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notesSlides/notesSlide15.xml" ContentType="application/vnd.openxmlformats-officedocument.presentationml.notesSlide+xml"/>
  <Override PartName="/ppt/theme/themeOverride17.xml" ContentType="application/vnd.openxmlformats-officedocument.themeOverride+xml"/>
  <Override PartName="/ppt/notesSlides/notesSlide16.xml" ContentType="application/vnd.openxmlformats-officedocument.presentationml.notesSlide+xml"/>
  <Override PartName="/ppt/theme/themeOverride18.xml" ContentType="application/vnd.openxmlformats-officedocument.themeOverride+xml"/>
  <Override PartName="/ppt/notesSlides/notesSlide17.xml" ContentType="application/vnd.openxmlformats-officedocument.presentationml.notesSlide+xml"/>
  <Override PartName="/ppt/theme/themeOverride19.xml" ContentType="application/vnd.openxmlformats-officedocument.themeOverride+xml"/>
  <Override PartName="/ppt/notesSlides/notesSlide18.xml" ContentType="application/vnd.openxmlformats-officedocument.presentationml.notesSlide+xml"/>
  <Override PartName="/ppt/theme/themeOverride20.xml" ContentType="application/vnd.openxmlformats-officedocument.themeOverride+xml"/>
  <Override PartName="/ppt/notesSlides/notesSlide19.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20.xml" ContentType="application/vnd.openxmlformats-officedocument.presentationml.notesSlide+xml"/>
  <Override PartName="/ppt/theme/themeOverride24.xml" ContentType="application/vnd.openxmlformats-officedocument.themeOverride+xml"/>
  <Override PartName="/ppt/notesSlides/notesSlide21.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notesSlides/notesSlide22.xml" ContentType="application/vnd.openxmlformats-officedocument.presentationml.notesSlide+xml"/>
  <Override PartName="/ppt/theme/themeOverride27.xml" ContentType="application/vnd.openxmlformats-officedocument.themeOverride+xml"/>
  <Override PartName="/ppt/notesSlides/notesSlide23.xml" ContentType="application/vnd.openxmlformats-officedocument.presentationml.notesSlide+xml"/>
  <Override PartName="/ppt/theme/themeOverride28.xml" ContentType="application/vnd.openxmlformats-officedocument.themeOverride+xml"/>
  <Override PartName="/ppt/notesSlides/notesSlide24.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notesSlides/notesSlide25.xml" ContentType="application/vnd.openxmlformats-officedocument.presentationml.notesSlide+xml"/>
  <Override PartName="/ppt/theme/themeOverride34.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5.xml" ContentType="application/vnd.openxmlformats-officedocument.themeOverride+xml"/>
  <Override PartName="/ppt/notesSlides/notesSlide28.xml" ContentType="application/vnd.openxmlformats-officedocument.presentationml.notesSlide+xml"/>
  <Override PartName="/ppt/theme/themeOverride36.xml" ContentType="application/vnd.openxmlformats-officedocument.themeOverride+xml"/>
  <Override PartName="/ppt/notesSlides/notesSlide29.xml" ContentType="application/vnd.openxmlformats-officedocument.presentationml.notesSlide+xml"/>
  <Override PartName="/ppt/theme/themeOverride37.xml" ContentType="application/vnd.openxmlformats-officedocument.themeOverride+xml"/>
  <Override PartName="/ppt/notesSlides/notesSlide30.xml" ContentType="application/vnd.openxmlformats-officedocument.presentationml.notesSlide+xml"/>
  <Override PartName="/ppt/theme/themeOverride3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40.xml" ContentType="application/vnd.openxmlformats-officedocument.themeOverride+xml"/>
  <Override PartName="/ppt/notesSlides/notesSlide53.xml" ContentType="application/vnd.openxmlformats-officedocument.presentationml.notesSlide+xml"/>
  <Override PartName="/ppt/theme/themeOverride41.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42.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43.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4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1"/>
    <p:sldMasterId id="2147484020" r:id="rId2"/>
    <p:sldMasterId id="2147484033" r:id="rId3"/>
    <p:sldMasterId id="2147484046" r:id="rId4"/>
    <p:sldMasterId id="2147484077" r:id="rId5"/>
    <p:sldMasterId id="2147484091" r:id="rId6"/>
  </p:sldMasterIdLst>
  <p:notesMasterIdLst>
    <p:notesMasterId r:id="rId102"/>
  </p:notesMasterIdLst>
  <p:handoutMasterIdLst>
    <p:handoutMasterId r:id="rId103"/>
  </p:handoutMasterIdLst>
  <p:sldIdLst>
    <p:sldId id="336" r:id="rId7"/>
    <p:sldId id="528" r:id="rId8"/>
    <p:sldId id="277" r:id="rId9"/>
    <p:sldId id="495" r:id="rId10"/>
    <p:sldId id="526" r:id="rId11"/>
    <p:sldId id="481" r:id="rId12"/>
    <p:sldId id="507" r:id="rId13"/>
    <p:sldId id="531" r:id="rId14"/>
    <p:sldId id="559" r:id="rId15"/>
    <p:sldId id="537" r:id="rId16"/>
    <p:sldId id="540" r:id="rId17"/>
    <p:sldId id="1149" r:id="rId18"/>
    <p:sldId id="482" r:id="rId19"/>
    <p:sldId id="558" r:id="rId20"/>
    <p:sldId id="483" r:id="rId21"/>
    <p:sldId id="503" r:id="rId22"/>
    <p:sldId id="506" r:id="rId23"/>
    <p:sldId id="532" r:id="rId24"/>
    <p:sldId id="533" r:id="rId25"/>
    <p:sldId id="505" r:id="rId26"/>
    <p:sldId id="504" r:id="rId27"/>
    <p:sldId id="560" r:id="rId28"/>
    <p:sldId id="456" r:id="rId29"/>
    <p:sldId id="473" r:id="rId30"/>
    <p:sldId id="477" r:id="rId31"/>
    <p:sldId id="534" r:id="rId32"/>
    <p:sldId id="535" r:id="rId33"/>
    <p:sldId id="536" r:id="rId34"/>
    <p:sldId id="454" r:id="rId35"/>
    <p:sldId id="260" r:id="rId36"/>
    <p:sldId id="529" r:id="rId37"/>
    <p:sldId id="511" r:id="rId38"/>
    <p:sldId id="530" r:id="rId39"/>
    <p:sldId id="513" r:id="rId40"/>
    <p:sldId id="399" r:id="rId41"/>
    <p:sldId id="401" r:id="rId42"/>
    <p:sldId id="397" r:id="rId43"/>
    <p:sldId id="402" r:id="rId44"/>
    <p:sldId id="445" r:id="rId45"/>
    <p:sldId id="379" r:id="rId46"/>
    <p:sldId id="380" r:id="rId47"/>
    <p:sldId id="512" r:id="rId48"/>
    <p:sldId id="382" r:id="rId49"/>
    <p:sldId id="384" r:id="rId50"/>
    <p:sldId id="386" r:id="rId51"/>
    <p:sldId id="469" r:id="rId52"/>
    <p:sldId id="514" r:id="rId53"/>
    <p:sldId id="541" r:id="rId54"/>
    <p:sldId id="561" r:id="rId55"/>
    <p:sldId id="562" r:id="rId56"/>
    <p:sldId id="563" r:id="rId57"/>
    <p:sldId id="564" r:id="rId58"/>
    <p:sldId id="565" r:id="rId59"/>
    <p:sldId id="566" r:id="rId60"/>
    <p:sldId id="567" r:id="rId61"/>
    <p:sldId id="568" r:id="rId62"/>
    <p:sldId id="569" r:id="rId63"/>
    <p:sldId id="570" r:id="rId64"/>
    <p:sldId id="571" r:id="rId65"/>
    <p:sldId id="572" r:id="rId66"/>
    <p:sldId id="573" r:id="rId67"/>
    <p:sldId id="574" r:id="rId68"/>
    <p:sldId id="575" r:id="rId69"/>
    <p:sldId id="576" r:id="rId70"/>
    <p:sldId id="577" r:id="rId71"/>
    <p:sldId id="578" r:id="rId72"/>
    <p:sldId id="579" r:id="rId73"/>
    <p:sldId id="580" r:id="rId74"/>
    <p:sldId id="581" r:id="rId75"/>
    <p:sldId id="479" r:id="rId76"/>
    <p:sldId id="460" r:id="rId77"/>
    <p:sldId id="461" r:id="rId78"/>
    <p:sldId id="480" r:id="rId79"/>
    <p:sldId id="463" r:id="rId80"/>
    <p:sldId id="492" r:id="rId81"/>
    <p:sldId id="493" r:id="rId82"/>
    <p:sldId id="466" r:id="rId83"/>
    <p:sldId id="467" r:id="rId84"/>
    <p:sldId id="452" r:id="rId85"/>
    <p:sldId id="470" r:id="rId86"/>
    <p:sldId id="471" r:id="rId87"/>
    <p:sldId id="1136" r:id="rId88"/>
    <p:sldId id="1137" r:id="rId89"/>
    <p:sldId id="1138" r:id="rId90"/>
    <p:sldId id="1139" r:id="rId91"/>
    <p:sldId id="1140" r:id="rId92"/>
    <p:sldId id="1141" r:id="rId93"/>
    <p:sldId id="1142" r:id="rId94"/>
    <p:sldId id="1143" r:id="rId95"/>
    <p:sldId id="1144" r:id="rId96"/>
    <p:sldId id="1145" r:id="rId97"/>
    <p:sldId id="1146" r:id="rId98"/>
    <p:sldId id="1147" r:id="rId99"/>
    <p:sldId id="1148" r:id="rId100"/>
    <p:sldId id="405" r:id="rId10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16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7" autoAdjust="0"/>
    <p:restoredTop sz="86426" autoAdjust="0"/>
  </p:normalViewPr>
  <p:slideViewPr>
    <p:cSldViewPr>
      <p:cViewPr varScale="1">
        <p:scale>
          <a:sx n="71" d="100"/>
          <a:sy n="71" d="100"/>
        </p:scale>
        <p:origin x="1848" y="34"/>
      </p:cViewPr>
      <p:guideLst>
        <p:guide orient="horz" pos="2160"/>
        <p:guide pos="2880"/>
      </p:guideLst>
    </p:cSldViewPr>
  </p:slideViewPr>
  <p:outlineViewPr>
    <p:cViewPr>
      <p:scale>
        <a:sx n="33" d="100"/>
        <a:sy n="33" d="100"/>
      </p:scale>
      <p:origin x="0" y="-113945"/>
    </p:cViewPr>
    <p:sldLst>
      <p:sld r:id="rId1" collapse="1"/>
    </p:sldLst>
  </p:outlineViewPr>
  <p:notesTextViewPr>
    <p:cViewPr>
      <p:scale>
        <a:sx n="3" d="2"/>
        <a:sy n="3" d="2"/>
      </p:scale>
      <p:origin x="0" y="0"/>
    </p:cViewPr>
  </p:notesTextViewPr>
  <p:sorterViewPr>
    <p:cViewPr varScale="1">
      <p:scale>
        <a:sx n="1" d="1"/>
        <a:sy n="1" d="1"/>
      </p:scale>
      <p:origin x="0" y="-33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ableStyles" Target="tableStyle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7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hPercent val="60"/>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2531017369727046"/>
          <c:y val="2.8436018957345988E-2"/>
          <c:w val="0.72456575682382163"/>
          <c:h val="0.70616113744075859"/>
        </c:manualLayout>
      </c:layout>
      <c:bar3DChart>
        <c:barDir val="col"/>
        <c:grouping val="clustered"/>
        <c:varyColors val="0"/>
        <c:ser>
          <c:idx val="0"/>
          <c:order val="0"/>
          <c:tx>
            <c:strRef>
              <c:f>Sheet1!$A$2</c:f>
              <c:strCache>
                <c:ptCount val="1"/>
                <c:pt idx="0">
                  <c:v>Monozygotic</c:v>
                </c:pt>
              </c:strCache>
            </c:strRef>
          </c:tx>
          <c:spPr>
            <a:solidFill>
              <a:schemeClr val="accent1"/>
            </a:solidFill>
            <a:ln w="12701">
              <a:solidFill>
                <a:schemeClr val="tx1"/>
              </a:solidFill>
              <a:prstDash val="solid"/>
            </a:ln>
          </c:spPr>
          <c:invertIfNegative val="0"/>
          <c:cat>
            <c:strRef>
              <c:f>Sheet1!$B$1:$C$1</c:f>
              <c:strCache>
                <c:ptCount val="2"/>
                <c:pt idx="0">
                  <c:v>No Genetic Influence</c:v>
                </c:pt>
                <c:pt idx="1">
                  <c:v>Genetic Influence</c:v>
                </c:pt>
              </c:strCache>
            </c:strRef>
          </c:cat>
          <c:val>
            <c:numRef>
              <c:f>Sheet1!$B$2:$C$2</c:f>
              <c:numCache>
                <c:formatCode>General</c:formatCode>
                <c:ptCount val="2"/>
                <c:pt idx="0">
                  <c:v>25</c:v>
                </c:pt>
                <c:pt idx="1">
                  <c:v>50</c:v>
                </c:pt>
              </c:numCache>
            </c:numRef>
          </c:val>
          <c:extLst>
            <c:ext xmlns:c16="http://schemas.microsoft.com/office/drawing/2014/chart" uri="{C3380CC4-5D6E-409C-BE32-E72D297353CC}">
              <c16:uniqueId val="{00000000-F990-4847-9E21-E0F9CD90A056}"/>
            </c:ext>
          </c:extLst>
        </c:ser>
        <c:ser>
          <c:idx val="1"/>
          <c:order val="1"/>
          <c:tx>
            <c:strRef>
              <c:f>Sheet1!$A$3</c:f>
              <c:strCache>
                <c:ptCount val="1"/>
                <c:pt idx="0">
                  <c:v>Dizygotic</c:v>
                </c:pt>
              </c:strCache>
            </c:strRef>
          </c:tx>
          <c:spPr>
            <a:solidFill>
              <a:schemeClr val="accent2"/>
            </a:solidFill>
            <a:ln w="12701">
              <a:solidFill>
                <a:schemeClr val="tx1"/>
              </a:solidFill>
              <a:prstDash val="solid"/>
            </a:ln>
          </c:spPr>
          <c:invertIfNegative val="0"/>
          <c:cat>
            <c:strRef>
              <c:f>Sheet1!$B$1:$C$1</c:f>
              <c:strCache>
                <c:ptCount val="2"/>
                <c:pt idx="0">
                  <c:v>No Genetic Influence</c:v>
                </c:pt>
                <c:pt idx="1">
                  <c:v>Genetic Influence</c:v>
                </c:pt>
              </c:strCache>
            </c:strRef>
          </c:cat>
          <c:val>
            <c:numRef>
              <c:f>Sheet1!$B$3:$C$3</c:f>
              <c:numCache>
                <c:formatCode>General</c:formatCode>
                <c:ptCount val="2"/>
                <c:pt idx="0">
                  <c:v>25</c:v>
                </c:pt>
                <c:pt idx="1">
                  <c:v>25</c:v>
                </c:pt>
              </c:numCache>
            </c:numRef>
          </c:val>
          <c:extLst>
            <c:ext xmlns:c16="http://schemas.microsoft.com/office/drawing/2014/chart" uri="{C3380CC4-5D6E-409C-BE32-E72D297353CC}">
              <c16:uniqueId val="{00000001-F990-4847-9E21-E0F9CD90A056}"/>
            </c:ext>
          </c:extLst>
        </c:ser>
        <c:dLbls>
          <c:showLegendKey val="0"/>
          <c:showVal val="0"/>
          <c:showCatName val="0"/>
          <c:showSerName val="0"/>
          <c:showPercent val="0"/>
          <c:showBubbleSize val="0"/>
        </c:dLbls>
        <c:gapWidth val="150"/>
        <c:gapDepth val="0"/>
        <c:shape val="box"/>
        <c:axId val="178879664"/>
        <c:axId val="1"/>
        <c:axId val="0"/>
      </c:bar3DChart>
      <c:catAx>
        <c:axId val="178879664"/>
        <c:scaling>
          <c:orientation val="minMax"/>
        </c:scaling>
        <c:delete val="0"/>
        <c:axPos val="b"/>
        <c:numFmt formatCode="General" sourceLinked="1"/>
        <c:majorTickMark val="out"/>
        <c:minorTickMark val="none"/>
        <c:tickLblPos val="low"/>
        <c:spPr>
          <a:ln w="3176">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1"/>
        <c:crosses val="autoZero"/>
        <c:auto val="1"/>
        <c:lblAlgn val="ctr"/>
        <c:lblOffset val="100"/>
        <c:tickLblSkip val="1"/>
        <c:tickMarkSkip val="1"/>
        <c:noMultiLvlLbl val="0"/>
      </c:catAx>
      <c:valAx>
        <c:axId val="1"/>
        <c:scaling>
          <c:orientation val="minMax"/>
          <c:max val="60"/>
        </c:scaling>
        <c:delete val="0"/>
        <c:axPos val="l"/>
        <c:majorGridlines>
          <c:spPr>
            <a:ln w="3176">
              <a:solidFill>
                <a:schemeClr val="tx1"/>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sz="2400" b="1" i="0" u="none" strike="noStrike" baseline="0" dirty="0">
                    <a:solidFill>
                      <a:srgbClr val="000000"/>
                    </a:solidFill>
                    <a:latin typeface="Times New Roman"/>
                    <a:cs typeface="Times New Roman"/>
                  </a:rPr>
                  <a:t>Behavior Similarity of Twin Pairs (Correlation)</a:t>
                </a:r>
              </a:p>
            </c:rich>
          </c:tx>
          <c:layout>
            <c:manualLayout>
              <c:xMode val="edge"/>
              <c:yMode val="edge"/>
              <c:x val="8.6724891398500745E-3"/>
              <c:y val="7.4794442163923822E-2"/>
            </c:manualLayout>
          </c:layout>
          <c:overlay val="0"/>
          <c:spPr>
            <a:noFill/>
            <a:ln w="25404">
              <a:noFill/>
            </a:ln>
          </c:spPr>
        </c:title>
        <c:numFmt formatCode="General" sourceLinked="1"/>
        <c:majorTickMark val="out"/>
        <c:minorTickMark val="none"/>
        <c:tickLblPos val="nextTo"/>
        <c:spPr>
          <a:ln w="3176">
            <a:solidFill>
              <a:schemeClr val="tx1"/>
            </a:solidFill>
            <a:prstDash val="solid"/>
          </a:ln>
        </c:spPr>
        <c:txPr>
          <a:bodyPr rot="0" vert="horz"/>
          <a:lstStyle/>
          <a:p>
            <a:pPr>
              <a:defRPr sz="1800" b="1" i="0" u="none" strike="noStrike" baseline="0">
                <a:solidFill>
                  <a:schemeClr val="tx1"/>
                </a:solidFill>
                <a:latin typeface="Times New Roman"/>
                <a:ea typeface="Times New Roman"/>
                <a:cs typeface="Times New Roman"/>
              </a:defRPr>
            </a:pPr>
            <a:endParaRPr lang="en-US"/>
          </a:p>
        </c:txPr>
        <c:crossAx val="178879664"/>
        <c:crosses val="autoZero"/>
        <c:crossBetween val="between"/>
      </c:valAx>
      <c:spPr>
        <a:noFill/>
        <a:ln w="25405">
          <a:noFill/>
        </a:ln>
      </c:spPr>
    </c:plotArea>
    <c:legend>
      <c:legendPos val="r"/>
      <c:layout>
        <c:manualLayout>
          <c:xMode val="edge"/>
          <c:yMode val="edge"/>
          <c:x val="0.17881727992498109"/>
          <c:y val="2.2957273783400034E-3"/>
          <c:w val="0.40539505445518675"/>
          <c:h val="0.12598080977582723"/>
        </c:manualLayout>
      </c:layout>
      <c:overlay val="0"/>
      <c:spPr>
        <a:noFill/>
        <a:ln w="3176">
          <a:solidFill>
            <a:schemeClr val="tx1"/>
          </a:solidFill>
          <a:prstDash val="solid"/>
        </a:ln>
      </c:spPr>
      <c:txPr>
        <a:bodyPr/>
        <a:lstStyle/>
        <a:p>
          <a:pPr>
            <a:defRPr sz="1655"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2AC35B-E9D7-7446-8ABA-CD9CB63FFBB4}"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B46014E9-06FD-8148-A9D3-ED7D3E87342A}">
      <dgm:prSet phldrT="[Text]" custT="1"/>
      <dgm:spPr>
        <a:solidFill>
          <a:schemeClr val="lt1">
            <a:hueOff val="0"/>
            <a:satOff val="0"/>
            <a:lumOff val="0"/>
            <a:alpha val="87000"/>
          </a:schemeClr>
        </a:solidFill>
      </dgm:spPr>
      <dgm:t>
        <a:bodyPr/>
        <a:lstStyle/>
        <a:p>
          <a:r>
            <a:rPr lang="en-US" sz="2400" dirty="0">
              <a:latin typeface="Arial" panose="020B0604020202020204" pitchFamily="34" charset="0"/>
              <a:cs typeface="Arial" panose="020B0604020202020204" pitchFamily="34" charset="0"/>
            </a:rPr>
            <a:t>Maternal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Depression</a:t>
          </a:r>
        </a:p>
      </dgm:t>
    </dgm:pt>
    <dgm:pt modelId="{08659C4D-0210-F847-8906-EC27C62B1B5E}" type="parTrans" cxnId="{5EF102DB-2999-274E-8EDD-0922AB404FD4}">
      <dgm:prSet/>
      <dgm:spPr/>
      <dgm:t>
        <a:bodyPr/>
        <a:lstStyle/>
        <a:p>
          <a:endParaRPr lang="en-US"/>
        </a:p>
      </dgm:t>
    </dgm:pt>
    <dgm:pt modelId="{1349812F-9B4D-504A-9CE8-261B7C58EF74}" type="sibTrans" cxnId="{5EF102DB-2999-274E-8EDD-0922AB404FD4}">
      <dgm:prSet/>
      <dgm:spPr/>
      <dgm:t>
        <a:bodyPr/>
        <a:lstStyle/>
        <a:p>
          <a:endParaRPr lang="en-US"/>
        </a:p>
      </dgm:t>
    </dgm:pt>
    <dgm:pt modelId="{6D67534B-0964-8345-9ACE-395DFF02F1CC}">
      <dgm:prSet phldrT="[Text]" custT="1"/>
      <dgm:spPr/>
      <dgm:t>
        <a:bodyPr/>
        <a:lstStyle/>
        <a:p>
          <a:r>
            <a:rPr lang="en-US" sz="1800" dirty="0">
              <a:latin typeface="Arial" panose="020B0604020202020204" pitchFamily="34" charset="0"/>
              <a:cs typeface="Arial" panose="020B0604020202020204" pitchFamily="34" charset="0"/>
            </a:rPr>
            <a:t>Greater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Methylation?</a:t>
          </a:r>
        </a:p>
      </dgm:t>
    </dgm:pt>
    <dgm:pt modelId="{7A824F72-12CD-DF4E-9A98-7FBA64BFA30F}" type="parTrans" cxnId="{63541F92-FF41-1445-BFF2-0FA339D0AE8E}">
      <dgm:prSet/>
      <dgm:spPr/>
      <dgm:t>
        <a:bodyPr/>
        <a:lstStyle/>
        <a:p>
          <a:endParaRPr lang="en-US"/>
        </a:p>
      </dgm:t>
    </dgm:pt>
    <dgm:pt modelId="{CA5026E4-D562-3244-A82B-20DF8CC95A3E}" type="sibTrans" cxnId="{63541F92-FF41-1445-BFF2-0FA339D0AE8E}">
      <dgm:prSet/>
      <dgm:spPr/>
      <dgm:t>
        <a:bodyPr/>
        <a:lstStyle/>
        <a:p>
          <a:endParaRPr lang="en-US"/>
        </a:p>
      </dgm:t>
    </dgm:pt>
    <dgm:pt modelId="{C87C6BFB-C850-9948-9C9C-CDF44F720BC0}">
      <dgm:prSet phldrT="[Text]"/>
      <dgm:spPr/>
      <dgm:t>
        <a:bodyPr/>
        <a:lstStyle/>
        <a:p>
          <a:r>
            <a:rPr lang="en-US" dirty="0">
              <a:solidFill>
                <a:schemeClr val="tx1">
                  <a:lumMod val="75000"/>
                  <a:lumOff val="25000"/>
                </a:schemeClr>
              </a:solidFill>
              <a:latin typeface="Arial" panose="020B0604020202020204" pitchFamily="34" charset="0"/>
              <a:cs typeface="Arial" panose="020B0604020202020204" pitchFamily="34" charset="0"/>
            </a:rPr>
            <a:t>NR3C1 </a:t>
          </a:r>
          <a:r>
            <a:rPr lang="en-US" dirty="0">
              <a:latin typeface="Arial" panose="020B0604020202020204" pitchFamily="34" charset="0"/>
              <a:cs typeface="Arial" panose="020B0604020202020204" pitchFamily="34" charset="0"/>
            </a:rPr>
            <a:t>fewer receptors present for binding</a:t>
          </a:r>
        </a:p>
      </dgm:t>
    </dgm:pt>
    <dgm:pt modelId="{E88D3D60-7763-4344-85D9-B8E2F0C8A80A}" type="parTrans" cxnId="{26143E9A-C3AF-EC4A-AF81-A0A34C02AB0D}">
      <dgm:prSet/>
      <dgm:spPr/>
      <dgm:t>
        <a:bodyPr/>
        <a:lstStyle/>
        <a:p>
          <a:endParaRPr lang="en-US"/>
        </a:p>
      </dgm:t>
    </dgm:pt>
    <dgm:pt modelId="{95A4F42D-1589-A942-8FBD-8445C7A5DC8C}" type="sibTrans" cxnId="{26143E9A-C3AF-EC4A-AF81-A0A34C02AB0D}">
      <dgm:prSet/>
      <dgm:spPr/>
      <dgm:t>
        <a:bodyPr/>
        <a:lstStyle/>
        <a:p>
          <a:endParaRPr lang="en-US"/>
        </a:p>
      </dgm:t>
    </dgm:pt>
    <dgm:pt modelId="{389334D0-85B0-504A-B043-502F326BB80E}">
      <dgm:prSet phldrT="[Text]"/>
      <dgm:spPr/>
      <dgm:t>
        <a:bodyPr/>
        <a:lstStyle/>
        <a:p>
          <a:r>
            <a:rPr lang="en-US" dirty="0">
              <a:solidFill>
                <a:schemeClr val="tx1">
                  <a:lumMod val="75000"/>
                  <a:lumOff val="25000"/>
                </a:schemeClr>
              </a:solidFill>
              <a:latin typeface="Arial" panose="020B0604020202020204" pitchFamily="34" charset="0"/>
              <a:cs typeface="Arial" panose="020B0604020202020204" pitchFamily="34" charset="0"/>
            </a:rPr>
            <a:t>11B-HSD-2 no longer </a:t>
          </a:r>
          <a:r>
            <a:rPr lang="en-US" dirty="0">
              <a:latin typeface="Arial" panose="020B0604020202020204" pitchFamily="34" charset="0"/>
              <a:cs typeface="Arial" panose="020B0604020202020204" pitchFamily="34" charset="0"/>
            </a:rPr>
            <a:t>converts maternal cortisol into cortisone</a:t>
          </a:r>
        </a:p>
      </dgm:t>
    </dgm:pt>
    <dgm:pt modelId="{0A61BF1B-808B-B544-9D39-F99CBEAADA6C}" type="parTrans" cxnId="{E0543E42-5C6D-7341-97E9-D217E58695A3}">
      <dgm:prSet/>
      <dgm:spPr/>
      <dgm:t>
        <a:bodyPr/>
        <a:lstStyle/>
        <a:p>
          <a:endParaRPr lang="en-US"/>
        </a:p>
      </dgm:t>
    </dgm:pt>
    <dgm:pt modelId="{69B8B1D6-2EED-4F4B-B0C4-9209D309B644}" type="sibTrans" cxnId="{E0543E42-5C6D-7341-97E9-D217E58695A3}">
      <dgm:prSet/>
      <dgm:spPr/>
      <dgm:t>
        <a:bodyPr/>
        <a:lstStyle/>
        <a:p>
          <a:endParaRPr lang="en-US"/>
        </a:p>
      </dgm:t>
    </dgm:pt>
    <dgm:pt modelId="{1AE95A4E-094E-C94F-9E02-F5065EC1EDC8}">
      <dgm:prSet phldrT="[Text]" custT="1"/>
      <dgm:spPr/>
      <dgm:t>
        <a:bodyPr/>
        <a:lstStyle/>
        <a:p>
          <a:r>
            <a:rPr lang="en-US" sz="1600" dirty="0">
              <a:latin typeface="Arial" panose="020B0604020202020204" pitchFamily="34" charset="0"/>
              <a:cs typeface="Arial" panose="020B0604020202020204" pitchFamily="34" charset="0"/>
            </a:rPr>
            <a:t>Maternal Sensitivity and Responsiveness?</a:t>
          </a:r>
        </a:p>
      </dgm:t>
    </dgm:pt>
    <dgm:pt modelId="{6CB3DE53-9E63-7948-8418-1D084F432B2D}" type="parTrans" cxnId="{18426D6A-178C-9A46-AA6F-F57DDEF1E917}">
      <dgm:prSet/>
      <dgm:spPr/>
      <dgm:t>
        <a:bodyPr/>
        <a:lstStyle/>
        <a:p>
          <a:endParaRPr lang="en-US"/>
        </a:p>
      </dgm:t>
    </dgm:pt>
    <dgm:pt modelId="{9C4DB654-A8F4-2040-8F67-CDCBB6F454A4}" type="sibTrans" cxnId="{18426D6A-178C-9A46-AA6F-F57DDEF1E917}">
      <dgm:prSet/>
      <dgm:spPr/>
      <dgm:t>
        <a:bodyPr/>
        <a:lstStyle/>
        <a:p>
          <a:endParaRPr lang="en-US"/>
        </a:p>
      </dgm:t>
    </dgm:pt>
    <dgm:pt modelId="{D2185BB6-B3BD-334D-ADC3-DFFA4D01F569}" type="pres">
      <dgm:prSet presAssocID="{192AC35B-E9D7-7446-8ABA-CD9CB63FFBB4}" presName="hierChild1" presStyleCnt="0">
        <dgm:presLayoutVars>
          <dgm:chPref val="1"/>
          <dgm:dir/>
          <dgm:animOne val="branch"/>
          <dgm:animLvl val="lvl"/>
          <dgm:resizeHandles/>
        </dgm:presLayoutVars>
      </dgm:prSet>
      <dgm:spPr/>
    </dgm:pt>
    <dgm:pt modelId="{71750F64-6601-0F42-838F-E4539F9AF7C0}" type="pres">
      <dgm:prSet presAssocID="{B46014E9-06FD-8148-A9D3-ED7D3E87342A}" presName="hierRoot1" presStyleCnt="0"/>
      <dgm:spPr/>
    </dgm:pt>
    <dgm:pt modelId="{BDD82C69-0180-794D-A2D3-33889988A6C6}" type="pres">
      <dgm:prSet presAssocID="{B46014E9-06FD-8148-A9D3-ED7D3E87342A}" presName="composite" presStyleCnt="0"/>
      <dgm:spPr/>
    </dgm:pt>
    <dgm:pt modelId="{F1690595-108A-994D-8D41-B6194975ABCD}" type="pres">
      <dgm:prSet presAssocID="{B46014E9-06FD-8148-A9D3-ED7D3E87342A}" presName="background" presStyleLbl="node0" presStyleIdx="0" presStyleCnt="1"/>
      <dgm:spPr/>
    </dgm:pt>
    <dgm:pt modelId="{EA995DB3-257A-8641-9DB3-CF67BF0890C9}" type="pres">
      <dgm:prSet presAssocID="{B46014E9-06FD-8148-A9D3-ED7D3E87342A}" presName="text" presStyleLbl="fgAcc0" presStyleIdx="0" presStyleCnt="1" custScaleX="133733">
        <dgm:presLayoutVars>
          <dgm:chPref val="3"/>
        </dgm:presLayoutVars>
      </dgm:prSet>
      <dgm:spPr/>
    </dgm:pt>
    <dgm:pt modelId="{1DEB40EE-F8AA-8D40-A443-1AD55FD8890E}" type="pres">
      <dgm:prSet presAssocID="{B46014E9-06FD-8148-A9D3-ED7D3E87342A}" presName="hierChild2" presStyleCnt="0"/>
      <dgm:spPr/>
    </dgm:pt>
    <dgm:pt modelId="{BC19A9E8-566B-2744-A0AC-056BE6D5BF6F}" type="pres">
      <dgm:prSet presAssocID="{7A824F72-12CD-DF4E-9A98-7FBA64BFA30F}" presName="Name10" presStyleLbl="parChTrans1D2" presStyleIdx="0" presStyleCnt="2"/>
      <dgm:spPr/>
    </dgm:pt>
    <dgm:pt modelId="{85B6FE11-8DCB-7D4A-84B1-C924A7A04815}" type="pres">
      <dgm:prSet presAssocID="{6D67534B-0964-8345-9ACE-395DFF02F1CC}" presName="hierRoot2" presStyleCnt="0"/>
      <dgm:spPr/>
    </dgm:pt>
    <dgm:pt modelId="{D833FD18-ABB7-8F4C-B59A-92BDFBCFB417}" type="pres">
      <dgm:prSet presAssocID="{6D67534B-0964-8345-9ACE-395DFF02F1CC}" presName="composite2" presStyleCnt="0"/>
      <dgm:spPr/>
    </dgm:pt>
    <dgm:pt modelId="{483614E1-777A-4541-BD51-CE7998233AE9}" type="pres">
      <dgm:prSet presAssocID="{6D67534B-0964-8345-9ACE-395DFF02F1CC}" presName="background2" presStyleLbl="node2" presStyleIdx="0" presStyleCnt="2"/>
      <dgm:spPr/>
    </dgm:pt>
    <dgm:pt modelId="{6830CE28-7C65-8645-9FB3-AD03FFF74344}" type="pres">
      <dgm:prSet presAssocID="{6D67534B-0964-8345-9ACE-395DFF02F1CC}" presName="text2" presStyleLbl="fgAcc2" presStyleIdx="0" presStyleCnt="2" custScaleX="126454">
        <dgm:presLayoutVars>
          <dgm:chPref val="3"/>
        </dgm:presLayoutVars>
      </dgm:prSet>
      <dgm:spPr/>
    </dgm:pt>
    <dgm:pt modelId="{5042C08D-BA79-CB40-AFC0-C6499626917B}" type="pres">
      <dgm:prSet presAssocID="{6D67534B-0964-8345-9ACE-395DFF02F1CC}" presName="hierChild3" presStyleCnt="0"/>
      <dgm:spPr/>
    </dgm:pt>
    <dgm:pt modelId="{5BB363D2-4F44-7F45-87E0-ED3419A4EDE4}" type="pres">
      <dgm:prSet presAssocID="{E88D3D60-7763-4344-85D9-B8E2F0C8A80A}" presName="Name17" presStyleLbl="parChTrans1D3" presStyleIdx="0" presStyleCnt="2"/>
      <dgm:spPr/>
    </dgm:pt>
    <dgm:pt modelId="{D6A6927C-14E1-F44F-89B7-D9CAD958D373}" type="pres">
      <dgm:prSet presAssocID="{C87C6BFB-C850-9948-9C9C-CDF44F720BC0}" presName="hierRoot3" presStyleCnt="0"/>
      <dgm:spPr/>
    </dgm:pt>
    <dgm:pt modelId="{ECC507FA-4CC1-9242-BA02-AC84A27243D8}" type="pres">
      <dgm:prSet presAssocID="{C87C6BFB-C850-9948-9C9C-CDF44F720BC0}" presName="composite3" presStyleCnt="0"/>
      <dgm:spPr/>
    </dgm:pt>
    <dgm:pt modelId="{B947586A-2946-094C-9C41-694B3C0C2A28}" type="pres">
      <dgm:prSet presAssocID="{C87C6BFB-C850-9948-9C9C-CDF44F720BC0}" presName="background3" presStyleLbl="node3" presStyleIdx="0" presStyleCnt="2"/>
      <dgm:spPr/>
    </dgm:pt>
    <dgm:pt modelId="{FA74787B-9E72-6D40-8D09-9311C46F4336}" type="pres">
      <dgm:prSet presAssocID="{C87C6BFB-C850-9948-9C9C-CDF44F720BC0}" presName="text3" presStyleLbl="fgAcc3" presStyleIdx="0" presStyleCnt="2">
        <dgm:presLayoutVars>
          <dgm:chPref val="3"/>
        </dgm:presLayoutVars>
      </dgm:prSet>
      <dgm:spPr/>
    </dgm:pt>
    <dgm:pt modelId="{FD849486-0C79-3F47-B0EC-980B72693CF7}" type="pres">
      <dgm:prSet presAssocID="{C87C6BFB-C850-9948-9C9C-CDF44F720BC0}" presName="hierChild4" presStyleCnt="0"/>
      <dgm:spPr/>
    </dgm:pt>
    <dgm:pt modelId="{0F08B54E-0BC4-7E47-97DA-F9543F0ADAF6}" type="pres">
      <dgm:prSet presAssocID="{0A61BF1B-808B-B544-9D39-F99CBEAADA6C}" presName="Name17" presStyleLbl="parChTrans1D3" presStyleIdx="1" presStyleCnt="2"/>
      <dgm:spPr/>
    </dgm:pt>
    <dgm:pt modelId="{E56FE97E-C589-D448-912B-6469F64ED973}" type="pres">
      <dgm:prSet presAssocID="{389334D0-85B0-504A-B043-502F326BB80E}" presName="hierRoot3" presStyleCnt="0"/>
      <dgm:spPr/>
    </dgm:pt>
    <dgm:pt modelId="{B36BA561-2693-1B41-904F-C02B06CE112C}" type="pres">
      <dgm:prSet presAssocID="{389334D0-85B0-504A-B043-502F326BB80E}" presName="composite3" presStyleCnt="0"/>
      <dgm:spPr/>
    </dgm:pt>
    <dgm:pt modelId="{16A7D508-E525-5E48-B65B-6A26278F7D47}" type="pres">
      <dgm:prSet presAssocID="{389334D0-85B0-504A-B043-502F326BB80E}" presName="background3" presStyleLbl="node3" presStyleIdx="1" presStyleCnt="2"/>
      <dgm:spPr/>
    </dgm:pt>
    <dgm:pt modelId="{1E702E4C-0D0F-E04C-99EF-A38E762B15D2}" type="pres">
      <dgm:prSet presAssocID="{389334D0-85B0-504A-B043-502F326BB80E}" presName="text3" presStyleLbl="fgAcc3" presStyleIdx="1" presStyleCnt="2">
        <dgm:presLayoutVars>
          <dgm:chPref val="3"/>
        </dgm:presLayoutVars>
      </dgm:prSet>
      <dgm:spPr/>
    </dgm:pt>
    <dgm:pt modelId="{409DC5A6-4F5F-694D-ACB6-B66B8729C289}" type="pres">
      <dgm:prSet presAssocID="{389334D0-85B0-504A-B043-502F326BB80E}" presName="hierChild4" presStyleCnt="0"/>
      <dgm:spPr/>
    </dgm:pt>
    <dgm:pt modelId="{E4596D85-4824-B44D-94F1-5B5116A17DD4}" type="pres">
      <dgm:prSet presAssocID="{6CB3DE53-9E63-7948-8418-1D084F432B2D}" presName="Name10" presStyleLbl="parChTrans1D2" presStyleIdx="1" presStyleCnt="2"/>
      <dgm:spPr/>
    </dgm:pt>
    <dgm:pt modelId="{7012FBBA-EFC4-2347-9845-A84A5C1964C2}" type="pres">
      <dgm:prSet presAssocID="{1AE95A4E-094E-C94F-9E02-F5065EC1EDC8}" presName="hierRoot2" presStyleCnt="0"/>
      <dgm:spPr/>
    </dgm:pt>
    <dgm:pt modelId="{4861F556-7A5E-704E-9163-872BB7A603A3}" type="pres">
      <dgm:prSet presAssocID="{1AE95A4E-094E-C94F-9E02-F5065EC1EDC8}" presName="composite2" presStyleCnt="0"/>
      <dgm:spPr/>
    </dgm:pt>
    <dgm:pt modelId="{4B1F6200-1088-4F48-B58B-F707A60E1FA3}" type="pres">
      <dgm:prSet presAssocID="{1AE95A4E-094E-C94F-9E02-F5065EC1EDC8}" presName="background2" presStyleLbl="node2" presStyleIdx="1" presStyleCnt="2"/>
      <dgm:spPr/>
    </dgm:pt>
    <dgm:pt modelId="{B13332C1-10A7-A145-90F2-14C3D6B61251}" type="pres">
      <dgm:prSet presAssocID="{1AE95A4E-094E-C94F-9E02-F5065EC1EDC8}" presName="text2" presStyleLbl="fgAcc2" presStyleIdx="1" presStyleCnt="2" custScaleX="116259">
        <dgm:presLayoutVars>
          <dgm:chPref val="3"/>
        </dgm:presLayoutVars>
      </dgm:prSet>
      <dgm:spPr/>
    </dgm:pt>
    <dgm:pt modelId="{8EC05897-4294-654A-822C-A3708C1CC236}" type="pres">
      <dgm:prSet presAssocID="{1AE95A4E-094E-C94F-9E02-F5065EC1EDC8}" presName="hierChild3" presStyleCnt="0"/>
      <dgm:spPr/>
    </dgm:pt>
  </dgm:ptLst>
  <dgm:cxnLst>
    <dgm:cxn modelId="{E0543E42-5C6D-7341-97E9-D217E58695A3}" srcId="{6D67534B-0964-8345-9ACE-395DFF02F1CC}" destId="{389334D0-85B0-504A-B043-502F326BB80E}" srcOrd="1" destOrd="0" parTransId="{0A61BF1B-808B-B544-9D39-F99CBEAADA6C}" sibTransId="{69B8B1D6-2EED-4F4B-B0C4-9209D309B644}"/>
    <dgm:cxn modelId="{84A42146-9937-F147-953C-F3D824AC70A0}" type="presOf" srcId="{6D67534B-0964-8345-9ACE-395DFF02F1CC}" destId="{6830CE28-7C65-8645-9FB3-AD03FFF74344}" srcOrd="0" destOrd="0" presId="urn:microsoft.com/office/officeart/2005/8/layout/hierarchy1"/>
    <dgm:cxn modelId="{EF1BB347-4D42-3E4D-A740-C311182F62F6}" type="presOf" srcId="{0A61BF1B-808B-B544-9D39-F99CBEAADA6C}" destId="{0F08B54E-0BC4-7E47-97DA-F9543F0ADAF6}" srcOrd="0" destOrd="0" presId="urn:microsoft.com/office/officeart/2005/8/layout/hierarchy1"/>
    <dgm:cxn modelId="{52256648-F628-654E-BDA6-08B991C53D7B}" type="presOf" srcId="{C87C6BFB-C850-9948-9C9C-CDF44F720BC0}" destId="{FA74787B-9E72-6D40-8D09-9311C46F4336}" srcOrd="0" destOrd="0" presId="urn:microsoft.com/office/officeart/2005/8/layout/hierarchy1"/>
    <dgm:cxn modelId="{18426D6A-178C-9A46-AA6F-F57DDEF1E917}" srcId="{B46014E9-06FD-8148-A9D3-ED7D3E87342A}" destId="{1AE95A4E-094E-C94F-9E02-F5065EC1EDC8}" srcOrd="1" destOrd="0" parTransId="{6CB3DE53-9E63-7948-8418-1D084F432B2D}" sibTransId="{9C4DB654-A8F4-2040-8F67-CDCBB6F454A4}"/>
    <dgm:cxn modelId="{663BA290-2140-424A-8A56-C9F050654132}" type="presOf" srcId="{1AE95A4E-094E-C94F-9E02-F5065EC1EDC8}" destId="{B13332C1-10A7-A145-90F2-14C3D6B61251}" srcOrd="0" destOrd="0" presId="urn:microsoft.com/office/officeart/2005/8/layout/hierarchy1"/>
    <dgm:cxn modelId="{63541F92-FF41-1445-BFF2-0FA339D0AE8E}" srcId="{B46014E9-06FD-8148-A9D3-ED7D3E87342A}" destId="{6D67534B-0964-8345-9ACE-395DFF02F1CC}" srcOrd="0" destOrd="0" parTransId="{7A824F72-12CD-DF4E-9A98-7FBA64BFA30F}" sibTransId="{CA5026E4-D562-3244-A82B-20DF8CC95A3E}"/>
    <dgm:cxn modelId="{26143E9A-C3AF-EC4A-AF81-A0A34C02AB0D}" srcId="{6D67534B-0964-8345-9ACE-395DFF02F1CC}" destId="{C87C6BFB-C850-9948-9C9C-CDF44F720BC0}" srcOrd="0" destOrd="0" parTransId="{E88D3D60-7763-4344-85D9-B8E2F0C8A80A}" sibTransId="{95A4F42D-1589-A942-8FBD-8445C7A5DC8C}"/>
    <dgm:cxn modelId="{ECADD19B-00EF-C948-9719-81B5898A0C61}" type="presOf" srcId="{E88D3D60-7763-4344-85D9-B8E2F0C8A80A}" destId="{5BB363D2-4F44-7F45-87E0-ED3419A4EDE4}" srcOrd="0" destOrd="0" presId="urn:microsoft.com/office/officeart/2005/8/layout/hierarchy1"/>
    <dgm:cxn modelId="{07D926A9-63E1-C249-B7DC-B680AC1D97AE}" type="presOf" srcId="{7A824F72-12CD-DF4E-9A98-7FBA64BFA30F}" destId="{BC19A9E8-566B-2744-A0AC-056BE6D5BF6F}" srcOrd="0" destOrd="0" presId="urn:microsoft.com/office/officeart/2005/8/layout/hierarchy1"/>
    <dgm:cxn modelId="{4D7FF4C9-F4BF-BC49-91F3-0079723DCFCA}" type="presOf" srcId="{389334D0-85B0-504A-B043-502F326BB80E}" destId="{1E702E4C-0D0F-E04C-99EF-A38E762B15D2}" srcOrd="0" destOrd="0" presId="urn:microsoft.com/office/officeart/2005/8/layout/hierarchy1"/>
    <dgm:cxn modelId="{579AEACD-1802-EB4C-892E-70AAA255A9AD}" type="presOf" srcId="{192AC35B-E9D7-7446-8ABA-CD9CB63FFBB4}" destId="{D2185BB6-B3BD-334D-ADC3-DFFA4D01F569}" srcOrd="0" destOrd="0" presId="urn:microsoft.com/office/officeart/2005/8/layout/hierarchy1"/>
    <dgm:cxn modelId="{5EF102DB-2999-274E-8EDD-0922AB404FD4}" srcId="{192AC35B-E9D7-7446-8ABA-CD9CB63FFBB4}" destId="{B46014E9-06FD-8148-A9D3-ED7D3E87342A}" srcOrd="0" destOrd="0" parTransId="{08659C4D-0210-F847-8906-EC27C62B1B5E}" sibTransId="{1349812F-9B4D-504A-9CE8-261B7C58EF74}"/>
    <dgm:cxn modelId="{E99E28EB-C5B9-694D-87CE-F334CF5FD877}" type="presOf" srcId="{6CB3DE53-9E63-7948-8418-1D084F432B2D}" destId="{E4596D85-4824-B44D-94F1-5B5116A17DD4}" srcOrd="0" destOrd="0" presId="urn:microsoft.com/office/officeart/2005/8/layout/hierarchy1"/>
    <dgm:cxn modelId="{8F2D11EE-ED56-AA4F-80EE-0C72636AD721}" type="presOf" srcId="{B46014E9-06FD-8148-A9D3-ED7D3E87342A}" destId="{EA995DB3-257A-8641-9DB3-CF67BF0890C9}" srcOrd="0" destOrd="0" presId="urn:microsoft.com/office/officeart/2005/8/layout/hierarchy1"/>
    <dgm:cxn modelId="{CBCD665C-84FF-5541-94B5-186674984FC5}" type="presParOf" srcId="{D2185BB6-B3BD-334D-ADC3-DFFA4D01F569}" destId="{71750F64-6601-0F42-838F-E4539F9AF7C0}" srcOrd="0" destOrd="0" presId="urn:microsoft.com/office/officeart/2005/8/layout/hierarchy1"/>
    <dgm:cxn modelId="{E42F90AE-4E11-CF47-9810-D21A70107E87}" type="presParOf" srcId="{71750F64-6601-0F42-838F-E4539F9AF7C0}" destId="{BDD82C69-0180-794D-A2D3-33889988A6C6}" srcOrd="0" destOrd="0" presId="urn:microsoft.com/office/officeart/2005/8/layout/hierarchy1"/>
    <dgm:cxn modelId="{D4A8EB65-76F7-C243-ABBE-D10924444103}" type="presParOf" srcId="{BDD82C69-0180-794D-A2D3-33889988A6C6}" destId="{F1690595-108A-994D-8D41-B6194975ABCD}" srcOrd="0" destOrd="0" presId="urn:microsoft.com/office/officeart/2005/8/layout/hierarchy1"/>
    <dgm:cxn modelId="{A4DCA8ED-CACA-7747-8A22-1DCEE2B4414B}" type="presParOf" srcId="{BDD82C69-0180-794D-A2D3-33889988A6C6}" destId="{EA995DB3-257A-8641-9DB3-CF67BF0890C9}" srcOrd="1" destOrd="0" presId="urn:microsoft.com/office/officeart/2005/8/layout/hierarchy1"/>
    <dgm:cxn modelId="{1D0B074C-5D98-2B43-B1FE-E833EE35FE37}" type="presParOf" srcId="{71750F64-6601-0F42-838F-E4539F9AF7C0}" destId="{1DEB40EE-F8AA-8D40-A443-1AD55FD8890E}" srcOrd="1" destOrd="0" presId="urn:microsoft.com/office/officeart/2005/8/layout/hierarchy1"/>
    <dgm:cxn modelId="{0C0A3A5D-6A01-F249-A1CC-24B6D4694641}" type="presParOf" srcId="{1DEB40EE-F8AA-8D40-A443-1AD55FD8890E}" destId="{BC19A9E8-566B-2744-A0AC-056BE6D5BF6F}" srcOrd="0" destOrd="0" presId="urn:microsoft.com/office/officeart/2005/8/layout/hierarchy1"/>
    <dgm:cxn modelId="{D59D08DC-61DC-8743-ACE0-F0BA290B374D}" type="presParOf" srcId="{1DEB40EE-F8AA-8D40-A443-1AD55FD8890E}" destId="{85B6FE11-8DCB-7D4A-84B1-C924A7A04815}" srcOrd="1" destOrd="0" presId="urn:microsoft.com/office/officeart/2005/8/layout/hierarchy1"/>
    <dgm:cxn modelId="{7FF65093-E4CA-6749-ADAF-F48E307CBC6A}" type="presParOf" srcId="{85B6FE11-8DCB-7D4A-84B1-C924A7A04815}" destId="{D833FD18-ABB7-8F4C-B59A-92BDFBCFB417}" srcOrd="0" destOrd="0" presId="urn:microsoft.com/office/officeart/2005/8/layout/hierarchy1"/>
    <dgm:cxn modelId="{B17C892A-9FEA-BC42-9653-9316B41A5EE5}" type="presParOf" srcId="{D833FD18-ABB7-8F4C-B59A-92BDFBCFB417}" destId="{483614E1-777A-4541-BD51-CE7998233AE9}" srcOrd="0" destOrd="0" presId="urn:microsoft.com/office/officeart/2005/8/layout/hierarchy1"/>
    <dgm:cxn modelId="{BF27E511-07DD-D04F-AE58-B4167CC39EA8}" type="presParOf" srcId="{D833FD18-ABB7-8F4C-B59A-92BDFBCFB417}" destId="{6830CE28-7C65-8645-9FB3-AD03FFF74344}" srcOrd="1" destOrd="0" presId="urn:microsoft.com/office/officeart/2005/8/layout/hierarchy1"/>
    <dgm:cxn modelId="{6F2B933C-656F-E849-BE46-C77D35B89BB4}" type="presParOf" srcId="{85B6FE11-8DCB-7D4A-84B1-C924A7A04815}" destId="{5042C08D-BA79-CB40-AFC0-C6499626917B}" srcOrd="1" destOrd="0" presId="urn:microsoft.com/office/officeart/2005/8/layout/hierarchy1"/>
    <dgm:cxn modelId="{D8F3DF29-7C14-F240-962E-69D66801BB88}" type="presParOf" srcId="{5042C08D-BA79-CB40-AFC0-C6499626917B}" destId="{5BB363D2-4F44-7F45-87E0-ED3419A4EDE4}" srcOrd="0" destOrd="0" presId="urn:microsoft.com/office/officeart/2005/8/layout/hierarchy1"/>
    <dgm:cxn modelId="{0A564639-B374-7242-9A5F-262D56B170F5}" type="presParOf" srcId="{5042C08D-BA79-CB40-AFC0-C6499626917B}" destId="{D6A6927C-14E1-F44F-89B7-D9CAD958D373}" srcOrd="1" destOrd="0" presId="urn:microsoft.com/office/officeart/2005/8/layout/hierarchy1"/>
    <dgm:cxn modelId="{9009D6D5-4C9D-144A-8978-06187BA6FFB8}" type="presParOf" srcId="{D6A6927C-14E1-F44F-89B7-D9CAD958D373}" destId="{ECC507FA-4CC1-9242-BA02-AC84A27243D8}" srcOrd="0" destOrd="0" presId="urn:microsoft.com/office/officeart/2005/8/layout/hierarchy1"/>
    <dgm:cxn modelId="{602E6867-D6A7-6A46-8EBC-8BD5AD1644F5}" type="presParOf" srcId="{ECC507FA-4CC1-9242-BA02-AC84A27243D8}" destId="{B947586A-2946-094C-9C41-694B3C0C2A28}" srcOrd="0" destOrd="0" presId="urn:microsoft.com/office/officeart/2005/8/layout/hierarchy1"/>
    <dgm:cxn modelId="{68205B02-3453-8F49-A5B9-CE3F257DB288}" type="presParOf" srcId="{ECC507FA-4CC1-9242-BA02-AC84A27243D8}" destId="{FA74787B-9E72-6D40-8D09-9311C46F4336}" srcOrd="1" destOrd="0" presId="urn:microsoft.com/office/officeart/2005/8/layout/hierarchy1"/>
    <dgm:cxn modelId="{F9C3486E-3ED6-2D4E-B7D0-5DBF5D1377C3}" type="presParOf" srcId="{D6A6927C-14E1-F44F-89B7-D9CAD958D373}" destId="{FD849486-0C79-3F47-B0EC-980B72693CF7}" srcOrd="1" destOrd="0" presId="urn:microsoft.com/office/officeart/2005/8/layout/hierarchy1"/>
    <dgm:cxn modelId="{CA6FA55B-EC39-D540-9718-92F25038C0D4}" type="presParOf" srcId="{5042C08D-BA79-CB40-AFC0-C6499626917B}" destId="{0F08B54E-0BC4-7E47-97DA-F9543F0ADAF6}" srcOrd="2" destOrd="0" presId="urn:microsoft.com/office/officeart/2005/8/layout/hierarchy1"/>
    <dgm:cxn modelId="{205D75B6-D94E-7D45-85DA-1D5D898EA6AC}" type="presParOf" srcId="{5042C08D-BA79-CB40-AFC0-C6499626917B}" destId="{E56FE97E-C589-D448-912B-6469F64ED973}" srcOrd="3" destOrd="0" presId="urn:microsoft.com/office/officeart/2005/8/layout/hierarchy1"/>
    <dgm:cxn modelId="{7F416CD9-DB8E-3845-A1B6-21D596DBF69F}" type="presParOf" srcId="{E56FE97E-C589-D448-912B-6469F64ED973}" destId="{B36BA561-2693-1B41-904F-C02B06CE112C}" srcOrd="0" destOrd="0" presId="urn:microsoft.com/office/officeart/2005/8/layout/hierarchy1"/>
    <dgm:cxn modelId="{FB4B7C73-49F7-F145-8F77-7571F8AA86A5}" type="presParOf" srcId="{B36BA561-2693-1B41-904F-C02B06CE112C}" destId="{16A7D508-E525-5E48-B65B-6A26278F7D47}" srcOrd="0" destOrd="0" presId="urn:microsoft.com/office/officeart/2005/8/layout/hierarchy1"/>
    <dgm:cxn modelId="{C941FF96-55CA-9E48-88A1-AA8D760DE080}" type="presParOf" srcId="{B36BA561-2693-1B41-904F-C02B06CE112C}" destId="{1E702E4C-0D0F-E04C-99EF-A38E762B15D2}" srcOrd="1" destOrd="0" presId="urn:microsoft.com/office/officeart/2005/8/layout/hierarchy1"/>
    <dgm:cxn modelId="{895DE88C-0A8D-114C-B69B-656E6AC5E4EF}" type="presParOf" srcId="{E56FE97E-C589-D448-912B-6469F64ED973}" destId="{409DC5A6-4F5F-694D-ACB6-B66B8729C289}" srcOrd="1" destOrd="0" presId="urn:microsoft.com/office/officeart/2005/8/layout/hierarchy1"/>
    <dgm:cxn modelId="{067F249F-3D07-454F-983C-09CE2597555C}" type="presParOf" srcId="{1DEB40EE-F8AA-8D40-A443-1AD55FD8890E}" destId="{E4596D85-4824-B44D-94F1-5B5116A17DD4}" srcOrd="2" destOrd="0" presId="urn:microsoft.com/office/officeart/2005/8/layout/hierarchy1"/>
    <dgm:cxn modelId="{7F1973B0-8B1B-6C40-A7C4-366FD477C8AE}" type="presParOf" srcId="{1DEB40EE-F8AA-8D40-A443-1AD55FD8890E}" destId="{7012FBBA-EFC4-2347-9845-A84A5C1964C2}" srcOrd="3" destOrd="0" presId="urn:microsoft.com/office/officeart/2005/8/layout/hierarchy1"/>
    <dgm:cxn modelId="{FFC672E3-017E-FA47-AA50-C403B733394F}" type="presParOf" srcId="{7012FBBA-EFC4-2347-9845-A84A5C1964C2}" destId="{4861F556-7A5E-704E-9163-872BB7A603A3}" srcOrd="0" destOrd="0" presId="urn:microsoft.com/office/officeart/2005/8/layout/hierarchy1"/>
    <dgm:cxn modelId="{5BEEF571-11A0-844A-B4BB-45B49B42915D}" type="presParOf" srcId="{4861F556-7A5E-704E-9163-872BB7A603A3}" destId="{4B1F6200-1088-4F48-B58B-F707A60E1FA3}" srcOrd="0" destOrd="0" presId="urn:microsoft.com/office/officeart/2005/8/layout/hierarchy1"/>
    <dgm:cxn modelId="{C7BFCD7C-53DD-474E-B501-955C0C8376CF}" type="presParOf" srcId="{4861F556-7A5E-704E-9163-872BB7A603A3}" destId="{B13332C1-10A7-A145-90F2-14C3D6B61251}" srcOrd="1" destOrd="0" presId="urn:microsoft.com/office/officeart/2005/8/layout/hierarchy1"/>
    <dgm:cxn modelId="{ACBA55E2-4F96-3C4C-9BD2-6E7A256EE7D7}" type="presParOf" srcId="{7012FBBA-EFC4-2347-9845-A84A5C1964C2}" destId="{8EC05897-4294-654A-822C-A3708C1CC23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1B8DC9-DE70-4B4D-AD4F-05E22CE844BC}"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en-US"/>
        </a:p>
      </dgm:t>
    </dgm:pt>
    <dgm:pt modelId="{01FFDA48-29ED-7B4C-A092-FAC5C97E7EC5}">
      <dgm:prSet phldrT="[Text]" custT="1"/>
      <dgm:spPr>
        <a:solidFill>
          <a:srgbClr val="00B0F0"/>
        </a:solidFill>
      </dgm:spPr>
      <dgm:t>
        <a:bodyPr/>
        <a:lstStyle/>
        <a:p>
          <a:r>
            <a:rPr lang="en-US" sz="1400" dirty="0">
              <a:latin typeface="Arial" panose="020B0604020202020204" pitchFamily="34" charset="0"/>
              <a:cs typeface="Arial" panose="020B0604020202020204" pitchFamily="34" charset="0"/>
            </a:rPr>
            <a:t>Limbic brain region (</a:t>
          </a:r>
          <a:r>
            <a:rPr lang="en-US" sz="1400" b="1" dirty="0">
              <a:solidFill>
                <a:schemeClr val="tx1"/>
              </a:solidFill>
              <a:latin typeface="Arial" panose="020B0604020202020204" pitchFamily="34" charset="0"/>
              <a:cs typeface="Arial" panose="020B0604020202020204" pitchFamily="34" charset="0"/>
            </a:rPr>
            <a:t>H</a:t>
          </a:r>
          <a:r>
            <a:rPr lang="en-US" sz="1400" dirty="0">
              <a:latin typeface="Arial" panose="020B0604020202020204" pitchFamily="34" charset="0"/>
              <a:cs typeface="Arial" panose="020B0604020202020204" pitchFamily="34" charset="0"/>
            </a:rPr>
            <a:t>ypothalamus) stimulate the release of </a:t>
          </a:r>
          <a:r>
            <a:rPr lang="en-US" sz="1400" dirty="0" err="1">
              <a:latin typeface="Arial" panose="020B0604020202020204" pitchFamily="34" charset="0"/>
              <a:cs typeface="Arial" panose="020B0604020202020204" pitchFamily="34" charset="0"/>
            </a:rPr>
            <a:t>Corticotropin</a:t>
          </a:r>
          <a:r>
            <a:rPr lang="en-US" sz="14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Releasing</a:t>
          </a:r>
          <a:r>
            <a:rPr lang="en-US" sz="1400" dirty="0">
              <a:latin typeface="Arial" panose="020B0604020202020204" pitchFamily="34" charset="0"/>
              <a:cs typeface="Arial" panose="020B0604020202020204" pitchFamily="34" charset="0"/>
            </a:rPr>
            <a:t> Factor (CRF)</a:t>
          </a:r>
        </a:p>
      </dgm:t>
    </dgm:pt>
    <dgm:pt modelId="{E6D3FB85-53B0-444A-B58F-E15E3AC82DDB}" type="parTrans" cxnId="{448D27A0-D8F5-0A4B-8B7A-249F3942EF48}">
      <dgm:prSet/>
      <dgm:spPr/>
      <dgm:t>
        <a:bodyPr/>
        <a:lstStyle/>
        <a:p>
          <a:endParaRPr lang="en-US"/>
        </a:p>
      </dgm:t>
    </dgm:pt>
    <dgm:pt modelId="{B369C6AD-DAB1-6E42-AD13-B58389E25C08}" type="sibTrans" cxnId="{448D27A0-D8F5-0A4B-8B7A-249F3942EF48}">
      <dgm:prSet/>
      <dgm:spPr/>
      <dgm:t>
        <a:bodyPr/>
        <a:lstStyle/>
        <a:p>
          <a:endParaRPr lang="en-US"/>
        </a:p>
      </dgm:t>
    </dgm:pt>
    <dgm:pt modelId="{852BFBA1-C35C-5F4A-B262-5CBC0E0D5917}">
      <dgm:prSet phldrT="[Text]" custT="1"/>
      <dgm:spPr>
        <a:solidFill>
          <a:srgbClr val="00B0F0"/>
        </a:solidFill>
      </dgm:spPr>
      <dgm:t>
        <a:bodyPr/>
        <a:lstStyle/>
        <a:p>
          <a:r>
            <a:rPr lang="en-US" sz="1600" dirty="0">
              <a:latin typeface="Arial" panose="020B0604020202020204" pitchFamily="34" charset="0"/>
              <a:cs typeface="Arial" panose="020B0604020202020204" pitchFamily="34" charset="0"/>
            </a:rPr>
            <a:t>CRF activates </a:t>
          </a:r>
          <a:r>
            <a:rPr lang="en-US" sz="1600" b="1" dirty="0">
              <a:solidFill>
                <a:schemeClr val="tx1"/>
              </a:solidFill>
              <a:latin typeface="Arial" panose="020B0604020202020204" pitchFamily="34" charset="0"/>
              <a:cs typeface="Arial" panose="020B0604020202020204" pitchFamily="34" charset="0"/>
            </a:rPr>
            <a:t>P</a:t>
          </a:r>
          <a:r>
            <a:rPr lang="en-US" sz="1600" dirty="0">
              <a:latin typeface="Arial" panose="020B0604020202020204" pitchFamily="34" charset="0"/>
              <a:cs typeface="Arial" panose="020B0604020202020204" pitchFamily="34" charset="0"/>
            </a:rPr>
            <a:t>ituitary Gland to release Adrenocorticotropic Hormone (ACH)</a:t>
          </a:r>
        </a:p>
      </dgm:t>
    </dgm:pt>
    <dgm:pt modelId="{626E1C2E-EC36-D349-AFCE-CF1ED1EB3EF6}" type="parTrans" cxnId="{14F6FB35-5837-D442-A8BB-4976E27C66AE}">
      <dgm:prSet/>
      <dgm:spPr/>
      <dgm:t>
        <a:bodyPr/>
        <a:lstStyle/>
        <a:p>
          <a:endParaRPr lang="en-US"/>
        </a:p>
      </dgm:t>
    </dgm:pt>
    <dgm:pt modelId="{838E2AE5-4888-1B4D-A799-E089C3153C05}" type="sibTrans" cxnId="{14F6FB35-5837-D442-A8BB-4976E27C66AE}">
      <dgm:prSet/>
      <dgm:spPr/>
      <dgm:t>
        <a:bodyPr/>
        <a:lstStyle/>
        <a:p>
          <a:endParaRPr lang="en-US"/>
        </a:p>
      </dgm:t>
    </dgm:pt>
    <dgm:pt modelId="{57A81A2B-2232-3749-96C4-6511A75F712E}">
      <dgm:prSet phldrT="[Text]" custT="1"/>
      <dgm:spPr>
        <a:solidFill>
          <a:srgbClr val="00B0F0"/>
        </a:solidFill>
      </dgm:spPr>
      <dgm:t>
        <a:bodyPr/>
        <a:lstStyle/>
        <a:p>
          <a:r>
            <a:rPr lang="en-US" sz="1600" dirty="0">
              <a:latin typeface="Arial" panose="020B0604020202020204" pitchFamily="34" charset="0"/>
              <a:cs typeface="Arial" panose="020B0604020202020204" pitchFamily="34" charset="0"/>
            </a:rPr>
            <a:t>Individual perceives stress</a:t>
          </a:r>
        </a:p>
      </dgm:t>
    </dgm:pt>
    <dgm:pt modelId="{6AD475D6-D381-7C40-9F99-96BA2C982062}" type="sibTrans" cxnId="{A868D8F4-FDEA-E04A-893F-701219AF89FF}">
      <dgm:prSet/>
      <dgm:spPr/>
      <dgm:t>
        <a:bodyPr/>
        <a:lstStyle/>
        <a:p>
          <a:endParaRPr lang="en-US"/>
        </a:p>
      </dgm:t>
    </dgm:pt>
    <dgm:pt modelId="{6B7546C3-02BC-A24E-9116-90397235BE7F}" type="parTrans" cxnId="{A868D8F4-FDEA-E04A-893F-701219AF89FF}">
      <dgm:prSet/>
      <dgm:spPr/>
      <dgm:t>
        <a:bodyPr/>
        <a:lstStyle/>
        <a:p>
          <a:endParaRPr lang="en-US"/>
        </a:p>
      </dgm:t>
    </dgm:pt>
    <dgm:pt modelId="{6846A57D-FF34-1A47-8B5C-6420FC100F82}">
      <dgm:prSet custT="1"/>
      <dgm:spPr>
        <a:solidFill>
          <a:srgbClr val="00B0F0"/>
        </a:solidFill>
      </dgm:spPr>
      <dgm:t>
        <a:bodyPr/>
        <a:lstStyle/>
        <a:p>
          <a:r>
            <a:rPr lang="en-US" sz="1600" dirty="0">
              <a:latin typeface="Arial" panose="020B0604020202020204" pitchFamily="34" charset="0"/>
              <a:cs typeface="Arial" panose="020B0604020202020204" pitchFamily="34" charset="0"/>
            </a:rPr>
            <a:t>ACH activates </a:t>
          </a:r>
          <a:r>
            <a:rPr lang="en-US" sz="1600" b="1" dirty="0">
              <a:solidFill>
                <a:schemeClr val="tx1"/>
              </a:solidFill>
              <a:latin typeface="Arial" panose="020B0604020202020204" pitchFamily="34" charset="0"/>
              <a:cs typeface="Arial" panose="020B0604020202020204" pitchFamily="34" charset="0"/>
            </a:rPr>
            <a:t>A</a:t>
          </a:r>
          <a:r>
            <a:rPr lang="en-US" sz="1600" dirty="0">
              <a:latin typeface="Arial" panose="020B0604020202020204" pitchFamily="34" charset="0"/>
              <a:cs typeface="Arial" panose="020B0604020202020204" pitchFamily="34" charset="0"/>
            </a:rPr>
            <a:t>drenal cortex to release cortisol</a:t>
          </a:r>
        </a:p>
      </dgm:t>
    </dgm:pt>
    <dgm:pt modelId="{158039CF-C1B2-1F4C-BA62-232F0F79652A}" type="parTrans" cxnId="{40EC90D2-68EF-7F45-BF3F-A6CEED2AD96F}">
      <dgm:prSet/>
      <dgm:spPr/>
      <dgm:t>
        <a:bodyPr/>
        <a:lstStyle/>
        <a:p>
          <a:endParaRPr lang="en-US"/>
        </a:p>
      </dgm:t>
    </dgm:pt>
    <dgm:pt modelId="{FBAAB338-2EDF-804E-8B08-B8FA15E46FD9}" type="sibTrans" cxnId="{40EC90D2-68EF-7F45-BF3F-A6CEED2AD96F}">
      <dgm:prSet/>
      <dgm:spPr/>
      <dgm:t>
        <a:bodyPr/>
        <a:lstStyle/>
        <a:p>
          <a:endParaRPr lang="en-US"/>
        </a:p>
      </dgm:t>
    </dgm:pt>
    <dgm:pt modelId="{10A54E68-F910-CB45-B401-5751757D96E0}">
      <dgm:prSet custT="1"/>
      <dgm:spPr>
        <a:solidFill>
          <a:srgbClr val="00B0F0"/>
        </a:solidFill>
      </dgm:spPr>
      <dgm:t>
        <a:bodyPr/>
        <a:lstStyle/>
        <a:p>
          <a:r>
            <a:rPr lang="en-US" sz="1600" dirty="0">
              <a:latin typeface="Arial" panose="020B0604020202020204" pitchFamily="34" charset="0"/>
              <a:cs typeface="Arial" panose="020B0604020202020204" pitchFamily="34" charset="0"/>
            </a:rPr>
            <a:t>Cortisol binds to glucocorticoid receptor (GR), NR3C1</a:t>
          </a:r>
        </a:p>
      </dgm:t>
    </dgm:pt>
    <dgm:pt modelId="{89DF9B9E-A754-EF41-9BA0-9AA6F57ABC69}" type="parTrans" cxnId="{83E135A2-19AA-D040-9F66-46CA4DB02017}">
      <dgm:prSet/>
      <dgm:spPr/>
      <dgm:t>
        <a:bodyPr/>
        <a:lstStyle/>
        <a:p>
          <a:endParaRPr lang="en-US"/>
        </a:p>
      </dgm:t>
    </dgm:pt>
    <dgm:pt modelId="{406DA84D-6CA3-9749-AFDE-2D112FFC4445}" type="sibTrans" cxnId="{83E135A2-19AA-D040-9F66-46CA4DB02017}">
      <dgm:prSet/>
      <dgm:spPr/>
      <dgm:t>
        <a:bodyPr/>
        <a:lstStyle/>
        <a:p>
          <a:endParaRPr lang="en-US"/>
        </a:p>
      </dgm:t>
    </dgm:pt>
    <dgm:pt modelId="{D4DF1625-BBD8-A448-A235-10BB66D94B34}" type="pres">
      <dgm:prSet presAssocID="{F81B8DC9-DE70-4B4D-AD4F-05E22CE844BC}" presName="Name0" presStyleCnt="0">
        <dgm:presLayoutVars>
          <dgm:dir/>
          <dgm:animLvl val="lvl"/>
          <dgm:resizeHandles val="exact"/>
        </dgm:presLayoutVars>
      </dgm:prSet>
      <dgm:spPr/>
    </dgm:pt>
    <dgm:pt modelId="{98B8DE25-5B6F-9247-8E02-6CAF1DA21F1D}" type="pres">
      <dgm:prSet presAssocID="{10A54E68-F910-CB45-B401-5751757D96E0}" presName="boxAndChildren" presStyleCnt="0"/>
      <dgm:spPr/>
    </dgm:pt>
    <dgm:pt modelId="{C835AEB7-C032-A34F-ADE3-B087FFFE522B}" type="pres">
      <dgm:prSet presAssocID="{10A54E68-F910-CB45-B401-5751757D96E0}" presName="parentTextBox" presStyleLbl="node1" presStyleIdx="0" presStyleCnt="5"/>
      <dgm:spPr/>
    </dgm:pt>
    <dgm:pt modelId="{206E9765-06D0-774F-A5CF-BECE37D97095}" type="pres">
      <dgm:prSet presAssocID="{FBAAB338-2EDF-804E-8B08-B8FA15E46FD9}" presName="sp" presStyleCnt="0"/>
      <dgm:spPr/>
    </dgm:pt>
    <dgm:pt modelId="{C2F8766B-2054-254A-AB1E-456BF9D07368}" type="pres">
      <dgm:prSet presAssocID="{6846A57D-FF34-1A47-8B5C-6420FC100F82}" presName="arrowAndChildren" presStyleCnt="0"/>
      <dgm:spPr/>
    </dgm:pt>
    <dgm:pt modelId="{A45D4175-79DF-4941-B331-4630077C546C}" type="pres">
      <dgm:prSet presAssocID="{6846A57D-FF34-1A47-8B5C-6420FC100F82}" presName="parentTextArrow" presStyleLbl="node1" presStyleIdx="1" presStyleCnt="5"/>
      <dgm:spPr/>
    </dgm:pt>
    <dgm:pt modelId="{36E0E593-7392-A34A-BB84-C29AE786ED5E}" type="pres">
      <dgm:prSet presAssocID="{838E2AE5-4888-1B4D-A799-E089C3153C05}" presName="sp" presStyleCnt="0"/>
      <dgm:spPr/>
    </dgm:pt>
    <dgm:pt modelId="{0608D183-E37E-9E41-8F9E-5E5BEECBACE2}" type="pres">
      <dgm:prSet presAssocID="{852BFBA1-C35C-5F4A-B262-5CBC0E0D5917}" presName="arrowAndChildren" presStyleCnt="0"/>
      <dgm:spPr/>
    </dgm:pt>
    <dgm:pt modelId="{E0C27DAA-280D-5A45-8B4B-5C3F3B68EAC5}" type="pres">
      <dgm:prSet presAssocID="{852BFBA1-C35C-5F4A-B262-5CBC0E0D5917}" presName="parentTextArrow" presStyleLbl="node1" presStyleIdx="2" presStyleCnt="5"/>
      <dgm:spPr/>
    </dgm:pt>
    <dgm:pt modelId="{B9493561-34CD-4F44-B901-DA78A44B3972}" type="pres">
      <dgm:prSet presAssocID="{B369C6AD-DAB1-6E42-AD13-B58389E25C08}" presName="sp" presStyleCnt="0"/>
      <dgm:spPr/>
    </dgm:pt>
    <dgm:pt modelId="{BCEAE143-6768-7744-A506-6CCD6F1810EC}" type="pres">
      <dgm:prSet presAssocID="{01FFDA48-29ED-7B4C-A092-FAC5C97E7EC5}" presName="arrowAndChildren" presStyleCnt="0"/>
      <dgm:spPr/>
    </dgm:pt>
    <dgm:pt modelId="{73D40591-AB4F-A147-8784-342B46A30B20}" type="pres">
      <dgm:prSet presAssocID="{01FFDA48-29ED-7B4C-A092-FAC5C97E7EC5}" presName="parentTextArrow" presStyleLbl="node1" presStyleIdx="3" presStyleCnt="5"/>
      <dgm:spPr/>
    </dgm:pt>
    <dgm:pt modelId="{D0303B41-270C-AF4C-898E-ED85B995D4C1}" type="pres">
      <dgm:prSet presAssocID="{6AD475D6-D381-7C40-9F99-96BA2C982062}" presName="sp" presStyleCnt="0"/>
      <dgm:spPr/>
    </dgm:pt>
    <dgm:pt modelId="{3B92A4C2-E1CF-C74C-B077-8EACCB883D6B}" type="pres">
      <dgm:prSet presAssocID="{57A81A2B-2232-3749-96C4-6511A75F712E}" presName="arrowAndChildren" presStyleCnt="0"/>
      <dgm:spPr/>
    </dgm:pt>
    <dgm:pt modelId="{7531D978-6738-D443-81B4-9ABBB02018B7}" type="pres">
      <dgm:prSet presAssocID="{57A81A2B-2232-3749-96C4-6511A75F712E}" presName="parentTextArrow" presStyleLbl="node1" presStyleIdx="4" presStyleCnt="5" custLinFactNeighborX="-5517" custLinFactNeighborY="2011"/>
      <dgm:spPr/>
    </dgm:pt>
  </dgm:ptLst>
  <dgm:cxnLst>
    <dgm:cxn modelId="{9726251A-5F81-144C-9C90-C5485AC3B5A7}" type="presOf" srcId="{01FFDA48-29ED-7B4C-A092-FAC5C97E7EC5}" destId="{73D40591-AB4F-A147-8784-342B46A30B20}" srcOrd="0" destOrd="0" presId="urn:microsoft.com/office/officeart/2005/8/layout/process4"/>
    <dgm:cxn modelId="{1CF58F32-0ADA-B74D-9D43-B30C8DBB7B67}" type="presOf" srcId="{10A54E68-F910-CB45-B401-5751757D96E0}" destId="{C835AEB7-C032-A34F-ADE3-B087FFFE522B}" srcOrd="0" destOrd="0" presId="urn:microsoft.com/office/officeart/2005/8/layout/process4"/>
    <dgm:cxn modelId="{14F6FB35-5837-D442-A8BB-4976E27C66AE}" srcId="{F81B8DC9-DE70-4B4D-AD4F-05E22CE844BC}" destId="{852BFBA1-C35C-5F4A-B262-5CBC0E0D5917}" srcOrd="2" destOrd="0" parTransId="{626E1C2E-EC36-D349-AFCE-CF1ED1EB3EF6}" sibTransId="{838E2AE5-4888-1B4D-A799-E089C3153C05}"/>
    <dgm:cxn modelId="{2D59AD3D-8873-5A47-9747-6E4775D1AD67}" type="presOf" srcId="{852BFBA1-C35C-5F4A-B262-5CBC0E0D5917}" destId="{E0C27DAA-280D-5A45-8B4B-5C3F3B68EAC5}" srcOrd="0" destOrd="0" presId="urn:microsoft.com/office/officeart/2005/8/layout/process4"/>
    <dgm:cxn modelId="{A07E8747-AA25-CF47-BFEF-BA00952A44A1}" type="presOf" srcId="{F81B8DC9-DE70-4B4D-AD4F-05E22CE844BC}" destId="{D4DF1625-BBD8-A448-A235-10BB66D94B34}" srcOrd="0" destOrd="0" presId="urn:microsoft.com/office/officeart/2005/8/layout/process4"/>
    <dgm:cxn modelId="{90702B6D-B2A4-1B44-B7B2-1D60994E5303}" type="presOf" srcId="{57A81A2B-2232-3749-96C4-6511A75F712E}" destId="{7531D978-6738-D443-81B4-9ABBB02018B7}" srcOrd="0" destOrd="0" presId="urn:microsoft.com/office/officeart/2005/8/layout/process4"/>
    <dgm:cxn modelId="{448D27A0-D8F5-0A4B-8B7A-249F3942EF48}" srcId="{F81B8DC9-DE70-4B4D-AD4F-05E22CE844BC}" destId="{01FFDA48-29ED-7B4C-A092-FAC5C97E7EC5}" srcOrd="1" destOrd="0" parTransId="{E6D3FB85-53B0-444A-B58F-E15E3AC82DDB}" sibTransId="{B369C6AD-DAB1-6E42-AD13-B58389E25C08}"/>
    <dgm:cxn modelId="{83E135A2-19AA-D040-9F66-46CA4DB02017}" srcId="{F81B8DC9-DE70-4B4D-AD4F-05E22CE844BC}" destId="{10A54E68-F910-CB45-B401-5751757D96E0}" srcOrd="4" destOrd="0" parTransId="{89DF9B9E-A754-EF41-9BA0-9AA6F57ABC69}" sibTransId="{406DA84D-6CA3-9749-AFDE-2D112FFC4445}"/>
    <dgm:cxn modelId="{D38BD6C9-A2FA-C54E-A78E-072B2DF144ED}" type="presOf" srcId="{6846A57D-FF34-1A47-8B5C-6420FC100F82}" destId="{A45D4175-79DF-4941-B331-4630077C546C}" srcOrd="0" destOrd="0" presId="urn:microsoft.com/office/officeart/2005/8/layout/process4"/>
    <dgm:cxn modelId="{40EC90D2-68EF-7F45-BF3F-A6CEED2AD96F}" srcId="{F81B8DC9-DE70-4B4D-AD4F-05E22CE844BC}" destId="{6846A57D-FF34-1A47-8B5C-6420FC100F82}" srcOrd="3" destOrd="0" parTransId="{158039CF-C1B2-1F4C-BA62-232F0F79652A}" sibTransId="{FBAAB338-2EDF-804E-8B08-B8FA15E46FD9}"/>
    <dgm:cxn modelId="{A868D8F4-FDEA-E04A-893F-701219AF89FF}" srcId="{F81B8DC9-DE70-4B4D-AD4F-05E22CE844BC}" destId="{57A81A2B-2232-3749-96C4-6511A75F712E}" srcOrd="0" destOrd="0" parTransId="{6B7546C3-02BC-A24E-9116-90397235BE7F}" sibTransId="{6AD475D6-D381-7C40-9F99-96BA2C982062}"/>
    <dgm:cxn modelId="{69442B22-8904-D843-9194-B416A0158DD5}" type="presParOf" srcId="{D4DF1625-BBD8-A448-A235-10BB66D94B34}" destId="{98B8DE25-5B6F-9247-8E02-6CAF1DA21F1D}" srcOrd="0" destOrd="0" presId="urn:microsoft.com/office/officeart/2005/8/layout/process4"/>
    <dgm:cxn modelId="{49323B6B-4149-394D-BEC1-2DB107C25A12}" type="presParOf" srcId="{98B8DE25-5B6F-9247-8E02-6CAF1DA21F1D}" destId="{C835AEB7-C032-A34F-ADE3-B087FFFE522B}" srcOrd="0" destOrd="0" presId="urn:microsoft.com/office/officeart/2005/8/layout/process4"/>
    <dgm:cxn modelId="{E4CFE1CB-DDAD-654E-A29D-A391EDD83BA9}" type="presParOf" srcId="{D4DF1625-BBD8-A448-A235-10BB66D94B34}" destId="{206E9765-06D0-774F-A5CF-BECE37D97095}" srcOrd="1" destOrd="0" presId="urn:microsoft.com/office/officeart/2005/8/layout/process4"/>
    <dgm:cxn modelId="{A68CD3C7-44AB-A348-89E9-DA5824D401B7}" type="presParOf" srcId="{D4DF1625-BBD8-A448-A235-10BB66D94B34}" destId="{C2F8766B-2054-254A-AB1E-456BF9D07368}" srcOrd="2" destOrd="0" presId="urn:microsoft.com/office/officeart/2005/8/layout/process4"/>
    <dgm:cxn modelId="{40D1ED0F-08BF-6E45-8A15-355EE042FFA5}" type="presParOf" srcId="{C2F8766B-2054-254A-AB1E-456BF9D07368}" destId="{A45D4175-79DF-4941-B331-4630077C546C}" srcOrd="0" destOrd="0" presId="urn:microsoft.com/office/officeart/2005/8/layout/process4"/>
    <dgm:cxn modelId="{D6150BBE-878E-654E-B3E7-D67D9E49E561}" type="presParOf" srcId="{D4DF1625-BBD8-A448-A235-10BB66D94B34}" destId="{36E0E593-7392-A34A-BB84-C29AE786ED5E}" srcOrd="3" destOrd="0" presId="urn:microsoft.com/office/officeart/2005/8/layout/process4"/>
    <dgm:cxn modelId="{908FFB88-7639-CA45-80AE-9C72055278D1}" type="presParOf" srcId="{D4DF1625-BBD8-A448-A235-10BB66D94B34}" destId="{0608D183-E37E-9E41-8F9E-5E5BEECBACE2}" srcOrd="4" destOrd="0" presId="urn:microsoft.com/office/officeart/2005/8/layout/process4"/>
    <dgm:cxn modelId="{5154AC8B-5728-AC47-A2EC-9D09A19ABABF}" type="presParOf" srcId="{0608D183-E37E-9E41-8F9E-5E5BEECBACE2}" destId="{E0C27DAA-280D-5A45-8B4B-5C3F3B68EAC5}" srcOrd="0" destOrd="0" presId="urn:microsoft.com/office/officeart/2005/8/layout/process4"/>
    <dgm:cxn modelId="{6A71D9D4-8B44-BF43-8827-6C9847C24074}" type="presParOf" srcId="{D4DF1625-BBD8-A448-A235-10BB66D94B34}" destId="{B9493561-34CD-4F44-B901-DA78A44B3972}" srcOrd="5" destOrd="0" presId="urn:microsoft.com/office/officeart/2005/8/layout/process4"/>
    <dgm:cxn modelId="{E4C9B47A-F56C-5547-9FA2-66BD7A4F1B83}" type="presParOf" srcId="{D4DF1625-BBD8-A448-A235-10BB66D94B34}" destId="{BCEAE143-6768-7744-A506-6CCD6F1810EC}" srcOrd="6" destOrd="0" presId="urn:microsoft.com/office/officeart/2005/8/layout/process4"/>
    <dgm:cxn modelId="{14D4F611-49C3-ED43-AF18-5326006D5CD6}" type="presParOf" srcId="{BCEAE143-6768-7744-A506-6CCD6F1810EC}" destId="{73D40591-AB4F-A147-8784-342B46A30B20}" srcOrd="0" destOrd="0" presId="urn:microsoft.com/office/officeart/2005/8/layout/process4"/>
    <dgm:cxn modelId="{ED20DF1C-C081-B14C-A9CB-A71F4AF1CC8A}" type="presParOf" srcId="{D4DF1625-BBD8-A448-A235-10BB66D94B34}" destId="{D0303B41-270C-AF4C-898E-ED85B995D4C1}" srcOrd="7" destOrd="0" presId="urn:microsoft.com/office/officeart/2005/8/layout/process4"/>
    <dgm:cxn modelId="{A1DB74DD-4F0F-9C4D-8939-2FF508409EA3}" type="presParOf" srcId="{D4DF1625-BBD8-A448-A235-10BB66D94B34}" destId="{3B92A4C2-E1CF-C74C-B077-8EACCB883D6B}" srcOrd="8" destOrd="0" presId="urn:microsoft.com/office/officeart/2005/8/layout/process4"/>
    <dgm:cxn modelId="{4A905105-971F-844D-A275-DC52FCAA99CB}" type="presParOf" srcId="{3B92A4C2-E1CF-C74C-B077-8EACCB883D6B}" destId="{7531D978-6738-D443-81B4-9ABBB02018B7}"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96D85-4824-B44D-94F1-5B5116A17DD4}">
      <dsp:nvSpPr>
        <dsp:cNvPr id="0" name=""/>
        <dsp:cNvSpPr/>
      </dsp:nvSpPr>
      <dsp:spPr>
        <a:xfrm>
          <a:off x="2922834" y="1672444"/>
          <a:ext cx="1204002" cy="471042"/>
        </a:xfrm>
        <a:custGeom>
          <a:avLst/>
          <a:gdLst/>
          <a:ahLst/>
          <a:cxnLst/>
          <a:rect l="0" t="0" r="0" b="0"/>
          <a:pathLst>
            <a:path>
              <a:moveTo>
                <a:pt x="0" y="0"/>
              </a:moveTo>
              <a:lnTo>
                <a:pt x="0" y="321001"/>
              </a:lnTo>
              <a:lnTo>
                <a:pt x="1204002" y="321001"/>
              </a:lnTo>
              <a:lnTo>
                <a:pt x="1204002" y="47104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08B54E-0BC4-7E47-97DA-F9543F0ADAF6}">
      <dsp:nvSpPr>
        <dsp:cNvPr id="0" name=""/>
        <dsp:cNvSpPr/>
      </dsp:nvSpPr>
      <dsp:spPr>
        <a:xfrm>
          <a:off x="1801393" y="3171952"/>
          <a:ext cx="989773" cy="471042"/>
        </a:xfrm>
        <a:custGeom>
          <a:avLst/>
          <a:gdLst/>
          <a:ahLst/>
          <a:cxnLst/>
          <a:rect l="0" t="0" r="0" b="0"/>
          <a:pathLst>
            <a:path>
              <a:moveTo>
                <a:pt x="0" y="0"/>
              </a:moveTo>
              <a:lnTo>
                <a:pt x="0" y="321001"/>
              </a:lnTo>
              <a:lnTo>
                <a:pt x="989773" y="321001"/>
              </a:lnTo>
              <a:lnTo>
                <a:pt x="989773" y="471042"/>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B363D2-4F44-7F45-87E0-ED3419A4EDE4}">
      <dsp:nvSpPr>
        <dsp:cNvPr id="0" name=""/>
        <dsp:cNvSpPr/>
      </dsp:nvSpPr>
      <dsp:spPr>
        <a:xfrm>
          <a:off x="811619" y="3171952"/>
          <a:ext cx="989773" cy="471042"/>
        </a:xfrm>
        <a:custGeom>
          <a:avLst/>
          <a:gdLst/>
          <a:ahLst/>
          <a:cxnLst/>
          <a:rect l="0" t="0" r="0" b="0"/>
          <a:pathLst>
            <a:path>
              <a:moveTo>
                <a:pt x="989773" y="0"/>
              </a:moveTo>
              <a:lnTo>
                <a:pt x="989773" y="321001"/>
              </a:lnTo>
              <a:lnTo>
                <a:pt x="0" y="321001"/>
              </a:lnTo>
              <a:lnTo>
                <a:pt x="0" y="471042"/>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C19A9E8-566B-2744-A0AC-056BE6D5BF6F}">
      <dsp:nvSpPr>
        <dsp:cNvPr id="0" name=""/>
        <dsp:cNvSpPr/>
      </dsp:nvSpPr>
      <dsp:spPr>
        <a:xfrm>
          <a:off x="1801393" y="1672444"/>
          <a:ext cx="1121441" cy="471042"/>
        </a:xfrm>
        <a:custGeom>
          <a:avLst/>
          <a:gdLst/>
          <a:ahLst/>
          <a:cxnLst/>
          <a:rect l="0" t="0" r="0" b="0"/>
          <a:pathLst>
            <a:path>
              <a:moveTo>
                <a:pt x="1121441" y="0"/>
              </a:moveTo>
              <a:lnTo>
                <a:pt x="1121441" y="321001"/>
              </a:lnTo>
              <a:lnTo>
                <a:pt x="0" y="321001"/>
              </a:lnTo>
              <a:lnTo>
                <a:pt x="0" y="47104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690595-108A-994D-8D41-B6194975ABCD}">
      <dsp:nvSpPr>
        <dsp:cNvPr id="0" name=""/>
        <dsp:cNvSpPr/>
      </dsp:nvSpPr>
      <dsp:spPr>
        <a:xfrm>
          <a:off x="1839844" y="643979"/>
          <a:ext cx="2165979" cy="102846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A995DB3-257A-8641-9DB3-CF67BF0890C9}">
      <dsp:nvSpPr>
        <dsp:cNvPr id="0" name=""/>
        <dsp:cNvSpPr/>
      </dsp:nvSpPr>
      <dsp:spPr>
        <a:xfrm>
          <a:off x="2019803" y="814940"/>
          <a:ext cx="2165979" cy="1028465"/>
        </a:xfrm>
        <a:prstGeom prst="roundRect">
          <a:avLst>
            <a:gd name="adj" fmla="val 10000"/>
          </a:avLst>
        </a:prstGeom>
        <a:solidFill>
          <a:schemeClr val="lt1">
            <a:hueOff val="0"/>
            <a:satOff val="0"/>
            <a:lumOff val="0"/>
            <a:alpha val="8700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Maternal </a:t>
          </a:r>
          <a:br>
            <a:rPr lang="en-US" sz="2400" kern="1200" dirty="0">
              <a:latin typeface="Arial" panose="020B0604020202020204" pitchFamily="34" charset="0"/>
              <a:cs typeface="Arial" panose="020B0604020202020204" pitchFamily="34" charset="0"/>
            </a:rPr>
          </a:br>
          <a:r>
            <a:rPr lang="en-US" sz="2400" kern="1200" dirty="0">
              <a:latin typeface="Arial" panose="020B0604020202020204" pitchFamily="34" charset="0"/>
              <a:cs typeface="Arial" panose="020B0604020202020204" pitchFamily="34" charset="0"/>
            </a:rPr>
            <a:t>Depression</a:t>
          </a:r>
        </a:p>
      </dsp:txBody>
      <dsp:txXfrm>
        <a:off x="2049926" y="845063"/>
        <a:ext cx="2105733" cy="968219"/>
      </dsp:txXfrm>
    </dsp:sp>
    <dsp:sp modelId="{483614E1-777A-4541-BD51-CE7998233AE9}">
      <dsp:nvSpPr>
        <dsp:cNvPr id="0" name=""/>
        <dsp:cNvSpPr/>
      </dsp:nvSpPr>
      <dsp:spPr>
        <a:xfrm>
          <a:off x="777349" y="2143486"/>
          <a:ext cx="2048087" cy="102846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830CE28-7C65-8645-9FB3-AD03FFF74344}">
      <dsp:nvSpPr>
        <dsp:cNvPr id="0" name=""/>
        <dsp:cNvSpPr/>
      </dsp:nvSpPr>
      <dsp:spPr>
        <a:xfrm>
          <a:off x="957308" y="2314447"/>
          <a:ext cx="2048087" cy="10284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Greater </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Methylation?</a:t>
          </a:r>
        </a:p>
      </dsp:txBody>
      <dsp:txXfrm>
        <a:off x="987431" y="2344570"/>
        <a:ext cx="1987841" cy="968219"/>
      </dsp:txXfrm>
    </dsp:sp>
    <dsp:sp modelId="{B947586A-2946-094C-9C41-694B3C0C2A28}">
      <dsp:nvSpPr>
        <dsp:cNvPr id="0" name=""/>
        <dsp:cNvSpPr/>
      </dsp:nvSpPr>
      <dsp:spPr>
        <a:xfrm>
          <a:off x="1804" y="3642994"/>
          <a:ext cx="1619630" cy="102846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A74787B-9E72-6D40-8D09-9311C46F4336}">
      <dsp:nvSpPr>
        <dsp:cNvPr id="0" name=""/>
        <dsp:cNvSpPr/>
      </dsp:nvSpPr>
      <dsp:spPr>
        <a:xfrm>
          <a:off x="181762" y="3813955"/>
          <a:ext cx="1619630" cy="10284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75000"/>
                  <a:lumOff val="25000"/>
                </a:schemeClr>
              </a:solidFill>
              <a:latin typeface="Arial" panose="020B0604020202020204" pitchFamily="34" charset="0"/>
              <a:cs typeface="Arial" panose="020B0604020202020204" pitchFamily="34" charset="0"/>
            </a:rPr>
            <a:t>NR3C1 </a:t>
          </a:r>
          <a:r>
            <a:rPr lang="en-US" sz="1500" kern="1200" dirty="0">
              <a:latin typeface="Arial" panose="020B0604020202020204" pitchFamily="34" charset="0"/>
              <a:cs typeface="Arial" panose="020B0604020202020204" pitchFamily="34" charset="0"/>
            </a:rPr>
            <a:t>fewer receptors present for binding</a:t>
          </a:r>
        </a:p>
      </dsp:txBody>
      <dsp:txXfrm>
        <a:off x="211885" y="3844078"/>
        <a:ext cx="1559384" cy="968219"/>
      </dsp:txXfrm>
    </dsp:sp>
    <dsp:sp modelId="{16A7D508-E525-5E48-B65B-6A26278F7D47}">
      <dsp:nvSpPr>
        <dsp:cNvPr id="0" name=""/>
        <dsp:cNvSpPr/>
      </dsp:nvSpPr>
      <dsp:spPr>
        <a:xfrm>
          <a:off x="1981351" y="3642994"/>
          <a:ext cx="1619630" cy="102846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E702E4C-0D0F-E04C-99EF-A38E762B15D2}">
      <dsp:nvSpPr>
        <dsp:cNvPr id="0" name=""/>
        <dsp:cNvSpPr/>
      </dsp:nvSpPr>
      <dsp:spPr>
        <a:xfrm>
          <a:off x="2161310" y="3813955"/>
          <a:ext cx="1619630" cy="10284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lumMod val="75000"/>
                  <a:lumOff val="25000"/>
                </a:schemeClr>
              </a:solidFill>
              <a:latin typeface="Arial" panose="020B0604020202020204" pitchFamily="34" charset="0"/>
              <a:cs typeface="Arial" panose="020B0604020202020204" pitchFamily="34" charset="0"/>
            </a:rPr>
            <a:t>11B-HSD-2 no longer </a:t>
          </a:r>
          <a:r>
            <a:rPr lang="en-US" sz="1500" kern="1200" dirty="0">
              <a:latin typeface="Arial" panose="020B0604020202020204" pitchFamily="34" charset="0"/>
              <a:cs typeface="Arial" panose="020B0604020202020204" pitchFamily="34" charset="0"/>
            </a:rPr>
            <a:t>converts maternal cortisol into cortisone</a:t>
          </a:r>
        </a:p>
      </dsp:txBody>
      <dsp:txXfrm>
        <a:off x="2191433" y="3844078"/>
        <a:ext cx="1559384" cy="968219"/>
      </dsp:txXfrm>
    </dsp:sp>
    <dsp:sp modelId="{4B1F6200-1088-4F48-B58B-F707A60E1FA3}">
      <dsp:nvSpPr>
        <dsp:cNvPr id="0" name=""/>
        <dsp:cNvSpPr/>
      </dsp:nvSpPr>
      <dsp:spPr>
        <a:xfrm>
          <a:off x="3185354" y="2143486"/>
          <a:ext cx="1882965" cy="1028465"/>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13332C1-10A7-A145-90F2-14C3D6B61251}">
      <dsp:nvSpPr>
        <dsp:cNvPr id="0" name=""/>
        <dsp:cNvSpPr/>
      </dsp:nvSpPr>
      <dsp:spPr>
        <a:xfrm>
          <a:off x="3365313" y="2314447"/>
          <a:ext cx="1882965" cy="10284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Maternal Sensitivity and Responsiveness?</a:t>
          </a:r>
        </a:p>
      </dsp:txBody>
      <dsp:txXfrm>
        <a:off x="3395436" y="2344570"/>
        <a:ext cx="1822719" cy="968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5AEB7-C032-A34F-ADE3-B087FFFE522B}">
      <dsp:nvSpPr>
        <dsp:cNvPr id="0" name=""/>
        <dsp:cNvSpPr/>
      </dsp:nvSpPr>
      <dsp:spPr>
        <a:xfrm>
          <a:off x="0" y="3755214"/>
          <a:ext cx="3823981" cy="616074"/>
        </a:xfrm>
        <a:prstGeom prst="rec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Cortisol binds to glucocorticoid receptor (GR), NR3C1</a:t>
          </a:r>
        </a:p>
      </dsp:txBody>
      <dsp:txXfrm>
        <a:off x="0" y="3755214"/>
        <a:ext cx="3823981" cy="616074"/>
      </dsp:txXfrm>
    </dsp:sp>
    <dsp:sp modelId="{A45D4175-79DF-4941-B331-4630077C546C}">
      <dsp:nvSpPr>
        <dsp:cNvPr id="0" name=""/>
        <dsp:cNvSpPr/>
      </dsp:nvSpPr>
      <dsp:spPr>
        <a:xfrm rot="10800000">
          <a:off x="0" y="2816933"/>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ACH activates </a:t>
          </a:r>
          <a:r>
            <a:rPr lang="en-US" sz="1600" b="1" kern="1200" dirty="0">
              <a:solidFill>
                <a:schemeClr val="tx1"/>
              </a:solidFill>
              <a:latin typeface="Arial" panose="020B0604020202020204" pitchFamily="34" charset="0"/>
              <a:cs typeface="Arial" panose="020B0604020202020204" pitchFamily="34" charset="0"/>
            </a:rPr>
            <a:t>A</a:t>
          </a:r>
          <a:r>
            <a:rPr lang="en-US" sz="1600" kern="1200" dirty="0">
              <a:latin typeface="Arial" panose="020B0604020202020204" pitchFamily="34" charset="0"/>
              <a:cs typeface="Arial" panose="020B0604020202020204" pitchFamily="34" charset="0"/>
            </a:rPr>
            <a:t>drenal cortex to release cortisol</a:t>
          </a:r>
        </a:p>
      </dsp:txBody>
      <dsp:txXfrm rot="10800000">
        <a:off x="0" y="2816933"/>
        <a:ext cx="3823981" cy="615671"/>
      </dsp:txXfrm>
    </dsp:sp>
    <dsp:sp modelId="{E0C27DAA-280D-5A45-8B4B-5C3F3B68EAC5}">
      <dsp:nvSpPr>
        <dsp:cNvPr id="0" name=""/>
        <dsp:cNvSpPr/>
      </dsp:nvSpPr>
      <dsp:spPr>
        <a:xfrm rot="10800000">
          <a:off x="0" y="1878652"/>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CRF activates </a:t>
          </a:r>
          <a:r>
            <a:rPr lang="en-US" sz="1600" b="1" kern="1200" dirty="0">
              <a:solidFill>
                <a:schemeClr val="tx1"/>
              </a:solidFill>
              <a:latin typeface="Arial" panose="020B0604020202020204" pitchFamily="34" charset="0"/>
              <a:cs typeface="Arial" panose="020B0604020202020204" pitchFamily="34" charset="0"/>
            </a:rPr>
            <a:t>P</a:t>
          </a:r>
          <a:r>
            <a:rPr lang="en-US" sz="1600" kern="1200" dirty="0">
              <a:latin typeface="Arial" panose="020B0604020202020204" pitchFamily="34" charset="0"/>
              <a:cs typeface="Arial" panose="020B0604020202020204" pitchFamily="34" charset="0"/>
            </a:rPr>
            <a:t>ituitary Gland to release Adrenocorticotropic Hormone (ACH)</a:t>
          </a:r>
        </a:p>
      </dsp:txBody>
      <dsp:txXfrm rot="10800000">
        <a:off x="0" y="1878652"/>
        <a:ext cx="3823981" cy="615671"/>
      </dsp:txXfrm>
    </dsp:sp>
    <dsp:sp modelId="{73D40591-AB4F-A147-8784-342B46A30B20}">
      <dsp:nvSpPr>
        <dsp:cNvPr id="0" name=""/>
        <dsp:cNvSpPr/>
      </dsp:nvSpPr>
      <dsp:spPr>
        <a:xfrm rot="10800000">
          <a:off x="0" y="940371"/>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Limbic brain region (</a:t>
          </a:r>
          <a:r>
            <a:rPr lang="en-US" sz="1400" b="1" kern="1200" dirty="0">
              <a:solidFill>
                <a:schemeClr val="tx1"/>
              </a:solidFill>
              <a:latin typeface="Arial" panose="020B0604020202020204" pitchFamily="34" charset="0"/>
              <a:cs typeface="Arial" panose="020B0604020202020204" pitchFamily="34" charset="0"/>
            </a:rPr>
            <a:t>H</a:t>
          </a:r>
          <a:r>
            <a:rPr lang="en-US" sz="1400" kern="1200" dirty="0">
              <a:latin typeface="Arial" panose="020B0604020202020204" pitchFamily="34" charset="0"/>
              <a:cs typeface="Arial" panose="020B0604020202020204" pitchFamily="34" charset="0"/>
            </a:rPr>
            <a:t>ypothalamus) stimulate the release of </a:t>
          </a:r>
          <a:r>
            <a:rPr lang="en-US" sz="1400" kern="1200" dirty="0" err="1">
              <a:latin typeface="Arial" panose="020B0604020202020204" pitchFamily="34" charset="0"/>
              <a:cs typeface="Arial" panose="020B0604020202020204" pitchFamily="34" charset="0"/>
            </a:rPr>
            <a:t>Corticotropin</a:t>
          </a:r>
          <a:r>
            <a:rPr lang="en-US" sz="1400" kern="1200" dirty="0">
              <a:latin typeface="Arial" panose="020B0604020202020204" pitchFamily="34" charset="0"/>
              <a:cs typeface="Arial" panose="020B0604020202020204" pitchFamily="34" charset="0"/>
            </a:rPr>
            <a:t> </a:t>
          </a:r>
          <a:r>
            <a:rPr lang="en-US" sz="1600" kern="1200" dirty="0">
              <a:latin typeface="Arial" panose="020B0604020202020204" pitchFamily="34" charset="0"/>
              <a:cs typeface="Arial" panose="020B0604020202020204" pitchFamily="34" charset="0"/>
            </a:rPr>
            <a:t>Releasing</a:t>
          </a:r>
          <a:r>
            <a:rPr lang="en-US" sz="1400" kern="1200" dirty="0">
              <a:latin typeface="Arial" panose="020B0604020202020204" pitchFamily="34" charset="0"/>
              <a:cs typeface="Arial" panose="020B0604020202020204" pitchFamily="34" charset="0"/>
            </a:rPr>
            <a:t> Factor (CRF)</a:t>
          </a:r>
        </a:p>
      </dsp:txBody>
      <dsp:txXfrm rot="10800000">
        <a:off x="0" y="940371"/>
        <a:ext cx="3823981" cy="615671"/>
      </dsp:txXfrm>
    </dsp:sp>
    <dsp:sp modelId="{7531D978-6738-D443-81B4-9ABBB02018B7}">
      <dsp:nvSpPr>
        <dsp:cNvPr id="0" name=""/>
        <dsp:cNvSpPr/>
      </dsp:nvSpPr>
      <dsp:spPr>
        <a:xfrm rot="10800000">
          <a:off x="0" y="21145"/>
          <a:ext cx="3823981" cy="947522"/>
        </a:xfrm>
        <a:prstGeom prst="upArrowCallout">
          <a:avLst/>
        </a:prstGeom>
        <a:solidFill>
          <a:srgbClr val="00B0F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Individual perceives stress</a:t>
          </a:r>
        </a:p>
      </dsp:txBody>
      <dsp:txXfrm rot="10800000">
        <a:off x="0" y="21145"/>
        <a:ext cx="3823981" cy="6156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news.sciencemag.org/health/2010/10/dads-diet-may-give-children-diabet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a:t>
            </a:fld>
            <a:endParaRPr lang="en-US"/>
          </a:p>
        </p:txBody>
      </p:sp>
    </p:spTree>
    <p:extLst>
      <p:ext uri="{BB962C8B-B14F-4D97-AF65-F5344CB8AC3E}">
        <p14:creationId xmlns:p14="http://schemas.microsoft.com/office/powerpoint/2010/main" val="37364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410088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59"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2</a:t>
            </a:r>
          </a:p>
        </p:txBody>
      </p:sp>
      <p:sp>
        <p:nvSpPr>
          <p:cNvPr id="70660"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1"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2" name="Rectangle 6"/>
          <p:cNvSpPr>
            <a:spLocks noGrp="1" noRot="1" noChangeAspect="1" noChangeArrowheads="1"/>
          </p:cNvSpPr>
          <p:nvPr>
            <p:ph type="sldImg"/>
          </p:nvPr>
        </p:nvSpPr>
        <p:spPr bwMode="auto">
          <a:xfrm>
            <a:off x="1143000" y="685800"/>
            <a:ext cx="4572000" cy="3429000"/>
          </a:xfrm>
          <a:prstGeom prst="rect">
            <a:avLst/>
          </a:prstGeom>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3" name="Rectangle 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spcBef>
                <a:spcPct val="0"/>
              </a:spcBef>
            </a:pPr>
            <a:endParaRPr lang="en-US" altLang="en-US" sz="2400"/>
          </a:p>
        </p:txBody>
      </p:sp>
    </p:spTree>
    <p:extLst>
      <p:ext uri="{BB962C8B-B14F-4D97-AF65-F5344CB8AC3E}">
        <p14:creationId xmlns:p14="http://schemas.microsoft.com/office/powerpoint/2010/main" val="3140721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99027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11811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11619"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1620" name="Slide Number Placeholder 3"/>
          <p:cNvSpPr>
            <a:spLocks noGrp="1"/>
          </p:cNvSpPr>
          <p:nvPr>
            <p:ph type="sldNum" sz="quarter" idx="4294967295"/>
          </p:nvPr>
        </p:nvSpPr>
        <p:spPr bwMode="auto">
          <a:xfrm>
            <a:off x="3971925" y="8829675"/>
            <a:ext cx="303688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51C316D3-DB8C-4D19-8CDD-72776F401335}" type="slidenum">
              <a:rPr lang="en-US" altLang="en-US" sz="1200"/>
              <a:pPr/>
              <a:t>17</a:t>
            </a:fld>
            <a:endParaRPr lang="en-US" altLang="en-US" sz="1200"/>
          </a:p>
        </p:txBody>
      </p:sp>
    </p:spTree>
    <p:extLst>
      <p:ext uri="{BB962C8B-B14F-4D97-AF65-F5344CB8AC3E}">
        <p14:creationId xmlns:p14="http://schemas.microsoft.com/office/powerpoint/2010/main" val="2965875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429496729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9ACC0E-9787-4056-8025-1AC4D0A9C778}" type="slidenum">
              <a:rPr lang="en-US" altLang="en-US"/>
              <a:pPr/>
              <a:t>18</a:t>
            </a:fld>
            <a:endParaRPr lang="en-US" altLang="en-US"/>
          </a:p>
        </p:txBody>
      </p:sp>
      <p:sp>
        <p:nvSpPr>
          <p:cNvPr id="129027" name="Rectangle 2"/>
          <p:cNvSpPr>
            <a:spLocks noGrp="1" noRot="1" noChangeAspect="1" noChangeArrowheads="1" noTextEdit="1"/>
          </p:cNvSpPr>
          <p:nvPr>
            <p:ph type="sldImg"/>
          </p:nvPr>
        </p:nvSpPr>
        <p:spPr bwMode="auto">
          <a:xfrm>
            <a:off x="1371600" y="1143000"/>
            <a:ext cx="41148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8" name="Rectangle 3"/>
          <p:cNvSpPr>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61071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261075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686421" y="4416426"/>
            <a:ext cx="548515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“Epigenetics refers to modification of genetic information not encoded in the DNA sequence of genomes. </a:t>
            </a:r>
          </a:p>
          <a:p>
            <a:r>
              <a:rPr lang="en-US" dirty="0"/>
              <a:t>Epigenetics marks can change a gene expression pattern without a change in primary nucleotide sequence - without changing an A, C, G or T. </a:t>
            </a:r>
          </a:p>
          <a:p>
            <a:r>
              <a:rPr lang="en-US" dirty="0"/>
              <a:t>Changes in gene expression often correspond with epigenetic changes such as methylation of DNA, changes in chromatin conformation (methylation, acetylation), and expression of non-coding RNAs.”</a:t>
            </a:r>
          </a:p>
          <a:p>
            <a:pPr lvl="1"/>
            <a:r>
              <a:rPr lang="en-US" dirty="0"/>
              <a:t>http://www.sickkids.ca/Research/Weksberg-Lab/Research-focus/BWS/Genetic-Imprinting-and-Epigenetics/index.html</a:t>
            </a:r>
          </a:p>
          <a:p>
            <a:endParaRPr lang="en-US" dirty="0"/>
          </a:p>
          <a:p>
            <a:endParaRPr lang="en-US" altLang="en-US" dirty="0"/>
          </a:p>
        </p:txBody>
      </p:sp>
    </p:spTree>
    <p:extLst>
      <p:ext uri="{BB962C8B-B14F-4D97-AF65-F5344CB8AC3E}">
        <p14:creationId xmlns:p14="http://schemas.microsoft.com/office/powerpoint/2010/main" val="3749938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3124604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2792515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01079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Comic Sans MS" pitchFamily="66" charset="0"/>
              </a:defRPr>
            </a:lvl1pPr>
            <a:lvl2pPr marL="742950" indent="-285750" defTabSz="931863" eaLnBrk="0" hangingPunct="0">
              <a:defRPr sz="2400">
                <a:solidFill>
                  <a:schemeClr val="tx1"/>
                </a:solidFill>
                <a:latin typeface="Comic Sans MS" pitchFamily="66" charset="0"/>
              </a:defRPr>
            </a:lvl2pPr>
            <a:lvl3pPr marL="1143000" indent="-228600" defTabSz="931863" eaLnBrk="0" hangingPunct="0">
              <a:defRPr sz="2400">
                <a:solidFill>
                  <a:schemeClr val="tx1"/>
                </a:solidFill>
                <a:latin typeface="Comic Sans MS" pitchFamily="66" charset="0"/>
              </a:defRPr>
            </a:lvl3pPr>
            <a:lvl4pPr marL="1600200" indent="-228600" defTabSz="931863" eaLnBrk="0" hangingPunct="0">
              <a:defRPr sz="2400">
                <a:solidFill>
                  <a:schemeClr val="tx1"/>
                </a:solidFill>
                <a:latin typeface="Comic Sans MS" pitchFamily="66" charset="0"/>
              </a:defRPr>
            </a:lvl4pPr>
            <a:lvl5pPr marL="2057400" indent="-228600" defTabSz="931863" eaLnBrk="0" hangingPunct="0">
              <a:defRPr sz="2400">
                <a:solidFill>
                  <a:schemeClr val="tx1"/>
                </a:solidFill>
                <a:latin typeface="Comic Sans MS" pitchFamily="66" charset="0"/>
              </a:defRPr>
            </a:lvl5pPr>
            <a:lvl6pPr marL="2514600" indent="-228600" defTabSz="931863" eaLnBrk="0" fontAlgn="base" hangingPunct="0">
              <a:spcBef>
                <a:spcPct val="0"/>
              </a:spcBef>
              <a:spcAft>
                <a:spcPct val="0"/>
              </a:spcAft>
              <a:defRPr sz="2400">
                <a:solidFill>
                  <a:schemeClr val="tx1"/>
                </a:solidFill>
                <a:latin typeface="Comic Sans MS" pitchFamily="66" charset="0"/>
              </a:defRPr>
            </a:lvl6pPr>
            <a:lvl7pPr marL="2971800" indent="-228600" defTabSz="931863" eaLnBrk="0" fontAlgn="base" hangingPunct="0">
              <a:spcBef>
                <a:spcPct val="0"/>
              </a:spcBef>
              <a:spcAft>
                <a:spcPct val="0"/>
              </a:spcAft>
              <a:defRPr sz="2400">
                <a:solidFill>
                  <a:schemeClr val="tx1"/>
                </a:solidFill>
                <a:latin typeface="Comic Sans MS" pitchFamily="66" charset="0"/>
              </a:defRPr>
            </a:lvl7pPr>
            <a:lvl8pPr marL="3429000" indent="-228600" defTabSz="931863" eaLnBrk="0" fontAlgn="base" hangingPunct="0">
              <a:spcBef>
                <a:spcPct val="0"/>
              </a:spcBef>
              <a:spcAft>
                <a:spcPct val="0"/>
              </a:spcAft>
              <a:defRPr sz="2400">
                <a:solidFill>
                  <a:schemeClr val="tx1"/>
                </a:solidFill>
                <a:latin typeface="Comic Sans MS" pitchFamily="66" charset="0"/>
              </a:defRPr>
            </a:lvl8pPr>
            <a:lvl9pPr marL="3886200" indent="-228600" defTabSz="931863" eaLnBrk="0" fontAlgn="base" hangingPunct="0">
              <a:spcBef>
                <a:spcPct val="0"/>
              </a:spcBef>
              <a:spcAft>
                <a:spcPct val="0"/>
              </a:spcAft>
              <a:defRPr sz="2400">
                <a:solidFill>
                  <a:schemeClr val="tx1"/>
                </a:solidFill>
                <a:latin typeface="Comic Sans MS" pitchFamily="66" charset="0"/>
              </a:defRPr>
            </a:lvl9pPr>
          </a:lstStyle>
          <a:p>
            <a:pPr eaLnBrk="1" hangingPunct="1"/>
            <a:fld id="{5B70A0F8-490F-4122-A4A6-73262AA110ED}" type="slidenum">
              <a:rPr lang="en-US" altLang="en-US" sz="1200" smtClean="0">
                <a:latin typeface="Times New Roman" pitchFamily="18" charset="0"/>
              </a:rPr>
              <a:pPr eaLnBrk="1" hangingPunct="1"/>
              <a:t>3</a:t>
            </a:fld>
            <a:endParaRPr lang="en-US" altLang="en-US" sz="1200">
              <a:latin typeface="Times New Roman" pitchFamily="18" charset="0"/>
            </a:endParaRPr>
          </a:p>
        </p:txBody>
      </p:sp>
      <p:sp>
        <p:nvSpPr>
          <p:cNvPr id="75779" name="Rectangle 2"/>
          <p:cNvSpPr>
            <a:spLocks noGrp="1" noRot="1" noChangeAspect="1" noChangeArrowheads="1" noTextEdit="1"/>
          </p:cNvSpPr>
          <p:nvPr>
            <p:ph type="sldImg"/>
          </p:nvPr>
        </p:nvSpPr>
        <p:spPr>
          <a:xfrm>
            <a:off x="1182688" y="698500"/>
            <a:ext cx="4645025" cy="3482975"/>
          </a:xfrm>
          <a:ln w="12700"/>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24" tIns="46913" rIns="93824" bIns="46913"/>
          <a:lstStyle/>
          <a:p>
            <a:pPr eaLnBrk="1" hangingPunct="1"/>
            <a:endParaRPr lang="en-US" altLang="en-US"/>
          </a:p>
        </p:txBody>
      </p:sp>
    </p:spTree>
    <p:extLst>
      <p:ext uri="{BB962C8B-B14F-4D97-AF65-F5344CB8AC3E}">
        <p14:creationId xmlns:p14="http://schemas.microsoft.com/office/powerpoint/2010/main" val="348225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xfrm>
            <a:off x="686421" y="4416426"/>
            <a:ext cx="548515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p>
        </p:txBody>
      </p:sp>
    </p:spTree>
    <p:extLst>
      <p:ext uri="{BB962C8B-B14F-4D97-AF65-F5344CB8AC3E}">
        <p14:creationId xmlns:p14="http://schemas.microsoft.com/office/powerpoint/2010/main" val="3186114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31</a:t>
            </a:fld>
            <a:endParaRPr lang="es-ES_tradnl">
              <a:solidFill>
                <a:prstClr val="black"/>
              </a:solidFill>
            </a:endParaRPr>
          </a:p>
        </p:txBody>
      </p:sp>
    </p:spTree>
    <p:extLst>
      <p:ext uri="{BB962C8B-B14F-4D97-AF65-F5344CB8AC3E}">
        <p14:creationId xmlns:p14="http://schemas.microsoft.com/office/powerpoint/2010/main" val="1971120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Male rats that are overfed, when mated with healthy females, </a:t>
            </a:r>
            <a:r>
              <a:rPr lang="en-US" altLang="en-US" sz="1200" b="1" dirty="0">
                <a:hlinkClick r:id="rId3"/>
              </a:rPr>
              <a:t>also had offspring that were prone to developing diabetes</a:t>
            </a:r>
            <a:r>
              <a:rPr lang="en-US" altLang="en-US" sz="1200" dirty="0"/>
              <a:t>.” </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33</a:t>
            </a:fld>
            <a:endParaRPr lang="en-US"/>
          </a:p>
        </p:txBody>
      </p:sp>
    </p:spTree>
    <p:extLst>
      <p:ext uri="{BB962C8B-B14F-4D97-AF65-F5344CB8AC3E}">
        <p14:creationId xmlns:p14="http://schemas.microsoft.com/office/powerpoint/2010/main" val="3128575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697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Former belief: individual differences result from differences in sequence/structure of DNA</a:t>
            </a:r>
          </a:p>
          <a:p>
            <a:r>
              <a:rPr lang="en-US" altLang="en-US"/>
              <a:t>Transcriptome: what is transcribed from the genome</a:t>
            </a:r>
          </a:p>
          <a:p>
            <a:r>
              <a:rPr lang="en-US" altLang="en-US"/>
              <a:t>Former belief: once DNA methylation patterns are generated during embryogenesis, they remain “fixed” throughout life</a:t>
            </a:r>
          </a:p>
        </p:txBody>
      </p:sp>
      <p:sp>
        <p:nvSpPr>
          <p:cNvPr id="126980" name="Slide Number Placeholder 3"/>
          <p:cNvSpPr>
            <a:spLocks noGrp="1"/>
          </p:cNvSpPr>
          <p:nvPr>
            <p:ph type="sldNum" sz="quarter" idx="4294967295"/>
          </p:nvPr>
        </p:nvSpPr>
        <p:spPr bwMode="auto">
          <a:xfrm>
            <a:off x="3886200" y="8829675"/>
            <a:ext cx="2970213"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2E8C551-5BBD-4E65-98B4-049DBC6DF360}" type="slidenum">
              <a:rPr lang="en-US" altLang="en-US">
                <a:solidFill>
                  <a:srgbClr val="000000"/>
                </a:solidFill>
              </a:rPr>
              <a:pPr eaLnBrk="1" hangingPunct="1"/>
              <a:t>34</a:t>
            </a:fld>
            <a:endParaRPr lang="en-US" altLang="en-US">
              <a:solidFill>
                <a:srgbClr val="000000"/>
              </a:solidFill>
            </a:endParaRPr>
          </a:p>
        </p:txBody>
      </p:sp>
    </p:spTree>
    <p:extLst>
      <p:ext uri="{BB962C8B-B14F-4D97-AF65-F5344CB8AC3E}">
        <p14:creationId xmlns:p14="http://schemas.microsoft.com/office/powerpoint/2010/main" val="1542586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xfrm>
            <a:off x="686421" y="4416426"/>
            <a:ext cx="5485158"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p>
        </p:txBody>
      </p:sp>
    </p:spTree>
    <p:extLst>
      <p:ext uri="{BB962C8B-B14F-4D97-AF65-F5344CB8AC3E}">
        <p14:creationId xmlns:p14="http://schemas.microsoft.com/office/powerpoint/2010/main" val="3160696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16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EB1F11D-F731-4D30-93D0-7C9A6A44D81F}" type="slidenum">
              <a:rPr lang="en-US" altLang="en-US" sz="1200">
                <a:solidFill>
                  <a:srgbClr val="000000"/>
                </a:solidFill>
              </a:rPr>
              <a:pPr eaLnBrk="1" hangingPunct="1"/>
              <a:t>40</a:t>
            </a:fld>
            <a:endParaRPr lang="en-US" altLang="en-US" sz="1200">
              <a:solidFill>
                <a:srgbClr val="000000"/>
              </a:solidFill>
            </a:endParaRPr>
          </a:p>
        </p:txBody>
      </p:sp>
    </p:spTree>
    <p:extLst>
      <p:ext uri="{BB962C8B-B14F-4D97-AF65-F5344CB8AC3E}">
        <p14:creationId xmlns:p14="http://schemas.microsoft.com/office/powerpoint/2010/main" val="2733898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10C49E2-4C96-41C1-A826-C5811DFBAEC6}" type="slidenum">
              <a:rPr lang="en-US" altLang="en-US" sz="1200">
                <a:solidFill>
                  <a:srgbClr val="000000"/>
                </a:solidFill>
              </a:rPr>
              <a:pPr eaLnBrk="1" hangingPunct="1"/>
              <a:t>41</a:t>
            </a:fld>
            <a:endParaRPr lang="en-US" altLang="en-US" sz="1200">
              <a:solidFill>
                <a:srgbClr val="000000"/>
              </a:solidFill>
            </a:endParaRPr>
          </a:p>
        </p:txBody>
      </p:sp>
    </p:spTree>
    <p:extLst>
      <p:ext uri="{BB962C8B-B14F-4D97-AF65-F5344CB8AC3E}">
        <p14:creationId xmlns:p14="http://schemas.microsoft.com/office/powerpoint/2010/main" val="303945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4931"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24932" name="Slide Number Placeholder 3"/>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Times New Roman" panose="02020603050405020304" pitchFamily="18" charset="0"/>
              </a:defRPr>
            </a:lvl1pPr>
            <a:lvl2pPr marL="742950" indent="-285750" defTabSz="925513">
              <a:defRPr sz="2400">
                <a:solidFill>
                  <a:schemeClr val="tx1"/>
                </a:solidFill>
                <a:latin typeface="Times New Roman" panose="02020603050405020304" pitchFamily="18" charset="0"/>
              </a:defRPr>
            </a:lvl2pPr>
            <a:lvl3pPr marL="1143000" indent="-228600" defTabSz="925513">
              <a:defRPr sz="2400">
                <a:solidFill>
                  <a:schemeClr val="tx1"/>
                </a:solidFill>
                <a:latin typeface="Times New Roman" panose="02020603050405020304" pitchFamily="18" charset="0"/>
              </a:defRPr>
            </a:lvl3pPr>
            <a:lvl4pPr marL="1600200" indent="-228600" defTabSz="925513">
              <a:defRPr sz="2400">
                <a:solidFill>
                  <a:schemeClr val="tx1"/>
                </a:solidFill>
                <a:latin typeface="Times New Roman" panose="02020603050405020304" pitchFamily="18" charset="0"/>
              </a:defRPr>
            </a:lvl4pPr>
            <a:lvl5pPr marL="2057400" indent="-228600" defTabSz="925513">
              <a:defRPr sz="24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F979F79-F499-4EFF-B1F1-0700DDDA1BC7}" type="slidenum">
              <a:rPr lang="en-US" altLang="en-US" sz="1200">
                <a:solidFill>
                  <a:srgbClr val="000000"/>
                </a:solidFill>
                <a:latin typeface="Arial" panose="020B0604020202020204" pitchFamily="34" charset="0"/>
                <a:ea typeface="ＭＳ Ｐゴシック" panose="020B0600070205080204" pitchFamily="34" charset="-128"/>
              </a:rPr>
              <a:pPr eaLnBrk="1" hangingPunct="1"/>
              <a:t>42</a:t>
            </a:fld>
            <a:endParaRPr lang="en-US" altLang="en-US" sz="120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3586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Widespread </a:t>
            </a:r>
            <a:r>
              <a:rPr lang="en-US" altLang="en-US" dirty="0" err="1">
                <a:latin typeface="Arial" panose="020B0604020202020204" pitchFamily="34" charset="0"/>
              </a:rPr>
              <a:t>methylome</a:t>
            </a:r>
            <a:r>
              <a:rPr lang="en-US" altLang="en-US" dirty="0">
                <a:latin typeface="Arial" panose="020B0604020202020204" pitchFamily="34" charset="0"/>
              </a:rPr>
              <a:t> reconfiguration occurs during fetal to young adult development, coincident with synaptogenesis. </a:t>
            </a:r>
          </a:p>
          <a:p>
            <a:pPr marL="0" lvl="1" eaLnBrk="1" hangingPunct="1"/>
            <a:endParaRPr lang="en-US" altLang="en-US" sz="2200" dirty="0">
              <a:latin typeface="Calibri" panose="020F0502020204030204" pitchFamily="34" charset="0"/>
            </a:endParaRPr>
          </a:p>
          <a:p>
            <a:pPr marL="0" lvl="1" eaLnBrk="1" hangingPunct="1"/>
            <a:r>
              <a:rPr lang="en-US" altLang="en-US" sz="2400" b="1" dirty="0">
                <a:latin typeface="Arial" panose="020B0604020202020204" pitchFamily="34" charset="0"/>
              </a:rPr>
              <a:t>Fig. 1. </a:t>
            </a:r>
            <a:r>
              <a:rPr lang="en-US" altLang="en-US" sz="2400" b="1" dirty="0" err="1">
                <a:latin typeface="Arial" panose="020B0604020202020204" pitchFamily="34" charset="0"/>
              </a:rPr>
              <a:t>Methylcytosine</a:t>
            </a:r>
            <a:r>
              <a:rPr lang="en-US" altLang="en-US" sz="2400" b="1" dirty="0">
                <a:latin typeface="Arial" panose="020B0604020202020204" pitchFamily="34" charset="0"/>
              </a:rPr>
              <a:t> in mammalian frontal cortex is developmentally dynamic and abundant in CG and CH contexts</a:t>
            </a:r>
            <a:br>
              <a:rPr lang="en-US" altLang="en-US" sz="2400" b="1" dirty="0">
                <a:latin typeface="Arial" panose="020B0604020202020204" pitchFamily="34" charset="0"/>
              </a:rPr>
            </a:br>
            <a:r>
              <a:rPr lang="en-US" altLang="en-US" sz="2400" b="1" dirty="0">
                <a:latin typeface="Arial" panose="020B0604020202020204" pitchFamily="34" charset="0"/>
              </a:rPr>
              <a:t>(C) </a:t>
            </a:r>
            <a:r>
              <a:rPr lang="en-US" altLang="en-US" sz="2400" dirty="0">
                <a:latin typeface="Arial" panose="020B0604020202020204" pitchFamily="34" charset="0"/>
              </a:rPr>
              <a:t>Synaptic density (for mouse, per 100 μm2; for human, per 100 μm3) and </a:t>
            </a:r>
            <a:r>
              <a:rPr lang="en-US" altLang="en-US" sz="2400" dirty="0" err="1">
                <a:latin typeface="Arial" panose="020B0604020202020204" pitchFamily="34" charset="0"/>
              </a:rPr>
              <a:t>mC</a:t>
            </a:r>
            <a:r>
              <a:rPr lang="en-US" altLang="en-US" sz="2400" dirty="0">
                <a:latin typeface="Arial" panose="020B0604020202020204" pitchFamily="34" charset="0"/>
              </a:rPr>
              <a:t> level in CG and CH contexts through development in mouse and human frontal cortex. †Synaptic density quantitation from De Felipe et al. (27) and </a:t>
            </a:r>
            <a:r>
              <a:rPr lang="en-US" altLang="en-US" sz="2400" dirty="0" err="1">
                <a:latin typeface="Arial" panose="020B0604020202020204" pitchFamily="34" charset="0"/>
              </a:rPr>
              <a:t>Huttenlocher</a:t>
            </a:r>
            <a:r>
              <a:rPr lang="en-US" altLang="en-US" sz="2400" dirty="0">
                <a:latin typeface="Arial" panose="020B0604020202020204" pitchFamily="34" charset="0"/>
              </a:rPr>
              <a:t> and </a:t>
            </a:r>
            <a:r>
              <a:rPr lang="en-US" altLang="en-US" sz="2400" dirty="0" err="1">
                <a:latin typeface="Arial" panose="020B0604020202020204" pitchFamily="34" charset="0"/>
              </a:rPr>
              <a:t>Dabholkar</a:t>
            </a:r>
            <a:r>
              <a:rPr lang="en-US" altLang="en-US" sz="2400" dirty="0">
                <a:latin typeface="Arial" panose="020B0604020202020204" pitchFamily="34" charset="0"/>
              </a:rPr>
              <a:t> (28). </a:t>
            </a:r>
            <a:r>
              <a:rPr lang="en-US" altLang="en-US" sz="2400" b="1" dirty="0">
                <a:latin typeface="Arial" panose="020B0604020202020204" pitchFamily="34" charset="0"/>
              </a:rPr>
              <a:t>(E) </a:t>
            </a:r>
            <a:r>
              <a:rPr lang="en-US" altLang="en-US" sz="2400" dirty="0">
                <a:latin typeface="Arial" panose="020B0604020202020204" pitchFamily="34" charset="0"/>
              </a:rPr>
              <a:t>Fraction of cytosine base calls with each modification in fetal and adult mouse frontal cortex. </a:t>
            </a:r>
          </a:p>
          <a:p>
            <a:pPr marL="0" lvl="1" eaLnBrk="1" hangingPunct="1"/>
            <a:endParaRPr lang="en-US" altLang="en-US" sz="2200" dirty="0">
              <a:latin typeface="Calibri" panose="020F0502020204030204" pitchFamily="34" charset="0"/>
            </a:endParaRPr>
          </a:p>
          <a:p>
            <a:pPr marL="0" lvl="1" eaLnBrk="1" hangingPunct="1"/>
            <a:endParaRPr lang="en-US" altLang="en-US" sz="2200" dirty="0">
              <a:latin typeface="Calibri" panose="020F0502020204030204" pitchFamily="34" charset="0"/>
            </a:endParaRPr>
          </a:p>
          <a:p>
            <a:pPr marL="0" lvl="1" eaLnBrk="1" hangingPunct="1"/>
            <a:endParaRPr lang="en-US" altLang="en-US" sz="2200" dirty="0">
              <a:latin typeface="Calibri" panose="020F0502020204030204" pitchFamily="34" charset="0"/>
            </a:endParaRPr>
          </a:p>
          <a:p>
            <a:pPr eaLnBrk="1" hangingPunct="1"/>
            <a:endParaRPr lang="en-US" altLang="en-US" dirty="0">
              <a:latin typeface="Arial" panose="020B0604020202020204" pitchFamily="34" charset="0"/>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61149CC-D123-4707-BD7B-CE921203A02C}" type="slidenum">
              <a:rPr lang="en-US" altLang="en-US" sz="1200">
                <a:solidFill>
                  <a:srgbClr val="000000"/>
                </a:solidFill>
              </a:rPr>
              <a:pPr eaLnBrk="1" hangingPunct="1"/>
              <a:t>43</a:t>
            </a:fld>
            <a:endParaRPr lang="en-US" altLang="en-US" sz="1200">
              <a:solidFill>
                <a:srgbClr val="000000"/>
              </a:solidFill>
            </a:endParaRPr>
          </a:p>
        </p:txBody>
      </p:sp>
    </p:spTree>
    <p:extLst>
      <p:ext uri="{BB962C8B-B14F-4D97-AF65-F5344CB8AC3E}">
        <p14:creationId xmlns:p14="http://schemas.microsoft.com/office/powerpoint/2010/main" val="2536550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Figure 1: (G) </a:t>
            </a:r>
            <a:r>
              <a:rPr lang="en-US" altLang="en-US">
                <a:latin typeface="Arial" panose="020B0604020202020204" pitchFamily="34" charset="0"/>
              </a:rPr>
              <a:t>Transcript abundance, chromatin accessibility [8-week mouse cortex ChIP input and DNaseI hypersensitivity (HS) normalized read density], and mC levels in 5-kb bins at the mouse immunoglobulin VH locus. </a:t>
            </a:r>
            <a:r>
              <a:rPr lang="en-US" altLang="en-US" b="1">
                <a:latin typeface="Arial" panose="020B0604020202020204" pitchFamily="34" charset="0"/>
              </a:rPr>
              <a:t>(H) </a:t>
            </a:r>
            <a:r>
              <a:rPr lang="en-US" altLang="en-US">
                <a:latin typeface="Arial" panose="020B0604020202020204" pitchFamily="34" charset="0"/>
              </a:rPr>
              <a:t>Density (z) plot of 10-week mouse frontal cortex mCH level (x) versus 8-week mouse cortex ChIP-input normalized read density (y) for all 10-kb bins of the mouse genome. </a:t>
            </a: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Note: Although mCG is unaffected in these regions, lower chromatin accessibility appears to be highly inhibitory to deposition of mCH and hmC, potentially via inaccessibility to de novo methyltransferases and Tet mC hydroxylases. Furthermore, this indicates that accumulation of mCH and hmC during mammalian brain development occurs via processes that are at least partly independent from methylation at CG dinucleotides. </a:t>
            </a: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C36C0E6-6A7B-4C65-8E73-DF532C0EDBB5}" type="slidenum">
              <a:rPr lang="en-US" altLang="en-US" sz="1200">
                <a:solidFill>
                  <a:srgbClr val="000000"/>
                </a:solidFill>
              </a:rPr>
              <a:pPr eaLnBrk="1" hangingPunct="1"/>
              <a:t>44</a:t>
            </a:fld>
            <a:endParaRPr lang="en-US" altLang="en-US" sz="1200">
              <a:solidFill>
                <a:srgbClr val="000000"/>
              </a:solidFill>
            </a:endParaRPr>
          </a:p>
        </p:txBody>
      </p:sp>
    </p:spTree>
    <p:extLst>
      <p:ext uri="{BB962C8B-B14F-4D97-AF65-F5344CB8AC3E}">
        <p14:creationId xmlns:p14="http://schemas.microsoft.com/office/powerpoint/2010/main" val="321394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59" name="Rectangle 3"/>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en-US" sz="1200"/>
              <a:t>2</a:t>
            </a:r>
          </a:p>
        </p:txBody>
      </p:sp>
      <p:sp>
        <p:nvSpPr>
          <p:cNvPr id="70660" name="Rectangle 4"/>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1" name="Rectangle 5"/>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70662" name="Rectangle 6"/>
          <p:cNvSpPr>
            <a:spLocks noGrp="1" noRot="1" noChangeAspect="1" noChangeArrowheads="1"/>
          </p:cNvSpPr>
          <p:nvPr>
            <p:ph type="sldImg"/>
          </p:nvPr>
        </p:nvSpPr>
        <p:spPr bwMode="auto">
          <a:xfrm>
            <a:off x="1143000" y="685800"/>
            <a:ext cx="4572000" cy="3429000"/>
          </a:xfrm>
          <a:prstGeom prst="rect">
            <a:avLst/>
          </a:prstGeom>
          <a:solidFill>
            <a:srgbClr val="FFFFFF"/>
          </a:solidFill>
          <a:ln w="1270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3" name="Rectangle 7"/>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spcBef>
                <a:spcPct val="0"/>
              </a:spcBef>
            </a:pPr>
            <a:endParaRPr lang="en-US" altLang="en-US" sz="2400" dirty="0"/>
          </a:p>
        </p:txBody>
      </p:sp>
    </p:spTree>
    <p:extLst>
      <p:ext uri="{BB962C8B-B14F-4D97-AF65-F5344CB8AC3E}">
        <p14:creationId xmlns:p14="http://schemas.microsoft.com/office/powerpoint/2010/main" val="3974057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mj-lt" charset="0"/>
              <a:buNone/>
            </a:pPr>
            <a:r>
              <a:rPr lang="en-US" altLang="en-US" dirty="0">
                <a:latin typeface="Arial" panose="020B0604020202020204" pitchFamily="34" charset="0"/>
              </a:rPr>
              <a:t>During this period, highly conserved non-CG methylation (</a:t>
            </a:r>
            <a:r>
              <a:rPr lang="en-US" altLang="en-US" dirty="0" err="1">
                <a:latin typeface="Arial" panose="020B0604020202020204" pitchFamily="34" charset="0"/>
              </a:rPr>
              <a:t>mCH</a:t>
            </a:r>
            <a:r>
              <a:rPr lang="en-US" altLang="en-US" dirty="0">
                <a:latin typeface="Arial" panose="020B0604020202020204" pitchFamily="34" charset="0"/>
              </a:rPr>
              <a:t>) accumulates in neurons, but not glia, to become the dominant form of methylation in the human neuronal genome. </a:t>
            </a:r>
            <a:endParaRPr lang="en-US" altLang="en-US" b="1" dirty="0">
              <a:latin typeface="Arial" panose="020B0604020202020204" pitchFamily="34" charset="0"/>
            </a:endParaRPr>
          </a:p>
          <a:p>
            <a:pPr>
              <a:buFont typeface="+mj-lt" charset="0"/>
              <a:buNone/>
            </a:pPr>
            <a:endParaRPr lang="en-US" altLang="en-US" b="1" dirty="0">
              <a:latin typeface="Arial" panose="020B0604020202020204" pitchFamily="34" charset="0"/>
            </a:endParaRPr>
          </a:p>
          <a:p>
            <a:pPr>
              <a:buFont typeface="+mj-lt" charset="0"/>
              <a:buNone/>
            </a:pPr>
            <a:r>
              <a:rPr lang="en-US" altLang="en-US" b="1" dirty="0">
                <a:latin typeface="Arial" panose="020B0604020202020204" pitchFamily="34" charset="0"/>
              </a:rPr>
              <a:t>Fig. 2. </a:t>
            </a:r>
            <a:r>
              <a:rPr lang="en-US" altLang="en-US" b="1" dirty="0" err="1">
                <a:latin typeface="Arial" panose="020B0604020202020204" pitchFamily="34" charset="0"/>
              </a:rPr>
              <a:t>mCH</a:t>
            </a:r>
            <a:r>
              <a:rPr lang="en-US" altLang="en-US" b="1" dirty="0">
                <a:latin typeface="Arial" panose="020B0604020202020204" pitchFamily="34" charset="0"/>
              </a:rPr>
              <a:t> is </a:t>
            </a:r>
            <a:r>
              <a:rPr lang="en-US" altLang="en-US" b="1" dirty="0" err="1">
                <a:latin typeface="Arial" panose="020B0604020202020204" pitchFamily="34" charset="0"/>
              </a:rPr>
              <a:t>positionally</a:t>
            </a:r>
            <a:r>
              <a:rPr lang="en-US" altLang="en-US" b="1" dirty="0">
                <a:latin typeface="Arial" panose="020B0604020202020204" pitchFamily="34" charset="0"/>
              </a:rPr>
              <a:t> conserved and is the dominant form of DNA methylation in human neurons</a:t>
            </a:r>
            <a:br>
              <a:rPr lang="en-US" altLang="en-US" b="1" dirty="0">
                <a:latin typeface="Arial" panose="020B0604020202020204" pitchFamily="34" charset="0"/>
              </a:rPr>
            </a:br>
            <a:r>
              <a:rPr lang="en-US" altLang="en-US" b="1" dirty="0">
                <a:latin typeface="Arial" panose="020B0604020202020204" pitchFamily="34" charset="0"/>
              </a:rPr>
              <a:t>(A) </a:t>
            </a:r>
            <a:r>
              <a:rPr lang="en-US" altLang="en-US" dirty="0">
                <a:latin typeface="Arial" panose="020B0604020202020204" pitchFamily="34" charset="0"/>
              </a:rPr>
              <a:t>Browser representation of </a:t>
            </a:r>
            <a:r>
              <a:rPr lang="en-US" altLang="en-US" dirty="0" err="1">
                <a:latin typeface="Arial" panose="020B0604020202020204" pitchFamily="34" charset="0"/>
              </a:rPr>
              <a:t>mCG</a:t>
            </a:r>
            <a:r>
              <a:rPr lang="en-US" altLang="en-US" dirty="0">
                <a:latin typeface="Arial" panose="020B0604020202020204" pitchFamily="34" charset="0"/>
              </a:rPr>
              <a:t> and </a:t>
            </a:r>
            <a:r>
              <a:rPr lang="en-US" altLang="en-US" dirty="0" err="1">
                <a:latin typeface="Arial" panose="020B0604020202020204" pitchFamily="34" charset="0"/>
              </a:rPr>
              <a:t>mCH</a:t>
            </a:r>
            <a:r>
              <a:rPr lang="en-US" altLang="en-US" dirty="0">
                <a:latin typeface="Arial" panose="020B0604020202020204" pitchFamily="34" charset="0"/>
              </a:rPr>
              <a:t> in </a:t>
            </a:r>
            <a:r>
              <a:rPr lang="en-US" altLang="en-US" dirty="0" err="1">
                <a:latin typeface="Arial" panose="020B0604020202020204" pitchFamily="34" charset="0"/>
              </a:rPr>
              <a:t>NeuN</a:t>
            </a:r>
            <a:r>
              <a:rPr lang="en-US" altLang="en-US" dirty="0">
                <a:latin typeface="Arial" panose="020B0604020202020204" pitchFamily="34" charset="0"/>
              </a:rPr>
              <a:t>+ and </a:t>
            </a:r>
            <a:r>
              <a:rPr lang="en-US" altLang="en-US" dirty="0" err="1">
                <a:latin typeface="Arial" panose="020B0604020202020204" pitchFamily="34" charset="0"/>
              </a:rPr>
              <a:t>NeuN</a:t>
            </a:r>
            <a:r>
              <a:rPr lang="en-US" altLang="en-US" dirty="0">
                <a:latin typeface="Arial" panose="020B0604020202020204" pitchFamily="34" charset="0"/>
              </a:rPr>
              <a:t>− cells. Human </a:t>
            </a:r>
            <a:r>
              <a:rPr lang="en-US" altLang="en-US" dirty="0" err="1">
                <a:latin typeface="Arial" panose="020B0604020202020204" pitchFamily="34" charset="0"/>
              </a:rPr>
              <a:t>NeuN</a:t>
            </a:r>
            <a:r>
              <a:rPr lang="en-US" altLang="en-US" dirty="0">
                <a:latin typeface="Arial" panose="020B0604020202020204" pitchFamily="34" charset="0"/>
              </a:rPr>
              <a:t>+/ </a:t>
            </a:r>
            <a:r>
              <a:rPr lang="en-US" altLang="en-US" dirty="0" err="1">
                <a:latin typeface="Arial" panose="020B0604020202020204" pitchFamily="34" charset="0"/>
              </a:rPr>
              <a:t>NeuN</a:t>
            </a:r>
            <a:r>
              <a:rPr lang="en-US" altLang="en-US" dirty="0">
                <a:latin typeface="Arial" panose="020B0604020202020204" pitchFamily="34" charset="0"/>
              </a:rPr>
              <a:t>− samples: R1, 53-year-old female; R2, 55-year-old male. Mouse </a:t>
            </a:r>
            <a:r>
              <a:rPr lang="en-US" altLang="en-US" dirty="0" err="1">
                <a:latin typeface="Arial" panose="020B0604020202020204" pitchFamily="34" charset="0"/>
              </a:rPr>
              <a:t>NeuN</a:t>
            </a:r>
            <a:r>
              <a:rPr lang="en-US" altLang="en-US" dirty="0">
                <a:latin typeface="Arial" panose="020B0604020202020204" pitchFamily="34" charset="0"/>
              </a:rPr>
              <a:t>+/</a:t>
            </a:r>
            <a:r>
              <a:rPr lang="en-US" altLang="en-US" dirty="0" err="1">
                <a:latin typeface="Arial" panose="020B0604020202020204" pitchFamily="34" charset="0"/>
              </a:rPr>
              <a:t>NeuN</a:t>
            </a:r>
            <a:r>
              <a:rPr lang="en-US" altLang="en-US" dirty="0">
                <a:latin typeface="Arial" panose="020B0604020202020204" pitchFamily="34" charset="0"/>
              </a:rPr>
              <a:t>− samples: R1, 7-week males; R2, 6-week females; R3, 12-month females (not shown). </a:t>
            </a:r>
            <a:r>
              <a:rPr lang="en-US" altLang="en-US" b="1" dirty="0">
                <a:latin typeface="Arial" panose="020B0604020202020204" pitchFamily="34" charset="0"/>
              </a:rPr>
              <a:t>(B) </a:t>
            </a:r>
            <a:r>
              <a:rPr lang="en-US" altLang="en-US" dirty="0">
                <a:latin typeface="Arial" panose="020B0604020202020204" pitchFamily="34" charset="0"/>
              </a:rPr>
              <a:t>Percentage of methylated base calls in each sequence context throughout the genome. </a:t>
            </a: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255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255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255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255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255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0B731FC-44EC-4406-BD4C-5767D874C8CD}" type="slidenum">
              <a:rPr lang="en-US" altLang="en-US" sz="1200">
                <a:solidFill>
                  <a:srgbClr val="000000"/>
                </a:solidFill>
              </a:rPr>
              <a:pPr eaLnBrk="1" hangingPunct="1"/>
              <a:t>45</a:t>
            </a:fld>
            <a:endParaRPr lang="en-US" altLang="en-US" sz="1200">
              <a:solidFill>
                <a:srgbClr val="000000"/>
              </a:solidFill>
            </a:endParaRPr>
          </a:p>
        </p:txBody>
      </p:sp>
    </p:spTree>
    <p:extLst>
      <p:ext uri="{BB962C8B-B14F-4D97-AF65-F5344CB8AC3E}">
        <p14:creationId xmlns:p14="http://schemas.microsoft.com/office/powerpoint/2010/main" val="3969960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Obesity is a heritable disorder, with children of obese fathers at higher risk of developing obesity. Environmental factors epigenetically influence somatic tissues, but the contribution of these factors to the establishment of epigenetic patterns in human gametes is unknown. Here, we hypothesized that weight loss remodels the epigenetic signature of spermatozoa in human obesity. Comprehensive profiling of the epigenome of sperm from lean and obese men showed similar histone positioning, but small noncoding RNA expression and DNA methylation patterns were markedly different. In a separate cohort of morbidly obese men, surgery-induced weight loss was associated with a dramatic remodeling of sperm DNA methylation, notably at genetic locations implicated in the central control of appetite. Our data provide evidence that the epigenome of human spermatozoa dynamically changes under environmental pressure and offers insight into how </a:t>
            </a:r>
            <a:r>
              <a:rPr lang="en-US" sz="1200" dirty="0" err="1"/>
              <a:t>obesitymay</a:t>
            </a:r>
            <a:r>
              <a:rPr lang="en-US" sz="1200" dirty="0"/>
              <a:t> propagate metabolic dysfunction to the next generation.</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46</a:t>
            </a:fld>
            <a:endParaRPr lang="en-US"/>
          </a:p>
        </p:txBody>
      </p:sp>
    </p:spTree>
    <p:extLst>
      <p:ext uri="{BB962C8B-B14F-4D97-AF65-F5344CB8AC3E}">
        <p14:creationId xmlns:p14="http://schemas.microsoft.com/office/powerpoint/2010/main" val="2397019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73422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bwMode="auto">
          <a:xfrm>
            <a:off x="11049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511634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p:cNvSpPr>
          <p:nvPr>
            <p:ph type="sldImg"/>
          </p:nvPr>
        </p:nvSpPr>
        <p:spPr bwMode="auto">
          <a:xfrm>
            <a:off x="1338263" y="1162050"/>
            <a:ext cx="4181475" cy="31369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39267" name="Notes Placeholder 2"/>
          <p:cNvSpPr>
            <a:spLocks noGrp="1"/>
          </p:cNvSpPr>
          <p:nvPr>
            <p:ph type="body" idx="1"/>
          </p:nvPr>
        </p:nvSpPr>
        <p:spPr bwMode="auto">
          <a:xfrm>
            <a:off x="685800" y="4473575"/>
            <a:ext cx="5486400" cy="36607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s-CO" altLang="en-US" dirty="0"/>
          </a:p>
        </p:txBody>
      </p:sp>
      <p:sp>
        <p:nvSpPr>
          <p:cNvPr id="139268" name="Slide Number Placeholder 3"/>
          <p:cNvSpPr>
            <a:spLocks noGrp="1"/>
          </p:cNvSpPr>
          <p:nvPr>
            <p:ph type="sldNum" sz="quarter" idx="4294967295"/>
          </p:nvPr>
        </p:nvSpPr>
        <p:spPr bwMode="auto">
          <a:xfrm>
            <a:off x="3884613" y="8829675"/>
            <a:ext cx="2971800" cy="466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5CE82CF9-9EE6-41AD-9C17-BC838FBE89E7}" type="slidenum">
              <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50</a:t>
            </a:fld>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42974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9815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2143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24435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3272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465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3822744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626035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6200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02420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16681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53491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5166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2930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70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65121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101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1004742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534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75632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FOLLOW UP QUESTION related to QUESTION 1: could there be something unique about the presentation of depressive symptoms with higher responsiveness/sensitivity that may alter presentation of depression altogether when mother is pregnant, and subsequently affect infant in utero? How could the current (or future) investigators have better accounted for this?</a:t>
            </a:r>
          </a:p>
          <a:p>
            <a:endParaRPr lang="en-US" dirty="0"/>
          </a:p>
        </p:txBody>
      </p:sp>
      <p:sp>
        <p:nvSpPr>
          <p:cNvPr id="4" name="Slide Number Placeholder 3"/>
          <p:cNvSpPr>
            <a:spLocks noGrp="1"/>
          </p:cNvSpPr>
          <p:nvPr>
            <p:ph type="sldNum" sz="quarter" idx="5"/>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A8B732B4-A220-4D64-89E5-59429124322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82192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70</a:t>
            </a:fld>
            <a:endParaRPr lang="es-ES_tradnl">
              <a:solidFill>
                <a:prstClr val="black"/>
              </a:solidFill>
            </a:endParaRPr>
          </a:p>
        </p:txBody>
      </p:sp>
    </p:spTree>
    <p:extLst>
      <p:ext uri="{BB962C8B-B14F-4D97-AF65-F5344CB8AC3E}">
        <p14:creationId xmlns:p14="http://schemas.microsoft.com/office/powerpoint/2010/main" val="3897667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71</a:t>
            </a:fld>
            <a:endParaRPr lang="es-ES_tradnl">
              <a:solidFill>
                <a:prstClr val="black"/>
              </a:solidFill>
            </a:endParaRPr>
          </a:p>
        </p:txBody>
      </p:sp>
    </p:spTree>
    <p:extLst>
      <p:ext uri="{BB962C8B-B14F-4D97-AF65-F5344CB8AC3E}">
        <p14:creationId xmlns:p14="http://schemas.microsoft.com/office/powerpoint/2010/main" val="2720995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72</a:t>
            </a:fld>
            <a:endParaRPr lang="es-ES_tradnl">
              <a:solidFill>
                <a:prstClr val="black"/>
              </a:solidFill>
            </a:endParaRPr>
          </a:p>
        </p:txBody>
      </p:sp>
    </p:spTree>
    <p:extLst>
      <p:ext uri="{BB962C8B-B14F-4D97-AF65-F5344CB8AC3E}">
        <p14:creationId xmlns:p14="http://schemas.microsoft.com/office/powerpoint/2010/main" val="762001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Sud—</a:t>
            </a:r>
            <a:r>
              <a:rPr lang="es-ES_tradnl" dirty="0" err="1"/>
              <a:t>substance</a:t>
            </a:r>
            <a:r>
              <a:rPr lang="es-ES_tradnl" dirty="0"/>
              <a:t> use </a:t>
            </a:r>
            <a:r>
              <a:rPr lang="es-ES_tradnl" dirty="0" err="1"/>
              <a:t>disorder</a:t>
            </a:r>
            <a:endParaRPr lang="es-ES_tradnl" dirty="0"/>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73</a:t>
            </a:fld>
            <a:endParaRPr lang="es-ES_tradnl">
              <a:solidFill>
                <a:prstClr val="black"/>
              </a:solidFill>
            </a:endParaRPr>
          </a:p>
        </p:txBody>
      </p:sp>
    </p:spTree>
    <p:extLst>
      <p:ext uri="{BB962C8B-B14F-4D97-AF65-F5344CB8AC3E}">
        <p14:creationId xmlns:p14="http://schemas.microsoft.com/office/powerpoint/2010/main" val="3505266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74</a:t>
            </a:fld>
            <a:endParaRPr lang="es-ES_tradnl">
              <a:solidFill>
                <a:prstClr val="black"/>
              </a:solidFill>
            </a:endParaRPr>
          </a:p>
        </p:txBody>
      </p:sp>
    </p:spTree>
    <p:extLst>
      <p:ext uri="{BB962C8B-B14F-4D97-AF65-F5344CB8AC3E}">
        <p14:creationId xmlns:p14="http://schemas.microsoft.com/office/powerpoint/2010/main" val="1462706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7155"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slope of perceived parental rejection across the 3 time points was related to an increase in methylation, or a potential downregulation, of 565 genes thought to be involved in the control of a broad spectrum of biological functions generally related to cellular signaling</a:t>
            </a:r>
            <a:endParaRPr lang="es-ES_tradnl" altLang="en-US" dirty="0"/>
          </a:p>
        </p:txBody>
      </p:sp>
      <p:sp>
        <p:nvSpPr>
          <p:cNvPr id="177156" name="Footer Placeholder 3"/>
          <p:cNvSpPr>
            <a:spLocks noGrp="1"/>
          </p:cNvSpPr>
          <p:nvPr>
            <p:ph type="ftr" sz="quarter" idx="4294967295"/>
          </p:nvPr>
        </p:nvSpPr>
        <p:spPr bwMode="auto">
          <a:xfrm>
            <a:off x="0"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s-ES_tradnl" altLang="en-US">
              <a:solidFill>
                <a:srgbClr val="000000"/>
              </a:solidFill>
            </a:endParaRPr>
          </a:p>
        </p:txBody>
      </p:sp>
      <p:sp>
        <p:nvSpPr>
          <p:cNvPr id="177157" name="Slide Number Placeholder 4"/>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160E12-992B-4BA0-A994-669F762F59BE}" type="slidenum">
              <a:rPr lang="es-ES_tradnl" altLang="en-US">
                <a:solidFill>
                  <a:srgbClr val="000000"/>
                </a:solidFill>
              </a:rPr>
              <a:pPr/>
              <a:t>75</a:t>
            </a:fld>
            <a:endParaRPr lang="es-ES_tradnl" altLang="en-US">
              <a:solidFill>
                <a:srgbClr val="000000"/>
              </a:solidFill>
            </a:endParaRPr>
          </a:p>
        </p:txBody>
      </p:sp>
    </p:spTree>
    <p:extLst>
      <p:ext uri="{BB962C8B-B14F-4D97-AF65-F5344CB8AC3E}">
        <p14:creationId xmlns:p14="http://schemas.microsoft.com/office/powerpoint/2010/main" val="1891333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p:cNvSpPr>
          <p:nvPr>
            <p:ph type="sldImg"/>
          </p:nvPr>
        </p:nvSpPr>
        <p:spPr bwMode="auto">
          <a:xfrm>
            <a:off x="1104900" y="696913"/>
            <a:ext cx="4648200" cy="34861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79203" name="Notes Placeholder 2"/>
          <p:cNvSpPr>
            <a:spLocks noGrp="1"/>
          </p:cNvSpPr>
          <p:nvPr>
            <p:ph type="body" idx="1"/>
          </p:nvPr>
        </p:nvSpPr>
        <p:spPr bwMode="auto">
          <a:xfrm>
            <a:off x="685800" y="4416425"/>
            <a:ext cx="548640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 subset of these epigenetic marks, clustered in 23 genes, some of which participate in the development and functioning of the CNS, were in turn associated with psychosocial adjustment as captured by interpersonal relationships and emotional self-evaluation. </a:t>
            </a:r>
            <a:endParaRPr lang="es-ES_tradnl" altLang="en-US" dirty="0"/>
          </a:p>
        </p:txBody>
      </p:sp>
      <p:sp>
        <p:nvSpPr>
          <p:cNvPr id="179204" name="Footer Placeholder 3"/>
          <p:cNvSpPr>
            <a:spLocks noGrp="1"/>
          </p:cNvSpPr>
          <p:nvPr>
            <p:ph type="ftr" sz="quarter" idx="4294967295"/>
          </p:nvPr>
        </p:nvSpPr>
        <p:spPr bwMode="auto">
          <a:xfrm>
            <a:off x="0"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s-ES_tradnl" altLang="en-US">
              <a:solidFill>
                <a:srgbClr val="000000"/>
              </a:solidFill>
            </a:endParaRPr>
          </a:p>
        </p:txBody>
      </p:sp>
      <p:sp>
        <p:nvSpPr>
          <p:cNvPr id="179205" name="Slide Number Placeholder 4"/>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508F788-2705-4B45-9C89-07060D1142D6}" type="slidenum">
              <a:rPr lang="es-ES_tradnl" altLang="en-US">
                <a:solidFill>
                  <a:srgbClr val="000000"/>
                </a:solidFill>
              </a:rPr>
              <a:pPr/>
              <a:t>76</a:t>
            </a:fld>
            <a:endParaRPr lang="es-ES_tradnl" altLang="en-US">
              <a:solidFill>
                <a:srgbClr val="000000"/>
              </a:solidFill>
            </a:endParaRPr>
          </a:p>
        </p:txBody>
      </p:sp>
    </p:spTree>
    <p:extLst>
      <p:ext uri="{BB962C8B-B14F-4D97-AF65-F5344CB8AC3E}">
        <p14:creationId xmlns:p14="http://schemas.microsoft.com/office/powerpoint/2010/main" val="3800280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a:p>
        </p:txBody>
      </p:sp>
    </p:spTree>
    <p:extLst>
      <p:ext uri="{BB962C8B-B14F-4D97-AF65-F5344CB8AC3E}">
        <p14:creationId xmlns:p14="http://schemas.microsoft.com/office/powerpoint/2010/main" val="24199066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77</a:t>
            </a:fld>
            <a:endParaRPr lang="es-ES_tradnl">
              <a:solidFill>
                <a:prstClr val="black"/>
              </a:solidFill>
            </a:endParaRPr>
          </a:p>
        </p:txBody>
      </p:sp>
    </p:spTree>
    <p:extLst>
      <p:ext uri="{BB962C8B-B14F-4D97-AF65-F5344CB8AC3E}">
        <p14:creationId xmlns:p14="http://schemas.microsoft.com/office/powerpoint/2010/main" val="3187767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Footer Placeholder 3"/>
          <p:cNvSpPr>
            <a:spLocks noGrp="1"/>
          </p:cNvSpPr>
          <p:nvPr>
            <p:ph type="ftr" sz="quarter" idx="10"/>
          </p:nvPr>
        </p:nvSpPr>
        <p:spPr/>
        <p:txBody>
          <a:bodyPr/>
          <a:lstStyle/>
          <a:p>
            <a:endParaRPr lang="es-ES_tradnl">
              <a:solidFill>
                <a:prstClr val="black"/>
              </a:solidFill>
            </a:endParaRPr>
          </a:p>
        </p:txBody>
      </p:sp>
      <p:sp>
        <p:nvSpPr>
          <p:cNvPr id="5" name="Slide Number Placeholder 4"/>
          <p:cNvSpPr>
            <a:spLocks noGrp="1"/>
          </p:cNvSpPr>
          <p:nvPr>
            <p:ph type="sldNum" sz="quarter" idx="11"/>
          </p:nvPr>
        </p:nvSpPr>
        <p:spPr/>
        <p:txBody>
          <a:bodyPr/>
          <a:lstStyle/>
          <a:p>
            <a:fld id="{800EA7BB-51AA-4B65-8266-EB265997DB7A}" type="slidenum">
              <a:rPr lang="es-ES_tradnl" smtClean="0">
                <a:solidFill>
                  <a:prstClr val="black"/>
                </a:solidFill>
              </a:rPr>
              <a:pPr/>
              <a:t>78</a:t>
            </a:fld>
            <a:endParaRPr lang="es-ES_tradnl">
              <a:solidFill>
                <a:prstClr val="black"/>
              </a:solidFill>
            </a:endParaRPr>
          </a:p>
        </p:txBody>
      </p:sp>
    </p:spTree>
    <p:extLst>
      <p:ext uri="{BB962C8B-B14F-4D97-AF65-F5344CB8AC3E}">
        <p14:creationId xmlns:p14="http://schemas.microsoft.com/office/powerpoint/2010/main" val="1087922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79</a:t>
            </a:fld>
            <a:endParaRPr lang="en-US"/>
          </a:p>
        </p:txBody>
      </p:sp>
    </p:spTree>
    <p:extLst>
      <p:ext uri="{BB962C8B-B14F-4D97-AF65-F5344CB8AC3E}">
        <p14:creationId xmlns:p14="http://schemas.microsoft.com/office/powerpoint/2010/main" val="11292755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CDBC96-65BE-42E9-A60D-A6A8D1543E76}" type="slidenum">
              <a:rPr lang="en-US" altLang="en-US"/>
              <a:pPr/>
              <a:t>81</a:t>
            </a:fld>
            <a:endParaRPr lang="en-US" altLang="en-US"/>
          </a:p>
        </p:txBody>
      </p:sp>
      <p:sp>
        <p:nvSpPr>
          <p:cNvPr id="5121"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817396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340CA816-1F0C-C860-C681-121885C16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E6329BD9-EC1E-A05F-1060-42C04342C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Non-siblings had no familial biological relationship to one another, lived apart, and were compared with twins in two ways: individually matched in sex and age and randomly matched in 10,000 re-samplings without replacement</a:t>
            </a:r>
          </a:p>
          <a:p>
            <a:r>
              <a:rPr lang="en-US" altLang="en-US"/>
              <a:t>We restricted analyses to same-sex twin pairs (inclusion of opposite-sex dizygotic pairs yielded either no change or accentuation of monozygotic–dizygotic differences). </a:t>
            </a:r>
          </a:p>
          <a:p>
            <a:r>
              <a:rPr lang="en-US" altLang="en-US"/>
              <a:t> </a:t>
            </a:r>
          </a:p>
          <a:p>
            <a:endParaRPr lang="en-US" altLang="en-US"/>
          </a:p>
        </p:txBody>
      </p:sp>
      <p:sp>
        <p:nvSpPr>
          <p:cNvPr id="166916" name="Slide Number Placeholder 3">
            <a:extLst>
              <a:ext uri="{FF2B5EF4-FFF2-40B4-BE49-F238E27FC236}">
                <a16:creationId xmlns:a16="http://schemas.microsoft.com/office/drawing/2014/main" id="{7767AE81-890C-604C-4CA2-1842EEB9D0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6CC614-F33D-4CCC-92B1-7499DBB4B15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0855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4BD6763F-7326-1ED5-197F-62443FEF9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00EBDF5C-195E-892F-77B4-5DBD1236D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e, j: interclass correlation coefficient and 95% confidence interval </a:t>
            </a:r>
          </a:p>
          <a:p>
            <a:pPr lvl="1"/>
            <a:endParaRPr lang="en-US" altLang="en-US"/>
          </a:p>
          <a:p>
            <a:pPr lvl="1"/>
            <a:r>
              <a:rPr lang="en-US" altLang="en-US"/>
              <a:t>When seen for follow-up 15 months after initial testing, at 36.8 ± 1.7) months (mean ± s.d.), monozygotic twins again demonstrated pairwise concordance in eye-looking of 0.93 (0.75–0.98), while dizygotic concordance was 0.25 (0.00–0.60) (Extended Data Fig. 4a–l and Extended Data Table 2b, see Methods), indicating strong preservation of genetic influence on social visual engagement over development (Extended Data Fig. 4m, n). Moreover, longitudinal within-subject stability—from 21 until 36 months—was high in both groups: equal approximately to 0.70 (Extended Data Fig. 5a–e). </a:t>
            </a:r>
          </a:p>
        </p:txBody>
      </p:sp>
      <p:sp>
        <p:nvSpPr>
          <p:cNvPr id="169988" name="Slide Number Placeholder 3">
            <a:extLst>
              <a:ext uri="{FF2B5EF4-FFF2-40B4-BE49-F238E27FC236}">
                <a16:creationId xmlns:a16="http://schemas.microsoft.com/office/drawing/2014/main" id="{20508676-76BA-2107-7BAE-E4A2B855F7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F4FD0B-E5E3-4474-8854-6905BD15F19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601282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01239A8B-ACBD-3B07-A8A4-BA99AAF1F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a:extLst>
              <a:ext uri="{FF2B5EF4-FFF2-40B4-BE49-F238E27FC236}">
                <a16:creationId xmlns:a16="http://schemas.microsoft.com/office/drawing/2014/main" id="{2D865C2E-BD85-38DB-736A-4F9EA96F3E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To test the specificity of these measurements to social engagement, they compared eye-looking concordance with 1)time spent looking at non-social content (inanimate objects and/or background) and time spent attending to task (maintaining stable onscreen fixation). </a:t>
            </a:r>
          </a:p>
          <a:p>
            <a:endParaRPr lang="en-US" altLang="en-US"/>
          </a:p>
        </p:txBody>
      </p:sp>
      <p:sp>
        <p:nvSpPr>
          <p:cNvPr id="172036" name="Slide Number Placeholder 3">
            <a:extLst>
              <a:ext uri="{FF2B5EF4-FFF2-40B4-BE49-F238E27FC236}">
                <a16:creationId xmlns:a16="http://schemas.microsoft.com/office/drawing/2014/main" id="{DA662E91-A93B-1B9F-CD11-1C40BB9DA8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E39190-AAF9-4DD2-996C-E3A43177489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361768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00A1C3CA-5FEB-3D82-33E6-69D06B89ED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a:extLst>
              <a:ext uri="{FF2B5EF4-FFF2-40B4-BE49-F238E27FC236}">
                <a16:creationId xmlns:a16="http://schemas.microsoft.com/office/drawing/2014/main" id="{907814E6-2A10-2B9A-0E2F-48EC92BC07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testing for concordance—on timescales of tens of milliseconds—in timing of eye movements, in direction of eye movements, and in the collocation of contemporaneous visual fixations. </a:t>
            </a:r>
          </a:p>
          <a:p>
            <a:r>
              <a:rPr lang="en-US" altLang="en-US"/>
              <a:t>We also tested whether observed concordance could be partitioned into variation reflecting either stimulus response17 (responding to specific features of the exact stimulus presented) or goal-directed action18 (individual differences in seeking social information). </a:t>
            </a:r>
          </a:p>
          <a:p>
            <a:r>
              <a:rPr lang="en-US" altLang="en-US"/>
              <a:t>In the next experiment, we measured moment-by-moment, micro- level concordance (Fig. 2a, b). Macro-level concordance observed in the first experiment does not guarantee micro-level concordance; similarly, micro-level concordance could be present but present too weakly to yield global similarities. Comparison of the two creates an opportunity to test how genetic variation might influence social visual engagement across varying phenomenological timescales. </a:t>
            </a:r>
          </a:p>
          <a:p>
            <a:endParaRPr lang="en-US" altLang="en-US"/>
          </a:p>
        </p:txBody>
      </p:sp>
      <p:sp>
        <p:nvSpPr>
          <p:cNvPr id="174084" name="Slide Number Placeholder 3">
            <a:extLst>
              <a:ext uri="{FF2B5EF4-FFF2-40B4-BE49-F238E27FC236}">
                <a16:creationId xmlns:a16="http://schemas.microsoft.com/office/drawing/2014/main" id="{381E8761-D9B3-647F-DDB6-F45B7C9FE0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8A1B7F-63CF-440D-B61F-FFD31CA7BB4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410340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5027DE99-08BA-6EE4-7D62-E5A8EFB35A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2C9A0687-624E-C89C-E0A3-85A3B0E245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Higher the peak, the more co-occurnace </a:t>
            </a:r>
          </a:p>
          <a:p>
            <a:endParaRPr lang="en-US" altLang="en-US"/>
          </a:p>
          <a:p>
            <a:endParaRPr lang="en-US" altLang="en-US"/>
          </a:p>
          <a:p>
            <a:r>
              <a:rPr lang="en-US" altLang="en-US"/>
              <a:t>We first analyzed concordance in timing of eye movements (Fig. 2c). moment-to-moment monozygotic concordance—weakened substantially in dizygotic twins—when viewing social scenes. Number and rate of eye movements did not differ significantly by group </a:t>
            </a:r>
          </a:p>
          <a:p>
            <a:r>
              <a:rPr lang="en-US" altLang="en-US"/>
              <a:t>However, monozygotic twins demonstrated greater probability of moving their eyes at the same times: for each saccadic eye movement by twin 1 (rapid eye movement between fixations), within 350 ms, there was an 18.6% increase in twin 2’s probability of also making an eye movement (Fig. 2d, e). </a:t>
            </a:r>
          </a:p>
        </p:txBody>
      </p:sp>
      <p:sp>
        <p:nvSpPr>
          <p:cNvPr id="176132" name="Slide Number Placeholder 3">
            <a:extLst>
              <a:ext uri="{FF2B5EF4-FFF2-40B4-BE49-F238E27FC236}">
                <a16:creationId xmlns:a16="http://schemas.microsoft.com/office/drawing/2014/main" id="{A7E59DEC-32F1-6A05-94C3-1491E3149B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90CCA0-33CF-4181-9CB9-159D94376FA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816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8FE5CA63-A576-4A3B-52FC-017A2778AC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BF269B77-E230-FF98-2C98-6BAC03A041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More surprisingly, when analyses were restricted to moments of motor initiation of a saccade (Fig. 2f), we observed a 21.1% increase in probability of time-locked eye movements: within ±16.7 ms, monozygotic twins, but not dizygotic twins, initiated saccades at the same moments (Fig. 2g, h). These results suggest that monozygotic toddlers, freely viewing naturalistic social stimuli, may synchronize not only the timing of overt eye movements, but also the activity of neuronal ensembles commonly associated with those movements: activity connecting areas of cortex to brainstem and cranial nerves, ultimately resulting in time-locked shifts of gaze.</a:t>
            </a:r>
          </a:p>
          <a:p>
            <a:endParaRPr lang="en-US" altLang="en-US"/>
          </a:p>
          <a:p>
            <a:r>
              <a:rPr lang="en-US" altLang="en-US"/>
              <a:t>21.1%</a:t>
            </a:r>
          </a:p>
        </p:txBody>
      </p:sp>
      <p:sp>
        <p:nvSpPr>
          <p:cNvPr id="178180" name="Slide Number Placeholder 3">
            <a:extLst>
              <a:ext uri="{FF2B5EF4-FFF2-40B4-BE49-F238E27FC236}">
                <a16:creationId xmlns:a16="http://schemas.microsoft.com/office/drawing/2014/main" id="{B4940F04-A220-52DD-C4E6-5062652D62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32D96C-6414-478A-9365-82D3BD8D25A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4780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US" altLang="en-US" dirty="0"/>
          </a:p>
        </p:txBody>
      </p:sp>
    </p:spTree>
    <p:extLst>
      <p:ext uri="{BB962C8B-B14F-4D97-AF65-F5344CB8AC3E}">
        <p14:creationId xmlns:p14="http://schemas.microsoft.com/office/powerpoint/2010/main" val="10765412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C629464D-B419-69A7-8638-02001017C0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89AAD737-76B1-E072-429C-AE18A50F83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i</a:t>
            </a:r>
            <a:r>
              <a:rPr lang="en-US" altLang="en-US"/>
              <a:t>, Schematics showing the probability of saccades shifting in the same or different directions (angular difference, twin 1 − twin 2). </a:t>
            </a:r>
          </a:p>
          <a:p>
            <a:pPr eaLnBrk="1" hangingPunct="1">
              <a:spcBef>
                <a:spcPct val="0"/>
              </a:spcBef>
            </a:pPr>
            <a:r>
              <a:rPr lang="en-US" altLang="en-US" b="1"/>
              <a:t>j</a:t>
            </a:r>
            <a:r>
              <a:rPr lang="en-US" altLang="en-US"/>
              <a:t>, </a:t>
            </a:r>
            <a:r>
              <a:rPr lang="en-US" altLang="en-US" b="1"/>
              <a:t>k</a:t>
            </a:r>
            <a:r>
              <a:rPr lang="en-US" altLang="en-US"/>
              <a:t>, Polar histograms measuring the distribution of differences in saccade directions for dizygotic and monozygotic twins, in relation to the upper bound (95% confidence interval) of results expected by chance, measured by permutation testing. </a:t>
            </a:r>
            <a:r>
              <a:rPr lang="en-US" altLang="en-US" b="1"/>
              <a:t>l</a:t>
            </a:r>
            <a:r>
              <a:rPr lang="en-US" altLang="en-US"/>
              <a:t>, Across all comparisons, monozygotic twins shift saccades in more similar subsequent directions than dizygotic twins. </a:t>
            </a:r>
          </a:p>
          <a:p>
            <a:r>
              <a:rPr lang="en-US" altLang="en-US"/>
              <a:t>We mined the eye movement data to identify contemporaneous collocated fixations: instances when both twins fixated on the same approximate locations at the same moments. In such cases, twins not only share an approximate fixation location, but also share an approximate pattern of retinal irradiance (stimulation of retinal photoreceptors). By identifying these instances, we could then test the probability—given initially shared retinal stimulation—of twins subsequently moving their eyes in the same or different directions. </a:t>
            </a:r>
          </a:p>
          <a:p>
            <a:r>
              <a:rPr lang="en-US" altLang="en-US"/>
              <a:t>Across all comparisons (Fig. 2l), monozygotic twins were more likely than dizygotic twins to shift saccades in more similar subsequent directions (see Methods). </a:t>
            </a:r>
          </a:p>
          <a:p>
            <a:endParaRPr lang="en-US" altLang="en-US"/>
          </a:p>
        </p:txBody>
      </p:sp>
      <p:sp>
        <p:nvSpPr>
          <p:cNvPr id="180228" name="Slide Number Placeholder 3">
            <a:extLst>
              <a:ext uri="{FF2B5EF4-FFF2-40B4-BE49-F238E27FC236}">
                <a16:creationId xmlns:a16="http://schemas.microsoft.com/office/drawing/2014/main" id="{E9A77F68-C9A3-DAF1-DD85-987ADA9B4B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4C26C-D456-40BA-AD7F-741B7B6D788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516688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275A72BB-BABE-B465-6917-3061AB730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13EC9E99-4036-2FF6-C83C-FF6D3B278C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m</a:t>
            </a:r>
            <a:r>
              <a:rPr lang="en-US" altLang="en-US"/>
              <a:t>, Schematics showing probability of fixating on the same semantic content at the same moment. Left, collocated, co-occurring eye and mouth fixations. Right, non-collocated, non- co-occurring fixations. </a:t>
            </a:r>
            <a:r>
              <a:rPr lang="en-US" altLang="en-US" b="1"/>
              <a:t>n</a:t>
            </a:r>
            <a:r>
              <a:rPr lang="en-US" altLang="en-US"/>
              <a:t>, </a:t>
            </a:r>
            <a:r>
              <a:rPr lang="en-US" altLang="en-US" b="1"/>
              <a:t>o</a:t>
            </a:r>
            <a:r>
              <a:rPr lang="en-US" altLang="en-US"/>
              <a:t>, Collocated, co-occurring fixations for dizygotic and monozygotic twins, plotted as </a:t>
            </a:r>
            <a:r>
              <a:rPr lang="en-US" altLang="en-US" i="1"/>
              <a:t>z </a:t>
            </a:r>
            <a:r>
              <a:rPr lang="en-US" altLang="en-US"/>
              <a:t>scores relative to results expected by chance, measured by permutation testing. </a:t>
            </a:r>
            <a:r>
              <a:rPr lang="en-US" altLang="en-US" b="1"/>
              <a:t>p</a:t>
            </a:r>
            <a:r>
              <a:rPr lang="en-US" altLang="en-US"/>
              <a:t>, Collocated, co-occurring fixations (diagonals from </a:t>
            </a:r>
            <a:r>
              <a:rPr lang="en-US" altLang="en-US" b="1"/>
              <a:t>n </a:t>
            </a:r>
            <a:r>
              <a:rPr lang="en-US" altLang="en-US"/>
              <a:t>and </a:t>
            </a:r>
            <a:r>
              <a:rPr lang="en-US" altLang="en-US" b="1"/>
              <a:t>o</a:t>
            </a:r>
            <a:r>
              <a:rPr lang="en-US" altLang="en-US"/>
              <a:t>); data are shown as mean ± s.e.m. from individual variation. </a:t>
            </a:r>
          </a:p>
          <a:p>
            <a:pPr eaLnBrk="1" hangingPunct="1">
              <a:spcBef>
                <a:spcPct val="0"/>
              </a:spcBef>
            </a:pPr>
            <a:r>
              <a:rPr lang="en-US" altLang="en-US"/>
              <a:t>Next, we compared twins’ probability of fixating on the same social content at the same moments (Fig. 2m). If twin 1 and twin 2 both looked at the eyes (or mouth) at the same time, this counted as a ‘hit’ for shared fixation; if twin 1 looked at the eyes when twin 2 looked at the mouth (or vice versa), this counted as a ‘miss’. While both groups show more co-occurring, collocated fixations than chance (Fig. 2n, o), monozygotic twins exhibited greater concordance than dizygotic twins </a:t>
            </a:r>
          </a:p>
          <a:p>
            <a:endParaRPr lang="en-US" altLang="en-US"/>
          </a:p>
        </p:txBody>
      </p:sp>
      <p:sp>
        <p:nvSpPr>
          <p:cNvPr id="182276" name="Slide Number Placeholder 3">
            <a:extLst>
              <a:ext uri="{FF2B5EF4-FFF2-40B4-BE49-F238E27FC236}">
                <a16:creationId xmlns:a16="http://schemas.microsoft.com/office/drawing/2014/main" id="{68DC2B2A-79CD-87BB-ECAC-91F5F9F642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2FE831-0DF5-44CB-9F7C-EFF1F57CA86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978167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85FB388A-C7A2-9C64-FD52-FCEAC93895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a:extLst>
              <a:ext uri="{FF2B5EF4-FFF2-40B4-BE49-F238E27FC236}">
                <a16:creationId xmlns:a16="http://schemas.microsoft.com/office/drawing/2014/main" id="{DE729ACF-4F4B-1832-C600-1A1BF80E6D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Monozygotic twins exhibit high twin–twin concordance in eye-looking, whether watching the same or different video stimuli, evidence of active niche-picking in the goal-directed seeking of social information. a</a:t>
            </a:r>
            <a:r>
              <a:rPr lang="en-US" altLang="en-US"/>
              <a:t>–</a:t>
            </a:r>
            <a:r>
              <a:rPr lang="en-US" altLang="en-US" b="1"/>
              <a:t>d</a:t>
            </a:r>
            <a:r>
              <a:rPr lang="en-US" altLang="en-US"/>
              <a:t>, Paired measurements of eye-looking in monozygotic twins for all video stimuli presenting dyadic interaction (</a:t>
            </a:r>
            <a:r>
              <a:rPr lang="en-US" altLang="en-US" b="1"/>
              <a:t>a</a:t>
            </a:r>
            <a:r>
              <a:rPr lang="en-US" altLang="en-US"/>
              <a:t>), measurements collected when both twins watched the same dyadic interaction videos (</a:t>
            </a:r>
            <a:r>
              <a:rPr lang="en-US" altLang="en-US" b="1"/>
              <a:t>b</a:t>
            </a:r>
            <a:r>
              <a:rPr lang="en-US" altLang="en-US"/>
              <a:t>), measurements collected when each twin watched different dyadic interaction videos (</a:t>
            </a:r>
            <a:r>
              <a:rPr lang="en-US" altLang="en-US" b="1"/>
              <a:t>c</a:t>
            </a:r>
            <a:r>
              <a:rPr lang="en-US" altLang="en-US"/>
              <a:t>), or measurements collected when each twin watched different content categories, showing either dyadic caregiver interaction (twin 1) or triadic peer interaction (twin 2) (</a:t>
            </a:r>
            <a:r>
              <a:rPr lang="en-US" altLang="en-US" b="1"/>
              <a:t>d</a:t>
            </a:r>
            <a:r>
              <a:rPr lang="en-US" altLang="en-US"/>
              <a:t>). See Extended Data Fig. 6 for stimuli examples. </a:t>
            </a:r>
            <a:r>
              <a:rPr lang="en-US" altLang="en-US" b="1"/>
              <a:t>e</a:t>
            </a:r>
            <a:r>
              <a:rPr lang="en-US" altLang="en-US"/>
              <a:t>, Intraclass correlation coefficients (ICCs) and 95% confidence intervals for </a:t>
            </a:r>
            <a:r>
              <a:rPr lang="en-US" altLang="en-US" b="1"/>
              <a:t>a</a:t>
            </a:r>
            <a:r>
              <a:rPr lang="en-US" altLang="en-US"/>
              <a:t>–</a:t>
            </a:r>
            <a:r>
              <a:rPr lang="en-US" altLang="en-US" b="1"/>
              <a:t>d</a:t>
            </a:r>
            <a:r>
              <a:rPr lang="en-US" altLang="en-US"/>
              <a:t>. </a:t>
            </a:r>
            <a:r>
              <a:rPr lang="en-US" altLang="en-US" b="1"/>
              <a:t>f</a:t>
            </a:r>
            <a:r>
              <a:rPr lang="en-US" altLang="en-US"/>
              <a:t>–</a:t>
            </a:r>
            <a:r>
              <a:rPr lang="en-US" altLang="en-US" b="1"/>
              <a:t>j</a:t>
            </a:r>
            <a:r>
              <a:rPr lang="en-US" altLang="en-US"/>
              <a:t>, Measurements in dizygotic twins for the same comparisons in </a:t>
            </a:r>
            <a:r>
              <a:rPr lang="en-US" altLang="en-US" b="1"/>
              <a:t>a</a:t>
            </a:r>
            <a:r>
              <a:rPr lang="en-US" altLang="en-US"/>
              <a:t>–</a:t>
            </a:r>
            <a:r>
              <a:rPr lang="en-US" altLang="en-US" b="1"/>
              <a:t>e</a:t>
            </a:r>
            <a:r>
              <a:rPr lang="en-US" altLang="en-US"/>
              <a:t>. </a:t>
            </a:r>
            <a:r>
              <a:rPr lang="en-US" altLang="en-US" b="1"/>
              <a:t>k</a:t>
            </a:r>
            <a:r>
              <a:rPr lang="en-US" altLang="en-US"/>
              <a:t>–</a:t>
            </a:r>
            <a:r>
              <a:rPr lang="en-US" altLang="en-US" b="1"/>
              <a:t>o</a:t>
            </a:r>
            <a:r>
              <a:rPr lang="en-US" altLang="en-US"/>
              <a:t>, Measurements in age- and sex-matched non-siblings for the same comparisons in </a:t>
            </a:r>
            <a:r>
              <a:rPr lang="en-US" altLang="en-US" b="1"/>
              <a:t>a</a:t>
            </a:r>
            <a:r>
              <a:rPr lang="en-US" altLang="en-US"/>
              <a:t>–</a:t>
            </a:r>
            <a:r>
              <a:rPr lang="en-US" altLang="en-US" b="1"/>
              <a:t>e</a:t>
            </a:r>
            <a:r>
              <a:rPr lang="en-US" altLang="en-US"/>
              <a:t>. </a:t>
            </a:r>
          </a:p>
          <a:p>
            <a:endParaRPr lang="en-US" altLang="en-US"/>
          </a:p>
        </p:txBody>
      </p:sp>
      <p:sp>
        <p:nvSpPr>
          <p:cNvPr id="184324" name="Slide Number Placeholder 3">
            <a:extLst>
              <a:ext uri="{FF2B5EF4-FFF2-40B4-BE49-F238E27FC236}">
                <a16:creationId xmlns:a16="http://schemas.microsoft.com/office/drawing/2014/main" id="{CE52C3E3-35D0-1B1D-F4C2-0A7FDC2C6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749F64-724D-4B2E-8A1F-00294CE71DC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111374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42C4A50F-E411-A182-33DB-CC23978E9D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a:extLst>
              <a:ext uri="{FF2B5EF4-FFF2-40B4-BE49-F238E27FC236}">
                <a16:creationId xmlns:a16="http://schemas.microsoft.com/office/drawing/2014/main" id="{5C055C5F-B8FA-686B-8DA1-C0DFBB727C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Comparison of social visual engagement in epidemiologically ascertained toddlers from the general population relative to two cohorts of toddlers diagnosed with autism spectrum disorder.</a:t>
            </a:r>
            <a:br>
              <a:rPr lang="en-US" altLang="en-US" b="1"/>
            </a:br>
            <a:r>
              <a:rPr lang="en-US" altLang="en-US" b="1"/>
              <a:t>a</a:t>
            </a:r>
            <a:r>
              <a:rPr lang="en-US" altLang="en-US"/>
              <a:t>, Raw data marking individual levels of eye- and mouth-looking in </a:t>
            </a:r>
          </a:p>
          <a:p>
            <a:r>
              <a:rPr lang="en-US" altLang="en-US"/>
              <a:t>250 epidemiologically ascertained toddlers watching video scenes of</a:t>
            </a:r>
            <a:br>
              <a:rPr lang="en-US" altLang="en-US"/>
            </a:br>
            <a:r>
              <a:rPr lang="en-US" altLang="en-US"/>
              <a:t>peer interaction. </a:t>
            </a:r>
            <a:r>
              <a:rPr lang="en-US" altLang="en-US" b="1"/>
              <a:t>b</a:t>
            </a:r>
            <a:r>
              <a:rPr lang="en-US" altLang="en-US"/>
              <a:t>, Population density contours for the data in </a:t>
            </a:r>
            <a:r>
              <a:rPr lang="en-US" altLang="en-US" b="1"/>
              <a:t>a</a:t>
            </a:r>
            <a:r>
              <a:rPr lang="en-US" altLang="en-US"/>
              <a:t>.</a:t>
            </a:r>
            <a:br>
              <a:rPr lang="en-US" altLang="en-US"/>
            </a:br>
            <a:r>
              <a:rPr lang="en-US" altLang="en-US" b="1"/>
              <a:t>c</a:t>
            </a:r>
            <a:r>
              <a:rPr lang="en-US" altLang="en-US"/>
              <a:t>, Comparison with data from 43 toddlers diagnosed with autism spectrum disorder (ASD). The black line marks classification boundary from linear discriminant analysis. </a:t>
            </a:r>
            <a:r>
              <a:rPr lang="en-US" altLang="en-US" b="1"/>
              <a:t>d</a:t>
            </a:r>
            <a:r>
              <a:rPr lang="en-US" altLang="en-US"/>
              <a:t>, Classification based on individual levels of social visual engagement. Threshold for the receiver-operating characteristic (ROC) curve varied by extent of eye- and mouth-looking. CI, confidence interval. </a:t>
            </a:r>
            <a:r>
              <a:rPr lang="en-US" altLang="en-US" b="1"/>
              <a:t>e</a:t>
            </a:r>
            <a:r>
              <a:rPr lang="en-US" altLang="en-US"/>
              <a:t>, Data from the replication cohort of 45 toddlers with ASD. Classification boundary as in </a:t>
            </a:r>
            <a:r>
              <a:rPr lang="en-US" altLang="en-US" b="1"/>
              <a:t>c</a:t>
            </a:r>
            <a:r>
              <a:rPr lang="en-US" altLang="en-US"/>
              <a:t>. </a:t>
            </a:r>
            <a:r>
              <a:rPr lang="en-US" altLang="en-US" b="1"/>
              <a:t>f</a:t>
            </a:r>
            <a:r>
              <a:rPr lang="en-US" altLang="en-US"/>
              <a:t>, Classification based on individual levels of social visual engagement. As in </a:t>
            </a:r>
            <a:r>
              <a:rPr lang="en-US" altLang="en-US" b="1"/>
              <a:t>d</a:t>
            </a:r>
            <a:r>
              <a:rPr lang="en-US" altLang="en-US"/>
              <a:t>, threshold for the ROC curve varied by extent of eye- and mouth-looking. Black diamond on red empirical ROC marks true-positive and false-positive rates observed in replication cohort using the optimal threshold identified in C and d</a:t>
            </a:r>
          </a:p>
          <a:p>
            <a:endParaRPr lang="en-US" altLang="en-US"/>
          </a:p>
        </p:txBody>
      </p:sp>
      <p:sp>
        <p:nvSpPr>
          <p:cNvPr id="186372" name="Slide Number Placeholder 3">
            <a:extLst>
              <a:ext uri="{FF2B5EF4-FFF2-40B4-BE49-F238E27FC236}">
                <a16:creationId xmlns:a16="http://schemas.microsoft.com/office/drawing/2014/main" id="{5D103FCA-8891-8918-B3BC-97D1A843D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C8FA8-D728-4B51-95C4-D07A5AA5A1A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253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4BD6763F-7326-1ED5-197F-62443FEF9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00EBDF5C-195E-892F-77B4-5DBD1236D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e, j: interclass correlation coefficient and 95% confidence interval </a:t>
            </a:r>
          </a:p>
          <a:p>
            <a:pPr lvl="1"/>
            <a:endParaRPr lang="en-US" altLang="en-US"/>
          </a:p>
          <a:p>
            <a:pPr lvl="1"/>
            <a:r>
              <a:rPr lang="en-US" altLang="en-US"/>
              <a:t>When seen for follow-up 15 months after initial testing, at 36.8 ± 1.7) months (mean ± s.d.), monozygotic twins again demonstrated pairwise concordance in eye-looking of 0.93 (0.75–0.98), while dizygotic concordance was 0.25 (0.00–0.60) (Extended Data Fig. 4a–l and Extended Data Table 2b, see Methods), indicating strong preservation of genetic influence on social visual engagement over development (Extended Data Fig. 4m, n). Moreover, longitudinal within-subject stability—from 21 until 36 months—was high in both groups: equal approximately to 0.70 (Extended Data Fig. 5a–e). </a:t>
            </a:r>
          </a:p>
        </p:txBody>
      </p:sp>
      <p:sp>
        <p:nvSpPr>
          <p:cNvPr id="169988" name="Slide Number Placeholder 3">
            <a:extLst>
              <a:ext uri="{FF2B5EF4-FFF2-40B4-BE49-F238E27FC236}">
                <a16:creationId xmlns:a16="http://schemas.microsoft.com/office/drawing/2014/main" id="{20508676-76BA-2107-7BAE-E4A2B855F7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F4FD0B-E5E3-4474-8854-6905BD15F19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9072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xfrm>
            <a:off x="1181100" y="696913"/>
            <a:ext cx="46482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altLang="en-US"/>
          </a:p>
        </p:txBody>
      </p:sp>
    </p:spTree>
    <p:extLst>
      <p:ext uri="{BB962C8B-B14F-4D97-AF65-F5344CB8AC3E}">
        <p14:creationId xmlns:p14="http://schemas.microsoft.com/office/powerpoint/2010/main" val="178726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77825" y="1676400"/>
            <a:ext cx="8389938" cy="4421188"/>
            <a:chOff x="238" y="1056"/>
            <a:chExt cx="5285" cy="2785"/>
          </a:xfrm>
        </p:grpSpPr>
        <p:grpSp>
          <p:nvGrpSpPr>
            <p:cNvPr id="5" name="Group 3"/>
            <p:cNvGrpSpPr>
              <a:grpSpLocks/>
            </p:cNvGrpSpPr>
            <p:nvPr/>
          </p:nvGrpSpPr>
          <p:grpSpPr bwMode="auto">
            <a:xfrm>
              <a:off x="238" y="1056"/>
              <a:ext cx="5285" cy="1393"/>
              <a:chOff x="238" y="1056"/>
              <a:chExt cx="5285" cy="1393"/>
            </a:xfrm>
          </p:grpSpPr>
          <p:sp>
            <p:nvSpPr>
              <p:cNvPr id="14" name="Rectangle 4"/>
              <p:cNvSpPr>
                <a:spLocks noChangeArrowheads="1"/>
              </p:cNvSpPr>
              <p:nvPr/>
            </p:nvSpPr>
            <p:spPr bwMode="auto">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5" name="Freeform 5"/>
              <p:cNvSpPr>
                <a:spLocks/>
              </p:cNvSpPr>
              <p:nvPr/>
            </p:nvSpPr>
            <p:spPr bwMode="auto">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6" name="Freeform 6"/>
              <p:cNvSpPr>
                <a:spLocks/>
              </p:cNvSpPr>
              <p:nvPr/>
            </p:nvSpPr>
            <p:spPr bwMode="auto">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6" name="Group 7"/>
            <p:cNvGrpSpPr>
              <a:grpSpLocks/>
            </p:cNvGrpSpPr>
            <p:nvPr/>
          </p:nvGrpSpPr>
          <p:grpSpPr bwMode="auto">
            <a:xfrm>
              <a:off x="240" y="3744"/>
              <a:ext cx="5281" cy="97"/>
              <a:chOff x="240" y="3744"/>
              <a:chExt cx="5281" cy="97"/>
            </a:xfrm>
          </p:grpSpPr>
          <p:sp>
            <p:nvSpPr>
              <p:cNvPr id="11" name="Rectangle 8"/>
              <p:cNvSpPr>
                <a:spLocks noChangeArrowheads="1"/>
              </p:cNvSpPr>
              <p:nvPr/>
            </p:nvSpPr>
            <p:spPr bwMode="auto">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2" name="Freeform 9"/>
              <p:cNvSpPr>
                <a:spLocks/>
              </p:cNvSpPr>
              <p:nvPr/>
            </p:nvSpPr>
            <p:spPr bwMode="auto">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3" name="Freeform 10"/>
              <p:cNvSpPr>
                <a:spLocks/>
              </p:cNvSpPr>
              <p:nvPr/>
            </p:nvSpPr>
            <p:spPr bwMode="auto">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7" name="Group 11"/>
            <p:cNvGrpSpPr>
              <a:grpSpLocks/>
            </p:cNvGrpSpPr>
            <p:nvPr/>
          </p:nvGrpSpPr>
          <p:grpSpPr bwMode="auto">
            <a:xfrm>
              <a:off x="338" y="1200"/>
              <a:ext cx="97" cy="1104"/>
              <a:chOff x="338" y="1200"/>
              <a:chExt cx="97" cy="1104"/>
            </a:xfrm>
          </p:grpSpPr>
          <p:sp useBgFill="1">
            <p:nvSpPr>
              <p:cNvPr id="8" name="Rectangle 12"/>
              <p:cNvSpPr>
                <a:spLocks noChangeArrowheads="1"/>
              </p:cNvSpPr>
              <p:nvPr/>
            </p:nvSpPr>
            <p:spPr bwMode="auto">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9" name="Freeform 13"/>
              <p:cNvSpPr>
                <a:spLocks/>
              </p:cNvSpPr>
              <p:nvPr/>
            </p:nvSpPr>
            <p:spPr bwMode="auto">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 name="Freeform 14"/>
              <p:cNvSpPr>
                <a:spLocks/>
              </p:cNvSpPr>
              <p:nvPr/>
            </p:nvSpPr>
            <p:spPr bwMode="auto">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sp>
        <p:nvSpPr>
          <p:cNvPr id="64527" name="Rectangle 15"/>
          <p:cNvSpPr>
            <a:spLocks noGrp="1" noChangeArrowheads="1"/>
          </p:cNvSpPr>
          <p:nvPr>
            <p:ph type="ctrTitle" sz="quarter"/>
          </p:nvPr>
        </p:nvSpPr>
        <p:spPr>
          <a:xfrm>
            <a:off x="836613" y="2133600"/>
            <a:ext cx="7772400" cy="1143000"/>
          </a:xfrm>
        </p:spPr>
        <p:txBody>
          <a:bodyPr/>
          <a:lstStyle>
            <a:lvl1pPr>
              <a:defRPr/>
            </a:lvl1pPr>
          </a:lstStyle>
          <a:p>
            <a:r>
              <a:rPr lang="en-US"/>
              <a:t>Click to edit Master title style</a:t>
            </a:r>
          </a:p>
        </p:txBody>
      </p:sp>
      <p:sp>
        <p:nvSpPr>
          <p:cNvPr id="64528" name="Rectangle 16"/>
          <p:cNvSpPr>
            <a:spLocks noGrp="1" noChangeArrowheads="1"/>
          </p:cNvSpPr>
          <p:nvPr>
            <p:ph type="subTitle" sz="quarter" idx="1"/>
          </p:nvPr>
        </p:nvSpPr>
        <p:spPr>
          <a:xfrm>
            <a:off x="1371600" y="4038600"/>
            <a:ext cx="6400800" cy="1752600"/>
          </a:xfrm>
        </p:spPr>
        <p:txBody>
          <a:bodyPr anchor="ctr"/>
          <a:lstStyle>
            <a:lvl1pPr marL="0" indent="0" algn="ctr">
              <a:buFont typeface="Monotype Sort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381000" y="6324600"/>
            <a:ext cx="1905000" cy="457200"/>
          </a:xfrm>
        </p:spPr>
        <p:txBody>
          <a:bodyPr/>
          <a:lstStyle>
            <a:lvl1pPr>
              <a:defRPr/>
            </a:lvl1pPr>
          </a:lstStyle>
          <a:p>
            <a:pPr>
              <a:defRPr/>
            </a:pPr>
            <a:endParaRPr lang="en-US">
              <a:solidFill>
                <a:srgbClr val="000000"/>
              </a:solidFill>
            </a:endParaRPr>
          </a:p>
        </p:txBody>
      </p:sp>
      <p:sp>
        <p:nvSpPr>
          <p:cNvPr id="18" name="Rectangle 18"/>
          <p:cNvSpPr>
            <a:spLocks noGrp="1" noChangeArrowheads="1"/>
          </p:cNvSpPr>
          <p:nvPr>
            <p:ph type="ftr" sz="quarter" idx="11"/>
          </p:nvPr>
        </p:nvSpPr>
        <p:spPr>
          <a:xfrm>
            <a:off x="3124200" y="6324600"/>
            <a:ext cx="2895600" cy="457200"/>
          </a:xfrm>
        </p:spPr>
        <p:txBody>
          <a:bodyPr/>
          <a:lstStyle>
            <a:lvl1pPr>
              <a:defRPr/>
            </a:lvl1pPr>
          </a:lstStyle>
          <a:p>
            <a:pPr>
              <a:defRPr/>
            </a:pPr>
            <a:r>
              <a:rPr lang="en-US">
                <a:solidFill>
                  <a:srgbClr val="000000"/>
                </a:solidFill>
              </a:rPr>
              <a:t>Messinger</a:t>
            </a:r>
          </a:p>
        </p:txBody>
      </p:sp>
      <p:sp>
        <p:nvSpPr>
          <p:cNvPr id="19" name="Rectangle 19"/>
          <p:cNvSpPr>
            <a:spLocks noGrp="1" noChangeArrowheads="1"/>
          </p:cNvSpPr>
          <p:nvPr>
            <p:ph type="sldNum" sz="quarter" idx="12"/>
          </p:nvPr>
        </p:nvSpPr>
        <p:spPr>
          <a:xfrm>
            <a:off x="6858000" y="6324600"/>
            <a:ext cx="1905000" cy="457200"/>
          </a:xfrm>
        </p:spPr>
        <p:txBody>
          <a:bodyPr/>
          <a:lstStyle>
            <a:lvl1pPr>
              <a:defRPr/>
            </a:lvl1pPr>
          </a:lstStyle>
          <a:p>
            <a:pPr>
              <a:defRPr/>
            </a:pPr>
            <a:fld id="{18EEFFC9-7320-4453-9382-77AF94BF952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52674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DA72165C-1D6C-4176-AC6B-B911962992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6018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42900"/>
            <a:ext cx="19431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42900"/>
            <a:ext cx="56769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ED45A4C9-3EC9-47E2-87A5-7C8915DF851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0274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E72DB77-D3F9-4F90-838A-E5F697A9A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618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SmartArt Placeholder 2"/>
          <p:cNvSpPr>
            <a:spLocks noGrp="1"/>
          </p:cNvSpPr>
          <p:nvPr>
            <p:ph type="dgm"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66587699-B473-4CFE-898A-99A189512A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61866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36CD249D-2788-48DD-B9CE-498BBD5D07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1435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p:spPr>
        <p:txBody>
          <a:bodyPr/>
          <a:lstStyle/>
          <a:p>
            <a:r>
              <a:rPr lang="en-US"/>
              <a:t>Click to edit Master title style</a:t>
            </a:r>
          </a:p>
        </p:txBody>
      </p:sp>
    </p:spTree>
    <p:extLst>
      <p:ext uri="{BB962C8B-B14F-4D97-AF65-F5344CB8AC3E}">
        <p14:creationId xmlns:p14="http://schemas.microsoft.com/office/powerpoint/2010/main" val="3453335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72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79719" y="6394031"/>
            <a:ext cx="1205958" cy="404614"/>
          </a:xfrm>
          <a:prstGeom prst="rect">
            <a:avLst/>
          </a:prstGeom>
        </p:spPr>
        <p:txBody>
          <a:bodyPr/>
          <a:lstStyle>
            <a:lvl1pPr>
              <a:defRPr baseline="0">
                <a:solidFill>
                  <a:schemeClr val="tx2"/>
                </a:solidFill>
              </a:defRPr>
            </a:lvl1pPr>
          </a:lstStyle>
          <a:p>
            <a:pPr defTabSz="342900" eaLnBrk="1" fontAlgn="auto" hangingPunct="1">
              <a:spcBef>
                <a:spcPts val="0"/>
              </a:spcBef>
              <a:spcAft>
                <a:spcPts val="0"/>
              </a:spcAft>
            </a:pPr>
            <a:r>
              <a:rPr lang="es-ES_tradnl">
                <a:solidFill>
                  <a:srgbClr val="191B0E"/>
                </a:solidFill>
                <a:latin typeface="Arial"/>
              </a:rPr>
              <a:t>Brown 2017</a:t>
            </a:r>
            <a:endParaRPr lang="en-US" dirty="0">
              <a:solidFill>
                <a:srgbClr val="191B0E"/>
              </a:solidFill>
              <a:latin typeface="Aria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48013624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5" name="Footer Placeholder 4"/>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304654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s-ES_tradnl">
                <a:solidFill>
                  <a:srgbClr val="EFEDE3"/>
                </a:solidFill>
                <a:latin typeface="Arial"/>
              </a:rPr>
              <a:t>Brown 2017</a:t>
            </a:r>
            <a:endParaRPr lang="en-US" dirty="0">
              <a:solidFill>
                <a:srgbClr val="EFEDE3"/>
              </a:solidFill>
              <a:latin typeface="Arial"/>
            </a:endParaRPr>
          </a:p>
        </p:txBody>
      </p:sp>
      <p:sp>
        <p:nvSpPr>
          <p:cNvPr id="5" name="Footer Placeholder 4"/>
          <p:cNvSpPr>
            <a:spLocks noGrp="1"/>
          </p:cNvSpPr>
          <p:nvPr>
            <p:ph type="ftr" sz="quarter" idx="11"/>
          </p:nvPr>
        </p:nvSpPr>
        <p:spPr>
          <a:xfrm>
            <a:off x="1938234" y="6453386"/>
            <a:ext cx="5267533" cy="404614"/>
          </a:xfrm>
          <a:prstGeom prst="rect">
            <a:avLst/>
          </a:prstGeom>
        </p:spPr>
        <p:txBody>
          <a:bodyPr/>
          <a:lstStyle>
            <a:lvl1pPr algn="ctr">
              <a:defRPr>
                <a:solidFill>
                  <a:schemeClr val="tx2"/>
                </a:solidFill>
              </a:defRPr>
            </a:lvl1pPr>
          </a:lstStyle>
          <a:p>
            <a:pPr defTabSz="342900" eaLnBrk="1" fontAlgn="auto" hangingPunct="1">
              <a:spcBef>
                <a:spcPts val="0"/>
              </a:spcBef>
              <a:spcAft>
                <a:spcPts val="0"/>
              </a:spcAft>
            </a:pPr>
            <a:r>
              <a:rPr lang="en-US">
                <a:solidFill>
                  <a:srgbClr val="EFEDE3"/>
                </a:solidFill>
                <a:latin typeface="Arial"/>
              </a:rPr>
              <a:t>Brown 2017</a:t>
            </a:r>
            <a:endParaRPr lang="en-US" dirty="0">
              <a:solidFill>
                <a:srgbClr val="EFEDE3"/>
              </a:solidFill>
              <a:latin typeface="Aria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solidFill>
                  <a:srgbClr val="EFEDE3"/>
                </a:solidFill>
              </a:rPr>
              <a:pPr/>
              <a:t>‹#›</a:t>
            </a:fld>
            <a:endParaRPr lang="en-US" dirty="0">
              <a:solidFill>
                <a:srgbClr val="EFEDE3"/>
              </a:solidFill>
            </a:endParaRPr>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5601935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7" name="Slide Number Placeholder 6"/>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5849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C249FD90-D9AC-426B-921C-58B0ABC692C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0113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8" name="Footer Placeholder 7"/>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9" name="Slide Number Placeholder 8"/>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459861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5" name="Slide Number Placeholder 4"/>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179813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3" name="Footer Placeholder 2"/>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4" name="Slide Number Placeholder 3"/>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659565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s-ES_tradnl">
                <a:solidFill>
                  <a:srgbClr val="191B0E"/>
                </a:solidFill>
                <a:latin typeface="Arial"/>
              </a:rPr>
              <a:t>Brown 2017</a:t>
            </a:r>
            <a:endParaRPr lang="en-US" dirty="0">
              <a:solidFill>
                <a:srgbClr val="191B0E"/>
              </a:solidFill>
              <a:latin typeface="Arial"/>
            </a:endParaRPr>
          </a:p>
        </p:txBody>
      </p:sp>
      <p:sp>
        <p:nvSpPr>
          <p:cNvPr id="6" name="Footer Placeholder 5"/>
          <p:cNvSpPr>
            <a:spLocks noGrp="1"/>
          </p:cNvSpPr>
          <p:nvPr>
            <p:ph type="ftr" sz="quarter" idx="11"/>
          </p:nvPr>
        </p:nvSpPr>
        <p:spPr>
          <a:xfrm>
            <a:off x="1654459" y="6453386"/>
            <a:ext cx="1780256"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n-US">
                <a:solidFill>
                  <a:srgbClr val="191B0E"/>
                </a:solidFill>
                <a:latin typeface="Arial"/>
              </a:rPr>
              <a:t>Brown 2017</a:t>
            </a:r>
            <a:endParaRPr lang="en-US" dirty="0">
              <a:solidFill>
                <a:srgbClr val="191B0E"/>
              </a:solidFill>
              <a:latin typeface="Aria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227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s-ES_tradnl">
                <a:solidFill>
                  <a:srgbClr val="191B0E"/>
                </a:solidFill>
                <a:latin typeface="Arial"/>
              </a:rPr>
              <a:t>Brown 2017</a:t>
            </a:r>
            <a:endParaRPr lang="en-US" dirty="0">
              <a:solidFill>
                <a:srgbClr val="191B0E"/>
              </a:solidFill>
              <a:latin typeface="Arial"/>
            </a:endParaRPr>
          </a:p>
        </p:txBody>
      </p:sp>
      <p:sp>
        <p:nvSpPr>
          <p:cNvPr id="6" name="Footer Placeholder 5"/>
          <p:cNvSpPr>
            <a:spLocks noGrp="1"/>
          </p:cNvSpPr>
          <p:nvPr>
            <p:ph type="ftr" sz="quarter" idx="11"/>
          </p:nvPr>
        </p:nvSpPr>
        <p:spPr>
          <a:xfrm>
            <a:off x="1654459" y="6453386"/>
            <a:ext cx="1780256" cy="404614"/>
          </a:xfrm>
          <a:prstGeom prst="rect">
            <a:avLst/>
          </a:prstGeom>
        </p:spPr>
        <p:txBody>
          <a:bodyPr/>
          <a:lstStyle>
            <a:lvl1pPr>
              <a:defRPr>
                <a:solidFill>
                  <a:schemeClr val="tx2"/>
                </a:solidFill>
              </a:defRPr>
            </a:lvl1pPr>
          </a:lstStyle>
          <a:p>
            <a:pPr defTabSz="342900" eaLnBrk="1" fontAlgn="auto" hangingPunct="1">
              <a:spcBef>
                <a:spcPts val="0"/>
              </a:spcBef>
              <a:spcAft>
                <a:spcPts val="0"/>
              </a:spcAft>
            </a:pPr>
            <a:r>
              <a:rPr lang="en-US">
                <a:solidFill>
                  <a:srgbClr val="191B0E"/>
                </a:solidFill>
                <a:latin typeface="Arial"/>
              </a:rPr>
              <a:t>Brown 2017</a:t>
            </a:r>
            <a:endParaRPr lang="en-US" dirty="0">
              <a:solidFill>
                <a:srgbClr val="191B0E"/>
              </a:solidFill>
              <a:latin typeface="Aria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dirty="0">
                <a:solidFill>
                  <a:srgbClr val="191B0E"/>
                </a:solidFill>
              </a:rPr>
              <a:pPr/>
              <a:t>‹#›</a:t>
            </a:fld>
            <a:endParaRPr lang="en-US" dirty="0">
              <a:solidFill>
                <a:srgbClr val="191B0E"/>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5994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5" name="Footer Placeholder 4"/>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6588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2987" y="6453386"/>
            <a:ext cx="903429" cy="404614"/>
          </a:xfrm>
          <a:prstGeom prst="rect">
            <a:avLst/>
          </a:prstGeom>
        </p:spPr>
        <p:txBody>
          <a:bodyPr/>
          <a:lstStyle/>
          <a:p>
            <a:pPr defTabSz="342900" eaLnBrk="1" fontAlgn="auto" hangingPunct="1">
              <a:spcBef>
                <a:spcPts val="0"/>
              </a:spcBef>
              <a:spcAft>
                <a:spcPts val="0"/>
              </a:spcAft>
            </a:pPr>
            <a:r>
              <a:rPr lang="es-ES_tradnl">
                <a:solidFill>
                  <a:prstClr val="black"/>
                </a:solidFill>
                <a:latin typeface="Arial"/>
              </a:rPr>
              <a:t>Brown 2017</a:t>
            </a:r>
            <a:endParaRPr lang="en-US" dirty="0">
              <a:solidFill>
                <a:prstClr val="black"/>
              </a:solidFill>
              <a:latin typeface="Arial"/>
            </a:endParaRPr>
          </a:p>
        </p:txBody>
      </p:sp>
      <p:sp>
        <p:nvSpPr>
          <p:cNvPr id="5" name="Footer Placeholder 4"/>
          <p:cNvSpPr>
            <a:spLocks noGrp="1"/>
          </p:cNvSpPr>
          <p:nvPr>
            <p:ph type="ftr" sz="quarter" idx="11"/>
          </p:nvPr>
        </p:nvSpPr>
        <p:spPr>
          <a:xfrm>
            <a:off x="2170173" y="6453386"/>
            <a:ext cx="4710623" cy="404614"/>
          </a:xfrm>
          <a:prstGeom prst="rect">
            <a:avLst/>
          </a:prstGeom>
        </p:spPr>
        <p:txBody>
          <a:bodyPr/>
          <a:lstStyle/>
          <a:p>
            <a:pPr defTabSz="342900" eaLnBrk="1" fontAlgn="auto" hangingPunct="1">
              <a:spcBef>
                <a:spcPts val="0"/>
              </a:spcBef>
              <a:spcAft>
                <a:spcPts val="0"/>
              </a:spcAft>
            </a:pPr>
            <a:r>
              <a:rPr lang="en-US">
                <a:solidFill>
                  <a:prstClr val="black"/>
                </a:solidFill>
                <a:latin typeface="Arial"/>
              </a:rPr>
              <a:t>Brown 2017</a:t>
            </a:r>
            <a:endParaRPr lang="en-US" dirty="0">
              <a:solidFill>
                <a:prstClr val="black"/>
              </a:solidFill>
              <a:latin typeface="Arial"/>
            </a:endParaRPr>
          </a:p>
        </p:txBody>
      </p:sp>
      <p:sp>
        <p:nvSpPr>
          <p:cNvPr id="6" name="Slide Number Placeholder 5"/>
          <p:cNvSpPr>
            <a:spLocks noGrp="1"/>
          </p:cNvSpPr>
          <p:nvPr>
            <p:ph type="sldNum" sz="quarter" idx="12"/>
          </p:nvPr>
        </p:nvSpPr>
        <p:spPr/>
        <p:txBody>
          <a:bodyPr/>
          <a:lstStyle/>
          <a:p>
            <a:fld id="{69E57DC2-970A-4B3E-BB1C-7A09969E49DF}" type="slidenum">
              <a:rPr lang="en-US" dirty="0">
                <a:solidFill>
                  <a:srgbClr val="191B0E"/>
                </a:solidFill>
              </a:rPr>
              <a:pPr/>
              <a:t>‹#›</a:t>
            </a:fld>
            <a:endParaRPr lang="en-US" dirty="0">
              <a:solidFill>
                <a:srgbClr val="191B0E"/>
              </a:solidFill>
            </a:endParaRPr>
          </a:p>
        </p:txBody>
      </p:sp>
    </p:spTree>
    <p:extLst>
      <p:ext uri="{BB962C8B-B14F-4D97-AF65-F5344CB8AC3E}">
        <p14:creationId xmlns:p14="http://schemas.microsoft.com/office/powerpoint/2010/main" val="1265842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18EEFFC9-7320-4453-9382-77AF94BF952B}"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58045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C249FD90-D9AC-426B-921C-58B0ABC692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5779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4F34E95F-6D99-4539-8E4C-56A60A36AC9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0207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4F34E95F-6D99-4539-8E4C-56A60A36AC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33321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20D1FA15-A354-4332-9995-CBA6DD0403F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96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51063234-67F9-4626-9266-2F63E2441E2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0535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
        <p:nvSpPr>
          <p:cNvPr id="5" name="Slide Number Placeholder 4"/>
          <p:cNvSpPr>
            <a:spLocks noGrp="1"/>
          </p:cNvSpPr>
          <p:nvPr>
            <p:ph type="sldNum" sz="quarter" idx="12"/>
          </p:nvPr>
        </p:nvSpPr>
        <p:spPr/>
        <p:txBody>
          <a:bodyPr/>
          <a:lstStyle/>
          <a:p>
            <a:pPr>
              <a:defRPr/>
            </a:pPr>
            <a:fld id="{B565A562-748F-4DBC-93BA-B89F8B8F874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85460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a:solidFill>
                  <a:srgbClr val="000000"/>
                </a:solidFill>
              </a:rPr>
              <a:t>Messinger</a:t>
            </a:r>
          </a:p>
        </p:txBody>
      </p:sp>
      <p:sp>
        <p:nvSpPr>
          <p:cNvPr id="4" name="Slide Number Placeholder 3"/>
          <p:cNvSpPr>
            <a:spLocks noGrp="1"/>
          </p:cNvSpPr>
          <p:nvPr>
            <p:ph type="sldNum" sz="quarter" idx="12"/>
          </p:nvPr>
        </p:nvSpPr>
        <p:spPr/>
        <p:txBody>
          <a:bodyPr/>
          <a:lstStyle/>
          <a:p>
            <a:pPr>
              <a:defRPr/>
            </a:pPr>
            <a:fld id="{B3D1DE78-691B-411C-AED9-C49187BB7D4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8853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FCA04692-20C5-472B-B729-09549D251DD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2255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C53A0622-0DA1-47CE-A0F2-145D67A89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7577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DA72165C-1D6C-4176-AC6B-B911962992C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3039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ED45A4C9-3EC9-47E2-87A5-7C8915DF85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6196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E72DB77-D3F9-4F90-838A-E5F697A9A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1068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18EEFFC9-7320-4453-9382-77AF94BF952B}" type="slidenum">
              <a:rPr lang="en-US" altLang="en-US" smtClean="0">
                <a:solidFill>
                  <a:srgbClr val="000000"/>
                </a:solidFill>
              </a:rPr>
              <a:pPr>
                <a:defRPr/>
              </a:pPr>
              <a:t>‹#›</a:t>
            </a:fld>
            <a:endParaRPr lang="en-US" altLang="en-US">
              <a:solidFill>
                <a:srgbClr val="000000"/>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369281217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20D1FA15-A354-4332-9995-CBA6DD0403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4939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C249FD90-D9AC-426B-921C-58B0ABC692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34085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4F34E95F-6D99-4539-8E4C-56A60A36AC9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0441460"/>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20D1FA15-A354-4332-9995-CBA6DD0403F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9678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51063234-67F9-4626-9266-2F63E2441E2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9182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
        <p:nvSpPr>
          <p:cNvPr id="5" name="Slide Number Placeholder 4"/>
          <p:cNvSpPr>
            <a:spLocks noGrp="1"/>
          </p:cNvSpPr>
          <p:nvPr>
            <p:ph type="sldNum" sz="quarter" idx="12"/>
          </p:nvPr>
        </p:nvSpPr>
        <p:spPr/>
        <p:txBody>
          <a:bodyPr/>
          <a:lstStyle/>
          <a:p>
            <a:pPr>
              <a:defRPr/>
            </a:pPr>
            <a:fld id="{B565A562-748F-4DBC-93BA-B89F8B8F874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2689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r>
              <a:rPr lang="en-US">
                <a:solidFill>
                  <a:srgbClr val="000000"/>
                </a:solidFill>
              </a:rPr>
              <a:t>Messinger</a:t>
            </a:r>
          </a:p>
        </p:txBody>
      </p:sp>
      <p:sp>
        <p:nvSpPr>
          <p:cNvPr id="4" name="Slide Number Placeholder 3"/>
          <p:cNvSpPr>
            <a:spLocks noGrp="1"/>
          </p:cNvSpPr>
          <p:nvPr>
            <p:ph type="sldNum" sz="quarter" idx="12"/>
          </p:nvPr>
        </p:nvSpPr>
        <p:spPr/>
        <p:txBody>
          <a:bodyPr/>
          <a:lstStyle/>
          <a:p>
            <a:pPr>
              <a:defRPr/>
            </a:pPr>
            <a:fld id="{B3D1DE78-691B-411C-AED9-C49187BB7D4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3808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FCA04692-20C5-472B-B729-09549D251DD4}" type="slidenum">
              <a:rPr lang="en-US" altLang="en-US" smtClean="0">
                <a:solidFill>
                  <a:srgbClr val="000000"/>
                </a:solidFill>
              </a:rPr>
              <a:pPr>
                <a:defRPr/>
              </a:pPr>
              <a:t>‹#›</a:t>
            </a:fld>
            <a:endParaRPr lang="en-US" altLang="en-US">
              <a:solidFill>
                <a:srgbClr val="000000"/>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extLst>
      <p:ext uri="{BB962C8B-B14F-4D97-AF65-F5344CB8AC3E}">
        <p14:creationId xmlns:p14="http://schemas.microsoft.com/office/powerpoint/2010/main" val="4177356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a:defRPr/>
            </a:pPr>
            <a:endParaRPr lang="en-US">
              <a:solidFill>
                <a:srgbClr val="000000"/>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r>
              <a:rPr lang="en-US">
                <a:solidFill>
                  <a:srgbClr val="000000"/>
                </a:solidFill>
              </a:rPr>
              <a:t>Messinger</a:t>
            </a:r>
          </a:p>
        </p:txBody>
      </p:sp>
      <p:sp>
        <p:nvSpPr>
          <p:cNvPr id="7" name="Slide Number Placeholder 6"/>
          <p:cNvSpPr>
            <a:spLocks noGrp="1"/>
          </p:cNvSpPr>
          <p:nvPr>
            <p:ph type="sldNum" sz="quarter" idx="12"/>
          </p:nvPr>
        </p:nvSpPr>
        <p:spPr>
          <a:xfrm>
            <a:off x="8339328" y="1170432"/>
            <a:ext cx="733864" cy="201168"/>
          </a:xfrm>
        </p:spPr>
        <p:txBody>
          <a:bodyPr/>
          <a:lstStyle/>
          <a:p>
            <a:pPr>
              <a:defRPr/>
            </a:pPr>
            <a:fld id="{C53A0622-0DA1-47CE-A0F2-145D67A89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769346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DA72165C-1D6C-4176-AC6B-B911962992C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78066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a:xfrm>
            <a:off x="2640597" y="6377459"/>
            <a:ext cx="3836404" cy="365125"/>
          </a:xfrm>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ED45A4C9-3EC9-47E2-87A5-7C8915DF85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6035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9" name="Rectangle 19"/>
          <p:cNvSpPr>
            <a:spLocks noGrp="1" noChangeArrowheads="1"/>
          </p:cNvSpPr>
          <p:nvPr>
            <p:ph type="sldNum" sz="quarter" idx="12"/>
          </p:nvPr>
        </p:nvSpPr>
        <p:spPr>
          <a:ln/>
        </p:spPr>
        <p:txBody>
          <a:bodyPr/>
          <a:lstStyle>
            <a:lvl1pPr>
              <a:defRPr/>
            </a:lvl1pPr>
          </a:lstStyle>
          <a:p>
            <a:pPr>
              <a:defRPr/>
            </a:pPr>
            <a:fld id="{51063234-67F9-4626-9266-2F63E2441E2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9613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pPr>
              <a:defRPr/>
            </a:pPr>
            <a:r>
              <a:rPr lang="en-US">
                <a:solidFill>
                  <a:srgbClr val="000000"/>
                </a:solidFill>
              </a:rPr>
              <a:t>Messinger</a:t>
            </a:r>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pPr>
              <a:defRPr/>
            </a:pPr>
            <a:fld id="{CE72DB77-D3F9-4F90-838A-E5F697A9A808}"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0256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latin typeface="Times New Roman" panose="02020603050405020304" pitchFamily="18" charset="0"/>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77702447"/>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1B6522D0-3E2D-4D84-80EE-DFA6AF5C8B20}" type="slidenum">
              <a:rPr lang="en-US" altLang="en-US"/>
              <a:pPr>
                <a:defRPr/>
              </a:pPr>
              <a:t>‹#›</a:t>
            </a:fld>
            <a:endParaRPr lang="en-US" altLang="en-US"/>
          </a:p>
        </p:txBody>
      </p:sp>
    </p:spTree>
    <p:extLst>
      <p:ext uri="{BB962C8B-B14F-4D97-AF65-F5344CB8AC3E}">
        <p14:creationId xmlns:p14="http://schemas.microsoft.com/office/powerpoint/2010/main" val="295075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5C4E1F-752B-51D8-A309-61AAD3F5B5E7}"/>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E365700-4CBA-9F71-1C3B-030FDC395BDB}"/>
              </a:ext>
            </a:extLst>
          </p:cNvPr>
          <p:cNvSpPr>
            <a:spLocks noGrp="1"/>
          </p:cNvSpPr>
          <p:nvPr>
            <p:ph type="ftr" sz="quarter" idx="11"/>
          </p:nvPr>
        </p:nvSpPr>
        <p:spPr/>
        <p:txBody>
          <a:bodyPr/>
          <a:lstStyle>
            <a:lvl1pPr>
              <a:defRPr/>
            </a:lvl1pPr>
          </a:lstStyle>
          <a:p>
            <a:pPr>
              <a:defRPr/>
            </a:pPr>
            <a:r>
              <a:rPr lang="en-US"/>
              <a:t>psy.miami.edu/faculty/dmessinger</a:t>
            </a:r>
          </a:p>
        </p:txBody>
      </p:sp>
      <p:sp>
        <p:nvSpPr>
          <p:cNvPr id="5" name="Slide Number Placeholder 4">
            <a:extLst>
              <a:ext uri="{FF2B5EF4-FFF2-40B4-BE49-F238E27FC236}">
                <a16:creationId xmlns:a16="http://schemas.microsoft.com/office/drawing/2014/main" id="{E60CF4DB-7B27-C8F2-B35E-7A335C85F888}"/>
              </a:ext>
            </a:extLst>
          </p:cNvPr>
          <p:cNvSpPr>
            <a:spLocks noGrp="1"/>
          </p:cNvSpPr>
          <p:nvPr>
            <p:ph type="sldNum" sz="quarter" idx="12"/>
          </p:nvPr>
        </p:nvSpPr>
        <p:spPr/>
        <p:txBody>
          <a:bodyPr/>
          <a:lstStyle>
            <a:lvl1pPr>
              <a:defRPr smtClean="0"/>
            </a:lvl1pPr>
          </a:lstStyle>
          <a:p>
            <a:pPr>
              <a:defRPr/>
            </a:pPr>
            <a:fld id="{DD747B6B-FB42-43DB-A112-E8AA71431104}" type="slidenum">
              <a:rPr lang="en-US" altLang="en-US"/>
              <a:pPr>
                <a:defRPr/>
              </a:pPr>
              <a:t>‹#›</a:t>
            </a:fld>
            <a:endParaRPr lang="en-US" altLang="en-US"/>
          </a:p>
        </p:txBody>
      </p:sp>
    </p:spTree>
    <p:extLst>
      <p:ext uri="{BB962C8B-B14F-4D97-AF65-F5344CB8AC3E}">
        <p14:creationId xmlns:p14="http://schemas.microsoft.com/office/powerpoint/2010/main" val="3824298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18EEFFC9-7320-4453-9382-77AF94BF952B}" type="slidenum">
              <a:rPr lang="en-US" altLang="en-US" smtClean="0">
                <a:solidFill>
                  <a:srgbClr val="000000"/>
                </a:solidFill>
              </a:rPr>
              <a:pPr>
                <a:defRPr/>
              </a:pPr>
              <a:t>‹#›</a:t>
            </a:fld>
            <a:endParaRPr lang="en-US" altLang="en-US">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458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C249FD90-D9AC-426B-921C-58B0ABC692C3}"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874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4F34E95F-6D99-4539-8E4C-56A60A36AC94}" type="slidenum">
              <a:rPr lang="en-US" altLang="en-US" smtClean="0">
                <a:solidFill>
                  <a:srgbClr val="000000"/>
                </a:solidFill>
              </a:rPr>
              <a:pPr>
                <a:defRPr/>
              </a:pPr>
              <a:t>‹#›</a:t>
            </a:fld>
            <a:endParaRPr lang="en-US" altLang="en-US">
              <a:solidFill>
                <a:srgbClr val="000000"/>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3566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20D1FA15-A354-4332-9995-CBA6DD0403F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4122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51063234-67F9-4626-9266-2F63E2441E2C}"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991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sp>
        <p:nvSpPr>
          <p:cNvPr id="5" name="Slide Number Placeholder 4"/>
          <p:cNvSpPr>
            <a:spLocks noGrp="1"/>
          </p:cNvSpPr>
          <p:nvPr>
            <p:ph type="sldNum" sz="quarter" idx="12"/>
          </p:nvPr>
        </p:nvSpPr>
        <p:spPr/>
        <p:txBody>
          <a:bodyPr/>
          <a:lstStyle/>
          <a:p>
            <a:pPr>
              <a:defRPr/>
            </a:pPr>
            <a:fld id="{B565A562-748F-4DBC-93BA-B89F8B8F874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0532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5" name="Rectangle 19"/>
          <p:cNvSpPr>
            <a:spLocks noGrp="1" noChangeArrowheads="1"/>
          </p:cNvSpPr>
          <p:nvPr>
            <p:ph type="sldNum" sz="quarter" idx="12"/>
          </p:nvPr>
        </p:nvSpPr>
        <p:spPr>
          <a:ln/>
        </p:spPr>
        <p:txBody>
          <a:bodyPr/>
          <a:lstStyle>
            <a:lvl1pPr>
              <a:defRPr/>
            </a:lvl1pPr>
          </a:lstStyle>
          <a:p>
            <a:pPr>
              <a:defRPr/>
            </a:pPr>
            <a:fld id="{B565A562-748F-4DBC-93BA-B89F8B8F874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1232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r>
              <a:rPr lang="en-US">
                <a:solidFill>
                  <a:srgbClr val="000000"/>
                </a:solidFill>
              </a:rPr>
              <a:t>Messinger</a:t>
            </a:r>
          </a:p>
        </p:txBody>
      </p:sp>
      <p:sp>
        <p:nvSpPr>
          <p:cNvPr id="9" name="Slide Number Placeholder 8"/>
          <p:cNvSpPr>
            <a:spLocks noGrp="1"/>
          </p:cNvSpPr>
          <p:nvPr>
            <p:ph type="sldNum" sz="quarter" idx="12"/>
          </p:nvPr>
        </p:nvSpPr>
        <p:spPr/>
        <p:txBody>
          <a:bodyPr/>
          <a:lstStyle/>
          <a:p>
            <a:pPr>
              <a:defRPr/>
            </a:pPr>
            <a:fld id="{B3D1DE78-691B-411C-AED9-C49187BB7D40}"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6725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solidFill>
                <a:srgbClr val="000000"/>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CA04692-20C5-472B-B729-09549D251DD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5191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r>
              <a:rPr lang="en-US">
                <a:solidFill>
                  <a:srgbClr val="000000"/>
                </a:solidFill>
              </a:rPr>
              <a:t>Messinger</a:t>
            </a:r>
          </a:p>
        </p:txBody>
      </p:sp>
      <p:sp>
        <p:nvSpPr>
          <p:cNvPr id="7" name="Slide Number Placeholder 6"/>
          <p:cNvSpPr>
            <a:spLocks noGrp="1"/>
          </p:cNvSpPr>
          <p:nvPr>
            <p:ph type="sldNum" sz="quarter" idx="12"/>
          </p:nvPr>
        </p:nvSpPr>
        <p:spPr/>
        <p:txBody>
          <a:bodyPr/>
          <a:lstStyle/>
          <a:p>
            <a:pPr>
              <a:defRPr/>
            </a:pPr>
            <a:fld id="{C53A0622-0DA1-47CE-A0F2-145D67A89B91}"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43832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DA72165C-1D6C-4176-AC6B-B911962992CE}"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97460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r>
              <a:rPr lang="en-US">
                <a:solidFill>
                  <a:srgbClr val="000000"/>
                </a:solidFill>
              </a:rPr>
              <a:t>Messinger</a:t>
            </a:r>
          </a:p>
        </p:txBody>
      </p:sp>
      <p:sp>
        <p:nvSpPr>
          <p:cNvPr id="6" name="Slide Number Placeholder 5"/>
          <p:cNvSpPr>
            <a:spLocks noGrp="1"/>
          </p:cNvSpPr>
          <p:nvPr>
            <p:ph type="sldNum" sz="quarter" idx="12"/>
          </p:nvPr>
        </p:nvSpPr>
        <p:spPr/>
        <p:txBody>
          <a:bodyPr/>
          <a:lstStyle/>
          <a:p>
            <a:pPr>
              <a:defRPr/>
            </a:pPr>
            <a:fld id="{ED45A4C9-3EC9-47E2-87A5-7C8915DF8514}"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3778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Chart Placeholder 2"/>
          <p:cNvSpPr>
            <a:spLocks noGrp="1"/>
          </p:cNvSpPr>
          <p:nvPr>
            <p:ph type="chart" idx="1"/>
          </p:nvPr>
        </p:nvSpPr>
        <p:spPr>
          <a:xfrm>
            <a:off x="838200" y="1752600"/>
            <a:ext cx="7772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6" name="Rectangle 19"/>
          <p:cNvSpPr>
            <a:spLocks noGrp="1" noChangeArrowheads="1"/>
          </p:cNvSpPr>
          <p:nvPr>
            <p:ph type="sldNum" sz="quarter" idx="12"/>
          </p:nvPr>
        </p:nvSpPr>
        <p:spPr>
          <a:ln/>
        </p:spPr>
        <p:txBody>
          <a:bodyPr/>
          <a:lstStyle>
            <a:lvl1pPr>
              <a:defRPr/>
            </a:lvl1pPr>
          </a:lstStyle>
          <a:p>
            <a:pPr>
              <a:defRPr/>
            </a:pPr>
            <a:fld id="{1B6522D0-3E2D-4D84-80EE-DFA6AF5C8B20}" type="slidenum">
              <a:rPr lang="en-US" altLang="en-US"/>
              <a:pPr>
                <a:defRPr/>
              </a:pPr>
              <a:t>‹#›</a:t>
            </a:fld>
            <a:endParaRPr lang="en-US" altLang="en-US"/>
          </a:p>
        </p:txBody>
      </p:sp>
    </p:spTree>
    <p:extLst>
      <p:ext uri="{BB962C8B-B14F-4D97-AF65-F5344CB8AC3E}">
        <p14:creationId xmlns:p14="http://schemas.microsoft.com/office/powerpoint/2010/main" val="2794653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E72DB77-D3F9-4F90-838A-E5F697A9A8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2090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E82F4B-9F06-374F-8E92-F5250415E23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78919-8C4F-E648-A170-8AD5D56DF4D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0893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E82F4B-9F06-374F-8E92-F5250415E23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3127014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E82F4B-9F06-374F-8E92-F5250415E23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78919-8C4F-E648-A170-8AD5D56DF4D1}"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420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4" name="Rectangle 19"/>
          <p:cNvSpPr>
            <a:spLocks noGrp="1" noChangeArrowheads="1"/>
          </p:cNvSpPr>
          <p:nvPr>
            <p:ph type="sldNum" sz="quarter" idx="12"/>
          </p:nvPr>
        </p:nvSpPr>
        <p:spPr>
          <a:ln/>
        </p:spPr>
        <p:txBody>
          <a:bodyPr/>
          <a:lstStyle>
            <a:lvl1pPr>
              <a:defRPr/>
            </a:lvl1pPr>
          </a:lstStyle>
          <a:p>
            <a:pPr>
              <a:defRPr/>
            </a:pPr>
            <a:fld id="{B3D1DE78-691B-411C-AED9-C49187BB7D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2994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E82F4B-9F06-374F-8E92-F5250415E23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2490210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E82F4B-9F06-374F-8E92-F5250415E237}" type="datetimeFigureOut">
              <a:rPr lang="en-US" smtClean="0"/>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2485986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E82F4B-9F06-374F-8E92-F5250415E237}" type="datetimeFigureOut">
              <a:rPr lang="en-US" smtClean="0"/>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1716759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3E82F4B-9F06-374F-8E92-F5250415E237}" type="datetimeFigureOut">
              <a:rPr lang="en-US" smtClean="0"/>
              <a:t>1/23/2024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3689364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D3E82F4B-9F06-374F-8E92-F5250415E237}" type="datetimeFigureOut">
              <a:rPr lang="en-US" smtClean="0"/>
              <a:t>1/23/2024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6278919-8C4F-E648-A170-8AD5D56DF4D1}" type="slidenum">
              <a:rPr lang="en-US" smtClean="0"/>
              <a:t>‹#›</a:t>
            </a:fld>
            <a:endParaRPr lang="en-US"/>
          </a:p>
        </p:txBody>
      </p:sp>
    </p:spTree>
    <p:extLst>
      <p:ext uri="{BB962C8B-B14F-4D97-AF65-F5344CB8AC3E}">
        <p14:creationId xmlns:p14="http://schemas.microsoft.com/office/powerpoint/2010/main" val="4276805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3E82F4B-9F06-374F-8E92-F5250415E237}" type="datetimeFigureOut">
              <a:rPr lang="en-US" smtClean="0"/>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166817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E82F4B-9F06-374F-8E92-F5250415E23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124535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E82F4B-9F06-374F-8E92-F5250415E237}"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278919-8C4F-E648-A170-8AD5D56DF4D1}" type="slidenum">
              <a:rPr lang="en-US" smtClean="0"/>
              <a:t>‹#›</a:t>
            </a:fld>
            <a:endParaRPr lang="en-US"/>
          </a:p>
        </p:txBody>
      </p:sp>
    </p:spTree>
    <p:extLst>
      <p:ext uri="{BB962C8B-B14F-4D97-AF65-F5344CB8AC3E}">
        <p14:creationId xmlns:p14="http://schemas.microsoft.com/office/powerpoint/2010/main" val="74171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FCA04692-20C5-472B-B729-09549D251DD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3550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r>
              <a:rPr lang="en-US">
                <a:solidFill>
                  <a:srgbClr val="000000"/>
                </a:solidFill>
              </a:rPr>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C53A0622-0DA1-47CE-A0F2-145D67A89B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1557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1000" y="304800"/>
            <a:ext cx="8383588" cy="6022975"/>
            <a:chOff x="240" y="192"/>
            <a:chExt cx="5281" cy="3794"/>
          </a:xfrm>
        </p:grpSpPr>
        <p:grpSp>
          <p:nvGrpSpPr>
            <p:cNvPr id="1032" name="Group 3"/>
            <p:cNvGrpSpPr>
              <a:grpSpLocks/>
            </p:cNvGrpSpPr>
            <p:nvPr/>
          </p:nvGrpSpPr>
          <p:grpSpPr bwMode="auto">
            <a:xfrm>
              <a:off x="240" y="1008"/>
              <a:ext cx="5281" cy="2978"/>
              <a:chOff x="240" y="1008"/>
              <a:chExt cx="5281" cy="2978"/>
            </a:xfrm>
          </p:grpSpPr>
          <p:sp>
            <p:nvSpPr>
              <p:cNvPr id="1041" name="Rectangle 4"/>
              <p:cNvSpPr>
                <a:spLocks noChangeArrowheads="1"/>
              </p:cNvSpPr>
              <p:nvPr/>
            </p:nvSpPr>
            <p:spPr bwMode="auto">
              <a:xfrm>
                <a:off x="245" y="1010"/>
                <a:ext cx="5269" cy="297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042" name="Freeform 5"/>
              <p:cNvSpPr>
                <a:spLocks/>
              </p:cNvSpPr>
              <p:nvPr/>
            </p:nvSpPr>
            <p:spPr bwMode="auto">
              <a:xfrm>
                <a:off x="240" y="1008"/>
                <a:ext cx="5269" cy="2977"/>
              </a:xfrm>
              <a:custGeom>
                <a:avLst/>
                <a:gdLst>
                  <a:gd name="T0" fmla="*/ 5268 w 5269"/>
                  <a:gd name="T1" fmla="*/ 0 h 2977"/>
                  <a:gd name="T2" fmla="*/ 0 w 5269"/>
                  <a:gd name="T3" fmla="*/ 0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43" name="Freeform 6"/>
              <p:cNvSpPr>
                <a:spLocks/>
              </p:cNvSpPr>
              <p:nvPr/>
            </p:nvSpPr>
            <p:spPr bwMode="auto">
              <a:xfrm>
                <a:off x="252" y="1008"/>
                <a:ext cx="5269" cy="2977"/>
              </a:xfrm>
              <a:custGeom>
                <a:avLst/>
                <a:gdLst>
                  <a:gd name="T0" fmla="*/ 5268 w 5269"/>
                  <a:gd name="T1" fmla="*/ 0 h 2977"/>
                  <a:gd name="T2" fmla="*/ 5268 w 5269"/>
                  <a:gd name="T3" fmla="*/ 2976 h 2977"/>
                  <a:gd name="T4" fmla="*/ 0 w 5269"/>
                  <a:gd name="T5" fmla="*/ 2976 h 2977"/>
                  <a:gd name="T6" fmla="*/ 0 60000 65536"/>
                  <a:gd name="T7" fmla="*/ 0 60000 65536"/>
                  <a:gd name="T8" fmla="*/ 0 60000 65536"/>
                </a:gdLst>
                <a:ahLst/>
                <a:cxnLst>
                  <a:cxn ang="T6">
                    <a:pos x="T0" y="T1"/>
                  </a:cxn>
                  <a:cxn ang="T7">
                    <a:pos x="T2" y="T3"/>
                  </a:cxn>
                  <a:cxn ang="T8">
                    <a:pos x="T4" y="T5"/>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1033" name="Group 7"/>
            <p:cNvGrpSpPr>
              <a:grpSpLocks/>
            </p:cNvGrpSpPr>
            <p:nvPr/>
          </p:nvGrpSpPr>
          <p:grpSpPr bwMode="auto">
            <a:xfrm>
              <a:off x="336" y="1103"/>
              <a:ext cx="97" cy="2785"/>
              <a:chOff x="336" y="1103"/>
              <a:chExt cx="97" cy="2785"/>
            </a:xfrm>
          </p:grpSpPr>
          <p:sp useBgFill="1">
            <p:nvSpPr>
              <p:cNvPr id="1038" name="Rectangle 8"/>
              <p:cNvSpPr>
                <a:spLocks noChangeArrowheads="1"/>
              </p:cNvSpPr>
              <p:nvPr/>
            </p:nvSpPr>
            <p:spPr bwMode="auto">
              <a:xfrm>
                <a:off x="336" y="1104"/>
                <a:ext cx="96" cy="2784"/>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039" name="Freeform 9"/>
              <p:cNvSpPr>
                <a:spLocks/>
              </p:cNvSpPr>
              <p:nvPr/>
            </p:nvSpPr>
            <p:spPr bwMode="auto">
              <a:xfrm>
                <a:off x="336" y="1103"/>
                <a:ext cx="97" cy="2785"/>
              </a:xfrm>
              <a:custGeom>
                <a:avLst/>
                <a:gdLst>
                  <a:gd name="T0" fmla="*/ 0 w 97"/>
                  <a:gd name="T1" fmla="*/ 2784 h 2785"/>
                  <a:gd name="T2" fmla="*/ 96 w 97"/>
                  <a:gd name="T3" fmla="*/ 2784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40" name="Freeform 10"/>
              <p:cNvSpPr>
                <a:spLocks/>
              </p:cNvSpPr>
              <p:nvPr/>
            </p:nvSpPr>
            <p:spPr bwMode="auto">
              <a:xfrm>
                <a:off x="336" y="1103"/>
                <a:ext cx="97" cy="2785"/>
              </a:xfrm>
              <a:custGeom>
                <a:avLst/>
                <a:gdLst>
                  <a:gd name="T0" fmla="*/ 0 w 97"/>
                  <a:gd name="T1" fmla="*/ 2784 h 2785"/>
                  <a:gd name="T2" fmla="*/ 0 w 97"/>
                  <a:gd name="T3" fmla="*/ 0 h 2785"/>
                  <a:gd name="T4" fmla="*/ 96 w 97"/>
                  <a:gd name="T5" fmla="*/ 0 h 2785"/>
                  <a:gd name="T6" fmla="*/ 0 60000 65536"/>
                  <a:gd name="T7" fmla="*/ 0 60000 65536"/>
                  <a:gd name="T8" fmla="*/ 0 60000 65536"/>
                </a:gdLst>
                <a:ahLst/>
                <a:cxnLst>
                  <a:cxn ang="T6">
                    <a:pos x="T0" y="T1"/>
                  </a:cxn>
                  <a:cxn ang="T7">
                    <a:pos x="T2" y="T3"/>
                  </a:cxn>
                  <a:cxn ang="T8">
                    <a:pos x="T4" y="T5"/>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nvGrpSpPr>
            <p:cNvPr id="1034" name="Group 11"/>
            <p:cNvGrpSpPr>
              <a:grpSpLocks/>
            </p:cNvGrpSpPr>
            <p:nvPr/>
          </p:nvGrpSpPr>
          <p:grpSpPr bwMode="auto">
            <a:xfrm>
              <a:off x="240" y="192"/>
              <a:ext cx="193" cy="721"/>
              <a:chOff x="240" y="192"/>
              <a:chExt cx="193" cy="721"/>
            </a:xfrm>
          </p:grpSpPr>
          <p:sp>
            <p:nvSpPr>
              <p:cNvPr id="1035" name="Rectangle 12"/>
              <p:cNvSpPr>
                <a:spLocks noChangeArrowheads="1"/>
              </p:cNvSpPr>
              <p:nvPr/>
            </p:nvSpPr>
            <p:spPr bwMode="auto">
              <a:xfrm>
                <a:off x="240" y="192"/>
                <a:ext cx="192" cy="720"/>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solidFill>
                    <a:srgbClr val="000000"/>
                  </a:solidFill>
                </a:endParaRPr>
              </a:p>
            </p:txBody>
          </p:sp>
          <p:sp>
            <p:nvSpPr>
              <p:cNvPr id="1036" name="Freeform 13"/>
              <p:cNvSpPr>
                <a:spLocks/>
              </p:cNvSpPr>
              <p:nvPr/>
            </p:nvSpPr>
            <p:spPr bwMode="auto">
              <a:xfrm>
                <a:off x="240" y="192"/>
                <a:ext cx="193" cy="721"/>
              </a:xfrm>
              <a:custGeom>
                <a:avLst/>
                <a:gdLst>
                  <a:gd name="T0" fmla="*/ 192 w 193"/>
                  <a:gd name="T1" fmla="*/ 0 h 721"/>
                  <a:gd name="T2" fmla="*/ 0 w 193"/>
                  <a:gd name="T3" fmla="*/ 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sp>
            <p:nvSpPr>
              <p:cNvPr id="1037" name="Freeform 14"/>
              <p:cNvSpPr>
                <a:spLocks/>
              </p:cNvSpPr>
              <p:nvPr/>
            </p:nvSpPr>
            <p:spPr bwMode="auto">
              <a:xfrm>
                <a:off x="240" y="192"/>
                <a:ext cx="193" cy="721"/>
              </a:xfrm>
              <a:custGeom>
                <a:avLst/>
                <a:gdLst>
                  <a:gd name="T0" fmla="*/ 192 w 193"/>
                  <a:gd name="T1" fmla="*/ 0 h 721"/>
                  <a:gd name="T2" fmla="*/ 192 w 193"/>
                  <a:gd name="T3" fmla="*/ 720 h 721"/>
                  <a:gd name="T4" fmla="*/ 0 w 193"/>
                  <a:gd name="T5" fmla="*/ 720 h 721"/>
                  <a:gd name="T6" fmla="*/ 0 60000 65536"/>
                  <a:gd name="T7" fmla="*/ 0 60000 65536"/>
                  <a:gd name="T8" fmla="*/ 0 60000 65536"/>
                </a:gdLst>
                <a:ahLst/>
                <a:cxnLst>
                  <a:cxn ang="T6">
                    <a:pos x="T0" y="T1"/>
                  </a:cxn>
                  <a:cxn ang="T7">
                    <a:pos x="T2" y="T3"/>
                  </a:cxn>
                  <a:cxn ang="T8">
                    <a:pos x="T4" y="T5"/>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2400">
                  <a:solidFill>
                    <a:srgbClr val="000000"/>
                  </a:solidFill>
                  <a:latin typeface="Times New Roman" panose="02020603050405020304" pitchFamily="18" charset="0"/>
                </a:endParaRPr>
              </a:p>
            </p:txBody>
          </p:sp>
        </p:grpSp>
      </p:grpSp>
      <p:sp>
        <p:nvSpPr>
          <p:cNvPr id="1027" name="Rectangle 15"/>
          <p:cNvSpPr>
            <a:spLocks noGrp="1" noChangeArrowheads="1"/>
          </p:cNvSpPr>
          <p:nvPr>
            <p:ph type="title"/>
          </p:nvPr>
        </p:nvSpPr>
        <p:spPr bwMode="auto">
          <a:xfrm>
            <a:off x="838200" y="3429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16"/>
          <p:cNvSpPr>
            <a:spLocks noGrp="1" noChangeArrowheads="1"/>
          </p:cNvSpPr>
          <p:nvPr>
            <p:ph type="body" idx="1"/>
          </p:nvPr>
        </p:nvSpPr>
        <p:spPr bwMode="auto">
          <a:xfrm>
            <a:off x="838200" y="1752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3505" name="Rectangle 17"/>
          <p:cNvSpPr>
            <a:spLocks noGrp="1" noChangeArrowheads="1"/>
          </p:cNvSpPr>
          <p:nvPr>
            <p:ph type="dt" sz="half" idx="2"/>
          </p:nvPr>
        </p:nvSpPr>
        <p:spPr bwMode="auto">
          <a:xfrm>
            <a:off x="381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endParaRPr lang="en-US">
              <a:solidFill>
                <a:srgbClr val="000000"/>
              </a:solidFill>
              <a:latin typeface="Times New Roman" panose="02020603050405020304" pitchFamily="18" charset="0"/>
            </a:endParaRPr>
          </a:p>
        </p:txBody>
      </p:sp>
      <p:sp>
        <p:nvSpPr>
          <p:cNvPr id="63506" name="Rectangle 18"/>
          <p:cNvSpPr>
            <a:spLocks noGrp="1" noChangeArrowheads="1"/>
          </p:cNvSpPr>
          <p:nvPr>
            <p:ph type="ftr" sz="quarter" idx="3"/>
          </p:nvPr>
        </p:nvSpPr>
        <p:spPr bwMode="auto">
          <a:xfrm>
            <a:off x="3124200" y="6323013"/>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r>
              <a:rPr lang="en-US">
                <a:solidFill>
                  <a:srgbClr val="000000"/>
                </a:solidFill>
                <a:latin typeface="Times New Roman" panose="02020603050405020304" pitchFamily="18" charset="0"/>
              </a:rPr>
              <a:t>Messinger</a:t>
            </a:r>
          </a:p>
        </p:txBody>
      </p:sp>
      <p:sp>
        <p:nvSpPr>
          <p:cNvPr id="63507" name="Rectangle 19"/>
          <p:cNvSpPr>
            <a:spLocks noGrp="1" noChangeArrowheads="1"/>
          </p:cNvSpPr>
          <p:nvPr>
            <p:ph type="sldNum" sz="quarter" idx="4"/>
          </p:nvPr>
        </p:nvSpPr>
        <p:spPr bwMode="auto">
          <a:xfrm>
            <a:off x="6858000" y="6323013"/>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fld id="{A36DA7ED-7E55-4FD0-BAC4-F6A130AA7740}" type="slidenum">
              <a:rPr lang="en-US" altLang="en-US">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3764901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32" r:id="rId15"/>
  </p:sldLayoutIdLst>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900" baseline="0">
                <a:solidFill>
                  <a:schemeClr val="tx2"/>
                </a:solidFill>
              </a:defRPr>
            </a:lvl1pPr>
          </a:lstStyle>
          <a:p>
            <a:pPr defTabSz="342900" eaLnBrk="1" fontAlgn="auto" hangingPunct="1">
              <a:spcBef>
                <a:spcPts val="0"/>
              </a:spcBef>
              <a:spcAft>
                <a:spcPts val="0"/>
              </a:spcAft>
            </a:pPr>
            <a:r>
              <a:rPr lang="en-US">
                <a:solidFill>
                  <a:srgbClr val="191B0E"/>
                </a:solidFill>
                <a:latin typeface="Arial"/>
              </a:rPr>
              <a:t>Brown</a:t>
            </a:r>
            <a:endParaRPr lang="en-US" dirty="0">
              <a:solidFill>
                <a:srgbClr val="191B0E"/>
              </a:solidFill>
              <a:latin typeface="Arial"/>
            </a:endParaRPr>
          </a:p>
        </p:txBody>
      </p:sp>
      <p:sp>
        <p:nvSpPr>
          <p:cNvPr id="9" name="Rectangle 8"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2286941"/>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dt="0"/>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solidFill>
                <a:srgbClr val="000000"/>
              </a:solidFill>
              <a:latin typeface="Times New Roman" panose="02020603050405020304" pitchFamily="18"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solidFill>
                  <a:srgbClr val="000000"/>
                </a:solidFill>
                <a:latin typeface="Times New Roman" panose="02020603050405020304" pitchFamily="18" charset="0"/>
              </a:rPr>
              <a:t>Messinger</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84534052"/>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endParaRPr lang="en-US">
              <a:solidFill>
                <a:srgbClr val="000000"/>
              </a:solidFill>
              <a:latin typeface="Times New Roman" panose="02020603050405020304" pitchFamily="18" charset="0"/>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r>
              <a:rPr lang="en-US">
                <a:solidFill>
                  <a:srgbClr val="000000"/>
                </a:solidFill>
                <a:latin typeface="Times New Roman" panose="02020603050405020304" pitchFamily="18" charset="0"/>
              </a:rPr>
              <a:t>Messinger</a:t>
            </a: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79850054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4058" r:id="rId12"/>
    <p:sldLayoutId id="2147484059" r:id="rId13"/>
    <p:sldLayoutId id="2147484076" r:id="rId14"/>
    <p:sldLayoutId id="2147484128" r:id="rId15"/>
  </p:sldLayoutIdLst>
  <p:hf sldNum="0"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solidFill>
                <a:srgbClr val="000000"/>
              </a:solidFill>
              <a:latin typeface="Times New Roman" panose="02020603050405020304" pitchFamily="18" charset="0"/>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solidFill>
                  <a:srgbClr val="000000"/>
                </a:solidFill>
                <a:latin typeface="Times New Roman" panose="02020603050405020304" pitchFamily="18" charset="0"/>
              </a:rPr>
              <a:t>Messinger</a:t>
            </a: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A36DA7ED-7E55-4FD0-BAC4-F6A130AA7740}" type="slidenum">
              <a:rPr lang="en-US" altLang="en-US" smtClean="0">
                <a:solidFill>
                  <a:srgbClr val="000000"/>
                </a:solidFill>
                <a:latin typeface="Times New Roman" panose="02020603050405020304" pitchFamily="18" charset="0"/>
              </a:rPr>
              <a:pPr>
                <a:defRPr/>
              </a:pPr>
              <a:t>‹#›</a:t>
            </a:fld>
            <a:endParaRPr lang="en-US" altLang="en-US">
              <a:solidFill>
                <a:srgbClr val="000000"/>
              </a:solidFill>
              <a:latin typeface="Times New Roman" panose="02020603050405020304" pitchFamily="18" charset="0"/>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575402"/>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D3E82F4B-9F06-374F-8E92-F5250415E237}" type="datetimeFigureOut">
              <a:rPr lang="en-US" smtClean="0"/>
              <a:t>1/23/2024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E6278919-8C4F-E648-A170-8AD5D56DF4D1}"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00477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hemeOverride" Target="../theme/themeOverride8.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hemeOverride" Target="../theme/themeOverride9.xml"/><Relationship Id="rId5" Type="http://schemas.openxmlformats.org/officeDocument/2006/relationships/image" Target="../media/image9.jpe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0.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0.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4.xml"/><Relationship Id="rId1" Type="http://schemas.openxmlformats.org/officeDocument/2006/relationships/themeOverride" Target="../theme/themeOverride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hemeOverride" Target="../theme/themeOverride13.xml"/><Relationship Id="rId5" Type="http://schemas.openxmlformats.org/officeDocument/2006/relationships/hyperlink" Target="http://www.ncbi.nlm.nih.gov/entrez/query.fcgi?cmd=Retrieve&amp;db=PubMed&amp;list_uids=17931433&amp;dopt=Abstract" TargetMode="Externa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0.xml"/><Relationship Id="rId1" Type="http://schemas.openxmlformats.org/officeDocument/2006/relationships/themeOverride" Target="../theme/themeOverride14.xml"/><Relationship Id="rId4" Type="http://schemas.openxmlformats.org/officeDocument/2006/relationships/image" Target="../media/image13.wmf"/></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0.xml"/><Relationship Id="rId1" Type="http://schemas.openxmlformats.org/officeDocument/2006/relationships/themeOverride" Target="../theme/themeOverr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0.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0.xml"/><Relationship Id="rId1" Type="http://schemas.openxmlformats.org/officeDocument/2006/relationships/themeOverride" Target="../theme/themeOverride16.xml"/><Relationship Id="rId4" Type="http://schemas.openxmlformats.org/officeDocument/2006/relationships/image" Target="../media/image16.wmf"/></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hemeOverride" Target="../theme/themeOverride18.x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0.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0.xml"/><Relationship Id="rId1" Type="http://schemas.openxmlformats.org/officeDocument/2006/relationships/themeOverride" Target="../theme/themeOverride20.xml"/><Relationship Id="rId5" Type="http://schemas.openxmlformats.org/officeDocument/2006/relationships/image" Target="../media/image2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0.xml"/><Relationship Id="rId1" Type="http://schemas.openxmlformats.org/officeDocument/2006/relationships/themeOverride" Target="../theme/themeOverride23.xml"/><Relationship Id="rId5" Type="http://schemas.openxmlformats.org/officeDocument/2006/relationships/image" Target="../media/image22.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0.xml"/><Relationship Id="rId1" Type="http://schemas.openxmlformats.org/officeDocument/2006/relationships/themeOverride" Target="../theme/themeOverr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0.xml"/><Relationship Id="rId1" Type="http://schemas.openxmlformats.org/officeDocument/2006/relationships/themeOverride" Target="../theme/themeOverride25.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0.xml"/><Relationship Id="rId1" Type="http://schemas.openxmlformats.org/officeDocument/2006/relationships/themeOverride" Target="../theme/themeOverride26.xml"/><Relationship Id="rId6" Type="http://schemas.openxmlformats.org/officeDocument/2006/relationships/hyperlink" Target="http://www.sciencemag.org/news/2015/12/weight-gain-and-loss-can-alter-men-s-sperm" TargetMode="External"/><Relationship Id="rId5" Type="http://schemas.openxmlformats.org/officeDocument/2006/relationships/hyperlink" Target="http://news.sciencemag.org/biology/2014/07/moms-environment-during-pregnancy-can-affect-her-grandchildren" TargetMode="External"/><Relationship Id="rId4" Type="http://schemas.openxmlformats.org/officeDocument/2006/relationships/hyperlink" Target="http://www.hongerwinter.nl/item.php?id=32&amp;language=EN"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0.xml"/><Relationship Id="rId1" Type="http://schemas.openxmlformats.org/officeDocument/2006/relationships/themeOverride" Target="../theme/themeOverride27.xml"/><Relationship Id="rId6" Type="http://schemas.openxmlformats.org/officeDocument/2006/relationships/image" Target="../media/image20.png"/><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0.xml"/><Relationship Id="rId1" Type="http://schemas.openxmlformats.org/officeDocument/2006/relationships/themeOverride" Target="../theme/themeOverride28.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40.xml"/><Relationship Id="rId1" Type="http://schemas.openxmlformats.org/officeDocument/2006/relationships/themeOverride" Target="../theme/themeOverride29.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9.xml"/><Relationship Id="rId1" Type="http://schemas.openxmlformats.org/officeDocument/2006/relationships/themeOverride" Target="../theme/themeOverr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0.xml"/><Relationship Id="rId1" Type="http://schemas.openxmlformats.org/officeDocument/2006/relationships/themeOverride" Target="../theme/themeOverr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0.xml"/><Relationship Id="rId1" Type="http://schemas.openxmlformats.org/officeDocument/2006/relationships/themeOverride" Target="../theme/themeOverride3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0.xml"/><Relationship Id="rId1" Type="http://schemas.openxmlformats.org/officeDocument/2006/relationships/themeOverride" Target="../theme/themeOverride3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0.xml"/><Relationship Id="rId1" Type="http://schemas.openxmlformats.org/officeDocument/2006/relationships/themeOverride" Target="../theme/themeOverr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0.xml"/><Relationship Id="rId1" Type="http://schemas.openxmlformats.org/officeDocument/2006/relationships/themeOverride" Target="../theme/themeOverride35.xml"/><Relationship Id="rId4" Type="http://schemas.openxmlformats.org/officeDocument/2006/relationships/image" Target="../media/image34.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xml"/><Relationship Id="rId1" Type="http://schemas.openxmlformats.org/officeDocument/2006/relationships/themeOverride" Target="../theme/themeOverride36.xml"/><Relationship Id="rId4"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xml"/><Relationship Id="rId1" Type="http://schemas.openxmlformats.org/officeDocument/2006/relationships/themeOverride" Target="../theme/themeOverride37.xml"/><Relationship Id="rId4" Type="http://schemas.openxmlformats.org/officeDocument/2006/relationships/image" Target="../media/image35.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hemeOverride" Target="../theme/themeOverride38.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xml"/><Relationship Id="rId1" Type="http://schemas.openxmlformats.org/officeDocument/2006/relationships/themeOverride" Target="../theme/themeOverride39.xml"/><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jpeg"/><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0.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0.xml"/><Relationship Id="rId1" Type="http://schemas.openxmlformats.org/officeDocument/2006/relationships/themeOverride" Target="../theme/themeOverride6.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0.xml"/><Relationship Id="rId1" Type="http://schemas.openxmlformats.org/officeDocument/2006/relationships/themeOverride" Target="../theme/themeOverride40.xml"/><Relationship Id="rId5" Type="http://schemas.openxmlformats.org/officeDocument/2006/relationships/hyperlink" Target="http://www.psy.miami.edu/faculty/dmessinger/c_c/rsrcs/rdgs/emot/Naumova_et_al-2016-Child_Development.pdf" TargetMode="Externa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54.xml"/><Relationship Id="rId7" Type="http://schemas.openxmlformats.org/officeDocument/2006/relationships/image" Target="../media/image49.png"/><Relationship Id="rId2" Type="http://schemas.openxmlformats.org/officeDocument/2006/relationships/slideLayout" Target="../slideLayouts/slideLayout40.xml"/><Relationship Id="rId1" Type="http://schemas.openxmlformats.org/officeDocument/2006/relationships/themeOverride" Target="../theme/themeOverride4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hyperlink" Target="http://www.psy.miami.edu/faculty/dmessinger/c_c/rsrcs/rdgs/emot/Naumova_et_al-2016-Child_Development.pdf" TargetMode="External"/><Relationship Id="rId4" Type="http://schemas.openxmlformats.org/officeDocument/2006/relationships/image" Target="../media/image46.png"/><Relationship Id="rId9"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55.png"/></Relationships>
</file>

<file path=ppt/slides/_rels/slide79.xml.rels><?xml version="1.0" encoding="UTF-8" standalone="yes"?>
<Relationships xmlns="http://schemas.openxmlformats.org/package/2006/relationships"><Relationship Id="rId8" Type="http://schemas.openxmlformats.org/officeDocument/2006/relationships/hyperlink" Target="https://en.wikipedia.org/wiki/Paramecium" TargetMode="External"/><Relationship Id="rId3" Type="http://schemas.openxmlformats.org/officeDocument/2006/relationships/notesSlide" Target="../notesSlides/notesSlide62.xml"/><Relationship Id="rId7" Type="http://schemas.openxmlformats.org/officeDocument/2006/relationships/hyperlink" Target="https://en.wikipedia.org/wiki/Tetrahymena" TargetMode="External"/><Relationship Id="rId12" Type="http://schemas.openxmlformats.org/officeDocument/2006/relationships/hyperlink" Target="https://en.wikipedia.org/wiki/Epigenetics" TargetMode="External"/><Relationship Id="rId2" Type="http://schemas.openxmlformats.org/officeDocument/2006/relationships/slideLayout" Target="../slideLayouts/slideLayout40.xml"/><Relationship Id="rId1" Type="http://schemas.openxmlformats.org/officeDocument/2006/relationships/themeOverride" Target="../theme/themeOverride42.xml"/><Relationship Id="rId6" Type="http://schemas.openxmlformats.org/officeDocument/2006/relationships/hyperlink" Target="https://en.wikipedia.org/wiki/Ciliate" TargetMode="External"/><Relationship Id="rId11" Type="http://schemas.openxmlformats.org/officeDocument/2006/relationships/hyperlink" Target="https://en.wikipedia.org/wiki/Epigenetics#cite_note-isbn0-262-65063-0-82" TargetMode="External"/><Relationship Id="rId5" Type="http://schemas.openxmlformats.org/officeDocument/2006/relationships/image" Target="../media/image57.jpeg"/><Relationship Id="rId10" Type="http://schemas.openxmlformats.org/officeDocument/2006/relationships/hyperlink" Target="https://en.wikipedia.org/wiki/Epigenetics#cite_note-isbn0-19-515619-6-81" TargetMode="External"/><Relationship Id="rId4" Type="http://schemas.openxmlformats.org/officeDocument/2006/relationships/image" Target="../media/image56.jpeg"/><Relationship Id="rId9" Type="http://schemas.openxmlformats.org/officeDocument/2006/relationships/hyperlink" Target="https://en.wikipedia.org/wiki/Epigenetics#cite_note-pmid1804215-8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0.xml"/><Relationship Id="rId1" Type="http://schemas.openxmlformats.org/officeDocument/2006/relationships/themeOverride" Target="../theme/themeOverr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hyperlink" Target="http://www.sciencedaily.com/releases/2016/01/160127141400.ht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elsevier.com/termsandconditions" TargetMode="External"/><Relationship Id="rId2" Type="http://schemas.openxmlformats.org/officeDocument/2006/relationships/notesSlide" Target="../notesSlides/notesSlide63.xml"/><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0.xml"/><Relationship Id="rId1" Type="http://schemas.openxmlformats.org/officeDocument/2006/relationships/themeOverride" Target="../theme/themeOverride4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9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8" Type="http://schemas.openxmlformats.org/officeDocument/2006/relationships/hyperlink" Target="https://dx.doi.org/10.4103%2Fjomfp.JOMFP_85_17" TargetMode="External"/><Relationship Id="rId3" Type="http://schemas.openxmlformats.org/officeDocument/2006/relationships/image" Target="../media/image73.jpeg"/><Relationship Id="rId7" Type="http://schemas.openxmlformats.org/officeDocument/2006/relationships/hyperlink" Target="https://www.ncbi.nlm.nih.gov/pmc/articles/PMC6714269/" TargetMode="External"/><Relationship Id="rId2" Type="http://schemas.openxmlformats.org/officeDocument/2006/relationships/slideLayout" Target="../slideLayouts/slideLayout40.xml"/><Relationship Id="rId1" Type="http://schemas.openxmlformats.org/officeDocument/2006/relationships/themeOverride" Target="../theme/themeOverride44.xml"/><Relationship Id="rId6" Type="http://schemas.openxmlformats.org/officeDocument/2006/relationships/hyperlink" Target="https://en.wikipedia.org/wiki/Placenta" TargetMode="External"/><Relationship Id="rId5" Type="http://schemas.openxmlformats.org/officeDocument/2006/relationships/hyperlink" Target="https://en.wikipedia.org/wiki/Fetus" TargetMode="External"/><Relationship Id="rId4" Type="http://schemas.openxmlformats.org/officeDocument/2006/relationships/hyperlink" Target="http://dx.doi.org/10.1002/bies.201500059" TargetMode="External"/><Relationship Id="rId9" Type="http://schemas.openxmlformats.org/officeDocument/2006/relationships/hyperlink" Target="https://www.ncbi.nlm.nih.gov/pubmed/3151625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1981200"/>
            <a:ext cx="8001000" cy="609600"/>
          </a:xfrm>
        </p:spPr>
        <p:txBody>
          <a:bodyPr>
            <a:noAutofit/>
          </a:bodyPr>
          <a:lstStyle/>
          <a:p>
            <a:pPr algn="ctr"/>
            <a:r>
              <a:rPr lang="en-US" sz="6000" dirty="0">
                <a:solidFill>
                  <a:schemeClr val="accent1"/>
                </a:solidFill>
              </a:rPr>
              <a:t>Advanced </a:t>
            </a:r>
            <a:br>
              <a:rPr lang="en-US" sz="6000" dirty="0">
                <a:solidFill>
                  <a:schemeClr val="accent1"/>
                </a:solidFill>
              </a:rPr>
            </a:br>
            <a:r>
              <a:rPr lang="en-US" sz="6000" dirty="0">
                <a:solidFill>
                  <a:schemeClr val="accent1"/>
                </a:solidFill>
              </a:rPr>
              <a:t>Developmental </a:t>
            </a:r>
            <a:br>
              <a:rPr lang="en-US" sz="6000" dirty="0">
                <a:solidFill>
                  <a:schemeClr val="accent1"/>
                </a:solidFill>
              </a:rPr>
            </a:br>
            <a:r>
              <a:rPr lang="en-US" sz="6000" dirty="0">
                <a:solidFill>
                  <a:schemeClr val="accent1"/>
                </a:solidFill>
              </a:rPr>
              <a:t>Psychology</a:t>
            </a:r>
          </a:p>
        </p:txBody>
      </p:sp>
      <p:sp>
        <p:nvSpPr>
          <p:cNvPr id="2051" name="Rectangle 3"/>
          <p:cNvSpPr>
            <a:spLocks noGrp="1" noChangeArrowheads="1"/>
          </p:cNvSpPr>
          <p:nvPr>
            <p:ph type="subTitle" idx="1"/>
          </p:nvPr>
        </p:nvSpPr>
        <p:spPr>
          <a:xfrm>
            <a:off x="1562100" y="4724400"/>
            <a:ext cx="6400800" cy="1752600"/>
          </a:xfrm>
        </p:spPr>
        <p:txBody>
          <a:bodyPr>
            <a:normAutofit/>
          </a:bodyPr>
          <a:lstStyle/>
          <a:p>
            <a:pPr algn="ctr">
              <a:lnSpc>
                <a:spcPct val="90000"/>
              </a:lnSpc>
            </a:pPr>
            <a:r>
              <a:rPr lang="en-US" sz="2400" dirty="0">
                <a:solidFill>
                  <a:schemeClr val="accent1"/>
                </a:solidFill>
              </a:rPr>
              <a:t>PSY 620</a:t>
            </a:r>
          </a:p>
          <a:p>
            <a:pPr algn="ctr">
              <a:lnSpc>
                <a:spcPct val="90000"/>
              </a:lnSpc>
            </a:pPr>
            <a:r>
              <a:rPr lang="en-US" sz="2400" dirty="0">
                <a:solidFill>
                  <a:schemeClr val="accent1"/>
                </a:solidFill>
              </a:rPr>
              <a:t>Messinger, PhD</a:t>
            </a:r>
          </a:p>
        </p:txBody>
      </p:sp>
    </p:spTree>
    <p:extLst>
      <p:ext uri="{BB962C8B-B14F-4D97-AF65-F5344CB8AC3E}">
        <p14:creationId xmlns:p14="http://schemas.microsoft.com/office/powerpoint/2010/main" val="66145408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3" name="Rectangle 2"/>
          <p:cNvSpPr>
            <a:spLocks noGrp="1" noChangeArrowheads="1"/>
          </p:cNvSpPr>
          <p:nvPr>
            <p:ph type="title"/>
          </p:nvPr>
        </p:nvSpPr>
        <p:spPr/>
        <p:txBody>
          <a:bodyPr/>
          <a:lstStyle/>
          <a:p>
            <a:r>
              <a:rPr lang="en-US" altLang="en-US"/>
              <a:t>Twin studies</a:t>
            </a:r>
          </a:p>
        </p:txBody>
      </p:sp>
      <p:sp>
        <p:nvSpPr>
          <p:cNvPr id="30724" name="Rectangle 3"/>
          <p:cNvSpPr>
            <a:spLocks noGrp="1" noChangeArrowheads="1"/>
          </p:cNvSpPr>
          <p:nvPr>
            <p:ph idx="1"/>
          </p:nvPr>
        </p:nvSpPr>
        <p:spPr/>
        <p:txBody>
          <a:bodyPr/>
          <a:lstStyle/>
          <a:p>
            <a:pPr>
              <a:defRPr/>
            </a:pPr>
            <a:r>
              <a:rPr lang="en-US" sz="2800" dirty="0">
                <a:latin typeface="+mj-lt"/>
              </a:rPr>
              <a:t>Identical (MZ) twins share 100% of their genes</a:t>
            </a:r>
          </a:p>
          <a:p>
            <a:pPr lvl="1">
              <a:defRPr/>
            </a:pPr>
            <a:r>
              <a:rPr lang="en-US" sz="2400" dirty="0">
                <a:latin typeface="+mj-lt"/>
              </a:rPr>
              <a:t>genetic duplicates. </a:t>
            </a:r>
          </a:p>
          <a:p>
            <a:pPr>
              <a:defRPr/>
            </a:pPr>
            <a:r>
              <a:rPr lang="en-US" sz="2800" dirty="0">
                <a:latin typeface="+mj-lt"/>
              </a:rPr>
              <a:t>Fraternal (DZ) twins share 50% of their genes</a:t>
            </a:r>
          </a:p>
          <a:p>
            <a:pPr lvl="1">
              <a:defRPr/>
            </a:pPr>
            <a:r>
              <a:rPr lang="en-US" sz="2400" dirty="0">
                <a:latin typeface="+mj-lt"/>
              </a:rPr>
              <a:t>on average</a:t>
            </a:r>
          </a:p>
          <a:p>
            <a:pPr>
              <a:defRPr/>
            </a:pPr>
            <a:r>
              <a:rPr lang="en-US" sz="2800" dirty="0">
                <a:latin typeface="+mj-lt"/>
              </a:rPr>
              <a:t>Both types of twins have similar environments . . .</a:t>
            </a:r>
          </a:p>
          <a:p>
            <a:pPr>
              <a:defRPr/>
            </a:pPr>
            <a:r>
              <a:rPr lang="en-US" sz="2800" dirty="0"/>
              <a:t>Greater behavioral similarity of identical twins indexes greater genetic influence </a:t>
            </a:r>
          </a:p>
          <a:p>
            <a:pPr lvl="3">
              <a:defRPr/>
            </a:pPr>
            <a:r>
              <a:rPr lang="en-US" sz="1800" dirty="0"/>
              <a:t>http://www.psych.umn.edu/psylabs/mtfs/special.htm</a:t>
            </a:r>
          </a:p>
          <a:p>
            <a:pPr>
              <a:defRPr/>
            </a:pPr>
            <a:endParaRPr lang="en-US" sz="2800" dirty="0"/>
          </a:p>
        </p:txBody>
      </p:sp>
      <p:sp>
        <p:nvSpPr>
          <p:cNvPr id="870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Messinger</a:t>
            </a:r>
          </a:p>
        </p:txBody>
      </p:sp>
      <p:pic>
        <p:nvPicPr>
          <p:cNvPr id="870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646613"/>
            <a:ext cx="152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8692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187" name="Rectangle 2"/>
          <p:cNvSpPr>
            <a:spLocks noGrp="1" noChangeArrowheads="1"/>
          </p:cNvSpPr>
          <p:nvPr>
            <p:ph type="title"/>
          </p:nvPr>
        </p:nvSpPr>
        <p:spPr/>
        <p:txBody>
          <a:bodyPr/>
          <a:lstStyle/>
          <a:p>
            <a:r>
              <a:rPr lang="en-US" altLang="en-US" dirty="0"/>
              <a:t>Behavior genetics logic</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3094197563"/>
              </p:ext>
            </p:extLst>
          </p:nvPr>
        </p:nvGraphicFramePr>
        <p:xfrm>
          <a:off x="-34212" y="1676400"/>
          <a:ext cx="7882812" cy="4648200"/>
        </p:xfrm>
        <a:graphic>
          <a:graphicData uri="http://schemas.openxmlformats.org/drawingml/2006/chart">
            <c:chart xmlns:c="http://schemas.openxmlformats.org/drawingml/2006/chart" xmlns:r="http://schemas.openxmlformats.org/officeDocument/2006/relationships" r:id="rId4"/>
          </a:graphicData>
        </a:graphic>
      </p:graphicFrame>
      <p:sp>
        <p:nvSpPr>
          <p:cNvPr id="931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Messinger</a:t>
            </a:r>
          </a:p>
        </p:txBody>
      </p:sp>
      <p:pic>
        <p:nvPicPr>
          <p:cNvPr id="1026" name="Picture 2" descr="Genetic and Environmental Factors in Age-Related Nuclear Cataracts in  Monozygotic and Dizygotic Twins | NEJM">
            <a:extLst>
              <a:ext uri="{FF2B5EF4-FFF2-40B4-BE49-F238E27FC236}">
                <a16:creationId xmlns:a16="http://schemas.microsoft.com/office/drawing/2014/main" id="{521E97F2-DE6E-4BA1-AD32-F08BBCAB5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608" y="1446244"/>
            <a:ext cx="3194061" cy="541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6543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5731D-7F83-EF52-2544-E0DC2D534AD1}"/>
              </a:ext>
            </a:extLst>
          </p:cNvPr>
          <p:cNvPicPr>
            <a:picLocks noChangeAspect="1"/>
          </p:cNvPicPr>
          <p:nvPr/>
        </p:nvPicPr>
        <p:blipFill rotWithShape="1">
          <a:blip r:embed="rId3"/>
          <a:srcRect l="944" r="2085"/>
          <a:stretch/>
        </p:blipFill>
        <p:spPr>
          <a:xfrm>
            <a:off x="228600" y="1721611"/>
            <a:ext cx="8903763" cy="4637741"/>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le 1">
            <a:extLst>
              <a:ext uri="{FF2B5EF4-FFF2-40B4-BE49-F238E27FC236}">
                <a16:creationId xmlns:a16="http://schemas.microsoft.com/office/drawing/2014/main" id="{AA13E947-D4F2-49CB-803E-FB096B9BC521}"/>
              </a:ext>
            </a:extLst>
          </p:cNvPr>
          <p:cNvSpPr>
            <a:spLocks noGrp="1"/>
          </p:cNvSpPr>
          <p:nvPr>
            <p:ph type="title"/>
          </p:nvPr>
        </p:nvSpPr>
        <p:spPr>
          <a:xfrm>
            <a:off x="76200" y="300038"/>
            <a:ext cx="9067800" cy="1108075"/>
          </a:xfrm>
        </p:spPr>
        <p:txBody>
          <a:bodyPr>
            <a:normAutofit fontScale="90000"/>
          </a:bodyPr>
          <a:lstStyle/>
          <a:p>
            <a:pPr eaLnBrk="1" fontAlgn="auto" hangingPunct="1">
              <a:spcAft>
                <a:spcPts val="0"/>
              </a:spcAft>
              <a:defRPr/>
            </a:pPr>
            <a:r>
              <a:rPr lang="en-US" sz="3600" dirty="0"/>
              <a:t>Gaze time associated with genetic relatedness</a:t>
            </a:r>
          </a:p>
        </p:txBody>
      </p:sp>
      <p:sp>
        <p:nvSpPr>
          <p:cNvPr id="9" name="Content Placeholder 8">
            <a:extLst>
              <a:ext uri="{FF2B5EF4-FFF2-40B4-BE49-F238E27FC236}">
                <a16:creationId xmlns:a16="http://schemas.microsoft.com/office/drawing/2014/main" id="{01610ED8-B418-034F-BD72-77D9CD936D92}"/>
              </a:ext>
            </a:extLst>
          </p:cNvPr>
          <p:cNvSpPr>
            <a:spLocks noGrp="1"/>
          </p:cNvSpPr>
          <p:nvPr>
            <p:ph idx="1"/>
          </p:nvPr>
        </p:nvSpPr>
        <p:spPr>
          <a:xfrm>
            <a:off x="9448800" y="312738"/>
            <a:ext cx="2449513" cy="2190750"/>
          </a:xfrm>
        </p:spPr>
        <p:txBody>
          <a:bodyPr rtlCol="0" anchor="ctr">
            <a:normAutofit fontScale="62500" lnSpcReduction="20000"/>
          </a:bodyPr>
          <a:lstStyle/>
          <a:p>
            <a:pPr eaLnBrk="1" fontAlgn="auto" hangingPunct="1">
              <a:lnSpc>
                <a:spcPct val="110000"/>
              </a:lnSpc>
              <a:spcAft>
                <a:spcPts val="0"/>
              </a:spcAft>
              <a:defRPr/>
            </a:pPr>
            <a:r>
              <a:rPr lang="en-US" sz="1650" b="1" dirty="0"/>
              <a:t>Aim: measure macro-level social visual engagement, calculating percentages of time spent looking at eye and mouth regions </a:t>
            </a:r>
          </a:p>
          <a:p>
            <a:pPr eaLnBrk="1" fontAlgn="auto" hangingPunct="1">
              <a:lnSpc>
                <a:spcPct val="110000"/>
              </a:lnSpc>
              <a:spcAft>
                <a:spcPts val="0"/>
              </a:spcAft>
              <a:defRPr/>
            </a:pPr>
            <a:r>
              <a:rPr lang="en-US" sz="1650" dirty="0"/>
              <a:t>Concordance in eye (0.91) and mouth (0.86) looking were incredibly high for MZ twins</a:t>
            </a:r>
          </a:p>
          <a:p>
            <a:pPr eaLnBrk="1" fontAlgn="auto" hangingPunct="1">
              <a:lnSpc>
                <a:spcPct val="110000"/>
              </a:lnSpc>
              <a:spcAft>
                <a:spcPts val="0"/>
              </a:spcAft>
              <a:defRPr/>
            </a:pPr>
            <a:r>
              <a:rPr lang="en-US" sz="1650" dirty="0"/>
              <a:t>DZ twins showed much lower correlations for eye (0.35) and mouth (0.44) looking.</a:t>
            </a:r>
          </a:p>
          <a:p>
            <a:pPr eaLnBrk="1" fontAlgn="auto" hangingPunct="1">
              <a:lnSpc>
                <a:spcPct val="110000"/>
              </a:lnSpc>
              <a:spcAft>
                <a:spcPts val="0"/>
              </a:spcAft>
              <a:defRPr/>
            </a:pPr>
            <a:r>
              <a:rPr lang="en-US" sz="1650" dirty="0"/>
              <a:t>Non-siblings showed no significant correlations for either matching </a:t>
            </a:r>
          </a:p>
          <a:p>
            <a:pPr eaLnBrk="1" fontAlgn="auto" hangingPunct="1">
              <a:lnSpc>
                <a:spcPct val="110000"/>
              </a:lnSpc>
              <a:spcAft>
                <a:spcPts val="0"/>
              </a:spcAft>
              <a:defRPr/>
            </a:pPr>
            <a:endParaRPr lang="en-US" sz="1650" dirty="0"/>
          </a:p>
        </p:txBody>
      </p:sp>
    </p:spTree>
    <p:extLst>
      <p:ext uri="{BB962C8B-B14F-4D97-AF65-F5344CB8AC3E}">
        <p14:creationId xmlns:p14="http://schemas.microsoft.com/office/powerpoint/2010/main" val="199964013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490" name="Title 1"/>
          <p:cNvSpPr>
            <a:spLocks noGrp="1"/>
          </p:cNvSpPr>
          <p:nvPr>
            <p:ph type="title"/>
          </p:nvPr>
        </p:nvSpPr>
        <p:spPr>
          <a:xfrm>
            <a:off x="838200" y="342900"/>
            <a:ext cx="8305800" cy="1104900"/>
          </a:xfrm>
        </p:spPr>
        <p:txBody>
          <a:bodyPr>
            <a:normAutofit fontScale="90000"/>
          </a:bodyPr>
          <a:lstStyle/>
          <a:p>
            <a:r>
              <a:rPr lang="en-US" altLang="en-US" sz="3600" b="1"/>
              <a:t>A</a:t>
            </a:r>
            <a:r>
              <a:rPr lang="en-US" altLang="en-US" sz="3600"/>
              <a:t> (additive genetics) </a:t>
            </a:r>
            <a:r>
              <a:rPr lang="en-US" altLang="en-US" sz="3600" b="1"/>
              <a:t>C</a:t>
            </a:r>
            <a:r>
              <a:rPr lang="en-US" altLang="en-US" sz="3600"/>
              <a:t> (common environment) and </a:t>
            </a:r>
            <a:r>
              <a:rPr lang="en-US" altLang="en-US" sz="3600" b="1"/>
              <a:t>E</a:t>
            </a:r>
            <a:r>
              <a:rPr lang="en-US" altLang="en-US" sz="3600"/>
              <a:t> (unique environment)—ACE Model </a:t>
            </a:r>
          </a:p>
        </p:txBody>
      </p:sp>
      <p:sp>
        <p:nvSpPr>
          <p:cNvPr id="63493" name="Content Placeholder 1"/>
          <p:cNvSpPr>
            <a:spLocks noGrp="1"/>
          </p:cNvSpPr>
          <p:nvPr>
            <p:ph idx="1"/>
          </p:nvPr>
        </p:nvSpPr>
        <p:spPr/>
        <p:txBody>
          <a:bodyPr>
            <a:normAutofit/>
          </a:bodyPr>
          <a:lstStyle/>
          <a:p>
            <a:r>
              <a:rPr lang="en-US" altLang="en-US" sz="2000" dirty="0"/>
              <a:t>Correlation between MZ twins provides an estimate of </a:t>
            </a:r>
            <a:r>
              <a:rPr lang="en-US" altLang="en-US" sz="2000" b="1" i="1" dirty="0" err="1"/>
              <a:t>r</a:t>
            </a:r>
            <a:r>
              <a:rPr lang="en-US" altLang="en-US" sz="2000" b="1" baseline="-25000" dirty="0" err="1"/>
              <a:t>mz</a:t>
            </a:r>
            <a:r>
              <a:rPr lang="en-US" altLang="en-US" sz="2000" b="1" dirty="0"/>
              <a:t> = </a:t>
            </a:r>
            <a:r>
              <a:rPr lang="en-US" altLang="en-US" sz="2000" b="1" i="1" dirty="0"/>
              <a:t>A</a:t>
            </a:r>
            <a:r>
              <a:rPr lang="en-US" altLang="en-US" sz="2000" b="1" dirty="0"/>
              <a:t> + </a:t>
            </a:r>
            <a:r>
              <a:rPr lang="en-US" altLang="en-US" sz="2000" b="1" i="1" dirty="0"/>
              <a:t>C</a:t>
            </a:r>
            <a:r>
              <a:rPr lang="en-US" altLang="en-US" sz="2000" b="1" dirty="0"/>
              <a:t> </a:t>
            </a:r>
          </a:p>
          <a:p>
            <a:r>
              <a:rPr lang="en-US" altLang="en-US" sz="2000" dirty="0" err="1"/>
              <a:t>Dizygous</a:t>
            </a:r>
            <a:r>
              <a:rPr lang="en-US" altLang="en-US" sz="2000" dirty="0"/>
              <a:t> (DZ) twins share common environment &amp; mean 50% of genes: </a:t>
            </a:r>
          </a:p>
          <a:p>
            <a:pPr lvl="1"/>
            <a:r>
              <a:rPr lang="en-US" altLang="en-US" sz="2000" dirty="0"/>
              <a:t>correlation between DZ twins is an estimate of </a:t>
            </a:r>
            <a:r>
              <a:rPr lang="en-US" altLang="en-US" sz="2000" b="1" i="1" dirty="0" err="1"/>
              <a:t>r</a:t>
            </a:r>
            <a:r>
              <a:rPr lang="en-US" altLang="en-US" sz="2000" b="1" baseline="-25000" dirty="0" err="1"/>
              <a:t>dz</a:t>
            </a:r>
            <a:r>
              <a:rPr lang="en-US" altLang="en-US" sz="2000" b="1" dirty="0"/>
              <a:t> = ½</a:t>
            </a:r>
            <a:r>
              <a:rPr lang="en-US" altLang="en-US" sz="2000" b="1" i="1" dirty="0"/>
              <a:t>A</a:t>
            </a:r>
            <a:r>
              <a:rPr lang="en-US" altLang="en-US" sz="2000" b="1" dirty="0"/>
              <a:t> + </a:t>
            </a:r>
            <a:r>
              <a:rPr lang="en-US" altLang="en-US" sz="2000" b="1" i="1" dirty="0"/>
              <a:t>C</a:t>
            </a:r>
            <a:r>
              <a:rPr lang="en-US" altLang="en-US" sz="2000" b="1" dirty="0"/>
              <a:t> </a:t>
            </a:r>
          </a:p>
          <a:p>
            <a:r>
              <a:rPr lang="en-US" altLang="en-US" sz="2000" i="1" dirty="0"/>
              <a:t>Twice the difference between MZ and DZ twins gives us A: </a:t>
            </a:r>
          </a:p>
          <a:p>
            <a:pPr marL="342900" lvl="1" indent="0">
              <a:buNone/>
            </a:pPr>
            <a:r>
              <a:rPr lang="en-US" altLang="en-US" sz="1700" i="1" dirty="0"/>
              <a:t>	additive genetic effect</a:t>
            </a:r>
          </a:p>
          <a:p>
            <a:pPr lvl="1"/>
            <a:r>
              <a:rPr lang="en-US" altLang="en-US" sz="1600" i="1" dirty="0"/>
              <a:t>difference between the MZ and DZ correlations is half the genetic similarity…</a:t>
            </a:r>
          </a:p>
          <a:p>
            <a:r>
              <a:rPr lang="en-US" altLang="en-US" sz="2000" i="1" u="sng" dirty="0"/>
              <a:t>C is simply the MZ correlation minus our estimate of A. </a:t>
            </a:r>
          </a:p>
          <a:p>
            <a:pPr lvl="1"/>
            <a:r>
              <a:rPr lang="en-US" altLang="en-US" sz="1800" i="1" dirty="0"/>
              <a:t>C</a:t>
            </a:r>
            <a:r>
              <a:rPr lang="en-US" altLang="en-US" sz="1800" dirty="0"/>
              <a:t> = </a:t>
            </a:r>
            <a:r>
              <a:rPr lang="en-US" altLang="en-US" sz="1800" i="1" dirty="0" err="1"/>
              <a:t>r</a:t>
            </a:r>
            <a:r>
              <a:rPr lang="en-US" altLang="en-US" sz="1800" baseline="-25000" dirty="0" err="1"/>
              <a:t>mz</a:t>
            </a:r>
            <a:r>
              <a:rPr lang="en-US" altLang="en-US" sz="1800" dirty="0"/>
              <a:t> – </a:t>
            </a:r>
            <a:r>
              <a:rPr lang="en-US" altLang="en-US" sz="1800" i="1" dirty="0"/>
              <a:t>A</a:t>
            </a:r>
            <a:r>
              <a:rPr lang="en-US" altLang="en-US" sz="1800" dirty="0"/>
              <a:t> = 2 </a:t>
            </a:r>
            <a:r>
              <a:rPr lang="en-US" altLang="en-US" sz="1800" i="1" dirty="0" err="1"/>
              <a:t>r</a:t>
            </a:r>
            <a:r>
              <a:rPr lang="en-US" altLang="en-US" sz="1800" baseline="-25000" dirty="0" err="1"/>
              <a:t>dz</a:t>
            </a:r>
            <a:r>
              <a:rPr lang="en-US" altLang="en-US" sz="1800" dirty="0"/>
              <a:t> – </a:t>
            </a:r>
            <a:r>
              <a:rPr lang="en-US" altLang="en-US" sz="1800" i="1" dirty="0" err="1"/>
              <a:t>r</a:t>
            </a:r>
            <a:r>
              <a:rPr lang="en-US" altLang="en-US" sz="1800" baseline="-25000" dirty="0" err="1"/>
              <a:t>mz</a:t>
            </a:r>
            <a:r>
              <a:rPr lang="en-US" altLang="en-US" sz="1800" dirty="0"/>
              <a:t> </a:t>
            </a:r>
          </a:p>
          <a:p>
            <a:r>
              <a:rPr lang="en-US" altLang="en-US" sz="2000" dirty="0"/>
              <a:t>The random (unique) factor </a:t>
            </a:r>
            <a:r>
              <a:rPr lang="en-US" altLang="en-US" sz="2000" i="1" dirty="0"/>
              <a:t>E</a:t>
            </a:r>
            <a:r>
              <a:rPr lang="en-US" altLang="en-US" sz="2000" dirty="0"/>
              <a:t> is estimated by how much the MZ twin correlation deviates from 1. </a:t>
            </a:r>
            <a:r>
              <a:rPr lang="en-US" altLang="en-US" sz="2000" b="1" dirty="0"/>
              <a:t>E = 1 – </a:t>
            </a:r>
            <a:r>
              <a:rPr lang="en-US" altLang="en-US" sz="2000" b="1" dirty="0" err="1"/>
              <a:t>r</a:t>
            </a:r>
            <a:r>
              <a:rPr lang="en-US" altLang="en-US" sz="2000" b="1" baseline="-25000" dirty="0" err="1"/>
              <a:t>mz</a:t>
            </a:r>
            <a:endParaRPr lang="en-US" altLang="en-US" sz="2000" b="1" dirty="0"/>
          </a:p>
          <a:p>
            <a:pPr lvl="1"/>
            <a:r>
              <a:rPr lang="en-US" altLang="en-US" sz="1600" i="1" dirty="0"/>
              <a:t>A</a:t>
            </a:r>
            <a:r>
              <a:rPr lang="en-US" altLang="en-US" sz="1600" dirty="0"/>
              <a:t> = 2 (</a:t>
            </a:r>
            <a:r>
              <a:rPr lang="en-US" altLang="en-US" sz="1600" i="1" dirty="0" err="1"/>
              <a:t>r</a:t>
            </a:r>
            <a:r>
              <a:rPr lang="en-US" altLang="en-US" sz="1600" baseline="-25000" dirty="0" err="1"/>
              <a:t>mz</a:t>
            </a:r>
            <a:r>
              <a:rPr lang="en-US" altLang="en-US" sz="1600" dirty="0"/>
              <a:t> – </a:t>
            </a:r>
            <a:r>
              <a:rPr lang="en-US" altLang="en-US" sz="1600" i="1" dirty="0" err="1"/>
              <a:t>r</a:t>
            </a:r>
            <a:r>
              <a:rPr lang="en-US" altLang="en-US" sz="1600" baseline="-25000" dirty="0" err="1"/>
              <a:t>dz</a:t>
            </a:r>
            <a:r>
              <a:rPr lang="en-US" altLang="en-US" sz="1600" dirty="0"/>
              <a:t>)</a:t>
            </a:r>
          </a:p>
          <a:p>
            <a:pPr algn="ctr"/>
            <a:r>
              <a:rPr lang="en-US" altLang="en-US" sz="2400" b="1" i="1" dirty="0">
                <a:solidFill>
                  <a:schemeClr val="accent1"/>
                </a:solidFill>
              </a:rPr>
              <a:t>Variance estimates depend on relative genetic and environmental variation.</a:t>
            </a:r>
          </a:p>
        </p:txBody>
      </p:sp>
      <p:sp>
        <p:nvSpPr>
          <p:cNvPr id="6349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63492" name="Rectangle 5"/>
          <p:cNvSpPr>
            <a:spLocks noChangeArrowheads="1"/>
          </p:cNvSpPr>
          <p:nvPr/>
        </p:nvSpPr>
        <p:spPr bwMode="auto">
          <a:xfrm>
            <a:off x="3505200" y="6219011"/>
            <a:ext cx="5638800" cy="461963"/>
          </a:xfrm>
          <a:prstGeom prst="rect">
            <a:avLst/>
          </a:prstGeom>
          <a:solidFill>
            <a:schemeClr val="bg1"/>
          </a:solidFill>
          <a:ln>
            <a:noFill/>
          </a:ln>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t>http://en.wikipedia.org/wiki/Twin_study</a:t>
            </a:r>
          </a:p>
        </p:txBody>
      </p:sp>
    </p:spTree>
    <p:extLst>
      <p:ext uri="{BB962C8B-B14F-4D97-AF65-F5344CB8AC3E}">
        <p14:creationId xmlns:p14="http://schemas.microsoft.com/office/powerpoint/2010/main" val="250830454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97283" name="Rectangle 2"/>
          <p:cNvSpPr>
            <a:spLocks noGrp="1" noChangeArrowheads="1"/>
          </p:cNvSpPr>
          <p:nvPr>
            <p:ph type="title"/>
          </p:nvPr>
        </p:nvSpPr>
        <p:spPr/>
        <p:txBody>
          <a:bodyPr>
            <a:normAutofit fontScale="90000"/>
          </a:bodyPr>
          <a:lstStyle/>
          <a:p>
            <a:r>
              <a:rPr lang="en-US" altLang="en-US"/>
              <a:t>Estimates of genetic and environmental influence</a:t>
            </a:r>
          </a:p>
        </p:txBody>
      </p:sp>
      <p:sp>
        <p:nvSpPr>
          <p:cNvPr id="97284" name="Rectangle 3"/>
          <p:cNvSpPr>
            <a:spLocks noGrp="1" noChangeArrowheads="1"/>
          </p:cNvSpPr>
          <p:nvPr>
            <p:ph type="body" idx="1"/>
          </p:nvPr>
        </p:nvSpPr>
        <p:spPr/>
        <p:txBody>
          <a:bodyPr/>
          <a:lstStyle/>
          <a:p>
            <a:r>
              <a:rPr lang="en-US" altLang="en-US"/>
              <a:t>Proportional in samples</a:t>
            </a:r>
          </a:p>
          <a:p>
            <a:pPr lvl="1"/>
            <a:r>
              <a:rPr lang="en-US" altLang="en-US"/>
              <a:t>Greater environmental variation</a:t>
            </a:r>
          </a:p>
          <a:p>
            <a:pPr lvl="2"/>
            <a:r>
              <a:rPr lang="en-US" altLang="en-US"/>
              <a:t>Will minimize genetic variation</a:t>
            </a:r>
          </a:p>
          <a:p>
            <a:pPr lvl="3"/>
            <a:r>
              <a:rPr lang="en-US" altLang="en-US"/>
              <a:t>E.g. Poverty</a:t>
            </a:r>
          </a:p>
          <a:p>
            <a:pPr lvl="1"/>
            <a:r>
              <a:rPr lang="en-US" altLang="en-US"/>
              <a:t>Greater genetic variation </a:t>
            </a:r>
          </a:p>
          <a:p>
            <a:pPr lvl="2"/>
            <a:r>
              <a:rPr lang="en-US" altLang="en-US"/>
              <a:t>Will minimize environmental variation</a:t>
            </a:r>
          </a:p>
          <a:p>
            <a:pPr lvl="3"/>
            <a:r>
              <a:rPr lang="en-US" altLang="en-US"/>
              <a:t>E.g. Downs Syndrome</a:t>
            </a:r>
          </a:p>
          <a:p>
            <a:pPr lvl="3"/>
            <a:endParaRPr lang="en-US" altLang="en-US"/>
          </a:p>
        </p:txBody>
      </p:sp>
    </p:spTree>
    <p:extLst>
      <p:ext uri="{BB962C8B-B14F-4D97-AF65-F5344CB8AC3E}">
        <p14:creationId xmlns:p14="http://schemas.microsoft.com/office/powerpoint/2010/main" val="1566391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7" name="Rectangle 4"/>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0000"/>
          </a:bodyPr>
          <a:lstStyle/>
          <a:p>
            <a:r>
              <a:rPr lang="en-US" altLang="en-US" sz="4400"/>
              <a:t>2 perspectives on gene*environment interface</a:t>
            </a:r>
            <a:endParaRPr lang="en-US" altLang="en-US" sz="6600"/>
          </a:p>
        </p:txBody>
      </p:sp>
      <p:sp>
        <p:nvSpPr>
          <p:cNvPr id="69638" name="Rectangle 5"/>
          <p:cNvSpPr>
            <a:spLocks noGrp="1" noChangeArrowheads="1"/>
          </p:cNvSpPr>
          <p:nvPr>
            <p:ph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200" dirty="0"/>
              <a:t>Quantitative</a:t>
            </a:r>
          </a:p>
          <a:p>
            <a:pPr lvl="1"/>
            <a:r>
              <a:rPr lang="en-US" altLang="en-US" sz="2800" dirty="0"/>
              <a:t>The influence of genetic and environmental factors be distinguished and the influence of each can be </a:t>
            </a:r>
            <a:r>
              <a:rPr lang="en-US" altLang="en-US" sz="2800" dirty="0" err="1"/>
              <a:t>quanitified</a:t>
            </a:r>
            <a:r>
              <a:rPr lang="en-US" altLang="en-US" sz="2800" dirty="0"/>
              <a:t> using behavioral genetic methods (</a:t>
            </a:r>
            <a:r>
              <a:rPr lang="en-US" altLang="en-US" sz="2800" dirty="0" err="1"/>
              <a:t>Plomin</a:t>
            </a:r>
            <a:r>
              <a:rPr lang="en-US" altLang="en-US" sz="2800" dirty="0"/>
              <a:t>)</a:t>
            </a:r>
            <a:endParaRPr lang="en-US" altLang="en-US" sz="2800" dirty="0">
              <a:latin typeface="Algerian" panose="04020705040A02060702" pitchFamily="82" charset="0"/>
            </a:endParaRPr>
          </a:p>
          <a:p>
            <a:pPr>
              <a:lnSpc>
                <a:spcPct val="90000"/>
              </a:lnSpc>
            </a:pPr>
            <a:r>
              <a:rPr lang="en-US" altLang="en-US" sz="3200" b="1" dirty="0"/>
              <a:t>Transactional</a:t>
            </a:r>
          </a:p>
          <a:p>
            <a:pPr lvl="1">
              <a:lnSpc>
                <a:spcPct val="90000"/>
              </a:lnSpc>
            </a:pPr>
            <a:r>
              <a:rPr lang="en-US" altLang="en-US" sz="2800" b="1" dirty="0"/>
              <a:t>“It is not nature vs. nurture, but the interaction of nature and nurture that drives development.” </a:t>
            </a:r>
            <a:r>
              <a:rPr lang="en-US" altLang="en-US" sz="2800" b="1" dirty="0" err="1"/>
              <a:t>Urie</a:t>
            </a:r>
            <a:r>
              <a:rPr lang="en-US" altLang="en-US" sz="2800" b="1" dirty="0"/>
              <a:t> </a:t>
            </a:r>
            <a:r>
              <a:rPr lang="en-US" altLang="en-US" sz="2800" b="1" dirty="0" err="1"/>
              <a:t>Bronfrenbrenner</a:t>
            </a:r>
            <a:endParaRPr lang="en-US" altLang="en-US" sz="2800" b="1" dirty="0"/>
          </a:p>
        </p:txBody>
      </p:sp>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000"/>
              <a:t>Messinger</a:t>
            </a:r>
          </a:p>
        </p:txBody>
      </p:sp>
      <p:sp>
        <p:nvSpPr>
          <p:cNvPr id="69635" name="Rectangle 2"/>
          <p:cNvSpPr>
            <a:spLocks noChangeArrowheads="1"/>
          </p:cNvSpPr>
          <p:nvPr/>
        </p:nvSpPr>
        <p:spPr bwMode="auto">
          <a:xfrm>
            <a:off x="685800" y="62896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
        <p:nvSpPr>
          <p:cNvPr id="69636" name="Rectangle 3"/>
          <p:cNvSpPr>
            <a:spLocks noChangeArrowheads="1"/>
          </p:cNvSpPr>
          <p:nvPr/>
        </p:nvSpPr>
        <p:spPr bwMode="auto">
          <a:xfrm>
            <a:off x="3124200" y="62896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Tree>
    <p:extLst>
      <p:ext uri="{BB962C8B-B14F-4D97-AF65-F5344CB8AC3E}">
        <p14:creationId xmlns:p14="http://schemas.microsoft.com/office/powerpoint/2010/main" val="1735409427"/>
      </p:ext>
    </p:extLst>
  </p:cSld>
  <p:clrMapOvr>
    <a:overrideClrMapping bg1="lt1" tx1="dk1" bg2="lt2" tx2="dk2" accent1="accent1" accent2="accent2" accent3="accent3" accent4="accent4" accent5="accent5" accent6="accent6" hlink="hlink" folHlink="folHlink"/>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pPr algn="ctr"/>
            <a:r>
              <a:rPr lang="en-US" altLang="en-US" sz="4000"/>
              <a:t>Gene*Environment Interaction</a:t>
            </a:r>
          </a:p>
        </p:txBody>
      </p:sp>
      <p:sp>
        <p:nvSpPr>
          <p:cNvPr id="8397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839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676400"/>
            <a:ext cx="85058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p:cNvSpPr txBox="1"/>
          <p:nvPr/>
        </p:nvSpPr>
        <p:spPr>
          <a:xfrm>
            <a:off x="2737254" y="1342291"/>
            <a:ext cx="4480714" cy="369332"/>
          </a:xfrm>
          <a:prstGeom prst="rect">
            <a:avLst/>
          </a:prstGeom>
          <a:noFill/>
        </p:spPr>
        <p:txBody>
          <a:bodyPr wrap="none" rtlCol="0">
            <a:spAutoFit/>
          </a:bodyPr>
          <a:lstStyle/>
          <a:p>
            <a:r>
              <a:rPr lang="en-US" dirty="0"/>
              <a:t>What does this mean for our calculations?</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660524"/>
            <a:ext cx="850582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98546078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fontScale="90000"/>
          </a:bodyPr>
          <a:lstStyle/>
          <a:p>
            <a:pPr>
              <a:defRPr/>
            </a:pPr>
            <a:r>
              <a:rPr lang="en-US" altLang="en-US" dirty="0"/>
              <a:t>Genes influence relation between parenting and temperament</a:t>
            </a:r>
            <a:endParaRPr lang="en-US" altLang="en-US" sz="4800" dirty="0"/>
          </a:p>
        </p:txBody>
      </p:sp>
      <p:pic>
        <p:nvPicPr>
          <p:cNvPr id="110595"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88913" y="1752600"/>
            <a:ext cx="4752975" cy="4056063"/>
          </a:xfrm>
        </p:spPr>
      </p:pic>
      <p:sp>
        <p:nvSpPr>
          <p:cNvPr id="8" name="Text Placeholder 7"/>
          <p:cNvSpPr>
            <a:spLocks noGrp="1"/>
          </p:cNvSpPr>
          <p:nvPr>
            <p:ph sz="half" idx="2"/>
          </p:nvPr>
        </p:nvSpPr>
        <p:spPr>
          <a:xfrm>
            <a:off x="5302250" y="1708150"/>
            <a:ext cx="3810000" cy="4114800"/>
          </a:xfrm>
        </p:spPr>
        <p:txBody>
          <a:bodyPr>
            <a:normAutofit lnSpcReduction="10000"/>
          </a:bodyPr>
          <a:lstStyle/>
          <a:p>
            <a:pPr>
              <a:buFont typeface="Arial" pitchFamily="34" charset="0"/>
              <a:buChar char="•"/>
              <a:defRPr/>
            </a:pPr>
            <a:r>
              <a:rPr lang="en-US" sz="2400" dirty="0"/>
              <a:t>18-21 month olds</a:t>
            </a:r>
          </a:p>
          <a:p>
            <a:pPr>
              <a:buFont typeface="Arial" pitchFamily="34" charset="0"/>
              <a:buChar char="•"/>
              <a:defRPr/>
            </a:pPr>
            <a:r>
              <a:rPr lang="en-US" sz="2400" b="1" dirty="0"/>
              <a:t>DRD4 48 (7-repeat, “long” allele </a:t>
            </a:r>
            <a:r>
              <a:rPr lang="en-US" sz="2400" b="1" u="sng" dirty="0"/>
              <a:t>present</a:t>
            </a:r>
            <a:r>
              <a:rPr lang="en-US" sz="2400" b="1" dirty="0"/>
              <a:t>) </a:t>
            </a:r>
            <a:r>
              <a:rPr lang="en-US" sz="2400" dirty="0"/>
              <a:t>increased sensitivity to environmental factors such as parenting. </a:t>
            </a:r>
          </a:p>
          <a:p>
            <a:pPr marL="635508" lvl="1" indent="-342900">
              <a:buFont typeface="Arial" pitchFamily="34" charset="0"/>
              <a:buChar char="•"/>
              <a:defRPr/>
            </a:pPr>
            <a:r>
              <a:rPr lang="en-US" sz="1800" dirty="0">
                <a:solidFill>
                  <a:srgbClr val="FF0000"/>
                </a:solidFill>
              </a:rPr>
              <a:t>Lower quality parenting</a:t>
            </a:r>
            <a:r>
              <a:rPr lang="en-US" sz="1800" dirty="0">
                <a:solidFill>
                  <a:srgbClr val="FF0000"/>
                </a:solidFill>
                <a:sym typeface="Wingdings" pitchFamily="2" charset="2"/>
              </a:rPr>
              <a:t></a:t>
            </a:r>
            <a:r>
              <a:rPr lang="en-US" sz="1800" dirty="0">
                <a:solidFill>
                  <a:srgbClr val="FF0000"/>
                </a:solidFill>
              </a:rPr>
              <a:t> higher sensation seeking.</a:t>
            </a:r>
          </a:p>
          <a:p>
            <a:pPr marL="635508" lvl="1" indent="-342900">
              <a:buFont typeface="Arial" pitchFamily="34" charset="0"/>
              <a:buChar char="•"/>
              <a:defRPr/>
            </a:pPr>
            <a:r>
              <a:rPr lang="en-US" sz="1800" dirty="0">
                <a:solidFill>
                  <a:srgbClr val="002060"/>
                </a:solidFill>
              </a:rPr>
              <a:t>Higher quality parenting</a:t>
            </a:r>
            <a:r>
              <a:rPr lang="en-US" sz="1800" dirty="0">
                <a:solidFill>
                  <a:srgbClr val="002060"/>
                </a:solidFill>
                <a:sym typeface="Wingdings" pitchFamily="2" charset="2"/>
              </a:rPr>
              <a:t> lower sensation seeking</a:t>
            </a:r>
          </a:p>
          <a:p>
            <a:pPr>
              <a:buFont typeface="Arial" pitchFamily="34" charset="0"/>
              <a:buChar char="•"/>
              <a:defRPr/>
            </a:pPr>
            <a:endParaRPr lang="en-US" sz="2400" u="sng" dirty="0">
              <a:sym typeface="Wingdings" pitchFamily="2" charset="2"/>
              <a:hlinkClick r:id="rId5"/>
            </a:endParaRPr>
          </a:p>
          <a:p>
            <a:pPr marL="635508" lvl="1" indent="-342900">
              <a:buFont typeface="Arial" pitchFamily="34" charset="0"/>
              <a:buChar char="•"/>
              <a:defRPr/>
            </a:pPr>
            <a:r>
              <a:rPr lang="en-US" sz="900" u="sng" dirty="0">
                <a:ea typeface="+mn-ea"/>
                <a:cs typeface="+mn-cs"/>
                <a:hlinkClick r:id="rId5"/>
              </a:rPr>
              <a:t>Parenting quality interacts with genetic variation in dopamine receptor D4 to influence temperament in early </a:t>
            </a:r>
            <a:r>
              <a:rPr lang="en-US" sz="900" u="sng" dirty="0" err="1">
                <a:ea typeface="+mn-ea"/>
                <a:cs typeface="+mn-cs"/>
                <a:hlinkClick r:id="rId5"/>
              </a:rPr>
              <a:t>childhood</a:t>
            </a:r>
            <a:r>
              <a:rPr lang="en-US" sz="800" dirty="0" err="1"/>
              <a:t>Sheese</a:t>
            </a:r>
            <a:r>
              <a:rPr lang="en-US" sz="800" dirty="0"/>
              <a:t> BE, et al. </a:t>
            </a:r>
            <a:r>
              <a:rPr lang="en-US" sz="800" i="1" dirty="0"/>
              <a:t>Dev </a:t>
            </a:r>
            <a:r>
              <a:rPr lang="en-US" sz="800" i="1" dirty="0" err="1"/>
              <a:t>Psychopathol</a:t>
            </a:r>
            <a:r>
              <a:rPr lang="en-US" sz="800" dirty="0"/>
              <a:t> 2007 19(4):1039-46 </a:t>
            </a:r>
          </a:p>
          <a:p>
            <a:pPr>
              <a:defRPr/>
            </a:pPr>
            <a:endParaRPr lang="en-US" dirty="0"/>
          </a:p>
        </p:txBody>
      </p:sp>
      <p:sp>
        <p:nvSpPr>
          <p:cNvPr id="11059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 &amp; Henderson</a:t>
            </a:r>
          </a:p>
        </p:txBody>
      </p:sp>
      <p:sp>
        <p:nvSpPr>
          <p:cNvPr id="1105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fld id="{7DF92F5C-ADAB-4902-AE38-5198BC8EF1E0}" type="slidenum">
              <a:rPr lang="en-US" altLang="en-US" sz="1400" smtClean="0"/>
              <a:pPr>
                <a:spcBef>
                  <a:spcPct val="0"/>
                </a:spcBef>
                <a:buClrTx/>
                <a:buSzTx/>
                <a:buFontTx/>
                <a:buNone/>
              </a:pPr>
              <a:t>17</a:t>
            </a:fld>
            <a:endParaRPr lang="en-US" altLang="en-US" sz="1400"/>
          </a:p>
        </p:txBody>
      </p:sp>
    </p:spTree>
    <p:extLst>
      <p:ext uri="{BB962C8B-B14F-4D97-AF65-F5344CB8AC3E}">
        <p14:creationId xmlns:p14="http://schemas.microsoft.com/office/powerpoint/2010/main" val="276482268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838200" y="76200"/>
            <a:ext cx="7772400" cy="1371600"/>
          </a:xfrm>
        </p:spPr>
        <p:txBody>
          <a:bodyPr/>
          <a:lstStyle/>
          <a:p>
            <a:pPr algn="ctr"/>
            <a:r>
              <a:rPr lang="en-US" altLang="en-US" sz="3000" dirty="0"/>
              <a:t>Initial Evidence: Gene * Environment Interaction</a:t>
            </a:r>
          </a:p>
        </p:txBody>
      </p:sp>
      <p:sp>
        <p:nvSpPr>
          <p:cNvPr id="128003" name="Rectangle 3"/>
          <p:cNvSpPr>
            <a:spLocks noGrp="1" noChangeArrowheads="1"/>
          </p:cNvSpPr>
          <p:nvPr>
            <p:ph idx="1"/>
          </p:nvPr>
        </p:nvSpPr>
        <p:spPr>
          <a:xfrm>
            <a:off x="1485900" y="1943100"/>
            <a:ext cx="6172200" cy="3398838"/>
          </a:xfrm>
        </p:spPr>
        <p:txBody>
          <a:bodyPr/>
          <a:lstStyle/>
          <a:p>
            <a:pPr lvl="1"/>
            <a:endParaRPr lang="en-US" altLang="en-US"/>
          </a:p>
          <a:p>
            <a:endParaRPr lang="en-US" altLang="en-US"/>
          </a:p>
          <a:p>
            <a:pPr>
              <a:buFont typeface="Wingdings" panose="05000000000000000000" pitchFamily="2" charset="2"/>
              <a:buNone/>
            </a:pPr>
            <a:endParaRPr lang="en-US" altLang="en-US"/>
          </a:p>
        </p:txBody>
      </p:sp>
      <p:sp>
        <p:nvSpPr>
          <p:cNvPr id="128004" name="Text Box 6"/>
          <p:cNvSpPr txBox="1">
            <a:spLocks noChangeArrowheads="1"/>
          </p:cNvSpPr>
          <p:nvPr/>
        </p:nvSpPr>
        <p:spPr bwMode="auto">
          <a:xfrm>
            <a:off x="7337425" y="6488113"/>
            <a:ext cx="179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t>Caspi et al., 2003</a:t>
            </a:r>
          </a:p>
        </p:txBody>
      </p:sp>
      <p:pic>
        <p:nvPicPr>
          <p:cNvPr id="1280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98" y="1447800"/>
            <a:ext cx="7737475" cy="510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39797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dirty="0"/>
              <a:t>Not (always) supported</a:t>
            </a:r>
          </a:p>
        </p:txBody>
      </p:sp>
      <p:sp>
        <p:nvSpPr>
          <p:cNvPr id="130051" name="Content Placeholder 2"/>
          <p:cNvSpPr>
            <a:spLocks noGrp="1"/>
          </p:cNvSpPr>
          <p:nvPr>
            <p:ph idx="1"/>
          </p:nvPr>
        </p:nvSpPr>
        <p:spPr/>
        <p:txBody>
          <a:bodyPr/>
          <a:lstStyle/>
          <a:p>
            <a:endParaRPr lang="en-US" altLang="en-US"/>
          </a:p>
        </p:txBody>
      </p:sp>
      <p:sp>
        <p:nvSpPr>
          <p:cNvPr id="1300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1300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395413"/>
            <a:ext cx="87249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38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068997" y="1775191"/>
            <a:ext cx="7006006" cy="4619625"/>
          </a:xfrm>
          <a:prstGeom prst="rect">
            <a:avLst/>
          </a:prstGeom>
        </p:spPr>
      </p:pic>
    </p:spTree>
    <p:extLst>
      <p:ext uri="{BB962C8B-B14F-4D97-AF65-F5344CB8AC3E}">
        <p14:creationId xmlns:p14="http://schemas.microsoft.com/office/powerpoint/2010/main" val="250878322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a:t>Dopaminergic genes &amp; joint attention</a:t>
            </a:r>
          </a:p>
        </p:txBody>
      </p:sp>
      <p:pic>
        <p:nvPicPr>
          <p:cNvPr id="1095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444625"/>
            <a:ext cx="5486400" cy="5286375"/>
          </a:xfrm>
        </p:spPr>
      </p:pic>
      <p:sp>
        <p:nvSpPr>
          <p:cNvPr id="109572" name="TextBox 4"/>
          <p:cNvSpPr txBox="1">
            <a:spLocks noChangeArrowheads="1"/>
          </p:cNvSpPr>
          <p:nvPr/>
        </p:nvSpPr>
        <p:spPr bwMode="auto">
          <a:xfrm>
            <a:off x="6629400" y="6334125"/>
            <a:ext cx="237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Gangi et al., 2016</a:t>
            </a:r>
          </a:p>
        </p:txBody>
      </p:sp>
    </p:spTree>
    <p:extLst>
      <p:ext uri="{BB962C8B-B14F-4D97-AF65-F5344CB8AC3E}">
        <p14:creationId xmlns:p14="http://schemas.microsoft.com/office/powerpoint/2010/main" val="698600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xfrm>
            <a:off x="838200" y="342900"/>
            <a:ext cx="8153400" cy="1104900"/>
          </a:xfrm>
        </p:spPr>
        <p:txBody>
          <a:bodyPr>
            <a:normAutofit fontScale="90000"/>
          </a:bodyPr>
          <a:lstStyle/>
          <a:p>
            <a:r>
              <a:rPr lang="en-US" altLang="en-US" sz="4000"/>
              <a:t>“What will it take to make behavioral genetics truly developmental?”</a:t>
            </a:r>
          </a:p>
        </p:txBody>
      </p:sp>
      <p:sp>
        <p:nvSpPr>
          <p:cNvPr id="90116" name="Rectangle 3"/>
          <p:cNvSpPr>
            <a:spLocks noGrp="1" noChangeArrowheads="1"/>
          </p:cNvSpPr>
          <p:nvPr>
            <p:ph idx="1"/>
          </p:nvPr>
        </p:nvSpPr>
        <p:spPr>
          <a:xfrm>
            <a:off x="685800" y="1752600"/>
            <a:ext cx="8077200" cy="4114800"/>
          </a:xfrm>
        </p:spPr>
        <p:txBody>
          <a:bodyPr/>
          <a:lstStyle/>
          <a:p>
            <a:r>
              <a:rPr lang="en-US" altLang="en-US"/>
              <a:t>Analysis of the bi-directional relations from gene action to the external environment over the life course, including the prenatal period. </a:t>
            </a:r>
            <a:r>
              <a:rPr lang="en-US" altLang="en-US" sz="1400"/>
              <a:t>Gottlieb, G. (2003</a:t>
            </a:r>
            <a:r>
              <a:rPr lang="en-US" altLang="en-US" sz="1200"/>
              <a:t>). </a:t>
            </a:r>
            <a:r>
              <a:rPr lang="en-US" altLang="en-US" sz="1200" u="sng"/>
              <a:t>Human Development</a:t>
            </a:r>
            <a:r>
              <a:rPr lang="en-US" altLang="en-US" sz="1200"/>
              <a:t> </a:t>
            </a:r>
            <a:r>
              <a:rPr lang="en-US" altLang="en-US" sz="1200" b="1"/>
              <a:t>46</a:t>
            </a:r>
            <a:r>
              <a:rPr lang="en-US" altLang="en-US" sz="1200"/>
              <a:t>(6): 337-355.</a:t>
            </a:r>
            <a:endParaRPr lang="en-US" altLang="en-US" sz="1400"/>
          </a:p>
          <a:p>
            <a:endParaRPr lang="en-US" altLang="en-US" sz="1600"/>
          </a:p>
        </p:txBody>
      </p:sp>
      <p:sp>
        <p:nvSpPr>
          <p:cNvPr id="901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0117" name="Picture 4"/>
          <p:cNvPicPr>
            <a:picLocks noChangeAspect="1" noChangeArrowheads="1"/>
          </p:cNvPicPr>
          <p:nvPr/>
        </p:nvPicPr>
        <p:blipFill>
          <a:blip r:embed="rId4">
            <a:extLst>
              <a:ext uri="{28A0092B-C50C-407E-A947-70E740481C1C}">
                <a14:useLocalDpi xmlns:a14="http://schemas.microsoft.com/office/drawing/2010/main" val="0"/>
              </a:ext>
            </a:extLst>
          </a:blip>
          <a:srcRect b="16216"/>
          <a:stretch>
            <a:fillRect/>
          </a:stretch>
        </p:blipFill>
        <p:spPr bwMode="auto">
          <a:xfrm>
            <a:off x="701168" y="2819400"/>
            <a:ext cx="756981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79339205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C002-3F8A-4935-A73F-4DAB203EEA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076967-B2E9-4F82-9F04-B2170846501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B63B10E-E741-49B3-BDE2-A1403707E6CA}"/>
              </a:ext>
            </a:extLst>
          </p:cNvPr>
          <p:cNvSpPr>
            <a:spLocks noGrp="1"/>
          </p:cNvSpPr>
          <p:nvPr>
            <p:ph type="ftr" sz="quarter" idx="11"/>
          </p:nvPr>
        </p:nvSpPr>
        <p:spPr/>
        <p:txBody>
          <a:bodyPr/>
          <a:lstStyle/>
          <a:p>
            <a:pPr>
              <a:defRPr/>
            </a:pPr>
            <a:r>
              <a:rPr lang="en-US">
                <a:solidFill>
                  <a:srgbClr val="000000"/>
                </a:solidFill>
              </a:rPr>
              <a:t>Messinger</a:t>
            </a:r>
          </a:p>
        </p:txBody>
      </p:sp>
      <p:pic>
        <p:nvPicPr>
          <p:cNvPr id="6" name="Picture 5">
            <a:extLst>
              <a:ext uri="{FF2B5EF4-FFF2-40B4-BE49-F238E27FC236}">
                <a16:creationId xmlns:a16="http://schemas.microsoft.com/office/drawing/2014/main" id="{8C2C7120-A11D-4E5F-A28C-38628CBC6E88}"/>
              </a:ext>
            </a:extLst>
          </p:cNvPr>
          <p:cNvPicPr>
            <a:picLocks noChangeAspect="1"/>
          </p:cNvPicPr>
          <p:nvPr/>
        </p:nvPicPr>
        <p:blipFill>
          <a:blip r:embed="rId2"/>
          <a:stretch>
            <a:fillRect/>
          </a:stretch>
        </p:blipFill>
        <p:spPr>
          <a:xfrm>
            <a:off x="0" y="1270901"/>
            <a:ext cx="4894865" cy="2310500"/>
          </a:xfrm>
          <a:prstGeom prst="rect">
            <a:avLst/>
          </a:prstGeom>
        </p:spPr>
      </p:pic>
    </p:spTree>
    <p:extLst>
      <p:ext uri="{BB962C8B-B14F-4D97-AF65-F5344CB8AC3E}">
        <p14:creationId xmlns:p14="http://schemas.microsoft.com/office/powerpoint/2010/main" val="1607083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Contextual Determinants of Gene Function</a:t>
            </a:r>
          </a:p>
        </p:txBody>
      </p:sp>
      <p:sp>
        <p:nvSpPr>
          <p:cNvPr id="41987" name="Content Placeholder 2"/>
          <p:cNvSpPr>
            <a:spLocks noGrp="1"/>
          </p:cNvSpPr>
          <p:nvPr>
            <p:ph idx="1"/>
          </p:nvPr>
        </p:nvSpPr>
        <p:spPr/>
        <p:txBody>
          <a:bodyPr/>
          <a:lstStyle/>
          <a:p>
            <a:r>
              <a:rPr lang="en-US" altLang="en-US"/>
              <a:t>Gene = sequence of DNA</a:t>
            </a:r>
          </a:p>
          <a:p>
            <a:r>
              <a:rPr lang="en-US" altLang="en-US"/>
              <a:t>Transcription = enzymes “read” DNA</a:t>
            </a:r>
          </a:p>
          <a:p>
            <a:r>
              <a:rPr lang="en-US" altLang="en-US"/>
              <a:t>Environment around DNA makes it possible to “read” DNA</a:t>
            </a:r>
          </a:p>
          <a:p>
            <a:r>
              <a:rPr lang="en-US" altLang="en-US"/>
              <a:t>Epigenetic – “in addition to genetic”</a:t>
            </a:r>
          </a:p>
          <a:p>
            <a:pPr lvl="1"/>
            <a:r>
              <a:rPr lang="en-US" altLang="en-US"/>
              <a:t>Influences that determine expression without altering the DNA</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Gangi</a:t>
            </a:r>
          </a:p>
        </p:txBody>
      </p:sp>
    </p:spTree>
    <p:extLst>
      <p:ext uri="{BB962C8B-B14F-4D97-AF65-F5344CB8AC3E}">
        <p14:creationId xmlns:p14="http://schemas.microsoft.com/office/powerpoint/2010/main" val="406653107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altLang="en-US" dirty="0"/>
              <a:t>Molecular genetics</a:t>
            </a:r>
          </a:p>
        </p:txBody>
      </p:sp>
      <p:sp>
        <p:nvSpPr>
          <p:cNvPr id="8196" name="Rectangle 3"/>
          <p:cNvSpPr>
            <a:spLocks noGrp="1" noChangeArrowheads="1"/>
          </p:cNvSpPr>
          <p:nvPr>
            <p:ph idx="1"/>
          </p:nvPr>
        </p:nvSpPr>
        <p:spPr>
          <a:xfrm>
            <a:off x="40482" y="1472682"/>
            <a:ext cx="4683918" cy="2514600"/>
          </a:xfrm>
        </p:spPr>
        <p:txBody>
          <a:bodyPr>
            <a:noAutofit/>
          </a:bodyPr>
          <a:lstStyle/>
          <a:p>
            <a:r>
              <a:rPr lang="en-US" altLang="en-US" sz="2800" dirty="0"/>
              <a:t>Genes</a:t>
            </a:r>
          </a:p>
          <a:p>
            <a:pPr lvl="1"/>
            <a:r>
              <a:rPr lang="en-US" altLang="en-US" sz="2400" dirty="0"/>
              <a:t>Sequences of DNA in each cell</a:t>
            </a:r>
          </a:p>
          <a:p>
            <a:pPr lvl="1"/>
            <a:r>
              <a:rPr lang="en-US" altLang="en-US" sz="2400" dirty="0"/>
              <a:t>Information on cell functioning &amp; reproduction</a:t>
            </a:r>
          </a:p>
          <a:p>
            <a:r>
              <a:rPr lang="en-US" altLang="en-US" sz="2800" dirty="0"/>
              <a:t>Chromosomes</a:t>
            </a:r>
          </a:p>
          <a:p>
            <a:pPr lvl="1"/>
            <a:r>
              <a:rPr lang="en-US" altLang="en-US" sz="2400" dirty="0"/>
              <a:t>Larger groupings of DNA</a:t>
            </a:r>
          </a:p>
          <a:p>
            <a:pPr lvl="1"/>
            <a:r>
              <a:rPr lang="en-US" altLang="en-US" sz="2400" dirty="0"/>
              <a:t>All non-gamete cells have 23 pairs of chromosomes</a:t>
            </a:r>
          </a:p>
          <a:p>
            <a:pPr lvl="1"/>
            <a:r>
              <a:rPr lang="en-US" altLang="en-US" sz="2400" dirty="0"/>
              <a:t>Half of each pair came from each parent</a:t>
            </a:r>
          </a:p>
          <a:p>
            <a:endParaRPr lang="en-US" altLang="en-US" sz="3600" dirty="0"/>
          </a:p>
        </p:txBody>
      </p:sp>
      <p:sp>
        <p:nvSpPr>
          <p:cNvPr id="8194" name="Footer Placeholder 4"/>
          <p:cNvSpPr>
            <a:spLocks noGrp="1"/>
          </p:cNvSpPr>
          <p:nvPr>
            <p:ph type="ftr" sz="quarter" idx="11"/>
          </p:nvPr>
        </p:nvSpPr>
        <p:spPr>
          <a:xfrm>
            <a:off x="6172200" y="6477000"/>
            <a:ext cx="5507719" cy="2743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a:spcBef>
                <a:spcPct val="0"/>
              </a:spcBef>
              <a:buClrTx/>
              <a:buSzTx/>
              <a:buFontTx/>
              <a:buNone/>
            </a:pPr>
            <a:r>
              <a:rPr lang="en-US" altLang="en-US" sz="1050" dirty="0">
                <a:solidFill>
                  <a:srgbClr val="000000"/>
                </a:solidFill>
              </a:rPr>
              <a:t>Messinger</a:t>
            </a:r>
          </a:p>
        </p:txBody>
      </p:sp>
      <p:pic>
        <p:nvPicPr>
          <p:cNvPr id="2" name="Picture 1"/>
          <p:cNvPicPr>
            <a:picLocks noChangeAspect="1"/>
          </p:cNvPicPr>
          <p:nvPr/>
        </p:nvPicPr>
        <p:blipFill rotWithShape="1">
          <a:blip r:embed="rId4"/>
          <a:srcRect l="7950" r="43865" b="29143"/>
          <a:stretch/>
        </p:blipFill>
        <p:spPr>
          <a:xfrm>
            <a:off x="5486400" y="1447800"/>
            <a:ext cx="2362200" cy="1961990"/>
          </a:xfrm>
          <a:prstGeom prst="rect">
            <a:avLst/>
          </a:prstGeom>
        </p:spPr>
      </p:pic>
      <p:sp>
        <p:nvSpPr>
          <p:cNvPr id="7" name="Text Box 4"/>
          <p:cNvSpPr txBox="1">
            <a:spLocks noChangeArrowheads="1"/>
          </p:cNvSpPr>
          <p:nvPr/>
        </p:nvSpPr>
        <p:spPr bwMode="auto">
          <a:xfrm>
            <a:off x="5943600" y="757238"/>
            <a:ext cx="1957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t>In vitro</a:t>
            </a:r>
          </a:p>
        </p:txBody>
      </p:sp>
      <p:sp>
        <p:nvSpPr>
          <p:cNvPr id="8" name="Text Box 5"/>
          <p:cNvSpPr txBox="1">
            <a:spLocks noChangeArrowheads="1"/>
          </p:cNvSpPr>
          <p:nvPr/>
        </p:nvSpPr>
        <p:spPr bwMode="auto">
          <a:xfrm>
            <a:off x="6074568" y="3409790"/>
            <a:ext cx="1695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dirty="0"/>
              <a:t>Ordered by </a:t>
            </a:r>
            <a:r>
              <a:rPr lang="en-US" altLang="en-US" sz="2400" dirty="0" err="1"/>
              <a:t>karotyping</a:t>
            </a:r>
            <a:r>
              <a:rPr lang="en-US" altLang="en-US" sz="2400" dirty="0"/>
              <a:t> </a:t>
            </a:r>
          </a:p>
        </p:txBody>
      </p:sp>
      <p:pic>
        <p:nvPicPr>
          <p:cNvPr id="9" name="Picture 8"/>
          <p:cNvPicPr>
            <a:picLocks noChangeAspect="1"/>
          </p:cNvPicPr>
          <p:nvPr/>
        </p:nvPicPr>
        <p:blipFill rotWithShape="1">
          <a:blip r:embed="rId4"/>
          <a:srcRect l="56135" b="29143"/>
          <a:stretch/>
        </p:blipFill>
        <p:spPr>
          <a:xfrm>
            <a:off x="5750621" y="4269109"/>
            <a:ext cx="2150366" cy="1961990"/>
          </a:xfrm>
          <a:prstGeom prst="rect">
            <a:avLst/>
          </a:prstGeom>
        </p:spPr>
      </p:pic>
    </p:spTree>
    <p:extLst>
      <p:ext uri="{BB962C8B-B14F-4D97-AF65-F5344CB8AC3E}">
        <p14:creationId xmlns:p14="http://schemas.microsoft.com/office/powerpoint/2010/main" val="3391240624"/>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628650" y="304800"/>
            <a:ext cx="7886700" cy="1325563"/>
          </a:xfrm>
        </p:spPr>
        <p:txBody>
          <a:bodyPr>
            <a:normAutofit/>
          </a:bodyPr>
          <a:lstStyle/>
          <a:p>
            <a:r>
              <a:rPr lang="en-US" altLang="en-US" sz="4800"/>
              <a:t>Human genome project</a:t>
            </a:r>
          </a:p>
        </p:txBody>
      </p:sp>
      <p:sp>
        <p:nvSpPr>
          <p:cNvPr id="40964" name="Rectangle 3"/>
          <p:cNvSpPr>
            <a:spLocks noGrp="1" noChangeArrowheads="1"/>
          </p:cNvSpPr>
          <p:nvPr>
            <p:ph idx="1"/>
          </p:nvPr>
        </p:nvSpPr>
        <p:spPr>
          <a:xfrm>
            <a:off x="628650" y="1765299"/>
            <a:ext cx="7886700" cy="4351338"/>
          </a:xfrm>
        </p:spPr>
        <p:txBody>
          <a:bodyPr/>
          <a:lstStyle/>
          <a:p>
            <a:r>
              <a:rPr lang="en-US" altLang="en-US" sz="3600" i="1" dirty="0"/>
              <a:t>identify</a:t>
            </a:r>
            <a:r>
              <a:rPr lang="en-US" altLang="en-US" sz="3600" dirty="0"/>
              <a:t> the ~30,000 genes in human DNA, </a:t>
            </a:r>
          </a:p>
          <a:p>
            <a:r>
              <a:rPr lang="en-US" altLang="en-US" sz="3600" i="1" dirty="0"/>
              <a:t>determine</a:t>
            </a:r>
            <a:r>
              <a:rPr lang="en-US" altLang="en-US" sz="3600" dirty="0"/>
              <a:t> the sequences of the 3 billion chemical base pairs that make up human DNA, </a:t>
            </a:r>
          </a:p>
          <a:p>
            <a:r>
              <a:rPr lang="en-US" altLang="en-US" sz="3600" dirty="0"/>
              <a:t>99% (of nucleotide bases) are the same in all people</a:t>
            </a:r>
          </a:p>
        </p:txBody>
      </p:sp>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1pPr>
            <a:lvl2pPr marL="557213" indent="-214313">
              <a:spcBef>
                <a:spcPct val="20000"/>
              </a:spcBef>
              <a:buClr>
                <a:schemeClr val="bg2"/>
              </a:buClr>
              <a:buSzPct val="75000"/>
              <a:buChar char="–"/>
              <a:defRPr sz="2100">
                <a:solidFill>
                  <a:schemeClr val="tx1"/>
                </a:solidFill>
                <a:latin typeface="Times New Roman" panose="02020603050405020304" pitchFamily="18" charset="0"/>
              </a:defRPr>
            </a:lvl2pPr>
            <a:lvl3pPr marL="857250" indent="-171450">
              <a:spcBef>
                <a:spcPct val="20000"/>
              </a:spcBef>
              <a:buClr>
                <a:schemeClr val="bg2"/>
              </a:buClr>
              <a:buSzPct val="75000"/>
              <a:buFont typeface="Monotype Sorts" pitchFamily="2" charset="2"/>
              <a:buChar char="n"/>
              <a:defRPr sz="1800">
                <a:solidFill>
                  <a:schemeClr val="tx1"/>
                </a:solidFill>
                <a:latin typeface="Times New Roman" panose="02020603050405020304" pitchFamily="18" charset="0"/>
              </a:defRPr>
            </a:lvl3pPr>
            <a:lvl4pPr marL="1200150" indent="-171450">
              <a:spcBef>
                <a:spcPct val="20000"/>
              </a:spcBef>
              <a:buClr>
                <a:schemeClr val="bg2"/>
              </a:buClr>
              <a:buSzPct val="75000"/>
              <a:buChar char="–"/>
              <a:defRPr sz="1500">
                <a:solidFill>
                  <a:schemeClr val="tx1"/>
                </a:solidFill>
                <a:latin typeface="Times New Roman" panose="02020603050405020304" pitchFamily="18" charset="0"/>
              </a:defRPr>
            </a:lvl4pPr>
            <a:lvl5pPr marL="1543050" indent="-171450">
              <a:spcBef>
                <a:spcPct val="20000"/>
              </a:spcBef>
              <a:buClr>
                <a:schemeClr val="bg2"/>
              </a:buClr>
              <a:buSzPct val="75000"/>
              <a:buChar char="•"/>
              <a:defRPr sz="1500">
                <a:solidFill>
                  <a:schemeClr val="tx1"/>
                </a:solidFill>
                <a:latin typeface="Times New Roman" panose="02020603050405020304" pitchFamily="18" charset="0"/>
              </a:defRPr>
            </a:lvl5pPr>
            <a:lvl6pPr marL="18859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6pPr>
            <a:lvl7pPr marL="22288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7pPr>
            <a:lvl8pPr marL="25717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8pPr>
            <a:lvl9pPr marL="2914650" indent="-171450" eaLnBrk="0" fontAlgn="base" hangingPunct="0">
              <a:spcBef>
                <a:spcPct val="20000"/>
              </a:spcBef>
              <a:spcAft>
                <a:spcPct val="0"/>
              </a:spcAft>
              <a:buClr>
                <a:schemeClr val="bg2"/>
              </a:buClr>
              <a:buSzPct val="75000"/>
              <a:buChar char="•"/>
              <a:defRPr sz="1500">
                <a:solidFill>
                  <a:schemeClr val="tx1"/>
                </a:solidFill>
                <a:latin typeface="Times New Roman" panose="02020603050405020304" pitchFamily="18" charset="0"/>
              </a:defRPr>
            </a:lvl9pPr>
          </a:lstStyle>
          <a:p>
            <a:pPr>
              <a:spcBef>
                <a:spcPct val="0"/>
              </a:spcBef>
              <a:buClrTx/>
              <a:buSzTx/>
              <a:buFontTx/>
              <a:buNone/>
            </a:pPr>
            <a:r>
              <a:rPr lang="en-US" altLang="en-US" sz="1050">
                <a:solidFill>
                  <a:srgbClr val="000000"/>
                </a:solidFill>
              </a:rPr>
              <a:t>Messinger</a:t>
            </a:r>
          </a:p>
        </p:txBody>
      </p:sp>
    </p:spTree>
    <p:extLst>
      <p:ext uri="{BB962C8B-B14F-4D97-AF65-F5344CB8AC3E}">
        <p14:creationId xmlns:p14="http://schemas.microsoft.com/office/powerpoint/2010/main" val="443034627"/>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609600" y="342900"/>
            <a:ext cx="8001000" cy="1104900"/>
          </a:xfrm>
        </p:spPr>
        <p:txBody>
          <a:bodyPr/>
          <a:lstStyle/>
          <a:p>
            <a:r>
              <a:rPr lang="en-US" altLang="en-US" sz="4000"/>
              <a:t>Proteomics</a:t>
            </a:r>
            <a:endParaRPr lang="en-US" altLang="en-US" sz="4000">
              <a:latin typeface="Verdana" panose="020B0604030504040204" pitchFamily="34" charset="0"/>
            </a:endParaRPr>
          </a:p>
        </p:txBody>
      </p:sp>
      <p:sp>
        <p:nvSpPr>
          <p:cNvPr id="64516" name="Rectangle 3"/>
          <p:cNvSpPr>
            <a:spLocks noGrp="1" noChangeArrowheads="1"/>
          </p:cNvSpPr>
          <p:nvPr>
            <p:ph type="body" sz="half" idx="1"/>
          </p:nvPr>
        </p:nvSpPr>
        <p:spPr>
          <a:xfrm>
            <a:off x="838200" y="1752600"/>
            <a:ext cx="2667000" cy="4114800"/>
          </a:xfrm>
        </p:spPr>
        <p:txBody>
          <a:bodyPr>
            <a:normAutofit lnSpcReduction="10000"/>
          </a:bodyPr>
          <a:lstStyle/>
          <a:p>
            <a:pPr>
              <a:lnSpc>
                <a:spcPct val="90000"/>
              </a:lnSpc>
            </a:pPr>
            <a:r>
              <a:rPr lang="en-US" altLang="en-US" sz="2800"/>
              <a:t>Identify the protein machines that carry out critical life functions and the gene regulatory networks that control these machines</a:t>
            </a:r>
          </a:p>
        </p:txBody>
      </p:sp>
      <p:sp>
        <p:nvSpPr>
          <p:cNvPr id="64517" name="Rectangle 11"/>
          <p:cNvSpPr>
            <a:spLocks noGrp="1" noChangeArrowheads="1" noTextEdit="1"/>
          </p:cNvSpPr>
          <p:nvPr>
            <p:ph type="chart" sz="half" idx="2"/>
          </p:nvPr>
        </p:nvSpPr>
        <p:spPr/>
        <p:txBody>
          <a:bodyPr/>
          <a:lstStyle/>
          <a:p>
            <a:endParaRPr lang="en-US"/>
          </a:p>
        </p:txBody>
      </p:sp>
      <p:sp>
        <p:nvSpPr>
          <p:cNvPr id="64514"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64518" name="Picture 8" descr="molecularmach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128838"/>
            <a:ext cx="5080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1250" y="384175"/>
            <a:ext cx="50863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9954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dirty="0"/>
              <a:t>Rare variants (autism example)</a:t>
            </a:r>
          </a:p>
        </p:txBody>
      </p:sp>
      <p:sp>
        <p:nvSpPr>
          <p:cNvPr id="80899" name="Content Placeholder 2"/>
          <p:cNvSpPr>
            <a:spLocks noGrp="1"/>
          </p:cNvSpPr>
          <p:nvPr>
            <p:ph idx="1"/>
          </p:nvPr>
        </p:nvSpPr>
        <p:spPr>
          <a:xfrm>
            <a:off x="685800" y="1752600"/>
            <a:ext cx="7772400" cy="4114800"/>
          </a:xfrm>
        </p:spPr>
        <p:txBody>
          <a:bodyPr>
            <a:normAutofit fontScale="92500" lnSpcReduction="10000"/>
          </a:bodyPr>
          <a:lstStyle/>
          <a:p>
            <a:r>
              <a:rPr lang="en-US" altLang="en-US" dirty="0"/>
              <a:t>Rare variant mutations with a minor allele frequency &lt; 1% </a:t>
            </a:r>
          </a:p>
          <a:p>
            <a:pPr lvl="1"/>
            <a:r>
              <a:rPr lang="en-US" altLang="en-US" dirty="0"/>
              <a:t>Associated with ASD:</a:t>
            </a:r>
          </a:p>
          <a:p>
            <a:pPr lvl="1"/>
            <a:r>
              <a:rPr lang="en-US" altLang="en-US" dirty="0"/>
              <a:t>CHD8, CNTNAP2, NLGN4, NRXN1, and CNTN4</a:t>
            </a:r>
          </a:p>
          <a:p>
            <a:r>
              <a:rPr lang="en-US" altLang="en-US" dirty="0"/>
              <a:t>But no specific gene accounts for a majority of ASD cases </a:t>
            </a:r>
          </a:p>
          <a:p>
            <a:pPr lvl="1"/>
            <a:r>
              <a:rPr lang="en-US" altLang="en-US" i="1" dirty="0"/>
              <a:t>In fact, among siblings both diagnosed with ASD, most do not share the same ASD risk genes. </a:t>
            </a:r>
          </a:p>
          <a:p>
            <a:pPr lvl="2"/>
            <a:r>
              <a:rPr lang="en-US" dirty="0"/>
              <a:t>D’Abate, et al. 2019</a:t>
            </a:r>
            <a:endParaRPr lang="en-US" altLang="en-US" dirty="0"/>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Tree>
    <p:extLst>
      <p:ext uri="{BB962C8B-B14F-4D97-AF65-F5344CB8AC3E}">
        <p14:creationId xmlns:p14="http://schemas.microsoft.com/office/powerpoint/2010/main" val="176490334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a:t>Common variants </a:t>
            </a:r>
          </a:p>
        </p:txBody>
      </p:sp>
      <p:sp>
        <p:nvSpPr>
          <p:cNvPr id="81923" name="Content Placeholder 2"/>
          <p:cNvSpPr>
            <a:spLocks noGrp="1"/>
          </p:cNvSpPr>
          <p:nvPr>
            <p:ph idx="1"/>
          </p:nvPr>
        </p:nvSpPr>
        <p:spPr/>
        <p:txBody>
          <a:bodyPr>
            <a:normAutofit/>
          </a:bodyPr>
          <a:lstStyle/>
          <a:p>
            <a:r>
              <a:rPr lang="en-US" altLang="en-US" dirty="0"/>
              <a:t>Polymorphisms occurring in &gt; 1–2% of the population </a:t>
            </a:r>
          </a:p>
          <a:p>
            <a:r>
              <a:rPr lang="en-US" altLang="en-US" dirty="0"/>
              <a:t>May comprise a substantial portion of the risk heritability of ASD </a:t>
            </a:r>
          </a:p>
          <a:p>
            <a:r>
              <a:rPr lang="en-US" altLang="en-US" dirty="0"/>
              <a:t>However, identified common variants that in combination or alone influence ASD susceptibility have not been well replicated</a:t>
            </a:r>
          </a:p>
          <a:p>
            <a:endParaRPr lang="en-US" altLang="en-US" dirty="0"/>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6" name="TextBox 5">
            <a:extLst>
              <a:ext uri="{FF2B5EF4-FFF2-40B4-BE49-F238E27FC236}">
                <a16:creationId xmlns:a16="http://schemas.microsoft.com/office/drawing/2014/main" id="{205EF5DA-76CB-4B8C-B9AE-EA806E80727C}"/>
              </a:ext>
            </a:extLst>
          </p:cNvPr>
          <p:cNvSpPr txBox="1"/>
          <p:nvPr/>
        </p:nvSpPr>
        <p:spPr>
          <a:xfrm>
            <a:off x="9487678" y="2967335"/>
            <a:ext cx="4609322" cy="923330"/>
          </a:xfrm>
          <a:prstGeom prst="rect">
            <a:avLst/>
          </a:prstGeom>
          <a:noFill/>
        </p:spPr>
        <p:txBody>
          <a:bodyPr wrap="square">
            <a:spAutoFit/>
          </a:bodyPr>
          <a:lstStyle/>
          <a:p>
            <a:r>
              <a:rPr lang="en-US" altLang="en-US" dirty="0"/>
              <a:t>What is the phenotype we’re predicting?</a:t>
            </a:r>
          </a:p>
          <a:p>
            <a:r>
              <a:rPr lang="en-US" altLang="en-US" dirty="0"/>
              <a:t>Focus on the genetic basis of behaviors relevant to ASD may be productive</a:t>
            </a:r>
          </a:p>
        </p:txBody>
      </p:sp>
    </p:spTree>
    <p:extLst>
      <p:ext uri="{BB962C8B-B14F-4D97-AF65-F5344CB8AC3E}">
        <p14:creationId xmlns:p14="http://schemas.microsoft.com/office/powerpoint/2010/main" val="339140663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a:t>Epigenetics in Rodents</a:t>
            </a:r>
          </a:p>
        </p:txBody>
      </p:sp>
      <p:sp>
        <p:nvSpPr>
          <p:cNvPr id="46083" name="Content Placeholder 2"/>
          <p:cNvSpPr>
            <a:spLocks noGrp="1"/>
          </p:cNvSpPr>
          <p:nvPr>
            <p:ph idx="1"/>
          </p:nvPr>
        </p:nvSpPr>
        <p:spPr/>
        <p:txBody>
          <a:bodyPr>
            <a:normAutofit/>
          </a:bodyPr>
          <a:lstStyle/>
          <a:p>
            <a:r>
              <a:rPr lang="en-US" altLang="en-US" sz="2400" dirty="0"/>
              <a:t>Extension to later mothering</a:t>
            </a:r>
          </a:p>
          <a:p>
            <a:pPr lvl="1"/>
            <a:r>
              <a:rPr lang="en-US" altLang="en-US" sz="2000" dirty="0"/>
              <a:t>Less mothering attention -&gt; Greater methylation</a:t>
            </a:r>
          </a:p>
          <a:p>
            <a:pPr lvl="2"/>
            <a:r>
              <a:rPr lang="en-US" altLang="en-US" sz="1600" dirty="0"/>
              <a:t>Less mothering attention in the next generation</a:t>
            </a:r>
          </a:p>
          <a:p>
            <a:r>
              <a:rPr lang="en-US" altLang="en-US" sz="2400" dirty="0"/>
              <a:t>Roth and </a:t>
            </a:r>
            <a:r>
              <a:rPr lang="en-US" altLang="en-US" sz="2400" dirty="0" err="1"/>
              <a:t>Sweatt</a:t>
            </a:r>
            <a:r>
              <a:rPr lang="en-US" altLang="en-US" sz="2400" dirty="0"/>
              <a:t> (2009)</a:t>
            </a:r>
          </a:p>
          <a:p>
            <a:pPr lvl="1"/>
            <a:r>
              <a:rPr lang="en-US" altLang="en-US" sz="2000" dirty="0"/>
              <a:t>Stressed mothers spend less time nurturing</a:t>
            </a:r>
          </a:p>
          <a:p>
            <a:pPr lvl="1"/>
            <a:r>
              <a:rPr lang="en-US" altLang="en-US" sz="2000" dirty="0"/>
              <a:t>Lower BDNF hormone -&gt; Greater methylation - &gt; Lower neural growth</a:t>
            </a:r>
          </a:p>
          <a:p>
            <a:pPr lvl="2"/>
            <a:r>
              <a:rPr lang="en-US" altLang="en-US" sz="1600" dirty="0"/>
              <a:t>Linked to anxiety in mice, responds to antidepressants</a:t>
            </a:r>
          </a:p>
          <a:p>
            <a:pPr lvl="2"/>
            <a:r>
              <a:rPr lang="en-US" altLang="en-US" sz="1600" dirty="0"/>
              <a:t>Miller and </a:t>
            </a:r>
            <a:r>
              <a:rPr lang="en-US" altLang="en-US" sz="1600" dirty="0" err="1"/>
              <a:t>Sweatt</a:t>
            </a:r>
            <a:r>
              <a:rPr lang="en-US" altLang="en-US" sz="1600" dirty="0"/>
              <a:t> (2007)- Inhibition of methylation </a:t>
            </a:r>
            <a:r>
              <a:rPr lang="en-US" altLang="en-US" sz="1600" dirty="0">
                <a:sym typeface="Wingdings" pitchFamily="2" charset="2"/>
              </a:rPr>
              <a:t></a:t>
            </a:r>
            <a:r>
              <a:rPr lang="en-US" altLang="en-US" sz="1600" dirty="0" err="1"/>
              <a:t>detrimentalto</a:t>
            </a:r>
            <a:r>
              <a:rPr lang="en-US" altLang="en-US" sz="1600" dirty="0"/>
              <a:t> memory</a:t>
            </a:r>
          </a:p>
          <a:p>
            <a:r>
              <a:rPr lang="en-US" altLang="en-US" sz="2400" dirty="0" err="1"/>
              <a:t>Nestler</a:t>
            </a:r>
            <a:r>
              <a:rPr lang="en-US" altLang="en-US" sz="2400" dirty="0"/>
              <a:t> et al. (2010) Cocaine exposure</a:t>
            </a:r>
          </a:p>
          <a:p>
            <a:pPr lvl="1"/>
            <a:r>
              <a:rPr lang="en-US" altLang="en-US" sz="2000" dirty="0"/>
              <a:t>Higher acetylation and methylation of histones </a:t>
            </a:r>
          </a:p>
          <a:p>
            <a:pPr lvl="2"/>
            <a:r>
              <a:rPr lang="en-US" altLang="en-US" sz="1600" dirty="0"/>
              <a:t>Stimulates reward circuitry</a:t>
            </a:r>
          </a:p>
        </p:txBody>
      </p:sp>
      <p:sp>
        <p:nvSpPr>
          <p:cNvPr id="46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solidFill>
                  <a:srgbClr val="000000"/>
                </a:solidFill>
              </a:rPr>
              <a:t>Mattson</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5" y="0"/>
            <a:ext cx="19526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5943600"/>
            <a:ext cx="2249562"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185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additive="repl">
                                        <p:cTn id="6" dur="1" fill="hold">
                                          <p:stCondLst>
                                            <p:cond delay="0"/>
                                          </p:stCondLst>
                                        </p:cTn>
                                        <p:tgtEl>
                                          <p:spTgt spid="6"/>
                                        </p:tgtEl>
                                        <p:attrNameLst>
                                          <p:attrName>style.visibility</p:attrName>
                                        </p:attrNameLst>
                                      </p:cBhvr>
                                      <p:to>
                                        <p:strVal val="visible"/>
                                      </p:to>
                                    </p:set>
                                    <p:anim calcmode="lin" valueType="num">
                                      <p:cBhvr additive="repl">
                                        <p:cTn id="7" dur="500" fill="hold"/>
                                        <p:tgtEl>
                                          <p:spTgt spid="6"/>
                                        </p:tgtEl>
                                        <p:attrNameLst>
                                          <p:attrName>ppt_x</p:attrName>
                                        </p:attrNameLst>
                                      </p:cBhvr>
                                      <p:tavLst>
                                        <p:tav tm="100000">
                                          <p:val>
                                            <p:strVal val="0-#ppt_w/2"/>
                                          </p:val>
                                        </p:tav>
                                        <p:tav>
                                          <p:val>
                                            <p:strVal val="#ppt_x"/>
                                          </p:val>
                                        </p:tav>
                                      </p:tavLst>
                                    </p:anim>
                                    <p:anim calcmode="lin" valueType="num">
                                      <p:cBhvr additive="repl">
                                        <p:cTn id="8" dur="500" fill="hold"/>
                                        <p:tgtEl>
                                          <p:spTgt spid="6"/>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p:spPr>
        <p:txBody>
          <a:bodyPr lIns="92075" tIns="46038" rIns="92075" bIns="46038">
            <a:normAutofit fontScale="90000"/>
          </a:bodyPr>
          <a:lstStyle/>
          <a:p>
            <a:r>
              <a:rPr lang="en-US" altLang="en-US" dirty="0"/>
              <a:t>Development defined: </a:t>
            </a:r>
            <a:br>
              <a:rPr lang="en-US" altLang="en-US" dirty="0"/>
            </a:br>
            <a:r>
              <a:rPr lang="en-US" altLang="en-US" sz="4800" dirty="0"/>
              <a:t>Individual change over time that:</a:t>
            </a:r>
            <a:endParaRPr lang="en-US" altLang="en-US" dirty="0"/>
          </a:p>
        </p:txBody>
      </p:sp>
      <p:sp>
        <p:nvSpPr>
          <p:cNvPr id="6147" name="Rectangle 3"/>
          <p:cNvSpPr>
            <a:spLocks noGrp="1" noChangeArrowheads="1"/>
          </p:cNvSpPr>
          <p:nvPr>
            <p:ph idx="1"/>
          </p:nvPr>
        </p:nvSpPr>
        <p:spPr>
          <a:noFill/>
        </p:spPr>
        <p:txBody>
          <a:bodyPr lIns="92075" tIns="46038" rIns="92075" bIns="46038">
            <a:normAutofit/>
          </a:bodyPr>
          <a:lstStyle/>
          <a:p>
            <a:pPr eaLnBrk="1" hangingPunct="1">
              <a:lnSpc>
                <a:spcPct val="90000"/>
              </a:lnSpc>
            </a:pPr>
            <a:r>
              <a:rPr lang="en-US" altLang="en-US" sz="2800" dirty="0"/>
              <a:t>Reorganizes</a:t>
            </a:r>
          </a:p>
          <a:p>
            <a:pPr lvl="1">
              <a:lnSpc>
                <a:spcPct val="90000"/>
              </a:lnSpc>
            </a:pPr>
            <a:r>
              <a:rPr lang="en-US" altLang="en-US" sz="2400" dirty="0"/>
              <a:t>Multiple systems (entire person)</a:t>
            </a:r>
          </a:p>
          <a:p>
            <a:pPr>
              <a:lnSpc>
                <a:spcPct val="90000"/>
              </a:lnSpc>
            </a:pPr>
            <a:r>
              <a:rPr lang="en-US" altLang="en-US" sz="2800" dirty="0"/>
              <a:t>Successive, sequential </a:t>
            </a:r>
          </a:p>
          <a:p>
            <a:pPr lvl="1">
              <a:lnSpc>
                <a:spcPct val="90000"/>
              </a:lnSpc>
            </a:pPr>
            <a:r>
              <a:rPr lang="en-US" altLang="en-US" sz="2000" dirty="0"/>
              <a:t>Crawl before you walk</a:t>
            </a:r>
          </a:p>
          <a:p>
            <a:pPr>
              <a:lnSpc>
                <a:spcPct val="90000"/>
              </a:lnSpc>
            </a:pPr>
            <a:r>
              <a:rPr lang="en-US" altLang="en-US" sz="2800" dirty="0"/>
              <a:t>Non-reversible (stable)</a:t>
            </a:r>
          </a:p>
          <a:p>
            <a:pPr lvl="1">
              <a:lnSpc>
                <a:spcPct val="90000"/>
              </a:lnSpc>
            </a:pPr>
            <a:r>
              <a:rPr lang="en-US" altLang="en-US" sz="2400" dirty="0"/>
              <a:t>You can’t go back</a:t>
            </a:r>
          </a:p>
          <a:p>
            <a:pPr>
              <a:lnSpc>
                <a:spcPct val="90000"/>
              </a:lnSpc>
            </a:pPr>
            <a:r>
              <a:rPr lang="en-US" altLang="en-US" dirty="0"/>
              <a:t>Normative</a:t>
            </a:r>
          </a:p>
          <a:p>
            <a:pPr lvl="1" eaLnBrk="1" hangingPunct="1">
              <a:lnSpc>
                <a:spcPct val="90000"/>
              </a:lnSpc>
            </a:pPr>
            <a:r>
              <a:rPr lang="en-US" altLang="en-US" sz="2400" dirty="0"/>
              <a:t>Everyone’s doing it </a:t>
            </a:r>
          </a:p>
          <a:p>
            <a:pPr>
              <a:lnSpc>
                <a:spcPct val="90000"/>
              </a:lnSpc>
            </a:pPr>
            <a:r>
              <a:rPr lang="en-US" altLang="en-US" dirty="0"/>
              <a:t>Continues over lifespan</a:t>
            </a:r>
          </a:p>
          <a:p>
            <a:pPr>
              <a:lnSpc>
                <a:spcPct val="90000"/>
              </a:lnSpc>
            </a:pPr>
            <a:endParaRPr lang="en-US" altLang="en-US" dirty="0"/>
          </a:p>
        </p:txBody>
      </p:sp>
    </p:spTree>
    <p:extLst>
      <p:ext uri="{BB962C8B-B14F-4D97-AF65-F5344CB8AC3E}">
        <p14:creationId xmlns:p14="http://schemas.microsoft.com/office/powerpoint/2010/main" val="2155467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sych 315: Childhood and Adolescence University of British Columbia Dr.  Susan Birch. - ppt download">
            <a:extLst>
              <a:ext uri="{FF2B5EF4-FFF2-40B4-BE49-F238E27FC236}">
                <a16:creationId xmlns:a16="http://schemas.microsoft.com/office/drawing/2014/main" id="{F0440546-A2E2-ED4E-9300-5A82D509CB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619"/>
          <a:stretch/>
        </p:blipFill>
        <p:spPr bwMode="auto">
          <a:xfrm>
            <a:off x="1147494" y="1905000"/>
            <a:ext cx="6849011" cy="44371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C3C5671-E9EC-F5F0-917C-4C98B0CF77C2}"/>
              </a:ext>
            </a:extLst>
          </p:cNvPr>
          <p:cNvSpPr txBox="1">
            <a:spLocks noChangeArrowheads="1"/>
          </p:cNvSpPr>
          <p:nvPr/>
        </p:nvSpPr>
        <p:spPr>
          <a:xfrm>
            <a:off x="457200" y="155448"/>
            <a:ext cx="8229600" cy="1252728"/>
          </a:xfrm>
          <a:prstGeom prst="rect">
            <a:avLst/>
          </a:prstGeom>
        </p:spPr>
        <p:txBody>
          <a:bodyPr vert="horz" lIns="91440" rIns="45720" rtlCol="0" anchor="ctr">
            <a:normAutofit fontScale="97500" lnSpcReduction="1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fontAlgn="auto">
              <a:spcAft>
                <a:spcPts val="0"/>
              </a:spcAft>
            </a:pPr>
            <a:r>
              <a:rPr lang="en-US" sz="4000" dirty="0"/>
              <a:t>Continuity versus Discontinuity: Example</a:t>
            </a:r>
          </a:p>
        </p:txBody>
      </p:sp>
    </p:spTree>
    <p:extLst>
      <p:ext uri="{BB962C8B-B14F-4D97-AF65-F5344CB8AC3E}">
        <p14:creationId xmlns:p14="http://schemas.microsoft.com/office/powerpoint/2010/main" val="642811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Genetics and epigenetics</a:t>
            </a:r>
          </a:p>
        </p:txBody>
      </p:sp>
      <p:sp>
        <p:nvSpPr>
          <p:cNvPr id="3" name="Content Placeholder 2"/>
          <p:cNvSpPr>
            <a:spLocks noGrp="1"/>
          </p:cNvSpPr>
          <p:nvPr>
            <p:ph idx="1"/>
          </p:nvPr>
        </p:nvSpPr>
        <p:spPr>
          <a:xfrm>
            <a:off x="457200" y="1408176"/>
            <a:ext cx="7654392" cy="2986088"/>
          </a:xfrm>
        </p:spPr>
        <p:txBody>
          <a:bodyPr>
            <a:noAutofit/>
          </a:bodyPr>
          <a:lstStyle/>
          <a:p>
            <a:r>
              <a:rPr lang="en-US" sz="2800" dirty="0"/>
              <a:t>Why epigenetics? </a:t>
            </a:r>
          </a:p>
          <a:p>
            <a:pPr lvl="1"/>
            <a:r>
              <a:rPr lang="en-US" sz="2800" i="0" dirty="0"/>
              <a:t>Genome-wide associations point to certain rare alleles associated with psychopathology</a:t>
            </a:r>
          </a:p>
          <a:p>
            <a:pPr lvl="1"/>
            <a:r>
              <a:rPr lang="en-US" sz="2800" i="0" dirty="0"/>
              <a:t>However, “structural variations in sequence have accounted for only a small fraction of human phenotypic variation and human disease” (</a:t>
            </a:r>
            <a:r>
              <a:rPr lang="en-US" sz="2800" i="0" dirty="0" err="1"/>
              <a:t>Szyf</a:t>
            </a:r>
            <a:r>
              <a:rPr lang="en-US" sz="2800" i="0" dirty="0"/>
              <a:t> &amp; Bick, 2012)</a:t>
            </a:r>
          </a:p>
          <a:p>
            <a:r>
              <a:rPr lang="en-US" sz="2800" dirty="0"/>
              <a:t>DNA function determined not only by variation in sequence, but also by manner in which it is stably programmed</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spTree>
    <p:extLst>
      <p:ext uri="{BB962C8B-B14F-4D97-AF65-F5344CB8AC3E}">
        <p14:creationId xmlns:p14="http://schemas.microsoft.com/office/powerpoint/2010/main" val="326273769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dirty="0"/>
              <a:t>Epigenetics: A clue</a:t>
            </a:r>
          </a:p>
        </p:txBody>
      </p:sp>
      <p:sp>
        <p:nvSpPr>
          <p:cNvPr id="122883" name="Content Placeholder 2"/>
          <p:cNvSpPr>
            <a:spLocks noGrp="1"/>
          </p:cNvSpPr>
          <p:nvPr>
            <p:ph idx="1"/>
          </p:nvPr>
        </p:nvSpPr>
        <p:spPr>
          <a:xfrm>
            <a:off x="628650" y="1825625"/>
            <a:ext cx="6000750" cy="4351338"/>
          </a:xfrm>
        </p:spPr>
        <p:txBody>
          <a:bodyPr/>
          <a:lstStyle/>
          <a:p>
            <a:r>
              <a:rPr lang="en-US" altLang="en-US" sz="2400" dirty="0"/>
              <a:t>How can an organism have different cell types yet one genome?</a:t>
            </a:r>
            <a:endParaRPr lang="en-US" altLang="en-US" dirty="0"/>
          </a:p>
          <a:p>
            <a:r>
              <a:rPr lang="en-US" altLang="en-US" sz="2000" dirty="0"/>
              <a:t>“The idea that DNA function could be stably diversified without changing the sequence comes from the study of cellular differentiation during embryonal development.” (</a:t>
            </a:r>
            <a:r>
              <a:rPr lang="en-US" altLang="en-US" sz="2000" dirty="0" err="1"/>
              <a:t>Szyf</a:t>
            </a:r>
            <a:r>
              <a:rPr lang="en-US" altLang="en-US" sz="2000" dirty="0"/>
              <a:t> &amp; Bick, 2012)</a:t>
            </a:r>
          </a:p>
        </p:txBody>
      </p:sp>
      <p:sp>
        <p:nvSpPr>
          <p:cNvPr id="1228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Messinger</a:t>
            </a:r>
          </a:p>
        </p:txBody>
      </p:sp>
      <p:pic>
        <p:nvPicPr>
          <p:cNvPr id="3" name="Picture 2"/>
          <p:cNvPicPr>
            <a:picLocks noChangeAspect="1"/>
          </p:cNvPicPr>
          <p:nvPr/>
        </p:nvPicPr>
        <p:blipFill>
          <a:blip r:embed="rId3"/>
          <a:stretch>
            <a:fillRect/>
          </a:stretch>
        </p:blipFill>
        <p:spPr>
          <a:xfrm>
            <a:off x="1143000" y="4045644"/>
            <a:ext cx="4848225" cy="2116630"/>
          </a:xfrm>
          <a:prstGeom prst="rect">
            <a:avLst/>
          </a:prstGeom>
        </p:spPr>
      </p:pic>
      <p:pic>
        <p:nvPicPr>
          <p:cNvPr id="6" name="Picture 2" descr="http://o.quizlet.com/TDT5euMLDo9A3q.Vw-lfgA_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718559"/>
            <a:ext cx="2726689"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D45E0E-945F-4686-9664-D9003C4D7911}"/>
              </a:ext>
            </a:extLst>
          </p:cNvPr>
          <p:cNvSpPr txBox="1"/>
          <p:nvPr/>
        </p:nvSpPr>
        <p:spPr>
          <a:xfrm>
            <a:off x="6629400" y="2667000"/>
            <a:ext cx="2159566" cy="923330"/>
          </a:xfrm>
          <a:prstGeom prst="rect">
            <a:avLst/>
          </a:prstGeom>
          <a:noFill/>
        </p:spPr>
        <p:txBody>
          <a:bodyPr wrap="none" rtlCol="0">
            <a:spAutoFit/>
          </a:bodyPr>
          <a:lstStyle/>
          <a:p>
            <a:pPr algn="ctr"/>
            <a:r>
              <a:rPr lang="en-US" dirty="0">
                <a:solidFill>
                  <a:srgbClr val="FF0000"/>
                </a:solidFill>
              </a:rPr>
              <a:t>Do caterpillars and</a:t>
            </a:r>
          </a:p>
          <a:p>
            <a:pPr algn="ctr"/>
            <a:r>
              <a:rPr lang="en-US" dirty="0">
                <a:solidFill>
                  <a:srgbClr val="FF0000"/>
                </a:solidFill>
              </a:rPr>
              <a:t>butterflies have the</a:t>
            </a:r>
          </a:p>
          <a:p>
            <a:pPr algn="ctr"/>
            <a:r>
              <a:rPr lang="en-US" dirty="0">
                <a:solidFill>
                  <a:srgbClr val="FF0000"/>
                </a:solidFill>
              </a:rPr>
              <a:t>same DNA?</a:t>
            </a:r>
          </a:p>
        </p:txBody>
      </p:sp>
    </p:spTree>
    <p:extLst>
      <p:ext uri="{BB962C8B-B14F-4D97-AF65-F5344CB8AC3E}">
        <p14:creationId xmlns:p14="http://schemas.microsoft.com/office/powerpoint/2010/main" val="402598400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1"/>
          <p:cNvSpPr>
            <a:spLocks noGrp="1"/>
          </p:cNvSpPr>
          <p:nvPr>
            <p:ph type="title"/>
          </p:nvPr>
        </p:nvSpPr>
        <p:spPr/>
        <p:txBody>
          <a:bodyPr>
            <a:normAutofit/>
          </a:bodyPr>
          <a:lstStyle/>
          <a:p>
            <a:r>
              <a:rPr lang="en-US" altLang="en-US" sz="4000" dirty="0"/>
              <a:t>Unexplained patterns</a:t>
            </a:r>
          </a:p>
        </p:txBody>
      </p:sp>
      <p:sp>
        <p:nvSpPr>
          <p:cNvPr id="117763" name="Content Placeholder 2"/>
          <p:cNvSpPr>
            <a:spLocks noGrp="1"/>
          </p:cNvSpPr>
          <p:nvPr>
            <p:ph idx="1"/>
          </p:nvPr>
        </p:nvSpPr>
        <p:spPr/>
        <p:txBody>
          <a:bodyPr>
            <a:normAutofit/>
          </a:bodyPr>
          <a:lstStyle/>
          <a:p>
            <a:r>
              <a:rPr lang="en-US" altLang="en-US" sz="2800" dirty="0"/>
              <a:t>“Mothers who were </a:t>
            </a:r>
            <a:r>
              <a:rPr lang="en-US" altLang="en-US" sz="2800" b="1" dirty="0">
                <a:hlinkClick r:id="rId4"/>
              </a:rPr>
              <a:t>pregnant during a 1944 famine in the Netherlands</a:t>
            </a:r>
            <a:r>
              <a:rPr lang="en-US" altLang="en-US" sz="2800" dirty="0"/>
              <a:t>, for example, were more likely to have children—and grandchildren—prone to heart disease, diabetes, and obesity. </a:t>
            </a:r>
          </a:p>
          <a:p>
            <a:r>
              <a:rPr lang="en-US" altLang="en-US" sz="2800" dirty="0"/>
              <a:t>Female mice that are underfed during pregnancy give birth to pups that are more likely to develop diabetes—and their </a:t>
            </a:r>
            <a:r>
              <a:rPr lang="en-US" altLang="en-US" sz="2800" b="1" dirty="0">
                <a:hlinkClick r:id="rId5"/>
              </a:rPr>
              <a:t>male offspring have epigenetic changes in their sperm</a:t>
            </a:r>
            <a:r>
              <a:rPr lang="en-US" altLang="en-US" sz="2800" dirty="0"/>
              <a:t>. The offspring of those males are also prone to diabetes. </a:t>
            </a:r>
          </a:p>
          <a:p>
            <a:pPr lvl="4"/>
            <a:r>
              <a:rPr lang="en-US" altLang="en-US" sz="1400" dirty="0">
                <a:hlinkClick r:id="rId6"/>
              </a:rPr>
              <a:t>http://www.sciencemag.org/news/2015/12/weight-gain-and-loss-can-alter-men-s-sperm</a:t>
            </a:r>
            <a:r>
              <a:rPr lang="en-US" altLang="en-US" sz="1400" dirty="0"/>
              <a:t> </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Messinger</a:t>
            </a:r>
          </a:p>
        </p:txBody>
      </p:sp>
    </p:spTree>
    <p:extLst>
      <p:ext uri="{BB962C8B-B14F-4D97-AF65-F5344CB8AC3E}">
        <p14:creationId xmlns:p14="http://schemas.microsoft.com/office/powerpoint/2010/main" val="238929791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47" y="0"/>
            <a:ext cx="8898653" cy="5486400"/>
          </a:xfrm>
        </p:spPr>
        <p:txBody>
          <a:bodyPr>
            <a:normAutofit fontScale="92500" lnSpcReduction="10000"/>
          </a:bodyPr>
          <a:lstStyle/>
          <a:p>
            <a:pPr marL="118872" indent="0">
              <a:buNone/>
              <a:defRPr/>
            </a:pPr>
            <a:r>
              <a:rPr lang="en-US" sz="2800" b="1" u="sng" dirty="0">
                <a:solidFill>
                  <a:schemeClr val="accent1"/>
                </a:solidFill>
              </a:rPr>
              <a:t>DNA transcription:</a:t>
            </a:r>
            <a:r>
              <a:rPr lang="en-US" sz="2800" dirty="0">
                <a:solidFill>
                  <a:schemeClr val="accent1"/>
                </a:solidFill>
              </a:rPr>
              <a:t> the process of DNA being read by an enzyme called RNA polymerase &gt; leading to the production of mRNA &gt; which is then translated into a protein</a:t>
            </a:r>
          </a:p>
          <a:p>
            <a:pPr>
              <a:defRPr/>
            </a:pPr>
            <a:endParaRPr lang="en-US" sz="2800" dirty="0"/>
          </a:p>
          <a:p>
            <a:pPr>
              <a:defRPr/>
            </a:pPr>
            <a:endParaRPr lang="en-US" sz="2800" dirty="0"/>
          </a:p>
          <a:p>
            <a:pPr>
              <a:defRPr/>
            </a:pPr>
            <a:endParaRPr lang="en-US" sz="2800" b="1" u="sng" dirty="0"/>
          </a:p>
          <a:p>
            <a:pPr>
              <a:defRPr/>
            </a:pPr>
            <a:endParaRPr lang="en-US" sz="2800" b="1" u="sng" dirty="0"/>
          </a:p>
          <a:p>
            <a:pPr>
              <a:defRPr/>
            </a:pPr>
            <a:endParaRPr lang="en-US" sz="2800" b="1" u="sng" dirty="0"/>
          </a:p>
          <a:p>
            <a:pPr>
              <a:defRPr/>
            </a:pPr>
            <a:endParaRPr lang="en-US" sz="2800" b="1" u="sng" dirty="0"/>
          </a:p>
          <a:p>
            <a:pPr>
              <a:defRPr/>
            </a:pPr>
            <a:endParaRPr lang="en-US" sz="2800" b="1" u="sng" dirty="0"/>
          </a:p>
          <a:p>
            <a:pPr>
              <a:defRPr/>
            </a:pPr>
            <a:r>
              <a:rPr lang="en-US" sz="2800" b="1" u="sng" dirty="0"/>
              <a:t>DNA methylation:</a:t>
            </a:r>
            <a:r>
              <a:rPr lang="en-US" sz="2800" b="1" dirty="0"/>
              <a:t> </a:t>
            </a:r>
            <a:r>
              <a:rPr lang="en-US" sz="2800" dirty="0"/>
              <a:t>one type of epigenetic mechanism; reduces accessibility of DNA, can lead to </a:t>
            </a:r>
            <a:r>
              <a:rPr lang="en-US" sz="2800" b="1" dirty="0"/>
              <a:t>“silencing”</a:t>
            </a:r>
            <a:r>
              <a:rPr lang="en-US" sz="2800" dirty="0"/>
              <a:t> of the gene</a:t>
            </a:r>
          </a:p>
          <a:p>
            <a:pPr>
              <a:defRPr/>
            </a:pPr>
            <a:r>
              <a:rPr lang="en-US" sz="2800" dirty="0"/>
              <a:t>Epigenetic influences do </a:t>
            </a:r>
            <a:r>
              <a:rPr lang="en-US" sz="2800" b="1" dirty="0"/>
              <a:t>NOT</a:t>
            </a:r>
            <a:r>
              <a:rPr lang="en-US" sz="2800" dirty="0"/>
              <a:t> alter the sequence of DNA</a:t>
            </a:r>
          </a:p>
          <a:p>
            <a:pPr>
              <a:defRPr/>
            </a:pPr>
            <a:endParaRPr lang="en-US" sz="2800" dirty="0"/>
          </a:p>
          <a:p>
            <a:pPr>
              <a:defRPr/>
            </a:pPr>
            <a:endParaRPr lang="en-US" dirty="0"/>
          </a:p>
          <a:p>
            <a:pPr>
              <a:defRPr/>
            </a:pPr>
            <a:endParaRPr lang="en-US" dirty="0"/>
          </a:p>
        </p:txBody>
      </p:sp>
      <p:pic>
        <p:nvPicPr>
          <p:cNvPr id="125955" name="Picture 4" descr="book"/>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6325" y="7467600"/>
            <a:ext cx="171767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descr="open book"/>
          <p:cNvPicPr>
            <a:picLocks noChangeAspect="1"/>
          </p:cNvPicPr>
          <p:nvPr/>
        </p:nvPicPr>
        <p:blipFill>
          <a:blip r:embed="rId5">
            <a:extLst>
              <a:ext uri="{28A0092B-C50C-407E-A947-70E740481C1C}">
                <a14:useLocalDpi xmlns:a14="http://schemas.microsoft.com/office/drawing/2010/main" val="0"/>
              </a:ext>
            </a:extLst>
          </a:blip>
          <a:srcRect t="20015"/>
          <a:stretch>
            <a:fillRect/>
          </a:stretch>
        </p:blipFill>
        <p:spPr bwMode="auto">
          <a:xfrm>
            <a:off x="16747" y="7046825"/>
            <a:ext cx="27432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Box 6"/>
          <p:cNvSpPr txBox="1">
            <a:spLocks noChangeArrowheads="1"/>
          </p:cNvSpPr>
          <p:nvPr/>
        </p:nvSpPr>
        <p:spPr bwMode="auto">
          <a:xfrm>
            <a:off x="304800" y="81534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2400">
                <a:solidFill>
                  <a:srgbClr val="000000"/>
                </a:solidFill>
              </a:rPr>
              <a:t>(Champagne &amp; Mashoodh, 2009; Syzf &amp; Bick, 2012)</a:t>
            </a:r>
          </a:p>
        </p:txBody>
      </p:sp>
      <p:sp>
        <p:nvSpPr>
          <p:cNvPr id="125958" name="TextBox 6"/>
          <p:cNvSpPr txBox="1">
            <a:spLocks noChangeArrowheads="1"/>
          </p:cNvSpPr>
          <p:nvPr/>
        </p:nvSpPr>
        <p:spPr bwMode="auto">
          <a:xfrm>
            <a:off x="2743200" y="6037263"/>
            <a:ext cx="403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rPr>
              <a:t>(Champagne &amp; </a:t>
            </a:r>
            <a:r>
              <a:rPr lang="en-US" altLang="en-US" sz="1200" dirty="0" err="1">
                <a:solidFill>
                  <a:srgbClr val="000000"/>
                </a:solidFill>
              </a:rPr>
              <a:t>Mashoodh</a:t>
            </a:r>
            <a:r>
              <a:rPr lang="en-US" altLang="en-US" sz="1200" dirty="0">
                <a:solidFill>
                  <a:srgbClr val="000000"/>
                </a:solidFill>
              </a:rPr>
              <a:t>, 2009; </a:t>
            </a:r>
            <a:r>
              <a:rPr lang="en-US" altLang="en-US" sz="1200" dirty="0" err="1">
                <a:solidFill>
                  <a:srgbClr val="000000"/>
                </a:solidFill>
              </a:rPr>
              <a:t>Syzf</a:t>
            </a:r>
            <a:r>
              <a:rPr lang="en-US" altLang="en-US" sz="1200" dirty="0">
                <a:solidFill>
                  <a:srgbClr val="000000"/>
                </a:solidFill>
              </a:rPr>
              <a:t> &amp; Bick, 2012)</a:t>
            </a:r>
          </a:p>
          <a:p>
            <a:pPr eaLnBrk="1" hangingPunct="1">
              <a:spcBef>
                <a:spcPct val="0"/>
              </a:spcBef>
              <a:buClrTx/>
              <a:buSzTx/>
              <a:buFontTx/>
              <a:buNone/>
            </a:pPr>
            <a:endParaRPr lang="en-US" altLang="en-US" sz="1200" dirty="0">
              <a:solidFill>
                <a:srgbClr val="000000"/>
              </a:solidFill>
            </a:endParaRPr>
          </a:p>
          <a:p>
            <a:pPr eaLnBrk="1" hangingPunct="1">
              <a:spcBef>
                <a:spcPct val="0"/>
              </a:spcBef>
              <a:buClrTx/>
              <a:buSzTx/>
              <a:buFontTx/>
              <a:buNone/>
            </a:pPr>
            <a:r>
              <a:rPr lang="en-US" altLang="en-US" sz="1200" dirty="0">
                <a:solidFill>
                  <a:srgbClr val="000000"/>
                </a:solidFill>
              </a:rPr>
              <a:t> Rumper</a:t>
            </a:r>
          </a:p>
        </p:txBody>
      </p:sp>
      <p:pic>
        <p:nvPicPr>
          <p:cNvPr id="7" name="Picture 6"/>
          <p:cNvPicPr>
            <a:picLocks noChangeAspect="1"/>
          </p:cNvPicPr>
          <p:nvPr/>
        </p:nvPicPr>
        <p:blipFill>
          <a:blip r:embed="rId6"/>
          <a:stretch>
            <a:fillRect/>
          </a:stretch>
        </p:blipFill>
        <p:spPr>
          <a:xfrm>
            <a:off x="2273330" y="1854995"/>
            <a:ext cx="5422870" cy="1868978"/>
          </a:xfrm>
          <a:prstGeom prst="rect">
            <a:avLst/>
          </a:prstGeom>
        </p:spPr>
      </p:pic>
    </p:spTree>
    <p:extLst>
      <p:ext uri="{BB962C8B-B14F-4D97-AF65-F5344CB8AC3E}">
        <p14:creationId xmlns:p14="http://schemas.microsoft.com/office/powerpoint/2010/main" val="152085758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091" name="Content Placeholder 5"/>
          <p:cNvSpPr>
            <a:spLocks noGrp="1"/>
          </p:cNvSpPr>
          <p:nvPr>
            <p:ph idx="1"/>
          </p:nvPr>
        </p:nvSpPr>
        <p:spPr>
          <a:xfrm>
            <a:off x="5486400" y="152400"/>
            <a:ext cx="3352800" cy="5791200"/>
          </a:xfrm>
        </p:spPr>
        <p:txBody>
          <a:bodyPr/>
          <a:lstStyle/>
          <a:p>
            <a:pPr marL="0" indent="0" algn="ctr">
              <a:buNone/>
            </a:pPr>
            <a:r>
              <a:rPr lang="en-US" altLang="en-US" sz="4000" b="1" dirty="0">
                <a:solidFill>
                  <a:schemeClr val="accent1"/>
                </a:solidFill>
              </a:rPr>
              <a:t>Epigenetic mechanisms</a:t>
            </a:r>
          </a:p>
          <a:p>
            <a:pPr marL="0" indent="0" algn="ctr">
              <a:buNone/>
            </a:pPr>
            <a:endParaRPr lang="en-US" altLang="en-US" sz="3600" dirty="0"/>
          </a:p>
          <a:p>
            <a:r>
              <a:rPr lang="en-US" altLang="en-US" sz="2800" dirty="0"/>
              <a:t>Histone </a:t>
            </a:r>
            <a:r>
              <a:rPr lang="en-US" altLang="en-US" sz="2800" dirty="0">
                <a:solidFill>
                  <a:srgbClr val="00B050"/>
                </a:solidFill>
              </a:rPr>
              <a:t>acetylation</a:t>
            </a:r>
            <a:r>
              <a:rPr lang="en-US" altLang="en-US" sz="2800" dirty="0"/>
              <a:t> tends to promote gene activity </a:t>
            </a:r>
          </a:p>
          <a:p>
            <a:r>
              <a:rPr lang="en-US" altLang="en-US" sz="2800" dirty="0"/>
              <a:t>Histone </a:t>
            </a:r>
            <a:r>
              <a:rPr lang="en-US" altLang="en-US" sz="2800" dirty="0">
                <a:solidFill>
                  <a:srgbClr val="FF0000"/>
                </a:solidFill>
              </a:rPr>
              <a:t>methylation</a:t>
            </a:r>
            <a:r>
              <a:rPr lang="en-US" altLang="en-US" sz="2800" dirty="0"/>
              <a:t> and DNA </a:t>
            </a:r>
            <a:r>
              <a:rPr lang="en-US" altLang="en-US" sz="2800" dirty="0">
                <a:solidFill>
                  <a:srgbClr val="FF0000"/>
                </a:solidFill>
              </a:rPr>
              <a:t>methylation</a:t>
            </a:r>
            <a:r>
              <a:rPr lang="en-US" altLang="en-US" sz="2800" dirty="0"/>
              <a:t> tend to inhibit it.</a:t>
            </a:r>
          </a:p>
        </p:txBody>
      </p:sp>
      <p:sp>
        <p:nvSpPr>
          <p:cNvPr id="8909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890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47650"/>
            <a:ext cx="533400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73484629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186" name="Title 1"/>
          <p:cNvSpPr>
            <a:spLocks noGrp="1"/>
          </p:cNvSpPr>
          <p:nvPr>
            <p:ph type="title"/>
          </p:nvPr>
        </p:nvSpPr>
        <p:spPr/>
        <p:txBody>
          <a:bodyPr>
            <a:normAutofit fontScale="90000"/>
          </a:bodyPr>
          <a:lstStyle/>
          <a:p>
            <a:r>
              <a:rPr lang="en-US" altLang="en-US" dirty="0"/>
              <a:t>Methylation and demethylation during gestation </a:t>
            </a:r>
            <a:r>
              <a:rPr lang="en-US" altLang="en-US" dirty="0">
                <a:sym typeface="Wingdings" panose="05000000000000000000" pitchFamily="2" charset="2"/>
              </a:rPr>
              <a:t> tissue types</a:t>
            </a:r>
            <a:endParaRPr lang="en-US" altLang="en-US" dirty="0"/>
          </a:p>
        </p:txBody>
      </p:sp>
      <p:pic>
        <p:nvPicPr>
          <p:cNvPr id="9318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1981200"/>
            <a:ext cx="8748713" cy="34051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931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
        <p:nvSpPr>
          <p:cNvPr id="2" name="TextBox 1"/>
          <p:cNvSpPr txBox="1"/>
          <p:nvPr/>
        </p:nvSpPr>
        <p:spPr>
          <a:xfrm>
            <a:off x="5867400" y="5943600"/>
            <a:ext cx="1992853" cy="369332"/>
          </a:xfrm>
          <a:prstGeom prst="rect">
            <a:avLst/>
          </a:prstGeom>
          <a:noFill/>
        </p:spPr>
        <p:txBody>
          <a:bodyPr wrap="none" rtlCol="0">
            <a:spAutoFit/>
          </a:bodyPr>
          <a:lstStyle/>
          <a:p>
            <a:r>
              <a:rPr lang="en-US" dirty="0" err="1"/>
              <a:t>Szyf</a:t>
            </a:r>
            <a:r>
              <a:rPr lang="en-US" dirty="0"/>
              <a:t> &amp; Bick, 2012</a:t>
            </a:r>
          </a:p>
        </p:txBody>
      </p:sp>
      <p:sp>
        <p:nvSpPr>
          <p:cNvPr id="3" name="Rectangle 2"/>
          <p:cNvSpPr/>
          <p:nvPr/>
        </p:nvSpPr>
        <p:spPr>
          <a:xfrm>
            <a:off x="7483403" y="3124200"/>
            <a:ext cx="1428596" cy="646331"/>
          </a:xfrm>
          <a:prstGeom prst="rect">
            <a:avLst/>
          </a:prstGeom>
        </p:spPr>
        <p:txBody>
          <a:bodyPr wrap="none">
            <a:spAutoFit/>
          </a:bodyPr>
          <a:lstStyle/>
          <a:p>
            <a:r>
              <a:rPr lang="en-US" altLang="en-US" dirty="0"/>
              <a:t>De novo</a:t>
            </a:r>
          </a:p>
          <a:p>
            <a:pPr algn="ctr"/>
            <a:r>
              <a:rPr lang="en-US" altLang="en-US" dirty="0"/>
              <a:t>methylation </a:t>
            </a:r>
            <a:endParaRPr lang="en-US" dirty="0"/>
          </a:p>
        </p:txBody>
      </p:sp>
      <p:sp>
        <p:nvSpPr>
          <p:cNvPr id="7" name="Rectangle 6"/>
          <p:cNvSpPr/>
          <p:nvPr/>
        </p:nvSpPr>
        <p:spPr>
          <a:xfrm>
            <a:off x="5305502" y="3499128"/>
            <a:ext cx="1505540" cy="646331"/>
          </a:xfrm>
          <a:prstGeom prst="rect">
            <a:avLst/>
          </a:prstGeom>
        </p:spPr>
        <p:txBody>
          <a:bodyPr wrap="none">
            <a:spAutoFit/>
          </a:bodyPr>
          <a:lstStyle/>
          <a:p>
            <a:r>
              <a:rPr lang="en-US" altLang="en-US" dirty="0"/>
              <a:t>Maintenance</a:t>
            </a:r>
          </a:p>
          <a:p>
            <a:pPr algn="ctr"/>
            <a:r>
              <a:rPr lang="en-US" altLang="en-US" dirty="0"/>
              <a:t>methylation </a:t>
            </a:r>
            <a:endParaRPr lang="en-US" dirty="0"/>
          </a:p>
        </p:txBody>
      </p:sp>
      <p:sp>
        <p:nvSpPr>
          <p:cNvPr id="8" name="Rectangle 7"/>
          <p:cNvSpPr/>
          <p:nvPr/>
        </p:nvSpPr>
        <p:spPr>
          <a:xfrm>
            <a:off x="685800" y="3200400"/>
            <a:ext cx="1828800" cy="369332"/>
          </a:xfrm>
          <a:prstGeom prst="rect">
            <a:avLst/>
          </a:prstGeom>
        </p:spPr>
        <p:txBody>
          <a:bodyPr wrap="square">
            <a:spAutoFit/>
          </a:bodyPr>
          <a:lstStyle/>
          <a:p>
            <a:r>
              <a:rPr lang="en-US" altLang="en-US" dirty="0"/>
              <a:t>demethylation </a:t>
            </a:r>
            <a:endParaRPr lang="en-US" dirty="0"/>
          </a:p>
        </p:txBody>
      </p:sp>
    </p:spTree>
    <p:extLst>
      <p:ext uri="{BB962C8B-B14F-4D97-AF65-F5344CB8AC3E}">
        <p14:creationId xmlns:p14="http://schemas.microsoft.com/office/powerpoint/2010/main" val="13580646"/>
      </p:ext>
    </p:extLst>
  </p:cSld>
  <p:clrMapOvr>
    <a:overrideClrMapping bg1="lt1" tx1="dk1" bg2="lt2" tx2="dk2" accent1="accent1" accent2="accent2" accent3="accent3" accent4="accent4" accent5="accent5" accent6="accent6" hlink="hlink" folHlink="folHlink"/>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994" name="Subtitle 2"/>
          <p:cNvSpPr>
            <a:spLocks noGrp="1"/>
          </p:cNvSpPr>
          <p:nvPr>
            <p:ph type="subTitle" idx="1"/>
          </p:nvPr>
        </p:nvSpPr>
        <p:spPr/>
        <p:txBody>
          <a:bodyPr/>
          <a:lstStyle/>
          <a:p>
            <a:endParaRPr lang="en-US" altLang="en-US" dirty="0"/>
          </a:p>
        </p:txBody>
      </p:sp>
      <p:pic>
        <p:nvPicPr>
          <p:cNvPr id="84995" name="Picture 3" descr="library"/>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762000"/>
            <a:ext cx="70104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5"/>
          <p:cNvSpPr txBox="1">
            <a:spLocks noChangeArrowheads="1"/>
          </p:cNvSpPr>
          <p:nvPr/>
        </p:nvSpPr>
        <p:spPr bwMode="auto">
          <a:xfrm>
            <a:off x="685800" y="55245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3600" dirty="0">
                <a:solidFill>
                  <a:srgbClr val="000000"/>
                </a:solidFill>
              </a:rPr>
              <a:t>Imagine you have access to a library…</a:t>
            </a:r>
          </a:p>
        </p:txBody>
      </p:sp>
      <p:sp>
        <p:nvSpPr>
          <p:cNvPr id="84997" name="TextBox 6"/>
          <p:cNvSpPr txBox="1">
            <a:spLocks noChangeArrowheads="1"/>
          </p:cNvSpPr>
          <p:nvPr/>
        </p:nvSpPr>
        <p:spPr bwMode="auto">
          <a:xfrm>
            <a:off x="323850" y="6368236"/>
            <a:ext cx="6988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rPr>
              <a:t>(Champagne &amp; </a:t>
            </a:r>
            <a:r>
              <a:rPr lang="en-US" altLang="en-US" sz="1200" dirty="0" err="1">
                <a:solidFill>
                  <a:srgbClr val="000000"/>
                </a:solidFill>
              </a:rPr>
              <a:t>Mashoodh</a:t>
            </a:r>
            <a:r>
              <a:rPr lang="en-US" altLang="en-US" sz="1200" dirty="0">
                <a:solidFill>
                  <a:srgbClr val="000000"/>
                </a:solidFill>
              </a:rPr>
              <a:t>, 2009; </a:t>
            </a:r>
            <a:r>
              <a:rPr lang="en-US" altLang="en-US" sz="1200" dirty="0" err="1">
                <a:solidFill>
                  <a:srgbClr val="000000"/>
                </a:solidFill>
              </a:rPr>
              <a:t>Syzf</a:t>
            </a:r>
            <a:r>
              <a:rPr lang="en-US" altLang="en-US" sz="1200" dirty="0">
                <a:solidFill>
                  <a:srgbClr val="000000"/>
                </a:solidFill>
              </a:rPr>
              <a:t> &amp; Bick, 2012) Rumper</a:t>
            </a:r>
          </a:p>
        </p:txBody>
      </p:sp>
      <p:sp>
        <p:nvSpPr>
          <p:cNvPr id="2" name="Rectangle 1"/>
          <p:cNvSpPr/>
          <p:nvPr/>
        </p:nvSpPr>
        <p:spPr>
          <a:xfrm>
            <a:off x="457200" y="5212380"/>
            <a:ext cx="8991600" cy="1200329"/>
          </a:xfrm>
          <a:prstGeom prst="rect">
            <a:avLst/>
          </a:prstGeom>
        </p:spPr>
        <p:txBody>
          <a:bodyPr wrap="square">
            <a:spAutoFit/>
          </a:bodyPr>
          <a:lstStyle/>
          <a:p>
            <a:pPr algn="ctr">
              <a:defRPr/>
            </a:pPr>
            <a:r>
              <a:rPr lang="en-US" sz="3600" dirty="0">
                <a:latin typeface="+mn-lt"/>
              </a:rPr>
              <a:t>1 DNA Sequence = 1 Book</a:t>
            </a:r>
          </a:p>
          <a:p>
            <a:pPr algn="ctr">
              <a:defRPr/>
            </a:pPr>
            <a:r>
              <a:rPr lang="en-US" sz="3600" dirty="0">
                <a:latin typeface="+mn-lt"/>
              </a:rPr>
              <a:t>Epigenetics influence book availability</a:t>
            </a:r>
          </a:p>
        </p:txBody>
      </p:sp>
    </p:spTree>
    <p:extLst>
      <p:ext uri="{BB962C8B-B14F-4D97-AF65-F5344CB8AC3E}">
        <p14:creationId xmlns:p14="http://schemas.microsoft.com/office/powerpoint/2010/main" val="3021570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dirty="0"/>
              <a:t>Dynamic DNA methylation </a:t>
            </a:r>
          </a:p>
        </p:txBody>
      </p:sp>
      <p:sp>
        <p:nvSpPr>
          <p:cNvPr id="94211" name="Content Placeholder 2"/>
          <p:cNvSpPr>
            <a:spLocks noGrp="1"/>
          </p:cNvSpPr>
          <p:nvPr>
            <p:ph idx="1"/>
          </p:nvPr>
        </p:nvSpPr>
        <p:spPr/>
        <p:txBody>
          <a:bodyPr/>
          <a:lstStyle/>
          <a:p>
            <a:endParaRPr lang="en-US" altLang="en-US"/>
          </a:p>
        </p:txBody>
      </p:sp>
      <p:sp>
        <p:nvSpPr>
          <p:cNvPr id="942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42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518"/>
          <a:stretch/>
        </p:blipFill>
        <p:spPr bwMode="auto">
          <a:xfrm>
            <a:off x="853190" y="1351798"/>
            <a:ext cx="6450013" cy="5428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 name="TextBox 5"/>
          <p:cNvSpPr txBox="1"/>
          <p:nvPr/>
        </p:nvSpPr>
        <p:spPr>
          <a:xfrm>
            <a:off x="6617747" y="6410881"/>
            <a:ext cx="1992853" cy="369332"/>
          </a:xfrm>
          <a:prstGeom prst="rect">
            <a:avLst/>
          </a:prstGeom>
          <a:noFill/>
        </p:spPr>
        <p:txBody>
          <a:bodyPr wrap="none" rtlCol="0">
            <a:spAutoFit/>
          </a:bodyPr>
          <a:lstStyle/>
          <a:p>
            <a:r>
              <a:rPr lang="en-US" dirty="0" err="1"/>
              <a:t>Szyf</a:t>
            </a:r>
            <a:r>
              <a:rPr lang="en-US" dirty="0"/>
              <a:t> &amp; Bick, 2012</a:t>
            </a:r>
          </a:p>
        </p:txBody>
      </p:sp>
    </p:spTree>
    <p:extLst>
      <p:ext uri="{BB962C8B-B14F-4D97-AF65-F5344CB8AC3E}">
        <p14:creationId xmlns:p14="http://schemas.microsoft.com/office/powerpoint/2010/main" val="2836341272"/>
      </p:ext>
    </p:extLst>
  </p:cSld>
  <p:clrMapOvr>
    <a:overrideClrMapping bg1="lt1" tx1="dk1" bg2="lt2" tx2="dk2" accent1="accent1" accent2="accent2" accent3="accent3" accent4="accent4" accent5="accent5" accent6="accent6" hlink="hlink" folHlink="folHlink"/>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95234" name="Title 1"/>
          <p:cNvSpPr>
            <a:spLocks noGrp="1"/>
          </p:cNvSpPr>
          <p:nvPr>
            <p:ph type="title"/>
          </p:nvPr>
        </p:nvSpPr>
        <p:spPr>
          <a:xfrm>
            <a:off x="649584" y="152400"/>
            <a:ext cx="7886700" cy="1325563"/>
          </a:xfrm>
        </p:spPr>
        <p:txBody>
          <a:bodyPr/>
          <a:lstStyle/>
          <a:p>
            <a:r>
              <a:rPr lang="en-US" altLang="en-US" sz="3200" dirty="0"/>
              <a:t>DNA methylation adaption are system wide and involve multiple gene circuitries </a:t>
            </a:r>
          </a:p>
        </p:txBody>
      </p:sp>
      <p:sp>
        <p:nvSpPr>
          <p:cNvPr id="95235" name="Content Placeholder 2"/>
          <p:cNvSpPr>
            <a:spLocks noGrp="1"/>
          </p:cNvSpPr>
          <p:nvPr>
            <p:ph idx="1"/>
          </p:nvPr>
        </p:nvSpPr>
        <p:spPr/>
        <p:txBody>
          <a:bodyPr/>
          <a:lstStyle/>
          <a:p>
            <a:endParaRPr lang="en-US" altLang="en-US"/>
          </a:p>
        </p:txBody>
      </p:sp>
      <p:sp>
        <p:nvSpPr>
          <p:cNvPr id="952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952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06525"/>
            <a:ext cx="5257800" cy="542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142359098"/>
      </p:ext>
    </p:extLst>
  </p:cSld>
  <p:clrMapOvr>
    <a:overrideClrMapping bg1="lt1" tx1="dk1" bg2="lt2" tx2="dk2" accent1="accent1" accent2="accent2" accent3="accent3" accent4="accent4" accent5="accent5" accent6="accent6" hlink="hlink" folHlink="folHlink"/>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Genetics overview</a:t>
            </a:r>
          </a:p>
        </p:txBody>
      </p:sp>
      <p:sp>
        <p:nvSpPr>
          <p:cNvPr id="3" name="Content Placeholder 2"/>
          <p:cNvSpPr>
            <a:spLocks noGrp="1"/>
          </p:cNvSpPr>
          <p:nvPr>
            <p:ph idx="1"/>
          </p:nvPr>
        </p:nvSpPr>
        <p:spPr/>
        <p:txBody>
          <a:bodyPr>
            <a:normAutofit fontScale="70000" lnSpcReduction="20000"/>
          </a:bodyPr>
          <a:lstStyle/>
          <a:p>
            <a:r>
              <a:rPr lang="en-US" sz="4400" dirty="0"/>
              <a:t>Behavioral genetics</a:t>
            </a:r>
          </a:p>
          <a:p>
            <a:pPr lvl="1"/>
            <a:r>
              <a:rPr lang="en-US" sz="4100" dirty="0"/>
              <a:t>Twins</a:t>
            </a:r>
          </a:p>
          <a:p>
            <a:pPr lvl="1"/>
            <a:r>
              <a:rPr lang="en-US" sz="4100" dirty="0"/>
              <a:t>A critique</a:t>
            </a:r>
          </a:p>
          <a:p>
            <a:r>
              <a:rPr lang="en-US" sz="4400" dirty="0"/>
              <a:t>Molecular genetics</a:t>
            </a:r>
          </a:p>
          <a:p>
            <a:pPr lvl="1"/>
            <a:r>
              <a:rPr lang="en-US" sz="4100" dirty="0"/>
              <a:t>Common and rare variants</a:t>
            </a:r>
          </a:p>
          <a:p>
            <a:pPr lvl="1"/>
            <a:r>
              <a:rPr lang="en-US" sz="4100" dirty="0"/>
              <a:t>Limitations</a:t>
            </a:r>
          </a:p>
          <a:p>
            <a:r>
              <a:rPr lang="en-US" sz="4400" dirty="0"/>
              <a:t>Epigenetics</a:t>
            </a:r>
          </a:p>
          <a:p>
            <a:pPr lvl="1"/>
            <a:r>
              <a:rPr lang="en-US" sz="4100" dirty="0"/>
              <a:t>Maternal depression</a:t>
            </a:r>
          </a:p>
          <a:p>
            <a:pPr lvl="1"/>
            <a:r>
              <a:rPr lang="en-US" sz="4100" dirty="0"/>
              <a:t>Adolescent perceived rejection</a:t>
            </a:r>
          </a:p>
          <a:p>
            <a:pPr lvl="1"/>
            <a:r>
              <a:rPr lang="en-US" sz="4100" dirty="0"/>
              <a:t>Limitations and implications</a:t>
            </a:r>
          </a:p>
        </p:txBody>
      </p:sp>
    </p:spTree>
    <p:extLst>
      <p:ext uri="{BB962C8B-B14F-4D97-AF65-F5344CB8AC3E}">
        <p14:creationId xmlns:p14="http://schemas.microsoft.com/office/powerpoint/2010/main" val="66927896"/>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228600" y="1660525"/>
            <a:ext cx="861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b="1" i="1">
                <a:latin typeface="Calibri" panose="020F0502020204030204" pitchFamily="34" charset="0"/>
              </a:rPr>
              <a:t>Background</a:t>
            </a:r>
            <a:endParaRPr lang="en-US" altLang="en-US">
              <a:latin typeface="Calibri" panose="020F0502020204030204" pitchFamily="34" charset="0"/>
            </a:endParaRPr>
          </a:p>
        </p:txBody>
      </p:sp>
      <p:sp>
        <p:nvSpPr>
          <p:cNvPr id="15363" name="TextBox 3"/>
          <p:cNvSpPr txBox="1">
            <a:spLocks noChangeArrowheads="1"/>
          </p:cNvSpPr>
          <p:nvPr/>
        </p:nvSpPr>
        <p:spPr bwMode="auto">
          <a:xfrm>
            <a:off x="304800" y="2209800"/>
            <a:ext cx="84582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2000" dirty="0">
                <a:latin typeface="Calibri" charset="0"/>
                <a:cs typeface="Calibri" charset="0"/>
              </a:rPr>
              <a:t>Early postnatal burst of </a:t>
            </a:r>
            <a:r>
              <a:rPr lang="en-US" sz="2000" dirty="0" err="1">
                <a:latin typeface="Calibri" charset="0"/>
                <a:cs typeface="Calibri" charset="0"/>
              </a:rPr>
              <a:t>synaptogeneis</a:t>
            </a:r>
            <a:r>
              <a:rPr lang="en-US" sz="2000" dirty="0">
                <a:latin typeface="Calibri" charset="0"/>
                <a:cs typeface="Calibri" charset="0"/>
              </a:rPr>
              <a:t> </a:t>
            </a:r>
            <a:r>
              <a:rPr lang="en-US" sz="2000" dirty="0">
                <a:latin typeface="Calibri" charset="0"/>
                <a:cs typeface="Calibri" charset="0"/>
                <a:sym typeface="Wingdings" charset="0"/>
              </a:rPr>
              <a:t> activity-dependent pruning of excess synapses during adolescence</a:t>
            </a:r>
          </a:p>
          <a:p>
            <a:pPr lvl="1" eaLnBrk="1" hangingPunct="1">
              <a:buFont typeface="Wingdings" charset="0"/>
              <a:buChar char="Ø"/>
              <a:defRPr/>
            </a:pPr>
            <a:r>
              <a:rPr lang="en-US" sz="2000" dirty="0">
                <a:latin typeface="Calibri" charset="0"/>
                <a:cs typeface="Calibri" charset="0"/>
              </a:rPr>
              <a:t>This process forms the basis for </a:t>
            </a:r>
            <a:r>
              <a:rPr lang="en-US" sz="2000" b="1" dirty="0">
                <a:latin typeface="Calibri" charset="0"/>
                <a:cs typeface="Calibri" charset="0"/>
              </a:rPr>
              <a:t>experience-dependent plasticity</a:t>
            </a:r>
          </a:p>
          <a:p>
            <a:pPr lvl="1" eaLnBrk="1" hangingPunct="1">
              <a:buFont typeface="Wingdings" charset="0"/>
              <a:buChar char="Ø"/>
              <a:defRPr/>
            </a:pPr>
            <a:r>
              <a:rPr lang="en-US" sz="2000" dirty="0">
                <a:latin typeface="Calibri" charset="0"/>
                <a:cs typeface="Calibri" charset="0"/>
              </a:rPr>
              <a:t>Disruption leads to behavioral alterations &amp; neuropsychiatric disorders</a:t>
            </a:r>
          </a:p>
          <a:p>
            <a:pPr marL="457200" lvl="1" indent="0" eaLnBrk="1" hangingPunct="1">
              <a:defRPr/>
            </a:pPr>
            <a:endParaRPr lang="en-US" sz="2000" dirty="0">
              <a:latin typeface="Calibri" charset="0"/>
              <a:cs typeface="Calibri" charset="0"/>
            </a:endParaRPr>
          </a:p>
          <a:p>
            <a:pPr eaLnBrk="1" hangingPunct="1">
              <a:buFont typeface="Arial"/>
              <a:buChar char="•"/>
              <a:defRPr/>
            </a:pPr>
            <a:r>
              <a:rPr lang="en-US" sz="2200" b="1" dirty="0" err="1">
                <a:latin typeface="Calibri" charset="0"/>
                <a:cs typeface="Calibri" charset="0"/>
              </a:rPr>
              <a:t>Epigenome</a:t>
            </a:r>
            <a:r>
              <a:rPr lang="en-US" sz="2200" b="1" dirty="0">
                <a:latin typeface="Calibri" charset="0"/>
                <a:cs typeface="Calibri" charset="0"/>
              </a:rPr>
              <a:t>: </a:t>
            </a:r>
            <a:r>
              <a:rPr lang="en-US" sz="2000" dirty="0">
                <a:latin typeface="Calibri" charset="0"/>
                <a:cs typeface="Calibri" charset="0"/>
              </a:rPr>
              <a:t>Network of chemical compounds surrounding DNA that modify genomic expression without altering DNA sequences</a:t>
            </a:r>
          </a:p>
          <a:p>
            <a:pPr eaLnBrk="1" hangingPunct="1">
              <a:buFont typeface="Arial"/>
              <a:buChar char="•"/>
              <a:defRPr/>
            </a:pPr>
            <a:endParaRPr lang="en-US" sz="1000" dirty="0">
              <a:latin typeface="Calibri" charset="0"/>
              <a:cs typeface="Calibri" charset="0"/>
            </a:endParaRPr>
          </a:p>
          <a:p>
            <a:pPr lvl="1" eaLnBrk="1" hangingPunct="1">
              <a:buFont typeface="Wingdings" charset="2"/>
              <a:buChar char="Ø"/>
              <a:defRPr/>
            </a:pPr>
            <a:r>
              <a:rPr lang="en-US" sz="2000" dirty="0">
                <a:latin typeface="Calibri" charset="0"/>
                <a:cs typeface="Calibri" charset="0"/>
              </a:rPr>
              <a:t>Dynamic epigenetic changes occur during brain development, maturation, &amp; learning</a:t>
            </a:r>
          </a:p>
          <a:p>
            <a:pPr marL="457200" lvl="1" indent="0" eaLnBrk="1" hangingPunct="1">
              <a:defRPr/>
            </a:pPr>
            <a:endParaRPr lang="en-US" sz="1000" dirty="0">
              <a:latin typeface="Calibri" charset="0"/>
              <a:cs typeface="Calibri" charset="0"/>
            </a:endParaRPr>
          </a:p>
          <a:p>
            <a:pPr lvl="1" eaLnBrk="1" hangingPunct="1">
              <a:buFont typeface="Wingdings" charset="2"/>
              <a:buChar char="Ø"/>
              <a:defRPr/>
            </a:pPr>
            <a:r>
              <a:rPr lang="en-US" sz="2000" b="1" dirty="0">
                <a:latin typeface="Calibri" charset="0"/>
                <a:cs typeface="Calibri" charset="0"/>
              </a:rPr>
              <a:t>DNA METHYLATION PLAYS KEY ROLE</a:t>
            </a:r>
            <a:r>
              <a:rPr lang="en-US" sz="2000" dirty="0">
                <a:latin typeface="Calibri" charset="0"/>
                <a:cs typeface="Calibri" charset="0"/>
              </a:rPr>
              <a:t> </a:t>
            </a: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sz="3000" dirty="0">
                <a:solidFill>
                  <a:schemeClr val="accent1">
                    <a:satMod val="150000"/>
                  </a:schemeClr>
                </a:solidFill>
                <a:latin typeface="Calibri"/>
                <a:ea typeface="+mj-ea"/>
                <a:cs typeface="Calibri"/>
              </a:rPr>
              <a:t>Global </a:t>
            </a:r>
            <a:r>
              <a:rPr lang="en-US" sz="3000" dirty="0" err="1">
                <a:solidFill>
                  <a:schemeClr val="accent1">
                    <a:satMod val="150000"/>
                  </a:schemeClr>
                </a:solidFill>
                <a:latin typeface="Calibri"/>
                <a:ea typeface="+mj-ea"/>
                <a:cs typeface="Calibri"/>
              </a:rPr>
              <a:t>Epigenomic</a:t>
            </a:r>
            <a:r>
              <a:rPr lang="en-US" sz="3000" dirty="0">
                <a:solidFill>
                  <a:schemeClr val="accent1">
                    <a:satMod val="150000"/>
                  </a:schemeClr>
                </a:solidFill>
                <a:latin typeface="Calibri"/>
                <a:ea typeface="+mj-ea"/>
                <a:cs typeface="Calibri"/>
              </a:rPr>
              <a:t> Reconfiguration During Mammalian Brain Development</a:t>
            </a:r>
            <a:r>
              <a:rPr lang="en-US" sz="3000" dirty="0">
                <a:solidFill>
                  <a:schemeClr val="accent1">
                    <a:satMod val="150000"/>
                  </a:schemeClr>
                </a:solidFill>
                <a:latin typeface="Arial"/>
                <a:ea typeface="+mj-ea"/>
                <a:cs typeface="Arial"/>
              </a:rPr>
              <a:t> </a:t>
            </a:r>
            <a:r>
              <a:rPr lang="en-US" sz="2400" dirty="0">
                <a:solidFill>
                  <a:schemeClr val="accent1">
                    <a:satMod val="150000"/>
                  </a:schemeClr>
                </a:solidFill>
                <a:latin typeface="Arial"/>
                <a:ea typeface="+mj-ea"/>
                <a:cs typeface="Arial"/>
              </a:rPr>
              <a:t>(Lister et al., 2013)</a:t>
            </a:r>
          </a:p>
        </p:txBody>
      </p:sp>
      <p:sp>
        <p:nvSpPr>
          <p:cNvPr id="2" name="Rectangle 1"/>
          <p:cNvSpPr/>
          <p:nvPr/>
        </p:nvSpPr>
        <p:spPr>
          <a:xfrm>
            <a:off x="9088438" y="3865831"/>
            <a:ext cx="4572000" cy="1323439"/>
          </a:xfrm>
          <a:prstGeom prst="rect">
            <a:avLst/>
          </a:prstGeom>
        </p:spPr>
        <p:txBody>
          <a:bodyPr>
            <a:spAutoFit/>
          </a:bodyPr>
          <a:lstStyle/>
          <a:p>
            <a:pPr marL="800100" lvl="2" indent="0" eaLnBrk="1" hangingPunct="1">
              <a:defRPr/>
            </a:pPr>
            <a:r>
              <a:rPr lang="en-US" sz="2000" dirty="0">
                <a:latin typeface="Calibri" charset="0"/>
                <a:cs typeface="Calibri" charset="0"/>
              </a:rPr>
              <a:t>Major transcriptional changes </a:t>
            </a:r>
            <a:r>
              <a:rPr lang="en-US" sz="2000" dirty="0">
                <a:latin typeface="Calibri" charset="0"/>
                <a:cs typeface="Calibri" charset="0"/>
                <a:sym typeface="Wingdings"/>
              </a:rPr>
              <a:t> </a:t>
            </a:r>
            <a:r>
              <a:rPr lang="en-US" sz="2000" dirty="0">
                <a:latin typeface="Calibri" charset="0"/>
                <a:cs typeface="Calibri" charset="0"/>
              </a:rPr>
              <a:t>adult electrophysiological characteristics in neocortical neurons</a:t>
            </a:r>
          </a:p>
        </p:txBody>
      </p:sp>
    </p:spTree>
    <p:extLst>
      <p:ext uri="{BB962C8B-B14F-4D97-AF65-F5344CB8AC3E}">
        <p14:creationId xmlns:p14="http://schemas.microsoft.com/office/powerpoint/2010/main" val="2489165344"/>
      </p:ext>
    </p:extLst>
  </p:cSld>
  <p:clrMapOvr>
    <a:overrideClrMapping bg1="lt1" tx1="dk1" bg2="lt2" tx2="dk2" accent1="accent1" accent2="accent2" accent3="accent3" accent4="accent4" accent5="accent5" accent6="accent6" hlink="hlink" folHlink="folHlink"/>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381000" y="2286000"/>
            <a:ext cx="8458200" cy="1569660"/>
          </a:xfrm>
          <a:prstGeom prst="rect">
            <a:avLst/>
          </a:prstGeom>
          <a:noFill/>
        </p:spPr>
        <p:txBody>
          <a:bodyPr>
            <a:spAutoFit/>
          </a:bodyPr>
          <a:lstStyle/>
          <a:p>
            <a:pPr>
              <a:defRPr/>
            </a:pPr>
            <a:r>
              <a:rPr lang="en-US" sz="2400" dirty="0">
                <a:latin typeface="Calibri"/>
                <a:ea typeface="ＭＳ Ｐゴシック" charset="0"/>
                <a:cs typeface="Calibri"/>
              </a:rPr>
              <a:t>Better understand the unique role of DNA methylation in brain development and function </a:t>
            </a:r>
            <a:r>
              <a:rPr lang="en-US" sz="2400" dirty="0">
                <a:latin typeface="Calibri"/>
                <a:ea typeface="ＭＳ Ｐゴシック" charset="0"/>
                <a:cs typeface="Calibri"/>
                <a:sym typeface="Wingdings"/>
              </a:rPr>
              <a:t> </a:t>
            </a:r>
            <a:r>
              <a:rPr lang="en-US" sz="2400" dirty="0">
                <a:latin typeface="Calibri"/>
                <a:ea typeface="ＭＳ Ｐゴシック" charset="0"/>
                <a:cs typeface="Calibri"/>
              </a:rPr>
              <a:t>Unravel the genetic program and experience-dependent epigenetic modifications leading to a fully differentiated nervous system</a:t>
            </a:r>
          </a:p>
        </p:txBody>
      </p:sp>
      <p:sp>
        <p:nvSpPr>
          <p:cNvPr id="17412" name="TextBox 4"/>
          <p:cNvSpPr txBox="1">
            <a:spLocks noChangeArrowheads="1"/>
          </p:cNvSpPr>
          <p:nvPr/>
        </p:nvSpPr>
        <p:spPr bwMode="auto">
          <a:xfrm>
            <a:off x="304800" y="4157436"/>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a:latin typeface="Calibri" panose="020F0502020204030204" pitchFamily="34" charset="0"/>
              </a:rPr>
              <a:t>Methods: </a:t>
            </a:r>
            <a:r>
              <a:rPr lang="en-US" altLang="en-US" sz="2000" dirty="0">
                <a:latin typeface="Calibri" panose="020F0502020204030204" pitchFamily="34" charset="0"/>
              </a:rPr>
              <a:t>Integrate empirical data of genome-wide composition, patterning, cell specificity, and dynamics of DNA methylation at single-base resolution in human &amp; mouse frontal cortex at different developmental stages</a:t>
            </a:r>
          </a:p>
        </p:txBody>
      </p:sp>
      <p:sp>
        <p:nvSpPr>
          <p:cNvPr id="9" name="Title 6"/>
          <p:cNvSpPr>
            <a:spLocks noGrp="1"/>
          </p:cNvSpPr>
          <p:nvPr>
            <p:ph type="title"/>
          </p:nvPr>
        </p:nvSpPr>
        <p:spPr>
          <a:xfrm>
            <a:off x="76200" y="152400"/>
            <a:ext cx="8833611" cy="1157567"/>
          </a:xfrm>
        </p:spPr>
        <p:txBody>
          <a:bodyPr anchor="t">
            <a:noAutofit/>
          </a:bodyPr>
          <a:lstStyle/>
          <a:p>
            <a:pPr algn="ctr" eaLnBrk="1" fontAlgn="auto" hangingPunct="1">
              <a:spcAft>
                <a:spcPts val="0"/>
              </a:spcAft>
              <a:defRPr/>
            </a:pPr>
            <a:r>
              <a:rPr lang="en-US" altLang="en-US" sz="4000" b="1" i="1" dirty="0">
                <a:latin typeface="Calibri" panose="020F0502020204030204" pitchFamily="34" charset="0"/>
              </a:rPr>
              <a:t>Goals of the Article</a:t>
            </a:r>
            <a:br>
              <a:rPr lang="en-US" altLang="en-US" sz="4000" dirty="0">
                <a:latin typeface="Calibri" panose="020F0502020204030204" pitchFamily="34" charset="0"/>
              </a:rPr>
            </a:br>
            <a:endParaRPr lang="en-US" sz="2400" dirty="0">
              <a:solidFill>
                <a:schemeClr val="accent1">
                  <a:satMod val="150000"/>
                </a:schemeClr>
              </a:solidFill>
              <a:latin typeface="Arial"/>
              <a:ea typeface="+mj-ea"/>
              <a:cs typeface="Arial"/>
            </a:endParaRPr>
          </a:p>
        </p:txBody>
      </p:sp>
      <p:sp>
        <p:nvSpPr>
          <p:cNvPr id="2" name="Rectangle 1"/>
          <p:cNvSpPr/>
          <p:nvPr/>
        </p:nvSpPr>
        <p:spPr>
          <a:xfrm>
            <a:off x="944563" y="7242086"/>
            <a:ext cx="4572000" cy="1200329"/>
          </a:xfrm>
          <a:prstGeom prst="rect">
            <a:avLst/>
          </a:prstGeom>
        </p:spPr>
        <p:txBody>
          <a:bodyPr>
            <a:spAutoFit/>
          </a:bodyPr>
          <a:lstStyle/>
          <a:p>
            <a:pPr marL="457200" indent="-457200">
              <a:buFont typeface="+mj-lt"/>
              <a:buAutoNum type="arabicPeriod"/>
              <a:defRPr/>
            </a:pPr>
            <a:r>
              <a:rPr lang="en-US" dirty="0">
                <a:latin typeface="Calibri"/>
                <a:ea typeface="ＭＳ Ｐゴシック" charset="0"/>
                <a:cs typeface="Calibri"/>
              </a:rPr>
              <a:t>Offer framework for testing the role of epigenome in: </a:t>
            </a:r>
          </a:p>
          <a:p>
            <a:pPr>
              <a:defRPr/>
            </a:pPr>
            <a:r>
              <a:rPr lang="en-US" dirty="0">
                <a:latin typeface="Calibri"/>
                <a:ea typeface="ＭＳ Ｐゴシック" charset="0"/>
                <a:cs typeface="Calibri"/>
              </a:rPr>
              <a:t>	Healthy function vs. Pathological disruptions of neural circuitry </a:t>
            </a:r>
            <a:endParaRPr lang="en-US" dirty="0"/>
          </a:p>
        </p:txBody>
      </p:sp>
    </p:spTree>
    <p:extLst>
      <p:ext uri="{BB962C8B-B14F-4D97-AF65-F5344CB8AC3E}">
        <p14:creationId xmlns:p14="http://schemas.microsoft.com/office/powerpoint/2010/main" val="3053242095"/>
      </p:ext>
    </p:extLst>
  </p:cSld>
  <p:clrMapOvr>
    <a:overrideClrMapping bg1="lt1" tx1="dk1" bg2="lt2" tx2="dk2" accent1="accent1" accent2="accent2" accent3="accent3" accent4="accent4" accent5="accent5" accent6="accent6" hlink="hlink" folHlink="folHlink"/>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6"/>
          <p:cNvSpPr>
            <a:spLocks noGrp="1"/>
          </p:cNvSpPr>
          <p:nvPr>
            <p:ph type="title"/>
          </p:nvPr>
        </p:nvSpPr>
        <p:spPr>
          <a:xfrm>
            <a:off x="228600" y="6019800"/>
            <a:ext cx="8832850" cy="1157288"/>
          </a:xfrm>
        </p:spPr>
        <p:txBody>
          <a:bodyPr anchor="t">
            <a:noAutofit/>
          </a:bodyPr>
          <a:lstStyle/>
          <a:p>
            <a:pPr algn="ctr" eaLnBrk="1" fontAlgn="auto" hangingPunct="1">
              <a:spcAft>
                <a:spcPts val="0"/>
              </a:spcAft>
              <a:defRPr/>
            </a:pPr>
            <a:r>
              <a:rPr lang="en-US" sz="1800" dirty="0">
                <a:solidFill>
                  <a:schemeClr val="accent1">
                    <a:satMod val="150000"/>
                  </a:schemeClr>
                </a:solidFill>
                <a:latin typeface="Calibri"/>
                <a:cs typeface="Calibri"/>
              </a:rPr>
              <a:t>Global </a:t>
            </a:r>
            <a:r>
              <a:rPr lang="en-US" sz="1800" dirty="0" err="1">
                <a:solidFill>
                  <a:schemeClr val="accent1">
                    <a:satMod val="150000"/>
                  </a:schemeClr>
                </a:solidFill>
                <a:latin typeface="Calibri"/>
                <a:cs typeface="Calibri"/>
              </a:rPr>
              <a:t>Epigenomic</a:t>
            </a:r>
            <a:r>
              <a:rPr lang="en-US" sz="1800" dirty="0">
                <a:solidFill>
                  <a:schemeClr val="accent1">
                    <a:satMod val="150000"/>
                  </a:schemeClr>
                </a:solidFill>
                <a:latin typeface="Calibri"/>
                <a:cs typeface="Calibri"/>
              </a:rPr>
              <a:t> Reconfiguration During Mammalian Brain Development</a:t>
            </a:r>
            <a:r>
              <a:rPr lang="en-US" sz="1800" dirty="0">
                <a:solidFill>
                  <a:schemeClr val="accent1">
                    <a:satMod val="150000"/>
                  </a:schemeClr>
                </a:solidFill>
                <a:latin typeface="Arial"/>
                <a:cs typeface="Arial"/>
              </a:rPr>
              <a:t> </a:t>
            </a:r>
            <a:r>
              <a:rPr lang="en-US" sz="1400" dirty="0">
                <a:solidFill>
                  <a:schemeClr val="accent1">
                    <a:satMod val="150000"/>
                  </a:schemeClr>
                </a:solidFill>
                <a:latin typeface="Arial"/>
                <a:cs typeface="Arial"/>
              </a:rPr>
              <a:t>(Lister et al., 2013)</a:t>
            </a:r>
          </a:p>
        </p:txBody>
      </p:sp>
      <p:sp>
        <p:nvSpPr>
          <p:cNvPr id="123908" name="Rectangle 8"/>
          <p:cNvSpPr>
            <a:spLocks noChangeArrowheads="1"/>
          </p:cNvSpPr>
          <p:nvPr/>
        </p:nvSpPr>
        <p:spPr bwMode="auto">
          <a:xfrm>
            <a:off x="533400" y="170420"/>
            <a:ext cx="800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marL="0" indent="0" eaLnBrk="1" hangingPunct="1">
              <a:spcBef>
                <a:spcPct val="0"/>
              </a:spcBef>
              <a:buClrTx/>
              <a:buSzTx/>
              <a:buNone/>
            </a:pPr>
            <a:r>
              <a:rPr lang="en-US" altLang="en-US" sz="2800" b="1" dirty="0">
                <a:latin typeface="Calibri" panose="020F0502020204030204" pitchFamily="34" charset="0"/>
                <a:ea typeface="ＭＳ Ｐゴシック" panose="020B0600070205080204" pitchFamily="34" charset="-128"/>
              </a:rPr>
              <a:t>DNA methylation is a stable covalent modification that persists in post-mitotic cells throughout their lifetime, helping define their cellular identity</a:t>
            </a:r>
          </a:p>
        </p:txBody>
      </p:sp>
      <p:grpSp>
        <p:nvGrpSpPr>
          <p:cNvPr id="4" name="Group 3"/>
          <p:cNvGrpSpPr/>
          <p:nvPr/>
        </p:nvGrpSpPr>
        <p:grpSpPr>
          <a:xfrm>
            <a:off x="711200" y="1845190"/>
            <a:ext cx="7747000" cy="4022210"/>
            <a:chOff x="1016000" y="1447800"/>
            <a:chExt cx="5080000" cy="3606800"/>
          </a:xfrm>
        </p:grpSpPr>
        <p:pic>
          <p:nvPicPr>
            <p:cNvPr id="12390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676400"/>
              <a:ext cx="4927600" cy="337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Donut 1"/>
            <p:cNvSpPr>
              <a:spLocks/>
            </p:cNvSpPr>
            <p:nvPr/>
          </p:nvSpPr>
          <p:spPr bwMode="auto">
            <a:xfrm>
              <a:off x="1016000" y="1447800"/>
              <a:ext cx="914400" cy="2209800"/>
            </a:xfrm>
            <a:custGeom>
              <a:avLst/>
              <a:gdLst>
                <a:gd name="T0" fmla="*/ 0 w 914400"/>
                <a:gd name="T1" fmla="*/ 1104900 h 2209800"/>
                <a:gd name="T2" fmla="*/ 457200 w 914400"/>
                <a:gd name="T3" fmla="*/ 0 h 2209800"/>
                <a:gd name="T4" fmla="*/ 914400 w 914400"/>
                <a:gd name="T5" fmla="*/ 1104900 h 2209800"/>
                <a:gd name="T6" fmla="*/ 457200 w 914400"/>
                <a:gd name="T7" fmla="*/ 2209800 h 2209800"/>
                <a:gd name="T8" fmla="*/ 0 w 914400"/>
                <a:gd name="T9" fmla="*/ 1104900 h 2209800"/>
                <a:gd name="T10" fmla="*/ 57104 w 914400"/>
                <a:gd name="T11" fmla="*/ 1104900 h 2209800"/>
                <a:gd name="T12" fmla="*/ 457200 w 914400"/>
                <a:gd name="T13" fmla="*/ 2152696 h 2209800"/>
                <a:gd name="T14" fmla="*/ 857296 w 914400"/>
                <a:gd name="T15" fmla="*/ 1104900 h 2209800"/>
                <a:gd name="T16" fmla="*/ 457200 w 914400"/>
                <a:gd name="T17" fmla="*/ 57104 h 2209800"/>
                <a:gd name="T18" fmla="*/ 57104 w 914400"/>
                <a:gd name="T19" fmla="*/ 1104900 h 2209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2209800">
                  <a:moveTo>
                    <a:pt x="0" y="1104900"/>
                  </a:moveTo>
                  <a:cubicBezTo>
                    <a:pt x="0" y="494681"/>
                    <a:pt x="204695" y="0"/>
                    <a:pt x="457200" y="0"/>
                  </a:cubicBezTo>
                  <a:cubicBezTo>
                    <a:pt x="709705" y="0"/>
                    <a:pt x="914400" y="494681"/>
                    <a:pt x="914400" y="1104900"/>
                  </a:cubicBezTo>
                  <a:cubicBezTo>
                    <a:pt x="914400" y="1715119"/>
                    <a:pt x="709705" y="2209800"/>
                    <a:pt x="457200" y="2209800"/>
                  </a:cubicBezTo>
                  <a:cubicBezTo>
                    <a:pt x="204695" y="2209800"/>
                    <a:pt x="0" y="1715119"/>
                    <a:pt x="0" y="1104900"/>
                  </a:cubicBezTo>
                  <a:close/>
                  <a:moveTo>
                    <a:pt x="57104" y="1104900"/>
                  </a:moveTo>
                  <a:cubicBezTo>
                    <a:pt x="57104" y="1683582"/>
                    <a:pt x="236233" y="2152696"/>
                    <a:pt x="457200" y="2152696"/>
                  </a:cubicBezTo>
                  <a:cubicBezTo>
                    <a:pt x="678167" y="2152696"/>
                    <a:pt x="857296" y="1683582"/>
                    <a:pt x="857296" y="1104900"/>
                  </a:cubicBezTo>
                  <a:cubicBezTo>
                    <a:pt x="857296" y="526218"/>
                    <a:pt x="678167" y="57104"/>
                    <a:pt x="457200" y="57104"/>
                  </a:cubicBezTo>
                  <a:cubicBezTo>
                    <a:pt x="236233" y="57104"/>
                    <a:pt x="57104" y="526218"/>
                    <a:pt x="57104" y="1104900"/>
                  </a:cubicBezTo>
                  <a:close/>
                </a:path>
              </a:pathLst>
            </a:custGeom>
            <a:solidFill>
              <a:schemeClr val="tx1"/>
            </a:solidFill>
            <a:ln w="6350" cap="rnd" cmpd="sng">
              <a:solidFill>
                <a:schemeClr val="tx1"/>
              </a:solidFill>
              <a:prstDash val="solid"/>
              <a:round/>
              <a:headEnd/>
              <a:tailEnd/>
            </a:ln>
            <a:effectLst>
              <a:outerShdw blurRad="39000" dist="25400" dir="5400000" rotWithShape="0">
                <a:srgbClr val="000000">
                  <a:alpha val="37999"/>
                </a:srgbClr>
              </a:outerShdw>
            </a:effectLst>
          </p:spPr>
          <p:txBody>
            <a:bodyPr anchor="ctr"/>
            <a:lstStyle/>
            <a:p>
              <a:pPr>
                <a:defRPr/>
              </a:pPr>
              <a:endParaRPr lang="en-US"/>
            </a:p>
          </p:txBody>
        </p:sp>
      </p:grpSp>
      <p:sp>
        <p:nvSpPr>
          <p:cNvPr id="3" name="TextBox 2"/>
          <p:cNvSpPr txBox="1"/>
          <p:nvPr/>
        </p:nvSpPr>
        <p:spPr>
          <a:xfrm>
            <a:off x="9829800" y="3352800"/>
            <a:ext cx="2438400" cy="1816100"/>
          </a:xfrm>
          <a:prstGeom prst="rect">
            <a:avLst/>
          </a:prstGeom>
          <a:solidFill>
            <a:schemeClr val="bg1">
              <a:lumMod val="85000"/>
            </a:schemeClr>
          </a:solidFill>
          <a:ln>
            <a:solidFill>
              <a:srgbClr val="000000"/>
            </a:solidFill>
          </a:ln>
        </p:spPr>
        <p:txBody>
          <a:bodyPr>
            <a:spAutoFit/>
          </a:bodyPr>
          <a:lstStyle/>
          <a:p>
            <a:pPr algn="ctr">
              <a:defRPr/>
            </a:pPr>
            <a:r>
              <a:rPr lang="en-US" b="1" u="sng" dirty="0">
                <a:latin typeface="Calibri"/>
                <a:ea typeface="ＭＳ Ｐゴシック" charset="0"/>
                <a:cs typeface="Calibri"/>
              </a:rPr>
              <a:t>Types</a:t>
            </a:r>
          </a:p>
          <a:p>
            <a:pPr>
              <a:defRPr/>
            </a:pPr>
            <a:endParaRPr lang="en-US" sz="1000" dirty="0">
              <a:latin typeface="Calibri"/>
              <a:ea typeface="ＭＳ Ｐゴシック" charset="0"/>
              <a:cs typeface="Calibri"/>
            </a:endParaRPr>
          </a:p>
          <a:p>
            <a:pPr>
              <a:defRPr/>
            </a:pPr>
            <a:r>
              <a:rPr lang="en-US" dirty="0">
                <a:latin typeface="Calibri"/>
                <a:ea typeface="ＭＳ Ｐゴシック" charset="0"/>
                <a:cs typeface="Calibri"/>
              </a:rPr>
              <a:t>1. </a:t>
            </a:r>
            <a:r>
              <a:rPr lang="en-US" b="1" dirty="0" err="1">
                <a:latin typeface="Calibri"/>
                <a:ea typeface="ＭＳ Ｐゴシック" charset="0"/>
                <a:cs typeface="Calibri"/>
              </a:rPr>
              <a:t>mCG</a:t>
            </a:r>
            <a:endParaRPr lang="en-US" b="1" dirty="0">
              <a:latin typeface="Calibri"/>
              <a:ea typeface="ＭＳ Ｐゴシック" charset="0"/>
              <a:cs typeface="Calibri"/>
            </a:endParaRPr>
          </a:p>
          <a:p>
            <a:pPr>
              <a:defRPr/>
            </a:pPr>
            <a:endParaRPr lang="en-US" sz="1000" dirty="0">
              <a:latin typeface="Calibri"/>
              <a:ea typeface="ＭＳ Ｐゴシック" charset="0"/>
              <a:cs typeface="Calibri"/>
            </a:endParaRPr>
          </a:p>
          <a:p>
            <a:pPr>
              <a:defRPr/>
            </a:pPr>
            <a:r>
              <a:rPr lang="en-US" dirty="0">
                <a:latin typeface="Calibri"/>
                <a:ea typeface="ＭＳ Ｐゴシック" charset="0"/>
                <a:cs typeface="Calibri"/>
              </a:rPr>
              <a:t>2. </a:t>
            </a:r>
            <a:r>
              <a:rPr lang="en-US" b="1" dirty="0" err="1">
                <a:latin typeface="Calibri"/>
                <a:ea typeface="ＭＳ Ｐゴシック" charset="0"/>
                <a:cs typeface="Calibri"/>
              </a:rPr>
              <a:t>mCH</a:t>
            </a:r>
            <a:endParaRPr lang="en-US" b="1" dirty="0">
              <a:latin typeface="Calibri"/>
              <a:ea typeface="ＭＳ Ｐゴシック" charset="0"/>
              <a:cs typeface="Calibri"/>
            </a:endParaRPr>
          </a:p>
          <a:p>
            <a:pPr>
              <a:defRPr/>
            </a:pPr>
            <a:r>
              <a:rPr lang="en-US" sz="2000" dirty="0">
                <a:latin typeface="Calibri"/>
                <a:ea typeface="ＭＳ Ｐゴシック" charset="0"/>
                <a:cs typeface="Calibri"/>
              </a:rPr>
              <a:t>(where H = A, C, or T)</a:t>
            </a:r>
          </a:p>
        </p:txBody>
      </p:sp>
    </p:spTree>
    <p:extLst>
      <p:ext uri="{BB962C8B-B14F-4D97-AF65-F5344CB8AC3E}">
        <p14:creationId xmlns:p14="http://schemas.microsoft.com/office/powerpoint/2010/main" val="423362823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1506" name="TextBox 3"/>
          <p:cNvSpPr txBox="1">
            <a:spLocks noChangeArrowheads="1"/>
          </p:cNvSpPr>
          <p:nvPr/>
        </p:nvSpPr>
        <p:spPr bwMode="auto">
          <a:xfrm>
            <a:off x="423925" y="1720862"/>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Corbel" panose="020B0503020204020204" pitchFamily="34" charset="0"/>
              <a:buAutoNum type="arabicPeriod"/>
            </a:pPr>
            <a:r>
              <a:rPr lang="en-US" altLang="en-US" b="1" dirty="0">
                <a:solidFill>
                  <a:srgbClr val="0000FF"/>
                </a:solidFill>
                <a:latin typeface="Calibri" panose="020F0502020204030204" pitchFamily="34" charset="0"/>
              </a:rPr>
              <a:t>CH methylation accumulates </a:t>
            </a:r>
            <a:r>
              <a:rPr lang="en-US" altLang="en-US" dirty="0">
                <a:latin typeface="Calibri" panose="020F0502020204030204" pitchFamily="34" charset="0"/>
              </a:rPr>
              <a:t>in neurons through early childhood &amp; adolescence – becoming the dominant form of DNA methylation in mature human neurons	</a:t>
            </a:r>
            <a:endParaRPr lang="en-US" altLang="en-US" sz="2000" dirty="0">
              <a:latin typeface="Calibri" panose="020F0502020204030204" pitchFamily="34" charset="0"/>
            </a:endParaRPr>
          </a:p>
        </p:txBody>
      </p:sp>
      <p:sp>
        <p:nvSpPr>
          <p:cNvPr id="8" name="Title 6"/>
          <p:cNvSpPr>
            <a:spLocks noGrp="1"/>
          </p:cNvSpPr>
          <p:nvPr>
            <p:ph type="title"/>
          </p:nvPr>
        </p:nvSpPr>
        <p:spPr>
          <a:xfrm>
            <a:off x="78994" y="55945"/>
            <a:ext cx="8833611" cy="1157567"/>
          </a:xfrm>
        </p:spPr>
        <p:txBody>
          <a:bodyPr anchor="t">
            <a:noAutofit/>
          </a:bodyPr>
          <a:lstStyle/>
          <a:p>
            <a:pPr algn="ctr"/>
            <a:r>
              <a:rPr lang="en-US" altLang="en-US" sz="2800" dirty="0">
                <a:latin typeface="Arial" panose="020B0604020202020204" pitchFamily="34" charset="0"/>
              </a:rPr>
              <a:t>Widespread </a:t>
            </a:r>
            <a:r>
              <a:rPr lang="en-US" altLang="en-US" sz="2800" dirty="0" err="1">
                <a:latin typeface="Arial" panose="020B0604020202020204" pitchFamily="34" charset="0"/>
              </a:rPr>
              <a:t>methylome</a:t>
            </a:r>
            <a:r>
              <a:rPr lang="en-US" altLang="en-US" sz="2800" dirty="0">
                <a:latin typeface="Arial" panose="020B0604020202020204" pitchFamily="34" charset="0"/>
              </a:rPr>
              <a:t> reconfiguration during fetal to young adult development is coincident with synaptogenesis. </a:t>
            </a:r>
          </a:p>
        </p:txBody>
      </p:sp>
      <p:pic>
        <p:nvPicPr>
          <p:cNvPr id="21508" name="Picture 1"/>
          <p:cNvPicPr>
            <a:picLocks noChangeAspect="1"/>
          </p:cNvPicPr>
          <p:nvPr/>
        </p:nvPicPr>
        <p:blipFill>
          <a:blip r:embed="rId4">
            <a:extLst>
              <a:ext uri="{28A0092B-C50C-407E-A947-70E740481C1C}">
                <a14:useLocalDpi xmlns:a14="http://schemas.microsoft.com/office/drawing/2010/main" val="0"/>
              </a:ext>
            </a:extLst>
          </a:blip>
          <a:srcRect l="8302" t="52759" r="53625" b="28986"/>
          <a:stretch>
            <a:fillRect/>
          </a:stretch>
        </p:blipFill>
        <p:spPr bwMode="auto">
          <a:xfrm>
            <a:off x="4572000" y="3048000"/>
            <a:ext cx="40370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p:cNvPicPr>
            <a:picLocks noChangeAspect="1"/>
          </p:cNvPicPr>
          <p:nvPr/>
        </p:nvPicPr>
        <p:blipFill>
          <a:blip r:embed="rId4">
            <a:extLst>
              <a:ext uri="{28A0092B-C50C-407E-A947-70E740481C1C}">
                <a14:useLocalDpi xmlns:a14="http://schemas.microsoft.com/office/drawing/2010/main" val="0"/>
              </a:ext>
            </a:extLst>
          </a:blip>
          <a:srcRect l="59885" t="2351" r="7848" b="71187"/>
          <a:stretch>
            <a:fillRect/>
          </a:stretch>
        </p:blipFill>
        <p:spPr bwMode="auto">
          <a:xfrm>
            <a:off x="8454" y="3048000"/>
            <a:ext cx="472077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87925" y="5181600"/>
            <a:ext cx="4572000" cy="1292662"/>
          </a:xfrm>
          <a:prstGeom prst="rect">
            <a:avLst/>
          </a:prstGeom>
        </p:spPr>
        <p:txBody>
          <a:bodyPr>
            <a:spAutoFit/>
          </a:bodyPr>
          <a:lstStyle/>
          <a:p>
            <a:pPr lvl="1" eaLnBrk="1" hangingPunct="1"/>
            <a:r>
              <a:rPr lang="en-US" altLang="en-US" sz="2600" b="1" dirty="0">
                <a:latin typeface="Calibri" panose="020F0502020204030204" pitchFamily="34" charset="0"/>
              </a:rPr>
              <a:t>Demonstrates large-scale reconfiguration of neuronal </a:t>
            </a:r>
            <a:r>
              <a:rPr lang="en-US" altLang="en-US" sz="2600" b="1" dirty="0" err="1">
                <a:latin typeface="Calibri" panose="020F0502020204030204" pitchFamily="34" charset="0"/>
              </a:rPr>
              <a:t>epigenome</a:t>
            </a:r>
            <a:endParaRPr lang="en-US" altLang="en-US" sz="2600" b="1" dirty="0">
              <a:latin typeface="Calibri" panose="020F0502020204030204" pitchFamily="34" charset="0"/>
            </a:endParaRPr>
          </a:p>
        </p:txBody>
      </p:sp>
      <p:sp>
        <p:nvSpPr>
          <p:cNvPr id="7" name="Title 6"/>
          <p:cNvSpPr txBox="1">
            <a:spLocks/>
          </p:cNvSpPr>
          <p:nvPr/>
        </p:nvSpPr>
        <p:spPr bwMode="auto">
          <a:xfrm>
            <a:off x="5257800" y="6447866"/>
            <a:ext cx="3113530" cy="2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a:lstStyle>
          <a:p>
            <a:pPr algn="ctr" eaLnBrk="1" fontAlgn="auto" hangingPunct="1">
              <a:spcAft>
                <a:spcPts val="0"/>
              </a:spcAft>
              <a:defRPr/>
            </a:pPr>
            <a:r>
              <a:rPr lang="en-US" sz="700" kern="0">
                <a:solidFill>
                  <a:schemeClr val="accent1">
                    <a:satMod val="150000"/>
                  </a:schemeClr>
                </a:solidFill>
                <a:latin typeface="Calibri"/>
                <a:cs typeface="Calibri"/>
              </a:rPr>
              <a:t>Global Epigenomic Reconfiguration During Mammalian Brain Development</a:t>
            </a:r>
            <a:r>
              <a:rPr lang="en-US" sz="700" kern="0">
                <a:solidFill>
                  <a:schemeClr val="accent1">
                    <a:satMod val="150000"/>
                  </a:schemeClr>
                </a:solidFill>
                <a:latin typeface="Arial"/>
                <a:cs typeface="Arial"/>
              </a:rPr>
              <a:t> </a:t>
            </a:r>
            <a:r>
              <a:rPr lang="en-US" sz="500" kern="0">
                <a:solidFill>
                  <a:schemeClr val="accent1">
                    <a:satMod val="150000"/>
                  </a:schemeClr>
                </a:solidFill>
                <a:latin typeface="Arial"/>
                <a:cs typeface="Arial"/>
              </a:rPr>
              <a:t>(Lister et al., 2013)</a:t>
            </a:r>
            <a:endParaRPr lang="en-US" sz="500" kern="0" dirty="0">
              <a:solidFill>
                <a:schemeClr val="accent1">
                  <a:satMod val="150000"/>
                </a:schemeClr>
              </a:solidFill>
              <a:latin typeface="Arial"/>
              <a:cs typeface="Arial"/>
            </a:endParaRPr>
          </a:p>
        </p:txBody>
      </p:sp>
    </p:spTree>
    <p:extLst>
      <p:ext uri="{BB962C8B-B14F-4D97-AF65-F5344CB8AC3E}">
        <p14:creationId xmlns:p14="http://schemas.microsoft.com/office/powerpoint/2010/main" val="362751172"/>
      </p:ext>
    </p:extLst>
  </p:cSld>
  <p:clrMapOvr>
    <a:overrideClrMapping bg1="lt1" tx1="dk1" bg2="lt2" tx2="dk2" accent1="accent1" accent2="accent2" accent3="accent3" accent4="accent4" accent5="accent5" accent6="accent6" hlink="hlink" folHlink="folHlink"/>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 name="Title 6"/>
          <p:cNvSpPr>
            <a:spLocks noGrp="1"/>
          </p:cNvSpPr>
          <p:nvPr>
            <p:ph type="title"/>
          </p:nvPr>
        </p:nvSpPr>
        <p:spPr>
          <a:xfrm>
            <a:off x="76200" y="152400"/>
            <a:ext cx="8833611" cy="1157567"/>
          </a:xfrm>
        </p:spPr>
        <p:txBody>
          <a:bodyPr anchor="t">
            <a:noAutofit/>
          </a:bodyPr>
          <a:lstStyle/>
          <a:p>
            <a:pPr eaLnBrk="1" hangingPunct="1">
              <a:buFont typeface="Corbel" panose="020B0503020204020204" pitchFamily="34" charset="0"/>
              <a:buAutoNum type="arabicPeriod" startAt="2"/>
            </a:pPr>
            <a:r>
              <a:rPr lang="en-US" altLang="en-US" sz="3200" b="1" dirty="0">
                <a:solidFill>
                  <a:srgbClr val="0000FF"/>
                </a:solidFill>
                <a:latin typeface="Calibri" panose="020F0502020204030204" pitchFamily="34" charset="0"/>
              </a:rPr>
              <a:t>Inaccessible genomic regions are protected from de novo methylation</a:t>
            </a:r>
          </a:p>
        </p:txBody>
      </p:sp>
      <p:pic>
        <p:nvPicPr>
          <p:cNvPr id="25604" name="Picture 1"/>
          <p:cNvPicPr>
            <a:picLocks noChangeAspect="1"/>
          </p:cNvPicPr>
          <p:nvPr/>
        </p:nvPicPr>
        <p:blipFill>
          <a:blip r:embed="rId4">
            <a:extLst>
              <a:ext uri="{28A0092B-C50C-407E-A947-70E740481C1C}">
                <a14:useLocalDpi xmlns:a14="http://schemas.microsoft.com/office/drawing/2010/main" val="0"/>
              </a:ext>
            </a:extLst>
          </a:blip>
          <a:srcRect l="50845" t="66618" r="7715" b="339"/>
          <a:stretch>
            <a:fillRect/>
          </a:stretch>
        </p:blipFill>
        <p:spPr bwMode="auto">
          <a:xfrm>
            <a:off x="2667000" y="1600200"/>
            <a:ext cx="4648200" cy="35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p:nvSpPr>
        <p:spPr bwMode="auto">
          <a:xfrm>
            <a:off x="685800" y="4338638"/>
            <a:ext cx="81534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eaLnBrk="1" hangingPunct="1"/>
            <a:r>
              <a:rPr lang="en-US" altLang="en-US" sz="2600" dirty="0">
                <a:latin typeface="Calibri" panose="020F0502020204030204" pitchFamily="34" charset="0"/>
              </a:rPr>
              <a:t>A2:</a:t>
            </a:r>
            <a:r>
              <a:rPr lang="en-US" altLang="en-US" sz="2600" b="1" dirty="0">
                <a:latin typeface="Calibri" panose="020F0502020204030204" pitchFamily="34" charset="0"/>
              </a:rPr>
              <a:t>Timing matters!</a:t>
            </a:r>
          </a:p>
          <a:p>
            <a:pPr eaLnBrk="1" hangingPunct="1"/>
            <a:r>
              <a:rPr lang="en-US" altLang="en-US" dirty="0">
                <a:latin typeface="Calibri" panose="020F0502020204030204" pitchFamily="34" charset="0"/>
              </a:rPr>
              <a:t>	</a:t>
            </a:r>
            <a:endParaRPr lang="en-US" altLang="en-US" sz="2000" dirty="0">
              <a:latin typeface="Calibri" panose="020F0502020204030204" pitchFamily="34" charset="0"/>
            </a:endParaRPr>
          </a:p>
          <a:p>
            <a:pPr eaLnBrk="1" hangingPunct="1"/>
            <a:r>
              <a:rPr lang="en-US" altLang="en-US" u="sng" dirty="0">
                <a:latin typeface="Calibri" panose="020F0502020204030204" pitchFamily="34" charset="0"/>
              </a:rPr>
              <a:t>Example</a:t>
            </a:r>
            <a:r>
              <a:rPr lang="en-US" altLang="en-US" dirty="0">
                <a:latin typeface="Calibri" panose="020F0502020204030204" pitchFamily="34" charset="0"/>
              </a:rPr>
              <a:t>: Central nervous system deletion of </a:t>
            </a:r>
            <a:r>
              <a:rPr lang="en-US" altLang="en-US" i="1" dirty="0">
                <a:latin typeface="Calibri" panose="020F0502020204030204" pitchFamily="34" charset="0"/>
              </a:rPr>
              <a:t>Dnmt3a</a:t>
            </a:r>
          </a:p>
          <a:p>
            <a:pPr eaLnBrk="1" hangingPunct="1"/>
            <a:endParaRPr lang="en-US" altLang="en-US" sz="2000" i="1" dirty="0">
              <a:latin typeface="Calibri" panose="020F0502020204030204" pitchFamily="34" charset="0"/>
            </a:endParaRPr>
          </a:p>
          <a:p>
            <a:pPr eaLnBrk="1" hangingPunct="1"/>
            <a:r>
              <a:rPr lang="en-US" altLang="en-US" sz="2000" i="1" dirty="0">
                <a:solidFill>
                  <a:srgbClr val="800000"/>
                </a:solidFill>
                <a:latin typeface="Calibri" panose="020F0502020204030204" pitchFamily="34" charset="0"/>
              </a:rPr>
              <a:t>If during late gestation </a:t>
            </a:r>
            <a:r>
              <a:rPr lang="en-US" altLang="en-US" sz="2000" i="1" dirty="0">
                <a:latin typeface="Calibri" panose="020F0502020204030204" pitchFamily="34" charset="0"/>
                <a:sym typeface="Wingdings" panose="05000000000000000000" pitchFamily="2" charset="2"/>
              </a:rPr>
              <a:t> Motor deficits, premature death </a:t>
            </a:r>
            <a:r>
              <a:rPr lang="en-US" altLang="en-US" sz="2000" dirty="0">
                <a:latin typeface="Calibri" panose="020F0502020204030204" pitchFamily="34" charset="0"/>
                <a:sym typeface="Wingdings" panose="05000000000000000000" pitchFamily="2" charset="2"/>
              </a:rPr>
              <a:t></a:t>
            </a:r>
          </a:p>
          <a:p>
            <a:pPr eaLnBrk="1" hangingPunct="1"/>
            <a:r>
              <a:rPr lang="en-US" altLang="en-US" sz="2000" i="1" dirty="0">
                <a:solidFill>
                  <a:srgbClr val="008000"/>
                </a:solidFill>
                <a:latin typeface="Calibri" panose="020F0502020204030204" pitchFamily="34" charset="0"/>
                <a:sym typeface="Wingdings" panose="05000000000000000000" pitchFamily="2" charset="2"/>
              </a:rPr>
              <a:t>If during second postnatal week </a:t>
            </a:r>
            <a:r>
              <a:rPr lang="en-US" altLang="en-US" sz="2000" i="1" dirty="0">
                <a:latin typeface="Calibri" panose="020F0502020204030204" pitchFamily="34" charset="0"/>
                <a:sym typeface="Wingdings" panose="05000000000000000000" pitchFamily="2" charset="2"/>
              </a:rPr>
              <a:t> Plays critical role in establishing normal brain methylation profile and allowing healthy brain development </a:t>
            </a:r>
            <a:r>
              <a:rPr lang="en-US" altLang="en-US" sz="2000" dirty="0">
                <a:latin typeface="Calibri" panose="020F0502020204030204" pitchFamily="34" charset="0"/>
                <a:sym typeface="Wingdings" panose="05000000000000000000" pitchFamily="2" charset="2"/>
              </a:rPr>
              <a:t></a:t>
            </a:r>
          </a:p>
          <a:p>
            <a:pPr eaLnBrk="1" hangingPunct="1"/>
            <a:endParaRPr lang="en-US" altLang="en-US" dirty="0"/>
          </a:p>
        </p:txBody>
      </p:sp>
    </p:spTree>
    <p:extLst>
      <p:ext uri="{BB962C8B-B14F-4D97-AF65-F5344CB8AC3E}">
        <p14:creationId xmlns:p14="http://schemas.microsoft.com/office/powerpoint/2010/main" val="3714647143"/>
      </p:ext>
    </p:extLst>
  </p:cSld>
  <p:clrMapOvr>
    <a:overrideClrMapping bg1="lt1" tx1="dk1" bg2="lt2" tx2="dk2" accent1="accent1" accent2="accent2" accent3="accent3" accent4="accent4" accent5="accent5" accent6="accent6" hlink="hlink" folHlink="folHlink"/>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8" name="Title 6"/>
          <p:cNvSpPr>
            <a:spLocks noGrp="1"/>
          </p:cNvSpPr>
          <p:nvPr>
            <p:ph type="title"/>
          </p:nvPr>
        </p:nvSpPr>
        <p:spPr>
          <a:xfrm>
            <a:off x="76200" y="152400"/>
            <a:ext cx="8833611" cy="1157567"/>
          </a:xfrm>
        </p:spPr>
        <p:txBody>
          <a:bodyPr anchor="t">
            <a:noAutofit/>
          </a:bodyPr>
          <a:lstStyle/>
          <a:p>
            <a:pPr>
              <a:defRPr/>
            </a:pPr>
            <a:r>
              <a:rPr lang="en-US" sz="3200" b="1" dirty="0">
                <a:solidFill>
                  <a:srgbClr val="0000FF"/>
                </a:solidFill>
                <a:latin typeface="Calibri"/>
                <a:ea typeface="ＭＳ Ｐゴシック" charset="0"/>
                <a:cs typeface="Calibri"/>
              </a:rPr>
              <a:t>Neurons and glia show cell type-specific DNA methylation patterns</a:t>
            </a:r>
          </a:p>
        </p:txBody>
      </p:sp>
      <p:pic>
        <p:nvPicPr>
          <p:cNvPr id="29701" name="Picture 2"/>
          <p:cNvPicPr>
            <a:picLocks noChangeAspect="1"/>
          </p:cNvPicPr>
          <p:nvPr/>
        </p:nvPicPr>
        <p:blipFill>
          <a:blip r:embed="rId4">
            <a:extLst>
              <a:ext uri="{28A0092B-C50C-407E-A947-70E740481C1C}">
                <a14:useLocalDpi xmlns:a14="http://schemas.microsoft.com/office/drawing/2010/main" val="0"/>
              </a:ext>
            </a:extLst>
          </a:blip>
          <a:srcRect l="4131" t="3423" r="4897" b="58148"/>
          <a:stretch>
            <a:fillRect/>
          </a:stretch>
        </p:blipFill>
        <p:spPr bwMode="auto">
          <a:xfrm>
            <a:off x="152400" y="3305175"/>
            <a:ext cx="8864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209800" y="1345527"/>
            <a:ext cx="4940300" cy="1815882"/>
          </a:xfrm>
          <a:prstGeom prst="rect">
            <a:avLst/>
          </a:prstGeom>
        </p:spPr>
        <p:txBody>
          <a:bodyPr wrap="square">
            <a:spAutoFit/>
          </a:bodyPr>
          <a:lstStyle/>
          <a:p>
            <a:pPr lvl="1" algn="ctr" eaLnBrk="1" hangingPunct="1"/>
            <a:r>
              <a:rPr lang="en-US" altLang="en-US" sz="2800" dirty="0">
                <a:latin typeface="Calibri" panose="020F0502020204030204" pitchFamily="34" charset="0"/>
              </a:rPr>
              <a:t>Suggests a role for DNA methylation in distinguishing these 2 broad classes of cortical cells!</a:t>
            </a:r>
          </a:p>
        </p:txBody>
      </p:sp>
    </p:spTree>
    <p:extLst>
      <p:ext uri="{BB962C8B-B14F-4D97-AF65-F5344CB8AC3E}">
        <p14:creationId xmlns:p14="http://schemas.microsoft.com/office/powerpoint/2010/main" val="3750857314"/>
      </p:ext>
    </p:extLst>
  </p:cSld>
  <p:clrMapOvr>
    <a:overrideClrMapping bg1="lt1" tx1="dk1" bg2="lt2" tx2="dk2" accent1="accent1" accent2="accent2" accent3="accent3" accent4="accent4" accent5="accent5" accent6="accent6" hlink="hlink" folHlink="folHlink"/>
  </p:clrMapOvr>
  <p:transition spd="slow"/>
</p:sld>
</file>

<file path=ppt/slides/slide46.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841" y="-542641"/>
            <a:ext cx="4759359" cy="3352800"/>
          </a:xfrm>
        </p:spPr>
        <p:txBody>
          <a:bodyPr/>
          <a:lstStyle/>
          <a:p>
            <a:r>
              <a:rPr lang="en-US" sz="2400" dirty="0"/>
              <a:t>“[S]</a:t>
            </a:r>
            <a:r>
              <a:rPr lang="en-US" sz="2400" dirty="0" err="1"/>
              <a:t>urgery</a:t>
            </a:r>
            <a:r>
              <a:rPr lang="en-US" sz="2400" dirty="0"/>
              <a:t>-induced weight loss was associated with a dramatic remodeling of sperm DNA methylation, notably at genetic locations implicated in the central control of appetite.”</a:t>
            </a:r>
          </a:p>
        </p:txBody>
      </p:sp>
      <p:pic>
        <p:nvPicPr>
          <p:cNvPr id="5" name="Content Placeholder 4"/>
          <p:cNvPicPr>
            <a:picLocks noGrp="1" noChangeAspect="1"/>
          </p:cNvPicPr>
          <p:nvPr>
            <p:ph idx="1"/>
          </p:nvPr>
        </p:nvPicPr>
        <p:blipFill>
          <a:blip r:embed="rId4"/>
          <a:stretch>
            <a:fillRect/>
          </a:stretch>
        </p:blipFill>
        <p:spPr>
          <a:xfrm>
            <a:off x="-1" y="2224759"/>
            <a:ext cx="5787975" cy="3925640"/>
          </a:xfrm>
          <a:prstGeom prst="rect">
            <a:avLst/>
          </a:prstGeom>
        </p:spPr>
      </p:pic>
      <p:sp>
        <p:nvSpPr>
          <p:cNvPr id="4" name="Footer Placeholder 3"/>
          <p:cNvSpPr>
            <a:spLocks noGrp="1"/>
          </p:cNvSpPr>
          <p:nvPr>
            <p:ph type="ftr" sz="quarter" idx="11"/>
          </p:nvPr>
        </p:nvSpPr>
        <p:spPr/>
        <p:txBody>
          <a:bodyPr/>
          <a:lstStyle/>
          <a:p>
            <a:pPr>
              <a:defRPr/>
            </a:pPr>
            <a:r>
              <a:rPr lang="en-US" dirty="0">
                <a:solidFill>
                  <a:srgbClr val="000000"/>
                </a:solidFill>
              </a:rPr>
              <a:t>Messinger</a:t>
            </a:r>
          </a:p>
        </p:txBody>
      </p:sp>
      <p:pic>
        <p:nvPicPr>
          <p:cNvPr id="6" name="Picture 5"/>
          <p:cNvPicPr>
            <a:picLocks noChangeAspect="1"/>
          </p:cNvPicPr>
          <p:nvPr/>
        </p:nvPicPr>
        <p:blipFill>
          <a:blip r:embed="rId5"/>
          <a:stretch>
            <a:fillRect/>
          </a:stretch>
        </p:blipFill>
        <p:spPr>
          <a:xfrm>
            <a:off x="5124839" y="-6626"/>
            <a:ext cx="4019161" cy="4045226"/>
          </a:xfrm>
          <a:prstGeom prst="rect">
            <a:avLst/>
          </a:prstGeom>
        </p:spPr>
      </p:pic>
      <p:sp>
        <p:nvSpPr>
          <p:cNvPr id="7" name="Rectangle 6"/>
          <p:cNvSpPr/>
          <p:nvPr/>
        </p:nvSpPr>
        <p:spPr>
          <a:xfrm>
            <a:off x="5943600" y="5221043"/>
            <a:ext cx="3352800" cy="1015663"/>
          </a:xfrm>
          <a:prstGeom prst="rect">
            <a:avLst/>
          </a:prstGeom>
        </p:spPr>
        <p:txBody>
          <a:bodyPr wrap="square">
            <a:spAutoFit/>
          </a:bodyPr>
          <a:lstStyle/>
          <a:p>
            <a:pPr marR="0"/>
            <a:r>
              <a:rPr lang="en-US" sz="1000" dirty="0">
                <a:latin typeface="Segoe UI" panose="020B0502040204020203" pitchFamily="34" charset="0"/>
              </a:rPr>
              <a:t>Donkin, I., </a:t>
            </a:r>
            <a:r>
              <a:rPr lang="en-US" sz="1000" dirty="0" err="1">
                <a:latin typeface="Segoe UI" panose="020B0502040204020203" pitchFamily="34" charset="0"/>
              </a:rPr>
              <a:t>Versteyhe</a:t>
            </a:r>
            <a:r>
              <a:rPr lang="en-US" sz="1000" dirty="0">
                <a:latin typeface="Segoe UI" panose="020B0502040204020203" pitchFamily="34" charset="0"/>
              </a:rPr>
              <a:t>, S., </a:t>
            </a:r>
            <a:r>
              <a:rPr lang="en-US" sz="1000" dirty="0" err="1">
                <a:latin typeface="Segoe UI" panose="020B0502040204020203" pitchFamily="34" charset="0"/>
              </a:rPr>
              <a:t>Ingerslev</a:t>
            </a:r>
            <a:r>
              <a:rPr lang="en-US" sz="1000" dirty="0">
                <a:latin typeface="Segoe UI" panose="020B0502040204020203" pitchFamily="34" charset="0"/>
              </a:rPr>
              <a:t>, L. R., Qian, K., </a:t>
            </a:r>
            <a:r>
              <a:rPr lang="en-US" sz="1000" dirty="0" err="1">
                <a:latin typeface="Segoe UI" panose="020B0502040204020203" pitchFamily="34" charset="0"/>
              </a:rPr>
              <a:t>Mechta</a:t>
            </a:r>
            <a:r>
              <a:rPr lang="en-US" sz="1000" dirty="0">
                <a:latin typeface="Segoe UI" panose="020B0502040204020203" pitchFamily="34" charset="0"/>
              </a:rPr>
              <a:t>, M., </a:t>
            </a:r>
            <a:r>
              <a:rPr lang="en-US" sz="1000" dirty="0" err="1">
                <a:latin typeface="Segoe UI" panose="020B0502040204020203" pitchFamily="34" charset="0"/>
              </a:rPr>
              <a:t>Nordkap</a:t>
            </a:r>
            <a:r>
              <a:rPr lang="en-US" sz="1000" dirty="0">
                <a:latin typeface="Segoe UI" panose="020B0502040204020203" pitchFamily="34" charset="0"/>
              </a:rPr>
              <a:t>, L., . . . Barres, R. (2015). Obesity and Bariatric Surgery Drive Epigenetic Variation of Spermatozoa in Humans. </a:t>
            </a:r>
            <a:r>
              <a:rPr lang="en-US" sz="1000" i="1" dirty="0">
                <a:latin typeface="Segoe UI" panose="020B0502040204020203" pitchFamily="34" charset="0"/>
              </a:rPr>
              <a:t>Cell </a:t>
            </a:r>
            <a:r>
              <a:rPr lang="en-US" sz="1000" i="1" dirty="0" err="1">
                <a:latin typeface="Segoe UI" panose="020B0502040204020203" pitchFamily="34" charset="0"/>
              </a:rPr>
              <a:t>Metab</a:t>
            </a:r>
            <a:r>
              <a:rPr lang="en-US" sz="1000" i="1" dirty="0">
                <a:latin typeface="Segoe UI" panose="020B0502040204020203" pitchFamily="34" charset="0"/>
              </a:rPr>
              <a:t>. </a:t>
            </a:r>
            <a:r>
              <a:rPr lang="en-US" sz="1000" i="1" dirty="0" err="1">
                <a:latin typeface="Segoe UI" panose="020B0502040204020203" pitchFamily="34" charset="0"/>
              </a:rPr>
              <a:t>doi</a:t>
            </a:r>
            <a:r>
              <a:rPr lang="en-US" sz="1000" i="1" dirty="0">
                <a:latin typeface="Segoe UI" panose="020B0502040204020203" pitchFamily="34" charset="0"/>
              </a:rPr>
              <a:t>: 10.1016/j.cmet.2015.11.004</a:t>
            </a:r>
          </a:p>
          <a:p>
            <a:pPr marR="0"/>
            <a:r>
              <a:rPr lang="en-US" sz="1000" dirty="0">
                <a:latin typeface="Segoe UI" panose="020B0502040204020203" pitchFamily="34" charset="0"/>
              </a:rPr>
              <a:t>	</a:t>
            </a:r>
          </a:p>
        </p:txBody>
      </p:sp>
    </p:spTree>
    <p:extLst>
      <p:ext uri="{BB962C8B-B14F-4D97-AF65-F5344CB8AC3E}">
        <p14:creationId xmlns:p14="http://schemas.microsoft.com/office/powerpoint/2010/main" val="3868220444"/>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Environmental Influences on Gene Activity</a:t>
            </a:r>
          </a:p>
        </p:txBody>
      </p:sp>
      <p:sp>
        <p:nvSpPr>
          <p:cNvPr id="120835" name="Content Placeholder 2"/>
          <p:cNvSpPr>
            <a:spLocks noGrp="1"/>
          </p:cNvSpPr>
          <p:nvPr>
            <p:ph idx="1"/>
          </p:nvPr>
        </p:nvSpPr>
        <p:spPr>
          <a:xfrm>
            <a:off x="457200" y="1600200"/>
            <a:ext cx="8839200" cy="4800600"/>
          </a:xfrm>
        </p:spPr>
        <p:txBody>
          <a:bodyPr/>
          <a:lstStyle/>
          <a:p>
            <a:r>
              <a:rPr lang="en-US" altLang="en-US" sz="2800"/>
              <a:t>In rodents:</a:t>
            </a:r>
          </a:p>
          <a:p>
            <a:pPr lvl="1"/>
            <a:r>
              <a:rPr lang="en-US" altLang="en-US" sz="2400"/>
              <a:t>Prenatal exposure to chronic stress </a:t>
            </a:r>
            <a:r>
              <a:rPr lang="en-US" altLang="en-US" sz="2400">
                <a:sym typeface="Wingdings" panose="05000000000000000000" pitchFamily="2" charset="2"/>
              </a:rPr>
              <a:t> hi methylation</a:t>
            </a:r>
          </a:p>
          <a:p>
            <a:pPr lvl="1"/>
            <a:r>
              <a:rPr lang="en-US" altLang="en-US" sz="2400"/>
              <a:t>Low maternal care </a:t>
            </a:r>
            <a:r>
              <a:rPr lang="en-US" altLang="en-US" sz="2400">
                <a:sym typeface="Wingdings" panose="05000000000000000000" pitchFamily="2" charset="2"/>
              </a:rPr>
              <a:t> high </a:t>
            </a:r>
            <a:r>
              <a:rPr lang="en-US" altLang="en-US" sz="2400"/>
              <a:t>methylation</a:t>
            </a:r>
          </a:p>
          <a:p>
            <a:r>
              <a:rPr lang="en-US" altLang="en-US" sz="2800"/>
              <a:t>Less nurturing mothering leads to poorer stress response in rat pups</a:t>
            </a:r>
          </a:p>
          <a:p>
            <a:pPr lvl="2"/>
            <a:r>
              <a:rPr lang="en-US" altLang="en-US" sz="1800"/>
              <a:t>Fewer corticosterone receptors</a:t>
            </a:r>
          </a:p>
          <a:p>
            <a:pPr lvl="2"/>
            <a:r>
              <a:rPr lang="en-US" altLang="en-US" sz="1800"/>
              <a:t>Linked to DNA methylation</a:t>
            </a:r>
          </a:p>
          <a:p>
            <a:pPr lvl="2"/>
            <a:r>
              <a:rPr lang="en-US" altLang="en-US" sz="1800"/>
              <a:t>Enzymes reverse methylation, improve receptor numbers</a:t>
            </a:r>
          </a:p>
          <a:p>
            <a:pPr lvl="3"/>
            <a:r>
              <a:rPr lang="en-US" altLang="en-US" sz="1600"/>
              <a:t>Szyf &amp; Meany (2004)</a:t>
            </a:r>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t>Gangi</a:t>
            </a:r>
          </a:p>
        </p:txBody>
      </p:sp>
    </p:spTree>
    <p:extLst>
      <p:ext uri="{BB962C8B-B14F-4D97-AF65-F5344CB8AC3E}">
        <p14:creationId xmlns:p14="http://schemas.microsoft.com/office/powerpoint/2010/main" val="4190356942"/>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a:t>Environmental Influences on Gene Activity i</a:t>
            </a:r>
            <a:r>
              <a:rPr lang="en-US" altLang="en-US" sz="4000" dirty="0"/>
              <a:t>n Rodents</a:t>
            </a:r>
            <a:endParaRPr lang="en-US" sz="4000" dirty="0"/>
          </a:p>
        </p:txBody>
      </p:sp>
      <p:sp>
        <p:nvSpPr>
          <p:cNvPr id="120835" name="Content Placeholder 2"/>
          <p:cNvSpPr>
            <a:spLocks noGrp="1"/>
          </p:cNvSpPr>
          <p:nvPr>
            <p:ph idx="1"/>
          </p:nvPr>
        </p:nvSpPr>
        <p:spPr>
          <a:xfrm>
            <a:off x="457200" y="1600200"/>
            <a:ext cx="8839200" cy="4800600"/>
          </a:xfrm>
        </p:spPr>
        <p:txBody>
          <a:bodyPr>
            <a:normAutofit fontScale="92500" lnSpcReduction="20000"/>
          </a:bodyPr>
          <a:lstStyle/>
          <a:p>
            <a:r>
              <a:rPr lang="en-US" altLang="en-US" sz="2400" dirty="0"/>
              <a:t>Prenatal exposure to chronic stress </a:t>
            </a:r>
            <a:r>
              <a:rPr lang="en-US" altLang="en-US" sz="2400" dirty="0">
                <a:sym typeface="Wingdings" panose="05000000000000000000" pitchFamily="2" charset="2"/>
              </a:rPr>
              <a:t> hi methylation</a:t>
            </a:r>
          </a:p>
          <a:p>
            <a:pPr lvl="1"/>
            <a:r>
              <a:rPr lang="en-US" altLang="en-US" sz="2400" dirty="0"/>
              <a:t>Low maternal care </a:t>
            </a:r>
            <a:r>
              <a:rPr lang="en-US" altLang="en-US" sz="2400" dirty="0">
                <a:sym typeface="Wingdings" panose="05000000000000000000" pitchFamily="2" charset="2"/>
              </a:rPr>
              <a:t> high </a:t>
            </a:r>
            <a:r>
              <a:rPr lang="en-US" altLang="en-US" sz="2400" dirty="0"/>
              <a:t>methylation</a:t>
            </a:r>
          </a:p>
          <a:p>
            <a:r>
              <a:rPr lang="en-US" altLang="en-US" sz="2800" dirty="0"/>
              <a:t>Less nurturing mothering </a:t>
            </a:r>
            <a:r>
              <a:rPr lang="en-US" altLang="en-US" sz="2800" dirty="0">
                <a:sym typeface="Wingdings" panose="05000000000000000000" pitchFamily="2" charset="2"/>
              </a:rPr>
              <a:t> </a:t>
            </a:r>
            <a:r>
              <a:rPr lang="en-US" altLang="en-US" sz="2800" dirty="0"/>
              <a:t>poorer pup stress response</a:t>
            </a:r>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endParaRPr lang="en-US" altLang="en-US" sz="1800" dirty="0"/>
          </a:p>
          <a:p>
            <a:pPr lvl="2" algn="ctr"/>
            <a:r>
              <a:rPr lang="en-US" altLang="en-US" sz="1800" dirty="0"/>
              <a:t>Fewer corticosterone receptors</a:t>
            </a:r>
          </a:p>
          <a:p>
            <a:pPr lvl="2" algn="ctr"/>
            <a:r>
              <a:rPr lang="en-US" altLang="en-US" sz="1800" dirty="0"/>
              <a:t>Linked to DNA methylation</a:t>
            </a:r>
          </a:p>
          <a:p>
            <a:pPr lvl="2" algn="ctr"/>
            <a:r>
              <a:rPr lang="en-US" altLang="en-US" sz="1800" dirty="0"/>
              <a:t>Enzymes reverse methylation, improve receptor numbers</a:t>
            </a:r>
          </a:p>
          <a:p>
            <a:pPr lvl="3" algn="ctr"/>
            <a:r>
              <a:rPr lang="en-US" altLang="en-US" sz="1600" dirty="0" err="1"/>
              <a:t>Szyf</a:t>
            </a:r>
            <a:r>
              <a:rPr lang="en-US" altLang="en-US" sz="1600" dirty="0"/>
              <a:t> &amp; Meany (2004)</a:t>
            </a:r>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800"/>
              <a:t>Gangi</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19400"/>
            <a:ext cx="2745804"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 name="Picture 8" descr="FIGURE 2."/>
          <p:cNvPicPr>
            <a:picLocks noChangeAspect="1" noChangeArrowheads="1"/>
          </p:cNvPicPr>
          <p:nvPr/>
        </p:nvPicPr>
        <p:blipFill>
          <a:blip r:embed="rId5">
            <a:extLst>
              <a:ext uri="{28A0092B-C50C-407E-A947-70E740481C1C}">
                <a14:useLocalDpi xmlns:a14="http://schemas.microsoft.com/office/drawing/2010/main" val="0"/>
              </a:ext>
            </a:extLst>
          </a:blip>
          <a:srcRect b="50000"/>
          <a:stretch>
            <a:fillRect/>
          </a:stretch>
        </p:blipFill>
        <p:spPr bwMode="auto">
          <a:xfrm>
            <a:off x="1082207" y="2783174"/>
            <a:ext cx="2839199"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778089"/>
      </p:ext>
    </p:extLst>
  </p:cSld>
  <p:clrMapOvr>
    <a:overrideClrMapping bg1="lt1" tx1="dk1" bg2="lt2" tx2="dk2" accent1="accent1" accent2="accent2" accent3="accent3" accent4="accent4" accent5="accent5" accent6="accent6" hlink="hlink" folHlink="folHlink"/>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000" b="1" dirty="0" err="1">
                <a:latin typeface="Arial" panose="020B0604020202020204" pitchFamily="34" charset="0"/>
                <a:cs typeface="Arial" panose="020B0604020202020204" pitchFamily="34" charset="0"/>
              </a:rPr>
              <a:t>Conradt</a:t>
            </a:r>
            <a:r>
              <a:rPr lang="en-US" sz="2000" b="1" dirty="0">
                <a:latin typeface="Arial" panose="020B0604020202020204" pitchFamily="34" charset="0"/>
                <a:cs typeface="Arial" panose="020B0604020202020204" pitchFamily="34" charset="0"/>
              </a:rPr>
              <a:t>, E., Hawes, K., Guerin, D., Armstrong, D. A., </a:t>
            </a:r>
            <a:r>
              <a:rPr lang="en-US" sz="2000" b="1" dirty="0" err="1">
                <a:latin typeface="Arial" panose="020B0604020202020204" pitchFamily="34" charset="0"/>
                <a:cs typeface="Arial" panose="020B0604020202020204" pitchFamily="34" charset="0"/>
              </a:rPr>
              <a:t>Marsit</a:t>
            </a:r>
            <a:r>
              <a:rPr lang="en-US" sz="2000" b="1" dirty="0">
                <a:latin typeface="Arial" panose="020B0604020202020204" pitchFamily="34" charset="0"/>
                <a:cs typeface="Arial" panose="020B0604020202020204" pitchFamily="34" charset="0"/>
              </a:rPr>
              <a:t>, C. J., </a:t>
            </a:r>
            <a:r>
              <a:rPr lang="en-US" sz="2000" b="1" dirty="0" err="1">
                <a:latin typeface="Arial" panose="020B0604020202020204" pitchFamily="34" charset="0"/>
                <a:cs typeface="Arial" panose="020B0604020202020204" pitchFamily="34" charset="0"/>
              </a:rPr>
              <a:t>Tronick</a:t>
            </a:r>
            <a:r>
              <a:rPr lang="en-US" sz="2000" b="1" dirty="0">
                <a:latin typeface="Arial" panose="020B0604020202020204" pitchFamily="34" charset="0"/>
                <a:cs typeface="Arial" panose="020B0604020202020204" pitchFamily="34" charset="0"/>
              </a:rPr>
              <a:t>, E., &amp; Lester, B. M. (2016). The contributions of maternal sensitivity and maternal depressive symptoms to epigenetic processes and neuroendocrine functioning. </a:t>
            </a:r>
            <a:r>
              <a:rPr lang="en-US" sz="2000" b="1" i="1" dirty="0">
                <a:latin typeface="Arial" panose="020B0604020202020204" pitchFamily="34" charset="0"/>
                <a:cs typeface="Arial" panose="020B0604020202020204" pitchFamily="34" charset="0"/>
              </a:rPr>
              <a:t>Child development</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87</a:t>
            </a:r>
            <a:r>
              <a:rPr lang="en-US" sz="2000" b="1" dirty="0">
                <a:latin typeface="Arial" panose="020B0604020202020204" pitchFamily="34" charset="0"/>
                <a:cs typeface="Arial" panose="020B0604020202020204" pitchFamily="34" charset="0"/>
              </a:rPr>
              <a:t>(1).</a:t>
            </a:r>
          </a:p>
        </p:txBody>
      </p:sp>
      <p:pic>
        <p:nvPicPr>
          <p:cNvPr id="4" name="Picture 2" descr="Image result for mother with infan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27165" y="2429633"/>
            <a:ext cx="3102692" cy="2317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150425" y="2429633"/>
            <a:ext cx="3333704" cy="114895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6546" y="3847948"/>
            <a:ext cx="2091702"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61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7" name="Rectangle 4"/>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fontScale="90000"/>
          </a:bodyPr>
          <a:lstStyle/>
          <a:p>
            <a:r>
              <a:rPr lang="en-US" altLang="en-US" sz="4400"/>
              <a:t>2 perspectives on gene*environment interface</a:t>
            </a:r>
            <a:endParaRPr lang="en-US" altLang="en-US" sz="6600"/>
          </a:p>
        </p:txBody>
      </p:sp>
      <p:sp>
        <p:nvSpPr>
          <p:cNvPr id="69638" name="Rectangle 5"/>
          <p:cNvSpPr>
            <a:spLocks noGrp="1" noChangeArrowheads="1"/>
          </p:cNvSpPr>
          <p:nvPr>
            <p:ph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200" b="1" dirty="0"/>
              <a:t>Quantitative</a:t>
            </a:r>
          </a:p>
          <a:p>
            <a:pPr lvl="1"/>
            <a:r>
              <a:rPr lang="en-US" altLang="en-US" sz="2800" b="1" dirty="0"/>
              <a:t>The influence of genetic and environmental factors be distinguished and the influence of each can be </a:t>
            </a:r>
            <a:r>
              <a:rPr lang="en-US" altLang="en-US" sz="2800" b="1" dirty="0" err="1"/>
              <a:t>quanitified</a:t>
            </a:r>
            <a:r>
              <a:rPr lang="en-US" altLang="en-US" sz="2800" b="1" dirty="0"/>
              <a:t> using behavioral genetic methods (</a:t>
            </a:r>
            <a:r>
              <a:rPr lang="en-US" altLang="en-US" sz="2800" b="1" dirty="0" err="1"/>
              <a:t>Plomin</a:t>
            </a:r>
            <a:r>
              <a:rPr lang="en-US" altLang="en-US" sz="2800" b="1" dirty="0"/>
              <a:t>)</a:t>
            </a:r>
            <a:endParaRPr lang="en-US" altLang="en-US" sz="2800" b="1" dirty="0">
              <a:latin typeface="Algerian" panose="04020705040A02060702" pitchFamily="82" charset="0"/>
            </a:endParaRPr>
          </a:p>
          <a:p>
            <a:pPr>
              <a:lnSpc>
                <a:spcPct val="90000"/>
              </a:lnSpc>
            </a:pPr>
            <a:r>
              <a:rPr lang="en-US" altLang="en-US" sz="3200" dirty="0"/>
              <a:t>Transactional</a:t>
            </a:r>
          </a:p>
          <a:p>
            <a:pPr lvl="1">
              <a:lnSpc>
                <a:spcPct val="90000"/>
              </a:lnSpc>
            </a:pPr>
            <a:r>
              <a:rPr lang="en-US" altLang="en-US" sz="2800" dirty="0"/>
              <a:t>“It is not nature vs. nurture, but the interaction of nature and nurture that drives development.” </a:t>
            </a:r>
            <a:r>
              <a:rPr lang="en-US" altLang="en-US" sz="2800" dirty="0" err="1"/>
              <a:t>Urie</a:t>
            </a:r>
            <a:r>
              <a:rPr lang="en-US" altLang="en-US" sz="2800" dirty="0"/>
              <a:t> </a:t>
            </a:r>
            <a:r>
              <a:rPr lang="en-US" altLang="en-US" sz="2800" dirty="0" err="1"/>
              <a:t>Bronfrenbrenner</a:t>
            </a:r>
            <a:endParaRPr lang="en-US" altLang="en-US" sz="2800" dirty="0"/>
          </a:p>
        </p:txBody>
      </p:sp>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000"/>
              <a:t>Messinger</a:t>
            </a:r>
          </a:p>
        </p:txBody>
      </p:sp>
      <p:sp>
        <p:nvSpPr>
          <p:cNvPr id="69635" name="Rectangle 2"/>
          <p:cNvSpPr>
            <a:spLocks noChangeArrowheads="1"/>
          </p:cNvSpPr>
          <p:nvPr/>
        </p:nvSpPr>
        <p:spPr bwMode="auto">
          <a:xfrm>
            <a:off x="685800" y="62896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
        <p:nvSpPr>
          <p:cNvPr id="69636" name="Rectangle 3"/>
          <p:cNvSpPr>
            <a:spLocks noChangeArrowheads="1"/>
          </p:cNvSpPr>
          <p:nvPr/>
        </p:nvSpPr>
        <p:spPr bwMode="auto">
          <a:xfrm>
            <a:off x="3124200" y="62896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en-US" sz="3600"/>
          </a:p>
        </p:txBody>
      </p:sp>
    </p:spTree>
    <p:extLst>
      <p:ext uri="{BB962C8B-B14F-4D97-AF65-F5344CB8AC3E}">
        <p14:creationId xmlns:p14="http://schemas.microsoft.com/office/powerpoint/2010/main" val="4039256078"/>
      </p:ext>
    </p:extLst>
  </p:cSld>
  <p:clrMapOvr>
    <a:overrideClrMapping bg1="lt1" tx1="dk1" bg2="lt2" tx2="dk2" accent1="accent1" accent2="accent2" accent3="accent3" accent4="accent4" accent5="accent5" accent6="accent6" hlink="hlink" folHlink="folHlink"/>
  </p:clrMapOvr>
  <p:transition spd="slow">
    <p:dissolv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Title 1"/>
          <p:cNvSpPr>
            <a:spLocks noGrp="1"/>
          </p:cNvSpPr>
          <p:nvPr>
            <p:ph type="title"/>
          </p:nvPr>
        </p:nvSpPr>
        <p:spPr>
          <a:xfrm>
            <a:off x="817675" y="133747"/>
            <a:ext cx="9393125" cy="1256506"/>
          </a:xfrm>
        </p:spPr>
        <p:txBody>
          <a:bodyPr>
            <a:normAutofit fontScale="90000"/>
          </a:bodyPr>
          <a:lstStyle/>
          <a:p>
            <a:r>
              <a:rPr lang="en-US" altLang="en-US" b="1" dirty="0">
                <a:solidFill>
                  <a:schemeClr val="tx1"/>
                </a:solidFill>
                <a:latin typeface="Arial" panose="020B0604020202020204" pitchFamily="34" charset="0"/>
                <a:cs typeface="Arial" panose="020B0604020202020204" pitchFamily="34" charset="0"/>
              </a:rPr>
              <a:t>Maternal depression can lead to negative child outcomes</a:t>
            </a:r>
            <a:endParaRPr lang="es-CO" altLang="en-US"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65335" y="2023334"/>
            <a:ext cx="2739266" cy="2963731"/>
          </a:xfrm>
        </p:spPr>
        <p:txBody>
          <a:bodyPr>
            <a:noAutofit/>
          </a:bodyPr>
          <a:lstStyle/>
          <a:p>
            <a:pPr>
              <a:buFont typeface="Wingdings 3" charset="2"/>
              <a:buChar char=""/>
              <a:defRPr/>
            </a:pPr>
            <a:r>
              <a:rPr lang="en-US" sz="2400" dirty="0">
                <a:latin typeface="Arial" panose="020B0604020202020204" pitchFamily="34" charset="0"/>
                <a:cs typeface="Arial" panose="020B0604020202020204" pitchFamily="34" charset="0"/>
              </a:rPr>
              <a:t>Through what mechanisms does maternal depression affect children’s genetic expression?</a:t>
            </a:r>
          </a:p>
          <a:p>
            <a:pPr>
              <a:buFont typeface="Wingdings 3" charset="2"/>
              <a:buChar char=""/>
              <a:defRPr/>
            </a:pPr>
            <a:r>
              <a:rPr lang="en-US" sz="2400" dirty="0">
                <a:latin typeface="Arial" panose="020B0604020202020204" pitchFamily="34" charset="0"/>
                <a:cs typeface="Arial" panose="020B0604020202020204" pitchFamily="34" charset="0"/>
              </a:rPr>
              <a:t>Previous studies examined the process in rodents</a:t>
            </a:r>
          </a:p>
        </p:txBody>
      </p:sp>
      <p:sp>
        <p:nvSpPr>
          <p:cNvPr id="4" name="TextBox 3"/>
          <p:cNvSpPr txBox="1"/>
          <p:nvPr/>
        </p:nvSpPr>
        <p:spPr>
          <a:xfrm>
            <a:off x="1295400" y="6530953"/>
            <a:ext cx="1472344" cy="248209"/>
          </a:xfrm>
          <a:prstGeom prst="rect">
            <a:avLst/>
          </a:prstGeom>
          <a:noFill/>
        </p:spPr>
        <p:txBody>
          <a:bodyPr wrap="square">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5" name="TextBox 4"/>
          <p:cNvSpPr txBox="1"/>
          <p:nvPr/>
        </p:nvSpPr>
        <p:spPr>
          <a:xfrm>
            <a:off x="624840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10" name="Diagram 9"/>
          <p:cNvGraphicFramePr/>
          <p:nvPr/>
        </p:nvGraphicFramePr>
        <p:xfrm>
          <a:off x="3733800" y="762000"/>
          <a:ext cx="5250083"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A90CB1A-06D7-FF41-B366-E3FD358A5374}"/>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4535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3"/>
          <p:cNvGraphicFramePr/>
          <p:nvPr/>
        </p:nvGraphicFramePr>
        <p:xfrm>
          <a:off x="4415360" y="1217016"/>
          <a:ext cx="3823981" cy="4373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439877" y="2196883"/>
            <a:ext cx="461986"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charset="0"/>
                <a:ea typeface="+mn-ea"/>
                <a:cs typeface="+mn-cs"/>
              </a:rPr>
              <a:t>H</a:t>
            </a:r>
          </a:p>
        </p:txBody>
      </p:sp>
      <p:sp>
        <p:nvSpPr>
          <p:cNvPr id="6" name="TextBox 5"/>
          <p:cNvSpPr txBox="1"/>
          <p:nvPr/>
        </p:nvSpPr>
        <p:spPr>
          <a:xfrm>
            <a:off x="8460316" y="3115762"/>
            <a:ext cx="441146"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charset="0"/>
                <a:ea typeface="+mn-ea"/>
                <a:cs typeface="+mn-cs"/>
              </a:rPr>
              <a:t>P</a:t>
            </a:r>
          </a:p>
        </p:txBody>
      </p:sp>
      <p:sp>
        <p:nvSpPr>
          <p:cNvPr id="7" name="TextBox 6"/>
          <p:cNvSpPr txBox="1"/>
          <p:nvPr/>
        </p:nvSpPr>
        <p:spPr>
          <a:xfrm>
            <a:off x="8460316" y="4034641"/>
            <a:ext cx="441146"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charset="0"/>
                <a:ea typeface="+mn-ea"/>
                <a:cs typeface="+mn-cs"/>
              </a:rPr>
              <a:t>A</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9" name="Straight Arrow Connector 8"/>
          <p:cNvCxnSpPr>
            <a:cxnSpLocks/>
          </p:cNvCxnSpPr>
          <p:nvPr/>
        </p:nvCxnSpPr>
        <p:spPr>
          <a:xfrm>
            <a:off x="3429000" y="2524507"/>
            <a:ext cx="975119" cy="0"/>
          </a:xfrm>
          <a:prstGeom prst="straightConnector1">
            <a:avLst/>
          </a:prstGeom>
          <a:ln w="149225">
            <a:tailEnd type="triangle"/>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a:cxnSpLocks/>
          </p:cNvCxnSpPr>
          <p:nvPr/>
        </p:nvCxnSpPr>
        <p:spPr>
          <a:xfrm>
            <a:off x="3352800" y="2451992"/>
            <a:ext cx="0" cy="2882008"/>
          </a:xfrm>
          <a:prstGeom prst="line">
            <a:avLst/>
          </a:prstGeom>
          <a:ln w="203200"/>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3352800" y="5265026"/>
            <a:ext cx="1051319" cy="0"/>
          </a:xfrm>
          <a:prstGeom prst="line">
            <a:avLst/>
          </a:prstGeom>
          <a:ln w="161925"/>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 idx="2"/>
            <a:endCxn id="6" idx="0"/>
          </p:cNvCxnSpPr>
          <p:nvPr/>
        </p:nvCxnSpPr>
        <p:spPr>
          <a:xfrm>
            <a:off x="8670870" y="2750881"/>
            <a:ext cx="10019" cy="36488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 idx="2"/>
            <a:endCxn id="7" idx="0"/>
          </p:cNvCxnSpPr>
          <p:nvPr/>
        </p:nvCxnSpPr>
        <p:spPr>
          <a:xfrm>
            <a:off x="8680889" y="3669760"/>
            <a:ext cx="0" cy="36488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429001" y="2667000"/>
            <a:ext cx="1051320" cy="255454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Negative feedback loop inhibits release of CRF and shuts down HPA axis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43" name="Rounded Rectangle 42"/>
          <p:cNvSpPr/>
          <p:nvPr/>
        </p:nvSpPr>
        <p:spPr>
          <a:xfrm>
            <a:off x="228600" y="2475507"/>
            <a:ext cx="2846516" cy="2789519"/>
          </a:xfrm>
          <a:prstGeom prst="roundRect">
            <a:avLst/>
          </a:prstGeom>
          <a:solidFill>
            <a:srgbClr val="FFEF1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DNA Methylation of NR3 C1, which is a GR results in fewer GRs for binding cortisol, resulting in higher levels of cortisol in the blood.</a:t>
            </a:r>
          </a:p>
        </p:txBody>
      </p:sp>
      <p:sp>
        <p:nvSpPr>
          <p:cNvPr id="44" name="TextBox 43"/>
          <p:cNvSpPr txBox="1"/>
          <p:nvPr/>
        </p:nvSpPr>
        <p:spPr>
          <a:xfrm>
            <a:off x="685800" y="200689"/>
            <a:ext cx="4977645"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NR3C1 Function</a:t>
            </a:r>
          </a:p>
        </p:txBody>
      </p:sp>
    </p:spTree>
    <p:extLst>
      <p:ext uri="{BB962C8B-B14F-4D97-AF65-F5344CB8AC3E}">
        <p14:creationId xmlns:p14="http://schemas.microsoft.com/office/powerpoint/2010/main" val="25474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par>
                                <p:cTn id="22" presetID="9"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par>
                                <p:cTn id="30" presetID="5" presetClass="entr" presetSubtype="1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par>
                                <p:cTn id="33" presetID="5" presetClass="entr" presetSubtype="1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heckerboard(across)">
                                      <p:cBhvr>
                                        <p:cTn id="35" dur="500"/>
                                        <p:tgtEl>
                                          <p:spTgt spid="1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heckerboard(across)">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randombar(horizontal)">
                                      <p:cBhvr>
                                        <p:cTn id="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40" grpId="0"/>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4025" y="533400"/>
            <a:ext cx="7543800" cy="1088068"/>
          </a:xfrm>
        </p:spPr>
        <p:txBody>
          <a:bodyPr/>
          <a:lstStyle/>
          <a:p>
            <a:r>
              <a:rPr lang="en-US" b="1" dirty="0">
                <a:solidFill>
                  <a:schemeClr val="tx1"/>
                </a:solidFill>
                <a:latin typeface="Arial" panose="020B0604020202020204" pitchFamily="34" charset="0"/>
                <a:cs typeface="Arial" panose="020B0604020202020204" pitchFamily="34" charset="0"/>
              </a:rPr>
              <a:t>11B HSD2 Function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4025" y="2002873"/>
            <a:ext cx="7543799" cy="3316574"/>
          </a:xfrm>
          <a:prstGeom prst="rect">
            <a:avLst/>
          </a:prstGeom>
        </p:spPr>
      </p:pic>
    </p:spTree>
    <p:extLst>
      <p:ext uri="{BB962C8B-B14F-4D97-AF65-F5344CB8AC3E}">
        <p14:creationId xmlns:p14="http://schemas.microsoft.com/office/powerpoint/2010/main" val="3037909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8E30-E266-0E40-84F9-614D7E96A8E5}"/>
              </a:ext>
            </a:extLst>
          </p:cNvPr>
          <p:cNvSpPr>
            <a:spLocks noGrp="1"/>
          </p:cNvSpPr>
          <p:nvPr>
            <p:ph type="title"/>
          </p:nvPr>
        </p:nvSpPr>
        <p:spPr/>
        <p:txBody>
          <a:bodyPr/>
          <a:lstStyle/>
          <a:p>
            <a:r>
              <a:rPr lang="en-US" b="1" dirty="0">
                <a:solidFill>
                  <a:schemeClr val="tx1"/>
                </a:solidFill>
                <a:latin typeface="Arial" panose="020B0604020202020204" pitchFamily="34" charset="0"/>
                <a:cs typeface="Arial" panose="020B0604020202020204" pitchFamily="34" charset="0"/>
              </a:rPr>
              <a:t>Overall goal of study</a:t>
            </a:r>
          </a:p>
        </p:txBody>
      </p:sp>
      <p:sp>
        <p:nvSpPr>
          <p:cNvPr id="3" name="Content Placeholder 2">
            <a:extLst>
              <a:ext uri="{FF2B5EF4-FFF2-40B4-BE49-F238E27FC236}">
                <a16:creationId xmlns:a16="http://schemas.microsoft.com/office/drawing/2014/main" id="{60740D0F-9090-B34D-A3F5-863AA4B7EA3D}"/>
              </a:ext>
            </a:extLst>
          </p:cNvPr>
          <p:cNvSpPr>
            <a:spLocks noGrp="1"/>
          </p:cNvSpPr>
          <p:nvPr>
            <p:ph idx="1"/>
          </p:nvPr>
        </p:nvSpPr>
        <p:spPr>
          <a:xfrm>
            <a:off x="822959" y="1845734"/>
            <a:ext cx="7940041" cy="4023360"/>
          </a:xfrm>
        </p:spPr>
        <p:txBody>
          <a:bodyPr>
            <a:normAutofit/>
          </a:bodyPr>
          <a:lstStyle/>
          <a:p>
            <a:pPr>
              <a:lnSpc>
                <a:spcPct val="110000"/>
              </a:lnSpc>
              <a:buFont typeface="Wingdings" pitchFamily="2" charset="2"/>
              <a:buChar char="Ø"/>
            </a:pPr>
            <a:r>
              <a:rPr lang="en-US" sz="3000" dirty="0">
                <a:solidFill>
                  <a:schemeClr val="tx1"/>
                </a:solidFill>
                <a:latin typeface="Arial" panose="020B0604020202020204" pitchFamily="34" charset="0"/>
                <a:cs typeface="Arial" panose="020B0604020202020204" pitchFamily="34" charset="0"/>
              </a:rPr>
              <a:t>Whether maternal depressive symptoms, sensitivity, and/or responsiveness are related to DNA methylation of genes involved in neuroendocrine functioning and response to stress</a:t>
            </a:r>
          </a:p>
          <a:p>
            <a:pPr lvl="1"/>
            <a:endParaRPr lang="en-US" sz="2200" b="1" dirty="0"/>
          </a:p>
          <a:p>
            <a:endParaRPr lang="en-US" dirty="0"/>
          </a:p>
        </p:txBody>
      </p:sp>
      <p:sp>
        <p:nvSpPr>
          <p:cNvPr id="4" name="Footer Placeholder 3">
            <a:extLst>
              <a:ext uri="{FF2B5EF4-FFF2-40B4-BE49-F238E27FC236}">
                <a16:creationId xmlns:a16="http://schemas.microsoft.com/office/drawing/2014/main" id="{7ABD90BF-D107-5D42-B075-4FCDD008FCA9}"/>
              </a:ext>
            </a:extLst>
          </p:cNvPr>
          <p:cNvSpPr>
            <a:spLocks noGrp="1"/>
          </p:cNvSpPr>
          <p:nvPr>
            <p:ph type="ftr" sz="quarter" idx="11"/>
          </p:nvPr>
        </p:nvSpPr>
        <p:spPr>
          <a:xfrm>
            <a:off x="6558208" y="6509114"/>
            <a:ext cx="3617103"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all" spc="0" normalizeH="0" baseline="0" noProof="0" dirty="0">
                <a:ln>
                  <a:noFill/>
                </a:ln>
                <a:solidFill>
                  <a:prstClr val="white"/>
                </a:solidFill>
                <a:effectLst/>
                <a:uLnTx/>
                <a:uFillTx/>
                <a:latin typeface="Arial" charset="0"/>
                <a:ea typeface="+mn-ea"/>
                <a:cs typeface="+mn-cs"/>
              </a:rPr>
              <a:t>PESTER</a:t>
            </a:r>
          </a:p>
        </p:txBody>
      </p:sp>
    </p:spTree>
    <p:extLst>
      <p:ext uri="{BB962C8B-B14F-4D97-AF65-F5344CB8AC3E}">
        <p14:creationId xmlns:p14="http://schemas.microsoft.com/office/powerpoint/2010/main" val="637440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681852" y="2197494"/>
            <a:ext cx="2804298" cy="1676400"/>
          </a:xfrm>
          <a:prstGeom prst="rect">
            <a:avLst/>
          </a:prstGeom>
          <a:ln w="698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Maternal Sensitivity and Responsiveness</a:t>
            </a:r>
            <a:endParaRPr kumimoji="0" lang="es-C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681851" y="4225684"/>
            <a:ext cx="2804299" cy="1676400"/>
          </a:xfrm>
          <a:prstGeom prst="rect">
            <a:avLst/>
          </a:prstGeom>
          <a:ln w="762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Maternal depressive symptoms</a:t>
            </a:r>
            <a:endParaRPr kumimoji="0" lang="es-C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8" name="Straight Arrow Connector 7"/>
          <p:cNvCxnSpPr>
            <a:cxnSpLocks/>
            <a:stCxn id="4" idx="3"/>
            <a:endCxn id="15" idx="1"/>
          </p:cNvCxnSpPr>
          <p:nvPr/>
        </p:nvCxnSpPr>
        <p:spPr>
          <a:xfrm>
            <a:off x="3486150" y="3035694"/>
            <a:ext cx="2131182" cy="92436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5" idx="3"/>
          </p:cNvCxnSpPr>
          <p:nvPr/>
        </p:nvCxnSpPr>
        <p:spPr>
          <a:xfrm flipV="1">
            <a:off x="3486150" y="4114800"/>
            <a:ext cx="2131182" cy="94908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0295" name="Rectangle 11"/>
          <p:cNvSpPr>
            <a:spLocks noChangeArrowheads="1"/>
          </p:cNvSpPr>
          <p:nvPr/>
        </p:nvSpPr>
        <p:spPr bwMode="auto">
          <a:xfrm>
            <a:off x="838200" y="388443"/>
            <a:ext cx="8156197" cy="129266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1: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 effects of maternal sensitive behaviors and</a:t>
            </a:r>
          </a:p>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responsiveness and depressive symptoms on DNA methylation</a:t>
            </a:r>
            <a:endParaRPr kumimoji="0" lang="es-CO"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222527"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0"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TextBox 13"/>
          <p:cNvSpPr txBox="1"/>
          <p:nvPr/>
        </p:nvSpPr>
        <p:spPr>
          <a:xfrm>
            <a:off x="598817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Rectangle 14"/>
          <p:cNvSpPr/>
          <p:nvPr/>
        </p:nvSpPr>
        <p:spPr>
          <a:xfrm>
            <a:off x="5617332" y="3271912"/>
            <a:ext cx="2121359" cy="1376288"/>
          </a:xfrm>
          <a:prstGeom prst="rect">
            <a:avLst/>
          </a:prstGeom>
          <a:solidFill>
            <a:schemeClr val="accent3">
              <a:lumMod val="60000"/>
              <a:lumOff val="40000"/>
            </a:schemeClr>
          </a:solidFill>
          <a:ln w="66675">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Infant’s DNA Methylation</a:t>
            </a:r>
            <a:endParaRPr kumimoji="0" lang="es-C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D765E5F3-90B9-D84F-8D87-486599E91ED0}"/>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297828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143000" y="1828800"/>
            <a:ext cx="2362200" cy="1355582"/>
          </a:xfrm>
          <a:prstGeom prst="rect">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Maternal Sensitivity and Responsiveness</a:t>
            </a:r>
            <a:endParaRPr kumimoji="0" lang="es-CO"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143000" y="3276600"/>
            <a:ext cx="2362200" cy="1355582"/>
          </a:xfrm>
          <a:prstGeom prst="rect">
            <a:avLst/>
          </a:prstGeom>
          <a:ln w="635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Maternal depressive symptoms</a:t>
            </a:r>
            <a:endParaRPr kumimoji="0" lang="es-CO"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5791952" y="2971801"/>
            <a:ext cx="2588203" cy="1660382"/>
          </a:xfrm>
          <a:prstGeom prst="rect">
            <a:avLst/>
          </a:prstGeom>
          <a:ln w="8255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Infant’s cortisol levels</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(Pre and post-stress)</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Arrow Connector 7"/>
          <p:cNvCxnSpPr>
            <a:cxnSpLocks/>
            <a:stCxn id="4" idx="3"/>
          </p:cNvCxnSpPr>
          <p:nvPr/>
        </p:nvCxnSpPr>
        <p:spPr>
          <a:xfrm>
            <a:off x="3505200" y="2506591"/>
            <a:ext cx="2286752" cy="92240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5" idx="3"/>
            <a:endCxn id="6" idx="1"/>
          </p:cNvCxnSpPr>
          <p:nvPr/>
        </p:nvCxnSpPr>
        <p:spPr>
          <a:xfrm flipV="1">
            <a:off x="3505200" y="3801992"/>
            <a:ext cx="2286752" cy="15239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1319" name="Rectangle 11"/>
          <p:cNvSpPr>
            <a:spLocks noChangeArrowheads="1"/>
          </p:cNvSpPr>
          <p:nvPr/>
        </p:nvSpPr>
        <p:spPr bwMode="auto">
          <a:xfrm>
            <a:off x="995953" y="344843"/>
            <a:ext cx="792319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27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2: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 effects of maternal sensitive behaviors and</a:t>
            </a:r>
          </a:p>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responsiveness and depressive symptoms on prestress</a:t>
            </a:r>
          </a:p>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cortisol and cortisol reactivity</a:t>
            </a:r>
          </a:p>
          <a:p>
            <a:pPr marL="0" marR="0" lvl="0" indent="0" algn="l" defTabSz="342900" rtl="0" eaLnBrk="0" fontAlgn="base" latinLnBrk="0" hangingPunct="0">
              <a:lnSpc>
                <a:spcPct val="100000"/>
              </a:lnSpc>
              <a:spcBef>
                <a:spcPct val="0"/>
              </a:spcBef>
              <a:spcAft>
                <a:spcPct val="0"/>
              </a:spcAft>
              <a:buClrTx/>
              <a:buSzTx/>
              <a:buFontTx/>
              <a:buNone/>
              <a:tabLst/>
              <a:defRPr/>
            </a:pPr>
            <a:endParaRPr kumimoji="0" lang="es-CO" altLang="en-US" sz="27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0" name="TextBox 9"/>
          <p:cNvSpPr txBox="1"/>
          <p:nvPr/>
        </p:nvSpPr>
        <p:spPr>
          <a:xfrm>
            <a:off x="1414834"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p:cNvSpPr/>
          <p:nvPr/>
        </p:nvSpPr>
        <p:spPr>
          <a:xfrm>
            <a:off x="1140588" y="4724400"/>
            <a:ext cx="2362200" cy="1524469"/>
          </a:xfrm>
          <a:prstGeom prst="rect">
            <a:avLst/>
          </a:prstGeom>
          <a:solidFill>
            <a:schemeClr val="accent3">
              <a:lumMod val="60000"/>
              <a:lumOff val="40000"/>
            </a:schemeClr>
          </a:solidFill>
          <a:ln w="66675">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DNA Methylation</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a:cxnSpLocks/>
            <a:stCxn id="12" idx="3"/>
          </p:cNvCxnSpPr>
          <p:nvPr/>
        </p:nvCxnSpPr>
        <p:spPr>
          <a:xfrm flipV="1">
            <a:off x="3502788" y="4114800"/>
            <a:ext cx="2289164" cy="137183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1" name="TextBox 40">
            <a:extLst>
              <a:ext uri="{FF2B5EF4-FFF2-40B4-BE49-F238E27FC236}">
                <a16:creationId xmlns:a16="http://schemas.microsoft.com/office/drawing/2014/main" id="{CFC5EA2A-21F7-F04B-8D3B-D29F8BDFF83C}"/>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436434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2362205" y="1944144"/>
            <a:ext cx="1613818" cy="1004374"/>
          </a:xfrm>
          <a:prstGeom prst="rect">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Maternal Sensitivity and Responsiveness</a:t>
            </a:r>
            <a:endParaRPr kumimoji="0" lang="es-CO"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989351" y="3450548"/>
            <a:ext cx="1433445" cy="881801"/>
          </a:xfrm>
          <a:prstGeom prst="rect">
            <a:avLst/>
          </a:prstGeom>
          <a:ln w="762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5881973" y="3450548"/>
            <a:ext cx="1387079" cy="881801"/>
          </a:xfrm>
          <a:prstGeom prst="rect">
            <a:avLst/>
          </a:prstGeom>
          <a:ln w="76200">
            <a:solidFill>
              <a:srgbClr val="E4E213"/>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Infant’s pre-stress cortisol levels</a:t>
            </a:r>
            <a:endParaRPr kumimoji="0" lang="es-CO"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1" name="Straight Arrow Connector 10"/>
          <p:cNvCxnSpPr>
            <a:stCxn id="5" idx="3"/>
            <a:endCxn id="6" idx="1"/>
          </p:cNvCxnSpPr>
          <p:nvPr/>
        </p:nvCxnSpPr>
        <p:spPr>
          <a:xfrm>
            <a:off x="2422796" y="3891449"/>
            <a:ext cx="3459177"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2342" name="Rectangle 11"/>
          <p:cNvSpPr>
            <a:spLocks noChangeArrowheads="1"/>
          </p:cNvSpPr>
          <p:nvPr/>
        </p:nvSpPr>
        <p:spPr bwMode="auto">
          <a:xfrm>
            <a:off x="810687" y="1140211"/>
            <a:ext cx="57518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27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Aim 3: Social Buffering Hypothesis</a:t>
            </a:r>
            <a:endParaRPr kumimoji="0" lang="es-CO" altLang="en-US" sz="27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9" name="Rectangle 8"/>
          <p:cNvSpPr/>
          <p:nvPr/>
        </p:nvSpPr>
        <p:spPr>
          <a:xfrm>
            <a:off x="5907882" y="4879536"/>
            <a:ext cx="1387079" cy="905929"/>
          </a:xfrm>
          <a:prstGeom prst="rect">
            <a:avLst/>
          </a:prstGeom>
          <a:ln w="76200">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a:ea typeface="+mn-ea"/>
                <a:cs typeface="+mn-cs"/>
              </a:rPr>
              <a:t>Infant’s cortisol reactivity</a:t>
            </a:r>
            <a:endParaRPr kumimoji="0" lang="es-CO" sz="15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a:stCxn id="5" idx="3"/>
            <a:endCxn id="9" idx="1"/>
          </p:cNvCxnSpPr>
          <p:nvPr/>
        </p:nvCxnSpPr>
        <p:spPr>
          <a:xfrm>
            <a:off x="2422797" y="3891449"/>
            <a:ext cx="3485086" cy="1441052"/>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4" idx="2"/>
          </p:cNvCxnSpPr>
          <p:nvPr/>
        </p:nvCxnSpPr>
        <p:spPr>
          <a:xfrm>
            <a:off x="3169114" y="2948518"/>
            <a:ext cx="259886" cy="1350855"/>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4" idx="2"/>
          </p:cNvCxnSpPr>
          <p:nvPr/>
        </p:nvCxnSpPr>
        <p:spPr>
          <a:xfrm>
            <a:off x="3169114" y="2948518"/>
            <a:ext cx="996226" cy="964184"/>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66800"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1" name="TextBox 30"/>
          <p:cNvSpPr txBox="1"/>
          <p:nvPr/>
        </p:nvSpPr>
        <p:spPr>
          <a:xfrm>
            <a:off x="6279167" y="597682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p:cNvSpPr/>
          <p:nvPr/>
        </p:nvSpPr>
        <p:spPr>
          <a:xfrm>
            <a:off x="5907882" y="2152296"/>
            <a:ext cx="1361170" cy="848103"/>
          </a:xfrm>
          <a:prstGeom prst="rect">
            <a:avLst/>
          </a:prstGeom>
          <a:solidFill>
            <a:schemeClr val="accent3">
              <a:lumMod val="60000"/>
              <a:lumOff val="40000"/>
            </a:schemeClr>
          </a:solidFill>
          <a:ln w="762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DNA Methylation</a:t>
            </a:r>
          </a:p>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6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8" name="Straight Arrow Connector 17"/>
          <p:cNvCxnSpPr>
            <a:cxnSpLocks/>
            <a:stCxn id="5" idx="3"/>
            <a:endCxn id="13" idx="1"/>
          </p:cNvCxnSpPr>
          <p:nvPr/>
        </p:nvCxnSpPr>
        <p:spPr>
          <a:xfrm flipV="1">
            <a:off x="2422796" y="2576348"/>
            <a:ext cx="3485086" cy="1315101"/>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272147" y="2948516"/>
            <a:ext cx="947700" cy="226733"/>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3DB9EE2-3C0F-944F-BE03-4CEDA2E122C0}"/>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2669001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139160" y="-533400"/>
            <a:ext cx="9614440" cy="1156009"/>
          </a:xfrm>
        </p:spPr>
        <p:txBody>
          <a:bodyPr>
            <a:noAutofit/>
          </a:bodyPr>
          <a:lstStyle/>
          <a:p>
            <a:r>
              <a:rPr lang="en-US" altLang="en-US" sz="3000" b="1" dirty="0">
                <a:solidFill>
                  <a:schemeClr val="tx1"/>
                </a:solidFill>
                <a:latin typeface="Arial" panose="020B0604020202020204" pitchFamily="34" charset="0"/>
                <a:cs typeface="Arial" panose="020B0604020202020204" pitchFamily="34" charset="0"/>
              </a:rPr>
              <a:t>Methods: Demographics, Measures, Study Design</a:t>
            </a:r>
            <a:endParaRPr lang="es-CO" altLang="en-US" sz="3000" b="1" dirty="0">
              <a:solidFill>
                <a:schemeClr val="tx1"/>
              </a:solidFill>
              <a:latin typeface="Arial" panose="020B0604020202020204" pitchFamily="34" charset="0"/>
              <a:cs typeface="Arial" panose="020B0604020202020204" pitchFamily="34" charset="0"/>
            </a:endParaRPr>
          </a:p>
        </p:txBody>
      </p:sp>
      <p:pic>
        <p:nvPicPr>
          <p:cNvPr id="14336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1479" y="763937"/>
            <a:ext cx="4953361"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4400"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5116711" y="5730889"/>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4" name="Rounded Rectangle 3"/>
          <p:cNvSpPr/>
          <p:nvPr/>
        </p:nvSpPr>
        <p:spPr>
          <a:xfrm>
            <a:off x="139159" y="608346"/>
            <a:ext cx="3912319" cy="56413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Mother: </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Anxiety (covariate)</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Depression (CES-D)</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Sensitivity and Responsiveness: [2 factors]</a:t>
            </a:r>
          </a:p>
          <a:p>
            <a:pPr marL="914400" marR="0" lvl="2"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1" i="0" u="none" strike="noStrike" kern="1200" cap="none" spc="0" normalizeH="0" baseline="0" noProof="0" dirty="0">
                <a:ln>
                  <a:noFill/>
                </a:ln>
                <a:solidFill>
                  <a:srgbClr val="E48312"/>
                </a:solidFill>
                <a:effectLst/>
                <a:uLnTx/>
                <a:uFillTx/>
                <a:latin typeface="Arial" panose="020B0604020202020204" pitchFamily="34" charset="0"/>
                <a:ea typeface="+mn-ea"/>
                <a:cs typeface="Arial" panose="020B0604020202020204" pitchFamily="34" charset="0"/>
              </a:rPr>
              <a:t>Acceptance /</a:t>
            </a:r>
            <a:r>
              <a:rPr kumimoji="0" lang="en-US" sz="2200" b="1" i="0" u="none" strike="noStrike" kern="1200" cap="none" spc="0" normalizeH="0" baseline="0" noProof="0" dirty="0" err="1">
                <a:ln>
                  <a:noFill/>
                </a:ln>
                <a:solidFill>
                  <a:srgbClr val="E48312"/>
                </a:solidFill>
                <a:effectLst/>
                <a:uLnTx/>
                <a:uFillTx/>
                <a:latin typeface="Arial" panose="020B0604020202020204" pitchFamily="34" charset="0"/>
                <a:ea typeface="+mn-ea"/>
                <a:cs typeface="Arial" panose="020B0604020202020204" pitchFamily="34" charset="0"/>
              </a:rPr>
              <a:t>Nondemanding</a:t>
            </a:r>
            <a:endParaRPr kumimoji="0" lang="en-US" sz="2200" b="1" i="0" u="none" strike="noStrike" kern="1200" cap="none" spc="0" normalizeH="0" baseline="0" noProof="0" dirty="0">
              <a:ln>
                <a:noFill/>
              </a:ln>
              <a:solidFill>
                <a:srgbClr val="E48312"/>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1" i="0" u="none" strike="noStrike" kern="1200" cap="none" spc="0" normalizeH="0" baseline="0" noProof="0" dirty="0">
                <a:ln>
                  <a:noFill/>
                </a:ln>
                <a:solidFill>
                  <a:srgbClr val="BD582C"/>
                </a:solidFill>
                <a:effectLst/>
                <a:uLnTx/>
                <a:uFillTx/>
                <a:latin typeface="Arial" panose="020B0604020202020204" pitchFamily="34" charset="0"/>
                <a:ea typeface="+mn-ea"/>
                <a:cs typeface="Arial" panose="020B0604020202020204" pitchFamily="34" charset="0"/>
              </a:rPr>
              <a:t>Responsiveness/</a:t>
            </a:r>
          </a:p>
          <a:p>
            <a:pPr marL="914400" marR="0" lvl="2"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BD582C"/>
                </a:solidFill>
                <a:effectLst/>
                <a:uLnTx/>
                <a:uFillTx/>
                <a:latin typeface="Arial" panose="020B0604020202020204" pitchFamily="34" charset="0"/>
                <a:ea typeface="+mn-ea"/>
                <a:cs typeface="Arial" panose="020B0604020202020204" pitchFamily="34" charset="0"/>
              </a:rPr>
              <a:t>Appropriate Touch</a:t>
            </a:r>
          </a:p>
          <a:p>
            <a:pPr marL="0" marR="0" lvl="0"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Infant</a:t>
            </a:r>
            <a:r>
              <a:rPr kumimoji="0" lang="es-CO" sz="2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s-CO"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Cortisol x 3 </a:t>
            </a:r>
          </a:p>
          <a:p>
            <a:pPr marL="457200" marR="0" lvl="1" indent="0" algn="l" defTabSz="914400" rtl="0" eaLnBrk="0" fontAlgn="base" latinLnBrk="0" hangingPunct="0">
              <a:lnSpc>
                <a:spcPct val="100000"/>
              </a:lnSpc>
              <a:spcBef>
                <a:spcPct val="0"/>
              </a:spcBef>
              <a:spcAft>
                <a:spcPct val="0"/>
              </a:spcAft>
              <a:buClrTx/>
              <a:buSzTx/>
              <a:buFont typeface="Wingdings 3" charset="2"/>
              <a:buChar char=""/>
              <a:tabLst/>
              <a:defRPr/>
            </a:pPr>
            <a:r>
              <a:rPr kumimoji="0" lang="es-CO"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Buccal Sample </a:t>
            </a:r>
            <a:r>
              <a:rPr kumimoji="0" lang="es-CO" sz="2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Collection</a:t>
            </a:r>
            <a:r>
              <a:rPr kumimoji="0" lang="es-CO"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CO" sz="2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for</a:t>
            </a:r>
            <a:r>
              <a:rPr kumimoji="0" lang="es-CO"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DNA</a:t>
            </a: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AF3EB62-FC7E-CC46-8730-7F37D24B21D3}"/>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18694637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936979"/>
            <a:ext cx="3248442" cy="1941908"/>
          </a:xfrm>
          <a:prstGeom prst="rect">
            <a:avLst/>
          </a:prstGeom>
          <a:ln w="698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Maternal Sensitivity and Responsiveness (accepting/</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nondemanding factor only)</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457200" y="4210398"/>
            <a:ext cx="3248442" cy="1941907"/>
          </a:xfrm>
          <a:prstGeom prst="rect">
            <a:avLst/>
          </a:prstGeom>
          <a:ln w="762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Arrow Connector 7"/>
          <p:cNvCxnSpPr>
            <a:cxnSpLocks/>
            <a:stCxn id="4" idx="3"/>
            <a:endCxn id="15" idx="1"/>
          </p:cNvCxnSpPr>
          <p:nvPr/>
        </p:nvCxnSpPr>
        <p:spPr>
          <a:xfrm>
            <a:off x="3705642" y="2907933"/>
            <a:ext cx="2257128" cy="131882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5" idx="3"/>
            <a:endCxn id="15" idx="1"/>
          </p:cNvCxnSpPr>
          <p:nvPr/>
        </p:nvCxnSpPr>
        <p:spPr>
          <a:xfrm flipV="1">
            <a:off x="3705642" y="4226756"/>
            <a:ext cx="2257128" cy="954596"/>
          </a:xfrm>
          <a:prstGeom prst="straightConnector1">
            <a:avLst/>
          </a:prstGeom>
          <a:ln w="63500">
            <a:solidFill>
              <a:schemeClr val="accent1">
                <a:alpha val="17258"/>
              </a:schemeClr>
            </a:solidFill>
            <a:tailEnd type="triangle"/>
          </a:ln>
        </p:spPr>
        <p:style>
          <a:lnRef idx="1">
            <a:schemeClr val="accent1"/>
          </a:lnRef>
          <a:fillRef idx="0">
            <a:schemeClr val="accent1"/>
          </a:fillRef>
          <a:effectRef idx="0">
            <a:schemeClr val="accent1"/>
          </a:effectRef>
          <a:fontRef idx="minor">
            <a:schemeClr val="tx1"/>
          </a:fontRef>
        </p:style>
      </p:cxnSp>
      <p:sp>
        <p:nvSpPr>
          <p:cNvPr id="140295" name="Rectangle 11"/>
          <p:cNvSpPr>
            <a:spLocks noChangeArrowheads="1"/>
          </p:cNvSpPr>
          <p:nvPr/>
        </p:nvSpPr>
        <p:spPr bwMode="auto">
          <a:xfrm>
            <a:off x="763965" y="753070"/>
            <a:ext cx="8380035"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1 Results: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 effects of maternal sensitive behaviors and responsiveness and depressive symptoms</a:t>
            </a:r>
            <a:endParaRPr kumimoji="0" lang="es-CO"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222527"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0"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 name="TextBox 13"/>
          <p:cNvSpPr txBox="1"/>
          <p:nvPr/>
        </p:nvSpPr>
        <p:spPr>
          <a:xfrm>
            <a:off x="598817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0"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5" name="Rectangle 14"/>
          <p:cNvSpPr/>
          <p:nvPr/>
        </p:nvSpPr>
        <p:spPr>
          <a:xfrm>
            <a:off x="5962770" y="3271912"/>
            <a:ext cx="2943522" cy="1909688"/>
          </a:xfrm>
          <a:prstGeom prst="rect">
            <a:avLst/>
          </a:prstGeom>
          <a:solidFill>
            <a:schemeClr val="accent3">
              <a:lumMod val="60000"/>
              <a:lumOff val="40000"/>
            </a:schemeClr>
          </a:solidFill>
          <a:ln w="66675">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Infant’s DNA Methylation</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 11b-HSD2 CpG 1</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NOT</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NR3C1 CpG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9541801B-4FFE-7648-8D71-46D04AD04006}"/>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202550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1828800"/>
            <a:ext cx="2362200" cy="1355582"/>
          </a:xfrm>
          <a:prstGeom prst="rect">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Arial"/>
                <a:ea typeface="+mn-ea"/>
                <a:cs typeface="+mn-cs"/>
              </a:rPr>
              <a:t>Maternal Sensitivity and Responsiveness</a:t>
            </a:r>
            <a:endParaRPr kumimoji="0" lang="es-CO" sz="21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1143000" y="3276600"/>
            <a:ext cx="2362200" cy="1355582"/>
          </a:xfrm>
          <a:prstGeom prst="rect">
            <a:avLst/>
          </a:prstGeom>
          <a:ln w="635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5791952" y="2971801"/>
            <a:ext cx="2588203" cy="1660382"/>
          </a:xfrm>
          <a:prstGeom prst="rect">
            <a:avLst/>
          </a:prstGeom>
          <a:ln w="82550"/>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Infant’s cortisol levels</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(Pre and post-stress)</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8" name="Straight Arrow Connector 7"/>
          <p:cNvCxnSpPr>
            <a:cxnSpLocks/>
            <a:stCxn id="4" idx="3"/>
          </p:cNvCxnSpPr>
          <p:nvPr/>
        </p:nvCxnSpPr>
        <p:spPr>
          <a:xfrm>
            <a:off x="3505200" y="2506591"/>
            <a:ext cx="2286752" cy="922409"/>
          </a:xfrm>
          <a:prstGeom prst="straightConnector1">
            <a:avLst/>
          </a:prstGeom>
          <a:ln w="635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5" idx="3"/>
            <a:endCxn id="6" idx="1"/>
          </p:cNvCxnSpPr>
          <p:nvPr/>
        </p:nvCxnSpPr>
        <p:spPr>
          <a:xfrm flipV="1">
            <a:off x="3505200" y="3801992"/>
            <a:ext cx="2286752" cy="152399"/>
          </a:xfrm>
          <a:prstGeom prst="straightConnector1">
            <a:avLst/>
          </a:prstGeom>
          <a:ln w="635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1319" name="Rectangle 11"/>
          <p:cNvSpPr>
            <a:spLocks noChangeArrowheads="1"/>
          </p:cNvSpPr>
          <p:nvPr/>
        </p:nvSpPr>
        <p:spPr bwMode="auto">
          <a:xfrm>
            <a:off x="1023546" y="1146733"/>
            <a:ext cx="56263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2 Results: </a:t>
            </a:r>
            <a:r>
              <a:rPr kumimoji="0" lang="en-US" altLang="en-US"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m</a:t>
            </a:r>
            <a:r>
              <a:rPr kumimoji="0" lang="en-US" sz="3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ain</a:t>
            </a:r>
            <a:r>
              <a:rPr kumimoji="0" lang="en-US"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effects</a:t>
            </a:r>
            <a:endParaRPr kumimoji="0" lang="es-CO" altLang="en-US"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1414834"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p:cNvSpPr/>
          <p:nvPr/>
        </p:nvSpPr>
        <p:spPr>
          <a:xfrm>
            <a:off x="1140588" y="4724400"/>
            <a:ext cx="2362200" cy="1524469"/>
          </a:xfrm>
          <a:prstGeom prst="rect">
            <a:avLst/>
          </a:prstGeom>
          <a:solidFill>
            <a:schemeClr val="accent3">
              <a:lumMod val="60000"/>
              <a:lumOff val="40000"/>
            </a:schemeClr>
          </a:solidFill>
          <a:ln w="66675">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DNA Methylation</a:t>
            </a:r>
            <a:endParaRPr kumimoji="0" lang="es-CO" sz="2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a:cxnSpLocks/>
            <a:stCxn id="12" idx="3"/>
          </p:cNvCxnSpPr>
          <p:nvPr/>
        </p:nvCxnSpPr>
        <p:spPr>
          <a:xfrm flipV="1">
            <a:off x="3502788" y="4114800"/>
            <a:ext cx="2289164" cy="1371835"/>
          </a:xfrm>
          <a:prstGeom prst="straightConnector1">
            <a:avLst/>
          </a:prstGeom>
          <a:ln w="63500">
            <a:solidFill>
              <a:schemeClr val="accent1">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6477000"/>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TextBox 12">
            <a:extLst>
              <a:ext uri="{FF2B5EF4-FFF2-40B4-BE49-F238E27FC236}">
                <a16:creationId xmlns:a16="http://schemas.microsoft.com/office/drawing/2014/main" id="{A3066771-E892-7E4D-A2FC-1FF93387C551}"/>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294959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533400" y="609600"/>
            <a:ext cx="8077200" cy="1143000"/>
          </a:xfrm>
        </p:spPr>
        <p:txBody>
          <a:bodyPr>
            <a:normAutofit fontScale="90000"/>
          </a:bodyPr>
          <a:lstStyle/>
          <a:p>
            <a:r>
              <a:rPr lang="en-US" altLang="en-US"/>
              <a:t>Sources of Variance in Behavior </a:t>
            </a:r>
            <a:br>
              <a:rPr lang="en-US" altLang="en-US"/>
            </a:br>
            <a:endParaRPr lang="en-US" altLang="en-US"/>
          </a:p>
        </p:txBody>
      </p:sp>
      <p:sp>
        <p:nvSpPr>
          <p:cNvPr id="61444" name="Rectangle 3"/>
          <p:cNvSpPr>
            <a:spLocks noGrp="1" noChangeArrowheads="1"/>
          </p:cNvSpPr>
          <p:nvPr>
            <p:ph idx="1"/>
          </p:nvPr>
        </p:nvSpPr>
        <p:spPr/>
        <p:txBody>
          <a:bodyPr/>
          <a:lstStyle/>
          <a:p>
            <a:r>
              <a:rPr lang="en-US" altLang="en-US" sz="3600" dirty="0"/>
              <a:t>Genetic (heritability)</a:t>
            </a:r>
          </a:p>
          <a:p>
            <a:r>
              <a:rPr lang="en-US" altLang="en-US" sz="3600" dirty="0"/>
              <a:t>Environmental</a:t>
            </a:r>
          </a:p>
          <a:p>
            <a:r>
              <a:rPr lang="en-US" altLang="en-US" sz="3600" dirty="0"/>
              <a:t>Gene x environment interaction </a:t>
            </a:r>
          </a:p>
          <a:p>
            <a:r>
              <a:rPr lang="en-US" altLang="en-US" sz="3600" dirty="0"/>
              <a:t>Error</a:t>
            </a:r>
          </a:p>
          <a:p>
            <a:endParaRPr lang="en-US" altLang="en-US" dirty="0"/>
          </a:p>
          <a:p>
            <a:pPr lvl="1"/>
            <a:endParaRPr lang="en-US" altLang="en-US" sz="3200" dirty="0"/>
          </a:p>
        </p:txBody>
      </p:sp>
      <p:sp>
        <p:nvSpPr>
          <p:cNvPr id="61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spTree>
    <p:extLst>
      <p:ext uri="{BB962C8B-B14F-4D97-AF65-F5344CB8AC3E}">
        <p14:creationId xmlns:p14="http://schemas.microsoft.com/office/powerpoint/2010/main" val="84759319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8727" y="1969278"/>
            <a:ext cx="1921589" cy="1195918"/>
          </a:xfrm>
          <a:prstGeom prst="rect">
            <a:avLst/>
          </a:prstGeom>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Maternal Sensitivity and Responsiveness</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(Responsive/</a:t>
            </a:r>
            <a:r>
              <a:rPr kumimoji="0" lang="en-US" sz="1400" b="1" i="0" u="none" strike="noStrike" kern="1200" cap="none" spc="0" normalizeH="0" baseline="0" noProof="0" dirty="0" err="1">
                <a:ln>
                  <a:noFill/>
                </a:ln>
                <a:solidFill>
                  <a:prstClr val="white"/>
                </a:solidFill>
                <a:effectLst/>
                <a:uLnTx/>
                <a:uFillTx/>
                <a:latin typeface="Arial"/>
                <a:ea typeface="+mn-ea"/>
                <a:cs typeface="+mn-cs"/>
              </a:rPr>
              <a:t>appro</a:t>
            </a:r>
            <a:r>
              <a:rPr kumimoji="0" lang="en-US" sz="1400" b="1" i="0" u="none" strike="noStrike" kern="1200" cap="none" spc="0" normalizeH="0" baseline="0" noProof="0" dirty="0">
                <a:ln>
                  <a:noFill/>
                </a:ln>
                <a:solidFill>
                  <a:prstClr val="white"/>
                </a:solidFill>
                <a:effectLst/>
                <a:uLnTx/>
                <a:uFillTx/>
                <a:latin typeface="Arial"/>
                <a:ea typeface="+mn-ea"/>
                <a:cs typeface="+mn-cs"/>
              </a:rPr>
              <a:t> touch factor ONLY)</a:t>
            </a:r>
            <a:endParaRPr kumimoji="0" lang="es-CO"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Rectangle 4"/>
          <p:cNvSpPr/>
          <p:nvPr/>
        </p:nvSpPr>
        <p:spPr>
          <a:xfrm>
            <a:off x="993644" y="3667226"/>
            <a:ext cx="1433445" cy="881801"/>
          </a:xfrm>
          <a:prstGeom prst="rect">
            <a:avLst/>
          </a:prstGeom>
          <a:ln w="7620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Maternal depressive symptoms</a:t>
            </a:r>
            <a:endParaRPr kumimoji="0" lang="es-CO"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p:cNvSpPr/>
          <p:nvPr/>
        </p:nvSpPr>
        <p:spPr>
          <a:xfrm>
            <a:off x="5886266" y="3578998"/>
            <a:ext cx="1921588" cy="1221602"/>
          </a:xfrm>
          <a:prstGeom prst="rect">
            <a:avLst/>
          </a:prstGeom>
          <a:ln w="76200">
            <a:solidFill>
              <a:srgbClr val="E4E213"/>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Infant’s pre-stress cortisol levels</a:t>
            </a:r>
            <a:endParaRPr kumimoji="0" lang="es-CO" sz="14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1" name="Straight Arrow Connector 10"/>
          <p:cNvCxnSpPr>
            <a:cxnSpLocks/>
            <a:stCxn id="5" idx="3"/>
            <a:endCxn id="6" idx="1"/>
          </p:cNvCxnSpPr>
          <p:nvPr/>
        </p:nvCxnSpPr>
        <p:spPr>
          <a:xfrm>
            <a:off x="2427089" y="4108127"/>
            <a:ext cx="3459177" cy="816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2342" name="Rectangle 11"/>
          <p:cNvSpPr>
            <a:spLocks noChangeArrowheads="1"/>
          </p:cNvSpPr>
          <p:nvPr/>
        </p:nvSpPr>
        <p:spPr bwMode="auto">
          <a:xfrm>
            <a:off x="794545" y="1122241"/>
            <a:ext cx="765254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sz="2400">
                <a:solidFill>
                  <a:schemeClr val="tx1"/>
                </a:solidFill>
                <a:latin typeface="Times New Roman" panose="02020603050405020304" pitchFamily="18" charset="0"/>
              </a:defRPr>
            </a:lvl1pPr>
            <a:lvl2pPr marL="742950" indent="-285750" defTabSz="342900">
              <a:defRPr sz="2400">
                <a:solidFill>
                  <a:schemeClr val="tx1"/>
                </a:solidFill>
                <a:latin typeface="Times New Roman" panose="02020603050405020304" pitchFamily="18" charset="0"/>
              </a:defRPr>
            </a:lvl2pPr>
            <a:lvl3pPr marL="1143000" indent="-228600" defTabSz="342900">
              <a:defRPr sz="2400">
                <a:solidFill>
                  <a:schemeClr val="tx1"/>
                </a:solidFill>
                <a:latin typeface="Times New Roman" panose="02020603050405020304" pitchFamily="18" charset="0"/>
              </a:defRPr>
            </a:lvl3pPr>
            <a:lvl4pPr marL="1600200" indent="-228600" defTabSz="342900">
              <a:defRPr sz="2400">
                <a:solidFill>
                  <a:schemeClr val="tx1"/>
                </a:solidFill>
                <a:latin typeface="Times New Roman" panose="02020603050405020304" pitchFamily="18" charset="0"/>
              </a:defRPr>
            </a:lvl4pPr>
            <a:lvl5pPr marL="2057400" indent="-228600" defTabSz="342900">
              <a:defRPr sz="2400">
                <a:solidFill>
                  <a:schemeClr val="tx1"/>
                </a:solidFill>
                <a:latin typeface="Times New Roman" panose="02020603050405020304" pitchFamily="18" charset="0"/>
              </a:defRPr>
            </a:lvl5pPr>
            <a:lvl6pPr marL="2514600" indent="-228600" defTabSz="342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342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342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3429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Aim 3 Results: </a:t>
            </a:r>
            <a:r>
              <a:rPr kumimoji="0" lang="en-US" altLang="en-US"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Social Buffering Hypothesis</a:t>
            </a:r>
            <a:endParaRPr kumimoji="0" lang="es-CO" altLang="en-US"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5912175" y="4953000"/>
            <a:ext cx="1895679" cy="1238106"/>
          </a:xfrm>
          <a:prstGeom prst="rect">
            <a:avLst/>
          </a:prstGeom>
          <a:ln w="76200">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a:ea typeface="+mn-ea"/>
                <a:cs typeface="+mn-cs"/>
              </a:rPr>
              <a:t>Infant’s cortisol reactivity</a:t>
            </a:r>
            <a:endParaRPr kumimoji="0" lang="es-CO" sz="15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4" name="Straight Arrow Connector 13"/>
          <p:cNvCxnSpPr>
            <a:cxnSpLocks/>
            <a:stCxn id="5" idx="3"/>
            <a:endCxn id="9" idx="1"/>
          </p:cNvCxnSpPr>
          <p:nvPr/>
        </p:nvCxnSpPr>
        <p:spPr>
          <a:xfrm>
            <a:off x="2427089" y="4108127"/>
            <a:ext cx="3485086" cy="1463926"/>
          </a:xfrm>
          <a:prstGeom prst="straightConnector1">
            <a:avLst/>
          </a:prstGeom>
          <a:ln w="63500">
            <a:solidFill>
              <a:schemeClr val="accent1">
                <a:alpha val="25098"/>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4" idx="2"/>
          </p:cNvCxnSpPr>
          <p:nvPr/>
        </p:nvCxnSpPr>
        <p:spPr>
          <a:xfrm>
            <a:off x="3019522" y="3165196"/>
            <a:ext cx="413771" cy="1350855"/>
          </a:xfrm>
          <a:prstGeom prst="straightConnector1">
            <a:avLst/>
          </a:prstGeom>
          <a:ln w="63500">
            <a:solidFill>
              <a:srgbClr val="00B050">
                <a:alpha val="2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4" idx="2"/>
          </p:cNvCxnSpPr>
          <p:nvPr/>
        </p:nvCxnSpPr>
        <p:spPr>
          <a:xfrm>
            <a:off x="3019522" y="3165196"/>
            <a:ext cx="1150111" cy="964184"/>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66800"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1" name="TextBox 30"/>
          <p:cNvSpPr txBox="1"/>
          <p:nvPr/>
        </p:nvSpPr>
        <p:spPr>
          <a:xfrm>
            <a:off x="6248400" y="6476999"/>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3" name="Rectangle 12"/>
          <p:cNvSpPr/>
          <p:nvPr/>
        </p:nvSpPr>
        <p:spPr>
          <a:xfrm>
            <a:off x="5912175" y="2133600"/>
            <a:ext cx="1921588" cy="1197282"/>
          </a:xfrm>
          <a:prstGeom prst="rect">
            <a:avLst/>
          </a:prstGeom>
          <a:solidFill>
            <a:schemeClr val="accent3">
              <a:lumMod val="60000"/>
              <a:lumOff val="40000"/>
            </a:schemeClr>
          </a:solidFill>
          <a:ln w="76200">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DNA Methylation</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mn-ea"/>
                <a:cs typeface="+mn-cs"/>
              </a:rPr>
              <a:t>(11b-HSD2 CpG 3 &amp; 4, NR3C1 CpG 2</a:t>
            </a:r>
          </a:p>
          <a:p>
            <a:pPr marL="0" marR="0" lvl="0" indent="0" algn="ctr" defTabSz="257175"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charset="0"/>
                <a:ea typeface="+mn-ea"/>
                <a:cs typeface="+mn-cs"/>
              </a:rPr>
              <a:t> ONLY) </a:t>
            </a:r>
            <a:endParaRPr kumimoji="0" lang="en-US" sz="16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600" b="1" i="0" u="none" strike="noStrike" kern="1200" cap="none" spc="0" normalizeH="0" baseline="0" noProof="0" dirty="0">
              <a:ln>
                <a:noFill/>
              </a:ln>
              <a:solidFill>
                <a:prstClr val="white"/>
              </a:solidFill>
              <a:effectLst/>
              <a:uLnTx/>
              <a:uFillTx/>
              <a:latin typeface="Arial"/>
              <a:ea typeface="+mn-ea"/>
              <a:cs typeface="+mn-cs"/>
            </a:endParaRPr>
          </a:p>
        </p:txBody>
      </p:sp>
      <p:cxnSp>
        <p:nvCxnSpPr>
          <p:cNvPr id="18" name="Straight Arrow Connector 17"/>
          <p:cNvCxnSpPr>
            <a:cxnSpLocks/>
            <a:stCxn id="5" idx="3"/>
            <a:endCxn id="13" idx="1"/>
          </p:cNvCxnSpPr>
          <p:nvPr/>
        </p:nvCxnSpPr>
        <p:spPr>
          <a:xfrm flipV="1">
            <a:off x="2427089" y="2732241"/>
            <a:ext cx="3485086" cy="137588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4" idx="2"/>
          </p:cNvCxnSpPr>
          <p:nvPr/>
        </p:nvCxnSpPr>
        <p:spPr>
          <a:xfrm>
            <a:off x="3019522" y="3165196"/>
            <a:ext cx="1150111" cy="250458"/>
          </a:xfrm>
          <a:prstGeom prst="straightConnector1">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FCFA27F-3A68-AC4F-BFA9-8BC9A20EFFFB}"/>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769481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1328"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4387" name="Title 1"/>
          <p:cNvSpPr txBox="1">
            <a:spLocks/>
          </p:cNvSpPr>
          <p:nvPr/>
        </p:nvSpPr>
        <p:spPr bwMode="auto">
          <a:xfrm>
            <a:off x="786984" y="446665"/>
            <a:ext cx="5151714" cy="76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Results of Regression Analyses</a:t>
            </a:r>
            <a:endParaRPr kumimoji="0" lang="es-CO"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grpSp>
        <p:nvGrpSpPr>
          <p:cNvPr id="144388" name="Group 1"/>
          <p:cNvGrpSpPr>
            <a:grpSpLocks/>
          </p:cNvGrpSpPr>
          <p:nvPr/>
        </p:nvGrpSpPr>
        <p:grpSpPr bwMode="auto">
          <a:xfrm>
            <a:off x="784838" y="992098"/>
            <a:ext cx="7825762" cy="5312496"/>
            <a:chOff x="3689749" y="1066944"/>
            <a:chExt cx="6097835" cy="5462142"/>
          </a:xfrm>
        </p:grpSpPr>
        <p:pic>
          <p:nvPicPr>
            <p:cNvPr id="144390" name="Picture 5"/>
            <p:cNvPicPr>
              <a:picLocks noChangeAspect="1"/>
            </p:cNvPicPr>
            <p:nvPr/>
          </p:nvPicPr>
          <p:blipFill rotWithShape="1">
            <a:blip r:embed="rId3">
              <a:extLst>
                <a:ext uri="{28A0092B-C50C-407E-A947-70E740481C1C}">
                  <a14:useLocalDpi xmlns:a14="http://schemas.microsoft.com/office/drawing/2010/main" val="0"/>
                </a:ext>
              </a:extLst>
            </a:blip>
            <a:srcRect l="1680" r="5042" b="1235"/>
            <a:stretch/>
          </p:blipFill>
          <p:spPr bwMode="auto">
            <a:xfrm>
              <a:off x="3689749" y="1066944"/>
              <a:ext cx="6097835" cy="546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flipV="1">
              <a:off x="8237988" y="2513441"/>
              <a:ext cx="489480" cy="142491"/>
            </a:xfrm>
            <a:prstGeom prst="rect">
              <a:avLst/>
            </a:prstGeom>
            <a:noFill/>
            <a:ln w="31750">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flipV="1">
              <a:off x="8210906" y="2921321"/>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flipV="1">
              <a:off x="8250880" y="404959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p:cNvSpPr/>
            <p:nvPr/>
          </p:nvSpPr>
          <p:spPr>
            <a:xfrm flipV="1">
              <a:off x="8237987" y="361240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p:cNvSpPr/>
            <p:nvPr/>
          </p:nvSpPr>
          <p:spPr>
            <a:xfrm flipV="1">
              <a:off x="8260964" y="4296356"/>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p:cNvSpPr/>
            <p:nvPr/>
          </p:nvSpPr>
          <p:spPr>
            <a:xfrm flipV="1">
              <a:off x="7511762" y="4306566"/>
              <a:ext cx="470025" cy="142492"/>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p:cNvSpPr/>
            <p:nvPr/>
          </p:nvSpPr>
          <p:spPr>
            <a:xfrm flipV="1">
              <a:off x="8260964" y="4731764"/>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flipV="1">
              <a:off x="8264223" y="5814099"/>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p:cNvSpPr txBox="1"/>
          <p:nvPr/>
        </p:nvSpPr>
        <p:spPr>
          <a:xfrm>
            <a:off x="6769772" y="5694288"/>
            <a:ext cx="949355" cy="248209"/>
          </a:xfrm>
          <a:prstGeom prst="rect">
            <a:avLst/>
          </a:prstGeom>
          <a:noFill/>
        </p:spPr>
        <p:txBody>
          <a:bodyPr wrap="square">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76364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bwMode="auto">
          <a:xfrm>
            <a:off x="1983424" y="2241948"/>
            <a:ext cx="5222396" cy="3017044"/>
          </a:xfrm>
        </p:spPr>
      </p:pic>
      <p:sp>
        <p:nvSpPr>
          <p:cNvPr id="5" name="TextBox 4"/>
          <p:cNvSpPr txBox="1"/>
          <p:nvPr/>
        </p:nvSpPr>
        <p:spPr>
          <a:xfrm>
            <a:off x="770816" y="6471048"/>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4842838" y="5714813"/>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6931" r="18099" b="19200"/>
          <a:stretch/>
        </p:blipFill>
        <p:spPr bwMode="auto">
          <a:xfrm>
            <a:off x="719527" y="1303021"/>
            <a:ext cx="7948535" cy="4229100"/>
          </a:xfrm>
          <a:prstGeom prst="rect">
            <a:avLst/>
          </a:prstGeom>
        </p:spPr>
      </p:pic>
      <p:sp>
        <p:nvSpPr>
          <p:cNvPr id="145413" name="Title 1"/>
          <p:cNvSpPr txBox="1">
            <a:spLocks/>
          </p:cNvSpPr>
          <p:nvPr/>
        </p:nvSpPr>
        <p:spPr bwMode="auto">
          <a:xfrm>
            <a:off x="753644" y="598721"/>
            <a:ext cx="641868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Figures for significant i</a:t>
            </a:r>
            <a:r>
              <a:rPr kumimoji="0" lang="en-US" altLang="en-US" sz="2475" b="1"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nteractions</a:t>
            </a:r>
            <a:endParaRPr kumimoji="0" lang="es-CO"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82DF301-0C52-2344-A7E4-D6AE89B5CE78}"/>
              </a:ext>
            </a:extLst>
          </p:cNvPr>
          <p:cNvSpPr txBox="1"/>
          <p:nvPr/>
        </p:nvSpPr>
        <p:spPr>
          <a:xfrm>
            <a:off x="609600" y="1143000"/>
            <a:ext cx="3962400" cy="2362200"/>
          </a:xfrm>
          <a:prstGeom prst="rect">
            <a:avLst/>
          </a:prstGeom>
          <a:noFill/>
          <a:ln w="38100">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A11F7AD5-5884-7342-B833-051767B981DF}"/>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40257997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1328"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4387" name="Title 1"/>
          <p:cNvSpPr txBox="1">
            <a:spLocks/>
          </p:cNvSpPr>
          <p:nvPr/>
        </p:nvSpPr>
        <p:spPr bwMode="auto">
          <a:xfrm>
            <a:off x="786984" y="446665"/>
            <a:ext cx="5151714" cy="76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Results of Regression Analyses</a:t>
            </a:r>
            <a:endParaRPr kumimoji="0" lang="es-CO"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grpSp>
        <p:nvGrpSpPr>
          <p:cNvPr id="144388" name="Group 1"/>
          <p:cNvGrpSpPr>
            <a:grpSpLocks/>
          </p:cNvGrpSpPr>
          <p:nvPr/>
        </p:nvGrpSpPr>
        <p:grpSpPr bwMode="auto">
          <a:xfrm>
            <a:off x="784838" y="992098"/>
            <a:ext cx="7825762" cy="5312496"/>
            <a:chOff x="3689749" y="1066944"/>
            <a:chExt cx="6097835" cy="5462142"/>
          </a:xfrm>
        </p:grpSpPr>
        <p:pic>
          <p:nvPicPr>
            <p:cNvPr id="144390" name="Picture 5"/>
            <p:cNvPicPr>
              <a:picLocks noChangeAspect="1"/>
            </p:cNvPicPr>
            <p:nvPr/>
          </p:nvPicPr>
          <p:blipFill rotWithShape="1">
            <a:blip r:embed="rId3">
              <a:extLst>
                <a:ext uri="{28A0092B-C50C-407E-A947-70E740481C1C}">
                  <a14:useLocalDpi xmlns:a14="http://schemas.microsoft.com/office/drawing/2010/main" val="0"/>
                </a:ext>
              </a:extLst>
            </a:blip>
            <a:srcRect l="1680" r="5042" b="1235"/>
            <a:stretch/>
          </p:blipFill>
          <p:spPr bwMode="auto">
            <a:xfrm>
              <a:off x="3689749" y="1066944"/>
              <a:ext cx="6097835" cy="546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flipV="1">
              <a:off x="8237988" y="2513441"/>
              <a:ext cx="489480" cy="142491"/>
            </a:xfrm>
            <a:prstGeom prst="rect">
              <a:avLst/>
            </a:prstGeom>
            <a:noFill/>
            <a:ln w="31750">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flipV="1">
              <a:off x="8210906" y="2921321"/>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flipV="1">
              <a:off x="8250880" y="404959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p:cNvSpPr/>
            <p:nvPr/>
          </p:nvSpPr>
          <p:spPr>
            <a:xfrm flipV="1">
              <a:off x="8237987" y="361240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p:cNvSpPr/>
            <p:nvPr/>
          </p:nvSpPr>
          <p:spPr>
            <a:xfrm flipV="1">
              <a:off x="8260964" y="4296356"/>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p:cNvSpPr/>
            <p:nvPr/>
          </p:nvSpPr>
          <p:spPr>
            <a:xfrm flipV="1">
              <a:off x="7511762" y="4306566"/>
              <a:ext cx="470025" cy="142492"/>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p:cNvSpPr/>
            <p:nvPr/>
          </p:nvSpPr>
          <p:spPr>
            <a:xfrm flipV="1">
              <a:off x="8260964" y="4731764"/>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flipV="1">
              <a:off x="8264223" y="5814099"/>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p:cNvSpPr txBox="1"/>
          <p:nvPr/>
        </p:nvSpPr>
        <p:spPr>
          <a:xfrm>
            <a:off x="6769772" y="5694288"/>
            <a:ext cx="949355" cy="248209"/>
          </a:xfrm>
          <a:prstGeom prst="rect">
            <a:avLst/>
          </a:prstGeom>
          <a:noFill/>
        </p:spPr>
        <p:txBody>
          <a:bodyPr wrap="square">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97571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bwMode="auto">
          <a:xfrm>
            <a:off x="1983424" y="2241948"/>
            <a:ext cx="5222396" cy="3017044"/>
          </a:xfrm>
        </p:spPr>
      </p:pic>
      <p:sp>
        <p:nvSpPr>
          <p:cNvPr id="5" name="TextBox 4"/>
          <p:cNvSpPr txBox="1"/>
          <p:nvPr/>
        </p:nvSpPr>
        <p:spPr>
          <a:xfrm>
            <a:off x="770816" y="6471048"/>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4842838" y="5714813"/>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6931" r="18099" b="19200"/>
          <a:stretch/>
        </p:blipFill>
        <p:spPr bwMode="auto">
          <a:xfrm>
            <a:off x="719527" y="1303021"/>
            <a:ext cx="7948535" cy="4229100"/>
          </a:xfrm>
          <a:prstGeom prst="rect">
            <a:avLst/>
          </a:prstGeom>
        </p:spPr>
      </p:pic>
      <p:sp>
        <p:nvSpPr>
          <p:cNvPr id="145413" name="Title 1"/>
          <p:cNvSpPr txBox="1">
            <a:spLocks/>
          </p:cNvSpPr>
          <p:nvPr/>
        </p:nvSpPr>
        <p:spPr bwMode="auto">
          <a:xfrm>
            <a:off x="753644" y="598721"/>
            <a:ext cx="602815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Figures for significant i</a:t>
            </a:r>
            <a:r>
              <a:rPr kumimoji="0" lang="en-US" altLang="en-US" sz="2475" b="1"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nteractions</a:t>
            </a:r>
            <a:endParaRPr kumimoji="0" lang="es-CO"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82DF301-0C52-2344-A7E4-D6AE89B5CE78}"/>
              </a:ext>
            </a:extLst>
          </p:cNvPr>
          <p:cNvSpPr txBox="1"/>
          <p:nvPr/>
        </p:nvSpPr>
        <p:spPr>
          <a:xfrm>
            <a:off x="4612268" y="1181463"/>
            <a:ext cx="3923220" cy="2273696"/>
          </a:xfrm>
          <a:prstGeom prst="rect">
            <a:avLst/>
          </a:prstGeom>
          <a:noFill/>
          <a:ln w="38100">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886EF0FC-D2F7-8F4C-9F58-4F91FAAA3E8F}"/>
              </a:ext>
            </a:extLst>
          </p:cNvPr>
          <p:cNvSpPr txBox="1"/>
          <p:nvPr/>
        </p:nvSpPr>
        <p:spPr>
          <a:xfrm>
            <a:off x="724980" y="3441117"/>
            <a:ext cx="3887287" cy="2273696"/>
          </a:xfrm>
          <a:prstGeom prst="rect">
            <a:avLst/>
          </a:prstGeom>
          <a:noFill/>
          <a:ln w="38100">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extBox 8">
            <a:extLst>
              <a:ext uri="{FF2B5EF4-FFF2-40B4-BE49-F238E27FC236}">
                <a16:creationId xmlns:a16="http://schemas.microsoft.com/office/drawing/2014/main" id="{09E26656-C317-F540-AE1A-E0E192632DDA}"/>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2612384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821328" y="6477000"/>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44387" name="Title 1"/>
          <p:cNvSpPr txBox="1">
            <a:spLocks/>
          </p:cNvSpPr>
          <p:nvPr/>
        </p:nvSpPr>
        <p:spPr bwMode="auto">
          <a:xfrm>
            <a:off x="786984" y="446665"/>
            <a:ext cx="5151714" cy="76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Results of Regression Analyses</a:t>
            </a:r>
            <a:endParaRPr kumimoji="0" lang="es-CO"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grpSp>
        <p:nvGrpSpPr>
          <p:cNvPr id="144388" name="Group 1"/>
          <p:cNvGrpSpPr>
            <a:grpSpLocks/>
          </p:cNvGrpSpPr>
          <p:nvPr/>
        </p:nvGrpSpPr>
        <p:grpSpPr bwMode="auto">
          <a:xfrm>
            <a:off x="784838" y="992098"/>
            <a:ext cx="7825762" cy="5312496"/>
            <a:chOff x="3689749" y="1066944"/>
            <a:chExt cx="6097835" cy="5462142"/>
          </a:xfrm>
        </p:grpSpPr>
        <p:pic>
          <p:nvPicPr>
            <p:cNvPr id="144390" name="Picture 5"/>
            <p:cNvPicPr>
              <a:picLocks noChangeAspect="1"/>
            </p:cNvPicPr>
            <p:nvPr/>
          </p:nvPicPr>
          <p:blipFill rotWithShape="1">
            <a:blip r:embed="rId3">
              <a:extLst>
                <a:ext uri="{28A0092B-C50C-407E-A947-70E740481C1C}">
                  <a14:useLocalDpi xmlns:a14="http://schemas.microsoft.com/office/drawing/2010/main" val="0"/>
                </a:ext>
              </a:extLst>
            </a:blip>
            <a:srcRect l="1680" r="5042" b="1235"/>
            <a:stretch/>
          </p:blipFill>
          <p:spPr bwMode="auto">
            <a:xfrm>
              <a:off x="3689749" y="1066944"/>
              <a:ext cx="6097835" cy="546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flipV="1">
              <a:off x="8237988" y="2513441"/>
              <a:ext cx="489480" cy="142491"/>
            </a:xfrm>
            <a:prstGeom prst="rect">
              <a:avLst/>
            </a:prstGeom>
            <a:noFill/>
            <a:ln w="31750">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p:cNvSpPr/>
            <p:nvPr/>
          </p:nvSpPr>
          <p:spPr>
            <a:xfrm flipV="1">
              <a:off x="8210906" y="2921321"/>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p:cNvSpPr/>
            <p:nvPr/>
          </p:nvSpPr>
          <p:spPr>
            <a:xfrm flipV="1">
              <a:off x="8250880" y="404959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p:cNvSpPr/>
            <p:nvPr/>
          </p:nvSpPr>
          <p:spPr>
            <a:xfrm flipV="1">
              <a:off x="8237987" y="3612400"/>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p:cNvSpPr/>
            <p:nvPr/>
          </p:nvSpPr>
          <p:spPr>
            <a:xfrm flipV="1">
              <a:off x="8260964" y="4296356"/>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p:cNvSpPr/>
            <p:nvPr/>
          </p:nvSpPr>
          <p:spPr>
            <a:xfrm flipV="1">
              <a:off x="7511762" y="4306566"/>
              <a:ext cx="470025" cy="142492"/>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p:cNvSpPr/>
            <p:nvPr/>
          </p:nvSpPr>
          <p:spPr>
            <a:xfrm flipV="1">
              <a:off x="8260964" y="4731764"/>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flipV="1">
              <a:off x="8264223" y="5814099"/>
              <a:ext cx="489480" cy="142491"/>
            </a:xfrm>
            <a:prstGeom prst="rect">
              <a:avLst/>
            </a:prstGeom>
            <a:noFill/>
            <a:ln w="34925">
              <a:solidFill>
                <a:srgbClr val="FF28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57175" rtl="0" eaLnBrk="0" fontAlgn="base" latinLnBrk="0" hangingPunct="0">
                <a:lnSpc>
                  <a:spcPct val="100000"/>
                </a:lnSpc>
                <a:spcBef>
                  <a:spcPct val="0"/>
                </a:spcBef>
                <a:spcAft>
                  <a:spcPct val="0"/>
                </a:spcAft>
                <a:buClrTx/>
                <a:buSzTx/>
                <a:buFontTx/>
                <a:buNone/>
                <a:tabLst/>
                <a:defRPr/>
              </a:pPr>
              <a:endParaRPr kumimoji="0" lang="es-CO" sz="1013" b="0" i="0" u="none" strike="noStrike" kern="1200" cap="none" spc="0" normalizeH="0" baseline="0" noProof="0">
                <a:ln>
                  <a:noFill/>
                </a:ln>
                <a:solidFill>
                  <a:prstClr val="white"/>
                </a:solidFill>
                <a:effectLst/>
                <a:uLnTx/>
                <a:uFillTx/>
                <a:latin typeface="Arial"/>
                <a:ea typeface="+mn-ea"/>
                <a:cs typeface="+mn-cs"/>
              </a:endParaRPr>
            </a:p>
          </p:txBody>
        </p:sp>
      </p:grpSp>
      <p:sp>
        <p:nvSpPr>
          <p:cNvPr id="8" name="TextBox 7"/>
          <p:cNvSpPr txBox="1"/>
          <p:nvPr/>
        </p:nvSpPr>
        <p:spPr>
          <a:xfrm>
            <a:off x="6769772" y="5694288"/>
            <a:ext cx="949355" cy="248209"/>
          </a:xfrm>
          <a:prstGeom prst="rect">
            <a:avLst/>
          </a:prstGeom>
          <a:noFill/>
        </p:spPr>
        <p:txBody>
          <a:bodyPr wrap="square">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Rumper</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550028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bwMode="auto">
          <a:xfrm>
            <a:off x="1983424" y="2241948"/>
            <a:ext cx="5222396" cy="3017044"/>
          </a:xfrm>
        </p:spPr>
      </p:pic>
      <p:sp>
        <p:nvSpPr>
          <p:cNvPr id="5" name="TextBox 4"/>
          <p:cNvSpPr txBox="1"/>
          <p:nvPr/>
        </p:nvSpPr>
        <p:spPr>
          <a:xfrm>
            <a:off x="770816" y="6471048"/>
            <a:ext cx="3373041"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err="1">
                <a:ln>
                  <a:noFill/>
                </a:ln>
                <a:solidFill>
                  <a:prstClr val="white"/>
                </a:solidFill>
                <a:effectLst/>
                <a:uLnTx/>
                <a:uFillTx/>
                <a:latin typeface="Century Gothic" panose="020B0502020202020204"/>
                <a:ea typeface="+mn-ea"/>
                <a:cs typeface="+mn-cs"/>
              </a:rPr>
              <a:t>Conradt</a:t>
            </a: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 et al., 2016</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6" name="TextBox 5"/>
          <p:cNvSpPr txBox="1"/>
          <p:nvPr/>
        </p:nvSpPr>
        <p:spPr>
          <a:xfrm>
            <a:off x="4842838" y="5714813"/>
            <a:ext cx="923925" cy="248209"/>
          </a:xfrm>
          <a:prstGeom prst="rect">
            <a:avLst/>
          </a:prstGeom>
          <a:noFill/>
        </p:spPr>
        <p:txBody>
          <a:bodyPr>
            <a:spAutoFit/>
          </a:body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1013" b="1" i="0" u="none" strike="noStrike" kern="1200" cap="none" spc="0" normalizeH="0" baseline="0" noProof="0" dirty="0">
                <a:ln>
                  <a:noFill/>
                </a:ln>
                <a:solidFill>
                  <a:prstClr val="white"/>
                </a:solidFill>
                <a:effectLst/>
                <a:uLnTx/>
                <a:uFillTx/>
                <a:latin typeface="Century Gothic" panose="020B0502020202020204"/>
                <a:ea typeface="+mn-ea"/>
                <a:cs typeface="+mn-cs"/>
              </a:rPr>
              <a:t>Milrad</a:t>
            </a:r>
            <a:endParaRPr kumimoji="0" lang="es-CO" sz="1013"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6931" r="18099" b="19200"/>
          <a:stretch/>
        </p:blipFill>
        <p:spPr bwMode="auto">
          <a:xfrm>
            <a:off x="719527" y="1303021"/>
            <a:ext cx="7948535" cy="4229100"/>
          </a:xfrm>
          <a:prstGeom prst="rect">
            <a:avLst/>
          </a:prstGeom>
        </p:spPr>
      </p:pic>
      <p:sp>
        <p:nvSpPr>
          <p:cNvPr id="145413" name="Title 1"/>
          <p:cNvSpPr txBox="1">
            <a:spLocks/>
          </p:cNvSpPr>
          <p:nvPr/>
        </p:nvSpPr>
        <p:spPr bwMode="auto">
          <a:xfrm>
            <a:off x="753644" y="598721"/>
            <a:ext cx="694255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defTabSz="457200">
              <a:spcBef>
                <a:spcPts val="750"/>
              </a:spcBef>
              <a:buClr>
                <a:schemeClr val="accent1"/>
              </a:buClr>
              <a:buFont typeface="Wingdings 3" panose="05040102010807070707" pitchFamily="18" charset="2"/>
              <a:buChar char=""/>
              <a:defRPr sz="1300">
                <a:solidFill>
                  <a:srgbClr val="404040"/>
                </a:solidFill>
                <a:latin typeface="Century Gothic" panose="020B0502020202020204" pitchFamily="34" charset="0"/>
              </a:defRPr>
            </a:lvl1pPr>
            <a:lvl2pPr marL="557213" indent="-214313" defTabSz="4572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2pPr>
            <a:lvl3pPr marL="857250" indent="-171450" defTabSz="4572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defRPr>
            </a:lvl3pPr>
            <a:lvl4pPr marL="12001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4pPr>
            <a:lvl5pPr marL="1543050" indent="-171450" defTabSz="4572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defRPr>
            </a:lvl5pPr>
            <a:lvl6pPr marL="20002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6pPr>
            <a:lvl7pPr marL="24574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7pPr>
            <a:lvl8pPr marL="29146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8pPr>
            <a:lvl9pPr marL="3371850" indent="-171450" defTabSz="457200" fontAlgn="base">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 typeface="Wingdings 3" panose="05040102010807070707" pitchFamily="18" charset="2"/>
              <a:buNone/>
              <a:tabLst/>
              <a:defRPr/>
            </a:pPr>
            <a:r>
              <a:rPr kumimoji="0" lang="en-US"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rPr>
              <a:t>Figures for significant i</a:t>
            </a:r>
            <a:r>
              <a:rPr kumimoji="0" lang="en-US" altLang="en-US" sz="2475" b="1" i="0" u="none" strike="noStrike" kern="1200" cap="none" spc="0" normalizeH="0" baseline="0" noProof="0" dirty="0" err="1">
                <a:ln>
                  <a:noFill/>
                </a:ln>
                <a:solidFill>
                  <a:srgbClr val="262626"/>
                </a:solidFill>
                <a:effectLst/>
                <a:uLnTx/>
                <a:uFillTx/>
                <a:latin typeface="Arial" panose="020B0604020202020204" pitchFamily="34" charset="0"/>
                <a:ea typeface="+mn-ea"/>
                <a:cs typeface="Arial" panose="020B0604020202020204" pitchFamily="34" charset="0"/>
              </a:rPr>
              <a:t>nteractions</a:t>
            </a:r>
            <a:endParaRPr kumimoji="0" lang="es-CO" altLang="en-US" sz="2475" b="1" i="0" u="none" strike="noStrike" kern="1200" cap="none" spc="0" normalizeH="0" baseline="0" noProof="0" dirty="0">
              <a:ln>
                <a:noFill/>
              </a:ln>
              <a:solidFill>
                <a:srgbClr val="262626"/>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82DF301-0C52-2344-A7E4-D6AE89B5CE78}"/>
              </a:ext>
            </a:extLst>
          </p:cNvPr>
          <p:cNvSpPr txBox="1"/>
          <p:nvPr/>
        </p:nvSpPr>
        <p:spPr>
          <a:xfrm>
            <a:off x="4675506" y="3417571"/>
            <a:ext cx="3962400" cy="2362200"/>
          </a:xfrm>
          <a:prstGeom prst="rect">
            <a:avLst/>
          </a:prstGeom>
          <a:noFill/>
          <a:ln w="38100">
            <a:solidFill>
              <a:schemeClr val="accent1"/>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60501D74-34FF-5E4B-9C98-85E4F87D4751}"/>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11749319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50613" y="1230009"/>
            <a:ext cx="4050506" cy="428625"/>
          </a:xfrm>
        </p:spPr>
        <p:txBody>
          <a:bodyPr>
            <a:noAutofit/>
          </a:bodyPr>
          <a:lstStyle/>
          <a:p>
            <a:r>
              <a:rPr lang="en-US" sz="2600" b="1" dirty="0">
                <a:solidFill>
                  <a:schemeClr val="tx1"/>
                </a:solidFill>
                <a:latin typeface="Arial" panose="020B0604020202020204" pitchFamily="34" charset="0"/>
                <a:cs typeface="Arial" panose="020B0604020202020204" pitchFamily="34" charset="0"/>
              </a:rPr>
              <a:t>Major Take-</a:t>
            </a:r>
            <a:r>
              <a:rPr lang="en-US" sz="2600" b="1" dirty="0" err="1">
                <a:solidFill>
                  <a:schemeClr val="tx1"/>
                </a:solidFill>
                <a:latin typeface="Arial" panose="020B0604020202020204" pitchFamily="34" charset="0"/>
                <a:cs typeface="Arial" panose="020B0604020202020204" pitchFamily="34" charset="0"/>
              </a:rPr>
              <a:t>Aways</a:t>
            </a:r>
            <a:endParaRPr lang="en-US" sz="26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50613" y="1981200"/>
            <a:ext cx="7242773" cy="3239937"/>
          </a:xfrm>
        </p:spPr>
        <p:txBody>
          <a:bodyPr>
            <a:normAutofit lnSpcReduction="10000"/>
          </a:bodyPr>
          <a:lstStyle/>
          <a:p>
            <a:r>
              <a:rPr lang="en-US" sz="2400" b="1" dirty="0">
                <a:solidFill>
                  <a:schemeClr val="tx1"/>
                </a:solidFill>
                <a:latin typeface="Arial" panose="020B0604020202020204" pitchFamily="34" charset="0"/>
                <a:cs typeface="Arial" panose="020B0604020202020204" pitchFamily="34" charset="0"/>
              </a:rPr>
              <a:t>Aim 1</a:t>
            </a:r>
            <a:r>
              <a:rPr lang="en-US" sz="2400" dirty="0">
                <a:solidFill>
                  <a:schemeClr val="tx1"/>
                </a:solidFill>
                <a:latin typeface="Arial" panose="020B0604020202020204" pitchFamily="34" charset="0"/>
                <a:cs typeface="Arial" panose="020B0604020202020204" pitchFamily="34" charset="0"/>
              </a:rPr>
              <a:t>: Increased levels of accepting/</a:t>
            </a:r>
            <a:r>
              <a:rPr lang="en-US" sz="2400" dirty="0" err="1">
                <a:solidFill>
                  <a:schemeClr val="tx1"/>
                </a:solidFill>
                <a:latin typeface="Arial" panose="020B0604020202020204" pitchFamily="34" charset="0"/>
                <a:cs typeface="Arial" panose="020B0604020202020204" pitchFamily="34" charset="0"/>
              </a:rPr>
              <a:t>nondemanding</a:t>
            </a:r>
            <a:r>
              <a:rPr lang="en-US" sz="2400" dirty="0">
                <a:solidFill>
                  <a:schemeClr val="tx1"/>
                </a:solidFill>
                <a:latin typeface="Arial" panose="020B0604020202020204" pitchFamily="34" charset="0"/>
                <a:cs typeface="Arial" panose="020B0604020202020204" pitchFamily="34" charset="0"/>
              </a:rPr>
              <a:t> factor correlated with greater 11</a:t>
            </a:r>
            <a:r>
              <a:rPr lang="el-GR" sz="2400" dirty="0">
                <a:solidFill>
                  <a:schemeClr val="tx1"/>
                </a:solidFill>
                <a:latin typeface="Arial" panose="020B0604020202020204" pitchFamily="34" charset="0"/>
                <a:cs typeface="Arial" panose="020B0604020202020204" pitchFamily="34" charset="0"/>
              </a:rPr>
              <a:t>β</a:t>
            </a:r>
            <a:r>
              <a:rPr lang="en-US" sz="2400" dirty="0">
                <a:solidFill>
                  <a:schemeClr val="tx1"/>
                </a:solidFill>
                <a:latin typeface="Arial" panose="020B0604020202020204" pitchFamily="34" charset="0"/>
                <a:cs typeface="Arial" panose="020B0604020202020204" pitchFamily="34" charset="0"/>
              </a:rPr>
              <a:t>-HSD2 CpG1methylation</a:t>
            </a:r>
            <a:r>
              <a:rPr lang="en-US" sz="2400" dirty="0">
                <a:solidFill>
                  <a:srgbClr val="C00000"/>
                </a:solidFill>
                <a:latin typeface="Arial" panose="020B0604020202020204" pitchFamily="34" charset="0"/>
                <a:cs typeface="Arial" panose="020B0604020202020204" pitchFamily="34" charset="0"/>
              </a:rPr>
              <a:t>. [not expected]</a:t>
            </a:r>
          </a:p>
          <a:p>
            <a:pPr lvl="2"/>
            <a:endParaRPr lang="en-US" sz="2400" dirty="0">
              <a:solidFill>
                <a:schemeClr val="tx1"/>
              </a:solidFill>
              <a:latin typeface="Arial" panose="020B0604020202020204" pitchFamily="34" charset="0"/>
              <a:cs typeface="Arial" panose="020B0604020202020204" pitchFamily="34" charset="0"/>
            </a:endParaRPr>
          </a:p>
          <a:p>
            <a:r>
              <a:rPr lang="en-US" sz="2400" b="1" dirty="0">
                <a:solidFill>
                  <a:schemeClr val="tx1"/>
                </a:solidFill>
                <a:latin typeface="Arial" panose="020B0604020202020204" pitchFamily="34" charset="0"/>
                <a:cs typeface="Arial" panose="020B0604020202020204" pitchFamily="34" charset="0"/>
              </a:rPr>
              <a:t>Aim 2</a:t>
            </a:r>
            <a:r>
              <a:rPr lang="en-US" sz="2400" dirty="0">
                <a:solidFill>
                  <a:schemeClr val="tx1"/>
                </a:solidFill>
                <a:latin typeface="Arial" panose="020B0604020202020204" pitchFamily="34" charset="0"/>
                <a:cs typeface="Arial" panose="020B0604020202020204" pitchFamily="34" charset="0"/>
              </a:rPr>
              <a:t>: No main effects of maternal sensitive behaviors (responsiveness/appropriate touch and accepting/</a:t>
            </a:r>
            <a:r>
              <a:rPr lang="en-US" sz="2400" dirty="0" err="1">
                <a:solidFill>
                  <a:schemeClr val="tx1"/>
                </a:solidFill>
                <a:latin typeface="Arial" panose="020B0604020202020204" pitchFamily="34" charset="0"/>
                <a:cs typeface="Arial" panose="020B0604020202020204" pitchFamily="34" charset="0"/>
              </a:rPr>
              <a:t>nondemanding</a:t>
            </a:r>
            <a:r>
              <a:rPr lang="en-US" sz="2400" dirty="0">
                <a:solidFill>
                  <a:schemeClr val="tx1"/>
                </a:solidFill>
                <a:latin typeface="Arial" panose="020B0604020202020204" pitchFamily="34" charset="0"/>
                <a:cs typeface="Arial" panose="020B0604020202020204" pitchFamily="34" charset="0"/>
              </a:rPr>
              <a:t> factor), maternal depression, and DNA methylation on pre-stress cortisol and cortisol reactivity</a:t>
            </a:r>
          </a:p>
          <a:p>
            <a:pPr lvl="1"/>
            <a:endParaRPr lang="en-US" dirty="0"/>
          </a:p>
        </p:txBody>
      </p:sp>
      <p:sp>
        <p:nvSpPr>
          <p:cNvPr id="4" name="TextBox 3">
            <a:extLst>
              <a:ext uri="{FF2B5EF4-FFF2-40B4-BE49-F238E27FC236}">
                <a16:creationId xmlns:a16="http://schemas.microsoft.com/office/drawing/2014/main" id="{9BBF9D94-A92F-1340-A375-E694990D84E6}"/>
              </a:ext>
            </a:extLst>
          </p:cNvPr>
          <p:cNvSpPr txBox="1"/>
          <p:nvPr/>
        </p:nvSpPr>
        <p:spPr>
          <a:xfrm>
            <a:off x="7172325" y="6457251"/>
            <a:ext cx="19716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Edited by Pester</a:t>
            </a:r>
          </a:p>
        </p:txBody>
      </p:sp>
    </p:spTree>
    <p:extLst>
      <p:ext uri="{BB962C8B-B14F-4D97-AF65-F5344CB8AC3E}">
        <p14:creationId xmlns:p14="http://schemas.microsoft.com/office/powerpoint/2010/main" val="1761877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7931" y="1851630"/>
            <a:ext cx="7935044" cy="4320570"/>
          </a:xfrm>
        </p:spPr>
        <p:txBody>
          <a:bodyPr>
            <a:noAutofit/>
          </a:bodyPr>
          <a:lstStyle/>
          <a:p>
            <a:pPr lvl="1">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Interaction between maternal depressive </a:t>
            </a:r>
            <a:r>
              <a:rPr lang="en-US" sz="2000" dirty="0" err="1">
                <a:solidFill>
                  <a:schemeClr val="tx1"/>
                </a:solidFill>
                <a:latin typeface="Arial" panose="020B0604020202020204" pitchFamily="34" charset="0"/>
                <a:cs typeface="Arial" panose="020B0604020202020204" pitchFamily="34" charset="0"/>
              </a:rPr>
              <a:t>sx</a:t>
            </a:r>
            <a:r>
              <a:rPr lang="en-US" sz="2000" dirty="0">
                <a:solidFill>
                  <a:schemeClr val="tx1"/>
                </a:solidFill>
                <a:latin typeface="Arial" panose="020B0604020202020204" pitchFamily="34" charset="0"/>
                <a:cs typeface="Arial" panose="020B0604020202020204" pitchFamily="34" charset="0"/>
              </a:rPr>
              <a:t> and maternal responsiveness/appropriate touch predicted 11</a:t>
            </a:r>
            <a:r>
              <a:rPr lang="el-GR" sz="2000" dirty="0">
                <a:solidFill>
                  <a:schemeClr val="tx1"/>
                </a:solidFill>
                <a:latin typeface="Arial" panose="020B0604020202020204" pitchFamily="34" charset="0"/>
                <a:cs typeface="Arial" panose="020B0604020202020204" pitchFamily="34" charset="0"/>
              </a:rPr>
              <a:t>β</a:t>
            </a:r>
            <a:r>
              <a:rPr lang="en-US" sz="2000" dirty="0">
                <a:solidFill>
                  <a:schemeClr val="tx1"/>
                </a:solidFill>
                <a:latin typeface="Arial" panose="020B0604020202020204" pitchFamily="34" charset="0"/>
                <a:cs typeface="Arial" panose="020B0604020202020204" pitchFamily="34" charset="0"/>
              </a:rPr>
              <a:t>-HSD2 CpG3</a:t>
            </a:r>
          </a:p>
          <a:p>
            <a:pPr lvl="2">
              <a:buFont typeface="Arial" panose="020B0604020202020204" pitchFamily="34" charset="0"/>
              <a:buChar char="•"/>
            </a:pPr>
            <a:r>
              <a:rPr lang="en-US" sz="1600" dirty="0">
                <a:solidFill>
                  <a:schemeClr val="tx1"/>
                </a:solidFill>
                <a:latin typeface="Arial" panose="020B0604020202020204" pitchFamily="34" charset="0"/>
                <a:cs typeface="Arial" panose="020B0604020202020204" pitchFamily="34" charset="0"/>
              </a:rPr>
              <a:t>highest methylation among mothers who were less responsive and had high depressive </a:t>
            </a:r>
            <a:r>
              <a:rPr lang="en-US" sz="1600" dirty="0" err="1">
                <a:solidFill>
                  <a:schemeClr val="tx1"/>
                </a:solidFill>
                <a:latin typeface="Arial" panose="020B0604020202020204" pitchFamily="34" charset="0"/>
                <a:cs typeface="Arial" panose="020B0604020202020204" pitchFamily="34" charset="0"/>
              </a:rPr>
              <a:t>sx</a:t>
            </a:r>
            <a:r>
              <a:rPr lang="en-US" sz="1600" dirty="0">
                <a:solidFill>
                  <a:schemeClr val="tx1"/>
                </a:solidFill>
                <a:latin typeface="Arial" panose="020B0604020202020204" pitchFamily="34" charset="0"/>
                <a:cs typeface="Arial" panose="020B0604020202020204" pitchFamily="34" charset="0"/>
              </a:rPr>
              <a:t> (otherwise no differences)</a:t>
            </a:r>
          </a:p>
          <a:p>
            <a:pPr lvl="1">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Main effect for maternal depressive </a:t>
            </a:r>
            <a:r>
              <a:rPr lang="en-US" sz="2000" dirty="0" err="1">
                <a:solidFill>
                  <a:schemeClr val="tx1"/>
                </a:solidFill>
                <a:latin typeface="Arial" panose="020B0604020202020204" pitchFamily="34" charset="0"/>
                <a:cs typeface="Arial" panose="020B0604020202020204" pitchFamily="34" charset="0"/>
              </a:rPr>
              <a:t>sx</a:t>
            </a:r>
            <a:r>
              <a:rPr lang="en-US" sz="2000" dirty="0">
                <a:solidFill>
                  <a:schemeClr val="tx1"/>
                </a:solidFill>
                <a:latin typeface="Arial" panose="020B0604020202020204" pitchFamily="34" charset="0"/>
                <a:cs typeface="Arial" panose="020B0604020202020204" pitchFamily="34" charset="0"/>
              </a:rPr>
              <a:t> and responsiveness/appropriate touch on DNA methylation of 11</a:t>
            </a:r>
            <a:r>
              <a:rPr lang="el-GR" sz="2000" dirty="0">
                <a:solidFill>
                  <a:schemeClr val="tx1"/>
                </a:solidFill>
                <a:latin typeface="Arial" panose="020B0604020202020204" pitchFamily="34" charset="0"/>
                <a:cs typeface="Arial" panose="020B0604020202020204" pitchFamily="34" charset="0"/>
              </a:rPr>
              <a:t>β</a:t>
            </a:r>
            <a:r>
              <a:rPr lang="en-US" sz="2000" dirty="0">
                <a:solidFill>
                  <a:schemeClr val="tx1"/>
                </a:solidFill>
                <a:latin typeface="Arial" panose="020B0604020202020204" pitchFamily="34" charset="0"/>
                <a:cs typeface="Arial" panose="020B0604020202020204" pitchFamily="34" charset="0"/>
              </a:rPr>
              <a:t>-HSD2 CpG4 and NR3C1 CpG2, with a significant interaction </a:t>
            </a:r>
          </a:p>
          <a:p>
            <a:pPr lvl="1">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No main effects for pre-stress cortisol but interaction with maternal responsiveness and depressive </a:t>
            </a:r>
            <a:r>
              <a:rPr lang="en-US" sz="2000" dirty="0" err="1">
                <a:solidFill>
                  <a:schemeClr val="tx1"/>
                </a:solidFill>
                <a:latin typeface="Arial" panose="020B0604020202020204" pitchFamily="34" charset="0"/>
                <a:cs typeface="Arial" panose="020B0604020202020204" pitchFamily="34" charset="0"/>
              </a:rPr>
              <a:t>sx</a:t>
            </a:r>
            <a:r>
              <a:rPr lang="en-US" sz="2000" dirty="0">
                <a:solidFill>
                  <a:schemeClr val="tx1"/>
                </a:solidFill>
                <a:latin typeface="Arial" panose="020B0604020202020204" pitchFamily="34" charset="0"/>
                <a:cs typeface="Arial" panose="020B0604020202020204" pitchFamily="34" charset="0"/>
              </a:rPr>
              <a:t>, </a:t>
            </a:r>
          </a:p>
          <a:p>
            <a:pPr lvl="1">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Infants with high depressive </a:t>
            </a:r>
            <a:r>
              <a:rPr lang="en-US" sz="2000" dirty="0" err="1">
                <a:solidFill>
                  <a:schemeClr val="tx1"/>
                </a:solidFill>
                <a:latin typeface="Arial" panose="020B0604020202020204" pitchFamily="34" charset="0"/>
                <a:cs typeface="Arial" panose="020B0604020202020204" pitchFamily="34" charset="0"/>
              </a:rPr>
              <a:t>sx</a:t>
            </a:r>
            <a:r>
              <a:rPr lang="en-US" sz="2000" dirty="0">
                <a:solidFill>
                  <a:schemeClr val="tx1"/>
                </a:solidFill>
                <a:latin typeface="Arial" panose="020B0604020202020204" pitchFamily="34" charset="0"/>
                <a:cs typeface="Arial" panose="020B0604020202020204" pitchFamily="34" charset="0"/>
              </a:rPr>
              <a:t> and low responsiveness had lowest pre-stress cortisol levels </a:t>
            </a:r>
          </a:p>
          <a:p>
            <a:pPr lvl="1">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Infants whose mothers had high depressive </a:t>
            </a:r>
            <a:r>
              <a:rPr lang="en-US" sz="2000" dirty="0" err="1">
                <a:solidFill>
                  <a:schemeClr val="tx1"/>
                </a:solidFill>
                <a:latin typeface="Arial" panose="020B0604020202020204" pitchFamily="34" charset="0"/>
                <a:cs typeface="Arial" panose="020B0604020202020204" pitchFamily="34" charset="0"/>
              </a:rPr>
              <a:t>sx</a:t>
            </a:r>
            <a:r>
              <a:rPr lang="en-US" sz="2000" dirty="0">
                <a:solidFill>
                  <a:schemeClr val="tx1"/>
                </a:solidFill>
                <a:latin typeface="Arial" panose="020B0604020202020204" pitchFamily="34" charset="0"/>
                <a:cs typeface="Arial" panose="020B0604020202020204" pitchFamily="34" charset="0"/>
              </a:rPr>
              <a:t> and responsiveness had highest pre-stress cortisol levels.</a:t>
            </a:r>
          </a:p>
          <a:p>
            <a:endParaRPr lang="en-US" sz="2400" dirty="0"/>
          </a:p>
        </p:txBody>
      </p:sp>
      <p:sp>
        <p:nvSpPr>
          <p:cNvPr id="4" name="TextBox 3"/>
          <p:cNvSpPr txBox="1"/>
          <p:nvPr/>
        </p:nvSpPr>
        <p:spPr>
          <a:xfrm>
            <a:off x="1066800" y="1143000"/>
            <a:ext cx="5891549" cy="7848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0" i="0" u="none" strike="noStrike" kern="1200" cap="none" spc="0" normalizeH="0" baseline="0" noProof="0" dirty="0">
                <a:ln>
                  <a:noFill/>
                </a:ln>
                <a:solidFill>
                  <a:srgbClr val="000000"/>
                </a:solidFill>
                <a:effectLst/>
                <a:uLnTx/>
                <a:uFillTx/>
                <a:latin typeface="Arial" charset="0"/>
                <a:ea typeface="+mn-ea"/>
                <a:cs typeface="+mn-cs"/>
              </a:rPr>
              <a:t>Aim 3: Buffering by responsiveness?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46381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90CB-2D9D-DB4E-A36E-E3E4D57785F3}"/>
              </a:ext>
            </a:extLst>
          </p:cNvPr>
          <p:cNvSpPr>
            <a:spLocks noGrp="1"/>
          </p:cNvSpPr>
          <p:nvPr>
            <p:ph type="title"/>
          </p:nvPr>
        </p:nvSpPr>
        <p:spPr/>
        <p:txBody>
          <a:bodyPr/>
          <a:lstStyle/>
          <a:p>
            <a:r>
              <a:rPr lang="en-US" b="1" dirty="0">
                <a:solidFill>
                  <a:schemeClr val="tx1"/>
                </a:solidFill>
                <a:latin typeface="Arial" panose="020B0604020202020204" pitchFamily="34" charset="0"/>
                <a:cs typeface="Arial" panose="020B0604020202020204" pitchFamily="34" charset="0"/>
              </a:rPr>
              <a:t>Discussion Questions</a:t>
            </a:r>
          </a:p>
        </p:txBody>
      </p:sp>
      <p:sp>
        <p:nvSpPr>
          <p:cNvPr id="3" name="Content Placeholder 2">
            <a:extLst>
              <a:ext uri="{FF2B5EF4-FFF2-40B4-BE49-F238E27FC236}">
                <a16:creationId xmlns:a16="http://schemas.microsoft.com/office/drawing/2014/main" id="{798F1410-98D4-9648-90FF-DE62C00C4EA8}"/>
              </a:ext>
            </a:extLst>
          </p:cNvPr>
          <p:cNvSpPr>
            <a:spLocks noGrp="1"/>
          </p:cNvSpPr>
          <p:nvPr>
            <p:ph idx="1"/>
          </p:nvPr>
        </p:nvSpPr>
        <p:spPr>
          <a:xfrm>
            <a:off x="822959" y="1845734"/>
            <a:ext cx="8016241" cy="5545666"/>
          </a:xfrm>
        </p:spPr>
        <p:txBody>
          <a:bodyPr>
            <a:normAutofit fontScale="55000" lnSpcReduction="20000"/>
          </a:bodyPr>
          <a:lstStyle/>
          <a:p>
            <a:pPr marL="457200" indent="-457200">
              <a:buFont typeface="+mj-lt"/>
              <a:buAutoNum type="arabicPeriod"/>
            </a:pPr>
            <a:r>
              <a:rPr lang="en-US" sz="3800" dirty="0">
                <a:solidFill>
                  <a:schemeClr val="tx1"/>
                </a:solidFill>
                <a:latin typeface="Arial" panose="020B0604020202020204" pitchFamily="34" charset="0"/>
                <a:cs typeface="Arial" panose="020B0604020202020204" pitchFamily="34" charset="0"/>
              </a:rPr>
              <a:t>Is it possible to disentangle effects of maternal depressive symptoms on infant in utero versus post </a:t>
            </a:r>
            <a:r>
              <a:rPr lang="en-US" sz="3800" dirty="0" err="1">
                <a:solidFill>
                  <a:schemeClr val="tx1"/>
                </a:solidFill>
                <a:latin typeface="Arial" panose="020B0604020202020204" pitchFamily="34" charset="0"/>
                <a:cs typeface="Arial" panose="020B0604020202020204" pitchFamily="34" charset="0"/>
              </a:rPr>
              <a:t>natally</a:t>
            </a:r>
            <a:r>
              <a:rPr lang="en-US" sz="3800" dirty="0">
                <a:solidFill>
                  <a:schemeClr val="tx1"/>
                </a:solidFill>
                <a:latin typeface="Arial" panose="020B0604020202020204" pitchFamily="34" charset="0"/>
                <a:cs typeface="Arial" panose="020B0604020202020204" pitchFamily="34" charset="0"/>
              </a:rPr>
              <a:t>? Was this done successfully in the present study?</a:t>
            </a:r>
          </a:p>
          <a:p>
            <a:pPr marL="457200" indent="-457200">
              <a:buFont typeface="+mj-lt"/>
              <a:buAutoNum type="arabicPeriod"/>
            </a:pPr>
            <a:r>
              <a:rPr lang="en-US" sz="3800" dirty="0">
                <a:solidFill>
                  <a:schemeClr val="tx1"/>
                </a:solidFill>
                <a:latin typeface="Arial" panose="020B0604020202020204" pitchFamily="34" charset="0"/>
                <a:cs typeface="Arial" panose="020B0604020202020204" pitchFamily="34" charset="0"/>
              </a:rPr>
              <a:t>Thoughts on the heterogeneous nature of depression presentation? Or the comorbidity between depression and anxiety/other mental health conditions? Were these factors well-addressed by the investigators?</a:t>
            </a:r>
          </a:p>
          <a:p>
            <a:pPr marL="457200" indent="-457200">
              <a:buFont typeface="+mj-lt"/>
              <a:buAutoNum type="arabicPeriod"/>
            </a:pPr>
            <a:r>
              <a:rPr lang="en-US" sz="3800" dirty="0">
                <a:solidFill>
                  <a:schemeClr val="tx1"/>
                </a:solidFill>
                <a:latin typeface="Arial" panose="020B0604020202020204" pitchFamily="34" charset="0"/>
                <a:cs typeface="Arial" panose="020B0604020202020204" pitchFamily="34" charset="0"/>
              </a:rPr>
              <a:t>Given study findings and the prevalence of PPD, what next steps may be taken related to interventions, with consideration of the social buffer and appropriate touch findings?</a:t>
            </a:r>
          </a:p>
          <a:p>
            <a:pPr marL="457200" indent="-457200">
              <a:buFont typeface="+mj-lt"/>
              <a:buAutoNum type="arabicPeriod"/>
            </a:pPr>
            <a:r>
              <a:rPr lang="en-US" sz="3800" dirty="0">
                <a:solidFill>
                  <a:schemeClr val="tx1"/>
                </a:solidFill>
                <a:latin typeface="Arial" panose="020B0604020202020204" pitchFamily="34" charset="0"/>
                <a:cs typeface="Arial" panose="020B0604020202020204" pitchFamily="34" charset="0"/>
              </a:rPr>
              <a:t>Were you surprised by any of the results? </a:t>
            </a:r>
          </a:p>
          <a:p>
            <a:pPr marL="457200" indent="-457200">
              <a:buFont typeface="+mj-lt"/>
              <a:buAutoNum type="arabicPeriod"/>
            </a:pPr>
            <a:r>
              <a:rPr lang="en-US" sz="3800" dirty="0">
                <a:solidFill>
                  <a:schemeClr val="tx1"/>
                </a:solidFill>
                <a:latin typeface="Arial" panose="020B0604020202020204" pitchFamily="34" charset="0"/>
                <a:cs typeface="Arial" panose="020B0604020202020204" pitchFamily="34" charset="0"/>
              </a:rPr>
              <a:t>Given the dynamic and evolving nature of the variables investigated in this study, what are some future research directions? </a:t>
            </a:r>
          </a:p>
          <a:p>
            <a:pPr marL="457200" indent="-457200">
              <a:buFont typeface="+mj-lt"/>
              <a:buAutoNum type="arabicPeriod"/>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pPr marL="457200" indent="-457200">
              <a:buFont typeface="+mj-lt"/>
              <a:buAutoNum type="arabicPeriod"/>
            </a:pPr>
            <a:endParaRPr lang="en-US" dirty="0"/>
          </a:p>
        </p:txBody>
      </p:sp>
      <p:sp>
        <p:nvSpPr>
          <p:cNvPr id="5" name="TextBox 4">
            <a:extLst>
              <a:ext uri="{FF2B5EF4-FFF2-40B4-BE49-F238E27FC236}">
                <a16:creationId xmlns:a16="http://schemas.microsoft.com/office/drawing/2014/main" id="{958CE8D5-3058-A741-83B6-F459B57CB33D}"/>
              </a:ext>
            </a:extLst>
          </p:cNvPr>
          <p:cNvSpPr txBox="1"/>
          <p:nvPr/>
        </p:nvSpPr>
        <p:spPr>
          <a:xfrm>
            <a:off x="6934200" y="6457251"/>
            <a:ext cx="24384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Created by Pester</a:t>
            </a:r>
          </a:p>
        </p:txBody>
      </p:sp>
    </p:spTree>
    <p:extLst>
      <p:ext uri="{BB962C8B-B14F-4D97-AF65-F5344CB8AC3E}">
        <p14:creationId xmlns:p14="http://schemas.microsoft.com/office/powerpoint/2010/main" val="431616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76200" y="-2362200"/>
            <a:ext cx="7772400" cy="1104900"/>
          </a:xfrm>
        </p:spPr>
        <p:txBody>
          <a:bodyPr/>
          <a:lstStyle/>
          <a:p>
            <a:endParaRPr lang="en-US" altLang="en-US" sz="4000" dirty="0"/>
          </a:p>
        </p:txBody>
      </p:sp>
      <p:sp>
        <p:nvSpPr>
          <p:cNvPr id="71684" name="Rectangle 3"/>
          <p:cNvSpPr>
            <a:spLocks noGrp="1" noChangeArrowheads="1"/>
          </p:cNvSpPr>
          <p:nvPr>
            <p:ph idx="1"/>
          </p:nvPr>
        </p:nvSpPr>
        <p:spPr>
          <a:xfrm>
            <a:off x="757238" y="152400"/>
            <a:ext cx="8158162" cy="4114800"/>
          </a:xfrm>
        </p:spPr>
        <p:txBody>
          <a:bodyPr>
            <a:normAutofit/>
          </a:bodyPr>
          <a:lstStyle/>
          <a:p>
            <a:pPr marL="0" indent="0">
              <a:lnSpc>
                <a:spcPct val="80000"/>
              </a:lnSpc>
              <a:buFont typeface="Monotype Sorts" pitchFamily="2" charset="2"/>
              <a:buNone/>
            </a:pPr>
            <a:r>
              <a:rPr lang="en-US" altLang="en-US" sz="3200" dirty="0">
                <a:solidFill>
                  <a:schemeClr val="accent1"/>
                </a:solidFill>
              </a:rPr>
              <a:t>“Most, if not all, reliably measured psychological traits, normal and abnormal, are substantively influenced by genetic factors</a:t>
            </a:r>
            <a:r>
              <a:rPr lang="en-US" altLang="en-US" sz="1600" dirty="0">
                <a:solidFill>
                  <a:schemeClr val="accent1"/>
                </a:solidFill>
              </a:rPr>
              <a:t>.”</a:t>
            </a:r>
          </a:p>
        </p:txBody>
      </p:sp>
      <p:sp>
        <p:nvSpPr>
          <p:cNvPr id="716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t>Messinger</a:t>
            </a:r>
          </a:p>
        </p:txBody>
      </p:sp>
      <p:pic>
        <p:nvPicPr>
          <p:cNvPr id="716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261"/>
            <a:ext cx="7150360" cy="541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1686" name="Rectangle 1"/>
          <p:cNvSpPr>
            <a:spLocks noChangeArrowheads="1"/>
          </p:cNvSpPr>
          <p:nvPr/>
        </p:nvSpPr>
        <p:spPr bwMode="auto">
          <a:xfrm>
            <a:off x="7467600" y="1731963"/>
            <a:ext cx="1600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nSpc>
                <a:spcPct val="80000"/>
              </a:lnSpc>
              <a:spcBef>
                <a:spcPct val="0"/>
              </a:spcBef>
              <a:buClrTx/>
              <a:buSzTx/>
              <a:buFontTx/>
              <a:buNone/>
            </a:pPr>
            <a:r>
              <a:rPr lang="en-US" altLang="en-US" sz="2400"/>
              <a:t>Bouchard, T. J. (2004). "Genetic Influence on Human Psychological Traits: A Survey." </a:t>
            </a:r>
            <a:r>
              <a:rPr lang="en-US" altLang="en-US" sz="2400" u="sng"/>
              <a:t>Current Directions in Psychological Science</a:t>
            </a:r>
            <a:r>
              <a:rPr lang="en-US" altLang="en-US" sz="2400"/>
              <a:t> </a:t>
            </a:r>
            <a:r>
              <a:rPr lang="en-US" altLang="en-US" sz="2400" b="1"/>
              <a:t>13</a:t>
            </a:r>
            <a:r>
              <a:rPr lang="en-US" altLang="en-US" sz="2400"/>
              <a:t>(4): 148-151.</a:t>
            </a:r>
          </a:p>
        </p:txBody>
      </p:sp>
    </p:spTree>
    <p:extLst>
      <p:ext uri="{BB962C8B-B14F-4D97-AF65-F5344CB8AC3E}">
        <p14:creationId xmlns:p14="http://schemas.microsoft.com/office/powerpoint/2010/main" val="2108780705"/>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89265" y="126655"/>
            <a:ext cx="3314701" cy="1114425"/>
          </a:xfrm>
        </p:spPr>
        <p:txBody>
          <a:bodyPr>
            <a:normAutofit fontScale="90000"/>
          </a:bodyPr>
          <a:lstStyle/>
          <a:p>
            <a:r>
              <a:rPr lang="en-US" dirty="0"/>
              <a:t>Epigenetic</a:t>
            </a:r>
            <a:br>
              <a:rPr lang="en-US" dirty="0"/>
            </a:br>
            <a:r>
              <a:rPr lang="en-US" dirty="0"/>
              <a:t>modulation?</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6" name="Picture 5"/>
          <p:cNvPicPr>
            <a:picLocks noChangeAspect="1"/>
          </p:cNvPicPr>
          <p:nvPr/>
        </p:nvPicPr>
        <p:blipFill rotWithShape="1">
          <a:blip r:embed="rId4"/>
          <a:srcRect l="3857" r="5617" b="66910"/>
          <a:stretch/>
        </p:blipFill>
        <p:spPr>
          <a:xfrm>
            <a:off x="3411969" y="289922"/>
            <a:ext cx="5732031" cy="1337086"/>
          </a:xfrm>
          <a:prstGeom prst="rect">
            <a:avLst/>
          </a:prstGeom>
        </p:spPr>
      </p:pic>
      <p:grpSp>
        <p:nvGrpSpPr>
          <p:cNvPr id="9" name="Group 8"/>
          <p:cNvGrpSpPr/>
          <p:nvPr/>
        </p:nvGrpSpPr>
        <p:grpSpPr>
          <a:xfrm>
            <a:off x="7357297" y="2798575"/>
            <a:ext cx="1493183" cy="2471810"/>
            <a:chOff x="9074841" y="2398156"/>
            <a:chExt cx="1703807" cy="3317947"/>
          </a:xfrm>
        </p:grpSpPr>
        <p:sp>
          <p:nvSpPr>
            <p:cNvPr id="10" name="Freeform 9"/>
            <p:cNvSpPr/>
            <p:nvPr/>
          </p:nvSpPr>
          <p:spPr>
            <a:xfrm>
              <a:off x="9074841" y="2398156"/>
              <a:ext cx="1703807" cy="1022284"/>
            </a:xfrm>
            <a:custGeom>
              <a:avLst/>
              <a:gdLst>
                <a:gd name="connsiteX0" fmla="*/ 0 w 1703807"/>
                <a:gd name="connsiteY0" fmla="*/ 102228 h 1022284"/>
                <a:gd name="connsiteX1" fmla="*/ 102228 w 1703807"/>
                <a:gd name="connsiteY1" fmla="*/ 0 h 1022284"/>
                <a:gd name="connsiteX2" fmla="*/ 1601579 w 1703807"/>
                <a:gd name="connsiteY2" fmla="*/ 0 h 1022284"/>
                <a:gd name="connsiteX3" fmla="*/ 1703807 w 1703807"/>
                <a:gd name="connsiteY3" fmla="*/ 102228 h 1022284"/>
                <a:gd name="connsiteX4" fmla="*/ 1703807 w 1703807"/>
                <a:gd name="connsiteY4" fmla="*/ 920056 h 1022284"/>
                <a:gd name="connsiteX5" fmla="*/ 1601579 w 1703807"/>
                <a:gd name="connsiteY5" fmla="*/ 1022284 h 1022284"/>
                <a:gd name="connsiteX6" fmla="*/ 102228 w 1703807"/>
                <a:gd name="connsiteY6" fmla="*/ 1022284 h 1022284"/>
                <a:gd name="connsiteX7" fmla="*/ 0 w 1703807"/>
                <a:gd name="connsiteY7" fmla="*/ 920056 h 1022284"/>
                <a:gd name="connsiteX8" fmla="*/ 0 w 1703807"/>
                <a:gd name="connsiteY8" fmla="*/ 102228 h 102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807" h="1022284">
                  <a:moveTo>
                    <a:pt x="0" y="102228"/>
                  </a:moveTo>
                  <a:cubicBezTo>
                    <a:pt x="0" y="45769"/>
                    <a:pt x="45769" y="0"/>
                    <a:pt x="102228" y="0"/>
                  </a:cubicBezTo>
                  <a:lnTo>
                    <a:pt x="1601579" y="0"/>
                  </a:lnTo>
                  <a:cubicBezTo>
                    <a:pt x="1658038" y="0"/>
                    <a:pt x="1703807" y="45769"/>
                    <a:pt x="1703807" y="102228"/>
                  </a:cubicBezTo>
                  <a:lnTo>
                    <a:pt x="1703807" y="920056"/>
                  </a:lnTo>
                  <a:cubicBezTo>
                    <a:pt x="1703807" y="976515"/>
                    <a:pt x="1658038" y="1022284"/>
                    <a:pt x="1601579" y="1022284"/>
                  </a:cubicBezTo>
                  <a:lnTo>
                    <a:pt x="102228" y="1022284"/>
                  </a:lnTo>
                  <a:cubicBezTo>
                    <a:pt x="45769" y="1022284"/>
                    <a:pt x="0" y="976515"/>
                    <a:pt x="0" y="920056"/>
                  </a:cubicBezTo>
                  <a:lnTo>
                    <a:pt x="0" y="102228"/>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8179" tIns="88179" rIns="88179" bIns="88179" numCol="1" spcCol="1270" anchor="ctr" anchorCtr="0">
              <a:noAutofit/>
            </a:bodyPr>
            <a:lstStyle/>
            <a:p>
              <a:pPr algn="ctr" defTabSz="766763" eaLnBrk="1" fontAlgn="auto" hangingPunct="1">
                <a:lnSpc>
                  <a:spcPct val="90000"/>
                </a:lnSpc>
                <a:spcAft>
                  <a:spcPct val="35000"/>
                </a:spcAft>
              </a:pPr>
              <a:r>
                <a:rPr lang="en-US" sz="1725" dirty="0">
                  <a:solidFill>
                    <a:srgbClr val="191B0E">
                      <a:hueOff val="0"/>
                      <a:satOff val="0"/>
                      <a:lumOff val="0"/>
                      <a:alphaOff val="0"/>
                    </a:srgbClr>
                  </a:solidFill>
                </a:rPr>
                <a:t>Parenting</a:t>
              </a:r>
            </a:p>
          </p:txBody>
        </p:sp>
        <p:sp>
          <p:nvSpPr>
            <p:cNvPr id="12" name="Freeform 11"/>
            <p:cNvSpPr/>
            <p:nvPr/>
          </p:nvSpPr>
          <p:spPr>
            <a:xfrm>
              <a:off x="9074841" y="4693819"/>
              <a:ext cx="1703807" cy="1022284"/>
            </a:xfrm>
            <a:custGeom>
              <a:avLst/>
              <a:gdLst>
                <a:gd name="connsiteX0" fmla="*/ 0 w 1703807"/>
                <a:gd name="connsiteY0" fmla="*/ 102228 h 1022284"/>
                <a:gd name="connsiteX1" fmla="*/ 102228 w 1703807"/>
                <a:gd name="connsiteY1" fmla="*/ 0 h 1022284"/>
                <a:gd name="connsiteX2" fmla="*/ 1601579 w 1703807"/>
                <a:gd name="connsiteY2" fmla="*/ 0 h 1022284"/>
                <a:gd name="connsiteX3" fmla="*/ 1703807 w 1703807"/>
                <a:gd name="connsiteY3" fmla="*/ 102228 h 1022284"/>
                <a:gd name="connsiteX4" fmla="*/ 1703807 w 1703807"/>
                <a:gd name="connsiteY4" fmla="*/ 920056 h 1022284"/>
                <a:gd name="connsiteX5" fmla="*/ 1601579 w 1703807"/>
                <a:gd name="connsiteY5" fmla="*/ 1022284 h 1022284"/>
                <a:gd name="connsiteX6" fmla="*/ 102228 w 1703807"/>
                <a:gd name="connsiteY6" fmla="*/ 1022284 h 1022284"/>
                <a:gd name="connsiteX7" fmla="*/ 0 w 1703807"/>
                <a:gd name="connsiteY7" fmla="*/ 920056 h 1022284"/>
                <a:gd name="connsiteX8" fmla="*/ 0 w 1703807"/>
                <a:gd name="connsiteY8" fmla="*/ 102228 h 102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807" h="1022284">
                  <a:moveTo>
                    <a:pt x="0" y="102228"/>
                  </a:moveTo>
                  <a:cubicBezTo>
                    <a:pt x="0" y="45769"/>
                    <a:pt x="45769" y="0"/>
                    <a:pt x="102228" y="0"/>
                  </a:cubicBezTo>
                  <a:lnTo>
                    <a:pt x="1601579" y="0"/>
                  </a:lnTo>
                  <a:cubicBezTo>
                    <a:pt x="1658038" y="0"/>
                    <a:pt x="1703807" y="45769"/>
                    <a:pt x="1703807" y="102228"/>
                  </a:cubicBezTo>
                  <a:lnTo>
                    <a:pt x="1703807" y="920056"/>
                  </a:lnTo>
                  <a:cubicBezTo>
                    <a:pt x="1703807" y="976515"/>
                    <a:pt x="1658038" y="1022284"/>
                    <a:pt x="1601579" y="1022284"/>
                  </a:cubicBezTo>
                  <a:lnTo>
                    <a:pt x="102228" y="1022284"/>
                  </a:lnTo>
                  <a:cubicBezTo>
                    <a:pt x="45769" y="1022284"/>
                    <a:pt x="0" y="976515"/>
                    <a:pt x="0" y="920056"/>
                  </a:cubicBezTo>
                  <a:lnTo>
                    <a:pt x="0" y="102228"/>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8179" tIns="88179" rIns="88179" bIns="88179" numCol="1" spcCol="1270" anchor="ctr" anchorCtr="0">
              <a:noAutofit/>
            </a:bodyPr>
            <a:lstStyle/>
            <a:p>
              <a:pPr algn="ctr" defTabSz="766763" eaLnBrk="1" fontAlgn="auto" hangingPunct="1">
                <a:lnSpc>
                  <a:spcPct val="90000"/>
                </a:lnSpc>
                <a:spcAft>
                  <a:spcPct val="35000"/>
                </a:spcAft>
              </a:pPr>
              <a:r>
                <a:rPr lang="en-US" sz="1725" dirty="0">
                  <a:solidFill>
                    <a:srgbClr val="191B0E">
                      <a:hueOff val="0"/>
                      <a:satOff val="0"/>
                      <a:lumOff val="0"/>
                      <a:alphaOff val="0"/>
                    </a:srgbClr>
                  </a:solidFill>
                </a:rPr>
                <a:t>Child adjustment</a:t>
              </a:r>
            </a:p>
          </p:txBody>
        </p:sp>
      </p:grpSp>
      <p:sp>
        <p:nvSpPr>
          <p:cNvPr id="16" name="Up-Down Arrow 15"/>
          <p:cNvSpPr/>
          <p:nvPr/>
        </p:nvSpPr>
        <p:spPr>
          <a:xfrm>
            <a:off x="7935181" y="3623283"/>
            <a:ext cx="337415" cy="800622"/>
          </a:xfrm>
          <a:prstGeom prst="up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eaLnBrk="1" fontAlgn="auto" hangingPunct="1">
              <a:spcBef>
                <a:spcPts val="0"/>
              </a:spcBef>
              <a:spcAft>
                <a:spcPts val="0"/>
              </a:spcAft>
            </a:pPr>
            <a:endParaRPr lang="es-ES_tradnl">
              <a:solidFill>
                <a:prstClr val="white"/>
              </a:solidFill>
            </a:endParaRPr>
          </a:p>
        </p:txBody>
      </p:sp>
      <p:sp>
        <p:nvSpPr>
          <p:cNvPr id="19" name="Right Arrow 18"/>
          <p:cNvSpPr/>
          <p:nvPr/>
        </p:nvSpPr>
        <p:spPr>
          <a:xfrm>
            <a:off x="5684923" y="3788172"/>
            <a:ext cx="1967162" cy="34777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42900" eaLnBrk="1" fontAlgn="auto" hangingPunct="1">
              <a:spcBef>
                <a:spcPts val="0"/>
              </a:spcBef>
              <a:spcAft>
                <a:spcPts val="0"/>
              </a:spcAft>
            </a:pPr>
            <a:endParaRPr lang="es-ES_tradnl">
              <a:solidFill>
                <a:prstClr val="white"/>
              </a:solidFill>
            </a:endParaRPr>
          </a:p>
        </p:txBody>
      </p:sp>
      <p:sp>
        <p:nvSpPr>
          <p:cNvPr id="20" name="Curved Up Arrow 19"/>
          <p:cNvSpPr/>
          <p:nvPr/>
        </p:nvSpPr>
        <p:spPr>
          <a:xfrm rot="15522240" flipV="1">
            <a:off x="5242963" y="4579468"/>
            <a:ext cx="1689827" cy="910756"/>
          </a:xfrm>
          <a:prstGeom prst="curvedUpArrow">
            <a:avLst>
              <a:gd name="adj1" fmla="val 18247"/>
              <a:gd name="adj2" fmla="val 41299"/>
              <a:gd name="adj3" fmla="val 3357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s-ES_tradnl">
              <a:solidFill>
                <a:prstClr val="black"/>
              </a:solidFill>
            </a:endParaRPr>
          </a:p>
        </p:txBody>
      </p:sp>
      <p:sp>
        <p:nvSpPr>
          <p:cNvPr id="24" name="Rectangle 23"/>
          <p:cNvSpPr/>
          <p:nvPr/>
        </p:nvSpPr>
        <p:spPr>
          <a:xfrm>
            <a:off x="6668503" y="5513864"/>
            <a:ext cx="1561097" cy="38458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342900" eaLnBrk="1" fontAlgn="auto" hangingPunct="1">
              <a:spcBef>
                <a:spcPts val="0"/>
              </a:spcBef>
              <a:spcAft>
                <a:spcPts val="0"/>
              </a:spcAft>
            </a:pPr>
            <a:r>
              <a:rPr lang="en-US" b="1" spc="-113" dirty="0">
                <a:solidFill>
                  <a:prstClr val="black"/>
                </a:solidFill>
              </a:rPr>
              <a:t>Mechanisms?</a:t>
            </a:r>
          </a:p>
        </p:txBody>
      </p:sp>
      <p:grpSp>
        <p:nvGrpSpPr>
          <p:cNvPr id="17" name="Group 16"/>
          <p:cNvGrpSpPr/>
          <p:nvPr/>
        </p:nvGrpSpPr>
        <p:grpSpPr>
          <a:xfrm>
            <a:off x="521694" y="1606297"/>
            <a:ext cx="5163229" cy="4764504"/>
            <a:chOff x="-543222" y="0"/>
            <a:chExt cx="6380339" cy="4764504"/>
          </a:xfrm>
        </p:grpSpPr>
        <p:sp>
          <p:nvSpPr>
            <p:cNvPr id="27" name="Oval 26"/>
            <p:cNvSpPr/>
            <p:nvPr/>
          </p:nvSpPr>
          <p:spPr>
            <a:xfrm>
              <a:off x="-543222" y="0"/>
              <a:ext cx="6380339" cy="4764504"/>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8" name="Oval 4"/>
            <p:cNvSpPr/>
            <p:nvPr/>
          </p:nvSpPr>
          <p:spPr>
            <a:xfrm>
              <a:off x="1049578" y="363280"/>
              <a:ext cx="3354790" cy="714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noProof="0" dirty="0">
                  <a:solidFill>
                    <a:schemeClr val="tx1"/>
                  </a:solidFill>
                </a:rPr>
                <a:t>Societal factors: amount &amp; quality of child care</a:t>
              </a:r>
            </a:p>
          </p:txBody>
        </p:sp>
      </p:grpSp>
      <p:grpSp>
        <p:nvGrpSpPr>
          <p:cNvPr id="18" name="Group 17"/>
          <p:cNvGrpSpPr/>
          <p:nvPr/>
        </p:nvGrpSpPr>
        <p:grpSpPr>
          <a:xfrm>
            <a:off x="1454665" y="2797422"/>
            <a:ext cx="3498335" cy="3573379"/>
            <a:chOff x="389750" y="1191126"/>
            <a:chExt cx="4514392" cy="3573378"/>
          </a:xfrm>
        </p:grpSpPr>
        <p:sp>
          <p:nvSpPr>
            <p:cNvPr id="25" name="Oval 24"/>
            <p:cNvSpPr/>
            <p:nvPr/>
          </p:nvSpPr>
          <p:spPr>
            <a:xfrm>
              <a:off x="389750" y="1191126"/>
              <a:ext cx="4514392" cy="3573378"/>
            </a:xfrm>
            <a:prstGeom prst="ellipse">
              <a:avLst/>
            </a:prstGeom>
            <a:solidFill>
              <a:schemeClr val="tx2">
                <a:lumMod val="50000"/>
                <a:lumOff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26" name="Oval 6"/>
            <p:cNvSpPr/>
            <p:nvPr/>
          </p:nvSpPr>
          <p:spPr>
            <a:xfrm>
              <a:off x="1218654" y="1614315"/>
              <a:ext cx="2727920" cy="6700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noProof="0" dirty="0">
                  <a:solidFill>
                    <a:schemeClr val="tx1"/>
                  </a:solidFill>
                </a:rPr>
                <a:t>Parental stress and mental health</a:t>
              </a:r>
            </a:p>
          </p:txBody>
        </p:sp>
      </p:grpSp>
      <p:grpSp>
        <p:nvGrpSpPr>
          <p:cNvPr id="21" name="Group 20"/>
          <p:cNvGrpSpPr/>
          <p:nvPr/>
        </p:nvGrpSpPr>
        <p:grpSpPr>
          <a:xfrm>
            <a:off x="2057401" y="3988549"/>
            <a:ext cx="2466268" cy="2382252"/>
            <a:chOff x="1242466" y="2382252"/>
            <a:chExt cx="2808961" cy="2382252"/>
          </a:xfrm>
        </p:grpSpPr>
        <p:sp>
          <p:nvSpPr>
            <p:cNvPr id="22" name="Oval 21"/>
            <p:cNvSpPr/>
            <p:nvPr/>
          </p:nvSpPr>
          <p:spPr>
            <a:xfrm>
              <a:off x="1242466" y="2382252"/>
              <a:ext cx="2808961" cy="238225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n-US"/>
            </a:p>
          </p:txBody>
        </p:sp>
        <p:sp>
          <p:nvSpPr>
            <p:cNvPr id="23" name="Oval 8"/>
            <p:cNvSpPr/>
            <p:nvPr/>
          </p:nvSpPr>
          <p:spPr>
            <a:xfrm>
              <a:off x="1416041" y="2977815"/>
              <a:ext cx="2312952" cy="11911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noProof="0" dirty="0">
                  <a:solidFill>
                    <a:schemeClr val="tx1"/>
                  </a:solidFill>
                </a:rPr>
                <a:t>Neurobiology: low stress reactivity; PFC function</a:t>
              </a:r>
            </a:p>
          </p:txBody>
        </p:sp>
      </p:grpSp>
      <p:sp>
        <p:nvSpPr>
          <p:cNvPr id="3" name="Rectangle 2"/>
          <p:cNvSpPr/>
          <p:nvPr/>
        </p:nvSpPr>
        <p:spPr>
          <a:xfrm>
            <a:off x="5116680" y="1753482"/>
            <a:ext cx="3733800" cy="954107"/>
          </a:xfrm>
          <a:prstGeom prst="rect">
            <a:avLst/>
          </a:prstGeom>
        </p:spPr>
        <p:txBody>
          <a:bodyPr wrap="square">
            <a:spAutoFit/>
          </a:bodyPr>
          <a:lstStyle/>
          <a:p>
            <a:r>
              <a:rPr lang="en-US" sz="1400" u="sng" dirty="0" err="1">
                <a:solidFill>
                  <a:srgbClr val="0000FF"/>
                </a:solidFill>
                <a:latin typeface="Arial" panose="020B0604020202020204" pitchFamily="34" charset="0"/>
                <a:hlinkClick r:id="rId5"/>
              </a:rPr>
              <a:t>Naumova</a:t>
            </a:r>
            <a:r>
              <a:rPr lang="en-US" sz="1400" u="sng" dirty="0">
                <a:solidFill>
                  <a:srgbClr val="0000FF"/>
                </a:solidFill>
                <a:latin typeface="Arial" panose="020B0604020202020204" pitchFamily="34" charset="0"/>
                <a:hlinkClick r:id="rId5"/>
              </a:rPr>
              <a:t>, O. Y., Hein, S., </a:t>
            </a:r>
            <a:r>
              <a:rPr lang="en-US" sz="1400" u="sng" dirty="0" err="1">
                <a:solidFill>
                  <a:srgbClr val="0000FF"/>
                </a:solidFill>
                <a:latin typeface="Arial" panose="020B0604020202020204" pitchFamily="34" charset="0"/>
                <a:hlinkClick r:id="rId5"/>
              </a:rPr>
              <a:t>Suderman</a:t>
            </a:r>
            <a:r>
              <a:rPr lang="en-US" sz="1400" u="sng" dirty="0">
                <a:solidFill>
                  <a:srgbClr val="0000FF"/>
                </a:solidFill>
                <a:latin typeface="Arial" panose="020B0604020202020204" pitchFamily="34" charset="0"/>
                <a:hlinkClick r:id="rId5"/>
              </a:rPr>
              <a:t>, M., </a:t>
            </a:r>
            <a:r>
              <a:rPr lang="en-US" sz="1400" u="sng" dirty="0" err="1">
                <a:solidFill>
                  <a:srgbClr val="0000FF"/>
                </a:solidFill>
                <a:latin typeface="Arial" panose="020B0604020202020204" pitchFamily="34" charset="0"/>
                <a:hlinkClick r:id="rId5"/>
              </a:rPr>
              <a:t>Barbot</a:t>
            </a:r>
            <a:r>
              <a:rPr lang="en-US" sz="1400" u="sng" dirty="0">
                <a:solidFill>
                  <a:srgbClr val="0000FF"/>
                </a:solidFill>
                <a:latin typeface="Arial" panose="020B0604020202020204" pitchFamily="34" charset="0"/>
                <a:hlinkClick r:id="rId5"/>
              </a:rPr>
              <a:t>, B., Lee, M., </a:t>
            </a:r>
            <a:r>
              <a:rPr lang="en-US" sz="1400" u="sng" dirty="0" err="1">
                <a:solidFill>
                  <a:srgbClr val="0000FF"/>
                </a:solidFill>
                <a:latin typeface="Arial" panose="020B0604020202020204" pitchFamily="34" charset="0"/>
                <a:hlinkClick r:id="rId5"/>
              </a:rPr>
              <a:t>Raefski</a:t>
            </a:r>
            <a:r>
              <a:rPr lang="en-US" sz="1400" u="sng" dirty="0">
                <a:solidFill>
                  <a:srgbClr val="0000FF"/>
                </a:solidFill>
                <a:latin typeface="Arial" panose="020B0604020202020204" pitchFamily="34" charset="0"/>
                <a:hlinkClick r:id="rId5"/>
              </a:rPr>
              <a:t>, A., </a:t>
            </a:r>
            <a:r>
              <a:rPr lang="en-US" sz="1400" u="sng" dirty="0" err="1">
                <a:solidFill>
                  <a:srgbClr val="0000FF"/>
                </a:solidFill>
                <a:latin typeface="Arial" panose="020B0604020202020204" pitchFamily="34" charset="0"/>
                <a:hlinkClick r:id="rId5"/>
              </a:rPr>
              <a:t>Dobrynin</a:t>
            </a:r>
            <a:r>
              <a:rPr lang="en-US" sz="1400" u="sng" dirty="0">
                <a:solidFill>
                  <a:srgbClr val="0000FF"/>
                </a:solidFill>
                <a:latin typeface="Arial" panose="020B0604020202020204" pitchFamily="34" charset="0"/>
                <a:hlinkClick r:id="rId5"/>
              </a:rPr>
              <a:t>, P. V., Brown, P. J., </a:t>
            </a:r>
            <a:r>
              <a:rPr lang="en-US" sz="1400" u="sng" dirty="0" err="1">
                <a:solidFill>
                  <a:srgbClr val="0000FF"/>
                </a:solidFill>
                <a:latin typeface="Arial" panose="020B0604020202020204" pitchFamily="34" charset="0"/>
                <a:hlinkClick r:id="rId5"/>
              </a:rPr>
              <a:t>Szyf</a:t>
            </a:r>
            <a:r>
              <a:rPr lang="en-US" sz="1400" u="sng" dirty="0">
                <a:solidFill>
                  <a:srgbClr val="0000FF"/>
                </a:solidFill>
                <a:latin typeface="Arial" panose="020B0604020202020204" pitchFamily="34" charset="0"/>
                <a:hlinkClick r:id="rId5"/>
              </a:rPr>
              <a:t>, M., </a:t>
            </a:r>
            <a:r>
              <a:rPr lang="en-US" sz="1400" u="sng" dirty="0" err="1">
                <a:solidFill>
                  <a:srgbClr val="0000FF"/>
                </a:solidFill>
                <a:latin typeface="Arial" panose="020B0604020202020204" pitchFamily="34" charset="0"/>
                <a:hlinkClick r:id="rId5"/>
              </a:rPr>
              <a:t>Luthar</a:t>
            </a:r>
            <a:r>
              <a:rPr lang="en-US" sz="1400" u="sng" dirty="0">
                <a:solidFill>
                  <a:srgbClr val="0000FF"/>
                </a:solidFill>
                <a:latin typeface="Arial" panose="020B0604020202020204" pitchFamily="34" charset="0"/>
                <a:hlinkClick r:id="rId5"/>
              </a:rPr>
              <a:t>, S. S., &amp; </a:t>
            </a:r>
            <a:r>
              <a:rPr lang="en-US" sz="1400" u="sng" dirty="0" err="1">
                <a:solidFill>
                  <a:srgbClr val="0000FF"/>
                </a:solidFill>
                <a:latin typeface="Arial" panose="020B0604020202020204" pitchFamily="34" charset="0"/>
                <a:hlinkClick r:id="rId5"/>
              </a:rPr>
              <a:t>Grigorenko</a:t>
            </a:r>
            <a:r>
              <a:rPr lang="en-US" sz="1400" u="sng" dirty="0">
                <a:solidFill>
                  <a:srgbClr val="0000FF"/>
                </a:solidFill>
                <a:latin typeface="Arial" panose="020B0604020202020204" pitchFamily="34" charset="0"/>
                <a:hlinkClick r:id="rId5"/>
              </a:rPr>
              <a:t>, E. L. </a:t>
            </a:r>
            <a:endParaRPr lang="en-US" sz="1400" dirty="0"/>
          </a:p>
        </p:txBody>
      </p:sp>
    </p:spTree>
    <p:extLst>
      <p:ext uri="{BB962C8B-B14F-4D97-AF65-F5344CB8AC3E}">
        <p14:creationId xmlns:p14="http://schemas.microsoft.com/office/powerpoint/2010/main" val="3084632170"/>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Epigenetic</a:t>
            </a:r>
            <a:br>
              <a:rPr lang="en-US" dirty="0"/>
            </a:br>
            <a:r>
              <a:rPr lang="en-US" dirty="0"/>
              <a:t>mechanisms</a:t>
            </a:r>
          </a:p>
        </p:txBody>
      </p:sp>
      <p:sp>
        <p:nvSpPr>
          <p:cNvPr id="3" name="Content Placeholder 2"/>
          <p:cNvSpPr>
            <a:spLocks noGrp="1"/>
          </p:cNvSpPr>
          <p:nvPr>
            <p:ph idx="1"/>
          </p:nvPr>
        </p:nvSpPr>
        <p:spPr>
          <a:xfrm>
            <a:off x="1028700" y="4238876"/>
            <a:ext cx="7200900" cy="1220453"/>
          </a:xfrm>
        </p:spPr>
        <p:txBody>
          <a:bodyPr>
            <a:normAutofit/>
          </a:bodyPr>
          <a:lstStyle/>
          <a:p>
            <a:r>
              <a:rPr lang="en-US" sz="1800" dirty="0">
                <a:sym typeface="Wingdings" panose="05000000000000000000" pitchFamily="2" charset="2"/>
              </a:rPr>
              <a:t>Emerging research</a:t>
            </a:r>
          </a:p>
          <a:p>
            <a:pPr lvl="1"/>
            <a:r>
              <a:rPr lang="en-US" sz="1800" i="0" dirty="0">
                <a:sym typeface="Wingdings" panose="05000000000000000000" pitchFamily="2" charset="2"/>
              </a:rPr>
              <a:t>Mechanisms of epigenetic regulation (e.g., DNA methylation)</a:t>
            </a:r>
          </a:p>
          <a:p>
            <a:pPr lvl="1"/>
            <a:r>
              <a:rPr lang="en-US" sz="1800" i="0" dirty="0">
                <a:sym typeface="Wingdings" panose="05000000000000000000" pitchFamily="2" charset="2"/>
              </a:rPr>
              <a:t>Types of social experiences that may impact </a:t>
            </a:r>
            <a:r>
              <a:rPr lang="en-US" sz="1800" i="0" dirty="0" err="1">
                <a:sym typeface="Wingdings" panose="05000000000000000000" pitchFamily="2" charset="2"/>
              </a:rPr>
              <a:t>epigenome</a:t>
            </a:r>
            <a:r>
              <a:rPr lang="en-US" sz="1800" i="0" dirty="0">
                <a:sym typeface="Wingdings" panose="05000000000000000000" pitchFamily="2" charset="2"/>
              </a:rPr>
              <a:t> reactivity</a:t>
            </a:r>
            <a:endParaRPr lang="en-US" sz="1800" i="0" dirty="0"/>
          </a:p>
        </p:txBody>
      </p:sp>
      <p:sp>
        <p:nvSpPr>
          <p:cNvPr id="4" name="Footer Placeholder 3"/>
          <p:cNvSpPr>
            <a:spLocks noGrp="1"/>
          </p:cNvSpPr>
          <p:nvPr>
            <p:ph type="ftr" sz="quarter" idx="11"/>
          </p:nvPr>
        </p:nvSpPr>
        <p:spPr/>
        <p:txBody>
          <a:bodyPr/>
          <a:lstStyle/>
          <a:p>
            <a:r>
              <a:rPr lang="en-US" dirty="0">
                <a:solidFill>
                  <a:prstClr val="black"/>
                </a:solidFill>
              </a:rPr>
              <a:t>Brown</a:t>
            </a:r>
          </a:p>
        </p:txBody>
      </p:sp>
      <p:pic>
        <p:nvPicPr>
          <p:cNvPr id="5" name="Picture 4"/>
          <p:cNvPicPr>
            <a:picLocks noChangeAspect="1"/>
          </p:cNvPicPr>
          <p:nvPr/>
        </p:nvPicPr>
        <p:blipFill rotWithShape="1">
          <a:blip r:embed="rId4"/>
          <a:srcRect l="3857" r="5617" b="66910"/>
          <a:stretch/>
        </p:blipFill>
        <p:spPr>
          <a:xfrm>
            <a:off x="4097337" y="419867"/>
            <a:ext cx="5014913" cy="1169807"/>
          </a:xfrm>
          <a:prstGeom prst="rect">
            <a:avLst/>
          </a:prstGeom>
        </p:spPr>
      </p:pic>
      <p:pic>
        <p:nvPicPr>
          <p:cNvPr id="1026" name="Picture 2" descr="Image result for interac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993" y="2367214"/>
            <a:ext cx="1863934" cy="15324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igenom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13"/>
          <a:stretch/>
        </p:blipFill>
        <p:spPr bwMode="auto">
          <a:xfrm rot="16200000">
            <a:off x="2809478" y="2728721"/>
            <a:ext cx="1223545" cy="9873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ene"/>
          <p:cNvPicPr>
            <a:picLocks noChangeAspect="1" noChangeArrowheads="1"/>
          </p:cNvPicPr>
          <p:nvPr/>
        </p:nvPicPr>
        <p:blipFill rotWithShape="1">
          <a:blip r:embed="rId7">
            <a:extLst>
              <a:ext uri="{28A0092B-C50C-407E-A947-70E740481C1C}">
                <a14:useLocalDpi xmlns:a14="http://schemas.microsoft.com/office/drawing/2010/main" val="0"/>
              </a:ext>
            </a:extLst>
          </a:blip>
          <a:srcRect l="39027"/>
          <a:stretch/>
        </p:blipFill>
        <p:spPr bwMode="auto">
          <a:xfrm>
            <a:off x="4129088" y="2525570"/>
            <a:ext cx="1306714" cy="16216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1924" y="2579909"/>
            <a:ext cx="1289039" cy="128903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behavio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3915"/>
          <a:stretch/>
        </p:blipFill>
        <p:spPr bwMode="auto">
          <a:xfrm>
            <a:off x="7465453" y="2486026"/>
            <a:ext cx="1528295" cy="15365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011346" y="1513085"/>
            <a:ext cx="5132653" cy="830997"/>
          </a:xfrm>
          <a:prstGeom prst="rect">
            <a:avLst/>
          </a:prstGeom>
        </p:spPr>
        <p:txBody>
          <a:bodyPr wrap="square">
            <a:spAutoFit/>
          </a:bodyPr>
          <a:lstStyle/>
          <a:p>
            <a:r>
              <a:rPr lang="en-US" sz="1600" u="sng" dirty="0" err="1">
                <a:solidFill>
                  <a:srgbClr val="0000FF"/>
                </a:solidFill>
                <a:latin typeface="Arial" panose="020B0604020202020204" pitchFamily="34" charset="0"/>
                <a:hlinkClick r:id="rId10"/>
              </a:rPr>
              <a:t>Naumova</a:t>
            </a:r>
            <a:r>
              <a:rPr lang="en-US" sz="1600" u="sng" dirty="0">
                <a:solidFill>
                  <a:srgbClr val="0000FF"/>
                </a:solidFill>
                <a:latin typeface="Arial" panose="020B0604020202020204" pitchFamily="34" charset="0"/>
                <a:hlinkClick r:id="rId10"/>
              </a:rPr>
              <a:t>, O. Y., Hein, S., </a:t>
            </a:r>
            <a:r>
              <a:rPr lang="en-US" sz="1600" u="sng" dirty="0" err="1">
                <a:solidFill>
                  <a:srgbClr val="0000FF"/>
                </a:solidFill>
                <a:latin typeface="Arial" panose="020B0604020202020204" pitchFamily="34" charset="0"/>
                <a:hlinkClick r:id="rId10"/>
              </a:rPr>
              <a:t>Suderman</a:t>
            </a:r>
            <a:r>
              <a:rPr lang="en-US" sz="1600" u="sng" dirty="0">
                <a:solidFill>
                  <a:srgbClr val="0000FF"/>
                </a:solidFill>
                <a:latin typeface="Arial" panose="020B0604020202020204" pitchFamily="34" charset="0"/>
                <a:hlinkClick r:id="rId10"/>
              </a:rPr>
              <a:t>, M., </a:t>
            </a:r>
            <a:r>
              <a:rPr lang="en-US" sz="1600" u="sng" dirty="0" err="1">
                <a:solidFill>
                  <a:srgbClr val="0000FF"/>
                </a:solidFill>
                <a:latin typeface="Arial" panose="020B0604020202020204" pitchFamily="34" charset="0"/>
                <a:hlinkClick r:id="rId10"/>
              </a:rPr>
              <a:t>Barbot</a:t>
            </a:r>
            <a:r>
              <a:rPr lang="en-US" sz="1600" u="sng" dirty="0">
                <a:solidFill>
                  <a:srgbClr val="0000FF"/>
                </a:solidFill>
                <a:latin typeface="Arial" panose="020B0604020202020204" pitchFamily="34" charset="0"/>
                <a:hlinkClick r:id="rId10"/>
              </a:rPr>
              <a:t>, B., Lee, M., </a:t>
            </a:r>
            <a:r>
              <a:rPr lang="en-US" sz="1600" u="sng" dirty="0" err="1">
                <a:solidFill>
                  <a:srgbClr val="0000FF"/>
                </a:solidFill>
                <a:latin typeface="Arial" panose="020B0604020202020204" pitchFamily="34" charset="0"/>
                <a:hlinkClick r:id="rId10"/>
              </a:rPr>
              <a:t>Raefski</a:t>
            </a:r>
            <a:r>
              <a:rPr lang="en-US" sz="1600" u="sng" dirty="0">
                <a:solidFill>
                  <a:srgbClr val="0000FF"/>
                </a:solidFill>
                <a:latin typeface="Arial" panose="020B0604020202020204" pitchFamily="34" charset="0"/>
                <a:hlinkClick r:id="rId10"/>
              </a:rPr>
              <a:t>, A., </a:t>
            </a:r>
            <a:r>
              <a:rPr lang="en-US" sz="1600" u="sng" dirty="0" err="1">
                <a:solidFill>
                  <a:srgbClr val="0000FF"/>
                </a:solidFill>
                <a:latin typeface="Arial" panose="020B0604020202020204" pitchFamily="34" charset="0"/>
                <a:hlinkClick r:id="rId10"/>
              </a:rPr>
              <a:t>Dobrynin</a:t>
            </a:r>
            <a:r>
              <a:rPr lang="en-US" sz="1600" u="sng" dirty="0">
                <a:solidFill>
                  <a:srgbClr val="0000FF"/>
                </a:solidFill>
                <a:latin typeface="Arial" panose="020B0604020202020204" pitchFamily="34" charset="0"/>
                <a:hlinkClick r:id="rId10"/>
              </a:rPr>
              <a:t>, P. V., Brown, P. J., </a:t>
            </a:r>
            <a:r>
              <a:rPr lang="en-US" sz="1600" u="sng" dirty="0" err="1">
                <a:solidFill>
                  <a:srgbClr val="0000FF"/>
                </a:solidFill>
                <a:latin typeface="Arial" panose="020B0604020202020204" pitchFamily="34" charset="0"/>
                <a:hlinkClick r:id="rId10"/>
              </a:rPr>
              <a:t>Szyf</a:t>
            </a:r>
            <a:r>
              <a:rPr lang="en-US" sz="1600" u="sng" dirty="0">
                <a:solidFill>
                  <a:srgbClr val="0000FF"/>
                </a:solidFill>
                <a:latin typeface="Arial" panose="020B0604020202020204" pitchFamily="34" charset="0"/>
                <a:hlinkClick r:id="rId10"/>
              </a:rPr>
              <a:t>, M., </a:t>
            </a:r>
            <a:r>
              <a:rPr lang="en-US" sz="1600" u="sng" dirty="0" err="1">
                <a:solidFill>
                  <a:srgbClr val="0000FF"/>
                </a:solidFill>
                <a:latin typeface="Arial" panose="020B0604020202020204" pitchFamily="34" charset="0"/>
                <a:hlinkClick r:id="rId10"/>
              </a:rPr>
              <a:t>Luthar</a:t>
            </a:r>
            <a:r>
              <a:rPr lang="en-US" sz="1600" u="sng" dirty="0">
                <a:solidFill>
                  <a:srgbClr val="0000FF"/>
                </a:solidFill>
                <a:latin typeface="Arial" panose="020B0604020202020204" pitchFamily="34" charset="0"/>
                <a:hlinkClick r:id="rId10"/>
              </a:rPr>
              <a:t>, S. S., &amp; </a:t>
            </a:r>
            <a:r>
              <a:rPr lang="en-US" sz="1600" u="sng" dirty="0" err="1">
                <a:solidFill>
                  <a:srgbClr val="0000FF"/>
                </a:solidFill>
                <a:latin typeface="Arial" panose="020B0604020202020204" pitchFamily="34" charset="0"/>
                <a:hlinkClick r:id="rId10"/>
              </a:rPr>
              <a:t>Grigorenko</a:t>
            </a:r>
            <a:r>
              <a:rPr lang="en-US" sz="1600" u="sng" dirty="0">
                <a:solidFill>
                  <a:srgbClr val="0000FF"/>
                </a:solidFill>
                <a:latin typeface="Arial" panose="020B0604020202020204" pitchFamily="34" charset="0"/>
                <a:hlinkClick r:id="rId10"/>
              </a:rPr>
              <a:t>, E. L</a:t>
            </a:r>
            <a:endParaRPr lang="en-US" sz="1600" dirty="0"/>
          </a:p>
        </p:txBody>
      </p:sp>
    </p:spTree>
    <p:extLst>
      <p:ext uri="{BB962C8B-B14F-4D97-AF65-F5344CB8AC3E}">
        <p14:creationId xmlns:p14="http://schemas.microsoft.com/office/powerpoint/2010/main" val="1488807513"/>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Hypotheses</a:t>
            </a:r>
          </a:p>
        </p:txBody>
      </p:sp>
      <p:sp>
        <p:nvSpPr>
          <p:cNvPr id="3" name="Content Placeholder 2"/>
          <p:cNvSpPr>
            <a:spLocks noGrp="1"/>
          </p:cNvSpPr>
          <p:nvPr>
            <p:ph idx="1"/>
          </p:nvPr>
        </p:nvSpPr>
        <p:spPr>
          <a:xfrm>
            <a:off x="1028700" y="2541408"/>
            <a:ext cx="7363326" cy="2899874"/>
          </a:xfrm>
        </p:spPr>
        <p:txBody>
          <a:bodyPr>
            <a:normAutofit/>
          </a:bodyPr>
          <a:lstStyle/>
          <a:p>
            <a:r>
              <a:rPr lang="en-US" sz="1800" dirty="0">
                <a:sym typeface="Wingdings" panose="05000000000000000000" pitchFamily="2" charset="2"/>
              </a:rPr>
              <a:t>Indicators of parenting across three developmental periods (middle childhood, adolescence, and adulthood) are sensitive to capturing an association with changes in </a:t>
            </a:r>
            <a:r>
              <a:rPr lang="en-US" sz="1800" dirty="0" err="1">
                <a:sym typeface="Wingdings" panose="05000000000000000000" pitchFamily="2" charset="2"/>
              </a:rPr>
              <a:t>methylome</a:t>
            </a:r>
            <a:endParaRPr lang="en-US" sz="1800" dirty="0">
              <a:sym typeface="Wingdings" panose="05000000000000000000" pitchFamily="2" charset="2"/>
            </a:endParaRPr>
          </a:p>
          <a:p>
            <a:r>
              <a:rPr lang="en-US" sz="1800" dirty="0"/>
              <a:t>Impact of parenting over time on </a:t>
            </a:r>
            <a:r>
              <a:rPr lang="en-US" sz="1800" dirty="0" err="1"/>
              <a:t>epigenome</a:t>
            </a:r>
            <a:r>
              <a:rPr lang="en-US" sz="1800" dirty="0"/>
              <a:t> influenced by</a:t>
            </a:r>
          </a:p>
          <a:p>
            <a:pPr lvl="1"/>
            <a:r>
              <a:rPr lang="en-US" sz="1800" i="0" dirty="0"/>
              <a:t>Stability of parenting</a:t>
            </a:r>
          </a:p>
          <a:p>
            <a:pPr lvl="1"/>
            <a:r>
              <a:rPr lang="en-US" sz="1800" i="0" dirty="0"/>
              <a:t>Type of parenting</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4129087" y="842963"/>
            <a:ext cx="5014913" cy="1169807"/>
          </a:xfrm>
          <a:prstGeom prst="rect">
            <a:avLst/>
          </a:prstGeom>
        </p:spPr>
      </p:pic>
    </p:spTree>
    <p:extLst>
      <p:ext uri="{BB962C8B-B14F-4D97-AF65-F5344CB8AC3E}">
        <p14:creationId xmlns:p14="http://schemas.microsoft.com/office/powerpoint/2010/main" val="3926765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3" name="Content Placeholder 2"/>
          <p:cNvSpPr>
            <a:spLocks noGrp="1"/>
          </p:cNvSpPr>
          <p:nvPr>
            <p:ph idx="1"/>
          </p:nvPr>
        </p:nvSpPr>
        <p:spPr>
          <a:xfrm>
            <a:off x="609600" y="2297218"/>
            <a:ext cx="8153400" cy="2899874"/>
          </a:xfrm>
        </p:spPr>
        <p:txBody>
          <a:bodyPr>
            <a:normAutofit fontScale="92500" lnSpcReduction="10000"/>
          </a:bodyPr>
          <a:lstStyle/>
          <a:p>
            <a:r>
              <a:rPr lang="en-US" sz="1800" dirty="0"/>
              <a:t>35 offspring from sample of 361 low-income, ethnically diverse urban mother-offspring dyads</a:t>
            </a:r>
          </a:p>
          <a:p>
            <a:pPr lvl="1"/>
            <a:r>
              <a:rPr lang="en-US" sz="1800" i="0" dirty="0"/>
              <a:t>Controlled for age, gender, Substance Use Disorders (SUD), psychopathology</a:t>
            </a:r>
          </a:p>
          <a:p>
            <a:pPr lvl="1"/>
            <a:r>
              <a:rPr lang="en-US" sz="1800" i="0" dirty="0"/>
              <a:t>All African American; 19 female</a:t>
            </a:r>
          </a:p>
          <a:p>
            <a:r>
              <a:rPr lang="en-US" sz="1800" dirty="0"/>
              <a:t>Assessed 3x over course of 15 years</a:t>
            </a:r>
          </a:p>
          <a:p>
            <a:pPr lvl="1"/>
            <a:r>
              <a:rPr lang="en-US" sz="1800" dirty="0"/>
              <a:t>Parental Acceptance-Rejection Questionnaire (PARQ)</a:t>
            </a:r>
          </a:p>
          <a:p>
            <a:pPr lvl="1"/>
            <a:r>
              <a:rPr lang="en-US" sz="1800" dirty="0"/>
              <a:t>Parenting Stress Index (PSI)</a:t>
            </a:r>
          </a:p>
          <a:p>
            <a:pPr lvl="1"/>
            <a:r>
              <a:rPr lang="en-US" sz="1800" dirty="0"/>
              <a:t>Behavior Assessment System for Children – College Version (BASC-CV)</a:t>
            </a:r>
          </a:p>
          <a:p>
            <a:pPr lvl="1"/>
            <a:r>
              <a:rPr lang="en-US" sz="1800" dirty="0"/>
              <a:t>Genome-Wide DNA Methylation Profiling (T3 only)</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4129087" y="842963"/>
            <a:ext cx="5014913" cy="1169807"/>
          </a:xfrm>
          <a:prstGeom prst="rect">
            <a:avLst/>
          </a:prstGeom>
        </p:spPr>
      </p:pic>
    </p:spTree>
    <p:extLst>
      <p:ext uri="{BB962C8B-B14F-4D97-AF65-F5344CB8AC3E}">
        <p14:creationId xmlns:p14="http://schemas.microsoft.com/office/powerpoint/2010/main" val="26038953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Analyses</a:t>
            </a:r>
          </a:p>
        </p:txBody>
      </p:sp>
      <p:sp>
        <p:nvSpPr>
          <p:cNvPr id="3" name="Content Placeholder 2"/>
          <p:cNvSpPr>
            <a:spLocks noGrp="1"/>
          </p:cNvSpPr>
          <p:nvPr>
            <p:ph idx="1"/>
          </p:nvPr>
        </p:nvSpPr>
        <p:spPr>
          <a:xfrm>
            <a:off x="1028700" y="2541408"/>
            <a:ext cx="7363326" cy="2899874"/>
          </a:xfrm>
        </p:spPr>
        <p:txBody>
          <a:bodyPr>
            <a:normAutofit/>
          </a:bodyPr>
          <a:lstStyle/>
          <a:p>
            <a:pPr marL="342900" indent="-342900">
              <a:buAutoNum type="arabicPeriod"/>
            </a:pPr>
            <a:r>
              <a:rPr lang="en-US" sz="1800" dirty="0"/>
              <a:t>Regressed methylation levels of the 480,172 autosomal fragments with the most variance (ME markers) on the covariates and one of the 4 parenting indicators</a:t>
            </a:r>
          </a:p>
          <a:p>
            <a:pPr marL="342900" indent="-342900">
              <a:buAutoNum type="arabicPeriod"/>
            </a:pPr>
            <a:r>
              <a:rPr lang="en-US" sz="1800" dirty="0"/>
              <a:t>Regressed BASC composite scores on methylation levels of parenting-associated ME markers and covariates</a:t>
            </a:r>
          </a:p>
          <a:p>
            <a:pPr marL="342900" indent="-342900">
              <a:buAutoNum type="arabicPeriod"/>
            </a:pPr>
            <a:r>
              <a:rPr lang="en-US" sz="1800" dirty="0"/>
              <a:t>Related parenting-associated ME markers to genes and functional genomic regions </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4129087" y="842963"/>
            <a:ext cx="5014913" cy="1169807"/>
          </a:xfrm>
          <a:prstGeom prst="rect">
            <a:avLst/>
          </a:prstGeom>
        </p:spPr>
      </p:pic>
    </p:spTree>
    <p:extLst>
      <p:ext uri="{BB962C8B-B14F-4D97-AF65-F5344CB8AC3E}">
        <p14:creationId xmlns:p14="http://schemas.microsoft.com/office/powerpoint/2010/main" val="33663477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3" y="914400"/>
            <a:ext cx="8228012" cy="1098550"/>
          </a:xfrm>
        </p:spPr>
        <p:txBody>
          <a:bodyPr>
            <a:normAutofit/>
          </a:bodyPr>
          <a:lstStyle/>
          <a:p>
            <a:pPr algn="ctr">
              <a:defRPr/>
            </a:pPr>
            <a:br>
              <a:rPr lang="en-US" dirty="0"/>
            </a:br>
            <a:r>
              <a:rPr lang="en-US" dirty="0"/>
              <a:t>(with outliers	 		without outliers)</a:t>
            </a:r>
          </a:p>
        </p:txBody>
      </p:sp>
      <p:sp>
        <p:nvSpPr>
          <p:cNvPr id="176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Brown 2017</a:t>
            </a:r>
          </a:p>
        </p:txBody>
      </p:sp>
      <p:pic>
        <p:nvPicPr>
          <p:cNvPr id="176132" name="Picture 4"/>
          <p:cNvPicPr>
            <a:picLocks noChangeAspect="1"/>
          </p:cNvPicPr>
          <p:nvPr/>
        </p:nvPicPr>
        <p:blipFill>
          <a:blip r:embed="rId3">
            <a:extLst>
              <a:ext uri="{28A0092B-C50C-407E-A947-70E740481C1C}">
                <a14:useLocalDpi xmlns:a14="http://schemas.microsoft.com/office/drawing/2010/main" val="0"/>
              </a:ext>
            </a:extLst>
          </a:blip>
          <a:srcRect l="3857" r="5617" b="66910"/>
          <a:stretch>
            <a:fillRect/>
          </a:stretch>
        </p:blipFill>
        <p:spPr bwMode="auto">
          <a:xfrm>
            <a:off x="4256088" y="8077200"/>
            <a:ext cx="50149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6"/>
          <p:cNvPicPr>
            <a:picLocks noChangeAspect="1"/>
          </p:cNvPicPr>
          <p:nvPr/>
        </p:nvPicPr>
        <p:blipFill rotWithShape="1">
          <a:blip r:embed="rId4">
            <a:extLst>
              <a:ext uri="{28A0092B-C50C-407E-A947-70E740481C1C}">
                <a14:useLocalDpi xmlns:a14="http://schemas.microsoft.com/office/drawing/2010/main" val="0"/>
              </a:ext>
            </a:extLst>
          </a:blip>
          <a:srcRect l="1578" t="6502" r="1773" b="2469"/>
          <a:stretch/>
        </p:blipFill>
        <p:spPr bwMode="auto">
          <a:xfrm>
            <a:off x="457880" y="1828800"/>
            <a:ext cx="8528277"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63EA2BF-32E6-4F8B-A893-E2F61BD74EBB}"/>
              </a:ext>
            </a:extLst>
          </p:cNvPr>
          <p:cNvSpPr txBox="1"/>
          <p:nvPr/>
        </p:nvSpPr>
        <p:spPr>
          <a:xfrm>
            <a:off x="416929" y="5962511"/>
            <a:ext cx="8528277" cy="369332"/>
          </a:xfrm>
          <a:prstGeom prst="rect">
            <a:avLst/>
          </a:prstGeom>
          <a:solidFill>
            <a:schemeClr val="bg1"/>
          </a:solidFill>
        </p:spPr>
        <p:txBody>
          <a:bodyPr wrap="square">
            <a:spAutoFit/>
          </a:bodyPr>
          <a:lstStyle/>
          <a:p>
            <a:r>
              <a:rPr lang="en-US" dirty="0"/>
              <a:t>Parental Acceptance-Rejection Questionnaire (PARQ)</a:t>
            </a:r>
          </a:p>
        </p:txBody>
      </p:sp>
      <p:sp>
        <p:nvSpPr>
          <p:cNvPr id="10" name="TextBox 9">
            <a:extLst>
              <a:ext uri="{FF2B5EF4-FFF2-40B4-BE49-F238E27FC236}">
                <a16:creationId xmlns:a16="http://schemas.microsoft.com/office/drawing/2014/main" id="{7C6BE288-1DCA-49EF-9D02-2CBA3E41C729}"/>
              </a:ext>
            </a:extLst>
          </p:cNvPr>
          <p:cNvSpPr txBox="1"/>
          <p:nvPr/>
        </p:nvSpPr>
        <p:spPr>
          <a:xfrm>
            <a:off x="623564" y="26437"/>
            <a:ext cx="8444236" cy="1200329"/>
          </a:xfrm>
          <a:prstGeom prst="rect">
            <a:avLst/>
          </a:prstGeom>
          <a:noFill/>
        </p:spPr>
        <p:txBody>
          <a:bodyPr wrap="square">
            <a:spAutoFit/>
          </a:bodyPr>
          <a:lstStyle/>
          <a:p>
            <a:r>
              <a:rPr lang="en-US" sz="2400" dirty="0">
                <a:solidFill>
                  <a:schemeClr val="accent2">
                    <a:lumMod val="50000"/>
                  </a:schemeClr>
                </a:solidFill>
              </a:rPr>
              <a:t>Slope of perceived parental rejection across 3 time points related to increase in methylation (potential downregulation) of 565 genes </a:t>
            </a:r>
          </a:p>
        </p:txBody>
      </p:sp>
    </p:spTree>
    <p:extLst>
      <p:ext uri="{BB962C8B-B14F-4D97-AF65-F5344CB8AC3E}">
        <p14:creationId xmlns:p14="http://schemas.microsoft.com/office/powerpoint/2010/main" val="1630322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813" y="-61912"/>
            <a:ext cx="7505700" cy="1485900"/>
          </a:xfrm>
        </p:spPr>
        <p:txBody>
          <a:bodyPr>
            <a:noAutofit/>
          </a:bodyPr>
          <a:lstStyle/>
          <a:p>
            <a:pPr lvl="1" algn="ctr">
              <a:defRPr/>
            </a:pPr>
            <a:r>
              <a:rPr lang="en-US" sz="2400" dirty="0">
                <a:solidFill>
                  <a:schemeClr val="accent2">
                    <a:lumMod val="50000"/>
                  </a:schemeClr>
                </a:solidFill>
              </a:rPr>
              <a:t>Subset of epigenetic marks, clustered in 23 genes, some active in the development and functioning of the CNS, were associated with interpersonal relationships and emotional self-evaluation. </a:t>
            </a:r>
            <a:br>
              <a:rPr lang="es-ES_tradnl" altLang="en-US" sz="2400" dirty="0">
                <a:solidFill>
                  <a:schemeClr val="accent2">
                    <a:lumMod val="50000"/>
                  </a:schemeClr>
                </a:solidFill>
              </a:rPr>
            </a:br>
            <a:endParaRPr lang="en-US" sz="3600" dirty="0">
              <a:solidFill>
                <a:schemeClr val="accent2">
                  <a:lumMod val="50000"/>
                </a:schemeClr>
              </a:solidFill>
            </a:endParaRPr>
          </a:p>
        </p:txBody>
      </p:sp>
      <p:sp>
        <p:nvSpPr>
          <p:cNvPr id="3" name="Content Placeholder 2"/>
          <p:cNvSpPr>
            <a:spLocks noGrp="1"/>
          </p:cNvSpPr>
          <p:nvPr>
            <p:ph idx="1"/>
          </p:nvPr>
        </p:nvSpPr>
        <p:spPr/>
        <p:txBody>
          <a:bodyPr/>
          <a:lstStyle/>
          <a:p>
            <a:endParaRPr lang="en-US"/>
          </a:p>
        </p:txBody>
      </p:sp>
      <p:sp>
        <p:nvSpPr>
          <p:cNvPr id="17817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Brown 2017</a:t>
            </a:r>
          </a:p>
        </p:txBody>
      </p:sp>
      <p:pic>
        <p:nvPicPr>
          <p:cNvPr id="178180" name="Picture 4"/>
          <p:cNvPicPr>
            <a:picLocks noChangeAspect="1"/>
          </p:cNvPicPr>
          <p:nvPr/>
        </p:nvPicPr>
        <p:blipFill>
          <a:blip r:embed="rId3">
            <a:extLst>
              <a:ext uri="{28A0092B-C50C-407E-A947-70E740481C1C}">
                <a14:useLocalDpi xmlns:a14="http://schemas.microsoft.com/office/drawing/2010/main" val="0"/>
              </a:ext>
            </a:extLst>
          </a:blip>
          <a:srcRect l="3857" r="5617" b="66910"/>
          <a:stretch>
            <a:fillRect/>
          </a:stretch>
        </p:blipFill>
        <p:spPr bwMode="auto">
          <a:xfrm>
            <a:off x="3657600" y="8382000"/>
            <a:ext cx="50149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2"/>
          <p:cNvPicPr>
            <a:picLocks noChangeAspect="1"/>
          </p:cNvPicPr>
          <p:nvPr/>
        </p:nvPicPr>
        <p:blipFill rotWithShape="1">
          <a:blip r:embed="rId4">
            <a:extLst>
              <a:ext uri="{28A0092B-C50C-407E-A947-70E740481C1C}">
                <a14:useLocalDpi xmlns:a14="http://schemas.microsoft.com/office/drawing/2010/main" val="0"/>
              </a:ext>
            </a:extLst>
          </a:blip>
          <a:srcRect l="3979" t="8543" r="2349" b="3353"/>
          <a:stretch/>
        </p:blipFill>
        <p:spPr bwMode="auto">
          <a:xfrm>
            <a:off x="609600" y="1524001"/>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AD1DE79-8B0E-4086-A178-D7A238DB2462}"/>
              </a:ext>
            </a:extLst>
          </p:cNvPr>
          <p:cNvSpPr txBox="1"/>
          <p:nvPr/>
        </p:nvSpPr>
        <p:spPr>
          <a:xfrm>
            <a:off x="1295400" y="6009362"/>
            <a:ext cx="6553200" cy="646331"/>
          </a:xfrm>
          <a:prstGeom prst="rect">
            <a:avLst/>
          </a:prstGeom>
          <a:solidFill>
            <a:schemeClr val="bg2"/>
          </a:solidFill>
        </p:spPr>
        <p:txBody>
          <a:bodyPr wrap="square">
            <a:spAutoFit/>
          </a:bodyPr>
          <a:lstStyle/>
          <a:p>
            <a:pPr lvl="1" algn="ctr">
              <a:defRPr/>
            </a:pPr>
            <a:r>
              <a:rPr lang="en-US" sz="1800" dirty="0"/>
              <a:t>Behavior Assessment System for Children – College Version (</a:t>
            </a:r>
            <a:r>
              <a:rPr lang="en-US" sz="1800"/>
              <a:t>BASC-CV), </a:t>
            </a:r>
            <a:r>
              <a:rPr lang="en-US"/>
              <a:t>psychosocial adjustment </a:t>
            </a:r>
            <a:endParaRPr lang="en-US" sz="1800" dirty="0"/>
          </a:p>
        </p:txBody>
      </p:sp>
    </p:spTree>
    <p:extLst>
      <p:ext uri="{BB962C8B-B14F-4D97-AF65-F5344CB8AC3E}">
        <p14:creationId xmlns:p14="http://schemas.microsoft.com/office/powerpoint/2010/main" val="3098843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Methyl markers associated with perceived rejection and adjustment</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6282569" y="18326"/>
            <a:ext cx="2861431" cy="667473"/>
          </a:xfrm>
          <a:prstGeom prst="rect">
            <a:avLst/>
          </a:prstGeom>
        </p:spPr>
      </p:pic>
      <p:pic>
        <p:nvPicPr>
          <p:cNvPr id="6" name="Picture 5"/>
          <p:cNvPicPr>
            <a:picLocks noChangeAspect="1"/>
          </p:cNvPicPr>
          <p:nvPr/>
        </p:nvPicPr>
        <p:blipFill rotWithShape="1">
          <a:blip r:embed="rId4"/>
          <a:srcRect t="3990" b="6369"/>
          <a:stretch/>
        </p:blipFill>
        <p:spPr>
          <a:xfrm>
            <a:off x="838200" y="1676400"/>
            <a:ext cx="8236028" cy="4593961"/>
          </a:xfrm>
          <a:prstGeom prst="rect">
            <a:avLst/>
          </a:prstGeom>
        </p:spPr>
      </p:pic>
    </p:spTree>
    <p:extLst>
      <p:ext uri="{BB962C8B-B14F-4D97-AF65-F5344CB8AC3E}">
        <p14:creationId xmlns:p14="http://schemas.microsoft.com/office/powerpoint/2010/main" val="2997722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0"/>
            <a:ext cx="8115300" cy="685800"/>
          </a:xfrm>
        </p:spPr>
        <p:txBody>
          <a:bodyPr>
            <a:normAutofit fontScale="90000"/>
          </a:bodyPr>
          <a:lstStyle/>
          <a:p>
            <a:r>
              <a:rPr lang="en-US" dirty="0"/>
              <a:t>Methyl marker gene co-expression network</a:t>
            </a:r>
            <a:br>
              <a:rPr lang="en-US" dirty="0"/>
            </a:br>
            <a:r>
              <a:rPr lang="en-US" dirty="0"/>
              <a:t>Making sense of correlated methyl markers</a:t>
            </a:r>
          </a:p>
        </p:txBody>
      </p:sp>
      <p:sp>
        <p:nvSpPr>
          <p:cNvPr id="4" name="Footer Placeholder 3"/>
          <p:cNvSpPr>
            <a:spLocks noGrp="1"/>
          </p:cNvSpPr>
          <p:nvPr>
            <p:ph type="ftr" sz="quarter" idx="11"/>
          </p:nvPr>
        </p:nvSpPr>
        <p:spPr/>
        <p:txBody>
          <a:bodyPr/>
          <a:lstStyle/>
          <a:p>
            <a:r>
              <a:rPr lang="en-US" dirty="0">
                <a:solidFill>
                  <a:prstClr val="black"/>
                </a:solidFill>
              </a:rPr>
              <a:t>Brown 2017</a:t>
            </a:r>
          </a:p>
        </p:txBody>
      </p:sp>
      <p:pic>
        <p:nvPicPr>
          <p:cNvPr id="5" name="Picture 4"/>
          <p:cNvPicPr>
            <a:picLocks noChangeAspect="1"/>
          </p:cNvPicPr>
          <p:nvPr/>
        </p:nvPicPr>
        <p:blipFill rotWithShape="1">
          <a:blip r:embed="rId3"/>
          <a:srcRect l="3857" r="5617" b="66910"/>
          <a:stretch/>
        </p:blipFill>
        <p:spPr>
          <a:xfrm>
            <a:off x="6633906" y="6164786"/>
            <a:ext cx="2474426" cy="577199"/>
          </a:xfrm>
          <a:prstGeom prst="rect">
            <a:avLst/>
          </a:prstGeom>
        </p:spPr>
      </p:pic>
      <p:pic>
        <p:nvPicPr>
          <p:cNvPr id="3" name="Picture 2"/>
          <p:cNvPicPr>
            <a:picLocks noChangeAspect="1"/>
          </p:cNvPicPr>
          <p:nvPr/>
        </p:nvPicPr>
        <p:blipFill rotWithShape="1">
          <a:blip r:embed="rId4"/>
          <a:srcRect l="11770"/>
          <a:stretch/>
        </p:blipFill>
        <p:spPr>
          <a:xfrm>
            <a:off x="533400" y="1471461"/>
            <a:ext cx="4889361" cy="4458715"/>
          </a:xfrm>
          <a:prstGeom prst="rect">
            <a:avLst/>
          </a:prstGeom>
        </p:spPr>
      </p:pic>
      <p:sp>
        <p:nvSpPr>
          <p:cNvPr id="7" name="Rectangle 6"/>
          <p:cNvSpPr/>
          <p:nvPr/>
        </p:nvSpPr>
        <p:spPr>
          <a:xfrm>
            <a:off x="5422761" y="1711665"/>
            <a:ext cx="3721239" cy="4185761"/>
          </a:xfrm>
          <a:prstGeom prst="rect">
            <a:avLst/>
          </a:prstGeom>
        </p:spPr>
        <p:txBody>
          <a:bodyPr wrap="square">
            <a:spAutoFit/>
          </a:bodyPr>
          <a:lstStyle/>
          <a:p>
            <a:pPr defTabSz="342900" eaLnBrk="1" fontAlgn="auto" hangingPunct="1">
              <a:spcBef>
                <a:spcPts val="0"/>
              </a:spcBef>
              <a:spcAft>
                <a:spcPts val="0"/>
              </a:spcAft>
            </a:pPr>
            <a:r>
              <a:rPr lang="en-US" sz="1400" dirty="0">
                <a:solidFill>
                  <a:prstClr val="black"/>
                </a:solidFill>
                <a:latin typeface="Arial"/>
              </a:rPr>
              <a:t>Figure 3. The tissue (blood)-specific </a:t>
            </a:r>
            <a:r>
              <a:rPr lang="en-US" sz="1400" dirty="0" err="1">
                <a:solidFill>
                  <a:prstClr val="black"/>
                </a:solidFill>
                <a:latin typeface="Arial"/>
              </a:rPr>
              <a:t>coexpression</a:t>
            </a:r>
            <a:r>
              <a:rPr lang="en-US" sz="1400" dirty="0">
                <a:solidFill>
                  <a:prstClr val="black"/>
                </a:solidFill>
                <a:latin typeface="Arial"/>
              </a:rPr>
              <a:t> network for the 23 genes associated with both the Parental Acceptance–Rejection Questionnaire slope and the college version of the Behavior Assessment System for Children Personal Adjustment Composite Personal Adjustment, constructed based on Genotype–Tissue Expression (</a:t>
            </a:r>
            <a:r>
              <a:rPr lang="en-US" sz="1400" dirty="0" err="1">
                <a:solidFill>
                  <a:prstClr val="black"/>
                </a:solidFill>
                <a:latin typeface="Arial"/>
              </a:rPr>
              <a:t>GTEx</a:t>
            </a:r>
            <a:r>
              <a:rPr lang="en-US" sz="1400" dirty="0">
                <a:solidFill>
                  <a:prstClr val="black"/>
                </a:solidFill>
                <a:latin typeface="Arial"/>
              </a:rPr>
              <a:t>) project database (Lonsdale et al., 2013) via a </a:t>
            </a:r>
            <a:r>
              <a:rPr lang="en-US" sz="1400" dirty="0" err="1">
                <a:solidFill>
                  <a:prstClr val="black"/>
                </a:solidFill>
                <a:latin typeface="Arial"/>
              </a:rPr>
              <a:t>WebQTL</a:t>
            </a:r>
            <a:r>
              <a:rPr lang="en-US" sz="1400" dirty="0">
                <a:solidFill>
                  <a:prstClr val="black"/>
                </a:solidFill>
                <a:latin typeface="Arial"/>
              </a:rPr>
              <a:t> resource (http://www.genenetwork.org). Interactions for absolute correlations above .50 are shown; Pearson pairwise correlations are represented. The nodes contain the symbols of genes. Notably, 12 of these 23 genes are known to be expressed in blood cells, and 9 of 12 active genes showed a high </a:t>
            </a:r>
            <a:r>
              <a:rPr lang="en-US" sz="1400" dirty="0" err="1">
                <a:solidFill>
                  <a:prstClr val="black"/>
                </a:solidFill>
                <a:latin typeface="Arial"/>
              </a:rPr>
              <a:t>covariability</a:t>
            </a:r>
            <a:r>
              <a:rPr lang="en-US" sz="1400" dirty="0">
                <a:solidFill>
                  <a:prstClr val="black"/>
                </a:solidFill>
                <a:latin typeface="Arial"/>
              </a:rPr>
              <a:t> in their expression levels among individuals.</a:t>
            </a:r>
          </a:p>
        </p:txBody>
      </p:sp>
    </p:spTree>
    <p:extLst>
      <p:ext uri="{BB962C8B-B14F-4D97-AF65-F5344CB8AC3E}">
        <p14:creationId xmlns:p14="http://schemas.microsoft.com/office/powerpoint/2010/main" val="35613128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Epigenetics and </a:t>
            </a:r>
            <a:r>
              <a:rPr lang="en-US" dirty="0" err="1"/>
              <a:t>Lamark</a:t>
            </a:r>
            <a:endParaRPr lang="en-US" dirty="0"/>
          </a:p>
        </p:txBody>
      </p:sp>
      <p:pic>
        <p:nvPicPr>
          <p:cNvPr id="2050" name="Picture 2" descr="Image result for lamarck"/>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2999792" cy="264835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2052" name="Picture 4" descr="http://www.harunyahya.com/image/The_end_of_darwinism/Lamarck08.4.jpg"/>
          <p:cNvPicPr>
            <a:picLocks noChangeAspect="1" noChangeArrowheads="1"/>
          </p:cNvPicPr>
          <p:nvPr/>
        </p:nvPicPr>
        <p:blipFill rotWithShape="1">
          <a:blip r:embed="rId5">
            <a:extLst>
              <a:ext uri="{28A0092B-C50C-407E-A947-70E740481C1C}">
                <a14:useLocalDpi xmlns:a14="http://schemas.microsoft.com/office/drawing/2010/main" val="0"/>
              </a:ext>
            </a:extLst>
          </a:blip>
          <a:srcRect l="37188"/>
          <a:stretch/>
        </p:blipFill>
        <p:spPr bwMode="auto">
          <a:xfrm>
            <a:off x="1905000" y="8077200"/>
            <a:ext cx="3218027" cy="27416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1905000"/>
            <a:ext cx="4724400" cy="3693319"/>
          </a:xfrm>
          <a:prstGeom prst="rect">
            <a:avLst/>
          </a:prstGeom>
        </p:spPr>
        <p:txBody>
          <a:bodyPr wrap="square">
            <a:spAutoFit/>
          </a:bodyPr>
          <a:lstStyle/>
          <a:p>
            <a:r>
              <a:rPr lang="en-US" b="1" dirty="0">
                <a:solidFill>
                  <a:srgbClr val="000000"/>
                </a:solidFill>
                <a:latin typeface="Arial" panose="020B0604020202020204" pitchFamily="34" charset="0"/>
              </a:rPr>
              <a:t>Structural inheritance. </a:t>
            </a:r>
            <a:r>
              <a:rPr lang="en-US" dirty="0">
                <a:solidFill>
                  <a:srgbClr val="222222"/>
                </a:solidFill>
                <a:latin typeface="Arial" panose="020B0604020202020204" pitchFamily="34" charset="0"/>
              </a:rPr>
              <a:t>In </a:t>
            </a:r>
            <a:r>
              <a:rPr lang="en-US" dirty="0">
                <a:solidFill>
                  <a:srgbClr val="0B0080"/>
                </a:solidFill>
                <a:latin typeface="Arial" panose="020B0604020202020204" pitchFamily="34" charset="0"/>
                <a:hlinkClick r:id="rId6" tooltip="Ciliate"/>
              </a:rPr>
              <a:t>ciliates</a:t>
            </a:r>
            <a:r>
              <a:rPr lang="en-US" dirty="0">
                <a:solidFill>
                  <a:srgbClr val="222222"/>
                </a:solidFill>
                <a:latin typeface="Arial" panose="020B0604020202020204" pitchFamily="34" charset="0"/>
              </a:rPr>
              <a:t> such as </a:t>
            </a:r>
            <a:r>
              <a:rPr lang="en-US" i="1" dirty="0" err="1">
                <a:solidFill>
                  <a:srgbClr val="0B0080"/>
                </a:solidFill>
                <a:latin typeface="Arial" panose="020B0604020202020204" pitchFamily="34" charset="0"/>
                <a:hlinkClick r:id="rId7" tooltip="Tetrahymena"/>
              </a:rPr>
              <a:t>Tetrahymena</a:t>
            </a:r>
            <a:r>
              <a:rPr lang="en-US" dirty="0">
                <a:solidFill>
                  <a:srgbClr val="222222"/>
                </a:solidFill>
                <a:latin typeface="Arial" panose="020B0604020202020204" pitchFamily="34" charset="0"/>
              </a:rPr>
              <a:t> and </a:t>
            </a:r>
            <a:r>
              <a:rPr lang="en-US" i="1" dirty="0">
                <a:solidFill>
                  <a:srgbClr val="0B0080"/>
                </a:solidFill>
                <a:latin typeface="Arial" panose="020B0604020202020204" pitchFamily="34" charset="0"/>
                <a:hlinkClick r:id="rId8" tooltip="Paramecium"/>
              </a:rPr>
              <a:t>Paramecium</a:t>
            </a:r>
            <a:r>
              <a:rPr lang="en-US" dirty="0">
                <a:solidFill>
                  <a:srgbClr val="222222"/>
                </a:solidFill>
                <a:latin typeface="Arial" panose="020B0604020202020204" pitchFamily="34" charset="0"/>
              </a:rPr>
              <a:t>, genetically identical cells show heritable differences in the patterns of ciliary rows on their cell surface. Experimentally altered patterns can be transmitted to daughter cells. It seems existing structures act as templates for new structures. The mechanisms of such inheritance are unclear, but reasons exist to assume that multicellular organisms also use existing cell structures to assemble new ones.</a:t>
            </a:r>
            <a:r>
              <a:rPr lang="en-US" baseline="30000" dirty="0">
                <a:solidFill>
                  <a:srgbClr val="0B0080"/>
                </a:solidFill>
                <a:latin typeface="Arial" panose="020B0604020202020204" pitchFamily="34" charset="0"/>
                <a:hlinkClick r:id="rId9"/>
              </a:rPr>
              <a:t>[80]</a:t>
            </a:r>
            <a:r>
              <a:rPr lang="en-US" baseline="30000" dirty="0">
                <a:solidFill>
                  <a:srgbClr val="0B0080"/>
                </a:solidFill>
                <a:latin typeface="Arial" panose="020B0604020202020204" pitchFamily="34" charset="0"/>
                <a:hlinkClick r:id="rId10"/>
              </a:rPr>
              <a:t>[81]</a:t>
            </a:r>
            <a:r>
              <a:rPr lang="en-US" baseline="30000" dirty="0">
                <a:solidFill>
                  <a:srgbClr val="0B0080"/>
                </a:solidFill>
                <a:latin typeface="Arial" panose="020B0604020202020204" pitchFamily="34" charset="0"/>
                <a:hlinkClick r:id="rId11"/>
              </a:rPr>
              <a:t>[82]</a:t>
            </a:r>
            <a:endParaRPr lang="en-US" baseline="30000" dirty="0">
              <a:solidFill>
                <a:srgbClr val="0B0080"/>
              </a:solidFill>
              <a:latin typeface="Arial" panose="020B0604020202020204" pitchFamily="34" charset="0"/>
            </a:endParaRPr>
          </a:p>
          <a:p>
            <a:r>
              <a:rPr lang="en-US" dirty="0">
                <a:solidFill>
                  <a:srgbClr val="222222"/>
                </a:solidFill>
                <a:latin typeface="Arial" panose="020B0604020202020204" pitchFamily="34" charset="0"/>
                <a:hlinkClick r:id="rId12"/>
              </a:rPr>
              <a:t>https://en.wikipedia.org/wiki/Epigenetics</a:t>
            </a:r>
            <a:r>
              <a:rPr lang="en-US" dirty="0">
                <a:solidFill>
                  <a:srgbClr val="222222"/>
                </a:solidFill>
                <a:latin typeface="Arial" panose="020B0604020202020204" pitchFamily="34" charset="0"/>
              </a:rPr>
              <a:t> </a:t>
            </a:r>
            <a:endParaRPr lang="en-US" b="0" i="0" dirty="0">
              <a:solidFill>
                <a:srgbClr val="222222"/>
              </a:solidFill>
              <a:effectLst/>
              <a:latin typeface="Arial" panose="020B0604020202020204" pitchFamily="34" charset="0"/>
            </a:endParaRPr>
          </a:p>
        </p:txBody>
      </p:sp>
      <p:sp>
        <p:nvSpPr>
          <p:cNvPr id="8" name="TextBox 7">
            <a:extLst>
              <a:ext uri="{FF2B5EF4-FFF2-40B4-BE49-F238E27FC236}">
                <a16:creationId xmlns:a16="http://schemas.microsoft.com/office/drawing/2014/main" id="{CB455E85-B6ED-436B-9652-C41FAB84527A}"/>
              </a:ext>
            </a:extLst>
          </p:cNvPr>
          <p:cNvSpPr txBox="1"/>
          <p:nvPr/>
        </p:nvSpPr>
        <p:spPr>
          <a:xfrm>
            <a:off x="374515" y="4951988"/>
            <a:ext cx="2999792" cy="646331"/>
          </a:xfrm>
          <a:prstGeom prst="rect">
            <a:avLst/>
          </a:prstGeom>
          <a:noFill/>
        </p:spPr>
        <p:txBody>
          <a:bodyPr wrap="square">
            <a:spAutoFit/>
          </a:bodyPr>
          <a:lstStyle/>
          <a:p>
            <a:r>
              <a:rPr lang="en-US" b="0" i="0" dirty="0">
                <a:solidFill>
                  <a:srgbClr val="202122"/>
                </a:solidFill>
                <a:effectLst/>
                <a:latin typeface="Arial" panose="020B0604020202020204" pitchFamily="34" charset="0"/>
              </a:rPr>
              <a:t>increasing irreversibility of cell type differentiation</a:t>
            </a:r>
            <a:endParaRPr lang="en-US" dirty="0"/>
          </a:p>
        </p:txBody>
      </p:sp>
    </p:spTree>
    <p:extLst>
      <p:ext uri="{BB962C8B-B14F-4D97-AF65-F5344CB8AC3E}">
        <p14:creationId xmlns:p14="http://schemas.microsoft.com/office/powerpoint/2010/main" val="166501024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2182871"/>
          </a:xfrm>
          <a:solidFill>
            <a:schemeClr val="tx1"/>
          </a:solidFill>
        </p:spPr>
        <p:txBody>
          <a:bodyPr>
            <a:noAutofit/>
          </a:bodyPr>
          <a:lstStyle/>
          <a:p>
            <a:r>
              <a:rPr lang="en-US" sz="3600" b="0" dirty="0"/>
              <a:t>‘A typical human behavioral trait is associated with many genetic variants, each accounts for a very small percentage of behavioral variability.’</a:t>
            </a:r>
            <a:br>
              <a:rPr lang="en-US" sz="3600" b="0" dirty="0"/>
            </a:br>
            <a:r>
              <a:rPr lang="en-US" sz="3600" b="0" dirty="0"/>
              <a:t>(2015)</a:t>
            </a:r>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5" name="Picture 4"/>
          <p:cNvPicPr>
            <a:picLocks noChangeAspect="1"/>
          </p:cNvPicPr>
          <p:nvPr/>
        </p:nvPicPr>
        <p:blipFill>
          <a:blip r:embed="rId3"/>
          <a:stretch>
            <a:fillRect/>
          </a:stretch>
        </p:blipFill>
        <p:spPr>
          <a:xfrm>
            <a:off x="533399" y="2438400"/>
            <a:ext cx="7614915" cy="4285990"/>
          </a:xfrm>
          <a:prstGeom prst="rect">
            <a:avLst/>
          </a:prstGeom>
        </p:spPr>
      </p:pic>
    </p:spTree>
    <p:extLst>
      <p:ext uri="{BB962C8B-B14F-4D97-AF65-F5344CB8AC3E}">
        <p14:creationId xmlns:p14="http://schemas.microsoft.com/office/powerpoint/2010/main" val="2571442936"/>
      </p:ext>
    </p:extLst>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457200" y="6535248"/>
            <a:ext cx="762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a:t>A Sekar</a:t>
            </a:r>
            <a:r>
              <a:rPr lang="en-IN" altLang="en-US"/>
              <a:t> </a:t>
            </a:r>
            <a:r>
              <a:rPr lang="en-GB" altLang="zh-CN" i="1">
                <a:ea typeface="宋体" panose="02010600030101010101" pitchFamily="2" charset="-122"/>
              </a:rPr>
              <a:t>et al. Nature </a:t>
            </a:r>
            <a:r>
              <a:rPr lang="en-GB" altLang="zh-CN">
                <a:ea typeface="宋体" panose="02010600030101010101" pitchFamily="2" charset="-122"/>
              </a:rPr>
              <a:t>1</a:t>
            </a:r>
            <a:r>
              <a:rPr lang="en-GB" altLang="en-US"/>
              <a:t>–</a:t>
            </a:r>
            <a:r>
              <a:rPr lang="en-GB" altLang="zh-CN">
                <a:ea typeface="宋体" panose="02010600030101010101" pitchFamily="2" charset="-122"/>
              </a:rPr>
              <a:t>6 (2016) </a:t>
            </a:r>
            <a:r>
              <a:rPr lang="en-US" altLang="en-US"/>
              <a:t>doi:10.1038/nature16549</a:t>
            </a:r>
          </a:p>
        </p:txBody>
      </p:sp>
      <p:sp>
        <p:nvSpPr>
          <p:cNvPr id="2051" name="Text Box 8"/>
          <p:cNvSpPr txBox="1">
            <a:spLocks noChangeArrowheads="1"/>
          </p:cNvSpPr>
          <p:nvPr/>
        </p:nvSpPr>
        <p:spPr bwMode="auto">
          <a:xfrm>
            <a:off x="152400" y="6072809"/>
            <a:ext cx="839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a:r>
              <a:rPr lang="en-US" altLang="en-US" sz="1800" i="1" dirty="0"/>
              <a:t>C4</a:t>
            </a:r>
            <a:r>
              <a:rPr lang="en-US" altLang="en-US" sz="1800" dirty="0"/>
              <a:t> structures, </a:t>
            </a:r>
            <a:r>
              <a:rPr lang="en-US" altLang="en-US" sz="1800" i="1" dirty="0"/>
              <a:t>C4A</a:t>
            </a:r>
            <a:r>
              <a:rPr lang="en-US" altLang="en-US" sz="1800" dirty="0"/>
              <a:t> expression, and schizophrenia risk</a:t>
            </a:r>
          </a:p>
        </p:txBody>
      </p:sp>
      <p:pic>
        <p:nvPicPr>
          <p:cNvPr id="2052"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nature16549-f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4844" y="1693805"/>
            <a:ext cx="5532118" cy="43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51840" y="145226"/>
            <a:ext cx="8077200" cy="1200329"/>
          </a:xfrm>
          <a:prstGeom prst="rect">
            <a:avLst/>
          </a:prstGeom>
        </p:spPr>
        <p:txBody>
          <a:bodyPr wrap="square">
            <a:spAutoFit/>
          </a:bodyPr>
          <a:lstStyle/>
          <a:p>
            <a:r>
              <a:rPr lang="en-US" sz="3600">
                <a:solidFill>
                  <a:srgbClr val="222222"/>
                </a:solidFill>
                <a:latin typeface="arial" panose="020B0604020202020204" pitchFamily="34" charset="0"/>
              </a:rPr>
              <a:t>Schizophrenia risk from complex variation of complement component 4</a:t>
            </a:r>
            <a:endParaRPr lang="en-US" sz="3600" b="0" i="0" dirty="0">
              <a:solidFill>
                <a:srgbClr val="222222"/>
              </a:solidFill>
              <a:effectLst/>
              <a:latin typeface="arial" panose="020B0604020202020204" pitchFamily="34" charset="0"/>
            </a:endParaRPr>
          </a:p>
        </p:txBody>
      </p:sp>
      <p:sp>
        <p:nvSpPr>
          <p:cNvPr id="3" name="Rectangle 2"/>
          <p:cNvSpPr/>
          <p:nvPr/>
        </p:nvSpPr>
        <p:spPr>
          <a:xfrm>
            <a:off x="304800" y="2133600"/>
            <a:ext cx="2514600" cy="2585323"/>
          </a:xfrm>
          <a:prstGeom prst="rect">
            <a:avLst/>
          </a:prstGeom>
        </p:spPr>
        <p:txBody>
          <a:bodyPr wrap="square">
            <a:spAutoFit/>
          </a:bodyPr>
          <a:lstStyle/>
          <a:p>
            <a:pPr algn="ctr"/>
            <a:r>
              <a:rPr lang="en-US" sz="2000" dirty="0">
                <a:solidFill>
                  <a:srgbClr val="333333"/>
                </a:solidFill>
                <a:latin typeface="Helvetica Neue"/>
              </a:rPr>
              <a:t>schizophrenia is increased with inheritance of specific variants in a gene related to "synaptic pruning“</a:t>
            </a:r>
          </a:p>
          <a:p>
            <a:r>
              <a:rPr lang="en-US" sz="1400" dirty="0">
                <a:hlinkClick r:id="rId4"/>
              </a:rPr>
              <a:t>http://www.sciencedaily.com/releases/2016/01/160127141400.htm</a:t>
            </a:r>
            <a:r>
              <a:rPr lang="en-US" sz="1400" dirty="0"/>
              <a:t> </a:t>
            </a:r>
            <a:r>
              <a:rPr lang="en-US" sz="1400" dirty="0">
                <a:solidFill>
                  <a:srgbClr val="333333"/>
                </a:solidFill>
                <a:latin typeface="Helvetica Neue"/>
              </a:rPr>
              <a:t>risk </a:t>
            </a:r>
            <a:endParaRPr lang="en-US" sz="1400" dirty="0"/>
          </a:p>
        </p:txBody>
      </p:sp>
    </p:spTree>
    <p:extLst>
      <p:ext uri="{BB962C8B-B14F-4D97-AF65-F5344CB8AC3E}">
        <p14:creationId xmlns:p14="http://schemas.microsoft.com/office/powerpoint/2010/main" val="3156321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04800" y="304800"/>
            <a:ext cx="8640762"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spcAft>
                <a:spcPts val="0"/>
              </a:spcAft>
            </a:pPr>
            <a:r>
              <a:rPr lang="en-US" altLang="en-US" sz="3600" dirty="0">
                <a:solidFill>
                  <a:schemeClr val="tx1"/>
                </a:solidFill>
              </a:rPr>
              <a:t>Parent-specific DNA Methylation in mice</a:t>
            </a:r>
            <a:endParaRPr lang="en-US" altLang="en-US" sz="1800" dirty="0">
              <a:solidFill>
                <a:schemeClr val="tx1"/>
              </a:solidFill>
            </a:endParaRPr>
          </a:p>
        </p:txBody>
      </p:sp>
      <p:sp>
        <p:nvSpPr>
          <p:cNvPr id="3074" name="Text Box 2"/>
          <p:cNvSpPr txBox="1">
            <a:spLocks noChangeArrowheads="1"/>
          </p:cNvSpPr>
          <p:nvPr/>
        </p:nvSpPr>
        <p:spPr bwMode="auto">
          <a:xfrm>
            <a:off x="952500" y="6624638"/>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2016 The Authors</a:t>
            </a:r>
            <a:r>
              <a:rPr lang="en-US" altLang="en-US" sz="900">
                <a:hlinkClick r:id="rId3"/>
              </a:rPr>
              <a:t> Terms and Conditions</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5" y="6213475"/>
            <a:ext cx="708025" cy="496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5"/>
          <a:stretch>
            <a:fillRect/>
          </a:stretch>
        </p:blipFill>
        <p:spPr>
          <a:xfrm>
            <a:off x="691356" y="1737014"/>
            <a:ext cx="3933825" cy="4076700"/>
          </a:xfrm>
          <a:prstGeom prst="rect">
            <a:avLst/>
          </a:prstGeom>
        </p:spPr>
      </p:pic>
      <p:sp>
        <p:nvSpPr>
          <p:cNvPr id="3" name="Rectangle 2"/>
          <p:cNvSpPr/>
          <p:nvPr/>
        </p:nvSpPr>
        <p:spPr>
          <a:xfrm>
            <a:off x="4652890" y="1931750"/>
            <a:ext cx="4320381" cy="3785652"/>
          </a:xfrm>
          <a:prstGeom prst="rect">
            <a:avLst/>
          </a:prstGeom>
        </p:spPr>
        <p:txBody>
          <a:bodyPr wrap="square">
            <a:spAutoFit/>
          </a:bodyPr>
          <a:lstStyle/>
          <a:p>
            <a:r>
              <a:rPr lang="en-US" sz="2000" dirty="0"/>
              <a:t>Using a recently established DNA methylation reporter, </a:t>
            </a:r>
            <a:r>
              <a:rPr lang="en-US" sz="2000" dirty="0" err="1"/>
              <a:t>Stelzer</a:t>
            </a:r>
            <a:r>
              <a:rPr lang="en-US" sz="2000" dirty="0"/>
              <a:t> et al. study parent-specific methylation dynamics at the Dlk1-Dio3 imprinted control region. Reporter activity uncovered tissue- and cell-dependent signatures through mouse development and in adult tissues, suggesting that dynamic methylation changes regulate imprinted gene expression in pre- and postnatal animals.</a:t>
            </a:r>
          </a:p>
        </p:txBody>
      </p:sp>
      <p:sp>
        <p:nvSpPr>
          <p:cNvPr id="7" name="Text Box 1"/>
          <p:cNvSpPr txBox="1">
            <a:spLocks noChangeArrowheads="1"/>
          </p:cNvSpPr>
          <p:nvPr/>
        </p:nvSpPr>
        <p:spPr bwMode="auto">
          <a:xfrm>
            <a:off x="1066800" y="5649536"/>
            <a:ext cx="8640762"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pPr algn="ctr">
              <a:spcAft>
                <a:spcPts val="0"/>
              </a:spcAft>
            </a:pPr>
            <a:r>
              <a:rPr lang="en-US" altLang="en-US" sz="1800" i="1" dirty="0">
                <a:solidFill>
                  <a:schemeClr val="tx1"/>
                </a:solidFill>
              </a:rPr>
              <a:t>Parent-of-Origin DNA Methylation Dynamics during Mouse </a:t>
            </a:r>
            <a:r>
              <a:rPr lang="en-US" altLang="en-US" sz="1800" i="1" dirty="0" err="1">
                <a:solidFill>
                  <a:schemeClr val="tx1"/>
                </a:solidFill>
              </a:rPr>
              <a:t>Development</a:t>
            </a:r>
            <a:r>
              <a:rPr lang="en-US" altLang="en-US" sz="1200" i="1" dirty="0" err="1">
                <a:solidFill>
                  <a:schemeClr val="tx1"/>
                </a:solidFill>
              </a:rPr>
              <a:t>Yonatan</a:t>
            </a:r>
            <a:r>
              <a:rPr lang="en-US" altLang="en-US" sz="1200" i="1" dirty="0">
                <a:solidFill>
                  <a:schemeClr val="tx1"/>
                </a:solidFill>
              </a:rPr>
              <a:t> </a:t>
            </a:r>
            <a:r>
              <a:rPr lang="en-US" altLang="en-US" sz="1200" i="1" dirty="0" err="1">
                <a:solidFill>
                  <a:schemeClr val="tx1"/>
                </a:solidFill>
              </a:rPr>
              <a:t>Stelzer</a:t>
            </a:r>
            <a:r>
              <a:rPr lang="en-US" altLang="en-US" sz="1200" i="1" dirty="0">
                <a:solidFill>
                  <a:schemeClr val="tx1"/>
                </a:solidFill>
              </a:rPr>
              <a:t>, </a:t>
            </a:r>
            <a:r>
              <a:rPr lang="en-US" altLang="en-US" sz="1200" i="1" dirty="0" err="1">
                <a:solidFill>
                  <a:schemeClr val="tx1"/>
                </a:solidFill>
              </a:rPr>
              <a:t>Hao</a:t>
            </a:r>
            <a:r>
              <a:rPr lang="en-US" altLang="en-US" sz="1200" i="1" dirty="0">
                <a:solidFill>
                  <a:schemeClr val="tx1"/>
                </a:solidFill>
              </a:rPr>
              <a:t> Wu, </a:t>
            </a:r>
            <a:r>
              <a:rPr lang="en-US" altLang="en-US" sz="1200" i="1" dirty="0" err="1">
                <a:solidFill>
                  <a:schemeClr val="tx1"/>
                </a:solidFill>
              </a:rPr>
              <a:t>Yuelin</a:t>
            </a:r>
            <a:r>
              <a:rPr lang="en-US" altLang="en-US" sz="1200" i="1" dirty="0">
                <a:solidFill>
                  <a:schemeClr val="tx1"/>
                </a:solidFill>
              </a:rPr>
              <a:t> Song, </a:t>
            </a:r>
            <a:r>
              <a:rPr lang="en-US" altLang="en-US" sz="1200" i="1" dirty="0" err="1">
                <a:solidFill>
                  <a:schemeClr val="tx1"/>
                </a:solidFill>
              </a:rPr>
              <a:t>Chikdu</a:t>
            </a:r>
            <a:r>
              <a:rPr lang="en-US" altLang="en-US" sz="1200" i="1" dirty="0">
                <a:solidFill>
                  <a:schemeClr val="tx1"/>
                </a:solidFill>
              </a:rPr>
              <a:t> S. </a:t>
            </a:r>
            <a:r>
              <a:rPr lang="en-US" altLang="en-US" sz="1200" i="1" dirty="0" err="1">
                <a:solidFill>
                  <a:schemeClr val="tx1"/>
                </a:solidFill>
              </a:rPr>
              <a:t>Shivalila</a:t>
            </a:r>
            <a:r>
              <a:rPr lang="en-US" altLang="en-US" sz="1200" i="1" dirty="0">
                <a:solidFill>
                  <a:schemeClr val="tx1"/>
                </a:solidFill>
              </a:rPr>
              <a:t>, </a:t>
            </a:r>
            <a:r>
              <a:rPr lang="en-US" altLang="en-US" sz="1200" i="1" dirty="0" err="1">
                <a:solidFill>
                  <a:schemeClr val="tx1"/>
                </a:solidFill>
              </a:rPr>
              <a:t>Styliani</a:t>
            </a:r>
            <a:r>
              <a:rPr lang="en-US" altLang="en-US" sz="1200" i="1" dirty="0">
                <a:solidFill>
                  <a:schemeClr val="tx1"/>
                </a:solidFill>
              </a:rPr>
              <a:t> </a:t>
            </a:r>
            <a:r>
              <a:rPr lang="en-US" altLang="en-US" sz="1200" i="1" dirty="0" err="1">
                <a:solidFill>
                  <a:schemeClr val="tx1"/>
                </a:solidFill>
              </a:rPr>
              <a:t>Markoulaki</a:t>
            </a:r>
            <a:r>
              <a:rPr lang="en-US" altLang="en-US" sz="1200" i="1" dirty="0">
                <a:solidFill>
                  <a:schemeClr val="tx1"/>
                </a:solidFill>
              </a:rPr>
              <a:t>, Rudolf </a:t>
            </a:r>
            <a:r>
              <a:rPr lang="en-US" altLang="en-US" sz="1200" i="1" dirty="0" err="1">
                <a:solidFill>
                  <a:schemeClr val="tx1"/>
                </a:solidFill>
              </a:rPr>
              <a:t>Jaenisch</a:t>
            </a:r>
            <a:r>
              <a:rPr lang="en-US" altLang="en-US" sz="1200" dirty="0">
                <a:solidFill>
                  <a:schemeClr val="tx1"/>
                </a:solidFill>
              </a:rPr>
              <a:t> </a:t>
            </a:r>
          </a:p>
          <a:p>
            <a:pPr algn="ctr">
              <a:spcAft>
                <a:spcPts val="0"/>
              </a:spcAft>
            </a:pPr>
            <a:r>
              <a:rPr lang="en-US" altLang="en-US" i="1" dirty="0">
                <a:solidFill>
                  <a:schemeClr val="tx1"/>
                </a:solidFill>
              </a:rPr>
              <a:t>Cell Reports</a:t>
            </a:r>
            <a:r>
              <a:rPr lang="en-US" altLang="en-US" dirty="0">
                <a:solidFill>
                  <a:schemeClr val="tx1"/>
                </a:solidFill>
              </a:rPr>
              <a:t> </a:t>
            </a:r>
          </a:p>
          <a:p>
            <a:pPr algn="ctr">
              <a:spcAft>
                <a:spcPts val="0"/>
              </a:spcAft>
            </a:pPr>
            <a:r>
              <a:rPr lang="en-US" altLang="en-US" dirty="0">
                <a:solidFill>
                  <a:schemeClr val="tx1"/>
                </a:solidFill>
              </a:rPr>
              <a:t>Volume 16, Issue 12, Pages 3167-3180 (September 2016) </a:t>
            </a:r>
          </a:p>
          <a:p>
            <a:pPr algn="ctr">
              <a:spcAft>
                <a:spcPts val="0"/>
              </a:spcAft>
            </a:pPr>
            <a:r>
              <a:rPr lang="en-US" altLang="en-US" sz="1050" dirty="0">
                <a:solidFill>
                  <a:schemeClr val="tx1"/>
                </a:solidFill>
              </a:rPr>
              <a:t>DOI: 10.1016/j.celrep.2016.08.066</a:t>
            </a:r>
          </a:p>
        </p:txBody>
      </p:sp>
    </p:spTree>
    <p:extLst>
      <p:ext uri="{BB962C8B-B14F-4D97-AF65-F5344CB8AC3E}">
        <p14:creationId xmlns:p14="http://schemas.microsoft.com/office/powerpoint/2010/main" val="3284448040"/>
      </p:ext>
    </p:extLst>
  </p:cSld>
  <p:clrMapOvr>
    <a:masterClrMapping/>
  </p:clrMapOvr>
  <p:transition>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C6D5-C4E7-A354-0F10-CB38F668F526}"/>
              </a:ext>
            </a:extLst>
          </p:cNvPr>
          <p:cNvSpPr>
            <a:spLocks noGrp="1"/>
          </p:cNvSpPr>
          <p:nvPr>
            <p:ph type="ctrTitle"/>
          </p:nvPr>
        </p:nvSpPr>
        <p:spPr>
          <a:xfrm>
            <a:off x="533400" y="2971800"/>
            <a:ext cx="8077200" cy="1673352"/>
          </a:xfrm>
        </p:spPr>
        <p:txBody>
          <a:bodyPr>
            <a:normAutofit fontScale="90000"/>
          </a:bodyPr>
          <a:lstStyle/>
          <a:p>
            <a:pPr fontAlgn="auto">
              <a:spcAft>
                <a:spcPts val="0"/>
              </a:spcAft>
              <a:defRPr/>
            </a:pPr>
            <a:r>
              <a:rPr lang="en-US" dirty="0"/>
              <a:t>Infant viewing of social scenes is under genetic control and is atypical in autism </a:t>
            </a:r>
            <a:br>
              <a:rPr lang="en-US" dirty="0"/>
            </a:br>
            <a:endParaRPr lang="en-US" dirty="0"/>
          </a:p>
        </p:txBody>
      </p:sp>
      <p:sp>
        <p:nvSpPr>
          <p:cNvPr id="3" name="Subtitle 2">
            <a:extLst>
              <a:ext uri="{FF2B5EF4-FFF2-40B4-BE49-F238E27FC236}">
                <a16:creationId xmlns:a16="http://schemas.microsoft.com/office/drawing/2014/main" id="{76B3E44A-C899-85F5-BB0F-8A7FDCF1A8E5}"/>
              </a:ext>
            </a:extLst>
          </p:cNvPr>
          <p:cNvSpPr>
            <a:spLocks noGrp="1"/>
          </p:cNvSpPr>
          <p:nvPr>
            <p:ph type="subTitle" idx="1"/>
          </p:nvPr>
        </p:nvSpPr>
        <p:spPr>
          <a:xfrm>
            <a:off x="533400" y="1444752"/>
            <a:ext cx="8077200" cy="1499616"/>
          </a:xfrm>
        </p:spPr>
        <p:txBody>
          <a:bodyPr/>
          <a:lstStyle/>
          <a:p>
            <a:pPr fontAlgn="auto">
              <a:spcAft>
                <a:spcPts val="0"/>
              </a:spcAft>
              <a:defRPr/>
            </a:pPr>
            <a:r>
              <a:rPr lang="en-US" dirty="0" err="1"/>
              <a:t>Constantino</a:t>
            </a:r>
            <a:r>
              <a:rPr lang="en-US" dirty="0"/>
              <a:t>, J.N., et. al.., 2017</a:t>
            </a:r>
          </a:p>
        </p:txBody>
      </p:sp>
    </p:spTree>
    <p:extLst>
      <p:ext uri="{BB962C8B-B14F-4D97-AF65-F5344CB8AC3E}">
        <p14:creationId xmlns:p14="http://schemas.microsoft.com/office/powerpoint/2010/main" val="871889373"/>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8D227-5234-34FD-4483-48436E61E4B2}"/>
              </a:ext>
            </a:extLst>
          </p:cNvPr>
          <p:cNvSpPr>
            <a:spLocks noGrp="1"/>
          </p:cNvSpPr>
          <p:nvPr>
            <p:ph type="title"/>
          </p:nvPr>
        </p:nvSpPr>
        <p:spPr/>
        <p:txBody>
          <a:bodyPr/>
          <a:lstStyle/>
          <a:p>
            <a:pPr eaLnBrk="1" fontAlgn="auto" hangingPunct="1">
              <a:spcAft>
                <a:spcPts val="0"/>
              </a:spcAft>
              <a:defRPr/>
            </a:pPr>
            <a:r>
              <a:rPr lang="en-US" dirty="0"/>
              <a:t>background</a:t>
            </a:r>
          </a:p>
        </p:txBody>
      </p:sp>
      <p:sp>
        <p:nvSpPr>
          <p:cNvPr id="102403" name="Content Placeholder 4">
            <a:extLst>
              <a:ext uri="{FF2B5EF4-FFF2-40B4-BE49-F238E27FC236}">
                <a16:creationId xmlns:a16="http://schemas.microsoft.com/office/drawing/2014/main" id="{A9539E2E-BE0E-593B-10AC-042069035585}"/>
              </a:ext>
            </a:extLst>
          </p:cNvPr>
          <p:cNvSpPr>
            <a:spLocks noGrp="1"/>
          </p:cNvSpPr>
          <p:nvPr>
            <p:ph idx="1"/>
          </p:nvPr>
        </p:nvSpPr>
        <p:spPr>
          <a:xfrm>
            <a:off x="855663" y="2228850"/>
            <a:ext cx="7429500" cy="2971800"/>
          </a:xfrm>
        </p:spPr>
        <p:txBody>
          <a:bodyPr>
            <a:normAutofit fontScale="62500" lnSpcReduction="20000"/>
          </a:bodyPr>
          <a:lstStyle/>
          <a:p>
            <a:pPr eaLnBrk="1" hangingPunct="1">
              <a:defRPr/>
            </a:pPr>
            <a:r>
              <a:rPr lang="en-US" altLang="en-US"/>
              <a:t>Autism is broadly defined by behavioral irregularities in social development, that result social and communicative impairments</a:t>
            </a:r>
          </a:p>
          <a:p>
            <a:pPr lvl="1" eaLnBrk="1" hangingPunct="1">
              <a:defRPr/>
            </a:pPr>
            <a:r>
              <a:rPr lang="en-US" altLang="en-US"/>
              <a:t>Within the first 6 months, children who are later diagnosed with ASD show atypical social visual engagement</a:t>
            </a:r>
          </a:p>
          <a:p>
            <a:pPr eaLnBrk="1" hangingPunct="1">
              <a:defRPr/>
            </a:pPr>
            <a:r>
              <a:rPr lang="en-US" altLang="en-US"/>
              <a:t>Authors aimed to explore the genetic structure of factors affecting normative social development </a:t>
            </a:r>
            <a:r>
              <a:rPr lang="mr-IN" altLang="en-US"/>
              <a:t>–</a:t>
            </a:r>
            <a:r>
              <a:rPr lang="en-US" altLang="en-US"/>
              <a:t> specifically visual social engagement</a:t>
            </a:r>
          </a:p>
          <a:p>
            <a:pPr lvl="1" eaLnBrk="1" hangingPunct="1">
              <a:defRPr/>
            </a:pPr>
            <a:r>
              <a:rPr lang="en-US" altLang="en-US"/>
              <a:t>Hypothesizing that typical genetic variation in the population influence individual social development, and are disrupted in autism</a:t>
            </a:r>
          </a:p>
        </p:txBody>
      </p:sp>
    </p:spTree>
    <p:extLst>
      <p:ext uri="{BB962C8B-B14F-4D97-AF65-F5344CB8AC3E}">
        <p14:creationId xmlns:p14="http://schemas.microsoft.com/office/powerpoint/2010/main" val="3399644960"/>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EABD06B-E29C-358E-7BB9-3FCA7494E6B3}"/>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65891" name="Picture 2">
            <a:extLst>
              <a:ext uri="{FF2B5EF4-FFF2-40B4-BE49-F238E27FC236}">
                <a16:creationId xmlns:a16="http://schemas.microsoft.com/office/drawing/2014/main" id="{5D4219A5-E946-D6B3-5AE8-A1215BE58D8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88" y="857250"/>
            <a:ext cx="3044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6414EA5A-51B7-D561-21F7-9D3A259348D0}"/>
              </a:ext>
            </a:extLst>
          </p:cNvPr>
          <p:cNvSpPr>
            <a:spLocks noGrp="1" noRot="1" noChangeAspect="1" noMove="1" noResize="1" noEditPoints="1" noAdjustHandles="1" noChangeArrowheads="1" noChangeShapeType="1" noTextEdit="1"/>
          </p:cNvSpPr>
          <p:nvPr/>
        </p:nvSpPr>
        <p:spPr>
          <a:xfrm>
            <a:off x="0" y="858640"/>
            <a:ext cx="3041716" cy="51435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65895" name="Picture 2">
            <a:extLst>
              <a:ext uri="{FF2B5EF4-FFF2-40B4-BE49-F238E27FC236}">
                <a16:creationId xmlns:a16="http://schemas.microsoft.com/office/drawing/2014/main" id="{EC353271-59DE-8256-BA4B-6EFFB28377D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463" y="874713"/>
            <a:ext cx="30591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Content Placeholder 3">
            <a:extLst>
              <a:ext uri="{FF2B5EF4-FFF2-40B4-BE49-F238E27FC236}">
                <a16:creationId xmlns:a16="http://schemas.microsoft.com/office/drawing/2014/main" id="{21F30D0D-DE92-0A7C-FA59-69216FDD93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4675" y="-28575"/>
            <a:ext cx="6113463"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9">
            <a:extLst>
              <a:ext uri="{FF2B5EF4-FFF2-40B4-BE49-F238E27FC236}">
                <a16:creationId xmlns:a16="http://schemas.microsoft.com/office/drawing/2014/main" id="{600C92A0-6394-8DDC-68E7-46323D150EAB}"/>
              </a:ext>
            </a:extLst>
          </p:cNvPr>
          <p:cNvGrpSpPr>
            <a:grpSpLocks noGrp="1" noUngrp="1" noRot="1" noChangeAspect="1" noMove="1" noResize="1"/>
          </p:cNvGrpSpPr>
          <p:nvPr/>
        </p:nvGrpSpPr>
        <p:grpSpPr>
          <a:xfrm>
            <a:off x="0" y="857250"/>
            <a:ext cx="915591" cy="51435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DEA61B1B-B70D-7F48-4E3E-52EF7FF05EAD}"/>
                </a:ext>
              </a:extLst>
            </p:cNvPr>
            <p:cNvSpPr>
              <a:spLocks noChangeArrowheads="1"/>
            </p:cNvSpPr>
            <p:nvPr/>
          </p:nvSpPr>
          <p:spPr bwMode="auto">
            <a:xfrm>
              <a:off x="114300" y="4763"/>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6">
              <a:extLst>
                <a:ext uri="{FF2B5EF4-FFF2-40B4-BE49-F238E27FC236}">
                  <a16:creationId xmlns:a16="http://schemas.microsoft.com/office/drawing/2014/main" id="{24303A93-6B8A-502A-239C-2E2D4BEF90B4}"/>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7">
              <a:extLst>
                <a:ext uri="{FF2B5EF4-FFF2-40B4-BE49-F238E27FC236}">
                  <a16:creationId xmlns:a16="http://schemas.microsoft.com/office/drawing/2014/main" id="{DF957937-A96C-724D-72DB-31525C4EE0A7}"/>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8">
              <a:extLst>
                <a:ext uri="{FF2B5EF4-FFF2-40B4-BE49-F238E27FC236}">
                  <a16:creationId xmlns:a16="http://schemas.microsoft.com/office/drawing/2014/main" id="{457FC89D-7D3B-5D80-6F32-7816B27ADDCD}"/>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9">
              <a:extLst>
                <a:ext uri="{FF2B5EF4-FFF2-40B4-BE49-F238E27FC236}">
                  <a16:creationId xmlns:a16="http://schemas.microsoft.com/office/drawing/2014/main" id="{D5DA8D64-7CC2-9FE9-9318-1D2B4AA621F9}"/>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10">
              <a:extLst>
                <a:ext uri="{FF2B5EF4-FFF2-40B4-BE49-F238E27FC236}">
                  <a16:creationId xmlns:a16="http://schemas.microsoft.com/office/drawing/2014/main" id="{739F9303-FD97-E9EB-FFF0-5997B427F344}"/>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11">
              <a:extLst>
                <a:ext uri="{FF2B5EF4-FFF2-40B4-BE49-F238E27FC236}">
                  <a16:creationId xmlns:a16="http://schemas.microsoft.com/office/drawing/2014/main" id="{138E5AFB-BBE5-A89F-DA15-01757DE51355}"/>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Freeform 12">
              <a:extLst>
                <a:ext uri="{FF2B5EF4-FFF2-40B4-BE49-F238E27FC236}">
                  <a16:creationId xmlns:a16="http://schemas.microsoft.com/office/drawing/2014/main" id="{245ABFCE-14BC-18DE-4D0F-E43EAF17B850}"/>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13">
              <a:extLst>
                <a:ext uri="{FF2B5EF4-FFF2-40B4-BE49-F238E27FC236}">
                  <a16:creationId xmlns:a16="http://schemas.microsoft.com/office/drawing/2014/main" id="{217143EF-AE85-8B64-5907-AB8D4CBD2445}"/>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Freeform 14">
              <a:extLst>
                <a:ext uri="{FF2B5EF4-FFF2-40B4-BE49-F238E27FC236}">
                  <a16:creationId xmlns:a16="http://schemas.microsoft.com/office/drawing/2014/main" id="{3CE25A9E-41C0-B46E-FA22-CA30FB2CC50B}"/>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15">
              <a:extLst>
                <a:ext uri="{FF2B5EF4-FFF2-40B4-BE49-F238E27FC236}">
                  <a16:creationId xmlns:a16="http://schemas.microsoft.com/office/drawing/2014/main" id="{06411783-96BC-AE33-ED78-52D852BA21E1}"/>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Line 16">
              <a:extLst>
                <a:ext uri="{FF2B5EF4-FFF2-40B4-BE49-F238E27FC236}">
                  <a16:creationId xmlns:a16="http://schemas.microsoft.com/office/drawing/2014/main" id="{23E376E6-2792-1179-7148-1084B3469228}"/>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Freeform 17">
              <a:extLst>
                <a:ext uri="{FF2B5EF4-FFF2-40B4-BE49-F238E27FC236}">
                  <a16:creationId xmlns:a16="http://schemas.microsoft.com/office/drawing/2014/main" id="{14E85A47-6807-A5FB-3DAD-49E7982AF87D}"/>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18">
              <a:extLst>
                <a:ext uri="{FF2B5EF4-FFF2-40B4-BE49-F238E27FC236}">
                  <a16:creationId xmlns:a16="http://schemas.microsoft.com/office/drawing/2014/main" id="{D966B8D9-1623-E1E7-A672-9C13D7107B92}"/>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19">
              <a:extLst>
                <a:ext uri="{FF2B5EF4-FFF2-40B4-BE49-F238E27FC236}">
                  <a16:creationId xmlns:a16="http://schemas.microsoft.com/office/drawing/2014/main" id="{A190B885-57E1-302B-894B-DCFAA11F4C9B}"/>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20">
              <a:extLst>
                <a:ext uri="{FF2B5EF4-FFF2-40B4-BE49-F238E27FC236}">
                  <a16:creationId xmlns:a16="http://schemas.microsoft.com/office/drawing/2014/main" id="{B95B7B7A-482B-90CB-1BD8-4441CD2A37E9}"/>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Rectangle 21">
              <a:extLst>
                <a:ext uri="{FF2B5EF4-FFF2-40B4-BE49-F238E27FC236}">
                  <a16:creationId xmlns:a16="http://schemas.microsoft.com/office/drawing/2014/main" id="{B75C6FAC-1803-AE97-7E27-1D280F09F0B6}"/>
                </a:ext>
              </a:extLst>
            </p:cNvPr>
            <p:cNvSpPr>
              <a:spLocks noChangeArrowheads="1"/>
            </p:cNvSpPr>
            <p:nvPr/>
          </p:nvSpPr>
          <p:spPr bwMode="auto">
            <a:xfrm>
              <a:off x="133350" y="4662488"/>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22">
              <a:extLst>
                <a:ext uri="{FF2B5EF4-FFF2-40B4-BE49-F238E27FC236}">
                  <a16:creationId xmlns:a16="http://schemas.microsoft.com/office/drawing/2014/main" id="{4D8B8BF1-70EC-C071-7BD5-C698B22FD488}"/>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23">
              <a:extLst>
                <a:ext uri="{FF2B5EF4-FFF2-40B4-BE49-F238E27FC236}">
                  <a16:creationId xmlns:a16="http://schemas.microsoft.com/office/drawing/2014/main" id="{768A489A-06D8-CCDB-1939-7C835C382EEC}"/>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24">
              <a:extLst>
                <a:ext uri="{FF2B5EF4-FFF2-40B4-BE49-F238E27FC236}">
                  <a16:creationId xmlns:a16="http://schemas.microsoft.com/office/drawing/2014/main" id="{A20B872D-7E7D-375E-7888-E2A7B4662E58}"/>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25">
              <a:extLst>
                <a:ext uri="{FF2B5EF4-FFF2-40B4-BE49-F238E27FC236}">
                  <a16:creationId xmlns:a16="http://schemas.microsoft.com/office/drawing/2014/main" id="{A41AA54F-4031-DF7D-7213-264E6D4A4ED6}"/>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26">
              <a:extLst>
                <a:ext uri="{FF2B5EF4-FFF2-40B4-BE49-F238E27FC236}">
                  <a16:creationId xmlns:a16="http://schemas.microsoft.com/office/drawing/2014/main" id="{738B33C8-A721-1A74-737C-2AC24051EF08}"/>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27">
              <a:extLst>
                <a:ext uri="{FF2B5EF4-FFF2-40B4-BE49-F238E27FC236}">
                  <a16:creationId xmlns:a16="http://schemas.microsoft.com/office/drawing/2014/main" id="{6DB943CA-2C80-4872-2AD8-2D33F926A1ED}"/>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28">
              <a:extLst>
                <a:ext uri="{FF2B5EF4-FFF2-40B4-BE49-F238E27FC236}">
                  <a16:creationId xmlns:a16="http://schemas.microsoft.com/office/drawing/2014/main" id="{E55B7DE5-622C-929F-EA61-45272192E007}"/>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Freeform 29">
              <a:extLst>
                <a:ext uri="{FF2B5EF4-FFF2-40B4-BE49-F238E27FC236}">
                  <a16:creationId xmlns:a16="http://schemas.microsoft.com/office/drawing/2014/main" id="{FA98E090-5BED-6B46-5628-1AFCF4E623D3}"/>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Freeform 30">
              <a:extLst>
                <a:ext uri="{FF2B5EF4-FFF2-40B4-BE49-F238E27FC236}">
                  <a16:creationId xmlns:a16="http://schemas.microsoft.com/office/drawing/2014/main" id="{08365617-85C5-A155-A90B-3913917EE4B7}"/>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Freeform 31">
              <a:extLst>
                <a:ext uri="{FF2B5EF4-FFF2-40B4-BE49-F238E27FC236}">
                  <a16:creationId xmlns:a16="http://schemas.microsoft.com/office/drawing/2014/main" id="{7518E216-E375-C946-E4E2-FC20AC25C4CE}"/>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id="{00A336FE-1C60-9212-1523-46C095C46DF9}"/>
              </a:ext>
            </a:extLst>
          </p:cNvPr>
          <p:cNvSpPr>
            <a:spLocks noGrp="1"/>
          </p:cNvSpPr>
          <p:nvPr>
            <p:ph type="title"/>
          </p:nvPr>
        </p:nvSpPr>
        <p:spPr>
          <a:xfrm>
            <a:off x="641350" y="1320800"/>
            <a:ext cx="2138363" cy="744538"/>
          </a:xfrm>
        </p:spPr>
        <p:txBody>
          <a:bodyPr>
            <a:normAutofit/>
          </a:bodyPr>
          <a:lstStyle/>
          <a:p>
            <a:pPr eaLnBrk="1" fontAlgn="auto" hangingPunct="1">
              <a:spcAft>
                <a:spcPts val="0"/>
              </a:spcAft>
              <a:defRPr/>
            </a:pPr>
            <a:r>
              <a:rPr lang="en-US" sz="2800" dirty="0">
                <a:solidFill>
                  <a:srgbClr val="FFC000"/>
                </a:solidFill>
              </a:rPr>
              <a:t>Participants</a:t>
            </a:r>
          </a:p>
        </p:txBody>
      </p:sp>
      <p:sp>
        <p:nvSpPr>
          <p:cNvPr id="9" name="Content Placeholder 8">
            <a:extLst>
              <a:ext uri="{FF2B5EF4-FFF2-40B4-BE49-F238E27FC236}">
                <a16:creationId xmlns:a16="http://schemas.microsoft.com/office/drawing/2014/main" id="{7DF7ACD7-120B-9C31-1CF2-FDA7FBD65968}"/>
              </a:ext>
            </a:extLst>
          </p:cNvPr>
          <p:cNvSpPr>
            <a:spLocks noGrp="1"/>
          </p:cNvSpPr>
          <p:nvPr>
            <p:ph idx="1"/>
          </p:nvPr>
        </p:nvSpPr>
        <p:spPr>
          <a:xfrm>
            <a:off x="115888" y="1917701"/>
            <a:ext cx="2662237" cy="2744787"/>
          </a:xfrm>
        </p:spPr>
        <p:txBody>
          <a:bodyPr rtlCol="0">
            <a:normAutofit lnSpcReduction="10000"/>
          </a:bodyPr>
          <a:lstStyle/>
          <a:p>
            <a:pPr eaLnBrk="1" fontAlgn="auto" hangingPunct="1">
              <a:spcAft>
                <a:spcPts val="0"/>
              </a:spcAft>
              <a:defRPr/>
            </a:pPr>
            <a:r>
              <a:rPr lang="en-US" sz="1400" dirty="0">
                <a:solidFill>
                  <a:schemeClr val="bg1"/>
                </a:solidFill>
              </a:rPr>
              <a:t>338 toddlers, 18-24 months </a:t>
            </a:r>
          </a:p>
          <a:p>
            <a:pPr lvl="1" eaLnBrk="1" fontAlgn="auto" hangingPunct="1">
              <a:spcAft>
                <a:spcPts val="0"/>
              </a:spcAft>
              <a:defRPr/>
            </a:pPr>
            <a:r>
              <a:rPr lang="en-US" sz="1200" dirty="0">
                <a:solidFill>
                  <a:schemeClr val="bg1"/>
                </a:solidFill>
              </a:rPr>
              <a:t>82 monozygotic twins (MZ)</a:t>
            </a:r>
          </a:p>
          <a:p>
            <a:pPr lvl="1" eaLnBrk="1" fontAlgn="auto" hangingPunct="1">
              <a:spcAft>
                <a:spcPts val="0"/>
              </a:spcAft>
              <a:defRPr/>
            </a:pPr>
            <a:r>
              <a:rPr lang="en-US" sz="1200" dirty="0">
                <a:solidFill>
                  <a:schemeClr val="bg1"/>
                </a:solidFill>
              </a:rPr>
              <a:t> 84 dizygotic twins (DZ), </a:t>
            </a:r>
          </a:p>
          <a:p>
            <a:pPr lvl="1" eaLnBrk="1" fontAlgn="auto" hangingPunct="1">
              <a:spcAft>
                <a:spcPts val="0"/>
              </a:spcAft>
              <a:defRPr/>
            </a:pPr>
            <a:r>
              <a:rPr lang="en-US" sz="1200" dirty="0">
                <a:solidFill>
                  <a:schemeClr val="bg1"/>
                </a:solidFill>
              </a:rPr>
              <a:t>84 non-sibling (42 randomized pairs age &amp; sex matched)</a:t>
            </a:r>
          </a:p>
          <a:p>
            <a:pPr lvl="1" eaLnBrk="1" fontAlgn="auto" hangingPunct="1">
              <a:spcAft>
                <a:spcPts val="0"/>
              </a:spcAft>
              <a:defRPr/>
            </a:pPr>
            <a:r>
              <a:rPr lang="en-US" sz="1200" dirty="0">
                <a:solidFill>
                  <a:schemeClr val="bg1"/>
                </a:solidFill>
              </a:rPr>
              <a:t>88 non-twins diagnosed with ASD</a:t>
            </a:r>
          </a:p>
          <a:p>
            <a:pPr eaLnBrk="1" fontAlgn="auto" hangingPunct="1">
              <a:spcAft>
                <a:spcPts val="0"/>
              </a:spcAft>
              <a:defRPr/>
            </a:pPr>
            <a:r>
              <a:rPr lang="en-US" sz="1400" dirty="0">
                <a:solidFill>
                  <a:schemeClr val="bg1"/>
                </a:solidFill>
              </a:rPr>
              <a:t>coinciding with large shifts in language, cognition, and adaptive behavior , and affording wide variation in our trait of interest </a:t>
            </a:r>
          </a:p>
          <a:p>
            <a:pPr eaLnBrk="1" fontAlgn="auto" hangingPunct="1">
              <a:spcAft>
                <a:spcPts val="0"/>
              </a:spcAft>
              <a:defRPr/>
            </a:pPr>
            <a:endParaRPr lang="en-US" sz="1400" dirty="0">
              <a:solidFill>
                <a:schemeClr val="bg1"/>
              </a:solidFill>
            </a:endParaRPr>
          </a:p>
          <a:p>
            <a:pPr eaLnBrk="1" fontAlgn="auto" hangingPunct="1">
              <a:spcAft>
                <a:spcPts val="0"/>
              </a:spcAft>
              <a:defRPr/>
            </a:pPr>
            <a:endParaRPr lang="en-US" sz="500" dirty="0">
              <a:solidFill>
                <a:schemeClr val="bg1"/>
              </a:solidFill>
            </a:endParaRPr>
          </a:p>
        </p:txBody>
      </p:sp>
      <p:sp>
        <p:nvSpPr>
          <p:cNvPr id="48" name="Content Placeholder 2">
            <a:extLst>
              <a:ext uri="{FF2B5EF4-FFF2-40B4-BE49-F238E27FC236}">
                <a16:creationId xmlns:a16="http://schemas.microsoft.com/office/drawing/2014/main" id="{75AEE2E2-D616-F81C-DD0F-928FC7813C80}"/>
              </a:ext>
            </a:extLst>
          </p:cNvPr>
          <p:cNvSpPr txBox="1">
            <a:spLocks/>
          </p:cNvSpPr>
          <p:nvPr/>
        </p:nvSpPr>
        <p:spPr bwMode="auto">
          <a:xfrm>
            <a:off x="3048000" y="4649788"/>
            <a:ext cx="5943600" cy="4646612"/>
          </a:xfrm>
          <a:prstGeom prst="rect">
            <a:avLst/>
          </a:prstGeom>
          <a:noFill/>
          <a:ln w="9525">
            <a:noFill/>
            <a:miter lim="800000"/>
            <a:headEnd/>
            <a:tailEnd/>
          </a:ln>
          <a:effectLst/>
        </p:spPr>
        <p:txBody>
          <a:bodyPr>
            <a:normAutofit/>
          </a:bodyPr>
          <a:lst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10" charset="-128"/>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42900" marR="0" lvl="0" indent="-342900" algn="l" defTabSz="914400" rtl="0" eaLnBrk="1" fontAlgn="auto" latinLnBrk="0" hangingPunct="1">
              <a:lnSpc>
                <a:spcPct val="100000"/>
              </a:lnSpc>
              <a:spcBef>
                <a:spcPct val="20000"/>
              </a:spcBef>
              <a:spcAft>
                <a:spcPts val="0"/>
              </a:spcAft>
              <a:buClr>
                <a:srgbClr val="FFFFCC"/>
              </a:buClr>
              <a:buSzPct val="60000"/>
              <a:buFont typeface="Wingdings" panose="05000000000000000000" pitchFamily="2" charset="2"/>
              <a:buChar char="n"/>
              <a:tabLst/>
              <a:defRPr/>
            </a:pPr>
            <a:r>
              <a:rPr kumimoji="0" lang="en-US" sz="2000" b="0" i="0" u="none" strike="noStrike" kern="0" cap="none" spc="0" normalizeH="0" baseline="0" noProof="0" dirty="0">
                <a:ln>
                  <a:noFill/>
                </a:ln>
                <a:solidFill>
                  <a:prstClr val="black"/>
                </a:solidFill>
                <a:effectLst/>
                <a:uLnTx/>
                <a:uFillTx/>
                <a:latin typeface="Times New Roman"/>
                <a:ea typeface="MS PGothic" pitchFamily="34" charset="-128"/>
              </a:rPr>
              <a:t>Eye-tracking (using ISCAN) on 27 video based stimuli for ~20 minutes</a:t>
            </a:r>
          </a:p>
          <a:p>
            <a:pPr marL="742950" marR="0" lvl="1" indent="-285750" algn="l" defTabSz="914400" rtl="0" eaLnBrk="1" fontAlgn="auto" latinLnBrk="0" hangingPunct="1">
              <a:lnSpc>
                <a:spcPct val="100000"/>
              </a:lnSpc>
              <a:spcBef>
                <a:spcPct val="20000"/>
              </a:spcBef>
              <a:spcAft>
                <a:spcPts val="0"/>
              </a:spcAft>
              <a:buClr>
                <a:srgbClr val="FEEC94"/>
              </a:buClr>
              <a:buSzPct val="60000"/>
              <a:buFont typeface="Wingdings" panose="05000000000000000000" pitchFamily="2" charset="2"/>
              <a:buChar char="n"/>
              <a:tabLst/>
              <a:defRPr/>
            </a:pPr>
            <a:r>
              <a:rPr kumimoji="0" lang="en-US" sz="2000" b="0" i="0" u="none" strike="noStrike" kern="0" cap="none" spc="0" normalizeH="0" baseline="0" noProof="0" dirty="0">
                <a:ln>
                  <a:noFill/>
                </a:ln>
                <a:solidFill>
                  <a:prstClr val="black"/>
                </a:solidFill>
                <a:effectLst/>
                <a:uLnTx/>
                <a:uFillTx/>
                <a:latin typeface="Times New Roman"/>
                <a:ea typeface="MS PGothic" pitchFamily="34" charset="-128"/>
                <a:cs typeface="Arial" panose="020B0604020202020204" pitchFamily="34" charset="0"/>
              </a:rPr>
              <a:t>Adult female speaking directly into camera (didactic interaction with caregiver) </a:t>
            </a:r>
          </a:p>
          <a:p>
            <a:pPr marL="742950" marR="0" lvl="1" indent="-285750" algn="l" defTabSz="914400" rtl="0" eaLnBrk="1" fontAlgn="auto" latinLnBrk="0" hangingPunct="1">
              <a:lnSpc>
                <a:spcPct val="100000"/>
              </a:lnSpc>
              <a:spcBef>
                <a:spcPct val="20000"/>
              </a:spcBef>
              <a:spcAft>
                <a:spcPts val="0"/>
              </a:spcAft>
              <a:buClr>
                <a:srgbClr val="FEEC94"/>
              </a:buClr>
              <a:buSzPct val="60000"/>
              <a:buFont typeface="Wingdings" panose="05000000000000000000" pitchFamily="2" charset="2"/>
              <a:buChar char="n"/>
              <a:tabLst/>
              <a:defRPr/>
            </a:pPr>
            <a:r>
              <a:rPr kumimoji="0" lang="en-US" sz="2000" b="0" i="0" u="none" strike="noStrike" kern="0" cap="none" spc="0" normalizeH="0" baseline="0" noProof="0" dirty="0">
                <a:ln>
                  <a:noFill/>
                </a:ln>
                <a:solidFill>
                  <a:prstClr val="black"/>
                </a:solidFill>
                <a:effectLst/>
                <a:uLnTx/>
                <a:uFillTx/>
                <a:latin typeface="Times New Roman"/>
                <a:ea typeface="MS PGothic" pitchFamily="34" charset="-128"/>
                <a:cs typeface="Arial" panose="020B0604020202020204" pitchFamily="34" charset="0"/>
              </a:rPr>
              <a:t>Children playing in a child care setting </a:t>
            </a:r>
          </a:p>
        </p:txBody>
      </p:sp>
      <p:pic>
        <p:nvPicPr>
          <p:cNvPr id="165901" name="Picture 6" descr="C:\Documents and Settings\Administrator\Desktop\New Folder\12715\completed\nature12715-f1.jpg">
            <a:extLst>
              <a:ext uri="{FF2B5EF4-FFF2-40B4-BE49-F238E27FC236}">
                <a16:creationId xmlns:a16="http://schemas.microsoft.com/office/drawing/2014/main" id="{59B064B2-7BA9-8A9F-C6BB-CBDB277A34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b="50000"/>
          <a:stretch>
            <a:fillRect/>
          </a:stretch>
        </p:blipFill>
        <p:spPr bwMode="auto">
          <a:xfrm>
            <a:off x="20638" y="5276850"/>
            <a:ext cx="304958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241498"/>
      </p:ext>
    </p:extLst>
  </p:cSld>
  <p:clrMapOvr>
    <a:overrideClrMapping bg1="dk1" tx1="lt1" bg2="dk2" tx2="lt2" accent1="accent1" accent2="accent2" accent3="accent3" accent4="accent4" accent5="accent5" accent6="accent6" hlink="hlink" folHlink="folHlink"/>
  </p:clrMapOvr>
  <p:transition spd="slow"/>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60CB-BE82-5BE3-AFDD-7449BE902953}"/>
              </a:ext>
            </a:extLst>
          </p:cNvPr>
          <p:cNvSpPr>
            <a:spLocks noGrp="1"/>
          </p:cNvSpPr>
          <p:nvPr>
            <p:ph type="title"/>
          </p:nvPr>
        </p:nvSpPr>
        <p:spPr/>
        <p:txBody>
          <a:bodyPr/>
          <a:lstStyle/>
          <a:p>
            <a:pPr eaLnBrk="1" fontAlgn="auto" hangingPunct="1">
              <a:spcAft>
                <a:spcPts val="0"/>
              </a:spcAft>
              <a:defRPr/>
            </a:pPr>
            <a:r>
              <a:rPr lang="en-US" dirty="0"/>
              <a:t>Methods</a:t>
            </a:r>
          </a:p>
        </p:txBody>
      </p:sp>
      <p:sp>
        <p:nvSpPr>
          <p:cNvPr id="3" name="Content Placeholder 2">
            <a:extLst>
              <a:ext uri="{FF2B5EF4-FFF2-40B4-BE49-F238E27FC236}">
                <a16:creationId xmlns:a16="http://schemas.microsoft.com/office/drawing/2014/main" id="{6DB2EFD2-5FC0-C1CE-F78D-1ABF03B50BED}"/>
              </a:ext>
            </a:extLst>
          </p:cNvPr>
          <p:cNvSpPr>
            <a:spLocks noGrp="1"/>
          </p:cNvSpPr>
          <p:nvPr>
            <p:ph idx="1"/>
          </p:nvPr>
        </p:nvSpPr>
        <p:spPr/>
        <p:txBody>
          <a:bodyPr rtlCol="0">
            <a:normAutofit/>
          </a:bodyPr>
          <a:lstStyle/>
          <a:p>
            <a:pPr eaLnBrk="1" fontAlgn="auto" hangingPunct="1">
              <a:spcAft>
                <a:spcPts val="0"/>
              </a:spcAft>
              <a:defRPr/>
            </a:pPr>
            <a:r>
              <a:rPr lang="en-US" sz="1950" dirty="0"/>
              <a:t>Each twin or non-sibling tested individually</a:t>
            </a:r>
          </a:p>
          <a:p>
            <a:pPr eaLnBrk="1" fontAlgn="auto" hangingPunct="1">
              <a:spcAft>
                <a:spcPts val="0"/>
              </a:spcAft>
              <a:defRPr/>
            </a:pPr>
            <a:r>
              <a:rPr lang="en-US" sz="1950" dirty="0"/>
              <a:t>Eye-tracking (using ISCAN) on 27 video based stimuli for ~20 minutes</a:t>
            </a:r>
          </a:p>
          <a:p>
            <a:pPr lvl="1" eaLnBrk="1" fontAlgn="auto" hangingPunct="1">
              <a:spcAft>
                <a:spcPts val="0"/>
              </a:spcAft>
              <a:defRPr/>
            </a:pPr>
            <a:r>
              <a:rPr lang="en-US" sz="1800" dirty="0"/>
              <a:t>Adult female speaking directly into camera (didactic interaction with caregiver) </a:t>
            </a:r>
          </a:p>
          <a:p>
            <a:pPr lvl="1" eaLnBrk="1" fontAlgn="auto" hangingPunct="1">
              <a:spcAft>
                <a:spcPts val="0"/>
              </a:spcAft>
              <a:defRPr/>
            </a:pPr>
            <a:r>
              <a:rPr lang="en-US" sz="1800" dirty="0"/>
              <a:t>Children playing in a child care setting </a:t>
            </a:r>
          </a:p>
        </p:txBody>
      </p:sp>
    </p:spTree>
    <p:extLst>
      <p:ext uri="{BB962C8B-B14F-4D97-AF65-F5344CB8AC3E}">
        <p14:creationId xmlns:p14="http://schemas.microsoft.com/office/powerpoint/2010/main" val="1408727589"/>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5731D-7F83-EF52-2544-E0DC2D534AD1}"/>
              </a:ext>
            </a:extLst>
          </p:cNvPr>
          <p:cNvPicPr>
            <a:picLocks noChangeAspect="1"/>
          </p:cNvPicPr>
          <p:nvPr/>
        </p:nvPicPr>
        <p:blipFill rotWithShape="1">
          <a:blip r:embed="rId3"/>
          <a:srcRect l="944" r="2085"/>
          <a:stretch/>
        </p:blipFill>
        <p:spPr>
          <a:xfrm>
            <a:off x="228600" y="1721611"/>
            <a:ext cx="8903763" cy="4637741"/>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itle 1">
            <a:extLst>
              <a:ext uri="{FF2B5EF4-FFF2-40B4-BE49-F238E27FC236}">
                <a16:creationId xmlns:a16="http://schemas.microsoft.com/office/drawing/2014/main" id="{AA13E947-D4F2-49CB-803E-FB096B9BC521}"/>
              </a:ext>
            </a:extLst>
          </p:cNvPr>
          <p:cNvSpPr>
            <a:spLocks noGrp="1"/>
          </p:cNvSpPr>
          <p:nvPr>
            <p:ph type="title"/>
          </p:nvPr>
        </p:nvSpPr>
        <p:spPr>
          <a:xfrm>
            <a:off x="76200" y="300038"/>
            <a:ext cx="9067800" cy="1108075"/>
          </a:xfrm>
        </p:spPr>
        <p:txBody>
          <a:bodyPr>
            <a:normAutofit fontScale="90000"/>
          </a:bodyPr>
          <a:lstStyle/>
          <a:p>
            <a:pPr eaLnBrk="1" fontAlgn="auto" hangingPunct="1">
              <a:spcAft>
                <a:spcPts val="0"/>
              </a:spcAft>
              <a:defRPr/>
            </a:pPr>
            <a:r>
              <a:rPr lang="en-US" sz="3600" dirty="0"/>
              <a:t>Gaze time associated with genetic relatedness</a:t>
            </a:r>
          </a:p>
        </p:txBody>
      </p:sp>
      <p:sp>
        <p:nvSpPr>
          <p:cNvPr id="9" name="Content Placeholder 8">
            <a:extLst>
              <a:ext uri="{FF2B5EF4-FFF2-40B4-BE49-F238E27FC236}">
                <a16:creationId xmlns:a16="http://schemas.microsoft.com/office/drawing/2014/main" id="{01610ED8-B418-034F-BD72-77D9CD936D92}"/>
              </a:ext>
            </a:extLst>
          </p:cNvPr>
          <p:cNvSpPr>
            <a:spLocks noGrp="1"/>
          </p:cNvSpPr>
          <p:nvPr>
            <p:ph idx="1"/>
          </p:nvPr>
        </p:nvSpPr>
        <p:spPr>
          <a:xfrm>
            <a:off x="9448800" y="312738"/>
            <a:ext cx="2449513" cy="2190750"/>
          </a:xfrm>
        </p:spPr>
        <p:txBody>
          <a:bodyPr rtlCol="0" anchor="ctr">
            <a:normAutofit fontScale="62500" lnSpcReduction="20000"/>
          </a:bodyPr>
          <a:lstStyle/>
          <a:p>
            <a:pPr eaLnBrk="1" fontAlgn="auto" hangingPunct="1">
              <a:lnSpc>
                <a:spcPct val="110000"/>
              </a:lnSpc>
              <a:spcAft>
                <a:spcPts val="0"/>
              </a:spcAft>
              <a:defRPr/>
            </a:pPr>
            <a:r>
              <a:rPr lang="en-US" sz="1650" b="1" dirty="0"/>
              <a:t>Aim: measure macro-level social visual engagement, calculating percentages of time spent looking at eye and mouth regions </a:t>
            </a:r>
          </a:p>
          <a:p>
            <a:pPr eaLnBrk="1" fontAlgn="auto" hangingPunct="1">
              <a:lnSpc>
                <a:spcPct val="110000"/>
              </a:lnSpc>
              <a:spcAft>
                <a:spcPts val="0"/>
              </a:spcAft>
              <a:defRPr/>
            </a:pPr>
            <a:r>
              <a:rPr lang="en-US" sz="1650" dirty="0"/>
              <a:t>Concordance in eye (0.91) and mouth (0.86) looking were incredibly high for MZ twins</a:t>
            </a:r>
          </a:p>
          <a:p>
            <a:pPr eaLnBrk="1" fontAlgn="auto" hangingPunct="1">
              <a:lnSpc>
                <a:spcPct val="110000"/>
              </a:lnSpc>
              <a:spcAft>
                <a:spcPts val="0"/>
              </a:spcAft>
              <a:defRPr/>
            </a:pPr>
            <a:r>
              <a:rPr lang="en-US" sz="1650" dirty="0"/>
              <a:t>DZ twins showed much lower correlations for eye (0.35) and mouth (0.44) looking.</a:t>
            </a:r>
          </a:p>
          <a:p>
            <a:pPr eaLnBrk="1" fontAlgn="auto" hangingPunct="1">
              <a:lnSpc>
                <a:spcPct val="110000"/>
              </a:lnSpc>
              <a:spcAft>
                <a:spcPts val="0"/>
              </a:spcAft>
              <a:defRPr/>
            </a:pPr>
            <a:r>
              <a:rPr lang="en-US" sz="1650" dirty="0"/>
              <a:t>Non-siblings showed no significant correlations for either matching </a:t>
            </a:r>
          </a:p>
          <a:p>
            <a:pPr eaLnBrk="1" fontAlgn="auto" hangingPunct="1">
              <a:lnSpc>
                <a:spcPct val="110000"/>
              </a:lnSpc>
              <a:spcAft>
                <a:spcPts val="0"/>
              </a:spcAft>
              <a:defRPr/>
            </a:pPr>
            <a:endParaRPr lang="en-US" sz="1650" dirty="0"/>
          </a:p>
        </p:txBody>
      </p:sp>
    </p:spTree>
    <p:extLst>
      <p:ext uri="{BB962C8B-B14F-4D97-AF65-F5344CB8AC3E}">
        <p14:creationId xmlns:p14="http://schemas.microsoft.com/office/powerpoint/2010/main" val="1421674680"/>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6415DD-A296-B350-01E8-F6C82CDE191A}"/>
              </a:ext>
            </a:extLst>
          </p:cNvPr>
          <p:cNvSpPr>
            <a:spLocks noGrp="1"/>
          </p:cNvSpPr>
          <p:nvPr>
            <p:ph idx="1"/>
          </p:nvPr>
        </p:nvSpPr>
        <p:spPr>
          <a:xfrm>
            <a:off x="855663" y="949325"/>
            <a:ext cx="7694612" cy="3330575"/>
          </a:xfrm>
        </p:spPr>
        <p:txBody>
          <a:bodyPr rtlCol="0">
            <a:noAutofit/>
          </a:bodyPr>
          <a:lstStyle/>
          <a:p>
            <a:pPr eaLnBrk="1" fontAlgn="auto" hangingPunct="1">
              <a:spcAft>
                <a:spcPts val="0"/>
              </a:spcAft>
              <a:defRPr/>
            </a:pPr>
            <a:r>
              <a:rPr lang="en-US" sz="1725" dirty="0"/>
              <a:t>To test specificity of social engagement measurements, they compared eye-looking with 1) time spent looking at non-social content and 2) time spent attending to task </a:t>
            </a:r>
          </a:p>
          <a:p>
            <a:pPr eaLnBrk="1" fontAlgn="auto" hangingPunct="1">
              <a:spcAft>
                <a:spcPts val="0"/>
              </a:spcAft>
              <a:defRPr/>
            </a:pPr>
            <a:r>
              <a:rPr lang="en-US" sz="1725" dirty="0"/>
              <a:t>MZ twins, eye-looking (0.91) was significantly more concordant than non-social object-looking (0.66) and more concordant than time spent attending to task (0.46)</a:t>
            </a:r>
          </a:p>
          <a:p>
            <a:pPr eaLnBrk="1" fontAlgn="auto" hangingPunct="1">
              <a:spcAft>
                <a:spcPts val="0"/>
              </a:spcAft>
              <a:defRPr/>
            </a:pPr>
            <a:r>
              <a:rPr lang="en-US" sz="1725" dirty="0"/>
              <a:t>DZ twins, eye-looking (0.35) was not more concordant than either object-looking (0.09) or attention to task (0.34), and Non-siblings, showed no significant correlations</a:t>
            </a:r>
          </a:p>
          <a:p>
            <a:pPr eaLnBrk="1" fontAlgn="auto" hangingPunct="1">
              <a:spcAft>
                <a:spcPts val="0"/>
              </a:spcAft>
              <a:defRPr/>
            </a:pPr>
            <a:r>
              <a:rPr lang="en-US" sz="1725" dirty="0"/>
              <a:t>While heritable effects of domain general visual attention are likely to be observable in other contexts, these analyses indicate effects that are differentially social.</a:t>
            </a:r>
          </a:p>
          <a:p>
            <a:pPr eaLnBrk="1" fontAlgn="auto" hangingPunct="1">
              <a:spcAft>
                <a:spcPts val="0"/>
              </a:spcAft>
              <a:defRPr/>
            </a:pPr>
            <a:endParaRPr lang="en-US" sz="1725" dirty="0"/>
          </a:p>
        </p:txBody>
      </p:sp>
      <p:pic>
        <p:nvPicPr>
          <p:cNvPr id="171011" name="Picture 3">
            <a:extLst>
              <a:ext uri="{FF2B5EF4-FFF2-40B4-BE49-F238E27FC236}">
                <a16:creationId xmlns:a16="http://schemas.microsoft.com/office/drawing/2014/main" id="{9C26EB56-783A-A867-8B37-B3650553FD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663" y="4057650"/>
            <a:ext cx="7429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448031"/>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1395D-21CA-6795-C304-D85DA58283E0}"/>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73061" name="Picture 2">
            <a:extLst>
              <a:ext uri="{FF2B5EF4-FFF2-40B4-BE49-F238E27FC236}">
                <a16:creationId xmlns:a16="http://schemas.microsoft.com/office/drawing/2014/main" id="{CFF1BCFE-8278-C6EE-85B7-D8B5761512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B10A9E12-62E2-39D0-9AF4-5CBFC67EFA61}"/>
              </a:ext>
            </a:extLst>
          </p:cNvPr>
          <p:cNvPicPr>
            <a:picLocks noChangeAspect="1"/>
          </p:cNvPicPr>
          <p:nvPr/>
        </p:nvPicPr>
        <p:blipFill>
          <a:blip r:embed="rId4"/>
          <a:stretch>
            <a:fillRect/>
          </a:stretch>
        </p:blipFill>
        <p:spPr>
          <a:xfrm>
            <a:off x="3868194" y="2284810"/>
            <a:ext cx="5275808" cy="224221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D3E666F9-44DE-9EBD-C6A3-11FDF0AD447C}"/>
              </a:ext>
            </a:extLst>
          </p:cNvPr>
          <p:cNvGrpSpPr>
            <a:grpSpLocks noGrp="1" noUngrp="1" noRot="1" noChangeAspect="1" noMove="1" noResize="1"/>
          </p:cNvGrpSpPr>
          <p:nvPr/>
        </p:nvGrpSpPr>
        <p:grpSpPr>
          <a:xfrm>
            <a:off x="0" y="857250"/>
            <a:ext cx="915591" cy="51435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242CF3E7-0083-D363-313F-29B7C2E6DF9D}"/>
                </a:ext>
              </a:extLst>
            </p:cNvPr>
            <p:cNvSpPr>
              <a:spLocks noChangeArrowheads="1"/>
            </p:cNvSpPr>
            <p:nvPr/>
          </p:nvSpPr>
          <p:spPr bwMode="auto">
            <a:xfrm>
              <a:off x="114300" y="4763"/>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Freeform 6">
              <a:extLst>
                <a:ext uri="{FF2B5EF4-FFF2-40B4-BE49-F238E27FC236}">
                  <a16:creationId xmlns:a16="http://schemas.microsoft.com/office/drawing/2014/main" id="{C708CCE7-5459-FC76-FF3E-ECE45F51E308}"/>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7">
              <a:extLst>
                <a:ext uri="{FF2B5EF4-FFF2-40B4-BE49-F238E27FC236}">
                  <a16:creationId xmlns:a16="http://schemas.microsoft.com/office/drawing/2014/main" id="{0FDDC082-6CF9-CCF1-5B4B-D0A4882EC552}"/>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Freeform 8">
              <a:extLst>
                <a:ext uri="{FF2B5EF4-FFF2-40B4-BE49-F238E27FC236}">
                  <a16:creationId xmlns:a16="http://schemas.microsoft.com/office/drawing/2014/main" id="{FE84288C-0488-A526-393E-49C2F1CB8C24}"/>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9">
              <a:extLst>
                <a:ext uri="{FF2B5EF4-FFF2-40B4-BE49-F238E27FC236}">
                  <a16:creationId xmlns:a16="http://schemas.microsoft.com/office/drawing/2014/main" id="{5A04A456-9A1F-3C0C-E5D4-8865701D6A78}"/>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10">
              <a:extLst>
                <a:ext uri="{FF2B5EF4-FFF2-40B4-BE49-F238E27FC236}">
                  <a16:creationId xmlns:a16="http://schemas.microsoft.com/office/drawing/2014/main" id="{08E05F22-1A83-8446-2137-A5ED988B9872}"/>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11">
              <a:extLst>
                <a:ext uri="{FF2B5EF4-FFF2-40B4-BE49-F238E27FC236}">
                  <a16:creationId xmlns:a16="http://schemas.microsoft.com/office/drawing/2014/main" id="{DDE6BB0B-763E-F520-6792-AC615E296573}"/>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12">
              <a:extLst>
                <a:ext uri="{FF2B5EF4-FFF2-40B4-BE49-F238E27FC236}">
                  <a16:creationId xmlns:a16="http://schemas.microsoft.com/office/drawing/2014/main" id="{7416137C-038C-15AF-F4F6-620843297744}"/>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13">
              <a:extLst>
                <a:ext uri="{FF2B5EF4-FFF2-40B4-BE49-F238E27FC236}">
                  <a16:creationId xmlns:a16="http://schemas.microsoft.com/office/drawing/2014/main" id="{13FC25DC-C6EF-4713-53EB-8C91927AC96A}"/>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14">
              <a:extLst>
                <a:ext uri="{FF2B5EF4-FFF2-40B4-BE49-F238E27FC236}">
                  <a16:creationId xmlns:a16="http://schemas.microsoft.com/office/drawing/2014/main" id="{2B622B28-6216-7D6E-0F78-4CBB340ACDA4}"/>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15">
              <a:extLst>
                <a:ext uri="{FF2B5EF4-FFF2-40B4-BE49-F238E27FC236}">
                  <a16:creationId xmlns:a16="http://schemas.microsoft.com/office/drawing/2014/main" id="{E2EDC8C1-C036-D9F8-B40C-E47409169D6C}"/>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Line 16">
              <a:extLst>
                <a:ext uri="{FF2B5EF4-FFF2-40B4-BE49-F238E27FC236}">
                  <a16:creationId xmlns:a16="http://schemas.microsoft.com/office/drawing/2014/main" id="{A2D34DB4-03D5-40D2-7E16-AC9C168DC42C}"/>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17">
              <a:extLst>
                <a:ext uri="{FF2B5EF4-FFF2-40B4-BE49-F238E27FC236}">
                  <a16:creationId xmlns:a16="http://schemas.microsoft.com/office/drawing/2014/main" id="{DA72E76F-4934-89FB-AD38-4D9634B0F003}"/>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18">
              <a:extLst>
                <a:ext uri="{FF2B5EF4-FFF2-40B4-BE49-F238E27FC236}">
                  <a16:creationId xmlns:a16="http://schemas.microsoft.com/office/drawing/2014/main" id="{6DA6A9FE-C32A-E630-047D-8E05D921DDC4}"/>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Freeform 19">
              <a:extLst>
                <a:ext uri="{FF2B5EF4-FFF2-40B4-BE49-F238E27FC236}">
                  <a16:creationId xmlns:a16="http://schemas.microsoft.com/office/drawing/2014/main" id="{A980B7DD-DE22-AE6A-2680-12E5C3807C1C}"/>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20">
              <a:extLst>
                <a:ext uri="{FF2B5EF4-FFF2-40B4-BE49-F238E27FC236}">
                  <a16:creationId xmlns:a16="http://schemas.microsoft.com/office/drawing/2014/main" id="{15ABAFBE-2FA5-9225-A45C-3010487C68C1}"/>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ectangle 21">
              <a:extLst>
                <a:ext uri="{FF2B5EF4-FFF2-40B4-BE49-F238E27FC236}">
                  <a16:creationId xmlns:a16="http://schemas.microsoft.com/office/drawing/2014/main" id="{18D223AF-F948-32C8-E639-1C3DB4068DCB}"/>
                </a:ext>
              </a:extLst>
            </p:cNvPr>
            <p:cNvSpPr>
              <a:spLocks noChangeArrowheads="1"/>
            </p:cNvSpPr>
            <p:nvPr/>
          </p:nvSpPr>
          <p:spPr bwMode="auto">
            <a:xfrm>
              <a:off x="133350" y="4662488"/>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22">
              <a:extLst>
                <a:ext uri="{FF2B5EF4-FFF2-40B4-BE49-F238E27FC236}">
                  <a16:creationId xmlns:a16="http://schemas.microsoft.com/office/drawing/2014/main" id="{9F3F220D-2893-04C8-B109-8761EBF64635}"/>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23">
              <a:extLst>
                <a:ext uri="{FF2B5EF4-FFF2-40B4-BE49-F238E27FC236}">
                  <a16:creationId xmlns:a16="http://schemas.microsoft.com/office/drawing/2014/main" id="{9011567D-AF50-92B7-389A-FC55A44DBBA7}"/>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Freeform 24">
              <a:extLst>
                <a:ext uri="{FF2B5EF4-FFF2-40B4-BE49-F238E27FC236}">
                  <a16:creationId xmlns:a16="http://schemas.microsoft.com/office/drawing/2014/main" id="{DF1D3AEB-604A-8913-DE9A-768B0A742082}"/>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25">
              <a:extLst>
                <a:ext uri="{FF2B5EF4-FFF2-40B4-BE49-F238E27FC236}">
                  <a16:creationId xmlns:a16="http://schemas.microsoft.com/office/drawing/2014/main" id="{A8DCEA8A-9D1B-487D-674B-C146D1B1F032}"/>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26">
              <a:extLst>
                <a:ext uri="{FF2B5EF4-FFF2-40B4-BE49-F238E27FC236}">
                  <a16:creationId xmlns:a16="http://schemas.microsoft.com/office/drawing/2014/main" id="{B99765A9-A12D-1FD2-5A93-7BF76FD91E52}"/>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27">
              <a:extLst>
                <a:ext uri="{FF2B5EF4-FFF2-40B4-BE49-F238E27FC236}">
                  <a16:creationId xmlns:a16="http://schemas.microsoft.com/office/drawing/2014/main" id="{7B32A359-EB63-E8A1-C04C-9C92F3DA363D}"/>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28">
              <a:extLst>
                <a:ext uri="{FF2B5EF4-FFF2-40B4-BE49-F238E27FC236}">
                  <a16:creationId xmlns:a16="http://schemas.microsoft.com/office/drawing/2014/main" id="{D47D1010-00F0-112D-CAD9-621C36B4769F}"/>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29">
              <a:extLst>
                <a:ext uri="{FF2B5EF4-FFF2-40B4-BE49-F238E27FC236}">
                  <a16:creationId xmlns:a16="http://schemas.microsoft.com/office/drawing/2014/main" id="{B35AA8F5-8231-969E-588B-518DCFBE1B1A}"/>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30">
              <a:extLst>
                <a:ext uri="{FF2B5EF4-FFF2-40B4-BE49-F238E27FC236}">
                  <a16:creationId xmlns:a16="http://schemas.microsoft.com/office/drawing/2014/main" id="{1B359132-B7F4-6574-5F21-7E83D44C23AE}"/>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31">
              <a:extLst>
                <a:ext uri="{FF2B5EF4-FFF2-40B4-BE49-F238E27FC236}">
                  <a16:creationId xmlns:a16="http://schemas.microsoft.com/office/drawing/2014/main" id="{733AAEA2-C6E7-69EA-53C5-854556E707CB}"/>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id="{8450A892-8209-362F-33E2-765DCBB303A6}"/>
              </a:ext>
            </a:extLst>
          </p:cNvPr>
          <p:cNvSpPr>
            <a:spLocks noGrp="1"/>
          </p:cNvSpPr>
          <p:nvPr>
            <p:ph type="title"/>
          </p:nvPr>
        </p:nvSpPr>
        <p:spPr>
          <a:xfrm>
            <a:off x="855663" y="1055688"/>
            <a:ext cx="8013700" cy="1108075"/>
          </a:xfrm>
        </p:spPr>
        <p:txBody>
          <a:bodyPr/>
          <a:lstStyle/>
          <a:p>
            <a:pPr eaLnBrk="1" fontAlgn="auto" hangingPunct="1">
              <a:spcAft>
                <a:spcPts val="0"/>
              </a:spcAft>
              <a:defRPr/>
            </a:pPr>
            <a:r>
              <a:rPr lang="en-US" sz="3600" dirty="0"/>
              <a:t>Experiment 2</a:t>
            </a:r>
          </a:p>
        </p:txBody>
      </p:sp>
      <p:sp>
        <p:nvSpPr>
          <p:cNvPr id="3" name="Content Placeholder 2">
            <a:extLst>
              <a:ext uri="{FF2B5EF4-FFF2-40B4-BE49-F238E27FC236}">
                <a16:creationId xmlns:a16="http://schemas.microsoft.com/office/drawing/2014/main" id="{8405D4EF-FE6F-06A6-4B2B-77A16DDB9385}"/>
              </a:ext>
            </a:extLst>
          </p:cNvPr>
          <p:cNvSpPr>
            <a:spLocks noGrp="1"/>
          </p:cNvSpPr>
          <p:nvPr>
            <p:ph idx="1"/>
          </p:nvPr>
        </p:nvSpPr>
        <p:spPr>
          <a:xfrm>
            <a:off x="611188" y="1701800"/>
            <a:ext cx="3108325" cy="3452813"/>
          </a:xfrm>
        </p:spPr>
        <p:txBody>
          <a:bodyPr rtlCol="0">
            <a:noAutofit/>
          </a:bodyPr>
          <a:lstStyle/>
          <a:p>
            <a:pPr eaLnBrk="1" fontAlgn="auto" hangingPunct="1">
              <a:spcAft>
                <a:spcPts val="0"/>
              </a:spcAft>
              <a:defRPr/>
            </a:pPr>
            <a:r>
              <a:rPr lang="en-US" sz="1650" dirty="0"/>
              <a:t>Aim: to measure moment-by-moment  micro-level instances of social visual engagement, testing (in tens of milliseconds) concordance in timing and direction of eye movements, and location of visual fixation</a:t>
            </a:r>
          </a:p>
          <a:p>
            <a:pPr eaLnBrk="1" fontAlgn="auto" hangingPunct="1">
              <a:spcAft>
                <a:spcPts val="0"/>
              </a:spcAft>
              <a:defRPr/>
            </a:pPr>
            <a:r>
              <a:rPr lang="en-US" sz="1650" dirty="0"/>
              <a:t>Example of MZ (top, blue) and DZ (bottom red/orange) eye position data</a:t>
            </a:r>
          </a:p>
        </p:txBody>
      </p:sp>
    </p:spTree>
    <p:extLst>
      <p:ext uri="{BB962C8B-B14F-4D97-AF65-F5344CB8AC3E}">
        <p14:creationId xmlns:p14="http://schemas.microsoft.com/office/powerpoint/2010/main" val="2851427014"/>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991A6098-B865-C9D5-F7CA-8F2C7E5A2C2C}"/>
              </a:ext>
            </a:extLst>
          </p:cNvPr>
          <p:cNvPicPr>
            <a:picLocks noChangeAspect="1"/>
          </p:cNvPicPr>
          <p:nvPr/>
        </p:nvPicPr>
        <p:blipFill>
          <a:blip r:embed="rId3"/>
          <a:stretch>
            <a:fillRect/>
          </a:stretch>
        </p:blipFill>
        <p:spPr>
          <a:xfrm>
            <a:off x="1031788" y="1000401"/>
            <a:ext cx="7364894" cy="1822810"/>
          </a:xfrm>
          <a:prstGeom prst="round2DiagRect">
            <a:avLst>
              <a:gd name="adj1" fmla="val 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12643" name="Content Placeholder 8">
            <a:extLst>
              <a:ext uri="{FF2B5EF4-FFF2-40B4-BE49-F238E27FC236}">
                <a16:creationId xmlns:a16="http://schemas.microsoft.com/office/drawing/2014/main" id="{F4615B74-1CCE-3C5F-91F9-B181DA7400AE}"/>
              </a:ext>
            </a:extLst>
          </p:cNvPr>
          <p:cNvSpPr>
            <a:spLocks noGrp="1"/>
          </p:cNvSpPr>
          <p:nvPr>
            <p:ph idx="1"/>
          </p:nvPr>
        </p:nvSpPr>
        <p:spPr>
          <a:xfrm>
            <a:off x="1263650" y="3079750"/>
            <a:ext cx="7132638" cy="2365375"/>
          </a:xfrm>
        </p:spPr>
        <p:txBody>
          <a:bodyPr>
            <a:normAutofit fontScale="70000" lnSpcReduction="20000"/>
          </a:bodyPr>
          <a:lstStyle/>
          <a:p>
            <a:pPr eaLnBrk="1" hangingPunct="1">
              <a:spcBef>
                <a:spcPct val="0"/>
              </a:spcBef>
              <a:buSzTx/>
              <a:defRPr/>
            </a:pPr>
            <a:r>
              <a:rPr lang="en-US" altLang="en-US"/>
              <a:t>To analyze the concordance in timing of eye movement, they used schematic peristimulus time histograms to show probability of co-occurring  eye movements</a:t>
            </a:r>
          </a:p>
          <a:p>
            <a:pPr eaLnBrk="1" hangingPunct="1">
              <a:spcBef>
                <a:spcPct val="0"/>
              </a:spcBef>
              <a:buSzTx/>
              <a:defRPr/>
            </a:pPr>
            <a:r>
              <a:rPr lang="en-US" altLang="en-US"/>
              <a:t>DZ show a slight increase in the probability for time-locked instances of eye-movement concordance</a:t>
            </a:r>
          </a:p>
          <a:p>
            <a:pPr eaLnBrk="1" hangingPunct="1">
              <a:spcBef>
                <a:spcPct val="0"/>
              </a:spcBef>
              <a:buSzTx/>
              <a:defRPr/>
            </a:pPr>
            <a:r>
              <a:rPr lang="en-US" altLang="en-US"/>
              <a:t>MZ twins show a larger increase </a:t>
            </a:r>
          </a:p>
        </p:txBody>
      </p:sp>
    </p:spTree>
    <p:extLst>
      <p:ext uri="{BB962C8B-B14F-4D97-AF65-F5344CB8AC3E}">
        <p14:creationId xmlns:p14="http://schemas.microsoft.com/office/powerpoint/2010/main" val="60210226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solidFill>
                  <a:srgbClr val="000000"/>
                </a:solidFill>
              </a:rPr>
              <a:t>Messinger</a:t>
            </a:r>
          </a:p>
        </p:txBody>
      </p:sp>
      <p:pic>
        <p:nvPicPr>
          <p:cNvPr id="5" name="Picture 4"/>
          <p:cNvPicPr>
            <a:picLocks noChangeAspect="1"/>
          </p:cNvPicPr>
          <p:nvPr/>
        </p:nvPicPr>
        <p:blipFill>
          <a:blip r:embed="rId2"/>
          <a:stretch>
            <a:fillRect/>
          </a:stretch>
        </p:blipFill>
        <p:spPr>
          <a:xfrm>
            <a:off x="1738314" y="-55956"/>
            <a:ext cx="6410002" cy="2393873"/>
          </a:xfrm>
          <a:prstGeom prst="rect">
            <a:avLst/>
          </a:prstGeom>
        </p:spPr>
      </p:pic>
      <p:pic>
        <p:nvPicPr>
          <p:cNvPr id="6" name="Picture 5"/>
          <p:cNvPicPr>
            <a:picLocks noChangeAspect="1"/>
          </p:cNvPicPr>
          <p:nvPr/>
        </p:nvPicPr>
        <p:blipFill>
          <a:blip r:embed="rId3"/>
          <a:stretch>
            <a:fillRect/>
          </a:stretch>
        </p:blipFill>
        <p:spPr>
          <a:xfrm>
            <a:off x="2652712" y="2337918"/>
            <a:ext cx="4738687" cy="4433466"/>
          </a:xfrm>
          <a:prstGeom prst="rect">
            <a:avLst/>
          </a:prstGeom>
        </p:spPr>
      </p:pic>
      <p:sp>
        <p:nvSpPr>
          <p:cNvPr id="7" name="TextBox 6">
            <a:extLst>
              <a:ext uri="{FF2B5EF4-FFF2-40B4-BE49-F238E27FC236}">
                <a16:creationId xmlns:a16="http://schemas.microsoft.com/office/drawing/2014/main" id="{E7FD1017-571D-4288-9F92-34EEFF931534}"/>
              </a:ext>
            </a:extLst>
          </p:cNvPr>
          <p:cNvSpPr txBox="1"/>
          <p:nvPr/>
        </p:nvSpPr>
        <p:spPr>
          <a:xfrm>
            <a:off x="457200" y="3124200"/>
            <a:ext cx="2057400" cy="2308324"/>
          </a:xfrm>
          <a:prstGeom prst="rect">
            <a:avLst/>
          </a:prstGeom>
          <a:noFill/>
        </p:spPr>
        <p:txBody>
          <a:bodyPr wrap="square">
            <a:spAutoFit/>
          </a:bodyPr>
          <a:lstStyle/>
          <a:p>
            <a:r>
              <a:rPr lang="en-US" altLang="en-US" dirty="0"/>
              <a:t>What is the phenotype we’re predicting?</a:t>
            </a:r>
          </a:p>
          <a:p>
            <a:r>
              <a:rPr lang="en-US" altLang="en-US" dirty="0"/>
              <a:t>Focus on the genetic basis of behaviors relevant to ASD may be productive</a:t>
            </a:r>
          </a:p>
        </p:txBody>
      </p:sp>
    </p:spTree>
    <p:extLst>
      <p:ext uri="{BB962C8B-B14F-4D97-AF65-F5344CB8AC3E}">
        <p14:creationId xmlns:p14="http://schemas.microsoft.com/office/powerpoint/2010/main" val="451640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4C2BA0-4122-E308-04AB-8FB73A81318D}"/>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177157" name="Picture 2">
            <a:extLst>
              <a:ext uri="{FF2B5EF4-FFF2-40B4-BE49-F238E27FC236}">
                <a16:creationId xmlns:a16="http://schemas.microsoft.com/office/drawing/2014/main" id="{F5FBF888-009B-BCAC-485A-76D19FEB4AD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4D0FC3EC-7988-7595-4C82-B1E35614C2C2}"/>
              </a:ext>
            </a:extLst>
          </p:cNvPr>
          <p:cNvPicPr>
            <a:picLocks noChangeAspect="1"/>
          </p:cNvPicPr>
          <p:nvPr/>
        </p:nvPicPr>
        <p:blipFill rotWithShape="1">
          <a:blip r:embed="rId4"/>
          <a:srcRect t="4089" r="-263" b="3283"/>
          <a:stretch/>
        </p:blipFill>
        <p:spPr>
          <a:xfrm>
            <a:off x="994825" y="1108233"/>
            <a:ext cx="7318658" cy="191500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D6AF38CF-4D74-7BCC-7298-0ADC6052D13F}"/>
              </a:ext>
            </a:extLst>
          </p:cNvPr>
          <p:cNvGrpSpPr>
            <a:grpSpLocks noGrp="1" noUngrp="1" noRot="1" noChangeAspect="1" noMove="1" noResize="1"/>
          </p:cNvGrpSpPr>
          <p:nvPr/>
        </p:nvGrpSpPr>
        <p:grpSpPr>
          <a:xfrm>
            <a:off x="0" y="857250"/>
            <a:ext cx="915591" cy="51435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5DD29C4-4905-D941-226B-5D80388CEE8D}"/>
                </a:ext>
              </a:extLst>
            </p:cNvPr>
            <p:cNvSpPr>
              <a:spLocks noChangeArrowheads="1"/>
            </p:cNvSpPr>
            <p:nvPr/>
          </p:nvSpPr>
          <p:spPr bwMode="auto">
            <a:xfrm>
              <a:off x="114300" y="4763"/>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6">
              <a:extLst>
                <a:ext uri="{FF2B5EF4-FFF2-40B4-BE49-F238E27FC236}">
                  <a16:creationId xmlns:a16="http://schemas.microsoft.com/office/drawing/2014/main" id="{0E3D7319-D4CC-078D-6620-FFC0A4482480}"/>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7">
              <a:extLst>
                <a:ext uri="{FF2B5EF4-FFF2-40B4-BE49-F238E27FC236}">
                  <a16:creationId xmlns:a16="http://schemas.microsoft.com/office/drawing/2014/main" id="{B4464478-79FA-74C1-80E7-2918B21FE2B1}"/>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8">
              <a:extLst>
                <a:ext uri="{FF2B5EF4-FFF2-40B4-BE49-F238E27FC236}">
                  <a16:creationId xmlns:a16="http://schemas.microsoft.com/office/drawing/2014/main" id="{EB02E5EE-8516-797C-EF4B-C45BFC3AF94B}"/>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9">
              <a:extLst>
                <a:ext uri="{FF2B5EF4-FFF2-40B4-BE49-F238E27FC236}">
                  <a16:creationId xmlns:a16="http://schemas.microsoft.com/office/drawing/2014/main" id="{A4EEA3E0-A265-1C55-2A9D-08AEED3C2792}"/>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10">
              <a:extLst>
                <a:ext uri="{FF2B5EF4-FFF2-40B4-BE49-F238E27FC236}">
                  <a16:creationId xmlns:a16="http://schemas.microsoft.com/office/drawing/2014/main" id="{2366A9A0-15B5-18D6-0E95-BB25EDECA276}"/>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11">
              <a:extLst>
                <a:ext uri="{FF2B5EF4-FFF2-40B4-BE49-F238E27FC236}">
                  <a16:creationId xmlns:a16="http://schemas.microsoft.com/office/drawing/2014/main" id="{751F8B75-ADFA-FC17-A995-EC07ADCDC8A8}"/>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12">
              <a:extLst>
                <a:ext uri="{FF2B5EF4-FFF2-40B4-BE49-F238E27FC236}">
                  <a16:creationId xmlns:a16="http://schemas.microsoft.com/office/drawing/2014/main" id="{25FFD0BB-F673-AB61-EB6F-7E7997F41121}"/>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13">
              <a:extLst>
                <a:ext uri="{FF2B5EF4-FFF2-40B4-BE49-F238E27FC236}">
                  <a16:creationId xmlns:a16="http://schemas.microsoft.com/office/drawing/2014/main" id="{F4FD227D-BD03-9BDF-3885-B3A8D1212381}"/>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14">
              <a:extLst>
                <a:ext uri="{FF2B5EF4-FFF2-40B4-BE49-F238E27FC236}">
                  <a16:creationId xmlns:a16="http://schemas.microsoft.com/office/drawing/2014/main" id="{C4C7B727-4552-E11E-A19B-83121542F322}"/>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15">
              <a:extLst>
                <a:ext uri="{FF2B5EF4-FFF2-40B4-BE49-F238E27FC236}">
                  <a16:creationId xmlns:a16="http://schemas.microsoft.com/office/drawing/2014/main" id="{DF0934CF-58B5-B196-61B3-575C72534CBA}"/>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Line 16">
              <a:extLst>
                <a:ext uri="{FF2B5EF4-FFF2-40B4-BE49-F238E27FC236}">
                  <a16:creationId xmlns:a16="http://schemas.microsoft.com/office/drawing/2014/main" id="{8F331EA4-66D4-FCCB-023D-E73E94CE0088}"/>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17">
              <a:extLst>
                <a:ext uri="{FF2B5EF4-FFF2-40B4-BE49-F238E27FC236}">
                  <a16:creationId xmlns:a16="http://schemas.microsoft.com/office/drawing/2014/main" id="{CECE1FC3-F2FB-1B90-C50F-5BE2410B9A83}"/>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Freeform 18">
              <a:extLst>
                <a:ext uri="{FF2B5EF4-FFF2-40B4-BE49-F238E27FC236}">
                  <a16:creationId xmlns:a16="http://schemas.microsoft.com/office/drawing/2014/main" id="{560EE670-C6EC-53F5-2765-4074DAC0A5A6}"/>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19">
              <a:extLst>
                <a:ext uri="{FF2B5EF4-FFF2-40B4-BE49-F238E27FC236}">
                  <a16:creationId xmlns:a16="http://schemas.microsoft.com/office/drawing/2014/main" id="{74E94B52-009D-626E-331E-3720E14D14A3}"/>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20">
              <a:extLst>
                <a:ext uri="{FF2B5EF4-FFF2-40B4-BE49-F238E27FC236}">
                  <a16:creationId xmlns:a16="http://schemas.microsoft.com/office/drawing/2014/main" id="{A6A2B1E6-39FC-7347-3B93-F8B363DCF6F3}"/>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ectangle 21">
              <a:extLst>
                <a:ext uri="{FF2B5EF4-FFF2-40B4-BE49-F238E27FC236}">
                  <a16:creationId xmlns:a16="http://schemas.microsoft.com/office/drawing/2014/main" id="{73CDF56C-CB81-0DD3-49D5-DDF72EEEDF4E}"/>
                </a:ext>
              </a:extLst>
            </p:cNvPr>
            <p:cNvSpPr>
              <a:spLocks noChangeArrowheads="1"/>
            </p:cNvSpPr>
            <p:nvPr/>
          </p:nvSpPr>
          <p:spPr bwMode="auto">
            <a:xfrm>
              <a:off x="133350" y="4662488"/>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22">
              <a:extLst>
                <a:ext uri="{FF2B5EF4-FFF2-40B4-BE49-F238E27FC236}">
                  <a16:creationId xmlns:a16="http://schemas.microsoft.com/office/drawing/2014/main" id="{CE848989-02D4-8BFA-DE8B-36CC4A2EE61E}"/>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23">
              <a:extLst>
                <a:ext uri="{FF2B5EF4-FFF2-40B4-BE49-F238E27FC236}">
                  <a16:creationId xmlns:a16="http://schemas.microsoft.com/office/drawing/2014/main" id="{289AA5C5-FD71-218F-17BB-12DBFB4916EF}"/>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24">
              <a:extLst>
                <a:ext uri="{FF2B5EF4-FFF2-40B4-BE49-F238E27FC236}">
                  <a16:creationId xmlns:a16="http://schemas.microsoft.com/office/drawing/2014/main" id="{BBB22C2B-6DC3-D5AB-EDBE-4F5310FEDF7D}"/>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25">
              <a:extLst>
                <a:ext uri="{FF2B5EF4-FFF2-40B4-BE49-F238E27FC236}">
                  <a16:creationId xmlns:a16="http://schemas.microsoft.com/office/drawing/2014/main" id="{3D1D3B89-C0BB-8E5A-68CE-FCB0B17244B0}"/>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26">
              <a:extLst>
                <a:ext uri="{FF2B5EF4-FFF2-40B4-BE49-F238E27FC236}">
                  <a16:creationId xmlns:a16="http://schemas.microsoft.com/office/drawing/2014/main" id="{7A9813D7-B9E0-C532-939E-F06E98635D56}"/>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27">
              <a:extLst>
                <a:ext uri="{FF2B5EF4-FFF2-40B4-BE49-F238E27FC236}">
                  <a16:creationId xmlns:a16="http://schemas.microsoft.com/office/drawing/2014/main" id="{826F37A3-1602-30A7-20E0-300AC5D7C4F8}"/>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28">
              <a:extLst>
                <a:ext uri="{FF2B5EF4-FFF2-40B4-BE49-F238E27FC236}">
                  <a16:creationId xmlns:a16="http://schemas.microsoft.com/office/drawing/2014/main" id="{5B1CCA05-6EE2-9ABB-558A-6D5472E7DB29}"/>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29">
              <a:extLst>
                <a:ext uri="{FF2B5EF4-FFF2-40B4-BE49-F238E27FC236}">
                  <a16:creationId xmlns:a16="http://schemas.microsoft.com/office/drawing/2014/main" id="{0B298BCC-0957-CAA1-F863-9171B5801BD6}"/>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30">
              <a:extLst>
                <a:ext uri="{FF2B5EF4-FFF2-40B4-BE49-F238E27FC236}">
                  <a16:creationId xmlns:a16="http://schemas.microsoft.com/office/drawing/2014/main" id="{CEBC0D33-C348-0687-7BCC-44F7B3F1EFF1}"/>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31">
              <a:extLst>
                <a:ext uri="{FF2B5EF4-FFF2-40B4-BE49-F238E27FC236}">
                  <a16:creationId xmlns:a16="http://schemas.microsoft.com/office/drawing/2014/main" id="{9102FDAC-571A-8075-8CC4-4619EA615B76}"/>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14696" name="Content Placeholder 8">
            <a:extLst>
              <a:ext uri="{FF2B5EF4-FFF2-40B4-BE49-F238E27FC236}">
                <a16:creationId xmlns:a16="http://schemas.microsoft.com/office/drawing/2014/main" id="{8CC2D44D-71B7-ED7C-EEE5-466E528ED6E0}"/>
              </a:ext>
            </a:extLst>
          </p:cNvPr>
          <p:cNvSpPr>
            <a:spLocks noGrp="1"/>
          </p:cNvSpPr>
          <p:nvPr>
            <p:ph idx="1"/>
          </p:nvPr>
        </p:nvSpPr>
        <p:spPr>
          <a:xfrm>
            <a:off x="855663" y="3167063"/>
            <a:ext cx="7297737" cy="2351087"/>
          </a:xfrm>
        </p:spPr>
        <p:txBody>
          <a:bodyPr/>
          <a:lstStyle/>
          <a:p>
            <a:pPr eaLnBrk="1" hangingPunct="1">
              <a:defRPr/>
            </a:pPr>
            <a:r>
              <a:rPr lang="en-US" altLang="en-US" sz="2100"/>
              <a:t>Then analyzed time-locked initiation of eye-movement</a:t>
            </a:r>
          </a:p>
          <a:p>
            <a:pPr lvl="1" eaLnBrk="1" hangingPunct="1">
              <a:defRPr/>
            </a:pPr>
            <a:r>
              <a:rPr lang="en-US" altLang="en-US"/>
              <a:t>DZ twins showed no significant changes</a:t>
            </a:r>
          </a:p>
          <a:p>
            <a:pPr lvl="1" eaLnBrk="1" hangingPunct="1">
              <a:defRPr/>
            </a:pPr>
            <a:r>
              <a:rPr lang="en-US" altLang="en-US"/>
              <a:t>MZ twins showed a 21.1% increase in the probability of time-locked movements within +/_ 16.7 ms</a:t>
            </a:r>
          </a:p>
        </p:txBody>
      </p:sp>
    </p:spTree>
    <p:extLst>
      <p:ext uri="{BB962C8B-B14F-4D97-AF65-F5344CB8AC3E}">
        <p14:creationId xmlns:p14="http://schemas.microsoft.com/office/powerpoint/2010/main" val="2687668185"/>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D02A4C-02E9-379A-9F09-B387C0B934D9}"/>
              </a:ext>
            </a:extLst>
          </p:cNvPr>
          <p:cNvSpPr>
            <a:spLocks noGrp="1"/>
          </p:cNvSpPr>
          <p:nvPr>
            <p:ph idx="1"/>
          </p:nvPr>
        </p:nvSpPr>
        <p:spPr>
          <a:xfrm>
            <a:off x="960438" y="1096963"/>
            <a:ext cx="7513637" cy="2060575"/>
          </a:xfrm>
        </p:spPr>
        <p:txBody>
          <a:bodyPr rtlCol="0">
            <a:normAutofit/>
          </a:bodyPr>
          <a:lstStyle/>
          <a:p>
            <a:pPr eaLnBrk="1" fontAlgn="auto" hangingPunct="1">
              <a:spcAft>
                <a:spcPts val="0"/>
              </a:spcAft>
              <a:defRPr/>
            </a:pPr>
            <a:r>
              <a:rPr lang="en-US" sz="1650" dirty="0"/>
              <a:t>Next they tested for concordance in the direction of eye movements</a:t>
            </a:r>
          </a:p>
          <a:p>
            <a:pPr eaLnBrk="1" fontAlgn="auto" hangingPunct="1">
              <a:spcAft>
                <a:spcPts val="0"/>
              </a:spcAft>
              <a:defRPr/>
            </a:pPr>
            <a:r>
              <a:rPr lang="en-US" sz="1650" dirty="0"/>
              <a:t>First finding when twins were looking at the same location at the same time then testing probability of twins subsequent eye movements in same or different directions</a:t>
            </a:r>
          </a:p>
          <a:p>
            <a:pPr eaLnBrk="1" fontAlgn="auto" hangingPunct="1">
              <a:spcAft>
                <a:spcPts val="0"/>
              </a:spcAft>
              <a:defRPr/>
            </a:pPr>
            <a:r>
              <a:rPr lang="en-US" sz="1650" dirty="0"/>
              <a:t>MZ twins were more likely than DZ to shift eye movements in more similar subsequent directions</a:t>
            </a:r>
          </a:p>
        </p:txBody>
      </p:sp>
      <p:pic>
        <p:nvPicPr>
          <p:cNvPr id="179203" name="Picture 3">
            <a:extLst>
              <a:ext uri="{FF2B5EF4-FFF2-40B4-BE49-F238E27FC236}">
                <a16:creationId xmlns:a16="http://schemas.microsoft.com/office/drawing/2014/main" id="{DA34E576-D2DA-4EEB-9570-7F60E27EB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0975" y="2944813"/>
            <a:ext cx="65309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349625"/>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475-6022-CB98-825D-AFFEC20D1149}"/>
              </a:ext>
            </a:extLst>
          </p:cNvPr>
          <p:cNvSpPr>
            <a:spLocks noGrp="1"/>
          </p:cNvSpPr>
          <p:nvPr>
            <p:ph type="title"/>
          </p:nvPr>
        </p:nvSpPr>
        <p:spPr>
          <a:xfrm>
            <a:off x="457200" y="76200"/>
            <a:ext cx="8229600" cy="1143000"/>
          </a:xfrm>
        </p:spPr>
        <p:txBody>
          <a:bodyPr>
            <a:normAutofit fontScale="90000"/>
          </a:bodyPr>
          <a:lstStyle/>
          <a:p>
            <a:pPr>
              <a:defRPr/>
            </a:pPr>
            <a:r>
              <a:rPr lang="en-US" dirty="0"/>
              <a:t>MZ &gt; DZ co-occurring collocated visual engagement </a:t>
            </a:r>
          </a:p>
        </p:txBody>
      </p:sp>
      <p:sp>
        <p:nvSpPr>
          <p:cNvPr id="3" name="Content Placeholder 2">
            <a:extLst>
              <a:ext uri="{FF2B5EF4-FFF2-40B4-BE49-F238E27FC236}">
                <a16:creationId xmlns:a16="http://schemas.microsoft.com/office/drawing/2014/main" id="{69876FEA-2333-3AA5-7A22-751AA2C337C9}"/>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dirty="0"/>
              <a:t>Twins’ probability of fixating on the same social content at the same moment </a:t>
            </a:r>
          </a:p>
          <a:p>
            <a:pPr eaLnBrk="1" fontAlgn="auto" hangingPunct="1">
              <a:spcAft>
                <a:spcPts val="0"/>
              </a:spcAft>
              <a:defRPr/>
            </a:pPr>
            <a:r>
              <a:rPr lang="en-US" dirty="0"/>
              <a:t>If twin 1 and twin 2 both looked at the eyes (or mouth) at the same time, this counted as a ‘hit’ for shared fixation; if twin 1 looked at the eyes when twin 2 looked at the mouth (or vice versa), this counted as a ‘miss’. </a:t>
            </a:r>
          </a:p>
          <a:p>
            <a:pPr eaLnBrk="1" fontAlgn="auto" hangingPunct="1">
              <a:spcAft>
                <a:spcPts val="0"/>
              </a:spcAft>
              <a:defRPr/>
            </a:pPr>
            <a:r>
              <a:rPr lang="en-US" dirty="0"/>
              <a:t>Both DZ AND MZ groups showed significant co-occurring collocated visual engagement </a:t>
            </a:r>
          </a:p>
          <a:p>
            <a:pPr lvl="1" eaLnBrk="1" fontAlgn="auto" hangingPunct="1">
              <a:spcAft>
                <a:spcPts val="0"/>
              </a:spcAft>
              <a:defRPr/>
            </a:pPr>
            <a:r>
              <a:rPr lang="en-US" dirty="0"/>
              <a:t>MZ twins exhibited greater concordance</a:t>
            </a:r>
          </a:p>
        </p:txBody>
      </p:sp>
      <p:pic>
        <p:nvPicPr>
          <p:cNvPr id="181252" name="Picture 3">
            <a:extLst>
              <a:ext uri="{FF2B5EF4-FFF2-40B4-BE49-F238E27FC236}">
                <a16:creationId xmlns:a16="http://schemas.microsoft.com/office/drawing/2014/main" id="{50419EC4-7FC8-DBB0-F06C-3CA09A7827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2590800"/>
            <a:ext cx="91090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746265"/>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8B0145-6C9C-D72E-DFC0-249229D2E826}"/>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grpSp>
        <p:nvGrpSpPr>
          <p:cNvPr id="183301" name="Group 13">
            <a:extLst>
              <a:ext uri="{FF2B5EF4-FFF2-40B4-BE49-F238E27FC236}">
                <a16:creationId xmlns:a16="http://schemas.microsoft.com/office/drawing/2014/main" id="{B9A846CA-BB1A-1A4B-C711-FF1B12B14798}"/>
              </a:ext>
            </a:extLst>
          </p:cNvPr>
          <p:cNvGrpSpPr>
            <a:grpSpLocks noGrp="1" noUngrp="1" noRot="1" noChangeAspect="1" noMove="1" noResize="1"/>
          </p:cNvGrpSpPr>
          <p:nvPr/>
        </p:nvGrpSpPr>
        <p:grpSpPr bwMode="auto">
          <a:xfrm>
            <a:off x="0" y="857250"/>
            <a:ext cx="8926513" cy="5143500"/>
            <a:chOff x="0" y="0"/>
            <a:chExt cx="11902285" cy="6858001"/>
          </a:xfrm>
        </p:grpSpPr>
        <p:grpSp>
          <p:nvGrpSpPr>
            <p:cNvPr id="15" name="Group 14">
              <a:extLst>
                <a:ext uri="{FF2B5EF4-FFF2-40B4-BE49-F238E27FC236}">
                  <a16:creationId xmlns:a16="http://schemas.microsoft.com/office/drawing/2014/main" id="{85876492-BC7E-0501-BD29-0B1C2EC44429}"/>
                </a:ext>
              </a:extLst>
            </p:cNvPr>
            <p:cNvGrpSpPr/>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7" name="Rectangle 5">
                <a:extLst>
                  <a:ext uri="{FF2B5EF4-FFF2-40B4-BE49-F238E27FC236}">
                    <a16:creationId xmlns:a16="http://schemas.microsoft.com/office/drawing/2014/main" id="{39E63741-B93C-A5F9-7D47-A598798118AC}"/>
                  </a:ext>
                </a:extLst>
              </p:cNvPr>
              <p:cNvSpPr>
                <a:spLocks noChangeArrowheads="1"/>
              </p:cNvSpPr>
              <p:nvPr/>
            </p:nvSpPr>
            <p:spPr bwMode="auto">
              <a:xfrm>
                <a:off x="114300" y="4763"/>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Freeform 6">
                <a:extLst>
                  <a:ext uri="{FF2B5EF4-FFF2-40B4-BE49-F238E27FC236}">
                    <a16:creationId xmlns:a16="http://schemas.microsoft.com/office/drawing/2014/main" id="{B7F9EA8F-3EB8-17CA-3282-CBF2601A435A}"/>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7">
                <a:extLst>
                  <a:ext uri="{FF2B5EF4-FFF2-40B4-BE49-F238E27FC236}">
                    <a16:creationId xmlns:a16="http://schemas.microsoft.com/office/drawing/2014/main" id="{4610A86B-55F5-3FD4-2939-92442669910F}"/>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Freeform 8">
                <a:extLst>
                  <a:ext uri="{FF2B5EF4-FFF2-40B4-BE49-F238E27FC236}">
                    <a16:creationId xmlns:a16="http://schemas.microsoft.com/office/drawing/2014/main" id="{6B566DA2-481F-AF2A-3F9B-04921A93CDCB}"/>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9">
                <a:extLst>
                  <a:ext uri="{FF2B5EF4-FFF2-40B4-BE49-F238E27FC236}">
                    <a16:creationId xmlns:a16="http://schemas.microsoft.com/office/drawing/2014/main" id="{A15F9014-14F7-106D-2A8A-BC258CEACE12}"/>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10">
                <a:extLst>
                  <a:ext uri="{FF2B5EF4-FFF2-40B4-BE49-F238E27FC236}">
                    <a16:creationId xmlns:a16="http://schemas.microsoft.com/office/drawing/2014/main" id="{ACA77CBB-E9A0-6BEF-8A60-8DD6B0D9DF19}"/>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Freeform 11">
                <a:extLst>
                  <a:ext uri="{FF2B5EF4-FFF2-40B4-BE49-F238E27FC236}">
                    <a16:creationId xmlns:a16="http://schemas.microsoft.com/office/drawing/2014/main" id="{196CDAEA-EF21-183A-204A-0C0B9B515C81}"/>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12">
                <a:extLst>
                  <a:ext uri="{FF2B5EF4-FFF2-40B4-BE49-F238E27FC236}">
                    <a16:creationId xmlns:a16="http://schemas.microsoft.com/office/drawing/2014/main" id="{79E28C26-1B93-ABCD-5674-B5B1411EBFB3}"/>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13">
                <a:extLst>
                  <a:ext uri="{FF2B5EF4-FFF2-40B4-BE49-F238E27FC236}">
                    <a16:creationId xmlns:a16="http://schemas.microsoft.com/office/drawing/2014/main" id="{6968F083-EC5B-0F3A-9E31-7379A194A300}"/>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14">
                <a:extLst>
                  <a:ext uri="{FF2B5EF4-FFF2-40B4-BE49-F238E27FC236}">
                    <a16:creationId xmlns:a16="http://schemas.microsoft.com/office/drawing/2014/main" id="{FED27102-EC44-046A-B7E4-B498F494EFC9}"/>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15">
                <a:extLst>
                  <a:ext uri="{FF2B5EF4-FFF2-40B4-BE49-F238E27FC236}">
                    <a16:creationId xmlns:a16="http://schemas.microsoft.com/office/drawing/2014/main" id="{CF68DE3A-FF1A-08BD-49C9-AE5F3D5A1F65}"/>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Line 16">
                <a:extLst>
                  <a:ext uri="{FF2B5EF4-FFF2-40B4-BE49-F238E27FC236}">
                    <a16:creationId xmlns:a16="http://schemas.microsoft.com/office/drawing/2014/main" id="{CCD4A9C2-FD15-0EC0-EBCE-2878CB08073B}"/>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17">
                <a:extLst>
                  <a:ext uri="{FF2B5EF4-FFF2-40B4-BE49-F238E27FC236}">
                    <a16:creationId xmlns:a16="http://schemas.microsoft.com/office/drawing/2014/main" id="{FEA77191-E58C-D35F-C8CE-A00120ABADA4}"/>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18">
                <a:extLst>
                  <a:ext uri="{FF2B5EF4-FFF2-40B4-BE49-F238E27FC236}">
                    <a16:creationId xmlns:a16="http://schemas.microsoft.com/office/drawing/2014/main" id="{9B00B46D-6CAD-8DFF-26E2-DA2EF3F58A77}"/>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19">
                <a:extLst>
                  <a:ext uri="{FF2B5EF4-FFF2-40B4-BE49-F238E27FC236}">
                    <a16:creationId xmlns:a16="http://schemas.microsoft.com/office/drawing/2014/main" id="{99A77DD3-7852-3816-015A-75BACF361126}"/>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20">
                <a:extLst>
                  <a:ext uri="{FF2B5EF4-FFF2-40B4-BE49-F238E27FC236}">
                    <a16:creationId xmlns:a16="http://schemas.microsoft.com/office/drawing/2014/main" id="{D47627F9-5FEE-AFAD-F8E8-2CAFEC435133}"/>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Rectangle 21">
                <a:extLst>
                  <a:ext uri="{FF2B5EF4-FFF2-40B4-BE49-F238E27FC236}">
                    <a16:creationId xmlns:a16="http://schemas.microsoft.com/office/drawing/2014/main" id="{7D102E33-F3D6-E648-68F7-50215A9B4743}"/>
                  </a:ext>
                </a:extLst>
              </p:cNvPr>
              <p:cNvSpPr>
                <a:spLocks noChangeArrowheads="1"/>
              </p:cNvSpPr>
              <p:nvPr/>
            </p:nvSpPr>
            <p:spPr bwMode="auto">
              <a:xfrm>
                <a:off x="133350" y="4662488"/>
                <a:ext cx="23813" cy="2181225"/>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22">
                <a:extLst>
                  <a:ext uri="{FF2B5EF4-FFF2-40B4-BE49-F238E27FC236}">
                    <a16:creationId xmlns:a16="http://schemas.microsoft.com/office/drawing/2014/main" id="{EDFC1E77-D13F-F0D6-85F5-31EFA8ED3EAB}"/>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Freeform 23">
                <a:extLst>
                  <a:ext uri="{FF2B5EF4-FFF2-40B4-BE49-F238E27FC236}">
                    <a16:creationId xmlns:a16="http://schemas.microsoft.com/office/drawing/2014/main" id="{B4B35744-91E5-67BB-EFC9-20590BC54633}"/>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Freeform 24">
                <a:extLst>
                  <a:ext uri="{FF2B5EF4-FFF2-40B4-BE49-F238E27FC236}">
                    <a16:creationId xmlns:a16="http://schemas.microsoft.com/office/drawing/2014/main" id="{E116136E-9E2F-1751-641C-C86C24AF282C}"/>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Freeform 25">
                <a:extLst>
                  <a:ext uri="{FF2B5EF4-FFF2-40B4-BE49-F238E27FC236}">
                    <a16:creationId xmlns:a16="http://schemas.microsoft.com/office/drawing/2014/main" id="{439E61BC-36C7-4594-CBD8-92C900213C0B}"/>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Freeform 26">
                <a:extLst>
                  <a:ext uri="{FF2B5EF4-FFF2-40B4-BE49-F238E27FC236}">
                    <a16:creationId xmlns:a16="http://schemas.microsoft.com/office/drawing/2014/main" id="{1C46653E-C3D5-51BA-6FB0-ED8A5934BE52}"/>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Freeform 27">
                <a:extLst>
                  <a:ext uri="{FF2B5EF4-FFF2-40B4-BE49-F238E27FC236}">
                    <a16:creationId xmlns:a16="http://schemas.microsoft.com/office/drawing/2014/main" id="{AB7C4B9F-5510-E628-3693-4BE112B94E29}"/>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Freeform 28">
                <a:extLst>
                  <a:ext uri="{FF2B5EF4-FFF2-40B4-BE49-F238E27FC236}">
                    <a16:creationId xmlns:a16="http://schemas.microsoft.com/office/drawing/2014/main" id="{5B44708D-A23C-870D-81DA-1E204AB41B6F}"/>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Freeform 29">
                <a:extLst>
                  <a:ext uri="{FF2B5EF4-FFF2-40B4-BE49-F238E27FC236}">
                    <a16:creationId xmlns:a16="http://schemas.microsoft.com/office/drawing/2014/main" id="{56F2D957-1B48-80CF-4F9D-6FD42DED8E59}"/>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Freeform 30">
                <a:extLst>
                  <a:ext uri="{FF2B5EF4-FFF2-40B4-BE49-F238E27FC236}">
                    <a16:creationId xmlns:a16="http://schemas.microsoft.com/office/drawing/2014/main" id="{0F268B93-34DA-D9ED-5F1B-73A4915AA62C}"/>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Freeform 31">
                <a:extLst>
                  <a:ext uri="{FF2B5EF4-FFF2-40B4-BE49-F238E27FC236}">
                    <a16:creationId xmlns:a16="http://schemas.microsoft.com/office/drawing/2014/main" id="{7792FB7E-95F7-D8DE-BA84-5F7D81301825}"/>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76800079-8DB9-61F3-99CF-2F1D4AE3FB15}"/>
                </a:ext>
              </a:extLst>
            </p:cNvPr>
            <p:cNvGrpSpPr/>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7" name="Freeform 32">
                <a:extLst>
                  <a:ext uri="{FF2B5EF4-FFF2-40B4-BE49-F238E27FC236}">
                    <a16:creationId xmlns:a16="http://schemas.microsoft.com/office/drawing/2014/main" id="{41B53690-C52B-AD89-D755-D21DF64AC6E3}"/>
                  </a:ext>
                </a:extLst>
              </p:cNvPr>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33">
                <a:extLst>
                  <a:ext uri="{FF2B5EF4-FFF2-40B4-BE49-F238E27FC236}">
                    <a16:creationId xmlns:a16="http://schemas.microsoft.com/office/drawing/2014/main" id="{73F87620-8C50-9572-0FCE-1D0CC4488A87}"/>
                  </a:ext>
                </a:extLst>
              </p:cNvPr>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34">
                <a:extLst>
                  <a:ext uri="{FF2B5EF4-FFF2-40B4-BE49-F238E27FC236}">
                    <a16:creationId xmlns:a16="http://schemas.microsoft.com/office/drawing/2014/main" id="{DFCDECF0-856C-35D3-DC0E-A37FE8CAFB4F}"/>
                  </a:ext>
                </a:extLst>
              </p:cNvPr>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35">
                <a:extLst>
                  <a:ext uri="{FF2B5EF4-FFF2-40B4-BE49-F238E27FC236}">
                    <a16:creationId xmlns:a16="http://schemas.microsoft.com/office/drawing/2014/main" id="{3CA979EE-A6F5-1563-5C75-FE55E8907C00}"/>
                  </a:ext>
                </a:extLst>
              </p:cNvPr>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36">
                <a:extLst>
                  <a:ext uri="{FF2B5EF4-FFF2-40B4-BE49-F238E27FC236}">
                    <a16:creationId xmlns:a16="http://schemas.microsoft.com/office/drawing/2014/main" id="{45562A7A-5F8E-7691-29A0-05DEBE337E9E}"/>
                  </a:ext>
                </a:extLst>
              </p:cNvPr>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37">
                <a:extLst>
                  <a:ext uri="{FF2B5EF4-FFF2-40B4-BE49-F238E27FC236}">
                    <a16:creationId xmlns:a16="http://schemas.microsoft.com/office/drawing/2014/main" id="{CA5CB21A-1F1F-231F-2E74-D5EC74106AD0}"/>
                  </a:ext>
                </a:extLst>
              </p:cNvPr>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38">
                <a:extLst>
                  <a:ext uri="{FF2B5EF4-FFF2-40B4-BE49-F238E27FC236}">
                    <a16:creationId xmlns:a16="http://schemas.microsoft.com/office/drawing/2014/main" id="{70CD95B4-2B7B-517C-4055-1F5CAF5E8A80}"/>
                  </a:ext>
                </a:extLst>
              </p:cNvPr>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39">
                <a:extLst>
                  <a:ext uri="{FF2B5EF4-FFF2-40B4-BE49-F238E27FC236}">
                    <a16:creationId xmlns:a16="http://schemas.microsoft.com/office/drawing/2014/main" id="{603F12D7-4A0B-0215-1047-488EDDCC9885}"/>
                  </a:ext>
                </a:extLst>
              </p:cNvPr>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40">
                <a:extLst>
                  <a:ext uri="{FF2B5EF4-FFF2-40B4-BE49-F238E27FC236}">
                    <a16:creationId xmlns:a16="http://schemas.microsoft.com/office/drawing/2014/main" id="{0E682765-C801-024F-E99B-521CFF1766C8}"/>
                  </a:ext>
                </a:extLst>
              </p:cNvPr>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Rectangle 41">
                <a:extLst>
                  <a:ext uri="{FF2B5EF4-FFF2-40B4-BE49-F238E27FC236}">
                    <a16:creationId xmlns:a16="http://schemas.microsoft.com/office/drawing/2014/main" id="{6EB6C33D-9575-C040-ED35-4EF66B39C2C3}"/>
                  </a:ext>
                </a:extLst>
              </p:cNvPr>
              <p:cNvSpPr>
                <a:spLocks noChangeArrowheads="1"/>
              </p:cNvSpPr>
              <p:nvPr/>
            </p:nvSpPr>
            <p:spPr bwMode="auto">
              <a:xfrm>
                <a:off x="11939587" y="6596063"/>
                <a:ext cx="23813" cy="252413"/>
              </a:xfrm>
              <a:prstGeom prst="rect">
                <a:avLst/>
              </a:prstGeom>
              <a:gr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pic>
        <p:nvPicPr>
          <p:cNvPr id="183302" name="Picture 2">
            <a:extLst>
              <a:ext uri="{FF2B5EF4-FFF2-40B4-BE49-F238E27FC236}">
                <a16:creationId xmlns:a16="http://schemas.microsoft.com/office/drawing/2014/main" id="{73DE4B1B-D9A8-626E-9BBB-B7FB8146A0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Content Placeholder 3">
            <a:extLst>
              <a:ext uri="{FF2B5EF4-FFF2-40B4-BE49-F238E27FC236}">
                <a16:creationId xmlns:a16="http://schemas.microsoft.com/office/drawing/2014/main" id="{21D685CB-3665-9A6C-C64B-619548215A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27088"/>
            <a:ext cx="8851900" cy="61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95A85B-94F9-6283-9783-BE42DA1043CF}"/>
              </a:ext>
            </a:extLst>
          </p:cNvPr>
          <p:cNvSpPr>
            <a:spLocks noGrp="1"/>
          </p:cNvSpPr>
          <p:nvPr>
            <p:ph type="title"/>
          </p:nvPr>
        </p:nvSpPr>
        <p:spPr>
          <a:xfrm>
            <a:off x="457200" y="-206375"/>
            <a:ext cx="8229600" cy="1143000"/>
          </a:xfrm>
        </p:spPr>
        <p:txBody>
          <a:bodyPr/>
          <a:lstStyle/>
          <a:p>
            <a:pPr>
              <a:defRPr/>
            </a:pPr>
            <a:r>
              <a:rPr lang="en-US" dirty="0"/>
              <a:t>Over different videos….</a:t>
            </a:r>
          </a:p>
        </p:txBody>
      </p:sp>
      <p:sp>
        <p:nvSpPr>
          <p:cNvPr id="106504" name="Content Placeholder 8">
            <a:extLst>
              <a:ext uri="{FF2B5EF4-FFF2-40B4-BE49-F238E27FC236}">
                <a16:creationId xmlns:a16="http://schemas.microsoft.com/office/drawing/2014/main" id="{AF836A25-0DDC-2E46-D3C7-64EDE326D651}"/>
              </a:ext>
            </a:extLst>
          </p:cNvPr>
          <p:cNvSpPr>
            <a:spLocks noGrp="1"/>
          </p:cNvSpPr>
          <p:nvPr>
            <p:ph idx="1"/>
          </p:nvPr>
        </p:nvSpPr>
        <p:spPr>
          <a:xfrm>
            <a:off x="9677400" y="1397000"/>
            <a:ext cx="8229600" cy="1689100"/>
          </a:xfrm>
        </p:spPr>
        <p:txBody>
          <a:bodyPr>
            <a:normAutofit lnSpcReduction="10000"/>
          </a:bodyPr>
          <a:lstStyle/>
          <a:p>
            <a:pPr>
              <a:defRPr/>
            </a:pPr>
            <a:r>
              <a:rPr lang="en-US" altLang="en-US" sz="1500" dirty="0">
                <a:solidFill>
                  <a:srgbClr val="FFFFFF"/>
                </a:solidFill>
              </a:rPr>
              <a:t>Finally (for typically developing twins), they found that MZ twins exhibited high eye-looking concordance when twins were watching the same or </a:t>
            </a:r>
            <a:r>
              <a:rPr lang="en-US" altLang="en-US" sz="1500" b="1" dirty="0">
                <a:solidFill>
                  <a:srgbClr val="FFFFFF"/>
                </a:solidFill>
              </a:rPr>
              <a:t>different</a:t>
            </a:r>
            <a:r>
              <a:rPr lang="en-US" altLang="en-US" sz="1500" dirty="0">
                <a:solidFill>
                  <a:srgbClr val="FFFFFF"/>
                </a:solidFill>
              </a:rPr>
              <a:t> video stimuli</a:t>
            </a:r>
          </a:p>
          <a:p>
            <a:pPr>
              <a:defRPr/>
            </a:pPr>
            <a:r>
              <a:rPr lang="en-US" altLang="en-US" sz="1500" dirty="0">
                <a:solidFill>
                  <a:srgbClr val="FFFFFF"/>
                </a:solidFill>
              </a:rPr>
              <a:t>DZ ad MZ showed significant when twins watched different videos of same content (children playing)</a:t>
            </a:r>
          </a:p>
          <a:p>
            <a:pPr>
              <a:defRPr/>
            </a:pPr>
            <a:r>
              <a:rPr lang="en-US" altLang="en-US" sz="1500" dirty="0">
                <a:solidFill>
                  <a:srgbClr val="FFFFFF"/>
                </a:solidFill>
              </a:rPr>
              <a:t>MZ showed significance when watching videos of different content.</a:t>
            </a:r>
          </a:p>
          <a:p>
            <a:pPr>
              <a:defRPr/>
            </a:pPr>
            <a:r>
              <a:rPr lang="en-US" altLang="en-US" sz="1500" dirty="0">
                <a:solidFill>
                  <a:srgbClr val="FFFFFF"/>
                </a:solidFill>
              </a:rPr>
              <a:t>Suggesting biological mechanisms may relate to systems behind goal-seeking and social information valuation</a:t>
            </a:r>
          </a:p>
        </p:txBody>
      </p:sp>
    </p:spTree>
    <p:extLst>
      <p:ext uri="{BB962C8B-B14F-4D97-AF65-F5344CB8AC3E}">
        <p14:creationId xmlns:p14="http://schemas.microsoft.com/office/powerpoint/2010/main" val="3229949118"/>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Content Placeholder 3">
            <a:extLst>
              <a:ext uri="{FF2B5EF4-FFF2-40B4-BE49-F238E27FC236}">
                <a16:creationId xmlns:a16="http://schemas.microsoft.com/office/drawing/2014/main" id="{04C22D72-72B2-18DE-956D-49DC6F606215}"/>
              </a:ext>
            </a:extLst>
          </p:cNvPr>
          <p:cNvPicPr>
            <a:picLocks noChangeAspect="1"/>
          </p:cNvPicPr>
          <p:nvPr/>
        </p:nvPicPr>
        <p:blipFill>
          <a:blip r:embed="rId3">
            <a:extLst>
              <a:ext uri="{28A0092B-C50C-407E-A947-70E740481C1C}">
                <a14:useLocalDpi xmlns:a14="http://schemas.microsoft.com/office/drawing/2010/main" val="0"/>
              </a:ext>
            </a:extLst>
          </a:blip>
          <a:srcRect l="1479" r="6870"/>
          <a:stretch>
            <a:fillRect/>
          </a:stretch>
        </p:blipFill>
        <p:spPr bwMode="auto">
          <a:xfrm>
            <a:off x="4414838" y="0"/>
            <a:ext cx="4729162"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C327DC-5AC6-1E01-6EEC-FFF66C0E6ABB}"/>
              </a:ext>
            </a:extLst>
          </p:cNvPr>
          <p:cNvSpPr>
            <a:spLocks noGrp="1"/>
          </p:cNvSpPr>
          <p:nvPr>
            <p:ph type="title"/>
          </p:nvPr>
        </p:nvSpPr>
        <p:spPr>
          <a:xfrm>
            <a:off x="-53975" y="766763"/>
            <a:ext cx="4554538" cy="703262"/>
          </a:xfrm>
        </p:spPr>
        <p:txBody>
          <a:bodyPr>
            <a:normAutofit fontScale="90000"/>
          </a:bodyPr>
          <a:lstStyle/>
          <a:p>
            <a:pPr fontAlgn="auto">
              <a:spcAft>
                <a:spcPts val="0"/>
              </a:spcAft>
              <a:defRPr/>
            </a:pPr>
            <a:r>
              <a:rPr lang="en-US" dirty="0"/>
              <a:t>ASD comparisons</a:t>
            </a:r>
          </a:p>
        </p:txBody>
      </p:sp>
      <p:sp>
        <p:nvSpPr>
          <p:cNvPr id="9" name="Content Placeholder 8">
            <a:extLst>
              <a:ext uri="{FF2B5EF4-FFF2-40B4-BE49-F238E27FC236}">
                <a16:creationId xmlns:a16="http://schemas.microsoft.com/office/drawing/2014/main" id="{6C1EA741-684D-D900-3204-858688923885}"/>
              </a:ext>
            </a:extLst>
          </p:cNvPr>
          <p:cNvSpPr>
            <a:spLocks noGrp="1"/>
          </p:cNvSpPr>
          <p:nvPr>
            <p:ph idx="1"/>
          </p:nvPr>
        </p:nvSpPr>
        <p:spPr>
          <a:xfrm>
            <a:off x="11113" y="1963738"/>
            <a:ext cx="4557712" cy="3522662"/>
          </a:xfrm>
        </p:spPr>
        <p:txBody>
          <a:bodyPr>
            <a:normAutofit fontScale="70000" lnSpcReduction="20000"/>
          </a:bodyPr>
          <a:lstStyle/>
          <a:p>
            <a:pPr fontAlgn="auto">
              <a:spcAft>
                <a:spcPts val="0"/>
              </a:spcAft>
              <a:defRPr/>
            </a:pPr>
            <a:r>
              <a:rPr lang="en-US" dirty="0"/>
              <a:t>Compared previous results to two independent cohorts of toddlers diagnosed with ASD</a:t>
            </a:r>
          </a:p>
          <a:p>
            <a:pPr lvl="1" fontAlgn="auto">
              <a:spcAft>
                <a:spcPts val="0"/>
              </a:spcAft>
              <a:defRPr/>
            </a:pPr>
            <a:r>
              <a:rPr lang="en-US" dirty="0"/>
              <a:t>N=42 and N=45</a:t>
            </a:r>
          </a:p>
          <a:p>
            <a:pPr fontAlgn="auto">
              <a:spcAft>
                <a:spcPts val="0"/>
              </a:spcAft>
              <a:defRPr/>
            </a:pPr>
            <a:r>
              <a:rPr lang="en-US" dirty="0"/>
              <a:t>Children with ASD showed significant reductions in the same measurements of social visual engagement</a:t>
            </a:r>
          </a:p>
          <a:p>
            <a:pPr fontAlgn="auto">
              <a:spcAft>
                <a:spcPts val="0"/>
              </a:spcAft>
              <a:defRPr/>
            </a:pPr>
            <a:r>
              <a:rPr lang="en-US" dirty="0"/>
              <a:t>Potentially providing a robust diagnostic index for ASD membership </a:t>
            </a:r>
          </a:p>
          <a:p>
            <a:pPr lvl="1" fontAlgn="auto">
              <a:spcAft>
                <a:spcPts val="0"/>
              </a:spcAft>
              <a:defRPr/>
            </a:pPr>
            <a:r>
              <a:rPr lang="en-US" dirty="0"/>
              <a:t>Figures d, e, f</a:t>
            </a:r>
          </a:p>
        </p:txBody>
      </p:sp>
    </p:spTree>
    <p:extLst>
      <p:ext uri="{BB962C8B-B14F-4D97-AF65-F5344CB8AC3E}">
        <p14:creationId xmlns:p14="http://schemas.microsoft.com/office/powerpoint/2010/main" val="3532455341"/>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dirty="0"/>
              <a:t>A word on identity</a:t>
            </a:r>
          </a:p>
        </p:txBody>
      </p:sp>
      <p:pic>
        <p:nvPicPr>
          <p:cNvPr id="110596" name="Picture 2" descr="http://images.sciencedaily.com/2015/08/150828091354_1_900x6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2938" y="1470024"/>
            <a:ext cx="5148262" cy="4005263"/>
          </a:xfrm>
          <a:noFill/>
        </p:spPr>
      </p:pic>
      <p:sp>
        <p:nvSpPr>
          <p:cNvPr id="11059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400">
                <a:solidFill>
                  <a:srgbClr val="000000"/>
                </a:solidFill>
              </a:rPr>
              <a:t>Messinger</a:t>
            </a:r>
          </a:p>
        </p:txBody>
      </p:sp>
      <p:sp>
        <p:nvSpPr>
          <p:cNvPr id="110597" name="Rectangle 4"/>
          <p:cNvSpPr>
            <a:spLocks noChangeArrowheads="1"/>
          </p:cNvSpPr>
          <p:nvPr/>
        </p:nvSpPr>
        <p:spPr bwMode="auto">
          <a:xfrm>
            <a:off x="6138862" y="3158789"/>
            <a:ext cx="2362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lgn="ctr">
              <a:spcBef>
                <a:spcPct val="0"/>
              </a:spcBef>
              <a:buClrTx/>
              <a:buSzTx/>
              <a:buFont typeface="Times New Roman" panose="02020603050405020304" pitchFamily="18" charset="0"/>
              <a:buAutoNum type="arabicPeriod"/>
            </a:pPr>
            <a:r>
              <a:rPr lang="en-US" altLang="en-US" sz="1400" dirty="0">
                <a:solidFill>
                  <a:srgbClr val="333333"/>
                </a:solidFill>
                <a:latin typeface="Helvetica Neue"/>
              </a:rPr>
              <a:t>Amy M. </a:t>
            </a:r>
            <a:r>
              <a:rPr lang="en-US" altLang="en-US" sz="1400" dirty="0" err="1">
                <a:solidFill>
                  <a:srgbClr val="333333"/>
                </a:solidFill>
                <a:latin typeface="Helvetica Neue"/>
              </a:rPr>
              <a:t>Boddy</a:t>
            </a:r>
            <a:r>
              <a:rPr lang="en-US" altLang="en-US" sz="1400" dirty="0">
                <a:solidFill>
                  <a:srgbClr val="333333"/>
                </a:solidFill>
                <a:latin typeface="Helvetica Neue"/>
              </a:rPr>
              <a:t>, Angelo Fortunato, Melissa Wilson </a:t>
            </a:r>
            <a:r>
              <a:rPr lang="en-US" altLang="en-US" sz="1400" dirty="0" err="1">
                <a:solidFill>
                  <a:srgbClr val="333333"/>
                </a:solidFill>
                <a:latin typeface="Helvetica Neue"/>
              </a:rPr>
              <a:t>Sayres</a:t>
            </a:r>
            <a:r>
              <a:rPr lang="en-US" altLang="en-US" sz="1400" dirty="0">
                <a:solidFill>
                  <a:srgbClr val="333333"/>
                </a:solidFill>
                <a:latin typeface="Helvetica Neue"/>
              </a:rPr>
              <a:t>, Athena </a:t>
            </a:r>
            <a:r>
              <a:rPr lang="en-US" altLang="en-US" sz="1400" dirty="0" err="1">
                <a:solidFill>
                  <a:srgbClr val="333333"/>
                </a:solidFill>
                <a:latin typeface="Helvetica Neue"/>
              </a:rPr>
              <a:t>Aktipis</a:t>
            </a:r>
            <a:r>
              <a:rPr lang="en-US" altLang="en-US" sz="1400" dirty="0">
                <a:solidFill>
                  <a:srgbClr val="333333"/>
                </a:solidFill>
                <a:latin typeface="Helvetica Neue"/>
              </a:rPr>
              <a:t>. </a:t>
            </a:r>
            <a:r>
              <a:rPr lang="en-US" altLang="en-US" sz="1400" b="1" dirty="0">
                <a:solidFill>
                  <a:srgbClr val="333333"/>
                </a:solidFill>
                <a:latin typeface="Helvetica Neue"/>
              </a:rPr>
              <a:t>Fetal microchimerism and maternal health: A review and evolutionary analysis of cooperation and conflict beyond the </a:t>
            </a:r>
            <a:r>
              <a:rPr lang="en-US" altLang="en-US" sz="1400" b="1" dirty="0" err="1">
                <a:solidFill>
                  <a:srgbClr val="333333"/>
                </a:solidFill>
                <a:latin typeface="Helvetica Neue"/>
              </a:rPr>
              <a:t>womb</a:t>
            </a:r>
            <a:r>
              <a:rPr lang="en-US" altLang="en-US" sz="1400" dirty="0" err="1">
                <a:solidFill>
                  <a:srgbClr val="333333"/>
                </a:solidFill>
                <a:latin typeface="Helvetica Neue"/>
              </a:rPr>
              <a:t>.</a:t>
            </a:r>
            <a:r>
              <a:rPr lang="en-US" altLang="en-US" sz="1400" i="1" dirty="0" err="1">
                <a:solidFill>
                  <a:srgbClr val="333333"/>
                </a:solidFill>
                <a:latin typeface="Helvetica Neue"/>
              </a:rPr>
              <a:t>BioEssays</a:t>
            </a:r>
            <a:r>
              <a:rPr lang="en-US" altLang="en-US" sz="1400" dirty="0">
                <a:solidFill>
                  <a:srgbClr val="333333"/>
                </a:solidFill>
                <a:latin typeface="Helvetica Neue"/>
              </a:rPr>
              <a:t>, 2015; DOI: </a:t>
            </a:r>
            <a:r>
              <a:rPr lang="en-US" altLang="en-US" sz="1400" dirty="0">
                <a:solidFill>
                  <a:srgbClr val="4C7A9F"/>
                </a:solidFill>
                <a:latin typeface="Helvetica Neue"/>
                <a:hlinkClick r:id="rId4"/>
              </a:rPr>
              <a:t>10.1002/bies.201500059</a:t>
            </a:r>
            <a:endParaRPr lang="en-US" altLang="en-US" sz="1400" dirty="0">
              <a:solidFill>
                <a:srgbClr val="333333"/>
              </a:solidFill>
              <a:latin typeface="Helvetica Neue"/>
            </a:endParaRPr>
          </a:p>
        </p:txBody>
      </p:sp>
      <p:sp>
        <p:nvSpPr>
          <p:cNvPr id="2" name="Rectangle 1"/>
          <p:cNvSpPr/>
          <p:nvPr/>
        </p:nvSpPr>
        <p:spPr>
          <a:xfrm>
            <a:off x="6031877" y="1600200"/>
            <a:ext cx="2960688" cy="1477328"/>
          </a:xfrm>
          <a:prstGeom prst="rect">
            <a:avLst/>
          </a:prstGeom>
        </p:spPr>
        <p:txBody>
          <a:bodyPr wrap="square">
            <a:spAutoFit/>
          </a:bodyPr>
          <a:lstStyle/>
          <a:p>
            <a:r>
              <a:rPr lang="en-US" dirty="0">
                <a:solidFill>
                  <a:srgbClr val="222222"/>
                </a:solidFill>
                <a:latin typeface="Arial" panose="020B0604020202020204" pitchFamily="34" charset="0"/>
              </a:rPr>
              <a:t>“Cells from a </a:t>
            </a:r>
            <a:r>
              <a:rPr lang="en-US" dirty="0">
                <a:solidFill>
                  <a:srgbClr val="0B0080"/>
                </a:solidFill>
                <a:latin typeface="Arial" panose="020B0604020202020204" pitchFamily="34" charset="0"/>
                <a:hlinkClick r:id="rId5" tooltip="Fetus"/>
              </a:rPr>
              <a:t>fetus</a:t>
            </a:r>
            <a:r>
              <a:rPr lang="en-US" dirty="0">
                <a:solidFill>
                  <a:srgbClr val="222222"/>
                </a:solidFill>
                <a:latin typeface="Arial" panose="020B0604020202020204" pitchFamily="34" charset="0"/>
              </a:rPr>
              <a:t> pass through the </a:t>
            </a:r>
            <a:r>
              <a:rPr lang="en-US" dirty="0">
                <a:solidFill>
                  <a:srgbClr val="0B0080"/>
                </a:solidFill>
                <a:latin typeface="Arial" panose="020B0604020202020204" pitchFamily="34" charset="0"/>
                <a:hlinkClick r:id="rId6" tooltip="Placenta"/>
              </a:rPr>
              <a:t>placenta</a:t>
            </a:r>
            <a:r>
              <a:rPr lang="en-US" dirty="0">
                <a:solidFill>
                  <a:srgbClr val="222222"/>
                </a:solidFill>
                <a:latin typeface="Arial" panose="020B0604020202020204" pitchFamily="34" charset="0"/>
              </a:rPr>
              <a:t> and establish cell lineages within the mother.” Wikipedia</a:t>
            </a:r>
            <a:endParaRPr lang="en-US" dirty="0"/>
          </a:p>
        </p:txBody>
      </p:sp>
      <p:sp>
        <p:nvSpPr>
          <p:cNvPr id="3" name="Rectangle 2"/>
          <p:cNvSpPr/>
          <p:nvPr/>
        </p:nvSpPr>
        <p:spPr>
          <a:xfrm>
            <a:off x="152400" y="5556548"/>
            <a:ext cx="6137275" cy="923330"/>
          </a:xfrm>
          <a:prstGeom prst="rect">
            <a:avLst/>
          </a:prstGeom>
        </p:spPr>
        <p:txBody>
          <a:bodyPr wrap="square">
            <a:spAutoFit/>
          </a:bodyPr>
          <a:lstStyle/>
          <a:p>
            <a:r>
              <a:rPr lang="en-US" dirty="0">
                <a:solidFill>
                  <a:srgbClr val="000000"/>
                </a:solidFill>
                <a:latin typeface="Times New Roman" panose="02020603050405020304" pitchFamily="18" charset="0"/>
              </a:rPr>
              <a:t>We report that 63% of the females (37 of 59) tested harbored male microchimerism in the brain. Chan et al., (2012) https://www.ncbi.nlm.nih.gov/pmc/articles/PMC3458919/</a:t>
            </a:r>
            <a:endParaRPr lang="en-US" dirty="0"/>
          </a:p>
        </p:txBody>
      </p:sp>
      <p:sp>
        <p:nvSpPr>
          <p:cNvPr id="9" name="TextBox 8">
            <a:extLst>
              <a:ext uri="{FF2B5EF4-FFF2-40B4-BE49-F238E27FC236}">
                <a16:creationId xmlns:a16="http://schemas.microsoft.com/office/drawing/2014/main" id="{E96789A2-D50D-4DCA-ABA7-AFAE84D31BFD}"/>
              </a:ext>
            </a:extLst>
          </p:cNvPr>
          <p:cNvSpPr txBox="1"/>
          <p:nvPr/>
        </p:nvSpPr>
        <p:spPr>
          <a:xfrm>
            <a:off x="9677400" y="4051658"/>
            <a:ext cx="3413903" cy="1477328"/>
          </a:xfrm>
          <a:prstGeom prst="rect">
            <a:avLst/>
          </a:prstGeom>
          <a:noFill/>
        </p:spPr>
        <p:txBody>
          <a:bodyPr wrap="square">
            <a:spAutoFit/>
          </a:bodyPr>
          <a:lstStyle/>
          <a:p>
            <a:pPr algn="l" latinLnBrk="0"/>
            <a:r>
              <a:rPr lang="en-US" b="0" i="0" dirty="0">
                <a:solidFill>
                  <a:srgbClr val="985735"/>
                </a:solidFill>
                <a:effectLst/>
                <a:latin typeface="arial" panose="020B0604020202020204" pitchFamily="34" charset="0"/>
                <a:hlinkClick r:id="rId7"/>
              </a:rPr>
              <a:t>J Oral </a:t>
            </a:r>
            <a:r>
              <a:rPr lang="en-US" b="0" i="0" dirty="0" err="1">
                <a:solidFill>
                  <a:srgbClr val="985735"/>
                </a:solidFill>
                <a:effectLst/>
                <a:latin typeface="arial" panose="020B0604020202020204" pitchFamily="34" charset="0"/>
                <a:hlinkClick r:id="rId7"/>
              </a:rPr>
              <a:t>Maxillofac</a:t>
            </a:r>
            <a:r>
              <a:rPr lang="en-US" b="0" i="0" dirty="0">
                <a:solidFill>
                  <a:srgbClr val="985735"/>
                </a:solidFill>
                <a:effectLst/>
                <a:latin typeface="arial" panose="020B0604020202020204" pitchFamily="34" charset="0"/>
                <a:hlinkClick r:id="rId7"/>
              </a:rPr>
              <a:t> </a:t>
            </a:r>
            <a:r>
              <a:rPr lang="en-US" b="0" i="0" dirty="0" err="1">
                <a:solidFill>
                  <a:srgbClr val="985735"/>
                </a:solidFill>
                <a:effectLst/>
                <a:latin typeface="arial" panose="020B0604020202020204" pitchFamily="34" charset="0"/>
                <a:hlinkClick r:id="rId7"/>
              </a:rPr>
              <a:t>Pathol</a:t>
            </a:r>
            <a:r>
              <a:rPr lang="en-US" b="0" i="0" dirty="0">
                <a:solidFill>
                  <a:srgbClr val="985735"/>
                </a:solidFill>
                <a:effectLst/>
                <a:latin typeface="arial" panose="020B0604020202020204" pitchFamily="34" charset="0"/>
                <a:hlinkClick r:id="rId7"/>
              </a:rPr>
              <a:t>.</a:t>
            </a:r>
            <a:r>
              <a:rPr lang="en-US" b="0" i="0" dirty="0">
                <a:solidFill>
                  <a:srgbClr val="000000"/>
                </a:solidFill>
                <a:effectLst/>
                <a:latin typeface="arial" panose="020B0604020202020204" pitchFamily="34" charset="0"/>
              </a:rPr>
              <a:t> 2019 May-Aug; 23(2): 311.</a:t>
            </a:r>
          </a:p>
          <a:p>
            <a:pPr algn="l" latinLnBrk="0"/>
            <a:r>
              <a:rPr lang="en-US" b="0" i="0" dirty="0" err="1">
                <a:solidFill>
                  <a:srgbClr val="000000"/>
                </a:solidFill>
                <a:effectLst/>
                <a:latin typeface="arial" panose="020B0604020202020204" pitchFamily="34" charset="0"/>
              </a:rPr>
              <a:t>doi</a:t>
            </a:r>
            <a:r>
              <a:rPr lang="en-US" b="0" i="0" dirty="0">
                <a:solidFill>
                  <a:srgbClr val="000000"/>
                </a:solidFill>
                <a:effectLst/>
                <a:latin typeface="arial" panose="020B0604020202020204" pitchFamily="34" charset="0"/>
              </a:rPr>
              <a:t>: </a:t>
            </a:r>
            <a:r>
              <a:rPr lang="en-US" b="0" i="0" dirty="0">
                <a:solidFill>
                  <a:srgbClr val="2F4A8B"/>
                </a:solidFill>
                <a:effectLst/>
                <a:latin typeface="arial" panose="020B0604020202020204" pitchFamily="34" charset="0"/>
                <a:hlinkClick r:id="rId8"/>
              </a:rPr>
              <a:t>10.4103/jomfp.JOMFP_85_17</a:t>
            </a:r>
            <a:r>
              <a:rPr lang="en-US" b="0" i="0" dirty="0">
                <a:solidFill>
                  <a:srgbClr val="2F4A8B"/>
                </a:solidFill>
                <a:effectLst/>
                <a:latin typeface="arial" panose="020B0604020202020204" pitchFamily="34" charset="0"/>
              </a:rPr>
              <a:t> </a:t>
            </a:r>
            <a:r>
              <a:rPr lang="en-US" b="0" i="0" dirty="0">
                <a:solidFill>
                  <a:srgbClr val="000000"/>
                </a:solidFill>
                <a:effectLst/>
                <a:latin typeface="arial" panose="020B0604020202020204" pitchFamily="34" charset="0"/>
              </a:rPr>
              <a:t>PMID: </a:t>
            </a:r>
            <a:r>
              <a:rPr lang="en-US" b="0" i="0" dirty="0">
                <a:solidFill>
                  <a:srgbClr val="2F4A8B"/>
                </a:solidFill>
                <a:effectLst/>
                <a:latin typeface="arial" panose="020B0604020202020204" pitchFamily="34" charset="0"/>
                <a:hlinkClick r:id="rId9"/>
              </a:rPr>
              <a:t>31516258</a:t>
            </a:r>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Microchimerism: A new concept</a:t>
            </a:r>
          </a:p>
        </p:txBody>
      </p:sp>
    </p:spTree>
    <p:extLst>
      <p:ext uri="{BB962C8B-B14F-4D97-AF65-F5344CB8AC3E}">
        <p14:creationId xmlns:p14="http://schemas.microsoft.com/office/powerpoint/2010/main" val="1950807995"/>
      </p:ext>
    </p:extLst>
  </p:cSld>
  <p:clrMapOvr>
    <a:overrideClrMapping bg1="lt1" tx1="dk1" bg2="lt2" tx2="dk2" accent1="accent1" accent2="accent2" accent3="accent3" accent4="accent4" accent5="accent5" accent6="accent6" hlink="hlink" folHlink="folHlink"/>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ustom 1">
      <a:majorFont>
        <a:latin typeface="Franklin Gothic Book"/>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1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0.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5.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6.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7.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8.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9.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11396</TotalTime>
  <Words>7255</Words>
  <Application>Microsoft Office PowerPoint</Application>
  <PresentationFormat>On-screen Show (4:3)</PresentationFormat>
  <Paragraphs>682</Paragraphs>
  <Slides>95</Slides>
  <Notes>73</Notes>
  <HiddenSlides>43</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95</vt:i4>
      </vt:variant>
    </vt:vector>
  </HeadingPairs>
  <TitlesOfParts>
    <vt:vector size="118" baseType="lpstr">
      <vt:lpstr>SimSun</vt:lpstr>
      <vt:lpstr>Algerian</vt:lpstr>
      <vt:lpstr>Arial</vt:lpstr>
      <vt:lpstr>Arial</vt:lpstr>
      <vt:lpstr>Calibri</vt:lpstr>
      <vt:lpstr>Calibri Light</vt:lpstr>
      <vt:lpstr>Century Gothic</vt:lpstr>
      <vt:lpstr>Corbel</vt:lpstr>
      <vt:lpstr>Franklin Gothic Book</vt:lpstr>
      <vt:lpstr>Helvetica Neue</vt:lpstr>
      <vt:lpstr>Monotype Sorts</vt:lpstr>
      <vt:lpstr>Segoe UI</vt:lpstr>
      <vt:lpstr>Times New Roman</vt:lpstr>
      <vt:lpstr>Verdana</vt:lpstr>
      <vt:lpstr>Wingdings</vt:lpstr>
      <vt:lpstr>Wingdings 2</vt:lpstr>
      <vt:lpstr>Wingdings 3</vt:lpstr>
      <vt:lpstr>1_Professional</vt:lpstr>
      <vt:lpstr>Crop</vt:lpstr>
      <vt:lpstr>Office Theme</vt:lpstr>
      <vt:lpstr>Module</vt:lpstr>
      <vt:lpstr>Retrospect</vt:lpstr>
      <vt:lpstr>1_Retrospect</vt:lpstr>
      <vt:lpstr>Advanced  Developmental  Psychology</vt:lpstr>
      <vt:lpstr>Questions?</vt:lpstr>
      <vt:lpstr>Development defined:  Individual change over time that:</vt:lpstr>
      <vt:lpstr>Genetics overview</vt:lpstr>
      <vt:lpstr>2 perspectives on gene*environment interface</vt:lpstr>
      <vt:lpstr>Sources of Variance in Behavior  </vt:lpstr>
      <vt:lpstr>PowerPoint Presentation</vt:lpstr>
      <vt:lpstr>‘A typical human behavioral trait is associated with many genetic variants, each accounts for a very small percentage of behavioral variability.’ (2015)</vt:lpstr>
      <vt:lpstr>PowerPoint Presentation</vt:lpstr>
      <vt:lpstr>Twin studies</vt:lpstr>
      <vt:lpstr>Behavior genetics logic</vt:lpstr>
      <vt:lpstr>Gaze time associated with genetic relatedness</vt:lpstr>
      <vt:lpstr>A (additive genetics) C (common environment) and E (unique environment)—ACE Model </vt:lpstr>
      <vt:lpstr>Estimates of genetic and environmental influence</vt:lpstr>
      <vt:lpstr>2 perspectives on gene*environment interface</vt:lpstr>
      <vt:lpstr>Gene*Environment Interaction</vt:lpstr>
      <vt:lpstr>Genes influence relation between parenting and temperament</vt:lpstr>
      <vt:lpstr>Initial Evidence: Gene * Environment Interaction</vt:lpstr>
      <vt:lpstr>Not (always) supported</vt:lpstr>
      <vt:lpstr>Dopaminergic genes &amp; joint attention</vt:lpstr>
      <vt:lpstr>“What will it take to make behavioral genetics truly developmental?”</vt:lpstr>
      <vt:lpstr>PowerPoint Presentation</vt:lpstr>
      <vt:lpstr>Contextual Determinants of Gene Function</vt:lpstr>
      <vt:lpstr>Molecular genetics</vt:lpstr>
      <vt:lpstr>Human genome project</vt:lpstr>
      <vt:lpstr>Proteomics</vt:lpstr>
      <vt:lpstr>Rare variants (autism example)</vt:lpstr>
      <vt:lpstr>Common variants </vt:lpstr>
      <vt:lpstr>Epigenetics in Rodents</vt:lpstr>
      <vt:lpstr>PowerPoint Presentation</vt:lpstr>
      <vt:lpstr>Genetics and epigenetics</vt:lpstr>
      <vt:lpstr>Epigenetics: A clue</vt:lpstr>
      <vt:lpstr>Unexplained patterns</vt:lpstr>
      <vt:lpstr>PowerPoint Presentation</vt:lpstr>
      <vt:lpstr>PowerPoint Presentation</vt:lpstr>
      <vt:lpstr>Methylation and demethylation during gestation  tissue types</vt:lpstr>
      <vt:lpstr>PowerPoint Presentation</vt:lpstr>
      <vt:lpstr>Dynamic DNA methylation </vt:lpstr>
      <vt:lpstr>DNA methylation adaption are system wide and involve multiple gene circuitries </vt:lpstr>
      <vt:lpstr>Global Epigenomic Reconfiguration During Mammalian Brain Development (Lister et al., 2013)</vt:lpstr>
      <vt:lpstr>Goals of the Article </vt:lpstr>
      <vt:lpstr>Global Epigenomic Reconfiguration During Mammalian Brain Development (Lister et al., 2013)</vt:lpstr>
      <vt:lpstr>Widespread methylome reconfiguration during fetal to young adult development is coincident with synaptogenesis. </vt:lpstr>
      <vt:lpstr>Inaccessible genomic regions are protected from de novo methylation</vt:lpstr>
      <vt:lpstr>Neurons and glia show cell type-specific DNA methylation patterns</vt:lpstr>
      <vt:lpstr>“[S]urgery-induced weight loss was associated with a dramatic remodeling of sperm DNA methylation, notably at genetic locations implicated in the central control of appetite.”</vt:lpstr>
      <vt:lpstr>Environmental Influences on Gene Activity</vt:lpstr>
      <vt:lpstr>Environmental Influences on Gene Activity in Rodents</vt:lpstr>
      <vt:lpstr>Conradt, E., Hawes, K., Guerin, D., Armstrong, D. A., Marsit, C. J., Tronick, E., &amp; Lester, B. M. (2016). The contributions of maternal sensitivity and maternal depressive symptoms to epigenetic processes and neuroendocrine functioning. Child development, 87(1).</vt:lpstr>
      <vt:lpstr>Maternal depression can lead to negative child outcomes</vt:lpstr>
      <vt:lpstr>PowerPoint Presentation</vt:lpstr>
      <vt:lpstr>11B HSD2 Function</vt:lpstr>
      <vt:lpstr>Overall goal of study</vt:lpstr>
      <vt:lpstr>PowerPoint Presentation</vt:lpstr>
      <vt:lpstr>PowerPoint Presentation</vt:lpstr>
      <vt:lpstr>PowerPoint Presentation</vt:lpstr>
      <vt:lpstr>Methods: Demographics, Measures, Study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Take-Aways</vt:lpstr>
      <vt:lpstr>PowerPoint Presentation</vt:lpstr>
      <vt:lpstr>Discussion Questions</vt:lpstr>
      <vt:lpstr>Epigenetic modulation?</vt:lpstr>
      <vt:lpstr>Epigenetic mechanisms</vt:lpstr>
      <vt:lpstr>Hypotheses</vt:lpstr>
      <vt:lpstr>Methods</vt:lpstr>
      <vt:lpstr>Analyses</vt:lpstr>
      <vt:lpstr> (with outliers    without outliers)</vt:lpstr>
      <vt:lpstr>Subset of epigenetic marks, clustered in 23 genes, some active in the development and functioning of the CNS, were associated with interpersonal relationships and emotional self-evaluation.  </vt:lpstr>
      <vt:lpstr>Methyl markers associated with perceived rejection and adjustment</vt:lpstr>
      <vt:lpstr>Methyl marker gene co-expression network Making sense of correlated methyl markers</vt:lpstr>
      <vt:lpstr>Epigenetics and Lamark</vt:lpstr>
      <vt:lpstr>PowerPoint Presentation</vt:lpstr>
      <vt:lpstr>PowerPoint Presentation</vt:lpstr>
      <vt:lpstr>Infant viewing of social scenes is under genetic control and is atypical in autism  </vt:lpstr>
      <vt:lpstr>background</vt:lpstr>
      <vt:lpstr>Participants</vt:lpstr>
      <vt:lpstr>Methods</vt:lpstr>
      <vt:lpstr>Gaze time associated with genetic relatedness</vt:lpstr>
      <vt:lpstr>PowerPoint Presentation</vt:lpstr>
      <vt:lpstr>Experiment 2</vt:lpstr>
      <vt:lpstr>PowerPoint Presentation</vt:lpstr>
      <vt:lpstr>PowerPoint Presentation</vt:lpstr>
      <vt:lpstr>PowerPoint Presentation</vt:lpstr>
      <vt:lpstr>MZ &gt; DZ co-occurring collocated visual engagement </vt:lpstr>
      <vt:lpstr>Over different videos….</vt:lpstr>
      <vt:lpstr>ASD comparisons</vt:lpstr>
      <vt:lpstr>A word on identity</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dc:creator>
  <cp:lastModifiedBy>Messinger, Daniel S., Ph.D.</cp:lastModifiedBy>
  <cp:revision>308</cp:revision>
  <cp:lastPrinted>2016-01-27T23:30:45Z</cp:lastPrinted>
  <dcterms:created xsi:type="dcterms:W3CDTF">2007-01-11T16:44:21Z</dcterms:created>
  <dcterms:modified xsi:type="dcterms:W3CDTF">2024-01-23T15:46:19Z</dcterms:modified>
</cp:coreProperties>
</file>