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14" r:id="rId2"/>
    <p:sldMasterId id="2147484026" r:id="rId3"/>
    <p:sldMasterId id="2147484040" r:id="rId4"/>
    <p:sldMasterId id="2147484052" r:id="rId5"/>
    <p:sldMasterId id="2147484069" r:id="rId6"/>
  </p:sldMasterIdLst>
  <p:notesMasterIdLst>
    <p:notesMasterId r:id="rId108"/>
  </p:notesMasterIdLst>
  <p:handoutMasterIdLst>
    <p:handoutMasterId r:id="rId109"/>
  </p:handoutMasterIdLst>
  <p:sldIdLst>
    <p:sldId id="256" r:id="rId7"/>
    <p:sldId id="464" r:id="rId8"/>
    <p:sldId id="549" r:id="rId9"/>
    <p:sldId id="465" r:id="rId10"/>
    <p:sldId id="466" r:id="rId11"/>
    <p:sldId id="468" r:id="rId12"/>
    <p:sldId id="469" r:id="rId13"/>
    <p:sldId id="467" r:id="rId14"/>
    <p:sldId id="474" r:id="rId15"/>
    <p:sldId id="472" r:id="rId16"/>
    <p:sldId id="479" r:id="rId17"/>
    <p:sldId id="483" r:id="rId18"/>
    <p:sldId id="484" r:id="rId19"/>
    <p:sldId id="552" r:id="rId20"/>
    <p:sldId id="553" r:id="rId21"/>
    <p:sldId id="422" r:id="rId22"/>
    <p:sldId id="423" r:id="rId23"/>
    <p:sldId id="425" r:id="rId24"/>
    <p:sldId id="442" r:id="rId25"/>
    <p:sldId id="427" r:id="rId26"/>
    <p:sldId id="431" r:id="rId27"/>
    <p:sldId id="428" r:id="rId28"/>
    <p:sldId id="429" r:id="rId29"/>
    <p:sldId id="430" r:id="rId30"/>
    <p:sldId id="393" r:id="rId31"/>
    <p:sldId id="433" r:id="rId32"/>
    <p:sldId id="434" r:id="rId33"/>
    <p:sldId id="435" r:id="rId34"/>
    <p:sldId id="554" r:id="rId35"/>
    <p:sldId id="436" r:id="rId36"/>
    <p:sldId id="438" r:id="rId37"/>
    <p:sldId id="439" r:id="rId38"/>
    <p:sldId id="440" r:id="rId39"/>
    <p:sldId id="533" r:id="rId40"/>
    <p:sldId id="534" r:id="rId41"/>
    <p:sldId id="576" r:id="rId42"/>
    <p:sldId id="577" r:id="rId43"/>
    <p:sldId id="578" r:id="rId44"/>
    <p:sldId id="579" r:id="rId45"/>
    <p:sldId id="580" r:id="rId46"/>
    <p:sldId id="581" r:id="rId47"/>
    <p:sldId id="582" r:id="rId48"/>
    <p:sldId id="583" r:id="rId49"/>
    <p:sldId id="584" r:id="rId50"/>
    <p:sldId id="585" r:id="rId51"/>
    <p:sldId id="586" r:id="rId52"/>
    <p:sldId id="587" r:id="rId53"/>
    <p:sldId id="589" r:id="rId54"/>
    <p:sldId id="590" r:id="rId55"/>
    <p:sldId id="591" r:id="rId56"/>
    <p:sldId id="592" r:id="rId57"/>
    <p:sldId id="550" r:id="rId58"/>
    <p:sldId id="551" r:id="rId59"/>
    <p:sldId id="531" r:id="rId60"/>
    <p:sldId id="555" r:id="rId61"/>
    <p:sldId id="556" r:id="rId62"/>
    <p:sldId id="595" r:id="rId63"/>
    <p:sldId id="596" r:id="rId64"/>
    <p:sldId id="557" r:id="rId65"/>
    <p:sldId id="558" r:id="rId66"/>
    <p:sldId id="559" r:id="rId67"/>
    <p:sldId id="560" r:id="rId68"/>
    <p:sldId id="561" r:id="rId69"/>
    <p:sldId id="562" r:id="rId70"/>
    <p:sldId id="563" r:id="rId71"/>
    <p:sldId id="564" r:id="rId72"/>
    <p:sldId id="565" r:id="rId73"/>
    <p:sldId id="566" r:id="rId74"/>
    <p:sldId id="567" r:id="rId75"/>
    <p:sldId id="593" r:id="rId76"/>
    <p:sldId id="594" r:id="rId77"/>
    <p:sldId id="597" r:id="rId78"/>
    <p:sldId id="598" r:id="rId79"/>
    <p:sldId id="599" r:id="rId80"/>
    <p:sldId id="600" r:id="rId81"/>
    <p:sldId id="601" r:id="rId82"/>
    <p:sldId id="602" r:id="rId83"/>
    <p:sldId id="603" r:id="rId84"/>
    <p:sldId id="604" r:id="rId85"/>
    <p:sldId id="605" r:id="rId86"/>
    <p:sldId id="606" r:id="rId87"/>
    <p:sldId id="607" r:id="rId88"/>
    <p:sldId id="608" r:id="rId89"/>
    <p:sldId id="609" r:id="rId90"/>
    <p:sldId id="610" r:id="rId91"/>
    <p:sldId id="611" r:id="rId92"/>
    <p:sldId id="612" r:id="rId93"/>
    <p:sldId id="613" r:id="rId94"/>
    <p:sldId id="614" r:id="rId95"/>
    <p:sldId id="615" r:id="rId96"/>
    <p:sldId id="616" r:id="rId97"/>
    <p:sldId id="617" r:id="rId98"/>
    <p:sldId id="618" r:id="rId99"/>
    <p:sldId id="568" r:id="rId100"/>
    <p:sldId id="569" r:id="rId101"/>
    <p:sldId id="570" r:id="rId102"/>
    <p:sldId id="571" r:id="rId103"/>
    <p:sldId id="572" r:id="rId104"/>
    <p:sldId id="573" r:id="rId105"/>
    <p:sldId id="574" r:id="rId106"/>
    <p:sldId id="575" r:id="rId10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83759" autoAdjust="0"/>
  </p:normalViewPr>
  <p:slideViewPr>
    <p:cSldViewPr>
      <p:cViewPr varScale="1">
        <p:scale>
          <a:sx n="96" d="100"/>
          <a:sy n="96" d="100"/>
        </p:scale>
        <p:origin x="108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86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tableStyles" Target="tableStyle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notesMaster" Target="notesMasters/notesMaster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handoutMaster" Target="handoutMasters/handoutMaster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ctr"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Couples had participated in a larger investigation of relationship development and the effectiveness of pre-marital</a:t>
            </a:r>
            <a:r>
              <a:rPr lang="en-US" sz="1200" kern="1200" baseline="0" dirty="0">
                <a:solidFill>
                  <a:schemeClr val="tx1"/>
                </a:solidFill>
                <a:effectLst/>
                <a:latin typeface="Arial" charset="0"/>
                <a:ea typeface="+mn-ea"/>
                <a:cs typeface="+mn-cs"/>
              </a:rPr>
              <a:t> education. </a:t>
            </a:r>
            <a:r>
              <a:rPr lang="en-US" altLang="en-US" i="1" dirty="0">
                <a:latin typeface="Calibri" panose="020F0502020204030204" pitchFamily="34" charset="0"/>
              </a:rPr>
              <a:t>Recruited before marriage through religious organizations that would perform their weddings. </a:t>
            </a:r>
          </a:p>
          <a:p>
            <a:pPr marL="0" marR="0" lvl="0" indent="0" algn="l" defTabSz="914400" rtl="0" eaLnBrk="1" fontAlgn="ctr" latinLnBrk="0" hangingPunct="1">
              <a:lnSpc>
                <a:spcPct val="100000"/>
              </a:lnSpc>
              <a:spcBef>
                <a:spcPct val="30000"/>
              </a:spcBef>
              <a:spcAft>
                <a:spcPct val="0"/>
              </a:spcAft>
              <a:buClrTx/>
              <a:buSzTx/>
              <a:buFontTx/>
              <a:buNone/>
              <a:tabLst/>
              <a:defRPr/>
            </a:pPr>
            <a:endParaRPr lang="en-US" dirty="0"/>
          </a:p>
          <a:p>
            <a:pPr marL="0" indent="0" eaLnBrk="1" hangingPunct="1"/>
            <a:r>
              <a:rPr lang="en-US" altLang="en-US" sz="1200" b="1" dirty="0">
                <a:latin typeface="Calibri" panose="020F0502020204030204" pitchFamily="34" charset="0"/>
              </a:rPr>
              <a:t>Study 1 (Parents): </a:t>
            </a:r>
            <a:r>
              <a:rPr lang="en-US" altLang="en-US" sz="1200" dirty="0">
                <a:latin typeface="Calibri" panose="020F0502020204030204" pitchFamily="34" charset="0"/>
              </a:rPr>
              <a:t>132 couples who had their first child during first 8 years of the study</a:t>
            </a:r>
          </a:p>
          <a:p>
            <a:pPr marL="0" indent="0" eaLnBrk="1" hangingPunct="1"/>
            <a:r>
              <a:rPr lang="en-US" altLang="en-US" sz="1200" b="1" dirty="0">
                <a:latin typeface="Calibri" panose="020F0502020204030204" pitchFamily="34" charset="0"/>
              </a:rPr>
              <a:t>Study 2 (Nonparents): </a:t>
            </a:r>
            <a:r>
              <a:rPr lang="en-US" altLang="en-US" sz="1200" dirty="0">
                <a:latin typeface="Calibri" panose="020F0502020204030204" pitchFamily="34" charset="0"/>
              </a:rPr>
              <a:t>86 couples who did not have children before or during the first 8 years of the study</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dirty="0"/>
              <a:t>-- same measures</a:t>
            </a:r>
            <a:r>
              <a:rPr lang="en-US" baseline="0" dirty="0"/>
              <a:t> used in study 1 and study 2</a:t>
            </a:r>
          </a:p>
          <a:p>
            <a:pPr marL="0" marR="0" lvl="0" indent="0" algn="l" defTabSz="914400" rtl="0" eaLnBrk="1" fontAlgn="ctr" latinLnBrk="0" hangingPunct="1">
              <a:lnSpc>
                <a:spcPct val="100000"/>
              </a:lnSpc>
              <a:spcBef>
                <a:spcPct val="30000"/>
              </a:spcBef>
              <a:spcAft>
                <a:spcPct val="0"/>
              </a:spcAft>
              <a:buClrTx/>
              <a:buSzTx/>
              <a:buFontTx/>
              <a:buNone/>
              <a:tabLst/>
              <a:defRPr/>
            </a:pPr>
            <a:endParaRPr lang="en-US" dirty="0"/>
          </a:p>
          <a:p>
            <a:pPr lvl="0" rtl="0" fontAlgn="ctr"/>
            <a:r>
              <a:rPr lang="en-US" sz="1200" kern="1200" dirty="0">
                <a:solidFill>
                  <a:schemeClr val="tx1"/>
                </a:solidFill>
                <a:effectLst/>
                <a:latin typeface="Arial" charset="0"/>
                <a:ea typeface="+mn-ea"/>
                <a:cs typeface="+mn-cs"/>
              </a:rPr>
              <a:t>Study</a:t>
            </a:r>
            <a:r>
              <a:rPr lang="en-US" sz="1200" kern="1200" baseline="0" dirty="0">
                <a:solidFill>
                  <a:schemeClr val="tx1"/>
                </a:solidFill>
                <a:effectLst/>
                <a:latin typeface="Arial" charset="0"/>
                <a:ea typeface="+mn-ea"/>
                <a:cs typeface="+mn-cs"/>
              </a:rPr>
              <a:t> 1: 3 couples divorced, 3 withdrew</a:t>
            </a:r>
          </a:p>
          <a:p>
            <a:pPr lvl="0" rtl="0" fontAlgn="ctr"/>
            <a:r>
              <a:rPr lang="en-US" sz="1200" kern="1200" baseline="0" dirty="0">
                <a:solidFill>
                  <a:schemeClr val="tx1"/>
                </a:solidFill>
                <a:effectLst/>
                <a:latin typeface="Arial" charset="0"/>
                <a:ea typeface="+mn-ea"/>
                <a:cs typeface="+mn-cs"/>
              </a:rPr>
              <a:t>Study 2: 18 couples divorced, 22 withdrew (this is consistent with previous research of nonparents that begins just after marriage)</a:t>
            </a:r>
          </a:p>
          <a:p>
            <a:pPr marL="171450" lvl="0" indent="-171450" rtl="0" fontAlgn="ctr">
              <a:buFontTx/>
              <a:buChar char="-"/>
            </a:pPr>
            <a:r>
              <a:rPr lang="en-US" sz="1200" kern="1200" baseline="0" dirty="0">
                <a:solidFill>
                  <a:schemeClr val="tx1"/>
                </a:solidFill>
                <a:effectLst/>
                <a:latin typeface="Arial" charset="0"/>
                <a:ea typeface="+mn-ea"/>
                <a:cs typeface="+mn-cs"/>
              </a:rPr>
              <a:t>Religious organizations were randomly assigned to require couples using their wedding services to receive </a:t>
            </a:r>
            <a:r>
              <a:rPr lang="en-US" sz="1200" i="1" kern="1200" baseline="0" dirty="0">
                <a:solidFill>
                  <a:schemeClr val="tx1"/>
                </a:solidFill>
                <a:effectLst/>
                <a:latin typeface="Arial" charset="0"/>
                <a:ea typeface="+mn-ea"/>
                <a:cs typeface="+mn-cs"/>
              </a:rPr>
              <a:t>either</a:t>
            </a:r>
            <a:r>
              <a:rPr lang="en-US" sz="1200" kern="1200" baseline="0" dirty="0">
                <a:solidFill>
                  <a:schemeClr val="tx1"/>
                </a:solidFill>
                <a:effectLst/>
                <a:latin typeface="Arial" charset="0"/>
                <a:ea typeface="+mn-ea"/>
                <a:cs typeface="+mn-cs"/>
              </a:rPr>
              <a:t> naturally occurring premarital education services within the religious organization or the Prevention and Relationship Enhancement Program (PREP)</a:t>
            </a:r>
          </a:p>
          <a:p>
            <a:pPr marL="171450" lvl="0" indent="-171450" rtl="0" fontAlgn="ctr">
              <a:buFontTx/>
              <a:buChar char="-"/>
            </a:pPr>
            <a:r>
              <a:rPr lang="en-US" altLang="en-US" sz="1200" kern="1200" baseline="0" dirty="0">
                <a:solidFill>
                  <a:schemeClr val="tx1"/>
                </a:solidFill>
                <a:effectLst/>
                <a:latin typeface="Arial" charset="0"/>
                <a:ea typeface="+mn-ea"/>
                <a:cs typeface="+mn-cs"/>
              </a:rPr>
              <a:t>At each time point completed questionnaires individually and completed a videotaped 10-15 min problem-solving discussion together</a:t>
            </a:r>
          </a:p>
          <a:p>
            <a:pPr marL="171450" marR="0" lvl="0" indent="-171450" algn="l" defTabSz="914400" rtl="0" eaLnBrk="1" fontAlgn="ctr" latinLnBrk="0" hangingPunct="1">
              <a:lnSpc>
                <a:spcPct val="100000"/>
              </a:lnSpc>
              <a:spcBef>
                <a:spcPct val="30000"/>
              </a:spcBef>
              <a:spcAft>
                <a:spcPct val="0"/>
              </a:spcAft>
              <a:buClrTx/>
              <a:buSzTx/>
              <a:buFontTx/>
              <a:buChar char="-"/>
              <a:tabLst/>
              <a:defRPr/>
            </a:pPr>
            <a:r>
              <a:rPr lang="en-US" altLang="en-US" dirty="0">
                <a:latin typeface="Calibri" panose="020F0502020204030204" pitchFamily="34" charset="0"/>
              </a:rPr>
              <a:t>Parents were more confident about their relationships and had more years of education than nonparents (at initial assessment)</a:t>
            </a:r>
          </a:p>
          <a:p>
            <a:pPr marL="0" lvl="0" indent="0" rtl="0" fontAlgn="ctr">
              <a:buFontTx/>
              <a:buNone/>
            </a:pPr>
            <a:endParaRPr lang="en-US" altLang="en-US" sz="1200" kern="1200" baseline="0" dirty="0">
              <a:solidFill>
                <a:schemeClr val="tx1"/>
              </a:solidFill>
              <a:effectLst/>
              <a:latin typeface="Arial" charset="0"/>
              <a:ea typeface="+mn-ea"/>
              <a:cs typeface="+mn-cs"/>
            </a:endParaRPr>
          </a:p>
          <a:p>
            <a:pPr marL="171450" lvl="0" indent="-171450" rtl="0" fontAlgn="ctr">
              <a:buFontTx/>
              <a:buChar char="-"/>
            </a:pPr>
            <a:endParaRPr lang="en-US" altLang="en-US" sz="1200" kern="1200" baseline="0" dirty="0">
              <a:solidFill>
                <a:schemeClr val="tx1"/>
              </a:solidFill>
              <a:effectLst/>
              <a:latin typeface="Arial" charset="0"/>
              <a:ea typeface="+mn-ea"/>
              <a:cs typeface="+mn-cs"/>
            </a:endParaRPr>
          </a:p>
          <a:p>
            <a:pPr marL="0" lvl="0" indent="0" rtl="0" fontAlgn="ctr">
              <a:buFontTx/>
              <a:buNone/>
            </a:pPr>
            <a:r>
              <a:rPr lang="en-US" altLang="en-US" dirty="0">
                <a:latin typeface="Calibri" panose="020F0502020204030204" pitchFamily="34" charset="0"/>
              </a:rPr>
              <a:t>T1: Before married and before premarital education, T2: Just after education, T3-10: Yearly thereafter </a:t>
            </a:r>
            <a:endParaRPr lang="en-US" altLang="en-US" dirty="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18</a:t>
            </a:fld>
            <a:endParaRPr lang="en-US" altLang="en-US" sz="1200">
              <a:solidFill>
                <a:srgbClr val="000000"/>
              </a:solidFill>
            </a:endParaRPr>
          </a:p>
        </p:txBody>
      </p:sp>
    </p:spTree>
    <p:extLst>
      <p:ext uri="{BB962C8B-B14F-4D97-AF65-F5344CB8AC3E}">
        <p14:creationId xmlns:p14="http://schemas.microsoft.com/office/powerpoint/2010/main" val="169058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rtl="0" fontAlgn="ctr"/>
            <a:r>
              <a:rPr lang="en-US" sz="1200" kern="1200" dirty="0">
                <a:solidFill>
                  <a:schemeClr val="tx1"/>
                </a:solidFill>
                <a:effectLst/>
                <a:latin typeface="Arial" charset="0"/>
                <a:ea typeface="+mn-ea"/>
                <a:cs typeface="+mn-cs"/>
              </a:rPr>
              <a:t>Parents: dotted = fathers, solid = mothers</a:t>
            </a:r>
          </a:p>
          <a:p>
            <a:pPr lvl="0" rtl="0" fontAlgn="ctr"/>
            <a:r>
              <a:rPr lang="en-US" sz="1200" kern="1200" dirty="0">
                <a:solidFill>
                  <a:schemeClr val="tx1"/>
                </a:solidFill>
                <a:effectLst/>
                <a:latin typeface="Arial" charset="0"/>
                <a:ea typeface="+mn-ea"/>
                <a:cs typeface="+mn-cs"/>
              </a:rPr>
              <a:t>Nonparents: dotted = males, solid = females</a:t>
            </a:r>
          </a:p>
          <a:p>
            <a:pPr lvl="0" rtl="0" fontAlgn="ctr"/>
            <a:endParaRPr lang="en-US" sz="1200" kern="1200" dirty="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19</a:t>
            </a:fld>
            <a:endParaRPr lang="en-US" altLang="en-US" sz="1200">
              <a:solidFill>
                <a:srgbClr val="000000"/>
              </a:solidFill>
            </a:endParaRPr>
          </a:p>
        </p:txBody>
      </p:sp>
    </p:spTree>
    <p:extLst>
      <p:ext uri="{BB962C8B-B14F-4D97-AF65-F5344CB8AC3E}">
        <p14:creationId xmlns:p14="http://schemas.microsoft.com/office/powerpoint/2010/main" val="2270668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57200" lvl="1" indent="0" rtl="0" fontAlgn="ctr">
              <a:buFontTx/>
              <a:buNone/>
            </a:pPr>
            <a:endParaRPr lang="en-US" sz="1200" kern="1200" baseline="0" dirty="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20</a:t>
            </a:fld>
            <a:endParaRPr lang="en-US" altLang="en-US" sz="1200">
              <a:solidFill>
                <a:srgbClr val="000000"/>
              </a:solidFill>
            </a:endParaRPr>
          </a:p>
        </p:txBody>
      </p:sp>
    </p:spTree>
    <p:extLst>
      <p:ext uri="{BB962C8B-B14F-4D97-AF65-F5344CB8AC3E}">
        <p14:creationId xmlns:p14="http://schemas.microsoft.com/office/powerpoint/2010/main" val="221275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rtl="0" fontAlgn="ctr"/>
            <a:endParaRPr lang="en-US" sz="1200" kern="1200" dirty="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21</a:t>
            </a:fld>
            <a:endParaRPr lang="en-US" altLang="en-US" sz="1200">
              <a:solidFill>
                <a:srgbClr val="000000"/>
              </a:solidFill>
            </a:endParaRPr>
          </a:p>
        </p:txBody>
      </p:sp>
    </p:spTree>
    <p:extLst>
      <p:ext uri="{BB962C8B-B14F-4D97-AF65-F5344CB8AC3E}">
        <p14:creationId xmlns:p14="http://schemas.microsoft.com/office/powerpoint/2010/main" val="402909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rtl="0" fontAlgn="ctr">
              <a:buFontTx/>
              <a:buNone/>
            </a:pPr>
            <a:endParaRPr lang="en-US" sz="1200" kern="1200" dirty="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22</a:t>
            </a:fld>
            <a:endParaRPr lang="en-US" altLang="en-US" sz="1200">
              <a:solidFill>
                <a:srgbClr val="000000"/>
              </a:solidFill>
            </a:endParaRPr>
          </a:p>
        </p:txBody>
      </p:sp>
    </p:spTree>
    <p:extLst>
      <p:ext uri="{BB962C8B-B14F-4D97-AF65-F5344CB8AC3E}">
        <p14:creationId xmlns:p14="http://schemas.microsoft.com/office/powerpoint/2010/main" val="2087492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rtl="0" fontAlgn="ctr">
              <a:buFontTx/>
              <a:buNone/>
            </a:pPr>
            <a:endParaRPr lang="en-US" sz="1200" kern="1200" dirty="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23</a:t>
            </a:fld>
            <a:endParaRPr lang="en-US" altLang="en-US" sz="1200">
              <a:solidFill>
                <a:srgbClr val="000000"/>
              </a:solidFill>
            </a:endParaRPr>
          </a:p>
        </p:txBody>
      </p:sp>
    </p:spTree>
    <p:extLst>
      <p:ext uri="{BB962C8B-B14F-4D97-AF65-F5344CB8AC3E}">
        <p14:creationId xmlns:p14="http://schemas.microsoft.com/office/powerpoint/2010/main" val="426728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rtl="0" fontAlgn="ctr"/>
            <a:endParaRPr lang="en-US" sz="1200" kern="1200" dirty="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24</a:t>
            </a:fld>
            <a:endParaRPr lang="en-US" altLang="en-US" sz="1200">
              <a:solidFill>
                <a:srgbClr val="000000"/>
              </a:solidFill>
            </a:endParaRPr>
          </a:p>
        </p:txBody>
      </p:sp>
    </p:spTree>
    <p:extLst>
      <p:ext uri="{BB962C8B-B14F-4D97-AF65-F5344CB8AC3E}">
        <p14:creationId xmlns:p14="http://schemas.microsoft.com/office/powerpoint/2010/main" val="2395060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44C96-C4F7-4DA0-A9B0-1EFEE03DD222}" type="slidenum">
              <a:rPr lang="en-US"/>
              <a:pPr/>
              <a:t>25</a:t>
            </a:fld>
            <a:endParaRPr lang="en-US"/>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9605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 brain</a:t>
            </a:r>
            <a:r>
              <a:rPr lang="mr-IN" dirty="0"/>
              <a:t>…</a:t>
            </a:r>
            <a:endParaRPr lang="en-US" dirty="0"/>
          </a:p>
          <a:p>
            <a:r>
              <a:rPr lang="en-US" dirty="0"/>
              <a:t>While human studies mainly focus on the decline of memory and attention in pregnant women,</a:t>
            </a:r>
            <a:r>
              <a:rPr lang="en-US" baseline="0" dirty="0"/>
              <a:t> animal studies highlight…</a:t>
            </a:r>
          </a:p>
          <a:p>
            <a:r>
              <a:rPr lang="en-US" baseline="0" dirty="0"/>
              <a:t>In fact there is actually an increase in neural plasticity in pregnancy…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 why</a:t>
            </a:r>
            <a:r>
              <a:rPr lang="en-US" sz="1200" b="0" i="0" kern="1200" baseline="0" dirty="0">
                <a:solidFill>
                  <a:schemeClr val="tx1"/>
                </a:solidFill>
                <a:effectLst/>
                <a:latin typeface="+mn-lt"/>
                <a:ea typeface="+mn-ea"/>
                <a:cs typeface="+mn-cs"/>
              </a:rPr>
              <a:t> are women…</a:t>
            </a:r>
            <a:endParaRPr lang="en-US" sz="1200" b="0" i="0" kern="1200" dirty="0">
              <a:solidFill>
                <a:schemeClr val="tx1"/>
              </a:solidFill>
              <a:effectLst/>
              <a:latin typeface="+mn-lt"/>
              <a:ea typeface="+mn-ea"/>
              <a:cs typeface="+mn-cs"/>
            </a:endParaRPr>
          </a:p>
          <a:p>
            <a:endParaRPr lang="en-US" baseline="0" dirty="0"/>
          </a:p>
          <a:p>
            <a:endParaRPr lang="en-US" baseline="0" dirty="0"/>
          </a:p>
          <a:p>
            <a:r>
              <a:rPr lang="en-US" baseline="0" dirty="0"/>
              <a:t>Anderson &amp; Rutherford (2012) </a:t>
            </a:r>
            <a:r>
              <a:rPr lang="en-US" baseline="0" dirty="0" err="1"/>
              <a:t>Evo</a:t>
            </a:r>
            <a:r>
              <a:rPr lang="en-US" baseline="0" dirty="0"/>
              <a:t> Psych</a:t>
            </a:r>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22CF3BF3-01AF-462F-B55E-D9CB0656B74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01930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New</a:t>
            </a:r>
            <a:r>
              <a:rPr lang="en-US" sz="1200" b="0" i="0" kern="1200" baseline="0" dirty="0">
                <a:solidFill>
                  <a:schemeClr val="tx1"/>
                </a:solidFill>
                <a:effectLst/>
                <a:latin typeface="+mn-lt"/>
                <a:ea typeface="+mn-ea"/>
                <a:cs typeface="+mn-cs"/>
              </a:rPr>
              <a:t> perspective suggests</a:t>
            </a:r>
            <a:r>
              <a:rPr lang="en-US" sz="1200" b="0" i="0" kern="1200" dirty="0">
                <a:solidFill>
                  <a:schemeClr val="tx1"/>
                </a:solidFill>
                <a:effectLst/>
                <a:latin typeface="+mn-lt"/>
                <a:ea typeface="+mn-ea"/>
                <a:cs typeface="+mn-cs"/>
              </a:rPr>
              <a:t>… cognitive trade-offs… </a:t>
            </a:r>
            <a:r>
              <a:rPr lang="en-US" sz="1200" b="0" i="0" kern="1200" dirty="0">
                <a:solidFill>
                  <a:schemeClr val="tx1"/>
                </a:solidFill>
                <a:effectLst/>
                <a:latin typeface="Bodoni MT" panose="02070603080606020203" pitchFamily="18" charset="0"/>
                <a:ea typeface="+mn-ea"/>
                <a:cs typeface="+mn-cs"/>
              </a:rPr>
              <a:t>Pregnant</a:t>
            </a:r>
            <a:r>
              <a:rPr lang="en-US" sz="1200" b="0" i="0" kern="1200" baseline="0" dirty="0">
                <a:solidFill>
                  <a:schemeClr val="tx1"/>
                </a:solidFill>
                <a:effectLst/>
                <a:latin typeface="Bodoni MT" panose="02070603080606020203" pitchFamily="18" charset="0"/>
                <a:ea typeface="+mn-ea"/>
                <a:cs typeface="+mn-cs"/>
              </a:rPr>
              <a:t> w</a:t>
            </a:r>
            <a:r>
              <a:rPr lang="en-US" dirty="0">
                <a:latin typeface="Bodoni MT" panose="02070603080606020203" pitchFamily="18" charset="0"/>
              </a:rPr>
              <a:t>omen may experience a decline in some areas of cognition because resources are being devoted to other areas more important for the fitness of the mother and infant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0A3FDCFD-E33F-4C4A-ACC5-DDF6FBEFF47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4576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Comic Sans MS" pitchFamily="66" charset="0"/>
              </a:defRPr>
            </a:lvl1pPr>
            <a:lvl2pPr marL="742950" indent="-285750" defTabSz="931863" eaLnBrk="0" hangingPunct="0">
              <a:defRPr sz="2400">
                <a:solidFill>
                  <a:schemeClr val="tx1"/>
                </a:solidFill>
                <a:latin typeface="Comic Sans MS" pitchFamily="66" charset="0"/>
              </a:defRPr>
            </a:lvl2pPr>
            <a:lvl3pPr marL="1143000" indent="-228600" defTabSz="931863" eaLnBrk="0" hangingPunct="0">
              <a:defRPr sz="2400">
                <a:solidFill>
                  <a:schemeClr val="tx1"/>
                </a:solidFill>
                <a:latin typeface="Comic Sans MS" pitchFamily="66" charset="0"/>
              </a:defRPr>
            </a:lvl3pPr>
            <a:lvl4pPr marL="1600200" indent="-228600" defTabSz="931863" eaLnBrk="0" hangingPunct="0">
              <a:defRPr sz="2400">
                <a:solidFill>
                  <a:schemeClr val="tx1"/>
                </a:solidFill>
                <a:latin typeface="Comic Sans MS" pitchFamily="66" charset="0"/>
              </a:defRPr>
            </a:lvl4pPr>
            <a:lvl5pPr marL="2057400" indent="-228600" defTabSz="931863" eaLnBrk="0" hangingPunct="0">
              <a:defRPr sz="2400">
                <a:solidFill>
                  <a:schemeClr val="tx1"/>
                </a:solidFill>
                <a:latin typeface="Comic Sans MS" pitchFamily="66" charset="0"/>
              </a:defRPr>
            </a:lvl5pPr>
            <a:lvl6pPr marL="2514600" indent="-228600" defTabSz="931863" eaLnBrk="0" fontAlgn="base" hangingPunct="0">
              <a:spcBef>
                <a:spcPct val="0"/>
              </a:spcBef>
              <a:spcAft>
                <a:spcPct val="0"/>
              </a:spcAft>
              <a:defRPr sz="2400">
                <a:solidFill>
                  <a:schemeClr val="tx1"/>
                </a:solidFill>
                <a:latin typeface="Comic Sans MS" pitchFamily="66" charset="0"/>
              </a:defRPr>
            </a:lvl6pPr>
            <a:lvl7pPr marL="2971800" indent="-228600" defTabSz="931863" eaLnBrk="0" fontAlgn="base" hangingPunct="0">
              <a:spcBef>
                <a:spcPct val="0"/>
              </a:spcBef>
              <a:spcAft>
                <a:spcPct val="0"/>
              </a:spcAft>
              <a:defRPr sz="2400">
                <a:solidFill>
                  <a:schemeClr val="tx1"/>
                </a:solidFill>
                <a:latin typeface="Comic Sans MS" pitchFamily="66" charset="0"/>
              </a:defRPr>
            </a:lvl7pPr>
            <a:lvl8pPr marL="3429000" indent="-228600" defTabSz="931863" eaLnBrk="0" fontAlgn="base" hangingPunct="0">
              <a:spcBef>
                <a:spcPct val="0"/>
              </a:spcBef>
              <a:spcAft>
                <a:spcPct val="0"/>
              </a:spcAft>
              <a:defRPr sz="2400">
                <a:solidFill>
                  <a:schemeClr val="tx1"/>
                </a:solidFill>
                <a:latin typeface="Comic Sans MS" pitchFamily="66" charset="0"/>
              </a:defRPr>
            </a:lvl8pPr>
            <a:lvl9pPr marL="3886200" indent="-228600" defTabSz="931863" eaLnBrk="0" fontAlgn="base" hangingPunct="0">
              <a:spcBef>
                <a:spcPct val="0"/>
              </a:spcBef>
              <a:spcAft>
                <a:spcPct val="0"/>
              </a:spcAft>
              <a:defRPr sz="2400">
                <a:solidFill>
                  <a:schemeClr val="tx1"/>
                </a:solidFill>
                <a:latin typeface="Comic Sans MS" pitchFamily="66" charset="0"/>
              </a:defRPr>
            </a:lvl9pPr>
          </a:lstStyle>
          <a:p>
            <a:pPr eaLnBrk="1" hangingPunct="1"/>
            <a:fld id="{5B70A0F8-490F-4122-A4A6-73262AA110ED}" type="slidenum">
              <a:rPr lang="en-US" altLang="en-US" sz="1200" smtClean="0">
                <a:latin typeface="Times New Roman" pitchFamily="18" charset="0"/>
              </a:rPr>
              <a:pPr eaLnBrk="1" hangingPunct="1"/>
              <a:t>3</a:t>
            </a:fld>
            <a:endParaRPr lang="en-US" altLang="en-US" sz="1200">
              <a:latin typeface="Times New Roman" pitchFamily="18" charset="0"/>
            </a:endParaRPr>
          </a:p>
        </p:txBody>
      </p:sp>
      <p:sp>
        <p:nvSpPr>
          <p:cNvPr id="75779" name="Rectangle 2"/>
          <p:cNvSpPr>
            <a:spLocks noGrp="1" noRot="1" noChangeAspect="1" noChangeArrowheads="1" noTextEdit="1"/>
          </p:cNvSpPr>
          <p:nvPr>
            <p:ph type="sldImg"/>
          </p:nvPr>
        </p:nvSpPr>
        <p:spPr>
          <a:xfrm>
            <a:off x="1182688" y="698500"/>
            <a:ext cx="4645025" cy="3482975"/>
          </a:xfrm>
          <a:ln w="12700"/>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pPr eaLnBrk="1" hangingPunct="1"/>
            <a:endParaRPr lang="en-US" altLang="en-US"/>
          </a:p>
        </p:txBody>
      </p:sp>
    </p:spTree>
    <p:extLst>
      <p:ext uri="{BB962C8B-B14F-4D97-AF65-F5344CB8AC3E}">
        <p14:creationId xmlns:p14="http://schemas.microsoft.com/office/powerpoint/2010/main" val="1603598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Empathic</a:t>
            </a:r>
            <a:r>
              <a:rPr lang="en-US" baseline="0" dirty="0"/>
              <a:t> </a:t>
            </a:r>
            <a:r>
              <a:rPr lang="en-US" baseline="0" dirty="0" err="1"/>
              <a:t>overarousal</a:t>
            </a:r>
            <a:r>
              <a:rPr lang="en-US" baseline="0" dirty="0"/>
              <a:t> can lead to interfering distress. Fathers with MODERATE anterior insula activation are most involved in instrumental care giving</a:t>
            </a:r>
          </a:p>
          <a:p>
            <a:r>
              <a:rPr lang="en-US" baseline="0" dirty="0"/>
              <a:t>Prefrontal cortex associated with increased sensitivity, decreased stress hormones at separation, more secure attachment</a:t>
            </a:r>
            <a:endParaRPr lang="en-US" dirty="0"/>
          </a:p>
        </p:txBody>
      </p:sp>
      <p:sp>
        <p:nvSpPr>
          <p:cNvPr id="4" name="Slide Number Placeholder 3"/>
          <p:cNvSpPr>
            <a:spLocks noGrp="1"/>
          </p:cNvSpPr>
          <p:nvPr>
            <p:ph type="sldNum" sz="quarter" idx="10"/>
          </p:nvPr>
        </p:nvSpPr>
        <p:spPr/>
        <p:txBody>
          <a:bodyPr/>
          <a:lstStyle/>
          <a:p>
            <a:fld id="{CD42992C-9047-4568-B9FD-BE4590225E2B}"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89481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98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8286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14177"/>
            <a:r>
              <a:rPr lang="en-US" sz="1000" dirty="0">
                <a:latin typeface="+mn-lt"/>
              </a:rPr>
              <a:t>Animal studies demonstrate mammalian mothering is supported by evolutionary</a:t>
            </a:r>
            <a:r>
              <a:rPr lang="en-US" sz="1000" baseline="0" dirty="0">
                <a:latin typeface="+mn-lt"/>
              </a:rPr>
              <a:t> ancient structures. Human studies: similar areas, also </a:t>
            </a:r>
            <a:r>
              <a:rPr lang="en-US" sz="1000" baseline="0" dirty="0" err="1">
                <a:latin typeface="+mn-lt"/>
              </a:rPr>
              <a:t>paralimbic</a:t>
            </a:r>
            <a:r>
              <a:rPr lang="en-US" sz="1000" baseline="0" dirty="0">
                <a:latin typeface="+mn-lt"/>
              </a:rPr>
              <a:t> insula=cingulate structures imbue infants with affective salience, ground experience in the present moment, enable maternal simulation of infant states</a:t>
            </a:r>
          </a:p>
          <a:p>
            <a:pPr defTabSz="414177"/>
            <a:r>
              <a:rPr lang="en-US" sz="1000" baseline="0" dirty="0">
                <a:latin typeface="+mn-lt"/>
              </a:rPr>
              <a:t>Implicate a phylogenetically ancient network of emotional processing that rapidly detects motivationally salient and survival related cues</a:t>
            </a:r>
          </a:p>
          <a:p>
            <a:pPr defTabSz="414177"/>
            <a:r>
              <a:rPr lang="en-US" sz="1000" baseline="0" dirty="0">
                <a:latin typeface="+mn-lt"/>
              </a:rPr>
              <a:t>Enables parents to automatically identify and respond to infant distress </a:t>
            </a:r>
            <a:r>
              <a:rPr lang="en-US" sz="1000" baseline="0" dirty="0">
                <a:latin typeface="+mn-lt"/>
                <a:sym typeface="Wingdings" panose="05000000000000000000" pitchFamily="2" charset="2"/>
              </a:rPr>
              <a:t> maximizing survival</a:t>
            </a:r>
          </a:p>
          <a:p>
            <a:pPr defTabSz="414177"/>
            <a:r>
              <a:rPr lang="en-US" sz="1000" baseline="0" dirty="0">
                <a:latin typeface="+mn-lt"/>
                <a:sym typeface="Wingdings" panose="05000000000000000000" pitchFamily="2" charset="2"/>
              </a:rPr>
              <a:t>In humans, this emotional processing network is complimented by:</a:t>
            </a:r>
          </a:p>
          <a:p>
            <a:pPr marL="155317" indent="-155317" defTabSz="414177">
              <a:buFontTx/>
              <a:buChar char="-"/>
            </a:pPr>
            <a:r>
              <a:rPr lang="en-US" sz="1000" baseline="0" dirty="0">
                <a:latin typeface="+mn-lt"/>
                <a:sym typeface="Wingdings" panose="05000000000000000000" pitchFamily="2" charset="2"/>
              </a:rPr>
              <a:t>Network of </a:t>
            </a:r>
            <a:r>
              <a:rPr lang="en-US" sz="1000" baseline="0" dirty="0" err="1">
                <a:latin typeface="+mn-lt"/>
                <a:sym typeface="Wingdings" panose="05000000000000000000" pitchFamily="2" charset="2"/>
              </a:rPr>
              <a:t>frontopolar</a:t>
            </a:r>
            <a:r>
              <a:rPr lang="en-US" sz="1000" baseline="0" dirty="0">
                <a:latin typeface="+mn-lt"/>
                <a:sym typeface="Wingdings" panose="05000000000000000000" pitchFamily="2" charset="2"/>
              </a:rPr>
              <a:t>-medial-prefrontal-</a:t>
            </a:r>
            <a:r>
              <a:rPr lang="en-US" sz="1000" baseline="0" dirty="0" err="1">
                <a:latin typeface="+mn-lt"/>
                <a:sym typeface="Wingdings" panose="05000000000000000000" pitchFamily="2" charset="2"/>
              </a:rPr>
              <a:t>temporo</a:t>
            </a:r>
            <a:r>
              <a:rPr lang="en-US" sz="1000" baseline="0" dirty="0">
                <a:latin typeface="+mn-lt"/>
                <a:sym typeface="Wingdings" panose="05000000000000000000" pitchFamily="2" charset="2"/>
              </a:rPr>
              <a:t>-parietal structures involved in social understanding, theory of mind, cognitive empathy, including the medial prefrontal cortex (</a:t>
            </a:r>
            <a:r>
              <a:rPr lang="en-US" sz="1000" baseline="0" dirty="0" err="1">
                <a:latin typeface="+mn-lt"/>
                <a:sym typeface="Wingdings" panose="05000000000000000000" pitchFamily="2" charset="2"/>
              </a:rPr>
              <a:t>mPFC</a:t>
            </a:r>
            <a:r>
              <a:rPr lang="en-US" sz="1000" baseline="0" dirty="0">
                <a:latin typeface="+mn-lt"/>
                <a:sym typeface="Wingdings" panose="05000000000000000000" pitchFamily="2" charset="2"/>
              </a:rPr>
              <a:t>), </a:t>
            </a:r>
            <a:r>
              <a:rPr lang="en-US" sz="1000" baseline="0" dirty="0" err="1">
                <a:latin typeface="+mn-lt"/>
                <a:sym typeface="Wingdings" panose="05000000000000000000" pitchFamily="2" charset="2"/>
              </a:rPr>
              <a:t>frontopolar</a:t>
            </a:r>
            <a:r>
              <a:rPr lang="en-US" sz="1000" baseline="0" dirty="0">
                <a:latin typeface="+mn-lt"/>
                <a:sym typeface="Wingdings" panose="05000000000000000000" pitchFamily="2" charset="2"/>
              </a:rPr>
              <a:t> cortex, superior temporal sulcus (STS), and temporal poles</a:t>
            </a:r>
          </a:p>
          <a:p>
            <a:pPr marL="155317" indent="-155317" defTabSz="414177">
              <a:buFontTx/>
              <a:buChar char="-"/>
            </a:pPr>
            <a:r>
              <a:rPr lang="en-US" sz="1000" baseline="0" dirty="0">
                <a:latin typeface="+mn-lt"/>
                <a:sym typeface="Wingdings" panose="05000000000000000000" pitchFamily="2" charset="2"/>
              </a:rPr>
              <a:t>Plays role in individuals ability to infer mental states from behavior, already activated in parents first weeks of parenting, enables parents to cognitively represent infant states, predict infant needs, plan future caregiving</a:t>
            </a:r>
            <a:endParaRPr lang="en-US" sz="1000" dirty="0">
              <a:latin typeface="+mn-lt"/>
            </a:endParaRPr>
          </a:p>
          <a:p>
            <a:endParaRPr lang="en-US" sz="1000" dirty="0">
              <a:latin typeface="+mn-lt"/>
            </a:endParaRPr>
          </a:p>
        </p:txBody>
      </p:sp>
    </p:spTree>
    <p:extLst>
      <p:ext uri="{BB962C8B-B14F-4D97-AF65-F5344CB8AC3E}">
        <p14:creationId xmlns:p14="http://schemas.microsoft.com/office/powerpoint/2010/main" val="2868691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14177"/>
            <a:r>
              <a:rPr lang="en-US" sz="1000" dirty="0">
                <a:latin typeface="+mn-lt"/>
              </a:rPr>
              <a:t>Animal studies demonstrate mammalian mothering is supported by evolutionary</a:t>
            </a:r>
            <a:r>
              <a:rPr lang="en-US" sz="1000" baseline="0" dirty="0">
                <a:latin typeface="+mn-lt"/>
              </a:rPr>
              <a:t> ancient structures. Human studies: similar areas, also </a:t>
            </a:r>
            <a:r>
              <a:rPr lang="en-US" sz="1000" baseline="0" dirty="0" err="1">
                <a:latin typeface="+mn-lt"/>
              </a:rPr>
              <a:t>paralimbic</a:t>
            </a:r>
            <a:r>
              <a:rPr lang="en-US" sz="1000" baseline="0" dirty="0">
                <a:latin typeface="+mn-lt"/>
              </a:rPr>
              <a:t> insula=cingulate structures imbue infants with affective salience, ground experience in the present moment, enable maternal simulation of infant states</a:t>
            </a:r>
          </a:p>
          <a:p>
            <a:pPr defTabSz="414177"/>
            <a:r>
              <a:rPr lang="en-US" sz="1000" baseline="0" dirty="0">
                <a:latin typeface="+mn-lt"/>
              </a:rPr>
              <a:t>Implicate a phylogenetically ancient network of emotional processing that rapidly detects motivationally salient and survival related cues</a:t>
            </a:r>
          </a:p>
          <a:p>
            <a:pPr defTabSz="414177"/>
            <a:r>
              <a:rPr lang="en-US" sz="1000" baseline="0" dirty="0">
                <a:latin typeface="+mn-lt"/>
              </a:rPr>
              <a:t>Enables parents to automatically identify and respond to infant distress </a:t>
            </a:r>
            <a:r>
              <a:rPr lang="en-US" sz="1000" baseline="0" dirty="0">
                <a:latin typeface="+mn-lt"/>
                <a:sym typeface="Wingdings" panose="05000000000000000000" pitchFamily="2" charset="2"/>
              </a:rPr>
              <a:t> maximizing survival</a:t>
            </a:r>
          </a:p>
          <a:p>
            <a:pPr defTabSz="414177"/>
            <a:r>
              <a:rPr lang="en-US" sz="1000" baseline="0" dirty="0">
                <a:latin typeface="+mn-lt"/>
                <a:sym typeface="Wingdings" panose="05000000000000000000" pitchFamily="2" charset="2"/>
              </a:rPr>
              <a:t>In humans, this emotional processing network is complimented by:</a:t>
            </a:r>
          </a:p>
          <a:p>
            <a:pPr marL="155317" indent="-155317" defTabSz="414177">
              <a:buFontTx/>
              <a:buChar char="-"/>
            </a:pPr>
            <a:r>
              <a:rPr lang="en-US" sz="1000" baseline="0" dirty="0">
                <a:latin typeface="+mn-lt"/>
                <a:sym typeface="Wingdings" panose="05000000000000000000" pitchFamily="2" charset="2"/>
              </a:rPr>
              <a:t>Network of </a:t>
            </a:r>
            <a:r>
              <a:rPr lang="en-US" sz="1000" baseline="0" dirty="0" err="1">
                <a:latin typeface="+mn-lt"/>
                <a:sym typeface="Wingdings" panose="05000000000000000000" pitchFamily="2" charset="2"/>
              </a:rPr>
              <a:t>frontopolar</a:t>
            </a:r>
            <a:r>
              <a:rPr lang="en-US" sz="1000" baseline="0" dirty="0">
                <a:latin typeface="+mn-lt"/>
                <a:sym typeface="Wingdings" panose="05000000000000000000" pitchFamily="2" charset="2"/>
              </a:rPr>
              <a:t>-medial-prefrontal-</a:t>
            </a:r>
            <a:r>
              <a:rPr lang="en-US" sz="1000" baseline="0" dirty="0" err="1">
                <a:latin typeface="+mn-lt"/>
                <a:sym typeface="Wingdings" panose="05000000000000000000" pitchFamily="2" charset="2"/>
              </a:rPr>
              <a:t>temporo</a:t>
            </a:r>
            <a:r>
              <a:rPr lang="en-US" sz="1000" baseline="0" dirty="0">
                <a:latin typeface="+mn-lt"/>
                <a:sym typeface="Wingdings" panose="05000000000000000000" pitchFamily="2" charset="2"/>
              </a:rPr>
              <a:t>-parietal structures involved in social understanding, theory of mind, cognitive empathy, including the medial prefrontal cortex (</a:t>
            </a:r>
            <a:r>
              <a:rPr lang="en-US" sz="1000" baseline="0" dirty="0" err="1">
                <a:latin typeface="+mn-lt"/>
                <a:sym typeface="Wingdings" panose="05000000000000000000" pitchFamily="2" charset="2"/>
              </a:rPr>
              <a:t>mPFC</a:t>
            </a:r>
            <a:r>
              <a:rPr lang="en-US" sz="1000" baseline="0" dirty="0">
                <a:latin typeface="+mn-lt"/>
                <a:sym typeface="Wingdings" panose="05000000000000000000" pitchFamily="2" charset="2"/>
              </a:rPr>
              <a:t>), </a:t>
            </a:r>
            <a:r>
              <a:rPr lang="en-US" sz="1000" baseline="0" dirty="0" err="1">
                <a:latin typeface="+mn-lt"/>
                <a:sym typeface="Wingdings" panose="05000000000000000000" pitchFamily="2" charset="2"/>
              </a:rPr>
              <a:t>frontopolar</a:t>
            </a:r>
            <a:r>
              <a:rPr lang="en-US" sz="1000" baseline="0" dirty="0">
                <a:latin typeface="+mn-lt"/>
                <a:sym typeface="Wingdings" panose="05000000000000000000" pitchFamily="2" charset="2"/>
              </a:rPr>
              <a:t> cortex, superior temporal sulcus (STS), and temporal poles</a:t>
            </a:r>
          </a:p>
          <a:p>
            <a:pPr marL="155317" indent="-155317" defTabSz="414177">
              <a:buFontTx/>
              <a:buChar char="-"/>
            </a:pPr>
            <a:r>
              <a:rPr lang="en-US" sz="1000" baseline="0" dirty="0">
                <a:latin typeface="+mn-lt"/>
                <a:sym typeface="Wingdings" panose="05000000000000000000" pitchFamily="2" charset="2"/>
              </a:rPr>
              <a:t>Plays role in individuals ability to infer mental states from behavior, already activated in parents first weeks of parenting, enables parents to cognitively represent infant states, predict infant needs, plan future caregiving</a:t>
            </a:r>
            <a:endParaRPr lang="en-US" sz="1000" dirty="0">
              <a:latin typeface="+mn-lt"/>
            </a:endParaRPr>
          </a:p>
          <a:p>
            <a:endParaRPr lang="en-US" sz="1000" dirty="0">
              <a:latin typeface="+mn-lt"/>
            </a:endParaRPr>
          </a:p>
        </p:txBody>
      </p:sp>
    </p:spTree>
    <p:extLst>
      <p:ext uri="{BB962C8B-B14F-4D97-AF65-F5344CB8AC3E}">
        <p14:creationId xmlns:p14="http://schemas.microsoft.com/office/powerpoint/2010/main" val="3501087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5591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clear why both PC father’s considered primary, while hetero couples father’s considered secondary </a:t>
            </a:r>
          </a:p>
        </p:txBody>
      </p:sp>
    </p:spTree>
    <p:extLst>
      <p:ext uri="{BB962C8B-B14F-4D97-AF65-F5344CB8AC3E}">
        <p14:creationId xmlns:p14="http://schemas.microsoft.com/office/powerpoint/2010/main" val="3519391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63</a:t>
            </a:fld>
            <a:endParaRPr lang="en-US"/>
          </a:p>
        </p:txBody>
      </p:sp>
    </p:spTree>
    <p:extLst>
      <p:ext uri="{BB962C8B-B14F-4D97-AF65-F5344CB8AC3E}">
        <p14:creationId xmlns:p14="http://schemas.microsoft.com/office/powerpoint/2010/main" val="694432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64</a:t>
            </a:fld>
            <a:endParaRPr lang="en-US"/>
          </a:p>
        </p:txBody>
      </p:sp>
    </p:spTree>
    <p:extLst>
      <p:ext uri="{BB962C8B-B14F-4D97-AF65-F5344CB8AC3E}">
        <p14:creationId xmlns:p14="http://schemas.microsoft.com/office/powerpoint/2010/main" val="1861951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30227"/>
            <a:ext cx="4055129" cy="3186834"/>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a:p>
        </p:txBody>
      </p:sp>
      <p:sp>
        <p:nvSpPr>
          <p:cNvPr id="4098" name="Text Box 2"/>
          <p:cNvSpPr txBox="1">
            <a:spLocks noGrp="1" noChangeArrowheads="1"/>
          </p:cNvSpPr>
          <p:nvPr>
            <p:ph type="body"/>
          </p:nvPr>
        </p:nvSpPr>
        <p:spPr bwMode="auto">
          <a:xfrm>
            <a:off x="1046350" y="4425181"/>
            <a:ext cx="4770904" cy="353603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pPr marL="207089" indent="-207089" eaLnBrk="1">
              <a:lnSpc>
                <a:spcPct val="93000"/>
              </a:lnSpc>
              <a:spcBef>
                <a:spcPct val="0"/>
              </a:spcBef>
              <a:buSzPct val="45000"/>
              <a:buFont typeface="Wingdings" panose="05000000000000000000" pitchFamily="2" charset="2"/>
              <a:buAutoNum type="alphaUcParenBoth"/>
              <a:tabLst>
                <a:tab pos="655781" algn="l"/>
                <a:tab pos="1311562" algn="l"/>
                <a:tab pos="1967343" algn="l"/>
                <a:tab pos="2623124" algn="l"/>
                <a:tab pos="3278905" algn="l"/>
                <a:tab pos="3934686" algn="l"/>
                <a:tab pos="4590467" algn="l"/>
              </a:tabLst>
            </a:pPr>
            <a:r>
              <a:rPr lang="en-GB" altLang="en-US" sz="1000" dirty="0">
                <a:latin typeface="+mn-lt"/>
                <a:cs typeface="msgothic" charset="0"/>
              </a:rPr>
              <a:t>Whole-brain conjunction analysis (Self–Infant Interaction &gt; Self ∩ Self–Infant Interaction &gt; Unfamiliar Parent–Infant Interaction) revealed two brain systems: the emotional processing network (yellow line around activation) included bilateral amygdala, </a:t>
            </a:r>
            <a:r>
              <a:rPr lang="en-GB" altLang="en-US" sz="1000" dirty="0" err="1">
                <a:latin typeface="+mn-lt"/>
                <a:cs typeface="msgothic" charset="0"/>
              </a:rPr>
              <a:t>vACC</a:t>
            </a:r>
            <a:r>
              <a:rPr lang="en-GB" altLang="en-US" sz="1000" dirty="0">
                <a:latin typeface="+mn-lt"/>
                <a:cs typeface="msgothic" charset="0"/>
              </a:rPr>
              <a:t>, left insular cortex and IFG, and VTA, and the </a:t>
            </a:r>
            <a:r>
              <a:rPr lang="en-GB" altLang="en-US" sz="1000" dirty="0" err="1">
                <a:latin typeface="+mn-lt"/>
                <a:cs typeface="msgothic" charset="0"/>
              </a:rPr>
              <a:t>mentalizing</a:t>
            </a:r>
            <a:r>
              <a:rPr lang="en-GB" altLang="en-US" sz="1000" dirty="0">
                <a:latin typeface="+mn-lt"/>
                <a:cs typeface="msgothic" charset="0"/>
              </a:rPr>
              <a:t> network (purple line around activation) included bilateral STS, lateral </a:t>
            </a:r>
            <a:r>
              <a:rPr lang="en-GB" altLang="en-US" sz="1000" dirty="0" err="1">
                <a:latin typeface="+mn-lt"/>
                <a:cs typeface="msgothic" charset="0"/>
              </a:rPr>
              <a:t>frontopolar</a:t>
            </a:r>
            <a:r>
              <a:rPr lang="en-GB" altLang="en-US" sz="1000" dirty="0">
                <a:latin typeface="+mn-lt"/>
                <a:cs typeface="msgothic" charset="0"/>
              </a:rPr>
              <a:t> cortex, </a:t>
            </a:r>
            <a:r>
              <a:rPr lang="en-GB" altLang="en-US" sz="1000" dirty="0" err="1">
                <a:latin typeface="+mn-lt"/>
                <a:cs typeface="msgothic" charset="0"/>
              </a:rPr>
              <a:t>vmPFC</a:t>
            </a:r>
            <a:r>
              <a:rPr lang="en-GB" altLang="en-US" sz="1000" dirty="0">
                <a:latin typeface="+mn-lt"/>
                <a:cs typeface="msgothic" charset="0"/>
              </a:rPr>
              <a:t>, and temporal poles. Random, </a:t>
            </a:r>
            <a:r>
              <a:rPr lang="en-GB" altLang="en-US" sz="1000" i="1" dirty="0">
                <a:latin typeface="+mn-lt"/>
                <a:cs typeface="msgothic" charset="0"/>
              </a:rPr>
              <a:t>n</a:t>
            </a:r>
            <a:r>
              <a:rPr lang="en-GB" altLang="en-US" sz="1000" dirty="0">
                <a:latin typeface="+mn-lt"/>
                <a:cs typeface="msgothic" charset="0"/>
              </a:rPr>
              <a:t> = 87, </a:t>
            </a:r>
            <a:r>
              <a:rPr lang="en-GB" altLang="en-US" sz="1000" i="1" dirty="0">
                <a:latin typeface="+mn-lt"/>
                <a:cs typeface="msgothic" charset="0"/>
              </a:rPr>
              <a:t>P</a:t>
            </a:r>
            <a:r>
              <a:rPr lang="en-GB" altLang="en-US" sz="1000" dirty="0">
                <a:latin typeface="+mn-lt"/>
                <a:cs typeface="msgothic" charset="0"/>
              </a:rPr>
              <a:t> &lt; 0.05 FDR-corrected, cluster size &gt; 3 × 3</a:t>
            </a:r>
            <a:r>
              <a:rPr lang="en-GB" altLang="en-US" sz="1000" baseline="33000" dirty="0">
                <a:latin typeface="+mn-lt"/>
                <a:cs typeface="msgothic" charset="0"/>
              </a:rPr>
              <a:t>3</a:t>
            </a:r>
            <a:r>
              <a:rPr lang="en-GB" altLang="en-US" sz="1000" dirty="0">
                <a:latin typeface="+mn-lt"/>
                <a:cs typeface="msgothic" charset="0"/>
              </a:rPr>
              <a:t>. (</a:t>
            </a:r>
            <a:r>
              <a:rPr lang="en-GB" altLang="en-US" sz="1000" i="1" dirty="0">
                <a:latin typeface="+mn-lt"/>
                <a:cs typeface="msgothic" charset="0"/>
              </a:rPr>
              <a:t>B</a:t>
            </a:r>
            <a:r>
              <a:rPr lang="en-GB" altLang="en-US" sz="1000" dirty="0">
                <a:latin typeface="+mn-lt"/>
                <a:cs typeface="msgothic" charset="0"/>
              </a:rPr>
              <a:t>) Bar plots present averaged percent signal change for Self–Infant Interaction minus Unfamiliar parent–infant interaction contrast for PC-Mothers (pink, </a:t>
            </a:r>
            <a:r>
              <a:rPr lang="en-GB" altLang="en-US" sz="1000" i="1" dirty="0">
                <a:latin typeface="+mn-lt"/>
                <a:cs typeface="msgothic" charset="0"/>
              </a:rPr>
              <a:t>n</a:t>
            </a:r>
            <a:r>
              <a:rPr lang="en-GB" altLang="en-US" sz="1000" dirty="0">
                <a:latin typeface="+mn-lt"/>
                <a:cs typeface="msgothic" charset="0"/>
              </a:rPr>
              <a:t> = 20), PC-Fathers (bright green, </a:t>
            </a:r>
            <a:r>
              <a:rPr lang="en-GB" altLang="en-US" sz="1000" i="1" dirty="0">
                <a:latin typeface="+mn-lt"/>
                <a:cs typeface="msgothic" charset="0"/>
              </a:rPr>
              <a:t>n</a:t>
            </a:r>
            <a:r>
              <a:rPr lang="en-GB" altLang="en-US" sz="1000" dirty="0">
                <a:latin typeface="+mn-lt"/>
                <a:cs typeface="msgothic" charset="0"/>
              </a:rPr>
              <a:t> = 47), and SC-Fathers (dark green, </a:t>
            </a:r>
            <a:r>
              <a:rPr lang="en-GB" altLang="en-US" sz="1000" i="1" dirty="0">
                <a:latin typeface="+mn-lt"/>
                <a:cs typeface="msgothic" charset="0"/>
              </a:rPr>
              <a:t>n</a:t>
            </a:r>
            <a:r>
              <a:rPr lang="en-GB" altLang="en-US" sz="1000" dirty="0">
                <a:latin typeface="+mn-lt"/>
                <a:cs typeface="msgothic" charset="0"/>
              </a:rPr>
              <a:t> = 20). (Tukey post hoc comparisons; *</a:t>
            </a:r>
            <a:r>
              <a:rPr lang="en-GB" altLang="en-US" sz="1000" i="1" dirty="0">
                <a:latin typeface="+mn-lt"/>
                <a:cs typeface="msgothic" charset="0"/>
              </a:rPr>
              <a:t>P</a:t>
            </a:r>
            <a:r>
              <a:rPr lang="en-GB" altLang="en-US" sz="1000" dirty="0">
                <a:latin typeface="+mn-lt"/>
                <a:cs typeface="msgothic" charset="0"/>
              </a:rPr>
              <a:t> &lt; 0.05). </a:t>
            </a:r>
            <a:r>
              <a:rPr lang="en-GB" altLang="en-US" sz="1000" dirty="0" err="1">
                <a:latin typeface="+mn-lt"/>
                <a:cs typeface="msgothic" charset="0"/>
              </a:rPr>
              <a:t>vmPFC</a:t>
            </a:r>
            <a:r>
              <a:rPr lang="en-GB" altLang="en-US" sz="1000" dirty="0">
                <a:latin typeface="+mn-lt"/>
                <a:cs typeface="msgothic" charset="0"/>
              </a:rPr>
              <a:t>, ventromedial prefrontal cortex; </a:t>
            </a:r>
            <a:r>
              <a:rPr lang="en-GB" altLang="en-US" sz="1000" dirty="0" err="1">
                <a:latin typeface="+mn-lt"/>
                <a:cs typeface="msgothic" charset="0"/>
              </a:rPr>
              <a:t>vACC</a:t>
            </a:r>
            <a:r>
              <a:rPr lang="en-GB" altLang="en-US" sz="1000" dirty="0">
                <a:latin typeface="+mn-lt"/>
                <a:cs typeface="msgothic" charset="0"/>
              </a:rPr>
              <a:t>, ventral anterior cingulate cortex; IFG, inferior frontal gyrus; VTA, ventral tegmental area; L, left; R, right.</a:t>
            </a:r>
          </a:p>
          <a:p>
            <a:pPr marL="207089" indent="-207089" eaLnBrk="1">
              <a:lnSpc>
                <a:spcPct val="93000"/>
              </a:lnSpc>
              <a:spcBef>
                <a:spcPct val="0"/>
              </a:spcBef>
              <a:buSzPct val="45000"/>
              <a:buFont typeface="Wingdings" panose="05000000000000000000" pitchFamily="2" charset="2"/>
              <a:buAutoNum type="alphaUcParenBoth"/>
              <a:tabLst>
                <a:tab pos="655781" algn="l"/>
                <a:tab pos="1311562" algn="l"/>
                <a:tab pos="1967343" algn="l"/>
                <a:tab pos="2623124" algn="l"/>
                <a:tab pos="3278905" algn="l"/>
                <a:tab pos="3934686" algn="l"/>
                <a:tab pos="4590467" algn="l"/>
              </a:tabLst>
            </a:pPr>
            <a:r>
              <a:rPr lang="en-GB" altLang="en-US" sz="1000" dirty="0">
                <a:latin typeface="+mn-lt"/>
                <a:cs typeface="msgothic" charset="0"/>
              </a:rPr>
              <a:t>STS = superior temporal </a:t>
            </a:r>
            <a:r>
              <a:rPr lang="en-GB" altLang="en-US" sz="1000" dirty="0" err="1">
                <a:latin typeface="+mn-lt"/>
                <a:cs typeface="msgothic" charset="0"/>
              </a:rPr>
              <a:t>culcus</a:t>
            </a:r>
            <a:endParaRPr lang="en-GB" altLang="en-US" sz="1000" dirty="0">
              <a:latin typeface="+mn-lt"/>
              <a:cs typeface="msgothic" charset="0"/>
            </a:endParaRPr>
          </a:p>
        </p:txBody>
      </p:sp>
    </p:spTree>
    <p:extLst>
      <p:ext uri="{BB962C8B-B14F-4D97-AF65-F5344CB8AC3E}">
        <p14:creationId xmlns:p14="http://schemas.microsoft.com/office/powerpoint/2010/main" val="117783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666C2-B76C-4016-9E11-AE4708F86880}" type="slidenum">
              <a:rPr lang="en-US"/>
              <a:pPr/>
              <a:t>6</a:t>
            </a:fld>
            <a:endParaRPr lang="en-US"/>
          </a:p>
        </p:txBody>
      </p:sp>
      <p:sp>
        <p:nvSpPr>
          <p:cNvPr id="757762" name="Rectangle 2"/>
          <p:cNvSpPr>
            <a:spLocks noGrp="1" noRot="1" noChangeAspect="1" noChangeArrowheads="1" noTextEdit="1"/>
          </p:cNvSpPr>
          <p:nvPr>
            <p:ph type="sldImg"/>
          </p:nvPr>
        </p:nvSpPr>
        <p:spPr>
          <a:ln/>
        </p:spPr>
      </p:sp>
      <p:sp>
        <p:nvSpPr>
          <p:cNvPr id="757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26224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GB" altLang="en-US" sz="1200" kern="1200" dirty="0">
                <a:solidFill>
                  <a:schemeClr val="tx1"/>
                </a:solidFill>
                <a:latin typeface="Arial" charset="0"/>
                <a:ea typeface="+mn-ea"/>
                <a:cs typeface="msgothic" charset="0"/>
              </a:rPr>
              <a:t>-Significant correlations between brain activity and parent–infant synchrony scores for PC-Mothers in bilateral amygdala, but not for PC-Fathers or SC-Fathers</a:t>
            </a: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GB" altLang="en-US" sz="1200" kern="1200" dirty="0">
                <a:solidFill>
                  <a:schemeClr val="tx1"/>
                </a:solidFill>
                <a:latin typeface="Arial" charset="0"/>
                <a:ea typeface="+mn-ea"/>
                <a:cs typeface="msgothic" charset="0"/>
              </a:rPr>
              <a:t>-For both PC-Fathers and SC-Fathers, significant correlation was found in the bilateral STS but not for PC-Mothers </a:t>
            </a: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endParaRPr lang="en-GB" altLang="en-US" sz="1200" kern="1200" dirty="0">
              <a:solidFill>
                <a:schemeClr val="tx1"/>
              </a:solidFill>
              <a:latin typeface="Arial" charset="0"/>
              <a:ea typeface="+mn-ea"/>
              <a:cs typeface="msgothic" charset="0"/>
            </a:endParaRP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GB" altLang="en-US" sz="1200" kern="1200" dirty="0">
                <a:solidFill>
                  <a:schemeClr val="tx1"/>
                </a:solidFill>
                <a:latin typeface="Arial" charset="0"/>
                <a:ea typeface="+mn-ea"/>
                <a:cs typeface="msgothic" charset="0"/>
              </a:rPr>
              <a:t>-</a:t>
            </a:r>
            <a:r>
              <a:rPr lang="en-US" sz="1200" kern="1200" dirty="0">
                <a:solidFill>
                  <a:schemeClr val="tx1"/>
                </a:solidFill>
                <a:latin typeface="Arial" charset="0"/>
                <a:ea typeface="+mn-ea"/>
                <a:cs typeface="+mn-cs"/>
              </a:rPr>
              <a:t>Maternal oxytocin did not correlate with the amygdala but </a:t>
            </a: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US" sz="1200" kern="1200" dirty="0">
                <a:solidFill>
                  <a:schemeClr val="tx1"/>
                </a:solidFill>
                <a:latin typeface="Arial" charset="0"/>
                <a:ea typeface="+mn-ea"/>
                <a:cs typeface="+mn-cs"/>
              </a:rPr>
              <a:t>-PC mothers showed correlation between oxytocin and the </a:t>
            </a:r>
            <a:r>
              <a:rPr lang="en-US" sz="1200" kern="1200" dirty="0" err="1">
                <a:solidFill>
                  <a:schemeClr val="tx1"/>
                </a:solidFill>
                <a:latin typeface="Arial" charset="0"/>
                <a:ea typeface="+mn-ea"/>
                <a:cs typeface="+mn-cs"/>
              </a:rPr>
              <a:t>vACC</a:t>
            </a:r>
            <a:r>
              <a:rPr lang="en-US" sz="1200" kern="1200" dirty="0">
                <a:solidFill>
                  <a:schemeClr val="tx1"/>
                </a:solidFill>
                <a:latin typeface="Arial" charset="0"/>
                <a:ea typeface="+mn-ea"/>
                <a:cs typeface="+mn-cs"/>
              </a:rPr>
              <a:t> ; no such association</a:t>
            </a:r>
            <a:r>
              <a:rPr lang="en-US" sz="1200" kern="1200" baseline="0" dirty="0">
                <a:solidFill>
                  <a:schemeClr val="tx1"/>
                </a:solidFill>
                <a:latin typeface="Arial" charset="0"/>
                <a:ea typeface="+mn-ea"/>
                <a:cs typeface="+mn-cs"/>
              </a:rPr>
              <a:t> was found in PC or SC fathers</a:t>
            </a:r>
            <a:endParaRPr lang="en-US" sz="1200" kern="1200" dirty="0">
              <a:solidFill>
                <a:schemeClr val="tx1"/>
              </a:solidFill>
              <a:latin typeface="Arial" charset="0"/>
              <a:ea typeface="+mn-ea"/>
              <a:cs typeface="+mn-cs"/>
            </a:endParaRP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US" altLang="en-US" sz="1200" kern="1200" dirty="0">
                <a:solidFill>
                  <a:schemeClr val="tx1"/>
                </a:solidFill>
                <a:latin typeface="Arial" charset="0"/>
                <a:ea typeface="+mn-ea"/>
                <a:cs typeface="+mn-cs"/>
              </a:rPr>
              <a:t>-</a:t>
            </a:r>
            <a:r>
              <a:rPr lang="en-GB" altLang="en-US" sz="1200" kern="1200" dirty="0">
                <a:solidFill>
                  <a:schemeClr val="tx1"/>
                </a:solidFill>
                <a:latin typeface="Arial" charset="0"/>
                <a:ea typeface="+mn-ea"/>
                <a:cs typeface="+mn-cs"/>
              </a:rPr>
              <a:t>Oxytocin</a:t>
            </a:r>
            <a:r>
              <a:rPr lang="en-GB" altLang="en-US" sz="1200" kern="1200" baseline="0" dirty="0">
                <a:solidFill>
                  <a:schemeClr val="tx1"/>
                </a:solidFill>
                <a:latin typeface="Arial" charset="0"/>
                <a:ea typeface="+mn-ea"/>
                <a:cs typeface="+mn-cs"/>
              </a:rPr>
              <a:t> correlated with </a:t>
            </a:r>
            <a:r>
              <a:rPr lang="en-GB" altLang="en-US" sz="1200" kern="1200" dirty="0">
                <a:solidFill>
                  <a:schemeClr val="tx1"/>
                </a:solidFill>
                <a:latin typeface="Arial" charset="0"/>
                <a:ea typeface="+mn-ea"/>
                <a:cs typeface="msgothic" charset="0"/>
              </a:rPr>
              <a:t>PC-Fathers and SC-Fathers in bilateral STS but not for PC-Mothers (</a:t>
            </a: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endParaRPr lang="en-GB" altLang="en-US" sz="1200" kern="1200" dirty="0">
              <a:solidFill>
                <a:schemeClr val="tx1"/>
              </a:solidFill>
              <a:latin typeface="Arial" charset="0"/>
              <a:ea typeface="+mn-ea"/>
              <a:cs typeface="msgothic" charset="0"/>
            </a:endParaRP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GB" altLang="en-US" sz="1200" kern="1200" dirty="0">
                <a:solidFill>
                  <a:schemeClr val="tx1"/>
                </a:solidFill>
                <a:latin typeface="Arial" charset="0"/>
                <a:ea typeface="+mn-ea"/>
                <a:cs typeface="msgothic" charset="0"/>
              </a:rPr>
              <a:t>Overall,</a:t>
            </a:r>
            <a:r>
              <a:rPr lang="en-GB" altLang="en-US" sz="1200" kern="1200" baseline="0" dirty="0">
                <a:solidFill>
                  <a:schemeClr val="tx1"/>
                </a:solidFill>
                <a:latin typeface="Arial" charset="0"/>
                <a:ea typeface="+mn-ea"/>
                <a:cs typeface="msgothic" charset="0"/>
              </a:rPr>
              <a:t> there are notable mother versus father diffs.  While the authors discuss these regional differences as reflecting network diffs, caution is </a:t>
            </a:r>
            <a:r>
              <a:rPr lang="en-GB" altLang="en-US" sz="1200" kern="1200" baseline="0" dirty="0" err="1">
                <a:solidFill>
                  <a:schemeClr val="tx1"/>
                </a:solidFill>
                <a:latin typeface="Arial" charset="0"/>
                <a:ea typeface="+mn-ea"/>
                <a:cs typeface="msgothic" charset="0"/>
              </a:rPr>
              <a:t>prob</a:t>
            </a:r>
            <a:r>
              <a:rPr lang="en-GB" altLang="en-US" sz="1200" kern="1200" baseline="0" dirty="0">
                <a:solidFill>
                  <a:schemeClr val="tx1"/>
                </a:solidFill>
                <a:latin typeface="Arial" charset="0"/>
                <a:ea typeface="+mn-ea"/>
                <a:cs typeface="msgothic" charset="0"/>
              </a:rPr>
              <a:t> warranted </a:t>
            </a:r>
            <a:endParaRPr lang="en-GB" altLang="en-US" sz="1200" kern="1200" dirty="0">
              <a:solidFill>
                <a:schemeClr val="tx1"/>
              </a:solidFill>
              <a:latin typeface="Arial" charset="0"/>
              <a:ea typeface="+mn-ea"/>
              <a:cs typeface="msgothic" charset="0"/>
            </a:endParaRPr>
          </a:p>
        </p:txBody>
      </p:sp>
    </p:spTree>
    <p:extLst>
      <p:ext uri="{BB962C8B-B14F-4D97-AF65-F5344CB8AC3E}">
        <p14:creationId xmlns:p14="http://schemas.microsoft.com/office/powerpoint/2010/main" val="4026637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endParaRPr lang="en-GB" altLang="en-US" sz="1200" kern="1200" dirty="0">
              <a:solidFill>
                <a:schemeClr val="tx1"/>
              </a:solidFill>
              <a:latin typeface="Arial" charset="0"/>
              <a:ea typeface="+mn-ea"/>
              <a:cs typeface="msgothic" charset="0"/>
            </a:endParaRPr>
          </a:p>
        </p:txBody>
      </p:sp>
    </p:spTree>
    <p:extLst>
      <p:ext uri="{BB962C8B-B14F-4D97-AF65-F5344CB8AC3E}">
        <p14:creationId xmlns:p14="http://schemas.microsoft.com/office/powerpoint/2010/main" val="2212129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30227"/>
            <a:ext cx="4055129" cy="3186834"/>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a:p>
        </p:txBody>
      </p:sp>
      <p:sp>
        <p:nvSpPr>
          <p:cNvPr id="4098" name="Text Box 2"/>
          <p:cNvSpPr txBox="1">
            <a:spLocks noGrp="1" noChangeArrowheads="1"/>
          </p:cNvSpPr>
          <p:nvPr>
            <p:ph type="body"/>
          </p:nvPr>
        </p:nvSpPr>
        <p:spPr bwMode="auto">
          <a:xfrm>
            <a:off x="1046350" y="4425181"/>
            <a:ext cx="4770904" cy="353603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GB" altLang="en-US" sz="1050" dirty="0">
                <a:latin typeface="+mn-lt"/>
                <a:cs typeface="msgothic" charset="0"/>
              </a:rPr>
              <a:t>Path model leading from the parents' role in caregiving to parent–infant synchrony as mediated by brain activation and oxytocin levels. *</a:t>
            </a:r>
            <a:r>
              <a:rPr lang="en-GB" altLang="en-US" sz="1050" i="1" dirty="0">
                <a:latin typeface="+mn-lt"/>
                <a:cs typeface="msgothic" charset="0"/>
              </a:rPr>
              <a:t>P</a:t>
            </a:r>
            <a:r>
              <a:rPr lang="en-GB" altLang="en-US" sz="1050" dirty="0">
                <a:latin typeface="+mn-lt"/>
                <a:cs typeface="msgothic" charset="0"/>
              </a:rPr>
              <a:t> &lt; 0.05; **</a:t>
            </a:r>
            <a:r>
              <a:rPr lang="en-GB" altLang="en-US" sz="1050" i="1" dirty="0">
                <a:latin typeface="+mn-lt"/>
                <a:cs typeface="msgothic" charset="0"/>
              </a:rPr>
              <a:t>P</a:t>
            </a:r>
            <a:r>
              <a:rPr lang="en-GB" altLang="en-US" sz="1050" dirty="0">
                <a:latin typeface="+mn-lt"/>
                <a:cs typeface="msgothic" charset="0"/>
              </a:rPr>
              <a:t> &lt; 0.01; ***</a:t>
            </a:r>
            <a:r>
              <a:rPr lang="en-GB" altLang="en-US" sz="1050" i="1" dirty="0">
                <a:latin typeface="+mn-lt"/>
                <a:cs typeface="msgothic" charset="0"/>
              </a:rPr>
              <a:t>P</a:t>
            </a:r>
            <a:r>
              <a:rPr lang="en-GB" altLang="en-US" sz="1050" dirty="0">
                <a:latin typeface="+mn-lt"/>
                <a:cs typeface="msgothic" charset="0"/>
              </a:rPr>
              <a:t> &lt; 0.001.</a:t>
            </a: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endParaRPr lang="en-GB" altLang="en-US" sz="1050" dirty="0">
              <a:latin typeface="+mn-lt"/>
              <a:cs typeface="msgothic" charset="0"/>
            </a:endParaRPr>
          </a:p>
          <a:p>
            <a:pPr marL="77658" indent="-77658" defTabSz="414177" eaLnBrk="1">
              <a:lnSpc>
                <a:spcPct val="93000"/>
              </a:lnSpc>
              <a:spcBef>
                <a:spcPct val="0"/>
              </a:spcBef>
              <a:buSzPct val="45000"/>
              <a:tabLst>
                <a:tab pos="655781" algn="l"/>
                <a:tab pos="1311562" algn="l"/>
                <a:tab pos="1967343" algn="l"/>
                <a:tab pos="2623124" algn="l"/>
                <a:tab pos="3278905" algn="l"/>
                <a:tab pos="3934686" algn="l"/>
                <a:tab pos="4590467" algn="l"/>
              </a:tabLst>
            </a:pPr>
            <a:r>
              <a:rPr lang="en-US" sz="1000" dirty="0">
                <a:latin typeface="+mn-lt"/>
              </a:rPr>
              <a:t>Parent-infant synchrony is parent’s careful adaptation of caregiving behavior to infants’ social signals</a:t>
            </a:r>
          </a:p>
          <a:p>
            <a:pPr marL="77658" indent="-77658" defTabSz="414177" eaLnBrk="1">
              <a:lnSpc>
                <a:spcPct val="93000"/>
              </a:lnSpc>
              <a:spcBef>
                <a:spcPct val="0"/>
              </a:spcBef>
              <a:buSzPct val="45000"/>
              <a:tabLst>
                <a:tab pos="655781" algn="l"/>
                <a:tab pos="1311562" algn="l"/>
                <a:tab pos="1967343" algn="l"/>
                <a:tab pos="2623124" algn="l"/>
                <a:tab pos="3278905" algn="l"/>
                <a:tab pos="3934686" algn="l"/>
                <a:tab pos="4590467" algn="l"/>
              </a:tabLst>
            </a:pPr>
            <a:endParaRPr lang="en-US" sz="1000" dirty="0">
              <a:latin typeface="+mn-lt"/>
            </a:endParaRPr>
          </a:p>
          <a:p>
            <a:pPr marL="77658" indent="-77658" defTabSz="414177" eaLnBrk="1">
              <a:lnSpc>
                <a:spcPct val="93000"/>
              </a:lnSpc>
              <a:spcBef>
                <a:spcPct val="0"/>
              </a:spcBef>
              <a:buSzPct val="45000"/>
              <a:tabLst>
                <a:tab pos="655781" algn="l"/>
                <a:tab pos="1311562" algn="l"/>
                <a:tab pos="1967343" algn="l"/>
                <a:tab pos="2623124" algn="l"/>
                <a:tab pos="3278905" algn="l"/>
                <a:tab pos="3934686" algn="l"/>
                <a:tab pos="4590467" algn="l"/>
              </a:tabLst>
            </a:pPr>
            <a:r>
              <a:rPr lang="en-US" sz="1000" dirty="0">
                <a:latin typeface="+mn-lt"/>
              </a:rPr>
              <a:t>-The caregiving role had a direct path to synchrony, primary caregivers exhibiting greater synchrony</a:t>
            </a:r>
          </a:p>
          <a:p>
            <a:pPr marL="77658" indent="-77658" defTabSz="414177" eaLnBrk="1">
              <a:lnSpc>
                <a:spcPct val="93000"/>
              </a:lnSpc>
              <a:spcBef>
                <a:spcPct val="0"/>
              </a:spcBef>
              <a:buSzPct val="45000"/>
              <a:tabLst>
                <a:tab pos="655781" algn="l"/>
                <a:tab pos="1311562" algn="l"/>
                <a:tab pos="1967343" algn="l"/>
                <a:tab pos="2623124" algn="l"/>
                <a:tab pos="3278905" algn="l"/>
                <a:tab pos="3934686" algn="l"/>
                <a:tab pos="4590467" algn="l"/>
              </a:tabLst>
            </a:pPr>
            <a:r>
              <a:rPr lang="en-US" sz="1000" dirty="0">
                <a:latin typeface="+mn-lt"/>
              </a:rPr>
              <a:t>-Caregiving role had a sig. indirect effect on synchrony via amygdala activation, moderated by sex</a:t>
            </a:r>
          </a:p>
          <a:p>
            <a:pPr marL="77658" indent="-77658" defTabSz="414177" eaLnBrk="1">
              <a:lnSpc>
                <a:spcPct val="93000"/>
              </a:lnSpc>
              <a:spcBef>
                <a:spcPct val="0"/>
              </a:spcBef>
              <a:buSzPct val="45000"/>
              <a:tabLst>
                <a:tab pos="655781" algn="l"/>
                <a:tab pos="1311562" algn="l"/>
                <a:tab pos="1967343" algn="l"/>
                <a:tab pos="2623124" algn="l"/>
                <a:tab pos="3278905" algn="l"/>
                <a:tab pos="3934686" algn="l"/>
                <a:tab pos="4590467" algn="l"/>
              </a:tabLst>
            </a:pPr>
            <a:r>
              <a:rPr lang="en-US" sz="1000" dirty="0">
                <a:latin typeface="+mn-lt"/>
              </a:rPr>
              <a:t>Indirect effects of the primary caregiving role on synchrony through increased amygdala activation were significant for females, but not males</a:t>
            </a:r>
          </a:p>
          <a:p>
            <a:pPr marL="77658" indent="-77658" defTabSz="414177" eaLnBrk="1">
              <a:lnSpc>
                <a:spcPct val="93000"/>
              </a:lnSpc>
              <a:spcBef>
                <a:spcPct val="0"/>
              </a:spcBef>
              <a:buSzPct val="45000"/>
              <a:tabLst>
                <a:tab pos="655781" algn="l"/>
                <a:tab pos="1311562" algn="l"/>
                <a:tab pos="1967343" algn="l"/>
                <a:tab pos="2623124" algn="l"/>
                <a:tab pos="3278905" algn="l"/>
                <a:tab pos="3934686" algn="l"/>
                <a:tab pos="4590467" algn="l"/>
              </a:tabLst>
            </a:pPr>
            <a:r>
              <a:rPr lang="en-US" sz="1000" dirty="0">
                <a:latin typeface="+mn-lt"/>
              </a:rPr>
              <a:t>-Amygdala and STS activity were </a:t>
            </a:r>
            <a:r>
              <a:rPr lang="en-US" sz="1000" dirty="0" err="1">
                <a:latin typeface="+mn-lt"/>
              </a:rPr>
              <a:t>bidirectionally</a:t>
            </a:r>
            <a:r>
              <a:rPr lang="en-US" sz="1000" dirty="0">
                <a:latin typeface="+mn-lt"/>
              </a:rPr>
              <a:t> correlated</a:t>
            </a:r>
          </a:p>
          <a:p>
            <a:pPr marL="77658" indent="-77658" defTabSz="414177" eaLnBrk="1">
              <a:lnSpc>
                <a:spcPct val="93000"/>
              </a:lnSpc>
              <a:spcBef>
                <a:spcPct val="0"/>
              </a:spcBef>
              <a:buSzPct val="45000"/>
              <a:tabLst>
                <a:tab pos="655781" algn="l"/>
                <a:tab pos="1311562" algn="l"/>
                <a:tab pos="1967343" algn="l"/>
                <a:tab pos="2623124" algn="l"/>
                <a:tab pos="3278905" algn="l"/>
                <a:tab pos="3934686" algn="l"/>
                <a:tab pos="4590467" algn="l"/>
              </a:tabLst>
            </a:pPr>
            <a:r>
              <a:rPr lang="en-US" sz="1000" dirty="0">
                <a:latin typeface="+mn-lt"/>
              </a:rPr>
              <a:t>-STS had a sig. direct effect on synchrony</a:t>
            </a:r>
          </a:p>
          <a:p>
            <a:pPr marL="77658" indent="-77658" defTabSz="414177" eaLnBrk="1">
              <a:lnSpc>
                <a:spcPct val="93000"/>
              </a:lnSpc>
              <a:spcBef>
                <a:spcPct val="0"/>
              </a:spcBef>
              <a:buSzPct val="45000"/>
              <a:tabLst>
                <a:tab pos="655781" algn="l"/>
                <a:tab pos="1311562" algn="l"/>
                <a:tab pos="1967343" algn="l"/>
                <a:tab pos="2623124" algn="l"/>
                <a:tab pos="3278905" algn="l"/>
                <a:tab pos="3934686" algn="l"/>
                <a:tab pos="4590467" algn="l"/>
              </a:tabLst>
            </a:pPr>
            <a:r>
              <a:rPr lang="en-US" sz="1000" dirty="0">
                <a:latin typeface="+mn-lt"/>
              </a:rPr>
              <a:t>-STS indirectly associated with parent-infant synchrony via higher levels of oxytocin</a:t>
            </a:r>
          </a:p>
          <a:p>
            <a:pPr marL="77658" indent="-77658" defTabSz="414177" eaLnBrk="1">
              <a:lnSpc>
                <a:spcPct val="93000"/>
              </a:lnSpc>
              <a:spcBef>
                <a:spcPct val="0"/>
              </a:spcBef>
              <a:buSzPct val="45000"/>
              <a:tabLst>
                <a:tab pos="655781" algn="l"/>
                <a:tab pos="1311562" algn="l"/>
                <a:tab pos="1967343" algn="l"/>
                <a:tab pos="2623124" algn="l"/>
                <a:tab pos="3278905" algn="l"/>
                <a:tab pos="3934686" algn="l"/>
                <a:tab pos="4590467" algn="l"/>
              </a:tabLst>
            </a:pPr>
            <a:endParaRPr lang="en-US" sz="1000" dirty="0">
              <a:latin typeface="+mn-lt"/>
            </a:endParaRP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endParaRPr lang="en-GB" altLang="en-US" sz="1050" dirty="0">
              <a:latin typeface="+mn-lt"/>
              <a:cs typeface="msgothic" charset="0"/>
            </a:endParaRPr>
          </a:p>
        </p:txBody>
      </p:sp>
    </p:spTree>
    <p:extLst>
      <p:ext uri="{BB962C8B-B14F-4D97-AF65-F5344CB8AC3E}">
        <p14:creationId xmlns:p14="http://schemas.microsoft.com/office/powerpoint/2010/main" val="1596426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8455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It is more common in recent decades for men to be the primary caregiver either in a heterosexual or same sex male relationship</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723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Authors note several novel aspects of this work – methodology, direct comparison, naturalistic approach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963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Parent-infant synchrony was greater among PC-mothers and PC-fathers than SC-fathers</a:t>
            </a:r>
          </a:p>
          <a:p>
            <a:r>
              <a:rPr lang="en-US" dirty="0"/>
              <a:t>Oxytocin levels did not vary by group</a:t>
            </a:r>
          </a:p>
          <a:p>
            <a:pPr lvl="1"/>
            <a:r>
              <a:rPr lang="en-US" dirty="0"/>
              <a:t>No differences in oxytocin between biological and adoptive PC-fathers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009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All parents would express activation in both brain networks.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STS: </a:t>
            </a:r>
            <a:r>
              <a:rPr lang="en-US" dirty="0">
                <a:solidFill>
                  <a:schemeClr val="tx1"/>
                </a:solidFill>
              </a:rPr>
              <a:t>Superior temporal sulcus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970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All parents would express activation in both brain networks.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STS: </a:t>
            </a:r>
            <a:r>
              <a:rPr lang="en-US" dirty="0">
                <a:solidFill>
                  <a:schemeClr val="tx1"/>
                </a:solidFill>
              </a:rPr>
              <a:t>Superior temporal sulcus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196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All parents would express activation in both brain networks.</a:t>
            </a:r>
          </a:p>
          <a:p>
            <a:pPr marL="0" indent="0">
              <a:buNone/>
            </a:pPr>
            <a:r>
              <a:rPr lang="en-US" dirty="0"/>
              <a:t>2. Mothers would have greater amygdala activation and fathers would have greater neural-cognitive activation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35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0A6BEC-C53B-5146-96C5-89ADE952C149}" type="slidenum">
              <a:rPr lang="en-US" smtClean="0"/>
              <a:pPr/>
              <a:t>7</a:t>
            </a:fld>
            <a:endParaRPr lang="en-US"/>
          </a:p>
        </p:txBody>
      </p:sp>
    </p:spTree>
    <p:extLst>
      <p:ext uri="{BB962C8B-B14F-4D97-AF65-F5344CB8AC3E}">
        <p14:creationId xmlns:p14="http://schemas.microsoft.com/office/powerpoint/2010/main" val="3731695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All parents would express activation in both brain networks.</a:t>
            </a:r>
          </a:p>
          <a:p>
            <a:pPr marL="0" indent="0">
              <a:buNone/>
            </a:pPr>
            <a:r>
              <a:rPr lang="en-US" dirty="0"/>
              <a:t>2. Mothers would have greater amygdala activation and fathers would have greater neural-cognitive activation</a:t>
            </a:r>
          </a:p>
          <a:p>
            <a:pPr marL="0" indent="0">
              <a:buNone/>
            </a:pPr>
            <a:r>
              <a:rPr lang="en-US" dirty="0"/>
              <a:t>3. Maternal care would center on the emotional processing network and paternal care would center on the socio-cognitive network</a:t>
            </a:r>
          </a:p>
          <a:p>
            <a:pPr marL="0" indent="0">
              <a:buNone/>
            </a:pPr>
            <a:r>
              <a:rPr lang="en-US" dirty="0"/>
              <a:t>4. Fathers would express greater variability in brain response, mediated by actual caregiving behaviors, and would include both neural networks in primary caregiving fathers</a:t>
            </a:r>
          </a:p>
          <a:p>
            <a:pPr marL="0" indent="0">
              <a:buNone/>
            </a:pPr>
            <a:r>
              <a:rPr lang="en-US" dirty="0"/>
              <a:t>5. Oxytocin levels and brain activation would mediate the relationship between the parental primary caregiving role and infant-synchrony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57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All parents would express activation in both brain networks.</a:t>
            </a:r>
          </a:p>
          <a:p>
            <a:pPr marL="0" indent="0">
              <a:buNone/>
            </a:pPr>
            <a:r>
              <a:rPr lang="en-US" dirty="0"/>
              <a:t>2. Mothers would have greater amygdala activation and fathers would have greater neural-cognitive activation</a:t>
            </a:r>
          </a:p>
          <a:p>
            <a:pPr marL="0" indent="0">
              <a:buNone/>
            </a:pPr>
            <a:r>
              <a:rPr lang="en-US" dirty="0"/>
              <a:t>3. Maternal care would center on the emotional processing network and paternal care would center on the socio-cognitive network</a:t>
            </a:r>
          </a:p>
          <a:p>
            <a:pPr marL="0" indent="0">
              <a:buNone/>
            </a:pPr>
            <a:r>
              <a:rPr lang="en-US" dirty="0"/>
              <a:t>4. Fathers would express greater variability in brain response, mediated by actual caregiving behaviors, and would include both neural networks in primary caregiving fathers</a:t>
            </a:r>
          </a:p>
          <a:p>
            <a:pPr marL="0" indent="0">
              <a:buNone/>
            </a:pPr>
            <a:r>
              <a:rPr lang="en-US" dirty="0"/>
              <a:t>5. Oxytocin levels and brain activation would mediate the relationship between the parental primary caregiving role and infant-synchrony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907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All parents would express activation in both brain networks.</a:t>
            </a:r>
          </a:p>
          <a:p>
            <a:pPr marL="0" indent="0">
              <a:buNone/>
            </a:pPr>
            <a:r>
              <a:rPr lang="en-US" dirty="0"/>
              <a:t>2. Mothers would have greater amygdala activation and fathers would have greater neural-cognitive activation</a:t>
            </a:r>
          </a:p>
          <a:p>
            <a:pPr marL="0" indent="0">
              <a:buNone/>
            </a:pPr>
            <a:r>
              <a:rPr lang="en-US" dirty="0"/>
              <a:t>3. Maternal care would center on the emotional processing network and paternal care would center on the socio-cognitive network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592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All parents would express activation in both brain networks.</a:t>
            </a:r>
          </a:p>
          <a:p>
            <a:pPr marL="0" indent="0">
              <a:buNone/>
            </a:pPr>
            <a:r>
              <a:rPr lang="en-US" dirty="0"/>
              <a:t>2. Mothers would have greater amygdala activation and fathers would have greater neural-cognitive activation</a:t>
            </a:r>
          </a:p>
          <a:p>
            <a:pPr marL="0" indent="0">
              <a:buNone/>
            </a:pPr>
            <a:r>
              <a:rPr lang="en-US" dirty="0"/>
              <a:t>3. Maternal care would center on the emotional processing network and paternal care would center on the socio-cognitive network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4284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All parents would express activation in both brain networks.</a:t>
            </a:r>
          </a:p>
          <a:p>
            <a:pPr marL="0" indent="0">
              <a:buNone/>
            </a:pPr>
            <a:r>
              <a:rPr lang="en-US" dirty="0"/>
              <a:t>2. Mothers would have greater amygdala activation and fathers would have greater neural-cognitive activation</a:t>
            </a:r>
          </a:p>
          <a:p>
            <a:pPr marL="0" indent="0">
              <a:buNone/>
            </a:pPr>
            <a:r>
              <a:rPr lang="en-US" dirty="0"/>
              <a:t>3. Maternal care would center on the emotional processing network and paternal care would center on the socio-cognitive network</a:t>
            </a:r>
          </a:p>
          <a:p>
            <a:pPr marL="0" indent="0">
              <a:buNone/>
            </a:pPr>
            <a:r>
              <a:rPr lang="en-US" dirty="0"/>
              <a:t>4. Fathers would express greater variability in brain response, mediated by actual caregiving behaviors, and would include both neural networks in primary caregiving fathers</a:t>
            </a:r>
          </a:p>
          <a:p>
            <a:pPr marL="0" indent="0">
              <a:buNone/>
            </a:pPr>
            <a:r>
              <a:rPr lang="en-US" dirty="0"/>
              <a:t>5. Oxytocin levels and brain activation would mediate the relationship between the parental primary caregiving role and infant-synchrony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714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All parents would express activation in both brain networks.</a:t>
            </a:r>
          </a:p>
          <a:p>
            <a:pPr marL="0" indent="0">
              <a:buNone/>
            </a:pPr>
            <a:r>
              <a:rPr lang="en-US" dirty="0"/>
              <a:t>2. Mothers would have greater amygdala activation and fathers would have greater neural-cognitive activation</a:t>
            </a:r>
          </a:p>
          <a:p>
            <a:pPr marL="0" indent="0">
              <a:buNone/>
            </a:pPr>
            <a:r>
              <a:rPr lang="en-US" dirty="0"/>
              <a:t>3. Maternal care would center on the emotional processing network and paternal care would center on the socio-cognitive network</a:t>
            </a:r>
          </a:p>
          <a:p>
            <a:pPr marL="0" indent="0">
              <a:buNone/>
            </a:pPr>
            <a:r>
              <a:rPr lang="en-US" dirty="0"/>
              <a:t>4. Fathers would express greater variability in brain response, mediated by actual caregiving behaviors, and would include both neural networks in primary caregiving fathers</a:t>
            </a:r>
          </a:p>
          <a:p>
            <a:pPr marL="0" indent="0">
              <a:buNone/>
            </a:pPr>
            <a:r>
              <a:rPr lang="en-US" dirty="0"/>
              <a:t>5. Oxytocin levels and brain activation would mediate the relationship between the parental primary caregiving role and infant-synchrony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240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All parents would express activation in both brain networks.</a:t>
            </a:r>
          </a:p>
          <a:p>
            <a:pPr marL="0" indent="0">
              <a:buNone/>
            </a:pPr>
            <a:r>
              <a:rPr lang="en-US" dirty="0"/>
              <a:t>2. Mothers would have greater amygdala activation and fathers would have greater neural-cognitive activation</a:t>
            </a:r>
          </a:p>
          <a:p>
            <a:pPr marL="0" indent="0">
              <a:buNone/>
            </a:pPr>
            <a:r>
              <a:rPr lang="en-US" dirty="0"/>
              <a:t>3. Maternal care would center on the emotional processing network and paternal care would center on the socio-cognitive network</a:t>
            </a:r>
          </a:p>
          <a:p>
            <a:pPr marL="0" indent="0">
              <a:buNone/>
            </a:pPr>
            <a:r>
              <a:rPr lang="en-US" dirty="0"/>
              <a:t>4. Fathers would express greater variability in brain response, mediated by actual caregiving behaviors, and would include both neural networks in primary caregiving fathers</a:t>
            </a:r>
          </a:p>
          <a:p>
            <a:pPr marL="0" indent="0">
              <a:buNone/>
            </a:pPr>
            <a:r>
              <a:rPr lang="en-US" dirty="0"/>
              <a:t>5. Oxytocin levels and brain activation would mediate the relationship between the parental primary caregiving role and infant-synchrony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470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All parents would express activation in both brain networks.</a:t>
            </a:r>
          </a:p>
          <a:p>
            <a:pPr marL="0" indent="0">
              <a:buNone/>
            </a:pPr>
            <a:r>
              <a:rPr lang="en-US" dirty="0"/>
              <a:t>2. Mothers would have greater amygdala activation and fathers would have greater neural-cognitive activation</a:t>
            </a:r>
          </a:p>
          <a:p>
            <a:pPr marL="0" indent="0">
              <a:buNone/>
            </a:pPr>
            <a:r>
              <a:rPr lang="en-US" dirty="0"/>
              <a:t>3. Maternal care would center on the emotional processing network and paternal care would center on the socio-cognitive network</a:t>
            </a:r>
          </a:p>
          <a:p>
            <a:pPr marL="0" indent="0">
              <a:buNone/>
            </a:pPr>
            <a:r>
              <a:rPr lang="en-US" dirty="0"/>
              <a:t>4. Fathers would express greater variability in brain response, mediated by actual caregiving behaviors, and would include both neural networks in primary caregiving fathers</a:t>
            </a:r>
          </a:p>
          <a:p>
            <a:pPr marL="0" indent="0">
              <a:buNone/>
            </a:pPr>
            <a:r>
              <a:rPr lang="en-US" dirty="0"/>
              <a:t>5. Oxytocin levels and brain activation would mediate the relationship between the parental primary caregiving role and infant-synchrony</a:t>
            </a:r>
          </a:p>
          <a:p>
            <a:endParaRPr lang="en-US" dirty="0"/>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endParaRPr lang="en-GB" altLang="en-US" sz="1200" kern="1200" dirty="0">
              <a:solidFill>
                <a:schemeClr val="tx1"/>
              </a:solidFill>
              <a:latin typeface="Arial" charset="0"/>
              <a:ea typeface="+mn-ea"/>
              <a:cs typeface="msgothic" charset="0"/>
            </a:endParaRP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endParaRPr lang="en-GB" altLang="en-US" sz="1200" kern="1200" dirty="0">
              <a:solidFill>
                <a:schemeClr val="tx1"/>
              </a:solidFill>
              <a:latin typeface="Arial" charset="0"/>
              <a:ea typeface="+mn-ea"/>
              <a:cs typeface="msgothic" charset="0"/>
            </a:endParaRP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GB" altLang="en-US" sz="1200" kern="1200" dirty="0">
                <a:solidFill>
                  <a:schemeClr val="tx1"/>
                </a:solidFill>
                <a:latin typeface="Arial" charset="0"/>
                <a:ea typeface="+mn-ea"/>
                <a:cs typeface="msgothic" charset="0"/>
              </a:rPr>
              <a:t>-Significant correlations between brain activity and parent–infant synchrony scores for PC-Mothers in bilateral amygdala, but not for PC-Fathers or SC-Fathers</a:t>
            </a: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GB" altLang="en-US" sz="1200" kern="1200" dirty="0">
                <a:solidFill>
                  <a:schemeClr val="tx1"/>
                </a:solidFill>
                <a:latin typeface="Arial" charset="0"/>
                <a:ea typeface="+mn-ea"/>
                <a:cs typeface="msgothic" charset="0"/>
              </a:rPr>
              <a:t>-For both PC-Fathers and SC-Fathers, significant correlation was found in the bilateral STS but not for PC-Mothers </a:t>
            </a: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endParaRPr lang="en-GB" altLang="en-US" sz="1200" kern="1200" dirty="0">
              <a:solidFill>
                <a:schemeClr val="tx1"/>
              </a:solidFill>
              <a:latin typeface="Arial" charset="0"/>
              <a:ea typeface="+mn-ea"/>
              <a:cs typeface="msgothic" charset="0"/>
            </a:endParaRP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GB" altLang="en-US" sz="1200" kern="1200" dirty="0">
                <a:solidFill>
                  <a:schemeClr val="tx1"/>
                </a:solidFill>
                <a:latin typeface="Arial" charset="0"/>
                <a:ea typeface="+mn-ea"/>
                <a:cs typeface="msgothic" charset="0"/>
              </a:rPr>
              <a:t>-</a:t>
            </a:r>
            <a:r>
              <a:rPr lang="en-US" sz="1200" kern="1200" dirty="0">
                <a:solidFill>
                  <a:schemeClr val="tx1"/>
                </a:solidFill>
                <a:latin typeface="Arial" charset="0"/>
                <a:ea typeface="+mn-ea"/>
                <a:cs typeface="+mn-cs"/>
              </a:rPr>
              <a:t>Maternal oxytocin did not correlate with the amygdala but </a:t>
            </a: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US" sz="1200" kern="1200" dirty="0">
                <a:solidFill>
                  <a:schemeClr val="tx1"/>
                </a:solidFill>
                <a:latin typeface="Arial" charset="0"/>
                <a:ea typeface="+mn-ea"/>
                <a:cs typeface="+mn-cs"/>
              </a:rPr>
              <a:t>-PC mothers showed correlation between oxytocin and the </a:t>
            </a:r>
            <a:r>
              <a:rPr lang="en-US" sz="1200" kern="1200" dirty="0" err="1">
                <a:solidFill>
                  <a:schemeClr val="tx1"/>
                </a:solidFill>
                <a:latin typeface="Arial" charset="0"/>
                <a:ea typeface="+mn-ea"/>
                <a:cs typeface="+mn-cs"/>
              </a:rPr>
              <a:t>vACC</a:t>
            </a:r>
            <a:r>
              <a:rPr lang="en-US" sz="1200" kern="1200" dirty="0">
                <a:solidFill>
                  <a:schemeClr val="tx1"/>
                </a:solidFill>
                <a:latin typeface="Arial" charset="0"/>
                <a:ea typeface="+mn-ea"/>
                <a:cs typeface="+mn-cs"/>
              </a:rPr>
              <a:t> ; no such association</a:t>
            </a:r>
            <a:r>
              <a:rPr lang="en-US" sz="1200" kern="1200" baseline="0" dirty="0">
                <a:solidFill>
                  <a:schemeClr val="tx1"/>
                </a:solidFill>
                <a:latin typeface="Arial" charset="0"/>
                <a:ea typeface="+mn-ea"/>
                <a:cs typeface="+mn-cs"/>
              </a:rPr>
              <a:t> was found in PC or SC fathers</a:t>
            </a:r>
            <a:endParaRPr lang="en-US" sz="1200" kern="1200" dirty="0">
              <a:solidFill>
                <a:schemeClr val="tx1"/>
              </a:solidFill>
              <a:latin typeface="Arial" charset="0"/>
              <a:ea typeface="+mn-ea"/>
              <a:cs typeface="+mn-cs"/>
            </a:endParaRP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US" altLang="en-US" sz="1200" kern="1200" dirty="0">
                <a:solidFill>
                  <a:schemeClr val="tx1"/>
                </a:solidFill>
                <a:latin typeface="Arial" charset="0"/>
                <a:ea typeface="+mn-ea"/>
                <a:cs typeface="+mn-cs"/>
              </a:rPr>
              <a:t>-</a:t>
            </a:r>
            <a:r>
              <a:rPr lang="en-GB" altLang="en-US" sz="1200" kern="1200" dirty="0">
                <a:solidFill>
                  <a:schemeClr val="tx1"/>
                </a:solidFill>
                <a:latin typeface="Arial" charset="0"/>
                <a:ea typeface="+mn-ea"/>
                <a:cs typeface="+mn-cs"/>
              </a:rPr>
              <a:t>Oxytocin</a:t>
            </a:r>
            <a:r>
              <a:rPr lang="en-GB" altLang="en-US" sz="1200" kern="1200" baseline="0" dirty="0">
                <a:solidFill>
                  <a:schemeClr val="tx1"/>
                </a:solidFill>
                <a:latin typeface="Arial" charset="0"/>
                <a:ea typeface="+mn-ea"/>
                <a:cs typeface="+mn-cs"/>
              </a:rPr>
              <a:t> correlated with </a:t>
            </a:r>
            <a:r>
              <a:rPr lang="en-GB" altLang="en-US" sz="1200" kern="1200" dirty="0">
                <a:solidFill>
                  <a:schemeClr val="tx1"/>
                </a:solidFill>
                <a:latin typeface="Arial" charset="0"/>
                <a:ea typeface="+mn-ea"/>
                <a:cs typeface="msgothic" charset="0"/>
              </a:rPr>
              <a:t>PC-Fathers and SC-Fathers in bilateral STS but not for PC-Mothers (</a:t>
            </a: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endParaRPr lang="en-GB" altLang="en-US" sz="1200" kern="1200" dirty="0">
              <a:solidFill>
                <a:schemeClr val="tx1"/>
              </a:solidFill>
              <a:latin typeface="Arial" charset="0"/>
              <a:ea typeface="+mn-ea"/>
              <a:cs typeface="msgothic" charset="0"/>
            </a:endParaRP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GB" altLang="en-US" sz="1200" kern="1200" dirty="0">
                <a:solidFill>
                  <a:schemeClr val="tx1"/>
                </a:solidFill>
                <a:latin typeface="Arial" charset="0"/>
                <a:ea typeface="+mn-ea"/>
                <a:cs typeface="msgothic" charset="0"/>
              </a:rPr>
              <a:t>Overall,</a:t>
            </a:r>
            <a:r>
              <a:rPr lang="en-GB" altLang="en-US" sz="1200" kern="1200" baseline="0" dirty="0">
                <a:solidFill>
                  <a:schemeClr val="tx1"/>
                </a:solidFill>
                <a:latin typeface="Arial" charset="0"/>
                <a:ea typeface="+mn-ea"/>
                <a:cs typeface="msgothic" charset="0"/>
              </a:rPr>
              <a:t> there are notable mother versus father diffs.  While the authors discuss these regional differences as reflecting network diffs, caution is prob warranted </a:t>
            </a:r>
            <a:endParaRPr lang="en-GB" altLang="en-US" sz="1200" kern="1200" dirty="0">
              <a:solidFill>
                <a:schemeClr val="tx1"/>
              </a:solidFill>
              <a:latin typeface="Arial" charset="0"/>
              <a:ea typeface="+mn-ea"/>
              <a:cs typeface="msgothic"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034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GB" altLang="en-US" sz="1200" kern="1200" dirty="0">
                <a:solidFill>
                  <a:schemeClr val="tx1"/>
                </a:solidFill>
                <a:latin typeface="Arial" charset="0"/>
                <a:ea typeface="+mn-ea"/>
                <a:cs typeface="msgothic" charset="0"/>
              </a:rPr>
              <a:t>-Significant correlations between brain activity and parent–infant synchrony scores for PC-Mothers in bilateral amygdala, but not for PC-Fathers or SC-Fathers</a:t>
            </a: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GB" altLang="en-US" sz="1200" kern="1200" dirty="0">
                <a:solidFill>
                  <a:schemeClr val="tx1"/>
                </a:solidFill>
                <a:latin typeface="Arial" charset="0"/>
                <a:ea typeface="+mn-ea"/>
                <a:cs typeface="msgothic" charset="0"/>
              </a:rPr>
              <a:t>-For both PC-Fathers and SC-Fathers, significant correlation was found in the bilateral STS but not for PC-Mothers </a:t>
            </a: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endParaRPr lang="en-GB" altLang="en-US" sz="1200" kern="1200" dirty="0">
              <a:solidFill>
                <a:schemeClr val="tx1"/>
              </a:solidFill>
              <a:latin typeface="Arial" charset="0"/>
              <a:ea typeface="+mn-ea"/>
              <a:cs typeface="msgothic" charset="0"/>
            </a:endParaRP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GB" altLang="en-US" sz="1200" kern="1200" dirty="0">
                <a:solidFill>
                  <a:schemeClr val="tx1"/>
                </a:solidFill>
                <a:latin typeface="Arial" charset="0"/>
                <a:ea typeface="+mn-ea"/>
                <a:cs typeface="msgothic" charset="0"/>
              </a:rPr>
              <a:t>-</a:t>
            </a:r>
            <a:r>
              <a:rPr lang="en-US" sz="1200" kern="1200" dirty="0">
                <a:solidFill>
                  <a:schemeClr val="tx1"/>
                </a:solidFill>
                <a:latin typeface="Arial" charset="0"/>
                <a:ea typeface="+mn-ea"/>
                <a:cs typeface="+mn-cs"/>
              </a:rPr>
              <a:t>Maternal oxytocin did not correlate with the amygdala but </a:t>
            </a: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US" sz="1200" kern="1200" dirty="0">
                <a:solidFill>
                  <a:schemeClr val="tx1"/>
                </a:solidFill>
                <a:latin typeface="Arial" charset="0"/>
                <a:ea typeface="+mn-ea"/>
                <a:cs typeface="+mn-cs"/>
              </a:rPr>
              <a:t>-PC mothers showed correlation between oxytocin and the </a:t>
            </a:r>
            <a:r>
              <a:rPr lang="en-US" sz="1200" kern="1200" dirty="0" err="1">
                <a:solidFill>
                  <a:schemeClr val="tx1"/>
                </a:solidFill>
                <a:latin typeface="Arial" charset="0"/>
                <a:ea typeface="+mn-ea"/>
                <a:cs typeface="+mn-cs"/>
              </a:rPr>
              <a:t>vACC</a:t>
            </a:r>
            <a:r>
              <a:rPr lang="en-US" sz="1200" kern="1200" dirty="0">
                <a:solidFill>
                  <a:schemeClr val="tx1"/>
                </a:solidFill>
                <a:latin typeface="Arial" charset="0"/>
                <a:ea typeface="+mn-ea"/>
                <a:cs typeface="+mn-cs"/>
              </a:rPr>
              <a:t> ; no such association</a:t>
            </a:r>
            <a:r>
              <a:rPr lang="en-US" sz="1200" kern="1200" baseline="0" dirty="0">
                <a:solidFill>
                  <a:schemeClr val="tx1"/>
                </a:solidFill>
                <a:latin typeface="Arial" charset="0"/>
                <a:ea typeface="+mn-ea"/>
                <a:cs typeface="+mn-cs"/>
              </a:rPr>
              <a:t> was found in PC or SC fathers</a:t>
            </a:r>
            <a:endParaRPr lang="en-US" sz="1200" kern="1200" dirty="0">
              <a:solidFill>
                <a:schemeClr val="tx1"/>
              </a:solidFill>
              <a:latin typeface="Arial" charset="0"/>
              <a:ea typeface="+mn-ea"/>
              <a:cs typeface="+mn-cs"/>
            </a:endParaRP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US" altLang="en-US" sz="1200" kern="1200" dirty="0">
                <a:solidFill>
                  <a:schemeClr val="tx1"/>
                </a:solidFill>
                <a:latin typeface="Arial" charset="0"/>
                <a:ea typeface="+mn-ea"/>
                <a:cs typeface="+mn-cs"/>
              </a:rPr>
              <a:t>-</a:t>
            </a:r>
            <a:r>
              <a:rPr lang="en-GB" altLang="en-US" sz="1200" kern="1200" dirty="0">
                <a:solidFill>
                  <a:schemeClr val="tx1"/>
                </a:solidFill>
                <a:latin typeface="Arial" charset="0"/>
                <a:ea typeface="+mn-ea"/>
                <a:cs typeface="+mn-cs"/>
              </a:rPr>
              <a:t>Oxytocin</a:t>
            </a:r>
            <a:r>
              <a:rPr lang="en-GB" altLang="en-US" sz="1200" kern="1200" baseline="0" dirty="0">
                <a:solidFill>
                  <a:schemeClr val="tx1"/>
                </a:solidFill>
                <a:latin typeface="Arial" charset="0"/>
                <a:ea typeface="+mn-ea"/>
                <a:cs typeface="+mn-cs"/>
              </a:rPr>
              <a:t> correlated with </a:t>
            </a:r>
            <a:r>
              <a:rPr lang="en-GB" altLang="en-US" sz="1200" kern="1200" dirty="0">
                <a:solidFill>
                  <a:schemeClr val="tx1"/>
                </a:solidFill>
                <a:latin typeface="Arial" charset="0"/>
                <a:ea typeface="+mn-ea"/>
                <a:cs typeface="msgothic" charset="0"/>
              </a:rPr>
              <a:t>PC-Fathers and SC-Fathers in bilateral STS but not for PC-Mothers (</a:t>
            </a: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endParaRPr lang="en-GB" altLang="en-US" sz="1200" kern="1200" dirty="0">
              <a:solidFill>
                <a:schemeClr val="tx1"/>
              </a:solidFill>
              <a:latin typeface="Arial" charset="0"/>
              <a:ea typeface="+mn-ea"/>
              <a:cs typeface="msgothic" charset="0"/>
            </a:endParaRPr>
          </a:p>
          <a:p>
            <a:pPr marL="77658" indent="-77658" eaLnBrk="1">
              <a:lnSpc>
                <a:spcPct val="93000"/>
              </a:lnSpc>
              <a:spcBef>
                <a:spcPct val="0"/>
              </a:spcBef>
              <a:buSzPct val="45000"/>
              <a:tabLst>
                <a:tab pos="655781" algn="l"/>
                <a:tab pos="1311562" algn="l"/>
                <a:tab pos="1967343" algn="l"/>
                <a:tab pos="2623124" algn="l"/>
                <a:tab pos="3278905" algn="l"/>
                <a:tab pos="3934686" algn="l"/>
                <a:tab pos="4590467" algn="l"/>
              </a:tabLst>
            </a:pPr>
            <a:r>
              <a:rPr lang="en-GB" altLang="en-US" sz="1200" kern="1200" dirty="0">
                <a:solidFill>
                  <a:schemeClr val="tx1"/>
                </a:solidFill>
                <a:latin typeface="Arial" charset="0"/>
                <a:ea typeface="+mn-ea"/>
                <a:cs typeface="msgothic" charset="0"/>
              </a:rPr>
              <a:t>Overall,</a:t>
            </a:r>
            <a:r>
              <a:rPr lang="en-GB" altLang="en-US" sz="1200" kern="1200" baseline="0" dirty="0">
                <a:solidFill>
                  <a:schemeClr val="tx1"/>
                </a:solidFill>
                <a:latin typeface="Arial" charset="0"/>
                <a:ea typeface="+mn-ea"/>
                <a:cs typeface="msgothic" charset="0"/>
              </a:rPr>
              <a:t> there are notable mother versus father diffs.  While the authors discuss these regional differences as reflecting network diffs, caution is prob warranted </a:t>
            </a:r>
            <a:endParaRPr lang="en-GB" altLang="en-US" sz="1200" kern="1200" dirty="0">
              <a:solidFill>
                <a:schemeClr val="tx1"/>
              </a:solidFill>
              <a:latin typeface="Arial" charset="0"/>
              <a:ea typeface="+mn-ea"/>
              <a:cs typeface="msgothic"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687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All parents would express activation in both brain networks.</a:t>
            </a:r>
          </a:p>
          <a:p>
            <a:pPr marL="0" indent="0">
              <a:buNone/>
            </a:pPr>
            <a:r>
              <a:rPr lang="en-US" dirty="0"/>
              <a:t>2. Mothers would have greater amygdala activation and fathers would have greater neural-cognitive activation</a:t>
            </a:r>
          </a:p>
          <a:p>
            <a:pPr marL="0" indent="0">
              <a:buNone/>
            </a:pPr>
            <a:r>
              <a:rPr lang="en-US" dirty="0"/>
              <a:t>3. Maternal care would center on the emotional processing network and paternal care would center on the socio-cognitive network</a:t>
            </a:r>
          </a:p>
          <a:p>
            <a:pPr marL="0" indent="0">
              <a:buNone/>
            </a:pPr>
            <a:r>
              <a:rPr lang="en-US" dirty="0"/>
              <a:t>4. Fathers would express greater variability in brain response, mediated by actual caregiving behaviors, and would include both neural networks in primary caregiving fathers</a:t>
            </a:r>
          </a:p>
          <a:p>
            <a:pPr marL="0" indent="0">
              <a:buNone/>
            </a:pPr>
            <a:r>
              <a:rPr lang="en-US" dirty="0"/>
              <a:t>5. Oxytocin levels and brain activation would mediate the relationship between the parental primary caregiving role and infant-synchrony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80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BBFDF-94B5-4AB3-BEB4-C9AFC97AF7D3}" type="slidenum">
              <a:rPr lang="en-US"/>
              <a:pPr/>
              <a:t>9</a:t>
            </a:fld>
            <a:endParaRPr lang="en-US"/>
          </a:p>
        </p:txBody>
      </p:sp>
      <p:sp>
        <p:nvSpPr>
          <p:cNvPr id="761858" name="Rectangle 2"/>
          <p:cNvSpPr>
            <a:spLocks noGrp="1" noRot="1" noChangeAspect="1" noChangeArrowheads="1" noTextEdit="1"/>
          </p:cNvSpPr>
          <p:nvPr>
            <p:ph type="sldImg"/>
          </p:nvPr>
        </p:nvSpPr>
        <p:spPr>
          <a:ln/>
        </p:spPr>
      </p:sp>
      <p:sp>
        <p:nvSpPr>
          <p:cNvPr id="7618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591208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All parents would express activation in both brain networks.</a:t>
            </a:r>
          </a:p>
          <a:p>
            <a:pPr marL="0" indent="0">
              <a:buNone/>
            </a:pPr>
            <a:r>
              <a:rPr lang="en-US" dirty="0"/>
              <a:t>2. Mothers would have greater amygdala activation and fathers would have greater neural-cognitive activation</a:t>
            </a:r>
          </a:p>
          <a:p>
            <a:pPr marL="0" indent="0">
              <a:buNone/>
            </a:pPr>
            <a:r>
              <a:rPr lang="en-US" dirty="0"/>
              <a:t>3. Maternal care would center on the emotional processing network and paternal care would center on the socio-cognitive network</a:t>
            </a:r>
          </a:p>
          <a:p>
            <a:pPr marL="0" indent="0">
              <a:buNone/>
            </a:pPr>
            <a:r>
              <a:rPr lang="en-US" dirty="0"/>
              <a:t>4. Fathers would express greater variability in brain response, mediated by actual caregiving behaviors, and would include both neural networks in primary caregiving fathers</a:t>
            </a:r>
          </a:p>
          <a:p>
            <a:pPr marL="0" indent="0">
              <a:buNone/>
            </a:pPr>
            <a:r>
              <a:rPr lang="en-US" dirty="0"/>
              <a:t>5. Oxytocin levels and brain activation would mediate the relationship between the parental primary caregiving role and infant-synchrony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9728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All parents would express activation in both brain networks.</a:t>
            </a:r>
          </a:p>
          <a:p>
            <a:pPr marL="0" indent="0">
              <a:buNone/>
            </a:pPr>
            <a:r>
              <a:rPr lang="en-US" dirty="0"/>
              <a:t>2. Mothers would have greater amygdala activation and fathers would have greater neural-cognitive activation</a:t>
            </a:r>
          </a:p>
          <a:p>
            <a:pPr marL="0" indent="0">
              <a:buNone/>
            </a:pPr>
            <a:r>
              <a:rPr lang="en-US" dirty="0"/>
              <a:t>3. Maternal care would center on the emotional processing network and paternal care would center on the socio-cognitive network</a:t>
            </a:r>
          </a:p>
          <a:p>
            <a:pPr marL="0" indent="0">
              <a:buNone/>
            </a:pPr>
            <a:r>
              <a:rPr lang="en-US" dirty="0"/>
              <a:t>4. Fathers would express greater variability in brain response, mediated by actual caregiving behaviors, and would include both neural networks in primary caregiving fathers</a:t>
            </a:r>
          </a:p>
          <a:p>
            <a:pPr marL="0" indent="0">
              <a:buNone/>
            </a:pPr>
            <a:r>
              <a:rPr lang="en-US" dirty="0"/>
              <a:t>5. Oxytocin levels and brain activation would mediate the relationship between the parental primary caregiving role and infant-synchrony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346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All parents would express activation in both brain networks.</a:t>
            </a:r>
          </a:p>
          <a:p>
            <a:pPr marL="0" indent="0">
              <a:buNone/>
            </a:pPr>
            <a:r>
              <a:rPr lang="en-US" dirty="0"/>
              <a:t>2. Mothers would have greater amygdala activation and fathers would have greater neural-cognitive activation</a:t>
            </a:r>
          </a:p>
          <a:p>
            <a:pPr marL="0" indent="0">
              <a:buNone/>
            </a:pPr>
            <a:r>
              <a:rPr lang="en-US" dirty="0"/>
              <a:t>3. Maternal care would center on the emotional processing network and paternal care would center on the socio-cognitive network</a:t>
            </a:r>
          </a:p>
          <a:p>
            <a:pPr marL="0" indent="0">
              <a:buNone/>
            </a:pPr>
            <a:r>
              <a:rPr lang="en-US" dirty="0"/>
              <a:t>4. Fathers would express greater variability in brain response, mediated by actual caregiving behaviors, and would include both neural networks in primary caregiving fathers</a:t>
            </a:r>
          </a:p>
          <a:p>
            <a:pPr marL="0" indent="0">
              <a:buNone/>
            </a:pPr>
            <a:r>
              <a:rPr lang="en-US" dirty="0"/>
              <a:t>5. Oxytocin levels and brain activation would mediate the relationship between the parental primary caregiving role and infant-synchrony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482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Authors note several novel aspects of this work – methodology, direct comparison, naturalistic approach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DBDDF-12E7-47EB-9CBE-53F27997D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465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088F4-85F2-4B77-9772-F37012C2E244}" type="slidenum">
              <a:rPr lang="en-US"/>
              <a:pPr/>
              <a:t>11</a:t>
            </a:fld>
            <a:endParaRPr lang="en-US"/>
          </a:p>
        </p:txBody>
      </p:sp>
      <p:sp>
        <p:nvSpPr>
          <p:cNvPr id="763906" name="Rectangle 2"/>
          <p:cNvSpPr>
            <a:spLocks noGrp="1" noRot="1" noChangeAspect="1" noChangeArrowheads="1" noTextEdit="1"/>
          </p:cNvSpPr>
          <p:nvPr>
            <p:ph type="sldImg"/>
          </p:nvPr>
        </p:nvSpPr>
        <p:spPr>
          <a:ln/>
        </p:spPr>
      </p:sp>
      <p:sp>
        <p:nvSpPr>
          <p:cNvPr id="7639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0481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92264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174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16</a:t>
            </a:fld>
            <a:endParaRPr lang="en-US" altLang="en-US" sz="1200">
              <a:solidFill>
                <a:srgbClr val="000000"/>
              </a:solidFill>
            </a:endParaRPr>
          </a:p>
        </p:txBody>
      </p:sp>
    </p:spTree>
    <p:extLst>
      <p:ext uri="{BB962C8B-B14F-4D97-AF65-F5344CB8AC3E}">
        <p14:creationId xmlns:p14="http://schemas.microsoft.com/office/powerpoint/2010/main" val="361770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Wingdings" charset="0"/>
              <a:buNone/>
              <a:tabLst/>
              <a:defRPr/>
            </a:pPr>
            <a:endParaRPr lang="en-US" altLang="en-US" dirty="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17</a:t>
            </a:fld>
            <a:endParaRPr lang="en-US" altLang="en-US" sz="1200">
              <a:solidFill>
                <a:srgbClr val="000000"/>
              </a:solidFill>
            </a:endParaRPr>
          </a:p>
        </p:txBody>
      </p:sp>
    </p:spTree>
    <p:extLst>
      <p:ext uri="{BB962C8B-B14F-4D97-AF65-F5344CB8AC3E}">
        <p14:creationId xmlns:p14="http://schemas.microsoft.com/office/powerpoint/2010/main" val="97593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p>
            <a:r>
              <a:rPr lang="en-US">
                <a:solidFill>
                  <a:prstClr val="white">
                    <a:tint val="95000"/>
                  </a:prstClr>
                </a:solidFill>
              </a:rPr>
              <a:t>Rubenstein</a:t>
            </a:r>
          </a:p>
        </p:txBody>
      </p:sp>
      <p:sp>
        <p:nvSpPr>
          <p:cNvPr id="6" name="Slide Number Placeholder 5"/>
          <p:cNvSpPr>
            <a:spLocks noGrp="1"/>
          </p:cNvSpPr>
          <p:nvPr>
            <p:ph type="sldNum" sz="quarter" idx="12"/>
          </p:nvPr>
        </p:nvSpPr>
        <p:spPr/>
        <p:txBody>
          <a:bodyPr/>
          <a:lstStyle/>
          <a:p>
            <a:fld id="{7AF2A3F5-8C59-4848-8490-C8A4B0913F81}"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Tree>
    <p:extLst>
      <p:ext uri="{BB962C8B-B14F-4D97-AF65-F5344CB8AC3E}">
        <p14:creationId xmlns:p14="http://schemas.microsoft.com/office/powerpoint/2010/main" val="32885989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r>
              <a:rPr lang="en-US">
                <a:solidFill>
                  <a:prstClr val="black">
                    <a:tint val="95000"/>
                  </a:prstClr>
                </a:solidFill>
              </a:rPr>
              <a:t>Rubenstein</a:t>
            </a:r>
          </a:p>
        </p:txBody>
      </p:sp>
      <p:sp>
        <p:nvSpPr>
          <p:cNvPr id="6" name="Slide Number Placeholder 5"/>
          <p:cNvSpPr>
            <a:spLocks noGrp="1"/>
          </p:cNvSpPr>
          <p:nvPr>
            <p:ph type="sldNum" sz="quarter" idx="12"/>
          </p:nvPr>
        </p:nvSpPr>
        <p:spPr/>
        <p:txBody>
          <a:bodyPr/>
          <a:lstStyle/>
          <a:p>
            <a:fld id="{859B7FBE-02EE-4C27-AE49-1816F48D0D44}"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22592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p>
            <a:r>
              <a:rPr lang="en-US">
                <a:solidFill>
                  <a:prstClr val="white">
                    <a:tint val="95000"/>
                  </a:prstClr>
                </a:solidFill>
              </a:rPr>
              <a:t>Rubenstein</a:t>
            </a:r>
          </a:p>
        </p:txBody>
      </p:sp>
      <p:sp>
        <p:nvSpPr>
          <p:cNvPr id="6" name="Slide Number Placeholder 5"/>
          <p:cNvSpPr>
            <a:spLocks noGrp="1"/>
          </p:cNvSpPr>
          <p:nvPr>
            <p:ph type="sldNum" sz="quarter" idx="12"/>
          </p:nvPr>
        </p:nvSpPr>
        <p:spPr/>
        <p:txBody>
          <a:bodyPr/>
          <a:lstStyle/>
          <a:p>
            <a:fld id="{FEA6E096-1C6C-4569-BC47-F93CD06CC6EC}"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234311667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r>
              <a:rPr lang="en-US">
                <a:solidFill>
                  <a:prstClr val="black">
                    <a:tint val="95000"/>
                  </a:prstClr>
                </a:solidFill>
              </a:rPr>
              <a:t>Rubenstein</a:t>
            </a:r>
          </a:p>
        </p:txBody>
      </p:sp>
      <p:sp>
        <p:nvSpPr>
          <p:cNvPr id="7" name="Slide Number Placeholder 6"/>
          <p:cNvSpPr>
            <a:spLocks noGrp="1"/>
          </p:cNvSpPr>
          <p:nvPr>
            <p:ph type="sldNum" sz="quarter" idx="12"/>
          </p:nvPr>
        </p:nvSpPr>
        <p:spPr/>
        <p:txBody>
          <a:bodyPr/>
          <a:lstStyle/>
          <a:p>
            <a:fld id="{D7C20995-2486-4762-999B-FB34B4D03C83}"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47408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solidFill>
                <a:prstClr val="black">
                  <a:tint val="95000"/>
                </a:prstClr>
              </a:solidFill>
            </a:endParaRPr>
          </a:p>
        </p:txBody>
      </p:sp>
      <p:sp>
        <p:nvSpPr>
          <p:cNvPr id="8" name="Footer Placeholder 7"/>
          <p:cNvSpPr>
            <a:spLocks noGrp="1"/>
          </p:cNvSpPr>
          <p:nvPr>
            <p:ph type="ftr" sz="quarter" idx="11"/>
          </p:nvPr>
        </p:nvSpPr>
        <p:spPr/>
        <p:txBody>
          <a:bodyPr/>
          <a:lstStyle/>
          <a:p>
            <a:r>
              <a:rPr lang="en-US">
                <a:solidFill>
                  <a:prstClr val="black">
                    <a:tint val="95000"/>
                  </a:prstClr>
                </a:solidFill>
              </a:rPr>
              <a:t>Rubenstein</a:t>
            </a:r>
          </a:p>
        </p:txBody>
      </p:sp>
      <p:sp>
        <p:nvSpPr>
          <p:cNvPr id="9" name="Slide Number Placeholder 8"/>
          <p:cNvSpPr>
            <a:spLocks noGrp="1"/>
          </p:cNvSpPr>
          <p:nvPr>
            <p:ph type="sldNum" sz="quarter" idx="12"/>
          </p:nvPr>
        </p:nvSpPr>
        <p:spPr/>
        <p:txBody>
          <a:bodyPr/>
          <a:lstStyle/>
          <a:p>
            <a:fld id="{77247C20-BCFD-429C-B067-29BD4D23FD9A}"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184431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95000"/>
                </a:prstClr>
              </a:solidFill>
            </a:endParaRPr>
          </a:p>
        </p:txBody>
      </p:sp>
      <p:sp>
        <p:nvSpPr>
          <p:cNvPr id="4" name="Footer Placeholder 3"/>
          <p:cNvSpPr>
            <a:spLocks noGrp="1"/>
          </p:cNvSpPr>
          <p:nvPr>
            <p:ph type="ftr" sz="quarter" idx="11"/>
          </p:nvPr>
        </p:nvSpPr>
        <p:spPr/>
        <p:txBody>
          <a:bodyPr/>
          <a:lstStyle/>
          <a:p>
            <a:r>
              <a:rPr lang="en-US">
                <a:solidFill>
                  <a:prstClr val="black">
                    <a:tint val="95000"/>
                  </a:prstClr>
                </a:solidFill>
              </a:rPr>
              <a:t>Rubenstein</a:t>
            </a:r>
          </a:p>
        </p:txBody>
      </p:sp>
      <p:sp>
        <p:nvSpPr>
          <p:cNvPr id="5" name="Slide Number Placeholder 4"/>
          <p:cNvSpPr>
            <a:spLocks noGrp="1"/>
          </p:cNvSpPr>
          <p:nvPr>
            <p:ph type="sldNum" sz="quarter" idx="12"/>
          </p:nvPr>
        </p:nvSpPr>
        <p:spPr/>
        <p:txBody>
          <a:bodyPr/>
          <a:lstStyle/>
          <a:p>
            <a:fld id="{CE3D5D24-58C7-4290-8CA6-B401B30A4913}"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731937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95000"/>
                </a:prstClr>
              </a:solidFill>
            </a:endParaRPr>
          </a:p>
        </p:txBody>
      </p:sp>
      <p:sp>
        <p:nvSpPr>
          <p:cNvPr id="3" name="Footer Placeholder 2"/>
          <p:cNvSpPr>
            <a:spLocks noGrp="1"/>
          </p:cNvSpPr>
          <p:nvPr>
            <p:ph type="ftr" sz="quarter" idx="11"/>
          </p:nvPr>
        </p:nvSpPr>
        <p:spPr/>
        <p:txBody>
          <a:bodyPr/>
          <a:lstStyle/>
          <a:p>
            <a:r>
              <a:rPr lang="en-US">
                <a:solidFill>
                  <a:prstClr val="black">
                    <a:tint val="95000"/>
                  </a:prstClr>
                </a:solidFill>
              </a:rPr>
              <a:t>Rubenstein</a:t>
            </a:r>
          </a:p>
        </p:txBody>
      </p:sp>
      <p:sp>
        <p:nvSpPr>
          <p:cNvPr id="4" name="Slide Number Placeholder 3"/>
          <p:cNvSpPr>
            <a:spLocks noGrp="1"/>
          </p:cNvSpPr>
          <p:nvPr>
            <p:ph type="sldNum" sz="quarter" idx="12"/>
          </p:nvPr>
        </p:nvSpPr>
        <p:spPr/>
        <p:txBody>
          <a:bodyPr/>
          <a:lstStyle/>
          <a:p>
            <a:fld id="{0F080FE9-5834-4D99-A97C-0285798C7FAF}"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705018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r>
              <a:rPr lang="en-US">
                <a:solidFill>
                  <a:prstClr val="black">
                    <a:tint val="95000"/>
                  </a:prstClr>
                </a:solidFill>
              </a:rPr>
              <a:t>Rubenstein</a:t>
            </a:r>
          </a:p>
        </p:txBody>
      </p:sp>
      <p:sp>
        <p:nvSpPr>
          <p:cNvPr id="7" name="Slide Number Placeholder 6"/>
          <p:cNvSpPr>
            <a:spLocks noGrp="1"/>
          </p:cNvSpPr>
          <p:nvPr>
            <p:ph type="sldNum" sz="quarter" idx="12"/>
          </p:nvPr>
        </p:nvSpPr>
        <p:spPr/>
        <p:txBody>
          <a:bodyPr/>
          <a:lstStyle/>
          <a:p>
            <a:fld id="{2796A418-D92C-48F6-81BA-144162084422}"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Tree>
    <p:extLst>
      <p:ext uri="{BB962C8B-B14F-4D97-AF65-F5344CB8AC3E}">
        <p14:creationId xmlns:p14="http://schemas.microsoft.com/office/powerpoint/2010/main" val="224528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a:solidFill>
                  <a:prstClr val="white">
                    <a:shade val="50000"/>
                  </a:prstClr>
                </a:solidFill>
              </a:rPr>
              <a:t>Rubenstein</a:t>
            </a:r>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6193343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r>
              <a:rPr lang="en-US">
                <a:solidFill>
                  <a:prstClr val="black">
                    <a:tint val="95000"/>
                  </a:prstClr>
                </a:solidFill>
              </a:rPr>
              <a:t>Rubenstein</a:t>
            </a:r>
          </a:p>
        </p:txBody>
      </p:sp>
      <p:sp>
        <p:nvSpPr>
          <p:cNvPr id="6" name="Slide Number Placeholder 5"/>
          <p:cNvSpPr>
            <a:spLocks noGrp="1"/>
          </p:cNvSpPr>
          <p:nvPr>
            <p:ph type="sldNum" sz="quarter" idx="12"/>
          </p:nvPr>
        </p:nvSpPr>
        <p:spPr/>
        <p:txBody>
          <a:bodyPr/>
          <a:lstStyle/>
          <a:p>
            <a:fld id="{A38EE25B-BE97-452E-9164-F76544E9B0F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26203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r>
              <a:rPr lang="en-US">
                <a:solidFill>
                  <a:prstClr val="black">
                    <a:tint val="95000"/>
                  </a:prstClr>
                </a:solidFill>
              </a:rPr>
              <a:t>Rubenstein</a:t>
            </a:r>
          </a:p>
        </p:txBody>
      </p:sp>
      <p:sp>
        <p:nvSpPr>
          <p:cNvPr id="6" name="Slide Number Placeholder 5"/>
          <p:cNvSpPr>
            <a:spLocks noGrp="1"/>
          </p:cNvSpPr>
          <p:nvPr>
            <p:ph type="sldNum" sz="quarter" idx="12"/>
          </p:nvPr>
        </p:nvSpPr>
        <p:spPr/>
        <p:txBody>
          <a:bodyPr/>
          <a:lstStyle/>
          <a:p>
            <a:fld id="{085D6034-0D4B-4027-8F75-A1FA454125BA}"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98095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7AF2A3F5-8C59-4848-8490-C8A4B0913F81}"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Tree>
    <p:extLst>
      <p:ext uri="{BB962C8B-B14F-4D97-AF65-F5344CB8AC3E}">
        <p14:creationId xmlns:p14="http://schemas.microsoft.com/office/powerpoint/2010/main" val="105643530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59B7FBE-02EE-4C27-AE49-1816F48D0D44}"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901956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FEA6E096-1C6C-4569-BC47-F93CD06CC6EC}"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359022518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D7C20995-2486-4762-999B-FB34B4D03C83}"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909786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77247C20-BCFD-429C-B067-29BD4D23FD9A}"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344832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CE3D5D24-58C7-4290-8CA6-B401B30A4913}"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40644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0F080FE9-5834-4D99-A97C-0285798C7FAF}"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73670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2796A418-D92C-48F6-81BA-144162084422}"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Tree>
    <p:extLst>
      <p:ext uri="{BB962C8B-B14F-4D97-AF65-F5344CB8AC3E}">
        <p14:creationId xmlns:p14="http://schemas.microsoft.com/office/powerpoint/2010/main" val="1348949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1727271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A38EE25B-BE97-452E-9164-F76544E9B0F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763178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085D6034-0D4B-4027-8F75-A1FA454125BA}"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890046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solidFill>
                <a:prstClr val="black">
                  <a:tint val="95000"/>
                </a:prstClr>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prstClr val="black">
                  <a:tint val="95000"/>
                </a:prstClr>
              </a:solidFill>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EC76CC47-FFB0-43D0-ADD2-229F16C7F135}" type="slidenum">
              <a:rPr lang="en-US">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07533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solidFill>
                <a:prstClr val="black">
                  <a:tint val="95000"/>
                </a:prstClr>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prstClr val="black">
                  <a:tint val="95000"/>
                </a:prstClr>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7DEBAFEE-D7A4-4540-AB45-F9217AAC9E67}" type="slidenum">
              <a:rPr lang="en-US">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850525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154245F-24D2-4324-B658-A42F0213092A}" type="datetimeFigureOut">
              <a:rPr lang="en-US" smtClean="0">
                <a:solidFill>
                  <a:prstClr val="black">
                    <a:tint val="75000"/>
                  </a:prstClr>
                </a:solidFill>
              </a: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52F4A8-6C03-486A-A8E8-5313D88D0E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189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4245F-24D2-4324-B658-A42F0213092A}" type="datetimeFigureOut">
              <a:rPr lang="en-US" smtClean="0">
                <a:solidFill>
                  <a:prstClr val="black">
                    <a:tint val="75000"/>
                  </a:prstClr>
                </a:solidFill>
              </a: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52F4A8-6C03-486A-A8E8-5313D88D0E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791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4245F-24D2-4324-B658-A42F0213092A}" type="datetimeFigureOut">
              <a:rPr lang="en-US" smtClean="0">
                <a:solidFill>
                  <a:prstClr val="black">
                    <a:tint val="75000"/>
                  </a:prstClr>
                </a:solidFill>
              </a: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52F4A8-6C03-486A-A8E8-5313D88D0E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718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54245F-24D2-4324-B658-A42F0213092A}" type="datetimeFigureOut">
              <a:rPr lang="en-US" smtClean="0">
                <a:solidFill>
                  <a:prstClr val="black">
                    <a:tint val="75000"/>
                  </a:prstClr>
                </a:solidFill>
              </a:rPr>
              <a:pPr/>
              <a:t>4/14/2022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52F4A8-6C03-486A-A8E8-5313D88D0E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79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54245F-24D2-4324-B658-A42F0213092A}" type="datetimeFigureOut">
              <a:rPr lang="en-US" smtClean="0">
                <a:solidFill>
                  <a:prstClr val="black">
                    <a:tint val="75000"/>
                  </a:prstClr>
                </a:solidFill>
              </a:rPr>
              <a:pPr/>
              <a:t>4/14/2022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752F4A8-6C03-486A-A8E8-5313D88D0E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046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54245F-24D2-4324-B658-A42F0213092A}" type="datetimeFigureOut">
              <a:rPr lang="en-US" smtClean="0">
                <a:solidFill>
                  <a:prstClr val="black">
                    <a:tint val="75000"/>
                  </a:prstClr>
                </a:solidFill>
              </a:rPr>
              <a:pPr/>
              <a:t>4/14/2022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52F4A8-6C03-486A-A8E8-5313D88D0E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734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4245F-24D2-4324-B658-A42F0213092A}" type="datetimeFigureOut">
              <a:rPr lang="en-US" smtClean="0">
                <a:solidFill>
                  <a:prstClr val="black">
                    <a:tint val="75000"/>
                  </a:prstClr>
                </a:solidFill>
              </a:rPr>
              <a:pPr/>
              <a:t>4/14/2022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52F4A8-6C03-486A-A8E8-5313D88D0E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676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154245F-24D2-4324-B658-A42F0213092A}" type="datetimeFigureOut">
              <a:rPr lang="en-US" smtClean="0">
                <a:solidFill>
                  <a:prstClr val="black">
                    <a:tint val="75000"/>
                  </a:prstClr>
                </a:solidFill>
              </a:rPr>
              <a:pPr/>
              <a:t>4/14/2022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52F4A8-6C03-486A-A8E8-5313D88D0E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598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154245F-24D2-4324-B658-A42F0213092A}" type="datetimeFigureOut">
              <a:rPr lang="en-US" smtClean="0">
                <a:solidFill>
                  <a:prstClr val="black">
                    <a:tint val="75000"/>
                  </a:prstClr>
                </a:solidFill>
              </a:rPr>
              <a:pPr/>
              <a:t>4/14/2022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52F4A8-6C03-486A-A8E8-5313D88D0E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750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4245F-24D2-4324-B658-A42F0213092A}" type="datetimeFigureOut">
              <a:rPr lang="en-US" smtClean="0">
                <a:solidFill>
                  <a:prstClr val="black">
                    <a:tint val="75000"/>
                  </a:prstClr>
                </a:solidFill>
              </a: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52F4A8-6C03-486A-A8E8-5313D88D0E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522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4245F-24D2-4324-B658-A42F0213092A}" type="datetimeFigureOut">
              <a:rPr lang="en-US" smtClean="0">
                <a:solidFill>
                  <a:prstClr val="black">
                    <a:tint val="75000"/>
                  </a:prstClr>
                </a:solidFill>
              </a: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52F4A8-6C03-486A-A8E8-5313D88D0E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526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E9A121-1804-424E-A2B0-0DC451AB2426}" type="datetime1">
              <a:rPr lang="en-US" smtClean="0"/>
              <a:t>4/14/2022</a:t>
            </a:fld>
            <a:endParaRPr lang="en-US" dirty="0"/>
          </a:p>
        </p:txBody>
      </p:sp>
      <p:sp>
        <p:nvSpPr>
          <p:cNvPr id="5" name="Footer Placeholder 4"/>
          <p:cNvSpPr>
            <a:spLocks noGrp="1"/>
          </p:cNvSpPr>
          <p:nvPr>
            <p:ph type="ftr" sz="quarter" idx="11"/>
          </p:nvPr>
        </p:nvSpPr>
        <p:spPr/>
        <p:txBody>
          <a:bodyPr/>
          <a:lstStyle/>
          <a:p>
            <a:r>
              <a:rPr lang="en-US"/>
              <a:t>Hatch, S. G.</a:t>
            </a:r>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75776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53EEAD-D095-8D4E-A2F3-1961B4971663}" type="datetime1">
              <a:rPr lang="en-US" smtClean="0"/>
              <a:t>4/14/2022</a:t>
            </a:fld>
            <a:endParaRPr lang="en-US" dirty="0"/>
          </a:p>
        </p:txBody>
      </p:sp>
      <p:sp>
        <p:nvSpPr>
          <p:cNvPr id="5" name="Footer Placeholder 4"/>
          <p:cNvSpPr>
            <a:spLocks noGrp="1"/>
          </p:cNvSpPr>
          <p:nvPr>
            <p:ph type="ftr" sz="quarter" idx="11"/>
          </p:nvPr>
        </p:nvSpPr>
        <p:spPr/>
        <p:txBody>
          <a:bodyPr/>
          <a:lstStyle/>
          <a:p>
            <a:r>
              <a:rPr lang="en-US"/>
              <a:t>Hatch, S. G.</a:t>
            </a:r>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753167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9B3568-DD64-7A42-8FF0-B3C128E47ABC}" type="datetime1">
              <a:rPr lang="en-US" smtClean="0"/>
              <a:t>4/14/2022</a:t>
            </a:fld>
            <a:endParaRPr lang="en-US" dirty="0"/>
          </a:p>
        </p:txBody>
      </p:sp>
      <p:sp>
        <p:nvSpPr>
          <p:cNvPr id="5" name="Footer Placeholder 4"/>
          <p:cNvSpPr>
            <a:spLocks noGrp="1"/>
          </p:cNvSpPr>
          <p:nvPr>
            <p:ph type="ftr" sz="quarter" idx="11"/>
          </p:nvPr>
        </p:nvSpPr>
        <p:spPr/>
        <p:txBody>
          <a:bodyPr/>
          <a:lstStyle/>
          <a:p>
            <a:r>
              <a:rPr lang="en-US"/>
              <a:t>Hatch, S. G.</a:t>
            </a:r>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43475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10EAFB-8340-2A4F-9189-26C893ADA3E2}" type="datetime1">
              <a:rPr lang="en-US" smtClean="0"/>
              <a:t>4/14/2022</a:t>
            </a:fld>
            <a:endParaRPr lang="en-US" dirty="0"/>
          </a:p>
        </p:txBody>
      </p:sp>
      <p:sp>
        <p:nvSpPr>
          <p:cNvPr id="6" name="Footer Placeholder 5"/>
          <p:cNvSpPr>
            <a:spLocks noGrp="1"/>
          </p:cNvSpPr>
          <p:nvPr>
            <p:ph type="ftr" sz="quarter" idx="11"/>
          </p:nvPr>
        </p:nvSpPr>
        <p:spPr/>
        <p:txBody>
          <a:bodyPr/>
          <a:lstStyle/>
          <a:p>
            <a:r>
              <a:rPr lang="en-US"/>
              <a:t>Hatch, S. G.</a:t>
            </a:r>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39408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3E04C1-0A43-5B43-8CE1-432376327408}" type="datetime1">
              <a:rPr lang="en-US" smtClean="0"/>
              <a:t>4/14/2022</a:t>
            </a:fld>
            <a:endParaRPr lang="en-US" dirty="0"/>
          </a:p>
        </p:txBody>
      </p:sp>
      <p:sp>
        <p:nvSpPr>
          <p:cNvPr id="8" name="Footer Placeholder 7"/>
          <p:cNvSpPr>
            <a:spLocks noGrp="1"/>
          </p:cNvSpPr>
          <p:nvPr>
            <p:ph type="ftr" sz="quarter" idx="11"/>
          </p:nvPr>
        </p:nvSpPr>
        <p:spPr/>
        <p:txBody>
          <a:bodyPr/>
          <a:lstStyle/>
          <a:p>
            <a:r>
              <a:rPr lang="en-US"/>
              <a:t>Hatch, S. G.</a:t>
            </a:r>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2431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BA0B1F-D82F-144A-BC13-7056BB67C1D0}" type="datetime1">
              <a:rPr lang="en-US" smtClean="0"/>
              <a:t>4/14/2022</a:t>
            </a:fld>
            <a:endParaRPr lang="en-US" dirty="0"/>
          </a:p>
        </p:txBody>
      </p:sp>
      <p:sp>
        <p:nvSpPr>
          <p:cNvPr id="4" name="Footer Placeholder 3"/>
          <p:cNvSpPr>
            <a:spLocks noGrp="1"/>
          </p:cNvSpPr>
          <p:nvPr>
            <p:ph type="ftr" sz="quarter" idx="11"/>
          </p:nvPr>
        </p:nvSpPr>
        <p:spPr/>
        <p:txBody>
          <a:bodyPr/>
          <a:lstStyle/>
          <a:p>
            <a:r>
              <a:rPr lang="en-US"/>
              <a:t>Hatch, S. G.</a:t>
            </a:r>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51528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8CB71-8E25-5140-8AEB-688635777E58}" type="datetime1">
              <a:rPr lang="en-US" smtClean="0"/>
              <a:t>4/14/2022</a:t>
            </a:fld>
            <a:endParaRPr lang="en-US" dirty="0"/>
          </a:p>
        </p:txBody>
      </p:sp>
      <p:sp>
        <p:nvSpPr>
          <p:cNvPr id="3" name="Footer Placeholder 2"/>
          <p:cNvSpPr>
            <a:spLocks noGrp="1"/>
          </p:cNvSpPr>
          <p:nvPr>
            <p:ph type="ftr" sz="quarter" idx="11"/>
          </p:nvPr>
        </p:nvSpPr>
        <p:spPr/>
        <p:txBody>
          <a:bodyPr/>
          <a:lstStyle/>
          <a:p>
            <a:r>
              <a:rPr lang="en-US"/>
              <a:t>Hatch, S. G.</a:t>
            </a:r>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71401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2C637E9-1592-C344-8FCF-C7AB811447CE}" type="datetime1">
              <a:rPr lang="en-US" smtClean="0"/>
              <a:t>4/14/2022</a:t>
            </a:fld>
            <a:endParaRPr lang="en-US" dirty="0"/>
          </a:p>
        </p:txBody>
      </p:sp>
      <p:sp>
        <p:nvSpPr>
          <p:cNvPr id="6" name="Footer Placeholder 5"/>
          <p:cNvSpPr>
            <a:spLocks noGrp="1"/>
          </p:cNvSpPr>
          <p:nvPr>
            <p:ph type="ftr" sz="quarter" idx="11"/>
          </p:nvPr>
        </p:nvSpPr>
        <p:spPr/>
        <p:txBody>
          <a:bodyPr/>
          <a:lstStyle/>
          <a:p>
            <a:r>
              <a:rPr lang="en-US"/>
              <a:t>Hatch, S. G.</a:t>
            </a:r>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1170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3801FAE-5AFF-CC4D-8524-46A648165B4C}" type="datetime1">
              <a:rPr lang="en-US" smtClean="0"/>
              <a:t>4/14/2022</a:t>
            </a:fld>
            <a:endParaRPr lang="en-US" dirty="0"/>
          </a:p>
        </p:txBody>
      </p:sp>
      <p:sp>
        <p:nvSpPr>
          <p:cNvPr id="6" name="Footer Placeholder 5"/>
          <p:cNvSpPr>
            <a:spLocks noGrp="1"/>
          </p:cNvSpPr>
          <p:nvPr>
            <p:ph type="ftr" sz="quarter" idx="11"/>
          </p:nvPr>
        </p:nvSpPr>
        <p:spPr/>
        <p:txBody>
          <a:bodyPr/>
          <a:lstStyle/>
          <a:p>
            <a:r>
              <a:rPr lang="en-US"/>
              <a:t>Hatch, S. G.</a:t>
            </a:r>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98362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6882B0-F05B-0549-9958-CFC4107AA169}" type="datetime1">
              <a:rPr lang="en-US" smtClean="0"/>
              <a:t>4/14/2022</a:t>
            </a:fld>
            <a:endParaRPr lang="en-US" dirty="0"/>
          </a:p>
        </p:txBody>
      </p:sp>
      <p:sp>
        <p:nvSpPr>
          <p:cNvPr id="5" name="Footer Placeholder 4"/>
          <p:cNvSpPr>
            <a:spLocks noGrp="1"/>
          </p:cNvSpPr>
          <p:nvPr>
            <p:ph type="ftr" sz="quarter" idx="11"/>
          </p:nvPr>
        </p:nvSpPr>
        <p:spPr/>
        <p:txBody>
          <a:bodyPr/>
          <a:lstStyle/>
          <a:p>
            <a:r>
              <a:rPr lang="en-US"/>
              <a:t>Hatch, S. G.</a:t>
            </a:r>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4235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A8EFC-A08F-CB4F-8B05-957BC6FCA5FA}" type="datetime1">
              <a:rPr lang="en-US" smtClean="0"/>
              <a:t>4/14/2022</a:t>
            </a:fld>
            <a:endParaRPr lang="en-US" dirty="0"/>
          </a:p>
        </p:txBody>
      </p:sp>
      <p:sp>
        <p:nvSpPr>
          <p:cNvPr id="5" name="Footer Placeholder 4"/>
          <p:cNvSpPr>
            <a:spLocks noGrp="1"/>
          </p:cNvSpPr>
          <p:nvPr>
            <p:ph type="ftr" sz="quarter" idx="11"/>
          </p:nvPr>
        </p:nvSpPr>
        <p:spPr/>
        <p:txBody>
          <a:bodyPr/>
          <a:lstStyle/>
          <a:p>
            <a:r>
              <a:rPr lang="en-US"/>
              <a:t>Hatch, S. G.</a:t>
            </a:r>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52878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F9FA4E9-2A65-964A-91E6-8088E4B056F0}" type="datetime1">
              <a:rPr lang="en-US" smtClean="0"/>
              <a:t>4/14/2022</a:t>
            </a:fld>
            <a:endParaRPr lang="en-US" dirty="0"/>
          </a:p>
        </p:txBody>
      </p:sp>
      <p:sp>
        <p:nvSpPr>
          <p:cNvPr id="6" name="Footer Placeholder 5"/>
          <p:cNvSpPr>
            <a:spLocks noGrp="1"/>
          </p:cNvSpPr>
          <p:nvPr>
            <p:ph type="ftr" sz="quarter" idx="11"/>
          </p:nvPr>
        </p:nvSpPr>
        <p:spPr/>
        <p:txBody>
          <a:bodyPr/>
          <a:lstStyle/>
          <a:p>
            <a:r>
              <a:rPr lang="en-US"/>
              <a:t>Hatch, S. G.</a:t>
            </a:r>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352723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D8DC2C8-CCA4-EA4F-91DF-63F0155A2FAD}" type="datetime1">
              <a:rPr lang="en-US" smtClean="0"/>
              <a:t>4/14/2022</a:t>
            </a:fld>
            <a:endParaRPr lang="en-US" dirty="0"/>
          </a:p>
        </p:txBody>
      </p:sp>
      <p:sp>
        <p:nvSpPr>
          <p:cNvPr id="6" name="Footer Placeholder 5"/>
          <p:cNvSpPr>
            <a:spLocks noGrp="1"/>
          </p:cNvSpPr>
          <p:nvPr>
            <p:ph type="ftr" sz="quarter" idx="11"/>
          </p:nvPr>
        </p:nvSpPr>
        <p:spPr/>
        <p:txBody>
          <a:bodyPr/>
          <a:lstStyle/>
          <a:p>
            <a:r>
              <a:rPr lang="en-US"/>
              <a:t>Hatch, S. G.</a:t>
            </a:r>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956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70246BE-1D30-7E47-8492-562AC70F80C8}" type="datetime1">
              <a:rPr lang="en-US" smtClean="0"/>
              <a:t>4/14/2022</a:t>
            </a:fld>
            <a:endParaRPr lang="en-US" dirty="0"/>
          </a:p>
        </p:txBody>
      </p:sp>
      <p:sp>
        <p:nvSpPr>
          <p:cNvPr id="6" name="Footer Placeholder 5"/>
          <p:cNvSpPr>
            <a:spLocks noGrp="1"/>
          </p:cNvSpPr>
          <p:nvPr>
            <p:ph type="ftr" sz="quarter" idx="11"/>
          </p:nvPr>
        </p:nvSpPr>
        <p:spPr/>
        <p:txBody>
          <a:bodyPr/>
          <a:lstStyle/>
          <a:p>
            <a:r>
              <a:rPr lang="en-US"/>
              <a:t>Hatch, S. G.</a:t>
            </a:r>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61361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5223DA-A79D-0846-8C63-484A052689D6}" type="datetime1">
              <a:rPr lang="en-US" smtClean="0"/>
              <a:t>4/14/2022</a:t>
            </a:fld>
            <a:endParaRPr lang="en-US" dirty="0"/>
          </a:p>
        </p:txBody>
      </p:sp>
      <p:sp>
        <p:nvSpPr>
          <p:cNvPr id="5" name="Footer Placeholder 4"/>
          <p:cNvSpPr>
            <a:spLocks noGrp="1"/>
          </p:cNvSpPr>
          <p:nvPr>
            <p:ph type="ftr" sz="quarter" idx="11"/>
          </p:nvPr>
        </p:nvSpPr>
        <p:spPr/>
        <p:txBody>
          <a:bodyPr/>
          <a:lstStyle/>
          <a:p>
            <a:r>
              <a:rPr lang="en-US"/>
              <a:t>Hatch, S. G.</a:t>
            </a:r>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664800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4CAA4A-26A2-F34C-A664-8953CB8BEAF4}" type="datetime1">
              <a:rPr lang="en-US" smtClean="0"/>
              <a:t>4/14/2022</a:t>
            </a:fld>
            <a:endParaRPr lang="en-US" dirty="0"/>
          </a:p>
        </p:txBody>
      </p:sp>
      <p:sp>
        <p:nvSpPr>
          <p:cNvPr id="5" name="Footer Placeholder 4"/>
          <p:cNvSpPr>
            <a:spLocks noGrp="1"/>
          </p:cNvSpPr>
          <p:nvPr>
            <p:ph type="ftr" sz="quarter" idx="11"/>
          </p:nvPr>
        </p:nvSpPr>
        <p:spPr/>
        <p:txBody>
          <a:bodyPr/>
          <a:lstStyle/>
          <a:p>
            <a:r>
              <a:rPr lang="en-US"/>
              <a:t>Hatch, S. G.</a:t>
            </a:r>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903504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A875-CEAE-4910-AD03-74941AF39CA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2ABF376-21AD-4847-B667-30D03313D55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CFA1761-BA09-4010-AA62-5ADA7D4DABA8}"/>
              </a:ext>
            </a:extLst>
          </p:cNvPr>
          <p:cNvSpPr>
            <a:spLocks noGrp="1"/>
          </p:cNvSpPr>
          <p:nvPr>
            <p:ph type="dt" sz="half" idx="10"/>
          </p:nvPr>
        </p:nvSpPr>
        <p:spPr/>
        <p:txBody>
          <a:bodyPr/>
          <a:lstStyle/>
          <a:p>
            <a:fld id="{82C49557-92D0-413F-AA2E-4A4775BC4152}" type="datetimeFigureOut">
              <a:rPr lang="en-US" smtClean="0"/>
              <a:t>4/14/2022</a:t>
            </a:fld>
            <a:endParaRPr lang="en-US"/>
          </a:p>
        </p:txBody>
      </p:sp>
      <p:sp>
        <p:nvSpPr>
          <p:cNvPr id="5" name="Footer Placeholder 4">
            <a:extLst>
              <a:ext uri="{FF2B5EF4-FFF2-40B4-BE49-F238E27FC236}">
                <a16:creationId xmlns:a16="http://schemas.microsoft.com/office/drawing/2014/main" id="{5D522656-093C-4CDA-8C01-131362D53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FC497-117C-41BF-97D7-621702FF0573}"/>
              </a:ext>
            </a:extLst>
          </p:cNvPr>
          <p:cNvSpPr>
            <a:spLocks noGrp="1"/>
          </p:cNvSpPr>
          <p:nvPr>
            <p:ph type="sldNum" sz="quarter" idx="12"/>
          </p:nvPr>
        </p:nvSpPr>
        <p:spPr/>
        <p:txBody>
          <a:bodyPr/>
          <a:lstStyle/>
          <a:p>
            <a:fld id="{1E8F6E2C-B41B-4289-9D69-CCBAC31CC82C}" type="slidenum">
              <a:rPr lang="en-US" smtClean="0"/>
              <a:t>‹#›</a:t>
            </a:fld>
            <a:endParaRPr lang="en-US"/>
          </a:p>
        </p:txBody>
      </p:sp>
    </p:spTree>
    <p:extLst>
      <p:ext uri="{BB962C8B-B14F-4D97-AF65-F5344CB8AC3E}">
        <p14:creationId xmlns:p14="http://schemas.microsoft.com/office/powerpoint/2010/main" val="927687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5163-0825-4C8F-900C-3D9A546FA6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9514D-DC26-4C49-BA45-9686469E3D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46A83-C124-4979-9F3A-32E444A650C6}"/>
              </a:ext>
            </a:extLst>
          </p:cNvPr>
          <p:cNvSpPr>
            <a:spLocks noGrp="1"/>
          </p:cNvSpPr>
          <p:nvPr>
            <p:ph type="dt" sz="half" idx="10"/>
          </p:nvPr>
        </p:nvSpPr>
        <p:spPr/>
        <p:txBody>
          <a:bodyPr/>
          <a:lstStyle/>
          <a:p>
            <a:fld id="{82C49557-92D0-413F-AA2E-4A4775BC4152}" type="datetimeFigureOut">
              <a:rPr lang="en-US" smtClean="0"/>
              <a:t>4/14/2022</a:t>
            </a:fld>
            <a:endParaRPr lang="en-US"/>
          </a:p>
        </p:txBody>
      </p:sp>
      <p:sp>
        <p:nvSpPr>
          <p:cNvPr id="5" name="Footer Placeholder 4">
            <a:extLst>
              <a:ext uri="{FF2B5EF4-FFF2-40B4-BE49-F238E27FC236}">
                <a16:creationId xmlns:a16="http://schemas.microsoft.com/office/drawing/2014/main" id="{5A34CE42-C04D-48D7-A0BF-B949D867C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9AA9D-49F5-4D9A-A1EA-CEAEA8BF0B30}"/>
              </a:ext>
            </a:extLst>
          </p:cNvPr>
          <p:cNvSpPr>
            <a:spLocks noGrp="1"/>
          </p:cNvSpPr>
          <p:nvPr>
            <p:ph type="sldNum" sz="quarter" idx="12"/>
          </p:nvPr>
        </p:nvSpPr>
        <p:spPr/>
        <p:txBody>
          <a:bodyPr/>
          <a:lstStyle/>
          <a:p>
            <a:fld id="{1E8F6E2C-B41B-4289-9D69-CCBAC31CC82C}" type="slidenum">
              <a:rPr lang="en-US" smtClean="0"/>
              <a:t>‹#›</a:t>
            </a:fld>
            <a:endParaRPr lang="en-US"/>
          </a:p>
        </p:txBody>
      </p:sp>
    </p:spTree>
    <p:extLst>
      <p:ext uri="{BB962C8B-B14F-4D97-AF65-F5344CB8AC3E}">
        <p14:creationId xmlns:p14="http://schemas.microsoft.com/office/powerpoint/2010/main" val="17250712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4300-871E-4C71-9A78-2572DADB538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925E66B-D18E-4D32-BC39-B86FDE4F48E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AA2B6B-0998-4962-B63D-012A20204ABD}"/>
              </a:ext>
            </a:extLst>
          </p:cNvPr>
          <p:cNvSpPr>
            <a:spLocks noGrp="1"/>
          </p:cNvSpPr>
          <p:nvPr>
            <p:ph type="dt" sz="half" idx="10"/>
          </p:nvPr>
        </p:nvSpPr>
        <p:spPr/>
        <p:txBody>
          <a:bodyPr/>
          <a:lstStyle/>
          <a:p>
            <a:fld id="{82C49557-92D0-413F-AA2E-4A4775BC4152}" type="datetimeFigureOut">
              <a:rPr lang="en-US" smtClean="0"/>
              <a:t>4/14/2022</a:t>
            </a:fld>
            <a:endParaRPr lang="en-US"/>
          </a:p>
        </p:txBody>
      </p:sp>
      <p:sp>
        <p:nvSpPr>
          <p:cNvPr id="5" name="Footer Placeholder 4">
            <a:extLst>
              <a:ext uri="{FF2B5EF4-FFF2-40B4-BE49-F238E27FC236}">
                <a16:creationId xmlns:a16="http://schemas.microsoft.com/office/drawing/2014/main" id="{E85A47FD-B933-4948-BAA5-540A402E6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CD7CE-DA00-4010-822C-A795392659EB}"/>
              </a:ext>
            </a:extLst>
          </p:cNvPr>
          <p:cNvSpPr>
            <a:spLocks noGrp="1"/>
          </p:cNvSpPr>
          <p:nvPr>
            <p:ph type="sldNum" sz="quarter" idx="12"/>
          </p:nvPr>
        </p:nvSpPr>
        <p:spPr/>
        <p:txBody>
          <a:bodyPr/>
          <a:lstStyle/>
          <a:p>
            <a:fld id="{1E8F6E2C-B41B-4289-9D69-CCBAC31CC82C}" type="slidenum">
              <a:rPr lang="en-US" smtClean="0"/>
              <a:t>‹#›</a:t>
            </a:fld>
            <a:endParaRPr lang="en-US"/>
          </a:p>
        </p:txBody>
      </p:sp>
    </p:spTree>
    <p:extLst>
      <p:ext uri="{BB962C8B-B14F-4D97-AF65-F5344CB8AC3E}">
        <p14:creationId xmlns:p14="http://schemas.microsoft.com/office/powerpoint/2010/main" val="3757356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DF04-77FF-4610-94DF-3C84060D0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ECE993-BD3B-4301-8F5E-34B52234492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CA1BC8-E794-4C3F-B738-9558ECD17D0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5F1A22-7EE9-496D-B036-9D5FE746C872}"/>
              </a:ext>
            </a:extLst>
          </p:cNvPr>
          <p:cNvSpPr>
            <a:spLocks noGrp="1"/>
          </p:cNvSpPr>
          <p:nvPr>
            <p:ph type="dt" sz="half" idx="10"/>
          </p:nvPr>
        </p:nvSpPr>
        <p:spPr/>
        <p:txBody>
          <a:bodyPr/>
          <a:lstStyle/>
          <a:p>
            <a:fld id="{82C49557-92D0-413F-AA2E-4A4775BC4152}" type="datetimeFigureOut">
              <a:rPr lang="en-US" smtClean="0"/>
              <a:t>4/14/2022</a:t>
            </a:fld>
            <a:endParaRPr lang="en-US"/>
          </a:p>
        </p:txBody>
      </p:sp>
      <p:sp>
        <p:nvSpPr>
          <p:cNvPr id="6" name="Footer Placeholder 5">
            <a:extLst>
              <a:ext uri="{FF2B5EF4-FFF2-40B4-BE49-F238E27FC236}">
                <a16:creationId xmlns:a16="http://schemas.microsoft.com/office/drawing/2014/main" id="{1DCAFEDA-52F6-415C-BA54-040E1F154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5EFB0-D570-478E-8ED6-CDF10410412C}"/>
              </a:ext>
            </a:extLst>
          </p:cNvPr>
          <p:cNvSpPr>
            <a:spLocks noGrp="1"/>
          </p:cNvSpPr>
          <p:nvPr>
            <p:ph type="sldNum" sz="quarter" idx="12"/>
          </p:nvPr>
        </p:nvSpPr>
        <p:spPr/>
        <p:txBody>
          <a:bodyPr/>
          <a:lstStyle/>
          <a:p>
            <a:fld id="{1E8F6E2C-B41B-4289-9D69-CCBAC31CC82C}" type="slidenum">
              <a:rPr lang="en-US" smtClean="0"/>
              <a:t>‹#›</a:t>
            </a:fld>
            <a:endParaRPr lang="en-US"/>
          </a:p>
        </p:txBody>
      </p:sp>
    </p:spTree>
    <p:extLst>
      <p:ext uri="{BB962C8B-B14F-4D97-AF65-F5344CB8AC3E}">
        <p14:creationId xmlns:p14="http://schemas.microsoft.com/office/powerpoint/2010/main" val="39961087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16C7A-87DD-4B91-AD8F-CA1E5037BAC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BB3321-7D51-40EF-839A-E14F8056FAF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B7688F-1F46-4F3A-85A4-51BCC713A06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EDA874-D5AE-47E4-977D-0F8D9727334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69513-631A-4BD7-A538-91C94CEC58C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C6B3D5-6108-46E2-959D-95D97C0674A6}"/>
              </a:ext>
            </a:extLst>
          </p:cNvPr>
          <p:cNvSpPr>
            <a:spLocks noGrp="1"/>
          </p:cNvSpPr>
          <p:nvPr>
            <p:ph type="dt" sz="half" idx="10"/>
          </p:nvPr>
        </p:nvSpPr>
        <p:spPr/>
        <p:txBody>
          <a:bodyPr/>
          <a:lstStyle/>
          <a:p>
            <a:fld id="{82C49557-92D0-413F-AA2E-4A4775BC4152}" type="datetimeFigureOut">
              <a:rPr lang="en-US" smtClean="0"/>
              <a:t>4/14/2022</a:t>
            </a:fld>
            <a:endParaRPr lang="en-US"/>
          </a:p>
        </p:txBody>
      </p:sp>
      <p:sp>
        <p:nvSpPr>
          <p:cNvPr id="8" name="Footer Placeholder 7">
            <a:extLst>
              <a:ext uri="{FF2B5EF4-FFF2-40B4-BE49-F238E27FC236}">
                <a16:creationId xmlns:a16="http://schemas.microsoft.com/office/drawing/2014/main" id="{D6105934-7776-462A-B8F9-973A58C0D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35D1B6-ED09-46F5-84B0-908810FAE2BC}"/>
              </a:ext>
            </a:extLst>
          </p:cNvPr>
          <p:cNvSpPr>
            <a:spLocks noGrp="1"/>
          </p:cNvSpPr>
          <p:nvPr>
            <p:ph type="sldNum" sz="quarter" idx="12"/>
          </p:nvPr>
        </p:nvSpPr>
        <p:spPr/>
        <p:txBody>
          <a:bodyPr/>
          <a:lstStyle/>
          <a:p>
            <a:fld id="{1E8F6E2C-B41B-4289-9D69-CCBAC31CC82C}" type="slidenum">
              <a:rPr lang="en-US" smtClean="0"/>
              <a:t>‹#›</a:t>
            </a:fld>
            <a:endParaRPr lang="en-US"/>
          </a:p>
        </p:txBody>
      </p:sp>
    </p:spTree>
    <p:extLst>
      <p:ext uri="{BB962C8B-B14F-4D97-AF65-F5344CB8AC3E}">
        <p14:creationId xmlns:p14="http://schemas.microsoft.com/office/powerpoint/2010/main" val="5330017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FF13-8277-4ABD-8648-C41278DADD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4B836-24F4-46DB-BED6-25FAFF62D79E}"/>
              </a:ext>
            </a:extLst>
          </p:cNvPr>
          <p:cNvSpPr>
            <a:spLocks noGrp="1"/>
          </p:cNvSpPr>
          <p:nvPr>
            <p:ph type="dt" sz="half" idx="10"/>
          </p:nvPr>
        </p:nvSpPr>
        <p:spPr/>
        <p:txBody>
          <a:bodyPr/>
          <a:lstStyle/>
          <a:p>
            <a:fld id="{82C49557-92D0-413F-AA2E-4A4775BC4152}" type="datetimeFigureOut">
              <a:rPr lang="en-US" smtClean="0"/>
              <a:t>4/14/2022</a:t>
            </a:fld>
            <a:endParaRPr lang="en-US"/>
          </a:p>
        </p:txBody>
      </p:sp>
      <p:sp>
        <p:nvSpPr>
          <p:cNvPr id="4" name="Footer Placeholder 3">
            <a:extLst>
              <a:ext uri="{FF2B5EF4-FFF2-40B4-BE49-F238E27FC236}">
                <a16:creationId xmlns:a16="http://schemas.microsoft.com/office/drawing/2014/main" id="{FB26B91A-F077-4592-BDE0-3F55417E52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AC138D-E319-4494-B07A-A00E02DCC8C8}"/>
              </a:ext>
            </a:extLst>
          </p:cNvPr>
          <p:cNvSpPr>
            <a:spLocks noGrp="1"/>
          </p:cNvSpPr>
          <p:nvPr>
            <p:ph type="sldNum" sz="quarter" idx="12"/>
          </p:nvPr>
        </p:nvSpPr>
        <p:spPr/>
        <p:txBody>
          <a:bodyPr/>
          <a:lstStyle/>
          <a:p>
            <a:fld id="{1E8F6E2C-B41B-4289-9D69-CCBAC31CC82C}" type="slidenum">
              <a:rPr lang="en-US" smtClean="0"/>
              <a:t>‹#›</a:t>
            </a:fld>
            <a:endParaRPr lang="en-US"/>
          </a:p>
        </p:txBody>
      </p:sp>
    </p:spTree>
    <p:extLst>
      <p:ext uri="{BB962C8B-B14F-4D97-AF65-F5344CB8AC3E}">
        <p14:creationId xmlns:p14="http://schemas.microsoft.com/office/powerpoint/2010/main" val="2013883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D3BC64-BE3C-496A-9547-33CA4605820A}"/>
              </a:ext>
            </a:extLst>
          </p:cNvPr>
          <p:cNvSpPr>
            <a:spLocks noGrp="1"/>
          </p:cNvSpPr>
          <p:nvPr>
            <p:ph type="dt" sz="half" idx="10"/>
          </p:nvPr>
        </p:nvSpPr>
        <p:spPr/>
        <p:txBody>
          <a:bodyPr/>
          <a:lstStyle/>
          <a:p>
            <a:fld id="{82C49557-92D0-413F-AA2E-4A4775BC4152}" type="datetimeFigureOut">
              <a:rPr lang="en-US" smtClean="0"/>
              <a:t>4/14/2022</a:t>
            </a:fld>
            <a:endParaRPr lang="en-US"/>
          </a:p>
        </p:txBody>
      </p:sp>
      <p:sp>
        <p:nvSpPr>
          <p:cNvPr id="3" name="Footer Placeholder 2">
            <a:extLst>
              <a:ext uri="{FF2B5EF4-FFF2-40B4-BE49-F238E27FC236}">
                <a16:creationId xmlns:a16="http://schemas.microsoft.com/office/drawing/2014/main" id="{4073C64F-1338-47D9-9670-9DDCF45E1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39C2CB-36E0-4B37-A6A3-D0FCF7AF5F0A}"/>
              </a:ext>
            </a:extLst>
          </p:cNvPr>
          <p:cNvSpPr>
            <a:spLocks noGrp="1"/>
          </p:cNvSpPr>
          <p:nvPr>
            <p:ph type="sldNum" sz="quarter" idx="12"/>
          </p:nvPr>
        </p:nvSpPr>
        <p:spPr/>
        <p:txBody>
          <a:bodyPr/>
          <a:lstStyle/>
          <a:p>
            <a:fld id="{1E8F6E2C-B41B-4289-9D69-CCBAC31CC82C}" type="slidenum">
              <a:rPr lang="en-US" smtClean="0"/>
              <a:t>‹#›</a:t>
            </a:fld>
            <a:endParaRPr lang="en-US"/>
          </a:p>
        </p:txBody>
      </p:sp>
    </p:spTree>
    <p:extLst>
      <p:ext uri="{BB962C8B-B14F-4D97-AF65-F5344CB8AC3E}">
        <p14:creationId xmlns:p14="http://schemas.microsoft.com/office/powerpoint/2010/main" val="116019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EFDC-611F-4A05-9972-A75AF3EFFB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18C32FD-D009-44B4-A6FE-111FC490B98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CF0458-2DE4-46FC-9833-60D427A453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FD00A16-B569-47F3-A2EC-9CBD9BD1318C}"/>
              </a:ext>
            </a:extLst>
          </p:cNvPr>
          <p:cNvSpPr>
            <a:spLocks noGrp="1"/>
          </p:cNvSpPr>
          <p:nvPr>
            <p:ph type="dt" sz="half" idx="10"/>
          </p:nvPr>
        </p:nvSpPr>
        <p:spPr/>
        <p:txBody>
          <a:bodyPr/>
          <a:lstStyle/>
          <a:p>
            <a:fld id="{82C49557-92D0-413F-AA2E-4A4775BC4152}" type="datetimeFigureOut">
              <a:rPr lang="en-US" smtClean="0"/>
              <a:t>4/14/2022</a:t>
            </a:fld>
            <a:endParaRPr lang="en-US"/>
          </a:p>
        </p:txBody>
      </p:sp>
      <p:sp>
        <p:nvSpPr>
          <p:cNvPr id="6" name="Footer Placeholder 5">
            <a:extLst>
              <a:ext uri="{FF2B5EF4-FFF2-40B4-BE49-F238E27FC236}">
                <a16:creationId xmlns:a16="http://schemas.microsoft.com/office/drawing/2014/main" id="{58627136-060E-4FBC-97D2-3FDC8AA837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EC1CD7-E689-4C06-9072-302C45DD1A3C}"/>
              </a:ext>
            </a:extLst>
          </p:cNvPr>
          <p:cNvSpPr>
            <a:spLocks noGrp="1"/>
          </p:cNvSpPr>
          <p:nvPr>
            <p:ph type="sldNum" sz="quarter" idx="12"/>
          </p:nvPr>
        </p:nvSpPr>
        <p:spPr/>
        <p:txBody>
          <a:bodyPr/>
          <a:lstStyle/>
          <a:p>
            <a:fld id="{1E8F6E2C-B41B-4289-9D69-CCBAC31CC82C}" type="slidenum">
              <a:rPr lang="en-US" smtClean="0"/>
              <a:t>‹#›</a:t>
            </a:fld>
            <a:endParaRPr lang="en-US"/>
          </a:p>
        </p:txBody>
      </p:sp>
    </p:spTree>
    <p:extLst>
      <p:ext uri="{BB962C8B-B14F-4D97-AF65-F5344CB8AC3E}">
        <p14:creationId xmlns:p14="http://schemas.microsoft.com/office/powerpoint/2010/main" val="5481664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B67A-17E9-4A7D-925B-7842A74EA33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01E2A23-5927-448D-80F9-860E8F2B884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7BCAB7C-06E0-4604-B27E-480B3A3267C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CC9904-B45D-47E3-AA44-225EDAD66DFE}"/>
              </a:ext>
            </a:extLst>
          </p:cNvPr>
          <p:cNvSpPr>
            <a:spLocks noGrp="1"/>
          </p:cNvSpPr>
          <p:nvPr>
            <p:ph type="dt" sz="half" idx="10"/>
          </p:nvPr>
        </p:nvSpPr>
        <p:spPr/>
        <p:txBody>
          <a:bodyPr/>
          <a:lstStyle/>
          <a:p>
            <a:fld id="{82C49557-92D0-413F-AA2E-4A4775BC4152}" type="datetimeFigureOut">
              <a:rPr lang="en-US" smtClean="0"/>
              <a:t>4/14/2022</a:t>
            </a:fld>
            <a:endParaRPr lang="en-US"/>
          </a:p>
        </p:txBody>
      </p:sp>
      <p:sp>
        <p:nvSpPr>
          <p:cNvPr id="6" name="Footer Placeholder 5">
            <a:extLst>
              <a:ext uri="{FF2B5EF4-FFF2-40B4-BE49-F238E27FC236}">
                <a16:creationId xmlns:a16="http://schemas.microsoft.com/office/drawing/2014/main" id="{7AF03C0B-E8A4-4F42-8748-E0D9E0842E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155CF5-524B-49B2-BC79-5E781A8C7442}"/>
              </a:ext>
            </a:extLst>
          </p:cNvPr>
          <p:cNvSpPr>
            <a:spLocks noGrp="1"/>
          </p:cNvSpPr>
          <p:nvPr>
            <p:ph type="sldNum" sz="quarter" idx="12"/>
          </p:nvPr>
        </p:nvSpPr>
        <p:spPr/>
        <p:txBody>
          <a:bodyPr/>
          <a:lstStyle/>
          <a:p>
            <a:fld id="{1E8F6E2C-B41B-4289-9D69-CCBAC31CC82C}" type="slidenum">
              <a:rPr lang="en-US" smtClean="0"/>
              <a:t>‹#›</a:t>
            </a:fld>
            <a:endParaRPr lang="en-US"/>
          </a:p>
        </p:txBody>
      </p:sp>
    </p:spTree>
    <p:extLst>
      <p:ext uri="{BB962C8B-B14F-4D97-AF65-F5344CB8AC3E}">
        <p14:creationId xmlns:p14="http://schemas.microsoft.com/office/powerpoint/2010/main" val="7943017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6E5F-979E-45D1-8204-67E6F20AB0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B6ABEE-2680-4F12-9FB8-4E120261FF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E39BA-55AD-400A-BB0A-E52049A06D08}"/>
              </a:ext>
            </a:extLst>
          </p:cNvPr>
          <p:cNvSpPr>
            <a:spLocks noGrp="1"/>
          </p:cNvSpPr>
          <p:nvPr>
            <p:ph type="dt" sz="half" idx="10"/>
          </p:nvPr>
        </p:nvSpPr>
        <p:spPr/>
        <p:txBody>
          <a:bodyPr/>
          <a:lstStyle/>
          <a:p>
            <a:fld id="{82C49557-92D0-413F-AA2E-4A4775BC4152}" type="datetimeFigureOut">
              <a:rPr lang="en-US" smtClean="0"/>
              <a:t>4/14/2022</a:t>
            </a:fld>
            <a:endParaRPr lang="en-US"/>
          </a:p>
        </p:txBody>
      </p:sp>
      <p:sp>
        <p:nvSpPr>
          <p:cNvPr id="5" name="Footer Placeholder 4">
            <a:extLst>
              <a:ext uri="{FF2B5EF4-FFF2-40B4-BE49-F238E27FC236}">
                <a16:creationId xmlns:a16="http://schemas.microsoft.com/office/drawing/2014/main" id="{D26A131E-62F3-488D-8442-1F0F2A47C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04BB6-5BAD-461F-99C8-F7FAF027803F}"/>
              </a:ext>
            </a:extLst>
          </p:cNvPr>
          <p:cNvSpPr>
            <a:spLocks noGrp="1"/>
          </p:cNvSpPr>
          <p:nvPr>
            <p:ph type="sldNum" sz="quarter" idx="12"/>
          </p:nvPr>
        </p:nvSpPr>
        <p:spPr/>
        <p:txBody>
          <a:bodyPr/>
          <a:lstStyle/>
          <a:p>
            <a:fld id="{1E8F6E2C-B41B-4289-9D69-CCBAC31CC82C}" type="slidenum">
              <a:rPr lang="en-US" smtClean="0"/>
              <a:t>‹#›</a:t>
            </a:fld>
            <a:endParaRPr lang="en-US"/>
          </a:p>
        </p:txBody>
      </p:sp>
    </p:spTree>
    <p:extLst>
      <p:ext uri="{BB962C8B-B14F-4D97-AF65-F5344CB8AC3E}">
        <p14:creationId xmlns:p14="http://schemas.microsoft.com/office/powerpoint/2010/main" val="11649941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F4A1E-F6B0-451E-9EC1-BDD276FA054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DE0279-A805-4528-935B-476424E2DB4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752BA-16B1-4642-B9F6-08C2A6EF9EB2}"/>
              </a:ext>
            </a:extLst>
          </p:cNvPr>
          <p:cNvSpPr>
            <a:spLocks noGrp="1"/>
          </p:cNvSpPr>
          <p:nvPr>
            <p:ph type="dt" sz="half" idx="10"/>
          </p:nvPr>
        </p:nvSpPr>
        <p:spPr/>
        <p:txBody>
          <a:bodyPr/>
          <a:lstStyle/>
          <a:p>
            <a:fld id="{82C49557-92D0-413F-AA2E-4A4775BC4152}" type="datetimeFigureOut">
              <a:rPr lang="en-US" smtClean="0"/>
              <a:t>4/14/2022</a:t>
            </a:fld>
            <a:endParaRPr lang="en-US"/>
          </a:p>
        </p:txBody>
      </p:sp>
      <p:sp>
        <p:nvSpPr>
          <p:cNvPr id="5" name="Footer Placeholder 4">
            <a:extLst>
              <a:ext uri="{FF2B5EF4-FFF2-40B4-BE49-F238E27FC236}">
                <a16:creationId xmlns:a16="http://schemas.microsoft.com/office/drawing/2014/main" id="{EC21B0E5-76F0-4B5D-8042-A4F7C5DD7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1B645-DF07-46FD-B9AF-CFF358979CCB}"/>
              </a:ext>
            </a:extLst>
          </p:cNvPr>
          <p:cNvSpPr>
            <a:spLocks noGrp="1"/>
          </p:cNvSpPr>
          <p:nvPr>
            <p:ph type="sldNum" sz="quarter" idx="12"/>
          </p:nvPr>
        </p:nvSpPr>
        <p:spPr/>
        <p:txBody>
          <a:bodyPr/>
          <a:lstStyle/>
          <a:p>
            <a:fld id="{1E8F6E2C-B41B-4289-9D69-CCBAC31CC82C}" type="slidenum">
              <a:rPr lang="en-US" smtClean="0"/>
              <a:t>‹#›</a:t>
            </a:fld>
            <a:endParaRPr lang="en-US"/>
          </a:p>
        </p:txBody>
      </p:sp>
    </p:spTree>
    <p:extLst>
      <p:ext uri="{BB962C8B-B14F-4D97-AF65-F5344CB8AC3E}">
        <p14:creationId xmlns:p14="http://schemas.microsoft.com/office/powerpoint/2010/main" val="125176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5.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a:solidFill>
                  <a:prstClr val="black">
                    <a:tint val="95000"/>
                  </a:prstClr>
                </a:solidFill>
              </a:rPr>
              <a:t>Rubenstein</a:t>
            </a: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938347380"/>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638215632"/>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000">
              <a:schemeClr val="accent1">
                <a:lumMod val="5000"/>
                <a:lumOff val="95000"/>
              </a:schemeClr>
            </a:gs>
            <a:gs pos="25000">
              <a:schemeClr val="accent1">
                <a:lumMod val="45000"/>
                <a:lumOff val="55000"/>
              </a:schemeClr>
            </a:gs>
            <a:gs pos="29000">
              <a:schemeClr val="accent1">
                <a:lumMod val="45000"/>
                <a:lumOff val="55000"/>
              </a:schemeClr>
            </a:gs>
            <a:gs pos="46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5154245F-24D2-4324-B658-A42F0213092A}" type="datetimeFigureOut">
              <a:rPr lang="en-US" smtClean="0">
                <a:solidFill>
                  <a:prstClr val="black">
                    <a:tint val="75000"/>
                  </a:prstClr>
                </a:solidFill>
                <a:latin typeface="Calibri" panose="020F0502020204030204"/>
              </a:rPr>
              <a:pPr eaLnBrk="1" fontAlgn="auto" hangingPunct="1">
                <a:spcBef>
                  <a:spcPts val="0"/>
                </a:spcBef>
                <a:spcAft>
                  <a:spcPts val="0"/>
                </a:spcAft>
              </a:pPr>
              <a:t>4/14/2022</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9752F4A8-6C03-486A-A8E8-5313D88D0EB0}"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875790554"/>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65622AF9-8063-1E44-875C-7AFF5363D21F}" type="datetime1">
              <a:rPr lang="en-US" smtClean="0"/>
              <a:t>4/14/2022</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Hatch, S. G.</a:t>
            </a:r>
            <a:endParaRPr 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74752341"/>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68" r:id="rId16"/>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9FCC6F-B33E-449F-9E84-149A9D1B62F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23DF60-FFB8-4A4F-9757-827C78C948F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9DB89-2CC0-4489-B936-58838D0511C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C49557-92D0-413F-AA2E-4A4775BC4152}" type="datetimeFigureOut">
              <a:rPr lang="en-US" smtClean="0"/>
              <a:t>4/14/2022</a:t>
            </a:fld>
            <a:endParaRPr lang="en-US"/>
          </a:p>
        </p:txBody>
      </p:sp>
      <p:sp>
        <p:nvSpPr>
          <p:cNvPr id="5" name="Footer Placeholder 4">
            <a:extLst>
              <a:ext uri="{FF2B5EF4-FFF2-40B4-BE49-F238E27FC236}">
                <a16:creationId xmlns:a16="http://schemas.microsoft.com/office/drawing/2014/main" id="{6FA9FAF2-8F50-4FDF-9824-F9DBC61CBE2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00C96D-2BDB-4597-BA6D-F01C18DF7F2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8F6E2C-B41B-4289-9D69-CCBAC31CC82C}" type="slidenum">
              <a:rPr lang="en-US" smtClean="0"/>
              <a:t>‹#›</a:t>
            </a:fld>
            <a:endParaRPr lang="en-US"/>
          </a:p>
        </p:txBody>
      </p:sp>
    </p:spTree>
    <p:extLst>
      <p:ext uri="{BB962C8B-B14F-4D97-AF65-F5344CB8AC3E}">
        <p14:creationId xmlns:p14="http://schemas.microsoft.com/office/powerpoint/2010/main" val="1252595888"/>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www.sethschwartz.info/wp-content/uploads/2015/08/SSEA-Presidential-Address.pdf" TargetMode="Externa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tiff"/><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44.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45.jpeg"/></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6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4.xml"/></Relationships>
</file>

<file path=ppt/slides/_rels/slide7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64.xml"/></Relationships>
</file>

<file path=ppt/slides/_rels/slide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64.xml"/></Relationships>
</file>

<file path=ppt/slides/_rels/slide7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64.xml"/></Relationships>
</file>

<file path=ppt/slides/_rels/slide7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64.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64.xml"/></Relationships>
</file>

<file path=ppt/slides/_rels/slide7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64.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64.xml"/></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64.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64.xml"/></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64.xm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64.xml"/></Relationships>
</file>

<file path=ppt/slides/_rels/slide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64.xml"/></Relationships>
</file>

<file path=ppt/slides/_rels/slide8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4.xml"/></Relationships>
</file>

<file path=ppt/slides/_rels/slide8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64.xml"/></Relationships>
</file>

<file path=ppt/slides/_rels/slide8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64.xml"/></Relationships>
</file>

<file path=ppt/slides/_rels/slide9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6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a:t>Advanced </a:t>
            </a:r>
            <a:br>
              <a:rPr lang="en-US" sz="6000" dirty="0"/>
            </a:br>
            <a:r>
              <a:rPr lang="en-US" sz="6000" dirty="0"/>
              <a:t>Developmental </a:t>
            </a:r>
            <a:br>
              <a:rPr lang="en-US" sz="6000" dirty="0"/>
            </a:br>
            <a:r>
              <a:rPr lang="en-US" sz="6000" dirty="0"/>
              <a:t>Psychology</a:t>
            </a:r>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a:t>PSY 620P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Adults &amp; Society</a:t>
            </a:r>
          </a:p>
        </p:txBody>
      </p:sp>
      <p:sp>
        <p:nvSpPr>
          <p:cNvPr id="3" name="Content Placeholder 2"/>
          <p:cNvSpPr>
            <a:spLocks noGrp="1"/>
          </p:cNvSpPr>
          <p:nvPr>
            <p:ph idx="1"/>
          </p:nvPr>
        </p:nvSpPr>
        <p:spPr>
          <a:xfrm>
            <a:off x="628650" y="2226468"/>
            <a:ext cx="7886700" cy="3524515"/>
          </a:xfrm>
        </p:spPr>
        <p:txBody>
          <a:bodyPr>
            <a:normAutofit fontScale="70000" lnSpcReduction="20000"/>
          </a:bodyPr>
          <a:lstStyle/>
          <a:p>
            <a:r>
              <a:rPr lang="en-US" dirty="0"/>
              <a:t>Ambivalence toward taking on adult roles</a:t>
            </a:r>
          </a:p>
          <a:p>
            <a:pPr lvl="1"/>
            <a:r>
              <a:rPr lang="en-US" dirty="0"/>
              <a:t>Adults are boring, have no new possibilities in life</a:t>
            </a:r>
          </a:p>
          <a:p>
            <a:pPr lvl="1"/>
            <a:r>
              <a:rPr lang="en-US" dirty="0"/>
              <a:t>Adults have too many responsibilities</a:t>
            </a:r>
          </a:p>
          <a:p>
            <a:r>
              <a:rPr lang="en-US" dirty="0"/>
              <a:t>Emerging adults have very high expectations</a:t>
            </a:r>
          </a:p>
          <a:p>
            <a:pPr lvl="1"/>
            <a:r>
              <a:rPr lang="en-US" dirty="0"/>
              <a:t>True love, amazing job</a:t>
            </a:r>
          </a:p>
          <a:p>
            <a:r>
              <a:rPr lang="en-US" dirty="0"/>
              <a:t>Emerging adults engage in riskier behaviors</a:t>
            </a:r>
          </a:p>
          <a:p>
            <a:endParaRPr lang="en-US" dirty="0"/>
          </a:p>
          <a:p>
            <a:r>
              <a:rPr lang="en-US" dirty="0"/>
              <a:t>Very few fail to grow up</a:t>
            </a:r>
          </a:p>
          <a:p>
            <a:r>
              <a:rPr lang="en-US" dirty="0"/>
              <a:t>By age 30…..  75% Married, 75% 1+ Child, nearly all employed and financially independent, living alone from their parents</a:t>
            </a:r>
          </a:p>
          <a:p>
            <a:r>
              <a:rPr lang="en-US" dirty="0"/>
              <a:t>Extended time to pursue education and job training</a:t>
            </a:r>
          </a:p>
        </p:txBody>
      </p:sp>
      <p:sp>
        <p:nvSpPr>
          <p:cNvPr id="4" name="TextBox 3"/>
          <p:cNvSpPr txBox="1"/>
          <p:nvPr/>
        </p:nvSpPr>
        <p:spPr>
          <a:xfrm>
            <a:off x="6764866" y="5750984"/>
            <a:ext cx="1769534" cy="369332"/>
          </a:xfrm>
          <a:prstGeom prst="rect">
            <a:avLst/>
          </a:prstGeom>
          <a:noFill/>
        </p:spPr>
        <p:txBody>
          <a:bodyPr wrap="square" rtlCol="0">
            <a:spAutoFit/>
          </a:bodyPr>
          <a:lstStyle/>
          <a:p>
            <a:pPr algn="ctr"/>
            <a:r>
              <a:rPr lang="en-US" dirty="0"/>
              <a:t>E. Prince</a:t>
            </a:r>
          </a:p>
        </p:txBody>
      </p:sp>
      <p:pic>
        <p:nvPicPr>
          <p:cNvPr id="1026" name="Picture 2" descr="http://upload.wikimedia.org/wikipedia/en/8/87/Failure_to_Lau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467330"/>
            <a:ext cx="1937279" cy="287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306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0563-846B-4409-866D-5FFCC076B053}"/>
              </a:ext>
            </a:extLst>
          </p:cNvPr>
          <p:cNvSpPr>
            <a:spLocks noGrp="1"/>
          </p:cNvSpPr>
          <p:nvPr>
            <p:ph type="title"/>
          </p:nvPr>
        </p:nvSpPr>
        <p:spPr/>
        <p:txBody>
          <a:bodyPr>
            <a:normAutofit fontScale="90000"/>
          </a:bodyPr>
          <a:lstStyle/>
          <a:p>
            <a:r>
              <a:rPr lang="en-US" dirty="0"/>
              <a:t>Dopamine – Connectivity (own infant)</a:t>
            </a:r>
          </a:p>
        </p:txBody>
      </p:sp>
      <p:pic>
        <p:nvPicPr>
          <p:cNvPr id="5" name="Content Placeholder 4">
            <a:extLst>
              <a:ext uri="{FF2B5EF4-FFF2-40B4-BE49-F238E27FC236}">
                <a16:creationId xmlns:a16="http://schemas.microsoft.com/office/drawing/2014/main" id="{AEC6A215-A50D-4DF0-B8E9-4B0BE185C4F3}"/>
              </a:ext>
            </a:extLst>
          </p:cNvPr>
          <p:cNvPicPr>
            <a:picLocks noGrp="1" noChangeAspect="1"/>
          </p:cNvPicPr>
          <p:nvPr>
            <p:ph idx="1"/>
          </p:nvPr>
        </p:nvPicPr>
        <p:blipFill>
          <a:blip r:embed="rId2"/>
          <a:stretch>
            <a:fillRect/>
          </a:stretch>
        </p:blipFill>
        <p:spPr>
          <a:xfrm>
            <a:off x="1772416" y="2186863"/>
            <a:ext cx="6082665" cy="3429899"/>
          </a:xfrm>
        </p:spPr>
      </p:pic>
    </p:spTree>
    <p:extLst>
      <p:ext uri="{BB962C8B-B14F-4D97-AF65-F5344CB8AC3E}">
        <p14:creationId xmlns:p14="http://schemas.microsoft.com/office/powerpoint/2010/main" val="13702091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C006-5AB0-487C-8128-93F72DF9A680}"/>
              </a:ext>
            </a:extLst>
          </p:cNvPr>
          <p:cNvSpPr>
            <a:spLocks noGrp="1"/>
          </p:cNvSpPr>
          <p:nvPr>
            <p:ph type="title"/>
          </p:nvPr>
        </p:nvSpPr>
        <p:spPr/>
        <p:txBody>
          <a:bodyPr/>
          <a:lstStyle/>
          <a:p>
            <a:r>
              <a:rPr lang="en-US" dirty="0"/>
              <a:t>Main Findings</a:t>
            </a:r>
          </a:p>
        </p:txBody>
      </p:sp>
      <p:sp>
        <p:nvSpPr>
          <p:cNvPr id="3" name="Content Placeholder 2">
            <a:extLst>
              <a:ext uri="{FF2B5EF4-FFF2-40B4-BE49-F238E27FC236}">
                <a16:creationId xmlns:a16="http://schemas.microsoft.com/office/drawing/2014/main" id="{7968FB5F-3DFD-4D11-8383-D18777F18120}"/>
              </a:ext>
            </a:extLst>
          </p:cNvPr>
          <p:cNvSpPr>
            <a:spLocks noGrp="1"/>
          </p:cNvSpPr>
          <p:nvPr>
            <p:ph idx="1"/>
          </p:nvPr>
        </p:nvSpPr>
        <p:spPr/>
        <p:txBody>
          <a:bodyPr>
            <a:normAutofit/>
          </a:bodyPr>
          <a:lstStyle/>
          <a:p>
            <a:pPr marL="342900" indent="-342900">
              <a:buFont typeface="+mj-lt"/>
              <a:buAutoNum type="arabicPeriod"/>
            </a:pPr>
            <a:r>
              <a:rPr lang="en-US" sz="1800" dirty="0"/>
              <a:t>Dopamine is involved in mother-infant bonding positively.</a:t>
            </a:r>
          </a:p>
          <a:p>
            <a:pPr marL="342900" indent="-342900">
              <a:buFont typeface="+mj-lt"/>
              <a:buAutoNum type="arabicPeriod"/>
            </a:pPr>
            <a:r>
              <a:rPr lang="en-US" sz="1800" dirty="0" err="1"/>
              <a:t>NAcc</a:t>
            </a:r>
            <a:r>
              <a:rPr lang="en-US" sz="1800" dirty="0"/>
              <a:t> and pallidum serve the regulatory function of dopamine of bonding behavior.</a:t>
            </a:r>
          </a:p>
          <a:p>
            <a:pPr marL="342900" indent="-342900">
              <a:buFont typeface="+mj-lt"/>
              <a:buAutoNum type="arabicPeriod"/>
            </a:pPr>
            <a:r>
              <a:rPr lang="en-US" sz="1800" dirty="0"/>
              <a:t>Regions work as a network for bonding.</a:t>
            </a:r>
          </a:p>
        </p:txBody>
      </p:sp>
    </p:spTree>
    <p:extLst>
      <p:ext uri="{BB962C8B-B14F-4D97-AF65-F5344CB8AC3E}">
        <p14:creationId xmlns:p14="http://schemas.microsoft.com/office/powerpoint/2010/main" val="3419009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2882" name="Rectangle 2"/>
          <p:cNvSpPr>
            <a:spLocks noGrp="1" noChangeArrowheads="1"/>
          </p:cNvSpPr>
          <p:nvPr>
            <p:ph type="title"/>
          </p:nvPr>
        </p:nvSpPr>
        <p:spPr/>
        <p:txBody>
          <a:bodyPr>
            <a:normAutofit fontScale="90000"/>
          </a:bodyPr>
          <a:lstStyle/>
          <a:p>
            <a:pPr algn="ctr"/>
            <a:r>
              <a:rPr lang="en-US" sz="4000" dirty="0"/>
              <a:t>The Psychology of Emerging Adulthood (Arnett)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4366113" cy="3686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446"/>
          <a:stretch/>
        </p:blipFill>
        <p:spPr bwMode="auto">
          <a:xfrm>
            <a:off x="4648200" y="2667000"/>
            <a:ext cx="41910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6800" y="1905000"/>
            <a:ext cx="7032694" cy="369332"/>
          </a:xfrm>
          <a:prstGeom prst="rect">
            <a:avLst/>
          </a:prstGeom>
          <a:noFill/>
        </p:spPr>
        <p:txBody>
          <a:bodyPr wrap="none" rtlCol="0">
            <a:spAutoFit/>
          </a:bodyPr>
          <a:lstStyle/>
          <a:p>
            <a:r>
              <a:rPr lang="en-US" dirty="0"/>
              <a:t>Generally a positive experience – on average, well-being increases</a:t>
            </a:r>
          </a:p>
        </p:txBody>
      </p:sp>
    </p:spTree>
    <p:extLst>
      <p:ext uri="{BB962C8B-B14F-4D97-AF65-F5344CB8AC3E}">
        <p14:creationId xmlns:p14="http://schemas.microsoft.com/office/powerpoint/2010/main" val="2570017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3581400" cy="1252728"/>
          </a:xfrm>
        </p:spPr>
        <p:txBody>
          <a:bodyPr>
            <a:normAutofit fontScale="90000"/>
          </a:bodyPr>
          <a:lstStyle/>
          <a:p>
            <a:r>
              <a:rPr lang="en-US" dirty="0"/>
              <a:t>Average age at marriage</a:t>
            </a: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35" y="1782288"/>
            <a:ext cx="8318665" cy="461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3891" y="3124200"/>
            <a:ext cx="2240966"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946566" y="7895894"/>
            <a:ext cx="3645725" cy="276999"/>
          </a:xfrm>
          <a:prstGeom prst="rect">
            <a:avLst/>
          </a:prstGeom>
        </p:spPr>
        <p:txBody>
          <a:bodyPr wrap="square">
            <a:spAutoFit/>
          </a:bodyPr>
          <a:lstStyle/>
          <a:p>
            <a:r>
              <a:rPr lang="en-US" sz="1200" dirty="0"/>
              <a:t>http://www.icrw.org/child-marriage-facts-and-figures</a:t>
            </a:r>
          </a:p>
        </p:txBody>
      </p:sp>
      <p:sp>
        <p:nvSpPr>
          <p:cNvPr id="7" name="Rectangle 6"/>
          <p:cNvSpPr/>
          <p:nvPr/>
        </p:nvSpPr>
        <p:spPr>
          <a:xfrm>
            <a:off x="368135" y="6553200"/>
            <a:ext cx="4965865" cy="253916"/>
          </a:xfrm>
          <a:prstGeom prst="rect">
            <a:avLst/>
          </a:prstGeom>
        </p:spPr>
        <p:txBody>
          <a:bodyPr wrap="square">
            <a:spAutoFit/>
          </a:bodyPr>
          <a:lstStyle/>
          <a:p>
            <a:r>
              <a:rPr lang="en-US" sz="1050" dirty="0"/>
              <a:t>http://www.huffingtonpost.com/2013/11/22/marriage-map_n_4326504.html</a:t>
            </a:r>
          </a:p>
        </p:txBody>
      </p:sp>
      <p:sp>
        <p:nvSpPr>
          <p:cNvPr id="4" name="Rectangle 3"/>
          <p:cNvSpPr/>
          <p:nvPr/>
        </p:nvSpPr>
        <p:spPr>
          <a:xfrm>
            <a:off x="4920958" y="6553200"/>
            <a:ext cx="4572000" cy="200055"/>
          </a:xfrm>
          <a:prstGeom prst="rect">
            <a:avLst/>
          </a:prstGeom>
        </p:spPr>
        <p:txBody>
          <a:bodyPr>
            <a:spAutoFit/>
          </a:bodyPr>
          <a:lstStyle/>
          <a:p>
            <a:r>
              <a:rPr lang="en-US" sz="700" dirty="0"/>
              <a:t>http://www.un.org/en/development/desa/population/publications/pdf/popfacts/PopFacts_2011-1.pdf</a:t>
            </a:r>
          </a:p>
        </p:txBody>
      </p:sp>
    </p:spTree>
    <p:extLst>
      <p:ext uri="{BB962C8B-B14F-4D97-AF65-F5344CB8AC3E}">
        <p14:creationId xmlns:p14="http://schemas.microsoft.com/office/powerpoint/2010/main" val="330692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8458200" cy="1252728"/>
          </a:xfrm>
        </p:spPr>
        <p:txBody>
          <a:bodyPr>
            <a:normAutofit fontScale="90000"/>
          </a:bodyPr>
          <a:lstStyle/>
          <a:p>
            <a:pPr algn="ctr"/>
            <a:r>
              <a:rPr lang="en-US" dirty="0">
                <a:solidFill>
                  <a:schemeClr val="bg1"/>
                </a:solidFill>
              </a:rPr>
              <a:t>% married by </a:t>
            </a:r>
            <a:br>
              <a:rPr lang="en-US" dirty="0">
                <a:solidFill>
                  <a:schemeClr val="bg1"/>
                </a:solidFill>
              </a:rPr>
            </a:br>
            <a:r>
              <a:rPr lang="en-US" dirty="0">
                <a:solidFill>
                  <a:schemeClr val="accent1"/>
                </a:solidFill>
              </a:rPr>
              <a:t>15</a:t>
            </a:r>
            <a:r>
              <a:rPr lang="en-US" dirty="0">
                <a:solidFill>
                  <a:schemeClr val="bg1"/>
                </a:solidFill>
              </a:rPr>
              <a:t> &amp; </a:t>
            </a:r>
            <a:r>
              <a:rPr lang="en-US" dirty="0">
                <a:solidFill>
                  <a:srgbClr val="0070C0"/>
                </a:solidFill>
              </a:rPr>
              <a:t>18 </a:t>
            </a:r>
            <a:r>
              <a:rPr lang="en-US" dirty="0"/>
              <a:t>Societal variability</a:t>
            </a:r>
            <a:endParaRPr lang="en-US" dirty="0">
              <a:solidFill>
                <a:srgbClr val="0070C0"/>
              </a:solidFill>
            </a:endParaRPr>
          </a:p>
        </p:txBody>
      </p:sp>
      <p:sp>
        <p:nvSpPr>
          <p:cNvPr id="6" name="Content Placeholder 5"/>
          <p:cNvSpPr>
            <a:spLocks noGrp="1"/>
          </p:cNvSpPr>
          <p:nvPr>
            <p:ph idx="1"/>
          </p:nvPr>
        </p:nvSpPr>
        <p:spPr>
          <a:xfrm>
            <a:off x="457200" y="1775191"/>
            <a:ext cx="4343400" cy="4625609"/>
          </a:xfrm>
        </p:spPr>
        <p:txBody>
          <a:bodyPr/>
          <a:lstStyle/>
          <a:p>
            <a:endParaRPr lang="en-US" dirty="0"/>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6601"/>
          <a:stretch/>
        </p:blipFill>
        <p:spPr bwMode="auto">
          <a:xfrm rot="16200000">
            <a:off x="2068511" y="-573193"/>
            <a:ext cx="5029200" cy="922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569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35275"/>
            <a:ext cx="8077200" cy="1673352"/>
          </a:xfrm>
        </p:spPr>
        <p:txBody>
          <a:bodyPr>
            <a:normAutofit fontScale="90000"/>
          </a:bodyPr>
          <a:lstStyle/>
          <a:p>
            <a:r>
              <a:rPr lang="en-US" dirty="0"/>
              <a:t>Is parenting a developmental transition? For females? For males?</a:t>
            </a:r>
            <a:br>
              <a:rPr lang="en-US" dirty="0"/>
            </a:br>
            <a:endParaRPr lang="en-US" dirty="0"/>
          </a:p>
        </p:txBody>
      </p:sp>
      <p:sp>
        <p:nvSpPr>
          <p:cNvPr id="4" name="Rectangle 3"/>
          <p:cNvSpPr/>
          <p:nvPr/>
        </p:nvSpPr>
        <p:spPr>
          <a:xfrm>
            <a:off x="1413745" y="8121134"/>
            <a:ext cx="3890809" cy="369332"/>
          </a:xfrm>
          <a:prstGeom prst="rect">
            <a:avLst/>
          </a:prstGeom>
        </p:spPr>
        <p:txBody>
          <a:bodyPr wrap="none">
            <a:spAutoFit/>
          </a:bodyPr>
          <a:lstStyle/>
          <a:p>
            <a:r>
              <a:rPr lang="en-US" dirty="0"/>
              <a:t>Are we doomed by our upbringings?</a:t>
            </a:r>
          </a:p>
        </p:txBody>
      </p:sp>
      <p:sp>
        <p:nvSpPr>
          <p:cNvPr id="5" name="Rectangle 4"/>
          <p:cNvSpPr/>
          <p:nvPr/>
        </p:nvSpPr>
        <p:spPr>
          <a:xfrm>
            <a:off x="9601200" y="2819400"/>
            <a:ext cx="4572000" cy="923330"/>
          </a:xfrm>
          <a:prstGeom prst="rect">
            <a:avLst/>
          </a:prstGeom>
        </p:spPr>
        <p:txBody>
          <a:bodyPr>
            <a:spAutoFit/>
          </a:bodyPr>
          <a:lstStyle/>
          <a:p>
            <a:r>
              <a:rPr lang="en-US" dirty="0"/>
              <a:t>How can this information be applied to our understanding of developmental concepts like maternal sensitivity, </a:t>
            </a:r>
            <a:r>
              <a:rPr lang="en-US" dirty="0" err="1"/>
              <a:t>coparenting</a:t>
            </a:r>
            <a:r>
              <a:rPr lang="en-US" dirty="0"/>
              <a:t>, etc.?</a:t>
            </a:r>
          </a:p>
        </p:txBody>
      </p:sp>
    </p:spTree>
    <p:extLst>
      <p:ext uri="{BB962C8B-B14F-4D97-AF65-F5344CB8AC3E}">
        <p14:creationId xmlns:p14="http://schemas.microsoft.com/office/powerpoint/2010/main" val="2537560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6019800" cy="1255776"/>
          </a:xfrm>
        </p:spPr>
        <p:txBody>
          <a:bodyPr>
            <a:noAutofit/>
          </a:bodyPr>
          <a:lstStyle/>
          <a:p>
            <a:pPr algn="ctr">
              <a:defRPr/>
            </a:pPr>
            <a:r>
              <a:rPr lang="en-US" sz="3200" i="1" dirty="0">
                <a:solidFill>
                  <a:schemeClr val="accent1">
                    <a:satMod val="150000"/>
                  </a:schemeClr>
                </a:solidFill>
                <a:latin typeface="Calibri"/>
                <a:ea typeface="ＭＳ Ｐゴシック" charset="0"/>
                <a:cs typeface="Calibri"/>
              </a:rPr>
              <a:t>The Effect of the Transition to Parenthood on Relationship Quality: An 8-Year Prospective Study</a:t>
            </a:r>
            <a:endParaRPr lang="en-US" sz="3200" dirty="0">
              <a:ea typeface="ＭＳ Ｐゴシック" charset="0"/>
            </a:endParaRPr>
          </a:p>
        </p:txBody>
      </p:sp>
      <p:sp>
        <p:nvSpPr>
          <p:cNvPr id="15362" name="Text Placeholder 2"/>
          <p:cNvSpPr>
            <a:spLocks noGrp="1"/>
          </p:cNvSpPr>
          <p:nvPr>
            <p:ph type="body" idx="1"/>
          </p:nvPr>
        </p:nvSpPr>
        <p:spPr>
          <a:xfrm>
            <a:off x="609601" y="1981200"/>
            <a:ext cx="5181600" cy="685800"/>
          </a:xfrm>
        </p:spPr>
        <p:txBody>
          <a:bodyPr anchor="ctr"/>
          <a:lstStyle/>
          <a:p>
            <a:pPr algn="ctr"/>
            <a:r>
              <a:rPr lang="en-US" altLang="en-US" sz="2600" dirty="0">
                <a:solidFill>
                  <a:schemeClr val="tx1"/>
                </a:solidFill>
                <a:latin typeface="Calibri" panose="020F0502020204030204" pitchFamily="34" charset="0"/>
              </a:rPr>
              <a:t>(Doss et al., 2009)</a:t>
            </a:r>
          </a:p>
        </p:txBody>
      </p:sp>
      <p:sp>
        <p:nvSpPr>
          <p:cNvPr id="7" name="Footer Placeholder 1"/>
          <p:cNvSpPr>
            <a:spLocks noGrp="1"/>
          </p:cNvSpPr>
          <p:nvPr>
            <p:ph type="ftr" sz="quarter" idx="11"/>
          </p:nvPr>
        </p:nvSpPr>
        <p:spPr>
          <a:xfrm>
            <a:off x="0" y="6611112"/>
            <a:ext cx="5461998" cy="246888"/>
          </a:xfrm>
        </p:spPr>
        <p:txBody>
          <a:bodyPr/>
          <a:lstStyle/>
          <a:p>
            <a:r>
              <a:rPr lang="en-US" dirty="0">
                <a:solidFill>
                  <a:prstClr val="white">
                    <a:tint val="95000"/>
                  </a:prstClr>
                </a:solidFill>
              </a:rPr>
              <a:t>Rubenstein</a:t>
            </a:r>
          </a:p>
        </p:txBody>
      </p:sp>
      <p:pic>
        <p:nvPicPr>
          <p:cNvPr id="5" name="Picture 4" descr="HowBabiesChangeRelationship-Sept10-isto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378" y="0"/>
            <a:ext cx="3215532" cy="2133600"/>
          </a:xfrm>
          <a:prstGeom prst="rect">
            <a:avLst/>
          </a:prstGeom>
        </p:spPr>
      </p:pic>
      <p:sp>
        <p:nvSpPr>
          <p:cNvPr id="3" name="Rectangle 2"/>
          <p:cNvSpPr/>
          <p:nvPr/>
        </p:nvSpPr>
        <p:spPr>
          <a:xfrm>
            <a:off x="2133600" y="2735282"/>
            <a:ext cx="5181600" cy="3970318"/>
          </a:xfrm>
          <a:prstGeom prst="rect">
            <a:avLst/>
          </a:prstGeom>
        </p:spPr>
        <p:txBody>
          <a:bodyPr wrap="square">
            <a:spAutoFit/>
          </a:bodyPr>
          <a:lstStyle/>
          <a:p>
            <a:pPr algn="ctr"/>
            <a:r>
              <a:rPr lang="en-US" sz="2800" dirty="0">
                <a:solidFill>
                  <a:schemeClr val="accent1"/>
                </a:solidFill>
                <a:latin typeface="Calibri"/>
                <a:cs typeface="Calibri"/>
              </a:rPr>
              <a:t>Parents and nonparents generally show similar </a:t>
            </a:r>
            <a:r>
              <a:rPr lang="en-US" sz="2800" i="1" dirty="0">
                <a:solidFill>
                  <a:schemeClr val="accent1"/>
                </a:solidFill>
                <a:latin typeface="Calibri"/>
                <a:cs typeface="Calibri"/>
              </a:rPr>
              <a:t>amounts</a:t>
            </a:r>
            <a:r>
              <a:rPr lang="en-US" sz="2800" dirty="0">
                <a:solidFill>
                  <a:schemeClr val="accent1"/>
                </a:solidFill>
                <a:latin typeface="Calibri"/>
                <a:cs typeface="Calibri"/>
              </a:rPr>
              <a:t> of decline in overall relationship functioning over the first 8 years of marriage but these changes tend to occur </a:t>
            </a:r>
            <a:r>
              <a:rPr lang="en-US" sz="2800" b="1" dirty="0">
                <a:solidFill>
                  <a:schemeClr val="accent1"/>
                </a:solidFill>
                <a:latin typeface="Calibri"/>
                <a:cs typeface="Calibri"/>
              </a:rPr>
              <a:t>suddenly</a:t>
            </a:r>
            <a:r>
              <a:rPr lang="en-US" sz="2800" dirty="0">
                <a:solidFill>
                  <a:schemeClr val="accent1"/>
                </a:solidFill>
                <a:latin typeface="Calibri"/>
                <a:cs typeface="Calibri"/>
              </a:rPr>
              <a:t> following the birth of the baby for parents and </a:t>
            </a:r>
            <a:r>
              <a:rPr lang="en-US" sz="2800" b="1" dirty="0">
                <a:solidFill>
                  <a:schemeClr val="accent1"/>
                </a:solidFill>
                <a:latin typeface="Calibri"/>
                <a:cs typeface="Calibri"/>
              </a:rPr>
              <a:t>more gradually </a:t>
            </a:r>
            <a:r>
              <a:rPr lang="en-US" sz="2800" dirty="0">
                <a:solidFill>
                  <a:schemeClr val="accent1"/>
                </a:solidFill>
                <a:latin typeface="Calibri"/>
                <a:cs typeface="Calibri"/>
              </a:rPr>
              <a:t>over time for nonparents. </a:t>
            </a:r>
          </a:p>
        </p:txBody>
      </p:sp>
    </p:spTree>
    <p:extLst>
      <p:ext uri="{BB962C8B-B14F-4D97-AF65-F5344CB8AC3E}">
        <p14:creationId xmlns:p14="http://schemas.microsoft.com/office/powerpoint/2010/main" val="1564559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a:latin typeface="Calibri"/>
                <a:ea typeface="ＭＳ Ｐゴシック" charset="0"/>
                <a:cs typeface="Calibri"/>
              </a:rPr>
              <a:t>Background </a:t>
            </a:r>
            <a:endParaRPr lang="en-US" sz="4400" dirty="0">
              <a:solidFill>
                <a:schemeClr val="bg1"/>
              </a:solidFill>
              <a:latin typeface="Calibri"/>
              <a:cs typeface="Calibri"/>
            </a:endParaRPr>
          </a:p>
        </p:txBody>
      </p:sp>
      <p:sp>
        <p:nvSpPr>
          <p:cNvPr id="6" name="TextBox 3"/>
          <p:cNvSpPr txBox="1">
            <a:spLocks noChangeArrowheads="1"/>
          </p:cNvSpPr>
          <p:nvPr/>
        </p:nvSpPr>
        <p:spPr bwMode="auto">
          <a:xfrm>
            <a:off x="304800" y="3048000"/>
            <a:ext cx="8610600" cy="3847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altLang="en-US" b="1" dirty="0">
                <a:solidFill>
                  <a:prstClr val="black"/>
                </a:solidFill>
                <a:latin typeface="Calibri" panose="020F0502020204030204" pitchFamily="34" charset="0"/>
              </a:rPr>
              <a:t>Different methodologies have been used</a:t>
            </a:r>
          </a:p>
          <a:p>
            <a:pPr eaLnBrk="1" hangingPunct="1">
              <a:buFont typeface="Arial"/>
              <a:buChar char="•"/>
            </a:pPr>
            <a:r>
              <a:rPr lang="en-US" altLang="en-US" dirty="0">
                <a:solidFill>
                  <a:prstClr val="black"/>
                </a:solidFill>
                <a:latin typeface="Calibri" panose="020F0502020204030204" pitchFamily="34" charset="0"/>
              </a:rPr>
              <a:t>Cross-sectional studies of parenthood</a:t>
            </a:r>
          </a:p>
          <a:p>
            <a:pPr eaLnBrk="1" hangingPunct="1">
              <a:buFont typeface="Arial"/>
              <a:buChar char="•"/>
            </a:pPr>
            <a:r>
              <a:rPr lang="en-US" altLang="en-US" dirty="0">
                <a:solidFill>
                  <a:prstClr val="black"/>
                </a:solidFill>
                <a:latin typeface="Calibri" panose="020F0502020204030204" pitchFamily="34" charset="0"/>
              </a:rPr>
              <a:t>Longitudinal studies beginning in pregnancy</a:t>
            </a:r>
          </a:p>
          <a:p>
            <a:pPr eaLnBrk="1" hangingPunct="1">
              <a:buFont typeface="Arial"/>
              <a:buChar char="•"/>
            </a:pPr>
            <a:r>
              <a:rPr lang="en-US" altLang="en-US" dirty="0">
                <a:solidFill>
                  <a:prstClr val="black"/>
                </a:solidFill>
                <a:latin typeface="Calibri" panose="020F0502020204030204" pitchFamily="34" charset="0"/>
              </a:rPr>
              <a:t>Inclusion of nonparents in longitudinal samples </a:t>
            </a:r>
          </a:p>
          <a:p>
            <a:pPr eaLnBrk="1" hangingPunct="1">
              <a:buFont typeface="Arial"/>
              <a:buChar char="•"/>
            </a:pPr>
            <a:endParaRPr lang="en-US" altLang="en-US" dirty="0">
              <a:solidFill>
                <a:prstClr val="black"/>
              </a:solidFill>
              <a:latin typeface="Calibri" panose="020F0502020204030204" pitchFamily="34" charset="0"/>
            </a:endParaRPr>
          </a:p>
          <a:p>
            <a:pPr marL="0" indent="0" eaLnBrk="1" hangingPunct="1"/>
            <a:r>
              <a:rPr lang="en-US" altLang="en-US" b="1" dirty="0">
                <a:solidFill>
                  <a:prstClr val="black"/>
                </a:solidFill>
                <a:latin typeface="Calibri" panose="020F0502020204030204" pitchFamily="34" charset="0"/>
              </a:rPr>
              <a:t>Interrupted time-series (ITS) design</a:t>
            </a:r>
          </a:p>
          <a:p>
            <a:pPr eaLnBrk="1" hangingPunct="1">
              <a:buFont typeface="Arial"/>
              <a:buChar char="•"/>
            </a:pPr>
            <a:r>
              <a:rPr lang="en-US" altLang="en-US" dirty="0">
                <a:solidFill>
                  <a:prstClr val="black"/>
                </a:solidFill>
                <a:latin typeface="Calibri" panose="020F0502020204030204" pitchFamily="34" charset="0"/>
              </a:rPr>
              <a:t>Isolates change that can be attributed to birth from change that was expected based on ongoing changes in the couples’ relationship. </a:t>
            </a:r>
          </a:p>
          <a:p>
            <a:pPr marL="0" indent="0" eaLnBrk="1" hangingPunct="1"/>
            <a:endParaRPr lang="en-US" altLang="en-US" sz="2800" b="1" dirty="0">
              <a:solidFill>
                <a:prstClr val="black"/>
              </a:solidFill>
              <a:latin typeface="Calibri" panose="020F0502020204030204" pitchFamily="34" charset="0"/>
            </a:endParaRPr>
          </a:p>
        </p:txBody>
      </p:sp>
      <p:sp>
        <p:nvSpPr>
          <p:cNvPr id="8" name="Footer Placeholder 1"/>
          <p:cNvSpPr>
            <a:spLocks noGrp="1"/>
          </p:cNvSpPr>
          <p:nvPr>
            <p:ph type="ftr" sz="quarter" idx="11"/>
          </p:nvPr>
        </p:nvSpPr>
        <p:spPr>
          <a:xfrm>
            <a:off x="0" y="6611112"/>
            <a:ext cx="5461998" cy="246888"/>
          </a:xfrm>
        </p:spPr>
        <p:txBody>
          <a:bodyPr/>
          <a:lstStyle/>
          <a:p>
            <a:r>
              <a:rPr lang="en-US" dirty="0">
                <a:solidFill>
                  <a:prstClr val="black">
                    <a:tint val="95000"/>
                  </a:prstClr>
                </a:solidFill>
              </a:rPr>
              <a:t>Rubenstein</a:t>
            </a:r>
          </a:p>
        </p:txBody>
      </p:sp>
      <p:sp>
        <p:nvSpPr>
          <p:cNvPr id="2" name="Rectangle 1"/>
          <p:cNvSpPr/>
          <p:nvPr/>
        </p:nvSpPr>
        <p:spPr>
          <a:xfrm>
            <a:off x="76200" y="1752600"/>
            <a:ext cx="9067800" cy="1066800"/>
          </a:xfrm>
          <a:prstGeom prst="rect">
            <a:avLst/>
          </a:prstGeom>
          <a:solidFill>
            <a:srgbClr val="60B5CC"/>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1" hangingPunct="1"/>
            <a:r>
              <a:rPr lang="en-US" altLang="en-US" sz="2400" b="1" dirty="0">
                <a:solidFill>
                  <a:prstClr val="black"/>
                </a:solidFill>
                <a:latin typeface="Calibri" panose="020F0502020204030204" pitchFamily="34" charset="0"/>
              </a:rPr>
              <a:t>How does the transition to parenthood impact marital functioning?</a:t>
            </a:r>
          </a:p>
        </p:txBody>
      </p:sp>
      <p:sp>
        <p:nvSpPr>
          <p:cNvPr id="7" name="Rectangle 6"/>
          <p:cNvSpPr/>
          <p:nvPr/>
        </p:nvSpPr>
        <p:spPr>
          <a:xfrm>
            <a:off x="5334000" y="2286000"/>
            <a:ext cx="3276600" cy="4572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1" hangingPunct="1"/>
            <a:r>
              <a:rPr lang="en-US" altLang="en-US" sz="2400" b="1" dirty="0">
                <a:solidFill>
                  <a:prstClr val="black"/>
                </a:solidFill>
                <a:latin typeface="Calibri" panose="020F0502020204030204" pitchFamily="34" charset="0"/>
              </a:rPr>
              <a:t>Little agreement</a:t>
            </a:r>
          </a:p>
        </p:txBody>
      </p:sp>
    </p:spTree>
    <p:extLst>
      <p:ext uri="{BB962C8B-B14F-4D97-AF65-F5344CB8AC3E}">
        <p14:creationId xmlns:p14="http://schemas.microsoft.com/office/powerpoint/2010/main" val="18512695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descr="phpThumb_generated_thumbna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933" y="4343400"/>
            <a:ext cx="2370667" cy="2370667"/>
          </a:xfrm>
          <a:prstGeom prst="rect">
            <a:avLst/>
          </a:prstGeom>
        </p:spPr>
      </p:pic>
      <p:sp>
        <p:nvSpPr>
          <p:cNvPr id="9" name="Title 6"/>
          <p:cNvSpPr>
            <a:spLocks noGrp="1"/>
          </p:cNvSpPr>
          <p:nvPr>
            <p:ph type="title"/>
          </p:nvPr>
        </p:nvSpPr>
        <p:spPr/>
        <p:txBody>
          <a:bodyPr anchor="ctr">
            <a:noAutofit/>
          </a:bodyPr>
          <a:lstStyle/>
          <a:p>
            <a:pPr algn="ctr">
              <a:defRPr/>
            </a:pPr>
            <a:r>
              <a:rPr lang="en-US" sz="4400" dirty="0">
                <a:latin typeface="Calibri"/>
                <a:ea typeface="ＭＳ Ｐゴシック" charset="0"/>
                <a:cs typeface="Calibri"/>
              </a:rPr>
              <a:t>Predictors of relationship changes over the transition to parenthood</a:t>
            </a:r>
          </a:p>
        </p:txBody>
      </p:sp>
      <p:sp>
        <p:nvSpPr>
          <p:cNvPr id="8" name="Footer Placeholder 1"/>
          <p:cNvSpPr>
            <a:spLocks noGrp="1"/>
          </p:cNvSpPr>
          <p:nvPr>
            <p:ph type="ftr" sz="quarter" idx="11"/>
          </p:nvPr>
        </p:nvSpPr>
        <p:spPr/>
        <p:txBody>
          <a:bodyPr/>
          <a:lstStyle/>
          <a:p>
            <a:r>
              <a:rPr lang="en-US" dirty="0">
                <a:solidFill>
                  <a:prstClr val="black">
                    <a:tint val="95000"/>
                  </a:prstClr>
                </a:solidFill>
              </a:rPr>
              <a:t>Rubenstein</a:t>
            </a:r>
          </a:p>
        </p:txBody>
      </p:sp>
      <p:sp>
        <p:nvSpPr>
          <p:cNvPr id="6" name="TextBox 3"/>
          <p:cNvSpPr txBox="1">
            <a:spLocks noChangeArrowheads="1"/>
          </p:cNvSpPr>
          <p:nvPr/>
        </p:nvSpPr>
        <p:spPr bwMode="auto">
          <a:xfrm>
            <a:off x="304800" y="1676400"/>
            <a:ext cx="6172200" cy="4832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altLang="en-US" sz="2800" b="1" dirty="0">
                <a:solidFill>
                  <a:prstClr val="black"/>
                </a:solidFill>
                <a:latin typeface="Calibri" panose="020F0502020204030204" pitchFamily="34" charset="0"/>
              </a:rPr>
              <a:t>Vulnerability-Stress-Adaptation (VSA) model </a:t>
            </a:r>
            <a:r>
              <a:rPr lang="en-US" altLang="en-US" sz="2000" dirty="0">
                <a:solidFill>
                  <a:prstClr val="black"/>
                </a:solidFill>
                <a:latin typeface="Calibri" panose="020F0502020204030204" pitchFamily="34" charset="0"/>
              </a:rPr>
              <a:t>(</a:t>
            </a:r>
            <a:r>
              <a:rPr lang="en-US" altLang="en-US" sz="2000" dirty="0" err="1">
                <a:solidFill>
                  <a:prstClr val="black"/>
                </a:solidFill>
                <a:latin typeface="Calibri" panose="020F0502020204030204" pitchFamily="34" charset="0"/>
              </a:rPr>
              <a:t>Karney</a:t>
            </a:r>
            <a:r>
              <a:rPr lang="en-US" altLang="en-US" sz="2000" dirty="0">
                <a:solidFill>
                  <a:prstClr val="black"/>
                </a:solidFill>
                <a:latin typeface="Calibri" panose="020F0502020204030204" pitchFamily="34" charset="0"/>
              </a:rPr>
              <a:t> &amp; Bradbury, 1995)</a:t>
            </a:r>
          </a:p>
          <a:p>
            <a:pPr eaLnBrk="1" hangingPunct="1">
              <a:buFont typeface="Arial"/>
              <a:buChar char="•"/>
            </a:pPr>
            <a:r>
              <a:rPr lang="en-US" altLang="en-US" sz="2800" dirty="0">
                <a:solidFill>
                  <a:prstClr val="black"/>
                </a:solidFill>
                <a:latin typeface="Calibri" panose="020F0502020204030204" pitchFamily="34" charset="0"/>
              </a:rPr>
              <a:t>Enduring vulnerabilities (e.g., family of origin, cohabitation before marriage, religiosity) </a:t>
            </a:r>
          </a:p>
          <a:p>
            <a:pPr eaLnBrk="1" hangingPunct="1">
              <a:buFont typeface="Arial"/>
              <a:buChar char="•"/>
            </a:pPr>
            <a:r>
              <a:rPr lang="en-US" altLang="en-US" sz="2800" dirty="0">
                <a:solidFill>
                  <a:prstClr val="black"/>
                </a:solidFill>
                <a:latin typeface="Calibri" panose="020F0502020204030204" pitchFamily="34" charset="0"/>
              </a:rPr>
              <a:t>Stressful event (e.g., unplanned pregnancy, timing of birth after marriage, income at birth, child’s gender)</a:t>
            </a:r>
          </a:p>
          <a:p>
            <a:pPr eaLnBrk="1" hangingPunct="1">
              <a:buFont typeface="Arial"/>
              <a:buChar char="•"/>
            </a:pPr>
            <a:r>
              <a:rPr lang="en-US" altLang="en-US" sz="2800" dirty="0">
                <a:solidFill>
                  <a:prstClr val="black"/>
                </a:solidFill>
                <a:latin typeface="Calibri" panose="020F0502020204030204" pitchFamily="34" charset="0"/>
              </a:rPr>
              <a:t>Adaptive processes (e.g., relationship qualities)</a:t>
            </a:r>
          </a:p>
        </p:txBody>
      </p:sp>
    </p:spTree>
    <p:extLst>
      <p:ext uri="{BB962C8B-B14F-4D97-AF65-F5344CB8AC3E}">
        <p14:creationId xmlns:p14="http://schemas.microsoft.com/office/powerpoint/2010/main" val="96362002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a:latin typeface="Calibri"/>
                <a:ea typeface="ＭＳ Ｐゴシック" charset="0"/>
                <a:cs typeface="Calibri"/>
              </a:rPr>
              <a:t>Method</a:t>
            </a:r>
            <a:endParaRPr lang="en-US" sz="4400" dirty="0">
              <a:solidFill>
                <a:schemeClr val="bg1"/>
              </a:solidFill>
              <a:latin typeface="Calibri"/>
              <a:cs typeface="Calibri"/>
            </a:endParaRPr>
          </a:p>
        </p:txBody>
      </p:sp>
      <p:sp>
        <p:nvSpPr>
          <p:cNvPr id="7" name="Footer Placeholder 1"/>
          <p:cNvSpPr>
            <a:spLocks noGrp="1"/>
          </p:cNvSpPr>
          <p:nvPr>
            <p:ph type="ftr" sz="quarter" idx="11"/>
          </p:nvPr>
        </p:nvSpPr>
        <p:spPr>
          <a:xfrm>
            <a:off x="0" y="6611112"/>
            <a:ext cx="5461998" cy="246888"/>
          </a:xfrm>
        </p:spPr>
        <p:txBody>
          <a:bodyPr/>
          <a:lstStyle/>
          <a:p>
            <a:r>
              <a:rPr lang="en-US" dirty="0">
                <a:solidFill>
                  <a:prstClr val="black">
                    <a:tint val="95000"/>
                  </a:prstClr>
                </a:solidFill>
              </a:rPr>
              <a:t>Rubenstein</a:t>
            </a:r>
          </a:p>
        </p:txBody>
      </p:sp>
      <p:cxnSp>
        <p:nvCxnSpPr>
          <p:cNvPr id="3" name="Straight Connector 2"/>
          <p:cNvCxnSpPr/>
          <p:nvPr/>
        </p:nvCxnSpPr>
        <p:spPr>
          <a:xfrm>
            <a:off x="152400" y="6096000"/>
            <a:ext cx="8686800" cy="0"/>
          </a:xfrm>
          <a:prstGeom prst="line">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295400" y="6172200"/>
            <a:ext cx="1447800" cy="646331"/>
          </a:xfrm>
          <a:prstGeom prst="rect">
            <a:avLst/>
          </a:prstGeom>
          <a:noFill/>
        </p:spPr>
        <p:txBody>
          <a:bodyPr wrap="square" rtlCol="0">
            <a:spAutoFit/>
          </a:bodyPr>
          <a:lstStyle/>
          <a:p>
            <a:r>
              <a:rPr lang="en-US" b="1" dirty="0">
                <a:solidFill>
                  <a:prstClr val="black"/>
                </a:solidFill>
              </a:rPr>
              <a:t>Premarital education</a:t>
            </a:r>
          </a:p>
        </p:txBody>
      </p:sp>
      <p:sp>
        <p:nvSpPr>
          <p:cNvPr id="10" name="TextBox 9"/>
          <p:cNvSpPr txBox="1"/>
          <p:nvPr/>
        </p:nvSpPr>
        <p:spPr>
          <a:xfrm>
            <a:off x="4267200" y="6172200"/>
            <a:ext cx="1447800" cy="369332"/>
          </a:xfrm>
          <a:prstGeom prst="rect">
            <a:avLst/>
          </a:prstGeom>
          <a:noFill/>
        </p:spPr>
        <p:txBody>
          <a:bodyPr wrap="square" rtlCol="0">
            <a:spAutoFit/>
          </a:bodyPr>
          <a:lstStyle/>
          <a:p>
            <a:r>
              <a:rPr lang="en-US" b="1" dirty="0">
                <a:solidFill>
                  <a:prstClr val="black"/>
                </a:solidFill>
              </a:rPr>
              <a:t>Marriage</a:t>
            </a:r>
          </a:p>
        </p:txBody>
      </p:sp>
      <p:sp>
        <p:nvSpPr>
          <p:cNvPr id="8" name="TextBox 7"/>
          <p:cNvSpPr txBox="1"/>
          <p:nvPr/>
        </p:nvSpPr>
        <p:spPr>
          <a:xfrm>
            <a:off x="457200" y="5638800"/>
            <a:ext cx="533400" cy="381000"/>
          </a:xfrm>
          <a:prstGeom prst="rect">
            <a:avLst/>
          </a:prstGeom>
          <a:solidFill>
            <a:schemeClr val="accent1"/>
          </a:solidFill>
        </p:spPr>
        <p:txBody>
          <a:bodyPr wrap="square" rtlCol="0">
            <a:spAutoFit/>
          </a:bodyPr>
          <a:lstStyle/>
          <a:p>
            <a:pPr algn="ctr"/>
            <a:r>
              <a:rPr lang="en-US" b="1" dirty="0">
                <a:solidFill>
                  <a:prstClr val="black"/>
                </a:solidFill>
              </a:rPr>
              <a:t>T1</a:t>
            </a:r>
          </a:p>
        </p:txBody>
      </p:sp>
      <p:sp>
        <p:nvSpPr>
          <p:cNvPr id="11" name="TextBox 10"/>
          <p:cNvSpPr txBox="1"/>
          <p:nvPr/>
        </p:nvSpPr>
        <p:spPr>
          <a:xfrm>
            <a:off x="3124200" y="5638800"/>
            <a:ext cx="533400" cy="369332"/>
          </a:xfrm>
          <a:prstGeom prst="rect">
            <a:avLst/>
          </a:prstGeom>
          <a:solidFill>
            <a:schemeClr val="accent2"/>
          </a:solidFill>
        </p:spPr>
        <p:txBody>
          <a:bodyPr wrap="square" rtlCol="0">
            <a:spAutoFit/>
          </a:bodyPr>
          <a:lstStyle/>
          <a:p>
            <a:pPr algn="ctr"/>
            <a:r>
              <a:rPr lang="en-US" b="1" dirty="0">
                <a:solidFill>
                  <a:prstClr val="black"/>
                </a:solidFill>
              </a:rPr>
              <a:t>T2</a:t>
            </a:r>
          </a:p>
        </p:txBody>
      </p:sp>
      <p:sp>
        <p:nvSpPr>
          <p:cNvPr id="12" name="TextBox 11"/>
          <p:cNvSpPr txBox="1"/>
          <p:nvPr/>
        </p:nvSpPr>
        <p:spPr>
          <a:xfrm>
            <a:off x="5334000" y="5638800"/>
            <a:ext cx="3276600" cy="381000"/>
          </a:xfrm>
          <a:prstGeom prst="rect">
            <a:avLst/>
          </a:prstGeom>
          <a:solidFill>
            <a:schemeClr val="accent3"/>
          </a:solidFill>
        </p:spPr>
        <p:txBody>
          <a:bodyPr wrap="square" rtlCol="0">
            <a:spAutoFit/>
          </a:bodyPr>
          <a:lstStyle/>
          <a:p>
            <a:pPr algn="ctr"/>
            <a:r>
              <a:rPr lang="en-US" b="1" dirty="0">
                <a:solidFill>
                  <a:prstClr val="black"/>
                </a:solidFill>
              </a:rPr>
              <a:t>T3-T10</a:t>
            </a:r>
          </a:p>
        </p:txBody>
      </p:sp>
      <p:graphicFrame>
        <p:nvGraphicFramePr>
          <p:cNvPr id="13" name="Table 12"/>
          <p:cNvGraphicFramePr>
            <a:graphicFrameLocks noGrp="1"/>
          </p:cNvGraphicFramePr>
          <p:nvPr/>
        </p:nvGraphicFramePr>
        <p:xfrm>
          <a:off x="457200" y="1645921"/>
          <a:ext cx="8305800" cy="3840480"/>
        </p:xfrm>
        <a:graphic>
          <a:graphicData uri="http://schemas.openxmlformats.org/drawingml/2006/table">
            <a:tbl>
              <a:tblPr bandRow="1">
                <a:tableStyleId>{3B4B98B0-60AC-42C2-AFA5-B58CD77FA1E5}</a:tableStyleId>
              </a:tblPr>
              <a:tblGrid>
                <a:gridCol w="27432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370840">
                <a:tc>
                  <a:txBody>
                    <a:bodyPr/>
                    <a:lstStyle/>
                    <a:p>
                      <a:r>
                        <a:rPr lang="en-US" dirty="0">
                          <a:latin typeface="Calibri"/>
                          <a:cs typeface="Calibri"/>
                        </a:rPr>
                        <a:t>Relationship Variables</a:t>
                      </a:r>
                      <a:endParaRPr lang="en-US" dirty="0">
                        <a:solidFill>
                          <a:srgbClr val="000000"/>
                        </a:solidFill>
                        <a:latin typeface="Calibri"/>
                        <a:cs typeface="Calibri"/>
                      </a:endParaRPr>
                    </a:p>
                  </a:txBody>
                  <a:tcPr/>
                </a:tc>
                <a:tc>
                  <a:txBody>
                    <a:bodyPr/>
                    <a:lstStyle/>
                    <a:p>
                      <a:pPr marL="285750" indent="-285750">
                        <a:buFont typeface="Arial"/>
                        <a:buChar char="•"/>
                      </a:pPr>
                      <a:r>
                        <a:rPr lang="en-US" dirty="0">
                          <a:latin typeface="Calibri"/>
                          <a:cs typeface="Calibri"/>
                        </a:rPr>
                        <a:t>Marital satisfaction</a:t>
                      </a:r>
                    </a:p>
                    <a:p>
                      <a:pPr marL="285750" indent="-285750">
                        <a:buFont typeface="Arial"/>
                        <a:buChar char="•"/>
                      </a:pPr>
                      <a:r>
                        <a:rPr lang="en-US" dirty="0">
                          <a:latin typeface="Calibri"/>
                          <a:cs typeface="Calibri"/>
                        </a:rPr>
                        <a:t>Observed negative communication</a:t>
                      </a:r>
                    </a:p>
                    <a:p>
                      <a:pPr marL="285750" indent="-285750">
                        <a:buFont typeface="Arial"/>
                        <a:buChar char="•"/>
                      </a:pPr>
                      <a:r>
                        <a:rPr lang="en-US" dirty="0">
                          <a:latin typeface="Calibri"/>
                          <a:cs typeface="Calibri"/>
                        </a:rPr>
                        <a:t>Relationship confidence</a:t>
                      </a:r>
                    </a:p>
                    <a:p>
                      <a:pPr marL="285750" indent="-285750">
                        <a:buFont typeface="Arial"/>
                        <a:buChar char="•"/>
                      </a:pPr>
                      <a:r>
                        <a:rPr lang="en-US" dirty="0">
                          <a:latin typeface="Calibri"/>
                          <a:cs typeface="Calibri"/>
                        </a:rPr>
                        <a:t>Relationship dedication</a:t>
                      </a:r>
                    </a:p>
                    <a:p>
                      <a:pPr marL="285750" indent="-285750">
                        <a:buFont typeface="Arial"/>
                        <a:buChar char="•"/>
                      </a:pPr>
                      <a:r>
                        <a:rPr lang="en-US" dirty="0">
                          <a:latin typeface="Calibri"/>
                          <a:cs typeface="Calibri"/>
                        </a:rPr>
                        <a:t>Poor conflict management</a:t>
                      </a:r>
                    </a:p>
                    <a:p>
                      <a:pPr marL="285750" indent="-285750">
                        <a:buFont typeface="Arial"/>
                        <a:buChar char="•"/>
                      </a:pPr>
                      <a:r>
                        <a:rPr lang="en-US" dirty="0">
                          <a:latin typeface="Calibri"/>
                          <a:cs typeface="Calibri"/>
                        </a:rPr>
                        <a:t>Problem intensity</a:t>
                      </a:r>
                      <a:endParaRPr lang="en-US" dirty="0">
                        <a:solidFill>
                          <a:srgbClr val="000000"/>
                        </a:solidFill>
                        <a:latin typeface="Calibri"/>
                        <a:cs typeface="Calibri"/>
                      </a:endParaRPr>
                    </a:p>
                  </a:txBody>
                  <a:tcPr/>
                </a:tc>
                <a:extLst>
                  <a:ext uri="{0D108BD9-81ED-4DB2-BD59-A6C34878D82A}">
                    <a16:rowId xmlns:a16="http://schemas.microsoft.com/office/drawing/2014/main" val="10000"/>
                  </a:ext>
                </a:extLst>
              </a:tr>
              <a:tr h="370840">
                <a:tc>
                  <a:txBody>
                    <a:bodyPr/>
                    <a:lstStyle/>
                    <a:p>
                      <a:r>
                        <a:rPr lang="en-US" dirty="0">
                          <a:latin typeface="Calibri"/>
                          <a:cs typeface="Calibri"/>
                        </a:rPr>
                        <a:t>Enduring Vulnerabilities</a:t>
                      </a:r>
                      <a:endParaRPr lang="en-US" dirty="0">
                        <a:solidFill>
                          <a:srgbClr val="000000"/>
                        </a:solidFill>
                        <a:latin typeface="Calibri"/>
                        <a:cs typeface="Calibri"/>
                      </a:endParaRPr>
                    </a:p>
                  </a:txBody>
                  <a:tcPr/>
                </a:tc>
                <a:tc>
                  <a:txBody>
                    <a:bodyPr/>
                    <a:lstStyle/>
                    <a:p>
                      <a:pPr marL="285750" indent="-285750">
                        <a:buFont typeface="Arial"/>
                        <a:buChar char="•"/>
                      </a:pPr>
                      <a:r>
                        <a:rPr lang="en-US" dirty="0">
                          <a:latin typeface="Calibri"/>
                          <a:cs typeface="Calibri"/>
                        </a:rPr>
                        <a:t>Demographic information (e.g., income, religiosity)</a:t>
                      </a:r>
                      <a:r>
                        <a:rPr lang="en-US" baseline="0" dirty="0">
                          <a:latin typeface="Calibri"/>
                          <a:cs typeface="Calibri"/>
                        </a:rPr>
                        <a:t> </a:t>
                      </a:r>
                      <a:endParaRPr lang="en-US" dirty="0">
                        <a:latin typeface="Calibri"/>
                        <a:cs typeface="Calibri"/>
                      </a:endParaRPr>
                    </a:p>
                    <a:p>
                      <a:pPr marL="285750" indent="-285750">
                        <a:buFont typeface="Arial"/>
                        <a:buChar char="•"/>
                      </a:pPr>
                      <a:r>
                        <a:rPr lang="en-US" dirty="0">
                          <a:latin typeface="Calibri"/>
                          <a:cs typeface="Calibri"/>
                        </a:rPr>
                        <a:t>Family of origin</a:t>
                      </a:r>
                    </a:p>
                    <a:p>
                      <a:pPr marL="285750" indent="-285750">
                        <a:buFont typeface="Arial"/>
                        <a:buChar char="•"/>
                      </a:pPr>
                      <a:r>
                        <a:rPr lang="en-US" dirty="0">
                          <a:latin typeface="Calibri"/>
                          <a:cs typeface="Calibri"/>
                        </a:rPr>
                        <a:t>Premarital cohabitation history</a:t>
                      </a:r>
                      <a:endParaRPr lang="en-US" dirty="0">
                        <a:solidFill>
                          <a:srgbClr val="000000"/>
                        </a:solidFill>
                        <a:latin typeface="Calibri"/>
                        <a:cs typeface="Calibri"/>
                      </a:endParaRPr>
                    </a:p>
                  </a:txBody>
                  <a:tcPr/>
                </a:tc>
                <a:extLst>
                  <a:ext uri="{0D108BD9-81ED-4DB2-BD59-A6C34878D82A}">
                    <a16:rowId xmlns:a16="http://schemas.microsoft.com/office/drawing/2014/main" val="10001"/>
                  </a:ext>
                </a:extLst>
              </a:tr>
              <a:tr h="370840">
                <a:tc>
                  <a:txBody>
                    <a:bodyPr/>
                    <a:lstStyle/>
                    <a:p>
                      <a:r>
                        <a:rPr lang="en-US" dirty="0">
                          <a:latin typeface="Calibri"/>
                          <a:cs typeface="Calibri"/>
                        </a:rPr>
                        <a:t>Nature of Stressful Event</a:t>
                      </a:r>
                      <a:endParaRPr lang="en-US" dirty="0">
                        <a:solidFill>
                          <a:srgbClr val="000000"/>
                        </a:solidFill>
                        <a:latin typeface="Calibri"/>
                        <a:cs typeface="Calibri"/>
                      </a:endParaRPr>
                    </a:p>
                  </a:txBody>
                  <a:tcPr/>
                </a:tc>
                <a:tc>
                  <a:txBody>
                    <a:bodyPr/>
                    <a:lstStyle/>
                    <a:p>
                      <a:pPr marL="285750" indent="-285750">
                        <a:buFont typeface="Arial"/>
                        <a:buChar char="•"/>
                      </a:pPr>
                      <a:r>
                        <a:rPr lang="en-US" dirty="0">
                          <a:latin typeface="Calibri"/>
                          <a:cs typeface="Calibri"/>
                        </a:rPr>
                        <a:t>Child’s gender </a:t>
                      </a:r>
                    </a:p>
                    <a:p>
                      <a:pPr marL="285750" indent="-285750">
                        <a:buFont typeface="Arial"/>
                        <a:buChar char="•"/>
                      </a:pPr>
                      <a:r>
                        <a:rPr lang="en-US" dirty="0">
                          <a:latin typeface="Calibri"/>
                          <a:cs typeface="Calibri"/>
                        </a:rPr>
                        <a:t>Timing of pregnancy</a:t>
                      </a:r>
                    </a:p>
                    <a:p>
                      <a:pPr marL="285750" indent="-285750">
                        <a:buFont typeface="Arial"/>
                        <a:buChar char="•"/>
                      </a:pPr>
                      <a:r>
                        <a:rPr lang="en-US" dirty="0">
                          <a:latin typeface="Calibri"/>
                          <a:cs typeface="Calibri"/>
                        </a:rPr>
                        <a:t>Planned or unplanned pregnancy</a:t>
                      </a:r>
                    </a:p>
                    <a:p>
                      <a:pPr marL="285750" indent="-285750">
                        <a:buFont typeface="Arial"/>
                        <a:buChar char="•"/>
                      </a:pPr>
                      <a:r>
                        <a:rPr lang="en-US" dirty="0">
                          <a:latin typeface="Calibri"/>
                          <a:cs typeface="Calibri"/>
                        </a:rPr>
                        <a:t>Financial stress</a:t>
                      </a:r>
                      <a:endParaRPr lang="en-US" dirty="0">
                        <a:solidFill>
                          <a:srgbClr val="000000"/>
                        </a:solidFill>
                        <a:latin typeface="Calibri"/>
                        <a:cs typeface="Calibri"/>
                      </a:endParaRPr>
                    </a:p>
                  </a:txBody>
                  <a:tcPr/>
                </a:tc>
                <a:extLst>
                  <a:ext uri="{0D108BD9-81ED-4DB2-BD59-A6C34878D82A}">
                    <a16:rowId xmlns:a16="http://schemas.microsoft.com/office/drawing/2014/main" val="10002"/>
                  </a:ext>
                </a:extLst>
              </a:tr>
            </a:tbl>
          </a:graphicData>
        </a:graphic>
      </p:graphicFrame>
      <p:sp>
        <p:nvSpPr>
          <p:cNvPr id="14" name="Rectangle 13"/>
          <p:cNvSpPr/>
          <p:nvPr/>
        </p:nvSpPr>
        <p:spPr>
          <a:xfrm>
            <a:off x="0" y="5486400"/>
            <a:ext cx="91440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a:solidFill>
                  <a:prstClr val="black"/>
                </a:solidFill>
                <a:latin typeface="Calibri"/>
                <a:cs typeface="Calibri"/>
              </a:rPr>
              <a:t>Other variables that are likely important to relationship functioning after birth? </a:t>
            </a:r>
          </a:p>
        </p:txBody>
      </p:sp>
    </p:spTree>
    <p:extLst>
      <p:ext uri="{BB962C8B-B14F-4D97-AF65-F5344CB8AC3E}">
        <p14:creationId xmlns:p14="http://schemas.microsoft.com/office/powerpoint/2010/main" val="1775313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a:latin typeface="Calibri"/>
                <a:ea typeface="ＭＳ Ｐゴシック" charset="0"/>
                <a:cs typeface="Calibri"/>
              </a:rPr>
              <a:t>Change Patterns</a:t>
            </a:r>
            <a:endParaRPr lang="en-US" sz="3600" dirty="0">
              <a:solidFill>
                <a:srgbClr val="FFFFFF"/>
              </a:solidFill>
              <a:latin typeface="Calibri"/>
              <a:cs typeface="Calibri"/>
            </a:endParaRPr>
          </a:p>
        </p:txBody>
      </p:sp>
      <p:sp>
        <p:nvSpPr>
          <p:cNvPr id="10" name="Footer Placeholder 1"/>
          <p:cNvSpPr>
            <a:spLocks noGrp="1"/>
          </p:cNvSpPr>
          <p:nvPr>
            <p:ph type="ftr" sz="quarter" idx="11"/>
          </p:nvPr>
        </p:nvSpPr>
        <p:spPr>
          <a:xfrm>
            <a:off x="0" y="6611112"/>
            <a:ext cx="5461998" cy="246888"/>
          </a:xfrm>
        </p:spPr>
        <p:txBody>
          <a:bodyPr/>
          <a:lstStyle/>
          <a:p>
            <a:pPr lvl="0"/>
            <a:r>
              <a:rPr lang="en-US" dirty="0"/>
              <a:t>Rubenstein</a:t>
            </a:r>
          </a:p>
        </p:txBody>
      </p:sp>
      <p:sp>
        <p:nvSpPr>
          <p:cNvPr id="11" name="TextBox 10"/>
          <p:cNvSpPr txBox="1"/>
          <p:nvPr/>
        </p:nvSpPr>
        <p:spPr>
          <a:xfrm>
            <a:off x="381000" y="1600200"/>
            <a:ext cx="9144000" cy="2677656"/>
          </a:xfrm>
          <a:prstGeom prst="rect">
            <a:avLst/>
          </a:prstGeom>
          <a:noFill/>
        </p:spPr>
        <p:txBody>
          <a:bodyPr wrap="square" rtlCol="0">
            <a:spAutoFit/>
          </a:bodyPr>
          <a:lstStyle/>
          <a:p>
            <a:endParaRPr lang="en-US" sz="2400" dirty="0">
              <a:latin typeface="Calibri"/>
              <a:cs typeface="Calibri"/>
            </a:endParaRPr>
          </a:p>
          <a:p>
            <a:endParaRPr lang="en-US" sz="2400" b="1" dirty="0">
              <a:latin typeface="Calibri"/>
              <a:cs typeface="Calibri"/>
            </a:endParaRPr>
          </a:p>
          <a:p>
            <a:endParaRPr lang="en-US" sz="2400" b="1" dirty="0">
              <a:latin typeface="Calibri"/>
              <a:cs typeface="Calibri"/>
            </a:endParaRPr>
          </a:p>
          <a:p>
            <a:endParaRPr lang="en-US" sz="2400" b="1"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73" y="1424026"/>
            <a:ext cx="4609927" cy="4910504"/>
          </a:xfrm>
          <a:prstGeom prst="rect">
            <a:avLst/>
          </a:prstGeom>
          <a:noFill/>
          <a:ln w="28575" cmpd="sng">
            <a:noFill/>
            <a:miter lim="800000"/>
            <a:headEnd/>
            <a:tailEnd/>
          </a:ln>
          <a:extLst>
            <a:ext uri="{909E8E84-426E-40dd-AFC4-6F175D3DCCD1}">
              <a14:hiddenFill xmlns="" xmlns:a14="http://schemas.microsoft.com/office/drawing/2010/main">
                <a:solidFill>
                  <a:schemeClr val="accent1"/>
                </a:solidFill>
              </a14:hiddenFill>
            </a:ext>
          </a:extLst>
        </p:spPr>
      </p:pic>
      <p:sp>
        <p:nvSpPr>
          <p:cNvPr id="2" name="TextBox 1"/>
          <p:cNvSpPr txBox="1"/>
          <p:nvPr/>
        </p:nvSpPr>
        <p:spPr>
          <a:xfrm>
            <a:off x="139876" y="987707"/>
            <a:ext cx="4114800" cy="400110"/>
          </a:xfrm>
          <a:prstGeom prst="rect">
            <a:avLst/>
          </a:prstGeom>
          <a:noFill/>
        </p:spPr>
        <p:txBody>
          <a:bodyPr wrap="square" rtlCol="0">
            <a:spAutoFit/>
          </a:bodyPr>
          <a:lstStyle/>
          <a:p>
            <a:pPr algn="ctr"/>
            <a:r>
              <a:rPr lang="en-US" sz="2000" b="1" dirty="0">
                <a:solidFill>
                  <a:schemeClr val="accent1"/>
                </a:solidFill>
                <a:latin typeface="Calibri"/>
                <a:cs typeface="Calibri"/>
              </a:rPr>
              <a:t>Parents</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795" y="1462367"/>
            <a:ext cx="4394272" cy="4862233"/>
          </a:xfrm>
          <a:prstGeom prst="rect">
            <a:avLst/>
          </a:prstGeom>
          <a:noFill/>
          <a:ln w="9525">
            <a:solidFill>
              <a:srgbClr val="FFFFFF"/>
            </a:solidFill>
            <a:miter lim="800000"/>
            <a:headEnd/>
            <a:tailEnd/>
          </a:ln>
          <a:extLst>
            <a:ext uri="{909E8E84-426E-40dd-AFC4-6F175D3DCCD1}">
              <a14:hiddenFill xmlns="" xmlns:a14="http://schemas.microsoft.com/office/drawing/2010/main">
                <a:solidFill>
                  <a:schemeClr val="accent1"/>
                </a:solidFill>
              </a14:hiddenFill>
            </a:ext>
          </a:extLst>
        </p:spPr>
      </p:pic>
      <p:sp>
        <p:nvSpPr>
          <p:cNvPr id="12" name="TextBox 11"/>
          <p:cNvSpPr txBox="1"/>
          <p:nvPr/>
        </p:nvSpPr>
        <p:spPr>
          <a:xfrm>
            <a:off x="4635676" y="987707"/>
            <a:ext cx="4114800" cy="400110"/>
          </a:xfrm>
          <a:prstGeom prst="rect">
            <a:avLst/>
          </a:prstGeom>
          <a:noFill/>
        </p:spPr>
        <p:txBody>
          <a:bodyPr wrap="square" rtlCol="0">
            <a:spAutoFit/>
          </a:bodyPr>
          <a:lstStyle/>
          <a:p>
            <a:pPr algn="ctr"/>
            <a:r>
              <a:rPr lang="en-US" sz="2000" b="1" dirty="0">
                <a:solidFill>
                  <a:schemeClr val="accent1"/>
                </a:solidFill>
                <a:latin typeface="Calibri"/>
                <a:cs typeface="Calibri"/>
              </a:rPr>
              <a:t>Nonparents</a:t>
            </a:r>
          </a:p>
        </p:txBody>
      </p:sp>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n-ea"/>
                <a:cs typeface="+mn-cs"/>
              </a:rPr>
              <a:t>Parents: dotted = fathers, solid = mothers</a:t>
            </a:r>
            <a:endParaRPr kumimoji="0" lang="en-US" altLang="en-US" sz="1000" b="0" i="0" u="none" strike="noStrike" cap="none" normalizeH="0" baseline="0">
              <a:ln>
                <a:noFill/>
              </a:ln>
              <a:solidFill>
                <a:schemeClr val="tx1"/>
              </a:solidFill>
              <a:effectLs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n-ea"/>
                <a:cs typeface="+mn-cs"/>
              </a:rPr>
              <a:t>Nonparents: dotted = males, solid = females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p:cNvSpPr/>
          <p:nvPr/>
        </p:nvSpPr>
        <p:spPr>
          <a:xfrm>
            <a:off x="2484483" y="6448589"/>
            <a:ext cx="4445448" cy="461665"/>
          </a:xfrm>
          <a:prstGeom prst="rect">
            <a:avLst/>
          </a:prstGeom>
        </p:spPr>
        <p:txBody>
          <a:bodyPr wrap="none">
            <a:spAutoFit/>
          </a:bodyPr>
          <a:lstStyle/>
          <a:p>
            <a:pPr lvl="0"/>
            <a:r>
              <a:rPr lang="en-US" sz="2400" dirty="0"/>
              <a:t>dotted = males, solid = females</a:t>
            </a:r>
          </a:p>
        </p:txBody>
      </p:sp>
    </p:spTree>
    <p:extLst>
      <p:ext uri="{BB962C8B-B14F-4D97-AF65-F5344CB8AC3E}">
        <p14:creationId xmlns:p14="http://schemas.microsoft.com/office/powerpoint/2010/main" val="37441126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Adulthood/Parenting overview</a:t>
            </a:r>
          </a:p>
        </p:txBody>
      </p:sp>
      <p:sp>
        <p:nvSpPr>
          <p:cNvPr id="3" name="Content Placeholder 2"/>
          <p:cNvSpPr>
            <a:spLocks noGrp="1"/>
          </p:cNvSpPr>
          <p:nvPr>
            <p:ph idx="1"/>
          </p:nvPr>
        </p:nvSpPr>
        <p:spPr/>
        <p:txBody>
          <a:bodyPr>
            <a:normAutofit fontScale="92500" lnSpcReduction="10000"/>
          </a:bodyPr>
          <a:lstStyle/>
          <a:p>
            <a:r>
              <a:rPr lang="en-US" dirty="0"/>
              <a:t>Emerging adulthood</a:t>
            </a:r>
          </a:p>
          <a:p>
            <a:r>
              <a:rPr lang="en-US" dirty="0"/>
              <a:t>Transition to parenthood</a:t>
            </a:r>
          </a:p>
          <a:p>
            <a:r>
              <a:rPr lang="en-US" dirty="0"/>
              <a:t>Parenthood and happiness</a:t>
            </a:r>
          </a:p>
          <a:p>
            <a:r>
              <a:rPr lang="en-US" dirty="0"/>
              <a:t>Pregnancy </a:t>
            </a:r>
            <a:r>
              <a:rPr lang="en-US" dirty="0" smtClean="0"/>
              <a:t>– </a:t>
            </a:r>
          </a:p>
          <a:p>
            <a:pPr lvl="1"/>
            <a:r>
              <a:rPr lang="en-US" dirty="0" smtClean="0"/>
              <a:t>lasting </a:t>
            </a:r>
            <a:r>
              <a:rPr lang="en-US" dirty="0"/>
              <a:t>changes in </a:t>
            </a:r>
            <a:r>
              <a:rPr lang="en-US" dirty="0" smtClean="0"/>
              <a:t>brain </a:t>
            </a:r>
            <a:r>
              <a:rPr lang="en-US" dirty="0"/>
              <a:t>structure</a:t>
            </a:r>
          </a:p>
          <a:p>
            <a:pPr lvl="2"/>
            <a:r>
              <a:rPr lang="en-US" dirty="0" err="1"/>
              <a:t>Hoekzma</a:t>
            </a:r>
            <a:r>
              <a:rPr lang="en-US" dirty="0"/>
              <a:t> et al. </a:t>
            </a:r>
            <a:r>
              <a:rPr lang="en-US" dirty="0" err="1"/>
              <a:t>Mollie_R</a:t>
            </a:r>
            <a:endParaRPr lang="en-US" dirty="0"/>
          </a:p>
          <a:p>
            <a:r>
              <a:rPr lang="en-US" dirty="0"/>
              <a:t>Biology of </a:t>
            </a:r>
            <a:r>
              <a:rPr lang="en-US" dirty="0" smtClean="0"/>
              <a:t>parenting</a:t>
            </a:r>
          </a:p>
          <a:p>
            <a:pPr lvl="1"/>
            <a:r>
              <a:rPr lang="en-US" dirty="0" smtClean="0"/>
              <a:t>Father’s brain is sensitive to caregiving</a:t>
            </a:r>
          </a:p>
          <a:p>
            <a:pPr lvl="1"/>
            <a:r>
              <a:rPr lang="en-US" dirty="0" smtClean="0"/>
              <a:t>Dopamine and bonding</a:t>
            </a:r>
          </a:p>
          <a:p>
            <a:pPr lvl="1"/>
            <a:r>
              <a:rPr lang="en-US" dirty="0" smtClean="0"/>
              <a:t>Oxytocin</a:t>
            </a:r>
            <a:r>
              <a:rPr lang="en-US" dirty="0"/>
              <a:t>, neuroimaging, and fathers</a:t>
            </a:r>
          </a:p>
        </p:txBody>
      </p:sp>
      <p:sp>
        <p:nvSpPr>
          <p:cNvPr id="5" name="TextBox 4">
            <a:extLst>
              <a:ext uri="{FF2B5EF4-FFF2-40B4-BE49-F238E27FC236}">
                <a16:creationId xmlns:a16="http://schemas.microsoft.com/office/drawing/2014/main" id="{9FFBC084-2058-4738-9B8A-BA09A633949F}"/>
              </a:ext>
            </a:extLst>
          </p:cNvPr>
          <p:cNvSpPr txBox="1"/>
          <p:nvPr/>
        </p:nvSpPr>
        <p:spPr>
          <a:xfrm>
            <a:off x="9333690" y="2828836"/>
            <a:ext cx="4610910" cy="1200329"/>
          </a:xfrm>
          <a:prstGeom prst="rect">
            <a:avLst/>
          </a:prstGeom>
          <a:noFill/>
        </p:spPr>
        <p:txBody>
          <a:bodyPr wrap="square">
            <a:spAutoFit/>
          </a:bodyPr>
          <a:lstStyle/>
          <a:p>
            <a:r>
              <a:rPr lang="en-US" dirty="0"/>
              <a:t>Coparenting in Lesbian, Gay, &amp; Heterosexual Couples : Adopted Children's Outcomes</a:t>
            </a:r>
          </a:p>
          <a:p>
            <a:pPr lvl="1"/>
            <a:r>
              <a:rPr lang="en-US" dirty="0"/>
              <a:t>Farr &amp; Patterson. Katie</a:t>
            </a:r>
          </a:p>
        </p:txBody>
      </p:sp>
      <p:sp>
        <p:nvSpPr>
          <p:cNvPr id="4" name="Rectangle 3"/>
          <p:cNvSpPr/>
          <p:nvPr/>
        </p:nvSpPr>
        <p:spPr>
          <a:xfrm rot="3385132">
            <a:off x="4309881" y="2948045"/>
            <a:ext cx="4083169" cy="646331"/>
          </a:xfrm>
          <a:prstGeom prst="rect">
            <a:avLst/>
          </a:prstGeom>
        </p:spPr>
        <p:txBody>
          <a:bodyPr wrap="none">
            <a:spAutoFit/>
          </a:bodyPr>
          <a:lstStyle/>
          <a:p>
            <a:pPr lvl="2"/>
            <a:r>
              <a:rPr lang="en-US" sz="3600" dirty="0">
                <a:solidFill>
                  <a:srgbClr val="FF0000"/>
                </a:solidFill>
              </a:rPr>
              <a:t>Development?</a:t>
            </a:r>
            <a:endParaRPr lang="en-US" sz="3600" dirty="0">
              <a:solidFill>
                <a:srgbClr val="FF0000"/>
              </a:solidFill>
            </a:endParaRPr>
          </a:p>
        </p:txBody>
      </p:sp>
    </p:spTree>
    <p:extLst>
      <p:ext uri="{BB962C8B-B14F-4D97-AF65-F5344CB8AC3E}">
        <p14:creationId xmlns:p14="http://schemas.microsoft.com/office/powerpoint/2010/main" val="2484221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p:txBody>
          <a:bodyPr anchor="ctr">
            <a:noAutofit/>
          </a:bodyPr>
          <a:lstStyle/>
          <a:p>
            <a:pPr algn="ctr">
              <a:defRPr/>
            </a:pPr>
            <a:r>
              <a:rPr lang="en-US" altLang="en-US" sz="4400" dirty="0">
                <a:solidFill>
                  <a:srgbClr val="60B5CC"/>
                </a:solidFill>
                <a:latin typeface="Calibri" panose="020F0502020204030204" pitchFamily="34" charset="0"/>
              </a:rPr>
              <a:t>Evidence of change in relationship functioning following baby’s birth? </a:t>
            </a:r>
            <a:endParaRPr lang="en-US" sz="3600" dirty="0">
              <a:solidFill>
                <a:srgbClr val="FFFFFF"/>
              </a:solidFill>
              <a:latin typeface="Calibri"/>
              <a:cs typeface="Calibri"/>
            </a:endParaRPr>
          </a:p>
        </p:txBody>
      </p:sp>
      <p:sp>
        <p:nvSpPr>
          <p:cNvPr id="2" name="Content Placeholder 1"/>
          <p:cNvSpPr>
            <a:spLocks noGrp="1"/>
          </p:cNvSpPr>
          <p:nvPr>
            <p:ph idx="1"/>
          </p:nvPr>
        </p:nvSpPr>
        <p:spPr/>
        <p:txBody>
          <a:bodyPr>
            <a:noAutofit/>
          </a:bodyPr>
          <a:lstStyle/>
          <a:p>
            <a:pPr marL="0" indent="0"/>
            <a:r>
              <a:rPr lang="en-US" altLang="en-US" sz="2800" dirty="0">
                <a:solidFill>
                  <a:srgbClr val="E66C7D"/>
                </a:solidFill>
                <a:latin typeface="Calibri" panose="020F0502020204030204" pitchFamily="34" charset="0"/>
              </a:rPr>
              <a:t>The majority of the relationship constructs demonstrated patterns of change consistent with an immediate or delayed impact of the transition to parenthood. </a:t>
            </a:r>
          </a:p>
          <a:p>
            <a:pPr marL="722376" lvl="2" indent="0"/>
            <a:r>
              <a:rPr lang="en-US" altLang="en-US" sz="2000" dirty="0">
                <a:solidFill>
                  <a:srgbClr val="60B5CC"/>
                </a:solidFill>
                <a:latin typeface="Calibri" panose="020F0502020204030204" pitchFamily="34" charset="0"/>
              </a:rPr>
              <a:t>distinct from change occurring before birth </a:t>
            </a:r>
          </a:p>
          <a:p>
            <a:pPr marL="164592" indent="0"/>
            <a:r>
              <a:rPr lang="en-US" altLang="en-US" dirty="0">
                <a:solidFill>
                  <a:srgbClr val="E66C7D"/>
                </a:solidFill>
                <a:latin typeface="Calibri" panose="020F0502020204030204" pitchFamily="34" charset="0"/>
                <a:sym typeface="Wingdings"/>
              </a:rPr>
              <a:t>All relationship constructs that demonstrated effects of the transition to parenthood showed </a:t>
            </a:r>
            <a:r>
              <a:rPr lang="en-US" altLang="en-US" b="1" i="1" dirty="0">
                <a:solidFill>
                  <a:srgbClr val="E66C7D"/>
                </a:solidFill>
                <a:latin typeface="Calibri" panose="020F0502020204030204" pitchFamily="34" charset="0"/>
                <a:sym typeface="Wingdings"/>
              </a:rPr>
              <a:t>significant and sudden worsening </a:t>
            </a:r>
            <a:r>
              <a:rPr lang="en-US" altLang="en-US" dirty="0">
                <a:solidFill>
                  <a:srgbClr val="E66C7D"/>
                </a:solidFill>
                <a:latin typeface="Calibri" panose="020F0502020204030204" pitchFamily="34" charset="0"/>
                <a:sym typeface="Wingdings"/>
              </a:rPr>
              <a:t>of the relationship in either mothers or fathers.</a:t>
            </a:r>
            <a:endParaRPr lang="en-US" altLang="en-US" dirty="0">
              <a:solidFill>
                <a:srgbClr val="E66C7D"/>
              </a:solidFill>
              <a:latin typeface="Calibri" panose="020F0502020204030204" pitchFamily="34" charset="0"/>
            </a:endParaRPr>
          </a:p>
        </p:txBody>
      </p:sp>
      <p:sp>
        <p:nvSpPr>
          <p:cNvPr id="10" name="Footer Placeholder 1"/>
          <p:cNvSpPr>
            <a:spLocks noGrp="1"/>
          </p:cNvSpPr>
          <p:nvPr>
            <p:ph type="ftr" sz="quarter" idx="11"/>
          </p:nvPr>
        </p:nvSpPr>
        <p:spPr/>
        <p:txBody>
          <a:bodyPr/>
          <a:lstStyle/>
          <a:p>
            <a:r>
              <a:rPr lang="en-US" dirty="0">
                <a:solidFill>
                  <a:prstClr val="black">
                    <a:tint val="95000"/>
                  </a:prstClr>
                </a:solidFill>
              </a:rPr>
              <a:t>Rubenstein</a:t>
            </a:r>
          </a:p>
        </p:txBody>
      </p:sp>
    </p:spTree>
    <p:extLst>
      <p:ext uri="{BB962C8B-B14F-4D97-AF65-F5344CB8AC3E}">
        <p14:creationId xmlns:p14="http://schemas.microsoft.com/office/powerpoint/2010/main" val="944034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a:latin typeface="Calibri"/>
                <a:ea typeface="ＭＳ Ｐゴシック" charset="0"/>
                <a:cs typeface="Calibri"/>
              </a:rPr>
              <a:t>Sudden change for parents, </a:t>
            </a:r>
            <a:br>
              <a:rPr lang="en-US" sz="4400" dirty="0">
                <a:latin typeface="Calibri"/>
                <a:ea typeface="ＭＳ Ｐゴシック" charset="0"/>
                <a:cs typeface="Calibri"/>
              </a:rPr>
            </a:br>
            <a:r>
              <a:rPr lang="en-US" sz="4400" dirty="0">
                <a:latin typeface="Calibri"/>
                <a:ea typeface="ＭＳ Ｐゴシック" charset="0"/>
                <a:cs typeface="Calibri"/>
              </a:rPr>
              <a:t>gradual for nonparents</a:t>
            </a:r>
            <a:endParaRPr lang="en-US" sz="3600" dirty="0">
              <a:solidFill>
                <a:srgbClr val="FFFFFF"/>
              </a:solidFill>
              <a:latin typeface="Calibri"/>
              <a:cs typeface="Calibri"/>
            </a:endParaRPr>
          </a:p>
        </p:txBody>
      </p:sp>
      <p:sp>
        <p:nvSpPr>
          <p:cNvPr id="4" name="TextBox 3"/>
          <p:cNvSpPr txBox="1"/>
          <p:nvPr/>
        </p:nvSpPr>
        <p:spPr>
          <a:xfrm>
            <a:off x="381000" y="1600200"/>
            <a:ext cx="8458200" cy="3139321"/>
          </a:xfrm>
          <a:prstGeom prst="rect">
            <a:avLst/>
          </a:prstGeom>
          <a:noFill/>
        </p:spPr>
        <p:txBody>
          <a:bodyPr wrap="square" rtlCol="0">
            <a:spAutoFit/>
          </a:bodyPr>
          <a:lstStyle/>
          <a:p>
            <a:r>
              <a:rPr lang="en-US" sz="2200" dirty="0">
                <a:solidFill>
                  <a:prstClr val="black"/>
                </a:solidFill>
                <a:latin typeface="Calibri"/>
                <a:cs typeface="Calibri"/>
              </a:rPr>
              <a:t>Parents and nonparents generally show similar </a:t>
            </a:r>
            <a:r>
              <a:rPr lang="en-US" sz="2200" i="1" dirty="0">
                <a:solidFill>
                  <a:prstClr val="black"/>
                </a:solidFill>
                <a:latin typeface="Calibri"/>
                <a:cs typeface="Calibri"/>
              </a:rPr>
              <a:t>amounts</a:t>
            </a:r>
            <a:r>
              <a:rPr lang="en-US" sz="2200" dirty="0">
                <a:solidFill>
                  <a:prstClr val="black"/>
                </a:solidFill>
                <a:latin typeface="Calibri"/>
                <a:cs typeface="Calibri"/>
              </a:rPr>
              <a:t> of decline in overall relationship functioning over the first 8 years of marriage but these changes tend to occur </a:t>
            </a:r>
            <a:r>
              <a:rPr lang="en-US" sz="2200" b="1" dirty="0">
                <a:solidFill>
                  <a:prstClr val="black"/>
                </a:solidFill>
                <a:latin typeface="Calibri"/>
                <a:cs typeface="Calibri"/>
              </a:rPr>
              <a:t>suddenly</a:t>
            </a:r>
            <a:r>
              <a:rPr lang="en-US" sz="2200" dirty="0">
                <a:solidFill>
                  <a:prstClr val="black"/>
                </a:solidFill>
                <a:latin typeface="Calibri"/>
                <a:cs typeface="Calibri"/>
              </a:rPr>
              <a:t> following the birth of the baby for parents and </a:t>
            </a:r>
            <a:r>
              <a:rPr lang="en-US" sz="2200" b="1" dirty="0">
                <a:solidFill>
                  <a:prstClr val="black"/>
                </a:solidFill>
                <a:latin typeface="Calibri"/>
                <a:cs typeface="Calibri"/>
              </a:rPr>
              <a:t>more gradually </a:t>
            </a:r>
            <a:r>
              <a:rPr lang="en-US" sz="2200" dirty="0">
                <a:solidFill>
                  <a:prstClr val="black"/>
                </a:solidFill>
                <a:latin typeface="Calibri"/>
                <a:cs typeface="Calibri"/>
              </a:rPr>
              <a:t>over time for nonparents. </a:t>
            </a:r>
          </a:p>
          <a:p>
            <a:endParaRPr lang="en-US" sz="2200" dirty="0">
              <a:solidFill>
                <a:prstClr val="black"/>
              </a:solidFill>
              <a:latin typeface="Calibri"/>
              <a:cs typeface="Calibri"/>
            </a:endParaRPr>
          </a:p>
          <a:p>
            <a:r>
              <a:rPr lang="en-US" sz="2200" dirty="0">
                <a:solidFill>
                  <a:prstClr val="black"/>
                </a:solidFill>
                <a:latin typeface="Calibri"/>
                <a:cs typeface="Calibri"/>
              </a:rPr>
              <a:t>Parents showed clear increases in negativity, conflict, and problem intensity following the birth of a child, whereas nonparents did not show such changes at the same point in time, nor did they show such declines over time more generally. </a:t>
            </a:r>
          </a:p>
        </p:txBody>
      </p:sp>
      <p:sp>
        <p:nvSpPr>
          <p:cNvPr id="5" name="Footer Placeholder 1"/>
          <p:cNvSpPr>
            <a:spLocks noGrp="1"/>
          </p:cNvSpPr>
          <p:nvPr>
            <p:ph type="ftr" sz="quarter" idx="11"/>
          </p:nvPr>
        </p:nvSpPr>
        <p:spPr>
          <a:xfrm>
            <a:off x="0" y="6611112"/>
            <a:ext cx="5461998" cy="246888"/>
          </a:xfrm>
        </p:spPr>
        <p:txBody>
          <a:bodyPr/>
          <a:lstStyle/>
          <a:p>
            <a:r>
              <a:rPr lang="en-US" dirty="0">
                <a:solidFill>
                  <a:prstClr val="black">
                    <a:tint val="95000"/>
                  </a:prstClr>
                </a:solidFill>
              </a:rPr>
              <a:t>Rubenstein</a:t>
            </a:r>
          </a:p>
        </p:txBody>
      </p:sp>
      <p:pic>
        <p:nvPicPr>
          <p:cNvPr id="2" name="Picture 1"/>
          <p:cNvPicPr>
            <a:picLocks noChangeAspect="1"/>
          </p:cNvPicPr>
          <p:nvPr/>
        </p:nvPicPr>
        <p:blipFill>
          <a:blip r:embed="rId3"/>
          <a:stretch>
            <a:fillRect/>
          </a:stretch>
        </p:blipFill>
        <p:spPr>
          <a:xfrm>
            <a:off x="838200" y="4800600"/>
            <a:ext cx="1765300" cy="1800314"/>
          </a:xfrm>
          <a:prstGeom prst="rect">
            <a:avLst/>
          </a:prstGeom>
        </p:spPr>
      </p:pic>
      <p:pic>
        <p:nvPicPr>
          <p:cNvPr id="3" name="Picture 2"/>
          <p:cNvPicPr>
            <a:picLocks noChangeAspect="1"/>
          </p:cNvPicPr>
          <p:nvPr/>
        </p:nvPicPr>
        <p:blipFill rotWithShape="1">
          <a:blip r:embed="rId4"/>
          <a:srcRect l="6481" b="2807"/>
          <a:stretch/>
        </p:blipFill>
        <p:spPr>
          <a:xfrm>
            <a:off x="3657600" y="4800600"/>
            <a:ext cx="1676399" cy="1828800"/>
          </a:xfrm>
          <a:prstGeom prst="rect">
            <a:avLst/>
          </a:prstGeom>
        </p:spPr>
      </p:pic>
      <p:pic>
        <p:nvPicPr>
          <p:cNvPr id="6" name="Picture 5"/>
          <p:cNvPicPr>
            <a:picLocks noChangeAspect="1"/>
          </p:cNvPicPr>
          <p:nvPr/>
        </p:nvPicPr>
        <p:blipFill>
          <a:blip r:embed="rId5"/>
          <a:stretch>
            <a:fillRect/>
          </a:stretch>
        </p:blipFill>
        <p:spPr>
          <a:xfrm>
            <a:off x="6172200" y="4800600"/>
            <a:ext cx="1845142" cy="1828800"/>
          </a:xfrm>
          <a:prstGeom prst="rect">
            <a:avLst/>
          </a:prstGeom>
        </p:spPr>
      </p:pic>
    </p:spTree>
    <p:extLst>
      <p:ext uri="{BB962C8B-B14F-4D97-AF65-F5344CB8AC3E}">
        <p14:creationId xmlns:p14="http://schemas.microsoft.com/office/powerpoint/2010/main" val="137480649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p:txBody>
          <a:bodyPr anchor="ctr">
            <a:noAutofit/>
          </a:bodyPr>
          <a:lstStyle/>
          <a:p>
            <a:r>
              <a:rPr lang="en-US" altLang="en-US" sz="4400" dirty="0">
                <a:solidFill>
                  <a:srgbClr val="60B5CC"/>
                </a:solidFill>
                <a:latin typeface="Calibri" panose="020F0502020204030204" pitchFamily="34" charset="0"/>
              </a:rPr>
              <a:t>Variability in individuals’ reactions to transition to parenthood </a:t>
            </a:r>
          </a:p>
        </p:txBody>
      </p:sp>
      <p:sp>
        <p:nvSpPr>
          <p:cNvPr id="2" name="Content Placeholder 1"/>
          <p:cNvSpPr>
            <a:spLocks noGrp="1"/>
          </p:cNvSpPr>
          <p:nvPr>
            <p:ph idx="1"/>
          </p:nvPr>
        </p:nvSpPr>
        <p:spPr/>
        <p:txBody>
          <a:bodyPr/>
          <a:lstStyle/>
          <a:p>
            <a:pPr lvl="1">
              <a:buFont typeface="Arial"/>
              <a:buChar char="•"/>
            </a:pPr>
            <a:r>
              <a:rPr lang="en-US" altLang="en-US" sz="3200" dirty="0">
                <a:solidFill>
                  <a:srgbClr val="E66C7D"/>
                </a:solidFill>
                <a:latin typeface="Calibri" panose="020F0502020204030204" pitchFamily="34" charset="0"/>
              </a:rPr>
              <a:t>For mothers and fathers, sudden changes in </a:t>
            </a:r>
            <a:r>
              <a:rPr lang="en-US" altLang="en-US" sz="3200" b="1" dirty="0">
                <a:solidFill>
                  <a:srgbClr val="E66C7D"/>
                </a:solidFill>
                <a:latin typeface="Calibri" panose="020F0502020204030204" pitchFamily="34" charset="0"/>
              </a:rPr>
              <a:t>marital satisfaction</a:t>
            </a:r>
            <a:r>
              <a:rPr lang="en-US" altLang="en-US" sz="3200" dirty="0">
                <a:solidFill>
                  <a:srgbClr val="E66C7D"/>
                </a:solidFill>
                <a:latin typeface="Calibri" panose="020F0502020204030204" pitchFamily="34" charset="0"/>
              </a:rPr>
              <a:t>, </a:t>
            </a:r>
            <a:r>
              <a:rPr lang="en-US" altLang="en-US" sz="3200" b="1" dirty="0">
                <a:solidFill>
                  <a:srgbClr val="E66C7D"/>
                </a:solidFill>
                <a:latin typeface="Calibri" panose="020F0502020204030204" pitchFamily="34" charset="0"/>
              </a:rPr>
              <a:t>problem intensity</a:t>
            </a:r>
            <a:r>
              <a:rPr lang="en-US" altLang="en-US" sz="3200" dirty="0">
                <a:solidFill>
                  <a:srgbClr val="E66C7D"/>
                </a:solidFill>
                <a:latin typeface="Calibri" panose="020F0502020204030204" pitchFamily="34" charset="0"/>
              </a:rPr>
              <a:t>, and </a:t>
            </a:r>
            <a:r>
              <a:rPr lang="en-US" altLang="en-US" sz="3200" b="1" dirty="0">
                <a:solidFill>
                  <a:srgbClr val="E66C7D"/>
                </a:solidFill>
                <a:latin typeface="Calibri" panose="020F0502020204030204" pitchFamily="34" charset="0"/>
              </a:rPr>
              <a:t>relationship dedication</a:t>
            </a:r>
            <a:r>
              <a:rPr lang="en-US" altLang="en-US" sz="3200" dirty="0">
                <a:solidFill>
                  <a:srgbClr val="E66C7D"/>
                </a:solidFill>
                <a:latin typeface="Calibri" panose="020F0502020204030204" pitchFamily="34" charset="0"/>
              </a:rPr>
              <a:t> varied significantly between individuals. </a:t>
            </a:r>
          </a:p>
          <a:p>
            <a:pPr lvl="2">
              <a:buFont typeface="Arial"/>
              <a:buChar char="•"/>
            </a:pPr>
            <a:r>
              <a:rPr lang="en-US" altLang="en-US" dirty="0">
                <a:solidFill>
                  <a:srgbClr val="E66C7D"/>
                </a:solidFill>
                <a:latin typeface="Calibri" panose="020F0502020204030204" pitchFamily="34" charset="0"/>
              </a:rPr>
              <a:t>Mothers’ sudden changes in </a:t>
            </a:r>
            <a:r>
              <a:rPr lang="en-US" altLang="en-US" b="1" dirty="0">
                <a:solidFill>
                  <a:srgbClr val="E66C7D"/>
                </a:solidFill>
                <a:latin typeface="Calibri" panose="020F0502020204030204" pitchFamily="34" charset="0"/>
              </a:rPr>
              <a:t>poor conflict management </a:t>
            </a:r>
            <a:r>
              <a:rPr lang="en-US" altLang="en-US" dirty="0">
                <a:solidFill>
                  <a:srgbClr val="E66C7D"/>
                </a:solidFill>
                <a:latin typeface="Calibri" panose="020F0502020204030204" pitchFamily="34" charset="0"/>
              </a:rPr>
              <a:t>and </a:t>
            </a:r>
            <a:r>
              <a:rPr lang="en-US" altLang="en-US" b="1" dirty="0">
                <a:solidFill>
                  <a:srgbClr val="E66C7D"/>
                </a:solidFill>
                <a:latin typeface="Calibri" panose="020F0502020204030204" pitchFamily="34" charset="0"/>
              </a:rPr>
              <a:t>relationship confidence </a:t>
            </a:r>
            <a:r>
              <a:rPr lang="en-US" altLang="en-US" dirty="0">
                <a:solidFill>
                  <a:srgbClr val="E66C7D"/>
                </a:solidFill>
                <a:latin typeface="Calibri" panose="020F0502020204030204" pitchFamily="34" charset="0"/>
              </a:rPr>
              <a:t>showed significant between-individual variability. </a:t>
            </a:r>
          </a:p>
          <a:p>
            <a:pPr marL="0" indent="0"/>
            <a:endParaRPr lang="en-US" altLang="en-US" dirty="0">
              <a:solidFill>
                <a:srgbClr val="60B5CC"/>
              </a:solidFill>
              <a:latin typeface="Calibri" panose="020F0502020204030204" pitchFamily="34" charset="0"/>
            </a:endParaRPr>
          </a:p>
          <a:p>
            <a:pPr marL="0" indent="0"/>
            <a:endParaRPr lang="en-US" altLang="en-US" dirty="0">
              <a:solidFill>
                <a:srgbClr val="60B5CC"/>
              </a:solidFill>
              <a:latin typeface="Calibri" panose="020F0502020204030204" pitchFamily="34" charset="0"/>
            </a:endParaRPr>
          </a:p>
          <a:p>
            <a:pPr marL="0" indent="0"/>
            <a:endParaRPr lang="en-US" altLang="en-US" dirty="0">
              <a:solidFill>
                <a:srgbClr val="60B5CC"/>
              </a:solidFill>
              <a:latin typeface="Calibri" panose="020F0502020204030204" pitchFamily="34" charset="0"/>
            </a:endParaRPr>
          </a:p>
          <a:p>
            <a:pPr marL="0" indent="0"/>
            <a:endParaRPr lang="en-US" altLang="en-US" dirty="0">
              <a:solidFill>
                <a:srgbClr val="60B5CC"/>
              </a:solidFill>
              <a:latin typeface="Calibri" panose="020F0502020204030204" pitchFamily="34" charset="0"/>
            </a:endParaRPr>
          </a:p>
          <a:p>
            <a:pPr marL="0" indent="0"/>
            <a:endParaRPr lang="en-US" altLang="en-US" dirty="0">
              <a:solidFill>
                <a:srgbClr val="60B5CC"/>
              </a:solidFill>
              <a:latin typeface="Calibri" panose="020F0502020204030204" pitchFamily="34" charset="0"/>
            </a:endParaRPr>
          </a:p>
          <a:p>
            <a:pPr marL="0" indent="0"/>
            <a:endParaRPr lang="en-US" altLang="en-US" dirty="0">
              <a:solidFill>
                <a:srgbClr val="60B5CC"/>
              </a:solidFill>
              <a:latin typeface="Calibri" panose="020F0502020204030204" pitchFamily="34" charset="0"/>
            </a:endParaRPr>
          </a:p>
          <a:p>
            <a:pPr marL="0" indent="0"/>
            <a:endParaRPr lang="en-US" altLang="en-US" dirty="0">
              <a:solidFill>
                <a:prstClr val="black"/>
              </a:solidFill>
              <a:latin typeface="Calibri" panose="020F0502020204030204" pitchFamily="34" charset="0"/>
            </a:endParaRPr>
          </a:p>
          <a:p>
            <a:pPr marL="0" indent="0"/>
            <a:endParaRPr lang="en-US" altLang="en-US" dirty="0">
              <a:solidFill>
                <a:prstClr val="black"/>
              </a:solidFill>
              <a:latin typeface="Calibri" panose="020F0502020204030204" pitchFamily="34" charset="0"/>
            </a:endParaRPr>
          </a:p>
          <a:p>
            <a:pPr marL="0" indent="0"/>
            <a:endParaRPr lang="en-US" altLang="en-US" dirty="0">
              <a:solidFill>
                <a:prstClr val="black"/>
              </a:solidFill>
              <a:latin typeface="Calibri" panose="020F0502020204030204" pitchFamily="34" charset="0"/>
            </a:endParaRPr>
          </a:p>
          <a:p>
            <a:endParaRPr lang="en-US" dirty="0"/>
          </a:p>
        </p:txBody>
      </p:sp>
      <p:sp>
        <p:nvSpPr>
          <p:cNvPr id="10" name="Footer Placeholder 1"/>
          <p:cNvSpPr>
            <a:spLocks noGrp="1"/>
          </p:cNvSpPr>
          <p:nvPr>
            <p:ph type="ftr" sz="quarter" idx="11"/>
          </p:nvPr>
        </p:nvSpPr>
        <p:spPr/>
        <p:txBody>
          <a:bodyPr/>
          <a:lstStyle/>
          <a:p>
            <a:r>
              <a:rPr lang="en-US" dirty="0">
                <a:solidFill>
                  <a:prstClr val="black">
                    <a:tint val="95000"/>
                  </a:prstClr>
                </a:solidFill>
              </a:rPr>
              <a:t>Rubenstein</a:t>
            </a:r>
          </a:p>
        </p:txBody>
      </p:sp>
      <p:sp>
        <p:nvSpPr>
          <p:cNvPr id="3" name="Rectangle 2"/>
          <p:cNvSpPr/>
          <p:nvPr/>
        </p:nvSpPr>
        <p:spPr>
          <a:xfrm>
            <a:off x="9055100" y="1654542"/>
            <a:ext cx="4572000" cy="1631216"/>
          </a:xfrm>
          <a:prstGeom prst="rect">
            <a:avLst/>
          </a:prstGeom>
        </p:spPr>
        <p:txBody>
          <a:bodyPr>
            <a:spAutoFit/>
          </a:bodyPr>
          <a:lstStyle/>
          <a:p>
            <a:pPr lvl="1"/>
            <a:r>
              <a:rPr lang="en-US" altLang="en-US" sz="2000" b="1" dirty="0">
                <a:solidFill>
                  <a:srgbClr val="E66C7D"/>
                </a:solidFill>
                <a:latin typeface="Calibri" panose="020F0502020204030204" pitchFamily="34" charset="0"/>
              </a:rPr>
              <a:t>YES, </a:t>
            </a:r>
            <a:r>
              <a:rPr lang="en-US" altLang="en-US" sz="2000" dirty="0">
                <a:solidFill>
                  <a:srgbClr val="E66C7D"/>
                </a:solidFill>
                <a:latin typeface="Calibri" panose="020F0502020204030204" pitchFamily="34" charset="0"/>
              </a:rPr>
              <a:t>In addition to mean changes in relationship functioning after birth, there was also significant between-individual variability in many of the variables examined. </a:t>
            </a:r>
          </a:p>
        </p:txBody>
      </p:sp>
    </p:spTree>
    <p:extLst>
      <p:ext uri="{BB962C8B-B14F-4D97-AF65-F5344CB8AC3E}">
        <p14:creationId xmlns:p14="http://schemas.microsoft.com/office/powerpoint/2010/main" val="171246260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r>
              <a:rPr lang="en-US" altLang="en-US" sz="4400" dirty="0">
                <a:solidFill>
                  <a:srgbClr val="60B5CC"/>
                </a:solidFill>
                <a:latin typeface="Calibri" panose="020F0502020204030204" pitchFamily="34" charset="0"/>
              </a:rPr>
              <a:t>Predicting variability in relationship functioning after baby’s birth</a:t>
            </a:r>
          </a:p>
        </p:txBody>
      </p:sp>
      <p:sp>
        <p:nvSpPr>
          <p:cNvPr id="10" name="Footer Placeholder 1"/>
          <p:cNvSpPr>
            <a:spLocks noGrp="1"/>
          </p:cNvSpPr>
          <p:nvPr>
            <p:ph type="ftr" sz="quarter" idx="11"/>
          </p:nvPr>
        </p:nvSpPr>
        <p:spPr>
          <a:xfrm>
            <a:off x="0" y="6611112"/>
            <a:ext cx="5461998" cy="246888"/>
          </a:xfrm>
        </p:spPr>
        <p:txBody>
          <a:bodyPr/>
          <a:lstStyle/>
          <a:p>
            <a:r>
              <a:rPr lang="en-US" dirty="0">
                <a:solidFill>
                  <a:prstClr val="black">
                    <a:tint val="95000"/>
                  </a:prstClr>
                </a:solidFill>
              </a:rPr>
              <a:t>Rubenstein</a:t>
            </a:r>
          </a:p>
        </p:txBody>
      </p:sp>
      <p:sp>
        <p:nvSpPr>
          <p:cNvPr id="11" name="TextBox 10"/>
          <p:cNvSpPr txBox="1"/>
          <p:nvPr/>
        </p:nvSpPr>
        <p:spPr>
          <a:xfrm>
            <a:off x="381000" y="1600200"/>
            <a:ext cx="9144000" cy="2677656"/>
          </a:xfrm>
          <a:prstGeom prst="rect">
            <a:avLst/>
          </a:prstGeom>
          <a:noFill/>
        </p:spPr>
        <p:txBody>
          <a:bodyPr wrap="square" rtlCol="0">
            <a:spAutoFit/>
          </a:bodyPr>
          <a:lstStyle/>
          <a:p>
            <a:endParaRPr lang="en-US" sz="2400" dirty="0">
              <a:solidFill>
                <a:prstClr val="black"/>
              </a:solidFill>
              <a:latin typeface="Calibri"/>
              <a:cs typeface="Calibri"/>
            </a:endParaRPr>
          </a:p>
          <a:p>
            <a:endParaRPr lang="en-US" sz="2400" b="1" dirty="0">
              <a:solidFill>
                <a:prstClr val="black"/>
              </a:solidFill>
              <a:latin typeface="Calibri"/>
              <a:cs typeface="Calibri"/>
            </a:endParaRPr>
          </a:p>
          <a:p>
            <a:endParaRPr lang="en-US" sz="2400" b="1" dirty="0">
              <a:solidFill>
                <a:prstClr val="black"/>
              </a:solidFill>
              <a:latin typeface="Calibri"/>
              <a:cs typeface="Calibri"/>
            </a:endParaRPr>
          </a:p>
          <a:p>
            <a:endParaRPr lang="en-US" sz="2400" b="1" dirty="0">
              <a:solidFill>
                <a:prstClr val="black"/>
              </a:solidFill>
              <a:latin typeface="Calibri"/>
              <a:cs typeface="Calibri"/>
            </a:endParaRPr>
          </a:p>
          <a:p>
            <a:endParaRPr lang="en-US" sz="2400" dirty="0">
              <a:solidFill>
                <a:prstClr val="black"/>
              </a:solidFill>
              <a:latin typeface="Calibri"/>
              <a:cs typeface="Calibri"/>
            </a:endParaRPr>
          </a:p>
          <a:p>
            <a:endParaRPr lang="en-US" sz="2400" dirty="0">
              <a:solidFill>
                <a:prstClr val="black"/>
              </a:solidFill>
              <a:latin typeface="Calibri"/>
              <a:cs typeface="Calibri"/>
            </a:endParaRPr>
          </a:p>
          <a:p>
            <a:endParaRPr lang="en-US" sz="2400" dirty="0">
              <a:solidFill>
                <a:prstClr val="black"/>
              </a:solidFill>
              <a:latin typeface="Calibri"/>
              <a:cs typeface="Calibri"/>
            </a:endParaRPr>
          </a:p>
        </p:txBody>
      </p:sp>
      <p:sp>
        <p:nvSpPr>
          <p:cNvPr id="5" name="TextBox 3"/>
          <p:cNvSpPr txBox="1">
            <a:spLocks noChangeArrowheads="1"/>
          </p:cNvSpPr>
          <p:nvPr/>
        </p:nvSpPr>
        <p:spPr bwMode="auto">
          <a:xfrm>
            <a:off x="304800" y="1524000"/>
            <a:ext cx="8610600" cy="5816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endParaRPr lang="en-US" altLang="en-US" sz="1000" dirty="0">
              <a:solidFill>
                <a:srgbClr val="60B5CC"/>
              </a:solidFill>
              <a:latin typeface="Calibri" panose="020F0502020204030204" pitchFamily="34" charset="0"/>
            </a:endParaRPr>
          </a:p>
          <a:p>
            <a:pPr marL="0" indent="0" eaLnBrk="1" hangingPunct="1"/>
            <a:r>
              <a:rPr lang="en-US" altLang="en-US" sz="2000" b="1" dirty="0">
                <a:solidFill>
                  <a:srgbClr val="E66C7D"/>
                </a:solidFill>
                <a:latin typeface="Calibri" panose="020F0502020204030204" pitchFamily="34" charset="0"/>
                <a:sym typeface="Wingdings"/>
              </a:rPr>
              <a:t>Enduring vulnerabilities</a:t>
            </a:r>
          </a:p>
          <a:p>
            <a:pPr eaLnBrk="1" hangingPunct="1">
              <a:buFont typeface="Arial"/>
              <a:buChar char="•"/>
            </a:pPr>
            <a:r>
              <a:rPr lang="en-US" altLang="en-US" sz="2000" dirty="0">
                <a:solidFill>
                  <a:srgbClr val="E66C7D"/>
                </a:solidFill>
                <a:latin typeface="Calibri" panose="020F0502020204030204" pitchFamily="34" charset="0"/>
                <a:sym typeface="Wingdings"/>
              </a:rPr>
              <a:t>History of parental divorce or conflict  larger decreases in marital satisfaction [mothers]</a:t>
            </a:r>
          </a:p>
          <a:p>
            <a:pPr eaLnBrk="1" hangingPunct="1">
              <a:buFont typeface="Arial"/>
              <a:buChar char="•"/>
            </a:pPr>
            <a:r>
              <a:rPr lang="en-US" altLang="en-US" sz="2000" dirty="0">
                <a:solidFill>
                  <a:srgbClr val="E66C7D"/>
                </a:solidFill>
                <a:latin typeface="Calibri" panose="020F0502020204030204" pitchFamily="34" charset="0"/>
                <a:sym typeface="Wingdings"/>
              </a:rPr>
              <a:t>Living together before marriage  greater observed negative communication [mothers and fathers] </a:t>
            </a:r>
          </a:p>
          <a:p>
            <a:pPr marL="0" indent="0" eaLnBrk="1" hangingPunct="1"/>
            <a:r>
              <a:rPr lang="en-US" altLang="en-US" sz="2000" dirty="0">
                <a:solidFill>
                  <a:srgbClr val="E66C7D"/>
                </a:solidFill>
                <a:latin typeface="Calibri" panose="020F0502020204030204" pitchFamily="34" charset="0"/>
                <a:sym typeface="Wingdings"/>
              </a:rPr>
              <a:t>*</a:t>
            </a:r>
            <a:r>
              <a:rPr lang="en-US" altLang="en-US" sz="2000" b="1" dirty="0">
                <a:solidFill>
                  <a:srgbClr val="E66C7D"/>
                </a:solidFill>
                <a:latin typeface="Calibri" panose="020F0502020204030204" pitchFamily="34" charset="0"/>
                <a:sym typeface="Wingdings"/>
              </a:rPr>
              <a:t>Not predictive</a:t>
            </a:r>
            <a:r>
              <a:rPr lang="en-US" altLang="en-US" sz="2000" dirty="0">
                <a:solidFill>
                  <a:srgbClr val="E66C7D"/>
                </a:solidFill>
                <a:latin typeface="Calibri" panose="020F0502020204030204" pitchFamily="34" charset="0"/>
                <a:sym typeface="Wingdings"/>
              </a:rPr>
              <a:t>: ethnicity, level of religiosity</a:t>
            </a:r>
          </a:p>
          <a:p>
            <a:pPr marL="0" indent="0" eaLnBrk="1" hangingPunct="1"/>
            <a:endParaRPr lang="en-US" altLang="en-US" sz="1000" b="1" dirty="0">
              <a:solidFill>
                <a:srgbClr val="E66C7D"/>
              </a:solidFill>
              <a:latin typeface="Calibri" panose="020F0502020204030204" pitchFamily="34" charset="0"/>
              <a:sym typeface="Wingdings"/>
            </a:endParaRPr>
          </a:p>
          <a:p>
            <a:pPr marL="0" indent="0" eaLnBrk="1" hangingPunct="1"/>
            <a:r>
              <a:rPr lang="en-US" altLang="en-US" sz="2000" b="1" dirty="0">
                <a:solidFill>
                  <a:srgbClr val="E66C7D"/>
                </a:solidFill>
                <a:latin typeface="Calibri" panose="020F0502020204030204" pitchFamily="34" charset="0"/>
              </a:rPr>
              <a:t>Nature of stressful event</a:t>
            </a:r>
          </a:p>
          <a:p>
            <a:pPr eaLnBrk="1" hangingPunct="1">
              <a:buFont typeface="Arial"/>
              <a:buChar char="•"/>
            </a:pPr>
            <a:r>
              <a:rPr lang="en-US" altLang="en-US" sz="2000" dirty="0">
                <a:solidFill>
                  <a:srgbClr val="E66C7D"/>
                </a:solidFill>
                <a:latin typeface="Calibri" panose="020F0502020204030204" pitchFamily="34" charset="0"/>
                <a:sym typeface="Wingdings"/>
              </a:rPr>
              <a:t>Female children  larger decreases in marital satisfaction [mothers] and larger increases in problem intensity [fathers]</a:t>
            </a:r>
          </a:p>
          <a:p>
            <a:pPr eaLnBrk="1" hangingPunct="1">
              <a:buFont typeface="Arial"/>
              <a:buChar char="•"/>
            </a:pPr>
            <a:r>
              <a:rPr lang="en-US" altLang="en-US" sz="2000" dirty="0">
                <a:solidFill>
                  <a:srgbClr val="E66C7D"/>
                </a:solidFill>
                <a:latin typeface="Calibri" panose="020F0502020204030204" pitchFamily="34" charset="0"/>
              </a:rPr>
              <a:t>Having a child quickly after marriage </a:t>
            </a:r>
            <a:r>
              <a:rPr lang="en-US" altLang="en-US" sz="2000" dirty="0">
                <a:solidFill>
                  <a:srgbClr val="E66C7D"/>
                </a:solidFill>
                <a:latin typeface="Calibri" panose="020F0502020204030204" pitchFamily="34" charset="0"/>
                <a:sym typeface="Wingdings"/>
              </a:rPr>
              <a:t> </a:t>
            </a:r>
            <a:r>
              <a:rPr lang="en-US" altLang="en-US" sz="2000" dirty="0">
                <a:solidFill>
                  <a:srgbClr val="E66C7D"/>
                </a:solidFill>
                <a:latin typeface="Calibri" panose="020F0502020204030204" pitchFamily="34" charset="0"/>
              </a:rPr>
              <a:t>greater decreases in marital satisfaction [fathers]</a:t>
            </a:r>
          </a:p>
          <a:p>
            <a:pPr eaLnBrk="1" hangingPunct="1">
              <a:buFont typeface="Arial"/>
              <a:buChar char="•"/>
            </a:pPr>
            <a:r>
              <a:rPr lang="en-US" altLang="en-US" sz="2000" dirty="0">
                <a:solidFill>
                  <a:srgbClr val="E66C7D"/>
                </a:solidFill>
                <a:latin typeface="Calibri" panose="020F0502020204030204" pitchFamily="34" charset="0"/>
              </a:rPr>
              <a:t>Lower income (but not more financial stress) at birth </a:t>
            </a:r>
            <a:r>
              <a:rPr lang="en-US" altLang="en-US" sz="2000" dirty="0">
                <a:solidFill>
                  <a:srgbClr val="E66C7D"/>
                </a:solidFill>
                <a:latin typeface="Calibri" panose="020F0502020204030204" pitchFamily="34" charset="0"/>
                <a:sym typeface="Wingdings"/>
              </a:rPr>
              <a:t> </a:t>
            </a:r>
            <a:r>
              <a:rPr lang="en-US" altLang="en-US" sz="2000" dirty="0">
                <a:solidFill>
                  <a:srgbClr val="E66C7D"/>
                </a:solidFill>
                <a:latin typeface="Calibri" panose="020F0502020204030204" pitchFamily="34" charset="0"/>
              </a:rPr>
              <a:t>larger decreases in marital satisfaction [fathers]</a:t>
            </a:r>
          </a:p>
          <a:p>
            <a:pPr marL="0" indent="0" eaLnBrk="1" hangingPunct="1"/>
            <a:r>
              <a:rPr lang="en-US" altLang="en-US" sz="2000" dirty="0">
                <a:solidFill>
                  <a:srgbClr val="E66C7D"/>
                </a:solidFill>
                <a:latin typeface="Calibri" panose="020F0502020204030204" pitchFamily="34" charset="0"/>
              </a:rPr>
              <a:t>* </a:t>
            </a:r>
            <a:r>
              <a:rPr lang="en-US" altLang="en-US" sz="2000" b="1" dirty="0">
                <a:solidFill>
                  <a:srgbClr val="E66C7D"/>
                </a:solidFill>
                <a:latin typeface="Calibri" panose="020F0502020204030204" pitchFamily="34" charset="0"/>
              </a:rPr>
              <a:t>Not predictive</a:t>
            </a:r>
            <a:r>
              <a:rPr lang="en-US" altLang="en-US" sz="2000" dirty="0">
                <a:solidFill>
                  <a:srgbClr val="E66C7D"/>
                </a:solidFill>
                <a:latin typeface="Calibri" panose="020F0502020204030204" pitchFamily="34" charset="0"/>
              </a:rPr>
              <a:t>: planned or unplanned pregnancy, financial stress before birth</a:t>
            </a:r>
          </a:p>
          <a:p>
            <a:pPr marL="0" indent="0" eaLnBrk="1" hangingPunct="1"/>
            <a:endParaRPr lang="en-US" altLang="en-US" dirty="0">
              <a:solidFill>
                <a:prstClr val="black"/>
              </a:solidFill>
              <a:latin typeface="Calibri" panose="020F0502020204030204" pitchFamily="34" charset="0"/>
            </a:endParaRPr>
          </a:p>
          <a:p>
            <a:pPr marL="0" indent="0" eaLnBrk="1" hangingPunct="1"/>
            <a:endParaRPr lang="en-US" altLang="en-US" dirty="0">
              <a:solidFill>
                <a:prstClr val="black"/>
              </a:solidFill>
              <a:latin typeface="Calibri" panose="020F0502020204030204" pitchFamily="34" charset="0"/>
            </a:endParaRPr>
          </a:p>
          <a:p>
            <a:pPr marL="0" indent="0" eaLnBrk="1" hangingPunct="1"/>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9759998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r>
              <a:rPr lang="en-US" altLang="en-US" sz="4400" dirty="0">
                <a:solidFill>
                  <a:srgbClr val="E66C7D"/>
                </a:solidFill>
                <a:latin typeface="Calibri" panose="020F0502020204030204" pitchFamily="34" charset="0"/>
              </a:rPr>
              <a:t>Relationship adaptive processes</a:t>
            </a:r>
          </a:p>
        </p:txBody>
      </p:sp>
      <p:sp>
        <p:nvSpPr>
          <p:cNvPr id="10" name="Footer Placeholder 1"/>
          <p:cNvSpPr>
            <a:spLocks noGrp="1"/>
          </p:cNvSpPr>
          <p:nvPr>
            <p:ph type="ftr" sz="quarter" idx="11"/>
          </p:nvPr>
        </p:nvSpPr>
        <p:spPr>
          <a:xfrm>
            <a:off x="0" y="6611112"/>
            <a:ext cx="5461998" cy="246888"/>
          </a:xfrm>
        </p:spPr>
        <p:txBody>
          <a:bodyPr/>
          <a:lstStyle/>
          <a:p>
            <a:r>
              <a:rPr lang="en-US" dirty="0">
                <a:solidFill>
                  <a:prstClr val="black">
                    <a:tint val="95000"/>
                  </a:prstClr>
                </a:solidFill>
              </a:rPr>
              <a:t>Rubenstein</a:t>
            </a:r>
          </a:p>
        </p:txBody>
      </p:sp>
      <p:sp>
        <p:nvSpPr>
          <p:cNvPr id="11" name="TextBox 10"/>
          <p:cNvSpPr txBox="1"/>
          <p:nvPr/>
        </p:nvSpPr>
        <p:spPr>
          <a:xfrm>
            <a:off x="381000" y="1600200"/>
            <a:ext cx="9144000" cy="2677656"/>
          </a:xfrm>
          <a:prstGeom prst="rect">
            <a:avLst/>
          </a:prstGeom>
          <a:noFill/>
        </p:spPr>
        <p:txBody>
          <a:bodyPr wrap="square" rtlCol="0">
            <a:spAutoFit/>
          </a:bodyPr>
          <a:lstStyle/>
          <a:p>
            <a:endParaRPr lang="en-US" sz="2400" dirty="0">
              <a:solidFill>
                <a:prstClr val="black"/>
              </a:solidFill>
              <a:latin typeface="Calibri"/>
              <a:cs typeface="Calibri"/>
            </a:endParaRPr>
          </a:p>
          <a:p>
            <a:endParaRPr lang="en-US" sz="2400" b="1" dirty="0">
              <a:solidFill>
                <a:prstClr val="black"/>
              </a:solidFill>
              <a:latin typeface="Calibri"/>
              <a:cs typeface="Calibri"/>
            </a:endParaRPr>
          </a:p>
          <a:p>
            <a:endParaRPr lang="en-US" sz="2400" b="1" dirty="0">
              <a:solidFill>
                <a:prstClr val="black"/>
              </a:solidFill>
              <a:latin typeface="Calibri"/>
              <a:cs typeface="Calibri"/>
            </a:endParaRPr>
          </a:p>
          <a:p>
            <a:endParaRPr lang="en-US" sz="2400" b="1" dirty="0">
              <a:solidFill>
                <a:prstClr val="black"/>
              </a:solidFill>
              <a:latin typeface="Calibri"/>
              <a:cs typeface="Calibri"/>
            </a:endParaRPr>
          </a:p>
          <a:p>
            <a:endParaRPr lang="en-US" sz="2400" dirty="0">
              <a:solidFill>
                <a:prstClr val="black"/>
              </a:solidFill>
              <a:latin typeface="Calibri"/>
              <a:cs typeface="Calibri"/>
            </a:endParaRPr>
          </a:p>
          <a:p>
            <a:endParaRPr lang="en-US" sz="2400" dirty="0">
              <a:solidFill>
                <a:prstClr val="black"/>
              </a:solidFill>
              <a:latin typeface="Calibri"/>
              <a:cs typeface="Calibri"/>
            </a:endParaRPr>
          </a:p>
          <a:p>
            <a:endParaRPr lang="en-US" sz="2400" dirty="0">
              <a:solidFill>
                <a:prstClr val="black"/>
              </a:solidFill>
              <a:latin typeface="Calibri"/>
              <a:cs typeface="Calibri"/>
            </a:endParaRPr>
          </a:p>
        </p:txBody>
      </p:sp>
      <p:sp>
        <p:nvSpPr>
          <p:cNvPr id="5" name="TextBox 3"/>
          <p:cNvSpPr txBox="1">
            <a:spLocks noChangeArrowheads="1"/>
          </p:cNvSpPr>
          <p:nvPr/>
        </p:nvSpPr>
        <p:spPr bwMode="auto">
          <a:xfrm>
            <a:off x="304800" y="1524000"/>
            <a:ext cx="8610600" cy="4708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Arial"/>
              <a:buChar char="•"/>
            </a:pPr>
            <a:r>
              <a:rPr lang="en-US" altLang="en-US" sz="2000" dirty="0">
                <a:solidFill>
                  <a:srgbClr val="E66C7D"/>
                </a:solidFill>
                <a:latin typeface="Calibri" panose="020F0502020204030204" pitchFamily="34" charset="0"/>
                <a:sym typeface="Wingdings"/>
              </a:rPr>
              <a:t>Higher marital satisfaction at birth  larger decreases in marital satisfaction after birth [mothers and fathers]</a:t>
            </a:r>
          </a:p>
          <a:p>
            <a:pPr lvl="1" eaLnBrk="1" hangingPunct="1">
              <a:buFont typeface="Arial"/>
              <a:buChar char="•"/>
            </a:pPr>
            <a:r>
              <a:rPr lang="en-US" altLang="en-US" sz="2000" dirty="0">
                <a:solidFill>
                  <a:srgbClr val="E66C7D"/>
                </a:solidFill>
                <a:latin typeface="Calibri" panose="020F0502020204030204" pitchFamily="34" charset="0"/>
                <a:sym typeface="Wingdings"/>
              </a:rPr>
              <a:t>Higher relationship confidence at birth  smaller decreases in marital satisfaction after birth [fathers]</a:t>
            </a:r>
          </a:p>
          <a:p>
            <a:pPr eaLnBrk="1" hangingPunct="1">
              <a:buFont typeface="Arial"/>
              <a:buChar char="•"/>
            </a:pPr>
            <a:r>
              <a:rPr lang="en-US" altLang="en-US" sz="2000" dirty="0">
                <a:solidFill>
                  <a:srgbClr val="E66C7D"/>
                </a:solidFill>
                <a:latin typeface="Calibri" panose="020F0502020204030204" pitchFamily="34" charset="0"/>
                <a:sym typeface="Wingdings"/>
              </a:rPr>
              <a:t>Higher relationship confidence at birth and/or higher reported poor conflict management at birth  larger increases in problem intensity after birth [mothers and fathers]</a:t>
            </a:r>
          </a:p>
          <a:p>
            <a:pPr eaLnBrk="1" hangingPunct="1">
              <a:buFont typeface="Arial"/>
              <a:buChar char="•"/>
            </a:pPr>
            <a:r>
              <a:rPr lang="en-US" altLang="en-US" sz="2000" dirty="0">
                <a:solidFill>
                  <a:srgbClr val="E66C7D"/>
                </a:solidFill>
                <a:latin typeface="Calibri" panose="020F0502020204030204" pitchFamily="34" charset="0"/>
                <a:sym typeface="Wingdings"/>
              </a:rPr>
              <a:t>Higher relationship confidence at birth and/or higher observed negative communication at birth  larger increases in poor conflict management after birth [mothers]</a:t>
            </a:r>
          </a:p>
          <a:p>
            <a:pPr marL="0" indent="0" eaLnBrk="1" hangingPunct="1"/>
            <a:endParaRPr lang="en-US" altLang="en-US" sz="1000" dirty="0">
              <a:solidFill>
                <a:srgbClr val="E66C7D"/>
              </a:solidFill>
              <a:latin typeface="Calibri" panose="020F0502020204030204" pitchFamily="34" charset="0"/>
              <a:sym typeface="Wingdings"/>
            </a:endParaRPr>
          </a:p>
          <a:p>
            <a:pPr marL="0" indent="0" eaLnBrk="1" hangingPunct="1"/>
            <a:endParaRPr lang="en-US" altLang="en-US" sz="1000" b="1" dirty="0">
              <a:solidFill>
                <a:srgbClr val="E66C7D"/>
              </a:solidFill>
              <a:latin typeface="Calibri" panose="020F0502020204030204" pitchFamily="34" charset="0"/>
              <a:sym typeface="Wingdings"/>
            </a:endParaRPr>
          </a:p>
          <a:p>
            <a:pPr eaLnBrk="1" hangingPunct="1">
              <a:buFont typeface="Arial"/>
              <a:buChar char="•"/>
            </a:pPr>
            <a:r>
              <a:rPr lang="en-US" altLang="en-US" sz="2000" dirty="0">
                <a:solidFill>
                  <a:srgbClr val="E66C7D"/>
                </a:solidFill>
                <a:latin typeface="Calibri" panose="020F0502020204030204" pitchFamily="34" charset="0"/>
                <a:sym typeface="Wingdings"/>
              </a:rPr>
              <a:t>Nonparents showed </a:t>
            </a:r>
            <a:r>
              <a:rPr lang="en-US" altLang="en-US" sz="2000" b="1" i="1" dirty="0">
                <a:solidFill>
                  <a:srgbClr val="E66C7D"/>
                </a:solidFill>
                <a:latin typeface="Calibri" panose="020F0502020204030204" pitchFamily="34" charset="0"/>
                <a:sym typeface="Wingdings"/>
              </a:rPr>
              <a:t>no sudden changes </a:t>
            </a:r>
          </a:p>
          <a:p>
            <a:pPr eaLnBrk="1" hangingPunct="1">
              <a:buFont typeface="Arial"/>
              <a:buChar char="•"/>
            </a:pPr>
            <a:r>
              <a:rPr lang="en-US" altLang="en-US" sz="2000" dirty="0">
                <a:solidFill>
                  <a:srgbClr val="E66C7D"/>
                </a:solidFill>
                <a:latin typeface="Calibri" panose="020F0502020204030204" pitchFamily="34" charset="0"/>
                <a:sym typeface="Wingdings"/>
              </a:rPr>
              <a:t>Gradual deterioration in marital satisfaction; Men reported sig decreases in relationship dedication over time</a:t>
            </a:r>
          </a:p>
          <a:p>
            <a:pPr eaLnBrk="1" hangingPunct="1">
              <a:buFont typeface="Arial"/>
              <a:buChar char="•"/>
            </a:pPr>
            <a:r>
              <a:rPr lang="en-US" altLang="en-US" sz="2000" dirty="0">
                <a:solidFill>
                  <a:srgbClr val="E66C7D"/>
                </a:solidFill>
                <a:latin typeface="Calibri" panose="020F0502020204030204" pitchFamily="34" charset="0"/>
                <a:sym typeface="Wingdings"/>
              </a:rPr>
              <a:t>Negative observed communication sig improved over time</a:t>
            </a:r>
          </a:p>
        </p:txBody>
      </p:sp>
    </p:spTree>
    <p:extLst>
      <p:ext uri="{BB962C8B-B14F-4D97-AF65-F5344CB8AC3E}">
        <p14:creationId xmlns:p14="http://schemas.microsoft.com/office/powerpoint/2010/main" val="24465172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p:txBody>
          <a:bodyPr/>
          <a:lstStyle/>
          <a:p>
            <a:pPr algn="ctr"/>
            <a:r>
              <a:rPr lang="en-US" sz="4000" dirty="0"/>
              <a:t>The Transition to Parenthood</a:t>
            </a:r>
          </a:p>
        </p:txBody>
      </p:sp>
      <p:sp>
        <p:nvSpPr>
          <p:cNvPr id="807939" name="Rectangle 3"/>
          <p:cNvSpPr>
            <a:spLocks noGrp="1" noChangeArrowheads="1"/>
          </p:cNvSpPr>
          <p:nvPr>
            <p:ph type="body" idx="4294967295"/>
          </p:nvPr>
        </p:nvSpPr>
        <p:spPr>
          <a:xfrm>
            <a:off x="457200" y="1646237"/>
            <a:ext cx="8229600" cy="4526280"/>
          </a:xfrm>
          <a:prstGeom prst="rect">
            <a:avLst/>
          </a:prstGeom>
        </p:spPr>
        <p:txBody>
          <a:bodyPr>
            <a:normAutofit fontScale="92500" lnSpcReduction="20000"/>
          </a:bodyPr>
          <a:lstStyle/>
          <a:p>
            <a:r>
              <a:rPr lang="en-US" dirty="0"/>
              <a:t>Predictors of change:</a:t>
            </a:r>
          </a:p>
          <a:p>
            <a:pPr>
              <a:buNone/>
            </a:pPr>
            <a:endParaRPr lang="en-US" dirty="0"/>
          </a:p>
          <a:p>
            <a:pPr lvl="1"/>
            <a:r>
              <a:rPr lang="en-US" dirty="0"/>
              <a:t>High negative communication</a:t>
            </a:r>
          </a:p>
          <a:p>
            <a:pPr lvl="1"/>
            <a:r>
              <a:rPr lang="en-US" dirty="0"/>
              <a:t>Difficulties in mothers’ family of origin</a:t>
            </a:r>
          </a:p>
          <a:p>
            <a:pPr lvl="1"/>
            <a:r>
              <a:rPr lang="en-US" dirty="0"/>
              <a:t>Shorter duration of marriage at birth</a:t>
            </a:r>
          </a:p>
          <a:p>
            <a:pPr lvl="1"/>
            <a:r>
              <a:rPr lang="en-US" dirty="0"/>
              <a:t>Giving birth to a girl</a:t>
            </a:r>
          </a:p>
          <a:p>
            <a:endParaRPr lang="en-US" dirty="0"/>
          </a:p>
          <a:p>
            <a:r>
              <a:rPr lang="en-US" dirty="0"/>
              <a:t>Many instances where </a:t>
            </a:r>
            <a:r>
              <a:rPr lang="en-US" i="1" dirty="0"/>
              <a:t>better</a:t>
            </a:r>
            <a:r>
              <a:rPr lang="en-US" dirty="0"/>
              <a:t> pre-birth functioning predicted more severe negative change</a:t>
            </a:r>
          </a:p>
          <a:p>
            <a:pPr lvl="2"/>
            <a:r>
              <a:rPr lang="en-US" dirty="0"/>
              <a:t>e.g., better marital satisfaction</a:t>
            </a:r>
          </a:p>
        </p:txBody>
      </p:sp>
    </p:spTree>
    <p:extLst>
      <p:ext uri="{BB962C8B-B14F-4D97-AF65-F5344CB8AC3E}">
        <p14:creationId xmlns:p14="http://schemas.microsoft.com/office/powerpoint/2010/main" val="2686078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379" t="16245" r="32155" b="39464"/>
          <a:stretch/>
        </p:blipFill>
        <p:spPr bwMode="auto">
          <a:xfrm>
            <a:off x="111851" y="205759"/>
            <a:ext cx="8955949" cy="61188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a:solidFill>
                  <a:prstClr val="black"/>
                </a:solidFill>
                <a:latin typeface="Corbel"/>
              </a:rPr>
              <a:t>Danzi</a:t>
            </a:r>
          </a:p>
        </p:txBody>
      </p:sp>
    </p:spTree>
    <p:extLst>
      <p:ext uri="{BB962C8B-B14F-4D97-AF65-F5344CB8AC3E}">
        <p14:creationId xmlns:p14="http://schemas.microsoft.com/office/powerpoint/2010/main" val="1678985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Are parents happier?</a:t>
            </a:r>
          </a:p>
        </p:txBody>
      </p:sp>
      <p:sp>
        <p:nvSpPr>
          <p:cNvPr id="5" name="Content Placeholder 4"/>
          <p:cNvSpPr>
            <a:spLocks noGrp="1"/>
          </p:cNvSpPr>
          <p:nvPr>
            <p:ph idx="1"/>
          </p:nvPr>
        </p:nvSpPr>
        <p:spPr>
          <a:xfrm>
            <a:off x="457200" y="1600200"/>
            <a:ext cx="8610600" cy="5029199"/>
          </a:xfrm>
        </p:spPr>
        <p:txBody>
          <a:bodyPr>
            <a:normAutofit fontScale="92500" lnSpcReduction="20000"/>
          </a:bodyPr>
          <a:lstStyle/>
          <a:p>
            <a:r>
              <a:rPr lang="en-US" dirty="0"/>
              <a:t>Study 1. Large, nationally representative survey to assess if parents are happier overall than nonparents</a:t>
            </a:r>
          </a:p>
          <a:p>
            <a:pPr lvl="2"/>
            <a:r>
              <a:rPr lang="en-US" dirty="0"/>
              <a:t>World Values Survey (n = 6,906; ages 17 – 96)</a:t>
            </a:r>
          </a:p>
          <a:p>
            <a:pPr lvl="2"/>
            <a:r>
              <a:rPr lang="en-US" dirty="0"/>
              <a:t>Single-items: happiness, life satisfaction, thinking about meaning in life</a:t>
            </a:r>
          </a:p>
          <a:p>
            <a:r>
              <a:rPr lang="en-US" dirty="0"/>
              <a:t>Study 2. Experience-sampling to see if parents feel better moment-to-moment than nonparents</a:t>
            </a:r>
          </a:p>
          <a:p>
            <a:pPr lvl="2"/>
            <a:r>
              <a:rPr lang="en-US" dirty="0"/>
              <a:t>329 adults (ages 18 – 94)</a:t>
            </a:r>
          </a:p>
          <a:p>
            <a:pPr lvl="2"/>
            <a:r>
              <a:rPr lang="en-US" dirty="0"/>
              <a:t>Participants paged 5 times daily over 7 days to complete questionnaire</a:t>
            </a:r>
          </a:p>
          <a:p>
            <a:pPr lvl="2"/>
            <a:r>
              <a:rPr lang="en-US" dirty="0"/>
              <a:t>Rated how much they were feeling 19 emotions on 7-point scale</a:t>
            </a:r>
          </a:p>
          <a:p>
            <a:r>
              <a:rPr lang="en-US" dirty="0"/>
              <a:t>Study 3. How do positive feelings derived from parenting compare to other daily activities</a:t>
            </a:r>
          </a:p>
        </p:txBody>
      </p:sp>
      <p:sp>
        <p:nvSpPr>
          <p:cNvPr id="6" name="TextBox 5"/>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a:solidFill>
                  <a:prstClr val="black"/>
                </a:solidFill>
                <a:latin typeface="Corbel"/>
              </a:rPr>
              <a:t>Danzi</a:t>
            </a:r>
          </a:p>
        </p:txBody>
      </p:sp>
    </p:spTree>
    <p:extLst>
      <p:ext uri="{BB962C8B-B14F-4D97-AF65-F5344CB8AC3E}">
        <p14:creationId xmlns:p14="http://schemas.microsoft.com/office/powerpoint/2010/main" val="3465634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fontScale="90000"/>
          </a:bodyPr>
          <a:lstStyle/>
          <a:p>
            <a:r>
              <a:rPr lang="en-US" dirty="0"/>
              <a:t>Study 1: Parents happier overall…</a:t>
            </a:r>
          </a:p>
        </p:txBody>
      </p:sp>
      <p:sp>
        <p:nvSpPr>
          <p:cNvPr id="3" name="Content Placeholder 2"/>
          <p:cNvSpPr>
            <a:spLocks noGrp="1"/>
          </p:cNvSpPr>
          <p:nvPr>
            <p:ph idx="1"/>
          </p:nvPr>
        </p:nvSpPr>
        <p:spPr>
          <a:xfrm>
            <a:off x="457200" y="1600200"/>
            <a:ext cx="8229600" cy="5029199"/>
          </a:xfrm>
        </p:spPr>
        <p:txBody>
          <a:bodyPr>
            <a:normAutofit lnSpcReduction="10000"/>
          </a:bodyPr>
          <a:lstStyle/>
          <a:p>
            <a:r>
              <a:rPr lang="en-US" sz="2000"/>
              <a:t>Parents reported higher levels of life satisfaction, happiness, and meaning in life than nonparents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118872" indent="0">
              <a:buNone/>
            </a:pPr>
            <a:endParaRPr lang="en-US" sz="1600" dirty="0"/>
          </a:p>
          <a:p>
            <a:endParaRPr lang="en-US" sz="2000" dirty="0"/>
          </a:p>
          <a:p>
            <a:endParaRPr lang="en-US" sz="2000" dirty="0"/>
          </a:p>
          <a:p>
            <a:endParaRPr lang="en-US" sz="2000" dirty="0"/>
          </a:p>
          <a:p>
            <a:r>
              <a:rPr lang="en-US" sz="2000" dirty="0"/>
              <a:t>Having more children was correlated with life satisfaction and meaning in life (but not happiness)</a:t>
            </a:r>
          </a:p>
          <a:p>
            <a:pPr lvl="1"/>
            <a:endParaRPr lang="en-US" sz="1600" dirty="0"/>
          </a:p>
          <a:p>
            <a:endParaRPr lang="en-US" sz="16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28" t="23448" r="40000" b="54023"/>
          <a:stretch/>
        </p:blipFill>
        <p:spPr bwMode="auto">
          <a:xfrm>
            <a:off x="1278294" y="2362200"/>
            <a:ext cx="5579706" cy="3505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a:solidFill>
                  <a:prstClr val="black"/>
                </a:solidFill>
                <a:latin typeface="Corbel"/>
              </a:rPr>
              <a:t>Danzi</a:t>
            </a:r>
          </a:p>
        </p:txBody>
      </p:sp>
      <p:sp>
        <p:nvSpPr>
          <p:cNvPr id="4" name="Rectangle 3"/>
          <p:cNvSpPr/>
          <p:nvPr/>
        </p:nvSpPr>
        <p:spPr>
          <a:xfrm>
            <a:off x="1381125" y="8516035"/>
            <a:ext cx="4572000" cy="646331"/>
          </a:xfrm>
          <a:prstGeom prst="rect">
            <a:avLst/>
          </a:prstGeom>
        </p:spPr>
        <p:txBody>
          <a:bodyPr>
            <a:spAutoFit/>
          </a:bodyPr>
          <a:lstStyle/>
          <a:p>
            <a:r>
              <a:rPr lang="en-US" dirty="0"/>
              <a:t>Potential factors that could affect these relationships?</a:t>
            </a:r>
          </a:p>
        </p:txBody>
      </p:sp>
      <p:sp>
        <p:nvSpPr>
          <p:cNvPr id="7" name="Rectangle 6"/>
          <p:cNvSpPr/>
          <p:nvPr/>
        </p:nvSpPr>
        <p:spPr>
          <a:xfrm>
            <a:off x="6938331" y="3065425"/>
            <a:ext cx="1938969" cy="1754326"/>
          </a:xfrm>
          <a:prstGeom prst="rect">
            <a:avLst/>
          </a:prstGeom>
        </p:spPr>
        <p:txBody>
          <a:bodyPr wrap="square">
            <a:spAutoFit/>
          </a:bodyPr>
          <a:lstStyle/>
          <a:p>
            <a:r>
              <a:rPr lang="en-US" dirty="0"/>
              <a:t>Large, nationally representative World Values Survey (n = 6,906; ages 17 – 96), single-items</a:t>
            </a:r>
          </a:p>
        </p:txBody>
      </p:sp>
    </p:spTree>
    <p:extLst>
      <p:ext uri="{BB962C8B-B14F-4D97-AF65-F5344CB8AC3E}">
        <p14:creationId xmlns:p14="http://schemas.microsoft.com/office/powerpoint/2010/main" val="138068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Parents  reported more happiness, positive emotion, meaning in life, &amp; fewer depressive symptoms</a:t>
            </a:r>
          </a:p>
        </p:txBody>
      </p:sp>
      <p:sp>
        <p:nvSpPr>
          <p:cNvPr id="3" name="Content Placeholder 2"/>
          <p:cNvSpPr>
            <a:spLocks noGrp="1"/>
          </p:cNvSpPr>
          <p:nvPr>
            <p:ph idx="1"/>
          </p:nvPr>
        </p:nvSpPr>
        <p:spPr>
          <a:xfrm>
            <a:off x="457200" y="1676400"/>
            <a:ext cx="5867400" cy="5029199"/>
          </a:xfrm>
        </p:spPr>
        <p:txBody>
          <a:bodyPr>
            <a:normAutofit fontScale="92500" lnSpcReduction="20000"/>
          </a:bodyPr>
          <a:lstStyle/>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118872" indent="0">
              <a:buNone/>
            </a:pPr>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r>
              <a:rPr lang="en-US" sz="2200" dirty="0"/>
              <a:t>Parent’s gender, age, race, and SES did not moderate relationship for any variables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07" t="45670" r="50000" b="32108"/>
          <a:stretch/>
        </p:blipFill>
        <p:spPr bwMode="auto">
          <a:xfrm>
            <a:off x="2133600" y="1828800"/>
            <a:ext cx="3867808" cy="3505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a:solidFill>
                  <a:prstClr val="black"/>
                </a:solidFill>
                <a:latin typeface="Corbel"/>
              </a:rPr>
              <a:t>Danzi</a:t>
            </a:r>
          </a:p>
        </p:txBody>
      </p:sp>
      <p:sp>
        <p:nvSpPr>
          <p:cNvPr id="4" name="Rectangle 3"/>
          <p:cNvSpPr/>
          <p:nvPr/>
        </p:nvSpPr>
        <p:spPr>
          <a:xfrm>
            <a:off x="76200" y="2427238"/>
            <a:ext cx="1905000" cy="2369880"/>
          </a:xfrm>
          <a:prstGeom prst="rect">
            <a:avLst/>
          </a:prstGeom>
        </p:spPr>
        <p:txBody>
          <a:bodyPr wrap="square">
            <a:spAutoFit/>
          </a:bodyPr>
          <a:lstStyle/>
          <a:p>
            <a:pPr algn="ctr"/>
            <a:r>
              <a:rPr lang="en-US" sz="2000" b="1" i="1" dirty="0"/>
              <a:t>Experience-sampling, </a:t>
            </a:r>
            <a:r>
              <a:rPr lang="en-US" dirty="0"/>
              <a:t>329 adults (ages 18 – 94), paged 5 times daily over 7 days to rated 9 emotions on 7-point scale</a:t>
            </a:r>
          </a:p>
        </p:txBody>
      </p:sp>
      <p:sp>
        <p:nvSpPr>
          <p:cNvPr id="6" name="Rectangle 5"/>
          <p:cNvSpPr/>
          <p:nvPr/>
        </p:nvSpPr>
        <p:spPr>
          <a:xfrm>
            <a:off x="6248400" y="2057400"/>
            <a:ext cx="2590800" cy="3046988"/>
          </a:xfrm>
          <a:prstGeom prst="rect">
            <a:avLst/>
          </a:prstGeom>
        </p:spPr>
        <p:txBody>
          <a:bodyPr wrap="square">
            <a:spAutoFit/>
          </a:bodyPr>
          <a:lstStyle/>
          <a:p>
            <a:pPr algn="ctr"/>
            <a:r>
              <a:rPr lang="en-US" sz="2400" b="1" dirty="0">
                <a:solidFill>
                  <a:schemeClr val="accent1"/>
                </a:solidFill>
              </a:rPr>
              <a:t>Study 3. </a:t>
            </a:r>
            <a:r>
              <a:rPr lang="en-US" sz="2400" dirty="0">
                <a:solidFill>
                  <a:schemeClr val="accent1"/>
                </a:solidFill>
              </a:rPr>
              <a:t>Parents reported more positive emotions and more meaning </a:t>
            </a:r>
            <a:r>
              <a:rPr lang="en-US" sz="2400" b="1" i="1" dirty="0">
                <a:solidFill>
                  <a:schemeClr val="accent1"/>
                </a:solidFill>
              </a:rPr>
              <a:t>when taking care of children than when not</a:t>
            </a:r>
          </a:p>
        </p:txBody>
      </p:sp>
    </p:spTree>
    <p:extLst>
      <p:ext uri="{BB962C8B-B14F-4D97-AF65-F5344CB8AC3E}">
        <p14:creationId xmlns:p14="http://schemas.microsoft.com/office/powerpoint/2010/main" val="286673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lIns="92075" tIns="46038" rIns="92075" bIns="46038">
            <a:normAutofit fontScale="90000"/>
          </a:bodyPr>
          <a:lstStyle/>
          <a:p>
            <a:r>
              <a:rPr lang="en-US" altLang="en-US" dirty="0"/>
              <a:t>Development defined recap: </a:t>
            </a:r>
            <a:br>
              <a:rPr lang="en-US" altLang="en-US" dirty="0"/>
            </a:br>
            <a:r>
              <a:rPr lang="en-US" altLang="en-US" sz="4800" dirty="0"/>
              <a:t>Individual change over time that:</a:t>
            </a:r>
            <a:endParaRPr lang="en-US" altLang="en-US" dirty="0"/>
          </a:p>
        </p:txBody>
      </p:sp>
      <p:sp>
        <p:nvSpPr>
          <p:cNvPr id="6147" name="Rectangle 3"/>
          <p:cNvSpPr>
            <a:spLocks noGrp="1" noChangeArrowheads="1"/>
          </p:cNvSpPr>
          <p:nvPr>
            <p:ph idx="1"/>
          </p:nvPr>
        </p:nvSpPr>
        <p:spPr>
          <a:xfrm>
            <a:off x="457201" y="1775191"/>
            <a:ext cx="3962400" cy="4625609"/>
          </a:xfrm>
          <a:noFill/>
        </p:spPr>
        <p:txBody>
          <a:bodyPr lIns="92075" tIns="46038" rIns="92075" bIns="46038">
            <a:normAutofit/>
          </a:bodyPr>
          <a:lstStyle/>
          <a:p>
            <a:pPr eaLnBrk="1" hangingPunct="1">
              <a:lnSpc>
                <a:spcPct val="90000"/>
              </a:lnSpc>
            </a:pPr>
            <a:r>
              <a:rPr lang="en-US" altLang="en-US" sz="2800" dirty="0"/>
              <a:t>Reorganizes</a:t>
            </a:r>
          </a:p>
          <a:p>
            <a:pPr lvl="1">
              <a:lnSpc>
                <a:spcPct val="90000"/>
              </a:lnSpc>
            </a:pPr>
            <a:r>
              <a:rPr lang="en-US" altLang="en-US" sz="2400" dirty="0"/>
              <a:t>Multiple systems (entire person)</a:t>
            </a:r>
          </a:p>
          <a:p>
            <a:pPr>
              <a:lnSpc>
                <a:spcPct val="90000"/>
              </a:lnSpc>
            </a:pPr>
            <a:r>
              <a:rPr lang="en-US" altLang="en-US" sz="2800" dirty="0"/>
              <a:t>Successive, sequential </a:t>
            </a:r>
          </a:p>
          <a:p>
            <a:pPr lvl="1">
              <a:lnSpc>
                <a:spcPct val="90000"/>
              </a:lnSpc>
            </a:pPr>
            <a:r>
              <a:rPr lang="en-US" altLang="en-US" sz="2000" dirty="0"/>
              <a:t>Crawl before you walk</a:t>
            </a:r>
          </a:p>
          <a:p>
            <a:pPr>
              <a:lnSpc>
                <a:spcPct val="90000"/>
              </a:lnSpc>
            </a:pPr>
            <a:r>
              <a:rPr lang="en-US" altLang="en-US" sz="2800" dirty="0"/>
              <a:t>Non-reversible (stable)</a:t>
            </a:r>
          </a:p>
          <a:p>
            <a:pPr lvl="1">
              <a:lnSpc>
                <a:spcPct val="90000"/>
              </a:lnSpc>
            </a:pPr>
            <a:r>
              <a:rPr lang="en-US" altLang="en-US" sz="2400" dirty="0"/>
              <a:t>You can’t go back</a:t>
            </a:r>
          </a:p>
          <a:p>
            <a:pPr>
              <a:lnSpc>
                <a:spcPct val="90000"/>
              </a:lnSpc>
            </a:pPr>
            <a:r>
              <a:rPr lang="en-US" altLang="en-US" dirty="0"/>
              <a:t>Normative</a:t>
            </a:r>
          </a:p>
          <a:p>
            <a:pPr lvl="1" eaLnBrk="1" hangingPunct="1">
              <a:lnSpc>
                <a:spcPct val="90000"/>
              </a:lnSpc>
            </a:pPr>
            <a:r>
              <a:rPr lang="en-US" altLang="en-US" sz="2400" dirty="0"/>
              <a:t>Everyone’s doing it </a:t>
            </a:r>
          </a:p>
          <a:p>
            <a:pPr>
              <a:lnSpc>
                <a:spcPct val="90000"/>
              </a:lnSpc>
            </a:pPr>
            <a:r>
              <a:rPr lang="en-US" altLang="en-US" dirty="0"/>
              <a:t>Continues over lifespan</a:t>
            </a:r>
          </a:p>
          <a:p>
            <a:pPr>
              <a:lnSpc>
                <a:spcPct val="90000"/>
              </a:lnSpc>
            </a:pPr>
            <a:endParaRPr lang="en-US" alt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0874865"/>
              </p:ext>
            </p:extLst>
          </p:nvPr>
        </p:nvGraphicFramePr>
        <p:xfrm>
          <a:off x="4604657" y="2590800"/>
          <a:ext cx="4132659" cy="2971800"/>
        </p:xfrm>
        <a:graphic>
          <a:graphicData uri="http://schemas.openxmlformats.org/presentationml/2006/ole">
            <mc:AlternateContent xmlns:mc="http://schemas.openxmlformats.org/markup-compatibility/2006">
              <mc:Choice xmlns:v="urn:schemas-microsoft-com:vml" Requires="v">
                <p:oleObj spid="_x0000_s1064" name="Image" r:id="rId4" imgW="5650794" imgH="4063492" progId="Photoshop.Image.7">
                  <p:embed/>
                </p:oleObj>
              </mc:Choice>
              <mc:Fallback>
                <p:oleObj name="Image" r:id="rId4" imgW="5650794" imgH="4063492" progId="Photoshop.Image.7">
                  <p:embed/>
                  <p:pic>
                    <p:nvPicPr>
                      <p:cNvPr id="8704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657" y="2590800"/>
                        <a:ext cx="4132659" cy="2971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40201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fontScale="90000"/>
          </a:bodyPr>
          <a:lstStyle/>
          <a:p>
            <a:r>
              <a:rPr lang="en-US" dirty="0"/>
              <a:t>Study 1: Are parents happier overall?</a:t>
            </a:r>
          </a:p>
        </p:txBody>
      </p:sp>
      <p:sp>
        <p:nvSpPr>
          <p:cNvPr id="3" name="Content Placeholder 2"/>
          <p:cNvSpPr>
            <a:spLocks noGrp="1"/>
          </p:cNvSpPr>
          <p:nvPr>
            <p:ph idx="1"/>
          </p:nvPr>
        </p:nvSpPr>
        <p:spPr/>
        <p:txBody>
          <a:bodyPr>
            <a:normAutofit fontScale="70000" lnSpcReduction="20000"/>
          </a:bodyPr>
          <a:lstStyle/>
          <a:p>
            <a:r>
              <a:rPr lang="en-US" dirty="0"/>
              <a:t>Parent gender as a moderator</a:t>
            </a:r>
          </a:p>
          <a:p>
            <a:pPr lvl="1"/>
            <a:r>
              <a:rPr lang="en-US" dirty="0"/>
              <a:t>Parenthood associated with increased life satisfaction and happiness only for fathers</a:t>
            </a:r>
          </a:p>
          <a:p>
            <a:r>
              <a:rPr lang="en-US" dirty="0"/>
              <a:t>Marital status as a moderator</a:t>
            </a:r>
          </a:p>
          <a:p>
            <a:pPr lvl="1"/>
            <a:r>
              <a:rPr lang="en-US" dirty="0"/>
              <a:t>Married parents did not differ in satisfaction or happiness from married nonparents</a:t>
            </a:r>
          </a:p>
          <a:p>
            <a:pPr lvl="1"/>
            <a:r>
              <a:rPr lang="en-US" dirty="0"/>
              <a:t>Unmarried parents reported less satisfaction and happiness than nonparents</a:t>
            </a:r>
          </a:p>
          <a:p>
            <a:r>
              <a:rPr lang="en-US" dirty="0"/>
              <a:t>Parent age as a moderator</a:t>
            </a:r>
          </a:p>
          <a:p>
            <a:pPr lvl="1"/>
            <a:r>
              <a:rPr lang="en-US" dirty="0"/>
              <a:t>Young parents (ages 17 – 25) had less life satisfaction than young nonparents</a:t>
            </a:r>
          </a:p>
          <a:p>
            <a:pPr lvl="1"/>
            <a:r>
              <a:rPr lang="en-US" dirty="0"/>
              <a:t>Mid-age parents (ages 26 – 62) had more life satisfaction than mid-age nonparents</a:t>
            </a:r>
          </a:p>
          <a:p>
            <a:pPr lvl="1"/>
            <a:r>
              <a:rPr lang="en-US" dirty="0"/>
              <a:t>Older parents did not differ from older nonparents in life satisfaction</a:t>
            </a:r>
          </a:p>
          <a:p>
            <a:pPr lvl="1"/>
            <a:r>
              <a:rPr lang="en-US" dirty="0"/>
              <a:t>No moderating effects for happiness or meaning in life </a:t>
            </a:r>
          </a:p>
          <a:p>
            <a:pPr lvl="1"/>
            <a:endParaRPr lang="en-US" dirty="0"/>
          </a:p>
          <a:p>
            <a:endParaRPr lang="en-US" dirty="0"/>
          </a:p>
        </p:txBody>
      </p:sp>
      <p:sp>
        <p:nvSpPr>
          <p:cNvPr id="4" name="TextBox 3"/>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a:solidFill>
                  <a:prstClr val="black"/>
                </a:solidFill>
                <a:latin typeface="Corbel"/>
              </a:rPr>
              <a:t>Danzi</a:t>
            </a:r>
          </a:p>
        </p:txBody>
      </p:sp>
    </p:spTree>
    <p:extLst>
      <p:ext uri="{BB962C8B-B14F-4D97-AF65-F5344CB8AC3E}">
        <p14:creationId xmlns:p14="http://schemas.microsoft.com/office/powerpoint/2010/main" val="841527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2: Are fathers and mothers happier moment-to-moment? </a:t>
            </a:r>
          </a:p>
        </p:txBody>
      </p:sp>
      <p:sp>
        <p:nvSpPr>
          <p:cNvPr id="3" name="Content Placeholder 2"/>
          <p:cNvSpPr>
            <a:spLocks noGrp="1"/>
          </p:cNvSpPr>
          <p:nvPr>
            <p:ph idx="1"/>
          </p:nvPr>
        </p:nvSpPr>
        <p:spPr>
          <a:xfrm>
            <a:off x="457200" y="1676400"/>
            <a:ext cx="8229600" cy="5029199"/>
          </a:xfrm>
        </p:spPr>
        <p:txBody>
          <a:bodyPr>
            <a:normAutofit/>
          </a:bodyPr>
          <a:lstStyle/>
          <a:p>
            <a:r>
              <a:rPr lang="en-US" sz="2200" dirty="0"/>
              <a:t>Fathers scored better than childless men on all variables</a:t>
            </a:r>
          </a:p>
          <a:p>
            <a:r>
              <a:rPr lang="en-US" sz="2200" dirty="0"/>
              <a:t>Mothers had fewer depressive symptoms than childless women</a:t>
            </a:r>
          </a:p>
          <a:p>
            <a:pPr lvl="1"/>
            <a:r>
              <a:rPr lang="en-US" sz="1800" dirty="0"/>
              <a:t>Other variables were not significantly different (trend for positive emotion)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43" t="28789" r="37164" b="47463"/>
          <a:stretch/>
        </p:blipFill>
        <p:spPr bwMode="auto">
          <a:xfrm>
            <a:off x="1371600" y="3124200"/>
            <a:ext cx="6705600" cy="33811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1659341" y="5676331"/>
            <a:ext cx="6324600" cy="152400"/>
          </a:xfrm>
          <a:prstGeom prst="rect">
            <a:avLst/>
          </a:prstGeom>
          <a:solidFill>
            <a:srgbClr val="A6D4A7">
              <a:alpha val="45098"/>
            </a:srgbClr>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 name="Rectangle 6"/>
          <p:cNvSpPr/>
          <p:nvPr/>
        </p:nvSpPr>
        <p:spPr>
          <a:xfrm>
            <a:off x="1655929" y="4419600"/>
            <a:ext cx="6324600" cy="838200"/>
          </a:xfrm>
          <a:prstGeom prst="rect">
            <a:avLst/>
          </a:prstGeom>
          <a:solidFill>
            <a:srgbClr val="A6D4A7">
              <a:alpha val="45098"/>
            </a:srgbClr>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 name="TextBox 7"/>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a:solidFill>
                  <a:prstClr val="black"/>
                </a:solidFill>
                <a:latin typeface="Corbel"/>
              </a:rPr>
              <a:t>Danzi</a:t>
            </a:r>
          </a:p>
        </p:txBody>
      </p:sp>
    </p:spTree>
    <p:extLst>
      <p:ext uri="{BB962C8B-B14F-4D97-AF65-F5344CB8AC3E}">
        <p14:creationId xmlns:p14="http://schemas.microsoft.com/office/powerpoint/2010/main" val="1797998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5014" cy="1252728"/>
          </a:xfrm>
        </p:spPr>
        <p:txBody>
          <a:bodyPr>
            <a:normAutofit fontScale="90000"/>
          </a:bodyPr>
          <a:lstStyle/>
          <a:p>
            <a:r>
              <a:rPr lang="en-US" dirty="0"/>
              <a:t>Study 3: Happiness higher while parenting than in other daily activities </a:t>
            </a:r>
          </a:p>
        </p:txBody>
      </p:sp>
      <p:sp>
        <p:nvSpPr>
          <p:cNvPr id="3" name="Content Placeholder 2"/>
          <p:cNvSpPr>
            <a:spLocks noGrp="1"/>
          </p:cNvSpPr>
          <p:nvPr>
            <p:ph idx="1"/>
          </p:nvPr>
        </p:nvSpPr>
        <p:spPr>
          <a:xfrm>
            <a:off x="533402" y="1775191"/>
            <a:ext cx="8229600" cy="4625609"/>
          </a:xfrm>
        </p:spPr>
        <p:txBody>
          <a:bodyPr>
            <a:noAutofit/>
          </a:bodyPr>
          <a:lstStyle/>
          <a:p>
            <a:r>
              <a:rPr lang="en-US" sz="2400" dirty="0"/>
              <a:t>Parents reported more positive emotions and more meaning when taking care of children than when not</a:t>
            </a:r>
          </a:p>
          <a:p>
            <a:pPr lvl="1"/>
            <a:r>
              <a:rPr lang="en-US" sz="2000" dirty="0"/>
              <a:t>Not moderated by gender</a:t>
            </a:r>
          </a:p>
          <a:p>
            <a:endParaRPr lang="en-US" sz="2000" dirty="0"/>
          </a:p>
          <a:p>
            <a:r>
              <a:rPr lang="en-US" sz="2000" dirty="0"/>
              <a:t>Intended to address selection effects (e.g., people who become parents might be different from people who don’t)</a:t>
            </a:r>
          </a:p>
          <a:p>
            <a:pPr lvl="1"/>
            <a:r>
              <a:rPr lang="en-US" sz="2000" dirty="0"/>
              <a:t>Within-subjects design</a:t>
            </a:r>
          </a:p>
          <a:p>
            <a:pPr lvl="1"/>
            <a:r>
              <a:rPr lang="en-US" sz="2000" dirty="0"/>
              <a:t>186 parents (76% women; 24% men)</a:t>
            </a:r>
          </a:p>
          <a:p>
            <a:pPr lvl="1"/>
            <a:r>
              <a:rPr lang="en-US" sz="2000" dirty="0"/>
              <a:t>Day reconstruction method – described previous day, episode by episode, and rated emotions and meaningfulness  for each episode </a:t>
            </a:r>
          </a:p>
          <a:p>
            <a:pPr lvl="2"/>
            <a:r>
              <a:rPr lang="en-US" sz="1600" dirty="0"/>
              <a:t>Calculated two positive emotion/meaningfulness scores – one score for episodes involving childcare and one for other activities </a:t>
            </a:r>
          </a:p>
        </p:txBody>
      </p:sp>
      <p:sp>
        <p:nvSpPr>
          <p:cNvPr id="4" name="TextBox 3"/>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a:solidFill>
                  <a:prstClr val="black"/>
                </a:solidFill>
                <a:latin typeface="Corbel"/>
              </a:rPr>
              <a:t>Danzi</a:t>
            </a:r>
          </a:p>
        </p:txBody>
      </p:sp>
    </p:spTree>
    <p:extLst>
      <p:ext uri="{BB962C8B-B14F-4D97-AF65-F5344CB8AC3E}">
        <p14:creationId xmlns:p14="http://schemas.microsoft.com/office/powerpoint/2010/main" val="976926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915400" cy="1252728"/>
          </a:xfrm>
        </p:spPr>
        <p:txBody>
          <a:bodyPr>
            <a:normAutofit fontScale="90000"/>
          </a:bodyPr>
          <a:lstStyle/>
          <a:p>
            <a:r>
              <a:rPr lang="en-US" dirty="0"/>
              <a:t>Parental (father-favoring) conclusions</a:t>
            </a:r>
          </a:p>
        </p:txBody>
      </p:sp>
      <p:sp>
        <p:nvSpPr>
          <p:cNvPr id="3" name="Content Placeholder 2"/>
          <p:cNvSpPr>
            <a:spLocks noGrp="1"/>
          </p:cNvSpPr>
          <p:nvPr>
            <p:ph idx="1"/>
          </p:nvPr>
        </p:nvSpPr>
        <p:spPr/>
        <p:txBody>
          <a:bodyPr>
            <a:noAutofit/>
          </a:bodyPr>
          <a:lstStyle/>
          <a:p>
            <a:pPr marL="576072" indent="-457200">
              <a:buFont typeface="+mj-lt"/>
              <a:buAutoNum type="arabicPeriod"/>
            </a:pPr>
            <a:r>
              <a:rPr lang="en-US" sz="2400" dirty="0"/>
              <a:t>Overall, parents are happier, more satisfied, and thinking about meaning in life more than nonparents</a:t>
            </a:r>
          </a:p>
          <a:p>
            <a:pPr lvl="1"/>
            <a:r>
              <a:rPr lang="en-US" sz="1800" dirty="0"/>
              <a:t>For fathers and mid-age parents—not for mothers, young or single parents</a:t>
            </a:r>
          </a:p>
          <a:p>
            <a:pPr lvl="1"/>
            <a:r>
              <a:rPr lang="en-US" sz="1800" dirty="0"/>
              <a:t>Young parents and single parents less happy than nonparents</a:t>
            </a:r>
          </a:p>
          <a:p>
            <a:pPr lvl="1"/>
            <a:r>
              <a:rPr lang="en-US" sz="1800" dirty="0"/>
              <a:t>No difference between mothers and childless women</a:t>
            </a:r>
          </a:p>
          <a:p>
            <a:pPr marL="576072" indent="-457200">
              <a:buFont typeface="+mj-lt"/>
              <a:buAutoNum type="arabicPeriod"/>
            </a:pPr>
            <a:r>
              <a:rPr lang="en-US" sz="2400" dirty="0"/>
              <a:t>Parents had more positive emotions and meaningfulness from moment-to-moment</a:t>
            </a:r>
          </a:p>
          <a:p>
            <a:pPr lvl="1"/>
            <a:r>
              <a:rPr lang="en-US" sz="1800" dirty="0"/>
              <a:t>Fathers had more positive scores than childless men </a:t>
            </a:r>
          </a:p>
          <a:p>
            <a:pPr lvl="1"/>
            <a:r>
              <a:rPr lang="en-US" sz="1800" dirty="0"/>
              <a:t>Mothers only showed less depression than childless women </a:t>
            </a:r>
          </a:p>
          <a:p>
            <a:pPr marL="633222" indent="-514350">
              <a:buFont typeface="+mj-lt"/>
              <a:buAutoNum type="arabicPeriod"/>
            </a:pPr>
            <a:r>
              <a:rPr lang="en-US" sz="2400" dirty="0"/>
              <a:t>Parents reported more positive emotions and more meaningfulness during childcare than other daily activities</a:t>
            </a:r>
          </a:p>
        </p:txBody>
      </p:sp>
      <p:sp>
        <p:nvSpPr>
          <p:cNvPr id="4" name="TextBox 3"/>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a:solidFill>
                  <a:prstClr val="black"/>
                </a:solidFill>
                <a:latin typeface="Corbel"/>
              </a:rPr>
              <a:t>Danzi</a:t>
            </a:r>
          </a:p>
        </p:txBody>
      </p:sp>
      <p:sp>
        <p:nvSpPr>
          <p:cNvPr id="5" name="Title 1"/>
          <p:cNvSpPr txBox="1">
            <a:spLocks/>
          </p:cNvSpPr>
          <p:nvPr/>
        </p:nvSpPr>
        <p:spPr>
          <a:xfrm>
            <a:off x="457200" y="5452872"/>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pPr>
            <a:r>
              <a:rPr lang="en-US" dirty="0"/>
              <a:t>Discuss!</a:t>
            </a:r>
          </a:p>
        </p:txBody>
      </p:sp>
    </p:spTree>
    <p:extLst>
      <p:ext uri="{BB962C8B-B14F-4D97-AF65-F5344CB8AC3E}">
        <p14:creationId xmlns:p14="http://schemas.microsoft.com/office/powerpoint/2010/main" val="3825819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2" descr="Image result for pregnancy brain"/>
          <p:cNvSpPr>
            <a:spLocks noChangeAspect="1" noChangeArrowheads="1"/>
          </p:cNvSpPr>
          <p:nvPr/>
        </p:nvSpPr>
        <p:spPr bwMode="auto">
          <a:xfrm>
            <a:off x="1230512" y="1418928"/>
            <a:ext cx="3034329" cy="3034339"/>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tle 2"/>
          <p:cNvSpPr>
            <a:spLocks noGrp="1"/>
          </p:cNvSpPr>
          <p:nvPr>
            <p:ph type="title"/>
          </p:nvPr>
        </p:nvSpPr>
        <p:spPr>
          <a:xfrm>
            <a:off x="729761" y="1323243"/>
            <a:ext cx="7640516" cy="570660"/>
          </a:xfrm>
        </p:spPr>
        <p:txBody>
          <a:bodyPr>
            <a:normAutofit/>
          </a:bodyPr>
          <a:lstStyle/>
          <a:p>
            <a:pPr algn="ctr"/>
            <a:r>
              <a:rPr lang="en-US" sz="3300" dirty="0">
                <a:latin typeface="Bodoni MT" panose="02070603080606020203" pitchFamily="18" charset="0"/>
              </a:rPr>
              <a:t>Pregnancy Brain: Real or Myth?</a:t>
            </a:r>
          </a:p>
        </p:txBody>
      </p:sp>
      <p:sp>
        <p:nvSpPr>
          <p:cNvPr id="5" name="Text Placeholder 4"/>
          <p:cNvSpPr>
            <a:spLocks noGrp="1"/>
          </p:cNvSpPr>
          <p:nvPr>
            <p:ph type="body" sz="half" idx="2"/>
          </p:nvPr>
        </p:nvSpPr>
        <p:spPr>
          <a:xfrm>
            <a:off x="1230512" y="2274710"/>
            <a:ext cx="4188432" cy="2334030"/>
          </a:xfrm>
        </p:spPr>
        <p:txBody>
          <a:bodyPr>
            <a:normAutofit/>
          </a:bodyPr>
          <a:lstStyle/>
          <a:p>
            <a:pPr marL="257175" indent="-257175">
              <a:buFont typeface="Arial" panose="020B0604020202020204" pitchFamily="34" charset="0"/>
              <a:buChar char="•"/>
            </a:pPr>
            <a:r>
              <a:rPr lang="en-US" sz="2100" dirty="0">
                <a:latin typeface="Bodoni MT" panose="02070603080606020203" pitchFamily="18" charset="0"/>
              </a:rPr>
              <a:t>Women often report cognitive declines during pregnancy</a:t>
            </a:r>
          </a:p>
          <a:p>
            <a:pPr marL="600075" lvl="1" indent="-257175">
              <a:buFont typeface="Arial" panose="020B0604020202020204" pitchFamily="34" charset="0"/>
              <a:buChar char="•"/>
            </a:pPr>
            <a:endParaRPr lang="en-US" sz="1950" dirty="0">
              <a:latin typeface="Bodoni MT" panose="02070603080606020203" pitchFamily="18" charset="0"/>
            </a:endParaRPr>
          </a:p>
          <a:p>
            <a:pPr marL="257175" indent="-257175">
              <a:buFont typeface="Arial" panose="020B0604020202020204" pitchFamily="34" charset="0"/>
              <a:buChar char="•"/>
            </a:pPr>
            <a:r>
              <a:rPr lang="en-US" sz="2100" dirty="0">
                <a:latin typeface="Bodoni MT" panose="02070603080606020203" pitchFamily="18" charset="0"/>
              </a:rPr>
              <a:t>Animal studies highlight the adaptive advantages in response to the demands of pregnancy </a:t>
            </a:r>
          </a:p>
          <a:p>
            <a:pPr marL="600075" lvl="1" indent="-257175">
              <a:buFont typeface="Arial" panose="020B0604020202020204" pitchFamily="34" charset="0"/>
              <a:buChar char="•"/>
            </a:pPr>
            <a:endParaRPr lang="en-US" sz="1163" dirty="0">
              <a:latin typeface="Bodoni MT" panose="02070603080606020203" pitchFamily="18" charset="0"/>
            </a:endParaRPr>
          </a:p>
          <a:p>
            <a:pPr marL="257175" indent="-257175">
              <a:buFont typeface="Arial" panose="020B0604020202020204" pitchFamily="34" charset="0"/>
              <a:buChar char="•"/>
            </a:pPr>
            <a:endParaRPr lang="en-US" sz="1463" dirty="0">
              <a:latin typeface="Bodoni MT" panose="02070603080606020203" pitchFamily="18" charset="0"/>
            </a:endParaRPr>
          </a:p>
          <a:p>
            <a:pPr marL="257175" indent="-257175">
              <a:buFont typeface="Arial" panose="020B0604020202020204" pitchFamily="34" charset="0"/>
              <a:buChar char="•"/>
            </a:pPr>
            <a:endParaRPr lang="en-US" sz="1575" dirty="0">
              <a:latin typeface="Bodoni MT" panose="02070603080606020203" pitchFamily="18" charset="0"/>
            </a:endParaRPr>
          </a:p>
        </p:txBody>
      </p:sp>
      <p:pic>
        <p:nvPicPr>
          <p:cNvPr id="7" name="Picture 2" descr="Image result for pregnancy brain f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684" y="2050163"/>
            <a:ext cx="1751768" cy="262765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207136" y="5587905"/>
            <a:ext cx="295625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Bodoni MT" panose="02070603080606020203" pitchFamily="18" charset="0"/>
                <a:ea typeface="+mn-ea"/>
                <a:cs typeface="+mn-cs"/>
              </a:rPr>
              <a:t>Anderson &amp; Rutherford (2012). Evolutionary Psychology</a:t>
            </a:r>
          </a:p>
        </p:txBody>
      </p:sp>
      <p:sp>
        <p:nvSpPr>
          <p:cNvPr id="8" name="TextBox 7"/>
          <p:cNvSpPr txBox="1"/>
          <p:nvPr/>
        </p:nvSpPr>
        <p:spPr>
          <a:xfrm>
            <a:off x="1230512" y="4834075"/>
            <a:ext cx="67431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odoni MT" panose="02070603080606020203" pitchFamily="18" charset="0"/>
                <a:ea typeface="+mn-ea"/>
                <a:cs typeface="+mn-cs"/>
              </a:rPr>
              <a:t>Why are pregnant women reporting pronounced cognitive declines?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339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pregnancy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614" y="2632454"/>
            <a:ext cx="2972735" cy="198182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latin typeface="Bodoni MT" panose="02070603080606020203" pitchFamily="18" charset="0"/>
              </a:rPr>
              <a:t>Is pregnancy/birth a developmental transition?</a:t>
            </a:r>
          </a:p>
        </p:txBody>
      </p:sp>
      <p:sp>
        <p:nvSpPr>
          <p:cNvPr id="4" name="Content Placeholder 3"/>
          <p:cNvSpPr>
            <a:spLocks noGrp="1"/>
          </p:cNvSpPr>
          <p:nvPr>
            <p:ph idx="1"/>
          </p:nvPr>
        </p:nvSpPr>
        <p:spPr>
          <a:xfrm>
            <a:off x="606879" y="2074694"/>
            <a:ext cx="4711597" cy="2708611"/>
          </a:xfrm>
        </p:spPr>
        <p:txBody>
          <a:bodyPr>
            <a:noAutofit/>
          </a:bodyPr>
          <a:lstStyle/>
          <a:p>
            <a:pPr marL="0" indent="0">
              <a:buNone/>
            </a:pPr>
            <a:r>
              <a:rPr lang="en-US" sz="2800" dirty="0">
                <a:latin typeface="Bodoni MT" panose="02070603080606020203" pitchFamily="18" charset="0"/>
              </a:rPr>
              <a:t>Cognitive trade-offs of Pregnancy Brain</a:t>
            </a:r>
          </a:p>
          <a:p>
            <a:pPr lvl="4"/>
            <a:endParaRPr lang="en-US" dirty="0">
              <a:latin typeface="Bodoni MT" panose="02070603080606020203" pitchFamily="18" charset="0"/>
            </a:endParaRPr>
          </a:p>
          <a:p>
            <a:r>
              <a:rPr lang="en-US" dirty="0">
                <a:latin typeface="Bodoni MT" panose="02070603080606020203" pitchFamily="18" charset="0"/>
              </a:rPr>
              <a:t>Pregnant women may have declines in specific aspects of cognition, but cognitive advantages in other areas.</a:t>
            </a:r>
          </a:p>
          <a:p>
            <a:pPr lvl="4"/>
            <a:endParaRPr lang="en-US" dirty="0">
              <a:latin typeface="Bodoni MT" panose="02070603080606020203" pitchFamily="18" charset="0"/>
            </a:endParaRPr>
          </a:p>
          <a:p>
            <a:r>
              <a:rPr lang="en-US" dirty="0">
                <a:latin typeface="Bodoni MT" panose="02070603080606020203" pitchFamily="18" charset="0"/>
              </a:rPr>
              <a:t>Reallocation of cognitive resources to social safety?</a:t>
            </a:r>
          </a:p>
        </p:txBody>
      </p:sp>
      <p:sp>
        <p:nvSpPr>
          <p:cNvPr id="7" name="TextBox 6"/>
          <p:cNvSpPr txBox="1"/>
          <p:nvPr/>
        </p:nvSpPr>
        <p:spPr>
          <a:xfrm flipH="1">
            <a:off x="606879" y="6026599"/>
            <a:ext cx="7886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Bodoni MT" panose="02070603080606020203" pitchFamily="18" charset="0"/>
                <a:ea typeface="+mn-ea"/>
                <a:cs typeface="+mn-cs"/>
              </a:rPr>
              <a:t>Anderson, M. V., &amp; Rutherford, M. D. (2012). </a:t>
            </a:r>
            <a:r>
              <a:rPr kumimoji="0" lang="en-US" sz="900" b="0" i="1" u="none" strike="noStrike" kern="1200" cap="none" spc="0" normalizeH="0" baseline="0" noProof="0" dirty="0">
                <a:ln>
                  <a:noFill/>
                </a:ln>
                <a:solidFill>
                  <a:prstClr val="black"/>
                </a:solidFill>
                <a:effectLst/>
                <a:uLnTx/>
                <a:uFillTx/>
                <a:latin typeface="Bodoni MT" panose="02070603080606020203" pitchFamily="18" charset="0"/>
                <a:ea typeface="+mn-ea"/>
                <a:cs typeface="+mn-cs"/>
              </a:rPr>
              <a:t>Evolutionary Psychology</a:t>
            </a:r>
            <a:r>
              <a:rPr kumimoji="0" lang="en-US" sz="900" b="0" i="0" u="none" strike="noStrike" kern="1200" cap="none" spc="0" normalizeH="0" baseline="0" noProof="0" dirty="0">
                <a:ln>
                  <a:noFill/>
                </a:ln>
                <a:solidFill>
                  <a:prstClr val="black"/>
                </a:solidFill>
                <a:effectLst/>
                <a:uLnTx/>
                <a:uFillTx/>
                <a:latin typeface="Bodoni MT" panose="02070603080606020203" pitchFamily="18" charset="0"/>
                <a:ea typeface="+mn-ea"/>
                <a:cs typeface="+mn-cs"/>
              </a:rPr>
              <a:t>. Crawley, R., Grant, S., &amp; </a:t>
            </a:r>
            <a:r>
              <a:rPr kumimoji="0" lang="en-US" sz="900" b="0" i="0" u="none" strike="noStrike" kern="1200" cap="none" spc="0" normalizeH="0" baseline="0" noProof="0" dirty="0" err="1">
                <a:ln>
                  <a:noFill/>
                </a:ln>
                <a:solidFill>
                  <a:prstClr val="black"/>
                </a:solidFill>
                <a:effectLst/>
                <a:uLnTx/>
                <a:uFillTx/>
                <a:latin typeface="Bodoni MT" panose="02070603080606020203" pitchFamily="18" charset="0"/>
                <a:ea typeface="+mn-ea"/>
                <a:cs typeface="+mn-cs"/>
              </a:rPr>
              <a:t>Hinshaw</a:t>
            </a:r>
            <a:r>
              <a:rPr kumimoji="0" lang="en-US" sz="900" b="0" i="0" u="none" strike="noStrike" kern="1200" cap="none" spc="0" normalizeH="0" baseline="0" noProof="0" dirty="0">
                <a:ln>
                  <a:noFill/>
                </a:ln>
                <a:solidFill>
                  <a:prstClr val="black"/>
                </a:solidFill>
                <a:effectLst/>
                <a:uLnTx/>
                <a:uFillTx/>
                <a:latin typeface="Bodoni MT" panose="02070603080606020203" pitchFamily="18" charset="0"/>
                <a:ea typeface="+mn-ea"/>
                <a:cs typeface="+mn-cs"/>
              </a:rPr>
              <a:t>, K. I. M. (2008). </a:t>
            </a:r>
            <a:r>
              <a:rPr kumimoji="0" lang="en-US" sz="900" b="0" i="1" u="none" strike="noStrike" kern="1200" cap="none" spc="0" normalizeH="0" baseline="0" noProof="0" dirty="0">
                <a:ln>
                  <a:noFill/>
                </a:ln>
                <a:solidFill>
                  <a:prstClr val="black"/>
                </a:solidFill>
                <a:effectLst/>
                <a:uLnTx/>
                <a:uFillTx/>
                <a:latin typeface="Bodoni MT" panose="02070603080606020203" pitchFamily="18" charset="0"/>
                <a:ea typeface="+mn-ea"/>
                <a:cs typeface="+mn-cs"/>
              </a:rPr>
              <a:t>Applied cognitive psychology</a:t>
            </a:r>
            <a:r>
              <a:rPr kumimoji="0" lang="en-US" sz="900" b="0" i="0" u="none" strike="noStrike" kern="1200" cap="none" spc="0" normalizeH="0" baseline="0" noProof="0" dirty="0">
                <a:ln>
                  <a:noFill/>
                </a:ln>
                <a:solidFill>
                  <a:prstClr val="black"/>
                </a:solidFill>
                <a:effectLst/>
                <a:uLnTx/>
                <a:uFillTx/>
                <a:latin typeface="Bodoni MT" panose="020706030806060202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Bodoni MT" panose="02070603080606020203" pitchFamily="18" charset="0"/>
                <a:ea typeface="+mn-ea"/>
                <a:cs typeface="+mn-cs"/>
              </a:rPr>
              <a:t>Christensen, H., </a:t>
            </a:r>
            <a:r>
              <a:rPr kumimoji="0" lang="en-US" sz="900" b="0" i="0" u="none" strike="noStrike" kern="1200" cap="none" spc="0" normalizeH="0" baseline="0" noProof="0" dirty="0" err="1">
                <a:ln>
                  <a:noFill/>
                </a:ln>
                <a:solidFill>
                  <a:prstClr val="black"/>
                </a:solidFill>
                <a:effectLst/>
                <a:uLnTx/>
                <a:uFillTx/>
                <a:latin typeface="Bodoni MT" panose="02070603080606020203" pitchFamily="18" charset="0"/>
                <a:ea typeface="+mn-ea"/>
                <a:cs typeface="+mn-cs"/>
              </a:rPr>
              <a:t>Poyser</a:t>
            </a:r>
            <a:r>
              <a:rPr kumimoji="0" lang="en-US" sz="900" b="0" i="0" u="none" strike="noStrike" kern="1200" cap="none" spc="0" normalizeH="0" baseline="0" noProof="0" dirty="0">
                <a:ln>
                  <a:noFill/>
                </a:ln>
                <a:solidFill>
                  <a:prstClr val="black"/>
                </a:solidFill>
                <a:effectLst/>
                <a:uLnTx/>
                <a:uFillTx/>
                <a:latin typeface="Bodoni MT" panose="02070603080606020203" pitchFamily="18" charset="0"/>
                <a:ea typeface="+mn-ea"/>
                <a:cs typeface="+mn-cs"/>
              </a:rPr>
              <a:t>, C., Pollitt, P., &amp; </a:t>
            </a:r>
            <a:r>
              <a:rPr kumimoji="0" lang="en-US" sz="900" b="0" i="0" u="none" strike="noStrike" kern="1200" cap="none" spc="0" normalizeH="0" baseline="0" noProof="0" dirty="0" err="1">
                <a:ln>
                  <a:noFill/>
                </a:ln>
                <a:solidFill>
                  <a:prstClr val="black"/>
                </a:solidFill>
                <a:effectLst/>
                <a:uLnTx/>
                <a:uFillTx/>
                <a:latin typeface="Bodoni MT" panose="02070603080606020203" pitchFamily="18" charset="0"/>
                <a:ea typeface="+mn-ea"/>
                <a:cs typeface="+mn-cs"/>
              </a:rPr>
              <a:t>Cubis</a:t>
            </a:r>
            <a:r>
              <a:rPr kumimoji="0" lang="en-US" sz="900" b="0" i="0" u="none" strike="noStrike" kern="1200" cap="none" spc="0" normalizeH="0" baseline="0" noProof="0" dirty="0">
                <a:ln>
                  <a:noFill/>
                </a:ln>
                <a:solidFill>
                  <a:prstClr val="black"/>
                </a:solidFill>
                <a:effectLst/>
                <a:uLnTx/>
                <a:uFillTx/>
                <a:latin typeface="Bodoni MT" panose="02070603080606020203" pitchFamily="18" charset="0"/>
                <a:ea typeface="+mn-ea"/>
                <a:cs typeface="+mn-cs"/>
              </a:rPr>
              <a:t>, J. (1999). </a:t>
            </a:r>
            <a:r>
              <a:rPr kumimoji="0" lang="en-US" sz="900" b="0" i="1" u="none" strike="noStrike" kern="1200" cap="none" spc="0" normalizeH="0" baseline="0" noProof="0" dirty="0">
                <a:ln>
                  <a:noFill/>
                </a:ln>
                <a:solidFill>
                  <a:prstClr val="black"/>
                </a:solidFill>
                <a:effectLst/>
                <a:uLnTx/>
                <a:uFillTx/>
                <a:latin typeface="Bodoni MT" panose="02070603080606020203" pitchFamily="18" charset="0"/>
                <a:ea typeface="+mn-ea"/>
                <a:cs typeface="+mn-cs"/>
              </a:rPr>
              <a:t>Journal of reproductive and infant psychology</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 name="TextBox 4"/>
          <p:cNvSpPr txBox="1"/>
          <p:nvPr/>
        </p:nvSpPr>
        <p:spPr>
          <a:xfrm>
            <a:off x="7848600" y="6488668"/>
            <a:ext cx="928459" cy="369332"/>
          </a:xfrm>
          <a:prstGeom prst="rect">
            <a:avLst/>
          </a:prstGeom>
          <a:noFill/>
        </p:spPr>
        <p:txBody>
          <a:bodyPr wrap="none" rtlCol="0">
            <a:spAutoFit/>
          </a:bodyPr>
          <a:lstStyle/>
          <a:p>
            <a:r>
              <a:rPr lang="en-US" dirty="0"/>
              <a:t>Maylott</a:t>
            </a:r>
          </a:p>
        </p:txBody>
      </p:sp>
    </p:spTree>
    <p:extLst>
      <p:ext uri="{BB962C8B-B14F-4D97-AF65-F5344CB8AC3E}">
        <p14:creationId xmlns:p14="http://schemas.microsoft.com/office/powerpoint/2010/main" val="3182277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7CCD-C5B2-674A-AF9C-77E0088456E2}"/>
              </a:ext>
            </a:extLst>
          </p:cNvPr>
          <p:cNvSpPr>
            <a:spLocks noGrp="1"/>
          </p:cNvSpPr>
          <p:nvPr>
            <p:ph type="ctrTitle"/>
          </p:nvPr>
        </p:nvSpPr>
        <p:spPr/>
        <p:txBody>
          <a:bodyPr>
            <a:normAutofit fontScale="90000"/>
          </a:bodyPr>
          <a:lstStyle/>
          <a:p>
            <a:r>
              <a:rPr lang="en-US" dirty="0"/>
              <a:t>Pregnancy leads to long-lasting changes in human brain structure</a:t>
            </a:r>
          </a:p>
        </p:txBody>
      </p:sp>
      <p:sp>
        <p:nvSpPr>
          <p:cNvPr id="3" name="Subtitle 2">
            <a:extLst>
              <a:ext uri="{FF2B5EF4-FFF2-40B4-BE49-F238E27FC236}">
                <a16:creationId xmlns:a16="http://schemas.microsoft.com/office/drawing/2014/main" id="{3A2F61F1-97B7-E54B-91AF-01635BE010CE}"/>
              </a:ext>
            </a:extLst>
          </p:cNvPr>
          <p:cNvSpPr>
            <a:spLocks noGrp="1"/>
          </p:cNvSpPr>
          <p:nvPr>
            <p:ph type="subTitle" idx="1"/>
          </p:nvPr>
        </p:nvSpPr>
        <p:spPr/>
        <p:txBody>
          <a:bodyPr/>
          <a:lstStyle/>
          <a:p>
            <a:r>
              <a:rPr lang="en-US" dirty="0"/>
              <a:t>S. Gabe Hatch</a:t>
            </a:r>
          </a:p>
        </p:txBody>
      </p:sp>
      <p:sp>
        <p:nvSpPr>
          <p:cNvPr id="4" name="Footer Placeholder 3">
            <a:extLst>
              <a:ext uri="{FF2B5EF4-FFF2-40B4-BE49-F238E27FC236}">
                <a16:creationId xmlns:a16="http://schemas.microsoft.com/office/drawing/2014/main" id="{41E773EA-B233-6F49-8501-027FAE994571}"/>
              </a:ext>
            </a:extLst>
          </p:cNvPr>
          <p:cNvSpPr>
            <a:spLocks noGrp="1"/>
          </p:cNvSpPr>
          <p:nvPr>
            <p:ph type="ftr" sz="quarter" idx="11"/>
          </p:nvPr>
        </p:nvSpPr>
        <p:spPr/>
        <p:txBody>
          <a:bodyPr/>
          <a:lstStyle/>
          <a:p>
            <a:pPr defTabSz="342900" eaLnBrk="1" fontAlgn="auto" hangingPunct="1">
              <a:spcBef>
                <a:spcPts val="0"/>
              </a:spcBef>
              <a:spcAft>
                <a:spcPts val="0"/>
              </a:spcAft>
            </a:pPr>
            <a:r>
              <a:rPr lang="en-US">
                <a:solidFill>
                  <a:prstClr val="black">
                    <a:tint val="75000"/>
                  </a:prstClr>
                </a:solidFill>
                <a:latin typeface="Century Gothic" panose="020B0502020202020204"/>
              </a:rPr>
              <a:t>Hatch, S. G.</a:t>
            </a:r>
            <a:endParaRPr lang="en-US" dirty="0">
              <a:solidFill>
                <a:prstClr val="black">
                  <a:tint val="75000"/>
                </a:prstClr>
              </a:solidFill>
              <a:latin typeface="Century Gothic" panose="020B0502020202020204"/>
            </a:endParaRPr>
          </a:p>
        </p:txBody>
      </p:sp>
    </p:spTree>
    <p:extLst>
      <p:ext uri="{BB962C8B-B14F-4D97-AF65-F5344CB8AC3E}">
        <p14:creationId xmlns:p14="http://schemas.microsoft.com/office/powerpoint/2010/main" val="167539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FF389-8B13-694F-9696-7E4C2D624785}"/>
              </a:ext>
            </a:extLst>
          </p:cNvPr>
          <p:cNvSpPr>
            <a:spLocks noGrp="1"/>
          </p:cNvSpPr>
          <p:nvPr>
            <p:ph type="title"/>
          </p:nvPr>
        </p:nvSpPr>
        <p:spPr/>
        <p:txBody>
          <a:bodyPr/>
          <a:lstStyle/>
          <a:p>
            <a:r>
              <a:rPr lang="en-US" dirty="0"/>
              <a:t>Pregnancy is common</a:t>
            </a:r>
          </a:p>
        </p:txBody>
      </p:sp>
      <p:sp>
        <p:nvSpPr>
          <p:cNvPr id="3" name="Content Placeholder 2">
            <a:extLst>
              <a:ext uri="{FF2B5EF4-FFF2-40B4-BE49-F238E27FC236}">
                <a16:creationId xmlns:a16="http://schemas.microsoft.com/office/drawing/2014/main" id="{F618B03E-1289-C84B-B211-EE75C05566E7}"/>
              </a:ext>
            </a:extLst>
          </p:cNvPr>
          <p:cNvSpPr>
            <a:spLocks noGrp="1"/>
          </p:cNvSpPr>
          <p:nvPr>
            <p:ph idx="1"/>
          </p:nvPr>
        </p:nvSpPr>
        <p:spPr>
          <a:xfrm>
            <a:off x="1889729" y="2196547"/>
            <a:ext cx="6686550" cy="2833217"/>
          </a:xfrm>
        </p:spPr>
        <p:txBody>
          <a:bodyPr>
            <a:noAutofit/>
          </a:bodyPr>
          <a:lstStyle/>
          <a:p>
            <a:r>
              <a:rPr lang="en-US" sz="1800" dirty="0"/>
              <a:t>Most women undergo pregnancy once in their lives</a:t>
            </a:r>
          </a:p>
          <a:p>
            <a:r>
              <a:rPr lang="en-US" sz="1800" dirty="0"/>
              <a:t>Little is known about how this process affects the brain</a:t>
            </a:r>
          </a:p>
          <a:p>
            <a:r>
              <a:rPr lang="en-US" sz="1800" dirty="0"/>
              <a:t>Animal studies indicate that changes happen physiologically as well as in the endocrine system</a:t>
            </a:r>
          </a:p>
          <a:p>
            <a:r>
              <a:rPr lang="en-US" sz="1800" dirty="0"/>
              <a:t>Followed by a flood of estrogens that typically exceeds the estrogen exposure of a woman’s entire nonpregnant life</a:t>
            </a:r>
          </a:p>
          <a:p>
            <a:r>
              <a:rPr lang="en-US" sz="1800" dirty="0"/>
              <a:t>Other endocrine events involving less extreme fluctuates in hormone levels are known to render structural and functional alterations in the brain (e.g., puberty)</a:t>
            </a:r>
          </a:p>
          <a:p>
            <a:r>
              <a:rPr lang="en-US" sz="1800" dirty="0"/>
              <a:t>Even small hormonal changes have resulted to neural alterations</a:t>
            </a:r>
          </a:p>
        </p:txBody>
      </p:sp>
      <p:sp>
        <p:nvSpPr>
          <p:cNvPr id="4" name="Footer Placeholder 3">
            <a:extLst>
              <a:ext uri="{FF2B5EF4-FFF2-40B4-BE49-F238E27FC236}">
                <a16:creationId xmlns:a16="http://schemas.microsoft.com/office/drawing/2014/main" id="{834751DA-5022-624B-A81E-B77308EAE2CB}"/>
              </a:ext>
            </a:extLst>
          </p:cNvPr>
          <p:cNvSpPr>
            <a:spLocks noGrp="1"/>
          </p:cNvSpPr>
          <p:nvPr>
            <p:ph type="ftr" sz="quarter" idx="11"/>
          </p:nvPr>
        </p:nvSpPr>
        <p:spPr>
          <a:xfrm>
            <a:off x="7640570" y="5726907"/>
            <a:ext cx="723666" cy="273844"/>
          </a:xfrm>
        </p:spPr>
        <p:txBody>
          <a:bodyPr/>
          <a:lstStyle/>
          <a:p>
            <a:pPr defTabSz="342900" eaLnBrk="1" fontAlgn="auto" hangingPunct="1">
              <a:spcBef>
                <a:spcPts val="0"/>
              </a:spcBef>
              <a:spcAft>
                <a:spcPts val="0"/>
              </a:spcAft>
            </a:pPr>
            <a:r>
              <a:rPr lang="en-US" dirty="0">
                <a:solidFill>
                  <a:prstClr val="black"/>
                </a:solidFill>
                <a:latin typeface="Century Gothic" panose="020B0502020202020204"/>
              </a:rPr>
              <a:t>Hatch, S. G.</a:t>
            </a:r>
          </a:p>
        </p:txBody>
      </p:sp>
    </p:spTree>
    <p:extLst>
      <p:ext uri="{BB962C8B-B14F-4D97-AF65-F5344CB8AC3E}">
        <p14:creationId xmlns:p14="http://schemas.microsoft.com/office/powerpoint/2010/main" val="2534297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BB24-8BC2-3040-AA27-5FD1E53BBA1C}"/>
              </a:ext>
            </a:extLst>
          </p:cNvPr>
          <p:cNvSpPr>
            <a:spLocks noGrp="1"/>
          </p:cNvSpPr>
          <p:nvPr>
            <p:ph type="title"/>
          </p:nvPr>
        </p:nvSpPr>
        <p:spPr/>
        <p:txBody>
          <a:bodyPr/>
          <a:lstStyle/>
          <a:p>
            <a:r>
              <a:rPr lang="en-US" dirty="0"/>
              <a:t>We know something about the brain during pregnancy</a:t>
            </a:r>
          </a:p>
        </p:txBody>
      </p:sp>
      <p:sp>
        <p:nvSpPr>
          <p:cNvPr id="3" name="Content Placeholder 2">
            <a:extLst>
              <a:ext uri="{FF2B5EF4-FFF2-40B4-BE49-F238E27FC236}">
                <a16:creationId xmlns:a16="http://schemas.microsoft.com/office/drawing/2014/main" id="{CFB7FEF0-F889-E749-8BEF-6A4D9A655789}"/>
              </a:ext>
            </a:extLst>
          </p:cNvPr>
          <p:cNvSpPr>
            <a:spLocks noGrp="1"/>
          </p:cNvSpPr>
          <p:nvPr>
            <p:ph idx="1"/>
          </p:nvPr>
        </p:nvSpPr>
        <p:spPr/>
        <p:txBody>
          <a:bodyPr>
            <a:noAutofit/>
          </a:bodyPr>
          <a:lstStyle/>
          <a:p>
            <a:r>
              <a:rPr lang="en-US" sz="1800" b="1" dirty="0"/>
              <a:t>Women</a:t>
            </a:r>
          </a:p>
          <a:p>
            <a:pPr lvl="1"/>
            <a:r>
              <a:rPr lang="en-US" sz="1800" dirty="0"/>
              <a:t>1909 – Enlargements of the pituitary gland was first observed in deceased pregnant women (2x as large)</a:t>
            </a:r>
          </a:p>
          <a:p>
            <a:pPr lvl="1"/>
            <a:r>
              <a:rPr lang="en-US" sz="1800" dirty="0"/>
              <a:t>The ventricles and outer border of the brain have been contoured</a:t>
            </a:r>
          </a:p>
          <a:p>
            <a:pPr lvl="1"/>
            <a:r>
              <a:rPr lang="en-US" sz="1800" dirty="0"/>
              <a:t>Increases in ventricular size and decreases in brain size during late pregnancy</a:t>
            </a:r>
          </a:p>
          <a:p>
            <a:r>
              <a:rPr lang="en-US" sz="1800" b="1" dirty="0"/>
              <a:t>Men</a:t>
            </a:r>
          </a:p>
          <a:p>
            <a:pPr lvl="1"/>
            <a:r>
              <a:rPr lang="en-US" sz="1800" dirty="0"/>
              <a:t>Despite the review on brain changes for women, the introduction is completely lacking on any physiological changes among men</a:t>
            </a:r>
          </a:p>
        </p:txBody>
      </p:sp>
      <p:sp>
        <p:nvSpPr>
          <p:cNvPr id="4" name="Footer Placeholder 3">
            <a:extLst>
              <a:ext uri="{FF2B5EF4-FFF2-40B4-BE49-F238E27FC236}">
                <a16:creationId xmlns:a16="http://schemas.microsoft.com/office/drawing/2014/main" id="{85409B8A-D4B3-404C-BDBC-18C9BADD9D84}"/>
              </a:ext>
            </a:extLst>
          </p:cNvPr>
          <p:cNvSpPr>
            <a:spLocks noGrp="1"/>
          </p:cNvSpPr>
          <p:nvPr>
            <p:ph type="ftr" sz="quarter" idx="11"/>
          </p:nvPr>
        </p:nvSpPr>
        <p:spPr>
          <a:xfrm>
            <a:off x="7918256" y="5726907"/>
            <a:ext cx="660065" cy="273844"/>
          </a:xfrm>
        </p:spPr>
        <p:txBody>
          <a:bodyPr/>
          <a:lstStyle/>
          <a:p>
            <a:pPr defTabSz="342900" eaLnBrk="1" fontAlgn="auto" hangingPunct="1">
              <a:spcBef>
                <a:spcPts val="0"/>
              </a:spcBef>
              <a:spcAft>
                <a:spcPts val="0"/>
              </a:spcAft>
            </a:pPr>
            <a:r>
              <a:rPr lang="en-US" dirty="0">
                <a:solidFill>
                  <a:prstClr val="black"/>
                </a:solidFill>
                <a:latin typeface="Century Gothic" panose="020B0502020202020204"/>
              </a:rPr>
              <a:t>Hatch, S. G.</a:t>
            </a:r>
          </a:p>
        </p:txBody>
      </p:sp>
    </p:spTree>
    <p:extLst>
      <p:ext uri="{BB962C8B-B14F-4D97-AF65-F5344CB8AC3E}">
        <p14:creationId xmlns:p14="http://schemas.microsoft.com/office/powerpoint/2010/main" val="2169594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085E-F716-2B49-AFA3-DBC553AFEA07}"/>
              </a:ext>
            </a:extLst>
          </p:cNvPr>
          <p:cNvSpPr>
            <a:spLocks noGrp="1"/>
          </p:cNvSpPr>
          <p:nvPr>
            <p:ph type="title"/>
          </p:nvPr>
        </p:nvSpPr>
        <p:spPr/>
        <p:txBody>
          <a:bodyPr/>
          <a:lstStyle/>
          <a:p>
            <a:r>
              <a:rPr lang="en-US" dirty="0"/>
              <a:t>Study Goals</a:t>
            </a:r>
          </a:p>
        </p:txBody>
      </p:sp>
      <p:sp>
        <p:nvSpPr>
          <p:cNvPr id="3" name="Content Placeholder 2">
            <a:extLst>
              <a:ext uri="{FF2B5EF4-FFF2-40B4-BE49-F238E27FC236}">
                <a16:creationId xmlns:a16="http://schemas.microsoft.com/office/drawing/2014/main" id="{FC0A35FF-B25F-7249-96D8-262AFA557664}"/>
              </a:ext>
            </a:extLst>
          </p:cNvPr>
          <p:cNvSpPr>
            <a:spLocks noGrp="1"/>
          </p:cNvSpPr>
          <p:nvPr>
            <p:ph idx="1"/>
          </p:nvPr>
        </p:nvSpPr>
        <p:spPr>
          <a:xfrm>
            <a:off x="1941909" y="2087218"/>
            <a:ext cx="6686550" cy="3853897"/>
          </a:xfrm>
        </p:spPr>
        <p:txBody>
          <a:bodyPr>
            <a:normAutofit fontScale="70000" lnSpcReduction="20000"/>
          </a:bodyPr>
          <a:lstStyle/>
          <a:p>
            <a:r>
              <a:rPr lang="en-US" sz="2325" dirty="0"/>
              <a:t>These authors performed a prospective neuroimaging study (before versus after pregnancy) involving first-time mothers (and fathers) and compared this group to women that have never given birth (or fathers without children)</a:t>
            </a:r>
          </a:p>
          <a:p>
            <a:r>
              <a:rPr lang="en-US" sz="2325" dirty="0"/>
              <a:t>Five ways:</a:t>
            </a:r>
          </a:p>
          <a:p>
            <a:pPr lvl="1"/>
            <a:r>
              <a:rPr lang="en-US" sz="2325" dirty="0"/>
              <a:t>These authors wanted to see whether pregnancy is associated with change in the gray matter structure of the human brain</a:t>
            </a:r>
          </a:p>
          <a:p>
            <a:pPr lvl="1"/>
            <a:r>
              <a:rPr lang="en-US" sz="2325" dirty="0"/>
              <a:t>The authors also tested the discriminative power of the gray matter volume changes</a:t>
            </a:r>
          </a:p>
          <a:p>
            <a:pPr lvl="1"/>
            <a:r>
              <a:rPr lang="en-US" sz="2325" dirty="0"/>
              <a:t>Examined the gray matter volume of first-time fathers and control men without children</a:t>
            </a:r>
          </a:p>
          <a:p>
            <a:pPr lvl="1"/>
            <a:r>
              <a:rPr lang="en-US" sz="2325" dirty="0"/>
              <a:t>Investigated a potential link to maternal attachment</a:t>
            </a:r>
          </a:p>
          <a:p>
            <a:pPr lvl="1"/>
            <a:r>
              <a:rPr lang="en-US" sz="2325" dirty="0"/>
              <a:t>Tested the long-term persistence of pregnancy effects with a 2-year post-pregnancy follow-up session</a:t>
            </a:r>
          </a:p>
          <a:p>
            <a:endParaRPr lang="en-US" dirty="0"/>
          </a:p>
        </p:txBody>
      </p:sp>
      <p:sp>
        <p:nvSpPr>
          <p:cNvPr id="5" name="Footer Placeholder 3">
            <a:extLst>
              <a:ext uri="{FF2B5EF4-FFF2-40B4-BE49-F238E27FC236}">
                <a16:creationId xmlns:a16="http://schemas.microsoft.com/office/drawing/2014/main" id="{7112A668-1AB4-C247-89D6-BA2AA4569C3B}"/>
              </a:ext>
            </a:extLst>
          </p:cNvPr>
          <p:cNvSpPr>
            <a:spLocks noGrp="1"/>
          </p:cNvSpPr>
          <p:nvPr>
            <p:ph type="ftr" sz="quarter" idx="11"/>
          </p:nvPr>
        </p:nvSpPr>
        <p:spPr>
          <a:xfrm>
            <a:off x="7918256" y="5726907"/>
            <a:ext cx="660065" cy="273844"/>
          </a:xfrm>
        </p:spPr>
        <p:txBody>
          <a:bodyPr/>
          <a:lstStyle/>
          <a:p>
            <a:pPr defTabSz="342900" eaLnBrk="1" fontAlgn="auto" hangingPunct="1">
              <a:spcBef>
                <a:spcPts val="0"/>
              </a:spcBef>
              <a:spcAft>
                <a:spcPts val="0"/>
              </a:spcAft>
            </a:pPr>
            <a:r>
              <a:rPr lang="en-US" dirty="0">
                <a:solidFill>
                  <a:prstClr val="black"/>
                </a:solidFill>
                <a:latin typeface="Century Gothic" panose="020B0502020202020204"/>
              </a:rPr>
              <a:t>Hatch, S. G.</a:t>
            </a:r>
          </a:p>
        </p:txBody>
      </p:sp>
    </p:spTree>
    <p:extLst>
      <p:ext uri="{BB962C8B-B14F-4D97-AF65-F5344CB8AC3E}">
        <p14:creationId xmlns:p14="http://schemas.microsoft.com/office/powerpoint/2010/main" val="28800748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25829"/>
            <a:ext cx="7543800" cy="1918827"/>
          </a:xfrm>
          <a:prstGeom prst="rect">
            <a:avLst/>
          </a:prstGeom>
        </p:spPr>
      </p:pic>
      <p:pic>
        <p:nvPicPr>
          <p:cNvPr id="6" name="Picture 2" descr="http://ecx.images-amazon.com/images/I/41FG-uuAiC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548" y="4359836"/>
            <a:ext cx="1627452" cy="24697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lichtenbergconsulting.com/wp-content/uploads/2011/10/TIME-Cover-Twixters-227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9" y="4714875"/>
            <a:ext cx="1621631"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96174" y="5186272"/>
            <a:ext cx="4572000" cy="1200329"/>
          </a:xfrm>
          <a:prstGeom prst="rect">
            <a:avLst/>
          </a:prstGeom>
        </p:spPr>
        <p:txBody>
          <a:bodyPr>
            <a:spAutoFit/>
          </a:bodyPr>
          <a:lstStyle/>
          <a:p>
            <a:r>
              <a:rPr lang="en-US" dirty="0">
                <a:hlinkClick r:id="rId5"/>
              </a:rPr>
              <a:t>Schwartz, S. J. (in press). Turning point for a turning point: Advancing emerging adulthood theory and research. Emerging Adulthood. Download</a:t>
            </a:r>
            <a:endParaRPr lang="en-US" dirty="0"/>
          </a:p>
        </p:txBody>
      </p:sp>
      <p:pic>
        <p:nvPicPr>
          <p:cNvPr id="2" name="Picture 1"/>
          <p:cNvPicPr>
            <a:picLocks noChangeAspect="1"/>
          </p:cNvPicPr>
          <p:nvPr/>
        </p:nvPicPr>
        <p:blipFill>
          <a:blip r:embed="rId6"/>
          <a:stretch>
            <a:fillRect/>
          </a:stretch>
        </p:blipFill>
        <p:spPr>
          <a:xfrm>
            <a:off x="1447800" y="2388829"/>
            <a:ext cx="6177885" cy="2059295"/>
          </a:xfrm>
          <a:prstGeom prst="rect">
            <a:avLst/>
          </a:prstGeom>
        </p:spPr>
      </p:pic>
      <p:pic>
        <p:nvPicPr>
          <p:cNvPr id="8" name="Picture 7"/>
          <p:cNvPicPr>
            <a:picLocks noChangeAspect="1"/>
          </p:cNvPicPr>
          <p:nvPr/>
        </p:nvPicPr>
        <p:blipFill>
          <a:blip r:embed="rId7"/>
          <a:stretch>
            <a:fillRect/>
          </a:stretch>
        </p:blipFill>
        <p:spPr>
          <a:xfrm>
            <a:off x="6719226" y="7010400"/>
            <a:ext cx="3630348" cy="2576376"/>
          </a:xfrm>
          <a:prstGeom prst="rect">
            <a:avLst/>
          </a:prstGeom>
        </p:spPr>
      </p:pic>
      <p:sp>
        <p:nvSpPr>
          <p:cNvPr id="9" name="Oval 8"/>
          <p:cNvSpPr/>
          <p:nvPr/>
        </p:nvSpPr>
        <p:spPr>
          <a:xfrm>
            <a:off x="3351179" y="4070844"/>
            <a:ext cx="1257510" cy="3202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472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C3437-909F-5443-935E-ACEC27E058D6}"/>
              </a:ext>
            </a:extLst>
          </p:cNvPr>
          <p:cNvSpPr>
            <a:spLocks noGrp="1"/>
          </p:cNvSpPr>
          <p:nvPr>
            <p:ph type="ctrTitle"/>
          </p:nvPr>
        </p:nvSpPr>
        <p:spPr/>
        <p:txBody>
          <a:bodyPr/>
          <a:lstStyle/>
          <a:p>
            <a:r>
              <a:rPr lang="en-US" dirty="0"/>
              <a:t>Results</a:t>
            </a:r>
          </a:p>
        </p:txBody>
      </p:sp>
      <p:sp>
        <p:nvSpPr>
          <p:cNvPr id="3" name="Subtitle 2">
            <a:extLst>
              <a:ext uri="{FF2B5EF4-FFF2-40B4-BE49-F238E27FC236}">
                <a16:creationId xmlns:a16="http://schemas.microsoft.com/office/drawing/2014/main" id="{1B0D0487-4D37-5E47-991E-30064B498EC3}"/>
              </a:ext>
            </a:extLst>
          </p:cNvPr>
          <p:cNvSpPr>
            <a:spLocks noGrp="1"/>
          </p:cNvSpPr>
          <p:nvPr>
            <p:ph type="subTitle" idx="1"/>
          </p:nvPr>
        </p:nvSpPr>
        <p:spPr/>
        <p:txBody>
          <a:bodyPr/>
          <a:lstStyle/>
          <a:p>
            <a:endParaRPr lang="en-US"/>
          </a:p>
        </p:txBody>
      </p:sp>
      <p:sp>
        <p:nvSpPr>
          <p:cNvPr id="5" name="Footer Placeholder 3">
            <a:extLst>
              <a:ext uri="{FF2B5EF4-FFF2-40B4-BE49-F238E27FC236}">
                <a16:creationId xmlns:a16="http://schemas.microsoft.com/office/drawing/2014/main" id="{68E975B9-66D2-CD46-B923-1DCBAC5A6B7D}"/>
              </a:ext>
            </a:extLst>
          </p:cNvPr>
          <p:cNvSpPr>
            <a:spLocks noGrp="1"/>
          </p:cNvSpPr>
          <p:nvPr>
            <p:ph type="ftr" sz="quarter" idx="11"/>
          </p:nvPr>
        </p:nvSpPr>
        <p:spPr>
          <a:xfrm>
            <a:off x="7918256" y="5726907"/>
            <a:ext cx="660065" cy="273844"/>
          </a:xfrm>
        </p:spPr>
        <p:txBody>
          <a:bodyPr/>
          <a:lstStyle/>
          <a:p>
            <a:pPr defTabSz="342900" eaLnBrk="1" fontAlgn="auto" hangingPunct="1">
              <a:spcBef>
                <a:spcPts val="0"/>
              </a:spcBef>
              <a:spcAft>
                <a:spcPts val="0"/>
              </a:spcAft>
            </a:pPr>
            <a:r>
              <a:rPr lang="en-US" dirty="0">
                <a:solidFill>
                  <a:prstClr val="black"/>
                </a:solidFill>
                <a:latin typeface="Century Gothic" panose="020B0502020202020204"/>
              </a:rPr>
              <a:t>Hatch, S. G.</a:t>
            </a:r>
          </a:p>
        </p:txBody>
      </p:sp>
    </p:spTree>
    <p:extLst>
      <p:ext uri="{BB962C8B-B14F-4D97-AF65-F5344CB8AC3E}">
        <p14:creationId xmlns:p14="http://schemas.microsoft.com/office/powerpoint/2010/main" val="1554090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E17B-563D-3F4E-B524-F4A7EC7A8A02}"/>
              </a:ext>
            </a:extLst>
          </p:cNvPr>
          <p:cNvSpPr>
            <a:spLocks noGrp="1"/>
          </p:cNvSpPr>
          <p:nvPr>
            <p:ph type="title"/>
          </p:nvPr>
        </p:nvSpPr>
        <p:spPr/>
        <p:txBody>
          <a:bodyPr/>
          <a:lstStyle/>
          <a:p>
            <a:r>
              <a:rPr lang="en-US" dirty="0"/>
              <a:t>Assessment Structure</a:t>
            </a:r>
          </a:p>
        </p:txBody>
      </p:sp>
      <p:sp>
        <p:nvSpPr>
          <p:cNvPr id="14" name="Footer Placeholder 3">
            <a:extLst>
              <a:ext uri="{FF2B5EF4-FFF2-40B4-BE49-F238E27FC236}">
                <a16:creationId xmlns:a16="http://schemas.microsoft.com/office/drawing/2014/main" id="{65236364-73A7-B043-BD5B-21664D8065E2}"/>
              </a:ext>
            </a:extLst>
          </p:cNvPr>
          <p:cNvSpPr>
            <a:spLocks noGrp="1"/>
          </p:cNvSpPr>
          <p:nvPr>
            <p:ph type="ftr" sz="quarter" idx="11"/>
          </p:nvPr>
        </p:nvSpPr>
        <p:spPr>
          <a:xfrm>
            <a:off x="7918256" y="5726907"/>
            <a:ext cx="660065" cy="273844"/>
          </a:xfrm>
        </p:spPr>
        <p:txBody>
          <a:bodyPr/>
          <a:lstStyle/>
          <a:p>
            <a:pPr defTabSz="342900" eaLnBrk="1" fontAlgn="auto" hangingPunct="1">
              <a:spcBef>
                <a:spcPts val="0"/>
              </a:spcBef>
              <a:spcAft>
                <a:spcPts val="0"/>
              </a:spcAft>
            </a:pPr>
            <a:r>
              <a:rPr lang="en-US" dirty="0">
                <a:solidFill>
                  <a:prstClr val="black"/>
                </a:solidFill>
                <a:latin typeface="Century Gothic" panose="020B0502020202020204"/>
              </a:rPr>
              <a:t>Hatch, S. G.</a:t>
            </a:r>
          </a:p>
        </p:txBody>
      </p:sp>
      <p:sp>
        <p:nvSpPr>
          <p:cNvPr id="4" name="Rectangle 3">
            <a:extLst>
              <a:ext uri="{FF2B5EF4-FFF2-40B4-BE49-F238E27FC236}">
                <a16:creationId xmlns:a16="http://schemas.microsoft.com/office/drawing/2014/main" id="{1D88C7DE-270D-A644-9831-A0907A71AC1D}"/>
              </a:ext>
            </a:extLst>
          </p:cNvPr>
          <p:cNvSpPr/>
          <p:nvPr/>
        </p:nvSpPr>
        <p:spPr>
          <a:xfrm>
            <a:off x="797615" y="2903289"/>
            <a:ext cx="2017721" cy="1114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350" dirty="0">
                <a:solidFill>
                  <a:prstClr val="white"/>
                </a:solidFill>
                <a:latin typeface="Century Gothic" panose="020B0502020202020204"/>
              </a:rPr>
              <a:t>Brain Scans were Obtained Before Pregnancy (Pre-conception)</a:t>
            </a:r>
          </a:p>
        </p:txBody>
      </p:sp>
      <p:sp>
        <p:nvSpPr>
          <p:cNvPr id="8" name="Right Arrow 7">
            <a:extLst>
              <a:ext uri="{FF2B5EF4-FFF2-40B4-BE49-F238E27FC236}">
                <a16:creationId xmlns:a16="http://schemas.microsoft.com/office/drawing/2014/main" id="{53F2F282-6863-7A4A-B9C9-7E688B1ED825}"/>
              </a:ext>
            </a:extLst>
          </p:cNvPr>
          <p:cNvSpPr/>
          <p:nvPr/>
        </p:nvSpPr>
        <p:spPr>
          <a:xfrm>
            <a:off x="2856110" y="3429001"/>
            <a:ext cx="633321" cy="313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entury Gothic" panose="020B0502020202020204"/>
            </a:endParaRPr>
          </a:p>
        </p:txBody>
      </p:sp>
      <p:sp>
        <p:nvSpPr>
          <p:cNvPr id="10" name="Right Arrow 9">
            <a:extLst>
              <a:ext uri="{FF2B5EF4-FFF2-40B4-BE49-F238E27FC236}">
                <a16:creationId xmlns:a16="http://schemas.microsoft.com/office/drawing/2014/main" id="{DAA0766F-5D14-3543-A5D4-5BDF7E2FD948}"/>
              </a:ext>
            </a:extLst>
          </p:cNvPr>
          <p:cNvSpPr/>
          <p:nvPr/>
        </p:nvSpPr>
        <p:spPr>
          <a:xfrm>
            <a:off x="6049055" y="3429001"/>
            <a:ext cx="633321" cy="313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entury Gothic" panose="020B0502020202020204"/>
            </a:endParaRPr>
          </a:p>
        </p:txBody>
      </p:sp>
      <p:sp>
        <p:nvSpPr>
          <p:cNvPr id="11" name="Rectangle 10">
            <a:extLst>
              <a:ext uri="{FF2B5EF4-FFF2-40B4-BE49-F238E27FC236}">
                <a16:creationId xmlns:a16="http://schemas.microsoft.com/office/drawing/2014/main" id="{A8AC7675-C107-5D43-ACF8-951ECD67FB87}"/>
              </a:ext>
            </a:extLst>
          </p:cNvPr>
          <p:cNvSpPr/>
          <p:nvPr/>
        </p:nvSpPr>
        <p:spPr>
          <a:xfrm>
            <a:off x="4031333" y="2895601"/>
            <a:ext cx="2017721" cy="1170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350" dirty="0">
                <a:solidFill>
                  <a:prstClr val="white"/>
                </a:solidFill>
                <a:latin typeface="Century Gothic" panose="020B0502020202020204"/>
              </a:rPr>
              <a:t>If Successful, Brain Scans were Obtained After Completion of Pregnancy</a:t>
            </a:r>
          </a:p>
        </p:txBody>
      </p:sp>
      <p:sp>
        <p:nvSpPr>
          <p:cNvPr id="12" name="Rectangle 11">
            <a:extLst>
              <a:ext uri="{FF2B5EF4-FFF2-40B4-BE49-F238E27FC236}">
                <a16:creationId xmlns:a16="http://schemas.microsoft.com/office/drawing/2014/main" id="{7DD7E8FC-0172-6846-8F75-5EDB4D255123}"/>
              </a:ext>
            </a:extLst>
          </p:cNvPr>
          <p:cNvSpPr/>
          <p:nvPr/>
        </p:nvSpPr>
        <p:spPr>
          <a:xfrm>
            <a:off x="7183506" y="2903289"/>
            <a:ext cx="2017721" cy="1114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350" dirty="0">
                <a:solidFill>
                  <a:prstClr val="white"/>
                </a:solidFill>
                <a:latin typeface="Century Gothic" panose="020B0502020202020204"/>
              </a:rPr>
              <a:t>Brain Scans were Obtained 2-Years Post-Pregnancy</a:t>
            </a:r>
          </a:p>
        </p:txBody>
      </p:sp>
    </p:spTree>
    <p:extLst>
      <p:ext uri="{BB962C8B-B14F-4D97-AF65-F5344CB8AC3E}">
        <p14:creationId xmlns:p14="http://schemas.microsoft.com/office/powerpoint/2010/main" val="35003980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6660"/>
            <a:ext cx="9144000" cy="5140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483E2CC3-B376-9A40-BEEB-162851F92D78}"/>
              </a:ext>
            </a:extLst>
          </p:cNvPr>
          <p:cNvSpPr>
            <a:spLocks noGrp="1"/>
          </p:cNvSpPr>
          <p:nvPr>
            <p:ph type="title"/>
          </p:nvPr>
        </p:nvSpPr>
        <p:spPr>
          <a:xfrm>
            <a:off x="486343" y="860811"/>
            <a:ext cx="3841989" cy="944921"/>
          </a:xfrm>
        </p:spPr>
        <p:txBody>
          <a:bodyPr>
            <a:normAutofit fontScale="90000"/>
          </a:bodyPr>
          <a:lstStyle/>
          <a:p>
            <a:pPr>
              <a:lnSpc>
                <a:spcPct val="90000"/>
              </a:lnSpc>
            </a:pPr>
            <a:r>
              <a:rPr lang="en-US" sz="2100" dirty="0"/>
              <a:t>Goal 1 – Gray Matter Volume Changes Before and After Pregnancy</a:t>
            </a:r>
          </a:p>
        </p:txBody>
      </p:sp>
      <p:sp>
        <p:nvSpPr>
          <p:cNvPr id="21" name="Rectangle 20">
            <a:extLst>
              <a:ext uri="{FF2B5EF4-FFF2-40B4-BE49-F238E27FC236}">
                <a16:creationId xmlns:a16="http://schemas.microsoft.com/office/drawing/2014/main"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D214D41-17E3-BE44-BAB4-50F141F740A9}"/>
              </a:ext>
            </a:extLst>
          </p:cNvPr>
          <p:cNvSpPr>
            <a:spLocks noGrp="1"/>
          </p:cNvSpPr>
          <p:nvPr>
            <p:ph idx="1"/>
          </p:nvPr>
        </p:nvSpPr>
        <p:spPr>
          <a:xfrm>
            <a:off x="304801" y="1720194"/>
            <a:ext cx="4023532" cy="2819440"/>
          </a:xfrm>
        </p:spPr>
        <p:txBody>
          <a:bodyPr>
            <a:noAutofit/>
          </a:bodyPr>
          <a:lstStyle/>
          <a:p>
            <a:pPr>
              <a:lnSpc>
                <a:spcPct val="90000"/>
              </a:lnSpc>
            </a:pPr>
            <a:r>
              <a:rPr lang="en-US" dirty="0"/>
              <a:t>Ni pre-existing difference in gray matter volume between the two groups</a:t>
            </a:r>
          </a:p>
          <a:p>
            <a:pPr>
              <a:lnSpc>
                <a:spcPct val="90000"/>
              </a:lnSpc>
            </a:pPr>
            <a:r>
              <a:rPr lang="en-US" dirty="0"/>
              <a:t>Within/between group, greater gray matter volume reductions located in the anterior and posterior midline, the bilateral lateral prefrontal cortex, and the bilateral temporal cortex</a:t>
            </a:r>
          </a:p>
          <a:p>
            <a:pPr>
              <a:lnSpc>
                <a:spcPct val="90000"/>
              </a:lnSpc>
            </a:pPr>
            <a:r>
              <a:rPr lang="en-US" dirty="0"/>
              <a:t>Within/between group differences were observed in cortical surface area and thickness</a:t>
            </a:r>
          </a:p>
          <a:p>
            <a:pPr marL="0" indent="0">
              <a:lnSpc>
                <a:spcPct val="90000"/>
              </a:lnSpc>
              <a:buNone/>
            </a:pPr>
            <a:r>
              <a:rPr lang="en-US" b="1" dirty="0"/>
              <a:t>Null Findings</a:t>
            </a:r>
          </a:p>
          <a:p>
            <a:pPr>
              <a:lnSpc>
                <a:spcPct val="90000"/>
              </a:lnSpc>
            </a:pPr>
            <a:r>
              <a:rPr lang="en-US" dirty="0"/>
              <a:t>No significant changes in white matter volume across time points</a:t>
            </a:r>
          </a:p>
          <a:p>
            <a:pPr>
              <a:lnSpc>
                <a:spcPct val="90000"/>
              </a:lnSpc>
            </a:pPr>
            <a:r>
              <a:rPr lang="en-US" dirty="0"/>
              <a:t>Results did not differ by means of conception</a:t>
            </a:r>
          </a:p>
          <a:p>
            <a:pPr>
              <a:lnSpc>
                <a:spcPct val="90000"/>
              </a:lnSpc>
            </a:pPr>
            <a:r>
              <a:rPr lang="en-US" dirty="0"/>
              <a:t>Changes did not result in differences in cognitive performance</a:t>
            </a:r>
          </a:p>
        </p:txBody>
      </p:sp>
      <p:pic>
        <p:nvPicPr>
          <p:cNvPr id="7" name="Picture 6" descr="Chart, diagram, schematic&#10;&#10;Description automatically generated">
            <a:extLst>
              <a:ext uri="{FF2B5EF4-FFF2-40B4-BE49-F238E27FC236}">
                <a16:creationId xmlns:a16="http://schemas.microsoft.com/office/drawing/2014/main" id="{E4E6BA77-0F31-6B47-ADCA-D68F2FF868F6}"/>
              </a:ext>
            </a:extLst>
          </p:cNvPr>
          <p:cNvPicPr>
            <a:picLocks noChangeAspect="1"/>
          </p:cNvPicPr>
          <p:nvPr/>
        </p:nvPicPr>
        <p:blipFill>
          <a:blip r:embed="rId2"/>
          <a:stretch>
            <a:fillRect/>
          </a:stretch>
        </p:blipFill>
        <p:spPr>
          <a:xfrm>
            <a:off x="4122501" y="848234"/>
            <a:ext cx="5021499" cy="4519348"/>
          </a:xfrm>
          <a:prstGeom prst="rect">
            <a:avLst/>
          </a:prstGeom>
        </p:spPr>
      </p:pic>
      <p:sp>
        <p:nvSpPr>
          <p:cNvPr id="23"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403168"/>
            <a:ext cx="778527" cy="379708"/>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entury Gothic" panose="020B0502020202020204"/>
            </a:endParaRPr>
          </a:p>
        </p:txBody>
      </p:sp>
      <p:sp>
        <p:nvSpPr>
          <p:cNvPr id="15" name="Footer Placeholder 3">
            <a:extLst>
              <a:ext uri="{FF2B5EF4-FFF2-40B4-BE49-F238E27FC236}">
                <a16:creationId xmlns:a16="http://schemas.microsoft.com/office/drawing/2014/main" id="{C59C9DE9-E7A9-164B-8C10-68210E7A3854}"/>
              </a:ext>
            </a:extLst>
          </p:cNvPr>
          <p:cNvSpPr>
            <a:spLocks noGrp="1"/>
          </p:cNvSpPr>
          <p:nvPr>
            <p:ph type="ftr" sz="quarter" idx="11"/>
          </p:nvPr>
        </p:nvSpPr>
        <p:spPr>
          <a:xfrm>
            <a:off x="7918256" y="5726907"/>
            <a:ext cx="660065" cy="273844"/>
          </a:xfrm>
        </p:spPr>
        <p:txBody>
          <a:bodyPr/>
          <a:lstStyle/>
          <a:p>
            <a:pPr defTabSz="342900" eaLnBrk="1" fontAlgn="auto" hangingPunct="1">
              <a:spcBef>
                <a:spcPts val="0"/>
              </a:spcBef>
              <a:spcAft>
                <a:spcPts val="0"/>
              </a:spcAft>
            </a:pPr>
            <a:r>
              <a:rPr lang="en-US" dirty="0">
                <a:solidFill>
                  <a:prstClr val="black"/>
                </a:solidFill>
                <a:latin typeface="Century Gothic" panose="020B0502020202020204"/>
              </a:rPr>
              <a:t>Hatch, S. G.</a:t>
            </a:r>
          </a:p>
        </p:txBody>
      </p:sp>
    </p:spTree>
    <p:extLst>
      <p:ext uri="{BB962C8B-B14F-4D97-AF65-F5344CB8AC3E}">
        <p14:creationId xmlns:p14="http://schemas.microsoft.com/office/powerpoint/2010/main" val="22325936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6660"/>
            <a:ext cx="9144000" cy="5140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E59AD825-9531-A943-A59D-A88DD93693D1}"/>
              </a:ext>
            </a:extLst>
          </p:cNvPr>
          <p:cNvSpPr>
            <a:spLocks noGrp="1"/>
          </p:cNvSpPr>
          <p:nvPr>
            <p:ph type="title"/>
          </p:nvPr>
        </p:nvSpPr>
        <p:spPr>
          <a:xfrm>
            <a:off x="486919" y="860811"/>
            <a:ext cx="3841989" cy="944921"/>
          </a:xfrm>
        </p:spPr>
        <p:txBody>
          <a:bodyPr>
            <a:normAutofit/>
          </a:bodyPr>
          <a:lstStyle/>
          <a:p>
            <a:r>
              <a:rPr lang="en-US" sz="2400" dirty="0"/>
              <a:t>Goal 2 – Discriminative Power</a:t>
            </a:r>
          </a:p>
        </p:txBody>
      </p:sp>
      <p:sp>
        <p:nvSpPr>
          <p:cNvPr id="11" name="Rectangle 10">
            <a:extLst>
              <a:ext uri="{FF2B5EF4-FFF2-40B4-BE49-F238E27FC236}">
                <a16:creationId xmlns:a16="http://schemas.microsoft.com/office/drawing/2014/main"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071C528-30DF-DD4F-ACD5-76CB514CA124}"/>
              </a:ext>
            </a:extLst>
          </p:cNvPr>
          <p:cNvSpPr>
            <a:spLocks noGrp="1"/>
          </p:cNvSpPr>
          <p:nvPr>
            <p:ph idx="1"/>
          </p:nvPr>
        </p:nvSpPr>
        <p:spPr>
          <a:xfrm>
            <a:off x="486919" y="1660873"/>
            <a:ext cx="4153802" cy="2819440"/>
          </a:xfrm>
        </p:spPr>
        <p:txBody>
          <a:bodyPr>
            <a:noAutofit/>
          </a:bodyPr>
          <a:lstStyle/>
          <a:p>
            <a:r>
              <a:rPr lang="en-US" sz="1800" dirty="0"/>
              <a:t>Support vector machine </a:t>
            </a:r>
          </a:p>
          <a:p>
            <a:r>
              <a:rPr lang="en-US" sz="1800" dirty="0"/>
              <a:t>All women could be correctly classified as having been pregnant or not in between these sessions on the basis of gray matter changes in the brain</a:t>
            </a:r>
          </a:p>
          <a:p>
            <a:r>
              <a:rPr lang="en-US" sz="1800" dirty="0"/>
              <a:t>Changes in the right middle temporal gyrus, inferior frontal gyrus, and posterior cingulate cortex as the regions of greatest predictive power. These factors alone contributed to over 50% of the decision function</a:t>
            </a:r>
          </a:p>
        </p:txBody>
      </p:sp>
      <p:pic>
        <p:nvPicPr>
          <p:cNvPr id="4" name="Picture 3" descr="Chart, scatter chart&#10;&#10;Description automatically generated">
            <a:extLst>
              <a:ext uri="{FF2B5EF4-FFF2-40B4-BE49-F238E27FC236}">
                <a16:creationId xmlns:a16="http://schemas.microsoft.com/office/drawing/2014/main" id="{B378F91C-12D3-624F-B8BF-AE7F297EC174}"/>
              </a:ext>
            </a:extLst>
          </p:cNvPr>
          <p:cNvPicPr>
            <a:picLocks noChangeAspect="1"/>
          </p:cNvPicPr>
          <p:nvPr/>
        </p:nvPicPr>
        <p:blipFill>
          <a:blip r:embed="rId2"/>
          <a:stretch>
            <a:fillRect/>
          </a:stretch>
        </p:blipFill>
        <p:spPr>
          <a:xfrm>
            <a:off x="4586007" y="1805732"/>
            <a:ext cx="4454521" cy="2731693"/>
          </a:xfrm>
          <a:prstGeom prst="rect">
            <a:avLst/>
          </a:prstGeom>
        </p:spPr>
      </p:pic>
      <p:sp>
        <p:nvSpPr>
          <p:cNvPr id="13"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403168"/>
            <a:ext cx="778527" cy="379708"/>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entury Gothic" panose="020B0502020202020204"/>
            </a:endParaRPr>
          </a:p>
        </p:txBody>
      </p:sp>
      <p:sp>
        <p:nvSpPr>
          <p:cNvPr id="10" name="Footer Placeholder 3">
            <a:extLst>
              <a:ext uri="{FF2B5EF4-FFF2-40B4-BE49-F238E27FC236}">
                <a16:creationId xmlns:a16="http://schemas.microsoft.com/office/drawing/2014/main" id="{7567AD1E-73DF-2E4C-AF48-185F91B1E1B8}"/>
              </a:ext>
            </a:extLst>
          </p:cNvPr>
          <p:cNvSpPr>
            <a:spLocks noGrp="1"/>
          </p:cNvSpPr>
          <p:nvPr>
            <p:ph type="ftr" sz="quarter" idx="11"/>
          </p:nvPr>
        </p:nvSpPr>
        <p:spPr>
          <a:xfrm>
            <a:off x="7918256" y="5726907"/>
            <a:ext cx="660065" cy="273844"/>
          </a:xfrm>
        </p:spPr>
        <p:txBody>
          <a:bodyPr/>
          <a:lstStyle/>
          <a:p>
            <a:pPr defTabSz="342900" eaLnBrk="1" fontAlgn="auto" hangingPunct="1">
              <a:spcBef>
                <a:spcPts val="0"/>
              </a:spcBef>
              <a:spcAft>
                <a:spcPts val="0"/>
              </a:spcAft>
            </a:pPr>
            <a:r>
              <a:rPr lang="en-US" dirty="0">
                <a:solidFill>
                  <a:prstClr val="black"/>
                </a:solidFill>
                <a:latin typeface="Century Gothic" panose="020B0502020202020204"/>
              </a:rPr>
              <a:t>Hatch, S. G.</a:t>
            </a:r>
          </a:p>
        </p:txBody>
      </p:sp>
    </p:spTree>
    <p:extLst>
      <p:ext uri="{BB962C8B-B14F-4D97-AF65-F5344CB8AC3E}">
        <p14:creationId xmlns:p14="http://schemas.microsoft.com/office/powerpoint/2010/main" val="799318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6660"/>
            <a:ext cx="9144000" cy="5140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E59AD825-9531-A943-A59D-A88DD93693D1}"/>
              </a:ext>
            </a:extLst>
          </p:cNvPr>
          <p:cNvSpPr>
            <a:spLocks noGrp="1"/>
          </p:cNvSpPr>
          <p:nvPr>
            <p:ph type="title"/>
          </p:nvPr>
        </p:nvSpPr>
        <p:spPr>
          <a:xfrm>
            <a:off x="486918" y="1341079"/>
            <a:ext cx="3841989" cy="944921"/>
          </a:xfrm>
        </p:spPr>
        <p:txBody>
          <a:bodyPr>
            <a:normAutofit fontScale="90000"/>
          </a:bodyPr>
          <a:lstStyle/>
          <a:p>
            <a:r>
              <a:rPr lang="en-US" dirty="0"/>
              <a:t>Goal 2 – Discriminative Power, continued.</a:t>
            </a:r>
          </a:p>
        </p:txBody>
      </p:sp>
      <p:sp>
        <p:nvSpPr>
          <p:cNvPr id="11" name="Rectangle 10">
            <a:extLst>
              <a:ext uri="{FF2B5EF4-FFF2-40B4-BE49-F238E27FC236}">
                <a16:creationId xmlns:a16="http://schemas.microsoft.com/office/drawing/2014/main"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071C528-30DF-DD4F-ACD5-76CB514CA124}"/>
              </a:ext>
            </a:extLst>
          </p:cNvPr>
          <p:cNvSpPr>
            <a:spLocks noGrp="1"/>
          </p:cNvSpPr>
          <p:nvPr>
            <p:ph idx="1"/>
          </p:nvPr>
        </p:nvSpPr>
        <p:spPr>
          <a:xfrm>
            <a:off x="486919" y="2457450"/>
            <a:ext cx="3841989" cy="2819440"/>
          </a:xfrm>
        </p:spPr>
        <p:txBody>
          <a:bodyPr>
            <a:normAutofit lnSpcReduction="10000"/>
          </a:bodyPr>
          <a:lstStyle/>
          <a:p>
            <a:r>
              <a:rPr lang="en-US" sz="1500" dirty="0"/>
              <a:t>All discriminate analyses involving average surface area and cortical thickness indicated that 84.4% of women could be correctly classified as having undergone pregnancy or not</a:t>
            </a:r>
          </a:p>
          <a:p>
            <a:r>
              <a:rPr lang="en-US" sz="1500" dirty="0"/>
              <a:t>Nearly 70% could be classified on the basis or cortical thickness change</a:t>
            </a:r>
          </a:p>
          <a:p>
            <a:r>
              <a:rPr lang="en-US" sz="1500" dirty="0"/>
              <a:t>And 95.6% of women could be classified using measures of average gray matter volume change</a:t>
            </a:r>
          </a:p>
          <a:p>
            <a:endParaRPr lang="en-US" dirty="0"/>
          </a:p>
        </p:txBody>
      </p:sp>
      <p:pic>
        <p:nvPicPr>
          <p:cNvPr id="4" name="Picture 3" descr="Chart, scatter chart&#10;&#10;Description automatically generated">
            <a:extLst>
              <a:ext uri="{FF2B5EF4-FFF2-40B4-BE49-F238E27FC236}">
                <a16:creationId xmlns:a16="http://schemas.microsoft.com/office/drawing/2014/main" id="{B378F91C-12D3-624F-B8BF-AE7F297EC174}"/>
              </a:ext>
            </a:extLst>
          </p:cNvPr>
          <p:cNvPicPr>
            <a:picLocks noChangeAspect="1"/>
          </p:cNvPicPr>
          <p:nvPr/>
        </p:nvPicPr>
        <p:blipFill>
          <a:blip r:embed="rId2"/>
          <a:stretch>
            <a:fillRect/>
          </a:stretch>
        </p:blipFill>
        <p:spPr>
          <a:xfrm>
            <a:off x="4568938" y="2055300"/>
            <a:ext cx="4088720" cy="2507369"/>
          </a:xfrm>
          <a:prstGeom prst="rect">
            <a:avLst/>
          </a:prstGeom>
        </p:spPr>
      </p:pic>
      <p:sp>
        <p:nvSpPr>
          <p:cNvPr id="13"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403168"/>
            <a:ext cx="778527" cy="379708"/>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entury Gothic" panose="020B0502020202020204"/>
            </a:endParaRPr>
          </a:p>
        </p:txBody>
      </p:sp>
      <p:sp>
        <p:nvSpPr>
          <p:cNvPr id="10" name="Footer Placeholder 3">
            <a:extLst>
              <a:ext uri="{FF2B5EF4-FFF2-40B4-BE49-F238E27FC236}">
                <a16:creationId xmlns:a16="http://schemas.microsoft.com/office/drawing/2014/main" id="{195211B0-D24D-9A4A-8E4F-22B5F3C6B1FB}"/>
              </a:ext>
            </a:extLst>
          </p:cNvPr>
          <p:cNvSpPr>
            <a:spLocks noGrp="1"/>
          </p:cNvSpPr>
          <p:nvPr>
            <p:ph type="ftr" sz="quarter" idx="11"/>
          </p:nvPr>
        </p:nvSpPr>
        <p:spPr>
          <a:xfrm>
            <a:off x="7918256" y="5726907"/>
            <a:ext cx="660065" cy="273844"/>
          </a:xfrm>
        </p:spPr>
        <p:txBody>
          <a:bodyPr/>
          <a:lstStyle/>
          <a:p>
            <a:pPr defTabSz="342900" eaLnBrk="1" fontAlgn="auto" hangingPunct="1">
              <a:spcBef>
                <a:spcPts val="0"/>
              </a:spcBef>
              <a:spcAft>
                <a:spcPts val="0"/>
              </a:spcAft>
            </a:pPr>
            <a:r>
              <a:rPr lang="en-US" dirty="0">
                <a:solidFill>
                  <a:prstClr val="black"/>
                </a:solidFill>
                <a:latin typeface="Century Gothic" panose="020B0502020202020204"/>
              </a:rPr>
              <a:t>Hatch, S. G.</a:t>
            </a:r>
          </a:p>
        </p:txBody>
      </p:sp>
    </p:spTree>
    <p:extLst>
      <p:ext uri="{BB962C8B-B14F-4D97-AF65-F5344CB8AC3E}">
        <p14:creationId xmlns:p14="http://schemas.microsoft.com/office/powerpoint/2010/main" val="36988121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9DE6-D79A-D343-8C74-7B5AD503E375}"/>
              </a:ext>
            </a:extLst>
          </p:cNvPr>
          <p:cNvSpPr>
            <a:spLocks noGrp="1"/>
          </p:cNvSpPr>
          <p:nvPr>
            <p:ph type="title"/>
          </p:nvPr>
        </p:nvSpPr>
        <p:spPr/>
        <p:txBody>
          <a:bodyPr>
            <a:normAutofit/>
          </a:bodyPr>
          <a:lstStyle/>
          <a:p>
            <a:r>
              <a:rPr lang="en-US" dirty="0"/>
              <a:t>Goals 3 and 4 – Father’s Gray Matter Changes, Maternal Attachment</a:t>
            </a:r>
          </a:p>
        </p:txBody>
      </p:sp>
      <p:sp>
        <p:nvSpPr>
          <p:cNvPr id="3" name="Content Placeholder 2">
            <a:extLst>
              <a:ext uri="{FF2B5EF4-FFF2-40B4-BE49-F238E27FC236}">
                <a16:creationId xmlns:a16="http://schemas.microsoft.com/office/drawing/2014/main" id="{822187C5-A654-1449-9375-07988AA0D58F}"/>
              </a:ext>
            </a:extLst>
          </p:cNvPr>
          <p:cNvSpPr>
            <a:spLocks noGrp="1"/>
          </p:cNvSpPr>
          <p:nvPr>
            <p:ph idx="1"/>
          </p:nvPr>
        </p:nvSpPr>
        <p:spPr/>
        <p:txBody>
          <a:bodyPr/>
          <a:lstStyle/>
          <a:p>
            <a:pPr marL="0" indent="0">
              <a:buNone/>
            </a:pPr>
            <a:r>
              <a:rPr lang="en-US" sz="1800" b="1" dirty="0"/>
              <a:t>Goal 3: Father’s Gray Matter Changes - Null Finding</a:t>
            </a:r>
          </a:p>
          <a:p>
            <a:r>
              <a:rPr lang="en-US" sz="1800" dirty="0"/>
              <a:t>No changes in neural gray matter volumes between the two groups </a:t>
            </a:r>
          </a:p>
          <a:p>
            <a:pPr marL="0" indent="0">
              <a:buNone/>
            </a:pPr>
            <a:r>
              <a:rPr lang="en-US" sz="1800" b="1" dirty="0"/>
              <a:t>Goal 4: Maternal Attachment</a:t>
            </a:r>
          </a:p>
          <a:p>
            <a:r>
              <a:rPr lang="en-US" sz="1800" dirty="0"/>
              <a:t>Using the three dimensions of the Maternal Postnatal Attachment Scale, gray matter volume changes of pregnancy predicted the quality of mother-to-infant attachment and the absence of hostility towards their newborns in the postpartum period</a:t>
            </a:r>
          </a:p>
          <a:p>
            <a:pPr marL="0" indent="0">
              <a:buNone/>
            </a:pPr>
            <a:endParaRPr lang="en-US" dirty="0"/>
          </a:p>
          <a:p>
            <a:endParaRPr lang="en-US" dirty="0"/>
          </a:p>
        </p:txBody>
      </p:sp>
      <p:sp>
        <p:nvSpPr>
          <p:cNvPr id="5" name="Footer Placeholder 3">
            <a:extLst>
              <a:ext uri="{FF2B5EF4-FFF2-40B4-BE49-F238E27FC236}">
                <a16:creationId xmlns:a16="http://schemas.microsoft.com/office/drawing/2014/main" id="{EB7D6BEA-F888-7B49-9E93-4EF842DC8FDA}"/>
              </a:ext>
            </a:extLst>
          </p:cNvPr>
          <p:cNvSpPr>
            <a:spLocks noGrp="1"/>
          </p:cNvSpPr>
          <p:nvPr>
            <p:ph type="ftr" sz="quarter" idx="11"/>
          </p:nvPr>
        </p:nvSpPr>
        <p:spPr>
          <a:xfrm>
            <a:off x="7918256" y="5726907"/>
            <a:ext cx="660065" cy="273844"/>
          </a:xfrm>
        </p:spPr>
        <p:txBody>
          <a:bodyPr/>
          <a:lstStyle/>
          <a:p>
            <a:pPr defTabSz="342900" eaLnBrk="1" fontAlgn="auto" hangingPunct="1">
              <a:spcBef>
                <a:spcPts val="0"/>
              </a:spcBef>
              <a:spcAft>
                <a:spcPts val="0"/>
              </a:spcAft>
            </a:pPr>
            <a:r>
              <a:rPr lang="en-US" dirty="0">
                <a:solidFill>
                  <a:prstClr val="black"/>
                </a:solidFill>
                <a:latin typeface="Century Gothic" panose="020B0502020202020204"/>
              </a:rPr>
              <a:t>Hatch, S. G.</a:t>
            </a:r>
          </a:p>
        </p:txBody>
      </p:sp>
    </p:spTree>
    <p:extLst>
      <p:ext uri="{BB962C8B-B14F-4D97-AF65-F5344CB8AC3E}">
        <p14:creationId xmlns:p14="http://schemas.microsoft.com/office/powerpoint/2010/main" val="17824418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9A118BC-BA81-4C93-ACF2-98CA894FA7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857250"/>
            <a:ext cx="9155430"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pPr>
            <a:endParaRPr lang="en-US" sz="1350">
              <a:solidFill>
                <a:prstClr val="white"/>
              </a:solidFill>
              <a:latin typeface="Century Gothic" panose="020B0502020202020204"/>
            </a:endParaRPr>
          </a:p>
        </p:txBody>
      </p:sp>
      <p:sp>
        <p:nvSpPr>
          <p:cNvPr id="13" name="Rectangle 12">
            <a:extLst>
              <a:ext uri="{FF2B5EF4-FFF2-40B4-BE49-F238E27FC236}">
                <a16:creationId xmlns:a16="http://schemas.microsoft.com/office/drawing/2014/main" id="{637E1130-C53E-4FDB-8D84-8863103894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857250"/>
            <a:ext cx="6172200" cy="51435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baby lying on a blanket&#10;&#10;Description automatically generated with medium confidence">
            <a:extLst>
              <a:ext uri="{FF2B5EF4-FFF2-40B4-BE49-F238E27FC236}">
                <a16:creationId xmlns:a16="http://schemas.microsoft.com/office/drawing/2014/main" id="{B1352692-45D6-D548-86E3-269DF1A2AAC0}"/>
              </a:ext>
            </a:extLst>
          </p:cNvPr>
          <p:cNvPicPr>
            <a:picLocks noChangeAspect="1"/>
          </p:cNvPicPr>
          <p:nvPr/>
        </p:nvPicPr>
        <p:blipFill rotWithShape="1">
          <a:blip r:embed="rId2"/>
          <a:srcRect t="2474" r="2" b="10920"/>
          <a:stretch/>
        </p:blipFill>
        <p:spPr>
          <a:xfrm>
            <a:off x="6172198" y="853099"/>
            <a:ext cx="2971802" cy="2573825"/>
          </a:xfrm>
          <a:prstGeom prst="rect">
            <a:avLst/>
          </a:prstGeom>
        </p:spPr>
      </p:pic>
      <p:sp>
        <p:nvSpPr>
          <p:cNvPr id="15" name="Freeform 5">
            <a:extLst>
              <a:ext uri="{FF2B5EF4-FFF2-40B4-BE49-F238E27FC236}">
                <a16:creationId xmlns:a16="http://schemas.microsoft.com/office/drawing/2014/main" id="{B6FD7DC0-5FF7-4A80-9AC3-9AA8CD0018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351520"/>
            <a:ext cx="6782018" cy="776364"/>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342900" eaLnBrk="1" fontAlgn="auto" hangingPunct="1">
              <a:spcBef>
                <a:spcPts val="0"/>
              </a:spcBef>
              <a:spcAft>
                <a:spcPts val="0"/>
              </a:spcAft>
            </a:pPr>
            <a:endParaRPr lang="en-US" sz="1350">
              <a:solidFill>
                <a:prstClr val="black"/>
              </a:solidFill>
              <a:latin typeface="Century Gothic" panose="020B0502020202020204"/>
            </a:endParaRPr>
          </a:p>
        </p:txBody>
      </p:sp>
      <p:sp>
        <p:nvSpPr>
          <p:cNvPr id="2" name="Title 1">
            <a:extLst>
              <a:ext uri="{FF2B5EF4-FFF2-40B4-BE49-F238E27FC236}">
                <a16:creationId xmlns:a16="http://schemas.microsoft.com/office/drawing/2014/main" id="{38F69DE6-D79A-D343-8C74-7B5AD503E375}"/>
              </a:ext>
            </a:extLst>
          </p:cNvPr>
          <p:cNvSpPr>
            <a:spLocks noGrp="1"/>
          </p:cNvSpPr>
          <p:nvPr>
            <p:ph type="title"/>
          </p:nvPr>
        </p:nvSpPr>
        <p:spPr>
          <a:xfrm>
            <a:off x="406400" y="1447800"/>
            <a:ext cx="5359400" cy="584200"/>
          </a:xfrm>
        </p:spPr>
        <p:txBody>
          <a:bodyPr anchor="ctr">
            <a:normAutofit/>
          </a:bodyPr>
          <a:lstStyle/>
          <a:p>
            <a:r>
              <a:rPr lang="en-US" sz="2400">
                <a:solidFill>
                  <a:srgbClr val="FEFFFF"/>
                </a:solidFill>
              </a:rPr>
              <a:t>Goal  4 – Mother Attachment</a:t>
            </a:r>
          </a:p>
        </p:txBody>
      </p:sp>
      <p:sp>
        <p:nvSpPr>
          <p:cNvPr id="3" name="Content Placeholder 2">
            <a:extLst>
              <a:ext uri="{FF2B5EF4-FFF2-40B4-BE49-F238E27FC236}">
                <a16:creationId xmlns:a16="http://schemas.microsoft.com/office/drawing/2014/main" id="{822187C5-A654-1449-9375-07988AA0D58F}"/>
              </a:ext>
            </a:extLst>
          </p:cNvPr>
          <p:cNvSpPr>
            <a:spLocks noGrp="1"/>
          </p:cNvSpPr>
          <p:nvPr>
            <p:ph idx="1"/>
          </p:nvPr>
        </p:nvSpPr>
        <p:spPr>
          <a:xfrm>
            <a:off x="406400" y="2381250"/>
            <a:ext cx="5359400" cy="2909417"/>
          </a:xfrm>
        </p:spPr>
        <p:txBody>
          <a:bodyPr>
            <a:normAutofit/>
          </a:bodyPr>
          <a:lstStyle/>
          <a:p>
            <a:r>
              <a:rPr lang="en-US" sz="1800" dirty="0">
                <a:solidFill>
                  <a:srgbClr val="FEFFFF"/>
                </a:solidFill>
              </a:rPr>
              <a:t>The strongest neural activity in response to the women’s babies corresponded to the regions that lost gray matter volume across pregnancy</a:t>
            </a:r>
          </a:p>
          <a:p>
            <a:pPr marL="0" indent="0">
              <a:buNone/>
            </a:pPr>
            <a:endParaRPr lang="en-US" dirty="0">
              <a:solidFill>
                <a:srgbClr val="FEFFFF"/>
              </a:solidFill>
            </a:endParaRPr>
          </a:p>
          <a:p>
            <a:endParaRPr lang="en-US" dirty="0">
              <a:solidFill>
                <a:srgbClr val="FEFFFF"/>
              </a:solidFill>
            </a:endParaRPr>
          </a:p>
        </p:txBody>
      </p:sp>
      <p:pic>
        <p:nvPicPr>
          <p:cNvPr id="6" name="Picture 5">
            <a:extLst>
              <a:ext uri="{FF2B5EF4-FFF2-40B4-BE49-F238E27FC236}">
                <a16:creationId xmlns:a16="http://schemas.microsoft.com/office/drawing/2014/main" id="{44CFE474-0CBC-2345-95B0-457941609A96}"/>
              </a:ext>
            </a:extLst>
          </p:cNvPr>
          <p:cNvPicPr>
            <a:picLocks noChangeAspect="1"/>
          </p:cNvPicPr>
          <p:nvPr/>
        </p:nvPicPr>
        <p:blipFill rotWithShape="1">
          <a:blip r:embed="rId3"/>
          <a:srcRect r="-1" b="17533"/>
          <a:stretch/>
        </p:blipFill>
        <p:spPr>
          <a:xfrm>
            <a:off x="6172198" y="3426924"/>
            <a:ext cx="2971802" cy="2573826"/>
          </a:xfrm>
          <a:prstGeom prst="rect">
            <a:avLst/>
          </a:prstGeom>
        </p:spPr>
      </p:pic>
      <p:cxnSp>
        <p:nvCxnSpPr>
          <p:cNvPr id="17" name="Straight Connector 16">
            <a:extLst>
              <a:ext uri="{FF2B5EF4-FFF2-40B4-BE49-F238E27FC236}">
                <a16:creationId xmlns:a16="http://schemas.microsoft.com/office/drawing/2014/main" id="{7608143B-5494-482A-BCE4-588DC477DA9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172199" y="3426925"/>
            <a:ext cx="2971801" cy="2075"/>
          </a:xfrm>
          <a:prstGeom prst="line">
            <a:avLst/>
          </a:prstGeom>
          <a:ln w="50800" cap="flat">
            <a:solidFill>
              <a:schemeClr val="bg2">
                <a:lumMod val="10000"/>
              </a:schemeClr>
            </a:solidFill>
            <a:miter lim="800000"/>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4C5AB27B-E235-534A-ADAA-5A123A391282}"/>
              </a:ext>
            </a:extLst>
          </p:cNvPr>
          <p:cNvSpPr>
            <a:spLocks noGrp="1"/>
          </p:cNvSpPr>
          <p:nvPr>
            <p:ph type="ftr" sz="quarter" idx="11"/>
          </p:nvPr>
        </p:nvSpPr>
        <p:spPr>
          <a:xfrm>
            <a:off x="5398045" y="5673681"/>
            <a:ext cx="639767" cy="273844"/>
          </a:xfrm>
        </p:spPr>
        <p:txBody>
          <a:bodyPr/>
          <a:lstStyle/>
          <a:p>
            <a:pPr defTabSz="342900" eaLnBrk="1" fontAlgn="auto" hangingPunct="1">
              <a:spcBef>
                <a:spcPts val="0"/>
              </a:spcBef>
              <a:spcAft>
                <a:spcPts val="0"/>
              </a:spcAft>
            </a:pPr>
            <a:r>
              <a:rPr lang="en-US" dirty="0">
                <a:solidFill>
                  <a:prstClr val="black">
                    <a:tint val="75000"/>
                  </a:prstClr>
                </a:solidFill>
                <a:latin typeface="Century Gothic" panose="020B0502020202020204"/>
              </a:rPr>
              <a:t>Hatch, S. G.</a:t>
            </a:r>
          </a:p>
        </p:txBody>
      </p:sp>
    </p:spTree>
    <p:extLst>
      <p:ext uri="{BB962C8B-B14F-4D97-AF65-F5344CB8AC3E}">
        <p14:creationId xmlns:p14="http://schemas.microsoft.com/office/powerpoint/2010/main" val="14720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21E579-4785-4A4E-8D09-42E5246D8E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6660"/>
            <a:ext cx="9144000" cy="5140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38F69DE6-D79A-D343-8C74-7B5AD503E375}"/>
              </a:ext>
            </a:extLst>
          </p:cNvPr>
          <p:cNvSpPr>
            <a:spLocks noGrp="1"/>
          </p:cNvSpPr>
          <p:nvPr>
            <p:ph type="title"/>
          </p:nvPr>
        </p:nvSpPr>
        <p:spPr>
          <a:xfrm>
            <a:off x="486918" y="1341079"/>
            <a:ext cx="3841989" cy="944921"/>
          </a:xfrm>
        </p:spPr>
        <p:txBody>
          <a:bodyPr>
            <a:normAutofit fontScale="90000"/>
          </a:bodyPr>
          <a:lstStyle/>
          <a:p>
            <a:pPr>
              <a:lnSpc>
                <a:spcPct val="90000"/>
              </a:lnSpc>
            </a:pPr>
            <a:r>
              <a:rPr lang="en-US" sz="2100"/>
              <a:t>Goal 5 – 2-year follow up – are these changes maintained?</a:t>
            </a:r>
          </a:p>
        </p:txBody>
      </p:sp>
      <p:sp>
        <p:nvSpPr>
          <p:cNvPr id="11" name="Rectangle 10">
            <a:extLst>
              <a:ext uri="{FF2B5EF4-FFF2-40B4-BE49-F238E27FC236}">
                <a16:creationId xmlns:a16="http://schemas.microsoft.com/office/drawing/2014/main" id="{3BE96D34-9D7C-4984-961D-7165FA216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22187C5-A654-1449-9375-07988AA0D58F}"/>
              </a:ext>
            </a:extLst>
          </p:cNvPr>
          <p:cNvSpPr>
            <a:spLocks noGrp="1"/>
          </p:cNvSpPr>
          <p:nvPr>
            <p:ph idx="1"/>
          </p:nvPr>
        </p:nvSpPr>
        <p:spPr>
          <a:xfrm>
            <a:off x="486919" y="2457450"/>
            <a:ext cx="3841989" cy="2819440"/>
          </a:xfrm>
        </p:spPr>
        <p:txBody>
          <a:bodyPr>
            <a:normAutofit/>
          </a:bodyPr>
          <a:lstStyle/>
          <a:p>
            <a:pPr lvl="1"/>
            <a:r>
              <a:rPr lang="en-US" sz="1650" dirty="0"/>
              <a:t>Animal models suggest that these alterations are evidence even in old age…</a:t>
            </a:r>
          </a:p>
          <a:p>
            <a:r>
              <a:rPr lang="en-US" sz="1800" dirty="0"/>
              <a:t>All the findings except for the left hippocampal cluster were maintained over the two-year follow-up period</a:t>
            </a:r>
          </a:p>
          <a:p>
            <a:pPr marL="0" indent="0">
              <a:buNone/>
            </a:pPr>
            <a:endParaRPr lang="en-US" dirty="0"/>
          </a:p>
          <a:p>
            <a:endParaRPr lang="en-US" dirty="0"/>
          </a:p>
        </p:txBody>
      </p:sp>
      <p:pic>
        <p:nvPicPr>
          <p:cNvPr id="4" name="Picture 3">
            <a:extLst>
              <a:ext uri="{FF2B5EF4-FFF2-40B4-BE49-F238E27FC236}">
                <a16:creationId xmlns:a16="http://schemas.microsoft.com/office/drawing/2014/main" id="{4FBEDAAF-74E1-9D44-850F-320DB85A0B0E}"/>
              </a:ext>
            </a:extLst>
          </p:cNvPr>
          <p:cNvPicPr>
            <a:picLocks noChangeAspect="1"/>
          </p:cNvPicPr>
          <p:nvPr/>
        </p:nvPicPr>
        <p:blipFill rotWithShape="1">
          <a:blip r:embed="rId2"/>
          <a:srcRect r="30869" b="-1"/>
          <a:stretch/>
        </p:blipFill>
        <p:spPr>
          <a:xfrm>
            <a:off x="4568938" y="1341080"/>
            <a:ext cx="4088720" cy="3935810"/>
          </a:xfrm>
          <a:prstGeom prst="rect">
            <a:avLst/>
          </a:prstGeom>
        </p:spPr>
      </p:pic>
      <p:sp>
        <p:nvSpPr>
          <p:cNvPr id="13" name="Freeform 12">
            <a:extLst>
              <a:ext uri="{FF2B5EF4-FFF2-40B4-BE49-F238E27FC236}">
                <a16:creationId xmlns:a16="http://schemas.microsoft.com/office/drawing/2014/main" id="{C8DE1BEC-DAE3-43F4-8D9F-384C3D694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403168"/>
            <a:ext cx="778527" cy="379708"/>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entury Gothic" panose="020B0502020202020204"/>
            </a:endParaRPr>
          </a:p>
        </p:txBody>
      </p:sp>
      <p:sp>
        <p:nvSpPr>
          <p:cNvPr id="10" name="Footer Placeholder 3">
            <a:extLst>
              <a:ext uri="{FF2B5EF4-FFF2-40B4-BE49-F238E27FC236}">
                <a16:creationId xmlns:a16="http://schemas.microsoft.com/office/drawing/2014/main" id="{AE0724A3-ACF1-7E4F-AD5D-3C739F6FC358}"/>
              </a:ext>
            </a:extLst>
          </p:cNvPr>
          <p:cNvSpPr>
            <a:spLocks noGrp="1"/>
          </p:cNvSpPr>
          <p:nvPr>
            <p:ph type="ftr" sz="quarter" idx="11"/>
          </p:nvPr>
        </p:nvSpPr>
        <p:spPr>
          <a:xfrm>
            <a:off x="7918256" y="5726907"/>
            <a:ext cx="660065" cy="273844"/>
          </a:xfrm>
        </p:spPr>
        <p:txBody>
          <a:bodyPr/>
          <a:lstStyle/>
          <a:p>
            <a:pPr defTabSz="342900" eaLnBrk="1" fontAlgn="auto" hangingPunct="1">
              <a:spcBef>
                <a:spcPts val="0"/>
              </a:spcBef>
              <a:spcAft>
                <a:spcPts val="0"/>
              </a:spcAft>
            </a:pPr>
            <a:r>
              <a:rPr lang="en-US" dirty="0">
                <a:solidFill>
                  <a:prstClr val="black"/>
                </a:solidFill>
                <a:latin typeface="Century Gothic" panose="020B0502020202020204"/>
              </a:rPr>
              <a:t>Hatch, S. G.</a:t>
            </a:r>
          </a:p>
        </p:txBody>
      </p:sp>
    </p:spTree>
    <p:extLst>
      <p:ext uri="{BB962C8B-B14F-4D97-AF65-F5344CB8AC3E}">
        <p14:creationId xmlns:p14="http://schemas.microsoft.com/office/powerpoint/2010/main" val="9455194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6312-670B-8142-85AB-A38C951F6BCF}"/>
              </a:ext>
            </a:extLst>
          </p:cNvPr>
          <p:cNvSpPr>
            <a:spLocks noGrp="1"/>
          </p:cNvSpPr>
          <p:nvPr>
            <p:ph type="title"/>
          </p:nvPr>
        </p:nvSpPr>
        <p:spPr>
          <a:xfrm>
            <a:off x="1447800" y="624110"/>
            <a:ext cx="7180659" cy="1280890"/>
          </a:xfrm>
        </p:spPr>
        <p:txBody>
          <a:bodyPr>
            <a:normAutofit fontScale="90000"/>
          </a:bodyPr>
          <a:lstStyle/>
          <a:p>
            <a:r>
              <a:rPr lang="en-US" dirty="0"/>
              <a:t>Discussion:</a:t>
            </a:r>
            <a:br>
              <a:rPr lang="en-US" dirty="0"/>
            </a:br>
            <a:r>
              <a:rPr lang="en-US" dirty="0"/>
              <a:t>Pregnancy Changes the Brain Among Women</a:t>
            </a:r>
          </a:p>
        </p:txBody>
      </p:sp>
      <p:sp>
        <p:nvSpPr>
          <p:cNvPr id="3" name="Content Placeholder 2">
            <a:extLst>
              <a:ext uri="{FF2B5EF4-FFF2-40B4-BE49-F238E27FC236}">
                <a16:creationId xmlns:a16="http://schemas.microsoft.com/office/drawing/2014/main" id="{0F9C4DE0-46CD-FF45-8C38-9E8181AA8DD6}"/>
              </a:ext>
            </a:extLst>
          </p:cNvPr>
          <p:cNvSpPr>
            <a:spLocks noGrp="1"/>
          </p:cNvSpPr>
          <p:nvPr>
            <p:ph idx="1"/>
          </p:nvPr>
        </p:nvSpPr>
        <p:spPr>
          <a:xfrm>
            <a:off x="1941909" y="2457450"/>
            <a:ext cx="6686550" cy="3410768"/>
          </a:xfrm>
        </p:spPr>
        <p:txBody>
          <a:bodyPr>
            <a:normAutofit fontScale="92500" lnSpcReduction="20000"/>
          </a:bodyPr>
          <a:lstStyle/>
          <a:p>
            <a:r>
              <a:rPr lang="en-US" sz="1800" b="1" dirty="0"/>
              <a:t>Goal 1 Implications (Gray Matter Changes):</a:t>
            </a:r>
            <a:r>
              <a:rPr lang="en-US" sz="1800" dirty="0"/>
              <a:t> Pregnant women undergo a symmetrical pattern of gray matter volume reductions across pregnancy</a:t>
            </a:r>
          </a:p>
          <a:p>
            <a:r>
              <a:rPr lang="en-US" sz="1800" b="1" dirty="0"/>
              <a:t>Goal 2 Implications (Classification):</a:t>
            </a:r>
            <a:r>
              <a:rPr lang="en-US" sz="1800" dirty="0"/>
              <a:t> Women can be accurately classified (i.e., pregnant versus not pregnant) based off of this information</a:t>
            </a:r>
          </a:p>
          <a:p>
            <a:r>
              <a:rPr lang="en-US" sz="1800" b="1" dirty="0"/>
              <a:t>Goal 3 Implications (Fathers): </a:t>
            </a:r>
            <a:r>
              <a:rPr lang="en-US" sz="1800" dirty="0"/>
              <a:t>First-time fathers saw no difference in gray matter changes compared to men without children</a:t>
            </a:r>
          </a:p>
          <a:p>
            <a:r>
              <a:rPr lang="en-US" sz="1800" b="1" dirty="0"/>
              <a:t>Goal 4 Implications (Attachment): </a:t>
            </a:r>
            <a:r>
              <a:rPr lang="en-US" sz="1800" dirty="0"/>
              <a:t>Gray matter reductions appear to be associated with attachment</a:t>
            </a:r>
          </a:p>
          <a:p>
            <a:r>
              <a:rPr lang="en-US" sz="1800" b="1" dirty="0"/>
              <a:t>Goal 5 Implications (Follow up): </a:t>
            </a:r>
            <a:r>
              <a:rPr lang="en-US" sz="1800" dirty="0"/>
              <a:t>These results appear to be maintained over time</a:t>
            </a:r>
            <a:endParaRPr lang="en-US" sz="1800" b="1" dirty="0"/>
          </a:p>
          <a:p>
            <a:endParaRPr lang="en-US" dirty="0"/>
          </a:p>
          <a:p>
            <a:endParaRPr lang="en-US" dirty="0"/>
          </a:p>
        </p:txBody>
      </p:sp>
      <p:sp>
        <p:nvSpPr>
          <p:cNvPr id="5" name="Footer Placeholder 3">
            <a:extLst>
              <a:ext uri="{FF2B5EF4-FFF2-40B4-BE49-F238E27FC236}">
                <a16:creationId xmlns:a16="http://schemas.microsoft.com/office/drawing/2014/main" id="{4AE3FAB8-A10E-4F47-9C0B-01AE092FC0CD}"/>
              </a:ext>
            </a:extLst>
          </p:cNvPr>
          <p:cNvSpPr>
            <a:spLocks noGrp="1"/>
          </p:cNvSpPr>
          <p:nvPr>
            <p:ph type="ftr" sz="quarter" idx="11"/>
          </p:nvPr>
        </p:nvSpPr>
        <p:spPr>
          <a:xfrm>
            <a:off x="7918256" y="5726907"/>
            <a:ext cx="660065" cy="273844"/>
          </a:xfrm>
        </p:spPr>
        <p:txBody>
          <a:bodyPr/>
          <a:lstStyle/>
          <a:p>
            <a:pPr defTabSz="342900" eaLnBrk="1" fontAlgn="auto" hangingPunct="1">
              <a:spcBef>
                <a:spcPts val="0"/>
              </a:spcBef>
              <a:spcAft>
                <a:spcPts val="0"/>
              </a:spcAft>
            </a:pPr>
            <a:r>
              <a:rPr lang="en-US" dirty="0">
                <a:solidFill>
                  <a:prstClr val="black"/>
                </a:solidFill>
                <a:latin typeface="Century Gothic" panose="020B0502020202020204"/>
              </a:rPr>
              <a:t>Hatch, S. G.</a:t>
            </a:r>
          </a:p>
        </p:txBody>
      </p:sp>
    </p:spTree>
    <p:extLst>
      <p:ext uri="{BB962C8B-B14F-4D97-AF65-F5344CB8AC3E}">
        <p14:creationId xmlns:p14="http://schemas.microsoft.com/office/powerpoint/2010/main" val="2755582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02D3D-2F42-FB4E-B56B-56FC9DB9C9BF}"/>
              </a:ext>
            </a:extLst>
          </p:cNvPr>
          <p:cNvSpPr>
            <a:spLocks noGrp="1"/>
          </p:cNvSpPr>
          <p:nvPr>
            <p:ph type="title"/>
          </p:nvPr>
        </p:nvSpPr>
        <p:spPr/>
        <p:txBody>
          <a:bodyPr/>
          <a:lstStyle/>
          <a:p>
            <a:r>
              <a:rPr lang="en-US" dirty="0"/>
              <a:t>Consistencies with Other Stages of Life</a:t>
            </a:r>
          </a:p>
        </p:txBody>
      </p:sp>
      <p:sp>
        <p:nvSpPr>
          <p:cNvPr id="3" name="Content Placeholder 2">
            <a:extLst>
              <a:ext uri="{FF2B5EF4-FFF2-40B4-BE49-F238E27FC236}">
                <a16:creationId xmlns:a16="http://schemas.microsoft.com/office/drawing/2014/main" id="{F8D4AC4A-ABF1-D242-8335-44EA72930B3D}"/>
              </a:ext>
            </a:extLst>
          </p:cNvPr>
          <p:cNvSpPr>
            <a:spLocks noGrp="1"/>
          </p:cNvSpPr>
          <p:nvPr>
            <p:ph idx="1"/>
          </p:nvPr>
        </p:nvSpPr>
        <p:spPr/>
        <p:txBody>
          <a:bodyPr>
            <a:noAutofit/>
          </a:bodyPr>
          <a:lstStyle/>
          <a:p>
            <a:r>
              <a:rPr lang="en-US" sz="1800" dirty="0"/>
              <a:t>During adolescence, reductions in gray matter also occur. This is regarded as a fine-tuning of connections into functional networks which corresponds to healthy cognitive, emotional, and social development</a:t>
            </a:r>
          </a:p>
          <a:p>
            <a:r>
              <a:rPr lang="en-US" sz="1800" dirty="0"/>
              <a:t>Because pregnancy is associated with similar reductions in gray matter volume, and the observed reductions are not randomly distributed but take place in higher order regions associated with social processes, the authors speculate that the female brain undergoes a further maturation or specialization. This could include enhanced emotion and face recognition</a:t>
            </a:r>
          </a:p>
        </p:txBody>
      </p:sp>
      <p:sp>
        <p:nvSpPr>
          <p:cNvPr id="5" name="Footer Placeholder 3">
            <a:extLst>
              <a:ext uri="{FF2B5EF4-FFF2-40B4-BE49-F238E27FC236}">
                <a16:creationId xmlns:a16="http://schemas.microsoft.com/office/drawing/2014/main" id="{C10A6E05-5BEA-794D-9B24-64C91B971DB5}"/>
              </a:ext>
            </a:extLst>
          </p:cNvPr>
          <p:cNvSpPr>
            <a:spLocks noGrp="1"/>
          </p:cNvSpPr>
          <p:nvPr>
            <p:ph type="ftr" sz="quarter" idx="11"/>
          </p:nvPr>
        </p:nvSpPr>
        <p:spPr>
          <a:xfrm>
            <a:off x="7918256" y="5726907"/>
            <a:ext cx="660065" cy="273844"/>
          </a:xfrm>
        </p:spPr>
        <p:txBody>
          <a:bodyPr/>
          <a:lstStyle/>
          <a:p>
            <a:pPr defTabSz="342900" eaLnBrk="1" fontAlgn="auto" hangingPunct="1">
              <a:spcBef>
                <a:spcPts val="0"/>
              </a:spcBef>
              <a:spcAft>
                <a:spcPts val="0"/>
              </a:spcAft>
            </a:pPr>
            <a:r>
              <a:rPr lang="en-US" dirty="0">
                <a:solidFill>
                  <a:prstClr val="black"/>
                </a:solidFill>
                <a:latin typeface="Century Gothic" panose="020B0502020202020204"/>
              </a:rPr>
              <a:t>Hatch, S. G.</a:t>
            </a:r>
          </a:p>
        </p:txBody>
      </p:sp>
    </p:spTree>
    <p:extLst>
      <p:ext uri="{BB962C8B-B14F-4D97-AF65-F5344CB8AC3E}">
        <p14:creationId xmlns:p14="http://schemas.microsoft.com/office/powerpoint/2010/main" val="2640440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Emerging Adulthood</a:t>
            </a:r>
          </a:p>
        </p:txBody>
      </p:sp>
      <p:sp>
        <p:nvSpPr>
          <p:cNvPr id="5" name="Content Placeholder 4"/>
          <p:cNvSpPr>
            <a:spLocks noGrp="1"/>
          </p:cNvSpPr>
          <p:nvPr>
            <p:ph idx="1"/>
          </p:nvPr>
        </p:nvSpPr>
        <p:spPr>
          <a:xfrm>
            <a:off x="0" y="1635238"/>
            <a:ext cx="9144000" cy="5222762"/>
          </a:xfrm>
        </p:spPr>
        <p:txBody>
          <a:bodyPr>
            <a:normAutofit/>
          </a:bodyPr>
          <a:lstStyle/>
          <a:p>
            <a:pPr lvl="1"/>
            <a:r>
              <a:rPr lang="en-US" dirty="0"/>
              <a:t>The age period from the late teens through at least the mid-20s (approximately age 18 – 25)</a:t>
            </a:r>
          </a:p>
          <a:p>
            <a:pPr lvl="1"/>
            <a:r>
              <a:rPr lang="en-US" dirty="0"/>
              <a:t>Previously “young adulthood,” “transition to adulthood”</a:t>
            </a:r>
          </a:p>
          <a:p>
            <a:pPr lvl="1"/>
            <a:r>
              <a:rPr lang="en-US" dirty="0"/>
              <a:t>Erikson conceptualized “young adulthood” as lasting from the late teens to age 40!</a:t>
            </a:r>
          </a:p>
          <a:p>
            <a:pPr lvl="1"/>
            <a:r>
              <a:rPr lang="en-US" dirty="0"/>
              <a:t>More appropriate when most people were married and in a stable job by the early 20s—no longer the case in industrialized societies. </a:t>
            </a:r>
          </a:p>
          <a:p>
            <a:pPr lvl="6"/>
            <a:r>
              <a:rPr lang="en-US" dirty="0"/>
              <a:t>Arnett (2007)</a:t>
            </a:r>
          </a:p>
          <a:p>
            <a:pPr lvl="1"/>
            <a:endParaRPr lang="en-US" dirty="0"/>
          </a:p>
        </p:txBody>
      </p:sp>
      <p:sp>
        <p:nvSpPr>
          <p:cNvPr id="2" name="Rectangle 1"/>
          <p:cNvSpPr/>
          <p:nvPr/>
        </p:nvSpPr>
        <p:spPr>
          <a:xfrm>
            <a:off x="11734800" y="2983468"/>
            <a:ext cx="3942105" cy="369332"/>
          </a:xfrm>
          <a:prstGeom prst="rect">
            <a:avLst/>
          </a:prstGeom>
        </p:spPr>
        <p:txBody>
          <a:bodyPr wrap="none">
            <a:spAutoFit/>
          </a:bodyPr>
          <a:lstStyle/>
          <a:p>
            <a:r>
              <a:rPr lang="en-US" b="1" dirty="0"/>
              <a:t>Why do we need a new paradigm?</a:t>
            </a:r>
          </a:p>
        </p:txBody>
      </p:sp>
      <p:sp>
        <p:nvSpPr>
          <p:cNvPr id="6" name="TextBox 5"/>
          <p:cNvSpPr txBox="1"/>
          <p:nvPr/>
        </p:nvSpPr>
        <p:spPr>
          <a:xfrm>
            <a:off x="6764866" y="5750984"/>
            <a:ext cx="1769534" cy="369332"/>
          </a:xfrm>
          <a:prstGeom prst="rect">
            <a:avLst/>
          </a:prstGeom>
          <a:noFill/>
        </p:spPr>
        <p:txBody>
          <a:bodyPr wrap="square" rtlCol="0">
            <a:spAutoFit/>
          </a:bodyPr>
          <a:lstStyle/>
          <a:p>
            <a:pPr algn="ctr"/>
            <a:r>
              <a:rPr lang="en-US" dirty="0"/>
              <a:t>E. Prince</a:t>
            </a:r>
          </a:p>
        </p:txBody>
      </p:sp>
    </p:spTree>
    <p:extLst>
      <p:ext uri="{BB962C8B-B14F-4D97-AF65-F5344CB8AC3E}">
        <p14:creationId xmlns:p14="http://schemas.microsoft.com/office/powerpoint/2010/main" val="3841047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17C00-A448-0D49-B06D-7A3C0C48295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F2B5CDF8-3C5E-7947-B494-DA582B22A66E}"/>
              </a:ext>
            </a:extLst>
          </p:cNvPr>
          <p:cNvSpPr>
            <a:spLocks noGrp="1"/>
          </p:cNvSpPr>
          <p:nvPr>
            <p:ph idx="1"/>
          </p:nvPr>
        </p:nvSpPr>
        <p:spPr/>
        <p:txBody>
          <a:bodyPr>
            <a:normAutofit/>
          </a:bodyPr>
          <a:lstStyle/>
          <a:p>
            <a:r>
              <a:rPr lang="en-US" sz="1800" dirty="0"/>
              <a:t>Pregnancy is associated with substantial and long-lasting alterations in brain structure. This may serve an adaptive purpose for pending motherhood.</a:t>
            </a:r>
          </a:p>
        </p:txBody>
      </p:sp>
      <p:sp>
        <p:nvSpPr>
          <p:cNvPr id="5" name="Footer Placeholder 3">
            <a:extLst>
              <a:ext uri="{FF2B5EF4-FFF2-40B4-BE49-F238E27FC236}">
                <a16:creationId xmlns:a16="http://schemas.microsoft.com/office/drawing/2014/main" id="{1B47B839-8905-5B4D-8FC8-A4C2579293F2}"/>
              </a:ext>
            </a:extLst>
          </p:cNvPr>
          <p:cNvSpPr>
            <a:spLocks noGrp="1"/>
          </p:cNvSpPr>
          <p:nvPr>
            <p:ph type="ftr" sz="quarter" idx="11"/>
          </p:nvPr>
        </p:nvSpPr>
        <p:spPr>
          <a:xfrm>
            <a:off x="7918256" y="5726907"/>
            <a:ext cx="660065" cy="273844"/>
          </a:xfrm>
        </p:spPr>
        <p:txBody>
          <a:bodyPr/>
          <a:lstStyle/>
          <a:p>
            <a:pPr defTabSz="342900" eaLnBrk="1" fontAlgn="auto" hangingPunct="1">
              <a:spcBef>
                <a:spcPts val="0"/>
              </a:spcBef>
              <a:spcAft>
                <a:spcPts val="0"/>
              </a:spcAft>
            </a:pPr>
            <a:r>
              <a:rPr lang="en-US" dirty="0">
                <a:solidFill>
                  <a:prstClr val="black"/>
                </a:solidFill>
                <a:latin typeface="Century Gothic" panose="020B0502020202020204"/>
              </a:rPr>
              <a:t>Hatch, S. G.</a:t>
            </a:r>
          </a:p>
        </p:txBody>
      </p:sp>
    </p:spTree>
    <p:extLst>
      <p:ext uri="{BB962C8B-B14F-4D97-AF65-F5344CB8AC3E}">
        <p14:creationId xmlns:p14="http://schemas.microsoft.com/office/powerpoint/2010/main" val="573915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FE34-137A-6D4C-8AA1-D4BA6D390B06}"/>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A4819DD4-E90F-7344-8BC6-B27692F2B117}"/>
              </a:ext>
            </a:extLst>
          </p:cNvPr>
          <p:cNvSpPr>
            <a:spLocks noGrp="1"/>
          </p:cNvSpPr>
          <p:nvPr>
            <p:ph idx="1"/>
          </p:nvPr>
        </p:nvSpPr>
        <p:spPr>
          <a:xfrm>
            <a:off x="1941909" y="1975198"/>
            <a:ext cx="6686550" cy="3917515"/>
          </a:xfrm>
        </p:spPr>
        <p:txBody>
          <a:bodyPr>
            <a:normAutofit/>
          </a:bodyPr>
          <a:lstStyle/>
          <a:p>
            <a:pPr>
              <a:lnSpc>
                <a:spcPct val="90000"/>
              </a:lnSpc>
            </a:pPr>
            <a:r>
              <a:rPr lang="en-US" dirty="0"/>
              <a:t>There were several null findings throughout this manuscript: white matter volume analyses indicated that there were no significant changes in white matter volume across time points, these results did not differ by means of conception, these changes did not result in differences in cognitive performance, no fluctuations in father’s gray matter. If any, which null finding surprised you the most and why?</a:t>
            </a:r>
          </a:p>
          <a:p>
            <a:r>
              <a:rPr lang="en-US" dirty="0"/>
              <a:t> The machine learning algorithm applied in this study resulted in stunningly accurate classification of pregnant versus non-pregnant women. What implications could accurate predictions from an fMRI have on other areas of psychology (e.g., diagnoses, treatment outcomes, etc.).</a:t>
            </a:r>
          </a:p>
          <a:p>
            <a:r>
              <a:rPr lang="en-US" dirty="0"/>
              <a:t>Perhaps one weakness of the current study is its sample size (~ 20 individuals); however, the effects seem to be large (Cohen’s </a:t>
            </a:r>
            <a:r>
              <a:rPr lang="en-US" i="1" dirty="0"/>
              <a:t>d</a:t>
            </a:r>
            <a:r>
              <a:rPr lang="en-US" dirty="0"/>
              <a:t> = 0.80-2.00) and result in accurate classification. </a:t>
            </a:r>
          </a:p>
          <a:p>
            <a:pPr lvl="1"/>
            <a:r>
              <a:rPr lang="en-US" dirty="0"/>
              <a:t>Are concerns about sample size warranted in the psychological/medical sciences if it results in large effects?</a:t>
            </a:r>
          </a:p>
          <a:p>
            <a:pPr lvl="1"/>
            <a:r>
              <a:rPr lang="en-US" dirty="0"/>
              <a:t>Do we think that these results are reproducible?</a:t>
            </a:r>
          </a:p>
        </p:txBody>
      </p:sp>
      <p:sp>
        <p:nvSpPr>
          <p:cNvPr id="5" name="Footer Placeholder 3">
            <a:extLst>
              <a:ext uri="{FF2B5EF4-FFF2-40B4-BE49-F238E27FC236}">
                <a16:creationId xmlns:a16="http://schemas.microsoft.com/office/drawing/2014/main" id="{9B14FE49-90CF-0B4A-8425-C3FC3F22A275}"/>
              </a:ext>
            </a:extLst>
          </p:cNvPr>
          <p:cNvSpPr>
            <a:spLocks noGrp="1"/>
          </p:cNvSpPr>
          <p:nvPr>
            <p:ph type="ftr" sz="quarter" idx="11"/>
          </p:nvPr>
        </p:nvSpPr>
        <p:spPr>
          <a:xfrm>
            <a:off x="7918256" y="5726907"/>
            <a:ext cx="660065" cy="273844"/>
          </a:xfrm>
        </p:spPr>
        <p:txBody>
          <a:bodyPr/>
          <a:lstStyle/>
          <a:p>
            <a:pPr defTabSz="342900" eaLnBrk="1" fontAlgn="auto" hangingPunct="1">
              <a:spcBef>
                <a:spcPts val="0"/>
              </a:spcBef>
              <a:spcAft>
                <a:spcPts val="0"/>
              </a:spcAft>
            </a:pPr>
            <a:r>
              <a:rPr lang="en-US" dirty="0">
                <a:solidFill>
                  <a:prstClr val="black"/>
                </a:solidFill>
                <a:latin typeface="Century Gothic" panose="020B0502020202020204"/>
              </a:rPr>
              <a:t>Hatch, S. G.</a:t>
            </a:r>
          </a:p>
        </p:txBody>
      </p:sp>
    </p:spTree>
    <p:extLst>
      <p:ext uri="{BB962C8B-B14F-4D97-AF65-F5344CB8AC3E}">
        <p14:creationId xmlns:p14="http://schemas.microsoft.com/office/powerpoint/2010/main" val="2836989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78971" y="1429947"/>
            <a:ext cx="8229600" cy="5219700"/>
          </a:xfrm>
          <a:prstGeom prst="rect">
            <a:avLst/>
          </a:prstGeom>
        </p:spPr>
      </p:pic>
    </p:spTree>
    <p:extLst>
      <p:ext uri="{BB962C8B-B14F-4D97-AF65-F5344CB8AC3E}">
        <p14:creationId xmlns:p14="http://schemas.microsoft.com/office/powerpoint/2010/main" val="1342406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75191"/>
            <a:ext cx="2438400" cy="4625609"/>
          </a:xfrm>
        </p:spPr>
        <p:txBody>
          <a:bodyPr>
            <a:normAutofit fontScale="55000" lnSpcReduction="20000"/>
          </a:bodyPr>
          <a:lstStyle/>
          <a:p>
            <a:r>
              <a:rPr lang="en-US" dirty="0"/>
              <a:t>“Substantial changes in brain structure, primarily reductions in gray matter (GM) volume in regions </a:t>
            </a:r>
            <a:r>
              <a:rPr lang="en-US" dirty="0" err="1"/>
              <a:t>subserving</a:t>
            </a:r>
            <a:r>
              <a:rPr lang="en-US" dirty="0"/>
              <a:t> social cognition. </a:t>
            </a:r>
          </a:p>
          <a:p>
            <a:r>
              <a:rPr lang="en-US" dirty="0"/>
              <a:t>The changes were selective for the mothers and highly consistent, correctly classifying all women as having undergone pregnancy or not in-between sessions.”</a:t>
            </a:r>
          </a:p>
        </p:txBody>
      </p:sp>
      <p:pic>
        <p:nvPicPr>
          <p:cNvPr id="4" name="Picture 3"/>
          <p:cNvPicPr>
            <a:picLocks noChangeAspect="1"/>
          </p:cNvPicPr>
          <p:nvPr/>
        </p:nvPicPr>
        <p:blipFill>
          <a:blip r:embed="rId2"/>
          <a:stretch>
            <a:fillRect/>
          </a:stretch>
        </p:blipFill>
        <p:spPr>
          <a:xfrm>
            <a:off x="2971800" y="155448"/>
            <a:ext cx="6048375" cy="6550969"/>
          </a:xfrm>
          <a:prstGeom prst="rect">
            <a:avLst/>
          </a:prstGeom>
        </p:spPr>
      </p:pic>
    </p:spTree>
    <p:extLst>
      <p:ext uri="{BB962C8B-B14F-4D97-AF65-F5344CB8AC3E}">
        <p14:creationId xmlns:p14="http://schemas.microsoft.com/office/powerpoint/2010/main" val="1558642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Moms and Dads</a:t>
            </a:r>
          </a:p>
        </p:txBody>
      </p:sp>
      <p:sp>
        <p:nvSpPr>
          <p:cNvPr id="3" name="Content Placeholder 2"/>
          <p:cNvSpPr>
            <a:spLocks noGrp="1"/>
          </p:cNvSpPr>
          <p:nvPr>
            <p:ph sz="quarter" idx="1"/>
          </p:nvPr>
        </p:nvSpPr>
        <p:spPr>
          <a:xfrm>
            <a:off x="1" y="1775191"/>
            <a:ext cx="3886199" cy="4625609"/>
          </a:xfrm>
        </p:spPr>
        <p:txBody>
          <a:bodyPr>
            <a:normAutofit fontScale="85000" lnSpcReduction="20000"/>
          </a:bodyPr>
          <a:lstStyle/>
          <a:p>
            <a:r>
              <a:rPr lang="en-US" dirty="0"/>
              <a:t>Infant crying triggers neural responses</a:t>
            </a:r>
          </a:p>
          <a:p>
            <a:pPr lvl="1"/>
            <a:r>
              <a:rPr lang="en-US" dirty="0"/>
              <a:t>Mesolimbic dopamine system</a:t>
            </a:r>
          </a:p>
          <a:p>
            <a:pPr lvl="1"/>
            <a:r>
              <a:rPr lang="en-US" dirty="0"/>
              <a:t>from ventral tegmental area (</a:t>
            </a:r>
            <a:r>
              <a:rPr lang="en-US" b="1" dirty="0"/>
              <a:t>VTA</a:t>
            </a:r>
            <a:r>
              <a:rPr lang="en-US" dirty="0"/>
              <a:t>) to ventral striatum, including nucleus </a:t>
            </a:r>
            <a:r>
              <a:rPr lang="en-US" dirty="0" err="1"/>
              <a:t>accumbens</a:t>
            </a:r>
            <a:r>
              <a:rPr lang="en-US" dirty="0"/>
              <a:t> (</a:t>
            </a:r>
            <a:r>
              <a:rPr lang="en-US" dirty="0" err="1"/>
              <a:t>NAcc</a:t>
            </a:r>
            <a:r>
              <a:rPr lang="en-US" dirty="0"/>
              <a:t>)</a:t>
            </a:r>
          </a:p>
          <a:p>
            <a:pPr lvl="1"/>
            <a:r>
              <a:rPr lang="en-US" dirty="0"/>
              <a:t>Anterior insula (empathy)</a:t>
            </a:r>
          </a:p>
          <a:p>
            <a:pPr lvl="1"/>
            <a:r>
              <a:rPr lang="en-US" dirty="0"/>
              <a:t>Prefrontal cortex (emotion regulation)</a:t>
            </a:r>
          </a:p>
        </p:txBody>
      </p:sp>
      <p:pic>
        <p:nvPicPr>
          <p:cNvPr id="3074" name="Picture 2" descr="C:\Users\cehrlich\Desktop\img-9.jpg"/>
          <p:cNvPicPr>
            <a:picLocks noChangeAspect="1" noChangeArrowheads="1"/>
          </p:cNvPicPr>
          <p:nvPr/>
        </p:nvPicPr>
        <p:blipFill rotWithShape="1">
          <a:blip r:embed="rId3">
            <a:extLst>
              <a:ext uri="{28A0092B-C50C-407E-A947-70E740481C1C}">
                <a14:useLocalDpi xmlns:a14="http://schemas.microsoft.com/office/drawing/2010/main" val="0"/>
              </a:ext>
            </a:extLst>
          </a:blip>
          <a:srcRect l="32865"/>
          <a:stretch/>
        </p:blipFill>
        <p:spPr bwMode="auto">
          <a:xfrm>
            <a:off x="9753600" y="2398723"/>
            <a:ext cx="3067050" cy="40246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683343" y="2057400"/>
            <a:ext cx="5193957" cy="3962400"/>
          </a:xfrm>
          <a:prstGeom prst="rect">
            <a:avLst/>
          </a:prstGeom>
        </p:spPr>
      </p:pic>
    </p:spTree>
    <p:extLst>
      <p:ext uri="{BB962C8B-B14F-4D97-AF65-F5344CB8AC3E}">
        <p14:creationId xmlns:p14="http://schemas.microsoft.com/office/powerpoint/2010/main" val="610075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228600"/>
            <a:ext cx="8686800" cy="2057400"/>
          </a:xfrm>
          <a:prstGeom prst="rect">
            <a:avLst/>
          </a:prstGeom>
        </p:spPr>
      </p:pic>
      <p:sp>
        <p:nvSpPr>
          <p:cNvPr id="2" name="Subtitle 1"/>
          <p:cNvSpPr>
            <a:spLocks noGrp="1"/>
          </p:cNvSpPr>
          <p:nvPr>
            <p:ph type="subTitle" idx="1"/>
          </p:nvPr>
        </p:nvSpPr>
        <p:spPr/>
        <p:txBody>
          <a:bodyPr/>
          <a:lstStyle/>
          <a:p>
            <a:endParaRPr lang="en-US" dirty="0"/>
          </a:p>
        </p:txBody>
      </p:sp>
      <p:sp>
        <p:nvSpPr>
          <p:cNvPr id="5" name="Content Placeholder 2"/>
          <p:cNvSpPr txBox="1">
            <a:spLocks/>
          </p:cNvSpPr>
          <p:nvPr/>
        </p:nvSpPr>
        <p:spPr>
          <a:xfrm>
            <a:off x="228600" y="2590800"/>
            <a:ext cx="8258007" cy="4038600"/>
          </a:xfrm>
          <a:prstGeom prst="rect">
            <a:avLst/>
          </a:prstGeom>
        </p:spPr>
        <p:txBody>
          <a:bodyPr vert="horz" lIns="118872" tIns="0" rIns="45720" bIns="0" rtlCol="0" anchor="b">
            <a:no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fontAlgn="auto">
              <a:spcAft>
                <a:spcPts val="0"/>
              </a:spcAft>
            </a:pPr>
            <a:r>
              <a:rPr lang="en-US" sz="2800" dirty="0"/>
              <a:t>Socio-cultural changes have led to increased paternal involvement in childrearing, including gay male parents raising children without maternal care </a:t>
            </a:r>
          </a:p>
          <a:p>
            <a:pPr fontAlgn="auto">
              <a:spcAft>
                <a:spcPts val="0"/>
              </a:spcAft>
            </a:pPr>
            <a:endParaRPr lang="en-US" sz="2800" dirty="0"/>
          </a:p>
          <a:p>
            <a:pPr fontAlgn="auto">
              <a:spcAft>
                <a:spcPts val="0"/>
              </a:spcAft>
            </a:pPr>
            <a:r>
              <a:rPr lang="en-US" sz="2800" dirty="0"/>
              <a:t>Do fathers’ brains adapts to the parental role through active involvement in childcare</a:t>
            </a:r>
          </a:p>
        </p:txBody>
      </p:sp>
    </p:spTree>
    <p:extLst>
      <p:ext uri="{BB962C8B-B14F-4D97-AF65-F5344CB8AC3E}">
        <p14:creationId xmlns:p14="http://schemas.microsoft.com/office/powerpoint/2010/main" val="5899659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228600" y="1447800"/>
            <a:ext cx="8258007" cy="5181600"/>
          </a:xfrm>
        </p:spPr>
        <p:txBody>
          <a:bodyPr>
            <a:noAutofit/>
          </a:bodyPr>
          <a:lstStyle/>
          <a:p>
            <a:r>
              <a:rPr lang="en-US" sz="2400" dirty="0"/>
              <a:t>Socio-cultural changes have led to increased paternal involvement in childrearing, including gay male parents raising children without maternal care </a:t>
            </a:r>
          </a:p>
          <a:p>
            <a:endParaRPr lang="en-US" sz="2400" dirty="0"/>
          </a:p>
          <a:p>
            <a:r>
              <a:rPr lang="en-US" sz="2400" dirty="0"/>
              <a:t>It has been suggested that the human father’s brain adapts to the parental role through active involvement in childcare</a:t>
            </a:r>
          </a:p>
          <a:p>
            <a:endParaRPr lang="en-US" sz="2400" dirty="0"/>
          </a:p>
          <a:p>
            <a:r>
              <a:rPr lang="en-US" sz="2400" dirty="0"/>
              <a:t>Prior findings suggest distinct brain-hormone-behavior pathways may underpin maternal and paternal care, although mechanisms for human fathers’ brain adaptation are largely unknown</a:t>
            </a:r>
          </a:p>
          <a:p>
            <a:endParaRPr lang="en-US" sz="2400" dirty="0"/>
          </a:p>
          <a:p>
            <a:r>
              <a:rPr lang="en-US" sz="2400" dirty="0"/>
              <a:t>No study has examined the brain basis of human fatherhood when fathers are the primary care providers</a:t>
            </a:r>
          </a:p>
        </p:txBody>
      </p:sp>
    </p:spTree>
    <p:extLst>
      <p:ext uri="{BB962C8B-B14F-4D97-AF65-F5344CB8AC3E}">
        <p14:creationId xmlns:p14="http://schemas.microsoft.com/office/powerpoint/2010/main" val="893847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B1F83B-BD92-44D8-A64C-93C551C496BD}"/>
              </a:ext>
            </a:extLst>
          </p:cNvPr>
          <p:cNvSpPr/>
          <p:nvPr/>
        </p:nvSpPr>
        <p:spPr>
          <a:xfrm>
            <a:off x="408320" y="1172607"/>
            <a:ext cx="2612361" cy="796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rPr>
              <a:t>Emotional Processing Network</a:t>
            </a:r>
          </a:p>
        </p:txBody>
      </p:sp>
      <p:pic>
        <p:nvPicPr>
          <p:cNvPr id="7" name="Picture 2">
            <a:extLst>
              <a:ext uri="{FF2B5EF4-FFF2-40B4-BE49-F238E27FC236}">
                <a16:creationId xmlns:a16="http://schemas.microsoft.com/office/drawing/2014/main" id="{F041E89E-697E-43FC-8348-FB8A014FE1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8" t="6240" r="4089" b="4316"/>
          <a:stretch/>
        </p:blipFill>
        <p:spPr bwMode="auto">
          <a:xfrm>
            <a:off x="3193631" y="1445080"/>
            <a:ext cx="5791703" cy="436918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a:extLst>
              <a:ext uri="{FF2B5EF4-FFF2-40B4-BE49-F238E27FC236}">
                <a16:creationId xmlns:a16="http://schemas.microsoft.com/office/drawing/2014/main" id="{C8F2D007-88C3-4D31-A74A-54F592E0D708}"/>
              </a:ext>
            </a:extLst>
          </p:cNvPr>
          <p:cNvSpPr/>
          <p:nvPr/>
        </p:nvSpPr>
        <p:spPr>
          <a:xfrm>
            <a:off x="4709610" y="4937716"/>
            <a:ext cx="962527" cy="288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700534C-7995-4B0B-9A0A-988BEA638D59}"/>
              </a:ext>
            </a:extLst>
          </p:cNvPr>
          <p:cNvSpPr/>
          <p:nvPr/>
        </p:nvSpPr>
        <p:spPr>
          <a:xfrm>
            <a:off x="3253789" y="2627653"/>
            <a:ext cx="1455821" cy="4451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275506F-11FB-4A3B-905A-E681BCC027E4}"/>
              </a:ext>
            </a:extLst>
          </p:cNvPr>
          <p:cNvSpPr/>
          <p:nvPr/>
        </p:nvSpPr>
        <p:spPr>
          <a:xfrm>
            <a:off x="7734050" y="2364118"/>
            <a:ext cx="921918" cy="263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12921D-188D-4CF3-9AD0-8E41D832614B}"/>
              </a:ext>
            </a:extLst>
          </p:cNvPr>
          <p:cNvSpPr/>
          <p:nvPr/>
        </p:nvSpPr>
        <p:spPr>
          <a:xfrm>
            <a:off x="6382001" y="1152044"/>
            <a:ext cx="1478381" cy="5251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3E921BE1-4F18-442C-82EC-15C6077A16F4}"/>
              </a:ext>
            </a:extLst>
          </p:cNvPr>
          <p:cNvCxnSpPr>
            <a:cxnSpLocks/>
          </p:cNvCxnSpPr>
          <p:nvPr/>
        </p:nvCxnSpPr>
        <p:spPr>
          <a:xfrm flipH="1">
            <a:off x="6061662" y="1677159"/>
            <a:ext cx="547438" cy="11730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DB7A00E8-CC02-4003-87CE-E09D2C65E2FB}"/>
              </a:ext>
            </a:extLst>
          </p:cNvPr>
          <p:cNvSpPr/>
          <p:nvPr/>
        </p:nvSpPr>
        <p:spPr>
          <a:xfrm>
            <a:off x="6382001" y="1230250"/>
            <a:ext cx="1478381" cy="368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Ventral anterior cingulate (</a:t>
            </a:r>
            <a:r>
              <a:rPr kumimoji="0" lang="en-US" sz="1350" b="0" i="0" u="none" strike="noStrike" kern="1200" cap="none" spc="0" normalizeH="0" baseline="0" noProof="0" dirty="0" err="1">
                <a:ln>
                  <a:noFill/>
                </a:ln>
                <a:solidFill>
                  <a:prstClr val="black"/>
                </a:solidFill>
                <a:effectLst/>
                <a:uLnTx/>
                <a:uFillTx/>
                <a:latin typeface="Calibri" panose="020F0502020204030204"/>
                <a:ea typeface="+mn-ea"/>
                <a:cs typeface="+mn-cs"/>
              </a:rPr>
              <a:t>vACC</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3" name="Rectangle 22">
            <a:extLst>
              <a:ext uri="{FF2B5EF4-FFF2-40B4-BE49-F238E27FC236}">
                <a16:creationId xmlns:a16="http://schemas.microsoft.com/office/drawing/2014/main" id="{739828F7-B7E6-4C53-865D-7A5BD5552A17}"/>
              </a:ext>
            </a:extLst>
          </p:cNvPr>
          <p:cNvSpPr/>
          <p:nvPr/>
        </p:nvSpPr>
        <p:spPr>
          <a:xfrm>
            <a:off x="7365586" y="4143058"/>
            <a:ext cx="1478381" cy="5251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38C0C36B-D57B-404C-BA79-3B80F4E59573}"/>
              </a:ext>
            </a:extLst>
          </p:cNvPr>
          <p:cNvCxnSpPr>
            <a:cxnSpLocks/>
            <a:stCxn id="23" idx="1"/>
          </p:cNvCxnSpPr>
          <p:nvPr/>
        </p:nvCxnSpPr>
        <p:spPr>
          <a:xfrm flipH="1" flipV="1">
            <a:off x="6759493" y="4221263"/>
            <a:ext cx="606092" cy="18435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7DFAA345-780F-4CA7-A8BF-BF32AFECA393}"/>
              </a:ext>
            </a:extLst>
          </p:cNvPr>
          <p:cNvSpPr/>
          <p:nvPr/>
        </p:nvSpPr>
        <p:spPr>
          <a:xfrm>
            <a:off x="7365586" y="4221264"/>
            <a:ext cx="1478381" cy="368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Interior frontal gyrus</a:t>
            </a:r>
          </a:p>
        </p:txBody>
      </p:sp>
      <p:sp>
        <p:nvSpPr>
          <p:cNvPr id="28" name="Content Placeholder 2">
            <a:extLst>
              <a:ext uri="{FF2B5EF4-FFF2-40B4-BE49-F238E27FC236}">
                <a16:creationId xmlns:a16="http://schemas.microsoft.com/office/drawing/2014/main" id="{53FE2CCF-E276-4928-B5C0-8C047352DE8F}"/>
              </a:ext>
            </a:extLst>
          </p:cNvPr>
          <p:cNvSpPr>
            <a:spLocks noGrp="1"/>
          </p:cNvSpPr>
          <p:nvPr>
            <p:ph idx="1"/>
          </p:nvPr>
        </p:nvSpPr>
        <p:spPr>
          <a:xfrm>
            <a:off x="439902" y="2084471"/>
            <a:ext cx="2612361" cy="3729789"/>
          </a:xfrm>
        </p:spPr>
        <p:txBody>
          <a:bodyPr>
            <a:normAutofit/>
          </a:bodyPr>
          <a:lstStyle/>
          <a:p>
            <a:r>
              <a:rPr lang="en-US" dirty="0"/>
              <a:t>Subcortical and paralimbic structures</a:t>
            </a:r>
          </a:p>
          <a:p>
            <a:pPr lvl="1"/>
            <a:r>
              <a:rPr lang="en-US" dirty="0"/>
              <a:t>Phylogenetically ancient network</a:t>
            </a:r>
          </a:p>
          <a:p>
            <a:r>
              <a:rPr lang="en-US" dirty="0"/>
              <a:t>Emotional processing, vigilance, motivation, and reward</a:t>
            </a:r>
          </a:p>
          <a:p>
            <a:pPr lvl="1"/>
            <a:r>
              <a:rPr lang="en-US" dirty="0"/>
              <a:t>Survival-related cues</a:t>
            </a:r>
          </a:p>
        </p:txBody>
      </p:sp>
      <p:sp>
        <p:nvSpPr>
          <p:cNvPr id="15" name="TextBox 14">
            <a:extLst>
              <a:ext uri="{FF2B5EF4-FFF2-40B4-BE49-F238E27FC236}">
                <a16:creationId xmlns:a16="http://schemas.microsoft.com/office/drawing/2014/main" id="{64ADAEE0-5DD4-4BFA-A8CA-1BB0B67954D9}"/>
              </a:ext>
            </a:extLst>
          </p:cNvPr>
          <p:cNvSpPr txBox="1"/>
          <p:nvPr/>
        </p:nvSpPr>
        <p:spPr>
          <a:xfrm>
            <a:off x="6701590" y="5588407"/>
            <a:ext cx="227248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Abraham et al. (2014) - Walsh</a:t>
            </a:r>
          </a:p>
        </p:txBody>
      </p:sp>
      <p:sp>
        <p:nvSpPr>
          <p:cNvPr id="17" name="Rectangle 16">
            <a:extLst>
              <a:ext uri="{FF2B5EF4-FFF2-40B4-BE49-F238E27FC236}">
                <a16:creationId xmlns:a16="http://schemas.microsoft.com/office/drawing/2014/main" id="{46BA1B2F-1A95-4677-8995-E797BF1CCAC5}"/>
              </a:ext>
            </a:extLst>
          </p:cNvPr>
          <p:cNvSpPr/>
          <p:nvPr/>
        </p:nvSpPr>
        <p:spPr>
          <a:xfrm>
            <a:off x="0" y="857251"/>
            <a:ext cx="9144000" cy="179334"/>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863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E351BEBB-5D2E-4A2A-A7BE-DAFE09EA7B86}"/>
              </a:ext>
            </a:extLst>
          </p:cNvPr>
          <p:cNvPicPr>
            <a:picLocks noChangeAspect="1"/>
          </p:cNvPicPr>
          <p:nvPr/>
        </p:nvPicPr>
        <p:blipFill rotWithShape="1">
          <a:blip r:embed="rId2">
            <a:extLst>
              <a:ext uri="{28A0092B-C50C-407E-A947-70E740481C1C}">
                <a14:useLocalDpi xmlns:a14="http://schemas.microsoft.com/office/drawing/2010/main" val="0"/>
              </a:ext>
            </a:extLst>
          </a:blip>
          <a:srcRect l="1544" t="-5867" r="1544" b="-68"/>
          <a:stretch/>
        </p:blipFill>
        <p:spPr>
          <a:xfrm>
            <a:off x="3434014" y="1969011"/>
            <a:ext cx="5709986" cy="3604533"/>
          </a:xfrm>
          <a:prstGeom prst="rect">
            <a:avLst/>
          </a:prstGeom>
        </p:spPr>
      </p:pic>
      <p:sp>
        <p:nvSpPr>
          <p:cNvPr id="4" name="Rectangle 3">
            <a:extLst>
              <a:ext uri="{FF2B5EF4-FFF2-40B4-BE49-F238E27FC236}">
                <a16:creationId xmlns:a16="http://schemas.microsoft.com/office/drawing/2014/main" id="{57B1F83B-BD92-44D8-A64C-93C551C496BD}"/>
              </a:ext>
            </a:extLst>
          </p:cNvPr>
          <p:cNvSpPr/>
          <p:nvPr/>
        </p:nvSpPr>
        <p:spPr>
          <a:xfrm>
            <a:off x="408320" y="1172607"/>
            <a:ext cx="2612361" cy="796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rPr>
              <a:t>Mentalizing Network</a:t>
            </a:r>
          </a:p>
        </p:txBody>
      </p:sp>
      <p:sp>
        <p:nvSpPr>
          <p:cNvPr id="13" name="Rectangle 12">
            <a:extLst>
              <a:ext uri="{FF2B5EF4-FFF2-40B4-BE49-F238E27FC236}">
                <a16:creationId xmlns:a16="http://schemas.microsoft.com/office/drawing/2014/main" id="{E700534C-7995-4B0B-9A0A-988BEA638D59}"/>
              </a:ext>
            </a:extLst>
          </p:cNvPr>
          <p:cNvSpPr/>
          <p:nvPr/>
        </p:nvSpPr>
        <p:spPr>
          <a:xfrm rot="20849965">
            <a:off x="5339069" y="4456117"/>
            <a:ext cx="2598209" cy="428649"/>
          </a:xfrm>
          <a:prstGeom prst="rect">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3E921BE1-4F18-442C-82EC-15C6077A16F4}"/>
              </a:ext>
            </a:extLst>
          </p:cNvPr>
          <p:cNvCxnSpPr>
            <a:cxnSpLocks/>
          </p:cNvCxnSpPr>
          <p:nvPr/>
        </p:nvCxnSpPr>
        <p:spPr>
          <a:xfrm flipH="1">
            <a:off x="4173204" y="1952447"/>
            <a:ext cx="1889463" cy="204496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739828F7-B7E6-4C53-865D-7A5BD5552A17}"/>
              </a:ext>
            </a:extLst>
          </p:cNvPr>
          <p:cNvSpPr/>
          <p:nvPr/>
        </p:nvSpPr>
        <p:spPr>
          <a:xfrm>
            <a:off x="3434014" y="1706454"/>
            <a:ext cx="1478381" cy="525114"/>
          </a:xfrm>
          <a:prstGeom prst="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38C0C36B-D57B-404C-BA79-3B80F4E59573}"/>
              </a:ext>
            </a:extLst>
          </p:cNvPr>
          <p:cNvCxnSpPr>
            <a:cxnSpLocks/>
            <a:stCxn id="23" idx="2"/>
          </p:cNvCxnSpPr>
          <p:nvPr/>
        </p:nvCxnSpPr>
        <p:spPr>
          <a:xfrm flipH="1">
            <a:off x="3580399" y="2231568"/>
            <a:ext cx="592806" cy="15006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7DFAA345-780F-4CA7-A8BF-BF32AFECA393}"/>
              </a:ext>
            </a:extLst>
          </p:cNvPr>
          <p:cNvSpPr/>
          <p:nvPr/>
        </p:nvSpPr>
        <p:spPr>
          <a:xfrm>
            <a:off x="3434014" y="1784660"/>
            <a:ext cx="1478381" cy="368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Frontopolar cortex</a:t>
            </a:r>
          </a:p>
        </p:txBody>
      </p:sp>
      <p:sp>
        <p:nvSpPr>
          <p:cNvPr id="28" name="Content Placeholder 2">
            <a:extLst>
              <a:ext uri="{FF2B5EF4-FFF2-40B4-BE49-F238E27FC236}">
                <a16:creationId xmlns:a16="http://schemas.microsoft.com/office/drawing/2014/main" id="{53FE2CCF-E276-4928-B5C0-8C047352DE8F}"/>
              </a:ext>
            </a:extLst>
          </p:cNvPr>
          <p:cNvSpPr>
            <a:spLocks noGrp="1"/>
          </p:cNvSpPr>
          <p:nvPr>
            <p:ph idx="1"/>
          </p:nvPr>
        </p:nvSpPr>
        <p:spPr>
          <a:xfrm>
            <a:off x="442158" y="2057399"/>
            <a:ext cx="2612361" cy="3756861"/>
          </a:xfrm>
        </p:spPr>
        <p:txBody>
          <a:bodyPr>
            <a:normAutofit lnSpcReduction="10000"/>
          </a:bodyPr>
          <a:lstStyle/>
          <a:p>
            <a:r>
              <a:rPr lang="en-US" dirty="0"/>
              <a:t>Frontopolar-medial-prefrontal-temporo-parietal structures</a:t>
            </a:r>
          </a:p>
          <a:p>
            <a:r>
              <a:rPr lang="en-US" dirty="0"/>
              <a:t>Involved in upper-level social understanding, cognitive empathy, and  theory of mind</a:t>
            </a:r>
          </a:p>
          <a:p>
            <a:pPr lvl="1"/>
            <a:r>
              <a:rPr lang="en-US" dirty="0"/>
              <a:t>Important in ability to infer mental states</a:t>
            </a:r>
          </a:p>
          <a:p>
            <a:pPr lvl="1"/>
            <a:r>
              <a:rPr lang="en-US" dirty="0"/>
              <a:t>Allows parents to cognitively infer and predict infant needs</a:t>
            </a:r>
          </a:p>
        </p:txBody>
      </p:sp>
      <p:sp>
        <p:nvSpPr>
          <p:cNvPr id="20" name="Rectangle 19">
            <a:extLst>
              <a:ext uri="{FF2B5EF4-FFF2-40B4-BE49-F238E27FC236}">
                <a16:creationId xmlns:a16="http://schemas.microsoft.com/office/drawing/2014/main" id="{69F31F1C-7062-49C5-880C-28A19E8D22A2}"/>
              </a:ext>
            </a:extLst>
          </p:cNvPr>
          <p:cNvSpPr/>
          <p:nvPr/>
        </p:nvSpPr>
        <p:spPr>
          <a:xfrm>
            <a:off x="5323477" y="1427334"/>
            <a:ext cx="1478381" cy="525114"/>
          </a:xfrm>
          <a:prstGeom prst="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B08B8D56-39F6-4816-B634-FDE0C687DA1F}"/>
              </a:ext>
            </a:extLst>
          </p:cNvPr>
          <p:cNvSpPr/>
          <p:nvPr/>
        </p:nvSpPr>
        <p:spPr>
          <a:xfrm>
            <a:off x="5323477" y="1505540"/>
            <a:ext cx="1478381" cy="368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Medial prefrontal cortex</a:t>
            </a:r>
          </a:p>
        </p:txBody>
      </p:sp>
      <p:sp>
        <p:nvSpPr>
          <p:cNvPr id="22" name="Rectangle 21">
            <a:extLst>
              <a:ext uri="{FF2B5EF4-FFF2-40B4-BE49-F238E27FC236}">
                <a16:creationId xmlns:a16="http://schemas.microsoft.com/office/drawing/2014/main" id="{0E7728D4-5449-428D-8444-AD364401FF46}"/>
              </a:ext>
            </a:extLst>
          </p:cNvPr>
          <p:cNvSpPr/>
          <p:nvPr/>
        </p:nvSpPr>
        <p:spPr>
          <a:xfrm>
            <a:off x="3295651" y="5232782"/>
            <a:ext cx="1478381" cy="525114"/>
          </a:xfrm>
          <a:prstGeom prst="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90EC9DD-B28F-48EC-816D-7E86900606C3}"/>
              </a:ext>
            </a:extLst>
          </p:cNvPr>
          <p:cNvSpPr/>
          <p:nvPr/>
        </p:nvSpPr>
        <p:spPr>
          <a:xfrm>
            <a:off x="3295651" y="5310988"/>
            <a:ext cx="1478381" cy="368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Bilateral temporal poles</a:t>
            </a:r>
          </a:p>
        </p:txBody>
      </p:sp>
      <p:cxnSp>
        <p:nvCxnSpPr>
          <p:cNvPr id="27" name="Straight Arrow Connector 26">
            <a:extLst>
              <a:ext uri="{FF2B5EF4-FFF2-40B4-BE49-F238E27FC236}">
                <a16:creationId xmlns:a16="http://schemas.microsoft.com/office/drawing/2014/main" id="{5733DD01-FBD8-4D7E-8900-B0FE9B1C64DD}"/>
              </a:ext>
            </a:extLst>
          </p:cNvPr>
          <p:cNvCxnSpPr>
            <a:cxnSpLocks/>
            <a:stCxn id="22" idx="0"/>
          </p:cNvCxnSpPr>
          <p:nvPr/>
        </p:nvCxnSpPr>
        <p:spPr>
          <a:xfrm flipV="1">
            <a:off x="4034842" y="4704639"/>
            <a:ext cx="368717" cy="5281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03617EB0-E7AB-4A74-827F-64EB12BE4B8E}"/>
              </a:ext>
            </a:extLst>
          </p:cNvPr>
          <p:cNvCxnSpPr>
            <a:cxnSpLocks/>
          </p:cNvCxnSpPr>
          <p:nvPr/>
        </p:nvCxnSpPr>
        <p:spPr>
          <a:xfrm flipV="1">
            <a:off x="4034841" y="4704639"/>
            <a:ext cx="0" cy="5281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B8EED9EF-E0C8-4E06-A167-85DF7803951B}"/>
              </a:ext>
            </a:extLst>
          </p:cNvPr>
          <p:cNvSpPr/>
          <p:nvPr/>
        </p:nvSpPr>
        <p:spPr>
          <a:xfrm>
            <a:off x="7341277" y="5286137"/>
            <a:ext cx="1478381" cy="525114"/>
          </a:xfrm>
          <a:prstGeom prst="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511FB45F-F7F7-47E0-A09D-58FB9628C117}"/>
              </a:ext>
            </a:extLst>
          </p:cNvPr>
          <p:cNvSpPr/>
          <p:nvPr/>
        </p:nvSpPr>
        <p:spPr>
          <a:xfrm>
            <a:off x="7341277" y="5364343"/>
            <a:ext cx="1478381" cy="368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Superior temporal sulcus</a:t>
            </a:r>
          </a:p>
        </p:txBody>
      </p:sp>
      <p:cxnSp>
        <p:nvCxnSpPr>
          <p:cNvPr id="33" name="Straight Arrow Connector 32">
            <a:extLst>
              <a:ext uri="{FF2B5EF4-FFF2-40B4-BE49-F238E27FC236}">
                <a16:creationId xmlns:a16="http://schemas.microsoft.com/office/drawing/2014/main" id="{C01EB468-211A-4182-984E-B48E6BCE054E}"/>
              </a:ext>
            </a:extLst>
          </p:cNvPr>
          <p:cNvCxnSpPr>
            <a:cxnSpLocks/>
            <a:stCxn id="31" idx="0"/>
          </p:cNvCxnSpPr>
          <p:nvPr/>
        </p:nvCxnSpPr>
        <p:spPr>
          <a:xfrm flipH="1" flipV="1">
            <a:off x="6950252" y="4704640"/>
            <a:ext cx="1130216" cy="5814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4536C36E-645A-40EA-BF6F-7AF2DAD191B1}"/>
              </a:ext>
            </a:extLst>
          </p:cNvPr>
          <p:cNvSpPr txBox="1"/>
          <p:nvPr/>
        </p:nvSpPr>
        <p:spPr>
          <a:xfrm>
            <a:off x="6838696" y="1104419"/>
            <a:ext cx="227248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Abraham et al. (2014) - Walsh</a:t>
            </a:r>
          </a:p>
        </p:txBody>
      </p:sp>
      <p:sp>
        <p:nvSpPr>
          <p:cNvPr id="29" name="Rectangle 28">
            <a:extLst>
              <a:ext uri="{FF2B5EF4-FFF2-40B4-BE49-F238E27FC236}">
                <a16:creationId xmlns:a16="http://schemas.microsoft.com/office/drawing/2014/main" id="{ADD616C0-27E3-44D4-9439-389095BC43F4}"/>
              </a:ext>
            </a:extLst>
          </p:cNvPr>
          <p:cNvSpPr/>
          <p:nvPr/>
        </p:nvSpPr>
        <p:spPr>
          <a:xfrm>
            <a:off x="0" y="857251"/>
            <a:ext cx="9144000" cy="179334"/>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060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Parental Neural Networks</a:t>
            </a:r>
          </a:p>
        </p:txBody>
      </p:sp>
      <p:sp>
        <p:nvSpPr>
          <p:cNvPr id="3" name="Content Placeholder 2"/>
          <p:cNvSpPr>
            <a:spLocks noGrp="1"/>
          </p:cNvSpPr>
          <p:nvPr>
            <p:ph sz="half" idx="1"/>
          </p:nvPr>
        </p:nvSpPr>
        <p:spPr>
          <a:xfrm>
            <a:off x="0" y="1600200"/>
            <a:ext cx="8991600" cy="5105400"/>
          </a:xfrm>
        </p:spPr>
        <p:txBody>
          <a:bodyPr>
            <a:normAutofit lnSpcReduction="10000"/>
          </a:bodyPr>
          <a:lstStyle/>
          <a:p>
            <a:pPr marL="342900" indent="-342900"/>
            <a:r>
              <a:rPr lang="en-GB" altLang="en-US" sz="2400" b="1" dirty="0"/>
              <a:t>Emotional Processing Network </a:t>
            </a:r>
          </a:p>
          <a:p>
            <a:pPr marL="749808" lvl="1" indent="-457200">
              <a:buFont typeface="Wingdings" charset="2"/>
              <a:buChar char="§"/>
            </a:pPr>
            <a:r>
              <a:rPr lang="en-GB" altLang="en-US" sz="1800" dirty="0"/>
              <a:t>Subcortical</a:t>
            </a:r>
            <a:r>
              <a:rPr lang="en-GB" altLang="en-US" sz="1800" b="1" dirty="0"/>
              <a:t> </a:t>
            </a:r>
            <a:r>
              <a:rPr lang="en-GB" altLang="en-US" sz="1800" dirty="0"/>
              <a:t>and </a:t>
            </a:r>
            <a:r>
              <a:rPr lang="en-GB" altLang="en-US" sz="1800" dirty="0" err="1"/>
              <a:t>paralimbic</a:t>
            </a:r>
            <a:r>
              <a:rPr lang="en-GB" altLang="en-US" sz="1800" dirty="0"/>
              <a:t> structures </a:t>
            </a:r>
          </a:p>
          <a:p>
            <a:pPr marL="1014984" lvl="2" indent="-457200">
              <a:buFont typeface="Wingdings" charset="2"/>
              <a:buChar char="§"/>
            </a:pPr>
            <a:r>
              <a:rPr lang="en-GB" altLang="en-US" sz="1400" dirty="0"/>
              <a:t>Bilateral amygdala, v</a:t>
            </a:r>
            <a:r>
              <a:rPr lang="en-US" altLang="en-US" sz="1400" dirty="0" err="1"/>
              <a:t>entral</a:t>
            </a:r>
            <a:r>
              <a:rPr lang="en-US" altLang="en-US" sz="1400" dirty="0"/>
              <a:t> anterior cingulate (</a:t>
            </a:r>
            <a:r>
              <a:rPr lang="en-US" altLang="en-US" sz="1400" dirty="0" err="1"/>
              <a:t>vACC</a:t>
            </a:r>
            <a:r>
              <a:rPr lang="en-US" altLang="en-US" sz="1400" dirty="0"/>
              <a:t> ), left insula and inferior frontal </a:t>
            </a:r>
            <a:r>
              <a:rPr lang="en-US" altLang="en-US" sz="1400" dirty="0" err="1"/>
              <a:t>gyrus</a:t>
            </a:r>
            <a:r>
              <a:rPr lang="en-US" altLang="en-US" sz="1400" dirty="0"/>
              <a:t> (IFG), ventral tegmental area  (VTA) </a:t>
            </a:r>
          </a:p>
          <a:p>
            <a:pPr marL="749808" lvl="1" indent="-457200">
              <a:buFont typeface="Wingdings" charset="2"/>
              <a:buChar char="§"/>
            </a:pPr>
            <a:r>
              <a:rPr lang="en-US" altLang="en-US" sz="1800" dirty="0"/>
              <a:t>Rapidly detects motivationally salient and survival-related cues, </a:t>
            </a:r>
          </a:p>
          <a:p>
            <a:pPr marL="1014984" lvl="2" indent="-457200">
              <a:buFont typeface="Wingdings" charset="2"/>
              <a:buChar char="§"/>
            </a:pPr>
            <a:r>
              <a:rPr lang="en-US" altLang="en-US" sz="1400" dirty="0"/>
              <a:t>enables parents to automatically identify and immediately respond to infant distress </a:t>
            </a:r>
          </a:p>
          <a:p>
            <a:pPr marL="749808" lvl="1" indent="-457200">
              <a:buFont typeface="Wingdings" charset="2"/>
              <a:buChar char="§"/>
            </a:pPr>
            <a:r>
              <a:rPr lang="en-US" altLang="en-US" sz="1800" dirty="0"/>
              <a:t>Associated with vigilance, affective salience, reward and motivation</a:t>
            </a:r>
          </a:p>
          <a:p>
            <a:pPr marL="749808" lvl="1" indent="-457200">
              <a:buFont typeface="Wingdings" charset="2"/>
              <a:buChar char="§"/>
            </a:pPr>
            <a:r>
              <a:rPr lang="en-US" altLang="en-US" sz="1800" dirty="0" err="1"/>
              <a:t>Phylogenically</a:t>
            </a:r>
            <a:r>
              <a:rPr lang="en-US" altLang="en-US" sz="1800" dirty="0"/>
              <a:t> ancient</a:t>
            </a:r>
          </a:p>
          <a:p>
            <a:pPr marL="749808" lvl="1" indent="-457200">
              <a:buFont typeface="Wingdings" charset="2"/>
              <a:buChar char="§"/>
            </a:pPr>
            <a:endParaRPr lang="en-US" altLang="en-US" sz="1800" dirty="0"/>
          </a:p>
          <a:p>
            <a:pPr marL="342900" indent="-342900"/>
            <a:r>
              <a:rPr lang="en-US" altLang="en-US" sz="2400" b="1" dirty="0" err="1"/>
              <a:t>Mentalizing</a:t>
            </a:r>
            <a:r>
              <a:rPr lang="en-US" altLang="en-US" sz="2400" b="1" dirty="0"/>
              <a:t> Network </a:t>
            </a:r>
          </a:p>
          <a:p>
            <a:pPr marL="749808" lvl="1" indent="-457200"/>
            <a:r>
              <a:rPr lang="en-US" altLang="en-US" sz="1800" dirty="0"/>
              <a:t>Cortical regions </a:t>
            </a:r>
          </a:p>
          <a:p>
            <a:pPr marL="1014984" lvl="2" indent="-457200"/>
            <a:r>
              <a:rPr lang="en-US" altLang="en-US" sz="1400" dirty="0"/>
              <a:t>Bilateral superior temporal </a:t>
            </a:r>
            <a:r>
              <a:rPr lang="en-US" altLang="en-US" sz="1400" dirty="0" err="1"/>
              <a:t>gyrus</a:t>
            </a:r>
            <a:r>
              <a:rPr lang="en-US" altLang="en-US" sz="1400" dirty="0"/>
              <a:t> (STG), lateral </a:t>
            </a:r>
            <a:r>
              <a:rPr lang="en-US" altLang="en-US" sz="1400" dirty="0" err="1"/>
              <a:t>frontopolar</a:t>
            </a:r>
            <a:r>
              <a:rPr lang="en-US" altLang="en-US" sz="1400" dirty="0"/>
              <a:t> cortex, ventromedial prefrontal cortex (</a:t>
            </a:r>
            <a:r>
              <a:rPr lang="en-US" altLang="en-US" sz="1400" dirty="0" err="1"/>
              <a:t>vmPFC</a:t>
            </a:r>
            <a:r>
              <a:rPr lang="en-US" altLang="en-US" sz="1400" dirty="0"/>
              <a:t>), and temporal poles</a:t>
            </a:r>
          </a:p>
          <a:p>
            <a:pPr marL="749808" lvl="1" indent="-457200"/>
            <a:r>
              <a:rPr lang="en-US" sz="1800" dirty="0">
                <a:sym typeface="Wingdings" panose="05000000000000000000" pitchFamily="2" charset="2"/>
              </a:rPr>
              <a:t>Involved in social understanding, theory of mind, and cognitive empathy</a:t>
            </a:r>
          </a:p>
          <a:p>
            <a:pPr marL="749808" lvl="1" indent="-457200"/>
            <a:r>
              <a:rPr lang="en-US" sz="1800" dirty="0">
                <a:sym typeface="Wingdings" panose="05000000000000000000" pitchFamily="2" charset="2"/>
              </a:rPr>
              <a:t>Plays role in parents’ ability to infer mental states from behavior, cognitively represent infant states, predict infant needs, and plan caregiving</a:t>
            </a:r>
            <a:endParaRPr lang="en-US" sz="1800" dirty="0"/>
          </a:p>
          <a:p>
            <a:pPr marL="749808" lvl="1" indent="-457200"/>
            <a:r>
              <a:rPr lang="en-US" sz="1800" dirty="0">
                <a:sym typeface="Wingdings" panose="05000000000000000000" pitchFamily="2" charset="2"/>
              </a:rPr>
              <a:t>Activated in parents’ first weeks of parenting</a:t>
            </a:r>
            <a:endParaRPr lang="en-GB" altLang="en-US" sz="1800" dirty="0"/>
          </a:p>
          <a:p>
            <a:pPr lvl="1"/>
            <a:endParaRPr lang="en-US" dirty="0"/>
          </a:p>
        </p:txBody>
      </p:sp>
    </p:spTree>
    <p:extLst>
      <p:ext uri="{BB962C8B-B14F-4D97-AF65-F5344CB8AC3E}">
        <p14:creationId xmlns:p14="http://schemas.microsoft.com/office/powerpoint/2010/main" val="1904261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a:xfrm>
            <a:off x="457200" y="155448"/>
            <a:ext cx="3352800" cy="1252728"/>
          </a:xfrm>
        </p:spPr>
        <p:txBody>
          <a:bodyPr>
            <a:normAutofit/>
          </a:bodyPr>
          <a:lstStyle/>
          <a:p>
            <a:r>
              <a:rPr lang="en-US" sz="3600" dirty="0"/>
              <a:t>Postponing the adult role…?</a:t>
            </a:r>
          </a:p>
        </p:txBody>
      </p:sp>
      <p:pic>
        <p:nvPicPr>
          <p:cNvPr id="756740" name="Picture 4"/>
          <p:cNvPicPr>
            <a:picLocks noGrp="1" noChangeAspect="1" noChangeArrowheads="1"/>
          </p:cNvPicPr>
          <p:nvPr>
            <p:ph type="body" idx="4294967295"/>
          </p:nvPr>
        </p:nvPicPr>
        <p:blipFill rotWithShape="1">
          <a:blip r:embed="rId3" cstate="print"/>
          <a:srcRect l="7308" t="9301" r="2554" b="1406"/>
          <a:stretch/>
        </p:blipFill>
        <p:spPr>
          <a:xfrm>
            <a:off x="228600" y="1905000"/>
            <a:ext cx="7518400" cy="4876800"/>
          </a:xfrm>
          <a:prstGeom prst="rect">
            <a:avLst/>
          </a:prstGeom>
          <a:noFill/>
          <a:ln/>
        </p:spPr>
      </p:pic>
      <p:pic>
        <p:nvPicPr>
          <p:cNvPr id="4" name="Picture 5"/>
          <p:cNvPicPr>
            <a:picLocks noChangeAspect="1" noChangeArrowheads="1"/>
          </p:cNvPicPr>
          <p:nvPr/>
        </p:nvPicPr>
        <p:blipFill>
          <a:blip r:embed="rId4" cstate="print"/>
          <a:srcRect/>
          <a:stretch>
            <a:fillRect/>
          </a:stretch>
        </p:blipFill>
        <p:spPr>
          <a:xfrm>
            <a:off x="5486400" y="-4550"/>
            <a:ext cx="3683758" cy="2303717"/>
          </a:xfrm>
          <a:prstGeom prst="rect">
            <a:avLst/>
          </a:prstGeom>
          <a:noFill/>
          <a:ln/>
        </p:spPr>
      </p:pic>
      <p:sp>
        <p:nvSpPr>
          <p:cNvPr id="2" name="Rectangle 1"/>
          <p:cNvSpPr/>
          <p:nvPr/>
        </p:nvSpPr>
        <p:spPr>
          <a:xfrm>
            <a:off x="10363200" y="2133600"/>
            <a:ext cx="3860352" cy="369332"/>
          </a:xfrm>
          <a:prstGeom prst="rect">
            <a:avLst/>
          </a:prstGeom>
        </p:spPr>
        <p:txBody>
          <a:bodyPr wrap="none">
            <a:spAutoFit/>
          </a:bodyPr>
          <a:lstStyle/>
          <a:p>
            <a:r>
              <a:rPr lang="en-US" dirty="0"/>
              <a:t>68% of high school grads </a:t>
            </a:r>
            <a:r>
              <a:rPr lang="en-US" dirty="0">
                <a:sym typeface="Wingdings" panose="05000000000000000000" pitchFamily="2" charset="2"/>
              </a:rPr>
              <a:t> </a:t>
            </a:r>
            <a:r>
              <a:rPr lang="en-US" dirty="0"/>
              <a:t>college</a:t>
            </a:r>
          </a:p>
        </p:txBody>
      </p:sp>
    </p:spTree>
    <p:extLst>
      <p:ext uri="{BB962C8B-B14F-4D97-AF65-F5344CB8AC3E}">
        <p14:creationId xmlns:p14="http://schemas.microsoft.com/office/powerpoint/2010/main" val="11712021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http://thepaleodiet.com/wp-content/uploads/2014/07/Areas-of-the-brain-Addic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3158" t="6240" r="4089" b="4316"/>
          <a:stretch/>
        </p:blipFill>
        <p:spPr bwMode="auto">
          <a:xfrm>
            <a:off x="4876801" y="2332570"/>
            <a:ext cx="4242390" cy="422063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a:xfrm>
            <a:off x="1" y="152400"/>
            <a:ext cx="9081090" cy="1251062"/>
          </a:xfrm>
        </p:spPr>
        <p:txBody>
          <a:bodyPr>
            <a:normAutofit/>
          </a:bodyPr>
          <a:lstStyle/>
          <a:p>
            <a:r>
              <a:rPr lang="en-US" sz="4000" dirty="0"/>
              <a:t>Neural networks implicated in parenting</a:t>
            </a:r>
          </a:p>
        </p:txBody>
      </p:sp>
      <p:pic>
        <p:nvPicPr>
          <p:cNvPr id="5" name="Content Placeholder 4" descr="800px-Gray726_superior_temporal_sulcus.svg.png"/>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1544" t="-5867" r="1544" b="-68"/>
          <a:stretch/>
        </p:blipFill>
        <p:spPr>
          <a:xfrm>
            <a:off x="37509" y="1981200"/>
            <a:ext cx="4902200" cy="5029200"/>
          </a:xfrm>
        </p:spPr>
      </p:pic>
      <p:sp>
        <p:nvSpPr>
          <p:cNvPr id="2" name="Rectangle 1"/>
          <p:cNvSpPr/>
          <p:nvPr/>
        </p:nvSpPr>
        <p:spPr>
          <a:xfrm>
            <a:off x="4572000" y="1458926"/>
            <a:ext cx="4572000" cy="1384995"/>
          </a:xfrm>
          <a:prstGeom prst="rect">
            <a:avLst/>
          </a:prstGeom>
        </p:spPr>
        <p:txBody>
          <a:bodyPr wrap="square">
            <a:spAutoFit/>
          </a:bodyPr>
          <a:lstStyle/>
          <a:p>
            <a:pPr marL="292608" lvl="1"/>
            <a:r>
              <a:rPr lang="en-GB" altLang="en-US" dirty="0"/>
              <a:t>Subcortical</a:t>
            </a:r>
            <a:r>
              <a:rPr lang="en-GB" altLang="en-US" b="1" dirty="0"/>
              <a:t> </a:t>
            </a:r>
            <a:r>
              <a:rPr lang="en-GB" altLang="en-US" dirty="0"/>
              <a:t>and </a:t>
            </a:r>
            <a:r>
              <a:rPr lang="en-GB" altLang="en-US" dirty="0" err="1"/>
              <a:t>paralimbic</a:t>
            </a:r>
            <a:r>
              <a:rPr lang="en-GB" altLang="en-US" dirty="0"/>
              <a:t> structures: </a:t>
            </a:r>
            <a:r>
              <a:rPr lang="en-GB" altLang="en-US" sz="1400" dirty="0"/>
              <a:t>Bilateral amygdala, v</a:t>
            </a:r>
            <a:r>
              <a:rPr lang="en-US" altLang="en-US" sz="1400" dirty="0" err="1"/>
              <a:t>entral</a:t>
            </a:r>
            <a:r>
              <a:rPr lang="en-US" altLang="en-US" sz="1400" dirty="0"/>
              <a:t> anterior cingulate (</a:t>
            </a:r>
            <a:r>
              <a:rPr lang="en-US" altLang="en-US" sz="1400" dirty="0" err="1"/>
              <a:t>vACC</a:t>
            </a:r>
            <a:r>
              <a:rPr lang="en-US" altLang="en-US" sz="1400" dirty="0"/>
              <a:t>), left insula and inferior frontal gyrus (IFG), ventral tegmental area  (VTA) </a:t>
            </a:r>
          </a:p>
          <a:p>
            <a:endParaRPr lang="en-US" altLang="en-US" sz="2400" b="1" dirty="0"/>
          </a:p>
        </p:txBody>
      </p:sp>
      <p:sp>
        <p:nvSpPr>
          <p:cNvPr id="3" name="Rectangle 2"/>
          <p:cNvSpPr/>
          <p:nvPr/>
        </p:nvSpPr>
        <p:spPr>
          <a:xfrm>
            <a:off x="228600" y="1352830"/>
            <a:ext cx="4038600" cy="1015663"/>
          </a:xfrm>
          <a:prstGeom prst="rect">
            <a:avLst/>
          </a:prstGeom>
        </p:spPr>
        <p:txBody>
          <a:bodyPr wrap="square">
            <a:spAutoFit/>
          </a:bodyPr>
          <a:lstStyle/>
          <a:p>
            <a:pPr marL="749808" lvl="1"/>
            <a:r>
              <a:rPr lang="en-US" altLang="en-US" dirty="0"/>
              <a:t>Cortical: </a:t>
            </a:r>
            <a:r>
              <a:rPr lang="en-US" altLang="en-US" sz="1400" dirty="0"/>
              <a:t>Bilateral superior temporal gyrus (STG), lateral </a:t>
            </a:r>
            <a:r>
              <a:rPr lang="en-US" altLang="en-US" sz="1400" dirty="0" err="1"/>
              <a:t>frontopolar</a:t>
            </a:r>
            <a:r>
              <a:rPr lang="en-US" altLang="en-US" sz="1400" dirty="0"/>
              <a:t> cortex, ventromedial prefrontal cortex (</a:t>
            </a:r>
            <a:r>
              <a:rPr lang="en-US" altLang="en-US" sz="1400" dirty="0" err="1"/>
              <a:t>vmPFC</a:t>
            </a:r>
            <a:r>
              <a:rPr lang="en-US" altLang="en-US" sz="1400" dirty="0"/>
              <a:t>), and temporal poles</a:t>
            </a:r>
          </a:p>
        </p:txBody>
      </p:sp>
    </p:spTree>
    <p:extLst>
      <p:ext uri="{BB962C8B-B14F-4D97-AF65-F5344CB8AC3E}">
        <p14:creationId xmlns:p14="http://schemas.microsoft.com/office/powerpoint/2010/main" val="2150518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Aims</a:t>
            </a:r>
          </a:p>
        </p:txBody>
      </p:sp>
      <p:sp>
        <p:nvSpPr>
          <p:cNvPr id="4" name="Content Placeholder 3"/>
          <p:cNvSpPr>
            <a:spLocks noGrp="1"/>
          </p:cNvSpPr>
          <p:nvPr>
            <p:ph sz="half" idx="2"/>
          </p:nvPr>
        </p:nvSpPr>
        <p:spPr>
          <a:xfrm>
            <a:off x="429658" y="1684726"/>
            <a:ext cx="8333342" cy="5020874"/>
          </a:xfrm>
        </p:spPr>
        <p:txBody>
          <a:bodyPr>
            <a:normAutofit/>
          </a:bodyPr>
          <a:lstStyle/>
          <a:p>
            <a:pPr>
              <a:lnSpc>
                <a:spcPct val="120000"/>
              </a:lnSpc>
            </a:pPr>
            <a:r>
              <a:rPr lang="en-US" b="1" dirty="0"/>
              <a:t>To examine the brain-basis of human fatherhood, its  comparability with the maternal brain, its relationship with oxytocin and parent-infant synchrony, and sensitivity to caregiving experiences</a:t>
            </a:r>
          </a:p>
          <a:p>
            <a:pPr lvl="1">
              <a:lnSpc>
                <a:spcPct val="120000"/>
              </a:lnSpc>
            </a:pPr>
            <a:r>
              <a:rPr lang="en-US" dirty="0"/>
              <a:t>Utilizing a “natural experiment”, afforded for the first time in human history (i.e., two-father families raising children without maternal involvement)</a:t>
            </a:r>
          </a:p>
          <a:p>
            <a:pPr>
              <a:lnSpc>
                <a:spcPct val="120000"/>
              </a:lnSpc>
            </a:pPr>
            <a:endParaRPr lang="en-US" dirty="0"/>
          </a:p>
          <a:p>
            <a:pPr marL="635011" lvl="1" indent="-311045">
              <a:buAutoNum type="arabicPeriod"/>
            </a:pPr>
            <a:endParaRPr lang="en-US" dirty="0"/>
          </a:p>
        </p:txBody>
      </p:sp>
    </p:spTree>
    <p:extLst>
      <p:ext uri="{BB962C8B-B14F-4D97-AF65-F5344CB8AC3E}">
        <p14:creationId xmlns:p14="http://schemas.microsoft.com/office/powerpoint/2010/main" val="2098353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in nature</a:t>
            </a:r>
          </a:p>
        </p:txBody>
      </p:sp>
      <p:sp>
        <p:nvSpPr>
          <p:cNvPr id="5" name="Content Placeholder 4"/>
          <p:cNvSpPr>
            <a:spLocks noGrp="1"/>
          </p:cNvSpPr>
          <p:nvPr>
            <p:ph idx="1"/>
          </p:nvPr>
        </p:nvSpPr>
        <p:spPr/>
        <p:txBody>
          <a:bodyPr>
            <a:normAutofit lnSpcReduction="10000"/>
          </a:bodyPr>
          <a:lstStyle/>
          <a:p>
            <a:r>
              <a:rPr lang="en-US" sz="2400" dirty="0"/>
              <a:t>Participants: 89 first-time parents</a:t>
            </a:r>
          </a:p>
          <a:p>
            <a:pPr lvl="1"/>
            <a:r>
              <a:rPr lang="en-US" sz="2000" dirty="0"/>
              <a:t>41 heterosexual biological parents</a:t>
            </a:r>
          </a:p>
          <a:p>
            <a:pPr lvl="2"/>
            <a:r>
              <a:rPr lang="en-US" sz="1800" dirty="0"/>
              <a:t>20 Primary Care (PC) heterosexual Mothers</a:t>
            </a:r>
          </a:p>
          <a:p>
            <a:pPr lvl="2"/>
            <a:r>
              <a:rPr lang="en-US" sz="1800" dirty="0"/>
              <a:t>21 Secondary Care (SC) </a:t>
            </a:r>
            <a:r>
              <a:rPr lang="en-US" sz="1800" dirty="0" err="1"/>
              <a:t>heterosexualFathers</a:t>
            </a:r>
            <a:endParaRPr lang="en-US" sz="1800" dirty="0"/>
          </a:p>
          <a:p>
            <a:pPr lvl="2"/>
            <a:r>
              <a:rPr lang="en-US" sz="1800" dirty="0"/>
              <a:t>48 Primary Care (PC) homosexual fathers </a:t>
            </a:r>
          </a:p>
          <a:p>
            <a:pPr lvl="3"/>
            <a:r>
              <a:rPr lang="en-US" sz="1400" dirty="0"/>
              <a:t>Child through surrogacy</a:t>
            </a:r>
          </a:p>
          <a:p>
            <a:r>
              <a:rPr lang="en-US" sz="2400" dirty="0"/>
              <a:t>Researchers visited families at home between 4-8 pm</a:t>
            </a:r>
          </a:p>
          <a:p>
            <a:pPr lvl="1"/>
            <a:r>
              <a:rPr lang="en-US" sz="2000" dirty="0"/>
              <a:t>Videotaped each parent interacting with infant</a:t>
            </a:r>
          </a:p>
          <a:p>
            <a:pPr lvl="1"/>
            <a:r>
              <a:rPr lang="en-US" sz="2000" dirty="0"/>
              <a:t>Coded for parent-infant synchrony </a:t>
            </a:r>
          </a:p>
          <a:p>
            <a:pPr lvl="2"/>
            <a:r>
              <a:rPr lang="en-US" sz="1600" dirty="0"/>
              <a:t>Parent’s careful adaptation of caregiving behavior to infants’ social signals</a:t>
            </a:r>
          </a:p>
          <a:p>
            <a:pPr lvl="2"/>
            <a:r>
              <a:rPr lang="en-US" sz="1600" dirty="0"/>
              <a:t>Coding Interactive Behavior (CIB) manual</a:t>
            </a:r>
          </a:p>
          <a:p>
            <a:pPr lvl="1"/>
            <a:r>
              <a:rPr lang="en-US" sz="2000" dirty="0"/>
              <a:t>Salivary samples collected for oxytocin measurement</a:t>
            </a:r>
          </a:p>
          <a:p>
            <a:r>
              <a:rPr lang="en-US" sz="2400" i="1" dirty="0"/>
              <a:t>Within a week, parents went in for fMRI scanning in response to watching video of themselves interacting with their infant </a:t>
            </a:r>
          </a:p>
        </p:txBody>
      </p:sp>
    </p:spTree>
    <p:extLst>
      <p:ext uri="{BB962C8B-B14F-4D97-AF65-F5344CB8AC3E}">
        <p14:creationId xmlns:p14="http://schemas.microsoft.com/office/powerpoint/2010/main" val="1925854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Group Differences in Parent-Infant Synchrony: PC&gt;SC</a:t>
            </a:r>
          </a:p>
        </p:txBody>
      </p:sp>
      <p:pic>
        <p:nvPicPr>
          <p:cNvPr id="7" name="Picture 6"/>
          <p:cNvPicPr>
            <a:picLocks noChangeAspect="1"/>
          </p:cNvPicPr>
          <p:nvPr/>
        </p:nvPicPr>
        <p:blipFill>
          <a:blip r:embed="rId3"/>
          <a:stretch>
            <a:fillRect/>
          </a:stretch>
        </p:blipFill>
        <p:spPr>
          <a:xfrm>
            <a:off x="5983341" y="7417982"/>
            <a:ext cx="1566863" cy="914003"/>
          </a:xfrm>
          <a:prstGeom prst="rect">
            <a:avLst/>
          </a:prstGeom>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7498080" cy="463857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635455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Patterns of Neural Activation—</a:t>
            </a:r>
            <a:br>
              <a:rPr lang="en-US" sz="3600" dirty="0"/>
            </a:br>
            <a:r>
              <a:rPr lang="en-US" sz="3600" dirty="0"/>
              <a:t>Similar with differences</a:t>
            </a:r>
          </a:p>
        </p:txBody>
      </p:sp>
      <p:sp>
        <p:nvSpPr>
          <p:cNvPr id="3" name="Content Placeholder 2"/>
          <p:cNvSpPr>
            <a:spLocks noGrp="1"/>
          </p:cNvSpPr>
          <p:nvPr>
            <p:ph idx="1"/>
          </p:nvPr>
        </p:nvSpPr>
        <p:spPr>
          <a:xfrm>
            <a:off x="240296" y="1640800"/>
            <a:ext cx="8446504" cy="5064800"/>
          </a:xfrm>
        </p:spPr>
        <p:txBody>
          <a:bodyPr>
            <a:normAutofit lnSpcReduction="10000"/>
          </a:bodyPr>
          <a:lstStyle/>
          <a:p>
            <a:pPr marL="118872" indent="0">
              <a:buNone/>
            </a:pPr>
            <a:r>
              <a:rPr lang="en-US" dirty="0"/>
              <a:t>Activation of a “parental caregiving” network</a:t>
            </a:r>
          </a:p>
          <a:p>
            <a:r>
              <a:rPr lang="en-US" sz="2800" dirty="0"/>
              <a:t>Across all parents, regardless of group, fMRI indicated similar patterns of activation, mapping on to both the emotional processing and </a:t>
            </a:r>
            <a:r>
              <a:rPr lang="en-US" sz="2800" dirty="0" err="1"/>
              <a:t>mentalizing</a:t>
            </a:r>
            <a:r>
              <a:rPr lang="en-US" sz="2800" dirty="0"/>
              <a:t> networks </a:t>
            </a:r>
          </a:p>
          <a:p>
            <a:pPr marL="118872" indent="0">
              <a:buNone/>
            </a:pPr>
            <a:endParaRPr lang="en-US" dirty="0"/>
          </a:p>
          <a:p>
            <a:pPr marL="118872" indent="0">
              <a:buNone/>
            </a:pPr>
            <a:r>
              <a:rPr lang="en-US" dirty="0"/>
              <a:t>Group differences in ROI activation </a:t>
            </a:r>
          </a:p>
          <a:p>
            <a:r>
              <a:rPr lang="en-US" sz="2800" dirty="0"/>
              <a:t>“Although activity in most brain areas was comparable across parents, two areas showed group differences”</a:t>
            </a:r>
          </a:p>
          <a:p>
            <a:pPr lvl="1"/>
            <a:r>
              <a:rPr lang="en-US" sz="2400" dirty="0"/>
              <a:t>Amygdala</a:t>
            </a:r>
          </a:p>
          <a:p>
            <a:pPr lvl="1"/>
            <a:r>
              <a:rPr lang="en-US" sz="2400" dirty="0"/>
              <a:t>STS</a:t>
            </a:r>
          </a:p>
          <a:p>
            <a:endParaRPr lang="en-US" dirty="0"/>
          </a:p>
          <a:p>
            <a:endParaRPr lang="en-US" dirty="0"/>
          </a:p>
        </p:txBody>
      </p:sp>
    </p:spTree>
    <p:extLst>
      <p:ext uri="{BB962C8B-B14F-4D97-AF65-F5344CB8AC3E}">
        <p14:creationId xmlns:p14="http://schemas.microsoft.com/office/powerpoint/2010/main" val="11072821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52400"/>
            <a:ext cx="8780136" cy="6148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marL="342900" indent="-342900">
              <a:buFont typeface="Arial"/>
              <a:buChar char="•"/>
            </a:pPr>
            <a:r>
              <a:rPr lang="en-US" altLang="en-US" sz="2000" dirty="0">
                <a:latin typeface="+mn-lt"/>
              </a:rPr>
              <a:t>PC-Mothers greater amygdala activation than SC-Fathers</a:t>
            </a:r>
          </a:p>
          <a:p>
            <a:pPr marL="342900" indent="-342900">
              <a:buFont typeface="Arial"/>
              <a:buChar char="•"/>
            </a:pPr>
            <a:r>
              <a:rPr lang="en-US" altLang="en-US" sz="2000" dirty="0">
                <a:latin typeface="+mn-lt"/>
              </a:rPr>
              <a:t>SC-Fathers greater STS activation than PC-Mothers</a:t>
            </a:r>
          </a:p>
          <a:p>
            <a:pPr marL="342900" indent="-342900">
              <a:buFont typeface="Arial"/>
              <a:buChar char="•"/>
            </a:pPr>
            <a:r>
              <a:rPr lang="en-US" altLang="en-US" sz="2000" dirty="0">
                <a:latin typeface="+mn-lt"/>
              </a:rPr>
              <a:t>PC-Fathers high amygdala activation similar to PC-Mothers, </a:t>
            </a:r>
          </a:p>
          <a:p>
            <a:pPr marL="342900" indent="-342900">
              <a:buFont typeface="Arial"/>
              <a:buChar char="•"/>
            </a:pPr>
            <a:r>
              <a:rPr lang="en-US" altLang="en-US" sz="2000" dirty="0">
                <a:latin typeface="+mn-lt"/>
              </a:rPr>
              <a:t>with high STS activation similar to SC-Fathers</a:t>
            </a:r>
            <a:endParaRPr lang="en-GB" altLang="en-US" sz="2000" dirty="0">
              <a:latin typeface="+mn-lt"/>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839"/>
          <a:stretch/>
        </p:blipFill>
        <p:spPr bwMode="auto">
          <a:xfrm>
            <a:off x="41303" y="1524000"/>
            <a:ext cx="9064273" cy="492108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 name="Picture 3">
            <a:extLst>
              <a:ext uri="{FF2B5EF4-FFF2-40B4-BE49-F238E27FC236}">
                <a16:creationId xmlns:a16="http://schemas.microsoft.com/office/drawing/2014/main" id="{404D5D2C-B73B-4F55-A908-236FA2424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364" t="70205" r="16389" b="18751"/>
          <a:stretch/>
        </p:blipFill>
        <p:spPr bwMode="auto">
          <a:xfrm>
            <a:off x="7014454" y="0"/>
            <a:ext cx="2095500" cy="1524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613875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6934200" cy="1252728"/>
          </a:xfrm>
        </p:spPr>
        <p:txBody>
          <a:bodyPr>
            <a:noAutofit/>
          </a:bodyPr>
          <a:lstStyle/>
          <a:p>
            <a:r>
              <a:rPr lang="en-US" sz="3200" dirty="0"/>
              <a:t>Regional Associations with Parent-Infant Synchrony and Oxytocin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8176"/>
            <a:ext cx="9144000" cy="54810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 name="Text Box 1"/>
          <p:cNvSpPr txBox="1">
            <a:spLocks noChangeArrowheads="1"/>
          </p:cNvSpPr>
          <p:nvPr/>
        </p:nvSpPr>
        <p:spPr bwMode="auto">
          <a:xfrm>
            <a:off x="6934200" y="304800"/>
            <a:ext cx="1905000" cy="152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2800" b="1" dirty="0">
                <a:solidFill>
                  <a:srgbClr val="FF33CC"/>
                </a:solidFill>
                <a:latin typeface="+mn-lt"/>
              </a:rPr>
              <a:t>PC-Mothers </a:t>
            </a:r>
          </a:p>
          <a:p>
            <a:pPr algn="ctr"/>
            <a:r>
              <a:rPr lang="en-GB" altLang="en-US" sz="2800" b="1" dirty="0">
                <a:solidFill>
                  <a:srgbClr val="92D050"/>
                </a:solidFill>
                <a:latin typeface="+mn-lt"/>
              </a:rPr>
              <a:t>PC-Fathers</a:t>
            </a:r>
          </a:p>
          <a:p>
            <a:pPr algn="ctr"/>
            <a:r>
              <a:rPr lang="en-GB" altLang="en-US" sz="2800" b="1" dirty="0">
                <a:solidFill>
                  <a:schemeClr val="accent4">
                    <a:lumMod val="50000"/>
                  </a:schemeClr>
                </a:solidFill>
                <a:latin typeface="+mn-lt"/>
              </a:rPr>
              <a:t>SC-Fathers</a:t>
            </a:r>
          </a:p>
        </p:txBody>
      </p:sp>
      <p:pic>
        <p:nvPicPr>
          <p:cNvPr id="5" name="Picture 4">
            <a:extLst>
              <a:ext uri="{FF2B5EF4-FFF2-40B4-BE49-F238E27FC236}">
                <a16:creationId xmlns:a16="http://schemas.microsoft.com/office/drawing/2014/main" id="{E8A42AB0-F624-4DA7-96FA-25958E5CA2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364" t="70205" r="16389" b="18751"/>
          <a:stretch/>
        </p:blipFill>
        <p:spPr bwMode="auto">
          <a:xfrm>
            <a:off x="9753600" y="609600"/>
            <a:ext cx="2095500" cy="1524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44902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Functional connectivity in relation to primary caregiving experience </a:t>
            </a:r>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8"/>
          <a:stretch/>
        </p:blipFill>
        <p:spPr bwMode="auto">
          <a:xfrm>
            <a:off x="4996098" y="1676400"/>
            <a:ext cx="4185543" cy="501764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8" name="Rectangle 7"/>
          <p:cNvSpPr/>
          <p:nvPr/>
        </p:nvSpPr>
        <p:spPr>
          <a:xfrm>
            <a:off x="76200" y="1981200"/>
            <a:ext cx="4648200" cy="4401205"/>
          </a:xfrm>
          <a:prstGeom prst="rect">
            <a:avLst/>
          </a:prstGeom>
        </p:spPr>
        <p:txBody>
          <a:bodyPr wrap="square">
            <a:spAutoFit/>
          </a:bodyPr>
          <a:lstStyle/>
          <a:p>
            <a:pPr marL="342900" indent="-342900">
              <a:buFont typeface="Arial" panose="020B0604020202020204" pitchFamily="34" charset="0"/>
              <a:buChar char="•"/>
            </a:pPr>
            <a:r>
              <a:rPr lang="en-GB" altLang="en-US" sz="2000" dirty="0">
                <a:cs typeface="msgothic" charset="0"/>
              </a:rPr>
              <a:t>Amygdala and STS were significantly interconnected during Self–Infant interaction, only among PC-Fathers (not PC mothers or SC fathers)</a:t>
            </a:r>
          </a:p>
          <a:p>
            <a:pPr marL="342900" indent="-342900">
              <a:buFont typeface="Arial" panose="020B0604020202020204" pitchFamily="34" charset="0"/>
              <a:buChar char="•"/>
            </a:pPr>
            <a:endParaRPr lang="en-GB" altLang="en-US" sz="2000" dirty="0">
              <a:cs typeface="msgothic" charset="0"/>
            </a:endParaRPr>
          </a:p>
          <a:p>
            <a:pPr marL="342900" indent="-342900">
              <a:buFont typeface="Arial" panose="020B0604020202020204" pitchFamily="34" charset="0"/>
              <a:buChar char="•"/>
            </a:pPr>
            <a:endParaRPr lang="en-GB" altLang="en-US" sz="2000" dirty="0">
              <a:cs typeface="msgothic" charset="0"/>
            </a:endParaRPr>
          </a:p>
          <a:p>
            <a:pPr marL="342900" indent="-342900">
              <a:buFont typeface="Arial" panose="020B0604020202020204" pitchFamily="34" charset="0"/>
              <a:buChar char="•"/>
            </a:pPr>
            <a:endParaRPr lang="en-GB" altLang="en-US" sz="2000" dirty="0">
              <a:cs typeface="msgothic" charset="0"/>
            </a:endParaRPr>
          </a:p>
          <a:p>
            <a:pPr marL="342900" indent="-342900">
              <a:buFont typeface="Arial" panose="020B0604020202020204" pitchFamily="34" charset="0"/>
              <a:buChar char="•"/>
            </a:pPr>
            <a:endParaRPr lang="en-GB" altLang="en-US" sz="2000" dirty="0">
              <a:cs typeface="msgothic" charset="0"/>
            </a:endParaRPr>
          </a:p>
          <a:p>
            <a:pPr marL="342900" indent="-342900">
              <a:buFont typeface="Arial" panose="020B0604020202020204" pitchFamily="34" charset="0"/>
              <a:buChar char="•"/>
            </a:pPr>
            <a:endParaRPr lang="en-GB" altLang="en-US" sz="2000" dirty="0">
              <a:cs typeface="msgothic" charset="0"/>
            </a:endParaRPr>
          </a:p>
          <a:p>
            <a:pPr marL="342900" indent="-342900">
              <a:buFont typeface="Arial" panose="020B0604020202020204" pitchFamily="34" charset="0"/>
              <a:buChar char="•"/>
            </a:pPr>
            <a:r>
              <a:rPr lang="en-GB" altLang="en-US" sz="2000" dirty="0">
                <a:cs typeface="msgothic" charset="0"/>
              </a:rPr>
              <a:t>For ALL fathers</a:t>
            </a:r>
            <a:r>
              <a:rPr lang="en-GB" altLang="en-US" sz="2000" i="1" dirty="0">
                <a:cs typeface="msgothic" charset="0"/>
              </a:rPr>
              <a:t>, time spent in direct childcare </a:t>
            </a:r>
            <a:r>
              <a:rPr lang="en-GB" altLang="en-US" sz="2000" dirty="0">
                <a:cs typeface="msgothic" charset="0"/>
              </a:rPr>
              <a:t>correlated with amygdala-STS connectivity during viewing of the Self-Infant interaction </a:t>
            </a:r>
          </a:p>
        </p:txBody>
      </p:sp>
    </p:spTree>
    <p:extLst>
      <p:ext uri="{BB962C8B-B14F-4D97-AF65-F5344CB8AC3E}">
        <p14:creationId xmlns:p14="http://schemas.microsoft.com/office/powerpoint/2010/main" val="35079776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6079529"/>
            <a:ext cx="8493120" cy="7784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2000" b="1" dirty="0">
                <a:solidFill>
                  <a:schemeClr val="tx1"/>
                </a:solidFill>
                <a:latin typeface="+mn-lt"/>
              </a:rPr>
              <a:t>Path model leading from the parents' role in caregiving to parent–infant synchrony as mediated by brain activation and oxytocin levels.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99" y="1453320"/>
            <a:ext cx="8731501" cy="441408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7" name="Text Box 5"/>
          <p:cNvSpPr txBox="1">
            <a:spLocks noChangeArrowheads="1"/>
          </p:cNvSpPr>
          <p:nvPr/>
        </p:nvSpPr>
        <p:spPr bwMode="auto">
          <a:xfrm>
            <a:off x="3505199" y="5943600"/>
            <a:ext cx="3509729" cy="3470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en-US" sz="1000" b="1" dirty="0">
                <a:solidFill>
                  <a:schemeClr val="accent1"/>
                </a:solidFill>
                <a:latin typeface="+mn-lt"/>
              </a:rPr>
              <a:t>*P &lt; 0.05; **P &lt; 0.01; ***P &lt; 0.001.</a:t>
            </a:r>
            <a:endParaRPr lang="en-GB" altLang="en-US" sz="907" dirty="0">
              <a:latin typeface="Arial" panose="020B0604020202020204" pitchFamily="34" charset="0"/>
            </a:endParaRPr>
          </a:p>
        </p:txBody>
      </p:sp>
      <p:sp>
        <p:nvSpPr>
          <p:cNvPr id="2" name="Title 1">
            <a:extLst>
              <a:ext uri="{FF2B5EF4-FFF2-40B4-BE49-F238E27FC236}">
                <a16:creationId xmlns:a16="http://schemas.microsoft.com/office/drawing/2014/main" id="{24D06398-97CA-4F54-9802-1F81F23EF257}"/>
              </a:ext>
            </a:extLst>
          </p:cNvPr>
          <p:cNvSpPr>
            <a:spLocks noGrp="1"/>
          </p:cNvSpPr>
          <p:nvPr>
            <p:ph type="title"/>
          </p:nvPr>
        </p:nvSpPr>
        <p:spPr/>
        <p:txBody>
          <a:bodyPr/>
          <a:lstStyle/>
          <a:p>
            <a:r>
              <a:rPr lang="en-US" dirty="0"/>
              <a:t>2 paths to synchrony</a:t>
            </a:r>
          </a:p>
        </p:txBody>
      </p:sp>
      <p:sp>
        <p:nvSpPr>
          <p:cNvPr id="3" name="Content Placeholder 2">
            <a:extLst>
              <a:ext uri="{FF2B5EF4-FFF2-40B4-BE49-F238E27FC236}">
                <a16:creationId xmlns:a16="http://schemas.microsoft.com/office/drawing/2014/main" id="{9A065DC5-B238-49E6-B51E-940FA7B693F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963164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Conclusions </a:t>
            </a:r>
          </a:p>
        </p:txBody>
      </p:sp>
      <p:sp>
        <p:nvSpPr>
          <p:cNvPr id="3" name="Content Placeholder 2"/>
          <p:cNvSpPr>
            <a:spLocks noGrp="1"/>
          </p:cNvSpPr>
          <p:nvPr>
            <p:ph idx="1"/>
          </p:nvPr>
        </p:nvSpPr>
        <p:spPr>
          <a:xfrm>
            <a:off x="152400" y="1524000"/>
            <a:ext cx="8915400" cy="5334000"/>
          </a:xfrm>
        </p:spPr>
        <p:txBody>
          <a:bodyPr>
            <a:normAutofit fontScale="62500" lnSpcReduction="20000"/>
          </a:bodyPr>
          <a:lstStyle/>
          <a:p>
            <a:pPr>
              <a:lnSpc>
                <a:spcPct val="120000"/>
              </a:lnSpc>
            </a:pPr>
            <a:r>
              <a:rPr lang="en-US" dirty="0"/>
              <a:t>PC mothers showed greater activation in subcortical emotion processing structures (i.e., amygdala), while SC fathers showed greater activation in cortical socio-cognitive circuits (i.e., STS). </a:t>
            </a:r>
          </a:p>
          <a:p>
            <a:pPr lvl="1">
              <a:lnSpc>
                <a:spcPct val="120000"/>
              </a:lnSpc>
            </a:pPr>
            <a:r>
              <a:rPr lang="en-US" dirty="0"/>
              <a:t>These differing patterns of activation were each correlated with higher levels of oxytocin and parent-infant synchrony.</a:t>
            </a:r>
          </a:p>
          <a:p>
            <a:pPr>
              <a:lnSpc>
                <a:spcPct val="120000"/>
              </a:lnSpc>
            </a:pPr>
            <a:r>
              <a:rPr lang="en-US" dirty="0"/>
              <a:t>PC fathers exhibited high amygdala activation (like PC mothers), alongside high STS activation (like SC-fathers).</a:t>
            </a:r>
          </a:p>
          <a:p>
            <a:pPr>
              <a:lnSpc>
                <a:spcPct val="120000"/>
              </a:lnSpc>
            </a:pPr>
            <a:r>
              <a:rPr lang="en-US" dirty="0"/>
              <a:t>Only PC fathers demonstrated functional connectivity between amygdala and STS, suggesting recruitment/integration of both the emotional processing and </a:t>
            </a:r>
            <a:r>
              <a:rPr lang="en-US" dirty="0" err="1"/>
              <a:t>mentalizing</a:t>
            </a:r>
            <a:r>
              <a:rPr lang="en-US" dirty="0"/>
              <a:t> networks to enable a full range of parenting behaviors.</a:t>
            </a:r>
          </a:p>
          <a:p>
            <a:pPr>
              <a:lnSpc>
                <a:spcPct val="120000"/>
              </a:lnSpc>
            </a:pPr>
            <a:r>
              <a:rPr lang="en-US" dirty="0"/>
              <a:t>Among ALL fathers, time spent in direct childcare was linked with degree of amygdala-STS connectivity, suggesting malleability of fathers’ brains to caregiving activities.</a:t>
            </a:r>
          </a:p>
          <a:p>
            <a:pPr>
              <a:lnSpc>
                <a:spcPct val="120000"/>
              </a:lnSpc>
            </a:pPr>
            <a:r>
              <a:rPr lang="en-US" dirty="0"/>
              <a:t>Overall, findings indicate a neural basis of parental care (</a:t>
            </a:r>
            <a:r>
              <a:rPr lang="en-US" dirty="0" err="1"/>
              <a:t>alloparenting</a:t>
            </a:r>
            <a:r>
              <a:rPr lang="en-US" dirty="0"/>
              <a:t> substrate) that can flexibly activate through responsive caregiving via brain-hormone-behavior pathways, even among fathers lacking the neurobiological cues associated with pregnancy and childbirth.  </a:t>
            </a:r>
          </a:p>
        </p:txBody>
      </p:sp>
    </p:spTree>
    <p:extLst>
      <p:ext uri="{BB962C8B-B14F-4D97-AF65-F5344CB8AC3E}">
        <p14:creationId xmlns:p14="http://schemas.microsoft.com/office/powerpoint/2010/main" val="431015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Emerging Adults are now…</a:t>
            </a:r>
          </a:p>
        </p:txBody>
      </p:sp>
      <p:sp>
        <p:nvSpPr>
          <p:cNvPr id="8" name="Content Placeholder 7"/>
          <p:cNvSpPr>
            <a:spLocks noGrp="1"/>
          </p:cNvSpPr>
          <p:nvPr>
            <p:ph idx="1"/>
          </p:nvPr>
        </p:nvSpPr>
        <p:spPr>
          <a:xfrm>
            <a:off x="457200" y="1408177"/>
            <a:ext cx="8229600" cy="5449824"/>
          </a:xfrm>
        </p:spPr>
        <p:txBody>
          <a:bodyPr>
            <a:normAutofit/>
          </a:bodyPr>
          <a:lstStyle/>
          <a:p>
            <a:r>
              <a:rPr lang="en-US" dirty="0"/>
              <a:t>Getting married later</a:t>
            </a:r>
          </a:p>
          <a:p>
            <a:r>
              <a:rPr lang="en-US" dirty="0"/>
              <a:t>Changing jobs frequently</a:t>
            </a:r>
          </a:p>
          <a:p>
            <a:r>
              <a:rPr lang="en-US" dirty="0"/>
              <a:t>Pursuing postsecondary/graduate education</a:t>
            </a:r>
          </a:p>
          <a:p>
            <a:r>
              <a:rPr lang="en-US" dirty="0"/>
              <a:t>Having sex before marriage</a:t>
            </a:r>
          </a:p>
          <a:p>
            <a:r>
              <a:rPr lang="en-US" dirty="0"/>
              <a:t>Living together before marriage</a:t>
            </a:r>
          </a:p>
          <a:p>
            <a:r>
              <a:rPr lang="en-US" dirty="0"/>
              <a:t>But, they are still…</a:t>
            </a:r>
          </a:p>
          <a:p>
            <a:pPr lvl="1"/>
            <a:r>
              <a:rPr lang="en-US" dirty="0"/>
              <a:t>Accepting responsibility for oneself</a:t>
            </a:r>
          </a:p>
          <a:p>
            <a:pPr lvl="1"/>
            <a:r>
              <a:rPr lang="en-US" dirty="0"/>
              <a:t>Making independent decisions</a:t>
            </a:r>
          </a:p>
          <a:p>
            <a:pPr lvl="1"/>
            <a:r>
              <a:rPr lang="en-US" dirty="0"/>
              <a:t>Becoming financially dependent (eventually)</a:t>
            </a:r>
          </a:p>
        </p:txBody>
      </p:sp>
    </p:spTree>
    <p:extLst>
      <p:ext uri="{BB962C8B-B14F-4D97-AF65-F5344CB8AC3E}">
        <p14:creationId xmlns:p14="http://schemas.microsoft.com/office/powerpoint/2010/main" val="7757238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CF4373-A18E-4152-9B9F-CACED5B8F0BE}"/>
              </a:ext>
            </a:extLst>
          </p:cNvPr>
          <p:cNvSpPr/>
          <p:nvPr/>
        </p:nvSpPr>
        <p:spPr>
          <a:xfrm>
            <a:off x="0" y="3489722"/>
            <a:ext cx="9144000" cy="251102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42669482-63D6-42D1-8B8E-F8F38BC548A4}"/>
              </a:ext>
            </a:extLst>
          </p:cNvPr>
          <p:cNvSpPr>
            <a:spLocks noGrp="1"/>
          </p:cNvSpPr>
          <p:nvPr>
            <p:ph type="ctrTitle"/>
          </p:nvPr>
        </p:nvSpPr>
        <p:spPr/>
        <p:txBody>
          <a:bodyPr>
            <a:normAutofit/>
          </a:bodyPr>
          <a:lstStyle/>
          <a:p>
            <a:r>
              <a:rPr lang="en-US" b="1" dirty="0"/>
              <a:t>Father’s brain is sensitive to childcare experiences</a:t>
            </a:r>
          </a:p>
        </p:txBody>
      </p:sp>
      <p:sp>
        <p:nvSpPr>
          <p:cNvPr id="3" name="Subtitle 2">
            <a:extLst>
              <a:ext uri="{FF2B5EF4-FFF2-40B4-BE49-F238E27FC236}">
                <a16:creationId xmlns:a16="http://schemas.microsoft.com/office/drawing/2014/main" id="{FFD243F0-69BE-4CA5-B355-6517434E9F98}"/>
              </a:ext>
            </a:extLst>
          </p:cNvPr>
          <p:cNvSpPr>
            <a:spLocks noGrp="1"/>
          </p:cNvSpPr>
          <p:nvPr>
            <p:ph type="subTitle" idx="1"/>
          </p:nvPr>
        </p:nvSpPr>
        <p:spPr>
          <a:xfrm>
            <a:off x="1143000" y="3558778"/>
            <a:ext cx="6858000" cy="1790699"/>
          </a:xfrm>
        </p:spPr>
        <p:txBody>
          <a:bodyPr>
            <a:normAutofit lnSpcReduction="10000"/>
          </a:bodyPr>
          <a:lstStyle/>
          <a:p>
            <a:r>
              <a:rPr lang="en-US" sz="2100" dirty="0" err="1">
                <a:solidFill>
                  <a:schemeClr val="bg1"/>
                </a:solidFill>
              </a:rPr>
              <a:t>Eyal</a:t>
            </a:r>
            <a:r>
              <a:rPr lang="en-US" sz="2100" dirty="0">
                <a:solidFill>
                  <a:schemeClr val="bg1"/>
                </a:solidFill>
              </a:rPr>
              <a:t> Abraham, Talma </a:t>
            </a:r>
            <a:r>
              <a:rPr lang="en-US" sz="2100" dirty="0" err="1">
                <a:solidFill>
                  <a:schemeClr val="bg1"/>
                </a:solidFill>
              </a:rPr>
              <a:t>Hendler</a:t>
            </a:r>
            <a:r>
              <a:rPr lang="en-US" sz="2100" dirty="0">
                <a:solidFill>
                  <a:schemeClr val="bg1"/>
                </a:solidFill>
              </a:rPr>
              <a:t>, </a:t>
            </a:r>
            <a:r>
              <a:rPr lang="en-US" sz="2100" dirty="0" err="1">
                <a:solidFill>
                  <a:schemeClr val="bg1"/>
                </a:solidFill>
              </a:rPr>
              <a:t>Irit</a:t>
            </a:r>
            <a:r>
              <a:rPr lang="en-US" sz="2100" dirty="0">
                <a:solidFill>
                  <a:schemeClr val="bg1"/>
                </a:solidFill>
              </a:rPr>
              <a:t> Shapira-</a:t>
            </a:r>
            <a:r>
              <a:rPr lang="en-US" sz="2100" dirty="0" err="1">
                <a:solidFill>
                  <a:schemeClr val="bg1"/>
                </a:solidFill>
              </a:rPr>
              <a:t>Lichter</a:t>
            </a:r>
            <a:r>
              <a:rPr lang="en-US" sz="2100" dirty="0">
                <a:solidFill>
                  <a:schemeClr val="bg1"/>
                </a:solidFill>
              </a:rPr>
              <a:t>, </a:t>
            </a:r>
            <a:r>
              <a:rPr lang="en-US" sz="2100" dirty="0" err="1">
                <a:solidFill>
                  <a:schemeClr val="bg1"/>
                </a:solidFill>
              </a:rPr>
              <a:t>Yanic</a:t>
            </a:r>
            <a:r>
              <a:rPr lang="en-US" sz="2100" dirty="0">
                <a:solidFill>
                  <a:schemeClr val="bg1"/>
                </a:solidFill>
              </a:rPr>
              <a:t> </a:t>
            </a:r>
            <a:r>
              <a:rPr lang="en-US" sz="2100" dirty="0" err="1">
                <a:solidFill>
                  <a:schemeClr val="bg1"/>
                </a:solidFill>
              </a:rPr>
              <a:t>Kanat-Maymon</a:t>
            </a:r>
            <a:r>
              <a:rPr lang="en-US" sz="2100" dirty="0">
                <a:solidFill>
                  <a:schemeClr val="bg1"/>
                </a:solidFill>
              </a:rPr>
              <a:t>, </a:t>
            </a:r>
            <a:r>
              <a:rPr lang="en-US" sz="2100" dirty="0" err="1">
                <a:solidFill>
                  <a:schemeClr val="bg1"/>
                </a:solidFill>
              </a:rPr>
              <a:t>Orna</a:t>
            </a:r>
            <a:r>
              <a:rPr lang="en-US" sz="2100" dirty="0">
                <a:solidFill>
                  <a:schemeClr val="bg1"/>
                </a:solidFill>
              </a:rPr>
              <a:t> </a:t>
            </a:r>
            <a:r>
              <a:rPr lang="en-US" sz="2100" dirty="0" err="1">
                <a:solidFill>
                  <a:schemeClr val="bg1"/>
                </a:solidFill>
              </a:rPr>
              <a:t>Zagoory</a:t>
            </a:r>
            <a:r>
              <a:rPr lang="en-US" sz="2100" dirty="0">
                <a:solidFill>
                  <a:schemeClr val="bg1"/>
                </a:solidFill>
              </a:rPr>
              <a:t>-Sharon, &amp; Ruth Feldman</a:t>
            </a:r>
          </a:p>
          <a:p>
            <a:endParaRPr lang="en-US" sz="2100" dirty="0">
              <a:solidFill>
                <a:schemeClr val="bg1"/>
              </a:solidFill>
            </a:endParaRPr>
          </a:p>
          <a:p>
            <a:r>
              <a:rPr lang="en-US" sz="2100" dirty="0">
                <a:solidFill>
                  <a:schemeClr val="bg1"/>
                </a:solidFill>
              </a:rPr>
              <a:t>Emily Walsh</a:t>
            </a:r>
          </a:p>
          <a:p>
            <a:r>
              <a:rPr lang="en-US" sz="2100" dirty="0">
                <a:solidFill>
                  <a:schemeClr val="bg1"/>
                </a:solidFill>
              </a:rPr>
              <a:t>April 15, 2021</a:t>
            </a:r>
          </a:p>
        </p:txBody>
      </p:sp>
    </p:spTree>
    <p:extLst>
      <p:ext uri="{BB962C8B-B14F-4D97-AF65-F5344CB8AC3E}">
        <p14:creationId xmlns:p14="http://schemas.microsoft.com/office/powerpoint/2010/main" val="3671660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9309-F525-4319-BBD5-123B13C2EA4C}"/>
              </a:ext>
            </a:extLst>
          </p:cNvPr>
          <p:cNvSpPr>
            <a:spLocks noGrp="1"/>
          </p:cNvSpPr>
          <p:nvPr>
            <p:ph type="title"/>
          </p:nvPr>
        </p:nvSpPr>
        <p:spPr>
          <a:xfrm>
            <a:off x="821156" y="1055960"/>
            <a:ext cx="7886700" cy="994172"/>
          </a:xfrm>
        </p:spPr>
        <p:txBody>
          <a:bodyPr/>
          <a:lstStyle/>
          <a:p>
            <a:r>
              <a:rPr lang="en-US" dirty="0"/>
              <a:t>Primary Caregiving &amp; Brain Structure</a:t>
            </a:r>
          </a:p>
        </p:txBody>
      </p:sp>
      <p:sp>
        <p:nvSpPr>
          <p:cNvPr id="3" name="Content Placeholder 2">
            <a:extLst>
              <a:ext uri="{FF2B5EF4-FFF2-40B4-BE49-F238E27FC236}">
                <a16:creationId xmlns:a16="http://schemas.microsoft.com/office/drawing/2014/main" id="{22D8C901-0AD8-47F8-B7A0-1C85705F5033}"/>
              </a:ext>
            </a:extLst>
          </p:cNvPr>
          <p:cNvSpPr>
            <a:spLocks noGrp="1"/>
          </p:cNvSpPr>
          <p:nvPr>
            <p:ph idx="1"/>
          </p:nvPr>
        </p:nvSpPr>
        <p:spPr>
          <a:xfrm>
            <a:off x="861762" y="1868880"/>
            <a:ext cx="7846094" cy="2759066"/>
          </a:xfrm>
        </p:spPr>
        <p:txBody>
          <a:bodyPr>
            <a:normAutofit/>
          </a:bodyPr>
          <a:lstStyle/>
          <a:p>
            <a:r>
              <a:rPr lang="en-US" dirty="0"/>
              <a:t>Socio-cultural changes have led to increases in paternal childrearing involvement in heterosexual and male same-sex couples</a:t>
            </a:r>
          </a:p>
          <a:p>
            <a:r>
              <a:rPr lang="en-US" dirty="0"/>
              <a:t>Studies offer evidence for distinct brain-hormone-behavior pathways that govern caregiving in mothers and fathers</a:t>
            </a:r>
          </a:p>
        </p:txBody>
      </p:sp>
      <p:sp>
        <p:nvSpPr>
          <p:cNvPr id="4" name="Rectangle 3">
            <a:extLst>
              <a:ext uri="{FF2B5EF4-FFF2-40B4-BE49-F238E27FC236}">
                <a16:creationId xmlns:a16="http://schemas.microsoft.com/office/drawing/2014/main" id="{29D0BD42-A40A-446A-90F8-CFCE68AF1922}"/>
              </a:ext>
            </a:extLst>
          </p:cNvPr>
          <p:cNvSpPr/>
          <p:nvPr/>
        </p:nvSpPr>
        <p:spPr>
          <a:xfrm>
            <a:off x="0" y="857251"/>
            <a:ext cx="529390" cy="5143499"/>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257B2FDA-D47D-43D0-ABE8-23511DB4128C}"/>
              </a:ext>
            </a:extLst>
          </p:cNvPr>
          <p:cNvSpPr txBox="1"/>
          <p:nvPr/>
        </p:nvSpPr>
        <p:spPr>
          <a:xfrm>
            <a:off x="6701590" y="5588407"/>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pic>
        <p:nvPicPr>
          <p:cNvPr id="1026" name="Picture 2">
            <a:extLst>
              <a:ext uri="{FF2B5EF4-FFF2-40B4-BE49-F238E27FC236}">
                <a16:creationId xmlns:a16="http://schemas.microsoft.com/office/drawing/2014/main" id="{769168B9-8D6E-4C62-9B23-C9B1940500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9171" y="3326343"/>
            <a:ext cx="3214688"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8EBFA84-471C-43F8-AB3E-E1CDB31ACA56}"/>
              </a:ext>
            </a:extLst>
          </p:cNvPr>
          <p:cNvSpPr txBox="1">
            <a:spLocks/>
          </p:cNvSpPr>
          <p:nvPr/>
        </p:nvSpPr>
        <p:spPr>
          <a:xfrm>
            <a:off x="861762" y="3248413"/>
            <a:ext cx="4496803" cy="247569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750"/>
              </a:spcBef>
              <a:spcAft>
                <a:spcPts val="0"/>
              </a:spcAft>
            </a:pPr>
            <a:r>
              <a:rPr lang="en-US" sz="2100" dirty="0">
                <a:solidFill>
                  <a:prstClr val="black"/>
                </a:solidFill>
                <a:latin typeface="Calibri" panose="020F0502020204030204"/>
              </a:rPr>
              <a:t>Animal and human models exist to demonstrate the pathway in primary caregiving mothers</a:t>
            </a:r>
          </a:p>
          <a:p>
            <a:pPr marL="171450" indent="-171450" defTabSz="685800" fontAlgn="auto">
              <a:spcBef>
                <a:spcPts val="750"/>
              </a:spcBef>
              <a:spcAft>
                <a:spcPts val="0"/>
              </a:spcAft>
            </a:pPr>
            <a:r>
              <a:rPr lang="en-US" sz="2100" dirty="0">
                <a:solidFill>
                  <a:prstClr val="black"/>
                </a:solidFill>
                <a:latin typeface="Calibri" panose="020F0502020204030204"/>
              </a:rPr>
              <a:t>Yet no study has examined the brain basis of primary caregiving in fathers</a:t>
            </a:r>
          </a:p>
          <a:p>
            <a:pPr marL="0" indent="0" defTabSz="685800" fontAlgn="auto">
              <a:spcBef>
                <a:spcPts val="750"/>
              </a:spcBef>
              <a:spcAft>
                <a:spcPts val="0"/>
              </a:spcAft>
              <a:buNone/>
            </a:pPr>
            <a:endParaRPr lang="en-US" sz="2100" dirty="0">
              <a:solidFill>
                <a:prstClr val="black"/>
              </a:solidFill>
              <a:latin typeface="Calibri" panose="020F0502020204030204"/>
            </a:endParaRPr>
          </a:p>
        </p:txBody>
      </p:sp>
    </p:spTree>
    <p:extLst>
      <p:ext uri="{BB962C8B-B14F-4D97-AF65-F5344CB8AC3E}">
        <p14:creationId xmlns:p14="http://schemas.microsoft.com/office/powerpoint/2010/main" val="1209855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890B9-3D23-452A-8F0A-7AAB37F6C5E3}"/>
              </a:ext>
            </a:extLst>
          </p:cNvPr>
          <p:cNvSpPr>
            <a:spLocks noGrp="1"/>
          </p:cNvSpPr>
          <p:nvPr>
            <p:ph type="title"/>
          </p:nvPr>
        </p:nvSpPr>
        <p:spPr>
          <a:xfrm>
            <a:off x="757990" y="1131094"/>
            <a:ext cx="7757360" cy="869156"/>
          </a:xfrm>
        </p:spPr>
        <p:txBody>
          <a:bodyPr/>
          <a:lstStyle/>
          <a:p>
            <a:r>
              <a:rPr lang="en-US" dirty="0"/>
              <a:t>Study Hypotheses:</a:t>
            </a:r>
          </a:p>
        </p:txBody>
      </p:sp>
      <p:sp>
        <p:nvSpPr>
          <p:cNvPr id="3" name="Content Placeholder 2">
            <a:extLst>
              <a:ext uri="{FF2B5EF4-FFF2-40B4-BE49-F238E27FC236}">
                <a16:creationId xmlns:a16="http://schemas.microsoft.com/office/drawing/2014/main" id="{A0AD702E-CEF0-4610-851A-5688478B387F}"/>
              </a:ext>
            </a:extLst>
          </p:cNvPr>
          <p:cNvSpPr>
            <a:spLocks noGrp="1"/>
          </p:cNvSpPr>
          <p:nvPr>
            <p:ph idx="1"/>
          </p:nvPr>
        </p:nvSpPr>
        <p:spPr>
          <a:xfrm>
            <a:off x="757989" y="1903997"/>
            <a:ext cx="7757361" cy="3585975"/>
          </a:xfrm>
        </p:spPr>
        <p:txBody>
          <a:bodyPr>
            <a:normAutofit/>
          </a:bodyPr>
          <a:lstStyle/>
          <a:p>
            <a:pPr marL="0" indent="0">
              <a:buNone/>
            </a:pPr>
            <a:r>
              <a:rPr lang="en-US" dirty="0"/>
              <a:t>1. All parents would express activation in both brain networks.</a:t>
            </a:r>
          </a:p>
          <a:p>
            <a:pPr marL="0" indent="0">
              <a:buNone/>
            </a:pPr>
            <a:r>
              <a:rPr lang="en-US" dirty="0"/>
              <a:t>2. Mothers would have greater amygdala activation and fathers would have greater neural-cognitive activation</a:t>
            </a:r>
          </a:p>
          <a:p>
            <a:pPr marL="0" indent="0">
              <a:buNone/>
            </a:pPr>
            <a:r>
              <a:rPr lang="en-US" dirty="0"/>
              <a:t>3. Maternal care would center on the emotional processing network and paternal care would center on the socio-cognitive network</a:t>
            </a:r>
          </a:p>
          <a:p>
            <a:pPr marL="0" indent="0">
              <a:buNone/>
            </a:pPr>
            <a:r>
              <a:rPr lang="en-US" dirty="0"/>
              <a:t>4. Fathers would express greater variability in brain response, mediated by actual caregiving behaviors, and would include both neural networks in primary caregiving fathers</a:t>
            </a:r>
          </a:p>
          <a:p>
            <a:pPr marL="0" indent="0">
              <a:buNone/>
            </a:pPr>
            <a:r>
              <a:rPr lang="en-US" dirty="0"/>
              <a:t>5. Oxytocin levels and brain activation would mediate the relationship between the parental primary caregiving role and infant-synchrony</a:t>
            </a:r>
          </a:p>
          <a:p>
            <a:endParaRPr lang="en-US" dirty="0"/>
          </a:p>
        </p:txBody>
      </p:sp>
      <p:sp>
        <p:nvSpPr>
          <p:cNvPr id="4" name="TextBox 3">
            <a:extLst>
              <a:ext uri="{FF2B5EF4-FFF2-40B4-BE49-F238E27FC236}">
                <a16:creationId xmlns:a16="http://schemas.microsoft.com/office/drawing/2014/main" id="{407B144D-217B-4C95-B6F6-61941DFF2D83}"/>
              </a:ext>
            </a:extLst>
          </p:cNvPr>
          <p:cNvSpPr txBox="1"/>
          <p:nvPr/>
        </p:nvSpPr>
        <p:spPr>
          <a:xfrm>
            <a:off x="6701590" y="5588407"/>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sp>
        <p:nvSpPr>
          <p:cNvPr id="6" name="Rectangle 5">
            <a:extLst>
              <a:ext uri="{FF2B5EF4-FFF2-40B4-BE49-F238E27FC236}">
                <a16:creationId xmlns:a16="http://schemas.microsoft.com/office/drawing/2014/main" id="{26332AD5-1968-4676-A084-2BB4AAB37FA2}"/>
              </a:ext>
            </a:extLst>
          </p:cNvPr>
          <p:cNvSpPr/>
          <p:nvPr/>
        </p:nvSpPr>
        <p:spPr>
          <a:xfrm>
            <a:off x="0" y="857251"/>
            <a:ext cx="529390" cy="5143499"/>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309611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1DCFAA-259F-4DB7-BB8A-36006AFCF05C}"/>
              </a:ext>
            </a:extLst>
          </p:cNvPr>
          <p:cNvSpPr/>
          <p:nvPr/>
        </p:nvSpPr>
        <p:spPr>
          <a:xfrm>
            <a:off x="0" y="857251"/>
            <a:ext cx="9144000" cy="890336"/>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54BF1388-00A7-4C16-877E-C0C9410470EC}"/>
              </a:ext>
            </a:extLst>
          </p:cNvPr>
          <p:cNvSpPr>
            <a:spLocks noGrp="1"/>
          </p:cNvSpPr>
          <p:nvPr>
            <p:ph type="title"/>
          </p:nvPr>
        </p:nvSpPr>
        <p:spPr>
          <a:xfrm>
            <a:off x="628650" y="1010779"/>
            <a:ext cx="7886700" cy="994172"/>
          </a:xfrm>
        </p:spPr>
        <p:txBody>
          <a:bodyPr/>
          <a:lstStyle/>
          <a:p>
            <a:r>
              <a:rPr lang="en-US" dirty="0">
                <a:solidFill>
                  <a:schemeClr val="bg1"/>
                </a:solidFill>
              </a:rPr>
              <a:t>Methods</a:t>
            </a:r>
          </a:p>
        </p:txBody>
      </p:sp>
      <p:sp>
        <p:nvSpPr>
          <p:cNvPr id="3" name="Content Placeholder 2">
            <a:extLst>
              <a:ext uri="{FF2B5EF4-FFF2-40B4-BE49-F238E27FC236}">
                <a16:creationId xmlns:a16="http://schemas.microsoft.com/office/drawing/2014/main" id="{F67E1A77-E4D0-4CDF-B8FA-90BF52FA47FD}"/>
              </a:ext>
            </a:extLst>
          </p:cNvPr>
          <p:cNvSpPr>
            <a:spLocks noGrp="1"/>
          </p:cNvSpPr>
          <p:nvPr>
            <p:ph idx="1"/>
          </p:nvPr>
        </p:nvSpPr>
        <p:spPr>
          <a:xfrm>
            <a:off x="628650" y="1843840"/>
            <a:ext cx="8010024" cy="4003382"/>
          </a:xfrm>
        </p:spPr>
        <p:txBody>
          <a:bodyPr>
            <a:normAutofit/>
          </a:bodyPr>
          <a:lstStyle/>
          <a:p>
            <a:r>
              <a:rPr lang="en-US" dirty="0"/>
              <a:t>Participants: 89 first-time parents</a:t>
            </a:r>
          </a:p>
          <a:p>
            <a:pPr lvl="1"/>
            <a:r>
              <a:rPr lang="en-US" dirty="0"/>
              <a:t>20 Primary care heterosexual mothers (PC-Mothers)</a:t>
            </a:r>
          </a:p>
          <a:p>
            <a:pPr lvl="1"/>
            <a:r>
              <a:rPr lang="en-US" dirty="0"/>
              <a:t>21 Secondary care heterosexual fathers (SC-Fathers)</a:t>
            </a:r>
          </a:p>
          <a:p>
            <a:pPr lvl="1"/>
            <a:r>
              <a:rPr lang="en-US" dirty="0"/>
              <a:t>48 Primary care homosexual fathers (PC-Fathers) - child through surrogacy</a:t>
            </a:r>
          </a:p>
          <a:p>
            <a:r>
              <a:rPr lang="en-US" dirty="0"/>
              <a:t>Researchers visited families at home between 4-8 pm</a:t>
            </a:r>
          </a:p>
          <a:p>
            <a:pPr lvl="1"/>
            <a:r>
              <a:rPr lang="en-US" dirty="0"/>
              <a:t>Videotaped each parent interacting with infant and the infant interacting with a stranger</a:t>
            </a:r>
          </a:p>
          <a:p>
            <a:pPr lvl="1"/>
            <a:r>
              <a:rPr lang="en-US" dirty="0"/>
              <a:t>Coded for parent-infant synchrony (Coding Interactive Behavior manual)</a:t>
            </a:r>
          </a:p>
          <a:p>
            <a:pPr lvl="1"/>
            <a:r>
              <a:rPr lang="en-US" dirty="0"/>
              <a:t>Salivary samples collected for oxytocin measurement</a:t>
            </a:r>
          </a:p>
          <a:p>
            <a:r>
              <a:rPr lang="en-US" dirty="0"/>
              <a:t>Within a week, parents went in for fMRI scanning in response to watching video of themselves interacting with their infant (neutral to positive affective videos)</a:t>
            </a:r>
          </a:p>
          <a:p>
            <a:endParaRPr lang="en-US" dirty="0"/>
          </a:p>
        </p:txBody>
      </p:sp>
      <p:sp>
        <p:nvSpPr>
          <p:cNvPr id="5" name="TextBox 4">
            <a:extLst>
              <a:ext uri="{FF2B5EF4-FFF2-40B4-BE49-F238E27FC236}">
                <a16:creationId xmlns:a16="http://schemas.microsoft.com/office/drawing/2014/main" id="{71C8DDC4-69F8-4F19-8231-83DD81E40241}"/>
              </a:ext>
            </a:extLst>
          </p:cNvPr>
          <p:cNvSpPr txBox="1"/>
          <p:nvPr/>
        </p:nvSpPr>
        <p:spPr>
          <a:xfrm>
            <a:off x="6701590" y="5588407"/>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spTree>
    <p:extLst>
      <p:ext uri="{BB962C8B-B14F-4D97-AF65-F5344CB8AC3E}">
        <p14:creationId xmlns:p14="http://schemas.microsoft.com/office/powerpoint/2010/main" val="27364551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93DB0-6CDB-4437-9005-4998AC70FEBF}"/>
              </a:ext>
            </a:extLst>
          </p:cNvPr>
          <p:cNvSpPr>
            <a:spLocks noGrp="1"/>
          </p:cNvSpPr>
          <p:nvPr>
            <p:ph type="title"/>
          </p:nvPr>
        </p:nvSpPr>
        <p:spPr>
          <a:xfrm>
            <a:off x="628650" y="857251"/>
            <a:ext cx="7886700" cy="994172"/>
          </a:xfrm>
        </p:spPr>
        <p:txBody>
          <a:bodyPr/>
          <a:lstStyle/>
          <a:p>
            <a:r>
              <a:rPr lang="en-US" dirty="0"/>
              <a:t>Results: Descriptive Group Differences</a:t>
            </a:r>
          </a:p>
        </p:txBody>
      </p:sp>
      <p:sp>
        <p:nvSpPr>
          <p:cNvPr id="8" name="Rectangle 7">
            <a:extLst>
              <a:ext uri="{FF2B5EF4-FFF2-40B4-BE49-F238E27FC236}">
                <a16:creationId xmlns:a16="http://schemas.microsoft.com/office/drawing/2014/main" id="{BF5077C0-A526-4D62-8564-2059AF2CC699}"/>
              </a:ext>
            </a:extLst>
          </p:cNvPr>
          <p:cNvSpPr/>
          <p:nvPr/>
        </p:nvSpPr>
        <p:spPr>
          <a:xfrm>
            <a:off x="0" y="857250"/>
            <a:ext cx="481263" cy="51435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pic>
        <p:nvPicPr>
          <p:cNvPr id="9" name="Picture 3">
            <a:extLst>
              <a:ext uri="{FF2B5EF4-FFF2-40B4-BE49-F238E27FC236}">
                <a16:creationId xmlns:a16="http://schemas.microsoft.com/office/drawing/2014/main" id="{2F61EC1D-1AE5-4059-9A01-AAC6C81A2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36" y="1746298"/>
            <a:ext cx="6083602" cy="376352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 name="TextBox 9">
            <a:extLst>
              <a:ext uri="{FF2B5EF4-FFF2-40B4-BE49-F238E27FC236}">
                <a16:creationId xmlns:a16="http://schemas.microsoft.com/office/drawing/2014/main" id="{D5C3EE8E-A517-440A-A771-03158FF0AA87}"/>
              </a:ext>
            </a:extLst>
          </p:cNvPr>
          <p:cNvSpPr txBox="1"/>
          <p:nvPr/>
        </p:nvSpPr>
        <p:spPr>
          <a:xfrm>
            <a:off x="6701590" y="5588407"/>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sp>
        <p:nvSpPr>
          <p:cNvPr id="12" name="TextBox 11">
            <a:extLst>
              <a:ext uri="{FF2B5EF4-FFF2-40B4-BE49-F238E27FC236}">
                <a16:creationId xmlns:a16="http://schemas.microsoft.com/office/drawing/2014/main" id="{B7FB666A-159D-48BF-8473-455E83584F8A}"/>
              </a:ext>
            </a:extLst>
          </p:cNvPr>
          <p:cNvSpPr txBox="1"/>
          <p:nvPr/>
        </p:nvSpPr>
        <p:spPr>
          <a:xfrm>
            <a:off x="6859637" y="1746298"/>
            <a:ext cx="2286000" cy="2308324"/>
          </a:xfrm>
          <a:prstGeom prst="rect">
            <a:avLst/>
          </a:prstGeom>
          <a:noFill/>
        </p:spPr>
        <p:txBody>
          <a:bodyPr wrap="square">
            <a:spAutoFit/>
          </a:bodyPr>
          <a:lstStyle/>
          <a:p>
            <a:pPr marL="214313" indent="-214313" defTabSz="685800" eaLnBrk="1" fontAlgn="auto" hangingPunct="1">
              <a:spcBef>
                <a:spcPts val="0"/>
              </a:spcBef>
              <a:spcAft>
                <a:spcPts val="0"/>
              </a:spcAft>
              <a:buFont typeface="Arial" panose="020B0604020202020204" pitchFamily="34" charset="0"/>
              <a:buChar char="•"/>
            </a:pPr>
            <a:r>
              <a:rPr lang="en-US" dirty="0">
                <a:solidFill>
                  <a:prstClr val="black"/>
                </a:solidFill>
                <a:latin typeface="Calibri" panose="020F0502020204030204"/>
              </a:rPr>
              <a:t>Coded parent-infant synchrony was greater among PC-mothers and PC-fathers than SC-fathers</a:t>
            </a:r>
          </a:p>
          <a:p>
            <a:pPr marL="214313" indent="-214313" defTabSz="685800" eaLnBrk="1" fontAlgn="auto" hangingPunct="1">
              <a:spcBef>
                <a:spcPts val="0"/>
              </a:spcBef>
              <a:spcAft>
                <a:spcPts val="0"/>
              </a:spcAft>
              <a:buFont typeface="Arial" panose="020B0604020202020204" pitchFamily="34" charset="0"/>
              <a:buChar char="•"/>
            </a:pPr>
            <a:r>
              <a:rPr lang="en-US" dirty="0">
                <a:solidFill>
                  <a:prstClr val="black"/>
                </a:solidFill>
                <a:latin typeface="Calibri" panose="020F0502020204030204"/>
              </a:rPr>
              <a:t>Oxytocin levels did not vary by group</a:t>
            </a:r>
          </a:p>
        </p:txBody>
      </p:sp>
    </p:spTree>
    <p:extLst>
      <p:ext uri="{BB962C8B-B14F-4D97-AF65-F5344CB8AC3E}">
        <p14:creationId xmlns:p14="http://schemas.microsoft.com/office/powerpoint/2010/main" val="1132609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93DB0-6CDB-4437-9005-4998AC70FEBF}"/>
              </a:ext>
            </a:extLst>
          </p:cNvPr>
          <p:cNvSpPr>
            <a:spLocks noGrp="1"/>
          </p:cNvSpPr>
          <p:nvPr>
            <p:ph type="title"/>
          </p:nvPr>
        </p:nvSpPr>
        <p:spPr>
          <a:xfrm>
            <a:off x="493295" y="900739"/>
            <a:ext cx="6918158" cy="778282"/>
          </a:xfrm>
        </p:spPr>
        <p:txBody>
          <a:bodyPr>
            <a:normAutofit/>
          </a:bodyPr>
          <a:lstStyle/>
          <a:p>
            <a:r>
              <a:rPr lang="en-US" sz="2400" b="1" dirty="0"/>
              <a:t>Finding 1: </a:t>
            </a:r>
            <a:r>
              <a:rPr lang="en-US" sz="2400" dirty="0"/>
              <a:t>As hypothesized, all parents express activation in both brain networks</a:t>
            </a:r>
          </a:p>
        </p:txBody>
      </p:sp>
      <p:sp>
        <p:nvSpPr>
          <p:cNvPr id="8" name="Rectangle 7">
            <a:extLst>
              <a:ext uri="{FF2B5EF4-FFF2-40B4-BE49-F238E27FC236}">
                <a16:creationId xmlns:a16="http://schemas.microsoft.com/office/drawing/2014/main" id="{BF5077C0-A526-4D62-8564-2059AF2CC699}"/>
              </a:ext>
            </a:extLst>
          </p:cNvPr>
          <p:cNvSpPr/>
          <p:nvPr/>
        </p:nvSpPr>
        <p:spPr>
          <a:xfrm>
            <a:off x="0" y="857250"/>
            <a:ext cx="481263" cy="51435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BC99FB71-A5C7-449B-B461-3E02C47F0520}"/>
              </a:ext>
            </a:extLst>
          </p:cNvPr>
          <p:cNvSpPr txBox="1"/>
          <p:nvPr/>
        </p:nvSpPr>
        <p:spPr>
          <a:xfrm>
            <a:off x="6701590" y="5588407"/>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pic>
        <p:nvPicPr>
          <p:cNvPr id="10" name="Picture 3">
            <a:extLst>
              <a:ext uri="{FF2B5EF4-FFF2-40B4-BE49-F238E27FC236}">
                <a16:creationId xmlns:a16="http://schemas.microsoft.com/office/drawing/2014/main" id="{5667AEB9-5022-4977-BE37-63FDEA779A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952"/>
          <a:stretch/>
        </p:blipFill>
        <p:spPr bwMode="auto">
          <a:xfrm>
            <a:off x="493295" y="1679020"/>
            <a:ext cx="6930190" cy="393707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4" name="Rectangle 23">
            <a:extLst>
              <a:ext uri="{FF2B5EF4-FFF2-40B4-BE49-F238E27FC236}">
                <a16:creationId xmlns:a16="http://schemas.microsoft.com/office/drawing/2014/main" id="{22786CBA-668A-432D-AE8C-1AC96F00C29E}"/>
              </a:ext>
            </a:extLst>
          </p:cNvPr>
          <p:cNvSpPr/>
          <p:nvPr/>
        </p:nvSpPr>
        <p:spPr>
          <a:xfrm>
            <a:off x="6894095" y="4449010"/>
            <a:ext cx="517358" cy="523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2058175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93DB0-6CDB-4437-9005-4998AC70FEBF}"/>
              </a:ext>
            </a:extLst>
          </p:cNvPr>
          <p:cNvSpPr>
            <a:spLocks noGrp="1"/>
          </p:cNvSpPr>
          <p:nvPr>
            <p:ph type="title"/>
          </p:nvPr>
        </p:nvSpPr>
        <p:spPr>
          <a:xfrm>
            <a:off x="493295" y="900739"/>
            <a:ext cx="6918158" cy="778282"/>
          </a:xfrm>
        </p:spPr>
        <p:txBody>
          <a:bodyPr>
            <a:normAutofit/>
          </a:bodyPr>
          <a:lstStyle/>
          <a:p>
            <a:r>
              <a:rPr lang="en-US" sz="2400" b="1" dirty="0"/>
              <a:t>Finding 1: </a:t>
            </a:r>
            <a:r>
              <a:rPr lang="en-US" sz="2400" dirty="0"/>
              <a:t>As hypothesized, all parents express activation in both brain networks</a:t>
            </a:r>
          </a:p>
        </p:txBody>
      </p:sp>
      <p:sp>
        <p:nvSpPr>
          <p:cNvPr id="8" name="Rectangle 7">
            <a:extLst>
              <a:ext uri="{FF2B5EF4-FFF2-40B4-BE49-F238E27FC236}">
                <a16:creationId xmlns:a16="http://schemas.microsoft.com/office/drawing/2014/main" id="{BF5077C0-A526-4D62-8564-2059AF2CC699}"/>
              </a:ext>
            </a:extLst>
          </p:cNvPr>
          <p:cNvSpPr/>
          <p:nvPr/>
        </p:nvSpPr>
        <p:spPr>
          <a:xfrm>
            <a:off x="0" y="857250"/>
            <a:ext cx="481263" cy="51435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BC99FB71-A5C7-449B-B461-3E02C47F0520}"/>
              </a:ext>
            </a:extLst>
          </p:cNvPr>
          <p:cNvSpPr txBox="1"/>
          <p:nvPr/>
        </p:nvSpPr>
        <p:spPr>
          <a:xfrm>
            <a:off x="6701590" y="5588407"/>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pic>
        <p:nvPicPr>
          <p:cNvPr id="10" name="Picture 3">
            <a:extLst>
              <a:ext uri="{FF2B5EF4-FFF2-40B4-BE49-F238E27FC236}">
                <a16:creationId xmlns:a16="http://schemas.microsoft.com/office/drawing/2014/main" id="{5667AEB9-5022-4977-BE37-63FDEA779A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952"/>
          <a:stretch/>
        </p:blipFill>
        <p:spPr bwMode="auto">
          <a:xfrm>
            <a:off x="493295" y="1679020"/>
            <a:ext cx="6930190" cy="393707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4" name="Rectangle 23">
            <a:extLst>
              <a:ext uri="{FF2B5EF4-FFF2-40B4-BE49-F238E27FC236}">
                <a16:creationId xmlns:a16="http://schemas.microsoft.com/office/drawing/2014/main" id="{22786CBA-668A-432D-AE8C-1AC96F00C29E}"/>
              </a:ext>
            </a:extLst>
          </p:cNvPr>
          <p:cNvSpPr/>
          <p:nvPr/>
        </p:nvSpPr>
        <p:spPr>
          <a:xfrm>
            <a:off x="6894095" y="4449010"/>
            <a:ext cx="517358" cy="523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FEC8B3C9-FCAE-4044-92A5-26C8E071FD14}"/>
              </a:ext>
            </a:extLst>
          </p:cNvPr>
          <p:cNvSpPr/>
          <p:nvPr/>
        </p:nvSpPr>
        <p:spPr>
          <a:xfrm>
            <a:off x="2237192" y="3527837"/>
            <a:ext cx="885215" cy="1904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7C09BE08-8279-4EE2-8ED5-0D854752E1B4}"/>
              </a:ext>
            </a:extLst>
          </p:cNvPr>
          <p:cNvSpPr/>
          <p:nvPr/>
        </p:nvSpPr>
        <p:spPr>
          <a:xfrm>
            <a:off x="3686785" y="3333779"/>
            <a:ext cx="750745" cy="1904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44585589-5B6F-4737-B32A-4ECE4B4FAB95}"/>
              </a:ext>
            </a:extLst>
          </p:cNvPr>
          <p:cNvSpPr/>
          <p:nvPr/>
        </p:nvSpPr>
        <p:spPr>
          <a:xfrm>
            <a:off x="6526238" y="4136750"/>
            <a:ext cx="885215" cy="1904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B75EF701-A151-45BC-9ABF-B8C28AB1C10E}"/>
              </a:ext>
            </a:extLst>
          </p:cNvPr>
          <p:cNvSpPr/>
          <p:nvPr/>
        </p:nvSpPr>
        <p:spPr>
          <a:xfrm>
            <a:off x="1298768" y="4857756"/>
            <a:ext cx="867559" cy="393742"/>
          </a:xfrm>
          <a:prstGeom prst="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21129183-D117-4479-B948-7DD607BD6013}"/>
              </a:ext>
            </a:extLst>
          </p:cNvPr>
          <p:cNvSpPr/>
          <p:nvPr/>
        </p:nvSpPr>
        <p:spPr>
          <a:xfrm>
            <a:off x="1227500" y="3970451"/>
            <a:ext cx="797628" cy="478559"/>
          </a:xfrm>
          <a:prstGeom prst="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7" name="Rectangle 16">
            <a:extLst>
              <a:ext uri="{FF2B5EF4-FFF2-40B4-BE49-F238E27FC236}">
                <a16:creationId xmlns:a16="http://schemas.microsoft.com/office/drawing/2014/main" id="{BEE5941F-3DAC-4CEB-A530-7FA791781286}"/>
              </a:ext>
            </a:extLst>
          </p:cNvPr>
          <p:cNvSpPr/>
          <p:nvPr/>
        </p:nvSpPr>
        <p:spPr>
          <a:xfrm>
            <a:off x="5227999" y="2635561"/>
            <a:ext cx="306812" cy="190339"/>
          </a:xfrm>
          <a:prstGeom prst="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C00CEC53-1208-4C51-9F23-C9FE4C8424A9}"/>
              </a:ext>
            </a:extLst>
          </p:cNvPr>
          <p:cNvSpPr/>
          <p:nvPr/>
        </p:nvSpPr>
        <p:spPr>
          <a:xfrm>
            <a:off x="3236109" y="4736681"/>
            <a:ext cx="885215" cy="3937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23470D75-0282-4306-B2B4-4647C8FFE343}"/>
              </a:ext>
            </a:extLst>
          </p:cNvPr>
          <p:cNvSpPr txBox="1"/>
          <p:nvPr/>
        </p:nvSpPr>
        <p:spPr>
          <a:xfrm>
            <a:off x="7737438" y="2406351"/>
            <a:ext cx="959465" cy="715581"/>
          </a:xfrm>
          <a:prstGeom prst="rect">
            <a:avLst/>
          </a:prstGeom>
          <a:noFill/>
          <a:ln w="38100">
            <a:solidFill>
              <a:srgbClr val="FF0000"/>
            </a:solidFill>
          </a:ln>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Emotional</a:t>
            </a:r>
          </a:p>
          <a:p>
            <a:pPr defTabSz="685800" eaLnBrk="1" fontAlgn="auto" hangingPunct="1">
              <a:spcBef>
                <a:spcPts val="0"/>
              </a:spcBef>
              <a:spcAft>
                <a:spcPts val="0"/>
              </a:spcAft>
            </a:pPr>
            <a:r>
              <a:rPr lang="en-US" sz="1350" dirty="0">
                <a:solidFill>
                  <a:prstClr val="black"/>
                </a:solidFill>
                <a:latin typeface="Calibri" panose="020F0502020204030204"/>
              </a:rPr>
              <a:t>Processing</a:t>
            </a:r>
          </a:p>
          <a:p>
            <a:pPr defTabSz="685800" eaLnBrk="1" fontAlgn="auto" hangingPunct="1">
              <a:spcBef>
                <a:spcPts val="0"/>
              </a:spcBef>
              <a:spcAft>
                <a:spcPts val="0"/>
              </a:spcAft>
            </a:pPr>
            <a:r>
              <a:rPr lang="en-US" sz="1350" dirty="0">
                <a:solidFill>
                  <a:prstClr val="black"/>
                </a:solidFill>
                <a:latin typeface="Calibri" panose="020F0502020204030204"/>
              </a:rPr>
              <a:t>Network</a:t>
            </a:r>
          </a:p>
        </p:txBody>
      </p:sp>
      <p:sp>
        <p:nvSpPr>
          <p:cNvPr id="19" name="TextBox 18">
            <a:extLst>
              <a:ext uri="{FF2B5EF4-FFF2-40B4-BE49-F238E27FC236}">
                <a16:creationId xmlns:a16="http://schemas.microsoft.com/office/drawing/2014/main" id="{56DEF004-F59A-4CCC-9252-D6C842EC4A58}"/>
              </a:ext>
            </a:extLst>
          </p:cNvPr>
          <p:cNvSpPr txBox="1"/>
          <p:nvPr/>
        </p:nvSpPr>
        <p:spPr>
          <a:xfrm>
            <a:off x="7734956" y="3304882"/>
            <a:ext cx="1009700" cy="507831"/>
          </a:xfrm>
          <a:prstGeom prst="rect">
            <a:avLst/>
          </a:prstGeom>
          <a:noFill/>
          <a:ln w="38100">
            <a:solidFill>
              <a:srgbClr val="00FF00"/>
            </a:solidFill>
          </a:ln>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Mentalizing</a:t>
            </a:r>
          </a:p>
          <a:p>
            <a:pPr defTabSz="685800" eaLnBrk="1" fontAlgn="auto" hangingPunct="1">
              <a:spcBef>
                <a:spcPts val="0"/>
              </a:spcBef>
              <a:spcAft>
                <a:spcPts val="0"/>
              </a:spcAft>
            </a:pPr>
            <a:r>
              <a:rPr lang="en-US" sz="1350" dirty="0">
                <a:solidFill>
                  <a:prstClr val="black"/>
                </a:solidFill>
                <a:latin typeface="Calibri" panose="020F0502020204030204"/>
              </a:rPr>
              <a:t>Network</a:t>
            </a:r>
          </a:p>
        </p:txBody>
      </p:sp>
    </p:spTree>
    <p:extLst>
      <p:ext uri="{BB962C8B-B14F-4D97-AF65-F5344CB8AC3E}">
        <p14:creationId xmlns:p14="http://schemas.microsoft.com/office/powerpoint/2010/main" val="480267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077C0-A526-4D62-8564-2059AF2CC699}"/>
              </a:ext>
            </a:extLst>
          </p:cNvPr>
          <p:cNvSpPr/>
          <p:nvPr/>
        </p:nvSpPr>
        <p:spPr>
          <a:xfrm>
            <a:off x="0" y="857250"/>
            <a:ext cx="481263" cy="51435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BC99FB71-A5C7-449B-B461-3E02C47F0520}"/>
              </a:ext>
            </a:extLst>
          </p:cNvPr>
          <p:cNvSpPr txBox="1"/>
          <p:nvPr/>
        </p:nvSpPr>
        <p:spPr>
          <a:xfrm>
            <a:off x="6701590" y="5588407"/>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pic>
        <p:nvPicPr>
          <p:cNvPr id="10" name="Picture 3">
            <a:extLst>
              <a:ext uri="{FF2B5EF4-FFF2-40B4-BE49-F238E27FC236}">
                <a16:creationId xmlns:a16="http://schemas.microsoft.com/office/drawing/2014/main" id="{5667AEB9-5022-4977-BE37-63FDEA779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94" y="1679020"/>
            <a:ext cx="8657618" cy="393707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1" name="Title 1">
            <a:extLst>
              <a:ext uri="{FF2B5EF4-FFF2-40B4-BE49-F238E27FC236}">
                <a16:creationId xmlns:a16="http://schemas.microsoft.com/office/drawing/2014/main" id="{34111321-AD46-4E99-8D7A-11C3D6504098}"/>
              </a:ext>
            </a:extLst>
          </p:cNvPr>
          <p:cNvSpPr txBox="1">
            <a:spLocks/>
          </p:cNvSpPr>
          <p:nvPr/>
        </p:nvSpPr>
        <p:spPr>
          <a:xfrm>
            <a:off x="493295" y="951862"/>
            <a:ext cx="8650706" cy="680673"/>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2400" b="1" dirty="0">
                <a:solidFill>
                  <a:prstClr val="black"/>
                </a:solidFill>
                <a:latin typeface="Calibri Light" panose="020F0302020204030204"/>
              </a:rPr>
              <a:t>Finding 2: </a:t>
            </a:r>
            <a:r>
              <a:rPr lang="en-US" sz="2400" dirty="0">
                <a:solidFill>
                  <a:prstClr val="black"/>
                </a:solidFill>
                <a:latin typeface="Calibri Light" panose="020F0302020204030204"/>
              </a:rPr>
              <a:t>As hypothesized, mothers would have greater amygdala activation and fathers would have greater neural-cognitive activation</a:t>
            </a:r>
          </a:p>
        </p:txBody>
      </p:sp>
    </p:spTree>
    <p:extLst>
      <p:ext uri="{BB962C8B-B14F-4D97-AF65-F5344CB8AC3E}">
        <p14:creationId xmlns:p14="http://schemas.microsoft.com/office/powerpoint/2010/main" val="2939347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077C0-A526-4D62-8564-2059AF2CC699}"/>
              </a:ext>
            </a:extLst>
          </p:cNvPr>
          <p:cNvSpPr/>
          <p:nvPr/>
        </p:nvSpPr>
        <p:spPr>
          <a:xfrm>
            <a:off x="0" y="868136"/>
            <a:ext cx="481263" cy="51435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BC99FB71-A5C7-449B-B461-3E02C47F0520}"/>
              </a:ext>
            </a:extLst>
          </p:cNvPr>
          <p:cNvSpPr txBox="1"/>
          <p:nvPr/>
        </p:nvSpPr>
        <p:spPr>
          <a:xfrm>
            <a:off x="6701590" y="5588407"/>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pic>
        <p:nvPicPr>
          <p:cNvPr id="10" name="Picture 3">
            <a:extLst>
              <a:ext uri="{FF2B5EF4-FFF2-40B4-BE49-F238E27FC236}">
                <a16:creationId xmlns:a16="http://schemas.microsoft.com/office/drawing/2014/main" id="{5667AEB9-5022-4977-BE37-63FDEA779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94" y="1679020"/>
            <a:ext cx="8657618" cy="393707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1" name="Title 1">
            <a:extLst>
              <a:ext uri="{FF2B5EF4-FFF2-40B4-BE49-F238E27FC236}">
                <a16:creationId xmlns:a16="http://schemas.microsoft.com/office/drawing/2014/main" id="{34111321-AD46-4E99-8D7A-11C3D6504098}"/>
              </a:ext>
            </a:extLst>
          </p:cNvPr>
          <p:cNvSpPr txBox="1">
            <a:spLocks/>
          </p:cNvSpPr>
          <p:nvPr/>
        </p:nvSpPr>
        <p:spPr>
          <a:xfrm>
            <a:off x="493295" y="951862"/>
            <a:ext cx="8650706" cy="680673"/>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2400" b="1" dirty="0">
                <a:solidFill>
                  <a:prstClr val="black"/>
                </a:solidFill>
                <a:latin typeface="Calibri Light" panose="020F0302020204030204"/>
              </a:rPr>
              <a:t>Finding 2: </a:t>
            </a:r>
            <a:r>
              <a:rPr lang="en-US" sz="2400" dirty="0">
                <a:solidFill>
                  <a:prstClr val="black"/>
                </a:solidFill>
                <a:latin typeface="Calibri Light" panose="020F0302020204030204"/>
              </a:rPr>
              <a:t>As hypothesized, mothers would have greater amygdala activation and fathers would have greater neural-cognitive activation</a:t>
            </a:r>
          </a:p>
        </p:txBody>
      </p:sp>
      <p:cxnSp>
        <p:nvCxnSpPr>
          <p:cNvPr id="3" name="Straight Arrow Connector 2">
            <a:extLst>
              <a:ext uri="{FF2B5EF4-FFF2-40B4-BE49-F238E27FC236}">
                <a16:creationId xmlns:a16="http://schemas.microsoft.com/office/drawing/2014/main" id="{4730B053-B09C-4FB0-9738-ED3EB0A7B63B}"/>
              </a:ext>
            </a:extLst>
          </p:cNvPr>
          <p:cNvCxnSpPr>
            <a:cxnSpLocks/>
          </p:cNvCxnSpPr>
          <p:nvPr/>
        </p:nvCxnSpPr>
        <p:spPr>
          <a:xfrm flipH="1">
            <a:off x="3188370" y="3191376"/>
            <a:ext cx="4571999" cy="23762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22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077C0-A526-4D62-8564-2059AF2CC699}"/>
              </a:ext>
            </a:extLst>
          </p:cNvPr>
          <p:cNvSpPr/>
          <p:nvPr/>
        </p:nvSpPr>
        <p:spPr>
          <a:xfrm>
            <a:off x="0" y="868136"/>
            <a:ext cx="481263" cy="51435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BC99FB71-A5C7-449B-B461-3E02C47F0520}"/>
              </a:ext>
            </a:extLst>
          </p:cNvPr>
          <p:cNvSpPr txBox="1"/>
          <p:nvPr/>
        </p:nvSpPr>
        <p:spPr>
          <a:xfrm>
            <a:off x="6701590" y="5588407"/>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pic>
        <p:nvPicPr>
          <p:cNvPr id="10" name="Picture 3">
            <a:extLst>
              <a:ext uri="{FF2B5EF4-FFF2-40B4-BE49-F238E27FC236}">
                <a16:creationId xmlns:a16="http://schemas.microsoft.com/office/drawing/2014/main" id="{5667AEB9-5022-4977-BE37-63FDEA779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94" y="1679020"/>
            <a:ext cx="8657618" cy="393707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1" name="Title 1">
            <a:extLst>
              <a:ext uri="{FF2B5EF4-FFF2-40B4-BE49-F238E27FC236}">
                <a16:creationId xmlns:a16="http://schemas.microsoft.com/office/drawing/2014/main" id="{34111321-AD46-4E99-8D7A-11C3D6504098}"/>
              </a:ext>
            </a:extLst>
          </p:cNvPr>
          <p:cNvSpPr txBox="1">
            <a:spLocks/>
          </p:cNvSpPr>
          <p:nvPr/>
        </p:nvSpPr>
        <p:spPr>
          <a:xfrm>
            <a:off x="493295" y="951862"/>
            <a:ext cx="8650706" cy="680673"/>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2400" b="1" dirty="0">
                <a:solidFill>
                  <a:prstClr val="black"/>
                </a:solidFill>
                <a:latin typeface="Calibri Light" panose="020F0302020204030204"/>
              </a:rPr>
              <a:t>Finding 2: </a:t>
            </a:r>
            <a:r>
              <a:rPr lang="en-US" sz="2400" dirty="0">
                <a:solidFill>
                  <a:prstClr val="black"/>
                </a:solidFill>
                <a:latin typeface="Calibri Light" panose="020F0302020204030204"/>
              </a:rPr>
              <a:t>As hypothesized, mothers would have greater amygdala activation and fathers would have greater neural-cognitive activation</a:t>
            </a:r>
          </a:p>
        </p:txBody>
      </p:sp>
      <p:cxnSp>
        <p:nvCxnSpPr>
          <p:cNvPr id="3" name="Straight Arrow Connector 2">
            <a:extLst>
              <a:ext uri="{FF2B5EF4-FFF2-40B4-BE49-F238E27FC236}">
                <a16:creationId xmlns:a16="http://schemas.microsoft.com/office/drawing/2014/main" id="{4730B053-B09C-4FB0-9738-ED3EB0A7B63B}"/>
              </a:ext>
            </a:extLst>
          </p:cNvPr>
          <p:cNvCxnSpPr>
            <a:cxnSpLocks/>
          </p:cNvCxnSpPr>
          <p:nvPr/>
        </p:nvCxnSpPr>
        <p:spPr>
          <a:xfrm flipH="1">
            <a:off x="3188370" y="3191376"/>
            <a:ext cx="4571999" cy="23762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AD48547-17F7-429E-BD2D-F127B0E7AF1D}"/>
              </a:ext>
            </a:extLst>
          </p:cNvPr>
          <p:cNvCxnSpPr>
            <a:cxnSpLocks/>
          </p:cNvCxnSpPr>
          <p:nvPr/>
        </p:nvCxnSpPr>
        <p:spPr>
          <a:xfrm flipH="1" flipV="1">
            <a:off x="5823285" y="3046997"/>
            <a:ext cx="1937084" cy="115503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260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features &amp; 5 conceptualizations</a:t>
            </a:r>
          </a:p>
        </p:txBody>
      </p:sp>
      <p:sp>
        <p:nvSpPr>
          <p:cNvPr id="3" name="Content Placeholder 2"/>
          <p:cNvSpPr>
            <a:spLocks noGrp="1"/>
          </p:cNvSpPr>
          <p:nvPr>
            <p:ph sz="half" idx="1"/>
          </p:nvPr>
        </p:nvSpPr>
        <p:spPr>
          <a:xfrm>
            <a:off x="221494" y="1403462"/>
            <a:ext cx="4274306" cy="4842234"/>
          </a:xfrm>
        </p:spPr>
        <p:txBody>
          <a:bodyPr>
            <a:normAutofit/>
          </a:bodyPr>
          <a:lstStyle/>
          <a:p>
            <a:pPr marL="633222" indent="-514350">
              <a:buFont typeface="+mj-lt"/>
              <a:buAutoNum type="arabicPeriod"/>
            </a:pPr>
            <a:r>
              <a:rPr lang="en-US" dirty="0"/>
              <a:t>The age of identity exploration</a:t>
            </a:r>
          </a:p>
          <a:p>
            <a:pPr marL="633222" indent="-514350">
              <a:buFont typeface="+mj-lt"/>
              <a:buAutoNum type="arabicPeriod"/>
            </a:pPr>
            <a:endParaRPr lang="en-US" dirty="0"/>
          </a:p>
          <a:p>
            <a:pPr marL="633222" indent="-514350">
              <a:buFont typeface="+mj-lt"/>
              <a:buAutoNum type="arabicPeriod"/>
            </a:pPr>
            <a:r>
              <a:rPr lang="en-US" dirty="0"/>
              <a:t>The age of instability</a:t>
            </a:r>
          </a:p>
          <a:p>
            <a:pPr marL="633222" indent="-514350">
              <a:buFont typeface="+mj-lt"/>
              <a:buAutoNum type="arabicPeriod"/>
            </a:pPr>
            <a:endParaRPr lang="en-US" dirty="0"/>
          </a:p>
          <a:p>
            <a:pPr marL="633222" indent="-514350">
              <a:buFont typeface="+mj-lt"/>
              <a:buAutoNum type="arabicPeriod"/>
            </a:pPr>
            <a:r>
              <a:rPr lang="en-US" dirty="0"/>
              <a:t>The self-focused age</a:t>
            </a:r>
          </a:p>
          <a:p>
            <a:pPr marL="633222" indent="-514350">
              <a:buFont typeface="+mj-lt"/>
              <a:buAutoNum type="arabicPeriod"/>
            </a:pPr>
            <a:endParaRPr lang="en-US" dirty="0"/>
          </a:p>
          <a:p>
            <a:pPr marL="633222" indent="-514350">
              <a:buFont typeface="+mj-lt"/>
              <a:buAutoNum type="arabicPeriod"/>
            </a:pPr>
            <a:r>
              <a:rPr lang="en-US" dirty="0"/>
              <a:t>The age of feeling in-between</a:t>
            </a:r>
          </a:p>
          <a:p>
            <a:pPr marL="633222" indent="-514350">
              <a:buFont typeface="+mj-lt"/>
              <a:buAutoNum type="arabicPeriod"/>
            </a:pPr>
            <a:endParaRPr lang="en-US" dirty="0"/>
          </a:p>
          <a:p>
            <a:pPr marL="633222" indent="-514350">
              <a:buFont typeface="+mj-lt"/>
              <a:buAutoNum type="arabicPeriod"/>
            </a:pPr>
            <a:r>
              <a:rPr lang="en-US" dirty="0"/>
              <a:t>The age of possibilities</a:t>
            </a:r>
          </a:p>
        </p:txBody>
      </p:sp>
      <p:grpSp>
        <p:nvGrpSpPr>
          <p:cNvPr id="6" name="Group 5"/>
          <p:cNvGrpSpPr/>
          <p:nvPr/>
        </p:nvGrpSpPr>
        <p:grpSpPr>
          <a:xfrm>
            <a:off x="4247334" y="1676400"/>
            <a:ext cx="4896666" cy="4833257"/>
            <a:chOff x="4247334" y="1676400"/>
            <a:chExt cx="4896666" cy="4833257"/>
          </a:xfrm>
        </p:grpSpPr>
        <p:pic>
          <p:nvPicPr>
            <p:cNvPr id="5" name="Picture 4"/>
            <p:cNvPicPr>
              <a:picLocks noChangeAspect="1"/>
            </p:cNvPicPr>
            <p:nvPr/>
          </p:nvPicPr>
          <p:blipFill>
            <a:blip r:embed="rId2"/>
            <a:stretch>
              <a:fillRect/>
            </a:stretch>
          </p:blipFill>
          <p:spPr>
            <a:xfrm>
              <a:off x="4247334" y="1676400"/>
              <a:ext cx="4896666" cy="4833257"/>
            </a:xfrm>
            <a:prstGeom prst="rect">
              <a:avLst/>
            </a:prstGeom>
          </p:spPr>
        </p:pic>
        <p:sp>
          <p:nvSpPr>
            <p:cNvPr id="4" name="Right Arrow 3"/>
            <p:cNvSpPr/>
            <p:nvPr/>
          </p:nvSpPr>
          <p:spPr>
            <a:xfrm>
              <a:off x="4495800" y="262186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9784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0043-59B1-4955-8DBE-B996D57F9775}"/>
              </a:ext>
            </a:extLst>
          </p:cNvPr>
          <p:cNvSpPr>
            <a:spLocks noGrp="1"/>
          </p:cNvSpPr>
          <p:nvPr>
            <p:ph type="title"/>
          </p:nvPr>
        </p:nvSpPr>
        <p:spPr>
          <a:xfrm>
            <a:off x="271463" y="1131094"/>
            <a:ext cx="8629650" cy="605389"/>
          </a:xfrm>
        </p:spPr>
        <p:txBody>
          <a:bodyPr>
            <a:noAutofit/>
          </a:bodyPr>
          <a:lstStyle/>
          <a:p>
            <a:r>
              <a:rPr lang="en-US" sz="2700" dirty="0"/>
              <a:t>Finding 3: Amygdala Activity</a:t>
            </a:r>
          </a:p>
        </p:txBody>
      </p:sp>
      <p:sp>
        <p:nvSpPr>
          <p:cNvPr id="3" name="Content Placeholder 2">
            <a:extLst>
              <a:ext uri="{FF2B5EF4-FFF2-40B4-BE49-F238E27FC236}">
                <a16:creationId xmlns:a16="http://schemas.microsoft.com/office/drawing/2014/main" id="{BC75CF37-2B00-4B3F-A36B-3E0B35CA8D74}"/>
              </a:ext>
            </a:extLst>
          </p:cNvPr>
          <p:cNvSpPr>
            <a:spLocks noGrp="1"/>
          </p:cNvSpPr>
          <p:nvPr>
            <p:ph idx="1"/>
          </p:nvPr>
        </p:nvSpPr>
        <p:spPr>
          <a:xfrm>
            <a:off x="7380952" y="2633574"/>
            <a:ext cx="1643063" cy="3093332"/>
          </a:xfrm>
        </p:spPr>
        <p:txBody>
          <a:bodyPr>
            <a:normAutofit fontScale="92500"/>
          </a:bodyPr>
          <a:lstStyle/>
          <a:p>
            <a:pPr marL="0" indent="0">
              <a:buNone/>
            </a:pPr>
            <a:r>
              <a:rPr lang="en-US" dirty="0"/>
              <a:t>Brain activity in the amygdala and parent-infant synchrony scores correlated for PC-mothers but neither father group</a:t>
            </a:r>
          </a:p>
        </p:txBody>
      </p:sp>
      <p:pic>
        <p:nvPicPr>
          <p:cNvPr id="6" name="Picture 5">
            <a:extLst>
              <a:ext uri="{FF2B5EF4-FFF2-40B4-BE49-F238E27FC236}">
                <a16:creationId xmlns:a16="http://schemas.microsoft.com/office/drawing/2014/main" id="{2D67D1F1-CC2B-4160-A9EB-400D8A6732E9}"/>
              </a:ext>
            </a:extLst>
          </p:cNvPr>
          <p:cNvPicPr>
            <a:picLocks noChangeAspect="1"/>
          </p:cNvPicPr>
          <p:nvPr/>
        </p:nvPicPr>
        <p:blipFill>
          <a:blip r:embed="rId3"/>
          <a:stretch>
            <a:fillRect/>
          </a:stretch>
        </p:blipFill>
        <p:spPr>
          <a:xfrm>
            <a:off x="1891634" y="1736483"/>
            <a:ext cx="5389307" cy="4171950"/>
          </a:xfrm>
          <a:prstGeom prst="rect">
            <a:avLst/>
          </a:prstGeom>
        </p:spPr>
      </p:pic>
      <p:sp>
        <p:nvSpPr>
          <p:cNvPr id="8" name="TextBox 7">
            <a:extLst>
              <a:ext uri="{FF2B5EF4-FFF2-40B4-BE49-F238E27FC236}">
                <a16:creationId xmlns:a16="http://schemas.microsoft.com/office/drawing/2014/main" id="{7705361C-484E-4EAB-A9E2-A7806F54A7E9}"/>
              </a:ext>
            </a:extLst>
          </p:cNvPr>
          <p:cNvSpPr txBox="1"/>
          <p:nvPr/>
        </p:nvSpPr>
        <p:spPr>
          <a:xfrm>
            <a:off x="180473" y="3072454"/>
            <a:ext cx="1600200" cy="923330"/>
          </a:xfrm>
          <a:prstGeom prst="rect">
            <a:avLst/>
          </a:prstGeom>
          <a:noFill/>
        </p:spPr>
        <p:txBody>
          <a:bodyPr wrap="square">
            <a:spAutoFit/>
          </a:bodyPr>
          <a:lstStyle/>
          <a:p>
            <a:pPr algn="ctr" defTabSz="685800" eaLnBrk="1" fontAlgn="auto" hangingPunct="1">
              <a:spcBef>
                <a:spcPts val="0"/>
              </a:spcBef>
              <a:spcAft>
                <a:spcPts val="0"/>
              </a:spcAft>
            </a:pPr>
            <a:r>
              <a:rPr lang="en-GB" altLang="en-US" b="1" dirty="0">
                <a:solidFill>
                  <a:srgbClr val="FF33CC"/>
                </a:solidFill>
                <a:latin typeface="Arial" panose="020B0604020202020204" pitchFamily="34" charset="0"/>
                <a:cs typeface="Arial" panose="020B0604020202020204" pitchFamily="34" charset="0"/>
              </a:rPr>
              <a:t>PC-Mothers </a:t>
            </a:r>
          </a:p>
          <a:p>
            <a:pPr algn="ctr" defTabSz="685800" eaLnBrk="1" fontAlgn="auto" hangingPunct="1">
              <a:spcBef>
                <a:spcPts val="0"/>
              </a:spcBef>
              <a:spcAft>
                <a:spcPts val="0"/>
              </a:spcAft>
            </a:pPr>
            <a:r>
              <a:rPr lang="en-GB" altLang="en-US" b="1" dirty="0">
                <a:solidFill>
                  <a:srgbClr val="92D050"/>
                </a:solidFill>
                <a:latin typeface="Arial" panose="020B0604020202020204" pitchFamily="34" charset="0"/>
                <a:cs typeface="Arial" panose="020B0604020202020204" pitchFamily="34" charset="0"/>
              </a:rPr>
              <a:t>PC-Fathers</a:t>
            </a:r>
          </a:p>
          <a:p>
            <a:pPr algn="ctr" defTabSz="685800" eaLnBrk="1" fontAlgn="auto" hangingPunct="1">
              <a:spcBef>
                <a:spcPts val="0"/>
              </a:spcBef>
              <a:spcAft>
                <a:spcPts val="0"/>
              </a:spcAft>
            </a:pPr>
            <a:r>
              <a:rPr lang="en-GB" altLang="en-US" b="1" dirty="0">
                <a:solidFill>
                  <a:srgbClr val="10CF9B">
                    <a:lumMod val="50000"/>
                  </a:srgbClr>
                </a:solidFill>
                <a:latin typeface="Arial" panose="020B0604020202020204" pitchFamily="34" charset="0"/>
                <a:cs typeface="Arial" panose="020B0604020202020204" pitchFamily="34" charset="0"/>
              </a:rPr>
              <a:t>SC-Fathers</a:t>
            </a:r>
          </a:p>
        </p:txBody>
      </p:sp>
      <p:sp>
        <p:nvSpPr>
          <p:cNvPr id="12" name="TextBox 11">
            <a:extLst>
              <a:ext uri="{FF2B5EF4-FFF2-40B4-BE49-F238E27FC236}">
                <a16:creationId xmlns:a16="http://schemas.microsoft.com/office/drawing/2014/main" id="{73C4D8D5-20E2-482E-97AB-C5E675F845BB}"/>
              </a:ext>
            </a:extLst>
          </p:cNvPr>
          <p:cNvSpPr txBox="1"/>
          <p:nvPr/>
        </p:nvSpPr>
        <p:spPr>
          <a:xfrm>
            <a:off x="6915649" y="857250"/>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spTree>
    <p:extLst>
      <p:ext uri="{BB962C8B-B14F-4D97-AF65-F5344CB8AC3E}">
        <p14:creationId xmlns:p14="http://schemas.microsoft.com/office/powerpoint/2010/main" val="2894103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0043-59B1-4955-8DBE-B996D57F9775}"/>
              </a:ext>
            </a:extLst>
          </p:cNvPr>
          <p:cNvSpPr>
            <a:spLocks noGrp="1"/>
          </p:cNvSpPr>
          <p:nvPr>
            <p:ph type="title"/>
          </p:nvPr>
        </p:nvSpPr>
        <p:spPr>
          <a:xfrm>
            <a:off x="271463" y="1131094"/>
            <a:ext cx="8629650" cy="605389"/>
          </a:xfrm>
        </p:spPr>
        <p:txBody>
          <a:bodyPr>
            <a:noAutofit/>
          </a:bodyPr>
          <a:lstStyle/>
          <a:p>
            <a:r>
              <a:rPr lang="en-US" sz="2700" dirty="0"/>
              <a:t>Finding 3: Amygdala Activity</a:t>
            </a:r>
          </a:p>
        </p:txBody>
      </p:sp>
      <p:sp>
        <p:nvSpPr>
          <p:cNvPr id="3" name="Content Placeholder 2">
            <a:extLst>
              <a:ext uri="{FF2B5EF4-FFF2-40B4-BE49-F238E27FC236}">
                <a16:creationId xmlns:a16="http://schemas.microsoft.com/office/drawing/2014/main" id="{BC75CF37-2B00-4B3F-A36B-3E0B35CA8D74}"/>
              </a:ext>
            </a:extLst>
          </p:cNvPr>
          <p:cNvSpPr>
            <a:spLocks noGrp="1"/>
          </p:cNvSpPr>
          <p:nvPr>
            <p:ph idx="1"/>
          </p:nvPr>
        </p:nvSpPr>
        <p:spPr>
          <a:xfrm>
            <a:off x="7380952" y="2633574"/>
            <a:ext cx="1643063" cy="3093332"/>
          </a:xfrm>
        </p:spPr>
        <p:txBody>
          <a:bodyPr>
            <a:normAutofit fontScale="92500"/>
          </a:bodyPr>
          <a:lstStyle/>
          <a:p>
            <a:pPr marL="0" indent="0">
              <a:buNone/>
            </a:pPr>
            <a:r>
              <a:rPr lang="en-US" dirty="0"/>
              <a:t>Brain activity in the amygdala and parent-infant synchrony scores correlated for PC-mothers but neither father group</a:t>
            </a:r>
          </a:p>
        </p:txBody>
      </p:sp>
      <p:pic>
        <p:nvPicPr>
          <p:cNvPr id="6" name="Picture 5">
            <a:extLst>
              <a:ext uri="{FF2B5EF4-FFF2-40B4-BE49-F238E27FC236}">
                <a16:creationId xmlns:a16="http://schemas.microsoft.com/office/drawing/2014/main" id="{2D67D1F1-CC2B-4160-A9EB-400D8A6732E9}"/>
              </a:ext>
            </a:extLst>
          </p:cNvPr>
          <p:cNvPicPr>
            <a:picLocks noChangeAspect="1"/>
          </p:cNvPicPr>
          <p:nvPr/>
        </p:nvPicPr>
        <p:blipFill>
          <a:blip r:embed="rId3"/>
          <a:stretch>
            <a:fillRect/>
          </a:stretch>
        </p:blipFill>
        <p:spPr>
          <a:xfrm>
            <a:off x="1891634" y="1736483"/>
            <a:ext cx="5389307" cy="4171950"/>
          </a:xfrm>
          <a:prstGeom prst="rect">
            <a:avLst/>
          </a:prstGeom>
        </p:spPr>
      </p:pic>
      <p:sp>
        <p:nvSpPr>
          <p:cNvPr id="8" name="TextBox 7">
            <a:extLst>
              <a:ext uri="{FF2B5EF4-FFF2-40B4-BE49-F238E27FC236}">
                <a16:creationId xmlns:a16="http://schemas.microsoft.com/office/drawing/2014/main" id="{7705361C-484E-4EAB-A9E2-A7806F54A7E9}"/>
              </a:ext>
            </a:extLst>
          </p:cNvPr>
          <p:cNvSpPr txBox="1"/>
          <p:nvPr/>
        </p:nvSpPr>
        <p:spPr>
          <a:xfrm>
            <a:off x="180473" y="3072454"/>
            <a:ext cx="1600200" cy="923330"/>
          </a:xfrm>
          <a:prstGeom prst="rect">
            <a:avLst/>
          </a:prstGeom>
          <a:noFill/>
        </p:spPr>
        <p:txBody>
          <a:bodyPr wrap="square">
            <a:spAutoFit/>
          </a:bodyPr>
          <a:lstStyle/>
          <a:p>
            <a:pPr algn="ctr" defTabSz="685800" eaLnBrk="1" fontAlgn="auto" hangingPunct="1">
              <a:spcBef>
                <a:spcPts val="0"/>
              </a:spcBef>
              <a:spcAft>
                <a:spcPts val="0"/>
              </a:spcAft>
            </a:pPr>
            <a:r>
              <a:rPr lang="en-GB" altLang="en-US" b="1" dirty="0">
                <a:solidFill>
                  <a:srgbClr val="FF33CC"/>
                </a:solidFill>
                <a:latin typeface="Arial" panose="020B0604020202020204" pitchFamily="34" charset="0"/>
                <a:cs typeface="Arial" panose="020B0604020202020204" pitchFamily="34" charset="0"/>
              </a:rPr>
              <a:t>PC-Mothers </a:t>
            </a:r>
          </a:p>
          <a:p>
            <a:pPr algn="ctr" defTabSz="685800" eaLnBrk="1" fontAlgn="auto" hangingPunct="1">
              <a:spcBef>
                <a:spcPts val="0"/>
              </a:spcBef>
              <a:spcAft>
                <a:spcPts val="0"/>
              </a:spcAft>
            </a:pPr>
            <a:r>
              <a:rPr lang="en-GB" altLang="en-US" b="1" dirty="0">
                <a:solidFill>
                  <a:srgbClr val="92D050"/>
                </a:solidFill>
                <a:latin typeface="Arial" panose="020B0604020202020204" pitchFamily="34" charset="0"/>
                <a:cs typeface="Arial" panose="020B0604020202020204" pitchFamily="34" charset="0"/>
              </a:rPr>
              <a:t>PC-Fathers</a:t>
            </a:r>
          </a:p>
          <a:p>
            <a:pPr algn="ctr" defTabSz="685800" eaLnBrk="1" fontAlgn="auto" hangingPunct="1">
              <a:spcBef>
                <a:spcPts val="0"/>
              </a:spcBef>
              <a:spcAft>
                <a:spcPts val="0"/>
              </a:spcAft>
            </a:pPr>
            <a:r>
              <a:rPr lang="en-GB" altLang="en-US" b="1" dirty="0">
                <a:solidFill>
                  <a:srgbClr val="10CF9B">
                    <a:lumMod val="50000"/>
                  </a:srgbClr>
                </a:solidFill>
                <a:latin typeface="Arial" panose="020B0604020202020204" pitchFamily="34" charset="0"/>
                <a:cs typeface="Arial" panose="020B0604020202020204" pitchFamily="34" charset="0"/>
              </a:rPr>
              <a:t>SC-Fathers</a:t>
            </a:r>
          </a:p>
        </p:txBody>
      </p:sp>
      <p:cxnSp>
        <p:nvCxnSpPr>
          <p:cNvPr id="9" name="Straight Arrow Connector 8">
            <a:extLst>
              <a:ext uri="{FF2B5EF4-FFF2-40B4-BE49-F238E27FC236}">
                <a16:creationId xmlns:a16="http://schemas.microsoft.com/office/drawing/2014/main" id="{BE9FABF8-A658-4701-B72E-24491EB30ABF}"/>
              </a:ext>
            </a:extLst>
          </p:cNvPr>
          <p:cNvCxnSpPr>
            <a:cxnSpLocks/>
          </p:cNvCxnSpPr>
          <p:nvPr/>
        </p:nvCxnSpPr>
        <p:spPr>
          <a:xfrm flipH="1" flipV="1">
            <a:off x="3543300" y="2633574"/>
            <a:ext cx="3837653" cy="1382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3C4D8D5-20E2-482E-97AB-C5E675F845BB}"/>
              </a:ext>
            </a:extLst>
          </p:cNvPr>
          <p:cNvSpPr txBox="1"/>
          <p:nvPr/>
        </p:nvSpPr>
        <p:spPr>
          <a:xfrm>
            <a:off x="6915649" y="857250"/>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spTree>
    <p:extLst>
      <p:ext uri="{BB962C8B-B14F-4D97-AF65-F5344CB8AC3E}">
        <p14:creationId xmlns:p14="http://schemas.microsoft.com/office/powerpoint/2010/main" val="1710108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0043-59B1-4955-8DBE-B996D57F9775}"/>
              </a:ext>
            </a:extLst>
          </p:cNvPr>
          <p:cNvSpPr>
            <a:spLocks noGrp="1"/>
          </p:cNvSpPr>
          <p:nvPr>
            <p:ph type="title"/>
          </p:nvPr>
        </p:nvSpPr>
        <p:spPr>
          <a:xfrm>
            <a:off x="271463" y="1131094"/>
            <a:ext cx="8629650" cy="605389"/>
          </a:xfrm>
        </p:spPr>
        <p:txBody>
          <a:bodyPr>
            <a:noAutofit/>
          </a:bodyPr>
          <a:lstStyle/>
          <a:p>
            <a:r>
              <a:rPr lang="en-US" sz="2700" dirty="0"/>
              <a:t>Finding 3: Superior Temporal Sulcus (STS) Activity</a:t>
            </a:r>
          </a:p>
        </p:txBody>
      </p:sp>
      <p:sp>
        <p:nvSpPr>
          <p:cNvPr id="3" name="Content Placeholder 2">
            <a:extLst>
              <a:ext uri="{FF2B5EF4-FFF2-40B4-BE49-F238E27FC236}">
                <a16:creationId xmlns:a16="http://schemas.microsoft.com/office/drawing/2014/main" id="{BC75CF37-2B00-4B3F-A36B-3E0B35CA8D74}"/>
              </a:ext>
            </a:extLst>
          </p:cNvPr>
          <p:cNvSpPr>
            <a:spLocks noGrp="1"/>
          </p:cNvSpPr>
          <p:nvPr>
            <p:ph idx="1"/>
          </p:nvPr>
        </p:nvSpPr>
        <p:spPr>
          <a:xfrm>
            <a:off x="7380952" y="2633574"/>
            <a:ext cx="1643063" cy="2738526"/>
          </a:xfrm>
        </p:spPr>
        <p:txBody>
          <a:bodyPr>
            <a:normAutofit/>
          </a:bodyPr>
          <a:lstStyle/>
          <a:p>
            <a:pPr marL="0" indent="0">
              <a:buNone/>
            </a:pPr>
            <a:r>
              <a:rPr lang="en-US" dirty="0"/>
              <a:t>STS brain activity and parent-infant synchrony correlated in both father groups but not for PC-mothers </a:t>
            </a:r>
          </a:p>
        </p:txBody>
      </p:sp>
      <p:pic>
        <p:nvPicPr>
          <p:cNvPr id="6" name="Picture 5">
            <a:extLst>
              <a:ext uri="{FF2B5EF4-FFF2-40B4-BE49-F238E27FC236}">
                <a16:creationId xmlns:a16="http://schemas.microsoft.com/office/drawing/2014/main" id="{2D67D1F1-CC2B-4160-A9EB-400D8A6732E9}"/>
              </a:ext>
            </a:extLst>
          </p:cNvPr>
          <p:cNvPicPr>
            <a:picLocks noChangeAspect="1"/>
          </p:cNvPicPr>
          <p:nvPr/>
        </p:nvPicPr>
        <p:blipFill>
          <a:blip r:embed="rId3"/>
          <a:stretch>
            <a:fillRect/>
          </a:stretch>
        </p:blipFill>
        <p:spPr>
          <a:xfrm>
            <a:off x="1891634" y="1736483"/>
            <a:ext cx="5389307" cy="4171950"/>
          </a:xfrm>
          <a:prstGeom prst="rect">
            <a:avLst/>
          </a:prstGeom>
        </p:spPr>
      </p:pic>
      <p:sp>
        <p:nvSpPr>
          <p:cNvPr id="8" name="TextBox 7">
            <a:extLst>
              <a:ext uri="{FF2B5EF4-FFF2-40B4-BE49-F238E27FC236}">
                <a16:creationId xmlns:a16="http://schemas.microsoft.com/office/drawing/2014/main" id="{7705361C-484E-4EAB-A9E2-A7806F54A7E9}"/>
              </a:ext>
            </a:extLst>
          </p:cNvPr>
          <p:cNvSpPr txBox="1"/>
          <p:nvPr/>
        </p:nvSpPr>
        <p:spPr>
          <a:xfrm>
            <a:off x="180473" y="3072454"/>
            <a:ext cx="1600200" cy="923330"/>
          </a:xfrm>
          <a:prstGeom prst="rect">
            <a:avLst/>
          </a:prstGeom>
          <a:noFill/>
        </p:spPr>
        <p:txBody>
          <a:bodyPr wrap="square">
            <a:spAutoFit/>
          </a:bodyPr>
          <a:lstStyle/>
          <a:p>
            <a:pPr algn="ctr" defTabSz="685800" eaLnBrk="1" fontAlgn="auto" hangingPunct="1">
              <a:spcBef>
                <a:spcPts val="0"/>
              </a:spcBef>
              <a:spcAft>
                <a:spcPts val="0"/>
              </a:spcAft>
            </a:pPr>
            <a:r>
              <a:rPr lang="en-GB" altLang="en-US" b="1" dirty="0">
                <a:solidFill>
                  <a:srgbClr val="FF33CC"/>
                </a:solidFill>
                <a:latin typeface="Arial" panose="020B0604020202020204" pitchFamily="34" charset="0"/>
                <a:cs typeface="Arial" panose="020B0604020202020204" pitchFamily="34" charset="0"/>
              </a:rPr>
              <a:t>PC-Mothers </a:t>
            </a:r>
          </a:p>
          <a:p>
            <a:pPr algn="ctr" defTabSz="685800" eaLnBrk="1" fontAlgn="auto" hangingPunct="1">
              <a:spcBef>
                <a:spcPts val="0"/>
              </a:spcBef>
              <a:spcAft>
                <a:spcPts val="0"/>
              </a:spcAft>
            </a:pPr>
            <a:r>
              <a:rPr lang="en-GB" altLang="en-US" b="1" dirty="0">
                <a:solidFill>
                  <a:srgbClr val="92D050"/>
                </a:solidFill>
                <a:latin typeface="Arial" panose="020B0604020202020204" pitchFamily="34" charset="0"/>
                <a:cs typeface="Arial" panose="020B0604020202020204" pitchFamily="34" charset="0"/>
              </a:rPr>
              <a:t>PC-Fathers</a:t>
            </a:r>
          </a:p>
          <a:p>
            <a:pPr algn="ctr" defTabSz="685800" eaLnBrk="1" fontAlgn="auto" hangingPunct="1">
              <a:spcBef>
                <a:spcPts val="0"/>
              </a:spcBef>
              <a:spcAft>
                <a:spcPts val="0"/>
              </a:spcAft>
            </a:pPr>
            <a:r>
              <a:rPr lang="en-GB" altLang="en-US" b="1" dirty="0">
                <a:solidFill>
                  <a:srgbClr val="10CF9B">
                    <a:lumMod val="50000"/>
                  </a:srgbClr>
                </a:solidFill>
                <a:latin typeface="Arial" panose="020B0604020202020204" pitchFamily="34" charset="0"/>
                <a:cs typeface="Arial" panose="020B0604020202020204" pitchFamily="34" charset="0"/>
              </a:rPr>
              <a:t>SC-Fathers</a:t>
            </a:r>
          </a:p>
        </p:txBody>
      </p:sp>
      <p:cxnSp>
        <p:nvCxnSpPr>
          <p:cNvPr id="9" name="Straight Arrow Connector 8">
            <a:extLst>
              <a:ext uri="{FF2B5EF4-FFF2-40B4-BE49-F238E27FC236}">
                <a16:creationId xmlns:a16="http://schemas.microsoft.com/office/drawing/2014/main" id="{BE9FABF8-A658-4701-B72E-24491EB30ABF}"/>
              </a:ext>
            </a:extLst>
          </p:cNvPr>
          <p:cNvCxnSpPr>
            <a:cxnSpLocks/>
          </p:cNvCxnSpPr>
          <p:nvPr/>
        </p:nvCxnSpPr>
        <p:spPr>
          <a:xfrm flipH="1">
            <a:off x="6629400" y="2771775"/>
            <a:ext cx="75155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3C4D8D5-20E2-482E-97AB-C5E675F845BB}"/>
              </a:ext>
            </a:extLst>
          </p:cNvPr>
          <p:cNvSpPr txBox="1"/>
          <p:nvPr/>
        </p:nvSpPr>
        <p:spPr>
          <a:xfrm>
            <a:off x="6915649" y="857250"/>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spTree>
    <p:extLst>
      <p:ext uri="{BB962C8B-B14F-4D97-AF65-F5344CB8AC3E}">
        <p14:creationId xmlns:p14="http://schemas.microsoft.com/office/powerpoint/2010/main" val="2714174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0043-59B1-4955-8DBE-B996D57F9775}"/>
              </a:ext>
            </a:extLst>
          </p:cNvPr>
          <p:cNvSpPr>
            <a:spLocks noGrp="1"/>
          </p:cNvSpPr>
          <p:nvPr>
            <p:ph type="title"/>
          </p:nvPr>
        </p:nvSpPr>
        <p:spPr>
          <a:xfrm>
            <a:off x="271463" y="1131094"/>
            <a:ext cx="8629650" cy="605389"/>
          </a:xfrm>
        </p:spPr>
        <p:txBody>
          <a:bodyPr>
            <a:noAutofit/>
          </a:bodyPr>
          <a:lstStyle/>
          <a:p>
            <a:r>
              <a:rPr lang="en-US" sz="2700" dirty="0"/>
              <a:t>Finding 3: </a:t>
            </a:r>
            <a:r>
              <a:rPr lang="en-US" sz="2400" dirty="0"/>
              <a:t>Oxytocin and Ventral Anterior Cingulate Cortex (</a:t>
            </a:r>
            <a:r>
              <a:rPr lang="en-US" sz="2400" dirty="0" err="1"/>
              <a:t>vACC</a:t>
            </a:r>
            <a:r>
              <a:rPr lang="en-US" sz="2400" dirty="0"/>
              <a:t>)</a:t>
            </a:r>
            <a:endParaRPr lang="en-US" sz="2700" dirty="0"/>
          </a:p>
        </p:txBody>
      </p:sp>
      <p:sp>
        <p:nvSpPr>
          <p:cNvPr id="3" name="Content Placeholder 2">
            <a:extLst>
              <a:ext uri="{FF2B5EF4-FFF2-40B4-BE49-F238E27FC236}">
                <a16:creationId xmlns:a16="http://schemas.microsoft.com/office/drawing/2014/main" id="{BC75CF37-2B00-4B3F-A36B-3E0B35CA8D74}"/>
              </a:ext>
            </a:extLst>
          </p:cNvPr>
          <p:cNvSpPr>
            <a:spLocks noGrp="1"/>
          </p:cNvSpPr>
          <p:nvPr>
            <p:ph idx="1"/>
          </p:nvPr>
        </p:nvSpPr>
        <p:spPr>
          <a:xfrm>
            <a:off x="7380952" y="2633574"/>
            <a:ext cx="1643063" cy="2738526"/>
          </a:xfrm>
        </p:spPr>
        <p:txBody>
          <a:bodyPr>
            <a:normAutofit/>
          </a:bodyPr>
          <a:lstStyle/>
          <a:p>
            <a:pPr marL="0" indent="0">
              <a:buNone/>
            </a:pPr>
            <a:r>
              <a:rPr lang="en-US" dirty="0" err="1"/>
              <a:t>vACC</a:t>
            </a:r>
            <a:r>
              <a:rPr lang="en-US" dirty="0"/>
              <a:t> brain activity and OT correlated for PC-mothers, neither father group</a:t>
            </a:r>
          </a:p>
        </p:txBody>
      </p:sp>
      <p:pic>
        <p:nvPicPr>
          <p:cNvPr id="6" name="Picture 5">
            <a:extLst>
              <a:ext uri="{FF2B5EF4-FFF2-40B4-BE49-F238E27FC236}">
                <a16:creationId xmlns:a16="http://schemas.microsoft.com/office/drawing/2014/main" id="{2D67D1F1-CC2B-4160-A9EB-400D8A6732E9}"/>
              </a:ext>
            </a:extLst>
          </p:cNvPr>
          <p:cNvPicPr>
            <a:picLocks noChangeAspect="1"/>
          </p:cNvPicPr>
          <p:nvPr/>
        </p:nvPicPr>
        <p:blipFill>
          <a:blip r:embed="rId3"/>
          <a:stretch>
            <a:fillRect/>
          </a:stretch>
        </p:blipFill>
        <p:spPr>
          <a:xfrm>
            <a:off x="1891634" y="1736483"/>
            <a:ext cx="5389307" cy="4171950"/>
          </a:xfrm>
          <a:prstGeom prst="rect">
            <a:avLst/>
          </a:prstGeom>
        </p:spPr>
      </p:pic>
      <p:sp>
        <p:nvSpPr>
          <p:cNvPr id="8" name="TextBox 7">
            <a:extLst>
              <a:ext uri="{FF2B5EF4-FFF2-40B4-BE49-F238E27FC236}">
                <a16:creationId xmlns:a16="http://schemas.microsoft.com/office/drawing/2014/main" id="{7705361C-484E-4EAB-A9E2-A7806F54A7E9}"/>
              </a:ext>
            </a:extLst>
          </p:cNvPr>
          <p:cNvSpPr txBox="1"/>
          <p:nvPr/>
        </p:nvSpPr>
        <p:spPr>
          <a:xfrm>
            <a:off x="180473" y="3072454"/>
            <a:ext cx="1600200" cy="923330"/>
          </a:xfrm>
          <a:prstGeom prst="rect">
            <a:avLst/>
          </a:prstGeom>
          <a:noFill/>
        </p:spPr>
        <p:txBody>
          <a:bodyPr wrap="square">
            <a:spAutoFit/>
          </a:bodyPr>
          <a:lstStyle/>
          <a:p>
            <a:pPr algn="ctr" defTabSz="685800" eaLnBrk="1" fontAlgn="auto" hangingPunct="1">
              <a:spcBef>
                <a:spcPts val="0"/>
              </a:spcBef>
              <a:spcAft>
                <a:spcPts val="0"/>
              </a:spcAft>
            </a:pPr>
            <a:r>
              <a:rPr lang="en-GB" altLang="en-US" b="1" dirty="0">
                <a:solidFill>
                  <a:srgbClr val="FF33CC"/>
                </a:solidFill>
                <a:latin typeface="Arial" panose="020B0604020202020204" pitchFamily="34" charset="0"/>
                <a:cs typeface="Arial" panose="020B0604020202020204" pitchFamily="34" charset="0"/>
              </a:rPr>
              <a:t>PC-Mothers </a:t>
            </a:r>
          </a:p>
          <a:p>
            <a:pPr algn="ctr" defTabSz="685800" eaLnBrk="1" fontAlgn="auto" hangingPunct="1">
              <a:spcBef>
                <a:spcPts val="0"/>
              </a:spcBef>
              <a:spcAft>
                <a:spcPts val="0"/>
              </a:spcAft>
            </a:pPr>
            <a:r>
              <a:rPr lang="en-GB" altLang="en-US" b="1" dirty="0">
                <a:solidFill>
                  <a:srgbClr val="92D050"/>
                </a:solidFill>
                <a:latin typeface="Arial" panose="020B0604020202020204" pitchFamily="34" charset="0"/>
                <a:cs typeface="Arial" panose="020B0604020202020204" pitchFamily="34" charset="0"/>
              </a:rPr>
              <a:t>PC-Fathers</a:t>
            </a:r>
          </a:p>
          <a:p>
            <a:pPr algn="ctr" defTabSz="685800" eaLnBrk="1" fontAlgn="auto" hangingPunct="1">
              <a:spcBef>
                <a:spcPts val="0"/>
              </a:spcBef>
              <a:spcAft>
                <a:spcPts val="0"/>
              </a:spcAft>
            </a:pPr>
            <a:r>
              <a:rPr lang="en-GB" altLang="en-US" b="1" dirty="0">
                <a:solidFill>
                  <a:srgbClr val="10CF9B">
                    <a:lumMod val="50000"/>
                  </a:srgbClr>
                </a:solidFill>
                <a:latin typeface="Arial" panose="020B0604020202020204" pitchFamily="34" charset="0"/>
                <a:cs typeface="Arial" panose="020B0604020202020204" pitchFamily="34" charset="0"/>
              </a:rPr>
              <a:t>SC-Fathers</a:t>
            </a:r>
          </a:p>
        </p:txBody>
      </p:sp>
      <p:cxnSp>
        <p:nvCxnSpPr>
          <p:cNvPr id="9" name="Straight Arrow Connector 8">
            <a:extLst>
              <a:ext uri="{FF2B5EF4-FFF2-40B4-BE49-F238E27FC236}">
                <a16:creationId xmlns:a16="http://schemas.microsoft.com/office/drawing/2014/main" id="{BE9FABF8-A658-4701-B72E-24491EB30ABF}"/>
              </a:ext>
            </a:extLst>
          </p:cNvPr>
          <p:cNvCxnSpPr>
            <a:cxnSpLocks/>
          </p:cNvCxnSpPr>
          <p:nvPr/>
        </p:nvCxnSpPr>
        <p:spPr>
          <a:xfrm flipH="1">
            <a:off x="4229101" y="2828925"/>
            <a:ext cx="3151852" cy="22002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3C4D8D5-20E2-482E-97AB-C5E675F845BB}"/>
              </a:ext>
            </a:extLst>
          </p:cNvPr>
          <p:cNvSpPr txBox="1"/>
          <p:nvPr/>
        </p:nvSpPr>
        <p:spPr>
          <a:xfrm>
            <a:off x="6915649" y="857250"/>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sp>
        <p:nvSpPr>
          <p:cNvPr id="10" name="Content Placeholder 2">
            <a:extLst>
              <a:ext uri="{FF2B5EF4-FFF2-40B4-BE49-F238E27FC236}">
                <a16:creationId xmlns:a16="http://schemas.microsoft.com/office/drawing/2014/main" id="{29DF9D22-CC70-48C4-B472-A715EEEB87CA}"/>
              </a:ext>
            </a:extLst>
          </p:cNvPr>
          <p:cNvSpPr txBox="1">
            <a:spLocks/>
          </p:cNvSpPr>
          <p:nvPr/>
        </p:nvSpPr>
        <p:spPr>
          <a:xfrm>
            <a:off x="119985" y="4200526"/>
            <a:ext cx="1771649" cy="171079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r>
              <a:rPr lang="en-US" sz="2100" dirty="0">
                <a:solidFill>
                  <a:prstClr val="black"/>
                </a:solidFill>
                <a:latin typeface="Calibri" panose="020F0502020204030204"/>
              </a:rPr>
              <a:t>Not shown: PC-mothers OT did not correlate with amygdala</a:t>
            </a:r>
          </a:p>
        </p:txBody>
      </p:sp>
    </p:spTree>
    <p:extLst>
      <p:ext uri="{BB962C8B-B14F-4D97-AF65-F5344CB8AC3E}">
        <p14:creationId xmlns:p14="http://schemas.microsoft.com/office/powerpoint/2010/main" val="3810544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0043-59B1-4955-8DBE-B996D57F9775}"/>
              </a:ext>
            </a:extLst>
          </p:cNvPr>
          <p:cNvSpPr>
            <a:spLocks noGrp="1"/>
          </p:cNvSpPr>
          <p:nvPr>
            <p:ph type="title"/>
          </p:nvPr>
        </p:nvSpPr>
        <p:spPr>
          <a:xfrm>
            <a:off x="271463" y="1131094"/>
            <a:ext cx="8629650" cy="605389"/>
          </a:xfrm>
        </p:spPr>
        <p:txBody>
          <a:bodyPr>
            <a:noAutofit/>
          </a:bodyPr>
          <a:lstStyle/>
          <a:p>
            <a:r>
              <a:rPr lang="en-US" sz="2700" dirty="0"/>
              <a:t>Finding 3: </a:t>
            </a:r>
            <a:r>
              <a:rPr lang="en-US" sz="2400" dirty="0"/>
              <a:t>Oxytocin and Ventral Anterior Cingulate Cortex (</a:t>
            </a:r>
            <a:r>
              <a:rPr lang="en-US" sz="2400" dirty="0" err="1"/>
              <a:t>vACC</a:t>
            </a:r>
            <a:r>
              <a:rPr lang="en-US" sz="2400" dirty="0"/>
              <a:t>)</a:t>
            </a:r>
            <a:endParaRPr lang="en-US" sz="2700" dirty="0"/>
          </a:p>
        </p:txBody>
      </p:sp>
      <p:sp>
        <p:nvSpPr>
          <p:cNvPr id="3" name="Content Placeholder 2">
            <a:extLst>
              <a:ext uri="{FF2B5EF4-FFF2-40B4-BE49-F238E27FC236}">
                <a16:creationId xmlns:a16="http://schemas.microsoft.com/office/drawing/2014/main" id="{BC75CF37-2B00-4B3F-A36B-3E0B35CA8D74}"/>
              </a:ext>
            </a:extLst>
          </p:cNvPr>
          <p:cNvSpPr>
            <a:spLocks noGrp="1"/>
          </p:cNvSpPr>
          <p:nvPr>
            <p:ph idx="1"/>
          </p:nvPr>
        </p:nvSpPr>
        <p:spPr>
          <a:xfrm>
            <a:off x="7380952" y="2633574"/>
            <a:ext cx="1643063" cy="2738526"/>
          </a:xfrm>
        </p:spPr>
        <p:txBody>
          <a:bodyPr>
            <a:normAutofit/>
          </a:bodyPr>
          <a:lstStyle/>
          <a:p>
            <a:pPr marL="0" indent="0">
              <a:buNone/>
            </a:pPr>
            <a:r>
              <a:rPr lang="en-US" dirty="0"/>
              <a:t>STS brain activity and OT correlated for both PC and SC fathers, not PC-mothers</a:t>
            </a:r>
          </a:p>
        </p:txBody>
      </p:sp>
      <p:pic>
        <p:nvPicPr>
          <p:cNvPr id="6" name="Picture 5">
            <a:extLst>
              <a:ext uri="{FF2B5EF4-FFF2-40B4-BE49-F238E27FC236}">
                <a16:creationId xmlns:a16="http://schemas.microsoft.com/office/drawing/2014/main" id="{2D67D1F1-CC2B-4160-A9EB-400D8A6732E9}"/>
              </a:ext>
            </a:extLst>
          </p:cNvPr>
          <p:cNvPicPr>
            <a:picLocks noChangeAspect="1"/>
          </p:cNvPicPr>
          <p:nvPr/>
        </p:nvPicPr>
        <p:blipFill>
          <a:blip r:embed="rId3"/>
          <a:stretch>
            <a:fillRect/>
          </a:stretch>
        </p:blipFill>
        <p:spPr>
          <a:xfrm>
            <a:off x="1891634" y="1736483"/>
            <a:ext cx="5389307" cy="4171950"/>
          </a:xfrm>
          <a:prstGeom prst="rect">
            <a:avLst/>
          </a:prstGeom>
        </p:spPr>
      </p:pic>
      <p:sp>
        <p:nvSpPr>
          <p:cNvPr id="8" name="TextBox 7">
            <a:extLst>
              <a:ext uri="{FF2B5EF4-FFF2-40B4-BE49-F238E27FC236}">
                <a16:creationId xmlns:a16="http://schemas.microsoft.com/office/drawing/2014/main" id="{7705361C-484E-4EAB-A9E2-A7806F54A7E9}"/>
              </a:ext>
            </a:extLst>
          </p:cNvPr>
          <p:cNvSpPr txBox="1"/>
          <p:nvPr/>
        </p:nvSpPr>
        <p:spPr>
          <a:xfrm>
            <a:off x="180473" y="3072454"/>
            <a:ext cx="1600200" cy="923330"/>
          </a:xfrm>
          <a:prstGeom prst="rect">
            <a:avLst/>
          </a:prstGeom>
          <a:noFill/>
        </p:spPr>
        <p:txBody>
          <a:bodyPr wrap="square">
            <a:spAutoFit/>
          </a:bodyPr>
          <a:lstStyle/>
          <a:p>
            <a:pPr algn="ctr" defTabSz="685800" eaLnBrk="1" fontAlgn="auto" hangingPunct="1">
              <a:spcBef>
                <a:spcPts val="0"/>
              </a:spcBef>
              <a:spcAft>
                <a:spcPts val="0"/>
              </a:spcAft>
            </a:pPr>
            <a:r>
              <a:rPr lang="en-GB" altLang="en-US" b="1" dirty="0">
                <a:solidFill>
                  <a:srgbClr val="FF33CC"/>
                </a:solidFill>
                <a:latin typeface="Arial" panose="020B0604020202020204" pitchFamily="34" charset="0"/>
                <a:cs typeface="Arial" panose="020B0604020202020204" pitchFamily="34" charset="0"/>
              </a:rPr>
              <a:t>PC-Mothers </a:t>
            </a:r>
          </a:p>
          <a:p>
            <a:pPr algn="ctr" defTabSz="685800" eaLnBrk="1" fontAlgn="auto" hangingPunct="1">
              <a:spcBef>
                <a:spcPts val="0"/>
              </a:spcBef>
              <a:spcAft>
                <a:spcPts val="0"/>
              </a:spcAft>
            </a:pPr>
            <a:r>
              <a:rPr lang="en-GB" altLang="en-US" b="1" dirty="0">
                <a:solidFill>
                  <a:srgbClr val="92D050"/>
                </a:solidFill>
                <a:latin typeface="Arial" panose="020B0604020202020204" pitchFamily="34" charset="0"/>
                <a:cs typeface="Arial" panose="020B0604020202020204" pitchFamily="34" charset="0"/>
              </a:rPr>
              <a:t>PC-Fathers</a:t>
            </a:r>
          </a:p>
          <a:p>
            <a:pPr algn="ctr" defTabSz="685800" eaLnBrk="1" fontAlgn="auto" hangingPunct="1">
              <a:spcBef>
                <a:spcPts val="0"/>
              </a:spcBef>
              <a:spcAft>
                <a:spcPts val="0"/>
              </a:spcAft>
            </a:pPr>
            <a:r>
              <a:rPr lang="en-GB" altLang="en-US" b="1" dirty="0">
                <a:solidFill>
                  <a:srgbClr val="10CF9B">
                    <a:lumMod val="50000"/>
                  </a:srgbClr>
                </a:solidFill>
                <a:latin typeface="Arial" panose="020B0604020202020204" pitchFamily="34" charset="0"/>
                <a:cs typeface="Arial" panose="020B0604020202020204" pitchFamily="34" charset="0"/>
              </a:rPr>
              <a:t>SC-Fathers</a:t>
            </a:r>
          </a:p>
        </p:txBody>
      </p:sp>
      <p:cxnSp>
        <p:nvCxnSpPr>
          <p:cNvPr id="9" name="Straight Arrow Connector 8">
            <a:extLst>
              <a:ext uri="{FF2B5EF4-FFF2-40B4-BE49-F238E27FC236}">
                <a16:creationId xmlns:a16="http://schemas.microsoft.com/office/drawing/2014/main" id="{BE9FABF8-A658-4701-B72E-24491EB30ABF}"/>
              </a:ext>
            </a:extLst>
          </p:cNvPr>
          <p:cNvCxnSpPr>
            <a:cxnSpLocks/>
          </p:cNvCxnSpPr>
          <p:nvPr/>
        </p:nvCxnSpPr>
        <p:spPr>
          <a:xfrm flipH="1">
            <a:off x="6800851" y="2828925"/>
            <a:ext cx="580103" cy="18430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3C4D8D5-20E2-482E-97AB-C5E675F845BB}"/>
              </a:ext>
            </a:extLst>
          </p:cNvPr>
          <p:cNvSpPr txBox="1"/>
          <p:nvPr/>
        </p:nvSpPr>
        <p:spPr>
          <a:xfrm>
            <a:off x="6915649" y="857250"/>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sp>
        <p:nvSpPr>
          <p:cNvPr id="10" name="Content Placeholder 2">
            <a:extLst>
              <a:ext uri="{FF2B5EF4-FFF2-40B4-BE49-F238E27FC236}">
                <a16:creationId xmlns:a16="http://schemas.microsoft.com/office/drawing/2014/main" id="{29DF9D22-CC70-48C4-B472-A715EEEB87CA}"/>
              </a:ext>
            </a:extLst>
          </p:cNvPr>
          <p:cNvSpPr txBox="1">
            <a:spLocks/>
          </p:cNvSpPr>
          <p:nvPr/>
        </p:nvSpPr>
        <p:spPr>
          <a:xfrm>
            <a:off x="119985" y="4200526"/>
            <a:ext cx="1771649" cy="171079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r>
              <a:rPr lang="en-US" sz="2100" dirty="0">
                <a:solidFill>
                  <a:prstClr val="black"/>
                </a:solidFill>
                <a:latin typeface="Calibri" panose="020F0502020204030204"/>
              </a:rPr>
              <a:t>Not shown: PC-mothers OT did not correlate with amygdala</a:t>
            </a:r>
          </a:p>
        </p:txBody>
      </p:sp>
    </p:spTree>
    <p:extLst>
      <p:ext uri="{BB962C8B-B14F-4D97-AF65-F5344CB8AC3E}">
        <p14:creationId xmlns:p14="http://schemas.microsoft.com/office/powerpoint/2010/main" val="2767075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0043-59B1-4955-8DBE-B996D57F9775}"/>
              </a:ext>
            </a:extLst>
          </p:cNvPr>
          <p:cNvSpPr>
            <a:spLocks noGrp="1"/>
          </p:cNvSpPr>
          <p:nvPr>
            <p:ph type="title"/>
          </p:nvPr>
        </p:nvSpPr>
        <p:spPr>
          <a:xfrm>
            <a:off x="271463" y="992594"/>
            <a:ext cx="1956888" cy="1523494"/>
          </a:xfrm>
        </p:spPr>
        <p:txBody>
          <a:bodyPr>
            <a:noAutofit/>
          </a:bodyPr>
          <a:lstStyle/>
          <a:p>
            <a:r>
              <a:rPr lang="en-US" sz="2700" dirty="0"/>
              <a:t>Finding 4: The PC-Father Brain</a:t>
            </a:r>
          </a:p>
        </p:txBody>
      </p:sp>
      <p:sp>
        <p:nvSpPr>
          <p:cNvPr id="3" name="Content Placeholder 2">
            <a:extLst>
              <a:ext uri="{FF2B5EF4-FFF2-40B4-BE49-F238E27FC236}">
                <a16:creationId xmlns:a16="http://schemas.microsoft.com/office/drawing/2014/main" id="{BC75CF37-2B00-4B3F-A36B-3E0B35CA8D74}"/>
              </a:ext>
            </a:extLst>
          </p:cNvPr>
          <p:cNvSpPr>
            <a:spLocks noGrp="1"/>
          </p:cNvSpPr>
          <p:nvPr>
            <p:ph idx="1"/>
          </p:nvPr>
        </p:nvSpPr>
        <p:spPr>
          <a:xfrm>
            <a:off x="6719768" y="1311427"/>
            <a:ext cx="2116065" cy="3489173"/>
          </a:xfrm>
        </p:spPr>
        <p:txBody>
          <a:bodyPr>
            <a:normAutofit/>
          </a:bodyPr>
          <a:lstStyle/>
          <a:p>
            <a:pPr marL="0" indent="0" algn="ctr">
              <a:buNone/>
            </a:pPr>
            <a:r>
              <a:rPr lang="en-US" dirty="0"/>
              <a:t>Only PC-Fathers had significant connectivity of the amygdala (emotional network) and STS (mentalizing network) while watching self- infant interaction videos</a:t>
            </a:r>
          </a:p>
        </p:txBody>
      </p:sp>
      <p:sp>
        <p:nvSpPr>
          <p:cNvPr id="12" name="TextBox 11">
            <a:extLst>
              <a:ext uri="{FF2B5EF4-FFF2-40B4-BE49-F238E27FC236}">
                <a16:creationId xmlns:a16="http://schemas.microsoft.com/office/drawing/2014/main" id="{73C4D8D5-20E2-482E-97AB-C5E675F845BB}"/>
              </a:ext>
            </a:extLst>
          </p:cNvPr>
          <p:cNvSpPr txBox="1"/>
          <p:nvPr/>
        </p:nvSpPr>
        <p:spPr>
          <a:xfrm>
            <a:off x="6915649" y="857250"/>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pic>
        <p:nvPicPr>
          <p:cNvPr id="6" name="Picture 5">
            <a:extLst>
              <a:ext uri="{FF2B5EF4-FFF2-40B4-BE49-F238E27FC236}">
                <a16:creationId xmlns:a16="http://schemas.microsoft.com/office/drawing/2014/main" id="{36E8A285-C505-4AEB-8ADE-1F71B79F6C3E}"/>
              </a:ext>
            </a:extLst>
          </p:cNvPr>
          <p:cNvPicPr>
            <a:picLocks noChangeAspect="1"/>
          </p:cNvPicPr>
          <p:nvPr/>
        </p:nvPicPr>
        <p:blipFill rotWithShape="1">
          <a:blip r:embed="rId3"/>
          <a:srcRect t="2072"/>
          <a:stretch/>
        </p:blipFill>
        <p:spPr>
          <a:xfrm>
            <a:off x="2495669" y="910553"/>
            <a:ext cx="4152662" cy="5036895"/>
          </a:xfrm>
          <a:prstGeom prst="rect">
            <a:avLst/>
          </a:prstGeom>
        </p:spPr>
      </p:pic>
    </p:spTree>
    <p:extLst>
      <p:ext uri="{BB962C8B-B14F-4D97-AF65-F5344CB8AC3E}">
        <p14:creationId xmlns:p14="http://schemas.microsoft.com/office/powerpoint/2010/main" val="2344033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0043-59B1-4955-8DBE-B996D57F9775}"/>
              </a:ext>
            </a:extLst>
          </p:cNvPr>
          <p:cNvSpPr>
            <a:spLocks noGrp="1"/>
          </p:cNvSpPr>
          <p:nvPr>
            <p:ph type="title"/>
          </p:nvPr>
        </p:nvSpPr>
        <p:spPr>
          <a:xfrm>
            <a:off x="271463" y="992594"/>
            <a:ext cx="1956888" cy="1523494"/>
          </a:xfrm>
        </p:spPr>
        <p:txBody>
          <a:bodyPr>
            <a:noAutofit/>
          </a:bodyPr>
          <a:lstStyle/>
          <a:p>
            <a:r>
              <a:rPr lang="en-US" sz="2700" dirty="0"/>
              <a:t>Finding 4: The PC-Father Brain</a:t>
            </a:r>
          </a:p>
        </p:txBody>
      </p:sp>
      <p:sp>
        <p:nvSpPr>
          <p:cNvPr id="3" name="Content Placeholder 2">
            <a:extLst>
              <a:ext uri="{FF2B5EF4-FFF2-40B4-BE49-F238E27FC236}">
                <a16:creationId xmlns:a16="http://schemas.microsoft.com/office/drawing/2014/main" id="{BC75CF37-2B00-4B3F-A36B-3E0B35CA8D74}"/>
              </a:ext>
            </a:extLst>
          </p:cNvPr>
          <p:cNvSpPr>
            <a:spLocks noGrp="1"/>
          </p:cNvSpPr>
          <p:nvPr>
            <p:ph idx="1"/>
          </p:nvPr>
        </p:nvSpPr>
        <p:spPr>
          <a:xfrm>
            <a:off x="6791206" y="3871912"/>
            <a:ext cx="2116065" cy="2289848"/>
          </a:xfrm>
        </p:spPr>
        <p:txBody>
          <a:bodyPr>
            <a:normAutofit/>
          </a:bodyPr>
          <a:lstStyle/>
          <a:p>
            <a:pPr marL="0" indent="0" algn="ctr">
              <a:buNone/>
            </a:pPr>
            <a:r>
              <a:rPr lang="en-US" dirty="0"/>
              <a:t>Connectivity of these two networks was positively correlated to time spent alone with their child</a:t>
            </a:r>
          </a:p>
        </p:txBody>
      </p:sp>
      <p:sp>
        <p:nvSpPr>
          <p:cNvPr id="4" name="TextBox 3">
            <a:extLst>
              <a:ext uri="{FF2B5EF4-FFF2-40B4-BE49-F238E27FC236}">
                <a16:creationId xmlns:a16="http://schemas.microsoft.com/office/drawing/2014/main" id="{903F3258-86DF-41B5-B2F2-4758D50D5E45}"/>
              </a:ext>
            </a:extLst>
          </p:cNvPr>
          <p:cNvSpPr txBox="1"/>
          <p:nvPr/>
        </p:nvSpPr>
        <p:spPr>
          <a:xfrm>
            <a:off x="1780673" y="-2769989"/>
            <a:ext cx="4572000" cy="1546577"/>
          </a:xfrm>
          <a:prstGeom prst="rect">
            <a:avLst/>
          </a:prstGeom>
          <a:noFill/>
        </p:spPr>
        <p:txBody>
          <a:bodyPr wrap="square">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4. Fathers would express greater variability in brain response, mediated by actual caregiving behaviors, and would include both neural networks in primary caregiving fathers</a:t>
            </a:r>
          </a:p>
          <a:p>
            <a:pPr defTabSz="685800" eaLnBrk="1" fontAlgn="auto" hangingPunct="1">
              <a:spcBef>
                <a:spcPts val="0"/>
              </a:spcBef>
              <a:spcAft>
                <a:spcPts val="0"/>
              </a:spcAft>
            </a:pPr>
            <a:r>
              <a:rPr lang="en-US" sz="1350" dirty="0">
                <a:solidFill>
                  <a:prstClr val="black"/>
                </a:solidFill>
                <a:latin typeface="Calibri" panose="020F0502020204030204"/>
              </a:rPr>
              <a:t>5. Oxytocin levels and brain activation would mediate the relationship between the parental primary caregiving role and infant-synchrony</a:t>
            </a:r>
          </a:p>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73C4D8D5-20E2-482E-97AB-C5E675F845BB}"/>
              </a:ext>
            </a:extLst>
          </p:cNvPr>
          <p:cNvSpPr txBox="1"/>
          <p:nvPr/>
        </p:nvSpPr>
        <p:spPr>
          <a:xfrm>
            <a:off x="6915649" y="857250"/>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pic>
        <p:nvPicPr>
          <p:cNvPr id="6" name="Picture 5">
            <a:extLst>
              <a:ext uri="{FF2B5EF4-FFF2-40B4-BE49-F238E27FC236}">
                <a16:creationId xmlns:a16="http://schemas.microsoft.com/office/drawing/2014/main" id="{36E8A285-C505-4AEB-8ADE-1F71B79F6C3E}"/>
              </a:ext>
            </a:extLst>
          </p:cNvPr>
          <p:cNvPicPr>
            <a:picLocks noChangeAspect="1"/>
          </p:cNvPicPr>
          <p:nvPr/>
        </p:nvPicPr>
        <p:blipFill rotWithShape="1">
          <a:blip r:embed="rId3"/>
          <a:srcRect t="2072"/>
          <a:stretch/>
        </p:blipFill>
        <p:spPr>
          <a:xfrm>
            <a:off x="2495669" y="910553"/>
            <a:ext cx="4152662" cy="5036895"/>
          </a:xfrm>
          <a:prstGeom prst="rect">
            <a:avLst/>
          </a:prstGeom>
        </p:spPr>
      </p:pic>
    </p:spTree>
    <p:extLst>
      <p:ext uri="{BB962C8B-B14F-4D97-AF65-F5344CB8AC3E}">
        <p14:creationId xmlns:p14="http://schemas.microsoft.com/office/powerpoint/2010/main" val="3385182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E3D1-AB80-400D-B9BB-24C225DBF032}"/>
              </a:ext>
            </a:extLst>
          </p:cNvPr>
          <p:cNvSpPr>
            <a:spLocks noGrp="1"/>
          </p:cNvSpPr>
          <p:nvPr>
            <p:ph type="title"/>
          </p:nvPr>
        </p:nvSpPr>
        <p:spPr>
          <a:xfrm>
            <a:off x="309061" y="995750"/>
            <a:ext cx="6100763" cy="454819"/>
          </a:xfrm>
        </p:spPr>
        <p:txBody>
          <a:bodyPr>
            <a:normAutofit fontScale="90000"/>
          </a:bodyPr>
          <a:lstStyle/>
          <a:p>
            <a:r>
              <a:rPr lang="en-US" sz="2700" dirty="0"/>
              <a:t>Finding 5: Role and Synchrony Mediation</a:t>
            </a:r>
          </a:p>
        </p:txBody>
      </p:sp>
      <p:pic>
        <p:nvPicPr>
          <p:cNvPr id="5" name="Picture 3">
            <a:extLst>
              <a:ext uri="{FF2B5EF4-FFF2-40B4-BE49-F238E27FC236}">
                <a16:creationId xmlns:a16="http://schemas.microsoft.com/office/drawing/2014/main" id="{FF9BAC4D-1725-485A-B587-C9726E207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08" y="1665143"/>
            <a:ext cx="8034584" cy="406176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D55CEC1F-8CD9-45FD-AE0A-B0FBCDEEDB47}"/>
              </a:ext>
            </a:extLst>
          </p:cNvPr>
          <p:cNvSpPr txBox="1"/>
          <p:nvPr/>
        </p:nvSpPr>
        <p:spPr>
          <a:xfrm>
            <a:off x="6915649" y="857250"/>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sp>
        <p:nvSpPr>
          <p:cNvPr id="7" name="Content Placeholder 2">
            <a:extLst>
              <a:ext uri="{FF2B5EF4-FFF2-40B4-BE49-F238E27FC236}">
                <a16:creationId xmlns:a16="http://schemas.microsoft.com/office/drawing/2014/main" id="{7394EBD3-19AE-4121-AC92-220CB2759609}"/>
              </a:ext>
            </a:extLst>
          </p:cNvPr>
          <p:cNvSpPr>
            <a:spLocks noGrp="1"/>
          </p:cNvSpPr>
          <p:nvPr>
            <p:ph idx="1"/>
          </p:nvPr>
        </p:nvSpPr>
        <p:spPr>
          <a:xfrm>
            <a:off x="6409824" y="1857250"/>
            <a:ext cx="2329112" cy="943100"/>
          </a:xfrm>
        </p:spPr>
        <p:txBody>
          <a:bodyPr>
            <a:normAutofit lnSpcReduction="10000"/>
          </a:bodyPr>
          <a:lstStyle/>
          <a:p>
            <a:pPr marL="0" indent="0" algn="ctr">
              <a:buNone/>
            </a:pPr>
            <a:r>
              <a:rPr lang="en-US" dirty="0"/>
              <a:t>Primary caregivers had greater synchrony</a:t>
            </a:r>
          </a:p>
        </p:txBody>
      </p:sp>
      <p:sp>
        <p:nvSpPr>
          <p:cNvPr id="26" name="TextBox 25">
            <a:extLst>
              <a:ext uri="{FF2B5EF4-FFF2-40B4-BE49-F238E27FC236}">
                <a16:creationId xmlns:a16="http://schemas.microsoft.com/office/drawing/2014/main" id="{514C6FF5-3316-466F-809D-D0DD820EA816}"/>
              </a:ext>
            </a:extLst>
          </p:cNvPr>
          <p:cNvSpPr txBox="1"/>
          <p:nvPr/>
        </p:nvSpPr>
        <p:spPr>
          <a:xfrm>
            <a:off x="2502569" y="4502818"/>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27" name="Rectangle 26">
            <a:extLst>
              <a:ext uri="{FF2B5EF4-FFF2-40B4-BE49-F238E27FC236}">
                <a16:creationId xmlns:a16="http://schemas.microsoft.com/office/drawing/2014/main" id="{30185BED-4441-4031-B09E-6363688089B8}"/>
              </a:ext>
            </a:extLst>
          </p:cNvPr>
          <p:cNvSpPr/>
          <p:nvPr/>
        </p:nvSpPr>
        <p:spPr>
          <a:xfrm>
            <a:off x="554708" y="3961398"/>
            <a:ext cx="1213934" cy="54142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CF43646A-C307-4BF4-AFAB-46236A4F97B4}"/>
              </a:ext>
            </a:extLst>
          </p:cNvPr>
          <p:cNvSpPr/>
          <p:nvPr/>
        </p:nvSpPr>
        <p:spPr>
          <a:xfrm>
            <a:off x="6600577" y="3571478"/>
            <a:ext cx="1280408" cy="70274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cxnSp>
        <p:nvCxnSpPr>
          <p:cNvPr id="30" name="Connector: Elbow 29">
            <a:extLst>
              <a:ext uri="{FF2B5EF4-FFF2-40B4-BE49-F238E27FC236}">
                <a16:creationId xmlns:a16="http://schemas.microsoft.com/office/drawing/2014/main" id="{0C1E15B7-CF7F-49EA-A31D-609D5B85AEE9}"/>
              </a:ext>
            </a:extLst>
          </p:cNvPr>
          <p:cNvCxnSpPr>
            <a:cxnSpLocks/>
            <a:stCxn id="27" idx="2"/>
            <a:endCxn id="28" idx="2"/>
          </p:cNvCxnSpPr>
          <p:nvPr/>
        </p:nvCxnSpPr>
        <p:spPr>
          <a:xfrm rot="5400000" flipH="1" flipV="1">
            <a:off x="4086928" y="1348966"/>
            <a:ext cx="228600" cy="6079106"/>
          </a:xfrm>
          <a:prstGeom prst="bentConnector3">
            <a:avLst>
              <a:gd name="adj1" fmla="val -5125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3040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E3D1-AB80-400D-B9BB-24C225DBF032}"/>
              </a:ext>
            </a:extLst>
          </p:cNvPr>
          <p:cNvSpPr>
            <a:spLocks noGrp="1"/>
          </p:cNvSpPr>
          <p:nvPr>
            <p:ph type="title"/>
          </p:nvPr>
        </p:nvSpPr>
        <p:spPr>
          <a:xfrm>
            <a:off x="309061" y="995750"/>
            <a:ext cx="6100763" cy="454819"/>
          </a:xfrm>
        </p:spPr>
        <p:txBody>
          <a:bodyPr>
            <a:normAutofit fontScale="90000"/>
          </a:bodyPr>
          <a:lstStyle/>
          <a:p>
            <a:r>
              <a:rPr lang="en-US" sz="2700" dirty="0"/>
              <a:t>Finding 5: Role and Synchrony Mediation</a:t>
            </a:r>
          </a:p>
        </p:txBody>
      </p:sp>
      <p:pic>
        <p:nvPicPr>
          <p:cNvPr id="5" name="Picture 3">
            <a:extLst>
              <a:ext uri="{FF2B5EF4-FFF2-40B4-BE49-F238E27FC236}">
                <a16:creationId xmlns:a16="http://schemas.microsoft.com/office/drawing/2014/main" id="{FF9BAC4D-1725-485A-B587-C9726E207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08" y="1665143"/>
            <a:ext cx="8034584" cy="406176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D55CEC1F-8CD9-45FD-AE0A-B0FBCDEEDB47}"/>
              </a:ext>
            </a:extLst>
          </p:cNvPr>
          <p:cNvSpPr txBox="1"/>
          <p:nvPr/>
        </p:nvSpPr>
        <p:spPr>
          <a:xfrm>
            <a:off x="6915649" y="857250"/>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sp>
        <p:nvSpPr>
          <p:cNvPr id="7" name="Content Placeholder 2">
            <a:extLst>
              <a:ext uri="{FF2B5EF4-FFF2-40B4-BE49-F238E27FC236}">
                <a16:creationId xmlns:a16="http://schemas.microsoft.com/office/drawing/2014/main" id="{7394EBD3-19AE-4121-AC92-220CB2759609}"/>
              </a:ext>
            </a:extLst>
          </p:cNvPr>
          <p:cNvSpPr>
            <a:spLocks noGrp="1"/>
          </p:cNvSpPr>
          <p:nvPr>
            <p:ph idx="1"/>
          </p:nvPr>
        </p:nvSpPr>
        <p:spPr>
          <a:xfrm>
            <a:off x="6409824" y="1414486"/>
            <a:ext cx="2329112" cy="1942418"/>
          </a:xfrm>
        </p:spPr>
        <p:txBody>
          <a:bodyPr>
            <a:normAutofit lnSpcReduction="10000"/>
          </a:bodyPr>
          <a:lstStyle/>
          <a:p>
            <a:pPr marL="0" indent="0" algn="ctr">
              <a:buNone/>
            </a:pPr>
            <a:r>
              <a:rPr lang="en-US" dirty="0"/>
              <a:t>Indirect effect of role on synchrony via amygdala activation, moderated by gender – only mothers</a:t>
            </a:r>
          </a:p>
        </p:txBody>
      </p:sp>
      <p:sp>
        <p:nvSpPr>
          <p:cNvPr id="26" name="TextBox 25">
            <a:extLst>
              <a:ext uri="{FF2B5EF4-FFF2-40B4-BE49-F238E27FC236}">
                <a16:creationId xmlns:a16="http://schemas.microsoft.com/office/drawing/2014/main" id="{514C6FF5-3316-466F-809D-D0DD820EA816}"/>
              </a:ext>
            </a:extLst>
          </p:cNvPr>
          <p:cNvSpPr txBox="1"/>
          <p:nvPr/>
        </p:nvSpPr>
        <p:spPr>
          <a:xfrm>
            <a:off x="2502569" y="4502818"/>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27" name="Rectangle 26">
            <a:extLst>
              <a:ext uri="{FF2B5EF4-FFF2-40B4-BE49-F238E27FC236}">
                <a16:creationId xmlns:a16="http://schemas.microsoft.com/office/drawing/2014/main" id="{30185BED-4441-4031-B09E-6363688089B8}"/>
              </a:ext>
            </a:extLst>
          </p:cNvPr>
          <p:cNvSpPr/>
          <p:nvPr/>
        </p:nvSpPr>
        <p:spPr>
          <a:xfrm>
            <a:off x="554708" y="3961398"/>
            <a:ext cx="1213934" cy="54142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CF43646A-C307-4BF4-AFAB-46236A4F97B4}"/>
              </a:ext>
            </a:extLst>
          </p:cNvPr>
          <p:cNvSpPr/>
          <p:nvPr/>
        </p:nvSpPr>
        <p:spPr>
          <a:xfrm>
            <a:off x="6600577" y="3571478"/>
            <a:ext cx="1280408" cy="70274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cxnSp>
        <p:nvCxnSpPr>
          <p:cNvPr id="4" name="Straight Arrow Connector 3">
            <a:extLst>
              <a:ext uri="{FF2B5EF4-FFF2-40B4-BE49-F238E27FC236}">
                <a16:creationId xmlns:a16="http://schemas.microsoft.com/office/drawing/2014/main" id="{F5DC59D9-CBC2-4633-A7A3-B47835A53294}"/>
              </a:ext>
            </a:extLst>
          </p:cNvPr>
          <p:cNvCxnSpPr>
            <a:cxnSpLocks/>
            <a:stCxn id="27" idx="0"/>
          </p:cNvCxnSpPr>
          <p:nvPr/>
        </p:nvCxnSpPr>
        <p:spPr>
          <a:xfrm flipV="1">
            <a:off x="1161675" y="2896604"/>
            <a:ext cx="1258229" cy="10647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10EACA0-7F4E-4EB8-80FD-3B4DD132D350}"/>
              </a:ext>
            </a:extLst>
          </p:cNvPr>
          <p:cNvSpPr/>
          <p:nvPr/>
        </p:nvSpPr>
        <p:spPr>
          <a:xfrm>
            <a:off x="2419903" y="2529640"/>
            <a:ext cx="1213934" cy="54142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cxnSp>
        <p:nvCxnSpPr>
          <p:cNvPr id="15" name="Straight Arrow Connector 14">
            <a:extLst>
              <a:ext uri="{FF2B5EF4-FFF2-40B4-BE49-F238E27FC236}">
                <a16:creationId xmlns:a16="http://schemas.microsoft.com/office/drawing/2014/main" id="{31571356-ED73-4BB1-85A1-4E92A06272C7}"/>
              </a:ext>
            </a:extLst>
          </p:cNvPr>
          <p:cNvCxnSpPr>
            <a:cxnSpLocks/>
            <a:stCxn id="12" idx="3"/>
          </p:cNvCxnSpPr>
          <p:nvPr/>
        </p:nvCxnSpPr>
        <p:spPr>
          <a:xfrm>
            <a:off x="3633837" y="2800351"/>
            <a:ext cx="2966739" cy="10627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D509BE2-1348-4962-B73F-D6C6397D7FA3}"/>
              </a:ext>
            </a:extLst>
          </p:cNvPr>
          <p:cNvSpPr/>
          <p:nvPr/>
        </p:nvSpPr>
        <p:spPr>
          <a:xfrm>
            <a:off x="4338940" y="1710741"/>
            <a:ext cx="1231681" cy="4940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cxnSp>
        <p:nvCxnSpPr>
          <p:cNvPr id="19" name="Straight Arrow Connector 18">
            <a:extLst>
              <a:ext uri="{FF2B5EF4-FFF2-40B4-BE49-F238E27FC236}">
                <a16:creationId xmlns:a16="http://schemas.microsoft.com/office/drawing/2014/main" id="{88AD6FE7-D2EE-4EF2-A759-67275248D599}"/>
              </a:ext>
            </a:extLst>
          </p:cNvPr>
          <p:cNvCxnSpPr>
            <a:cxnSpLocks/>
          </p:cNvCxnSpPr>
          <p:nvPr/>
        </p:nvCxnSpPr>
        <p:spPr>
          <a:xfrm>
            <a:off x="4918686" y="2228850"/>
            <a:ext cx="0" cy="10578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699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E3D1-AB80-400D-B9BB-24C225DBF032}"/>
              </a:ext>
            </a:extLst>
          </p:cNvPr>
          <p:cNvSpPr>
            <a:spLocks noGrp="1"/>
          </p:cNvSpPr>
          <p:nvPr>
            <p:ph type="title"/>
          </p:nvPr>
        </p:nvSpPr>
        <p:spPr>
          <a:xfrm>
            <a:off x="309061" y="995750"/>
            <a:ext cx="6100763" cy="454819"/>
          </a:xfrm>
        </p:spPr>
        <p:txBody>
          <a:bodyPr>
            <a:normAutofit fontScale="90000"/>
          </a:bodyPr>
          <a:lstStyle/>
          <a:p>
            <a:r>
              <a:rPr lang="en-US" sz="2700" dirty="0"/>
              <a:t>Finding 5: Role and Synchrony Mediation</a:t>
            </a:r>
          </a:p>
        </p:txBody>
      </p:sp>
      <p:pic>
        <p:nvPicPr>
          <p:cNvPr id="5" name="Picture 3">
            <a:extLst>
              <a:ext uri="{FF2B5EF4-FFF2-40B4-BE49-F238E27FC236}">
                <a16:creationId xmlns:a16="http://schemas.microsoft.com/office/drawing/2014/main" id="{FF9BAC4D-1725-485A-B587-C9726E207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08" y="1665143"/>
            <a:ext cx="8034584" cy="406176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D55CEC1F-8CD9-45FD-AE0A-B0FBCDEEDB47}"/>
              </a:ext>
            </a:extLst>
          </p:cNvPr>
          <p:cNvSpPr txBox="1"/>
          <p:nvPr/>
        </p:nvSpPr>
        <p:spPr>
          <a:xfrm>
            <a:off x="6915649" y="857250"/>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sp>
        <p:nvSpPr>
          <p:cNvPr id="7" name="Content Placeholder 2">
            <a:extLst>
              <a:ext uri="{FF2B5EF4-FFF2-40B4-BE49-F238E27FC236}">
                <a16:creationId xmlns:a16="http://schemas.microsoft.com/office/drawing/2014/main" id="{7394EBD3-19AE-4121-AC92-220CB2759609}"/>
              </a:ext>
            </a:extLst>
          </p:cNvPr>
          <p:cNvSpPr>
            <a:spLocks noGrp="1"/>
          </p:cNvSpPr>
          <p:nvPr>
            <p:ph idx="1"/>
          </p:nvPr>
        </p:nvSpPr>
        <p:spPr>
          <a:xfrm>
            <a:off x="6409824" y="1857250"/>
            <a:ext cx="2329112" cy="943100"/>
          </a:xfrm>
        </p:spPr>
        <p:txBody>
          <a:bodyPr>
            <a:normAutofit fontScale="85000" lnSpcReduction="20000"/>
          </a:bodyPr>
          <a:lstStyle/>
          <a:p>
            <a:pPr marL="0" indent="0" algn="ctr">
              <a:buNone/>
            </a:pPr>
            <a:r>
              <a:rPr lang="en-US" dirty="0"/>
              <a:t>Amygdala (emotional network) and STS (mentalizing network) were correlated</a:t>
            </a:r>
          </a:p>
        </p:txBody>
      </p:sp>
      <p:sp>
        <p:nvSpPr>
          <p:cNvPr id="26" name="TextBox 25">
            <a:extLst>
              <a:ext uri="{FF2B5EF4-FFF2-40B4-BE49-F238E27FC236}">
                <a16:creationId xmlns:a16="http://schemas.microsoft.com/office/drawing/2014/main" id="{514C6FF5-3316-466F-809D-D0DD820EA816}"/>
              </a:ext>
            </a:extLst>
          </p:cNvPr>
          <p:cNvSpPr txBox="1"/>
          <p:nvPr/>
        </p:nvSpPr>
        <p:spPr>
          <a:xfrm>
            <a:off x="2502569" y="4502818"/>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12" name="Rectangle 11">
            <a:extLst>
              <a:ext uri="{FF2B5EF4-FFF2-40B4-BE49-F238E27FC236}">
                <a16:creationId xmlns:a16="http://schemas.microsoft.com/office/drawing/2014/main" id="{810EACA0-7F4E-4EB8-80FD-3B4DD132D350}"/>
              </a:ext>
            </a:extLst>
          </p:cNvPr>
          <p:cNvSpPr/>
          <p:nvPr/>
        </p:nvSpPr>
        <p:spPr>
          <a:xfrm>
            <a:off x="2419903" y="2529640"/>
            <a:ext cx="1213934" cy="54142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A9446046-AF9F-4129-84F3-B70B320FC5CE}"/>
              </a:ext>
            </a:extLst>
          </p:cNvPr>
          <p:cNvSpPr/>
          <p:nvPr/>
        </p:nvSpPr>
        <p:spPr>
          <a:xfrm>
            <a:off x="2472240" y="4841428"/>
            <a:ext cx="1161597" cy="54142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1507376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normAutofit fontScale="90000"/>
          </a:bodyPr>
          <a:lstStyle/>
          <a:p>
            <a:pPr algn="ctr"/>
            <a:r>
              <a:rPr lang="en-US" sz="4000" dirty="0"/>
              <a:t>The Psychology of Emerging Adulthood (Arnett)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800209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245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E3D1-AB80-400D-B9BB-24C225DBF032}"/>
              </a:ext>
            </a:extLst>
          </p:cNvPr>
          <p:cNvSpPr>
            <a:spLocks noGrp="1"/>
          </p:cNvSpPr>
          <p:nvPr>
            <p:ph type="title"/>
          </p:nvPr>
        </p:nvSpPr>
        <p:spPr>
          <a:xfrm>
            <a:off x="309061" y="995750"/>
            <a:ext cx="6100763" cy="454819"/>
          </a:xfrm>
        </p:spPr>
        <p:txBody>
          <a:bodyPr>
            <a:normAutofit fontScale="90000"/>
          </a:bodyPr>
          <a:lstStyle/>
          <a:p>
            <a:r>
              <a:rPr lang="en-US" sz="2700" dirty="0"/>
              <a:t>Finding 5: Role and Synchrony Mediation</a:t>
            </a:r>
          </a:p>
        </p:txBody>
      </p:sp>
      <p:pic>
        <p:nvPicPr>
          <p:cNvPr id="5" name="Picture 3">
            <a:extLst>
              <a:ext uri="{FF2B5EF4-FFF2-40B4-BE49-F238E27FC236}">
                <a16:creationId xmlns:a16="http://schemas.microsoft.com/office/drawing/2014/main" id="{FF9BAC4D-1725-485A-B587-C9726E207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08" y="1665143"/>
            <a:ext cx="8034584" cy="406176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D55CEC1F-8CD9-45FD-AE0A-B0FBCDEEDB47}"/>
              </a:ext>
            </a:extLst>
          </p:cNvPr>
          <p:cNvSpPr txBox="1"/>
          <p:nvPr/>
        </p:nvSpPr>
        <p:spPr>
          <a:xfrm>
            <a:off x="6915649" y="857250"/>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sp>
        <p:nvSpPr>
          <p:cNvPr id="7" name="Content Placeholder 2">
            <a:extLst>
              <a:ext uri="{FF2B5EF4-FFF2-40B4-BE49-F238E27FC236}">
                <a16:creationId xmlns:a16="http://schemas.microsoft.com/office/drawing/2014/main" id="{7394EBD3-19AE-4121-AC92-220CB2759609}"/>
              </a:ext>
            </a:extLst>
          </p:cNvPr>
          <p:cNvSpPr>
            <a:spLocks noGrp="1"/>
          </p:cNvSpPr>
          <p:nvPr>
            <p:ph idx="1"/>
          </p:nvPr>
        </p:nvSpPr>
        <p:spPr>
          <a:xfrm>
            <a:off x="6409824" y="1857250"/>
            <a:ext cx="2329112" cy="943100"/>
          </a:xfrm>
        </p:spPr>
        <p:txBody>
          <a:bodyPr>
            <a:normAutofit lnSpcReduction="10000"/>
          </a:bodyPr>
          <a:lstStyle/>
          <a:p>
            <a:pPr marL="0" indent="0" algn="ctr">
              <a:buNone/>
            </a:pPr>
            <a:r>
              <a:rPr lang="en-US" dirty="0"/>
              <a:t>STS indirect effect on synchrony via increases in OT</a:t>
            </a:r>
          </a:p>
        </p:txBody>
      </p:sp>
      <p:sp>
        <p:nvSpPr>
          <p:cNvPr id="26" name="TextBox 25">
            <a:extLst>
              <a:ext uri="{FF2B5EF4-FFF2-40B4-BE49-F238E27FC236}">
                <a16:creationId xmlns:a16="http://schemas.microsoft.com/office/drawing/2014/main" id="{514C6FF5-3316-466F-809D-D0DD820EA816}"/>
              </a:ext>
            </a:extLst>
          </p:cNvPr>
          <p:cNvSpPr txBox="1"/>
          <p:nvPr/>
        </p:nvSpPr>
        <p:spPr>
          <a:xfrm>
            <a:off x="2502569" y="4502818"/>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12" name="Rectangle 11">
            <a:extLst>
              <a:ext uri="{FF2B5EF4-FFF2-40B4-BE49-F238E27FC236}">
                <a16:creationId xmlns:a16="http://schemas.microsoft.com/office/drawing/2014/main" id="{810EACA0-7F4E-4EB8-80FD-3B4DD132D350}"/>
              </a:ext>
            </a:extLst>
          </p:cNvPr>
          <p:cNvSpPr/>
          <p:nvPr/>
        </p:nvSpPr>
        <p:spPr>
          <a:xfrm>
            <a:off x="4417146" y="3696025"/>
            <a:ext cx="1189570" cy="54142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A9446046-AF9F-4129-84F3-B70B320FC5CE}"/>
              </a:ext>
            </a:extLst>
          </p:cNvPr>
          <p:cNvSpPr/>
          <p:nvPr/>
        </p:nvSpPr>
        <p:spPr>
          <a:xfrm>
            <a:off x="2472240" y="4841428"/>
            <a:ext cx="1161597" cy="54142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E47FE32-9CFD-4AA6-9F4B-CF22BEFC6B81}"/>
              </a:ext>
            </a:extLst>
          </p:cNvPr>
          <p:cNvSpPr/>
          <p:nvPr/>
        </p:nvSpPr>
        <p:spPr>
          <a:xfrm>
            <a:off x="6636972" y="3600450"/>
            <a:ext cx="1279807" cy="6369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cxnSp>
        <p:nvCxnSpPr>
          <p:cNvPr id="10" name="Straight Arrow Connector 9">
            <a:extLst>
              <a:ext uri="{FF2B5EF4-FFF2-40B4-BE49-F238E27FC236}">
                <a16:creationId xmlns:a16="http://schemas.microsoft.com/office/drawing/2014/main" id="{5DD25FE6-8285-4D54-B435-D1EE1A289B32}"/>
              </a:ext>
            </a:extLst>
          </p:cNvPr>
          <p:cNvCxnSpPr>
            <a:cxnSpLocks/>
          </p:cNvCxnSpPr>
          <p:nvPr/>
        </p:nvCxnSpPr>
        <p:spPr>
          <a:xfrm flipV="1">
            <a:off x="5606716" y="3970565"/>
            <a:ext cx="1030256"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0F289D-4902-461D-A2DB-3DC2370F4F2C}"/>
              </a:ext>
            </a:extLst>
          </p:cNvPr>
          <p:cNvCxnSpPr>
            <a:cxnSpLocks/>
            <a:stCxn id="16" idx="3"/>
          </p:cNvCxnSpPr>
          <p:nvPr/>
        </p:nvCxnSpPr>
        <p:spPr>
          <a:xfrm flipV="1">
            <a:off x="3633837" y="3970564"/>
            <a:ext cx="783309" cy="11415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647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E3D1-AB80-400D-B9BB-24C225DBF032}"/>
              </a:ext>
            </a:extLst>
          </p:cNvPr>
          <p:cNvSpPr>
            <a:spLocks noGrp="1"/>
          </p:cNvSpPr>
          <p:nvPr>
            <p:ph type="title"/>
          </p:nvPr>
        </p:nvSpPr>
        <p:spPr>
          <a:xfrm>
            <a:off x="309061" y="995750"/>
            <a:ext cx="6100763" cy="454819"/>
          </a:xfrm>
        </p:spPr>
        <p:txBody>
          <a:bodyPr>
            <a:normAutofit fontScale="90000"/>
          </a:bodyPr>
          <a:lstStyle/>
          <a:p>
            <a:r>
              <a:rPr lang="en-US" sz="2700" dirty="0"/>
              <a:t>Finding 5: Role and Synchrony Mediation</a:t>
            </a:r>
          </a:p>
        </p:txBody>
      </p:sp>
      <p:pic>
        <p:nvPicPr>
          <p:cNvPr id="5" name="Picture 3">
            <a:extLst>
              <a:ext uri="{FF2B5EF4-FFF2-40B4-BE49-F238E27FC236}">
                <a16:creationId xmlns:a16="http://schemas.microsoft.com/office/drawing/2014/main" id="{FF9BAC4D-1725-485A-B587-C9726E207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08" y="1665143"/>
            <a:ext cx="8034584" cy="406176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D55CEC1F-8CD9-45FD-AE0A-B0FBCDEEDB47}"/>
              </a:ext>
            </a:extLst>
          </p:cNvPr>
          <p:cNvSpPr txBox="1"/>
          <p:nvPr/>
        </p:nvSpPr>
        <p:spPr>
          <a:xfrm>
            <a:off x="6915649" y="857250"/>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sp>
        <p:nvSpPr>
          <p:cNvPr id="7" name="Content Placeholder 2">
            <a:extLst>
              <a:ext uri="{FF2B5EF4-FFF2-40B4-BE49-F238E27FC236}">
                <a16:creationId xmlns:a16="http://schemas.microsoft.com/office/drawing/2014/main" id="{7394EBD3-19AE-4121-AC92-220CB2759609}"/>
              </a:ext>
            </a:extLst>
          </p:cNvPr>
          <p:cNvSpPr>
            <a:spLocks noGrp="1"/>
          </p:cNvSpPr>
          <p:nvPr>
            <p:ph idx="1"/>
          </p:nvPr>
        </p:nvSpPr>
        <p:spPr>
          <a:xfrm>
            <a:off x="6409824" y="1450569"/>
            <a:ext cx="2329112" cy="1571750"/>
          </a:xfrm>
        </p:spPr>
        <p:txBody>
          <a:bodyPr>
            <a:normAutofit fontScale="92500"/>
          </a:bodyPr>
          <a:lstStyle/>
          <a:p>
            <a:pPr marL="0" indent="0" algn="ctr">
              <a:buNone/>
            </a:pPr>
            <a:r>
              <a:rPr lang="en-US" dirty="0"/>
              <a:t>No differences found in femininity and masculinity between homosexual and heterosexual fathers</a:t>
            </a:r>
          </a:p>
        </p:txBody>
      </p:sp>
      <p:sp>
        <p:nvSpPr>
          <p:cNvPr id="26" name="TextBox 25">
            <a:extLst>
              <a:ext uri="{FF2B5EF4-FFF2-40B4-BE49-F238E27FC236}">
                <a16:creationId xmlns:a16="http://schemas.microsoft.com/office/drawing/2014/main" id="{514C6FF5-3316-466F-809D-D0DD820EA816}"/>
              </a:ext>
            </a:extLst>
          </p:cNvPr>
          <p:cNvSpPr txBox="1"/>
          <p:nvPr/>
        </p:nvSpPr>
        <p:spPr>
          <a:xfrm>
            <a:off x="2502569" y="4502818"/>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1860400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69D1C-9851-49D2-AFF8-5CD96DBD160A}"/>
              </a:ext>
            </a:extLst>
          </p:cNvPr>
          <p:cNvSpPr>
            <a:spLocks noGrp="1"/>
          </p:cNvSpPr>
          <p:nvPr>
            <p:ph type="title"/>
          </p:nvPr>
        </p:nvSpPr>
        <p:spPr>
          <a:xfrm>
            <a:off x="628650" y="995750"/>
            <a:ext cx="7886700" cy="994172"/>
          </a:xfrm>
        </p:spPr>
        <p:txBody>
          <a:bodyPr/>
          <a:lstStyle/>
          <a:p>
            <a:r>
              <a:rPr lang="en-US" dirty="0"/>
              <a:t>Conclusions: Adaptation of the Paternal Brain</a:t>
            </a:r>
          </a:p>
        </p:txBody>
      </p:sp>
      <p:sp>
        <p:nvSpPr>
          <p:cNvPr id="3" name="Content Placeholder 2">
            <a:extLst>
              <a:ext uri="{FF2B5EF4-FFF2-40B4-BE49-F238E27FC236}">
                <a16:creationId xmlns:a16="http://schemas.microsoft.com/office/drawing/2014/main" id="{4ED65DF8-5AD1-4E28-B73B-5141F250C2BA}"/>
              </a:ext>
            </a:extLst>
          </p:cNvPr>
          <p:cNvSpPr>
            <a:spLocks noGrp="1"/>
          </p:cNvSpPr>
          <p:nvPr>
            <p:ph idx="1"/>
          </p:nvPr>
        </p:nvSpPr>
        <p:spPr>
          <a:xfrm>
            <a:off x="628650" y="1857375"/>
            <a:ext cx="7886700" cy="3711725"/>
          </a:xfrm>
        </p:spPr>
        <p:txBody>
          <a:bodyPr>
            <a:normAutofit/>
          </a:bodyPr>
          <a:lstStyle/>
          <a:p>
            <a:r>
              <a:rPr lang="en-US" dirty="0"/>
              <a:t>Findings support distinct maternal and paternal brain-hormone-behavior networks</a:t>
            </a:r>
          </a:p>
          <a:p>
            <a:r>
              <a:rPr lang="en-US" dirty="0"/>
              <a:t>PC fathers exhibited high amygdala activation (like PC mothers), alongside high STS activation (like SC-fathers)</a:t>
            </a:r>
          </a:p>
          <a:p>
            <a:r>
              <a:rPr lang="en-US" dirty="0"/>
              <a:t>Among all fathers, time spent caregiving was linked with the degree of neural network overlap (more time, more connectivity between networks)</a:t>
            </a:r>
          </a:p>
          <a:p>
            <a:r>
              <a:rPr lang="en-US" dirty="0"/>
              <a:t>Overall, findings indicate a neural basis and adaptation of parental care that can be activated through responsive caregiving via brain-hormone-behavior pathways</a:t>
            </a:r>
          </a:p>
        </p:txBody>
      </p:sp>
      <p:sp>
        <p:nvSpPr>
          <p:cNvPr id="4" name="Rectangle 3">
            <a:extLst>
              <a:ext uri="{FF2B5EF4-FFF2-40B4-BE49-F238E27FC236}">
                <a16:creationId xmlns:a16="http://schemas.microsoft.com/office/drawing/2014/main" id="{BFAB3E6B-C941-4FE0-BD4E-4F48827DB7E4}"/>
              </a:ext>
            </a:extLst>
          </p:cNvPr>
          <p:cNvSpPr/>
          <p:nvPr/>
        </p:nvSpPr>
        <p:spPr>
          <a:xfrm>
            <a:off x="0" y="857250"/>
            <a:ext cx="481263" cy="51435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FBE5AFC2-47F5-4BC1-BC7C-1A7E28B61113}"/>
              </a:ext>
            </a:extLst>
          </p:cNvPr>
          <p:cNvSpPr txBox="1"/>
          <p:nvPr/>
        </p:nvSpPr>
        <p:spPr>
          <a:xfrm>
            <a:off x="6915649" y="857250"/>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Abraham et al. (2014) - Walsh</a:t>
            </a:r>
          </a:p>
        </p:txBody>
      </p:sp>
    </p:spTree>
    <p:extLst>
      <p:ext uri="{BB962C8B-B14F-4D97-AF65-F5344CB8AC3E}">
        <p14:creationId xmlns:p14="http://schemas.microsoft.com/office/powerpoint/2010/main" val="2764745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AB3E6B-C941-4FE0-BD4E-4F48827DB7E4}"/>
              </a:ext>
            </a:extLst>
          </p:cNvPr>
          <p:cNvSpPr/>
          <p:nvPr/>
        </p:nvSpPr>
        <p:spPr>
          <a:xfrm>
            <a:off x="0" y="857250"/>
            <a:ext cx="9144000" cy="87153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8B769D1C-9851-49D2-AFF8-5CD96DBD160A}"/>
              </a:ext>
            </a:extLst>
          </p:cNvPr>
          <p:cNvSpPr>
            <a:spLocks noGrp="1"/>
          </p:cNvSpPr>
          <p:nvPr>
            <p:ph type="title"/>
          </p:nvPr>
        </p:nvSpPr>
        <p:spPr>
          <a:xfrm>
            <a:off x="628650" y="995750"/>
            <a:ext cx="7886700" cy="994172"/>
          </a:xfrm>
        </p:spPr>
        <p:txBody>
          <a:bodyPr/>
          <a:lstStyle/>
          <a:p>
            <a:r>
              <a:rPr lang="en-US" dirty="0">
                <a:solidFill>
                  <a:schemeClr val="bg1"/>
                </a:solidFill>
              </a:rPr>
              <a:t>Discussion</a:t>
            </a:r>
          </a:p>
        </p:txBody>
      </p:sp>
      <p:sp>
        <p:nvSpPr>
          <p:cNvPr id="3" name="Content Placeholder 2">
            <a:extLst>
              <a:ext uri="{FF2B5EF4-FFF2-40B4-BE49-F238E27FC236}">
                <a16:creationId xmlns:a16="http://schemas.microsoft.com/office/drawing/2014/main" id="{4ED65DF8-5AD1-4E28-B73B-5141F250C2BA}"/>
              </a:ext>
            </a:extLst>
          </p:cNvPr>
          <p:cNvSpPr>
            <a:spLocks noGrp="1"/>
          </p:cNvSpPr>
          <p:nvPr>
            <p:ph idx="1"/>
          </p:nvPr>
        </p:nvSpPr>
        <p:spPr>
          <a:xfrm>
            <a:off x="628650" y="1867287"/>
            <a:ext cx="8264191" cy="3994964"/>
          </a:xfrm>
        </p:spPr>
        <p:txBody>
          <a:bodyPr>
            <a:normAutofit fontScale="92500" lnSpcReduction="10000"/>
          </a:bodyPr>
          <a:lstStyle/>
          <a:p>
            <a:pPr>
              <a:lnSpc>
                <a:spcPct val="110000"/>
              </a:lnSpc>
            </a:pPr>
            <a:r>
              <a:rPr lang="en-US" dirty="0"/>
              <a:t>The present study lacked a control group (e.g., male non-fathers).  How might this have improved the study?  What other groups might you add to enhance the study?</a:t>
            </a:r>
          </a:p>
          <a:p>
            <a:pPr>
              <a:lnSpc>
                <a:spcPct val="110000"/>
              </a:lnSpc>
            </a:pPr>
            <a:r>
              <a:rPr lang="en-US" dirty="0"/>
              <a:t>The authors use the </a:t>
            </a:r>
            <a:r>
              <a:rPr lang="en-US" dirty="0" err="1"/>
              <a:t>Bem</a:t>
            </a:r>
            <a:r>
              <a:rPr lang="en-US" dirty="0"/>
              <a:t> Sex Role inventory to measure feminine and masculine traits of all fathers, and no differences were found between groups. What other life experiences are the authors missing that could have contributed to the parenting synchrony or brain activity results found?</a:t>
            </a:r>
          </a:p>
          <a:p>
            <a:pPr>
              <a:lnSpc>
                <a:spcPct val="110000"/>
              </a:lnSpc>
            </a:pPr>
            <a:r>
              <a:rPr lang="en-US" dirty="0"/>
              <a:t>How might the results look in two-mother families? Adoptive versus biological mothers?</a:t>
            </a:r>
          </a:p>
          <a:p>
            <a:pPr>
              <a:lnSpc>
                <a:spcPct val="110000"/>
              </a:lnSpc>
            </a:pPr>
            <a:r>
              <a:rPr lang="en-US" dirty="0"/>
              <a:t>How generalizable are the results to all “fathers”?</a:t>
            </a:r>
          </a:p>
          <a:p>
            <a:pPr>
              <a:lnSpc>
                <a:spcPct val="110000"/>
              </a:lnSpc>
            </a:pPr>
            <a:r>
              <a:rPr lang="en-US" dirty="0"/>
              <a:t>Only first-time parents were included; how might the results change if the couples had more children or twins?</a:t>
            </a:r>
          </a:p>
        </p:txBody>
      </p:sp>
      <p:sp>
        <p:nvSpPr>
          <p:cNvPr id="5" name="TextBox 4">
            <a:extLst>
              <a:ext uri="{FF2B5EF4-FFF2-40B4-BE49-F238E27FC236}">
                <a16:creationId xmlns:a16="http://schemas.microsoft.com/office/drawing/2014/main" id="{FBE5AFC2-47F5-4BC1-BC7C-1A7E28B61113}"/>
              </a:ext>
            </a:extLst>
          </p:cNvPr>
          <p:cNvSpPr txBox="1"/>
          <p:nvPr/>
        </p:nvSpPr>
        <p:spPr>
          <a:xfrm>
            <a:off x="6915649" y="857250"/>
            <a:ext cx="2272482"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white"/>
                </a:solidFill>
                <a:latin typeface="Calibri" panose="020F0502020204030204"/>
              </a:rPr>
              <a:t>Abraham et al. (2014) - Walsh</a:t>
            </a:r>
          </a:p>
        </p:txBody>
      </p:sp>
    </p:spTree>
    <p:extLst>
      <p:ext uri="{BB962C8B-B14F-4D97-AF65-F5344CB8AC3E}">
        <p14:creationId xmlns:p14="http://schemas.microsoft.com/office/powerpoint/2010/main" val="1808567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8DB60E-87BC-4372-A5FE-B7345D2C0F19}"/>
              </a:ext>
            </a:extLst>
          </p:cNvPr>
          <p:cNvSpPr>
            <a:spLocks noGrp="1"/>
          </p:cNvSpPr>
          <p:nvPr>
            <p:ph type="ctrTitle"/>
          </p:nvPr>
        </p:nvSpPr>
        <p:spPr/>
        <p:txBody>
          <a:bodyPr>
            <a:normAutofit fontScale="90000"/>
          </a:bodyPr>
          <a:lstStyle/>
          <a:p>
            <a:r>
              <a:rPr lang="en-US" dirty="0"/>
              <a:t>Dopamine in the medial amygdala network mediates human bonding</a:t>
            </a:r>
          </a:p>
        </p:txBody>
      </p:sp>
      <p:sp>
        <p:nvSpPr>
          <p:cNvPr id="5" name="Subtitle 4">
            <a:extLst>
              <a:ext uri="{FF2B5EF4-FFF2-40B4-BE49-F238E27FC236}">
                <a16:creationId xmlns:a16="http://schemas.microsoft.com/office/drawing/2014/main" id="{4E9592B5-D89A-44C1-8616-7B458169D240}"/>
              </a:ext>
            </a:extLst>
          </p:cNvPr>
          <p:cNvSpPr>
            <a:spLocks noGrp="1"/>
          </p:cNvSpPr>
          <p:nvPr>
            <p:ph type="subTitle" idx="1"/>
          </p:nvPr>
        </p:nvSpPr>
        <p:spPr/>
        <p:txBody>
          <a:bodyPr/>
          <a:lstStyle/>
          <a:p>
            <a:r>
              <a:rPr lang="en-US" dirty="0" err="1"/>
              <a:t>Atzil</a:t>
            </a:r>
            <a:r>
              <a:rPr lang="en-US" dirty="0"/>
              <a:t> et al. (2017)</a:t>
            </a:r>
          </a:p>
        </p:txBody>
      </p:sp>
    </p:spTree>
    <p:extLst>
      <p:ext uri="{BB962C8B-B14F-4D97-AF65-F5344CB8AC3E}">
        <p14:creationId xmlns:p14="http://schemas.microsoft.com/office/powerpoint/2010/main" val="11248446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1186-A930-4A29-8C6B-B923500A3267}"/>
              </a:ext>
            </a:extLst>
          </p:cNvPr>
          <p:cNvSpPr>
            <a:spLocks noGrp="1"/>
          </p:cNvSpPr>
          <p:nvPr>
            <p:ph type="title"/>
          </p:nvPr>
        </p:nvSpPr>
        <p:spPr/>
        <p:txBody>
          <a:bodyPr/>
          <a:lstStyle/>
          <a:p>
            <a:r>
              <a:rPr lang="en-US" dirty="0"/>
              <a:t>Bonding Network</a:t>
            </a:r>
          </a:p>
        </p:txBody>
      </p:sp>
      <p:pic>
        <p:nvPicPr>
          <p:cNvPr id="5" name="Content Placeholder 4">
            <a:extLst>
              <a:ext uri="{FF2B5EF4-FFF2-40B4-BE49-F238E27FC236}">
                <a16:creationId xmlns:a16="http://schemas.microsoft.com/office/drawing/2014/main" id="{C43F2D4E-8CB0-476D-A809-810185C7947E}"/>
              </a:ext>
            </a:extLst>
          </p:cNvPr>
          <p:cNvPicPr>
            <a:picLocks noGrp="1" noChangeAspect="1"/>
          </p:cNvPicPr>
          <p:nvPr>
            <p:ph idx="1"/>
          </p:nvPr>
        </p:nvPicPr>
        <p:blipFill>
          <a:blip r:embed="rId2"/>
          <a:stretch>
            <a:fillRect/>
          </a:stretch>
        </p:blipFill>
        <p:spPr>
          <a:xfrm>
            <a:off x="897223" y="2230071"/>
            <a:ext cx="3782228" cy="3382481"/>
          </a:xfrm>
        </p:spPr>
      </p:pic>
      <p:sp>
        <p:nvSpPr>
          <p:cNvPr id="6" name="TextBox 5">
            <a:extLst>
              <a:ext uri="{FF2B5EF4-FFF2-40B4-BE49-F238E27FC236}">
                <a16:creationId xmlns:a16="http://schemas.microsoft.com/office/drawing/2014/main" id="{59C1FA5A-41CC-433F-A218-D49E3A04605A}"/>
              </a:ext>
            </a:extLst>
          </p:cNvPr>
          <p:cNvSpPr txBox="1"/>
          <p:nvPr/>
        </p:nvSpPr>
        <p:spPr>
          <a:xfrm>
            <a:off x="2788337" y="4317709"/>
            <a:ext cx="747623" cy="461665"/>
          </a:xfrm>
          <a:prstGeom prst="rect">
            <a:avLst/>
          </a:prstGeom>
          <a:noFill/>
        </p:spPr>
        <p:txBody>
          <a:bodyPr wrap="square" rtlCol="0">
            <a:spAutoFit/>
          </a:bodyPr>
          <a:lstStyle/>
          <a:p>
            <a:pPr defTabSz="342900" eaLnBrk="1" fontAlgn="auto" hangingPunct="1">
              <a:spcBef>
                <a:spcPts val="0"/>
              </a:spcBef>
              <a:spcAft>
                <a:spcPts val="0"/>
              </a:spcAft>
            </a:pPr>
            <a:r>
              <a:rPr lang="en-US" sz="1200" dirty="0">
                <a:solidFill>
                  <a:srgbClr val="000000"/>
                </a:solidFill>
                <a:latin typeface="Calibri" panose="020F0502020204030204"/>
              </a:rPr>
              <a:t>Amygdala</a:t>
            </a:r>
          </a:p>
        </p:txBody>
      </p:sp>
      <p:sp>
        <p:nvSpPr>
          <p:cNvPr id="8" name="Oval 7">
            <a:extLst>
              <a:ext uri="{FF2B5EF4-FFF2-40B4-BE49-F238E27FC236}">
                <a16:creationId xmlns:a16="http://schemas.microsoft.com/office/drawing/2014/main" id="{43C5708C-2F6F-4E20-A4C5-0B794DD50E94}"/>
              </a:ext>
            </a:extLst>
          </p:cNvPr>
          <p:cNvSpPr/>
          <p:nvPr/>
        </p:nvSpPr>
        <p:spPr>
          <a:xfrm>
            <a:off x="1944149" y="3719993"/>
            <a:ext cx="1218000" cy="68348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alibri" panose="020F0502020204030204"/>
            </a:endParaRPr>
          </a:p>
        </p:txBody>
      </p:sp>
      <p:sp>
        <p:nvSpPr>
          <p:cNvPr id="10" name="TextBox 9">
            <a:extLst>
              <a:ext uri="{FF2B5EF4-FFF2-40B4-BE49-F238E27FC236}">
                <a16:creationId xmlns:a16="http://schemas.microsoft.com/office/drawing/2014/main" id="{6CEA4D23-AF33-43ED-86E5-4A118EC7B317}"/>
              </a:ext>
            </a:extLst>
          </p:cNvPr>
          <p:cNvSpPr txBox="1"/>
          <p:nvPr/>
        </p:nvSpPr>
        <p:spPr>
          <a:xfrm>
            <a:off x="4679451" y="3209713"/>
            <a:ext cx="4397229" cy="1131079"/>
          </a:xfrm>
          <a:prstGeom prst="rect">
            <a:avLst/>
          </a:prstGeom>
          <a:noFill/>
        </p:spPr>
        <p:txBody>
          <a:bodyPr wrap="none" rtlCol="0">
            <a:spAutoFit/>
          </a:bodyPr>
          <a:lstStyle/>
          <a:p>
            <a:pPr defTabSz="342900" eaLnBrk="1" fontAlgn="auto" hangingPunct="1">
              <a:spcBef>
                <a:spcPts val="0"/>
              </a:spcBef>
              <a:spcAft>
                <a:spcPts val="0"/>
              </a:spcAft>
            </a:pPr>
            <a:r>
              <a:rPr lang="en-US" sz="1350" dirty="0">
                <a:solidFill>
                  <a:srgbClr val="000000"/>
                </a:solidFill>
                <a:latin typeface="Calibri" panose="020F0502020204030204"/>
              </a:rPr>
              <a:t>Mother-child Synchrony – Dopamine level in Striatum</a:t>
            </a:r>
          </a:p>
          <a:p>
            <a:pPr defTabSz="342900" eaLnBrk="1" fontAlgn="auto" hangingPunct="1">
              <a:spcBef>
                <a:spcPts val="0"/>
              </a:spcBef>
              <a:spcAft>
                <a:spcPts val="0"/>
              </a:spcAft>
            </a:pPr>
            <a:endParaRPr lang="en-US" sz="1350" dirty="0">
              <a:solidFill>
                <a:srgbClr val="000000"/>
              </a:solidFill>
              <a:latin typeface="Calibri" panose="020F0502020204030204"/>
            </a:endParaRPr>
          </a:p>
          <a:p>
            <a:pPr defTabSz="342900" eaLnBrk="1" fontAlgn="auto" hangingPunct="1">
              <a:spcBef>
                <a:spcPts val="0"/>
              </a:spcBef>
              <a:spcAft>
                <a:spcPts val="0"/>
              </a:spcAft>
            </a:pPr>
            <a:r>
              <a:rPr lang="en-US" sz="1350" dirty="0">
                <a:solidFill>
                  <a:srgbClr val="000000"/>
                </a:solidFill>
                <a:latin typeface="Calibri" panose="020F0502020204030204"/>
              </a:rPr>
              <a:t>Atypical maternal behavior – attenuated striatum responses</a:t>
            </a:r>
          </a:p>
          <a:p>
            <a:pPr defTabSz="342900" eaLnBrk="1" fontAlgn="auto" hangingPunct="1">
              <a:spcBef>
                <a:spcPts val="0"/>
              </a:spcBef>
              <a:spcAft>
                <a:spcPts val="0"/>
              </a:spcAft>
            </a:pPr>
            <a:endParaRPr lang="en-US" sz="1350" dirty="0">
              <a:solidFill>
                <a:srgbClr val="000000"/>
              </a:solidFill>
              <a:latin typeface="Calibri" panose="020F0502020204030204"/>
            </a:endParaRPr>
          </a:p>
          <a:p>
            <a:pPr defTabSz="342900" eaLnBrk="1" fontAlgn="auto" hangingPunct="1">
              <a:spcBef>
                <a:spcPts val="0"/>
              </a:spcBef>
              <a:spcAft>
                <a:spcPts val="0"/>
              </a:spcAft>
            </a:pPr>
            <a:r>
              <a:rPr lang="en-US" sz="1350" dirty="0">
                <a:solidFill>
                  <a:srgbClr val="000000"/>
                </a:solidFill>
                <a:latin typeface="Calibri" panose="020F0502020204030204"/>
              </a:rPr>
              <a:t>Atypical maternal behavior – disrupted amygdala &amp; PCC</a:t>
            </a:r>
          </a:p>
        </p:txBody>
      </p:sp>
    </p:spTree>
    <p:extLst>
      <p:ext uri="{BB962C8B-B14F-4D97-AF65-F5344CB8AC3E}">
        <p14:creationId xmlns:p14="http://schemas.microsoft.com/office/powerpoint/2010/main" val="20638670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89FA-6344-4A26-B6A6-6977D7D87322}"/>
              </a:ext>
            </a:extLst>
          </p:cNvPr>
          <p:cNvSpPr>
            <a:spLocks noGrp="1"/>
          </p:cNvSpPr>
          <p:nvPr>
            <p:ph type="title"/>
          </p:nvPr>
        </p:nvSpPr>
        <p:spPr/>
        <p:txBody>
          <a:bodyPr/>
          <a:lstStyle/>
          <a:p>
            <a:r>
              <a:rPr lang="en-US" dirty="0"/>
              <a:t>Current Study</a:t>
            </a:r>
          </a:p>
        </p:txBody>
      </p:sp>
      <p:sp>
        <p:nvSpPr>
          <p:cNvPr id="3" name="Content Placeholder 2">
            <a:extLst>
              <a:ext uri="{FF2B5EF4-FFF2-40B4-BE49-F238E27FC236}">
                <a16:creationId xmlns:a16="http://schemas.microsoft.com/office/drawing/2014/main" id="{5A535916-C7C6-425C-B1D1-8E6D06CE9BC5}"/>
              </a:ext>
            </a:extLst>
          </p:cNvPr>
          <p:cNvSpPr>
            <a:spLocks noGrp="1"/>
          </p:cNvSpPr>
          <p:nvPr>
            <p:ph idx="1"/>
          </p:nvPr>
        </p:nvSpPr>
        <p:spPr>
          <a:xfrm>
            <a:off x="822960" y="2241551"/>
            <a:ext cx="7387765" cy="3126879"/>
          </a:xfrm>
        </p:spPr>
        <p:txBody>
          <a:bodyPr>
            <a:normAutofit/>
          </a:bodyPr>
          <a:lstStyle/>
          <a:p>
            <a:pPr>
              <a:buFont typeface="Arial" panose="020B0604020202020204" pitchFamily="34" charset="0"/>
              <a:buChar char="•"/>
            </a:pPr>
            <a:r>
              <a:rPr lang="en-US" sz="1800" dirty="0"/>
              <a:t> Participants: 19 mother (21-42 </a:t>
            </a:r>
            <a:r>
              <a:rPr lang="en-US" sz="1800" dirty="0" err="1"/>
              <a:t>yr</a:t>
            </a:r>
            <a:r>
              <a:rPr lang="en-US" sz="1800" dirty="0"/>
              <a:t>) - infant (4-24 </a:t>
            </a:r>
            <a:r>
              <a:rPr lang="en-US" sz="1800" dirty="0" err="1"/>
              <a:t>mo</a:t>
            </a:r>
            <a:r>
              <a:rPr lang="en-US" sz="1800" dirty="0"/>
              <a:t>) dyads</a:t>
            </a:r>
          </a:p>
          <a:p>
            <a:pPr>
              <a:buFont typeface="Arial" panose="020B0604020202020204" pitchFamily="34" charset="0"/>
              <a:buChar char="•"/>
            </a:pPr>
            <a:r>
              <a:rPr lang="en-US" sz="1800" dirty="0"/>
              <a:t> Procedures: </a:t>
            </a:r>
          </a:p>
          <a:p>
            <a:pPr lvl="1">
              <a:buFont typeface="Arial" panose="020B0604020202020204" pitchFamily="34" charset="0"/>
              <a:buChar char="•"/>
            </a:pPr>
            <a:r>
              <a:rPr lang="en-US" sz="1500" dirty="0"/>
              <a:t>2-min interactions at home: coded for mother-infant synchrony</a:t>
            </a:r>
          </a:p>
          <a:p>
            <a:pPr lvl="2">
              <a:buFont typeface="Arial" panose="020B0604020202020204" pitchFamily="34" charset="0"/>
              <a:buChar char="•"/>
            </a:pPr>
            <a:r>
              <a:rPr lang="en-US" sz="1500" dirty="0"/>
              <a:t>Vocalization, gaze ,affect, touch</a:t>
            </a:r>
          </a:p>
          <a:p>
            <a:pPr lvl="2">
              <a:buFont typeface="Arial" panose="020B0604020202020204" pitchFamily="34" charset="0"/>
              <a:buChar char="•"/>
            </a:pPr>
            <a:endParaRPr lang="en-US" sz="1500" dirty="0"/>
          </a:p>
          <a:p>
            <a:pPr lvl="1">
              <a:buFont typeface="Arial" panose="020B0604020202020204" pitchFamily="34" charset="0"/>
              <a:buChar char="•"/>
            </a:pPr>
            <a:r>
              <a:rPr lang="en-US" sz="1800" dirty="0"/>
              <a:t>Scanning: own infant vs. unfamiliar infant play (twice)</a:t>
            </a:r>
          </a:p>
          <a:p>
            <a:pPr lvl="2">
              <a:buFont typeface="Arial" panose="020B0604020202020204" pitchFamily="34" charset="0"/>
              <a:buChar char="•"/>
            </a:pPr>
            <a:r>
              <a:rPr lang="en-US" sz="1500" dirty="0"/>
              <a:t>PET: Dopamine responses</a:t>
            </a:r>
          </a:p>
          <a:p>
            <a:pPr lvl="2">
              <a:buFont typeface="Arial" panose="020B0604020202020204" pitchFamily="34" charset="0"/>
              <a:buChar char="•"/>
            </a:pPr>
            <a:r>
              <a:rPr lang="en-US" sz="1500" dirty="0"/>
              <a:t>fMRI: functional connectivity</a:t>
            </a:r>
          </a:p>
          <a:p>
            <a:pPr marL="0" indent="0">
              <a:buNone/>
            </a:pPr>
            <a:endParaRPr lang="en-US" sz="1800" dirty="0"/>
          </a:p>
        </p:txBody>
      </p:sp>
    </p:spTree>
    <p:extLst>
      <p:ext uri="{BB962C8B-B14F-4D97-AF65-F5344CB8AC3E}">
        <p14:creationId xmlns:p14="http://schemas.microsoft.com/office/powerpoint/2010/main" val="22730520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3762-3CE0-4671-92E8-70CAABCF5FFA}"/>
              </a:ext>
            </a:extLst>
          </p:cNvPr>
          <p:cNvSpPr>
            <a:spLocks noGrp="1"/>
          </p:cNvSpPr>
          <p:nvPr>
            <p:ph type="title"/>
          </p:nvPr>
        </p:nvSpPr>
        <p:spPr/>
        <p:txBody>
          <a:bodyPr/>
          <a:lstStyle/>
          <a:p>
            <a:r>
              <a:rPr lang="en-US" dirty="0"/>
              <a:t>Mother–Infant Synchrony</a:t>
            </a:r>
          </a:p>
        </p:txBody>
      </p:sp>
      <p:pic>
        <p:nvPicPr>
          <p:cNvPr id="7" name="Picture 6">
            <a:extLst>
              <a:ext uri="{FF2B5EF4-FFF2-40B4-BE49-F238E27FC236}">
                <a16:creationId xmlns:a16="http://schemas.microsoft.com/office/drawing/2014/main" id="{9F8D13B4-1033-46EA-8C12-9C88FFD9E873}"/>
              </a:ext>
            </a:extLst>
          </p:cNvPr>
          <p:cNvPicPr>
            <a:picLocks noChangeAspect="1"/>
          </p:cNvPicPr>
          <p:nvPr/>
        </p:nvPicPr>
        <p:blipFill>
          <a:blip r:embed="rId2"/>
          <a:stretch>
            <a:fillRect/>
          </a:stretch>
        </p:blipFill>
        <p:spPr>
          <a:xfrm>
            <a:off x="2818329" y="2211730"/>
            <a:ext cx="3017969" cy="3722162"/>
          </a:xfrm>
          <a:prstGeom prst="rect">
            <a:avLst/>
          </a:prstGeom>
        </p:spPr>
      </p:pic>
      <p:sp>
        <p:nvSpPr>
          <p:cNvPr id="8" name="Rectangle 7">
            <a:extLst>
              <a:ext uri="{FF2B5EF4-FFF2-40B4-BE49-F238E27FC236}">
                <a16:creationId xmlns:a16="http://schemas.microsoft.com/office/drawing/2014/main" id="{8F42E878-B2D0-4CCF-A293-03AB71FE63BE}"/>
              </a:ext>
            </a:extLst>
          </p:cNvPr>
          <p:cNvSpPr/>
          <p:nvPr/>
        </p:nvSpPr>
        <p:spPr>
          <a:xfrm>
            <a:off x="4107802" y="2641730"/>
            <a:ext cx="1602533" cy="2449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286CD4A3-374A-40B0-9CE7-E38689DA78CB}"/>
              </a:ext>
            </a:extLst>
          </p:cNvPr>
          <p:cNvSpPr/>
          <p:nvPr/>
        </p:nvSpPr>
        <p:spPr>
          <a:xfrm>
            <a:off x="4107802" y="4668719"/>
            <a:ext cx="1602533" cy="2449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alibri" panose="020F0502020204030204"/>
            </a:endParaRPr>
          </a:p>
        </p:txBody>
      </p:sp>
      <p:cxnSp>
        <p:nvCxnSpPr>
          <p:cNvPr id="12" name="Straight Arrow Connector 11">
            <a:extLst>
              <a:ext uri="{FF2B5EF4-FFF2-40B4-BE49-F238E27FC236}">
                <a16:creationId xmlns:a16="http://schemas.microsoft.com/office/drawing/2014/main" id="{8A027072-3B0A-4059-82FC-70423568F3CB}"/>
              </a:ext>
            </a:extLst>
          </p:cNvPr>
          <p:cNvCxnSpPr>
            <a:cxnSpLocks/>
            <a:stCxn id="8" idx="3"/>
            <a:endCxn id="17" idx="1"/>
          </p:cNvCxnSpPr>
          <p:nvPr/>
        </p:nvCxnSpPr>
        <p:spPr>
          <a:xfrm>
            <a:off x="5710336" y="2764194"/>
            <a:ext cx="789035" cy="3493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B79A3FF6-C3CD-48A6-B537-C2F9E6D1E2D7}"/>
              </a:ext>
            </a:extLst>
          </p:cNvPr>
          <p:cNvCxnSpPr>
            <a:cxnSpLocks/>
            <a:stCxn id="10" idx="3"/>
            <a:endCxn id="17" idx="1"/>
          </p:cNvCxnSpPr>
          <p:nvPr/>
        </p:nvCxnSpPr>
        <p:spPr>
          <a:xfrm flipV="1">
            <a:off x="5710336" y="3113506"/>
            <a:ext cx="789035" cy="16776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4283E058-7BC6-4C75-984C-BFA0A36D440B}"/>
              </a:ext>
            </a:extLst>
          </p:cNvPr>
          <p:cNvSpPr txBox="1"/>
          <p:nvPr/>
        </p:nvSpPr>
        <p:spPr>
          <a:xfrm>
            <a:off x="6499371" y="2975006"/>
            <a:ext cx="1798441" cy="300082"/>
          </a:xfrm>
          <a:prstGeom prst="rect">
            <a:avLst/>
          </a:prstGeom>
          <a:noFill/>
          <a:ln>
            <a:solidFill>
              <a:srgbClr val="C00000"/>
            </a:solidFill>
          </a:ln>
        </p:spPr>
        <p:txBody>
          <a:bodyPr wrap="none" rtlCol="0">
            <a:spAutoFit/>
          </a:bodyPr>
          <a:lstStyle/>
          <a:p>
            <a:pPr defTabSz="342900" eaLnBrk="1" fontAlgn="auto" hangingPunct="1">
              <a:spcBef>
                <a:spcPts val="0"/>
              </a:spcBef>
              <a:spcAft>
                <a:spcPts val="0"/>
              </a:spcAft>
            </a:pPr>
            <a:r>
              <a:rPr lang="en-US" sz="1350" dirty="0">
                <a:solidFill>
                  <a:srgbClr val="000000"/>
                </a:solidFill>
                <a:latin typeface="Calibri" panose="020F0502020204030204"/>
              </a:rPr>
              <a:t>Vocalization Synchrony</a:t>
            </a:r>
          </a:p>
        </p:txBody>
      </p:sp>
      <p:sp>
        <p:nvSpPr>
          <p:cNvPr id="22" name="Rectangle 21">
            <a:extLst>
              <a:ext uri="{FF2B5EF4-FFF2-40B4-BE49-F238E27FC236}">
                <a16:creationId xmlns:a16="http://schemas.microsoft.com/office/drawing/2014/main" id="{0677BEA7-490D-4A12-B1F0-5A8A2DD3C410}"/>
              </a:ext>
            </a:extLst>
          </p:cNvPr>
          <p:cNvSpPr/>
          <p:nvPr/>
        </p:nvSpPr>
        <p:spPr>
          <a:xfrm>
            <a:off x="4107802" y="2641730"/>
            <a:ext cx="1602533" cy="2449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alibri" panose="020F0502020204030204"/>
            </a:endParaRPr>
          </a:p>
        </p:txBody>
      </p:sp>
      <p:sp>
        <p:nvSpPr>
          <p:cNvPr id="23" name="Rectangle 22">
            <a:extLst>
              <a:ext uri="{FF2B5EF4-FFF2-40B4-BE49-F238E27FC236}">
                <a16:creationId xmlns:a16="http://schemas.microsoft.com/office/drawing/2014/main" id="{77DA114F-92A6-45B7-B48E-7FFA6900FBF1}"/>
              </a:ext>
            </a:extLst>
          </p:cNvPr>
          <p:cNvSpPr/>
          <p:nvPr/>
        </p:nvSpPr>
        <p:spPr>
          <a:xfrm>
            <a:off x="4038593" y="5720767"/>
            <a:ext cx="1602533" cy="14293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alibri" panose="020F0502020204030204"/>
            </a:endParaRPr>
          </a:p>
        </p:txBody>
      </p:sp>
      <p:cxnSp>
        <p:nvCxnSpPr>
          <p:cNvPr id="24" name="Straight Arrow Connector 23">
            <a:extLst>
              <a:ext uri="{FF2B5EF4-FFF2-40B4-BE49-F238E27FC236}">
                <a16:creationId xmlns:a16="http://schemas.microsoft.com/office/drawing/2014/main" id="{C237926D-B953-4C73-8DD1-EF19E09B9240}"/>
              </a:ext>
            </a:extLst>
          </p:cNvPr>
          <p:cNvCxnSpPr>
            <a:cxnSpLocks/>
            <a:stCxn id="22" idx="3"/>
            <a:endCxn id="26" idx="1"/>
          </p:cNvCxnSpPr>
          <p:nvPr/>
        </p:nvCxnSpPr>
        <p:spPr>
          <a:xfrm>
            <a:off x="5710335" y="2764194"/>
            <a:ext cx="833423" cy="161395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996F6780-2FB4-4100-A0EC-28E0A9BAC5E0}"/>
              </a:ext>
            </a:extLst>
          </p:cNvPr>
          <p:cNvCxnSpPr>
            <a:cxnSpLocks/>
            <a:stCxn id="23" idx="3"/>
            <a:endCxn id="26" idx="1"/>
          </p:cNvCxnSpPr>
          <p:nvPr/>
        </p:nvCxnSpPr>
        <p:spPr>
          <a:xfrm flipV="1">
            <a:off x="5641126" y="4378147"/>
            <a:ext cx="902632" cy="141408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6" name="TextBox 25">
            <a:extLst>
              <a:ext uri="{FF2B5EF4-FFF2-40B4-BE49-F238E27FC236}">
                <a16:creationId xmlns:a16="http://schemas.microsoft.com/office/drawing/2014/main" id="{420109F3-6D0F-4531-B240-9D8C6D134108}"/>
              </a:ext>
            </a:extLst>
          </p:cNvPr>
          <p:cNvSpPr txBox="1"/>
          <p:nvPr/>
        </p:nvSpPr>
        <p:spPr>
          <a:xfrm>
            <a:off x="6543757" y="4239646"/>
            <a:ext cx="1719638" cy="300082"/>
          </a:xfrm>
          <a:prstGeom prst="rect">
            <a:avLst/>
          </a:prstGeom>
          <a:noFill/>
          <a:ln>
            <a:solidFill>
              <a:srgbClr val="00B050"/>
            </a:solidFill>
          </a:ln>
        </p:spPr>
        <p:txBody>
          <a:bodyPr wrap="none" rtlCol="0">
            <a:spAutoFit/>
          </a:bodyPr>
          <a:lstStyle/>
          <a:p>
            <a:pPr defTabSz="342900" eaLnBrk="1" fontAlgn="auto" hangingPunct="1">
              <a:spcBef>
                <a:spcPts val="0"/>
              </a:spcBef>
              <a:spcAft>
                <a:spcPts val="0"/>
              </a:spcAft>
            </a:pPr>
            <a:r>
              <a:rPr lang="en-US" sz="1350" dirty="0">
                <a:solidFill>
                  <a:srgbClr val="000000"/>
                </a:solidFill>
                <a:latin typeface="Calibri" panose="020F0502020204030204"/>
              </a:rPr>
              <a:t>Maternal Attunement</a:t>
            </a:r>
          </a:p>
        </p:txBody>
      </p:sp>
    </p:spTree>
    <p:extLst>
      <p:ext uri="{BB962C8B-B14F-4D97-AF65-F5344CB8AC3E}">
        <p14:creationId xmlns:p14="http://schemas.microsoft.com/office/powerpoint/2010/main" val="18380300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EB4D-9826-491E-A52D-B857773B9C79}"/>
              </a:ext>
            </a:extLst>
          </p:cNvPr>
          <p:cNvSpPr>
            <a:spLocks noGrp="1"/>
          </p:cNvSpPr>
          <p:nvPr>
            <p:ph type="title"/>
          </p:nvPr>
        </p:nvSpPr>
        <p:spPr/>
        <p:txBody>
          <a:bodyPr>
            <a:normAutofit fontScale="90000"/>
          </a:bodyPr>
          <a:lstStyle/>
          <a:p>
            <a:r>
              <a:rPr lang="en-US" dirty="0"/>
              <a:t>Vocalization Synchrony - Dopamine</a:t>
            </a:r>
          </a:p>
        </p:txBody>
      </p:sp>
      <p:pic>
        <p:nvPicPr>
          <p:cNvPr id="5" name="Picture 4">
            <a:extLst>
              <a:ext uri="{FF2B5EF4-FFF2-40B4-BE49-F238E27FC236}">
                <a16:creationId xmlns:a16="http://schemas.microsoft.com/office/drawing/2014/main" id="{A74046D9-5192-40D5-87F8-679C9666F26A}"/>
              </a:ext>
            </a:extLst>
          </p:cNvPr>
          <p:cNvPicPr>
            <a:picLocks noChangeAspect="1"/>
          </p:cNvPicPr>
          <p:nvPr/>
        </p:nvPicPr>
        <p:blipFill>
          <a:blip r:embed="rId2"/>
          <a:stretch>
            <a:fillRect/>
          </a:stretch>
        </p:blipFill>
        <p:spPr>
          <a:xfrm>
            <a:off x="1219200" y="1613996"/>
            <a:ext cx="5879833" cy="4288343"/>
          </a:xfrm>
          <a:prstGeom prst="rect">
            <a:avLst/>
          </a:prstGeom>
        </p:spPr>
      </p:pic>
    </p:spTree>
    <p:extLst>
      <p:ext uri="{BB962C8B-B14F-4D97-AF65-F5344CB8AC3E}">
        <p14:creationId xmlns:p14="http://schemas.microsoft.com/office/powerpoint/2010/main" val="36700224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553C-288C-496F-8600-064B26495CD8}"/>
              </a:ext>
            </a:extLst>
          </p:cNvPr>
          <p:cNvSpPr>
            <a:spLocks noGrp="1"/>
          </p:cNvSpPr>
          <p:nvPr>
            <p:ph type="title"/>
          </p:nvPr>
        </p:nvSpPr>
        <p:spPr/>
        <p:txBody>
          <a:bodyPr>
            <a:normAutofit fontScale="90000"/>
          </a:bodyPr>
          <a:lstStyle/>
          <a:p>
            <a:r>
              <a:rPr lang="en-US" dirty="0"/>
              <a:t>Maternal Attunement - Connectivity</a:t>
            </a:r>
          </a:p>
        </p:txBody>
      </p:sp>
      <p:pic>
        <p:nvPicPr>
          <p:cNvPr id="5" name="Content Placeholder 4">
            <a:extLst>
              <a:ext uri="{FF2B5EF4-FFF2-40B4-BE49-F238E27FC236}">
                <a16:creationId xmlns:a16="http://schemas.microsoft.com/office/drawing/2014/main" id="{D6B565AF-52EA-4563-8E30-0D06A197C766}"/>
              </a:ext>
            </a:extLst>
          </p:cNvPr>
          <p:cNvPicPr>
            <a:picLocks noGrp="1" noChangeAspect="1"/>
          </p:cNvPicPr>
          <p:nvPr>
            <p:ph idx="1"/>
          </p:nvPr>
        </p:nvPicPr>
        <p:blipFill>
          <a:blip r:embed="rId2"/>
          <a:stretch>
            <a:fillRect/>
          </a:stretch>
        </p:blipFill>
        <p:spPr>
          <a:xfrm>
            <a:off x="2459534" y="2290102"/>
            <a:ext cx="4224933" cy="3087829"/>
          </a:xfrm>
        </p:spPr>
      </p:pic>
    </p:spTree>
    <p:extLst>
      <p:ext uri="{BB962C8B-B14F-4D97-AF65-F5344CB8AC3E}">
        <p14:creationId xmlns:p14="http://schemas.microsoft.com/office/powerpoint/2010/main" val="10660868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6962</TotalTime>
  <Words>8023</Words>
  <Application>Microsoft Office PowerPoint</Application>
  <PresentationFormat>On-screen Show (4:3)</PresentationFormat>
  <Paragraphs>844</Paragraphs>
  <Slides>101</Slides>
  <Notes>53</Notes>
  <HiddenSlides>59</HiddenSlides>
  <MMClips>0</MMClips>
  <ScaleCrop>false</ScaleCrop>
  <HeadingPairs>
    <vt:vector size="8" baseType="variant">
      <vt:variant>
        <vt:lpstr>Fonts Used</vt:lpstr>
      </vt:variant>
      <vt:variant>
        <vt:i4>14</vt:i4>
      </vt:variant>
      <vt:variant>
        <vt:lpstr>Theme</vt:lpstr>
      </vt:variant>
      <vt:variant>
        <vt:i4>6</vt:i4>
      </vt:variant>
      <vt:variant>
        <vt:lpstr>Embedded OLE Servers</vt:lpstr>
      </vt:variant>
      <vt:variant>
        <vt:i4>1</vt:i4>
      </vt:variant>
      <vt:variant>
        <vt:lpstr>Slide Titles</vt:lpstr>
      </vt:variant>
      <vt:variant>
        <vt:i4>101</vt:i4>
      </vt:variant>
    </vt:vector>
  </HeadingPairs>
  <TitlesOfParts>
    <vt:vector size="122" baseType="lpstr">
      <vt:lpstr>ＭＳ Ｐゴシック</vt:lpstr>
      <vt:lpstr>ＭＳ Ｐゴシック</vt:lpstr>
      <vt:lpstr>Arial</vt:lpstr>
      <vt:lpstr>Bodoni MT</vt:lpstr>
      <vt:lpstr>Calibri</vt:lpstr>
      <vt:lpstr>Calibri Light</vt:lpstr>
      <vt:lpstr>Century Gothic</vt:lpstr>
      <vt:lpstr>Corbel</vt:lpstr>
      <vt:lpstr>Mangal</vt:lpstr>
      <vt:lpstr>msgothic</vt:lpstr>
      <vt:lpstr>Times New Roman</vt:lpstr>
      <vt:lpstr>Wingdings</vt:lpstr>
      <vt:lpstr>Wingdings 2</vt:lpstr>
      <vt:lpstr>Wingdings 3</vt:lpstr>
      <vt:lpstr>Module</vt:lpstr>
      <vt:lpstr>1_Module</vt:lpstr>
      <vt:lpstr>2_Module</vt:lpstr>
      <vt:lpstr>Office Theme</vt:lpstr>
      <vt:lpstr>Wisp</vt:lpstr>
      <vt:lpstr>1_Office Theme</vt:lpstr>
      <vt:lpstr>Image</vt:lpstr>
      <vt:lpstr>Advanced  Developmental  Psychology</vt:lpstr>
      <vt:lpstr>Adulthood/Parenting overview</vt:lpstr>
      <vt:lpstr>Development defined recap:  Individual change over time that:</vt:lpstr>
      <vt:lpstr>PowerPoint Presentation</vt:lpstr>
      <vt:lpstr>Emerging Adulthood</vt:lpstr>
      <vt:lpstr>Postponing the adult role…?</vt:lpstr>
      <vt:lpstr>Emerging Adults are now…</vt:lpstr>
      <vt:lpstr>5 features &amp; 5 conceptualizations</vt:lpstr>
      <vt:lpstr>The Psychology of Emerging Adulthood (Arnett)</vt:lpstr>
      <vt:lpstr>Emerging Adults &amp; Society</vt:lpstr>
      <vt:lpstr>The Psychology of Emerging Adulthood (Arnett)</vt:lpstr>
      <vt:lpstr>Average age at marriage</vt:lpstr>
      <vt:lpstr>% married by  15 &amp; 18 Societal variability</vt:lpstr>
      <vt:lpstr>Is parenting a developmental transition? For females? For males? </vt:lpstr>
      <vt:lpstr>The Effect of the Transition to Parenthood on Relationship Quality: An 8-Year Prospective Study</vt:lpstr>
      <vt:lpstr>Background </vt:lpstr>
      <vt:lpstr>Predictors of relationship changes over the transition to parenthood</vt:lpstr>
      <vt:lpstr>Method</vt:lpstr>
      <vt:lpstr>Change Patterns</vt:lpstr>
      <vt:lpstr>Evidence of change in relationship functioning following baby’s birth? </vt:lpstr>
      <vt:lpstr>Sudden change for parents,  gradual for nonparents</vt:lpstr>
      <vt:lpstr>Variability in individuals’ reactions to transition to parenthood </vt:lpstr>
      <vt:lpstr>Predicting variability in relationship functioning after baby’s birth</vt:lpstr>
      <vt:lpstr>Relationship adaptive processes</vt:lpstr>
      <vt:lpstr>The Transition to Parenthood</vt:lpstr>
      <vt:lpstr>PowerPoint Presentation</vt:lpstr>
      <vt:lpstr>Are parents happier?</vt:lpstr>
      <vt:lpstr>Study 1: Parents happier overall…</vt:lpstr>
      <vt:lpstr>Parents  reported more happiness, positive emotion, meaning in life, &amp; fewer depressive symptoms</vt:lpstr>
      <vt:lpstr>Study 1: Are parents happier overall?</vt:lpstr>
      <vt:lpstr>Study 2: Are fathers and mothers happier moment-to-moment? </vt:lpstr>
      <vt:lpstr>Study 3: Happiness higher while parenting than in other daily activities </vt:lpstr>
      <vt:lpstr>Parental (father-favoring) conclusions</vt:lpstr>
      <vt:lpstr>Pregnancy Brain: Real or Myth?</vt:lpstr>
      <vt:lpstr>Is pregnancy/birth a developmental transition?</vt:lpstr>
      <vt:lpstr>Pregnancy leads to long-lasting changes in human brain structure</vt:lpstr>
      <vt:lpstr>Pregnancy is common</vt:lpstr>
      <vt:lpstr>We know something about the brain during pregnancy</vt:lpstr>
      <vt:lpstr>Study Goals</vt:lpstr>
      <vt:lpstr>Results</vt:lpstr>
      <vt:lpstr>Assessment Structure</vt:lpstr>
      <vt:lpstr>Goal 1 – Gray Matter Volume Changes Before and After Pregnancy</vt:lpstr>
      <vt:lpstr>Goal 2 – Discriminative Power</vt:lpstr>
      <vt:lpstr>Goal 2 – Discriminative Power, continued.</vt:lpstr>
      <vt:lpstr>Goals 3 and 4 – Father’s Gray Matter Changes, Maternal Attachment</vt:lpstr>
      <vt:lpstr>Goal  4 – Mother Attachment</vt:lpstr>
      <vt:lpstr>Goal 5 – 2-year follow up – are these changes maintained?</vt:lpstr>
      <vt:lpstr>Discussion: Pregnancy Changes the Brain Among Women</vt:lpstr>
      <vt:lpstr>Consistencies with Other Stages of Life</vt:lpstr>
      <vt:lpstr>Conclusions</vt:lpstr>
      <vt:lpstr>Discussion Questions</vt:lpstr>
      <vt:lpstr>PowerPoint Presentation</vt:lpstr>
      <vt:lpstr>PowerPoint Presentation</vt:lpstr>
      <vt:lpstr>Human Moms and Dads</vt:lpstr>
      <vt:lpstr>PowerPoint Presentation</vt:lpstr>
      <vt:lpstr>Background</vt:lpstr>
      <vt:lpstr>PowerPoint Presentation</vt:lpstr>
      <vt:lpstr>PowerPoint Presentation</vt:lpstr>
      <vt:lpstr>Parental Neural Networks</vt:lpstr>
      <vt:lpstr>Neural networks implicated in parenting</vt:lpstr>
      <vt:lpstr>Aims</vt:lpstr>
      <vt:lpstr>Experiment in nature</vt:lpstr>
      <vt:lpstr>Group Differences in Parent-Infant Synchrony: PC&gt;SC</vt:lpstr>
      <vt:lpstr>Patterns of Neural Activation— Similar with differences</vt:lpstr>
      <vt:lpstr>PowerPoint Presentation</vt:lpstr>
      <vt:lpstr>Regional Associations with Parent-Infant Synchrony and Oxytocin </vt:lpstr>
      <vt:lpstr>Functional connectivity in relation to primary caregiving experience </vt:lpstr>
      <vt:lpstr>2 paths to synchrony</vt:lpstr>
      <vt:lpstr>Conclusions </vt:lpstr>
      <vt:lpstr>Father’s brain is sensitive to childcare experiences</vt:lpstr>
      <vt:lpstr>Primary Caregiving &amp; Brain Structure</vt:lpstr>
      <vt:lpstr>Study Hypotheses:</vt:lpstr>
      <vt:lpstr>Methods</vt:lpstr>
      <vt:lpstr>Results: Descriptive Group Differences</vt:lpstr>
      <vt:lpstr>Finding 1: As hypothesized, all parents express activation in both brain networks</vt:lpstr>
      <vt:lpstr>Finding 1: As hypothesized, all parents express activation in both brain networks</vt:lpstr>
      <vt:lpstr>PowerPoint Presentation</vt:lpstr>
      <vt:lpstr>PowerPoint Presentation</vt:lpstr>
      <vt:lpstr>PowerPoint Presentation</vt:lpstr>
      <vt:lpstr>Finding 3: Amygdala Activity</vt:lpstr>
      <vt:lpstr>Finding 3: Amygdala Activity</vt:lpstr>
      <vt:lpstr>Finding 3: Superior Temporal Sulcus (STS) Activity</vt:lpstr>
      <vt:lpstr>Finding 3: Oxytocin and Ventral Anterior Cingulate Cortex (vACC)</vt:lpstr>
      <vt:lpstr>Finding 3: Oxytocin and Ventral Anterior Cingulate Cortex (vACC)</vt:lpstr>
      <vt:lpstr>Finding 4: The PC-Father Brain</vt:lpstr>
      <vt:lpstr>Finding 4: The PC-Father Brain</vt:lpstr>
      <vt:lpstr>Finding 5: Role and Synchrony Mediation</vt:lpstr>
      <vt:lpstr>Finding 5: Role and Synchrony Mediation</vt:lpstr>
      <vt:lpstr>Finding 5: Role and Synchrony Mediation</vt:lpstr>
      <vt:lpstr>Finding 5: Role and Synchrony Mediation</vt:lpstr>
      <vt:lpstr>Finding 5: Role and Synchrony Mediation</vt:lpstr>
      <vt:lpstr>Conclusions: Adaptation of the Paternal Brain</vt:lpstr>
      <vt:lpstr>Discussion</vt:lpstr>
      <vt:lpstr>Dopamine in the medial amygdala network mediates human bonding</vt:lpstr>
      <vt:lpstr>Bonding Network</vt:lpstr>
      <vt:lpstr>Current Study</vt:lpstr>
      <vt:lpstr>Mother–Infant Synchrony</vt:lpstr>
      <vt:lpstr>Vocalization Synchrony - Dopamine</vt:lpstr>
      <vt:lpstr>Maternal Attunement - Connectivity</vt:lpstr>
      <vt:lpstr>Dopamine – Connectivity (own infant)</vt:lpstr>
      <vt:lpstr>Main Findings</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dmessinger</dc:creator>
  <cp:lastModifiedBy>Messinger, Daniel S., Ph.D.</cp:lastModifiedBy>
  <cp:revision>355</cp:revision>
  <cp:lastPrinted>2013-04-16T13:52:28Z</cp:lastPrinted>
  <dcterms:created xsi:type="dcterms:W3CDTF">2007-01-11T16:44:21Z</dcterms:created>
  <dcterms:modified xsi:type="dcterms:W3CDTF">2022-04-14T17:53:03Z</dcterms:modified>
</cp:coreProperties>
</file>