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6" r:id="rId2"/>
    <p:sldMasterId id="2147484028" r:id="rId3"/>
  </p:sldMasterIdLst>
  <p:notesMasterIdLst>
    <p:notesMasterId r:id="rId89"/>
  </p:notesMasterIdLst>
  <p:handoutMasterIdLst>
    <p:handoutMasterId r:id="rId90"/>
  </p:handoutMasterIdLst>
  <p:sldIdLst>
    <p:sldId id="256" r:id="rId4"/>
    <p:sldId id="407" r:id="rId5"/>
    <p:sldId id="266" r:id="rId6"/>
    <p:sldId id="504" r:id="rId7"/>
    <p:sldId id="396" r:id="rId8"/>
    <p:sldId id="397" r:id="rId9"/>
    <p:sldId id="398" r:id="rId10"/>
    <p:sldId id="399" r:id="rId11"/>
    <p:sldId id="400" r:id="rId12"/>
    <p:sldId id="480" r:id="rId13"/>
    <p:sldId id="402" r:id="rId14"/>
    <p:sldId id="491" r:id="rId15"/>
    <p:sldId id="354" r:id="rId16"/>
    <p:sldId id="355" r:id="rId17"/>
    <p:sldId id="356" r:id="rId18"/>
    <p:sldId id="357" r:id="rId19"/>
    <p:sldId id="358" r:id="rId20"/>
    <p:sldId id="359" r:id="rId21"/>
    <p:sldId id="391" r:id="rId22"/>
    <p:sldId id="392" r:id="rId23"/>
    <p:sldId id="395" r:id="rId24"/>
    <p:sldId id="360" r:id="rId25"/>
    <p:sldId id="393" r:id="rId26"/>
    <p:sldId id="361" r:id="rId27"/>
    <p:sldId id="362" r:id="rId28"/>
    <p:sldId id="487" r:id="rId29"/>
    <p:sldId id="488" r:id="rId30"/>
    <p:sldId id="489" r:id="rId31"/>
    <p:sldId id="490" r:id="rId32"/>
    <p:sldId id="471" r:id="rId33"/>
    <p:sldId id="482" r:id="rId34"/>
    <p:sldId id="472" r:id="rId35"/>
    <p:sldId id="485" r:id="rId36"/>
    <p:sldId id="484" r:id="rId37"/>
    <p:sldId id="478" r:id="rId38"/>
    <p:sldId id="473" r:id="rId39"/>
    <p:sldId id="474" r:id="rId40"/>
    <p:sldId id="475" r:id="rId41"/>
    <p:sldId id="476" r:id="rId42"/>
    <p:sldId id="477" r:id="rId43"/>
    <p:sldId id="452" r:id="rId44"/>
    <p:sldId id="453" r:id="rId45"/>
    <p:sldId id="454" r:id="rId46"/>
    <p:sldId id="455" r:id="rId47"/>
    <p:sldId id="456" r:id="rId48"/>
    <p:sldId id="457" r:id="rId49"/>
    <p:sldId id="458" r:id="rId50"/>
    <p:sldId id="459" r:id="rId51"/>
    <p:sldId id="460" r:id="rId52"/>
    <p:sldId id="492" r:id="rId53"/>
    <p:sldId id="493" r:id="rId54"/>
    <p:sldId id="494" r:id="rId55"/>
    <p:sldId id="495" r:id="rId56"/>
    <p:sldId id="496" r:id="rId57"/>
    <p:sldId id="497" r:id="rId58"/>
    <p:sldId id="498" r:id="rId59"/>
    <p:sldId id="499" r:id="rId60"/>
    <p:sldId id="500" r:id="rId61"/>
    <p:sldId id="501" r:id="rId62"/>
    <p:sldId id="502" r:id="rId63"/>
    <p:sldId id="503" r:id="rId64"/>
    <p:sldId id="385" r:id="rId65"/>
    <p:sldId id="346" r:id="rId66"/>
    <p:sldId id="421" r:id="rId67"/>
    <p:sldId id="422" r:id="rId68"/>
    <p:sldId id="336" r:id="rId69"/>
    <p:sldId id="423" r:id="rId70"/>
    <p:sldId id="424" r:id="rId71"/>
    <p:sldId id="425" r:id="rId72"/>
    <p:sldId id="426" r:id="rId73"/>
    <p:sldId id="427" r:id="rId74"/>
    <p:sldId id="428" r:id="rId75"/>
    <p:sldId id="429" r:id="rId76"/>
    <p:sldId id="430" r:id="rId77"/>
    <p:sldId id="408" r:id="rId78"/>
    <p:sldId id="409" r:id="rId79"/>
    <p:sldId id="410" r:id="rId80"/>
    <p:sldId id="411" r:id="rId81"/>
    <p:sldId id="412" r:id="rId82"/>
    <p:sldId id="413" r:id="rId83"/>
    <p:sldId id="414" r:id="rId84"/>
    <p:sldId id="415" r:id="rId85"/>
    <p:sldId id="416" r:id="rId86"/>
    <p:sldId id="417" r:id="rId87"/>
    <p:sldId id="418" r:id="rId8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967" autoAdjust="0"/>
  </p:normalViewPr>
  <p:slideViewPr>
    <p:cSldViewPr>
      <p:cViewPr varScale="1">
        <p:scale>
          <a:sx n="113" d="100"/>
          <a:sy n="113" d="100"/>
        </p:scale>
        <p:origin x="102"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handoutMaster" Target="handoutMasters/handout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Sheet1!$B$1</c:f>
              <c:strCache>
                <c:ptCount val="1"/>
                <c:pt idx="0">
                  <c:v>Ethnicity</c:v>
                </c:pt>
              </c:strCache>
            </c:strRef>
          </c:tx>
          <c:cat>
            <c:strRef>
              <c:f>Sheet1!$A$2:$A$8</c:f>
              <c:strCache>
                <c:ptCount val="7"/>
                <c:pt idx="0">
                  <c:v>Caucasian</c:v>
                </c:pt>
                <c:pt idx="1">
                  <c:v>African American</c:v>
                </c:pt>
                <c:pt idx="2">
                  <c:v>Asian</c:v>
                </c:pt>
                <c:pt idx="3">
                  <c:v>Indian</c:v>
                </c:pt>
                <c:pt idx="4">
                  <c:v>Latino</c:v>
                </c:pt>
                <c:pt idx="5">
                  <c:v>Multiracial/Other</c:v>
                </c:pt>
                <c:pt idx="6">
                  <c:v>Native American</c:v>
                </c:pt>
              </c:strCache>
            </c:strRef>
          </c:cat>
          <c:val>
            <c:numRef>
              <c:f>Sheet1!$B$2:$B$8</c:f>
              <c:numCache>
                <c:formatCode>General</c:formatCode>
                <c:ptCount val="7"/>
                <c:pt idx="0">
                  <c:v>63.4</c:v>
                </c:pt>
                <c:pt idx="1">
                  <c:v>12.8</c:v>
                </c:pt>
                <c:pt idx="2">
                  <c:v>12.8</c:v>
                </c:pt>
                <c:pt idx="3">
                  <c:v>4</c:v>
                </c:pt>
                <c:pt idx="4">
                  <c:v>3</c:v>
                </c:pt>
                <c:pt idx="5">
                  <c:v>3</c:v>
                </c:pt>
                <c:pt idx="6">
                  <c:v>1</c:v>
                </c:pt>
              </c:numCache>
            </c:numRef>
          </c:val>
          <c:extLst>
            <c:ext xmlns:c16="http://schemas.microsoft.com/office/drawing/2014/chart" uri="{C3380CC4-5D6E-409C-BE32-E72D297353CC}">
              <c16:uniqueId val="{00000000-9396-4D5E-B626-B7897D44B9E5}"/>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6326424998761901"/>
          <c:y val="6.9395174287424602E-2"/>
          <c:w val="0.31786782548407899"/>
          <c:h val="0.87851913247686098"/>
        </c:manualLayout>
      </c:layout>
      <c:overlay val="0"/>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9509D-2D3E-400E-910B-7B0FD1EE90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D7D145C-C396-49D2-AAEB-2B884EAF1F1B}">
      <dgm:prSet phldrT="[Text]" custT="1"/>
      <dgm:spPr/>
      <dgm:t>
        <a:bodyPr/>
        <a:lstStyle/>
        <a:p>
          <a:r>
            <a:rPr lang="en-US" sz="2000" dirty="0"/>
            <a:t>Preschool</a:t>
          </a:r>
        </a:p>
      </dgm:t>
    </dgm:pt>
    <dgm:pt modelId="{3F56DEE8-EF8B-4043-BB13-B23040C6DE3F}" type="parTrans" cxnId="{4008030C-52DF-4639-9629-762822AA27D9}">
      <dgm:prSet/>
      <dgm:spPr/>
      <dgm:t>
        <a:bodyPr/>
        <a:lstStyle/>
        <a:p>
          <a:endParaRPr lang="en-US"/>
        </a:p>
      </dgm:t>
    </dgm:pt>
    <dgm:pt modelId="{FE15B872-76E4-413D-B69E-4DE0DDF3738C}" type="sibTrans" cxnId="{4008030C-52DF-4639-9629-762822AA27D9}">
      <dgm:prSet/>
      <dgm:spPr/>
      <dgm:t>
        <a:bodyPr/>
        <a:lstStyle/>
        <a:p>
          <a:endParaRPr lang="en-US"/>
        </a:p>
      </dgm:t>
    </dgm:pt>
    <dgm:pt modelId="{FB1A05ED-657C-47CD-B1FF-935518A3EE47}">
      <dgm:prSet phldrT="[Text]"/>
      <dgm:spPr/>
      <dgm:t>
        <a:bodyPr/>
        <a:lstStyle/>
        <a:p>
          <a:r>
            <a:rPr lang="en-US" dirty="0"/>
            <a:t>Direct, face-to face behaviors</a:t>
          </a:r>
        </a:p>
      </dgm:t>
    </dgm:pt>
    <dgm:pt modelId="{2C965E21-8A91-4FAF-8B0C-338BF98E59C3}" type="parTrans" cxnId="{91260217-D247-408C-A599-12A688D1542A}">
      <dgm:prSet/>
      <dgm:spPr/>
      <dgm:t>
        <a:bodyPr/>
        <a:lstStyle/>
        <a:p>
          <a:endParaRPr lang="en-US"/>
        </a:p>
      </dgm:t>
    </dgm:pt>
    <dgm:pt modelId="{EDD73FE4-0225-4994-B799-BB14202DAD0B}" type="sibTrans" cxnId="{91260217-D247-408C-A599-12A688D1542A}">
      <dgm:prSet/>
      <dgm:spPr/>
      <dgm:t>
        <a:bodyPr/>
        <a:lstStyle/>
        <a:p>
          <a:endParaRPr lang="en-US"/>
        </a:p>
      </dgm:t>
    </dgm:pt>
    <dgm:pt modelId="{B764BBF2-B97F-48CD-961F-3F4E5D8F4100}">
      <dgm:prSet phldrT="[Text]"/>
      <dgm:spPr/>
      <dgm:t>
        <a:bodyPr/>
        <a:lstStyle/>
        <a:p>
          <a:r>
            <a:rPr lang="en-US" dirty="0"/>
            <a:t>Exclusion from party</a:t>
          </a:r>
        </a:p>
      </dgm:t>
    </dgm:pt>
    <dgm:pt modelId="{317916A4-4BBF-47C5-8062-600B0899E373}" type="parTrans" cxnId="{F657C5D4-11B3-4BD0-B870-4221E5A2890C}">
      <dgm:prSet/>
      <dgm:spPr/>
      <dgm:t>
        <a:bodyPr/>
        <a:lstStyle/>
        <a:p>
          <a:endParaRPr lang="en-US"/>
        </a:p>
      </dgm:t>
    </dgm:pt>
    <dgm:pt modelId="{6727FCAB-6DBD-464E-AF9B-22C074426F6E}" type="sibTrans" cxnId="{F657C5D4-11B3-4BD0-B870-4221E5A2890C}">
      <dgm:prSet/>
      <dgm:spPr/>
      <dgm:t>
        <a:bodyPr/>
        <a:lstStyle/>
        <a:p>
          <a:endParaRPr lang="en-US"/>
        </a:p>
      </dgm:t>
    </dgm:pt>
    <dgm:pt modelId="{9F8D2683-1546-404F-A045-2DDF29817794}">
      <dgm:prSet phldrT="[Text]" custT="1"/>
      <dgm:spPr/>
      <dgm:t>
        <a:bodyPr/>
        <a:lstStyle/>
        <a:p>
          <a:r>
            <a:rPr lang="en-US" sz="2000" dirty="0"/>
            <a:t>Middle Childhood</a:t>
          </a:r>
        </a:p>
      </dgm:t>
    </dgm:pt>
    <dgm:pt modelId="{01B28724-7076-4CCD-B623-3D19F5D230BA}" type="parTrans" cxnId="{F377D226-802B-4639-8BE7-6AC2A9D0B5CD}">
      <dgm:prSet/>
      <dgm:spPr/>
      <dgm:t>
        <a:bodyPr/>
        <a:lstStyle/>
        <a:p>
          <a:endParaRPr lang="en-US"/>
        </a:p>
      </dgm:t>
    </dgm:pt>
    <dgm:pt modelId="{DBAF3ABC-2675-4298-A968-71E1ABD068DE}" type="sibTrans" cxnId="{F377D226-802B-4639-8BE7-6AC2A9D0B5CD}">
      <dgm:prSet/>
      <dgm:spPr/>
      <dgm:t>
        <a:bodyPr/>
        <a:lstStyle/>
        <a:p>
          <a:endParaRPr lang="en-US"/>
        </a:p>
      </dgm:t>
    </dgm:pt>
    <dgm:pt modelId="{20D9E413-ED40-4B4E-9355-7A42E2027A4F}">
      <dgm:prSet phldrT="[Text]"/>
      <dgm:spPr/>
      <dgm:t>
        <a:bodyPr/>
        <a:lstStyle/>
        <a:p>
          <a:r>
            <a:rPr lang="en-US" dirty="0"/>
            <a:t>More sophisticated, direct and indirect behaviors</a:t>
          </a:r>
        </a:p>
      </dgm:t>
    </dgm:pt>
    <dgm:pt modelId="{C822E570-42D4-417B-92AA-F8D1E2509295}" type="parTrans" cxnId="{F9E352BF-AA80-4304-B0E2-7C422BC48FEC}">
      <dgm:prSet/>
      <dgm:spPr/>
      <dgm:t>
        <a:bodyPr/>
        <a:lstStyle/>
        <a:p>
          <a:endParaRPr lang="en-US"/>
        </a:p>
      </dgm:t>
    </dgm:pt>
    <dgm:pt modelId="{5DAC81C4-5F87-4C01-81EF-10686C878277}" type="sibTrans" cxnId="{F9E352BF-AA80-4304-B0E2-7C422BC48FEC}">
      <dgm:prSet/>
      <dgm:spPr/>
      <dgm:t>
        <a:bodyPr/>
        <a:lstStyle/>
        <a:p>
          <a:endParaRPr lang="en-US"/>
        </a:p>
      </dgm:t>
    </dgm:pt>
    <dgm:pt modelId="{C220F87C-C333-43C9-AA79-82AE96F07F1B}">
      <dgm:prSet phldrT="[Text]"/>
      <dgm:spPr/>
      <dgm:t>
        <a:bodyPr/>
        <a:lstStyle/>
        <a:p>
          <a:r>
            <a:rPr lang="en-US" dirty="0"/>
            <a:t>Direct: refuse to choose as a team member</a:t>
          </a:r>
        </a:p>
      </dgm:t>
    </dgm:pt>
    <dgm:pt modelId="{C452A4E8-42C0-442A-9E2E-2AC813187ED5}" type="parTrans" cxnId="{2489B82C-2B6E-4C07-B233-15938F32E268}">
      <dgm:prSet/>
      <dgm:spPr/>
      <dgm:t>
        <a:bodyPr/>
        <a:lstStyle/>
        <a:p>
          <a:endParaRPr lang="en-US"/>
        </a:p>
      </dgm:t>
    </dgm:pt>
    <dgm:pt modelId="{89FC22B6-1EE3-4377-9A60-773348625647}" type="sibTrans" cxnId="{2489B82C-2B6E-4C07-B233-15938F32E268}">
      <dgm:prSet/>
      <dgm:spPr/>
      <dgm:t>
        <a:bodyPr/>
        <a:lstStyle/>
        <a:p>
          <a:endParaRPr lang="en-US"/>
        </a:p>
      </dgm:t>
    </dgm:pt>
    <dgm:pt modelId="{AAA3DFE7-0E11-45B0-BDEE-0357F3F8BD2E}">
      <dgm:prSet phldrT="[Text]" custT="1"/>
      <dgm:spPr/>
      <dgm:t>
        <a:bodyPr/>
        <a:lstStyle/>
        <a:p>
          <a:r>
            <a:rPr lang="en-US" sz="2000" dirty="0"/>
            <a:t>Adolescence </a:t>
          </a:r>
        </a:p>
      </dgm:t>
    </dgm:pt>
    <dgm:pt modelId="{2F711F29-A3B3-447F-8A52-FA66005F6C8D}" type="parTrans" cxnId="{D26F8429-371D-4817-9A2A-C8F62CB6251D}">
      <dgm:prSet/>
      <dgm:spPr/>
      <dgm:t>
        <a:bodyPr/>
        <a:lstStyle/>
        <a:p>
          <a:endParaRPr lang="en-US"/>
        </a:p>
      </dgm:t>
    </dgm:pt>
    <dgm:pt modelId="{63228C32-3E50-481F-9C65-FA9A1A2F0992}" type="sibTrans" cxnId="{D26F8429-371D-4817-9A2A-C8F62CB6251D}">
      <dgm:prSet/>
      <dgm:spPr/>
      <dgm:t>
        <a:bodyPr/>
        <a:lstStyle/>
        <a:p>
          <a:endParaRPr lang="en-US"/>
        </a:p>
      </dgm:t>
    </dgm:pt>
    <dgm:pt modelId="{8ED2E431-C392-45BB-9349-B0BC824F89A6}">
      <dgm:prSet phldrT="[Text]"/>
      <dgm:spPr/>
      <dgm:t>
        <a:bodyPr/>
        <a:lstStyle/>
        <a:p>
          <a:r>
            <a:rPr lang="en-US" dirty="0"/>
            <a:t>Sophisticated and focused on opposite-sex relationships</a:t>
          </a:r>
        </a:p>
      </dgm:t>
    </dgm:pt>
    <dgm:pt modelId="{5C05D59F-B550-47BF-AD82-9FBB20BDAE10}" type="parTrans" cxnId="{5A4FB40A-AA3A-477E-AF50-CA03A4AB9738}">
      <dgm:prSet/>
      <dgm:spPr/>
      <dgm:t>
        <a:bodyPr/>
        <a:lstStyle/>
        <a:p>
          <a:endParaRPr lang="en-US"/>
        </a:p>
      </dgm:t>
    </dgm:pt>
    <dgm:pt modelId="{1B5FF8CD-0FC3-4075-B677-F600D2EE0130}" type="sibTrans" cxnId="{5A4FB40A-AA3A-477E-AF50-CA03A4AB9738}">
      <dgm:prSet/>
      <dgm:spPr/>
      <dgm:t>
        <a:bodyPr/>
        <a:lstStyle/>
        <a:p>
          <a:endParaRPr lang="en-US"/>
        </a:p>
      </dgm:t>
    </dgm:pt>
    <dgm:pt modelId="{66CF6356-1462-46FA-9DCE-D5FA2CA6EDA0}">
      <dgm:prSet phldrT="[Text]"/>
      <dgm:spPr/>
      <dgm:t>
        <a:bodyPr/>
        <a:lstStyle/>
        <a:p>
          <a:r>
            <a:rPr lang="en-US" dirty="0"/>
            <a:t>Indirect: spread a rumor</a:t>
          </a:r>
        </a:p>
      </dgm:t>
    </dgm:pt>
    <dgm:pt modelId="{A0CB001A-80DD-497E-9510-55ED812AB713}" type="parTrans" cxnId="{ADC8516D-5E91-453E-8CB1-C9D5F3876D8C}">
      <dgm:prSet/>
      <dgm:spPr/>
      <dgm:t>
        <a:bodyPr/>
        <a:lstStyle/>
        <a:p>
          <a:endParaRPr lang="en-US"/>
        </a:p>
      </dgm:t>
    </dgm:pt>
    <dgm:pt modelId="{E6189162-2B9B-4710-8D8B-C7D0C0D757E2}" type="sibTrans" cxnId="{ADC8516D-5E91-453E-8CB1-C9D5F3876D8C}">
      <dgm:prSet/>
      <dgm:spPr/>
      <dgm:t>
        <a:bodyPr/>
        <a:lstStyle/>
        <a:p>
          <a:endParaRPr lang="en-US"/>
        </a:p>
      </dgm:t>
    </dgm:pt>
    <dgm:pt modelId="{854712EC-DBE6-4701-BFAE-29DF77BAB5C7}">
      <dgm:prSet phldrT="[Text]"/>
      <dgm:spPr/>
      <dgm:t>
        <a:bodyPr/>
        <a:lstStyle/>
        <a:p>
          <a:r>
            <a:rPr lang="en-US" dirty="0"/>
            <a:t>Stealing a boyfriend </a:t>
          </a:r>
        </a:p>
      </dgm:t>
    </dgm:pt>
    <dgm:pt modelId="{6896BB71-2CE0-4D45-943E-B4C3CF7721EE}" type="parTrans" cxnId="{AC0ED662-E587-49EB-9484-7008563B6B43}">
      <dgm:prSet/>
      <dgm:spPr/>
      <dgm:t>
        <a:bodyPr/>
        <a:lstStyle/>
        <a:p>
          <a:endParaRPr lang="en-US"/>
        </a:p>
      </dgm:t>
    </dgm:pt>
    <dgm:pt modelId="{6CF5BB6C-198D-4F15-A29C-0386920F2284}" type="sibTrans" cxnId="{AC0ED662-E587-49EB-9484-7008563B6B43}">
      <dgm:prSet/>
      <dgm:spPr/>
      <dgm:t>
        <a:bodyPr/>
        <a:lstStyle/>
        <a:p>
          <a:endParaRPr lang="en-US"/>
        </a:p>
      </dgm:t>
    </dgm:pt>
    <dgm:pt modelId="{69A45200-C50C-4601-B7CF-C564E4D12501}" type="pres">
      <dgm:prSet presAssocID="{3FA9509D-2D3E-400E-910B-7B0FD1EE904C}" presName="Name0" presStyleCnt="0">
        <dgm:presLayoutVars>
          <dgm:dir/>
          <dgm:animLvl val="lvl"/>
          <dgm:resizeHandles val="exact"/>
        </dgm:presLayoutVars>
      </dgm:prSet>
      <dgm:spPr/>
      <dgm:t>
        <a:bodyPr/>
        <a:lstStyle/>
        <a:p>
          <a:endParaRPr lang="en-US"/>
        </a:p>
      </dgm:t>
    </dgm:pt>
    <dgm:pt modelId="{C26FB726-CF3A-40AA-BBE7-0D4C9B50C818}" type="pres">
      <dgm:prSet presAssocID="{3D7D145C-C396-49D2-AAEB-2B884EAF1F1B}" presName="linNode" presStyleCnt="0"/>
      <dgm:spPr/>
    </dgm:pt>
    <dgm:pt modelId="{1A22BDCA-204B-4412-86C4-D0D147E09366}" type="pres">
      <dgm:prSet presAssocID="{3D7D145C-C396-49D2-AAEB-2B884EAF1F1B}" presName="parentText" presStyleLbl="node1" presStyleIdx="0" presStyleCnt="3" custScaleX="63691" custScaleY="69975">
        <dgm:presLayoutVars>
          <dgm:chMax val="1"/>
          <dgm:bulletEnabled val="1"/>
        </dgm:presLayoutVars>
      </dgm:prSet>
      <dgm:spPr/>
      <dgm:t>
        <a:bodyPr/>
        <a:lstStyle/>
        <a:p>
          <a:endParaRPr lang="en-US"/>
        </a:p>
      </dgm:t>
    </dgm:pt>
    <dgm:pt modelId="{12B5D4AE-4909-4C4E-8E44-19FCF2C8D4E1}" type="pres">
      <dgm:prSet presAssocID="{3D7D145C-C396-49D2-AAEB-2B884EAF1F1B}" presName="descendantText" presStyleLbl="alignAccFollowNode1" presStyleIdx="0" presStyleCnt="3">
        <dgm:presLayoutVars>
          <dgm:bulletEnabled val="1"/>
        </dgm:presLayoutVars>
      </dgm:prSet>
      <dgm:spPr/>
      <dgm:t>
        <a:bodyPr/>
        <a:lstStyle/>
        <a:p>
          <a:endParaRPr lang="en-US"/>
        </a:p>
      </dgm:t>
    </dgm:pt>
    <dgm:pt modelId="{B8D8CF44-3762-4587-A865-DD976282C2ED}" type="pres">
      <dgm:prSet presAssocID="{FE15B872-76E4-413D-B69E-4DE0DDF3738C}" presName="sp" presStyleCnt="0"/>
      <dgm:spPr/>
    </dgm:pt>
    <dgm:pt modelId="{ABF62EEE-8DAD-4441-9314-834585D23130}" type="pres">
      <dgm:prSet presAssocID="{9F8D2683-1546-404F-A045-2DDF29817794}" presName="linNode" presStyleCnt="0"/>
      <dgm:spPr/>
    </dgm:pt>
    <dgm:pt modelId="{4444645D-059C-4227-8C03-3C130BD73A7F}" type="pres">
      <dgm:prSet presAssocID="{9F8D2683-1546-404F-A045-2DDF29817794}" presName="parentText" presStyleLbl="node1" presStyleIdx="1" presStyleCnt="3" custScaleX="63691" custScaleY="69975">
        <dgm:presLayoutVars>
          <dgm:chMax val="1"/>
          <dgm:bulletEnabled val="1"/>
        </dgm:presLayoutVars>
      </dgm:prSet>
      <dgm:spPr/>
      <dgm:t>
        <a:bodyPr/>
        <a:lstStyle/>
        <a:p>
          <a:endParaRPr lang="en-US"/>
        </a:p>
      </dgm:t>
    </dgm:pt>
    <dgm:pt modelId="{FCE1F2A0-AAA7-463E-9632-2768662B5954}" type="pres">
      <dgm:prSet presAssocID="{9F8D2683-1546-404F-A045-2DDF29817794}" presName="descendantText" presStyleLbl="alignAccFollowNode1" presStyleIdx="1" presStyleCnt="3">
        <dgm:presLayoutVars>
          <dgm:bulletEnabled val="1"/>
        </dgm:presLayoutVars>
      </dgm:prSet>
      <dgm:spPr/>
      <dgm:t>
        <a:bodyPr/>
        <a:lstStyle/>
        <a:p>
          <a:endParaRPr lang="en-US"/>
        </a:p>
      </dgm:t>
    </dgm:pt>
    <dgm:pt modelId="{73313A20-BE4C-48DA-BD8F-1D4329C3BB1F}" type="pres">
      <dgm:prSet presAssocID="{DBAF3ABC-2675-4298-A968-71E1ABD068DE}" presName="sp" presStyleCnt="0"/>
      <dgm:spPr/>
    </dgm:pt>
    <dgm:pt modelId="{CCCCA430-6E6B-48EC-B720-87EB0AA4AF28}" type="pres">
      <dgm:prSet presAssocID="{AAA3DFE7-0E11-45B0-BDEE-0357F3F8BD2E}" presName="linNode" presStyleCnt="0"/>
      <dgm:spPr/>
    </dgm:pt>
    <dgm:pt modelId="{8769AF2A-CC77-43D3-940C-5BCEA7B29FBE}" type="pres">
      <dgm:prSet presAssocID="{AAA3DFE7-0E11-45B0-BDEE-0357F3F8BD2E}" presName="parentText" presStyleLbl="node1" presStyleIdx="2" presStyleCnt="3" custScaleX="63691" custScaleY="69975">
        <dgm:presLayoutVars>
          <dgm:chMax val="1"/>
          <dgm:bulletEnabled val="1"/>
        </dgm:presLayoutVars>
      </dgm:prSet>
      <dgm:spPr/>
      <dgm:t>
        <a:bodyPr/>
        <a:lstStyle/>
        <a:p>
          <a:endParaRPr lang="en-US"/>
        </a:p>
      </dgm:t>
    </dgm:pt>
    <dgm:pt modelId="{DA60974E-30E6-4157-909E-3D50626B3941}" type="pres">
      <dgm:prSet presAssocID="{AAA3DFE7-0E11-45B0-BDEE-0357F3F8BD2E}" presName="descendantText" presStyleLbl="alignAccFollowNode1" presStyleIdx="2" presStyleCnt="3" custLinFactNeighborY="8486">
        <dgm:presLayoutVars>
          <dgm:bulletEnabled val="1"/>
        </dgm:presLayoutVars>
      </dgm:prSet>
      <dgm:spPr/>
      <dgm:t>
        <a:bodyPr/>
        <a:lstStyle/>
        <a:p>
          <a:endParaRPr lang="en-US"/>
        </a:p>
      </dgm:t>
    </dgm:pt>
  </dgm:ptLst>
  <dgm:cxnLst>
    <dgm:cxn modelId="{91260217-D247-408C-A599-12A688D1542A}" srcId="{3D7D145C-C396-49D2-AAEB-2B884EAF1F1B}" destId="{FB1A05ED-657C-47CD-B1FF-935518A3EE47}" srcOrd="0" destOrd="0" parTransId="{2C965E21-8A91-4FAF-8B0C-338BF98E59C3}" sibTransId="{EDD73FE4-0225-4994-B799-BB14202DAD0B}"/>
    <dgm:cxn modelId="{61745FCA-6860-40A5-AB33-889967A51CFD}" type="presOf" srcId="{3D7D145C-C396-49D2-AAEB-2B884EAF1F1B}" destId="{1A22BDCA-204B-4412-86C4-D0D147E09366}" srcOrd="0" destOrd="0" presId="urn:microsoft.com/office/officeart/2005/8/layout/vList5"/>
    <dgm:cxn modelId="{D26F8429-371D-4817-9A2A-C8F62CB6251D}" srcId="{3FA9509D-2D3E-400E-910B-7B0FD1EE904C}" destId="{AAA3DFE7-0E11-45B0-BDEE-0357F3F8BD2E}" srcOrd="2" destOrd="0" parTransId="{2F711F29-A3B3-447F-8A52-FA66005F6C8D}" sibTransId="{63228C32-3E50-481F-9C65-FA9A1A2F0992}"/>
    <dgm:cxn modelId="{F657C5D4-11B3-4BD0-B870-4221E5A2890C}" srcId="{3D7D145C-C396-49D2-AAEB-2B884EAF1F1B}" destId="{B764BBF2-B97F-48CD-961F-3F4E5D8F4100}" srcOrd="1" destOrd="0" parTransId="{317916A4-4BBF-47C5-8062-600B0899E373}" sibTransId="{6727FCAB-6DBD-464E-AF9B-22C074426F6E}"/>
    <dgm:cxn modelId="{ADC8516D-5E91-453E-8CB1-C9D5F3876D8C}" srcId="{20D9E413-ED40-4B4E-9355-7A42E2027A4F}" destId="{66CF6356-1462-46FA-9DCE-D5FA2CA6EDA0}" srcOrd="1" destOrd="0" parTransId="{A0CB001A-80DD-497E-9510-55ED812AB713}" sibTransId="{E6189162-2B9B-4710-8D8B-C7D0C0D757E2}"/>
    <dgm:cxn modelId="{3EDF4B15-E31C-4595-B4C8-93977E998C00}" type="presOf" srcId="{9F8D2683-1546-404F-A045-2DDF29817794}" destId="{4444645D-059C-4227-8C03-3C130BD73A7F}" srcOrd="0" destOrd="0" presId="urn:microsoft.com/office/officeart/2005/8/layout/vList5"/>
    <dgm:cxn modelId="{43A5140D-D575-4EE5-8BF7-0284055F85CA}" type="presOf" srcId="{66CF6356-1462-46FA-9DCE-D5FA2CA6EDA0}" destId="{FCE1F2A0-AAA7-463E-9632-2768662B5954}" srcOrd="0" destOrd="2" presId="urn:microsoft.com/office/officeart/2005/8/layout/vList5"/>
    <dgm:cxn modelId="{3CD1F843-BDCE-4DD0-B1CC-9A92256AE127}" type="presOf" srcId="{FB1A05ED-657C-47CD-B1FF-935518A3EE47}" destId="{12B5D4AE-4909-4C4E-8E44-19FCF2C8D4E1}" srcOrd="0" destOrd="0" presId="urn:microsoft.com/office/officeart/2005/8/layout/vList5"/>
    <dgm:cxn modelId="{F9E352BF-AA80-4304-B0E2-7C422BC48FEC}" srcId="{9F8D2683-1546-404F-A045-2DDF29817794}" destId="{20D9E413-ED40-4B4E-9355-7A42E2027A4F}" srcOrd="0" destOrd="0" parTransId="{C822E570-42D4-417B-92AA-F8D1E2509295}" sibTransId="{5DAC81C4-5F87-4C01-81EF-10686C878277}"/>
    <dgm:cxn modelId="{5A4FB40A-AA3A-477E-AF50-CA03A4AB9738}" srcId="{AAA3DFE7-0E11-45B0-BDEE-0357F3F8BD2E}" destId="{8ED2E431-C392-45BB-9349-B0BC824F89A6}" srcOrd="0" destOrd="0" parTransId="{5C05D59F-B550-47BF-AD82-9FBB20BDAE10}" sibTransId="{1B5FF8CD-0FC3-4075-B677-F600D2EE0130}"/>
    <dgm:cxn modelId="{FCD52A6B-3DEE-4ADD-AD9B-FFB60A31C309}" type="presOf" srcId="{3FA9509D-2D3E-400E-910B-7B0FD1EE904C}" destId="{69A45200-C50C-4601-B7CF-C564E4D12501}" srcOrd="0" destOrd="0" presId="urn:microsoft.com/office/officeart/2005/8/layout/vList5"/>
    <dgm:cxn modelId="{BB67B1D4-3390-4A3D-8C95-542C2BCC2A7D}" type="presOf" srcId="{C220F87C-C333-43C9-AA79-82AE96F07F1B}" destId="{FCE1F2A0-AAA7-463E-9632-2768662B5954}" srcOrd="0" destOrd="1" presId="urn:microsoft.com/office/officeart/2005/8/layout/vList5"/>
    <dgm:cxn modelId="{2489B82C-2B6E-4C07-B233-15938F32E268}" srcId="{20D9E413-ED40-4B4E-9355-7A42E2027A4F}" destId="{C220F87C-C333-43C9-AA79-82AE96F07F1B}" srcOrd="0" destOrd="0" parTransId="{C452A4E8-42C0-442A-9E2E-2AC813187ED5}" sibTransId="{89FC22B6-1EE3-4377-9A60-773348625647}"/>
    <dgm:cxn modelId="{26640FDA-77C2-4826-AC32-505FA9C9A2FA}" type="presOf" srcId="{AAA3DFE7-0E11-45B0-BDEE-0357F3F8BD2E}" destId="{8769AF2A-CC77-43D3-940C-5BCEA7B29FBE}" srcOrd="0" destOrd="0" presId="urn:microsoft.com/office/officeart/2005/8/layout/vList5"/>
    <dgm:cxn modelId="{AC0ED662-E587-49EB-9484-7008563B6B43}" srcId="{8ED2E431-C392-45BB-9349-B0BC824F89A6}" destId="{854712EC-DBE6-4701-BFAE-29DF77BAB5C7}" srcOrd="0" destOrd="0" parTransId="{6896BB71-2CE0-4D45-943E-B4C3CF7721EE}" sibTransId="{6CF5BB6C-198D-4F15-A29C-0386920F2284}"/>
    <dgm:cxn modelId="{D4534314-C53A-4E04-8FD1-A511D3489607}" type="presOf" srcId="{854712EC-DBE6-4701-BFAE-29DF77BAB5C7}" destId="{DA60974E-30E6-4157-909E-3D50626B3941}" srcOrd="0" destOrd="1" presId="urn:microsoft.com/office/officeart/2005/8/layout/vList5"/>
    <dgm:cxn modelId="{82888DFB-C438-429F-96EE-0F650C9154B5}" type="presOf" srcId="{B764BBF2-B97F-48CD-961F-3F4E5D8F4100}" destId="{12B5D4AE-4909-4C4E-8E44-19FCF2C8D4E1}" srcOrd="0" destOrd="1" presId="urn:microsoft.com/office/officeart/2005/8/layout/vList5"/>
    <dgm:cxn modelId="{CEAD4AC0-231A-4559-A324-E8D5638F549E}" type="presOf" srcId="{8ED2E431-C392-45BB-9349-B0BC824F89A6}" destId="{DA60974E-30E6-4157-909E-3D50626B3941}" srcOrd="0" destOrd="0" presId="urn:microsoft.com/office/officeart/2005/8/layout/vList5"/>
    <dgm:cxn modelId="{B94023A7-DEA2-4CC7-A5D4-91BC5187CD31}" type="presOf" srcId="{20D9E413-ED40-4B4E-9355-7A42E2027A4F}" destId="{FCE1F2A0-AAA7-463E-9632-2768662B5954}" srcOrd="0" destOrd="0" presId="urn:microsoft.com/office/officeart/2005/8/layout/vList5"/>
    <dgm:cxn modelId="{F377D226-802B-4639-8BE7-6AC2A9D0B5CD}" srcId="{3FA9509D-2D3E-400E-910B-7B0FD1EE904C}" destId="{9F8D2683-1546-404F-A045-2DDF29817794}" srcOrd="1" destOrd="0" parTransId="{01B28724-7076-4CCD-B623-3D19F5D230BA}" sibTransId="{DBAF3ABC-2675-4298-A968-71E1ABD068DE}"/>
    <dgm:cxn modelId="{4008030C-52DF-4639-9629-762822AA27D9}" srcId="{3FA9509D-2D3E-400E-910B-7B0FD1EE904C}" destId="{3D7D145C-C396-49D2-AAEB-2B884EAF1F1B}" srcOrd="0" destOrd="0" parTransId="{3F56DEE8-EF8B-4043-BB13-B23040C6DE3F}" sibTransId="{FE15B872-76E4-413D-B69E-4DE0DDF3738C}"/>
    <dgm:cxn modelId="{37E19CC5-6A07-4B45-AFD0-2C481FD42CA9}" type="presParOf" srcId="{69A45200-C50C-4601-B7CF-C564E4D12501}" destId="{C26FB726-CF3A-40AA-BBE7-0D4C9B50C818}" srcOrd="0" destOrd="0" presId="urn:microsoft.com/office/officeart/2005/8/layout/vList5"/>
    <dgm:cxn modelId="{E6945394-345B-4ABA-83FF-CB94C32024F2}" type="presParOf" srcId="{C26FB726-CF3A-40AA-BBE7-0D4C9B50C818}" destId="{1A22BDCA-204B-4412-86C4-D0D147E09366}" srcOrd="0" destOrd="0" presId="urn:microsoft.com/office/officeart/2005/8/layout/vList5"/>
    <dgm:cxn modelId="{DBFFE857-32C8-43AE-B0EE-89513745C967}" type="presParOf" srcId="{C26FB726-CF3A-40AA-BBE7-0D4C9B50C818}" destId="{12B5D4AE-4909-4C4E-8E44-19FCF2C8D4E1}" srcOrd="1" destOrd="0" presId="urn:microsoft.com/office/officeart/2005/8/layout/vList5"/>
    <dgm:cxn modelId="{5AF04703-CA99-420A-818D-DD6FEDD1397A}" type="presParOf" srcId="{69A45200-C50C-4601-B7CF-C564E4D12501}" destId="{B8D8CF44-3762-4587-A865-DD976282C2ED}" srcOrd="1" destOrd="0" presId="urn:microsoft.com/office/officeart/2005/8/layout/vList5"/>
    <dgm:cxn modelId="{CA087189-C500-4871-8064-CC887B6CBB7D}" type="presParOf" srcId="{69A45200-C50C-4601-B7CF-C564E4D12501}" destId="{ABF62EEE-8DAD-4441-9314-834585D23130}" srcOrd="2" destOrd="0" presId="urn:microsoft.com/office/officeart/2005/8/layout/vList5"/>
    <dgm:cxn modelId="{B56BBA35-1391-4BED-9FEE-8519BD74DB42}" type="presParOf" srcId="{ABF62EEE-8DAD-4441-9314-834585D23130}" destId="{4444645D-059C-4227-8C03-3C130BD73A7F}" srcOrd="0" destOrd="0" presId="urn:microsoft.com/office/officeart/2005/8/layout/vList5"/>
    <dgm:cxn modelId="{2010A7FB-EAFB-4144-A5D6-1AFC1FC4B535}" type="presParOf" srcId="{ABF62EEE-8DAD-4441-9314-834585D23130}" destId="{FCE1F2A0-AAA7-463E-9632-2768662B5954}" srcOrd="1" destOrd="0" presId="urn:microsoft.com/office/officeart/2005/8/layout/vList5"/>
    <dgm:cxn modelId="{2CD6CC10-2FE6-44C1-A647-DB8DD15FB5B4}" type="presParOf" srcId="{69A45200-C50C-4601-B7CF-C564E4D12501}" destId="{73313A20-BE4C-48DA-BD8F-1D4329C3BB1F}" srcOrd="3" destOrd="0" presId="urn:microsoft.com/office/officeart/2005/8/layout/vList5"/>
    <dgm:cxn modelId="{419EA49E-3AAA-4461-A47D-72AE3E215779}" type="presParOf" srcId="{69A45200-C50C-4601-B7CF-C564E4D12501}" destId="{CCCCA430-6E6B-48EC-B720-87EB0AA4AF28}" srcOrd="4" destOrd="0" presId="urn:microsoft.com/office/officeart/2005/8/layout/vList5"/>
    <dgm:cxn modelId="{8DD2F7F9-527D-491B-9852-F521F1C1BCB4}" type="presParOf" srcId="{CCCCA430-6E6B-48EC-B720-87EB0AA4AF28}" destId="{8769AF2A-CC77-43D3-940C-5BCEA7B29FBE}" srcOrd="0" destOrd="0" presId="urn:microsoft.com/office/officeart/2005/8/layout/vList5"/>
    <dgm:cxn modelId="{E4888C80-7BDB-4DA1-A633-BA1174B87B1B}" type="presParOf" srcId="{CCCCA430-6E6B-48EC-B720-87EB0AA4AF28}" destId="{DA60974E-30E6-4157-909E-3D50626B39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5D4AE-4909-4C4E-8E44-19FCF2C8D4E1}">
      <dsp:nvSpPr>
        <dsp:cNvPr id="0" name=""/>
        <dsp:cNvSpPr/>
      </dsp:nvSpPr>
      <dsp:spPr>
        <a:xfrm rot="5400000">
          <a:off x="5040990" y="-2413788"/>
          <a:ext cx="877609" cy="5705856"/>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Direct, face-to face behaviors</a:t>
          </a:r>
        </a:p>
        <a:p>
          <a:pPr marL="114300" lvl="1" indent="-114300" algn="l" defTabSz="666750">
            <a:lnSpc>
              <a:spcPct val="90000"/>
            </a:lnSpc>
            <a:spcBef>
              <a:spcPct val="0"/>
            </a:spcBef>
            <a:spcAft>
              <a:spcPct val="15000"/>
            </a:spcAft>
            <a:buChar char="••"/>
          </a:pPr>
          <a:r>
            <a:rPr lang="en-US" sz="1500" kern="1200" dirty="0"/>
            <a:t>Exclusion from party</a:t>
          </a:r>
        </a:p>
      </dsp:txBody>
      <dsp:txXfrm rot="-5400000">
        <a:off x="2626867" y="43176"/>
        <a:ext cx="5663015" cy="791927"/>
      </dsp:txXfrm>
    </dsp:sp>
    <dsp:sp modelId="{1A22BDCA-204B-4412-86C4-D0D147E09366}">
      <dsp:nvSpPr>
        <dsp:cNvPr id="0" name=""/>
        <dsp:cNvSpPr/>
      </dsp:nvSpPr>
      <dsp:spPr>
        <a:xfrm>
          <a:off x="582676" y="55322"/>
          <a:ext cx="2044190" cy="76763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Preschool</a:t>
          </a:r>
        </a:p>
      </dsp:txBody>
      <dsp:txXfrm>
        <a:off x="620149" y="92795"/>
        <a:ext cx="1969244" cy="692688"/>
      </dsp:txXfrm>
    </dsp:sp>
    <dsp:sp modelId="{FCE1F2A0-AAA7-463E-9632-2768662B5954}">
      <dsp:nvSpPr>
        <dsp:cNvPr id="0" name=""/>
        <dsp:cNvSpPr/>
      </dsp:nvSpPr>
      <dsp:spPr>
        <a:xfrm rot="5400000">
          <a:off x="5040990" y="-1481328"/>
          <a:ext cx="877609" cy="5705856"/>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More sophisticated, direct and indirect behaviors</a:t>
          </a:r>
        </a:p>
        <a:p>
          <a:pPr marL="228600" lvl="2" indent="-114300" algn="l" defTabSz="666750">
            <a:lnSpc>
              <a:spcPct val="90000"/>
            </a:lnSpc>
            <a:spcBef>
              <a:spcPct val="0"/>
            </a:spcBef>
            <a:spcAft>
              <a:spcPct val="15000"/>
            </a:spcAft>
            <a:buChar char="••"/>
          </a:pPr>
          <a:r>
            <a:rPr lang="en-US" sz="1500" kern="1200" dirty="0"/>
            <a:t>Direct: refuse to choose as a team member</a:t>
          </a:r>
        </a:p>
        <a:p>
          <a:pPr marL="228600" lvl="2" indent="-114300" algn="l" defTabSz="666750">
            <a:lnSpc>
              <a:spcPct val="90000"/>
            </a:lnSpc>
            <a:spcBef>
              <a:spcPct val="0"/>
            </a:spcBef>
            <a:spcAft>
              <a:spcPct val="15000"/>
            </a:spcAft>
            <a:buChar char="••"/>
          </a:pPr>
          <a:r>
            <a:rPr lang="en-US" sz="1500" kern="1200" dirty="0"/>
            <a:t>Indirect: spread a rumor</a:t>
          </a:r>
        </a:p>
      </dsp:txBody>
      <dsp:txXfrm rot="-5400000">
        <a:off x="2626867" y="975636"/>
        <a:ext cx="5663015" cy="791927"/>
      </dsp:txXfrm>
    </dsp:sp>
    <dsp:sp modelId="{4444645D-059C-4227-8C03-3C130BD73A7F}">
      <dsp:nvSpPr>
        <dsp:cNvPr id="0" name=""/>
        <dsp:cNvSpPr/>
      </dsp:nvSpPr>
      <dsp:spPr>
        <a:xfrm>
          <a:off x="582676" y="987782"/>
          <a:ext cx="2044190" cy="76763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Middle Childhood</a:t>
          </a:r>
        </a:p>
      </dsp:txBody>
      <dsp:txXfrm>
        <a:off x="620149" y="1025255"/>
        <a:ext cx="1969244" cy="692688"/>
      </dsp:txXfrm>
    </dsp:sp>
    <dsp:sp modelId="{DA60974E-30E6-4157-909E-3D50626B3941}">
      <dsp:nvSpPr>
        <dsp:cNvPr id="0" name=""/>
        <dsp:cNvSpPr/>
      </dsp:nvSpPr>
      <dsp:spPr>
        <a:xfrm rot="5400000">
          <a:off x="5040990" y="-548532"/>
          <a:ext cx="877609" cy="5705856"/>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Sophisticated and focused on opposite-sex relationships</a:t>
          </a:r>
        </a:p>
        <a:p>
          <a:pPr marL="228600" lvl="2" indent="-114300" algn="l" defTabSz="666750">
            <a:lnSpc>
              <a:spcPct val="90000"/>
            </a:lnSpc>
            <a:spcBef>
              <a:spcPct val="0"/>
            </a:spcBef>
            <a:spcAft>
              <a:spcPct val="15000"/>
            </a:spcAft>
            <a:buChar char="••"/>
          </a:pPr>
          <a:r>
            <a:rPr lang="en-US" sz="1500" kern="1200" dirty="0"/>
            <a:t>Stealing a boyfriend </a:t>
          </a:r>
        </a:p>
      </dsp:txBody>
      <dsp:txXfrm rot="-5400000">
        <a:off x="2626867" y="1908432"/>
        <a:ext cx="5663015" cy="791927"/>
      </dsp:txXfrm>
    </dsp:sp>
    <dsp:sp modelId="{8769AF2A-CC77-43D3-940C-5BCEA7B29FBE}">
      <dsp:nvSpPr>
        <dsp:cNvPr id="0" name=""/>
        <dsp:cNvSpPr/>
      </dsp:nvSpPr>
      <dsp:spPr>
        <a:xfrm>
          <a:off x="582676" y="1920243"/>
          <a:ext cx="2044190" cy="76763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Adolescence </a:t>
          </a:r>
        </a:p>
      </dsp:txBody>
      <dsp:txXfrm>
        <a:off x="620149" y="1957716"/>
        <a:ext cx="1969244" cy="692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115698-164D-40B7-BA9F-D44B6A9ED595}" type="slidenum">
              <a:rPr lang="en-US" altLang="en-US" sz="1200" smtClean="0"/>
              <a:pPr/>
              <a:t>12</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4205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13</a:t>
            </a:fld>
            <a:endParaRPr lang="en-US"/>
          </a:p>
        </p:txBody>
      </p:sp>
    </p:spTree>
    <p:extLst>
      <p:ext uri="{BB962C8B-B14F-4D97-AF65-F5344CB8AC3E}">
        <p14:creationId xmlns:p14="http://schemas.microsoft.com/office/powerpoint/2010/main" val="232009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14</a:t>
            </a:fld>
            <a:endParaRPr lang="en-US"/>
          </a:p>
        </p:txBody>
      </p:sp>
    </p:spTree>
    <p:extLst>
      <p:ext uri="{BB962C8B-B14F-4D97-AF65-F5344CB8AC3E}">
        <p14:creationId xmlns:p14="http://schemas.microsoft.com/office/powerpoint/2010/main" val="137242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15</a:t>
            </a:fld>
            <a:endParaRPr lang="en-US"/>
          </a:p>
        </p:txBody>
      </p:sp>
    </p:spTree>
    <p:extLst>
      <p:ext uri="{BB962C8B-B14F-4D97-AF65-F5344CB8AC3E}">
        <p14:creationId xmlns:p14="http://schemas.microsoft.com/office/powerpoint/2010/main" val="101957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16</a:t>
            </a:fld>
            <a:endParaRPr lang="en-US"/>
          </a:p>
        </p:txBody>
      </p:sp>
    </p:spTree>
    <p:extLst>
      <p:ext uri="{BB962C8B-B14F-4D97-AF65-F5344CB8AC3E}">
        <p14:creationId xmlns:p14="http://schemas.microsoft.com/office/powerpoint/2010/main" val="1175421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17</a:t>
            </a:fld>
            <a:endParaRPr lang="en-US"/>
          </a:p>
        </p:txBody>
      </p:sp>
    </p:spTree>
    <p:extLst>
      <p:ext uri="{BB962C8B-B14F-4D97-AF65-F5344CB8AC3E}">
        <p14:creationId xmlns:p14="http://schemas.microsoft.com/office/powerpoint/2010/main" val="2927600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18</a:t>
            </a:fld>
            <a:endParaRPr lang="en-US"/>
          </a:p>
        </p:txBody>
      </p:sp>
    </p:spTree>
    <p:extLst>
      <p:ext uri="{BB962C8B-B14F-4D97-AF65-F5344CB8AC3E}">
        <p14:creationId xmlns:p14="http://schemas.microsoft.com/office/powerpoint/2010/main" val="1171665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Hypothesize more overlap in early childhood</a:t>
            </a:r>
            <a:r>
              <a:rPr lang="en-US" baseline="0" dirty="0"/>
              <a:t> (principle of increasing differentiation with development)</a:t>
            </a:r>
          </a:p>
          <a:p>
            <a:r>
              <a:rPr lang="en-US" baseline="0" dirty="0"/>
              <a:t>Hypothesize less stability of functions than forms; expect stability in physical aggression, though</a:t>
            </a:r>
          </a:p>
          <a:p>
            <a:r>
              <a:rPr lang="en-US" baseline="0" dirty="0"/>
              <a:t>Predictors=gender, age, social dominance, experienced exclusion</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19</a:t>
            </a:fld>
            <a:endParaRPr lang="en-US"/>
          </a:p>
        </p:txBody>
      </p:sp>
    </p:spTree>
    <p:extLst>
      <p:ext uri="{BB962C8B-B14F-4D97-AF65-F5344CB8AC3E}">
        <p14:creationId xmlns:p14="http://schemas.microsoft.com/office/powerpoint/2010/main" val="213188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Moderate association between physical and relational</a:t>
            </a:r>
            <a:r>
              <a:rPr lang="en-US" baseline="0" dirty="0"/>
              <a:t> aggression </a:t>
            </a:r>
          </a:p>
          <a:p>
            <a:r>
              <a:rPr lang="en-US" baseline="0" dirty="0"/>
              <a:t>Proactive and reactive were positively associated</a:t>
            </a:r>
          </a:p>
          <a:p>
            <a:r>
              <a:rPr lang="en-US" baseline="0" dirty="0"/>
              <a:t>Overall structure supports relatively distinct forms and functions of aggression</a:t>
            </a:r>
          </a:p>
          <a:p>
            <a:endParaRPr lang="en-US" baseline="0" dirty="0"/>
          </a:p>
          <a:p>
            <a:r>
              <a:rPr lang="en-US" baseline="0" dirty="0"/>
              <a:t>Same structure at T1 and T2</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20</a:t>
            </a:fld>
            <a:endParaRPr lang="en-US"/>
          </a:p>
        </p:txBody>
      </p:sp>
    </p:spTree>
    <p:extLst>
      <p:ext uri="{BB962C8B-B14F-4D97-AF65-F5344CB8AC3E}">
        <p14:creationId xmlns:p14="http://schemas.microsoft.com/office/powerpoint/2010/main" val="4157364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Longitudinal analyses control for initial levels</a:t>
            </a:r>
          </a:p>
          <a:p>
            <a:r>
              <a:rPr lang="en-US" dirty="0"/>
              <a:t>Therefore</a:t>
            </a:r>
            <a:r>
              <a:rPr lang="en-US" baseline="0" dirty="0"/>
              <a:t> interpreted as change</a:t>
            </a:r>
          </a:p>
          <a:p>
            <a:endParaRPr lang="en-US" baseline="0" dirty="0"/>
          </a:p>
          <a:p>
            <a:r>
              <a:rPr lang="en-US" baseline="0" dirty="0"/>
              <a:t>Concurrent</a:t>
            </a:r>
          </a:p>
          <a:p>
            <a:r>
              <a:rPr lang="en-US" baseline="0" dirty="0"/>
              <a:t>Girls more relationally aggressive at T1; but boys not more physically aggressive</a:t>
            </a:r>
          </a:p>
          <a:p>
            <a:r>
              <a:rPr lang="en-US" baseline="0" dirty="0"/>
              <a:t>Older children less likely to use physical aggression</a:t>
            </a:r>
          </a:p>
          <a:p>
            <a:r>
              <a:rPr lang="en-US" baseline="0" dirty="0"/>
              <a:t>Social dominance predicted relational aggression; but not physical aggression; not proactive aggression</a:t>
            </a:r>
          </a:p>
          <a:p>
            <a:r>
              <a:rPr lang="en-US" baseline="0" dirty="0"/>
              <a:t>Exclusion associated with proactive aggression</a:t>
            </a:r>
          </a:p>
          <a:p>
            <a:endParaRPr lang="en-US" baseline="0" dirty="0"/>
          </a:p>
          <a:p>
            <a:r>
              <a:rPr lang="en-US" baseline="0" dirty="0"/>
              <a:t>Longitudinal Analyses</a:t>
            </a:r>
          </a:p>
          <a:p>
            <a:r>
              <a:rPr lang="en-US" baseline="0" dirty="0"/>
              <a:t>Social dominance predicted decreases in physical aggression</a:t>
            </a:r>
          </a:p>
          <a:p>
            <a:r>
              <a:rPr lang="en-US" baseline="0" dirty="0"/>
              <a:t>Exclusion predicted increases </a:t>
            </a:r>
            <a:r>
              <a:rPr lang="en-US" baseline="0"/>
              <a:t>in relational</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21</a:t>
            </a:fld>
            <a:endParaRPr lang="en-US"/>
          </a:p>
        </p:txBody>
      </p:sp>
    </p:spTree>
    <p:extLst>
      <p:ext uri="{BB962C8B-B14F-4D97-AF65-F5344CB8AC3E}">
        <p14:creationId xmlns:p14="http://schemas.microsoft.com/office/powerpoint/2010/main" val="92645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0c95403bf_1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0c95403bf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1" fontAlgn="base" latinLnBrk="0" hangingPunct="1">
              <a:lnSpc>
                <a:spcPct val="100000"/>
              </a:lnSpc>
              <a:spcBef>
                <a:spcPct val="30000"/>
              </a:spcBef>
              <a:spcAft>
                <a:spcPct val="0"/>
              </a:spcAft>
              <a:buClrTx/>
              <a:buSzTx/>
              <a:buFont typeface="Arial"/>
              <a:buChar char="•"/>
              <a:tabLst/>
              <a:defRPr/>
            </a:pPr>
            <a:r>
              <a:rPr lang="en-US" dirty="0"/>
              <a:t>Relational marginally associated with decrease in physical and increase in proactive </a:t>
            </a:r>
          </a:p>
          <a:p>
            <a:pPr lvl="1">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22</a:t>
            </a:fld>
            <a:endParaRPr lang="en-US"/>
          </a:p>
        </p:txBody>
      </p:sp>
    </p:spTree>
    <p:extLst>
      <p:ext uri="{BB962C8B-B14F-4D97-AF65-F5344CB8AC3E}">
        <p14:creationId xmlns:p14="http://schemas.microsoft.com/office/powerpoint/2010/main" val="467342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Both forms of aggression (physical/relational) stable over time </a:t>
            </a:r>
          </a:p>
          <a:p>
            <a:r>
              <a:rPr lang="en-US" dirty="0"/>
              <a:t>BUT</a:t>
            </a:r>
            <a:r>
              <a:rPr lang="en-US" baseline="0" dirty="0"/>
              <a:t> functions (proactive/reactive) were not: WHY?</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23</a:t>
            </a:fld>
            <a:endParaRPr lang="en-US"/>
          </a:p>
        </p:txBody>
      </p:sp>
    </p:spTree>
    <p:extLst>
      <p:ext uri="{BB962C8B-B14F-4D97-AF65-F5344CB8AC3E}">
        <p14:creationId xmlns:p14="http://schemas.microsoft.com/office/powerpoint/2010/main" val="2514587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24</a:t>
            </a:fld>
            <a:endParaRPr lang="en-US"/>
          </a:p>
        </p:txBody>
      </p:sp>
    </p:spTree>
    <p:extLst>
      <p:ext uri="{BB962C8B-B14F-4D97-AF65-F5344CB8AC3E}">
        <p14:creationId xmlns:p14="http://schemas.microsoft.com/office/powerpoint/2010/main" val="44571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25</a:t>
            </a:fld>
            <a:endParaRPr lang="en-US"/>
          </a:p>
        </p:txBody>
      </p:sp>
    </p:spTree>
    <p:extLst>
      <p:ext uri="{BB962C8B-B14F-4D97-AF65-F5344CB8AC3E}">
        <p14:creationId xmlns:p14="http://schemas.microsoft.com/office/powerpoint/2010/main" val="3811742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130694-949B-43E6-B791-C7928E832512}" type="slidenum">
              <a:rPr lang="en-US" altLang="en-US" sz="1200" smtClean="0"/>
              <a:pPr/>
              <a:t>26</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29527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BA3364-A18B-4EDC-965C-96658FDE0D17}" type="slidenum">
              <a:rPr lang="en-US" altLang="en-US" sz="1200" smtClean="0">
                <a:solidFill>
                  <a:srgbClr val="000000"/>
                </a:solidFill>
              </a:rPr>
              <a:pPr/>
              <a:t>27</a:t>
            </a:fld>
            <a:endParaRPr lang="en-US" altLang="en-US" sz="120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87241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ACA206-C7C8-48B8-9C25-2A3750F6149C}" type="slidenum">
              <a:rPr lang="en-US" altLang="en-US" sz="1200" smtClean="0">
                <a:solidFill>
                  <a:srgbClr val="000000"/>
                </a:solidFill>
              </a:rPr>
              <a:pPr/>
              <a:t>28</a:t>
            </a:fld>
            <a:endParaRPr lang="en-US" altLang="en-US" sz="120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22957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C6FD40-BD32-4180-9B06-19819740B1A0}" type="slidenum">
              <a:rPr lang="en-US" altLang="en-US" sz="1200" smtClean="0"/>
              <a:pPr/>
              <a:t>29</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77677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AF7A6-D701-4B42-A68D-86FDD30DE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140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AF7A6-D701-4B42-A68D-86FDD30DE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854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709995-3E93-4859-B3EB-019555DC8608}" type="slidenum">
              <a:rPr lang="en-US" altLang="en-US" sz="1200" smtClean="0"/>
              <a:pPr/>
              <a:t>5</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47829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AF7A6-D701-4B42-A68D-86FDD30DE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736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www.rch.org.au</a:t>
            </a:r>
            <a:r>
              <a:rPr lang="en-US" dirty="0"/>
              <a:t>/</a:t>
            </a:r>
            <a:r>
              <a:rPr lang="en-US" dirty="0" err="1"/>
              <a:t>studentorientation</a:t>
            </a:r>
            <a:r>
              <a:rPr lang="en-US" dirty="0"/>
              <a:t>/</a:t>
            </a:r>
            <a:r>
              <a:rPr lang="en-US" dirty="0" err="1"/>
              <a:t>Differences_between_children_and_adults</a:t>
            </a:r>
            <a:r>
              <a:rPr lang="en-US" dirty="0"/>
              <a:t>/</a:t>
            </a:r>
          </a:p>
        </p:txBody>
      </p:sp>
      <p:sp>
        <p:nvSpPr>
          <p:cNvPr id="4" name="Slide Number Placeholder 3"/>
          <p:cNvSpPr>
            <a:spLocks noGrp="1"/>
          </p:cNvSpPr>
          <p:nvPr>
            <p:ph type="sldNum" sz="quarter" idx="5"/>
          </p:nvPr>
        </p:nvSpPr>
        <p:spPr/>
        <p:txBody>
          <a:bodyPr/>
          <a:lstStyle/>
          <a:p>
            <a:fld id="{A8B732B4-A220-4D64-89E5-594291243225}" type="slidenum">
              <a:rPr lang="en-US" smtClean="0"/>
              <a:pPr/>
              <a:t>41</a:t>
            </a:fld>
            <a:endParaRPr lang="en-US"/>
          </a:p>
        </p:txBody>
      </p:sp>
    </p:spTree>
    <p:extLst>
      <p:ext uri="{BB962C8B-B14F-4D97-AF65-F5344CB8AC3E}">
        <p14:creationId xmlns:p14="http://schemas.microsoft.com/office/powerpoint/2010/main" val="2609805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accent2">
                    <a:lumMod val="50000"/>
                  </a:schemeClr>
                </a:solidFill>
              </a:rPr>
              <a:t> neutral state FEAR: </a:t>
            </a:r>
            <a:r>
              <a:rPr lang="en-US" sz="1200" b="1" dirty="0">
                <a:solidFill>
                  <a:schemeClr val="accent2">
                    <a:lumMod val="50000"/>
                  </a:schemeClr>
                </a:solidFill>
              </a:rPr>
              <a:t>(A &gt; YA and T) </a:t>
            </a:r>
            <a:r>
              <a:rPr lang="en-US" sz="1200" dirty="0">
                <a:solidFill>
                  <a:schemeClr val="accent2">
                    <a:lumMod val="50000"/>
                  </a:schemeClr>
                </a:solidFill>
              </a:rPr>
              <a:t>HAPPY: (A and YA</a:t>
            </a:r>
            <a:r>
              <a:rPr lang="en-US" sz="1200" baseline="0" dirty="0">
                <a:solidFill>
                  <a:schemeClr val="accent2">
                    <a:lumMod val="50000"/>
                  </a:schemeClr>
                </a:solidFill>
              </a:rPr>
              <a:t> &gt;</a:t>
            </a:r>
            <a:r>
              <a:rPr lang="en-US" sz="1200" dirty="0">
                <a:solidFill>
                  <a:schemeClr val="accent2">
                    <a:lumMod val="50000"/>
                  </a:schemeClr>
                </a:solidFill>
              </a:rPr>
              <a:t> T) </a:t>
            </a:r>
            <a:r>
              <a:rPr lang="en-US" sz="1200" b="0" u="sng" dirty="0">
                <a:solidFill>
                  <a:schemeClr val="accent2">
                    <a:lumMod val="50000"/>
                  </a:schemeClr>
                </a:solidFill>
              </a:rPr>
              <a:t>CALM: (A &gt; 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solidFill>
                  <a:schemeClr val="accent2">
                    <a:lumMod val="50000"/>
                  </a:schemeClr>
                </a:solidFill>
              </a:rPr>
              <a:t> threat state</a:t>
            </a:r>
            <a:r>
              <a:rPr lang="en-US" sz="1200" b="0" baseline="0" dirty="0">
                <a:solidFill>
                  <a:schemeClr val="accent2">
                    <a:lumMod val="50000"/>
                  </a:schemeClr>
                </a:solidFill>
              </a:rPr>
              <a:t> CALM</a:t>
            </a:r>
            <a:r>
              <a:rPr lang="en-US" sz="1200" b="1" baseline="0" dirty="0">
                <a:solidFill>
                  <a:schemeClr val="accent2">
                    <a:lumMod val="50000"/>
                  </a:schemeClr>
                </a:solidFill>
              </a:rPr>
              <a:t>: (A &gt; YA &gt; 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solidFill>
                  <a:schemeClr val="accent2">
                    <a:lumMod val="50000"/>
                  </a:schemeClr>
                </a:solidFill>
              </a:rPr>
              <a:t> excitement state: </a:t>
            </a:r>
            <a:r>
              <a:rPr lang="en-US" sz="1200" b="0" u="sng" dirty="0">
                <a:solidFill>
                  <a:schemeClr val="accent2">
                    <a:lumMod val="50000"/>
                  </a:schemeClr>
                </a:solidFill>
              </a:rPr>
              <a:t>CALM: (A &gt; 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baseline="0" dirty="0">
                <a:solidFill>
                  <a:schemeClr val="accent2">
                    <a:lumMod val="50000"/>
                  </a:schemeClr>
                </a:solidFill>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baseline="0" dirty="0">
                <a:solidFill>
                  <a:schemeClr val="accent2">
                    <a:lumMod val="50000"/>
                  </a:schemeClr>
                </a:solidFill>
              </a:rPr>
              <a:t>Fig 1 set – take away </a:t>
            </a:r>
            <a:r>
              <a:rPr lang="en-US" sz="1200" b="0" baseline="0" dirty="0" err="1">
                <a:solidFill>
                  <a:schemeClr val="accent2">
                    <a:lumMod val="50000"/>
                  </a:schemeClr>
                </a:solidFill>
              </a:rPr>
              <a:t>DLpfc</a:t>
            </a:r>
            <a:r>
              <a:rPr lang="en-US" sz="1200" b="0" baseline="0" dirty="0">
                <a:solidFill>
                  <a:schemeClr val="accent2">
                    <a:lumMod val="50000"/>
                  </a:schemeClr>
                </a:solidFill>
              </a:rPr>
              <a:t> significantly diff by age but NOT robustly related to performance; </a:t>
            </a:r>
            <a:r>
              <a:rPr lang="en-US" sz="1200" b="0" baseline="0" dirty="0" err="1">
                <a:solidFill>
                  <a:schemeClr val="accent2">
                    <a:lumMod val="50000"/>
                  </a:schemeClr>
                </a:solidFill>
              </a:rPr>
              <a:t>dACC</a:t>
            </a:r>
            <a:r>
              <a:rPr lang="en-US" sz="1200" b="0" baseline="0" dirty="0">
                <a:solidFill>
                  <a:schemeClr val="accent2">
                    <a:lumMod val="50000"/>
                  </a:schemeClr>
                </a:solidFill>
              </a:rPr>
              <a:t> and </a:t>
            </a:r>
            <a:r>
              <a:rPr lang="en-US" sz="1200" b="0" baseline="0" dirty="0" err="1">
                <a:solidFill>
                  <a:schemeClr val="accent2">
                    <a:lumMod val="50000"/>
                  </a:schemeClr>
                </a:solidFill>
              </a:rPr>
              <a:t>Pariental</a:t>
            </a:r>
            <a:r>
              <a:rPr lang="en-US" sz="1200" b="0" baseline="0" dirty="0">
                <a:solidFill>
                  <a:schemeClr val="accent2">
                    <a:lumMod val="50000"/>
                  </a:schemeClr>
                </a:solidFill>
              </a:rPr>
              <a:t> related to age AND d’ thus important for task performance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baseline="0" dirty="0">
              <a:solidFill>
                <a:schemeClr val="accent2">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baseline="0" dirty="0">
                <a:solidFill>
                  <a:schemeClr val="accent2">
                    <a:lumMod val="50000"/>
                  </a:schemeClr>
                </a:solidFill>
              </a:rPr>
              <a:t>Fig 2 set – take away PFC corrected: greater </a:t>
            </a:r>
            <a:r>
              <a:rPr lang="en-US" sz="1200" b="0" baseline="0" dirty="0" err="1">
                <a:solidFill>
                  <a:schemeClr val="accent2">
                    <a:lumMod val="50000"/>
                  </a:schemeClr>
                </a:solidFill>
              </a:rPr>
              <a:t>vmPFC</a:t>
            </a:r>
            <a:r>
              <a:rPr lang="en-US" sz="1200" b="0" baseline="0" dirty="0">
                <a:solidFill>
                  <a:schemeClr val="accent2">
                    <a:lumMod val="50000"/>
                  </a:schemeClr>
                </a:solidFill>
              </a:rPr>
              <a:t> activation related to poorer behavioral performance </a:t>
            </a:r>
            <a:endParaRPr lang="en-US" sz="1200" b="1" dirty="0">
              <a:solidFill>
                <a:schemeClr val="accent2">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chemeClr val="accent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48</a:t>
            </a:fld>
            <a:endParaRPr lang="en-US"/>
          </a:p>
        </p:txBody>
      </p:sp>
    </p:spTree>
    <p:extLst>
      <p:ext uri="{BB962C8B-B14F-4D97-AF65-F5344CB8AC3E}">
        <p14:creationId xmlns:p14="http://schemas.microsoft.com/office/powerpoint/2010/main" val="4266582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a:t>
            </a:r>
            <a:r>
              <a:rPr lang="en-US" baseline="0" dirty="0"/>
              <a:t> – I found the discussion to be lacking!</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49</a:t>
            </a:fld>
            <a:endParaRPr lang="en-US"/>
          </a:p>
        </p:txBody>
      </p:sp>
    </p:spTree>
    <p:extLst>
      <p:ext uri="{BB962C8B-B14F-4D97-AF65-F5344CB8AC3E}">
        <p14:creationId xmlns:p14="http://schemas.microsoft.com/office/powerpoint/2010/main" val="3906429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-What is the unique message of the article</a:t>
            </a:r>
          </a:p>
          <a:p>
            <a:r>
              <a:rPr lang="en-US" sz="1200" kern="1200" dirty="0">
                <a:solidFill>
                  <a:schemeClr val="tx1"/>
                </a:solidFill>
                <a:effectLst/>
                <a:latin typeface="Arial" charset="0"/>
                <a:ea typeface="+mn-ea"/>
                <a:cs typeface="+mn-cs"/>
              </a:rPr>
              <a:t>-presentations should cover the article’s unique contribution, integrative themes across the readings (particularly for that day), the pros and cons of different research methods for addressing the topic, and ideas regarding potential future directions/applications of the findings</a:t>
            </a:r>
          </a:p>
          <a:p>
            <a:r>
              <a:rPr lang="en-US" sz="1200" kern="1200" dirty="0">
                <a:solidFill>
                  <a:schemeClr val="tx1"/>
                </a:solidFill>
                <a:effectLst/>
                <a:latin typeface="Arial" charset="0"/>
                <a:ea typeface="+mn-ea"/>
                <a:cs typeface="+mn-cs"/>
              </a:rPr>
              <a:t>-Stronger presentations often focus on key strengths and results.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50</a:t>
            </a:fld>
            <a:endParaRPr lang="en-US"/>
          </a:p>
        </p:txBody>
      </p:sp>
    </p:spTree>
    <p:extLst>
      <p:ext uri="{BB962C8B-B14F-4D97-AF65-F5344CB8AC3E}">
        <p14:creationId xmlns:p14="http://schemas.microsoft.com/office/powerpoint/2010/main" val="2159676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51</a:t>
            </a:fld>
            <a:endParaRPr lang="en-US"/>
          </a:p>
        </p:txBody>
      </p:sp>
    </p:spTree>
    <p:extLst>
      <p:ext uri="{BB962C8B-B14F-4D97-AF65-F5344CB8AC3E}">
        <p14:creationId xmlns:p14="http://schemas.microsoft.com/office/powerpoint/2010/main" val="2021170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dirty="0"/>
              <a:t>Asynchronous maturation </a:t>
            </a:r>
            <a:endParaRPr lang="en-US" dirty="0"/>
          </a:p>
          <a:p>
            <a:r>
              <a:rPr lang="en-US" dirty="0"/>
              <a:t>U</a:t>
            </a:r>
            <a:r>
              <a:rPr lang="en-US" baseline="0" dirty="0"/>
              <a:t> shaped </a:t>
            </a:r>
            <a:r>
              <a:rPr lang="en-US" baseline="0" dirty="0" err="1"/>
              <a:t>vs</a:t>
            </a:r>
            <a:r>
              <a:rPr lang="en-US" baseline="0" dirty="0"/>
              <a:t> linear </a:t>
            </a:r>
          </a:p>
          <a:p>
            <a:r>
              <a:rPr lang="en-US" baseline="0" dirty="0"/>
              <a:t>-individual differences</a:t>
            </a:r>
          </a:p>
          <a:p>
            <a:endParaRPr lang="en-US" baseline="0" dirty="0"/>
          </a:p>
          <a:p>
            <a:r>
              <a:rPr lang="en-US" sz="1200" b="0" i="0" u="none" strike="noStrike" kern="1200" dirty="0">
                <a:solidFill>
                  <a:schemeClr val="tx1"/>
                </a:solidFill>
                <a:effectLst/>
                <a:latin typeface="Arial" charset="0"/>
                <a:ea typeface="+mn-ea"/>
                <a:cs typeface="+mn-cs"/>
              </a:rPr>
              <a:t> In addition to limitations in incentive processing, basic cognitive control abilities, including working memory and inhibitory control, continue to mature during adolescence. Consequently, adolescents may be limited, relative to adults, in their abilities to inhibit impulsive behaviors and reliably hold ‘on-line’ comparisons of potential rewards/punishments during decision-making.</a:t>
            </a:r>
          </a:p>
          <a:p>
            <a:endParaRPr lang="en-US" sz="1200" b="0" i="0" u="none" strike="noStrike" kern="1200" dirty="0">
              <a:solidFill>
                <a:schemeClr val="tx1"/>
              </a:solidFill>
              <a:effectLst/>
              <a:latin typeface="Arial" charset="0"/>
              <a:ea typeface="+mn-ea"/>
              <a:cs typeface="+mn-cs"/>
            </a:endParaRPr>
          </a:p>
          <a:p>
            <a:r>
              <a:rPr lang="en-US" sz="1200" b="0" i="0" u="none" strike="noStrike" kern="1200" dirty="0">
                <a:solidFill>
                  <a:schemeClr val="tx1"/>
                </a:solidFill>
                <a:effectLst/>
                <a:latin typeface="Arial" charset="0"/>
                <a:ea typeface="+mn-ea"/>
                <a:cs typeface="+mn-cs"/>
              </a:rPr>
              <a:t>Geier, C., &amp; Luna, B. (2009). The maturation of incentive processing and cognitive control. </a:t>
            </a:r>
            <a:r>
              <a:rPr lang="en-US" sz="1200" b="0" i="1" u="none" strike="noStrike" kern="1200" dirty="0">
                <a:solidFill>
                  <a:schemeClr val="tx1"/>
                </a:solidFill>
                <a:effectLst/>
                <a:latin typeface="Arial" charset="0"/>
                <a:ea typeface="+mn-ea"/>
                <a:cs typeface="+mn-cs"/>
              </a:rPr>
              <a:t>Pharmacology, biochemistry, and behavior</a:t>
            </a:r>
            <a:r>
              <a:rPr lang="en-US" sz="1200" b="0" i="0" u="none" strike="noStrike" kern="1200" dirty="0">
                <a:solidFill>
                  <a:schemeClr val="tx1"/>
                </a:solidFill>
                <a:effectLst/>
                <a:latin typeface="Arial" charset="0"/>
                <a:ea typeface="+mn-ea"/>
                <a:cs typeface="+mn-cs"/>
              </a:rPr>
              <a:t>, </a:t>
            </a:r>
            <a:r>
              <a:rPr lang="en-US" sz="1200" b="0" i="1" u="none" strike="noStrike" kern="1200" dirty="0">
                <a:solidFill>
                  <a:schemeClr val="tx1"/>
                </a:solidFill>
                <a:effectLst/>
                <a:latin typeface="Arial" charset="0"/>
                <a:ea typeface="+mn-ea"/>
                <a:cs typeface="+mn-cs"/>
              </a:rPr>
              <a:t>93</a:t>
            </a:r>
            <a:r>
              <a:rPr lang="en-US" sz="1200" b="0" i="0" u="none" strike="noStrike" kern="1200" dirty="0">
                <a:solidFill>
                  <a:schemeClr val="tx1"/>
                </a:solidFill>
                <a:effectLst/>
                <a:latin typeface="Arial" charset="0"/>
                <a:ea typeface="+mn-ea"/>
                <a:cs typeface="+mn-cs"/>
              </a:rPr>
              <a:t>(3), 212–221. https://</a:t>
            </a:r>
            <a:r>
              <a:rPr lang="en-US" sz="1200" b="0" i="0" u="none" strike="noStrike" kern="1200" dirty="0" err="1">
                <a:solidFill>
                  <a:schemeClr val="tx1"/>
                </a:solidFill>
                <a:effectLst/>
                <a:latin typeface="Arial" charset="0"/>
                <a:ea typeface="+mn-ea"/>
                <a:cs typeface="+mn-cs"/>
              </a:rPr>
              <a:t>doi.org</a:t>
            </a:r>
            <a:r>
              <a:rPr lang="en-US" sz="1200" b="0" i="0" u="none" strike="noStrike" kern="1200" dirty="0">
                <a:solidFill>
                  <a:schemeClr val="tx1"/>
                </a:solidFill>
                <a:effectLst/>
                <a:latin typeface="Arial" charset="0"/>
                <a:ea typeface="+mn-ea"/>
                <a:cs typeface="+mn-cs"/>
              </a:rPr>
              <a:t>/10.1016/j.pbb.2009.01.021</a:t>
            </a:r>
          </a:p>
          <a:p>
            <a:endParaRPr lang="en-US" sz="1200" b="0" i="0" u="none" strike="noStrike" kern="1200" dirty="0">
              <a:solidFill>
                <a:schemeClr val="tx1"/>
              </a:solidFill>
              <a:effectLst/>
              <a:latin typeface="Arial" charset="0"/>
              <a:ea typeface="+mn-ea"/>
              <a:cs typeface="+mn-cs"/>
            </a:endParaRPr>
          </a:p>
          <a:p>
            <a:r>
              <a:rPr lang="en-US" sz="1200" b="0" i="0" u="none" strike="noStrike" kern="1200" dirty="0">
                <a:solidFill>
                  <a:schemeClr val="tx1"/>
                </a:solidFill>
                <a:effectLst/>
                <a:latin typeface="Arial" charset="0"/>
                <a:ea typeface="+mn-ea"/>
                <a:cs typeface="+mn-cs"/>
              </a:rPr>
              <a:t>Behaviorally, adolescents are more ‘reward-driven’ (i.e., respond more strongly to rewards than adults)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53</a:t>
            </a:fld>
            <a:endParaRPr lang="en-US"/>
          </a:p>
        </p:txBody>
      </p:sp>
    </p:spTree>
    <p:extLst>
      <p:ext uri="{BB962C8B-B14F-4D97-AF65-F5344CB8AC3E}">
        <p14:creationId xmlns:p14="http://schemas.microsoft.com/office/powerpoint/2010/main" val="1095972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important for substance use and</a:t>
            </a:r>
          </a:p>
        </p:txBody>
      </p:sp>
      <p:sp>
        <p:nvSpPr>
          <p:cNvPr id="4" name="Slide Number Placeholder 3"/>
          <p:cNvSpPr>
            <a:spLocks noGrp="1"/>
          </p:cNvSpPr>
          <p:nvPr>
            <p:ph type="sldNum" sz="quarter" idx="5"/>
          </p:nvPr>
        </p:nvSpPr>
        <p:spPr/>
        <p:txBody>
          <a:bodyPr/>
          <a:lstStyle/>
          <a:p>
            <a:fld id="{A8B732B4-A220-4D64-89E5-594291243225}" type="slidenum">
              <a:rPr lang="en-US" smtClean="0"/>
              <a:pPr/>
              <a:t>54</a:t>
            </a:fld>
            <a:endParaRPr lang="en-US"/>
          </a:p>
        </p:txBody>
      </p:sp>
    </p:spTree>
    <p:extLst>
      <p:ext uri="{BB962C8B-B14F-4D97-AF65-F5344CB8AC3E}">
        <p14:creationId xmlns:p14="http://schemas.microsoft.com/office/powerpoint/2010/main" val="3441623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55</a:t>
            </a:fld>
            <a:endParaRPr lang="en-US"/>
          </a:p>
        </p:txBody>
      </p:sp>
    </p:spTree>
    <p:extLst>
      <p:ext uri="{BB962C8B-B14F-4D97-AF65-F5344CB8AC3E}">
        <p14:creationId xmlns:p14="http://schemas.microsoft.com/office/powerpoint/2010/main" val="1178526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56</a:t>
            </a:fld>
            <a:endParaRPr lang="en-US"/>
          </a:p>
        </p:txBody>
      </p:sp>
    </p:spTree>
    <p:extLst>
      <p:ext uri="{BB962C8B-B14F-4D97-AF65-F5344CB8AC3E}">
        <p14:creationId xmlns:p14="http://schemas.microsoft.com/office/powerpoint/2010/main" val="377048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5312BF-DCC4-4303-8D45-4B19CB583DE6}" type="slidenum">
              <a:rPr lang="en-US" altLang="en-US" sz="1200" smtClean="0"/>
              <a:pPr/>
              <a:t>6</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46916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Ecological validity it a strength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Goal is to complete as fast as possible</a:t>
            </a:r>
            <a:endParaRPr lang="en-US" dirty="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57</a:t>
            </a:fld>
            <a:endParaRPr lang="en-US"/>
          </a:p>
        </p:txBody>
      </p:sp>
    </p:spTree>
    <p:extLst>
      <p:ext uri="{BB962C8B-B14F-4D97-AF65-F5344CB8AC3E}">
        <p14:creationId xmlns:p14="http://schemas.microsoft.com/office/powerpoint/2010/main" val="3539594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Correlation were sig</a:t>
            </a:r>
            <a:r>
              <a:rPr lang="en-US" baseline="0" dirty="0"/>
              <a:t> different</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58</a:t>
            </a:fld>
            <a:endParaRPr lang="en-US"/>
          </a:p>
        </p:txBody>
      </p:sp>
    </p:spTree>
    <p:extLst>
      <p:ext uri="{BB962C8B-B14F-4D97-AF65-F5344CB8AC3E}">
        <p14:creationId xmlns:p14="http://schemas.microsoft.com/office/powerpoint/2010/main" val="1546092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61</a:t>
            </a:fld>
            <a:endParaRPr lang="en-US"/>
          </a:p>
        </p:txBody>
      </p:sp>
    </p:spTree>
    <p:extLst>
      <p:ext uri="{BB962C8B-B14F-4D97-AF65-F5344CB8AC3E}">
        <p14:creationId xmlns:p14="http://schemas.microsoft.com/office/powerpoint/2010/main" val="1837389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System</a:t>
            </a:r>
            <a:r>
              <a:rPr lang="en-US" baseline="0" dirty="0"/>
              <a:t> 1: biases decision-making based on the valuation and prediction of potential rewards and punishments</a:t>
            </a:r>
          </a:p>
          <a:p>
            <a:r>
              <a:rPr lang="en-US" baseline="0" dirty="0"/>
              <a:t>System 2: supports goal-directed decision making by keeping impulses in check and by providing the mental machinery needed for deliberation regarding alternative choices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Risky decisions are seen as increased engagement of incentive processing and decreased engagement of cognitive control activity due to an immature capacity to down-regulate reward system outputs through control signaling,</a:t>
            </a:r>
            <a:r>
              <a:rPr lang="en-US" baseline="0" dirty="0"/>
              <a:t> which biases adolescents toward risk taking</a:t>
            </a:r>
            <a:endParaRPr lang="en-US" dirty="0"/>
          </a:p>
          <a:p>
            <a:endParaRPr lang="en-US" dirty="0"/>
          </a:p>
        </p:txBody>
      </p:sp>
      <p:sp>
        <p:nvSpPr>
          <p:cNvPr id="4" name="Slide Number Placeholder 3"/>
          <p:cNvSpPr>
            <a:spLocks noGrp="1"/>
          </p:cNvSpPr>
          <p:nvPr>
            <p:ph type="sldNum" sz="quarter" idx="10"/>
          </p:nvPr>
        </p:nvSpPr>
        <p:spPr/>
        <p:txBody>
          <a:bodyPr/>
          <a:lstStyle/>
          <a:p>
            <a:fld id="{B153383B-57B4-5A42-9218-78C103D157AE}" type="slidenum">
              <a:rPr lang="en-US" smtClean="0"/>
              <a:t>63</a:t>
            </a:fld>
            <a:endParaRPr lang="en-US"/>
          </a:p>
        </p:txBody>
      </p:sp>
    </p:spTree>
    <p:extLst>
      <p:ext uri="{BB962C8B-B14F-4D97-AF65-F5344CB8AC3E}">
        <p14:creationId xmlns:p14="http://schemas.microsoft.com/office/powerpoint/2010/main" val="1578898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System</a:t>
            </a:r>
            <a:r>
              <a:rPr lang="en-US" baseline="0" dirty="0"/>
              <a:t> 1: biases decision-making based on the valuation and prediction of potential rewards and punishments</a:t>
            </a:r>
          </a:p>
          <a:p>
            <a:r>
              <a:rPr lang="en-US" baseline="0" dirty="0"/>
              <a:t>System 2: supports goal-directed decision making by keeping impulses in check and by providing the mental machinery needed for deliberation regarding alternative choices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Risky decisions are seen as increased engagement of incentive processing and decreased engagement of cognitive control activity due to an immature capacity to down-regulate reward system outputs through control signaling,</a:t>
            </a:r>
            <a:r>
              <a:rPr lang="en-US" baseline="0" dirty="0"/>
              <a:t> which biases adolescents toward risk taking</a:t>
            </a:r>
            <a:endParaRPr lang="en-US" dirty="0"/>
          </a:p>
          <a:p>
            <a:endParaRPr lang="en-US" dirty="0"/>
          </a:p>
        </p:txBody>
      </p:sp>
      <p:sp>
        <p:nvSpPr>
          <p:cNvPr id="4" name="Slide Number Placeholder 3"/>
          <p:cNvSpPr>
            <a:spLocks noGrp="1"/>
          </p:cNvSpPr>
          <p:nvPr>
            <p:ph type="sldNum" sz="quarter" idx="10"/>
          </p:nvPr>
        </p:nvSpPr>
        <p:spPr/>
        <p:txBody>
          <a:bodyPr/>
          <a:lstStyle/>
          <a:p>
            <a:fld id="{B153383B-57B4-5A42-9218-78C103D157AE}" type="slidenum">
              <a:rPr lang="en-US" smtClean="0"/>
              <a:t>65</a:t>
            </a:fld>
            <a:endParaRPr lang="en-US"/>
          </a:p>
        </p:txBody>
      </p:sp>
    </p:spTree>
    <p:extLst>
      <p:ext uri="{BB962C8B-B14F-4D97-AF65-F5344CB8AC3E}">
        <p14:creationId xmlns:p14="http://schemas.microsoft.com/office/powerpoint/2010/main" val="1924038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53383B-57B4-5A42-9218-78C103D157AE}" type="slidenum">
              <a:rPr lang="en-US" smtClean="0"/>
              <a:t>67</a:t>
            </a:fld>
            <a:endParaRPr lang="en-US"/>
          </a:p>
        </p:txBody>
      </p:sp>
    </p:spTree>
    <p:extLst>
      <p:ext uri="{BB962C8B-B14F-4D97-AF65-F5344CB8AC3E}">
        <p14:creationId xmlns:p14="http://schemas.microsoft.com/office/powerpoint/2010/main" val="2643500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While in the scanner…</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The Stoplight task (Figure 1) is a simple driving task in which subjects control the progression of a vehicle along a straight track, from a driver’s point of view.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Subjects completed four rounds of the task; two in the first social condition and two in the second social condition.</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Each round used a track with 20 intersections (treated as separate trials), which took under 6 minutes to traverse (dependent on subjects’ choices and providence).</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At each intersection subjects rendered a decision (by button press) about whether or not to brake as the vehicle approached a changing traffic signal (which cycled from green to yellow to red).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As the vehicle approached the intersection, the traffic signal turned yellow, and the subject decided whether to chance a possible crash in the intersection (GO decision), or to brake and wait for the light to return to green (STOP</a:t>
            </a:r>
          </a:p>
          <a:p>
            <a:endParaRPr lang="en-US" sz="1200" b="0" i="0" u="none" strike="noStrike" kern="1200" baseline="0" dirty="0">
              <a:solidFill>
                <a:schemeClr val="tx1"/>
              </a:solidFill>
              <a:latin typeface="Arial" charset="0"/>
              <a:ea typeface="+mn-ea"/>
              <a:cs typeface="+mn-cs"/>
            </a:endParaRPr>
          </a:p>
          <a:p>
            <a:r>
              <a:rPr lang="en-US" dirty="0"/>
              <a:t>Both the timing of the traffic signals and the probability of a crash</a:t>
            </a:r>
            <a:r>
              <a:rPr lang="en-US" baseline="0" dirty="0"/>
              <a:t> in the associated intersections were varied so as to be unpredictable by the participant</a:t>
            </a:r>
          </a:p>
          <a:p>
            <a:r>
              <a:rPr lang="en-US" baseline="0" dirty="0"/>
              <a:t>Risk taking was encouraged by offering monetary incentives for completing the course in a timely fashion</a:t>
            </a:r>
          </a:p>
          <a:p>
            <a:r>
              <a:rPr lang="en-US" baseline="0" dirty="0"/>
              <a:t>Barratt: individual differences in impulsivity</a:t>
            </a:r>
          </a:p>
          <a:p>
            <a:r>
              <a:rPr lang="en-US" baseline="0" dirty="0"/>
              <a:t>Zuckerman: sensation seeking</a:t>
            </a:r>
          </a:p>
          <a:p>
            <a:r>
              <a:rPr lang="en-US" baseline="0" dirty="0"/>
              <a:t>RPI: resistance to peer influence</a:t>
            </a:r>
            <a:endParaRPr lang="en-US" dirty="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69</a:t>
            </a:fld>
            <a:endParaRPr lang="en-US"/>
          </a:p>
        </p:txBody>
      </p:sp>
    </p:spTree>
    <p:extLst>
      <p:ext uri="{BB962C8B-B14F-4D97-AF65-F5344CB8AC3E}">
        <p14:creationId xmlns:p14="http://schemas.microsoft.com/office/powerpoint/2010/main" val="2220955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53383B-57B4-5A42-9218-78C103D157AE}" type="slidenum">
              <a:rPr lang="en-US" smtClean="0"/>
              <a:t>70</a:t>
            </a:fld>
            <a:endParaRPr lang="en-US"/>
          </a:p>
        </p:txBody>
      </p:sp>
    </p:spTree>
    <p:extLst>
      <p:ext uri="{BB962C8B-B14F-4D97-AF65-F5344CB8AC3E}">
        <p14:creationId xmlns:p14="http://schemas.microsoft.com/office/powerpoint/2010/main" val="157022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Adolescents and adults</a:t>
            </a:r>
            <a:r>
              <a:rPr lang="en-US" baseline="0" dirty="0"/>
              <a:t> behaved comparably alone, but adolescent performance was sensitive to social context – did not reach statistical significance (they attribute to sample size)</a:t>
            </a:r>
          </a:p>
          <a:p>
            <a:r>
              <a:rPr lang="en-US" baseline="0" dirty="0"/>
              <a:t>Behavior was significantly predicted by sensation seeking, but not impulsivity</a:t>
            </a:r>
          </a:p>
          <a:p>
            <a:r>
              <a:rPr lang="en-US" baseline="0" dirty="0"/>
              <a:t>- Driven more by incentive processing system? </a:t>
            </a:r>
            <a:endParaRPr lang="en-US" dirty="0"/>
          </a:p>
        </p:txBody>
      </p:sp>
      <p:sp>
        <p:nvSpPr>
          <p:cNvPr id="4" name="Slide Number Placeholder 3"/>
          <p:cNvSpPr>
            <a:spLocks noGrp="1"/>
          </p:cNvSpPr>
          <p:nvPr>
            <p:ph type="sldNum" sz="quarter" idx="10"/>
          </p:nvPr>
        </p:nvSpPr>
        <p:spPr/>
        <p:txBody>
          <a:bodyPr/>
          <a:lstStyle/>
          <a:p>
            <a:fld id="{B153383B-57B4-5A42-9218-78C103D157AE}" type="slidenum">
              <a:rPr lang="en-US" smtClean="0"/>
              <a:t>71</a:t>
            </a:fld>
            <a:endParaRPr lang="en-US"/>
          </a:p>
        </p:txBody>
      </p:sp>
    </p:spTree>
    <p:extLst>
      <p:ext uri="{BB962C8B-B14F-4D97-AF65-F5344CB8AC3E}">
        <p14:creationId xmlns:p14="http://schemas.microsoft.com/office/powerpoint/2010/main" val="635092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lateral prefrontal cortex </a:t>
            </a:r>
            <a:r>
              <a:rPr lang="en-US" dirty="0"/>
              <a:t>activation</a:t>
            </a:r>
            <a:r>
              <a:rPr lang="en-US" baseline="0" dirty="0"/>
              <a:t> in older group &gt; strategic decision making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ventral striatum, orbitofrontal cortex, </a:t>
            </a:r>
            <a:r>
              <a:rPr lang="en-US" baseline="0" dirty="0"/>
              <a:t>activation</a:t>
            </a:r>
          </a:p>
        </p:txBody>
      </p:sp>
      <p:sp>
        <p:nvSpPr>
          <p:cNvPr id="4" name="Slide Number Placeholder 3"/>
          <p:cNvSpPr>
            <a:spLocks noGrp="1"/>
          </p:cNvSpPr>
          <p:nvPr>
            <p:ph type="sldNum" sz="quarter" idx="10"/>
          </p:nvPr>
        </p:nvSpPr>
        <p:spPr/>
        <p:txBody>
          <a:bodyPr/>
          <a:lstStyle/>
          <a:p>
            <a:fld id="{B153383B-57B4-5A42-9218-78C103D157AE}" type="slidenum">
              <a:rPr lang="en-US" smtClean="0"/>
              <a:t>72</a:t>
            </a:fld>
            <a:endParaRPr lang="en-US"/>
          </a:p>
        </p:txBody>
      </p:sp>
    </p:spTree>
    <p:extLst>
      <p:ext uri="{BB962C8B-B14F-4D97-AF65-F5344CB8AC3E}">
        <p14:creationId xmlns:p14="http://schemas.microsoft.com/office/powerpoint/2010/main" val="239481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687F7D-5509-4AB0-A216-2669C512C618}" type="slidenum">
              <a:rPr lang="en-US" altLang="en-US" sz="1200" smtClean="0"/>
              <a:pPr/>
              <a:t>7</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092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Sensation seeking and</a:t>
            </a:r>
            <a:r>
              <a:rPr lang="en-US" baseline="0" dirty="0"/>
              <a:t> impulsivity not predicted by fMRI data; but self-reported resistance to peer influence correlated with individual variation in the neural peer effect (Peer vs. Alone) (bigger difference between conditions associated with less resistance)</a:t>
            </a:r>
          </a:p>
          <a:p>
            <a:endParaRPr lang="en-US" baseline="0" dirty="0"/>
          </a:p>
          <a:p>
            <a:r>
              <a:rPr lang="en-US" baseline="0" dirty="0"/>
              <a:t>What if RPI was replaced with LPFC activity? </a:t>
            </a:r>
          </a:p>
          <a:p>
            <a:endParaRPr lang="en-US" baseline="0" dirty="0"/>
          </a:p>
          <a:p>
            <a:r>
              <a:rPr lang="en-US" sz="1200" b="0" i="0" u="none" strike="noStrike" kern="1200" baseline="0" dirty="0">
                <a:solidFill>
                  <a:schemeClr val="tx1"/>
                </a:solidFill>
                <a:latin typeface="Arial" charset="0"/>
                <a:ea typeface="+mn-ea"/>
                <a:cs typeface="+mn-cs"/>
              </a:rPr>
              <a:t>we treated the obtained</a:t>
            </a:r>
          </a:p>
          <a:p>
            <a:r>
              <a:rPr lang="en-US" sz="1200" b="0" i="0" u="none" strike="noStrike" kern="1200" baseline="0" dirty="0">
                <a:solidFill>
                  <a:schemeClr val="tx1"/>
                </a:solidFill>
                <a:latin typeface="Arial" charset="0"/>
                <a:ea typeface="+mn-ea"/>
                <a:cs typeface="+mn-cs"/>
              </a:rPr>
              <a:t>LPFC, VS, and OFC clusters as regions-of-interest</a:t>
            </a:r>
          </a:p>
          <a:p>
            <a:r>
              <a:rPr lang="en-US" sz="1200" b="0" i="0" u="none" strike="noStrike" kern="1200" baseline="0" dirty="0">
                <a:solidFill>
                  <a:schemeClr val="tx1"/>
                </a:solidFill>
                <a:latin typeface="Arial" charset="0"/>
                <a:ea typeface="+mn-ea"/>
                <a:cs typeface="+mn-cs"/>
              </a:rPr>
              <a:t>(ROI) and compared activity in these regions during GO</a:t>
            </a:r>
          </a:p>
          <a:p>
            <a:r>
              <a:rPr lang="en-US" sz="1200" b="0" i="0" u="none" strike="noStrike" kern="1200" baseline="0" dirty="0">
                <a:solidFill>
                  <a:schemeClr val="tx1"/>
                </a:solidFill>
                <a:latin typeface="Arial" charset="0"/>
                <a:ea typeface="+mn-ea"/>
                <a:cs typeface="+mn-cs"/>
              </a:rPr>
              <a:t>versus STOP trials (collapsing across social context).</a:t>
            </a:r>
          </a:p>
          <a:p>
            <a:r>
              <a:rPr lang="en-US" sz="1200" b="0" i="0" u="none" strike="noStrike" kern="1200" baseline="0" dirty="0">
                <a:solidFill>
                  <a:schemeClr val="tx1"/>
                </a:solidFill>
                <a:latin typeface="Arial" charset="0"/>
                <a:ea typeface="+mn-ea"/>
                <a:cs typeface="+mn-cs"/>
              </a:rPr>
              <a:t>Among adolescent subjects, greater activity in both the</a:t>
            </a:r>
          </a:p>
          <a:p>
            <a:r>
              <a:rPr lang="en-US" sz="1200" b="0" i="0" u="none" strike="noStrike" kern="1200" baseline="0" dirty="0">
                <a:solidFill>
                  <a:schemeClr val="tx1"/>
                </a:solidFill>
                <a:latin typeface="Arial" charset="0"/>
                <a:ea typeface="+mn-ea"/>
                <a:cs typeface="+mn-cs"/>
              </a:rPr>
              <a:t>VS (Figure 4a) and OFC was associated with risky</a:t>
            </a:r>
          </a:p>
          <a:p>
            <a:r>
              <a:rPr lang="en-US" sz="1200" b="0" i="0" u="none" strike="noStrike" kern="1200" baseline="0" dirty="0">
                <a:solidFill>
                  <a:schemeClr val="tx1"/>
                </a:solidFill>
                <a:latin typeface="Arial" charset="0"/>
                <a:ea typeface="+mn-ea"/>
                <a:cs typeface="+mn-cs"/>
              </a:rPr>
              <a:t>decision-making, as indicated by significantly increased</a:t>
            </a:r>
          </a:p>
          <a:p>
            <a:r>
              <a:rPr lang="en-US" sz="1200" b="0" i="0" u="none" strike="noStrike" kern="1200" baseline="0" dirty="0">
                <a:solidFill>
                  <a:schemeClr val="tx1"/>
                </a:solidFill>
                <a:latin typeface="Arial" charset="0"/>
                <a:ea typeface="+mn-ea"/>
                <a:cs typeface="+mn-cs"/>
              </a:rPr>
              <a:t>activity in these regions for GO relative to STOP trials.</a:t>
            </a:r>
          </a:p>
          <a:p>
            <a:r>
              <a:rPr lang="en-US" sz="1200" b="0" i="0" u="none" strike="noStrike" kern="1200" baseline="0" dirty="0">
                <a:solidFill>
                  <a:schemeClr val="tx1"/>
                </a:solidFill>
                <a:latin typeface="Arial" charset="0"/>
                <a:ea typeface="+mn-ea"/>
                <a:cs typeface="+mn-cs"/>
              </a:rPr>
              <a:t>No decision-dependent differences were found in these</a:t>
            </a:r>
          </a:p>
          <a:p>
            <a:r>
              <a:rPr lang="en-US" sz="1200" b="0" i="0" u="none" strike="noStrike" kern="1200" baseline="0" dirty="0">
                <a:solidFill>
                  <a:schemeClr val="tx1"/>
                </a:solidFill>
                <a:latin typeface="Arial" charset="0"/>
                <a:ea typeface="+mn-ea"/>
                <a:cs typeface="+mn-cs"/>
              </a:rPr>
              <a:t>regions for older age groups, and activity in the LPFC</a:t>
            </a:r>
          </a:p>
          <a:p>
            <a:r>
              <a:rPr lang="en-US" sz="1200" b="0" i="0" u="none" strike="noStrike" kern="1200" baseline="0" dirty="0">
                <a:solidFill>
                  <a:schemeClr val="tx1"/>
                </a:solidFill>
                <a:latin typeface="Arial" charset="0"/>
                <a:ea typeface="+mn-ea"/>
                <a:cs typeface="+mn-cs"/>
              </a:rPr>
              <a:t>was statistically equivalent for GO and STOP trials</a:t>
            </a:r>
          </a:p>
          <a:p>
            <a:r>
              <a:rPr lang="en-US" sz="1200" b="0" i="0" u="none" strike="noStrike" kern="1200" baseline="0" dirty="0">
                <a:solidFill>
                  <a:schemeClr val="tx1"/>
                </a:solidFill>
                <a:latin typeface="Arial" charset="0"/>
                <a:ea typeface="+mn-ea"/>
                <a:cs typeface="+mn-cs"/>
              </a:rPr>
              <a:t>regardless of age (additional detailing of activation in the</a:t>
            </a:r>
          </a:p>
          <a:p>
            <a:r>
              <a:rPr lang="en-US" sz="1200" b="0" i="0" u="none" strike="noStrike" kern="1200" baseline="0" dirty="0">
                <a:solidFill>
                  <a:schemeClr val="tx1"/>
                </a:solidFill>
                <a:latin typeface="Arial" charset="0"/>
                <a:ea typeface="+mn-ea"/>
                <a:cs typeface="+mn-cs"/>
              </a:rPr>
              <a:t>VS, OFC, and LPFC clusters is provided with the online</a:t>
            </a:r>
          </a:p>
          <a:p>
            <a:r>
              <a:rPr lang="en-US" sz="1200" b="0" i="0" u="none" strike="noStrike" kern="1200" baseline="0" dirty="0">
                <a:solidFill>
                  <a:schemeClr val="tx1"/>
                </a:solidFill>
                <a:latin typeface="Arial" charset="0"/>
                <a:ea typeface="+mn-ea"/>
                <a:cs typeface="+mn-cs"/>
              </a:rPr>
              <a:t>Supporting Information).</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73</a:t>
            </a:fld>
            <a:endParaRPr lang="en-US"/>
          </a:p>
        </p:txBody>
      </p:sp>
    </p:spTree>
    <p:extLst>
      <p:ext uri="{BB962C8B-B14F-4D97-AF65-F5344CB8AC3E}">
        <p14:creationId xmlns:p14="http://schemas.microsoft.com/office/powerpoint/2010/main" val="955412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Arial" charset="0"/>
                <a:ea typeface="+mn-ea"/>
                <a:cs typeface="+mn-cs"/>
              </a:rPr>
              <a:t>“adolescents</a:t>
            </a:r>
            <a:r>
              <a:rPr lang="en-US" sz="1200" b="0" i="0" u="none" strike="noStrike" kern="1200" baseline="0" dirty="0">
                <a:solidFill>
                  <a:schemeClr val="tx1"/>
                </a:solidFill>
                <a:latin typeface="Arial" charset="0"/>
                <a:ea typeface="+mn-ea"/>
                <a:cs typeface="+mn-cs"/>
              </a:rPr>
              <a:t>’ heightened susceptibility to peer influence is due more to the impact of peers on incentive processing than on cognitive control. Evidence that VS and OFC activation tracked with the</a:t>
            </a:r>
          </a:p>
          <a:p>
            <a:r>
              <a:rPr lang="en-US" sz="1200" b="0" i="0" u="none" strike="noStrike" kern="1200" baseline="0" dirty="0">
                <a:solidFill>
                  <a:schemeClr val="tx1"/>
                </a:solidFill>
                <a:latin typeface="Arial" charset="0"/>
                <a:ea typeface="+mn-ea"/>
                <a:cs typeface="+mn-cs"/>
              </a:rPr>
              <a:t>riskiness of subsequent decision-making (GO vs. STOP) in the driving task further suggests that the reward sensitization effect of peer presence translates into an observable increase in risky behavior.”</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74</a:t>
            </a:fld>
            <a:endParaRPr lang="en-US"/>
          </a:p>
        </p:txBody>
      </p:sp>
    </p:spTree>
    <p:extLst>
      <p:ext uri="{BB962C8B-B14F-4D97-AF65-F5344CB8AC3E}">
        <p14:creationId xmlns:p14="http://schemas.microsoft.com/office/powerpoint/2010/main" val="59767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5F04C3-593B-4872-AB8F-E8629F56DBE0}" type="slidenum">
              <a:rPr lang="en-US" altLang="en-US" sz="1200" smtClean="0"/>
              <a:pPr/>
              <a:t>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9210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7F5AF2-DE17-45C5-9E36-7BC907363866}" type="slidenum">
              <a:rPr lang="en-US" altLang="en-US" sz="1200" smtClean="0"/>
              <a:pPr/>
              <a:t>9</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2248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AA6111-6A18-4E1F-A5E4-01F05047CBB8}" type="slidenum">
              <a:rPr lang="en-US" altLang="en-US" sz="1200" smtClean="0"/>
              <a:pPr/>
              <a:t>10</a:t>
            </a:fld>
            <a:endParaRPr lang="en-US" altLang="en-US" sz="1200"/>
          </a:p>
        </p:txBody>
      </p:sp>
    </p:spTree>
    <p:extLst>
      <p:ext uri="{BB962C8B-B14F-4D97-AF65-F5344CB8AC3E}">
        <p14:creationId xmlns:p14="http://schemas.microsoft.com/office/powerpoint/2010/main" val="318781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0B437E-C523-4DF2-A17F-1E62F9B10B9A}" type="slidenum">
              <a:rPr lang="en-US" altLang="en-US" sz="1200" smtClean="0"/>
              <a:pPr/>
              <a:t>11</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0448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752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00600" y="3886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7391CD87-46A2-4DF4-B66E-9BC9C4B34789}" type="slidenum">
              <a:rPr lang="en-US" altLang="en-US"/>
              <a:pPr>
                <a:defRPr/>
              </a:pPr>
              <a:t>‹#›</a:t>
            </a:fld>
            <a:endParaRPr lang="en-US" altLang="en-US"/>
          </a:p>
        </p:txBody>
      </p:sp>
    </p:spTree>
    <p:extLst>
      <p:ext uri="{BB962C8B-B14F-4D97-AF65-F5344CB8AC3E}">
        <p14:creationId xmlns:p14="http://schemas.microsoft.com/office/powerpoint/2010/main" val="3101512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B61BEF0D-F0BB-DE4B-95CE-6DB70DBA9567}" type="datetimeFigureOut">
              <a:rPr lang="en-US" dirty="0"/>
              <a:pPr/>
              <a:t>4/12/2022</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376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639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962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540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1176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687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908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969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313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0762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pPr/>
              <a:t>4/12/2022</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4391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2" y="5281487"/>
            <a:ext cx="2910145"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3"/>
            <a:ext cx="2795414"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135773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1127467"/>
            <a:ext cx="75057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685991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1127467"/>
            <a:ext cx="75057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817130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1127467"/>
            <a:ext cx="75057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247693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3766000"/>
            <a:ext cx="7370400" cy="3092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1127467"/>
            <a:ext cx="3709200" cy="1844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3092067"/>
            <a:ext cx="3709200" cy="2826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68376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7369200" cy="3089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2072151"/>
            <a:ext cx="5560500" cy="4786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2" y="-158"/>
            <a:ext cx="2251347"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6029500"/>
            <a:ext cx="1593306"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4" y="1657"/>
            <a:ext cx="3257455"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734861"/>
            <a:ext cx="6366900" cy="3385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20569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1127467"/>
            <a:ext cx="6424200" cy="940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2067600"/>
            <a:ext cx="5859900" cy="524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3289400"/>
            <a:ext cx="5859900" cy="279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040029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3766000"/>
            <a:ext cx="7370400" cy="3092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5551333"/>
            <a:ext cx="7415100" cy="8068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120206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5492769"/>
            <a:ext cx="2520952"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3"/>
            <a:ext cx="2795414"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3818467"/>
            <a:ext cx="6372300" cy="8548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547493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44335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B61BEF0D-F0BB-DE4B-95CE-6DB70DBA9567}" type="datetimeFigureOut">
              <a:rPr lang="en-US" dirty="0"/>
              <a:pPr/>
              <a:t>4/12/2022</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04946715"/>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535301644"/>
      </p:ext>
    </p:extLst>
  </p:cSld>
  <p:clrMap bg1="lt1" tx1="dk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mag.org/content/vol289/issue5479/images/large/se2608667005.jpe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mag.org/content/vol289/issue5479/images/large/se2608667003.jpeg"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mag.org/cgi/content/full/289/5479/586/F4"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mag.org/cgi/content/full/289/5479/586/F4"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www.sciencemag.org/content/vol289/issue5479/images/large/se2608667005.jpeg"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hyperlink" Target="https://reader.elsevier.com/reader/sd/pii/S1878929316300779?token=409825E9161EE16F50CAAE39CE987A315E2EF5BCCEE728A4E333CF508BBCAE58784A7252924BF273BABB71C84863C395&amp;originRegion=us-east-1&amp;originCreation=2022011718032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theguardian.com/science/head-quarters/2016/feb/12/violent-video-games-aggression-a-complex-relationship"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9.jpg"/><Relationship Id="rId4" Type="http://schemas.openxmlformats.org/officeDocument/2006/relationships/image" Target="../media/image68.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a:t>Advanced </a:t>
            </a:r>
            <a:br>
              <a:rPr lang="en-US" sz="6000" dirty="0"/>
            </a:br>
            <a:r>
              <a:rPr lang="en-US" sz="6000" dirty="0"/>
              <a:t>Developmental </a:t>
            </a:r>
            <a:br>
              <a:rPr lang="en-US" sz="6000" dirty="0"/>
            </a:br>
            <a:r>
              <a:rPr lang="en-US" sz="6000" dirty="0"/>
              <a:t>Psychology</a:t>
            </a:r>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a:t>PSY 620P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Autofit/>
          </a:bodyPr>
          <a:lstStyle/>
          <a:p>
            <a:r>
              <a:rPr lang="en-US" sz="2400" dirty="0"/>
              <a:t>Disregard for conduct rules to parental power assertion to antisocial behavior in early preadolescence: </a:t>
            </a:r>
            <a:br>
              <a:rPr lang="en-US" sz="2400" dirty="0"/>
            </a:br>
            <a:r>
              <a:rPr lang="en-US" sz="2400" dirty="0"/>
              <a:t>Interplay with child’s skin conductance level</a:t>
            </a:r>
            <a:endParaRPr lang="en-US" altLang="en-US" sz="2400" dirty="0"/>
          </a:p>
        </p:txBody>
      </p:sp>
      <p:pic>
        <p:nvPicPr>
          <p:cNvPr id="4608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828800"/>
            <a:ext cx="8814785" cy="4792662"/>
          </a:xfrm>
        </p:spPr>
      </p:pic>
      <p:sp>
        <p:nvSpPr>
          <p:cNvPr id="6" name="Rectangle 5"/>
          <p:cNvSpPr/>
          <p:nvPr/>
        </p:nvSpPr>
        <p:spPr>
          <a:xfrm>
            <a:off x="5424561" y="3409950"/>
            <a:ext cx="959342" cy="255533"/>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ectangle 6"/>
          <p:cNvSpPr/>
          <p:nvPr/>
        </p:nvSpPr>
        <p:spPr>
          <a:xfrm>
            <a:off x="3328887" y="3783067"/>
            <a:ext cx="936799" cy="255533"/>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Rectangle 7"/>
          <p:cNvSpPr/>
          <p:nvPr/>
        </p:nvSpPr>
        <p:spPr>
          <a:xfrm>
            <a:off x="2133600" y="2727069"/>
            <a:ext cx="1079573" cy="454281"/>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Subtitle 4"/>
          <p:cNvSpPr txBox="1">
            <a:spLocks/>
          </p:cNvSpPr>
          <p:nvPr/>
        </p:nvSpPr>
        <p:spPr>
          <a:xfrm>
            <a:off x="4191000" y="1828800"/>
            <a:ext cx="5187950" cy="750888"/>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spcAft>
                <a:spcPts val="0"/>
              </a:spcAft>
              <a:defRPr/>
            </a:pPr>
            <a:r>
              <a:rPr lang="pl-PL" sz="1350"/>
              <a:t>GRAZYNA KOCHANSKA, REBECCA L. BROCK,</a:t>
            </a:r>
            <a:r>
              <a:rPr lang="en-US" sz="1350"/>
              <a:t> AND LEA J. BOLDT</a:t>
            </a:r>
            <a:endParaRPr lang="en-US" sz="1350" dirty="0"/>
          </a:p>
        </p:txBody>
      </p:sp>
    </p:spTree>
    <p:extLst>
      <p:ext uri="{BB962C8B-B14F-4D97-AF65-F5344CB8AC3E}">
        <p14:creationId xmlns:p14="http://schemas.microsoft.com/office/powerpoint/2010/main" val="20286322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55448"/>
            <a:ext cx="8686800" cy="1252728"/>
          </a:xfrm>
        </p:spPr>
        <p:txBody>
          <a:bodyPr>
            <a:normAutofit fontScale="90000"/>
          </a:bodyPr>
          <a:lstStyle/>
          <a:p>
            <a:r>
              <a:rPr lang="en-US" altLang="en-US" dirty="0"/>
              <a:t>Provocation </a:t>
            </a:r>
            <a:r>
              <a:rPr lang="en-US" altLang="en-US" dirty="0">
                <a:sym typeface="Wingdings" panose="05000000000000000000" pitchFamily="2" charset="2"/>
              </a:rPr>
              <a:t> (relational) </a:t>
            </a:r>
            <a:r>
              <a:rPr lang="en-US" altLang="en-US" dirty="0"/>
              <a:t>aggression </a:t>
            </a:r>
          </a:p>
        </p:txBody>
      </p:sp>
      <p:sp>
        <p:nvSpPr>
          <p:cNvPr id="68611" name="Rectangle 3"/>
          <p:cNvSpPr>
            <a:spLocks noGrp="1" noChangeArrowheads="1"/>
          </p:cNvSpPr>
          <p:nvPr>
            <p:ph type="body" idx="1"/>
          </p:nvPr>
        </p:nvSpPr>
        <p:spPr/>
        <p:txBody>
          <a:bodyPr>
            <a:normAutofit lnSpcReduction="10000"/>
          </a:bodyPr>
          <a:lstStyle/>
          <a:p>
            <a:pPr>
              <a:lnSpc>
                <a:spcPct val="90000"/>
              </a:lnSpc>
            </a:pPr>
            <a:r>
              <a:rPr lang="en-US" altLang="en-US" sz="2800" dirty="0"/>
              <a:t>Physically aggressive children exhibited hostile attributional biases and reported relatively greater distress for instrumental provocation situations</a:t>
            </a:r>
          </a:p>
          <a:p>
            <a:pPr lvl="1">
              <a:lnSpc>
                <a:spcPct val="90000"/>
              </a:lnSpc>
            </a:pPr>
            <a:r>
              <a:rPr lang="en-US" altLang="en-US" sz="2500" dirty="0"/>
              <a:t>Getting pushed into the mud</a:t>
            </a:r>
          </a:p>
          <a:p>
            <a:pPr>
              <a:lnSpc>
                <a:spcPct val="90000"/>
              </a:lnSpc>
            </a:pPr>
            <a:endParaRPr lang="en-US" altLang="en-US" sz="2800" dirty="0"/>
          </a:p>
          <a:p>
            <a:pPr>
              <a:lnSpc>
                <a:spcPct val="90000"/>
              </a:lnSpc>
            </a:pPr>
            <a:r>
              <a:rPr lang="en-US" altLang="en-US" sz="2800" dirty="0"/>
              <a:t>Relationally aggressive children exhibited hostile attributional biases and reported relatively greater distress for relational provocation contexts</a:t>
            </a:r>
          </a:p>
          <a:p>
            <a:pPr lvl="1">
              <a:lnSpc>
                <a:spcPct val="90000"/>
              </a:lnSpc>
            </a:pPr>
            <a:r>
              <a:rPr lang="en-US" altLang="en-US" sz="2500" dirty="0"/>
              <a:t>Not getting invited to a birthday party. </a:t>
            </a:r>
          </a:p>
          <a:p>
            <a:pPr lvl="1">
              <a:lnSpc>
                <a:spcPct val="90000"/>
              </a:lnSpc>
            </a:pPr>
            <a:endParaRPr lang="en-US" altLang="en-US" sz="2500" dirty="0"/>
          </a:p>
          <a:p>
            <a:pPr lvl="1">
              <a:lnSpc>
                <a:spcPct val="90000"/>
              </a:lnSpc>
            </a:pPr>
            <a:r>
              <a:rPr lang="en-US" altLang="en-US" sz="2500" dirty="0"/>
              <a:t>662 third- to sixth-grade children </a:t>
            </a:r>
          </a:p>
          <a:p>
            <a:pPr lvl="2">
              <a:lnSpc>
                <a:spcPct val="90000"/>
              </a:lnSpc>
            </a:pPr>
            <a:r>
              <a:rPr lang="en-US" altLang="en-US" sz="2200" dirty="0"/>
              <a:t>Crick et al., 2002. CD.</a:t>
            </a:r>
          </a:p>
          <a:p>
            <a:pPr lvl="2">
              <a:lnSpc>
                <a:spcPct val="90000"/>
              </a:lnSpc>
            </a:pPr>
            <a:endParaRPr lang="en-US" altLang="en-US" sz="2200" dirty="0"/>
          </a:p>
        </p:txBody>
      </p:sp>
    </p:spTree>
    <p:extLst>
      <p:ext uri="{BB962C8B-B14F-4D97-AF65-F5344CB8AC3E}">
        <p14:creationId xmlns:p14="http://schemas.microsoft.com/office/powerpoint/2010/main" val="13553481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Relational aggression</a:t>
            </a:r>
          </a:p>
        </p:txBody>
      </p:sp>
      <p:sp>
        <p:nvSpPr>
          <p:cNvPr id="62467" name="Rectangle 3"/>
          <p:cNvSpPr>
            <a:spLocks noGrp="1" noChangeArrowheads="1"/>
          </p:cNvSpPr>
          <p:nvPr>
            <p:ph type="body" idx="1"/>
          </p:nvPr>
        </p:nvSpPr>
        <p:spPr/>
        <p:txBody>
          <a:bodyPr/>
          <a:lstStyle/>
          <a:p>
            <a:pPr>
              <a:lnSpc>
                <a:spcPct val="90000"/>
              </a:lnSpc>
            </a:pPr>
            <a:r>
              <a:rPr lang="en-US" altLang="en-US" sz="2800"/>
              <a:t>“Attempts to harm the victim through the manipulation of relationships, threat of damage to them, or both” </a:t>
            </a:r>
            <a:r>
              <a:rPr lang="en-US" altLang="en-US" sz="2000"/>
              <a:t>(Crick et al, ’02 p.98)</a:t>
            </a:r>
          </a:p>
          <a:p>
            <a:pPr>
              <a:lnSpc>
                <a:spcPct val="90000"/>
              </a:lnSpc>
            </a:pPr>
            <a:r>
              <a:rPr lang="en-US" altLang="en-US" sz="2800"/>
              <a:t>Associated with internalizing/externalizing problems and later peer rejection</a:t>
            </a:r>
          </a:p>
        </p:txBody>
      </p:sp>
      <p:graphicFrame>
        <p:nvGraphicFramePr>
          <p:cNvPr id="4" name="Diagram 3"/>
          <p:cNvGraphicFramePr/>
          <p:nvPr/>
        </p:nvGraphicFramePr>
        <p:xfrm>
          <a:off x="228600" y="3886200"/>
          <a:ext cx="89154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742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85800" y="1143000"/>
            <a:ext cx="7924800" cy="3886200"/>
          </a:xfrm>
          <a:prstGeom prst="rect">
            <a:avLst/>
          </a:prstGeom>
        </p:spPr>
      </p:pic>
    </p:spTree>
    <p:extLst>
      <p:ext uri="{BB962C8B-B14F-4D97-AF65-F5344CB8AC3E}">
        <p14:creationId xmlns:p14="http://schemas.microsoft.com/office/powerpoint/2010/main" val="3608668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a:bodyPr>
          <a:lstStyle/>
          <a:p>
            <a:r>
              <a:rPr lang="en-US" dirty="0"/>
              <a:t>Aggression- behavior intended to hurt, harm, or injure another person</a:t>
            </a:r>
          </a:p>
          <a:p>
            <a:r>
              <a:rPr lang="en-US" dirty="0"/>
              <a:t>Forms:</a:t>
            </a:r>
          </a:p>
          <a:p>
            <a:pPr lvl="1"/>
            <a:r>
              <a:rPr lang="en-US" dirty="0"/>
              <a:t>Physical</a:t>
            </a:r>
          </a:p>
          <a:p>
            <a:pPr lvl="1"/>
            <a:r>
              <a:rPr lang="en-US" dirty="0"/>
              <a:t>Relational</a:t>
            </a:r>
          </a:p>
          <a:p>
            <a:r>
              <a:rPr lang="en-US" dirty="0"/>
              <a:t>Functions:</a:t>
            </a:r>
          </a:p>
          <a:p>
            <a:pPr lvl="1"/>
            <a:r>
              <a:rPr lang="en-US" dirty="0"/>
              <a:t>Proactive</a:t>
            </a:r>
          </a:p>
          <a:p>
            <a:pPr lvl="1"/>
            <a:r>
              <a:rPr lang="en-US" dirty="0"/>
              <a:t>Reactive</a:t>
            </a:r>
          </a:p>
          <a:p>
            <a:r>
              <a:rPr lang="en-US" dirty="0"/>
              <a:t>Most measures confound function and form  </a:t>
            </a:r>
          </a:p>
          <a:p>
            <a:endParaRPr lang="en-US" dirty="0"/>
          </a:p>
        </p:txBody>
      </p:sp>
      <p:pic>
        <p:nvPicPr>
          <p:cNvPr id="4" name="Picture 3"/>
          <p:cNvPicPr>
            <a:picLocks noChangeAspect="1"/>
          </p:cNvPicPr>
          <p:nvPr/>
        </p:nvPicPr>
        <p:blipFill>
          <a:blip r:embed="rId3"/>
          <a:stretch>
            <a:fillRect/>
          </a:stretch>
        </p:blipFill>
        <p:spPr>
          <a:xfrm>
            <a:off x="4495800" y="3048000"/>
            <a:ext cx="3917950" cy="2599675"/>
          </a:xfrm>
          <a:prstGeom prst="rect">
            <a:avLst/>
          </a:prstGeom>
        </p:spPr>
      </p:pic>
    </p:spTree>
    <p:extLst>
      <p:ext uri="{BB962C8B-B14F-4D97-AF65-F5344CB8AC3E}">
        <p14:creationId xmlns:p14="http://schemas.microsoft.com/office/powerpoint/2010/main" val="1551257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Study</a:t>
            </a:r>
          </a:p>
        </p:txBody>
      </p:sp>
      <p:sp>
        <p:nvSpPr>
          <p:cNvPr id="3" name="Content Placeholder 2"/>
          <p:cNvSpPr>
            <a:spLocks noGrp="1"/>
          </p:cNvSpPr>
          <p:nvPr>
            <p:ph idx="1"/>
          </p:nvPr>
        </p:nvSpPr>
        <p:spPr/>
        <p:txBody>
          <a:bodyPr>
            <a:normAutofit/>
          </a:bodyPr>
          <a:lstStyle/>
          <a:p>
            <a:r>
              <a:rPr lang="en-US" dirty="0"/>
              <a:t>Goal 1: Test developed measurement and analysis system in early childhood</a:t>
            </a:r>
          </a:p>
          <a:p>
            <a:r>
              <a:rPr lang="en-US" dirty="0"/>
              <a:t>Goal 2: Examine stability of aggression subtypes</a:t>
            </a:r>
          </a:p>
          <a:p>
            <a:r>
              <a:rPr lang="en-US" dirty="0"/>
              <a:t>Goal 3: Examine whether risk factors for aggression predicted subtypes and increases of subtypes over time </a:t>
            </a:r>
          </a:p>
        </p:txBody>
      </p:sp>
    </p:spTree>
    <p:extLst>
      <p:ext uri="{BB962C8B-B14F-4D97-AF65-F5344CB8AC3E}">
        <p14:creationId xmlns:p14="http://schemas.microsoft.com/office/powerpoint/2010/main" val="2992917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a:t>
            </a:r>
          </a:p>
        </p:txBody>
      </p:sp>
      <p:sp>
        <p:nvSpPr>
          <p:cNvPr id="3" name="Content Placeholder 2"/>
          <p:cNvSpPr>
            <a:spLocks noGrp="1"/>
          </p:cNvSpPr>
          <p:nvPr>
            <p:ph idx="1"/>
          </p:nvPr>
        </p:nvSpPr>
        <p:spPr/>
        <p:txBody>
          <a:bodyPr>
            <a:normAutofit fontScale="92500" lnSpcReduction="20000"/>
          </a:bodyPr>
          <a:lstStyle/>
          <a:p>
            <a:r>
              <a:rPr lang="en-US" dirty="0"/>
              <a:t>1: young children will show four distinct forms and functions</a:t>
            </a:r>
          </a:p>
          <a:p>
            <a:pPr lvl="1"/>
            <a:r>
              <a:rPr lang="en-US" dirty="0"/>
              <a:t>Associations between forms and functions would be higher in early childhood than older samples </a:t>
            </a:r>
          </a:p>
          <a:p>
            <a:r>
              <a:rPr lang="en-US" dirty="0"/>
              <a:t>2: Forms stable but functions unstable over time </a:t>
            </a:r>
          </a:p>
          <a:p>
            <a:r>
              <a:rPr lang="en-US" dirty="0"/>
              <a:t>Hypothesis 3: </a:t>
            </a:r>
          </a:p>
          <a:p>
            <a:pPr lvl="1"/>
            <a:r>
              <a:rPr lang="en-US" sz="3027" dirty="0"/>
              <a:t>Girls </a:t>
            </a:r>
            <a:r>
              <a:rPr lang="en-US" sz="3027" dirty="0" err="1">
                <a:sym typeface="Wingdings"/>
              </a:rPr>
              <a:t></a:t>
            </a:r>
            <a:r>
              <a:rPr lang="en-US" sz="3027" dirty="0">
                <a:sym typeface="Wingdings"/>
              </a:rPr>
              <a:t> Relational; Boys </a:t>
            </a:r>
            <a:r>
              <a:rPr lang="en-US" sz="3027" dirty="0" err="1">
                <a:sym typeface="Wingdings"/>
              </a:rPr>
              <a:t></a:t>
            </a:r>
            <a:r>
              <a:rPr lang="en-US" sz="3027" dirty="0">
                <a:sym typeface="Wingdings"/>
              </a:rPr>
              <a:t> Physical </a:t>
            </a:r>
          </a:p>
          <a:p>
            <a:pPr lvl="1"/>
            <a:r>
              <a:rPr lang="en-US" sz="3027" dirty="0">
                <a:sym typeface="Wingdings"/>
              </a:rPr>
              <a:t>Older </a:t>
            </a:r>
            <a:r>
              <a:rPr lang="en-US" sz="3027" dirty="0" err="1">
                <a:sym typeface="Wingdings"/>
              </a:rPr>
              <a:t></a:t>
            </a:r>
            <a:r>
              <a:rPr lang="en-US" sz="3027" dirty="0">
                <a:sym typeface="Wingdings"/>
              </a:rPr>
              <a:t> Relational and Proactive </a:t>
            </a:r>
          </a:p>
          <a:p>
            <a:pPr lvl="1"/>
            <a:r>
              <a:rPr lang="en-US" sz="3027" dirty="0">
                <a:sym typeface="Wingdings"/>
              </a:rPr>
              <a:t>Social Dominance </a:t>
            </a:r>
            <a:r>
              <a:rPr lang="en-US" sz="3027" dirty="0" err="1">
                <a:sym typeface="Wingdings"/>
              </a:rPr>
              <a:t></a:t>
            </a:r>
            <a:r>
              <a:rPr lang="en-US" sz="3027" dirty="0">
                <a:sym typeface="Wingdings"/>
              </a:rPr>
              <a:t> Physical, Relational, and Proactive</a:t>
            </a:r>
          </a:p>
          <a:p>
            <a:pPr lvl="1"/>
            <a:r>
              <a:rPr lang="en-US" sz="3027" dirty="0">
                <a:sym typeface="Wingdings"/>
              </a:rPr>
              <a:t>Peer Exclusion </a:t>
            </a:r>
            <a:r>
              <a:rPr lang="en-US" sz="3027" dirty="0" err="1">
                <a:sym typeface="Wingdings"/>
              </a:rPr>
              <a:t></a:t>
            </a:r>
            <a:r>
              <a:rPr lang="en-US" sz="3027" dirty="0">
                <a:sym typeface="Wingdings"/>
              </a:rPr>
              <a:t> Relational and Reactive</a:t>
            </a:r>
            <a:r>
              <a:rPr lang="en-US" dirty="0">
                <a:sym typeface="Wingdings"/>
              </a:rPr>
              <a:t> </a:t>
            </a:r>
          </a:p>
          <a:p>
            <a:pPr lvl="1"/>
            <a:endParaRPr lang="en-US" dirty="0"/>
          </a:p>
        </p:txBody>
      </p:sp>
    </p:spTree>
    <p:extLst>
      <p:ext uri="{BB962C8B-B14F-4D97-AF65-F5344CB8AC3E}">
        <p14:creationId xmlns:p14="http://schemas.microsoft.com/office/powerpoint/2010/main" val="1646126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a:t>
            </a:r>
            <a:endParaRPr lang="en-US" dirty="0"/>
          </a:p>
        </p:txBody>
      </p:sp>
      <p:sp>
        <p:nvSpPr>
          <p:cNvPr id="8" name="Content Placeholder 7"/>
          <p:cNvSpPr>
            <a:spLocks noGrp="1"/>
          </p:cNvSpPr>
          <p:nvPr>
            <p:ph idx="1"/>
          </p:nvPr>
        </p:nvSpPr>
        <p:spPr/>
        <p:txBody>
          <a:bodyPr/>
          <a:lstStyle/>
          <a:p>
            <a:r>
              <a:rPr lang="en-US" dirty="0"/>
              <a:t>Participants (N=101)</a:t>
            </a:r>
          </a:p>
          <a:p>
            <a:pPr lvl="1"/>
            <a:r>
              <a:rPr lang="en-US" dirty="0"/>
              <a:t>61 Girls</a:t>
            </a:r>
          </a:p>
          <a:p>
            <a:pPr lvl="1"/>
            <a:r>
              <a:rPr lang="en-US" dirty="0"/>
              <a:t>45.09 months (3.75 years)</a:t>
            </a:r>
          </a:p>
          <a:p>
            <a:pPr lvl="1"/>
            <a:r>
              <a:rPr lang="en-US" dirty="0"/>
              <a:t>Middle-Class families</a:t>
            </a:r>
          </a:p>
          <a:p>
            <a:pPr lvl="1"/>
            <a:r>
              <a:rPr lang="en-US" dirty="0"/>
              <a:t>Longitudinal design</a:t>
            </a:r>
          </a:p>
          <a:p>
            <a:pPr lvl="2"/>
            <a:r>
              <a:rPr lang="en-US" dirty="0"/>
              <a:t>2 time points</a:t>
            </a:r>
          </a:p>
          <a:p>
            <a:pPr lvl="3"/>
            <a:r>
              <a:rPr lang="en-US" dirty="0"/>
              <a:t> 4-5 months apart </a:t>
            </a:r>
          </a:p>
          <a:p>
            <a:pPr lvl="1"/>
            <a:endParaRPr lang="en-US" dirty="0"/>
          </a:p>
          <a:p>
            <a:pPr lvl="1"/>
            <a:endParaRPr lang="en-US" dirty="0"/>
          </a:p>
        </p:txBody>
      </p:sp>
      <p:graphicFrame>
        <p:nvGraphicFramePr>
          <p:cNvPr id="9" name="Chart 8"/>
          <p:cNvGraphicFramePr/>
          <p:nvPr/>
        </p:nvGraphicFramePr>
        <p:xfrm>
          <a:off x="5105400" y="1600200"/>
          <a:ext cx="4038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5345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a:t>
            </a:r>
          </a:p>
        </p:txBody>
      </p:sp>
      <p:sp>
        <p:nvSpPr>
          <p:cNvPr id="6" name="Text Placeholder 5"/>
          <p:cNvSpPr>
            <a:spLocks noGrp="1"/>
          </p:cNvSpPr>
          <p:nvPr>
            <p:ph type="body" idx="1"/>
          </p:nvPr>
        </p:nvSpPr>
        <p:spPr/>
        <p:txBody>
          <a:bodyPr/>
          <a:lstStyle/>
          <a:p>
            <a:r>
              <a:rPr lang="en-US" dirty="0"/>
              <a:t>Observer Ratings</a:t>
            </a:r>
          </a:p>
        </p:txBody>
      </p:sp>
      <p:sp>
        <p:nvSpPr>
          <p:cNvPr id="7" name="Content Placeholder 6"/>
          <p:cNvSpPr>
            <a:spLocks noGrp="1"/>
          </p:cNvSpPr>
          <p:nvPr>
            <p:ph sz="half" idx="2"/>
          </p:nvPr>
        </p:nvSpPr>
        <p:spPr/>
        <p:txBody>
          <a:bodyPr>
            <a:normAutofit fontScale="92500"/>
          </a:bodyPr>
          <a:lstStyle/>
          <a:p>
            <a:r>
              <a:rPr lang="en-US" sz="2800" dirty="0"/>
              <a:t>Observations of Aggression</a:t>
            </a:r>
          </a:p>
          <a:p>
            <a:r>
              <a:rPr lang="en-US" sz="2800" dirty="0"/>
              <a:t>Ratings of Aggression</a:t>
            </a:r>
          </a:p>
          <a:p>
            <a:pPr lvl="1"/>
            <a:r>
              <a:rPr lang="en-US" sz="2400" dirty="0"/>
              <a:t>Preschool Social Behavior Scale- Observer Form</a:t>
            </a:r>
          </a:p>
          <a:p>
            <a:r>
              <a:rPr lang="en-US" sz="2800" dirty="0"/>
              <a:t>Ratings of Form and Function of Aggression</a:t>
            </a:r>
          </a:p>
          <a:p>
            <a:pPr lvl="1"/>
            <a:r>
              <a:rPr lang="en-US" sz="2400" dirty="0"/>
              <a:t>Preschool Proactive and Reactive Aggression- Observer Report </a:t>
            </a:r>
          </a:p>
        </p:txBody>
      </p:sp>
      <p:sp>
        <p:nvSpPr>
          <p:cNvPr id="8" name="Text Placeholder 7"/>
          <p:cNvSpPr>
            <a:spLocks noGrp="1"/>
          </p:cNvSpPr>
          <p:nvPr>
            <p:ph type="body" sz="quarter" idx="3"/>
          </p:nvPr>
        </p:nvSpPr>
        <p:spPr/>
        <p:txBody>
          <a:bodyPr/>
          <a:lstStyle/>
          <a:p>
            <a:r>
              <a:rPr lang="en-US" dirty="0"/>
              <a:t>Teacher report </a:t>
            </a:r>
          </a:p>
        </p:txBody>
      </p:sp>
      <p:sp>
        <p:nvSpPr>
          <p:cNvPr id="9" name="Content Placeholder 8"/>
          <p:cNvSpPr>
            <a:spLocks noGrp="1"/>
          </p:cNvSpPr>
          <p:nvPr>
            <p:ph sz="quarter" idx="4"/>
          </p:nvPr>
        </p:nvSpPr>
        <p:spPr/>
        <p:txBody>
          <a:bodyPr/>
          <a:lstStyle/>
          <a:p>
            <a:r>
              <a:rPr lang="en-US" sz="2800" dirty="0"/>
              <a:t>Report of Exclusion</a:t>
            </a:r>
          </a:p>
          <a:p>
            <a:pPr lvl="1"/>
            <a:r>
              <a:rPr lang="en-US" sz="2400" dirty="0"/>
              <a:t>Child Behavior Scale</a:t>
            </a:r>
          </a:p>
          <a:p>
            <a:r>
              <a:rPr lang="en-US" sz="2800" dirty="0"/>
              <a:t>Report of Social Dominance and Resource Control</a:t>
            </a:r>
          </a:p>
          <a:p>
            <a:endParaRPr lang="en-US" dirty="0"/>
          </a:p>
          <a:p>
            <a:pPr>
              <a:buNone/>
            </a:pPr>
            <a:endParaRPr lang="en-US" dirty="0"/>
          </a:p>
        </p:txBody>
      </p:sp>
    </p:spTree>
    <p:extLst>
      <p:ext uri="{BB962C8B-B14F-4D97-AF65-F5344CB8AC3E}">
        <p14:creationId xmlns:p14="http://schemas.microsoft.com/office/powerpoint/2010/main" val="2704565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304800" y="152400"/>
            <a:ext cx="8686800" cy="1143000"/>
          </a:xfrm>
        </p:spPr>
        <p:txBody>
          <a:bodyPr>
            <a:normAutofit fontScale="90000"/>
          </a:bodyPr>
          <a:lstStyle/>
          <a:p>
            <a:pPr algn="ctr"/>
            <a:r>
              <a:rPr lang="en-US" dirty="0"/>
              <a:t>Forms and Functions of Aggressive Behavior </a:t>
            </a:r>
            <a:r>
              <a:rPr lang="en-US" sz="2700" dirty="0"/>
              <a:t>(Murray-Close &amp; </a:t>
            </a:r>
            <a:r>
              <a:rPr lang="en-US" sz="2700" dirty="0" err="1"/>
              <a:t>Ostrov</a:t>
            </a:r>
            <a:r>
              <a:rPr lang="en-US" sz="2700" dirty="0"/>
              <a:t>, 2009)</a:t>
            </a:r>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a:t>Measures (T1 &amp; T2)</a:t>
            </a:r>
          </a:p>
          <a:p>
            <a:pPr lvl="1"/>
            <a:r>
              <a:rPr lang="en-US" dirty="0"/>
              <a:t>Observations of aggression</a:t>
            </a:r>
          </a:p>
          <a:p>
            <a:pPr lvl="2"/>
            <a:r>
              <a:rPr lang="en-US" dirty="0"/>
              <a:t>Problem?</a:t>
            </a:r>
          </a:p>
          <a:p>
            <a:pPr lvl="1"/>
            <a:r>
              <a:rPr lang="en-US" dirty="0"/>
              <a:t>Observer ratings of aggression</a:t>
            </a:r>
          </a:p>
          <a:p>
            <a:pPr lvl="1"/>
            <a:r>
              <a:rPr lang="en-US" dirty="0"/>
              <a:t>Teacher reports</a:t>
            </a:r>
          </a:p>
          <a:p>
            <a:pPr lvl="2"/>
            <a:r>
              <a:rPr lang="en-US" dirty="0"/>
              <a:t>Exclusion</a:t>
            </a:r>
          </a:p>
          <a:p>
            <a:pPr lvl="2"/>
            <a:r>
              <a:rPr lang="en-US" dirty="0"/>
              <a:t>Social Dominance</a:t>
            </a:r>
          </a:p>
        </p:txBody>
      </p:sp>
    </p:spTree>
    <p:extLst>
      <p:ext uri="{BB962C8B-B14F-4D97-AF65-F5344CB8AC3E}">
        <p14:creationId xmlns:p14="http://schemas.microsoft.com/office/powerpoint/2010/main" val="3269474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a:t>
            </a:r>
            <a:r>
              <a:rPr lang="en-US"/>
              <a:t>verview</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Childrearing and testosterone (parenting)</a:t>
            </a:r>
          </a:p>
          <a:p>
            <a:r>
              <a:rPr lang="en-US" dirty="0" smtClean="0"/>
              <a:t>Aggression </a:t>
            </a:r>
            <a:r>
              <a:rPr lang="en-US" dirty="0"/>
              <a:t>and development</a:t>
            </a:r>
          </a:p>
          <a:p>
            <a:pPr lvl="1"/>
            <a:r>
              <a:rPr lang="en-US" dirty="0"/>
              <a:t>Relational and overt</a:t>
            </a:r>
          </a:p>
          <a:p>
            <a:pPr lvl="1"/>
            <a:r>
              <a:rPr lang="en-US" dirty="0"/>
              <a:t>Reconciliation</a:t>
            </a:r>
          </a:p>
          <a:p>
            <a:pPr lvl="1"/>
            <a:r>
              <a:rPr lang="en-US" dirty="0"/>
              <a:t>Video game effects</a:t>
            </a:r>
          </a:p>
          <a:p>
            <a:r>
              <a:rPr lang="en-US" dirty="0"/>
              <a:t>Adolescent adult activities declining</a:t>
            </a:r>
          </a:p>
          <a:p>
            <a:r>
              <a:rPr lang="en-US" dirty="0"/>
              <a:t>Adolescent risk-taking</a:t>
            </a:r>
          </a:p>
          <a:p>
            <a:pPr lvl="1"/>
            <a:r>
              <a:rPr lang="en-US" dirty="0"/>
              <a:t>Adolescent effect (ventral striatum &amp; cortex)</a:t>
            </a:r>
          </a:p>
          <a:p>
            <a:pPr lvl="1"/>
            <a:r>
              <a:rPr lang="en-US" dirty="0">
                <a:solidFill>
                  <a:srgbClr val="FF0000"/>
                </a:solidFill>
              </a:rPr>
              <a:t>Emotional </a:t>
            </a:r>
            <a:r>
              <a:rPr lang="en-US" dirty="0" err="1">
                <a:solidFill>
                  <a:srgbClr val="FF0000"/>
                </a:solidFill>
              </a:rPr>
              <a:t>stroop</a:t>
            </a:r>
            <a:r>
              <a:rPr lang="en-US" dirty="0">
                <a:solidFill>
                  <a:srgbClr val="FF0000"/>
                </a:solidFill>
              </a:rPr>
              <a:t> effect (</a:t>
            </a:r>
            <a:r>
              <a:rPr lang="en-US" dirty="0" err="1">
                <a:solidFill>
                  <a:srgbClr val="FF0000"/>
                </a:solidFill>
              </a:rPr>
              <a:t>Botdorf</a:t>
            </a:r>
            <a:r>
              <a:rPr lang="en-US" dirty="0">
                <a:solidFill>
                  <a:srgbClr val="FF0000"/>
                </a:solidFill>
              </a:rPr>
              <a:t>). </a:t>
            </a:r>
            <a:r>
              <a:rPr lang="en-US" dirty="0" smtClean="0">
                <a:solidFill>
                  <a:srgbClr val="FF0000"/>
                </a:solidFill>
              </a:rPr>
              <a:t>Hannah</a:t>
            </a:r>
            <a:endParaRPr lang="en-US" dirty="0">
              <a:solidFill>
                <a:srgbClr val="FF0000"/>
              </a:solidFill>
            </a:endParaRPr>
          </a:p>
          <a:p>
            <a:pPr lvl="1"/>
            <a:r>
              <a:rPr lang="en-US" dirty="0"/>
              <a:t>Adult presence mitigates</a:t>
            </a:r>
          </a:p>
        </p:txBody>
      </p:sp>
    </p:spTree>
    <p:extLst>
      <p:ext uri="{BB962C8B-B14F-4D97-AF65-F5344CB8AC3E}">
        <p14:creationId xmlns:p14="http://schemas.microsoft.com/office/powerpoint/2010/main" val="1291521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304800" y="76200"/>
            <a:ext cx="8686800" cy="1143000"/>
          </a:xfrm>
        </p:spPr>
        <p:txBody>
          <a:bodyPr>
            <a:normAutofit fontScale="90000"/>
          </a:bodyPr>
          <a:lstStyle/>
          <a:p>
            <a:pPr algn="ctr"/>
            <a:r>
              <a:rPr lang="en-US" dirty="0"/>
              <a:t>Forms and Functions of Aggressive Behavior </a:t>
            </a:r>
            <a:r>
              <a:rPr lang="en-US" sz="2700" dirty="0"/>
              <a:t>(Murray-Close &amp; </a:t>
            </a:r>
            <a:r>
              <a:rPr lang="en-US" sz="2700" dirty="0" err="1"/>
              <a:t>Ostrov</a:t>
            </a:r>
            <a:r>
              <a:rPr lang="en-US" sz="2700" dirty="0"/>
              <a:t>, 2009)</a:t>
            </a:r>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9600" y="1571625"/>
            <a:ext cx="7877175" cy="5286375"/>
          </a:xfrm>
          <a:prstGeom prst="rect">
            <a:avLst/>
          </a:prstGeom>
          <a:noFill/>
          <a:ln w="9525">
            <a:noFill/>
            <a:miter lim="800000"/>
            <a:headEnd/>
            <a:tailEnd/>
          </a:ln>
        </p:spPr>
      </p:pic>
    </p:spTree>
    <p:extLst>
      <p:ext uri="{BB962C8B-B14F-4D97-AF65-F5344CB8AC3E}">
        <p14:creationId xmlns:p14="http://schemas.microsoft.com/office/powerpoint/2010/main" val="1761971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304800" y="152400"/>
            <a:ext cx="8686800" cy="1143000"/>
          </a:xfrm>
        </p:spPr>
        <p:txBody>
          <a:bodyPr>
            <a:normAutofit fontScale="90000"/>
          </a:bodyPr>
          <a:lstStyle/>
          <a:p>
            <a:pPr algn="ctr"/>
            <a:r>
              <a:rPr lang="en-US" dirty="0"/>
              <a:t>Forms and Functions of Aggressive Behavior </a:t>
            </a:r>
            <a:r>
              <a:rPr lang="en-US" sz="2700" dirty="0"/>
              <a:t>(Murray-Close &amp; </a:t>
            </a:r>
            <a:r>
              <a:rPr lang="en-US" sz="2700" dirty="0" err="1"/>
              <a:t>Ostrov</a:t>
            </a:r>
            <a:r>
              <a:rPr lang="en-US" sz="2700" dirty="0"/>
              <a:t>, 2009)</a:t>
            </a:r>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a:t>Physical aggression</a:t>
            </a:r>
          </a:p>
          <a:p>
            <a:pPr lvl="1"/>
            <a:r>
              <a:rPr lang="en-US" dirty="0"/>
              <a:t>Less related to relational vs. older kids</a:t>
            </a:r>
          </a:p>
          <a:p>
            <a:pPr lvl="1"/>
            <a:r>
              <a:rPr lang="en-US" dirty="0"/>
              <a:t>Decreases with age</a:t>
            </a:r>
          </a:p>
          <a:p>
            <a:pPr>
              <a:buNone/>
            </a:pPr>
            <a:endParaRPr lang="en-US" dirty="0"/>
          </a:p>
          <a:p>
            <a:r>
              <a:rPr lang="en-US" dirty="0"/>
              <a:t>Forms – stable but functions – not stable</a:t>
            </a:r>
          </a:p>
          <a:p>
            <a:endParaRPr lang="en-US" dirty="0"/>
          </a:p>
          <a:p>
            <a:r>
              <a:rPr lang="en-US" dirty="0"/>
              <a:t>Lack of gender differences in physical</a:t>
            </a:r>
          </a:p>
          <a:p>
            <a:r>
              <a:rPr lang="en-US" dirty="0"/>
              <a:t>Fewer age-related changes </a:t>
            </a:r>
            <a:r>
              <a:rPr lang="en-US"/>
              <a:t>than expected</a:t>
            </a:r>
            <a:endParaRPr lang="en-US" dirty="0"/>
          </a:p>
        </p:txBody>
      </p:sp>
    </p:spTree>
    <p:extLst>
      <p:ext uri="{BB962C8B-B14F-4D97-AF65-F5344CB8AC3E}">
        <p14:creationId xmlns:p14="http://schemas.microsoft.com/office/powerpoint/2010/main" val="3321254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rmAutofit fontScale="90000"/>
          </a:bodyPr>
          <a:lstStyle/>
          <a:p>
            <a:r>
              <a:rPr lang="en-US" dirty="0"/>
              <a:t>4 latent aggression factors: Physical, relational, proactive, &amp; reactive</a:t>
            </a:r>
          </a:p>
        </p:txBody>
      </p:sp>
      <p:sp>
        <p:nvSpPr>
          <p:cNvPr id="3" name="Content Placeholder 2"/>
          <p:cNvSpPr>
            <a:spLocks noGrp="1"/>
          </p:cNvSpPr>
          <p:nvPr>
            <p:ph idx="1"/>
          </p:nvPr>
        </p:nvSpPr>
        <p:spPr/>
        <p:txBody>
          <a:bodyPr/>
          <a:lstStyle/>
          <a:p>
            <a:r>
              <a:rPr lang="en-US" dirty="0"/>
              <a:t>Physical, relational, proactive, and reactive</a:t>
            </a:r>
          </a:p>
          <a:p>
            <a:pPr lvl="1"/>
            <a:r>
              <a:rPr lang="en-US" dirty="0"/>
              <a:t>Proactive and reactive positively correlated</a:t>
            </a:r>
          </a:p>
          <a:p>
            <a:pPr lvl="1"/>
            <a:r>
              <a:rPr lang="en-US" dirty="0"/>
              <a:t>Physical and relational moderately associated</a:t>
            </a:r>
          </a:p>
          <a:p>
            <a:r>
              <a:rPr lang="en-US" dirty="0"/>
              <a:t>Over time, forms (physical/relational) stable </a:t>
            </a:r>
          </a:p>
          <a:p>
            <a:pPr lvl="1"/>
            <a:r>
              <a:rPr lang="en-US" dirty="0"/>
              <a:t>but functions (reactive/proactive) unstable</a:t>
            </a:r>
          </a:p>
          <a:p>
            <a:r>
              <a:rPr lang="en-US" dirty="0"/>
              <a:t>Proactive associated with increase in physical</a:t>
            </a:r>
          </a:p>
        </p:txBody>
      </p:sp>
    </p:spTree>
    <p:extLst>
      <p:ext uri="{BB962C8B-B14F-4D97-AF65-F5344CB8AC3E}">
        <p14:creationId xmlns:p14="http://schemas.microsoft.com/office/powerpoint/2010/main" val="30601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258762" y="152400"/>
            <a:ext cx="8686800" cy="1143000"/>
          </a:xfrm>
        </p:spPr>
        <p:txBody>
          <a:bodyPr>
            <a:normAutofit/>
          </a:bodyPr>
          <a:lstStyle/>
          <a:p>
            <a:pPr algn="ctr"/>
            <a:r>
              <a:rPr lang="en-US" dirty="0"/>
              <a:t>Stability over 1 year</a:t>
            </a:r>
            <a:endParaRPr lang="en-US" sz="2700" dirty="0"/>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371600" y="2514600"/>
            <a:ext cx="6461125" cy="3524250"/>
          </a:xfrm>
          <a:prstGeom prst="rect">
            <a:avLst/>
          </a:prstGeom>
          <a:noFill/>
          <a:ln w="9525">
            <a:noFill/>
            <a:miter lim="800000"/>
            <a:headEnd/>
            <a:tailEnd/>
          </a:ln>
        </p:spPr>
      </p:pic>
    </p:spTree>
    <p:extLst>
      <p:ext uri="{BB962C8B-B14F-4D97-AF65-F5344CB8AC3E}">
        <p14:creationId xmlns:p14="http://schemas.microsoft.com/office/powerpoint/2010/main" val="1069313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Predictors of aggression at 4.5 years </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28600" y="2057400"/>
            <a:ext cx="8847438" cy="4581331"/>
          </a:xfrm>
          <a:prstGeom prst="rect">
            <a:avLst/>
          </a:prstGeom>
        </p:spPr>
      </p:pic>
      <p:grpSp>
        <p:nvGrpSpPr>
          <p:cNvPr id="3" name="Group 2"/>
          <p:cNvGrpSpPr/>
          <p:nvPr/>
        </p:nvGrpSpPr>
        <p:grpSpPr>
          <a:xfrm>
            <a:off x="1524000" y="4648200"/>
            <a:ext cx="5066549" cy="1103259"/>
            <a:chOff x="1757343" y="4715070"/>
            <a:chExt cx="4887286" cy="1009261"/>
          </a:xfrm>
        </p:grpSpPr>
        <p:sp>
          <p:nvSpPr>
            <p:cNvPr id="5" name="Rectangle 4"/>
            <p:cNvSpPr/>
            <p:nvPr/>
          </p:nvSpPr>
          <p:spPr>
            <a:xfrm>
              <a:off x="2595543" y="4715070"/>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1757343" y="4981770"/>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2602762" y="5210370"/>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3586143" y="5467739"/>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5338743" y="5205557"/>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6253143" y="5448595"/>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005406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Distinct forms and functions of aggression emerged by early childhood</a:t>
            </a:r>
          </a:p>
          <a:p>
            <a:r>
              <a:rPr lang="en-US" dirty="0"/>
              <a:t>Child-level risk factors that are associated with aggression </a:t>
            </a:r>
          </a:p>
          <a:p>
            <a:r>
              <a:rPr lang="en-US" dirty="0"/>
              <a:t>Intervention work may benefit from tailoring programs based on forms and functions of aggression and considering these child-level risk factors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02927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04800"/>
            <a:ext cx="7924800" cy="795337"/>
          </a:xfrm>
        </p:spPr>
        <p:txBody>
          <a:bodyPr>
            <a:noAutofit/>
          </a:bodyPr>
          <a:lstStyle/>
          <a:p>
            <a:r>
              <a:rPr lang="en-US" altLang="en-US" sz="3600" dirty="0">
                <a:solidFill>
                  <a:schemeClr val="accent1"/>
                </a:solidFill>
              </a:rPr>
              <a:t>Aggression</a:t>
            </a:r>
            <a:r>
              <a:rPr lang="en-US" altLang="en-US" sz="3600" dirty="0">
                <a:solidFill>
                  <a:schemeClr val="tx1"/>
                </a:solidFill>
              </a:rPr>
              <a:t> </a:t>
            </a:r>
            <a:r>
              <a:rPr lang="en-US" altLang="en-US" sz="3600" dirty="0" err="1">
                <a:solidFill>
                  <a:schemeClr val="tx1"/>
                </a:solidFill>
              </a:rPr>
              <a:t>iarger</a:t>
            </a:r>
            <a:r>
              <a:rPr lang="en-US" altLang="en-US" sz="3600" dirty="0">
                <a:solidFill>
                  <a:schemeClr val="tx1"/>
                </a:solidFill>
              </a:rPr>
              <a:t> context: </a:t>
            </a:r>
            <a:br>
              <a:rPr lang="en-US" altLang="en-US" sz="3600" dirty="0">
                <a:solidFill>
                  <a:schemeClr val="tx1"/>
                </a:solidFill>
              </a:rPr>
            </a:br>
            <a:r>
              <a:rPr lang="en-US" altLang="en-US" sz="3600" dirty="0">
                <a:solidFill>
                  <a:schemeClr val="tx1"/>
                </a:solidFill>
              </a:rPr>
              <a:t>Relational model</a:t>
            </a:r>
          </a:p>
        </p:txBody>
      </p:sp>
      <p:pic>
        <p:nvPicPr>
          <p:cNvPr id="27651" name="Picture 3" descr="se260866700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39694"/>
          <a:stretch>
            <a:fillRect/>
          </a:stretch>
        </p:blipFill>
        <p:spPr bwMode="auto">
          <a:xfrm>
            <a:off x="685800" y="1731963"/>
            <a:ext cx="76962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1600200" y="4191000"/>
            <a:ext cx="716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400" dirty="0"/>
              <a:t>Other possible ways are tolerance (e.g., sharing of resources), or avoidance of confrontation (e.g., by subordinates to dominants).</a:t>
            </a:r>
          </a:p>
        </p:txBody>
      </p:sp>
    </p:spTree>
    <p:extLst>
      <p:ext uri="{BB962C8B-B14F-4D97-AF65-F5344CB8AC3E}">
        <p14:creationId xmlns:p14="http://schemas.microsoft.com/office/powerpoint/2010/main" val="4144739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3206" y="152400"/>
            <a:ext cx="8637588" cy="1187450"/>
          </a:xfrm>
        </p:spPr>
        <p:txBody>
          <a:bodyPr>
            <a:normAutofit fontScale="90000"/>
          </a:bodyPr>
          <a:lstStyle/>
          <a:p>
            <a:r>
              <a:rPr lang="en-US" altLang="en-US" sz="2400" dirty="0">
                <a:solidFill>
                  <a:schemeClr val="accent1"/>
                </a:solidFill>
              </a:rPr>
              <a:t>Most primates show a dramatic increase in body contact between former opponents during post conflict (PC) compared to matched-control (MC) observations</a:t>
            </a:r>
          </a:p>
        </p:txBody>
      </p:sp>
      <p:pic>
        <p:nvPicPr>
          <p:cNvPr id="31747" name="Picture 3" descr="se260866700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50292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5715000" y="2336800"/>
            <a:ext cx="3429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solidFill>
                  <a:srgbClr val="000000"/>
                </a:solidFill>
              </a:rPr>
              <a:t>The cumulative percentage of opponent-pairs seeking friendly contact during a 10-min time window after 670 spontaneous aggressive incidents in a zoo group of stumptail macaques</a:t>
            </a:r>
          </a:p>
        </p:txBody>
      </p:sp>
    </p:spTree>
    <p:extLst>
      <p:ext uri="{BB962C8B-B14F-4D97-AF65-F5344CB8AC3E}">
        <p14:creationId xmlns:p14="http://schemas.microsoft.com/office/powerpoint/2010/main" val="3204049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637588" cy="822325"/>
          </a:xfrm>
        </p:spPr>
        <p:txBody>
          <a:bodyPr>
            <a:normAutofit fontScale="90000"/>
          </a:bodyPr>
          <a:lstStyle/>
          <a:p>
            <a:r>
              <a:rPr lang="en-US" altLang="en-US" sz="2800" dirty="0">
                <a:solidFill>
                  <a:schemeClr val="accent1"/>
                </a:solidFill>
              </a:rPr>
              <a:t>Reconciliations allow rhesus monkeys to maintain tight kinship bonds despite frequent </a:t>
            </a:r>
            <a:r>
              <a:rPr lang="en-US" altLang="en-US" sz="2800" dirty="0" err="1">
                <a:solidFill>
                  <a:schemeClr val="accent1"/>
                </a:solidFill>
              </a:rPr>
              <a:t>intrafamilial</a:t>
            </a:r>
            <a:r>
              <a:rPr lang="en-US" altLang="en-US" sz="2800" dirty="0">
                <a:solidFill>
                  <a:schemeClr val="accent1"/>
                </a:solidFill>
              </a:rPr>
              <a:t> squabbles</a:t>
            </a:r>
          </a:p>
        </p:txBody>
      </p:sp>
      <p:pic>
        <p:nvPicPr>
          <p:cNvPr id="33795" name="Picture 3" descr="se260866700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83" y="1981200"/>
            <a:ext cx="531911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ChangeArrowheads="1"/>
          </p:cNvSpPr>
          <p:nvPr/>
        </p:nvSpPr>
        <p:spPr bwMode="auto">
          <a:xfrm>
            <a:off x="5562600" y="2470150"/>
            <a:ext cx="35814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solidFill>
                  <a:srgbClr val="000000"/>
                </a:solidFill>
              </a:rPr>
              <a:t>Shortly after two adult sisters bit each other, they reunite sitting on the left and right of their mother, the alpha female of the troop, each female holding her own infant. The sisters smack their lips while the matriarch loudly grunts.</a:t>
            </a:r>
          </a:p>
        </p:txBody>
      </p:sp>
    </p:spTree>
    <p:extLst>
      <p:ext uri="{BB962C8B-B14F-4D97-AF65-F5344CB8AC3E}">
        <p14:creationId xmlns:p14="http://schemas.microsoft.com/office/powerpoint/2010/main" val="1159258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6019800" y="1739900"/>
            <a:ext cx="3124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35845" name="Text Box 6"/>
          <p:cNvSpPr txBox="1">
            <a:spLocks noChangeArrowheads="1"/>
          </p:cNvSpPr>
          <p:nvPr/>
        </p:nvSpPr>
        <p:spPr bwMode="auto">
          <a:xfrm>
            <a:off x="304800" y="5291959"/>
            <a:ext cx="807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dirty="0"/>
              <a:t>If there is a strong mutual interest in maintenance of the relationship, reconciliation is most likely. </a:t>
            </a:r>
          </a:p>
          <a:p>
            <a:pPr eaLnBrk="1" hangingPunct="1">
              <a:spcBef>
                <a:spcPct val="0"/>
              </a:spcBef>
              <a:buClrTx/>
              <a:buSzTx/>
              <a:buFontTx/>
              <a:buNone/>
            </a:pPr>
            <a:r>
              <a:rPr lang="en-US" altLang="en-US" sz="2400" dirty="0"/>
              <a:t>Parties negotiate the terms of their relationship by going through cycles of conflict and reconciliation.</a:t>
            </a:r>
          </a:p>
          <a:p>
            <a:pPr eaLnBrk="1" hangingPunct="1">
              <a:spcBef>
                <a:spcPct val="0"/>
              </a:spcBef>
              <a:buClrTx/>
              <a:buSzTx/>
              <a:buFontTx/>
              <a:buNone/>
            </a:pPr>
            <a:endParaRPr lang="en-US" altLang="en-US" sz="2400" dirty="0"/>
          </a:p>
        </p:txBody>
      </p:sp>
      <p:pic>
        <p:nvPicPr>
          <p:cNvPr id="7" name="Picture 3" descr="se260866700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691" y="1275911"/>
            <a:ext cx="531911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se260866700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t="61069"/>
          <a:stretch>
            <a:fillRect/>
          </a:stretch>
        </p:blipFill>
        <p:spPr bwMode="auto">
          <a:xfrm>
            <a:off x="1927614" y="120650"/>
            <a:ext cx="5399194"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028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409900" y="1702838"/>
            <a:ext cx="7505700" cy="954600"/>
          </a:xfrm>
          <a:prstGeom prst="rect">
            <a:avLst/>
          </a:prstGeom>
        </p:spPr>
        <p:txBody>
          <a:bodyPr spcFirstLastPara="1" wrap="square" lIns="91425" tIns="91425" rIns="91425" bIns="91425" anchor="t" anchorCtr="0">
            <a:normAutofit/>
          </a:bodyPr>
          <a:lstStyle/>
          <a:p>
            <a:r>
              <a:rPr lang="en"/>
              <a:t>Childbearing and parenting?</a:t>
            </a:r>
            <a:endParaRPr/>
          </a:p>
        </p:txBody>
      </p:sp>
      <p:sp>
        <p:nvSpPr>
          <p:cNvPr id="218" name="Google Shape;218;p23"/>
          <p:cNvSpPr txBox="1">
            <a:spLocks noGrp="1"/>
          </p:cNvSpPr>
          <p:nvPr>
            <p:ph type="body" idx="1"/>
          </p:nvPr>
        </p:nvSpPr>
        <p:spPr>
          <a:xfrm>
            <a:off x="819150" y="2558150"/>
            <a:ext cx="7505700" cy="3005400"/>
          </a:xfrm>
          <a:prstGeom prst="rect">
            <a:avLst/>
          </a:prstGeom>
        </p:spPr>
        <p:txBody>
          <a:bodyPr spcFirstLastPara="1" wrap="square" lIns="91425" tIns="91425" rIns="91425" bIns="91425" anchor="t" anchorCtr="0">
            <a:noAutofit/>
          </a:bodyPr>
          <a:lstStyle/>
          <a:p>
            <a:pPr indent="-317500">
              <a:lnSpc>
                <a:spcPct val="100000"/>
              </a:lnSpc>
              <a:buClr>
                <a:srgbClr val="000000"/>
              </a:buClr>
              <a:buSzPts val="1400"/>
            </a:pPr>
            <a:r>
              <a:rPr lang="en" sz="1400" dirty="0">
                <a:solidFill>
                  <a:srgbClr val="000000"/>
                </a:solidFill>
              </a:rPr>
              <a:t>Clear negative social and neurodevelopmental effects </a:t>
            </a:r>
            <a:endParaRPr sz="1400" dirty="0">
              <a:solidFill>
                <a:srgbClr val="000000"/>
              </a:solidFill>
            </a:endParaRPr>
          </a:p>
          <a:p>
            <a:pPr indent="0">
              <a:lnSpc>
                <a:spcPct val="100000"/>
              </a:lnSpc>
              <a:buNone/>
            </a:pPr>
            <a:r>
              <a:rPr lang="en" sz="1400" dirty="0">
                <a:solidFill>
                  <a:srgbClr val="000000"/>
                </a:solidFill>
              </a:rPr>
              <a:t>of early parenthood (&lt; 15)</a:t>
            </a:r>
            <a:endParaRPr sz="1400" dirty="0">
              <a:solidFill>
                <a:srgbClr val="000000"/>
              </a:solidFill>
            </a:endParaRPr>
          </a:p>
          <a:p>
            <a:pPr lvl="1" indent="-317500">
              <a:lnSpc>
                <a:spcPct val="100000"/>
              </a:lnSpc>
              <a:buClr>
                <a:srgbClr val="000000"/>
              </a:buClr>
              <a:buSzPts val="1400"/>
            </a:pPr>
            <a:r>
              <a:rPr lang="en" sz="1400" i="1" dirty="0">
                <a:solidFill>
                  <a:srgbClr val="000000"/>
                </a:solidFill>
              </a:rPr>
              <a:t>What about late parenthood?</a:t>
            </a:r>
            <a:endParaRPr sz="1400" i="1" dirty="0">
              <a:solidFill>
                <a:srgbClr val="000000"/>
              </a:solidFill>
            </a:endParaRPr>
          </a:p>
          <a:p>
            <a:pPr indent="-317500">
              <a:buClr>
                <a:srgbClr val="000000"/>
              </a:buClr>
              <a:buSzPts val="1400"/>
            </a:pPr>
            <a:r>
              <a:rPr lang="en" sz="1400" dirty="0">
                <a:solidFill>
                  <a:srgbClr val="000000"/>
                </a:solidFill>
              </a:rPr>
              <a:t>Neural flexibility peaks in 30s</a:t>
            </a:r>
            <a:endParaRPr sz="1400" dirty="0">
              <a:solidFill>
                <a:srgbClr val="000000"/>
              </a:solidFill>
            </a:endParaRPr>
          </a:p>
          <a:p>
            <a:pPr indent="-317500">
              <a:buClr>
                <a:srgbClr val="000000"/>
              </a:buClr>
              <a:buSzPts val="1400"/>
            </a:pPr>
            <a:r>
              <a:rPr lang="en" sz="1400" dirty="0">
                <a:solidFill>
                  <a:srgbClr val="000000"/>
                </a:solidFill>
              </a:rPr>
              <a:t>Men have different levels of testosterone based on relationship/parenthood status regardless of age</a:t>
            </a:r>
            <a:endParaRPr sz="1400" dirty="0">
              <a:solidFill>
                <a:srgbClr val="000000"/>
              </a:solidFill>
            </a:endParaRPr>
          </a:p>
          <a:p>
            <a:pPr lvl="1" indent="-317500">
              <a:buClr>
                <a:srgbClr val="000000"/>
              </a:buClr>
              <a:buSzPts val="1400"/>
            </a:pPr>
            <a:r>
              <a:rPr lang="en" sz="1400" i="1" dirty="0">
                <a:solidFill>
                  <a:srgbClr val="000000"/>
                </a:solidFill>
              </a:rPr>
              <a:t>What if you decouple typical neurobiological development trends from parenthood?</a:t>
            </a:r>
            <a:endParaRPr sz="1400" i="1" dirty="0">
              <a:solidFill>
                <a:srgbClr val="000000"/>
              </a:solidFill>
            </a:endParaRPr>
          </a:p>
          <a:p>
            <a:pPr indent="-317500">
              <a:buClr>
                <a:srgbClr val="000000"/>
              </a:buClr>
              <a:buSzPts val="1400"/>
            </a:pPr>
            <a:r>
              <a:rPr lang="en" sz="1400" dirty="0">
                <a:solidFill>
                  <a:srgbClr val="000000"/>
                </a:solidFill>
              </a:rPr>
              <a:t>Overwhelming majority of people in the US and Europe have sexual and romantic relationships before committing to a single partner; similar trends beginning in Africa</a:t>
            </a:r>
            <a:endParaRPr sz="1400" dirty="0">
              <a:solidFill>
                <a:srgbClr val="000000"/>
              </a:solidFill>
            </a:endParaRPr>
          </a:p>
          <a:p>
            <a:pPr lvl="1" indent="-317500">
              <a:buClr>
                <a:srgbClr val="000000"/>
              </a:buClr>
              <a:buSzPts val="1400"/>
            </a:pPr>
            <a:r>
              <a:rPr lang="en" sz="1400" i="1" dirty="0">
                <a:solidFill>
                  <a:srgbClr val="000000"/>
                </a:solidFill>
              </a:rPr>
              <a:t>Differences between those who have multiple, high-intensity relationships and those who do not?</a:t>
            </a:r>
            <a:endParaRPr sz="1400" i="1" dirty="0">
              <a:solidFill>
                <a:srgbClr val="000000"/>
              </a:solidFill>
            </a:endParaRPr>
          </a:p>
          <a:p>
            <a:pPr lvl="1" indent="-317500">
              <a:buClr>
                <a:srgbClr val="000000"/>
              </a:buClr>
              <a:buSzPts val="1400"/>
            </a:pPr>
            <a:r>
              <a:rPr lang="en" sz="1400" i="1" dirty="0">
                <a:solidFill>
                  <a:srgbClr val="000000"/>
                </a:solidFill>
              </a:rPr>
              <a:t>Differences between those who have children at different ages?</a:t>
            </a:r>
            <a:endParaRPr sz="1400" dirty="0">
              <a:solidFill>
                <a:srgbClr val="000000"/>
              </a:solidFill>
            </a:endParaRPr>
          </a:p>
        </p:txBody>
      </p:sp>
      <p:pic>
        <p:nvPicPr>
          <p:cNvPr id="219" name="Google Shape;219;p23"/>
          <p:cNvPicPr preferRelativeResize="0"/>
          <p:nvPr/>
        </p:nvPicPr>
        <p:blipFill>
          <a:blip r:embed="rId3">
            <a:alphaModFix/>
          </a:blip>
          <a:stretch>
            <a:fillRect/>
          </a:stretch>
        </p:blipFill>
        <p:spPr>
          <a:xfrm>
            <a:off x="5593775" y="1120275"/>
            <a:ext cx="3118100" cy="2008800"/>
          </a:xfrm>
          <a:prstGeom prst="rect">
            <a:avLst/>
          </a:prstGeom>
          <a:noFill/>
          <a:ln>
            <a:noFill/>
          </a:ln>
        </p:spPr>
      </p:pic>
      <p:sp>
        <p:nvSpPr>
          <p:cNvPr id="220" name="Google Shape;220;p23"/>
          <p:cNvSpPr txBox="1"/>
          <p:nvPr/>
        </p:nvSpPr>
        <p:spPr>
          <a:xfrm>
            <a:off x="7148975" y="5294975"/>
            <a:ext cx="16752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a:ln>
                  <a:noFill/>
                </a:ln>
                <a:solidFill>
                  <a:srgbClr val="999999"/>
                </a:solidFill>
                <a:effectLst/>
                <a:uLnTx/>
                <a:uFillTx/>
                <a:latin typeface="Calibri"/>
                <a:ea typeface="Calibri"/>
                <a:cs typeface="Calibri"/>
                <a:sym typeface="Calibri"/>
              </a:rPr>
              <a:t>Woodard</a:t>
            </a:r>
            <a:endParaRPr kumimoji="0" sz="1400" b="0" i="0" u="none" strike="noStrike" kern="0" cap="none" spc="0" normalizeH="0" baseline="0" noProof="0">
              <a:ln>
                <a:noFill/>
              </a:ln>
              <a:solidFill>
                <a:srgbClr val="999999"/>
              </a:solidFill>
              <a:effectLst/>
              <a:uLnTx/>
              <a:uFillTx/>
              <a:latin typeface="Calibri"/>
              <a:ea typeface="Calibri"/>
              <a:cs typeface="Calibri"/>
              <a:sym typeface="Calibri"/>
            </a:endParaRPr>
          </a:p>
        </p:txBody>
      </p:sp>
      <p:sp>
        <p:nvSpPr>
          <p:cNvPr id="6" name="Google Shape;129;p13">
            <a:extLst>
              <a:ext uri="{FF2B5EF4-FFF2-40B4-BE49-F238E27FC236}">
                <a16:creationId xmlns:a16="http://schemas.microsoft.com/office/drawing/2014/main" id="{19B82912-304F-4FBF-BF95-6EA89781A972}"/>
              </a:ext>
            </a:extLst>
          </p:cNvPr>
          <p:cNvSpPr txBox="1">
            <a:spLocks/>
          </p:cNvSpPr>
          <p:nvPr/>
        </p:nvSpPr>
        <p:spPr>
          <a:xfrm>
            <a:off x="316822" y="1152232"/>
            <a:ext cx="3118100" cy="817126"/>
          </a:xfrm>
          <a:prstGeom prst="rect">
            <a:avLst/>
          </a:prstGeom>
          <a:noFill/>
          <a:ln>
            <a:noFill/>
          </a:ln>
        </p:spPr>
        <p:txBody>
          <a:bodyPr spcFirstLastPara="1" wrap="square" lIns="91425" tIns="91425" rIns="91425" bIns="91425" anchor="ctr" anchorCtr="0">
            <a:normAutofit fontScale="3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AF7B51"/>
              </a:buClr>
              <a:buSzPts val="3000"/>
              <a:buFont typeface="Nunito"/>
              <a:buNone/>
              <a:tabLst/>
              <a:defRPr/>
            </a:pPr>
            <a:r>
              <a:rPr kumimoji="0" lang="en-US" sz="3000" b="0" i="0" u="sng" strike="noStrike" kern="0" cap="none" spc="0" normalizeH="0" baseline="0" noProof="0" dirty="0">
                <a:ln>
                  <a:noFill/>
                </a:ln>
                <a:solidFill>
                  <a:srgbClr val="0000FF"/>
                </a:solidFill>
                <a:effectLst/>
                <a:uLnTx/>
                <a:uFillTx/>
                <a:latin typeface="Arial" panose="020B0604020202020204" pitchFamily="34" charset="0"/>
                <a:sym typeface="Nunito"/>
                <a:hlinkClick r:id="rId4"/>
              </a:rPr>
              <a:t>Suleiman, A. B., </a:t>
            </a:r>
            <a:r>
              <a:rPr kumimoji="0" lang="en-US" sz="3000" b="0" i="0" u="sng" strike="noStrike" kern="0" cap="none" spc="0" normalizeH="0" baseline="0" noProof="0" dirty="0" err="1">
                <a:ln>
                  <a:noFill/>
                </a:ln>
                <a:solidFill>
                  <a:srgbClr val="0000FF"/>
                </a:solidFill>
                <a:effectLst/>
                <a:uLnTx/>
                <a:uFillTx/>
                <a:latin typeface="Arial" panose="020B0604020202020204" pitchFamily="34" charset="0"/>
                <a:sym typeface="Nunito"/>
                <a:hlinkClick r:id="rId4"/>
              </a:rPr>
              <a:t>Galván</a:t>
            </a:r>
            <a:r>
              <a:rPr kumimoji="0" lang="en-US" sz="3000" b="0" i="0" u="sng" strike="noStrike" kern="0" cap="none" spc="0" normalizeH="0" baseline="0" noProof="0" dirty="0">
                <a:ln>
                  <a:noFill/>
                </a:ln>
                <a:solidFill>
                  <a:srgbClr val="0000FF"/>
                </a:solidFill>
                <a:effectLst/>
                <a:uLnTx/>
                <a:uFillTx/>
                <a:latin typeface="Arial" panose="020B0604020202020204" pitchFamily="34" charset="0"/>
                <a:sym typeface="Nunito"/>
                <a:hlinkClick r:id="rId4"/>
              </a:rPr>
              <a:t>, A., Harden, K. P., &amp; Dahl, R. E. (2017). Becoming a sexual being: The 'elephant in the room' of adolescent brain development. Dev </a:t>
            </a:r>
            <a:r>
              <a:rPr kumimoji="0" lang="en-US" sz="3000" b="0" i="0" u="sng" strike="noStrike" kern="0" cap="none" spc="0" normalizeH="0" baseline="0" noProof="0" dirty="0" err="1">
                <a:ln>
                  <a:noFill/>
                </a:ln>
                <a:solidFill>
                  <a:srgbClr val="0000FF"/>
                </a:solidFill>
                <a:effectLst/>
                <a:uLnTx/>
                <a:uFillTx/>
                <a:latin typeface="Arial" panose="020B0604020202020204" pitchFamily="34" charset="0"/>
                <a:sym typeface="Nunito"/>
                <a:hlinkClick r:id="rId4"/>
              </a:rPr>
              <a:t>Cogn</a:t>
            </a:r>
            <a:r>
              <a:rPr kumimoji="0" lang="en-US" sz="3000" b="0" i="0" u="sng" strike="noStrike" kern="0" cap="none" spc="0" normalizeH="0" baseline="0" noProof="0" dirty="0">
                <a:ln>
                  <a:noFill/>
                </a:ln>
                <a:solidFill>
                  <a:srgbClr val="0000FF"/>
                </a:solidFill>
                <a:effectLst/>
                <a:uLnTx/>
                <a:uFillTx/>
                <a:latin typeface="Arial" panose="020B0604020202020204" pitchFamily="34" charset="0"/>
                <a:sym typeface="Nunito"/>
                <a:hlinkClick r:id="rId4"/>
              </a:rPr>
              <a:t> </a:t>
            </a:r>
            <a:r>
              <a:rPr kumimoji="0" lang="en-US" sz="3000" b="0" i="0" u="sng" strike="noStrike" kern="0" cap="none" spc="0" normalizeH="0" baseline="0" noProof="0" dirty="0" err="1">
                <a:ln>
                  <a:noFill/>
                </a:ln>
                <a:solidFill>
                  <a:srgbClr val="0000FF"/>
                </a:solidFill>
                <a:effectLst/>
                <a:uLnTx/>
                <a:uFillTx/>
                <a:latin typeface="Arial" panose="020B0604020202020204" pitchFamily="34" charset="0"/>
                <a:sym typeface="Nunito"/>
                <a:hlinkClick r:id="rId4"/>
              </a:rPr>
              <a:t>Neurosci</a:t>
            </a:r>
            <a:r>
              <a:rPr kumimoji="0" lang="en-US" sz="3000" b="0" i="0" u="sng" strike="noStrike" kern="0" cap="none" spc="0" normalizeH="0" baseline="0" noProof="0" dirty="0">
                <a:ln>
                  <a:noFill/>
                </a:ln>
                <a:solidFill>
                  <a:srgbClr val="0000FF"/>
                </a:solidFill>
                <a:effectLst/>
                <a:uLnTx/>
                <a:uFillTx/>
                <a:latin typeface="Arial" panose="020B0604020202020204" pitchFamily="34" charset="0"/>
                <a:sym typeface="Nunito"/>
                <a:hlinkClick r:id="rId4"/>
              </a:rPr>
              <a:t>, 25, 209-220. doi:10.1016/</a:t>
            </a:r>
            <a:r>
              <a:rPr kumimoji="0" lang="en-US" sz="3000" b="0" i="0" u="sng" strike="noStrike" kern="0" cap="none" spc="0" normalizeH="0" baseline="0" noProof="0" dirty="0" err="1">
                <a:ln>
                  <a:noFill/>
                </a:ln>
                <a:solidFill>
                  <a:srgbClr val="0000FF"/>
                </a:solidFill>
                <a:effectLst/>
                <a:uLnTx/>
                <a:uFillTx/>
                <a:latin typeface="Arial" panose="020B0604020202020204" pitchFamily="34" charset="0"/>
                <a:sym typeface="Nunito"/>
                <a:hlinkClick r:id="rId4"/>
              </a:rPr>
              <a:t>j.dcn</a:t>
            </a:r>
            <a:r>
              <a:rPr kumimoji="0" lang="en-US" sz="3000" b="0" i="0" u="sng" strike="noStrike" kern="0" cap="none" spc="0" normalizeH="0" baseline="0" noProof="0" dirty="0">
                <a:ln>
                  <a:noFill/>
                </a:ln>
                <a:solidFill>
                  <a:srgbClr val="0000FF"/>
                </a:solidFill>
                <a:effectLst/>
                <a:uLnTx/>
                <a:uFillTx/>
                <a:latin typeface="Arial" panose="020B0604020202020204" pitchFamily="34" charset="0"/>
                <a:sym typeface="Nunito"/>
                <a:hlinkClick r:id="rId4"/>
              </a:rPr>
              <a:t> .2016.09.004</a:t>
            </a:r>
            <a:endParaRPr kumimoji="0" lang="en-US" sz="3000" b="0" i="0" u="none" strike="noStrike" kern="0" cap="none" spc="0" normalizeH="0" baseline="0" noProof="0" dirty="0">
              <a:ln>
                <a:noFill/>
              </a:ln>
              <a:solidFill>
                <a:srgbClr val="AF7B51"/>
              </a:solidFill>
              <a:effectLst/>
              <a:uLnTx/>
              <a:uFillTx/>
              <a:latin typeface="Nunito"/>
              <a:sym typeface="Nunit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296400" y="2743200"/>
            <a:ext cx="8534400" cy="4625609"/>
          </a:xfrm>
        </p:spPr>
        <p:txBody>
          <a:bodyPr>
            <a:normAutofit/>
          </a:bodyPr>
          <a:lstStyle/>
          <a:p>
            <a:r>
              <a:rPr lang="en-US" dirty="0"/>
              <a:t>Prospective effect of VGV on subsequent aggression, controlling for baseline aggression. </a:t>
            </a:r>
          </a:p>
          <a:p>
            <a:pPr lvl="1"/>
            <a:r>
              <a:rPr lang="en-US" dirty="0"/>
              <a:t>for fixed [β=0.113, 95% CI=(0.098, 0.128)] and random effects models [β=0.106 (0.078, 0.134)].</a:t>
            </a:r>
          </a:p>
          <a:p>
            <a:r>
              <a:rPr lang="en-US" dirty="0"/>
              <a:t>Even after available covariate inclusion </a:t>
            </a:r>
          </a:p>
          <a:p>
            <a:pPr lvl="1"/>
            <a:r>
              <a:rPr lang="en-US" dirty="0"/>
              <a:t>Fixed, β=0.080 (0.065, 0.094) </a:t>
            </a:r>
          </a:p>
          <a:p>
            <a:pPr lvl="1"/>
            <a:r>
              <a:rPr lang="en-US" dirty="0"/>
              <a:t>Random, β=0.078 (0.053, 0.102), respectively]</a:t>
            </a:r>
          </a:p>
        </p:txBody>
      </p:sp>
      <p:pic>
        <p:nvPicPr>
          <p:cNvPr id="4" name="Picture 3"/>
          <p:cNvPicPr>
            <a:picLocks noChangeAspect="1"/>
          </p:cNvPicPr>
          <p:nvPr/>
        </p:nvPicPr>
        <p:blipFill>
          <a:blip r:embed="rId2"/>
          <a:stretch>
            <a:fillRect/>
          </a:stretch>
        </p:blipFill>
        <p:spPr>
          <a:xfrm>
            <a:off x="1" y="1"/>
            <a:ext cx="6477000" cy="2065010"/>
          </a:xfrm>
          <a:prstGeom prst="rect">
            <a:avLst/>
          </a:prstGeom>
        </p:spPr>
      </p:pic>
      <p:sp>
        <p:nvSpPr>
          <p:cNvPr id="5" name="Content Placeholder 2"/>
          <p:cNvSpPr txBox="1">
            <a:spLocks/>
          </p:cNvSpPr>
          <p:nvPr/>
        </p:nvSpPr>
        <p:spPr>
          <a:xfrm>
            <a:off x="304800" y="2590800"/>
            <a:ext cx="4790195" cy="2822328"/>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spcAft>
                <a:spcPts val="0"/>
              </a:spcAft>
            </a:pPr>
            <a:r>
              <a:rPr lang="en-US" sz="1800" dirty="0"/>
              <a:t>24 studies that assessed the link between VGV and later overt physical aggression</a:t>
            </a:r>
          </a:p>
          <a:p>
            <a:pPr lvl="1" fontAlgn="auto">
              <a:spcAft>
                <a:spcPts val="0"/>
              </a:spcAft>
            </a:pPr>
            <a:r>
              <a:rPr lang="en-US" sz="1650" dirty="0"/>
              <a:t>Over 17,000 participants</a:t>
            </a:r>
          </a:p>
          <a:p>
            <a:pPr lvl="1" fontAlgn="auto">
              <a:spcAft>
                <a:spcPts val="0"/>
              </a:spcAft>
            </a:pPr>
            <a:r>
              <a:rPr lang="en-US" sz="1650" dirty="0"/>
              <a:t>9 to 19 years </a:t>
            </a:r>
          </a:p>
          <a:p>
            <a:pPr lvl="1" fontAlgn="auto">
              <a:spcAft>
                <a:spcPts val="0"/>
              </a:spcAft>
            </a:pPr>
            <a:r>
              <a:rPr lang="en-US" sz="1650" dirty="0"/>
              <a:t>Time lags ranging 3 months to 4 years</a:t>
            </a:r>
          </a:p>
        </p:txBody>
      </p:sp>
      <p:pic>
        <p:nvPicPr>
          <p:cNvPr id="6" name="Picture 2" descr="hat we actually know about the effects of violent video games on behaviour isn’t as c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106" y="2590800"/>
            <a:ext cx="3853631" cy="23121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76F4B6-DC19-4A09-8AB0-EFB0E9170E32}"/>
              </a:ext>
            </a:extLst>
          </p:cNvPr>
          <p:cNvSpPr txBox="1"/>
          <p:nvPr/>
        </p:nvSpPr>
        <p:spPr>
          <a:xfrm>
            <a:off x="457200" y="5300824"/>
            <a:ext cx="9012194" cy="646331"/>
          </a:xfrm>
          <a:prstGeom prst="rect">
            <a:avLst/>
          </a:prstGeom>
          <a:noFill/>
        </p:spPr>
        <p:txBody>
          <a:bodyPr wrap="square">
            <a:spAutoFit/>
          </a:bodyPr>
          <a:lstStyle/>
          <a:p>
            <a:r>
              <a:rPr lang="en-US" b="0" i="0" dirty="0">
                <a:solidFill>
                  <a:srgbClr val="262626"/>
                </a:solidFill>
                <a:effectLst/>
                <a:latin typeface="Open Sans" panose="020B0606030504020204" pitchFamily="34" charset="0"/>
              </a:rPr>
              <a:t>“Self-reports of real-world aggressive behavior were acceptable aggression measures, as were similar ratings provided by parents, teachers, or peers.”</a:t>
            </a:r>
            <a:endParaRPr lang="en-US" dirty="0"/>
          </a:p>
        </p:txBody>
      </p:sp>
    </p:spTree>
    <p:extLst>
      <p:ext uri="{BB962C8B-B14F-4D97-AF65-F5344CB8AC3E}">
        <p14:creationId xmlns:p14="http://schemas.microsoft.com/office/powerpoint/2010/main" val="3864664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r>
              <a:rPr lang="en-US" sz="2700" cap="none" dirty="0"/>
              <a:t>Controversy surrounding VGV-aggression link</a:t>
            </a:r>
          </a:p>
        </p:txBody>
      </p:sp>
      <p:sp>
        <p:nvSpPr>
          <p:cNvPr id="3" name="Content Placeholder 2"/>
          <p:cNvSpPr>
            <a:spLocks noGrp="1"/>
          </p:cNvSpPr>
          <p:nvPr>
            <p:ph idx="1"/>
          </p:nvPr>
        </p:nvSpPr>
        <p:spPr>
          <a:xfrm>
            <a:off x="435895" y="2492623"/>
            <a:ext cx="8272211" cy="2758727"/>
          </a:xfrm>
        </p:spPr>
        <p:txBody>
          <a:bodyPr>
            <a:normAutofit/>
          </a:bodyPr>
          <a:lstStyle/>
          <a:p>
            <a:pPr marL="229500" lvl="1"/>
            <a:r>
              <a:rPr lang="en-US" sz="1800" dirty="0"/>
              <a:t>Previous studies and </a:t>
            </a:r>
            <a:r>
              <a:rPr lang="en-US" sz="1800" dirty="0" err="1"/>
              <a:t>metaanalyses</a:t>
            </a:r>
            <a:r>
              <a:rPr lang="en-US" sz="1800" dirty="0"/>
              <a:t> have reported a relationship between VGV and aggression.</a:t>
            </a:r>
          </a:p>
          <a:p>
            <a:pPr marL="229500" lvl="1"/>
            <a:r>
              <a:rPr lang="en-US" sz="1800" dirty="0"/>
              <a:t>Some researchers argue that there are fundamental issues with these studies.</a:t>
            </a:r>
          </a:p>
          <a:p>
            <a:pPr marL="432000" lvl="2"/>
            <a:r>
              <a:rPr lang="en-US" sz="1650" dirty="0"/>
              <a:t>Measures of “</a:t>
            </a:r>
            <a:r>
              <a:rPr lang="en-US" sz="1650" dirty="0" err="1"/>
              <a:t>nonserious</a:t>
            </a:r>
            <a:r>
              <a:rPr lang="en-US" sz="1650" dirty="0"/>
              <a:t> aggression”</a:t>
            </a:r>
          </a:p>
          <a:p>
            <a:pPr marL="432000" lvl="2"/>
            <a:r>
              <a:rPr lang="en-US" sz="1650" dirty="0"/>
              <a:t>Lack of statistical controls</a:t>
            </a:r>
          </a:p>
          <a:p>
            <a:pPr marL="432000" lvl="2"/>
            <a:r>
              <a:rPr lang="en-US" sz="1650" dirty="0"/>
              <a:t>Publication bias</a:t>
            </a:r>
          </a:p>
          <a:p>
            <a:pPr marL="432000" lvl="2"/>
            <a:r>
              <a:rPr lang="en-US" sz="1650" dirty="0"/>
              <a:t>Weak effect sizes</a:t>
            </a:r>
            <a:endParaRPr lang="en-US" sz="1950" dirty="0"/>
          </a:p>
        </p:txBody>
      </p:sp>
      <p:sp>
        <p:nvSpPr>
          <p:cNvPr id="8" name="TextBox 7"/>
          <p:cNvSpPr txBox="1"/>
          <p:nvPr/>
        </p:nvSpPr>
        <p:spPr>
          <a:xfrm>
            <a:off x="8181474" y="5723751"/>
            <a:ext cx="962526" cy="30008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Gill Sans MT" panose="020B0502020104020203"/>
                <a:ea typeface="+mn-ea"/>
                <a:cs typeface="+mn-cs"/>
              </a:rPr>
              <a:t>Leung</a:t>
            </a:r>
          </a:p>
        </p:txBody>
      </p:sp>
      <p:cxnSp>
        <p:nvCxnSpPr>
          <p:cNvPr id="5" name="Straight Arrow Connector 4"/>
          <p:cNvCxnSpPr/>
          <p:nvPr/>
        </p:nvCxnSpPr>
        <p:spPr>
          <a:xfrm flipV="1">
            <a:off x="4743821" y="1918470"/>
            <a:ext cx="342900" cy="44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645996" y="4642201"/>
            <a:ext cx="3122993" cy="1081550"/>
            <a:chOff x="4677022" y="4215589"/>
            <a:chExt cx="4646429" cy="1753325"/>
          </a:xfrm>
        </p:grpSpPr>
        <p:pic>
          <p:nvPicPr>
            <p:cNvPr id="10" name="Picture 9"/>
            <p:cNvPicPr>
              <a:picLocks noChangeAspect="1"/>
            </p:cNvPicPr>
            <p:nvPr/>
          </p:nvPicPr>
          <p:blipFill>
            <a:blip r:embed="rId4"/>
            <a:stretch>
              <a:fillRect/>
            </a:stretch>
          </p:blipFill>
          <p:spPr>
            <a:xfrm>
              <a:off x="5477345" y="4215589"/>
              <a:ext cx="3069098" cy="508810"/>
            </a:xfrm>
            <a:prstGeom prst="rect">
              <a:avLst/>
            </a:prstGeom>
          </p:spPr>
        </p:pic>
        <p:pic>
          <p:nvPicPr>
            <p:cNvPr id="11" name="Picture 10"/>
            <p:cNvPicPr>
              <a:picLocks noChangeAspect="1"/>
            </p:cNvPicPr>
            <p:nvPr/>
          </p:nvPicPr>
          <p:blipFill>
            <a:blip r:embed="rId5"/>
            <a:stretch>
              <a:fillRect/>
            </a:stretch>
          </p:blipFill>
          <p:spPr>
            <a:xfrm>
              <a:off x="6587509" y="4644652"/>
              <a:ext cx="2735942" cy="877046"/>
            </a:xfrm>
            <a:prstGeom prst="rect">
              <a:avLst/>
            </a:prstGeom>
          </p:spPr>
        </p:pic>
        <p:pic>
          <p:nvPicPr>
            <p:cNvPr id="12" name="Picture 11"/>
            <p:cNvPicPr>
              <a:picLocks noChangeAspect="1"/>
            </p:cNvPicPr>
            <p:nvPr/>
          </p:nvPicPr>
          <p:blipFill>
            <a:blip r:embed="rId6"/>
            <a:stretch>
              <a:fillRect/>
            </a:stretch>
          </p:blipFill>
          <p:spPr>
            <a:xfrm>
              <a:off x="4677022" y="5559276"/>
              <a:ext cx="4210545" cy="409638"/>
            </a:xfrm>
            <a:prstGeom prst="rect">
              <a:avLst/>
            </a:prstGeom>
          </p:spPr>
        </p:pic>
      </p:grpSp>
      <p:grpSp>
        <p:nvGrpSpPr>
          <p:cNvPr id="18" name="Group 17"/>
          <p:cNvGrpSpPr/>
          <p:nvPr/>
        </p:nvGrpSpPr>
        <p:grpSpPr>
          <a:xfrm>
            <a:off x="5992912" y="3920419"/>
            <a:ext cx="3051924" cy="1657382"/>
            <a:chOff x="6820553" y="3513872"/>
            <a:chExt cx="5178758" cy="2663538"/>
          </a:xfrm>
        </p:grpSpPr>
        <p:pic>
          <p:nvPicPr>
            <p:cNvPr id="14" name="Picture 13"/>
            <p:cNvPicPr>
              <a:picLocks noChangeAspect="1"/>
            </p:cNvPicPr>
            <p:nvPr/>
          </p:nvPicPr>
          <p:blipFill>
            <a:blip r:embed="rId7"/>
            <a:stretch>
              <a:fillRect/>
            </a:stretch>
          </p:blipFill>
          <p:spPr>
            <a:xfrm>
              <a:off x="9252488" y="3513872"/>
              <a:ext cx="2513528" cy="1162219"/>
            </a:xfrm>
            <a:prstGeom prst="rect">
              <a:avLst/>
            </a:prstGeom>
          </p:spPr>
        </p:pic>
        <p:pic>
          <p:nvPicPr>
            <p:cNvPr id="15" name="Picture 14"/>
            <p:cNvPicPr>
              <a:picLocks noChangeAspect="1"/>
            </p:cNvPicPr>
            <p:nvPr/>
          </p:nvPicPr>
          <p:blipFill>
            <a:blip r:embed="rId8"/>
            <a:stretch>
              <a:fillRect/>
            </a:stretch>
          </p:blipFill>
          <p:spPr>
            <a:xfrm>
              <a:off x="8545241" y="4676091"/>
              <a:ext cx="3454070" cy="678599"/>
            </a:xfrm>
            <a:prstGeom prst="rect">
              <a:avLst/>
            </a:prstGeom>
          </p:spPr>
        </p:pic>
        <p:pic>
          <p:nvPicPr>
            <p:cNvPr id="16" name="Picture 15"/>
            <p:cNvPicPr>
              <a:picLocks noChangeAspect="1"/>
            </p:cNvPicPr>
            <p:nvPr/>
          </p:nvPicPr>
          <p:blipFill>
            <a:blip r:embed="rId9"/>
            <a:stretch>
              <a:fillRect/>
            </a:stretch>
          </p:blipFill>
          <p:spPr>
            <a:xfrm>
              <a:off x="8109356" y="5343308"/>
              <a:ext cx="3740007" cy="834102"/>
            </a:xfrm>
            <a:prstGeom prst="rect">
              <a:avLst/>
            </a:prstGeom>
          </p:spPr>
        </p:pic>
        <p:pic>
          <p:nvPicPr>
            <p:cNvPr id="17" name="Picture 16"/>
            <p:cNvPicPr>
              <a:picLocks noChangeAspect="1"/>
            </p:cNvPicPr>
            <p:nvPr/>
          </p:nvPicPr>
          <p:blipFill>
            <a:blip r:embed="rId10"/>
            <a:stretch>
              <a:fillRect/>
            </a:stretch>
          </p:blipFill>
          <p:spPr>
            <a:xfrm>
              <a:off x="6820553" y="4030428"/>
              <a:ext cx="2810702" cy="687597"/>
            </a:xfrm>
            <a:prstGeom prst="rect">
              <a:avLst/>
            </a:prstGeom>
          </p:spPr>
        </p:pic>
      </p:grpSp>
    </p:spTree>
    <p:extLst>
      <p:ext uri="{BB962C8B-B14F-4D97-AF65-F5344CB8AC3E}">
        <p14:creationId xmlns:p14="http://schemas.microsoft.com/office/powerpoint/2010/main" val="3776581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VGV-aggression link</a:t>
            </a:r>
            <a:endParaRPr lang="en-US" dirty="0"/>
          </a:p>
        </p:txBody>
      </p:sp>
      <p:pic>
        <p:nvPicPr>
          <p:cNvPr id="4" name="Content Placeholder 3"/>
          <p:cNvPicPr>
            <a:picLocks noGrp="1" noChangeAspect="1"/>
          </p:cNvPicPr>
          <p:nvPr>
            <p:ph sz="half" idx="1"/>
          </p:nvPr>
        </p:nvPicPr>
        <p:blipFill>
          <a:blip r:embed="rId2"/>
          <a:stretch>
            <a:fillRect/>
          </a:stretch>
        </p:blipFill>
        <p:spPr>
          <a:xfrm>
            <a:off x="152400" y="1959190"/>
            <a:ext cx="4038600" cy="4451700"/>
          </a:xfrm>
          <a:prstGeom prst="rect">
            <a:avLst/>
          </a:prstGeom>
        </p:spPr>
      </p:pic>
      <p:sp>
        <p:nvSpPr>
          <p:cNvPr id="3" name="Content Placeholder 2"/>
          <p:cNvSpPr>
            <a:spLocks noGrp="1"/>
          </p:cNvSpPr>
          <p:nvPr>
            <p:ph sz="half" idx="2"/>
          </p:nvPr>
        </p:nvSpPr>
        <p:spPr/>
        <p:txBody>
          <a:bodyPr>
            <a:normAutofit fontScale="92500"/>
          </a:bodyPr>
          <a:lstStyle/>
          <a:p>
            <a:r>
              <a:rPr lang="en-US" dirty="0"/>
              <a:t>Prospective effect of VGV on subsequent aggression, controlling for baseline aggression. </a:t>
            </a:r>
          </a:p>
          <a:p>
            <a:pPr lvl="3"/>
            <a:r>
              <a:rPr lang="en-US" dirty="0"/>
              <a:t>fixed [β=0.113, 95% CI=(0.098, 0.128)] </a:t>
            </a:r>
          </a:p>
          <a:p>
            <a:pPr lvl="3"/>
            <a:r>
              <a:rPr lang="en-US" dirty="0"/>
              <a:t>random effects models [β=0.106 (0.078, 0.134)].</a:t>
            </a:r>
          </a:p>
          <a:p>
            <a:r>
              <a:rPr lang="en-US" dirty="0"/>
              <a:t>Even after available covariate inclusion </a:t>
            </a:r>
          </a:p>
          <a:p>
            <a:pPr lvl="3"/>
            <a:r>
              <a:rPr lang="en-US" dirty="0"/>
              <a:t>Fixed, β=0.080 (0.065, 0.094) </a:t>
            </a:r>
          </a:p>
          <a:p>
            <a:pPr lvl="3"/>
            <a:r>
              <a:rPr lang="en-US" dirty="0"/>
              <a:t>Random, β=0.078 (0.053, 0.102)</a:t>
            </a:r>
          </a:p>
          <a:p>
            <a:endParaRPr lang="en-US" dirty="0"/>
          </a:p>
        </p:txBody>
      </p:sp>
    </p:spTree>
    <p:extLst>
      <p:ext uri="{BB962C8B-B14F-4D97-AF65-F5344CB8AC3E}">
        <p14:creationId xmlns:p14="http://schemas.microsoft.com/office/powerpoint/2010/main" val="3889263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VGV is associated with later overt physical aggression.</a:t>
            </a:r>
            <a:endParaRPr lang="en-US" sz="2700" cap="none" dirty="0"/>
          </a:p>
        </p:txBody>
      </p:sp>
      <p:sp>
        <p:nvSpPr>
          <p:cNvPr id="3" name="Content Placeholder 2"/>
          <p:cNvSpPr>
            <a:spLocks noGrp="1"/>
          </p:cNvSpPr>
          <p:nvPr>
            <p:ph idx="1"/>
          </p:nvPr>
        </p:nvSpPr>
        <p:spPr>
          <a:xfrm>
            <a:off x="435894" y="1863932"/>
            <a:ext cx="7745581" cy="2758727"/>
          </a:xfrm>
        </p:spPr>
        <p:txBody>
          <a:bodyPr>
            <a:normAutofit/>
          </a:bodyPr>
          <a:lstStyle/>
          <a:p>
            <a:r>
              <a:rPr lang="en-US" sz="1800" dirty="0"/>
              <a:t>Consideration of moderators</a:t>
            </a:r>
          </a:p>
          <a:p>
            <a:pPr lvl="1"/>
            <a:r>
              <a:rPr lang="en-US" sz="1650" dirty="0"/>
              <a:t>Ethnicity</a:t>
            </a:r>
          </a:p>
          <a:p>
            <a:pPr lvl="1"/>
            <a:r>
              <a:rPr lang="en-US" sz="1650" dirty="0"/>
              <a:t>Age</a:t>
            </a:r>
          </a:p>
          <a:p>
            <a:pPr lvl="1"/>
            <a:r>
              <a:rPr lang="en-US" sz="1650" dirty="0"/>
              <a:t>Time lag</a:t>
            </a:r>
          </a:p>
        </p:txBody>
      </p:sp>
      <p:sp>
        <p:nvSpPr>
          <p:cNvPr id="4" name="TextBox 3"/>
          <p:cNvSpPr txBox="1"/>
          <p:nvPr/>
        </p:nvSpPr>
        <p:spPr>
          <a:xfrm>
            <a:off x="8234958" y="6362321"/>
            <a:ext cx="723238" cy="30008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Leung</a:t>
            </a:r>
          </a:p>
        </p:txBody>
      </p:sp>
      <p:grpSp>
        <p:nvGrpSpPr>
          <p:cNvPr id="24" name="Group 23"/>
          <p:cNvGrpSpPr/>
          <p:nvPr/>
        </p:nvGrpSpPr>
        <p:grpSpPr>
          <a:xfrm>
            <a:off x="520025" y="4168641"/>
            <a:ext cx="9951869" cy="1764398"/>
            <a:chOff x="1066800" y="4316534"/>
            <a:chExt cx="13269158" cy="2352531"/>
          </a:xfrm>
        </p:grpSpPr>
        <p:pic>
          <p:nvPicPr>
            <p:cNvPr id="5" name="Picture 4"/>
            <p:cNvPicPr>
              <a:picLocks noChangeAspect="1"/>
            </p:cNvPicPr>
            <p:nvPr/>
          </p:nvPicPr>
          <p:blipFill>
            <a:blip r:embed="rId3"/>
            <a:stretch>
              <a:fillRect/>
            </a:stretch>
          </p:blipFill>
          <p:spPr>
            <a:xfrm rot="16200000">
              <a:off x="5646654" y="583851"/>
              <a:ext cx="1384300" cy="10544008"/>
            </a:xfrm>
            <a:prstGeom prst="rect">
              <a:avLst/>
            </a:prstGeom>
          </p:spPr>
        </p:pic>
        <p:sp>
          <p:nvSpPr>
            <p:cNvPr id="6" name="TextBox 5"/>
            <p:cNvSpPr txBox="1"/>
            <p:nvPr/>
          </p:nvSpPr>
          <p:spPr>
            <a:xfrm rot="10800000" flipV="1">
              <a:off x="11468741" y="6330510"/>
              <a:ext cx="2867217" cy="33855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ill Sans MT" panose="020B0502020104020203"/>
                  <a:ea typeface="+mn-ea"/>
                  <a:cs typeface="+mn-cs"/>
                </a:rPr>
                <a:t>-0.4</a:t>
              </a:r>
            </a:p>
          </p:txBody>
        </p:sp>
        <p:sp>
          <p:nvSpPr>
            <p:cNvPr id="9" name="TextBox 8"/>
            <p:cNvSpPr txBox="1"/>
            <p:nvPr/>
          </p:nvSpPr>
          <p:spPr>
            <a:xfrm>
              <a:off x="11468741" y="6005996"/>
              <a:ext cx="733589" cy="33855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ill Sans MT" panose="020B0502020104020203"/>
                  <a:ea typeface="+mn-ea"/>
                  <a:cs typeface="+mn-cs"/>
                </a:rPr>
                <a:t>-0.2</a:t>
              </a:r>
            </a:p>
          </p:txBody>
        </p:sp>
        <p:sp>
          <p:nvSpPr>
            <p:cNvPr id="10" name="TextBox 9"/>
            <p:cNvSpPr txBox="1"/>
            <p:nvPr/>
          </p:nvSpPr>
          <p:spPr>
            <a:xfrm>
              <a:off x="11468741" y="5683632"/>
              <a:ext cx="1651688" cy="33855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Gill Sans MT" panose="020B0502020104020203"/>
                  <a:ea typeface="+mn-ea"/>
                  <a:cs typeface="+mn-cs"/>
                </a:rPr>
                <a:t>0</a:t>
              </a:r>
              <a:endParaRPr kumimoji="0" lang="en-US" sz="105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TextBox 10"/>
            <p:cNvSpPr txBox="1"/>
            <p:nvPr/>
          </p:nvSpPr>
          <p:spPr>
            <a:xfrm>
              <a:off x="11455371" y="5352283"/>
              <a:ext cx="2064759" cy="33855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ill Sans MT" panose="020B0502020104020203"/>
                  <a:ea typeface="+mn-ea"/>
                  <a:cs typeface="+mn-cs"/>
                </a:rPr>
                <a:t>0.2</a:t>
              </a:r>
            </a:p>
          </p:txBody>
        </p:sp>
        <p:sp>
          <p:nvSpPr>
            <p:cNvPr id="12" name="TextBox 11"/>
            <p:cNvSpPr txBox="1"/>
            <p:nvPr/>
          </p:nvSpPr>
          <p:spPr>
            <a:xfrm>
              <a:off x="11455371" y="5020935"/>
              <a:ext cx="733589" cy="33855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ill Sans MT" panose="020B0502020104020203"/>
                  <a:ea typeface="+mn-ea"/>
                  <a:cs typeface="+mn-cs"/>
                </a:rPr>
                <a:t>0.4</a:t>
              </a:r>
            </a:p>
          </p:txBody>
        </p:sp>
        <p:grpSp>
          <p:nvGrpSpPr>
            <p:cNvPr id="17" name="Group 16"/>
            <p:cNvGrpSpPr/>
            <p:nvPr/>
          </p:nvGrpSpPr>
          <p:grpSpPr>
            <a:xfrm>
              <a:off x="1589517" y="4316534"/>
              <a:ext cx="3963962" cy="684353"/>
              <a:chOff x="7066073" y="4490605"/>
              <a:chExt cx="3963962" cy="684353"/>
            </a:xfrm>
          </p:grpSpPr>
          <p:sp>
            <p:nvSpPr>
              <p:cNvPr id="7" name="Right Brace 6"/>
              <p:cNvSpPr/>
              <p:nvPr/>
            </p:nvSpPr>
            <p:spPr>
              <a:xfrm rot="16200000">
                <a:off x="8930039" y="3074962"/>
                <a:ext cx="236030" cy="39639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3" name="TextBox 12"/>
              <p:cNvSpPr txBox="1"/>
              <p:nvPr/>
            </p:nvSpPr>
            <p:spPr>
              <a:xfrm>
                <a:off x="8152109" y="4490605"/>
                <a:ext cx="1797804" cy="40010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Ethnicity=White</a:t>
                </a:r>
              </a:p>
            </p:txBody>
          </p:sp>
        </p:grpSp>
        <p:grpSp>
          <p:nvGrpSpPr>
            <p:cNvPr id="22" name="Group 21"/>
            <p:cNvGrpSpPr/>
            <p:nvPr/>
          </p:nvGrpSpPr>
          <p:grpSpPr>
            <a:xfrm>
              <a:off x="6504795" y="4317788"/>
              <a:ext cx="1650570" cy="683099"/>
              <a:chOff x="4552627" y="4491859"/>
              <a:chExt cx="1650570" cy="683099"/>
            </a:xfrm>
          </p:grpSpPr>
          <p:sp>
            <p:nvSpPr>
              <p:cNvPr id="15" name="Right Brace 14"/>
              <p:cNvSpPr/>
              <p:nvPr/>
            </p:nvSpPr>
            <p:spPr>
              <a:xfrm rot="16200000">
                <a:off x="5258045" y="4466155"/>
                <a:ext cx="239734" cy="11778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0" name="TextBox 19"/>
              <p:cNvSpPr txBox="1"/>
              <p:nvPr/>
            </p:nvSpPr>
            <p:spPr>
              <a:xfrm>
                <a:off x="4552627" y="4491859"/>
                <a:ext cx="1650570" cy="67710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Ethnicity=Asian</a:t>
                </a:r>
              </a:p>
            </p:txBody>
          </p:sp>
        </p:grpSp>
        <p:grpSp>
          <p:nvGrpSpPr>
            <p:cNvPr id="23" name="Group 22"/>
            <p:cNvGrpSpPr/>
            <p:nvPr/>
          </p:nvGrpSpPr>
          <p:grpSpPr>
            <a:xfrm>
              <a:off x="8477736" y="4317788"/>
              <a:ext cx="1997107" cy="688051"/>
              <a:chOff x="2210173" y="4486907"/>
              <a:chExt cx="1997107" cy="688051"/>
            </a:xfrm>
          </p:grpSpPr>
          <p:sp>
            <p:nvSpPr>
              <p:cNvPr id="16" name="Right Brace 15"/>
              <p:cNvSpPr/>
              <p:nvPr/>
            </p:nvSpPr>
            <p:spPr>
              <a:xfrm rot="16200000">
                <a:off x="3080503" y="4565708"/>
                <a:ext cx="256448" cy="9620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1" name="TextBox 20"/>
              <p:cNvSpPr txBox="1"/>
              <p:nvPr/>
            </p:nvSpPr>
            <p:spPr>
              <a:xfrm>
                <a:off x="2210173" y="4486907"/>
                <a:ext cx="1997107" cy="400110"/>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D3D3D"/>
                    </a:solidFill>
                    <a:effectLst/>
                    <a:uLnTx/>
                    <a:uFillTx/>
                    <a:latin typeface="Gill Sans MT" panose="020B0502020104020203"/>
                    <a:ea typeface="+mn-ea"/>
                    <a:cs typeface="+mn-cs"/>
                  </a:rPr>
                  <a:t>Ethnicity=Hispanic</a:t>
                </a:r>
              </a:p>
            </p:txBody>
          </p:sp>
        </p:grpSp>
      </p:grpSp>
      <p:sp>
        <p:nvSpPr>
          <p:cNvPr id="25" name="TextBox 24">
            <a:extLst>
              <a:ext uri="{FF2B5EF4-FFF2-40B4-BE49-F238E27FC236}">
                <a16:creationId xmlns:a16="http://schemas.microsoft.com/office/drawing/2014/main" id="{0EED6469-3AE5-4677-83DF-6FC1CCE91001}"/>
              </a:ext>
            </a:extLst>
          </p:cNvPr>
          <p:cNvSpPr txBox="1"/>
          <p:nvPr/>
        </p:nvSpPr>
        <p:spPr>
          <a:xfrm>
            <a:off x="1979648" y="5717727"/>
            <a:ext cx="5237746" cy="923330"/>
          </a:xfrm>
          <a:prstGeom prst="rect">
            <a:avLst/>
          </a:prstGeom>
          <a:noFill/>
        </p:spPr>
        <p:txBody>
          <a:bodyPr wrap="square">
            <a:spAutoFit/>
          </a:bodyPr>
          <a:lstStyle/>
          <a:p>
            <a:r>
              <a:rPr lang="en-US" b="0" i="0" dirty="0">
                <a:solidFill>
                  <a:srgbClr val="262626"/>
                </a:solidFill>
                <a:effectLst/>
                <a:latin typeface="Open Sans" panose="020B0606030504020204" pitchFamily="34" charset="0"/>
              </a:rPr>
              <a:t> Stratified analyses indicated the effect was largest among Whites, intermediate among Asians, and nonsignificant among Hispanics.</a:t>
            </a:r>
            <a:endParaRPr lang="en-US" dirty="0"/>
          </a:p>
        </p:txBody>
      </p:sp>
    </p:spTree>
    <p:extLst>
      <p:ext uri="{BB962C8B-B14F-4D97-AF65-F5344CB8AC3E}">
        <p14:creationId xmlns:p14="http://schemas.microsoft.com/office/powerpoint/2010/main" val="514232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6073666" y="1070083"/>
            <a:ext cx="532088" cy="300082"/>
          </a:xfrm>
          <a:prstGeom prst="rect">
            <a:avLst/>
          </a:prstGeom>
          <a:solidFill>
            <a:schemeClr val="bg1"/>
          </a:solid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 name="Vertical Title 1"/>
          <p:cNvSpPr>
            <a:spLocks noGrp="1"/>
          </p:cNvSpPr>
          <p:nvPr>
            <p:ph type="title" orient="vert"/>
          </p:nvPr>
        </p:nvSpPr>
        <p:spPr>
          <a:xfrm rot="16200000">
            <a:off x="7249607" y="2444052"/>
            <a:ext cx="872171" cy="1986457"/>
          </a:xfrm>
        </p:spPr>
        <p:txBody>
          <a:bodyPr>
            <a:normAutofit fontScale="90000"/>
          </a:bodyPr>
          <a:lstStyle/>
          <a:p>
            <a:r>
              <a:rPr lang="en-US" cap="none" dirty="0"/>
              <a:t>Characteristics of included studies</a:t>
            </a:r>
            <a:endParaRPr lang="en-US" dirty="0"/>
          </a:p>
        </p:txBody>
      </p:sp>
      <p:pic>
        <p:nvPicPr>
          <p:cNvPr id="4" name="Picture 3"/>
          <p:cNvPicPr>
            <a:picLocks noChangeAspect="1"/>
          </p:cNvPicPr>
          <p:nvPr/>
        </p:nvPicPr>
        <p:blipFill>
          <a:blip r:embed="rId3"/>
          <a:stretch>
            <a:fillRect/>
          </a:stretch>
        </p:blipFill>
        <p:spPr>
          <a:xfrm>
            <a:off x="268014" y="857251"/>
            <a:ext cx="5959366" cy="5160062"/>
          </a:xfrm>
          <a:prstGeom prst="rect">
            <a:avLst/>
          </a:prstGeom>
        </p:spPr>
      </p:pic>
      <p:sp>
        <p:nvSpPr>
          <p:cNvPr id="8" name="TextBox 7"/>
          <p:cNvSpPr txBox="1"/>
          <p:nvPr/>
        </p:nvSpPr>
        <p:spPr>
          <a:xfrm>
            <a:off x="2530928" y="1281792"/>
            <a:ext cx="1730829" cy="30008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 name="TextBox 8"/>
          <p:cNvSpPr txBox="1"/>
          <p:nvPr/>
        </p:nvSpPr>
        <p:spPr>
          <a:xfrm>
            <a:off x="4261757" y="1281792"/>
            <a:ext cx="947057" cy="30008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97794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28612" y="495300"/>
            <a:ext cx="8486775" cy="5867400"/>
          </a:xfrm>
          <a:prstGeom prst="rect">
            <a:avLst/>
          </a:prstGeom>
        </p:spPr>
      </p:pic>
    </p:spTree>
    <p:extLst>
      <p:ext uri="{BB962C8B-B14F-4D97-AF65-F5344CB8AC3E}">
        <p14:creationId xmlns:p14="http://schemas.microsoft.com/office/powerpoint/2010/main" val="653912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743200" y="29768"/>
            <a:ext cx="6400800" cy="6828232"/>
          </a:xfrm>
          <a:prstGeom prst="rect">
            <a:avLst/>
          </a:prstGeom>
        </p:spPr>
      </p:pic>
    </p:spTree>
    <p:extLst>
      <p:ext uri="{BB962C8B-B14F-4D97-AF65-F5344CB8AC3E}">
        <p14:creationId xmlns:p14="http://schemas.microsoft.com/office/powerpoint/2010/main" val="3351045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out</a:t>
            </a:r>
          </a:p>
        </p:txBody>
      </p:sp>
      <p:pic>
        <p:nvPicPr>
          <p:cNvPr id="3" name="Picture 2"/>
          <p:cNvPicPr>
            <a:picLocks noChangeAspect="1"/>
          </p:cNvPicPr>
          <p:nvPr/>
        </p:nvPicPr>
        <p:blipFill>
          <a:blip r:embed="rId2"/>
          <a:stretch>
            <a:fillRect/>
          </a:stretch>
        </p:blipFill>
        <p:spPr>
          <a:xfrm>
            <a:off x="2895600" y="131618"/>
            <a:ext cx="6096000" cy="6650182"/>
          </a:xfrm>
          <a:prstGeom prst="rect">
            <a:avLst/>
          </a:prstGeom>
        </p:spPr>
      </p:pic>
    </p:spTree>
    <p:extLst>
      <p:ext uri="{BB962C8B-B14F-4D97-AF65-F5344CB8AC3E}">
        <p14:creationId xmlns:p14="http://schemas.microsoft.com/office/powerpoint/2010/main" val="816294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a:t>
            </a:r>
          </a:p>
        </p:txBody>
      </p:sp>
      <p:pic>
        <p:nvPicPr>
          <p:cNvPr id="3" name="Picture 2"/>
          <p:cNvPicPr>
            <a:picLocks noChangeAspect="1"/>
          </p:cNvPicPr>
          <p:nvPr/>
        </p:nvPicPr>
        <p:blipFill>
          <a:blip r:embed="rId2"/>
          <a:stretch>
            <a:fillRect/>
          </a:stretch>
        </p:blipFill>
        <p:spPr>
          <a:xfrm>
            <a:off x="2516083" y="76201"/>
            <a:ext cx="6627918" cy="6781800"/>
          </a:xfrm>
          <a:prstGeom prst="rect">
            <a:avLst/>
          </a:prstGeom>
        </p:spPr>
      </p:pic>
    </p:spTree>
    <p:extLst>
      <p:ext uri="{BB962C8B-B14F-4D97-AF65-F5344CB8AC3E}">
        <p14:creationId xmlns:p14="http://schemas.microsoft.com/office/powerpoint/2010/main" val="540478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2819400" cy="1251062"/>
          </a:xfrm>
        </p:spPr>
        <p:txBody>
          <a:bodyPr>
            <a:normAutofit fontScale="90000"/>
          </a:bodyPr>
          <a:lstStyle/>
          <a:p>
            <a:r>
              <a:rPr lang="en-US" dirty="0"/>
              <a:t>Tried alcohol</a:t>
            </a:r>
          </a:p>
        </p:txBody>
      </p:sp>
      <p:pic>
        <p:nvPicPr>
          <p:cNvPr id="3" name="Picture 2"/>
          <p:cNvPicPr>
            <a:picLocks noChangeAspect="1"/>
          </p:cNvPicPr>
          <p:nvPr/>
        </p:nvPicPr>
        <p:blipFill>
          <a:blip r:embed="rId2"/>
          <a:stretch>
            <a:fillRect/>
          </a:stretch>
        </p:blipFill>
        <p:spPr>
          <a:xfrm>
            <a:off x="2933389" y="0"/>
            <a:ext cx="6210611" cy="6757660"/>
          </a:xfrm>
          <a:prstGeom prst="rect">
            <a:avLst/>
          </a:prstGeom>
        </p:spPr>
      </p:pic>
    </p:spTree>
    <p:extLst>
      <p:ext uri="{BB962C8B-B14F-4D97-AF65-F5344CB8AC3E}">
        <p14:creationId xmlns:p14="http://schemas.microsoft.com/office/powerpoint/2010/main" val="2502812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16B46-59FD-481E-B27C-DDA381A6681E}"/>
              </a:ext>
            </a:extLst>
          </p:cNvPr>
          <p:cNvSpPr>
            <a:spLocks noGrp="1"/>
          </p:cNvSpPr>
          <p:nvPr>
            <p:ph type="title"/>
          </p:nvPr>
        </p:nvSpPr>
        <p:spPr/>
        <p:txBody>
          <a:bodyPr/>
          <a:lstStyle/>
          <a:p>
            <a:r>
              <a:rPr lang="en-US" dirty="0"/>
              <a:t>Testosterone (&amp; sociality)</a:t>
            </a:r>
          </a:p>
        </p:txBody>
      </p:sp>
      <p:pic>
        <p:nvPicPr>
          <p:cNvPr id="7" name="Content Placeholder 6">
            <a:extLst>
              <a:ext uri="{FF2B5EF4-FFF2-40B4-BE49-F238E27FC236}">
                <a16:creationId xmlns:a16="http://schemas.microsoft.com/office/drawing/2014/main" id="{8399D8E5-83BD-49D3-A40B-1B117171378C}"/>
              </a:ext>
            </a:extLst>
          </p:cNvPr>
          <p:cNvPicPr>
            <a:picLocks noGrp="1" noChangeAspect="1"/>
          </p:cNvPicPr>
          <p:nvPr>
            <p:ph idx="1"/>
          </p:nvPr>
        </p:nvPicPr>
        <p:blipFill>
          <a:blip r:embed="rId2"/>
          <a:stretch>
            <a:fillRect/>
          </a:stretch>
        </p:blipFill>
        <p:spPr>
          <a:xfrm>
            <a:off x="304800" y="1676400"/>
            <a:ext cx="5638800" cy="5096292"/>
          </a:xfrm>
        </p:spPr>
      </p:pic>
      <p:pic>
        <p:nvPicPr>
          <p:cNvPr id="9" name="Picture 8">
            <a:extLst>
              <a:ext uri="{FF2B5EF4-FFF2-40B4-BE49-F238E27FC236}">
                <a16:creationId xmlns:a16="http://schemas.microsoft.com/office/drawing/2014/main" id="{055A94C8-7EC9-4D32-A16C-44F944C74CB5}"/>
              </a:ext>
            </a:extLst>
          </p:cNvPr>
          <p:cNvPicPr>
            <a:picLocks noChangeAspect="1"/>
          </p:cNvPicPr>
          <p:nvPr/>
        </p:nvPicPr>
        <p:blipFill>
          <a:blip r:embed="rId3"/>
          <a:stretch>
            <a:fillRect/>
          </a:stretch>
        </p:blipFill>
        <p:spPr>
          <a:xfrm>
            <a:off x="6021103" y="5352867"/>
            <a:ext cx="3122898" cy="1047933"/>
          </a:xfrm>
          <a:prstGeom prst="rect">
            <a:avLst/>
          </a:prstGeom>
        </p:spPr>
      </p:pic>
    </p:spTree>
    <p:extLst>
      <p:ext uri="{BB962C8B-B14F-4D97-AF65-F5344CB8AC3E}">
        <p14:creationId xmlns:p14="http://schemas.microsoft.com/office/powerpoint/2010/main" val="3940744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714500" y="-352425"/>
            <a:ext cx="5715000" cy="7562850"/>
          </a:xfrm>
          <a:prstGeom prst="rect">
            <a:avLst/>
          </a:prstGeom>
        </p:spPr>
      </p:pic>
    </p:spTree>
    <p:extLst>
      <p:ext uri="{BB962C8B-B14F-4D97-AF65-F5344CB8AC3E}">
        <p14:creationId xmlns:p14="http://schemas.microsoft.com/office/powerpoint/2010/main" val="533418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A69C-0A00-6B4F-B5B7-5B05288BEF80}"/>
              </a:ext>
            </a:extLst>
          </p:cNvPr>
          <p:cNvSpPr>
            <a:spLocks noGrp="1"/>
          </p:cNvSpPr>
          <p:nvPr>
            <p:ph type="title"/>
          </p:nvPr>
        </p:nvSpPr>
        <p:spPr>
          <a:xfrm>
            <a:off x="342900" y="1371600"/>
            <a:ext cx="8458200" cy="1636776"/>
          </a:xfrm>
        </p:spPr>
        <p:txBody>
          <a:bodyPr>
            <a:normAutofit fontScale="90000"/>
          </a:bodyPr>
          <a:lstStyle/>
          <a:p>
            <a:pPr algn="ctr"/>
            <a:r>
              <a:rPr lang="en-US" dirty="0"/>
              <a:t>When is an adolescent an adult?</a:t>
            </a:r>
            <a:r>
              <a:rPr lang="en-US" sz="4800" i="1" dirty="0"/>
              <a:t> </a:t>
            </a:r>
            <a:r>
              <a:rPr lang="en-US" sz="3800" i="1" dirty="0"/>
              <a:t>Assessing cognitive control in emotional and </a:t>
            </a:r>
            <a:r>
              <a:rPr lang="en-US" sz="3800" i="1" dirty="0" err="1"/>
              <a:t>nonemotional</a:t>
            </a:r>
            <a:r>
              <a:rPr lang="en-US" sz="3800" i="1" dirty="0"/>
              <a:t> contexts</a:t>
            </a:r>
            <a:r>
              <a:rPr lang="en-US" sz="4800" i="1" dirty="0"/>
              <a:t/>
            </a:r>
            <a:br>
              <a:rPr lang="en-US" sz="4800" i="1" dirty="0"/>
            </a:br>
            <a:r>
              <a:rPr lang="en-US" dirty="0"/>
              <a:t> </a:t>
            </a:r>
          </a:p>
        </p:txBody>
      </p:sp>
      <p:sp>
        <p:nvSpPr>
          <p:cNvPr id="3" name="Text Placeholder 2">
            <a:extLst>
              <a:ext uri="{FF2B5EF4-FFF2-40B4-BE49-F238E27FC236}">
                <a16:creationId xmlns:a16="http://schemas.microsoft.com/office/drawing/2014/main" id="{45712461-1459-4A40-9FAA-E659A9703212}"/>
              </a:ext>
            </a:extLst>
          </p:cNvPr>
          <p:cNvSpPr>
            <a:spLocks noGrp="1"/>
          </p:cNvSpPr>
          <p:nvPr>
            <p:ph type="body" idx="1"/>
          </p:nvPr>
        </p:nvSpPr>
        <p:spPr>
          <a:xfrm>
            <a:off x="304800" y="2819400"/>
            <a:ext cx="8022336" cy="685800"/>
          </a:xfrm>
        </p:spPr>
        <p:txBody>
          <a:bodyPr>
            <a:noAutofit/>
          </a:bodyPr>
          <a:lstStyle/>
          <a:p>
            <a:pPr algn="ctr"/>
            <a:r>
              <a:rPr lang="en-US" sz="2800" dirty="0"/>
              <a:t>Cohen et al., 2016</a:t>
            </a:r>
          </a:p>
        </p:txBody>
      </p:sp>
      <p:pic>
        <p:nvPicPr>
          <p:cNvPr id="7" name="Picture 6">
            <a:extLst>
              <a:ext uri="{FF2B5EF4-FFF2-40B4-BE49-F238E27FC236}">
                <a16:creationId xmlns:a16="http://schemas.microsoft.com/office/drawing/2014/main" id="{F92FF480-56CF-1C4C-8CE7-ED8948201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61172"/>
            <a:ext cx="6430264" cy="218365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Tree>
    <p:extLst>
      <p:ext uri="{BB962C8B-B14F-4D97-AF65-F5344CB8AC3E}">
        <p14:creationId xmlns:p14="http://schemas.microsoft.com/office/powerpoint/2010/main" val="3578279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14800" y="3855563"/>
            <a:ext cx="4780267" cy="2621437"/>
          </a:xfrm>
          <a:prstGeom prst="rect">
            <a:avLst/>
          </a:prstGeom>
        </p:spPr>
      </p:pic>
      <p:sp>
        <p:nvSpPr>
          <p:cNvPr id="2" name="Title 1">
            <a:extLst>
              <a:ext uri="{FF2B5EF4-FFF2-40B4-BE49-F238E27FC236}">
                <a16:creationId xmlns:a16="http://schemas.microsoft.com/office/drawing/2014/main" id="{3852EF63-932C-5C47-9B19-22248A26D32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63B1F4B-145E-4940-AE39-BDC7FD7DE46F}"/>
              </a:ext>
            </a:extLst>
          </p:cNvPr>
          <p:cNvSpPr>
            <a:spLocks noGrp="1"/>
          </p:cNvSpPr>
          <p:nvPr>
            <p:ph idx="1"/>
          </p:nvPr>
        </p:nvSpPr>
        <p:spPr>
          <a:xfrm>
            <a:off x="185893" y="1600200"/>
            <a:ext cx="8839200" cy="4876800"/>
          </a:xfrm>
        </p:spPr>
        <p:txBody>
          <a:bodyPr>
            <a:normAutofit/>
          </a:bodyPr>
          <a:lstStyle/>
          <a:p>
            <a:r>
              <a:rPr lang="en-US" sz="2400" dirty="0"/>
              <a:t>Adolescents (13-17yrs) display heightened sensitivity to motivational, social, and emotional information</a:t>
            </a:r>
          </a:p>
          <a:p>
            <a:r>
              <a:rPr lang="en-US" sz="2400" dirty="0"/>
              <a:t>Cognitive control in adolescents  </a:t>
            </a:r>
            <a:r>
              <a:rPr lang="en-US" sz="2400" i="1" dirty="0"/>
              <a:t>sometimes </a:t>
            </a:r>
            <a:r>
              <a:rPr lang="en-US" sz="2400" dirty="0"/>
              <a:t>matches adults...</a:t>
            </a:r>
          </a:p>
          <a:p>
            <a:pPr lvl="1"/>
            <a:r>
              <a:rPr lang="en-US" sz="2400" dirty="0"/>
              <a:t>But susceptible to incentive, threat, and peer influence</a:t>
            </a:r>
          </a:p>
          <a:p>
            <a:r>
              <a:rPr lang="en-US" sz="2400" dirty="0"/>
              <a:t>Cognitive performance within emotional contexts is especially relevant for policy (*18-21) </a:t>
            </a:r>
            <a:r>
              <a:rPr lang="en-US" sz="2600" dirty="0"/>
              <a:t/>
            </a:r>
            <a:br>
              <a:rPr lang="en-US" sz="2600" dirty="0"/>
            </a:br>
            <a:r>
              <a:rPr lang="en-US" sz="2200" dirty="0"/>
              <a:t/>
            </a:r>
            <a:br>
              <a:rPr lang="en-US" sz="2200" dirty="0"/>
            </a:br>
            <a:endParaRPr lang="en-US" sz="2200" dirty="0"/>
          </a:p>
          <a:p>
            <a:endParaRPr lang="en-US" sz="2600" dirty="0"/>
          </a:p>
        </p:txBody>
      </p:sp>
      <p:pic>
        <p:nvPicPr>
          <p:cNvPr id="2050" name="Picture 2" descr="Image result for 18 years of 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2" y="387508"/>
            <a:ext cx="304799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18 years of 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445000"/>
            <a:ext cx="2667000" cy="177800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53000" y="3782340"/>
            <a:ext cx="3581400" cy="338554"/>
          </a:xfrm>
          <a:prstGeom prst="rect">
            <a:avLst/>
          </a:prstGeom>
          <a:noFill/>
        </p:spPr>
        <p:txBody>
          <a:bodyPr wrap="square" rtlCol="0">
            <a:spAutoFit/>
          </a:bodyPr>
          <a:lstStyle/>
          <a:p>
            <a:r>
              <a:rPr lang="en-US" sz="1600" i="1" dirty="0">
                <a:solidFill>
                  <a:schemeClr val="bg1">
                    <a:lumMod val="50000"/>
                  </a:schemeClr>
                </a:solidFill>
              </a:rPr>
              <a:t>Juveniles tried as adults in US</a:t>
            </a:r>
          </a:p>
        </p:txBody>
      </p:sp>
      <p:sp>
        <p:nvSpPr>
          <p:cNvPr id="10" name="TextBox 9"/>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Tree>
    <p:extLst>
      <p:ext uri="{BB962C8B-B14F-4D97-AF65-F5344CB8AC3E}">
        <p14:creationId xmlns:p14="http://schemas.microsoft.com/office/powerpoint/2010/main" val="1194888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FB6035-7BF5-DD4B-AFFD-D4E10FF5C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429000"/>
            <a:ext cx="4676775" cy="3291853"/>
          </a:xfrm>
          <a:prstGeom prst="rect">
            <a:avLst/>
          </a:prstGeom>
          <a:ln>
            <a:solidFill>
              <a:schemeClr val="tx1">
                <a:lumMod val="65000"/>
                <a:lumOff val="35000"/>
              </a:schemeClr>
            </a:solidFill>
          </a:ln>
        </p:spPr>
      </p:pic>
      <p:sp>
        <p:nvSpPr>
          <p:cNvPr id="2" name="Title 1">
            <a:extLst>
              <a:ext uri="{FF2B5EF4-FFF2-40B4-BE49-F238E27FC236}">
                <a16:creationId xmlns:a16="http://schemas.microsoft.com/office/drawing/2014/main" id="{9DA9853C-53A9-1D40-AC10-556E33CC494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B138F2D-E175-E141-8F0E-EA03AEDF1A7B}"/>
              </a:ext>
            </a:extLst>
          </p:cNvPr>
          <p:cNvSpPr>
            <a:spLocks noGrp="1"/>
          </p:cNvSpPr>
          <p:nvPr>
            <p:ph idx="1"/>
          </p:nvPr>
        </p:nvSpPr>
        <p:spPr>
          <a:xfrm>
            <a:off x="174625" y="1295803"/>
            <a:ext cx="8686800" cy="4625609"/>
          </a:xfrm>
        </p:spPr>
        <p:txBody>
          <a:bodyPr/>
          <a:lstStyle/>
          <a:p>
            <a:pPr marL="457200" indent="-457200">
              <a:lnSpc>
                <a:spcPts val="2580"/>
              </a:lnSpc>
              <a:buFont typeface="Arial" panose="020B0604020202020204" pitchFamily="34" charset="0"/>
              <a:buChar char="•"/>
            </a:pPr>
            <a:endParaRPr lang="en-US" sz="2600" dirty="0"/>
          </a:p>
          <a:p>
            <a:pPr marL="457200" indent="-457200">
              <a:lnSpc>
                <a:spcPts val="2580"/>
              </a:lnSpc>
              <a:buFont typeface="Arial" panose="020B0604020202020204" pitchFamily="34" charset="0"/>
              <a:buChar char="•"/>
            </a:pPr>
            <a:r>
              <a:rPr lang="en-US" sz="2400" dirty="0"/>
              <a:t>Should consider both behavioral and neural maturation to inform policy</a:t>
            </a:r>
            <a:br>
              <a:rPr lang="en-US" sz="2400" dirty="0"/>
            </a:br>
            <a:endParaRPr lang="en-US" sz="2400" dirty="0"/>
          </a:p>
          <a:p>
            <a:pPr marL="457200" indent="-457200">
              <a:lnSpc>
                <a:spcPts val="2580"/>
              </a:lnSpc>
              <a:buFont typeface="Arial" panose="020B0604020202020204" pitchFamily="34" charset="0"/>
              <a:buChar char="•"/>
            </a:pPr>
            <a:r>
              <a:rPr lang="en-US" sz="2400" dirty="0"/>
              <a:t>Risky and impulsive adolescent behavior can be attributed to ‘dynamic and asymmetric’ brain development:</a:t>
            </a:r>
            <a:br>
              <a:rPr lang="en-US" sz="2400" dirty="0"/>
            </a:br>
            <a:endParaRPr lang="en-US" sz="2400" dirty="0"/>
          </a:p>
          <a:p>
            <a:pPr marL="749808" lvl="1" indent="-457200">
              <a:lnSpc>
                <a:spcPts val="2580"/>
              </a:lnSpc>
              <a:buFont typeface="Arial" panose="020B0604020202020204" pitchFamily="34" charset="0"/>
              <a:buChar char="•"/>
            </a:pPr>
            <a:r>
              <a:rPr lang="en-US" sz="2200" dirty="0"/>
              <a:t>Subcortical limbic structures:</a:t>
            </a:r>
            <a:br>
              <a:rPr lang="en-US" sz="2200" dirty="0"/>
            </a:br>
            <a:r>
              <a:rPr lang="en-US" sz="2200" dirty="0"/>
              <a:t> nonlinear trajectory with </a:t>
            </a:r>
            <a:br>
              <a:rPr lang="en-US" sz="2200" dirty="0"/>
            </a:br>
            <a:r>
              <a:rPr lang="en-US" sz="2200" dirty="0"/>
              <a:t>sensitization in adolescence </a:t>
            </a:r>
          </a:p>
          <a:p>
            <a:pPr marL="749808" lvl="1" indent="-457200">
              <a:lnSpc>
                <a:spcPts val="2580"/>
              </a:lnSpc>
              <a:buFont typeface="Arial" panose="020B0604020202020204" pitchFamily="34" charset="0"/>
              <a:buChar char="•"/>
            </a:pPr>
            <a:r>
              <a:rPr lang="en-US" sz="2200" dirty="0"/>
              <a:t>PFC: linear trajectory of</a:t>
            </a:r>
            <a:br>
              <a:rPr lang="en-US" sz="2200" dirty="0"/>
            </a:br>
            <a:r>
              <a:rPr lang="en-US" sz="2200" dirty="0"/>
              <a:t>functional ‘growth’ that</a:t>
            </a:r>
            <a:br>
              <a:rPr lang="en-US" sz="2200" dirty="0"/>
            </a:br>
            <a:r>
              <a:rPr lang="en-US" sz="2200" dirty="0"/>
              <a:t>stabilizes in the 20’s</a:t>
            </a:r>
          </a:p>
          <a:p>
            <a:endParaRPr lang="en-US" sz="2400" dirty="0"/>
          </a:p>
        </p:txBody>
      </p:sp>
      <p:sp>
        <p:nvSpPr>
          <p:cNvPr id="5" name="TextBox 4"/>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Tree>
    <p:extLst>
      <p:ext uri="{BB962C8B-B14F-4D97-AF65-F5344CB8AC3E}">
        <p14:creationId xmlns:p14="http://schemas.microsoft.com/office/powerpoint/2010/main" val="1485213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C6F8-EB81-D748-A612-7EA530102FDB}"/>
              </a:ext>
            </a:extLst>
          </p:cNvPr>
          <p:cNvSpPr>
            <a:spLocks noGrp="1"/>
          </p:cNvSpPr>
          <p:nvPr>
            <p:ph type="title"/>
          </p:nvPr>
        </p:nvSpPr>
        <p:spPr/>
        <p:txBody>
          <a:bodyPr/>
          <a:lstStyle/>
          <a:p>
            <a:r>
              <a:rPr lang="en-US" sz="4800" dirty="0"/>
              <a:t>Hypothesis </a:t>
            </a:r>
            <a:endParaRPr lang="en-US" dirty="0"/>
          </a:p>
        </p:txBody>
      </p:sp>
      <p:sp>
        <p:nvSpPr>
          <p:cNvPr id="3" name="Content Placeholder 2">
            <a:extLst>
              <a:ext uri="{FF2B5EF4-FFF2-40B4-BE49-F238E27FC236}">
                <a16:creationId xmlns:a16="http://schemas.microsoft.com/office/drawing/2014/main" id="{22B8168D-8437-C648-AE27-498E813366DF}"/>
              </a:ext>
            </a:extLst>
          </p:cNvPr>
          <p:cNvSpPr>
            <a:spLocks noGrp="1"/>
          </p:cNvSpPr>
          <p:nvPr>
            <p:ph idx="1"/>
          </p:nvPr>
        </p:nvSpPr>
        <p:spPr>
          <a:xfrm>
            <a:off x="152399" y="1676400"/>
            <a:ext cx="8748913" cy="5105400"/>
          </a:xfrm>
        </p:spPr>
        <p:txBody>
          <a:bodyPr>
            <a:normAutofit/>
          </a:bodyPr>
          <a:lstStyle/>
          <a:p>
            <a:pPr marL="118872" indent="0" algn="ctr">
              <a:buNone/>
            </a:pPr>
            <a:r>
              <a:rPr lang="en-US" sz="2800" dirty="0"/>
              <a:t>Young adults (18-21) would </a:t>
            </a:r>
            <a:r>
              <a:rPr lang="en-US" sz="2800" i="1" dirty="0"/>
              <a:t>A) </a:t>
            </a:r>
            <a:r>
              <a:rPr lang="en-US" sz="2800" dirty="0"/>
              <a:t>differ from adults (&gt;21) in cognitive control in emotional conditions and </a:t>
            </a:r>
            <a:r>
              <a:rPr lang="en-US" sz="2800" i="1" dirty="0"/>
              <a:t>B)</a:t>
            </a:r>
            <a:r>
              <a:rPr lang="en-US" sz="2800" dirty="0"/>
              <a:t> this shift would correlate with brain function in PFC</a:t>
            </a:r>
            <a:r>
              <a:rPr lang="en-US" sz="2600" dirty="0"/>
              <a:t/>
            </a:r>
            <a:br>
              <a:rPr lang="en-US" sz="2600" dirty="0"/>
            </a:br>
            <a:endParaRPr lang="en-US" dirty="0"/>
          </a:p>
          <a:p>
            <a:r>
              <a:rPr lang="en-US" sz="2400" dirty="0"/>
              <a:t>Sample</a:t>
            </a:r>
          </a:p>
          <a:p>
            <a:pPr lvl="1"/>
            <a:r>
              <a:rPr lang="en-US" sz="2200" dirty="0"/>
              <a:t>110 subjects: N(13-17)= 41</a:t>
            </a:r>
          </a:p>
          <a:p>
            <a:pPr marL="457200" lvl="1" indent="0">
              <a:buNone/>
            </a:pPr>
            <a:r>
              <a:rPr lang="en-US" sz="2200" dirty="0"/>
              <a:t> N(18-21)=35, N(22-25)=34</a:t>
            </a:r>
          </a:p>
          <a:p>
            <a:pPr lvl="1"/>
            <a:r>
              <a:rPr lang="en-US" sz="2200" dirty="0"/>
              <a:t>32.7% Caucasian</a:t>
            </a:r>
            <a:br>
              <a:rPr lang="en-US" sz="2200" dirty="0"/>
            </a:br>
            <a:r>
              <a:rPr lang="en-US" sz="2200" dirty="0"/>
              <a:t>27.3 African American</a:t>
            </a:r>
            <a:br>
              <a:rPr lang="en-US" sz="2200" dirty="0"/>
            </a:br>
            <a:r>
              <a:rPr lang="en-US" sz="2200" dirty="0"/>
              <a:t>24.6% Hispanic</a:t>
            </a:r>
            <a:br>
              <a:rPr lang="en-US" sz="2200" dirty="0"/>
            </a:br>
            <a:r>
              <a:rPr lang="en-US" sz="2200" dirty="0"/>
              <a:t> 12.7% Asian</a:t>
            </a:r>
          </a:p>
          <a:p>
            <a:pPr lvl="1"/>
            <a:endParaRPr lang="en-US" sz="2400"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TextBox 4"/>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pic>
        <p:nvPicPr>
          <p:cNvPr id="12" name="Picture 11"/>
          <p:cNvPicPr>
            <a:picLocks noChangeAspect="1"/>
          </p:cNvPicPr>
          <p:nvPr/>
        </p:nvPicPr>
        <p:blipFill>
          <a:blip r:embed="rId2"/>
          <a:stretch>
            <a:fillRect/>
          </a:stretch>
        </p:blipFill>
        <p:spPr>
          <a:xfrm>
            <a:off x="4214693" y="3810000"/>
            <a:ext cx="4686620" cy="2606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9254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79BB-2BE3-6B4C-AC65-6DAE44391D40}"/>
              </a:ext>
            </a:extLst>
          </p:cNvPr>
          <p:cNvSpPr>
            <a:spLocks noGrp="1"/>
          </p:cNvSpPr>
          <p:nvPr>
            <p:ph type="title"/>
          </p:nvPr>
        </p:nvSpPr>
        <p:spPr/>
        <p:txBody>
          <a:bodyPr/>
          <a:lstStyle/>
          <a:p>
            <a:r>
              <a:rPr lang="en-US" dirty="0"/>
              <a:t>Behavioral paradigm</a:t>
            </a:r>
          </a:p>
        </p:txBody>
      </p:sp>
      <p:sp>
        <p:nvSpPr>
          <p:cNvPr id="3" name="Content Placeholder 2">
            <a:extLst>
              <a:ext uri="{FF2B5EF4-FFF2-40B4-BE49-F238E27FC236}">
                <a16:creationId xmlns:a16="http://schemas.microsoft.com/office/drawing/2014/main" id="{0499162E-8DB2-B840-ABE9-98452C9C35DE}"/>
              </a:ext>
            </a:extLst>
          </p:cNvPr>
          <p:cNvSpPr>
            <a:spLocks noGrp="1"/>
          </p:cNvSpPr>
          <p:nvPr>
            <p:ph idx="1"/>
          </p:nvPr>
        </p:nvSpPr>
        <p:spPr>
          <a:xfrm>
            <a:off x="114300" y="5152682"/>
            <a:ext cx="8305800" cy="1679041"/>
          </a:xfrm>
        </p:spPr>
        <p:txBody>
          <a:bodyPr>
            <a:normAutofit fontScale="85000" lnSpcReduction="20000"/>
          </a:bodyPr>
          <a:lstStyle/>
          <a:p>
            <a:r>
              <a:rPr lang="en-US" sz="2000" dirty="0"/>
              <a:t>GO/NO GO=Press button when you see the </a:t>
            </a:r>
            <a:r>
              <a:rPr lang="en-US" sz="2000" b="1" dirty="0"/>
              <a:t>TARGET</a:t>
            </a:r>
          </a:p>
          <a:p>
            <a:pPr lvl="1"/>
            <a:r>
              <a:rPr lang="en-US" sz="1600" dirty="0"/>
              <a:t>2 cues per state/block (GO stim/NO GO stim or TARGET/NONTARGET)</a:t>
            </a:r>
            <a:br>
              <a:rPr lang="en-US" sz="1600" dirty="0"/>
            </a:br>
            <a:endParaRPr lang="en-US" sz="1600" b="1" dirty="0"/>
          </a:p>
          <a:p>
            <a:r>
              <a:rPr lang="en-US" sz="2000" b="1" dirty="0"/>
              <a:t>TARGET </a:t>
            </a:r>
            <a:r>
              <a:rPr lang="en-US" sz="2000" dirty="0"/>
              <a:t>changed every block</a:t>
            </a:r>
          </a:p>
          <a:p>
            <a:pPr lvl="1"/>
            <a:r>
              <a:rPr lang="en-US" sz="1600" dirty="0"/>
              <a:t>Calm=GO  Fearful=NO GO</a:t>
            </a:r>
          </a:p>
          <a:p>
            <a:pPr lvl="1"/>
            <a:r>
              <a:rPr lang="en-US" sz="1600" dirty="0"/>
              <a:t>Fearful=GO Happy=NO GO</a:t>
            </a:r>
          </a:p>
          <a:p>
            <a:pPr lvl="1"/>
            <a:r>
              <a:rPr lang="en-US" sz="1600" dirty="0"/>
              <a:t>Etc. with all pairwise combos used </a:t>
            </a:r>
          </a:p>
        </p:txBody>
      </p:sp>
      <p:sp>
        <p:nvSpPr>
          <p:cNvPr id="4" name="TextBox 3"/>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a:off x="1932144" y="1625768"/>
            <a:ext cx="7059456" cy="3885490"/>
          </a:xfrm>
          <a:prstGeom prst="rect">
            <a:avLst/>
          </a:prstGeom>
        </p:spPr>
      </p:pic>
      <p:sp>
        <p:nvSpPr>
          <p:cNvPr id="6" name="Right Arrow 5"/>
          <p:cNvSpPr/>
          <p:nvPr/>
        </p:nvSpPr>
        <p:spPr>
          <a:xfrm>
            <a:off x="457200" y="2227418"/>
            <a:ext cx="1561238" cy="6096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CUES</a:t>
            </a:r>
          </a:p>
        </p:txBody>
      </p:sp>
      <p:sp>
        <p:nvSpPr>
          <p:cNvPr id="7" name="Right Arrow 6"/>
          <p:cNvSpPr/>
          <p:nvPr/>
        </p:nvSpPr>
        <p:spPr>
          <a:xfrm>
            <a:off x="457200" y="3608135"/>
            <a:ext cx="1561238" cy="60960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STATES</a:t>
            </a:r>
          </a:p>
        </p:txBody>
      </p:sp>
      <p:sp>
        <p:nvSpPr>
          <p:cNvPr id="8" name="TextBox 7"/>
          <p:cNvSpPr txBox="1"/>
          <p:nvPr/>
        </p:nvSpPr>
        <p:spPr>
          <a:xfrm>
            <a:off x="3417614" y="1551429"/>
            <a:ext cx="2819400" cy="307777"/>
          </a:xfrm>
          <a:prstGeom prst="rect">
            <a:avLst/>
          </a:prstGeom>
          <a:noFill/>
        </p:spPr>
        <p:txBody>
          <a:bodyPr wrap="square" rtlCol="0">
            <a:spAutoFit/>
          </a:bodyPr>
          <a:lstStyle/>
          <a:p>
            <a:r>
              <a:rPr lang="en-US" sz="1400" i="1" dirty="0"/>
              <a:t>Fearful       Happy        Calm</a:t>
            </a:r>
          </a:p>
        </p:txBody>
      </p:sp>
      <p:sp>
        <p:nvSpPr>
          <p:cNvPr id="9" name="Rectangle 8"/>
          <p:cNvSpPr/>
          <p:nvPr/>
        </p:nvSpPr>
        <p:spPr>
          <a:xfrm>
            <a:off x="7848600" y="1705317"/>
            <a:ext cx="1143000" cy="1190283"/>
          </a:xfrm>
          <a:prstGeom prst="rect">
            <a:avLst/>
          </a:prstGeom>
          <a:solidFill>
            <a:schemeClr val="tx1">
              <a:lumMod val="50000"/>
              <a:lumOff val="50000"/>
            </a:schemeClr>
          </a:solidFill>
          <a:ln w="12700" cmpd="sng">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i="1" dirty="0"/>
              <a:t>~50 minutes</a:t>
            </a:r>
          </a:p>
          <a:p>
            <a:pPr algn="ctr"/>
            <a:r>
              <a:rPr lang="en-US" i="1" dirty="0"/>
              <a:t>~10sec</a:t>
            </a:r>
          </a:p>
          <a:p>
            <a:pPr algn="ctr"/>
            <a:r>
              <a:rPr lang="en-US" i="1" dirty="0"/>
              <a:t>per trial</a:t>
            </a:r>
          </a:p>
        </p:txBody>
      </p:sp>
    </p:spTree>
    <p:extLst>
      <p:ext uri="{BB962C8B-B14F-4D97-AF65-F5344CB8AC3E}">
        <p14:creationId xmlns:p14="http://schemas.microsoft.com/office/powerpoint/2010/main" val="4180558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55DE-0ECF-4A4C-88A0-2BB8D19EC5A0}"/>
              </a:ext>
            </a:extLst>
          </p:cNvPr>
          <p:cNvSpPr>
            <a:spLocks noGrp="1"/>
          </p:cNvSpPr>
          <p:nvPr>
            <p:ph type="title"/>
          </p:nvPr>
        </p:nvSpPr>
        <p:spPr/>
        <p:txBody>
          <a:bodyPr/>
          <a:lstStyle/>
          <a:p>
            <a:r>
              <a:rPr lang="en-US" dirty="0"/>
              <a:t>Data analysis</a:t>
            </a:r>
          </a:p>
        </p:txBody>
      </p:sp>
      <p:pic>
        <p:nvPicPr>
          <p:cNvPr id="1026" name="Picture 2" descr="signal dete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03204"/>
            <a:ext cx="3858321" cy="25310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
        <p:nvSpPr>
          <p:cNvPr id="7" name="Content Placeholder 2">
            <a:extLst>
              <a:ext uri="{FF2B5EF4-FFF2-40B4-BE49-F238E27FC236}">
                <a16:creationId xmlns:a16="http://schemas.microsoft.com/office/drawing/2014/main" id="{0499162E-8DB2-B840-ABE9-98452C9C35DE}"/>
              </a:ext>
            </a:extLst>
          </p:cNvPr>
          <p:cNvSpPr>
            <a:spLocks noGrp="1"/>
          </p:cNvSpPr>
          <p:nvPr>
            <p:ph idx="1"/>
          </p:nvPr>
        </p:nvSpPr>
        <p:spPr>
          <a:xfrm>
            <a:off x="48752" y="1524000"/>
            <a:ext cx="4800600" cy="2710263"/>
          </a:xfrm>
        </p:spPr>
        <p:txBody>
          <a:bodyPr>
            <a:normAutofit/>
          </a:bodyPr>
          <a:lstStyle/>
          <a:p>
            <a:r>
              <a:rPr lang="en-US" sz="2200" dirty="0"/>
              <a:t>Behavioral: </a:t>
            </a:r>
            <a:r>
              <a:rPr lang="en-US" sz="2200" b="1" dirty="0"/>
              <a:t>d’</a:t>
            </a:r>
            <a:r>
              <a:rPr lang="en-US" sz="2200" dirty="0"/>
              <a:t> </a:t>
            </a:r>
            <a:r>
              <a:rPr lang="en-US" sz="2000" dirty="0"/>
              <a:t>is a sensitive accuracy measure</a:t>
            </a:r>
            <a:r>
              <a:rPr lang="en-US" sz="2000" b="1" dirty="0"/>
              <a:t>=</a:t>
            </a:r>
            <a:r>
              <a:rPr lang="en-US" altLang="en-US" sz="1800" dirty="0"/>
              <a:t>Z(H) - Z(FA)</a:t>
            </a:r>
            <a:endParaRPr lang="en-US" altLang="en-US" sz="1800" b="1" dirty="0">
              <a:solidFill>
                <a:srgbClr val="666666"/>
              </a:solidFill>
              <a:latin typeface="Lato"/>
            </a:endParaRPr>
          </a:p>
          <a:p>
            <a:pPr lvl="1"/>
            <a:r>
              <a:rPr lang="en-US" altLang="en-US" sz="1800" dirty="0"/>
              <a:t>H=correctly GO on a GO cue</a:t>
            </a:r>
          </a:p>
          <a:p>
            <a:pPr lvl="1"/>
            <a:r>
              <a:rPr lang="en-US" altLang="en-US" sz="1800" dirty="0"/>
              <a:t>FA=incorrectly GO on a NO GO cue</a:t>
            </a:r>
          </a:p>
          <a:p>
            <a:pPr lvl="1"/>
            <a:r>
              <a:rPr lang="en-US" altLang="en-US" sz="1800" b="1" dirty="0"/>
              <a:t>Larger d’ </a:t>
            </a:r>
            <a:r>
              <a:rPr lang="en-US" altLang="en-US" sz="1800" dirty="0"/>
              <a:t>indicates BETTER cognitive control or  better </a:t>
            </a:r>
            <a:r>
              <a:rPr lang="en-US" altLang="en-US" sz="1800" dirty="0" err="1"/>
              <a:t>discrimation</a:t>
            </a:r>
            <a:r>
              <a:rPr lang="en-US" altLang="en-US" sz="1800" dirty="0"/>
              <a:t> between GO and NO GO</a:t>
            </a:r>
            <a:br>
              <a:rPr lang="en-US" altLang="en-US" sz="1800" dirty="0"/>
            </a:br>
            <a:endParaRPr lang="en-US" sz="2000" dirty="0"/>
          </a:p>
        </p:txBody>
      </p:sp>
      <p:sp>
        <p:nvSpPr>
          <p:cNvPr id="5" name="Right Arrow 4"/>
          <p:cNvSpPr/>
          <p:nvPr/>
        </p:nvSpPr>
        <p:spPr>
          <a:xfrm>
            <a:off x="7096126" y="4234263"/>
            <a:ext cx="1791396" cy="381000"/>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t>
            </a:r>
          </a:p>
        </p:txBody>
      </p:sp>
      <p:sp>
        <p:nvSpPr>
          <p:cNvPr id="9" name="Right Arrow 8"/>
          <p:cNvSpPr/>
          <p:nvPr/>
        </p:nvSpPr>
        <p:spPr>
          <a:xfrm flipH="1">
            <a:off x="5072410" y="4234263"/>
            <a:ext cx="1905000" cy="3810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GO</a:t>
            </a:r>
          </a:p>
        </p:txBody>
      </p:sp>
      <p:sp>
        <p:nvSpPr>
          <p:cNvPr id="12" name="Content Placeholder 2">
            <a:extLst>
              <a:ext uri="{FF2B5EF4-FFF2-40B4-BE49-F238E27FC236}">
                <a16:creationId xmlns:a16="http://schemas.microsoft.com/office/drawing/2014/main" id="{0499162E-8DB2-B840-ABE9-98452C9C35DE}"/>
              </a:ext>
            </a:extLst>
          </p:cNvPr>
          <p:cNvSpPr txBox="1">
            <a:spLocks/>
          </p:cNvSpPr>
          <p:nvPr/>
        </p:nvSpPr>
        <p:spPr>
          <a:xfrm>
            <a:off x="77325" y="3581400"/>
            <a:ext cx="8116645" cy="49530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fontAlgn="auto">
              <a:spcAft>
                <a:spcPts val="0"/>
              </a:spcAft>
              <a:buNone/>
            </a:pPr>
            <a:endParaRPr lang="en-US" sz="2400" dirty="0"/>
          </a:p>
          <a:p>
            <a:pPr fontAlgn="auto">
              <a:spcAft>
                <a:spcPts val="0"/>
              </a:spcAft>
            </a:pPr>
            <a:r>
              <a:rPr lang="en-US" sz="2000" dirty="0"/>
              <a:t>Proposed behavioral ANOVAs: </a:t>
            </a:r>
          </a:p>
          <a:p>
            <a:pPr marL="635508" lvl="1" indent="-342900" fontAlgn="auto">
              <a:spcAft>
                <a:spcPts val="0"/>
              </a:spcAft>
              <a:buFont typeface="+mj-lt"/>
              <a:buAutoNum type="arabicPeriod"/>
            </a:pPr>
            <a:r>
              <a:rPr lang="en-US" sz="1800" dirty="0"/>
              <a:t>Age </a:t>
            </a:r>
          </a:p>
          <a:p>
            <a:pPr marL="635508" lvl="1" indent="-342900" fontAlgn="auto">
              <a:spcAft>
                <a:spcPts val="0"/>
              </a:spcAft>
              <a:buFont typeface="+mj-lt"/>
              <a:buAutoNum type="arabicPeriod"/>
            </a:pPr>
            <a:r>
              <a:rPr lang="en-US" sz="1800" dirty="0"/>
              <a:t>Age X Cue (</a:t>
            </a:r>
            <a:r>
              <a:rPr lang="en-US" sz="1800" dirty="0" err="1"/>
              <a:t>happy,fearful,calm</a:t>
            </a:r>
            <a:r>
              <a:rPr lang="en-US" sz="1800" dirty="0"/>
              <a:t> faces) within neutral state only</a:t>
            </a:r>
          </a:p>
          <a:p>
            <a:pPr marL="635508" lvl="1" indent="-342900" fontAlgn="auto">
              <a:spcAft>
                <a:spcPts val="0"/>
              </a:spcAft>
              <a:buFont typeface="+mj-lt"/>
              <a:buAutoNum type="arabicPeriod"/>
            </a:pPr>
            <a:r>
              <a:rPr lang="en-US" sz="1800" dirty="0"/>
              <a:t>Age X State (</a:t>
            </a:r>
            <a:r>
              <a:rPr lang="en-US" sz="1800" dirty="0" err="1"/>
              <a:t>sad,happy,neutral</a:t>
            </a:r>
            <a:r>
              <a:rPr lang="en-US" sz="1800" dirty="0"/>
              <a:t>) with calm cue faces only</a:t>
            </a:r>
            <a:br>
              <a:rPr lang="en-US" sz="1800" dirty="0"/>
            </a:br>
            <a:endParaRPr lang="en-US" sz="1800" dirty="0"/>
          </a:p>
          <a:p>
            <a:pPr fontAlgn="auto">
              <a:spcAft>
                <a:spcPts val="0"/>
              </a:spcAft>
            </a:pPr>
            <a:r>
              <a:rPr lang="en-US" sz="2000" dirty="0"/>
              <a:t>Whole-brain Analysis: </a:t>
            </a:r>
            <a:r>
              <a:rPr lang="en-US" sz="2000" i="1" dirty="0"/>
              <a:t>Group linear mixed effects </a:t>
            </a:r>
          </a:p>
          <a:p>
            <a:pPr marL="635508" lvl="1" indent="-342900" fontAlgn="auto">
              <a:spcAft>
                <a:spcPts val="0"/>
              </a:spcAft>
              <a:buFont typeface="+mj-lt"/>
              <a:buAutoNum type="arabicPeriod"/>
            </a:pPr>
            <a:r>
              <a:rPr lang="en-US" sz="1800" dirty="0"/>
              <a:t>Effects of CUES on GO and NO GO trials </a:t>
            </a:r>
          </a:p>
          <a:p>
            <a:pPr marL="635508" lvl="1" indent="-342900" fontAlgn="auto">
              <a:spcAft>
                <a:spcPts val="0"/>
              </a:spcAft>
              <a:buFont typeface="+mj-lt"/>
              <a:buAutoNum type="arabicPeriod"/>
            </a:pPr>
            <a:r>
              <a:rPr lang="en-US" sz="1800" dirty="0"/>
              <a:t>Effects of STATES on GO and NO GO trials</a:t>
            </a:r>
          </a:p>
          <a:p>
            <a:pPr marL="118872" indent="0" fontAlgn="auto">
              <a:spcAft>
                <a:spcPts val="0"/>
              </a:spcAft>
              <a:buNone/>
            </a:pPr>
            <a:endParaRPr lang="en-US" sz="1800" dirty="0"/>
          </a:p>
          <a:p>
            <a:pPr marL="118872" indent="0" fontAlgn="auto">
              <a:spcAft>
                <a:spcPts val="0"/>
              </a:spcAft>
              <a:buNone/>
            </a:pPr>
            <a:r>
              <a:rPr lang="en-US" sz="1800" dirty="0"/>
              <a:t> </a:t>
            </a:r>
            <a:endParaRPr lang="en-US" sz="1400" dirty="0"/>
          </a:p>
          <a:p>
            <a:pPr marL="457200" lvl="1" indent="0" fontAlgn="auto">
              <a:spcAft>
                <a:spcPts val="0"/>
              </a:spcAft>
              <a:buNone/>
            </a:pPr>
            <a:endParaRPr lang="en-US" sz="1400" dirty="0"/>
          </a:p>
        </p:txBody>
      </p:sp>
      <p:sp>
        <p:nvSpPr>
          <p:cNvPr id="13" name="TextBox 12"/>
          <p:cNvSpPr txBox="1"/>
          <p:nvPr/>
        </p:nvSpPr>
        <p:spPr>
          <a:xfrm>
            <a:off x="5915722" y="5484157"/>
            <a:ext cx="2971799" cy="923330"/>
          </a:xfrm>
          <a:prstGeom prst="rect">
            <a:avLst/>
          </a:prstGeom>
          <a:noFill/>
          <a:ln>
            <a:solidFill>
              <a:schemeClr val="bg1">
                <a:lumMod val="75000"/>
              </a:schemeClr>
            </a:solidFill>
          </a:ln>
        </p:spPr>
        <p:txBody>
          <a:bodyPr wrap="square" rtlCol="0">
            <a:spAutoFit/>
          </a:bodyPr>
          <a:lstStyle/>
          <a:p>
            <a:r>
              <a:rPr lang="en-US" dirty="0">
                <a:latin typeface="+mn-lt"/>
              </a:rPr>
              <a:t>Task-dependent functional connectivity: </a:t>
            </a:r>
          </a:p>
          <a:p>
            <a:pPr marL="285750" indent="-285750">
              <a:buFont typeface="Arial" panose="020B0604020202020204" pitchFamily="34" charset="0"/>
              <a:buChar char="•"/>
            </a:pPr>
            <a:r>
              <a:rPr lang="en-US" dirty="0">
                <a:latin typeface="+mn-lt"/>
              </a:rPr>
              <a:t>2 PFC ‘seed’ regions</a:t>
            </a:r>
          </a:p>
        </p:txBody>
      </p:sp>
    </p:spTree>
    <p:extLst>
      <p:ext uri="{BB962C8B-B14F-4D97-AF65-F5344CB8AC3E}">
        <p14:creationId xmlns:p14="http://schemas.microsoft.com/office/powerpoint/2010/main" val="2301192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3" name="Picture 2"/>
          <p:cNvPicPr>
            <a:picLocks noChangeAspect="1"/>
          </p:cNvPicPr>
          <p:nvPr/>
        </p:nvPicPr>
        <p:blipFill>
          <a:blip r:embed="rId2"/>
          <a:stretch>
            <a:fillRect/>
          </a:stretch>
        </p:blipFill>
        <p:spPr>
          <a:xfrm>
            <a:off x="34158" y="0"/>
            <a:ext cx="9163383" cy="6629400"/>
          </a:xfrm>
          <a:prstGeom prst="rect">
            <a:avLst/>
          </a:prstGeom>
        </p:spPr>
      </p:pic>
      <p:sp>
        <p:nvSpPr>
          <p:cNvPr id="4" name="TextBox 3"/>
          <p:cNvSpPr txBox="1"/>
          <p:nvPr/>
        </p:nvSpPr>
        <p:spPr>
          <a:xfrm>
            <a:off x="152400" y="178676"/>
            <a:ext cx="3124200" cy="1323439"/>
          </a:xfrm>
          <a:prstGeom prst="rect">
            <a:avLst/>
          </a:prstGeom>
          <a:noFill/>
        </p:spPr>
        <p:txBody>
          <a:bodyPr wrap="square" rtlCol="0">
            <a:spAutoFit/>
          </a:bodyPr>
          <a:lstStyle/>
          <a:p>
            <a:r>
              <a:rPr lang="en-US" sz="2000" b="1" dirty="0">
                <a:solidFill>
                  <a:schemeClr val="accent1"/>
                </a:solidFill>
                <a:latin typeface="+mn-lt"/>
              </a:rPr>
              <a:t>Age and increased performance in different emotion conditions (by gender)</a:t>
            </a:r>
          </a:p>
        </p:txBody>
      </p:sp>
      <p:sp>
        <p:nvSpPr>
          <p:cNvPr id="5" name="TextBox 4"/>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Tree>
    <p:extLst>
      <p:ext uri="{BB962C8B-B14F-4D97-AF65-F5344CB8AC3E}">
        <p14:creationId xmlns:p14="http://schemas.microsoft.com/office/powerpoint/2010/main" val="422267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3" name="Picture 2"/>
          <p:cNvPicPr>
            <a:picLocks noChangeAspect="1"/>
          </p:cNvPicPr>
          <p:nvPr/>
        </p:nvPicPr>
        <p:blipFill>
          <a:blip r:embed="rId3"/>
          <a:stretch>
            <a:fillRect/>
          </a:stretch>
        </p:blipFill>
        <p:spPr>
          <a:xfrm>
            <a:off x="609600" y="1668853"/>
            <a:ext cx="2363084" cy="2525601"/>
          </a:xfrm>
          <a:prstGeom prst="rect">
            <a:avLst/>
          </a:prstGeom>
        </p:spPr>
      </p:pic>
      <p:sp>
        <p:nvSpPr>
          <p:cNvPr id="4" name="TextBox 3"/>
          <p:cNvSpPr txBox="1"/>
          <p:nvPr/>
        </p:nvSpPr>
        <p:spPr>
          <a:xfrm>
            <a:off x="-1069442" y="1490622"/>
            <a:ext cx="9067800" cy="338554"/>
          </a:xfrm>
          <a:prstGeom prst="rect">
            <a:avLst/>
          </a:prstGeom>
          <a:noFill/>
        </p:spPr>
        <p:txBody>
          <a:bodyPr wrap="square" rtlCol="0">
            <a:spAutoFit/>
          </a:bodyPr>
          <a:lstStyle/>
          <a:p>
            <a:pPr algn="ctr"/>
            <a:r>
              <a:rPr lang="en-US" sz="1600" dirty="0">
                <a:solidFill>
                  <a:schemeClr val="accent2">
                    <a:lumMod val="50000"/>
                  </a:schemeClr>
                </a:solidFill>
                <a:latin typeface="+mn-lt"/>
              </a:rPr>
              <a:t>d’ in response to </a:t>
            </a:r>
            <a:r>
              <a:rPr lang="en-US" sz="1600" b="1" u="sng" dirty="0">
                <a:solidFill>
                  <a:schemeClr val="accent2">
                    <a:lumMod val="50000"/>
                  </a:schemeClr>
                </a:solidFill>
                <a:latin typeface="+mn-lt"/>
              </a:rPr>
              <a:t>fearful</a:t>
            </a:r>
            <a:r>
              <a:rPr lang="en-US" sz="1600" u="sng" dirty="0">
                <a:solidFill>
                  <a:schemeClr val="accent2">
                    <a:lumMod val="50000"/>
                  </a:schemeClr>
                </a:solidFill>
                <a:latin typeface="+mn-lt"/>
              </a:rPr>
              <a:t> cues </a:t>
            </a:r>
            <a:r>
              <a:rPr lang="en-US" sz="1600" dirty="0">
                <a:solidFill>
                  <a:schemeClr val="accent2">
                    <a:lumMod val="50000"/>
                  </a:schemeClr>
                </a:solidFill>
                <a:latin typeface="+mn-lt"/>
              </a:rPr>
              <a:t>in the </a:t>
            </a:r>
            <a:r>
              <a:rPr lang="en-US" sz="1600" b="1" u="sng" dirty="0">
                <a:solidFill>
                  <a:schemeClr val="accent2">
                    <a:lumMod val="50000"/>
                  </a:schemeClr>
                </a:solidFill>
                <a:latin typeface="+mn-lt"/>
              </a:rPr>
              <a:t>neutral </a:t>
            </a:r>
            <a:r>
              <a:rPr lang="en-US" sz="1600" u="sng" dirty="0">
                <a:solidFill>
                  <a:schemeClr val="accent2">
                    <a:lumMod val="50000"/>
                  </a:schemeClr>
                </a:solidFill>
                <a:latin typeface="+mn-lt"/>
              </a:rPr>
              <a:t>state</a:t>
            </a:r>
            <a:r>
              <a:rPr lang="en-US" sz="1600" dirty="0">
                <a:solidFill>
                  <a:schemeClr val="accent2">
                    <a:lumMod val="50000"/>
                  </a:schemeClr>
                </a:solidFill>
                <a:latin typeface="+mn-lt"/>
              </a:rPr>
              <a:t>: Age differences : A &gt; YA and T</a:t>
            </a:r>
          </a:p>
        </p:txBody>
      </p:sp>
      <p:pic>
        <p:nvPicPr>
          <p:cNvPr id="5" name="Picture 4"/>
          <p:cNvPicPr>
            <a:picLocks noChangeAspect="1"/>
          </p:cNvPicPr>
          <p:nvPr/>
        </p:nvPicPr>
        <p:blipFill>
          <a:blip r:embed="rId4"/>
          <a:stretch>
            <a:fillRect/>
          </a:stretch>
        </p:blipFill>
        <p:spPr>
          <a:xfrm>
            <a:off x="457200" y="4360277"/>
            <a:ext cx="2623617" cy="2497724"/>
          </a:xfrm>
          <a:prstGeom prst="rect">
            <a:avLst/>
          </a:prstGeom>
        </p:spPr>
      </p:pic>
      <p:sp>
        <p:nvSpPr>
          <p:cNvPr id="6" name="TextBox 5"/>
          <p:cNvSpPr txBox="1"/>
          <p:nvPr/>
        </p:nvSpPr>
        <p:spPr>
          <a:xfrm>
            <a:off x="-1069442" y="4053586"/>
            <a:ext cx="8724900" cy="338554"/>
          </a:xfrm>
          <a:prstGeom prst="rect">
            <a:avLst/>
          </a:prstGeom>
          <a:noFill/>
        </p:spPr>
        <p:txBody>
          <a:bodyPr wrap="square" rtlCol="0">
            <a:spAutoFit/>
          </a:bodyPr>
          <a:lstStyle/>
          <a:p>
            <a:pPr algn="ctr"/>
            <a:r>
              <a:rPr lang="en-US" sz="1600" dirty="0">
                <a:solidFill>
                  <a:schemeClr val="accent2">
                    <a:lumMod val="50000"/>
                  </a:schemeClr>
                </a:solidFill>
                <a:latin typeface="+mn-lt"/>
              </a:rPr>
              <a:t>d’ in response to </a:t>
            </a:r>
            <a:r>
              <a:rPr lang="en-US" sz="1600" b="1" u="sng" dirty="0">
                <a:solidFill>
                  <a:schemeClr val="accent2">
                    <a:lumMod val="50000"/>
                  </a:schemeClr>
                </a:solidFill>
                <a:latin typeface="+mn-lt"/>
              </a:rPr>
              <a:t>calm</a:t>
            </a:r>
            <a:r>
              <a:rPr lang="en-US" sz="1600" u="sng" dirty="0">
                <a:solidFill>
                  <a:schemeClr val="accent2">
                    <a:lumMod val="50000"/>
                  </a:schemeClr>
                </a:solidFill>
                <a:latin typeface="+mn-lt"/>
              </a:rPr>
              <a:t> cues </a:t>
            </a:r>
            <a:r>
              <a:rPr lang="en-US" sz="1600" dirty="0">
                <a:solidFill>
                  <a:schemeClr val="accent2">
                    <a:lumMod val="50000"/>
                  </a:schemeClr>
                </a:solidFill>
                <a:latin typeface="+mn-lt"/>
              </a:rPr>
              <a:t>in the </a:t>
            </a:r>
            <a:r>
              <a:rPr lang="en-US" sz="1600" b="1" u="sng" dirty="0">
                <a:solidFill>
                  <a:schemeClr val="accent2">
                    <a:lumMod val="50000"/>
                  </a:schemeClr>
                </a:solidFill>
                <a:latin typeface="+mn-lt"/>
              </a:rPr>
              <a:t>threat </a:t>
            </a:r>
            <a:r>
              <a:rPr lang="en-US" sz="1600" u="sng" dirty="0">
                <a:solidFill>
                  <a:schemeClr val="accent2">
                    <a:lumMod val="50000"/>
                  </a:schemeClr>
                </a:solidFill>
                <a:latin typeface="+mn-lt"/>
              </a:rPr>
              <a:t>state: </a:t>
            </a:r>
            <a:r>
              <a:rPr lang="en-US" sz="1600" dirty="0">
                <a:solidFill>
                  <a:schemeClr val="accent2">
                    <a:lumMod val="50000"/>
                  </a:schemeClr>
                </a:solidFill>
                <a:latin typeface="+mn-lt"/>
              </a:rPr>
              <a:t>age differences: A &gt; YA &gt; T</a:t>
            </a:r>
            <a:endParaRPr lang="en-US" sz="1600" u="sng" dirty="0">
              <a:solidFill>
                <a:schemeClr val="accent2">
                  <a:lumMod val="50000"/>
                </a:schemeClr>
              </a:solidFill>
              <a:latin typeface="+mn-lt"/>
            </a:endParaRPr>
          </a:p>
        </p:txBody>
      </p:sp>
      <p:sp>
        <p:nvSpPr>
          <p:cNvPr id="7" name="Right Arrow 6"/>
          <p:cNvSpPr/>
          <p:nvPr/>
        </p:nvSpPr>
        <p:spPr>
          <a:xfrm>
            <a:off x="3080817" y="2743200"/>
            <a:ext cx="424383"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3564118" y="1938337"/>
            <a:ext cx="1466850" cy="1762125"/>
          </a:xfrm>
          <a:prstGeom prst="rect">
            <a:avLst/>
          </a:prstGeom>
        </p:spPr>
      </p:pic>
      <p:pic>
        <p:nvPicPr>
          <p:cNvPr id="11" name="Picture 10"/>
          <p:cNvPicPr>
            <a:picLocks noChangeAspect="1"/>
          </p:cNvPicPr>
          <p:nvPr/>
        </p:nvPicPr>
        <p:blipFill>
          <a:blip r:embed="rId6"/>
          <a:stretch>
            <a:fillRect/>
          </a:stretch>
        </p:blipFill>
        <p:spPr>
          <a:xfrm>
            <a:off x="5068184" y="1846375"/>
            <a:ext cx="1960951" cy="1916001"/>
          </a:xfrm>
          <a:prstGeom prst="rect">
            <a:avLst/>
          </a:prstGeom>
        </p:spPr>
      </p:pic>
      <p:sp>
        <p:nvSpPr>
          <p:cNvPr id="12" name="TextBox 11"/>
          <p:cNvSpPr txBox="1"/>
          <p:nvPr/>
        </p:nvSpPr>
        <p:spPr>
          <a:xfrm>
            <a:off x="5410200" y="1927336"/>
            <a:ext cx="4724400" cy="307777"/>
          </a:xfrm>
          <a:prstGeom prst="rect">
            <a:avLst/>
          </a:prstGeom>
          <a:noFill/>
        </p:spPr>
        <p:txBody>
          <a:bodyPr wrap="square" rtlCol="0">
            <a:spAutoFit/>
          </a:bodyPr>
          <a:lstStyle/>
          <a:p>
            <a:r>
              <a:rPr lang="en-US" sz="1400" i="1" dirty="0"/>
              <a:t>*</a:t>
            </a:r>
            <a:r>
              <a:rPr lang="en-US" sz="1000" i="1" dirty="0"/>
              <a:t>did not survive when controlling for age </a:t>
            </a:r>
          </a:p>
        </p:txBody>
      </p:sp>
      <p:pic>
        <p:nvPicPr>
          <p:cNvPr id="13" name="Picture 12"/>
          <p:cNvPicPr>
            <a:picLocks noChangeAspect="1"/>
          </p:cNvPicPr>
          <p:nvPr/>
        </p:nvPicPr>
        <p:blipFill>
          <a:blip r:embed="rId7"/>
          <a:stretch>
            <a:fillRect/>
          </a:stretch>
        </p:blipFill>
        <p:spPr>
          <a:xfrm>
            <a:off x="3602218" y="1927336"/>
            <a:ext cx="5475107" cy="1847645"/>
          </a:xfrm>
          <a:prstGeom prst="rect">
            <a:avLst/>
          </a:prstGeom>
        </p:spPr>
      </p:pic>
      <p:sp>
        <p:nvSpPr>
          <p:cNvPr id="14" name="TextBox 13"/>
          <p:cNvSpPr txBox="1"/>
          <p:nvPr/>
        </p:nvSpPr>
        <p:spPr>
          <a:xfrm>
            <a:off x="3698160" y="4596526"/>
            <a:ext cx="1752600" cy="461665"/>
          </a:xfrm>
          <a:prstGeom prst="rect">
            <a:avLst/>
          </a:prstGeom>
          <a:noFill/>
        </p:spPr>
        <p:txBody>
          <a:bodyPr wrap="square" rtlCol="0">
            <a:spAutoFit/>
          </a:bodyPr>
          <a:lstStyle/>
          <a:p>
            <a:r>
              <a:rPr lang="en-US" sz="1200" dirty="0"/>
              <a:t>*no regions survived whole brain correction</a:t>
            </a:r>
          </a:p>
        </p:txBody>
      </p:sp>
      <p:pic>
        <p:nvPicPr>
          <p:cNvPr id="15" name="Picture 14"/>
          <p:cNvPicPr>
            <a:picLocks noChangeAspect="1"/>
          </p:cNvPicPr>
          <p:nvPr/>
        </p:nvPicPr>
        <p:blipFill>
          <a:blip r:embed="rId8"/>
          <a:stretch>
            <a:fillRect/>
          </a:stretch>
        </p:blipFill>
        <p:spPr>
          <a:xfrm>
            <a:off x="3360906" y="4455394"/>
            <a:ext cx="2780817" cy="2090321"/>
          </a:xfrm>
          <a:prstGeom prst="rect">
            <a:avLst/>
          </a:prstGeom>
        </p:spPr>
      </p:pic>
      <p:sp>
        <p:nvSpPr>
          <p:cNvPr id="8" name="Right Arrow 7"/>
          <p:cNvSpPr/>
          <p:nvPr/>
        </p:nvSpPr>
        <p:spPr>
          <a:xfrm>
            <a:off x="2972684" y="5668208"/>
            <a:ext cx="424383"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22" name="Picture 21"/>
          <p:cNvPicPr>
            <a:picLocks noChangeAspect="1"/>
          </p:cNvPicPr>
          <p:nvPr/>
        </p:nvPicPr>
        <p:blipFill>
          <a:blip r:embed="rId9"/>
          <a:stretch>
            <a:fillRect/>
          </a:stretch>
        </p:blipFill>
        <p:spPr>
          <a:xfrm>
            <a:off x="6189830" y="4508610"/>
            <a:ext cx="2429233" cy="2099846"/>
          </a:xfrm>
          <a:prstGeom prst="rect">
            <a:avLst/>
          </a:prstGeom>
        </p:spPr>
      </p:pic>
      <p:grpSp>
        <p:nvGrpSpPr>
          <p:cNvPr id="28" name="Group 27"/>
          <p:cNvGrpSpPr/>
          <p:nvPr/>
        </p:nvGrpSpPr>
        <p:grpSpPr>
          <a:xfrm>
            <a:off x="4196675" y="3840384"/>
            <a:ext cx="4337724" cy="2939485"/>
            <a:chOff x="4196675" y="3840384"/>
            <a:chExt cx="4337724" cy="2939485"/>
          </a:xfrm>
        </p:grpSpPr>
        <p:grpSp>
          <p:nvGrpSpPr>
            <p:cNvPr id="25" name="Group 24"/>
            <p:cNvGrpSpPr/>
            <p:nvPr/>
          </p:nvGrpSpPr>
          <p:grpSpPr>
            <a:xfrm>
              <a:off x="4508267" y="3840384"/>
              <a:ext cx="4026132" cy="2939485"/>
              <a:chOff x="4508267" y="3840384"/>
              <a:chExt cx="4026132" cy="2939485"/>
            </a:xfrm>
          </p:grpSpPr>
          <p:pic>
            <p:nvPicPr>
              <p:cNvPr id="18" name="Picture 17"/>
              <p:cNvPicPr>
                <a:picLocks noChangeAspect="1"/>
              </p:cNvPicPr>
              <p:nvPr/>
            </p:nvPicPr>
            <p:blipFill>
              <a:blip r:embed="rId10"/>
              <a:stretch>
                <a:fillRect/>
              </a:stretch>
            </p:blipFill>
            <p:spPr>
              <a:xfrm>
                <a:off x="5927604" y="4115632"/>
                <a:ext cx="2606795" cy="2626249"/>
              </a:xfrm>
              <a:prstGeom prst="rect">
                <a:avLst/>
              </a:prstGeom>
            </p:spPr>
          </p:pic>
          <p:pic>
            <p:nvPicPr>
              <p:cNvPr id="23" name="Picture 22"/>
              <p:cNvPicPr>
                <a:picLocks noChangeAspect="1"/>
              </p:cNvPicPr>
              <p:nvPr/>
            </p:nvPicPr>
            <p:blipFill>
              <a:blip r:embed="rId11"/>
              <a:stretch>
                <a:fillRect/>
              </a:stretch>
            </p:blipFill>
            <p:spPr>
              <a:xfrm>
                <a:off x="4523060" y="3840384"/>
                <a:ext cx="1328480" cy="1413277"/>
              </a:xfrm>
              <a:prstGeom prst="rect">
                <a:avLst/>
              </a:prstGeom>
            </p:spPr>
          </p:pic>
          <p:pic>
            <p:nvPicPr>
              <p:cNvPr id="24" name="Picture 23"/>
              <p:cNvPicPr>
                <a:picLocks noChangeAspect="1"/>
              </p:cNvPicPr>
              <p:nvPr/>
            </p:nvPicPr>
            <p:blipFill>
              <a:blip r:embed="rId12"/>
              <a:stretch>
                <a:fillRect/>
              </a:stretch>
            </p:blipFill>
            <p:spPr>
              <a:xfrm>
                <a:off x="4508267" y="5262645"/>
                <a:ext cx="1419338" cy="1517224"/>
              </a:xfrm>
              <a:prstGeom prst="rect">
                <a:avLst/>
              </a:prstGeom>
            </p:spPr>
          </p:pic>
        </p:grpSp>
        <p:sp>
          <p:nvSpPr>
            <p:cNvPr id="26" name="Right Arrow 25"/>
            <p:cNvSpPr/>
            <p:nvPr/>
          </p:nvSpPr>
          <p:spPr>
            <a:xfrm rot="19512138">
              <a:off x="4306917" y="4772251"/>
              <a:ext cx="526971" cy="23207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ight Arrow 26"/>
            <p:cNvSpPr/>
            <p:nvPr/>
          </p:nvSpPr>
          <p:spPr>
            <a:xfrm rot="2102475">
              <a:off x="4196675" y="5597215"/>
              <a:ext cx="526971" cy="23207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9" name="TextBox 28"/>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Tree>
    <p:extLst>
      <p:ext uri="{BB962C8B-B14F-4D97-AF65-F5344CB8AC3E}">
        <p14:creationId xmlns:p14="http://schemas.microsoft.com/office/powerpoint/2010/main" val="387839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4"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5" name="TextBox 4"/>
          <p:cNvSpPr txBox="1"/>
          <p:nvPr/>
        </p:nvSpPr>
        <p:spPr>
          <a:xfrm>
            <a:off x="152400" y="1572524"/>
            <a:ext cx="9086850" cy="5663089"/>
          </a:xfrm>
          <a:prstGeom prst="rect">
            <a:avLst/>
          </a:prstGeom>
          <a:noFill/>
        </p:spPr>
        <p:txBody>
          <a:bodyPr wrap="square" rtlCol="0">
            <a:spAutoFit/>
          </a:bodyPr>
          <a:lstStyle/>
          <a:p>
            <a:pPr marL="461772" indent="-342900">
              <a:buFont typeface="Arial" panose="020B0604020202020204" pitchFamily="34" charset="0"/>
              <a:buChar char="•"/>
            </a:pPr>
            <a:r>
              <a:rPr lang="en-US" sz="2000" b="1" dirty="0">
                <a:latin typeface="+mn-lt"/>
              </a:rPr>
              <a:t>Young adults (YA) cognitive control indeed differs from adults in brief and prolonged emotional conditions</a:t>
            </a:r>
          </a:p>
          <a:p>
            <a:pPr marL="742950" lvl="1" indent="-342900">
              <a:buFont typeface="Arial" panose="020B0604020202020204" pitchFamily="34" charset="0"/>
              <a:buChar char="•"/>
            </a:pPr>
            <a:r>
              <a:rPr lang="en-US" sz="2000" dirty="0">
                <a:latin typeface="+mn-lt"/>
              </a:rPr>
              <a:t>Related to % signal change and poorer functional connectivity in PFC</a:t>
            </a:r>
            <a:br>
              <a:rPr lang="en-US" sz="2000" dirty="0">
                <a:latin typeface="+mn-lt"/>
              </a:rPr>
            </a:br>
            <a:endParaRPr lang="en-US" sz="2000" dirty="0">
              <a:latin typeface="+mn-lt"/>
            </a:endParaRPr>
          </a:p>
          <a:p>
            <a:pPr marL="400050" lvl="1"/>
            <a:r>
              <a:rPr lang="en-US" dirty="0" err="1">
                <a:latin typeface="+mn-lt"/>
              </a:rPr>
              <a:t>dlPFC</a:t>
            </a:r>
            <a:r>
              <a:rPr lang="en-US" dirty="0">
                <a:latin typeface="+mn-lt"/>
              </a:rPr>
              <a:t> in YA- implicated in cognitive and affective regulation </a:t>
            </a:r>
          </a:p>
          <a:p>
            <a:pPr marL="400050" lvl="1"/>
            <a:endParaRPr lang="en-US" dirty="0">
              <a:latin typeface="+mn-lt"/>
            </a:endParaRPr>
          </a:p>
          <a:p>
            <a:pPr marL="400050" lvl="1"/>
            <a:r>
              <a:rPr lang="en-US" dirty="0" err="1">
                <a:latin typeface="+mn-lt"/>
              </a:rPr>
              <a:t>vmPFC</a:t>
            </a:r>
            <a:r>
              <a:rPr lang="en-US" dirty="0">
                <a:latin typeface="+mn-lt"/>
              </a:rPr>
              <a:t> in YA- implicated in affective integration/regulation and self-referential thought</a:t>
            </a:r>
          </a:p>
          <a:p>
            <a:pPr marL="400050" lvl="1"/>
            <a:r>
              <a:rPr lang="en-US" dirty="0">
                <a:latin typeface="+mn-lt"/>
              </a:rPr>
              <a:t>  -greater sensitivity to threat</a:t>
            </a:r>
          </a:p>
          <a:p>
            <a:pPr marL="400050" lvl="1"/>
            <a:r>
              <a:rPr lang="en-US" sz="2000" dirty="0">
                <a:latin typeface="+mn-lt"/>
              </a:rPr>
              <a:t>  </a:t>
            </a:r>
            <a:r>
              <a:rPr lang="en-US" dirty="0">
                <a:latin typeface="+mn-lt"/>
              </a:rPr>
              <a:t>-less coupling w/ </a:t>
            </a:r>
            <a:r>
              <a:rPr lang="en-US" dirty="0" err="1">
                <a:latin typeface="+mn-lt"/>
              </a:rPr>
              <a:t>dACC</a:t>
            </a:r>
            <a:r>
              <a:rPr lang="en-US" dirty="0">
                <a:latin typeface="+mn-lt"/>
              </a:rPr>
              <a:t> and parietal regions*</a:t>
            </a:r>
            <a:r>
              <a:rPr lang="en-US" sz="2000" dirty="0">
                <a:latin typeface="+mn-lt"/>
              </a:rPr>
              <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Differences are primarily in negative relative to neutral and positive conditions</a:t>
            </a:r>
          </a:p>
          <a:p>
            <a:pPr marL="742950" lvl="1" indent="-285750">
              <a:buFont typeface="Arial" panose="020B0604020202020204" pitchFamily="34" charset="0"/>
              <a:buChar char="•"/>
            </a:pPr>
            <a:r>
              <a:rPr lang="en-US" sz="1600" dirty="0">
                <a:latin typeface="+mn-lt"/>
              </a:rPr>
              <a:t>Individual differences in pos. perhaps related to risk for mania?</a:t>
            </a:r>
            <a:br>
              <a:rPr lang="en-US" sz="1600" dirty="0">
                <a:latin typeface="+mn-lt"/>
              </a:rPr>
            </a:br>
            <a:endParaRPr lang="en-US" sz="1600" dirty="0">
              <a:latin typeface="+mn-lt"/>
            </a:endParaRPr>
          </a:p>
          <a:p>
            <a:pPr marL="285750" indent="-285750">
              <a:buFont typeface="Arial" panose="020B0604020202020204" pitchFamily="34" charset="0"/>
              <a:buChar char="•"/>
            </a:pPr>
            <a:r>
              <a:rPr lang="en-US" sz="2000" dirty="0">
                <a:latin typeface="+mn-lt"/>
              </a:rPr>
              <a:t>Potential advantage of emotional sensitivity: meeting socioemotional pressures</a:t>
            </a:r>
          </a:p>
          <a:p>
            <a:endParaRPr lang="en-US" sz="2000" dirty="0">
              <a:latin typeface="+mn-lt"/>
            </a:endParaRPr>
          </a:p>
          <a:p>
            <a:pPr marL="285750" indent="-285750">
              <a:buFont typeface="Arial" panose="020B0604020202020204" pitchFamily="34" charset="0"/>
              <a:buChar char="•"/>
            </a:pPr>
            <a:r>
              <a:rPr lang="en-US" sz="2000" dirty="0">
                <a:latin typeface="+mn-lt"/>
              </a:rPr>
              <a:t>Disadvantage: vulnerable to poor decision-making</a:t>
            </a:r>
          </a:p>
          <a:p>
            <a:pPr marL="742950" lvl="1" indent="-285750">
              <a:buFont typeface="Arial" panose="020B0604020202020204" pitchFamily="34" charset="0"/>
              <a:buChar char="•"/>
            </a:pPr>
            <a:r>
              <a:rPr lang="en-US" dirty="0">
                <a:latin typeface="+mn-lt"/>
              </a:rPr>
              <a:t>Courts: immature cognitive functioning plays a role in determining culpability*</a:t>
            </a:r>
          </a:p>
          <a:p>
            <a:pPr marL="742950" lvl="1"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p:txBody>
      </p:sp>
      <p:sp>
        <p:nvSpPr>
          <p:cNvPr id="6" name="Down Arrow 5"/>
          <p:cNvSpPr/>
          <p:nvPr/>
        </p:nvSpPr>
        <p:spPr>
          <a:xfrm>
            <a:off x="419100" y="2819400"/>
            <a:ext cx="76200" cy="304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Down Arrow 6"/>
          <p:cNvSpPr/>
          <p:nvPr/>
        </p:nvSpPr>
        <p:spPr>
          <a:xfrm flipH="1" flipV="1">
            <a:off x="419100" y="3581400"/>
            <a:ext cx="76201" cy="304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8285888" y="6550223"/>
            <a:ext cx="801823" cy="307777"/>
          </a:xfrm>
          <a:prstGeom prst="rect">
            <a:avLst/>
          </a:prstGeom>
          <a:noFill/>
        </p:spPr>
        <p:txBody>
          <a:bodyPr wrap="none" rtlCol="0">
            <a:spAutoFit/>
          </a:bodyPr>
          <a:lstStyle/>
          <a:p>
            <a:r>
              <a:rPr lang="en-US" sz="1400" i="1" dirty="0" err="1">
                <a:solidFill>
                  <a:schemeClr val="bg1">
                    <a:lumMod val="50000"/>
                  </a:schemeClr>
                </a:solidFill>
              </a:rPr>
              <a:t>puccetti</a:t>
            </a:r>
            <a:endParaRPr lang="en-US" sz="1400" i="1" dirty="0">
              <a:solidFill>
                <a:schemeClr val="bg1">
                  <a:lumMod val="50000"/>
                </a:schemeClr>
              </a:solidFill>
            </a:endParaRPr>
          </a:p>
        </p:txBody>
      </p:sp>
    </p:spTree>
    <p:extLst>
      <p:ext uri="{BB962C8B-B14F-4D97-AF65-F5344CB8AC3E}">
        <p14:creationId xmlns:p14="http://schemas.microsoft.com/office/powerpoint/2010/main" val="2470410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Human aggression</a:t>
            </a:r>
          </a:p>
        </p:txBody>
      </p:sp>
      <p:sp>
        <p:nvSpPr>
          <p:cNvPr id="39939" name="Rectangle 3"/>
          <p:cNvSpPr>
            <a:spLocks noGrp="1" noChangeArrowheads="1"/>
          </p:cNvSpPr>
          <p:nvPr>
            <p:ph type="body" idx="1"/>
          </p:nvPr>
        </p:nvSpPr>
        <p:spPr/>
        <p:txBody>
          <a:bodyPr/>
          <a:lstStyle/>
          <a:p>
            <a:r>
              <a:rPr lang="en-US" altLang="en-US" dirty="0"/>
              <a:t>Overview  </a:t>
            </a:r>
          </a:p>
          <a:p>
            <a:r>
              <a:rPr lang="en-US" altLang="en-US" dirty="0"/>
              <a:t>Reactive and proactive aggression</a:t>
            </a:r>
          </a:p>
          <a:p>
            <a:r>
              <a:rPr lang="en-US" altLang="en-US" dirty="0"/>
              <a:t>Overt and covert anti-social behavior</a:t>
            </a:r>
          </a:p>
          <a:p>
            <a:endParaRPr lang="en-US" altLang="en-US" dirty="0"/>
          </a:p>
        </p:txBody>
      </p:sp>
    </p:spTree>
    <p:extLst>
      <p:ext uri="{BB962C8B-B14F-4D97-AF65-F5344CB8AC3E}">
        <p14:creationId xmlns:p14="http://schemas.microsoft.com/office/powerpoint/2010/main" val="2112773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Adolescent Risk Taking</a:t>
            </a:r>
          </a:p>
        </p:txBody>
      </p:sp>
      <p:pic>
        <p:nvPicPr>
          <p:cNvPr id="4" name="Picture 3"/>
          <p:cNvPicPr>
            <a:picLocks noChangeAspect="1"/>
          </p:cNvPicPr>
          <p:nvPr/>
        </p:nvPicPr>
        <p:blipFill>
          <a:blip r:embed="rId3"/>
          <a:stretch>
            <a:fillRect/>
          </a:stretch>
        </p:blipFill>
        <p:spPr>
          <a:xfrm>
            <a:off x="452688" y="1745599"/>
            <a:ext cx="8386512" cy="2750201"/>
          </a:xfrm>
          <a:prstGeom prst="rect">
            <a:avLst/>
          </a:prstGeom>
        </p:spPr>
      </p:pic>
      <p:sp>
        <p:nvSpPr>
          <p:cNvPr id="6" name="TextBox 5">
            <a:extLst>
              <a:ext uri="{FF2B5EF4-FFF2-40B4-BE49-F238E27FC236}">
                <a16:creationId xmlns:a16="http://schemas.microsoft.com/office/drawing/2014/main" id="{6FA78C79-DD96-1D43-A14C-495F15A07C6B}"/>
              </a:ext>
            </a:extLst>
          </p:cNvPr>
          <p:cNvSpPr txBox="1"/>
          <p:nvPr/>
        </p:nvSpPr>
        <p:spPr>
          <a:xfrm>
            <a:off x="6477000" y="6458857"/>
            <a:ext cx="3048000" cy="369332"/>
          </a:xfrm>
          <a:prstGeom prst="rect">
            <a:avLst/>
          </a:prstGeom>
          <a:noFill/>
        </p:spPr>
        <p:txBody>
          <a:bodyPr wrap="square" rtlCol="0">
            <a:spAutoFit/>
          </a:bodyPr>
          <a:lstStyle/>
          <a:p>
            <a:r>
              <a:rPr lang="en-US" dirty="0" err="1">
                <a:latin typeface="Corbel" panose="020B0503020204020204" pitchFamily="34" charset="0"/>
              </a:rPr>
              <a:t>Messinger</a:t>
            </a:r>
            <a:r>
              <a:rPr lang="en-US" dirty="0">
                <a:latin typeface="Corbel" panose="020B0503020204020204" pitchFamily="34" charset="0"/>
              </a:rPr>
              <a:t> &amp; Halliday, 2021</a:t>
            </a:r>
          </a:p>
        </p:txBody>
      </p:sp>
    </p:spTree>
    <p:extLst>
      <p:ext uri="{BB962C8B-B14F-4D97-AF65-F5344CB8AC3E}">
        <p14:creationId xmlns:p14="http://schemas.microsoft.com/office/powerpoint/2010/main" val="2801685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467B-A90D-644B-9AD8-E13CB62A96C0}"/>
              </a:ext>
            </a:extLst>
          </p:cNvPr>
          <p:cNvSpPr>
            <a:spLocks noGrp="1"/>
          </p:cNvSpPr>
          <p:nvPr>
            <p:ph type="title"/>
          </p:nvPr>
        </p:nvSpPr>
        <p:spPr/>
        <p:txBody>
          <a:bodyPr/>
          <a:lstStyle/>
          <a:p>
            <a:r>
              <a:rPr lang="en-US" dirty="0"/>
              <a:t>Adolescent Risk Taking</a:t>
            </a:r>
          </a:p>
        </p:txBody>
      </p:sp>
      <p:sp>
        <p:nvSpPr>
          <p:cNvPr id="3" name="Content Placeholder 2">
            <a:extLst>
              <a:ext uri="{FF2B5EF4-FFF2-40B4-BE49-F238E27FC236}">
                <a16:creationId xmlns:a16="http://schemas.microsoft.com/office/drawing/2014/main" id="{F5CBED3F-4006-C04F-8692-5A72EACEBC27}"/>
              </a:ext>
            </a:extLst>
          </p:cNvPr>
          <p:cNvSpPr>
            <a:spLocks noGrp="1"/>
          </p:cNvSpPr>
          <p:nvPr>
            <p:ph idx="1"/>
          </p:nvPr>
        </p:nvSpPr>
        <p:spPr/>
        <p:txBody>
          <a:bodyPr>
            <a:normAutofit lnSpcReduction="10000"/>
          </a:bodyPr>
          <a:lstStyle/>
          <a:p>
            <a:r>
              <a:rPr lang="en-US" dirty="0"/>
              <a:t>Fewer adolescents engaging in adult behaviors (Twenge &amp; Park, 2019) – maybe not inherently good or bad, but its not uniform</a:t>
            </a:r>
          </a:p>
          <a:p>
            <a:pPr lvl="1"/>
            <a:r>
              <a:rPr lang="en-US" dirty="0"/>
              <a:t> ”An economically rich social context with higher parental investment in fewer children, greater life expectancy, fewer dangers from pathogens, and the expectation of tertiary education and later reproduction has produced a generation of young people who are taking on the responsibilities and pleasures of adulthood later than their predecessors”</a:t>
            </a:r>
          </a:p>
        </p:txBody>
      </p:sp>
      <p:sp>
        <p:nvSpPr>
          <p:cNvPr id="4" name="TextBox 3">
            <a:extLst>
              <a:ext uri="{FF2B5EF4-FFF2-40B4-BE49-F238E27FC236}">
                <a16:creationId xmlns:a16="http://schemas.microsoft.com/office/drawing/2014/main" id="{917A2A65-A496-3B47-9DE9-2999F2CAFF47}"/>
              </a:ext>
            </a:extLst>
          </p:cNvPr>
          <p:cNvSpPr txBox="1"/>
          <p:nvPr/>
        </p:nvSpPr>
        <p:spPr>
          <a:xfrm>
            <a:off x="7543800" y="6333220"/>
            <a:ext cx="1981200" cy="369332"/>
          </a:xfrm>
          <a:prstGeom prst="rect">
            <a:avLst/>
          </a:prstGeom>
          <a:noFill/>
        </p:spPr>
        <p:txBody>
          <a:bodyPr wrap="square" rtlCol="0">
            <a:spAutoFit/>
          </a:bodyPr>
          <a:lstStyle/>
          <a:p>
            <a:r>
              <a:rPr lang="en-US" dirty="0">
                <a:latin typeface="Corbel" panose="020B0503020204020204" pitchFamily="34" charset="0"/>
              </a:rPr>
              <a:t>Halliday, 2021</a:t>
            </a:r>
          </a:p>
        </p:txBody>
      </p:sp>
    </p:spTree>
    <p:extLst>
      <p:ext uri="{BB962C8B-B14F-4D97-AF65-F5344CB8AC3E}">
        <p14:creationId xmlns:p14="http://schemas.microsoft.com/office/powerpoint/2010/main" val="14767171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74A4-A95E-8F46-8CBF-25FD96D22F2D}"/>
              </a:ext>
            </a:extLst>
          </p:cNvPr>
          <p:cNvSpPr>
            <a:spLocks noGrp="1"/>
          </p:cNvSpPr>
          <p:nvPr>
            <p:ph type="title"/>
          </p:nvPr>
        </p:nvSpPr>
        <p:spPr/>
        <p:txBody>
          <a:bodyPr/>
          <a:lstStyle/>
          <a:p>
            <a:r>
              <a:rPr lang="en-US" dirty="0"/>
              <a:t>Adolescent Risk Taking</a:t>
            </a:r>
          </a:p>
        </p:txBody>
      </p:sp>
      <p:sp>
        <p:nvSpPr>
          <p:cNvPr id="3" name="Content Placeholder 2">
            <a:extLst>
              <a:ext uri="{FF2B5EF4-FFF2-40B4-BE49-F238E27FC236}">
                <a16:creationId xmlns:a16="http://schemas.microsoft.com/office/drawing/2014/main" id="{11586E3B-9F8C-0E4C-BF4D-BC9F0EF814C5}"/>
              </a:ext>
            </a:extLst>
          </p:cNvPr>
          <p:cNvSpPr>
            <a:spLocks noGrp="1"/>
          </p:cNvSpPr>
          <p:nvPr>
            <p:ph idx="1"/>
          </p:nvPr>
        </p:nvSpPr>
        <p:spPr/>
        <p:txBody>
          <a:bodyPr/>
          <a:lstStyle/>
          <a:p>
            <a:r>
              <a:rPr lang="en-US" dirty="0"/>
              <a:t>Teens and young adults’ cognitive control differs from adults in brief and prolonged emotional conditions (Cohen et al., 2016)</a:t>
            </a:r>
          </a:p>
          <a:p>
            <a:r>
              <a:rPr lang="en-US" dirty="0"/>
              <a:t>Lower SES/less supported teens and YAs experience more adult life stressors/ “pleasures” and have less cognitive control, especially under threatening and emotional situations</a:t>
            </a:r>
          </a:p>
          <a:p>
            <a:endParaRPr lang="en-US" dirty="0"/>
          </a:p>
        </p:txBody>
      </p:sp>
      <p:sp>
        <p:nvSpPr>
          <p:cNvPr id="4" name="TextBox 3">
            <a:extLst>
              <a:ext uri="{FF2B5EF4-FFF2-40B4-BE49-F238E27FC236}">
                <a16:creationId xmlns:a16="http://schemas.microsoft.com/office/drawing/2014/main" id="{49F30B90-22D0-5847-B2DF-EBC36F38376B}"/>
              </a:ext>
            </a:extLst>
          </p:cNvPr>
          <p:cNvSpPr txBox="1"/>
          <p:nvPr/>
        </p:nvSpPr>
        <p:spPr>
          <a:xfrm>
            <a:off x="7543800" y="6333220"/>
            <a:ext cx="1981200" cy="369332"/>
          </a:xfrm>
          <a:prstGeom prst="rect">
            <a:avLst/>
          </a:prstGeom>
          <a:noFill/>
        </p:spPr>
        <p:txBody>
          <a:bodyPr wrap="square" rtlCol="0">
            <a:spAutoFit/>
          </a:bodyPr>
          <a:lstStyle/>
          <a:p>
            <a:r>
              <a:rPr lang="en-US" dirty="0">
                <a:latin typeface="Corbel" panose="020B0503020204020204" pitchFamily="34" charset="0"/>
              </a:rPr>
              <a:t>Halliday, 2021</a:t>
            </a:r>
          </a:p>
        </p:txBody>
      </p:sp>
    </p:spTree>
    <p:extLst>
      <p:ext uri="{BB962C8B-B14F-4D97-AF65-F5344CB8AC3E}">
        <p14:creationId xmlns:p14="http://schemas.microsoft.com/office/powerpoint/2010/main" val="3487832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Botdorf</a:t>
            </a:r>
            <a:r>
              <a:rPr lang="en-US" dirty="0"/>
              <a:t> et al., 2017: Background</a:t>
            </a:r>
          </a:p>
        </p:txBody>
      </p:sp>
      <p:sp>
        <p:nvSpPr>
          <p:cNvPr id="3" name="Content Placeholder 2"/>
          <p:cNvSpPr>
            <a:spLocks noGrp="1"/>
          </p:cNvSpPr>
          <p:nvPr>
            <p:ph idx="1"/>
          </p:nvPr>
        </p:nvSpPr>
        <p:spPr>
          <a:xfrm>
            <a:off x="152400" y="1647371"/>
            <a:ext cx="8839200" cy="4800600"/>
          </a:xfrm>
        </p:spPr>
        <p:txBody>
          <a:bodyPr>
            <a:noAutofit/>
          </a:bodyPr>
          <a:lstStyle/>
          <a:p>
            <a:pPr algn="just">
              <a:spcBef>
                <a:spcPts val="0"/>
              </a:spcBef>
              <a:spcAft>
                <a:spcPts val="900"/>
              </a:spcAft>
            </a:pPr>
            <a:r>
              <a:rPr lang="en-US" sz="2800" dirty="0"/>
              <a:t>Teens take risks more often than children and adults</a:t>
            </a:r>
          </a:p>
          <a:p>
            <a:pPr lvl="1" algn="just">
              <a:spcAft>
                <a:spcPts val="900"/>
              </a:spcAft>
            </a:pPr>
            <a:r>
              <a:rPr lang="en-US" sz="2400" dirty="0"/>
              <a:t>Engaging in behaviors that may be high in subjective desirability (i.e., associated with high sensation, novelty, or perceived reward) but exposes the individual to potential injury or loss (Geier &amp; Luna, 2009)</a:t>
            </a:r>
          </a:p>
          <a:p>
            <a:pPr algn="just">
              <a:spcAft>
                <a:spcPts val="900"/>
              </a:spcAft>
            </a:pPr>
            <a:r>
              <a:rPr lang="en-US" sz="2800" dirty="0"/>
              <a:t>The </a:t>
            </a:r>
            <a:r>
              <a:rPr lang="en-US" sz="2800" b="1" dirty="0"/>
              <a:t>Dual Systems Model</a:t>
            </a:r>
            <a:endParaRPr lang="en-US" sz="2800" dirty="0"/>
          </a:p>
          <a:p>
            <a:pPr lvl="1" algn="just">
              <a:spcBef>
                <a:spcPts val="0"/>
              </a:spcBef>
              <a:spcAft>
                <a:spcPts val="900"/>
              </a:spcAft>
            </a:pPr>
            <a:r>
              <a:rPr lang="en-US" sz="2400" b="1" dirty="0"/>
              <a:t>Incentive processing system (socio-emotional rewards)</a:t>
            </a:r>
            <a:r>
              <a:rPr lang="en-US" sz="2400" dirty="0"/>
              <a:t> reaches peak reactivity during adolescence, while the </a:t>
            </a:r>
            <a:r>
              <a:rPr lang="en-US" sz="2400" b="1" dirty="0"/>
              <a:t>cognitive control system (self-regulation, working memory and inhibitory control) </a:t>
            </a:r>
            <a:r>
              <a:rPr lang="en-US" sz="2400" dirty="0"/>
              <a:t> matures more gradually</a:t>
            </a:r>
          </a:p>
          <a:p>
            <a:pPr marL="0" indent="0" algn="just">
              <a:spcBef>
                <a:spcPts val="0"/>
              </a:spcBef>
              <a:spcAft>
                <a:spcPts val="900"/>
              </a:spcAft>
              <a:buNone/>
            </a:pPr>
            <a:endParaRPr lang="en-US" sz="1500" dirty="0"/>
          </a:p>
        </p:txBody>
      </p:sp>
      <p:sp>
        <p:nvSpPr>
          <p:cNvPr id="4" name="TextBox 3">
            <a:extLst>
              <a:ext uri="{FF2B5EF4-FFF2-40B4-BE49-F238E27FC236}">
                <a16:creationId xmlns:a16="http://schemas.microsoft.com/office/drawing/2014/main" id="{CA760C9C-06DD-CF4C-8B74-2B16D9A503A5}"/>
              </a:ext>
            </a:extLst>
          </p:cNvPr>
          <p:cNvSpPr txBox="1"/>
          <p:nvPr/>
        </p:nvSpPr>
        <p:spPr>
          <a:xfrm>
            <a:off x="6477000" y="6458857"/>
            <a:ext cx="3048000" cy="369332"/>
          </a:xfrm>
          <a:prstGeom prst="rect">
            <a:avLst/>
          </a:prstGeom>
          <a:noFill/>
        </p:spPr>
        <p:txBody>
          <a:bodyPr wrap="square" rtlCol="0">
            <a:spAutoFit/>
          </a:bodyPr>
          <a:lstStyle/>
          <a:p>
            <a:r>
              <a:rPr lang="en-US" dirty="0" err="1">
                <a:latin typeface="Corbel" panose="020B0503020204020204" pitchFamily="34" charset="0"/>
              </a:rPr>
              <a:t>Messinger</a:t>
            </a:r>
            <a:r>
              <a:rPr lang="en-US" dirty="0">
                <a:latin typeface="Corbel" panose="020B0503020204020204" pitchFamily="34" charset="0"/>
              </a:rPr>
              <a:t> &amp; Halliday, 2021</a:t>
            </a:r>
          </a:p>
        </p:txBody>
      </p:sp>
    </p:spTree>
    <p:extLst>
      <p:ext uri="{BB962C8B-B14F-4D97-AF65-F5344CB8AC3E}">
        <p14:creationId xmlns:p14="http://schemas.microsoft.com/office/powerpoint/2010/main" val="35169303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BAE7-0946-4E44-88B6-4C589BC2531F}"/>
              </a:ext>
            </a:extLst>
          </p:cNvPr>
          <p:cNvSpPr>
            <a:spLocks noGrp="1"/>
          </p:cNvSpPr>
          <p:nvPr>
            <p:ph type="title"/>
          </p:nvPr>
        </p:nvSpPr>
        <p:spPr/>
        <p:txBody>
          <a:bodyPr/>
          <a:lstStyle/>
          <a:p>
            <a:r>
              <a:rPr lang="en-US" dirty="0" err="1"/>
              <a:t>Botdorf</a:t>
            </a:r>
            <a:r>
              <a:rPr lang="en-US" dirty="0"/>
              <a:t> et al., 2017: Background</a:t>
            </a:r>
          </a:p>
        </p:txBody>
      </p:sp>
      <p:sp>
        <p:nvSpPr>
          <p:cNvPr id="3" name="Content Placeholder 2">
            <a:extLst>
              <a:ext uri="{FF2B5EF4-FFF2-40B4-BE49-F238E27FC236}">
                <a16:creationId xmlns:a16="http://schemas.microsoft.com/office/drawing/2014/main" id="{E0D8919A-A95C-9D4D-A40D-95A6F8126200}"/>
              </a:ext>
            </a:extLst>
          </p:cNvPr>
          <p:cNvSpPr>
            <a:spLocks noGrp="1"/>
          </p:cNvSpPr>
          <p:nvPr>
            <p:ph idx="1"/>
          </p:nvPr>
        </p:nvSpPr>
        <p:spPr>
          <a:xfrm>
            <a:off x="228600" y="1775191"/>
            <a:ext cx="8610600" cy="4625609"/>
          </a:xfrm>
        </p:spPr>
        <p:txBody>
          <a:bodyPr>
            <a:normAutofit fontScale="77500" lnSpcReduction="20000"/>
          </a:bodyPr>
          <a:lstStyle/>
          <a:p>
            <a:pPr algn="just">
              <a:spcAft>
                <a:spcPts val="900"/>
              </a:spcAft>
            </a:pPr>
            <a:r>
              <a:rPr lang="en-US" dirty="0"/>
              <a:t>Limited abilities to inhibit impulsive behaviors and weigh potential rewards/punishments during decision-making (Geier &amp; Luna, 2009)</a:t>
            </a:r>
          </a:p>
          <a:p>
            <a:pPr algn="just">
              <a:spcAft>
                <a:spcPts val="900"/>
              </a:spcAft>
            </a:pPr>
            <a:r>
              <a:rPr lang="en-US" dirty="0"/>
              <a:t>Heightened reward-seeking in the context of under-developed cognitive control=risk-taking</a:t>
            </a:r>
          </a:p>
          <a:p>
            <a:pPr algn="just">
              <a:spcAft>
                <a:spcPts val="900"/>
              </a:spcAft>
            </a:pPr>
            <a:r>
              <a:rPr lang="en-US" dirty="0"/>
              <a:t>Vital implications for accidents, substance-use, suicide, etc.</a:t>
            </a:r>
          </a:p>
          <a:p>
            <a:pPr algn="just">
              <a:spcAft>
                <a:spcPts val="900"/>
              </a:spcAft>
            </a:pPr>
            <a:r>
              <a:rPr lang="en-US" dirty="0"/>
              <a:t>Previous studies examining the association between cognitive control (impulsivity) and risk-taking in adolescents have yielded mixed results</a:t>
            </a:r>
          </a:p>
          <a:p>
            <a:pPr algn="just">
              <a:spcAft>
                <a:spcPts val="900"/>
              </a:spcAft>
            </a:pPr>
            <a:r>
              <a:rPr lang="en-US" i="1" dirty="0"/>
              <a:t>In adolescents, the cognitive control system may function adequately under affectively neutral (cold) conditions, but becomes overwhelmed under affectively arousing (hot) conditions</a:t>
            </a:r>
          </a:p>
        </p:txBody>
      </p:sp>
      <p:sp>
        <p:nvSpPr>
          <p:cNvPr id="4" name="TextBox 3">
            <a:extLst>
              <a:ext uri="{FF2B5EF4-FFF2-40B4-BE49-F238E27FC236}">
                <a16:creationId xmlns:a16="http://schemas.microsoft.com/office/drawing/2014/main" id="{D17485D7-096D-9049-8A84-95DCF12F34C2}"/>
              </a:ext>
            </a:extLst>
          </p:cNvPr>
          <p:cNvSpPr txBox="1"/>
          <p:nvPr/>
        </p:nvSpPr>
        <p:spPr>
          <a:xfrm>
            <a:off x="6477000" y="6458857"/>
            <a:ext cx="3048000" cy="369332"/>
          </a:xfrm>
          <a:prstGeom prst="rect">
            <a:avLst/>
          </a:prstGeom>
          <a:noFill/>
        </p:spPr>
        <p:txBody>
          <a:bodyPr wrap="square" rtlCol="0">
            <a:spAutoFit/>
          </a:bodyPr>
          <a:lstStyle/>
          <a:p>
            <a:r>
              <a:rPr lang="en-US" dirty="0" err="1">
                <a:latin typeface="Corbel" panose="020B0503020204020204" pitchFamily="34" charset="0"/>
              </a:rPr>
              <a:t>Messinger</a:t>
            </a:r>
            <a:r>
              <a:rPr lang="en-US" dirty="0">
                <a:latin typeface="Corbel" panose="020B0503020204020204" pitchFamily="34" charset="0"/>
              </a:rPr>
              <a:t> &amp; Halliday, 2021</a:t>
            </a:r>
          </a:p>
        </p:txBody>
      </p:sp>
    </p:spTree>
    <p:extLst>
      <p:ext uri="{BB962C8B-B14F-4D97-AF65-F5344CB8AC3E}">
        <p14:creationId xmlns:p14="http://schemas.microsoft.com/office/powerpoint/2010/main" val="30608613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Botdorf</a:t>
            </a:r>
            <a:r>
              <a:rPr lang="en-US" dirty="0"/>
              <a:t> et al., 2017: Aims</a:t>
            </a:r>
          </a:p>
        </p:txBody>
      </p:sp>
      <p:sp>
        <p:nvSpPr>
          <p:cNvPr id="3" name="Content Placeholder 2"/>
          <p:cNvSpPr>
            <a:spLocks noGrp="1"/>
          </p:cNvSpPr>
          <p:nvPr>
            <p:ph idx="1"/>
          </p:nvPr>
        </p:nvSpPr>
        <p:spPr>
          <a:xfrm>
            <a:off x="609600" y="1905000"/>
            <a:ext cx="8153400" cy="3657600"/>
          </a:xfrm>
        </p:spPr>
        <p:txBody>
          <a:bodyPr>
            <a:noAutofit/>
          </a:bodyPr>
          <a:lstStyle/>
          <a:p>
            <a:pPr algn="just">
              <a:spcBef>
                <a:spcPts val="0"/>
              </a:spcBef>
              <a:spcAft>
                <a:spcPts val="900"/>
              </a:spcAft>
            </a:pPr>
            <a:r>
              <a:rPr lang="en-US" sz="2400" b="1" dirty="0"/>
              <a:t>Aim 1: </a:t>
            </a:r>
            <a:r>
              <a:rPr lang="en-US" sz="2400" dirty="0"/>
              <a:t>Examine whether a task measuring cognitive control under an emotionally arousing condition could serves as a better predictor of individual differences in adolescent risk-taking than a non-emotional cognitive task.</a:t>
            </a:r>
          </a:p>
          <a:p>
            <a:pPr algn="just">
              <a:spcBef>
                <a:spcPts val="0"/>
              </a:spcBef>
              <a:spcAft>
                <a:spcPts val="900"/>
              </a:spcAft>
            </a:pPr>
            <a:r>
              <a:rPr lang="en-US" sz="2400" b="1" dirty="0"/>
              <a:t>Aim 2: </a:t>
            </a:r>
            <a:r>
              <a:rPr lang="en-US" sz="2400" dirty="0"/>
              <a:t>Examine gender (sex) differences</a:t>
            </a:r>
            <a:r>
              <a:rPr lang="en-US" sz="2000" b="1" dirty="0"/>
              <a:t>.</a:t>
            </a:r>
          </a:p>
          <a:p>
            <a:pPr lvl="1" algn="just">
              <a:spcAft>
                <a:spcPts val="900"/>
              </a:spcAft>
            </a:pPr>
            <a:r>
              <a:rPr lang="en-US" sz="1600" dirty="0"/>
              <a:t>Based on data showing that males are more risky than females in real-world situations, and females process emotional information more quickly and accurately than their male counterparts.</a:t>
            </a:r>
          </a:p>
          <a:p>
            <a:pPr lvl="1" algn="just">
              <a:spcBef>
                <a:spcPts val="0"/>
              </a:spcBef>
              <a:spcAft>
                <a:spcPts val="900"/>
              </a:spcAft>
            </a:pPr>
            <a:endParaRPr lang="en-US" sz="1600" b="1" dirty="0"/>
          </a:p>
          <a:p>
            <a:pPr marL="118872" indent="0" algn="just">
              <a:spcBef>
                <a:spcPts val="0"/>
              </a:spcBef>
              <a:spcAft>
                <a:spcPts val="900"/>
              </a:spcAft>
              <a:buNone/>
            </a:pPr>
            <a:r>
              <a:rPr lang="en-US" sz="1800" b="1" dirty="0"/>
              <a:t> </a:t>
            </a:r>
          </a:p>
        </p:txBody>
      </p:sp>
      <p:pic>
        <p:nvPicPr>
          <p:cNvPr id="4" name="Picture 3">
            <a:extLst>
              <a:ext uri="{FF2B5EF4-FFF2-40B4-BE49-F238E27FC236}">
                <a16:creationId xmlns:a16="http://schemas.microsoft.com/office/drawing/2014/main" id="{A6F3E9CC-018A-4403-9714-ED5FB67547DD}"/>
              </a:ext>
            </a:extLst>
          </p:cNvPr>
          <p:cNvPicPr>
            <a:picLocks noChangeAspect="1"/>
          </p:cNvPicPr>
          <p:nvPr/>
        </p:nvPicPr>
        <p:blipFill>
          <a:blip r:embed="rId3"/>
          <a:stretch>
            <a:fillRect/>
          </a:stretch>
        </p:blipFill>
        <p:spPr>
          <a:xfrm>
            <a:off x="3340100" y="4971724"/>
            <a:ext cx="2692400" cy="1730828"/>
          </a:xfrm>
          <a:prstGeom prst="rect">
            <a:avLst/>
          </a:prstGeom>
        </p:spPr>
      </p:pic>
      <p:sp>
        <p:nvSpPr>
          <p:cNvPr id="5" name="TextBox 4">
            <a:extLst>
              <a:ext uri="{FF2B5EF4-FFF2-40B4-BE49-F238E27FC236}">
                <a16:creationId xmlns:a16="http://schemas.microsoft.com/office/drawing/2014/main" id="{A5DD4F99-DC13-DD43-B363-9FAE9D525CA1}"/>
              </a:ext>
            </a:extLst>
          </p:cNvPr>
          <p:cNvSpPr txBox="1"/>
          <p:nvPr/>
        </p:nvSpPr>
        <p:spPr>
          <a:xfrm>
            <a:off x="6477000" y="6458857"/>
            <a:ext cx="3048000" cy="369332"/>
          </a:xfrm>
          <a:prstGeom prst="rect">
            <a:avLst/>
          </a:prstGeom>
          <a:noFill/>
        </p:spPr>
        <p:txBody>
          <a:bodyPr wrap="square" rtlCol="0">
            <a:spAutoFit/>
          </a:bodyPr>
          <a:lstStyle/>
          <a:p>
            <a:r>
              <a:rPr lang="en-US" dirty="0" err="1">
                <a:latin typeface="Corbel" panose="020B0503020204020204" pitchFamily="34" charset="0"/>
              </a:rPr>
              <a:t>Messinger</a:t>
            </a:r>
            <a:r>
              <a:rPr lang="en-US" dirty="0">
                <a:latin typeface="Corbel" panose="020B0503020204020204" pitchFamily="34" charset="0"/>
              </a:rPr>
              <a:t> &amp; Halliday, 2021</a:t>
            </a:r>
          </a:p>
        </p:txBody>
      </p:sp>
    </p:spTree>
    <p:extLst>
      <p:ext uri="{BB962C8B-B14F-4D97-AF65-F5344CB8AC3E}">
        <p14:creationId xmlns:p14="http://schemas.microsoft.com/office/powerpoint/2010/main" val="21667858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457200" y="1775191"/>
            <a:ext cx="5638800" cy="4625609"/>
          </a:xfrm>
        </p:spPr>
        <p:txBody>
          <a:bodyPr>
            <a:normAutofit fontScale="92500"/>
          </a:bodyPr>
          <a:lstStyle/>
          <a:p>
            <a:r>
              <a:rPr lang="en-US" sz="2400" dirty="0"/>
              <a:t>Participants</a:t>
            </a:r>
          </a:p>
          <a:p>
            <a:pPr lvl="1"/>
            <a:r>
              <a:rPr lang="en-US" sz="2000" dirty="0"/>
              <a:t>104 adolescents aged 13-17 (M=15.44)</a:t>
            </a:r>
          </a:p>
          <a:p>
            <a:pPr lvl="1"/>
            <a:r>
              <a:rPr lang="en-US" sz="2000" dirty="0"/>
              <a:t>Recruited from a large metropolitan area</a:t>
            </a:r>
          </a:p>
          <a:p>
            <a:pPr lvl="1"/>
            <a:r>
              <a:rPr lang="en-US" sz="2000" dirty="0"/>
              <a:t>42.3% males, 57.7% females</a:t>
            </a:r>
          </a:p>
          <a:p>
            <a:pPr lvl="1">
              <a:spcAft>
                <a:spcPts val="900"/>
              </a:spcAft>
            </a:pPr>
            <a:r>
              <a:rPr lang="en-US" sz="2000" dirty="0"/>
              <a:t>63.5% African American, 11.5% Caucasian, 16.3% Asian, 1% American Indian, 7.7% Other/Not determined </a:t>
            </a:r>
          </a:p>
          <a:p>
            <a:r>
              <a:rPr lang="en-US" sz="2400" dirty="0"/>
              <a:t>Measures</a:t>
            </a:r>
          </a:p>
          <a:p>
            <a:pPr lvl="1"/>
            <a:r>
              <a:rPr lang="en-US" sz="2000" dirty="0"/>
              <a:t>Cognitive Stroop task</a:t>
            </a:r>
          </a:p>
          <a:p>
            <a:pPr lvl="1"/>
            <a:r>
              <a:rPr lang="en-US" sz="2000" dirty="0"/>
              <a:t>Emotional Stroop task</a:t>
            </a:r>
          </a:p>
          <a:p>
            <a:pPr lvl="1"/>
            <a:r>
              <a:rPr lang="en-US" sz="2000" dirty="0"/>
              <a:t>NOTE: In contrast to the Cognitive </a:t>
            </a:r>
            <a:r>
              <a:rPr lang="en-US" sz="2000" dirty="0" err="1"/>
              <a:t>Stroop</a:t>
            </a:r>
            <a:r>
              <a:rPr lang="en-US" sz="2000" dirty="0"/>
              <a:t>, the Emotional </a:t>
            </a:r>
            <a:r>
              <a:rPr lang="en-US" sz="2000" dirty="0" err="1"/>
              <a:t>Stroop</a:t>
            </a:r>
            <a:r>
              <a:rPr lang="en-US" sz="2000" dirty="0"/>
              <a:t> did not have a time limit</a:t>
            </a:r>
          </a:p>
          <a:p>
            <a:pPr lvl="1"/>
            <a:r>
              <a:rPr lang="en-US" sz="2000" dirty="0"/>
              <a:t>Risk-taking: Stoplight task</a:t>
            </a:r>
          </a:p>
          <a:p>
            <a:pPr lvl="1"/>
            <a:endParaRPr lang="en-US" sz="2000" dirty="0"/>
          </a:p>
        </p:txBody>
      </p:sp>
      <p:pic>
        <p:nvPicPr>
          <p:cNvPr id="4" name="Picture 3">
            <a:extLst>
              <a:ext uri="{FF2B5EF4-FFF2-40B4-BE49-F238E27FC236}">
                <a16:creationId xmlns:a16="http://schemas.microsoft.com/office/drawing/2014/main" id="{89484CED-6D3E-4C8C-AB9A-C9661FCE00A1}"/>
              </a:ext>
            </a:extLst>
          </p:cNvPr>
          <p:cNvPicPr>
            <a:picLocks noChangeAspect="1"/>
          </p:cNvPicPr>
          <p:nvPr/>
        </p:nvPicPr>
        <p:blipFill>
          <a:blip r:embed="rId3"/>
          <a:stretch>
            <a:fillRect/>
          </a:stretch>
        </p:blipFill>
        <p:spPr>
          <a:xfrm>
            <a:off x="6096000" y="1981200"/>
            <a:ext cx="2769577" cy="1907931"/>
          </a:xfrm>
          <a:prstGeom prst="rect">
            <a:avLst/>
          </a:prstGeom>
        </p:spPr>
      </p:pic>
      <p:pic>
        <p:nvPicPr>
          <p:cNvPr id="5" name="Picture 4">
            <a:extLst>
              <a:ext uri="{FF2B5EF4-FFF2-40B4-BE49-F238E27FC236}">
                <a16:creationId xmlns:a16="http://schemas.microsoft.com/office/drawing/2014/main" id="{DE039A0C-A562-49B2-8811-1491E80056E5}"/>
              </a:ext>
            </a:extLst>
          </p:cNvPr>
          <p:cNvPicPr>
            <a:picLocks noChangeAspect="1"/>
          </p:cNvPicPr>
          <p:nvPr/>
        </p:nvPicPr>
        <p:blipFill>
          <a:blip r:embed="rId4"/>
          <a:stretch>
            <a:fillRect/>
          </a:stretch>
        </p:blipFill>
        <p:spPr>
          <a:xfrm>
            <a:off x="6408245" y="3942169"/>
            <a:ext cx="2267669" cy="2458631"/>
          </a:xfrm>
          <a:prstGeom prst="rect">
            <a:avLst/>
          </a:prstGeom>
        </p:spPr>
      </p:pic>
      <p:sp>
        <p:nvSpPr>
          <p:cNvPr id="6" name="TextBox 5">
            <a:extLst>
              <a:ext uri="{FF2B5EF4-FFF2-40B4-BE49-F238E27FC236}">
                <a16:creationId xmlns:a16="http://schemas.microsoft.com/office/drawing/2014/main" id="{26DB8FA0-B85D-5448-97DC-79F88498867A}"/>
              </a:ext>
            </a:extLst>
          </p:cNvPr>
          <p:cNvSpPr txBox="1"/>
          <p:nvPr/>
        </p:nvSpPr>
        <p:spPr>
          <a:xfrm>
            <a:off x="6477000" y="6458857"/>
            <a:ext cx="3048000" cy="369332"/>
          </a:xfrm>
          <a:prstGeom prst="rect">
            <a:avLst/>
          </a:prstGeom>
          <a:noFill/>
        </p:spPr>
        <p:txBody>
          <a:bodyPr wrap="square" rtlCol="0">
            <a:spAutoFit/>
          </a:bodyPr>
          <a:lstStyle/>
          <a:p>
            <a:r>
              <a:rPr lang="en-US" dirty="0" err="1">
                <a:latin typeface="Corbel" panose="020B0503020204020204" pitchFamily="34" charset="0"/>
              </a:rPr>
              <a:t>Messinger</a:t>
            </a:r>
            <a:r>
              <a:rPr lang="en-US" dirty="0">
                <a:latin typeface="Corbel" panose="020B0503020204020204" pitchFamily="34" charset="0"/>
              </a:rPr>
              <a:t> &amp; Halliday, 2021</a:t>
            </a:r>
          </a:p>
        </p:txBody>
      </p:sp>
    </p:spTree>
    <p:extLst>
      <p:ext uri="{BB962C8B-B14F-4D97-AF65-F5344CB8AC3E}">
        <p14:creationId xmlns:p14="http://schemas.microsoft.com/office/powerpoint/2010/main" val="395929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80"/>
          <a:stretch/>
        </p:blipFill>
        <p:spPr bwMode="auto">
          <a:xfrm>
            <a:off x="985118" y="1949904"/>
            <a:ext cx="6634881" cy="4571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264" y="365126"/>
            <a:ext cx="7598735" cy="701674"/>
          </a:xfrm>
        </p:spPr>
        <p:txBody>
          <a:bodyPr>
            <a:normAutofit fontScale="90000"/>
          </a:bodyPr>
          <a:lstStyle/>
          <a:p>
            <a:pPr algn="ctr"/>
            <a:r>
              <a:rPr lang="en-US" dirty="0"/>
              <a:t>The Stoplight driving task</a:t>
            </a:r>
          </a:p>
        </p:txBody>
      </p:sp>
      <p:sp>
        <p:nvSpPr>
          <p:cNvPr id="9" name="Content Placeholder 5"/>
          <p:cNvSpPr>
            <a:spLocks noGrp="1"/>
          </p:cNvSpPr>
          <p:nvPr>
            <p:ph sz="half" idx="1"/>
          </p:nvPr>
        </p:nvSpPr>
        <p:spPr>
          <a:xfrm>
            <a:off x="0" y="1371600"/>
            <a:ext cx="9144000" cy="3886200"/>
          </a:xfrm>
        </p:spPr>
        <p:txBody>
          <a:bodyPr>
            <a:normAutofit/>
          </a:bodyPr>
          <a:lstStyle/>
          <a:p>
            <a:r>
              <a:rPr lang="en-US" sz="2200" dirty="0"/>
              <a:t>As you approach intersection, light turns yellow</a:t>
            </a:r>
          </a:p>
          <a:p>
            <a:pPr lvl="1"/>
            <a:r>
              <a:rPr lang="en-US" sz="2000" dirty="0"/>
              <a:t>Risk-taking=not braking for yellow light</a:t>
            </a:r>
          </a:p>
          <a:p>
            <a:pPr marL="457200" lvl="1" indent="0">
              <a:buNone/>
            </a:pPr>
            <a:r>
              <a:rPr lang="en-US" sz="1900" dirty="0"/>
              <a:t/>
            </a:r>
            <a:br>
              <a:rPr lang="en-US" sz="1900" dirty="0"/>
            </a:br>
            <a:endParaRPr lang="en-US" sz="1900" dirty="0"/>
          </a:p>
        </p:txBody>
      </p:sp>
      <p:sp>
        <p:nvSpPr>
          <p:cNvPr id="5" name="TextBox 4">
            <a:extLst>
              <a:ext uri="{FF2B5EF4-FFF2-40B4-BE49-F238E27FC236}">
                <a16:creationId xmlns:a16="http://schemas.microsoft.com/office/drawing/2014/main" id="{4C36F3DF-6EB7-0F4A-A30A-09722DFFD946}"/>
              </a:ext>
            </a:extLst>
          </p:cNvPr>
          <p:cNvSpPr txBox="1"/>
          <p:nvPr/>
        </p:nvSpPr>
        <p:spPr>
          <a:xfrm>
            <a:off x="6477000" y="6458857"/>
            <a:ext cx="3048000" cy="369332"/>
          </a:xfrm>
          <a:prstGeom prst="rect">
            <a:avLst/>
          </a:prstGeom>
          <a:noFill/>
        </p:spPr>
        <p:txBody>
          <a:bodyPr wrap="square" rtlCol="0">
            <a:spAutoFit/>
          </a:bodyPr>
          <a:lstStyle/>
          <a:p>
            <a:r>
              <a:rPr lang="en-US" dirty="0" err="1">
                <a:latin typeface="Corbel" panose="020B0503020204020204" pitchFamily="34" charset="0"/>
              </a:rPr>
              <a:t>Messinger</a:t>
            </a:r>
            <a:r>
              <a:rPr lang="en-US" dirty="0">
                <a:latin typeface="Corbel" panose="020B0503020204020204" pitchFamily="34" charset="0"/>
              </a:rPr>
              <a:t> &amp; Halliday, 2021</a:t>
            </a:r>
          </a:p>
        </p:txBody>
      </p:sp>
    </p:spTree>
    <p:extLst>
      <p:ext uri="{BB962C8B-B14F-4D97-AF65-F5344CB8AC3E}">
        <p14:creationId xmlns:p14="http://schemas.microsoft.com/office/powerpoint/2010/main" val="2448763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62DF-2888-4433-BFB4-DF529832264B}"/>
              </a:ext>
            </a:extLst>
          </p:cNvPr>
          <p:cNvSpPr>
            <a:spLocks noGrp="1"/>
          </p:cNvSpPr>
          <p:nvPr>
            <p:ph type="title"/>
          </p:nvPr>
        </p:nvSpPr>
        <p:spPr/>
        <p:txBody>
          <a:bodyPr/>
          <a:lstStyle/>
          <a:p>
            <a:r>
              <a:rPr lang="en-US" dirty="0"/>
              <a:t>Results: Cognitive vs. Emotional</a:t>
            </a:r>
          </a:p>
        </p:txBody>
      </p:sp>
      <p:pic>
        <p:nvPicPr>
          <p:cNvPr id="5" name="Picture 4"/>
          <p:cNvPicPr>
            <a:picLocks noChangeAspect="1"/>
          </p:cNvPicPr>
          <p:nvPr/>
        </p:nvPicPr>
        <p:blipFill>
          <a:blip r:embed="rId3"/>
          <a:stretch>
            <a:fillRect/>
          </a:stretch>
        </p:blipFill>
        <p:spPr>
          <a:xfrm>
            <a:off x="1378939" y="3903787"/>
            <a:ext cx="6386122" cy="2667001"/>
          </a:xfrm>
          <a:prstGeom prst="rect">
            <a:avLst/>
          </a:prstGeom>
        </p:spPr>
      </p:pic>
      <p:sp>
        <p:nvSpPr>
          <p:cNvPr id="3" name="Content Placeholder 2">
            <a:extLst>
              <a:ext uri="{FF2B5EF4-FFF2-40B4-BE49-F238E27FC236}">
                <a16:creationId xmlns:a16="http://schemas.microsoft.com/office/drawing/2014/main" id="{3C5BCC71-615B-44A0-8A03-29BEF21872C0}"/>
              </a:ext>
            </a:extLst>
          </p:cNvPr>
          <p:cNvSpPr>
            <a:spLocks noGrp="1"/>
          </p:cNvSpPr>
          <p:nvPr>
            <p:ph idx="1"/>
          </p:nvPr>
        </p:nvSpPr>
        <p:spPr>
          <a:xfrm>
            <a:off x="457200" y="1620712"/>
            <a:ext cx="8229600" cy="4625609"/>
          </a:xfrm>
        </p:spPr>
        <p:txBody>
          <a:bodyPr>
            <a:normAutofit/>
          </a:bodyPr>
          <a:lstStyle/>
          <a:p>
            <a:pPr>
              <a:spcBef>
                <a:spcPts val="0"/>
              </a:spcBef>
              <a:spcAft>
                <a:spcPts val="900"/>
              </a:spcAft>
            </a:pPr>
            <a:r>
              <a:rPr lang="en-US" sz="1800" dirty="0" err="1"/>
              <a:t>Stroop</a:t>
            </a:r>
            <a:r>
              <a:rPr lang="en-US" sz="1800" dirty="0"/>
              <a:t> Interference Effect</a:t>
            </a:r>
          </a:p>
          <a:p>
            <a:pPr lvl="1">
              <a:spcBef>
                <a:spcPts val="0"/>
              </a:spcBef>
              <a:spcAft>
                <a:spcPts val="900"/>
              </a:spcAft>
            </a:pPr>
            <a:r>
              <a:rPr lang="en-US" sz="1400" dirty="0"/>
              <a:t>Participants responded more quickly (and accurately) on congruent than non-congruent trials, across the cognitive and emotional conditions – as expected</a:t>
            </a:r>
          </a:p>
          <a:p>
            <a:pPr>
              <a:spcAft>
                <a:spcPts val="900"/>
              </a:spcAft>
            </a:pPr>
            <a:r>
              <a:rPr lang="en-US" sz="1800" dirty="0"/>
              <a:t>Emotional </a:t>
            </a:r>
            <a:r>
              <a:rPr lang="en-US" sz="1800" dirty="0" err="1"/>
              <a:t>Stroop</a:t>
            </a:r>
            <a:r>
              <a:rPr lang="en-US" sz="1800" dirty="0"/>
              <a:t> interference effect was significantly associated with risk-taking on the stoplight test (b), whereas Cognitive </a:t>
            </a:r>
            <a:r>
              <a:rPr lang="en-US" sz="1800" dirty="0" err="1"/>
              <a:t>Stroop</a:t>
            </a:r>
            <a:r>
              <a:rPr lang="en-US" sz="1800" dirty="0"/>
              <a:t> interference effect was not (a)</a:t>
            </a:r>
          </a:p>
          <a:p>
            <a:pPr>
              <a:spcAft>
                <a:spcPts val="900"/>
              </a:spcAft>
            </a:pPr>
            <a:r>
              <a:rPr lang="en-US" sz="1800" dirty="0"/>
              <a:t>Only Emotional </a:t>
            </a:r>
            <a:r>
              <a:rPr lang="en-US" sz="1800" dirty="0" err="1"/>
              <a:t>Stroop</a:t>
            </a:r>
            <a:r>
              <a:rPr lang="en-US" sz="1800" dirty="0"/>
              <a:t> interference effect was significantly associated with risk taking when simultaneously examined with Cognitive </a:t>
            </a:r>
            <a:r>
              <a:rPr lang="en-US" sz="1800" dirty="0" err="1"/>
              <a:t>Stroop</a:t>
            </a:r>
            <a:r>
              <a:rPr lang="en-US" sz="1800" dirty="0"/>
              <a:t> interference effect in regression model</a:t>
            </a:r>
          </a:p>
          <a:p>
            <a:pPr>
              <a:spcAft>
                <a:spcPts val="900"/>
              </a:spcAft>
            </a:pPr>
            <a:endParaRPr lang="en-US" sz="2000" dirty="0"/>
          </a:p>
        </p:txBody>
      </p:sp>
      <p:sp>
        <p:nvSpPr>
          <p:cNvPr id="6" name="TextBox 5">
            <a:extLst>
              <a:ext uri="{FF2B5EF4-FFF2-40B4-BE49-F238E27FC236}">
                <a16:creationId xmlns:a16="http://schemas.microsoft.com/office/drawing/2014/main" id="{60B39962-9935-9F4F-A750-BFEA69D4757C}"/>
              </a:ext>
            </a:extLst>
          </p:cNvPr>
          <p:cNvSpPr txBox="1"/>
          <p:nvPr/>
        </p:nvSpPr>
        <p:spPr>
          <a:xfrm>
            <a:off x="6477000" y="6458857"/>
            <a:ext cx="3048000" cy="369332"/>
          </a:xfrm>
          <a:prstGeom prst="rect">
            <a:avLst/>
          </a:prstGeom>
          <a:noFill/>
        </p:spPr>
        <p:txBody>
          <a:bodyPr wrap="square" rtlCol="0">
            <a:spAutoFit/>
          </a:bodyPr>
          <a:lstStyle/>
          <a:p>
            <a:r>
              <a:rPr lang="en-US" dirty="0" err="1">
                <a:latin typeface="Corbel" panose="020B0503020204020204" pitchFamily="34" charset="0"/>
              </a:rPr>
              <a:t>Messinger</a:t>
            </a:r>
            <a:r>
              <a:rPr lang="en-US" dirty="0">
                <a:latin typeface="Corbel" panose="020B0503020204020204" pitchFamily="34" charset="0"/>
              </a:rPr>
              <a:t> &amp; Halliday, 2021</a:t>
            </a:r>
          </a:p>
        </p:txBody>
      </p:sp>
    </p:spTree>
    <p:extLst>
      <p:ext uri="{BB962C8B-B14F-4D97-AF65-F5344CB8AC3E}">
        <p14:creationId xmlns:p14="http://schemas.microsoft.com/office/powerpoint/2010/main" val="27692605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62DF-2888-4433-BFB4-DF529832264B}"/>
              </a:ext>
            </a:extLst>
          </p:cNvPr>
          <p:cNvSpPr>
            <a:spLocks noGrp="1"/>
          </p:cNvSpPr>
          <p:nvPr>
            <p:ph type="title"/>
          </p:nvPr>
        </p:nvSpPr>
        <p:spPr/>
        <p:txBody>
          <a:bodyPr/>
          <a:lstStyle/>
          <a:p>
            <a:r>
              <a:rPr lang="en-US" dirty="0"/>
              <a:t>Results: Gender Differences </a:t>
            </a:r>
          </a:p>
        </p:txBody>
      </p:sp>
      <p:sp>
        <p:nvSpPr>
          <p:cNvPr id="3" name="Content Placeholder 2">
            <a:extLst>
              <a:ext uri="{FF2B5EF4-FFF2-40B4-BE49-F238E27FC236}">
                <a16:creationId xmlns:a16="http://schemas.microsoft.com/office/drawing/2014/main" id="{3C5BCC71-615B-44A0-8A03-29BEF21872C0}"/>
              </a:ext>
            </a:extLst>
          </p:cNvPr>
          <p:cNvSpPr>
            <a:spLocks noGrp="1"/>
          </p:cNvSpPr>
          <p:nvPr>
            <p:ph idx="1"/>
          </p:nvPr>
        </p:nvSpPr>
        <p:spPr>
          <a:xfrm>
            <a:off x="152400" y="1775191"/>
            <a:ext cx="8839200" cy="4625609"/>
          </a:xfrm>
        </p:spPr>
        <p:txBody>
          <a:bodyPr>
            <a:normAutofit/>
          </a:bodyPr>
          <a:lstStyle/>
          <a:p>
            <a:pPr>
              <a:spcAft>
                <a:spcPts val="900"/>
              </a:spcAft>
            </a:pPr>
            <a:r>
              <a:rPr lang="en-US" sz="2000" dirty="0"/>
              <a:t>No gender differences on Cognitive Stroop (speed, accuracy, interference) </a:t>
            </a:r>
          </a:p>
          <a:p>
            <a:pPr>
              <a:spcBef>
                <a:spcPts val="0"/>
              </a:spcBef>
              <a:spcAft>
                <a:spcPts val="900"/>
              </a:spcAft>
            </a:pPr>
            <a:r>
              <a:rPr lang="en-US" sz="2000" dirty="0"/>
              <a:t>Emotional Stroop</a:t>
            </a:r>
          </a:p>
          <a:p>
            <a:pPr lvl="1">
              <a:spcBef>
                <a:spcPts val="0"/>
              </a:spcBef>
              <a:spcAft>
                <a:spcPts val="900"/>
              </a:spcAft>
            </a:pPr>
            <a:r>
              <a:rPr lang="en-US" sz="1600" dirty="0"/>
              <a:t>Males were significantly less accurate and slower than females on incongruent trial</a:t>
            </a:r>
          </a:p>
          <a:p>
            <a:pPr lvl="1">
              <a:spcBef>
                <a:spcPts val="0"/>
              </a:spcBef>
              <a:spcAft>
                <a:spcPts val="900"/>
              </a:spcAft>
            </a:pPr>
            <a:r>
              <a:rPr lang="en-US" sz="1600" dirty="0"/>
              <a:t>No difference in interference effect</a:t>
            </a:r>
          </a:p>
          <a:p>
            <a:pPr>
              <a:spcBef>
                <a:spcPts val="0"/>
              </a:spcBef>
              <a:spcAft>
                <a:spcPts val="900"/>
              </a:spcAft>
            </a:pPr>
            <a:r>
              <a:rPr lang="en-US" sz="2000" dirty="0"/>
              <a:t>Risk taking on the Stoplight task </a:t>
            </a:r>
          </a:p>
          <a:p>
            <a:pPr lvl="1">
              <a:spcBef>
                <a:spcPts val="0"/>
              </a:spcBef>
              <a:spcAft>
                <a:spcPts val="900"/>
              </a:spcAft>
            </a:pPr>
            <a:r>
              <a:rPr lang="en-US" sz="1600" dirty="0"/>
              <a:t>No statistically significant difference </a:t>
            </a:r>
          </a:p>
          <a:p>
            <a:pPr marL="438912" lvl="1" indent="-320040">
              <a:spcBef>
                <a:spcPts val="0"/>
              </a:spcBef>
              <a:spcAft>
                <a:spcPts val="900"/>
              </a:spcAft>
              <a:buClr>
                <a:schemeClr val="accent1"/>
              </a:buClr>
              <a:buSzPct val="80000"/>
              <a:buFont typeface="Wingdings 2"/>
              <a:buChar char=""/>
            </a:pPr>
            <a:r>
              <a:rPr lang="en-US" sz="2000" dirty="0"/>
              <a:t>Males were slower and less accurate than females on the Emotional </a:t>
            </a:r>
            <a:r>
              <a:rPr lang="en-US" sz="2000" dirty="0" err="1"/>
              <a:t>Stroop</a:t>
            </a:r>
            <a:r>
              <a:rPr lang="en-US" sz="2000" dirty="0"/>
              <a:t> task, but comparable to females on Cognitive </a:t>
            </a:r>
            <a:r>
              <a:rPr lang="en-US" sz="2000" dirty="0" err="1"/>
              <a:t>Stroop</a:t>
            </a:r>
            <a:endParaRPr lang="en-US" sz="2000" dirty="0"/>
          </a:p>
          <a:p>
            <a:pPr marL="438912" lvl="1" indent="-320040">
              <a:spcBef>
                <a:spcPts val="0"/>
              </a:spcBef>
              <a:spcAft>
                <a:spcPts val="900"/>
              </a:spcAft>
              <a:buClr>
                <a:schemeClr val="accent1"/>
              </a:buClr>
              <a:buSzPct val="80000"/>
              <a:buFont typeface="Wingdings 2"/>
              <a:buChar char=""/>
            </a:pPr>
            <a:r>
              <a:rPr lang="en-US" sz="2000" dirty="0"/>
              <a:t>Male’s Emotional Stroop performance more robustly predicted Stoplight risk- taking (r=.39, p &lt; .02) than did females’ performance (r=.13, p=.37).</a:t>
            </a:r>
            <a:endParaRPr lang="en-US" sz="2400" dirty="0"/>
          </a:p>
          <a:p>
            <a:pPr lvl="1">
              <a:spcBef>
                <a:spcPts val="0"/>
              </a:spcBef>
              <a:spcAft>
                <a:spcPts val="900"/>
              </a:spcAft>
            </a:pPr>
            <a:r>
              <a:rPr lang="en-US" sz="1600" dirty="0"/>
              <a:t>However, gender did not moderate the relationship between performance on the emotional Stroop task and the Stoplight task</a:t>
            </a:r>
            <a:endParaRPr lang="en-US" sz="1200" dirty="0"/>
          </a:p>
        </p:txBody>
      </p:sp>
      <p:sp>
        <p:nvSpPr>
          <p:cNvPr id="4" name="TextBox 3">
            <a:extLst>
              <a:ext uri="{FF2B5EF4-FFF2-40B4-BE49-F238E27FC236}">
                <a16:creationId xmlns:a16="http://schemas.microsoft.com/office/drawing/2014/main" id="{B224A010-3603-8945-8629-853BD68355BF}"/>
              </a:ext>
            </a:extLst>
          </p:cNvPr>
          <p:cNvSpPr txBox="1"/>
          <p:nvPr/>
        </p:nvSpPr>
        <p:spPr>
          <a:xfrm>
            <a:off x="6477000" y="6458857"/>
            <a:ext cx="3048000" cy="369332"/>
          </a:xfrm>
          <a:prstGeom prst="rect">
            <a:avLst/>
          </a:prstGeom>
          <a:noFill/>
        </p:spPr>
        <p:txBody>
          <a:bodyPr wrap="square" rtlCol="0">
            <a:spAutoFit/>
          </a:bodyPr>
          <a:lstStyle/>
          <a:p>
            <a:r>
              <a:rPr lang="en-US" dirty="0" err="1">
                <a:latin typeface="Corbel" panose="020B0503020204020204" pitchFamily="34" charset="0"/>
              </a:rPr>
              <a:t>Messinger</a:t>
            </a:r>
            <a:r>
              <a:rPr lang="en-US" dirty="0">
                <a:latin typeface="Corbel" panose="020B0503020204020204" pitchFamily="34" charset="0"/>
              </a:rPr>
              <a:t> &amp; Halliday, 2021</a:t>
            </a:r>
          </a:p>
        </p:txBody>
      </p:sp>
    </p:spTree>
    <p:extLst>
      <p:ext uri="{BB962C8B-B14F-4D97-AF65-F5344CB8AC3E}">
        <p14:creationId xmlns:p14="http://schemas.microsoft.com/office/powerpoint/2010/main" val="186677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Processes</a:t>
            </a:r>
          </a:p>
        </p:txBody>
      </p:sp>
      <p:sp>
        <p:nvSpPr>
          <p:cNvPr id="41987" name="Rectangle 3"/>
          <p:cNvSpPr>
            <a:spLocks noGrp="1" noChangeArrowheads="1"/>
          </p:cNvSpPr>
          <p:nvPr>
            <p:ph type="body" idx="1"/>
          </p:nvPr>
        </p:nvSpPr>
        <p:spPr/>
        <p:txBody>
          <a:bodyPr/>
          <a:lstStyle/>
          <a:p>
            <a:r>
              <a:rPr lang="en-US" altLang="en-US"/>
              <a:t>Under-socialized aggressive conduct disorder associated with weak inhibition system (BIS)</a:t>
            </a:r>
          </a:p>
          <a:p>
            <a:pPr lvl="1"/>
            <a:r>
              <a:rPr lang="en-US" altLang="en-US"/>
              <a:t>Impulsivity a key (Quay)</a:t>
            </a:r>
          </a:p>
          <a:p>
            <a:r>
              <a:rPr lang="en-US" altLang="en-US"/>
              <a:t>Information Processing</a:t>
            </a:r>
          </a:p>
          <a:p>
            <a:pPr lvl="1"/>
            <a:r>
              <a:rPr lang="en-US" altLang="en-US"/>
              <a:t>Real-time processes</a:t>
            </a:r>
          </a:p>
          <a:p>
            <a:pPr lvl="2"/>
            <a:r>
              <a:rPr lang="en-US" altLang="en-US"/>
              <a:t>Somebody bumps into you at a party</a:t>
            </a:r>
          </a:p>
          <a:p>
            <a:pPr lvl="1"/>
            <a:endParaRPr lang="en-US" altLang="en-US"/>
          </a:p>
        </p:txBody>
      </p:sp>
    </p:spTree>
    <p:extLst>
      <p:ext uri="{BB962C8B-B14F-4D97-AF65-F5344CB8AC3E}">
        <p14:creationId xmlns:p14="http://schemas.microsoft.com/office/powerpoint/2010/main" val="2469725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1160-215B-4814-A929-D270F45D742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C41E8D0-040C-43D5-8F4C-518C34BEED06}"/>
              </a:ext>
            </a:extLst>
          </p:cNvPr>
          <p:cNvSpPr>
            <a:spLocks noGrp="1"/>
          </p:cNvSpPr>
          <p:nvPr>
            <p:ph idx="1"/>
          </p:nvPr>
        </p:nvSpPr>
        <p:spPr>
          <a:xfrm>
            <a:off x="228600" y="1775191"/>
            <a:ext cx="8686800" cy="4625609"/>
          </a:xfrm>
        </p:spPr>
        <p:txBody>
          <a:bodyPr>
            <a:normAutofit fontScale="92500" lnSpcReduction="10000"/>
          </a:bodyPr>
          <a:lstStyle/>
          <a:p>
            <a:pPr>
              <a:spcBef>
                <a:spcPts val="0"/>
              </a:spcBef>
              <a:spcAft>
                <a:spcPts val="900"/>
              </a:spcAft>
            </a:pPr>
            <a:r>
              <a:rPr lang="en-US" sz="2000" dirty="0"/>
              <a:t>Individual differences in performance on the Emotional Stroop task, but not the Cognitive Stroop task, predicted risk taking in the Stoplight task</a:t>
            </a:r>
          </a:p>
          <a:p>
            <a:pPr lvl="1">
              <a:spcBef>
                <a:spcPts val="0"/>
              </a:spcBef>
              <a:spcAft>
                <a:spcPts val="900"/>
              </a:spcAft>
            </a:pPr>
            <a:r>
              <a:rPr lang="en-US" sz="1600" dirty="0"/>
              <a:t>Lower performance=more risks</a:t>
            </a:r>
          </a:p>
          <a:p>
            <a:pPr>
              <a:spcBef>
                <a:spcPts val="0"/>
              </a:spcBef>
              <a:spcAft>
                <a:spcPts val="900"/>
              </a:spcAft>
            </a:pPr>
            <a:r>
              <a:rPr lang="en-US" sz="2000" dirty="0"/>
              <a:t>Findings suggest, for the first time, that measuring cognitive control under affective arousal (“hot” conditions) may be a better predictor of individual differences in risk-taking than a task measuring cognitive control in a non-emotional context (“cold” conditions)</a:t>
            </a:r>
          </a:p>
          <a:p>
            <a:pPr>
              <a:spcAft>
                <a:spcPts val="900"/>
              </a:spcAft>
            </a:pPr>
            <a:r>
              <a:rPr lang="en-US" sz="2000" dirty="0"/>
              <a:t>Results support the dual systems model and the idea that emotional context  is vital to understanding the link between cognitive control and risk-taking in adolescents</a:t>
            </a:r>
          </a:p>
          <a:p>
            <a:pPr>
              <a:spcBef>
                <a:spcPts val="0"/>
              </a:spcBef>
              <a:spcAft>
                <a:spcPts val="900"/>
              </a:spcAft>
            </a:pPr>
            <a:r>
              <a:rPr lang="en-US" sz="2000" dirty="0"/>
              <a:t>Gender differences on the Emotional </a:t>
            </a:r>
            <a:r>
              <a:rPr lang="en-US" sz="2000" dirty="0" err="1"/>
              <a:t>Stroop</a:t>
            </a:r>
            <a:r>
              <a:rPr lang="en-US" sz="2000" dirty="0"/>
              <a:t> task support the notion that males exhibit a greater propensity to take dangerous risks, especially in the context of heightened emotional arousal.</a:t>
            </a:r>
          </a:p>
          <a:p>
            <a:pPr lvl="1">
              <a:spcBef>
                <a:spcPts val="0"/>
              </a:spcBef>
              <a:spcAft>
                <a:spcPts val="900"/>
              </a:spcAft>
            </a:pPr>
            <a:r>
              <a:rPr lang="en-US" sz="1600" dirty="0"/>
              <a:t>HOWEVER, no significant gender difference in Emotional Interference effect or Stoplight risk-taking</a:t>
            </a:r>
          </a:p>
          <a:p>
            <a:pPr lvl="1">
              <a:spcBef>
                <a:spcPts val="0"/>
              </a:spcBef>
              <a:spcAft>
                <a:spcPts val="900"/>
              </a:spcAft>
            </a:pPr>
            <a:endParaRPr lang="en-US" sz="1100" dirty="0"/>
          </a:p>
        </p:txBody>
      </p:sp>
      <p:sp>
        <p:nvSpPr>
          <p:cNvPr id="4" name="TextBox 3">
            <a:extLst>
              <a:ext uri="{FF2B5EF4-FFF2-40B4-BE49-F238E27FC236}">
                <a16:creationId xmlns:a16="http://schemas.microsoft.com/office/drawing/2014/main" id="{4A998EAD-D675-B841-9334-1BDF77173DB6}"/>
              </a:ext>
            </a:extLst>
          </p:cNvPr>
          <p:cNvSpPr txBox="1"/>
          <p:nvPr/>
        </p:nvSpPr>
        <p:spPr>
          <a:xfrm>
            <a:off x="6477000" y="6458857"/>
            <a:ext cx="3048000" cy="369332"/>
          </a:xfrm>
          <a:prstGeom prst="rect">
            <a:avLst/>
          </a:prstGeom>
          <a:noFill/>
        </p:spPr>
        <p:txBody>
          <a:bodyPr wrap="square" rtlCol="0">
            <a:spAutoFit/>
          </a:bodyPr>
          <a:lstStyle/>
          <a:p>
            <a:r>
              <a:rPr lang="en-US" dirty="0" err="1">
                <a:latin typeface="Corbel" panose="020B0503020204020204" pitchFamily="34" charset="0"/>
              </a:rPr>
              <a:t>Messinger</a:t>
            </a:r>
            <a:r>
              <a:rPr lang="en-US" dirty="0">
                <a:latin typeface="Corbel" panose="020B0503020204020204" pitchFamily="34" charset="0"/>
              </a:rPr>
              <a:t> &amp; Halliday, 2021</a:t>
            </a:r>
          </a:p>
        </p:txBody>
      </p:sp>
    </p:spTree>
    <p:extLst>
      <p:ext uri="{BB962C8B-B14F-4D97-AF65-F5344CB8AC3E}">
        <p14:creationId xmlns:p14="http://schemas.microsoft.com/office/powerpoint/2010/main" val="41950989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C308-85D4-4F7C-9809-958E53346128}"/>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8C00B747-6224-4806-B598-5F3A3934DE6C}"/>
              </a:ext>
            </a:extLst>
          </p:cNvPr>
          <p:cNvSpPr>
            <a:spLocks noGrp="1"/>
          </p:cNvSpPr>
          <p:nvPr>
            <p:ph idx="1"/>
          </p:nvPr>
        </p:nvSpPr>
        <p:spPr>
          <a:xfrm>
            <a:off x="228600" y="1775191"/>
            <a:ext cx="8686800" cy="4854209"/>
          </a:xfrm>
        </p:spPr>
        <p:txBody>
          <a:bodyPr>
            <a:normAutofit/>
          </a:bodyPr>
          <a:lstStyle/>
          <a:p>
            <a:pPr>
              <a:spcBef>
                <a:spcPts val="0"/>
              </a:spcBef>
              <a:spcAft>
                <a:spcPts val="900"/>
              </a:spcAft>
            </a:pPr>
            <a:r>
              <a:rPr lang="en-US" sz="2000" dirty="0"/>
              <a:t>Do you think this pattern of findings is unique to adolescents? How could this be tested and what would results look like in children, adults?</a:t>
            </a:r>
          </a:p>
          <a:p>
            <a:pPr>
              <a:spcAft>
                <a:spcPts val="900"/>
              </a:spcAft>
            </a:pPr>
            <a:r>
              <a:rPr lang="en-US" sz="2000" dirty="0"/>
              <a:t>How are the implications of these findings more detrimental for some adolescents more than others?</a:t>
            </a:r>
          </a:p>
          <a:p>
            <a:pPr>
              <a:spcAft>
                <a:spcPts val="900"/>
              </a:spcAft>
            </a:pPr>
            <a:r>
              <a:rPr lang="en-US" sz="2000" dirty="0"/>
              <a:t>Individual differences in emotion regulation or traits? Differences in level of exposure to similar risky situations?</a:t>
            </a:r>
          </a:p>
          <a:p>
            <a:pPr>
              <a:spcAft>
                <a:spcPts val="900"/>
              </a:spcAft>
            </a:pPr>
            <a:r>
              <a:rPr lang="en-US" sz="2000" dirty="0"/>
              <a:t>How might future studies extend these findings to better understand adolescent risk-taking in the real-world?</a:t>
            </a:r>
          </a:p>
          <a:p>
            <a:pPr lvl="1">
              <a:spcAft>
                <a:spcPts val="900"/>
              </a:spcAft>
            </a:pPr>
            <a:r>
              <a:rPr lang="en-US" sz="2000" dirty="0"/>
              <a:t>Experimental design? Inclusion of a peer?</a:t>
            </a:r>
          </a:p>
          <a:p>
            <a:pPr>
              <a:spcAft>
                <a:spcPts val="900"/>
              </a:spcAft>
            </a:pPr>
            <a:r>
              <a:rPr lang="en-US" sz="2000" dirty="0"/>
              <a:t>How might these findings inform efforts to reduce risky decision making in adolescents?</a:t>
            </a:r>
          </a:p>
          <a:p>
            <a:pPr>
              <a:spcAft>
                <a:spcPts val="900"/>
              </a:spcAft>
            </a:pPr>
            <a:r>
              <a:rPr lang="en-US" sz="2000" dirty="0"/>
              <a:t>Unlike the Cognitive Stroop, there was no time limit for the Emotional Stroop.  How might this have impacted the results? </a:t>
            </a:r>
          </a:p>
        </p:txBody>
      </p:sp>
      <p:sp>
        <p:nvSpPr>
          <p:cNvPr id="4" name="TextBox 3">
            <a:extLst>
              <a:ext uri="{FF2B5EF4-FFF2-40B4-BE49-F238E27FC236}">
                <a16:creationId xmlns:a16="http://schemas.microsoft.com/office/drawing/2014/main" id="{5177438A-4241-474D-A37E-9F1F570D5440}"/>
              </a:ext>
            </a:extLst>
          </p:cNvPr>
          <p:cNvSpPr txBox="1"/>
          <p:nvPr/>
        </p:nvSpPr>
        <p:spPr>
          <a:xfrm>
            <a:off x="6477000" y="6458857"/>
            <a:ext cx="3048000" cy="369332"/>
          </a:xfrm>
          <a:prstGeom prst="rect">
            <a:avLst/>
          </a:prstGeom>
          <a:noFill/>
        </p:spPr>
        <p:txBody>
          <a:bodyPr wrap="square" rtlCol="0">
            <a:spAutoFit/>
          </a:bodyPr>
          <a:lstStyle/>
          <a:p>
            <a:r>
              <a:rPr lang="en-US" dirty="0" err="1">
                <a:latin typeface="Corbel" panose="020B0503020204020204" pitchFamily="34" charset="0"/>
              </a:rPr>
              <a:t>Messinger</a:t>
            </a:r>
            <a:r>
              <a:rPr lang="en-US" dirty="0">
                <a:latin typeface="Corbel" panose="020B0503020204020204" pitchFamily="34" charset="0"/>
              </a:rPr>
              <a:t> &amp; Halliday, 2021</a:t>
            </a:r>
          </a:p>
        </p:txBody>
      </p:sp>
    </p:spTree>
    <p:extLst>
      <p:ext uri="{BB962C8B-B14F-4D97-AF65-F5344CB8AC3E}">
        <p14:creationId xmlns:p14="http://schemas.microsoft.com/office/powerpoint/2010/main" val="37278895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v Article 1.png"/>
          <p:cNvPicPr>
            <a:picLocks noChangeAspect="1"/>
          </p:cNvPicPr>
          <p:nvPr/>
        </p:nvPicPr>
        <p:blipFill>
          <a:blip r:embed="rId2"/>
          <a:stretch>
            <a:fillRect/>
          </a:stretch>
        </p:blipFill>
        <p:spPr>
          <a:xfrm>
            <a:off x="0" y="4461547"/>
            <a:ext cx="9144000" cy="2065094"/>
          </a:xfrm>
          <a:prstGeom prst="rect">
            <a:avLst/>
          </a:prstGeom>
        </p:spPr>
      </p:pic>
      <p:pic>
        <p:nvPicPr>
          <p:cNvPr id="2" name="Picture 1"/>
          <p:cNvPicPr>
            <a:picLocks noChangeAspect="1"/>
          </p:cNvPicPr>
          <p:nvPr/>
        </p:nvPicPr>
        <p:blipFill>
          <a:blip r:embed="rId3"/>
          <a:stretch>
            <a:fillRect/>
          </a:stretch>
        </p:blipFill>
        <p:spPr>
          <a:xfrm>
            <a:off x="1981200" y="1143000"/>
            <a:ext cx="4857750" cy="3141345"/>
          </a:xfrm>
          <a:prstGeom prst="rect">
            <a:avLst/>
          </a:prstGeom>
        </p:spPr>
      </p:pic>
      <p:sp>
        <p:nvSpPr>
          <p:cNvPr id="3" name="TextBox 2"/>
          <p:cNvSpPr txBox="1"/>
          <p:nvPr/>
        </p:nvSpPr>
        <p:spPr>
          <a:xfrm>
            <a:off x="6838950" y="457200"/>
            <a:ext cx="680507" cy="369332"/>
          </a:xfrm>
          <a:prstGeom prst="rect">
            <a:avLst/>
          </a:prstGeom>
          <a:noFill/>
        </p:spPr>
        <p:txBody>
          <a:bodyPr wrap="none" rtlCol="0">
            <a:spAutoFit/>
          </a:bodyPr>
          <a:lstStyle/>
          <a:p>
            <a:r>
              <a:rPr lang="en-US" dirty="0">
                <a:solidFill>
                  <a:schemeClr val="accent1"/>
                </a:solidFill>
              </a:rPr>
              <a:t>2011</a:t>
            </a:r>
          </a:p>
        </p:txBody>
      </p:sp>
    </p:spTree>
    <p:extLst>
      <p:ext uri="{BB962C8B-B14F-4D97-AF65-F5344CB8AC3E}">
        <p14:creationId xmlns:p14="http://schemas.microsoft.com/office/powerpoint/2010/main" val="36271392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Hypotheses</a:t>
            </a:r>
          </a:p>
        </p:txBody>
      </p:sp>
      <p:sp>
        <p:nvSpPr>
          <p:cNvPr id="3" name="Content Placeholder 2"/>
          <p:cNvSpPr>
            <a:spLocks noGrp="1"/>
          </p:cNvSpPr>
          <p:nvPr>
            <p:ph idx="1"/>
          </p:nvPr>
        </p:nvSpPr>
        <p:spPr>
          <a:xfrm>
            <a:off x="457200" y="1524000"/>
            <a:ext cx="8229600" cy="5638800"/>
          </a:xfrm>
        </p:spPr>
        <p:txBody>
          <a:bodyPr>
            <a:normAutofit fontScale="92500"/>
          </a:bodyPr>
          <a:lstStyle/>
          <a:p>
            <a:r>
              <a:rPr lang="en-US" dirty="0"/>
              <a:t>Increase in risk taking due to two brain systems:</a:t>
            </a:r>
          </a:p>
          <a:p>
            <a:pPr lvl="1"/>
            <a:r>
              <a:rPr lang="en-US" dirty="0"/>
              <a:t>The ventral striatum, nucleus </a:t>
            </a:r>
            <a:r>
              <a:rPr lang="en-US" dirty="0" err="1"/>
              <a:t>accumbens</a:t>
            </a:r>
            <a:r>
              <a:rPr lang="en-US" dirty="0"/>
              <a:t>, and the </a:t>
            </a:r>
            <a:r>
              <a:rPr lang="en-US" dirty="0" err="1"/>
              <a:t>orbitofrontal</a:t>
            </a:r>
            <a:r>
              <a:rPr lang="en-US" dirty="0"/>
              <a:t> cortex: an incentive processing system</a:t>
            </a:r>
          </a:p>
          <a:p>
            <a:pPr lvl="1"/>
            <a:r>
              <a:rPr lang="en-US" dirty="0"/>
              <a:t>Lateral prefrontal cortex: a cognitive control system</a:t>
            </a:r>
          </a:p>
          <a:p>
            <a:r>
              <a:rPr lang="en-US" dirty="0"/>
              <a:t>During adolescence, changes to the incentive processing system results in heightened sensitivity to rewards while the cognitive control systems are gradually maturing</a:t>
            </a:r>
          </a:p>
          <a:p>
            <a:r>
              <a:rPr lang="en-US" i="1" dirty="0"/>
              <a:t>Peer presence may heighten the activation of reward valuation </a:t>
            </a:r>
          </a:p>
        </p:txBody>
      </p:sp>
    </p:spTree>
    <p:extLst>
      <p:ext uri="{BB962C8B-B14F-4D97-AF65-F5344CB8AC3E}">
        <p14:creationId xmlns:p14="http://schemas.microsoft.com/office/powerpoint/2010/main" val="1576395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Background</a:t>
            </a:r>
            <a:endParaRPr lang="en-US" dirty="0"/>
          </a:p>
        </p:txBody>
      </p:sp>
      <p:sp>
        <p:nvSpPr>
          <p:cNvPr id="3" name="Content Placeholder 2"/>
          <p:cNvSpPr>
            <a:spLocks noGrp="1"/>
          </p:cNvSpPr>
          <p:nvPr>
            <p:ph idx="1"/>
          </p:nvPr>
        </p:nvSpPr>
        <p:spPr>
          <a:xfrm>
            <a:off x="403884" y="1676400"/>
            <a:ext cx="8359116" cy="4343400"/>
          </a:xfrm>
        </p:spPr>
        <p:txBody>
          <a:bodyPr>
            <a:normAutofit/>
          </a:bodyPr>
          <a:lstStyle/>
          <a:p>
            <a:pPr>
              <a:spcBef>
                <a:spcPts val="1200"/>
              </a:spcBef>
            </a:pPr>
            <a:r>
              <a:rPr lang="en-US" sz="2400" dirty="0"/>
              <a:t>Teenagers engage in more risky behaviors than adults</a:t>
            </a:r>
          </a:p>
          <a:p>
            <a:pPr lvl="1">
              <a:spcBef>
                <a:spcPts val="1200"/>
              </a:spcBef>
            </a:pPr>
            <a:r>
              <a:rPr lang="en-US" sz="2000" dirty="0"/>
              <a:t>More likely to binge drink, smoke cigarettes, have casual sex, be involved in a fatal or serious car crash</a:t>
            </a:r>
            <a:br>
              <a:rPr lang="en-US" sz="2000" dirty="0"/>
            </a:br>
            <a:endParaRPr lang="en-US" sz="2000" dirty="0"/>
          </a:p>
          <a:p>
            <a:pPr>
              <a:spcBef>
                <a:spcPts val="1200"/>
              </a:spcBef>
            </a:pPr>
            <a:r>
              <a:rPr lang="en-US" sz="2400" dirty="0"/>
              <a:t>Adolescents take a substantially greater number of risks when driving when observed by peers</a:t>
            </a:r>
            <a:br>
              <a:rPr lang="en-US" sz="2400" dirty="0"/>
            </a:br>
            <a:endParaRPr lang="en-US" sz="2400" dirty="0"/>
          </a:p>
          <a:p>
            <a:pPr>
              <a:spcBef>
                <a:spcPts val="1200"/>
              </a:spcBef>
            </a:pPr>
            <a:r>
              <a:rPr lang="en-US" sz="2400" dirty="0"/>
              <a:t>Risk-taking related to brain systems:</a:t>
            </a:r>
          </a:p>
          <a:p>
            <a:pPr lvl="1">
              <a:spcBef>
                <a:spcPts val="1200"/>
              </a:spcBef>
            </a:pPr>
            <a:r>
              <a:rPr lang="en-US" sz="2000" dirty="0"/>
              <a:t>Incentive processing system</a:t>
            </a:r>
          </a:p>
          <a:p>
            <a:pPr lvl="1">
              <a:spcBef>
                <a:spcPts val="1200"/>
              </a:spcBef>
            </a:pPr>
            <a:r>
              <a:rPr lang="en-US" sz="2000" dirty="0"/>
              <a:t>Cognitive control system</a:t>
            </a:r>
          </a:p>
          <a:p>
            <a:pPr lvl="1"/>
            <a:endParaRPr lang="en-US" sz="2100" dirty="0"/>
          </a:p>
          <a:p>
            <a:pPr lvl="1"/>
            <a:endParaRPr lang="en-US" sz="2100" dirty="0"/>
          </a:p>
        </p:txBody>
      </p:sp>
    </p:spTree>
    <p:extLst>
      <p:ext uri="{BB962C8B-B14F-4D97-AF65-F5344CB8AC3E}">
        <p14:creationId xmlns:p14="http://schemas.microsoft.com/office/powerpoint/2010/main" val="598721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Background</a:t>
            </a:r>
          </a:p>
        </p:txBody>
      </p:sp>
      <p:sp>
        <p:nvSpPr>
          <p:cNvPr id="3" name="Content Placeholder 2"/>
          <p:cNvSpPr>
            <a:spLocks noGrp="1"/>
          </p:cNvSpPr>
          <p:nvPr>
            <p:ph idx="1"/>
          </p:nvPr>
        </p:nvSpPr>
        <p:spPr>
          <a:xfrm>
            <a:off x="443023" y="1524000"/>
            <a:ext cx="8229600" cy="5029200"/>
          </a:xfrm>
        </p:spPr>
        <p:txBody>
          <a:bodyPr>
            <a:normAutofit/>
          </a:bodyPr>
          <a:lstStyle/>
          <a:p>
            <a:r>
              <a:rPr lang="en-US" b="1" dirty="0"/>
              <a:t>Incentive processing system</a:t>
            </a:r>
          </a:p>
          <a:p>
            <a:pPr lvl="2"/>
            <a:r>
              <a:rPr lang="en-US" sz="1900" dirty="0"/>
              <a:t>The ventral striatum, orbitofrontal cortex, and others</a:t>
            </a:r>
          </a:p>
          <a:p>
            <a:pPr lvl="2"/>
            <a:r>
              <a:rPr lang="en-US" sz="1900" dirty="0"/>
              <a:t>Decision making=valuation and predication of rewards/punishments</a:t>
            </a:r>
          </a:p>
          <a:p>
            <a:pPr lvl="2"/>
            <a:r>
              <a:rPr lang="en-US" sz="1900" dirty="0"/>
              <a:t>Re-organization during adolescence=heightened sensitivity to reward</a:t>
            </a:r>
            <a:br>
              <a:rPr lang="en-US" sz="1900" dirty="0"/>
            </a:br>
            <a:endParaRPr lang="en-US" sz="1900" dirty="0"/>
          </a:p>
          <a:p>
            <a:r>
              <a:rPr lang="en-US" b="1" dirty="0"/>
              <a:t>Cognitive control system </a:t>
            </a:r>
          </a:p>
          <a:p>
            <a:pPr lvl="2"/>
            <a:r>
              <a:rPr lang="en-US" sz="1900" dirty="0"/>
              <a:t>The lateral prefrontal cortex </a:t>
            </a:r>
          </a:p>
          <a:p>
            <a:pPr lvl="2"/>
            <a:r>
              <a:rPr lang="en-US" sz="1900" dirty="0"/>
              <a:t>Decision making=goal-directed, keeping impulses in check</a:t>
            </a:r>
          </a:p>
          <a:p>
            <a:pPr lvl="2"/>
            <a:r>
              <a:rPr lang="en-US" sz="1900" dirty="0"/>
              <a:t>Gradual and protracted development until early 20’s</a:t>
            </a:r>
            <a:br>
              <a:rPr lang="en-US" sz="1900" dirty="0"/>
            </a:br>
            <a:endParaRPr lang="en-US" sz="1900" dirty="0"/>
          </a:p>
          <a:p>
            <a:r>
              <a:rPr lang="en-US" dirty="0"/>
              <a:t>Adolescence=heightened sensitivity to reward and under-developed impulse control</a:t>
            </a:r>
          </a:p>
        </p:txBody>
      </p:sp>
    </p:spTree>
    <p:extLst>
      <p:ext uri="{BB962C8B-B14F-4D97-AF65-F5344CB8AC3E}">
        <p14:creationId xmlns:p14="http://schemas.microsoft.com/office/powerpoint/2010/main" val="24245208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23" y="2557463"/>
            <a:ext cx="4063877" cy="270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heluciddreamsite.com/uploads/3/0/5/2/3052531/4263637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48000"/>
            <a:ext cx="3810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2130838"/>
            <a:ext cx="4572000" cy="954107"/>
          </a:xfrm>
          <a:prstGeom prst="rect">
            <a:avLst/>
          </a:prstGeom>
        </p:spPr>
        <p:txBody>
          <a:bodyPr>
            <a:spAutoFit/>
          </a:bodyPr>
          <a:lstStyle/>
          <a:p>
            <a:r>
              <a:rPr lang="en-US" sz="2800" dirty="0">
                <a:solidFill>
                  <a:schemeClr val="accent1"/>
                </a:solidFill>
              </a:rPr>
              <a:t>Lateral prefrontal cortex: cognitive control system</a:t>
            </a:r>
          </a:p>
        </p:txBody>
      </p:sp>
      <p:sp>
        <p:nvSpPr>
          <p:cNvPr id="5" name="Rectangle 4"/>
          <p:cNvSpPr/>
          <p:nvPr/>
        </p:nvSpPr>
        <p:spPr>
          <a:xfrm>
            <a:off x="685923" y="5334000"/>
            <a:ext cx="4572000" cy="1569660"/>
          </a:xfrm>
          <a:prstGeom prst="rect">
            <a:avLst/>
          </a:prstGeom>
        </p:spPr>
        <p:txBody>
          <a:bodyPr>
            <a:spAutoFit/>
          </a:bodyPr>
          <a:lstStyle/>
          <a:p>
            <a:r>
              <a:rPr lang="en-US" sz="2400" dirty="0">
                <a:solidFill>
                  <a:schemeClr val="accent1"/>
                </a:solidFill>
              </a:rPr>
              <a:t>ventral striatum, nucleus </a:t>
            </a:r>
            <a:r>
              <a:rPr lang="en-US" sz="2400" dirty="0" err="1">
                <a:solidFill>
                  <a:schemeClr val="accent1"/>
                </a:solidFill>
              </a:rPr>
              <a:t>accumbens</a:t>
            </a:r>
            <a:r>
              <a:rPr lang="en-US" sz="2400" dirty="0">
                <a:solidFill>
                  <a:schemeClr val="accent1"/>
                </a:solidFill>
              </a:rPr>
              <a:t>, and the orbitofrontal cortex: an incentive processing system</a:t>
            </a:r>
          </a:p>
        </p:txBody>
      </p:sp>
    </p:spTree>
    <p:extLst>
      <p:ext uri="{BB962C8B-B14F-4D97-AF65-F5344CB8AC3E}">
        <p14:creationId xmlns:p14="http://schemas.microsoft.com/office/powerpoint/2010/main" val="26633483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066800"/>
          </a:xfrm>
        </p:spPr>
        <p:txBody>
          <a:bodyPr/>
          <a:lstStyle/>
          <a:p>
            <a:r>
              <a:rPr lang="en-US" dirty="0"/>
              <a:t>Hypotheses</a:t>
            </a:r>
          </a:p>
        </p:txBody>
      </p:sp>
      <p:sp>
        <p:nvSpPr>
          <p:cNvPr id="3" name="Content Placeholder 2"/>
          <p:cNvSpPr>
            <a:spLocks noGrp="1"/>
          </p:cNvSpPr>
          <p:nvPr>
            <p:ph idx="1"/>
          </p:nvPr>
        </p:nvSpPr>
        <p:spPr>
          <a:xfrm>
            <a:off x="381000" y="1905000"/>
            <a:ext cx="8610600" cy="5638800"/>
          </a:xfrm>
        </p:spPr>
        <p:txBody>
          <a:bodyPr>
            <a:normAutofit/>
          </a:bodyPr>
          <a:lstStyle/>
          <a:p>
            <a:r>
              <a:rPr lang="en-US" sz="2000" dirty="0"/>
              <a:t>Maturational imbalance between competing brain systems: </a:t>
            </a:r>
          </a:p>
          <a:p>
            <a:pPr lvl="1"/>
            <a:r>
              <a:rPr lang="en-US" sz="2000" dirty="0"/>
              <a:t>During adolescence, changes to the incentive processing system results in </a:t>
            </a:r>
            <a:r>
              <a:rPr lang="en-US" sz="2000" b="1" dirty="0"/>
              <a:t>heightened sensitivity to rewards </a:t>
            </a:r>
            <a:r>
              <a:rPr lang="en-US" sz="2000" dirty="0"/>
              <a:t>while the </a:t>
            </a:r>
            <a:r>
              <a:rPr lang="en-US" sz="2000" b="1" dirty="0"/>
              <a:t>cognitive control systems are gradually maturing</a:t>
            </a:r>
            <a:r>
              <a:rPr lang="en-US" b="1" dirty="0"/>
              <a:t/>
            </a:r>
            <a:br>
              <a:rPr lang="en-US" b="1" dirty="0"/>
            </a:br>
            <a:endParaRPr lang="en-US" sz="2000" b="1" dirty="0"/>
          </a:p>
          <a:p>
            <a:r>
              <a:rPr lang="en-US" sz="2000" dirty="0"/>
              <a:t>During a simulated driving game, teenager risky behavior will be related to:</a:t>
            </a:r>
          </a:p>
          <a:p>
            <a:pPr lvl="1">
              <a:buFont typeface="Wingdings" panose="05000000000000000000" pitchFamily="2" charset="2"/>
              <a:buChar char="Ø"/>
            </a:pPr>
            <a:r>
              <a:rPr lang="en-US" sz="2000" dirty="0"/>
              <a:t>Heightened activation of brain regions associated with reward valuation, OR</a:t>
            </a:r>
          </a:p>
          <a:p>
            <a:pPr lvl="1">
              <a:buFont typeface="Wingdings" panose="05000000000000000000" pitchFamily="2" charset="2"/>
              <a:buChar char="Ø"/>
            </a:pPr>
            <a:r>
              <a:rPr lang="en-US" sz="2000" dirty="0"/>
              <a:t>Altered activity within regions associated with impulse regulation</a:t>
            </a:r>
            <a:br>
              <a:rPr lang="en-US" sz="2000" dirty="0"/>
            </a:br>
            <a:endParaRPr lang="en-US" sz="2000" dirty="0"/>
          </a:p>
          <a:p>
            <a:r>
              <a:rPr lang="en-US" sz="2000" dirty="0"/>
              <a:t>Peer vs. alone conditions</a:t>
            </a:r>
            <a:br>
              <a:rPr lang="en-US" sz="2000" dirty="0"/>
            </a:br>
            <a:endParaRPr lang="en-US" sz="2000" dirty="0"/>
          </a:p>
          <a:p>
            <a:r>
              <a:rPr lang="en-US" sz="2000" dirty="0"/>
              <a:t>Adolescents vs. young adults vs. adults</a:t>
            </a:r>
            <a:endParaRPr lang="en-US" sz="2000" b="1" dirty="0"/>
          </a:p>
        </p:txBody>
      </p:sp>
    </p:spTree>
    <p:extLst>
      <p:ext uri="{BB962C8B-B14F-4D97-AF65-F5344CB8AC3E}">
        <p14:creationId xmlns:p14="http://schemas.microsoft.com/office/powerpoint/2010/main" val="3106808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1114847"/>
              </p:ext>
            </p:extLst>
          </p:nvPr>
        </p:nvGraphicFramePr>
        <p:xfrm>
          <a:off x="325966" y="1690689"/>
          <a:ext cx="8492068" cy="2898798"/>
        </p:xfrm>
        <a:graphic>
          <a:graphicData uri="http://schemas.openxmlformats.org/drawingml/2006/table">
            <a:tbl>
              <a:tblPr firstRow="1" bandRow="1">
                <a:tableStyleId>{8A107856-5554-42FB-B03E-39F5DBC370BA}</a:tableStyleId>
              </a:tblPr>
              <a:tblGrid>
                <a:gridCol w="2123017">
                  <a:extLst>
                    <a:ext uri="{9D8B030D-6E8A-4147-A177-3AD203B41FA5}">
                      <a16:colId xmlns:a16="http://schemas.microsoft.com/office/drawing/2014/main" val="20000"/>
                    </a:ext>
                  </a:extLst>
                </a:gridCol>
                <a:gridCol w="82761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4398434">
                  <a:extLst>
                    <a:ext uri="{9D8B030D-6E8A-4147-A177-3AD203B41FA5}">
                      <a16:colId xmlns:a16="http://schemas.microsoft.com/office/drawing/2014/main" val="20003"/>
                    </a:ext>
                  </a:extLst>
                </a:gridCol>
              </a:tblGrid>
              <a:tr h="255311">
                <a:tc>
                  <a:txBody>
                    <a:bodyPr/>
                    <a:lstStyle/>
                    <a:p>
                      <a:pPr algn="ctr"/>
                      <a:endParaRPr lang="en-US" sz="2000" dirty="0"/>
                    </a:p>
                  </a:txBody>
                  <a:tcPr/>
                </a:tc>
                <a:tc>
                  <a:txBody>
                    <a:bodyPr/>
                    <a:lstStyle/>
                    <a:p>
                      <a:pPr algn="ctr"/>
                      <a:r>
                        <a:rPr lang="en-US" sz="2000" dirty="0" err="1"/>
                        <a:t>n</a:t>
                      </a:r>
                      <a:endParaRPr lang="en-US" sz="2000" dirty="0"/>
                    </a:p>
                  </a:txBody>
                  <a:tcPr/>
                </a:tc>
                <a:tc>
                  <a:txBody>
                    <a:bodyPr/>
                    <a:lstStyle/>
                    <a:p>
                      <a:pPr algn="ctr"/>
                      <a:r>
                        <a:rPr lang="en-US" sz="2000" dirty="0"/>
                        <a:t>Female</a:t>
                      </a:r>
                    </a:p>
                  </a:txBody>
                  <a:tcPr/>
                </a:tc>
                <a:tc>
                  <a:txBody>
                    <a:bodyPr/>
                    <a:lstStyle/>
                    <a:p>
                      <a:pPr algn="ctr"/>
                      <a:r>
                        <a:rPr lang="en-US" sz="2000" dirty="0"/>
                        <a:t>Age</a:t>
                      </a:r>
                    </a:p>
                  </a:txBody>
                  <a:tcPr/>
                </a:tc>
                <a:extLst>
                  <a:ext uri="{0D108BD9-81ED-4DB2-BD59-A6C34878D82A}">
                    <a16:rowId xmlns:a16="http://schemas.microsoft.com/office/drawing/2014/main" val="10000"/>
                  </a:ext>
                </a:extLst>
              </a:tr>
              <a:tr h="702106">
                <a:tc>
                  <a:txBody>
                    <a:bodyPr/>
                    <a:lstStyle/>
                    <a:p>
                      <a:pPr algn="ctr"/>
                      <a:r>
                        <a:rPr lang="en-US" sz="2000" dirty="0"/>
                        <a:t>Adolescents</a:t>
                      </a:r>
                    </a:p>
                  </a:txBody>
                  <a:tcPr anchor="ctr"/>
                </a:tc>
                <a:tc>
                  <a:txBody>
                    <a:bodyPr/>
                    <a:lstStyle/>
                    <a:p>
                      <a:pPr algn="ctr"/>
                      <a:r>
                        <a:rPr lang="en-US" sz="2000" dirty="0"/>
                        <a:t>14</a:t>
                      </a:r>
                    </a:p>
                  </a:txBody>
                  <a:tcPr anchor="ctr"/>
                </a:tc>
                <a:tc>
                  <a:txBody>
                    <a:bodyPr/>
                    <a:lstStyle/>
                    <a:p>
                      <a:pPr algn="ctr"/>
                      <a:r>
                        <a:rPr lang="en-US" sz="2000" dirty="0"/>
                        <a:t>8</a:t>
                      </a:r>
                    </a:p>
                  </a:txBody>
                  <a:tcPr anchor="ctr"/>
                </a:tc>
                <a:tc>
                  <a:txBody>
                    <a:bodyPr/>
                    <a:lstStyle/>
                    <a:p>
                      <a:pPr algn="ctr"/>
                      <a:r>
                        <a:rPr lang="en-US" sz="2000" dirty="0"/>
                        <a:t>14-18</a:t>
                      </a:r>
                    </a:p>
                    <a:p>
                      <a:pPr algn="ctr"/>
                      <a:r>
                        <a:rPr lang="en-US" sz="2000" dirty="0"/>
                        <a:t>(M=15.7,</a:t>
                      </a:r>
                      <a:r>
                        <a:rPr lang="en-US" sz="2000" baseline="0" dirty="0"/>
                        <a:t> SD=1.5)</a:t>
                      </a:r>
                      <a:endParaRPr lang="en-US" sz="2000" dirty="0"/>
                    </a:p>
                  </a:txBody>
                  <a:tcPr anchor="ctr"/>
                </a:tc>
                <a:extLst>
                  <a:ext uri="{0D108BD9-81ED-4DB2-BD59-A6C34878D82A}">
                    <a16:rowId xmlns:a16="http://schemas.microsoft.com/office/drawing/2014/main" val="10001"/>
                  </a:ext>
                </a:extLst>
              </a:tr>
              <a:tr h="702106">
                <a:tc>
                  <a:txBody>
                    <a:bodyPr/>
                    <a:lstStyle/>
                    <a:p>
                      <a:pPr algn="ctr"/>
                      <a:r>
                        <a:rPr lang="en-US" sz="2000" dirty="0"/>
                        <a:t>Young Adults</a:t>
                      </a:r>
                    </a:p>
                  </a:txBody>
                  <a:tcPr anchor="ctr"/>
                </a:tc>
                <a:tc>
                  <a:txBody>
                    <a:bodyPr/>
                    <a:lstStyle/>
                    <a:p>
                      <a:pPr algn="ctr"/>
                      <a:r>
                        <a:rPr lang="en-US" sz="2000" dirty="0"/>
                        <a:t>14</a:t>
                      </a:r>
                    </a:p>
                  </a:txBody>
                  <a:tcPr anchor="ctr"/>
                </a:tc>
                <a:tc>
                  <a:txBody>
                    <a:bodyPr/>
                    <a:lstStyle/>
                    <a:p>
                      <a:pPr algn="ctr"/>
                      <a:r>
                        <a:rPr lang="en-US" sz="2000" dirty="0"/>
                        <a:t>7</a:t>
                      </a:r>
                    </a:p>
                  </a:txBody>
                  <a:tcPr anchor="ctr"/>
                </a:tc>
                <a:tc>
                  <a:txBody>
                    <a:bodyPr/>
                    <a:lstStyle/>
                    <a:p>
                      <a:pPr algn="ctr"/>
                      <a:r>
                        <a:rPr lang="en-US" sz="2000" dirty="0"/>
                        <a:t>19-22</a:t>
                      </a:r>
                    </a:p>
                    <a:p>
                      <a:pPr algn="ctr"/>
                      <a:r>
                        <a:rPr lang="en-US" sz="2000" dirty="0"/>
                        <a:t>(M=20.6,</a:t>
                      </a:r>
                      <a:r>
                        <a:rPr lang="en-US" sz="2000" baseline="0" dirty="0"/>
                        <a:t> </a:t>
                      </a:r>
                      <a:r>
                        <a:rPr lang="en-US" sz="2000" dirty="0"/>
                        <a:t>SD=0.9)</a:t>
                      </a:r>
                    </a:p>
                  </a:txBody>
                  <a:tcPr anchor="ctr"/>
                </a:tc>
                <a:extLst>
                  <a:ext uri="{0D108BD9-81ED-4DB2-BD59-A6C34878D82A}">
                    <a16:rowId xmlns:a16="http://schemas.microsoft.com/office/drawing/2014/main" val="10002"/>
                  </a:ext>
                </a:extLst>
              </a:tr>
              <a:tr h="702106">
                <a:tc>
                  <a:txBody>
                    <a:bodyPr/>
                    <a:lstStyle/>
                    <a:p>
                      <a:pPr algn="ctr"/>
                      <a:r>
                        <a:rPr lang="en-US" sz="2000" dirty="0"/>
                        <a:t>Adults</a:t>
                      </a:r>
                    </a:p>
                  </a:txBody>
                  <a:tcPr anchor="ctr"/>
                </a:tc>
                <a:tc>
                  <a:txBody>
                    <a:bodyPr/>
                    <a:lstStyle/>
                    <a:p>
                      <a:pPr algn="ctr"/>
                      <a:r>
                        <a:rPr lang="en-US" sz="2000" dirty="0"/>
                        <a:t>12</a:t>
                      </a:r>
                    </a:p>
                  </a:txBody>
                  <a:tcPr anchor="ctr"/>
                </a:tc>
                <a:tc>
                  <a:txBody>
                    <a:bodyPr/>
                    <a:lstStyle/>
                    <a:p>
                      <a:pPr algn="ctr"/>
                      <a:r>
                        <a:rPr lang="en-US" sz="2000" dirty="0"/>
                        <a:t>6</a:t>
                      </a:r>
                    </a:p>
                  </a:txBody>
                  <a:tcPr anchor="ctr"/>
                </a:tc>
                <a:tc>
                  <a:txBody>
                    <a:bodyPr/>
                    <a:lstStyle/>
                    <a:p>
                      <a:pPr algn="ctr"/>
                      <a:r>
                        <a:rPr lang="en-US" sz="2000" dirty="0"/>
                        <a:t>24-29 </a:t>
                      </a:r>
                    </a:p>
                    <a:p>
                      <a:pPr algn="ctr"/>
                      <a:r>
                        <a:rPr lang="en-US" sz="2000" dirty="0"/>
                        <a:t>(M=25.6, SD=1.9)</a:t>
                      </a:r>
                    </a:p>
                  </a:txBody>
                  <a:tcPr anchor="ctr"/>
                </a:tc>
                <a:extLst>
                  <a:ext uri="{0D108BD9-81ED-4DB2-BD59-A6C34878D82A}">
                    <a16:rowId xmlns:a16="http://schemas.microsoft.com/office/drawing/2014/main" val="10003"/>
                  </a:ext>
                </a:extLst>
              </a:tr>
              <a:tr h="381571">
                <a:tc>
                  <a:txBody>
                    <a:bodyPr/>
                    <a:lstStyle/>
                    <a:p>
                      <a:pPr algn="ctr"/>
                      <a:r>
                        <a:rPr lang="en-US" sz="2000" dirty="0"/>
                        <a:t>TOTAL</a:t>
                      </a:r>
                    </a:p>
                  </a:txBody>
                  <a:tcPr anchor="ctr"/>
                </a:tc>
                <a:tc>
                  <a:txBody>
                    <a:bodyPr/>
                    <a:lstStyle/>
                    <a:p>
                      <a:pPr algn="ctr"/>
                      <a:r>
                        <a:rPr lang="en-US" sz="2000" dirty="0"/>
                        <a:t>40</a:t>
                      </a:r>
                    </a:p>
                  </a:txBody>
                  <a:tcPr anchor="ct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550439377"/>
                  </a:ext>
                </a:extLst>
              </a:tr>
            </a:tbl>
          </a:graphicData>
        </a:graphic>
      </p:graphicFrame>
    </p:spTree>
    <p:extLst>
      <p:ext uri="{BB962C8B-B14F-4D97-AF65-F5344CB8AC3E}">
        <p14:creationId xmlns:p14="http://schemas.microsoft.com/office/powerpoint/2010/main" val="1247984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80"/>
          <a:stretch/>
        </p:blipFill>
        <p:spPr bwMode="auto">
          <a:xfrm>
            <a:off x="1483868" y="1524000"/>
            <a:ext cx="7630114"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264" y="365126"/>
            <a:ext cx="7598735" cy="701674"/>
          </a:xfrm>
        </p:spPr>
        <p:txBody>
          <a:bodyPr>
            <a:normAutofit fontScale="90000"/>
          </a:bodyPr>
          <a:lstStyle/>
          <a:p>
            <a:pPr algn="ctr"/>
            <a:r>
              <a:rPr lang="en-US" dirty="0"/>
              <a:t>The Stoplight driving game</a:t>
            </a:r>
          </a:p>
        </p:txBody>
      </p:sp>
      <p:sp>
        <p:nvSpPr>
          <p:cNvPr id="9" name="Content Placeholder 5"/>
          <p:cNvSpPr>
            <a:spLocks noGrp="1"/>
          </p:cNvSpPr>
          <p:nvPr>
            <p:ph idx="1"/>
          </p:nvPr>
        </p:nvSpPr>
        <p:spPr>
          <a:xfrm>
            <a:off x="0" y="1371600"/>
            <a:ext cx="2658053" cy="3886200"/>
          </a:xfrm>
        </p:spPr>
        <p:txBody>
          <a:bodyPr>
            <a:normAutofit/>
          </a:bodyPr>
          <a:lstStyle/>
          <a:p>
            <a:r>
              <a:rPr lang="en-US" sz="2200" dirty="0"/>
              <a:t>As you approach intersection, light turns yellow</a:t>
            </a:r>
          </a:p>
          <a:p>
            <a:pPr lvl="1"/>
            <a:r>
              <a:rPr lang="en-US" sz="1900" dirty="0"/>
              <a:t>Chance crash or brake and wait</a:t>
            </a:r>
            <a:br>
              <a:rPr lang="en-US" sz="1900" dirty="0"/>
            </a:br>
            <a:endParaRPr lang="en-US" sz="1900" dirty="0"/>
          </a:p>
        </p:txBody>
      </p:sp>
      <p:sp>
        <p:nvSpPr>
          <p:cNvPr id="3" name="Rectangle 2"/>
          <p:cNvSpPr/>
          <p:nvPr/>
        </p:nvSpPr>
        <p:spPr>
          <a:xfrm>
            <a:off x="600773" y="6096000"/>
            <a:ext cx="4128053" cy="369332"/>
          </a:xfrm>
          <a:prstGeom prst="rect">
            <a:avLst/>
          </a:prstGeom>
        </p:spPr>
        <p:txBody>
          <a:bodyPr wrap="none">
            <a:spAutoFit/>
          </a:bodyPr>
          <a:lstStyle/>
          <a:p>
            <a:r>
              <a:rPr lang="en-US" dirty="0"/>
              <a:t>Risk-taking=not braking for yellow light</a:t>
            </a:r>
          </a:p>
        </p:txBody>
      </p:sp>
    </p:spTree>
    <p:extLst>
      <p:ext uri="{BB962C8B-B14F-4D97-AF65-F5344CB8AC3E}">
        <p14:creationId xmlns:p14="http://schemas.microsoft.com/office/powerpoint/2010/main" val="392560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Stability of aggression</a:t>
            </a:r>
          </a:p>
        </p:txBody>
      </p:sp>
      <p:sp>
        <p:nvSpPr>
          <p:cNvPr id="48131" name="Rectangle 3"/>
          <p:cNvSpPr>
            <a:spLocks noGrp="1" noChangeArrowheads="1"/>
          </p:cNvSpPr>
          <p:nvPr>
            <p:ph type="body" idx="1"/>
          </p:nvPr>
        </p:nvSpPr>
        <p:spPr/>
        <p:txBody>
          <a:bodyPr>
            <a:normAutofit/>
          </a:bodyPr>
          <a:lstStyle/>
          <a:p>
            <a:pPr lvl="1">
              <a:lnSpc>
                <a:spcPct val="90000"/>
              </a:lnSpc>
            </a:pPr>
            <a:r>
              <a:rPr lang="en-US" altLang="en-US" dirty="0"/>
              <a:t>The earlier aggression starts, the more intense the form of aggression and the longer it lasts </a:t>
            </a:r>
            <a:endParaRPr lang="en-US" altLang="en-US" b="1" dirty="0"/>
          </a:p>
          <a:p>
            <a:pPr>
              <a:lnSpc>
                <a:spcPct val="90000"/>
              </a:lnSpc>
            </a:pPr>
            <a:r>
              <a:rPr lang="en-US" altLang="en-US" dirty="0"/>
              <a:t>Stability of aggression can be as high as .76</a:t>
            </a:r>
          </a:p>
          <a:p>
            <a:pPr lvl="1">
              <a:lnSpc>
                <a:spcPct val="90000"/>
              </a:lnSpc>
            </a:pPr>
            <a:r>
              <a:rPr lang="en-US" altLang="en-US" dirty="0"/>
              <a:t>Remarkably stable over up to 10 years </a:t>
            </a:r>
          </a:p>
          <a:p>
            <a:pPr lvl="1">
              <a:lnSpc>
                <a:spcPct val="90000"/>
              </a:lnSpc>
            </a:pPr>
            <a:r>
              <a:rPr lang="en-US" altLang="en-US" dirty="0"/>
              <a:t>The aggressive remain so</a:t>
            </a:r>
          </a:p>
          <a:p>
            <a:pPr>
              <a:lnSpc>
                <a:spcPct val="90000"/>
              </a:lnSpc>
            </a:pPr>
            <a:r>
              <a:rPr lang="en-US" altLang="en-US" dirty="0"/>
              <a:t>One of the more stable psychological characteristics</a:t>
            </a:r>
          </a:p>
          <a:p>
            <a:pPr>
              <a:lnSpc>
                <a:spcPct val="90000"/>
              </a:lnSpc>
            </a:pPr>
            <a:r>
              <a:rPr lang="en-US" altLang="en-US" dirty="0"/>
              <a:t>But developmentally variable</a:t>
            </a:r>
          </a:p>
          <a:p>
            <a:pPr lvl="1">
              <a:lnSpc>
                <a:spcPct val="90000"/>
              </a:lnSpc>
            </a:pPr>
            <a:r>
              <a:rPr lang="en-US" altLang="en-US" dirty="0"/>
              <a:t>Highest among 2-year-olds?</a:t>
            </a:r>
          </a:p>
          <a:p>
            <a:pPr lvl="1">
              <a:lnSpc>
                <a:spcPct val="90000"/>
              </a:lnSpc>
            </a:pPr>
            <a:r>
              <a:rPr lang="en-US" altLang="en-US" dirty="0"/>
              <a:t>In decline by 25</a:t>
            </a:r>
          </a:p>
          <a:p>
            <a:pPr>
              <a:lnSpc>
                <a:spcPct val="90000"/>
              </a:lnSpc>
            </a:pPr>
            <a:endParaRPr lang="en-US" altLang="en-US" dirty="0"/>
          </a:p>
        </p:txBody>
      </p:sp>
    </p:spTree>
    <p:extLst>
      <p:ext uri="{BB962C8B-B14F-4D97-AF65-F5344CB8AC3E}">
        <p14:creationId xmlns:p14="http://schemas.microsoft.com/office/powerpoint/2010/main" val="9349267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2647" y="122237"/>
            <a:ext cx="7886700" cy="1325563"/>
          </a:xfrm>
        </p:spPr>
        <p:txBody>
          <a:bodyPr/>
          <a:lstStyle/>
          <a:p>
            <a:r>
              <a:rPr lang="en-US" dirty="0"/>
              <a:t>Methods</a:t>
            </a:r>
          </a:p>
        </p:txBody>
      </p:sp>
      <p:sp>
        <p:nvSpPr>
          <p:cNvPr id="6" name="Content Placeholder 5"/>
          <p:cNvSpPr>
            <a:spLocks noGrp="1"/>
          </p:cNvSpPr>
          <p:nvPr>
            <p:ph idx="1"/>
          </p:nvPr>
        </p:nvSpPr>
        <p:spPr>
          <a:xfrm>
            <a:off x="381000" y="1447800"/>
            <a:ext cx="7886700" cy="4351338"/>
          </a:xfrm>
        </p:spPr>
        <p:txBody>
          <a:bodyPr/>
          <a:lstStyle/>
          <a:p>
            <a:r>
              <a:rPr lang="en-US" sz="2400" dirty="0"/>
              <a:t>Manipulation of social context (peer vs. alone conditions)</a:t>
            </a:r>
          </a:p>
          <a:p>
            <a:pPr lvl="1"/>
            <a:r>
              <a:rPr lang="en-US" sz="2000" dirty="0"/>
              <a:t>All participants brought two same-age, same-sex, friends</a:t>
            </a:r>
          </a:p>
          <a:p>
            <a:pPr lvl="1"/>
            <a:r>
              <a:rPr lang="en-US" sz="2000" dirty="0"/>
              <a:t>Change of social context=“Surprise manipulation”</a:t>
            </a:r>
            <a:br>
              <a:rPr lang="en-US" sz="2000" dirty="0"/>
            </a:br>
            <a:endParaRPr lang="en-US" sz="2000" dirty="0"/>
          </a:p>
          <a:p>
            <a:r>
              <a:rPr lang="en-US" sz="2400" dirty="0"/>
              <a:t>Self-report questionnaires:</a:t>
            </a:r>
          </a:p>
          <a:p>
            <a:pPr lvl="1">
              <a:buFont typeface="Arial"/>
              <a:buChar char="•"/>
            </a:pPr>
            <a:r>
              <a:rPr lang="en-US" sz="2000" dirty="0"/>
              <a:t>Complete after fMRI session</a:t>
            </a:r>
          </a:p>
          <a:p>
            <a:pPr lvl="1">
              <a:buFont typeface="Arial"/>
              <a:buChar char="•"/>
            </a:pPr>
            <a:r>
              <a:rPr lang="en-US" sz="2000" dirty="0"/>
              <a:t>Barratt Impulsiveness Scale</a:t>
            </a:r>
          </a:p>
          <a:p>
            <a:pPr lvl="1">
              <a:buFont typeface="Arial"/>
              <a:buChar char="•"/>
            </a:pPr>
            <a:r>
              <a:rPr lang="en-US" sz="2000" dirty="0"/>
              <a:t>Zuckerman Sensation Seeking Scale</a:t>
            </a:r>
          </a:p>
          <a:p>
            <a:pPr lvl="1">
              <a:buFont typeface="Arial"/>
              <a:buChar char="•"/>
            </a:pPr>
            <a:r>
              <a:rPr lang="en-US" sz="2000" dirty="0"/>
              <a:t>Resistance to Peer Influence (RPI) Scale</a:t>
            </a:r>
          </a:p>
          <a:p>
            <a:endParaRPr lang="en-US" dirty="0"/>
          </a:p>
        </p:txBody>
      </p:sp>
    </p:spTree>
    <p:extLst>
      <p:ext uri="{BB962C8B-B14F-4D97-AF65-F5344CB8AC3E}">
        <p14:creationId xmlns:p14="http://schemas.microsoft.com/office/powerpoint/2010/main" val="2243870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809"/>
            <a:ext cx="7886700" cy="1325563"/>
          </a:xfrm>
        </p:spPr>
        <p:txBody>
          <a:bodyPr/>
          <a:lstStyle/>
          <a:p>
            <a:r>
              <a:rPr lang="en-US" dirty="0"/>
              <a:t>Adolescent risks with peers</a:t>
            </a:r>
          </a:p>
        </p:txBody>
      </p:sp>
      <p:pic>
        <p:nvPicPr>
          <p:cNvPr id="4" name="Content Placeholder 3" descr="Dev Article 3.png"/>
          <p:cNvPicPr>
            <a:picLocks noGrp="1" noChangeAspect="1"/>
          </p:cNvPicPr>
          <p:nvPr>
            <p:ph idx="1"/>
          </p:nvPr>
        </p:nvPicPr>
        <p:blipFill rotWithShape="1">
          <a:blip r:embed="rId3"/>
          <a:srcRect l="5308" t="9239" r="4332"/>
          <a:stretch/>
        </p:blipFill>
        <p:spPr>
          <a:xfrm>
            <a:off x="20736" y="1462033"/>
            <a:ext cx="8873928" cy="3742730"/>
          </a:xfrm>
        </p:spPr>
      </p:pic>
      <p:sp>
        <p:nvSpPr>
          <p:cNvPr id="3" name="TextBox 2"/>
          <p:cNvSpPr txBox="1"/>
          <p:nvPr/>
        </p:nvSpPr>
        <p:spPr>
          <a:xfrm>
            <a:off x="253584" y="5204763"/>
            <a:ext cx="5334000" cy="1477328"/>
          </a:xfrm>
          <a:prstGeom prst="rect">
            <a:avLst/>
          </a:prstGeom>
          <a:noFill/>
        </p:spPr>
        <p:txBody>
          <a:bodyPr wrap="square" rtlCol="0">
            <a:spAutoFit/>
          </a:bodyPr>
          <a:lstStyle/>
          <a:p>
            <a:r>
              <a:rPr lang="en-US" dirty="0"/>
              <a:t>While in the ‘Alone’ condition, self-reported…</a:t>
            </a:r>
          </a:p>
          <a:p>
            <a:pPr marL="285750" indent="-285750">
              <a:buFontTx/>
              <a:buChar char="-"/>
            </a:pPr>
            <a:r>
              <a:rPr lang="en-US" b="1" dirty="0"/>
              <a:t>Sensation seeking </a:t>
            </a:r>
            <a:r>
              <a:rPr lang="en-US" dirty="0"/>
              <a:t>predicted greater risky driving behavior</a:t>
            </a:r>
          </a:p>
          <a:p>
            <a:pPr marL="285750" indent="-285750">
              <a:buFontTx/>
              <a:buChar char="-"/>
            </a:pPr>
            <a:r>
              <a:rPr lang="en-US" b="1" dirty="0"/>
              <a:t>Impulsivity</a:t>
            </a:r>
            <a:r>
              <a:rPr lang="en-US" dirty="0"/>
              <a:t> did not predict risky driving behavior </a:t>
            </a:r>
          </a:p>
        </p:txBody>
      </p:sp>
    </p:spTree>
    <p:extLst>
      <p:ext uri="{BB962C8B-B14F-4D97-AF65-F5344CB8AC3E}">
        <p14:creationId xmlns:p14="http://schemas.microsoft.com/office/powerpoint/2010/main" val="6249343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319" y="76200"/>
            <a:ext cx="8229600" cy="1066800"/>
          </a:xfrm>
        </p:spPr>
        <p:txBody>
          <a:bodyPr/>
          <a:lstStyle/>
          <a:p>
            <a:r>
              <a:rPr lang="en-US" dirty="0" err="1"/>
              <a:t>fMRI</a:t>
            </a:r>
            <a:r>
              <a:rPr lang="en-US" dirty="0"/>
              <a:t> Results</a:t>
            </a:r>
          </a:p>
        </p:txBody>
      </p:sp>
      <p:pic>
        <p:nvPicPr>
          <p:cNvPr id="4" name="Content Placeholder 3" descr="Dev Article 5.png"/>
          <p:cNvPicPr>
            <a:picLocks noGrp="1" noChangeAspect="1"/>
          </p:cNvPicPr>
          <p:nvPr>
            <p:ph idx="1"/>
          </p:nvPr>
        </p:nvPicPr>
        <p:blipFill rotWithShape="1">
          <a:blip r:embed="rId3"/>
          <a:srcRect l="5202" t="3037" r="6347" b="5840"/>
          <a:stretch/>
        </p:blipFill>
        <p:spPr>
          <a:xfrm>
            <a:off x="76200" y="1398494"/>
            <a:ext cx="6096000" cy="5378824"/>
          </a:xfrm>
        </p:spPr>
      </p:pic>
      <p:pic>
        <p:nvPicPr>
          <p:cNvPr id="6" name="Picture 2" descr="https://images.sciencedaily.com/2015/04/150422122029_1_540x360.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2200" y="0"/>
            <a:ext cx="2971800" cy="212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199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62"/>
            <a:ext cx="7886700" cy="1325563"/>
          </a:xfrm>
        </p:spPr>
        <p:txBody>
          <a:bodyPr>
            <a:normAutofit/>
          </a:bodyPr>
          <a:lstStyle/>
          <a:p>
            <a:r>
              <a:rPr lang="en-US" sz="3200" dirty="0"/>
              <a:t>Self-reported resistance to peer influence correlated with neural peer effect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52" y="1548886"/>
            <a:ext cx="8516007"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113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600466" y="1664592"/>
            <a:ext cx="8238734" cy="4812407"/>
          </a:xfrm>
        </p:spPr>
        <p:txBody>
          <a:bodyPr>
            <a:normAutofit fontScale="92500" lnSpcReduction="20000"/>
          </a:bodyPr>
          <a:lstStyle/>
          <a:p>
            <a:r>
              <a:rPr lang="en-US" sz="2400" dirty="0"/>
              <a:t>Adolescents, but not adults, took more risks when being </a:t>
            </a:r>
            <a:r>
              <a:rPr lang="en-US" sz="2400" b="1" dirty="0"/>
              <a:t>observed</a:t>
            </a:r>
            <a:r>
              <a:rPr lang="en-US" sz="2400" dirty="0"/>
              <a:t> by peers</a:t>
            </a:r>
          </a:p>
          <a:p>
            <a:pPr lvl="1"/>
            <a:r>
              <a:rPr lang="en-US" sz="2000" dirty="0"/>
              <a:t>Can’t be explained by overt peer encouragement aka “peer pressure”</a:t>
            </a:r>
            <a:br>
              <a:rPr lang="en-US" sz="2000" dirty="0"/>
            </a:br>
            <a:r>
              <a:rPr lang="en-US" sz="2000" dirty="0"/>
              <a:t> </a:t>
            </a:r>
          </a:p>
          <a:p>
            <a:r>
              <a:rPr lang="en-US" sz="2400" dirty="0"/>
              <a:t>Adolescents, but not adults, had greater VS and OFC (reward system) activation in the peer condition vs. alone</a:t>
            </a:r>
          </a:p>
          <a:p>
            <a:pPr lvl="1"/>
            <a:r>
              <a:rPr lang="en-US" sz="2000" dirty="0"/>
              <a:t>Adults showed no differences in the activation of these brain regions as function of social context</a:t>
            </a:r>
          </a:p>
          <a:p>
            <a:pPr lvl="1"/>
            <a:r>
              <a:rPr lang="en-US" sz="2000" dirty="0"/>
              <a:t>Adults don’t perceive task as rewarding? </a:t>
            </a:r>
          </a:p>
          <a:p>
            <a:pPr lvl="1"/>
            <a:r>
              <a:rPr lang="en-US" sz="2000" dirty="0"/>
              <a:t>Adults don’t perceive presence of peers as rewarding?</a:t>
            </a:r>
          </a:p>
          <a:p>
            <a:pPr lvl="2"/>
            <a:r>
              <a:rPr lang="en-US" sz="1800" dirty="0"/>
              <a:t>Better able to recruit the LPFC to suppress reward system outputs </a:t>
            </a:r>
          </a:p>
          <a:p>
            <a:pPr lvl="2"/>
            <a:r>
              <a:rPr lang="en-US" sz="1800" dirty="0"/>
              <a:t>^ LPFC=greater reliance on deliberative strategies with decision making</a:t>
            </a:r>
            <a:br>
              <a:rPr lang="en-US" sz="1800" dirty="0"/>
            </a:br>
            <a:endParaRPr lang="en-US" sz="1800" dirty="0"/>
          </a:p>
          <a:p>
            <a:r>
              <a:rPr lang="en-US" sz="2400" dirty="0"/>
              <a:t>Adults, but not adolescents, engaged multiple LPFC sites more robustly than adolescents</a:t>
            </a:r>
          </a:p>
          <a:p>
            <a:pPr lvl="1"/>
            <a:r>
              <a:rPr lang="en-US" sz="2100" dirty="0"/>
              <a:t>Not dependent on social context (i.e., presence of peers)</a:t>
            </a:r>
          </a:p>
        </p:txBody>
      </p:sp>
    </p:spTree>
    <p:extLst>
      <p:ext uri="{BB962C8B-B14F-4D97-AF65-F5344CB8AC3E}">
        <p14:creationId xmlns:p14="http://schemas.microsoft.com/office/powerpoint/2010/main" val="145478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365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599"/>
            <a:ext cx="2895600" cy="32004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631016"/>
            <a:ext cx="2971800" cy="320394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636332"/>
            <a:ext cx="3258251" cy="3221668"/>
          </a:xfrm>
          <a:prstGeom prst="rect">
            <a:avLst/>
          </a:prstGeom>
        </p:spPr>
      </p:pic>
      <p:sp>
        <p:nvSpPr>
          <p:cNvPr id="8" name="TextBox 7"/>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6706397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Presence of peers increases risk tasking among youth</a:t>
            </a:r>
          </a:p>
          <a:p>
            <a:pPr lvl="1"/>
            <a:r>
              <a:rPr lang="en-US" dirty="0"/>
              <a:t>Real or illusory </a:t>
            </a:r>
          </a:p>
          <a:p>
            <a:pPr lvl="1"/>
            <a:r>
              <a:rPr lang="en-US" dirty="0"/>
              <a:t>Effects not observed in adults</a:t>
            </a:r>
          </a:p>
          <a:p>
            <a:pPr marL="457200" lvl="1" indent="0">
              <a:buNone/>
            </a:pPr>
            <a:endParaRPr lang="en-US" dirty="0"/>
          </a:p>
          <a:p>
            <a:r>
              <a:rPr lang="en-US" dirty="0"/>
              <a:t>Prior research focused on link between parental monitoring and teen misbehavior</a:t>
            </a:r>
          </a:p>
          <a:p>
            <a:pPr lvl="1"/>
            <a:r>
              <a:rPr lang="en-US" dirty="0"/>
              <a:t>Do non-familial adults affect risky decision making within groups?</a:t>
            </a:r>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4054198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fontScale="92500" lnSpcReduction="20000"/>
          </a:bodyPr>
          <a:lstStyle/>
          <a:p>
            <a:r>
              <a:rPr lang="en-US" dirty="0"/>
              <a:t>Impact of peers on adolescents’ risk taking is often unconscious</a:t>
            </a:r>
          </a:p>
          <a:p>
            <a:pPr lvl="1"/>
            <a:r>
              <a:rPr lang="en-US" dirty="0"/>
              <a:t>Peers heighten adolescents’ sensitivity to potential rewards</a:t>
            </a:r>
          </a:p>
          <a:p>
            <a:pPr lvl="1"/>
            <a:r>
              <a:rPr lang="en-US" dirty="0"/>
              <a:t>Especially true for immediately available rewards</a:t>
            </a:r>
          </a:p>
          <a:p>
            <a:pPr lvl="1"/>
            <a:r>
              <a:rPr lang="en-US" dirty="0"/>
              <a:t>Temporal discounting of rewards steeper when observed by peers</a:t>
            </a:r>
          </a:p>
          <a:p>
            <a:pPr marL="457200" lvl="1" indent="0">
              <a:buNone/>
            </a:pPr>
            <a:endParaRPr lang="en-US" dirty="0"/>
          </a:p>
          <a:p>
            <a:r>
              <a:rPr lang="en-US" dirty="0"/>
              <a:t>Could these mechanisms account for the moderating effect of adult’s presence on risky decision making?</a:t>
            </a:r>
          </a:p>
          <a:p>
            <a:pPr lvl="1"/>
            <a:endParaRPr lang="en-US"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2246400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a:t>
            </a:r>
          </a:p>
        </p:txBody>
      </p:sp>
      <p:sp>
        <p:nvSpPr>
          <p:cNvPr id="3" name="Content Placeholder 2"/>
          <p:cNvSpPr>
            <a:spLocks noGrp="1"/>
          </p:cNvSpPr>
          <p:nvPr>
            <p:ph idx="1"/>
          </p:nvPr>
        </p:nvSpPr>
        <p:spPr>
          <a:xfrm>
            <a:off x="228600" y="1775191"/>
            <a:ext cx="5029200" cy="4625609"/>
          </a:xfrm>
        </p:spPr>
        <p:txBody>
          <a:bodyPr>
            <a:normAutofit lnSpcReduction="10000"/>
          </a:bodyPr>
          <a:lstStyle/>
          <a:p>
            <a:endParaRPr lang="en-US" dirty="0"/>
          </a:p>
          <a:p>
            <a:r>
              <a:rPr lang="en-US" sz="2600" dirty="0"/>
              <a:t>The presence of a somewhat older adult mitigates the peer effect on adolescents’ risk taking </a:t>
            </a:r>
          </a:p>
          <a:p>
            <a:pPr marL="118872" indent="0">
              <a:buNone/>
            </a:pPr>
            <a:endParaRPr lang="en-US" sz="2600" dirty="0"/>
          </a:p>
          <a:p>
            <a:pPr lvl="1"/>
            <a:r>
              <a:rPr lang="en-US" sz="2600" dirty="0"/>
              <a:t>This mitigation is explained by attenuation of the impact of peers on adolescents’ preference for immediate rewards</a:t>
            </a:r>
          </a:p>
          <a:p>
            <a:pPr lvl="1"/>
            <a:endParaRPr lang="en-US" dirty="0"/>
          </a:p>
        </p:txBody>
      </p:sp>
      <p:pic>
        <p:nvPicPr>
          <p:cNvPr id="4" name="Picture 3"/>
          <p:cNvPicPr>
            <a:picLocks noChangeAspect="1"/>
          </p:cNvPicPr>
          <p:nvPr/>
        </p:nvPicPr>
        <p:blipFill>
          <a:blip r:embed="rId2"/>
          <a:stretch>
            <a:fillRect/>
          </a:stretch>
        </p:blipFill>
        <p:spPr>
          <a:xfrm>
            <a:off x="5486401" y="1524000"/>
            <a:ext cx="3657600" cy="5334000"/>
          </a:xfrm>
          <a:prstGeom prst="rect">
            <a:avLst/>
          </a:prstGeom>
        </p:spPr>
      </p:pic>
      <p:sp>
        <p:nvSpPr>
          <p:cNvPr id="5" name="TextBox 4"/>
          <p:cNvSpPr txBox="1"/>
          <p:nvPr/>
        </p:nvSpPr>
        <p:spPr>
          <a:xfrm>
            <a:off x="0" y="6553767"/>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27301726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0" y="1775191"/>
            <a:ext cx="9144000" cy="4854209"/>
          </a:xfrm>
        </p:spPr>
        <p:txBody>
          <a:bodyPr>
            <a:normAutofit lnSpcReduction="10000"/>
          </a:bodyPr>
          <a:lstStyle/>
          <a:p>
            <a:r>
              <a:rPr lang="en-US" sz="2400" dirty="0"/>
              <a:t>Funded by the U.S. Army</a:t>
            </a:r>
          </a:p>
          <a:p>
            <a:pPr lvl="1"/>
            <a:r>
              <a:rPr lang="en-US" sz="2400" dirty="0"/>
              <a:t>How best to group soldiers in combat teams</a:t>
            </a:r>
          </a:p>
          <a:p>
            <a:pPr marL="457200" lvl="1" indent="0">
              <a:buNone/>
            </a:pPr>
            <a:endParaRPr lang="en-US" sz="2400" dirty="0"/>
          </a:p>
          <a:p>
            <a:r>
              <a:rPr lang="en-US" sz="2400" dirty="0"/>
              <a:t>Males in late adolescence recruited from colleges in Philadelphia, PA</a:t>
            </a:r>
          </a:p>
          <a:p>
            <a:pPr lvl="1"/>
            <a:r>
              <a:rPr lang="en-US" sz="2400" dirty="0"/>
              <a:t>Other subjects recruited via Temple University’s intro psychology classes</a:t>
            </a:r>
          </a:p>
          <a:p>
            <a:pPr lvl="1"/>
            <a:r>
              <a:rPr lang="en-US" sz="2400" dirty="0"/>
              <a:t>18-22 years of age</a:t>
            </a:r>
          </a:p>
          <a:p>
            <a:pPr marL="457200" lvl="1" indent="0">
              <a:buNone/>
            </a:pPr>
            <a:endParaRPr lang="en-US" sz="2400" dirty="0"/>
          </a:p>
          <a:p>
            <a:r>
              <a:rPr lang="en-US" sz="2400" dirty="0"/>
              <a:t>3 social-context situations</a:t>
            </a:r>
          </a:p>
          <a:p>
            <a:pPr lvl="1"/>
            <a:r>
              <a:rPr lang="en-US" sz="2400" u="sng" dirty="0"/>
              <a:t>Solo</a:t>
            </a:r>
            <a:r>
              <a:rPr lang="en-US" sz="2400" dirty="0"/>
              <a:t>- tested alone</a:t>
            </a:r>
          </a:p>
          <a:p>
            <a:pPr lvl="1"/>
            <a:r>
              <a:rPr lang="en-US" sz="2400" u="sng" dirty="0"/>
              <a:t>Peer-group</a:t>
            </a:r>
            <a:r>
              <a:rPr lang="en-US" sz="2400" dirty="0"/>
              <a:t>- observed by 3 same-age peers</a:t>
            </a:r>
          </a:p>
          <a:p>
            <a:pPr lvl="1"/>
            <a:r>
              <a:rPr lang="en-US" sz="2400" u="sng" dirty="0"/>
              <a:t>Adult-present</a:t>
            </a:r>
            <a:r>
              <a:rPr lang="en-US" sz="2400" dirty="0"/>
              <a:t>- 2 same-age peers and 25-30 year old confederate </a:t>
            </a:r>
          </a:p>
          <a:p>
            <a:pPr lvl="1"/>
            <a:endParaRPr lang="en-US" sz="2400" dirty="0"/>
          </a:p>
          <a:p>
            <a:pPr lvl="1"/>
            <a:endParaRPr lang="en-US" dirty="0"/>
          </a:p>
          <a:p>
            <a:pPr lvl="1"/>
            <a:endParaRPr lang="en-US" dirty="0"/>
          </a:p>
          <a:p>
            <a:pPr lvl="1"/>
            <a:endParaRPr lang="en-US" dirty="0"/>
          </a:p>
          <a:p>
            <a:pPr lvl="1"/>
            <a:endParaRPr lang="en-US"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3230367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Behavior genetics</a:t>
            </a:r>
          </a:p>
        </p:txBody>
      </p:sp>
      <p:sp>
        <p:nvSpPr>
          <p:cNvPr id="50179" name="Rectangle 3"/>
          <p:cNvSpPr>
            <a:spLocks noGrp="1" noChangeArrowheads="1"/>
          </p:cNvSpPr>
          <p:nvPr>
            <p:ph type="body" idx="1"/>
          </p:nvPr>
        </p:nvSpPr>
        <p:spPr/>
        <p:txBody>
          <a:bodyPr/>
          <a:lstStyle/>
          <a:p>
            <a:r>
              <a:rPr lang="en-US" altLang="en-US" dirty="0"/>
              <a:t>One inherits a propensity toward anti-sociality which interacts with an environment in its (non)emergence</a:t>
            </a:r>
          </a:p>
          <a:p>
            <a:pPr lvl="1"/>
            <a:r>
              <a:rPr lang="en-US" altLang="en-US" dirty="0"/>
              <a:t>Genetic effects greater for self-reported than adjudicated measures of aggression</a:t>
            </a:r>
          </a:p>
          <a:p>
            <a:pPr lvl="2"/>
            <a:r>
              <a:rPr lang="en-US" altLang="en-US" dirty="0"/>
              <a:t>Environmental, genetic, and interactive effects evident in petty crime </a:t>
            </a:r>
          </a:p>
        </p:txBody>
      </p:sp>
    </p:spTree>
    <p:extLst>
      <p:ext uri="{BB962C8B-B14F-4D97-AF65-F5344CB8AC3E}">
        <p14:creationId xmlns:p14="http://schemas.microsoft.com/office/powerpoint/2010/main" val="5823372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(Cont.)</a:t>
            </a:r>
          </a:p>
        </p:txBody>
      </p:sp>
      <p:sp>
        <p:nvSpPr>
          <p:cNvPr id="3" name="Content Placeholder 2"/>
          <p:cNvSpPr>
            <a:spLocks noGrp="1"/>
          </p:cNvSpPr>
          <p:nvPr>
            <p:ph idx="1"/>
          </p:nvPr>
        </p:nvSpPr>
        <p:spPr>
          <a:xfrm>
            <a:off x="0" y="1447800"/>
            <a:ext cx="8991600" cy="4625609"/>
          </a:xfrm>
        </p:spPr>
        <p:txBody>
          <a:bodyPr>
            <a:normAutofit/>
          </a:bodyPr>
          <a:lstStyle/>
          <a:p>
            <a:r>
              <a:rPr lang="en-US" sz="2000" dirty="0"/>
              <a:t>Peer and adult present conditions constructed to resemble fire teams employed by the military </a:t>
            </a:r>
          </a:p>
          <a:p>
            <a:endParaRPr lang="en-US" sz="2000" dirty="0"/>
          </a:p>
          <a:p>
            <a:r>
              <a:rPr lang="en-US" sz="2000" dirty="0"/>
              <a:t>Testing completed in 2 phases</a:t>
            </a:r>
          </a:p>
          <a:p>
            <a:pPr marL="914400" lvl="1" indent="-457200">
              <a:buFont typeface="+mj-lt"/>
              <a:buAutoNum type="arabicPeriod"/>
            </a:pPr>
            <a:r>
              <a:rPr lang="en-US" sz="2000" dirty="0"/>
              <a:t>Recruitment and testing of solo and peer group conditions</a:t>
            </a:r>
          </a:p>
          <a:p>
            <a:pPr marL="914400" lvl="1" indent="-457200">
              <a:buFont typeface="+mj-lt"/>
              <a:buAutoNum type="arabicPeriod"/>
            </a:pPr>
            <a:r>
              <a:rPr lang="en-US" sz="2000" dirty="0"/>
              <a:t>Recruitment and testing of adult-present condition </a:t>
            </a:r>
          </a:p>
          <a:p>
            <a:r>
              <a:rPr lang="en-US" sz="2000" dirty="0"/>
              <a:t>Recruitment stopped when N=100 per condition</a:t>
            </a:r>
          </a:p>
          <a:p>
            <a:pPr lvl="1"/>
            <a:r>
              <a:rPr lang="en-US" sz="2000" dirty="0"/>
              <a:t>Effect sizes of d=.47 and d=.4 found in similar prior studies</a:t>
            </a:r>
          </a:p>
          <a:p>
            <a:pPr marL="457200" lvl="1" indent="0">
              <a:buNone/>
            </a:pPr>
            <a:endParaRPr lang="en-US" sz="2000" dirty="0"/>
          </a:p>
          <a:p>
            <a:r>
              <a:rPr lang="en-US" sz="2000" dirty="0"/>
              <a:t>10 subjects excluded from final analysis due to incomplete data</a:t>
            </a:r>
          </a:p>
          <a:p>
            <a:pPr marL="457200" lvl="1" indent="0">
              <a:buNone/>
            </a:pPr>
            <a:endParaRPr lang="en-US" sz="2000" dirty="0"/>
          </a:p>
          <a:p>
            <a:pPr marL="164592" indent="0">
              <a:buNone/>
            </a:pPr>
            <a:r>
              <a:rPr lang="en-US" sz="2400" dirty="0"/>
              <a:t> </a:t>
            </a:r>
          </a:p>
          <a:p>
            <a:pPr lvl="1"/>
            <a:endParaRPr lang="en-US" sz="2400" dirty="0"/>
          </a:p>
          <a:p>
            <a:pPr lvl="1"/>
            <a:endParaRPr lang="en-US" dirty="0"/>
          </a:p>
          <a:p>
            <a:pPr lvl="1"/>
            <a:endParaRPr lang="en-US" dirty="0"/>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228600" y="4800600"/>
            <a:ext cx="8382000" cy="2043415"/>
          </a:xfrm>
          <a:prstGeom prst="rect">
            <a:avLst/>
          </a:prstGeom>
        </p:spPr>
      </p:pic>
      <p:sp>
        <p:nvSpPr>
          <p:cNvPr id="7" name="TextBox 6"/>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1039645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a:xfrm>
            <a:off x="0" y="1981200"/>
            <a:ext cx="9144000" cy="4876800"/>
          </a:xfrm>
        </p:spPr>
        <p:txBody>
          <a:bodyPr>
            <a:normAutofit fontScale="70000" lnSpcReduction="20000"/>
          </a:bodyPr>
          <a:lstStyle/>
          <a:p>
            <a:r>
              <a:rPr lang="en-US" sz="3100" dirty="0"/>
              <a:t>Encouraged participants to recommend friends to act as peers</a:t>
            </a:r>
          </a:p>
          <a:p>
            <a:endParaRPr lang="en-US" sz="3100" dirty="0"/>
          </a:p>
          <a:p>
            <a:r>
              <a:rPr lang="en-US" sz="3100" u="sng" dirty="0"/>
              <a:t>Phase 1</a:t>
            </a:r>
            <a:r>
              <a:rPr lang="en-US" sz="3100" dirty="0"/>
              <a:t>: Group of 5 - four subjects randomly assigned to peer group and one to alone condition</a:t>
            </a:r>
          </a:p>
          <a:p>
            <a:pPr lvl="1"/>
            <a:r>
              <a:rPr lang="en-US" sz="3100" dirty="0"/>
              <a:t>One member from peer group randomly assigned as subject and performed test while others observed</a:t>
            </a:r>
          </a:p>
          <a:p>
            <a:pPr lvl="1"/>
            <a:r>
              <a:rPr lang="en-US" sz="3100" dirty="0"/>
              <a:t>Left in room for 10 minutes to interact naturally </a:t>
            </a:r>
          </a:p>
          <a:p>
            <a:pPr marL="457200" lvl="1" indent="0">
              <a:buNone/>
            </a:pPr>
            <a:endParaRPr lang="en-US" sz="3100" dirty="0"/>
          </a:p>
          <a:p>
            <a:r>
              <a:rPr lang="en-US" sz="3100" u="sng" dirty="0"/>
              <a:t>Phase 2</a:t>
            </a:r>
            <a:r>
              <a:rPr lang="en-US" sz="3100" dirty="0"/>
              <a:t>: three instead of four subjects (adult-present condition)</a:t>
            </a:r>
          </a:p>
          <a:p>
            <a:pPr lvl="1"/>
            <a:r>
              <a:rPr lang="en-US" sz="3100" dirty="0"/>
              <a:t>12 confederates took turns acting as the fourth subject 	</a:t>
            </a:r>
          </a:p>
          <a:p>
            <a:pPr lvl="1"/>
            <a:r>
              <a:rPr lang="en-US" sz="3100" dirty="0"/>
              <a:t>Left in room for 10 minutes to interact naturally AND share their names/year in school (confederate introduced as grad student)</a:t>
            </a:r>
          </a:p>
          <a:p>
            <a:pPr lvl="1"/>
            <a:endParaRPr lang="en-US" sz="3100" dirty="0"/>
          </a:p>
          <a:p>
            <a:r>
              <a:rPr lang="en-US" sz="3100" dirty="0"/>
              <a:t>56-59% of group conditions included friends</a:t>
            </a:r>
          </a:p>
          <a:p>
            <a:pPr marL="457200" lvl="1" indent="0">
              <a:buNone/>
            </a:pPr>
            <a:r>
              <a:rPr lang="en-US" dirty="0"/>
              <a:t>	</a:t>
            </a:r>
          </a:p>
          <a:p>
            <a:pPr lvl="1"/>
            <a:endParaRPr lang="en-US" dirty="0"/>
          </a:p>
        </p:txBody>
      </p:sp>
      <p:sp>
        <p:nvSpPr>
          <p:cNvPr id="5" name="TextBox 4"/>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672826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a:t>
            </a:r>
          </a:p>
        </p:txBody>
      </p:sp>
      <p:sp>
        <p:nvSpPr>
          <p:cNvPr id="3" name="Content Placeholder 2"/>
          <p:cNvSpPr>
            <a:spLocks noGrp="1"/>
          </p:cNvSpPr>
          <p:nvPr>
            <p:ph idx="1"/>
          </p:nvPr>
        </p:nvSpPr>
        <p:spPr>
          <a:xfrm>
            <a:off x="0" y="1524000"/>
            <a:ext cx="9144000" cy="5334000"/>
          </a:xfrm>
        </p:spPr>
        <p:txBody>
          <a:bodyPr>
            <a:normAutofit fontScale="77500" lnSpcReduction="20000"/>
          </a:bodyPr>
          <a:lstStyle/>
          <a:p>
            <a:endParaRPr lang="en-US" sz="2100" u="sng" dirty="0"/>
          </a:p>
          <a:p>
            <a:endParaRPr lang="en-US" sz="2100" u="sng" dirty="0"/>
          </a:p>
          <a:p>
            <a:r>
              <a:rPr lang="en-US" sz="2100" u="sng" dirty="0"/>
              <a:t>Risk Taking</a:t>
            </a:r>
            <a:r>
              <a:rPr lang="en-US" sz="2100" dirty="0"/>
              <a:t> – Stop light computerized driving task </a:t>
            </a:r>
          </a:p>
          <a:p>
            <a:pPr lvl="1"/>
            <a:r>
              <a:rPr lang="en-US" sz="2100" dirty="0"/>
              <a:t>Goal to reach end of track as quickly as possible</a:t>
            </a:r>
          </a:p>
          <a:p>
            <a:pPr lvl="1"/>
            <a:r>
              <a:rPr lang="en-US" sz="2100" dirty="0"/>
              <a:t>32 intersections with yellow lights</a:t>
            </a:r>
          </a:p>
          <a:p>
            <a:pPr lvl="2"/>
            <a:r>
              <a:rPr lang="en-US" sz="2100" dirty="0"/>
              <a:t>Decide whether to stop vehicle via spacebar and lose time, or go through the intersection with possibility of crash</a:t>
            </a:r>
          </a:p>
          <a:p>
            <a:pPr lvl="1"/>
            <a:r>
              <a:rPr lang="en-US" sz="2100" dirty="0"/>
              <a:t>Proportion of intersections crossed w/out stopping=risk</a:t>
            </a:r>
          </a:p>
          <a:p>
            <a:pPr lvl="1"/>
            <a:r>
              <a:rPr lang="en-US" sz="2100" dirty="0"/>
              <a:t>Subjects and observers told about $15 bonus for performance </a:t>
            </a:r>
          </a:p>
          <a:p>
            <a:pPr marL="457200" lvl="1" indent="0">
              <a:buNone/>
            </a:pPr>
            <a:endParaRPr lang="en-US" sz="2100" dirty="0"/>
          </a:p>
          <a:p>
            <a:pPr marL="457200" lvl="1" indent="0">
              <a:buNone/>
            </a:pPr>
            <a:endParaRPr lang="en-US" sz="2100" dirty="0"/>
          </a:p>
          <a:p>
            <a:r>
              <a:rPr lang="en-US" sz="2100" u="sng" dirty="0"/>
              <a:t>Preference for Immediate Rewards</a:t>
            </a:r>
            <a:r>
              <a:rPr lang="en-US" sz="2100" dirty="0"/>
              <a:t> – Delay discounting task</a:t>
            </a:r>
          </a:p>
          <a:p>
            <a:pPr lvl="1"/>
            <a:r>
              <a:rPr lang="en-US" sz="2100" dirty="0"/>
              <a:t>Small immediate reward vs. large delayed reward</a:t>
            </a:r>
          </a:p>
          <a:p>
            <a:pPr lvl="1"/>
            <a:r>
              <a:rPr lang="en-US" sz="2100" dirty="0"/>
              <a:t>Delayed reward constant at $1,000</a:t>
            </a:r>
          </a:p>
          <a:p>
            <a:pPr lvl="2"/>
            <a:r>
              <a:rPr lang="en-US" sz="2100" dirty="0"/>
              <a:t> Delay interval (1wk, 1mo, 6mo, 1yr, 5yrs, 15yrs) (randomized)</a:t>
            </a:r>
          </a:p>
          <a:p>
            <a:pPr lvl="1"/>
            <a:r>
              <a:rPr lang="en-US" sz="2100" dirty="0"/>
              <a:t>Immediate reward=$200, $500, or $800 (randomized)</a:t>
            </a:r>
          </a:p>
          <a:p>
            <a:pPr lvl="1"/>
            <a:r>
              <a:rPr lang="en-US" sz="2100" dirty="0"/>
              <a:t>Nine choices presented in succession – previously chosen rewards cut in half for next choice (e.g., delayed choice= $1,000 -&gt; next delayed option=$500) </a:t>
            </a:r>
          </a:p>
          <a:p>
            <a:pPr lvl="1"/>
            <a:r>
              <a:rPr lang="en-US" sz="2100" dirty="0"/>
              <a:t>Ending value reflects discounted value of the delayed reward (average indifference point)</a:t>
            </a:r>
          </a:p>
          <a:p>
            <a:pPr lvl="1"/>
            <a:endParaRPr lang="en-US" sz="1800" dirty="0"/>
          </a:p>
          <a:p>
            <a:pPr marL="457200" lvl="1" indent="0">
              <a:buNone/>
            </a:pPr>
            <a:r>
              <a:rPr lang="en-US" dirty="0"/>
              <a:t>	</a:t>
            </a:r>
          </a:p>
          <a:p>
            <a:pPr lvl="1"/>
            <a:endParaRPr lang="en-US"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27042701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The presence of an adult mitigates risk-taking</a:t>
            </a:r>
          </a:p>
        </p:txBody>
      </p:sp>
      <p:sp>
        <p:nvSpPr>
          <p:cNvPr id="3" name="Content Placeholder 2"/>
          <p:cNvSpPr>
            <a:spLocks noGrp="1"/>
          </p:cNvSpPr>
          <p:nvPr>
            <p:ph idx="1"/>
          </p:nvPr>
        </p:nvSpPr>
        <p:spPr>
          <a:xfrm>
            <a:off x="0" y="1524000"/>
            <a:ext cx="4036684" cy="5334000"/>
          </a:xfrm>
        </p:spPr>
        <p:txBody>
          <a:bodyPr>
            <a:normAutofit/>
          </a:bodyPr>
          <a:lstStyle/>
          <a:p>
            <a:endParaRPr lang="en-US" sz="2400" u="sng" dirty="0"/>
          </a:p>
          <a:p>
            <a:r>
              <a:rPr lang="en-US" sz="2400" dirty="0"/>
              <a:t>Peer group subjects took significantly more risks in the game, when compared to solo (p&lt;.001) and adult present conditions (p&lt;.002)</a:t>
            </a:r>
          </a:p>
          <a:p>
            <a:pPr marL="118872" indent="0">
              <a:buNone/>
            </a:pPr>
            <a:endParaRPr lang="en-US" sz="2400" dirty="0"/>
          </a:p>
          <a:p>
            <a:pPr lvl="1"/>
            <a:r>
              <a:rPr lang="en-US" sz="1800" dirty="0"/>
              <a:t>Subjects in the adult present condition did not differ from the solo condition (p=.83)</a:t>
            </a:r>
          </a:p>
        </p:txBody>
      </p:sp>
      <p:pic>
        <p:nvPicPr>
          <p:cNvPr id="4" name="Picture 3"/>
          <p:cNvPicPr>
            <a:picLocks noChangeAspect="1"/>
          </p:cNvPicPr>
          <p:nvPr/>
        </p:nvPicPr>
        <p:blipFill>
          <a:blip r:embed="rId2"/>
          <a:stretch>
            <a:fillRect/>
          </a:stretch>
        </p:blipFill>
        <p:spPr>
          <a:xfrm>
            <a:off x="4036684" y="1752600"/>
            <a:ext cx="4954917" cy="3953991"/>
          </a:xfrm>
          <a:prstGeom prst="rect">
            <a:avLst/>
          </a:prstGeom>
        </p:spPr>
      </p:pic>
      <p:sp>
        <p:nvSpPr>
          <p:cNvPr id="7" name="TextBox 6"/>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19051600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en-US" sz="4800" dirty="0"/>
              <a:t>Adult presence reduces peer influence on immediate reward preference</a:t>
            </a:r>
          </a:p>
        </p:txBody>
      </p:sp>
      <p:sp>
        <p:nvSpPr>
          <p:cNvPr id="3" name="Content Placeholder 2"/>
          <p:cNvSpPr>
            <a:spLocks noGrp="1"/>
          </p:cNvSpPr>
          <p:nvPr>
            <p:ph idx="1"/>
          </p:nvPr>
        </p:nvSpPr>
        <p:spPr>
          <a:xfrm>
            <a:off x="0" y="1524000"/>
            <a:ext cx="4551003" cy="5334000"/>
          </a:xfrm>
        </p:spPr>
        <p:txBody>
          <a:bodyPr>
            <a:normAutofit fontScale="77500" lnSpcReduction="20000"/>
          </a:bodyPr>
          <a:lstStyle/>
          <a:p>
            <a:r>
              <a:rPr lang="en-US" sz="2600" dirty="0"/>
              <a:t>Peer group -- lower indifference point</a:t>
            </a:r>
          </a:p>
          <a:p>
            <a:pPr lvl="1"/>
            <a:r>
              <a:rPr lang="en-US" sz="2600" dirty="0"/>
              <a:t>Significantly different than solo</a:t>
            </a:r>
          </a:p>
          <a:p>
            <a:pPr lvl="1"/>
            <a:r>
              <a:rPr lang="en-US" sz="2600" dirty="0"/>
              <a:t>Not (i.e. marginally) different than adult-present </a:t>
            </a:r>
          </a:p>
          <a:p>
            <a:pPr marL="118872" indent="0">
              <a:buNone/>
            </a:pPr>
            <a:endParaRPr lang="en-US" sz="2600" dirty="0"/>
          </a:p>
          <a:p>
            <a:r>
              <a:rPr lang="en-US" sz="2600" dirty="0"/>
              <a:t>Discount rates paralleled indifference points </a:t>
            </a:r>
          </a:p>
          <a:p>
            <a:pPr lvl="1"/>
            <a:r>
              <a:rPr lang="en-US" sz="2600" dirty="0"/>
              <a:t>Higher discount rate= greater orientation towards an immediate reward</a:t>
            </a:r>
          </a:p>
          <a:p>
            <a:pPr lvl="1"/>
            <a:r>
              <a:rPr lang="en-US" sz="2600" dirty="0"/>
              <a:t>Peer group exhibited significantly greater discount rate, compared to solo and adult-present</a:t>
            </a:r>
          </a:p>
          <a:p>
            <a:pPr lvl="1"/>
            <a:endParaRPr lang="en-US" sz="2600" dirty="0"/>
          </a:p>
          <a:p>
            <a:r>
              <a:rPr lang="en-US" sz="2600" dirty="0"/>
              <a:t>No differences between solo and adult-present groups for indifference points and discount rates</a:t>
            </a:r>
          </a:p>
          <a:p>
            <a:pPr lvl="1"/>
            <a:endParaRPr lang="en-US" sz="1800" dirty="0"/>
          </a:p>
          <a:p>
            <a:pPr marL="457200" lvl="1" indent="0">
              <a:buNone/>
            </a:pPr>
            <a:r>
              <a:rPr lang="en-US" dirty="0"/>
              <a:t>	</a:t>
            </a:r>
          </a:p>
          <a:p>
            <a:pPr lvl="1"/>
            <a:endParaRPr lang="en-US" dirty="0"/>
          </a:p>
        </p:txBody>
      </p:sp>
      <p:pic>
        <p:nvPicPr>
          <p:cNvPr id="6" name="Picture 5"/>
          <p:cNvPicPr>
            <a:picLocks noChangeAspect="1"/>
          </p:cNvPicPr>
          <p:nvPr/>
        </p:nvPicPr>
        <p:blipFill>
          <a:blip r:embed="rId2"/>
          <a:stretch>
            <a:fillRect/>
          </a:stretch>
        </p:blipFill>
        <p:spPr>
          <a:xfrm>
            <a:off x="4800600" y="1466931"/>
            <a:ext cx="4038600" cy="2775460"/>
          </a:xfrm>
          <a:prstGeom prst="rect">
            <a:avLst/>
          </a:prstGeom>
        </p:spPr>
      </p:pic>
      <p:pic>
        <p:nvPicPr>
          <p:cNvPr id="7" name="Picture 6"/>
          <p:cNvPicPr>
            <a:picLocks noChangeAspect="1"/>
          </p:cNvPicPr>
          <p:nvPr/>
        </p:nvPicPr>
        <p:blipFill>
          <a:blip r:embed="rId3"/>
          <a:stretch>
            <a:fillRect/>
          </a:stretch>
        </p:blipFill>
        <p:spPr>
          <a:xfrm>
            <a:off x="4343400" y="4002833"/>
            <a:ext cx="4495800" cy="3119534"/>
          </a:xfrm>
          <a:prstGeom prst="rect">
            <a:avLst/>
          </a:prstGeom>
        </p:spPr>
      </p:pic>
      <p:sp>
        <p:nvSpPr>
          <p:cNvPr id="8" name="TextBox 7"/>
          <p:cNvSpPr txBox="1"/>
          <p:nvPr/>
        </p:nvSpPr>
        <p:spPr>
          <a:xfrm>
            <a:off x="1752600" y="6528518"/>
            <a:ext cx="1295400" cy="307777"/>
          </a:xfrm>
          <a:prstGeom prst="rect">
            <a:avLst/>
          </a:prstGeom>
          <a:noFill/>
        </p:spPr>
        <p:txBody>
          <a:bodyPr wrap="square" rtlCol="0">
            <a:spAutoFit/>
          </a:bodyPr>
          <a:lstStyle/>
          <a:p>
            <a:r>
              <a:rPr lang="en-US" sz="1400" dirty="0"/>
              <a:t>Borenstein</a:t>
            </a:r>
          </a:p>
        </p:txBody>
      </p:sp>
    </p:spTree>
    <p:extLst>
      <p:ext uri="{BB962C8B-B14F-4D97-AF65-F5344CB8AC3E}">
        <p14:creationId xmlns:p14="http://schemas.microsoft.com/office/powerpoint/2010/main" val="31433148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0" y="1524000"/>
            <a:ext cx="9144000" cy="5334000"/>
          </a:xfrm>
        </p:spPr>
        <p:txBody>
          <a:bodyPr>
            <a:noAutofit/>
          </a:bodyPr>
          <a:lstStyle/>
          <a:p>
            <a:endParaRPr lang="en-US" sz="2000" dirty="0"/>
          </a:p>
          <a:p>
            <a:r>
              <a:rPr lang="en-US" sz="2400" dirty="0"/>
              <a:t>Male adolescents took more risks and expressed stronger preferences for immediate rewards with same age/sex peers</a:t>
            </a:r>
          </a:p>
          <a:p>
            <a:endParaRPr lang="en-US" sz="2800" dirty="0"/>
          </a:p>
          <a:p>
            <a:r>
              <a:rPr lang="en-US" sz="2800" i="1" dirty="0"/>
              <a:t>Adding a male mid-late 20’s can mitigate these effects </a:t>
            </a:r>
          </a:p>
          <a:p>
            <a:endParaRPr lang="en-US" sz="2400" dirty="0"/>
          </a:p>
          <a:p>
            <a:r>
              <a:rPr lang="en-US" sz="2400" dirty="0"/>
              <a:t>Adults influence the effect of peers on adolescent risk taking, through dampening increased activities in the brain’s reward centers</a:t>
            </a:r>
          </a:p>
          <a:p>
            <a:endParaRPr lang="en-US" sz="2400" dirty="0"/>
          </a:p>
          <a:p>
            <a:r>
              <a:rPr lang="en-US" sz="2400" dirty="0"/>
              <a:t>Risky choice to express bravado among peers</a:t>
            </a:r>
          </a:p>
          <a:p>
            <a:endParaRPr lang="en-US" sz="2400" dirty="0"/>
          </a:p>
          <a:p>
            <a:r>
              <a:rPr lang="en-US" sz="2400" dirty="0"/>
              <a:t>Safe choice to appear more prudent in presence of adult</a:t>
            </a:r>
          </a:p>
          <a:p>
            <a:pPr marL="118872" indent="0">
              <a:buNone/>
            </a:pPr>
            <a:endParaRPr lang="en-US" sz="2400" dirty="0"/>
          </a:p>
          <a:p>
            <a:pPr marL="118872" indent="0">
              <a:buNone/>
            </a:pPr>
            <a:endParaRPr lang="en-US" sz="2400" dirty="0"/>
          </a:p>
          <a:p>
            <a:endParaRPr lang="en-US" sz="1400" u="sng" dirty="0"/>
          </a:p>
          <a:p>
            <a:pPr lvl="1"/>
            <a:endParaRPr lang="en-US" sz="1200" dirty="0"/>
          </a:p>
          <a:p>
            <a:pPr marL="457200" lvl="1" indent="0">
              <a:buNone/>
            </a:pPr>
            <a:r>
              <a:rPr lang="en-US" sz="2000" dirty="0"/>
              <a:t>	</a:t>
            </a:r>
          </a:p>
          <a:p>
            <a:pPr lvl="1"/>
            <a:endParaRPr lang="en-US" sz="2000"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a:t>Borenstein</a:t>
            </a:r>
          </a:p>
        </p:txBody>
      </p:sp>
      <p:sp>
        <p:nvSpPr>
          <p:cNvPr id="5" name="Rectangle 4"/>
          <p:cNvSpPr/>
          <p:nvPr/>
        </p:nvSpPr>
        <p:spPr>
          <a:xfrm>
            <a:off x="10210800" y="3352800"/>
            <a:ext cx="4572000" cy="2308324"/>
          </a:xfrm>
          <a:prstGeom prst="rect">
            <a:avLst/>
          </a:prstGeom>
        </p:spPr>
        <p:txBody>
          <a:bodyPr>
            <a:spAutoFit/>
          </a:bodyPr>
          <a:lstStyle/>
          <a:p>
            <a:r>
              <a:rPr lang="en-US" dirty="0"/>
              <a:t>Under conditions of emotional arousal, late adolescents may share certain characteristics with their younger counterparts</a:t>
            </a:r>
          </a:p>
          <a:p>
            <a:pPr marL="118872" indent="0">
              <a:buNone/>
            </a:pPr>
            <a:endParaRPr lang="en-US" dirty="0"/>
          </a:p>
          <a:p>
            <a:pPr marL="118872" indent="0">
              <a:buNone/>
            </a:pPr>
            <a:endParaRPr lang="en-US" dirty="0"/>
          </a:p>
          <a:p>
            <a:r>
              <a:rPr lang="en-US" dirty="0"/>
              <a:t>A slightly older adult may help compensate for adolescents’ neurobiological immaturity</a:t>
            </a:r>
          </a:p>
        </p:txBody>
      </p:sp>
    </p:spTree>
    <p:extLst>
      <p:ext uri="{BB962C8B-B14F-4D97-AF65-F5344CB8AC3E}">
        <p14:creationId xmlns:p14="http://schemas.microsoft.com/office/powerpoint/2010/main" val="3777867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n-US" altLang="en-US" dirty="0"/>
              <a:t>Parent-child real-time coercion</a:t>
            </a:r>
          </a:p>
        </p:txBody>
      </p:sp>
      <p:sp>
        <p:nvSpPr>
          <p:cNvPr id="52227" name="Rectangle 3"/>
          <p:cNvSpPr>
            <a:spLocks noGrp="1" noChangeArrowheads="1"/>
          </p:cNvSpPr>
          <p:nvPr>
            <p:ph type="body" sz="half" idx="1"/>
          </p:nvPr>
        </p:nvSpPr>
        <p:spPr>
          <a:xfrm>
            <a:off x="533400" y="1752600"/>
            <a:ext cx="3276600" cy="4114800"/>
          </a:xfrm>
        </p:spPr>
        <p:txBody>
          <a:bodyPr>
            <a:noAutofit/>
          </a:bodyPr>
          <a:lstStyle/>
          <a:p>
            <a:pPr>
              <a:lnSpc>
                <a:spcPct val="80000"/>
              </a:lnSpc>
            </a:pPr>
            <a:r>
              <a:rPr lang="en-US" altLang="en-US" sz="2400" dirty="0"/>
              <a:t>A parent–child dyad with two main interaction patterns: </a:t>
            </a:r>
          </a:p>
          <a:p>
            <a:pPr>
              <a:lnSpc>
                <a:spcPct val="80000"/>
              </a:lnSpc>
            </a:pPr>
            <a:r>
              <a:rPr lang="en-US" altLang="en-US" sz="2400" dirty="0"/>
              <a:t>A cooperative, mutually positive pattern and a hostile–withdrawn pattern in which the parent berates the child and the child ignores the parent. </a:t>
            </a:r>
          </a:p>
        </p:txBody>
      </p:sp>
      <p:sp>
        <p:nvSpPr>
          <p:cNvPr id="52228" name="Rectangle 5"/>
          <p:cNvSpPr>
            <a:spLocks noGrp="1" noChangeArrowheads="1"/>
          </p:cNvSpPr>
          <p:nvPr>
            <p:ph sz="quarter" idx="2"/>
          </p:nvPr>
        </p:nvSpPr>
        <p:spPr/>
        <p:txBody>
          <a:bodyPr/>
          <a:lstStyle/>
          <a:p>
            <a:endParaRPr lang="en-US" altLang="en-US" sz="2400"/>
          </a:p>
        </p:txBody>
      </p:sp>
      <p:pic>
        <p:nvPicPr>
          <p:cNvPr id="52229" name="Picture 4"/>
          <p:cNvPicPr>
            <a:picLocks noChangeAspect="1" noChangeArrowheads="1"/>
          </p:cNvPicPr>
          <p:nvPr/>
        </p:nvPicPr>
        <p:blipFill>
          <a:blip r:embed="rId3">
            <a:extLst>
              <a:ext uri="{28A0092B-C50C-407E-A947-70E740481C1C}">
                <a14:useLocalDpi xmlns:a14="http://schemas.microsoft.com/office/drawing/2010/main" val="0"/>
              </a:ext>
            </a:extLst>
          </a:blip>
          <a:srcRect l="10667"/>
          <a:stretch>
            <a:fillRect/>
          </a:stretch>
        </p:blipFill>
        <p:spPr bwMode="auto">
          <a:xfrm>
            <a:off x="3643307" y="1800225"/>
            <a:ext cx="5500693"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7"/>
          <p:cNvSpPr>
            <a:spLocks noChangeArrowheads="1"/>
          </p:cNvSpPr>
          <p:nvPr/>
        </p:nvSpPr>
        <p:spPr bwMode="auto">
          <a:xfrm>
            <a:off x="4993074" y="6324600"/>
            <a:ext cx="365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dirty="0"/>
              <a:t>(</a:t>
            </a:r>
            <a:r>
              <a:rPr lang="en-US" altLang="en-US" sz="2400" dirty="0" err="1"/>
              <a:t>Granic</a:t>
            </a:r>
            <a:r>
              <a:rPr lang="en-US" altLang="en-US" sz="2400" dirty="0"/>
              <a:t> &amp; Patterson, 2006). </a:t>
            </a:r>
          </a:p>
        </p:txBody>
      </p:sp>
      <p:sp>
        <p:nvSpPr>
          <p:cNvPr id="52231" name="Rectangle 1"/>
          <p:cNvSpPr>
            <a:spLocks noChangeArrowheads="1"/>
          </p:cNvSpPr>
          <p:nvPr/>
        </p:nvSpPr>
        <p:spPr bwMode="auto">
          <a:xfrm>
            <a:off x="9906000" y="3810000"/>
            <a:ext cx="4572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nSpc>
                <a:spcPct val="80000"/>
              </a:lnSpc>
              <a:spcBef>
                <a:spcPct val="0"/>
              </a:spcBef>
              <a:buClrTx/>
              <a:buSzTx/>
              <a:buFontTx/>
              <a:buNone/>
            </a:pPr>
            <a:r>
              <a:rPr lang="en-US" altLang="en-US" sz="2400"/>
              <a:t>A repertoire of distance and disengagement may characterize the adolescent period, leading eventually to complete estrangement and alienation in adulthood.</a:t>
            </a:r>
          </a:p>
        </p:txBody>
      </p:sp>
      <p:sp>
        <p:nvSpPr>
          <p:cNvPr id="2" name="Rectangle 1"/>
          <p:cNvSpPr/>
          <p:nvPr/>
        </p:nvSpPr>
        <p:spPr>
          <a:xfrm>
            <a:off x="9434507" y="1066800"/>
            <a:ext cx="4572000" cy="978729"/>
          </a:xfrm>
          <a:prstGeom prst="rect">
            <a:avLst/>
          </a:prstGeom>
        </p:spPr>
        <p:txBody>
          <a:bodyPr>
            <a:spAutoFit/>
          </a:bodyPr>
          <a:lstStyle/>
          <a:p>
            <a:pPr>
              <a:lnSpc>
                <a:spcPct val="80000"/>
              </a:lnSpc>
            </a:pPr>
            <a:r>
              <a:rPr lang="en-US" altLang="en-US" dirty="0"/>
              <a:t>As mutual positivity declines in early adolescence, existing habits of withdrawal will constrain the interactions that emerge next. </a:t>
            </a:r>
          </a:p>
        </p:txBody>
      </p:sp>
    </p:spTree>
    <p:extLst>
      <p:ext uri="{BB962C8B-B14F-4D97-AF65-F5344CB8AC3E}">
        <p14:creationId xmlns:p14="http://schemas.microsoft.com/office/powerpoint/2010/main" val="461334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12510</TotalTime>
  <Words>5562</Words>
  <Application>Microsoft Office PowerPoint</Application>
  <PresentationFormat>On-screen Show (4:3)</PresentationFormat>
  <Paragraphs>726</Paragraphs>
  <Slides>85</Slides>
  <Notes>51</Notes>
  <HiddenSlides>33</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85</vt:i4>
      </vt:variant>
    </vt:vector>
  </HeadingPairs>
  <TitlesOfParts>
    <vt:vector size="99" baseType="lpstr">
      <vt:lpstr>Arial</vt:lpstr>
      <vt:lpstr>Calibri</vt:lpstr>
      <vt:lpstr>Corbel</vt:lpstr>
      <vt:lpstr>Gill Sans MT</vt:lpstr>
      <vt:lpstr>Lato</vt:lpstr>
      <vt:lpstr>Nunito</vt:lpstr>
      <vt:lpstr>Open Sans</vt:lpstr>
      <vt:lpstr>Times New Roman</vt:lpstr>
      <vt:lpstr>Wingdings</vt:lpstr>
      <vt:lpstr>Wingdings 2</vt:lpstr>
      <vt:lpstr>Wingdings 3</vt:lpstr>
      <vt:lpstr>Module</vt:lpstr>
      <vt:lpstr>Dividend</vt:lpstr>
      <vt:lpstr>Shift</vt:lpstr>
      <vt:lpstr>Advanced  Developmental  Psychology</vt:lpstr>
      <vt:lpstr>Overview</vt:lpstr>
      <vt:lpstr>Childbearing and parenting?</vt:lpstr>
      <vt:lpstr>Testosterone (&amp; sociality)</vt:lpstr>
      <vt:lpstr>Human aggression</vt:lpstr>
      <vt:lpstr>Processes</vt:lpstr>
      <vt:lpstr>Stability of aggression</vt:lpstr>
      <vt:lpstr>Behavior genetics</vt:lpstr>
      <vt:lpstr>Parent-child real-time coercion</vt:lpstr>
      <vt:lpstr>Disregard for conduct rules to parental power assertion to antisocial behavior in early preadolescence:  Interplay with child’s skin conductance level</vt:lpstr>
      <vt:lpstr>Provocation  (relational) aggression </vt:lpstr>
      <vt:lpstr>Relational aggression</vt:lpstr>
      <vt:lpstr>PowerPoint Presentation</vt:lpstr>
      <vt:lpstr>Background</vt:lpstr>
      <vt:lpstr>Purpose of Study</vt:lpstr>
      <vt:lpstr>Hypotheses</vt:lpstr>
      <vt:lpstr>Methods</vt:lpstr>
      <vt:lpstr>Measures</vt:lpstr>
      <vt:lpstr>Forms and Functions of Aggressive Behavior (Murray-Close &amp; Ostrov, 2009)</vt:lpstr>
      <vt:lpstr>Forms and Functions of Aggressive Behavior (Murray-Close &amp; Ostrov, 2009)</vt:lpstr>
      <vt:lpstr>Forms and Functions of Aggressive Behavior (Murray-Close &amp; Ostrov, 2009)</vt:lpstr>
      <vt:lpstr>4 latent aggression factors: Physical, relational, proactive, &amp; reactive</vt:lpstr>
      <vt:lpstr>Stability over 1 year</vt:lpstr>
      <vt:lpstr>Predictors of aggression at 4.5 years </vt:lpstr>
      <vt:lpstr>Conclusion</vt:lpstr>
      <vt:lpstr>Aggression iarger context:  Relational model</vt:lpstr>
      <vt:lpstr>Most primates show a dramatic increase in body contact between former opponents during post conflict (PC) compared to matched-control (MC) observations</vt:lpstr>
      <vt:lpstr>Reconciliations allow rhesus monkeys to maintain tight kinship bonds despite frequent intrafamilial squabbles</vt:lpstr>
      <vt:lpstr>PowerPoint Presentation</vt:lpstr>
      <vt:lpstr>PowerPoint Presentation</vt:lpstr>
      <vt:lpstr>Controversy surrounding VGV-aggression link</vt:lpstr>
      <vt:lpstr>VGV-aggression link</vt:lpstr>
      <vt:lpstr>VGV is associated with later overt physical aggression.</vt:lpstr>
      <vt:lpstr>Characteristics of included studies</vt:lpstr>
      <vt:lpstr>PowerPoint Presentation</vt:lpstr>
      <vt:lpstr>PowerPoint Presentation</vt:lpstr>
      <vt:lpstr>Go out</vt:lpstr>
      <vt:lpstr>sex</vt:lpstr>
      <vt:lpstr>Tried alcohol</vt:lpstr>
      <vt:lpstr>PowerPoint Presentation</vt:lpstr>
      <vt:lpstr>When is an adolescent an adult? Assessing cognitive control in emotional and nonemotional contexts  </vt:lpstr>
      <vt:lpstr>Background</vt:lpstr>
      <vt:lpstr>Background</vt:lpstr>
      <vt:lpstr>Hypothesis </vt:lpstr>
      <vt:lpstr>Behavioral paradigm</vt:lpstr>
      <vt:lpstr>Data analysis</vt:lpstr>
      <vt:lpstr>Results</vt:lpstr>
      <vt:lpstr>Results</vt:lpstr>
      <vt:lpstr>Conclusions</vt:lpstr>
      <vt:lpstr>Adolescent Risk Taking</vt:lpstr>
      <vt:lpstr>Adolescent Risk Taking</vt:lpstr>
      <vt:lpstr>Adolescent Risk Taking</vt:lpstr>
      <vt:lpstr>Botdorf et al., 2017: Background</vt:lpstr>
      <vt:lpstr>Botdorf et al., 2017: Background</vt:lpstr>
      <vt:lpstr>Botdorf et al., 2017: Aims</vt:lpstr>
      <vt:lpstr>Methods</vt:lpstr>
      <vt:lpstr>The Stoplight driving task</vt:lpstr>
      <vt:lpstr>Results: Cognitive vs. Emotional</vt:lpstr>
      <vt:lpstr>Results: Gender Differences </vt:lpstr>
      <vt:lpstr>Conclusions</vt:lpstr>
      <vt:lpstr>Discussion Questions</vt:lpstr>
      <vt:lpstr>PowerPoint Presentation</vt:lpstr>
      <vt:lpstr>Hypotheses</vt:lpstr>
      <vt:lpstr>Background</vt:lpstr>
      <vt:lpstr>Background</vt:lpstr>
      <vt:lpstr>PowerPoint Presentation</vt:lpstr>
      <vt:lpstr>Hypotheses</vt:lpstr>
      <vt:lpstr>Participants</vt:lpstr>
      <vt:lpstr>The Stoplight driving game</vt:lpstr>
      <vt:lpstr>Methods</vt:lpstr>
      <vt:lpstr>Adolescent risks with peers</vt:lpstr>
      <vt:lpstr>fMRI Results</vt:lpstr>
      <vt:lpstr>Self-reported resistance to peer influence correlated with neural peer effect</vt:lpstr>
      <vt:lpstr>Discussion</vt:lpstr>
      <vt:lpstr>PowerPoint Presentation</vt:lpstr>
      <vt:lpstr>Background</vt:lpstr>
      <vt:lpstr>Background</vt:lpstr>
      <vt:lpstr>Hypotheses</vt:lpstr>
      <vt:lpstr>Methods</vt:lpstr>
      <vt:lpstr>Methods (Cont.)</vt:lpstr>
      <vt:lpstr>Procedure</vt:lpstr>
      <vt:lpstr>Measures</vt:lpstr>
      <vt:lpstr>The presence of an adult mitigates risk-taking</vt:lpstr>
      <vt:lpstr>Adult presence reduces peer influence on immediate reward preference</vt:lpstr>
      <vt:lpstr>Discussion</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Messinger, Daniel S., Ph.D.</cp:lastModifiedBy>
  <cp:revision>287</cp:revision>
  <cp:lastPrinted>2013-04-04T14:33:24Z</cp:lastPrinted>
  <dcterms:created xsi:type="dcterms:W3CDTF">2007-01-11T16:44:21Z</dcterms:created>
  <dcterms:modified xsi:type="dcterms:W3CDTF">2022-04-12T16:33:57Z</dcterms:modified>
</cp:coreProperties>
</file>