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2" r:id="rId1"/>
    <p:sldMasterId id="2147484014" r:id="rId2"/>
    <p:sldMasterId id="2147484027" r:id="rId3"/>
  </p:sldMasterIdLst>
  <p:notesMasterIdLst>
    <p:notesMasterId r:id="rId127"/>
  </p:notesMasterIdLst>
  <p:handoutMasterIdLst>
    <p:handoutMasterId r:id="rId128"/>
  </p:handoutMasterIdLst>
  <p:sldIdLst>
    <p:sldId id="256" r:id="rId4"/>
    <p:sldId id="356" r:id="rId5"/>
    <p:sldId id="430" r:id="rId6"/>
    <p:sldId id="357" r:id="rId7"/>
    <p:sldId id="359" r:id="rId8"/>
    <p:sldId id="360" r:id="rId9"/>
    <p:sldId id="362" r:id="rId10"/>
    <p:sldId id="475" r:id="rId11"/>
    <p:sldId id="432" r:id="rId12"/>
    <p:sldId id="431" r:id="rId13"/>
    <p:sldId id="364" r:id="rId14"/>
    <p:sldId id="366" r:id="rId15"/>
    <p:sldId id="367" r:id="rId16"/>
    <p:sldId id="368" r:id="rId17"/>
    <p:sldId id="433" r:id="rId18"/>
    <p:sldId id="369" r:id="rId19"/>
    <p:sldId id="370" r:id="rId20"/>
    <p:sldId id="371" r:id="rId21"/>
    <p:sldId id="373" r:id="rId22"/>
    <p:sldId id="374" r:id="rId23"/>
    <p:sldId id="375" r:id="rId24"/>
    <p:sldId id="376" r:id="rId25"/>
    <p:sldId id="377" r:id="rId26"/>
    <p:sldId id="378" r:id="rId27"/>
    <p:sldId id="380" r:id="rId28"/>
    <p:sldId id="381" r:id="rId29"/>
    <p:sldId id="382" r:id="rId30"/>
    <p:sldId id="383" r:id="rId31"/>
    <p:sldId id="385" r:id="rId32"/>
    <p:sldId id="440" r:id="rId33"/>
    <p:sldId id="406" r:id="rId34"/>
    <p:sldId id="405" r:id="rId35"/>
    <p:sldId id="389" r:id="rId36"/>
    <p:sldId id="386" r:id="rId37"/>
    <p:sldId id="388" r:id="rId38"/>
    <p:sldId id="387" r:id="rId39"/>
    <p:sldId id="390" r:id="rId40"/>
    <p:sldId id="391" r:id="rId41"/>
    <p:sldId id="393" r:id="rId42"/>
    <p:sldId id="309" r:id="rId43"/>
    <p:sldId id="311" r:id="rId44"/>
    <p:sldId id="313" r:id="rId45"/>
    <p:sldId id="314" r:id="rId46"/>
    <p:sldId id="315" r:id="rId47"/>
    <p:sldId id="316" r:id="rId48"/>
    <p:sldId id="434" r:id="rId49"/>
    <p:sldId id="317" r:id="rId50"/>
    <p:sldId id="323" r:id="rId51"/>
    <p:sldId id="324" r:id="rId52"/>
    <p:sldId id="325" r:id="rId53"/>
    <p:sldId id="408" r:id="rId54"/>
    <p:sldId id="409" r:id="rId55"/>
    <p:sldId id="410" r:id="rId56"/>
    <p:sldId id="411" r:id="rId57"/>
    <p:sldId id="441" r:id="rId58"/>
    <p:sldId id="442" r:id="rId59"/>
    <p:sldId id="443" r:id="rId60"/>
    <p:sldId id="444" r:id="rId61"/>
    <p:sldId id="445" r:id="rId62"/>
    <p:sldId id="446" r:id="rId63"/>
    <p:sldId id="447" r:id="rId64"/>
    <p:sldId id="448" r:id="rId65"/>
    <p:sldId id="449" r:id="rId66"/>
    <p:sldId id="450" r:id="rId67"/>
    <p:sldId id="451" r:id="rId68"/>
    <p:sldId id="452" r:id="rId69"/>
    <p:sldId id="422" r:id="rId70"/>
    <p:sldId id="423" r:id="rId71"/>
    <p:sldId id="424" r:id="rId72"/>
    <p:sldId id="425" r:id="rId73"/>
    <p:sldId id="426" r:id="rId74"/>
    <p:sldId id="427" r:id="rId75"/>
    <p:sldId id="428" r:id="rId76"/>
    <p:sldId id="429" r:id="rId77"/>
    <p:sldId id="327" r:id="rId78"/>
    <p:sldId id="414" r:id="rId79"/>
    <p:sldId id="395" r:id="rId80"/>
    <p:sldId id="328" r:id="rId81"/>
    <p:sldId id="412" r:id="rId82"/>
    <p:sldId id="415" r:id="rId83"/>
    <p:sldId id="398" r:id="rId84"/>
    <p:sldId id="330" r:id="rId85"/>
    <p:sldId id="416" r:id="rId86"/>
    <p:sldId id="331" r:id="rId87"/>
    <p:sldId id="413" r:id="rId88"/>
    <p:sldId id="435" r:id="rId89"/>
    <p:sldId id="332" r:id="rId90"/>
    <p:sldId id="333" r:id="rId91"/>
    <p:sldId id="399" r:id="rId92"/>
    <p:sldId id="436" r:id="rId93"/>
    <p:sldId id="334" r:id="rId94"/>
    <p:sldId id="335" r:id="rId95"/>
    <p:sldId id="400" r:id="rId96"/>
    <p:sldId id="336" r:id="rId97"/>
    <p:sldId id="417" r:id="rId98"/>
    <p:sldId id="401" r:id="rId99"/>
    <p:sldId id="402" r:id="rId100"/>
    <p:sldId id="418" r:id="rId101"/>
    <p:sldId id="419" r:id="rId102"/>
    <p:sldId id="407" r:id="rId103"/>
    <p:sldId id="437" r:id="rId104"/>
    <p:sldId id="438" r:id="rId105"/>
    <p:sldId id="420" r:id="rId106"/>
    <p:sldId id="403" r:id="rId107"/>
    <p:sldId id="337" r:id="rId108"/>
    <p:sldId id="421" r:id="rId109"/>
    <p:sldId id="339" r:id="rId110"/>
    <p:sldId id="340" r:id="rId111"/>
    <p:sldId id="341" r:id="rId112"/>
    <p:sldId id="342" r:id="rId113"/>
    <p:sldId id="343" r:id="rId114"/>
    <p:sldId id="344" r:id="rId115"/>
    <p:sldId id="345" r:id="rId116"/>
    <p:sldId id="346" r:id="rId117"/>
    <p:sldId id="347" r:id="rId118"/>
    <p:sldId id="348" r:id="rId119"/>
    <p:sldId id="349" r:id="rId120"/>
    <p:sldId id="350" r:id="rId121"/>
    <p:sldId id="351" r:id="rId122"/>
    <p:sldId id="352" r:id="rId123"/>
    <p:sldId id="353" r:id="rId124"/>
    <p:sldId id="354" r:id="rId125"/>
    <p:sldId id="355" r:id="rId126"/>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692" autoAdjust="0"/>
    <p:restoredTop sz="80085" autoAdjust="0"/>
  </p:normalViewPr>
  <p:slideViewPr>
    <p:cSldViewPr>
      <p:cViewPr>
        <p:scale>
          <a:sx n="83" d="100"/>
          <a:sy n="83" d="100"/>
        </p:scale>
        <p:origin x="1516" y="8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handoutMaster" Target="handoutMasters/handoutMaster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presProps" Target="presProp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viewProps" Target="view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tableStyles" Target="tableStyle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defTabSz="925513" eaLnBrk="1" hangingPunct="1">
              <a:defRPr sz="1200"/>
            </a:lvl1pPr>
          </a:lstStyle>
          <a:p>
            <a:endParaRPr lang="en-US"/>
          </a:p>
        </p:txBody>
      </p:sp>
      <p:sp>
        <p:nvSpPr>
          <p:cNvPr id="86019" name="Rectangle 3"/>
          <p:cNvSpPr>
            <a:spLocks noGrp="1" noChangeArrowheads="1"/>
          </p:cNvSpPr>
          <p:nvPr>
            <p:ph type="dt" sz="quarter" idx="1"/>
          </p:nvPr>
        </p:nvSpPr>
        <p:spPr bwMode="auto">
          <a:xfrm>
            <a:off x="3971173"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defTabSz="925513" eaLnBrk="1" hangingPunct="1">
              <a:defRPr sz="1200"/>
            </a:lvl1pPr>
          </a:lstStyle>
          <a:p>
            <a:endParaRPr lang="en-US"/>
          </a:p>
        </p:txBody>
      </p:sp>
      <p:sp>
        <p:nvSpPr>
          <p:cNvPr id="86020" name="Rectangle 4"/>
          <p:cNvSpPr>
            <a:spLocks noGrp="1" noChangeArrowheads="1"/>
          </p:cNvSpPr>
          <p:nvPr>
            <p:ph type="ftr" sz="quarter" idx="2"/>
          </p:nvPr>
        </p:nvSpPr>
        <p:spPr bwMode="auto">
          <a:xfrm>
            <a:off x="0"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defTabSz="925513" eaLnBrk="1" hangingPunct="1">
              <a:defRPr sz="1200"/>
            </a:lvl1pPr>
          </a:lstStyle>
          <a:p>
            <a:endParaRPr lang="en-US"/>
          </a:p>
        </p:txBody>
      </p:sp>
      <p:sp>
        <p:nvSpPr>
          <p:cNvPr id="86021" name="Rectangle 5"/>
          <p:cNvSpPr>
            <a:spLocks noGrp="1" noChangeArrowheads="1"/>
          </p:cNvSpPr>
          <p:nvPr>
            <p:ph type="sldNum" sz="quarter" idx="3"/>
          </p:nvPr>
        </p:nvSpPr>
        <p:spPr bwMode="auto">
          <a:xfrm>
            <a:off x="3971173"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defTabSz="925513" eaLnBrk="1" hangingPunct="1">
              <a:defRPr sz="1200"/>
            </a:lvl1pPr>
          </a:lstStyle>
          <a:p>
            <a:fld id="{1E050C36-5ED4-4259-8601-C3EB4AF6E5CC}" type="slidenum">
              <a:rPr lang="en-US"/>
              <a:pPr/>
              <a:t>‹#›</a:t>
            </a:fld>
            <a:endParaRPr lang="en-US"/>
          </a:p>
        </p:txBody>
      </p:sp>
    </p:spTree>
    <p:extLst>
      <p:ext uri="{BB962C8B-B14F-4D97-AF65-F5344CB8AC3E}">
        <p14:creationId xmlns:p14="http://schemas.microsoft.com/office/powerpoint/2010/main" val="4093249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defTabSz="925513" eaLnBrk="1" hangingPunct="1">
              <a:defRPr sz="1200"/>
            </a:lvl1pPr>
          </a:lstStyle>
          <a:p>
            <a:endParaRPr lang="en-US"/>
          </a:p>
        </p:txBody>
      </p:sp>
      <p:sp>
        <p:nvSpPr>
          <p:cNvPr id="61443" name="Rectangle 3"/>
          <p:cNvSpPr>
            <a:spLocks noGrp="1" noChangeArrowheads="1"/>
          </p:cNvSpPr>
          <p:nvPr>
            <p:ph type="dt" idx="1"/>
          </p:nvPr>
        </p:nvSpPr>
        <p:spPr bwMode="auto">
          <a:xfrm>
            <a:off x="3971173"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defTabSz="925513" eaLnBrk="1" hangingPunct="1">
              <a:defRPr sz="1200"/>
            </a:lvl1pPr>
          </a:lstStyle>
          <a:p>
            <a:endParaRPr lang="en-US"/>
          </a:p>
        </p:txBody>
      </p:sp>
      <p:sp>
        <p:nvSpPr>
          <p:cNvPr id="6144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61445" name="Rectangle 5"/>
          <p:cNvSpPr>
            <a:spLocks noGrp="1" noChangeArrowheads="1"/>
          </p:cNvSpPr>
          <p:nvPr>
            <p:ph type="body" sz="quarter" idx="3"/>
          </p:nvPr>
        </p:nvSpPr>
        <p:spPr bwMode="auto">
          <a:xfrm>
            <a:off x="701362" y="4416510"/>
            <a:ext cx="5607679" cy="418322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6" name="Rectangle 6"/>
          <p:cNvSpPr>
            <a:spLocks noGrp="1" noChangeArrowheads="1"/>
          </p:cNvSpPr>
          <p:nvPr>
            <p:ph type="ftr" sz="quarter" idx="4"/>
          </p:nvPr>
        </p:nvSpPr>
        <p:spPr bwMode="auto">
          <a:xfrm>
            <a:off x="0"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defTabSz="925513" eaLnBrk="1" hangingPunct="1">
              <a:defRPr sz="1200"/>
            </a:lvl1pPr>
          </a:lstStyle>
          <a:p>
            <a:endParaRPr lang="en-US"/>
          </a:p>
        </p:txBody>
      </p:sp>
      <p:sp>
        <p:nvSpPr>
          <p:cNvPr id="61447" name="Rectangle 7"/>
          <p:cNvSpPr>
            <a:spLocks noGrp="1" noChangeArrowheads="1"/>
          </p:cNvSpPr>
          <p:nvPr>
            <p:ph type="sldNum" sz="quarter" idx="5"/>
          </p:nvPr>
        </p:nvSpPr>
        <p:spPr bwMode="auto">
          <a:xfrm>
            <a:off x="3971173"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defTabSz="925513" eaLnBrk="1" hangingPunct="1">
              <a:defRPr sz="1200"/>
            </a:lvl1pPr>
          </a:lstStyle>
          <a:p>
            <a:fld id="{A8B732B4-A220-4D64-89E5-594291243225}" type="slidenum">
              <a:rPr lang="en-US"/>
              <a:pPr/>
              <a:t>‹#›</a:t>
            </a:fld>
            <a:endParaRPr lang="en-US"/>
          </a:p>
        </p:txBody>
      </p:sp>
    </p:spTree>
    <p:extLst>
      <p:ext uri="{BB962C8B-B14F-4D97-AF65-F5344CB8AC3E}">
        <p14:creationId xmlns:p14="http://schemas.microsoft.com/office/powerpoint/2010/main" val="263145278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www.pnas.org/content/108/36/14998.figures-only#F2"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www.pnas.org/content/108/36/14998.figures-only#F2"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a:t>
            </a:fld>
            <a:endParaRPr lang="en-US"/>
          </a:p>
        </p:txBody>
      </p:sp>
    </p:spTree>
    <p:extLst>
      <p:ext uri="{BB962C8B-B14F-4D97-AF65-F5344CB8AC3E}">
        <p14:creationId xmlns:p14="http://schemas.microsoft.com/office/powerpoint/2010/main" val="2000490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11</a:t>
            </a:fld>
            <a:endParaRPr lang="en-US"/>
          </a:p>
        </p:txBody>
      </p:sp>
    </p:spTree>
    <p:extLst>
      <p:ext uri="{BB962C8B-B14F-4D97-AF65-F5344CB8AC3E}">
        <p14:creationId xmlns:p14="http://schemas.microsoft.com/office/powerpoint/2010/main" val="3164962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0ED696E9-85C2-41C6-B7A6-00D0EA12C74C}" type="slidenum">
              <a:rPr lang="en-US" altLang="en-US" sz="1200" smtClean="0"/>
              <a:pPr/>
              <a:t>12</a:t>
            </a:fld>
            <a:endParaRPr lang="en-US" altLang="en-US" sz="1200"/>
          </a:p>
        </p:txBody>
      </p:sp>
    </p:spTree>
    <p:extLst>
      <p:ext uri="{BB962C8B-B14F-4D97-AF65-F5344CB8AC3E}">
        <p14:creationId xmlns:p14="http://schemas.microsoft.com/office/powerpoint/2010/main" val="1946548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64B1FC41-1901-4A02-8DBA-AF5DE8C10C59}" type="slidenum">
              <a:rPr lang="en-US" altLang="en-US" sz="1200" smtClean="0"/>
              <a:pPr/>
              <a:t>13</a:t>
            </a:fld>
            <a:endParaRPr lang="en-US" altLang="en-US" sz="1200"/>
          </a:p>
        </p:txBody>
      </p:sp>
    </p:spTree>
    <p:extLst>
      <p:ext uri="{BB962C8B-B14F-4D97-AF65-F5344CB8AC3E}">
        <p14:creationId xmlns:p14="http://schemas.microsoft.com/office/powerpoint/2010/main" val="599928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FC1C4B78-28ED-4924-8087-C4D1070694DD}" type="slidenum">
              <a:rPr lang="en-US" altLang="en-US" sz="1200" smtClean="0"/>
              <a:pPr/>
              <a:t>14</a:t>
            </a:fld>
            <a:endParaRPr lang="en-US" altLang="en-US" sz="1200"/>
          </a:p>
        </p:txBody>
      </p:sp>
    </p:spTree>
    <p:extLst>
      <p:ext uri="{BB962C8B-B14F-4D97-AF65-F5344CB8AC3E}">
        <p14:creationId xmlns:p14="http://schemas.microsoft.com/office/powerpoint/2010/main" val="3592466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446770ED-135B-417A-8368-870AF2CE2B55}" type="slidenum">
              <a:rPr lang="en-US" altLang="en-US" sz="1200" smtClean="0"/>
              <a:pPr/>
              <a:t>15</a:t>
            </a:fld>
            <a:endParaRPr lang="en-US" altLang="en-US" sz="120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541122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F0AAA1B8-33CF-4F66-8E78-471AB8237EAC}" type="slidenum">
              <a:rPr lang="en-US" altLang="en-US" sz="1200" smtClean="0"/>
              <a:pPr/>
              <a:t>16</a:t>
            </a:fld>
            <a:endParaRPr lang="en-US" altLang="en-US" sz="1200"/>
          </a:p>
        </p:txBody>
      </p:sp>
    </p:spTree>
    <p:extLst>
      <p:ext uri="{BB962C8B-B14F-4D97-AF65-F5344CB8AC3E}">
        <p14:creationId xmlns:p14="http://schemas.microsoft.com/office/powerpoint/2010/main" val="181569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EB993A13-9F73-42D9-889E-96A80D14CC6F}" type="slidenum">
              <a:rPr lang="en-US" altLang="en-US" sz="1200" smtClean="0"/>
              <a:pPr/>
              <a:t>17</a:t>
            </a:fld>
            <a:endParaRPr lang="en-US" altLang="en-US" sz="120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160756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108C3D89-CA91-4F03-AAD3-355B08C9343B}" type="slidenum">
              <a:rPr lang="en-US" altLang="en-US" sz="1200" smtClean="0"/>
              <a:pPr/>
              <a:t>18</a:t>
            </a:fld>
            <a:endParaRPr lang="en-US" altLang="en-US" sz="120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999450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19</a:t>
            </a:fld>
            <a:endParaRPr lang="en-US"/>
          </a:p>
        </p:txBody>
      </p:sp>
    </p:spTree>
    <p:extLst>
      <p:ext uri="{BB962C8B-B14F-4D97-AF65-F5344CB8AC3E}">
        <p14:creationId xmlns:p14="http://schemas.microsoft.com/office/powerpoint/2010/main" val="2594832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F742BA2E-AA88-4FA5-95A2-E8290FD7BA3E}" type="slidenum">
              <a:rPr lang="en-US" altLang="en-US" sz="1200" smtClean="0"/>
              <a:pPr/>
              <a:t>20</a:t>
            </a:fld>
            <a:endParaRPr lang="en-US" altLang="en-US" sz="1200"/>
          </a:p>
        </p:txBody>
      </p:sp>
    </p:spTree>
    <p:extLst>
      <p:ext uri="{BB962C8B-B14F-4D97-AF65-F5344CB8AC3E}">
        <p14:creationId xmlns:p14="http://schemas.microsoft.com/office/powerpoint/2010/main" val="230049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2</a:t>
            </a:fld>
            <a:endParaRPr lang="en-US"/>
          </a:p>
        </p:txBody>
      </p:sp>
    </p:spTree>
    <p:extLst>
      <p:ext uri="{BB962C8B-B14F-4D97-AF65-F5344CB8AC3E}">
        <p14:creationId xmlns:p14="http://schemas.microsoft.com/office/powerpoint/2010/main" val="1758844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DD1D1B-57CF-48A1-85A9-2D572A3DF618}" type="slidenum">
              <a:rPr lang="en-US"/>
              <a:pPr/>
              <a:t>21</a:t>
            </a:fld>
            <a:endParaRPr lang="en-US"/>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57381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AA4742-D4DC-4A02-94D0-9E3A082E0A4D}" type="slidenum">
              <a:rPr lang="en-US"/>
              <a:pPr/>
              <a:t>22</a:t>
            </a:fld>
            <a:endParaRPr lang="en-US"/>
          </a:p>
        </p:txBody>
      </p:sp>
      <p:sp>
        <p:nvSpPr>
          <p:cNvPr id="516098" name="Rectangle 2"/>
          <p:cNvSpPr>
            <a:spLocks noGrp="1" noRot="1" noChangeAspect="1" noChangeArrowheads="1" noTextEdit="1"/>
          </p:cNvSpPr>
          <p:nvPr>
            <p:ph type="sldImg"/>
          </p:nvPr>
        </p:nvSpPr>
        <p:spPr>
          <a:ln/>
        </p:spPr>
      </p:sp>
      <p:sp>
        <p:nvSpPr>
          <p:cNvPr id="516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075104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23</a:t>
            </a:fld>
            <a:endParaRPr lang="en-US"/>
          </a:p>
        </p:txBody>
      </p:sp>
    </p:spTree>
    <p:extLst>
      <p:ext uri="{BB962C8B-B14F-4D97-AF65-F5344CB8AC3E}">
        <p14:creationId xmlns:p14="http://schemas.microsoft.com/office/powerpoint/2010/main" val="2166488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AA4742-D4DC-4A02-94D0-9E3A082E0A4D}" type="slidenum">
              <a:rPr lang="en-US"/>
              <a:pPr/>
              <a:t>24</a:t>
            </a:fld>
            <a:endParaRPr lang="en-US"/>
          </a:p>
        </p:txBody>
      </p:sp>
      <p:sp>
        <p:nvSpPr>
          <p:cNvPr id="516098" name="Rectangle 2"/>
          <p:cNvSpPr>
            <a:spLocks noGrp="1" noRot="1" noChangeAspect="1" noChangeArrowheads="1" noTextEdit="1"/>
          </p:cNvSpPr>
          <p:nvPr>
            <p:ph type="sldImg"/>
          </p:nvPr>
        </p:nvSpPr>
        <p:spPr>
          <a:ln/>
        </p:spPr>
      </p:sp>
      <p:sp>
        <p:nvSpPr>
          <p:cNvPr id="516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504054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AA4742-D4DC-4A02-94D0-9E3A082E0A4D}" type="slidenum">
              <a:rPr lang="en-US"/>
              <a:pPr/>
              <a:t>25</a:t>
            </a:fld>
            <a:endParaRPr lang="en-US"/>
          </a:p>
        </p:txBody>
      </p:sp>
      <p:sp>
        <p:nvSpPr>
          <p:cNvPr id="516098" name="Rectangle 2"/>
          <p:cNvSpPr>
            <a:spLocks noGrp="1" noRot="1" noChangeAspect="1" noChangeArrowheads="1" noTextEdit="1"/>
          </p:cNvSpPr>
          <p:nvPr>
            <p:ph type="sldImg"/>
          </p:nvPr>
        </p:nvSpPr>
        <p:spPr>
          <a:ln/>
        </p:spPr>
      </p:sp>
      <p:sp>
        <p:nvSpPr>
          <p:cNvPr id="516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15299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02DB93-1B74-47A5-93ED-1D0C6B3CE6DC}" type="slidenum">
              <a:rPr lang="en-US"/>
              <a:pPr/>
              <a:t>26</a:t>
            </a:fld>
            <a:endParaRPr lang="en-US"/>
          </a:p>
        </p:txBody>
      </p:sp>
      <p:sp>
        <p:nvSpPr>
          <p:cNvPr id="518146" name="Rectangle 2"/>
          <p:cNvSpPr>
            <a:spLocks noGrp="1" noRot="1" noChangeAspect="1" noChangeArrowheads="1" noTextEdit="1"/>
          </p:cNvSpPr>
          <p:nvPr>
            <p:ph type="sldImg"/>
          </p:nvPr>
        </p:nvSpPr>
        <p:spPr>
          <a:ln/>
        </p:spPr>
      </p:sp>
      <p:sp>
        <p:nvSpPr>
          <p:cNvPr id="5181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381315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338172AF-E444-45D6-9852-11E2D60970C7}" type="slidenum">
              <a:rPr lang="en-US" altLang="en-US" sz="1200" smtClean="0"/>
              <a:pPr/>
              <a:t>27</a:t>
            </a:fld>
            <a:endParaRPr lang="en-US" altLang="en-US" sz="12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6095385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92A6695E-6E07-4AB7-8094-F867DA8CA56F}" type="slidenum">
              <a:rPr lang="en-US" altLang="en-US" sz="1200" smtClean="0"/>
              <a:pPr/>
              <a:t>28</a:t>
            </a:fld>
            <a:endParaRPr lang="en-US" altLang="en-US" sz="120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488020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C9D188-C0C7-8F47-A69F-88D882080EC1}" type="slidenum">
              <a:rPr lang="en-US" smtClean="0"/>
              <a:pPr/>
              <a:t>29</a:t>
            </a:fld>
            <a:endParaRPr lang="en-US"/>
          </a:p>
        </p:txBody>
      </p:sp>
    </p:spTree>
    <p:extLst>
      <p:ext uri="{BB962C8B-B14F-4D97-AF65-F5344CB8AC3E}">
        <p14:creationId xmlns:p14="http://schemas.microsoft.com/office/powerpoint/2010/main" val="21791987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C9D188-C0C7-8F47-A69F-88D882080EC1}" type="slidenum">
              <a:rPr lang="en-US" smtClean="0"/>
              <a:pPr/>
              <a:t>30</a:t>
            </a:fld>
            <a:endParaRPr lang="en-US"/>
          </a:p>
        </p:txBody>
      </p:sp>
    </p:spTree>
    <p:extLst>
      <p:ext uri="{BB962C8B-B14F-4D97-AF65-F5344CB8AC3E}">
        <p14:creationId xmlns:p14="http://schemas.microsoft.com/office/powerpoint/2010/main" val="414818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0DC841-011B-42BA-BDA7-8A27ABB7CB3D}" type="slidenum">
              <a:rPr lang="en-US"/>
              <a:pPr/>
              <a:t>4</a:t>
            </a:fld>
            <a:endParaRPr lang="en-US"/>
          </a:p>
        </p:txBody>
      </p:sp>
      <p:sp>
        <p:nvSpPr>
          <p:cNvPr id="482306" name="Rectangle 2"/>
          <p:cNvSpPr>
            <a:spLocks noGrp="1" noRot="1" noChangeAspect="1" noChangeArrowheads="1" noTextEdit="1"/>
          </p:cNvSpPr>
          <p:nvPr>
            <p:ph type="sldImg"/>
          </p:nvPr>
        </p:nvSpPr>
        <p:spPr>
          <a:ln/>
        </p:spPr>
      </p:sp>
      <p:sp>
        <p:nvSpPr>
          <p:cNvPr id="4823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955195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Individual</a:t>
            </a:r>
            <a:r>
              <a:rPr lang="en-US" baseline="0" dirty="0"/>
              <a:t> differences characteristics make individual more sensitive to BOTH negative and positive aspects of environment; more plastic</a:t>
            </a:r>
          </a:p>
          <a:p>
            <a:endParaRPr lang="en-US" baseline="0" dirty="0"/>
          </a:p>
          <a:p>
            <a:r>
              <a:rPr lang="en-US" baseline="0" dirty="0"/>
              <a:t>Model is that person characteristics moderate the effects of environmental  effects</a:t>
            </a: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31</a:t>
            </a:fld>
            <a:endParaRPr lang="en-US"/>
          </a:p>
        </p:txBody>
      </p:sp>
    </p:spTree>
    <p:extLst>
      <p:ext uri="{BB962C8B-B14F-4D97-AF65-F5344CB8AC3E}">
        <p14:creationId xmlns:p14="http://schemas.microsoft.com/office/powerpoint/2010/main" val="40933126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3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E4F6B3AD-AF0B-4FF1-80AD-D82184BC52E8}" type="slidenum">
              <a:rPr lang="en-US" altLang="en-US" sz="1200" smtClean="0"/>
              <a:pPr/>
              <a:t>33</a:t>
            </a:fld>
            <a:endParaRPr lang="en-US" altLang="en-US" sz="1200"/>
          </a:p>
        </p:txBody>
      </p:sp>
    </p:spTree>
    <p:extLst>
      <p:ext uri="{BB962C8B-B14F-4D97-AF65-F5344CB8AC3E}">
        <p14:creationId xmlns:p14="http://schemas.microsoft.com/office/powerpoint/2010/main" val="18446207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0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8AB66832-376C-4E4A-AF96-EAC83CF51667}" type="slidenum">
              <a:rPr lang="en-US" altLang="en-US" sz="1200" smtClean="0"/>
              <a:pPr/>
              <a:t>34</a:t>
            </a:fld>
            <a:endParaRPr lang="en-US" altLang="en-US" sz="1200"/>
          </a:p>
        </p:txBody>
      </p:sp>
    </p:spTree>
    <p:extLst>
      <p:ext uri="{BB962C8B-B14F-4D97-AF65-F5344CB8AC3E}">
        <p14:creationId xmlns:p14="http://schemas.microsoft.com/office/powerpoint/2010/main" val="18558059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894E612B-C046-41B4-9A84-1546C913D2CA}" type="slidenum">
              <a:rPr lang="en-US" altLang="en-US" sz="1200" smtClean="0"/>
              <a:pPr/>
              <a:t>35</a:t>
            </a:fld>
            <a:endParaRPr lang="en-US" altLang="en-US" sz="1200"/>
          </a:p>
        </p:txBody>
      </p:sp>
    </p:spTree>
    <p:extLst>
      <p:ext uri="{BB962C8B-B14F-4D97-AF65-F5344CB8AC3E}">
        <p14:creationId xmlns:p14="http://schemas.microsoft.com/office/powerpoint/2010/main" val="32329826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1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E4713DE5-6899-4491-BD2E-5038AE2DA4B8}" type="slidenum">
              <a:rPr lang="en-US" altLang="en-US" sz="1200" smtClean="0"/>
              <a:pPr/>
              <a:t>36</a:t>
            </a:fld>
            <a:endParaRPr lang="en-US" altLang="en-US" sz="1200"/>
          </a:p>
        </p:txBody>
      </p:sp>
    </p:spTree>
    <p:extLst>
      <p:ext uri="{BB962C8B-B14F-4D97-AF65-F5344CB8AC3E}">
        <p14:creationId xmlns:p14="http://schemas.microsoft.com/office/powerpoint/2010/main" val="40461199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9D4BFB-6648-4D8A-A688-E432C3A4068A}" type="slidenum">
              <a:rPr lang="en-US"/>
              <a:pPr/>
              <a:t>37</a:t>
            </a:fld>
            <a:endParaRPr lang="en-US"/>
          </a:p>
        </p:txBody>
      </p:sp>
      <p:sp>
        <p:nvSpPr>
          <p:cNvPr id="508930" name="Rectangle 2"/>
          <p:cNvSpPr>
            <a:spLocks noGrp="1" noRot="1" noChangeAspect="1" noChangeArrowheads="1" noTextEdit="1"/>
          </p:cNvSpPr>
          <p:nvPr>
            <p:ph type="sldImg"/>
          </p:nvPr>
        </p:nvSpPr>
        <p:spPr>
          <a:xfrm>
            <a:off x="1181100" y="696913"/>
            <a:ext cx="4648200" cy="3486150"/>
          </a:xfrm>
          <a:ln/>
        </p:spPr>
      </p:sp>
      <p:sp>
        <p:nvSpPr>
          <p:cNvPr id="508931" name="Rectangle 3"/>
          <p:cNvSpPr>
            <a:spLocks noGrp="1" noChangeArrowheads="1"/>
          </p:cNvSpPr>
          <p:nvPr>
            <p:ph type="body" idx="1"/>
          </p:nvPr>
        </p:nvSpPr>
        <p:spPr>
          <a:xfrm>
            <a:off x="935148" y="4416511"/>
            <a:ext cx="5140105" cy="4183221"/>
          </a:xfrm>
        </p:spPr>
        <p:txBody>
          <a:bodyPr/>
          <a:lstStyle/>
          <a:p>
            <a:endParaRPr lang="en-US"/>
          </a:p>
        </p:txBody>
      </p:sp>
    </p:spTree>
    <p:extLst>
      <p:ext uri="{BB962C8B-B14F-4D97-AF65-F5344CB8AC3E}">
        <p14:creationId xmlns:p14="http://schemas.microsoft.com/office/powerpoint/2010/main" val="40973911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25069484-41DA-4373-979E-F57FBC8A8DC3}" type="slidenum">
              <a:rPr lang="en-US" altLang="en-US" sz="1200" smtClean="0"/>
              <a:pPr/>
              <a:t>38</a:t>
            </a:fld>
            <a:endParaRPr lang="en-US" altLang="en-US" sz="120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9032160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39</a:t>
            </a:fld>
            <a:endParaRPr lang="en-US"/>
          </a:p>
        </p:txBody>
      </p:sp>
    </p:spTree>
    <p:extLst>
      <p:ext uri="{BB962C8B-B14F-4D97-AF65-F5344CB8AC3E}">
        <p14:creationId xmlns:p14="http://schemas.microsoft.com/office/powerpoint/2010/main" val="24284691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endParaRPr lang="en-US" baseline="0" dirty="0"/>
          </a:p>
        </p:txBody>
      </p:sp>
      <p:sp>
        <p:nvSpPr>
          <p:cNvPr id="4" name="Slide Number Placeholder 3"/>
          <p:cNvSpPr>
            <a:spLocks noGrp="1"/>
          </p:cNvSpPr>
          <p:nvPr>
            <p:ph type="sldNum" sz="quarter" idx="10"/>
          </p:nvPr>
        </p:nvSpPr>
        <p:spPr/>
        <p:txBody>
          <a:bodyPr/>
          <a:lstStyle/>
          <a:p>
            <a:fld id="{A8B732B4-A220-4D64-89E5-594291243225}" type="slidenum">
              <a:rPr lang="en-US" smtClean="0">
                <a:solidFill>
                  <a:srgbClr val="000000"/>
                </a:solidFill>
              </a:rPr>
              <a:pPr/>
              <a:t>41</a:t>
            </a:fld>
            <a:endParaRPr lang="en-US">
              <a:solidFill>
                <a:srgbClr val="000000"/>
              </a:solidFill>
            </a:endParaRPr>
          </a:p>
        </p:txBody>
      </p:sp>
    </p:spTree>
    <p:extLst>
      <p:ext uri="{BB962C8B-B14F-4D97-AF65-F5344CB8AC3E}">
        <p14:creationId xmlns:p14="http://schemas.microsoft.com/office/powerpoint/2010/main" val="9036362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solidFill>
                  <a:srgbClr val="000000"/>
                </a:solidFill>
              </a:rPr>
              <a:pPr/>
              <a:t>43</a:t>
            </a:fld>
            <a:endParaRPr lang="en-US">
              <a:solidFill>
                <a:srgbClr val="000000"/>
              </a:solidFill>
            </a:endParaRPr>
          </a:p>
        </p:txBody>
      </p:sp>
    </p:spTree>
    <p:extLst>
      <p:ext uri="{BB962C8B-B14F-4D97-AF65-F5344CB8AC3E}">
        <p14:creationId xmlns:p14="http://schemas.microsoft.com/office/powerpoint/2010/main" val="1791706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4D981E17-9414-47C0-8981-7C634FF8BA76}" type="slidenum">
              <a:rPr lang="en-US" altLang="en-US" sz="1200">
                <a:solidFill>
                  <a:prstClr val="black"/>
                </a:solidFill>
              </a:rPr>
              <a:pPr/>
              <a:t>5</a:t>
            </a:fld>
            <a:endParaRPr lang="en-US" altLang="en-US" sz="1200">
              <a:solidFill>
                <a:prstClr val="black"/>
              </a:solidFill>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7918326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buFont typeface="Arial"/>
              <a:buChar cha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solidFill>
                  <a:srgbClr val="000000"/>
                </a:solidFill>
              </a:rPr>
              <a:pPr/>
              <a:t>44</a:t>
            </a:fld>
            <a:endParaRPr lang="en-US">
              <a:solidFill>
                <a:srgbClr val="000000"/>
              </a:solidFill>
            </a:endParaRPr>
          </a:p>
        </p:txBody>
      </p:sp>
    </p:spTree>
    <p:extLst>
      <p:ext uri="{BB962C8B-B14F-4D97-AF65-F5344CB8AC3E}">
        <p14:creationId xmlns:p14="http://schemas.microsoft.com/office/powerpoint/2010/main" val="1694505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endParaRPr lang="en-US" sz="2000" kern="1200" dirty="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fld id="{A8B732B4-A220-4D64-89E5-594291243225}" type="slidenum">
              <a:rPr lang="en-US" smtClean="0">
                <a:solidFill>
                  <a:srgbClr val="000000"/>
                </a:solidFill>
              </a:rPr>
              <a:pPr/>
              <a:t>45</a:t>
            </a:fld>
            <a:endParaRPr lang="en-US">
              <a:solidFill>
                <a:srgbClr val="000000"/>
              </a:solidFill>
            </a:endParaRPr>
          </a:p>
        </p:txBody>
      </p:sp>
    </p:spTree>
    <p:extLst>
      <p:ext uri="{BB962C8B-B14F-4D97-AF65-F5344CB8AC3E}">
        <p14:creationId xmlns:p14="http://schemas.microsoft.com/office/powerpoint/2010/main" val="328550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5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23D3B6F0-3358-42ED-9410-D19EA5F8BBF4}" type="slidenum">
              <a:rPr lang="en-US" altLang="en-US" sz="1200" smtClean="0"/>
              <a:pPr/>
              <a:t>46</a:t>
            </a:fld>
            <a:endParaRPr lang="en-US" altLang="en-US" sz="1200"/>
          </a:p>
        </p:txBody>
      </p:sp>
    </p:spTree>
    <p:extLst>
      <p:ext uri="{BB962C8B-B14F-4D97-AF65-F5344CB8AC3E}">
        <p14:creationId xmlns:p14="http://schemas.microsoft.com/office/powerpoint/2010/main" val="8497994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solidFill>
                  <a:srgbClr val="000000"/>
                </a:solidFill>
              </a:rPr>
              <a:pPr/>
              <a:t>47</a:t>
            </a:fld>
            <a:endParaRPr lang="en-US">
              <a:solidFill>
                <a:srgbClr val="000000"/>
              </a:solidFill>
            </a:endParaRPr>
          </a:p>
        </p:txBody>
      </p:sp>
    </p:spTree>
    <p:extLst>
      <p:ext uri="{BB962C8B-B14F-4D97-AF65-F5344CB8AC3E}">
        <p14:creationId xmlns:p14="http://schemas.microsoft.com/office/powerpoint/2010/main" val="8268642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9075D8B5-3793-4862-BEAE-582D3A503B93}" type="slidenum">
              <a:rPr lang="en-US" altLang="en-US" sz="1200" smtClean="0"/>
              <a:pPr/>
              <a:t>48</a:t>
            </a:fld>
            <a:endParaRPr lang="en-US" altLang="en-US" sz="120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3320020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00ACD8FB-3680-4723-A8B4-80A193D83BB2}" type="slidenum">
              <a:rPr lang="en-US" altLang="en-US" sz="1200" smtClean="0"/>
              <a:pPr/>
              <a:t>49</a:t>
            </a:fld>
            <a:endParaRPr lang="en-US" altLang="en-US" sz="120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608726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8C17EE98-EB98-4993-B61E-3C041329B0ED}" type="slidenum">
              <a:rPr lang="en-US" altLang="en-US" sz="1200" smtClean="0"/>
              <a:pPr/>
              <a:t>50</a:t>
            </a:fld>
            <a:endParaRPr lang="en-US" altLang="en-US" sz="120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5085647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51</a:t>
            </a:fld>
            <a:endParaRPr lang="en-US"/>
          </a:p>
        </p:txBody>
      </p:sp>
    </p:spTree>
    <p:extLst>
      <p:ext uri="{BB962C8B-B14F-4D97-AF65-F5344CB8AC3E}">
        <p14:creationId xmlns:p14="http://schemas.microsoft.com/office/powerpoint/2010/main" val="28777431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1e6a176918b_0_18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1e6a176918b_0_1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e6a176918b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e6a176918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https://www.youtube.com/watch?v=QX_oy9614HQ</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BEE22E4A-630C-4AF2-BF85-1575387D819A}" type="slidenum">
              <a:rPr lang="en-US" altLang="en-US" sz="1200" smtClean="0"/>
              <a:pPr/>
              <a:t>6</a:t>
            </a:fld>
            <a:endParaRPr lang="en-US" altLang="en-US" sz="120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7086766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e6a176918b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1e6a176918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Only small focused on How it’s developed. Became iconic study of development.</a:t>
            </a:r>
            <a:endParaRPr/>
          </a:p>
          <a:p>
            <a:pPr marL="457200" lvl="0" indent="-298450" algn="l" rtl="0">
              <a:lnSpc>
                <a:spcPct val="115000"/>
              </a:lnSpc>
              <a:spcBef>
                <a:spcPts val="0"/>
              </a:spcBef>
              <a:spcAft>
                <a:spcPts val="0"/>
              </a:spcAft>
              <a:buSzPts val="1100"/>
              <a:buChar char="-"/>
            </a:pPr>
            <a:r>
              <a:rPr lang="en" sz="1800">
                <a:solidFill>
                  <a:srgbClr val="595959"/>
                </a:solidFill>
              </a:rPr>
              <a:t>A lot of work has been done since then- how to delay, what other correlates are there</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e6a176918b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e6a176918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en"/>
              <a:t>Impact for generalization and policy makers</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e6a176918b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1e6a176918b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en"/>
              <a:t>Shorter cap i.e. 7 mins vs 20 mins</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1e6a176918b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1e6a176918b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In the lower-SES sample, 45% of children waited the maximum of 7 min, and 23% waited less than 20 s (i.e., 0.33 min). In the higher-SES sample, only 10% of children waited less than 20 s, and the average time waited was 5.38 min (statistically significantly longer than the lower-SES group, p &lt; .001).</a:t>
            </a:r>
            <a:endParaRPr/>
          </a:p>
          <a:p>
            <a:pPr marL="457200" lvl="0" indent="-298450" algn="l" rtl="0">
              <a:spcBef>
                <a:spcPts val="0"/>
              </a:spcBef>
              <a:spcAft>
                <a:spcPts val="0"/>
              </a:spcAft>
              <a:buSzPts val="1100"/>
              <a:buChar char="-"/>
            </a:pPr>
            <a:r>
              <a:rPr lang="en"/>
              <a:t> In both the higher- and lower-SES samples, performance on the delay-of-gratification task was highly correlated with differences on most observable characteristics considered</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e6a176918b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e6a176918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Significance much lower than original work.  Children’s Grade 1 achievement would improve by approximately one tenth of a standard deviation for every additional minute waited at age 4. </a:t>
            </a:r>
            <a:endParaRPr/>
          </a:p>
          <a:p>
            <a:pPr marL="457200" lvl="0" indent="-298450" algn="l" rtl="0">
              <a:spcBef>
                <a:spcPts val="0"/>
              </a:spcBef>
              <a:spcAft>
                <a:spcPts val="0"/>
              </a:spcAft>
              <a:buSzPts val="1100"/>
              <a:buChar char="-"/>
            </a:pPr>
            <a:r>
              <a:rPr lang="en"/>
              <a:t>Covariate prior to 54 months added it fell to .10</a:t>
            </a:r>
            <a:endParaRPr/>
          </a:p>
          <a:p>
            <a:pPr marL="457200" lvl="0" indent="-298450" algn="l" rtl="0">
              <a:spcBef>
                <a:spcPts val="0"/>
              </a:spcBef>
              <a:spcAft>
                <a:spcPts val="0"/>
              </a:spcAft>
              <a:buSzPts val="1100"/>
              <a:buChar char="-"/>
            </a:pPr>
            <a:r>
              <a:rPr lang="en"/>
              <a:t>Concurrent added it became non significant </a:t>
            </a:r>
            <a:endParaRPr/>
          </a:p>
          <a:p>
            <a:pPr marL="457200" lvl="0" indent="-298450" algn="l" rtl="0">
              <a:spcBef>
                <a:spcPts val="0"/>
              </a:spcBef>
              <a:spcAft>
                <a:spcPts val="0"/>
              </a:spcAft>
              <a:buSzPts val="1100"/>
              <a:buChar char="-"/>
            </a:pPr>
            <a:r>
              <a:rPr lang="en"/>
              <a:t>Similar patterns at age 15</a:t>
            </a:r>
            <a:endParaRPr/>
          </a:p>
          <a:p>
            <a:pPr marL="457200" lvl="0" indent="-298450" algn="l" rtl="0">
              <a:spcBef>
                <a:spcPts val="0"/>
              </a:spcBef>
              <a:spcAft>
                <a:spcPts val="0"/>
              </a:spcAft>
              <a:buSzPts val="1100"/>
              <a:buChar char="-"/>
            </a:pPr>
            <a:r>
              <a:rPr lang="en"/>
              <a:t>Small significance at beh composite, contrary to original study</a:t>
            </a:r>
            <a:endParaRPr/>
          </a:p>
          <a:p>
            <a:pPr marL="457200" lvl="0" indent="-298450" algn="l" rtl="0">
              <a:spcBef>
                <a:spcPts val="0"/>
              </a:spcBef>
              <a:spcAft>
                <a:spcPts val="0"/>
              </a:spcAft>
              <a:buSzPts val="1100"/>
              <a:buChar char="-"/>
            </a:pPr>
            <a:r>
              <a:rPr lang="en"/>
              <a:t>Gradient pattern of score which went away when added covariates: When concurrent 54-months controls were added, coefficients fell even further. At age 15, only the coefficient produced by the group describing children who waited 2 to 7 min retained statistical significance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e6a176918b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e6a176918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solid line shows coefficients drawn from the no-control model (i.e., Column 4 of Table 4), the dashed line shows coefficients from the model with early controls (i.e., Column 5 of Table 4), and the dotted line shows coefficients produced by models with the 54-months controls (i.e., Column 6 of Table 4).</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e6a176918b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1e6a176918b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e6a176918b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e6a176918b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e6a176918b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e6a176918b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e6a176918b_0_18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1e6a176918b_0_18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0"/>
              </a:spcBef>
            </a:pPr>
            <a:r>
              <a:rPr lang="en-US" altLang="en-US"/>
              <a:t>AFTER CURRENT 12</a:t>
            </a:r>
          </a:p>
          <a:p>
            <a:pPr>
              <a:lnSpc>
                <a:spcPct val="90000"/>
              </a:lnSpc>
              <a:spcBef>
                <a:spcPct val="0"/>
              </a:spcBef>
            </a:pPr>
            <a:endParaRPr lang="en-US" altLang="en-US"/>
          </a:p>
          <a:p>
            <a:pPr>
              <a:lnSpc>
                <a:spcPct val="90000"/>
              </a:lnSpc>
              <a:spcBef>
                <a:spcPct val="0"/>
              </a:spcBef>
            </a:pPr>
            <a:endParaRPr lang="en-US" altLang="en-US"/>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86FF8954-7350-4C23-AAB7-236F68E27A78}" type="slidenum">
              <a:rPr lang="en-US" altLang="en-US" sz="1200" smtClean="0">
                <a:latin typeface="Calibri" pitchFamily="34" charset="0"/>
                <a:ea typeface="MS PGothic" pitchFamily="34" charset="-128"/>
              </a:rPr>
              <a:pPr/>
              <a:t>7</a:t>
            </a:fld>
            <a:endParaRPr lang="en-US" altLang="en-US" sz="1200">
              <a:latin typeface="Calibri" pitchFamily="34" charset="0"/>
              <a:ea typeface="MS PGothic" pitchFamily="34" charset="-128"/>
            </a:endParaRPr>
          </a:p>
        </p:txBody>
      </p:sp>
    </p:spTree>
    <p:extLst>
      <p:ext uri="{BB962C8B-B14F-4D97-AF65-F5344CB8AC3E}">
        <p14:creationId xmlns:p14="http://schemas.microsoft.com/office/powerpoint/2010/main" val="42380762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CAF7A6-D701-4B42-A68D-86FDD30DEC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68039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CAF7A6-D701-4B42-A68D-86FDD30DEC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36433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CAF7A6-D701-4B42-A68D-86FDD30DEC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6096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CAF7A6-D701-4B42-A68D-86FDD30DEC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25167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CAF7A6-D701-4B42-A68D-86FDD30DEC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38821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CAF7A6-D701-4B42-A68D-86FDD30DEC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62809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CAF7A6-D701-4B42-A68D-86FDD30DEC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34782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CAF7A6-D701-4B42-A68D-86FDD30DEC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312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Examine whether differences in Delay of Gratification (measured in preschool) predict</a:t>
            </a:r>
          </a:p>
          <a:p>
            <a:pPr lvl="2"/>
            <a:r>
              <a:rPr lang="en-US" dirty="0"/>
              <a:t>Control of Impulses &amp; Sensitivity to Social Cues</a:t>
            </a:r>
          </a:p>
          <a:p>
            <a:pPr lvl="2"/>
            <a:r>
              <a:rPr lang="en-US" dirty="0"/>
              <a:t>Behaviorally &amp; </a:t>
            </a:r>
            <a:r>
              <a:rPr lang="en-US" dirty="0" err="1"/>
              <a:t>Neurally</a:t>
            </a:r>
            <a:endParaRPr lang="en-US" dirty="0"/>
          </a:p>
          <a:p>
            <a:r>
              <a:rPr lang="en-US" dirty="0"/>
              <a:t>Delay of Gratification (</a:t>
            </a:r>
            <a:r>
              <a:rPr lang="en-US" dirty="0" err="1"/>
              <a:t>DoG</a:t>
            </a:r>
            <a:r>
              <a:rPr lang="en-US" dirty="0"/>
              <a:t>):</a:t>
            </a:r>
          </a:p>
          <a:p>
            <a:pPr lvl="1"/>
            <a:r>
              <a:rPr lang="en-US" dirty="0"/>
              <a:t>“The ability to resist immediate reward for a later, larger reward”</a:t>
            </a:r>
          </a:p>
          <a:p>
            <a:pPr lvl="2"/>
            <a:r>
              <a:rPr lang="en-US" dirty="0"/>
              <a:t>“Rewards” differ with age</a:t>
            </a:r>
          </a:p>
          <a:p>
            <a:r>
              <a:rPr lang="en-US" dirty="0"/>
              <a:t>Cognitive Control (CC):</a:t>
            </a:r>
          </a:p>
          <a:p>
            <a:pPr lvl="1"/>
            <a:r>
              <a:rPr lang="en-US" dirty="0"/>
              <a:t>“The ability to suppress competing inappropriate thoughts or actions for more appropriate ones”</a:t>
            </a:r>
          </a:p>
          <a:p>
            <a:pPr marL="0" marR="0" lvl="2"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2"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2"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2" indent="0" algn="l" defTabSz="914400" rtl="0" eaLnBrk="1" fontAlgn="auto" latinLnBrk="0" hangingPunct="1">
              <a:lnSpc>
                <a:spcPct val="100000"/>
              </a:lnSpc>
              <a:spcBef>
                <a:spcPts val="0"/>
              </a:spcBef>
              <a:spcAft>
                <a:spcPts val="0"/>
              </a:spcAft>
              <a:buClrTx/>
              <a:buSzTx/>
              <a:buFontTx/>
              <a:buNone/>
              <a:tabLst/>
              <a:defRPr/>
            </a:pPr>
            <a:r>
              <a:rPr lang="en-US" sz="1200" dirty="0"/>
              <a:t>Depends on </a:t>
            </a:r>
            <a:r>
              <a:rPr lang="en-US" sz="1200" b="1" dirty="0"/>
              <a:t>cognitive control: </a:t>
            </a:r>
            <a:r>
              <a:rPr lang="en-US" sz="1200" dirty="0"/>
              <a:t>ability to suppress inappropriate thoughts or actions in favor of appropriate ones</a:t>
            </a:r>
          </a:p>
          <a:p>
            <a:pPr marL="0" marR="0" lvl="2" indent="0" algn="l" defTabSz="914400" rtl="0" eaLnBrk="1" fontAlgn="auto" latinLnBrk="0" hangingPunct="1">
              <a:lnSpc>
                <a:spcPct val="100000"/>
              </a:lnSpc>
              <a:spcBef>
                <a:spcPts val="0"/>
              </a:spcBef>
              <a:spcAft>
                <a:spcPts val="0"/>
              </a:spcAft>
              <a:buClrTx/>
              <a:buSzTx/>
              <a:buFontTx/>
              <a:buNone/>
              <a:tabLst/>
              <a:defRPr/>
            </a:pPr>
            <a:endParaRPr lang="en-US" sz="1200" dirty="0"/>
          </a:p>
          <a:p>
            <a:pPr lvl="2">
              <a:buFont typeface="Arial" charset="0"/>
              <a:buChar char="•"/>
            </a:pPr>
            <a:r>
              <a:rPr lang="en-US" sz="1200" dirty="0"/>
              <a:t>“Cool” </a:t>
            </a:r>
            <a:r>
              <a:rPr lang="mr-IN" sz="1200" dirty="0"/>
              <a:t>–</a:t>
            </a:r>
            <a:r>
              <a:rPr lang="en-US" sz="1200" dirty="0"/>
              <a:t> cognitive control-related neural circuitry </a:t>
            </a:r>
          </a:p>
          <a:p>
            <a:pPr lvl="2">
              <a:buFont typeface="Arial" charset="0"/>
              <a:buChar char="•"/>
            </a:pPr>
            <a:r>
              <a:rPr lang="en-US" sz="1200" dirty="0"/>
              <a:t>“Hot” </a:t>
            </a:r>
            <a:r>
              <a:rPr lang="mr-IN" sz="1200" dirty="0"/>
              <a:t>–</a:t>
            </a:r>
            <a:r>
              <a:rPr lang="en-US" sz="1200" dirty="0"/>
              <a:t>  involving emotions that are under stimulus control and associated with emotional brain regions</a:t>
            </a:r>
          </a:p>
          <a:p>
            <a:pPr marL="0" marR="0" lvl="2"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2"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2"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2" indent="0" algn="l" defTabSz="914400" rtl="0" eaLnBrk="1" fontAlgn="auto" latinLnBrk="0" hangingPunct="1">
              <a:lnSpc>
                <a:spcPct val="100000"/>
              </a:lnSpc>
              <a:spcBef>
                <a:spcPts val="0"/>
              </a:spcBef>
              <a:spcAft>
                <a:spcPts val="0"/>
              </a:spcAft>
              <a:buClrTx/>
              <a:buSzTx/>
              <a:buFontTx/>
              <a:buNone/>
              <a:tabLst/>
              <a:defRPr/>
            </a:pPr>
            <a:r>
              <a:rPr lang="en-US" dirty="0"/>
              <a:t>to explain the dynamics of resisting temptation during the delay</a:t>
            </a:r>
            <a:r>
              <a:rPr lang="en-US" baseline="0" dirty="0"/>
              <a:t> of gratification task with cool being </a:t>
            </a:r>
            <a:r>
              <a:rPr lang="en-US" baseline="0" dirty="0" err="1"/>
              <a:t>invovling</a:t>
            </a:r>
            <a:r>
              <a:rPr lang="en-US" baseline="0" dirty="0"/>
              <a:t> the cognitive control </a:t>
            </a:r>
            <a:r>
              <a:rPr lang="mr-IN" baseline="0" dirty="0"/>
              <a:t>–</a:t>
            </a:r>
            <a:r>
              <a:rPr lang="en-US" baseline="0" dirty="0"/>
              <a:t>related neural circuitry and the hot involving emotions that under </a:t>
            </a:r>
            <a:r>
              <a:rPr lang="en-US" baseline="0" dirty="0" err="1"/>
              <a:t>stimilus</a:t>
            </a:r>
            <a:r>
              <a:rPr lang="en-US" baseline="0" dirty="0"/>
              <a:t> control and associated with emotional brain regions. </a:t>
            </a:r>
            <a:endParaRPr lang="en-US" dirty="0"/>
          </a:p>
          <a:p>
            <a:pPr marL="0" marR="0" lvl="2"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2"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2"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2" indent="0" algn="l" defTabSz="914400" rtl="0" eaLnBrk="1" fontAlgn="auto" latinLnBrk="0" hangingPunct="1">
              <a:lnSpc>
                <a:spcPct val="100000"/>
              </a:lnSpc>
              <a:spcBef>
                <a:spcPts val="0"/>
              </a:spcBef>
              <a:spcAft>
                <a:spcPts val="0"/>
              </a:spcAft>
              <a:buClrTx/>
              <a:buSzTx/>
              <a:buFontTx/>
              <a:buNone/>
              <a:tabLst/>
              <a:defRPr/>
            </a:pPr>
            <a:r>
              <a:rPr lang="en-US" dirty="0"/>
              <a:t>Examine the extent to which </a:t>
            </a:r>
            <a:r>
              <a:rPr lang="en-US" dirty="0" err="1"/>
              <a:t>invidivudal</a:t>
            </a:r>
            <a:r>
              <a:rPr lang="en-US" dirty="0"/>
              <a:t> differences in delay of gratification in childhood  and continued through adulthood predicts self-control to social cues at both a </a:t>
            </a:r>
            <a:r>
              <a:rPr lang="en-US" dirty="0" err="1"/>
              <a:t>behavoiral</a:t>
            </a:r>
            <a:r>
              <a:rPr lang="en-US" dirty="0"/>
              <a:t> and neural level when participants were in their 40s</a:t>
            </a:r>
          </a:p>
          <a:p>
            <a:endParaRPr lang="en-US" dirty="0"/>
          </a:p>
        </p:txBody>
      </p:sp>
      <p:sp>
        <p:nvSpPr>
          <p:cNvPr id="4" name="Slide Number Placeholder 3"/>
          <p:cNvSpPr>
            <a:spLocks noGrp="1"/>
          </p:cNvSpPr>
          <p:nvPr>
            <p:ph type="sldNum" sz="quarter" idx="10"/>
          </p:nvPr>
        </p:nvSpPr>
        <p:spPr/>
        <p:txBody>
          <a:bodyPr/>
          <a:lstStyle/>
          <a:p>
            <a:fld id="{C91FCED4-5227-CF4C-84D6-63ABAA28D55D}" type="slidenum">
              <a:rPr lang="en-US" smtClean="0"/>
              <a:t>76</a:t>
            </a:fld>
            <a:endParaRPr lang="en-US"/>
          </a:p>
        </p:txBody>
      </p:sp>
    </p:spTree>
    <p:extLst>
      <p:ext uri="{BB962C8B-B14F-4D97-AF65-F5344CB8AC3E}">
        <p14:creationId xmlns:p14="http://schemas.microsoft.com/office/powerpoint/2010/main" val="13657724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Purpose of the study was to examine differences in people who</a:t>
            </a:r>
            <a:r>
              <a:rPr lang="en-US" baseline="0" dirty="0"/>
              <a:t> were classified as high </a:t>
            </a:r>
            <a:r>
              <a:rPr lang="en-US" baseline="0" dirty="0" err="1"/>
              <a:t>DoG’s</a:t>
            </a:r>
            <a:r>
              <a:rPr lang="en-US" baseline="0" dirty="0"/>
              <a:t> versus Low </a:t>
            </a:r>
            <a:r>
              <a:rPr lang="en-US" baseline="0" dirty="0" err="1"/>
              <a:t>DoGs</a:t>
            </a:r>
            <a:r>
              <a:rPr lang="en-US" baseline="0" dirty="0"/>
              <a:t> in early childhood, and see if there were differences in the ability to control impulses and whether that varied based on social cues</a:t>
            </a:r>
          </a:p>
          <a:p>
            <a:pPr marL="628650" lvl="1" indent="-171450">
              <a:buFont typeface="Arial" panose="020B0604020202020204" pitchFamily="34" charset="0"/>
              <a:buChar char="•"/>
            </a:pPr>
            <a:r>
              <a:rPr lang="en-US" baseline="0" dirty="0"/>
              <a:t>Both behaviorally and neutrally looking at a go/</a:t>
            </a:r>
            <a:r>
              <a:rPr lang="en-US" baseline="0" dirty="0" err="1"/>
              <a:t>nogo</a:t>
            </a:r>
            <a:r>
              <a:rPr lang="en-US" baseline="0" dirty="0"/>
              <a:t> task</a:t>
            </a:r>
          </a:p>
          <a:p>
            <a:pPr marL="171450" lvl="0" indent="-171450">
              <a:buFont typeface="Arial" panose="020B0604020202020204" pitchFamily="34" charset="0"/>
              <a:buChar char="•"/>
            </a:pPr>
            <a:r>
              <a:rPr lang="en-US" baseline="0" dirty="0"/>
              <a:t>Important terms</a:t>
            </a:r>
          </a:p>
          <a:p>
            <a:pPr marL="628650" lvl="1" indent="-171450">
              <a:buFont typeface="Arial" panose="020B0604020202020204" pitchFamily="34" charset="0"/>
              <a:buChar char="•"/>
            </a:pPr>
            <a:r>
              <a:rPr lang="en-US" baseline="0" dirty="0"/>
              <a:t>DOG=marshmallow</a:t>
            </a:r>
          </a:p>
          <a:p>
            <a:pPr marL="1085850" lvl="2" indent="-171450">
              <a:buFont typeface="Arial" panose="020B0604020202020204" pitchFamily="34" charset="0"/>
              <a:buChar char="•"/>
            </a:pPr>
            <a:r>
              <a:rPr lang="en-US" baseline="0" dirty="0"/>
              <a:t>Wont be as rewarding for 40 year olds</a:t>
            </a:r>
          </a:p>
          <a:p>
            <a:pPr marL="628650" lvl="1" indent="-171450">
              <a:buFont typeface="Arial" panose="020B0604020202020204" pitchFamily="34" charset="0"/>
              <a:buChar char="•"/>
            </a:pPr>
            <a:r>
              <a:rPr lang="en-US" baseline="0" dirty="0"/>
              <a:t>CC=inhibition of impulses</a:t>
            </a:r>
            <a:endParaRPr lang="en-US" dirty="0"/>
          </a:p>
        </p:txBody>
      </p:sp>
      <p:sp>
        <p:nvSpPr>
          <p:cNvPr id="4" name="Slide Number Placeholder 3"/>
          <p:cNvSpPr>
            <a:spLocks noGrp="1"/>
          </p:cNvSpPr>
          <p:nvPr>
            <p:ph type="sldNum" sz="quarter" idx="10"/>
          </p:nvPr>
        </p:nvSpPr>
        <p:spPr/>
        <p:txBody>
          <a:bodyPr/>
          <a:lstStyle/>
          <a:p>
            <a:fld id="{8B46AC1F-05A0-DC40-84B0-8DEA148B9E21}" type="slidenum">
              <a:rPr lang="en-US" smtClean="0"/>
              <a:t>77</a:t>
            </a:fld>
            <a:endParaRPr lang="en-US"/>
          </a:p>
        </p:txBody>
      </p:sp>
    </p:spTree>
    <p:extLst>
      <p:ext uri="{BB962C8B-B14F-4D97-AF65-F5344CB8AC3E}">
        <p14:creationId xmlns:p14="http://schemas.microsoft.com/office/powerpoint/2010/main" val="925467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577EE0C6-D0EB-4C3C-9ECA-FCFC16282C71}" type="slidenum">
              <a:rPr lang="en-US" altLang="en-US" sz="1200" smtClean="0"/>
              <a:pPr/>
              <a:t>8</a:t>
            </a:fld>
            <a:endParaRPr lang="en-US" altLang="en-US" sz="120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4657188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46AC1F-05A0-DC40-84B0-8DEA148B9E21}" type="slidenum">
              <a:rPr lang="en-US" smtClean="0"/>
              <a:t>78</a:t>
            </a:fld>
            <a:endParaRPr lang="en-US"/>
          </a:p>
        </p:txBody>
      </p:sp>
    </p:spTree>
    <p:extLst>
      <p:ext uri="{BB962C8B-B14F-4D97-AF65-F5344CB8AC3E}">
        <p14:creationId xmlns:p14="http://schemas.microsoft.com/office/powerpoint/2010/main" val="9343169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looking at the cognitive</a:t>
            </a:r>
            <a:r>
              <a:rPr lang="en-US" baseline="0" dirty="0"/>
              <a:t> and neurological processes involved, there's a cool versus hot dichotomy </a:t>
            </a:r>
          </a:p>
          <a:p>
            <a:pPr marL="628650" lvl="1" indent="-171450">
              <a:buFont typeface="Arial" panose="020B0604020202020204" pitchFamily="34" charset="0"/>
              <a:buChar char="•"/>
            </a:pPr>
            <a:r>
              <a:rPr lang="en-US" baseline="0" dirty="0"/>
              <a:t>The cool part is the ability to control or delay</a:t>
            </a:r>
          </a:p>
          <a:p>
            <a:pPr marL="628650" lvl="1" indent="-171450">
              <a:buFont typeface="Arial" panose="020B0604020202020204" pitchFamily="34" charset="0"/>
              <a:buChar char="•"/>
            </a:pPr>
            <a:r>
              <a:rPr lang="en-US" baseline="0" dirty="0"/>
              <a:t>The hot part is the impulse</a:t>
            </a:r>
          </a:p>
          <a:p>
            <a:pPr marL="628650" lvl="1" indent="-171450">
              <a:buFont typeface="Arial" panose="020B0604020202020204" pitchFamily="34" charset="0"/>
              <a:buChar char="•"/>
            </a:pPr>
            <a:r>
              <a:rPr lang="en-US" baseline="0" dirty="0"/>
              <a:t>In DOG studies, using cooling strategies like reappraisal and reframing help with the delay</a:t>
            </a:r>
            <a:endParaRPr lang="en-US" dirty="0"/>
          </a:p>
          <a:p>
            <a:endParaRPr lang="en-US" dirty="0"/>
          </a:p>
        </p:txBody>
      </p:sp>
      <p:sp>
        <p:nvSpPr>
          <p:cNvPr id="4" name="Slide Number Placeholder 3"/>
          <p:cNvSpPr>
            <a:spLocks noGrp="1"/>
          </p:cNvSpPr>
          <p:nvPr>
            <p:ph type="sldNum" sz="quarter" idx="10"/>
          </p:nvPr>
        </p:nvSpPr>
        <p:spPr/>
        <p:txBody>
          <a:bodyPr/>
          <a:lstStyle/>
          <a:p>
            <a:fld id="{C91FCED4-5227-CF4C-84D6-63ABAA28D55D}" type="slidenum">
              <a:rPr lang="en-US" smtClean="0"/>
              <a:t>80</a:t>
            </a:fld>
            <a:endParaRPr lang="en-US"/>
          </a:p>
        </p:txBody>
      </p:sp>
    </p:spTree>
    <p:extLst>
      <p:ext uri="{BB962C8B-B14F-4D97-AF65-F5344CB8AC3E}">
        <p14:creationId xmlns:p14="http://schemas.microsoft.com/office/powerpoint/2010/main" val="22560795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hot system would be stronger in this group </a:t>
            </a:r>
          </a:p>
          <a:p>
            <a:pPr marL="171450" indent="-171450">
              <a:buFont typeface="Arial" panose="020B0604020202020204" pitchFamily="34" charset="0"/>
              <a:buChar char="•"/>
            </a:pPr>
            <a:r>
              <a:rPr lang="en-US" dirty="0"/>
              <a:t>The cool system would be weaker in this group</a:t>
            </a:r>
          </a:p>
        </p:txBody>
      </p:sp>
      <p:sp>
        <p:nvSpPr>
          <p:cNvPr id="4" name="Slide Number Placeholder 3"/>
          <p:cNvSpPr>
            <a:spLocks noGrp="1"/>
          </p:cNvSpPr>
          <p:nvPr>
            <p:ph type="sldNum" sz="quarter" idx="10"/>
          </p:nvPr>
        </p:nvSpPr>
        <p:spPr/>
        <p:txBody>
          <a:bodyPr/>
          <a:lstStyle/>
          <a:p>
            <a:fld id="{A8B732B4-A220-4D64-89E5-594291243225}" type="slidenum">
              <a:rPr lang="en-US" smtClean="0"/>
              <a:pPr/>
              <a:t>81</a:t>
            </a:fld>
            <a:endParaRPr lang="en-US"/>
          </a:p>
        </p:txBody>
      </p:sp>
    </p:spTree>
    <p:extLst>
      <p:ext uri="{BB962C8B-B14F-4D97-AF65-F5344CB8AC3E}">
        <p14:creationId xmlns:p14="http://schemas.microsoft.com/office/powerpoint/2010/main" val="28333662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46AC1F-05A0-DC40-84B0-8DEA148B9E21}" type="slidenum">
              <a:rPr lang="en-US" smtClean="0"/>
              <a:t>82</a:t>
            </a:fld>
            <a:endParaRPr lang="en-US"/>
          </a:p>
        </p:txBody>
      </p:sp>
    </p:spTree>
    <p:extLst>
      <p:ext uri="{BB962C8B-B14F-4D97-AF65-F5344CB8AC3E}">
        <p14:creationId xmlns:p14="http://schemas.microsoft.com/office/powerpoint/2010/main" val="17512044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Comparison of (a) reaction time and (b) accuracy during “cool” and “hot” versions of go/</a:t>
            </a:r>
            <a:r>
              <a:rPr lang="en-US" dirty="0" err="1"/>
              <a:t>nogo</a:t>
            </a:r>
            <a:r>
              <a:rPr lang="en-US" dirty="0"/>
              <a:t> tasks</a:t>
            </a:r>
          </a:p>
          <a:p>
            <a:endParaRPr lang="en-US" b="1" dirty="0"/>
          </a:p>
          <a:p>
            <a:endParaRPr lang="en-US" b="1" dirty="0"/>
          </a:p>
          <a:p>
            <a:r>
              <a:rPr lang="en-US" b="1" dirty="0"/>
              <a:t>Participants</a:t>
            </a:r>
          </a:p>
          <a:p>
            <a:pPr lvl="1"/>
            <a:r>
              <a:rPr lang="en-US" dirty="0"/>
              <a:t>Contacted 117 individuals from 500 original participants who were above or below average on (a) delay of gratification task at age 4 and (b) self-report measures of self-control in their 20’s and 30’s</a:t>
            </a:r>
          </a:p>
          <a:p>
            <a:pPr lvl="1"/>
            <a:r>
              <a:rPr lang="en-US" dirty="0"/>
              <a:t>59 agreed to participate in experiment 1 (behavioral task); 24 in experiment 2 (fMRI)</a:t>
            </a:r>
          </a:p>
          <a:p>
            <a:pPr marL="457200" lvl="1" indent="0">
              <a:buNone/>
            </a:pPr>
            <a:endParaRPr lang="en-US" dirty="0"/>
          </a:p>
          <a:p>
            <a:r>
              <a:rPr lang="en-US" b="1" dirty="0"/>
              <a:t>Measure of impulse control</a:t>
            </a:r>
          </a:p>
          <a:p>
            <a:pPr lvl="1"/>
            <a:r>
              <a:rPr lang="en-US" dirty="0"/>
              <a:t>Comparison of (a) reaction time and (b) accuracy during “cool” and “hot” versions of go/</a:t>
            </a:r>
            <a:r>
              <a:rPr lang="en-US" dirty="0" err="1"/>
              <a:t>nogo</a:t>
            </a:r>
            <a:r>
              <a:rPr lang="en-US" dirty="0"/>
              <a:t> tasks</a:t>
            </a:r>
          </a:p>
          <a:p>
            <a:pPr lvl="2"/>
            <a:r>
              <a:rPr lang="en-US" dirty="0"/>
              <a:t>Cool= males/females with neutral expressions</a:t>
            </a:r>
          </a:p>
          <a:p>
            <a:pPr lvl="2"/>
            <a:r>
              <a:rPr lang="en-US" dirty="0"/>
              <a:t>Hot= happy and fearful/neutral faces (all go and </a:t>
            </a:r>
            <a:r>
              <a:rPr lang="en-US" dirty="0" err="1"/>
              <a:t>nogo</a:t>
            </a:r>
            <a:r>
              <a:rPr lang="en-US" dirty="0"/>
              <a:t>) </a:t>
            </a:r>
          </a:p>
          <a:p>
            <a:pPr lvl="2"/>
            <a:r>
              <a:rPr lang="en-US" dirty="0"/>
              <a:t>For experiment 2, same impulse control task with differences in timing and # trials </a:t>
            </a:r>
          </a:p>
          <a:p>
            <a:endParaRPr lang="en-US" dirty="0"/>
          </a:p>
        </p:txBody>
      </p:sp>
      <p:sp>
        <p:nvSpPr>
          <p:cNvPr id="4" name="Slide Number Placeholder 3"/>
          <p:cNvSpPr>
            <a:spLocks noGrp="1"/>
          </p:cNvSpPr>
          <p:nvPr>
            <p:ph type="sldNum" sz="quarter" idx="10"/>
          </p:nvPr>
        </p:nvSpPr>
        <p:spPr/>
        <p:txBody>
          <a:bodyPr/>
          <a:lstStyle/>
          <a:p>
            <a:fld id="{C91FCED4-5227-CF4C-84D6-63ABAA28D55D}" type="slidenum">
              <a:rPr lang="en-US" smtClean="0"/>
              <a:t>83</a:t>
            </a:fld>
            <a:endParaRPr lang="en-US"/>
          </a:p>
        </p:txBody>
      </p:sp>
    </p:spTree>
    <p:extLst>
      <p:ext uri="{BB962C8B-B14F-4D97-AF65-F5344CB8AC3E}">
        <p14:creationId xmlns:p14="http://schemas.microsoft.com/office/powerpoint/2010/main" val="17041218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46AC1F-05A0-DC40-84B0-8DEA148B9E21}" type="slidenum">
              <a:rPr lang="en-US" smtClean="0"/>
              <a:t>84</a:t>
            </a:fld>
            <a:endParaRPr lang="en-US"/>
          </a:p>
        </p:txBody>
      </p:sp>
    </p:spTree>
    <p:extLst>
      <p:ext uri="{BB962C8B-B14F-4D97-AF65-F5344CB8AC3E}">
        <p14:creationId xmlns:p14="http://schemas.microsoft.com/office/powerpoint/2010/main" val="8626151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“hot” version of the go/</a:t>
            </a:r>
            <a:r>
              <a:rPr lang="en-US" dirty="0" err="1"/>
              <a:t>nogo</a:t>
            </a:r>
            <a:r>
              <a:rPr lang="en-US" dirty="0"/>
              <a:t> task was identical to the “cool” version, except that for this task fearful and happy facial expressions served as stimuli. Both expressions were used as targets (go) and nontargets (</a:t>
            </a:r>
            <a:r>
              <a:rPr lang="en-US" dirty="0" err="1"/>
              <a:t>nogo</a:t>
            </a:r>
            <a:r>
              <a:rPr lang="en-US" dirty="0"/>
              <a:t>) in a 2 (trial type: go, </a:t>
            </a:r>
            <a:r>
              <a:rPr lang="en-US" dirty="0" err="1"/>
              <a:t>nogo</a:t>
            </a:r>
            <a:r>
              <a:rPr lang="en-US" dirty="0"/>
              <a:t>) × 2 (emotion: fear, happy) factorial design</a:t>
            </a:r>
          </a:p>
        </p:txBody>
      </p:sp>
      <p:sp>
        <p:nvSpPr>
          <p:cNvPr id="4" name="Slide Number Placeholder 3"/>
          <p:cNvSpPr>
            <a:spLocks noGrp="1"/>
          </p:cNvSpPr>
          <p:nvPr>
            <p:ph type="sldNum" sz="quarter" idx="10"/>
          </p:nvPr>
        </p:nvSpPr>
        <p:spPr/>
        <p:txBody>
          <a:bodyPr/>
          <a:lstStyle/>
          <a:p>
            <a:fld id="{8B46AC1F-05A0-DC40-84B0-8DEA148B9E21}" type="slidenum">
              <a:rPr lang="en-US" smtClean="0"/>
              <a:t>85</a:t>
            </a:fld>
            <a:endParaRPr lang="en-US"/>
          </a:p>
        </p:txBody>
      </p:sp>
    </p:spTree>
    <p:extLst>
      <p:ext uri="{BB962C8B-B14F-4D97-AF65-F5344CB8AC3E}">
        <p14:creationId xmlns:p14="http://schemas.microsoft.com/office/powerpoint/2010/main" val="38319862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“cool” version of the go/</a:t>
            </a:r>
            <a:r>
              <a:rPr lang="en-US" dirty="0" err="1"/>
              <a:t>nogo</a:t>
            </a:r>
            <a:r>
              <a:rPr lang="en-US" dirty="0"/>
              <a:t> task consisted of male and female stimuli with neutral expressions. Within a single run, both male and female stimuli were presented, one sex as a “go” (i.e., target) stimulus to which participants were instructed to press a button, and the other sex as a “</a:t>
            </a:r>
            <a:r>
              <a:rPr lang="en-US" dirty="0" err="1"/>
              <a:t>nogo</a:t>
            </a:r>
            <a:r>
              <a:rPr lang="en-US" dirty="0"/>
              <a:t>” (i.e., nontarget) stimulus to which participants were instructed to withhold a button press</a:t>
            </a:r>
          </a:p>
        </p:txBody>
      </p:sp>
      <p:sp>
        <p:nvSpPr>
          <p:cNvPr id="4" name="Slide Number Placeholder 3"/>
          <p:cNvSpPr>
            <a:spLocks noGrp="1"/>
          </p:cNvSpPr>
          <p:nvPr>
            <p:ph type="sldNum" sz="quarter" idx="10"/>
          </p:nvPr>
        </p:nvSpPr>
        <p:spPr/>
        <p:txBody>
          <a:bodyPr/>
          <a:lstStyle/>
          <a:p>
            <a:fld id="{8B46AC1F-05A0-DC40-84B0-8DEA148B9E21}" type="slidenum">
              <a:rPr lang="en-US" smtClean="0"/>
              <a:t>86</a:t>
            </a:fld>
            <a:endParaRPr lang="en-US"/>
          </a:p>
        </p:txBody>
      </p:sp>
    </p:spTree>
    <p:extLst>
      <p:ext uri="{BB962C8B-B14F-4D97-AF65-F5344CB8AC3E}">
        <p14:creationId xmlns:p14="http://schemas.microsoft.com/office/powerpoint/2010/main" val="52522943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88</a:t>
            </a:fld>
            <a:endParaRPr lang="en-US"/>
          </a:p>
        </p:txBody>
      </p:sp>
    </p:spTree>
    <p:extLst>
      <p:ext uri="{BB962C8B-B14F-4D97-AF65-F5344CB8AC3E}">
        <p14:creationId xmlns:p14="http://schemas.microsoft.com/office/powerpoint/2010/main" val="382265141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t>
            </a:r>
            <a:r>
              <a:rPr lang="en-US" b="1" dirty="0"/>
              <a:t>“go” </a:t>
            </a:r>
            <a:r>
              <a:rPr lang="en-US" dirty="0"/>
              <a:t>tasks, no differences in response time or accuracy by group </a:t>
            </a:r>
          </a:p>
          <a:p>
            <a:r>
              <a:rPr lang="en-US" dirty="0"/>
              <a:t>Results in grey</a:t>
            </a:r>
          </a:p>
          <a:p>
            <a:r>
              <a:rPr lang="en-US" dirty="0"/>
              <a:t>In the high delay group, cool and hot didn’t really differ for </a:t>
            </a:r>
            <a:r>
              <a:rPr lang="en-US" dirty="0" err="1"/>
              <a:t>NoGo</a:t>
            </a:r>
            <a:r>
              <a:rPr lang="en-US" dirty="0"/>
              <a:t> Accuracy</a:t>
            </a:r>
          </a:p>
          <a:p>
            <a:r>
              <a:rPr lang="en-US" dirty="0"/>
              <a:t>In the low delay</a:t>
            </a:r>
            <a:r>
              <a:rPr lang="en-US" baseline="0" dirty="0"/>
              <a:t> group, accuracy was worse in the hot trials</a:t>
            </a:r>
          </a:p>
          <a:p>
            <a:r>
              <a:rPr lang="en-US" baseline="0" dirty="0"/>
              <a:t>On Hot trials, high delayers had better accuracy than low delayers (at trend level)</a:t>
            </a:r>
          </a:p>
          <a:p>
            <a:r>
              <a:rPr lang="en-US" baseline="0" dirty="0"/>
              <a:t>Specifically, the high and low groups differed in their accuracy for happy faces, such that high was &gt; low</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i="1" dirty="0"/>
              <a:t>Therefore, only found differences between groups ability to suppress/inhibit response to emotional or “hot” cues (happy faces)</a:t>
            </a:r>
          </a:p>
          <a:p>
            <a:pPr lvl="0"/>
            <a:r>
              <a:rPr lang="en-US" sz="1200" kern="1200" dirty="0">
                <a:solidFill>
                  <a:schemeClr val="tx1"/>
                </a:solidFill>
                <a:effectLst/>
                <a:latin typeface="Arial" charset="0"/>
                <a:ea typeface="+mn-ea"/>
                <a:cs typeface="+mn-cs"/>
              </a:rPr>
              <a:t>Difficulty suppressing responses to happy faces in low delay adults</a:t>
            </a:r>
          </a:p>
          <a:p>
            <a:pPr lvl="1"/>
            <a:r>
              <a:rPr lang="en-US" sz="1200" kern="1200" dirty="0">
                <a:solidFill>
                  <a:schemeClr val="tx1"/>
                </a:solidFill>
                <a:effectLst/>
                <a:latin typeface="Arial" charset="0"/>
                <a:ea typeface="+mn-ea"/>
                <a:cs typeface="+mn-cs"/>
              </a:rPr>
              <a:t>Resisting “temptation”</a:t>
            </a:r>
          </a:p>
          <a:p>
            <a:pPr lvl="1"/>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89</a:t>
            </a:fld>
            <a:endParaRPr lang="en-US"/>
          </a:p>
        </p:txBody>
      </p:sp>
    </p:spTree>
    <p:extLst>
      <p:ext uri="{BB962C8B-B14F-4D97-AF65-F5344CB8AC3E}">
        <p14:creationId xmlns:p14="http://schemas.microsoft.com/office/powerpoint/2010/main" val="640319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9</a:t>
            </a:fld>
            <a:endParaRPr lang="en-US"/>
          </a:p>
        </p:txBody>
      </p:sp>
    </p:spTree>
    <p:extLst>
      <p:ext uri="{BB962C8B-B14F-4D97-AF65-F5344CB8AC3E}">
        <p14:creationId xmlns:p14="http://schemas.microsoft.com/office/powerpoint/2010/main" val="275917694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90</a:t>
            </a:fld>
            <a:endParaRPr lang="en-US"/>
          </a:p>
        </p:txBody>
      </p:sp>
    </p:spTree>
    <p:extLst>
      <p:ext uri="{BB962C8B-B14F-4D97-AF65-F5344CB8AC3E}">
        <p14:creationId xmlns:p14="http://schemas.microsoft.com/office/powerpoint/2010/main" val="259935759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92</a:t>
            </a:fld>
            <a:endParaRPr lang="en-US"/>
          </a:p>
        </p:txBody>
      </p:sp>
    </p:spTree>
    <p:extLst>
      <p:ext uri="{BB962C8B-B14F-4D97-AF65-F5344CB8AC3E}">
        <p14:creationId xmlns:p14="http://schemas.microsoft.com/office/powerpoint/2010/main" val="38057382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93</a:t>
            </a:fld>
            <a:endParaRPr lang="en-US"/>
          </a:p>
        </p:txBody>
      </p:sp>
    </p:spTree>
    <p:extLst>
      <p:ext uri="{BB962C8B-B14F-4D97-AF65-F5344CB8AC3E}">
        <p14:creationId xmlns:p14="http://schemas.microsoft.com/office/powerpoint/2010/main" val="32573998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don’t see a difference between cognitive control when doing the cool tasks. You do see a difference when the emotional faces are present</a:t>
            </a:r>
          </a:p>
          <a:p>
            <a:endParaRPr lang="en-US" dirty="0"/>
          </a:p>
          <a:p>
            <a:r>
              <a:rPr lang="en-US" dirty="0"/>
              <a:t>Greater cognitive control in high delayers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3200" i="1"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sz="3200" i="1" dirty="0"/>
              <a:t>There was a similar pattern within and outside of the scanner</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3200" i="1" dirty="0"/>
          </a:p>
          <a:p>
            <a:r>
              <a:rPr lang="en-US" sz="3600" b="1" dirty="0"/>
              <a:t>Behavioral results</a:t>
            </a:r>
          </a:p>
          <a:p>
            <a:pPr lvl="1"/>
            <a:r>
              <a:rPr lang="en-US" sz="3200" dirty="0"/>
              <a:t>More false alarms for low delayers, but not significant</a:t>
            </a:r>
          </a:p>
          <a:p>
            <a:r>
              <a:rPr lang="en-US" sz="3600" b="1" dirty="0"/>
              <a:t>Imaging results</a:t>
            </a:r>
          </a:p>
          <a:p>
            <a:pPr lvl="1"/>
            <a:r>
              <a:rPr lang="en-US" sz="3200" i="1" dirty="0"/>
              <a:t>High delayers</a:t>
            </a:r>
            <a:r>
              <a:rPr lang="en-US" sz="3200" dirty="0"/>
              <a:t>: More polarization of activity in inferior frontal gyrus (IFG)</a:t>
            </a:r>
          </a:p>
          <a:p>
            <a:pPr lvl="1"/>
            <a:r>
              <a:rPr lang="en-US" sz="3200" i="1" dirty="0"/>
              <a:t>Low delayers: </a:t>
            </a:r>
            <a:r>
              <a:rPr lang="en-US" sz="3200" dirty="0"/>
              <a:t>More activity in ventral striatum when happy “</a:t>
            </a:r>
            <a:r>
              <a:rPr lang="en-US" sz="3200" dirty="0" err="1"/>
              <a:t>nogo</a:t>
            </a:r>
            <a:r>
              <a:rPr lang="en-US" sz="3200" dirty="0"/>
              <a:t>” cues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3200" i="1" dirty="0"/>
          </a:p>
          <a:p>
            <a:r>
              <a:rPr lang="en-US" dirty="0"/>
              <a:t> </a:t>
            </a:r>
          </a:p>
        </p:txBody>
      </p:sp>
      <p:sp>
        <p:nvSpPr>
          <p:cNvPr id="4" name="Slide Number Placeholder 3"/>
          <p:cNvSpPr>
            <a:spLocks noGrp="1"/>
          </p:cNvSpPr>
          <p:nvPr>
            <p:ph type="sldNum" sz="quarter" idx="10"/>
          </p:nvPr>
        </p:nvSpPr>
        <p:spPr/>
        <p:txBody>
          <a:bodyPr/>
          <a:lstStyle/>
          <a:p>
            <a:fld id="{C91FCED4-5227-CF4C-84D6-63ABAA28D55D}" type="slidenum">
              <a:rPr lang="en-US" smtClean="0"/>
              <a:t>95</a:t>
            </a:fld>
            <a:endParaRPr lang="en-US"/>
          </a:p>
        </p:txBody>
      </p:sp>
    </p:spTree>
    <p:extLst>
      <p:ext uri="{BB962C8B-B14F-4D97-AF65-F5344CB8AC3E}">
        <p14:creationId xmlns:p14="http://schemas.microsoft.com/office/powerpoint/2010/main" val="49331793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96</a:t>
            </a:fld>
            <a:endParaRPr lang="en-US"/>
          </a:p>
        </p:txBody>
      </p:sp>
    </p:spTree>
    <p:extLst>
      <p:ext uri="{BB962C8B-B14F-4D97-AF65-F5344CB8AC3E}">
        <p14:creationId xmlns:p14="http://schemas.microsoft.com/office/powerpoint/2010/main" val="323263881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Right</a:t>
            </a:r>
            <a:r>
              <a:rPr lang="en-US" baseline="0" dirty="0"/>
              <a:t> IFG is a Cool zone</a:t>
            </a:r>
          </a:p>
          <a:p>
            <a:pPr marL="171450" lvl="0" indent="-171450">
              <a:buFont typeface="Arial" panose="020B0604020202020204" pitchFamily="34" charset="0"/>
              <a:buChar char="•"/>
            </a:pPr>
            <a:r>
              <a:rPr lang="en-US" baseline="0" dirty="0"/>
              <a:t>More IFG polarization no </a:t>
            </a:r>
            <a:r>
              <a:rPr lang="en-US" baseline="0" dirty="0" err="1"/>
              <a:t>NoGo</a:t>
            </a:r>
            <a:r>
              <a:rPr lang="en-US" baseline="0" dirty="0"/>
              <a:t> trials than Go trials; only significant for the High Delay group</a:t>
            </a:r>
          </a:p>
          <a:p>
            <a:pPr marL="171450" lvl="0" indent="-171450">
              <a:buFont typeface="Arial" panose="020B0604020202020204" pitchFamily="34" charset="0"/>
              <a:buChar char="•"/>
            </a:pPr>
            <a:r>
              <a:rPr lang="en-US" baseline="0" dirty="0"/>
              <a:t>IFG associated with accurately withholding a response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Fig. 2 The right inferior frontal cortex was associated with correct inhibition of a response (</a:t>
            </a:r>
            <a:r>
              <a:rPr lang="en-US" sz="1200" kern="1200" dirty="0" err="1">
                <a:solidFill>
                  <a:schemeClr val="tx1"/>
                </a:solidFill>
                <a:effectLst/>
                <a:latin typeface="Arial" charset="0"/>
                <a:ea typeface="+mn-ea"/>
                <a:cs typeface="+mn-cs"/>
              </a:rPr>
              <a:t>nogo</a:t>
            </a:r>
            <a:r>
              <a:rPr lang="en-US" sz="1200" kern="1200" dirty="0">
                <a:solidFill>
                  <a:schemeClr val="tx1"/>
                </a:solidFill>
                <a:effectLst/>
                <a:latin typeface="Arial" charset="0"/>
                <a:ea typeface="+mn-ea"/>
                <a:cs typeface="+mn-cs"/>
              </a:rPr>
              <a:t>) relative to making a correct response (go). </a:t>
            </a:r>
            <a:r>
              <a:rPr lang="en-US" sz="1200" i="1" kern="1200" dirty="0">
                <a:solidFill>
                  <a:schemeClr val="tx1"/>
                </a:solidFill>
                <a:effectLst/>
                <a:latin typeface="Arial" charset="0"/>
                <a:ea typeface="+mn-ea"/>
                <a:cs typeface="+mn-cs"/>
              </a:rPr>
              <a:t>Left</a:t>
            </a:r>
            <a:r>
              <a:rPr lang="en-US" sz="1200" kern="1200" dirty="0">
                <a:solidFill>
                  <a:schemeClr val="tx1"/>
                </a:solidFill>
                <a:effectLst/>
                <a:latin typeface="Arial" charset="0"/>
                <a:ea typeface="+mn-ea"/>
                <a:cs typeface="+mn-cs"/>
              </a:rPr>
              <a:t>: Activation map depicting right inferior frontal gyrus activation</a:t>
            </a:r>
            <a:r>
              <a:rPr lang="en-US" sz="1200" kern="1200" baseline="0" dirty="0">
                <a:solidFill>
                  <a:schemeClr val="tx1"/>
                </a:solidFill>
                <a:effectLst/>
                <a:latin typeface="Arial" charset="0"/>
                <a:ea typeface="+mn-ea"/>
                <a:cs typeface="+mn-cs"/>
              </a:rPr>
              <a:t> </a:t>
            </a:r>
            <a:r>
              <a:rPr lang="en-US" sz="1200" i="1" kern="1200" dirty="0">
                <a:solidFill>
                  <a:schemeClr val="tx1"/>
                </a:solidFill>
                <a:effectLst/>
                <a:latin typeface="Arial" charset="0"/>
                <a:ea typeface="+mn-ea"/>
                <a:cs typeface="+mn-cs"/>
              </a:rPr>
              <a:t>Right</a:t>
            </a:r>
            <a:r>
              <a:rPr lang="en-US" sz="1200" kern="1200" dirty="0">
                <a:solidFill>
                  <a:schemeClr val="tx1"/>
                </a:solidFill>
                <a:effectLst/>
                <a:latin typeface="Arial" charset="0"/>
                <a:ea typeface="+mn-ea"/>
                <a:cs typeface="+mn-cs"/>
              </a:rPr>
              <a:t>: Percentage change in MR signal for “go” and “</a:t>
            </a:r>
            <a:r>
              <a:rPr lang="en-US" sz="1200" kern="1200" dirty="0" err="1">
                <a:solidFill>
                  <a:schemeClr val="tx1"/>
                </a:solidFill>
                <a:effectLst/>
                <a:latin typeface="Arial" charset="0"/>
                <a:ea typeface="+mn-ea"/>
                <a:cs typeface="+mn-cs"/>
              </a:rPr>
              <a:t>nogo</a:t>
            </a:r>
            <a:r>
              <a:rPr lang="en-US" sz="1200" kern="1200" dirty="0">
                <a:solidFill>
                  <a:schemeClr val="tx1"/>
                </a:solidFill>
                <a:effectLst/>
                <a:latin typeface="Arial" charset="0"/>
                <a:ea typeface="+mn-ea"/>
                <a:cs typeface="+mn-cs"/>
              </a:rPr>
              <a:t>” trials in the inferior frontal gyrus</a:t>
            </a:r>
            <a:endParaRPr lang="en-US" dirty="0"/>
          </a:p>
          <a:p>
            <a:endParaRPr lang="en-US" dirty="0"/>
          </a:p>
          <a:p>
            <a:r>
              <a:rPr lang="en-US" dirty="0"/>
              <a:t>Fig. 3</a:t>
            </a:r>
          </a:p>
          <a:p>
            <a:r>
              <a:rPr lang="en-US" sz="1200" kern="1200" dirty="0">
                <a:solidFill>
                  <a:schemeClr val="tx1"/>
                </a:solidFill>
                <a:effectLst/>
                <a:latin typeface="Arial" charset="0"/>
                <a:ea typeface="+mn-ea"/>
                <a:cs typeface="+mn-cs"/>
              </a:rPr>
              <a:t>Differential inferior frontal gyrus recruitment between </a:t>
            </a:r>
            <a:r>
              <a:rPr lang="en-US" sz="1200" kern="1200" dirty="0" err="1">
                <a:solidFill>
                  <a:schemeClr val="tx1"/>
                </a:solidFill>
                <a:effectLst/>
                <a:latin typeface="Arial" charset="0"/>
                <a:ea typeface="+mn-ea"/>
                <a:cs typeface="+mn-cs"/>
              </a:rPr>
              <a:t>nogo</a:t>
            </a:r>
            <a:r>
              <a:rPr lang="en-US" sz="1200" kern="1200" dirty="0">
                <a:solidFill>
                  <a:schemeClr val="tx1"/>
                </a:solidFill>
                <a:effectLst/>
                <a:latin typeface="Arial" charset="0"/>
                <a:ea typeface="+mn-ea"/>
                <a:cs typeface="+mn-cs"/>
              </a:rPr>
              <a:t> and go trials is more pronounced in high delayers than in low delayers. The right inferior gyrus (region shown in </a:t>
            </a:r>
            <a:r>
              <a:rPr lang="en-US" sz="1200" u="sng" kern="1200" dirty="0">
                <a:solidFill>
                  <a:schemeClr val="tx1"/>
                </a:solidFill>
                <a:effectLst/>
                <a:latin typeface="Arial" charset="0"/>
                <a:ea typeface="+mn-ea"/>
                <a:cs typeface="+mn-cs"/>
                <a:hlinkClick r:id="rId3"/>
              </a:rPr>
              <a:t>Fig. 2</a:t>
            </a:r>
            <a:r>
              <a:rPr lang="en-US" sz="1200" i="1" u="sng" kern="1200" dirty="0">
                <a:solidFill>
                  <a:schemeClr val="tx1"/>
                </a:solidFill>
                <a:effectLst/>
                <a:latin typeface="Arial" charset="0"/>
                <a:ea typeface="+mn-ea"/>
                <a:cs typeface="+mn-cs"/>
                <a:hlinkClick r:id="rId3"/>
              </a:rPr>
              <a:t>A</a:t>
            </a:r>
            <a:r>
              <a:rPr lang="en-US" sz="1200" kern="1200" dirty="0">
                <a:solidFill>
                  <a:schemeClr val="tx1"/>
                </a:solidFill>
                <a:effectLst/>
                <a:latin typeface="Arial" charset="0"/>
                <a:ea typeface="+mn-ea"/>
                <a:cs typeface="+mn-cs"/>
              </a:rPr>
              <a:t>) showed a significant interaction between group and trial type, with greater polarization of inferior frontal gyrus response to “</a:t>
            </a:r>
            <a:r>
              <a:rPr lang="en-US" sz="1200" kern="1200" dirty="0" err="1">
                <a:solidFill>
                  <a:schemeClr val="tx1"/>
                </a:solidFill>
                <a:effectLst/>
                <a:latin typeface="Arial" charset="0"/>
                <a:ea typeface="+mn-ea"/>
                <a:cs typeface="+mn-cs"/>
              </a:rPr>
              <a:t>nogo</a:t>
            </a:r>
            <a:r>
              <a:rPr lang="en-US" sz="1200" kern="1200" dirty="0">
                <a:solidFill>
                  <a:schemeClr val="tx1"/>
                </a:solidFill>
                <a:effectLst/>
                <a:latin typeface="Arial" charset="0"/>
                <a:ea typeface="+mn-ea"/>
                <a:cs typeface="+mn-cs"/>
              </a:rPr>
              <a:t>” relative to “go” trials for high delayers.</a:t>
            </a: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97</a:t>
            </a:fld>
            <a:endParaRPr lang="en-US"/>
          </a:p>
        </p:txBody>
      </p:sp>
    </p:spTree>
    <p:extLst>
      <p:ext uri="{BB962C8B-B14F-4D97-AF65-F5344CB8AC3E}">
        <p14:creationId xmlns:p14="http://schemas.microsoft.com/office/powerpoint/2010/main" val="34798040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b="1" dirty="0"/>
              <a:t>Behavioral results</a:t>
            </a:r>
          </a:p>
          <a:p>
            <a:pPr lvl="1"/>
            <a:r>
              <a:rPr lang="en-US" sz="3200" dirty="0"/>
              <a:t>More false alarms for low delayers, but not significant</a:t>
            </a:r>
          </a:p>
          <a:p>
            <a:r>
              <a:rPr lang="en-US" sz="3600" b="1" dirty="0"/>
              <a:t>Imaging results</a:t>
            </a:r>
          </a:p>
          <a:p>
            <a:pPr lvl="1"/>
            <a:r>
              <a:rPr lang="en-US" sz="3200" i="1" dirty="0"/>
              <a:t>High delayers</a:t>
            </a:r>
            <a:r>
              <a:rPr lang="en-US" sz="3200" dirty="0"/>
              <a:t>: More polarization of activity in inferior frontal gyrus (IFG)</a:t>
            </a:r>
          </a:p>
          <a:p>
            <a:pPr lvl="1"/>
            <a:r>
              <a:rPr lang="en-US" sz="3200" i="1" dirty="0"/>
              <a:t>Low delayers: </a:t>
            </a:r>
            <a:r>
              <a:rPr lang="en-US" sz="3200" dirty="0"/>
              <a:t>More activity in ventral striatum when happy “</a:t>
            </a:r>
            <a:r>
              <a:rPr lang="en-US" sz="3200" dirty="0" err="1"/>
              <a:t>nogo</a:t>
            </a:r>
            <a:r>
              <a:rPr lang="en-US" sz="3200" dirty="0"/>
              <a:t>” cues</a:t>
            </a:r>
          </a:p>
          <a:p>
            <a:endParaRPr lang="en-US" dirty="0"/>
          </a:p>
          <a:p>
            <a:r>
              <a:rPr lang="en-US" dirty="0"/>
              <a:t>Panel A: when you are successfully able to inhibit a response during no go, you see activation in the IFG</a:t>
            </a:r>
          </a:p>
          <a:p>
            <a:endParaRPr lang="en-US" dirty="0"/>
          </a:p>
          <a:p>
            <a:r>
              <a:rPr lang="en-US" dirty="0"/>
              <a:t>Panel B: you see activation in motor cortex when responding correctly in go trial</a:t>
            </a:r>
          </a:p>
          <a:p>
            <a:endParaRPr lang="en-US" dirty="0"/>
          </a:p>
          <a:p>
            <a:r>
              <a:rPr lang="en-US" dirty="0"/>
              <a:t>Panel C: </a:t>
            </a:r>
          </a:p>
          <a:p>
            <a:endParaRPr lang="en-US" dirty="0"/>
          </a:p>
          <a:p>
            <a:r>
              <a:rPr lang="en-US" dirty="0"/>
              <a:t>Show A,B maybe not C</a:t>
            </a:r>
          </a:p>
          <a:p>
            <a:endParaRPr lang="en-US" dirty="0"/>
          </a:p>
        </p:txBody>
      </p:sp>
      <p:sp>
        <p:nvSpPr>
          <p:cNvPr id="4" name="Slide Number Placeholder 3"/>
          <p:cNvSpPr>
            <a:spLocks noGrp="1"/>
          </p:cNvSpPr>
          <p:nvPr>
            <p:ph type="sldNum" sz="quarter" idx="10"/>
          </p:nvPr>
        </p:nvSpPr>
        <p:spPr/>
        <p:txBody>
          <a:bodyPr/>
          <a:lstStyle/>
          <a:p>
            <a:fld id="{C91FCED4-5227-CF4C-84D6-63ABAA28D55D}" type="slidenum">
              <a:rPr lang="en-US" smtClean="0"/>
              <a:t>98</a:t>
            </a:fld>
            <a:endParaRPr lang="en-US"/>
          </a:p>
        </p:txBody>
      </p:sp>
    </p:spTree>
    <p:extLst>
      <p:ext uri="{BB962C8B-B14F-4D97-AF65-F5344CB8AC3E}">
        <p14:creationId xmlns:p14="http://schemas.microsoft.com/office/powerpoint/2010/main" val="9201850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VS is a Hot Region</a:t>
            </a:r>
          </a:p>
          <a:p>
            <a:pPr lvl="0"/>
            <a:r>
              <a:rPr lang="en-US" dirty="0"/>
              <a:t>When the </a:t>
            </a:r>
            <a:r>
              <a:rPr lang="en-US" dirty="0" err="1"/>
              <a:t>NoGo</a:t>
            </a:r>
            <a:r>
              <a:rPr lang="en-US" dirty="0"/>
              <a:t> trial was a happy face, the</a:t>
            </a:r>
            <a:r>
              <a:rPr lang="en-US" baseline="0" dirty="0"/>
              <a:t> Low delayers had more VS activity than the high delayers. </a:t>
            </a:r>
          </a:p>
          <a:p>
            <a:pPr lvl="0"/>
            <a:r>
              <a:rPr lang="en-US" baseline="0" dirty="0"/>
              <a:t>This highlights the importance of the stimulus salience when people are required to resist.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charset="0"/>
                <a:ea typeface="+mn-ea"/>
                <a:cs typeface="+mn-cs"/>
              </a:rPr>
              <a:t>Low delay ability in early childhood predicts greater recruitment of ventral striatum when inhibiting responses to positive social cues 40 y later. </a:t>
            </a:r>
            <a:r>
              <a:rPr lang="en-US" sz="1200" i="1" kern="1200" dirty="0">
                <a:solidFill>
                  <a:schemeClr val="tx1"/>
                </a:solidFill>
                <a:effectLst/>
                <a:latin typeface="Arial" charset="0"/>
                <a:ea typeface="+mn-ea"/>
                <a:cs typeface="+mn-cs"/>
              </a:rPr>
              <a:t>Left</a:t>
            </a:r>
            <a:r>
              <a:rPr lang="en-US" sz="1200" kern="1200" dirty="0">
                <a:solidFill>
                  <a:schemeClr val="tx1"/>
                </a:solidFill>
                <a:effectLst/>
                <a:latin typeface="Arial" charset="0"/>
                <a:ea typeface="+mn-ea"/>
                <a:cs typeface="+mn-cs"/>
              </a:rPr>
              <a:t>: Activation map for the three-way interaction of task, emotion, and delay group depicting ventral striatum activity </a:t>
            </a:r>
            <a:r>
              <a:rPr lang="en-US" sz="1200" i="1" kern="1200" dirty="0">
                <a:solidFill>
                  <a:schemeClr val="tx1"/>
                </a:solidFill>
                <a:effectLst/>
                <a:latin typeface="Arial" charset="0"/>
                <a:ea typeface="+mn-ea"/>
                <a:cs typeface="+mn-cs"/>
              </a:rPr>
              <a:t>Right</a:t>
            </a:r>
            <a:r>
              <a:rPr lang="en-US" sz="1200" kern="1200" dirty="0">
                <a:solidFill>
                  <a:schemeClr val="tx1"/>
                </a:solidFill>
                <a:effectLst/>
                <a:latin typeface="Arial" charset="0"/>
                <a:ea typeface="+mn-ea"/>
                <a:cs typeface="+mn-cs"/>
              </a:rPr>
              <a:t>: Ventral striatal response to happy “</a:t>
            </a:r>
            <a:r>
              <a:rPr lang="en-US" sz="1200" kern="1200" dirty="0" err="1">
                <a:solidFill>
                  <a:schemeClr val="tx1"/>
                </a:solidFill>
                <a:effectLst/>
                <a:latin typeface="Arial" charset="0"/>
                <a:ea typeface="+mn-ea"/>
                <a:cs typeface="+mn-cs"/>
              </a:rPr>
              <a:t>nogo</a:t>
            </a:r>
            <a:r>
              <a:rPr lang="en-US" sz="1200" kern="1200" dirty="0">
                <a:solidFill>
                  <a:schemeClr val="tx1"/>
                </a:solidFill>
                <a:effectLst/>
                <a:latin typeface="Arial" charset="0"/>
                <a:ea typeface="+mn-ea"/>
                <a:cs typeface="+mn-cs"/>
              </a:rPr>
              <a:t>” trials in high and low delayers.</a:t>
            </a:r>
          </a:p>
          <a:p>
            <a:endParaRPr lang="en-US" dirty="0"/>
          </a:p>
        </p:txBody>
      </p:sp>
      <p:sp>
        <p:nvSpPr>
          <p:cNvPr id="4" name="Slide Number Placeholder 3"/>
          <p:cNvSpPr>
            <a:spLocks noGrp="1"/>
          </p:cNvSpPr>
          <p:nvPr>
            <p:ph type="sldNum" sz="quarter" idx="10"/>
          </p:nvPr>
        </p:nvSpPr>
        <p:spPr/>
        <p:txBody>
          <a:bodyPr/>
          <a:lstStyle/>
          <a:p>
            <a:fld id="{C91FCED4-5227-CF4C-84D6-63ABAA28D55D}" type="slidenum">
              <a:rPr lang="en-US" smtClean="0"/>
              <a:t>99</a:t>
            </a:fld>
            <a:endParaRPr lang="en-US"/>
          </a:p>
        </p:txBody>
      </p:sp>
    </p:spTree>
    <p:extLst>
      <p:ext uri="{BB962C8B-B14F-4D97-AF65-F5344CB8AC3E}">
        <p14:creationId xmlns:p14="http://schemas.microsoft.com/office/powerpoint/2010/main" val="94875539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VS is a Hot Region</a:t>
            </a:r>
          </a:p>
          <a:p>
            <a:pPr lvl="0"/>
            <a:r>
              <a:rPr lang="en-US" dirty="0"/>
              <a:t>When the </a:t>
            </a:r>
            <a:r>
              <a:rPr lang="en-US" dirty="0" err="1"/>
              <a:t>NoGo</a:t>
            </a:r>
            <a:r>
              <a:rPr lang="en-US" dirty="0"/>
              <a:t> trial was a happy face, the</a:t>
            </a:r>
            <a:r>
              <a:rPr lang="en-US" baseline="0" dirty="0"/>
              <a:t> Low delayers had more VS activity than the high delayers. </a:t>
            </a:r>
          </a:p>
          <a:p>
            <a:pPr lvl="0"/>
            <a:r>
              <a:rPr lang="en-US" baseline="0" dirty="0"/>
              <a:t>This highlights the importance of the stimulus salience when people are required to resist.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charset="0"/>
                <a:ea typeface="+mn-ea"/>
                <a:cs typeface="+mn-cs"/>
              </a:rPr>
              <a:t>Low delay ability in early childhood predicts greater recruitment of ventral striatum when inhibiting responses to positive social cues 40 y later. </a:t>
            </a:r>
            <a:r>
              <a:rPr lang="en-US" sz="1200" i="1" kern="1200" dirty="0">
                <a:solidFill>
                  <a:schemeClr val="tx1"/>
                </a:solidFill>
                <a:effectLst/>
                <a:latin typeface="Arial" charset="0"/>
                <a:ea typeface="+mn-ea"/>
                <a:cs typeface="+mn-cs"/>
              </a:rPr>
              <a:t>Left</a:t>
            </a:r>
            <a:r>
              <a:rPr lang="en-US" sz="1200" kern="1200" dirty="0">
                <a:solidFill>
                  <a:schemeClr val="tx1"/>
                </a:solidFill>
                <a:effectLst/>
                <a:latin typeface="Arial" charset="0"/>
                <a:ea typeface="+mn-ea"/>
                <a:cs typeface="+mn-cs"/>
              </a:rPr>
              <a:t>: Activation map for the three-way interaction of task, emotion, and delay group depicting ventral striatum activity </a:t>
            </a:r>
            <a:r>
              <a:rPr lang="en-US" sz="1200" i="1" kern="1200" dirty="0">
                <a:solidFill>
                  <a:schemeClr val="tx1"/>
                </a:solidFill>
                <a:effectLst/>
                <a:latin typeface="Arial" charset="0"/>
                <a:ea typeface="+mn-ea"/>
                <a:cs typeface="+mn-cs"/>
              </a:rPr>
              <a:t>Right</a:t>
            </a:r>
            <a:r>
              <a:rPr lang="en-US" sz="1200" kern="1200" dirty="0">
                <a:solidFill>
                  <a:schemeClr val="tx1"/>
                </a:solidFill>
                <a:effectLst/>
                <a:latin typeface="Arial" charset="0"/>
                <a:ea typeface="+mn-ea"/>
                <a:cs typeface="+mn-cs"/>
              </a:rPr>
              <a:t>: Ventral striatal response to happy “</a:t>
            </a:r>
            <a:r>
              <a:rPr lang="en-US" sz="1200" kern="1200" dirty="0" err="1">
                <a:solidFill>
                  <a:schemeClr val="tx1"/>
                </a:solidFill>
                <a:effectLst/>
                <a:latin typeface="Arial" charset="0"/>
                <a:ea typeface="+mn-ea"/>
                <a:cs typeface="+mn-cs"/>
              </a:rPr>
              <a:t>nogo</a:t>
            </a:r>
            <a:r>
              <a:rPr lang="en-US" sz="1200" kern="1200" dirty="0">
                <a:solidFill>
                  <a:schemeClr val="tx1"/>
                </a:solidFill>
                <a:effectLst/>
                <a:latin typeface="Arial" charset="0"/>
                <a:ea typeface="+mn-ea"/>
                <a:cs typeface="+mn-cs"/>
              </a:rPr>
              <a:t>” trials in high and low delayers.</a:t>
            </a:r>
          </a:p>
          <a:p>
            <a:pPr lvl="0"/>
            <a:r>
              <a:rPr lang="en-US" baseline="0" dirty="0"/>
              <a:t> </a:t>
            </a: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100</a:t>
            </a:fld>
            <a:endParaRPr lang="en-US"/>
          </a:p>
        </p:txBody>
      </p:sp>
    </p:spTree>
    <p:extLst>
      <p:ext uri="{BB962C8B-B14F-4D97-AF65-F5344CB8AC3E}">
        <p14:creationId xmlns:p14="http://schemas.microsoft.com/office/powerpoint/2010/main" val="111139820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Right</a:t>
            </a:r>
            <a:r>
              <a:rPr lang="en-US" baseline="0" dirty="0"/>
              <a:t> IFG is a Cool zone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Fig. 2 The right inferior frontal cortex was associated with correct inhibition of a response (</a:t>
            </a:r>
            <a:r>
              <a:rPr lang="en-US" sz="1200" kern="1200" dirty="0" err="1">
                <a:solidFill>
                  <a:schemeClr val="tx1"/>
                </a:solidFill>
                <a:effectLst/>
                <a:latin typeface="Arial" charset="0"/>
                <a:ea typeface="+mn-ea"/>
                <a:cs typeface="+mn-cs"/>
              </a:rPr>
              <a:t>nogo</a:t>
            </a:r>
            <a:r>
              <a:rPr lang="en-US" sz="1200" kern="1200" dirty="0">
                <a:solidFill>
                  <a:schemeClr val="tx1"/>
                </a:solidFill>
                <a:effectLst/>
                <a:latin typeface="Arial" charset="0"/>
                <a:ea typeface="+mn-ea"/>
                <a:cs typeface="+mn-cs"/>
              </a:rPr>
              <a:t>) relative to making a correct response (go). </a:t>
            </a:r>
            <a:r>
              <a:rPr lang="en-US" sz="1200" i="1" kern="1200" dirty="0">
                <a:solidFill>
                  <a:schemeClr val="tx1"/>
                </a:solidFill>
                <a:effectLst/>
                <a:latin typeface="Arial" charset="0"/>
                <a:ea typeface="+mn-ea"/>
                <a:cs typeface="+mn-cs"/>
              </a:rPr>
              <a:t>Left</a:t>
            </a:r>
            <a:r>
              <a:rPr lang="en-US" sz="1200" kern="1200" dirty="0">
                <a:solidFill>
                  <a:schemeClr val="tx1"/>
                </a:solidFill>
                <a:effectLst/>
                <a:latin typeface="Arial" charset="0"/>
                <a:ea typeface="+mn-ea"/>
                <a:cs typeface="+mn-cs"/>
              </a:rPr>
              <a:t>: Activation map depicting right inferior frontal gyrus activation</a:t>
            </a:r>
            <a:r>
              <a:rPr lang="en-US" sz="1200" kern="1200" baseline="0" dirty="0">
                <a:solidFill>
                  <a:schemeClr val="tx1"/>
                </a:solidFill>
                <a:effectLst/>
                <a:latin typeface="Arial" charset="0"/>
                <a:ea typeface="+mn-ea"/>
                <a:cs typeface="+mn-cs"/>
              </a:rPr>
              <a:t> </a:t>
            </a:r>
            <a:r>
              <a:rPr lang="en-US" sz="1200" i="1" kern="1200" dirty="0">
                <a:solidFill>
                  <a:schemeClr val="tx1"/>
                </a:solidFill>
                <a:effectLst/>
                <a:latin typeface="Arial" charset="0"/>
                <a:ea typeface="+mn-ea"/>
                <a:cs typeface="+mn-cs"/>
              </a:rPr>
              <a:t>Right</a:t>
            </a:r>
            <a:r>
              <a:rPr lang="en-US" sz="1200" kern="1200" dirty="0">
                <a:solidFill>
                  <a:schemeClr val="tx1"/>
                </a:solidFill>
                <a:effectLst/>
                <a:latin typeface="Arial" charset="0"/>
                <a:ea typeface="+mn-ea"/>
                <a:cs typeface="+mn-cs"/>
              </a:rPr>
              <a:t>: Percentage change in MR signal for “go” and “</a:t>
            </a:r>
            <a:r>
              <a:rPr lang="en-US" sz="1200" kern="1200" dirty="0" err="1">
                <a:solidFill>
                  <a:schemeClr val="tx1"/>
                </a:solidFill>
                <a:effectLst/>
                <a:latin typeface="Arial" charset="0"/>
                <a:ea typeface="+mn-ea"/>
                <a:cs typeface="+mn-cs"/>
              </a:rPr>
              <a:t>nogo</a:t>
            </a:r>
            <a:r>
              <a:rPr lang="en-US" sz="1200" kern="1200" dirty="0">
                <a:solidFill>
                  <a:schemeClr val="tx1"/>
                </a:solidFill>
                <a:effectLst/>
                <a:latin typeface="Arial" charset="0"/>
                <a:ea typeface="+mn-ea"/>
                <a:cs typeface="+mn-cs"/>
              </a:rPr>
              <a:t>” trials in the inferior frontal gyrus</a:t>
            </a:r>
            <a:endParaRPr lang="en-US" dirty="0"/>
          </a:p>
          <a:p>
            <a:endParaRPr lang="en-US" dirty="0"/>
          </a:p>
          <a:p>
            <a:r>
              <a:rPr lang="en-US" dirty="0"/>
              <a:t>Fig. 3</a:t>
            </a:r>
          </a:p>
          <a:p>
            <a:r>
              <a:rPr lang="en-US" sz="1200" kern="1200" dirty="0">
                <a:solidFill>
                  <a:schemeClr val="tx1"/>
                </a:solidFill>
                <a:effectLst/>
                <a:latin typeface="Arial" charset="0"/>
                <a:ea typeface="+mn-ea"/>
                <a:cs typeface="+mn-cs"/>
              </a:rPr>
              <a:t>Differential inferior frontal gyrus recruitment between </a:t>
            </a:r>
            <a:r>
              <a:rPr lang="en-US" sz="1200" kern="1200" dirty="0" err="1">
                <a:solidFill>
                  <a:schemeClr val="tx1"/>
                </a:solidFill>
                <a:effectLst/>
                <a:latin typeface="Arial" charset="0"/>
                <a:ea typeface="+mn-ea"/>
                <a:cs typeface="+mn-cs"/>
              </a:rPr>
              <a:t>nogo</a:t>
            </a:r>
            <a:r>
              <a:rPr lang="en-US" sz="1200" kern="1200" dirty="0">
                <a:solidFill>
                  <a:schemeClr val="tx1"/>
                </a:solidFill>
                <a:effectLst/>
                <a:latin typeface="Arial" charset="0"/>
                <a:ea typeface="+mn-ea"/>
                <a:cs typeface="+mn-cs"/>
              </a:rPr>
              <a:t> and go trials is more pronounced in high delayers than in low delayers. The right inferior gyrus (region shown in </a:t>
            </a:r>
            <a:r>
              <a:rPr lang="en-US" sz="1200" u="sng" kern="1200" dirty="0">
                <a:solidFill>
                  <a:schemeClr val="tx1"/>
                </a:solidFill>
                <a:effectLst/>
                <a:latin typeface="Arial" charset="0"/>
                <a:ea typeface="+mn-ea"/>
                <a:cs typeface="+mn-cs"/>
                <a:hlinkClick r:id="rId3"/>
              </a:rPr>
              <a:t>Fig. 2</a:t>
            </a:r>
            <a:r>
              <a:rPr lang="en-US" sz="1200" i="1" u="sng" kern="1200" dirty="0">
                <a:solidFill>
                  <a:schemeClr val="tx1"/>
                </a:solidFill>
                <a:effectLst/>
                <a:latin typeface="Arial" charset="0"/>
                <a:ea typeface="+mn-ea"/>
                <a:cs typeface="+mn-cs"/>
                <a:hlinkClick r:id="rId3"/>
              </a:rPr>
              <a:t>A</a:t>
            </a:r>
            <a:r>
              <a:rPr lang="en-US" sz="1200" kern="1200" dirty="0">
                <a:solidFill>
                  <a:schemeClr val="tx1"/>
                </a:solidFill>
                <a:effectLst/>
                <a:latin typeface="Arial" charset="0"/>
                <a:ea typeface="+mn-ea"/>
                <a:cs typeface="+mn-cs"/>
              </a:rPr>
              <a:t>) showed a significant interaction between group and trial type, with greater polarization of inferior frontal gyrus response to “</a:t>
            </a:r>
            <a:r>
              <a:rPr lang="en-US" sz="1200" kern="1200" dirty="0" err="1">
                <a:solidFill>
                  <a:schemeClr val="tx1"/>
                </a:solidFill>
                <a:effectLst/>
                <a:latin typeface="Arial" charset="0"/>
                <a:ea typeface="+mn-ea"/>
                <a:cs typeface="+mn-cs"/>
              </a:rPr>
              <a:t>nogo</a:t>
            </a:r>
            <a:r>
              <a:rPr lang="en-US" sz="1200" kern="1200" dirty="0">
                <a:solidFill>
                  <a:schemeClr val="tx1"/>
                </a:solidFill>
                <a:effectLst/>
                <a:latin typeface="Arial" charset="0"/>
                <a:ea typeface="+mn-ea"/>
                <a:cs typeface="+mn-cs"/>
              </a:rPr>
              <a:t>” relative to “go” trials for high delayers.</a:t>
            </a: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101</a:t>
            </a:fld>
            <a:endParaRPr lang="en-US"/>
          </a:p>
        </p:txBody>
      </p:sp>
    </p:spTree>
    <p:extLst>
      <p:ext uri="{BB962C8B-B14F-4D97-AF65-F5344CB8AC3E}">
        <p14:creationId xmlns:p14="http://schemas.microsoft.com/office/powerpoint/2010/main" val="3611634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effectLst/>
              </a:rPr>
              <a:t>The ego must control the id, like the rider, but at times, the rider is obliged to guide the horse where it wants to go</a:t>
            </a:r>
            <a:r>
              <a:rPr lang="en-US" dirty="0">
                <a:effectLst/>
              </a:rPr>
              <a:t>. Likewise, the ego must, at times, conform to the desires of the id.</a:t>
            </a:r>
          </a:p>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10</a:t>
            </a:fld>
            <a:endParaRPr lang="en-US"/>
          </a:p>
        </p:txBody>
      </p:sp>
    </p:spTree>
    <p:extLst>
      <p:ext uri="{BB962C8B-B14F-4D97-AF65-F5344CB8AC3E}">
        <p14:creationId xmlns:p14="http://schemas.microsoft.com/office/powerpoint/2010/main" val="35279625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VS is a Hot Region</a:t>
            </a:r>
          </a:p>
          <a:p>
            <a:pPr lvl="0"/>
            <a:r>
              <a:rPr lang="en-US" dirty="0"/>
              <a:t>When the </a:t>
            </a:r>
            <a:r>
              <a:rPr lang="en-US" dirty="0" err="1"/>
              <a:t>NoGo</a:t>
            </a:r>
            <a:r>
              <a:rPr lang="en-US" dirty="0"/>
              <a:t> trial was a happy face, the</a:t>
            </a:r>
            <a:r>
              <a:rPr lang="en-US" baseline="0" dirty="0"/>
              <a:t> Low delayers had more VS activity than the high delayers. </a:t>
            </a:r>
          </a:p>
          <a:p>
            <a:pPr lvl="0"/>
            <a:r>
              <a:rPr lang="en-US" baseline="0" dirty="0"/>
              <a:t>This highlights the importance of the stimulus salience when people are required to resist.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charset="0"/>
                <a:ea typeface="+mn-ea"/>
                <a:cs typeface="+mn-cs"/>
              </a:rPr>
              <a:t>Low delay ability in early childhood predicts greater recruitment of ventral striatum when inhibiting responses to positive social cues 40 y later. </a:t>
            </a:r>
            <a:r>
              <a:rPr lang="en-US" sz="1200" i="1" kern="1200" dirty="0">
                <a:solidFill>
                  <a:schemeClr val="tx1"/>
                </a:solidFill>
                <a:effectLst/>
                <a:latin typeface="Arial" charset="0"/>
                <a:ea typeface="+mn-ea"/>
                <a:cs typeface="+mn-cs"/>
              </a:rPr>
              <a:t>Left</a:t>
            </a:r>
            <a:r>
              <a:rPr lang="en-US" sz="1200" kern="1200" dirty="0">
                <a:solidFill>
                  <a:schemeClr val="tx1"/>
                </a:solidFill>
                <a:effectLst/>
                <a:latin typeface="Arial" charset="0"/>
                <a:ea typeface="+mn-ea"/>
                <a:cs typeface="+mn-cs"/>
              </a:rPr>
              <a:t>: Activation map for the three-way interaction of task, emotion, and delay group depicting ventral striatum activity </a:t>
            </a:r>
            <a:r>
              <a:rPr lang="en-US" sz="1200" i="1" kern="1200" dirty="0">
                <a:solidFill>
                  <a:schemeClr val="tx1"/>
                </a:solidFill>
                <a:effectLst/>
                <a:latin typeface="Arial" charset="0"/>
                <a:ea typeface="+mn-ea"/>
                <a:cs typeface="+mn-cs"/>
              </a:rPr>
              <a:t>Right</a:t>
            </a:r>
            <a:r>
              <a:rPr lang="en-US" sz="1200" kern="1200" dirty="0">
                <a:solidFill>
                  <a:schemeClr val="tx1"/>
                </a:solidFill>
                <a:effectLst/>
                <a:latin typeface="Arial" charset="0"/>
                <a:ea typeface="+mn-ea"/>
                <a:cs typeface="+mn-cs"/>
              </a:rPr>
              <a:t>: Ventral striatal response to happy “</a:t>
            </a:r>
            <a:r>
              <a:rPr lang="en-US" sz="1200" kern="1200" dirty="0" err="1">
                <a:solidFill>
                  <a:schemeClr val="tx1"/>
                </a:solidFill>
                <a:effectLst/>
                <a:latin typeface="Arial" charset="0"/>
                <a:ea typeface="+mn-ea"/>
                <a:cs typeface="+mn-cs"/>
              </a:rPr>
              <a:t>nogo</a:t>
            </a:r>
            <a:r>
              <a:rPr lang="en-US" sz="1200" kern="1200" dirty="0">
                <a:solidFill>
                  <a:schemeClr val="tx1"/>
                </a:solidFill>
                <a:effectLst/>
                <a:latin typeface="Arial" charset="0"/>
                <a:ea typeface="+mn-ea"/>
                <a:cs typeface="+mn-cs"/>
              </a:rPr>
              <a:t>” trials in high and low delayers.</a:t>
            </a:r>
          </a:p>
          <a:p>
            <a:pPr lvl="0"/>
            <a:r>
              <a:rPr lang="en-US" baseline="0" dirty="0"/>
              <a:t> </a:t>
            </a: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102</a:t>
            </a:fld>
            <a:endParaRPr lang="en-US"/>
          </a:p>
        </p:txBody>
      </p:sp>
    </p:spTree>
    <p:extLst>
      <p:ext uri="{BB962C8B-B14F-4D97-AF65-F5344CB8AC3E}">
        <p14:creationId xmlns:p14="http://schemas.microsoft.com/office/powerpoint/2010/main" val="404413917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charset="0"/>
              <a:buChar char="•"/>
            </a:pPr>
            <a:r>
              <a:rPr lang="en-US" dirty="0"/>
              <a:t>Difficulty delaying gratification at 4 years of age + later reduced self-control abilities → difficulty in suppressing responses to positive social cues as adults</a:t>
            </a:r>
          </a:p>
          <a:p>
            <a:pPr>
              <a:buFont typeface="Arial" charset="0"/>
              <a:buChar char="•"/>
            </a:pPr>
            <a:r>
              <a:rPr lang="en-US" dirty="0"/>
              <a:t>Resisting temptation → </a:t>
            </a:r>
            <a:r>
              <a:rPr lang="en-US" sz="2000" dirty="0"/>
              <a:t>Ventral </a:t>
            </a:r>
            <a:r>
              <a:rPr lang="en-US" sz="2000" dirty="0" err="1"/>
              <a:t>frontostriatal</a:t>
            </a:r>
            <a:r>
              <a:rPr lang="en-US" sz="2000" dirty="0"/>
              <a:t> circuitry</a:t>
            </a:r>
          </a:p>
          <a:p>
            <a:pPr lvl="2">
              <a:buFont typeface="Arial" charset="0"/>
              <a:buChar char="•"/>
            </a:pPr>
            <a:r>
              <a:rPr lang="en-US" sz="2000" dirty="0"/>
              <a:t>IFG </a:t>
            </a:r>
            <a:r>
              <a:rPr lang="mr-IN" sz="2000" dirty="0"/>
              <a:t>–</a:t>
            </a:r>
            <a:r>
              <a:rPr lang="en-US" sz="2000" dirty="0"/>
              <a:t> less recruitment in low delayers</a:t>
            </a:r>
          </a:p>
          <a:p>
            <a:pPr lvl="2">
              <a:buFont typeface="Arial" charset="0"/>
              <a:buChar char="•"/>
            </a:pPr>
            <a:r>
              <a:rPr lang="en-US" sz="2000" dirty="0"/>
              <a:t>Ventral striatum </a:t>
            </a:r>
            <a:r>
              <a:rPr lang="mr-IN" sz="2000" dirty="0"/>
              <a:t>–</a:t>
            </a:r>
            <a:r>
              <a:rPr lang="en-US" sz="2000" dirty="0"/>
              <a:t> exaggerated recruitment in low delayers</a:t>
            </a:r>
          </a:p>
          <a:p>
            <a:endParaRPr lang="en-US" dirty="0"/>
          </a:p>
        </p:txBody>
      </p:sp>
      <p:sp>
        <p:nvSpPr>
          <p:cNvPr id="4" name="Slide Number Placeholder 3"/>
          <p:cNvSpPr>
            <a:spLocks noGrp="1"/>
          </p:cNvSpPr>
          <p:nvPr>
            <p:ph type="sldNum" sz="quarter" idx="10"/>
          </p:nvPr>
        </p:nvSpPr>
        <p:spPr/>
        <p:txBody>
          <a:bodyPr/>
          <a:lstStyle/>
          <a:p>
            <a:fld id="{C91FCED4-5227-CF4C-84D6-63ABAA28D55D}" type="slidenum">
              <a:rPr lang="en-US" smtClean="0"/>
              <a:t>103</a:t>
            </a:fld>
            <a:endParaRPr lang="en-US"/>
          </a:p>
        </p:txBody>
      </p:sp>
    </p:spTree>
    <p:extLst>
      <p:ext uri="{BB962C8B-B14F-4D97-AF65-F5344CB8AC3E}">
        <p14:creationId xmlns:p14="http://schemas.microsoft.com/office/powerpoint/2010/main" val="317204929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Low and</a:t>
            </a:r>
            <a:r>
              <a:rPr lang="en-US" baseline="0" dirty="0"/>
              <a:t> high delayers continue to show differences in CC</a:t>
            </a:r>
          </a:p>
          <a:p>
            <a:pPr marL="171450" indent="-171450">
              <a:buFont typeface="Arial" panose="020B0604020202020204" pitchFamily="34" charset="0"/>
              <a:buChar char="•"/>
            </a:pPr>
            <a:r>
              <a:rPr lang="en-US" dirty="0"/>
              <a:t>How salient</a:t>
            </a:r>
            <a:r>
              <a:rPr lang="en-US" baseline="0" dirty="0"/>
              <a:t> the stimulus is actually matters when thinking about controlling impulses</a:t>
            </a:r>
          </a:p>
          <a:p>
            <a:pPr marL="171450" indent="-171450">
              <a:buFont typeface="Arial" panose="020B0604020202020204" pitchFamily="34" charset="0"/>
              <a:buChar char="•"/>
            </a:pPr>
            <a:r>
              <a:rPr lang="en-US" baseline="0" dirty="0"/>
              <a:t>Neurological differences in impulse control on people with low and high DOG</a:t>
            </a:r>
            <a:endParaRPr lang="en-US" dirty="0"/>
          </a:p>
        </p:txBody>
      </p:sp>
      <p:sp>
        <p:nvSpPr>
          <p:cNvPr id="4" name="Slide Number Placeholder 3"/>
          <p:cNvSpPr>
            <a:spLocks noGrp="1"/>
          </p:cNvSpPr>
          <p:nvPr>
            <p:ph type="sldNum" sz="quarter" idx="10"/>
          </p:nvPr>
        </p:nvSpPr>
        <p:spPr/>
        <p:txBody>
          <a:bodyPr/>
          <a:lstStyle/>
          <a:p>
            <a:fld id="{8B46AC1F-05A0-DC40-84B0-8DEA148B9E21}" type="slidenum">
              <a:rPr lang="en-US" smtClean="0"/>
              <a:t>104</a:t>
            </a:fld>
            <a:endParaRPr lang="en-US"/>
          </a:p>
        </p:txBody>
      </p:sp>
    </p:spTree>
    <p:extLst>
      <p:ext uri="{BB962C8B-B14F-4D97-AF65-F5344CB8AC3E}">
        <p14:creationId xmlns:p14="http://schemas.microsoft.com/office/powerpoint/2010/main" val="404165059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46AC1F-05A0-DC40-84B0-8DEA148B9E21}" type="slidenum">
              <a:rPr lang="en-US" smtClean="0"/>
              <a:t>105</a:t>
            </a:fld>
            <a:endParaRPr lang="en-US"/>
          </a:p>
        </p:txBody>
      </p:sp>
    </p:spTree>
    <p:extLst>
      <p:ext uri="{BB962C8B-B14F-4D97-AF65-F5344CB8AC3E}">
        <p14:creationId xmlns:p14="http://schemas.microsoft.com/office/powerpoint/2010/main" val="293054210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108</a:t>
            </a:fld>
            <a:endParaRPr lang="en-US"/>
          </a:p>
        </p:txBody>
      </p:sp>
    </p:spTree>
    <p:extLst>
      <p:ext uri="{BB962C8B-B14F-4D97-AF65-F5344CB8AC3E}">
        <p14:creationId xmlns:p14="http://schemas.microsoft.com/office/powerpoint/2010/main" val="170876625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109</a:t>
            </a:fld>
            <a:endParaRPr lang="en-US"/>
          </a:p>
        </p:txBody>
      </p:sp>
    </p:spTree>
    <p:extLst>
      <p:ext uri="{BB962C8B-B14F-4D97-AF65-F5344CB8AC3E}">
        <p14:creationId xmlns:p14="http://schemas.microsoft.com/office/powerpoint/2010/main" val="118694658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111</a:t>
            </a:fld>
            <a:endParaRPr lang="en-US"/>
          </a:p>
        </p:txBody>
      </p:sp>
    </p:spTree>
    <p:extLst>
      <p:ext uri="{BB962C8B-B14F-4D97-AF65-F5344CB8AC3E}">
        <p14:creationId xmlns:p14="http://schemas.microsoft.com/office/powerpoint/2010/main" val="349928067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112</a:t>
            </a:fld>
            <a:endParaRPr lang="en-US"/>
          </a:p>
        </p:txBody>
      </p:sp>
    </p:spTree>
    <p:extLst>
      <p:ext uri="{BB962C8B-B14F-4D97-AF65-F5344CB8AC3E}">
        <p14:creationId xmlns:p14="http://schemas.microsoft.com/office/powerpoint/2010/main" val="364290504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A7CD70-18D3-458D-8D88-79BF4B868A7B}" type="slidenum">
              <a:rPr lang="en-US"/>
              <a:pPr/>
              <a:t>122</a:t>
            </a:fld>
            <a:endParaRPr lang="en-US"/>
          </a:p>
        </p:txBody>
      </p:sp>
      <p:sp>
        <p:nvSpPr>
          <p:cNvPr id="496642" name="Rectangle 2"/>
          <p:cNvSpPr>
            <a:spLocks noGrp="1" noRot="1" noChangeAspect="1" noChangeArrowheads="1" noTextEdit="1"/>
          </p:cNvSpPr>
          <p:nvPr>
            <p:ph type="sldImg"/>
          </p:nvPr>
        </p:nvSpPr>
        <p:spPr>
          <a:ln/>
        </p:spPr>
      </p:sp>
      <p:sp>
        <p:nvSpPr>
          <p:cNvPr id="496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6385931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EB1E79-AB17-445A-B01B-AB4A961164CE}" type="slidenum">
              <a:rPr lang="en-US"/>
              <a:pPr/>
              <a:t>123</a:t>
            </a:fld>
            <a:endParaRPr lang="en-US"/>
          </a:p>
        </p:txBody>
      </p:sp>
      <p:sp>
        <p:nvSpPr>
          <p:cNvPr id="498690" name="Rectangle 2"/>
          <p:cNvSpPr>
            <a:spLocks noGrp="1" noRot="1" noChangeAspect="1" noChangeArrowheads="1" noTextEdit="1"/>
          </p:cNvSpPr>
          <p:nvPr>
            <p:ph type="sldImg"/>
          </p:nvPr>
        </p:nvSpPr>
        <p:spPr>
          <a:ln/>
        </p:spPr>
      </p:sp>
      <p:sp>
        <p:nvSpPr>
          <p:cNvPr id="4986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71041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2A3F5-8C59-4848-8490-C8A4B0913F81}"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EE25B-BE97-452E-9164-F76544E9B0F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085D6034-0D4B-4027-8F75-A1FA454125B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34900" y="3085765"/>
            <a:ext cx="8447150"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435894" y="1020431"/>
            <a:ext cx="8245162" cy="1475013"/>
          </a:xfrm>
          <a:effectLst/>
        </p:spPr>
        <p:txBody>
          <a:bodyPr anchor="b">
            <a:normAutofit/>
          </a:bodyPr>
          <a:lstStyle>
            <a:lvl1pPr>
              <a:defRPr sz="27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435895" y="2495446"/>
            <a:ext cx="8245160" cy="590321"/>
          </a:xfrm>
        </p:spPr>
        <p:txBody>
          <a:bodyPr anchor="t">
            <a:normAutofit/>
          </a:bodyPr>
          <a:lstStyle>
            <a:lvl1pPr marL="0" indent="0" algn="l">
              <a:buNone/>
              <a:defRPr sz="1200" cap="all">
                <a:solidFill>
                  <a:schemeClr val="accent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5704463" y="5956138"/>
            <a:ext cx="2133600" cy="365125"/>
          </a:xfrm>
        </p:spPr>
        <p:txBody>
          <a:bodyPr/>
          <a:lstStyle>
            <a:lvl1pPr>
              <a:defRPr>
                <a:solidFill>
                  <a:schemeClr val="accent1">
                    <a:lumMod val="75000"/>
                    <a:lumOff val="25000"/>
                  </a:schemeClr>
                </a:solidFill>
              </a:defRPr>
            </a:lvl1pPr>
          </a:lstStyle>
          <a:p>
            <a:fld id="{B61BEF0D-F0BB-DE4B-95CE-6DB70DBA9567}" type="datetimeFigureOut">
              <a:rPr lang="en-US" dirty="0"/>
              <a:pPr/>
              <a:t>8/30/2023</a:t>
            </a:fld>
            <a:endParaRPr lang="en-US" dirty="0"/>
          </a:p>
        </p:txBody>
      </p:sp>
      <p:sp>
        <p:nvSpPr>
          <p:cNvPr id="5" name="Footer Placeholder 4"/>
          <p:cNvSpPr>
            <a:spLocks noGrp="1"/>
          </p:cNvSpPr>
          <p:nvPr>
            <p:ph type="ftr" sz="quarter" idx="11"/>
          </p:nvPr>
        </p:nvSpPr>
        <p:spPr>
          <a:xfrm>
            <a:off x="435894" y="5951812"/>
            <a:ext cx="5187908"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7918725" y="5956138"/>
            <a:ext cx="76233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03441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435895" y="2180497"/>
            <a:ext cx="8272211"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918725" y="5956138"/>
            <a:ext cx="789381"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33264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335863" y="5141975"/>
            <a:ext cx="8468145"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3043911"/>
            <a:ext cx="8272211" cy="1497507"/>
          </a:xfrm>
        </p:spPr>
        <p:txBody>
          <a:bodyPr anchor="b">
            <a:normAutofit/>
          </a:bodyPr>
          <a:lstStyle>
            <a:lvl1pPr algn="l">
              <a:defRPr sz="27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35895" y="4541417"/>
            <a:ext cx="8272211" cy="600556"/>
          </a:xfrm>
        </p:spPr>
        <p:txBody>
          <a:bodyPr anchor="t">
            <a:normAutofit/>
          </a:bodyPr>
          <a:lstStyle>
            <a:lvl1pPr marL="0" indent="0" algn="l">
              <a:buNone/>
              <a:defRPr sz="1350" cap="all">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8/30/2023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31818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334487" y="606555"/>
            <a:ext cx="847502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729658"/>
            <a:ext cx="8272212"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35895" y="2228004"/>
            <a:ext cx="4066793"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1313" y="2228004"/>
            <a:ext cx="4066794"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8/30/2023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6645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334487" y="606555"/>
            <a:ext cx="847502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435895" y="729658"/>
            <a:ext cx="8272212"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65415" y="2250893"/>
            <a:ext cx="3815306" cy="536005"/>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35896" y="2926053"/>
            <a:ext cx="4044825"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2802" y="2250893"/>
            <a:ext cx="3815305" cy="553373"/>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63282" y="2926053"/>
            <a:ext cx="4044825"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8/30/2023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296503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330512" y="606555"/>
            <a:ext cx="847502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431921" y="729658"/>
            <a:ext cx="8272212"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8/30/2023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59153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8/30/2023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645212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335863" y="5141973"/>
            <a:ext cx="847365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4" y="5262296"/>
            <a:ext cx="3682084" cy="689514"/>
          </a:xfrm>
        </p:spPr>
        <p:txBody>
          <a:bodyPr anchor="ctr"/>
          <a:lstStyle>
            <a:lvl1pPr algn="l">
              <a:defRPr sz="15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335862" y="601200"/>
            <a:ext cx="8469630" cy="4204800"/>
          </a:xfrm>
        </p:spPr>
        <p:txBody>
          <a:bodyPr anchor="ctr">
            <a:normAutofit/>
          </a:bodyPr>
          <a:lstStyle>
            <a:lvl1pPr>
              <a:defRPr sz="1500">
                <a:solidFill>
                  <a:schemeClr val="tx2"/>
                </a:solidFill>
              </a:defRPr>
            </a:lvl1pPr>
            <a:lvl2pPr>
              <a:defRPr sz="1350">
                <a:solidFill>
                  <a:schemeClr val="tx2"/>
                </a:solidFill>
              </a:defRPr>
            </a:lvl2pPr>
            <a:lvl3pPr>
              <a:defRPr sz="1200">
                <a:solidFill>
                  <a:schemeClr val="tx2"/>
                </a:solidFill>
              </a:defRPr>
            </a:lvl3pPr>
            <a:lvl4pPr>
              <a:defRPr sz="1050">
                <a:solidFill>
                  <a:schemeClr val="tx2"/>
                </a:solidFill>
              </a:defRPr>
            </a:lvl4pPr>
            <a:lvl5pPr>
              <a:defRPr sz="1050">
                <a:solidFill>
                  <a:schemeClr val="tx2"/>
                </a:solidFill>
              </a:defRPr>
            </a:lvl5pPr>
            <a:lvl6pPr>
              <a:defRPr sz="1050">
                <a:solidFill>
                  <a:schemeClr val="tx2"/>
                </a:solidFill>
              </a:defRPr>
            </a:lvl6pPr>
            <a:lvl7pPr>
              <a:defRPr sz="1050">
                <a:solidFill>
                  <a:schemeClr val="tx2"/>
                </a:solidFill>
              </a:defRPr>
            </a:lvl7pPr>
            <a:lvl8pPr>
              <a:defRPr sz="1050">
                <a:solidFill>
                  <a:schemeClr val="tx2"/>
                </a:solidFill>
              </a:defRPr>
            </a:lvl8pPr>
            <a:lvl9pPr>
              <a:defRPr sz="105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305618" y="5262297"/>
            <a:ext cx="4402490" cy="689515"/>
          </a:xfrm>
        </p:spPr>
        <p:txBody>
          <a:bodyPr anchor="ctr">
            <a:normAutofit/>
          </a:bodyPr>
          <a:lstStyle>
            <a:lvl1pPr marL="0" indent="0" algn="r">
              <a:buNone/>
              <a:defRPr sz="825">
                <a:solidFill>
                  <a:schemeClr val="bg1"/>
                </a:solidFill>
              </a:defRPr>
            </a:lvl1pPr>
            <a:lvl2pPr marL="342900" indent="0">
              <a:buNone/>
              <a:defRPr sz="825"/>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8/30/2023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00135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9B7FBE-02EE-4C27-AE49-1816F48D0D4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5895" y="4693389"/>
            <a:ext cx="8272212" cy="566738"/>
          </a:xfrm>
        </p:spPr>
        <p:txBody>
          <a:bodyPr anchor="b">
            <a:normAutofit/>
          </a:bodyPr>
          <a:lstStyle>
            <a:lvl1pPr algn="l">
              <a:defRPr sz="18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35863" y="599725"/>
            <a:ext cx="8468144" cy="3557252"/>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435894" y="5260128"/>
            <a:ext cx="8272213" cy="598671"/>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5928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435894" y="702156"/>
            <a:ext cx="8272212"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50665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1" y="599725"/>
            <a:ext cx="2180113"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1" y="675727"/>
            <a:ext cx="1503123"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81193" y="675727"/>
            <a:ext cx="592220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745255" y="5956138"/>
            <a:ext cx="996106" cy="365125"/>
          </a:xfrm>
        </p:spPr>
        <p:txBody>
          <a:bodyPr/>
          <a:lstStyle>
            <a:lvl1pPr>
              <a:defRPr>
                <a:solidFill>
                  <a:schemeClr val="accent1">
                    <a:lumMod val="75000"/>
                    <a:lumOff val="25000"/>
                  </a:schemeClr>
                </a:solidFill>
              </a:defRPr>
            </a:lvl1pPr>
          </a:lstStyle>
          <a:p>
            <a:fld id="{B61BEF0D-F0BB-DE4B-95CE-6DB70DBA9567}" type="datetimeFigureOut">
              <a:rPr lang="en-US" dirty="0"/>
              <a:pPr/>
              <a:t>8/30/2023</a:t>
            </a:fld>
            <a:endParaRPr lang="en-US" dirty="0"/>
          </a:p>
        </p:txBody>
      </p:sp>
      <p:sp>
        <p:nvSpPr>
          <p:cNvPr id="5" name="Footer Placeholder 4"/>
          <p:cNvSpPr>
            <a:spLocks noGrp="1"/>
          </p:cNvSpPr>
          <p:nvPr>
            <p:ph type="ftr" sz="quarter" idx="11"/>
          </p:nvPr>
        </p:nvSpPr>
        <p:spPr>
          <a:xfrm>
            <a:off x="581193" y="5951812"/>
            <a:ext cx="5922209" cy="365125"/>
          </a:xfrm>
        </p:spPr>
        <p:txBody>
          <a:bodyPr/>
          <a:lstStyle/>
          <a:p>
            <a:endParaRPr lang="en-US" dirty="0"/>
          </a:p>
        </p:txBody>
      </p:sp>
      <p:sp>
        <p:nvSpPr>
          <p:cNvPr id="6" name="Slide Number Placeholder 5"/>
          <p:cNvSpPr>
            <a:spLocks noGrp="1"/>
          </p:cNvSpPr>
          <p:nvPr>
            <p:ph type="sldNum" sz="quarter" idx="12"/>
          </p:nvPr>
        </p:nvSpPr>
        <p:spPr>
          <a:xfrm>
            <a:off x="7834962" y="5956138"/>
            <a:ext cx="873146"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58402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133"/>
            <a:ext cx="9144000" cy="2282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11;p2"/>
          <p:cNvCxnSpPr/>
          <p:nvPr/>
        </p:nvCxnSpPr>
        <p:spPr>
          <a:xfrm>
            <a:off x="641934" y="4796667"/>
            <a:ext cx="390300" cy="0"/>
          </a:xfrm>
          <a:prstGeom prst="straightConnector1">
            <a:avLst/>
          </a:prstGeom>
          <a:noFill/>
          <a:ln w="28575" cap="flat" cmpd="sng">
            <a:solidFill>
              <a:schemeClr val="accent1"/>
            </a:solidFill>
            <a:prstDash val="solid"/>
            <a:round/>
            <a:headEnd type="none" w="sm" len="sm"/>
            <a:tailEnd type="none" w="sm" len="sm"/>
          </a:ln>
        </p:spPr>
      </p:cxnSp>
      <p:sp>
        <p:nvSpPr>
          <p:cNvPr id="12" name="Google Shape;12;p2"/>
          <p:cNvSpPr txBox="1">
            <a:spLocks noGrp="1"/>
          </p:cNvSpPr>
          <p:nvPr>
            <p:ph type="ctrTitle"/>
          </p:nvPr>
        </p:nvSpPr>
        <p:spPr>
          <a:xfrm>
            <a:off x="512700" y="2524400"/>
            <a:ext cx="8118600" cy="2030400"/>
          </a:xfrm>
          <a:prstGeom prst="rect">
            <a:avLst/>
          </a:prstGeom>
        </p:spPr>
        <p:txBody>
          <a:bodyPr spcFirstLastPara="1" wrap="square" lIns="91425" tIns="91425" rIns="91425" bIns="91425" anchor="b" anchorCtr="0">
            <a:normAutofit/>
          </a:bodyPr>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Clr>
                <a:schemeClr val="accent1"/>
              </a:buClr>
              <a:buSzPts val="4200"/>
              <a:buNone/>
              <a:defRPr sz="4200">
                <a:solidFill>
                  <a:schemeClr val="accent1"/>
                </a:solidFill>
              </a:defRPr>
            </a:lvl2pPr>
            <a:lvl3pPr lvl="2">
              <a:spcBef>
                <a:spcPts val="0"/>
              </a:spcBef>
              <a:spcAft>
                <a:spcPts val="0"/>
              </a:spcAft>
              <a:buClr>
                <a:schemeClr val="accent1"/>
              </a:buClr>
              <a:buSzPts val="4200"/>
              <a:buNone/>
              <a:defRPr sz="4200">
                <a:solidFill>
                  <a:schemeClr val="accent1"/>
                </a:solidFill>
              </a:defRPr>
            </a:lvl3pPr>
            <a:lvl4pPr lvl="3">
              <a:spcBef>
                <a:spcPts val="0"/>
              </a:spcBef>
              <a:spcAft>
                <a:spcPts val="0"/>
              </a:spcAft>
              <a:buClr>
                <a:schemeClr val="accent1"/>
              </a:buClr>
              <a:buSzPts val="4200"/>
              <a:buNone/>
              <a:defRPr sz="4200">
                <a:solidFill>
                  <a:schemeClr val="accent1"/>
                </a:solidFill>
              </a:defRPr>
            </a:lvl4pPr>
            <a:lvl5pPr lvl="4">
              <a:spcBef>
                <a:spcPts val="0"/>
              </a:spcBef>
              <a:spcAft>
                <a:spcPts val="0"/>
              </a:spcAft>
              <a:buClr>
                <a:schemeClr val="accent1"/>
              </a:buClr>
              <a:buSzPts val="4200"/>
              <a:buNone/>
              <a:defRPr sz="4200">
                <a:solidFill>
                  <a:schemeClr val="accent1"/>
                </a:solidFill>
              </a:defRPr>
            </a:lvl5pPr>
            <a:lvl6pPr lvl="5">
              <a:spcBef>
                <a:spcPts val="0"/>
              </a:spcBef>
              <a:spcAft>
                <a:spcPts val="0"/>
              </a:spcAft>
              <a:buClr>
                <a:schemeClr val="accent1"/>
              </a:buClr>
              <a:buSzPts val="4200"/>
              <a:buNone/>
              <a:defRPr sz="4200">
                <a:solidFill>
                  <a:schemeClr val="accent1"/>
                </a:solidFill>
              </a:defRPr>
            </a:lvl6pPr>
            <a:lvl7pPr lvl="6">
              <a:spcBef>
                <a:spcPts val="0"/>
              </a:spcBef>
              <a:spcAft>
                <a:spcPts val="0"/>
              </a:spcAft>
              <a:buClr>
                <a:schemeClr val="accent1"/>
              </a:buClr>
              <a:buSzPts val="4200"/>
              <a:buNone/>
              <a:defRPr sz="4200">
                <a:solidFill>
                  <a:schemeClr val="accent1"/>
                </a:solidFill>
              </a:defRPr>
            </a:lvl7pPr>
            <a:lvl8pPr lvl="7">
              <a:spcBef>
                <a:spcPts val="0"/>
              </a:spcBef>
              <a:spcAft>
                <a:spcPts val="0"/>
              </a:spcAft>
              <a:buClr>
                <a:schemeClr val="accent1"/>
              </a:buClr>
              <a:buSzPts val="4200"/>
              <a:buNone/>
              <a:defRPr sz="4200">
                <a:solidFill>
                  <a:schemeClr val="accent1"/>
                </a:solidFill>
              </a:defRPr>
            </a:lvl8pPr>
            <a:lvl9pPr lvl="8">
              <a:spcBef>
                <a:spcPts val="0"/>
              </a:spcBef>
              <a:spcAft>
                <a:spcPts val="0"/>
              </a:spcAft>
              <a:buClr>
                <a:schemeClr val="accent1"/>
              </a:buClr>
              <a:buSzPts val="4200"/>
              <a:buNone/>
              <a:defRPr sz="4200">
                <a:solidFill>
                  <a:schemeClr val="accent1"/>
                </a:solidFill>
              </a:defRPr>
            </a:lvl9pPr>
          </a:lstStyle>
          <a:p>
            <a:endParaRPr/>
          </a:p>
        </p:txBody>
      </p:sp>
      <p:sp>
        <p:nvSpPr>
          <p:cNvPr id="13" name="Google Shape;13;p2"/>
          <p:cNvSpPr txBox="1">
            <a:spLocks noGrp="1"/>
          </p:cNvSpPr>
          <p:nvPr>
            <p:ph type="subTitle" idx="1"/>
          </p:nvPr>
        </p:nvSpPr>
        <p:spPr>
          <a:xfrm>
            <a:off x="512700" y="5120852"/>
            <a:ext cx="8118600" cy="1050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2400"/>
              <a:buNone/>
              <a:defRPr sz="2400">
                <a:solidFill>
                  <a:schemeClr val="accent2"/>
                </a:solidFill>
              </a:defRPr>
            </a:lvl1pPr>
            <a:lvl2pPr lvl="1">
              <a:lnSpc>
                <a:spcPct val="100000"/>
              </a:lnSpc>
              <a:spcBef>
                <a:spcPts val="0"/>
              </a:spcBef>
              <a:spcAft>
                <a:spcPts val="0"/>
              </a:spcAft>
              <a:buClr>
                <a:schemeClr val="accent2"/>
              </a:buClr>
              <a:buSzPts val="2400"/>
              <a:buNone/>
              <a:defRPr sz="2400">
                <a:solidFill>
                  <a:schemeClr val="accent2"/>
                </a:solidFill>
              </a:defRPr>
            </a:lvl2pPr>
            <a:lvl3pPr lvl="2">
              <a:lnSpc>
                <a:spcPct val="100000"/>
              </a:lnSpc>
              <a:spcBef>
                <a:spcPts val="0"/>
              </a:spcBef>
              <a:spcAft>
                <a:spcPts val="0"/>
              </a:spcAft>
              <a:buClr>
                <a:schemeClr val="accent2"/>
              </a:buClr>
              <a:buSzPts val="2400"/>
              <a:buNone/>
              <a:defRPr sz="2400">
                <a:solidFill>
                  <a:schemeClr val="accent2"/>
                </a:solidFill>
              </a:defRPr>
            </a:lvl3pPr>
            <a:lvl4pPr lvl="3">
              <a:lnSpc>
                <a:spcPct val="100000"/>
              </a:lnSpc>
              <a:spcBef>
                <a:spcPts val="0"/>
              </a:spcBef>
              <a:spcAft>
                <a:spcPts val="0"/>
              </a:spcAft>
              <a:buClr>
                <a:schemeClr val="accent2"/>
              </a:buClr>
              <a:buSzPts val="2400"/>
              <a:buNone/>
              <a:defRPr sz="2400">
                <a:solidFill>
                  <a:schemeClr val="accent2"/>
                </a:solidFill>
              </a:defRPr>
            </a:lvl4pPr>
            <a:lvl5pPr lvl="4">
              <a:lnSpc>
                <a:spcPct val="100000"/>
              </a:lnSpc>
              <a:spcBef>
                <a:spcPts val="0"/>
              </a:spcBef>
              <a:spcAft>
                <a:spcPts val="0"/>
              </a:spcAft>
              <a:buClr>
                <a:schemeClr val="accent2"/>
              </a:buClr>
              <a:buSzPts val="2400"/>
              <a:buNone/>
              <a:defRPr sz="2400">
                <a:solidFill>
                  <a:schemeClr val="accent2"/>
                </a:solidFill>
              </a:defRPr>
            </a:lvl5pPr>
            <a:lvl6pPr lvl="5">
              <a:lnSpc>
                <a:spcPct val="100000"/>
              </a:lnSpc>
              <a:spcBef>
                <a:spcPts val="0"/>
              </a:spcBef>
              <a:spcAft>
                <a:spcPts val="0"/>
              </a:spcAft>
              <a:buClr>
                <a:schemeClr val="accent2"/>
              </a:buClr>
              <a:buSzPts val="2400"/>
              <a:buNone/>
              <a:defRPr sz="2400">
                <a:solidFill>
                  <a:schemeClr val="accent2"/>
                </a:solidFill>
              </a:defRPr>
            </a:lvl6pPr>
            <a:lvl7pPr lvl="6">
              <a:lnSpc>
                <a:spcPct val="100000"/>
              </a:lnSpc>
              <a:spcBef>
                <a:spcPts val="0"/>
              </a:spcBef>
              <a:spcAft>
                <a:spcPts val="0"/>
              </a:spcAft>
              <a:buClr>
                <a:schemeClr val="accent2"/>
              </a:buClr>
              <a:buSzPts val="2400"/>
              <a:buNone/>
              <a:defRPr sz="2400">
                <a:solidFill>
                  <a:schemeClr val="accent2"/>
                </a:solidFill>
              </a:defRPr>
            </a:lvl7pPr>
            <a:lvl8pPr lvl="7">
              <a:lnSpc>
                <a:spcPct val="100000"/>
              </a:lnSpc>
              <a:spcBef>
                <a:spcPts val="0"/>
              </a:spcBef>
              <a:spcAft>
                <a:spcPts val="0"/>
              </a:spcAft>
              <a:buClr>
                <a:schemeClr val="accent2"/>
              </a:buClr>
              <a:buSzPts val="2400"/>
              <a:buNone/>
              <a:defRPr sz="2400">
                <a:solidFill>
                  <a:schemeClr val="accent2"/>
                </a:solidFill>
              </a:defRPr>
            </a:lvl8pPr>
            <a:lvl9pPr lvl="8">
              <a:lnSpc>
                <a:spcPct val="100000"/>
              </a:lnSpc>
              <a:spcBef>
                <a:spcPts val="0"/>
              </a:spcBef>
              <a:spcAft>
                <a:spcPts val="0"/>
              </a:spcAft>
              <a:buClr>
                <a:schemeClr val="accent2"/>
              </a:buClr>
              <a:buSzPts val="2400"/>
              <a:buNone/>
              <a:defRPr sz="2400">
                <a:solidFill>
                  <a:schemeClr val="accent2"/>
                </a:solidFill>
              </a:defRPr>
            </a:lvl9pPr>
          </a:lstStyle>
          <a:p>
            <a:endParaRPr/>
          </a:p>
        </p:txBody>
      </p:sp>
      <p:sp>
        <p:nvSpPr>
          <p:cNvPr id="14" name="Google Shape;14;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808067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5"/>
        <p:cNvGrpSpPr/>
        <p:nvPr/>
      </p:nvGrpSpPr>
      <p:grpSpPr>
        <a:xfrm>
          <a:off x="0" y="0"/>
          <a:ext cx="0" cy="0"/>
          <a:chOff x="0" y="0"/>
          <a:chExt cx="0" cy="0"/>
        </a:xfrm>
      </p:grpSpPr>
      <p:cxnSp>
        <p:nvCxnSpPr>
          <p:cNvPr id="16" name="Google Shape;16;p3"/>
          <p:cNvCxnSpPr/>
          <p:nvPr/>
        </p:nvCxnSpPr>
        <p:spPr>
          <a:xfrm>
            <a:off x="641934" y="4796667"/>
            <a:ext cx="390300" cy="0"/>
          </a:xfrm>
          <a:prstGeom prst="straightConnector1">
            <a:avLst/>
          </a:prstGeom>
          <a:noFill/>
          <a:ln w="28575" cap="flat" cmpd="sng">
            <a:solidFill>
              <a:schemeClr val="lt2"/>
            </a:solidFill>
            <a:prstDash val="solid"/>
            <a:round/>
            <a:headEnd type="none" w="sm" len="sm"/>
            <a:tailEnd type="none" w="sm" len="sm"/>
          </a:ln>
        </p:spPr>
      </p:cxnSp>
      <p:sp>
        <p:nvSpPr>
          <p:cNvPr id="17" name="Google Shape;17;p3"/>
          <p:cNvSpPr txBox="1">
            <a:spLocks noGrp="1"/>
          </p:cNvSpPr>
          <p:nvPr>
            <p:ph type="title"/>
          </p:nvPr>
        </p:nvSpPr>
        <p:spPr>
          <a:xfrm>
            <a:off x="512700" y="2524400"/>
            <a:ext cx="8118600" cy="2030400"/>
          </a:xfrm>
          <a:prstGeom prst="rect">
            <a:avLst/>
          </a:prstGeom>
        </p:spPr>
        <p:txBody>
          <a:bodyPr spcFirstLastPara="1" wrap="square" lIns="91425" tIns="91425" rIns="91425" bIns="91425" anchor="b" anchorCtr="0">
            <a:normAutofit/>
          </a:bodyPr>
          <a:lstStyle>
            <a:lvl1pPr lvl="0">
              <a:spcBef>
                <a:spcPts val="0"/>
              </a:spcBef>
              <a:spcAft>
                <a:spcPts val="0"/>
              </a:spcAft>
              <a:buClr>
                <a:schemeClr val="accent1"/>
              </a:buClr>
              <a:buSzPts val="6000"/>
              <a:buNone/>
              <a:defRPr sz="6000">
                <a:solidFill>
                  <a:schemeClr val="accent1"/>
                </a:solidFill>
              </a:defRPr>
            </a:lvl1pPr>
            <a:lvl2pPr lvl="1">
              <a:spcBef>
                <a:spcPts val="0"/>
              </a:spcBef>
              <a:spcAft>
                <a:spcPts val="0"/>
              </a:spcAft>
              <a:buClr>
                <a:schemeClr val="accent1"/>
              </a:buClr>
              <a:buSzPts val="6000"/>
              <a:buNone/>
              <a:defRPr sz="6000">
                <a:solidFill>
                  <a:schemeClr val="accent1"/>
                </a:solidFill>
              </a:defRPr>
            </a:lvl2pPr>
            <a:lvl3pPr lvl="2">
              <a:spcBef>
                <a:spcPts val="0"/>
              </a:spcBef>
              <a:spcAft>
                <a:spcPts val="0"/>
              </a:spcAft>
              <a:buClr>
                <a:schemeClr val="accent1"/>
              </a:buClr>
              <a:buSzPts val="6000"/>
              <a:buNone/>
              <a:defRPr sz="6000">
                <a:solidFill>
                  <a:schemeClr val="accent1"/>
                </a:solidFill>
              </a:defRPr>
            </a:lvl3pPr>
            <a:lvl4pPr lvl="3">
              <a:spcBef>
                <a:spcPts val="0"/>
              </a:spcBef>
              <a:spcAft>
                <a:spcPts val="0"/>
              </a:spcAft>
              <a:buClr>
                <a:schemeClr val="accent1"/>
              </a:buClr>
              <a:buSzPts val="6000"/>
              <a:buNone/>
              <a:defRPr sz="6000">
                <a:solidFill>
                  <a:schemeClr val="accent1"/>
                </a:solidFill>
              </a:defRPr>
            </a:lvl4pPr>
            <a:lvl5pPr lvl="4">
              <a:spcBef>
                <a:spcPts val="0"/>
              </a:spcBef>
              <a:spcAft>
                <a:spcPts val="0"/>
              </a:spcAft>
              <a:buClr>
                <a:schemeClr val="accent1"/>
              </a:buClr>
              <a:buSzPts val="6000"/>
              <a:buNone/>
              <a:defRPr sz="6000">
                <a:solidFill>
                  <a:schemeClr val="accent1"/>
                </a:solidFill>
              </a:defRPr>
            </a:lvl5pPr>
            <a:lvl6pPr lvl="5">
              <a:spcBef>
                <a:spcPts val="0"/>
              </a:spcBef>
              <a:spcAft>
                <a:spcPts val="0"/>
              </a:spcAft>
              <a:buClr>
                <a:schemeClr val="accent1"/>
              </a:buClr>
              <a:buSzPts val="6000"/>
              <a:buNone/>
              <a:defRPr sz="6000">
                <a:solidFill>
                  <a:schemeClr val="accent1"/>
                </a:solidFill>
              </a:defRPr>
            </a:lvl6pPr>
            <a:lvl7pPr lvl="6">
              <a:spcBef>
                <a:spcPts val="0"/>
              </a:spcBef>
              <a:spcAft>
                <a:spcPts val="0"/>
              </a:spcAft>
              <a:buClr>
                <a:schemeClr val="accent1"/>
              </a:buClr>
              <a:buSzPts val="6000"/>
              <a:buNone/>
              <a:defRPr sz="6000">
                <a:solidFill>
                  <a:schemeClr val="accent1"/>
                </a:solidFill>
              </a:defRPr>
            </a:lvl7pPr>
            <a:lvl8pPr lvl="7">
              <a:spcBef>
                <a:spcPts val="0"/>
              </a:spcBef>
              <a:spcAft>
                <a:spcPts val="0"/>
              </a:spcAft>
              <a:buClr>
                <a:schemeClr val="accent1"/>
              </a:buClr>
              <a:buSzPts val="6000"/>
              <a:buNone/>
              <a:defRPr sz="6000">
                <a:solidFill>
                  <a:schemeClr val="accent1"/>
                </a:solidFill>
              </a:defRPr>
            </a:lvl8pPr>
            <a:lvl9pPr lvl="8">
              <a:spcBef>
                <a:spcPts val="0"/>
              </a:spcBef>
              <a:spcAft>
                <a:spcPts val="0"/>
              </a:spcAft>
              <a:buClr>
                <a:schemeClr val="accent1"/>
              </a:buClr>
              <a:buSzPts val="6000"/>
              <a:buNone/>
              <a:defRPr sz="6000">
                <a:solidFill>
                  <a:schemeClr val="accent1"/>
                </a:solidFill>
              </a:defRPr>
            </a:lvl9pPr>
          </a:lstStyle>
          <a:p>
            <a:endParaRPr/>
          </a:p>
        </p:txBody>
      </p:sp>
      <p:sp>
        <p:nvSpPr>
          <p:cNvPr id="18" name="Google Shape;18;p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672492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4"/>
          <p:cNvSpPr/>
          <p:nvPr/>
        </p:nvSpPr>
        <p:spPr>
          <a:xfrm>
            <a:off x="0" y="6727600"/>
            <a:ext cx="9144000" cy="130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311700" y="593367"/>
            <a:ext cx="8520600" cy="817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562133"/>
            <a:ext cx="8520600" cy="45296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851935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593367"/>
            <a:ext cx="8520600" cy="817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562233"/>
            <a:ext cx="3999900" cy="45296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562233"/>
            <a:ext cx="3999900" cy="45296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16549455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593367"/>
            <a:ext cx="8520600" cy="817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7779373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211564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701800"/>
            <a:ext cx="5604000" cy="54544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a:endParaRPr/>
          </a:p>
        </p:txBody>
      </p:sp>
      <p:sp>
        <p:nvSpPr>
          <p:cNvPr id="38" name="Google Shape;38;p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1494597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6E096-1C6C-4569-BC47-F93CD06CC6E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
        <p:cNvGrpSpPr/>
        <p:nvPr/>
      </p:nvGrpSpPr>
      <p:grpSpPr>
        <a:xfrm>
          <a:off x="0" y="0"/>
          <a:ext cx="0" cy="0"/>
          <a:chOff x="0" y="0"/>
          <a:chExt cx="0" cy="0"/>
        </a:xfrm>
      </p:grpSpPr>
      <p:sp>
        <p:nvSpPr>
          <p:cNvPr id="40" name="Google Shape;40;p9"/>
          <p:cNvSpPr/>
          <p:nvPr/>
        </p:nvSpPr>
        <p:spPr>
          <a:xfrm>
            <a:off x="4572000" y="-33"/>
            <a:ext cx="4572000" cy="6858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5994000"/>
            <a:ext cx="686400" cy="0"/>
          </a:xfrm>
          <a:prstGeom prst="straightConnector1">
            <a:avLst/>
          </a:prstGeom>
          <a:noFill/>
          <a:ln w="19050" cap="flat" cmpd="sng">
            <a:solidFill>
              <a:schemeClr val="lt2"/>
            </a:solidFill>
            <a:prstDash val="solid"/>
            <a:round/>
            <a:headEnd type="none" w="sm" len="sm"/>
            <a:tailEnd type="none" w="sm" len="sm"/>
          </a:ln>
        </p:spPr>
      </p:cxnSp>
      <p:sp>
        <p:nvSpPr>
          <p:cNvPr id="42" name="Google Shape;42;p9"/>
          <p:cNvSpPr txBox="1">
            <a:spLocks noGrp="1"/>
          </p:cNvSpPr>
          <p:nvPr>
            <p:ph type="title"/>
          </p:nvPr>
        </p:nvSpPr>
        <p:spPr>
          <a:xfrm>
            <a:off x="265500" y="1843133"/>
            <a:ext cx="4045200" cy="17776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2"/>
              </a:buClr>
              <a:buSzPts val="4200"/>
              <a:buNone/>
              <a:defRPr sz="4200">
                <a:solidFill>
                  <a:schemeClr val="lt2"/>
                </a:solidFill>
              </a:defRPr>
            </a:lvl1pPr>
            <a:lvl2pPr lvl="1" algn="ctr">
              <a:spcBef>
                <a:spcPts val="0"/>
              </a:spcBef>
              <a:spcAft>
                <a:spcPts val="0"/>
              </a:spcAft>
              <a:buClr>
                <a:schemeClr val="lt2"/>
              </a:buClr>
              <a:buSzPts val="4200"/>
              <a:buNone/>
              <a:defRPr sz="4200">
                <a:solidFill>
                  <a:schemeClr val="lt2"/>
                </a:solidFill>
              </a:defRPr>
            </a:lvl2pPr>
            <a:lvl3pPr lvl="2" algn="ctr">
              <a:spcBef>
                <a:spcPts val="0"/>
              </a:spcBef>
              <a:spcAft>
                <a:spcPts val="0"/>
              </a:spcAft>
              <a:buClr>
                <a:schemeClr val="lt2"/>
              </a:buClr>
              <a:buSzPts val="4200"/>
              <a:buNone/>
              <a:defRPr sz="4200">
                <a:solidFill>
                  <a:schemeClr val="lt2"/>
                </a:solidFill>
              </a:defRPr>
            </a:lvl3pPr>
            <a:lvl4pPr lvl="3" algn="ctr">
              <a:spcBef>
                <a:spcPts val="0"/>
              </a:spcBef>
              <a:spcAft>
                <a:spcPts val="0"/>
              </a:spcAft>
              <a:buClr>
                <a:schemeClr val="lt2"/>
              </a:buClr>
              <a:buSzPts val="4200"/>
              <a:buNone/>
              <a:defRPr sz="4200">
                <a:solidFill>
                  <a:schemeClr val="lt2"/>
                </a:solidFill>
              </a:defRPr>
            </a:lvl4pPr>
            <a:lvl5pPr lvl="4" algn="ctr">
              <a:spcBef>
                <a:spcPts val="0"/>
              </a:spcBef>
              <a:spcAft>
                <a:spcPts val="0"/>
              </a:spcAft>
              <a:buClr>
                <a:schemeClr val="lt2"/>
              </a:buClr>
              <a:buSzPts val="4200"/>
              <a:buNone/>
              <a:defRPr sz="4200">
                <a:solidFill>
                  <a:schemeClr val="lt2"/>
                </a:solidFill>
              </a:defRPr>
            </a:lvl5pPr>
            <a:lvl6pPr lvl="5" algn="ctr">
              <a:spcBef>
                <a:spcPts val="0"/>
              </a:spcBef>
              <a:spcAft>
                <a:spcPts val="0"/>
              </a:spcAft>
              <a:buClr>
                <a:schemeClr val="lt2"/>
              </a:buClr>
              <a:buSzPts val="4200"/>
              <a:buNone/>
              <a:defRPr sz="4200">
                <a:solidFill>
                  <a:schemeClr val="lt2"/>
                </a:solidFill>
              </a:defRPr>
            </a:lvl6pPr>
            <a:lvl7pPr lvl="6" algn="ctr">
              <a:spcBef>
                <a:spcPts val="0"/>
              </a:spcBef>
              <a:spcAft>
                <a:spcPts val="0"/>
              </a:spcAft>
              <a:buClr>
                <a:schemeClr val="lt2"/>
              </a:buClr>
              <a:buSzPts val="4200"/>
              <a:buNone/>
              <a:defRPr sz="4200">
                <a:solidFill>
                  <a:schemeClr val="lt2"/>
                </a:solidFill>
              </a:defRPr>
            </a:lvl7pPr>
            <a:lvl8pPr lvl="7" algn="ctr">
              <a:spcBef>
                <a:spcPts val="0"/>
              </a:spcBef>
              <a:spcAft>
                <a:spcPts val="0"/>
              </a:spcAft>
              <a:buClr>
                <a:schemeClr val="lt2"/>
              </a:buClr>
              <a:buSzPts val="4200"/>
              <a:buNone/>
              <a:defRPr sz="4200">
                <a:solidFill>
                  <a:schemeClr val="lt2"/>
                </a:solidFill>
              </a:defRPr>
            </a:lvl8pPr>
            <a:lvl9pPr lvl="8" algn="ctr">
              <a:spcBef>
                <a:spcPts val="0"/>
              </a:spcBef>
              <a:spcAft>
                <a:spcPts val="0"/>
              </a:spcAft>
              <a:buClr>
                <a:schemeClr val="lt2"/>
              </a:buClr>
              <a:buSzPts val="4200"/>
              <a:buNone/>
              <a:defRPr sz="4200">
                <a:solidFill>
                  <a:schemeClr val="lt2"/>
                </a:solidFill>
              </a:defRPr>
            </a:lvl9pPr>
          </a:lstStyle>
          <a:p>
            <a:endParaRPr/>
          </a:p>
        </p:txBody>
      </p:sp>
      <p:sp>
        <p:nvSpPr>
          <p:cNvPr id="43" name="Google Shape;43;p9"/>
          <p:cNvSpPr txBox="1">
            <a:spLocks noGrp="1"/>
          </p:cNvSpPr>
          <p:nvPr>
            <p:ph type="subTitle" idx="1"/>
          </p:nvPr>
        </p:nvSpPr>
        <p:spPr>
          <a:xfrm>
            <a:off x="265500" y="3692001"/>
            <a:ext cx="4045200" cy="1794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965600"/>
            <a:ext cx="3837000" cy="49268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accent1"/>
              </a:buClr>
              <a:buSzPts val="1800"/>
              <a:buChar char="●"/>
              <a:defRPr>
                <a:solidFill>
                  <a:schemeClr val="accent1"/>
                </a:solidFill>
              </a:defRPr>
            </a:lvl1pPr>
            <a:lvl2pPr marL="914400" lvl="1" indent="-317500">
              <a:spcBef>
                <a:spcPts val="0"/>
              </a:spcBef>
              <a:spcAft>
                <a:spcPts val="0"/>
              </a:spcAft>
              <a:buClr>
                <a:schemeClr val="accent1"/>
              </a:buClr>
              <a:buSzPts val="1400"/>
              <a:buChar char="○"/>
              <a:defRPr>
                <a:solidFill>
                  <a:schemeClr val="accent1"/>
                </a:solidFill>
              </a:defRPr>
            </a:lvl2pPr>
            <a:lvl3pPr marL="1371600" lvl="2" indent="-317500">
              <a:spcBef>
                <a:spcPts val="0"/>
              </a:spcBef>
              <a:spcAft>
                <a:spcPts val="0"/>
              </a:spcAft>
              <a:buClr>
                <a:schemeClr val="accent1"/>
              </a:buClr>
              <a:buSzPts val="1400"/>
              <a:buChar char="■"/>
              <a:defRPr>
                <a:solidFill>
                  <a:schemeClr val="accent1"/>
                </a:solidFill>
              </a:defRPr>
            </a:lvl3pPr>
            <a:lvl4pPr marL="1828800" lvl="3" indent="-317500">
              <a:spcBef>
                <a:spcPts val="0"/>
              </a:spcBef>
              <a:spcAft>
                <a:spcPts val="0"/>
              </a:spcAft>
              <a:buClr>
                <a:schemeClr val="accent1"/>
              </a:buClr>
              <a:buSzPts val="1400"/>
              <a:buChar char="●"/>
              <a:defRPr>
                <a:solidFill>
                  <a:schemeClr val="accent1"/>
                </a:solidFill>
              </a:defRPr>
            </a:lvl4pPr>
            <a:lvl5pPr marL="2286000" lvl="4" indent="-317500">
              <a:spcBef>
                <a:spcPts val="0"/>
              </a:spcBef>
              <a:spcAft>
                <a:spcPts val="0"/>
              </a:spcAft>
              <a:buClr>
                <a:schemeClr val="accent1"/>
              </a:buClr>
              <a:buSzPts val="1400"/>
              <a:buChar char="○"/>
              <a:defRPr>
                <a:solidFill>
                  <a:schemeClr val="accent1"/>
                </a:solidFill>
              </a:defRPr>
            </a:lvl5pPr>
            <a:lvl6pPr marL="2743200" lvl="5" indent="-317500">
              <a:spcBef>
                <a:spcPts val="0"/>
              </a:spcBef>
              <a:spcAft>
                <a:spcPts val="0"/>
              </a:spcAft>
              <a:buClr>
                <a:schemeClr val="accent1"/>
              </a:buClr>
              <a:buSzPts val="1400"/>
              <a:buChar char="■"/>
              <a:defRPr>
                <a:solidFill>
                  <a:schemeClr val="accent1"/>
                </a:solidFill>
              </a:defRPr>
            </a:lvl6pPr>
            <a:lvl7pPr marL="3200400" lvl="6" indent="-317500">
              <a:spcBef>
                <a:spcPts val="0"/>
              </a:spcBef>
              <a:spcAft>
                <a:spcPts val="0"/>
              </a:spcAft>
              <a:buClr>
                <a:schemeClr val="accent1"/>
              </a:buClr>
              <a:buSzPts val="1400"/>
              <a:buChar char="●"/>
              <a:defRPr>
                <a:solidFill>
                  <a:schemeClr val="accent1"/>
                </a:solidFill>
              </a:defRPr>
            </a:lvl7pPr>
            <a:lvl8pPr marL="3657600" lvl="7" indent="-317500">
              <a:spcBef>
                <a:spcPts val="0"/>
              </a:spcBef>
              <a:spcAft>
                <a:spcPts val="0"/>
              </a:spcAft>
              <a:buClr>
                <a:schemeClr val="accent1"/>
              </a:buClr>
              <a:buSzPts val="1400"/>
              <a:buChar char="○"/>
              <a:defRPr>
                <a:solidFill>
                  <a:schemeClr val="accent1"/>
                </a:solidFill>
              </a:defRPr>
            </a:lvl8pPr>
            <a:lvl9pPr marL="4114800" lvl="8" indent="-317500">
              <a:spcBef>
                <a:spcPts val="0"/>
              </a:spcBef>
              <a:spcAft>
                <a:spcPts val="0"/>
              </a:spcAft>
              <a:buClr>
                <a:schemeClr val="accent1"/>
              </a:buClr>
              <a:buSzPts val="1400"/>
              <a:buChar char="■"/>
              <a:defRPr>
                <a:solidFill>
                  <a:schemeClr val="accent1"/>
                </a:solidFill>
              </a:defRPr>
            </a:lvl9pPr>
          </a:lstStyle>
          <a:p>
            <a:endParaRPr/>
          </a:p>
        </p:txBody>
      </p:sp>
      <p:sp>
        <p:nvSpPr>
          <p:cNvPr id="45" name="Google Shape;45;p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8917557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1756589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386200"/>
            <a:ext cx="8520600" cy="2808400"/>
          </a:xfrm>
          <a:prstGeom prst="rect">
            <a:avLst/>
          </a:prstGeom>
        </p:spPr>
        <p:txBody>
          <a:bodyPr spcFirstLastPara="1" wrap="square" lIns="91425" tIns="91425" rIns="91425" bIns="91425" anchor="b" anchorCtr="0">
            <a:normAutofit/>
          </a:bodyPr>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r>
              <a:t>xx%</a:t>
            </a:r>
          </a:p>
        </p:txBody>
      </p:sp>
      <p:sp>
        <p:nvSpPr>
          <p:cNvPr id="51" name="Google Shape;51;p11"/>
          <p:cNvSpPr txBox="1">
            <a:spLocks noGrp="1"/>
          </p:cNvSpPr>
          <p:nvPr>
            <p:ph type="body" idx="1"/>
          </p:nvPr>
        </p:nvSpPr>
        <p:spPr>
          <a:xfrm>
            <a:off x="311700" y="4304567"/>
            <a:ext cx="8520600" cy="17344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9228786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699984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20995-2486-4762-999B-FB34B4D03C8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247C20-BCFD-429C-B067-29BD4D23FD9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3D5D24-58C7-4290-8CA6-B401B30A491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080FE9-5834-4D99-A97C-0285798C7FA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96A418-D92C-48F6-81BA-144162084422}"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EBF06BC5-FDD8-4FE7-883B-6F85FF4D547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FA8BF006-A872-4FBD-BC7A-CF0DF1F168E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894" y="705124"/>
            <a:ext cx="8272212"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35894" y="2336003"/>
            <a:ext cx="8272212"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04464" y="5956138"/>
            <a:ext cx="2133599" cy="365125"/>
          </a:xfrm>
          <a:prstGeom prst="rect">
            <a:avLst/>
          </a:prstGeom>
        </p:spPr>
        <p:txBody>
          <a:bodyPr vert="horz" lIns="91440" tIns="45720" rIns="91440" bIns="45720" rtlCol="0" anchor="ctr"/>
          <a:lstStyle>
            <a:lvl1pPr algn="r">
              <a:defRPr sz="675">
                <a:solidFill>
                  <a:schemeClr val="accent2"/>
                </a:solidFill>
              </a:defRPr>
            </a:lvl1pPr>
          </a:lstStyle>
          <a:p>
            <a:fld id="{B61BEF0D-F0BB-DE4B-95CE-6DB70DBA9567}" type="datetimeFigureOut">
              <a:rPr lang="en-US" dirty="0"/>
              <a:pPr/>
              <a:t>8/30/2023</a:t>
            </a:fld>
            <a:endParaRPr lang="en-US" dirty="0"/>
          </a:p>
        </p:txBody>
      </p:sp>
      <p:sp>
        <p:nvSpPr>
          <p:cNvPr id="5" name="Footer Placeholder 4"/>
          <p:cNvSpPr>
            <a:spLocks noGrp="1"/>
          </p:cNvSpPr>
          <p:nvPr>
            <p:ph type="ftr" sz="quarter" idx="3"/>
          </p:nvPr>
        </p:nvSpPr>
        <p:spPr>
          <a:xfrm>
            <a:off x="435894" y="5951812"/>
            <a:ext cx="5187908" cy="365125"/>
          </a:xfrm>
          <a:prstGeom prst="rect">
            <a:avLst/>
          </a:prstGeom>
        </p:spPr>
        <p:txBody>
          <a:bodyPr vert="horz" lIns="91440" tIns="45720" rIns="91440" bIns="45720" rtlCol="0" anchor="ctr"/>
          <a:lstStyle>
            <a:lvl1pPr algn="l">
              <a:defRPr sz="675"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7918725" y="5956138"/>
            <a:ext cx="789383" cy="365125"/>
          </a:xfrm>
          <a:prstGeom prst="rect">
            <a:avLst/>
          </a:prstGeom>
        </p:spPr>
        <p:txBody>
          <a:bodyPr vert="horz" lIns="91440" tIns="45720" rIns="91440" bIns="45720" rtlCol="0" anchor="ctr"/>
          <a:lstStyle>
            <a:lvl1pPr algn="r">
              <a:defRPr sz="675">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334901"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181373"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82460464"/>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txStyles>
    <p:title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350" kern="1200">
          <a:solidFill>
            <a:schemeClr val="tx2"/>
          </a:solidFill>
          <a:latin typeface="+mn-lt"/>
          <a:ea typeface="+mn-ea"/>
          <a:cs typeface="+mn-cs"/>
        </a:defRPr>
      </a:lvl1pPr>
      <a:lvl2pPr marL="472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2pPr>
      <a:lvl3pPr marL="675000" indent="-202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050" kern="1200">
          <a:solidFill>
            <a:schemeClr val="tx2"/>
          </a:solidFill>
          <a:latin typeface="+mn-lt"/>
          <a:ea typeface="+mn-ea"/>
          <a:cs typeface="+mn-cs"/>
        </a:defRPr>
      </a:lvl3pPr>
      <a:lvl4pPr marL="93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4pPr>
      <a:lvl5pPr marL="120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817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a:endParaRPr/>
          </a:p>
        </p:txBody>
      </p:sp>
      <p:sp>
        <p:nvSpPr>
          <p:cNvPr id="7" name="Google Shape;7;p1"/>
          <p:cNvSpPr txBox="1">
            <a:spLocks noGrp="1"/>
          </p:cNvSpPr>
          <p:nvPr>
            <p:ph type="body" idx="1"/>
          </p:nvPr>
        </p:nvSpPr>
        <p:spPr>
          <a:xfrm>
            <a:off x="311700" y="1562133"/>
            <a:ext cx="8520600" cy="45296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marL="914400" lvl="1"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marL="1371600" lvl="2"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marL="1828800" lvl="3"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marL="2286000" lvl="4"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marL="2743200" lvl="5"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marL="3200400" lvl="6"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marL="3657600" lvl="7"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marL="4114800" lvl="8"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a:endParaRPr/>
          </a:p>
        </p:txBody>
      </p:sp>
      <p:sp>
        <p:nvSpPr>
          <p:cNvPr id="8" name="Google Shape;8;p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Old Standard TT"/>
                <a:ea typeface="Old Standard TT"/>
                <a:cs typeface="Old Standard TT"/>
                <a:sym typeface="Old Standard TT"/>
              </a:defRPr>
            </a:lvl1pPr>
            <a:lvl2pPr lvl="1" algn="r">
              <a:buNone/>
              <a:defRPr sz="1000">
                <a:solidFill>
                  <a:schemeClr val="dk1"/>
                </a:solidFill>
                <a:latin typeface="Old Standard TT"/>
                <a:ea typeface="Old Standard TT"/>
                <a:cs typeface="Old Standard TT"/>
                <a:sym typeface="Old Standard TT"/>
              </a:defRPr>
            </a:lvl2pPr>
            <a:lvl3pPr lvl="2" algn="r">
              <a:buNone/>
              <a:defRPr sz="1000">
                <a:solidFill>
                  <a:schemeClr val="dk1"/>
                </a:solidFill>
                <a:latin typeface="Old Standard TT"/>
                <a:ea typeface="Old Standard TT"/>
                <a:cs typeface="Old Standard TT"/>
                <a:sym typeface="Old Standard TT"/>
              </a:defRPr>
            </a:lvl3pPr>
            <a:lvl4pPr lvl="3" algn="r">
              <a:buNone/>
              <a:defRPr sz="1000">
                <a:solidFill>
                  <a:schemeClr val="dk1"/>
                </a:solidFill>
                <a:latin typeface="Old Standard TT"/>
                <a:ea typeface="Old Standard TT"/>
                <a:cs typeface="Old Standard TT"/>
                <a:sym typeface="Old Standard TT"/>
              </a:defRPr>
            </a:lvl4pPr>
            <a:lvl5pPr lvl="4" algn="r">
              <a:buNone/>
              <a:defRPr sz="1000">
                <a:solidFill>
                  <a:schemeClr val="dk1"/>
                </a:solidFill>
                <a:latin typeface="Old Standard TT"/>
                <a:ea typeface="Old Standard TT"/>
                <a:cs typeface="Old Standard TT"/>
                <a:sym typeface="Old Standard TT"/>
              </a:defRPr>
            </a:lvl5pPr>
            <a:lvl6pPr lvl="5" algn="r">
              <a:buNone/>
              <a:defRPr sz="1000">
                <a:solidFill>
                  <a:schemeClr val="dk1"/>
                </a:solidFill>
                <a:latin typeface="Old Standard TT"/>
                <a:ea typeface="Old Standard TT"/>
                <a:cs typeface="Old Standard TT"/>
                <a:sym typeface="Old Standard TT"/>
              </a:defRPr>
            </a:lvl6pPr>
            <a:lvl7pPr lvl="6" algn="r">
              <a:buNone/>
              <a:defRPr sz="1000">
                <a:solidFill>
                  <a:schemeClr val="dk1"/>
                </a:solidFill>
                <a:latin typeface="Old Standard TT"/>
                <a:ea typeface="Old Standard TT"/>
                <a:cs typeface="Old Standard TT"/>
                <a:sym typeface="Old Standard TT"/>
              </a:defRPr>
            </a:lvl7pPr>
            <a:lvl8pPr lvl="7" algn="r">
              <a:buNone/>
              <a:defRPr sz="1000">
                <a:solidFill>
                  <a:schemeClr val="dk1"/>
                </a:solidFill>
                <a:latin typeface="Old Standard TT"/>
                <a:ea typeface="Old Standard TT"/>
                <a:cs typeface="Old Standard TT"/>
                <a:sym typeface="Old Standard TT"/>
              </a:defRPr>
            </a:lvl8pPr>
            <a:lvl9pPr lvl="8" algn="r">
              <a:buNone/>
              <a:defRPr sz="1000">
                <a:solidFill>
                  <a:schemeClr val="dk1"/>
                </a:solidFill>
                <a:latin typeface="Old Standard TT"/>
                <a:ea typeface="Old Standard TT"/>
                <a:cs typeface="Old Standard TT"/>
                <a:sym typeface="Old Standard TT"/>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894653484"/>
      </p:ext>
    </p:extLst>
  </p:cSld>
  <p:clrMap bg1="lt1" tx1="dk1" bg2="dk2" tx2="lt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fAmyt5gRd3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psy.miami.edu/faculty/dmessinger/c_c/rsrcs/rdgs/temperament/Henderson%20_Wachs_DR.2007.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66.gif"/></Relationships>
</file>

<file path=ppt/slides/_rels/slide10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10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psy.miami.edu/faculty/dmessinger/c_c/rsrcs/rdgs/temperament/Henderson%20_Wachs_DR.2007.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hyperlink" Target="http://www.ncbi.nlm.nih.gov/entrez/query.fcgi?cmd=Retrieve&amp;db=PubMed&amp;list_uids=17931433&amp;dopt=Abstract"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en.wikipedia.org/wiki/Dopamine_receptor_D4"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youtube.com/watch?v=CGjO1KwltOw"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hyperlink" Target="https://www.youtube.com/watch?v=fAmyt5gRd3k" TargetMode="Externa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hyperlink" Target="http://www.youtube.com/watch?v=QX_oy9614HQ" TargetMode="External"/><Relationship Id="rId2" Type="http://schemas.openxmlformats.org/officeDocument/2006/relationships/notesSlide" Target="../notesSlides/notesSlide49.xml"/><Relationship Id="rId1" Type="http://schemas.openxmlformats.org/officeDocument/2006/relationships/slideLayout" Target="../slideLayouts/slideLayout25.xml"/><Relationship Id="rId4" Type="http://schemas.openxmlformats.org/officeDocument/2006/relationships/image" Target="../media/image36.jp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9.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hyperlink" Target="https://www.sciencenews.org/article/kids-waiting-longer-classic-marshmallow-self-control-test" TargetMode="External"/><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42.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hyperlink" Target="https://www.youtube.com/watch?v=Yo4WF3cSd9Q" TargetMode="External"/><Relationship Id="rId2" Type="http://schemas.openxmlformats.org/officeDocument/2006/relationships/notesSlide" Target="../notesSlides/notesSlide67.xml"/><Relationship Id="rId1" Type="http://schemas.openxmlformats.org/officeDocument/2006/relationships/slideLayout" Target="../slideLayouts/slideLayout13.xml"/><Relationship Id="rId4" Type="http://schemas.openxmlformats.org/officeDocument/2006/relationships/image" Target="../media/image47.jpeg"/></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76.xml.rels><?xml version="1.0" encoding="UTF-8" standalone="yes"?>
<Relationships xmlns="http://schemas.openxmlformats.org/package/2006/relationships"><Relationship Id="rId3" Type="http://schemas.openxmlformats.org/officeDocument/2006/relationships/hyperlink" Target="https://www.youtube.com/watch?v=QX_oy9614HQ"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8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86.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6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66.gif"/></Relationships>
</file>

<file path=ppt/slides/_rels/slide9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9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62000" y="1981200"/>
            <a:ext cx="8001000" cy="609600"/>
          </a:xfrm>
        </p:spPr>
        <p:txBody>
          <a:bodyPr>
            <a:noAutofit/>
          </a:bodyPr>
          <a:lstStyle/>
          <a:p>
            <a:pPr algn="ctr"/>
            <a:r>
              <a:rPr lang="en-US" sz="6000" dirty="0"/>
              <a:t>Temperament</a:t>
            </a:r>
            <a:br>
              <a:rPr lang="en-US" sz="6000" dirty="0"/>
            </a:br>
            <a:endParaRPr lang="en-US" sz="6000" dirty="0"/>
          </a:p>
        </p:txBody>
      </p:sp>
      <p:sp>
        <p:nvSpPr>
          <p:cNvPr id="2051" name="Rectangle 3"/>
          <p:cNvSpPr>
            <a:spLocks noGrp="1" noChangeArrowheads="1"/>
          </p:cNvSpPr>
          <p:nvPr>
            <p:ph type="subTitle" idx="1"/>
          </p:nvPr>
        </p:nvSpPr>
        <p:spPr>
          <a:xfrm>
            <a:off x="1562100" y="3810000"/>
            <a:ext cx="6400800" cy="1752600"/>
          </a:xfrm>
        </p:spPr>
        <p:txBody>
          <a:bodyPr>
            <a:normAutofit/>
          </a:bodyPr>
          <a:lstStyle/>
          <a:p>
            <a:pPr algn="ctr">
              <a:lnSpc>
                <a:spcPct val="90000"/>
              </a:lnSpc>
            </a:pPr>
            <a:r>
              <a:rPr lang="en-US" sz="2400" dirty="0"/>
              <a:t>Daniel Messinger</a:t>
            </a:r>
          </a:p>
        </p:txBody>
      </p:sp>
      <p:sp>
        <p:nvSpPr>
          <p:cNvPr id="4" name="Rectangle 3"/>
          <p:cNvSpPr/>
          <p:nvPr/>
        </p:nvSpPr>
        <p:spPr>
          <a:xfrm>
            <a:off x="182664" y="6126063"/>
            <a:ext cx="5532336" cy="369332"/>
          </a:xfrm>
          <a:prstGeom prst="rect">
            <a:avLst/>
          </a:prstGeom>
        </p:spPr>
        <p:txBody>
          <a:bodyPr wrap="square">
            <a:spAutoFit/>
          </a:bodyPr>
          <a:lstStyle/>
          <a:p>
            <a:r>
              <a:rPr lang="en-US" dirty="0">
                <a:hlinkClick r:id="rId3"/>
              </a:rPr>
              <a:t>https://www.youtube.com/watch?v=fAmyt5gRd3k</a:t>
            </a:r>
            <a:r>
              <a:rPr lang="en-US" dirty="0"/>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2"/>
          <p:cNvSpPr>
            <a:spLocks noGrp="1" noChangeArrowheads="1"/>
          </p:cNvSpPr>
          <p:nvPr>
            <p:ph type="title"/>
          </p:nvPr>
        </p:nvSpPr>
        <p:spPr>
          <a:xfrm>
            <a:off x="304800" y="274638"/>
            <a:ext cx="8610600" cy="1143000"/>
          </a:xfrm>
        </p:spPr>
        <p:txBody>
          <a:bodyPr>
            <a:normAutofit fontScale="90000"/>
          </a:bodyPr>
          <a:lstStyle/>
          <a:p>
            <a:pPr algn="ctr"/>
            <a:r>
              <a:rPr lang="en-US" dirty="0" err="1"/>
              <a:t>Rothbart</a:t>
            </a:r>
            <a:r>
              <a:rPr lang="en-US" dirty="0"/>
              <a:t> Temperament Model:</a:t>
            </a:r>
            <a:br>
              <a:rPr lang="en-US" dirty="0"/>
            </a:br>
            <a:r>
              <a:rPr lang="en-US" dirty="0"/>
              <a:t>Reactivity &amp; self-regulation</a:t>
            </a:r>
          </a:p>
        </p:txBody>
      </p:sp>
      <p:sp>
        <p:nvSpPr>
          <p:cNvPr id="506883" name="Rectangle 3"/>
          <p:cNvSpPr>
            <a:spLocks noGrp="1" noChangeArrowheads="1"/>
          </p:cNvSpPr>
          <p:nvPr>
            <p:ph type="body" idx="4294967295"/>
          </p:nvPr>
        </p:nvSpPr>
        <p:spPr>
          <a:xfrm>
            <a:off x="457200" y="1646237"/>
            <a:ext cx="8229600" cy="4526280"/>
          </a:xfrm>
          <a:prstGeom prst="rect">
            <a:avLst/>
          </a:prstGeom>
        </p:spPr>
        <p:txBody>
          <a:bodyPr>
            <a:normAutofit fontScale="92500" lnSpcReduction="10000"/>
          </a:bodyPr>
          <a:lstStyle/>
          <a:p>
            <a:pPr>
              <a:lnSpc>
                <a:spcPct val="90000"/>
              </a:lnSpc>
            </a:pPr>
            <a:r>
              <a:rPr lang="en-US" dirty="0"/>
              <a:t>Reactivity = excitability or </a:t>
            </a:r>
            <a:r>
              <a:rPr lang="en-US" dirty="0" err="1"/>
              <a:t>arousability</a:t>
            </a:r>
            <a:r>
              <a:rPr lang="en-US" dirty="0"/>
              <a:t> of behavioral, endocrine, autonomic, &amp; CNS responses</a:t>
            </a:r>
          </a:p>
          <a:p>
            <a:pPr lvl="3">
              <a:lnSpc>
                <a:spcPct val="90000"/>
              </a:lnSpc>
            </a:pPr>
            <a:r>
              <a:rPr lang="en-US" altLang="en-US" dirty="0"/>
              <a:t>speed, strength &amp; valence of response to stimulation</a:t>
            </a:r>
          </a:p>
          <a:p>
            <a:pPr lvl="4">
              <a:lnSpc>
                <a:spcPct val="90000"/>
              </a:lnSpc>
            </a:pPr>
            <a:r>
              <a:rPr lang="en-US" altLang="en-US" dirty="0"/>
              <a:t>Surgency </a:t>
            </a:r>
            <a:r>
              <a:rPr lang="en-US" altLang="en-US" i="1" dirty="0"/>
              <a:t>&amp;</a:t>
            </a:r>
            <a:r>
              <a:rPr lang="en-US" altLang="en-US" dirty="0"/>
              <a:t> negative affectivity</a:t>
            </a:r>
            <a:endParaRPr lang="en-US" dirty="0"/>
          </a:p>
          <a:p>
            <a:pPr>
              <a:lnSpc>
                <a:spcPct val="90000"/>
              </a:lnSpc>
            </a:pPr>
            <a:r>
              <a:rPr lang="en-US" dirty="0"/>
              <a:t>Self-Regulation = processes that modulate reactivity including attention and inhibition</a:t>
            </a:r>
          </a:p>
          <a:p>
            <a:pPr lvl="1"/>
            <a:r>
              <a:rPr lang="en-US" altLang="en-US" sz="2000" dirty="0"/>
              <a:t>behaviors that control +/- behavioral and emotional reactions</a:t>
            </a:r>
          </a:p>
          <a:p>
            <a:pPr lvl="2"/>
            <a:r>
              <a:rPr lang="en-US" altLang="en-US" sz="1400" dirty="0"/>
              <a:t>develops: reactive control, then active self regulation at end of 2</a:t>
            </a:r>
            <a:r>
              <a:rPr lang="en-US" altLang="en-US" sz="1400" baseline="30000" dirty="0"/>
              <a:t>nd</a:t>
            </a:r>
            <a:r>
              <a:rPr lang="en-US" altLang="en-US" sz="1400" dirty="0"/>
              <a:t> year </a:t>
            </a:r>
          </a:p>
          <a:p>
            <a:pPr lvl="2"/>
            <a:r>
              <a:rPr lang="en-US" altLang="en-US" sz="1400" dirty="0"/>
              <a:t>maps to development of brain areas involved in executive attention control</a:t>
            </a:r>
          </a:p>
          <a:p>
            <a:endParaRPr lang="en-US" altLang="en-US" sz="2400" dirty="0"/>
          </a:p>
          <a:p>
            <a:r>
              <a:rPr lang="en-US" altLang="en-US" sz="2400" dirty="0"/>
              <a:t>Corresponds to current brain-behavior models: </a:t>
            </a:r>
          </a:p>
          <a:p>
            <a:pPr lvl="1"/>
            <a:r>
              <a:rPr lang="en-US" altLang="en-US" sz="2000" dirty="0"/>
              <a:t>approach/activation system and behavioral inhibition/anxiety system</a:t>
            </a:r>
          </a:p>
          <a:p>
            <a:pPr lvl="1"/>
            <a:r>
              <a:rPr lang="en-US" altLang="en-US" sz="900" dirty="0"/>
              <a:t>Henderson, H. A., &amp; </a:t>
            </a:r>
            <a:r>
              <a:rPr lang="en-US" altLang="en-US" sz="900" dirty="0" err="1"/>
              <a:t>Wachs</a:t>
            </a:r>
            <a:r>
              <a:rPr lang="en-US" altLang="en-US" sz="900" dirty="0"/>
              <a:t>, T. D. (2007). </a:t>
            </a:r>
            <a:r>
              <a:rPr lang="en-US" altLang="en-US" sz="900" dirty="0">
                <a:hlinkClick r:id="rId3"/>
              </a:rPr>
              <a:t>Temperament theory and the study of cognition-emotion interactions across development</a:t>
            </a:r>
            <a:r>
              <a:rPr lang="en-US" altLang="en-US" sz="900" dirty="0"/>
              <a:t>. </a:t>
            </a:r>
            <a:r>
              <a:rPr lang="en-US" altLang="en-US" sz="900" i="1" dirty="0"/>
              <a:t>Developmental Review, 27</a:t>
            </a:r>
            <a:r>
              <a:rPr lang="en-US" altLang="en-US" sz="900" dirty="0"/>
              <a:t>(3), 396-427. </a:t>
            </a:r>
            <a:r>
              <a:rPr lang="en-US" altLang="en-US" sz="900" dirty="0" err="1"/>
              <a:t>doi</a:t>
            </a:r>
            <a:r>
              <a:rPr lang="en-US" altLang="en-US" sz="900" dirty="0"/>
              <a:t>: 10.1016/j.dr.2007.06.004</a:t>
            </a:r>
          </a:p>
          <a:p>
            <a:pPr lvl="1"/>
            <a:endParaRPr lang="en-US" altLang="en-US" sz="1800" dirty="0"/>
          </a:p>
          <a:p>
            <a:pPr lvl="2">
              <a:lnSpc>
                <a:spcPct val="90000"/>
              </a:lnSpc>
            </a:pPr>
            <a:endParaRPr lang="en-US" dirty="0"/>
          </a:p>
        </p:txBody>
      </p:sp>
      <p:sp>
        <p:nvSpPr>
          <p:cNvPr id="2" name="TextBox 1"/>
          <p:cNvSpPr txBox="1"/>
          <p:nvPr/>
        </p:nvSpPr>
        <p:spPr>
          <a:xfrm rot="2907249">
            <a:off x="6105724" y="3096077"/>
            <a:ext cx="2941831" cy="369332"/>
          </a:xfrm>
          <a:prstGeom prst="rect">
            <a:avLst/>
          </a:prstGeom>
          <a:noFill/>
        </p:spPr>
        <p:txBody>
          <a:bodyPr wrap="none" rtlCol="0">
            <a:spAutoFit/>
          </a:bodyPr>
          <a:lstStyle/>
          <a:p>
            <a:r>
              <a:rPr lang="en-US" dirty="0">
                <a:solidFill>
                  <a:srgbClr val="FF0000"/>
                </a:solidFill>
              </a:rPr>
              <a:t>What does this sound like?</a:t>
            </a:r>
          </a:p>
        </p:txBody>
      </p:sp>
    </p:spTree>
    <p:extLst>
      <p:ext uri="{BB962C8B-B14F-4D97-AF65-F5344CB8AC3E}">
        <p14:creationId xmlns:p14="http://schemas.microsoft.com/office/powerpoint/2010/main" val="34102094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Experiment 2: Neurological Results</a:t>
            </a:r>
          </a:p>
        </p:txBody>
      </p:sp>
      <p:sp>
        <p:nvSpPr>
          <p:cNvPr id="3" name="Content Placeholder 2"/>
          <p:cNvSpPr>
            <a:spLocks noGrp="1"/>
          </p:cNvSpPr>
          <p:nvPr>
            <p:ph idx="1"/>
          </p:nvPr>
        </p:nvSpPr>
        <p:spPr>
          <a:xfrm>
            <a:off x="2628900" y="5809756"/>
            <a:ext cx="3886200" cy="438644"/>
          </a:xfrm>
        </p:spPr>
        <p:txBody>
          <a:bodyPr>
            <a:normAutofit fontScale="70000" lnSpcReduction="20000"/>
          </a:bodyPr>
          <a:lstStyle/>
          <a:p>
            <a:pPr marL="118872" indent="0">
              <a:buNone/>
            </a:pPr>
            <a:r>
              <a:rPr lang="en-US" i="1" dirty="0"/>
              <a:t>Fig. 4 Casey et al. (2011)</a:t>
            </a:r>
          </a:p>
        </p:txBody>
      </p:sp>
      <p:graphicFrame>
        <p:nvGraphicFramePr>
          <p:cNvPr id="4" name="Table 3"/>
          <p:cNvGraphicFramePr>
            <a:graphicFrameLocks noGrp="1"/>
          </p:cNvGraphicFramePr>
          <p:nvPr/>
        </p:nvGraphicFramePr>
        <p:xfrm>
          <a:off x="1632745" y="1624350"/>
          <a:ext cx="5878511" cy="1984616"/>
        </p:xfrm>
        <a:graphic>
          <a:graphicData uri="http://schemas.openxmlformats.org/drawingml/2006/table">
            <a:tbl>
              <a:tblPr firstRow="1" firstCol="1" bandRow="1">
                <a:tableStyleId>{5940675A-B579-460E-94D1-54222C63F5DA}</a:tableStyleId>
              </a:tblPr>
              <a:tblGrid>
                <a:gridCol w="1596072">
                  <a:extLst>
                    <a:ext uri="{9D8B030D-6E8A-4147-A177-3AD203B41FA5}">
                      <a16:colId xmlns:a16="http://schemas.microsoft.com/office/drawing/2014/main" val="20000"/>
                    </a:ext>
                  </a:extLst>
                </a:gridCol>
                <a:gridCol w="770572">
                  <a:extLst>
                    <a:ext uri="{9D8B030D-6E8A-4147-A177-3AD203B41FA5}">
                      <a16:colId xmlns:a16="http://schemas.microsoft.com/office/drawing/2014/main" val="20001"/>
                    </a:ext>
                  </a:extLst>
                </a:gridCol>
                <a:gridCol w="1035685">
                  <a:extLst>
                    <a:ext uri="{9D8B030D-6E8A-4147-A177-3AD203B41FA5}">
                      <a16:colId xmlns:a16="http://schemas.microsoft.com/office/drawing/2014/main" val="20002"/>
                    </a:ext>
                  </a:extLst>
                </a:gridCol>
                <a:gridCol w="770572">
                  <a:extLst>
                    <a:ext uri="{9D8B030D-6E8A-4147-A177-3AD203B41FA5}">
                      <a16:colId xmlns:a16="http://schemas.microsoft.com/office/drawing/2014/main" val="20003"/>
                    </a:ext>
                  </a:extLst>
                </a:gridCol>
                <a:gridCol w="1705610">
                  <a:extLst>
                    <a:ext uri="{9D8B030D-6E8A-4147-A177-3AD203B41FA5}">
                      <a16:colId xmlns:a16="http://schemas.microsoft.com/office/drawing/2014/main" val="20004"/>
                    </a:ext>
                  </a:extLst>
                </a:gridCol>
              </a:tblGrid>
              <a:tr h="56148">
                <a:tc gridSpan="5">
                  <a:txBody>
                    <a:bodyPr/>
                    <a:lstStyle/>
                    <a:p>
                      <a:pPr marL="0" marR="0" algn="ctr">
                        <a:spcBef>
                          <a:spcPts val="0"/>
                        </a:spcBef>
                        <a:spcAft>
                          <a:spcPts val="0"/>
                        </a:spcAft>
                      </a:pPr>
                      <a:r>
                        <a:rPr kumimoji="0" lang="en-US" sz="2400" kern="1200" dirty="0">
                          <a:solidFill>
                            <a:schemeClr val="tx1"/>
                          </a:solidFill>
                          <a:effectLst/>
                          <a:latin typeface="+mn-lt"/>
                          <a:ea typeface="+mn-ea"/>
                          <a:cs typeface="+mn-cs"/>
                        </a:rPr>
                        <a:t>Ventral Striatum</a:t>
                      </a:r>
                      <a:r>
                        <a:rPr kumimoji="0" lang="en-US" sz="2400" kern="1200" baseline="0" dirty="0">
                          <a:solidFill>
                            <a:schemeClr val="tx1"/>
                          </a:solidFill>
                          <a:effectLst/>
                          <a:latin typeface="+mn-lt"/>
                          <a:ea typeface="+mn-ea"/>
                          <a:cs typeface="+mn-cs"/>
                        </a:rPr>
                        <a:t> Activity (Correct Response)</a:t>
                      </a:r>
                      <a:endParaRPr kumimoji="0" lang="en-US" sz="2400" kern="1200" dirty="0">
                        <a:solidFill>
                          <a:schemeClr val="tx1"/>
                        </a:solidFill>
                        <a:effectLst/>
                        <a:latin typeface="+mn-lt"/>
                        <a:ea typeface="+mn-ea"/>
                        <a:cs typeface="+mn-cs"/>
                      </a:endParaRPr>
                    </a:p>
                  </a:txBody>
                  <a:tcPr marL="68580" marR="68580" marT="0" marB="0" anchor="ctr">
                    <a:lnR w="12700" cap="flat" cmpd="sng" algn="ctr">
                      <a:solidFill>
                        <a:schemeClr val="tx1"/>
                      </a:solidFill>
                      <a:prstDash val="solid"/>
                      <a:round/>
                      <a:headEnd type="none" w="med" len="med"/>
                      <a:tailEnd type="none" w="med" len="med"/>
                    </a:lnR>
                    <a:solidFill>
                      <a:schemeClr val="bg1"/>
                    </a:solidFill>
                  </a:tcPr>
                </a:tc>
                <a:tc hMerge="1">
                  <a:txBody>
                    <a:bodyPr/>
                    <a:lstStyle/>
                    <a:p>
                      <a:pPr marL="0" marR="0" algn="ctr">
                        <a:spcBef>
                          <a:spcPts val="0"/>
                        </a:spcBef>
                        <a:spcAft>
                          <a:spcPts val="0"/>
                        </a:spcAft>
                      </a:pPr>
                      <a:endParaRPr kumimoji="0" lang="en-US" sz="2400" kern="1200" dirty="0">
                        <a:solidFill>
                          <a:schemeClr val="tx1"/>
                        </a:solidFill>
                        <a:effectLst/>
                        <a:latin typeface="+mn-lt"/>
                        <a:ea typeface="+mn-ea"/>
                        <a:cs typeface="+mn-cs"/>
                      </a:endParaRPr>
                    </a:p>
                  </a:txBody>
                  <a:tcPr marL="68580" marR="68580" marT="0" marB="0" anchor="ctr">
                    <a:solidFill>
                      <a:schemeClr val="bg1"/>
                    </a:solidFill>
                  </a:tcPr>
                </a:tc>
                <a:tc hMerge="1">
                  <a:txBody>
                    <a:bodyPr/>
                    <a:lstStyle/>
                    <a:p>
                      <a:endParaRPr lang="en-US"/>
                    </a:p>
                  </a:txBody>
                  <a:tcPr/>
                </a:tc>
                <a:tc hMerge="1">
                  <a:txBody>
                    <a:bodyPr/>
                    <a:lstStyle/>
                    <a:p>
                      <a:pPr marL="0" marR="0" algn="ctr">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hMerge="1">
                  <a:txBody>
                    <a:bodyPr/>
                    <a:lstStyle/>
                    <a:p>
                      <a:endParaRPr lang="en-US"/>
                    </a:p>
                  </a:txBody>
                  <a:tcPr/>
                </a:tc>
                <a:extLst>
                  <a:ext uri="{0D108BD9-81ED-4DB2-BD59-A6C34878D82A}">
                    <a16:rowId xmlns:a16="http://schemas.microsoft.com/office/drawing/2014/main" val="10000"/>
                  </a:ext>
                </a:extLst>
              </a:tr>
              <a:tr h="299988">
                <a:tc>
                  <a:txBody>
                    <a:bodyPr/>
                    <a:lstStyle/>
                    <a:p>
                      <a:pPr marL="0" marR="0" algn="ctr">
                        <a:spcBef>
                          <a:spcPts val="0"/>
                        </a:spcBef>
                        <a:spcAft>
                          <a:spcPts val="0"/>
                        </a:spcAft>
                      </a:pPr>
                      <a:r>
                        <a:rPr lang="en-US" sz="2400" dirty="0">
                          <a:effectLst/>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gridSpan="2">
                  <a:txBody>
                    <a:bodyPr/>
                    <a:lstStyle/>
                    <a:p>
                      <a:pPr marL="0" marR="0" algn="ctr">
                        <a:spcBef>
                          <a:spcPts val="0"/>
                        </a:spcBef>
                        <a:spcAft>
                          <a:spcPts val="0"/>
                        </a:spcAft>
                      </a:pPr>
                      <a:r>
                        <a:rPr kumimoji="0" lang="en-US" sz="2400" kern="1200" dirty="0">
                          <a:solidFill>
                            <a:schemeClr val="tx1"/>
                          </a:solidFill>
                          <a:effectLst/>
                          <a:latin typeface="+mn-lt"/>
                          <a:ea typeface="+mn-ea"/>
                          <a:cs typeface="+mn-cs"/>
                        </a:rPr>
                        <a:t>Go</a:t>
                      </a:r>
                    </a:p>
                  </a:txBody>
                  <a:tcPr marL="68580" marR="68580" marT="0" marB="0" anchor="ctr">
                    <a:solidFill>
                      <a:schemeClr val="bg1"/>
                    </a:solidFill>
                  </a:tcPr>
                </a:tc>
                <a:tc hMerge="1">
                  <a:txBody>
                    <a:bodyPr/>
                    <a:lstStyle/>
                    <a:p>
                      <a:pPr marL="0" marR="0" algn="ctr">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chemeClr val="bg1"/>
                    </a:solidFill>
                  </a:tcPr>
                </a:tc>
                <a:tc gridSpan="2">
                  <a:txBody>
                    <a:bodyPr/>
                    <a:lstStyle/>
                    <a:p>
                      <a:pPr marL="0" marR="0" algn="ctr">
                        <a:spcBef>
                          <a:spcPts val="0"/>
                        </a:spcBef>
                        <a:spcAft>
                          <a:spcPts val="0"/>
                        </a:spcAft>
                      </a:pPr>
                      <a:r>
                        <a:rPr lang="en-US" sz="2400" dirty="0" err="1">
                          <a:effectLst/>
                        </a:rPr>
                        <a:t>NoGo</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solidFill>
                      <a:schemeClr val="bg1"/>
                    </a:solidFill>
                  </a:tcPr>
                </a:tc>
                <a:tc hMerge="1">
                  <a:txBody>
                    <a:bodyPr/>
                    <a:lstStyle/>
                    <a:p>
                      <a:endParaRPr lang="en-US"/>
                    </a:p>
                  </a:txBody>
                  <a:tcPr/>
                </a:tc>
                <a:extLst>
                  <a:ext uri="{0D108BD9-81ED-4DB2-BD59-A6C34878D82A}">
                    <a16:rowId xmlns:a16="http://schemas.microsoft.com/office/drawing/2014/main" val="10001"/>
                  </a:ext>
                </a:extLst>
              </a:tr>
              <a:tr h="0">
                <a:tc>
                  <a:txBody>
                    <a:bodyPr/>
                    <a:lstStyle/>
                    <a:p>
                      <a:pPr marL="0" marR="0" algn="ctr">
                        <a:spcBef>
                          <a:spcPts val="0"/>
                        </a:spcBef>
                        <a:spcAft>
                          <a:spcPts val="0"/>
                        </a:spcAft>
                      </a:pPr>
                      <a:r>
                        <a:rPr lang="en-US" sz="2400" dirty="0">
                          <a:effectLst/>
                        </a:rPr>
                        <a:t>High Delay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algn="ctr">
                        <a:spcBef>
                          <a:spcPts val="0"/>
                        </a:spcBef>
                        <a:spcAft>
                          <a:spcPts val="0"/>
                        </a:spcAft>
                      </a:pPr>
                      <a:r>
                        <a:rPr lang="en-US" sz="2400" dirty="0">
                          <a:effectLst/>
                        </a:rPr>
                        <a:t>Fear</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effectLst/>
                        </a:rPr>
                        <a:t>Happy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chemeClr val="bg1"/>
                    </a:solidFill>
                  </a:tcPr>
                </a:tc>
                <a:tc>
                  <a:txBody>
                    <a:bodyPr/>
                    <a:lstStyle/>
                    <a:p>
                      <a:pPr marL="0" marR="0" algn="ctr">
                        <a:spcBef>
                          <a:spcPts val="0"/>
                        </a:spcBef>
                        <a:spcAft>
                          <a:spcPts val="0"/>
                        </a:spcAft>
                      </a:pPr>
                      <a:r>
                        <a:rPr lang="en-US" sz="2400" dirty="0">
                          <a:effectLst/>
                        </a:rPr>
                        <a:t>Fear</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R w="28575" cap="flat" cmpd="sng" algn="ctr">
                      <a:solidFill>
                        <a:schemeClr val="tx1"/>
                      </a:solidFill>
                      <a:prstDash val="solid"/>
                      <a:round/>
                      <a:headEnd type="none" w="med" len="med"/>
                      <a:tailEnd type="none" w="med" len="med"/>
                    </a:ln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effectLst/>
                        </a:rPr>
                        <a:t>Happy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2"/>
                  </a:ext>
                </a:extLst>
              </a:tr>
              <a:tr h="443668">
                <a:tc>
                  <a:txBody>
                    <a:bodyPr/>
                    <a:lstStyle/>
                    <a:p>
                      <a:pPr marL="0" marR="0" algn="ctr">
                        <a:spcBef>
                          <a:spcPts val="0"/>
                        </a:spcBef>
                        <a:spcAft>
                          <a:spcPts val="0"/>
                        </a:spcAft>
                      </a:pPr>
                      <a:r>
                        <a:rPr lang="en-US" sz="2400" dirty="0">
                          <a:effectLst/>
                        </a:rPr>
                        <a:t>Low Delay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algn="ctr">
                        <a:spcBef>
                          <a:spcPts val="0"/>
                        </a:spcBef>
                        <a:spcAft>
                          <a:spcPts val="0"/>
                        </a:spcAft>
                      </a:pPr>
                      <a:r>
                        <a:rPr lang="en-US" sz="2400" dirty="0">
                          <a:effectLst/>
                        </a:rPr>
                        <a:t>Fear</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effectLst/>
                        </a:rPr>
                        <a:t>Happy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chemeClr val="bg1"/>
                    </a:solidFill>
                  </a:tcPr>
                </a:tc>
                <a:tc>
                  <a:txBody>
                    <a:bodyPr/>
                    <a:lstStyle/>
                    <a:p>
                      <a:pPr marL="0" marR="0" algn="ctr">
                        <a:spcBef>
                          <a:spcPts val="0"/>
                        </a:spcBef>
                        <a:spcAft>
                          <a:spcPts val="0"/>
                        </a:spcAft>
                      </a:pPr>
                      <a:r>
                        <a:rPr lang="en-US" sz="2400" dirty="0">
                          <a:effectLst/>
                        </a:rPr>
                        <a:t>Fear</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R w="28575" cap="flat" cmpd="sng" algn="ctr">
                      <a:solidFill>
                        <a:schemeClr val="tx1"/>
                      </a:solidFill>
                      <a:prstDash val="solid"/>
                      <a:round/>
                      <a:headEnd type="none" w="med" len="med"/>
                      <a:tailEnd type="none" w="med" len="med"/>
                    </a:ln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effectLst/>
                        </a:rPr>
                        <a:t>Happy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43668">
                <a:tc>
                  <a:txBody>
                    <a:bodyPr/>
                    <a:lstStyle/>
                    <a:p>
                      <a:pPr marL="0" marR="0" algn="ctr">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ctr">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pPr marL="0" marR="0" algn="ctr">
                        <a:spcBef>
                          <a:spcPts val="0"/>
                        </a:spcBef>
                        <a:spcAft>
                          <a:spcPts val="0"/>
                        </a:spcAft>
                      </a:pPr>
                      <a:endParaRPr kumimoji="0" lang="en-US" sz="2400" kern="1200" dirty="0">
                        <a:solidFill>
                          <a:schemeClr val="tx1"/>
                        </a:solidFill>
                        <a:effectLst/>
                        <a:latin typeface="+mn-lt"/>
                        <a:ea typeface="+mn-ea"/>
                        <a:cs typeface="+mn-cs"/>
                      </a:endParaRPr>
                    </a:p>
                  </a:txBody>
                  <a:tcPr marL="68580" marR="68580" marT="0" marB="0"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2400" kern="1200" dirty="0">
                          <a:solidFill>
                            <a:schemeClr val="tx1"/>
                          </a:solidFill>
                          <a:effectLst/>
                          <a:latin typeface="+mn-lt"/>
                          <a:ea typeface="+mn-ea"/>
                          <a:cs typeface="+mn-cs"/>
                        </a:rPr>
                        <a:t>Low &gt; High</a:t>
                      </a:r>
                    </a:p>
                  </a:txBody>
                  <a:tcPr marL="68580" marR="68580" marT="0" marB="0" anchor="ctr">
                    <a:lnT w="28575"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10004"/>
                  </a:ext>
                </a:extLst>
              </a:tr>
            </a:tbl>
          </a:graphicData>
        </a:graphic>
      </p:graphicFrame>
      <p:pic>
        <p:nvPicPr>
          <p:cNvPr id="9" name="Picture 8"/>
          <p:cNvPicPr>
            <a:picLocks noChangeAspect="1"/>
          </p:cNvPicPr>
          <p:nvPr/>
        </p:nvPicPr>
        <p:blipFill>
          <a:blip r:embed="rId3"/>
          <a:stretch>
            <a:fillRect/>
          </a:stretch>
        </p:blipFill>
        <p:spPr>
          <a:xfrm>
            <a:off x="2474794" y="3743033"/>
            <a:ext cx="4194412" cy="2066723"/>
          </a:xfrm>
          <a:prstGeom prst="rect">
            <a:avLst/>
          </a:prstGeom>
          <a:ln>
            <a:solidFill>
              <a:schemeClr val="tx1"/>
            </a:solidFill>
          </a:ln>
        </p:spPr>
      </p:pic>
      <p:sp>
        <p:nvSpPr>
          <p:cNvPr id="10" name="Footer Placeholder 9"/>
          <p:cNvSpPr>
            <a:spLocks noGrp="1"/>
          </p:cNvSpPr>
          <p:nvPr>
            <p:ph type="ftr" sz="quarter" idx="11"/>
          </p:nvPr>
        </p:nvSpPr>
        <p:spPr/>
        <p:txBody>
          <a:bodyPr/>
          <a:lstStyle/>
          <a:p>
            <a:r>
              <a:rPr lang="en-US"/>
              <a:t>R. Grossman 3/3/16</a:t>
            </a:r>
          </a:p>
        </p:txBody>
      </p:sp>
    </p:spTree>
    <p:extLst>
      <p:ext uri="{BB962C8B-B14F-4D97-AF65-F5344CB8AC3E}">
        <p14:creationId xmlns:p14="http://schemas.microsoft.com/office/powerpoint/2010/main" val="343109091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Experiment 2: Imaging IFG</a:t>
            </a:r>
          </a:p>
        </p:txBody>
      </p:sp>
      <p:sp>
        <p:nvSpPr>
          <p:cNvPr id="3" name="Content Placeholder 2"/>
          <p:cNvSpPr>
            <a:spLocks noGrp="1"/>
          </p:cNvSpPr>
          <p:nvPr>
            <p:ph idx="1"/>
          </p:nvPr>
        </p:nvSpPr>
        <p:spPr>
          <a:xfrm>
            <a:off x="623780" y="5997244"/>
            <a:ext cx="3886200" cy="438644"/>
          </a:xfrm>
        </p:spPr>
        <p:txBody>
          <a:bodyPr>
            <a:normAutofit fontScale="70000" lnSpcReduction="20000"/>
          </a:bodyPr>
          <a:lstStyle/>
          <a:p>
            <a:pPr marL="118872" indent="0">
              <a:buNone/>
            </a:pPr>
            <a:r>
              <a:rPr lang="en-US" i="1" dirty="0"/>
              <a:t>Fig. 2A Casey et al. (2011)</a:t>
            </a:r>
          </a:p>
        </p:txBody>
      </p:sp>
      <p:pic>
        <p:nvPicPr>
          <p:cNvPr id="5" name="Picture 4"/>
          <p:cNvPicPr>
            <a:picLocks noChangeAspect="1"/>
          </p:cNvPicPr>
          <p:nvPr/>
        </p:nvPicPr>
        <p:blipFill rotWithShape="1">
          <a:blip r:embed="rId3"/>
          <a:srcRect b="66794"/>
          <a:stretch/>
        </p:blipFill>
        <p:spPr>
          <a:xfrm>
            <a:off x="216280" y="3443040"/>
            <a:ext cx="4065200" cy="2476615"/>
          </a:xfrm>
          <a:prstGeom prst="rect">
            <a:avLst/>
          </a:prstGeom>
          <a:ln>
            <a:solidFill>
              <a:schemeClr val="tx1"/>
            </a:solidFill>
          </a:ln>
        </p:spPr>
      </p:pic>
      <p:pic>
        <p:nvPicPr>
          <p:cNvPr id="6" name="Picture 5" descr="Fig. 3."/>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443040"/>
            <a:ext cx="4191000" cy="2505075"/>
          </a:xfrm>
          <a:prstGeom prst="rect">
            <a:avLst/>
          </a:prstGeom>
          <a:noFill/>
          <a:ln>
            <a:solidFill>
              <a:schemeClr val="tx1"/>
            </a:solidFill>
          </a:ln>
        </p:spPr>
      </p:pic>
      <p:sp>
        <p:nvSpPr>
          <p:cNvPr id="7" name="Content Placeholder 2"/>
          <p:cNvSpPr txBox="1">
            <a:spLocks/>
          </p:cNvSpPr>
          <p:nvPr/>
        </p:nvSpPr>
        <p:spPr>
          <a:xfrm>
            <a:off x="4419600" y="6025572"/>
            <a:ext cx="3886200" cy="438644"/>
          </a:xfrm>
          <a:prstGeom prst="rect">
            <a:avLst/>
          </a:prstGeom>
        </p:spPr>
        <p:txBody>
          <a:bodyPr vert="horz" lIns="54864" tIns="91440" rtlCol="0">
            <a:normAutofit fontScale="70000" lnSpcReduction="200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fontAlgn="auto">
              <a:spcAft>
                <a:spcPts val="0"/>
              </a:spcAft>
              <a:buFont typeface="Wingdings 2"/>
              <a:buNone/>
            </a:pPr>
            <a:r>
              <a:rPr lang="en-US" i="1" dirty="0"/>
              <a:t>Fig. 3 Casey et al. (2011)</a:t>
            </a:r>
          </a:p>
        </p:txBody>
      </p:sp>
      <p:sp>
        <p:nvSpPr>
          <p:cNvPr id="10" name="Content Placeholder 2"/>
          <p:cNvSpPr txBox="1">
            <a:spLocks/>
          </p:cNvSpPr>
          <p:nvPr/>
        </p:nvSpPr>
        <p:spPr>
          <a:xfrm>
            <a:off x="609600" y="1738312"/>
            <a:ext cx="8229600" cy="335280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912" lvl="1" indent="-320040" fontAlgn="auto">
              <a:spcBef>
                <a:spcPts val="0"/>
              </a:spcBef>
              <a:spcAft>
                <a:spcPts val="0"/>
              </a:spcAft>
              <a:buClr>
                <a:schemeClr val="accent1"/>
              </a:buClr>
              <a:buSzPct val="80000"/>
              <a:buFont typeface="Wingdings 2"/>
              <a:buChar char=""/>
            </a:pPr>
            <a:r>
              <a:rPr lang="en-US" sz="2400" dirty="0"/>
              <a:t>More IFG polarization on </a:t>
            </a:r>
            <a:r>
              <a:rPr lang="en-US" sz="2400" dirty="0" err="1"/>
              <a:t>NoGo</a:t>
            </a:r>
            <a:r>
              <a:rPr lang="en-US" sz="2400" dirty="0"/>
              <a:t> trials than Go trials in the High Delay group</a:t>
            </a:r>
          </a:p>
          <a:p>
            <a:pPr marL="438912" lvl="1" indent="-320040" fontAlgn="auto">
              <a:spcBef>
                <a:spcPts val="0"/>
              </a:spcBef>
              <a:spcAft>
                <a:spcPts val="0"/>
              </a:spcAft>
              <a:buClr>
                <a:schemeClr val="accent1"/>
              </a:buClr>
              <a:buSzPct val="80000"/>
              <a:buFont typeface="Wingdings 2"/>
              <a:buChar char=""/>
            </a:pPr>
            <a:r>
              <a:rPr lang="en-US" sz="2400" dirty="0"/>
              <a:t>IFG associated with accurately withholding a response </a:t>
            </a:r>
          </a:p>
          <a:p>
            <a:pPr marL="438912" lvl="1" indent="-320040" fontAlgn="auto">
              <a:spcBef>
                <a:spcPts val="0"/>
              </a:spcBef>
              <a:spcAft>
                <a:spcPts val="0"/>
              </a:spcAft>
              <a:buClr>
                <a:schemeClr val="accent1"/>
              </a:buClr>
              <a:buSzPct val="80000"/>
              <a:buFont typeface="Wingdings 2"/>
              <a:buChar char=""/>
            </a:pPr>
            <a:endParaRPr lang="en-US" dirty="0"/>
          </a:p>
        </p:txBody>
      </p:sp>
      <p:sp>
        <p:nvSpPr>
          <p:cNvPr id="11" name="Footer Placeholder 3"/>
          <p:cNvSpPr>
            <a:spLocks noGrp="1"/>
          </p:cNvSpPr>
          <p:nvPr>
            <p:ph type="ftr" sz="quarter" idx="11"/>
          </p:nvPr>
        </p:nvSpPr>
        <p:spPr>
          <a:xfrm>
            <a:off x="7086600" y="6553200"/>
            <a:ext cx="1823715" cy="192024"/>
          </a:xfrm>
        </p:spPr>
        <p:txBody>
          <a:bodyPr/>
          <a:lstStyle/>
          <a:p>
            <a:r>
              <a:rPr lang="en-US" dirty="0" err="1"/>
              <a:t>Krimsky</a:t>
            </a:r>
            <a:r>
              <a:rPr lang="en-US" dirty="0"/>
              <a:t>, 2017 &amp; modified Grossman, 2016</a:t>
            </a:r>
          </a:p>
        </p:txBody>
      </p:sp>
    </p:spTree>
    <p:extLst>
      <p:ext uri="{BB962C8B-B14F-4D97-AF65-F5344CB8AC3E}">
        <p14:creationId xmlns:p14="http://schemas.microsoft.com/office/powerpoint/2010/main" val="316355055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Experiment 2: Imaging  ventral striatum</a:t>
            </a:r>
          </a:p>
        </p:txBody>
      </p:sp>
      <p:sp>
        <p:nvSpPr>
          <p:cNvPr id="3" name="Content Placeholder 2"/>
          <p:cNvSpPr>
            <a:spLocks noGrp="1"/>
          </p:cNvSpPr>
          <p:nvPr>
            <p:ph idx="1"/>
          </p:nvPr>
        </p:nvSpPr>
        <p:spPr>
          <a:xfrm>
            <a:off x="2628900" y="5809756"/>
            <a:ext cx="3886200" cy="438644"/>
          </a:xfrm>
        </p:spPr>
        <p:txBody>
          <a:bodyPr>
            <a:normAutofit fontScale="70000" lnSpcReduction="20000"/>
          </a:bodyPr>
          <a:lstStyle/>
          <a:p>
            <a:pPr marL="118872" indent="0">
              <a:buNone/>
            </a:pPr>
            <a:r>
              <a:rPr lang="en-US" i="1" dirty="0"/>
              <a:t>Fig. 4 Casey et al. (2011)</a:t>
            </a:r>
          </a:p>
        </p:txBody>
      </p:sp>
      <p:pic>
        <p:nvPicPr>
          <p:cNvPr id="9" name="Picture 8"/>
          <p:cNvPicPr>
            <a:picLocks noChangeAspect="1"/>
          </p:cNvPicPr>
          <p:nvPr/>
        </p:nvPicPr>
        <p:blipFill>
          <a:blip r:embed="rId3"/>
          <a:stretch>
            <a:fillRect/>
          </a:stretch>
        </p:blipFill>
        <p:spPr>
          <a:xfrm>
            <a:off x="1219200" y="2819400"/>
            <a:ext cx="6068924" cy="2990356"/>
          </a:xfrm>
          <a:prstGeom prst="rect">
            <a:avLst/>
          </a:prstGeom>
          <a:ln>
            <a:solidFill>
              <a:schemeClr val="tx1"/>
            </a:solidFill>
          </a:ln>
        </p:spPr>
      </p:pic>
      <p:sp>
        <p:nvSpPr>
          <p:cNvPr id="7" name="Content Placeholder 2"/>
          <p:cNvSpPr txBox="1">
            <a:spLocks/>
          </p:cNvSpPr>
          <p:nvPr/>
        </p:nvSpPr>
        <p:spPr>
          <a:xfrm>
            <a:off x="609600" y="1738312"/>
            <a:ext cx="8229600" cy="335280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lvl="0"/>
            <a:r>
              <a:rPr lang="en-US" dirty="0"/>
              <a:t>For </a:t>
            </a:r>
            <a:r>
              <a:rPr lang="en-US" b="1" dirty="0"/>
              <a:t>Happy </a:t>
            </a:r>
            <a:r>
              <a:rPr lang="en-US" b="1" dirty="0" err="1"/>
              <a:t>NoGo</a:t>
            </a:r>
            <a:r>
              <a:rPr lang="en-US" b="1" dirty="0"/>
              <a:t> </a:t>
            </a:r>
            <a:r>
              <a:rPr lang="en-US" dirty="0"/>
              <a:t>trials, the Low delayers had more VS activity than the high delayers. </a:t>
            </a:r>
          </a:p>
          <a:p>
            <a:pPr marL="438912" lvl="1" indent="-320040" fontAlgn="auto">
              <a:spcBef>
                <a:spcPts val="0"/>
              </a:spcBef>
              <a:spcAft>
                <a:spcPts val="0"/>
              </a:spcAft>
              <a:buClr>
                <a:schemeClr val="accent1"/>
              </a:buClr>
              <a:buSzPct val="80000"/>
              <a:buFont typeface="Wingdings 2"/>
              <a:buChar char=""/>
            </a:pPr>
            <a:endParaRPr lang="en-US" dirty="0"/>
          </a:p>
        </p:txBody>
      </p:sp>
    </p:spTree>
    <p:extLst>
      <p:ext uri="{BB962C8B-B14F-4D97-AF65-F5344CB8AC3E}">
        <p14:creationId xmlns:p14="http://schemas.microsoft.com/office/powerpoint/2010/main" val="21836489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Conclusions</a:t>
            </a:r>
          </a:p>
        </p:txBody>
      </p:sp>
      <p:sp>
        <p:nvSpPr>
          <p:cNvPr id="3" name="Content Placeholder 2"/>
          <p:cNvSpPr>
            <a:spLocks noGrp="1"/>
          </p:cNvSpPr>
          <p:nvPr>
            <p:ph idx="1"/>
          </p:nvPr>
        </p:nvSpPr>
        <p:spPr/>
        <p:txBody>
          <a:bodyPr>
            <a:normAutofit lnSpcReduction="10000"/>
          </a:bodyPr>
          <a:lstStyle/>
          <a:p>
            <a:pPr marL="89154" lvl="2" indent="0">
              <a:spcBef>
                <a:spcPts val="900"/>
              </a:spcBef>
              <a:spcAft>
                <a:spcPts val="150"/>
              </a:spcAft>
              <a:buSzPct val="100000"/>
              <a:buNone/>
            </a:pPr>
            <a:r>
              <a:rPr lang="en-US" sz="1500" dirty="0"/>
              <a:t>3 Key Findings:</a:t>
            </a:r>
          </a:p>
          <a:p>
            <a:pPr marL="432054" indent="-342900">
              <a:buFont typeface="+mj-lt"/>
              <a:buAutoNum type="arabicPeriod"/>
            </a:pPr>
            <a:r>
              <a:rPr lang="en-US" dirty="0"/>
              <a:t>Individual differences in impulse control are relatively stable over time</a:t>
            </a:r>
          </a:p>
          <a:p>
            <a:pPr marL="432054" indent="-342900">
              <a:buFont typeface="+mj-lt"/>
              <a:buAutoNum type="arabicPeriod"/>
            </a:pPr>
            <a:r>
              <a:rPr lang="en-US" dirty="0"/>
              <a:t>Behavioral correlates of delay ability involve cognitive control specifically related to tempting (positive) cues</a:t>
            </a:r>
          </a:p>
          <a:p>
            <a:pPr marL="432054" indent="-342900">
              <a:buFont typeface="+mj-lt"/>
              <a:buAutoNum type="arabicPeriod"/>
            </a:pPr>
            <a:r>
              <a:rPr lang="en-US" dirty="0"/>
              <a:t>Low delayers resisting temptation (“hot” social cues) have less activation in inferior frontal gyrus and more in ventral striatum compared to high delayers</a:t>
            </a:r>
          </a:p>
          <a:p>
            <a:pPr lvl="2">
              <a:buFont typeface="Arial" charset="0"/>
              <a:buChar char="•"/>
            </a:pPr>
            <a:endParaRPr lang="en-US" sz="1500" dirty="0"/>
          </a:p>
          <a:p>
            <a:pPr lvl="1">
              <a:buFont typeface="Arial" charset="0"/>
              <a:buChar char="•"/>
            </a:pPr>
            <a:endParaRPr lang="en-US" dirty="0"/>
          </a:p>
        </p:txBody>
      </p:sp>
    </p:spTree>
    <p:extLst>
      <p:ext uri="{BB962C8B-B14F-4D97-AF65-F5344CB8AC3E}">
        <p14:creationId xmlns:p14="http://schemas.microsoft.com/office/powerpoint/2010/main" val="34966189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a:xfrm>
            <a:off x="457200" y="1775191"/>
            <a:ext cx="8382000" cy="4854209"/>
          </a:xfrm>
        </p:spPr>
        <p:txBody>
          <a:bodyPr>
            <a:normAutofit fontScale="85000" lnSpcReduction="10000"/>
          </a:bodyPr>
          <a:lstStyle/>
          <a:p>
            <a:pPr marL="633222" indent="-514350">
              <a:buFont typeface="+mj-lt"/>
              <a:buAutoNum type="arabicPeriod"/>
            </a:pPr>
            <a:r>
              <a:rPr lang="en-US" dirty="0"/>
              <a:t>Individual differences in impulse control are relatively stable over time</a:t>
            </a:r>
          </a:p>
          <a:p>
            <a:pPr marL="633222" indent="-514350">
              <a:buFont typeface="+mj-lt"/>
              <a:buAutoNum type="arabicPeriod"/>
            </a:pPr>
            <a:r>
              <a:rPr lang="en-US" dirty="0"/>
              <a:t>Behavioral correlates of delay ability involve cognitive control specifically related to tempting (positive) cues</a:t>
            </a:r>
          </a:p>
          <a:p>
            <a:pPr lvl="1">
              <a:buFont typeface="Arial" panose="020B0604020202020204" pitchFamily="34" charset="0"/>
              <a:buChar char="•"/>
            </a:pPr>
            <a:r>
              <a:rPr lang="en-US" i="1" dirty="0"/>
              <a:t>“Consistent with delay experiments on the value of ‘cooling’ the hot features of temptations” (Casey et al., 2011)</a:t>
            </a:r>
          </a:p>
          <a:p>
            <a:pPr lvl="1">
              <a:buFont typeface="Arial" panose="020B0604020202020204" pitchFamily="34" charset="0"/>
              <a:buChar char="•"/>
            </a:pPr>
            <a:r>
              <a:rPr lang="en-US" i="1" dirty="0"/>
              <a:t>“Behavioral correlates of </a:t>
            </a:r>
            <a:r>
              <a:rPr lang="en-US" b="1" i="1" dirty="0"/>
              <a:t>delay ability are a function </a:t>
            </a:r>
            <a:r>
              <a:rPr lang="en-US" i="1" dirty="0"/>
              <a:t>not only of </a:t>
            </a:r>
            <a:r>
              <a:rPr lang="en-US" b="1" i="1" dirty="0"/>
              <a:t>impulse control </a:t>
            </a:r>
            <a:r>
              <a:rPr lang="en-US" i="1" dirty="0"/>
              <a:t>but also of the </a:t>
            </a:r>
            <a:r>
              <a:rPr lang="en-US" b="1" i="1" dirty="0"/>
              <a:t>salience of the stimulus</a:t>
            </a:r>
            <a:r>
              <a:rPr lang="en-US" i="1" dirty="0"/>
              <a:t> one has to resist” (Casey et al., 2011)</a:t>
            </a:r>
          </a:p>
          <a:p>
            <a:pPr marL="633222" indent="-514350">
              <a:buFont typeface="+mj-lt"/>
              <a:buAutoNum type="arabicPeriod"/>
            </a:pPr>
            <a:r>
              <a:rPr lang="en-US" dirty="0"/>
              <a:t>Low delayers resisting temptation (“hot” social cues) have less activation in inferior frontal gyrus and more in ventral striatum compared to high delayers</a:t>
            </a:r>
          </a:p>
        </p:txBody>
      </p:sp>
      <p:sp>
        <p:nvSpPr>
          <p:cNvPr id="4" name="Footer Placeholder 3"/>
          <p:cNvSpPr>
            <a:spLocks noGrp="1"/>
          </p:cNvSpPr>
          <p:nvPr>
            <p:ph type="ftr" sz="quarter" idx="11"/>
          </p:nvPr>
        </p:nvSpPr>
        <p:spPr/>
        <p:txBody>
          <a:bodyPr/>
          <a:lstStyle/>
          <a:p>
            <a:r>
              <a:rPr lang="en-US"/>
              <a:t>R. Grossman 3/3/16</a:t>
            </a:r>
          </a:p>
        </p:txBody>
      </p:sp>
    </p:spTree>
    <p:extLst>
      <p:ext uri="{BB962C8B-B14F-4D97-AF65-F5344CB8AC3E}">
        <p14:creationId xmlns:p14="http://schemas.microsoft.com/office/powerpoint/2010/main" val="124550833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a:xfrm>
            <a:off x="457200" y="1775191"/>
            <a:ext cx="8382000" cy="4854209"/>
          </a:xfrm>
        </p:spPr>
        <p:txBody>
          <a:bodyPr>
            <a:normAutofit fontScale="92500" lnSpcReduction="10000"/>
          </a:bodyPr>
          <a:lstStyle/>
          <a:p>
            <a:r>
              <a:rPr lang="en-US" dirty="0"/>
              <a:t>Individual differences in impulse control are relatively stable over time</a:t>
            </a:r>
          </a:p>
          <a:p>
            <a:pPr marL="118872" indent="0">
              <a:buNone/>
            </a:pPr>
            <a:endParaRPr lang="en-US" dirty="0"/>
          </a:p>
          <a:p>
            <a:r>
              <a:rPr lang="en-US" dirty="0"/>
              <a:t>Behavioral associations of delay ability involve responses to “compelling” cues, not cognitive control in general</a:t>
            </a:r>
          </a:p>
          <a:p>
            <a:pPr marL="118872" indent="0">
              <a:buNone/>
            </a:pPr>
            <a:endParaRPr lang="en-US" dirty="0"/>
          </a:p>
          <a:p>
            <a:r>
              <a:rPr lang="en-US" dirty="0"/>
              <a:t>Resisting temptation is associated with less activation in inferior frontal </a:t>
            </a:r>
            <a:r>
              <a:rPr lang="en-US" dirty="0" err="1"/>
              <a:t>gyrus</a:t>
            </a:r>
            <a:r>
              <a:rPr lang="en-US" dirty="0"/>
              <a:t> and more in ventral striatum when </a:t>
            </a:r>
            <a:r>
              <a:rPr lang="en-US" b="1" dirty="0"/>
              <a:t>low delayers </a:t>
            </a:r>
            <a:r>
              <a:rPr lang="en-US" dirty="0"/>
              <a:t>are resisting “alluring cues”</a:t>
            </a:r>
          </a:p>
        </p:txBody>
      </p:sp>
    </p:spTree>
    <p:extLst>
      <p:ext uri="{BB962C8B-B14F-4D97-AF65-F5344CB8AC3E}">
        <p14:creationId xmlns:p14="http://schemas.microsoft.com/office/powerpoint/2010/main" val="422784500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Discussion Questions</a:t>
            </a:r>
          </a:p>
        </p:txBody>
      </p:sp>
      <p:sp>
        <p:nvSpPr>
          <p:cNvPr id="3" name="Content Placeholder 2"/>
          <p:cNvSpPr>
            <a:spLocks noGrp="1"/>
          </p:cNvSpPr>
          <p:nvPr>
            <p:ph idx="1"/>
          </p:nvPr>
        </p:nvSpPr>
        <p:spPr/>
        <p:txBody>
          <a:bodyPr/>
          <a:lstStyle/>
          <a:p>
            <a:pPr>
              <a:buFont typeface="Arial" charset="0"/>
              <a:buChar char="•"/>
            </a:pPr>
            <a:r>
              <a:rPr lang="en-US" dirty="0"/>
              <a:t>Strengths &amp; weaknesses on the methods?</a:t>
            </a:r>
          </a:p>
          <a:p>
            <a:pPr lvl="1">
              <a:buFont typeface="Arial" charset="0"/>
              <a:buChar char="•"/>
            </a:pPr>
            <a:r>
              <a:rPr lang="en-US" dirty="0"/>
              <a:t>Thoughts on using self-report measures of self-control in their 20s and 30s to identify the low and high delay groups?</a:t>
            </a:r>
          </a:p>
          <a:p>
            <a:pPr lvl="1">
              <a:buFont typeface="Arial" charset="0"/>
              <a:buChar char="•"/>
            </a:pPr>
            <a:r>
              <a:rPr lang="en-US" dirty="0"/>
              <a:t>On the go/</a:t>
            </a:r>
            <a:r>
              <a:rPr lang="en-US" dirty="0" err="1"/>
              <a:t>nogo</a:t>
            </a:r>
            <a:r>
              <a:rPr lang="en-US" dirty="0"/>
              <a:t> task?</a:t>
            </a:r>
          </a:p>
          <a:p>
            <a:pPr>
              <a:buFont typeface="Arial" charset="0"/>
              <a:buChar char="•"/>
            </a:pPr>
            <a:r>
              <a:rPr lang="en-US" dirty="0"/>
              <a:t>Thoughts on the practical implications of their fMRI findings?</a:t>
            </a:r>
          </a:p>
          <a:p>
            <a:pPr>
              <a:buFont typeface="Arial" charset="0"/>
              <a:buChar char="•"/>
            </a:pPr>
            <a:endParaRPr lang="en-US" dirty="0"/>
          </a:p>
          <a:p>
            <a:pPr>
              <a:buFont typeface="Arial" charset="0"/>
              <a:buChar char="•"/>
            </a:pPr>
            <a:endParaRPr lang="en-US" dirty="0"/>
          </a:p>
          <a:p>
            <a:pPr>
              <a:buFont typeface="Arial" charset="0"/>
              <a:buChar char="•"/>
            </a:pPr>
            <a:endParaRPr lang="en-US" dirty="0"/>
          </a:p>
          <a:p>
            <a:pPr>
              <a:buFont typeface="Arial" charset="0"/>
              <a:buChar char="•"/>
            </a:pPr>
            <a:endParaRPr lang="en-US" dirty="0"/>
          </a:p>
          <a:p>
            <a:pPr lvl="1">
              <a:buFont typeface="Arial" charset="0"/>
              <a:buChar char="•"/>
            </a:pPr>
            <a:endParaRPr lang="en-US" dirty="0"/>
          </a:p>
        </p:txBody>
      </p:sp>
      <p:pic>
        <p:nvPicPr>
          <p:cNvPr id="4" name="Picture 2" descr="delayed20gratification20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6520" y="4724400"/>
            <a:ext cx="2623279"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51189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2700"/>
            <a:ext cx="9144000" cy="5628844"/>
          </a:xfrm>
          <a:prstGeom prst="rect">
            <a:avLst/>
          </a:prstGeom>
        </p:spPr>
      </p:pic>
    </p:spTree>
    <p:extLst>
      <p:ext uri="{BB962C8B-B14F-4D97-AF65-F5344CB8AC3E}">
        <p14:creationId xmlns:p14="http://schemas.microsoft.com/office/powerpoint/2010/main" val="70463263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Title 1"/>
          <p:cNvSpPr>
            <a:spLocks noGrp="1"/>
          </p:cNvSpPr>
          <p:nvPr>
            <p:ph type="title"/>
          </p:nvPr>
        </p:nvSpPr>
        <p:spPr>
          <a:xfrm>
            <a:off x="-41031" y="152400"/>
            <a:ext cx="9220200" cy="1111664"/>
          </a:xfrm>
        </p:spPr>
        <p:txBody>
          <a:bodyPr>
            <a:normAutofit fontScale="90000"/>
          </a:bodyPr>
          <a:lstStyle/>
          <a:p>
            <a:pPr algn="ctr"/>
            <a:r>
              <a:rPr lang="en-US" dirty="0"/>
              <a:t>Temperament and Self-Control </a:t>
            </a:r>
            <a:br>
              <a:rPr lang="en-US" dirty="0"/>
            </a:br>
            <a:r>
              <a:rPr lang="en-US" dirty="0"/>
              <a:t>(Moffitt et al., 2011)</a:t>
            </a:r>
          </a:p>
        </p:txBody>
      </p:sp>
      <p:sp>
        <p:nvSpPr>
          <p:cNvPr id="14339" name="Content Placeholder 1"/>
          <p:cNvSpPr>
            <a:spLocks noGrp="1"/>
          </p:cNvSpPr>
          <p:nvPr>
            <p:ph idx="4294967295"/>
          </p:nvPr>
        </p:nvSpPr>
        <p:spPr>
          <a:xfrm>
            <a:off x="568325" y="2636838"/>
            <a:ext cx="8324850" cy="3489325"/>
          </a:xfrm>
          <a:prstGeom prst="rect">
            <a:avLst/>
          </a:prstGeom>
        </p:spPr>
        <p:txBody>
          <a:bodyPr/>
          <a:lstStyle/>
          <a:p>
            <a:r>
              <a:rPr lang="en-US"/>
              <a:t>Delay gratification</a:t>
            </a:r>
          </a:p>
          <a:p>
            <a:r>
              <a:rPr lang="en-US"/>
              <a:t>Control impulses</a:t>
            </a:r>
          </a:p>
          <a:p>
            <a:r>
              <a:rPr lang="en-US"/>
              <a:t>Perseverance</a:t>
            </a:r>
          </a:p>
          <a:p>
            <a:endParaRPr lang="en-US"/>
          </a:p>
        </p:txBody>
      </p:sp>
      <p:pic>
        <p:nvPicPr>
          <p:cNvPr id="143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4775200"/>
            <a:ext cx="3125788"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2" descr="http://add-assets.com/asset/2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4792663"/>
            <a:ext cx="2808288"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319242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Title 1"/>
          <p:cNvSpPr>
            <a:spLocks noGrp="1"/>
          </p:cNvSpPr>
          <p:nvPr>
            <p:ph type="title"/>
          </p:nvPr>
        </p:nvSpPr>
        <p:spPr>
          <a:xfrm>
            <a:off x="-152400" y="182880"/>
            <a:ext cx="9829800" cy="1111664"/>
          </a:xfrm>
        </p:spPr>
        <p:txBody>
          <a:bodyPr>
            <a:normAutofit fontScale="90000"/>
          </a:bodyPr>
          <a:lstStyle/>
          <a:p>
            <a:pPr algn="ctr"/>
            <a:r>
              <a:rPr lang="en-US" dirty="0"/>
              <a:t>Temperament and Self-Control</a:t>
            </a:r>
            <a:br>
              <a:rPr lang="en-US" dirty="0"/>
            </a:br>
            <a:r>
              <a:rPr lang="en-US" dirty="0"/>
              <a:t> (Moffitt et al., 2011)</a:t>
            </a:r>
          </a:p>
        </p:txBody>
      </p:sp>
      <p:sp>
        <p:nvSpPr>
          <p:cNvPr id="15363" name="Content Placeholder 1"/>
          <p:cNvSpPr>
            <a:spLocks noGrp="1"/>
          </p:cNvSpPr>
          <p:nvPr>
            <p:ph idx="4294967295"/>
          </p:nvPr>
        </p:nvSpPr>
        <p:spPr>
          <a:xfrm>
            <a:off x="568325" y="2636838"/>
            <a:ext cx="8324850" cy="3489325"/>
          </a:xfrm>
          <a:prstGeom prst="rect">
            <a:avLst/>
          </a:prstGeom>
        </p:spPr>
        <p:txBody>
          <a:bodyPr/>
          <a:lstStyle/>
          <a:p>
            <a:endParaRPr lang="en-US"/>
          </a:p>
        </p:txBody>
      </p:sp>
      <p:pic>
        <p:nvPicPr>
          <p:cNvPr id="153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1676400"/>
            <a:ext cx="9063038" cy="439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5" name="TextBox 2"/>
          <p:cNvSpPr txBox="1">
            <a:spLocks noChangeArrowheads="1"/>
          </p:cNvSpPr>
          <p:nvPr/>
        </p:nvSpPr>
        <p:spPr bwMode="auto">
          <a:xfrm>
            <a:off x="7040563" y="6497638"/>
            <a:ext cx="2087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Moffitt et al. (2011)</a:t>
            </a:r>
          </a:p>
        </p:txBody>
      </p:sp>
    </p:spTree>
    <p:extLst>
      <p:ext uri="{BB962C8B-B14F-4D97-AF65-F5344CB8AC3E}">
        <p14:creationId xmlns:p14="http://schemas.microsoft.com/office/powerpoint/2010/main" val="2751324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6882" name="Rectangle 2"/>
          <p:cNvSpPr>
            <a:spLocks noGrp="1" noChangeArrowheads="1"/>
          </p:cNvSpPr>
          <p:nvPr>
            <p:ph type="title"/>
          </p:nvPr>
        </p:nvSpPr>
        <p:spPr>
          <a:xfrm>
            <a:off x="304800" y="274638"/>
            <a:ext cx="8610600" cy="1143000"/>
          </a:xfrm>
        </p:spPr>
        <p:txBody>
          <a:bodyPr>
            <a:normAutofit fontScale="90000"/>
          </a:bodyPr>
          <a:lstStyle/>
          <a:p>
            <a:pPr algn="ctr"/>
            <a:r>
              <a:rPr lang="en-US" dirty="0"/>
              <a:t>Models of Temperament:</a:t>
            </a:r>
            <a:br>
              <a:rPr lang="en-US" dirty="0"/>
            </a:br>
            <a:r>
              <a:rPr lang="en-US" dirty="0"/>
              <a:t>Goldsmith &amp; Campos </a:t>
            </a:r>
          </a:p>
        </p:txBody>
      </p:sp>
      <p:sp>
        <p:nvSpPr>
          <p:cNvPr id="506883" name="Rectangle 3"/>
          <p:cNvSpPr>
            <a:spLocks noGrp="1" noChangeArrowheads="1"/>
          </p:cNvSpPr>
          <p:nvPr>
            <p:ph type="body" idx="4294967295"/>
          </p:nvPr>
        </p:nvSpPr>
        <p:spPr>
          <a:xfrm>
            <a:off x="457200" y="1646237"/>
            <a:ext cx="8229600" cy="4526280"/>
          </a:xfrm>
          <a:prstGeom prst="rect">
            <a:avLst/>
          </a:prstGeom>
        </p:spPr>
        <p:txBody>
          <a:bodyPr/>
          <a:lstStyle/>
          <a:p>
            <a:pPr lvl="2">
              <a:lnSpc>
                <a:spcPct val="90000"/>
              </a:lnSpc>
            </a:pPr>
            <a:r>
              <a:rPr lang="en-US" dirty="0"/>
              <a:t>Individual differences in the expression of primary emotions (anger, fear, joy, interest)</a:t>
            </a:r>
          </a:p>
          <a:p>
            <a:pPr lvl="3">
              <a:lnSpc>
                <a:spcPct val="90000"/>
              </a:lnSpc>
              <a:buFontTx/>
              <a:buNone/>
            </a:pPr>
            <a:endParaRPr lang="en-US" dirty="0"/>
          </a:p>
        </p:txBody>
      </p:sp>
    </p:spTree>
    <p:extLst>
      <p:ext uri="{BB962C8B-B14F-4D97-AF65-F5344CB8AC3E}">
        <p14:creationId xmlns:p14="http://schemas.microsoft.com/office/powerpoint/2010/main" val="376544685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271293"/>
            <a:ext cx="4511519" cy="6363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275008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normAutofit/>
          </a:bodyPr>
          <a:lstStyle/>
          <a:p>
            <a:pPr algn="ctr"/>
            <a:r>
              <a:rPr lang="en-US" dirty="0"/>
              <a:t>Child Self Control &amp; Adult Health</a:t>
            </a:r>
          </a:p>
        </p:txBody>
      </p:sp>
      <p:sp>
        <p:nvSpPr>
          <p:cNvPr id="16387" name="Content Placeholder 9"/>
          <p:cNvSpPr>
            <a:spLocks noGrp="1"/>
          </p:cNvSpPr>
          <p:nvPr>
            <p:ph idx="4294967295"/>
          </p:nvPr>
        </p:nvSpPr>
        <p:spPr>
          <a:xfrm>
            <a:off x="568325" y="2636838"/>
            <a:ext cx="8324850" cy="3489325"/>
          </a:xfrm>
          <a:prstGeom prst="rect">
            <a:avLst/>
          </a:prstGeom>
        </p:spPr>
        <p:txBody>
          <a:bodyPr/>
          <a:lstStyle/>
          <a:p>
            <a:endParaRPr lang="en-US"/>
          </a:p>
        </p:txBody>
      </p:sp>
      <p:pic>
        <p:nvPicPr>
          <p:cNvPr id="1638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981200"/>
            <a:ext cx="4752975" cy="440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259694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normAutofit/>
          </a:bodyPr>
          <a:lstStyle/>
          <a:p>
            <a:pPr algn="ctr"/>
            <a:r>
              <a:rPr lang="en-US" dirty="0"/>
              <a:t>Child Self Control &amp; Adult Wealth</a:t>
            </a:r>
          </a:p>
        </p:txBody>
      </p:sp>
      <p:pic>
        <p:nvPicPr>
          <p:cNvPr id="1741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7263" y="2522538"/>
            <a:ext cx="4843462" cy="427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824603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Early Can Self-Control Predict Health, Wealth, and Crime?</a:t>
            </a:r>
          </a:p>
        </p:txBody>
      </p:sp>
      <p:sp>
        <p:nvSpPr>
          <p:cNvPr id="3" name="Content Placeholder 2"/>
          <p:cNvSpPr>
            <a:spLocks noGrp="1"/>
          </p:cNvSpPr>
          <p:nvPr>
            <p:ph idx="1"/>
          </p:nvPr>
        </p:nvSpPr>
        <p:spPr/>
        <p:txBody>
          <a:bodyPr>
            <a:normAutofit/>
          </a:bodyPr>
          <a:lstStyle/>
          <a:p>
            <a:r>
              <a:rPr lang="en-US" dirty="0"/>
              <a:t>We isolated staff ratings of the children’s self-control observed during 90-min data collection sessions at the research unit in the mid-1970s, when they were 3–5 y old (27).</a:t>
            </a:r>
          </a:p>
          <a:p>
            <a:r>
              <a:rPr lang="en-US" dirty="0"/>
              <a:t>This standardized observational measure of preschoolers’ self-control signiﬁcantly predicted health, wealth, and convictions at the age of 32 y, albeit with modest effect sizes (SI Appendix, Table S5).</a:t>
            </a:r>
          </a:p>
          <a:p>
            <a:endParaRPr lang="en-US" dirty="0"/>
          </a:p>
        </p:txBody>
      </p:sp>
    </p:spTree>
    <p:extLst>
      <p:ext uri="{BB962C8B-B14F-4D97-AF65-F5344CB8AC3E}">
        <p14:creationId xmlns:p14="http://schemas.microsoft.com/office/powerpoint/2010/main" val="343776416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Thus</a:t>
            </a:r>
          </a:p>
        </p:txBody>
      </p:sp>
      <p:sp>
        <p:nvSpPr>
          <p:cNvPr id="3" name="Content Placeholder 2"/>
          <p:cNvSpPr>
            <a:spLocks noGrp="1"/>
          </p:cNvSpPr>
          <p:nvPr>
            <p:ph idx="1"/>
          </p:nvPr>
        </p:nvSpPr>
        <p:spPr/>
        <p:txBody>
          <a:bodyPr/>
          <a:lstStyle/>
          <a:p>
            <a:r>
              <a:rPr lang="en-US" dirty="0"/>
              <a:t>Early childhood intervention that enhances self-control is likely to bring a greater return on investment than harm reduction programs targeting adolescents alone (30)</a:t>
            </a:r>
          </a:p>
        </p:txBody>
      </p:sp>
    </p:spTree>
    <p:extLst>
      <p:ext uri="{BB962C8B-B14F-4D97-AF65-F5344CB8AC3E}">
        <p14:creationId xmlns:p14="http://schemas.microsoft.com/office/powerpoint/2010/main" val="199207832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solidFill>
                  <a:srgbClr val="000000"/>
                </a:solidFill>
                <a:latin typeface="AdvOT88ac8687"/>
              </a:rPr>
              <a:t>Children who became more self-controlled from childhood to young adulthood had better outcomes by the age of 32 y, after controlling for their initial levels of childhood self-control </a:t>
            </a:r>
            <a:r>
              <a:rPr lang="en-US" sz="1600" dirty="0">
                <a:solidFill>
                  <a:srgbClr val="000000"/>
                </a:solidFill>
                <a:latin typeface="AdvOT88ac8687"/>
              </a:rPr>
              <a:t>(</a:t>
            </a:r>
            <a:r>
              <a:rPr lang="en-US" sz="1600" dirty="0">
                <a:solidFill>
                  <a:srgbClr val="0000FF"/>
                </a:solidFill>
                <a:latin typeface="AdvOT16d4f71d.I"/>
              </a:rPr>
              <a:t>SI Appendix</a:t>
            </a:r>
            <a:r>
              <a:rPr lang="en-US" sz="1600" dirty="0">
                <a:solidFill>
                  <a:srgbClr val="0000FF"/>
                </a:solidFill>
                <a:latin typeface="AdvOT88ac8687"/>
              </a:rPr>
              <a:t>, Table S3</a:t>
            </a:r>
            <a:r>
              <a:rPr lang="en-US" sz="1600" dirty="0">
                <a:solidFill>
                  <a:srgbClr val="000000"/>
                </a:solidFill>
                <a:latin typeface="AdvOT88ac8687"/>
              </a:rPr>
              <a:t>).</a:t>
            </a:r>
            <a:endParaRPr lang="en-US" sz="1600" dirty="0"/>
          </a:p>
        </p:txBody>
      </p:sp>
    </p:spTree>
    <p:extLst>
      <p:ext uri="{BB962C8B-B14F-4D97-AF65-F5344CB8AC3E}">
        <p14:creationId xmlns:p14="http://schemas.microsoft.com/office/powerpoint/2010/main" val="22378636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686800" cy="1252728"/>
          </a:xfrm>
        </p:spPr>
        <p:txBody>
          <a:bodyPr>
            <a:normAutofit fontScale="90000"/>
          </a:bodyPr>
          <a:lstStyle/>
          <a:p>
            <a:pPr algn="ctr"/>
            <a:r>
              <a:rPr lang="en-US" dirty="0"/>
              <a:t>Developmental Antecedents of Political Ideology (Fraley et al., 2012)</a:t>
            </a:r>
          </a:p>
        </p:txBody>
      </p:sp>
      <p:sp>
        <p:nvSpPr>
          <p:cNvPr id="3" name="Content Placeholder 2"/>
          <p:cNvSpPr>
            <a:spLocks noGrp="1"/>
          </p:cNvSpPr>
          <p:nvPr>
            <p:ph idx="1"/>
          </p:nvPr>
        </p:nvSpPr>
        <p:spPr/>
        <p:txBody>
          <a:bodyPr>
            <a:normAutofit fontScale="85000" lnSpcReduction="20000"/>
          </a:bodyPr>
          <a:lstStyle/>
          <a:p>
            <a:r>
              <a:rPr lang="en-US" dirty="0"/>
              <a:t>Prospective study examining antecedents of political ideology at 18 </a:t>
            </a:r>
            <a:r>
              <a:rPr lang="en-US" dirty="0" err="1"/>
              <a:t>yrs</a:t>
            </a:r>
            <a:r>
              <a:rPr lang="en-US" dirty="0"/>
              <a:t> of age</a:t>
            </a:r>
          </a:p>
          <a:p>
            <a:endParaRPr lang="en-US" dirty="0"/>
          </a:p>
          <a:p>
            <a:pPr lvl="1"/>
            <a:r>
              <a:rPr lang="en-US" dirty="0"/>
              <a:t>Temperament (54 months)</a:t>
            </a:r>
          </a:p>
          <a:p>
            <a:pPr lvl="2"/>
            <a:r>
              <a:rPr lang="en-US" dirty="0"/>
              <a:t>Restlessness/Activity; Shyness; </a:t>
            </a:r>
            <a:r>
              <a:rPr lang="en-US" dirty="0" err="1"/>
              <a:t>Attentional</a:t>
            </a:r>
            <a:r>
              <a:rPr lang="en-US" dirty="0"/>
              <a:t> Focusing; Fear</a:t>
            </a:r>
          </a:p>
          <a:p>
            <a:pPr lvl="1"/>
            <a:r>
              <a:rPr lang="en-US" dirty="0"/>
              <a:t>Parenting attitudes (at 1 month)</a:t>
            </a:r>
          </a:p>
          <a:p>
            <a:pPr lvl="2"/>
            <a:r>
              <a:rPr lang="en-US" dirty="0"/>
              <a:t>Authoritarian parenting attitudes </a:t>
            </a:r>
          </a:p>
          <a:p>
            <a:pPr lvl="2"/>
            <a:r>
              <a:rPr lang="en-US" dirty="0"/>
              <a:t>Egalitarian parenting attitudes</a:t>
            </a:r>
          </a:p>
          <a:p>
            <a:pPr lvl="1"/>
            <a:r>
              <a:rPr lang="en-US" dirty="0"/>
              <a:t>Maternal Sensitivity</a:t>
            </a:r>
          </a:p>
          <a:p>
            <a:pPr lvl="2"/>
            <a:r>
              <a:rPr lang="en-US" dirty="0"/>
              <a:t>Observed over first 4.5 </a:t>
            </a:r>
            <a:r>
              <a:rPr lang="en-US" dirty="0" err="1"/>
              <a:t>yrs</a:t>
            </a:r>
            <a:r>
              <a:rPr lang="en-US" dirty="0"/>
              <a:t> of child’s life</a:t>
            </a:r>
          </a:p>
          <a:p>
            <a:pPr lvl="1"/>
            <a:endParaRPr lang="en-US" dirty="0"/>
          </a:p>
          <a:p>
            <a:pPr lvl="1"/>
            <a:r>
              <a:rPr lang="en-US" dirty="0"/>
              <a:t>DV = Conservatism</a:t>
            </a:r>
          </a:p>
          <a:p>
            <a:pPr lvl="2"/>
            <a:r>
              <a:rPr lang="en-US" dirty="0"/>
              <a:t>e.g., death penalty, abortion, censorship, racial segregation </a:t>
            </a:r>
          </a:p>
        </p:txBody>
      </p:sp>
    </p:spTree>
    <p:extLst>
      <p:ext uri="{BB962C8B-B14F-4D97-AF65-F5344CB8AC3E}">
        <p14:creationId xmlns:p14="http://schemas.microsoft.com/office/powerpoint/2010/main" val="314360388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686800" cy="1252728"/>
          </a:xfrm>
        </p:spPr>
        <p:txBody>
          <a:bodyPr>
            <a:normAutofit fontScale="90000"/>
          </a:bodyPr>
          <a:lstStyle/>
          <a:p>
            <a:pPr algn="ctr"/>
            <a:r>
              <a:rPr lang="en-US" dirty="0"/>
              <a:t>Developmental Antecedents of Political Ideology (Fraley et al., 2012)</a:t>
            </a:r>
          </a:p>
        </p:txBody>
      </p:sp>
      <p:sp>
        <p:nvSpPr>
          <p:cNvPr id="3" name="Content Placeholder 2"/>
          <p:cNvSpPr>
            <a:spLocks noGrp="1"/>
          </p:cNvSpPr>
          <p:nvPr>
            <p:ph idx="1"/>
          </p:nvPr>
        </p:nvSpPr>
        <p:spPr/>
        <p:txBody>
          <a:bodyPr>
            <a:normAutofit fontScale="85000" lnSpcReduction="20000"/>
          </a:bodyPr>
          <a:lstStyle/>
          <a:p>
            <a:r>
              <a:rPr lang="en-US" dirty="0"/>
              <a:t>Prospective study examining antecedents of political ideology at 18 </a:t>
            </a:r>
            <a:r>
              <a:rPr lang="en-US" dirty="0" err="1"/>
              <a:t>yrs</a:t>
            </a:r>
            <a:r>
              <a:rPr lang="en-US" dirty="0"/>
              <a:t> of age</a:t>
            </a:r>
          </a:p>
          <a:p>
            <a:endParaRPr lang="en-US" dirty="0"/>
          </a:p>
          <a:p>
            <a:pPr lvl="1"/>
            <a:r>
              <a:rPr lang="en-US" dirty="0"/>
              <a:t>Temperament (54 months)</a:t>
            </a:r>
          </a:p>
          <a:p>
            <a:pPr lvl="2"/>
            <a:r>
              <a:rPr lang="en-US" dirty="0"/>
              <a:t>Restlessness/Activity; Shyness; </a:t>
            </a:r>
            <a:r>
              <a:rPr lang="en-US" dirty="0" err="1"/>
              <a:t>Attentional</a:t>
            </a:r>
            <a:r>
              <a:rPr lang="en-US" dirty="0"/>
              <a:t> Focusing; Fear</a:t>
            </a:r>
          </a:p>
          <a:p>
            <a:pPr lvl="1"/>
            <a:r>
              <a:rPr lang="en-US" dirty="0"/>
              <a:t>Parenting attitudes (at 1 month)</a:t>
            </a:r>
          </a:p>
          <a:p>
            <a:pPr lvl="2"/>
            <a:r>
              <a:rPr lang="en-US" dirty="0"/>
              <a:t>Authoritarian parenting attitudes </a:t>
            </a:r>
          </a:p>
          <a:p>
            <a:pPr lvl="2"/>
            <a:r>
              <a:rPr lang="en-US" dirty="0"/>
              <a:t>Egalitarian parenting attitudes</a:t>
            </a:r>
          </a:p>
          <a:p>
            <a:pPr lvl="1"/>
            <a:r>
              <a:rPr lang="en-US" dirty="0"/>
              <a:t>Maternal Sensitivity</a:t>
            </a:r>
          </a:p>
          <a:p>
            <a:pPr lvl="2"/>
            <a:r>
              <a:rPr lang="en-US" dirty="0"/>
              <a:t>Observed over first 4.5 </a:t>
            </a:r>
            <a:r>
              <a:rPr lang="en-US" dirty="0" err="1"/>
              <a:t>yrs</a:t>
            </a:r>
            <a:r>
              <a:rPr lang="en-US" dirty="0"/>
              <a:t> of child’s life</a:t>
            </a:r>
          </a:p>
          <a:p>
            <a:pPr lvl="1"/>
            <a:endParaRPr lang="en-US" dirty="0"/>
          </a:p>
          <a:p>
            <a:pPr lvl="1"/>
            <a:r>
              <a:rPr lang="en-US" dirty="0"/>
              <a:t>DV = Conservatism</a:t>
            </a:r>
          </a:p>
          <a:p>
            <a:pPr lvl="2"/>
            <a:r>
              <a:rPr lang="en-US" dirty="0"/>
              <a:t>e.g., death penalty, abortion, censorship, racial segregation </a:t>
            </a:r>
          </a:p>
        </p:txBody>
      </p:sp>
    </p:spTree>
    <p:extLst>
      <p:ext uri="{BB962C8B-B14F-4D97-AF65-F5344CB8AC3E}">
        <p14:creationId xmlns:p14="http://schemas.microsoft.com/office/powerpoint/2010/main" val="234521526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Developmental Antecedents of Political Ideology</a:t>
            </a:r>
          </a:p>
        </p:txBody>
      </p:sp>
      <p:sp>
        <p:nvSpPr>
          <p:cNvPr id="3" name="Content Placeholder 2"/>
          <p:cNvSpPr>
            <a:spLocks noGrp="1"/>
          </p:cNvSpPr>
          <p:nvPr>
            <p:ph idx="1"/>
          </p:nvPr>
        </p:nvSpPr>
        <p:spPr/>
        <p:txBody>
          <a:bodyPr/>
          <a:lstStyle/>
          <a:p>
            <a:r>
              <a:rPr lang="en-US" dirty="0"/>
              <a:t>Parenting</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368464"/>
            <a:ext cx="6423046" cy="3652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183993" y="6465372"/>
            <a:ext cx="2185214" cy="369332"/>
          </a:xfrm>
          <a:prstGeom prst="rect">
            <a:avLst/>
          </a:prstGeom>
        </p:spPr>
        <p:txBody>
          <a:bodyPr wrap="none">
            <a:spAutoFit/>
          </a:bodyPr>
          <a:lstStyle/>
          <a:p>
            <a:r>
              <a:rPr lang="en-US" dirty="0"/>
              <a:t>(Fraley et al., 2012)</a:t>
            </a:r>
          </a:p>
        </p:txBody>
      </p:sp>
      <p:sp>
        <p:nvSpPr>
          <p:cNvPr id="6" name="TextBox 5"/>
          <p:cNvSpPr txBox="1"/>
          <p:nvPr/>
        </p:nvSpPr>
        <p:spPr>
          <a:xfrm>
            <a:off x="990600" y="4343400"/>
            <a:ext cx="6423046" cy="990600"/>
          </a:xfrm>
          <a:prstGeom prst="rect">
            <a:avLst/>
          </a:prstGeom>
          <a:noFill/>
          <a:ln w="38100">
            <a:solidFill>
              <a:schemeClr val="accent1"/>
            </a:solidFill>
          </a:ln>
        </p:spPr>
        <p:txBody>
          <a:bodyPr wrap="square" rtlCol="0">
            <a:spAutoFit/>
          </a:bodyPr>
          <a:lstStyle/>
          <a:p>
            <a:endParaRPr lang="en-US" dirty="0"/>
          </a:p>
        </p:txBody>
      </p:sp>
    </p:spTree>
    <p:extLst>
      <p:ext uri="{BB962C8B-B14F-4D97-AF65-F5344CB8AC3E}">
        <p14:creationId xmlns:p14="http://schemas.microsoft.com/office/powerpoint/2010/main" val="243480661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Temperament</a:t>
            </a:r>
            <a:br>
              <a:rPr lang="en-US" dirty="0"/>
            </a:br>
            <a:endParaRPr lang="en-US" dirty="0"/>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098" y="1981200"/>
            <a:ext cx="6155872" cy="414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368578" y="6487597"/>
            <a:ext cx="2121093" cy="369332"/>
          </a:xfrm>
          <a:prstGeom prst="rect">
            <a:avLst/>
          </a:prstGeom>
        </p:spPr>
        <p:txBody>
          <a:bodyPr wrap="none">
            <a:spAutoFit/>
          </a:bodyPr>
          <a:lstStyle/>
          <a:p>
            <a:r>
              <a:rPr lang="en-US" dirty="0"/>
              <a:t>Fraley et al. (2012)</a:t>
            </a:r>
          </a:p>
        </p:txBody>
      </p:sp>
      <p:sp>
        <p:nvSpPr>
          <p:cNvPr id="5" name="TextBox 4"/>
          <p:cNvSpPr txBox="1"/>
          <p:nvPr/>
        </p:nvSpPr>
        <p:spPr>
          <a:xfrm>
            <a:off x="990600" y="4343400"/>
            <a:ext cx="6051370" cy="990600"/>
          </a:xfrm>
          <a:prstGeom prst="rect">
            <a:avLst/>
          </a:prstGeom>
          <a:noFill/>
          <a:ln w="38100">
            <a:solidFill>
              <a:schemeClr val="accent1"/>
            </a:solidFill>
          </a:ln>
        </p:spPr>
        <p:txBody>
          <a:bodyPr wrap="square" rtlCol="0">
            <a:spAutoFit/>
          </a:bodyPr>
          <a:lstStyle/>
          <a:p>
            <a:endParaRPr lang="en-US" dirty="0"/>
          </a:p>
        </p:txBody>
      </p:sp>
    </p:spTree>
    <p:extLst>
      <p:ext uri="{BB962C8B-B14F-4D97-AF65-F5344CB8AC3E}">
        <p14:creationId xmlns:p14="http://schemas.microsoft.com/office/powerpoint/2010/main" val="37969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Title 3"/>
          <p:cNvSpPr>
            <a:spLocks noGrp="1"/>
          </p:cNvSpPr>
          <p:nvPr>
            <p:ph type="title"/>
          </p:nvPr>
        </p:nvSpPr>
        <p:spPr/>
        <p:txBody>
          <a:bodyPr/>
          <a:lstStyle/>
          <a:p>
            <a:r>
              <a:rPr lang="en-US" altLang="en-US" sz="3600" dirty="0"/>
              <a:t>Neural bases of development of individual differences in temperament</a:t>
            </a:r>
            <a:endParaRPr lang="en-US" altLang="en-US" dirty="0"/>
          </a:p>
        </p:txBody>
      </p:sp>
      <p:sp>
        <p:nvSpPr>
          <p:cNvPr id="26627" name="Content Placeholder 2"/>
          <p:cNvSpPr>
            <a:spLocks noGrp="1"/>
          </p:cNvSpPr>
          <p:nvPr>
            <p:ph idx="1"/>
          </p:nvPr>
        </p:nvSpPr>
        <p:spPr/>
        <p:txBody>
          <a:bodyPr/>
          <a:lstStyle/>
          <a:p>
            <a:r>
              <a:rPr lang="en-US" altLang="en-US" sz="2400" dirty="0"/>
              <a:t>Reactivity–</a:t>
            </a:r>
          </a:p>
          <a:p>
            <a:pPr lvl="1"/>
            <a:r>
              <a:rPr lang="en-US" altLang="en-US" sz="2000" dirty="0"/>
              <a:t>speed, strength &amp; valence of response to stimulation </a:t>
            </a:r>
          </a:p>
          <a:p>
            <a:endParaRPr lang="en-US" altLang="en-US" sz="2400" dirty="0"/>
          </a:p>
          <a:p>
            <a:r>
              <a:rPr lang="en-US" altLang="en-US" sz="2400" dirty="0"/>
              <a:t>Self Regulation – </a:t>
            </a:r>
          </a:p>
          <a:p>
            <a:pPr lvl="1"/>
            <a:r>
              <a:rPr lang="en-US" altLang="en-US" sz="2000" dirty="0"/>
              <a:t>behaviors that control behavioral and emotional reactions to stimulation ( + or -)</a:t>
            </a:r>
          </a:p>
          <a:p>
            <a:pPr lvl="2"/>
            <a:r>
              <a:rPr lang="en-US" altLang="en-US" sz="1400" dirty="0"/>
              <a:t>develops: reactive control, then active self regulation at end of 2</a:t>
            </a:r>
            <a:r>
              <a:rPr lang="en-US" altLang="en-US" sz="1400" baseline="30000" dirty="0"/>
              <a:t>nd</a:t>
            </a:r>
            <a:r>
              <a:rPr lang="en-US" altLang="en-US" sz="1400" dirty="0"/>
              <a:t> year </a:t>
            </a:r>
          </a:p>
          <a:p>
            <a:pPr lvl="2"/>
            <a:r>
              <a:rPr lang="en-US" altLang="en-US" sz="1400" dirty="0"/>
              <a:t>maps to development of brain areas involved in executive attention control</a:t>
            </a:r>
          </a:p>
          <a:p>
            <a:endParaRPr lang="en-US" altLang="en-US" sz="2400" dirty="0"/>
          </a:p>
          <a:p>
            <a:r>
              <a:rPr lang="en-US" altLang="en-US" sz="2400" dirty="0"/>
              <a:t>Corresponds to current brain-behavior models: </a:t>
            </a:r>
          </a:p>
          <a:p>
            <a:pPr lvl="1"/>
            <a:r>
              <a:rPr lang="en-US" altLang="en-US" sz="2000" dirty="0"/>
              <a:t>behavioral approach/activation system and behavioral inhibition/anxiety system</a:t>
            </a:r>
          </a:p>
          <a:p>
            <a:pPr lvl="1"/>
            <a:r>
              <a:rPr lang="en-US" altLang="en-US" sz="900" dirty="0"/>
              <a:t>Henderson, H. A., &amp; </a:t>
            </a:r>
            <a:r>
              <a:rPr lang="en-US" altLang="en-US" sz="900" dirty="0" err="1"/>
              <a:t>Wachs</a:t>
            </a:r>
            <a:r>
              <a:rPr lang="en-US" altLang="en-US" sz="900" dirty="0"/>
              <a:t>, T. D. (2007). </a:t>
            </a:r>
            <a:r>
              <a:rPr lang="en-US" altLang="en-US" sz="900" dirty="0">
                <a:hlinkClick r:id="rId3"/>
              </a:rPr>
              <a:t>Temperament theory and the study of cognition-emotion interactions across development</a:t>
            </a:r>
            <a:r>
              <a:rPr lang="en-US" altLang="en-US" sz="900" dirty="0"/>
              <a:t>. </a:t>
            </a:r>
            <a:r>
              <a:rPr lang="en-US" altLang="en-US" sz="900" i="1" dirty="0"/>
              <a:t>Developmental Review, 27</a:t>
            </a:r>
            <a:r>
              <a:rPr lang="en-US" altLang="en-US" sz="900" dirty="0"/>
              <a:t>(3), 396-427. </a:t>
            </a:r>
            <a:r>
              <a:rPr lang="en-US" altLang="en-US" sz="900" dirty="0" err="1"/>
              <a:t>doi</a:t>
            </a:r>
            <a:r>
              <a:rPr lang="en-US" altLang="en-US" sz="900" dirty="0"/>
              <a:t>: 10.1016/j.dr.2007.06.004</a:t>
            </a:r>
          </a:p>
        </p:txBody>
      </p:sp>
      <p:sp>
        <p:nvSpPr>
          <p:cNvPr id="2662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Nayfeld</a:t>
            </a:r>
          </a:p>
        </p:txBody>
      </p:sp>
    </p:spTree>
    <p:extLst>
      <p:ext uri="{BB962C8B-B14F-4D97-AF65-F5344CB8AC3E}">
        <p14:creationId xmlns:p14="http://schemas.microsoft.com/office/powerpoint/2010/main" val="60909875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Negative Emotion and Emotion Socialization (Nelson et al., 2012)</a:t>
            </a:r>
          </a:p>
        </p:txBody>
      </p:sp>
      <p:sp>
        <p:nvSpPr>
          <p:cNvPr id="3" name="Content Placeholder 2"/>
          <p:cNvSpPr>
            <a:spLocks noGrp="1"/>
          </p:cNvSpPr>
          <p:nvPr>
            <p:ph idx="1"/>
          </p:nvPr>
        </p:nvSpPr>
        <p:spPr/>
        <p:txBody>
          <a:bodyPr>
            <a:normAutofit fontScale="85000" lnSpcReduction="20000"/>
          </a:bodyPr>
          <a:lstStyle/>
          <a:p>
            <a:r>
              <a:rPr lang="en-US" dirty="0"/>
              <a:t>Examination of role of ethnicity in predicting parents’</a:t>
            </a:r>
          </a:p>
          <a:p>
            <a:pPr lvl="1"/>
            <a:r>
              <a:rPr lang="en-US" dirty="0"/>
              <a:t>Beliefs about negative emotion</a:t>
            </a:r>
          </a:p>
          <a:p>
            <a:pPr lvl="1"/>
            <a:r>
              <a:rPr lang="en-US" dirty="0"/>
              <a:t>Self-reported responses to negative emotion</a:t>
            </a:r>
          </a:p>
          <a:p>
            <a:pPr lvl="1"/>
            <a:r>
              <a:rPr lang="en-US" dirty="0"/>
              <a:t>Observed emotion teaching practices</a:t>
            </a:r>
          </a:p>
          <a:p>
            <a:pPr marL="118872" indent="0">
              <a:buNone/>
            </a:pPr>
            <a:endParaRPr lang="en-US" dirty="0"/>
          </a:p>
          <a:p>
            <a:r>
              <a:rPr lang="en-US" dirty="0"/>
              <a:t>Group differences</a:t>
            </a:r>
          </a:p>
          <a:p>
            <a:r>
              <a:rPr lang="en-US" dirty="0"/>
              <a:t>Beliefs mediate group differences in responses?</a:t>
            </a:r>
          </a:p>
          <a:p>
            <a:pPr lvl="1"/>
            <a:r>
              <a:rPr lang="en-US" dirty="0"/>
              <a:t>Differences by emotion type?</a:t>
            </a:r>
          </a:p>
          <a:p>
            <a:pPr lvl="1"/>
            <a:r>
              <a:rPr lang="en-US" dirty="0"/>
              <a:t>Differences by child gender?</a:t>
            </a:r>
          </a:p>
          <a:p>
            <a:pPr lvl="1"/>
            <a:endParaRPr lang="en-US" dirty="0"/>
          </a:p>
          <a:p>
            <a:pPr lvl="1"/>
            <a:r>
              <a:rPr lang="en-US" dirty="0"/>
              <a:t>EA (n=137) and AA (n=65) mother-child dyads when children were 5 </a:t>
            </a:r>
            <a:r>
              <a:rPr lang="en-US" dirty="0" err="1"/>
              <a:t>yrs</a:t>
            </a:r>
            <a:r>
              <a:rPr lang="en-US" dirty="0"/>
              <a:t> old</a:t>
            </a:r>
          </a:p>
        </p:txBody>
      </p:sp>
    </p:spTree>
    <p:extLst>
      <p:ext uri="{BB962C8B-B14F-4D97-AF65-F5344CB8AC3E}">
        <p14:creationId xmlns:p14="http://schemas.microsoft.com/office/powerpoint/2010/main" val="210008405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Negative Emotion and Emotion Socialization (Nelson et al., 2012)</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50812" y="-364810"/>
            <a:ext cx="3675689" cy="8977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902396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5618" name="Rectangle 2"/>
          <p:cNvSpPr>
            <a:spLocks noGrp="1" noChangeArrowheads="1"/>
          </p:cNvSpPr>
          <p:nvPr>
            <p:ph type="title"/>
          </p:nvPr>
        </p:nvSpPr>
        <p:spPr/>
        <p:txBody>
          <a:bodyPr/>
          <a:lstStyle/>
          <a:p>
            <a:pPr algn="ctr"/>
            <a:r>
              <a:rPr lang="en-US" dirty="0"/>
              <a:t>Development of Self</a:t>
            </a:r>
          </a:p>
        </p:txBody>
      </p:sp>
      <p:sp>
        <p:nvSpPr>
          <p:cNvPr id="495619" name="Rectangle 3"/>
          <p:cNvSpPr>
            <a:spLocks noGrp="1" noChangeArrowheads="1"/>
          </p:cNvSpPr>
          <p:nvPr>
            <p:ph type="body" idx="4294967295"/>
          </p:nvPr>
        </p:nvSpPr>
        <p:spPr>
          <a:xfrm>
            <a:off x="457200" y="1646237"/>
            <a:ext cx="8229600" cy="4526280"/>
          </a:xfrm>
          <a:prstGeom prst="rect">
            <a:avLst/>
          </a:prstGeom>
        </p:spPr>
        <p:txBody>
          <a:bodyPr/>
          <a:lstStyle/>
          <a:p>
            <a:r>
              <a:rPr lang="en-US" sz="2800"/>
              <a:t>Components of self:</a:t>
            </a:r>
          </a:p>
          <a:p>
            <a:pPr lvl="1"/>
            <a:r>
              <a:rPr lang="en-US" sz="2400"/>
              <a:t>Subjective self-awareness (“I-self”)</a:t>
            </a:r>
          </a:p>
          <a:p>
            <a:pPr lvl="2"/>
            <a:r>
              <a:rPr lang="en-US" sz="2000"/>
              <a:t>Develops via experiences of agency in first year</a:t>
            </a:r>
          </a:p>
          <a:p>
            <a:pPr lvl="2"/>
            <a:r>
              <a:rPr lang="en-US" sz="2000"/>
              <a:t>Recognition of others’ subjective entities (e.g., IJA)</a:t>
            </a:r>
          </a:p>
          <a:p>
            <a:pPr lvl="2">
              <a:buFont typeface="Wingdings" pitchFamily="2" charset="2"/>
              <a:buNone/>
            </a:pPr>
            <a:endParaRPr lang="en-US" sz="2000"/>
          </a:p>
          <a:p>
            <a:pPr lvl="1"/>
            <a:r>
              <a:rPr lang="en-US" sz="2400"/>
              <a:t>Self-representation (“me-self”)</a:t>
            </a:r>
          </a:p>
          <a:p>
            <a:pPr lvl="2"/>
            <a:r>
              <a:rPr lang="en-US" sz="2000"/>
              <a:t>Objective characteristics of self</a:t>
            </a:r>
          </a:p>
          <a:p>
            <a:pPr lvl="2"/>
            <a:r>
              <a:rPr lang="en-US" sz="2000"/>
              <a:t>Verbal self-reference, assertion of competence, emergence of self-conscious emotions</a:t>
            </a:r>
          </a:p>
          <a:p>
            <a:pPr lvl="2"/>
            <a:r>
              <a:rPr lang="en-US" sz="2000"/>
              <a:t>Concrete, observable characteristics, rudimentary psychological characteristics</a:t>
            </a:r>
          </a:p>
          <a:p>
            <a:pPr lvl="2">
              <a:buFont typeface="Wingdings" pitchFamily="2" charset="2"/>
              <a:buNone/>
            </a:pPr>
            <a:endParaRPr lang="en-US" sz="2000"/>
          </a:p>
        </p:txBody>
      </p:sp>
    </p:spTree>
    <p:extLst>
      <p:ext uri="{BB962C8B-B14F-4D97-AF65-F5344CB8AC3E}">
        <p14:creationId xmlns:p14="http://schemas.microsoft.com/office/powerpoint/2010/main" val="324333219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p:txBody>
          <a:bodyPr/>
          <a:lstStyle/>
          <a:p>
            <a:pPr algn="ctr"/>
            <a:r>
              <a:rPr lang="en-US" dirty="0"/>
              <a:t>Development of Self</a:t>
            </a:r>
          </a:p>
        </p:txBody>
      </p:sp>
      <p:sp>
        <p:nvSpPr>
          <p:cNvPr id="497667" name="Rectangle 3"/>
          <p:cNvSpPr>
            <a:spLocks noGrp="1" noChangeArrowheads="1"/>
          </p:cNvSpPr>
          <p:nvPr>
            <p:ph type="body" idx="4294967295"/>
          </p:nvPr>
        </p:nvSpPr>
        <p:spPr>
          <a:xfrm>
            <a:off x="457200" y="1646237"/>
            <a:ext cx="8229600" cy="4526280"/>
          </a:xfrm>
          <a:prstGeom prst="rect">
            <a:avLst/>
          </a:prstGeom>
        </p:spPr>
        <p:txBody>
          <a:bodyPr/>
          <a:lstStyle/>
          <a:p>
            <a:pPr>
              <a:lnSpc>
                <a:spcPct val="90000"/>
              </a:lnSpc>
            </a:pPr>
            <a:r>
              <a:rPr lang="en-US" sz="2800" dirty="0"/>
              <a:t>Components of self (cont):</a:t>
            </a:r>
          </a:p>
          <a:p>
            <a:pPr lvl="1">
              <a:lnSpc>
                <a:spcPct val="90000"/>
              </a:lnSpc>
            </a:pPr>
            <a:r>
              <a:rPr lang="en-US" sz="2400" dirty="0"/>
              <a:t>Autobiographical personal narrative</a:t>
            </a:r>
          </a:p>
          <a:p>
            <a:pPr lvl="2">
              <a:lnSpc>
                <a:spcPct val="90000"/>
              </a:lnSpc>
            </a:pPr>
            <a:r>
              <a:rPr lang="en-US" sz="2000" dirty="0"/>
              <a:t>Personally-significant memories bound together because of         relevance to self</a:t>
            </a:r>
          </a:p>
          <a:p>
            <a:pPr lvl="2">
              <a:lnSpc>
                <a:spcPct val="90000"/>
              </a:lnSpc>
              <a:buFont typeface="Wingdings" pitchFamily="2" charset="2"/>
              <a:buNone/>
            </a:pPr>
            <a:endParaRPr lang="en-US" sz="2000" dirty="0"/>
          </a:p>
          <a:p>
            <a:pPr lvl="1">
              <a:lnSpc>
                <a:spcPct val="90000"/>
              </a:lnSpc>
            </a:pPr>
            <a:r>
              <a:rPr lang="en-US" sz="2400" dirty="0"/>
              <a:t>Self-evaluations</a:t>
            </a:r>
          </a:p>
          <a:p>
            <a:pPr lvl="2">
              <a:lnSpc>
                <a:spcPct val="90000"/>
              </a:lnSpc>
            </a:pPr>
            <a:r>
              <a:rPr lang="en-US" sz="2000" dirty="0"/>
              <a:t>Positive bias in preschool years. Why?</a:t>
            </a:r>
          </a:p>
          <a:p>
            <a:pPr lvl="2">
              <a:lnSpc>
                <a:spcPct val="90000"/>
              </a:lnSpc>
            </a:pPr>
            <a:r>
              <a:rPr lang="en-US" sz="2000" dirty="0"/>
              <a:t>With development, more differentiated and realistic</a:t>
            </a:r>
          </a:p>
          <a:p>
            <a:pPr lvl="2">
              <a:lnSpc>
                <a:spcPct val="90000"/>
              </a:lnSpc>
              <a:buFont typeface="Wingdings" pitchFamily="2" charset="2"/>
              <a:buNone/>
            </a:pPr>
            <a:endParaRPr lang="en-US" sz="2000" dirty="0"/>
          </a:p>
          <a:p>
            <a:pPr lvl="1">
              <a:lnSpc>
                <a:spcPct val="90000"/>
              </a:lnSpc>
            </a:pPr>
            <a:r>
              <a:rPr lang="en-US" sz="2400" dirty="0"/>
              <a:t>Social self</a:t>
            </a:r>
          </a:p>
          <a:p>
            <a:pPr lvl="2">
              <a:lnSpc>
                <a:spcPct val="90000"/>
              </a:lnSpc>
            </a:pPr>
            <a:r>
              <a:rPr lang="en-US" sz="2000" dirty="0"/>
              <a:t>Enhanced self-monitoring leads to intentional management </a:t>
            </a:r>
            <a:r>
              <a:rPr lang="en-US" sz="2000"/>
              <a:t>of  self-presentation </a:t>
            </a:r>
            <a:r>
              <a:rPr lang="en-US" sz="2000" dirty="0"/>
              <a:t>in presence of others</a:t>
            </a:r>
          </a:p>
          <a:p>
            <a:pPr lvl="2">
              <a:lnSpc>
                <a:spcPct val="90000"/>
              </a:lnSpc>
            </a:pPr>
            <a:endParaRPr lang="en-US" sz="2000" dirty="0"/>
          </a:p>
        </p:txBody>
      </p:sp>
    </p:spTree>
    <p:extLst>
      <p:ext uri="{BB962C8B-B14F-4D97-AF65-F5344CB8AC3E}">
        <p14:creationId xmlns:p14="http://schemas.microsoft.com/office/powerpoint/2010/main" val="851773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457200" y="381000"/>
            <a:ext cx="8229600" cy="5745163"/>
          </a:xfrm>
        </p:spPr>
        <p:txBody>
          <a:bodyPr>
            <a:normAutofit fontScale="92500" lnSpcReduction="10000"/>
          </a:bodyPr>
          <a:lstStyle/>
          <a:p>
            <a:pPr>
              <a:buFont typeface="Monotype Sorts" pitchFamily="2" charset="2"/>
              <a:buNone/>
            </a:pPr>
            <a:r>
              <a:rPr lang="en-US" altLang="en-US" sz="3600" dirty="0">
                <a:solidFill>
                  <a:schemeClr val="accent1">
                    <a:lumMod val="60000"/>
                    <a:lumOff val="40000"/>
                  </a:schemeClr>
                </a:solidFill>
              </a:rPr>
              <a:t>Reactivity—</a:t>
            </a:r>
          </a:p>
          <a:p>
            <a:pPr>
              <a:buFont typeface="Monotype Sorts" pitchFamily="2" charset="2"/>
              <a:buNone/>
            </a:pPr>
            <a:r>
              <a:rPr lang="en-US" altLang="en-US" sz="3600" dirty="0">
                <a:solidFill>
                  <a:schemeClr val="accent1">
                    <a:lumMod val="60000"/>
                    <a:lumOff val="40000"/>
                  </a:schemeClr>
                </a:solidFill>
              </a:rPr>
              <a:t>BAS &amp; BIS: motivational tendencies</a:t>
            </a:r>
          </a:p>
          <a:p>
            <a:endParaRPr lang="en-US" altLang="en-US" sz="2000" dirty="0"/>
          </a:p>
          <a:p>
            <a:endParaRPr lang="en-US" altLang="en-US" sz="2000" dirty="0"/>
          </a:p>
          <a:p>
            <a:r>
              <a:rPr lang="en-US" altLang="en-US" sz="2800" dirty="0"/>
              <a:t>Behavior Approach System (BAS)</a:t>
            </a:r>
          </a:p>
          <a:p>
            <a:pPr lvl="1"/>
            <a:r>
              <a:rPr lang="en-US" altLang="en-US" sz="2000" dirty="0"/>
              <a:t> governs approach/appetitive motivations</a:t>
            </a:r>
          </a:p>
          <a:p>
            <a:pPr lvl="1"/>
            <a:r>
              <a:rPr lang="en-US" altLang="en-US" sz="2000" dirty="0"/>
              <a:t>	- responds to signals of reward/end of punishment</a:t>
            </a:r>
          </a:p>
          <a:p>
            <a:pPr lvl="1"/>
            <a:r>
              <a:rPr lang="en-US" altLang="en-US" sz="2000" dirty="0"/>
              <a:t>	- behavior towards goals, positive feelings</a:t>
            </a:r>
          </a:p>
          <a:p>
            <a:pPr lvl="1"/>
            <a:r>
              <a:rPr lang="en-US" altLang="en-US" sz="2000" dirty="0"/>
              <a:t>surgency</a:t>
            </a:r>
          </a:p>
          <a:p>
            <a:r>
              <a:rPr lang="en-US" altLang="en-US" sz="2800" dirty="0"/>
              <a:t>Behavior Inhibition System (BIS)</a:t>
            </a:r>
          </a:p>
          <a:p>
            <a:pPr lvl="1"/>
            <a:r>
              <a:rPr lang="en-US" altLang="en-US" sz="2000" dirty="0"/>
              <a:t>	- inhibition, interruption of behavior , increase in arousal/vigilance</a:t>
            </a:r>
          </a:p>
          <a:p>
            <a:pPr lvl="1"/>
            <a:r>
              <a:rPr lang="en-US" altLang="en-US" sz="2000" dirty="0"/>
              <a:t>	- responds to signals of punishment, </a:t>
            </a:r>
            <a:r>
              <a:rPr lang="en-US" altLang="en-US" sz="2000" dirty="0" err="1"/>
              <a:t>nonreward</a:t>
            </a:r>
            <a:r>
              <a:rPr lang="en-US" altLang="en-US" sz="2000" dirty="0"/>
              <a:t>, novelty</a:t>
            </a:r>
          </a:p>
          <a:p>
            <a:pPr lvl="1"/>
            <a:r>
              <a:rPr lang="en-US" altLang="en-US" sz="2000" dirty="0"/>
              <a:t>	- underlies states of fear and anxiety</a:t>
            </a:r>
          </a:p>
          <a:p>
            <a:pPr lvl="1"/>
            <a:r>
              <a:rPr lang="en-US" altLang="en-US" sz="2000" dirty="0"/>
              <a:t>irritability</a:t>
            </a:r>
          </a:p>
          <a:p>
            <a:endParaRPr lang="en-US" altLang="en-US" sz="2400" dirty="0"/>
          </a:p>
          <a:p>
            <a:r>
              <a:rPr lang="en-US" altLang="en-US" sz="2400" dirty="0"/>
              <a:t>Temperament differences: relative balance of positive affect/approach versus negative affect/inhibition behaviors</a:t>
            </a:r>
          </a:p>
          <a:p>
            <a:endParaRPr lang="en-US" altLang="en-US" sz="2000" dirty="0"/>
          </a:p>
          <a:p>
            <a:endParaRPr lang="en-US" altLang="en-US" sz="2000" dirty="0"/>
          </a:p>
          <a:p>
            <a:pPr>
              <a:buFont typeface="Monotype Sorts" pitchFamily="2" charset="2"/>
              <a:buNone/>
            </a:pPr>
            <a:endParaRPr lang="en-US" altLang="en-US" sz="2000" dirty="0"/>
          </a:p>
          <a:p>
            <a:pPr>
              <a:buFont typeface="Monotype Sorts" pitchFamily="2" charset="2"/>
              <a:buNone/>
            </a:pPr>
            <a:endParaRPr lang="en-US" altLang="en-US" sz="2000" dirty="0"/>
          </a:p>
          <a:p>
            <a:pPr>
              <a:buFont typeface="Monotype Sorts" pitchFamily="2" charset="2"/>
              <a:buNone/>
            </a:pPr>
            <a:endParaRPr lang="en-US" altLang="en-US" sz="2000" dirty="0"/>
          </a:p>
          <a:p>
            <a:pPr lvl="1">
              <a:buFontTx/>
              <a:buNone/>
            </a:pPr>
            <a:endParaRPr lang="en-US" altLang="en-US" sz="1600" dirty="0"/>
          </a:p>
          <a:p>
            <a:pPr lvl="1">
              <a:buFontTx/>
              <a:buNone/>
            </a:pPr>
            <a:endParaRPr lang="en-US" altLang="en-US" sz="1800" dirty="0"/>
          </a:p>
        </p:txBody>
      </p:sp>
      <p:sp>
        <p:nvSpPr>
          <p:cNvPr id="2867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Nayfeld</a:t>
            </a:r>
          </a:p>
        </p:txBody>
      </p:sp>
    </p:spTree>
    <p:extLst>
      <p:ext uri="{BB962C8B-B14F-4D97-AF65-F5344CB8AC3E}">
        <p14:creationId xmlns:p14="http://schemas.microsoft.com/office/powerpoint/2010/main" val="970388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title"/>
          </p:nvPr>
        </p:nvSpPr>
        <p:spPr>
          <a:xfrm>
            <a:off x="457200" y="155448"/>
            <a:ext cx="8610600" cy="1252728"/>
          </a:xfrm>
        </p:spPr>
        <p:txBody>
          <a:bodyPr>
            <a:normAutofit fontScale="90000"/>
          </a:bodyPr>
          <a:lstStyle/>
          <a:p>
            <a:r>
              <a:rPr lang="en-US" altLang="en-US" sz="4000" dirty="0"/>
              <a:t>Neurophysiology of approach/withdrawal</a:t>
            </a:r>
            <a:br>
              <a:rPr lang="en-US" altLang="en-US" sz="4000" dirty="0"/>
            </a:br>
            <a:endParaRPr lang="en-US" altLang="en-US" sz="4000" dirty="0"/>
          </a:p>
        </p:txBody>
      </p:sp>
      <p:sp>
        <p:nvSpPr>
          <p:cNvPr id="3" name="Content Placeholder 2"/>
          <p:cNvSpPr>
            <a:spLocks noGrp="1"/>
          </p:cNvSpPr>
          <p:nvPr>
            <p:ph idx="1"/>
          </p:nvPr>
        </p:nvSpPr>
        <p:spPr>
          <a:xfrm>
            <a:off x="838200" y="1752600"/>
            <a:ext cx="4800600" cy="4114800"/>
          </a:xfrm>
        </p:spPr>
        <p:txBody>
          <a:bodyPr>
            <a:normAutofit fontScale="25000" lnSpcReduction="20000"/>
          </a:bodyPr>
          <a:lstStyle/>
          <a:p>
            <a:pPr>
              <a:defRPr/>
            </a:pPr>
            <a:r>
              <a:rPr lang="en-US" sz="9600" dirty="0" err="1"/>
              <a:t>Amygdala</a:t>
            </a:r>
            <a:endParaRPr lang="en-US" sz="9600" dirty="0"/>
          </a:p>
          <a:p>
            <a:pPr>
              <a:buFont typeface="Monotype Sorts" pitchFamily="2" charset="2"/>
              <a:buNone/>
              <a:defRPr/>
            </a:pPr>
            <a:r>
              <a:rPr lang="en-US" sz="8000" dirty="0"/>
              <a:t>	- connections with brainstem nuclei—universal fear reactions	</a:t>
            </a:r>
          </a:p>
          <a:p>
            <a:pPr>
              <a:buFont typeface="Monotype Sorts" pitchFamily="2" charset="2"/>
              <a:buNone/>
              <a:defRPr/>
            </a:pPr>
            <a:r>
              <a:rPr lang="en-US" sz="8000" dirty="0"/>
              <a:t>	- sensitive to ambiguity and uncertainty</a:t>
            </a:r>
          </a:p>
          <a:p>
            <a:pPr>
              <a:buFont typeface="Monotype Sorts" pitchFamily="2" charset="2"/>
              <a:buNone/>
              <a:defRPr/>
            </a:pPr>
            <a:r>
              <a:rPr lang="en-US" sz="8000" dirty="0"/>
              <a:t>	-</a:t>
            </a:r>
            <a:endParaRPr lang="en-US" sz="9600" dirty="0"/>
          </a:p>
          <a:p>
            <a:pPr>
              <a:defRPr/>
            </a:pPr>
            <a:r>
              <a:rPr lang="en-US" sz="9600" dirty="0"/>
              <a:t>Nucleus </a:t>
            </a:r>
            <a:r>
              <a:rPr lang="en-US" sz="9600" dirty="0" err="1"/>
              <a:t>accumbens</a:t>
            </a:r>
            <a:endParaRPr lang="en-US" sz="9600" dirty="0"/>
          </a:p>
          <a:p>
            <a:pPr>
              <a:buFont typeface="Monotype Sorts" pitchFamily="2" charset="2"/>
              <a:buNone/>
              <a:defRPr/>
            </a:pPr>
            <a:r>
              <a:rPr lang="en-US" sz="8000" dirty="0"/>
              <a:t>	- anticipatory reward-related responding</a:t>
            </a:r>
          </a:p>
          <a:p>
            <a:pPr>
              <a:buFont typeface="Monotype Sorts" pitchFamily="2" charset="2"/>
              <a:buNone/>
              <a:defRPr/>
            </a:pPr>
            <a:r>
              <a:rPr lang="en-US" sz="8000" dirty="0"/>
              <a:t>	- activity related to size of anticipated reward</a:t>
            </a:r>
          </a:p>
          <a:p>
            <a:pPr>
              <a:defRPr/>
            </a:pPr>
            <a:endParaRPr lang="en-US" sz="9600" dirty="0"/>
          </a:p>
          <a:p>
            <a:pPr>
              <a:defRPr/>
            </a:pPr>
            <a:r>
              <a:rPr lang="en-US" sz="9600" dirty="0"/>
              <a:t>EEG asymmetry</a:t>
            </a:r>
          </a:p>
          <a:p>
            <a:pPr>
              <a:buFont typeface="Monotype Sorts" pitchFamily="2" charset="2"/>
              <a:buNone/>
              <a:defRPr/>
            </a:pPr>
            <a:r>
              <a:rPr lang="en-US" sz="8000" dirty="0"/>
              <a:t>	- resting EEG asymmetry during stressful task related to differences in dealing with novel/stressful events</a:t>
            </a:r>
          </a:p>
          <a:p>
            <a:pPr>
              <a:buFont typeface="Monotype Sorts" pitchFamily="2" charset="2"/>
              <a:buNone/>
              <a:defRPr/>
            </a:pPr>
            <a:r>
              <a:rPr lang="en-US" sz="8000" dirty="0"/>
              <a:t>	</a:t>
            </a:r>
            <a:endParaRPr lang="en-US" sz="2000" dirty="0"/>
          </a:p>
        </p:txBody>
      </p:sp>
      <p:sp>
        <p:nvSpPr>
          <p:cNvPr id="297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Nayfeld</a:t>
            </a:r>
          </a:p>
        </p:txBody>
      </p:sp>
      <p:pic>
        <p:nvPicPr>
          <p:cNvPr id="297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2477" y="2209800"/>
            <a:ext cx="3681523" cy="3204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2" name="Rectangle 3"/>
          <p:cNvSpPr>
            <a:spLocks noChangeArrowheads="1"/>
          </p:cNvSpPr>
          <p:nvPr/>
        </p:nvSpPr>
        <p:spPr bwMode="auto">
          <a:xfrm>
            <a:off x="1066800" y="7115175"/>
            <a:ext cx="7772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marL="342900" indent="-342900">
              <a:spcBef>
                <a:spcPct val="0"/>
              </a:spcBef>
              <a:buClrTx/>
              <a:buSzTx/>
              <a:buFontTx/>
              <a:buChar char="-"/>
            </a:pPr>
            <a:r>
              <a:rPr lang="en-US" altLang="en-US" sz="2000" dirty="0"/>
              <a:t>right frontal EEG asymmetry discriminated among preschoolers’ levels of social play</a:t>
            </a:r>
          </a:p>
          <a:p>
            <a:pPr marL="342900" indent="-342900">
              <a:spcBef>
                <a:spcPct val="0"/>
              </a:spcBef>
              <a:buClrTx/>
              <a:buSzTx/>
              <a:buFontTx/>
              <a:buChar char="-"/>
            </a:pPr>
            <a:r>
              <a:rPr lang="en-US" sz="2000" b="1" dirty="0">
                <a:solidFill>
                  <a:srgbClr val="6A6A6A"/>
                </a:solidFill>
                <a:latin typeface="Roboto"/>
              </a:rPr>
              <a:t>medial forebrain bundle</a:t>
            </a:r>
            <a:r>
              <a:rPr lang="en-US" sz="2000" dirty="0">
                <a:solidFill>
                  <a:srgbClr val="545454"/>
                </a:solidFill>
                <a:latin typeface="Roboto"/>
              </a:rPr>
              <a:t> (</a:t>
            </a:r>
            <a:r>
              <a:rPr lang="en-US" sz="2000" b="1" dirty="0">
                <a:solidFill>
                  <a:srgbClr val="6A6A6A"/>
                </a:solidFill>
                <a:latin typeface="Roboto"/>
              </a:rPr>
              <a:t>MFB</a:t>
            </a:r>
            <a:r>
              <a:rPr lang="en-US" sz="2000" dirty="0">
                <a:solidFill>
                  <a:srgbClr val="545454"/>
                </a:solidFill>
                <a:latin typeface="Roboto"/>
              </a:rPr>
              <a:t>)</a:t>
            </a:r>
          </a:p>
          <a:p>
            <a:pPr marL="342900" indent="-342900">
              <a:spcBef>
                <a:spcPct val="0"/>
              </a:spcBef>
              <a:buClrTx/>
              <a:buSzTx/>
              <a:buFontTx/>
              <a:buChar char="-"/>
            </a:pPr>
            <a:r>
              <a:rPr lang="en-US" altLang="en-US" sz="2000" dirty="0" err="1">
                <a:solidFill>
                  <a:srgbClr val="545454"/>
                </a:solidFill>
                <a:latin typeface="Roboto"/>
              </a:rPr>
              <a:t>Vta</a:t>
            </a:r>
            <a:r>
              <a:rPr lang="en-US" altLang="en-US" sz="2000" dirty="0">
                <a:solidFill>
                  <a:srgbClr val="545454"/>
                </a:solidFill>
                <a:latin typeface="Roboto"/>
              </a:rPr>
              <a:t>—ventral </a:t>
            </a:r>
            <a:r>
              <a:rPr lang="en-US" altLang="en-US" sz="2000" dirty="0" err="1">
                <a:solidFill>
                  <a:srgbClr val="545454"/>
                </a:solidFill>
                <a:latin typeface="Roboto"/>
              </a:rPr>
              <a:t>tegmengtal</a:t>
            </a:r>
            <a:r>
              <a:rPr lang="en-US" altLang="en-US" sz="2000" dirty="0">
                <a:solidFill>
                  <a:srgbClr val="545454"/>
                </a:solidFill>
                <a:latin typeface="Roboto"/>
              </a:rPr>
              <a:t> area</a:t>
            </a:r>
            <a:endParaRPr lang="en-US" altLang="en-US" sz="2000" dirty="0"/>
          </a:p>
        </p:txBody>
      </p:sp>
      <p:pic>
        <p:nvPicPr>
          <p:cNvPr id="2052" name="Picture 4" descr="https://upload.wikimedia.org/wikipedia/commons/thumb/9/9d/Mesolimbic_pathway.svg/446px-Mesolimbic_pathway.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295" y="-4898652"/>
            <a:ext cx="4248150" cy="2924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476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Messinger &amp; Henderson</a:t>
            </a:r>
          </a:p>
        </p:txBody>
      </p:sp>
      <p:sp>
        <p:nvSpPr>
          <p:cNvPr id="3277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fld id="{BB4135F5-A4AE-48C2-9CA0-22C8CC1E79C0}" type="slidenum">
              <a:rPr lang="en-US" altLang="en-US" sz="1400" smtClean="0"/>
              <a:pPr>
                <a:spcBef>
                  <a:spcPct val="0"/>
                </a:spcBef>
                <a:buClrTx/>
                <a:buSzTx/>
                <a:buFontTx/>
                <a:buNone/>
              </a:pPr>
              <a:t>15</a:t>
            </a:fld>
            <a:endParaRPr lang="en-US" altLang="en-US" sz="1400"/>
          </a:p>
        </p:txBody>
      </p:sp>
      <p:sp>
        <p:nvSpPr>
          <p:cNvPr id="32772" name="Rectangle 2"/>
          <p:cNvSpPr>
            <a:spLocks noGrp="1" noChangeArrowheads="1"/>
          </p:cNvSpPr>
          <p:nvPr>
            <p:ph type="title"/>
          </p:nvPr>
        </p:nvSpPr>
        <p:spPr/>
        <p:txBody>
          <a:bodyPr>
            <a:normAutofit fontScale="90000"/>
          </a:bodyPr>
          <a:lstStyle/>
          <a:p>
            <a:r>
              <a:rPr lang="en-US" altLang="en-US" sz="3600"/>
              <a:t>Greater right frontal power among 10-month-olds who cried in response to maternal separation</a:t>
            </a:r>
          </a:p>
        </p:txBody>
      </p:sp>
      <p:pic>
        <p:nvPicPr>
          <p:cNvPr id="32773" name="Picture 3" descr="S_amp468863fig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722438"/>
            <a:ext cx="6400800"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3464681"/>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3"/>
          <p:cNvSpPr>
            <a:spLocks noGrp="1"/>
          </p:cNvSpPr>
          <p:nvPr>
            <p:ph type="title"/>
          </p:nvPr>
        </p:nvSpPr>
        <p:spPr/>
        <p:txBody>
          <a:bodyPr/>
          <a:lstStyle/>
          <a:p>
            <a:r>
              <a:rPr lang="en-US" altLang="en-US"/>
              <a:t>Self-regulation</a:t>
            </a:r>
          </a:p>
        </p:txBody>
      </p:sp>
      <p:sp>
        <p:nvSpPr>
          <p:cNvPr id="3" name="Content Placeholder 2"/>
          <p:cNvSpPr>
            <a:spLocks noGrp="1"/>
          </p:cNvSpPr>
          <p:nvPr>
            <p:ph sz="half" idx="1"/>
          </p:nvPr>
        </p:nvSpPr>
        <p:spPr/>
        <p:txBody>
          <a:bodyPr>
            <a:normAutofit fontScale="25000" lnSpcReduction="20000"/>
          </a:bodyPr>
          <a:lstStyle/>
          <a:p>
            <a:pPr>
              <a:defRPr/>
            </a:pPr>
            <a:r>
              <a:rPr lang="en-US" sz="11200" dirty="0"/>
              <a:t>Attentional and effortful processes modulating </a:t>
            </a:r>
            <a:r>
              <a:rPr lang="en-US" sz="9600" dirty="0"/>
              <a:t>behaviors and emotions </a:t>
            </a:r>
          </a:p>
          <a:p>
            <a:pPr lvl="1">
              <a:defRPr/>
            </a:pPr>
            <a:r>
              <a:rPr lang="en-US" sz="6000" dirty="0"/>
              <a:t>through voluntary inhibition, response modulation, and self-monitoring (</a:t>
            </a:r>
            <a:r>
              <a:rPr lang="en-US" sz="6000" dirty="0" err="1"/>
              <a:t>Ahadi</a:t>
            </a:r>
            <a:r>
              <a:rPr lang="en-US" sz="6000" dirty="0"/>
              <a:t> et al, 1993)</a:t>
            </a:r>
          </a:p>
          <a:p>
            <a:pPr lvl="1">
              <a:defRPr/>
            </a:pPr>
            <a:r>
              <a:rPr lang="en-US" sz="6400" dirty="0"/>
              <a:t>form basis for well-regulated behavior and emotion</a:t>
            </a:r>
          </a:p>
          <a:p>
            <a:pPr lvl="1">
              <a:defRPr/>
            </a:pPr>
            <a:r>
              <a:rPr lang="en-US" sz="6400" dirty="0"/>
              <a:t>executive system monitors and regulates reactivity</a:t>
            </a:r>
            <a:endParaRPr lang="en-US" sz="4000" dirty="0"/>
          </a:p>
          <a:p>
            <a:pPr>
              <a:defRPr/>
            </a:pPr>
            <a:r>
              <a:rPr lang="en-US" sz="11200" dirty="0"/>
              <a:t>Anterior cingulate cortex (ACC) and Effortful control</a:t>
            </a:r>
            <a:endParaRPr lang="en-US" sz="6400" dirty="0"/>
          </a:p>
          <a:p>
            <a:pPr lvl="1">
              <a:defRPr/>
            </a:pPr>
            <a:r>
              <a:rPr lang="en-US" sz="6400" dirty="0"/>
              <a:t>ACC facilitates voluntary control of thoughts and emotions	</a:t>
            </a:r>
          </a:p>
          <a:p>
            <a:pPr lvl="1">
              <a:defRPr/>
            </a:pPr>
            <a:r>
              <a:rPr lang="en-US" sz="6400" dirty="0"/>
              <a:t>ACC as neural alarm </a:t>
            </a:r>
          </a:p>
          <a:p>
            <a:pPr>
              <a:buFont typeface="Monotype Sorts" pitchFamily="2" charset="2"/>
              <a:buNone/>
              <a:defRPr/>
            </a:pPr>
            <a:r>
              <a:rPr lang="en-US" sz="3300" dirty="0"/>
              <a:t>	</a:t>
            </a:r>
          </a:p>
          <a:p>
            <a:pPr>
              <a:buFont typeface="Monotype Sorts" pitchFamily="2" charset="2"/>
              <a:buNone/>
              <a:defRPr/>
            </a:pPr>
            <a:endParaRPr lang="en-US" sz="2000" dirty="0"/>
          </a:p>
        </p:txBody>
      </p:sp>
      <p:sp>
        <p:nvSpPr>
          <p:cNvPr id="2" name="Content Placeholder 1"/>
          <p:cNvSpPr>
            <a:spLocks noGrp="1"/>
          </p:cNvSpPr>
          <p:nvPr>
            <p:ph sz="half" idx="2"/>
          </p:nvPr>
        </p:nvSpPr>
        <p:spPr/>
        <p:txBody>
          <a:bodyPr/>
          <a:lstStyle/>
          <a:p>
            <a:endParaRPr lang="en-US"/>
          </a:p>
        </p:txBody>
      </p:sp>
      <p:sp>
        <p:nvSpPr>
          <p:cNvPr id="337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Nayfeld</a:t>
            </a:r>
          </a:p>
        </p:txBody>
      </p:sp>
      <p:pic>
        <p:nvPicPr>
          <p:cNvPr id="3379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752600"/>
            <a:ext cx="4191000" cy="3767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3315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Messinger, Henderson &amp; Fernandez</a:t>
            </a:r>
          </a:p>
        </p:txBody>
      </p:sp>
      <p:sp>
        <p:nvSpPr>
          <p:cNvPr id="3072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fld id="{8C2B827D-28AF-4181-AFC5-6CEE41F09213}" type="slidenum">
              <a:rPr lang="en-US" altLang="en-US" sz="1400" smtClean="0"/>
              <a:pPr>
                <a:spcBef>
                  <a:spcPct val="0"/>
                </a:spcBef>
                <a:buClrTx/>
                <a:buSzTx/>
                <a:buFontTx/>
                <a:buNone/>
              </a:pPr>
              <a:t>17</a:t>
            </a:fld>
            <a:endParaRPr lang="en-US" altLang="en-US" sz="1400"/>
          </a:p>
        </p:txBody>
      </p:sp>
      <p:sp>
        <p:nvSpPr>
          <p:cNvPr id="30724" name="Rectangle 2"/>
          <p:cNvSpPr>
            <a:spLocks noGrp="1" noChangeArrowheads="1"/>
          </p:cNvSpPr>
          <p:nvPr>
            <p:ph type="title"/>
          </p:nvPr>
        </p:nvSpPr>
        <p:spPr/>
        <p:txBody>
          <a:bodyPr>
            <a:normAutofit fontScale="90000"/>
          </a:bodyPr>
          <a:lstStyle/>
          <a:p>
            <a:r>
              <a:rPr lang="en-US" altLang="en-US" sz="4000" b="1"/>
              <a:t>Inhibited and Uninhibited Infants</a:t>
            </a:r>
            <a:br>
              <a:rPr lang="en-US" altLang="en-US" sz="4000" b="1"/>
            </a:br>
            <a:r>
              <a:rPr lang="en-US" altLang="en-US" sz="4000" b="1"/>
              <a:t>“Grown Up”</a:t>
            </a:r>
          </a:p>
        </p:txBody>
      </p:sp>
      <p:sp>
        <p:nvSpPr>
          <p:cNvPr id="30725" name="Rectangle 3"/>
          <p:cNvSpPr>
            <a:spLocks noGrp="1" noChangeArrowheads="1"/>
          </p:cNvSpPr>
          <p:nvPr>
            <p:ph type="body" idx="1"/>
          </p:nvPr>
        </p:nvSpPr>
        <p:spPr>
          <a:xfrm>
            <a:off x="457200" y="1775191"/>
            <a:ext cx="2895600" cy="4625609"/>
          </a:xfrm>
        </p:spPr>
        <p:txBody>
          <a:bodyPr>
            <a:normAutofit fontScale="70000" lnSpcReduction="20000"/>
          </a:bodyPr>
          <a:lstStyle/>
          <a:p>
            <a:r>
              <a:rPr lang="en-US" altLang="en-US" sz="3400" dirty="0"/>
              <a:t>“[A]</a:t>
            </a:r>
            <a:r>
              <a:rPr lang="en-US" altLang="en-US" sz="3400" dirty="0" err="1"/>
              <a:t>dults</a:t>
            </a:r>
            <a:r>
              <a:rPr lang="en-US" altLang="en-US" sz="3400" dirty="0"/>
              <a:t> who had been categorized in the second year of life as inhibited, compared with those previously categorized as uninhibited, showed greater functional MRI signal response within the amygdala to novel versus familiar faces.”</a:t>
            </a:r>
          </a:p>
          <a:p>
            <a:endParaRPr lang="en-US" altLang="en-US" dirty="0"/>
          </a:p>
          <a:p>
            <a:endParaRPr lang="en-US" altLang="en-US" dirty="0"/>
          </a:p>
        </p:txBody>
      </p:sp>
      <p:pic>
        <p:nvPicPr>
          <p:cNvPr id="6"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8462" r="25641" b="12347"/>
          <a:stretch/>
        </p:blipFill>
        <p:spPr bwMode="auto">
          <a:xfrm>
            <a:off x="3229553" y="1600200"/>
            <a:ext cx="5880919"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248400" y="4496597"/>
            <a:ext cx="2895600" cy="2308324"/>
          </a:xfrm>
          <a:prstGeom prst="rect">
            <a:avLst/>
          </a:prstGeom>
          <a:solidFill>
            <a:schemeClr val="accent1"/>
          </a:solidFill>
        </p:spPr>
        <p:txBody>
          <a:bodyPr wrap="square">
            <a:spAutoFit/>
          </a:bodyPr>
          <a:lstStyle/>
          <a:p>
            <a:pPr lvl="1"/>
            <a:r>
              <a:rPr lang="en-US" altLang="en-US" sz="2100" dirty="0">
                <a:solidFill>
                  <a:srgbClr val="000000"/>
                </a:solidFill>
              </a:rPr>
              <a:t>N=22, </a:t>
            </a:r>
            <a:r>
              <a:rPr lang="en-US" altLang="en-US" sz="2100" i="1" dirty="0">
                <a:solidFill>
                  <a:srgbClr val="000000"/>
                </a:solidFill>
              </a:rPr>
              <a:t>M=</a:t>
            </a:r>
            <a:r>
              <a:rPr lang="en-US" altLang="en-US" sz="2100" dirty="0">
                <a:solidFill>
                  <a:srgbClr val="000000"/>
                </a:solidFill>
              </a:rPr>
              <a:t>21.8 </a:t>
            </a:r>
            <a:r>
              <a:rPr lang="en-US" altLang="en-US" sz="2100" dirty="0" err="1">
                <a:solidFill>
                  <a:srgbClr val="000000"/>
                </a:solidFill>
              </a:rPr>
              <a:t>yrs</a:t>
            </a:r>
            <a:r>
              <a:rPr lang="en-US" altLang="en-US" sz="2100" dirty="0">
                <a:solidFill>
                  <a:srgbClr val="000000"/>
                </a:solidFill>
              </a:rPr>
              <a:t> </a:t>
            </a:r>
          </a:p>
          <a:p>
            <a:pPr lvl="1"/>
            <a:r>
              <a:rPr lang="en-US" altLang="en-US" sz="2100" dirty="0">
                <a:solidFill>
                  <a:srgbClr val="000000"/>
                </a:solidFill>
              </a:rPr>
              <a:t>at two years were inhibited (n=13) or uninhibited (n = 9)</a:t>
            </a:r>
            <a:endParaRPr lang="en-US" altLang="en-US" sz="800" dirty="0">
              <a:solidFill>
                <a:srgbClr val="000000"/>
              </a:solidFill>
              <a:latin typeface="Times" pitchFamily="18" charset="0"/>
            </a:endParaRPr>
          </a:p>
          <a:p>
            <a:pPr lvl="1"/>
            <a:r>
              <a:rPr lang="en-US" altLang="en-US" sz="1200" dirty="0"/>
              <a:t>20 JUNE 2003 VOL 300 SCIENCE Carl E. Schwartz,1,2,3* Christopher I. Wright,2,3,4 Lisa M. Shin,2,5 Jerome Kagan,6 Scott L. Rauch</a:t>
            </a:r>
          </a:p>
        </p:txBody>
      </p:sp>
    </p:spTree>
    <p:extLst>
      <p:ext uri="{BB962C8B-B14F-4D97-AF65-F5344CB8AC3E}">
        <p14:creationId xmlns:p14="http://schemas.microsoft.com/office/powerpoint/2010/main" val="1706994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Messinger &amp; Henderson</a:t>
            </a:r>
          </a:p>
        </p:txBody>
      </p:sp>
      <p:sp>
        <p:nvSpPr>
          <p:cNvPr id="3174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fld id="{6DF139F8-67B5-4519-9747-B24303EBD13F}" type="slidenum">
              <a:rPr lang="en-US" altLang="en-US" sz="1400" smtClean="0"/>
              <a:pPr>
                <a:spcBef>
                  <a:spcPct val="0"/>
                </a:spcBef>
                <a:buClrTx/>
                <a:buSzTx/>
                <a:buFontTx/>
                <a:buNone/>
              </a:pPr>
              <a:t>18</a:t>
            </a:fld>
            <a:endParaRPr lang="en-US" altLang="en-US" sz="1400"/>
          </a:p>
        </p:txBody>
      </p:sp>
      <p:sp>
        <p:nvSpPr>
          <p:cNvPr id="31748" name="Rectangle 4"/>
          <p:cNvSpPr>
            <a:spLocks noGrp="1" noChangeArrowheads="1"/>
          </p:cNvSpPr>
          <p:nvPr>
            <p:ph type="title"/>
          </p:nvPr>
        </p:nvSpPr>
        <p:spPr/>
        <p:txBody>
          <a:bodyPr/>
          <a:lstStyle/>
          <a:p>
            <a:endParaRPr lang="en-US" altLang="en-US"/>
          </a:p>
        </p:txBody>
      </p:sp>
      <p:pic>
        <p:nvPicPr>
          <p:cNvPr id="317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33375"/>
            <a:ext cx="8915400"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6195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2"/>
          <p:cNvSpPr>
            <a:spLocks noGrp="1" noChangeArrowheads="1"/>
          </p:cNvSpPr>
          <p:nvPr>
            <p:ph type="title"/>
          </p:nvPr>
        </p:nvSpPr>
        <p:spPr>
          <a:xfrm>
            <a:off x="914400" y="46648"/>
            <a:ext cx="7793038" cy="1143000"/>
          </a:xfrm>
        </p:spPr>
        <p:txBody>
          <a:bodyPr/>
          <a:lstStyle/>
          <a:p>
            <a:pPr algn="ctr"/>
            <a:r>
              <a:rPr lang="en-US" sz="4000" u="sng" dirty="0"/>
              <a:t>Assessment of Temperament</a:t>
            </a:r>
          </a:p>
        </p:txBody>
      </p:sp>
      <p:pic>
        <p:nvPicPr>
          <p:cNvPr id="503811" name="Picture 3" descr="ibq"/>
          <p:cNvPicPr>
            <a:picLocks noChangeAspect="1" noChangeArrowheads="1"/>
          </p:cNvPicPr>
          <p:nvPr/>
        </p:nvPicPr>
        <p:blipFill>
          <a:blip r:embed="rId3" cstate="print"/>
          <a:srcRect/>
          <a:stretch>
            <a:fillRect/>
          </a:stretch>
        </p:blipFill>
        <p:spPr bwMode="auto">
          <a:xfrm>
            <a:off x="1160066" y="2057400"/>
            <a:ext cx="1799430" cy="2077476"/>
          </a:xfrm>
          <a:prstGeom prst="rect">
            <a:avLst/>
          </a:prstGeom>
          <a:noFill/>
        </p:spPr>
      </p:pic>
      <p:pic>
        <p:nvPicPr>
          <p:cNvPr id="503812" name="Picture 4" descr="baby2a"/>
          <p:cNvPicPr>
            <a:picLocks noChangeAspect="1" noChangeArrowheads="1"/>
          </p:cNvPicPr>
          <p:nvPr/>
        </p:nvPicPr>
        <p:blipFill>
          <a:blip r:embed="rId4" cstate="print"/>
          <a:srcRect/>
          <a:stretch>
            <a:fillRect/>
          </a:stretch>
        </p:blipFill>
        <p:spPr bwMode="auto">
          <a:xfrm>
            <a:off x="914400" y="4524912"/>
            <a:ext cx="2286000" cy="2333088"/>
          </a:xfrm>
          <a:prstGeom prst="rect">
            <a:avLst/>
          </a:prstGeom>
          <a:noFill/>
        </p:spPr>
      </p:pic>
      <p:pic>
        <p:nvPicPr>
          <p:cNvPr id="503813" name="Picture 5" descr="person interest"/>
          <p:cNvPicPr>
            <a:picLocks noChangeAspect="1" noChangeArrowheads="1"/>
          </p:cNvPicPr>
          <p:nvPr/>
        </p:nvPicPr>
        <p:blipFill>
          <a:blip r:embed="rId5" cstate="print"/>
          <a:srcRect/>
          <a:stretch>
            <a:fillRect/>
          </a:stretch>
        </p:blipFill>
        <p:spPr bwMode="auto">
          <a:xfrm>
            <a:off x="5308601" y="4497265"/>
            <a:ext cx="3000375" cy="2343150"/>
          </a:xfrm>
          <a:prstGeom prst="rect">
            <a:avLst/>
          </a:prstGeom>
          <a:noFill/>
        </p:spPr>
      </p:pic>
      <p:sp>
        <p:nvSpPr>
          <p:cNvPr id="503814" name="Text Box 6"/>
          <p:cNvSpPr txBox="1">
            <a:spLocks noChangeArrowheads="1"/>
          </p:cNvSpPr>
          <p:nvPr/>
        </p:nvSpPr>
        <p:spPr bwMode="auto">
          <a:xfrm>
            <a:off x="5061744" y="1600200"/>
            <a:ext cx="3494088" cy="457200"/>
          </a:xfrm>
          <a:prstGeom prst="rect">
            <a:avLst/>
          </a:prstGeom>
          <a:noFill/>
          <a:ln w="9525">
            <a:noFill/>
            <a:miter lim="800000"/>
            <a:headEnd/>
            <a:tailEnd/>
          </a:ln>
          <a:effectLst/>
        </p:spPr>
        <p:txBody>
          <a:bodyPr wrap="none">
            <a:spAutoFit/>
          </a:bodyPr>
          <a:lstStyle/>
          <a:p>
            <a:pPr eaLnBrk="1" hangingPunct="1"/>
            <a:r>
              <a:rPr lang="en-US" sz="2400" b="1" dirty="0">
                <a:solidFill>
                  <a:schemeClr val="tx2"/>
                </a:solidFill>
                <a:latin typeface="Times New Roman" pitchFamily="18" charset="0"/>
              </a:rPr>
              <a:t>Laboratory Observations</a:t>
            </a:r>
          </a:p>
        </p:txBody>
      </p:sp>
      <p:sp>
        <p:nvSpPr>
          <p:cNvPr id="503815" name="Text Box 7"/>
          <p:cNvSpPr txBox="1">
            <a:spLocks noChangeArrowheads="1"/>
          </p:cNvSpPr>
          <p:nvPr/>
        </p:nvSpPr>
        <p:spPr bwMode="auto">
          <a:xfrm>
            <a:off x="914400" y="1600200"/>
            <a:ext cx="2290763" cy="457200"/>
          </a:xfrm>
          <a:prstGeom prst="rect">
            <a:avLst/>
          </a:prstGeom>
          <a:noFill/>
          <a:ln w="9525">
            <a:noFill/>
            <a:miter lim="800000"/>
            <a:headEnd/>
            <a:tailEnd/>
          </a:ln>
          <a:effectLst/>
        </p:spPr>
        <p:txBody>
          <a:bodyPr wrap="none">
            <a:spAutoFit/>
          </a:bodyPr>
          <a:lstStyle/>
          <a:p>
            <a:pPr eaLnBrk="1" hangingPunct="1"/>
            <a:r>
              <a:rPr lang="en-US" sz="2400" b="1" dirty="0">
                <a:solidFill>
                  <a:schemeClr val="tx2"/>
                </a:solidFill>
                <a:latin typeface="Times New Roman" pitchFamily="18" charset="0"/>
              </a:rPr>
              <a:t>Parental Report</a:t>
            </a:r>
          </a:p>
        </p:txBody>
      </p:sp>
      <p:sp>
        <p:nvSpPr>
          <p:cNvPr id="503816" name="Text Box 8"/>
          <p:cNvSpPr txBox="1">
            <a:spLocks noChangeArrowheads="1"/>
          </p:cNvSpPr>
          <p:nvPr/>
        </p:nvSpPr>
        <p:spPr bwMode="auto">
          <a:xfrm>
            <a:off x="207557" y="4063247"/>
            <a:ext cx="3596497" cy="461665"/>
          </a:xfrm>
          <a:prstGeom prst="rect">
            <a:avLst/>
          </a:prstGeom>
          <a:noFill/>
          <a:ln w="9525">
            <a:noFill/>
            <a:miter lim="800000"/>
            <a:headEnd/>
            <a:tailEnd/>
          </a:ln>
          <a:effectLst/>
        </p:spPr>
        <p:txBody>
          <a:bodyPr wrap="none">
            <a:spAutoFit/>
          </a:bodyPr>
          <a:lstStyle/>
          <a:p>
            <a:pPr eaLnBrk="1" hangingPunct="1"/>
            <a:r>
              <a:rPr lang="en-US" sz="2400" b="1" dirty="0">
                <a:solidFill>
                  <a:schemeClr val="tx2"/>
                </a:solidFill>
                <a:latin typeface="Times New Roman" pitchFamily="18" charset="0"/>
              </a:rPr>
              <a:t>Physiological Assessment</a:t>
            </a:r>
          </a:p>
        </p:txBody>
      </p:sp>
      <p:pic>
        <p:nvPicPr>
          <p:cNvPr id="503817" name="Picture 9" descr="unpredictable toy"/>
          <p:cNvPicPr>
            <a:picLocks noGrp="1" noChangeAspect="1" noChangeArrowheads="1"/>
          </p:cNvPicPr>
          <p:nvPr>
            <p:ph idx="4294967295"/>
          </p:nvPr>
        </p:nvPicPr>
        <p:blipFill>
          <a:blip r:embed="rId6" cstate="print"/>
          <a:srcRect/>
          <a:stretch>
            <a:fillRect/>
          </a:stretch>
        </p:blipFill>
        <p:spPr>
          <a:xfrm>
            <a:off x="5211763" y="2160465"/>
            <a:ext cx="2990850" cy="2090738"/>
          </a:xfrm>
          <a:prstGeom prst="rect">
            <a:avLst/>
          </a:prstGeom>
          <a:noFill/>
          <a:ln/>
        </p:spPr>
      </p:pic>
    </p:spTree>
    <p:extLst>
      <p:ext uri="{BB962C8B-B14F-4D97-AF65-F5344CB8AC3E}">
        <p14:creationId xmlns:p14="http://schemas.microsoft.com/office/powerpoint/2010/main" val="668737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2066" name="Rectangle 2"/>
          <p:cNvSpPr>
            <a:spLocks noGrp="1" noChangeArrowheads="1"/>
          </p:cNvSpPr>
          <p:nvPr>
            <p:ph type="title"/>
          </p:nvPr>
        </p:nvSpPr>
        <p:spPr/>
        <p:txBody>
          <a:bodyPr/>
          <a:lstStyle/>
          <a:p>
            <a:r>
              <a:rPr lang="en-US" sz="4000" dirty="0"/>
              <a:t>Emotion and Social Development</a:t>
            </a:r>
          </a:p>
        </p:txBody>
      </p:sp>
      <p:sp>
        <p:nvSpPr>
          <p:cNvPr id="472067" name="Rectangle 3"/>
          <p:cNvSpPr>
            <a:spLocks noGrp="1" noChangeArrowheads="1"/>
          </p:cNvSpPr>
          <p:nvPr>
            <p:ph type="body" idx="4294967295"/>
          </p:nvPr>
        </p:nvSpPr>
        <p:spPr>
          <a:xfrm>
            <a:off x="457200" y="1646237"/>
            <a:ext cx="8229600" cy="4526280"/>
          </a:xfrm>
          <a:prstGeom prst="rect">
            <a:avLst/>
          </a:prstGeom>
        </p:spPr>
        <p:txBody>
          <a:bodyPr/>
          <a:lstStyle/>
          <a:p>
            <a:pPr>
              <a:lnSpc>
                <a:spcPct val="90000"/>
              </a:lnSpc>
            </a:pPr>
            <a:r>
              <a:rPr lang="en-US" sz="2400"/>
              <a:t>Temperament</a:t>
            </a:r>
          </a:p>
          <a:p>
            <a:pPr lvl="1">
              <a:lnSpc>
                <a:spcPct val="90000"/>
              </a:lnSpc>
            </a:pPr>
            <a:r>
              <a:rPr lang="en-US" sz="2000"/>
              <a:t>Definition</a:t>
            </a:r>
          </a:p>
          <a:p>
            <a:pPr lvl="1">
              <a:lnSpc>
                <a:spcPct val="90000"/>
              </a:lnSpc>
            </a:pPr>
            <a:r>
              <a:rPr lang="en-US" sz="2000"/>
              <a:t>Models</a:t>
            </a:r>
          </a:p>
          <a:p>
            <a:pPr lvl="1">
              <a:lnSpc>
                <a:spcPct val="90000"/>
              </a:lnSpc>
            </a:pPr>
            <a:r>
              <a:rPr lang="en-US" sz="2000"/>
              <a:t>Mechanisms</a:t>
            </a:r>
          </a:p>
          <a:p>
            <a:pPr>
              <a:lnSpc>
                <a:spcPct val="90000"/>
              </a:lnSpc>
            </a:pPr>
            <a:endParaRPr lang="en-US" sz="2400"/>
          </a:p>
          <a:p>
            <a:pPr>
              <a:lnSpc>
                <a:spcPct val="90000"/>
              </a:lnSpc>
            </a:pPr>
            <a:r>
              <a:rPr lang="en-US" sz="2400"/>
              <a:t>Emotional Capacities</a:t>
            </a:r>
          </a:p>
          <a:p>
            <a:pPr lvl="1">
              <a:lnSpc>
                <a:spcPct val="90000"/>
              </a:lnSpc>
            </a:pPr>
            <a:r>
              <a:rPr lang="en-US" sz="2000"/>
              <a:t>Expression</a:t>
            </a:r>
          </a:p>
          <a:p>
            <a:pPr lvl="1">
              <a:lnSpc>
                <a:spcPct val="90000"/>
              </a:lnSpc>
            </a:pPr>
            <a:r>
              <a:rPr lang="en-US" sz="2000"/>
              <a:t>Understanding</a:t>
            </a:r>
          </a:p>
          <a:p>
            <a:pPr lvl="1">
              <a:lnSpc>
                <a:spcPct val="90000"/>
              </a:lnSpc>
            </a:pPr>
            <a:r>
              <a:rPr lang="en-US" sz="2000"/>
              <a:t>Awareness</a:t>
            </a:r>
          </a:p>
          <a:p>
            <a:pPr lvl="1">
              <a:lnSpc>
                <a:spcPct val="90000"/>
              </a:lnSpc>
              <a:buFontTx/>
              <a:buNone/>
            </a:pPr>
            <a:endParaRPr lang="en-US" sz="2000"/>
          </a:p>
          <a:p>
            <a:pPr>
              <a:lnSpc>
                <a:spcPct val="90000"/>
              </a:lnSpc>
            </a:pPr>
            <a:r>
              <a:rPr lang="en-US" sz="2400"/>
              <a:t>Self-Awareness</a:t>
            </a:r>
          </a:p>
          <a:p>
            <a:pPr lvl="1">
              <a:lnSpc>
                <a:spcPct val="90000"/>
              </a:lnSpc>
            </a:pPr>
            <a:r>
              <a:rPr lang="en-US" sz="2000"/>
              <a:t>Components and developmental change</a:t>
            </a:r>
          </a:p>
          <a:p>
            <a:pPr lvl="1">
              <a:lnSpc>
                <a:spcPct val="90000"/>
              </a:lnSpc>
            </a:pPr>
            <a:endParaRPr lang="en-US" sz="2000"/>
          </a:p>
        </p:txBody>
      </p:sp>
    </p:spTree>
    <p:extLst>
      <p:ext uri="{BB962C8B-B14F-4D97-AF65-F5344CB8AC3E}">
        <p14:creationId xmlns:p14="http://schemas.microsoft.com/office/powerpoint/2010/main" val="257755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Title 1"/>
          <p:cNvSpPr>
            <a:spLocks noGrp="1"/>
          </p:cNvSpPr>
          <p:nvPr>
            <p:ph type="title"/>
          </p:nvPr>
        </p:nvSpPr>
        <p:spPr>
          <a:xfrm>
            <a:off x="0" y="342900"/>
            <a:ext cx="8991600" cy="1104900"/>
          </a:xfrm>
        </p:spPr>
        <p:txBody>
          <a:bodyPr/>
          <a:lstStyle/>
          <a:p>
            <a:r>
              <a:rPr lang="en-US" altLang="en-US" dirty="0"/>
              <a:t>When do parents and raters agree?</a:t>
            </a:r>
          </a:p>
        </p:txBody>
      </p:sp>
      <p:sp>
        <p:nvSpPr>
          <p:cNvPr id="37891" name="Content Placeholder 2"/>
          <p:cNvSpPr>
            <a:spLocks noGrp="1"/>
          </p:cNvSpPr>
          <p:nvPr>
            <p:ph idx="1"/>
          </p:nvPr>
        </p:nvSpPr>
        <p:spPr/>
        <p:txBody>
          <a:bodyPr>
            <a:normAutofit/>
          </a:bodyPr>
          <a:lstStyle/>
          <a:p>
            <a:r>
              <a:rPr lang="en-US" altLang="en-US" dirty="0"/>
              <a:t>When there’s non-optimal behavior</a:t>
            </a:r>
          </a:p>
          <a:p>
            <a:pPr lvl="1"/>
            <a:r>
              <a:rPr lang="en-US" altLang="en-US" dirty="0"/>
              <a:t>“maternal and observer ratings of infant negativity converged when infants manifested high degrees of negative affect during routine home-based activities.</a:t>
            </a:r>
          </a:p>
          <a:p>
            <a:pPr lvl="1"/>
            <a:r>
              <a:rPr lang="en-US" altLang="en-US" dirty="0"/>
              <a:t>…ratings of infant positivity converged when infants experienced low mutually positive affect during play….</a:t>
            </a:r>
          </a:p>
          <a:p>
            <a:pPr lvl="3"/>
            <a:r>
              <a:rPr lang="en-US" altLang="en-US" dirty="0" err="1"/>
              <a:t>Hane</a:t>
            </a:r>
            <a:r>
              <a:rPr lang="en-US" altLang="en-US" dirty="0"/>
              <a:t> et al., 2006</a:t>
            </a:r>
          </a:p>
        </p:txBody>
      </p:sp>
      <p:sp>
        <p:nvSpPr>
          <p:cNvPr id="3789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Messinger &amp; Henderson</a:t>
            </a:r>
          </a:p>
        </p:txBody>
      </p:sp>
      <p:sp>
        <p:nvSpPr>
          <p:cNvPr id="378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fld id="{1C5B7358-28F2-449E-9FEB-F6C2F42C5C3A}" type="slidenum">
              <a:rPr lang="en-US" altLang="en-US" sz="1400" smtClean="0"/>
              <a:pPr>
                <a:spcBef>
                  <a:spcPct val="0"/>
                </a:spcBef>
                <a:buClrTx/>
                <a:buSzTx/>
                <a:buFontTx/>
                <a:buNone/>
              </a:pPr>
              <a:t>20</a:t>
            </a:fld>
            <a:endParaRPr lang="en-US" altLang="en-US" sz="1400"/>
          </a:p>
        </p:txBody>
      </p:sp>
    </p:spTree>
    <p:extLst>
      <p:ext uri="{BB962C8B-B14F-4D97-AF65-F5344CB8AC3E}">
        <p14:creationId xmlns:p14="http://schemas.microsoft.com/office/powerpoint/2010/main" val="3146193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0258" name="Rectangle 2"/>
          <p:cNvSpPr>
            <a:spLocks noGrp="1" noChangeArrowheads="1"/>
          </p:cNvSpPr>
          <p:nvPr>
            <p:ph type="title"/>
          </p:nvPr>
        </p:nvSpPr>
        <p:spPr/>
        <p:txBody>
          <a:bodyPr/>
          <a:lstStyle/>
          <a:p>
            <a:pPr algn="ctr"/>
            <a:r>
              <a:rPr lang="en-US" sz="4000" dirty="0"/>
              <a:t>Temperament (cont)</a:t>
            </a:r>
          </a:p>
        </p:txBody>
      </p:sp>
      <p:sp>
        <p:nvSpPr>
          <p:cNvPr id="480259" name="Rectangle 3"/>
          <p:cNvSpPr>
            <a:spLocks noGrp="1" noChangeArrowheads="1"/>
          </p:cNvSpPr>
          <p:nvPr>
            <p:ph type="body" idx="4294967295"/>
          </p:nvPr>
        </p:nvSpPr>
        <p:spPr>
          <a:xfrm>
            <a:off x="457200" y="1646237"/>
            <a:ext cx="8229600" cy="4526280"/>
          </a:xfrm>
          <a:prstGeom prst="rect">
            <a:avLst/>
          </a:prstGeom>
        </p:spPr>
        <p:txBody>
          <a:bodyPr>
            <a:normAutofit fontScale="92500" lnSpcReduction="10000"/>
          </a:bodyPr>
          <a:lstStyle/>
          <a:p>
            <a:pPr>
              <a:lnSpc>
                <a:spcPct val="90000"/>
              </a:lnSpc>
            </a:pPr>
            <a:r>
              <a:rPr lang="en-US" sz="2800" dirty="0"/>
              <a:t>Mechanisms through which temperament affects later development</a:t>
            </a:r>
          </a:p>
          <a:p>
            <a:pPr lvl="1">
              <a:lnSpc>
                <a:spcPct val="90000"/>
              </a:lnSpc>
            </a:pPr>
            <a:endParaRPr lang="en-US" sz="2400" dirty="0"/>
          </a:p>
          <a:p>
            <a:pPr lvl="1">
              <a:lnSpc>
                <a:spcPct val="90000"/>
              </a:lnSpc>
            </a:pPr>
            <a:r>
              <a:rPr lang="en-US" sz="2400" dirty="0"/>
              <a:t>Direct effects</a:t>
            </a:r>
          </a:p>
          <a:p>
            <a:pPr lvl="1">
              <a:lnSpc>
                <a:spcPct val="90000"/>
              </a:lnSpc>
            </a:pPr>
            <a:endParaRPr lang="en-US" sz="2400" dirty="0"/>
          </a:p>
          <a:p>
            <a:pPr lvl="1">
              <a:lnSpc>
                <a:spcPct val="90000"/>
              </a:lnSpc>
            </a:pPr>
            <a:r>
              <a:rPr lang="en-US" sz="2400" dirty="0"/>
              <a:t>Indirect effects </a:t>
            </a:r>
          </a:p>
          <a:p>
            <a:pPr lvl="1">
              <a:lnSpc>
                <a:spcPct val="90000"/>
              </a:lnSpc>
            </a:pPr>
            <a:endParaRPr lang="en-US" sz="2400" dirty="0"/>
          </a:p>
          <a:p>
            <a:pPr lvl="1">
              <a:lnSpc>
                <a:spcPct val="90000"/>
              </a:lnSpc>
            </a:pPr>
            <a:r>
              <a:rPr lang="en-US" sz="2400" dirty="0"/>
              <a:t>Evocative effects (on social relationships; on perceptions of others)</a:t>
            </a:r>
          </a:p>
          <a:p>
            <a:pPr lvl="1">
              <a:lnSpc>
                <a:spcPct val="90000"/>
              </a:lnSpc>
            </a:pPr>
            <a:endParaRPr lang="en-US" sz="2400" dirty="0"/>
          </a:p>
          <a:p>
            <a:pPr lvl="1">
              <a:lnSpc>
                <a:spcPct val="90000"/>
              </a:lnSpc>
            </a:pPr>
            <a:r>
              <a:rPr lang="en-US" sz="2400" dirty="0"/>
              <a:t>Niche picking</a:t>
            </a:r>
          </a:p>
          <a:p>
            <a:pPr lvl="1">
              <a:lnSpc>
                <a:spcPct val="90000"/>
              </a:lnSpc>
            </a:pPr>
            <a:endParaRPr lang="en-US" sz="2400" dirty="0"/>
          </a:p>
          <a:p>
            <a:pPr lvl="1">
              <a:lnSpc>
                <a:spcPct val="90000"/>
              </a:lnSpc>
            </a:pPr>
            <a:r>
              <a:rPr lang="en-US" sz="2400" dirty="0"/>
              <a:t>Goodness-of-fit</a:t>
            </a:r>
          </a:p>
        </p:txBody>
      </p:sp>
    </p:spTree>
    <p:extLst>
      <p:ext uri="{BB962C8B-B14F-4D97-AF65-F5344CB8AC3E}">
        <p14:creationId xmlns:p14="http://schemas.microsoft.com/office/powerpoint/2010/main" val="621900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Grp="1" noChangeArrowheads="1"/>
          </p:cNvSpPr>
          <p:nvPr>
            <p:ph type="title"/>
          </p:nvPr>
        </p:nvSpPr>
        <p:spPr/>
        <p:txBody>
          <a:bodyPr/>
          <a:lstStyle/>
          <a:p>
            <a:pPr algn="ctr"/>
            <a:r>
              <a:rPr lang="en-US" sz="4000" dirty="0"/>
              <a:t>Temperament mechanisms</a:t>
            </a:r>
          </a:p>
        </p:txBody>
      </p:sp>
      <p:sp>
        <p:nvSpPr>
          <p:cNvPr id="515075" name="Rectangle 3"/>
          <p:cNvSpPr>
            <a:spLocks noGrp="1" noChangeArrowheads="1"/>
          </p:cNvSpPr>
          <p:nvPr>
            <p:ph type="body" idx="4294967295"/>
          </p:nvPr>
        </p:nvSpPr>
        <p:spPr>
          <a:xfrm>
            <a:off x="457200" y="1524000"/>
            <a:ext cx="8229600" cy="5059363"/>
          </a:xfrm>
          <a:prstGeom prst="rect">
            <a:avLst/>
          </a:prstGeom>
        </p:spPr>
        <p:txBody>
          <a:bodyPr/>
          <a:lstStyle/>
          <a:p>
            <a:r>
              <a:rPr lang="en-US" dirty="0"/>
              <a:t>Mechanisms through which temperament affects later development</a:t>
            </a:r>
          </a:p>
          <a:p>
            <a:pPr lvl="1"/>
            <a:r>
              <a:rPr lang="en-US" u="sng" dirty="0"/>
              <a:t>Direct effects</a:t>
            </a:r>
          </a:p>
          <a:p>
            <a:pPr lvl="1">
              <a:buFontTx/>
              <a:buNone/>
            </a:pPr>
            <a:endParaRPr lang="en-US" dirty="0"/>
          </a:p>
          <a:p>
            <a:pPr lvl="1"/>
            <a:endParaRPr lang="en-US" dirty="0"/>
          </a:p>
          <a:p>
            <a:pPr marL="457200" lvl="1" indent="0">
              <a:buNone/>
            </a:pPr>
            <a:endParaRPr lang="en-US" dirty="0"/>
          </a:p>
          <a:p>
            <a:pPr lvl="1"/>
            <a:r>
              <a:rPr lang="en-US" u="sng" dirty="0"/>
              <a:t>Indirect effects </a:t>
            </a:r>
          </a:p>
        </p:txBody>
      </p:sp>
      <p:sp>
        <p:nvSpPr>
          <p:cNvPr id="515076" name="Oval 4"/>
          <p:cNvSpPr>
            <a:spLocks noChangeArrowheads="1"/>
          </p:cNvSpPr>
          <p:nvPr/>
        </p:nvSpPr>
        <p:spPr bwMode="auto">
          <a:xfrm>
            <a:off x="1436076" y="3370384"/>
            <a:ext cx="1981200" cy="914400"/>
          </a:xfrm>
          <a:prstGeom prst="ellipse">
            <a:avLst/>
          </a:prstGeom>
          <a:solidFill>
            <a:schemeClr val="accent1"/>
          </a:solidFill>
          <a:ln w="9525">
            <a:solidFill>
              <a:schemeClr val="tx1"/>
            </a:solidFill>
            <a:round/>
            <a:headEnd/>
            <a:tailEnd/>
          </a:ln>
          <a:effectLst/>
        </p:spPr>
        <p:txBody>
          <a:bodyPr wrap="none" anchor="ctr"/>
          <a:lstStyle/>
          <a:p>
            <a:pPr algn="ctr"/>
            <a:r>
              <a:rPr lang="en-US"/>
              <a:t>Temperament</a:t>
            </a:r>
          </a:p>
        </p:txBody>
      </p:sp>
      <p:sp>
        <p:nvSpPr>
          <p:cNvPr id="515077" name="Oval 5"/>
          <p:cNvSpPr>
            <a:spLocks noChangeArrowheads="1"/>
          </p:cNvSpPr>
          <p:nvPr/>
        </p:nvSpPr>
        <p:spPr bwMode="auto">
          <a:xfrm>
            <a:off x="5322276" y="3370384"/>
            <a:ext cx="1981200" cy="914400"/>
          </a:xfrm>
          <a:prstGeom prst="ellipse">
            <a:avLst/>
          </a:prstGeom>
          <a:solidFill>
            <a:schemeClr val="accent1"/>
          </a:solidFill>
          <a:ln w="9525">
            <a:solidFill>
              <a:schemeClr val="tx1"/>
            </a:solidFill>
            <a:round/>
            <a:headEnd/>
            <a:tailEnd/>
          </a:ln>
          <a:effectLst/>
        </p:spPr>
        <p:txBody>
          <a:bodyPr wrap="none" anchor="ctr"/>
          <a:lstStyle/>
          <a:p>
            <a:pPr algn="ctr"/>
            <a:r>
              <a:rPr lang="en-US"/>
              <a:t>Adjustment</a:t>
            </a:r>
          </a:p>
        </p:txBody>
      </p:sp>
      <p:sp>
        <p:nvSpPr>
          <p:cNvPr id="515078" name="Line 6"/>
          <p:cNvSpPr>
            <a:spLocks noChangeShapeType="1"/>
          </p:cNvSpPr>
          <p:nvPr/>
        </p:nvSpPr>
        <p:spPr bwMode="auto">
          <a:xfrm>
            <a:off x="3440722" y="3845168"/>
            <a:ext cx="1905000" cy="0"/>
          </a:xfrm>
          <a:prstGeom prst="line">
            <a:avLst/>
          </a:prstGeom>
          <a:noFill/>
          <a:ln w="9525">
            <a:solidFill>
              <a:schemeClr val="tx1"/>
            </a:solidFill>
            <a:round/>
            <a:headEnd/>
            <a:tailEnd type="triangle" w="med" len="med"/>
          </a:ln>
          <a:effectLst/>
        </p:spPr>
        <p:txBody>
          <a:bodyPr/>
          <a:lstStyle/>
          <a:p>
            <a:endParaRPr lang="en-US"/>
          </a:p>
        </p:txBody>
      </p:sp>
      <p:sp>
        <p:nvSpPr>
          <p:cNvPr id="515080" name="Oval 8"/>
          <p:cNvSpPr>
            <a:spLocks noChangeArrowheads="1"/>
          </p:cNvSpPr>
          <p:nvPr/>
        </p:nvSpPr>
        <p:spPr bwMode="auto">
          <a:xfrm>
            <a:off x="1453661" y="5486400"/>
            <a:ext cx="1981200" cy="914400"/>
          </a:xfrm>
          <a:prstGeom prst="ellipse">
            <a:avLst/>
          </a:prstGeom>
          <a:solidFill>
            <a:schemeClr val="accent1"/>
          </a:solidFill>
          <a:ln w="9525">
            <a:solidFill>
              <a:schemeClr val="tx1"/>
            </a:solidFill>
            <a:round/>
            <a:headEnd/>
            <a:tailEnd/>
          </a:ln>
          <a:effectLst/>
        </p:spPr>
        <p:txBody>
          <a:bodyPr wrap="none" anchor="ctr"/>
          <a:lstStyle/>
          <a:p>
            <a:pPr algn="ctr"/>
            <a:r>
              <a:rPr lang="en-US"/>
              <a:t>Temperament</a:t>
            </a:r>
          </a:p>
        </p:txBody>
      </p:sp>
      <p:sp>
        <p:nvSpPr>
          <p:cNvPr id="515081" name="Oval 9"/>
          <p:cNvSpPr>
            <a:spLocks noChangeArrowheads="1"/>
          </p:cNvSpPr>
          <p:nvPr/>
        </p:nvSpPr>
        <p:spPr bwMode="auto">
          <a:xfrm>
            <a:off x="6330461" y="5486400"/>
            <a:ext cx="1981200" cy="914400"/>
          </a:xfrm>
          <a:prstGeom prst="ellipse">
            <a:avLst/>
          </a:prstGeom>
          <a:solidFill>
            <a:schemeClr val="accent1"/>
          </a:solidFill>
          <a:ln w="9525">
            <a:solidFill>
              <a:schemeClr val="tx1"/>
            </a:solidFill>
            <a:round/>
            <a:headEnd/>
            <a:tailEnd/>
          </a:ln>
          <a:effectLst/>
        </p:spPr>
        <p:txBody>
          <a:bodyPr wrap="none" anchor="ctr"/>
          <a:lstStyle/>
          <a:p>
            <a:pPr algn="ctr"/>
            <a:r>
              <a:rPr lang="en-US"/>
              <a:t>Adjustment</a:t>
            </a:r>
          </a:p>
        </p:txBody>
      </p:sp>
      <p:sp>
        <p:nvSpPr>
          <p:cNvPr id="515082" name="Line 10"/>
          <p:cNvSpPr>
            <a:spLocks noChangeShapeType="1"/>
          </p:cNvSpPr>
          <p:nvPr/>
        </p:nvSpPr>
        <p:spPr bwMode="auto">
          <a:xfrm>
            <a:off x="3434861" y="5867400"/>
            <a:ext cx="685800" cy="0"/>
          </a:xfrm>
          <a:prstGeom prst="line">
            <a:avLst/>
          </a:prstGeom>
          <a:noFill/>
          <a:ln w="9525">
            <a:solidFill>
              <a:schemeClr val="tx1"/>
            </a:solidFill>
            <a:round/>
            <a:headEnd/>
            <a:tailEnd type="triangle" w="med" len="med"/>
          </a:ln>
          <a:effectLst/>
        </p:spPr>
        <p:txBody>
          <a:bodyPr/>
          <a:lstStyle/>
          <a:p>
            <a:endParaRPr lang="en-US"/>
          </a:p>
        </p:txBody>
      </p:sp>
      <p:sp>
        <p:nvSpPr>
          <p:cNvPr id="515083" name="Oval 11"/>
          <p:cNvSpPr>
            <a:spLocks noChangeArrowheads="1"/>
          </p:cNvSpPr>
          <p:nvPr/>
        </p:nvSpPr>
        <p:spPr bwMode="auto">
          <a:xfrm>
            <a:off x="4120661" y="5410200"/>
            <a:ext cx="1371600" cy="914400"/>
          </a:xfrm>
          <a:prstGeom prst="ellipse">
            <a:avLst/>
          </a:prstGeom>
          <a:solidFill>
            <a:schemeClr val="accent1"/>
          </a:solidFill>
          <a:ln w="9525">
            <a:solidFill>
              <a:schemeClr val="tx1"/>
            </a:solidFill>
            <a:round/>
            <a:headEnd/>
            <a:tailEnd/>
          </a:ln>
          <a:effectLst/>
        </p:spPr>
        <p:txBody>
          <a:bodyPr wrap="none" anchor="ctr"/>
          <a:lstStyle/>
          <a:p>
            <a:pPr algn="ctr"/>
            <a:r>
              <a:rPr lang="en-US"/>
              <a:t>Environment</a:t>
            </a:r>
          </a:p>
        </p:txBody>
      </p:sp>
      <p:sp>
        <p:nvSpPr>
          <p:cNvPr id="515084" name="Line 12"/>
          <p:cNvSpPr>
            <a:spLocks noChangeShapeType="1"/>
          </p:cNvSpPr>
          <p:nvPr/>
        </p:nvSpPr>
        <p:spPr bwMode="auto">
          <a:xfrm>
            <a:off x="5492261" y="5867400"/>
            <a:ext cx="838200" cy="0"/>
          </a:xfrm>
          <a:prstGeom prst="line">
            <a:avLst/>
          </a:prstGeom>
          <a:noFill/>
          <a:ln w="9525">
            <a:solidFill>
              <a:schemeClr val="tx1"/>
            </a:solidFill>
            <a:round/>
            <a:headEnd/>
            <a:tailEnd type="triangle" w="med" len="med"/>
          </a:ln>
          <a:effectLst/>
        </p:spPr>
        <p:txBody>
          <a:bodyPr/>
          <a:lstStyle/>
          <a:p>
            <a:endParaRPr lang="en-US"/>
          </a:p>
        </p:txBody>
      </p:sp>
    </p:spTree>
    <p:extLst>
      <p:ext uri="{BB962C8B-B14F-4D97-AF65-F5344CB8AC3E}">
        <p14:creationId xmlns:p14="http://schemas.microsoft.com/office/powerpoint/2010/main" val="36021058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 Indirect effect of shyness on academic skills</a:t>
            </a:r>
          </a:p>
        </p:txBody>
      </p:sp>
      <p:grpSp>
        <p:nvGrpSpPr>
          <p:cNvPr id="4" name="Group 3"/>
          <p:cNvGrpSpPr>
            <a:grpSpLocks/>
          </p:cNvGrpSpPr>
          <p:nvPr/>
        </p:nvGrpSpPr>
        <p:grpSpPr bwMode="auto">
          <a:xfrm>
            <a:off x="800533" y="2199242"/>
            <a:ext cx="7144171" cy="3809067"/>
            <a:chOff x="1467" y="1810"/>
            <a:chExt cx="11973" cy="5082"/>
          </a:xfrm>
          <a:noFill/>
        </p:grpSpPr>
        <p:grpSp>
          <p:nvGrpSpPr>
            <p:cNvPr id="5" name="Group 4"/>
            <p:cNvGrpSpPr>
              <a:grpSpLocks/>
            </p:cNvGrpSpPr>
            <p:nvPr/>
          </p:nvGrpSpPr>
          <p:grpSpPr bwMode="auto">
            <a:xfrm>
              <a:off x="1467" y="1810"/>
              <a:ext cx="11973" cy="5082"/>
              <a:chOff x="1467" y="1810"/>
              <a:chExt cx="11973" cy="5082"/>
            </a:xfrm>
            <a:grpFill/>
          </p:grpSpPr>
          <p:sp>
            <p:nvSpPr>
              <p:cNvPr id="7" name="Text Box 231"/>
              <p:cNvSpPr txBox="1">
                <a:spLocks noChangeArrowheads="1"/>
              </p:cNvSpPr>
              <p:nvPr/>
            </p:nvSpPr>
            <p:spPr bwMode="auto">
              <a:xfrm>
                <a:off x="4492" y="3772"/>
                <a:ext cx="1477" cy="5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1200" dirty="0">
                    <a:latin typeface="Nimbus Roman No9 L"/>
                    <a:ea typeface="Nimbus Sans L"/>
                    <a:cs typeface="Times New Roman" pitchFamily="18" charset="0"/>
                  </a:rPr>
                  <a:t>-.82 (.20)</a:t>
                </a:r>
              </a:p>
            </p:txBody>
          </p:sp>
          <p:sp>
            <p:nvSpPr>
              <p:cNvPr id="8" name="Text Box 232"/>
              <p:cNvSpPr txBox="1">
                <a:spLocks noChangeArrowheads="1"/>
              </p:cNvSpPr>
              <p:nvPr/>
            </p:nvSpPr>
            <p:spPr bwMode="auto">
              <a:xfrm>
                <a:off x="4860" y="4738"/>
                <a:ext cx="1399" cy="52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1200">
                    <a:latin typeface="Nimbus Roman No9 L"/>
                    <a:ea typeface="Nimbus Sans L"/>
                    <a:cs typeface="Times New Roman" pitchFamily="18" charset="0"/>
                  </a:rPr>
                  <a:t>1.08 (.26)</a:t>
                </a:r>
              </a:p>
            </p:txBody>
          </p:sp>
          <p:sp>
            <p:nvSpPr>
              <p:cNvPr id="9" name="Text Box 233"/>
              <p:cNvSpPr txBox="1">
                <a:spLocks noChangeArrowheads="1"/>
              </p:cNvSpPr>
              <p:nvPr/>
            </p:nvSpPr>
            <p:spPr bwMode="auto">
              <a:xfrm>
                <a:off x="6501" y="5592"/>
                <a:ext cx="1194" cy="52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1200">
                    <a:latin typeface="Nimbus Roman No9 L"/>
                    <a:ea typeface="Nimbus Sans L"/>
                    <a:cs typeface="Times New Roman" pitchFamily="18" charset="0"/>
                  </a:rPr>
                  <a:t>.76 (.12)</a:t>
                </a:r>
              </a:p>
            </p:txBody>
          </p:sp>
          <p:sp>
            <p:nvSpPr>
              <p:cNvPr id="10" name="Text Box 234"/>
              <p:cNvSpPr txBox="1">
                <a:spLocks noChangeArrowheads="1"/>
              </p:cNvSpPr>
              <p:nvPr/>
            </p:nvSpPr>
            <p:spPr bwMode="auto">
              <a:xfrm>
                <a:off x="8163" y="3925"/>
                <a:ext cx="1272" cy="52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1200" dirty="0">
                    <a:latin typeface="Nimbus Roman No9 L"/>
                    <a:ea typeface="Nimbus Sans L"/>
                    <a:cs typeface="Times New Roman" pitchFamily="18" charset="0"/>
                  </a:rPr>
                  <a:t>.04 (.01)</a:t>
                </a:r>
              </a:p>
            </p:txBody>
          </p:sp>
          <p:sp>
            <p:nvSpPr>
              <p:cNvPr id="11" name="Text Box 235"/>
              <p:cNvSpPr txBox="1">
                <a:spLocks noChangeArrowheads="1"/>
              </p:cNvSpPr>
              <p:nvPr/>
            </p:nvSpPr>
            <p:spPr bwMode="auto">
              <a:xfrm>
                <a:off x="6421" y="2705"/>
                <a:ext cx="1199" cy="5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1200" dirty="0">
                    <a:latin typeface="Nimbus Roman No9 L"/>
                    <a:ea typeface="Nimbus Sans L"/>
                    <a:cs typeface="Times New Roman" pitchFamily="18" charset="0"/>
                  </a:rPr>
                  <a:t>-.11 (.06)</a:t>
                </a:r>
              </a:p>
            </p:txBody>
          </p:sp>
          <p:sp>
            <p:nvSpPr>
              <p:cNvPr id="12" name="Text Box 237"/>
              <p:cNvSpPr txBox="1">
                <a:spLocks noChangeArrowheads="1"/>
              </p:cNvSpPr>
              <p:nvPr/>
            </p:nvSpPr>
            <p:spPr bwMode="auto">
              <a:xfrm>
                <a:off x="11359" y="2990"/>
                <a:ext cx="919" cy="6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1100" dirty="0">
                    <a:latin typeface="Nimbus Roman No9 L"/>
                    <a:ea typeface="Nimbus Sans L"/>
                    <a:cs typeface="Times New Roman" pitchFamily="18" charset="0"/>
                  </a:rPr>
                  <a:t>1.00 (1.20)</a:t>
                </a:r>
                <a:endParaRPr lang="en-US" sz="1200" dirty="0">
                  <a:latin typeface="Nimbus Roman No9 L"/>
                  <a:ea typeface="Nimbus Sans L"/>
                  <a:cs typeface="Times New Roman" pitchFamily="18" charset="0"/>
                </a:endParaRPr>
              </a:p>
            </p:txBody>
          </p:sp>
          <p:sp>
            <p:nvSpPr>
              <p:cNvPr id="13" name="Text Box 238"/>
              <p:cNvSpPr txBox="1">
                <a:spLocks noChangeArrowheads="1"/>
              </p:cNvSpPr>
              <p:nvPr/>
            </p:nvSpPr>
            <p:spPr bwMode="auto">
              <a:xfrm>
                <a:off x="11601" y="4778"/>
                <a:ext cx="677" cy="5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1200">
                    <a:latin typeface="Nimbus Roman No9 L"/>
                    <a:ea typeface="Nimbus Sans L"/>
                    <a:cs typeface="Times New Roman" pitchFamily="18" charset="0"/>
                  </a:rPr>
                  <a:t>.85</a:t>
                </a:r>
              </a:p>
            </p:txBody>
          </p:sp>
          <p:sp>
            <p:nvSpPr>
              <p:cNvPr id="14" name="Text Box 239"/>
              <p:cNvSpPr txBox="1">
                <a:spLocks noChangeArrowheads="1"/>
              </p:cNvSpPr>
              <p:nvPr/>
            </p:nvSpPr>
            <p:spPr bwMode="auto">
              <a:xfrm>
                <a:off x="11972" y="3518"/>
                <a:ext cx="677" cy="5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1200" dirty="0">
                    <a:latin typeface="Nimbus Roman No9 L"/>
                    <a:ea typeface="Nimbus Sans L"/>
                    <a:cs typeface="Times New Roman" pitchFamily="18" charset="0"/>
                  </a:rPr>
                  <a:t>.94</a:t>
                </a:r>
              </a:p>
            </p:txBody>
          </p:sp>
          <p:sp>
            <p:nvSpPr>
              <p:cNvPr id="15" name="Text Box 240"/>
              <p:cNvSpPr txBox="1">
                <a:spLocks noChangeArrowheads="1"/>
              </p:cNvSpPr>
              <p:nvPr/>
            </p:nvSpPr>
            <p:spPr bwMode="auto">
              <a:xfrm>
                <a:off x="11972" y="4067"/>
                <a:ext cx="677" cy="52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1200">
                    <a:latin typeface="Nimbus Roman No9 L"/>
                    <a:ea typeface="Nimbus Sans L"/>
                    <a:cs typeface="Times New Roman" pitchFamily="18" charset="0"/>
                  </a:rPr>
                  <a:t>.96</a:t>
                </a:r>
              </a:p>
            </p:txBody>
          </p:sp>
          <p:sp>
            <p:nvSpPr>
              <p:cNvPr id="16" name="Rectangle 15"/>
              <p:cNvSpPr>
                <a:spLocks noChangeArrowheads="1"/>
              </p:cNvSpPr>
              <p:nvPr/>
            </p:nvSpPr>
            <p:spPr bwMode="auto">
              <a:xfrm>
                <a:off x="12488" y="4351"/>
                <a:ext cx="952" cy="915"/>
              </a:xfrm>
              <a:prstGeom prst="rect">
                <a:avLst/>
              </a:prstGeom>
              <a:grpFill/>
              <a:ln w="9525">
                <a:solidFill>
                  <a:srgbClr val="000000"/>
                </a:solidFill>
                <a:miter lim="800000"/>
                <a:headEnd/>
                <a:tailEnd/>
              </a:ln>
            </p:spPr>
            <p:txBody>
              <a:bodyPr/>
              <a:lstStyle/>
              <a:p>
                <a:pPr algn="ctr"/>
                <a:r>
                  <a:rPr lang="en-US" sz="1200" dirty="0">
                    <a:latin typeface="Nimbus Roman No9 L"/>
                    <a:ea typeface="Nimbus Sans L"/>
                    <a:cs typeface="Times New Roman" pitchFamily="18" charset="0"/>
                  </a:rPr>
                  <a:t>Lang (G1)</a:t>
                </a:r>
              </a:p>
            </p:txBody>
          </p:sp>
          <p:sp>
            <p:nvSpPr>
              <p:cNvPr id="17" name="Rectangle 16"/>
              <p:cNvSpPr>
                <a:spLocks noChangeArrowheads="1"/>
              </p:cNvSpPr>
              <p:nvPr/>
            </p:nvSpPr>
            <p:spPr bwMode="auto">
              <a:xfrm>
                <a:off x="12488" y="5489"/>
                <a:ext cx="952" cy="915"/>
              </a:xfrm>
              <a:prstGeom prst="rect">
                <a:avLst/>
              </a:prstGeom>
              <a:grpFill/>
              <a:ln w="9525">
                <a:solidFill>
                  <a:srgbClr val="000000"/>
                </a:solidFill>
                <a:miter lim="800000"/>
                <a:headEnd/>
                <a:tailEnd/>
              </a:ln>
            </p:spPr>
            <p:txBody>
              <a:bodyPr/>
              <a:lstStyle/>
              <a:p>
                <a:pPr algn="ctr"/>
                <a:r>
                  <a:rPr lang="en-US" sz="1200" dirty="0">
                    <a:latin typeface="Nimbus Roman No9 L"/>
                    <a:ea typeface="Nimbus Sans L"/>
                    <a:cs typeface="Times New Roman" pitchFamily="18" charset="0"/>
                  </a:rPr>
                  <a:t>Math (G1)</a:t>
                </a:r>
              </a:p>
            </p:txBody>
          </p:sp>
          <p:sp>
            <p:nvSpPr>
              <p:cNvPr id="18" name="Rectangle 17"/>
              <p:cNvSpPr>
                <a:spLocks noChangeArrowheads="1"/>
              </p:cNvSpPr>
              <p:nvPr/>
            </p:nvSpPr>
            <p:spPr bwMode="auto">
              <a:xfrm>
                <a:off x="12488" y="3234"/>
                <a:ext cx="952" cy="914"/>
              </a:xfrm>
              <a:prstGeom prst="rect">
                <a:avLst/>
              </a:prstGeom>
              <a:grpFill/>
              <a:ln w="9525">
                <a:solidFill>
                  <a:srgbClr val="000000"/>
                </a:solidFill>
                <a:miter lim="800000"/>
                <a:headEnd/>
                <a:tailEnd/>
              </a:ln>
            </p:spPr>
            <p:txBody>
              <a:bodyPr/>
              <a:lstStyle/>
              <a:p>
                <a:pPr algn="ctr"/>
                <a:r>
                  <a:rPr lang="en-US" sz="1200" dirty="0">
                    <a:latin typeface="Nimbus Roman No9 L"/>
                    <a:ea typeface="Nimbus Sans L"/>
                    <a:cs typeface="Times New Roman" pitchFamily="18" charset="0"/>
                  </a:rPr>
                  <a:t>Math (K)</a:t>
                </a:r>
              </a:p>
            </p:txBody>
          </p:sp>
          <p:sp>
            <p:nvSpPr>
              <p:cNvPr id="19" name="Rectangle 18"/>
              <p:cNvSpPr>
                <a:spLocks noChangeArrowheads="1"/>
              </p:cNvSpPr>
              <p:nvPr/>
            </p:nvSpPr>
            <p:spPr bwMode="auto">
              <a:xfrm>
                <a:off x="12488" y="2116"/>
                <a:ext cx="952" cy="914"/>
              </a:xfrm>
              <a:prstGeom prst="rect">
                <a:avLst/>
              </a:prstGeom>
              <a:grpFill/>
              <a:ln w="9525">
                <a:solidFill>
                  <a:srgbClr val="000000"/>
                </a:solidFill>
                <a:miter lim="800000"/>
                <a:headEnd/>
                <a:tailEnd/>
              </a:ln>
            </p:spPr>
            <p:txBody>
              <a:bodyPr/>
              <a:lstStyle/>
              <a:p>
                <a:pPr algn="ctr"/>
                <a:r>
                  <a:rPr lang="en-US" sz="1200" dirty="0">
                    <a:latin typeface="Nimbus Roman No9 L"/>
                    <a:ea typeface="Nimbus Sans L"/>
                    <a:cs typeface="Times New Roman" pitchFamily="18" charset="0"/>
                  </a:rPr>
                  <a:t>Lang (K)</a:t>
                </a:r>
              </a:p>
            </p:txBody>
          </p:sp>
          <p:cxnSp>
            <p:nvCxnSpPr>
              <p:cNvPr id="20" name="AutoShape 245"/>
              <p:cNvCxnSpPr>
                <a:cxnSpLocks noChangeShapeType="1"/>
              </p:cNvCxnSpPr>
              <p:nvPr/>
            </p:nvCxnSpPr>
            <p:spPr bwMode="auto">
              <a:xfrm flipV="1">
                <a:off x="11875" y="2787"/>
                <a:ext cx="613" cy="1626"/>
              </a:xfrm>
              <a:prstGeom prst="straightConnector1">
                <a:avLst/>
              </a:prstGeom>
              <a:grpFill/>
              <a:ln w="9525">
                <a:solidFill>
                  <a:srgbClr val="000000"/>
                </a:solidFill>
                <a:round/>
                <a:headEnd/>
                <a:tailEnd type="triangle" w="med" len="med"/>
              </a:ln>
            </p:spPr>
          </p:cxnSp>
          <p:cxnSp>
            <p:nvCxnSpPr>
              <p:cNvPr id="21" name="AutoShape 246"/>
              <p:cNvCxnSpPr>
                <a:cxnSpLocks noChangeShapeType="1"/>
              </p:cNvCxnSpPr>
              <p:nvPr/>
            </p:nvCxnSpPr>
            <p:spPr bwMode="auto">
              <a:xfrm flipV="1">
                <a:off x="11875" y="3925"/>
                <a:ext cx="613" cy="488"/>
              </a:xfrm>
              <a:prstGeom prst="straightConnector1">
                <a:avLst/>
              </a:prstGeom>
              <a:grpFill/>
              <a:ln w="9525">
                <a:solidFill>
                  <a:srgbClr val="000000"/>
                </a:solidFill>
                <a:round/>
                <a:headEnd/>
                <a:tailEnd type="triangle" w="med" len="med"/>
              </a:ln>
            </p:spPr>
          </p:cxnSp>
          <p:cxnSp>
            <p:nvCxnSpPr>
              <p:cNvPr id="22" name="AutoShape 247"/>
              <p:cNvCxnSpPr>
                <a:cxnSpLocks noChangeShapeType="1"/>
              </p:cNvCxnSpPr>
              <p:nvPr/>
            </p:nvCxnSpPr>
            <p:spPr bwMode="auto">
              <a:xfrm>
                <a:off x="11875" y="4433"/>
                <a:ext cx="613" cy="528"/>
              </a:xfrm>
              <a:prstGeom prst="straightConnector1">
                <a:avLst/>
              </a:prstGeom>
              <a:grpFill/>
              <a:ln w="9525">
                <a:solidFill>
                  <a:srgbClr val="000000"/>
                </a:solidFill>
                <a:round/>
                <a:headEnd/>
                <a:tailEnd type="triangle" w="med" len="med"/>
              </a:ln>
            </p:spPr>
          </p:cxnSp>
          <p:cxnSp>
            <p:nvCxnSpPr>
              <p:cNvPr id="23" name="AutoShape 248"/>
              <p:cNvCxnSpPr>
                <a:cxnSpLocks noChangeShapeType="1"/>
              </p:cNvCxnSpPr>
              <p:nvPr/>
            </p:nvCxnSpPr>
            <p:spPr bwMode="auto">
              <a:xfrm>
                <a:off x="11875" y="4452"/>
                <a:ext cx="613" cy="1646"/>
              </a:xfrm>
              <a:prstGeom prst="straightConnector1">
                <a:avLst/>
              </a:prstGeom>
              <a:grpFill/>
              <a:ln w="9525">
                <a:solidFill>
                  <a:srgbClr val="000000"/>
                </a:solidFill>
                <a:round/>
                <a:headEnd/>
                <a:tailEnd type="triangle" w="med" len="med"/>
              </a:ln>
            </p:spPr>
          </p:cxnSp>
          <p:sp>
            <p:nvSpPr>
              <p:cNvPr id="24" name="Text Box 249"/>
              <p:cNvSpPr txBox="1">
                <a:spLocks noChangeArrowheads="1"/>
              </p:cNvSpPr>
              <p:nvPr/>
            </p:nvSpPr>
            <p:spPr bwMode="auto">
              <a:xfrm>
                <a:off x="2693" y="6098"/>
                <a:ext cx="855" cy="5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1200">
                    <a:latin typeface="Nimbus Roman No9 L"/>
                    <a:ea typeface="Nimbus Sans L"/>
                    <a:cs typeface="Times New Roman" pitchFamily="18" charset="0"/>
                  </a:rPr>
                  <a:t>1.47</a:t>
                </a:r>
              </a:p>
            </p:txBody>
          </p:sp>
          <p:sp>
            <p:nvSpPr>
              <p:cNvPr id="25" name="Text Box 250"/>
              <p:cNvSpPr txBox="1">
                <a:spLocks noChangeArrowheads="1"/>
              </p:cNvSpPr>
              <p:nvPr/>
            </p:nvSpPr>
            <p:spPr bwMode="auto">
              <a:xfrm>
                <a:off x="2693" y="4961"/>
                <a:ext cx="855" cy="5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1200" dirty="0">
                    <a:latin typeface="Nimbus Roman No9 L"/>
                    <a:ea typeface="Nimbus Sans L"/>
                    <a:cs typeface="Times New Roman" pitchFamily="18" charset="0"/>
                  </a:rPr>
                  <a:t>1.00</a:t>
                </a:r>
              </a:p>
            </p:txBody>
          </p:sp>
          <p:sp>
            <p:nvSpPr>
              <p:cNvPr id="26" name="Text Box 251"/>
              <p:cNvSpPr txBox="1">
                <a:spLocks noChangeArrowheads="1"/>
              </p:cNvSpPr>
              <p:nvPr/>
            </p:nvSpPr>
            <p:spPr bwMode="auto">
              <a:xfrm>
                <a:off x="2612" y="3314"/>
                <a:ext cx="856" cy="5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1200" dirty="0">
                    <a:latin typeface="Nimbus Roman No9 L"/>
                    <a:ea typeface="Nimbus Sans L"/>
                    <a:cs typeface="Times New Roman" pitchFamily="18" charset="0"/>
                  </a:rPr>
                  <a:t>1.50</a:t>
                </a:r>
              </a:p>
            </p:txBody>
          </p:sp>
          <p:sp>
            <p:nvSpPr>
              <p:cNvPr id="27" name="Text Box 252"/>
              <p:cNvSpPr txBox="1">
                <a:spLocks noChangeArrowheads="1"/>
              </p:cNvSpPr>
              <p:nvPr/>
            </p:nvSpPr>
            <p:spPr bwMode="auto">
              <a:xfrm>
                <a:off x="2612" y="2176"/>
                <a:ext cx="856" cy="5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1200" dirty="0">
                    <a:latin typeface="Nimbus Roman No9 L"/>
                    <a:ea typeface="Nimbus Sans L"/>
                    <a:cs typeface="Times New Roman" pitchFamily="18" charset="0"/>
                  </a:rPr>
                  <a:t>1.00</a:t>
                </a:r>
              </a:p>
            </p:txBody>
          </p:sp>
          <p:sp>
            <p:nvSpPr>
              <p:cNvPr id="28" name="Rectangle 27"/>
              <p:cNvSpPr>
                <a:spLocks noChangeArrowheads="1"/>
              </p:cNvSpPr>
              <p:nvPr/>
            </p:nvSpPr>
            <p:spPr bwMode="auto">
              <a:xfrm>
                <a:off x="1467" y="3233"/>
                <a:ext cx="952" cy="915"/>
              </a:xfrm>
              <a:prstGeom prst="rect">
                <a:avLst/>
              </a:prstGeom>
              <a:grpFill/>
              <a:ln w="9525">
                <a:solidFill>
                  <a:srgbClr val="000000"/>
                </a:solidFill>
                <a:miter lim="800000"/>
                <a:headEnd/>
                <a:tailEnd/>
              </a:ln>
            </p:spPr>
            <p:txBody>
              <a:bodyPr/>
              <a:lstStyle/>
              <a:p>
                <a:pPr algn="ctr"/>
                <a:r>
                  <a:rPr lang="en-US" sz="1200" dirty="0">
                    <a:latin typeface="Nimbus Roman No9 L"/>
                    <a:ea typeface="Nimbus Sans L"/>
                    <a:cs typeface="Times New Roman" pitchFamily="18" charset="0"/>
                  </a:rPr>
                  <a:t>Shy (CG)</a:t>
                </a:r>
              </a:p>
            </p:txBody>
          </p:sp>
          <p:sp>
            <p:nvSpPr>
              <p:cNvPr id="29" name="Rectangle 28"/>
              <p:cNvSpPr>
                <a:spLocks noChangeArrowheads="1"/>
              </p:cNvSpPr>
              <p:nvPr/>
            </p:nvSpPr>
            <p:spPr bwMode="auto">
              <a:xfrm>
                <a:off x="1467" y="1810"/>
                <a:ext cx="952" cy="915"/>
              </a:xfrm>
              <a:prstGeom prst="rect">
                <a:avLst/>
              </a:prstGeom>
              <a:grpFill/>
              <a:ln w="9525">
                <a:solidFill>
                  <a:srgbClr val="000000"/>
                </a:solidFill>
                <a:miter lim="800000"/>
                <a:headEnd/>
                <a:tailEnd/>
              </a:ln>
            </p:spPr>
            <p:txBody>
              <a:bodyPr/>
              <a:lstStyle/>
              <a:p>
                <a:pPr algn="ctr"/>
                <a:r>
                  <a:rPr lang="en-US" sz="1200" dirty="0">
                    <a:latin typeface="Nimbus Roman No9 L"/>
                    <a:ea typeface="Nimbus Sans L"/>
                    <a:cs typeface="Times New Roman" pitchFamily="18" charset="0"/>
                  </a:rPr>
                  <a:t>Shy (M)</a:t>
                </a:r>
              </a:p>
            </p:txBody>
          </p:sp>
          <p:cxnSp>
            <p:nvCxnSpPr>
              <p:cNvPr id="30" name="AutoShape 255"/>
              <p:cNvCxnSpPr>
                <a:cxnSpLocks noChangeShapeType="1"/>
              </p:cNvCxnSpPr>
              <p:nvPr/>
            </p:nvCxnSpPr>
            <p:spPr bwMode="auto">
              <a:xfrm flipH="1" flipV="1">
                <a:off x="2419" y="2298"/>
                <a:ext cx="758" cy="752"/>
              </a:xfrm>
              <a:prstGeom prst="straightConnector1">
                <a:avLst/>
              </a:prstGeom>
              <a:grpFill/>
              <a:ln w="9525">
                <a:solidFill>
                  <a:srgbClr val="000000"/>
                </a:solidFill>
                <a:round/>
                <a:headEnd/>
                <a:tailEnd type="triangle" w="med" len="med"/>
              </a:ln>
            </p:spPr>
          </p:cxnSp>
          <p:cxnSp>
            <p:nvCxnSpPr>
              <p:cNvPr id="31" name="AutoShape 256"/>
              <p:cNvCxnSpPr>
                <a:cxnSpLocks noChangeShapeType="1"/>
              </p:cNvCxnSpPr>
              <p:nvPr/>
            </p:nvCxnSpPr>
            <p:spPr bwMode="auto">
              <a:xfrm flipH="1">
                <a:off x="2419" y="3050"/>
                <a:ext cx="758" cy="590"/>
              </a:xfrm>
              <a:prstGeom prst="straightConnector1">
                <a:avLst/>
              </a:prstGeom>
              <a:grpFill/>
              <a:ln w="9525">
                <a:solidFill>
                  <a:srgbClr val="000000"/>
                </a:solidFill>
                <a:round/>
                <a:headEnd/>
                <a:tailEnd type="triangle" w="med" len="med"/>
              </a:ln>
            </p:spPr>
          </p:cxnSp>
          <p:sp>
            <p:nvSpPr>
              <p:cNvPr id="32" name="Rectangle 31"/>
              <p:cNvSpPr>
                <a:spLocks noChangeArrowheads="1"/>
              </p:cNvSpPr>
              <p:nvPr/>
            </p:nvSpPr>
            <p:spPr bwMode="auto">
              <a:xfrm>
                <a:off x="1467" y="4595"/>
                <a:ext cx="952" cy="915"/>
              </a:xfrm>
              <a:prstGeom prst="rect">
                <a:avLst/>
              </a:prstGeom>
              <a:grpFill/>
              <a:ln w="9525">
                <a:solidFill>
                  <a:srgbClr val="000000"/>
                </a:solidFill>
                <a:miter lim="800000"/>
                <a:headEnd/>
                <a:tailEnd/>
              </a:ln>
            </p:spPr>
            <p:txBody>
              <a:bodyPr/>
              <a:lstStyle/>
              <a:p>
                <a:pPr algn="ctr"/>
                <a:r>
                  <a:rPr lang="en-US" sz="1200">
                    <a:latin typeface="Nimbus Roman No9 L"/>
                    <a:ea typeface="Nimbus Sans L"/>
                    <a:cs typeface="Times New Roman" pitchFamily="18" charset="0"/>
                  </a:rPr>
                  <a:t>IC (M)</a:t>
                </a:r>
              </a:p>
            </p:txBody>
          </p:sp>
          <p:sp>
            <p:nvSpPr>
              <p:cNvPr id="33" name="Rectangle 32"/>
              <p:cNvSpPr>
                <a:spLocks noChangeArrowheads="1"/>
              </p:cNvSpPr>
              <p:nvPr/>
            </p:nvSpPr>
            <p:spPr bwMode="auto">
              <a:xfrm>
                <a:off x="1467" y="5977"/>
                <a:ext cx="952" cy="915"/>
              </a:xfrm>
              <a:prstGeom prst="rect">
                <a:avLst/>
              </a:prstGeom>
              <a:grpFill/>
              <a:ln w="9525">
                <a:solidFill>
                  <a:srgbClr val="000000"/>
                </a:solidFill>
                <a:miter lim="800000"/>
                <a:headEnd/>
                <a:tailEnd/>
              </a:ln>
            </p:spPr>
            <p:txBody>
              <a:bodyPr/>
              <a:lstStyle/>
              <a:p>
                <a:pPr algn="ctr"/>
                <a:r>
                  <a:rPr lang="en-US" sz="1200" dirty="0">
                    <a:latin typeface="Nimbus Roman No9 L"/>
                    <a:ea typeface="Nimbus Sans L"/>
                    <a:cs typeface="Times New Roman" pitchFamily="18" charset="0"/>
                  </a:rPr>
                  <a:t>IC (CG)</a:t>
                </a:r>
              </a:p>
            </p:txBody>
          </p:sp>
          <p:cxnSp>
            <p:nvCxnSpPr>
              <p:cNvPr id="34" name="AutoShape 269"/>
              <p:cNvCxnSpPr>
                <a:cxnSpLocks noChangeShapeType="1"/>
              </p:cNvCxnSpPr>
              <p:nvPr/>
            </p:nvCxnSpPr>
            <p:spPr bwMode="auto">
              <a:xfrm flipH="1" flipV="1">
                <a:off x="2419" y="5002"/>
                <a:ext cx="758" cy="752"/>
              </a:xfrm>
              <a:prstGeom prst="straightConnector1">
                <a:avLst/>
              </a:prstGeom>
              <a:grpFill/>
              <a:ln w="9525">
                <a:solidFill>
                  <a:srgbClr val="000000"/>
                </a:solidFill>
                <a:round/>
                <a:headEnd/>
                <a:tailEnd type="triangle" w="med" len="med"/>
              </a:ln>
            </p:spPr>
          </p:cxnSp>
          <p:cxnSp>
            <p:nvCxnSpPr>
              <p:cNvPr id="35" name="AutoShape 270"/>
              <p:cNvCxnSpPr>
                <a:cxnSpLocks noChangeShapeType="1"/>
              </p:cNvCxnSpPr>
              <p:nvPr/>
            </p:nvCxnSpPr>
            <p:spPr bwMode="auto">
              <a:xfrm flipH="1">
                <a:off x="2419" y="5754"/>
                <a:ext cx="758" cy="589"/>
              </a:xfrm>
              <a:prstGeom prst="straightConnector1">
                <a:avLst/>
              </a:prstGeom>
              <a:grpFill/>
              <a:ln w="9525">
                <a:solidFill>
                  <a:srgbClr val="000000"/>
                </a:solidFill>
                <a:round/>
                <a:headEnd/>
                <a:tailEnd type="triangle" w="med" len="med"/>
              </a:ln>
            </p:spPr>
          </p:cxnSp>
          <p:sp>
            <p:nvSpPr>
              <p:cNvPr id="36" name="Oval 35"/>
              <p:cNvSpPr>
                <a:spLocks noChangeArrowheads="1"/>
              </p:cNvSpPr>
              <p:nvPr/>
            </p:nvSpPr>
            <p:spPr bwMode="auto">
              <a:xfrm>
                <a:off x="9535" y="3691"/>
                <a:ext cx="2340" cy="1473"/>
              </a:xfrm>
              <a:prstGeom prst="ellipse">
                <a:avLst/>
              </a:prstGeom>
              <a:grpFill/>
              <a:ln w="38100">
                <a:solidFill>
                  <a:schemeClr val="accent1"/>
                </a:solidFill>
                <a:round/>
                <a:headEnd/>
                <a:tailEnd/>
              </a:ln>
            </p:spPr>
            <p:txBody>
              <a:bodyPr/>
              <a:lstStyle/>
              <a:p>
                <a:pPr algn="ctr"/>
                <a:r>
                  <a:rPr lang="en-US" sz="1400">
                    <a:latin typeface="Nimbus Roman No9 L"/>
                    <a:ea typeface="Nimbus Sans L"/>
                    <a:cs typeface="Times New Roman" pitchFamily="18" charset="0"/>
                  </a:rPr>
                  <a:t>Academic Skills</a:t>
                </a:r>
                <a:endParaRPr lang="en-US" sz="1200">
                  <a:latin typeface="Nimbus Roman No9 L"/>
                  <a:ea typeface="Nimbus Sans L"/>
                  <a:cs typeface="Times New Roman" pitchFamily="18" charset="0"/>
                </a:endParaRPr>
              </a:p>
            </p:txBody>
          </p:sp>
          <p:cxnSp>
            <p:nvCxnSpPr>
              <p:cNvPr id="37" name="AutoShape 260"/>
              <p:cNvCxnSpPr>
                <a:cxnSpLocks noChangeShapeType="1"/>
              </p:cNvCxnSpPr>
              <p:nvPr/>
            </p:nvCxnSpPr>
            <p:spPr bwMode="auto">
              <a:xfrm>
                <a:off x="5517" y="3031"/>
                <a:ext cx="904" cy="1321"/>
              </a:xfrm>
              <a:prstGeom prst="straightConnector1">
                <a:avLst/>
              </a:prstGeom>
              <a:grpFill/>
              <a:ln w="38100">
                <a:solidFill>
                  <a:srgbClr val="FF0000"/>
                </a:solidFill>
                <a:round/>
                <a:headEnd/>
                <a:tailEnd type="triangle" w="med" len="med"/>
              </a:ln>
            </p:spPr>
          </p:cxnSp>
          <p:cxnSp>
            <p:nvCxnSpPr>
              <p:cNvPr id="38" name="AutoShape 261"/>
              <p:cNvCxnSpPr>
                <a:cxnSpLocks noChangeShapeType="1"/>
              </p:cNvCxnSpPr>
              <p:nvPr/>
            </p:nvCxnSpPr>
            <p:spPr bwMode="auto">
              <a:xfrm flipV="1">
                <a:off x="5517" y="4453"/>
                <a:ext cx="904" cy="1301"/>
              </a:xfrm>
              <a:prstGeom prst="straightConnector1">
                <a:avLst/>
              </a:prstGeom>
              <a:grpFill/>
              <a:ln w="9525">
                <a:solidFill>
                  <a:srgbClr val="000000"/>
                </a:solidFill>
                <a:round/>
                <a:headEnd/>
                <a:tailEnd type="triangle" w="med" len="med"/>
              </a:ln>
            </p:spPr>
          </p:cxnSp>
          <p:cxnSp>
            <p:nvCxnSpPr>
              <p:cNvPr id="39" name="AutoShape 262"/>
              <p:cNvCxnSpPr>
                <a:cxnSpLocks noChangeShapeType="1"/>
              </p:cNvCxnSpPr>
              <p:nvPr/>
            </p:nvCxnSpPr>
            <p:spPr bwMode="auto">
              <a:xfrm>
                <a:off x="5517" y="2868"/>
                <a:ext cx="4163" cy="1199"/>
              </a:xfrm>
              <a:prstGeom prst="straightConnector1">
                <a:avLst/>
              </a:prstGeom>
              <a:grpFill/>
              <a:ln w="9525">
                <a:solidFill>
                  <a:srgbClr val="000000"/>
                </a:solidFill>
                <a:prstDash val="dash"/>
                <a:round/>
                <a:headEnd/>
                <a:tailEnd type="triangle" w="med" len="med"/>
              </a:ln>
            </p:spPr>
          </p:cxnSp>
          <p:cxnSp>
            <p:nvCxnSpPr>
              <p:cNvPr id="40" name="AutoShape 263"/>
              <p:cNvCxnSpPr>
                <a:cxnSpLocks noChangeShapeType="1"/>
              </p:cNvCxnSpPr>
              <p:nvPr/>
            </p:nvCxnSpPr>
            <p:spPr bwMode="auto">
              <a:xfrm flipV="1">
                <a:off x="5517" y="4779"/>
                <a:ext cx="4163" cy="1117"/>
              </a:xfrm>
              <a:prstGeom prst="straightConnector1">
                <a:avLst/>
              </a:prstGeom>
              <a:grpFill/>
              <a:ln w="9525">
                <a:solidFill>
                  <a:srgbClr val="000000"/>
                </a:solidFill>
                <a:round/>
                <a:headEnd/>
                <a:tailEnd type="triangle" w="med" len="med"/>
              </a:ln>
            </p:spPr>
          </p:cxnSp>
          <p:cxnSp>
            <p:nvCxnSpPr>
              <p:cNvPr id="41" name="AutoShape 264"/>
              <p:cNvCxnSpPr>
                <a:cxnSpLocks noChangeShapeType="1"/>
              </p:cNvCxnSpPr>
              <p:nvPr/>
            </p:nvCxnSpPr>
            <p:spPr bwMode="auto">
              <a:xfrm>
                <a:off x="8163" y="4452"/>
                <a:ext cx="1372" cy="1"/>
              </a:xfrm>
              <a:prstGeom prst="straightConnector1">
                <a:avLst/>
              </a:prstGeom>
              <a:grpFill/>
              <a:ln w="38100">
                <a:solidFill>
                  <a:srgbClr val="FF0000"/>
                </a:solidFill>
                <a:round/>
                <a:headEnd/>
                <a:tailEnd type="triangle" w="med" len="med"/>
              </a:ln>
            </p:spPr>
          </p:cxnSp>
          <p:sp>
            <p:nvSpPr>
              <p:cNvPr id="42" name="Oval 41"/>
              <p:cNvSpPr>
                <a:spLocks noChangeArrowheads="1"/>
              </p:cNvSpPr>
              <p:nvPr/>
            </p:nvSpPr>
            <p:spPr bwMode="auto">
              <a:xfrm>
                <a:off x="3177" y="2237"/>
                <a:ext cx="2340" cy="1606"/>
              </a:xfrm>
              <a:prstGeom prst="ellipse">
                <a:avLst/>
              </a:prstGeom>
              <a:grpFill/>
              <a:ln w="38100">
                <a:solidFill>
                  <a:schemeClr val="accent1"/>
                </a:solidFill>
                <a:round/>
                <a:headEnd/>
                <a:tailEnd/>
              </a:ln>
            </p:spPr>
            <p:txBody>
              <a:bodyPr/>
              <a:lstStyle/>
              <a:p>
                <a:pPr algn="ctr"/>
                <a:r>
                  <a:rPr lang="en-US" sz="1200">
                    <a:latin typeface="Nimbus Roman No9 L"/>
                    <a:ea typeface="Nimbus Sans L"/>
                    <a:cs typeface="Times New Roman" pitchFamily="18" charset="0"/>
                  </a:rPr>
                  <a:t> </a:t>
                </a:r>
              </a:p>
              <a:p>
                <a:pPr algn="ctr"/>
                <a:r>
                  <a:rPr lang="en-US" sz="1400">
                    <a:latin typeface="Nimbus Roman No9 L"/>
                    <a:ea typeface="Nimbus Sans L"/>
                    <a:cs typeface="Times New Roman" pitchFamily="18" charset="0"/>
                  </a:rPr>
                  <a:t>Shyness</a:t>
                </a:r>
                <a:endParaRPr lang="en-US" sz="1200">
                  <a:latin typeface="Nimbus Roman No9 L"/>
                  <a:ea typeface="Nimbus Sans L"/>
                  <a:cs typeface="Times New Roman" pitchFamily="18" charset="0"/>
                </a:endParaRPr>
              </a:p>
            </p:txBody>
          </p:sp>
          <p:sp>
            <p:nvSpPr>
              <p:cNvPr id="43" name="Oval 42"/>
              <p:cNvSpPr>
                <a:spLocks noChangeArrowheads="1"/>
              </p:cNvSpPr>
              <p:nvPr/>
            </p:nvSpPr>
            <p:spPr bwMode="auto">
              <a:xfrm>
                <a:off x="3177" y="5002"/>
                <a:ext cx="2340" cy="1605"/>
              </a:xfrm>
              <a:prstGeom prst="ellipse">
                <a:avLst/>
              </a:prstGeom>
              <a:grpFill/>
              <a:ln w="9525">
                <a:solidFill>
                  <a:srgbClr val="000000"/>
                </a:solidFill>
                <a:round/>
                <a:headEnd/>
                <a:tailEnd/>
              </a:ln>
            </p:spPr>
            <p:txBody>
              <a:bodyPr/>
              <a:lstStyle/>
              <a:p>
                <a:pPr algn="ctr"/>
                <a:r>
                  <a:rPr lang="en-US" sz="1100" dirty="0">
                    <a:latin typeface="Nimbus Roman No9 L"/>
                    <a:ea typeface="Nimbus Sans L"/>
                    <a:cs typeface="Times New Roman" pitchFamily="18" charset="0"/>
                  </a:rPr>
                  <a:t> </a:t>
                </a:r>
                <a:endParaRPr lang="en-US" sz="1200" dirty="0">
                  <a:latin typeface="Nimbus Roman No9 L"/>
                  <a:ea typeface="Nimbus Sans L"/>
                  <a:cs typeface="Times New Roman" pitchFamily="18" charset="0"/>
                </a:endParaRPr>
              </a:p>
              <a:p>
                <a:pPr algn="ctr"/>
                <a:r>
                  <a:rPr lang="en-US" sz="1100" dirty="0">
                    <a:latin typeface="Nimbus Roman No9 L"/>
                    <a:ea typeface="Nimbus Sans L"/>
                    <a:cs typeface="Times New Roman" pitchFamily="18" charset="0"/>
                  </a:rPr>
                  <a:t>Inhibitory Control</a:t>
                </a:r>
                <a:endParaRPr lang="en-US" sz="1200" dirty="0">
                  <a:latin typeface="Nimbus Roman No9 L"/>
                  <a:ea typeface="Nimbus Sans L"/>
                  <a:cs typeface="Times New Roman" pitchFamily="18" charset="0"/>
                </a:endParaRPr>
              </a:p>
            </p:txBody>
          </p:sp>
        </p:grpSp>
        <p:sp>
          <p:nvSpPr>
            <p:cNvPr id="6" name="Rectangle 5"/>
            <p:cNvSpPr>
              <a:spLocks noChangeArrowheads="1"/>
            </p:cNvSpPr>
            <p:nvPr/>
          </p:nvSpPr>
          <p:spPr bwMode="auto">
            <a:xfrm>
              <a:off x="6421" y="4006"/>
              <a:ext cx="1742" cy="813"/>
            </a:xfrm>
            <a:prstGeom prst="rect">
              <a:avLst/>
            </a:prstGeom>
            <a:grpFill/>
            <a:ln w="38100">
              <a:solidFill>
                <a:schemeClr val="accent1"/>
              </a:solidFill>
              <a:miter lim="800000"/>
              <a:headEnd/>
              <a:tailEnd/>
            </a:ln>
          </p:spPr>
          <p:txBody>
            <a:bodyPr/>
            <a:lstStyle/>
            <a:p>
              <a:pPr algn="ctr">
                <a:spcBef>
                  <a:spcPts val="1200"/>
                </a:spcBef>
                <a:spcAft>
                  <a:spcPts val="1200"/>
                </a:spcAft>
              </a:pPr>
              <a:r>
                <a:rPr lang="en-US" sz="1100" dirty="0">
                  <a:latin typeface="Nimbus Roman No9 L"/>
                  <a:ea typeface="Nimbus Sans L"/>
                  <a:cs typeface="Times New Roman" pitchFamily="18" charset="0"/>
                </a:rPr>
                <a:t>SPS Competence</a:t>
              </a:r>
            </a:p>
          </p:txBody>
        </p:sp>
      </p:grpSp>
      <p:sp>
        <p:nvSpPr>
          <p:cNvPr id="44" name="TextBox 43"/>
          <p:cNvSpPr txBox="1"/>
          <p:nvPr/>
        </p:nvSpPr>
        <p:spPr>
          <a:xfrm>
            <a:off x="6780891" y="6510698"/>
            <a:ext cx="2327625" cy="307777"/>
          </a:xfrm>
          <a:prstGeom prst="rect">
            <a:avLst/>
          </a:prstGeom>
          <a:noFill/>
        </p:spPr>
        <p:txBody>
          <a:bodyPr wrap="none" rtlCol="0">
            <a:spAutoFit/>
          </a:bodyPr>
          <a:lstStyle/>
          <a:p>
            <a:r>
              <a:rPr lang="en-US" sz="1400" dirty="0"/>
              <a:t>Walker &amp; Henderson, 2012</a:t>
            </a:r>
          </a:p>
        </p:txBody>
      </p:sp>
      <p:sp>
        <p:nvSpPr>
          <p:cNvPr id="3" name="Rectangle 2"/>
          <p:cNvSpPr/>
          <p:nvPr/>
        </p:nvSpPr>
        <p:spPr>
          <a:xfrm>
            <a:off x="2825103" y="6007676"/>
            <a:ext cx="3743332" cy="369332"/>
          </a:xfrm>
          <a:prstGeom prst="rect">
            <a:avLst/>
          </a:prstGeom>
        </p:spPr>
        <p:txBody>
          <a:bodyPr wrap="none">
            <a:spAutoFit/>
          </a:bodyPr>
          <a:lstStyle/>
          <a:p>
            <a:r>
              <a:rPr lang="en-US" dirty="0"/>
              <a:t>SPS = social problem solving skills</a:t>
            </a:r>
          </a:p>
        </p:txBody>
      </p:sp>
    </p:spTree>
    <p:extLst>
      <p:ext uri="{BB962C8B-B14F-4D97-AF65-F5344CB8AC3E}">
        <p14:creationId xmlns:p14="http://schemas.microsoft.com/office/powerpoint/2010/main" val="268830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5074" name="Rectangle 2"/>
          <p:cNvSpPr>
            <a:spLocks noGrp="1" noChangeArrowheads="1"/>
          </p:cNvSpPr>
          <p:nvPr>
            <p:ph type="title"/>
          </p:nvPr>
        </p:nvSpPr>
        <p:spPr/>
        <p:txBody>
          <a:bodyPr/>
          <a:lstStyle/>
          <a:p>
            <a:pPr algn="ctr"/>
            <a:r>
              <a:rPr lang="en-US" sz="4000" dirty="0"/>
              <a:t>Temperament (cont)</a:t>
            </a:r>
          </a:p>
        </p:txBody>
      </p:sp>
      <p:sp>
        <p:nvSpPr>
          <p:cNvPr id="515075" name="Rectangle 3"/>
          <p:cNvSpPr>
            <a:spLocks noGrp="1" noChangeArrowheads="1"/>
          </p:cNvSpPr>
          <p:nvPr>
            <p:ph type="body" idx="4294967295"/>
          </p:nvPr>
        </p:nvSpPr>
        <p:spPr>
          <a:xfrm>
            <a:off x="457200" y="1524000"/>
            <a:ext cx="8229600" cy="5059363"/>
          </a:xfrm>
          <a:prstGeom prst="rect">
            <a:avLst/>
          </a:prstGeom>
        </p:spPr>
        <p:txBody>
          <a:bodyPr/>
          <a:lstStyle/>
          <a:p>
            <a:pPr lvl="1"/>
            <a:r>
              <a:rPr lang="en-US" dirty="0"/>
              <a:t>Evocative Effects </a:t>
            </a:r>
          </a:p>
          <a:p>
            <a:pPr lvl="1">
              <a:buFontTx/>
              <a:buNone/>
            </a:pPr>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0065" y="2057400"/>
            <a:ext cx="5940425"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029200" y="6066747"/>
            <a:ext cx="4031873" cy="369332"/>
          </a:xfrm>
          <a:prstGeom prst="rect">
            <a:avLst/>
          </a:prstGeom>
          <a:noFill/>
        </p:spPr>
        <p:txBody>
          <a:bodyPr wrap="none" rtlCol="0">
            <a:spAutoFit/>
          </a:bodyPr>
          <a:lstStyle/>
          <a:p>
            <a:r>
              <a:rPr lang="en-US" dirty="0"/>
              <a:t>Actor Partner Interdependence Model</a:t>
            </a:r>
          </a:p>
        </p:txBody>
      </p:sp>
    </p:spTree>
    <p:extLst>
      <p:ext uri="{BB962C8B-B14F-4D97-AF65-F5344CB8AC3E}">
        <p14:creationId xmlns:p14="http://schemas.microsoft.com/office/powerpoint/2010/main" val="3254849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5074" name="Rectangle 2"/>
          <p:cNvSpPr>
            <a:spLocks noGrp="1" noChangeArrowheads="1"/>
          </p:cNvSpPr>
          <p:nvPr>
            <p:ph type="title"/>
          </p:nvPr>
        </p:nvSpPr>
        <p:spPr/>
        <p:txBody>
          <a:bodyPr/>
          <a:lstStyle/>
          <a:p>
            <a:pPr algn="ctr"/>
            <a:r>
              <a:rPr lang="en-US" sz="4000" dirty="0"/>
              <a:t>Temperament (cont)</a:t>
            </a:r>
          </a:p>
        </p:txBody>
      </p:sp>
      <p:sp>
        <p:nvSpPr>
          <p:cNvPr id="515075" name="Rectangle 3"/>
          <p:cNvSpPr>
            <a:spLocks noGrp="1" noChangeArrowheads="1"/>
          </p:cNvSpPr>
          <p:nvPr>
            <p:ph type="body" idx="4294967295"/>
          </p:nvPr>
        </p:nvSpPr>
        <p:spPr>
          <a:xfrm>
            <a:off x="457200" y="1524000"/>
            <a:ext cx="8229600" cy="5059363"/>
          </a:xfrm>
          <a:prstGeom prst="rect">
            <a:avLst/>
          </a:prstGeom>
        </p:spPr>
        <p:txBody>
          <a:bodyPr/>
          <a:lstStyle/>
          <a:p>
            <a:pPr lvl="1">
              <a:buFontTx/>
              <a:buNone/>
            </a:pPr>
            <a:endParaRPr lang="en-US" dirty="0"/>
          </a:p>
          <a:p>
            <a:pPr lvl="1"/>
            <a:r>
              <a:rPr lang="en-US" dirty="0"/>
              <a:t>Niche Picking</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133600"/>
            <a:ext cx="1481137"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429000"/>
            <a:ext cx="1511300"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4460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lstStyle/>
          <a:p>
            <a:pPr algn="ctr"/>
            <a:r>
              <a:rPr lang="en-US" sz="4000" dirty="0"/>
              <a:t>Temperament (cont)</a:t>
            </a:r>
          </a:p>
        </p:txBody>
      </p:sp>
      <p:sp>
        <p:nvSpPr>
          <p:cNvPr id="517123" name="Rectangle 3"/>
          <p:cNvSpPr>
            <a:spLocks noGrp="1" noChangeArrowheads="1"/>
          </p:cNvSpPr>
          <p:nvPr>
            <p:ph type="body" idx="4294967295"/>
          </p:nvPr>
        </p:nvSpPr>
        <p:spPr>
          <a:xfrm>
            <a:off x="457200" y="1646237"/>
            <a:ext cx="8229600" cy="4526280"/>
          </a:xfrm>
          <a:prstGeom prst="rect">
            <a:avLst/>
          </a:prstGeom>
        </p:spPr>
        <p:txBody>
          <a:bodyPr/>
          <a:lstStyle/>
          <a:p>
            <a:pPr lvl="1"/>
            <a:r>
              <a:rPr lang="en-US" dirty="0"/>
              <a:t>Temperament x Environment Interactions (Goodness-of-fit)</a:t>
            </a:r>
          </a:p>
          <a:p>
            <a:pPr lvl="1">
              <a:buFontTx/>
              <a:buNone/>
            </a:pPr>
            <a:endParaRPr lang="en-US" dirty="0"/>
          </a:p>
          <a:p>
            <a:pPr lvl="1"/>
            <a:endParaRPr lang="en-US" dirty="0"/>
          </a:p>
          <a:p>
            <a:pPr lvl="1"/>
            <a:endParaRPr lang="en-US" dirty="0"/>
          </a:p>
          <a:p>
            <a:pPr lvl="1">
              <a:buFontTx/>
              <a:buNone/>
            </a:pPr>
            <a:endParaRPr lang="en-US" dirty="0"/>
          </a:p>
        </p:txBody>
      </p:sp>
      <p:sp>
        <p:nvSpPr>
          <p:cNvPr id="517127" name="Oval 7"/>
          <p:cNvSpPr>
            <a:spLocks noChangeArrowheads="1"/>
          </p:cNvSpPr>
          <p:nvPr/>
        </p:nvSpPr>
        <p:spPr bwMode="auto">
          <a:xfrm>
            <a:off x="1600200" y="4191000"/>
            <a:ext cx="1981200" cy="914400"/>
          </a:xfrm>
          <a:prstGeom prst="ellipse">
            <a:avLst/>
          </a:prstGeom>
          <a:solidFill>
            <a:schemeClr val="accent1"/>
          </a:solidFill>
          <a:ln w="9525">
            <a:solidFill>
              <a:schemeClr val="tx1"/>
            </a:solidFill>
            <a:round/>
            <a:headEnd/>
            <a:tailEnd/>
          </a:ln>
          <a:effectLst/>
        </p:spPr>
        <p:txBody>
          <a:bodyPr wrap="none" anchor="ctr"/>
          <a:lstStyle/>
          <a:p>
            <a:pPr algn="ctr"/>
            <a:r>
              <a:rPr lang="en-US"/>
              <a:t>Temperament</a:t>
            </a:r>
          </a:p>
        </p:txBody>
      </p:sp>
      <p:sp>
        <p:nvSpPr>
          <p:cNvPr id="517130" name="Oval 10"/>
          <p:cNvSpPr>
            <a:spLocks noChangeArrowheads="1"/>
          </p:cNvSpPr>
          <p:nvPr/>
        </p:nvSpPr>
        <p:spPr bwMode="auto">
          <a:xfrm>
            <a:off x="4191000" y="3581400"/>
            <a:ext cx="1447800" cy="1143000"/>
          </a:xfrm>
          <a:prstGeom prst="ellipse">
            <a:avLst/>
          </a:prstGeom>
          <a:solidFill>
            <a:schemeClr val="accent1"/>
          </a:solidFill>
          <a:ln w="9525">
            <a:solidFill>
              <a:schemeClr val="tx1"/>
            </a:solidFill>
            <a:round/>
            <a:headEnd/>
            <a:tailEnd/>
          </a:ln>
          <a:effectLst/>
        </p:spPr>
        <p:txBody>
          <a:bodyPr wrap="none" anchor="ctr"/>
          <a:lstStyle/>
          <a:p>
            <a:pPr algn="ctr"/>
            <a:r>
              <a:rPr lang="en-US" dirty="0"/>
              <a:t>Environment</a:t>
            </a:r>
          </a:p>
          <a:p>
            <a:pPr algn="ctr"/>
            <a:r>
              <a:rPr lang="en-US" dirty="0"/>
              <a:t>#1</a:t>
            </a:r>
          </a:p>
        </p:txBody>
      </p:sp>
      <p:sp>
        <p:nvSpPr>
          <p:cNvPr id="517132" name="Oval 12"/>
          <p:cNvSpPr>
            <a:spLocks noChangeArrowheads="1"/>
          </p:cNvSpPr>
          <p:nvPr/>
        </p:nvSpPr>
        <p:spPr bwMode="auto">
          <a:xfrm>
            <a:off x="4267200" y="4800600"/>
            <a:ext cx="1371600" cy="1219200"/>
          </a:xfrm>
          <a:prstGeom prst="ellipse">
            <a:avLst/>
          </a:prstGeom>
          <a:solidFill>
            <a:schemeClr val="accent1"/>
          </a:solidFill>
          <a:ln w="9525">
            <a:solidFill>
              <a:schemeClr val="tx1"/>
            </a:solidFill>
            <a:round/>
            <a:headEnd/>
            <a:tailEnd/>
          </a:ln>
          <a:effectLst/>
        </p:spPr>
        <p:txBody>
          <a:bodyPr wrap="none" anchor="ctr"/>
          <a:lstStyle/>
          <a:p>
            <a:pPr algn="ctr"/>
            <a:r>
              <a:rPr lang="en-US" dirty="0"/>
              <a:t>Environment</a:t>
            </a:r>
          </a:p>
          <a:p>
            <a:pPr algn="ctr"/>
            <a:r>
              <a:rPr lang="en-US" dirty="0"/>
              <a:t>#2</a:t>
            </a:r>
          </a:p>
        </p:txBody>
      </p:sp>
      <p:sp>
        <p:nvSpPr>
          <p:cNvPr id="517133" name="Line 13"/>
          <p:cNvSpPr>
            <a:spLocks noChangeShapeType="1"/>
          </p:cNvSpPr>
          <p:nvPr/>
        </p:nvSpPr>
        <p:spPr bwMode="auto">
          <a:xfrm flipV="1">
            <a:off x="3534102" y="4191000"/>
            <a:ext cx="685800" cy="304800"/>
          </a:xfrm>
          <a:prstGeom prst="line">
            <a:avLst/>
          </a:prstGeom>
          <a:noFill/>
          <a:ln w="9525">
            <a:solidFill>
              <a:schemeClr val="tx1"/>
            </a:solidFill>
            <a:round/>
            <a:headEnd/>
            <a:tailEnd type="triangle" w="med" len="med"/>
          </a:ln>
          <a:effectLst/>
        </p:spPr>
        <p:txBody>
          <a:bodyPr/>
          <a:lstStyle/>
          <a:p>
            <a:endParaRPr lang="en-US"/>
          </a:p>
        </p:txBody>
      </p:sp>
      <p:sp>
        <p:nvSpPr>
          <p:cNvPr id="517135" name="Line 15"/>
          <p:cNvSpPr>
            <a:spLocks noChangeShapeType="1"/>
          </p:cNvSpPr>
          <p:nvPr/>
        </p:nvSpPr>
        <p:spPr bwMode="auto">
          <a:xfrm>
            <a:off x="3505200" y="4800600"/>
            <a:ext cx="762000" cy="381000"/>
          </a:xfrm>
          <a:prstGeom prst="line">
            <a:avLst/>
          </a:prstGeom>
          <a:noFill/>
          <a:ln w="9525">
            <a:solidFill>
              <a:schemeClr val="tx1"/>
            </a:solidFill>
            <a:round/>
            <a:headEnd/>
            <a:tailEnd type="triangle" w="med" len="med"/>
          </a:ln>
          <a:effectLst/>
        </p:spPr>
        <p:txBody>
          <a:bodyPr/>
          <a:lstStyle/>
          <a:p>
            <a:endParaRPr lang="en-US"/>
          </a:p>
        </p:txBody>
      </p:sp>
      <p:sp>
        <p:nvSpPr>
          <p:cNvPr id="517136" name="Line 16"/>
          <p:cNvSpPr>
            <a:spLocks noChangeShapeType="1"/>
          </p:cNvSpPr>
          <p:nvPr/>
        </p:nvSpPr>
        <p:spPr bwMode="auto">
          <a:xfrm>
            <a:off x="5638800" y="4191000"/>
            <a:ext cx="838200" cy="0"/>
          </a:xfrm>
          <a:prstGeom prst="line">
            <a:avLst/>
          </a:prstGeom>
          <a:noFill/>
          <a:ln w="9525">
            <a:solidFill>
              <a:schemeClr val="tx1"/>
            </a:solidFill>
            <a:round/>
            <a:headEnd/>
            <a:tailEnd type="triangle" w="med" len="med"/>
          </a:ln>
          <a:effectLst/>
        </p:spPr>
        <p:txBody>
          <a:bodyPr/>
          <a:lstStyle/>
          <a:p>
            <a:endParaRPr lang="en-US"/>
          </a:p>
        </p:txBody>
      </p:sp>
      <p:sp>
        <p:nvSpPr>
          <p:cNvPr id="517137" name="Line 17"/>
          <p:cNvSpPr>
            <a:spLocks noChangeShapeType="1"/>
          </p:cNvSpPr>
          <p:nvPr/>
        </p:nvSpPr>
        <p:spPr bwMode="auto">
          <a:xfrm>
            <a:off x="5638800" y="5257800"/>
            <a:ext cx="838200" cy="0"/>
          </a:xfrm>
          <a:prstGeom prst="line">
            <a:avLst/>
          </a:prstGeom>
          <a:noFill/>
          <a:ln w="9525">
            <a:solidFill>
              <a:schemeClr val="tx1"/>
            </a:solidFill>
            <a:round/>
            <a:headEnd/>
            <a:tailEnd type="triangle" w="med" len="med"/>
          </a:ln>
          <a:effectLst/>
        </p:spPr>
        <p:txBody>
          <a:bodyPr/>
          <a:lstStyle/>
          <a:p>
            <a:endParaRPr lang="en-US"/>
          </a:p>
        </p:txBody>
      </p:sp>
      <p:sp>
        <p:nvSpPr>
          <p:cNvPr id="517138" name="Oval 18"/>
          <p:cNvSpPr>
            <a:spLocks noChangeArrowheads="1"/>
          </p:cNvSpPr>
          <p:nvPr/>
        </p:nvSpPr>
        <p:spPr bwMode="auto">
          <a:xfrm>
            <a:off x="6477000" y="3733800"/>
            <a:ext cx="1600200" cy="914400"/>
          </a:xfrm>
          <a:prstGeom prst="ellipse">
            <a:avLst/>
          </a:prstGeom>
          <a:solidFill>
            <a:schemeClr val="accent1"/>
          </a:solidFill>
          <a:ln w="9525">
            <a:solidFill>
              <a:schemeClr val="tx1"/>
            </a:solidFill>
            <a:round/>
            <a:headEnd/>
            <a:tailEnd/>
          </a:ln>
          <a:effectLst/>
        </p:spPr>
        <p:txBody>
          <a:bodyPr wrap="none" anchor="ctr"/>
          <a:lstStyle/>
          <a:p>
            <a:pPr algn="ctr"/>
            <a:r>
              <a:rPr lang="en-US"/>
              <a:t>Outcome a</a:t>
            </a:r>
          </a:p>
        </p:txBody>
      </p:sp>
      <p:sp>
        <p:nvSpPr>
          <p:cNvPr id="517140" name="Oval 20"/>
          <p:cNvSpPr>
            <a:spLocks noChangeArrowheads="1"/>
          </p:cNvSpPr>
          <p:nvPr/>
        </p:nvSpPr>
        <p:spPr bwMode="auto">
          <a:xfrm>
            <a:off x="6502400" y="4787900"/>
            <a:ext cx="1600200" cy="914400"/>
          </a:xfrm>
          <a:prstGeom prst="ellipse">
            <a:avLst/>
          </a:prstGeom>
          <a:solidFill>
            <a:schemeClr val="accent1"/>
          </a:solidFill>
          <a:ln w="9525">
            <a:solidFill>
              <a:schemeClr val="tx1"/>
            </a:solidFill>
            <a:round/>
            <a:headEnd/>
            <a:tailEnd/>
          </a:ln>
          <a:effectLst/>
        </p:spPr>
        <p:txBody>
          <a:bodyPr wrap="none" anchor="ctr"/>
          <a:lstStyle/>
          <a:p>
            <a:pPr algn="ctr"/>
            <a:r>
              <a:rPr lang="en-US"/>
              <a:t>Outcome b</a:t>
            </a:r>
          </a:p>
        </p:txBody>
      </p:sp>
    </p:spTree>
    <p:extLst>
      <p:ext uri="{BB962C8B-B14F-4D97-AF65-F5344CB8AC3E}">
        <p14:creationId xmlns:p14="http://schemas.microsoft.com/office/powerpoint/2010/main" val="1036833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Messinger &amp; Henderson</a:t>
            </a:r>
          </a:p>
        </p:txBody>
      </p:sp>
      <p:sp>
        <p:nvSpPr>
          <p:cNvPr id="2253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fld id="{1D70ADE9-C8DD-4826-AE9B-0BD5A374DEBD}" type="slidenum">
              <a:rPr lang="en-US" altLang="en-US" sz="1400" smtClean="0"/>
              <a:pPr>
                <a:spcBef>
                  <a:spcPct val="0"/>
                </a:spcBef>
                <a:buClrTx/>
                <a:buSzTx/>
                <a:buFontTx/>
                <a:buNone/>
              </a:pPr>
              <a:t>27</a:t>
            </a:fld>
            <a:endParaRPr lang="en-US" altLang="en-US" sz="1400"/>
          </a:p>
        </p:txBody>
      </p:sp>
      <p:sp>
        <p:nvSpPr>
          <p:cNvPr id="22532" name="Rectangle 2"/>
          <p:cNvSpPr>
            <a:spLocks noGrp="1" noChangeArrowheads="1"/>
          </p:cNvSpPr>
          <p:nvPr>
            <p:ph type="title"/>
          </p:nvPr>
        </p:nvSpPr>
        <p:spPr/>
        <p:txBody>
          <a:bodyPr/>
          <a:lstStyle/>
          <a:p>
            <a:pPr algn="ctr"/>
            <a:r>
              <a:rPr lang="en-US" altLang="en-US"/>
              <a:t>Goodness-of-Fit Model</a:t>
            </a:r>
          </a:p>
        </p:txBody>
      </p:sp>
      <p:sp>
        <p:nvSpPr>
          <p:cNvPr id="22533" name="Rectangle 3"/>
          <p:cNvSpPr>
            <a:spLocks noGrp="1" noChangeArrowheads="1"/>
          </p:cNvSpPr>
          <p:nvPr>
            <p:ph type="body" idx="1"/>
          </p:nvPr>
        </p:nvSpPr>
        <p:spPr>
          <a:xfrm>
            <a:off x="1173163" y="1524000"/>
            <a:ext cx="7772400" cy="4572000"/>
          </a:xfrm>
        </p:spPr>
        <p:txBody>
          <a:bodyPr/>
          <a:lstStyle/>
          <a:p>
            <a:r>
              <a:rPr lang="en-US" altLang="en-US"/>
              <a:t>The “meshing” of temperament with environmental properties, expectations, and demands </a:t>
            </a:r>
          </a:p>
          <a:p>
            <a:pPr lvl="2">
              <a:buFont typeface="Monotype Sorts" pitchFamily="2" charset="2"/>
              <a:buNone/>
            </a:pPr>
            <a:endParaRPr lang="en-US" altLang="en-US"/>
          </a:p>
          <a:p>
            <a:pPr lvl="1"/>
            <a:r>
              <a:rPr lang="en-US" altLang="en-US"/>
              <a:t>Implications for parents and educators for creating environments that recognize each child’s temperament while encouraging adaptive functioning</a:t>
            </a:r>
          </a:p>
        </p:txBody>
      </p:sp>
    </p:spTree>
    <p:extLst>
      <p:ext uri="{BB962C8B-B14F-4D97-AF65-F5344CB8AC3E}">
        <p14:creationId xmlns:p14="http://schemas.microsoft.com/office/powerpoint/2010/main" val="15616832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Messinger &amp; Henderson</a:t>
            </a:r>
          </a:p>
        </p:txBody>
      </p:sp>
      <p:sp>
        <p:nvSpPr>
          <p:cNvPr id="2355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fld id="{68EDBBEC-97D8-4BDC-BACB-DFC4A173BC2F}" type="slidenum">
              <a:rPr lang="en-US" altLang="en-US" sz="1400" smtClean="0"/>
              <a:pPr>
                <a:spcBef>
                  <a:spcPct val="0"/>
                </a:spcBef>
                <a:buClrTx/>
                <a:buSzTx/>
                <a:buFontTx/>
                <a:buNone/>
              </a:pPr>
              <a:t>28</a:t>
            </a:fld>
            <a:endParaRPr lang="en-US" altLang="en-US" sz="1400"/>
          </a:p>
        </p:txBody>
      </p:sp>
      <p:sp>
        <p:nvSpPr>
          <p:cNvPr id="23556" name="Rectangle 1026"/>
          <p:cNvSpPr>
            <a:spLocks noGrp="1" noChangeArrowheads="1"/>
          </p:cNvSpPr>
          <p:nvPr>
            <p:ph type="title"/>
          </p:nvPr>
        </p:nvSpPr>
        <p:spPr/>
        <p:txBody>
          <a:bodyPr/>
          <a:lstStyle/>
          <a:p>
            <a:pPr algn="ctr"/>
            <a:r>
              <a:rPr lang="en-US" altLang="en-US"/>
              <a:t>Applications of Goodness-of-Fit </a:t>
            </a:r>
          </a:p>
        </p:txBody>
      </p:sp>
      <p:sp>
        <p:nvSpPr>
          <p:cNvPr id="23557" name="Rectangle 1027"/>
          <p:cNvSpPr>
            <a:spLocks noGrp="1" noChangeArrowheads="1"/>
          </p:cNvSpPr>
          <p:nvPr>
            <p:ph type="body" idx="1"/>
          </p:nvPr>
        </p:nvSpPr>
        <p:spPr/>
        <p:txBody>
          <a:bodyPr/>
          <a:lstStyle/>
          <a:p>
            <a:r>
              <a:rPr lang="en-US" altLang="en-US" sz="2800"/>
              <a:t>A “difficult” temperament promotes survival during famine conditions in Africa (De Vries, 1984)</a:t>
            </a:r>
          </a:p>
          <a:p>
            <a:pPr lvl="2"/>
            <a:r>
              <a:rPr lang="en-US" altLang="en-US" sz="2000"/>
              <a:t>Why?</a:t>
            </a:r>
          </a:p>
          <a:p>
            <a:pPr lvl="2">
              <a:buFont typeface="Monotype Sorts" pitchFamily="2" charset="2"/>
              <a:buNone/>
            </a:pPr>
            <a:endParaRPr lang="en-US" altLang="en-US" sz="2000"/>
          </a:p>
          <a:p>
            <a:r>
              <a:rPr lang="en-US" altLang="en-US" sz="2800"/>
              <a:t>Low activity level is a risk for mental retardation among children raised in a poor institution (Schaffer, 1966)</a:t>
            </a:r>
          </a:p>
          <a:p>
            <a:pPr lvl="2"/>
            <a:r>
              <a:rPr lang="en-US" altLang="en-US"/>
              <a:t>Why?</a:t>
            </a:r>
          </a:p>
        </p:txBody>
      </p:sp>
    </p:spTree>
    <p:extLst>
      <p:ext uri="{BB962C8B-B14F-4D97-AF65-F5344CB8AC3E}">
        <p14:creationId xmlns:p14="http://schemas.microsoft.com/office/powerpoint/2010/main" val="3466109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Title 1"/>
          <p:cNvSpPr>
            <a:spLocks noGrp="1"/>
          </p:cNvSpPr>
          <p:nvPr>
            <p:ph type="title"/>
          </p:nvPr>
        </p:nvSpPr>
        <p:spPr>
          <a:xfrm>
            <a:off x="0" y="304800"/>
            <a:ext cx="9144001" cy="1066800"/>
          </a:xfrm>
        </p:spPr>
        <p:txBody>
          <a:bodyPr>
            <a:normAutofit fontScale="90000"/>
          </a:bodyPr>
          <a:lstStyle/>
          <a:p>
            <a:pPr algn="ctr"/>
            <a:r>
              <a:rPr lang="en-US" b="1" dirty="0"/>
              <a:t>Applications of Goodness-of-fit</a:t>
            </a:r>
            <a:br>
              <a:rPr lang="en-US" b="1" dirty="0"/>
            </a:br>
            <a:r>
              <a:rPr lang="en-US" dirty="0"/>
              <a:t>(or differential sensitivity…)</a:t>
            </a:r>
            <a:endParaRPr lang="en-US" b="1"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703832"/>
            <a:ext cx="8229600" cy="4858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257719" y="6342185"/>
            <a:ext cx="1677062" cy="307777"/>
          </a:xfrm>
          <a:prstGeom prst="rect">
            <a:avLst/>
          </a:prstGeom>
          <a:noFill/>
        </p:spPr>
        <p:txBody>
          <a:bodyPr wrap="none" rtlCol="0">
            <a:spAutoFit/>
          </a:bodyPr>
          <a:lstStyle/>
          <a:p>
            <a:r>
              <a:rPr lang="en-US" sz="1400" i="1" dirty="0"/>
              <a:t>Penela et al., </a:t>
            </a:r>
            <a:r>
              <a:rPr lang="en-US" sz="1400" dirty="0"/>
              <a:t>2012</a:t>
            </a:r>
          </a:p>
        </p:txBody>
      </p:sp>
      <p:sp>
        <p:nvSpPr>
          <p:cNvPr id="3" name="TextBox 2"/>
          <p:cNvSpPr txBox="1"/>
          <p:nvPr/>
        </p:nvSpPr>
        <p:spPr>
          <a:xfrm>
            <a:off x="6324600" y="1676400"/>
            <a:ext cx="2566728" cy="1015663"/>
          </a:xfrm>
          <a:prstGeom prst="rect">
            <a:avLst/>
          </a:prstGeom>
          <a:noFill/>
        </p:spPr>
        <p:txBody>
          <a:bodyPr wrap="none" rtlCol="0">
            <a:spAutoFit/>
          </a:bodyPr>
          <a:lstStyle/>
          <a:p>
            <a:pPr algn="ctr"/>
            <a:r>
              <a:rPr lang="en-US" sz="2000" dirty="0"/>
              <a:t>MCB – Maternal </a:t>
            </a:r>
          </a:p>
          <a:p>
            <a:pPr algn="ctr"/>
            <a:r>
              <a:rPr lang="en-US" sz="2000" dirty="0"/>
              <a:t>Caregiving Behavior </a:t>
            </a:r>
          </a:p>
          <a:p>
            <a:pPr algn="ctr"/>
            <a:r>
              <a:rPr lang="en-US" sz="2000" dirty="0"/>
              <a:t>(Quality)</a:t>
            </a:r>
          </a:p>
        </p:txBody>
      </p:sp>
    </p:spTree>
    <p:extLst>
      <p:ext uri="{BB962C8B-B14F-4D97-AF65-F5344CB8AC3E}">
        <p14:creationId xmlns:p14="http://schemas.microsoft.com/office/powerpoint/2010/main" val="2497274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p:txBody>
          <a:bodyPr>
            <a:normAutofit fontScale="92500" lnSpcReduction="20000"/>
          </a:bodyPr>
          <a:lstStyle/>
          <a:p>
            <a:r>
              <a:rPr lang="en-US" dirty="0"/>
              <a:t>Definitions and background</a:t>
            </a:r>
          </a:p>
          <a:p>
            <a:r>
              <a:rPr lang="en-US" dirty="0"/>
              <a:t>Reactivity and self-regulation</a:t>
            </a:r>
          </a:p>
          <a:p>
            <a:pPr lvl="1"/>
            <a:r>
              <a:rPr lang="en-US" dirty="0"/>
              <a:t>Approach/withdrawal</a:t>
            </a:r>
          </a:p>
          <a:p>
            <a:r>
              <a:rPr lang="en-US" dirty="0"/>
              <a:t>Goodness of fit</a:t>
            </a:r>
          </a:p>
          <a:p>
            <a:pPr lvl="4"/>
            <a:r>
              <a:rPr lang="en-US" dirty="0"/>
              <a:t>Differential sensitivity</a:t>
            </a:r>
          </a:p>
          <a:p>
            <a:r>
              <a:rPr lang="en-US" dirty="0"/>
              <a:t>Stability of temperament</a:t>
            </a:r>
          </a:p>
          <a:p>
            <a:pPr lvl="1"/>
            <a:r>
              <a:rPr lang="en-US" dirty="0"/>
              <a:t>2</a:t>
            </a:r>
            <a:r>
              <a:rPr lang="en-US" dirty="0">
                <a:sym typeface="Wingdings" panose="05000000000000000000" pitchFamily="2" charset="2"/>
              </a:rPr>
              <a:t>20 years, Schwartz et al., 2003</a:t>
            </a:r>
          </a:p>
          <a:p>
            <a:pPr lvl="1"/>
            <a:r>
              <a:rPr lang="en-US" dirty="0"/>
              <a:t>4—48 months, Fox et al., 2001</a:t>
            </a:r>
          </a:p>
          <a:p>
            <a:pPr lvl="1"/>
            <a:r>
              <a:rPr lang="en-US" dirty="0"/>
              <a:t>Exuberance</a:t>
            </a:r>
            <a:r>
              <a:rPr lang="en-US" dirty="0">
                <a:sym typeface="Wingdings" panose="05000000000000000000" pitchFamily="2" charset="2"/>
              </a:rPr>
              <a:t>5 years, </a:t>
            </a:r>
            <a:r>
              <a:rPr lang="en-US" dirty="0" err="1">
                <a:sym typeface="Wingdings" panose="05000000000000000000" pitchFamily="2" charset="2"/>
              </a:rPr>
              <a:t>Degnan</a:t>
            </a:r>
            <a:r>
              <a:rPr lang="en-US" dirty="0">
                <a:sym typeface="Wingdings" panose="05000000000000000000" pitchFamily="2" charset="2"/>
              </a:rPr>
              <a:t> et al.</a:t>
            </a:r>
          </a:p>
          <a:p>
            <a:pPr lvl="1"/>
            <a:r>
              <a:rPr lang="en-US" dirty="0">
                <a:sym typeface="Wingdings" panose="05000000000000000000" pitchFamily="2" charset="2"/>
              </a:rPr>
              <a:t>Delay of gratification over 40 years, Casey et al., 2011</a:t>
            </a:r>
          </a:p>
          <a:p>
            <a:r>
              <a:rPr lang="en-US" dirty="0">
                <a:sym typeface="Wingdings" panose="05000000000000000000" pitchFamily="2" charset="2"/>
              </a:rPr>
              <a:t>Associations with wealth and political ideology</a:t>
            </a:r>
            <a:endParaRPr lang="en-US" dirty="0"/>
          </a:p>
          <a:p>
            <a:endParaRPr lang="en-US" dirty="0"/>
          </a:p>
          <a:p>
            <a:endParaRPr lang="en-US" dirty="0"/>
          </a:p>
        </p:txBody>
      </p:sp>
    </p:spTree>
    <p:extLst>
      <p:ext uri="{BB962C8B-B14F-4D97-AF65-F5344CB8AC3E}">
        <p14:creationId xmlns:p14="http://schemas.microsoft.com/office/powerpoint/2010/main" val="3739047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0" y="304800"/>
            <a:ext cx="9144001" cy="1066800"/>
          </a:xfrm>
        </p:spPr>
        <p:txBody>
          <a:bodyPr>
            <a:normAutofit fontScale="90000"/>
          </a:bodyPr>
          <a:lstStyle/>
          <a:p>
            <a:pPr algn="ctr"/>
            <a:r>
              <a:rPr lang="en-US" dirty="0"/>
              <a:t>Goodness-of-fit applications:</a:t>
            </a:r>
            <a:br>
              <a:rPr lang="en-US" dirty="0"/>
            </a:br>
            <a:r>
              <a:rPr lang="en-US" sz="4800" dirty="0"/>
              <a:t>Differential Sensitivity Model</a:t>
            </a:r>
            <a:r>
              <a:rPr lang="en-US" dirty="0"/>
              <a:t> </a:t>
            </a:r>
            <a:endParaRPr lang="en-US" b="1" dirty="0"/>
          </a:p>
        </p:txBody>
      </p:sp>
      <p:sp>
        <p:nvSpPr>
          <p:cNvPr id="18437" name="TextBox 5"/>
          <p:cNvSpPr txBox="1">
            <a:spLocks noChangeArrowheads="1"/>
          </p:cNvSpPr>
          <p:nvPr/>
        </p:nvSpPr>
        <p:spPr bwMode="auto">
          <a:xfrm>
            <a:off x="7848600" y="5715000"/>
            <a:ext cx="97825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600" dirty="0"/>
              <a:t>Vitiello et al., 2012</a:t>
            </a: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332"/>
          <a:stretch/>
        </p:blipFill>
        <p:spPr bwMode="auto">
          <a:xfrm>
            <a:off x="457200" y="1543746"/>
            <a:ext cx="7467600" cy="5307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114800" y="1543746"/>
            <a:ext cx="3733800" cy="5002251"/>
          </a:xfrm>
          <a:prstGeom prst="rect">
            <a:avLst/>
          </a:prstGeom>
          <a:noFill/>
          <a:ln w="793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79034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2354" name="Rectangle 2"/>
          <p:cNvSpPr>
            <a:spLocks noGrp="1" noChangeArrowheads="1"/>
          </p:cNvSpPr>
          <p:nvPr>
            <p:ph type="title"/>
          </p:nvPr>
        </p:nvSpPr>
        <p:spPr>
          <a:xfrm>
            <a:off x="152400" y="0"/>
            <a:ext cx="8763000" cy="1252728"/>
          </a:xfrm>
        </p:spPr>
        <p:txBody>
          <a:bodyPr>
            <a:normAutofit fontScale="90000"/>
          </a:bodyPr>
          <a:lstStyle/>
          <a:p>
            <a:r>
              <a:rPr lang="en-US" sz="4800" dirty="0"/>
              <a:t>Differential sensitivity/ susceptibility</a:t>
            </a:r>
            <a:br>
              <a:rPr lang="en-US" sz="4800" dirty="0"/>
            </a:br>
            <a:r>
              <a:rPr lang="en-US" sz="3600" dirty="0" err="1"/>
              <a:t>Belsky</a:t>
            </a:r>
            <a:r>
              <a:rPr lang="en-US" sz="3600" dirty="0"/>
              <a:t> &amp; </a:t>
            </a:r>
            <a:r>
              <a:rPr lang="en-US" sz="3600" dirty="0" err="1"/>
              <a:t>Pluess</a:t>
            </a:r>
            <a:r>
              <a:rPr lang="en-US" sz="3600" dirty="0"/>
              <a:t> (2009)</a:t>
            </a:r>
          </a:p>
        </p:txBody>
      </p:sp>
      <p:sp>
        <p:nvSpPr>
          <p:cNvPr id="612355" name="Rectangle 3"/>
          <p:cNvSpPr>
            <a:spLocks noGrp="1" noChangeArrowheads="1"/>
          </p:cNvSpPr>
          <p:nvPr>
            <p:ph type="body" idx="4294967295"/>
          </p:nvPr>
        </p:nvSpPr>
        <p:spPr>
          <a:xfrm>
            <a:off x="457200" y="1646237"/>
            <a:ext cx="8229600" cy="4526280"/>
          </a:xfrm>
          <a:prstGeom prst="rect">
            <a:avLst/>
          </a:prstGeom>
        </p:spPr>
        <p:txBody>
          <a:bodyPr>
            <a:normAutofit/>
          </a:bodyPr>
          <a:lstStyle/>
          <a:p>
            <a:pPr marL="0" indent="0">
              <a:buNone/>
            </a:pPr>
            <a:endParaRPr lang="en-US" sz="2800" dirty="0"/>
          </a:p>
          <a:p>
            <a:r>
              <a:rPr lang="en-US" sz="3000" dirty="0"/>
              <a:t>Different from standard diathesis-stress model?</a:t>
            </a:r>
          </a:p>
          <a:p>
            <a:endParaRPr lang="en-US" sz="2800" dirty="0"/>
          </a:p>
          <a:p>
            <a:r>
              <a:rPr lang="en-US" sz="2800" dirty="0"/>
              <a:t>How do study designs differ based on these models?</a:t>
            </a:r>
            <a:endParaRPr lang="en-US" sz="1400" dirty="0"/>
          </a:p>
          <a:p>
            <a:pPr lvl="1"/>
            <a:r>
              <a:rPr lang="en-US" sz="2600" dirty="0"/>
              <a:t>Range of environments?</a:t>
            </a:r>
          </a:p>
          <a:p>
            <a:pPr lvl="1"/>
            <a:r>
              <a:rPr lang="en-US" sz="2600" dirty="0"/>
              <a:t>Range of psychological and behavioral outcomes?</a:t>
            </a:r>
          </a:p>
        </p:txBody>
      </p:sp>
    </p:spTree>
    <p:extLst>
      <p:ext uri="{BB962C8B-B14F-4D97-AF65-F5344CB8AC3E}">
        <p14:creationId xmlns:p14="http://schemas.microsoft.com/office/powerpoint/2010/main" val="16442216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Dopamine and autism risk</a:t>
            </a:r>
          </a:p>
        </p:txBody>
      </p:sp>
      <p:pic>
        <p:nvPicPr>
          <p:cNvPr id="4" name="Content Placeholder 3"/>
          <p:cNvPicPr>
            <a:picLocks noGrp="1" noChangeAspect="1"/>
          </p:cNvPicPr>
          <p:nvPr>
            <p:ph idx="1"/>
          </p:nvPr>
        </p:nvPicPr>
        <p:blipFill>
          <a:blip r:embed="rId2"/>
          <a:stretch>
            <a:fillRect/>
          </a:stretch>
        </p:blipFill>
        <p:spPr>
          <a:xfrm>
            <a:off x="1828800" y="1444365"/>
            <a:ext cx="5486400" cy="5286895"/>
          </a:xfrm>
          <a:prstGeom prst="rect">
            <a:avLst/>
          </a:prstGeom>
        </p:spPr>
      </p:pic>
      <p:sp>
        <p:nvSpPr>
          <p:cNvPr id="5" name="TextBox 4"/>
          <p:cNvSpPr txBox="1"/>
          <p:nvPr/>
        </p:nvSpPr>
        <p:spPr>
          <a:xfrm>
            <a:off x="6629400" y="6333854"/>
            <a:ext cx="1991251" cy="369332"/>
          </a:xfrm>
          <a:prstGeom prst="rect">
            <a:avLst/>
          </a:prstGeom>
          <a:noFill/>
        </p:spPr>
        <p:txBody>
          <a:bodyPr wrap="none" rtlCol="0">
            <a:spAutoFit/>
          </a:bodyPr>
          <a:lstStyle/>
          <a:p>
            <a:r>
              <a:rPr lang="en-US" dirty="0"/>
              <a:t>Gangi et al., 2016</a:t>
            </a:r>
          </a:p>
        </p:txBody>
      </p:sp>
    </p:spTree>
    <p:extLst>
      <p:ext uri="{BB962C8B-B14F-4D97-AF65-F5344CB8AC3E}">
        <p14:creationId xmlns:p14="http://schemas.microsoft.com/office/powerpoint/2010/main" val="864700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normAutofit fontScale="90000"/>
          </a:bodyPr>
          <a:lstStyle/>
          <a:p>
            <a:r>
              <a:rPr lang="en-US" altLang="en-US" sz="4400" dirty="0"/>
              <a:t>Genes influence relation between parenting and temperament</a:t>
            </a:r>
            <a:endParaRPr lang="en-US" altLang="en-US" sz="4800" dirty="0"/>
          </a:p>
        </p:txBody>
      </p:sp>
      <p:pic>
        <p:nvPicPr>
          <p:cNvPr id="63494"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188986" y="1938547"/>
            <a:ext cx="4535414" cy="3869862"/>
          </a:xfrm>
          <a:noFill/>
        </p:spPr>
      </p:pic>
      <p:sp>
        <p:nvSpPr>
          <p:cNvPr id="8" name="Text Placeholder 7"/>
          <p:cNvSpPr>
            <a:spLocks noGrp="1"/>
          </p:cNvSpPr>
          <p:nvPr>
            <p:ph sz="half" idx="2"/>
          </p:nvPr>
        </p:nvSpPr>
        <p:spPr/>
        <p:txBody>
          <a:bodyPr>
            <a:normAutofit/>
          </a:bodyPr>
          <a:lstStyle/>
          <a:p>
            <a:pPr marL="342900" indent="-342900">
              <a:buFont typeface="Arial" pitchFamily="34" charset="0"/>
              <a:buChar char="•"/>
              <a:defRPr/>
            </a:pPr>
            <a:r>
              <a:rPr lang="en-US" sz="2400" dirty="0"/>
              <a:t>18-21 month olds</a:t>
            </a:r>
          </a:p>
          <a:p>
            <a:pPr marL="342900" indent="-342900">
              <a:buFont typeface="Arial" pitchFamily="34" charset="0"/>
              <a:buChar char="•"/>
              <a:defRPr/>
            </a:pPr>
            <a:r>
              <a:rPr lang="en-US" sz="2400" b="1" dirty="0"/>
              <a:t>DRD4 48 (7-repeat allele) “long”</a:t>
            </a:r>
          </a:p>
          <a:p>
            <a:pPr marL="342900" indent="-342900">
              <a:buFont typeface="Arial" pitchFamily="34" charset="0"/>
              <a:buChar char="•"/>
              <a:defRPr/>
            </a:pPr>
            <a:r>
              <a:rPr lang="en-US" sz="2400" b="1" dirty="0"/>
              <a:t>allele </a:t>
            </a:r>
            <a:r>
              <a:rPr lang="en-US" sz="2400" dirty="0"/>
              <a:t>increased sensitivity to environmental factors such as parenting. </a:t>
            </a:r>
          </a:p>
          <a:p>
            <a:pPr marL="635508" lvl="1" indent="-342900">
              <a:buFont typeface="Arial" pitchFamily="34" charset="0"/>
              <a:buChar char="•"/>
              <a:defRPr/>
            </a:pPr>
            <a:r>
              <a:rPr lang="en-US" sz="1800" dirty="0"/>
              <a:t>Lower quality parenting</a:t>
            </a:r>
            <a:r>
              <a:rPr lang="en-US" sz="1800" dirty="0">
                <a:sym typeface="Wingdings" pitchFamily="2" charset="2"/>
              </a:rPr>
              <a:t></a:t>
            </a:r>
            <a:r>
              <a:rPr lang="en-US" sz="1800" dirty="0"/>
              <a:t> higher sensation seeking.</a:t>
            </a:r>
          </a:p>
          <a:p>
            <a:pPr marL="635508" lvl="1" indent="-342900">
              <a:buFont typeface="Arial" pitchFamily="34" charset="0"/>
              <a:buChar char="•"/>
              <a:defRPr/>
            </a:pPr>
            <a:r>
              <a:rPr lang="en-US" sz="1800" dirty="0"/>
              <a:t>Higher quality parenting</a:t>
            </a:r>
            <a:r>
              <a:rPr lang="en-US" sz="1800" dirty="0">
                <a:sym typeface="Wingdings" pitchFamily="2" charset="2"/>
              </a:rPr>
              <a:t> lower sensation seeking</a:t>
            </a:r>
          </a:p>
          <a:p>
            <a:pPr marL="342900" indent="-342900">
              <a:buFont typeface="Arial" pitchFamily="34" charset="0"/>
              <a:buChar char="•"/>
              <a:defRPr/>
            </a:pPr>
            <a:endParaRPr lang="en-US" sz="2400" u="sng" dirty="0">
              <a:ea typeface="+mn-ea"/>
              <a:cs typeface="+mn-cs"/>
              <a:sym typeface="Wingdings" pitchFamily="2" charset="2"/>
              <a:hlinkClick r:id="rId4"/>
            </a:endParaRPr>
          </a:p>
          <a:p>
            <a:pPr marL="635508" lvl="1" indent="-342900">
              <a:buFont typeface="Arial" pitchFamily="34" charset="0"/>
              <a:buChar char="•"/>
              <a:defRPr/>
            </a:pPr>
            <a:r>
              <a:rPr lang="en-US" sz="900" u="sng" dirty="0">
                <a:ea typeface="+mn-ea"/>
                <a:cs typeface="+mn-cs"/>
                <a:hlinkClick r:id="rId4"/>
              </a:rPr>
              <a:t>Parenting quality interacts with genetic variation in dopamine receptor D4 to influence temperament in early childhood</a:t>
            </a:r>
            <a:r>
              <a:rPr lang="en-US" sz="900" dirty="0">
                <a:ea typeface="+mn-ea"/>
                <a:cs typeface="+mn-cs"/>
              </a:rPr>
              <a:t>  </a:t>
            </a:r>
            <a:r>
              <a:rPr lang="en-US" sz="800" dirty="0" err="1"/>
              <a:t>Sheese</a:t>
            </a:r>
            <a:r>
              <a:rPr lang="en-US" sz="800" dirty="0"/>
              <a:t> BE, et al. </a:t>
            </a:r>
            <a:r>
              <a:rPr lang="en-US" sz="800" i="1" dirty="0"/>
              <a:t>Dev </a:t>
            </a:r>
            <a:r>
              <a:rPr lang="en-US" sz="800" i="1" dirty="0" err="1"/>
              <a:t>Psychopathol</a:t>
            </a:r>
            <a:r>
              <a:rPr lang="en-US" sz="800" dirty="0"/>
              <a:t> 2007 19(4):1039-46 </a:t>
            </a:r>
          </a:p>
          <a:p>
            <a:pPr>
              <a:defRPr/>
            </a:pPr>
            <a:endParaRPr lang="en-US" dirty="0"/>
          </a:p>
        </p:txBody>
      </p:sp>
      <p:sp>
        <p:nvSpPr>
          <p:cNvPr id="6349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Messinger &amp; Henderson</a:t>
            </a:r>
          </a:p>
        </p:txBody>
      </p:sp>
      <p:sp>
        <p:nvSpPr>
          <p:cNvPr id="634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fld id="{526963D9-49FC-436D-A566-55EC16015EE7}" type="slidenum">
              <a:rPr lang="en-US" altLang="en-US" sz="1400" smtClean="0"/>
              <a:pPr>
                <a:spcBef>
                  <a:spcPct val="0"/>
                </a:spcBef>
                <a:buClrTx/>
                <a:buSzTx/>
                <a:buFontTx/>
                <a:buNone/>
              </a:pPr>
              <a:t>33</a:t>
            </a:fld>
            <a:endParaRPr lang="en-US" altLang="en-US" sz="1400"/>
          </a:p>
        </p:txBody>
      </p:sp>
    </p:spTree>
    <p:extLst>
      <p:ext uri="{BB962C8B-B14F-4D97-AF65-F5344CB8AC3E}">
        <p14:creationId xmlns:p14="http://schemas.microsoft.com/office/powerpoint/2010/main" val="31417830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Gene-</a:t>
            </a:r>
            <a:r>
              <a:rPr lang="en-US" dirty="0" err="1"/>
              <a:t>Endoenvironment</a:t>
            </a:r>
            <a:r>
              <a:rPr lang="en-US" dirty="0"/>
              <a:t> Interaction</a:t>
            </a:r>
          </a:p>
        </p:txBody>
      </p:sp>
      <p:sp>
        <p:nvSpPr>
          <p:cNvPr id="3" name="Content Placeholder 2"/>
          <p:cNvSpPr>
            <a:spLocks noGrp="1"/>
          </p:cNvSpPr>
          <p:nvPr>
            <p:ph idx="1"/>
          </p:nvPr>
        </p:nvSpPr>
        <p:spPr>
          <a:xfrm>
            <a:off x="838200" y="1752600"/>
            <a:ext cx="5257800" cy="4419600"/>
          </a:xfrm>
        </p:spPr>
        <p:txBody>
          <a:bodyPr>
            <a:normAutofit fontScale="92500" lnSpcReduction="20000"/>
          </a:bodyPr>
          <a:lstStyle/>
          <a:p>
            <a:pPr>
              <a:defRPr/>
            </a:pPr>
            <a:r>
              <a:rPr lang="en-US" dirty="0"/>
              <a:t>DRD4 - Long Allele</a:t>
            </a:r>
          </a:p>
          <a:p>
            <a:pPr lvl="1">
              <a:defRPr/>
            </a:pPr>
            <a:r>
              <a:rPr lang="en-US" dirty="0"/>
              <a:t>Novelty/Sensation Seeking</a:t>
            </a:r>
          </a:p>
          <a:p>
            <a:pPr lvl="1">
              <a:defRPr/>
            </a:pPr>
            <a:r>
              <a:rPr lang="en-US" dirty="0"/>
              <a:t>Attention Problems/Aggression</a:t>
            </a:r>
          </a:p>
          <a:p>
            <a:pPr lvl="1">
              <a:defRPr/>
            </a:pPr>
            <a:r>
              <a:rPr lang="en-US" dirty="0"/>
              <a:t>Susceptibility to Parenting</a:t>
            </a:r>
          </a:p>
          <a:p>
            <a:pPr>
              <a:defRPr/>
            </a:pPr>
            <a:r>
              <a:rPr lang="en-US" dirty="0"/>
              <a:t>EEG Asymmetry </a:t>
            </a:r>
          </a:p>
          <a:p>
            <a:pPr lvl="1">
              <a:defRPr/>
            </a:pPr>
            <a:r>
              <a:rPr lang="en-US" dirty="0"/>
              <a:t>Left Frontal – “Easy” Temperament</a:t>
            </a:r>
          </a:p>
          <a:p>
            <a:pPr lvl="1">
              <a:defRPr/>
            </a:pPr>
            <a:r>
              <a:rPr lang="en-US" dirty="0"/>
              <a:t>Right Frontal – “Negative Reactive” Temperament</a:t>
            </a:r>
          </a:p>
          <a:p>
            <a:pPr lvl="1">
              <a:defRPr/>
            </a:pPr>
            <a:r>
              <a:rPr lang="en-US" sz="2500" dirty="0"/>
              <a:t>Schmidt, Fox, Perez-Edgar &amp; </a:t>
            </a:r>
            <a:r>
              <a:rPr lang="en-US" sz="2500" dirty="0" err="1"/>
              <a:t>Hamer</a:t>
            </a:r>
            <a:r>
              <a:rPr lang="en-US" sz="2500" dirty="0"/>
              <a:t> (2009)</a:t>
            </a:r>
          </a:p>
          <a:p>
            <a:pPr lvl="2">
              <a:defRPr/>
            </a:pPr>
            <a:endParaRPr lang="en-US" dirty="0"/>
          </a:p>
          <a:p>
            <a:pPr lvl="3">
              <a:defRPr/>
            </a:pPr>
            <a:endParaRPr lang="en-US" dirty="0"/>
          </a:p>
        </p:txBody>
      </p:sp>
      <p:sp>
        <p:nvSpPr>
          <p:cNvPr id="6042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Mattson</a:t>
            </a:r>
          </a:p>
        </p:txBody>
      </p:sp>
      <p:pic>
        <p:nvPicPr>
          <p:cNvPr id="604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4102100"/>
            <a:ext cx="2587625"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Rectangle 4"/>
          <p:cNvSpPr>
            <a:spLocks noChangeArrowheads="1"/>
          </p:cNvSpPr>
          <p:nvPr/>
        </p:nvSpPr>
        <p:spPr bwMode="auto">
          <a:xfrm>
            <a:off x="5638800" y="1828800"/>
            <a:ext cx="350520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lgn="ctr">
              <a:spcBef>
                <a:spcPct val="0"/>
              </a:spcBef>
              <a:buClrTx/>
              <a:buSzTx/>
              <a:buFontTx/>
              <a:buNone/>
            </a:pPr>
            <a:r>
              <a:rPr lang="en-US" altLang="en-US" sz="1800"/>
              <a:t>"Long" versions of polymorphisms are the alleles with 6 to 10 repeats. 7R appears to react less strongly to dopamine molecules.[8]</a:t>
            </a:r>
          </a:p>
          <a:p>
            <a:pPr algn="ctr">
              <a:spcBef>
                <a:spcPct val="0"/>
              </a:spcBef>
              <a:buClrTx/>
              <a:buSzTx/>
              <a:buFontTx/>
              <a:buNone/>
            </a:pPr>
            <a:r>
              <a:rPr lang="en-US" altLang="en-US" sz="1400">
                <a:hlinkClick r:id="rId4"/>
              </a:rPr>
              <a:t>http://en.wikipedia.org/wiki/Dopamine_receptor_D4</a:t>
            </a:r>
            <a:endParaRPr lang="en-US" altLang="en-US" sz="1400"/>
          </a:p>
          <a:p>
            <a:pPr algn="ctr">
              <a:spcBef>
                <a:spcPct val="0"/>
              </a:spcBef>
              <a:buClrTx/>
              <a:buSzTx/>
              <a:buFontTx/>
              <a:buNone/>
            </a:pPr>
            <a:endParaRPr lang="en-US" altLang="en-US" sz="1800"/>
          </a:p>
        </p:txBody>
      </p:sp>
    </p:spTree>
    <p:extLst>
      <p:ext uri="{BB962C8B-B14F-4D97-AF65-F5344CB8AC3E}">
        <p14:creationId xmlns:p14="http://schemas.microsoft.com/office/powerpoint/2010/main" val="9599571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6" name="Title 1"/>
          <p:cNvSpPr>
            <a:spLocks noGrp="1"/>
          </p:cNvSpPr>
          <p:nvPr>
            <p:ph type="title"/>
          </p:nvPr>
        </p:nvSpPr>
        <p:spPr>
          <a:xfrm>
            <a:off x="838200" y="342900"/>
            <a:ext cx="3886200" cy="1104900"/>
          </a:xfrm>
        </p:spPr>
        <p:txBody>
          <a:bodyPr>
            <a:normAutofit fontScale="90000"/>
          </a:bodyPr>
          <a:lstStyle/>
          <a:p>
            <a:r>
              <a:rPr lang="en-US" altLang="en-US" sz="3600" dirty="0"/>
              <a:t>DRD4 by Asymmetry</a:t>
            </a:r>
            <a:br>
              <a:rPr lang="en-US" altLang="en-US" sz="3600" dirty="0"/>
            </a:br>
            <a:endParaRPr lang="en-US" altLang="en-US" sz="3600" dirty="0"/>
          </a:p>
        </p:txBody>
      </p:sp>
      <p:sp>
        <p:nvSpPr>
          <p:cNvPr id="62467" name="Footer Placeholder 3"/>
          <p:cNvSpPr>
            <a:spLocks noGrp="1"/>
          </p:cNvSpPr>
          <p:nvPr>
            <p:ph type="ftr" sz="quarter" idx="11"/>
          </p:nvPr>
        </p:nvSpPr>
        <p:spPr>
          <a:xfrm>
            <a:off x="3124200" y="63246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Mattson</a:t>
            </a:r>
          </a:p>
        </p:txBody>
      </p:sp>
      <p:grpSp>
        <p:nvGrpSpPr>
          <p:cNvPr id="3" name="Group 2"/>
          <p:cNvGrpSpPr/>
          <p:nvPr/>
        </p:nvGrpSpPr>
        <p:grpSpPr>
          <a:xfrm>
            <a:off x="5181600" y="1619250"/>
            <a:ext cx="3581400" cy="5238750"/>
            <a:chOff x="5562600" y="1619250"/>
            <a:chExt cx="3200400" cy="4781550"/>
          </a:xfrm>
        </p:grpSpPr>
        <p:pic>
          <p:nvPicPr>
            <p:cNvPr id="62468" name="Picture 2"/>
            <p:cNvPicPr>
              <a:picLocks noChangeAspect="1" noChangeArrowheads="1"/>
            </p:cNvPicPr>
            <p:nvPr/>
          </p:nvPicPr>
          <p:blipFill>
            <a:blip r:embed="rId3">
              <a:extLst>
                <a:ext uri="{28A0092B-C50C-407E-A947-70E740481C1C}">
                  <a14:useLocalDpi xmlns:a14="http://schemas.microsoft.com/office/drawing/2010/main" val="0"/>
                </a:ext>
              </a:extLst>
            </a:blip>
            <a:srcRect l="10551" t="45392" r="1398" b="14955"/>
            <a:stretch>
              <a:fillRect/>
            </a:stretch>
          </p:blipFill>
          <p:spPr bwMode="auto">
            <a:xfrm>
              <a:off x="5562600" y="3962400"/>
              <a:ext cx="3200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2"/>
            <p:cNvPicPr>
              <a:picLocks noChangeAspect="1" noChangeArrowheads="1"/>
            </p:cNvPicPr>
            <p:nvPr/>
          </p:nvPicPr>
          <p:blipFill>
            <a:blip r:embed="rId3">
              <a:extLst>
                <a:ext uri="{28A0092B-C50C-407E-A947-70E740481C1C}">
                  <a14:useLocalDpi xmlns:a14="http://schemas.microsoft.com/office/drawing/2010/main" val="0"/>
                </a:ext>
              </a:extLst>
            </a:blip>
            <a:srcRect l="11349" t="3275" b="57457"/>
            <a:stretch>
              <a:fillRect/>
            </a:stretch>
          </p:blipFill>
          <p:spPr bwMode="auto">
            <a:xfrm>
              <a:off x="5562600" y="1619250"/>
              <a:ext cx="3200400"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2470" name="Content Placeholder 8"/>
          <p:cNvSpPr>
            <a:spLocks noGrp="1"/>
          </p:cNvSpPr>
          <p:nvPr>
            <p:ph idx="1"/>
          </p:nvPr>
        </p:nvSpPr>
        <p:spPr>
          <a:xfrm>
            <a:off x="304800" y="1752600"/>
            <a:ext cx="4495800" cy="4114800"/>
          </a:xfrm>
        </p:spPr>
        <p:txBody>
          <a:bodyPr/>
          <a:lstStyle/>
          <a:p>
            <a:pPr lvl="1"/>
            <a:r>
              <a:rPr lang="en-US" altLang="en-US" dirty="0"/>
              <a:t>Susceptibility to Asymmetry</a:t>
            </a:r>
          </a:p>
          <a:p>
            <a:pPr lvl="2"/>
            <a:r>
              <a:rPr lang="en-US" altLang="en-US" dirty="0" err="1"/>
              <a:t>Soothability</a:t>
            </a:r>
            <a:endParaRPr lang="en-US" altLang="en-US" dirty="0"/>
          </a:p>
          <a:p>
            <a:pPr lvl="2"/>
            <a:r>
              <a:rPr lang="en-US" altLang="en-US" dirty="0"/>
              <a:t>Attention Difficulties</a:t>
            </a:r>
          </a:p>
          <a:p>
            <a:pPr lvl="3"/>
            <a:r>
              <a:rPr lang="en-US" altLang="en-US" dirty="0"/>
              <a:t>Asymmetry unrelated to DRD4</a:t>
            </a:r>
          </a:p>
          <a:p>
            <a:pPr lvl="3"/>
            <a:r>
              <a:rPr lang="en-US" altLang="en-US" dirty="0"/>
              <a:t>Complex Gene-Gene Interaction?</a:t>
            </a:r>
          </a:p>
        </p:txBody>
      </p:sp>
      <p:sp>
        <p:nvSpPr>
          <p:cNvPr id="2" name="Rectangle 1"/>
          <p:cNvSpPr/>
          <p:nvPr/>
        </p:nvSpPr>
        <p:spPr>
          <a:xfrm>
            <a:off x="228600" y="6170711"/>
            <a:ext cx="4572000" cy="307777"/>
          </a:xfrm>
          <a:prstGeom prst="rect">
            <a:avLst/>
          </a:prstGeom>
        </p:spPr>
        <p:txBody>
          <a:bodyPr>
            <a:spAutoFit/>
          </a:bodyPr>
          <a:lstStyle/>
          <a:p>
            <a:pPr lvl="1">
              <a:defRPr/>
            </a:pPr>
            <a:r>
              <a:rPr lang="en-US" sz="1400" dirty="0"/>
              <a:t>Schmidt, Fox, Perez-Edgar &amp; Hamer (2009)</a:t>
            </a:r>
          </a:p>
        </p:txBody>
      </p:sp>
      <p:sp>
        <p:nvSpPr>
          <p:cNvPr id="4" name="Rectangle 3"/>
          <p:cNvSpPr/>
          <p:nvPr/>
        </p:nvSpPr>
        <p:spPr>
          <a:xfrm>
            <a:off x="2739147" y="10715109"/>
            <a:ext cx="2052806" cy="369332"/>
          </a:xfrm>
          <a:prstGeom prst="rect">
            <a:avLst/>
          </a:prstGeom>
        </p:spPr>
        <p:txBody>
          <a:bodyPr wrap="none">
            <a:spAutoFit/>
          </a:bodyPr>
          <a:lstStyle/>
          <a:p>
            <a:r>
              <a:rPr lang="en-US" altLang="en-US" dirty="0"/>
              <a:t>Group Differences</a:t>
            </a:r>
          </a:p>
        </p:txBody>
      </p:sp>
    </p:spTree>
    <p:extLst>
      <p:ext uri="{BB962C8B-B14F-4D97-AF65-F5344CB8AC3E}">
        <p14:creationId xmlns:p14="http://schemas.microsoft.com/office/powerpoint/2010/main" val="38695795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2" name="Title 1"/>
          <p:cNvSpPr>
            <a:spLocks noGrp="1"/>
          </p:cNvSpPr>
          <p:nvPr>
            <p:ph type="title"/>
          </p:nvPr>
        </p:nvSpPr>
        <p:spPr>
          <a:xfrm>
            <a:off x="838200" y="342900"/>
            <a:ext cx="7848600" cy="1104900"/>
          </a:xfrm>
        </p:spPr>
        <p:txBody>
          <a:bodyPr>
            <a:normAutofit fontScale="90000"/>
          </a:bodyPr>
          <a:lstStyle/>
          <a:p>
            <a:r>
              <a:rPr lang="en-US" altLang="en-US" sz="3500"/>
              <a:t>Frontal Asymmetry, DRD4, Temperament</a:t>
            </a:r>
            <a:br>
              <a:rPr lang="en-US" altLang="en-US" sz="3500"/>
            </a:br>
            <a:r>
              <a:rPr lang="en-US" altLang="en-US" sz="3500"/>
              <a:t>Differential susceptibility</a:t>
            </a:r>
          </a:p>
        </p:txBody>
      </p:sp>
      <p:sp>
        <p:nvSpPr>
          <p:cNvPr id="3" name="Content Placeholder 2"/>
          <p:cNvSpPr>
            <a:spLocks noGrp="1"/>
          </p:cNvSpPr>
          <p:nvPr>
            <p:ph idx="1"/>
          </p:nvPr>
        </p:nvSpPr>
        <p:spPr>
          <a:xfrm>
            <a:off x="838200" y="1752600"/>
            <a:ext cx="3505200" cy="4114800"/>
          </a:xfrm>
        </p:spPr>
        <p:txBody>
          <a:bodyPr>
            <a:normAutofit fontScale="92500" lnSpcReduction="10000"/>
          </a:bodyPr>
          <a:lstStyle/>
          <a:p>
            <a:pPr>
              <a:defRPr/>
            </a:pPr>
            <a:r>
              <a:rPr lang="en-US" dirty="0"/>
              <a:t>9 mo</a:t>
            </a:r>
          </a:p>
          <a:p>
            <a:pPr lvl="1">
              <a:defRPr/>
            </a:pPr>
            <a:r>
              <a:rPr lang="en-US" dirty="0"/>
              <a:t>EEG, Genes </a:t>
            </a:r>
          </a:p>
          <a:p>
            <a:pPr>
              <a:defRPr/>
            </a:pPr>
            <a:r>
              <a:rPr lang="en-US" dirty="0"/>
              <a:t>48 mo</a:t>
            </a:r>
          </a:p>
          <a:p>
            <a:pPr lvl="1">
              <a:defRPr/>
            </a:pPr>
            <a:r>
              <a:rPr lang="en-US" dirty="0"/>
              <a:t>Temperament</a:t>
            </a:r>
          </a:p>
          <a:p>
            <a:pPr>
              <a:defRPr/>
            </a:pPr>
            <a:r>
              <a:rPr lang="en-US" dirty="0"/>
              <a:t>CCTI – Maternal Report</a:t>
            </a:r>
          </a:p>
          <a:p>
            <a:pPr lvl="1">
              <a:defRPr/>
            </a:pPr>
            <a:r>
              <a:rPr lang="en-US" dirty="0" err="1"/>
              <a:t>Soothability</a:t>
            </a:r>
            <a:endParaRPr lang="en-US" dirty="0"/>
          </a:p>
          <a:p>
            <a:pPr lvl="1">
              <a:defRPr/>
            </a:pPr>
            <a:r>
              <a:rPr lang="en-US" dirty="0"/>
              <a:t>Attention Difficulties</a:t>
            </a:r>
          </a:p>
        </p:txBody>
      </p:sp>
      <p:sp>
        <p:nvSpPr>
          <p:cNvPr id="6144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Mattson</a:t>
            </a:r>
          </a:p>
        </p:txBody>
      </p:sp>
      <p:pic>
        <p:nvPicPr>
          <p:cNvPr id="614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911350"/>
            <a:ext cx="5105400" cy="395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68430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7906" name="Rectangle 2"/>
          <p:cNvSpPr>
            <a:spLocks noGrp="1" noChangeArrowheads="1"/>
          </p:cNvSpPr>
          <p:nvPr>
            <p:ph type="title"/>
          </p:nvPr>
        </p:nvSpPr>
        <p:spPr/>
        <p:txBody>
          <a:bodyPr/>
          <a:lstStyle/>
          <a:p>
            <a:pPr algn="ctr"/>
            <a:r>
              <a:rPr lang="en-US" dirty="0"/>
              <a:t>Stability of Temperament</a:t>
            </a:r>
          </a:p>
        </p:txBody>
      </p:sp>
      <p:sp>
        <p:nvSpPr>
          <p:cNvPr id="507907" name="Rectangle 3"/>
          <p:cNvSpPr>
            <a:spLocks noGrp="1" noChangeArrowheads="1"/>
          </p:cNvSpPr>
          <p:nvPr>
            <p:ph type="body" idx="4294967295"/>
          </p:nvPr>
        </p:nvSpPr>
        <p:spPr>
          <a:xfrm>
            <a:off x="457200" y="1646237"/>
            <a:ext cx="8229600" cy="4526280"/>
          </a:xfrm>
          <a:prstGeom prst="rect">
            <a:avLst/>
          </a:prstGeom>
        </p:spPr>
        <p:txBody>
          <a:bodyPr/>
          <a:lstStyle/>
          <a:p>
            <a:r>
              <a:rPr lang="en-US" sz="2800" dirty="0"/>
              <a:t>Is a child’s temperament immutable?</a:t>
            </a:r>
          </a:p>
          <a:p>
            <a:pPr>
              <a:buFont typeface="Wingdings" pitchFamily="2" charset="2"/>
              <a:buNone/>
            </a:pPr>
            <a:endParaRPr lang="en-US" sz="2800" dirty="0"/>
          </a:p>
          <a:p>
            <a:pPr lvl="2"/>
            <a:r>
              <a:rPr lang="en-US" sz="2000" dirty="0"/>
              <a:t>4-month-old infants selected based on reactions to unfamiliar  sensory stimuli</a:t>
            </a:r>
          </a:p>
          <a:p>
            <a:pPr lvl="2">
              <a:buFont typeface="Wingdings" pitchFamily="2" charset="2"/>
              <a:buNone/>
            </a:pPr>
            <a:endParaRPr lang="en-US" sz="2000" dirty="0"/>
          </a:p>
          <a:p>
            <a:pPr lvl="2"/>
            <a:r>
              <a:rPr lang="en-US" sz="2000" dirty="0"/>
              <a:t>3 groups of infants</a:t>
            </a:r>
          </a:p>
          <a:p>
            <a:pPr lvl="3"/>
            <a:r>
              <a:rPr lang="en-US" sz="1800" dirty="0"/>
              <a:t>High Negative</a:t>
            </a:r>
          </a:p>
          <a:p>
            <a:pPr lvl="3"/>
            <a:r>
              <a:rPr lang="en-US" sz="1800" dirty="0"/>
              <a:t>High Positive</a:t>
            </a:r>
          </a:p>
          <a:p>
            <a:pPr lvl="3"/>
            <a:r>
              <a:rPr lang="en-US" sz="1800" dirty="0"/>
              <a:t>Low Reactive</a:t>
            </a:r>
          </a:p>
          <a:p>
            <a:pPr>
              <a:buFont typeface="Wingdings" pitchFamily="2" charset="2"/>
              <a:buNone/>
            </a:pPr>
            <a:endParaRPr lang="en-US" sz="2800" dirty="0"/>
          </a:p>
        </p:txBody>
      </p:sp>
    </p:spTree>
    <p:extLst>
      <p:ext uri="{BB962C8B-B14F-4D97-AF65-F5344CB8AC3E}">
        <p14:creationId xmlns:p14="http://schemas.microsoft.com/office/powerpoint/2010/main" val="11637025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oup 193"/>
          <p:cNvGrpSpPr>
            <a:grpSpLocks noChangeAspect="1"/>
          </p:cNvGrpSpPr>
          <p:nvPr/>
        </p:nvGrpSpPr>
        <p:grpSpPr bwMode="auto">
          <a:xfrm>
            <a:off x="219436" y="249259"/>
            <a:ext cx="9346901" cy="5894146"/>
            <a:chOff x="1132" y="174"/>
            <a:chExt cx="3027" cy="3718"/>
          </a:xfrm>
        </p:grpSpPr>
        <p:sp>
          <p:nvSpPr>
            <p:cNvPr id="49159" name="Freeform 4"/>
            <p:cNvSpPr>
              <a:spLocks noChangeAspect="1"/>
            </p:cNvSpPr>
            <p:nvPr/>
          </p:nvSpPr>
          <p:spPr bwMode="auto">
            <a:xfrm>
              <a:off x="1166" y="174"/>
              <a:ext cx="2406" cy="3632"/>
            </a:xfrm>
            <a:custGeom>
              <a:avLst/>
              <a:gdLst>
                <a:gd name="T0" fmla="*/ 1 w 4535"/>
                <a:gd name="T1" fmla="*/ 2 h 6287"/>
                <a:gd name="T2" fmla="*/ 0 w 4535"/>
                <a:gd name="T3" fmla="*/ 0 h 6287"/>
                <a:gd name="T4" fmla="*/ 0 w 4535"/>
                <a:gd name="T5" fmla="*/ 2 h 6287"/>
                <a:gd name="T6" fmla="*/ 1 w 4535"/>
                <a:gd name="T7" fmla="*/ 2 h 6287"/>
                <a:gd name="T8" fmla="*/ 0 60000 65536"/>
                <a:gd name="T9" fmla="*/ 0 60000 65536"/>
                <a:gd name="T10" fmla="*/ 0 60000 65536"/>
                <a:gd name="T11" fmla="*/ 0 60000 65536"/>
                <a:gd name="T12" fmla="*/ 0 w 4535"/>
                <a:gd name="T13" fmla="*/ 0 h 6287"/>
                <a:gd name="T14" fmla="*/ 4535 w 4535"/>
                <a:gd name="T15" fmla="*/ 6287 h 6287"/>
              </a:gdLst>
              <a:ahLst/>
              <a:cxnLst>
                <a:cxn ang="T8">
                  <a:pos x="T0" y="T1"/>
                </a:cxn>
                <a:cxn ang="T9">
                  <a:pos x="T2" y="T3"/>
                </a:cxn>
                <a:cxn ang="T10">
                  <a:pos x="T4" y="T5"/>
                </a:cxn>
                <a:cxn ang="T11">
                  <a:pos x="T6" y="T7"/>
                </a:cxn>
              </a:cxnLst>
              <a:rect l="T12" t="T13" r="T14" b="T15"/>
              <a:pathLst>
                <a:path w="4535" h="6287">
                  <a:moveTo>
                    <a:pt x="4535" y="6287"/>
                  </a:moveTo>
                  <a:lnTo>
                    <a:pt x="0" y="0"/>
                  </a:lnTo>
                  <a:lnTo>
                    <a:pt x="0" y="6287"/>
                  </a:lnTo>
                  <a:lnTo>
                    <a:pt x="4535" y="62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161" name="Rectangle 6"/>
            <p:cNvSpPr>
              <a:spLocks noChangeAspect="1" noChangeArrowheads="1"/>
            </p:cNvSpPr>
            <p:nvPr/>
          </p:nvSpPr>
          <p:spPr bwMode="auto">
            <a:xfrm>
              <a:off x="2121" y="3791"/>
              <a:ext cx="549"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sp>
          <p:nvSpPr>
            <p:cNvPr id="49162" name="Rectangle 7"/>
            <p:cNvSpPr>
              <a:spLocks noChangeAspect="1" noChangeArrowheads="1"/>
            </p:cNvSpPr>
            <p:nvPr/>
          </p:nvSpPr>
          <p:spPr bwMode="auto">
            <a:xfrm>
              <a:off x="2121" y="3797"/>
              <a:ext cx="205"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900">
                  <a:solidFill>
                    <a:srgbClr val="000000"/>
                  </a:solidFill>
                </a:rPr>
                <a:t>Age (months)</a:t>
              </a:r>
              <a:endParaRPr lang="en-US" altLang="en-US" sz="2400" i="1"/>
            </a:p>
          </p:txBody>
        </p:sp>
        <p:sp>
          <p:nvSpPr>
            <p:cNvPr id="49163" name="Rectangle 8"/>
            <p:cNvSpPr>
              <a:spLocks noChangeAspect="1" noChangeArrowheads="1"/>
            </p:cNvSpPr>
            <p:nvPr/>
          </p:nvSpPr>
          <p:spPr bwMode="auto">
            <a:xfrm>
              <a:off x="3078" y="3538"/>
              <a:ext cx="101"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sp>
          <p:nvSpPr>
            <p:cNvPr id="49164" name="Rectangle 9"/>
            <p:cNvSpPr>
              <a:spLocks noChangeAspect="1" noChangeArrowheads="1"/>
            </p:cNvSpPr>
            <p:nvPr/>
          </p:nvSpPr>
          <p:spPr bwMode="auto">
            <a:xfrm>
              <a:off x="3078" y="3544"/>
              <a:ext cx="37"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900">
                  <a:solidFill>
                    <a:srgbClr val="000000"/>
                  </a:solidFill>
                </a:rPr>
                <a:t>48</a:t>
              </a:r>
              <a:endParaRPr lang="en-US" altLang="en-US" sz="2400" i="1"/>
            </a:p>
          </p:txBody>
        </p:sp>
        <p:sp>
          <p:nvSpPr>
            <p:cNvPr id="49165" name="Rectangle 10"/>
            <p:cNvSpPr>
              <a:spLocks noChangeAspect="1" noChangeArrowheads="1"/>
            </p:cNvSpPr>
            <p:nvPr/>
          </p:nvSpPr>
          <p:spPr bwMode="auto">
            <a:xfrm>
              <a:off x="2312" y="3538"/>
              <a:ext cx="173"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sp>
          <p:nvSpPr>
            <p:cNvPr id="49166" name="Rectangle 11"/>
            <p:cNvSpPr>
              <a:spLocks noChangeAspect="1" noChangeArrowheads="1"/>
            </p:cNvSpPr>
            <p:nvPr/>
          </p:nvSpPr>
          <p:spPr bwMode="auto">
            <a:xfrm>
              <a:off x="2312" y="3544"/>
              <a:ext cx="37"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900">
                  <a:solidFill>
                    <a:srgbClr val="000000"/>
                  </a:solidFill>
                </a:rPr>
                <a:t>24</a:t>
              </a:r>
              <a:endParaRPr lang="en-US" altLang="en-US" sz="2400" i="1"/>
            </a:p>
          </p:txBody>
        </p:sp>
        <p:sp>
          <p:nvSpPr>
            <p:cNvPr id="49167" name="Rectangle 12"/>
            <p:cNvSpPr>
              <a:spLocks noChangeAspect="1" noChangeArrowheads="1"/>
            </p:cNvSpPr>
            <p:nvPr/>
          </p:nvSpPr>
          <p:spPr bwMode="auto">
            <a:xfrm>
              <a:off x="1516" y="3538"/>
              <a:ext cx="101"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sp>
          <p:nvSpPr>
            <p:cNvPr id="49168" name="Rectangle 13"/>
            <p:cNvSpPr>
              <a:spLocks noChangeAspect="1" noChangeArrowheads="1"/>
            </p:cNvSpPr>
            <p:nvPr/>
          </p:nvSpPr>
          <p:spPr bwMode="auto">
            <a:xfrm>
              <a:off x="1516" y="3544"/>
              <a:ext cx="37"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900">
                  <a:solidFill>
                    <a:srgbClr val="000000"/>
                  </a:solidFill>
                </a:rPr>
                <a:t>14</a:t>
              </a:r>
              <a:endParaRPr lang="en-US" altLang="en-US" sz="2400" i="1"/>
            </a:p>
          </p:txBody>
        </p:sp>
        <p:sp>
          <p:nvSpPr>
            <p:cNvPr id="49169" name="Rectangle 14"/>
            <p:cNvSpPr>
              <a:spLocks noChangeAspect="1" noChangeArrowheads="1"/>
            </p:cNvSpPr>
            <p:nvPr/>
          </p:nvSpPr>
          <p:spPr bwMode="auto">
            <a:xfrm rot="-5400000">
              <a:off x="-405" y="1861"/>
              <a:ext cx="3173"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2000">
                  <a:solidFill>
                    <a:srgbClr val="000000"/>
                  </a:solidFill>
                </a:rPr>
                <a:t>Standardized measure of inhibition (+/- 1 SE)</a:t>
              </a:r>
              <a:endParaRPr lang="en-US" altLang="en-US" sz="6000" i="1"/>
            </a:p>
          </p:txBody>
        </p:sp>
        <p:sp>
          <p:nvSpPr>
            <p:cNvPr id="49170" name="Rectangle 15"/>
            <p:cNvSpPr>
              <a:spLocks noChangeAspect="1" noChangeArrowheads="1"/>
            </p:cNvSpPr>
            <p:nvPr/>
          </p:nvSpPr>
          <p:spPr bwMode="auto">
            <a:xfrm>
              <a:off x="1329" y="478"/>
              <a:ext cx="64"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sp>
          <p:nvSpPr>
            <p:cNvPr id="49171" name="Rectangle 16"/>
            <p:cNvSpPr>
              <a:spLocks noChangeAspect="1" noChangeArrowheads="1"/>
            </p:cNvSpPr>
            <p:nvPr/>
          </p:nvSpPr>
          <p:spPr bwMode="auto">
            <a:xfrm>
              <a:off x="1329" y="515"/>
              <a:ext cx="5"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500">
                  <a:solidFill>
                    <a:srgbClr val="000000"/>
                  </a:solidFill>
                </a:rPr>
                <a:t>.</a:t>
              </a:r>
              <a:endParaRPr lang="en-US" altLang="en-US" sz="2400" i="1"/>
            </a:p>
          </p:txBody>
        </p:sp>
        <p:sp>
          <p:nvSpPr>
            <p:cNvPr id="49172" name="Rectangle 17"/>
            <p:cNvSpPr>
              <a:spLocks noChangeAspect="1" noChangeArrowheads="1"/>
            </p:cNvSpPr>
            <p:nvPr/>
          </p:nvSpPr>
          <p:spPr bwMode="auto">
            <a:xfrm>
              <a:off x="1343" y="483"/>
              <a:ext cx="19"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900">
                  <a:solidFill>
                    <a:srgbClr val="000000"/>
                  </a:solidFill>
                </a:rPr>
                <a:t>8</a:t>
              </a:r>
              <a:endParaRPr lang="en-US" altLang="en-US" sz="2400" i="1"/>
            </a:p>
          </p:txBody>
        </p:sp>
        <p:sp>
          <p:nvSpPr>
            <p:cNvPr id="49173" name="Rectangle 18"/>
            <p:cNvSpPr>
              <a:spLocks noChangeAspect="1" noChangeArrowheads="1"/>
            </p:cNvSpPr>
            <p:nvPr/>
          </p:nvSpPr>
          <p:spPr bwMode="auto">
            <a:xfrm>
              <a:off x="1329" y="845"/>
              <a:ext cx="75"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sp>
          <p:nvSpPr>
            <p:cNvPr id="49174" name="Rectangle 19"/>
            <p:cNvSpPr>
              <a:spLocks noChangeAspect="1" noChangeArrowheads="1"/>
            </p:cNvSpPr>
            <p:nvPr/>
          </p:nvSpPr>
          <p:spPr bwMode="auto">
            <a:xfrm>
              <a:off x="1329" y="851"/>
              <a:ext cx="2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900">
                  <a:solidFill>
                    <a:srgbClr val="000000"/>
                  </a:solidFill>
                </a:rPr>
                <a:t>.6</a:t>
              </a:r>
              <a:endParaRPr lang="en-US" altLang="en-US" sz="2400" i="1"/>
            </a:p>
          </p:txBody>
        </p:sp>
        <p:sp>
          <p:nvSpPr>
            <p:cNvPr id="49175" name="Rectangle 20"/>
            <p:cNvSpPr>
              <a:spLocks noChangeAspect="1" noChangeArrowheads="1"/>
            </p:cNvSpPr>
            <p:nvPr/>
          </p:nvSpPr>
          <p:spPr bwMode="auto">
            <a:xfrm>
              <a:off x="1329" y="1218"/>
              <a:ext cx="75"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sp>
          <p:nvSpPr>
            <p:cNvPr id="49176" name="Rectangle 21"/>
            <p:cNvSpPr>
              <a:spLocks noChangeAspect="1" noChangeArrowheads="1"/>
            </p:cNvSpPr>
            <p:nvPr/>
          </p:nvSpPr>
          <p:spPr bwMode="auto">
            <a:xfrm>
              <a:off x="1329" y="1224"/>
              <a:ext cx="2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900">
                  <a:solidFill>
                    <a:srgbClr val="000000"/>
                  </a:solidFill>
                </a:rPr>
                <a:t>.4</a:t>
              </a:r>
              <a:endParaRPr lang="en-US" altLang="en-US" sz="2400" i="1"/>
            </a:p>
          </p:txBody>
        </p:sp>
        <p:sp>
          <p:nvSpPr>
            <p:cNvPr id="49177" name="Rectangle 22"/>
            <p:cNvSpPr>
              <a:spLocks noChangeAspect="1" noChangeArrowheads="1"/>
            </p:cNvSpPr>
            <p:nvPr/>
          </p:nvSpPr>
          <p:spPr bwMode="auto">
            <a:xfrm>
              <a:off x="1329" y="1593"/>
              <a:ext cx="64"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sp>
          <p:nvSpPr>
            <p:cNvPr id="49178" name="Rectangle 23"/>
            <p:cNvSpPr>
              <a:spLocks noChangeAspect="1" noChangeArrowheads="1"/>
            </p:cNvSpPr>
            <p:nvPr/>
          </p:nvSpPr>
          <p:spPr bwMode="auto">
            <a:xfrm>
              <a:off x="1329" y="1630"/>
              <a:ext cx="5"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500">
                  <a:solidFill>
                    <a:srgbClr val="000000"/>
                  </a:solidFill>
                </a:rPr>
                <a:t>.</a:t>
              </a:r>
              <a:endParaRPr lang="en-US" altLang="en-US" sz="2400" i="1"/>
            </a:p>
          </p:txBody>
        </p:sp>
        <p:sp>
          <p:nvSpPr>
            <p:cNvPr id="49179" name="Rectangle 24"/>
            <p:cNvSpPr>
              <a:spLocks noChangeAspect="1" noChangeArrowheads="1"/>
            </p:cNvSpPr>
            <p:nvPr/>
          </p:nvSpPr>
          <p:spPr bwMode="auto">
            <a:xfrm>
              <a:off x="1343" y="1598"/>
              <a:ext cx="19"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900">
                  <a:solidFill>
                    <a:srgbClr val="000000"/>
                  </a:solidFill>
                </a:rPr>
                <a:t>2</a:t>
              </a:r>
              <a:endParaRPr lang="en-US" altLang="en-US" sz="2400" i="1"/>
            </a:p>
          </p:txBody>
        </p:sp>
        <p:sp>
          <p:nvSpPr>
            <p:cNvPr id="49180" name="Rectangle 25"/>
            <p:cNvSpPr>
              <a:spLocks noChangeAspect="1" noChangeArrowheads="1"/>
            </p:cNvSpPr>
            <p:nvPr/>
          </p:nvSpPr>
          <p:spPr bwMode="auto">
            <a:xfrm>
              <a:off x="1297" y="1960"/>
              <a:ext cx="125"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sp>
          <p:nvSpPr>
            <p:cNvPr id="49181" name="Rectangle 26"/>
            <p:cNvSpPr>
              <a:spLocks noChangeAspect="1" noChangeArrowheads="1"/>
            </p:cNvSpPr>
            <p:nvPr/>
          </p:nvSpPr>
          <p:spPr bwMode="auto">
            <a:xfrm>
              <a:off x="1297" y="1966"/>
              <a:ext cx="4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900">
                  <a:solidFill>
                    <a:srgbClr val="000000"/>
                  </a:solidFill>
                </a:rPr>
                <a:t>0.0</a:t>
              </a:r>
              <a:endParaRPr lang="en-US" altLang="en-US" sz="2400" i="1"/>
            </a:p>
          </p:txBody>
        </p:sp>
        <p:sp>
          <p:nvSpPr>
            <p:cNvPr id="49182" name="Rectangle 27"/>
            <p:cNvSpPr>
              <a:spLocks noChangeAspect="1" noChangeArrowheads="1"/>
            </p:cNvSpPr>
            <p:nvPr/>
          </p:nvSpPr>
          <p:spPr bwMode="auto">
            <a:xfrm>
              <a:off x="1297" y="2333"/>
              <a:ext cx="10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sp>
          <p:nvSpPr>
            <p:cNvPr id="49183" name="Rectangle 28"/>
            <p:cNvSpPr>
              <a:spLocks noChangeAspect="1" noChangeArrowheads="1"/>
            </p:cNvSpPr>
            <p:nvPr/>
          </p:nvSpPr>
          <p:spPr bwMode="auto">
            <a:xfrm>
              <a:off x="1297" y="2339"/>
              <a:ext cx="4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900">
                  <a:solidFill>
                    <a:srgbClr val="000000"/>
                  </a:solidFill>
                </a:rPr>
                <a:t>-.2</a:t>
              </a:r>
              <a:endParaRPr lang="en-US" altLang="en-US" sz="2400" i="1"/>
            </a:p>
          </p:txBody>
        </p:sp>
        <p:sp>
          <p:nvSpPr>
            <p:cNvPr id="49184" name="Rectangle 29"/>
            <p:cNvSpPr>
              <a:spLocks noChangeAspect="1" noChangeArrowheads="1"/>
            </p:cNvSpPr>
            <p:nvPr/>
          </p:nvSpPr>
          <p:spPr bwMode="auto">
            <a:xfrm>
              <a:off x="1297" y="2706"/>
              <a:ext cx="108"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sp>
          <p:nvSpPr>
            <p:cNvPr id="49185" name="Rectangle 30"/>
            <p:cNvSpPr>
              <a:spLocks noChangeAspect="1" noChangeArrowheads="1"/>
            </p:cNvSpPr>
            <p:nvPr/>
          </p:nvSpPr>
          <p:spPr bwMode="auto">
            <a:xfrm>
              <a:off x="1297" y="2712"/>
              <a:ext cx="4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900">
                  <a:solidFill>
                    <a:srgbClr val="000000"/>
                  </a:solidFill>
                </a:rPr>
                <a:t>-.4</a:t>
              </a:r>
              <a:endParaRPr lang="en-US" altLang="en-US" sz="2400" i="1"/>
            </a:p>
          </p:txBody>
        </p:sp>
        <p:sp>
          <p:nvSpPr>
            <p:cNvPr id="49186" name="Rectangle 31"/>
            <p:cNvSpPr>
              <a:spLocks noChangeAspect="1" noChangeArrowheads="1"/>
            </p:cNvSpPr>
            <p:nvPr/>
          </p:nvSpPr>
          <p:spPr bwMode="auto">
            <a:xfrm>
              <a:off x="1297" y="3080"/>
              <a:ext cx="108"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sp>
          <p:nvSpPr>
            <p:cNvPr id="49187" name="Rectangle 32"/>
            <p:cNvSpPr>
              <a:spLocks noChangeAspect="1" noChangeArrowheads="1"/>
            </p:cNvSpPr>
            <p:nvPr/>
          </p:nvSpPr>
          <p:spPr bwMode="auto">
            <a:xfrm>
              <a:off x="1297" y="3085"/>
              <a:ext cx="4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900">
                  <a:solidFill>
                    <a:srgbClr val="000000"/>
                  </a:solidFill>
                </a:rPr>
                <a:t>-.6</a:t>
              </a:r>
              <a:endParaRPr lang="en-US" altLang="en-US" sz="2400" i="1"/>
            </a:p>
          </p:txBody>
        </p:sp>
        <p:sp>
          <p:nvSpPr>
            <p:cNvPr id="49188" name="Rectangle 33"/>
            <p:cNvSpPr>
              <a:spLocks noChangeAspect="1" noChangeArrowheads="1"/>
            </p:cNvSpPr>
            <p:nvPr/>
          </p:nvSpPr>
          <p:spPr bwMode="auto">
            <a:xfrm>
              <a:off x="1297" y="3417"/>
              <a:ext cx="108"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sp>
          <p:nvSpPr>
            <p:cNvPr id="49189" name="Rectangle 34"/>
            <p:cNvSpPr>
              <a:spLocks noChangeAspect="1" noChangeArrowheads="1"/>
            </p:cNvSpPr>
            <p:nvPr/>
          </p:nvSpPr>
          <p:spPr bwMode="auto">
            <a:xfrm>
              <a:off x="1297" y="3423"/>
              <a:ext cx="4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900">
                  <a:solidFill>
                    <a:srgbClr val="000000"/>
                  </a:solidFill>
                </a:rPr>
                <a:t>-.8</a:t>
              </a:r>
              <a:endParaRPr lang="en-US" altLang="en-US" sz="2400" i="1"/>
            </a:p>
          </p:txBody>
        </p:sp>
        <p:grpSp>
          <p:nvGrpSpPr>
            <p:cNvPr id="49190" name="Group 35"/>
            <p:cNvGrpSpPr>
              <a:grpSpLocks noChangeAspect="1"/>
            </p:cNvGrpSpPr>
            <p:nvPr/>
          </p:nvGrpSpPr>
          <p:grpSpPr bwMode="auto">
            <a:xfrm>
              <a:off x="3364" y="2237"/>
              <a:ext cx="156" cy="13"/>
              <a:chOff x="3808" y="2518"/>
              <a:chExt cx="147" cy="11"/>
            </a:xfrm>
          </p:grpSpPr>
          <p:sp>
            <p:nvSpPr>
              <p:cNvPr id="49344" name="Rectangle 36"/>
              <p:cNvSpPr>
                <a:spLocks noChangeAspect="1" noChangeArrowheads="1"/>
              </p:cNvSpPr>
              <p:nvPr/>
            </p:nvSpPr>
            <p:spPr bwMode="auto">
              <a:xfrm>
                <a:off x="3808" y="2518"/>
                <a:ext cx="54" cy="1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sp>
            <p:nvSpPr>
              <p:cNvPr id="49345" name="Rectangle 37"/>
              <p:cNvSpPr>
                <a:spLocks noChangeAspect="1" noChangeArrowheads="1"/>
              </p:cNvSpPr>
              <p:nvPr/>
            </p:nvSpPr>
            <p:spPr bwMode="auto">
              <a:xfrm>
                <a:off x="3902" y="2518"/>
                <a:ext cx="53" cy="11"/>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grpSp>
        <p:grpSp>
          <p:nvGrpSpPr>
            <p:cNvPr id="49191" name="Group 38"/>
            <p:cNvGrpSpPr>
              <a:grpSpLocks noChangeAspect="1"/>
            </p:cNvGrpSpPr>
            <p:nvPr/>
          </p:nvGrpSpPr>
          <p:grpSpPr bwMode="auto">
            <a:xfrm>
              <a:off x="3356" y="2007"/>
              <a:ext cx="175" cy="15"/>
              <a:chOff x="3801" y="2319"/>
              <a:chExt cx="165" cy="13"/>
            </a:xfrm>
          </p:grpSpPr>
          <p:sp>
            <p:nvSpPr>
              <p:cNvPr id="49338" name="Freeform 39"/>
              <p:cNvSpPr>
                <a:spLocks noChangeAspect="1"/>
              </p:cNvSpPr>
              <p:nvPr/>
            </p:nvSpPr>
            <p:spPr bwMode="auto">
              <a:xfrm>
                <a:off x="3801" y="2319"/>
                <a:ext cx="15" cy="12"/>
              </a:xfrm>
              <a:custGeom>
                <a:avLst/>
                <a:gdLst>
                  <a:gd name="T0" fmla="*/ 1 w 30"/>
                  <a:gd name="T1" fmla="*/ 0 h 24"/>
                  <a:gd name="T2" fmla="*/ 1 w 30"/>
                  <a:gd name="T3" fmla="*/ 1 h 24"/>
                  <a:gd name="T4" fmla="*/ 1 w 30"/>
                  <a:gd name="T5" fmla="*/ 1 h 24"/>
                  <a:gd name="T6" fmla="*/ 1 w 30"/>
                  <a:gd name="T7" fmla="*/ 1 h 24"/>
                  <a:gd name="T8" fmla="*/ 0 w 30"/>
                  <a:gd name="T9" fmla="*/ 1 h 24"/>
                  <a:gd name="T10" fmla="*/ 1 w 30"/>
                  <a:gd name="T11" fmla="*/ 1 h 24"/>
                  <a:gd name="T12" fmla="*/ 1 w 30"/>
                  <a:gd name="T13" fmla="*/ 1 h 24"/>
                  <a:gd name="T14" fmla="*/ 1 w 30"/>
                  <a:gd name="T15" fmla="*/ 1 h 24"/>
                  <a:gd name="T16" fmla="*/ 1 w 30"/>
                  <a:gd name="T17" fmla="*/ 1 h 24"/>
                  <a:gd name="T18" fmla="*/ 1 w 30"/>
                  <a:gd name="T19" fmla="*/ 1 h 24"/>
                  <a:gd name="T20" fmla="*/ 1 w 30"/>
                  <a:gd name="T21" fmla="*/ 1 h 24"/>
                  <a:gd name="T22" fmla="*/ 1 w 30"/>
                  <a:gd name="T23" fmla="*/ 1 h 24"/>
                  <a:gd name="T24" fmla="*/ 1 w 30"/>
                  <a:gd name="T25" fmla="*/ 1 h 24"/>
                  <a:gd name="T26" fmla="*/ 1 w 30"/>
                  <a:gd name="T27" fmla="*/ 1 h 24"/>
                  <a:gd name="T28" fmla="*/ 1 w 30"/>
                  <a:gd name="T29" fmla="*/ 1 h 24"/>
                  <a:gd name="T30" fmla="*/ 1 w 30"/>
                  <a:gd name="T31" fmla="*/ 1 h 24"/>
                  <a:gd name="T32" fmla="*/ 1 w 30"/>
                  <a:gd name="T33" fmla="*/ 1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15" y="0"/>
                    </a:moveTo>
                    <a:lnTo>
                      <a:pt x="10" y="2"/>
                    </a:lnTo>
                    <a:lnTo>
                      <a:pt x="5" y="4"/>
                    </a:lnTo>
                    <a:lnTo>
                      <a:pt x="2" y="8"/>
                    </a:lnTo>
                    <a:lnTo>
                      <a:pt x="0" y="12"/>
                    </a:lnTo>
                    <a:lnTo>
                      <a:pt x="2" y="16"/>
                    </a:lnTo>
                    <a:lnTo>
                      <a:pt x="5" y="20"/>
                    </a:lnTo>
                    <a:lnTo>
                      <a:pt x="10" y="22"/>
                    </a:lnTo>
                    <a:lnTo>
                      <a:pt x="15" y="24"/>
                    </a:lnTo>
                    <a:lnTo>
                      <a:pt x="20" y="22"/>
                    </a:lnTo>
                    <a:lnTo>
                      <a:pt x="25" y="20"/>
                    </a:lnTo>
                    <a:lnTo>
                      <a:pt x="29" y="16"/>
                    </a:lnTo>
                    <a:lnTo>
                      <a:pt x="30" y="12"/>
                    </a:lnTo>
                    <a:lnTo>
                      <a:pt x="29" y="8"/>
                    </a:lnTo>
                    <a:lnTo>
                      <a:pt x="25" y="4"/>
                    </a:lnTo>
                    <a:lnTo>
                      <a:pt x="20" y="2"/>
                    </a:lnTo>
                    <a:lnTo>
                      <a:pt x="1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339" name="Freeform 40"/>
              <p:cNvSpPr>
                <a:spLocks noChangeAspect="1"/>
              </p:cNvSpPr>
              <p:nvPr/>
            </p:nvSpPr>
            <p:spPr bwMode="auto">
              <a:xfrm>
                <a:off x="3831" y="2319"/>
                <a:ext cx="15" cy="12"/>
              </a:xfrm>
              <a:custGeom>
                <a:avLst/>
                <a:gdLst>
                  <a:gd name="T0" fmla="*/ 1 w 30"/>
                  <a:gd name="T1" fmla="*/ 0 h 24"/>
                  <a:gd name="T2" fmla="*/ 1 w 30"/>
                  <a:gd name="T3" fmla="*/ 1 h 24"/>
                  <a:gd name="T4" fmla="*/ 1 w 30"/>
                  <a:gd name="T5" fmla="*/ 1 h 24"/>
                  <a:gd name="T6" fmla="*/ 1 w 30"/>
                  <a:gd name="T7" fmla="*/ 1 h 24"/>
                  <a:gd name="T8" fmla="*/ 0 w 30"/>
                  <a:gd name="T9" fmla="*/ 1 h 24"/>
                  <a:gd name="T10" fmla="*/ 1 w 30"/>
                  <a:gd name="T11" fmla="*/ 1 h 24"/>
                  <a:gd name="T12" fmla="*/ 1 w 30"/>
                  <a:gd name="T13" fmla="*/ 1 h 24"/>
                  <a:gd name="T14" fmla="*/ 1 w 30"/>
                  <a:gd name="T15" fmla="*/ 1 h 24"/>
                  <a:gd name="T16" fmla="*/ 1 w 30"/>
                  <a:gd name="T17" fmla="*/ 1 h 24"/>
                  <a:gd name="T18" fmla="*/ 1 w 30"/>
                  <a:gd name="T19" fmla="*/ 1 h 24"/>
                  <a:gd name="T20" fmla="*/ 1 w 30"/>
                  <a:gd name="T21" fmla="*/ 1 h 24"/>
                  <a:gd name="T22" fmla="*/ 1 w 30"/>
                  <a:gd name="T23" fmla="*/ 1 h 24"/>
                  <a:gd name="T24" fmla="*/ 1 w 30"/>
                  <a:gd name="T25" fmla="*/ 1 h 24"/>
                  <a:gd name="T26" fmla="*/ 1 w 30"/>
                  <a:gd name="T27" fmla="*/ 1 h 24"/>
                  <a:gd name="T28" fmla="*/ 1 w 30"/>
                  <a:gd name="T29" fmla="*/ 1 h 24"/>
                  <a:gd name="T30" fmla="*/ 1 w 30"/>
                  <a:gd name="T31" fmla="*/ 1 h 24"/>
                  <a:gd name="T32" fmla="*/ 1 w 30"/>
                  <a:gd name="T33" fmla="*/ 1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15" y="0"/>
                    </a:moveTo>
                    <a:lnTo>
                      <a:pt x="9" y="2"/>
                    </a:lnTo>
                    <a:lnTo>
                      <a:pt x="5" y="4"/>
                    </a:lnTo>
                    <a:lnTo>
                      <a:pt x="2" y="8"/>
                    </a:lnTo>
                    <a:lnTo>
                      <a:pt x="0" y="12"/>
                    </a:lnTo>
                    <a:lnTo>
                      <a:pt x="2" y="17"/>
                    </a:lnTo>
                    <a:lnTo>
                      <a:pt x="5" y="21"/>
                    </a:lnTo>
                    <a:lnTo>
                      <a:pt x="9" y="24"/>
                    </a:lnTo>
                    <a:lnTo>
                      <a:pt x="15" y="24"/>
                    </a:lnTo>
                    <a:lnTo>
                      <a:pt x="22" y="24"/>
                    </a:lnTo>
                    <a:lnTo>
                      <a:pt x="25" y="21"/>
                    </a:lnTo>
                    <a:lnTo>
                      <a:pt x="29" y="17"/>
                    </a:lnTo>
                    <a:lnTo>
                      <a:pt x="30" y="12"/>
                    </a:lnTo>
                    <a:lnTo>
                      <a:pt x="29" y="8"/>
                    </a:lnTo>
                    <a:lnTo>
                      <a:pt x="25" y="4"/>
                    </a:lnTo>
                    <a:lnTo>
                      <a:pt x="22" y="2"/>
                    </a:lnTo>
                    <a:lnTo>
                      <a:pt x="1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340" name="Freeform 41"/>
              <p:cNvSpPr>
                <a:spLocks noChangeAspect="1"/>
              </p:cNvSpPr>
              <p:nvPr/>
            </p:nvSpPr>
            <p:spPr bwMode="auto">
              <a:xfrm>
                <a:off x="3861" y="2319"/>
                <a:ext cx="15" cy="12"/>
              </a:xfrm>
              <a:custGeom>
                <a:avLst/>
                <a:gdLst>
                  <a:gd name="T0" fmla="*/ 1 w 30"/>
                  <a:gd name="T1" fmla="*/ 0 h 24"/>
                  <a:gd name="T2" fmla="*/ 1 w 30"/>
                  <a:gd name="T3" fmla="*/ 1 h 24"/>
                  <a:gd name="T4" fmla="*/ 1 w 30"/>
                  <a:gd name="T5" fmla="*/ 1 h 24"/>
                  <a:gd name="T6" fmla="*/ 1 w 30"/>
                  <a:gd name="T7" fmla="*/ 1 h 24"/>
                  <a:gd name="T8" fmla="*/ 0 w 30"/>
                  <a:gd name="T9" fmla="*/ 1 h 24"/>
                  <a:gd name="T10" fmla="*/ 1 w 30"/>
                  <a:gd name="T11" fmla="*/ 1 h 24"/>
                  <a:gd name="T12" fmla="*/ 1 w 30"/>
                  <a:gd name="T13" fmla="*/ 1 h 24"/>
                  <a:gd name="T14" fmla="*/ 1 w 30"/>
                  <a:gd name="T15" fmla="*/ 1 h 24"/>
                  <a:gd name="T16" fmla="*/ 1 w 30"/>
                  <a:gd name="T17" fmla="*/ 1 h 24"/>
                  <a:gd name="T18" fmla="*/ 1 w 30"/>
                  <a:gd name="T19" fmla="*/ 1 h 24"/>
                  <a:gd name="T20" fmla="*/ 1 w 30"/>
                  <a:gd name="T21" fmla="*/ 1 h 24"/>
                  <a:gd name="T22" fmla="*/ 1 w 30"/>
                  <a:gd name="T23" fmla="*/ 1 h 24"/>
                  <a:gd name="T24" fmla="*/ 1 w 30"/>
                  <a:gd name="T25" fmla="*/ 1 h 24"/>
                  <a:gd name="T26" fmla="*/ 1 w 30"/>
                  <a:gd name="T27" fmla="*/ 1 h 24"/>
                  <a:gd name="T28" fmla="*/ 1 w 30"/>
                  <a:gd name="T29" fmla="*/ 1 h 24"/>
                  <a:gd name="T30" fmla="*/ 1 w 30"/>
                  <a:gd name="T31" fmla="*/ 1 h 24"/>
                  <a:gd name="T32" fmla="*/ 1 w 30"/>
                  <a:gd name="T33" fmla="*/ 1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15" y="0"/>
                    </a:moveTo>
                    <a:lnTo>
                      <a:pt x="9" y="2"/>
                    </a:lnTo>
                    <a:lnTo>
                      <a:pt x="5" y="4"/>
                    </a:lnTo>
                    <a:lnTo>
                      <a:pt x="2" y="8"/>
                    </a:lnTo>
                    <a:lnTo>
                      <a:pt x="0" y="12"/>
                    </a:lnTo>
                    <a:lnTo>
                      <a:pt x="2" y="17"/>
                    </a:lnTo>
                    <a:lnTo>
                      <a:pt x="5" y="21"/>
                    </a:lnTo>
                    <a:lnTo>
                      <a:pt x="9" y="24"/>
                    </a:lnTo>
                    <a:lnTo>
                      <a:pt x="15" y="24"/>
                    </a:lnTo>
                    <a:lnTo>
                      <a:pt x="22" y="24"/>
                    </a:lnTo>
                    <a:lnTo>
                      <a:pt x="25" y="21"/>
                    </a:lnTo>
                    <a:lnTo>
                      <a:pt x="29" y="17"/>
                    </a:lnTo>
                    <a:lnTo>
                      <a:pt x="30" y="12"/>
                    </a:lnTo>
                    <a:lnTo>
                      <a:pt x="29" y="8"/>
                    </a:lnTo>
                    <a:lnTo>
                      <a:pt x="25" y="4"/>
                    </a:lnTo>
                    <a:lnTo>
                      <a:pt x="22" y="2"/>
                    </a:lnTo>
                    <a:lnTo>
                      <a:pt x="1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341" name="Freeform 42"/>
              <p:cNvSpPr>
                <a:spLocks noChangeAspect="1"/>
              </p:cNvSpPr>
              <p:nvPr/>
            </p:nvSpPr>
            <p:spPr bwMode="auto">
              <a:xfrm>
                <a:off x="3891" y="2320"/>
                <a:ext cx="15" cy="12"/>
              </a:xfrm>
              <a:custGeom>
                <a:avLst/>
                <a:gdLst>
                  <a:gd name="T0" fmla="*/ 1 w 30"/>
                  <a:gd name="T1" fmla="*/ 0 h 23"/>
                  <a:gd name="T2" fmla="*/ 1 w 30"/>
                  <a:gd name="T3" fmla="*/ 0 h 23"/>
                  <a:gd name="T4" fmla="*/ 1 w 30"/>
                  <a:gd name="T5" fmla="*/ 1 h 23"/>
                  <a:gd name="T6" fmla="*/ 1 w 30"/>
                  <a:gd name="T7" fmla="*/ 1 h 23"/>
                  <a:gd name="T8" fmla="*/ 0 w 30"/>
                  <a:gd name="T9" fmla="*/ 1 h 23"/>
                  <a:gd name="T10" fmla="*/ 1 w 30"/>
                  <a:gd name="T11" fmla="*/ 1 h 23"/>
                  <a:gd name="T12" fmla="*/ 1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0 h 23"/>
                  <a:gd name="T34" fmla="*/ 1 w 30"/>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15" y="0"/>
                    </a:moveTo>
                    <a:lnTo>
                      <a:pt x="8" y="0"/>
                    </a:lnTo>
                    <a:lnTo>
                      <a:pt x="5" y="2"/>
                    </a:lnTo>
                    <a:lnTo>
                      <a:pt x="1" y="6"/>
                    </a:lnTo>
                    <a:lnTo>
                      <a:pt x="0" y="11"/>
                    </a:lnTo>
                    <a:lnTo>
                      <a:pt x="1" y="15"/>
                    </a:lnTo>
                    <a:lnTo>
                      <a:pt x="5" y="19"/>
                    </a:lnTo>
                    <a:lnTo>
                      <a:pt x="8" y="22"/>
                    </a:lnTo>
                    <a:lnTo>
                      <a:pt x="15" y="23"/>
                    </a:lnTo>
                    <a:lnTo>
                      <a:pt x="21" y="22"/>
                    </a:lnTo>
                    <a:lnTo>
                      <a:pt x="25" y="19"/>
                    </a:lnTo>
                    <a:lnTo>
                      <a:pt x="28" y="15"/>
                    </a:lnTo>
                    <a:lnTo>
                      <a:pt x="30" y="11"/>
                    </a:lnTo>
                    <a:lnTo>
                      <a:pt x="28" y="6"/>
                    </a:lnTo>
                    <a:lnTo>
                      <a:pt x="25" y="2"/>
                    </a:lnTo>
                    <a:lnTo>
                      <a:pt x="21" y="0"/>
                    </a:lnTo>
                    <a:lnTo>
                      <a:pt x="1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342" name="Freeform 43"/>
              <p:cNvSpPr>
                <a:spLocks noChangeAspect="1"/>
              </p:cNvSpPr>
              <p:nvPr/>
            </p:nvSpPr>
            <p:spPr bwMode="auto">
              <a:xfrm>
                <a:off x="3921" y="2320"/>
                <a:ext cx="15" cy="12"/>
              </a:xfrm>
              <a:custGeom>
                <a:avLst/>
                <a:gdLst>
                  <a:gd name="T0" fmla="*/ 1 w 30"/>
                  <a:gd name="T1" fmla="*/ 0 h 23"/>
                  <a:gd name="T2" fmla="*/ 1 w 30"/>
                  <a:gd name="T3" fmla="*/ 0 h 23"/>
                  <a:gd name="T4" fmla="*/ 1 w 30"/>
                  <a:gd name="T5" fmla="*/ 1 h 23"/>
                  <a:gd name="T6" fmla="*/ 1 w 30"/>
                  <a:gd name="T7" fmla="*/ 1 h 23"/>
                  <a:gd name="T8" fmla="*/ 0 w 30"/>
                  <a:gd name="T9" fmla="*/ 1 h 23"/>
                  <a:gd name="T10" fmla="*/ 1 w 30"/>
                  <a:gd name="T11" fmla="*/ 1 h 23"/>
                  <a:gd name="T12" fmla="*/ 1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0 h 23"/>
                  <a:gd name="T34" fmla="*/ 1 w 30"/>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15" y="0"/>
                    </a:moveTo>
                    <a:lnTo>
                      <a:pt x="8" y="0"/>
                    </a:lnTo>
                    <a:lnTo>
                      <a:pt x="5" y="2"/>
                    </a:lnTo>
                    <a:lnTo>
                      <a:pt x="1" y="6"/>
                    </a:lnTo>
                    <a:lnTo>
                      <a:pt x="0" y="11"/>
                    </a:lnTo>
                    <a:lnTo>
                      <a:pt x="1" y="15"/>
                    </a:lnTo>
                    <a:lnTo>
                      <a:pt x="5" y="19"/>
                    </a:lnTo>
                    <a:lnTo>
                      <a:pt x="8" y="22"/>
                    </a:lnTo>
                    <a:lnTo>
                      <a:pt x="15" y="23"/>
                    </a:lnTo>
                    <a:lnTo>
                      <a:pt x="21" y="22"/>
                    </a:lnTo>
                    <a:lnTo>
                      <a:pt x="25" y="19"/>
                    </a:lnTo>
                    <a:lnTo>
                      <a:pt x="28" y="15"/>
                    </a:lnTo>
                    <a:lnTo>
                      <a:pt x="30" y="11"/>
                    </a:lnTo>
                    <a:lnTo>
                      <a:pt x="28" y="6"/>
                    </a:lnTo>
                    <a:lnTo>
                      <a:pt x="25" y="2"/>
                    </a:lnTo>
                    <a:lnTo>
                      <a:pt x="21" y="0"/>
                    </a:lnTo>
                    <a:lnTo>
                      <a:pt x="1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343" name="Freeform 44"/>
              <p:cNvSpPr>
                <a:spLocks noChangeAspect="1"/>
              </p:cNvSpPr>
              <p:nvPr/>
            </p:nvSpPr>
            <p:spPr bwMode="auto">
              <a:xfrm>
                <a:off x="3951" y="2320"/>
                <a:ext cx="15" cy="12"/>
              </a:xfrm>
              <a:custGeom>
                <a:avLst/>
                <a:gdLst>
                  <a:gd name="T0" fmla="*/ 1 w 30"/>
                  <a:gd name="T1" fmla="*/ 0 h 23"/>
                  <a:gd name="T2" fmla="*/ 1 w 30"/>
                  <a:gd name="T3" fmla="*/ 1 h 23"/>
                  <a:gd name="T4" fmla="*/ 1 w 30"/>
                  <a:gd name="T5" fmla="*/ 1 h 23"/>
                  <a:gd name="T6" fmla="*/ 1 w 30"/>
                  <a:gd name="T7" fmla="*/ 1 h 23"/>
                  <a:gd name="T8" fmla="*/ 0 w 30"/>
                  <a:gd name="T9" fmla="*/ 1 h 23"/>
                  <a:gd name="T10" fmla="*/ 1 w 30"/>
                  <a:gd name="T11" fmla="*/ 1 h 23"/>
                  <a:gd name="T12" fmla="*/ 1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15" y="0"/>
                    </a:moveTo>
                    <a:lnTo>
                      <a:pt x="8" y="1"/>
                    </a:lnTo>
                    <a:lnTo>
                      <a:pt x="5" y="4"/>
                    </a:lnTo>
                    <a:lnTo>
                      <a:pt x="1" y="6"/>
                    </a:lnTo>
                    <a:lnTo>
                      <a:pt x="0" y="11"/>
                    </a:lnTo>
                    <a:lnTo>
                      <a:pt x="1" y="15"/>
                    </a:lnTo>
                    <a:lnTo>
                      <a:pt x="5" y="19"/>
                    </a:lnTo>
                    <a:lnTo>
                      <a:pt x="8" y="22"/>
                    </a:lnTo>
                    <a:lnTo>
                      <a:pt x="15" y="23"/>
                    </a:lnTo>
                    <a:lnTo>
                      <a:pt x="21" y="22"/>
                    </a:lnTo>
                    <a:lnTo>
                      <a:pt x="25" y="19"/>
                    </a:lnTo>
                    <a:lnTo>
                      <a:pt x="28" y="15"/>
                    </a:lnTo>
                    <a:lnTo>
                      <a:pt x="30" y="11"/>
                    </a:lnTo>
                    <a:lnTo>
                      <a:pt x="28" y="6"/>
                    </a:lnTo>
                    <a:lnTo>
                      <a:pt x="25" y="4"/>
                    </a:lnTo>
                    <a:lnTo>
                      <a:pt x="21" y="1"/>
                    </a:lnTo>
                    <a:lnTo>
                      <a:pt x="1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9192" name="Freeform 45"/>
            <p:cNvSpPr>
              <a:spLocks noChangeAspect="1"/>
            </p:cNvSpPr>
            <p:nvPr/>
          </p:nvSpPr>
          <p:spPr bwMode="auto">
            <a:xfrm>
              <a:off x="3364" y="1816"/>
              <a:ext cx="167" cy="12"/>
            </a:xfrm>
            <a:custGeom>
              <a:avLst/>
              <a:gdLst>
                <a:gd name="T0" fmla="*/ 0 w 316"/>
                <a:gd name="T1" fmla="*/ 0 h 23"/>
                <a:gd name="T2" fmla="*/ 0 w 316"/>
                <a:gd name="T3" fmla="*/ 1 h 23"/>
                <a:gd name="T4" fmla="*/ 1 w 316"/>
                <a:gd name="T5" fmla="*/ 1 h 23"/>
                <a:gd name="T6" fmla="*/ 1 w 316"/>
                <a:gd name="T7" fmla="*/ 1 h 23"/>
                <a:gd name="T8" fmla="*/ 0 w 316"/>
                <a:gd name="T9" fmla="*/ 0 h 23"/>
                <a:gd name="T10" fmla="*/ 0 60000 65536"/>
                <a:gd name="T11" fmla="*/ 0 60000 65536"/>
                <a:gd name="T12" fmla="*/ 0 60000 65536"/>
                <a:gd name="T13" fmla="*/ 0 60000 65536"/>
                <a:gd name="T14" fmla="*/ 0 60000 65536"/>
                <a:gd name="T15" fmla="*/ 0 w 316"/>
                <a:gd name="T16" fmla="*/ 0 h 23"/>
                <a:gd name="T17" fmla="*/ 316 w 316"/>
                <a:gd name="T18" fmla="*/ 23 h 23"/>
              </a:gdLst>
              <a:ahLst/>
              <a:cxnLst>
                <a:cxn ang="T10">
                  <a:pos x="T0" y="T1"/>
                </a:cxn>
                <a:cxn ang="T11">
                  <a:pos x="T2" y="T3"/>
                </a:cxn>
                <a:cxn ang="T12">
                  <a:pos x="T4" y="T5"/>
                </a:cxn>
                <a:cxn ang="T13">
                  <a:pos x="T6" y="T7"/>
                </a:cxn>
                <a:cxn ang="T14">
                  <a:pos x="T8" y="T9"/>
                </a:cxn>
              </a:cxnLst>
              <a:rect l="T15" t="T16" r="T17" b="T18"/>
              <a:pathLst>
                <a:path w="316" h="23">
                  <a:moveTo>
                    <a:pt x="0" y="0"/>
                  </a:moveTo>
                  <a:lnTo>
                    <a:pt x="0" y="21"/>
                  </a:lnTo>
                  <a:lnTo>
                    <a:pt x="316" y="23"/>
                  </a:lnTo>
                  <a:lnTo>
                    <a:pt x="316" y="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193" name="Rectangle 46"/>
            <p:cNvSpPr>
              <a:spLocks noChangeAspect="1" noChangeArrowheads="1"/>
            </p:cNvSpPr>
            <p:nvPr/>
          </p:nvSpPr>
          <p:spPr bwMode="auto">
            <a:xfrm>
              <a:off x="3577" y="1781"/>
              <a:ext cx="555"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sp>
          <p:nvSpPr>
            <p:cNvPr id="49194" name="Rectangle 47"/>
            <p:cNvSpPr>
              <a:spLocks noChangeAspect="1" noChangeArrowheads="1"/>
            </p:cNvSpPr>
            <p:nvPr/>
          </p:nvSpPr>
          <p:spPr bwMode="auto">
            <a:xfrm>
              <a:off x="3577" y="1787"/>
              <a:ext cx="20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900">
                  <a:solidFill>
                    <a:srgbClr val="000000"/>
                  </a:solidFill>
                </a:rPr>
                <a:t>Low Reactive</a:t>
              </a:r>
              <a:endParaRPr lang="en-US" altLang="en-US" sz="2400" i="1"/>
            </a:p>
          </p:txBody>
        </p:sp>
        <p:sp>
          <p:nvSpPr>
            <p:cNvPr id="49195" name="Rectangle 48"/>
            <p:cNvSpPr>
              <a:spLocks noChangeAspect="1" noChangeArrowheads="1"/>
            </p:cNvSpPr>
            <p:nvPr/>
          </p:nvSpPr>
          <p:spPr bwMode="auto">
            <a:xfrm>
              <a:off x="3577" y="2003"/>
              <a:ext cx="582"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sp>
          <p:nvSpPr>
            <p:cNvPr id="49196" name="Rectangle 49"/>
            <p:cNvSpPr>
              <a:spLocks noChangeAspect="1" noChangeArrowheads="1"/>
            </p:cNvSpPr>
            <p:nvPr/>
          </p:nvSpPr>
          <p:spPr bwMode="auto">
            <a:xfrm>
              <a:off x="3577" y="2010"/>
              <a:ext cx="217"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900">
                  <a:solidFill>
                    <a:srgbClr val="000000"/>
                  </a:solidFill>
                </a:rPr>
                <a:t>High Negative</a:t>
              </a:r>
              <a:endParaRPr lang="en-US" altLang="en-US" sz="2400" i="1"/>
            </a:p>
          </p:txBody>
        </p:sp>
        <p:sp>
          <p:nvSpPr>
            <p:cNvPr id="49197" name="Rectangle 50"/>
            <p:cNvSpPr>
              <a:spLocks noChangeAspect="1" noChangeArrowheads="1"/>
            </p:cNvSpPr>
            <p:nvPr/>
          </p:nvSpPr>
          <p:spPr bwMode="auto">
            <a:xfrm>
              <a:off x="3577" y="2226"/>
              <a:ext cx="544"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sp>
          <p:nvSpPr>
            <p:cNvPr id="49198" name="Rectangle 51"/>
            <p:cNvSpPr>
              <a:spLocks noChangeAspect="1" noChangeArrowheads="1"/>
            </p:cNvSpPr>
            <p:nvPr/>
          </p:nvSpPr>
          <p:spPr bwMode="auto">
            <a:xfrm>
              <a:off x="3577" y="2232"/>
              <a:ext cx="203"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900">
                  <a:solidFill>
                    <a:srgbClr val="000000"/>
                  </a:solidFill>
                </a:rPr>
                <a:t>High Positive</a:t>
              </a:r>
              <a:endParaRPr lang="en-US" altLang="en-US" sz="2400" i="1"/>
            </a:p>
          </p:txBody>
        </p:sp>
        <p:sp>
          <p:nvSpPr>
            <p:cNvPr id="49199" name="Freeform 52"/>
            <p:cNvSpPr>
              <a:spLocks noChangeAspect="1"/>
            </p:cNvSpPr>
            <p:nvPr/>
          </p:nvSpPr>
          <p:spPr bwMode="auto">
            <a:xfrm>
              <a:off x="1471" y="508"/>
              <a:ext cx="27" cy="24"/>
            </a:xfrm>
            <a:custGeom>
              <a:avLst/>
              <a:gdLst>
                <a:gd name="T0" fmla="*/ 1 w 52"/>
                <a:gd name="T1" fmla="*/ 1 h 42"/>
                <a:gd name="T2" fmla="*/ 0 w 52"/>
                <a:gd name="T3" fmla="*/ 0 h 42"/>
                <a:gd name="T4" fmla="*/ 0 w 52"/>
                <a:gd name="T5" fmla="*/ 1 h 42"/>
                <a:gd name="T6" fmla="*/ 1 w 52"/>
                <a:gd name="T7" fmla="*/ 1 h 42"/>
                <a:gd name="T8" fmla="*/ 0 60000 65536"/>
                <a:gd name="T9" fmla="*/ 0 60000 65536"/>
                <a:gd name="T10" fmla="*/ 0 60000 65536"/>
                <a:gd name="T11" fmla="*/ 0 60000 65536"/>
                <a:gd name="T12" fmla="*/ 0 w 52"/>
                <a:gd name="T13" fmla="*/ 0 h 42"/>
                <a:gd name="T14" fmla="*/ 52 w 52"/>
                <a:gd name="T15" fmla="*/ 42 h 42"/>
              </a:gdLst>
              <a:ahLst/>
              <a:cxnLst>
                <a:cxn ang="T8">
                  <a:pos x="T0" y="T1"/>
                </a:cxn>
                <a:cxn ang="T9">
                  <a:pos x="T2" y="T3"/>
                </a:cxn>
                <a:cxn ang="T10">
                  <a:pos x="T4" y="T5"/>
                </a:cxn>
                <a:cxn ang="T11">
                  <a:pos x="T6" y="T7"/>
                </a:cxn>
              </a:cxnLst>
              <a:rect l="T12" t="T13" r="T14" b="T15"/>
              <a:pathLst>
                <a:path w="52" h="42">
                  <a:moveTo>
                    <a:pt x="52" y="42"/>
                  </a:moveTo>
                  <a:lnTo>
                    <a:pt x="0" y="0"/>
                  </a:lnTo>
                  <a:lnTo>
                    <a:pt x="0" y="42"/>
                  </a:lnTo>
                  <a:lnTo>
                    <a:pt x="52"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00" name="Freeform 53"/>
            <p:cNvSpPr>
              <a:spLocks noChangeAspect="1"/>
            </p:cNvSpPr>
            <p:nvPr/>
          </p:nvSpPr>
          <p:spPr bwMode="auto">
            <a:xfrm>
              <a:off x="1471" y="508"/>
              <a:ext cx="27" cy="24"/>
            </a:xfrm>
            <a:custGeom>
              <a:avLst/>
              <a:gdLst>
                <a:gd name="T0" fmla="*/ 0 w 52"/>
                <a:gd name="T1" fmla="*/ 0 h 42"/>
                <a:gd name="T2" fmla="*/ 1 w 52"/>
                <a:gd name="T3" fmla="*/ 0 h 42"/>
                <a:gd name="T4" fmla="*/ 1 w 52"/>
                <a:gd name="T5" fmla="*/ 1 h 42"/>
                <a:gd name="T6" fmla="*/ 0 w 52"/>
                <a:gd name="T7" fmla="*/ 0 h 42"/>
                <a:gd name="T8" fmla="*/ 0 60000 65536"/>
                <a:gd name="T9" fmla="*/ 0 60000 65536"/>
                <a:gd name="T10" fmla="*/ 0 60000 65536"/>
                <a:gd name="T11" fmla="*/ 0 60000 65536"/>
                <a:gd name="T12" fmla="*/ 0 w 52"/>
                <a:gd name="T13" fmla="*/ 0 h 42"/>
                <a:gd name="T14" fmla="*/ 52 w 52"/>
                <a:gd name="T15" fmla="*/ 42 h 42"/>
              </a:gdLst>
              <a:ahLst/>
              <a:cxnLst>
                <a:cxn ang="T8">
                  <a:pos x="T0" y="T1"/>
                </a:cxn>
                <a:cxn ang="T9">
                  <a:pos x="T2" y="T3"/>
                </a:cxn>
                <a:cxn ang="T10">
                  <a:pos x="T4" y="T5"/>
                </a:cxn>
                <a:cxn ang="T11">
                  <a:pos x="T6" y="T7"/>
                </a:cxn>
              </a:cxnLst>
              <a:rect l="T12" t="T13" r="T14" b="T15"/>
              <a:pathLst>
                <a:path w="52" h="42">
                  <a:moveTo>
                    <a:pt x="0" y="0"/>
                  </a:moveTo>
                  <a:lnTo>
                    <a:pt x="52" y="0"/>
                  </a:lnTo>
                  <a:lnTo>
                    <a:pt x="52" y="4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01" name="Freeform 54"/>
            <p:cNvSpPr>
              <a:spLocks noChangeAspect="1"/>
            </p:cNvSpPr>
            <p:nvPr/>
          </p:nvSpPr>
          <p:spPr bwMode="auto">
            <a:xfrm>
              <a:off x="1471" y="881"/>
              <a:ext cx="27" cy="18"/>
            </a:xfrm>
            <a:custGeom>
              <a:avLst/>
              <a:gdLst>
                <a:gd name="T0" fmla="*/ 1 w 52"/>
                <a:gd name="T1" fmla="*/ 1 h 31"/>
                <a:gd name="T2" fmla="*/ 0 w 52"/>
                <a:gd name="T3" fmla="*/ 0 h 31"/>
                <a:gd name="T4" fmla="*/ 0 w 52"/>
                <a:gd name="T5" fmla="*/ 1 h 31"/>
                <a:gd name="T6" fmla="*/ 1 w 52"/>
                <a:gd name="T7" fmla="*/ 1 h 31"/>
                <a:gd name="T8" fmla="*/ 0 60000 65536"/>
                <a:gd name="T9" fmla="*/ 0 60000 65536"/>
                <a:gd name="T10" fmla="*/ 0 60000 65536"/>
                <a:gd name="T11" fmla="*/ 0 60000 65536"/>
                <a:gd name="T12" fmla="*/ 0 w 52"/>
                <a:gd name="T13" fmla="*/ 0 h 31"/>
                <a:gd name="T14" fmla="*/ 52 w 52"/>
                <a:gd name="T15" fmla="*/ 31 h 31"/>
              </a:gdLst>
              <a:ahLst/>
              <a:cxnLst>
                <a:cxn ang="T8">
                  <a:pos x="T0" y="T1"/>
                </a:cxn>
                <a:cxn ang="T9">
                  <a:pos x="T2" y="T3"/>
                </a:cxn>
                <a:cxn ang="T10">
                  <a:pos x="T4" y="T5"/>
                </a:cxn>
                <a:cxn ang="T11">
                  <a:pos x="T6" y="T7"/>
                </a:cxn>
              </a:cxnLst>
              <a:rect l="T12" t="T13" r="T14" b="T15"/>
              <a:pathLst>
                <a:path w="52" h="31">
                  <a:moveTo>
                    <a:pt x="52" y="31"/>
                  </a:moveTo>
                  <a:lnTo>
                    <a:pt x="0" y="0"/>
                  </a:lnTo>
                  <a:lnTo>
                    <a:pt x="0" y="31"/>
                  </a:lnTo>
                  <a:lnTo>
                    <a:pt x="52"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02" name="Freeform 55"/>
            <p:cNvSpPr>
              <a:spLocks noChangeAspect="1"/>
            </p:cNvSpPr>
            <p:nvPr/>
          </p:nvSpPr>
          <p:spPr bwMode="auto">
            <a:xfrm>
              <a:off x="1471" y="881"/>
              <a:ext cx="27" cy="18"/>
            </a:xfrm>
            <a:custGeom>
              <a:avLst/>
              <a:gdLst>
                <a:gd name="T0" fmla="*/ 0 w 52"/>
                <a:gd name="T1" fmla="*/ 0 h 31"/>
                <a:gd name="T2" fmla="*/ 1 w 52"/>
                <a:gd name="T3" fmla="*/ 0 h 31"/>
                <a:gd name="T4" fmla="*/ 1 w 52"/>
                <a:gd name="T5" fmla="*/ 1 h 31"/>
                <a:gd name="T6" fmla="*/ 0 w 52"/>
                <a:gd name="T7" fmla="*/ 0 h 31"/>
                <a:gd name="T8" fmla="*/ 0 60000 65536"/>
                <a:gd name="T9" fmla="*/ 0 60000 65536"/>
                <a:gd name="T10" fmla="*/ 0 60000 65536"/>
                <a:gd name="T11" fmla="*/ 0 60000 65536"/>
                <a:gd name="T12" fmla="*/ 0 w 52"/>
                <a:gd name="T13" fmla="*/ 0 h 31"/>
                <a:gd name="T14" fmla="*/ 52 w 52"/>
                <a:gd name="T15" fmla="*/ 31 h 31"/>
              </a:gdLst>
              <a:ahLst/>
              <a:cxnLst>
                <a:cxn ang="T8">
                  <a:pos x="T0" y="T1"/>
                </a:cxn>
                <a:cxn ang="T9">
                  <a:pos x="T2" y="T3"/>
                </a:cxn>
                <a:cxn ang="T10">
                  <a:pos x="T4" y="T5"/>
                </a:cxn>
                <a:cxn ang="T11">
                  <a:pos x="T6" y="T7"/>
                </a:cxn>
              </a:cxnLst>
              <a:rect l="T12" t="T13" r="T14" b="T15"/>
              <a:pathLst>
                <a:path w="52" h="31">
                  <a:moveTo>
                    <a:pt x="0" y="0"/>
                  </a:moveTo>
                  <a:lnTo>
                    <a:pt x="52" y="0"/>
                  </a:lnTo>
                  <a:lnTo>
                    <a:pt x="52" y="3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03" name="Freeform 56"/>
            <p:cNvSpPr>
              <a:spLocks noChangeAspect="1"/>
            </p:cNvSpPr>
            <p:nvPr/>
          </p:nvSpPr>
          <p:spPr bwMode="auto">
            <a:xfrm>
              <a:off x="1471" y="1254"/>
              <a:ext cx="27" cy="19"/>
            </a:xfrm>
            <a:custGeom>
              <a:avLst/>
              <a:gdLst>
                <a:gd name="T0" fmla="*/ 1 w 52"/>
                <a:gd name="T1" fmla="*/ 1 h 32"/>
                <a:gd name="T2" fmla="*/ 0 w 52"/>
                <a:gd name="T3" fmla="*/ 0 h 32"/>
                <a:gd name="T4" fmla="*/ 0 w 52"/>
                <a:gd name="T5" fmla="*/ 1 h 32"/>
                <a:gd name="T6" fmla="*/ 1 w 52"/>
                <a:gd name="T7" fmla="*/ 1 h 32"/>
                <a:gd name="T8" fmla="*/ 0 60000 65536"/>
                <a:gd name="T9" fmla="*/ 0 60000 65536"/>
                <a:gd name="T10" fmla="*/ 0 60000 65536"/>
                <a:gd name="T11" fmla="*/ 0 60000 65536"/>
                <a:gd name="T12" fmla="*/ 0 w 52"/>
                <a:gd name="T13" fmla="*/ 0 h 32"/>
                <a:gd name="T14" fmla="*/ 52 w 52"/>
                <a:gd name="T15" fmla="*/ 32 h 32"/>
              </a:gdLst>
              <a:ahLst/>
              <a:cxnLst>
                <a:cxn ang="T8">
                  <a:pos x="T0" y="T1"/>
                </a:cxn>
                <a:cxn ang="T9">
                  <a:pos x="T2" y="T3"/>
                </a:cxn>
                <a:cxn ang="T10">
                  <a:pos x="T4" y="T5"/>
                </a:cxn>
                <a:cxn ang="T11">
                  <a:pos x="T6" y="T7"/>
                </a:cxn>
              </a:cxnLst>
              <a:rect l="T12" t="T13" r="T14" b="T15"/>
              <a:pathLst>
                <a:path w="52" h="32">
                  <a:moveTo>
                    <a:pt x="52" y="32"/>
                  </a:moveTo>
                  <a:lnTo>
                    <a:pt x="0" y="0"/>
                  </a:lnTo>
                  <a:lnTo>
                    <a:pt x="0" y="32"/>
                  </a:lnTo>
                  <a:lnTo>
                    <a:pt x="52"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04" name="Freeform 57"/>
            <p:cNvSpPr>
              <a:spLocks noChangeAspect="1"/>
            </p:cNvSpPr>
            <p:nvPr/>
          </p:nvSpPr>
          <p:spPr bwMode="auto">
            <a:xfrm>
              <a:off x="1471" y="1254"/>
              <a:ext cx="27" cy="19"/>
            </a:xfrm>
            <a:custGeom>
              <a:avLst/>
              <a:gdLst>
                <a:gd name="T0" fmla="*/ 0 w 52"/>
                <a:gd name="T1" fmla="*/ 0 h 32"/>
                <a:gd name="T2" fmla="*/ 1 w 52"/>
                <a:gd name="T3" fmla="*/ 0 h 32"/>
                <a:gd name="T4" fmla="*/ 1 w 52"/>
                <a:gd name="T5" fmla="*/ 1 h 32"/>
                <a:gd name="T6" fmla="*/ 0 w 52"/>
                <a:gd name="T7" fmla="*/ 0 h 32"/>
                <a:gd name="T8" fmla="*/ 0 60000 65536"/>
                <a:gd name="T9" fmla="*/ 0 60000 65536"/>
                <a:gd name="T10" fmla="*/ 0 60000 65536"/>
                <a:gd name="T11" fmla="*/ 0 60000 65536"/>
                <a:gd name="T12" fmla="*/ 0 w 52"/>
                <a:gd name="T13" fmla="*/ 0 h 32"/>
                <a:gd name="T14" fmla="*/ 52 w 52"/>
                <a:gd name="T15" fmla="*/ 32 h 32"/>
              </a:gdLst>
              <a:ahLst/>
              <a:cxnLst>
                <a:cxn ang="T8">
                  <a:pos x="T0" y="T1"/>
                </a:cxn>
                <a:cxn ang="T9">
                  <a:pos x="T2" y="T3"/>
                </a:cxn>
                <a:cxn ang="T10">
                  <a:pos x="T4" y="T5"/>
                </a:cxn>
                <a:cxn ang="T11">
                  <a:pos x="T6" y="T7"/>
                </a:cxn>
              </a:cxnLst>
              <a:rect l="T12" t="T13" r="T14" b="T15"/>
              <a:pathLst>
                <a:path w="52" h="32">
                  <a:moveTo>
                    <a:pt x="0" y="0"/>
                  </a:moveTo>
                  <a:lnTo>
                    <a:pt x="52" y="0"/>
                  </a:lnTo>
                  <a:lnTo>
                    <a:pt x="52" y="3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05" name="Freeform 58"/>
            <p:cNvSpPr>
              <a:spLocks noChangeAspect="1"/>
            </p:cNvSpPr>
            <p:nvPr/>
          </p:nvSpPr>
          <p:spPr bwMode="auto">
            <a:xfrm>
              <a:off x="1471" y="1628"/>
              <a:ext cx="27" cy="19"/>
            </a:xfrm>
            <a:custGeom>
              <a:avLst/>
              <a:gdLst>
                <a:gd name="T0" fmla="*/ 1 w 52"/>
                <a:gd name="T1" fmla="*/ 1 h 32"/>
                <a:gd name="T2" fmla="*/ 0 w 52"/>
                <a:gd name="T3" fmla="*/ 0 h 32"/>
                <a:gd name="T4" fmla="*/ 0 w 52"/>
                <a:gd name="T5" fmla="*/ 1 h 32"/>
                <a:gd name="T6" fmla="*/ 1 w 52"/>
                <a:gd name="T7" fmla="*/ 1 h 32"/>
                <a:gd name="T8" fmla="*/ 0 60000 65536"/>
                <a:gd name="T9" fmla="*/ 0 60000 65536"/>
                <a:gd name="T10" fmla="*/ 0 60000 65536"/>
                <a:gd name="T11" fmla="*/ 0 60000 65536"/>
                <a:gd name="T12" fmla="*/ 0 w 52"/>
                <a:gd name="T13" fmla="*/ 0 h 32"/>
                <a:gd name="T14" fmla="*/ 52 w 52"/>
                <a:gd name="T15" fmla="*/ 32 h 32"/>
              </a:gdLst>
              <a:ahLst/>
              <a:cxnLst>
                <a:cxn ang="T8">
                  <a:pos x="T0" y="T1"/>
                </a:cxn>
                <a:cxn ang="T9">
                  <a:pos x="T2" y="T3"/>
                </a:cxn>
                <a:cxn ang="T10">
                  <a:pos x="T4" y="T5"/>
                </a:cxn>
                <a:cxn ang="T11">
                  <a:pos x="T6" y="T7"/>
                </a:cxn>
              </a:cxnLst>
              <a:rect l="T12" t="T13" r="T14" b="T15"/>
              <a:pathLst>
                <a:path w="52" h="32">
                  <a:moveTo>
                    <a:pt x="52" y="32"/>
                  </a:moveTo>
                  <a:lnTo>
                    <a:pt x="0" y="0"/>
                  </a:lnTo>
                  <a:lnTo>
                    <a:pt x="0" y="32"/>
                  </a:lnTo>
                  <a:lnTo>
                    <a:pt x="52"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06" name="Freeform 59"/>
            <p:cNvSpPr>
              <a:spLocks noChangeAspect="1"/>
            </p:cNvSpPr>
            <p:nvPr/>
          </p:nvSpPr>
          <p:spPr bwMode="auto">
            <a:xfrm>
              <a:off x="1471" y="1628"/>
              <a:ext cx="27" cy="19"/>
            </a:xfrm>
            <a:custGeom>
              <a:avLst/>
              <a:gdLst>
                <a:gd name="T0" fmla="*/ 0 w 52"/>
                <a:gd name="T1" fmla="*/ 0 h 32"/>
                <a:gd name="T2" fmla="*/ 1 w 52"/>
                <a:gd name="T3" fmla="*/ 0 h 32"/>
                <a:gd name="T4" fmla="*/ 1 w 52"/>
                <a:gd name="T5" fmla="*/ 1 h 32"/>
                <a:gd name="T6" fmla="*/ 0 w 52"/>
                <a:gd name="T7" fmla="*/ 0 h 32"/>
                <a:gd name="T8" fmla="*/ 0 60000 65536"/>
                <a:gd name="T9" fmla="*/ 0 60000 65536"/>
                <a:gd name="T10" fmla="*/ 0 60000 65536"/>
                <a:gd name="T11" fmla="*/ 0 60000 65536"/>
                <a:gd name="T12" fmla="*/ 0 w 52"/>
                <a:gd name="T13" fmla="*/ 0 h 32"/>
                <a:gd name="T14" fmla="*/ 52 w 52"/>
                <a:gd name="T15" fmla="*/ 32 h 32"/>
              </a:gdLst>
              <a:ahLst/>
              <a:cxnLst>
                <a:cxn ang="T8">
                  <a:pos x="T0" y="T1"/>
                </a:cxn>
                <a:cxn ang="T9">
                  <a:pos x="T2" y="T3"/>
                </a:cxn>
                <a:cxn ang="T10">
                  <a:pos x="T4" y="T5"/>
                </a:cxn>
                <a:cxn ang="T11">
                  <a:pos x="T6" y="T7"/>
                </a:cxn>
              </a:cxnLst>
              <a:rect l="T12" t="T13" r="T14" b="T15"/>
              <a:pathLst>
                <a:path w="52" h="32">
                  <a:moveTo>
                    <a:pt x="0" y="0"/>
                  </a:moveTo>
                  <a:lnTo>
                    <a:pt x="52" y="0"/>
                  </a:lnTo>
                  <a:lnTo>
                    <a:pt x="52" y="3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07" name="Freeform 60"/>
            <p:cNvSpPr>
              <a:spLocks noChangeAspect="1"/>
            </p:cNvSpPr>
            <p:nvPr/>
          </p:nvSpPr>
          <p:spPr bwMode="auto">
            <a:xfrm>
              <a:off x="1471" y="2002"/>
              <a:ext cx="27" cy="18"/>
            </a:xfrm>
            <a:custGeom>
              <a:avLst/>
              <a:gdLst>
                <a:gd name="T0" fmla="*/ 1 w 52"/>
                <a:gd name="T1" fmla="*/ 1 h 31"/>
                <a:gd name="T2" fmla="*/ 0 w 52"/>
                <a:gd name="T3" fmla="*/ 0 h 31"/>
                <a:gd name="T4" fmla="*/ 0 w 52"/>
                <a:gd name="T5" fmla="*/ 1 h 31"/>
                <a:gd name="T6" fmla="*/ 1 w 52"/>
                <a:gd name="T7" fmla="*/ 1 h 31"/>
                <a:gd name="T8" fmla="*/ 0 60000 65536"/>
                <a:gd name="T9" fmla="*/ 0 60000 65536"/>
                <a:gd name="T10" fmla="*/ 0 60000 65536"/>
                <a:gd name="T11" fmla="*/ 0 60000 65536"/>
                <a:gd name="T12" fmla="*/ 0 w 52"/>
                <a:gd name="T13" fmla="*/ 0 h 31"/>
                <a:gd name="T14" fmla="*/ 52 w 52"/>
                <a:gd name="T15" fmla="*/ 31 h 31"/>
              </a:gdLst>
              <a:ahLst/>
              <a:cxnLst>
                <a:cxn ang="T8">
                  <a:pos x="T0" y="T1"/>
                </a:cxn>
                <a:cxn ang="T9">
                  <a:pos x="T2" y="T3"/>
                </a:cxn>
                <a:cxn ang="T10">
                  <a:pos x="T4" y="T5"/>
                </a:cxn>
                <a:cxn ang="T11">
                  <a:pos x="T6" y="T7"/>
                </a:cxn>
              </a:cxnLst>
              <a:rect l="T12" t="T13" r="T14" b="T15"/>
              <a:pathLst>
                <a:path w="52" h="31">
                  <a:moveTo>
                    <a:pt x="52" y="31"/>
                  </a:moveTo>
                  <a:lnTo>
                    <a:pt x="0" y="0"/>
                  </a:lnTo>
                  <a:lnTo>
                    <a:pt x="0" y="31"/>
                  </a:lnTo>
                  <a:lnTo>
                    <a:pt x="52"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08" name="Freeform 61"/>
            <p:cNvSpPr>
              <a:spLocks noChangeAspect="1"/>
            </p:cNvSpPr>
            <p:nvPr/>
          </p:nvSpPr>
          <p:spPr bwMode="auto">
            <a:xfrm>
              <a:off x="1471" y="2002"/>
              <a:ext cx="27" cy="18"/>
            </a:xfrm>
            <a:custGeom>
              <a:avLst/>
              <a:gdLst>
                <a:gd name="T0" fmla="*/ 0 w 52"/>
                <a:gd name="T1" fmla="*/ 0 h 31"/>
                <a:gd name="T2" fmla="*/ 1 w 52"/>
                <a:gd name="T3" fmla="*/ 0 h 31"/>
                <a:gd name="T4" fmla="*/ 1 w 52"/>
                <a:gd name="T5" fmla="*/ 1 h 31"/>
                <a:gd name="T6" fmla="*/ 0 w 52"/>
                <a:gd name="T7" fmla="*/ 0 h 31"/>
                <a:gd name="T8" fmla="*/ 0 60000 65536"/>
                <a:gd name="T9" fmla="*/ 0 60000 65536"/>
                <a:gd name="T10" fmla="*/ 0 60000 65536"/>
                <a:gd name="T11" fmla="*/ 0 60000 65536"/>
                <a:gd name="T12" fmla="*/ 0 w 52"/>
                <a:gd name="T13" fmla="*/ 0 h 31"/>
                <a:gd name="T14" fmla="*/ 52 w 52"/>
                <a:gd name="T15" fmla="*/ 31 h 31"/>
              </a:gdLst>
              <a:ahLst/>
              <a:cxnLst>
                <a:cxn ang="T8">
                  <a:pos x="T0" y="T1"/>
                </a:cxn>
                <a:cxn ang="T9">
                  <a:pos x="T2" y="T3"/>
                </a:cxn>
                <a:cxn ang="T10">
                  <a:pos x="T4" y="T5"/>
                </a:cxn>
                <a:cxn ang="T11">
                  <a:pos x="T6" y="T7"/>
                </a:cxn>
              </a:cxnLst>
              <a:rect l="T12" t="T13" r="T14" b="T15"/>
              <a:pathLst>
                <a:path w="52" h="31">
                  <a:moveTo>
                    <a:pt x="0" y="0"/>
                  </a:moveTo>
                  <a:lnTo>
                    <a:pt x="52" y="0"/>
                  </a:lnTo>
                  <a:lnTo>
                    <a:pt x="52" y="3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09" name="Freeform 62"/>
            <p:cNvSpPr>
              <a:spLocks noChangeAspect="1"/>
            </p:cNvSpPr>
            <p:nvPr/>
          </p:nvSpPr>
          <p:spPr bwMode="auto">
            <a:xfrm>
              <a:off x="1471" y="2375"/>
              <a:ext cx="27" cy="18"/>
            </a:xfrm>
            <a:custGeom>
              <a:avLst/>
              <a:gdLst>
                <a:gd name="T0" fmla="*/ 1 w 52"/>
                <a:gd name="T1" fmla="*/ 1 h 31"/>
                <a:gd name="T2" fmla="*/ 0 w 52"/>
                <a:gd name="T3" fmla="*/ 0 h 31"/>
                <a:gd name="T4" fmla="*/ 0 w 52"/>
                <a:gd name="T5" fmla="*/ 1 h 31"/>
                <a:gd name="T6" fmla="*/ 1 w 52"/>
                <a:gd name="T7" fmla="*/ 1 h 31"/>
                <a:gd name="T8" fmla="*/ 0 60000 65536"/>
                <a:gd name="T9" fmla="*/ 0 60000 65536"/>
                <a:gd name="T10" fmla="*/ 0 60000 65536"/>
                <a:gd name="T11" fmla="*/ 0 60000 65536"/>
                <a:gd name="T12" fmla="*/ 0 w 52"/>
                <a:gd name="T13" fmla="*/ 0 h 31"/>
                <a:gd name="T14" fmla="*/ 52 w 52"/>
                <a:gd name="T15" fmla="*/ 31 h 31"/>
              </a:gdLst>
              <a:ahLst/>
              <a:cxnLst>
                <a:cxn ang="T8">
                  <a:pos x="T0" y="T1"/>
                </a:cxn>
                <a:cxn ang="T9">
                  <a:pos x="T2" y="T3"/>
                </a:cxn>
                <a:cxn ang="T10">
                  <a:pos x="T4" y="T5"/>
                </a:cxn>
                <a:cxn ang="T11">
                  <a:pos x="T6" y="T7"/>
                </a:cxn>
              </a:cxnLst>
              <a:rect l="T12" t="T13" r="T14" b="T15"/>
              <a:pathLst>
                <a:path w="52" h="31">
                  <a:moveTo>
                    <a:pt x="52" y="31"/>
                  </a:moveTo>
                  <a:lnTo>
                    <a:pt x="0" y="0"/>
                  </a:lnTo>
                  <a:lnTo>
                    <a:pt x="0" y="31"/>
                  </a:lnTo>
                  <a:lnTo>
                    <a:pt x="52"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10" name="Freeform 63"/>
            <p:cNvSpPr>
              <a:spLocks noChangeAspect="1"/>
            </p:cNvSpPr>
            <p:nvPr/>
          </p:nvSpPr>
          <p:spPr bwMode="auto">
            <a:xfrm>
              <a:off x="1471" y="2375"/>
              <a:ext cx="27" cy="18"/>
            </a:xfrm>
            <a:custGeom>
              <a:avLst/>
              <a:gdLst>
                <a:gd name="T0" fmla="*/ 0 w 52"/>
                <a:gd name="T1" fmla="*/ 0 h 31"/>
                <a:gd name="T2" fmla="*/ 1 w 52"/>
                <a:gd name="T3" fmla="*/ 0 h 31"/>
                <a:gd name="T4" fmla="*/ 1 w 52"/>
                <a:gd name="T5" fmla="*/ 1 h 31"/>
                <a:gd name="T6" fmla="*/ 0 w 52"/>
                <a:gd name="T7" fmla="*/ 0 h 31"/>
                <a:gd name="T8" fmla="*/ 0 60000 65536"/>
                <a:gd name="T9" fmla="*/ 0 60000 65536"/>
                <a:gd name="T10" fmla="*/ 0 60000 65536"/>
                <a:gd name="T11" fmla="*/ 0 60000 65536"/>
                <a:gd name="T12" fmla="*/ 0 w 52"/>
                <a:gd name="T13" fmla="*/ 0 h 31"/>
                <a:gd name="T14" fmla="*/ 52 w 52"/>
                <a:gd name="T15" fmla="*/ 31 h 31"/>
              </a:gdLst>
              <a:ahLst/>
              <a:cxnLst>
                <a:cxn ang="T8">
                  <a:pos x="T0" y="T1"/>
                </a:cxn>
                <a:cxn ang="T9">
                  <a:pos x="T2" y="T3"/>
                </a:cxn>
                <a:cxn ang="T10">
                  <a:pos x="T4" y="T5"/>
                </a:cxn>
                <a:cxn ang="T11">
                  <a:pos x="T6" y="T7"/>
                </a:cxn>
              </a:cxnLst>
              <a:rect l="T12" t="T13" r="T14" b="T15"/>
              <a:pathLst>
                <a:path w="52" h="31">
                  <a:moveTo>
                    <a:pt x="0" y="0"/>
                  </a:moveTo>
                  <a:lnTo>
                    <a:pt x="52" y="0"/>
                  </a:lnTo>
                  <a:lnTo>
                    <a:pt x="52" y="3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11" name="Freeform 64"/>
            <p:cNvSpPr>
              <a:spLocks noChangeAspect="1"/>
            </p:cNvSpPr>
            <p:nvPr/>
          </p:nvSpPr>
          <p:spPr bwMode="auto">
            <a:xfrm>
              <a:off x="1471" y="2748"/>
              <a:ext cx="27" cy="19"/>
            </a:xfrm>
            <a:custGeom>
              <a:avLst/>
              <a:gdLst>
                <a:gd name="T0" fmla="*/ 1 w 52"/>
                <a:gd name="T1" fmla="*/ 1 h 31"/>
                <a:gd name="T2" fmla="*/ 0 w 52"/>
                <a:gd name="T3" fmla="*/ 0 h 31"/>
                <a:gd name="T4" fmla="*/ 0 w 52"/>
                <a:gd name="T5" fmla="*/ 1 h 31"/>
                <a:gd name="T6" fmla="*/ 1 w 52"/>
                <a:gd name="T7" fmla="*/ 1 h 31"/>
                <a:gd name="T8" fmla="*/ 0 60000 65536"/>
                <a:gd name="T9" fmla="*/ 0 60000 65536"/>
                <a:gd name="T10" fmla="*/ 0 60000 65536"/>
                <a:gd name="T11" fmla="*/ 0 60000 65536"/>
                <a:gd name="T12" fmla="*/ 0 w 52"/>
                <a:gd name="T13" fmla="*/ 0 h 31"/>
                <a:gd name="T14" fmla="*/ 52 w 52"/>
                <a:gd name="T15" fmla="*/ 31 h 31"/>
              </a:gdLst>
              <a:ahLst/>
              <a:cxnLst>
                <a:cxn ang="T8">
                  <a:pos x="T0" y="T1"/>
                </a:cxn>
                <a:cxn ang="T9">
                  <a:pos x="T2" y="T3"/>
                </a:cxn>
                <a:cxn ang="T10">
                  <a:pos x="T4" y="T5"/>
                </a:cxn>
                <a:cxn ang="T11">
                  <a:pos x="T6" y="T7"/>
                </a:cxn>
              </a:cxnLst>
              <a:rect l="T12" t="T13" r="T14" b="T15"/>
              <a:pathLst>
                <a:path w="52" h="31">
                  <a:moveTo>
                    <a:pt x="52" y="31"/>
                  </a:moveTo>
                  <a:lnTo>
                    <a:pt x="0" y="0"/>
                  </a:lnTo>
                  <a:lnTo>
                    <a:pt x="0" y="31"/>
                  </a:lnTo>
                  <a:lnTo>
                    <a:pt x="52"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12" name="Freeform 65"/>
            <p:cNvSpPr>
              <a:spLocks noChangeAspect="1"/>
            </p:cNvSpPr>
            <p:nvPr/>
          </p:nvSpPr>
          <p:spPr bwMode="auto">
            <a:xfrm>
              <a:off x="1471" y="2748"/>
              <a:ext cx="27" cy="19"/>
            </a:xfrm>
            <a:custGeom>
              <a:avLst/>
              <a:gdLst>
                <a:gd name="T0" fmla="*/ 0 w 52"/>
                <a:gd name="T1" fmla="*/ 0 h 31"/>
                <a:gd name="T2" fmla="*/ 1 w 52"/>
                <a:gd name="T3" fmla="*/ 0 h 31"/>
                <a:gd name="T4" fmla="*/ 1 w 52"/>
                <a:gd name="T5" fmla="*/ 1 h 31"/>
                <a:gd name="T6" fmla="*/ 0 w 52"/>
                <a:gd name="T7" fmla="*/ 0 h 31"/>
                <a:gd name="T8" fmla="*/ 0 60000 65536"/>
                <a:gd name="T9" fmla="*/ 0 60000 65536"/>
                <a:gd name="T10" fmla="*/ 0 60000 65536"/>
                <a:gd name="T11" fmla="*/ 0 60000 65536"/>
                <a:gd name="T12" fmla="*/ 0 w 52"/>
                <a:gd name="T13" fmla="*/ 0 h 31"/>
                <a:gd name="T14" fmla="*/ 52 w 52"/>
                <a:gd name="T15" fmla="*/ 31 h 31"/>
              </a:gdLst>
              <a:ahLst/>
              <a:cxnLst>
                <a:cxn ang="T8">
                  <a:pos x="T0" y="T1"/>
                </a:cxn>
                <a:cxn ang="T9">
                  <a:pos x="T2" y="T3"/>
                </a:cxn>
                <a:cxn ang="T10">
                  <a:pos x="T4" y="T5"/>
                </a:cxn>
                <a:cxn ang="T11">
                  <a:pos x="T6" y="T7"/>
                </a:cxn>
              </a:cxnLst>
              <a:rect l="T12" t="T13" r="T14" b="T15"/>
              <a:pathLst>
                <a:path w="52" h="31">
                  <a:moveTo>
                    <a:pt x="0" y="0"/>
                  </a:moveTo>
                  <a:lnTo>
                    <a:pt x="52" y="0"/>
                  </a:lnTo>
                  <a:lnTo>
                    <a:pt x="52" y="3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13" name="Freeform 66"/>
            <p:cNvSpPr>
              <a:spLocks noChangeAspect="1"/>
            </p:cNvSpPr>
            <p:nvPr/>
          </p:nvSpPr>
          <p:spPr bwMode="auto">
            <a:xfrm>
              <a:off x="1471" y="3121"/>
              <a:ext cx="27" cy="19"/>
            </a:xfrm>
            <a:custGeom>
              <a:avLst/>
              <a:gdLst>
                <a:gd name="T0" fmla="*/ 1 w 52"/>
                <a:gd name="T1" fmla="*/ 1 h 31"/>
                <a:gd name="T2" fmla="*/ 0 w 52"/>
                <a:gd name="T3" fmla="*/ 0 h 31"/>
                <a:gd name="T4" fmla="*/ 0 w 52"/>
                <a:gd name="T5" fmla="*/ 1 h 31"/>
                <a:gd name="T6" fmla="*/ 1 w 52"/>
                <a:gd name="T7" fmla="*/ 1 h 31"/>
                <a:gd name="T8" fmla="*/ 0 60000 65536"/>
                <a:gd name="T9" fmla="*/ 0 60000 65536"/>
                <a:gd name="T10" fmla="*/ 0 60000 65536"/>
                <a:gd name="T11" fmla="*/ 0 60000 65536"/>
                <a:gd name="T12" fmla="*/ 0 w 52"/>
                <a:gd name="T13" fmla="*/ 0 h 31"/>
                <a:gd name="T14" fmla="*/ 52 w 52"/>
                <a:gd name="T15" fmla="*/ 31 h 31"/>
              </a:gdLst>
              <a:ahLst/>
              <a:cxnLst>
                <a:cxn ang="T8">
                  <a:pos x="T0" y="T1"/>
                </a:cxn>
                <a:cxn ang="T9">
                  <a:pos x="T2" y="T3"/>
                </a:cxn>
                <a:cxn ang="T10">
                  <a:pos x="T4" y="T5"/>
                </a:cxn>
                <a:cxn ang="T11">
                  <a:pos x="T6" y="T7"/>
                </a:cxn>
              </a:cxnLst>
              <a:rect l="T12" t="T13" r="T14" b="T15"/>
              <a:pathLst>
                <a:path w="52" h="31">
                  <a:moveTo>
                    <a:pt x="52" y="31"/>
                  </a:moveTo>
                  <a:lnTo>
                    <a:pt x="0" y="0"/>
                  </a:lnTo>
                  <a:lnTo>
                    <a:pt x="0" y="31"/>
                  </a:lnTo>
                  <a:lnTo>
                    <a:pt x="52"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14" name="Freeform 67"/>
            <p:cNvSpPr>
              <a:spLocks noChangeAspect="1"/>
            </p:cNvSpPr>
            <p:nvPr/>
          </p:nvSpPr>
          <p:spPr bwMode="auto">
            <a:xfrm>
              <a:off x="1471" y="3121"/>
              <a:ext cx="27" cy="19"/>
            </a:xfrm>
            <a:custGeom>
              <a:avLst/>
              <a:gdLst>
                <a:gd name="T0" fmla="*/ 0 w 52"/>
                <a:gd name="T1" fmla="*/ 0 h 31"/>
                <a:gd name="T2" fmla="*/ 1 w 52"/>
                <a:gd name="T3" fmla="*/ 0 h 31"/>
                <a:gd name="T4" fmla="*/ 1 w 52"/>
                <a:gd name="T5" fmla="*/ 1 h 31"/>
                <a:gd name="T6" fmla="*/ 0 w 52"/>
                <a:gd name="T7" fmla="*/ 0 h 31"/>
                <a:gd name="T8" fmla="*/ 0 60000 65536"/>
                <a:gd name="T9" fmla="*/ 0 60000 65536"/>
                <a:gd name="T10" fmla="*/ 0 60000 65536"/>
                <a:gd name="T11" fmla="*/ 0 60000 65536"/>
                <a:gd name="T12" fmla="*/ 0 w 52"/>
                <a:gd name="T13" fmla="*/ 0 h 31"/>
                <a:gd name="T14" fmla="*/ 52 w 52"/>
                <a:gd name="T15" fmla="*/ 31 h 31"/>
              </a:gdLst>
              <a:ahLst/>
              <a:cxnLst>
                <a:cxn ang="T8">
                  <a:pos x="T0" y="T1"/>
                </a:cxn>
                <a:cxn ang="T9">
                  <a:pos x="T2" y="T3"/>
                </a:cxn>
                <a:cxn ang="T10">
                  <a:pos x="T4" y="T5"/>
                </a:cxn>
                <a:cxn ang="T11">
                  <a:pos x="T6" y="T7"/>
                </a:cxn>
              </a:cxnLst>
              <a:rect l="T12" t="T13" r="T14" b="T15"/>
              <a:pathLst>
                <a:path w="52" h="31">
                  <a:moveTo>
                    <a:pt x="0" y="0"/>
                  </a:moveTo>
                  <a:lnTo>
                    <a:pt x="52" y="0"/>
                  </a:lnTo>
                  <a:lnTo>
                    <a:pt x="52" y="3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15" name="Freeform 68"/>
            <p:cNvSpPr>
              <a:spLocks noChangeAspect="1"/>
            </p:cNvSpPr>
            <p:nvPr/>
          </p:nvSpPr>
          <p:spPr bwMode="auto">
            <a:xfrm>
              <a:off x="1471" y="3494"/>
              <a:ext cx="27" cy="13"/>
            </a:xfrm>
            <a:custGeom>
              <a:avLst/>
              <a:gdLst>
                <a:gd name="T0" fmla="*/ 1 w 52"/>
                <a:gd name="T1" fmla="*/ 1 h 21"/>
                <a:gd name="T2" fmla="*/ 0 w 52"/>
                <a:gd name="T3" fmla="*/ 0 h 21"/>
                <a:gd name="T4" fmla="*/ 0 w 52"/>
                <a:gd name="T5" fmla="*/ 1 h 21"/>
                <a:gd name="T6" fmla="*/ 1 w 52"/>
                <a:gd name="T7" fmla="*/ 1 h 21"/>
                <a:gd name="T8" fmla="*/ 0 60000 65536"/>
                <a:gd name="T9" fmla="*/ 0 60000 65536"/>
                <a:gd name="T10" fmla="*/ 0 60000 65536"/>
                <a:gd name="T11" fmla="*/ 0 60000 65536"/>
                <a:gd name="T12" fmla="*/ 0 w 52"/>
                <a:gd name="T13" fmla="*/ 0 h 21"/>
                <a:gd name="T14" fmla="*/ 52 w 52"/>
                <a:gd name="T15" fmla="*/ 21 h 21"/>
              </a:gdLst>
              <a:ahLst/>
              <a:cxnLst>
                <a:cxn ang="T8">
                  <a:pos x="T0" y="T1"/>
                </a:cxn>
                <a:cxn ang="T9">
                  <a:pos x="T2" y="T3"/>
                </a:cxn>
                <a:cxn ang="T10">
                  <a:pos x="T4" y="T5"/>
                </a:cxn>
                <a:cxn ang="T11">
                  <a:pos x="T6" y="T7"/>
                </a:cxn>
              </a:cxnLst>
              <a:rect l="T12" t="T13" r="T14" b="T15"/>
              <a:pathLst>
                <a:path w="52" h="21">
                  <a:moveTo>
                    <a:pt x="52" y="21"/>
                  </a:moveTo>
                  <a:lnTo>
                    <a:pt x="0" y="0"/>
                  </a:lnTo>
                  <a:lnTo>
                    <a:pt x="0" y="21"/>
                  </a:lnTo>
                  <a:lnTo>
                    <a:pt x="52"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16" name="Freeform 69"/>
            <p:cNvSpPr>
              <a:spLocks noChangeAspect="1"/>
            </p:cNvSpPr>
            <p:nvPr/>
          </p:nvSpPr>
          <p:spPr bwMode="auto">
            <a:xfrm>
              <a:off x="1471" y="3494"/>
              <a:ext cx="27" cy="13"/>
            </a:xfrm>
            <a:custGeom>
              <a:avLst/>
              <a:gdLst>
                <a:gd name="T0" fmla="*/ 0 w 52"/>
                <a:gd name="T1" fmla="*/ 0 h 21"/>
                <a:gd name="T2" fmla="*/ 1 w 52"/>
                <a:gd name="T3" fmla="*/ 0 h 21"/>
                <a:gd name="T4" fmla="*/ 1 w 52"/>
                <a:gd name="T5" fmla="*/ 1 h 21"/>
                <a:gd name="T6" fmla="*/ 0 w 52"/>
                <a:gd name="T7" fmla="*/ 0 h 21"/>
                <a:gd name="T8" fmla="*/ 0 60000 65536"/>
                <a:gd name="T9" fmla="*/ 0 60000 65536"/>
                <a:gd name="T10" fmla="*/ 0 60000 65536"/>
                <a:gd name="T11" fmla="*/ 0 60000 65536"/>
                <a:gd name="T12" fmla="*/ 0 w 52"/>
                <a:gd name="T13" fmla="*/ 0 h 21"/>
                <a:gd name="T14" fmla="*/ 52 w 52"/>
                <a:gd name="T15" fmla="*/ 21 h 21"/>
              </a:gdLst>
              <a:ahLst/>
              <a:cxnLst>
                <a:cxn ang="T8">
                  <a:pos x="T0" y="T1"/>
                </a:cxn>
                <a:cxn ang="T9">
                  <a:pos x="T2" y="T3"/>
                </a:cxn>
                <a:cxn ang="T10">
                  <a:pos x="T4" y="T5"/>
                </a:cxn>
                <a:cxn ang="T11">
                  <a:pos x="T6" y="T7"/>
                </a:cxn>
              </a:cxnLst>
              <a:rect l="T12" t="T13" r="T14" b="T15"/>
              <a:pathLst>
                <a:path w="52" h="21">
                  <a:moveTo>
                    <a:pt x="0" y="0"/>
                  </a:moveTo>
                  <a:lnTo>
                    <a:pt x="52" y="0"/>
                  </a:lnTo>
                  <a:lnTo>
                    <a:pt x="52" y="2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49218" name="Group 71"/>
            <p:cNvGrpSpPr>
              <a:grpSpLocks noChangeAspect="1"/>
            </p:cNvGrpSpPr>
            <p:nvPr/>
          </p:nvGrpSpPr>
          <p:grpSpPr bwMode="auto">
            <a:xfrm>
              <a:off x="1584" y="2492"/>
              <a:ext cx="1578" cy="473"/>
              <a:chOff x="2131" y="2738"/>
              <a:chExt cx="1487" cy="410"/>
            </a:xfrm>
          </p:grpSpPr>
          <p:sp>
            <p:nvSpPr>
              <p:cNvPr id="49319" name="Freeform 72"/>
              <p:cNvSpPr>
                <a:spLocks noChangeAspect="1"/>
              </p:cNvSpPr>
              <p:nvPr/>
            </p:nvSpPr>
            <p:spPr bwMode="auto">
              <a:xfrm>
                <a:off x="2131" y="2945"/>
                <a:ext cx="54" cy="23"/>
              </a:xfrm>
              <a:custGeom>
                <a:avLst/>
                <a:gdLst>
                  <a:gd name="T0" fmla="*/ 1 w 108"/>
                  <a:gd name="T1" fmla="*/ 0 h 46"/>
                  <a:gd name="T2" fmla="*/ 0 w 108"/>
                  <a:gd name="T3" fmla="*/ 1 h 46"/>
                  <a:gd name="T4" fmla="*/ 1 w 108"/>
                  <a:gd name="T5" fmla="*/ 1 h 46"/>
                  <a:gd name="T6" fmla="*/ 1 w 108"/>
                  <a:gd name="T7" fmla="*/ 1 h 46"/>
                  <a:gd name="T8" fmla="*/ 1 w 108"/>
                  <a:gd name="T9" fmla="*/ 0 h 46"/>
                  <a:gd name="T10" fmla="*/ 0 60000 65536"/>
                  <a:gd name="T11" fmla="*/ 0 60000 65536"/>
                  <a:gd name="T12" fmla="*/ 0 60000 65536"/>
                  <a:gd name="T13" fmla="*/ 0 60000 65536"/>
                  <a:gd name="T14" fmla="*/ 0 60000 65536"/>
                  <a:gd name="T15" fmla="*/ 0 w 108"/>
                  <a:gd name="T16" fmla="*/ 0 h 46"/>
                  <a:gd name="T17" fmla="*/ 108 w 108"/>
                  <a:gd name="T18" fmla="*/ 46 h 46"/>
                </a:gdLst>
                <a:ahLst/>
                <a:cxnLst>
                  <a:cxn ang="T10">
                    <a:pos x="T0" y="T1"/>
                  </a:cxn>
                  <a:cxn ang="T11">
                    <a:pos x="T2" y="T3"/>
                  </a:cxn>
                  <a:cxn ang="T12">
                    <a:pos x="T4" y="T5"/>
                  </a:cxn>
                  <a:cxn ang="T13">
                    <a:pos x="T6" y="T7"/>
                  </a:cxn>
                  <a:cxn ang="T14">
                    <a:pos x="T8" y="T9"/>
                  </a:cxn>
                </a:cxnLst>
                <a:rect l="T15" t="T16" r="T17" b="T18"/>
                <a:pathLst>
                  <a:path w="108" h="46">
                    <a:moveTo>
                      <a:pt x="8" y="0"/>
                    </a:moveTo>
                    <a:lnTo>
                      <a:pt x="0" y="20"/>
                    </a:lnTo>
                    <a:lnTo>
                      <a:pt x="100" y="46"/>
                    </a:lnTo>
                    <a:lnTo>
                      <a:pt x="108" y="26"/>
                    </a:lnTo>
                    <a:lnTo>
                      <a:pt x="8" y="0"/>
                    </a:lnTo>
                    <a:close/>
                  </a:path>
                </a:pathLst>
              </a:custGeom>
              <a:solidFill>
                <a:srgbClr val="000000"/>
              </a:solidFill>
              <a:ln w="38100">
                <a:solidFill>
                  <a:schemeClr val="hlink"/>
                </a:solidFill>
                <a:round/>
                <a:headEnd/>
                <a:tailEnd/>
              </a:ln>
            </p:spPr>
            <p:txBody>
              <a:bodyPr/>
              <a:lstStyle/>
              <a:p>
                <a:endParaRPr lang="en-US"/>
              </a:p>
            </p:txBody>
          </p:sp>
          <p:sp>
            <p:nvSpPr>
              <p:cNvPr id="49320" name="Freeform 73"/>
              <p:cNvSpPr>
                <a:spLocks noChangeAspect="1"/>
              </p:cNvSpPr>
              <p:nvPr/>
            </p:nvSpPr>
            <p:spPr bwMode="auto">
              <a:xfrm>
                <a:off x="2219" y="2968"/>
                <a:ext cx="55" cy="23"/>
              </a:xfrm>
              <a:custGeom>
                <a:avLst/>
                <a:gdLst>
                  <a:gd name="T0" fmla="*/ 1 w 108"/>
                  <a:gd name="T1" fmla="*/ 0 h 45"/>
                  <a:gd name="T2" fmla="*/ 0 w 108"/>
                  <a:gd name="T3" fmla="*/ 1 h 45"/>
                  <a:gd name="T4" fmla="*/ 1 w 108"/>
                  <a:gd name="T5" fmla="*/ 1 h 45"/>
                  <a:gd name="T6" fmla="*/ 1 w 108"/>
                  <a:gd name="T7" fmla="*/ 1 h 45"/>
                  <a:gd name="T8" fmla="*/ 1 w 108"/>
                  <a:gd name="T9" fmla="*/ 0 h 45"/>
                  <a:gd name="T10" fmla="*/ 0 60000 65536"/>
                  <a:gd name="T11" fmla="*/ 0 60000 65536"/>
                  <a:gd name="T12" fmla="*/ 0 60000 65536"/>
                  <a:gd name="T13" fmla="*/ 0 60000 65536"/>
                  <a:gd name="T14" fmla="*/ 0 60000 65536"/>
                  <a:gd name="T15" fmla="*/ 0 w 108"/>
                  <a:gd name="T16" fmla="*/ 0 h 45"/>
                  <a:gd name="T17" fmla="*/ 108 w 108"/>
                  <a:gd name="T18" fmla="*/ 45 h 45"/>
                </a:gdLst>
                <a:ahLst/>
                <a:cxnLst>
                  <a:cxn ang="T10">
                    <a:pos x="T0" y="T1"/>
                  </a:cxn>
                  <a:cxn ang="T11">
                    <a:pos x="T2" y="T3"/>
                  </a:cxn>
                  <a:cxn ang="T12">
                    <a:pos x="T4" y="T5"/>
                  </a:cxn>
                  <a:cxn ang="T13">
                    <a:pos x="T6" y="T7"/>
                  </a:cxn>
                  <a:cxn ang="T14">
                    <a:pos x="T8" y="T9"/>
                  </a:cxn>
                </a:cxnLst>
                <a:rect l="T15" t="T16" r="T17" b="T18"/>
                <a:pathLst>
                  <a:path w="108" h="45">
                    <a:moveTo>
                      <a:pt x="8" y="0"/>
                    </a:moveTo>
                    <a:lnTo>
                      <a:pt x="0" y="19"/>
                    </a:lnTo>
                    <a:lnTo>
                      <a:pt x="100" y="45"/>
                    </a:lnTo>
                    <a:lnTo>
                      <a:pt x="108" y="26"/>
                    </a:lnTo>
                    <a:lnTo>
                      <a:pt x="8" y="0"/>
                    </a:lnTo>
                    <a:close/>
                  </a:path>
                </a:pathLst>
              </a:custGeom>
              <a:solidFill>
                <a:srgbClr val="000000"/>
              </a:solidFill>
              <a:ln w="38100">
                <a:solidFill>
                  <a:schemeClr val="hlink"/>
                </a:solidFill>
                <a:round/>
                <a:headEnd/>
                <a:tailEnd/>
              </a:ln>
            </p:spPr>
            <p:txBody>
              <a:bodyPr/>
              <a:lstStyle/>
              <a:p>
                <a:endParaRPr lang="en-US"/>
              </a:p>
            </p:txBody>
          </p:sp>
          <p:sp>
            <p:nvSpPr>
              <p:cNvPr id="49321" name="Freeform 74"/>
              <p:cNvSpPr>
                <a:spLocks noChangeAspect="1"/>
              </p:cNvSpPr>
              <p:nvPr/>
            </p:nvSpPr>
            <p:spPr bwMode="auto">
              <a:xfrm>
                <a:off x="2308" y="2991"/>
                <a:ext cx="55" cy="23"/>
              </a:xfrm>
              <a:custGeom>
                <a:avLst/>
                <a:gdLst>
                  <a:gd name="T0" fmla="*/ 0 w 111"/>
                  <a:gd name="T1" fmla="*/ 0 h 45"/>
                  <a:gd name="T2" fmla="*/ 0 w 111"/>
                  <a:gd name="T3" fmla="*/ 1 h 45"/>
                  <a:gd name="T4" fmla="*/ 0 w 111"/>
                  <a:gd name="T5" fmla="*/ 1 h 45"/>
                  <a:gd name="T6" fmla="*/ 0 w 111"/>
                  <a:gd name="T7" fmla="*/ 1 h 45"/>
                  <a:gd name="T8" fmla="*/ 0 w 111"/>
                  <a:gd name="T9" fmla="*/ 0 h 45"/>
                  <a:gd name="T10" fmla="*/ 0 60000 65536"/>
                  <a:gd name="T11" fmla="*/ 0 60000 65536"/>
                  <a:gd name="T12" fmla="*/ 0 60000 65536"/>
                  <a:gd name="T13" fmla="*/ 0 60000 65536"/>
                  <a:gd name="T14" fmla="*/ 0 60000 65536"/>
                  <a:gd name="T15" fmla="*/ 0 w 111"/>
                  <a:gd name="T16" fmla="*/ 0 h 45"/>
                  <a:gd name="T17" fmla="*/ 111 w 111"/>
                  <a:gd name="T18" fmla="*/ 45 h 45"/>
                </a:gdLst>
                <a:ahLst/>
                <a:cxnLst>
                  <a:cxn ang="T10">
                    <a:pos x="T0" y="T1"/>
                  </a:cxn>
                  <a:cxn ang="T11">
                    <a:pos x="T2" y="T3"/>
                  </a:cxn>
                  <a:cxn ang="T12">
                    <a:pos x="T4" y="T5"/>
                  </a:cxn>
                  <a:cxn ang="T13">
                    <a:pos x="T6" y="T7"/>
                  </a:cxn>
                  <a:cxn ang="T14">
                    <a:pos x="T8" y="T9"/>
                  </a:cxn>
                </a:cxnLst>
                <a:rect l="T15" t="T16" r="T17" b="T18"/>
                <a:pathLst>
                  <a:path w="111" h="45">
                    <a:moveTo>
                      <a:pt x="9" y="0"/>
                    </a:moveTo>
                    <a:lnTo>
                      <a:pt x="0" y="19"/>
                    </a:lnTo>
                    <a:lnTo>
                      <a:pt x="102" y="45"/>
                    </a:lnTo>
                    <a:lnTo>
                      <a:pt x="111" y="26"/>
                    </a:lnTo>
                    <a:lnTo>
                      <a:pt x="9" y="0"/>
                    </a:lnTo>
                    <a:close/>
                  </a:path>
                </a:pathLst>
              </a:custGeom>
              <a:solidFill>
                <a:srgbClr val="000000"/>
              </a:solidFill>
              <a:ln w="38100">
                <a:solidFill>
                  <a:schemeClr val="hlink"/>
                </a:solidFill>
                <a:round/>
                <a:headEnd/>
                <a:tailEnd/>
              </a:ln>
            </p:spPr>
            <p:txBody>
              <a:bodyPr/>
              <a:lstStyle/>
              <a:p>
                <a:endParaRPr lang="en-US"/>
              </a:p>
            </p:txBody>
          </p:sp>
          <p:sp>
            <p:nvSpPr>
              <p:cNvPr id="49322" name="Freeform 75"/>
              <p:cNvSpPr>
                <a:spLocks noChangeAspect="1"/>
              </p:cNvSpPr>
              <p:nvPr/>
            </p:nvSpPr>
            <p:spPr bwMode="auto">
              <a:xfrm>
                <a:off x="2396" y="3014"/>
                <a:ext cx="55" cy="24"/>
              </a:xfrm>
              <a:custGeom>
                <a:avLst/>
                <a:gdLst>
                  <a:gd name="T0" fmla="*/ 0 w 111"/>
                  <a:gd name="T1" fmla="*/ 0 h 47"/>
                  <a:gd name="T2" fmla="*/ 0 w 111"/>
                  <a:gd name="T3" fmla="*/ 1 h 47"/>
                  <a:gd name="T4" fmla="*/ 0 w 111"/>
                  <a:gd name="T5" fmla="*/ 1 h 47"/>
                  <a:gd name="T6" fmla="*/ 0 w 111"/>
                  <a:gd name="T7" fmla="*/ 1 h 47"/>
                  <a:gd name="T8" fmla="*/ 0 w 111"/>
                  <a:gd name="T9" fmla="*/ 0 h 47"/>
                  <a:gd name="T10" fmla="*/ 0 60000 65536"/>
                  <a:gd name="T11" fmla="*/ 0 60000 65536"/>
                  <a:gd name="T12" fmla="*/ 0 60000 65536"/>
                  <a:gd name="T13" fmla="*/ 0 60000 65536"/>
                  <a:gd name="T14" fmla="*/ 0 60000 65536"/>
                  <a:gd name="T15" fmla="*/ 0 w 111"/>
                  <a:gd name="T16" fmla="*/ 0 h 47"/>
                  <a:gd name="T17" fmla="*/ 111 w 111"/>
                  <a:gd name="T18" fmla="*/ 47 h 47"/>
                </a:gdLst>
                <a:ahLst/>
                <a:cxnLst>
                  <a:cxn ang="T10">
                    <a:pos x="T0" y="T1"/>
                  </a:cxn>
                  <a:cxn ang="T11">
                    <a:pos x="T2" y="T3"/>
                  </a:cxn>
                  <a:cxn ang="T12">
                    <a:pos x="T4" y="T5"/>
                  </a:cxn>
                  <a:cxn ang="T13">
                    <a:pos x="T6" y="T7"/>
                  </a:cxn>
                  <a:cxn ang="T14">
                    <a:pos x="T8" y="T9"/>
                  </a:cxn>
                </a:cxnLst>
                <a:rect l="T15" t="T16" r="T17" b="T18"/>
                <a:pathLst>
                  <a:path w="111" h="47">
                    <a:moveTo>
                      <a:pt x="9" y="0"/>
                    </a:moveTo>
                    <a:lnTo>
                      <a:pt x="0" y="20"/>
                    </a:lnTo>
                    <a:lnTo>
                      <a:pt x="102" y="47"/>
                    </a:lnTo>
                    <a:lnTo>
                      <a:pt x="111" y="28"/>
                    </a:lnTo>
                    <a:lnTo>
                      <a:pt x="9" y="0"/>
                    </a:lnTo>
                    <a:close/>
                  </a:path>
                </a:pathLst>
              </a:custGeom>
              <a:solidFill>
                <a:srgbClr val="000000"/>
              </a:solidFill>
              <a:ln w="38100">
                <a:solidFill>
                  <a:schemeClr val="hlink"/>
                </a:solidFill>
                <a:round/>
                <a:headEnd/>
                <a:tailEnd/>
              </a:ln>
            </p:spPr>
            <p:txBody>
              <a:bodyPr/>
              <a:lstStyle/>
              <a:p>
                <a:endParaRPr lang="en-US"/>
              </a:p>
            </p:txBody>
          </p:sp>
          <p:sp>
            <p:nvSpPr>
              <p:cNvPr id="49323" name="Freeform 76"/>
              <p:cNvSpPr>
                <a:spLocks noChangeAspect="1"/>
              </p:cNvSpPr>
              <p:nvPr/>
            </p:nvSpPr>
            <p:spPr bwMode="auto">
              <a:xfrm>
                <a:off x="2485" y="3038"/>
                <a:ext cx="55" cy="22"/>
              </a:xfrm>
              <a:custGeom>
                <a:avLst/>
                <a:gdLst>
                  <a:gd name="T0" fmla="*/ 1 w 110"/>
                  <a:gd name="T1" fmla="*/ 0 h 46"/>
                  <a:gd name="T2" fmla="*/ 0 w 110"/>
                  <a:gd name="T3" fmla="*/ 0 h 46"/>
                  <a:gd name="T4" fmla="*/ 1 w 110"/>
                  <a:gd name="T5" fmla="*/ 0 h 46"/>
                  <a:gd name="T6" fmla="*/ 1 w 110"/>
                  <a:gd name="T7" fmla="*/ 0 h 46"/>
                  <a:gd name="T8" fmla="*/ 1 w 110"/>
                  <a:gd name="T9" fmla="*/ 0 h 46"/>
                  <a:gd name="T10" fmla="*/ 0 60000 65536"/>
                  <a:gd name="T11" fmla="*/ 0 60000 65536"/>
                  <a:gd name="T12" fmla="*/ 0 60000 65536"/>
                  <a:gd name="T13" fmla="*/ 0 60000 65536"/>
                  <a:gd name="T14" fmla="*/ 0 60000 65536"/>
                  <a:gd name="T15" fmla="*/ 0 w 110"/>
                  <a:gd name="T16" fmla="*/ 0 h 46"/>
                  <a:gd name="T17" fmla="*/ 110 w 110"/>
                  <a:gd name="T18" fmla="*/ 46 h 46"/>
                </a:gdLst>
                <a:ahLst/>
                <a:cxnLst>
                  <a:cxn ang="T10">
                    <a:pos x="T0" y="T1"/>
                  </a:cxn>
                  <a:cxn ang="T11">
                    <a:pos x="T2" y="T3"/>
                  </a:cxn>
                  <a:cxn ang="T12">
                    <a:pos x="T4" y="T5"/>
                  </a:cxn>
                  <a:cxn ang="T13">
                    <a:pos x="T6" y="T7"/>
                  </a:cxn>
                  <a:cxn ang="T14">
                    <a:pos x="T8" y="T9"/>
                  </a:cxn>
                </a:cxnLst>
                <a:rect l="T15" t="T16" r="T17" b="T18"/>
                <a:pathLst>
                  <a:path w="110" h="46">
                    <a:moveTo>
                      <a:pt x="9" y="0"/>
                    </a:moveTo>
                    <a:lnTo>
                      <a:pt x="0" y="20"/>
                    </a:lnTo>
                    <a:lnTo>
                      <a:pt x="102" y="46"/>
                    </a:lnTo>
                    <a:lnTo>
                      <a:pt x="110" y="26"/>
                    </a:lnTo>
                    <a:lnTo>
                      <a:pt x="9" y="0"/>
                    </a:lnTo>
                    <a:close/>
                  </a:path>
                </a:pathLst>
              </a:custGeom>
              <a:solidFill>
                <a:srgbClr val="000000"/>
              </a:solidFill>
              <a:ln w="38100">
                <a:solidFill>
                  <a:schemeClr val="hlink"/>
                </a:solidFill>
                <a:round/>
                <a:headEnd/>
                <a:tailEnd/>
              </a:ln>
            </p:spPr>
            <p:txBody>
              <a:bodyPr/>
              <a:lstStyle/>
              <a:p>
                <a:endParaRPr lang="en-US"/>
              </a:p>
            </p:txBody>
          </p:sp>
          <p:sp>
            <p:nvSpPr>
              <p:cNvPr id="49324" name="Freeform 77"/>
              <p:cNvSpPr>
                <a:spLocks noChangeAspect="1"/>
              </p:cNvSpPr>
              <p:nvPr/>
            </p:nvSpPr>
            <p:spPr bwMode="auto">
              <a:xfrm>
                <a:off x="2574" y="3060"/>
                <a:ext cx="54" cy="24"/>
              </a:xfrm>
              <a:custGeom>
                <a:avLst/>
                <a:gdLst>
                  <a:gd name="T0" fmla="*/ 1 w 108"/>
                  <a:gd name="T1" fmla="*/ 0 h 46"/>
                  <a:gd name="T2" fmla="*/ 0 w 108"/>
                  <a:gd name="T3" fmla="*/ 1 h 46"/>
                  <a:gd name="T4" fmla="*/ 1 w 108"/>
                  <a:gd name="T5" fmla="*/ 1 h 46"/>
                  <a:gd name="T6" fmla="*/ 1 w 108"/>
                  <a:gd name="T7" fmla="*/ 1 h 46"/>
                  <a:gd name="T8" fmla="*/ 1 w 108"/>
                  <a:gd name="T9" fmla="*/ 0 h 46"/>
                  <a:gd name="T10" fmla="*/ 0 60000 65536"/>
                  <a:gd name="T11" fmla="*/ 0 60000 65536"/>
                  <a:gd name="T12" fmla="*/ 0 60000 65536"/>
                  <a:gd name="T13" fmla="*/ 0 60000 65536"/>
                  <a:gd name="T14" fmla="*/ 0 60000 65536"/>
                  <a:gd name="T15" fmla="*/ 0 w 108"/>
                  <a:gd name="T16" fmla="*/ 0 h 46"/>
                  <a:gd name="T17" fmla="*/ 108 w 108"/>
                  <a:gd name="T18" fmla="*/ 46 h 46"/>
                </a:gdLst>
                <a:ahLst/>
                <a:cxnLst>
                  <a:cxn ang="T10">
                    <a:pos x="T0" y="T1"/>
                  </a:cxn>
                  <a:cxn ang="T11">
                    <a:pos x="T2" y="T3"/>
                  </a:cxn>
                  <a:cxn ang="T12">
                    <a:pos x="T4" y="T5"/>
                  </a:cxn>
                  <a:cxn ang="T13">
                    <a:pos x="T6" y="T7"/>
                  </a:cxn>
                  <a:cxn ang="T14">
                    <a:pos x="T8" y="T9"/>
                  </a:cxn>
                </a:cxnLst>
                <a:rect l="T15" t="T16" r="T17" b="T18"/>
                <a:pathLst>
                  <a:path w="108" h="46">
                    <a:moveTo>
                      <a:pt x="8" y="0"/>
                    </a:moveTo>
                    <a:lnTo>
                      <a:pt x="0" y="19"/>
                    </a:lnTo>
                    <a:lnTo>
                      <a:pt x="100" y="46"/>
                    </a:lnTo>
                    <a:lnTo>
                      <a:pt x="108" y="27"/>
                    </a:lnTo>
                    <a:lnTo>
                      <a:pt x="8" y="0"/>
                    </a:lnTo>
                    <a:close/>
                  </a:path>
                </a:pathLst>
              </a:custGeom>
              <a:solidFill>
                <a:srgbClr val="000000"/>
              </a:solidFill>
              <a:ln w="38100">
                <a:solidFill>
                  <a:schemeClr val="hlink"/>
                </a:solidFill>
                <a:round/>
                <a:headEnd/>
                <a:tailEnd/>
              </a:ln>
            </p:spPr>
            <p:txBody>
              <a:bodyPr/>
              <a:lstStyle/>
              <a:p>
                <a:endParaRPr lang="en-US"/>
              </a:p>
            </p:txBody>
          </p:sp>
          <p:sp>
            <p:nvSpPr>
              <p:cNvPr id="49325" name="Freeform 78"/>
              <p:cNvSpPr>
                <a:spLocks noChangeAspect="1"/>
              </p:cNvSpPr>
              <p:nvPr/>
            </p:nvSpPr>
            <p:spPr bwMode="auto">
              <a:xfrm>
                <a:off x="2662" y="3084"/>
                <a:ext cx="55" cy="22"/>
              </a:xfrm>
              <a:custGeom>
                <a:avLst/>
                <a:gdLst>
                  <a:gd name="T0" fmla="*/ 1 w 108"/>
                  <a:gd name="T1" fmla="*/ 0 h 46"/>
                  <a:gd name="T2" fmla="*/ 0 w 108"/>
                  <a:gd name="T3" fmla="*/ 0 h 46"/>
                  <a:gd name="T4" fmla="*/ 1 w 108"/>
                  <a:gd name="T5" fmla="*/ 0 h 46"/>
                  <a:gd name="T6" fmla="*/ 1 w 108"/>
                  <a:gd name="T7" fmla="*/ 0 h 46"/>
                  <a:gd name="T8" fmla="*/ 1 w 108"/>
                  <a:gd name="T9" fmla="*/ 0 h 46"/>
                  <a:gd name="T10" fmla="*/ 0 60000 65536"/>
                  <a:gd name="T11" fmla="*/ 0 60000 65536"/>
                  <a:gd name="T12" fmla="*/ 0 60000 65536"/>
                  <a:gd name="T13" fmla="*/ 0 60000 65536"/>
                  <a:gd name="T14" fmla="*/ 0 60000 65536"/>
                  <a:gd name="T15" fmla="*/ 0 w 108"/>
                  <a:gd name="T16" fmla="*/ 0 h 46"/>
                  <a:gd name="T17" fmla="*/ 108 w 108"/>
                  <a:gd name="T18" fmla="*/ 46 h 46"/>
                </a:gdLst>
                <a:ahLst/>
                <a:cxnLst>
                  <a:cxn ang="T10">
                    <a:pos x="T0" y="T1"/>
                  </a:cxn>
                  <a:cxn ang="T11">
                    <a:pos x="T2" y="T3"/>
                  </a:cxn>
                  <a:cxn ang="T12">
                    <a:pos x="T4" y="T5"/>
                  </a:cxn>
                  <a:cxn ang="T13">
                    <a:pos x="T6" y="T7"/>
                  </a:cxn>
                  <a:cxn ang="T14">
                    <a:pos x="T8" y="T9"/>
                  </a:cxn>
                </a:cxnLst>
                <a:rect l="T15" t="T16" r="T17" b="T18"/>
                <a:pathLst>
                  <a:path w="108" h="46">
                    <a:moveTo>
                      <a:pt x="8" y="0"/>
                    </a:moveTo>
                    <a:lnTo>
                      <a:pt x="0" y="20"/>
                    </a:lnTo>
                    <a:lnTo>
                      <a:pt x="100" y="46"/>
                    </a:lnTo>
                    <a:lnTo>
                      <a:pt x="108" y="26"/>
                    </a:lnTo>
                    <a:lnTo>
                      <a:pt x="8" y="0"/>
                    </a:lnTo>
                    <a:close/>
                  </a:path>
                </a:pathLst>
              </a:custGeom>
              <a:solidFill>
                <a:srgbClr val="000000"/>
              </a:solidFill>
              <a:ln w="38100">
                <a:solidFill>
                  <a:schemeClr val="hlink"/>
                </a:solidFill>
                <a:round/>
                <a:headEnd/>
                <a:tailEnd/>
              </a:ln>
            </p:spPr>
            <p:txBody>
              <a:bodyPr/>
              <a:lstStyle/>
              <a:p>
                <a:endParaRPr lang="en-US"/>
              </a:p>
            </p:txBody>
          </p:sp>
          <p:sp>
            <p:nvSpPr>
              <p:cNvPr id="49326" name="Freeform 79"/>
              <p:cNvSpPr>
                <a:spLocks noChangeAspect="1"/>
              </p:cNvSpPr>
              <p:nvPr/>
            </p:nvSpPr>
            <p:spPr bwMode="auto">
              <a:xfrm>
                <a:off x="2751" y="3106"/>
                <a:ext cx="55" cy="24"/>
              </a:xfrm>
              <a:custGeom>
                <a:avLst/>
                <a:gdLst>
                  <a:gd name="T0" fmla="*/ 1 w 110"/>
                  <a:gd name="T1" fmla="*/ 0 h 47"/>
                  <a:gd name="T2" fmla="*/ 0 w 110"/>
                  <a:gd name="T3" fmla="*/ 1 h 47"/>
                  <a:gd name="T4" fmla="*/ 1 w 110"/>
                  <a:gd name="T5" fmla="*/ 1 h 47"/>
                  <a:gd name="T6" fmla="*/ 1 w 110"/>
                  <a:gd name="T7" fmla="*/ 1 h 47"/>
                  <a:gd name="T8" fmla="*/ 1 w 110"/>
                  <a:gd name="T9" fmla="*/ 0 h 47"/>
                  <a:gd name="T10" fmla="*/ 0 60000 65536"/>
                  <a:gd name="T11" fmla="*/ 0 60000 65536"/>
                  <a:gd name="T12" fmla="*/ 0 60000 65536"/>
                  <a:gd name="T13" fmla="*/ 0 60000 65536"/>
                  <a:gd name="T14" fmla="*/ 0 60000 65536"/>
                  <a:gd name="T15" fmla="*/ 0 w 110"/>
                  <a:gd name="T16" fmla="*/ 0 h 47"/>
                  <a:gd name="T17" fmla="*/ 110 w 110"/>
                  <a:gd name="T18" fmla="*/ 47 h 47"/>
                </a:gdLst>
                <a:ahLst/>
                <a:cxnLst>
                  <a:cxn ang="T10">
                    <a:pos x="T0" y="T1"/>
                  </a:cxn>
                  <a:cxn ang="T11">
                    <a:pos x="T2" y="T3"/>
                  </a:cxn>
                  <a:cxn ang="T12">
                    <a:pos x="T4" y="T5"/>
                  </a:cxn>
                  <a:cxn ang="T13">
                    <a:pos x="T6" y="T7"/>
                  </a:cxn>
                  <a:cxn ang="T14">
                    <a:pos x="T8" y="T9"/>
                  </a:cxn>
                </a:cxnLst>
                <a:rect l="T15" t="T16" r="T17" b="T18"/>
                <a:pathLst>
                  <a:path w="110" h="47">
                    <a:moveTo>
                      <a:pt x="8" y="0"/>
                    </a:moveTo>
                    <a:lnTo>
                      <a:pt x="0" y="19"/>
                    </a:lnTo>
                    <a:lnTo>
                      <a:pt x="102" y="47"/>
                    </a:lnTo>
                    <a:lnTo>
                      <a:pt x="110" y="27"/>
                    </a:lnTo>
                    <a:lnTo>
                      <a:pt x="8" y="0"/>
                    </a:lnTo>
                    <a:close/>
                  </a:path>
                </a:pathLst>
              </a:custGeom>
              <a:solidFill>
                <a:srgbClr val="000000"/>
              </a:solidFill>
              <a:ln w="38100">
                <a:solidFill>
                  <a:schemeClr val="hlink"/>
                </a:solidFill>
                <a:round/>
                <a:headEnd/>
                <a:tailEnd/>
              </a:ln>
            </p:spPr>
            <p:txBody>
              <a:bodyPr/>
              <a:lstStyle/>
              <a:p>
                <a:endParaRPr lang="en-US"/>
              </a:p>
            </p:txBody>
          </p:sp>
          <p:sp>
            <p:nvSpPr>
              <p:cNvPr id="49327" name="Freeform 80"/>
              <p:cNvSpPr>
                <a:spLocks noChangeAspect="1"/>
              </p:cNvSpPr>
              <p:nvPr/>
            </p:nvSpPr>
            <p:spPr bwMode="auto">
              <a:xfrm>
                <a:off x="2839" y="3129"/>
                <a:ext cx="55" cy="19"/>
              </a:xfrm>
              <a:custGeom>
                <a:avLst/>
                <a:gdLst>
                  <a:gd name="T0" fmla="*/ 1 w 108"/>
                  <a:gd name="T1" fmla="*/ 1 h 37"/>
                  <a:gd name="T2" fmla="*/ 0 w 108"/>
                  <a:gd name="T3" fmla="*/ 1 h 37"/>
                  <a:gd name="T4" fmla="*/ 1 w 108"/>
                  <a:gd name="T5" fmla="*/ 1 h 37"/>
                  <a:gd name="T6" fmla="*/ 1 w 108"/>
                  <a:gd name="T7" fmla="*/ 1 h 37"/>
                  <a:gd name="T8" fmla="*/ 1 w 108"/>
                  <a:gd name="T9" fmla="*/ 1 h 37"/>
                  <a:gd name="T10" fmla="*/ 1 w 108"/>
                  <a:gd name="T11" fmla="*/ 1 h 37"/>
                  <a:gd name="T12" fmla="*/ 1 w 108"/>
                  <a:gd name="T13" fmla="*/ 1 h 37"/>
                  <a:gd name="T14" fmla="*/ 1 w 108"/>
                  <a:gd name="T15" fmla="*/ 0 h 37"/>
                  <a:gd name="T16" fmla="*/ 1 w 108"/>
                  <a:gd name="T17" fmla="*/ 1 h 37"/>
                  <a:gd name="T18" fmla="*/ 1 w 108"/>
                  <a:gd name="T19" fmla="*/ 1 h 37"/>
                  <a:gd name="T20" fmla="*/ 1 w 108"/>
                  <a:gd name="T21" fmla="*/ 1 h 37"/>
                  <a:gd name="T22" fmla="*/ 1 w 108"/>
                  <a:gd name="T23" fmla="*/ 1 h 37"/>
                  <a:gd name="T24" fmla="*/ 1 w 108"/>
                  <a:gd name="T25" fmla="*/ 1 h 37"/>
                  <a:gd name="T26" fmla="*/ 1 w 108"/>
                  <a:gd name="T27" fmla="*/ 1 h 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8"/>
                  <a:gd name="T43" fmla="*/ 0 h 37"/>
                  <a:gd name="T44" fmla="*/ 108 w 108"/>
                  <a:gd name="T45" fmla="*/ 37 h 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8" h="37">
                    <a:moveTo>
                      <a:pt x="8" y="1"/>
                    </a:moveTo>
                    <a:lnTo>
                      <a:pt x="0" y="20"/>
                    </a:lnTo>
                    <a:lnTo>
                      <a:pt x="63" y="37"/>
                    </a:lnTo>
                    <a:lnTo>
                      <a:pt x="66" y="37"/>
                    </a:lnTo>
                    <a:lnTo>
                      <a:pt x="71" y="36"/>
                    </a:lnTo>
                    <a:lnTo>
                      <a:pt x="75" y="36"/>
                    </a:lnTo>
                    <a:lnTo>
                      <a:pt x="108" y="16"/>
                    </a:lnTo>
                    <a:lnTo>
                      <a:pt x="93" y="0"/>
                    </a:lnTo>
                    <a:lnTo>
                      <a:pt x="60" y="19"/>
                    </a:lnTo>
                    <a:lnTo>
                      <a:pt x="66" y="16"/>
                    </a:lnTo>
                    <a:lnTo>
                      <a:pt x="61" y="18"/>
                    </a:lnTo>
                    <a:lnTo>
                      <a:pt x="66" y="27"/>
                    </a:lnTo>
                    <a:lnTo>
                      <a:pt x="71" y="18"/>
                    </a:lnTo>
                    <a:lnTo>
                      <a:pt x="8" y="1"/>
                    </a:lnTo>
                    <a:close/>
                  </a:path>
                </a:pathLst>
              </a:custGeom>
              <a:solidFill>
                <a:srgbClr val="000000"/>
              </a:solidFill>
              <a:ln w="38100">
                <a:solidFill>
                  <a:schemeClr val="hlink"/>
                </a:solidFill>
                <a:round/>
                <a:headEnd/>
                <a:tailEnd/>
              </a:ln>
            </p:spPr>
            <p:txBody>
              <a:bodyPr/>
              <a:lstStyle/>
              <a:p>
                <a:endParaRPr lang="en-US"/>
              </a:p>
            </p:txBody>
          </p:sp>
          <p:sp>
            <p:nvSpPr>
              <p:cNvPr id="49328" name="Freeform 81"/>
              <p:cNvSpPr>
                <a:spLocks noChangeAspect="1"/>
              </p:cNvSpPr>
              <p:nvPr/>
            </p:nvSpPr>
            <p:spPr bwMode="auto">
              <a:xfrm>
                <a:off x="2919" y="3088"/>
                <a:ext cx="51" cy="32"/>
              </a:xfrm>
              <a:custGeom>
                <a:avLst/>
                <a:gdLst>
                  <a:gd name="T0" fmla="*/ 0 w 104"/>
                  <a:gd name="T1" fmla="*/ 1 h 63"/>
                  <a:gd name="T2" fmla="*/ 0 w 104"/>
                  <a:gd name="T3" fmla="*/ 1 h 63"/>
                  <a:gd name="T4" fmla="*/ 0 w 104"/>
                  <a:gd name="T5" fmla="*/ 1 h 63"/>
                  <a:gd name="T6" fmla="*/ 0 w 104"/>
                  <a:gd name="T7" fmla="*/ 0 h 63"/>
                  <a:gd name="T8" fmla="*/ 0 w 104"/>
                  <a:gd name="T9" fmla="*/ 1 h 63"/>
                  <a:gd name="T10" fmla="*/ 0 60000 65536"/>
                  <a:gd name="T11" fmla="*/ 0 60000 65536"/>
                  <a:gd name="T12" fmla="*/ 0 60000 65536"/>
                  <a:gd name="T13" fmla="*/ 0 60000 65536"/>
                  <a:gd name="T14" fmla="*/ 0 60000 65536"/>
                  <a:gd name="T15" fmla="*/ 0 w 104"/>
                  <a:gd name="T16" fmla="*/ 0 h 63"/>
                  <a:gd name="T17" fmla="*/ 104 w 104"/>
                  <a:gd name="T18" fmla="*/ 63 h 63"/>
                </a:gdLst>
                <a:ahLst/>
                <a:cxnLst>
                  <a:cxn ang="T10">
                    <a:pos x="T0" y="T1"/>
                  </a:cxn>
                  <a:cxn ang="T11">
                    <a:pos x="T2" y="T3"/>
                  </a:cxn>
                  <a:cxn ang="T12">
                    <a:pos x="T4" y="T5"/>
                  </a:cxn>
                  <a:cxn ang="T13">
                    <a:pos x="T6" y="T7"/>
                  </a:cxn>
                  <a:cxn ang="T14">
                    <a:pos x="T8" y="T9"/>
                  </a:cxn>
                </a:cxnLst>
                <a:rect l="T15" t="T16" r="T17" b="T18"/>
                <a:pathLst>
                  <a:path w="104" h="63">
                    <a:moveTo>
                      <a:pt x="0" y="46"/>
                    </a:moveTo>
                    <a:lnTo>
                      <a:pt x="15" y="63"/>
                    </a:lnTo>
                    <a:lnTo>
                      <a:pt x="104" y="16"/>
                    </a:lnTo>
                    <a:lnTo>
                      <a:pt x="89" y="0"/>
                    </a:lnTo>
                    <a:lnTo>
                      <a:pt x="0" y="46"/>
                    </a:lnTo>
                    <a:close/>
                  </a:path>
                </a:pathLst>
              </a:custGeom>
              <a:solidFill>
                <a:srgbClr val="000000"/>
              </a:solidFill>
              <a:ln w="38100">
                <a:solidFill>
                  <a:schemeClr val="hlink"/>
                </a:solidFill>
                <a:round/>
                <a:headEnd/>
                <a:tailEnd/>
              </a:ln>
            </p:spPr>
            <p:txBody>
              <a:bodyPr/>
              <a:lstStyle/>
              <a:p>
                <a:endParaRPr lang="en-US"/>
              </a:p>
            </p:txBody>
          </p:sp>
          <p:sp>
            <p:nvSpPr>
              <p:cNvPr id="49329" name="Freeform 82"/>
              <p:cNvSpPr>
                <a:spLocks noChangeAspect="1"/>
              </p:cNvSpPr>
              <p:nvPr/>
            </p:nvSpPr>
            <p:spPr bwMode="auto">
              <a:xfrm>
                <a:off x="2995" y="3047"/>
                <a:ext cx="52" cy="32"/>
              </a:xfrm>
              <a:custGeom>
                <a:avLst/>
                <a:gdLst>
                  <a:gd name="T0" fmla="*/ 0 w 103"/>
                  <a:gd name="T1" fmla="*/ 1 h 64"/>
                  <a:gd name="T2" fmla="*/ 1 w 103"/>
                  <a:gd name="T3" fmla="*/ 1 h 64"/>
                  <a:gd name="T4" fmla="*/ 1 w 103"/>
                  <a:gd name="T5" fmla="*/ 1 h 64"/>
                  <a:gd name="T6" fmla="*/ 1 w 103"/>
                  <a:gd name="T7" fmla="*/ 0 h 64"/>
                  <a:gd name="T8" fmla="*/ 0 w 103"/>
                  <a:gd name="T9" fmla="*/ 1 h 64"/>
                  <a:gd name="T10" fmla="*/ 0 60000 65536"/>
                  <a:gd name="T11" fmla="*/ 0 60000 65536"/>
                  <a:gd name="T12" fmla="*/ 0 60000 65536"/>
                  <a:gd name="T13" fmla="*/ 0 60000 65536"/>
                  <a:gd name="T14" fmla="*/ 0 60000 65536"/>
                  <a:gd name="T15" fmla="*/ 0 w 103"/>
                  <a:gd name="T16" fmla="*/ 0 h 64"/>
                  <a:gd name="T17" fmla="*/ 103 w 103"/>
                  <a:gd name="T18" fmla="*/ 64 h 64"/>
                </a:gdLst>
                <a:ahLst/>
                <a:cxnLst>
                  <a:cxn ang="T10">
                    <a:pos x="T0" y="T1"/>
                  </a:cxn>
                  <a:cxn ang="T11">
                    <a:pos x="T2" y="T3"/>
                  </a:cxn>
                  <a:cxn ang="T12">
                    <a:pos x="T4" y="T5"/>
                  </a:cxn>
                  <a:cxn ang="T13">
                    <a:pos x="T6" y="T7"/>
                  </a:cxn>
                  <a:cxn ang="T14">
                    <a:pos x="T8" y="T9"/>
                  </a:cxn>
                </a:cxnLst>
                <a:rect l="T15" t="T16" r="T17" b="T18"/>
                <a:pathLst>
                  <a:path w="103" h="64">
                    <a:moveTo>
                      <a:pt x="0" y="47"/>
                    </a:moveTo>
                    <a:lnTo>
                      <a:pt x="15" y="64"/>
                    </a:lnTo>
                    <a:lnTo>
                      <a:pt x="103" y="17"/>
                    </a:lnTo>
                    <a:lnTo>
                      <a:pt x="88" y="0"/>
                    </a:lnTo>
                    <a:lnTo>
                      <a:pt x="0" y="47"/>
                    </a:lnTo>
                    <a:close/>
                  </a:path>
                </a:pathLst>
              </a:custGeom>
              <a:solidFill>
                <a:srgbClr val="000000"/>
              </a:solidFill>
              <a:ln w="38100">
                <a:solidFill>
                  <a:schemeClr val="hlink"/>
                </a:solidFill>
                <a:round/>
                <a:headEnd/>
                <a:tailEnd/>
              </a:ln>
            </p:spPr>
            <p:txBody>
              <a:bodyPr/>
              <a:lstStyle/>
              <a:p>
                <a:endParaRPr lang="en-US"/>
              </a:p>
            </p:txBody>
          </p:sp>
          <p:sp>
            <p:nvSpPr>
              <p:cNvPr id="49330" name="Freeform 83"/>
              <p:cNvSpPr>
                <a:spLocks noChangeAspect="1"/>
              </p:cNvSpPr>
              <p:nvPr/>
            </p:nvSpPr>
            <p:spPr bwMode="auto">
              <a:xfrm>
                <a:off x="3072" y="3005"/>
                <a:ext cx="52" cy="32"/>
              </a:xfrm>
              <a:custGeom>
                <a:avLst/>
                <a:gdLst>
                  <a:gd name="T0" fmla="*/ 0 w 104"/>
                  <a:gd name="T1" fmla="*/ 1 h 64"/>
                  <a:gd name="T2" fmla="*/ 1 w 104"/>
                  <a:gd name="T3" fmla="*/ 1 h 64"/>
                  <a:gd name="T4" fmla="*/ 1 w 104"/>
                  <a:gd name="T5" fmla="*/ 1 h 64"/>
                  <a:gd name="T6" fmla="*/ 1 w 104"/>
                  <a:gd name="T7" fmla="*/ 0 h 64"/>
                  <a:gd name="T8" fmla="*/ 0 w 104"/>
                  <a:gd name="T9" fmla="*/ 1 h 64"/>
                  <a:gd name="T10" fmla="*/ 0 60000 65536"/>
                  <a:gd name="T11" fmla="*/ 0 60000 65536"/>
                  <a:gd name="T12" fmla="*/ 0 60000 65536"/>
                  <a:gd name="T13" fmla="*/ 0 60000 65536"/>
                  <a:gd name="T14" fmla="*/ 0 60000 65536"/>
                  <a:gd name="T15" fmla="*/ 0 w 104"/>
                  <a:gd name="T16" fmla="*/ 0 h 64"/>
                  <a:gd name="T17" fmla="*/ 104 w 104"/>
                  <a:gd name="T18" fmla="*/ 64 h 64"/>
                </a:gdLst>
                <a:ahLst/>
                <a:cxnLst>
                  <a:cxn ang="T10">
                    <a:pos x="T0" y="T1"/>
                  </a:cxn>
                  <a:cxn ang="T11">
                    <a:pos x="T2" y="T3"/>
                  </a:cxn>
                  <a:cxn ang="T12">
                    <a:pos x="T4" y="T5"/>
                  </a:cxn>
                  <a:cxn ang="T13">
                    <a:pos x="T6" y="T7"/>
                  </a:cxn>
                  <a:cxn ang="T14">
                    <a:pos x="T8" y="T9"/>
                  </a:cxn>
                </a:cxnLst>
                <a:rect l="T15" t="T16" r="T17" b="T18"/>
                <a:pathLst>
                  <a:path w="104" h="64">
                    <a:moveTo>
                      <a:pt x="0" y="47"/>
                    </a:moveTo>
                    <a:lnTo>
                      <a:pt x="15" y="64"/>
                    </a:lnTo>
                    <a:lnTo>
                      <a:pt x="104" y="17"/>
                    </a:lnTo>
                    <a:lnTo>
                      <a:pt x="89" y="0"/>
                    </a:lnTo>
                    <a:lnTo>
                      <a:pt x="0" y="47"/>
                    </a:lnTo>
                    <a:close/>
                  </a:path>
                </a:pathLst>
              </a:custGeom>
              <a:solidFill>
                <a:srgbClr val="000000"/>
              </a:solidFill>
              <a:ln w="38100">
                <a:solidFill>
                  <a:schemeClr val="hlink"/>
                </a:solidFill>
                <a:round/>
                <a:headEnd/>
                <a:tailEnd/>
              </a:ln>
            </p:spPr>
            <p:txBody>
              <a:bodyPr/>
              <a:lstStyle/>
              <a:p>
                <a:endParaRPr lang="en-US"/>
              </a:p>
            </p:txBody>
          </p:sp>
          <p:sp>
            <p:nvSpPr>
              <p:cNvPr id="49331" name="Freeform 84"/>
              <p:cNvSpPr>
                <a:spLocks noChangeAspect="1"/>
              </p:cNvSpPr>
              <p:nvPr/>
            </p:nvSpPr>
            <p:spPr bwMode="auto">
              <a:xfrm>
                <a:off x="3149" y="2963"/>
                <a:ext cx="52" cy="32"/>
              </a:xfrm>
              <a:custGeom>
                <a:avLst/>
                <a:gdLst>
                  <a:gd name="T0" fmla="*/ 0 w 103"/>
                  <a:gd name="T1" fmla="*/ 1 h 63"/>
                  <a:gd name="T2" fmla="*/ 1 w 103"/>
                  <a:gd name="T3" fmla="*/ 1 h 63"/>
                  <a:gd name="T4" fmla="*/ 1 w 103"/>
                  <a:gd name="T5" fmla="*/ 1 h 63"/>
                  <a:gd name="T6" fmla="*/ 1 w 103"/>
                  <a:gd name="T7" fmla="*/ 0 h 63"/>
                  <a:gd name="T8" fmla="*/ 0 w 103"/>
                  <a:gd name="T9" fmla="*/ 1 h 63"/>
                  <a:gd name="T10" fmla="*/ 0 60000 65536"/>
                  <a:gd name="T11" fmla="*/ 0 60000 65536"/>
                  <a:gd name="T12" fmla="*/ 0 60000 65536"/>
                  <a:gd name="T13" fmla="*/ 0 60000 65536"/>
                  <a:gd name="T14" fmla="*/ 0 60000 65536"/>
                  <a:gd name="T15" fmla="*/ 0 w 103"/>
                  <a:gd name="T16" fmla="*/ 0 h 63"/>
                  <a:gd name="T17" fmla="*/ 103 w 103"/>
                  <a:gd name="T18" fmla="*/ 63 h 63"/>
                </a:gdLst>
                <a:ahLst/>
                <a:cxnLst>
                  <a:cxn ang="T10">
                    <a:pos x="T0" y="T1"/>
                  </a:cxn>
                  <a:cxn ang="T11">
                    <a:pos x="T2" y="T3"/>
                  </a:cxn>
                  <a:cxn ang="T12">
                    <a:pos x="T4" y="T5"/>
                  </a:cxn>
                  <a:cxn ang="T13">
                    <a:pos x="T6" y="T7"/>
                  </a:cxn>
                  <a:cxn ang="T14">
                    <a:pos x="T8" y="T9"/>
                  </a:cxn>
                </a:cxnLst>
                <a:rect l="T15" t="T16" r="T17" b="T18"/>
                <a:pathLst>
                  <a:path w="103" h="63">
                    <a:moveTo>
                      <a:pt x="0" y="47"/>
                    </a:moveTo>
                    <a:lnTo>
                      <a:pt x="15" y="63"/>
                    </a:lnTo>
                    <a:lnTo>
                      <a:pt x="103" y="17"/>
                    </a:lnTo>
                    <a:lnTo>
                      <a:pt x="88" y="0"/>
                    </a:lnTo>
                    <a:lnTo>
                      <a:pt x="0" y="47"/>
                    </a:lnTo>
                    <a:close/>
                  </a:path>
                </a:pathLst>
              </a:custGeom>
              <a:solidFill>
                <a:srgbClr val="000000"/>
              </a:solidFill>
              <a:ln w="38100">
                <a:solidFill>
                  <a:schemeClr val="hlink"/>
                </a:solidFill>
                <a:round/>
                <a:headEnd/>
                <a:tailEnd/>
              </a:ln>
            </p:spPr>
            <p:txBody>
              <a:bodyPr/>
              <a:lstStyle/>
              <a:p>
                <a:endParaRPr lang="en-US"/>
              </a:p>
            </p:txBody>
          </p:sp>
          <p:sp>
            <p:nvSpPr>
              <p:cNvPr id="49332" name="Freeform 85"/>
              <p:cNvSpPr>
                <a:spLocks noChangeAspect="1"/>
              </p:cNvSpPr>
              <p:nvPr/>
            </p:nvSpPr>
            <p:spPr bwMode="auto">
              <a:xfrm>
                <a:off x="3226" y="2922"/>
                <a:ext cx="51" cy="32"/>
              </a:xfrm>
              <a:custGeom>
                <a:avLst/>
                <a:gdLst>
                  <a:gd name="T0" fmla="*/ 0 w 104"/>
                  <a:gd name="T1" fmla="*/ 1 h 64"/>
                  <a:gd name="T2" fmla="*/ 0 w 104"/>
                  <a:gd name="T3" fmla="*/ 1 h 64"/>
                  <a:gd name="T4" fmla="*/ 0 w 104"/>
                  <a:gd name="T5" fmla="*/ 1 h 64"/>
                  <a:gd name="T6" fmla="*/ 0 w 104"/>
                  <a:gd name="T7" fmla="*/ 0 h 64"/>
                  <a:gd name="T8" fmla="*/ 0 w 104"/>
                  <a:gd name="T9" fmla="*/ 1 h 64"/>
                  <a:gd name="T10" fmla="*/ 0 60000 65536"/>
                  <a:gd name="T11" fmla="*/ 0 60000 65536"/>
                  <a:gd name="T12" fmla="*/ 0 60000 65536"/>
                  <a:gd name="T13" fmla="*/ 0 60000 65536"/>
                  <a:gd name="T14" fmla="*/ 0 60000 65536"/>
                  <a:gd name="T15" fmla="*/ 0 w 104"/>
                  <a:gd name="T16" fmla="*/ 0 h 64"/>
                  <a:gd name="T17" fmla="*/ 104 w 104"/>
                  <a:gd name="T18" fmla="*/ 64 h 64"/>
                </a:gdLst>
                <a:ahLst/>
                <a:cxnLst>
                  <a:cxn ang="T10">
                    <a:pos x="T0" y="T1"/>
                  </a:cxn>
                  <a:cxn ang="T11">
                    <a:pos x="T2" y="T3"/>
                  </a:cxn>
                  <a:cxn ang="T12">
                    <a:pos x="T4" y="T5"/>
                  </a:cxn>
                  <a:cxn ang="T13">
                    <a:pos x="T6" y="T7"/>
                  </a:cxn>
                  <a:cxn ang="T14">
                    <a:pos x="T8" y="T9"/>
                  </a:cxn>
                </a:cxnLst>
                <a:rect l="T15" t="T16" r="T17" b="T18"/>
                <a:pathLst>
                  <a:path w="104" h="64">
                    <a:moveTo>
                      <a:pt x="0" y="47"/>
                    </a:moveTo>
                    <a:lnTo>
                      <a:pt x="15" y="64"/>
                    </a:lnTo>
                    <a:lnTo>
                      <a:pt x="104" y="17"/>
                    </a:lnTo>
                    <a:lnTo>
                      <a:pt x="89" y="0"/>
                    </a:lnTo>
                    <a:lnTo>
                      <a:pt x="0" y="47"/>
                    </a:lnTo>
                    <a:close/>
                  </a:path>
                </a:pathLst>
              </a:custGeom>
              <a:solidFill>
                <a:srgbClr val="000000"/>
              </a:solidFill>
              <a:ln w="38100">
                <a:solidFill>
                  <a:schemeClr val="hlink"/>
                </a:solidFill>
                <a:round/>
                <a:headEnd/>
                <a:tailEnd/>
              </a:ln>
            </p:spPr>
            <p:txBody>
              <a:bodyPr/>
              <a:lstStyle/>
              <a:p>
                <a:endParaRPr lang="en-US"/>
              </a:p>
            </p:txBody>
          </p:sp>
          <p:sp>
            <p:nvSpPr>
              <p:cNvPr id="49333" name="Freeform 86"/>
              <p:cNvSpPr>
                <a:spLocks noChangeAspect="1"/>
              </p:cNvSpPr>
              <p:nvPr/>
            </p:nvSpPr>
            <p:spPr bwMode="auto">
              <a:xfrm>
                <a:off x="3302" y="2880"/>
                <a:ext cx="52" cy="33"/>
              </a:xfrm>
              <a:custGeom>
                <a:avLst/>
                <a:gdLst>
                  <a:gd name="T0" fmla="*/ 0 w 103"/>
                  <a:gd name="T1" fmla="*/ 1 h 65"/>
                  <a:gd name="T2" fmla="*/ 1 w 103"/>
                  <a:gd name="T3" fmla="*/ 1 h 65"/>
                  <a:gd name="T4" fmla="*/ 1 w 103"/>
                  <a:gd name="T5" fmla="*/ 1 h 65"/>
                  <a:gd name="T6" fmla="*/ 1 w 103"/>
                  <a:gd name="T7" fmla="*/ 0 h 65"/>
                  <a:gd name="T8" fmla="*/ 0 w 103"/>
                  <a:gd name="T9" fmla="*/ 1 h 65"/>
                  <a:gd name="T10" fmla="*/ 0 60000 65536"/>
                  <a:gd name="T11" fmla="*/ 0 60000 65536"/>
                  <a:gd name="T12" fmla="*/ 0 60000 65536"/>
                  <a:gd name="T13" fmla="*/ 0 60000 65536"/>
                  <a:gd name="T14" fmla="*/ 0 60000 65536"/>
                  <a:gd name="T15" fmla="*/ 0 w 103"/>
                  <a:gd name="T16" fmla="*/ 0 h 65"/>
                  <a:gd name="T17" fmla="*/ 103 w 103"/>
                  <a:gd name="T18" fmla="*/ 65 h 65"/>
                </a:gdLst>
                <a:ahLst/>
                <a:cxnLst>
                  <a:cxn ang="T10">
                    <a:pos x="T0" y="T1"/>
                  </a:cxn>
                  <a:cxn ang="T11">
                    <a:pos x="T2" y="T3"/>
                  </a:cxn>
                  <a:cxn ang="T12">
                    <a:pos x="T4" y="T5"/>
                  </a:cxn>
                  <a:cxn ang="T13">
                    <a:pos x="T6" y="T7"/>
                  </a:cxn>
                  <a:cxn ang="T14">
                    <a:pos x="T8" y="T9"/>
                  </a:cxn>
                </a:cxnLst>
                <a:rect l="T15" t="T16" r="T17" b="T18"/>
                <a:pathLst>
                  <a:path w="103" h="65">
                    <a:moveTo>
                      <a:pt x="0" y="48"/>
                    </a:moveTo>
                    <a:lnTo>
                      <a:pt x="15" y="65"/>
                    </a:lnTo>
                    <a:lnTo>
                      <a:pt x="103" y="17"/>
                    </a:lnTo>
                    <a:lnTo>
                      <a:pt x="88" y="0"/>
                    </a:lnTo>
                    <a:lnTo>
                      <a:pt x="0" y="48"/>
                    </a:lnTo>
                    <a:close/>
                  </a:path>
                </a:pathLst>
              </a:custGeom>
              <a:solidFill>
                <a:srgbClr val="000000"/>
              </a:solidFill>
              <a:ln w="38100">
                <a:solidFill>
                  <a:schemeClr val="hlink"/>
                </a:solidFill>
                <a:round/>
                <a:headEnd/>
                <a:tailEnd/>
              </a:ln>
            </p:spPr>
            <p:txBody>
              <a:bodyPr/>
              <a:lstStyle/>
              <a:p>
                <a:endParaRPr lang="en-US"/>
              </a:p>
            </p:txBody>
          </p:sp>
          <p:sp>
            <p:nvSpPr>
              <p:cNvPr id="49334" name="Freeform 87"/>
              <p:cNvSpPr>
                <a:spLocks noChangeAspect="1"/>
              </p:cNvSpPr>
              <p:nvPr/>
            </p:nvSpPr>
            <p:spPr bwMode="auto">
              <a:xfrm>
                <a:off x="3379" y="2838"/>
                <a:ext cx="52" cy="33"/>
              </a:xfrm>
              <a:custGeom>
                <a:avLst/>
                <a:gdLst>
                  <a:gd name="T0" fmla="*/ 0 w 104"/>
                  <a:gd name="T1" fmla="*/ 1 h 65"/>
                  <a:gd name="T2" fmla="*/ 1 w 104"/>
                  <a:gd name="T3" fmla="*/ 1 h 65"/>
                  <a:gd name="T4" fmla="*/ 1 w 104"/>
                  <a:gd name="T5" fmla="*/ 1 h 65"/>
                  <a:gd name="T6" fmla="*/ 1 w 104"/>
                  <a:gd name="T7" fmla="*/ 0 h 65"/>
                  <a:gd name="T8" fmla="*/ 0 w 104"/>
                  <a:gd name="T9" fmla="*/ 1 h 65"/>
                  <a:gd name="T10" fmla="*/ 0 60000 65536"/>
                  <a:gd name="T11" fmla="*/ 0 60000 65536"/>
                  <a:gd name="T12" fmla="*/ 0 60000 65536"/>
                  <a:gd name="T13" fmla="*/ 0 60000 65536"/>
                  <a:gd name="T14" fmla="*/ 0 60000 65536"/>
                  <a:gd name="T15" fmla="*/ 0 w 104"/>
                  <a:gd name="T16" fmla="*/ 0 h 65"/>
                  <a:gd name="T17" fmla="*/ 104 w 104"/>
                  <a:gd name="T18" fmla="*/ 65 h 65"/>
                </a:gdLst>
                <a:ahLst/>
                <a:cxnLst>
                  <a:cxn ang="T10">
                    <a:pos x="T0" y="T1"/>
                  </a:cxn>
                  <a:cxn ang="T11">
                    <a:pos x="T2" y="T3"/>
                  </a:cxn>
                  <a:cxn ang="T12">
                    <a:pos x="T4" y="T5"/>
                  </a:cxn>
                  <a:cxn ang="T13">
                    <a:pos x="T6" y="T7"/>
                  </a:cxn>
                  <a:cxn ang="T14">
                    <a:pos x="T8" y="T9"/>
                  </a:cxn>
                </a:cxnLst>
                <a:rect l="T15" t="T16" r="T17" b="T18"/>
                <a:pathLst>
                  <a:path w="104" h="65">
                    <a:moveTo>
                      <a:pt x="0" y="48"/>
                    </a:moveTo>
                    <a:lnTo>
                      <a:pt x="15" y="65"/>
                    </a:lnTo>
                    <a:lnTo>
                      <a:pt x="104" y="17"/>
                    </a:lnTo>
                    <a:lnTo>
                      <a:pt x="89" y="0"/>
                    </a:lnTo>
                    <a:lnTo>
                      <a:pt x="0" y="48"/>
                    </a:lnTo>
                    <a:close/>
                  </a:path>
                </a:pathLst>
              </a:custGeom>
              <a:solidFill>
                <a:srgbClr val="000000"/>
              </a:solidFill>
              <a:ln w="38100">
                <a:solidFill>
                  <a:schemeClr val="hlink"/>
                </a:solidFill>
                <a:round/>
                <a:headEnd/>
                <a:tailEnd/>
              </a:ln>
            </p:spPr>
            <p:txBody>
              <a:bodyPr/>
              <a:lstStyle/>
              <a:p>
                <a:endParaRPr lang="en-US"/>
              </a:p>
            </p:txBody>
          </p:sp>
          <p:sp>
            <p:nvSpPr>
              <p:cNvPr id="49335" name="Freeform 88"/>
              <p:cNvSpPr>
                <a:spLocks noChangeAspect="1"/>
              </p:cNvSpPr>
              <p:nvPr/>
            </p:nvSpPr>
            <p:spPr bwMode="auto">
              <a:xfrm>
                <a:off x="3456" y="2797"/>
                <a:ext cx="52" cy="32"/>
              </a:xfrm>
              <a:custGeom>
                <a:avLst/>
                <a:gdLst>
                  <a:gd name="T0" fmla="*/ 0 w 103"/>
                  <a:gd name="T1" fmla="*/ 0 h 65"/>
                  <a:gd name="T2" fmla="*/ 1 w 103"/>
                  <a:gd name="T3" fmla="*/ 0 h 65"/>
                  <a:gd name="T4" fmla="*/ 1 w 103"/>
                  <a:gd name="T5" fmla="*/ 0 h 65"/>
                  <a:gd name="T6" fmla="*/ 1 w 103"/>
                  <a:gd name="T7" fmla="*/ 0 h 65"/>
                  <a:gd name="T8" fmla="*/ 0 w 103"/>
                  <a:gd name="T9" fmla="*/ 0 h 65"/>
                  <a:gd name="T10" fmla="*/ 0 60000 65536"/>
                  <a:gd name="T11" fmla="*/ 0 60000 65536"/>
                  <a:gd name="T12" fmla="*/ 0 60000 65536"/>
                  <a:gd name="T13" fmla="*/ 0 60000 65536"/>
                  <a:gd name="T14" fmla="*/ 0 60000 65536"/>
                  <a:gd name="T15" fmla="*/ 0 w 103"/>
                  <a:gd name="T16" fmla="*/ 0 h 65"/>
                  <a:gd name="T17" fmla="*/ 103 w 103"/>
                  <a:gd name="T18" fmla="*/ 65 h 65"/>
                </a:gdLst>
                <a:ahLst/>
                <a:cxnLst>
                  <a:cxn ang="T10">
                    <a:pos x="T0" y="T1"/>
                  </a:cxn>
                  <a:cxn ang="T11">
                    <a:pos x="T2" y="T3"/>
                  </a:cxn>
                  <a:cxn ang="T12">
                    <a:pos x="T4" y="T5"/>
                  </a:cxn>
                  <a:cxn ang="T13">
                    <a:pos x="T6" y="T7"/>
                  </a:cxn>
                  <a:cxn ang="T14">
                    <a:pos x="T8" y="T9"/>
                  </a:cxn>
                </a:cxnLst>
                <a:rect l="T15" t="T16" r="T17" b="T18"/>
                <a:pathLst>
                  <a:path w="103" h="65">
                    <a:moveTo>
                      <a:pt x="0" y="48"/>
                    </a:moveTo>
                    <a:lnTo>
                      <a:pt x="15" y="65"/>
                    </a:lnTo>
                    <a:lnTo>
                      <a:pt x="103" y="16"/>
                    </a:lnTo>
                    <a:lnTo>
                      <a:pt x="88" y="0"/>
                    </a:lnTo>
                    <a:lnTo>
                      <a:pt x="0" y="48"/>
                    </a:lnTo>
                    <a:close/>
                  </a:path>
                </a:pathLst>
              </a:custGeom>
              <a:solidFill>
                <a:srgbClr val="000000"/>
              </a:solidFill>
              <a:ln w="38100">
                <a:solidFill>
                  <a:schemeClr val="hlink"/>
                </a:solidFill>
                <a:round/>
                <a:headEnd/>
                <a:tailEnd/>
              </a:ln>
            </p:spPr>
            <p:txBody>
              <a:bodyPr/>
              <a:lstStyle/>
              <a:p>
                <a:endParaRPr lang="en-US"/>
              </a:p>
            </p:txBody>
          </p:sp>
          <p:sp>
            <p:nvSpPr>
              <p:cNvPr id="49336" name="Freeform 89"/>
              <p:cNvSpPr>
                <a:spLocks noChangeAspect="1"/>
              </p:cNvSpPr>
              <p:nvPr/>
            </p:nvSpPr>
            <p:spPr bwMode="auto">
              <a:xfrm>
                <a:off x="3533" y="2755"/>
                <a:ext cx="51" cy="33"/>
              </a:xfrm>
              <a:custGeom>
                <a:avLst/>
                <a:gdLst>
                  <a:gd name="T0" fmla="*/ 0 w 101"/>
                  <a:gd name="T1" fmla="*/ 1 h 65"/>
                  <a:gd name="T2" fmla="*/ 1 w 101"/>
                  <a:gd name="T3" fmla="*/ 1 h 65"/>
                  <a:gd name="T4" fmla="*/ 1 w 101"/>
                  <a:gd name="T5" fmla="*/ 1 h 65"/>
                  <a:gd name="T6" fmla="*/ 1 w 101"/>
                  <a:gd name="T7" fmla="*/ 0 h 65"/>
                  <a:gd name="T8" fmla="*/ 0 w 101"/>
                  <a:gd name="T9" fmla="*/ 1 h 65"/>
                  <a:gd name="T10" fmla="*/ 0 60000 65536"/>
                  <a:gd name="T11" fmla="*/ 0 60000 65536"/>
                  <a:gd name="T12" fmla="*/ 0 60000 65536"/>
                  <a:gd name="T13" fmla="*/ 0 60000 65536"/>
                  <a:gd name="T14" fmla="*/ 0 60000 65536"/>
                  <a:gd name="T15" fmla="*/ 0 w 101"/>
                  <a:gd name="T16" fmla="*/ 0 h 65"/>
                  <a:gd name="T17" fmla="*/ 101 w 101"/>
                  <a:gd name="T18" fmla="*/ 65 h 65"/>
                </a:gdLst>
                <a:ahLst/>
                <a:cxnLst>
                  <a:cxn ang="T10">
                    <a:pos x="T0" y="T1"/>
                  </a:cxn>
                  <a:cxn ang="T11">
                    <a:pos x="T2" y="T3"/>
                  </a:cxn>
                  <a:cxn ang="T12">
                    <a:pos x="T4" y="T5"/>
                  </a:cxn>
                  <a:cxn ang="T13">
                    <a:pos x="T6" y="T7"/>
                  </a:cxn>
                  <a:cxn ang="T14">
                    <a:pos x="T8" y="T9"/>
                  </a:cxn>
                </a:cxnLst>
                <a:rect l="T15" t="T16" r="T17" b="T18"/>
                <a:pathLst>
                  <a:path w="101" h="65">
                    <a:moveTo>
                      <a:pt x="0" y="48"/>
                    </a:moveTo>
                    <a:lnTo>
                      <a:pt x="15" y="65"/>
                    </a:lnTo>
                    <a:lnTo>
                      <a:pt x="101" y="17"/>
                    </a:lnTo>
                    <a:lnTo>
                      <a:pt x="86" y="0"/>
                    </a:lnTo>
                    <a:lnTo>
                      <a:pt x="0" y="48"/>
                    </a:lnTo>
                    <a:close/>
                  </a:path>
                </a:pathLst>
              </a:custGeom>
              <a:solidFill>
                <a:srgbClr val="000000"/>
              </a:solidFill>
              <a:ln w="38100">
                <a:solidFill>
                  <a:schemeClr val="hlink"/>
                </a:solidFill>
                <a:round/>
                <a:headEnd/>
                <a:tailEnd/>
              </a:ln>
            </p:spPr>
            <p:txBody>
              <a:bodyPr/>
              <a:lstStyle/>
              <a:p>
                <a:endParaRPr lang="en-US"/>
              </a:p>
            </p:txBody>
          </p:sp>
          <p:sp>
            <p:nvSpPr>
              <p:cNvPr id="49337" name="Freeform 90"/>
              <p:cNvSpPr>
                <a:spLocks noChangeAspect="1"/>
              </p:cNvSpPr>
              <p:nvPr/>
            </p:nvSpPr>
            <p:spPr bwMode="auto">
              <a:xfrm>
                <a:off x="3610" y="2738"/>
                <a:ext cx="8" cy="8"/>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15" y="17"/>
                    </a:lnTo>
                    <a:lnTo>
                      <a:pt x="17" y="17"/>
                    </a:lnTo>
                    <a:lnTo>
                      <a:pt x="2" y="0"/>
                    </a:lnTo>
                    <a:lnTo>
                      <a:pt x="0" y="0"/>
                    </a:lnTo>
                    <a:close/>
                  </a:path>
                </a:pathLst>
              </a:custGeom>
              <a:solidFill>
                <a:srgbClr val="000000"/>
              </a:solidFill>
              <a:ln w="38100">
                <a:solidFill>
                  <a:schemeClr val="hlink"/>
                </a:solidFill>
                <a:round/>
                <a:headEnd/>
                <a:tailEnd/>
              </a:ln>
            </p:spPr>
            <p:txBody>
              <a:bodyPr/>
              <a:lstStyle/>
              <a:p>
                <a:endParaRPr lang="en-US"/>
              </a:p>
            </p:txBody>
          </p:sp>
        </p:grpSp>
        <p:grpSp>
          <p:nvGrpSpPr>
            <p:cNvPr id="49219" name="Group 91"/>
            <p:cNvGrpSpPr>
              <a:grpSpLocks noChangeAspect="1"/>
            </p:cNvGrpSpPr>
            <p:nvPr/>
          </p:nvGrpSpPr>
          <p:grpSpPr bwMode="auto">
            <a:xfrm>
              <a:off x="1520" y="1080"/>
              <a:ext cx="1558" cy="694"/>
              <a:chOff x="2070" y="1516"/>
              <a:chExt cx="1469" cy="601"/>
            </a:xfrm>
          </p:grpSpPr>
          <p:sp>
            <p:nvSpPr>
              <p:cNvPr id="49259" name="Freeform 92"/>
              <p:cNvSpPr>
                <a:spLocks noChangeAspect="1"/>
              </p:cNvSpPr>
              <p:nvPr/>
            </p:nvSpPr>
            <p:spPr bwMode="auto">
              <a:xfrm>
                <a:off x="2070" y="1516"/>
                <a:ext cx="15" cy="11"/>
              </a:xfrm>
              <a:custGeom>
                <a:avLst/>
                <a:gdLst>
                  <a:gd name="T0" fmla="*/ 1 w 30"/>
                  <a:gd name="T1" fmla="*/ 0 h 24"/>
                  <a:gd name="T2" fmla="*/ 1 w 30"/>
                  <a:gd name="T3" fmla="*/ 0 h 24"/>
                  <a:gd name="T4" fmla="*/ 1 w 30"/>
                  <a:gd name="T5" fmla="*/ 0 h 24"/>
                  <a:gd name="T6" fmla="*/ 1 w 30"/>
                  <a:gd name="T7" fmla="*/ 0 h 24"/>
                  <a:gd name="T8" fmla="*/ 1 w 30"/>
                  <a:gd name="T9" fmla="*/ 0 h 24"/>
                  <a:gd name="T10" fmla="*/ 1 w 30"/>
                  <a:gd name="T11" fmla="*/ 0 h 24"/>
                  <a:gd name="T12" fmla="*/ 0 w 30"/>
                  <a:gd name="T13" fmla="*/ 0 h 24"/>
                  <a:gd name="T14" fmla="*/ 1 w 30"/>
                  <a:gd name="T15" fmla="*/ 0 h 24"/>
                  <a:gd name="T16" fmla="*/ 1 w 30"/>
                  <a:gd name="T17" fmla="*/ 0 h 24"/>
                  <a:gd name="T18" fmla="*/ 1 w 30"/>
                  <a:gd name="T19" fmla="*/ 0 h 24"/>
                  <a:gd name="T20" fmla="*/ 1 w 30"/>
                  <a:gd name="T21" fmla="*/ 0 h 24"/>
                  <a:gd name="T22" fmla="*/ 1 w 30"/>
                  <a:gd name="T23" fmla="*/ 0 h 24"/>
                  <a:gd name="T24" fmla="*/ 1 w 30"/>
                  <a:gd name="T25" fmla="*/ 0 h 24"/>
                  <a:gd name="T26" fmla="*/ 1 w 30"/>
                  <a:gd name="T27" fmla="*/ 0 h 24"/>
                  <a:gd name="T28" fmla="*/ 1 w 30"/>
                  <a:gd name="T29" fmla="*/ 0 h 24"/>
                  <a:gd name="T30" fmla="*/ 1 w 30"/>
                  <a:gd name="T31" fmla="*/ 0 h 24"/>
                  <a:gd name="T32" fmla="*/ 1 w 30"/>
                  <a:gd name="T33" fmla="*/ 0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27" y="4"/>
                    </a:moveTo>
                    <a:lnTo>
                      <a:pt x="20" y="1"/>
                    </a:lnTo>
                    <a:lnTo>
                      <a:pt x="15" y="0"/>
                    </a:lnTo>
                    <a:lnTo>
                      <a:pt x="10" y="1"/>
                    </a:lnTo>
                    <a:lnTo>
                      <a:pt x="5" y="4"/>
                    </a:lnTo>
                    <a:lnTo>
                      <a:pt x="1" y="8"/>
                    </a:lnTo>
                    <a:lnTo>
                      <a:pt x="0" y="12"/>
                    </a:lnTo>
                    <a:lnTo>
                      <a:pt x="1" y="16"/>
                    </a:lnTo>
                    <a:lnTo>
                      <a:pt x="5" y="21"/>
                    </a:lnTo>
                    <a:lnTo>
                      <a:pt x="10" y="22"/>
                    </a:lnTo>
                    <a:lnTo>
                      <a:pt x="15" y="24"/>
                    </a:lnTo>
                    <a:lnTo>
                      <a:pt x="20" y="22"/>
                    </a:lnTo>
                    <a:lnTo>
                      <a:pt x="25" y="20"/>
                    </a:lnTo>
                    <a:lnTo>
                      <a:pt x="28" y="16"/>
                    </a:lnTo>
                    <a:lnTo>
                      <a:pt x="30" y="12"/>
                    </a:lnTo>
                    <a:lnTo>
                      <a:pt x="28" y="8"/>
                    </a:lnTo>
                    <a:lnTo>
                      <a:pt x="27" y="4"/>
                    </a:lnTo>
                    <a:close/>
                  </a:path>
                </a:pathLst>
              </a:custGeom>
              <a:solidFill>
                <a:srgbClr val="000000"/>
              </a:solidFill>
              <a:ln w="38100">
                <a:solidFill>
                  <a:schemeClr val="accent2"/>
                </a:solidFill>
                <a:round/>
                <a:headEnd/>
                <a:tailEnd/>
              </a:ln>
            </p:spPr>
            <p:txBody>
              <a:bodyPr/>
              <a:lstStyle/>
              <a:p>
                <a:endParaRPr lang="en-US"/>
              </a:p>
            </p:txBody>
          </p:sp>
          <p:sp>
            <p:nvSpPr>
              <p:cNvPr id="49260" name="Freeform 93"/>
              <p:cNvSpPr>
                <a:spLocks noChangeAspect="1"/>
              </p:cNvSpPr>
              <p:nvPr/>
            </p:nvSpPr>
            <p:spPr bwMode="auto">
              <a:xfrm>
                <a:off x="2091" y="1532"/>
                <a:ext cx="15" cy="12"/>
              </a:xfrm>
              <a:custGeom>
                <a:avLst/>
                <a:gdLst>
                  <a:gd name="T0" fmla="*/ 1 w 30"/>
                  <a:gd name="T1" fmla="*/ 1 h 23"/>
                  <a:gd name="T2" fmla="*/ 1 w 30"/>
                  <a:gd name="T3" fmla="*/ 0 h 23"/>
                  <a:gd name="T4" fmla="*/ 1 w 30"/>
                  <a:gd name="T5" fmla="*/ 0 h 23"/>
                  <a:gd name="T6" fmla="*/ 1 w 30"/>
                  <a:gd name="T7" fmla="*/ 0 h 23"/>
                  <a:gd name="T8" fmla="*/ 1 w 30"/>
                  <a:gd name="T9" fmla="*/ 1 h 23"/>
                  <a:gd name="T10" fmla="*/ 1 w 30"/>
                  <a:gd name="T11" fmla="*/ 1 h 23"/>
                  <a:gd name="T12" fmla="*/ 0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1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26" y="3"/>
                    </a:moveTo>
                    <a:lnTo>
                      <a:pt x="21" y="0"/>
                    </a:lnTo>
                    <a:lnTo>
                      <a:pt x="15" y="0"/>
                    </a:lnTo>
                    <a:lnTo>
                      <a:pt x="10" y="0"/>
                    </a:lnTo>
                    <a:lnTo>
                      <a:pt x="5" y="3"/>
                    </a:lnTo>
                    <a:lnTo>
                      <a:pt x="1" y="6"/>
                    </a:lnTo>
                    <a:lnTo>
                      <a:pt x="0" y="12"/>
                    </a:lnTo>
                    <a:lnTo>
                      <a:pt x="1" y="16"/>
                    </a:lnTo>
                    <a:lnTo>
                      <a:pt x="5" y="20"/>
                    </a:lnTo>
                    <a:lnTo>
                      <a:pt x="10" y="22"/>
                    </a:lnTo>
                    <a:lnTo>
                      <a:pt x="15" y="23"/>
                    </a:lnTo>
                    <a:lnTo>
                      <a:pt x="21" y="22"/>
                    </a:lnTo>
                    <a:lnTo>
                      <a:pt x="26" y="20"/>
                    </a:lnTo>
                    <a:lnTo>
                      <a:pt x="30" y="16"/>
                    </a:lnTo>
                    <a:lnTo>
                      <a:pt x="30" y="12"/>
                    </a:lnTo>
                    <a:lnTo>
                      <a:pt x="30" y="6"/>
                    </a:lnTo>
                    <a:lnTo>
                      <a:pt x="26" y="3"/>
                    </a:lnTo>
                    <a:close/>
                  </a:path>
                </a:pathLst>
              </a:custGeom>
              <a:solidFill>
                <a:srgbClr val="000000"/>
              </a:solidFill>
              <a:ln w="38100">
                <a:solidFill>
                  <a:schemeClr val="accent2"/>
                </a:solidFill>
                <a:round/>
                <a:headEnd/>
                <a:tailEnd/>
              </a:ln>
            </p:spPr>
            <p:txBody>
              <a:bodyPr/>
              <a:lstStyle/>
              <a:p>
                <a:endParaRPr lang="en-US"/>
              </a:p>
            </p:txBody>
          </p:sp>
          <p:sp>
            <p:nvSpPr>
              <p:cNvPr id="49261" name="Freeform 94"/>
              <p:cNvSpPr>
                <a:spLocks noChangeAspect="1"/>
              </p:cNvSpPr>
              <p:nvPr/>
            </p:nvSpPr>
            <p:spPr bwMode="auto">
              <a:xfrm>
                <a:off x="2112" y="1549"/>
                <a:ext cx="15" cy="11"/>
              </a:xfrm>
              <a:custGeom>
                <a:avLst/>
                <a:gdLst>
                  <a:gd name="T0" fmla="*/ 1 w 30"/>
                  <a:gd name="T1" fmla="*/ 0 h 23"/>
                  <a:gd name="T2" fmla="*/ 1 w 30"/>
                  <a:gd name="T3" fmla="*/ 0 h 23"/>
                  <a:gd name="T4" fmla="*/ 1 w 30"/>
                  <a:gd name="T5" fmla="*/ 0 h 23"/>
                  <a:gd name="T6" fmla="*/ 1 w 30"/>
                  <a:gd name="T7" fmla="*/ 0 h 23"/>
                  <a:gd name="T8" fmla="*/ 1 w 30"/>
                  <a:gd name="T9" fmla="*/ 0 h 23"/>
                  <a:gd name="T10" fmla="*/ 1 w 30"/>
                  <a:gd name="T11" fmla="*/ 0 h 23"/>
                  <a:gd name="T12" fmla="*/ 0 w 30"/>
                  <a:gd name="T13" fmla="*/ 0 h 23"/>
                  <a:gd name="T14" fmla="*/ 1 w 30"/>
                  <a:gd name="T15" fmla="*/ 0 h 23"/>
                  <a:gd name="T16" fmla="*/ 1 w 30"/>
                  <a:gd name="T17" fmla="*/ 0 h 23"/>
                  <a:gd name="T18" fmla="*/ 1 w 30"/>
                  <a:gd name="T19" fmla="*/ 0 h 23"/>
                  <a:gd name="T20" fmla="*/ 1 w 30"/>
                  <a:gd name="T21" fmla="*/ 0 h 23"/>
                  <a:gd name="T22" fmla="*/ 1 w 30"/>
                  <a:gd name="T23" fmla="*/ 0 h 23"/>
                  <a:gd name="T24" fmla="*/ 1 w 30"/>
                  <a:gd name="T25" fmla="*/ 0 h 23"/>
                  <a:gd name="T26" fmla="*/ 1 w 30"/>
                  <a:gd name="T27" fmla="*/ 0 h 23"/>
                  <a:gd name="T28" fmla="*/ 1 w 30"/>
                  <a:gd name="T29" fmla="*/ 0 h 23"/>
                  <a:gd name="T30" fmla="*/ 1 w 30"/>
                  <a:gd name="T31" fmla="*/ 0 h 23"/>
                  <a:gd name="T32" fmla="*/ 1 w 30"/>
                  <a:gd name="T33" fmla="*/ 0 h 23"/>
                  <a:gd name="T34" fmla="*/ 1 w 30"/>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27" y="3"/>
                    </a:moveTo>
                    <a:lnTo>
                      <a:pt x="22" y="1"/>
                    </a:lnTo>
                    <a:lnTo>
                      <a:pt x="15" y="0"/>
                    </a:lnTo>
                    <a:lnTo>
                      <a:pt x="10" y="1"/>
                    </a:lnTo>
                    <a:lnTo>
                      <a:pt x="5" y="3"/>
                    </a:lnTo>
                    <a:lnTo>
                      <a:pt x="2" y="7"/>
                    </a:lnTo>
                    <a:lnTo>
                      <a:pt x="0" y="11"/>
                    </a:lnTo>
                    <a:lnTo>
                      <a:pt x="2" y="16"/>
                    </a:lnTo>
                    <a:lnTo>
                      <a:pt x="5" y="20"/>
                    </a:lnTo>
                    <a:lnTo>
                      <a:pt x="10" y="23"/>
                    </a:lnTo>
                    <a:lnTo>
                      <a:pt x="15" y="23"/>
                    </a:lnTo>
                    <a:lnTo>
                      <a:pt x="22" y="23"/>
                    </a:lnTo>
                    <a:lnTo>
                      <a:pt x="27" y="20"/>
                    </a:lnTo>
                    <a:lnTo>
                      <a:pt x="30" y="16"/>
                    </a:lnTo>
                    <a:lnTo>
                      <a:pt x="30" y="11"/>
                    </a:lnTo>
                    <a:lnTo>
                      <a:pt x="30" y="7"/>
                    </a:lnTo>
                    <a:lnTo>
                      <a:pt x="27" y="3"/>
                    </a:lnTo>
                    <a:close/>
                  </a:path>
                </a:pathLst>
              </a:custGeom>
              <a:solidFill>
                <a:srgbClr val="000000"/>
              </a:solidFill>
              <a:ln w="38100">
                <a:solidFill>
                  <a:schemeClr val="accent2"/>
                </a:solidFill>
                <a:round/>
                <a:headEnd/>
                <a:tailEnd/>
              </a:ln>
            </p:spPr>
            <p:txBody>
              <a:bodyPr/>
              <a:lstStyle/>
              <a:p>
                <a:endParaRPr lang="en-US"/>
              </a:p>
            </p:txBody>
          </p:sp>
          <p:sp>
            <p:nvSpPr>
              <p:cNvPr id="49262" name="Freeform 95"/>
              <p:cNvSpPr>
                <a:spLocks noChangeAspect="1"/>
              </p:cNvSpPr>
              <p:nvPr/>
            </p:nvSpPr>
            <p:spPr bwMode="auto">
              <a:xfrm>
                <a:off x="2133" y="1566"/>
                <a:ext cx="15" cy="11"/>
              </a:xfrm>
              <a:custGeom>
                <a:avLst/>
                <a:gdLst>
                  <a:gd name="T0" fmla="*/ 1 w 30"/>
                  <a:gd name="T1" fmla="*/ 0 h 24"/>
                  <a:gd name="T2" fmla="*/ 1 w 30"/>
                  <a:gd name="T3" fmla="*/ 0 h 24"/>
                  <a:gd name="T4" fmla="*/ 1 w 30"/>
                  <a:gd name="T5" fmla="*/ 0 h 24"/>
                  <a:gd name="T6" fmla="*/ 1 w 30"/>
                  <a:gd name="T7" fmla="*/ 0 h 24"/>
                  <a:gd name="T8" fmla="*/ 1 w 30"/>
                  <a:gd name="T9" fmla="*/ 0 h 24"/>
                  <a:gd name="T10" fmla="*/ 0 w 30"/>
                  <a:gd name="T11" fmla="*/ 0 h 24"/>
                  <a:gd name="T12" fmla="*/ 0 w 30"/>
                  <a:gd name="T13" fmla="*/ 0 h 24"/>
                  <a:gd name="T14" fmla="*/ 0 w 30"/>
                  <a:gd name="T15" fmla="*/ 0 h 24"/>
                  <a:gd name="T16" fmla="*/ 1 w 30"/>
                  <a:gd name="T17" fmla="*/ 0 h 24"/>
                  <a:gd name="T18" fmla="*/ 1 w 30"/>
                  <a:gd name="T19" fmla="*/ 0 h 24"/>
                  <a:gd name="T20" fmla="*/ 1 w 30"/>
                  <a:gd name="T21" fmla="*/ 0 h 24"/>
                  <a:gd name="T22" fmla="*/ 1 w 30"/>
                  <a:gd name="T23" fmla="*/ 0 h 24"/>
                  <a:gd name="T24" fmla="*/ 1 w 30"/>
                  <a:gd name="T25" fmla="*/ 0 h 24"/>
                  <a:gd name="T26" fmla="*/ 1 w 30"/>
                  <a:gd name="T27" fmla="*/ 0 h 24"/>
                  <a:gd name="T28" fmla="*/ 1 w 30"/>
                  <a:gd name="T29" fmla="*/ 0 h 24"/>
                  <a:gd name="T30" fmla="*/ 1 w 30"/>
                  <a:gd name="T31" fmla="*/ 0 h 24"/>
                  <a:gd name="T32" fmla="*/ 1 w 30"/>
                  <a:gd name="T33" fmla="*/ 0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25" y="4"/>
                    </a:moveTo>
                    <a:lnTo>
                      <a:pt x="20" y="2"/>
                    </a:lnTo>
                    <a:lnTo>
                      <a:pt x="15" y="0"/>
                    </a:lnTo>
                    <a:lnTo>
                      <a:pt x="8" y="2"/>
                    </a:lnTo>
                    <a:lnTo>
                      <a:pt x="3" y="4"/>
                    </a:lnTo>
                    <a:lnTo>
                      <a:pt x="0" y="8"/>
                    </a:lnTo>
                    <a:lnTo>
                      <a:pt x="0" y="12"/>
                    </a:lnTo>
                    <a:lnTo>
                      <a:pt x="0" y="17"/>
                    </a:lnTo>
                    <a:lnTo>
                      <a:pt x="3" y="21"/>
                    </a:lnTo>
                    <a:lnTo>
                      <a:pt x="8" y="22"/>
                    </a:lnTo>
                    <a:lnTo>
                      <a:pt x="15" y="24"/>
                    </a:lnTo>
                    <a:lnTo>
                      <a:pt x="20" y="22"/>
                    </a:lnTo>
                    <a:lnTo>
                      <a:pt x="25" y="21"/>
                    </a:lnTo>
                    <a:lnTo>
                      <a:pt x="28" y="17"/>
                    </a:lnTo>
                    <a:lnTo>
                      <a:pt x="30" y="12"/>
                    </a:lnTo>
                    <a:lnTo>
                      <a:pt x="28" y="8"/>
                    </a:lnTo>
                    <a:lnTo>
                      <a:pt x="25" y="4"/>
                    </a:lnTo>
                    <a:close/>
                  </a:path>
                </a:pathLst>
              </a:custGeom>
              <a:solidFill>
                <a:srgbClr val="000000"/>
              </a:solidFill>
              <a:ln w="38100">
                <a:solidFill>
                  <a:schemeClr val="accent2"/>
                </a:solidFill>
                <a:round/>
                <a:headEnd/>
                <a:tailEnd/>
              </a:ln>
            </p:spPr>
            <p:txBody>
              <a:bodyPr/>
              <a:lstStyle/>
              <a:p>
                <a:endParaRPr lang="en-US"/>
              </a:p>
            </p:txBody>
          </p:sp>
          <p:sp>
            <p:nvSpPr>
              <p:cNvPr id="49263" name="Freeform 96"/>
              <p:cNvSpPr>
                <a:spLocks noChangeAspect="1"/>
              </p:cNvSpPr>
              <p:nvPr/>
            </p:nvSpPr>
            <p:spPr bwMode="auto">
              <a:xfrm>
                <a:off x="2154" y="1583"/>
                <a:ext cx="15" cy="11"/>
              </a:xfrm>
              <a:custGeom>
                <a:avLst/>
                <a:gdLst>
                  <a:gd name="T0" fmla="*/ 1 w 30"/>
                  <a:gd name="T1" fmla="*/ 0 h 24"/>
                  <a:gd name="T2" fmla="*/ 1 w 30"/>
                  <a:gd name="T3" fmla="*/ 0 h 24"/>
                  <a:gd name="T4" fmla="*/ 1 w 30"/>
                  <a:gd name="T5" fmla="*/ 0 h 24"/>
                  <a:gd name="T6" fmla="*/ 1 w 30"/>
                  <a:gd name="T7" fmla="*/ 0 h 24"/>
                  <a:gd name="T8" fmla="*/ 1 w 30"/>
                  <a:gd name="T9" fmla="*/ 0 h 24"/>
                  <a:gd name="T10" fmla="*/ 0 w 30"/>
                  <a:gd name="T11" fmla="*/ 0 h 24"/>
                  <a:gd name="T12" fmla="*/ 0 w 30"/>
                  <a:gd name="T13" fmla="*/ 0 h 24"/>
                  <a:gd name="T14" fmla="*/ 0 w 30"/>
                  <a:gd name="T15" fmla="*/ 0 h 24"/>
                  <a:gd name="T16" fmla="*/ 1 w 30"/>
                  <a:gd name="T17" fmla="*/ 0 h 24"/>
                  <a:gd name="T18" fmla="*/ 1 w 30"/>
                  <a:gd name="T19" fmla="*/ 0 h 24"/>
                  <a:gd name="T20" fmla="*/ 1 w 30"/>
                  <a:gd name="T21" fmla="*/ 0 h 24"/>
                  <a:gd name="T22" fmla="*/ 1 w 30"/>
                  <a:gd name="T23" fmla="*/ 0 h 24"/>
                  <a:gd name="T24" fmla="*/ 1 w 30"/>
                  <a:gd name="T25" fmla="*/ 0 h 24"/>
                  <a:gd name="T26" fmla="*/ 1 w 30"/>
                  <a:gd name="T27" fmla="*/ 0 h 24"/>
                  <a:gd name="T28" fmla="*/ 1 w 30"/>
                  <a:gd name="T29" fmla="*/ 0 h 24"/>
                  <a:gd name="T30" fmla="*/ 1 w 30"/>
                  <a:gd name="T31" fmla="*/ 0 h 24"/>
                  <a:gd name="T32" fmla="*/ 1 w 30"/>
                  <a:gd name="T33" fmla="*/ 0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25" y="3"/>
                    </a:moveTo>
                    <a:lnTo>
                      <a:pt x="20" y="1"/>
                    </a:lnTo>
                    <a:lnTo>
                      <a:pt x="15" y="0"/>
                    </a:lnTo>
                    <a:lnTo>
                      <a:pt x="9" y="1"/>
                    </a:lnTo>
                    <a:lnTo>
                      <a:pt x="4" y="4"/>
                    </a:lnTo>
                    <a:lnTo>
                      <a:pt x="0" y="7"/>
                    </a:lnTo>
                    <a:lnTo>
                      <a:pt x="0" y="12"/>
                    </a:lnTo>
                    <a:lnTo>
                      <a:pt x="0" y="16"/>
                    </a:lnTo>
                    <a:lnTo>
                      <a:pt x="4" y="20"/>
                    </a:lnTo>
                    <a:lnTo>
                      <a:pt x="9" y="22"/>
                    </a:lnTo>
                    <a:lnTo>
                      <a:pt x="15" y="24"/>
                    </a:lnTo>
                    <a:lnTo>
                      <a:pt x="20" y="22"/>
                    </a:lnTo>
                    <a:lnTo>
                      <a:pt x="25" y="20"/>
                    </a:lnTo>
                    <a:lnTo>
                      <a:pt x="29" y="16"/>
                    </a:lnTo>
                    <a:lnTo>
                      <a:pt x="30" y="12"/>
                    </a:lnTo>
                    <a:lnTo>
                      <a:pt x="29" y="7"/>
                    </a:lnTo>
                    <a:lnTo>
                      <a:pt x="25" y="3"/>
                    </a:lnTo>
                    <a:close/>
                  </a:path>
                </a:pathLst>
              </a:custGeom>
              <a:solidFill>
                <a:srgbClr val="000000"/>
              </a:solidFill>
              <a:ln w="38100">
                <a:solidFill>
                  <a:schemeClr val="accent2"/>
                </a:solidFill>
                <a:round/>
                <a:headEnd/>
                <a:tailEnd/>
              </a:ln>
            </p:spPr>
            <p:txBody>
              <a:bodyPr/>
              <a:lstStyle/>
              <a:p>
                <a:endParaRPr lang="en-US"/>
              </a:p>
            </p:txBody>
          </p:sp>
          <p:sp>
            <p:nvSpPr>
              <p:cNvPr id="49264" name="Freeform 97"/>
              <p:cNvSpPr>
                <a:spLocks noChangeAspect="1"/>
              </p:cNvSpPr>
              <p:nvPr/>
            </p:nvSpPr>
            <p:spPr bwMode="auto">
              <a:xfrm>
                <a:off x="2175" y="1600"/>
                <a:ext cx="15" cy="11"/>
              </a:xfrm>
              <a:custGeom>
                <a:avLst/>
                <a:gdLst>
                  <a:gd name="T0" fmla="*/ 1 w 30"/>
                  <a:gd name="T1" fmla="*/ 0 h 23"/>
                  <a:gd name="T2" fmla="*/ 1 w 30"/>
                  <a:gd name="T3" fmla="*/ 0 h 23"/>
                  <a:gd name="T4" fmla="*/ 1 w 30"/>
                  <a:gd name="T5" fmla="*/ 0 h 23"/>
                  <a:gd name="T6" fmla="*/ 1 w 30"/>
                  <a:gd name="T7" fmla="*/ 0 h 23"/>
                  <a:gd name="T8" fmla="*/ 1 w 30"/>
                  <a:gd name="T9" fmla="*/ 0 h 23"/>
                  <a:gd name="T10" fmla="*/ 1 w 30"/>
                  <a:gd name="T11" fmla="*/ 0 h 23"/>
                  <a:gd name="T12" fmla="*/ 0 w 30"/>
                  <a:gd name="T13" fmla="*/ 0 h 23"/>
                  <a:gd name="T14" fmla="*/ 1 w 30"/>
                  <a:gd name="T15" fmla="*/ 0 h 23"/>
                  <a:gd name="T16" fmla="*/ 1 w 30"/>
                  <a:gd name="T17" fmla="*/ 0 h 23"/>
                  <a:gd name="T18" fmla="*/ 1 w 30"/>
                  <a:gd name="T19" fmla="*/ 0 h 23"/>
                  <a:gd name="T20" fmla="*/ 1 w 30"/>
                  <a:gd name="T21" fmla="*/ 0 h 23"/>
                  <a:gd name="T22" fmla="*/ 1 w 30"/>
                  <a:gd name="T23" fmla="*/ 0 h 23"/>
                  <a:gd name="T24" fmla="*/ 1 w 30"/>
                  <a:gd name="T25" fmla="*/ 0 h 23"/>
                  <a:gd name="T26" fmla="*/ 1 w 30"/>
                  <a:gd name="T27" fmla="*/ 0 h 23"/>
                  <a:gd name="T28" fmla="*/ 1 w 30"/>
                  <a:gd name="T29" fmla="*/ 0 h 23"/>
                  <a:gd name="T30" fmla="*/ 1 w 30"/>
                  <a:gd name="T31" fmla="*/ 0 h 23"/>
                  <a:gd name="T32" fmla="*/ 1 w 30"/>
                  <a:gd name="T33" fmla="*/ 0 h 23"/>
                  <a:gd name="T34" fmla="*/ 1 w 30"/>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25" y="3"/>
                    </a:moveTo>
                    <a:lnTo>
                      <a:pt x="20" y="0"/>
                    </a:lnTo>
                    <a:lnTo>
                      <a:pt x="15" y="0"/>
                    </a:lnTo>
                    <a:lnTo>
                      <a:pt x="8" y="0"/>
                    </a:lnTo>
                    <a:lnTo>
                      <a:pt x="5" y="3"/>
                    </a:lnTo>
                    <a:lnTo>
                      <a:pt x="2" y="7"/>
                    </a:lnTo>
                    <a:lnTo>
                      <a:pt x="0" y="12"/>
                    </a:lnTo>
                    <a:lnTo>
                      <a:pt x="2" y="16"/>
                    </a:lnTo>
                    <a:lnTo>
                      <a:pt x="3" y="20"/>
                    </a:lnTo>
                    <a:lnTo>
                      <a:pt x="8" y="22"/>
                    </a:lnTo>
                    <a:lnTo>
                      <a:pt x="15" y="23"/>
                    </a:lnTo>
                    <a:lnTo>
                      <a:pt x="20" y="22"/>
                    </a:lnTo>
                    <a:lnTo>
                      <a:pt x="25" y="20"/>
                    </a:lnTo>
                    <a:lnTo>
                      <a:pt x="28" y="16"/>
                    </a:lnTo>
                    <a:lnTo>
                      <a:pt x="30" y="12"/>
                    </a:lnTo>
                    <a:lnTo>
                      <a:pt x="28" y="7"/>
                    </a:lnTo>
                    <a:lnTo>
                      <a:pt x="25" y="3"/>
                    </a:lnTo>
                    <a:close/>
                  </a:path>
                </a:pathLst>
              </a:custGeom>
              <a:solidFill>
                <a:srgbClr val="000000"/>
              </a:solidFill>
              <a:ln w="38100">
                <a:solidFill>
                  <a:schemeClr val="accent2"/>
                </a:solidFill>
                <a:round/>
                <a:headEnd/>
                <a:tailEnd/>
              </a:ln>
            </p:spPr>
            <p:txBody>
              <a:bodyPr/>
              <a:lstStyle/>
              <a:p>
                <a:endParaRPr lang="en-US"/>
              </a:p>
            </p:txBody>
          </p:sp>
          <p:sp>
            <p:nvSpPr>
              <p:cNvPr id="49265" name="Freeform 98"/>
              <p:cNvSpPr>
                <a:spLocks noChangeAspect="1"/>
              </p:cNvSpPr>
              <p:nvPr/>
            </p:nvSpPr>
            <p:spPr bwMode="auto">
              <a:xfrm>
                <a:off x="2196" y="1616"/>
                <a:ext cx="15" cy="11"/>
              </a:xfrm>
              <a:custGeom>
                <a:avLst/>
                <a:gdLst>
                  <a:gd name="T0" fmla="*/ 1 w 30"/>
                  <a:gd name="T1" fmla="*/ 0 h 23"/>
                  <a:gd name="T2" fmla="*/ 1 w 30"/>
                  <a:gd name="T3" fmla="*/ 0 h 23"/>
                  <a:gd name="T4" fmla="*/ 1 w 30"/>
                  <a:gd name="T5" fmla="*/ 0 h 23"/>
                  <a:gd name="T6" fmla="*/ 1 w 30"/>
                  <a:gd name="T7" fmla="*/ 0 h 23"/>
                  <a:gd name="T8" fmla="*/ 1 w 30"/>
                  <a:gd name="T9" fmla="*/ 0 h 23"/>
                  <a:gd name="T10" fmla="*/ 1 w 30"/>
                  <a:gd name="T11" fmla="*/ 0 h 23"/>
                  <a:gd name="T12" fmla="*/ 0 w 30"/>
                  <a:gd name="T13" fmla="*/ 0 h 23"/>
                  <a:gd name="T14" fmla="*/ 1 w 30"/>
                  <a:gd name="T15" fmla="*/ 0 h 23"/>
                  <a:gd name="T16" fmla="*/ 1 w 30"/>
                  <a:gd name="T17" fmla="*/ 0 h 23"/>
                  <a:gd name="T18" fmla="*/ 1 w 30"/>
                  <a:gd name="T19" fmla="*/ 0 h 23"/>
                  <a:gd name="T20" fmla="*/ 1 w 30"/>
                  <a:gd name="T21" fmla="*/ 0 h 23"/>
                  <a:gd name="T22" fmla="*/ 1 w 30"/>
                  <a:gd name="T23" fmla="*/ 0 h 23"/>
                  <a:gd name="T24" fmla="*/ 1 w 30"/>
                  <a:gd name="T25" fmla="*/ 0 h 23"/>
                  <a:gd name="T26" fmla="*/ 1 w 30"/>
                  <a:gd name="T27" fmla="*/ 0 h 23"/>
                  <a:gd name="T28" fmla="*/ 1 w 30"/>
                  <a:gd name="T29" fmla="*/ 0 h 23"/>
                  <a:gd name="T30" fmla="*/ 1 w 30"/>
                  <a:gd name="T31" fmla="*/ 0 h 23"/>
                  <a:gd name="T32" fmla="*/ 1 w 30"/>
                  <a:gd name="T33" fmla="*/ 0 h 23"/>
                  <a:gd name="T34" fmla="*/ 1 w 30"/>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27" y="3"/>
                    </a:moveTo>
                    <a:lnTo>
                      <a:pt x="22" y="1"/>
                    </a:lnTo>
                    <a:lnTo>
                      <a:pt x="15" y="0"/>
                    </a:lnTo>
                    <a:lnTo>
                      <a:pt x="10" y="1"/>
                    </a:lnTo>
                    <a:lnTo>
                      <a:pt x="5" y="3"/>
                    </a:lnTo>
                    <a:lnTo>
                      <a:pt x="2" y="7"/>
                    </a:lnTo>
                    <a:lnTo>
                      <a:pt x="0" y="11"/>
                    </a:lnTo>
                    <a:lnTo>
                      <a:pt x="2" y="16"/>
                    </a:lnTo>
                    <a:lnTo>
                      <a:pt x="5" y="20"/>
                    </a:lnTo>
                    <a:lnTo>
                      <a:pt x="10" y="23"/>
                    </a:lnTo>
                    <a:lnTo>
                      <a:pt x="15" y="23"/>
                    </a:lnTo>
                    <a:lnTo>
                      <a:pt x="22" y="23"/>
                    </a:lnTo>
                    <a:lnTo>
                      <a:pt x="25" y="20"/>
                    </a:lnTo>
                    <a:lnTo>
                      <a:pt x="28" y="16"/>
                    </a:lnTo>
                    <a:lnTo>
                      <a:pt x="30" y="11"/>
                    </a:lnTo>
                    <a:lnTo>
                      <a:pt x="28" y="7"/>
                    </a:lnTo>
                    <a:lnTo>
                      <a:pt x="27" y="3"/>
                    </a:lnTo>
                    <a:close/>
                  </a:path>
                </a:pathLst>
              </a:custGeom>
              <a:solidFill>
                <a:srgbClr val="000000"/>
              </a:solidFill>
              <a:ln w="38100">
                <a:solidFill>
                  <a:schemeClr val="accent2"/>
                </a:solidFill>
                <a:round/>
                <a:headEnd/>
                <a:tailEnd/>
              </a:ln>
            </p:spPr>
            <p:txBody>
              <a:bodyPr/>
              <a:lstStyle/>
              <a:p>
                <a:endParaRPr lang="en-US"/>
              </a:p>
            </p:txBody>
          </p:sp>
          <p:sp>
            <p:nvSpPr>
              <p:cNvPr id="49266" name="Freeform 99"/>
              <p:cNvSpPr>
                <a:spLocks noChangeAspect="1"/>
              </p:cNvSpPr>
              <p:nvPr/>
            </p:nvSpPr>
            <p:spPr bwMode="auto">
              <a:xfrm>
                <a:off x="2217" y="1633"/>
                <a:ext cx="15" cy="11"/>
              </a:xfrm>
              <a:custGeom>
                <a:avLst/>
                <a:gdLst>
                  <a:gd name="T0" fmla="*/ 1 w 30"/>
                  <a:gd name="T1" fmla="*/ 0 h 24"/>
                  <a:gd name="T2" fmla="*/ 1 w 30"/>
                  <a:gd name="T3" fmla="*/ 0 h 24"/>
                  <a:gd name="T4" fmla="*/ 1 w 30"/>
                  <a:gd name="T5" fmla="*/ 0 h 24"/>
                  <a:gd name="T6" fmla="*/ 1 w 30"/>
                  <a:gd name="T7" fmla="*/ 0 h 24"/>
                  <a:gd name="T8" fmla="*/ 1 w 30"/>
                  <a:gd name="T9" fmla="*/ 0 h 24"/>
                  <a:gd name="T10" fmla="*/ 1 w 30"/>
                  <a:gd name="T11" fmla="*/ 0 h 24"/>
                  <a:gd name="T12" fmla="*/ 0 w 30"/>
                  <a:gd name="T13" fmla="*/ 0 h 24"/>
                  <a:gd name="T14" fmla="*/ 1 w 30"/>
                  <a:gd name="T15" fmla="*/ 0 h 24"/>
                  <a:gd name="T16" fmla="*/ 1 w 30"/>
                  <a:gd name="T17" fmla="*/ 0 h 24"/>
                  <a:gd name="T18" fmla="*/ 1 w 30"/>
                  <a:gd name="T19" fmla="*/ 0 h 24"/>
                  <a:gd name="T20" fmla="*/ 1 w 30"/>
                  <a:gd name="T21" fmla="*/ 0 h 24"/>
                  <a:gd name="T22" fmla="*/ 1 w 30"/>
                  <a:gd name="T23" fmla="*/ 0 h 24"/>
                  <a:gd name="T24" fmla="*/ 1 w 30"/>
                  <a:gd name="T25" fmla="*/ 0 h 24"/>
                  <a:gd name="T26" fmla="*/ 1 w 30"/>
                  <a:gd name="T27" fmla="*/ 0 h 24"/>
                  <a:gd name="T28" fmla="*/ 1 w 30"/>
                  <a:gd name="T29" fmla="*/ 0 h 24"/>
                  <a:gd name="T30" fmla="*/ 1 w 30"/>
                  <a:gd name="T31" fmla="*/ 0 h 24"/>
                  <a:gd name="T32" fmla="*/ 1 w 30"/>
                  <a:gd name="T33" fmla="*/ 0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26" y="4"/>
                    </a:moveTo>
                    <a:lnTo>
                      <a:pt x="21" y="2"/>
                    </a:lnTo>
                    <a:lnTo>
                      <a:pt x="15" y="0"/>
                    </a:lnTo>
                    <a:lnTo>
                      <a:pt x="10" y="2"/>
                    </a:lnTo>
                    <a:lnTo>
                      <a:pt x="5" y="4"/>
                    </a:lnTo>
                    <a:lnTo>
                      <a:pt x="1" y="8"/>
                    </a:lnTo>
                    <a:lnTo>
                      <a:pt x="0" y="12"/>
                    </a:lnTo>
                    <a:lnTo>
                      <a:pt x="1" y="17"/>
                    </a:lnTo>
                    <a:lnTo>
                      <a:pt x="5" y="21"/>
                    </a:lnTo>
                    <a:lnTo>
                      <a:pt x="10" y="23"/>
                    </a:lnTo>
                    <a:lnTo>
                      <a:pt x="15" y="24"/>
                    </a:lnTo>
                    <a:lnTo>
                      <a:pt x="21" y="23"/>
                    </a:lnTo>
                    <a:lnTo>
                      <a:pt x="26" y="20"/>
                    </a:lnTo>
                    <a:lnTo>
                      <a:pt x="30" y="17"/>
                    </a:lnTo>
                    <a:lnTo>
                      <a:pt x="30" y="12"/>
                    </a:lnTo>
                    <a:lnTo>
                      <a:pt x="30" y="8"/>
                    </a:lnTo>
                    <a:lnTo>
                      <a:pt x="26" y="4"/>
                    </a:lnTo>
                    <a:close/>
                  </a:path>
                </a:pathLst>
              </a:custGeom>
              <a:solidFill>
                <a:srgbClr val="000000"/>
              </a:solidFill>
              <a:ln w="38100">
                <a:solidFill>
                  <a:schemeClr val="accent2"/>
                </a:solidFill>
                <a:round/>
                <a:headEnd/>
                <a:tailEnd/>
              </a:ln>
            </p:spPr>
            <p:txBody>
              <a:bodyPr/>
              <a:lstStyle/>
              <a:p>
                <a:endParaRPr lang="en-US"/>
              </a:p>
            </p:txBody>
          </p:sp>
          <p:sp>
            <p:nvSpPr>
              <p:cNvPr id="49267" name="Freeform 100"/>
              <p:cNvSpPr>
                <a:spLocks noChangeAspect="1"/>
              </p:cNvSpPr>
              <p:nvPr/>
            </p:nvSpPr>
            <p:spPr bwMode="auto">
              <a:xfrm>
                <a:off x="2238" y="1650"/>
                <a:ext cx="15" cy="11"/>
              </a:xfrm>
              <a:custGeom>
                <a:avLst/>
                <a:gdLst>
                  <a:gd name="T0" fmla="*/ 1 w 30"/>
                  <a:gd name="T1" fmla="*/ 0 h 24"/>
                  <a:gd name="T2" fmla="*/ 1 w 30"/>
                  <a:gd name="T3" fmla="*/ 0 h 24"/>
                  <a:gd name="T4" fmla="*/ 1 w 30"/>
                  <a:gd name="T5" fmla="*/ 0 h 24"/>
                  <a:gd name="T6" fmla="*/ 1 w 30"/>
                  <a:gd name="T7" fmla="*/ 0 h 24"/>
                  <a:gd name="T8" fmla="*/ 1 w 30"/>
                  <a:gd name="T9" fmla="*/ 0 h 24"/>
                  <a:gd name="T10" fmla="*/ 1 w 30"/>
                  <a:gd name="T11" fmla="*/ 0 h 24"/>
                  <a:gd name="T12" fmla="*/ 0 w 30"/>
                  <a:gd name="T13" fmla="*/ 0 h 24"/>
                  <a:gd name="T14" fmla="*/ 1 w 30"/>
                  <a:gd name="T15" fmla="*/ 0 h 24"/>
                  <a:gd name="T16" fmla="*/ 1 w 30"/>
                  <a:gd name="T17" fmla="*/ 0 h 24"/>
                  <a:gd name="T18" fmla="*/ 1 w 30"/>
                  <a:gd name="T19" fmla="*/ 0 h 24"/>
                  <a:gd name="T20" fmla="*/ 1 w 30"/>
                  <a:gd name="T21" fmla="*/ 0 h 24"/>
                  <a:gd name="T22" fmla="*/ 1 w 30"/>
                  <a:gd name="T23" fmla="*/ 0 h 24"/>
                  <a:gd name="T24" fmla="*/ 1 w 30"/>
                  <a:gd name="T25" fmla="*/ 0 h 24"/>
                  <a:gd name="T26" fmla="*/ 1 w 30"/>
                  <a:gd name="T27" fmla="*/ 0 h 24"/>
                  <a:gd name="T28" fmla="*/ 1 w 30"/>
                  <a:gd name="T29" fmla="*/ 0 h 24"/>
                  <a:gd name="T30" fmla="*/ 1 w 30"/>
                  <a:gd name="T31" fmla="*/ 0 h 24"/>
                  <a:gd name="T32" fmla="*/ 1 w 30"/>
                  <a:gd name="T33" fmla="*/ 0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27" y="3"/>
                    </a:moveTo>
                    <a:lnTo>
                      <a:pt x="22" y="0"/>
                    </a:lnTo>
                    <a:lnTo>
                      <a:pt x="15" y="0"/>
                    </a:lnTo>
                    <a:lnTo>
                      <a:pt x="10" y="0"/>
                    </a:lnTo>
                    <a:lnTo>
                      <a:pt x="5" y="3"/>
                    </a:lnTo>
                    <a:lnTo>
                      <a:pt x="2" y="7"/>
                    </a:lnTo>
                    <a:lnTo>
                      <a:pt x="0" y="12"/>
                    </a:lnTo>
                    <a:lnTo>
                      <a:pt x="2" y="16"/>
                    </a:lnTo>
                    <a:lnTo>
                      <a:pt x="5" y="20"/>
                    </a:lnTo>
                    <a:lnTo>
                      <a:pt x="10" y="22"/>
                    </a:lnTo>
                    <a:lnTo>
                      <a:pt x="15" y="24"/>
                    </a:lnTo>
                    <a:lnTo>
                      <a:pt x="22" y="22"/>
                    </a:lnTo>
                    <a:lnTo>
                      <a:pt x="27" y="20"/>
                    </a:lnTo>
                    <a:lnTo>
                      <a:pt x="30" y="16"/>
                    </a:lnTo>
                    <a:lnTo>
                      <a:pt x="30" y="12"/>
                    </a:lnTo>
                    <a:lnTo>
                      <a:pt x="30" y="7"/>
                    </a:lnTo>
                    <a:lnTo>
                      <a:pt x="27" y="3"/>
                    </a:lnTo>
                    <a:close/>
                  </a:path>
                </a:pathLst>
              </a:custGeom>
              <a:solidFill>
                <a:srgbClr val="000000"/>
              </a:solidFill>
              <a:ln w="38100">
                <a:solidFill>
                  <a:schemeClr val="accent2"/>
                </a:solidFill>
                <a:round/>
                <a:headEnd/>
                <a:tailEnd/>
              </a:ln>
            </p:spPr>
            <p:txBody>
              <a:bodyPr/>
              <a:lstStyle/>
              <a:p>
                <a:endParaRPr lang="en-US"/>
              </a:p>
            </p:txBody>
          </p:sp>
          <p:sp>
            <p:nvSpPr>
              <p:cNvPr id="49268" name="Freeform 101"/>
              <p:cNvSpPr>
                <a:spLocks noChangeAspect="1"/>
              </p:cNvSpPr>
              <p:nvPr/>
            </p:nvSpPr>
            <p:spPr bwMode="auto">
              <a:xfrm>
                <a:off x="2259" y="1667"/>
                <a:ext cx="15" cy="11"/>
              </a:xfrm>
              <a:custGeom>
                <a:avLst/>
                <a:gdLst>
                  <a:gd name="T0" fmla="*/ 1 w 30"/>
                  <a:gd name="T1" fmla="*/ 0 h 23"/>
                  <a:gd name="T2" fmla="*/ 1 w 30"/>
                  <a:gd name="T3" fmla="*/ 0 h 23"/>
                  <a:gd name="T4" fmla="*/ 1 w 30"/>
                  <a:gd name="T5" fmla="*/ 0 h 23"/>
                  <a:gd name="T6" fmla="*/ 1 w 30"/>
                  <a:gd name="T7" fmla="*/ 0 h 23"/>
                  <a:gd name="T8" fmla="*/ 1 w 30"/>
                  <a:gd name="T9" fmla="*/ 0 h 23"/>
                  <a:gd name="T10" fmla="*/ 0 w 30"/>
                  <a:gd name="T11" fmla="*/ 0 h 23"/>
                  <a:gd name="T12" fmla="*/ 0 w 30"/>
                  <a:gd name="T13" fmla="*/ 0 h 23"/>
                  <a:gd name="T14" fmla="*/ 0 w 30"/>
                  <a:gd name="T15" fmla="*/ 0 h 23"/>
                  <a:gd name="T16" fmla="*/ 1 w 30"/>
                  <a:gd name="T17" fmla="*/ 0 h 23"/>
                  <a:gd name="T18" fmla="*/ 1 w 30"/>
                  <a:gd name="T19" fmla="*/ 0 h 23"/>
                  <a:gd name="T20" fmla="*/ 1 w 30"/>
                  <a:gd name="T21" fmla="*/ 0 h 23"/>
                  <a:gd name="T22" fmla="*/ 1 w 30"/>
                  <a:gd name="T23" fmla="*/ 0 h 23"/>
                  <a:gd name="T24" fmla="*/ 1 w 30"/>
                  <a:gd name="T25" fmla="*/ 0 h 23"/>
                  <a:gd name="T26" fmla="*/ 1 w 30"/>
                  <a:gd name="T27" fmla="*/ 0 h 23"/>
                  <a:gd name="T28" fmla="*/ 1 w 30"/>
                  <a:gd name="T29" fmla="*/ 0 h 23"/>
                  <a:gd name="T30" fmla="*/ 1 w 30"/>
                  <a:gd name="T31" fmla="*/ 0 h 23"/>
                  <a:gd name="T32" fmla="*/ 1 w 30"/>
                  <a:gd name="T33" fmla="*/ 0 h 23"/>
                  <a:gd name="T34" fmla="*/ 1 w 30"/>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25" y="3"/>
                    </a:moveTo>
                    <a:lnTo>
                      <a:pt x="20" y="0"/>
                    </a:lnTo>
                    <a:lnTo>
                      <a:pt x="15" y="0"/>
                    </a:lnTo>
                    <a:lnTo>
                      <a:pt x="8" y="0"/>
                    </a:lnTo>
                    <a:lnTo>
                      <a:pt x="3" y="3"/>
                    </a:lnTo>
                    <a:lnTo>
                      <a:pt x="0" y="7"/>
                    </a:lnTo>
                    <a:lnTo>
                      <a:pt x="0" y="12"/>
                    </a:lnTo>
                    <a:lnTo>
                      <a:pt x="0" y="16"/>
                    </a:lnTo>
                    <a:lnTo>
                      <a:pt x="3" y="20"/>
                    </a:lnTo>
                    <a:lnTo>
                      <a:pt x="8" y="22"/>
                    </a:lnTo>
                    <a:lnTo>
                      <a:pt x="15" y="23"/>
                    </a:lnTo>
                    <a:lnTo>
                      <a:pt x="20" y="22"/>
                    </a:lnTo>
                    <a:lnTo>
                      <a:pt x="25" y="20"/>
                    </a:lnTo>
                    <a:lnTo>
                      <a:pt x="28" y="16"/>
                    </a:lnTo>
                    <a:lnTo>
                      <a:pt x="30" y="12"/>
                    </a:lnTo>
                    <a:lnTo>
                      <a:pt x="28" y="7"/>
                    </a:lnTo>
                    <a:lnTo>
                      <a:pt x="25" y="3"/>
                    </a:lnTo>
                    <a:close/>
                  </a:path>
                </a:pathLst>
              </a:custGeom>
              <a:solidFill>
                <a:srgbClr val="000000"/>
              </a:solidFill>
              <a:ln w="38100">
                <a:solidFill>
                  <a:schemeClr val="accent2"/>
                </a:solidFill>
                <a:round/>
                <a:headEnd/>
                <a:tailEnd/>
              </a:ln>
            </p:spPr>
            <p:txBody>
              <a:bodyPr/>
              <a:lstStyle/>
              <a:p>
                <a:endParaRPr lang="en-US"/>
              </a:p>
            </p:txBody>
          </p:sp>
          <p:sp>
            <p:nvSpPr>
              <p:cNvPr id="49269" name="Freeform 102"/>
              <p:cNvSpPr>
                <a:spLocks noChangeAspect="1"/>
              </p:cNvSpPr>
              <p:nvPr/>
            </p:nvSpPr>
            <p:spPr bwMode="auto">
              <a:xfrm>
                <a:off x="2280" y="1683"/>
                <a:ext cx="15" cy="12"/>
              </a:xfrm>
              <a:custGeom>
                <a:avLst/>
                <a:gdLst>
                  <a:gd name="T0" fmla="*/ 1 w 30"/>
                  <a:gd name="T1" fmla="*/ 1 h 23"/>
                  <a:gd name="T2" fmla="*/ 1 w 30"/>
                  <a:gd name="T3" fmla="*/ 1 h 23"/>
                  <a:gd name="T4" fmla="*/ 1 w 30"/>
                  <a:gd name="T5" fmla="*/ 0 h 23"/>
                  <a:gd name="T6" fmla="*/ 1 w 30"/>
                  <a:gd name="T7" fmla="*/ 1 h 23"/>
                  <a:gd name="T8" fmla="*/ 1 w 30"/>
                  <a:gd name="T9" fmla="*/ 1 h 23"/>
                  <a:gd name="T10" fmla="*/ 1 w 30"/>
                  <a:gd name="T11" fmla="*/ 1 h 23"/>
                  <a:gd name="T12" fmla="*/ 0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1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25" y="4"/>
                    </a:moveTo>
                    <a:lnTo>
                      <a:pt x="20" y="1"/>
                    </a:lnTo>
                    <a:lnTo>
                      <a:pt x="15" y="0"/>
                    </a:lnTo>
                    <a:lnTo>
                      <a:pt x="9" y="1"/>
                    </a:lnTo>
                    <a:lnTo>
                      <a:pt x="4" y="4"/>
                    </a:lnTo>
                    <a:lnTo>
                      <a:pt x="2" y="7"/>
                    </a:lnTo>
                    <a:lnTo>
                      <a:pt x="0" y="11"/>
                    </a:lnTo>
                    <a:lnTo>
                      <a:pt x="2" y="17"/>
                    </a:lnTo>
                    <a:lnTo>
                      <a:pt x="4" y="20"/>
                    </a:lnTo>
                    <a:lnTo>
                      <a:pt x="9" y="23"/>
                    </a:lnTo>
                    <a:lnTo>
                      <a:pt x="15" y="23"/>
                    </a:lnTo>
                    <a:lnTo>
                      <a:pt x="20" y="23"/>
                    </a:lnTo>
                    <a:lnTo>
                      <a:pt x="25" y="20"/>
                    </a:lnTo>
                    <a:lnTo>
                      <a:pt x="29" y="17"/>
                    </a:lnTo>
                    <a:lnTo>
                      <a:pt x="30" y="11"/>
                    </a:lnTo>
                    <a:lnTo>
                      <a:pt x="29" y="7"/>
                    </a:lnTo>
                    <a:lnTo>
                      <a:pt x="25" y="4"/>
                    </a:lnTo>
                    <a:close/>
                  </a:path>
                </a:pathLst>
              </a:custGeom>
              <a:solidFill>
                <a:srgbClr val="000000"/>
              </a:solidFill>
              <a:ln w="38100">
                <a:solidFill>
                  <a:schemeClr val="accent2"/>
                </a:solidFill>
                <a:round/>
                <a:headEnd/>
                <a:tailEnd/>
              </a:ln>
            </p:spPr>
            <p:txBody>
              <a:bodyPr/>
              <a:lstStyle/>
              <a:p>
                <a:endParaRPr lang="en-US"/>
              </a:p>
            </p:txBody>
          </p:sp>
          <p:sp>
            <p:nvSpPr>
              <p:cNvPr id="49270" name="Freeform 103"/>
              <p:cNvSpPr>
                <a:spLocks noChangeAspect="1"/>
              </p:cNvSpPr>
              <p:nvPr/>
            </p:nvSpPr>
            <p:spPr bwMode="auto">
              <a:xfrm>
                <a:off x="2301" y="1700"/>
                <a:ext cx="15" cy="11"/>
              </a:xfrm>
              <a:custGeom>
                <a:avLst/>
                <a:gdLst>
                  <a:gd name="T0" fmla="*/ 1 w 30"/>
                  <a:gd name="T1" fmla="*/ 0 h 24"/>
                  <a:gd name="T2" fmla="*/ 1 w 30"/>
                  <a:gd name="T3" fmla="*/ 0 h 24"/>
                  <a:gd name="T4" fmla="*/ 1 w 30"/>
                  <a:gd name="T5" fmla="*/ 0 h 24"/>
                  <a:gd name="T6" fmla="*/ 1 w 30"/>
                  <a:gd name="T7" fmla="*/ 0 h 24"/>
                  <a:gd name="T8" fmla="*/ 1 w 30"/>
                  <a:gd name="T9" fmla="*/ 0 h 24"/>
                  <a:gd name="T10" fmla="*/ 1 w 30"/>
                  <a:gd name="T11" fmla="*/ 0 h 24"/>
                  <a:gd name="T12" fmla="*/ 0 w 30"/>
                  <a:gd name="T13" fmla="*/ 0 h 24"/>
                  <a:gd name="T14" fmla="*/ 1 w 30"/>
                  <a:gd name="T15" fmla="*/ 0 h 24"/>
                  <a:gd name="T16" fmla="*/ 1 w 30"/>
                  <a:gd name="T17" fmla="*/ 0 h 24"/>
                  <a:gd name="T18" fmla="*/ 1 w 30"/>
                  <a:gd name="T19" fmla="*/ 0 h 24"/>
                  <a:gd name="T20" fmla="*/ 1 w 30"/>
                  <a:gd name="T21" fmla="*/ 0 h 24"/>
                  <a:gd name="T22" fmla="*/ 1 w 30"/>
                  <a:gd name="T23" fmla="*/ 0 h 24"/>
                  <a:gd name="T24" fmla="*/ 1 w 30"/>
                  <a:gd name="T25" fmla="*/ 0 h 24"/>
                  <a:gd name="T26" fmla="*/ 1 w 30"/>
                  <a:gd name="T27" fmla="*/ 0 h 24"/>
                  <a:gd name="T28" fmla="*/ 1 w 30"/>
                  <a:gd name="T29" fmla="*/ 0 h 24"/>
                  <a:gd name="T30" fmla="*/ 1 w 30"/>
                  <a:gd name="T31" fmla="*/ 0 h 24"/>
                  <a:gd name="T32" fmla="*/ 1 w 30"/>
                  <a:gd name="T33" fmla="*/ 0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27" y="3"/>
                    </a:moveTo>
                    <a:lnTo>
                      <a:pt x="22" y="2"/>
                    </a:lnTo>
                    <a:lnTo>
                      <a:pt x="15" y="0"/>
                    </a:lnTo>
                    <a:lnTo>
                      <a:pt x="10" y="2"/>
                    </a:lnTo>
                    <a:lnTo>
                      <a:pt x="5" y="4"/>
                    </a:lnTo>
                    <a:lnTo>
                      <a:pt x="2" y="7"/>
                    </a:lnTo>
                    <a:lnTo>
                      <a:pt x="0" y="12"/>
                    </a:lnTo>
                    <a:lnTo>
                      <a:pt x="2" y="16"/>
                    </a:lnTo>
                    <a:lnTo>
                      <a:pt x="5" y="20"/>
                    </a:lnTo>
                    <a:lnTo>
                      <a:pt x="10" y="23"/>
                    </a:lnTo>
                    <a:lnTo>
                      <a:pt x="15" y="24"/>
                    </a:lnTo>
                    <a:lnTo>
                      <a:pt x="22" y="23"/>
                    </a:lnTo>
                    <a:lnTo>
                      <a:pt x="25" y="20"/>
                    </a:lnTo>
                    <a:lnTo>
                      <a:pt x="28" y="16"/>
                    </a:lnTo>
                    <a:lnTo>
                      <a:pt x="30" y="12"/>
                    </a:lnTo>
                    <a:lnTo>
                      <a:pt x="28" y="7"/>
                    </a:lnTo>
                    <a:lnTo>
                      <a:pt x="27" y="3"/>
                    </a:lnTo>
                    <a:close/>
                  </a:path>
                </a:pathLst>
              </a:custGeom>
              <a:solidFill>
                <a:srgbClr val="000000"/>
              </a:solidFill>
              <a:ln w="38100">
                <a:solidFill>
                  <a:schemeClr val="accent2"/>
                </a:solidFill>
                <a:round/>
                <a:headEnd/>
                <a:tailEnd/>
              </a:ln>
            </p:spPr>
            <p:txBody>
              <a:bodyPr/>
              <a:lstStyle/>
              <a:p>
                <a:endParaRPr lang="en-US"/>
              </a:p>
            </p:txBody>
          </p:sp>
          <p:sp>
            <p:nvSpPr>
              <p:cNvPr id="49271" name="Freeform 104"/>
              <p:cNvSpPr>
                <a:spLocks noChangeAspect="1"/>
              </p:cNvSpPr>
              <p:nvPr/>
            </p:nvSpPr>
            <p:spPr bwMode="auto">
              <a:xfrm>
                <a:off x="2322" y="1717"/>
                <a:ext cx="15" cy="11"/>
              </a:xfrm>
              <a:custGeom>
                <a:avLst/>
                <a:gdLst>
                  <a:gd name="T0" fmla="*/ 1 w 30"/>
                  <a:gd name="T1" fmla="*/ 0 h 24"/>
                  <a:gd name="T2" fmla="*/ 1 w 30"/>
                  <a:gd name="T3" fmla="*/ 0 h 24"/>
                  <a:gd name="T4" fmla="*/ 1 w 30"/>
                  <a:gd name="T5" fmla="*/ 0 h 24"/>
                  <a:gd name="T6" fmla="*/ 1 w 30"/>
                  <a:gd name="T7" fmla="*/ 0 h 24"/>
                  <a:gd name="T8" fmla="*/ 1 w 30"/>
                  <a:gd name="T9" fmla="*/ 0 h 24"/>
                  <a:gd name="T10" fmla="*/ 1 w 30"/>
                  <a:gd name="T11" fmla="*/ 0 h 24"/>
                  <a:gd name="T12" fmla="*/ 0 w 30"/>
                  <a:gd name="T13" fmla="*/ 0 h 24"/>
                  <a:gd name="T14" fmla="*/ 1 w 30"/>
                  <a:gd name="T15" fmla="*/ 0 h 24"/>
                  <a:gd name="T16" fmla="*/ 1 w 30"/>
                  <a:gd name="T17" fmla="*/ 0 h 24"/>
                  <a:gd name="T18" fmla="*/ 1 w 30"/>
                  <a:gd name="T19" fmla="*/ 0 h 24"/>
                  <a:gd name="T20" fmla="*/ 1 w 30"/>
                  <a:gd name="T21" fmla="*/ 0 h 24"/>
                  <a:gd name="T22" fmla="*/ 1 w 30"/>
                  <a:gd name="T23" fmla="*/ 0 h 24"/>
                  <a:gd name="T24" fmla="*/ 1 w 30"/>
                  <a:gd name="T25" fmla="*/ 0 h 24"/>
                  <a:gd name="T26" fmla="*/ 1 w 30"/>
                  <a:gd name="T27" fmla="*/ 0 h 24"/>
                  <a:gd name="T28" fmla="*/ 1 w 30"/>
                  <a:gd name="T29" fmla="*/ 0 h 24"/>
                  <a:gd name="T30" fmla="*/ 1 w 30"/>
                  <a:gd name="T31" fmla="*/ 0 h 24"/>
                  <a:gd name="T32" fmla="*/ 1 w 30"/>
                  <a:gd name="T33" fmla="*/ 0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27" y="3"/>
                    </a:moveTo>
                    <a:lnTo>
                      <a:pt x="22" y="0"/>
                    </a:lnTo>
                    <a:lnTo>
                      <a:pt x="15" y="0"/>
                    </a:lnTo>
                    <a:lnTo>
                      <a:pt x="10" y="0"/>
                    </a:lnTo>
                    <a:lnTo>
                      <a:pt x="5" y="3"/>
                    </a:lnTo>
                    <a:lnTo>
                      <a:pt x="2" y="7"/>
                    </a:lnTo>
                    <a:lnTo>
                      <a:pt x="0" y="12"/>
                    </a:lnTo>
                    <a:lnTo>
                      <a:pt x="2" y="16"/>
                    </a:lnTo>
                    <a:lnTo>
                      <a:pt x="5" y="20"/>
                    </a:lnTo>
                    <a:lnTo>
                      <a:pt x="10" y="22"/>
                    </a:lnTo>
                    <a:lnTo>
                      <a:pt x="15" y="24"/>
                    </a:lnTo>
                    <a:lnTo>
                      <a:pt x="22" y="22"/>
                    </a:lnTo>
                    <a:lnTo>
                      <a:pt x="27" y="20"/>
                    </a:lnTo>
                    <a:lnTo>
                      <a:pt x="30" y="16"/>
                    </a:lnTo>
                    <a:lnTo>
                      <a:pt x="30" y="12"/>
                    </a:lnTo>
                    <a:lnTo>
                      <a:pt x="30" y="7"/>
                    </a:lnTo>
                    <a:lnTo>
                      <a:pt x="27" y="3"/>
                    </a:lnTo>
                    <a:close/>
                  </a:path>
                </a:pathLst>
              </a:custGeom>
              <a:solidFill>
                <a:srgbClr val="000000"/>
              </a:solidFill>
              <a:ln w="38100">
                <a:solidFill>
                  <a:schemeClr val="accent2"/>
                </a:solidFill>
                <a:round/>
                <a:headEnd/>
                <a:tailEnd/>
              </a:ln>
            </p:spPr>
            <p:txBody>
              <a:bodyPr/>
              <a:lstStyle/>
              <a:p>
                <a:endParaRPr lang="en-US"/>
              </a:p>
            </p:txBody>
          </p:sp>
          <p:sp>
            <p:nvSpPr>
              <p:cNvPr id="49272" name="Freeform 105"/>
              <p:cNvSpPr>
                <a:spLocks noChangeAspect="1"/>
              </p:cNvSpPr>
              <p:nvPr/>
            </p:nvSpPr>
            <p:spPr bwMode="auto">
              <a:xfrm>
                <a:off x="2343" y="1733"/>
                <a:ext cx="15" cy="12"/>
              </a:xfrm>
              <a:custGeom>
                <a:avLst/>
                <a:gdLst>
                  <a:gd name="T0" fmla="*/ 1 w 30"/>
                  <a:gd name="T1" fmla="*/ 1 h 23"/>
                  <a:gd name="T2" fmla="*/ 1 w 30"/>
                  <a:gd name="T3" fmla="*/ 1 h 23"/>
                  <a:gd name="T4" fmla="*/ 1 w 30"/>
                  <a:gd name="T5" fmla="*/ 0 h 23"/>
                  <a:gd name="T6" fmla="*/ 1 w 30"/>
                  <a:gd name="T7" fmla="*/ 1 h 23"/>
                  <a:gd name="T8" fmla="*/ 1 w 30"/>
                  <a:gd name="T9" fmla="*/ 1 h 23"/>
                  <a:gd name="T10" fmla="*/ 1 w 30"/>
                  <a:gd name="T11" fmla="*/ 1 h 23"/>
                  <a:gd name="T12" fmla="*/ 0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1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26" y="4"/>
                    </a:moveTo>
                    <a:lnTo>
                      <a:pt x="21" y="1"/>
                    </a:lnTo>
                    <a:lnTo>
                      <a:pt x="15" y="0"/>
                    </a:lnTo>
                    <a:lnTo>
                      <a:pt x="10" y="1"/>
                    </a:lnTo>
                    <a:lnTo>
                      <a:pt x="5" y="4"/>
                    </a:lnTo>
                    <a:lnTo>
                      <a:pt x="1" y="8"/>
                    </a:lnTo>
                    <a:lnTo>
                      <a:pt x="0" y="12"/>
                    </a:lnTo>
                    <a:lnTo>
                      <a:pt x="1" y="17"/>
                    </a:lnTo>
                    <a:lnTo>
                      <a:pt x="5" y="21"/>
                    </a:lnTo>
                    <a:lnTo>
                      <a:pt x="10" y="23"/>
                    </a:lnTo>
                    <a:lnTo>
                      <a:pt x="15" y="23"/>
                    </a:lnTo>
                    <a:lnTo>
                      <a:pt x="21" y="23"/>
                    </a:lnTo>
                    <a:lnTo>
                      <a:pt x="26" y="21"/>
                    </a:lnTo>
                    <a:lnTo>
                      <a:pt x="30" y="17"/>
                    </a:lnTo>
                    <a:lnTo>
                      <a:pt x="30" y="12"/>
                    </a:lnTo>
                    <a:lnTo>
                      <a:pt x="30" y="8"/>
                    </a:lnTo>
                    <a:lnTo>
                      <a:pt x="26" y="4"/>
                    </a:lnTo>
                    <a:close/>
                  </a:path>
                </a:pathLst>
              </a:custGeom>
              <a:solidFill>
                <a:srgbClr val="000000"/>
              </a:solidFill>
              <a:ln w="38100">
                <a:solidFill>
                  <a:schemeClr val="accent2"/>
                </a:solidFill>
                <a:round/>
                <a:headEnd/>
                <a:tailEnd/>
              </a:ln>
            </p:spPr>
            <p:txBody>
              <a:bodyPr/>
              <a:lstStyle/>
              <a:p>
                <a:endParaRPr lang="en-US"/>
              </a:p>
            </p:txBody>
          </p:sp>
          <p:sp>
            <p:nvSpPr>
              <p:cNvPr id="49273" name="Freeform 106"/>
              <p:cNvSpPr>
                <a:spLocks noChangeAspect="1"/>
              </p:cNvSpPr>
              <p:nvPr/>
            </p:nvSpPr>
            <p:spPr bwMode="auto">
              <a:xfrm>
                <a:off x="2364" y="1750"/>
                <a:ext cx="16" cy="12"/>
              </a:xfrm>
              <a:custGeom>
                <a:avLst/>
                <a:gdLst>
                  <a:gd name="T0" fmla="*/ 1 w 30"/>
                  <a:gd name="T1" fmla="*/ 1 h 23"/>
                  <a:gd name="T2" fmla="*/ 1 w 30"/>
                  <a:gd name="T3" fmla="*/ 1 h 23"/>
                  <a:gd name="T4" fmla="*/ 1 w 30"/>
                  <a:gd name="T5" fmla="*/ 0 h 23"/>
                  <a:gd name="T6" fmla="*/ 1 w 30"/>
                  <a:gd name="T7" fmla="*/ 1 h 23"/>
                  <a:gd name="T8" fmla="*/ 1 w 30"/>
                  <a:gd name="T9" fmla="*/ 1 h 23"/>
                  <a:gd name="T10" fmla="*/ 0 w 30"/>
                  <a:gd name="T11" fmla="*/ 1 h 23"/>
                  <a:gd name="T12" fmla="*/ 0 w 30"/>
                  <a:gd name="T13" fmla="*/ 1 h 23"/>
                  <a:gd name="T14" fmla="*/ 0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1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25" y="4"/>
                    </a:moveTo>
                    <a:lnTo>
                      <a:pt x="20" y="1"/>
                    </a:lnTo>
                    <a:lnTo>
                      <a:pt x="15" y="0"/>
                    </a:lnTo>
                    <a:lnTo>
                      <a:pt x="8" y="1"/>
                    </a:lnTo>
                    <a:lnTo>
                      <a:pt x="3" y="4"/>
                    </a:lnTo>
                    <a:lnTo>
                      <a:pt x="0" y="7"/>
                    </a:lnTo>
                    <a:lnTo>
                      <a:pt x="0" y="11"/>
                    </a:lnTo>
                    <a:lnTo>
                      <a:pt x="0" y="17"/>
                    </a:lnTo>
                    <a:lnTo>
                      <a:pt x="3" y="20"/>
                    </a:lnTo>
                    <a:lnTo>
                      <a:pt x="8" y="22"/>
                    </a:lnTo>
                    <a:lnTo>
                      <a:pt x="15" y="23"/>
                    </a:lnTo>
                    <a:lnTo>
                      <a:pt x="20" y="22"/>
                    </a:lnTo>
                    <a:lnTo>
                      <a:pt x="25" y="20"/>
                    </a:lnTo>
                    <a:lnTo>
                      <a:pt x="28" y="17"/>
                    </a:lnTo>
                    <a:lnTo>
                      <a:pt x="30" y="11"/>
                    </a:lnTo>
                    <a:lnTo>
                      <a:pt x="28" y="7"/>
                    </a:lnTo>
                    <a:lnTo>
                      <a:pt x="25" y="4"/>
                    </a:lnTo>
                    <a:close/>
                  </a:path>
                </a:pathLst>
              </a:custGeom>
              <a:solidFill>
                <a:srgbClr val="000000"/>
              </a:solidFill>
              <a:ln w="38100">
                <a:solidFill>
                  <a:schemeClr val="accent2"/>
                </a:solidFill>
                <a:round/>
                <a:headEnd/>
                <a:tailEnd/>
              </a:ln>
            </p:spPr>
            <p:txBody>
              <a:bodyPr/>
              <a:lstStyle/>
              <a:p>
                <a:endParaRPr lang="en-US"/>
              </a:p>
            </p:txBody>
          </p:sp>
          <p:sp>
            <p:nvSpPr>
              <p:cNvPr id="49274" name="Freeform 107"/>
              <p:cNvSpPr>
                <a:spLocks noChangeAspect="1"/>
              </p:cNvSpPr>
              <p:nvPr/>
            </p:nvSpPr>
            <p:spPr bwMode="auto">
              <a:xfrm>
                <a:off x="2385" y="1767"/>
                <a:ext cx="15" cy="11"/>
              </a:xfrm>
              <a:custGeom>
                <a:avLst/>
                <a:gdLst>
                  <a:gd name="T0" fmla="*/ 1 w 30"/>
                  <a:gd name="T1" fmla="*/ 0 h 24"/>
                  <a:gd name="T2" fmla="*/ 1 w 30"/>
                  <a:gd name="T3" fmla="*/ 0 h 24"/>
                  <a:gd name="T4" fmla="*/ 1 w 30"/>
                  <a:gd name="T5" fmla="*/ 0 h 24"/>
                  <a:gd name="T6" fmla="*/ 1 w 30"/>
                  <a:gd name="T7" fmla="*/ 0 h 24"/>
                  <a:gd name="T8" fmla="*/ 1 w 30"/>
                  <a:gd name="T9" fmla="*/ 0 h 24"/>
                  <a:gd name="T10" fmla="*/ 0 w 30"/>
                  <a:gd name="T11" fmla="*/ 0 h 24"/>
                  <a:gd name="T12" fmla="*/ 0 w 30"/>
                  <a:gd name="T13" fmla="*/ 0 h 24"/>
                  <a:gd name="T14" fmla="*/ 0 w 30"/>
                  <a:gd name="T15" fmla="*/ 0 h 24"/>
                  <a:gd name="T16" fmla="*/ 1 w 30"/>
                  <a:gd name="T17" fmla="*/ 0 h 24"/>
                  <a:gd name="T18" fmla="*/ 1 w 30"/>
                  <a:gd name="T19" fmla="*/ 0 h 24"/>
                  <a:gd name="T20" fmla="*/ 1 w 30"/>
                  <a:gd name="T21" fmla="*/ 0 h 24"/>
                  <a:gd name="T22" fmla="*/ 1 w 30"/>
                  <a:gd name="T23" fmla="*/ 0 h 24"/>
                  <a:gd name="T24" fmla="*/ 1 w 30"/>
                  <a:gd name="T25" fmla="*/ 0 h 24"/>
                  <a:gd name="T26" fmla="*/ 1 w 30"/>
                  <a:gd name="T27" fmla="*/ 0 h 24"/>
                  <a:gd name="T28" fmla="*/ 1 w 30"/>
                  <a:gd name="T29" fmla="*/ 0 h 24"/>
                  <a:gd name="T30" fmla="*/ 1 w 30"/>
                  <a:gd name="T31" fmla="*/ 0 h 24"/>
                  <a:gd name="T32" fmla="*/ 1 w 30"/>
                  <a:gd name="T33" fmla="*/ 0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25" y="3"/>
                    </a:moveTo>
                    <a:lnTo>
                      <a:pt x="20" y="2"/>
                    </a:lnTo>
                    <a:lnTo>
                      <a:pt x="15" y="0"/>
                    </a:lnTo>
                    <a:lnTo>
                      <a:pt x="8" y="2"/>
                    </a:lnTo>
                    <a:lnTo>
                      <a:pt x="3" y="3"/>
                    </a:lnTo>
                    <a:lnTo>
                      <a:pt x="0" y="7"/>
                    </a:lnTo>
                    <a:lnTo>
                      <a:pt x="0" y="12"/>
                    </a:lnTo>
                    <a:lnTo>
                      <a:pt x="0" y="16"/>
                    </a:lnTo>
                    <a:lnTo>
                      <a:pt x="3" y="20"/>
                    </a:lnTo>
                    <a:lnTo>
                      <a:pt x="8" y="23"/>
                    </a:lnTo>
                    <a:lnTo>
                      <a:pt x="15" y="24"/>
                    </a:lnTo>
                    <a:lnTo>
                      <a:pt x="20" y="23"/>
                    </a:lnTo>
                    <a:lnTo>
                      <a:pt x="25" y="20"/>
                    </a:lnTo>
                    <a:lnTo>
                      <a:pt x="28" y="16"/>
                    </a:lnTo>
                    <a:lnTo>
                      <a:pt x="30" y="12"/>
                    </a:lnTo>
                    <a:lnTo>
                      <a:pt x="28" y="7"/>
                    </a:lnTo>
                    <a:lnTo>
                      <a:pt x="25" y="3"/>
                    </a:lnTo>
                    <a:close/>
                  </a:path>
                </a:pathLst>
              </a:custGeom>
              <a:solidFill>
                <a:srgbClr val="000000"/>
              </a:solidFill>
              <a:ln w="38100">
                <a:solidFill>
                  <a:schemeClr val="accent2"/>
                </a:solidFill>
                <a:round/>
                <a:headEnd/>
                <a:tailEnd/>
              </a:ln>
            </p:spPr>
            <p:txBody>
              <a:bodyPr/>
              <a:lstStyle/>
              <a:p>
                <a:endParaRPr lang="en-US"/>
              </a:p>
            </p:txBody>
          </p:sp>
          <p:sp>
            <p:nvSpPr>
              <p:cNvPr id="49275" name="Freeform 108"/>
              <p:cNvSpPr>
                <a:spLocks noChangeAspect="1"/>
              </p:cNvSpPr>
              <p:nvPr/>
            </p:nvSpPr>
            <p:spPr bwMode="auto">
              <a:xfrm>
                <a:off x="2406" y="1784"/>
                <a:ext cx="15" cy="11"/>
              </a:xfrm>
              <a:custGeom>
                <a:avLst/>
                <a:gdLst>
                  <a:gd name="T0" fmla="*/ 1 w 30"/>
                  <a:gd name="T1" fmla="*/ 0 h 24"/>
                  <a:gd name="T2" fmla="*/ 1 w 30"/>
                  <a:gd name="T3" fmla="*/ 0 h 24"/>
                  <a:gd name="T4" fmla="*/ 1 w 30"/>
                  <a:gd name="T5" fmla="*/ 0 h 24"/>
                  <a:gd name="T6" fmla="*/ 1 w 30"/>
                  <a:gd name="T7" fmla="*/ 0 h 24"/>
                  <a:gd name="T8" fmla="*/ 1 w 30"/>
                  <a:gd name="T9" fmla="*/ 0 h 24"/>
                  <a:gd name="T10" fmla="*/ 1 w 30"/>
                  <a:gd name="T11" fmla="*/ 0 h 24"/>
                  <a:gd name="T12" fmla="*/ 0 w 30"/>
                  <a:gd name="T13" fmla="*/ 0 h 24"/>
                  <a:gd name="T14" fmla="*/ 1 w 30"/>
                  <a:gd name="T15" fmla="*/ 0 h 24"/>
                  <a:gd name="T16" fmla="*/ 1 w 30"/>
                  <a:gd name="T17" fmla="*/ 0 h 24"/>
                  <a:gd name="T18" fmla="*/ 1 w 30"/>
                  <a:gd name="T19" fmla="*/ 0 h 24"/>
                  <a:gd name="T20" fmla="*/ 1 w 30"/>
                  <a:gd name="T21" fmla="*/ 0 h 24"/>
                  <a:gd name="T22" fmla="*/ 1 w 30"/>
                  <a:gd name="T23" fmla="*/ 0 h 24"/>
                  <a:gd name="T24" fmla="*/ 1 w 30"/>
                  <a:gd name="T25" fmla="*/ 0 h 24"/>
                  <a:gd name="T26" fmla="*/ 1 w 30"/>
                  <a:gd name="T27" fmla="*/ 0 h 24"/>
                  <a:gd name="T28" fmla="*/ 1 w 30"/>
                  <a:gd name="T29" fmla="*/ 0 h 24"/>
                  <a:gd name="T30" fmla="*/ 1 w 30"/>
                  <a:gd name="T31" fmla="*/ 0 h 24"/>
                  <a:gd name="T32" fmla="*/ 1 w 30"/>
                  <a:gd name="T33" fmla="*/ 0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25" y="3"/>
                    </a:moveTo>
                    <a:lnTo>
                      <a:pt x="20" y="0"/>
                    </a:lnTo>
                    <a:lnTo>
                      <a:pt x="15" y="0"/>
                    </a:lnTo>
                    <a:lnTo>
                      <a:pt x="9" y="0"/>
                    </a:lnTo>
                    <a:lnTo>
                      <a:pt x="5" y="3"/>
                    </a:lnTo>
                    <a:lnTo>
                      <a:pt x="2" y="7"/>
                    </a:lnTo>
                    <a:lnTo>
                      <a:pt x="0" y="12"/>
                    </a:lnTo>
                    <a:lnTo>
                      <a:pt x="2" y="16"/>
                    </a:lnTo>
                    <a:lnTo>
                      <a:pt x="4" y="20"/>
                    </a:lnTo>
                    <a:lnTo>
                      <a:pt x="9" y="22"/>
                    </a:lnTo>
                    <a:lnTo>
                      <a:pt x="15" y="24"/>
                    </a:lnTo>
                    <a:lnTo>
                      <a:pt x="20" y="22"/>
                    </a:lnTo>
                    <a:lnTo>
                      <a:pt x="25" y="20"/>
                    </a:lnTo>
                    <a:lnTo>
                      <a:pt x="29" y="16"/>
                    </a:lnTo>
                    <a:lnTo>
                      <a:pt x="30" y="12"/>
                    </a:lnTo>
                    <a:lnTo>
                      <a:pt x="29" y="7"/>
                    </a:lnTo>
                    <a:lnTo>
                      <a:pt x="25" y="3"/>
                    </a:lnTo>
                    <a:close/>
                  </a:path>
                </a:pathLst>
              </a:custGeom>
              <a:solidFill>
                <a:srgbClr val="000000"/>
              </a:solidFill>
              <a:ln w="38100">
                <a:solidFill>
                  <a:schemeClr val="accent2"/>
                </a:solidFill>
                <a:round/>
                <a:headEnd/>
                <a:tailEnd/>
              </a:ln>
            </p:spPr>
            <p:txBody>
              <a:bodyPr/>
              <a:lstStyle/>
              <a:p>
                <a:endParaRPr lang="en-US"/>
              </a:p>
            </p:txBody>
          </p:sp>
          <p:sp>
            <p:nvSpPr>
              <p:cNvPr id="49276" name="Freeform 109"/>
              <p:cNvSpPr>
                <a:spLocks noChangeAspect="1"/>
              </p:cNvSpPr>
              <p:nvPr/>
            </p:nvSpPr>
            <p:spPr bwMode="auto">
              <a:xfrm>
                <a:off x="2427" y="1800"/>
                <a:ext cx="15" cy="12"/>
              </a:xfrm>
              <a:custGeom>
                <a:avLst/>
                <a:gdLst>
                  <a:gd name="T0" fmla="*/ 1 w 30"/>
                  <a:gd name="T1" fmla="*/ 1 h 23"/>
                  <a:gd name="T2" fmla="*/ 1 w 30"/>
                  <a:gd name="T3" fmla="*/ 1 h 23"/>
                  <a:gd name="T4" fmla="*/ 1 w 30"/>
                  <a:gd name="T5" fmla="*/ 0 h 23"/>
                  <a:gd name="T6" fmla="*/ 1 w 30"/>
                  <a:gd name="T7" fmla="*/ 1 h 23"/>
                  <a:gd name="T8" fmla="*/ 1 w 30"/>
                  <a:gd name="T9" fmla="*/ 1 h 23"/>
                  <a:gd name="T10" fmla="*/ 1 w 30"/>
                  <a:gd name="T11" fmla="*/ 1 h 23"/>
                  <a:gd name="T12" fmla="*/ 0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1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27" y="4"/>
                    </a:moveTo>
                    <a:lnTo>
                      <a:pt x="22" y="1"/>
                    </a:lnTo>
                    <a:lnTo>
                      <a:pt x="15" y="0"/>
                    </a:lnTo>
                    <a:lnTo>
                      <a:pt x="10" y="1"/>
                    </a:lnTo>
                    <a:lnTo>
                      <a:pt x="5" y="4"/>
                    </a:lnTo>
                    <a:lnTo>
                      <a:pt x="2" y="8"/>
                    </a:lnTo>
                    <a:lnTo>
                      <a:pt x="0" y="12"/>
                    </a:lnTo>
                    <a:lnTo>
                      <a:pt x="2" y="17"/>
                    </a:lnTo>
                    <a:lnTo>
                      <a:pt x="5" y="21"/>
                    </a:lnTo>
                    <a:lnTo>
                      <a:pt x="10" y="23"/>
                    </a:lnTo>
                    <a:lnTo>
                      <a:pt x="15" y="23"/>
                    </a:lnTo>
                    <a:lnTo>
                      <a:pt x="22" y="23"/>
                    </a:lnTo>
                    <a:lnTo>
                      <a:pt x="27" y="21"/>
                    </a:lnTo>
                    <a:lnTo>
                      <a:pt x="29" y="17"/>
                    </a:lnTo>
                    <a:lnTo>
                      <a:pt x="30" y="12"/>
                    </a:lnTo>
                    <a:lnTo>
                      <a:pt x="29" y="8"/>
                    </a:lnTo>
                    <a:lnTo>
                      <a:pt x="27" y="4"/>
                    </a:lnTo>
                    <a:close/>
                  </a:path>
                </a:pathLst>
              </a:custGeom>
              <a:solidFill>
                <a:srgbClr val="000000"/>
              </a:solidFill>
              <a:ln w="38100">
                <a:solidFill>
                  <a:schemeClr val="accent2"/>
                </a:solidFill>
                <a:round/>
                <a:headEnd/>
                <a:tailEnd/>
              </a:ln>
            </p:spPr>
            <p:txBody>
              <a:bodyPr/>
              <a:lstStyle/>
              <a:p>
                <a:endParaRPr lang="en-US"/>
              </a:p>
            </p:txBody>
          </p:sp>
          <p:sp>
            <p:nvSpPr>
              <p:cNvPr id="49277" name="Freeform 110"/>
              <p:cNvSpPr>
                <a:spLocks noChangeAspect="1"/>
              </p:cNvSpPr>
              <p:nvPr/>
            </p:nvSpPr>
            <p:spPr bwMode="auto">
              <a:xfrm>
                <a:off x="2448" y="1817"/>
                <a:ext cx="15" cy="12"/>
              </a:xfrm>
              <a:custGeom>
                <a:avLst/>
                <a:gdLst>
                  <a:gd name="T0" fmla="*/ 1 w 30"/>
                  <a:gd name="T1" fmla="*/ 1 h 23"/>
                  <a:gd name="T2" fmla="*/ 1 w 30"/>
                  <a:gd name="T3" fmla="*/ 1 h 23"/>
                  <a:gd name="T4" fmla="*/ 1 w 30"/>
                  <a:gd name="T5" fmla="*/ 0 h 23"/>
                  <a:gd name="T6" fmla="*/ 1 w 30"/>
                  <a:gd name="T7" fmla="*/ 1 h 23"/>
                  <a:gd name="T8" fmla="*/ 1 w 30"/>
                  <a:gd name="T9" fmla="*/ 1 h 23"/>
                  <a:gd name="T10" fmla="*/ 1 w 30"/>
                  <a:gd name="T11" fmla="*/ 1 h 23"/>
                  <a:gd name="T12" fmla="*/ 0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1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27" y="4"/>
                    </a:moveTo>
                    <a:lnTo>
                      <a:pt x="22" y="1"/>
                    </a:lnTo>
                    <a:lnTo>
                      <a:pt x="15" y="0"/>
                    </a:lnTo>
                    <a:lnTo>
                      <a:pt x="10" y="1"/>
                    </a:lnTo>
                    <a:lnTo>
                      <a:pt x="5" y="4"/>
                    </a:lnTo>
                    <a:lnTo>
                      <a:pt x="2" y="7"/>
                    </a:lnTo>
                    <a:lnTo>
                      <a:pt x="0" y="11"/>
                    </a:lnTo>
                    <a:lnTo>
                      <a:pt x="2" y="17"/>
                    </a:lnTo>
                    <a:lnTo>
                      <a:pt x="5" y="21"/>
                    </a:lnTo>
                    <a:lnTo>
                      <a:pt x="10" y="22"/>
                    </a:lnTo>
                    <a:lnTo>
                      <a:pt x="15" y="23"/>
                    </a:lnTo>
                    <a:lnTo>
                      <a:pt x="22" y="22"/>
                    </a:lnTo>
                    <a:lnTo>
                      <a:pt x="27" y="19"/>
                    </a:lnTo>
                    <a:lnTo>
                      <a:pt x="30" y="17"/>
                    </a:lnTo>
                    <a:lnTo>
                      <a:pt x="30" y="11"/>
                    </a:lnTo>
                    <a:lnTo>
                      <a:pt x="30" y="7"/>
                    </a:lnTo>
                    <a:lnTo>
                      <a:pt x="27" y="4"/>
                    </a:lnTo>
                    <a:close/>
                  </a:path>
                </a:pathLst>
              </a:custGeom>
              <a:solidFill>
                <a:srgbClr val="000000"/>
              </a:solidFill>
              <a:ln w="38100">
                <a:solidFill>
                  <a:schemeClr val="accent2"/>
                </a:solidFill>
                <a:round/>
                <a:headEnd/>
                <a:tailEnd/>
              </a:ln>
            </p:spPr>
            <p:txBody>
              <a:bodyPr/>
              <a:lstStyle/>
              <a:p>
                <a:endParaRPr lang="en-US"/>
              </a:p>
            </p:txBody>
          </p:sp>
          <p:sp>
            <p:nvSpPr>
              <p:cNvPr id="49278" name="Freeform 111"/>
              <p:cNvSpPr>
                <a:spLocks noChangeAspect="1"/>
              </p:cNvSpPr>
              <p:nvPr/>
            </p:nvSpPr>
            <p:spPr bwMode="auto">
              <a:xfrm>
                <a:off x="2470" y="1834"/>
                <a:ext cx="15" cy="11"/>
              </a:xfrm>
              <a:custGeom>
                <a:avLst/>
                <a:gdLst>
                  <a:gd name="T0" fmla="*/ 1 w 30"/>
                  <a:gd name="T1" fmla="*/ 0 h 23"/>
                  <a:gd name="T2" fmla="*/ 1 w 30"/>
                  <a:gd name="T3" fmla="*/ 0 h 23"/>
                  <a:gd name="T4" fmla="*/ 1 w 30"/>
                  <a:gd name="T5" fmla="*/ 0 h 23"/>
                  <a:gd name="T6" fmla="*/ 1 w 30"/>
                  <a:gd name="T7" fmla="*/ 0 h 23"/>
                  <a:gd name="T8" fmla="*/ 1 w 30"/>
                  <a:gd name="T9" fmla="*/ 0 h 23"/>
                  <a:gd name="T10" fmla="*/ 0 w 30"/>
                  <a:gd name="T11" fmla="*/ 0 h 23"/>
                  <a:gd name="T12" fmla="*/ 0 w 30"/>
                  <a:gd name="T13" fmla="*/ 0 h 23"/>
                  <a:gd name="T14" fmla="*/ 0 w 30"/>
                  <a:gd name="T15" fmla="*/ 0 h 23"/>
                  <a:gd name="T16" fmla="*/ 1 w 30"/>
                  <a:gd name="T17" fmla="*/ 0 h 23"/>
                  <a:gd name="T18" fmla="*/ 1 w 30"/>
                  <a:gd name="T19" fmla="*/ 0 h 23"/>
                  <a:gd name="T20" fmla="*/ 1 w 30"/>
                  <a:gd name="T21" fmla="*/ 0 h 23"/>
                  <a:gd name="T22" fmla="*/ 1 w 30"/>
                  <a:gd name="T23" fmla="*/ 0 h 23"/>
                  <a:gd name="T24" fmla="*/ 1 w 30"/>
                  <a:gd name="T25" fmla="*/ 0 h 23"/>
                  <a:gd name="T26" fmla="*/ 1 w 30"/>
                  <a:gd name="T27" fmla="*/ 0 h 23"/>
                  <a:gd name="T28" fmla="*/ 1 w 30"/>
                  <a:gd name="T29" fmla="*/ 0 h 23"/>
                  <a:gd name="T30" fmla="*/ 1 w 30"/>
                  <a:gd name="T31" fmla="*/ 0 h 23"/>
                  <a:gd name="T32" fmla="*/ 1 w 30"/>
                  <a:gd name="T33" fmla="*/ 0 h 23"/>
                  <a:gd name="T34" fmla="*/ 1 w 30"/>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25" y="2"/>
                    </a:moveTo>
                    <a:lnTo>
                      <a:pt x="20" y="0"/>
                    </a:lnTo>
                    <a:lnTo>
                      <a:pt x="15" y="0"/>
                    </a:lnTo>
                    <a:lnTo>
                      <a:pt x="9" y="0"/>
                    </a:lnTo>
                    <a:lnTo>
                      <a:pt x="4" y="2"/>
                    </a:lnTo>
                    <a:lnTo>
                      <a:pt x="0" y="6"/>
                    </a:lnTo>
                    <a:lnTo>
                      <a:pt x="0" y="11"/>
                    </a:lnTo>
                    <a:lnTo>
                      <a:pt x="0" y="15"/>
                    </a:lnTo>
                    <a:lnTo>
                      <a:pt x="4" y="19"/>
                    </a:lnTo>
                    <a:lnTo>
                      <a:pt x="9" y="22"/>
                    </a:lnTo>
                    <a:lnTo>
                      <a:pt x="15" y="23"/>
                    </a:lnTo>
                    <a:lnTo>
                      <a:pt x="20" y="22"/>
                    </a:lnTo>
                    <a:lnTo>
                      <a:pt x="25" y="19"/>
                    </a:lnTo>
                    <a:lnTo>
                      <a:pt x="29" y="15"/>
                    </a:lnTo>
                    <a:lnTo>
                      <a:pt x="30" y="11"/>
                    </a:lnTo>
                    <a:lnTo>
                      <a:pt x="29" y="6"/>
                    </a:lnTo>
                    <a:lnTo>
                      <a:pt x="25" y="2"/>
                    </a:lnTo>
                    <a:close/>
                  </a:path>
                </a:pathLst>
              </a:custGeom>
              <a:solidFill>
                <a:srgbClr val="000000"/>
              </a:solidFill>
              <a:ln w="38100">
                <a:solidFill>
                  <a:schemeClr val="accent2"/>
                </a:solidFill>
                <a:round/>
                <a:headEnd/>
                <a:tailEnd/>
              </a:ln>
            </p:spPr>
            <p:txBody>
              <a:bodyPr/>
              <a:lstStyle/>
              <a:p>
                <a:endParaRPr lang="en-US"/>
              </a:p>
            </p:txBody>
          </p:sp>
          <p:sp>
            <p:nvSpPr>
              <p:cNvPr id="49279" name="Freeform 112"/>
              <p:cNvSpPr>
                <a:spLocks noChangeAspect="1"/>
              </p:cNvSpPr>
              <p:nvPr/>
            </p:nvSpPr>
            <p:spPr bwMode="auto">
              <a:xfrm>
                <a:off x="2490" y="1850"/>
                <a:ext cx="16" cy="12"/>
              </a:xfrm>
              <a:custGeom>
                <a:avLst/>
                <a:gdLst>
                  <a:gd name="T0" fmla="*/ 1 w 30"/>
                  <a:gd name="T1" fmla="*/ 1 h 23"/>
                  <a:gd name="T2" fmla="*/ 1 w 30"/>
                  <a:gd name="T3" fmla="*/ 1 h 23"/>
                  <a:gd name="T4" fmla="*/ 1 w 30"/>
                  <a:gd name="T5" fmla="*/ 0 h 23"/>
                  <a:gd name="T6" fmla="*/ 1 w 30"/>
                  <a:gd name="T7" fmla="*/ 1 h 23"/>
                  <a:gd name="T8" fmla="*/ 1 w 30"/>
                  <a:gd name="T9" fmla="*/ 1 h 23"/>
                  <a:gd name="T10" fmla="*/ 0 w 30"/>
                  <a:gd name="T11" fmla="*/ 1 h 23"/>
                  <a:gd name="T12" fmla="*/ 0 w 30"/>
                  <a:gd name="T13" fmla="*/ 1 h 23"/>
                  <a:gd name="T14" fmla="*/ 0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1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25" y="4"/>
                    </a:moveTo>
                    <a:lnTo>
                      <a:pt x="20" y="1"/>
                    </a:lnTo>
                    <a:lnTo>
                      <a:pt x="15" y="0"/>
                    </a:lnTo>
                    <a:lnTo>
                      <a:pt x="8" y="1"/>
                    </a:lnTo>
                    <a:lnTo>
                      <a:pt x="3" y="4"/>
                    </a:lnTo>
                    <a:lnTo>
                      <a:pt x="0" y="8"/>
                    </a:lnTo>
                    <a:lnTo>
                      <a:pt x="0" y="12"/>
                    </a:lnTo>
                    <a:lnTo>
                      <a:pt x="0" y="17"/>
                    </a:lnTo>
                    <a:lnTo>
                      <a:pt x="3" y="21"/>
                    </a:lnTo>
                    <a:lnTo>
                      <a:pt x="8" y="23"/>
                    </a:lnTo>
                    <a:lnTo>
                      <a:pt x="15" y="23"/>
                    </a:lnTo>
                    <a:lnTo>
                      <a:pt x="20" y="23"/>
                    </a:lnTo>
                    <a:lnTo>
                      <a:pt x="25" y="21"/>
                    </a:lnTo>
                    <a:lnTo>
                      <a:pt x="28" y="17"/>
                    </a:lnTo>
                    <a:lnTo>
                      <a:pt x="30" y="12"/>
                    </a:lnTo>
                    <a:lnTo>
                      <a:pt x="28" y="8"/>
                    </a:lnTo>
                    <a:lnTo>
                      <a:pt x="25" y="4"/>
                    </a:lnTo>
                    <a:close/>
                  </a:path>
                </a:pathLst>
              </a:custGeom>
              <a:solidFill>
                <a:srgbClr val="000000"/>
              </a:solidFill>
              <a:ln w="38100">
                <a:solidFill>
                  <a:schemeClr val="accent2"/>
                </a:solidFill>
                <a:round/>
                <a:headEnd/>
                <a:tailEnd/>
              </a:ln>
            </p:spPr>
            <p:txBody>
              <a:bodyPr/>
              <a:lstStyle/>
              <a:p>
                <a:endParaRPr lang="en-US"/>
              </a:p>
            </p:txBody>
          </p:sp>
          <p:sp>
            <p:nvSpPr>
              <p:cNvPr id="49280" name="Freeform 113"/>
              <p:cNvSpPr>
                <a:spLocks noChangeAspect="1"/>
              </p:cNvSpPr>
              <p:nvPr/>
            </p:nvSpPr>
            <p:spPr bwMode="auto">
              <a:xfrm>
                <a:off x="2511" y="1867"/>
                <a:ext cx="15" cy="12"/>
              </a:xfrm>
              <a:custGeom>
                <a:avLst/>
                <a:gdLst>
                  <a:gd name="T0" fmla="*/ 1 w 30"/>
                  <a:gd name="T1" fmla="*/ 1 h 23"/>
                  <a:gd name="T2" fmla="*/ 1 w 30"/>
                  <a:gd name="T3" fmla="*/ 1 h 23"/>
                  <a:gd name="T4" fmla="*/ 1 w 30"/>
                  <a:gd name="T5" fmla="*/ 0 h 23"/>
                  <a:gd name="T6" fmla="*/ 1 w 30"/>
                  <a:gd name="T7" fmla="*/ 1 h 23"/>
                  <a:gd name="T8" fmla="*/ 1 w 30"/>
                  <a:gd name="T9" fmla="*/ 1 h 23"/>
                  <a:gd name="T10" fmla="*/ 1 w 30"/>
                  <a:gd name="T11" fmla="*/ 1 h 23"/>
                  <a:gd name="T12" fmla="*/ 0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1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25" y="4"/>
                    </a:moveTo>
                    <a:lnTo>
                      <a:pt x="20" y="1"/>
                    </a:lnTo>
                    <a:lnTo>
                      <a:pt x="15" y="0"/>
                    </a:lnTo>
                    <a:lnTo>
                      <a:pt x="8" y="1"/>
                    </a:lnTo>
                    <a:lnTo>
                      <a:pt x="5" y="4"/>
                    </a:lnTo>
                    <a:lnTo>
                      <a:pt x="1" y="8"/>
                    </a:lnTo>
                    <a:lnTo>
                      <a:pt x="0" y="12"/>
                    </a:lnTo>
                    <a:lnTo>
                      <a:pt x="1" y="17"/>
                    </a:lnTo>
                    <a:lnTo>
                      <a:pt x="3" y="21"/>
                    </a:lnTo>
                    <a:lnTo>
                      <a:pt x="8" y="23"/>
                    </a:lnTo>
                    <a:lnTo>
                      <a:pt x="15" y="23"/>
                    </a:lnTo>
                    <a:lnTo>
                      <a:pt x="20" y="23"/>
                    </a:lnTo>
                    <a:lnTo>
                      <a:pt x="25" y="21"/>
                    </a:lnTo>
                    <a:lnTo>
                      <a:pt x="28" y="17"/>
                    </a:lnTo>
                    <a:lnTo>
                      <a:pt x="30" y="12"/>
                    </a:lnTo>
                    <a:lnTo>
                      <a:pt x="28" y="8"/>
                    </a:lnTo>
                    <a:lnTo>
                      <a:pt x="25" y="4"/>
                    </a:lnTo>
                    <a:close/>
                  </a:path>
                </a:pathLst>
              </a:custGeom>
              <a:solidFill>
                <a:srgbClr val="000000"/>
              </a:solidFill>
              <a:ln w="38100">
                <a:solidFill>
                  <a:schemeClr val="accent2"/>
                </a:solidFill>
                <a:round/>
                <a:headEnd/>
                <a:tailEnd/>
              </a:ln>
            </p:spPr>
            <p:txBody>
              <a:bodyPr/>
              <a:lstStyle/>
              <a:p>
                <a:endParaRPr lang="en-US"/>
              </a:p>
            </p:txBody>
          </p:sp>
          <p:sp>
            <p:nvSpPr>
              <p:cNvPr id="49281" name="Freeform 114"/>
              <p:cNvSpPr>
                <a:spLocks noChangeAspect="1"/>
              </p:cNvSpPr>
              <p:nvPr/>
            </p:nvSpPr>
            <p:spPr bwMode="auto">
              <a:xfrm>
                <a:off x="2532" y="1884"/>
                <a:ext cx="15" cy="12"/>
              </a:xfrm>
              <a:custGeom>
                <a:avLst/>
                <a:gdLst>
                  <a:gd name="T0" fmla="*/ 1 w 30"/>
                  <a:gd name="T1" fmla="*/ 1 h 23"/>
                  <a:gd name="T2" fmla="*/ 1 w 30"/>
                  <a:gd name="T3" fmla="*/ 1 h 23"/>
                  <a:gd name="T4" fmla="*/ 1 w 30"/>
                  <a:gd name="T5" fmla="*/ 0 h 23"/>
                  <a:gd name="T6" fmla="*/ 1 w 30"/>
                  <a:gd name="T7" fmla="*/ 1 h 23"/>
                  <a:gd name="T8" fmla="*/ 1 w 30"/>
                  <a:gd name="T9" fmla="*/ 1 h 23"/>
                  <a:gd name="T10" fmla="*/ 1 w 30"/>
                  <a:gd name="T11" fmla="*/ 1 h 23"/>
                  <a:gd name="T12" fmla="*/ 0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1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27" y="2"/>
                    </a:moveTo>
                    <a:lnTo>
                      <a:pt x="22" y="1"/>
                    </a:lnTo>
                    <a:lnTo>
                      <a:pt x="15" y="0"/>
                    </a:lnTo>
                    <a:lnTo>
                      <a:pt x="10" y="1"/>
                    </a:lnTo>
                    <a:lnTo>
                      <a:pt x="5" y="4"/>
                    </a:lnTo>
                    <a:lnTo>
                      <a:pt x="2" y="6"/>
                    </a:lnTo>
                    <a:lnTo>
                      <a:pt x="0" y="11"/>
                    </a:lnTo>
                    <a:lnTo>
                      <a:pt x="2" y="15"/>
                    </a:lnTo>
                    <a:lnTo>
                      <a:pt x="5" y="19"/>
                    </a:lnTo>
                    <a:lnTo>
                      <a:pt x="10" y="22"/>
                    </a:lnTo>
                    <a:lnTo>
                      <a:pt x="15" y="23"/>
                    </a:lnTo>
                    <a:lnTo>
                      <a:pt x="22" y="22"/>
                    </a:lnTo>
                    <a:lnTo>
                      <a:pt x="25" y="19"/>
                    </a:lnTo>
                    <a:lnTo>
                      <a:pt x="29" y="15"/>
                    </a:lnTo>
                    <a:lnTo>
                      <a:pt x="30" y="11"/>
                    </a:lnTo>
                    <a:lnTo>
                      <a:pt x="29" y="6"/>
                    </a:lnTo>
                    <a:lnTo>
                      <a:pt x="27" y="2"/>
                    </a:lnTo>
                    <a:close/>
                  </a:path>
                </a:pathLst>
              </a:custGeom>
              <a:solidFill>
                <a:srgbClr val="000000"/>
              </a:solidFill>
              <a:ln w="38100">
                <a:solidFill>
                  <a:schemeClr val="accent2"/>
                </a:solidFill>
                <a:round/>
                <a:headEnd/>
                <a:tailEnd/>
              </a:ln>
            </p:spPr>
            <p:txBody>
              <a:bodyPr/>
              <a:lstStyle/>
              <a:p>
                <a:endParaRPr lang="en-US"/>
              </a:p>
            </p:txBody>
          </p:sp>
          <p:sp>
            <p:nvSpPr>
              <p:cNvPr id="49282" name="Freeform 115"/>
              <p:cNvSpPr>
                <a:spLocks noChangeAspect="1"/>
              </p:cNvSpPr>
              <p:nvPr/>
            </p:nvSpPr>
            <p:spPr bwMode="auto">
              <a:xfrm>
                <a:off x="2553" y="1901"/>
                <a:ext cx="15" cy="11"/>
              </a:xfrm>
              <a:custGeom>
                <a:avLst/>
                <a:gdLst>
                  <a:gd name="T0" fmla="*/ 1 w 30"/>
                  <a:gd name="T1" fmla="*/ 0 h 23"/>
                  <a:gd name="T2" fmla="*/ 1 w 30"/>
                  <a:gd name="T3" fmla="*/ 0 h 23"/>
                  <a:gd name="T4" fmla="*/ 1 w 30"/>
                  <a:gd name="T5" fmla="*/ 0 h 23"/>
                  <a:gd name="T6" fmla="*/ 1 w 30"/>
                  <a:gd name="T7" fmla="*/ 0 h 23"/>
                  <a:gd name="T8" fmla="*/ 1 w 30"/>
                  <a:gd name="T9" fmla="*/ 0 h 23"/>
                  <a:gd name="T10" fmla="*/ 1 w 30"/>
                  <a:gd name="T11" fmla="*/ 0 h 23"/>
                  <a:gd name="T12" fmla="*/ 0 w 30"/>
                  <a:gd name="T13" fmla="*/ 0 h 23"/>
                  <a:gd name="T14" fmla="*/ 1 w 30"/>
                  <a:gd name="T15" fmla="*/ 0 h 23"/>
                  <a:gd name="T16" fmla="*/ 1 w 30"/>
                  <a:gd name="T17" fmla="*/ 0 h 23"/>
                  <a:gd name="T18" fmla="*/ 1 w 30"/>
                  <a:gd name="T19" fmla="*/ 0 h 23"/>
                  <a:gd name="T20" fmla="*/ 1 w 30"/>
                  <a:gd name="T21" fmla="*/ 0 h 23"/>
                  <a:gd name="T22" fmla="*/ 1 w 30"/>
                  <a:gd name="T23" fmla="*/ 0 h 23"/>
                  <a:gd name="T24" fmla="*/ 1 w 30"/>
                  <a:gd name="T25" fmla="*/ 0 h 23"/>
                  <a:gd name="T26" fmla="*/ 1 w 30"/>
                  <a:gd name="T27" fmla="*/ 0 h 23"/>
                  <a:gd name="T28" fmla="*/ 1 w 30"/>
                  <a:gd name="T29" fmla="*/ 0 h 23"/>
                  <a:gd name="T30" fmla="*/ 1 w 30"/>
                  <a:gd name="T31" fmla="*/ 0 h 23"/>
                  <a:gd name="T32" fmla="*/ 1 w 30"/>
                  <a:gd name="T33" fmla="*/ 0 h 23"/>
                  <a:gd name="T34" fmla="*/ 1 w 30"/>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27" y="2"/>
                    </a:moveTo>
                    <a:lnTo>
                      <a:pt x="22" y="0"/>
                    </a:lnTo>
                    <a:lnTo>
                      <a:pt x="15" y="0"/>
                    </a:lnTo>
                    <a:lnTo>
                      <a:pt x="10" y="0"/>
                    </a:lnTo>
                    <a:lnTo>
                      <a:pt x="5" y="2"/>
                    </a:lnTo>
                    <a:lnTo>
                      <a:pt x="2" y="6"/>
                    </a:lnTo>
                    <a:lnTo>
                      <a:pt x="0" y="11"/>
                    </a:lnTo>
                    <a:lnTo>
                      <a:pt x="2" y="15"/>
                    </a:lnTo>
                    <a:lnTo>
                      <a:pt x="5" y="19"/>
                    </a:lnTo>
                    <a:lnTo>
                      <a:pt x="10" y="22"/>
                    </a:lnTo>
                    <a:lnTo>
                      <a:pt x="15" y="23"/>
                    </a:lnTo>
                    <a:lnTo>
                      <a:pt x="22" y="22"/>
                    </a:lnTo>
                    <a:lnTo>
                      <a:pt x="27" y="19"/>
                    </a:lnTo>
                    <a:lnTo>
                      <a:pt x="30" y="15"/>
                    </a:lnTo>
                    <a:lnTo>
                      <a:pt x="30" y="11"/>
                    </a:lnTo>
                    <a:lnTo>
                      <a:pt x="30" y="6"/>
                    </a:lnTo>
                    <a:lnTo>
                      <a:pt x="27" y="2"/>
                    </a:lnTo>
                    <a:close/>
                  </a:path>
                </a:pathLst>
              </a:custGeom>
              <a:solidFill>
                <a:srgbClr val="000000"/>
              </a:solidFill>
              <a:ln w="38100">
                <a:solidFill>
                  <a:schemeClr val="accent2"/>
                </a:solidFill>
                <a:round/>
                <a:headEnd/>
                <a:tailEnd/>
              </a:ln>
            </p:spPr>
            <p:txBody>
              <a:bodyPr/>
              <a:lstStyle/>
              <a:p>
                <a:endParaRPr lang="en-US"/>
              </a:p>
            </p:txBody>
          </p:sp>
          <p:sp>
            <p:nvSpPr>
              <p:cNvPr id="49283" name="Freeform 116"/>
              <p:cNvSpPr>
                <a:spLocks noChangeAspect="1"/>
              </p:cNvSpPr>
              <p:nvPr/>
            </p:nvSpPr>
            <p:spPr bwMode="auto">
              <a:xfrm>
                <a:off x="2574" y="1917"/>
                <a:ext cx="15" cy="12"/>
              </a:xfrm>
              <a:custGeom>
                <a:avLst/>
                <a:gdLst>
                  <a:gd name="T0" fmla="*/ 1 w 30"/>
                  <a:gd name="T1" fmla="*/ 1 h 24"/>
                  <a:gd name="T2" fmla="*/ 1 w 30"/>
                  <a:gd name="T3" fmla="*/ 1 h 24"/>
                  <a:gd name="T4" fmla="*/ 1 w 30"/>
                  <a:gd name="T5" fmla="*/ 0 h 24"/>
                  <a:gd name="T6" fmla="*/ 1 w 30"/>
                  <a:gd name="T7" fmla="*/ 1 h 24"/>
                  <a:gd name="T8" fmla="*/ 1 w 30"/>
                  <a:gd name="T9" fmla="*/ 1 h 24"/>
                  <a:gd name="T10" fmla="*/ 1 w 30"/>
                  <a:gd name="T11" fmla="*/ 1 h 24"/>
                  <a:gd name="T12" fmla="*/ 0 w 30"/>
                  <a:gd name="T13" fmla="*/ 1 h 24"/>
                  <a:gd name="T14" fmla="*/ 1 w 30"/>
                  <a:gd name="T15" fmla="*/ 1 h 24"/>
                  <a:gd name="T16" fmla="*/ 1 w 30"/>
                  <a:gd name="T17" fmla="*/ 1 h 24"/>
                  <a:gd name="T18" fmla="*/ 1 w 30"/>
                  <a:gd name="T19" fmla="*/ 1 h 24"/>
                  <a:gd name="T20" fmla="*/ 1 w 30"/>
                  <a:gd name="T21" fmla="*/ 1 h 24"/>
                  <a:gd name="T22" fmla="*/ 1 w 30"/>
                  <a:gd name="T23" fmla="*/ 1 h 24"/>
                  <a:gd name="T24" fmla="*/ 1 w 30"/>
                  <a:gd name="T25" fmla="*/ 1 h 24"/>
                  <a:gd name="T26" fmla="*/ 1 w 30"/>
                  <a:gd name="T27" fmla="*/ 1 h 24"/>
                  <a:gd name="T28" fmla="*/ 1 w 30"/>
                  <a:gd name="T29" fmla="*/ 1 h 24"/>
                  <a:gd name="T30" fmla="*/ 1 w 30"/>
                  <a:gd name="T31" fmla="*/ 1 h 24"/>
                  <a:gd name="T32" fmla="*/ 1 w 30"/>
                  <a:gd name="T33" fmla="*/ 1 h 24"/>
                  <a:gd name="T34" fmla="*/ 1 w 30"/>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27" y="4"/>
                    </a:moveTo>
                    <a:lnTo>
                      <a:pt x="22" y="1"/>
                    </a:lnTo>
                    <a:lnTo>
                      <a:pt x="15" y="0"/>
                    </a:lnTo>
                    <a:lnTo>
                      <a:pt x="10" y="1"/>
                    </a:lnTo>
                    <a:lnTo>
                      <a:pt x="5" y="4"/>
                    </a:lnTo>
                    <a:lnTo>
                      <a:pt x="2" y="8"/>
                    </a:lnTo>
                    <a:lnTo>
                      <a:pt x="0" y="12"/>
                    </a:lnTo>
                    <a:lnTo>
                      <a:pt x="2" y="17"/>
                    </a:lnTo>
                    <a:lnTo>
                      <a:pt x="5" y="21"/>
                    </a:lnTo>
                    <a:lnTo>
                      <a:pt x="10" y="24"/>
                    </a:lnTo>
                    <a:lnTo>
                      <a:pt x="15" y="24"/>
                    </a:lnTo>
                    <a:lnTo>
                      <a:pt x="22" y="24"/>
                    </a:lnTo>
                    <a:lnTo>
                      <a:pt x="27" y="21"/>
                    </a:lnTo>
                    <a:lnTo>
                      <a:pt x="30" y="17"/>
                    </a:lnTo>
                    <a:lnTo>
                      <a:pt x="30" y="12"/>
                    </a:lnTo>
                    <a:lnTo>
                      <a:pt x="30" y="8"/>
                    </a:lnTo>
                    <a:lnTo>
                      <a:pt x="27" y="4"/>
                    </a:lnTo>
                    <a:close/>
                  </a:path>
                </a:pathLst>
              </a:custGeom>
              <a:solidFill>
                <a:srgbClr val="000000"/>
              </a:solidFill>
              <a:ln w="38100">
                <a:solidFill>
                  <a:schemeClr val="accent2"/>
                </a:solidFill>
                <a:round/>
                <a:headEnd/>
                <a:tailEnd/>
              </a:ln>
            </p:spPr>
            <p:txBody>
              <a:bodyPr/>
              <a:lstStyle/>
              <a:p>
                <a:endParaRPr lang="en-US"/>
              </a:p>
            </p:txBody>
          </p:sp>
          <p:sp>
            <p:nvSpPr>
              <p:cNvPr id="49284" name="Freeform 117"/>
              <p:cNvSpPr>
                <a:spLocks noChangeAspect="1"/>
              </p:cNvSpPr>
              <p:nvPr/>
            </p:nvSpPr>
            <p:spPr bwMode="auto">
              <a:xfrm>
                <a:off x="2596" y="1934"/>
                <a:ext cx="15" cy="12"/>
              </a:xfrm>
              <a:custGeom>
                <a:avLst/>
                <a:gdLst>
                  <a:gd name="T0" fmla="*/ 1 w 30"/>
                  <a:gd name="T1" fmla="*/ 1 h 23"/>
                  <a:gd name="T2" fmla="*/ 1 w 30"/>
                  <a:gd name="T3" fmla="*/ 1 h 23"/>
                  <a:gd name="T4" fmla="*/ 1 w 30"/>
                  <a:gd name="T5" fmla="*/ 0 h 23"/>
                  <a:gd name="T6" fmla="*/ 1 w 30"/>
                  <a:gd name="T7" fmla="*/ 1 h 23"/>
                  <a:gd name="T8" fmla="*/ 1 w 30"/>
                  <a:gd name="T9" fmla="*/ 1 h 23"/>
                  <a:gd name="T10" fmla="*/ 0 w 30"/>
                  <a:gd name="T11" fmla="*/ 1 h 23"/>
                  <a:gd name="T12" fmla="*/ 0 w 30"/>
                  <a:gd name="T13" fmla="*/ 1 h 23"/>
                  <a:gd name="T14" fmla="*/ 0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1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25" y="4"/>
                    </a:moveTo>
                    <a:lnTo>
                      <a:pt x="20" y="1"/>
                    </a:lnTo>
                    <a:lnTo>
                      <a:pt x="15" y="0"/>
                    </a:lnTo>
                    <a:lnTo>
                      <a:pt x="9" y="1"/>
                    </a:lnTo>
                    <a:lnTo>
                      <a:pt x="4" y="4"/>
                    </a:lnTo>
                    <a:lnTo>
                      <a:pt x="0" y="8"/>
                    </a:lnTo>
                    <a:lnTo>
                      <a:pt x="0" y="12"/>
                    </a:lnTo>
                    <a:lnTo>
                      <a:pt x="0" y="17"/>
                    </a:lnTo>
                    <a:lnTo>
                      <a:pt x="4" y="21"/>
                    </a:lnTo>
                    <a:lnTo>
                      <a:pt x="9" y="22"/>
                    </a:lnTo>
                    <a:lnTo>
                      <a:pt x="15" y="23"/>
                    </a:lnTo>
                    <a:lnTo>
                      <a:pt x="20" y="22"/>
                    </a:lnTo>
                    <a:lnTo>
                      <a:pt x="25" y="19"/>
                    </a:lnTo>
                    <a:lnTo>
                      <a:pt x="29" y="17"/>
                    </a:lnTo>
                    <a:lnTo>
                      <a:pt x="30" y="12"/>
                    </a:lnTo>
                    <a:lnTo>
                      <a:pt x="29" y="8"/>
                    </a:lnTo>
                    <a:lnTo>
                      <a:pt x="25" y="4"/>
                    </a:lnTo>
                    <a:close/>
                  </a:path>
                </a:pathLst>
              </a:custGeom>
              <a:solidFill>
                <a:srgbClr val="000000"/>
              </a:solidFill>
              <a:ln w="38100">
                <a:solidFill>
                  <a:schemeClr val="accent2"/>
                </a:solidFill>
                <a:round/>
                <a:headEnd/>
                <a:tailEnd/>
              </a:ln>
            </p:spPr>
            <p:txBody>
              <a:bodyPr/>
              <a:lstStyle/>
              <a:p>
                <a:endParaRPr lang="en-US"/>
              </a:p>
            </p:txBody>
          </p:sp>
          <p:sp>
            <p:nvSpPr>
              <p:cNvPr id="49285" name="Freeform 118"/>
              <p:cNvSpPr>
                <a:spLocks noChangeAspect="1"/>
              </p:cNvSpPr>
              <p:nvPr/>
            </p:nvSpPr>
            <p:spPr bwMode="auto">
              <a:xfrm>
                <a:off x="2617" y="1951"/>
                <a:ext cx="15" cy="12"/>
              </a:xfrm>
              <a:custGeom>
                <a:avLst/>
                <a:gdLst>
                  <a:gd name="T0" fmla="*/ 1 w 30"/>
                  <a:gd name="T1" fmla="*/ 1 h 23"/>
                  <a:gd name="T2" fmla="*/ 1 w 30"/>
                  <a:gd name="T3" fmla="*/ 1 h 23"/>
                  <a:gd name="T4" fmla="*/ 1 w 30"/>
                  <a:gd name="T5" fmla="*/ 0 h 23"/>
                  <a:gd name="T6" fmla="*/ 1 w 30"/>
                  <a:gd name="T7" fmla="*/ 1 h 23"/>
                  <a:gd name="T8" fmla="*/ 1 w 30"/>
                  <a:gd name="T9" fmla="*/ 1 h 23"/>
                  <a:gd name="T10" fmla="*/ 0 w 30"/>
                  <a:gd name="T11" fmla="*/ 1 h 23"/>
                  <a:gd name="T12" fmla="*/ 0 w 30"/>
                  <a:gd name="T13" fmla="*/ 1 h 23"/>
                  <a:gd name="T14" fmla="*/ 0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1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25" y="2"/>
                    </a:moveTo>
                    <a:lnTo>
                      <a:pt x="20" y="1"/>
                    </a:lnTo>
                    <a:lnTo>
                      <a:pt x="15" y="0"/>
                    </a:lnTo>
                    <a:lnTo>
                      <a:pt x="8" y="1"/>
                    </a:lnTo>
                    <a:lnTo>
                      <a:pt x="3" y="2"/>
                    </a:lnTo>
                    <a:lnTo>
                      <a:pt x="0" y="6"/>
                    </a:lnTo>
                    <a:lnTo>
                      <a:pt x="0" y="11"/>
                    </a:lnTo>
                    <a:lnTo>
                      <a:pt x="0" y="15"/>
                    </a:lnTo>
                    <a:lnTo>
                      <a:pt x="3" y="19"/>
                    </a:lnTo>
                    <a:lnTo>
                      <a:pt x="8" y="22"/>
                    </a:lnTo>
                    <a:lnTo>
                      <a:pt x="15" y="23"/>
                    </a:lnTo>
                    <a:lnTo>
                      <a:pt x="20" y="22"/>
                    </a:lnTo>
                    <a:lnTo>
                      <a:pt x="25" y="19"/>
                    </a:lnTo>
                    <a:lnTo>
                      <a:pt x="28" y="15"/>
                    </a:lnTo>
                    <a:lnTo>
                      <a:pt x="30" y="11"/>
                    </a:lnTo>
                    <a:lnTo>
                      <a:pt x="28" y="6"/>
                    </a:lnTo>
                    <a:lnTo>
                      <a:pt x="25" y="2"/>
                    </a:lnTo>
                    <a:close/>
                  </a:path>
                </a:pathLst>
              </a:custGeom>
              <a:solidFill>
                <a:srgbClr val="000000"/>
              </a:solidFill>
              <a:ln w="38100">
                <a:solidFill>
                  <a:schemeClr val="accent2"/>
                </a:solidFill>
                <a:round/>
                <a:headEnd/>
                <a:tailEnd/>
              </a:ln>
            </p:spPr>
            <p:txBody>
              <a:bodyPr/>
              <a:lstStyle/>
              <a:p>
                <a:endParaRPr lang="en-US"/>
              </a:p>
            </p:txBody>
          </p:sp>
          <p:sp>
            <p:nvSpPr>
              <p:cNvPr id="49286" name="Freeform 119"/>
              <p:cNvSpPr>
                <a:spLocks noChangeAspect="1"/>
              </p:cNvSpPr>
              <p:nvPr/>
            </p:nvSpPr>
            <p:spPr bwMode="auto">
              <a:xfrm>
                <a:off x="2637" y="1968"/>
                <a:ext cx="15" cy="12"/>
              </a:xfrm>
              <a:custGeom>
                <a:avLst/>
                <a:gdLst>
                  <a:gd name="T0" fmla="*/ 1 w 30"/>
                  <a:gd name="T1" fmla="*/ 1 h 23"/>
                  <a:gd name="T2" fmla="*/ 1 w 30"/>
                  <a:gd name="T3" fmla="*/ 0 h 23"/>
                  <a:gd name="T4" fmla="*/ 1 w 30"/>
                  <a:gd name="T5" fmla="*/ 0 h 23"/>
                  <a:gd name="T6" fmla="*/ 1 w 30"/>
                  <a:gd name="T7" fmla="*/ 0 h 23"/>
                  <a:gd name="T8" fmla="*/ 1 w 30"/>
                  <a:gd name="T9" fmla="*/ 1 h 23"/>
                  <a:gd name="T10" fmla="*/ 1 w 30"/>
                  <a:gd name="T11" fmla="*/ 1 h 23"/>
                  <a:gd name="T12" fmla="*/ 0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1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25" y="2"/>
                    </a:moveTo>
                    <a:lnTo>
                      <a:pt x="20" y="0"/>
                    </a:lnTo>
                    <a:lnTo>
                      <a:pt x="15" y="0"/>
                    </a:lnTo>
                    <a:lnTo>
                      <a:pt x="8" y="0"/>
                    </a:lnTo>
                    <a:lnTo>
                      <a:pt x="5" y="2"/>
                    </a:lnTo>
                    <a:lnTo>
                      <a:pt x="1" y="6"/>
                    </a:lnTo>
                    <a:lnTo>
                      <a:pt x="0" y="11"/>
                    </a:lnTo>
                    <a:lnTo>
                      <a:pt x="1" y="15"/>
                    </a:lnTo>
                    <a:lnTo>
                      <a:pt x="3" y="19"/>
                    </a:lnTo>
                    <a:lnTo>
                      <a:pt x="8" y="22"/>
                    </a:lnTo>
                    <a:lnTo>
                      <a:pt x="15" y="23"/>
                    </a:lnTo>
                    <a:lnTo>
                      <a:pt x="20" y="22"/>
                    </a:lnTo>
                    <a:lnTo>
                      <a:pt x="25" y="19"/>
                    </a:lnTo>
                    <a:lnTo>
                      <a:pt x="28" y="15"/>
                    </a:lnTo>
                    <a:lnTo>
                      <a:pt x="30" y="11"/>
                    </a:lnTo>
                    <a:lnTo>
                      <a:pt x="28" y="6"/>
                    </a:lnTo>
                    <a:lnTo>
                      <a:pt x="25" y="2"/>
                    </a:lnTo>
                    <a:close/>
                  </a:path>
                </a:pathLst>
              </a:custGeom>
              <a:solidFill>
                <a:srgbClr val="000000"/>
              </a:solidFill>
              <a:ln w="38100">
                <a:solidFill>
                  <a:schemeClr val="accent2"/>
                </a:solidFill>
                <a:round/>
                <a:headEnd/>
                <a:tailEnd/>
              </a:ln>
            </p:spPr>
            <p:txBody>
              <a:bodyPr/>
              <a:lstStyle/>
              <a:p>
                <a:endParaRPr lang="en-US"/>
              </a:p>
            </p:txBody>
          </p:sp>
          <p:sp>
            <p:nvSpPr>
              <p:cNvPr id="49287" name="Freeform 120"/>
              <p:cNvSpPr>
                <a:spLocks noChangeAspect="1"/>
              </p:cNvSpPr>
              <p:nvPr/>
            </p:nvSpPr>
            <p:spPr bwMode="auto">
              <a:xfrm>
                <a:off x="2658" y="1984"/>
                <a:ext cx="15" cy="12"/>
              </a:xfrm>
              <a:custGeom>
                <a:avLst/>
                <a:gdLst>
                  <a:gd name="T0" fmla="*/ 1 w 30"/>
                  <a:gd name="T1" fmla="*/ 1 h 24"/>
                  <a:gd name="T2" fmla="*/ 1 w 30"/>
                  <a:gd name="T3" fmla="*/ 1 h 24"/>
                  <a:gd name="T4" fmla="*/ 1 w 30"/>
                  <a:gd name="T5" fmla="*/ 0 h 24"/>
                  <a:gd name="T6" fmla="*/ 1 w 30"/>
                  <a:gd name="T7" fmla="*/ 1 h 24"/>
                  <a:gd name="T8" fmla="*/ 1 w 30"/>
                  <a:gd name="T9" fmla="*/ 1 h 24"/>
                  <a:gd name="T10" fmla="*/ 1 w 30"/>
                  <a:gd name="T11" fmla="*/ 1 h 24"/>
                  <a:gd name="T12" fmla="*/ 0 w 30"/>
                  <a:gd name="T13" fmla="*/ 1 h 24"/>
                  <a:gd name="T14" fmla="*/ 1 w 30"/>
                  <a:gd name="T15" fmla="*/ 1 h 24"/>
                  <a:gd name="T16" fmla="*/ 1 w 30"/>
                  <a:gd name="T17" fmla="*/ 1 h 24"/>
                  <a:gd name="T18" fmla="*/ 1 w 30"/>
                  <a:gd name="T19" fmla="*/ 1 h 24"/>
                  <a:gd name="T20" fmla="*/ 1 w 30"/>
                  <a:gd name="T21" fmla="*/ 1 h 24"/>
                  <a:gd name="T22" fmla="*/ 1 w 30"/>
                  <a:gd name="T23" fmla="*/ 1 h 24"/>
                  <a:gd name="T24" fmla="*/ 1 w 30"/>
                  <a:gd name="T25" fmla="*/ 1 h 24"/>
                  <a:gd name="T26" fmla="*/ 1 w 30"/>
                  <a:gd name="T27" fmla="*/ 1 h 24"/>
                  <a:gd name="T28" fmla="*/ 1 w 30"/>
                  <a:gd name="T29" fmla="*/ 1 h 24"/>
                  <a:gd name="T30" fmla="*/ 1 w 30"/>
                  <a:gd name="T31" fmla="*/ 1 h 24"/>
                  <a:gd name="T32" fmla="*/ 1 w 30"/>
                  <a:gd name="T33" fmla="*/ 1 h 24"/>
                  <a:gd name="T34" fmla="*/ 1 w 30"/>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27" y="4"/>
                    </a:moveTo>
                    <a:lnTo>
                      <a:pt x="22" y="1"/>
                    </a:lnTo>
                    <a:lnTo>
                      <a:pt x="15" y="0"/>
                    </a:lnTo>
                    <a:lnTo>
                      <a:pt x="10" y="1"/>
                    </a:lnTo>
                    <a:lnTo>
                      <a:pt x="5" y="4"/>
                    </a:lnTo>
                    <a:lnTo>
                      <a:pt x="2" y="8"/>
                    </a:lnTo>
                    <a:lnTo>
                      <a:pt x="0" y="12"/>
                    </a:lnTo>
                    <a:lnTo>
                      <a:pt x="2" y="17"/>
                    </a:lnTo>
                    <a:lnTo>
                      <a:pt x="5" y="21"/>
                    </a:lnTo>
                    <a:lnTo>
                      <a:pt x="10" y="24"/>
                    </a:lnTo>
                    <a:lnTo>
                      <a:pt x="15" y="24"/>
                    </a:lnTo>
                    <a:lnTo>
                      <a:pt x="22" y="24"/>
                    </a:lnTo>
                    <a:lnTo>
                      <a:pt x="27" y="21"/>
                    </a:lnTo>
                    <a:lnTo>
                      <a:pt x="29" y="17"/>
                    </a:lnTo>
                    <a:lnTo>
                      <a:pt x="30" y="12"/>
                    </a:lnTo>
                    <a:lnTo>
                      <a:pt x="29" y="8"/>
                    </a:lnTo>
                    <a:lnTo>
                      <a:pt x="27" y="4"/>
                    </a:lnTo>
                    <a:close/>
                  </a:path>
                </a:pathLst>
              </a:custGeom>
              <a:solidFill>
                <a:srgbClr val="000000"/>
              </a:solidFill>
              <a:ln w="38100">
                <a:solidFill>
                  <a:schemeClr val="accent2"/>
                </a:solidFill>
                <a:round/>
                <a:headEnd/>
                <a:tailEnd/>
              </a:ln>
            </p:spPr>
            <p:txBody>
              <a:bodyPr/>
              <a:lstStyle/>
              <a:p>
                <a:endParaRPr lang="en-US"/>
              </a:p>
            </p:txBody>
          </p:sp>
          <p:sp>
            <p:nvSpPr>
              <p:cNvPr id="49288" name="Freeform 121"/>
              <p:cNvSpPr>
                <a:spLocks noChangeAspect="1"/>
              </p:cNvSpPr>
              <p:nvPr/>
            </p:nvSpPr>
            <p:spPr bwMode="auto">
              <a:xfrm>
                <a:off x="2679" y="2001"/>
                <a:ext cx="15" cy="12"/>
              </a:xfrm>
              <a:custGeom>
                <a:avLst/>
                <a:gdLst>
                  <a:gd name="T0" fmla="*/ 1 w 30"/>
                  <a:gd name="T1" fmla="*/ 1 h 23"/>
                  <a:gd name="T2" fmla="*/ 1 w 30"/>
                  <a:gd name="T3" fmla="*/ 1 h 23"/>
                  <a:gd name="T4" fmla="*/ 1 w 30"/>
                  <a:gd name="T5" fmla="*/ 0 h 23"/>
                  <a:gd name="T6" fmla="*/ 1 w 30"/>
                  <a:gd name="T7" fmla="*/ 1 h 23"/>
                  <a:gd name="T8" fmla="*/ 1 w 30"/>
                  <a:gd name="T9" fmla="*/ 1 h 23"/>
                  <a:gd name="T10" fmla="*/ 1 w 30"/>
                  <a:gd name="T11" fmla="*/ 1 h 23"/>
                  <a:gd name="T12" fmla="*/ 0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1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27" y="4"/>
                    </a:moveTo>
                    <a:lnTo>
                      <a:pt x="22" y="1"/>
                    </a:lnTo>
                    <a:lnTo>
                      <a:pt x="15" y="0"/>
                    </a:lnTo>
                    <a:lnTo>
                      <a:pt x="10" y="1"/>
                    </a:lnTo>
                    <a:lnTo>
                      <a:pt x="5" y="4"/>
                    </a:lnTo>
                    <a:lnTo>
                      <a:pt x="2" y="8"/>
                    </a:lnTo>
                    <a:lnTo>
                      <a:pt x="0" y="12"/>
                    </a:lnTo>
                    <a:lnTo>
                      <a:pt x="2" y="17"/>
                    </a:lnTo>
                    <a:lnTo>
                      <a:pt x="5" y="21"/>
                    </a:lnTo>
                    <a:lnTo>
                      <a:pt x="10" y="22"/>
                    </a:lnTo>
                    <a:lnTo>
                      <a:pt x="15" y="23"/>
                    </a:lnTo>
                    <a:lnTo>
                      <a:pt x="22" y="22"/>
                    </a:lnTo>
                    <a:lnTo>
                      <a:pt x="27" y="19"/>
                    </a:lnTo>
                    <a:lnTo>
                      <a:pt x="30" y="17"/>
                    </a:lnTo>
                    <a:lnTo>
                      <a:pt x="30" y="12"/>
                    </a:lnTo>
                    <a:lnTo>
                      <a:pt x="30" y="8"/>
                    </a:lnTo>
                    <a:lnTo>
                      <a:pt x="27" y="4"/>
                    </a:lnTo>
                    <a:close/>
                  </a:path>
                </a:pathLst>
              </a:custGeom>
              <a:solidFill>
                <a:srgbClr val="000000"/>
              </a:solidFill>
              <a:ln w="38100">
                <a:solidFill>
                  <a:schemeClr val="accent2"/>
                </a:solidFill>
                <a:round/>
                <a:headEnd/>
                <a:tailEnd/>
              </a:ln>
            </p:spPr>
            <p:txBody>
              <a:bodyPr/>
              <a:lstStyle/>
              <a:p>
                <a:endParaRPr lang="en-US"/>
              </a:p>
            </p:txBody>
          </p:sp>
          <p:sp>
            <p:nvSpPr>
              <p:cNvPr id="49289" name="Freeform 122"/>
              <p:cNvSpPr>
                <a:spLocks noChangeAspect="1"/>
              </p:cNvSpPr>
              <p:nvPr/>
            </p:nvSpPr>
            <p:spPr bwMode="auto">
              <a:xfrm>
                <a:off x="2701" y="2018"/>
                <a:ext cx="15" cy="12"/>
              </a:xfrm>
              <a:custGeom>
                <a:avLst/>
                <a:gdLst>
                  <a:gd name="T0" fmla="*/ 1 w 30"/>
                  <a:gd name="T1" fmla="*/ 1 h 23"/>
                  <a:gd name="T2" fmla="*/ 1 w 30"/>
                  <a:gd name="T3" fmla="*/ 0 h 23"/>
                  <a:gd name="T4" fmla="*/ 1 w 30"/>
                  <a:gd name="T5" fmla="*/ 0 h 23"/>
                  <a:gd name="T6" fmla="*/ 1 w 30"/>
                  <a:gd name="T7" fmla="*/ 0 h 23"/>
                  <a:gd name="T8" fmla="*/ 1 w 30"/>
                  <a:gd name="T9" fmla="*/ 1 h 23"/>
                  <a:gd name="T10" fmla="*/ 0 w 30"/>
                  <a:gd name="T11" fmla="*/ 1 h 23"/>
                  <a:gd name="T12" fmla="*/ 0 w 30"/>
                  <a:gd name="T13" fmla="*/ 1 h 23"/>
                  <a:gd name="T14" fmla="*/ 0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1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25" y="2"/>
                    </a:moveTo>
                    <a:lnTo>
                      <a:pt x="20" y="0"/>
                    </a:lnTo>
                    <a:lnTo>
                      <a:pt x="15" y="0"/>
                    </a:lnTo>
                    <a:lnTo>
                      <a:pt x="8" y="0"/>
                    </a:lnTo>
                    <a:lnTo>
                      <a:pt x="3" y="2"/>
                    </a:lnTo>
                    <a:lnTo>
                      <a:pt x="0" y="6"/>
                    </a:lnTo>
                    <a:lnTo>
                      <a:pt x="0" y="12"/>
                    </a:lnTo>
                    <a:lnTo>
                      <a:pt x="0" y="15"/>
                    </a:lnTo>
                    <a:lnTo>
                      <a:pt x="3" y="19"/>
                    </a:lnTo>
                    <a:lnTo>
                      <a:pt x="8" y="22"/>
                    </a:lnTo>
                    <a:lnTo>
                      <a:pt x="15" y="23"/>
                    </a:lnTo>
                    <a:lnTo>
                      <a:pt x="20" y="22"/>
                    </a:lnTo>
                    <a:lnTo>
                      <a:pt x="25" y="19"/>
                    </a:lnTo>
                    <a:lnTo>
                      <a:pt x="28" y="15"/>
                    </a:lnTo>
                    <a:lnTo>
                      <a:pt x="30" y="12"/>
                    </a:lnTo>
                    <a:lnTo>
                      <a:pt x="28" y="6"/>
                    </a:lnTo>
                    <a:lnTo>
                      <a:pt x="25" y="2"/>
                    </a:lnTo>
                    <a:close/>
                  </a:path>
                </a:pathLst>
              </a:custGeom>
              <a:solidFill>
                <a:srgbClr val="000000"/>
              </a:solidFill>
              <a:ln w="38100">
                <a:solidFill>
                  <a:schemeClr val="accent2"/>
                </a:solidFill>
                <a:round/>
                <a:headEnd/>
                <a:tailEnd/>
              </a:ln>
            </p:spPr>
            <p:txBody>
              <a:bodyPr/>
              <a:lstStyle/>
              <a:p>
                <a:endParaRPr lang="en-US"/>
              </a:p>
            </p:txBody>
          </p:sp>
          <p:sp>
            <p:nvSpPr>
              <p:cNvPr id="49290" name="Freeform 123"/>
              <p:cNvSpPr>
                <a:spLocks noChangeAspect="1"/>
              </p:cNvSpPr>
              <p:nvPr/>
            </p:nvSpPr>
            <p:spPr bwMode="auto">
              <a:xfrm>
                <a:off x="2722" y="2034"/>
                <a:ext cx="15" cy="12"/>
              </a:xfrm>
              <a:custGeom>
                <a:avLst/>
                <a:gdLst>
                  <a:gd name="T0" fmla="*/ 1 w 30"/>
                  <a:gd name="T1" fmla="*/ 1 h 24"/>
                  <a:gd name="T2" fmla="*/ 1 w 30"/>
                  <a:gd name="T3" fmla="*/ 1 h 24"/>
                  <a:gd name="T4" fmla="*/ 1 w 30"/>
                  <a:gd name="T5" fmla="*/ 0 h 24"/>
                  <a:gd name="T6" fmla="*/ 1 w 30"/>
                  <a:gd name="T7" fmla="*/ 1 h 24"/>
                  <a:gd name="T8" fmla="*/ 1 w 30"/>
                  <a:gd name="T9" fmla="*/ 1 h 24"/>
                  <a:gd name="T10" fmla="*/ 0 w 30"/>
                  <a:gd name="T11" fmla="*/ 1 h 24"/>
                  <a:gd name="T12" fmla="*/ 0 w 30"/>
                  <a:gd name="T13" fmla="*/ 1 h 24"/>
                  <a:gd name="T14" fmla="*/ 0 w 30"/>
                  <a:gd name="T15" fmla="*/ 1 h 24"/>
                  <a:gd name="T16" fmla="*/ 1 w 30"/>
                  <a:gd name="T17" fmla="*/ 1 h 24"/>
                  <a:gd name="T18" fmla="*/ 1 w 30"/>
                  <a:gd name="T19" fmla="*/ 1 h 24"/>
                  <a:gd name="T20" fmla="*/ 1 w 30"/>
                  <a:gd name="T21" fmla="*/ 1 h 24"/>
                  <a:gd name="T22" fmla="*/ 1 w 30"/>
                  <a:gd name="T23" fmla="*/ 1 h 24"/>
                  <a:gd name="T24" fmla="*/ 1 w 30"/>
                  <a:gd name="T25" fmla="*/ 1 h 24"/>
                  <a:gd name="T26" fmla="*/ 1 w 30"/>
                  <a:gd name="T27" fmla="*/ 1 h 24"/>
                  <a:gd name="T28" fmla="*/ 1 w 30"/>
                  <a:gd name="T29" fmla="*/ 1 h 24"/>
                  <a:gd name="T30" fmla="*/ 1 w 30"/>
                  <a:gd name="T31" fmla="*/ 1 h 24"/>
                  <a:gd name="T32" fmla="*/ 1 w 30"/>
                  <a:gd name="T33" fmla="*/ 1 h 24"/>
                  <a:gd name="T34" fmla="*/ 1 w 30"/>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25" y="4"/>
                    </a:moveTo>
                    <a:lnTo>
                      <a:pt x="20" y="2"/>
                    </a:lnTo>
                    <a:lnTo>
                      <a:pt x="15" y="0"/>
                    </a:lnTo>
                    <a:lnTo>
                      <a:pt x="9" y="2"/>
                    </a:lnTo>
                    <a:lnTo>
                      <a:pt x="4" y="4"/>
                    </a:lnTo>
                    <a:lnTo>
                      <a:pt x="0" y="8"/>
                    </a:lnTo>
                    <a:lnTo>
                      <a:pt x="0" y="12"/>
                    </a:lnTo>
                    <a:lnTo>
                      <a:pt x="0" y="17"/>
                    </a:lnTo>
                    <a:lnTo>
                      <a:pt x="4" y="21"/>
                    </a:lnTo>
                    <a:lnTo>
                      <a:pt x="9" y="24"/>
                    </a:lnTo>
                    <a:lnTo>
                      <a:pt x="15" y="24"/>
                    </a:lnTo>
                    <a:lnTo>
                      <a:pt x="20" y="24"/>
                    </a:lnTo>
                    <a:lnTo>
                      <a:pt x="25" y="21"/>
                    </a:lnTo>
                    <a:lnTo>
                      <a:pt x="29" y="17"/>
                    </a:lnTo>
                    <a:lnTo>
                      <a:pt x="30" y="12"/>
                    </a:lnTo>
                    <a:lnTo>
                      <a:pt x="29" y="8"/>
                    </a:lnTo>
                    <a:lnTo>
                      <a:pt x="25" y="4"/>
                    </a:lnTo>
                    <a:close/>
                  </a:path>
                </a:pathLst>
              </a:custGeom>
              <a:solidFill>
                <a:srgbClr val="000000"/>
              </a:solidFill>
              <a:ln w="38100">
                <a:solidFill>
                  <a:schemeClr val="accent2"/>
                </a:solidFill>
                <a:round/>
                <a:headEnd/>
                <a:tailEnd/>
              </a:ln>
            </p:spPr>
            <p:txBody>
              <a:bodyPr/>
              <a:lstStyle/>
              <a:p>
                <a:endParaRPr lang="en-US"/>
              </a:p>
            </p:txBody>
          </p:sp>
          <p:sp>
            <p:nvSpPr>
              <p:cNvPr id="49291" name="Freeform 124"/>
              <p:cNvSpPr>
                <a:spLocks noChangeAspect="1"/>
              </p:cNvSpPr>
              <p:nvPr/>
            </p:nvSpPr>
            <p:spPr bwMode="auto">
              <a:xfrm>
                <a:off x="2743" y="2051"/>
                <a:ext cx="15" cy="12"/>
              </a:xfrm>
              <a:custGeom>
                <a:avLst/>
                <a:gdLst>
                  <a:gd name="T0" fmla="*/ 1 w 30"/>
                  <a:gd name="T1" fmla="*/ 1 h 24"/>
                  <a:gd name="T2" fmla="*/ 1 w 30"/>
                  <a:gd name="T3" fmla="*/ 1 h 24"/>
                  <a:gd name="T4" fmla="*/ 1 w 30"/>
                  <a:gd name="T5" fmla="*/ 0 h 24"/>
                  <a:gd name="T6" fmla="*/ 1 w 30"/>
                  <a:gd name="T7" fmla="*/ 1 h 24"/>
                  <a:gd name="T8" fmla="*/ 1 w 30"/>
                  <a:gd name="T9" fmla="*/ 1 h 24"/>
                  <a:gd name="T10" fmla="*/ 1 w 30"/>
                  <a:gd name="T11" fmla="*/ 1 h 24"/>
                  <a:gd name="T12" fmla="*/ 0 w 30"/>
                  <a:gd name="T13" fmla="*/ 1 h 24"/>
                  <a:gd name="T14" fmla="*/ 1 w 30"/>
                  <a:gd name="T15" fmla="*/ 1 h 24"/>
                  <a:gd name="T16" fmla="*/ 1 w 30"/>
                  <a:gd name="T17" fmla="*/ 1 h 24"/>
                  <a:gd name="T18" fmla="*/ 1 w 30"/>
                  <a:gd name="T19" fmla="*/ 1 h 24"/>
                  <a:gd name="T20" fmla="*/ 1 w 30"/>
                  <a:gd name="T21" fmla="*/ 1 h 24"/>
                  <a:gd name="T22" fmla="*/ 1 w 30"/>
                  <a:gd name="T23" fmla="*/ 1 h 24"/>
                  <a:gd name="T24" fmla="*/ 1 w 30"/>
                  <a:gd name="T25" fmla="*/ 1 h 24"/>
                  <a:gd name="T26" fmla="*/ 1 w 30"/>
                  <a:gd name="T27" fmla="*/ 1 h 24"/>
                  <a:gd name="T28" fmla="*/ 1 w 30"/>
                  <a:gd name="T29" fmla="*/ 1 h 24"/>
                  <a:gd name="T30" fmla="*/ 1 w 30"/>
                  <a:gd name="T31" fmla="*/ 1 h 24"/>
                  <a:gd name="T32" fmla="*/ 1 w 30"/>
                  <a:gd name="T33" fmla="*/ 1 h 24"/>
                  <a:gd name="T34" fmla="*/ 1 w 30"/>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25" y="4"/>
                    </a:moveTo>
                    <a:lnTo>
                      <a:pt x="20" y="1"/>
                    </a:lnTo>
                    <a:lnTo>
                      <a:pt x="15" y="0"/>
                    </a:lnTo>
                    <a:lnTo>
                      <a:pt x="8" y="1"/>
                    </a:lnTo>
                    <a:lnTo>
                      <a:pt x="5" y="4"/>
                    </a:lnTo>
                    <a:lnTo>
                      <a:pt x="2" y="8"/>
                    </a:lnTo>
                    <a:lnTo>
                      <a:pt x="0" y="12"/>
                    </a:lnTo>
                    <a:lnTo>
                      <a:pt x="2" y="17"/>
                    </a:lnTo>
                    <a:lnTo>
                      <a:pt x="3" y="21"/>
                    </a:lnTo>
                    <a:lnTo>
                      <a:pt x="8" y="22"/>
                    </a:lnTo>
                    <a:lnTo>
                      <a:pt x="15" y="24"/>
                    </a:lnTo>
                    <a:lnTo>
                      <a:pt x="20" y="22"/>
                    </a:lnTo>
                    <a:lnTo>
                      <a:pt x="25" y="21"/>
                    </a:lnTo>
                    <a:lnTo>
                      <a:pt x="28" y="17"/>
                    </a:lnTo>
                    <a:lnTo>
                      <a:pt x="30" y="12"/>
                    </a:lnTo>
                    <a:lnTo>
                      <a:pt x="28" y="8"/>
                    </a:lnTo>
                    <a:lnTo>
                      <a:pt x="25" y="4"/>
                    </a:lnTo>
                    <a:close/>
                  </a:path>
                </a:pathLst>
              </a:custGeom>
              <a:solidFill>
                <a:srgbClr val="000000"/>
              </a:solidFill>
              <a:ln w="38100">
                <a:solidFill>
                  <a:schemeClr val="accent2"/>
                </a:solidFill>
                <a:round/>
                <a:headEnd/>
                <a:tailEnd/>
              </a:ln>
            </p:spPr>
            <p:txBody>
              <a:bodyPr/>
              <a:lstStyle/>
              <a:p>
                <a:endParaRPr lang="en-US"/>
              </a:p>
            </p:txBody>
          </p:sp>
          <p:sp>
            <p:nvSpPr>
              <p:cNvPr id="49292" name="Freeform 125"/>
              <p:cNvSpPr>
                <a:spLocks noChangeAspect="1"/>
              </p:cNvSpPr>
              <p:nvPr/>
            </p:nvSpPr>
            <p:spPr bwMode="auto">
              <a:xfrm>
                <a:off x="2763" y="2068"/>
                <a:ext cx="15" cy="12"/>
              </a:xfrm>
              <a:custGeom>
                <a:avLst/>
                <a:gdLst>
                  <a:gd name="T0" fmla="*/ 1 w 30"/>
                  <a:gd name="T1" fmla="*/ 1 h 23"/>
                  <a:gd name="T2" fmla="*/ 1 w 30"/>
                  <a:gd name="T3" fmla="*/ 1 h 23"/>
                  <a:gd name="T4" fmla="*/ 1 w 30"/>
                  <a:gd name="T5" fmla="*/ 0 h 23"/>
                  <a:gd name="T6" fmla="*/ 1 w 30"/>
                  <a:gd name="T7" fmla="*/ 1 h 23"/>
                  <a:gd name="T8" fmla="*/ 1 w 30"/>
                  <a:gd name="T9" fmla="*/ 1 h 23"/>
                  <a:gd name="T10" fmla="*/ 1 w 30"/>
                  <a:gd name="T11" fmla="*/ 1 h 23"/>
                  <a:gd name="T12" fmla="*/ 0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1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26" y="3"/>
                    </a:moveTo>
                    <a:lnTo>
                      <a:pt x="21" y="1"/>
                    </a:lnTo>
                    <a:lnTo>
                      <a:pt x="15" y="0"/>
                    </a:lnTo>
                    <a:lnTo>
                      <a:pt x="10" y="1"/>
                    </a:lnTo>
                    <a:lnTo>
                      <a:pt x="5" y="4"/>
                    </a:lnTo>
                    <a:lnTo>
                      <a:pt x="1" y="7"/>
                    </a:lnTo>
                    <a:lnTo>
                      <a:pt x="0" y="12"/>
                    </a:lnTo>
                    <a:lnTo>
                      <a:pt x="1" y="16"/>
                    </a:lnTo>
                    <a:lnTo>
                      <a:pt x="5" y="20"/>
                    </a:lnTo>
                    <a:lnTo>
                      <a:pt x="10" y="22"/>
                    </a:lnTo>
                    <a:lnTo>
                      <a:pt x="15" y="23"/>
                    </a:lnTo>
                    <a:lnTo>
                      <a:pt x="21" y="22"/>
                    </a:lnTo>
                    <a:lnTo>
                      <a:pt x="25" y="20"/>
                    </a:lnTo>
                    <a:lnTo>
                      <a:pt x="28" y="16"/>
                    </a:lnTo>
                    <a:lnTo>
                      <a:pt x="30" y="12"/>
                    </a:lnTo>
                    <a:lnTo>
                      <a:pt x="28" y="7"/>
                    </a:lnTo>
                    <a:lnTo>
                      <a:pt x="26" y="3"/>
                    </a:lnTo>
                    <a:close/>
                  </a:path>
                </a:pathLst>
              </a:custGeom>
              <a:solidFill>
                <a:srgbClr val="000000"/>
              </a:solidFill>
              <a:ln w="38100">
                <a:solidFill>
                  <a:schemeClr val="accent2"/>
                </a:solidFill>
                <a:round/>
                <a:headEnd/>
                <a:tailEnd/>
              </a:ln>
            </p:spPr>
            <p:txBody>
              <a:bodyPr/>
              <a:lstStyle/>
              <a:p>
                <a:endParaRPr lang="en-US"/>
              </a:p>
            </p:txBody>
          </p:sp>
          <p:sp>
            <p:nvSpPr>
              <p:cNvPr id="49293" name="Freeform 126"/>
              <p:cNvSpPr>
                <a:spLocks noChangeAspect="1"/>
              </p:cNvSpPr>
              <p:nvPr/>
            </p:nvSpPr>
            <p:spPr bwMode="auto">
              <a:xfrm>
                <a:off x="2784" y="2085"/>
                <a:ext cx="15" cy="12"/>
              </a:xfrm>
              <a:custGeom>
                <a:avLst/>
                <a:gdLst>
                  <a:gd name="T0" fmla="*/ 0 w 31"/>
                  <a:gd name="T1" fmla="*/ 1 h 23"/>
                  <a:gd name="T2" fmla="*/ 0 w 31"/>
                  <a:gd name="T3" fmla="*/ 0 h 23"/>
                  <a:gd name="T4" fmla="*/ 0 w 31"/>
                  <a:gd name="T5" fmla="*/ 0 h 23"/>
                  <a:gd name="T6" fmla="*/ 0 w 31"/>
                  <a:gd name="T7" fmla="*/ 0 h 23"/>
                  <a:gd name="T8" fmla="*/ 0 w 31"/>
                  <a:gd name="T9" fmla="*/ 1 h 23"/>
                  <a:gd name="T10" fmla="*/ 0 w 31"/>
                  <a:gd name="T11" fmla="*/ 1 h 23"/>
                  <a:gd name="T12" fmla="*/ 0 w 31"/>
                  <a:gd name="T13" fmla="*/ 1 h 23"/>
                  <a:gd name="T14" fmla="*/ 0 w 31"/>
                  <a:gd name="T15" fmla="*/ 1 h 23"/>
                  <a:gd name="T16" fmla="*/ 0 w 31"/>
                  <a:gd name="T17" fmla="*/ 1 h 23"/>
                  <a:gd name="T18" fmla="*/ 0 w 31"/>
                  <a:gd name="T19" fmla="*/ 1 h 23"/>
                  <a:gd name="T20" fmla="*/ 0 w 31"/>
                  <a:gd name="T21" fmla="*/ 1 h 23"/>
                  <a:gd name="T22" fmla="*/ 0 w 31"/>
                  <a:gd name="T23" fmla="*/ 1 h 23"/>
                  <a:gd name="T24" fmla="*/ 0 w 31"/>
                  <a:gd name="T25" fmla="*/ 1 h 23"/>
                  <a:gd name="T26" fmla="*/ 0 w 31"/>
                  <a:gd name="T27" fmla="*/ 1 h 23"/>
                  <a:gd name="T28" fmla="*/ 0 w 31"/>
                  <a:gd name="T29" fmla="*/ 1 h 23"/>
                  <a:gd name="T30" fmla="*/ 0 w 31"/>
                  <a:gd name="T31" fmla="*/ 1 h 23"/>
                  <a:gd name="T32" fmla="*/ 0 w 31"/>
                  <a:gd name="T33" fmla="*/ 1 h 23"/>
                  <a:gd name="T34" fmla="*/ 0 w 31"/>
                  <a:gd name="T35" fmla="*/ 1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1"/>
                  <a:gd name="T55" fmla="*/ 0 h 23"/>
                  <a:gd name="T56" fmla="*/ 31 w 31"/>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1" h="23">
                    <a:moveTo>
                      <a:pt x="27" y="2"/>
                    </a:moveTo>
                    <a:lnTo>
                      <a:pt x="22" y="0"/>
                    </a:lnTo>
                    <a:lnTo>
                      <a:pt x="15" y="0"/>
                    </a:lnTo>
                    <a:lnTo>
                      <a:pt x="10" y="0"/>
                    </a:lnTo>
                    <a:lnTo>
                      <a:pt x="5" y="2"/>
                    </a:lnTo>
                    <a:lnTo>
                      <a:pt x="2" y="6"/>
                    </a:lnTo>
                    <a:lnTo>
                      <a:pt x="0" y="12"/>
                    </a:lnTo>
                    <a:lnTo>
                      <a:pt x="2" y="15"/>
                    </a:lnTo>
                    <a:lnTo>
                      <a:pt x="5" y="19"/>
                    </a:lnTo>
                    <a:lnTo>
                      <a:pt x="10" y="22"/>
                    </a:lnTo>
                    <a:lnTo>
                      <a:pt x="15" y="23"/>
                    </a:lnTo>
                    <a:lnTo>
                      <a:pt x="22" y="22"/>
                    </a:lnTo>
                    <a:lnTo>
                      <a:pt x="27" y="19"/>
                    </a:lnTo>
                    <a:lnTo>
                      <a:pt x="31" y="15"/>
                    </a:lnTo>
                    <a:lnTo>
                      <a:pt x="31" y="12"/>
                    </a:lnTo>
                    <a:lnTo>
                      <a:pt x="31" y="6"/>
                    </a:lnTo>
                    <a:lnTo>
                      <a:pt x="27" y="2"/>
                    </a:lnTo>
                    <a:close/>
                  </a:path>
                </a:pathLst>
              </a:custGeom>
              <a:solidFill>
                <a:srgbClr val="000000"/>
              </a:solidFill>
              <a:ln w="38100">
                <a:solidFill>
                  <a:schemeClr val="accent2"/>
                </a:solidFill>
                <a:round/>
                <a:headEnd/>
                <a:tailEnd/>
              </a:ln>
            </p:spPr>
            <p:txBody>
              <a:bodyPr/>
              <a:lstStyle/>
              <a:p>
                <a:endParaRPr lang="en-US"/>
              </a:p>
            </p:txBody>
          </p:sp>
          <p:sp>
            <p:nvSpPr>
              <p:cNvPr id="49294" name="Freeform 127"/>
              <p:cNvSpPr>
                <a:spLocks noChangeAspect="1"/>
              </p:cNvSpPr>
              <p:nvPr/>
            </p:nvSpPr>
            <p:spPr bwMode="auto">
              <a:xfrm>
                <a:off x="2805" y="2101"/>
                <a:ext cx="15" cy="12"/>
              </a:xfrm>
              <a:custGeom>
                <a:avLst/>
                <a:gdLst>
                  <a:gd name="T0" fmla="*/ 1 w 30"/>
                  <a:gd name="T1" fmla="*/ 1 h 24"/>
                  <a:gd name="T2" fmla="*/ 1 w 30"/>
                  <a:gd name="T3" fmla="*/ 1 h 24"/>
                  <a:gd name="T4" fmla="*/ 1 w 30"/>
                  <a:gd name="T5" fmla="*/ 0 h 24"/>
                  <a:gd name="T6" fmla="*/ 1 w 30"/>
                  <a:gd name="T7" fmla="*/ 1 h 24"/>
                  <a:gd name="T8" fmla="*/ 1 w 30"/>
                  <a:gd name="T9" fmla="*/ 1 h 24"/>
                  <a:gd name="T10" fmla="*/ 1 w 30"/>
                  <a:gd name="T11" fmla="*/ 1 h 24"/>
                  <a:gd name="T12" fmla="*/ 0 w 30"/>
                  <a:gd name="T13" fmla="*/ 1 h 24"/>
                  <a:gd name="T14" fmla="*/ 1 w 30"/>
                  <a:gd name="T15" fmla="*/ 1 h 24"/>
                  <a:gd name="T16" fmla="*/ 1 w 30"/>
                  <a:gd name="T17" fmla="*/ 1 h 24"/>
                  <a:gd name="T18" fmla="*/ 1 w 30"/>
                  <a:gd name="T19" fmla="*/ 1 h 24"/>
                  <a:gd name="T20" fmla="*/ 1 w 30"/>
                  <a:gd name="T21" fmla="*/ 1 h 24"/>
                  <a:gd name="T22" fmla="*/ 1 w 30"/>
                  <a:gd name="T23" fmla="*/ 1 h 24"/>
                  <a:gd name="T24" fmla="*/ 1 w 30"/>
                  <a:gd name="T25" fmla="*/ 1 h 24"/>
                  <a:gd name="T26" fmla="*/ 1 w 30"/>
                  <a:gd name="T27" fmla="*/ 1 h 24"/>
                  <a:gd name="T28" fmla="*/ 1 w 30"/>
                  <a:gd name="T29" fmla="*/ 1 h 24"/>
                  <a:gd name="T30" fmla="*/ 1 w 30"/>
                  <a:gd name="T31" fmla="*/ 1 h 24"/>
                  <a:gd name="T32" fmla="*/ 1 w 30"/>
                  <a:gd name="T33" fmla="*/ 1 h 24"/>
                  <a:gd name="T34" fmla="*/ 1 w 30"/>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27" y="4"/>
                    </a:moveTo>
                    <a:lnTo>
                      <a:pt x="22" y="2"/>
                    </a:lnTo>
                    <a:lnTo>
                      <a:pt x="15" y="0"/>
                    </a:lnTo>
                    <a:lnTo>
                      <a:pt x="10" y="2"/>
                    </a:lnTo>
                    <a:lnTo>
                      <a:pt x="5" y="4"/>
                    </a:lnTo>
                    <a:lnTo>
                      <a:pt x="2" y="8"/>
                    </a:lnTo>
                    <a:lnTo>
                      <a:pt x="0" y="12"/>
                    </a:lnTo>
                    <a:lnTo>
                      <a:pt x="2" y="17"/>
                    </a:lnTo>
                    <a:lnTo>
                      <a:pt x="5" y="21"/>
                    </a:lnTo>
                    <a:lnTo>
                      <a:pt x="10" y="24"/>
                    </a:lnTo>
                    <a:lnTo>
                      <a:pt x="15" y="24"/>
                    </a:lnTo>
                    <a:lnTo>
                      <a:pt x="22" y="24"/>
                    </a:lnTo>
                    <a:lnTo>
                      <a:pt x="27" y="21"/>
                    </a:lnTo>
                    <a:lnTo>
                      <a:pt x="30" y="17"/>
                    </a:lnTo>
                    <a:lnTo>
                      <a:pt x="30" y="12"/>
                    </a:lnTo>
                    <a:lnTo>
                      <a:pt x="30" y="8"/>
                    </a:lnTo>
                    <a:lnTo>
                      <a:pt x="27" y="4"/>
                    </a:lnTo>
                    <a:close/>
                  </a:path>
                </a:pathLst>
              </a:custGeom>
              <a:solidFill>
                <a:srgbClr val="000000"/>
              </a:solidFill>
              <a:ln w="38100">
                <a:solidFill>
                  <a:schemeClr val="accent2"/>
                </a:solidFill>
                <a:round/>
                <a:headEnd/>
                <a:tailEnd/>
              </a:ln>
            </p:spPr>
            <p:txBody>
              <a:bodyPr/>
              <a:lstStyle/>
              <a:p>
                <a:endParaRPr lang="en-US"/>
              </a:p>
            </p:txBody>
          </p:sp>
          <p:sp>
            <p:nvSpPr>
              <p:cNvPr id="49295" name="Freeform 128"/>
              <p:cNvSpPr>
                <a:spLocks noChangeAspect="1"/>
              </p:cNvSpPr>
              <p:nvPr/>
            </p:nvSpPr>
            <p:spPr bwMode="auto">
              <a:xfrm>
                <a:off x="2833" y="2105"/>
                <a:ext cx="15" cy="12"/>
              </a:xfrm>
              <a:custGeom>
                <a:avLst/>
                <a:gdLst>
                  <a:gd name="T0" fmla="*/ 1 w 30"/>
                  <a:gd name="T1" fmla="*/ 0 h 24"/>
                  <a:gd name="T2" fmla="*/ 1 w 30"/>
                  <a:gd name="T3" fmla="*/ 0 h 24"/>
                  <a:gd name="T4" fmla="*/ 1 w 30"/>
                  <a:gd name="T5" fmla="*/ 1 h 24"/>
                  <a:gd name="T6" fmla="*/ 1 w 30"/>
                  <a:gd name="T7" fmla="*/ 1 h 24"/>
                  <a:gd name="T8" fmla="*/ 0 w 30"/>
                  <a:gd name="T9" fmla="*/ 1 h 24"/>
                  <a:gd name="T10" fmla="*/ 1 w 30"/>
                  <a:gd name="T11" fmla="*/ 1 h 24"/>
                  <a:gd name="T12" fmla="*/ 1 w 30"/>
                  <a:gd name="T13" fmla="*/ 1 h 24"/>
                  <a:gd name="T14" fmla="*/ 1 w 30"/>
                  <a:gd name="T15" fmla="*/ 1 h 24"/>
                  <a:gd name="T16" fmla="*/ 1 w 30"/>
                  <a:gd name="T17" fmla="*/ 1 h 24"/>
                  <a:gd name="T18" fmla="*/ 1 w 30"/>
                  <a:gd name="T19" fmla="*/ 1 h 24"/>
                  <a:gd name="T20" fmla="*/ 1 w 30"/>
                  <a:gd name="T21" fmla="*/ 1 h 24"/>
                  <a:gd name="T22" fmla="*/ 1 w 30"/>
                  <a:gd name="T23" fmla="*/ 1 h 24"/>
                  <a:gd name="T24" fmla="*/ 1 w 30"/>
                  <a:gd name="T25" fmla="*/ 1 h 24"/>
                  <a:gd name="T26" fmla="*/ 1 w 30"/>
                  <a:gd name="T27" fmla="*/ 1 h 24"/>
                  <a:gd name="T28" fmla="*/ 1 w 30"/>
                  <a:gd name="T29" fmla="*/ 1 h 24"/>
                  <a:gd name="T30" fmla="*/ 1 w 30"/>
                  <a:gd name="T31" fmla="*/ 1 h 24"/>
                  <a:gd name="T32" fmla="*/ 1 w 30"/>
                  <a:gd name="T33" fmla="*/ 0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15" y="0"/>
                    </a:moveTo>
                    <a:lnTo>
                      <a:pt x="10" y="0"/>
                    </a:lnTo>
                    <a:lnTo>
                      <a:pt x="5" y="3"/>
                    </a:lnTo>
                    <a:lnTo>
                      <a:pt x="2" y="7"/>
                    </a:lnTo>
                    <a:lnTo>
                      <a:pt x="0" y="12"/>
                    </a:lnTo>
                    <a:lnTo>
                      <a:pt x="2" y="16"/>
                    </a:lnTo>
                    <a:lnTo>
                      <a:pt x="5" y="20"/>
                    </a:lnTo>
                    <a:lnTo>
                      <a:pt x="10" y="22"/>
                    </a:lnTo>
                    <a:lnTo>
                      <a:pt x="15" y="24"/>
                    </a:lnTo>
                    <a:lnTo>
                      <a:pt x="22" y="22"/>
                    </a:lnTo>
                    <a:lnTo>
                      <a:pt x="25" y="20"/>
                    </a:lnTo>
                    <a:lnTo>
                      <a:pt x="28" y="16"/>
                    </a:lnTo>
                    <a:lnTo>
                      <a:pt x="30" y="12"/>
                    </a:lnTo>
                    <a:lnTo>
                      <a:pt x="28" y="7"/>
                    </a:lnTo>
                    <a:lnTo>
                      <a:pt x="25" y="3"/>
                    </a:lnTo>
                    <a:lnTo>
                      <a:pt x="22" y="0"/>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296" name="Freeform 129"/>
              <p:cNvSpPr>
                <a:spLocks noChangeAspect="1"/>
              </p:cNvSpPr>
              <p:nvPr/>
            </p:nvSpPr>
            <p:spPr bwMode="auto">
              <a:xfrm>
                <a:off x="2864" y="2104"/>
                <a:ext cx="15" cy="12"/>
              </a:xfrm>
              <a:custGeom>
                <a:avLst/>
                <a:gdLst>
                  <a:gd name="T0" fmla="*/ 1 w 30"/>
                  <a:gd name="T1" fmla="*/ 0 h 23"/>
                  <a:gd name="T2" fmla="*/ 1 w 30"/>
                  <a:gd name="T3" fmla="*/ 1 h 23"/>
                  <a:gd name="T4" fmla="*/ 1 w 30"/>
                  <a:gd name="T5" fmla="*/ 1 h 23"/>
                  <a:gd name="T6" fmla="*/ 1 w 30"/>
                  <a:gd name="T7" fmla="*/ 1 h 23"/>
                  <a:gd name="T8" fmla="*/ 0 w 30"/>
                  <a:gd name="T9" fmla="*/ 1 h 23"/>
                  <a:gd name="T10" fmla="*/ 1 w 30"/>
                  <a:gd name="T11" fmla="*/ 1 h 23"/>
                  <a:gd name="T12" fmla="*/ 1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15" y="0"/>
                    </a:moveTo>
                    <a:lnTo>
                      <a:pt x="10" y="1"/>
                    </a:lnTo>
                    <a:lnTo>
                      <a:pt x="5" y="4"/>
                    </a:lnTo>
                    <a:lnTo>
                      <a:pt x="2" y="8"/>
                    </a:lnTo>
                    <a:lnTo>
                      <a:pt x="0" y="12"/>
                    </a:lnTo>
                    <a:lnTo>
                      <a:pt x="2" y="17"/>
                    </a:lnTo>
                    <a:lnTo>
                      <a:pt x="5" y="21"/>
                    </a:lnTo>
                    <a:lnTo>
                      <a:pt x="10" y="23"/>
                    </a:lnTo>
                    <a:lnTo>
                      <a:pt x="15" y="23"/>
                    </a:lnTo>
                    <a:lnTo>
                      <a:pt x="22" y="23"/>
                    </a:lnTo>
                    <a:lnTo>
                      <a:pt x="25" y="21"/>
                    </a:lnTo>
                    <a:lnTo>
                      <a:pt x="28" y="17"/>
                    </a:lnTo>
                    <a:lnTo>
                      <a:pt x="30" y="12"/>
                    </a:lnTo>
                    <a:lnTo>
                      <a:pt x="28" y="8"/>
                    </a:lnTo>
                    <a:lnTo>
                      <a:pt x="25" y="4"/>
                    </a:lnTo>
                    <a:lnTo>
                      <a:pt x="22" y="1"/>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297" name="Freeform 130"/>
              <p:cNvSpPr>
                <a:spLocks noChangeAspect="1"/>
              </p:cNvSpPr>
              <p:nvPr/>
            </p:nvSpPr>
            <p:spPr bwMode="auto">
              <a:xfrm>
                <a:off x="2894" y="2104"/>
                <a:ext cx="15" cy="12"/>
              </a:xfrm>
              <a:custGeom>
                <a:avLst/>
                <a:gdLst>
                  <a:gd name="T0" fmla="*/ 1 w 30"/>
                  <a:gd name="T1" fmla="*/ 0 h 23"/>
                  <a:gd name="T2" fmla="*/ 1 w 30"/>
                  <a:gd name="T3" fmla="*/ 1 h 23"/>
                  <a:gd name="T4" fmla="*/ 1 w 30"/>
                  <a:gd name="T5" fmla="*/ 1 h 23"/>
                  <a:gd name="T6" fmla="*/ 1 w 30"/>
                  <a:gd name="T7" fmla="*/ 1 h 23"/>
                  <a:gd name="T8" fmla="*/ 0 w 30"/>
                  <a:gd name="T9" fmla="*/ 1 h 23"/>
                  <a:gd name="T10" fmla="*/ 1 w 30"/>
                  <a:gd name="T11" fmla="*/ 1 h 23"/>
                  <a:gd name="T12" fmla="*/ 1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15" y="0"/>
                    </a:moveTo>
                    <a:lnTo>
                      <a:pt x="10" y="1"/>
                    </a:lnTo>
                    <a:lnTo>
                      <a:pt x="5" y="4"/>
                    </a:lnTo>
                    <a:lnTo>
                      <a:pt x="2" y="8"/>
                    </a:lnTo>
                    <a:lnTo>
                      <a:pt x="0" y="12"/>
                    </a:lnTo>
                    <a:lnTo>
                      <a:pt x="2" y="17"/>
                    </a:lnTo>
                    <a:lnTo>
                      <a:pt x="5" y="19"/>
                    </a:lnTo>
                    <a:lnTo>
                      <a:pt x="10" y="22"/>
                    </a:lnTo>
                    <a:lnTo>
                      <a:pt x="15" y="23"/>
                    </a:lnTo>
                    <a:lnTo>
                      <a:pt x="22" y="22"/>
                    </a:lnTo>
                    <a:lnTo>
                      <a:pt x="25" y="19"/>
                    </a:lnTo>
                    <a:lnTo>
                      <a:pt x="28" y="17"/>
                    </a:lnTo>
                    <a:lnTo>
                      <a:pt x="30" y="12"/>
                    </a:lnTo>
                    <a:lnTo>
                      <a:pt x="28" y="8"/>
                    </a:lnTo>
                    <a:lnTo>
                      <a:pt x="25" y="4"/>
                    </a:lnTo>
                    <a:lnTo>
                      <a:pt x="22" y="1"/>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298" name="Freeform 131"/>
              <p:cNvSpPr>
                <a:spLocks noChangeAspect="1"/>
              </p:cNvSpPr>
              <p:nvPr/>
            </p:nvSpPr>
            <p:spPr bwMode="auto">
              <a:xfrm>
                <a:off x="2924" y="2104"/>
                <a:ext cx="15" cy="12"/>
              </a:xfrm>
              <a:custGeom>
                <a:avLst/>
                <a:gdLst>
                  <a:gd name="T0" fmla="*/ 1 w 30"/>
                  <a:gd name="T1" fmla="*/ 0 h 23"/>
                  <a:gd name="T2" fmla="*/ 1 w 30"/>
                  <a:gd name="T3" fmla="*/ 0 h 23"/>
                  <a:gd name="T4" fmla="*/ 1 w 30"/>
                  <a:gd name="T5" fmla="*/ 1 h 23"/>
                  <a:gd name="T6" fmla="*/ 1 w 30"/>
                  <a:gd name="T7" fmla="*/ 1 h 23"/>
                  <a:gd name="T8" fmla="*/ 0 w 30"/>
                  <a:gd name="T9" fmla="*/ 1 h 23"/>
                  <a:gd name="T10" fmla="*/ 1 w 30"/>
                  <a:gd name="T11" fmla="*/ 1 h 23"/>
                  <a:gd name="T12" fmla="*/ 1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0 h 23"/>
                  <a:gd name="T34" fmla="*/ 1 w 30"/>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15" y="0"/>
                    </a:moveTo>
                    <a:lnTo>
                      <a:pt x="10" y="0"/>
                    </a:lnTo>
                    <a:lnTo>
                      <a:pt x="5" y="2"/>
                    </a:lnTo>
                    <a:lnTo>
                      <a:pt x="2" y="6"/>
                    </a:lnTo>
                    <a:lnTo>
                      <a:pt x="0" y="12"/>
                    </a:lnTo>
                    <a:lnTo>
                      <a:pt x="2" y="16"/>
                    </a:lnTo>
                    <a:lnTo>
                      <a:pt x="5" y="19"/>
                    </a:lnTo>
                    <a:lnTo>
                      <a:pt x="10" y="22"/>
                    </a:lnTo>
                    <a:lnTo>
                      <a:pt x="15" y="23"/>
                    </a:lnTo>
                    <a:lnTo>
                      <a:pt x="22" y="22"/>
                    </a:lnTo>
                    <a:lnTo>
                      <a:pt x="25" y="19"/>
                    </a:lnTo>
                    <a:lnTo>
                      <a:pt x="29" y="16"/>
                    </a:lnTo>
                    <a:lnTo>
                      <a:pt x="30" y="12"/>
                    </a:lnTo>
                    <a:lnTo>
                      <a:pt x="29" y="6"/>
                    </a:lnTo>
                    <a:lnTo>
                      <a:pt x="25" y="2"/>
                    </a:lnTo>
                    <a:lnTo>
                      <a:pt x="22" y="0"/>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299" name="Freeform 132"/>
              <p:cNvSpPr>
                <a:spLocks noChangeAspect="1"/>
              </p:cNvSpPr>
              <p:nvPr/>
            </p:nvSpPr>
            <p:spPr bwMode="auto">
              <a:xfrm>
                <a:off x="2954" y="2104"/>
                <a:ext cx="15" cy="12"/>
              </a:xfrm>
              <a:custGeom>
                <a:avLst/>
                <a:gdLst>
                  <a:gd name="T0" fmla="*/ 1 w 30"/>
                  <a:gd name="T1" fmla="*/ 0 h 23"/>
                  <a:gd name="T2" fmla="*/ 1 w 30"/>
                  <a:gd name="T3" fmla="*/ 1 h 23"/>
                  <a:gd name="T4" fmla="*/ 1 w 30"/>
                  <a:gd name="T5" fmla="*/ 1 h 23"/>
                  <a:gd name="T6" fmla="*/ 1 w 30"/>
                  <a:gd name="T7" fmla="*/ 1 h 23"/>
                  <a:gd name="T8" fmla="*/ 0 w 30"/>
                  <a:gd name="T9" fmla="*/ 1 h 23"/>
                  <a:gd name="T10" fmla="*/ 1 w 30"/>
                  <a:gd name="T11" fmla="*/ 1 h 23"/>
                  <a:gd name="T12" fmla="*/ 1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15" y="0"/>
                    </a:moveTo>
                    <a:lnTo>
                      <a:pt x="10" y="1"/>
                    </a:lnTo>
                    <a:lnTo>
                      <a:pt x="5" y="3"/>
                    </a:lnTo>
                    <a:lnTo>
                      <a:pt x="2" y="7"/>
                    </a:lnTo>
                    <a:lnTo>
                      <a:pt x="0" y="11"/>
                    </a:lnTo>
                    <a:lnTo>
                      <a:pt x="2" y="17"/>
                    </a:lnTo>
                    <a:lnTo>
                      <a:pt x="5" y="20"/>
                    </a:lnTo>
                    <a:lnTo>
                      <a:pt x="10" y="23"/>
                    </a:lnTo>
                    <a:lnTo>
                      <a:pt x="15" y="23"/>
                    </a:lnTo>
                    <a:lnTo>
                      <a:pt x="22" y="23"/>
                    </a:lnTo>
                    <a:lnTo>
                      <a:pt x="25" y="20"/>
                    </a:lnTo>
                    <a:lnTo>
                      <a:pt x="29" y="17"/>
                    </a:lnTo>
                    <a:lnTo>
                      <a:pt x="30" y="11"/>
                    </a:lnTo>
                    <a:lnTo>
                      <a:pt x="29" y="7"/>
                    </a:lnTo>
                    <a:lnTo>
                      <a:pt x="25" y="3"/>
                    </a:lnTo>
                    <a:lnTo>
                      <a:pt x="22" y="1"/>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300" name="Freeform 133"/>
              <p:cNvSpPr>
                <a:spLocks noChangeAspect="1"/>
              </p:cNvSpPr>
              <p:nvPr/>
            </p:nvSpPr>
            <p:spPr bwMode="auto">
              <a:xfrm>
                <a:off x="2984" y="2104"/>
                <a:ext cx="15" cy="12"/>
              </a:xfrm>
              <a:custGeom>
                <a:avLst/>
                <a:gdLst>
                  <a:gd name="T0" fmla="*/ 1 w 30"/>
                  <a:gd name="T1" fmla="*/ 0 h 23"/>
                  <a:gd name="T2" fmla="*/ 1 w 30"/>
                  <a:gd name="T3" fmla="*/ 1 h 23"/>
                  <a:gd name="T4" fmla="*/ 1 w 30"/>
                  <a:gd name="T5" fmla="*/ 1 h 23"/>
                  <a:gd name="T6" fmla="*/ 1 w 30"/>
                  <a:gd name="T7" fmla="*/ 1 h 23"/>
                  <a:gd name="T8" fmla="*/ 0 w 30"/>
                  <a:gd name="T9" fmla="*/ 1 h 23"/>
                  <a:gd name="T10" fmla="*/ 1 w 30"/>
                  <a:gd name="T11" fmla="*/ 1 h 23"/>
                  <a:gd name="T12" fmla="*/ 1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15" y="0"/>
                    </a:moveTo>
                    <a:lnTo>
                      <a:pt x="10" y="1"/>
                    </a:lnTo>
                    <a:lnTo>
                      <a:pt x="5" y="3"/>
                    </a:lnTo>
                    <a:lnTo>
                      <a:pt x="2" y="7"/>
                    </a:lnTo>
                    <a:lnTo>
                      <a:pt x="0" y="11"/>
                    </a:lnTo>
                    <a:lnTo>
                      <a:pt x="2" y="17"/>
                    </a:lnTo>
                    <a:lnTo>
                      <a:pt x="5" y="20"/>
                    </a:lnTo>
                    <a:lnTo>
                      <a:pt x="10" y="22"/>
                    </a:lnTo>
                    <a:lnTo>
                      <a:pt x="15" y="23"/>
                    </a:lnTo>
                    <a:lnTo>
                      <a:pt x="22" y="22"/>
                    </a:lnTo>
                    <a:lnTo>
                      <a:pt x="25" y="20"/>
                    </a:lnTo>
                    <a:lnTo>
                      <a:pt x="29" y="17"/>
                    </a:lnTo>
                    <a:lnTo>
                      <a:pt x="30" y="11"/>
                    </a:lnTo>
                    <a:lnTo>
                      <a:pt x="29" y="7"/>
                    </a:lnTo>
                    <a:lnTo>
                      <a:pt x="25" y="3"/>
                    </a:lnTo>
                    <a:lnTo>
                      <a:pt x="22" y="1"/>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301" name="Freeform 134"/>
              <p:cNvSpPr>
                <a:spLocks noChangeAspect="1"/>
              </p:cNvSpPr>
              <p:nvPr/>
            </p:nvSpPr>
            <p:spPr bwMode="auto">
              <a:xfrm>
                <a:off x="3014" y="2104"/>
                <a:ext cx="15" cy="12"/>
              </a:xfrm>
              <a:custGeom>
                <a:avLst/>
                <a:gdLst>
                  <a:gd name="T0" fmla="*/ 1 w 30"/>
                  <a:gd name="T1" fmla="*/ 0 h 23"/>
                  <a:gd name="T2" fmla="*/ 1 w 30"/>
                  <a:gd name="T3" fmla="*/ 0 h 23"/>
                  <a:gd name="T4" fmla="*/ 1 w 30"/>
                  <a:gd name="T5" fmla="*/ 1 h 23"/>
                  <a:gd name="T6" fmla="*/ 1 w 30"/>
                  <a:gd name="T7" fmla="*/ 1 h 23"/>
                  <a:gd name="T8" fmla="*/ 0 w 30"/>
                  <a:gd name="T9" fmla="*/ 1 h 23"/>
                  <a:gd name="T10" fmla="*/ 1 w 30"/>
                  <a:gd name="T11" fmla="*/ 1 h 23"/>
                  <a:gd name="T12" fmla="*/ 1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0 h 23"/>
                  <a:gd name="T34" fmla="*/ 1 w 30"/>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15" y="0"/>
                    </a:moveTo>
                    <a:lnTo>
                      <a:pt x="10" y="0"/>
                    </a:lnTo>
                    <a:lnTo>
                      <a:pt x="5" y="2"/>
                    </a:lnTo>
                    <a:lnTo>
                      <a:pt x="2" y="6"/>
                    </a:lnTo>
                    <a:lnTo>
                      <a:pt x="0" y="11"/>
                    </a:lnTo>
                    <a:lnTo>
                      <a:pt x="2" y="15"/>
                    </a:lnTo>
                    <a:lnTo>
                      <a:pt x="5" y="19"/>
                    </a:lnTo>
                    <a:lnTo>
                      <a:pt x="10" y="22"/>
                    </a:lnTo>
                    <a:lnTo>
                      <a:pt x="15" y="23"/>
                    </a:lnTo>
                    <a:lnTo>
                      <a:pt x="22" y="22"/>
                    </a:lnTo>
                    <a:lnTo>
                      <a:pt x="25" y="19"/>
                    </a:lnTo>
                    <a:lnTo>
                      <a:pt x="29" y="15"/>
                    </a:lnTo>
                    <a:lnTo>
                      <a:pt x="30" y="11"/>
                    </a:lnTo>
                    <a:lnTo>
                      <a:pt x="29" y="6"/>
                    </a:lnTo>
                    <a:lnTo>
                      <a:pt x="25" y="2"/>
                    </a:lnTo>
                    <a:lnTo>
                      <a:pt x="22" y="0"/>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302" name="Freeform 135"/>
              <p:cNvSpPr>
                <a:spLocks noChangeAspect="1"/>
              </p:cNvSpPr>
              <p:nvPr/>
            </p:nvSpPr>
            <p:spPr bwMode="auto">
              <a:xfrm>
                <a:off x="3044" y="2103"/>
                <a:ext cx="15" cy="12"/>
              </a:xfrm>
              <a:custGeom>
                <a:avLst/>
                <a:gdLst>
                  <a:gd name="T0" fmla="*/ 1 w 30"/>
                  <a:gd name="T1" fmla="*/ 0 h 24"/>
                  <a:gd name="T2" fmla="*/ 1 w 30"/>
                  <a:gd name="T3" fmla="*/ 1 h 24"/>
                  <a:gd name="T4" fmla="*/ 1 w 30"/>
                  <a:gd name="T5" fmla="*/ 1 h 24"/>
                  <a:gd name="T6" fmla="*/ 1 w 30"/>
                  <a:gd name="T7" fmla="*/ 1 h 24"/>
                  <a:gd name="T8" fmla="*/ 0 w 30"/>
                  <a:gd name="T9" fmla="*/ 1 h 24"/>
                  <a:gd name="T10" fmla="*/ 1 w 30"/>
                  <a:gd name="T11" fmla="*/ 1 h 24"/>
                  <a:gd name="T12" fmla="*/ 1 w 30"/>
                  <a:gd name="T13" fmla="*/ 1 h 24"/>
                  <a:gd name="T14" fmla="*/ 1 w 30"/>
                  <a:gd name="T15" fmla="*/ 1 h 24"/>
                  <a:gd name="T16" fmla="*/ 1 w 30"/>
                  <a:gd name="T17" fmla="*/ 1 h 24"/>
                  <a:gd name="T18" fmla="*/ 1 w 30"/>
                  <a:gd name="T19" fmla="*/ 1 h 24"/>
                  <a:gd name="T20" fmla="*/ 1 w 30"/>
                  <a:gd name="T21" fmla="*/ 1 h 24"/>
                  <a:gd name="T22" fmla="*/ 1 w 30"/>
                  <a:gd name="T23" fmla="*/ 1 h 24"/>
                  <a:gd name="T24" fmla="*/ 1 w 30"/>
                  <a:gd name="T25" fmla="*/ 1 h 24"/>
                  <a:gd name="T26" fmla="*/ 1 w 30"/>
                  <a:gd name="T27" fmla="*/ 1 h 24"/>
                  <a:gd name="T28" fmla="*/ 1 w 30"/>
                  <a:gd name="T29" fmla="*/ 1 h 24"/>
                  <a:gd name="T30" fmla="*/ 1 w 30"/>
                  <a:gd name="T31" fmla="*/ 1 h 24"/>
                  <a:gd name="T32" fmla="*/ 1 w 30"/>
                  <a:gd name="T33" fmla="*/ 1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15" y="0"/>
                    </a:moveTo>
                    <a:lnTo>
                      <a:pt x="10" y="2"/>
                    </a:lnTo>
                    <a:lnTo>
                      <a:pt x="5" y="4"/>
                    </a:lnTo>
                    <a:lnTo>
                      <a:pt x="1" y="8"/>
                    </a:lnTo>
                    <a:lnTo>
                      <a:pt x="0" y="12"/>
                    </a:lnTo>
                    <a:lnTo>
                      <a:pt x="1" y="17"/>
                    </a:lnTo>
                    <a:lnTo>
                      <a:pt x="5" y="21"/>
                    </a:lnTo>
                    <a:lnTo>
                      <a:pt x="10" y="24"/>
                    </a:lnTo>
                    <a:lnTo>
                      <a:pt x="15" y="24"/>
                    </a:lnTo>
                    <a:lnTo>
                      <a:pt x="21" y="24"/>
                    </a:lnTo>
                    <a:lnTo>
                      <a:pt x="25" y="21"/>
                    </a:lnTo>
                    <a:lnTo>
                      <a:pt x="28" y="17"/>
                    </a:lnTo>
                    <a:lnTo>
                      <a:pt x="30" y="12"/>
                    </a:lnTo>
                    <a:lnTo>
                      <a:pt x="28" y="8"/>
                    </a:lnTo>
                    <a:lnTo>
                      <a:pt x="25" y="4"/>
                    </a:lnTo>
                    <a:lnTo>
                      <a:pt x="21" y="2"/>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303" name="Freeform 136"/>
              <p:cNvSpPr>
                <a:spLocks noChangeAspect="1"/>
              </p:cNvSpPr>
              <p:nvPr/>
            </p:nvSpPr>
            <p:spPr bwMode="auto">
              <a:xfrm>
                <a:off x="3074" y="2103"/>
                <a:ext cx="15" cy="12"/>
              </a:xfrm>
              <a:custGeom>
                <a:avLst/>
                <a:gdLst>
                  <a:gd name="T0" fmla="*/ 1 w 30"/>
                  <a:gd name="T1" fmla="*/ 0 h 24"/>
                  <a:gd name="T2" fmla="*/ 1 w 30"/>
                  <a:gd name="T3" fmla="*/ 1 h 24"/>
                  <a:gd name="T4" fmla="*/ 1 w 30"/>
                  <a:gd name="T5" fmla="*/ 1 h 24"/>
                  <a:gd name="T6" fmla="*/ 1 w 30"/>
                  <a:gd name="T7" fmla="*/ 1 h 24"/>
                  <a:gd name="T8" fmla="*/ 0 w 30"/>
                  <a:gd name="T9" fmla="*/ 1 h 24"/>
                  <a:gd name="T10" fmla="*/ 1 w 30"/>
                  <a:gd name="T11" fmla="*/ 1 h 24"/>
                  <a:gd name="T12" fmla="*/ 1 w 30"/>
                  <a:gd name="T13" fmla="*/ 1 h 24"/>
                  <a:gd name="T14" fmla="*/ 1 w 30"/>
                  <a:gd name="T15" fmla="*/ 1 h 24"/>
                  <a:gd name="T16" fmla="*/ 1 w 30"/>
                  <a:gd name="T17" fmla="*/ 1 h 24"/>
                  <a:gd name="T18" fmla="*/ 1 w 30"/>
                  <a:gd name="T19" fmla="*/ 1 h 24"/>
                  <a:gd name="T20" fmla="*/ 1 w 30"/>
                  <a:gd name="T21" fmla="*/ 1 h 24"/>
                  <a:gd name="T22" fmla="*/ 1 w 30"/>
                  <a:gd name="T23" fmla="*/ 1 h 24"/>
                  <a:gd name="T24" fmla="*/ 1 w 30"/>
                  <a:gd name="T25" fmla="*/ 1 h 24"/>
                  <a:gd name="T26" fmla="*/ 1 w 30"/>
                  <a:gd name="T27" fmla="*/ 1 h 24"/>
                  <a:gd name="T28" fmla="*/ 1 w 30"/>
                  <a:gd name="T29" fmla="*/ 1 h 24"/>
                  <a:gd name="T30" fmla="*/ 1 w 30"/>
                  <a:gd name="T31" fmla="*/ 1 h 24"/>
                  <a:gd name="T32" fmla="*/ 1 w 30"/>
                  <a:gd name="T33" fmla="*/ 1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15" y="0"/>
                    </a:moveTo>
                    <a:lnTo>
                      <a:pt x="10" y="2"/>
                    </a:lnTo>
                    <a:lnTo>
                      <a:pt x="5" y="4"/>
                    </a:lnTo>
                    <a:lnTo>
                      <a:pt x="1" y="8"/>
                    </a:lnTo>
                    <a:lnTo>
                      <a:pt x="0" y="12"/>
                    </a:lnTo>
                    <a:lnTo>
                      <a:pt x="1" y="17"/>
                    </a:lnTo>
                    <a:lnTo>
                      <a:pt x="5" y="21"/>
                    </a:lnTo>
                    <a:lnTo>
                      <a:pt x="10" y="22"/>
                    </a:lnTo>
                    <a:lnTo>
                      <a:pt x="15" y="24"/>
                    </a:lnTo>
                    <a:lnTo>
                      <a:pt x="21" y="22"/>
                    </a:lnTo>
                    <a:lnTo>
                      <a:pt x="25" y="21"/>
                    </a:lnTo>
                    <a:lnTo>
                      <a:pt x="28" y="17"/>
                    </a:lnTo>
                    <a:lnTo>
                      <a:pt x="30" y="12"/>
                    </a:lnTo>
                    <a:lnTo>
                      <a:pt x="28" y="8"/>
                    </a:lnTo>
                    <a:lnTo>
                      <a:pt x="25" y="4"/>
                    </a:lnTo>
                    <a:lnTo>
                      <a:pt x="21" y="2"/>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304" name="Freeform 137"/>
              <p:cNvSpPr>
                <a:spLocks noChangeAspect="1"/>
              </p:cNvSpPr>
              <p:nvPr/>
            </p:nvSpPr>
            <p:spPr bwMode="auto">
              <a:xfrm>
                <a:off x="3104" y="2103"/>
                <a:ext cx="15" cy="12"/>
              </a:xfrm>
              <a:custGeom>
                <a:avLst/>
                <a:gdLst>
                  <a:gd name="T0" fmla="*/ 1 w 30"/>
                  <a:gd name="T1" fmla="*/ 0 h 24"/>
                  <a:gd name="T2" fmla="*/ 1 w 30"/>
                  <a:gd name="T3" fmla="*/ 1 h 24"/>
                  <a:gd name="T4" fmla="*/ 1 w 30"/>
                  <a:gd name="T5" fmla="*/ 1 h 24"/>
                  <a:gd name="T6" fmla="*/ 1 w 30"/>
                  <a:gd name="T7" fmla="*/ 1 h 24"/>
                  <a:gd name="T8" fmla="*/ 0 w 30"/>
                  <a:gd name="T9" fmla="*/ 1 h 24"/>
                  <a:gd name="T10" fmla="*/ 1 w 30"/>
                  <a:gd name="T11" fmla="*/ 1 h 24"/>
                  <a:gd name="T12" fmla="*/ 1 w 30"/>
                  <a:gd name="T13" fmla="*/ 1 h 24"/>
                  <a:gd name="T14" fmla="*/ 1 w 30"/>
                  <a:gd name="T15" fmla="*/ 1 h 24"/>
                  <a:gd name="T16" fmla="*/ 1 w 30"/>
                  <a:gd name="T17" fmla="*/ 1 h 24"/>
                  <a:gd name="T18" fmla="*/ 1 w 30"/>
                  <a:gd name="T19" fmla="*/ 1 h 24"/>
                  <a:gd name="T20" fmla="*/ 1 w 30"/>
                  <a:gd name="T21" fmla="*/ 1 h 24"/>
                  <a:gd name="T22" fmla="*/ 1 w 30"/>
                  <a:gd name="T23" fmla="*/ 1 h 24"/>
                  <a:gd name="T24" fmla="*/ 1 w 30"/>
                  <a:gd name="T25" fmla="*/ 1 h 24"/>
                  <a:gd name="T26" fmla="*/ 1 w 30"/>
                  <a:gd name="T27" fmla="*/ 1 h 24"/>
                  <a:gd name="T28" fmla="*/ 1 w 30"/>
                  <a:gd name="T29" fmla="*/ 1 h 24"/>
                  <a:gd name="T30" fmla="*/ 1 w 30"/>
                  <a:gd name="T31" fmla="*/ 1 h 24"/>
                  <a:gd name="T32" fmla="*/ 1 w 30"/>
                  <a:gd name="T33" fmla="*/ 1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15" y="0"/>
                    </a:moveTo>
                    <a:lnTo>
                      <a:pt x="10" y="2"/>
                    </a:lnTo>
                    <a:lnTo>
                      <a:pt x="5" y="3"/>
                    </a:lnTo>
                    <a:lnTo>
                      <a:pt x="1" y="7"/>
                    </a:lnTo>
                    <a:lnTo>
                      <a:pt x="0" y="12"/>
                    </a:lnTo>
                    <a:lnTo>
                      <a:pt x="1" y="16"/>
                    </a:lnTo>
                    <a:lnTo>
                      <a:pt x="5" y="20"/>
                    </a:lnTo>
                    <a:lnTo>
                      <a:pt x="10" y="22"/>
                    </a:lnTo>
                    <a:lnTo>
                      <a:pt x="15" y="24"/>
                    </a:lnTo>
                    <a:lnTo>
                      <a:pt x="21" y="22"/>
                    </a:lnTo>
                    <a:lnTo>
                      <a:pt x="25" y="20"/>
                    </a:lnTo>
                    <a:lnTo>
                      <a:pt x="28" y="16"/>
                    </a:lnTo>
                    <a:lnTo>
                      <a:pt x="30" y="12"/>
                    </a:lnTo>
                    <a:lnTo>
                      <a:pt x="28" y="7"/>
                    </a:lnTo>
                    <a:lnTo>
                      <a:pt x="25" y="3"/>
                    </a:lnTo>
                    <a:lnTo>
                      <a:pt x="21" y="2"/>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305" name="Freeform 138"/>
              <p:cNvSpPr>
                <a:spLocks noChangeAspect="1"/>
              </p:cNvSpPr>
              <p:nvPr/>
            </p:nvSpPr>
            <p:spPr bwMode="auto">
              <a:xfrm>
                <a:off x="3134" y="2103"/>
                <a:ext cx="15" cy="12"/>
              </a:xfrm>
              <a:custGeom>
                <a:avLst/>
                <a:gdLst>
                  <a:gd name="T0" fmla="*/ 1 w 30"/>
                  <a:gd name="T1" fmla="*/ 0 h 24"/>
                  <a:gd name="T2" fmla="*/ 1 w 30"/>
                  <a:gd name="T3" fmla="*/ 0 h 24"/>
                  <a:gd name="T4" fmla="*/ 1 w 30"/>
                  <a:gd name="T5" fmla="*/ 1 h 24"/>
                  <a:gd name="T6" fmla="*/ 1 w 30"/>
                  <a:gd name="T7" fmla="*/ 1 h 24"/>
                  <a:gd name="T8" fmla="*/ 0 w 30"/>
                  <a:gd name="T9" fmla="*/ 1 h 24"/>
                  <a:gd name="T10" fmla="*/ 1 w 30"/>
                  <a:gd name="T11" fmla="*/ 1 h 24"/>
                  <a:gd name="T12" fmla="*/ 1 w 30"/>
                  <a:gd name="T13" fmla="*/ 1 h 24"/>
                  <a:gd name="T14" fmla="*/ 1 w 30"/>
                  <a:gd name="T15" fmla="*/ 1 h 24"/>
                  <a:gd name="T16" fmla="*/ 1 w 30"/>
                  <a:gd name="T17" fmla="*/ 1 h 24"/>
                  <a:gd name="T18" fmla="*/ 1 w 30"/>
                  <a:gd name="T19" fmla="*/ 1 h 24"/>
                  <a:gd name="T20" fmla="*/ 1 w 30"/>
                  <a:gd name="T21" fmla="*/ 1 h 24"/>
                  <a:gd name="T22" fmla="*/ 1 w 30"/>
                  <a:gd name="T23" fmla="*/ 1 h 24"/>
                  <a:gd name="T24" fmla="*/ 1 w 30"/>
                  <a:gd name="T25" fmla="*/ 1 h 24"/>
                  <a:gd name="T26" fmla="*/ 1 w 30"/>
                  <a:gd name="T27" fmla="*/ 1 h 24"/>
                  <a:gd name="T28" fmla="*/ 1 w 30"/>
                  <a:gd name="T29" fmla="*/ 1 h 24"/>
                  <a:gd name="T30" fmla="*/ 1 w 30"/>
                  <a:gd name="T31" fmla="*/ 1 h 24"/>
                  <a:gd name="T32" fmla="*/ 1 w 30"/>
                  <a:gd name="T33" fmla="*/ 0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15" y="0"/>
                    </a:moveTo>
                    <a:lnTo>
                      <a:pt x="10" y="0"/>
                    </a:lnTo>
                    <a:lnTo>
                      <a:pt x="5" y="3"/>
                    </a:lnTo>
                    <a:lnTo>
                      <a:pt x="1" y="7"/>
                    </a:lnTo>
                    <a:lnTo>
                      <a:pt x="0" y="12"/>
                    </a:lnTo>
                    <a:lnTo>
                      <a:pt x="1" y="16"/>
                    </a:lnTo>
                    <a:lnTo>
                      <a:pt x="5" y="20"/>
                    </a:lnTo>
                    <a:lnTo>
                      <a:pt x="10" y="22"/>
                    </a:lnTo>
                    <a:lnTo>
                      <a:pt x="15" y="24"/>
                    </a:lnTo>
                    <a:lnTo>
                      <a:pt x="21" y="22"/>
                    </a:lnTo>
                    <a:lnTo>
                      <a:pt x="25" y="20"/>
                    </a:lnTo>
                    <a:lnTo>
                      <a:pt x="28" y="16"/>
                    </a:lnTo>
                    <a:lnTo>
                      <a:pt x="30" y="12"/>
                    </a:lnTo>
                    <a:lnTo>
                      <a:pt x="28" y="7"/>
                    </a:lnTo>
                    <a:lnTo>
                      <a:pt x="25" y="3"/>
                    </a:lnTo>
                    <a:lnTo>
                      <a:pt x="21" y="0"/>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306" name="Freeform 139"/>
              <p:cNvSpPr>
                <a:spLocks noChangeAspect="1"/>
              </p:cNvSpPr>
              <p:nvPr/>
            </p:nvSpPr>
            <p:spPr bwMode="auto">
              <a:xfrm>
                <a:off x="3164" y="2102"/>
                <a:ext cx="15" cy="12"/>
              </a:xfrm>
              <a:custGeom>
                <a:avLst/>
                <a:gdLst>
                  <a:gd name="T0" fmla="*/ 1 w 30"/>
                  <a:gd name="T1" fmla="*/ 0 h 23"/>
                  <a:gd name="T2" fmla="*/ 1 w 30"/>
                  <a:gd name="T3" fmla="*/ 1 h 23"/>
                  <a:gd name="T4" fmla="*/ 1 w 30"/>
                  <a:gd name="T5" fmla="*/ 1 h 23"/>
                  <a:gd name="T6" fmla="*/ 1 w 30"/>
                  <a:gd name="T7" fmla="*/ 1 h 23"/>
                  <a:gd name="T8" fmla="*/ 0 w 30"/>
                  <a:gd name="T9" fmla="*/ 1 h 23"/>
                  <a:gd name="T10" fmla="*/ 1 w 30"/>
                  <a:gd name="T11" fmla="*/ 1 h 23"/>
                  <a:gd name="T12" fmla="*/ 1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15" y="0"/>
                    </a:moveTo>
                    <a:lnTo>
                      <a:pt x="10" y="1"/>
                    </a:lnTo>
                    <a:lnTo>
                      <a:pt x="5" y="4"/>
                    </a:lnTo>
                    <a:lnTo>
                      <a:pt x="2" y="8"/>
                    </a:lnTo>
                    <a:lnTo>
                      <a:pt x="0" y="12"/>
                    </a:lnTo>
                    <a:lnTo>
                      <a:pt x="2" y="17"/>
                    </a:lnTo>
                    <a:lnTo>
                      <a:pt x="5" y="21"/>
                    </a:lnTo>
                    <a:lnTo>
                      <a:pt x="10" y="22"/>
                    </a:lnTo>
                    <a:lnTo>
                      <a:pt x="15" y="23"/>
                    </a:lnTo>
                    <a:lnTo>
                      <a:pt x="22" y="22"/>
                    </a:lnTo>
                    <a:lnTo>
                      <a:pt x="25" y="21"/>
                    </a:lnTo>
                    <a:lnTo>
                      <a:pt x="28" y="17"/>
                    </a:lnTo>
                    <a:lnTo>
                      <a:pt x="30" y="12"/>
                    </a:lnTo>
                    <a:lnTo>
                      <a:pt x="28" y="8"/>
                    </a:lnTo>
                    <a:lnTo>
                      <a:pt x="25" y="4"/>
                    </a:lnTo>
                    <a:lnTo>
                      <a:pt x="22" y="1"/>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307" name="Freeform 140"/>
              <p:cNvSpPr>
                <a:spLocks noChangeAspect="1"/>
              </p:cNvSpPr>
              <p:nvPr/>
            </p:nvSpPr>
            <p:spPr bwMode="auto">
              <a:xfrm>
                <a:off x="3194" y="2102"/>
                <a:ext cx="15" cy="12"/>
              </a:xfrm>
              <a:custGeom>
                <a:avLst/>
                <a:gdLst>
                  <a:gd name="T0" fmla="*/ 1 w 30"/>
                  <a:gd name="T1" fmla="*/ 0 h 23"/>
                  <a:gd name="T2" fmla="*/ 1 w 30"/>
                  <a:gd name="T3" fmla="*/ 1 h 23"/>
                  <a:gd name="T4" fmla="*/ 1 w 30"/>
                  <a:gd name="T5" fmla="*/ 1 h 23"/>
                  <a:gd name="T6" fmla="*/ 1 w 30"/>
                  <a:gd name="T7" fmla="*/ 1 h 23"/>
                  <a:gd name="T8" fmla="*/ 0 w 30"/>
                  <a:gd name="T9" fmla="*/ 1 h 23"/>
                  <a:gd name="T10" fmla="*/ 1 w 30"/>
                  <a:gd name="T11" fmla="*/ 1 h 23"/>
                  <a:gd name="T12" fmla="*/ 1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15" y="0"/>
                    </a:moveTo>
                    <a:lnTo>
                      <a:pt x="10" y="1"/>
                    </a:lnTo>
                    <a:lnTo>
                      <a:pt x="5" y="3"/>
                    </a:lnTo>
                    <a:lnTo>
                      <a:pt x="2" y="6"/>
                    </a:lnTo>
                    <a:lnTo>
                      <a:pt x="0" y="12"/>
                    </a:lnTo>
                    <a:lnTo>
                      <a:pt x="2" y="16"/>
                    </a:lnTo>
                    <a:lnTo>
                      <a:pt x="5" y="20"/>
                    </a:lnTo>
                    <a:lnTo>
                      <a:pt x="10" y="22"/>
                    </a:lnTo>
                    <a:lnTo>
                      <a:pt x="15" y="23"/>
                    </a:lnTo>
                    <a:lnTo>
                      <a:pt x="22" y="22"/>
                    </a:lnTo>
                    <a:lnTo>
                      <a:pt x="25" y="20"/>
                    </a:lnTo>
                    <a:lnTo>
                      <a:pt x="28" y="16"/>
                    </a:lnTo>
                    <a:lnTo>
                      <a:pt x="30" y="12"/>
                    </a:lnTo>
                    <a:lnTo>
                      <a:pt x="28" y="6"/>
                    </a:lnTo>
                    <a:lnTo>
                      <a:pt x="25" y="3"/>
                    </a:lnTo>
                    <a:lnTo>
                      <a:pt x="22" y="1"/>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308" name="Freeform 141"/>
              <p:cNvSpPr>
                <a:spLocks noChangeAspect="1"/>
              </p:cNvSpPr>
              <p:nvPr/>
            </p:nvSpPr>
            <p:spPr bwMode="auto">
              <a:xfrm>
                <a:off x="3224" y="2102"/>
                <a:ext cx="15" cy="12"/>
              </a:xfrm>
              <a:custGeom>
                <a:avLst/>
                <a:gdLst>
                  <a:gd name="T0" fmla="*/ 1 w 30"/>
                  <a:gd name="T1" fmla="*/ 0 h 23"/>
                  <a:gd name="T2" fmla="*/ 1 w 30"/>
                  <a:gd name="T3" fmla="*/ 0 h 23"/>
                  <a:gd name="T4" fmla="*/ 1 w 30"/>
                  <a:gd name="T5" fmla="*/ 1 h 23"/>
                  <a:gd name="T6" fmla="*/ 1 w 30"/>
                  <a:gd name="T7" fmla="*/ 1 h 23"/>
                  <a:gd name="T8" fmla="*/ 0 w 30"/>
                  <a:gd name="T9" fmla="*/ 1 h 23"/>
                  <a:gd name="T10" fmla="*/ 1 w 30"/>
                  <a:gd name="T11" fmla="*/ 1 h 23"/>
                  <a:gd name="T12" fmla="*/ 1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0 h 23"/>
                  <a:gd name="T34" fmla="*/ 1 w 30"/>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15" y="0"/>
                    </a:moveTo>
                    <a:lnTo>
                      <a:pt x="10" y="0"/>
                    </a:lnTo>
                    <a:lnTo>
                      <a:pt x="5" y="3"/>
                    </a:lnTo>
                    <a:lnTo>
                      <a:pt x="2" y="6"/>
                    </a:lnTo>
                    <a:lnTo>
                      <a:pt x="0" y="12"/>
                    </a:lnTo>
                    <a:lnTo>
                      <a:pt x="2" y="16"/>
                    </a:lnTo>
                    <a:lnTo>
                      <a:pt x="5" y="20"/>
                    </a:lnTo>
                    <a:lnTo>
                      <a:pt x="10" y="22"/>
                    </a:lnTo>
                    <a:lnTo>
                      <a:pt x="15" y="23"/>
                    </a:lnTo>
                    <a:lnTo>
                      <a:pt x="22" y="22"/>
                    </a:lnTo>
                    <a:lnTo>
                      <a:pt x="25" y="20"/>
                    </a:lnTo>
                    <a:lnTo>
                      <a:pt x="28" y="16"/>
                    </a:lnTo>
                    <a:lnTo>
                      <a:pt x="30" y="12"/>
                    </a:lnTo>
                    <a:lnTo>
                      <a:pt x="28" y="6"/>
                    </a:lnTo>
                    <a:lnTo>
                      <a:pt x="25" y="3"/>
                    </a:lnTo>
                    <a:lnTo>
                      <a:pt x="22" y="0"/>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309" name="Freeform 142"/>
              <p:cNvSpPr>
                <a:spLocks noChangeAspect="1"/>
              </p:cNvSpPr>
              <p:nvPr/>
            </p:nvSpPr>
            <p:spPr bwMode="auto">
              <a:xfrm>
                <a:off x="3254" y="2102"/>
                <a:ext cx="15" cy="12"/>
              </a:xfrm>
              <a:custGeom>
                <a:avLst/>
                <a:gdLst>
                  <a:gd name="T0" fmla="*/ 1 w 30"/>
                  <a:gd name="T1" fmla="*/ 0 h 23"/>
                  <a:gd name="T2" fmla="*/ 1 w 30"/>
                  <a:gd name="T3" fmla="*/ 1 h 23"/>
                  <a:gd name="T4" fmla="*/ 1 w 30"/>
                  <a:gd name="T5" fmla="*/ 1 h 23"/>
                  <a:gd name="T6" fmla="*/ 1 w 30"/>
                  <a:gd name="T7" fmla="*/ 1 h 23"/>
                  <a:gd name="T8" fmla="*/ 0 w 30"/>
                  <a:gd name="T9" fmla="*/ 1 h 23"/>
                  <a:gd name="T10" fmla="*/ 1 w 30"/>
                  <a:gd name="T11" fmla="*/ 1 h 23"/>
                  <a:gd name="T12" fmla="*/ 1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15" y="0"/>
                    </a:moveTo>
                    <a:lnTo>
                      <a:pt x="10" y="1"/>
                    </a:lnTo>
                    <a:lnTo>
                      <a:pt x="5" y="4"/>
                    </a:lnTo>
                    <a:lnTo>
                      <a:pt x="2" y="7"/>
                    </a:lnTo>
                    <a:lnTo>
                      <a:pt x="0" y="11"/>
                    </a:lnTo>
                    <a:lnTo>
                      <a:pt x="2" y="17"/>
                    </a:lnTo>
                    <a:lnTo>
                      <a:pt x="5" y="21"/>
                    </a:lnTo>
                    <a:lnTo>
                      <a:pt x="10" y="23"/>
                    </a:lnTo>
                    <a:lnTo>
                      <a:pt x="15" y="23"/>
                    </a:lnTo>
                    <a:lnTo>
                      <a:pt x="22" y="23"/>
                    </a:lnTo>
                    <a:lnTo>
                      <a:pt x="25" y="21"/>
                    </a:lnTo>
                    <a:lnTo>
                      <a:pt x="28" y="17"/>
                    </a:lnTo>
                    <a:lnTo>
                      <a:pt x="30" y="11"/>
                    </a:lnTo>
                    <a:lnTo>
                      <a:pt x="28" y="7"/>
                    </a:lnTo>
                    <a:lnTo>
                      <a:pt x="25" y="4"/>
                    </a:lnTo>
                    <a:lnTo>
                      <a:pt x="22" y="1"/>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310" name="Freeform 143"/>
              <p:cNvSpPr>
                <a:spLocks noChangeAspect="1"/>
              </p:cNvSpPr>
              <p:nvPr/>
            </p:nvSpPr>
            <p:spPr bwMode="auto">
              <a:xfrm>
                <a:off x="3284" y="2102"/>
                <a:ext cx="15" cy="12"/>
              </a:xfrm>
              <a:custGeom>
                <a:avLst/>
                <a:gdLst>
                  <a:gd name="T0" fmla="*/ 1 w 30"/>
                  <a:gd name="T1" fmla="*/ 0 h 23"/>
                  <a:gd name="T2" fmla="*/ 1 w 30"/>
                  <a:gd name="T3" fmla="*/ 1 h 23"/>
                  <a:gd name="T4" fmla="*/ 1 w 30"/>
                  <a:gd name="T5" fmla="*/ 1 h 23"/>
                  <a:gd name="T6" fmla="*/ 1 w 30"/>
                  <a:gd name="T7" fmla="*/ 1 h 23"/>
                  <a:gd name="T8" fmla="*/ 0 w 30"/>
                  <a:gd name="T9" fmla="*/ 1 h 23"/>
                  <a:gd name="T10" fmla="*/ 1 w 30"/>
                  <a:gd name="T11" fmla="*/ 1 h 23"/>
                  <a:gd name="T12" fmla="*/ 1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15" y="0"/>
                    </a:moveTo>
                    <a:lnTo>
                      <a:pt x="10" y="1"/>
                    </a:lnTo>
                    <a:lnTo>
                      <a:pt x="5" y="4"/>
                    </a:lnTo>
                    <a:lnTo>
                      <a:pt x="2" y="6"/>
                    </a:lnTo>
                    <a:lnTo>
                      <a:pt x="0" y="11"/>
                    </a:lnTo>
                    <a:lnTo>
                      <a:pt x="2" y="15"/>
                    </a:lnTo>
                    <a:lnTo>
                      <a:pt x="5" y="19"/>
                    </a:lnTo>
                    <a:lnTo>
                      <a:pt x="10" y="22"/>
                    </a:lnTo>
                    <a:lnTo>
                      <a:pt x="15" y="23"/>
                    </a:lnTo>
                    <a:lnTo>
                      <a:pt x="22" y="22"/>
                    </a:lnTo>
                    <a:lnTo>
                      <a:pt x="25" y="19"/>
                    </a:lnTo>
                    <a:lnTo>
                      <a:pt x="29" y="15"/>
                    </a:lnTo>
                    <a:lnTo>
                      <a:pt x="30" y="11"/>
                    </a:lnTo>
                    <a:lnTo>
                      <a:pt x="29" y="6"/>
                    </a:lnTo>
                    <a:lnTo>
                      <a:pt x="25" y="4"/>
                    </a:lnTo>
                    <a:lnTo>
                      <a:pt x="22" y="1"/>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311" name="Freeform 144"/>
              <p:cNvSpPr>
                <a:spLocks noChangeAspect="1"/>
              </p:cNvSpPr>
              <p:nvPr/>
            </p:nvSpPr>
            <p:spPr bwMode="auto">
              <a:xfrm>
                <a:off x="3314" y="2102"/>
                <a:ext cx="15" cy="12"/>
              </a:xfrm>
              <a:custGeom>
                <a:avLst/>
                <a:gdLst>
                  <a:gd name="T0" fmla="*/ 1 w 30"/>
                  <a:gd name="T1" fmla="*/ 0 h 23"/>
                  <a:gd name="T2" fmla="*/ 1 w 30"/>
                  <a:gd name="T3" fmla="*/ 0 h 23"/>
                  <a:gd name="T4" fmla="*/ 1 w 30"/>
                  <a:gd name="T5" fmla="*/ 1 h 23"/>
                  <a:gd name="T6" fmla="*/ 1 w 30"/>
                  <a:gd name="T7" fmla="*/ 1 h 23"/>
                  <a:gd name="T8" fmla="*/ 0 w 30"/>
                  <a:gd name="T9" fmla="*/ 1 h 23"/>
                  <a:gd name="T10" fmla="*/ 1 w 30"/>
                  <a:gd name="T11" fmla="*/ 1 h 23"/>
                  <a:gd name="T12" fmla="*/ 1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0 h 23"/>
                  <a:gd name="T34" fmla="*/ 1 w 30"/>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15" y="0"/>
                    </a:moveTo>
                    <a:lnTo>
                      <a:pt x="10" y="0"/>
                    </a:lnTo>
                    <a:lnTo>
                      <a:pt x="5" y="2"/>
                    </a:lnTo>
                    <a:lnTo>
                      <a:pt x="2" y="6"/>
                    </a:lnTo>
                    <a:lnTo>
                      <a:pt x="0" y="11"/>
                    </a:lnTo>
                    <a:lnTo>
                      <a:pt x="2" y="15"/>
                    </a:lnTo>
                    <a:lnTo>
                      <a:pt x="5" y="19"/>
                    </a:lnTo>
                    <a:lnTo>
                      <a:pt x="10" y="22"/>
                    </a:lnTo>
                    <a:lnTo>
                      <a:pt x="15" y="23"/>
                    </a:lnTo>
                    <a:lnTo>
                      <a:pt x="22" y="22"/>
                    </a:lnTo>
                    <a:lnTo>
                      <a:pt x="25" y="19"/>
                    </a:lnTo>
                    <a:lnTo>
                      <a:pt x="29" y="15"/>
                    </a:lnTo>
                    <a:lnTo>
                      <a:pt x="30" y="11"/>
                    </a:lnTo>
                    <a:lnTo>
                      <a:pt x="29" y="6"/>
                    </a:lnTo>
                    <a:lnTo>
                      <a:pt x="25" y="2"/>
                    </a:lnTo>
                    <a:lnTo>
                      <a:pt x="22" y="0"/>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312" name="Freeform 145"/>
              <p:cNvSpPr>
                <a:spLocks noChangeAspect="1"/>
              </p:cNvSpPr>
              <p:nvPr/>
            </p:nvSpPr>
            <p:spPr bwMode="auto">
              <a:xfrm>
                <a:off x="3344" y="2101"/>
                <a:ext cx="15" cy="12"/>
              </a:xfrm>
              <a:custGeom>
                <a:avLst/>
                <a:gdLst>
                  <a:gd name="T0" fmla="*/ 1 w 30"/>
                  <a:gd name="T1" fmla="*/ 0 h 24"/>
                  <a:gd name="T2" fmla="*/ 1 w 30"/>
                  <a:gd name="T3" fmla="*/ 1 h 24"/>
                  <a:gd name="T4" fmla="*/ 1 w 30"/>
                  <a:gd name="T5" fmla="*/ 1 h 24"/>
                  <a:gd name="T6" fmla="*/ 1 w 30"/>
                  <a:gd name="T7" fmla="*/ 1 h 24"/>
                  <a:gd name="T8" fmla="*/ 0 w 30"/>
                  <a:gd name="T9" fmla="*/ 1 h 24"/>
                  <a:gd name="T10" fmla="*/ 1 w 30"/>
                  <a:gd name="T11" fmla="*/ 1 h 24"/>
                  <a:gd name="T12" fmla="*/ 1 w 30"/>
                  <a:gd name="T13" fmla="*/ 1 h 24"/>
                  <a:gd name="T14" fmla="*/ 1 w 30"/>
                  <a:gd name="T15" fmla="*/ 1 h 24"/>
                  <a:gd name="T16" fmla="*/ 1 w 30"/>
                  <a:gd name="T17" fmla="*/ 1 h 24"/>
                  <a:gd name="T18" fmla="*/ 1 w 30"/>
                  <a:gd name="T19" fmla="*/ 1 h 24"/>
                  <a:gd name="T20" fmla="*/ 1 w 30"/>
                  <a:gd name="T21" fmla="*/ 1 h 24"/>
                  <a:gd name="T22" fmla="*/ 1 w 30"/>
                  <a:gd name="T23" fmla="*/ 1 h 24"/>
                  <a:gd name="T24" fmla="*/ 1 w 30"/>
                  <a:gd name="T25" fmla="*/ 1 h 24"/>
                  <a:gd name="T26" fmla="*/ 1 w 30"/>
                  <a:gd name="T27" fmla="*/ 1 h 24"/>
                  <a:gd name="T28" fmla="*/ 1 w 30"/>
                  <a:gd name="T29" fmla="*/ 1 h 24"/>
                  <a:gd name="T30" fmla="*/ 1 w 30"/>
                  <a:gd name="T31" fmla="*/ 1 h 24"/>
                  <a:gd name="T32" fmla="*/ 1 w 30"/>
                  <a:gd name="T33" fmla="*/ 1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15" y="0"/>
                    </a:moveTo>
                    <a:lnTo>
                      <a:pt x="10" y="2"/>
                    </a:lnTo>
                    <a:lnTo>
                      <a:pt x="5" y="4"/>
                    </a:lnTo>
                    <a:lnTo>
                      <a:pt x="2" y="8"/>
                    </a:lnTo>
                    <a:lnTo>
                      <a:pt x="0" y="12"/>
                    </a:lnTo>
                    <a:lnTo>
                      <a:pt x="2" y="17"/>
                    </a:lnTo>
                    <a:lnTo>
                      <a:pt x="5" y="21"/>
                    </a:lnTo>
                    <a:lnTo>
                      <a:pt x="10" y="24"/>
                    </a:lnTo>
                    <a:lnTo>
                      <a:pt x="15" y="24"/>
                    </a:lnTo>
                    <a:lnTo>
                      <a:pt x="22" y="24"/>
                    </a:lnTo>
                    <a:lnTo>
                      <a:pt x="25" y="21"/>
                    </a:lnTo>
                    <a:lnTo>
                      <a:pt x="29" y="17"/>
                    </a:lnTo>
                    <a:lnTo>
                      <a:pt x="30" y="12"/>
                    </a:lnTo>
                    <a:lnTo>
                      <a:pt x="29" y="8"/>
                    </a:lnTo>
                    <a:lnTo>
                      <a:pt x="25" y="4"/>
                    </a:lnTo>
                    <a:lnTo>
                      <a:pt x="22" y="2"/>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313" name="Freeform 146"/>
              <p:cNvSpPr>
                <a:spLocks noChangeAspect="1"/>
              </p:cNvSpPr>
              <p:nvPr/>
            </p:nvSpPr>
            <p:spPr bwMode="auto">
              <a:xfrm>
                <a:off x="3374" y="2101"/>
                <a:ext cx="15" cy="12"/>
              </a:xfrm>
              <a:custGeom>
                <a:avLst/>
                <a:gdLst>
                  <a:gd name="T0" fmla="*/ 1 w 30"/>
                  <a:gd name="T1" fmla="*/ 0 h 24"/>
                  <a:gd name="T2" fmla="*/ 1 w 30"/>
                  <a:gd name="T3" fmla="*/ 1 h 24"/>
                  <a:gd name="T4" fmla="*/ 1 w 30"/>
                  <a:gd name="T5" fmla="*/ 1 h 24"/>
                  <a:gd name="T6" fmla="*/ 1 w 30"/>
                  <a:gd name="T7" fmla="*/ 1 h 24"/>
                  <a:gd name="T8" fmla="*/ 0 w 30"/>
                  <a:gd name="T9" fmla="*/ 1 h 24"/>
                  <a:gd name="T10" fmla="*/ 1 w 30"/>
                  <a:gd name="T11" fmla="*/ 1 h 24"/>
                  <a:gd name="T12" fmla="*/ 1 w 30"/>
                  <a:gd name="T13" fmla="*/ 1 h 24"/>
                  <a:gd name="T14" fmla="*/ 1 w 30"/>
                  <a:gd name="T15" fmla="*/ 1 h 24"/>
                  <a:gd name="T16" fmla="*/ 1 w 30"/>
                  <a:gd name="T17" fmla="*/ 1 h 24"/>
                  <a:gd name="T18" fmla="*/ 1 w 30"/>
                  <a:gd name="T19" fmla="*/ 1 h 24"/>
                  <a:gd name="T20" fmla="*/ 1 w 30"/>
                  <a:gd name="T21" fmla="*/ 1 h 24"/>
                  <a:gd name="T22" fmla="*/ 1 w 30"/>
                  <a:gd name="T23" fmla="*/ 1 h 24"/>
                  <a:gd name="T24" fmla="*/ 1 w 30"/>
                  <a:gd name="T25" fmla="*/ 1 h 24"/>
                  <a:gd name="T26" fmla="*/ 1 w 30"/>
                  <a:gd name="T27" fmla="*/ 1 h 24"/>
                  <a:gd name="T28" fmla="*/ 1 w 30"/>
                  <a:gd name="T29" fmla="*/ 1 h 24"/>
                  <a:gd name="T30" fmla="*/ 1 w 30"/>
                  <a:gd name="T31" fmla="*/ 1 h 24"/>
                  <a:gd name="T32" fmla="*/ 1 w 30"/>
                  <a:gd name="T33" fmla="*/ 1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15" y="0"/>
                    </a:moveTo>
                    <a:lnTo>
                      <a:pt x="10" y="2"/>
                    </a:lnTo>
                    <a:lnTo>
                      <a:pt x="5" y="4"/>
                    </a:lnTo>
                    <a:lnTo>
                      <a:pt x="2" y="7"/>
                    </a:lnTo>
                    <a:lnTo>
                      <a:pt x="0" y="12"/>
                    </a:lnTo>
                    <a:lnTo>
                      <a:pt x="2" y="16"/>
                    </a:lnTo>
                    <a:lnTo>
                      <a:pt x="5" y="20"/>
                    </a:lnTo>
                    <a:lnTo>
                      <a:pt x="10" y="23"/>
                    </a:lnTo>
                    <a:lnTo>
                      <a:pt x="15" y="24"/>
                    </a:lnTo>
                    <a:lnTo>
                      <a:pt x="22" y="23"/>
                    </a:lnTo>
                    <a:lnTo>
                      <a:pt x="25" y="20"/>
                    </a:lnTo>
                    <a:lnTo>
                      <a:pt x="29" y="16"/>
                    </a:lnTo>
                    <a:lnTo>
                      <a:pt x="30" y="12"/>
                    </a:lnTo>
                    <a:lnTo>
                      <a:pt x="29" y="7"/>
                    </a:lnTo>
                    <a:lnTo>
                      <a:pt x="25" y="4"/>
                    </a:lnTo>
                    <a:lnTo>
                      <a:pt x="22" y="2"/>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314" name="Freeform 147"/>
              <p:cNvSpPr>
                <a:spLocks noChangeAspect="1"/>
              </p:cNvSpPr>
              <p:nvPr/>
            </p:nvSpPr>
            <p:spPr bwMode="auto">
              <a:xfrm>
                <a:off x="3404" y="2101"/>
                <a:ext cx="15" cy="12"/>
              </a:xfrm>
              <a:custGeom>
                <a:avLst/>
                <a:gdLst>
                  <a:gd name="T0" fmla="*/ 1 w 30"/>
                  <a:gd name="T1" fmla="*/ 0 h 24"/>
                  <a:gd name="T2" fmla="*/ 1 w 30"/>
                  <a:gd name="T3" fmla="*/ 0 h 24"/>
                  <a:gd name="T4" fmla="*/ 1 w 30"/>
                  <a:gd name="T5" fmla="*/ 1 h 24"/>
                  <a:gd name="T6" fmla="*/ 1 w 30"/>
                  <a:gd name="T7" fmla="*/ 1 h 24"/>
                  <a:gd name="T8" fmla="*/ 0 w 30"/>
                  <a:gd name="T9" fmla="*/ 1 h 24"/>
                  <a:gd name="T10" fmla="*/ 1 w 30"/>
                  <a:gd name="T11" fmla="*/ 1 h 24"/>
                  <a:gd name="T12" fmla="*/ 1 w 30"/>
                  <a:gd name="T13" fmla="*/ 1 h 24"/>
                  <a:gd name="T14" fmla="*/ 1 w 30"/>
                  <a:gd name="T15" fmla="*/ 1 h 24"/>
                  <a:gd name="T16" fmla="*/ 1 w 30"/>
                  <a:gd name="T17" fmla="*/ 1 h 24"/>
                  <a:gd name="T18" fmla="*/ 1 w 30"/>
                  <a:gd name="T19" fmla="*/ 1 h 24"/>
                  <a:gd name="T20" fmla="*/ 1 w 30"/>
                  <a:gd name="T21" fmla="*/ 1 h 24"/>
                  <a:gd name="T22" fmla="*/ 1 w 30"/>
                  <a:gd name="T23" fmla="*/ 1 h 24"/>
                  <a:gd name="T24" fmla="*/ 1 w 30"/>
                  <a:gd name="T25" fmla="*/ 1 h 24"/>
                  <a:gd name="T26" fmla="*/ 1 w 30"/>
                  <a:gd name="T27" fmla="*/ 1 h 24"/>
                  <a:gd name="T28" fmla="*/ 1 w 30"/>
                  <a:gd name="T29" fmla="*/ 1 h 24"/>
                  <a:gd name="T30" fmla="*/ 1 w 30"/>
                  <a:gd name="T31" fmla="*/ 1 h 24"/>
                  <a:gd name="T32" fmla="*/ 1 w 30"/>
                  <a:gd name="T33" fmla="*/ 0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15" y="0"/>
                    </a:moveTo>
                    <a:lnTo>
                      <a:pt x="10" y="0"/>
                    </a:lnTo>
                    <a:lnTo>
                      <a:pt x="5" y="3"/>
                    </a:lnTo>
                    <a:lnTo>
                      <a:pt x="1" y="7"/>
                    </a:lnTo>
                    <a:lnTo>
                      <a:pt x="0" y="12"/>
                    </a:lnTo>
                    <a:lnTo>
                      <a:pt x="1" y="16"/>
                    </a:lnTo>
                    <a:lnTo>
                      <a:pt x="5" y="20"/>
                    </a:lnTo>
                    <a:lnTo>
                      <a:pt x="10" y="23"/>
                    </a:lnTo>
                    <a:lnTo>
                      <a:pt x="15" y="24"/>
                    </a:lnTo>
                    <a:lnTo>
                      <a:pt x="21" y="23"/>
                    </a:lnTo>
                    <a:lnTo>
                      <a:pt x="25" y="20"/>
                    </a:lnTo>
                    <a:lnTo>
                      <a:pt x="28" y="16"/>
                    </a:lnTo>
                    <a:lnTo>
                      <a:pt x="30" y="12"/>
                    </a:lnTo>
                    <a:lnTo>
                      <a:pt x="28" y="7"/>
                    </a:lnTo>
                    <a:lnTo>
                      <a:pt x="25" y="3"/>
                    </a:lnTo>
                    <a:lnTo>
                      <a:pt x="21" y="0"/>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315" name="Freeform 148"/>
              <p:cNvSpPr>
                <a:spLocks noChangeAspect="1"/>
              </p:cNvSpPr>
              <p:nvPr/>
            </p:nvSpPr>
            <p:spPr bwMode="auto">
              <a:xfrm>
                <a:off x="3434" y="2101"/>
                <a:ext cx="15" cy="11"/>
              </a:xfrm>
              <a:custGeom>
                <a:avLst/>
                <a:gdLst>
                  <a:gd name="T0" fmla="*/ 1 w 30"/>
                  <a:gd name="T1" fmla="*/ 0 h 24"/>
                  <a:gd name="T2" fmla="*/ 1 w 30"/>
                  <a:gd name="T3" fmla="*/ 0 h 24"/>
                  <a:gd name="T4" fmla="*/ 1 w 30"/>
                  <a:gd name="T5" fmla="*/ 0 h 24"/>
                  <a:gd name="T6" fmla="*/ 1 w 30"/>
                  <a:gd name="T7" fmla="*/ 0 h 24"/>
                  <a:gd name="T8" fmla="*/ 0 w 30"/>
                  <a:gd name="T9" fmla="*/ 0 h 24"/>
                  <a:gd name="T10" fmla="*/ 1 w 30"/>
                  <a:gd name="T11" fmla="*/ 0 h 24"/>
                  <a:gd name="T12" fmla="*/ 1 w 30"/>
                  <a:gd name="T13" fmla="*/ 0 h 24"/>
                  <a:gd name="T14" fmla="*/ 1 w 30"/>
                  <a:gd name="T15" fmla="*/ 0 h 24"/>
                  <a:gd name="T16" fmla="*/ 1 w 30"/>
                  <a:gd name="T17" fmla="*/ 0 h 24"/>
                  <a:gd name="T18" fmla="*/ 1 w 30"/>
                  <a:gd name="T19" fmla="*/ 0 h 24"/>
                  <a:gd name="T20" fmla="*/ 1 w 30"/>
                  <a:gd name="T21" fmla="*/ 0 h 24"/>
                  <a:gd name="T22" fmla="*/ 1 w 30"/>
                  <a:gd name="T23" fmla="*/ 0 h 24"/>
                  <a:gd name="T24" fmla="*/ 1 w 30"/>
                  <a:gd name="T25" fmla="*/ 0 h 24"/>
                  <a:gd name="T26" fmla="*/ 1 w 30"/>
                  <a:gd name="T27" fmla="*/ 0 h 24"/>
                  <a:gd name="T28" fmla="*/ 1 w 30"/>
                  <a:gd name="T29" fmla="*/ 0 h 24"/>
                  <a:gd name="T30" fmla="*/ 1 w 30"/>
                  <a:gd name="T31" fmla="*/ 0 h 24"/>
                  <a:gd name="T32" fmla="*/ 1 w 30"/>
                  <a:gd name="T33" fmla="*/ 0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15" y="0"/>
                    </a:moveTo>
                    <a:lnTo>
                      <a:pt x="10" y="1"/>
                    </a:lnTo>
                    <a:lnTo>
                      <a:pt x="5" y="4"/>
                    </a:lnTo>
                    <a:lnTo>
                      <a:pt x="1" y="8"/>
                    </a:lnTo>
                    <a:lnTo>
                      <a:pt x="0" y="12"/>
                    </a:lnTo>
                    <a:lnTo>
                      <a:pt x="1" y="17"/>
                    </a:lnTo>
                    <a:lnTo>
                      <a:pt x="5" y="21"/>
                    </a:lnTo>
                    <a:lnTo>
                      <a:pt x="10" y="24"/>
                    </a:lnTo>
                    <a:lnTo>
                      <a:pt x="15" y="24"/>
                    </a:lnTo>
                    <a:lnTo>
                      <a:pt x="21" y="24"/>
                    </a:lnTo>
                    <a:lnTo>
                      <a:pt x="25" y="21"/>
                    </a:lnTo>
                    <a:lnTo>
                      <a:pt x="28" y="17"/>
                    </a:lnTo>
                    <a:lnTo>
                      <a:pt x="30" y="12"/>
                    </a:lnTo>
                    <a:lnTo>
                      <a:pt x="28" y="8"/>
                    </a:lnTo>
                    <a:lnTo>
                      <a:pt x="25" y="4"/>
                    </a:lnTo>
                    <a:lnTo>
                      <a:pt x="21" y="1"/>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316" name="Freeform 149"/>
              <p:cNvSpPr>
                <a:spLocks noChangeAspect="1"/>
              </p:cNvSpPr>
              <p:nvPr/>
            </p:nvSpPr>
            <p:spPr bwMode="auto">
              <a:xfrm>
                <a:off x="3464" y="2101"/>
                <a:ext cx="15" cy="11"/>
              </a:xfrm>
              <a:custGeom>
                <a:avLst/>
                <a:gdLst>
                  <a:gd name="T0" fmla="*/ 1 w 30"/>
                  <a:gd name="T1" fmla="*/ 0 h 24"/>
                  <a:gd name="T2" fmla="*/ 1 w 30"/>
                  <a:gd name="T3" fmla="*/ 0 h 24"/>
                  <a:gd name="T4" fmla="*/ 1 w 30"/>
                  <a:gd name="T5" fmla="*/ 0 h 24"/>
                  <a:gd name="T6" fmla="*/ 1 w 30"/>
                  <a:gd name="T7" fmla="*/ 0 h 24"/>
                  <a:gd name="T8" fmla="*/ 0 w 30"/>
                  <a:gd name="T9" fmla="*/ 0 h 24"/>
                  <a:gd name="T10" fmla="*/ 1 w 30"/>
                  <a:gd name="T11" fmla="*/ 0 h 24"/>
                  <a:gd name="T12" fmla="*/ 1 w 30"/>
                  <a:gd name="T13" fmla="*/ 0 h 24"/>
                  <a:gd name="T14" fmla="*/ 1 w 30"/>
                  <a:gd name="T15" fmla="*/ 0 h 24"/>
                  <a:gd name="T16" fmla="*/ 1 w 30"/>
                  <a:gd name="T17" fmla="*/ 0 h 24"/>
                  <a:gd name="T18" fmla="*/ 1 w 30"/>
                  <a:gd name="T19" fmla="*/ 0 h 24"/>
                  <a:gd name="T20" fmla="*/ 1 w 30"/>
                  <a:gd name="T21" fmla="*/ 0 h 24"/>
                  <a:gd name="T22" fmla="*/ 1 w 30"/>
                  <a:gd name="T23" fmla="*/ 0 h 24"/>
                  <a:gd name="T24" fmla="*/ 1 w 30"/>
                  <a:gd name="T25" fmla="*/ 0 h 24"/>
                  <a:gd name="T26" fmla="*/ 1 w 30"/>
                  <a:gd name="T27" fmla="*/ 0 h 24"/>
                  <a:gd name="T28" fmla="*/ 1 w 30"/>
                  <a:gd name="T29" fmla="*/ 0 h 24"/>
                  <a:gd name="T30" fmla="*/ 1 w 30"/>
                  <a:gd name="T31" fmla="*/ 0 h 24"/>
                  <a:gd name="T32" fmla="*/ 1 w 30"/>
                  <a:gd name="T33" fmla="*/ 0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15" y="0"/>
                    </a:moveTo>
                    <a:lnTo>
                      <a:pt x="10" y="1"/>
                    </a:lnTo>
                    <a:lnTo>
                      <a:pt x="5" y="4"/>
                    </a:lnTo>
                    <a:lnTo>
                      <a:pt x="1" y="7"/>
                    </a:lnTo>
                    <a:lnTo>
                      <a:pt x="0" y="12"/>
                    </a:lnTo>
                    <a:lnTo>
                      <a:pt x="1" y="16"/>
                    </a:lnTo>
                    <a:lnTo>
                      <a:pt x="5" y="20"/>
                    </a:lnTo>
                    <a:lnTo>
                      <a:pt x="10" y="22"/>
                    </a:lnTo>
                    <a:lnTo>
                      <a:pt x="15" y="24"/>
                    </a:lnTo>
                    <a:lnTo>
                      <a:pt x="21" y="22"/>
                    </a:lnTo>
                    <a:lnTo>
                      <a:pt x="25" y="20"/>
                    </a:lnTo>
                    <a:lnTo>
                      <a:pt x="28" y="16"/>
                    </a:lnTo>
                    <a:lnTo>
                      <a:pt x="30" y="12"/>
                    </a:lnTo>
                    <a:lnTo>
                      <a:pt x="28" y="7"/>
                    </a:lnTo>
                    <a:lnTo>
                      <a:pt x="25" y="4"/>
                    </a:lnTo>
                    <a:lnTo>
                      <a:pt x="21" y="1"/>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317" name="Freeform 150"/>
              <p:cNvSpPr>
                <a:spLocks noChangeAspect="1"/>
              </p:cNvSpPr>
              <p:nvPr/>
            </p:nvSpPr>
            <p:spPr bwMode="auto">
              <a:xfrm>
                <a:off x="3494" y="2101"/>
                <a:ext cx="15" cy="11"/>
              </a:xfrm>
              <a:custGeom>
                <a:avLst/>
                <a:gdLst>
                  <a:gd name="T0" fmla="*/ 1 w 30"/>
                  <a:gd name="T1" fmla="*/ 0 h 24"/>
                  <a:gd name="T2" fmla="*/ 1 w 30"/>
                  <a:gd name="T3" fmla="*/ 0 h 24"/>
                  <a:gd name="T4" fmla="*/ 1 w 30"/>
                  <a:gd name="T5" fmla="*/ 0 h 24"/>
                  <a:gd name="T6" fmla="*/ 1 w 30"/>
                  <a:gd name="T7" fmla="*/ 0 h 24"/>
                  <a:gd name="T8" fmla="*/ 0 w 30"/>
                  <a:gd name="T9" fmla="*/ 0 h 24"/>
                  <a:gd name="T10" fmla="*/ 1 w 30"/>
                  <a:gd name="T11" fmla="*/ 0 h 24"/>
                  <a:gd name="T12" fmla="*/ 1 w 30"/>
                  <a:gd name="T13" fmla="*/ 0 h 24"/>
                  <a:gd name="T14" fmla="*/ 1 w 30"/>
                  <a:gd name="T15" fmla="*/ 0 h 24"/>
                  <a:gd name="T16" fmla="*/ 1 w 30"/>
                  <a:gd name="T17" fmla="*/ 0 h 24"/>
                  <a:gd name="T18" fmla="*/ 1 w 30"/>
                  <a:gd name="T19" fmla="*/ 0 h 24"/>
                  <a:gd name="T20" fmla="*/ 1 w 30"/>
                  <a:gd name="T21" fmla="*/ 0 h 24"/>
                  <a:gd name="T22" fmla="*/ 1 w 30"/>
                  <a:gd name="T23" fmla="*/ 0 h 24"/>
                  <a:gd name="T24" fmla="*/ 1 w 30"/>
                  <a:gd name="T25" fmla="*/ 0 h 24"/>
                  <a:gd name="T26" fmla="*/ 1 w 30"/>
                  <a:gd name="T27" fmla="*/ 0 h 24"/>
                  <a:gd name="T28" fmla="*/ 1 w 30"/>
                  <a:gd name="T29" fmla="*/ 0 h 24"/>
                  <a:gd name="T30" fmla="*/ 1 w 30"/>
                  <a:gd name="T31" fmla="*/ 0 h 24"/>
                  <a:gd name="T32" fmla="*/ 1 w 30"/>
                  <a:gd name="T33" fmla="*/ 0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15" y="0"/>
                    </a:moveTo>
                    <a:lnTo>
                      <a:pt x="10" y="0"/>
                    </a:lnTo>
                    <a:lnTo>
                      <a:pt x="5" y="3"/>
                    </a:lnTo>
                    <a:lnTo>
                      <a:pt x="1" y="7"/>
                    </a:lnTo>
                    <a:lnTo>
                      <a:pt x="0" y="12"/>
                    </a:lnTo>
                    <a:lnTo>
                      <a:pt x="1" y="16"/>
                    </a:lnTo>
                    <a:lnTo>
                      <a:pt x="5" y="20"/>
                    </a:lnTo>
                    <a:lnTo>
                      <a:pt x="10" y="22"/>
                    </a:lnTo>
                    <a:lnTo>
                      <a:pt x="15" y="24"/>
                    </a:lnTo>
                    <a:lnTo>
                      <a:pt x="21" y="22"/>
                    </a:lnTo>
                    <a:lnTo>
                      <a:pt x="25" y="20"/>
                    </a:lnTo>
                    <a:lnTo>
                      <a:pt x="28" y="16"/>
                    </a:lnTo>
                    <a:lnTo>
                      <a:pt x="30" y="12"/>
                    </a:lnTo>
                    <a:lnTo>
                      <a:pt x="28" y="7"/>
                    </a:lnTo>
                    <a:lnTo>
                      <a:pt x="25" y="3"/>
                    </a:lnTo>
                    <a:lnTo>
                      <a:pt x="21" y="0"/>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318" name="Freeform 151"/>
              <p:cNvSpPr>
                <a:spLocks noChangeAspect="1"/>
              </p:cNvSpPr>
              <p:nvPr/>
            </p:nvSpPr>
            <p:spPr bwMode="auto">
              <a:xfrm>
                <a:off x="3524" y="2100"/>
                <a:ext cx="15" cy="12"/>
              </a:xfrm>
              <a:custGeom>
                <a:avLst/>
                <a:gdLst>
                  <a:gd name="T0" fmla="*/ 1 w 30"/>
                  <a:gd name="T1" fmla="*/ 0 h 23"/>
                  <a:gd name="T2" fmla="*/ 1 w 30"/>
                  <a:gd name="T3" fmla="*/ 1 h 23"/>
                  <a:gd name="T4" fmla="*/ 1 w 30"/>
                  <a:gd name="T5" fmla="*/ 1 h 23"/>
                  <a:gd name="T6" fmla="*/ 1 w 30"/>
                  <a:gd name="T7" fmla="*/ 1 h 23"/>
                  <a:gd name="T8" fmla="*/ 0 w 30"/>
                  <a:gd name="T9" fmla="*/ 1 h 23"/>
                  <a:gd name="T10" fmla="*/ 1 w 30"/>
                  <a:gd name="T11" fmla="*/ 1 h 23"/>
                  <a:gd name="T12" fmla="*/ 1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15" y="0"/>
                    </a:moveTo>
                    <a:lnTo>
                      <a:pt x="10" y="1"/>
                    </a:lnTo>
                    <a:lnTo>
                      <a:pt x="5" y="4"/>
                    </a:lnTo>
                    <a:lnTo>
                      <a:pt x="2" y="8"/>
                    </a:lnTo>
                    <a:lnTo>
                      <a:pt x="0" y="11"/>
                    </a:lnTo>
                    <a:lnTo>
                      <a:pt x="2" y="17"/>
                    </a:lnTo>
                    <a:lnTo>
                      <a:pt x="5" y="21"/>
                    </a:lnTo>
                    <a:lnTo>
                      <a:pt x="10" y="23"/>
                    </a:lnTo>
                    <a:lnTo>
                      <a:pt x="15" y="23"/>
                    </a:lnTo>
                    <a:lnTo>
                      <a:pt x="22" y="23"/>
                    </a:lnTo>
                    <a:lnTo>
                      <a:pt x="25" y="21"/>
                    </a:lnTo>
                    <a:lnTo>
                      <a:pt x="28" y="17"/>
                    </a:lnTo>
                    <a:lnTo>
                      <a:pt x="30" y="11"/>
                    </a:lnTo>
                    <a:lnTo>
                      <a:pt x="28" y="8"/>
                    </a:lnTo>
                    <a:lnTo>
                      <a:pt x="25" y="4"/>
                    </a:lnTo>
                    <a:lnTo>
                      <a:pt x="22" y="1"/>
                    </a:lnTo>
                    <a:lnTo>
                      <a:pt x="15" y="0"/>
                    </a:lnTo>
                    <a:close/>
                  </a:path>
                </a:pathLst>
              </a:custGeom>
              <a:solidFill>
                <a:srgbClr val="000000"/>
              </a:solidFill>
              <a:ln w="38100">
                <a:solidFill>
                  <a:schemeClr val="accent2"/>
                </a:solidFill>
                <a:round/>
                <a:headEnd/>
                <a:tailEnd/>
              </a:ln>
            </p:spPr>
            <p:txBody>
              <a:bodyPr/>
              <a:lstStyle/>
              <a:p>
                <a:endParaRPr lang="en-US"/>
              </a:p>
            </p:txBody>
          </p:sp>
        </p:grpSp>
        <p:sp>
          <p:nvSpPr>
            <p:cNvPr id="49220" name="Freeform 152"/>
            <p:cNvSpPr>
              <a:spLocks noChangeAspect="1"/>
            </p:cNvSpPr>
            <p:nvPr/>
          </p:nvSpPr>
          <p:spPr bwMode="auto">
            <a:xfrm>
              <a:off x="1556" y="1863"/>
              <a:ext cx="1576" cy="385"/>
            </a:xfrm>
            <a:custGeom>
              <a:avLst/>
              <a:gdLst>
                <a:gd name="T0" fmla="*/ 0 w 2973"/>
                <a:gd name="T1" fmla="*/ 1 h 667"/>
                <a:gd name="T2" fmla="*/ 1 w 2973"/>
                <a:gd name="T3" fmla="*/ 1 h 667"/>
                <a:gd name="T4" fmla="*/ 1 w 2973"/>
                <a:gd name="T5" fmla="*/ 1 h 667"/>
                <a:gd name="T6" fmla="*/ 1 w 2973"/>
                <a:gd name="T7" fmla="*/ 1 h 667"/>
                <a:gd name="T8" fmla="*/ 1 w 2973"/>
                <a:gd name="T9" fmla="*/ 1 h 667"/>
                <a:gd name="T10" fmla="*/ 1 w 2973"/>
                <a:gd name="T11" fmla="*/ 1 h 667"/>
                <a:gd name="T12" fmla="*/ 1 w 2973"/>
                <a:gd name="T13" fmla="*/ 1 h 667"/>
                <a:gd name="T14" fmla="*/ 1 w 2973"/>
                <a:gd name="T15" fmla="*/ 1 h 667"/>
                <a:gd name="T16" fmla="*/ 1 w 2973"/>
                <a:gd name="T17" fmla="*/ 1 h 667"/>
                <a:gd name="T18" fmla="*/ 1 w 2973"/>
                <a:gd name="T19" fmla="*/ 1 h 667"/>
                <a:gd name="T20" fmla="*/ 1 w 2973"/>
                <a:gd name="T21" fmla="*/ 0 h 667"/>
                <a:gd name="T22" fmla="*/ 1 w 2973"/>
                <a:gd name="T23" fmla="*/ 1 h 667"/>
                <a:gd name="T24" fmla="*/ 1 w 2973"/>
                <a:gd name="T25" fmla="*/ 1 h 667"/>
                <a:gd name="T26" fmla="*/ 0 w 2973"/>
                <a:gd name="T27" fmla="*/ 1 h 6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73"/>
                <a:gd name="T43" fmla="*/ 0 h 667"/>
                <a:gd name="T44" fmla="*/ 2973 w 2973"/>
                <a:gd name="T45" fmla="*/ 667 h 66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73" h="667">
                  <a:moveTo>
                    <a:pt x="0" y="649"/>
                  </a:moveTo>
                  <a:lnTo>
                    <a:pt x="14" y="667"/>
                  </a:lnTo>
                  <a:lnTo>
                    <a:pt x="1494" y="20"/>
                  </a:lnTo>
                  <a:lnTo>
                    <a:pt x="1487" y="11"/>
                  </a:lnTo>
                  <a:lnTo>
                    <a:pt x="1487" y="21"/>
                  </a:lnTo>
                  <a:lnTo>
                    <a:pt x="1492" y="20"/>
                  </a:lnTo>
                  <a:lnTo>
                    <a:pt x="1484" y="21"/>
                  </a:lnTo>
                  <a:lnTo>
                    <a:pt x="2966" y="344"/>
                  </a:lnTo>
                  <a:lnTo>
                    <a:pt x="2973" y="325"/>
                  </a:lnTo>
                  <a:lnTo>
                    <a:pt x="1491" y="2"/>
                  </a:lnTo>
                  <a:lnTo>
                    <a:pt x="1487" y="0"/>
                  </a:lnTo>
                  <a:lnTo>
                    <a:pt x="1482" y="2"/>
                  </a:lnTo>
                  <a:lnTo>
                    <a:pt x="1481" y="2"/>
                  </a:lnTo>
                  <a:lnTo>
                    <a:pt x="0" y="649"/>
                  </a:lnTo>
                  <a:close/>
                </a:path>
              </a:pathLst>
            </a:custGeom>
            <a:solidFill>
              <a:srgbClr val="000000"/>
            </a:solidFill>
            <a:ln w="38100">
              <a:solidFill>
                <a:schemeClr val="tx1"/>
              </a:solidFill>
              <a:round/>
              <a:headEnd/>
              <a:tailEnd/>
            </a:ln>
          </p:spPr>
          <p:txBody>
            <a:bodyPr/>
            <a:lstStyle/>
            <a:p>
              <a:endParaRPr lang="en-US"/>
            </a:p>
          </p:txBody>
        </p:sp>
        <p:sp>
          <p:nvSpPr>
            <p:cNvPr id="49221" name="Line 153"/>
            <p:cNvSpPr>
              <a:spLocks noChangeAspect="1" noChangeShapeType="1"/>
            </p:cNvSpPr>
            <p:nvPr/>
          </p:nvSpPr>
          <p:spPr bwMode="auto">
            <a:xfrm flipV="1">
              <a:off x="1490" y="519"/>
              <a:ext cx="1" cy="298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22" name="Line 154"/>
            <p:cNvSpPr>
              <a:spLocks noChangeAspect="1" noChangeShapeType="1"/>
            </p:cNvSpPr>
            <p:nvPr/>
          </p:nvSpPr>
          <p:spPr bwMode="auto">
            <a:xfrm flipV="1">
              <a:off x="1527" y="763"/>
              <a:ext cx="1" cy="33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23" name="Line 155"/>
            <p:cNvSpPr>
              <a:spLocks noChangeAspect="1" noChangeShapeType="1"/>
            </p:cNvSpPr>
            <p:nvPr/>
          </p:nvSpPr>
          <p:spPr bwMode="auto">
            <a:xfrm>
              <a:off x="1495" y="763"/>
              <a:ext cx="6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24" name="Line 156"/>
            <p:cNvSpPr>
              <a:spLocks noChangeAspect="1" noChangeShapeType="1"/>
            </p:cNvSpPr>
            <p:nvPr/>
          </p:nvSpPr>
          <p:spPr bwMode="auto">
            <a:xfrm flipV="1">
              <a:off x="1527" y="1100"/>
              <a:ext cx="1" cy="33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25" name="Line 157"/>
            <p:cNvSpPr>
              <a:spLocks noChangeAspect="1" noChangeShapeType="1"/>
            </p:cNvSpPr>
            <p:nvPr/>
          </p:nvSpPr>
          <p:spPr bwMode="auto">
            <a:xfrm>
              <a:off x="1495" y="1437"/>
              <a:ext cx="6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26" name="Line 158"/>
            <p:cNvSpPr>
              <a:spLocks noChangeAspect="1" noChangeShapeType="1"/>
            </p:cNvSpPr>
            <p:nvPr/>
          </p:nvSpPr>
          <p:spPr bwMode="auto">
            <a:xfrm flipV="1">
              <a:off x="1559" y="2031"/>
              <a:ext cx="1" cy="19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27" name="Line 159"/>
            <p:cNvSpPr>
              <a:spLocks noChangeAspect="1" noChangeShapeType="1"/>
            </p:cNvSpPr>
            <p:nvPr/>
          </p:nvSpPr>
          <p:spPr bwMode="auto">
            <a:xfrm>
              <a:off x="1527" y="2031"/>
              <a:ext cx="6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28" name="Line 160"/>
            <p:cNvSpPr>
              <a:spLocks noChangeAspect="1" noChangeShapeType="1"/>
            </p:cNvSpPr>
            <p:nvPr/>
          </p:nvSpPr>
          <p:spPr bwMode="auto">
            <a:xfrm flipV="1">
              <a:off x="1559" y="2222"/>
              <a:ext cx="1" cy="19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29" name="Line 161"/>
            <p:cNvSpPr>
              <a:spLocks noChangeAspect="1" noChangeShapeType="1"/>
            </p:cNvSpPr>
            <p:nvPr/>
          </p:nvSpPr>
          <p:spPr bwMode="auto">
            <a:xfrm>
              <a:off x="1527" y="2415"/>
              <a:ext cx="6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30" name="Line 162"/>
            <p:cNvSpPr>
              <a:spLocks noChangeAspect="1" noChangeShapeType="1"/>
            </p:cNvSpPr>
            <p:nvPr/>
          </p:nvSpPr>
          <p:spPr bwMode="auto">
            <a:xfrm flipV="1">
              <a:off x="1592" y="2504"/>
              <a:ext cx="1" cy="24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31" name="Line 163"/>
            <p:cNvSpPr>
              <a:spLocks noChangeAspect="1" noChangeShapeType="1"/>
            </p:cNvSpPr>
            <p:nvPr/>
          </p:nvSpPr>
          <p:spPr bwMode="auto">
            <a:xfrm>
              <a:off x="1559" y="2504"/>
              <a:ext cx="6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32" name="Line 164"/>
            <p:cNvSpPr>
              <a:spLocks noChangeAspect="1" noChangeShapeType="1"/>
            </p:cNvSpPr>
            <p:nvPr/>
          </p:nvSpPr>
          <p:spPr bwMode="auto">
            <a:xfrm flipV="1">
              <a:off x="1592" y="2736"/>
              <a:ext cx="1" cy="24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33" name="Line 165"/>
            <p:cNvSpPr>
              <a:spLocks noChangeAspect="1" noChangeShapeType="1"/>
            </p:cNvSpPr>
            <p:nvPr/>
          </p:nvSpPr>
          <p:spPr bwMode="auto">
            <a:xfrm>
              <a:off x="1559" y="2977"/>
              <a:ext cx="6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34" name="Line 166"/>
            <p:cNvSpPr>
              <a:spLocks noChangeAspect="1" noChangeShapeType="1"/>
            </p:cNvSpPr>
            <p:nvPr/>
          </p:nvSpPr>
          <p:spPr bwMode="auto">
            <a:xfrm>
              <a:off x="2265" y="1485"/>
              <a:ext cx="6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35" name="Line 167"/>
            <p:cNvSpPr>
              <a:spLocks noChangeAspect="1" noChangeShapeType="1"/>
            </p:cNvSpPr>
            <p:nvPr/>
          </p:nvSpPr>
          <p:spPr bwMode="auto">
            <a:xfrm flipV="1">
              <a:off x="2297" y="1734"/>
              <a:ext cx="1" cy="28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36" name="Line 168"/>
            <p:cNvSpPr>
              <a:spLocks noChangeAspect="1" noChangeShapeType="1"/>
            </p:cNvSpPr>
            <p:nvPr/>
          </p:nvSpPr>
          <p:spPr bwMode="auto">
            <a:xfrm>
              <a:off x="2265" y="2014"/>
              <a:ext cx="6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37" name="Line 169"/>
            <p:cNvSpPr>
              <a:spLocks noChangeAspect="1" noChangeShapeType="1"/>
            </p:cNvSpPr>
            <p:nvPr/>
          </p:nvSpPr>
          <p:spPr bwMode="auto">
            <a:xfrm flipV="1">
              <a:off x="2324" y="1630"/>
              <a:ext cx="1" cy="24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38" name="Line 170"/>
            <p:cNvSpPr>
              <a:spLocks noChangeAspect="1" noChangeShapeType="1"/>
            </p:cNvSpPr>
            <p:nvPr/>
          </p:nvSpPr>
          <p:spPr bwMode="auto">
            <a:xfrm>
              <a:off x="2292" y="1630"/>
              <a:ext cx="6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39" name="Line 171"/>
            <p:cNvSpPr>
              <a:spLocks noChangeAspect="1" noChangeShapeType="1"/>
            </p:cNvSpPr>
            <p:nvPr/>
          </p:nvSpPr>
          <p:spPr bwMode="auto">
            <a:xfrm flipV="1">
              <a:off x="2324" y="1870"/>
              <a:ext cx="1" cy="24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40" name="Line 172"/>
            <p:cNvSpPr>
              <a:spLocks noChangeAspect="1" noChangeShapeType="1"/>
            </p:cNvSpPr>
            <p:nvPr/>
          </p:nvSpPr>
          <p:spPr bwMode="auto">
            <a:xfrm>
              <a:off x="2292" y="2110"/>
              <a:ext cx="6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41" name="Line 173"/>
            <p:cNvSpPr>
              <a:spLocks noChangeAspect="1" noChangeShapeType="1"/>
            </p:cNvSpPr>
            <p:nvPr/>
          </p:nvSpPr>
          <p:spPr bwMode="auto">
            <a:xfrm flipV="1">
              <a:off x="2357" y="2720"/>
              <a:ext cx="1" cy="24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42" name="Line 174"/>
            <p:cNvSpPr>
              <a:spLocks noChangeAspect="1" noChangeShapeType="1"/>
            </p:cNvSpPr>
            <p:nvPr/>
          </p:nvSpPr>
          <p:spPr bwMode="auto">
            <a:xfrm>
              <a:off x="2324" y="2720"/>
              <a:ext cx="6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43" name="Line 175"/>
            <p:cNvSpPr>
              <a:spLocks noChangeAspect="1" noChangeShapeType="1"/>
            </p:cNvSpPr>
            <p:nvPr/>
          </p:nvSpPr>
          <p:spPr bwMode="auto">
            <a:xfrm flipV="1">
              <a:off x="2357" y="2936"/>
              <a:ext cx="1" cy="24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44" name="Line 176"/>
            <p:cNvSpPr>
              <a:spLocks noChangeAspect="1" noChangeShapeType="1"/>
            </p:cNvSpPr>
            <p:nvPr/>
          </p:nvSpPr>
          <p:spPr bwMode="auto">
            <a:xfrm>
              <a:off x="2324" y="3178"/>
              <a:ext cx="6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45" name="Line 177"/>
            <p:cNvSpPr>
              <a:spLocks noChangeAspect="1" noChangeShapeType="1"/>
            </p:cNvSpPr>
            <p:nvPr/>
          </p:nvSpPr>
          <p:spPr bwMode="auto">
            <a:xfrm flipV="1">
              <a:off x="3089" y="1365"/>
              <a:ext cx="1" cy="38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46" name="Line 178"/>
            <p:cNvSpPr>
              <a:spLocks noChangeAspect="1" noChangeShapeType="1"/>
            </p:cNvSpPr>
            <p:nvPr/>
          </p:nvSpPr>
          <p:spPr bwMode="auto">
            <a:xfrm>
              <a:off x="3057" y="1365"/>
              <a:ext cx="6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48" name="Line 180"/>
            <p:cNvSpPr>
              <a:spLocks noChangeAspect="1" noChangeShapeType="1"/>
            </p:cNvSpPr>
            <p:nvPr/>
          </p:nvSpPr>
          <p:spPr bwMode="auto">
            <a:xfrm>
              <a:off x="3057" y="2110"/>
              <a:ext cx="6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49" name="Line 181"/>
            <p:cNvSpPr>
              <a:spLocks noChangeAspect="1" noChangeShapeType="1"/>
            </p:cNvSpPr>
            <p:nvPr/>
          </p:nvSpPr>
          <p:spPr bwMode="auto">
            <a:xfrm flipV="1">
              <a:off x="3122" y="1806"/>
              <a:ext cx="1" cy="24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50" name="Line 182"/>
            <p:cNvSpPr>
              <a:spLocks noChangeAspect="1" noChangeShapeType="1"/>
            </p:cNvSpPr>
            <p:nvPr/>
          </p:nvSpPr>
          <p:spPr bwMode="auto">
            <a:xfrm>
              <a:off x="3089" y="1806"/>
              <a:ext cx="65" cy="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51" name="Line 183"/>
            <p:cNvSpPr>
              <a:spLocks noChangeAspect="1" noChangeShapeType="1"/>
            </p:cNvSpPr>
            <p:nvPr/>
          </p:nvSpPr>
          <p:spPr bwMode="auto">
            <a:xfrm flipV="1">
              <a:off x="3122" y="2055"/>
              <a:ext cx="1" cy="24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52" name="Line 184"/>
            <p:cNvSpPr>
              <a:spLocks noChangeAspect="1" noChangeShapeType="1"/>
            </p:cNvSpPr>
            <p:nvPr/>
          </p:nvSpPr>
          <p:spPr bwMode="auto">
            <a:xfrm>
              <a:off x="3089" y="2303"/>
              <a:ext cx="6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53" name="Line 185"/>
            <p:cNvSpPr>
              <a:spLocks noChangeAspect="1" noChangeShapeType="1"/>
            </p:cNvSpPr>
            <p:nvPr/>
          </p:nvSpPr>
          <p:spPr bwMode="auto">
            <a:xfrm flipV="1">
              <a:off x="3154" y="2207"/>
              <a:ext cx="1" cy="28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54" name="Line 186"/>
            <p:cNvSpPr>
              <a:spLocks noChangeAspect="1" noChangeShapeType="1"/>
            </p:cNvSpPr>
            <p:nvPr/>
          </p:nvSpPr>
          <p:spPr bwMode="auto">
            <a:xfrm flipV="1">
              <a:off x="3154" y="2495"/>
              <a:ext cx="1" cy="28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55" name="Line 187"/>
            <p:cNvSpPr>
              <a:spLocks noChangeAspect="1" noChangeShapeType="1"/>
            </p:cNvSpPr>
            <p:nvPr/>
          </p:nvSpPr>
          <p:spPr bwMode="auto">
            <a:xfrm>
              <a:off x="3122" y="2207"/>
              <a:ext cx="63"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56" name="Line 188"/>
            <p:cNvSpPr>
              <a:spLocks noChangeAspect="1" noChangeShapeType="1"/>
            </p:cNvSpPr>
            <p:nvPr/>
          </p:nvSpPr>
          <p:spPr bwMode="auto">
            <a:xfrm>
              <a:off x="3122" y="2784"/>
              <a:ext cx="63"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57" name="Line 189"/>
            <p:cNvSpPr>
              <a:spLocks noChangeAspect="1" noChangeShapeType="1"/>
            </p:cNvSpPr>
            <p:nvPr/>
          </p:nvSpPr>
          <p:spPr bwMode="auto">
            <a:xfrm flipV="1">
              <a:off x="2297" y="1485"/>
              <a:ext cx="1" cy="28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58" name="Line 190"/>
            <p:cNvSpPr>
              <a:spLocks noChangeAspect="1" noChangeShapeType="1"/>
            </p:cNvSpPr>
            <p:nvPr/>
          </p:nvSpPr>
          <p:spPr bwMode="auto">
            <a:xfrm>
              <a:off x="1463" y="3494"/>
              <a:ext cx="1998" cy="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9155" name="Rectangle 194"/>
          <p:cNvSpPr>
            <a:spLocks noGrp="1" noChangeArrowheads="1"/>
          </p:cNvSpPr>
          <p:nvPr>
            <p:ph type="title" idx="4294967295"/>
          </p:nvPr>
        </p:nvSpPr>
        <p:spPr>
          <a:xfrm>
            <a:off x="1307901" y="356154"/>
            <a:ext cx="7772400" cy="1104900"/>
          </a:xfrm>
        </p:spPr>
        <p:txBody>
          <a:bodyPr>
            <a:normAutofit fontScale="90000"/>
          </a:bodyPr>
          <a:lstStyle/>
          <a:p>
            <a:pPr algn="ctr"/>
            <a:r>
              <a:rPr lang="en-US" altLang="en-US" sz="4000" b="1" dirty="0">
                <a:solidFill>
                  <a:schemeClr val="tx1"/>
                </a:solidFill>
              </a:rPr>
              <a:t>Stability: Shyness/Inhibition by</a:t>
            </a:r>
            <a:br>
              <a:rPr lang="en-US" altLang="en-US" sz="4000" b="1" dirty="0">
                <a:solidFill>
                  <a:schemeClr val="tx1"/>
                </a:solidFill>
              </a:rPr>
            </a:br>
            <a:r>
              <a:rPr lang="en-US" altLang="en-US" sz="4000" b="1" dirty="0">
                <a:solidFill>
                  <a:schemeClr val="tx1"/>
                </a:solidFill>
              </a:rPr>
              <a:t>4-month temperament group</a:t>
            </a:r>
            <a:br>
              <a:rPr lang="en-US" altLang="en-US" sz="4000" b="1" dirty="0">
                <a:solidFill>
                  <a:schemeClr val="tx1"/>
                </a:solidFill>
              </a:rPr>
            </a:br>
            <a:r>
              <a:rPr lang="en-US" sz="3100" dirty="0"/>
              <a:t>based on reactions to unfamiliar  sensory stimuli</a:t>
            </a:r>
            <a:endParaRPr lang="en-US" altLang="en-US" sz="3100" b="1" dirty="0">
              <a:solidFill>
                <a:schemeClr val="tx1"/>
              </a:solidFill>
            </a:endParaRPr>
          </a:p>
        </p:txBody>
      </p:sp>
      <p:sp>
        <p:nvSpPr>
          <p:cNvPr id="49156" name="Rectangle 1"/>
          <p:cNvSpPr>
            <a:spLocks noChangeArrowheads="1"/>
          </p:cNvSpPr>
          <p:nvPr/>
        </p:nvSpPr>
        <p:spPr bwMode="auto">
          <a:xfrm>
            <a:off x="4924425" y="6105525"/>
            <a:ext cx="457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2800"/>
              <a:t>Fox, Henderson, et al. (2001)</a:t>
            </a:r>
          </a:p>
        </p:txBody>
      </p:sp>
      <p:sp>
        <p:nvSpPr>
          <p:cNvPr id="49157" name="Rectangle 2"/>
          <p:cNvSpPr>
            <a:spLocks noChangeArrowheads="1"/>
          </p:cNvSpPr>
          <p:nvPr/>
        </p:nvSpPr>
        <p:spPr bwMode="auto">
          <a:xfrm>
            <a:off x="478961" y="8142972"/>
            <a:ext cx="4138612"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marL="0" lvl="3">
              <a:lnSpc>
                <a:spcPct val="90000"/>
              </a:lnSpc>
              <a:spcBef>
                <a:spcPct val="0"/>
              </a:spcBef>
              <a:buClrTx/>
              <a:buSzTx/>
              <a:buFontTx/>
              <a:buNone/>
            </a:pPr>
            <a:r>
              <a:rPr lang="en-US" altLang="en-US" sz="1400" u="sng" dirty="0">
                <a:hlinkClick r:id="rId3"/>
              </a:rPr>
              <a:t>Kagan classic: removed</a:t>
            </a:r>
          </a:p>
          <a:p>
            <a:pPr marL="0" lvl="3">
              <a:lnSpc>
                <a:spcPct val="90000"/>
              </a:lnSpc>
              <a:spcBef>
                <a:spcPct val="0"/>
              </a:spcBef>
              <a:buClrTx/>
              <a:buSzTx/>
              <a:buFontTx/>
              <a:buNone/>
            </a:pPr>
            <a:r>
              <a:rPr lang="en-US" altLang="en-US" sz="1400" u="sng" dirty="0">
                <a:hlinkClick r:id="rId3"/>
              </a:rPr>
              <a:t>http://www.youtube.com/watch?v=CGjO1KwltOw</a:t>
            </a:r>
            <a:endParaRPr lang="en-US" altLang="en-US" sz="1400" u="sng" dirty="0"/>
          </a:p>
        </p:txBody>
      </p:sp>
      <p:sp>
        <p:nvSpPr>
          <p:cNvPr id="2" name="Rectangle 1"/>
          <p:cNvSpPr/>
          <p:nvPr/>
        </p:nvSpPr>
        <p:spPr>
          <a:xfrm>
            <a:off x="182664" y="6126063"/>
            <a:ext cx="4572000" cy="646331"/>
          </a:xfrm>
          <a:prstGeom prst="rect">
            <a:avLst/>
          </a:prstGeom>
        </p:spPr>
        <p:txBody>
          <a:bodyPr>
            <a:spAutoFit/>
          </a:bodyPr>
          <a:lstStyle/>
          <a:p>
            <a:r>
              <a:rPr lang="en-US" dirty="0">
                <a:hlinkClick r:id="rId4"/>
              </a:rPr>
              <a:t>https://www.youtube.com/watch?v=fAmyt5gRd3k</a:t>
            </a:r>
            <a:r>
              <a:rPr lang="en-US" dirty="0"/>
              <a:t> </a:t>
            </a:r>
          </a:p>
        </p:txBody>
      </p:sp>
    </p:spTree>
    <p:extLst>
      <p:ext uri="{BB962C8B-B14F-4D97-AF65-F5344CB8AC3E}">
        <p14:creationId xmlns:p14="http://schemas.microsoft.com/office/powerpoint/2010/main" val="38682758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2"/>
          <p:cNvSpPr>
            <a:spLocks noGrp="1" noChangeArrowheads="1"/>
          </p:cNvSpPr>
          <p:nvPr>
            <p:ph type="title"/>
          </p:nvPr>
        </p:nvSpPr>
        <p:spPr/>
        <p:txBody>
          <a:bodyPr>
            <a:normAutofit/>
          </a:bodyPr>
          <a:lstStyle/>
          <a:p>
            <a:pPr algn="ctr"/>
            <a:r>
              <a:rPr lang="en-US" dirty="0"/>
              <a:t>Possible Influences on Stability?</a:t>
            </a:r>
          </a:p>
        </p:txBody>
      </p:sp>
      <p:graphicFrame>
        <p:nvGraphicFramePr>
          <p:cNvPr id="512003" name="Object 3"/>
          <p:cNvGraphicFramePr>
            <a:graphicFrameLocks noChangeAspect="1"/>
          </p:cNvGraphicFramePr>
          <p:nvPr/>
        </p:nvGraphicFramePr>
        <p:xfrm>
          <a:off x="2133600" y="2257425"/>
          <a:ext cx="6096000" cy="4067175"/>
        </p:xfrm>
        <a:graphic>
          <a:graphicData uri="http://schemas.openxmlformats.org/presentationml/2006/ole">
            <mc:AlternateContent xmlns:mc="http://schemas.openxmlformats.org/markup-compatibility/2006">
              <mc:Choice xmlns:v="urn:schemas-microsoft-com:vml" Requires="v">
                <p:oleObj name="Chart" r:id="rId3" imgW="6095897" imgH="4069095" progId="MSGraph.Chart.8">
                  <p:embed followColorScheme="full"/>
                </p:oleObj>
              </mc:Choice>
              <mc:Fallback>
                <p:oleObj name="Chart" r:id="rId3" imgW="6095897" imgH="4069095" progId="MSGraph.Chart.8">
                  <p:embed followColorScheme="full"/>
                  <p:pic>
                    <p:nvPicPr>
                      <p:cNvPr id="0" name=""/>
                      <p:cNvPicPr>
                        <a:picLocks noChangeAspect="1" noChangeArrowheads="1"/>
                      </p:cNvPicPr>
                      <p:nvPr/>
                    </p:nvPicPr>
                    <p:blipFill>
                      <a:blip r:embed="rId4"/>
                      <a:srcRect/>
                      <a:stretch>
                        <a:fillRect/>
                      </a:stretch>
                    </p:blipFill>
                    <p:spPr bwMode="auto">
                      <a:xfrm>
                        <a:off x="2133600" y="2257425"/>
                        <a:ext cx="6096000" cy="4067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p:cNvSpPr/>
          <p:nvPr/>
        </p:nvSpPr>
        <p:spPr>
          <a:xfrm>
            <a:off x="3381427" y="1720334"/>
            <a:ext cx="3403496" cy="369332"/>
          </a:xfrm>
          <a:prstGeom prst="rect">
            <a:avLst/>
          </a:prstGeom>
        </p:spPr>
        <p:txBody>
          <a:bodyPr wrap="none">
            <a:spAutoFit/>
          </a:bodyPr>
          <a:lstStyle/>
          <a:p>
            <a:pPr algn="ctr"/>
            <a:r>
              <a:rPr lang="en-US" dirty="0"/>
              <a:t>Experience in out-of-home care</a:t>
            </a:r>
          </a:p>
        </p:txBody>
      </p:sp>
    </p:spTree>
    <p:extLst>
      <p:ext uri="{BB962C8B-B14F-4D97-AF65-F5344CB8AC3E}">
        <p14:creationId xmlns:p14="http://schemas.microsoft.com/office/powerpoint/2010/main" val="254910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p:cNvSpPr>
            <a:spLocks noGrp="1" noChangeArrowheads="1"/>
          </p:cNvSpPr>
          <p:nvPr>
            <p:ph type="title"/>
          </p:nvPr>
        </p:nvSpPr>
        <p:spPr/>
        <p:txBody>
          <a:bodyPr/>
          <a:lstStyle/>
          <a:p>
            <a:pPr algn="ctr"/>
            <a:r>
              <a:rPr lang="en-US" sz="4000" dirty="0"/>
              <a:t>Temperament</a:t>
            </a:r>
          </a:p>
        </p:txBody>
      </p:sp>
      <p:sp>
        <p:nvSpPr>
          <p:cNvPr id="473091" name="Rectangle 3"/>
          <p:cNvSpPr>
            <a:spLocks noGrp="1" noChangeArrowheads="1"/>
          </p:cNvSpPr>
          <p:nvPr>
            <p:ph type="body" idx="4294967295"/>
          </p:nvPr>
        </p:nvSpPr>
        <p:spPr>
          <a:xfrm>
            <a:off x="457200" y="1646237"/>
            <a:ext cx="8229600" cy="4526280"/>
          </a:xfrm>
          <a:prstGeom prst="rect">
            <a:avLst/>
          </a:prstGeom>
        </p:spPr>
        <p:txBody>
          <a:bodyPr/>
          <a:lstStyle/>
          <a:p>
            <a:pPr lvl="1"/>
            <a:r>
              <a:rPr lang="en-US" sz="3200" b="1" i="1" dirty="0"/>
              <a:t>Biologically based</a:t>
            </a:r>
            <a:r>
              <a:rPr lang="en-US" sz="3200" dirty="0"/>
              <a:t> individual                differences in </a:t>
            </a:r>
            <a:r>
              <a:rPr lang="en-US" sz="3200" b="1" i="1" dirty="0"/>
              <a:t>behavior tendencies</a:t>
            </a:r>
            <a:r>
              <a:rPr lang="en-US" sz="3200" dirty="0"/>
              <a:t> that are present </a:t>
            </a:r>
            <a:r>
              <a:rPr lang="en-US" sz="3200" b="1" i="1" dirty="0"/>
              <a:t>early in life</a:t>
            </a:r>
            <a:r>
              <a:rPr lang="en-US" sz="3200" dirty="0"/>
              <a:t> and are </a:t>
            </a:r>
            <a:r>
              <a:rPr lang="en-US" sz="3200" b="1" i="1" dirty="0"/>
              <a:t>relatively stable</a:t>
            </a:r>
            <a:r>
              <a:rPr lang="en-US" sz="3200" dirty="0"/>
              <a:t> across various situations and over the course of time </a:t>
            </a:r>
            <a:r>
              <a:rPr lang="en-US" sz="1400" dirty="0"/>
              <a:t>(Goldsmith et al., 1987; </a:t>
            </a:r>
            <a:r>
              <a:rPr lang="en-US" sz="1400" dirty="0" err="1"/>
              <a:t>Rothbart</a:t>
            </a:r>
            <a:r>
              <a:rPr lang="en-US" sz="1400" dirty="0"/>
              <a:t> &amp; Bates, 2006; </a:t>
            </a:r>
            <a:r>
              <a:rPr lang="en-US" sz="1400" dirty="0" err="1"/>
              <a:t>Wachs</a:t>
            </a:r>
            <a:r>
              <a:rPr lang="en-US" sz="1400" dirty="0"/>
              <a:t> &amp; </a:t>
            </a:r>
            <a:r>
              <a:rPr lang="en-US" sz="1400" dirty="0" err="1"/>
              <a:t>Kohnstamm</a:t>
            </a:r>
            <a:r>
              <a:rPr lang="en-US" sz="1400" dirty="0"/>
              <a:t>, 2001)</a:t>
            </a:r>
          </a:p>
          <a:p>
            <a:pPr lvl="1">
              <a:buFontTx/>
              <a:buNone/>
            </a:pPr>
            <a:r>
              <a:rPr lang="en-US" sz="3200" dirty="0"/>
              <a:t>			personality in formation</a:t>
            </a:r>
          </a:p>
        </p:txBody>
      </p:sp>
      <p:pic>
        <p:nvPicPr>
          <p:cNvPr id="4" name="Picture 4" descr="Picture"/>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1752600" y="5076986"/>
            <a:ext cx="2336799" cy="1752600"/>
          </a:xfrm>
          <a:prstGeom prst="rect">
            <a:avLst/>
          </a:prstGeom>
          <a:noFill/>
          <a:ln>
            <a:solidFill>
              <a:schemeClr val="folHlink"/>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5076986"/>
            <a:ext cx="2362200" cy="1775152"/>
          </a:xfrm>
          <a:prstGeom prst="rect">
            <a:avLst/>
          </a:prstGeom>
          <a:noFill/>
          <a:ln w="9525">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7793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pic>
        <p:nvPicPr>
          <p:cNvPr id="2" name="Picture 1"/>
          <p:cNvPicPr>
            <a:picLocks noChangeAspect="1"/>
          </p:cNvPicPr>
          <p:nvPr/>
        </p:nvPicPr>
        <p:blipFill>
          <a:blip r:embed="rId2"/>
          <a:stretch>
            <a:fillRect/>
          </a:stretch>
        </p:blipFill>
        <p:spPr>
          <a:xfrm>
            <a:off x="228600" y="457200"/>
            <a:ext cx="8730343" cy="5422900"/>
          </a:xfrm>
          <a:prstGeom prst="rect">
            <a:avLst/>
          </a:prstGeom>
        </p:spPr>
      </p:pic>
    </p:spTree>
    <p:extLst>
      <p:ext uri="{BB962C8B-B14F-4D97-AF65-F5344CB8AC3E}">
        <p14:creationId xmlns:p14="http://schemas.microsoft.com/office/powerpoint/2010/main" val="26578599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cont.</a:t>
            </a:r>
          </a:p>
        </p:txBody>
      </p:sp>
      <p:sp>
        <p:nvSpPr>
          <p:cNvPr id="3" name="Content Placeholder 2"/>
          <p:cNvSpPr>
            <a:spLocks noGrp="1"/>
          </p:cNvSpPr>
          <p:nvPr>
            <p:ph idx="1"/>
          </p:nvPr>
        </p:nvSpPr>
        <p:spPr/>
        <p:txBody>
          <a:bodyPr>
            <a:normAutofit/>
          </a:bodyPr>
          <a:lstStyle/>
          <a:p>
            <a:r>
              <a:rPr lang="en-US" dirty="0"/>
              <a:t>Temperamental Exuberance may interact with frontal EEG symmetry to produce outcomes</a:t>
            </a:r>
          </a:p>
          <a:p>
            <a:pPr lvl="2"/>
            <a:r>
              <a:rPr lang="en-US" dirty="0"/>
              <a:t>Withdrawal motivation associated with right frontal EEG symmetry, while approach motivation associated with left frontal EEG asymmetry</a:t>
            </a:r>
          </a:p>
          <a:p>
            <a:pPr marL="768096" lvl="2" indent="0">
              <a:buNone/>
            </a:pPr>
            <a:endParaRPr lang="en-US" dirty="0"/>
          </a:p>
          <a:p>
            <a:pPr lvl="2"/>
            <a:r>
              <a:rPr lang="en-US" dirty="0"/>
              <a:t>Children who show coherence between EEG left frontal asymmetry and behavioral approach may display consistent, stable exuberance across development</a:t>
            </a:r>
          </a:p>
          <a:p>
            <a:pPr marL="768096" lvl="2" indent="0">
              <a:buNone/>
            </a:pPr>
            <a:endParaRPr lang="en-US" dirty="0"/>
          </a:p>
          <a:p>
            <a:pPr lvl="1"/>
            <a:endParaRPr lang="en-US" dirty="0"/>
          </a:p>
        </p:txBody>
      </p:sp>
    </p:spTree>
    <p:extLst>
      <p:ext uri="{BB962C8B-B14F-4D97-AF65-F5344CB8AC3E}">
        <p14:creationId xmlns:p14="http://schemas.microsoft.com/office/powerpoint/2010/main" val="234196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a:t>
            </a:r>
          </a:p>
        </p:txBody>
      </p:sp>
      <p:sp>
        <p:nvSpPr>
          <p:cNvPr id="3" name="Content Placeholder 2"/>
          <p:cNvSpPr>
            <a:spLocks noGrp="1"/>
          </p:cNvSpPr>
          <p:nvPr>
            <p:ph idx="1"/>
          </p:nvPr>
        </p:nvSpPr>
        <p:spPr/>
        <p:txBody>
          <a:bodyPr>
            <a:normAutofit fontScale="92500" lnSpcReduction="10000"/>
          </a:bodyPr>
          <a:lstStyle/>
          <a:p>
            <a:r>
              <a:rPr lang="en-US" dirty="0"/>
              <a:t>291 infants selected from larger pool on basis of their classification as high negative/high motor reactive, high positive/high motor reactive, or control</a:t>
            </a:r>
          </a:p>
          <a:p>
            <a:r>
              <a:rPr lang="en-US" dirty="0"/>
              <a:t>Assessed at the following time points:</a:t>
            </a:r>
          </a:p>
          <a:p>
            <a:pPr lvl="1"/>
            <a:r>
              <a:rPr lang="en-US" dirty="0"/>
              <a:t>4 months (initial temperament screening)</a:t>
            </a:r>
          </a:p>
          <a:p>
            <a:pPr lvl="1"/>
            <a:r>
              <a:rPr lang="en-US" dirty="0"/>
              <a:t>9 months (behavioral and affective </a:t>
            </a:r>
            <a:r>
              <a:rPr lang="en-US" dirty="0" err="1"/>
              <a:t>reacitvity</a:t>
            </a:r>
            <a:r>
              <a:rPr lang="en-US" dirty="0"/>
              <a:t>)</a:t>
            </a:r>
          </a:p>
          <a:p>
            <a:pPr lvl="1"/>
            <a:r>
              <a:rPr lang="en-US" dirty="0"/>
              <a:t>24 months (behavior &amp; affect during BI tasks)</a:t>
            </a:r>
          </a:p>
          <a:p>
            <a:pPr lvl="1"/>
            <a:r>
              <a:rPr lang="en-US" dirty="0"/>
              <a:t>36 months (behavior, affect, &amp; EEG)</a:t>
            </a:r>
          </a:p>
          <a:p>
            <a:pPr lvl="1"/>
            <a:r>
              <a:rPr lang="en-US" dirty="0"/>
              <a:t>5 years (peer dyad assessment, parent ?s)</a:t>
            </a:r>
          </a:p>
        </p:txBody>
      </p:sp>
      <p:sp>
        <p:nvSpPr>
          <p:cNvPr id="4" name="Footer Placeholder 3"/>
          <p:cNvSpPr>
            <a:spLocks noGrp="1"/>
          </p:cNvSpPr>
          <p:nvPr>
            <p:ph type="ftr" sz="quarter" idx="11"/>
          </p:nvPr>
        </p:nvSpPr>
        <p:spPr/>
        <p:txBody>
          <a:bodyPr/>
          <a:lstStyle/>
          <a:p>
            <a:r>
              <a:rPr lang="en-US">
                <a:solidFill>
                  <a:prstClr val="black">
                    <a:tint val="95000"/>
                  </a:prstClr>
                </a:solidFill>
              </a:rPr>
              <a:t>Bichay</a:t>
            </a:r>
          </a:p>
        </p:txBody>
      </p:sp>
    </p:spTree>
    <p:extLst>
      <p:ext uri="{BB962C8B-B14F-4D97-AF65-F5344CB8AC3E}">
        <p14:creationId xmlns:p14="http://schemas.microsoft.com/office/powerpoint/2010/main" val="19962466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Measures</a:t>
            </a:r>
          </a:p>
        </p:txBody>
      </p:sp>
      <p:pic>
        <p:nvPicPr>
          <p:cNvPr id="5" name="Content Placeholder 4"/>
          <p:cNvPicPr>
            <a:picLocks noGrp="1" noChangeAspect="1"/>
          </p:cNvPicPr>
          <p:nvPr>
            <p:ph idx="1"/>
          </p:nvPr>
        </p:nvPicPr>
        <p:blipFill>
          <a:blip r:embed="rId3"/>
          <a:srcRect l="2689" r="2689"/>
          <a:stretch>
            <a:fillRect/>
          </a:stretch>
        </p:blipFill>
        <p:spPr>
          <a:xfrm>
            <a:off x="152400" y="1295400"/>
            <a:ext cx="8888552" cy="5562599"/>
          </a:xfrm>
        </p:spPr>
      </p:pic>
    </p:spTree>
    <p:extLst>
      <p:ext uri="{BB962C8B-B14F-4D97-AF65-F5344CB8AC3E}">
        <p14:creationId xmlns:p14="http://schemas.microsoft.com/office/powerpoint/2010/main" val="10655170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Stability of Exuberance</a:t>
            </a:r>
          </a:p>
        </p:txBody>
      </p:sp>
      <p:sp>
        <p:nvSpPr>
          <p:cNvPr id="3" name="Content Placeholder 2"/>
          <p:cNvSpPr>
            <a:spLocks noGrp="1"/>
          </p:cNvSpPr>
          <p:nvPr>
            <p:ph sz="half" idx="1"/>
          </p:nvPr>
        </p:nvSpPr>
        <p:spPr/>
        <p:txBody>
          <a:bodyPr>
            <a:normAutofit fontScale="92500" lnSpcReduction="10000"/>
          </a:bodyPr>
          <a:lstStyle/>
          <a:p>
            <a:r>
              <a:rPr lang="en-US" dirty="0"/>
              <a:t>ANOVAS</a:t>
            </a:r>
          </a:p>
          <a:p>
            <a:pPr lvl="1"/>
            <a:r>
              <a:rPr lang="en-US" dirty="0"/>
              <a:t>Temperament group at 4 months related to 9-month Positive Approach (differences between + and – reactivity; control and – reactivity)</a:t>
            </a:r>
          </a:p>
          <a:p>
            <a:pPr marL="457200" lvl="1" indent="0">
              <a:buNone/>
            </a:pPr>
            <a:endParaRPr lang="en-US" dirty="0"/>
          </a:p>
          <a:p>
            <a:pPr lvl="1"/>
            <a:r>
              <a:rPr lang="en-US" dirty="0"/>
              <a:t>Temperament group not significantly associated with any of 24-mo, 36-mo, or 5-year outcomes</a:t>
            </a:r>
          </a:p>
        </p:txBody>
      </p:sp>
      <p:sp>
        <p:nvSpPr>
          <p:cNvPr id="6" name="Footer Placeholder 5"/>
          <p:cNvSpPr>
            <a:spLocks noGrp="1"/>
          </p:cNvSpPr>
          <p:nvPr>
            <p:ph type="ftr" sz="quarter" idx="11"/>
          </p:nvPr>
        </p:nvSpPr>
        <p:spPr/>
        <p:txBody>
          <a:bodyPr/>
          <a:lstStyle/>
          <a:p>
            <a:r>
              <a:rPr lang="en-US">
                <a:solidFill>
                  <a:prstClr val="black">
                    <a:tint val="95000"/>
                  </a:prstClr>
                </a:solidFill>
              </a:rPr>
              <a:t>Bichay</a:t>
            </a:r>
          </a:p>
        </p:txBody>
      </p:sp>
      <p:sp>
        <p:nvSpPr>
          <p:cNvPr id="4" name="Content Placeholder 3"/>
          <p:cNvSpPr>
            <a:spLocks noGrp="1"/>
          </p:cNvSpPr>
          <p:nvPr>
            <p:ph sz="half" idx="2"/>
          </p:nvPr>
        </p:nvSpPr>
        <p:spPr/>
        <p:txBody>
          <a:bodyPr>
            <a:normAutofit fontScale="92500" lnSpcReduction="10000"/>
          </a:bodyPr>
          <a:lstStyle/>
          <a:p>
            <a:r>
              <a:rPr lang="en-US" dirty="0"/>
              <a:t>Correlations</a:t>
            </a:r>
          </a:p>
          <a:p>
            <a:pPr lvl="1"/>
            <a:r>
              <a:rPr lang="en-US" dirty="0"/>
              <a:t>9-mo + approach &amp; 24-mo Exuberance (.22)</a:t>
            </a:r>
          </a:p>
          <a:p>
            <a:pPr marL="457200" lvl="1" indent="0">
              <a:buNone/>
            </a:pPr>
            <a:endParaRPr lang="en-US" dirty="0"/>
          </a:p>
          <a:p>
            <a:pPr lvl="1"/>
            <a:r>
              <a:rPr lang="en-US" dirty="0"/>
              <a:t>24-mo Exuberance &amp; 36-mo Exuberance (.31)</a:t>
            </a:r>
          </a:p>
          <a:p>
            <a:pPr marL="457200" lvl="1" indent="0">
              <a:buNone/>
            </a:pPr>
            <a:endParaRPr lang="en-US" dirty="0"/>
          </a:p>
          <a:p>
            <a:pPr lvl="1"/>
            <a:r>
              <a:rPr lang="en-US" dirty="0"/>
              <a:t>36-mo Exuberance &amp; 5-year </a:t>
            </a:r>
            <a:r>
              <a:rPr lang="en-US" dirty="0" err="1"/>
              <a:t>Surgency</a:t>
            </a:r>
            <a:r>
              <a:rPr lang="en-US" dirty="0"/>
              <a:t> (.29)</a:t>
            </a:r>
          </a:p>
          <a:p>
            <a:pPr marL="457200" lvl="1" indent="0">
              <a:buNone/>
            </a:pPr>
            <a:endParaRPr lang="en-US" dirty="0"/>
          </a:p>
          <a:p>
            <a:pPr lvl="1"/>
            <a:r>
              <a:rPr lang="en-US" dirty="0"/>
              <a:t>36-mo Exuberance &amp; 5-year social reticence (-.16)</a:t>
            </a:r>
          </a:p>
        </p:txBody>
      </p:sp>
    </p:spTree>
    <p:extLst>
      <p:ext uri="{BB962C8B-B14F-4D97-AF65-F5344CB8AC3E}">
        <p14:creationId xmlns:p14="http://schemas.microsoft.com/office/powerpoint/2010/main" val="169269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Stability of Exuberance</a:t>
            </a:r>
          </a:p>
        </p:txBody>
      </p:sp>
      <p:sp>
        <p:nvSpPr>
          <p:cNvPr id="3" name="Content Placeholder 2"/>
          <p:cNvSpPr>
            <a:spLocks noGrp="1"/>
          </p:cNvSpPr>
          <p:nvPr>
            <p:ph idx="1"/>
          </p:nvPr>
        </p:nvSpPr>
        <p:spPr>
          <a:xfrm>
            <a:off x="457200" y="1524000"/>
            <a:ext cx="8229600" cy="4625609"/>
          </a:xfrm>
        </p:spPr>
        <p:txBody>
          <a:bodyPr/>
          <a:lstStyle/>
          <a:p>
            <a:pPr marL="118872" indent="0" algn="ctr">
              <a:buNone/>
            </a:pPr>
            <a:r>
              <a:rPr lang="en-US" sz="2400" dirty="0"/>
              <a:t>Longitudinal Latent Class Analysis (LCA) using all time points</a:t>
            </a:r>
          </a:p>
          <a:p>
            <a:pPr marL="118872" indent="0" algn="ctr">
              <a:buNone/>
            </a:pPr>
            <a:r>
              <a:rPr lang="en-US" sz="2400" dirty="0">
                <a:sym typeface="Wingdings" panose="05000000000000000000" pitchFamily="2" charset="2"/>
              </a:rPr>
              <a:t></a:t>
            </a:r>
            <a:r>
              <a:rPr lang="en-US" sz="2400" dirty="0"/>
              <a:t>2 classes: Low Exuberance, High/Stable Exuberance</a:t>
            </a:r>
          </a:p>
          <a:p>
            <a:pPr lvl="1"/>
            <a:endParaRPr lang="en-US" dirty="0"/>
          </a:p>
        </p:txBody>
      </p:sp>
      <p:pic>
        <p:nvPicPr>
          <p:cNvPr id="7" name="Picture 6"/>
          <p:cNvPicPr>
            <a:picLocks noChangeAspect="1"/>
          </p:cNvPicPr>
          <p:nvPr/>
        </p:nvPicPr>
        <p:blipFill>
          <a:blip r:embed="rId3"/>
          <a:stretch>
            <a:fillRect/>
          </a:stretch>
        </p:blipFill>
        <p:spPr>
          <a:xfrm>
            <a:off x="685800" y="2362200"/>
            <a:ext cx="6916057" cy="4672654"/>
          </a:xfrm>
          <a:prstGeom prst="rect">
            <a:avLst/>
          </a:prstGeom>
        </p:spPr>
      </p:pic>
    </p:spTree>
    <p:extLst>
      <p:ext uri="{BB962C8B-B14F-4D97-AF65-F5344CB8AC3E}">
        <p14:creationId xmlns:p14="http://schemas.microsoft.com/office/powerpoint/2010/main" val="32829858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08" y="0"/>
            <a:ext cx="4771292" cy="345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52400"/>
            <a:ext cx="4378569" cy="383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440369"/>
            <a:ext cx="3733800" cy="3356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3886200" y="4038600"/>
            <a:ext cx="5105400" cy="4625609"/>
          </a:xfrm>
        </p:spPr>
        <p:txBody>
          <a:bodyPr>
            <a:normAutofit/>
          </a:bodyPr>
          <a:lstStyle/>
          <a:p>
            <a:pPr marL="118872" indent="0" algn="ctr">
              <a:buNone/>
            </a:pPr>
            <a:r>
              <a:rPr lang="en-US" sz="3600" dirty="0">
                <a:solidFill>
                  <a:schemeClr val="accent1"/>
                </a:solidFill>
              </a:rPr>
              <a:t>Exuberance*Asymmetry</a:t>
            </a:r>
            <a:r>
              <a:rPr lang="en-US" sz="3600" dirty="0">
                <a:solidFill>
                  <a:schemeClr val="accent1"/>
                </a:solidFill>
                <a:sym typeface="Wingdings" panose="05000000000000000000" pitchFamily="2" charset="2"/>
              </a:rPr>
              <a:t> parent reported </a:t>
            </a:r>
            <a:r>
              <a:rPr lang="en-US" sz="3600" i="1" dirty="0">
                <a:solidFill>
                  <a:schemeClr val="accent1"/>
                </a:solidFill>
                <a:sym typeface="Wingdings" panose="05000000000000000000" pitchFamily="2" charset="2"/>
              </a:rPr>
              <a:t>surgency, competence, &amp; externalizing</a:t>
            </a:r>
            <a:endParaRPr lang="en-US" sz="3600" i="1" dirty="0">
              <a:solidFill>
                <a:schemeClr val="accent1"/>
              </a:solidFill>
            </a:endParaRPr>
          </a:p>
        </p:txBody>
      </p:sp>
    </p:spTree>
    <p:extLst>
      <p:ext uri="{BB962C8B-B14F-4D97-AF65-F5344CB8AC3E}">
        <p14:creationId xmlns:p14="http://schemas.microsoft.com/office/powerpoint/2010/main" val="14192131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Results: Relationship of Exuberance to 5-year Outcomes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72205363"/>
              </p:ext>
            </p:extLst>
          </p:nvPr>
        </p:nvGraphicFramePr>
        <p:xfrm>
          <a:off x="457200" y="1981200"/>
          <a:ext cx="8229600" cy="3430914"/>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456562">
                <a:tc>
                  <a:txBody>
                    <a:bodyPr/>
                    <a:lstStyle/>
                    <a:p>
                      <a:r>
                        <a:rPr lang="en-US" dirty="0"/>
                        <a:t>Maternal Report </a:t>
                      </a:r>
                    </a:p>
                  </a:txBody>
                  <a:tcPr/>
                </a:tc>
                <a:tc>
                  <a:txBody>
                    <a:bodyPr/>
                    <a:lstStyle/>
                    <a:p>
                      <a:endParaRPr lang="en-US"/>
                    </a:p>
                  </a:txBody>
                  <a:tcPr/>
                </a:tc>
                <a:extLst>
                  <a:ext uri="{0D108BD9-81ED-4DB2-BD59-A6C34878D82A}">
                    <a16:rowId xmlns:a16="http://schemas.microsoft.com/office/drawing/2014/main" val="10000"/>
                  </a:ext>
                </a:extLst>
              </a:tr>
              <a:tr h="610238">
                <a:tc>
                  <a:txBody>
                    <a:bodyPr/>
                    <a:lstStyle/>
                    <a:p>
                      <a:r>
                        <a:rPr lang="en-US" b="1" dirty="0"/>
                        <a:t>Exuberance x </a:t>
                      </a:r>
                      <a:r>
                        <a:rPr lang="en-US" b="1" dirty="0" err="1"/>
                        <a:t>Assymetry</a:t>
                      </a:r>
                      <a:r>
                        <a:rPr lang="en-US" b="1" dirty="0" err="1">
                          <a:sym typeface="Wingdings"/>
                        </a:rPr>
                        <a:t>Surgency</a:t>
                      </a:r>
                      <a:r>
                        <a:rPr lang="en-US" b="1" dirty="0">
                          <a:sym typeface="Wingdings"/>
                        </a:rPr>
                        <a:t> (+)</a:t>
                      </a:r>
                      <a:endParaRPr lang="en-US" b="1" dirty="0"/>
                    </a:p>
                  </a:txBody>
                  <a:tcPr/>
                </a:tc>
                <a:tc>
                  <a:txBody>
                    <a:bodyPr/>
                    <a:lstStyle/>
                    <a:p>
                      <a:r>
                        <a:rPr lang="en-US" b="1" dirty="0"/>
                        <a:t>Exuberance</a:t>
                      </a:r>
                      <a:r>
                        <a:rPr lang="en-US" b="1" dirty="0">
                          <a:sym typeface="Wingdings"/>
                        </a:rPr>
                        <a:t> Social Reticence</a:t>
                      </a:r>
                      <a:r>
                        <a:rPr lang="en-US" b="1" baseline="0" dirty="0">
                          <a:sym typeface="Wingdings"/>
                        </a:rPr>
                        <a:t> (-)</a:t>
                      </a:r>
                      <a:endParaRPr lang="en-US" b="1" dirty="0"/>
                    </a:p>
                  </a:txBody>
                  <a:tcPr/>
                </a:tc>
                <a:extLst>
                  <a:ext uri="{0D108BD9-81ED-4DB2-BD59-A6C34878D82A}">
                    <a16:rowId xmlns:a16="http://schemas.microsoft.com/office/drawing/2014/main" val="10001"/>
                  </a:ext>
                </a:extLst>
              </a:tr>
              <a:tr h="788038">
                <a:tc>
                  <a:txBody>
                    <a:bodyPr/>
                    <a:lstStyle/>
                    <a:p>
                      <a:r>
                        <a:rPr lang="en-US" b="1" dirty="0"/>
                        <a:t>Exuberance x </a:t>
                      </a:r>
                      <a:r>
                        <a:rPr lang="en-US" b="1" dirty="0" err="1"/>
                        <a:t>Asymmetry</a:t>
                      </a:r>
                      <a:r>
                        <a:rPr lang="en-US" b="1" dirty="0" err="1">
                          <a:sym typeface="Wingdings"/>
                        </a:rPr>
                        <a:t>Externalizing</a:t>
                      </a:r>
                      <a:r>
                        <a:rPr lang="en-US" b="1" dirty="0">
                          <a:sym typeface="Wingdings"/>
                        </a:rPr>
                        <a:t> (+)</a:t>
                      </a:r>
                      <a:endParaRPr lang="en-US" b="1" dirty="0"/>
                    </a:p>
                  </a:txBody>
                  <a:tcPr/>
                </a:tc>
                <a:tc>
                  <a:txBody>
                    <a:bodyPr/>
                    <a:lstStyle/>
                    <a:p>
                      <a:r>
                        <a:rPr lang="en-US" b="1" dirty="0"/>
                        <a:t>Left frontal </a:t>
                      </a:r>
                      <a:r>
                        <a:rPr lang="en-US" b="1" dirty="0" err="1"/>
                        <a:t>Asymmetry</a:t>
                      </a:r>
                      <a:r>
                        <a:rPr lang="en-US" b="1" dirty="0" err="1">
                          <a:sym typeface="Wingdings"/>
                        </a:rPr>
                        <a:t>Disruptive</a:t>
                      </a:r>
                      <a:r>
                        <a:rPr lang="en-US" b="1" dirty="0">
                          <a:sym typeface="Wingdings"/>
                        </a:rPr>
                        <a:t> Behavior (+)</a:t>
                      </a:r>
                      <a:endParaRPr lang="en-US" b="1" dirty="0"/>
                    </a:p>
                  </a:txBody>
                  <a:tcPr/>
                </a:tc>
                <a:extLst>
                  <a:ext uri="{0D108BD9-81ED-4DB2-BD59-A6C34878D82A}">
                    <a16:rowId xmlns:a16="http://schemas.microsoft.com/office/drawing/2014/main" val="10002"/>
                  </a:ext>
                </a:extLst>
              </a:tr>
              <a:tr h="788038">
                <a:tc>
                  <a:txBody>
                    <a:bodyPr/>
                    <a:lstStyle/>
                    <a:p>
                      <a:r>
                        <a:rPr lang="en-US" dirty="0"/>
                        <a:t>---relationship was significant only for</a:t>
                      </a:r>
                      <a:r>
                        <a:rPr lang="en-US" baseline="0" dirty="0"/>
                        <a:t> left frontal asymmetry profile</a:t>
                      </a:r>
                      <a:endParaRPr lang="en-US" dirty="0"/>
                    </a:p>
                  </a:txBody>
                  <a:tcPr/>
                </a:tc>
                <a:tc>
                  <a:txBody>
                    <a:bodyPr/>
                    <a:lstStyle/>
                    <a:p>
                      <a:r>
                        <a:rPr lang="en-US" b="1" dirty="0"/>
                        <a:t>Exuberance x Asymmetry</a:t>
                      </a:r>
                      <a:r>
                        <a:rPr lang="en-US" b="1" dirty="0">
                          <a:sym typeface="Wingdings"/>
                        </a:rPr>
                        <a:t> Social</a:t>
                      </a:r>
                      <a:r>
                        <a:rPr lang="en-US" b="1" baseline="0" dirty="0">
                          <a:sym typeface="Wingdings"/>
                        </a:rPr>
                        <a:t> Competence (+)</a:t>
                      </a:r>
                      <a:endParaRPr lang="en-US" b="1" dirty="0"/>
                    </a:p>
                  </a:txBody>
                  <a:tcPr/>
                </a:tc>
                <a:extLst>
                  <a:ext uri="{0D108BD9-81ED-4DB2-BD59-A6C34878D82A}">
                    <a16:rowId xmlns:a16="http://schemas.microsoft.com/office/drawing/2014/main" val="10003"/>
                  </a:ext>
                </a:extLst>
              </a:tr>
              <a:tr h="788038">
                <a:tc>
                  <a:txBody>
                    <a:bodyPr/>
                    <a:lstStyle/>
                    <a:p>
                      <a:endParaRPr lang="en-US" dirty="0"/>
                    </a:p>
                  </a:txBody>
                  <a:tcPr/>
                </a:tc>
                <a:tc>
                  <a:txBody>
                    <a:bodyPr/>
                    <a:lstStyle/>
                    <a:p>
                      <a:r>
                        <a:rPr lang="en-US" dirty="0"/>
                        <a:t>---relationship was significant</a:t>
                      </a:r>
                      <a:r>
                        <a:rPr lang="en-US" baseline="0" dirty="0"/>
                        <a:t> only for left frontal asymmetry profile</a:t>
                      </a:r>
                      <a:endParaRPr lang="en-US"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6304434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Messinger &amp; Henderson</a:t>
            </a:r>
          </a:p>
        </p:txBody>
      </p:sp>
      <p:sp>
        <p:nvSpPr>
          <p:cNvPr id="5734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fld id="{8ACFB11F-5F42-44F4-8BD4-245557C8C85D}" type="slidenum">
              <a:rPr lang="en-US" altLang="en-US" sz="1400" smtClean="0"/>
              <a:pPr>
                <a:spcBef>
                  <a:spcPct val="0"/>
                </a:spcBef>
                <a:buClrTx/>
                <a:buSzTx/>
                <a:buFontTx/>
                <a:buNone/>
              </a:pPr>
              <a:t>48</a:t>
            </a:fld>
            <a:endParaRPr lang="en-US" altLang="en-US" sz="1400"/>
          </a:p>
        </p:txBody>
      </p:sp>
      <p:sp>
        <p:nvSpPr>
          <p:cNvPr id="57348" name="Rectangle 4"/>
          <p:cNvSpPr>
            <a:spLocks noGrp="1" noChangeArrowheads="1"/>
          </p:cNvSpPr>
          <p:nvPr>
            <p:ph type="title"/>
          </p:nvPr>
        </p:nvSpPr>
        <p:spPr>
          <a:xfrm>
            <a:off x="381000" y="342900"/>
            <a:ext cx="8610600" cy="1104900"/>
          </a:xfrm>
        </p:spPr>
        <p:txBody>
          <a:bodyPr>
            <a:normAutofit fontScale="90000"/>
          </a:bodyPr>
          <a:lstStyle/>
          <a:p>
            <a:r>
              <a:rPr lang="en-US" altLang="en-US" sz="4000"/>
              <a:t>Infant Temperament * Mom Negativity </a:t>
            </a:r>
            <a:r>
              <a:rPr lang="en-US" altLang="en-US" sz="4000">
                <a:sym typeface="Wingdings" pitchFamily="2" charset="2"/>
              </a:rPr>
              <a:t></a:t>
            </a:r>
            <a:r>
              <a:rPr lang="en-US" altLang="en-US" sz="4000"/>
              <a:t> 7-year Social Wariness</a:t>
            </a:r>
          </a:p>
        </p:txBody>
      </p:sp>
      <p:pic>
        <p:nvPicPr>
          <p:cNvPr id="573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447800"/>
            <a:ext cx="7848600" cy="540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6755076"/>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Messinger &amp; Henderson</a:t>
            </a:r>
          </a:p>
        </p:txBody>
      </p:sp>
      <p:sp>
        <p:nvSpPr>
          <p:cNvPr id="5837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fld id="{6243E5B0-9DEC-4F47-A87A-E06D2231E393}" type="slidenum">
              <a:rPr lang="en-US" altLang="en-US" sz="1400" smtClean="0"/>
              <a:pPr>
                <a:spcBef>
                  <a:spcPct val="0"/>
                </a:spcBef>
                <a:buClrTx/>
                <a:buSzTx/>
                <a:buFontTx/>
                <a:buNone/>
              </a:pPr>
              <a:t>49</a:t>
            </a:fld>
            <a:endParaRPr lang="en-US" altLang="en-US" sz="1400"/>
          </a:p>
        </p:txBody>
      </p:sp>
      <p:sp>
        <p:nvSpPr>
          <p:cNvPr id="58372" name="Rectangle 2"/>
          <p:cNvSpPr>
            <a:spLocks noGrp="1" noChangeArrowheads="1"/>
          </p:cNvSpPr>
          <p:nvPr>
            <p:ph type="title"/>
          </p:nvPr>
        </p:nvSpPr>
        <p:spPr>
          <a:xfrm>
            <a:off x="0" y="342900"/>
            <a:ext cx="9144000" cy="1104900"/>
          </a:xfrm>
        </p:spPr>
        <p:txBody>
          <a:bodyPr>
            <a:normAutofit fontScale="90000"/>
          </a:bodyPr>
          <a:lstStyle/>
          <a:p>
            <a:r>
              <a:rPr lang="en-US" altLang="en-US" sz="4000"/>
              <a:t>Preschool Social Reticence * Mom Solicitousness </a:t>
            </a:r>
            <a:r>
              <a:rPr lang="en-US" altLang="en-US" sz="4000">
                <a:sym typeface="Wingdings" pitchFamily="2" charset="2"/>
              </a:rPr>
              <a:t></a:t>
            </a:r>
            <a:r>
              <a:rPr lang="en-US" altLang="en-US" sz="4000"/>
              <a:t>7-year Social Wariness </a:t>
            </a:r>
          </a:p>
        </p:txBody>
      </p:sp>
      <p:pic>
        <p:nvPicPr>
          <p:cNvPr id="5837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11300"/>
            <a:ext cx="8686800" cy="524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009292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2"/>
          <p:cNvSpPr>
            <a:spLocks noGrp="1" noChangeArrowheads="1"/>
          </p:cNvSpPr>
          <p:nvPr>
            <p:ph type="title"/>
          </p:nvPr>
        </p:nvSpPr>
        <p:spPr/>
        <p:txBody>
          <a:bodyPr>
            <a:normAutofit fontScale="90000"/>
          </a:bodyPr>
          <a:lstStyle/>
          <a:p>
            <a:pPr algn="ctr"/>
            <a:r>
              <a:rPr lang="en-US" altLang="en-US" dirty="0"/>
              <a:t>Age-3 behavior styles and informant impressions at age 21</a:t>
            </a:r>
          </a:p>
        </p:txBody>
      </p:sp>
      <p:sp>
        <p:nvSpPr>
          <p:cNvPr id="6861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solidFill>
                  <a:srgbClr val="000000"/>
                </a:solidFill>
              </a:rPr>
              <a:t>Messinger &amp; Henderson</a:t>
            </a:r>
          </a:p>
        </p:txBody>
      </p:sp>
      <p:sp>
        <p:nvSpPr>
          <p:cNvPr id="6861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fld id="{5D6E950A-5D0C-4D0A-98E1-B97FE5D482FF}" type="slidenum">
              <a:rPr lang="en-US" altLang="en-US" sz="1400" smtClean="0">
                <a:solidFill>
                  <a:srgbClr val="000000"/>
                </a:solidFill>
              </a:rPr>
              <a:pPr>
                <a:spcBef>
                  <a:spcPct val="0"/>
                </a:spcBef>
                <a:buClrTx/>
                <a:buSzTx/>
                <a:buFontTx/>
                <a:buNone/>
              </a:pPr>
              <a:t>5</a:t>
            </a:fld>
            <a:endParaRPr lang="en-US" altLang="en-US" sz="1400">
              <a:solidFill>
                <a:srgbClr val="000000"/>
              </a:solidFill>
            </a:endParaRPr>
          </a:p>
        </p:txBody>
      </p:sp>
      <p:pic>
        <p:nvPicPr>
          <p:cNvPr id="6861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1998" t="17932" r="11998" b="28044"/>
          <a:stretch/>
        </p:blipFill>
        <p:spPr bwMode="auto">
          <a:xfrm>
            <a:off x="587829" y="1959428"/>
            <a:ext cx="8153400" cy="365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889958" y="5730626"/>
            <a:ext cx="774571" cy="369332"/>
          </a:xfrm>
          <a:prstGeom prst="rect">
            <a:avLst/>
          </a:prstGeom>
          <a:noFill/>
        </p:spPr>
        <p:txBody>
          <a:bodyPr wrap="none" rtlCol="0">
            <a:spAutoFit/>
          </a:bodyPr>
          <a:lstStyle/>
          <a:p>
            <a:r>
              <a:rPr lang="en-US" dirty="0" err="1"/>
              <a:t>Caspi</a:t>
            </a:r>
            <a:endParaRPr lang="en-US" dirty="0"/>
          </a:p>
        </p:txBody>
      </p:sp>
    </p:spTree>
    <p:extLst>
      <p:ext uri="{BB962C8B-B14F-4D97-AF65-F5344CB8AC3E}">
        <p14:creationId xmlns:p14="http://schemas.microsoft.com/office/powerpoint/2010/main" val="7069993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ltLang="en-US" sz="4800"/>
              <a:t>Infancy</a:t>
            </a:r>
            <a:r>
              <a:rPr lang="en-US" altLang="en-US" sz="4800">
                <a:sym typeface="Wingdings" pitchFamily="2" charset="2"/>
              </a:rPr>
              <a:t>Adulthood</a:t>
            </a:r>
            <a:endParaRPr lang="en-US" altLang="en-US" sz="4800"/>
          </a:p>
        </p:txBody>
      </p:sp>
      <p:sp>
        <p:nvSpPr>
          <p:cNvPr id="59395" name="Rectangle 3"/>
          <p:cNvSpPr>
            <a:spLocks noGrp="1" noChangeArrowheads="1"/>
          </p:cNvSpPr>
          <p:nvPr>
            <p:ph idx="1"/>
          </p:nvPr>
        </p:nvSpPr>
        <p:spPr>
          <a:xfrm>
            <a:off x="838200" y="1752600"/>
            <a:ext cx="8077200" cy="4114800"/>
          </a:xfrm>
        </p:spPr>
        <p:txBody>
          <a:bodyPr/>
          <a:lstStyle/>
          <a:p>
            <a:pPr>
              <a:lnSpc>
                <a:spcPct val="80000"/>
              </a:lnSpc>
            </a:pPr>
            <a:r>
              <a:rPr lang="en-US" altLang="en-US" sz="2800"/>
              <a:t>At 14–17 years, more high than low reactives</a:t>
            </a:r>
          </a:p>
          <a:p>
            <a:pPr lvl="1">
              <a:lnSpc>
                <a:spcPct val="80000"/>
              </a:lnSpc>
            </a:pPr>
            <a:r>
              <a:rPr lang="en-US" altLang="en-US" sz="2000"/>
              <a:t>subdued in unfamiliar situations</a:t>
            </a:r>
          </a:p>
          <a:p>
            <a:pPr lvl="1">
              <a:lnSpc>
                <a:spcPct val="80000"/>
              </a:lnSpc>
            </a:pPr>
            <a:r>
              <a:rPr lang="en-US" altLang="en-US" sz="2400"/>
              <a:t>dour mood &amp; anxiety over the future, </a:t>
            </a:r>
          </a:p>
          <a:p>
            <a:pPr lvl="1">
              <a:lnSpc>
                <a:spcPct val="80000"/>
              </a:lnSpc>
            </a:pPr>
            <a:r>
              <a:rPr lang="en-US" altLang="en-US" sz="2400"/>
              <a:t>more religious, </a:t>
            </a:r>
          </a:p>
          <a:p>
            <a:pPr lvl="1">
              <a:lnSpc>
                <a:spcPct val="80000"/>
              </a:lnSpc>
            </a:pPr>
            <a:r>
              <a:rPr lang="en-US" altLang="en-US" sz="2400"/>
              <a:t>sympathetic tone in the cardiovascular system, </a:t>
            </a:r>
          </a:p>
          <a:p>
            <a:pPr lvl="1">
              <a:lnSpc>
                <a:spcPct val="80000"/>
              </a:lnSpc>
            </a:pPr>
            <a:r>
              <a:rPr lang="en-US" altLang="en-US" sz="2400"/>
              <a:t>fast latency and large magnitude evoked potential from inferior colliculus, </a:t>
            </a:r>
          </a:p>
          <a:p>
            <a:pPr lvl="1">
              <a:lnSpc>
                <a:spcPct val="80000"/>
              </a:lnSpc>
            </a:pPr>
            <a:r>
              <a:rPr lang="en-US" altLang="en-US" sz="2400"/>
              <a:t>shallower habituation of ERP to discrepant visual events. </a:t>
            </a:r>
          </a:p>
          <a:p>
            <a:pPr>
              <a:lnSpc>
                <a:spcPct val="80000"/>
              </a:lnSpc>
            </a:pPr>
            <a:r>
              <a:rPr lang="en-US" altLang="en-US" sz="2800"/>
              <a:t>Low correlations among bio measures. </a:t>
            </a:r>
          </a:p>
          <a:p>
            <a:pPr lvl="1">
              <a:lnSpc>
                <a:spcPct val="80000"/>
              </a:lnSpc>
            </a:pPr>
            <a:r>
              <a:rPr lang="en-US" altLang="en-US" sz="2400"/>
              <a:t>Less association of behavior &amp; biology at 15 than earlier </a:t>
            </a:r>
          </a:p>
        </p:txBody>
      </p:sp>
      <p:sp>
        <p:nvSpPr>
          <p:cNvPr id="5939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Messinger &amp; Henderson</a:t>
            </a:r>
          </a:p>
        </p:txBody>
      </p:sp>
      <p:sp>
        <p:nvSpPr>
          <p:cNvPr id="5939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fld id="{5A18D457-B166-49B7-869A-073144AA6B26}" type="slidenum">
              <a:rPr lang="en-US" altLang="en-US" sz="1400" smtClean="0"/>
              <a:pPr>
                <a:spcBef>
                  <a:spcPct val="0"/>
                </a:spcBef>
                <a:buClrTx/>
                <a:buSzTx/>
                <a:buFontTx/>
                <a:buNone/>
              </a:pPr>
              <a:t>50</a:t>
            </a:fld>
            <a:endParaRPr lang="en-US" altLang="en-US" sz="1400"/>
          </a:p>
        </p:txBody>
      </p:sp>
      <p:sp>
        <p:nvSpPr>
          <p:cNvPr id="7" name="Rectangle 2"/>
          <p:cNvSpPr txBox="1">
            <a:spLocks noChangeArrowheads="1"/>
          </p:cNvSpPr>
          <p:nvPr/>
        </p:nvSpPr>
        <p:spPr bwMode="auto">
          <a:xfrm>
            <a:off x="762000" y="5562600"/>
            <a:ext cx="7772400" cy="1104900"/>
          </a:xfrm>
          <a:prstGeom prst="rect">
            <a:avLst/>
          </a:prstGeom>
          <a:noFill/>
          <a:ln w="9525">
            <a:noFill/>
            <a:miter lim="800000"/>
            <a:headEnd/>
            <a:tailEnd/>
          </a:ln>
          <a:effectLst/>
        </p:spPr>
        <p:txBody>
          <a:bodyPr lIns="92075" tIns="46038" rIns="92075" bIns="46038" anchor="ctr"/>
          <a:lstStyle/>
          <a:p>
            <a:pPr algn="r">
              <a:defRPr/>
            </a:pPr>
            <a:r>
              <a:rPr lang="en-US" sz="1100" kern="0" dirty="0">
                <a:solidFill>
                  <a:schemeClr val="tx2"/>
                </a:solidFill>
                <a:latin typeface="+mj-lt"/>
                <a:ea typeface="+mj-ea"/>
                <a:cs typeface="+mj-cs"/>
              </a:rPr>
              <a:t>The preservation of two infant temperaments into adolescence.</a:t>
            </a:r>
            <a:br>
              <a:rPr lang="en-US" sz="1100" kern="0" dirty="0">
                <a:solidFill>
                  <a:schemeClr val="tx2"/>
                </a:solidFill>
                <a:latin typeface="+mj-lt"/>
                <a:ea typeface="+mj-ea"/>
                <a:cs typeface="+mj-cs"/>
              </a:rPr>
            </a:br>
            <a:r>
              <a:rPr lang="en-US" sz="1100" kern="0" dirty="0">
                <a:solidFill>
                  <a:schemeClr val="tx2"/>
                </a:solidFill>
                <a:latin typeface="+mj-lt"/>
                <a:ea typeface="+mj-ea"/>
                <a:cs typeface="+mj-cs"/>
              </a:rPr>
              <a:t>By </a:t>
            </a:r>
            <a:r>
              <a:rPr lang="en-US" sz="1100" kern="0" dirty="0" err="1">
                <a:solidFill>
                  <a:schemeClr val="tx2"/>
                </a:solidFill>
                <a:latin typeface="+mj-lt"/>
                <a:ea typeface="+mj-ea"/>
                <a:cs typeface="+mj-cs"/>
              </a:rPr>
              <a:t>Kagan</a:t>
            </a:r>
            <a:r>
              <a:rPr lang="en-US" sz="1100" kern="0" dirty="0">
                <a:solidFill>
                  <a:schemeClr val="tx2"/>
                </a:solidFill>
                <a:latin typeface="+mj-lt"/>
                <a:ea typeface="+mj-ea"/>
                <a:cs typeface="+mj-cs"/>
              </a:rPr>
              <a:t>, Jerome; </a:t>
            </a:r>
            <a:r>
              <a:rPr lang="en-US" sz="1100" kern="0" dirty="0" err="1">
                <a:solidFill>
                  <a:schemeClr val="tx2"/>
                </a:solidFill>
                <a:latin typeface="+mj-lt"/>
                <a:ea typeface="+mj-ea"/>
                <a:cs typeface="+mj-cs"/>
              </a:rPr>
              <a:t>Snidman</a:t>
            </a:r>
            <a:r>
              <a:rPr lang="en-US" sz="1100" kern="0" dirty="0">
                <a:solidFill>
                  <a:schemeClr val="tx2"/>
                </a:solidFill>
                <a:latin typeface="+mj-lt"/>
                <a:ea typeface="+mj-ea"/>
                <a:cs typeface="+mj-cs"/>
              </a:rPr>
              <a:t>, Nancy; Kahn, </a:t>
            </a:r>
            <a:r>
              <a:rPr lang="en-US" sz="1100" kern="0" dirty="0" err="1">
                <a:solidFill>
                  <a:schemeClr val="tx2"/>
                </a:solidFill>
                <a:latin typeface="+mj-lt"/>
                <a:ea typeface="+mj-ea"/>
                <a:cs typeface="+mj-cs"/>
              </a:rPr>
              <a:t>Vali</a:t>
            </a:r>
            <a:r>
              <a:rPr lang="en-US" sz="1100" kern="0" dirty="0">
                <a:solidFill>
                  <a:schemeClr val="tx2"/>
                </a:solidFill>
                <a:latin typeface="+mj-lt"/>
                <a:ea typeface="+mj-ea"/>
                <a:cs typeface="+mj-cs"/>
              </a:rPr>
              <a:t>; </a:t>
            </a:r>
            <a:r>
              <a:rPr lang="en-US" sz="1100" kern="0" dirty="0" err="1">
                <a:solidFill>
                  <a:schemeClr val="tx2"/>
                </a:solidFill>
                <a:latin typeface="+mj-lt"/>
                <a:ea typeface="+mj-ea"/>
                <a:cs typeface="+mj-cs"/>
              </a:rPr>
              <a:t>Towsley</a:t>
            </a:r>
            <a:r>
              <a:rPr lang="en-US" sz="1100" kern="0" dirty="0">
                <a:solidFill>
                  <a:schemeClr val="tx2"/>
                </a:solidFill>
                <a:latin typeface="+mj-lt"/>
                <a:ea typeface="+mj-ea"/>
                <a:cs typeface="+mj-cs"/>
              </a:rPr>
              <a:t>, Sara</a:t>
            </a:r>
            <a:br>
              <a:rPr lang="en-US" sz="1100" kern="0" dirty="0">
                <a:solidFill>
                  <a:schemeClr val="tx2"/>
                </a:solidFill>
                <a:latin typeface="+mj-lt"/>
                <a:ea typeface="+mj-ea"/>
                <a:cs typeface="+mj-cs"/>
              </a:rPr>
            </a:br>
            <a:r>
              <a:rPr lang="en-US" sz="1100" kern="0" dirty="0">
                <a:solidFill>
                  <a:schemeClr val="tx2"/>
                </a:solidFill>
                <a:latin typeface="+mj-lt"/>
                <a:ea typeface="+mj-ea"/>
                <a:cs typeface="+mj-cs"/>
              </a:rPr>
              <a:t>Monographs of the Society for Research in Child Development. </a:t>
            </a:r>
            <a:r>
              <a:rPr lang="en-US" sz="1100" kern="0" dirty="0" err="1">
                <a:solidFill>
                  <a:schemeClr val="tx2"/>
                </a:solidFill>
                <a:latin typeface="+mj-lt"/>
                <a:ea typeface="+mj-ea"/>
                <a:cs typeface="+mj-cs"/>
              </a:rPr>
              <a:t>Vol</a:t>
            </a:r>
            <a:r>
              <a:rPr lang="en-US" sz="1100" kern="0" dirty="0">
                <a:solidFill>
                  <a:schemeClr val="tx2"/>
                </a:solidFill>
                <a:latin typeface="+mj-lt"/>
                <a:ea typeface="+mj-ea"/>
                <a:cs typeface="+mj-cs"/>
              </a:rPr>
              <a:t> 72(2), Jul 2007, 1-75.</a:t>
            </a:r>
          </a:p>
        </p:txBody>
      </p:sp>
    </p:spTree>
    <p:extLst>
      <p:ext uri="{BB962C8B-B14F-4D97-AF65-F5344CB8AC3E}">
        <p14:creationId xmlns:p14="http://schemas.microsoft.com/office/powerpoint/2010/main" val="2204146250"/>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p:txBody>
          <a:bodyPr/>
          <a:lstStyle/>
          <a:p>
            <a:pPr algn="ctr"/>
            <a:r>
              <a:rPr lang="en-US" dirty="0"/>
              <a:t>Early BI and ER: Pathways to SC</a:t>
            </a:r>
          </a:p>
        </p:txBody>
      </p:sp>
      <p:pic>
        <p:nvPicPr>
          <p:cNvPr id="2" name="Picture 1"/>
          <p:cNvPicPr>
            <a:picLocks noChangeAspect="1"/>
          </p:cNvPicPr>
          <p:nvPr/>
        </p:nvPicPr>
        <p:blipFill>
          <a:blip r:embed="rId3"/>
          <a:stretch>
            <a:fillRect/>
          </a:stretch>
        </p:blipFill>
        <p:spPr>
          <a:xfrm>
            <a:off x="609600" y="1752600"/>
            <a:ext cx="8153400" cy="2529999"/>
          </a:xfrm>
          <a:prstGeom prst="rect">
            <a:avLst/>
          </a:prstGeom>
        </p:spPr>
      </p:pic>
      <p:sp>
        <p:nvSpPr>
          <p:cNvPr id="4" name="TextBox 3"/>
          <p:cNvSpPr txBox="1"/>
          <p:nvPr/>
        </p:nvSpPr>
        <p:spPr>
          <a:xfrm>
            <a:off x="6705600" y="6324600"/>
            <a:ext cx="2081492" cy="338554"/>
          </a:xfrm>
          <a:prstGeom prst="rect">
            <a:avLst/>
          </a:prstGeom>
          <a:noFill/>
        </p:spPr>
        <p:txBody>
          <a:bodyPr wrap="none" rtlCol="0">
            <a:spAutoFit/>
          </a:bodyPr>
          <a:lstStyle/>
          <a:p>
            <a:r>
              <a:rPr lang="en-US" sz="1600" i="1" dirty="0"/>
              <a:t>(</a:t>
            </a:r>
            <a:r>
              <a:rPr lang="en-US" sz="1600" i="1" dirty="0" err="1"/>
              <a:t>Penela</a:t>
            </a:r>
            <a:r>
              <a:rPr lang="en-US" sz="1600" i="1" dirty="0"/>
              <a:t> et al., 2015)</a:t>
            </a:r>
          </a:p>
        </p:txBody>
      </p:sp>
      <p:sp>
        <p:nvSpPr>
          <p:cNvPr id="5" name="TextBox 4"/>
          <p:cNvSpPr txBox="1"/>
          <p:nvPr/>
        </p:nvSpPr>
        <p:spPr>
          <a:xfrm>
            <a:off x="332901" y="6509706"/>
            <a:ext cx="1361996" cy="307777"/>
          </a:xfrm>
          <a:prstGeom prst="rect">
            <a:avLst/>
          </a:prstGeom>
          <a:noFill/>
        </p:spPr>
        <p:txBody>
          <a:bodyPr wrap="none" rtlCol="0">
            <a:spAutoFit/>
          </a:bodyPr>
          <a:lstStyle/>
          <a:p>
            <a:r>
              <a:rPr lang="en-US" sz="1400" dirty="0" err="1"/>
              <a:t>C.Morris</a:t>
            </a:r>
            <a:r>
              <a:rPr lang="en-US" sz="1400" dirty="0"/>
              <a:t>, 2016</a:t>
            </a:r>
          </a:p>
        </p:txBody>
      </p:sp>
      <p:sp>
        <p:nvSpPr>
          <p:cNvPr id="7" name="TextBox 6"/>
          <p:cNvSpPr txBox="1"/>
          <p:nvPr/>
        </p:nvSpPr>
        <p:spPr>
          <a:xfrm>
            <a:off x="949385" y="4463094"/>
            <a:ext cx="7127815" cy="1754327"/>
          </a:xfrm>
          <a:prstGeom prst="rect">
            <a:avLst/>
          </a:prstGeom>
          <a:noFill/>
        </p:spPr>
        <p:txBody>
          <a:bodyPr wrap="square" rtlCol="0">
            <a:spAutoFit/>
          </a:bodyPr>
          <a:lstStyle/>
          <a:p>
            <a:pPr algn="ctr"/>
            <a:r>
              <a:rPr lang="en-US" i="1" dirty="0"/>
              <a:t>Hypothesis</a:t>
            </a:r>
          </a:p>
          <a:p>
            <a:r>
              <a:rPr lang="en-US" dirty="0"/>
              <a:t>Engaged ER strategies will mediate the association between early BI and future social competence</a:t>
            </a:r>
          </a:p>
          <a:p>
            <a:pPr marL="742950" lvl="1" indent="-285750">
              <a:buFont typeface="Arial"/>
              <a:buChar char="•"/>
            </a:pPr>
            <a:r>
              <a:rPr lang="en-US" dirty="0"/>
              <a:t>BI and ER are independently and directly associated with SC</a:t>
            </a:r>
          </a:p>
          <a:p>
            <a:pPr marL="742950" lvl="1" indent="-285750">
              <a:buFont typeface="Arial"/>
              <a:buChar char="•"/>
            </a:pPr>
            <a:r>
              <a:rPr lang="en-US" dirty="0"/>
              <a:t>Children with a history of high BI would display less SC with an unfamiliar peer (at age 7)</a:t>
            </a:r>
          </a:p>
        </p:txBody>
      </p:sp>
    </p:spTree>
    <p:extLst>
      <p:ext uri="{BB962C8B-B14F-4D97-AF65-F5344CB8AC3E}">
        <p14:creationId xmlns:p14="http://schemas.microsoft.com/office/powerpoint/2010/main" val="15762925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75191"/>
            <a:ext cx="4634613" cy="1730009"/>
          </a:xfrm>
        </p:spPr>
        <p:txBody>
          <a:bodyPr>
            <a:normAutofit fontScale="85000" lnSpcReduction="20000"/>
          </a:bodyPr>
          <a:lstStyle/>
          <a:p>
            <a:r>
              <a:rPr lang="en-US" dirty="0"/>
              <a:t>Moderated mediation model</a:t>
            </a:r>
          </a:p>
          <a:p>
            <a:r>
              <a:rPr lang="en-US" dirty="0"/>
              <a:t>257 children </a:t>
            </a:r>
            <a:r>
              <a:rPr lang="en-US" sz="2000" dirty="0"/>
              <a:t>(mostly Caucasian with highly educated mothers)</a:t>
            </a:r>
          </a:p>
          <a:p>
            <a:r>
              <a:rPr lang="en-US" dirty="0"/>
              <a:t>Measures at </a:t>
            </a:r>
          </a:p>
          <a:p>
            <a:pPr marL="118872" indent="0">
              <a:buNone/>
            </a:pPr>
            <a:endParaRPr lang="en-US" sz="2400" dirty="0"/>
          </a:p>
        </p:txBody>
      </p:sp>
      <p:sp>
        <p:nvSpPr>
          <p:cNvPr id="5" name="TextBox 4"/>
          <p:cNvSpPr txBox="1"/>
          <p:nvPr/>
        </p:nvSpPr>
        <p:spPr>
          <a:xfrm>
            <a:off x="6705600" y="6324600"/>
            <a:ext cx="2081492" cy="338554"/>
          </a:xfrm>
          <a:prstGeom prst="rect">
            <a:avLst/>
          </a:prstGeom>
          <a:noFill/>
        </p:spPr>
        <p:txBody>
          <a:bodyPr wrap="none" rtlCol="0">
            <a:spAutoFit/>
          </a:bodyPr>
          <a:lstStyle/>
          <a:p>
            <a:r>
              <a:rPr lang="en-US" sz="1600" i="1" dirty="0"/>
              <a:t>(</a:t>
            </a:r>
            <a:r>
              <a:rPr lang="en-US" sz="1600" i="1" dirty="0" err="1"/>
              <a:t>Penela</a:t>
            </a:r>
            <a:r>
              <a:rPr lang="en-US" sz="1600" i="1" dirty="0"/>
              <a:t> et al., 2015)</a:t>
            </a:r>
          </a:p>
        </p:txBody>
      </p:sp>
      <p:pic>
        <p:nvPicPr>
          <p:cNvPr id="6" name="Picture 5"/>
          <p:cNvPicPr>
            <a:picLocks noChangeAspect="1"/>
          </p:cNvPicPr>
          <p:nvPr/>
        </p:nvPicPr>
        <p:blipFill>
          <a:blip r:embed="rId2"/>
          <a:stretch>
            <a:fillRect/>
          </a:stretch>
        </p:blipFill>
        <p:spPr>
          <a:xfrm>
            <a:off x="5091813" y="1570578"/>
            <a:ext cx="4038600" cy="5092576"/>
          </a:xfrm>
          <a:prstGeom prst="rect">
            <a:avLst/>
          </a:prstGeom>
        </p:spPr>
      </p:pic>
      <p:sp>
        <p:nvSpPr>
          <p:cNvPr id="7" name="TextBox 6"/>
          <p:cNvSpPr txBox="1"/>
          <p:nvPr/>
        </p:nvSpPr>
        <p:spPr>
          <a:xfrm>
            <a:off x="609600" y="3429000"/>
            <a:ext cx="3352800" cy="2585323"/>
          </a:xfrm>
          <a:prstGeom prst="rect">
            <a:avLst/>
          </a:prstGeom>
          <a:noFill/>
        </p:spPr>
        <p:txBody>
          <a:bodyPr wrap="square" rtlCol="0">
            <a:spAutoFit/>
          </a:bodyPr>
          <a:lstStyle/>
          <a:p>
            <a:pPr marL="285750" indent="-285750">
              <a:buFont typeface="Arial"/>
              <a:buChar char="•"/>
            </a:pPr>
            <a:r>
              <a:rPr lang="en-US" dirty="0"/>
              <a:t>2 &amp; 3 years (maternal questionnaires and lab presentation of stimuli)  </a:t>
            </a:r>
          </a:p>
          <a:p>
            <a:pPr marL="285750" indent="-285750">
              <a:buFont typeface="Arial"/>
              <a:buChar char="•"/>
            </a:pPr>
            <a:r>
              <a:rPr lang="en-US" dirty="0"/>
              <a:t>5 years (disappointment task)</a:t>
            </a:r>
          </a:p>
          <a:p>
            <a:pPr marL="285750" indent="-285750">
              <a:buFont typeface="Arial"/>
              <a:buChar char="•"/>
            </a:pPr>
            <a:r>
              <a:rPr lang="en-US" dirty="0"/>
              <a:t>And 7 years (unfamiliar &amp; ambiguous unstructured free play)</a:t>
            </a:r>
          </a:p>
          <a:p>
            <a:endParaRPr lang="en-US" dirty="0"/>
          </a:p>
        </p:txBody>
      </p:sp>
      <p:sp>
        <p:nvSpPr>
          <p:cNvPr id="8" name="Rectangle 2"/>
          <p:cNvSpPr>
            <a:spLocks noGrp="1" noChangeArrowheads="1"/>
          </p:cNvSpPr>
          <p:nvPr>
            <p:ph type="title"/>
          </p:nvPr>
        </p:nvSpPr>
        <p:spPr>
          <a:xfrm>
            <a:off x="457200" y="155448"/>
            <a:ext cx="8229600" cy="1252728"/>
          </a:xfrm>
        </p:spPr>
        <p:txBody>
          <a:bodyPr/>
          <a:lstStyle/>
          <a:p>
            <a:pPr algn="ctr"/>
            <a:r>
              <a:rPr lang="en-US" dirty="0"/>
              <a:t>Early BI and ER: Pathways to SC</a:t>
            </a:r>
          </a:p>
        </p:txBody>
      </p:sp>
      <p:sp>
        <p:nvSpPr>
          <p:cNvPr id="9" name="TextBox 8"/>
          <p:cNvSpPr txBox="1"/>
          <p:nvPr/>
        </p:nvSpPr>
        <p:spPr>
          <a:xfrm>
            <a:off x="332901" y="6509706"/>
            <a:ext cx="1361996" cy="307777"/>
          </a:xfrm>
          <a:prstGeom prst="rect">
            <a:avLst/>
          </a:prstGeom>
          <a:noFill/>
        </p:spPr>
        <p:txBody>
          <a:bodyPr wrap="none" rtlCol="0">
            <a:spAutoFit/>
          </a:bodyPr>
          <a:lstStyle/>
          <a:p>
            <a:r>
              <a:rPr lang="en-US" sz="1400" dirty="0" err="1"/>
              <a:t>C.Morris</a:t>
            </a:r>
            <a:r>
              <a:rPr lang="en-US" sz="1400" dirty="0"/>
              <a:t>, 2016</a:t>
            </a:r>
          </a:p>
        </p:txBody>
      </p:sp>
    </p:spTree>
    <p:extLst>
      <p:ext uri="{BB962C8B-B14F-4D97-AF65-F5344CB8AC3E}">
        <p14:creationId xmlns:p14="http://schemas.microsoft.com/office/powerpoint/2010/main" val="13946161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6160"/>
            <a:ext cx="9067800" cy="6461154"/>
          </a:xfrm>
          <a:prstGeom prst="rect">
            <a:avLst/>
          </a:prstGeom>
        </p:spPr>
      </p:pic>
      <p:sp>
        <p:nvSpPr>
          <p:cNvPr id="5" name="TextBox 4"/>
          <p:cNvSpPr txBox="1"/>
          <p:nvPr/>
        </p:nvSpPr>
        <p:spPr>
          <a:xfrm>
            <a:off x="6705600" y="6324600"/>
            <a:ext cx="2081492" cy="338554"/>
          </a:xfrm>
          <a:prstGeom prst="rect">
            <a:avLst/>
          </a:prstGeom>
          <a:noFill/>
        </p:spPr>
        <p:txBody>
          <a:bodyPr wrap="none" rtlCol="0">
            <a:spAutoFit/>
          </a:bodyPr>
          <a:lstStyle/>
          <a:p>
            <a:r>
              <a:rPr lang="en-US" sz="1600" i="1" dirty="0"/>
              <a:t>(</a:t>
            </a:r>
            <a:r>
              <a:rPr lang="en-US" sz="1600" i="1" dirty="0" err="1"/>
              <a:t>Penela</a:t>
            </a:r>
            <a:r>
              <a:rPr lang="en-US" sz="1600" i="1" dirty="0"/>
              <a:t> et al., 2015)</a:t>
            </a:r>
          </a:p>
        </p:txBody>
      </p:sp>
      <p:sp>
        <p:nvSpPr>
          <p:cNvPr id="6" name="TextBox 5"/>
          <p:cNvSpPr txBox="1"/>
          <p:nvPr/>
        </p:nvSpPr>
        <p:spPr>
          <a:xfrm>
            <a:off x="332901" y="6509706"/>
            <a:ext cx="1361996" cy="307777"/>
          </a:xfrm>
          <a:prstGeom prst="rect">
            <a:avLst/>
          </a:prstGeom>
          <a:noFill/>
        </p:spPr>
        <p:txBody>
          <a:bodyPr wrap="none" rtlCol="0">
            <a:spAutoFit/>
          </a:bodyPr>
          <a:lstStyle/>
          <a:p>
            <a:r>
              <a:rPr lang="en-US" sz="1400" dirty="0" err="1"/>
              <a:t>C.Morris</a:t>
            </a:r>
            <a:r>
              <a:rPr lang="en-US" sz="1400" dirty="0"/>
              <a:t>, 2016</a:t>
            </a:r>
          </a:p>
        </p:txBody>
      </p:sp>
    </p:spTree>
    <p:extLst>
      <p:ext uri="{BB962C8B-B14F-4D97-AF65-F5344CB8AC3E}">
        <p14:creationId xmlns:p14="http://schemas.microsoft.com/office/powerpoint/2010/main" val="42239828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Direct relation of BI to SC was </a:t>
            </a:r>
            <a:r>
              <a:rPr lang="en-US" b="1" i="1" u="sng" dirty="0"/>
              <a:t>not</a:t>
            </a:r>
            <a:r>
              <a:rPr lang="en-US" dirty="0"/>
              <a:t> supported</a:t>
            </a:r>
          </a:p>
          <a:p>
            <a:r>
              <a:rPr lang="en-US" dirty="0"/>
              <a:t>ER mediates the association between BI and future SC</a:t>
            </a:r>
          </a:p>
          <a:p>
            <a:r>
              <a:rPr lang="en-US" dirty="0"/>
              <a:t>Strength of ER mediation varies depending on child’s level of early BI</a:t>
            </a:r>
          </a:p>
        </p:txBody>
      </p:sp>
      <p:sp>
        <p:nvSpPr>
          <p:cNvPr id="4" name="Rectangle 2"/>
          <p:cNvSpPr>
            <a:spLocks noGrp="1" noChangeArrowheads="1"/>
          </p:cNvSpPr>
          <p:nvPr>
            <p:ph type="title"/>
          </p:nvPr>
        </p:nvSpPr>
        <p:spPr>
          <a:xfrm>
            <a:off x="457200" y="155448"/>
            <a:ext cx="8229600" cy="1252728"/>
          </a:xfrm>
        </p:spPr>
        <p:txBody>
          <a:bodyPr/>
          <a:lstStyle/>
          <a:p>
            <a:pPr algn="ctr"/>
            <a:r>
              <a:rPr lang="en-US" dirty="0"/>
              <a:t>Early BI and ER: Pathways to SC</a:t>
            </a:r>
          </a:p>
        </p:txBody>
      </p:sp>
      <p:sp>
        <p:nvSpPr>
          <p:cNvPr id="5" name="TextBox 4"/>
          <p:cNvSpPr txBox="1"/>
          <p:nvPr/>
        </p:nvSpPr>
        <p:spPr>
          <a:xfrm>
            <a:off x="6705600" y="6324600"/>
            <a:ext cx="2081492" cy="338554"/>
          </a:xfrm>
          <a:prstGeom prst="rect">
            <a:avLst/>
          </a:prstGeom>
          <a:noFill/>
        </p:spPr>
        <p:txBody>
          <a:bodyPr wrap="none" rtlCol="0">
            <a:spAutoFit/>
          </a:bodyPr>
          <a:lstStyle/>
          <a:p>
            <a:r>
              <a:rPr lang="en-US" sz="1600" i="1" dirty="0"/>
              <a:t>(</a:t>
            </a:r>
            <a:r>
              <a:rPr lang="en-US" sz="1600" i="1" dirty="0" err="1"/>
              <a:t>Penela</a:t>
            </a:r>
            <a:r>
              <a:rPr lang="en-US" sz="1600" i="1" dirty="0"/>
              <a:t> et al., 2015)</a:t>
            </a:r>
          </a:p>
        </p:txBody>
      </p:sp>
      <p:sp>
        <p:nvSpPr>
          <p:cNvPr id="6" name="TextBox 5"/>
          <p:cNvSpPr txBox="1"/>
          <p:nvPr/>
        </p:nvSpPr>
        <p:spPr>
          <a:xfrm>
            <a:off x="332901" y="6509706"/>
            <a:ext cx="1361996" cy="307777"/>
          </a:xfrm>
          <a:prstGeom prst="rect">
            <a:avLst/>
          </a:prstGeom>
          <a:noFill/>
        </p:spPr>
        <p:txBody>
          <a:bodyPr wrap="none" rtlCol="0">
            <a:spAutoFit/>
          </a:bodyPr>
          <a:lstStyle/>
          <a:p>
            <a:r>
              <a:rPr lang="en-US" sz="1400" dirty="0" err="1"/>
              <a:t>C.Morris</a:t>
            </a:r>
            <a:r>
              <a:rPr lang="en-US" sz="1400" dirty="0"/>
              <a:t>, 2016</a:t>
            </a:r>
          </a:p>
        </p:txBody>
      </p:sp>
    </p:spTree>
    <p:extLst>
      <p:ext uri="{BB962C8B-B14F-4D97-AF65-F5344CB8AC3E}">
        <p14:creationId xmlns:p14="http://schemas.microsoft.com/office/powerpoint/2010/main" val="40388369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477525" y="3023100"/>
            <a:ext cx="8118600" cy="1522800"/>
          </a:xfrm>
          <a:prstGeom prst="rect">
            <a:avLst/>
          </a:prstGeom>
        </p:spPr>
        <p:txBody>
          <a:bodyPr spcFirstLastPara="1" wrap="square" lIns="91425" tIns="91425" rIns="91425" bIns="91425" anchor="b" anchorCtr="0">
            <a:normAutofit fontScale="90000"/>
          </a:bodyPr>
          <a:lstStyle/>
          <a:p>
            <a:r>
              <a:rPr lang="en" sz="2244"/>
              <a:t>Revisiting the Marshmallow Test: A Conceptual Replication Investigating Links Between Early Delay of Gratification and Later Outcomes</a:t>
            </a:r>
            <a:endParaRPr sz="2244"/>
          </a:p>
          <a:p>
            <a:endParaRPr sz="2244"/>
          </a:p>
          <a:p>
            <a:r>
              <a:rPr lang="en" sz="2244"/>
              <a:t>Tyler W. Watts, Greg J. Duncan, Haonan Quan</a:t>
            </a:r>
            <a:endParaRPr sz="2244"/>
          </a:p>
          <a:p>
            <a:endParaRPr sz="1600"/>
          </a:p>
        </p:txBody>
      </p:sp>
      <p:sp>
        <p:nvSpPr>
          <p:cNvPr id="60" name="Google Shape;60;p13"/>
          <p:cNvSpPr txBox="1">
            <a:spLocks noGrp="1"/>
          </p:cNvSpPr>
          <p:nvPr>
            <p:ph type="subTitle" idx="1"/>
          </p:nvPr>
        </p:nvSpPr>
        <p:spPr>
          <a:xfrm>
            <a:off x="512700" y="4697889"/>
            <a:ext cx="8118600" cy="787500"/>
          </a:xfrm>
          <a:prstGeom prst="rect">
            <a:avLst/>
          </a:prstGeom>
        </p:spPr>
        <p:txBody>
          <a:bodyPr spcFirstLastPara="1" wrap="square" lIns="91425" tIns="91425" rIns="91425" bIns="91425" anchor="t" anchorCtr="0">
            <a:normAutofit/>
          </a:bodyPr>
          <a:lstStyle/>
          <a:p>
            <a:pPr marL="0" indent="0" algn="r"/>
            <a:r>
              <a:rPr lang="en" sz="1900"/>
              <a:t>PSY 624: Arushi Malik</a:t>
            </a:r>
            <a:endParaRPr sz="19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1302275"/>
            <a:ext cx="8520600" cy="613200"/>
          </a:xfrm>
          <a:prstGeom prst="rect">
            <a:avLst/>
          </a:prstGeom>
        </p:spPr>
        <p:txBody>
          <a:bodyPr spcFirstLastPara="1" wrap="square" lIns="91425" tIns="91425" rIns="91425" bIns="91425" anchor="t" anchorCtr="0">
            <a:normAutofit fontScale="90000"/>
          </a:bodyPr>
          <a:lstStyle/>
          <a:p>
            <a:pPr algn="ctr"/>
            <a:r>
              <a:rPr lang="en"/>
              <a:t>The Marshmallow Test</a:t>
            </a:r>
            <a:endParaRPr/>
          </a:p>
        </p:txBody>
      </p:sp>
      <p:pic>
        <p:nvPicPr>
          <p:cNvPr id="66" name="Google Shape;66;p14" descr="Download this church video free w/ a 30-day trial: http://bit.ly/2DsfFoE. &#10;&#10;In this popular test, several kids wrestle with waiting to eat a marshmallow in hopes of a bigger prize. This video is a good illustration of temptation and the hope in future rewards. This experiment is based on many previous and similar scientific tests.&#10;&#10;Special thanks to Watermark Community Church (http://www.Watermark.org) for sharing their video with us.&#10;&#10;------------------------------------------------------------------------------------------------ &#10;&#10;Thanks for checking out the Igniter YouTube Channel! &#10; &#10;If you’re reading this, chances are, you may be a church leader—with more than enough on your plate—with too much stress and too little time—looking for creative resources to help. &#10;&#10;You’ve come to the right place. &#10;&#10;------------------------------------------------------------------------------------------------ &#10;&#10;LET'S CONNECT!&#10;Instagram ► https://www.instagram.com/ignitermedia&#10;Twitter ► https://twitter.com/ignitermedia&#10;Facebook ►https://www.facebook.com/ignitermedia" title="The Marshmallow Test | Igniter Media | Church Video">
            <a:hlinkClick r:id="rId3"/>
          </p:cNvPr>
          <p:cNvPicPr preferRelativeResize="0"/>
          <p:nvPr/>
        </p:nvPicPr>
        <p:blipFill>
          <a:blip r:embed="rId4">
            <a:alphaModFix/>
          </a:blip>
          <a:stretch>
            <a:fillRect/>
          </a:stretch>
        </p:blipFill>
        <p:spPr>
          <a:xfrm>
            <a:off x="2394851" y="2227050"/>
            <a:ext cx="4630000" cy="26043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311700" y="1302275"/>
            <a:ext cx="8520600" cy="613200"/>
          </a:xfrm>
          <a:prstGeom prst="rect">
            <a:avLst/>
          </a:prstGeom>
        </p:spPr>
        <p:txBody>
          <a:bodyPr spcFirstLastPara="1" wrap="square" lIns="91425" tIns="91425" rIns="91425" bIns="91425" anchor="t" anchorCtr="0">
            <a:normAutofit fontScale="90000"/>
          </a:bodyPr>
          <a:lstStyle/>
          <a:p>
            <a:pPr>
              <a:buSzPct val="36666"/>
            </a:pPr>
            <a:r>
              <a:rPr lang="en"/>
              <a:t>Introduction</a:t>
            </a:r>
            <a:endParaRPr/>
          </a:p>
          <a:p>
            <a:endParaRPr/>
          </a:p>
        </p:txBody>
      </p:sp>
      <p:sp>
        <p:nvSpPr>
          <p:cNvPr id="72" name="Google Shape;72;p15"/>
          <p:cNvSpPr txBox="1">
            <a:spLocks noGrp="1"/>
          </p:cNvSpPr>
          <p:nvPr>
            <p:ph type="body" idx="1"/>
          </p:nvPr>
        </p:nvSpPr>
        <p:spPr>
          <a:xfrm>
            <a:off x="311700" y="2028850"/>
            <a:ext cx="8520600" cy="3397200"/>
          </a:xfrm>
          <a:prstGeom prst="rect">
            <a:avLst/>
          </a:prstGeom>
        </p:spPr>
        <p:txBody>
          <a:bodyPr spcFirstLastPara="1" wrap="square" lIns="91425" tIns="91425" rIns="91425" bIns="91425" anchor="t" anchorCtr="0">
            <a:normAutofit/>
          </a:bodyPr>
          <a:lstStyle/>
          <a:p>
            <a:pPr>
              <a:lnSpc>
                <a:spcPct val="150000"/>
              </a:lnSpc>
              <a:buChar char="-"/>
            </a:pPr>
            <a:r>
              <a:rPr lang="en"/>
              <a:t>Famous study by Shoda and colleagues. Under certain conditions delaying gratification is related to better social development, health and brain structure. </a:t>
            </a:r>
            <a:endParaRPr/>
          </a:p>
          <a:p>
            <a:pPr>
              <a:lnSpc>
                <a:spcPct val="150000"/>
              </a:lnSpc>
              <a:buChar char="-"/>
            </a:pPr>
            <a:r>
              <a:rPr lang="en"/>
              <a:t>Gratification delay viewed as a fundamental non-cognitive skill, which can have life long benefits. </a:t>
            </a:r>
            <a:endParaRPr/>
          </a:p>
          <a:p>
            <a:pPr>
              <a:lnSpc>
                <a:spcPct val="150000"/>
              </a:lnSpc>
              <a:buChar char="-"/>
            </a:pPr>
            <a:r>
              <a:rPr lang="en"/>
              <a:t>Many studies have looked at other factors mediating this effect.</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311700" y="1293500"/>
            <a:ext cx="8520600" cy="613200"/>
          </a:xfrm>
          <a:prstGeom prst="rect">
            <a:avLst/>
          </a:prstGeom>
        </p:spPr>
        <p:txBody>
          <a:bodyPr spcFirstLastPara="1" wrap="square" lIns="91425" tIns="91425" rIns="91425" bIns="91425" anchor="t" anchorCtr="0">
            <a:normAutofit fontScale="90000"/>
          </a:bodyPr>
          <a:lstStyle/>
          <a:p>
            <a:r>
              <a:rPr lang="en"/>
              <a:t>Methodology &amp; Data</a:t>
            </a:r>
            <a:endParaRPr/>
          </a:p>
        </p:txBody>
      </p:sp>
      <p:sp>
        <p:nvSpPr>
          <p:cNvPr id="78" name="Google Shape;78;p16"/>
          <p:cNvSpPr txBox="1">
            <a:spLocks noGrp="1"/>
          </p:cNvSpPr>
          <p:nvPr>
            <p:ph type="body" idx="1"/>
          </p:nvPr>
        </p:nvSpPr>
        <p:spPr>
          <a:xfrm>
            <a:off x="311700" y="2028850"/>
            <a:ext cx="8520600" cy="3397200"/>
          </a:xfrm>
          <a:prstGeom prst="rect">
            <a:avLst/>
          </a:prstGeom>
        </p:spPr>
        <p:txBody>
          <a:bodyPr spcFirstLastPara="1" wrap="square" lIns="91425" tIns="91425" rIns="91425" bIns="91425" anchor="t" anchorCtr="0">
            <a:noAutofit/>
          </a:bodyPr>
          <a:lstStyle/>
          <a:p>
            <a:pPr indent="-330200">
              <a:lnSpc>
                <a:spcPct val="150000"/>
              </a:lnSpc>
              <a:buSzPts val="1600"/>
            </a:pPr>
            <a:r>
              <a:rPr lang="en" sz="1600"/>
              <a:t>Explored associations between preschoolers’ ability to delay gratification and academic and behavioral outcomes at age 15. </a:t>
            </a:r>
            <a:endParaRPr sz="1600"/>
          </a:p>
          <a:p>
            <a:pPr lvl="1" indent="-330200">
              <a:lnSpc>
                <a:spcPct val="150000"/>
              </a:lnSpc>
              <a:buSzPts val="1600"/>
              <a:buChar char="-"/>
            </a:pPr>
            <a:r>
              <a:rPr lang="en" sz="1600"/>
              <a:t>Focus upon non degree mothers</a:t>
            </a:r>
            <a:endParaRPr sz="1600"/>
          </a:p>
          <a:p>
            <a:pPr lvl="1" indent="-330200">
              <a:lnSpc>
                <a:spcPct val="150000"/>
              </a:lnSpc>
              <a:buSzPts val="1600"/>
              <a:buChar char="-"/>
            </a:pPr>
            <a:r>
              <a:rPr lang="en" sz="1600"/>
              <a:t>Adding confounds</a:t>
            </a:r>
            <a:endParaRPr sz="1600"/>
          </a:p>
          <a:p>
            <a:pPr lvl="1" indent="-330200">
              <a:lnSpc>
                <a:spcPct val="150000"/>
              </a:lnSpc>
              <a:buSzPts val="1600"/>
              <a:buChar char="-"/>
            </a:pPr>
            <a:r>
              <a:rPr lang="en" sz="1600"/>
              <a:t>Diverse sample</a:t>
            </a:r>
            <a:endParaRPr sz="1600"/>
          </a:p>
          <a:p>
            <a:pPr indent="-330200">
              <a:lnSpc>
                <a:spcPct val="150000"/>
              </a:lnSpc>
              <a:buSzPts val="1600"/>
            </a:pPr>
            <a:r>
              <a:rPr lang="en" sz="1600"/>
              <a:t>Participants: Recruited at birth from 10 US cities</a:t>
            </a:r>
            <a:endParaRPr sz="1600"/>
          </a:p>
          <a:p>
            <a:pPr indent="-330200">
              <a:lnSpc>
                <a:spcPct val="150000"/>
              </a:lnSpc>
              <a:buSzPts val="1600"/>
            </a:pPr>
            <a:r>
              <a:rPr lang="en" sz="1600"/>
              <a:t>Analysis done for children who had all data i.e. delayed gratification task at 54 months and achievement and behavioural data at age 15</a:t>
            </a:r>
            <a:endParaRPr sz="1600"/>
          </a:p>
          <a:p>
            <a:pPr lvl="1" indent="-330200">
              <a:lnSpc>
                <a:spcPct val="150000"/>
              </a:lnSpc>
              <a:buSzPts val="1600"/>
            </a:pPr>
            <a:r>
              <a:rPr lang="en" sz="1600"/>
              <a:t>For non degreed mothers  (</a:t>
            </a:r>
            <a:r>
              <a:rPr lang="en" sz="1600" i="1"/>
              <a:t>n</a:t>
            </a:r>
            <a:r>
              <a:rPr lang="en" sz="1600"/>
              <a:t>= 552)</a:t>
            </a:r>
            <a:endParaRPr sz="1600"/>
          </a:p>
          <a:p>
            <a:pPr marL="0" indent="0">
              <a:lnSpc>
                <a:spcPct val="150000"/>
              </a:lnSpc>
              <a:spcBef>
                <a:spcPts val="1200"/>
              </a:spcBef>
              <a:buNone/>
            </a:pPr>
            <a:endParaRPr sz="1600"/>
          </a:p>
          <a:p>
            <a:pPr marL="0" indent="0">
              <a:lnSpc>
                <a:spcPct val="150000"/>
              </a:lnSpc>
              <a:spcBef>
                <a:spcPts val="1200"/>
              </a:spcBef>
              <a:spcAft>
                <a:spcPts val="1200"/>
              </a:spcAft>
              <a:buNone/>
            </a:pPr>
            <a:endParaRPr sz="16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311700" y="1302275"/>
            <a:ext cx="8520600" cy="613200"/>
          </a:xfrm>
          <a:prstGeom prst="rect">
            <a:avLst/>
          </a:prstGeom>
        </p:spPr>
        <p:txBody>
          <a:bodyPr spcFirstLastPara="1" wrap="square" lIns="91425" tIns="91425" rIns="91425" bIns="91425" anchor="t" anchorCtr="0">
            <a:normAutofit fontScale="90000"/>
          </a:bodyPr>
          <a:lstStyle/>
          <a:p>
            <a:r>
              <a:rPr lang="en"/>
              <a:t>Measures</a:t>
            </a:r>
            <a:endParaRPr/>
          </a:p>
        </p:txBody>
      </p:sp>
      <p:sp>
        <p:nvSpPr>
          <p:cNvPr id="84" name="Google Shape;84;p17"/>
          <p:cNvSpPr txBox="1">
            <a:spLocks noGrp="1"/>
          </p:cNvSpPr>
          <p:nvPr>
            <p:ph type="body" idx="1"/>
          </p:nvPr>
        </p:nvSpPr>
        <p:spPr>
          <a:xfrm>
            <a:off x="311700" y="2028850"/>
            <a:ext cx="8520600" cy="3397200"/>
          </a:xfrm>
          <a:prstGeom prst="rect">
            <a:avLst/>
          </a:prstGeom>
        </p:spPr>
        <p:txBody>
          <a:bodyPr spcFirstLastPara="1" wrap="square" lIns="91425" tIns="91425" rIns="91425" bIns="91425" anchor="t" anchorCtr="0">
            <a:normAutofit/>
          </a:bodyPr>
          <a:lstStyle/>
          <a:p>
            <a:pPr>
              <a:buAutoNum type="arabicPeriod"/>
            </a:pPr>
            <a:r>
              <a:rPr lang="en"/>
              <a:t>Delayed gratification aka marshmallow test</a:t>
            </a:r>
            <a:endParaRPr/>
          </a:p>
          <a:p>
            <a:pPr>
              <a:buAutoNum type="arabicPeriod"/>
            </a:pPr>
            <a:r>
              <a:rPr lang="en"/>
              <a:t>Academic achievement: Woodcock-Johnson Psycho-Educational Battery Revised (WJ-R) test</a:t>
            </a:r>
            <a:endParaRPr/>
          </a:p>
          <a:p>
            <a:pPr>
              <a:buAutoNum type="arabicPeriod"/>
            </a:pPr>
            <a:r>
              <a:rPr lang="en"/>
              <a:t>Behavioural Problems: CBCL</a:t>
            </a:r>
            <a:endParaRPr/>
          </a:p>
          <a:p>
            <a:pPr>
              <a:buAutoNum type="arabicPeriod"/>
            </a:pPr>
            <a:r>
              <a:rPr lang="en"/>
              <a:t>Covariates</a:t>
            </a:r>
            <a:endParaRPr/>
          </a:p>
          <a:p>
            <a:pPr lvl="1">
              <a:buAutoNum type="alphaLcPeriod"/>
            </a:pPr>
            <a:r>
              <a:rPr lang="en"/>
              <a:t>Child background and home environment </a:t>
            </a:r>
            <a:endParaRPr/>
          </a:p>
          <a:p>
            <a:pPr lvl="1">
              <a:buAutoNum type="alphaLcPeriod"/>
            </a:pPr>
            <a:r>
              <a:rPr lang="en"/>
              <a:t>Cognitive functioning </a:t>
            </a:r>
            <a:endParaRPr/>
          </a:p>
          <a:p>
            <a:pPr lvl="1">
              <a:buAutoNum type="alphaLcPeriod"/>
            </a:pPr>
            <a:r>
              <a:rPr lang="en"/>
              <a:t>Temperament </a:t>
            </a:r>
            <a:endParaRPr/>
          </a:p>
          <a:p>
            <a:pPr lvl="1">
              <a:buAutoNum type="alphaLcPeriod"/>
            </a:pPr>
            <a:r>
              <a:rPr lang="en"/>
              <a:t>Mother’s intelligence </a:t>
            </a:r>
            <a:endParaRPr/>
          </a:p>
          <a:p>
            <a:pPr lvl="1">
              <a:buAutoNum type="alphaLcPeriod"/>
            </a:pPr>
            <a:r>
              <a:rPr lang="en"/>
              <a:t>Concurrent 54 month control</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Messinger &amp; Henderson</a:t>
            </a:r>
          </a:p>
        </p:txBody>
      </p:sp>
      <p:sp>
        <p:nvSpPr>
          <p:cNvPr id="1945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fld id="{DB8810DA-3753-4A45-95C8-C8E846055B50}" type="slidenum">
              <a:rPr lang="en-US" altLang="en-US" sz="1400" smtClean="0"/>
              <a:pPr>
                <a:spcBef>
                  <a:spcPct val="0"/>
                </a:spcBef>
                <a:buClrTx/>
                <a:buSzTx/>
                <a:buFontTx/>
                <a:buNone/>
              </a:pPr>
              <a:t>6</a:t>
            </a:fld>
            <a:endParaRPr lang="en-US" altLang="en-US" sz="1400"/>
          </a:p>
        </p:txBody>
      </p:sp>
      <p:sp>
        <p:nvSpPr>
          <p:cNvPr id="19460" name="Rectangle 2"/>
          <p:cNvSpPr>
            <a:spLocks noGrp="1" noChangeArrowheads="1"/>
          </p:cNvSpPr>
          <p:nvPr>
            <p:ph type="title"/>
          </p:nvPr>
        </p:nvSpPr>
        <p:spPr/>
        <p:txBody>
          <a:bodyPr>
            <a:normAutofit fontScale="90000"/>
          </a:bodyPr>
          <a:lstStyle/>
          <a:p>
            <a:r>
              <a:rPr lang="en-US" altLang="en-US" sz="4000"/>
              <a:t>But…</a:t>
            </a:r>
            <a:br>
              <a:rPr lang="en-US" altLang="en-US" sz="4000"/>
            </a:br>
            <a:endParaRPr lang="en-US" altLang="en-US" sz="4000"/>
          </a:p>
        </p:txBody>
      </p:sp>
      <p:sp>
        <p:nvSpPr>
          <p:cNvPr id="19461" name="Rectangle 3"/>
          <p:cNvSpPr>
            <a:spLocks noGrp="1" noChangeArrowheads="1"/>
          </p:cNvSpPr>
          <p:nvPr>
            <p:ph type="body" idx="1"/>
          </p:nvPr>
        </p:nvSpPr>
        <p:spPr/>
        <p:txBody>
          <a:bodyPr/>
          <a:lstStyle/>
          <a:p>
            <a:r>
              <a:rPr lang="en-US" altLang="en-US" dirty="0"/>
              <a:t>Calling something temperament does not make it more ‘biological,’ inherited, or stable than any other construct</a:t>
            </a:r>
          </a:p>
          <a:p>
            <a:r>
              <a:rPr lang="en-US" altLang="en-US" dirty="0"/>
              <a:t>Temperament  is a measured construct with particular characteristics</a:t>
            </a:r>
          </a:p>
          <a:p>
            <a:pPr lvl="1"/>
            <a:r>
              <a:rPr lang="en-US" altLang="en-US" dirty="0"/>
              <a:t>Stable/Unstable</a:t>
            </a:r>
          </a:p>
          <a:p>
            <a:pPr lvl="1"/>
            <a:r>
              <a:rPr lang="en-US" altLang="en-US" dirty="0"/>
              <a:t>More heritable/Less heritable</a:t>
            </a:r>
          </a:p>
        </p:txBody>
      </p:sp>
    </p:spTree>
    <p:extLst>
      <p:ext uri="{BB962C8B-B14F-4D97-AF65-F5344CB8AC3E}">
        <p14:creationId xmlns:p14="http://schemas.microsoft.com/office/powerpoint/2010/main" val="39944037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355050" y="1226500"/>
            <a:ext cx="8607600" cy="968400"/>
          </a:xfrm>
          <a:prstGeom prst="rect">
            <a:avLst/>
          </a:prstGeom>
        </p:spPr>
        <p:txBody>
          <a:bodyPr spcFirstLastPara="1" wrap="square" lIns="91425" tIns="91425" rIns="91425" bIns="91425" anchor="t" anchorCtr="0">
            <a:normAutofit/>
          </a:bodyPr>
          <a:lstStyle/>
          <a:p>
            <a:pPr algn="ctr"/>
            <a:r>
              <a:rPr lang="en" sz="1800" b="1"/>
              <a:t>Descriptive Characteristics of Children  (Non degreed vs. Degreed Mothers)</a:t>
            </a:r>
            <a:endParaRPr sz="1800" b="1"/>
          </a:p>
        </p:txBody>
      </p:sp>
      <p:pic>
        <p:nvPicPr>
          <p:cNvPr id="90" name="Google Shape;90;p18"/>
          <p:cNvPicPr preferRelativeResize="0"/>
          <p:nvPr/>
        </p:nvPicPr>
        <p:blipFill>
          <a:blip r:embed="rId3">
            <a:alphaModFix/>
          </a:blip>
          <a:stretch>
            <a:fillRect/>
          </a:stretch>
        </p:blipFill>
        <p:spPr>
          <a:xfrm>
            <a:off x="1790675" y="1839976"/>
            <a:ext cx="6116974" cy="404647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346875" y="1100050"/>
            <a:ext cx="8520600" cy="572700"/>
          </a:xfrm>
          <a:prstGeom prst="rect">
            <a:avLst/>
          </a:prstGeom>
        </p:spPr>
        <p:txBody>
          <a:bodyPr spcFirstLastPara="1" wrap="square" lIns="91425" tIns="91425" rIns="91425" bIns="91425" anchor="t" anchorCtr="0">
            <a:normAutofit/>
          </a:bodyPr>
          <a:lstStyle/>
          <a:p>
            <a:pPr algn="ctr"/>
            <a:r>
              <a:rPr lang="en" sz="1800" b="1">
                <a:solidFill>
                  <a:srgbClr val="030303"/>
                </a:solidFill>
              </a:rPr>
              <a:t>Achievement of Children of Non Degreed Mothers</a:t>
            </a:r>
            <a:endParaRPr sz="1800" b="1">
              <a:solidFill>
                <a:srgbClr val="030303"/>
              </a:solidFill>
            </a:endParaRPr>
          </a:p>
        </p:txBody>
      </p:sp>
      <p:pic>
        <p:nvPicPr>
          <p:cNvPr id="96" name="Google Shape;96;p19"/>
          <p:cNvPicPr preferRelativeResize="0"/>
          <p:nvPr/>
        </p:nvPicPr>
        <p:blipFill>
          <a:blip r:embed="rId3">
            <a:alphaModFix/>
          </a:blip>
          <a:stretch>
            <a:fillRect/>
          </a:stretch>
        </p:blipFill>
        <p:spPr>
          <a:xfrm>
            <a:off x="1104050" y="1831176"/>
            <a:ext cx="7283824" cy="39842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0"/>
          <p:cNvSpPr txBox="1">
            <a:spLocks noGrp="1"/>
          </p:cNvSpPr>
          <p:nvPr>
            <p:ph type="title"/>
          </p:nvPr>
        </p:nvSpPr>
        <p:spPr>
          <a:xfrm>
            <a:off x="311700" y="1126425"/>
            <a:ext cx="8520600" cy="572700"/>
          </a:xfrm>
          <a:prstGeom prst="rect">
            <a:avLst/>
          </a:prstGeom>
        </p:spPr>
        <p:txBody>
          <a:bodyPr spcFirstLastPara="1" wrap="square" lIns="91425" tIns="91425" rIns="91425" bIns="91425" anchor="t" anchorCtr="0">
            <a:normAutofit/>
          </a:bodyPr>
          <a:lstStyle/>
          <a:p>
            <a:pPr algn="ctr"/>
            <a:r>
              <a:rPr lang="en" sz="1800" b="1"/>
              <a:t>Slopes with Controls (for Children of Non degreed Mothers)</a:t>
            </a:r>
            <a:endParaRPr sz="1800" b="1"/>
          </a:p>
        </p:txBody>
      </p:sp>
      <p:pic>
        <p:nvPicPr>
          <p:cNvPr id="102" name="Google Shape;102;p20"/>
          <p:cNvPicPr preferRelativeResize="0"/>
          <p:nvPr/>
        </p:nvPicPr>
        <p:blipFill>
          <a:blip r:embed="rId3">
            <a:alphaModFix/>
          </a:blip>
          <a:stretch>
            <a:fillRect/>
          </a:stretch>
        </p:blipFill>
        <p:spPr>
          <a:xfrm>
            <a:off x="2588325" y="1891501"/>
            <a:ext cx="4364126" cy="37135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1"/>
          <p:cNvSpPr txBox="1">
            <a:spLocks noGrp="1"/>
          </p:cNvSpPr>
          <p:nvPr>
            <p:ph type="title"/>
          </p:nvPr>
        </p:nvSpPr>
        <p:spPr>
          <a:xfrm>
            <a:off x="311700" y="1152825"/>
            <a:ext cx="8520600" cy="613200"/>
          </a:xfrm>
          <a:prstGeom prst="rect">
            <a:avLst/>
          </a:prstGeom>
        </p:spPr>
        <p:txBody>
          <a:bodyPr spcFirstLastPara="1" wrap="square" lIns="91425" tIns="91425" rIns="91425" bIns="91425" anchor="t" anchorCtr="0">
            <a:normAutofit/>
          </a:bodyPr>
          <a:lstStyle/>
          <a:p>
            <a:pPr algn="ctr"/>
            <a:r>
              <a:rPr lang="en" sz="1800" b="1"/>
              <a:t>Achievement of Children of Degreed Mothers</a:t>
            </a:r>
            <a:endParaRPr sz="1800" b="1"/>
          </a:p>
        </p:txBody>
      </p:sp>
      <p:pic>
        <p:nvPicPr>
          <p:cNvPr id="108" name="Google Shape;108;p21"/>
          <p:cNvPicPr preferRelativeResize="0"/>
          <p:nvPr/>
        </p:nvPicPr>
        <p:blipFill>
          <a:blip r:embed="rId3">
            <a:alphaModFix/>
          </a:blip>
          <a:stretch>
            <a:fillRect/>
          </a:stretch>
        </p:blipFill>
        <p:spPr>
          <a:xfrm>
            <a:off x="1486225" y="1637750"/>
            <a:ext cx="6280074" cy="41344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2"/>
          <p:cNvSpPr txBox="1">
            <a:spLocks noGrp="1"/>
          </p:cNvSpPr>
          <p:nvPr>
            <p:ph type="title"/>
          </p:nvPr>
        </p:nvSpPr>
        <p:spPr>
          <a:xfrm>
            <a:off x="311700" y="1117625"/>
            <a:ext cx="8520600" cy="613200"/>
          </a:xfrm>
          <a:prstGeom prst="rect">
            <a:avLst/>
          </a:prstGeom>
        </p:spPr>
        <p:txBody>
          <a:bodyPr spcFirstLastPara="1" wrap="square" lIns="91425" tIns="91425" rIns="91425" bIns="91425" anchor="t" anchorCtr="0">
            <a:normAutofit fontScale="90000"/>
          </a:bodyPr>
          <a:lstStyle/>
          <a:p>
            <a:r>
              <a:rPr lang="en"/>
              <a:t>Discussion</a:t>
            </a:r>
            <a:endParaRPr/>
          </a:p>
        </p:txBody>
      </p:sp>
      <p:sp>
        <p:nvSpPr>
          <p:cNvPr id="114" name="Google Shape;114;p22"/>
          <p:cNvSpPr txBox="1">
            <a:spLocks noGrp="1"/>
          </p:cNvSpPr>
          <p:nvPr>
            <p:ph type="body" idx="1"/>
          </p:nvPr>
        </p:nvSpPr>
        <p:spPr>
          <a:xfrm>
            <a:off x="311700" y="1730400"/>
            <a:ext cx="8520600" cy="3397200"/>
          </a:xfrm>
          <a:prstGeom prst="rect">
            <a:avLst/>
          </a:prstGeom>
        </p:spPr>
        <p:txBody>
          <a:bodyPr spcFirstLastPara="1" wrap="square" lIns="91425" tIns="91425" rIns="91425" bIns="91425" anchor="t" anchorCtr="0">
            <a:noAutofit/>
          </a:bodyPr>
          <a:lstStyle/>
          <a:p>
            <a:pPr indent="-330200">
              <a:lnSpc>
                <a:spcPct val="150000"/>
              </a:lnSpc>
              <a:buSzPts val="1600"/>
            </a:pPr>
            <a:r>
              <a:rPr lang="en" sz="1600"/>
              <a:t>Found statistically significant, although smaller, bivariate associations between early delay ability and later achievement.</a:t>
            </a:r>
            <a:endParaRPr sz="1600"/>
          </a:p>
          <a:p>
            <a:pPr lvl="1" indent="-330200">
              <a:lnSpc>
                <a:spcPct val="150000"/>
              </a:lnSpc>
              <a:buSzPts val="1600"/>
            </a:pPr>
            <a:r>
              <a:rPr lang="en" sz="1600"/>
              <a:t>Sensitive to control</a:t>
            </a:r>
            <a:endParaRPr sz="1600"/>
          </a:p>
          <a:p>
            <a:pPr lvl="1" indent="-330200">
              <a:lnSpc>
                <a:spcPct val="150000"/>
              </a:lnSpc>
              <a:buSzPts val="1600"/>
            </a:pPr>
            <a:r>
              <a:rPr lang="en" sz="1600"/>
              <a:t>Lack of significance in behavioural outcomes: Although a very stable measure</a:t>
            </a:r>
            <a:endParaRPr sz="1600"/>
          </a:p>
          <a:p>
            <a:pPr indent="-330200">
              <a:lnSpc>
                <a:spcPct val="150000"/>
              </a:lnSpc>
              <a:buSzPts val="1600"/>
            </a:pPr>
            <a:r>
              <a:rPr lang="en" sz="1600"/>
              <a:t>Children of non degreed mothers, most of the achievement boost for early delay ability was gained by waiting a mere 20 s.</a:t>
            </a:r>
            <a:endParaRPr sz="1600"/>
          </a:p>
          <a:p>
            <a:pPr indent="-330200">
              <a:lnSpc>
                <a:spcPct val="150000"/>
              </a:lnSpc>
              <a:buSzPts val="1600"/>
            </a:pPr>
            <a:r>
              <a:rPr lang="en" sz="1600"/>
              <a:t>What does marshmallow test measure? </a:t>
            </a:r>
            <a:endParaRPr sz="1600"/>
          </a:p>
          <a:p>
            <a:pPr lvl="1" indent="-330200">
              <a:lnSpc>
                <a:spcPct val="150000"/>
              </a:lnSpc>
              <a:buSzPts val="1600"/>
            </a:pPr>
            <a:r>
              <a:rPr lang="en" sz="1600"/>
              <a:t>Simply viewing delay of gratification as a component of self control may oversimplify how it operates in young children.</a:t>
            </a:r>
            <a:endParaRPr sz="1600"/>
          </a:p>
          <a:p>
            <a:pPr indent="-330200">
              <a:lnSpc>
                <a:spcPct val="150000"/>
              </a:lnSpc>
              <a:buSzPts val="1600"/>
            </a:pPr>
            <a:r>
              <a:rPr lang="en" sz="1600"/>
              <a:t>Thinking about intervention</a:t>
            </a:r>
            <a:endParaRPr sz="1600"/>
          </a:p>
          <a:p>
            <a:pPr lvl="1" indent="-330200">
              <a:lnSpc>
                <a:spcPct val="150000"/>
              </a:lnSpc>
              <a:buSzPts val="1600"/>
            </a:pPr>
            <a:r>
              <a:rPr lang="en" sz="1600"/>
              <a:t>Cognitive and behavioural skills</a:t>
            </a:r>
            <a:endParaRPr sz="1600"/>
          </a:p>
          <a:p>
            <a:pPr marL="0" indent="0">
              <a:lnSpc>
                <a:spcPct val="150000"/>
              </a:lnSpc>
              <a:spcBef>
                <a:spcPts val="1200"/>
              </a:spcBef>
              <a:spcAft>
                <a:spcPts val="1200"/>
              </a:spcAft>
              <a:buNone/>
            </a:pPr>
            <a:endParaRPr sz="160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3"/>
          <p:cNvSpPr txBox="1">
            <a:spLocks noGrp="1"/>
          </p:cNvSpPr>
          <p:nvPr>
            <p:ph type="title"/>
          </p:nvPr>
        </p:nvSpPr>
        <p:spPr>
          <a:xfrm>
            <a:off x="311700" y="1302275"/>
            <a:ext cx="8520600" cy="613200"/>
          </a:xfrm>
          <a:prstGeom prst="rect">
            <a:avLst/>
          </a:prstGeom>
        </p:spPr>
        <p:txBody>
          <a:bodyPr spcFirstLastPara="1" wrap="square" lIns="91425" tIns="91425" rIns="91425" bIns="91425" anchor="t" anchorCtr="0">
            <a:normAutofit fontScale="90000"/>
          </a:bodyPr>
          <a:lstStyle/>
          <a:p>
            <a:r>
              <a:rPr lang="en"/>
              <a:t>Questions</a:t>
            </a:r>
            <a:endParaRPr/>
          </a:p>
        </p:txBody>
      </p:sp>
      <p:sp>
        <p:nvSpPr>
          <p:cNvPr id="120" name="Google Shape;120;p23"/>
          <p:cNvSpPr txBox="1">
            <a:spLocks noGrp="1"/>
          </p:cNvSpPr>
          <p:nvPr>
            <p:ph type="body" idx="1"/>
          </p:nvPr>
        </p:nvSpPr>
        <p:spPr>
          <a:xfrm>
            <a:off x="311700" y="2028850"/>
            <a:ext cx="8520600" cy="3397200"/>
          </a:xfrm>
          <a:prstGeom prst="rect">
            <a:avLst/>
          </a:prstGeom>
        </p:spPr>
        <p:txBody>
          <a:bodyPr spcFirstLastPara="1" wrap="square" lIns="91425" tIns="91425" rIns="91425" bIns="91425" anchor="t" anchorCtr="0">
            <a:normAutofit/>
          </a:bodyPr>
          <a:lstStyle/>
          <a:p>
            <a:pPr>
              <a:buAutoNum type="arabicPeriod"/>
            </a:pPr>
            <a:r>
              <a:rPr lang="en"/>
              <a:t>Are there cultural differences in the perception and practice of delayed gratification? </a:t>
            </a:r>
            <a:endParaRPr/>
          </a:p>
          <a:p>
            <a:pPr>
              <a:buAutoNum type="arabicPeriod"/>
            </a:pPr>
            <a:r>
              <a:rPr lang="en"/>
              <a:t>How would you change/ add measures to study this association? Any covariates, other tools etc? </a:t>
            </a:r>
            <a:endParaRPr/>
          </a:p>
          <a:p>
            <a:pPr>
              <a:buAutoNum type="arabicPeriod"/>
            </a:pPr>
            <a:r>
              <a:rPr lang="en"/>
              <a:t>What are some potential limitations of this replication study?</a:t>
            </a:r>
            <a:endParaRPr/>
          </a:p>
          <a:p>
            <a:pPr>
              <a:buAutoNum type="arabicPeriod"/>
            </a:pPr>
            <a:r>
              <a:rPr lang="en"/>
              <a:t>What additional research questions or experiments could arise from the findings of this study?</a:t>
            </a:r>
            <a:endParaRPr/>
          </a:p>
          <a:p>
            <a:pPr marL="0" indent="0">
              <a:spcBef>
                <a:spcPts val="1200"/>
              </a:spcBef>
              <a:spcAft>
                <a:spcPts val="1200"/>
              </a:spcAft>
              <a:buNone/>
            </a:pP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4"/>
          <p:cNvSpPr txBox="1">
            <a:spLocks noGrp="1"/>
          </p:cNvSpPr>
          <p:nvPr>
            <p:ph type="title"/>
          </p:nvPr>
        </p:nvSpPr>
        <p:spPr>
          <a:xfrm>
            <a:off x="311700" y="1302275"/>
            <a:ext cx="8520600" cy="613200"/>
          </a:xfrm>
          <a:prstGeom prst="rect">
            <a:avLst/>
          </a:prstGeom>
        </p:spPr>
        <p:txBody>
          <a:bodyPr spcFirstLastPara="1" wrap="square" lIns="91425" tIns="91425" rIns="91425" bIns="91425" anchor="t" anchorCtr="0">
            <a:normAutofit fontScale="90000"/>
          </a:bodyPr>
          <a:lstStyle/>
          <a:p>
            <a:endParaRPr/>
          </a:p>
        </p:txBody>
      </p:sp>
      <p:sp>
        <p:nvSpPr>
          <p:cNvPr id="126" name="Google Shape;126;p24"/>
          <p:cNvSpPr txBox="1">
            <a:spLocks noGrp="1"/>
          </p:cNvSpPr>
          <p:nvPr>
            <p:ph type="body" idx="1"/>
          </p:nvPr>
        </p:nvSpPr>
        <p:spPr>
          <a:xfrm>
            <a:off x="311700" y="2028850"/>
            <a:ext cx="8520600" cy="33972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pic>
        <p:nvPicPr>
          <p:cNvPr id="127" name="Google Shape;127;p24"/>
          <p:cNvPicPr preferRelativeResize="0"/>
          <p:nvPr/>
        </p:nvPicPr>
        <p:blipFill>
          <a:blip r:embed="rId3">
            <a:alphaModFix/>
          </a:blip>
          <a:stretch>
            <a:fillRect/>
          </a:stretch>
        </p:blipFill>
        <p:spPr>
          <a:xfrm>
            <a:off x="1" y="1042661"/>
            <a:ext cx="9143999" cy="4772679"/>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417578" y="1622573"/>
            <a:ext cx="8263478" cy="1347683"/>
          </a:xfrm>
        </p:spPr>
        <p:txBody>
          <a:bodyPr>
            <a:noAutofit/>
          </a:bodyPr>
          <a:lstStyle/>
          <a:p>
            <a:r>
              <a:rPr lang="en-US" sz="3000" cap="none" dirty="0"/>
              <a:t>Revisiting the Marshmallow Test:  A Conceptual Replication Investigating Links Between Early Delay of Gratification and Later Outcomes</a:t>
            </a:r>
          </a:p>
        </p:txBody>
      </p:sp>
      <p:sp>
        <p:nvSpPr>
          <p:cNvPr id="3" name="Subtitle 2"/>
          <p:cNvSpPr>
            <a:spLocks noGrp="1"/>
          </p:cNvSpPr>
          <p:nvPr>
            <p:ph type="subTitle" idx="1"/>
          </p:nvPr>
        </p:nvSpPr>
        <p:spPr>
          <a:xfrm>
            <a:off x="417577" y="3173678"/>
            <a:ext cx="8245160" cy="442741"/>
          </a:xfrm>
        </p:spPr>
        <p:txBody>
          <a:bodyPr>
            <a:normAutofit/>
          </a:bodyPr>
          <a:lstStyle/>
          <a:p>
            <a:r>
              <a:rPr lang="en-US" sz="2100" cap="none" dirty="0">
                <a:solidFill>
                  <a:schemeClr val="bg1"/>
                </a:solidFill>
              </a:rPr>
              <a:t>Watts, Duncan,  &amp; </a:t>
            </a:r>
            <a:r>
              <a:rPr lang="en-US" sz="2100" cap="none" dirty="0" err="1">
                <a:solidFill>
                  <a:schemeClr val="bg1"/>
                </a:solidFill>
              </a:rPr>
              <a:t>Quan</a:t>
            </a:r>
            <a:r>
              <a:rPr lang="en-US" sz="2100" cap="none" dirty="0">
                <a:solidFill>
                  <a:schemeClr val="bg1"/>
                </a:solidFill>
              </a:rPr>
              <a:t> (2018)</a:t>
            </a:r>
          </a:p>
        </p:txBody>
      </p:sp>
      <p:sp>
        <p:nvSpPr>
          <p:cNvPr id="4" name="TextBox 3"/>
          <p:cNvSpPr txBox="1"/>
          <p:nvPr/>
        </p:nvSpPr>
        <p:spPr>
          <a:xfrm>
            <a:off x="8181474" y="5723751"/>
            <a:ext cx="962526" cy="300082"/>
          </a:xfrm>
          <a:prstGeom prst="rect">
            <a:avLst/>
          </a:prstGeom>
          <a:noFill/>
        </p:spPr>
        <p:txBody>
          <a:bodyPr wrap="square" rtlCol="0">
            <a:spAutoFit/>
          </a:bodyPr>
          <a:lstStyle/>
          <a:p>
            <a:pPr defTabSz="342900" eaLnBrk="1" fontAlgn="auto" hangingPunct="1">
              <a:spcBef>
                <a:spcPts val="0"/>
              </a:spcBef>
              <a:spcAft>
                <a:spcPts val="0"/>
              </a:spcAft>
            </a:pPr>
            <a:r>
              <a:rPr lang="en-US" sz="1350">
                <a:solidFill>
                  <a:prstClr val="black"/>
                </a:solidFill>
                <a:latin typeface="Gill Sans MT" panose="020B0502020104020203"/>
              </a:rPr>
              <a:t>Leung</a:t>
            </a:r>
          </a:p>
        </p:txBody>
      </p:sp>
    </p:spTree>
    <p:extLst>
      <p:ext uri="{BB962C8B-B14F-4D97-AF65-F5344CB8AC3E}">
        <p14:creationId xmlns:p14="http://schemas.microsoft.com/office/powerpoint/2010/main" val="35018358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cap="none" dirty="0"/>
              <a:t>Original Study vs. Current Study</a:t>
            </a:r>
          </a:p>
        </p:txBody>
      </p:sp>
      <p:sp>
        <p:nvSpPr>
          <p:cNvPr id="3" name="Content Placeholder 2"/>
          <p:cNvSpPr>
            <a:spLocks noGrp="1"/>
          </p:cNvSpPr>
          <p:nvPr>
            <p:ph idx="1"/>
          </p:nvPr>
        </p:nvSpPr>
        <p:spPr/>
        <p:txBody>
          <a:bodyPr/>
          <a:lstStyle/>
          <a:p>
            <a:pPr marL="229500" lvl="1"/>
            <a:r>
              <a:rPr lang="en-US" sz="1800" dirty="0"/>
              <a:t>Delayed gratification is related to later </a:t>
            </a:r>
          </a:p>
          <a:p>
            <a:pPr marL="0" lvl="1" indent="0">
              <a:buNone/>
            </a:pPr>
            <a:r>
              <a:rPr lang="en-US" sz="1800" dirty="0"/>
              <a:t>cognitive and social skills</a:t>
            </a:r>
          </a:p>
          <a:p>
            <a:pPr lvl="1"/>
            <a:r>
              <a:rPr lang="en-US" dirty="0" err="1"/>
              <a:t>Shoda</a:t>
            </a:r>
            <a:r>
              <a:rPr lang="en-US" dirty="0"/>
              <a:t>, </a:t>
            </a:r>
            <a:r>
              <a:rPr lang="en-US" dirty="0" err="1"/>
              <a:t>Mischel</a:t>
            </a:r>
            <a:r>
              <a:rPr lang="en-US" dirty="0"/>
              <a:t>, &amp; Peake (1990)</a:t>
            </a:r>
          </a:p>
          <a:p>
            <a:pPr marL="229500" lvl="1"/>
            <a:r>
              <a:rPr lang="en-US" sz="1800" dirty="0"/>
              <a:t>Application to children of </a:t>
            </a:r>
            <a:r>
              <a:rPr lang="en-US" sz="1800" dirty="0" err="1"/>
              <a:t>nondegreed</a:t>
            </a:r>
            <a:r>
              <a:rPr lang="en-US" sz="1800" dirty="0"/>
              <a:t> mothers</a:t>
            </a:r>
          </a:p>
          <a:p>
            <a:pPr lvl="1"/>
            <a:r>
              <a:rPr lang="en-US" dirty="0"/>
              <a:t>Watts, Duncan, &amp; </a:t>
            </a:r>
            <a:r>
              <a:rPr lang="en-US" dirty="0" err="1"/>
              <a:t>Quan</a:t>
            </a:r>
            <a:r>
              <a:rPr lang="en-US" dirty="0"/>
              <a:t> (2018)</a:t>
            </a:r>
          </a:p>
        </p:txBody>
      </p:sp>
      <p:sp>
        <p:nvSpPr>
          <p:cNvPr id="8" name="TextBox 7"/>
          <p:cNvSpPr txBox="1"/>
          <p:nvPr/>
        </p:nvSpPr>
        <p:spPr>
          <a:xfrm>
            <a:off x="8181474" y="5723751"/>
            <a:ext cx="962526" cy="300082"/>
          </a:xfrm>
          <a:prstGeom prst="rect">
            <a:avLst/>
          </a:prstGeom>
          <a:noFill/>
        </p:spPr>
        <p:txBody>
          <a:bodyPr wrap="square" rtlCol="0">
            <a:spAutoFit/>
          </a:bodyPr>
          <a:lstStyle/>
          <a:p>
            <a:pPr defTabSz="342900" eaLnBrk="1" fontAlgn="auto" hangingPunct="1">
              <a:spcBef>
                <a:spcPts val="0"/>
              </a:spcBef>
              <a:spcAft>
                <a:spcPts val="0"/>
              </a:spcAft>
            </a:pPr>
            <a:r>
              <a:rPr lang="en-US" sz="1350">
                <a:solidFill>
                  <a:prstClr val="black"/>
                </a:solidFill>
                <a:latin typeface="Gill Sans MT" panose="020B0502020104020203"/>
              </a:rPr>
              <a:t>Leung</a:t>
            </a:r>
          </a:p>
        </p:txBody>
      </p:sp>
      <p:pic>
        <p:nvPicPr>
          <p:cNvPr id="9" name="Picture 6" descr="ids today are waiting longer than ever in the classic marshmallow ...">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360"/>
          <a:stretch/>
        </p:blipFill>
        <p:spPr bwMode="auto">
          <a:xfrm>
            <a:off x="5271586" y="2897120"/>
            <a:ext cx="3436520" cy="2073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4520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cap="none" dirty="0"/>
              <a:t>Current Study</a:t>
            </a:r>
          </a:p>
        </p:txBody>
      </p:sp>
      <p:sp>
        <p:nvSpPr>
          <p:cNvPr id="3" name="Content Placeholder 2"/>
          <p:cNvSpPr>
            <a:spLocks noGrp="1"/>
          </p:cNvSpPr>
          <p:nvPr>
            <p:ph idx="1"/>
          </p:nvPr>
        </p:nvSpPr>
        <p:spPr/>
        <p:txBody>
          <a:bodyPr>
            <a:normAutofit/>
          </a:bodyPr>
          <a:lstStyle/>
          <a:p>
            <a:r>
              <a:rPr lang="en-US" sz="1800" dirty="0"/>
              <a:t>Delayed gratification task at 54 months</a:t>
            </a:r>
          </a:p>
          <a:p>
            <a:pPr marL="0" indent="0">
              <a:buNone/>
            </a:pPr>
            <a:endParaRPr lang="en-US" sz="1800" dirty="0"/>
          </a:p>
          <a:p>
            <a:r>
              <a:rPr lang="en-US" sz="1800" dirty="0"/>
              <a:t>Outcome variables at Grade 1 and age 15</a:t>
            </a:r>
          </a:p>
          <a:p>
            <a:pPr marL="0" indent="0">
              <a:buNone/>
            </a:pPr>
            <a:endParaRPr lang="en-US" sz="1800" dirty="0"/>
          </a:p>
          <a:p>
            <a:r>
              <a:rPr lang="en-US" sz="1800" dirty="0"/>
              <a:t>Sample split based on mother’s education</a:t>
            </a:r>
          </a:p>
        </p:txBody>
      </p:sp>
      <p:sp>
        <p:nvSpPr>
          <p:cNvPr id="4" name="TextBox 3"/>
          <p:cNvSpPr txBox="1"/>
          <p:nvPr/>
        </p:nvSpPr>
        <p:spPr>
          <a:xfrm>
            <a:off x="8181474" y="5723751"/>
            <a:ext cx="962526" cy="300082"/>
          </a:xfrm>
          <a:prstGeom prst="rect">
            <a:avLst/>
          </a:prstGeom>
          <a:noFill/>
        </p:spPr>
        <p:txBody>
          <a:bodyPr wrap="square" rtlCol="0">
            <a:spAutoFit/>
          </a:bodyPr>
          <a:lstStyle/>
          <a:p>
            <a:pPr defTabSz="342900" eaLnBrk="1" fontAlgn="auto" hangingPunct="1">
              <a:spcBef>
                <a:spcPts val="0"/>
              </a:spcBef>
              <a:spcAft>
                <a:spcPts val="0"/>
              </a:spcAft>
            </a:pPr>
            <a:r>
              <a:rPr lang="en-US" sz="1350">
                <a:solidFill>
                  <a:prstClr val="black"/>
                </a:solidFill>
                <a:latin typeface="Gill Sans MT" panose="020B0502020104020203"/>
              </a:rPr>
              <a:t>Leung</a:t>
            </a:r>
          </a:p>
        </p:txBody>
      </p:sp>
    </p:spTree>
    <p:extLst>
      <p:ext uri="{BB962C8B-B14F-4D97-AF65-F5344CB8AC3E}">
        <p14:creationId xmlns:p14="http://schemas.microsoft.com/office/powerpoint/2010/main" val="4146126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rtlCol="0">
            <a:normAutofit fontScale="90000"/>
          </a:bodyPr>
          <a:lstStyle/>
          <a:p>
            <a:pPr fontAlgn="auto">
              <a:spcAft>
                <a:spcPts val="0"/>
              </a:spcAft>
              <a:defRPr/>
            </a:pPr>
            <a:r>
              <a:rPr lang="en-US" dirty="0"/>
              <a:t>Evolution in our Conceptualization of the Neural Basis of Temperament</a:t>
            </a:r>
          </a:p>
        </p:txBody>
      </p:sp>
      <p:sp>
        <p:nvSpPr>
          <p:cNvPr id="27651" name="Content Placeholder 4"/>
          <p:cNvSpPr>
            <a:spLocks noGrp="1"/>
          </p:cNvSpPr>
          <p:nvPr>
            <p:ph idx="1"/>
          </p:nvPr>
        </p:nvSpPr>
        <p:spPr/>
        <p:txBody>
          <a:bodyPr/>
          <a:lstStyle/>
          <a:p>
            <a:r>
              <a:rPr lang="en-US" altLang="en-US" dirty="0"/>
              <a:t>Hippocrates-Galen</a:t>
            </a:r>
          </a:p>
          <a:p>
            <a:pPr lvl="1"/>
            <a:r>
              <a:rPr lang="en-US" altLang="en-US" dirty="0"/>
              <a:t>Personality types = balance of bodily humors</a:t>
            </a:r>
          </a:p>
          <a:p>
            <a:pPr lvl="1">
              <a:buFontTx/>
              <a:buNone/>
            </a:pPr>
            <a:endParaRPr lang="en-US" altLang="en-US" dirty="0"/>
          </a:p>
          <a:p>
            <a:r>
              <a:rPr lang="en-US" altLang="en-US" dirty="0"/>
              <a:t>Pavlov &amp; Students</a:t>
            </a:r>
          </a:p>
          <a:p>
            <a:pPr lvl="1"/>
            <a:r>
              <a:rPr lang="en-US" altLang="en-US" dirty="0"/>
              <a:t>Relation of CNS to individual differences</a:t>
            </a:r>
          </a:p>
          <a:p>
            <a:pPr lvl="1"/>
            <a:r>
              <a:rPr lang="en-US" altLang="en-US" dirty="0"/>
              <a:t>Interplay between cortex and </a:t>
            </a:r>
            <a:r>
              <a:rPr lang="en-US" altLang="en-US" dirty="0" err="1"/>
              <a:t>subcortex</a:t>
            </a:r>
            <a:endParaRPr lang="en-US" altLang="en-US" dirty="0"/>
          </a:p>
          <a:p>
            <a:pPr lvl="1"/>
            <a:r>
              <a:rPr lang="en-US" altLang="en-US" dirty="0"/>
              <a:t>Influence of contextual factors</a:t>
            </a:r>
          </a:p>
          <a:p>
            <a:endParaRPr lang="en-US" altLang="en-US" dirty="0"/>
          </a:p>
          <a:p>
            <a:pPr lvl="1">
              <a:buFontTx/>
              <a:buNone/>
            </a:pPr>
            <a:endParaRPr lang="en-US" altLang="en-US" dirty="0"/>
          </a:p>
        </p:txBody>
      </p:sp>
      <p:sp>
        <p:nvSpPr>
          <p:cNvPr id="27652"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Carter</a:t>
            </a:r>
          </a:p>
        </p:txBody>
      </p:sp>
    </p:spTree>
    <p:extLst>
      <p:ext uri="{BB962C8B-B14F-4D97-AF65-F5344CB8AC3E}">
        <p14:creationId xmlns:p14="http://schemas.microsoft.com/office/powerpoint/2010/main" val="912729523"/>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cap="none" dirty="0"/>
              <a:t>Children of </a:t>
            </a:r>
            <a:r>
              <a:rPr lang="en-US" sz="2700" cap="none" dirty="0" err="1"/>
              <a:t>Nondegreed</a:t>
            </a:r>
            <a:r>
              <a:rPr lang="en-US" sz="2700" cap="none" dirty="0"/>
              <a:t> vs. Degreed Mothers</a:t>
            </a:r>
          </a:p>
        </p:txBody>
      </p:sp>
      <p:pic>
        <p:nvPicPr>
          <p:cNvPr id="6" name="Picture 5"/>
          <p:cNvPicPr>
            <a:picLocks noChangeAspect="1"/>
          </p:cNvPicPr>
          <p:nvPr/>
        </p:nvPicPr>
        <p:blipFill>
          <a:blip r:embed="rId3"/>
          <a:stretch>
            <a:fillRect/>
          </a:stretch>
        </p:blipFill>
        <p:spPr>
          <a:xfrm>
            <a:off x="914400" y="1748180"/>
            <a:ext cx="7385497" cy="4881220"/>
          </a:xfrm>
          <a:prstGeom prst="rect">
            <a:avLst/>
          </a:prstGeom>
        </p:spPr>
      </p:pic>
      <p:sp>
        <p:nvSpPr>
          <p:cNvPr id="7" name="TextBox 6"/>
          <p:cNvSpPr txBox="1"/>
          <p:nvPr/>
        </p:nvSpPr>
        <p:spPr>
          <a:xfrm>
            <a:off x="3962400" y="3048001"/>
            <a:ext cx="2286000" cy="228600"/>
          </a:xfrm>
          <a:prstGeom prst="rect">
            <a:avLst/>
          </a:prstGeom>
          <a:noFill/>
          <a:ln>
            <a:solidFill>
              <a:schemeClr val="accent1"/>
            </a:solidFill>
          </a:ln>
        </p:spPr>
        <p:txBody>
          <a:bodyPr wrap="square" rtlCol="0">
            <a:spAutoFit/>
          </a:bodyPr>
          <a:lstStyle/>
          <a:p>
            <a:pPr defTabSz="342900" eaLnBrk="1" fontAlgn="auto" hangingPunct="1">
              <a:spcBef>
                <a:spcPts val="0"/>
              </a:spcBef>
              <a:spcAft>
                <a:spcPts val="0"/>
              </a:spcAft>
            </a:pPr>
            <a:endParaRPr lang="en-US" sz="1350" dirty="0">
              <a:solidFill>
                <a:prstClr val="black"/>
              </a:solidFill>
              <a:latin typeface="Gill Sans MT" panose="020B0502020104020203"/>
            </a:endParaRPr>
          </a:p>
        </p:txBody>
      </p:sp>
    </p:spTree>
    <p:extLst>
      <p:ext uri="{BB962C8B-B14F-4D97-AF65-F5344CB8AC3E}">
        <p14:creationId xmlns:p14="http://schemas.microsoft.com/office/powerpoint/2010/main" val="29000977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cap="none" dirty="0"/>
              <a:t>Achievement of Children of </a:t>
            </a:r>
            <a:r>
              <a:rPr lang="en-US" sz="2700" cap="none" dirty="0" err="1"/>
              <a:t>Nondegreed</a:t>
            </a:r>
            <a:r>
              <a:rPr lang="en-US" sz="2700" cap="none" dirty="0"/>
              <a:t> Mothers</a:t>
            </a:r>
          </a:p>
        </p:txBody>
      </p:sp>
      <p:pic>
        <p:nvPicPr>
          <p:cNvPr id="5" name="Content Placeholder 4"/>
          <p:cNvPicPr>
            <a:picLocks noGrp="1" noChangeAspect="1"/>
          </p:cNvPicPr>
          <p:nvPr>
            <p:ph idx="1"/>
          </p:nvPr>
        </p:nvPicPr>
        <p:blipFill>
          <a:blip r:embed="rId3"/>
          <a:stretch>
            <a:fillRect/>
          </a:stretch>
        </p:blipFill>
        <p:spPr>
          <a:xfrm>
            <a:off x="533401" y="1966378"/>
            <a:ext cx="8233854" cy="4510622"/>
          </a:xfrm>
          <a:prstGeom prst="rect">
            <a:avLst/>
          </a:prstGeom>
        </p:spPr>
      </p:pic>
      <p:sp>
        <p:nvSpPr>
          <p:cNvPr id="6" name="TextBox 5"/>
          <p:cNvSpPr txBox="1"/>
          <p:nvPr/>
        </p:nvSpPr>
        <p:spPr>
          <a:xfrm>
            <a:off x="2902042" y="3124200"/>
            <a:ext cx="5806064" cy="371871"/>
          </a:xfrm>
          <a:prstGeom prst="rect">
            <a:avLst/>
          </a:prstGeom>
          <a:noFill/>
          <a:ln>
            <a:solidFill>
              <a:schemeClr val="accent1"/>
            </a:solidFill>
          </a:ln>
        </p:spPr>
        <p:txBody>
          <a:bodyPr wrap="square" rtlCol="0">
            <a:spAutoFit/>
          </a:bodyPr>
          <a:lstStyle/>
          <a:p>
            <a:pPr defTabSz="342900" eaLnBrk="1" fontAlgn="auto" hangingPunct="1">
              <a:spcBef>
                <a:spcPts val="0"/>
              </a:spcBef>
              <a:spcAft>
                <a:spcPts val="0"/>
              </a:spcAft>
            </a:pPr>
            <a:endParaRPr lang="en-US" sz="1350">
              <a:solidFill>
                <a:prstClr val="black"/>
              </a:solidFill>
              <a:latin typeface="Gill Sans MT" panose="020B0502020104020203"/>
            </a:endParaRPr>
          </a:p>
        </p:txBody>
      </p:sp>
    </p:spTree>
    <p:extLst>
      <p:ext uri="{BB962C8B-B14F-4D97-AF65-F5344CB8AC3E}">
        <p14:creationId xmlns:p14="http://schemas.microsoft.com/office/powerpoint/2010/main" val="2015677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cap="none" dirty="0"/>
              <a:t>Inclusion of Controls (for Children of </a:t>
            </a:r>
            <a:r>
              <a:rPr lang="en-US" sz="2700" cap="none" dirty="0" err="1"/>
              <a:t>Nondegreed</a:t>
            </a:r>
            <a:r>
              <a:rPr lang="en-US" sz="2700" cap="none" dirty="0"/>
              <a:t> Mothers)</a:t>
            </a:r>
          </a:p>
        </p:txBody>
      </p:sp>
      <p:pic>
        <p:nvPicPr>
          <p:cNvPr id="4" name="Content Placeholder 3"/>
          <p:cNvPicPr>
            <a:picLocks noGrp="1" noChangeAspect="1"/>
          </p:cNvPicPr>
          <p:nvPr>
            <p:ph idx="1"/>
          </p:nvPr>
        </p:nvPicPr>
        <p:blipFill>
          <a:blip r:embed="rId3"/>
          <a:stretch>
            <a:fillRect/>
          </a:stretch>
        </p:blipFill>
        <p:spPr>
          <a:xfrm>
            <a:off x="2532945" y="2378869"/>
            <a:ext cx="4078110" cy="3470868"/>
          </a:xfrm>
          <a:prstGeom prst="rect">
            <a:avLst/>
          </a:prstGeom>
        </p:spPr>
      </p:pic>
    </p:spTree>
    <p:extLst>
      <p:ext uri="{BB962C8B-B14F-4D97-AF65-F5344CB8AC3E}">
        <p14:creationId xmlns:p14="http://schemas.microsoft.com/office/powerpoint/2010/main" val="5206624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cap="none" dirty="0"/>
              <a:t>Achievement of Children of Degreed Mothers</a:t>
            </a:r>
            <a:endParaRPr lang="en-US" sz="2700" dirty="0"/>
          </a:p>
        </p:txBody>
      </p:sp>
      <p:pic>
        <p:nvPicPr>
          <p:cNvPr id="6" name="Content Placeholder 5"/>
          <p:cNvPicPr>
            <a:picLocks noGrp="1" noChangeAspect="1"/>
          </p:cNvPicPr>
          <p:nvPr>
            <p:ph idx="1"/>
          </p:nvPr>
        </p:nvPicPr>
        <p:blipFill>
          <a:blip r:embed="rId3"/>
          <a:stretch>
            <a:fillRect/>
          </a:stretch>
        </p:blipFill>
        <p:spPr>
          <a:xfrm>
            <a:off x="762000" y="1742291"/>
            <a:ext cx="7619999" cy="5009340"/>
          </a:xfrm>
          <a:prstGeom prst="rect">
            <a:avLst/>
          </a:prstGeom>
        </p:spPr>
      </p:pic>
      <p:sp>
        <p:nvSpPr>
          <p:cNvPr id="7" name="TextBox 6"/>
          <p:cNvSpPr txBox="1"/>
          <p:nvPr/>
        </p:nvSpPr>
        <p:spPr>
          <a:xfrm>
            <a:off x="2514600" y="2971800"/>
            <a:ext cx="5867400" cy="300082"/>
          </a:xfrm>
          <a:prstGeom prst="rect">
            <a:avLst/>
          </a:prstGeom>
          <a:noFill/>
          <a:ln>
            <a:solidFill>
              <a:schemeClr val="accent1"/>
            </a:solidFill>
          </a:ln>
        </p:spPr>
        <p:txBody>
          <a:bodyPr wrap="square" rtlCol="0">
            <a:spAutoFit/>
          </a:bodyPr>
          <a:lstStyle/>
          <a:p>
            <a:pPr defTabSz="342900" eaLnBrk="1" fontAlgn="auto" hangingPunct="1">
              <a:spcBef>
                <a:spcPts val="0"/>
              </a:spcBef>
              <a:spcAft>
                <a:spcPts val="0"/>
              </a:spcAft>
            </a:pPr>
            <a:r>
              <a:rPr lang="en-US" sz="1350" dirty="0">
                <a:solidFill>
                  <a:prstClr val="black"/>
                </a:solidFill>
                <a:latin typeface="Gill Sans MT" panose="020B0502020104020203"/>
              </a:rPr>
              <a:t>`</a:t>
            </a:r>
          </a:p>
        </p:txBody>
      </p:sp>
    </p:spTree>
    <p:extLst>
      <p:ext uri="{BB962C8B-B14F-4D97-AF65-F5344CB8AC3E}">
        <p14:creationId xmlns:p14="http://schemas.microsoft.com/office/powerpoint/2010/main" val="28726466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cap="none" dirty="0"/>
              <a:t>Discussion</a:t>
            </a:r>
            <a:endParaRPr lang="en-US" cap="none" dirty="0"/>
          </a:p>
        </p:txBody>
      </p:sp>
      <p:sp>
        <p:nvSpPr>
          <p:cNvPr id="3" name="Content Placeholder 2"/>
          <p:cNvSpPr>
            <a:spLocks noGrp="1"/>
          </p:cNvSpPr>
          <p:nvPr>
            <p:ph idx="1"/>
          </p:nvPr>
        </p:nvSpPr>
        <p:spPr/>
        <p:txBody>
          <a:bodyPr>
            <a:normAutofit/>
          </a:bodyPr>
          <a:lstStyle/>
          <a:p>
            <a:r>
              <a:rPr lang="en-US" sz="1800" dirty="0"/>
              <a:t>The relationship between delay of gratification and later outcomes is complex.</a:t>
            </a:r>
          </a:p>
          <a:p>
            <a:pPr marL="0" indent="0">
              <a:buNone/>
            </a:pPr>
            <a:endParaRPr lang="en-US" sz="1800" dirty="0"/>
          </a:p>
          <a:p>
            <a:r>
              <a:rPr lang="en-US" sz="1800" dirty="0"/>
              <a:t>Broader abilities related to delay of</a:t>
            </a:r>
          </a:p>
          <a:p>
            <a:pPr marL="0" indent="0">
              <a:buNone/>
            </a:pPr>
            <a:r>
              <a:rPr lang="en-US" sz="1800" dirty="0"/>
              <a:t>gratification should be considered.</a:t>
            </a:r>
          </a:p>
          <a:p>
            <a:pPr lvl="1"/>
            <a:r>
              <a:rPr lang="en-US" sz="1650" dirty="0"/>
              <a:t>Home environment may impact external</a:t>
            </a:r>
          </a:p>
          <a:p>
            <a:pPr marL="243000" lvl="1" indent="0">
              <a:buNone/>
            </a:pPr>
            <a:r>
              <a:rPr lang="en-US" sz="1650" dirty="0"/>
              <a:t>factors that influence later outcomes.</a:t>
            </a:r>
          </a:p>
          <a:p>
            <a:pPr lvl="1"/>
            <a:r>
              <a:rPr lang="en-US" sz="1650" dirty="0"/>
              <a:t>What other factors may play a role?</a:t>
            </a:r>
          </a:p>
          <a:p>
            <a:pPr lvl="1"/>
            <a:endParaRPr lang="en-US" dirty="0"/>
          </a:p>
        </p:txBody>
      </p:sp>
      <p:sp>
        <p:nvSpPr>
          <p:cNvPr id="4" name="TextBox 3"/>
          <p:cNvSpPr txBox="1"/>
          <p:nvPr/>
        </p:nvSpPr>
        <p:spPr>
          <a:xfrm>
            <a:off x="8181474" y="5723751"/>
            <a:ext cx="962526" cy="300082"/>
          </a:xfrm>
          <a:prstGeom prst="rect">
            <a:avLst/>
          </a:prstGeom>
          <a:noFill/>
        </p:spPr>
        <p:txBody>
          <a:bodyPr wrap="square" rtlCol="0">
            <a:spAutoFit/>
          </a:bodyPr>
          <a:lstStyle/>
          <a:p>
            <a:pPr defTabSz="342900" eaLnBrk="1" fontAlgn="auto" hangingPunct="1">
              <a:spcBef>
                <a:spcPts val="0"/>
              </a:spcBef>
              <a:spcAft>
                <a:spcPts val="0"/>
              </a:spcAft>
            </a:pPr>
            <a:r>
              <a:rPr lang="en-US" sz="1350">
                <a:solidFill>
                  <a:prstClr val="black"/>
                </a:solidFill>
                <a:latin typeface="Gill Sans MT" panose="020B0502020104020203"/>
              </a:rPr>
              <a:t>Leung</a:t>
            </a:r>
          </a:p>
        </p:txBody>
      </p:sp>
      <p:pic>
        <p:nvPicPr>
          <p:cNvPr id="5" name="Picture 2" descr="assing the Marshmallow Test May Be More About Smarts Than Self ...">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462" t="14588" r="9955"/>
          <a:stretch/>
        </p:blipFill>
        <p:spPr bwMode="auto">
          <a:xfrm>
            <a:off x="5177753" y="3261680"/>
            <a:ext cx="3233058" cy="1836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6998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44" y="3047999"/>
            <a:ext cx="9034256" cy="3124201"/>
          </a:xfrm>
        </p:spPr>
        <p:txBody>
          <a:bodyPr>
            <a:normAutofit/>
          </a:bodyPr>
          <a:lstStyle/>
          <a:p>
            <a:pPr algn="ctr"/>
            <a:r>
              <a:rPr lang="en-US" dirty="0"/>
              <a:t>Behavioral and neural correlates of delay of gratification 40 years later</a:t>
            </a:r>
            <a:br>
              <a:rPr lang="en-US" dirty="0"/>
            </a:br>
            <a:r>
              <a:rPr lang="en-US" sz="2200" dirty="0"/>
              <a:t>Casey, BJ, Somerville, LH, </a:t>
            </a:r>
            <a:r>
              <a:rPr lang="en-US" sz="2200" dirty="0" err="1"/>
              <a:t>Gotlib</a:t>
            </a:r>
            <a:r>
              <a:rPr lang="en-US" sz="2200" dirty="0"/>
              <a:t>, IH, et al. (2011)</a:t>
            </a:r>
          </a:p>
        </p:txBody>
      </p:sp>
      <p:pic>
        <p:nvPicPr>
          <p:cNvPr id="4" name="Picture 3"/>
          <p:cNvPicPr>
            <a:picLocks noChangeAspect="1"/>
          </p:cNvPicPr>
          <p:nvPr/>
        </p:nvPicPr>
        <p:blipFill rotWithShape="1">
          <a:blip r:embed="rId2"/>
          <a:srcRect l="13613" t="12219" r="9424" b="7693"/>
          <a:stretch/>
        </p:blipFill>
        <p:spPr>
          <a:xfrm>
            <a:off x="3151212" y="488745"/>
            <a:ext cx="2821980" cy="2157380"/>
          </a:xfrm>
          <a:prstGeom prst="rect">
            <a:avLst/>
          </a:prstGeom>
        </p:spPr>
      </p:pic>
      <p:pic>
        <p:nvPicPr>
          <p:cNvPr id="5" name="Picture 4"/>
          <p:cNvPicPr>
            <a:picLocks noChangeAspect="1"/>
          </p:cNvPicPr>
          <p:nvPr/>
        </p:nvPicPr>
        <p:blipFill rotWithShape="1">
          <a:blip r:embed="rId3"/>
          <a:srcRect l="14144" t="14412" r="13009" b="19448"/>
          <a:stretch/>
        </p:blipFill>
        <p:spPr>
          <a:xfrm>
            <a:off x="6114292" y="488745"/>
            <a:ext cx="2853334" cy="2157379"/>
          </a:xfrm>
          <a:prstGeom prst="rect">
            <a:avLst/>
          </a:prstGeom>
        </p:spPr>
      </p:pic>
      <p:pic>
        <p:nvPicPr>
          <p:cNvPr id="7" name="Picture 6"/>
          <p:cNvPicPr>
            <a:picLocks noChangeAspect="1"/>
          </p:cNvPicPr>
          <p:nvPr/>
        </p:nvPicPr>
        <p:blipFill rotWithShape="1">
          <a:blip r:embed="rId4"/>
          <a:srcRect l="17288" t="9787" r="6944"/>
          <a:stretch/>
        </p:blipFill>
        <p:spPr>
          <a:xfrm>
            <a:off x="188133" y="488744"/>
            <a:ext cx="2821980" cy="2157380"/>
          </a:xfrm>
          <a:prstGeom prst="rect">
            <a:avLst/>
          </a:prstGeom>
        </p:spPr>
      </p:pic>
    </p:spTree>
    <p:extLst>
      <p:ext uri="{BB962C8B-B14F-4D97-AF65-F5344CB8AC3E}">
        <p14:creationId xmlns:p14="http://schemas.microsoft.com/office/powerpoint/2010/main" val="14459959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Background</a:t>
            </a:r>
          </a:p>
        </p:txBody>
      </p:sp>
      <p:sp>
        <p:nvSpPr>
          <p:cNvPr id="8" name="Content Placeholder 7"/>
          <p:cNvSpPr>
            <a:spLocks noGrp="1"/>
          </p:cNvSpPr>
          <p:nvPr>
            <p:ph idx="1"/>
          </p:nvPr>
        </p:nvSpPr>
        <p:spPr>
          <a:xfrm>
            <a:off x="457200" y="1775191"/>
            <a:ext cx="5562600" cy="4625609"/>
          </a:xfrm>
        </p:spPr>
        <p:txBody>
          <a:bodyPr>
            <a:normAutofit/>
          </a:bodyPr>
          <a:lstStyle/>
          <a:p>
            <a:pPr>
              <a:buFont typeface="Arial" charset="0"/>
              <a:buChar char="•"/>
            </a:pPr>
            <a:r>
              <a:rPr lang="en-US" b="1" dirty="0"/>
              <a:t>Delay of gratification</a:t>
            </a:r>
          </a:p>
          <a:p>
            <a:pPr lvl="1">
              <a:buFont typeface="Arial" charset="0"/>
              <a:buChar char="•"/>
            </a:pPr>
            <a:r>
              <a:rPr lang="en-US" sz="1500" dirty="0"/>
              <a:t>“The ability to resist immediate reward for a later, larger reward”</a:t>
            </a:r>
          </a:p>
          <a:p>
            <a:pPr lvl="1">
              <a:buFont typeface="Arial" charset="0"/>
              <a:buChar char="•"/>
            </a:pPr>
            <a:r>
              <a:rPr lang="en-US" sz="1500" dirty="0"/>
              <a:t>e.g. Classic Marshmallow Test </a:t>
            </a:r>
            <a:r>
              <a:rPr lang="en-US" sz="1500" dirty="0">
                <a:hlinkClick r:id="rId3"/>
              </a:rPr>
              <a:t>(video if we have time) </a:t>
            </a:r>
            <a:endParaRPr lang="en-US" sz="1500" dirty="0"/>
          </a:p>
          <a:p>
            <a:pPr lvl="1">
              <a:buFont typeface="Arial" charset="0"/>
              <a:buChar char="•"/>
            </a:pPr>
            <a:r>
              <a:rPr lang="en-US" sz="1500" dirty="0"/>
              <a:t>Depends on </a:t>
            </a:r>
            <a:r>
              <a:rPr lang="en-US" sz="1500" b="1" dirty="0"/>
              <a:t>cognitive control</a:t>
            </a:r>
          </a:p>
          <a:p>
            <a:pPr lvl="1">
              <a:buFont typeface="Arial" charset="0"/>
              <a:buChar char="•"/>
            </a:pPr>
            <a:r>
              <a:rPr lang="en-US" sz="1500" dirty="0"/>
              <a:t>Tasks completed in childhood predicts performance on cognitive control tasks (go/</a:t>
            </a:r>
            <a:r>
              <a:rPr lang="en-US" sz="1500" dirty="0" err="1"/>
              <a:t>nogo</a:t>
            </a:r>
            <a:r>
              <a:rPr lang="en-US" sz="1500" dirty="0"/>
              <a:t> task)</a:t>
            </a:r>
          </a:p>
          <a:p>
            <a:pPr lvl="1">
              <a:buFont typeface="Arial" charset="0"/>
              <a:buChar char="•"/>
            </a:pPr>
            <a:endParaRPr lang="en-US" sz="1500" dirty="0"/>
          </a:p>
          <a:p>
            <a:pPr>
              <a:buFont typeface="Arial" charset="0"/>
              <a:buChar char="•"/>
            </a:pPr>
            <a:r>
              <a:rPr lang="en-US" b="1" dirty="0"/>
              <a:t>Present Study</a:t>
            </a:r>
          </a:p>
          <a:p>
            <a:pPr lvl="2">
              <a:buFont typeface="Arial" charset="0"/>
              <a:buChar char="•"/>
            </a:pPr>
            <a:r>
              <a:rPr lang="en-US" sz="1500" dirty="0"/>
              <a:t>Examine the behavioral &amp; neural correlates of delay of gratification of individuals tested in preschool and whose self control abilities remained consisted throughout adulthood</a:t>
            </a:r>
          </a:p>
        </p:txBody>
      </p:sp>
      <p:pic>
        <p:nvPicPr>
          <p:cNvPr id="4" name="Picture 2" descr="delayed20gratification20carto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124200"/>
            <a:ext cx="3219761" cy="2618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0986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Purpose of study</a:t>
            </a:r>
          </a:p>
        </p:txBody>
      </p:sp>
      <p:sp>
        <p:nvSpPr>
          <p:cNvPr id="3" name="Content Placeholder 2"/>
          <p:cNvSpPr>
            <a:spLocks noGrp="1"/>
          </p:cNvSpPr>
          <p:nvPr>
            <p:ph idx="1"/>
          </p:nvPr>
        </p:nvSpPr>
        <p:spPr>
          <a:xfrm>
            <a:off x="390687" y="1600200"/>
            <a:ext cx="8362626" cy="4953000"/>
          </a:xfrm>
        </p:spPr>
        <p:txBody>
          <a:bodyPr>
            <a:normAutofit lnSpcReduction="10000"/>
          </a:bodyPr>
          <a:lstStyle/>
          <a:p>
            <a:r>
              <a:rPr lang="en-US" dirty="0"/>
              <a:t>Examine whether differences in Delay of Gratification (measured in preschool) predict</a:t>
            </a:r>
          </a:p>
          <a:p>
            <a:pPr lvl="2"/>
            <a:r>
              <a:rPr lang="en-US" dirty="0"/>
              <a:t>Control of Impulses &amp; Sensitivity to Social Cues</a:t>
            </a:r>
          </a:p>
          <a:p>
            <a:pPr lvl="2"/>
            <a:r>
              <a:rPr lang="en-US" dirty="0"/>
              <a:t>Behaviorally &amp; </a:t>
            </a:r>
            <a:r>
              <a:rPr lang="en-US" dirty="0" err="1"/>
              <a:t>Neurally</a:t>
            </a:r>
            <a:endParaRPr lang="en-US" dirty="0"/>
          </a:p>
          <a:p>
            <a:r>
              <a:rPr lang="en-US" dirty="0"/>
              <a:t>Delay of Gratification (</a:t>
            </a:r>
            <a:r>
              <a:rPr lang="en-US" dirty="0" err="1"/>
              <a:t>DoG</a:t>
            </a:r>
            <a:r>
              <a:rPr lang="en-US" dirty="0"/>
              <a:t>):</a:t>
            </a:r>
          </a:p>
          <a:p>
            <a:pPr lvl="1"/>
            <a:r>
              <a:rPr lang="en-US" dirty="0"/>
              <a:t>“The ability to resist immediate reward for a later, larger reward”</a:t>
            </a:r>
          </a:p>
          <a:p>
            <a:pPr lvl="2"/>
            <a:r>
              <a:rPr lang="en-US" dirty="0"/>
              <a:t>“Rewards” differ with age</a:t>
            </a:r>
          </a:p>
          <a:p>
            <a:r>
              <a:rPr lang="en-US" dirty="0"/>
              <a:t>Cognitive Control (CC):</a:t>
            </a:r>
          </a:p>
          <a:p>
            <a:pPr lvl="1"/>
            <a:r>
              <a:rPr lang="en-US" dirty="0"/>
              <a:t>“The ability to suppress competing inappropriate thoughts or actions for more appropriate ones”</a:t>
            </a:r>
          </a:p>
          <a:p>
            <a:pPr lvl="2"/>
            <a:endParaRPr lang="en-US" dirty="0"/>
          </a:p>
          <a:p>
            <a:pPr marL="768096" lvl="2" indent="0">
              <a:buNone/>
            </a:pPr>
            <a:endParaRPr lang="en-US" dirty="0"/>
          </a:p>
        </p:txBody>
      </p:sp>
      <p:sp>
        <p:nvSpPr>
          <p:cNvPr id="4" name="Footer Placeholder 3"/>
          <p:cNvSpPr>
            <a:spLocks noGrp="1"/>
          </p:cNvSpPr>
          <p:nvPr>
            <p:ph type="ftr" sz="quarter" idx="11"/>
          </p:nvPr>
        </p:nvSpPr>
        <p:spPr/>
        <p:txBody>
          <a:bodyPr/>
          <a:lstStyle/>
          <a:p>
            <a:r>
              <a:rPr lang="en-US"/>
              <a:t>R. Grossman 3/3/16</a:t>
            </a:r>
          </a:p>
        </p:txBody>
      </p:sp>
    </p:spTree>
    <p:extLst>
      <p:ext uri="{BB962C8B-B14F-4D97-AF65-F5344CB8AC3E}">
        <p14:creationId xmlns:p14="http://schemas.microsoft.com/office/powerpoint/2010/main" val="39474043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Content Placeholder 2"/>
          <p:cNvSpPr>
            <a:spLocks noGrp="1"/>
          </p:cNvSpPr>
          <p:nvPr>
            <p:ph idx="1"/>
          </p:nvPr>
        </p:nvSpPr>
        <p:spPr>
          <a:xfrm>
            <a:off x="324174" y="1752600"/>
            <a:ext cx="8362626" cy="4953000"/>
          </a:xfrm>
        </p:spPr>
        <p:txBody>
          <a:bodyPr>
            <a:normAutofit fontScale="92500"/>
          </a:bodyPr>
          <a:lstStyle/>
          <a:p>
            <a:r>
              <a:rPr lang="en-US" b="1" dirty="0"/>
              <a:t>Purpose of the study</a:t>
            </a:r>
          </a:p>
          <a:p>
            <a:pPr lvl="1"/>
            <a:r>
              <a:rPr lang="en-US" dirty="0"/>
              <a:t>Examine behavioral and neural correlates of impulse control </a:t>
            </a:r>
          </a:p>
          <a:p>
            <a:pPr lvl="2"/>
            <a:r>
              <a:rPr lang="en-US" dirty="0"/>
              <a:t>Do those who had difficulty delaying gratification during childhood show same pattern in their 40’s?</a:t>
            </a:r>
          </a:p>
          <a:p>
            <a:pPr marL="768096" lvl="2" indent="0">
              <a:buNone/>
            </a:pPr>
            <a:endParaRPr lang="en-US" dirty="0"/>
          </a:p>
          <a:p>
            <a:r>
              <a:rPr lang="en-US" b="1" dirty="0"/>
              <a:t>Previous research</a:t>
            </a:r>
          </a:p>
          <a:p>
            <a:pPr lvl="1"/>
            <a:r>
              <a:rPr lang="en-US" dirty="0"/>
              <a:t>There seem to be individual differences in how much each person uses cognitive control strategies </a:t>
            </a:r>
          </a:p>
          <a:p>
            <a:pPr lvl="1"/>
            <a:r>
              <a:rPr lang="en-US" dirty="0"/>
              <a:t>Inferior frontal </a:t>
            </a:r>
            <a:r>
              <a:rPr lang="en-US" dirty="0" err="1"/>
              <a:t>gyrus</a:t>
            </a:r>
            <a:r>
              <a:rPr lang="en-US" dirty="0"/>
              <a:t> (IFG) in prefrontal cortex highly involved in suppressing competing thoughts/action</a:t>
            </a:r>
          </a:p>
        </p:txBody>
      </p:sp>
    </p:spTree>
    <p:extLst>
      <p:ext uri="{BB962C8B-B14F-4D97-AF65-F5344CB8AC3E}">
        <p14:creationId xmlns:p14="http://schemas.microsoft.com/office/powerpoint/2010/main" val="20910905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delayed20gratification20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371600"/>
            <a:ext cx="5832422" cy="4743703"/>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3"/>
          <p:cNvSpPr>
            <a:spLocks noGrp="1"/>
          </p:cNvSpPr>
          <p:nvPr>
            <p:ph type="ftr" sz="quarter" idx="11"/>
          </p:nvPr>
        </p:nvSpPr>
        <p:spPr>
          <a:xfrm>
            <a:off x="7086600" y="6553200"/>
            <a:ext cx="1823715" cy="192024"/>
          </a:xfrm>
        </p:spPr>
        <p:txBody>
          <a:bodyPr/>
          <a:lstStyle/>
          <a:p>
            <a:r>
              <a:rPr lang="en-US" dirty="0" err="1"/>
              <a:t>Krimsky</a:t>
            </a:r>
            <a:r>
              <a:rPr lang="en-US" dirty="0"/>
              <a:t>, 2017</a:t>
            </a:r>
          </a:p>
        </p:txBody>
      </p:sp>
      <p:sp>
        <p:nvSpPr>
          <p:cNvPr id="4" name="Title 1"/>
          <p:cNvSpPr>
            <a:spLocks noGrp="1"/>
          </p:cNvSpPr>
          <p:nvPr>
            <p:ph type="title"/>
          </p:nvPr>
        </p:nvSpPr>
        <p:spPr>
          <a:xfrm>
            <a:off x="457200" y="155448"/>
            <a:ext cx="8229600" cy="1252728"/>
          </a:xfrm>
        </p:spPr>
        <p:txBody>
          <a:bodyPr/>
          <a:lstStyle/>
          <a:p>
            <a:r>
              <a:rPr lang="en-US" dirty="0"/>
              <a:t>Background</a:t>
            </a:r>
          </a:p>
        </p:txBody>
      </p:sp>
    </p:spTree>
    <p:extLst>
      <p:ext uri="{BB962C8B-B14F-4D97-AF65-F5344CB8AC3E}">
        <p14:creationId xmlns:p14="http://schemas.microsoft.com/office/powerpoint/2010/main" val="1951483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Messinger &amp; Henderson</a:t>
            </a:r>
          </a:p>
        </p:txBody>
      </p:sp>
      <p:sp>
        <p:nvSpPr>
          <p:cNvPr id="74755" name="Slide Number Placeholder 5"/>
          <p:cNvSpPr>
            <a:spLocks noGrp="1"/>
          </p:cNvSpPr>
          <p:nvPr>
            <p:ph type="sldNum" sz="quarter" idx="12"/>
          </p:nvPr>
        </p:nvSpPr>
        <p:spPr>
          <a:xfrm>
            <a:off x="8204396" y="6476999"/>
            <a:ext cx="733864" cy="2743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bIns="0" rtlCol="0" anchor="b"/>
          <a:lstStyle>
            <a:defPPr>
              <a:defRPr lang="en-US"/>
            </a:defPPr>
            <a:lvl1pPr algn="r" rtl="0" eaLnBrk="1" fontAlgn="base" latinLnBrk="0" hangingPunct="1">
              <a:spcBef>
                <a:spcPct val="0"/>
              </a:spcBef>
              <a:spcAft>
                <a:spcPct val="0"/>
              </a:spcAft>
              <a:defRPr kumimoji="0" sz="1200" kern="1200">
                <a:solidFill>
                  <a:schemeClr val="tx1">
                    <a:tint val="95000"/>
                  </a:schemeClr>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Bef>
                <a:spcPct val="0"/>
              </a:spcBef>
              <a:buClrTx/>
              <a:buSzTx/>
              <a:buFontTx/>
              <a:buNone/>
            </a:pPr>
            <a:fld id="{859B7FBE-02EE-4C27-AE49-1816F48D0D44}" type="slidenum">
              <a:rPr lang="en-US" smtClean="0"/>
              <a:pPr>
                <a:spcBef>
                  <a:spcPct val="0"/>
                </a:spcBef>
                <a:buClrTx/>
                <a:buSzTx/>
                <a:buFontTx/>
                <a:buNone/>
              </a:pPr>
              <a:t>8</a:t>
            </a:fld>
            <a:endParaRPr lang="en-US" altLang="en-US" sz="1400"/>
          </a:p>
        </p:txBody>
      </p:sp>
      <p:sp>
        <p:nvSpPr>
          <p:cNvPr id="74756" name="Rectangle 2"/>
          <p:cNvSpPr>
            <a:spLocks noGrp="1" noChangeArrowheads="1"/>
          </p:cNvSpPr>
          <p:nvPr>
            <p:ph type="title"/>
          </p:nvPr>
        </p:nvSpPr>
        <p:spPr/>
        <p:txBody>
          <a:bodyPr/>
          <a:lstStyle/>
          <a:p>
            <a:r>
              <a:rPr lang="en-US" altLang="en-US" b="1"/>
              <a:t>The Child Is Father of the Man?</a:t>
            </a:r>
          </a:p>
        </p:txBody>
      </p:sp>
      <p:sp>
        <p:nvSpPr>
          <p:cNvPr id="74757" name="Rectangle 3"/>
          <p:cNvSpPr>
            <a:spLocks noGrp="1" noChangeArrowheads="1"/>
          </p:cNvSpPr>
          <p:nvPr>
            <p:ph type="body" idx="1"/>
          </p:nvPr>
        </p:nvSpPr>
        <p:spPr/>
        <p:txBody>
          <a:bodyPr>
            <a:normAutofit/>
          </a:bodyPr>
          <a:lstStyle/>
          <a:p>
            <a:pPr>
              <a:lnSpc>
                <a:spcPct val="90000"/>
              </a:lnSpc>
              <a:buFont typeface="Monotype Sorts" pitchFamily="2" charset="2"/>
              <a:buNone/>
            </a:pPr>
            <a:r>
              <a:rPr lang="en-US" altLang="en-US" dirty="0"/>
              <a:t>My heart leaps up when I behold</a:t>
            </a:r>
          </a:p>
          <a:p>
            <a:pPr>
              <a:lnSpc>
                <a:spcPct val="90000"/>
              </a:lnSpc>
              <a:buFont typeface="Monotype Sorts" pitchFamily="2" charset="2"/>
              <a:buNone/>
            </a:pPr>
            <a:r>
              <a:rPr lang="en-US" altLang="en-US" dirty="0"/>
              <a:t>A rainbow in the sky:</a:t>
            </a:r>
          </a:p>
          <a:p>
            <a:pPr>
              <a:lnSpc>
                <a:spcPct val="90000"/>
              </a:lnSpc>
              <a:buFont typeface="Monotype Sorts" pitchFamily="2" charset="2"/>
              <a:buNone/>
            </a:pPr>
            <a:r>
              <a:rPr lang="en-US" altLang="en-US" dirty="0"/>
              <a:t>So was it when my life began;</a:t>
            </a:r>
          </a:p>
          <a:p>
            <a:pPr>
              <a:lnSpc>
                <a:spcPct val="90000"/>
              </a:lnSpc>
              <a:buFont typeface="Monotype Sorts" pitchFamily="2" charset="2"/>
              <a:buNone/>
            </a:pPr>
            <a:r>
              <a:rPr lang="en-US" altLang="en-US" dirty="0"/>
              <a:t>So is it now I am a man:</a:t>
            </a:r>
          </a:p>
          <a:p>
            <a:pPr>
              <a:lnSpc>
                <a:spcPct val="90000"/>
              </a:lnSpc>
              <a:buFont typeface="Monotype Sorts" pitchFamily="2" charset="2"/>
              <a:buNone/>
            </a:pPr>
            <a:r>
              <a:rPr lang="en-US" altLang="en-US" dirty="0"/>
              <a:t>So be it when I shall grow old,</a:t>
            </a:r>
          </a:p>
          <a:p>
            <a:pPr>
              <a:lnSpc>
                <a:spcPct val="90000"/>
              </a:lnSpc>
              <a:buFont typeface="Monotype Sorts" pitchFamily="2" charset="2"/>
              <a:buNone/>
            </a:pPr>
            <a:r>
              <a:rPr lang="en-US" altLang="en-US" dirty="0"/>
              <a:t>Or let me die!</a:t>
            </a:r>
          </a:p>
          <a:p>
            <a:pPr>
              <a:lnSpc>
                <a:spcPct val="90000"/>
              </a:lnSpc>
              <a:buFont typeface="Monotype Sorts" pitchFamily="2" charset="2"/>
              <a:buNone/>
            </a:pPr>
            <a:r>
              <a:rPr lang="en-US" altLang="en-US" dirty="0"/>
              <a:t>The Child is father of the Man;</a:t>
            </a:r>
          </a:p>
          <a:p>
            <a:pPr>
              <a:lnSpc>
                <a:spcPct val="90000"/>
              </a:lnSpc>
              <a:buFont typeface="Monotype Sorts" pitchFamily="2" charset="2"/>
              <a:buNone/>
            </a:pPr>
            <a:r>
              <a:rPr lang="en-US" altLang="en-US" dirty="0"/>
              <a:t>And I could wish my days to be</a:t>
            </a:r>
          </a:p>
          <a:p>
            <a:pPr>
              <a:lnSpc>
                <a:spcPct val="90000"/>
              </a:lnSpc>
              <a:buFont typeface="Monotype Sorts" pitchFamily="2" charset="2"/>
              <a:buNone/>
            </a:pPr>
            <a:r>
              <a:rPr lang="en-US" altLang="en-US" dirty="0"/>
              <a:t>Bound each to each by natural piety.</a:t>
            </a:r>
          </a:p>
          <a:p>
            <a:pPr lvl="3">
              <a:lnSpc>
                <a:spcPct val="90000"/>
              </a:lnSpc>
            </a:pPr>
            <a:r>
              <a:rPr lang="en-US" altLang="en-US" dirty="0"/>
              <a:t>William Wordsworth, "My Heart Leaps Up When I Behold"</a:t>
            </a:r>
            <a:endParaRPr lang="en-US" altLang="en-US" b="1" dirty="0"/>
          </a:p>
        </p:txBody>
      </p:sp>
    </p:spTree>
    <p:extLst>
      <p:ext uri="{BB962C8B-B14F-4D97-AF65-F5344CB8AC3E}">
        <p14:creationId xmlns:p14="http://schemas.microsoft.com/office/powerpoint/2010/main" val="36790477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Background: Cool &amp; Hot!</a:t>
            </a:r>
          </a:p>
        </p:txBody>
      </p:sp>
      <p:sp>
        <p:nvSpPr>
          <p:cNvPr id="3" name="Content Placeholder 2"/>
          <p:cNvSpPr>
            <a:spLocks noGrp="1"/>
          </p:cNvSpPr>
          <p:nvPr>
            <p:ph idx="1"/>
          </p:nvPr>
        </p:nvSpPr>
        <p:spPr/>
        <p:txBody>
          <a:bodyPr/>
          <a:lstStyle/>
          <a:p>
            <a:pPr>
              <a:buFont typeface="Arial" charset="0"/>
              <a:buChar char="•"/>
            </a:pPr>
            <a:r>
              <a:rPr lang="en-US" b="1" dirty="0"/>
              <a:t>Cool</a:t>
            </a:r>
          </a:p>
          <a:p>
            <a:pPr lvl="1">
              <a:buFont typeface="Arial" charset="0"/>
              <a:buChar char="•"/>
            </a:pPr>
            <a:r>
              <a:rPr lang="en-US" sz="1500" dirty="0"/>
              <a:t>Involves top-down control; prefrontal regions</a:t>
            </a:r>
          </a:p>
          <a:p>
            <a:pPr lvl="1">
              <a:buFont typeface="Arial" charset="0"/>
              <a:buChar char="•"/>
            </a:pPr>
            <a:r>
              <a:rPr lang="en-US" sz="1500" dirty="0"/>
              <a:t>Inferior frontal gyrus</a:t>
            </a:r>
          </a:p>
          <a:p>
            <a:pPr lvl="2">
              <a:buFont typeface="Arial" charset="0"/>
              <a:buChar char="•"/>
            </a:pPr>
            <a:r>
              <a:rPr lang="en-US" sz="1500" dirty="0"/>
              <a:t>Involved in resolving interference among competing actions</a:t>
            </a:r>
          </a:p>
          <a:p>
            <a:pPr>
              <a:buFont typeface="Arial" charset="0"/>
              <a:buChar char="•"/>
            </a:pPr>
            <a:r>
              <a:rPr lang="en-US" b="1" dirty="0"/>
              <a:t>Hot</a:t>
            </a:r>
          </a:p>
          <a:p>
            <a:pPr lvl="1">
              <a:buFont typeface="Arial" charset="0"/>
              <a:buChar char="•"/>
            </a:pPr>
            <a:r>
              <a:rPr lang="en-US" sz="1500" dirty="0"/>
              <a:t>Bottom-up control; limbic and emotional regions</a:t>
            </a:r>
          </a:p>
          <a:p>
            <a:pPr lvl="2">
              <a:buFont typeface="Arial" charset="0"/>
              <a:buChar char="•"/>
            </a:pPr>
            <a:r>
              <a:rPr lang="en-US" sz="1500" dirty="0"/>
              <a:t>Emotions and desires under the control of the stimulus</a:t>
            </a:r>
          </a:p>
          <a:p>
            <a:pPr>
              <a:buFont typeface="Arial" charset="0"/>
              <a:buChar char="•"/>
            </a:pPr>
            <a:r>
              <a:rPr lang="en-US" dirty="0"/>
              <a:t>In delay of gratification studies, using “Cooling” helps</a:t>
            </a:r>
          </a:p>
          <a:p>
            <a:endParaRPr lang="en-US" dirty="0"/>
          </a:p>
        </p:txBody>
      </p:sp>
    </p:spTree>
    <p:extLst>
      <p:ext uri="{BB962C8B-B14F-4D97-AF65-F5344CB8AC3E}">
        <p14:creationId xmlns:p14="http://schemas.microsoft.com/office/powerpoint/2010/main" val="23033798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Hypotheses</a:t>
            </a:r>
          </a:p>
        </p:txBody>
      </p:sp>
      <p:sp>
        <p:nvSpPr>
          <p:cNvPr id="3" name="Content Placeholder 2"/>
          <p:cNvSpPr>
            <a:spLocks noGrp="1"/>
          </p:cNvSpPr>
          <p:nvPr>
            <p:ph idx="1"/>
          </p:nvPr>
        </p:nvSpPr>
        <p:spPr>
          <a:xfrm>
            <a:off x="228600" y="1600200"/>
            <a:ext cx="8610600" cy="4953000"/>
          </a:xfrm>
        </p:spPr>
        <p:txBody>
          <a:bodyPr>
            <a:normAutofit/>
          </a:bodyPr>
          <a:lstStyle/>
          <a:p>
            <a:r>
              <a:rPr lang="en-US" sz="3600" dirty="0"/>
              <a:t>Consistently low delayers would exhibit</a:t>
            </a:r>
          </a:p>
          <a:p>
            <a:pPr lvl="1"/>
            <a:r>
              <a:rPr lang="en-US" sz="3200" dirty="0"/>
              <a:t>Lower right prefrontal cortex activation (response inhibition) </a:t>
            </a:r>
          </a:p>
          <a:p>
            <a:pPr lvl="1"/>
            <a:r>
              <a:rPr lang="en-US" sz="3200" dirty="0"/>
              <a:t>Higher ventral striatum activity (processing positive/rewarding cues)</a:t>
            </a:r>
          </a:p>
          <a:p>
            <a:endParaRPr lang="en-US" sz="3600" dirty="0"/>
          </a:p>
        </p:txBody>
      </p:sp>
      <p:pic>
        <p:nvPicPr>
          <p:cNvPr id="4" name="Picture 3"/>
          <p:cNvPicPr>
            <a:picLocks noChangeAspect="1"/>
          </p:cNvPicPr>
          <p:nvPr/>
        </p:nvPicPr>
        <p:blipFill>
          <a:blip r:embed="rId3"/>
          <a:stretch>
            <a:fillRect/>
          </a:stretch>
        </p:blipFill>
        <p:spPr>
          <a:xfrm>
            <a:off x="2933700" y="4527470"/>
            <a:ext cx="3276600" cy="2254330"/>
          </a:xfrm>
          <a:prstGeom prst="rect">
            <a:avLst/>
          </a:prstGeom>
        </p:spPr>
      </p:pic>
    </p:spTree>
    <p:extLst>
      <p:ext uri="{BB962C8B-B14F-4D97-AF65-F5344CB8AC3E}">
        <p14:creationId xmlns:p14="http://schemas.microsoft.com/office/powerpoint/2010/main" val="6489449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a:t>
            </a:r>
          </a:p>
        </p:txBody>
      </p:sp>
      <p:sp>
        <p:nvSpPr>
          <p:cNvPr id="3" name="Content Placeholder 2"/>
          <p:cNvSpPr>
            <a:spLocks noGrp="1"/>
          </p:cNvSpPr>
          <p:nvPr>
            <p:ph idx="1"/>
          </p:nvPr>
        </p:nvSpPr>
        <p:spPr>
          <a:xfrm>
            <a:off x="457200" y="1600199"/>
            <a:ext cx="8229600" cy="5079441"/>
          </a:xfrm>
        </p:spPr>
        <p:txBody>
          <a:bodyPr>
            <a:normAutofit fontScale="85000" lnSpcReduction="20000"/>
          </a:bodyPr>
          <a:lstStyle/>
          <a:p>
            <a:r>
              <a:rPr lang="en-US" b="1" dirty="0"/>
              <a:t>Participants</a:t>
            </a:r>
          </a:p>
          <a:p>
            <a:pPr lvl="1"/>
            <a:r>
              <a:rPr lang="en-US" dirty="0"/>
              <a:t>Contacted 117 individuals from 500 original participants who were above or below average on (a) delay of gratification task at age 4 and (b) self-report measures of self-control in their 20’s and 30’s</a:t>
            </a:r>
          </a:p>
          <a:p>
            <a:pPr lvl="1"/>
            <a:r>
              <a:rPr lang="en-US" dirty="0"/>
              <a:t>59 agreed to participate in experiment 1 (behavioral task); 24 in experiment 2 (fMRI)</a:t>
            </a:r>
          </a:p>
          <a:p>
            <a:pPr marL="457200" lvl="1" indent="0">
              <a:buNone/>
            </a:pPr>
            <a:endParaRPr lang="en-US" dirty="0"/>
          </a:p>
          <a:p>
            <a:r>
              <a:rPr lang="en-US" b="1" dirty="0"/>
              <a:t>Measure of impulse control</a:t>
            </a:r>
          </a:p>
          <a:p>
            <a:pPr lvl="1"/>
            <a:r>
              <a:rPr lang="en-US" dirty="0"/>
              <a:t>Comparison of (a) reaction time and (b) accuracy during “cool” and “hot” versions of go/</a:t>
            </a:r>
            <a:r>
              <a:rPr lang="en-US" dirty="0" err="1"/>
              <a:t>nogo</a:t>
            </a:r>
            <a:r>
              <a:rPr lang="en-US" dirty="0"/>
              <a:t> tasks</a:t>
            </a:r>
          </a:p>
          <a:p>
            <a:pPr lvl="2"/>
            <a:r>
              <a:rPr lang="en-US" dirty="0"/>
              <a:t>Cool= males/females with neutral expressions</a:t>
            </a:r>
          </a:p>
          <a:p>
            <a:pPr lvl="2"/>
            <a:r>
              <a:rPr lang="en-US" dirty="0"/>
              <a:t>Hot= happy and fearful/neutral faces (all go and </a:t>
            </a:r>
            <a:r>
              <a:rPr lang="en-US" dirty="0" err="1"/>
              <a:t>nogo</a:t>
            </a:r>
            <a:r>
              <a:rPr lang="en-US" dirty="0"/>
              <a:t>) </a:t>
            </a:r>
          </a:p>
          <a:p>
            <a:pPr lvl="2"/>
            <a:r>
              <a:rPr lang="en-US" dirty="0"/>
              <a:t>For experiment 2, same impulse control task with differences in timing and # trials </a:t>
            </a:r>
          </a:p>
          <a:p>
            <a:pPr lvl="2"/>
            <a:endParaRPr lang="en-US" dirty="0"/>
          </a:p>
        </p:txBody>
      </p:sp>
    </p:spTree>
    <p:extLst>
      <p:ext uri="{BB962C8B-B14F-4D97-AF65-F5344CB8AC3E}">
        <p14:creationId xmlns:p14="http://schemas.microsoft.com/office/powerpoint/2010/main" val="23060871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Methods</a:t>
            </a:r>
          </a:p>
        </p:txBody>
      </p:sp>
      <p:sp>
        <p:nvSpPr>
          <p:cNvPr id="3" name="Content Placeholder 2"/>
          <p:cNvSpPr>
            <a:spLocks noGrp="1"/>
          </p:cNvSpPr>
          <p:nvPr>
            <p:ph idx="1"/>
          </p:nvPr>
        </p:nvSpPr>
        <p:spPr>
          <a:xfrm>
            <a:off x="403860" y="2254250"/>
            <a:ext cx="4105984" cy="3225800"/>
          </a:xfrm>
        </p:spPr>
        <p:txBody>
          <a:bodyPr>
            <a:normAutofit fontScale="92500" lnSpcReduction="10000"/>
          </a:bodyPr>
          <a:lstStyle/>
          <a:p>
            <a:pPr marL="0" indent="0">
              <a:buNone/>
            </a:pPr>
            <a:r>
              <a:rPr lang="en-US" u="sng" dirty="0">
                <a:latin typeface="Calibri" charset="0"/>
                <a:ea typeface="Calibri" charset="0"/>
                <a:cs typeface="Calibri" charset="0"/>
              </a:rPr>
              <a:t>Experiment 1:</a:t>
            </a:r>
          </a:p>
          <a:p>
            <a:pPr>
              <a:buFont typeface="Arial" charset="0"/>
              <a:buChar char="•"/>
            </a:pPr>
            <a:r>
              <a:rPr lang="en-US" dirty="0">
                <a:latin typeface="Calibri" charset="0"/>
                <a:ea typeface="Calibri" charset="0"/>
                <a:cs typeface="Calibri" charset="0"/>
              </a:rPr>
              <a:t>59 participants</a:t>
            </a:r>
          </a:p>
          <a:p>
            <a:pPr lvl="1">
              <a:buFont typeface="Arial" charset="0"/>
              <a:buChar char="•"/>
            </a:pPr>
            <a:r>
              <a:rPr lang="en-US" sz="1500" dirty="0">
                <a:latin typeface="Calibri" charset="0"/>
                <a:ea typeface="Calibri" charset="0"/>
                <a:cs typeface="Calibri" charset="0"/>
              </a:rPr>
              <a:t>Delay gratification tested at age 4</a:t>
            </a:r>
          </a:p>
          <a:p>
            <a:pPr lvl="1">
              <a:buFont typeface="Arial" charset="0"/>
              <a:buChar char="•"/>
            </a:pPr>
            <a:r>
              <a:rPr lang="en-US" sz="1500" dirty="0">
                <a:latin typeface="Calibri" charset="0"/>
                <a:ea typeface="Calibri" charset="0"/>
                <a:cs typeface="Calibri" charset="0"/>
              </a:rPr>
              <a:t>Self control abilities remained consistent at age 20 and 30</a:t>
            </a:r>
          </a:p>
          <a:p>
            <a:pPr lvl="1">
              <a:buFont typeface="Arial" charset="0"/>
              <a:buChar char="•"/>
            </a:pPr>
            <a:r>
              <a:rPr lang="en-US" sz="1500" dirty="0">
                <a:latin typeface="Calibri" charset="0"/>
                <a:ea typeface="Calibri" charset="0"/>
                <a:cs typeface="Calibri" charset="0"/>
              </a:rPr>
              <a:t>Classified as low or high delayers</a:t>
            </a:r>
          </a:p>
          <a:p>
            <a:pPr>
              <a:buFont typeface="Arial" charset="0"/>
              <a:buChar char="•"/>
            </a:pPr>
            <a:r>
              <a:rPr lang="en-US" dirty="0">
                <a:latin typeface="Calibri" charset="0"/>
                <a:ea typeface="Calibri" charset="0"/>
                <a:cs typeface="Calibri" charset="0"/>
              </a:rPr>
              <a:t>Behavioral Task</a:t>
            </a:r>
          </a:p>
          <a:p>
            <a:pPr lvl="1">
              <a:buFont typeface="Arial" charset="0"/>
              <a:buChar char="•"/>
            </a:pPr>
            <a:r>
              <a:rPr lang="en-US" sz="1500" dirty="0">
                <a:latin typeface="Calibri" charset="0"/>
                <a:ea typeface="Calibri" charset="0"/>
                <a:cs typeface="Calibri" charset="0"/>
              </a:rPr>
              <a:t>Go/</a:t>
            </a:r>
            <a:r>
              <a:rPr lang="en-US" sz="1500" dirty="0" err="1">
                <a:latin typeface="Calibri" charset="0"/>
                <a:ea typeface="Calibri" charset="0"/>
                <a:cs typeface="Calibri" charset="0"/>
              </a:rPr>
              <a:t>Nogo</a:t>
            </a:r>
            <a:r>
              <a:rPr lang="en-US" sz="1500" dirty="0">
                <a:latin typeface="Calibri" charset="0"/>
                <a:ea typeface="Calibri" charset="0"/>
                <a:cs typeface="Calibri" charset="0"/>
              </a:rPr>
              <a:t> task</a:t>
            </a:r>
          </a:p>
          <a:p>
            <a:pPr lvl="2">
              <a:buFont typeface="Arial" charset="0"/>
              <a:buChar char="•"/>
            </a:pPr>
            <a:r>
              <a:rPr lang="en-US" sz="1500" dirty="0">
                <a:latin typeface="Calibri" charset="0"/>
                <a:ea typeface="Calibri" charset="0"/>
                <a:cs typeface="Calibri" charset="0"/>
              </a:rPr>
              <a:t>”Cool” version </a:t>
            </a:r>
            <a:r>
              <a:rPr lang="mr-IN" sz="1500" dirty="0">
                <a:latin typeface="Calibri" charset="0"/>
                <a:ea typeface="Calibri" charset="0"/>
                <a:cs typeface="Calibri" charset="0"/>
              </a:rPr>
              <a:t>–</a:t>
            </a:r>
            <a:r>
              <a:rPr lang="en-US" sz="1500" dirty="0">
                <a:latin typeface="Calibri" charset="0"/>
                <a:ea typeface="Calibri" charset="0"/>
                <a:cs typeface="Calibri" charset="0"/>
              </a:rPr>
              <a:t> male &amp; female stimuli with neutral expression</a:t>
            </a:r>
          </a:p>
          <a:p>
            <a:pPr lvl="2">
              <a:buFont typeface="Arial" charset="0"/>
              <a:buChar char="•"/>
            </a:pPr>
            <a:r>
              <a:rPr lang="en-US" sz="1500" dirty="0">
                <a:latin typeface="Calibri" charset="0"/>
                <a:ea typeface="Calibri" charset="0"/>
                <a:cs typeface="Calibri" charset="0"/>
              </a:rPr>
              <a:t>“Hot” version </a:t>
            </a:r>
            <a:r>
              <a:rPr lang="mr-IN" sz="1500" dirty="0">
                <a:latin typeface="Calibri" charset="0"/>
                <a:ea typeface="Calibri" charset="0"/>
                <a:cs typeface="Calibri" charset="0"/>
              </a:rPr>
              <a:t>–</a:t>
            </a:r>
            <a:r>
              <a:rPr lang="en-US" sz="1500" dirty="0">
                <a:latin typeface="Calibri" charset="0"/>
                <a:ea typeface="Calibri" charset="0"/>
                <a:cs typeface="Calibri" charset="0"/>
              </a:rPr>
              <a:t> fearful &amp; happy faces </a:t>
            </a:r>
          </a:p>
          <a:p>
            <a:pPr marL="0" indent="0">
              <a:buNone/>
            </a:pPr>
            <a:endParaRPr lang="en-US" u="sng" dirty="0">
              <a:latin typeface="Calibri" charset="0"/>
              <a:ea typeface="Calibri" charset="0"/>
              <a:cs typeface="Calibri" charset="0"/>
            </a:endParaRPr>
          </a:p>
        </p:txBody>
      </p:sp>
      <p:sp>
        <p:nvSpPr>
          <p:cNvPr id="4" name="TextBox 3"/>
          <p:cNvSpPr txBox="1"/>
          <p:nvPr/>
        </p:nvSpPr>
        <p:spPr>
          <a:xfrm>
            <a:off x="4749799" y="2160270"/>
            <a:ext cx="4076702" cy="3370153"/>
          </a:xfrm>
          <a:prstGeom prst="rect">
            <a:avLst/>
          </a:prstGeom>
          <a:noFill/>
        </p:spPr>
        <p:txBody>
          <a:bodyPr wrap="square" rtlCol="0">
            <a:spAutoFit/>
          </a:bodyPr>
          <a:lstStyle/>
          <a:p>
            <a:r>
              <a:rPr lang="en-US" sz="1500" u="sng" dirty="0">
                <a:solidFill>
                  <a:schemeClr val="tx1">
                    <a:lumMod val="75000"/>
                    <a:lumOff val="25000"/>
                  </a:schemeClr>
                </a:solidFill>
              </a:rPr>
              <a:t>Experiment 2:</a:t>
            </a:r>
          </a:p>
          <a:p>
            <a:pPr marL="257175" indent="-257175">
              <a:lnSpc>
                <a:spcPct val="120000"/>
              </a:lnSpc>
              <a:buClr>
                <a:schemeClr val="accent1"/>
              </a:buClr>
              <a:buFont typeface="Arial" charset="0"/>
              <a:buChar char="•"/>
            </a:pPr>
            <a:r>
              <a:rPr lang="en-US" sz="1500" dirty="0">
                <a:solidFill>
                  <a:schemeClr val="tx1">
                    <a:lumMod val="75000"/>
                    <a:lumOff val="25000"/>
                  </a:schemeClr>
                </a:solidFill>
              </a:rPr>
              <a:t>26 participants</a:t>
            </a:r>
          </a:p>
          <a:p>
            <a:pPr marL="257175" indent="-257175">
              <a:lnSpc>
                <a:spcPct val="120000"/>
              </a:lnSpc>
              <a:buClr>
                <a:schemeClr val="accent1"/>
              </a:buClr>
              <a:buFont typeface="Arial" charset="0"/>
              <a:buChar char="•"/>
            </a:pPr>
            <a:r>
              <a:rPr lang="en-US" sz="1500" dirty="0">
                <a:solidFill>
                  <a:schemeClr val="tx1">
                    <a:lumMod val="75000"/>
                    <a:lumOff val="25000"/>
                  </a:schemeClr>
                </a:solidFill>
              </a:rPr>
              <a:t>Conducted to examine what underlying brain regions are driving the difference found in experiment 1</a:t>
            </a:r>
          </a:p>
          <a:p>
            <a:pPr marL="257175" indent="-257175">
              <a:lnSpc>
                <a:spcPct val="120000"/>
              </a:lnSpc>
              <a:buClr>
                <a:schemeClr val="accent1"/>
              </a:buClr>
              <a:buFont typeface="Arial" charset="0"/>
              <a:buChar char="•"/>
            </a:pPr>
            <a:r>
              <a:rPr lang="en-US" sz="1500" dirty="0">
                <a:solidFill>
                  <a:schemeClr val="tx1">
                    <a:lumMod val="75000"/>
                    <a:lumOff val="25000"/>
                  </a:schemeClr>
                </a:solidFill>
              </a:rPr>
              <a:t>Go/</a:t>
            </a:r>
            <a:r>
              <a:rPr lang="en-US" sz="1500" dirty="0" err="1">
                <a:solidFill>
                  <a:schemeClr val="tx1">
                    <a:lumMod val="75000"/>
                    <a:lumOff val="25000"/>
                  </a:schemeClr>
                </a:solidFill>
              </a:rPr>
              <a:t>Nogo</a:t>
            </a:r>
            <a:r>
              <a:rPr lang="en-US" sz="1500" dirty="0">
                <a:solidFill>
                  <a:schemeClr val="tx1">
                    <a:lumMod val="75000"/>
                    <a:lumOff val="25000"/>
                  </a:schemeClr>
                </a:solidFill>
              </a:rPr>
              <a:t> task in fMRI scanner</a:t>
            </a:r>
          </a:p>
          <a:p>
            <a:pPr marL="600075" lvl="1" indent="-257175">
              <a:lnSpc>
                <a:spcPct val="120000"/>
              </a:lnSpc>
              <a:buClr>
                <a:schemeClr val="accent1"/>
              </a:buClr>
              <a:buFont typeface="Arial" charset="0"/>
              <a:buChar char="•"/>
            </a:pPr>
            <a:r>
              <a:rPr lang="en-US" sz="1500" dirty="0">
                <a:solidFill>
                  <a:schemeClr val="tx1">
                    <a:lumMod val="75000"/>
                    <a:lumOff val="25000"/>
                  </a:schemeClr>
                </a:solidFill>
              </a:rPr>
              <a:t>“Hot” version</a:t>
            </a:r>
          </a:p>
          <a:p>
            <a:pPr lvl="1">
              <a:lnSpc>
                <a:spcPct val="120000"/>
              </a:lnSpc>
              <a:buFont typeface="Arial" charset="0"/>
              <a:buChar char="•"/>
            </a:pPr>
            <a:endParaRPr lang="en-US" sz="1500" dirty="0"/>
          </a:p>
          <a:p>
            <a:pPr lvl="1">
              <a:lnSpc>
                <a:spcPct val="120000"/>
              </a:lnSpc>
              <a:buFont typeface="Arial" charset="0"/>
              <a:buChar char="•"/>
            </a:pPr>
            <a:endParaRPr lang="en-US" sz="1500" dirty="0"/>
          </a:p>
          <a:p>
            <a:pPr lvl="1">
              <a:lnSpc>
                <a:spcPct val="120000"/>
              </a:lnSpc>
              <a:buFont typeface="Arial" charset="0"/>
              <a:buChar char="•"/>
            </a:pPr>
            <a:endParaRPr lang="en-US" sz="1500" dirty="0"/>
          </a:p>
          <a:p>
            <a:pPr lvl="1">
              <a:lnSpc>
                <a:spcPct val="120000"/>
              </a:lnSpc>
              <a:buFont typeface="Arial" charset="0"/>
              <a:buChar char="•"/>
            </a:pPr>
            <a:endParaRPr lang="en-US" sz="1500" dirty="0"/>
          </a:p>
          <a:p>
            <a:pPr lvl="1">
              <a:lnSpc>
                <a:spcPct val="120000"/>
              </a:lnSpc>
              <a:buFont typeface="Arial" charset="0"/>
              <a:buChar char="•"/>
            </a:pPr>
            <a:endParaRPr lang="en-US" sz="1500" dirty="0"/>
          </a:p>
        </p:txBody>
      </p:sp>
    </p:spTree>
    <p:extLst>
      <p:ext uri="{BB962C8B-B14F-4D97-AF65-F5344CB8AC3E}">
        <p14:creationId xmlns:p14="http://schemas.microsoft.com/office/powerpoint/2010/main" val="19664983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“Hot” Go/</a:t>
            </a:r>
            <a:r>
              <a:rPr lang="en-US" sz="5400" dirty="0" err="1"/>
              <a:t>Nogo</a:t>
            </a:r>
            <a:r>
              <a:rPr lang="en-US" sz="5400" dirty="0"/>
              <a:t> Task</a:t>
            </a:r>
          </a:p>
        </p:txBody>
      </p:sp>
      <p:pic>
        <p:nvPicPr>
          <p:cNvPr id="4" name="Content Placeholder 3"/>
          <p:cNvPicPr>
            <a:picLocks noGrp="1" noChangeAspect="1"/>
          </p:cNvPicPr>
          <p:nvPr>
            <p:ph idx="1"/>
          </p:nvPr>
        </p:nvPicPr>
        <p:blipFill>
          <a:blip r:embed="rId3"/>
          <a:srcRect l="1653" r="1653"/>
          <a:stretch>
            <a:fillRect/>
          </a:stretch>
        </p:blipFill>
        <p:spPr>
          <a:xfrm>
            <a:off x="254571" y="2078445"/>
            <a:ext cx="6887922" cy="4271918"/>
          </a:xfrm>
          <a:prstGeom prst="rect">
            <a:avLst/>
          </a:prstGeom>
        </p:spPr>
      </p:pic>
      <p:pic>
        <p:nvPicPr>
          <p:cNvPr id="6" name="Picture 5"/>
          <p:cNvPicPr>
            <a:picLocks noChangeAspect="1"/>
          </p:cNvPicPr>
          <p:nvPr/>
        </p:nvPicPr>
        <p:blipFill>
          <a:blip r:embed="rId4"/>
          <a:stretch>
            <a:fillRect/>
          </a:stretch>
        </p:blipFill>
        <p:spPr>
          <a:xfrm>
            <a:off x="5718083" y="9195049"/>
            <a:ext cx="1248491" cy="1473913"/>
          </a:xfrm>
          <a:prstGeom prst="rect">
            <a:avLst/>
          </a:prstGeom>
        </p:spPr>
      </p:pic>
      <p:sp>
        <p:nvSpPr>
          <p:cNvPr id="7" name="TextBox 6"/>
          <p:cNvSpPr txBox="1"/>
          <p:nvPr/>
        </p:nvSpPr>
        <p:spPr>
          <a:xfrm>
            <a:off x="5943600" y="8763000"/>
            <a:ext cx="913319" cy="369332"/>
          </a:xfrm>
          <a:prstGeom prst="rect">
            <a:avLst/>
          </a:prstGeom>
          <a:noFill/>
        </p:spPr>
        <p:txBody>
          <a:bodyPr wrap="square" rtlCol="0">
            <a:spAutoFit/>
          </a:bodyPr>
          <a:lstStyle/>
          <a:p>
            <a:r>
              <a:rPr lang="en-US" dirty="0" err="1"/>
              <a:t>NoGo</a:t>
            </a:r>
            <a:endParaRPr lang="en-US" dirty="0"/>
          </a:p>
        </p:txBody>
      </p:sp>
    </p:spTree>
    <p:extLst>
      <p:ext uri="{BB962C8B-B14F-4D97-AF65-F5344CB8AC3E}">
        <p14:creationId xmlns:p14="http://schemas.microsoft.com/office/powerpoint/2010/main" val="16792704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“Hot” Go/</a:t>
            </a:r>
            <a:r>
              <a:rPr lang="en-US" sz="5400" dirty="0" err="1"/>
              <a:t>Nogo</a:t>
            </a:r>
            <a:r>
              <a:rPr lang="en-US" sz="5400" dirty="0"/>
              <a:t> Task</a:t>
            </a:r>
          </a:p>
        </p:txBody>
      </p:sp>
      <p:sp>
        <p:nvSpPr>
          <p:cNvPr id="7" name="TextBox 6"/>
          <p:cNvSpPr txBox="1"/>
          <p:nvPr/>
        </p:nvSpPr>
        <p:spPr>
          <a:xfrm>
            <a:off x="7932307" y="4545429"/>
            <a:ext cx="913319" cy="369332"/>
          </a:xfrm>
          <a:prstGeom prst="rect">
            <a:avLst/>
          </a:prstGeom>
          <a:noFill/>
        </p:spPr>
        <p:txBody>
          <a:bodyPr wrap="square" rtlCol="0">
            <a:spAutoFit/>
          </a:bodyPr>
          <a:lstStyle/>
          <a:p>
            <a:r>
              <a:rPr lang="en-US" dirty="0" err="1"/>
              <a:t>NoGo</a:t>
            </a:r>
            <a:endParaRPr lang="en-US" dirty="0"/>
          </a:p>
        </p:txBody>
      </p:sp>
      <p:pic>
        <p:nvPicPr>
          <p:cNvPr id="9" name="Picture 8"/>
          <p:cNvPicPr>
            <a:picLocks noChangeAspect="1"/>
          </p:cNvPicPr>
          <p:nvPr/>
        </p:nvPicPr>
        <p:blipFill>
          <a:blip r:embed="rId3"/>
          <a:stretch>
            <a:fillRect/>
          </a:stretch>
        </p:blipFill>
        <p:spPr>
          <a:xfrm>
            <a:off x="4812767" y="3529231"/>
            <a:ext cx="1315366" cy="1613551"/>
          </a:xfrm>
          <a:prstGeom prst="rect">
            <a:avLst/>
          </a:prstGeom>
        </p:spPr>
      </p:pic>
      <p:pic>
        <p:nvPicPr>
          <p:cNvPr id="12" name="Picture 11"/>
          <p:cNvPicPr>
            <a:picLocks noChangeAspect="1"/>
          </p:cNvPicPr>
          <p:nvPr/>
        </p:nvPicPr>
        <p:blipFill>
          <a:blip r:embed="rId4"/>
          <a:stretch>
            <a:fillRect/>
          </a:stretch>
        </p:blipFill>
        <p:spPr>
          <a:xfrm>
            <a:off x="7695734" y="5029200"/>
            <a:ext cx="1257300" cy="1609725"/>
          </a:xfrm>
          <a:prstGeom prst="rect">
            <a:avLst/>
          </a:prstGeom>
        </p:spPr>
      </p:pic>
      <p:sp>
        <p:nvSpPr>
          <p:cNvPr id="13" name="TextBox 12"/>
          <p:cNvSpPr txBox="1"/>
          <p:nvPr/>
        </p:nvSpPr>
        <p:spPr>
          <a:xfrm>
            <a:off x="5167843" y="3003742"/>
            <a:ext cx="913319" cy="369332"/>
          </a:xfrm>
          <a:prstGeom prst="rect">
            <a:avLst/>
          </a:prstGeom>
          <a:noFill/>
        </p:spPr>
        <p:txBody>
          <a:bodyPr wrap="square" rtlCol="0">
            <a:spAutoFit/>
          </a:bodyPr>
          <a:lstStyle/>
          <a:p>
            <a:r>
              <a:rPr lang="en-US" dirty="0" err="1"/>
              <a:t>NoGo</a:t>
            </a:r>
            <a:endParaRPr lang="en-US" dirty="0"/>
          </a:p>
        </p:txBody>
      </p:sp>
      <p:pic>
        <p:nvPicPr>
          <p:cNvPr id="14" name="Picture 13"/>
          <p:cNvPicPr>
            <a:picLocks noChangeAspect="1"/>
          </p:cNvPicPr>
          <p:nvPr/>
        </p:nvPicPr>
        <p:blipFill>
          <a:blip r:embed="rId5"/>
          <a:stretch>
            <a:fillRect/>
          </a:stretch>
        </p:blipFill>
        <p:spPr>
          <a:xfrm>
            <a:off x="1895474" y="2390331"/>
            <a:ext cx="1228725" cy="1584409"/>
          </a:xfrm>
          <a:prstGeom prst="rect">
            <a:avLst/>
          </a:prstGeom>
        </p:spPr>
      </p:pic>
      <p:pic>
        <p:nvPicPr>
          <p:cNvPr id="16" name="Picture 15"/>
          <p:cNvPicPr>
            <a:picLocks noChangeAspect="1"/>
          </p:cNvPicPr>
          <p:nvPr/>
        </p:nvPicPr>
        <p:blipFill>
          <a:blip r:embed="rId6"/>
          <a:stretch>
            <a:fillRect/>
          </a:stretch>
        </p:blipFill>
        <p:spPr>
          <a:xfrm>
            <a:off x="533400" y="1770208"/>
            <a:ext cx="1186362" cy="1504445"/>
          </a:xfrm>
          <a:prstGeom prst="rect">
            <a:avLst/>
          </a:prstGeom>
        </p:spPr>
      </p:pic>
      <p:pic>
        <p:nvPicPr>
          <p:cNvPr id="17" name="Picture 16"/>
          <p:cNvPicPr>
            <a:picLocks noChangeAspect="1"/>
          </p:cNvPicPr>
          <p:nvPr/>
        </p:nvPicPr>
        <p:blipFill>
          <a:blip r:embed="rId7"/>
          <a:stretch>
            <a:fillRect/>
          </a:stretch>
        </p:blipFill>
        <p:spPr>
          <a:xfrm>
            <a:off x="3233450" y="2861247"/>
            <a:ext cx="1544641" cy="1779695"/>
          </a:xfrm>
          <a:prstGeom prst="rect">
            <a:avLst/>
          </a:prstGeom>
        </p:spPr>
      </p:pic>
      <p:pic>
        <p:nvPicPr>
          <p:cNvPr id="18" name="Picture 17"/>
          <p:cNvPicPr>
            <a:picLocks noChangeAspect="1"/>
          </p:cNvPicPr>
          <p:nvPr/>
        </p:nvPicPr>
        <p:blipFill>
          <a:blip r:embed="rId8"/>
          <a:stretch>
            <a:fillRect/>
          </a:stretch>
        </p:blipFill>
        <p:spPr>
          <a:xfrm>
            <a:off x="6194838" y="4178616"/>
            <a:ext cx="1434191" cy="1872884"/>
          </a:xfrm>
          <a:prstGeom prst="rect">
            <a:avLst/>
          </a:prstGeom>
        </p:spPr>
      </p:pic>
      <p:sp>
        <p:nvSpPr>
          <p:cNvPr id="19" name="TextBox 18"/>
          <p:cNvSpPr txBox="1"/>
          <p:nvPr/>
        </p:nvSpPr>
        <p:spPr>
          <a:xfrm>
            <a:off x="3864772" y="2456175"/>
            <a:ext cx="913319" cy="369332"/>
          </a:xfrm>
          <a:prstGeom prst="rect">
            <a:avLst/>
          </a:prstGeom>
          <a:noFill/>
        </p:spPr>
        <p:txBody>
          <a:bodyPr wrap="square" rtlCol="0">
            <a:spAutoFit/>
          </a:bodyPr>
          <a:lstStyle/>
          <a:p>
            <a:r>
              <a:rPr lang="en-US" dirty="0"/>
              <a:t>Go</a:t>
            </a:r>
          </a:p>
        </p:txBody>
      </p:sp>
      <p:sp>
        <p:nvSpPr>
          <p:cNvPr id="21" name="TextBox 20"/>
          <p:cNvSpPr txBox="1"/>
          <p:nvPr/>
        </p:nvSpPr>
        <p:spPr>
          <a:xfrm>
            <a:off x="2269637" y="2034464"/>
            <a:ext cx="913319" cy="369332"/>
          </a:xfrm>
          <a:prstGeom prst="rect">
            <a:avLst/>
          </a:prstGeom>
          <a:noFill/>
        </p:spPr>
        <p:txBody>
          <a:bodyPr wrap="square" rtlCol="0">
            <a:spAutoFit/>
          </a:bodyPr>
          <a:lstStyle/>
          <a:p>
            <a:r>
              <a:rPr lang="en-US" dirty="0"/>
              <a:t>Go</a:t>
            </a:r>
          </a:p>
        </p:txBody>
      </p:sp>
      <p:sp>
        <p:nvSpPr>
          <p:cNvPr id="22" name="TextBox 21"/>
          <p:cNvSpPr txBox="1"/>
          <p:nvPr/>
        </p:nvSpPr>
        <p:spPr>
          <a:xfrm>
            <a:off x="894299" y="1467820"/>
            <a:ext cx="913319" cy="369332"/>
          </a:xfrm>
          <a:prstGeom prst="rect">
            <a:avLst/>
          </a:prstGeom>
          <a:noFill/>
        </p:spPr>
        <p:txBody>
          <a:bodyPr wrap="square" rtlCol="0">
            <a:spAutoFit/>
          </a:bodyPr>
          <a:lstStyle/>
          <a:p>
            <a:r>
              <a:rPr lang="en-US" dirty="0"/>
              <a:t>Go</a:t>
            </a:r>
          </a:p>
        </p:txBody>
      </p:sp>
      <p:cxnSp>
        <p:nvCxnSpPr>
          <p:cNvPr id="23" name="Straight Arrow Connector 22"/>
          <p:cNvCxnSpPr>
            <a:cxnSpLocks/>
          </p:cNvCxnSpPr>
          <p:nvPr/>
        </p:nvCxnSpPr>
        <p:spPr>
          <a:xfrm>
            <a:off x="457200" y="3657600"/>
            <a:ext cx="6454733" cy="31043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TextBox 23"/>
          <p:cNvSpPr txBox="1"/>
          <p:nvPr/>
        </p:nvSpPr>
        <p:spPr>
          <a:xfrm>
            <a:off x="6641022" y="3809284"/>
            <a:ext cx="913319" cy="369332"/>
          </a:xfrm>
          <a:prstGeom prst="rect">
            <a:avLst/>
          </a:prstGeom>
          <a:noFill/>
        </p:spPr>
        <p:txBody>
          <a:bodyPr wrap="square" rtlCol="0">
            <a:spAutoFit/>
          </a:bodyPr>
          <a:lstStyle/>
          <a:p>
            <a:r>
              <a:rPr lang="en-US" dirty="0"/>
              <a:t>Go</a:t>
            </a:r>
          </a:p>
        </p:txBody>
      </p:sp>
    </p:spTree>
    <p:extLst>
      <p:ext uri="{BB962C8B-B14F-4D97-AF65-F5344CB8AC3E}">
        <p14:creationId xmlns:p14="http://schemas.microsoft.com/office/powerpoint/2010/main" val="5772769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“Cool” Go/</a:t>
            </a:r>
            <a:r>
              <a:rPr lang="en-US" sz="5400" dirty="0" err="1"/>
              <a:t>Nogo</a:t>
            </a:r>
            <a:r>
              <a:rPr lang="en-US" sz="5400" dirty="0"/>
              <a:t> Task</a:t>
            </a:r>
          </a:p>
        </p:txBody>
      </p:sp>
      <p:sp>
        <p:nvSpPr>
          <p:cNvPr id="7" name="TextBox 6"/>
          <p:cNvSpPr txBox="1"/>
          <p:nvPr/>
        </p:nvSpPr>
        <p:spPr>
          <a:xfrm>
            <a:off x="5167843" y="3003742"/>
            <a:ext cx="913319" cy="369332"/>
          </a:xfrm>
          <a:prstGeom prst="rect">
            <a:avLst/>
          </a:prstGeom>
          <a:noFill/>
        </p:spPr>
        <p:txBody>
          <a:bodyPr wrap="square" rtlCol="0">
            <a:spAutoFit/>
          </a:bodyPr>
          <a:lstStyle/>
          <a:p>
            <a:r>
              <a:rPr lang="en-US" dirty="0" err="1"/>
              <a:t>NoGo</a:t>
            </a:r>
            <a:endParaRPr lang="en-US" dirty="0"/>
          </a:p>
        </p:txBody>
      </p:sp>
      <p:pic>
        <p:nvPicPr>
          <p:cNvPr id="11" name="Picture 10"/>
          <p:cNvPicPr>
            <a:picLocks noChangeAspect="1"/>
          </p:cNvPicPr>
          <p:nvPr/>
        </p:nvPicPr>
        <p:blipFill>
          <a:blip r:embed="rId3"/>
          <a:stretch>
            <a:fillRect/>
          </a:stretch>
        </p:blipFill>
        <p:spPr>
          <a:xfrm>
            <a:off x="1895474" y="2390331"/>
            <a:ext cx="1228725" cy="1584409"/>
          </a:xfrm>
          <a:prstGeom prst="rect">
            <a:avLst/>
          </a:prstGeom>
        </p:spPr>
      </p:pic>
      <p:pic>
        <p:nvPicPr>
          <p:cNvPr id="12" name="Picture 11"/>
          <p:cNvPicPr>
            <a:picLocks noChangeAspect="1"/>
          </p:cNvPicPr>
          <p:nvPr/>
        </p:nvPicPr>
        <p:blipFill>
          <a:blip r:embed="rId4"/>
          <a:stretch>
            <a:fillRect/>
          </a:stretch>
        </p:blipFill>
        <p:spPr>
          <a:xfrm>
            <a:off x="4909010" y="3373074"/>
            <a:ext cx="1415589" cy="1825366"/>
          </a:xfrm>
          <a:prstGeom prst="rect">
            <a:avLst/>
          </a:prstGeom>
        </p:spPr>
      </p:pic>
      <p:pic>
        <p:nvPicPr>
          <p:cNvPr id="13" name="Picture 12"/>
          <p:cNvPicPr>
            <a:picLocks noChangeAspect="1"/>
          </p:cNvPicPr>
          <p:nvPr/>
        </p:nvPicPr>
        <p:blipFill>
          <a:blip r:embed="rId5"/>
          <a:stretch>
            <a:fillRect/>
          </a:stretch>
        </p:blipFill>
        <p:spPr>
          <a:xfrm>
            <a:off x="533400" y="1770208"/>
            <a:ext cx="1186362" cy="1504445"/>
          </a:xfrm>
          <a:prstGeom prst="rect">
            <a:avLst/>
          </a:prstGeom>
        </p:spPr>
      </p:pic>
      <p:pic>
        <p:nvPicPr>
          <p:cNvPr id="15" name="Picture 14"/>
          <p:cNvPicPr>
            <a:picLocks noChangeAspect="1"/>
          </p:cNvPicPr>
          <p:nvPr/>
        </p:nvPicPr>
        <p:blipFill>
          <a:blip r:embed="rId6"/>
          <a:stretch>
            <a:fillRect/>
          </a:stretch>
        </p:blipFill>
        <p:spPr>
          <a:xfrm>
            <a:off x="3233450" y="2861247"/>
            <a:ext cx="1544641" cy="1779695"/>
          </a:xfrm>
          <a:prstGeom prst="rect">
            <a:avLst/>
          </a:prstGeom>
        </p:spPr>
      </p:pic>
      <p:pic>
        <p:nvPicPr>
          <p:cNvPr id="16" name="Picture 15"/>
          <p:cNvPicPr>
            <a:picLocks noChangeAspect="1"/>
          </p:cNvPicPr>
          <p:nvPr/>
        </p:nvPicPr>
        <p:blipFill>
          <a:blip r:embed="rId7"/>
          <a:stretch>
            <a:fillRect/>
          </a:stretch>
        </p:blipFill>
        <p:spPr>
          <a:xfrm>
            <a:off x="6490609" y="4140206"/>
            <a:ext cx="1434191" cy="1872884"/>
          </a:xfrm>
          <a:prstGeom prst="rect">
            <a:avLst/>
          </a:prstGeom>
        </p:spPr>
      </p:pic>
      <p:sp>
        <p:nvSpPr>
          <p:cNvPr id="17" name="TextBox 16"/>
          <p:cNvSpPr txBox="1"/>
          <p:nvPr/>
        </p:nvSpPr>
        <p:spPr>
          <a:xfrm>
            <a:off x="6934200" y="3809284"/>
            <a:ext cx="913319" cy="369332"/>
          </a:xfrm>
          <a:prstGeom prst="rect">
            <a:avLst/>
          </a:prstGeom>
          <a:noFill/>
        </p:spPr>
        <p:txBody>
          <a:bodyPr wrap="square" rtlCol="0">
            <a:spAutoFit/>
          </a:bodyPr>
          <a:lstStyle/>
          <a:p>
            <a:r>
              <a:rPr lang="en-US" dirty="0"/>
              <a:t>Go</a:t>
            </a:r>
          </a:p>
        </p:txBody>
      </p:sp>
      <p:sp>
        <p:nvSpPr>
          <p:cNvPr id="18" name="TextBox 17"/>
          <p:cNvSpPr txBox="1"/>
          <p:nvPr/>
        </p:nvSpPr>
        <p:spPr>
          <a:xfrm>
            <a:off x="3804658" y="2491915"/>
            <a:ext cx="913319" cy="369332"/>
          </a:xfrm>
          <a:prstGeom prst="rect">
            <a:avLst/>
          </a:prstGeom>
          <a:noFill/>
        </p:spPr>
        <p:txBody>
          <a:bodyPr wrap="square" rtlCol="0">
            <a:spAutoFit/>
          </a:bodyPr>
          <a:lstStyle/>
          <a:p>
            <a:r>
              <a:rPr lang="en-US" dirty="0"/>
              <a:t>Go</a:t>
            </a:r>
          </a:p>
        </p:txBody>
      </p:sp>
      <p:sp>
        <p:nvSpPr>
          <p:cNvPr id="19" name="TextBox 18"/>
          <p:cNvSpPr txBox="1"/>
          <p:nvPr/>
        </p:nvSpPr>
        <p:spPr>
          <a:xfrm>
            <a:off x="2269637" y="2034464"/>
            <a:ext cx="913319" cy="369332"/>
          </a:xfrm>
          <a:prstGeom prst="rect">
            <a:avLst/>
          </a:prstGeom>
          <a:noFill/>
        </p:spPr>
        <p:txBody>
          <a:bodyPr wrap="square" rtlCol="0">
            <a:spAutoFit/>
          </a:bodyPr>
          <a:lstStyle/>
          <a:p>
            <a:r>
              <a:rPr lang="en-US" dirty="0"/>
              <a:t>Go</a:t>
            </a:r>
          </a:p>
        </p:txBody>
      </p:sp>
      <p:sp>
        <p:nvSpPr>
          <p:cNvPr id="20" name="TextBox 19"/>
          <p:cNvSpPr txBox="1"/>
          <p:nvPr/>
        </p:nvSpPr>
        <p:spPr>
          <a:xfrm>
            <a:off x="894299" y="1467820"/>
            <a:ext cx="913319" cy="369332"/>
          </a:xfrm>
          <a:prstGeom prst="rect">
            <a:avLst/>
          </a:prstGeom>
          <a:noFill/>
        </p:spPr>
        <p:txBody>
          <a:bodyPr wrap="square" rtlCol="0">
            <a:spAutoFit/>
          </a:bodyPr>
          <a:lstStyle/>
          <a:p>
            <a:r>
              <a:rPr lang="en-US" dirty="0"/>
              <a:t>Go</a:t>
            </a:r>
          </a:p>
        </p:txBody>
      </p:sp>
      <p:cxnSp>
        <p:nvCxnSpPr>
          <p:cNvPr id="22" name="Straight Arrow Connector 21"/>
          <p:cNvCxnSpPr/>
          <p:nvPr/>
        </p:nvCxnSpPr>
        <p:spPr>
          <a:xfrm>
            <a:off x="457200" y="3657600"/>
            <a:ext cx="5562600" cy="27432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909051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Analyses</a:t>
            </a:r>
          </a:p>
        </p:txBody>
      </p:sp>
      <p:sp>
        <p:nvSpPr>
          <p:cNvPr id="3" name="Content Placeholder 2"/>
          <p:cNvSpPr>
            <a:spLocks noGrp="1"/>
          </p:cNvSpPr>
          <p:nvPr>
            <p:ph idx="1"/>
          </p:nvPr>
        </p:nvSpPr>
        <p:spPr>
          <a:xfrm>
            <a:off x="381000" y="1600200"/>
            <a:ext cx="8229600" cy="4625609"/>
          </a:xfrm>
        </p:spPr>
        <p:txBody>
          <a:bodyPr>
            <a:noAutofit/>
          </a:bodyPr>
          <a:lstStyle/>
          <a:p>
            <a:r>
              <a:rPr lang="en-US" sz="3600" b="1" dirty="0"/>
              <a:t>Experiment 1</a:t>
            </a:r>
          </a:p>
          <a:p>
            <a:pPr lvl="1"/>
            <a:r>
              <a:rPr lang="en-US" sz="3200" dirty="0"/>
              <a:t>2 x 2 ANOVAS for reaction time and accuracy</a:t>
            </a:r>
          </a:p>
          <a:p>
            <a:pPr lvl="2"/>
            <a:r>
              <a:rPr lang="en-US" sz="2800" dirty="0"/>
              <a:t>Type of task (hot </a:t>
            </a:r>
            <a:r>
              <a:rPr lang="en-US" sz="2800" dirty="0" err="1"/>
              <a:t>vs</a:t>
            </a:r>
            <a:r>
              <a:rPr lang="en-US" sz="2800" dirty="0"/>
              <a:t> cold) x Group (low </a:t>
            </a:r>
            <a:r>
              <a:rPr lang="en-US" sz="2800" dirty="0" err="1"/>
              <a:t>vs</a:t>
            </a:r>
            <a:r>
              <a:rPr lang="en-US" sz="2800" dirty="0"/>
              <a:t> high delayer)</a:t>
            </a:r>
          </a:p>
          <a:p>
            <a:pPr lvl="2"/>
            <a:r>
              <a:rPr lang="en-US" sz="2800" dirty="0"/>
              <a:t>Reaction time (hot </a:t>
            </a:r>
            <a:r>
              <a:rPr lang="en-US" sz="2800" dirty="0" err="1"/>
              <a:t>vs</a:t>
            </a:r>
            <a:r>
              <a:rPr lang="en-US" sz="2800" dirty="0"/>
              <a:t> cold) x Group (low </a:t>
            </a:r>
            <a:r>
              <a:rPr lang="en-US" sz="2800" dirty="0" err="1"/>
              <a:t>vs</a:t>
            </a:r>
            <a:r>
              <a:rPr lang="en-US" sz="2800" dirty="0"/>
              <a:t> high delayers)</a:t>
            </a:r>
          </a:p>
          <a:p>
            <a:r>
              <a:rPr lang="en-US" sz="3600" b="1" dirty="0"/>
              <a:t>Experiment 2</a:t>
            </a:r>
          </a:p>
          <a:p>
            <a:pPr lvl="1"/>
            <a:r>
              <a:rPr lang="en-US" sz="3200" dirty="0"/>
              <a:t>Same as experiment 1 plus FMRI analysis</a:t>
            </a:r>
          </a:p>
        </p:txBody>
      </p:sp>
    </p:spTree>
    <p:extLst>
      <p:ext uri="{BB962C8B-B14F-4D97-AF65-F5344CB8AC3E}">
        <p14:creationId xmlns:p14="http://schemas.microsoft.com/office/powerpoint/2010/main" val="22467673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0" dirty="0"/>
              <a:t>Differences between groups when suppressing response to emotional or “hot” cues (happy faces)</a:t>
            </a:r>
          </a:p>
        </p:txBody>
      </p:sp>
      <p:sp>
        <p:nvSpPr>
          <p:cNvPr id="3" name="Content Placeholder 2"/>
          <p:cNvSpPr>
            <a:spLocks noGrp="1"/>
          </p:cNvSpPr>
          <p:nvPr>
            <p:ph idx="1"/>
          </p:nvPr>
        </p:nvSpPr>
        <p:spPr>
          <a:xfrm>
            <a:off x="228600" y="1600200"/>
            <a:ext cx="8610600" cy="5029200"/>
          </a:xfrm>
        </p:spPr>
        <p:txBody>
          <a:bodyPr>
            <a:normAutofit/>
          </a:bodyPr>
          <a:lstStyle/>
          <a:p>
            <a:r>
              <a:rPr lang="en-US" dirty="0"/>
              <a:t>On </a:t>
            </a:r>
            <a:r>
              <a:rPr lang="en-US" b="1" dirty="0"/>
              <a:t>“go” </a:t>
            </a:r>
            <a:r>
              <a:rPr lang="en-US" dirty="0"/>
              <a:t>tasks, no differences in response time or accuracy by group </a:t>
            </a:r>
          </a:p>
          <a:p>
            <a:pPr lvl="2"/>
            <a:r>
              <a:rPr lang="en-US" dirty="0"/>
              <a:t>High accuracy on “go” trials for both “cool” and “hot” tasks</a:t>
            </a:r>
          </a:p>
          <a:p>
            <a:r>
              <a:rPr lang="en-US" dirty="0"/>
              <a:t>On </a:t>
            </a:r>
            <a:r>
              <a:rPr lang="en-US" b="1" dirty="0"/>
              <a:t>“</a:t>
            </a:r>
            <a:r>
              <a:rPr lang="en-US" b="1" dirty="0" err="1"/>
              <a:t>nogo</a:t>
            </a:r>
            <a:r>
              <a:rPr lang="en-US" b="1" dirty="0"/>
              <a:t>” </a:t>
            </a:r>
            <a:r>
              <a:rPr lang="en-US" dirty="0"/>
              <a:t>trials, there was more variability</a:t>
            </a:r>
          </a:p>
          <a:p>
            <a:pPr lvl="1"/>
            <a:r>
              <a:rPr lang="en-US" dirty="0"/>
              <a:t>Only low delayers showed significant decrease in performance for “hot” relative to “cold” trials (hot=happy faces)</a:t>
            </a:r>
          </a:p>
        </p:txBody>
      </p:sp>
    </p:spTree>
    <p:extLst>
      <p:ext uri="{BB962C8B-B14F-4D97-AF65-F5344CB8AC3E}">
        <p14:creationId xmlns:p14="http://schemas.microsoft.com/office/powerpoint/2010/main" val="42575358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Experiment 1: Behavioral Results</a:t>
            </a:r>
          </a:p>
        </p:txBody>
      </p:sp>
      <p:sp>
        <p:nvSpPr>
          <p:cNvPr id="3" name="Content Placeholder 2"/>
          <p:cNvSpPr>
            <a:spLocks noGrp="1"/>
          </p:cNvSpPr>
          <p:nvPr>
            <p:ph idx="1"/>
          </p:nvPr>
        </p:nvSpPr>
        <p:spPr>
          <a:xfrm>
            <a:off x="457200" y="1600200"/>
            <a:ext cx="8229600" cy="4625609"/>
          </a:xfrm>
        </p:spPr>
        <p:txBody>
          <a:bodyPr>
            <a:noAutofit/>
          </a:bodyPr>
          <a:lstStyle/>
          <a:p>
            <a:r>
              <a:rPr lang="en-US" dirty="0"/>
              <a:t>2 (Group, High vs. Low Delayers) X 2 (Task, Hot vs. Cool) ANOVA</a:t>
            </a:r>
          </a:p>
          <a:p>
            <a:pPr lvl="1"/>
            <a:r>
              <a:rPr lang="en-US" dirty="0"/>
              <a:t>Hot Task Emotion, Fear vs. Happy</a:t>
            </a:r>
          </a:p>
          <a:p>
            <a:r>
              <a:rPr lang="en-US" sz="3200" dirty="0"/>
              <a:t>No Go Accuracy (False Alarms)</a:t>
            </a:r>
          </a:p>
        </p:txBody>
      </p:sp>
      <p:graphicFrame>
        <p:nvGraphicFramePr>
          <p:cNvPr id="4" name="Table 3"/>
          <p:cNvGraphicFramePr>
            <a:graphicFrameLocks noGrp="1"/>
          </p:cNvGraphicFramePr>
          <p:nvPr/>
        </p:nvGraphicFramePr>
        <p:xfrm>
          <a:off x="990600" y="3907692"/>
          <a:ext cx="7191820" cy="2297335"/>
        </p:xfrm>
        <a:graphic>
          <a:graphicData uri="http://schemas.openxmlformats.org/drawingml/2006/table">
            <a:tbl>
              <a:tblPr firstRow="1" firstCol="1" bandRow="1">
                <a:tableStyleId>{5940675A-B579-460E-94D1-54222C63F5DA}</a:tableStyleId>
              </a:tblPr>
              <a:tblGrid>
                <a:gridCol w="1596072">
                  <a:extLst>
                    <a:ext uri="{9D8B030D-6E8A-4147-A177-3AD203B41FA5}">
                      <a16:colId xmlns:a16="http://schemas.microsoft.com/office/drawing/2014/main" val="20000"/>
                    </a:ext>
                  </a:extLst>
                </a:gridCol>
                <a:gridCol w="1470343">
                  <a:extLst>
                    <a:ext uri="{9D8B030D-6E8A-4147-A177-3AD203B41FA5}">
                      <a16:colId xmlns:a16="http://schemas.microsoft.com/office/drawing/2014/main" val="20001"/>
                    </a:ext>
                  </a:extLst>
                </a:gridCol>
                <a:gridCol w="1035685">
                  <a:extLst>
                    <a:ext uri="{9D8B030D-6E8A-4147-A177-3AD203B41FA5}">
                      <a16:colId xmlns:a16="http://schemas.microsoft.com/office/drawing/2014/main" val="20002"/>
                    </a:ext>
                  </a:extLst>
                </a:gridCol>
                <a:gridCol w="1565910">
                  <a:extLst>
                    <a:ext uri="{9D8B030D-6E8A-4147-A177-3AD203B41FA5}">
                      <a16:colId xmlns:a16="http://schemas.microsoft.com/office/drawing/2014/main" val="20003"/>
                    </a:ext>
                  </a:extLst>
                </a:gridCol>
                <a:gridCol w="1523810">
                  <a:extLst>
                    <a:ext uri="{9D8B030D-6E8A-4147-A177-3AD203B41FA5}">
                      <a16:colId xmlns:a16="http://schemas.microsoft.com/office/drawing/2014/main" val="20004"/>
                    </a:ext>
                  </a:extLst>
                </a:gridCol>
              </a:tblGrid>
              <a:tr h="432206">
                <a:tc>
                  <a:txBody>
                    <a:bodyPr/>
                    <a:lstStyle/>
                    <a:p>
                      <a:pPr marL="0" marR="0" algn="ctr">
                        <a:spcBef>
                          <a:spcPts val="0"/>
                        </a:spcBef>
                        <a:spcAft>
                          <a:spcPts val="0"/>
                        </a:spcAft>
                      </a:pPr>
                      <a:r>
                        <a:rPr lang="en-US" sz="2400" dirty="0">
                          <a:effectLst/>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gridSpan="2">
                  <a:txBody>
                    <a:bodyPr/>
                    <a:lstStyle/>
                    <a:p>
                      <a:pPr marL="0" marR="0" algn="ctr">
                        <a:spcBef>
                          <a:spcPts val="0"/>
                        </a:spcBef>
                        <a:spcAft>
                          <a:spcPts val="0"/>
                        </a:spcAft>
                      </a:pPr>
                      <a:r>
                        <a:rPr lang="en-US" sz="2400" dirty="0">
                          <a:effectLst/>
                        </a:rPr>
                        <a:t>Hot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hMerge="1">
                  <a:txBody>
                    <a:bodyPr/>
                    <a:lstStyle/>
                    <a:p>
                      <a:endParaRPr lang="en-US"/>
                    </a:p>
                  </a:txBody>
                  <a:tcPr/>
                </a:tc>
                <a:tc>
                  <a:txBody>
                    <a:bodyPr/>
                    <a:lstStyle/>
                    <a:p>
                      <a:pPr marL="0" marR="0" algn="ctr">
                        <a:spcBef>
                          <a:spcPts val="0"/>
                        </a:spcBef>
                        <a:spcAft>
                          <a:spcPts val="0"/>
                        </a:spcAft>
                      </a:pPr>
                      <a:r>
                        <a:rPr lang="en-US" sz="2400" dirty="0">
                          <a:effectLst/>
                        </a:rPr>
                        <a:t>Cool</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algn="ctr">
                        <a:spcBef>
                          <a:spcPts val="0"/>
                        </a:spcBef>
                        <a:spcAft>
                          <a:spcPts val="0"/>
                        </a:spcAft>
                      </a:pPr>
                      <a:r>
                        <a:rPr lang="en-US" sz="2400" dirty="0">
                          <a:effectLst/>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10000"/>
                  </a:ext>
                </a:extLst>
              </a:tr>
              <a:tr h="446101">
                <a:tc>
                  <a:txBody>
                    <a:bodyPr/>
                    <a:lstStyle/>
                    <a:p>
                      <a:pPr marL="0" marR="0" algn="ctr">
                        <a:spcBef>
                          <a:spcPts val="0"/>
                        </a:spcBef>
                        <a:spcAft>
                          <a:spcPts val="0"/>
                        </a:spcAft>
                      </a:pPr>
                      <a:r>
                        <a:rPr lang="en-US" sz="2400" dirty="0">
                          <a:effectLst/>
                        </a:rPr>
                        <a:t>High Delay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algn="ctr">
                        <a:spcBef>
                          <a:spcPts val="0"/>
                        </a:spcBef>
                        <a:spcAft>
                          <a:spcPts val="0"/>
                        </a:spcAft>
                      </a:pPr>
                      <a:r>
                        <a:rPr lang="en-US" sz="2400" dirty="0">
                          <a:effectLst/>
                        </a:rPr>
                        <a:t>Fear</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effectLst/>
                        </a:rPr>
                        <a:t>Happy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algn="ctr">
                        <a:spcBef>
                          <a:spcPts val="0"/>
                        </a:spcBef>
                        <a:spcAft>
                          <a:spcPts val="0"/>
                        </a:spcAft>
                      </a:pPr>
                      <a:r>
                        <a:rPr lang="en-US" sz="2400">
                          <a:effectLst/>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algn="ctr">
                        <a:spcBef>
                          <a:spcPts val="0"/>
                        </a:spcBef>
                        <a:spcAft>
                          <a:spcPts val="0"/>
                        </a:spcAft>
                      </a:pPr>
                      <a:r>
                        <a:rPr lang="en-US" sz="2400" dirty="0">
                          <a:effectLst/>
                        </a:rPr>
                        <a:t>Hot = Cool</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10001"/>
                  </a:ext>
                </a:extLst>
              </a:tr>
              <a:tr h="443668">
                <a:tc>
                  <a:txBody>
                    <a:bodyPr/>
                    <a:lstStyle/>
                    <a:p>
                      <a:pPr marL="0" marR="0" algn="ctr">
                        <a:spcBef>
                          <a:spcPts val="0"/>
                        </a:spcBef>
                        <a:spcAft>
                          <a:spcPts val="0"/>
                        </a:spcAft>
                      </a:pPr>
                      <a:r>
                        <a:rPr lang="en-US" sz="2400" dirty="0">
                          <a:effectLst/>
                        </a:rPr>
                        <a:t>Low Delay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algn="ctr">
                        <a:spcBef>
                          <a:spcPts val="0"/>
                        </a:spcBef>
                        <a:spcAft>
                          <a:spcPts val="0"/>
                        </a:spcAft>
                      </a:pPr>
                      <a:r>
                        <a:rPr lang="en-US" sz="2400" dirty="0">
                          <a:effectLst/>
                        </a:rPr>
                        <a:t>Fear</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effectLst/>
                        </a:rPr>
                        <a:t>Happy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algn="ctr">
                        <a:spcBef>
                          <a:spcPts val="0"/>
                        </a:spcBef>
                        <a:spcAft>
                          <a:spcPts val="0"/>
                        </a:spcAft>
                      </a:pPr>
                      <a:r>
                        <a:rPr lang="en-US" sz="2400" dirty="0">
                          <a:effectLst/>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algn="ctr">
                        <a:spcBef>
                          <a:spcPts val="0"/>
                        </a:spcBef>
                        <a:spcAft>
                          <a:spcPts val="0"/>
                        </a:spcAft>
                      </a:pPr>
                      <a:r>
                        <a:rPr lang="en-US" sz="2400" dirty="0">
                          <a:effectLst/>
                        </a:rPr>
                        <a:t>Hot &lt; Cool</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10002"/>
                  </a:ext>
                </a:extLst>
              </a:tr>
              <a:tr h="964025">
                <a:tc>
                  <a:txBody>
                    <a:bodyPr/>
                    <a:lstStyle/>
                    <a:p>
                      <a:pPr marL="0" marR="0" algn="ctr">
                        <a:spcBef>
                          <a:spcPts val="0"/>
                        </a:spcBef>
                        <a:spcAft>
                          <a:spcPts val="0"/>
                        </a:spcAft>
                      </a:pPr>
                      <a:r>
                        <a:rPr lang="en-US" sz="2400" dirty="0">
                          <a:effectLst/>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gridSpan="2">
                  <a:txBody>
                    <a:bodyPr/>
                    <a:lstStyle/>
                    <a:p>
                      <a:pPr marL="0" marR="0" algn="ctr">
                        <a:spcBef>
                          <a:spcPts val="0"/>
                        </a:spcBef>
                        <a:spcAft>
                          <a:spcPts val="0"/>
                        </a:spcAft>
                      </a:pPr>
                      <a:r>
                        <a:rPr lang="en-US" sz="2400" dirty="0">
                          <a:effectLst/>
                        </a:rPr>
                        <a:t>High &gt; Low </a:t>
                      </a:r>
                      <a:r>
                        <a:rPr lang="en-US" sz="2400" i="1" dirty="0">
                          <a:effectLst/>
                        </a:rPr>
                        <a:t>(trend)</a:t>
                      </a:r>
                    </a:p>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effectLst/>
                        </a:rPr>
                        <a:t>Fear:  High=Low</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2000" dirty="0">
                          <a:effectLst/>
                        </a:rPr>
                        <a:t>Happy: High&gt; Low</a:t>
                      </a:r>
                    </a:p>
                  </a:txBody>
                  <a:tcPr marL="68580" marR="68580" marT="0" marB="0" anchor="ctr">
                    <a:solidFill>
                      <a:schemeClr val="bg1">
                        <a:lumMod val="85000"/>
                      </a:schemeClr>
                    </a:solidFill>
                  </a:tcPr>
                </a:tc>
                <a:tc hMerge="1">
                  <a:txBody>
                    <a:bodyPr/>
                    <a:lstStyle/>
                    <a:p>
                      <a:endParaRPr lang="en-US"/>
                    </a:p>
                  </a:txBody>
                  <a:tcPr/>
                </a:tc>
                <a:tc>
                  <a:txBody>
                    <a:bodyPr/>
                    <a:lstStyle/>
                    <a:p>
                      <a:pPr marL="0" marR="0" algn="ctr">
                        <a:spcBef>
                          <a:spcPts val="0"/>
                        </a:spcBef>
                        <a:spcAft>
                          <a:spcPts val="0"/>
                        </a:spcAft>
                      </a:pPr>
                      <a:r>
                        <a:rPr lang="en-US" sz="2400" dirty="0">
                          <a:effectLst/>
                        </a:rPr>
                        <a:t>High =Low</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ctr">
                        <a:spcBef>
                          <a:spcPts val="0"/>
                        </a:spcBef>
                        <a:spcAft>
                          <a:spcPts val="0"/>
                        </a:spcAft>
                      </a:pPr>
                      <a:r>
                        <a:rPr lang="en-US" sz="2400" dirty="0">
                          <a:effectLst/>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10003"/>
                  </a:ext>
                </a:extLst>
              </a:tr>
            </a:tbl>
          </a:graphicData>
        </a:graphic>
      </p:graphicFrame>
      <p:sp>
        <p:nvSpPr>
          <p:cNvPr id="5" name="Footer Placeholder 4"/>
          <p:cNvSpPr>
            <a:spLocks noGrp="1"/>
          </p:cNvSpPr>
          <p:nvPr>
            <p:ph type="ftr" sz="quarter" idx="11"/>
          </p:nvPr>
        </p:nvSpPr>
        <p:spPr/>
        <p:txBody>
          <a:bodyPr/>
          <a:lstStyle/>
          <a:p>
            <a:r>
              <a:rPr lang="en-US"/>
              <a:t>R. Grossman 3/3/16</a:t>
            </a:r>
          </a:p>
        </p:txBody>
      </p:sp>
    </p:spTree>
    <p:extLst>
      <p:ext uri="{BB962C8B-B14F-4D97-AF65-F5344CB8AC3E}">
        <p14:creationId xmlns:p14="http://schemas.microsoft.com/office/powerpoint/2010/main" val="3978776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2"/>
          <p:cNvSpPr>
            <a:spLocks noGrp="1" noChangeArrowheads="1"/>
          </p:cNvSpPr>
          <p:nvPr>
            <p:ph type="title"/>
          </p:nvPr>
        </p:nvSpPr>
        <p:spPr/>
        <p:txBody>
          <a:bodyPr>
            <a:normAutofit fontScale="90000"/>
          </a:bodyPr>
          <a:lstStyle/>
          <a:p>
            <a:pPr algn="ctr"/>
            <a:r>
              <a:rPr lang="en-US" dirty="0"/>
              <a:t>Models of Temperament:</a:t>
            </a:r>
            <a:br>
              <a:rPr lang="en-US" dirty="0"/>
            </a:br>
            <a:r>
              <a:rPr lang="en-US" sz="4800" dirty="0"/>
              <a:t>Thomas &amp; Chess</a:t>
            </a:r>
            <a:endParaRPr lang="en-US" dirty="0"/>
          </a:p>
        </p:txBody>
      </p:sp>
      <p:sp>
        <p:nvSpPr>
          <p:cNvPr id="505859" name="Rectangle 3"/>
          <p:cNvSpPr>
            <a:spLocks noGrp="1" noChangeArrowheads="1"/>
          </p:cNvSpPr>
          <p:nvPr>
            <p:ph type="body" idx="4294967295"/>
          </p:nvPr>
        </p:nvSpPr>
        <p:spPr>
          <a:xfrm>
            <a:off x="457200" y="1646237"/>
            <a:ext cx="8229600" cy="4526280"/>
          </a:xfrm>
          <a:prstGeom prst="rect">
            <a:avLst/>
          </a:prstGeom>
        </p:spPr>
        <p:txBody>
          <a:bodyPr>
            <a:normAutofit fontScale="92500" lnSpcReduction="20000"/>
          </a:bodyPr>
          <a:lstStyle/>
          <a:p>
            <a:pPr lvl="1">
              <a:lnSpc>
                <a:spcPct val="80000"/>
              </a:lnSpc>
            </a:pPr>
            <a:r>
              <a:rPr lang="en-US" dirty="0"/>
              <a:t>Parents’ descriptions of 141 infants and children based on </a:t>
            </a:r>
            <a:r>
              <a:rPr lang="en-US" i="1" dirty="0"/>
              <a:t>structured interviews</a:t>
            </a:r>
          </a:p>
          <a:p>
            <a:pPr lvl="1">
              <a:lnSpc>
                <a:spcPct val="80000"/>
              </a:lnSpc>
              <a:buFont typeface="Wingdings" pitchFamily="2" charset="2"/>
              <a:buNone/>
            </a:pPr>
            <a:endParaRPr lang="en-US" i="1" dirty="0"/>
          </a:p>
          <a:p>
            <a:pPr lvl="1">
              <a:lnSpc>
                <a:spcPct val="80000"/>
              </a:lnSpc>
            </a:pPr>
            <a:r>
              <a:rPr lang="en-US" dirty="0"/>
              <a:t>Derive 9 dimensions of responding</a:t>
            </a:r>
          </a:p>
          <a:p>
            <a:pPr lvl="2">
              <a:lnSpc>
                <a:spcPct val="120000"/>
              </a:lnSpc>
            </a:pPr>
            <a:r>
              <a:rPr lang="en-US" sz="2200" dirty="0"/>
              <a:t>Activity Level, </a:t>
            </a:r>
            <a:r>
              <a:rPr lang="en-US" sz="2200" dirty="0" err="1"/>
              <a:t>Rhythmicity</a:t>
            </a:r>
            <a:r>
              <a:rPr lang="en-US" sz="2200" dirty="0"/>
              <a:t>, Distractibility, Approach/Withdrawal,     Adaptability, Attention Span/Persistence, Intensity of Reaction,       Threshold of Responsiveness, Quality of Mood</a:t>
            </a:r>
          </a:p>
          <a:p>
            <a:pPr lvl="2">
              <a:lnSpc>
                <a:spcPct val="80000"/>
              </a:lnSpc>
              <a:buFontTx/>
              <a:buNone/>
            </a:pPr>
            <a:endParaRPr lang="en-US" sz="2200" dirty="0"/>
          </a:p>
          <a:p>
            <a:pPr lvl="1">
              <a:lnSpc>
                <a:spcPct val="80000"/>
              </a:lnSpc>
            </a:pPr>
            <a:r>
              <a:rPr lang="en-US" dirty="0"/>
              <a:t>Dimensions </a:t>
            </a:r>
            <a:r>
              <a:rPr lang="en-US" i="1" dirty="0"/>
              <a:t>cluster</a:t>
            </a:r>
            <a:r>
              <a:rPr lang="en-US" dirty="0"/>
              <a:t> to describe 3 basic types </a:t>
            </a:r>
          </a:p>
          <a:p>
            <a:pPr lvl="1">
              <a:lnSpc>
                <a:spcPct val="80000"/>
              </a:lnSpc>
              <a:buFont typeface="Wingdings" pitchFamily="2" charset="2"/>
              <a:buNone/>
            </a:pPr>
            <a:endParaRPr lang="en-US" sz="3000" dirty="0"/>
          </a:p>
          <a:p>
            <a:pPr lvl="2">
              <a:lnSpc>
                <a:spcPct val="80000"/>
              </a:lnSpc>
            </a:pPr>
            <a:r>
              <a:rPr lang="en-US" sz="2600" dirty="0"/>
              <a:t>Easy Child (40%)</a:t>
            </a:r>
          </a:p>
          <a:p>
            <a:pPr lvl="2">
              <a:lnSpc>
                <a:spcPct val="80000"/>
              </a:lnSpc>
            </a:pPr>
            <a:r>
              <a:rPr lang="en-US" sz="2600" dirty="0"/>
              <a:t>Difficult Child (10%)</a:t>
            </a:r>
          </a:p>
          <a:p>
            <a:pPr lvl="2">
              <a:lnSpc>
                <a:spcPct val="80000"/>
              </a:lnSpc>
            </a:pPr>
            <a:r>
              <a:rPr lang="en-US" sz="2600" dirty="0"/>
              <a:t>Slow-to-Warm Up (15%)</a:t>
            </a:r>
          </a:p>
          <a:p>
            <a:pPr lvl="3">
              <a:lnSpc>
                <a:spcPct val="80000"/>
              </a:lnSpc>
            </a:pPr>
            <a:endParaRPr lang="en-US" sz="1800" dirty="0"/>
          </a:p>
          <a:p>
            <a:pPr>
              <a:lnSpc>
                <a:spcPct val="80000"/>
              </a:lnSpc>
              <a:buNone/>
            </a:pPr>
            <a:r>
              <a:rPr lang="en-US" altLang="en-US" sz="2800" dirty="0"/>
              <a:t>Which one are you?</a:t>
            </a:r>
          </a:p>
          <a:p>
            <a:pPr>
              <a:lnSpc>
                <a:spcPct val="80000"/>
              </a:lnSpc>
              <a:buFont typeface="Wingdings" pitchFamily="2" charset="2"/>
              <a:buNone/>
            </a:pPr>
            <a:endParaRPr lang="en-US" sz="2800" dirty="0"/>
          </a:p>
          <a:p>
            <a:pPr lvl="1">
              <a:lnSpc>
                <a:spcPct val="80000"/>
              </a:lnSpc>
              <a:buFontTx/>
              <a:buNone/>
            </a:pPr>
            <a:endParaRPr lang="en-US" sz="2400" dirty="0"/>
          </a:p>
        </p:txBody>
      </p:sp>
    </p:spTree>
    <p:extLst>
      <p:ext uri="{BB962C8B-B14F-4D97-AF65-F5344CB8AC3E}">
        <p14:creationId xmlns:p14="http://schemas.microsoft.com/office/powerpoint/2010/main" val="754671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 1: RESULTS</a:t>
            </a:r>
          </a:p>
        </p:txBody>
      </p:sp>
      <p:sp>
        <p:nvSpPr>
          <p:cNvPr id="3" name="Content Placeholder 2"/>
          <p:cNvSpPr>
            <a:spLocks noGrp="1"/>
          </p:cNvSpPr>
          <p:nvPr>
            <p:ph idx="1"/>
          </p:nvPr>
        </p:nvSpPr>
        <p:spPr>
          <a:xfrm>
            <a:off x="228600" y="1600200"/>
            <a:ext cx="8610600" cy="5029200"/>
          </a:xfrm>
        </p:spPr>
        <p:txBody>
          <a:bodyPr>
            <a:normAutofit/>
          </a:bodyPr>
          <a:lstStyle/>
          <a:p>
            <a:r>
              <a:rPr lang="en-US" b="1" dirty="0"/>
              <a:t>Go Trials</a:t>
            </a:r>
            <a:r>
              <a:rPr lang="en-US" dirty="0"/>
              <a:t>: no differences in response time or accuracy by group </a:t>
            </a:r>
          </a:p>
          <a:p>
            <a:pPr lvl="2"/>
            <a:r>
              <a:rPr lang="en-US" dirty="0"/>
              <a:t>High accuracy on “go” trials for both “cool” and “hot” tasks</a:t>
            </a:r>
          </a:p>
          <a:p>
            <a:r>
              <a:rPr lang="en-US" b="1" dirty="0" err="1"/>
              <a:t>NoGo</a:t>
            </a:r>
            <a:r>
              <a:rPr lang="en-US" b="1" dirty="0"/>
              <a:t> Trials (inhibition):</a:t>
            </a:r>
            <a:r>
              <a:rPr lang="en-US" dirty="0"/>
              <a:t> more variability</a:t>
            </a:r>
          </a:p>
          <a:p>
            <a:pPr lvl="1"/>
            <a:r>
              <a:rPr lang="en-US" dirty="0"/>
              <a:t>Differences between low/high delayers in response to emotional or “hot” cues (happy faces)</a:t>
            </a:r>
          </a:p>
          <a:p>
            <a:pPr lvl="1"/>
            <a:r>
              <a:rPr lang="en-US" b="1" dirty="0">
                <a:solidFill>
                  <a:schemeClr val="accent1"/>
                </a:solidFill>
              </a:rPr>
              <a:t>Low delayers showed significant decrease in performance for “hot” relative to “cold” trials (hot=happy faces)</a:t>
            </a:r>
          </a:p>
        </p:txBody>
      </p:sp>
      <p:sp>
        <p:nvSpPr>
          <p:cNvPr id="4" name="Footer Placeholder 3"/>
          <p:cNvSpPr>
            <a:spLocks noGrp="1"/>
          </p:cNvSpPr>
          <p:nvPr>
            <p:ph type="ftr" sz="quarter" idx="11"/>
          </p:nvPr>
        </p:nvSpPr>
        <p:spPr>
          <a:xfrm>
            <a:off x="7086600" y="6589776"/>
            <a:ext cx="1823715" cy="192024"/>
          </a:xfrm>
        </p:spPr>
        <p:txBody>
          <a:bodyPr/>
          <a:lstStyle/>
          <a:p>
            <a:r>
              <a:rPr lang="en-US" dirty="0" err="1"/>
              <a:t>Krimsky</a:t>
            </a:r>
            <a:r>
              <a:rPr lang="en-US" dirty="0"/>
              <a:t>, 2017 &amp; modified Grossman, 2016</a:t>
            </a:r>
          </a:p>
        </p:txBody>
      </p:sp>
    </p:spTree>
    <p:extLst>
      <p:ext uri="{BB962C8B-B14F-4D97-AF65-F5344CB8AC3E}">
        <p14:creationId xmlns:p14="http://schemas.microsoft.com/office/powerpoint/2010/main" val="18989212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24638" y="339757"/>
            <a:ext cx="8229600" cy="1097491"/>
          </a:xfrm>
        </p:spPr>
        <p:txBody>
          <a:bodyPr>
            <a:noAutofit/>
          </a:bodyPr>
          <a:lstStyle/>
          <a:p>
            <a:br>
              <a:rPr lang="en-US" sz="4000" dirty="0"/>
            </a:br>
            <a:r>
              <a:rPr lang="en-US" sz="4000" dirty="0"/>
              <a:t>BEHAVIORAL RESULTS</a:t>
            </a:r>
            <a:br>
              <a:rPr lang="en-US" sz="4000" dirty="0"/>
            </a:br>
            <a:br>
              <a:rPr lang="en-US" sz="4000" dirty="0"/>
            </a:br>
            <a:endParaRPr lang="en-US" sz="2000" dirty="0"/>
          </a:p>
        </p:txBody>
      </p:sp>
      <p:pic>
        <p:nvPicPr>
          <p:cNvPr id="4" name="Content Placeholder 3"/>
          <p:cNvPicPr>
            <a:picLocks noGrp="1" noChangeAspect="1"/>
          </p:cNvPicPr>
          <p:nvPr>
            <p:ph idx="1"/>
          </p:nvPr>
        </p:nvPicPr>
        <p:blipFill>
          <a:blip r:embed="rId2"/>
          <a:srcRect l="1653" r="1653"/>
          <a:stretch>
            <a:fillRect/>
          </a:stretch>
        </p:blipFill>
        <p:spPr>
          <a:xfrm>
            <a:off x="144825" y="2693037"/>
            <a:ext cx="6887922" cy="3788092"/>
          </a:xfrm>
          <a:prstGeom prst="rect">
            <a:avLst/>
          </a:prstGeom>
        </p:spPr>
      </p:pic>
      <p:pic>
        <p:nvPicPr>
          <p:cNvPr id="6" name="Picture 5"/>
          <p:cNvPicPr>
            <a:picLocks noChangeAspect="1"/>
          </p:cNvPicPr>
          <p:nvPr/>
        </p:nvPicPr>
        <p:blipFill>
          <a:blip r:embed="rId3"/>
          <a:stretch>
            <a:fillRect/>
          </a:stretch>
        </p:blipFill>
        <p:spPr>
          <a:xfrm>
            <a:off x="7127306" y="4888224"/>
            <a:ext cx="1248491" cy="1473913"/>
          </a:xfrm>
          <a:prstGeom prst="rect">
            <a:avLst/>
          </a:prstGeom>
        </p:spPr>
      </p:pic>
      <p:sp>
        <p:nvSpPr>
          <p:cNvPr id="7" name="TextBox 6"/>
          <p:cNvSpPr txBox="1"/>
          <p:nvPr/>
        </p:nvSpPr>
        <p:spPr>
          <a:xfrm>
            <a:off x="7450813" y="4474100"/>
            <a:ext cx="924984" cy="369332"/>
          </a:xfrm>
          <a:prstGeom prst="rect">
            <a:avLst/>
          </a:prstGeom>
          <a:noFill/>
        </p:spPr>
        <p:txBody>
          <a:bodyPr wrap="square" rtlCol="0">
            <a:spAutoFit/>
          </a:bodyPr>
          <a:lstStyle/>
          <a:p>
            <a:r>
              <a:rPr lang="en-US" dirty="0" err="1"/>
              <a:t>NoGo</a:t>
            </a:r>
            <a:endParaRPr lang="en-US" dirty="0"/>
          </a:p>
        </p:txBody>
      </p:sp>
      <p:cxnSp>
        <p:nvCxnSpPr>
          <p:cNvPr id="10" name="Straight Arrow Connector 9"/>
          <p:cNvCxnSpPr>
            <a:stCxn id="13" idx="2"/>
          </p:cNvCxnSpPr>
          <p:nvPr/>
        </p:nvCxnSpPr>
        <p:spPr>
          <a:xfrm>
            <a:off x="7813948" y="3837905"/>
            <a:ext cx="0" cy="6361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575412" y="2637576"/>
            <a:ext cx="2477071" cy="1200329"/>
          </a:xfrm>
          <a:prstGeom prst="rect">
            <a:avLst/>
          </a:prstGeom>
          <a:noFill/>
        </p:spPr>
        <p:txBody>
          <a:bodyPr wrap="square" rtlCol="0">
            <a:spAutoFit/>
          </a:bodyPr>
          <a:lstStyle/>
          <a:p>
            <a:pPr algn="ctr"/>
            <a:r>
              <a:rPr lang="en-US" b="1" dirty="0"/>
              <a:t>On “hot” task, low delay group more likely to hit “go” for happy faces</a:t>
            </a:r>
          </a:p>
        </p:txBody>
      </p:sp>
    </p:spTree>
    <p:extLst>
      <p:ext uri="{BB962C8B-B14F-4D97-AF65-F5344CB8AC3E}">
        <p14:creationId xmlns:p14="http://schemas.microsoft.com/office/powerpoint/2010/main" val="36049626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 2: Results</a:t>
            </a:r>
          </a:p>
        </p:txBody>
      </p:sp>
      <p:sp>
        <p:nvSpPr>
          <p:cNvPr id="3" name="Content Placeholder 2"/>
          <p:cNvSpPr>
            <a:spLocks noGrp="1"/>
          </p:cNvSpPr>
          <p:nvPr>
            <p:ph idx="1"/>
          </p:nvPr>
        </p:nvSpPr>
        <p:spPr/>
        <p:txBody>
          <a:bodyPr>
            <a:normAutofit/>
          </a:bodyPr>
          <a:lstStyle/>
          <a:p>
            <a:r>
              <a:rPr lang="en-US" sz="3600" b="1" dirty="0"/>
              <a:t>Behavioral results</a:t>
            </a:r>
          </a:p>
          <a:p>
            <a:pPr lvl="1"/>
            <a:r>
              <a:rPr lang="en-US" sz="3200" dirty="0"/>
              <a:t>More false alarms for low delayers, but not significant</a:t>
            </a:r>
          </a:p>
          <a:p>
            <a:r>
              <a:rPr lang="en-US" sz="3600" b="1" dirty="0"/>
              <a:t>Imaging results</a:t>
            </a:r>
          </a:p>
          <a:p>
            <a:pPr lvl="1"/>
            <a:r>
              <a:rPr lang="en-US" sz="3200" i="1" dirty="0"/>
              <a:t>High delayers</a:t>
            </a:r>
            <a:r>
              <a:rPr lang="en-US" sz="3200" dirty="0"/>
              <a:t>: More polarization of activity in inferior frontal gyrus (IFG)</a:t>
            </a:r>
          </a:p>
          <a:p>
            <a:pPr lvl="1"/>
            <a:r>
              <a:rPr lang="en-US" sz="3200" i="1" dirty="0"/>
              <a:t>Low delayers: </a:t>
            </a:r>
            <a:r>
              <a:rPr lang="en-US" sz="3200" dirty="0"/>
              <a:t>More activity in ventral striatum when happy “</a:t>
            </a:r>
            <a:r>
              <a:rPr lang="en-US" sz="3200" dirty="0" err="1"/>
              <a:t>nogo</a:t>
            </a:r>
            <a:r>
              <a:rPr lang="en-US" sz="3200" dirty="0"/>
              <a:t>” cues</a:t>
            </a:r>
          </a:p>
          <a:p>
            <a:pPr lvl="1"/>
            <a:endParaRPr lang="en-US" sz="3200" dirty="0"/>
          </a:p>
        </p:txBody>
      </p:sp>
    </p:spTree>
    <p:extLst>
      <p:ext uri="{BB962C8B-B14F-4D97-AF65-F5344CB8AC3E}">
        <p14:creationId xmlns:p14="http://schemas.microsoft.com/office/powerpoint/2010/main" val="18483420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Experiment 2: Neural Results</a:t>
            </a:r>
          </a:p>
        </p:txBody>
      </p:sp>
      <p:sp>
        <p:nvSpPr>
          <p:cNvPr id="3" name="Content Placeholder 2"/>
          <p:cNvSpPr>
            <a:spLocks noGrp="1"/>
          </p:cNvSpPr>
          <p:nvPr>
            <p:ph idx="1"/>
          </p:nvPr>
        </p:nvSpPr>
        <p:spPr>
          <a:xfrm>
            <a:off x="609600" y="1600200"/>
            <a:ext cx="8229600" cy="3352800"/>
          </a:xfrm>
        </p:spPr>
        <p:txBody>
          <a:bodyPr>
            <a:normAutofit lnSpcReduction="10000"/>
          </a:bodyPr>
          <a:lstStyle/>
          <a:p>
            <a:pPr marL="438912" lvl="1" indent="-320040">
              <a:spcBef>
                <a:spcPts val="0"/>
              </a:spcBef>
              <a:buClr>
                <a:schemeClr val="accent1"/>
              </a:buClr>
              <a:buSzPct val="80000"/>
              <a:buFont typeface="Wingdings 2"/>
              <a:buChar char=""/>
            </a:pPr>
            <a:r>
              <a:rPr lang="en-US" sz="3200" dirty="0"/>
              <a:t>2 (delay group: high, low) × 2 (trial type: </a:t>
            </a:r>
            <a:r>
              <a:rPr lang="en-US" sz="3200" dirty="0" err="1"/>
              <a:t>nogo</a:t>
            </a:r>
            <a:r>
              <a:rPr lang="en-US" sz="3200" dirty="0"/>
              <a:t>, go) × 2 (emotion: happy, fear) ANOVA was conducted to identify brain regions differentially active by task conditions and delay group. </a:t>
            </a:r>
            <a:endParaRPr lang="en-US" sz="8800" dirty="0"/>
          </a:p>
          <a:p>
            <a:pPr lvl="1"/>
            <a:r>
              <a:rPr lang="en-US" dirty="0"/>
              <a:t>Overall RT and Accuracy was similar to Experiment 1</a:t>
            </a:r>
          </a:p>
        </p:txBody>
      </p:sp>
      <p:sp>
        <p:nvSpPr>
          <p:cNvPr id="6" name="Footer Placeholder 5"/>
          <p:cNvSpPr>
            <a:spLocks noGrp="1"/>
          </p:cNvSpPr>
          <p:nvPr>
            <p:ph type="ftr" sz="quarter" idx="11"/>
          </p:nvPr>
        </p:nvSpPr>
        <p:spPr/>
        <p:txBody>
          <a:bodyPr/>
          <a:lstStyle/>
          <a:p>
            <a:r>
              <a:rPr lang="en-US"/>
              <a:t>R. Grossman 3/3/16</a:t>
            </a:r>
          </a:p>
        </p:txBody>
      </p:sp>
    </p:spTree>
    <p:extLst>
      <p:ext uri="{BB962C8B-B14F-4D97-AF65-F5344CB8AC3E}">
        <p14:creationId xmlns:p14="http://schemas.microsoft.com/office/powerpoint/2010/main" val="40253923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32715"/>
          </a:xfrm>
        </p:spPr>
        <p:txBody>
          <a:bodyPr>
            <a:noAutofit/>
          </a:bodyPr>
          <a:lstStyle/>
          <a:p>
            <a:r>
              <a:rPr lang="en-US" sz="6600" dirty="0"/>
              <a:t>Behavioral Results</a:t>
            </a:r>
          </a:p>
        </p:txBody>
      </p:sp>
      <p:pic>
        <p:nvPicPr>
          <p:cNvPr id="6" name="Content Placeholder 5"/>
          <p:cNvPicPr>
            <a:picLocks noGrp="1" noChangeAspect="1"/>
          </p:cNvPicPr>
          <p:nvPr>
            <p:ph idx="1"/>
          </p:nvPr>
        </p:nvPicPr>
        <p:blipFill>
          <a:blip r:embed="rId2"/>
          <a:srcRect t="4771" b="4771"/>
          <a:stretch>
            <a:fillRect/>
          </a:stretch>
        </p:blipFill>
        <p:spPr>
          <a:xfrm>
            <a:off x="1198906" y="3113275"/>
            <a:ext cx="6192494" cy="3592325"/>
          </a:xfrm>
        </p:spPr>
      </p:pic>
      <p:sp>
        <p:nvSpPr>
          <p:cNvPr id="7" name="TextBox 6"/>
          <p:cNvSpPr txBox="1"/>
          <p:nvPr/>
        </p:nvSpPr>
        <p:spPr>
          <a:xfrm>
            <a:off x="2819400" y="2832863"/>
            <a:ext cx="1557345" cy="338554"/>
          </a:xfrm>
          <a:prstGeom prst="rect">
            <a:avLst/>
          </a:prstGeom>
          <a:noFill/>
        </p:spPr>
        <p:txBody>
          <a:bodyPr wrap="square" rtlCol="0">
            <a:spAutoFit/>
          </a:bodyPr>
          <a:lstStyle/>
          <a:p>
            <a:pPr algn="ctr"/>
            <a:r>
              <a:rPr lang="en-US" sz="1600" b="1" dirty="0">
                <a:solidFill>
                  <a:srgbClr val="C00000"/>
                </a:solidFill>
              </a:rPr>
              <a:t>Experiment 1</a:t>
            </a:r>
          </a:p>
        </p:txBody>
      </p:sp>
      <p:sp>
        <p:nvSpPr>
          <p:cNvPr id="8" name="TextBox 7"/>
          <p:cNvSpPr txBox="1"/>
          <p:nvPr/>
        </p:nvSpPr>
        <p:spPr>
          <a:xfrm>
            <a:off x="4724400" y="2832864"/>
            <a:ext cx="1905000" cy="338554"/>
          </a:xfrm>
          <a:prstGeom prst="rect">
            <a:avLst/>
          </a:prstGeom>
          <a:noFill/>
        </p:spPr>
        <p:txBody>
          <a:bodyPr wrap="square" rtlCol="0">
            <a:spAutoFit/>
          </a:bodyPr>
          <a:lstStyle/>
          <a:p>
            <a:pPr algn="ctr"/>
            <a:r>
              <a:rPr lang="en-US" sz="1600" b="1" dirty="0">
                <a:solidFill>
                  <a:srgbClr val="C00000"/>
                </a:solidFill>
              </a:rPr>
              <a:t>Experiment 2</a:t>
            </a:r>
          </a:p>
        </p:txBody>
      </p:sp>
      <p:sp>
        <p:nvSpPr>
          <p:cNvPr id="3" name="Rectangle 2"/>
          <p:cNvSpPr/>
          <p:nvPr/>
        </p:nvSpPr>
        <p:spPr>
          <a:xfrm>
            <a:off x="288126" y="1544466"/>
            <a:ext cx="8551073" cy="1077218"/>
          </a:xfrm>
          <a:prstGeom prst="rect">
            <a:avLst/>
          </a:prstGeom>
        </p:spPr>
        <p:txBody>
          <a:bodyPr wrap="square">
            <a:spAutoFit/>
          </a:bodyPr>
          <a:lstStyle/>
          <a:p>
            <a:pPr marL="438912" lvl="1" indent="-320040">
              <a:spcBef>
                <a:spcPts val="0"/>
              </a:spcBef>
              <a:buClr>
                <a:schemeClr val="accent1"/>
              </a:buClr>
              <a:buSzPct val="80000"/>
              <a:buFont typeface="Wingdings 2"/>
              <a:buChar char=""/>
            </a:pPr>
            <a:r>
              <a:rPr lang="en-US" sz="3200" i="1" dirty="0"/>
              <a:t>There was a similar pattern within and outside of the scanner</a:t>
            </a:r>
          </a:p>
        </p:txBody>
      </p:sp>
    </p:spTree>
    <p:extLst>
      <p:ext uri="{BB962C8B-B14F-4D97-AF65-F5344CB8AC3E}">
        <p14:creationId xmlns:p14="http://schemas.microsoft.com/office/powerpoint/2010/main" val="37976476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Results </a:t>
            </a:r>
            <a:r>
              <a:rPr lang="mr-IN" b="1" dirty="0"/>
              <a:t>–</a:t>
            </a:r>
            <a:r>
              <a:rPr lang="en-US" b="1" dirty="0"/>
              <a:t> Experiment 1</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9161" y="2336618"/>
            <a:ext cx="3879125" cy="3394234"/>
          </a:xfrm>
          <a:prstGeom prst="rect">
            <a:avLst/>
          </a:prstGeom>
        </p:spPr>
      </p:pic>
      <p:sp>
        <p:nvSpPr>
          <p:cNvPr id="5" name="Rectangle 4"/>
          <p:cNvSpPr/>
          <p:nvPr/>
        </p:nvSpPr>
        <p:spPr>
          <a:xfrm>
            <a:off x="4095206" y="2699113"/>
            <a:ext cx="1900646" cy="2096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449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Experiment 2: Neurological Results</a:t>
            </a:r>
          </a:p>
        </p:txBody>
      </p:sp>
      <p:sp>
        <p:nvSpPr>
          <p:cNvPr id="3" name="Content Placeholder 2"/>
          <p:cNvSpPr>
            <a:spLocks noGrp="1"/>
          </p:cNvSpPr>
          <p:nvPr>
            <p:ph idx="1"/>
          </p:nvPr>
        </p:nvSpPr>
        <p:spPr>
          <a:xfrm>
            <a:off x="609600" y="1600200"/>
            <a:ext cx="8229600" cy="3352800"/>
          </a:xfrm>
        </p:spPr>
        <p:txBody>
          <a:bodyPr>
            <a:normAutofit lnSpcReduction="10000"/>
          </a:bodyPr>
          <a:lstStyle/>
          <a:p>
            <a:pPr marL="438912" lvl="1" indent="-320040">
              <a:spcBef>
                <a:spcPts val="0"/>
              </a:spcBef>
              <a:buClr>
                <a:schemeClr val="accent1"/>
              </a:buClr>
              <a:buSzPct val="80000"/>
              <a:buFont typeface="Wingdings 2"/>
              <a:buChar char=""/>
            </a:pPr>
            <a:r>
              <a:rPr lang="en-US" sz="3200" dirty="0"/>
              <a:t>2 (delay group: high, low) × 2 (trial type: </a:t>
            </a:r>
            <a:r>
              <a:rPr lang="en-US" sz="3200" dirty="0" err="1"/>
              <a:t>nogo</a:t>
            </a:r>
            <a:r>
              <a:rPr lang="en-US" sz="3200" dirty="0"/>
              <a:t>, go) × 2 (emotion: happy, fear) ANOVA was conducted to identify brain regions differentially active by task conditions and delay group. </a:t>
            </a:r>
            <a:endParaRPr lang="en-US" sz="8800" dirty="0"/>
          </a:p>
          <a:p>
            <a:pPr lvl="1"/>
            <a:r>
              <a:rPr lang="en-US" dirty="0"/>
              <a:t>Overall RT and Accuracy was similar to Experiment 1</a:t>
            </a:r>
          </a:p>
        </p:txBody>
      </p:sp>
      <p:sp>
        <p:nvSpPr>
          <p:cNvPr id="6" name="Footer Placeholder 5"/>
          <p:cNvSpPr>
            <a:spLocks noGrp="1"/>
          </p:cNvSpPr>
          <p:nvPr>
            <p:ph type="ftr" sz="quarter" idx="11"/>
          </p:nvPr>
        </p:nvSpPr>
        <p:spPr/>
        <p:txBody>
          <a:bodyPr/>
          <a:lstStyle/>
          <a:p>
            <a:r>
              <a:rPr lang="en-US"/>
              <a:t>R. Grossman 3/3/16</a:t>
            </a:r>
          </a:p>
        </p:txBody>
      </p:sp>
    </p:spTree>
    <p:extLst>
      <p:ext uri="{BB962C8B-B14F-4D97-AF65-F5344CB8AC3E}">
        <p14:creationId xmlns:p14="http://schemas.microsoft.com/office/powerpoint/2010/main" val="288500746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Experiment 2</a:t>
            </a:r>
          </a:p>
        </p:txBody>
      </p:sp>
      <p:sp>
        <p:nvSpPr>
          <p:cNvPr id="3" name="Content Placeholder 2"/>
          <p:cNvSpPr>
            <a:spLocks noGrp="1"/>
          </p:cNvSpPr>
          <p:nvPr>
            <p:ph idx="1"/>
          </p:nvPr>
        </p:nvSpPr>
        <p:spPr>
          <a:xfrm>
            <a:off x="533400" y="5809756"/>
            <a:ext cx="3886200" cy="438644"/>
          </a:xfrm>
        </p:spPr>
        <p:txBody>
          <a:bodyPr>
            <a:normAutofit fontScale="70000" lnSpcReduction="20000"/>
          </a:bodyPr>
          <a:lstStyle/>
          <a:p>
            <a:pPr marL="118872" indent="0">
              <a:buNone/>
            </a:pPr>
            <a:r>
              <a:rPr lang="en-US" i="1" dirty="0"/>
              <a:t>Fig. 2A Casey et al. (2011)</a:t>
            </a:r>
          </a:p>
        </p:txBody>
      </p:sp>
      <p:graphicFrame>
        <p:nvGraphicFramePr>
          <p:cNvPr id="4" name="Table 3"/>
          <p:cNvGraphicFramePr>
            <a:graphicFrameLocks noGrp="1"/>
          </p:cNvGraphicFramePr>
          <p:nvPr/>
        </p:nvGraphicFramePr>
        <p:xfrm>
          <a:off x="770414" y="1620253"/>
          <a:ext cx="7603173" cy="1540948"/>
        </p:xfrm>
        <a:graphic>
          <a:graphicData uri="http://schemas.openxmlformats.org/drawingml/2006/table">
            <a:tbl>
              <a:tblPr firstRow="1" firstCol="1" bandRow="1">
                <a:tableStyleId>{5940675A-B579-460E-94D1-54222C63F5DA}</a:tableStyleId>
              </a:tblPr>
              <a:tblGrid>
                <a:gridCol w="1596072">
                  <a:extLst>
                    <a:ext uri="{9D8B030D-6E8A-4147-A177-3AD203B41FA5}">
                      <a16:colId xmlns:a16="http://schemas.microsoft.com/office/drawing/2014/main" val="20000"/>
                    </a:ext>
                  </a:extLst>
                </a:gridCol>
                <a:gridCol w="770572">
                  <a:extLst>
                    <a:ext uri="{9D8B030D-6E8A-4147-A177-3AD203B41FA5}">
                      <a16:colId xmlns:a16="http://schemas.microsoft.com/office/drawing/2014/main" val="20001"/>
                    </a:ext>
                  </a:extLst>
                </a:gridCol>
                <a:gridCol w="1035685">
                  <a:extLst>
                    <a:ext uri="{9D8B030D-6E8A-4147-A177-3AD203B41FA5}">
                      <a16:colId xmlns:a16="http://schemas.microsoft.com/office/drawing/2014/main" val="20002"/>
                    </a:ext>
                  </a:extLst>
                </a:gridCol>
                <a:gridCol w="770572">
                  <a:extLst>
                    <a:ext uri="{9D8B030D-6E8A-4147-A177-3AD203B41FA5}">
                      <a16:colId xmlns:a16="http://schemas.microsoft.com/office/drawing/2014/main" val="20003"/>
                    </a:ext>
                  </a:extLst>
                </a:gridCol>
                <a:gridCol w="1035685">
                  <a:extLst>
                    <a:ext uri="{9D8B030D-6E8A-4147-A177-3AD203B41FA5}">
                      <a16:colId xmlns:a16="http://schemas.microsoft.com/office/drawing/2014/main" val="20004"/>
                    </a:ext>
                  </a:extLst>
                </a:gridCol>
                <a:gridCol w="2394587">
                  <a:extLst>
                    <a:ext uri="{9D8B030D-6E8A-4147-A177-3AD203B41FA5}">
                      <a16:colId xmlns:a16="http://schemas.microsoft.com/office/drawing/2014/main" val="20005"/>
                    </a:ext>
                  </a:extLst>
                </a:gridCol>
              </a:tblGrid>
              <a:tr h="56148">
                <a:tc gridSpan="6">
                  <a:txBody>
                    <a:bodyPr/>
                    <a:lstStyle/>
                    <a:p>
                      <a:pPr marL="0" marR="0" algn="ctr">
                        <a:spcBef>
                          <a:spcPts val="0"/>
                        </a:spcBef>
                        <a:spcAft>
                          <a:spcPts val="0"/>
                        </a:spcAft>
                      </a:pPr>
                      <a:r>
                        <a:rPr kumimoji="0" lang="en-US" sz="2400" kern="1200" dirty="0">
                          <a:solidFill>
                            <a:schemeClr val="tx1"/>
                          </a:solidFill>
                          <a:effectLst/>
                          <a:latin typeface="+mn-lt"/>
                          <a:ea typeface="+mn-ea"/>
                          <a:cs typeface="+mn-cs"/>
                        </a:rPr>
                        <a:t>Right Inferior Frontal Gyrus Polarization</a:t>
                      </a:r>
                      <a:r>
                        <a:rPr kumimoji="0" lang="en-US" sz="2400" kern="1200" baseline="0" dirty="0">
                          <a:solidFill>
                            <a:schemeClr val="tx1"/>
                          </a:solidFill>
                          <a:effectLst/>
                          <a:latin typeface="+mn-lt"/>
                          <a:ea typeface="+mn-ea"/>
                          <a:cs typeface="+mn-cs"/>
                        </a:rPr>
                        <a:t> (Correct Response)</a:t>
                      </a:r>
                      <a:endParaRPr kumimoji="0" lang="en-US" sz="2400" kern="1200" dirty="0">
                        <a:solidFill>
                          <a:schemeClr val="tx1"/>
                        </a:solidFill>
                        <a:effectLst/>
                        <a:latin typeface="+mn-lt"/>
                        <a:ea typeface="+mn-ea"/>
                        <a:cs typeface="+mn-cs"/>
                      </a:endParaRPr>
                    </a:p>
                  </a:txBody>
                  <a:tcPr marL="68580" marR="68580" marT="0" marB="0" anchor="ctr">
                    <a:solidFill>
                      <a:schemeClr val="bg1"/>
                    </a:solidFill>
                  </a:tcPr>
                </a:tc>
                <a:tc hMerge="1">
                  <a:txBody>
                    <a:bodyPr/>
                    <a:lstStyle/>
                    <a:p>
                      <a:pPr marL="0" marR="0" algn="ctr">
                        <a:spcBef>
                          <a:spcPts val="0"/>
                        </a:spcBef>
                        <a:spcAft>
                          <a:spcPts val="0"/>
                        </a:spcAft>
                      </a:pPr>
                      <a:endParaRPr kumimoji="0" lang="en-US" sz="2400" kern="1200" dirty="0">
                        <a:solidFill>
                          <a:schemeClr val="tx1"/>
                        </a:solidFill>
                        <a:effectLst/>
                        <a:latin typeface="+mn-lt"/>
                        <a:ea typeface="+mn-ea"/>
                        <a:cs typeface="+mn-cs"/>
                      </a:endParaRPr>
                    </a:p>
                  </a:txBody>
                  <a:tcPr marL="68580" marR="68580" marT="0" marB="0" anchor="ctr">
                    <a:solidFill>
                      <a:schemeClr val="bg1"/>
                    </a:solidFill>
                  </a:tcPr>
                </a:tc>
                <a:tc hMerge="1">
                  <a:txBody>
                    <a:bodyPr/>
                    <a:lstStyle/>
                    <a:p>
                      <a:endParaRPr lang="en-US"/>
                    </a:p>
                  </a:txBody>
                  <a:tcPr/>
                </a:tc>
                <a:tc hMerge="1">
                  <a:txBody>
                    <a:bodyPr/>
                    <a:lstStyle/>
                    <a:p>
                      <a:pPr marL="0" marR="0" algn="ctr">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hMerge="1">
                  <a:txBody>
                    <a:bodyPr/>
                    <a:lstStyle/>
                    <a:p>
                      <a:endParaRPr lang="en-US"/>
                    </a:p>
                  </a:txBody>
                  <a:tcPr/>
                </a:tc>
                <a:tc hMerge="1">
                  <a:txBody>
                    <a:bodyPr/>
                    <a:lstStyle/>
                    <a:p>
                      <a:pPr marL="0" marR="0" algn="ctr">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10000"/>
                  </a:ext>
                </a:extLst>
              </a:tr>
              <a:tr h="299988">
                <a:tc>
                  <a:txBody>
                    <a:bodyPr/>
                    <a:lstStyle/>
                    <a:p>
                      <a:pPr marL="0" marR="0" algn="ctr">
                        <a:spcBef>
                          <a:spcPts val="0"/>
                        </a:spcBef>
                        <a:spcAft>
                          <a:spcPts val="0"/>
                        </a:spcAft>
                      </a:pPr>
                      <a:r>
                        <a:rPr lang="en-US" sz="2400" dirty="0">
                          <a:effectLst/>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gridSpan="2">
                  <a:txBody>
                    <a:bodyPr/>
                    <a:lstStyle/>
                    <a:p>
                      <a:pPr marL="0" marR="0" algn="ctr">
                        <a:spcBef>
                          <a:spcPts val="0"/>
                        </a:spcBef>
                        <a:spcAft>
                          <a:spcPts val="0"/>
                        </a:spcAft>
                      </a:pPr>
                      <a:r>
                        <a:rPr kumimoji="0" lang="en-US" sz="2400" kern="1200" dirty="0">
                          <a:solidFill>
                            <a:schemeClr val="tx1"/>
                          </a:solidFill>
                          <a:effectLst/>
                          <a:latin typeface="+mn-lt"/>
                          <a:ea typeface="+mn-ea"/>
                          <a:cs typeface="+mn-cs"/>
                        </a:rPr>
                        <a:t>Go</a:t>
                      </a:r>
                    </a:p>
                  </a:txBody>
                  <a:tcPr marL="68580" marR="68580" marT="0" marB="0" anchor="ctr">
                    <a:solidFill>
                      <a:schemeClr val="bg1"/>
                    </a:solidFill>
                  </a:tcPr>
                </a:tc>
                <a:tc hMerge="1">
                  <a:txBody>
                    <a:bodyPr/>
                    <a:lstStyle/>
                    <a:p>
                      <a:pPr marL="0" marR="0" algn="ctr">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chemeClr val="bg1"/>
                    </a:solidFill>
                  </a:tcPr>
                </a:tc>
                <a:tc gridSpan="2">
                  <a:txBody>
                    <a:bodyPr/>
                    <a:lstStyle/>
                    <a:p>
                      <a:pPr marL="0" marR="0" algn="ctr">
                        <a:spcBef>
                          <a:spcPts val="0"/>
                        </a:spcBef>
                        <a:spcAft>
                          <a:spcPts val="0"/>
                        </a:spcAft>
                      </a:pPr>
                      <a:r>
                        <a:rPr lang="en-US" sz="2400" dirty="0" err="1">
                          <a:effectLst/>
                        </a:rPr>
                        <a:t>NoGo</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hMerge="1">
                  <a:txBody>
                    <a:bodyPr/>
                    <a:lstStyle/>
                    <a:p>
                      <a:endParaRPr lang="en-US"/>
                    </a:p>
                  </a:txBody>
                  <a:tcPr/>
                </a:tc>
                <a:tc>
                  <a:txBody>
                    <a:bodyPr/>
                    <a:lstStyle/>
                    <a:p>
                      <a:pPr marL="0" marR="0" algn="ctr">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10001"/>
                  </a:ext>
                </a:extLst>
              </a:tr>
              <a:tr h="0">
                <a:tc>
                  <a:txBody>
                    <a:bodyPr/>
                    <a:lstStyle/>
                    <a:p>
                      <a:pPr marL="0" marR="0" algn="ctr">
                        <a:spcBef>
                          <a:spcPts val="0"/>
                        </a:spcBef>
                        <a:spcAft>
                          <a:spcPts val="0"/>
                        </a:spcAft>
                      </a:pPr>
                      <a:r>
                        <a:rPr lang="en-US" sz="2400" dirty="0">
                          <a:effectLst/>
                        </a:rPr>
                        <a:t>High Delay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algn="ctr">
                        <a:spcBef>
                          <a:spcPts val="0"/>
                        </a:spcBef>
                        <a:spcAft>
                          <a:spcPts val="0"/>
                        </a:spcAft>
                      </a:pPr>
                      <a:r>
                        <a:rPr lang="en-US" sz="2400" dirty="0">
                          <a:effectLst/>
                        </a:rPr>
                        <a:t>Fear</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effectLst/>
                        </a:rPr>
                        <a:t>Happy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chemeClr val="bg1"/>
                    </a:solidFill>
                  </a:tcPr>
                </a:tc>
                <a:tc>
                  <a:txBody>
                    <a:bodyPr/>
                    <a:lstStyle/>
                    <a:p>
                      <a:pPr marL="0" marR="0" algn="ctr">
                        <a:spcBef>
                          <a:spcPts val="0"/>
                        </a:spcBef>
                        <a:spcAft>
                          <a:spcPts val="0"/>
                        </a:spcAft>
                      </a:pPr>
                      <a:r>
                        <a:rPr lang="en-US" sz="2400" dirty="0">
                          <a:effectLst/>
                        </a:rPr>
                        <a:t>Fear</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effectLst/>
                        </a:rPr>
                        <a:t>Happy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effectLst/>
                        </a:rPr>
                        <a:t> </a:t>
                      </a:r>
                      <a:r>
                        <a:rPr lang="en-US" sz="2400" dirty="0" err="1">
                          <a:effectLst/>
                        </a:rPr>
                        <a:t>NoGo</a:t>
                      </a:r>
                      <a:r>
                        <a:rPr lang="en-US" sz="2400" dirty="0">
                          <a:effectLst/>
                        </a:rPr>
                        <a:t> &gt;</a:t>
                      </a:r>
                      <a:r>
                        <a:rPr lang="en-US" sz="2400" baseline="0" dirty="0">
                          <a:effectLst/>
                        </a:rPr>
                        <a:t> Go</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10002"/>
                  </a:ext>
                </a:extLst>
              </a:tr>
              <a:tr h="443668">
                <a:tc>
                  <a:txBody>
                    <a:bodyPr/>
                    <a:lstStyle/>
                    <a:p>
                      <a:pPr marL="0" marR="0" algn="ctr">
                        <a:spcBef>
                          <a:spcPts val="0"/>
                        </a:spcBef>
                        <a:spcAft>
                          <a:spcPts val="0"/>
                        </a:spcAft>
                      </a:pPr>
                      <a:r>
                        <a:rPr lang="en-US" sz="2400" dirty="0">
                          <a:effectLst/>
                        </a:rPr>
                        <a:t>Low Delay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algn="ctr">
                        <a:spcBef>
                          <a:spcPts val="0"/>
                        </a:spcBef>
                        <a:spcAft>
                          <a:spcPts val="0"/>
                        </a:spcAft>
                      </a:pPr>
                      <a:r>
                        <a:rPr lang="en-US" sz="2400" dirty="0">
                          <a:effectLst/>
                        </a:rPr>
                        <a:t>Fear</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effectLst/>
                        </a:rPr>
                        <a:t>Happy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chemeClr val="bg1"/>
                    </a:solidFill>
                  </a:tcPr>
                </a:tc>
                <a:tc>
                  <a:txBody>
                    <a:bodyPr/>
                    <a:lstStyle/>
                    <a:p>
                      <a:pPr marL="0" marR="0" algn="ctr">
                        <a:spcBef>
                          <a:spcPts val="0"/>
                        </a:spcBef>
                        <a:spcAft>
                          <a:spcPts val="0"/>
                        </a:spcAft>
                      </a:pPr>
                      <a:r>
                        <a:rPr lang="en-US" sz="2400" dirty="0">
                          <a:effectLst/>
                        </a:rPr>
                        <a:t>Fear</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effectLst/>
                        </a:rPr>
                        <a:t>Happy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a:effectLst/>
                        </a:rPr>
                        <a:t>NoGo</a:t>
                      </a:r>
                      <a:r>
                        <a:rPr lang="en-US" sz="2400" dirty="0">
                          <a:effectLst/>
                        </a:rPr>
                        <a:t> &gt;</a:t>
                      </a:r>
                      <a:r>
                        <a:rPr lang="en-US" sz="2400" baseline="0" dirty="0">
                          <a:effectLst/>
                        </a:rPr>
                        <a:t> Go (</a:t>
                      </a:r>
                      <a:r>
                        <a:rPr lang="en-US" sz="2400" i="1" baseline="0" dirty="0" err="1">
                          <a:effectLst/>
                        </a:rPr>
                        <a:t>n.s</a:t>
                      </a:r>
                      <a:r>
                        <a:rPr lang="en-US" sz="2400" i="1" baseline="0" dirty="0">
                          <a:effectLst/>
                        </a:rPr>
                        <a:t>.</a:t>
                      </a:r>
                      <a:r>
                        <a:rPr lang="en-US" sz="2400" i="0" baseline="0" dirty="0">
                          <a:effectLst/>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10003"/>
                  </a:ext>
                </a:extLst>
              </a:tr>
            </a:tbl>
          </a:graphicData>
        </a:graphic>
      </p:graphicFrame>
      <p:pic>
        <p:nvPicPr>
          <p:cNvPr id="5" name="Picture 4"/>
          <p:cNvPicPr>
            <a:picLocks noChangeAspect="1"/>
          </p:cNvPicPr>
          <p:nvPr/>
        </p:nvPicPr>
        <p:blipFill rotWithShape="1">
          <a:blip r:embed="rId3"/>
          <a:srcRect b="66794"/>
          <a:stretch/>
        </p:blipFill>
        <p:spPr>
          <a:xfrm>
            <a:off x="647651" y="3581400"/>
            <a:ext cx="3657699" cy="2228356"/>
          </a:xfrm>
          <a:prstGeom prst="rect">
            <a:avLst/>
          </a:prstGeom>
          <a:ln>
            <a:solidFill>
              <a:schemeClr val="tx1"/>
            </a:solidFill>
          </a:ln>
        </p:spPr>
      </p:pic>
      <p:pic>
        <p:nvPicPr>
          <p:cNvPr id="6" name="Picture 5" descr="Fig. 3."/>
          <p:cNvPicPr/>
          <p:nvPr/>
        </p:nvPicPr>
        <p:blipFill>
          <a:blip r:embed="rId4">
            <a:extLst>
              <a:ext uri="{28A0092B-C50C-407E-A947-70E740481C1C}">
                <a14:useLocalDpi xmlns:a14="http://schemas.microsoft.com/office/drawing/2010/main" val="0"/>
              </a:ext>
            </a:extLst>
          </a:blip>
          <a:srcRect/>
          <a:stretch>
            <a:fillRect/>
          </a:stretch>
        </p:blipFill>
        <p:spPr bwMode="auto">
          <a:xfrm>
            <a:off x="4517809" y="3443040"/>
            <a:ext cx="4191000" cy="2505075"/>
          </a:xfrm>
          <a:prstGeom prst="rect">
            <a:avLst/>
          </a:prstGeom>
          <a:noFill/>
          <a:ln>
            <a:solidFill>
              <a:schemeClr val="tx1"/>
            </a:solidFill>
          </a:ln>
        </p:spPr>
      </p:pic>
      <p:sp>
        <p:nvSpPr>
          <p:cNvPr id="7" name="Content Placeholder 2"/>
          <p:cNvSpPr txBox="1">
            <a:spLocks/>
          </p:cNvSpPr>
          <p:nvPr/>
        </p:nvSpPr>
        <p:spPr>
          <a:xfrm>
            <a:off x="4419600" y="6025572"/>
            <a:ext cx="3886200" cy="438644"/>
          </a:xfrm>
          <a:prstGeom prst="rect">
            <a:avLst/>
          </a:prstGeom>
        </p:spPr>
        <p:txBody>
          <a:bodyPr vert="horz" lIns="54864" tIns="91440" rtlCol="0">
            <a:normAutofit fontScale="70000" lnSpcReduction="200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fontAlgn="auto">
              <a:spcAft>
                <a:spcPts val="0"/>
              </a:spcAft>
              <a:buFont typeface="Wingdings 2"/>
              <a:buNone/>
            </a:pPr>
            <a:r>
              <a:rPr lang="en-US" i="1" dirty="0"/>
              <a:t>Fig. 3 Casey et al. (2011)</a:t>
            </a:r>
          </a:p>
        </p:txBody>
      </p:sp>
      <p:sp>
        <p:nvSpPr>
          <p:cNvPr id="8" name="Footer Placeholder 7"/>
          <p:cNvSpPr>
            <a:spLocks noGrp="1"/>
          </p:cNvSpPr>
          <p:nvPr>
            <p:ph type="ftr" sz="quarter" idx="11"/>
          </p:nvPr>
        </p:nvSpPr>
        <p:spPr/>
        <p:txBody>
          <a:bodyPr/>
          <a:lstStyle/>
          <a:p>
            <a:r>
              <a:rPr lang="en-US"/>
              <a:t>R. Grossman 3/3/16</a:t>
            </a:r>
          </a:p>
        </p:txBody>
      </p:sp>
    </p:spTree>
    <p:extLst>
      <p:ext uri="{BB962C8B-B14F-4D97-AF65-F5344CB8AC3E}">
        <p14:creationId xmlns:p14="http://schemas.microsoft.com/office/powerpoint/2010/main" val="17302273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Results </a:t>
            </a:r>
            <a:r>
              <a:rPr lang="mr-IN" b="1" dirty="0"/>
              <a:t>–</a:t>
            </a:r>
            <a:r>
              <a:rPr lang="en-US" b="1" dirty="0"/>
              <a:t> Experiment 2</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9154" y="2374900"/>
            <a:ext cx="2447925" cy="143060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7404" y="2374900"/>
            <a:ext cx="2432972" cy="145359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875" y="2374900"/>
            <a:ext cx="2571750" cy="1453598"/>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82415" y="4043129"/>
            <a:ext cx="2613485" cy="1734682"/>
          </a:xfrm>
          <a:prstGeom prst="rect">
            <a:avLst/>
          </a:prstGeom>
        </p:spPr>
      </p:pic>
    </p:spTree>
    <p:extLst>
      <p:ext uri="{BB962C8B-B14F-4D97-AF65-F5344CB8AC3E}">
        <p14:creationId xmlns:p14="http://schemas.microsoft.com/office/powerpoint/2010/main" val="34537172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Results </a:t>
            </a:r>
            <a:r>
              <a:rPr lang="mr-IN" b="1" dirty="0"/>
              <a:t>–</a:t>
            </a:r>
            <a:r>
              <a:rPr lang="en-US" b="1" dirty="0"/>
              <a:t> Experiment 2</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87452" y="2363232"/>
            <a:ext cx="3967907" cy="3116819"/>
          </a:xfrm>
        </p:spPr>
      </p:pic>
    </p:spTree>
    <p:extLst>
      <p:ext uri="{BB962C8B-B14F-4D97-AF65-F5344CB8AC3E}">
        <p14:creationId xmlns:p14="http://schemas.microsoft.com/office/powerpoint/2010/main" val="418182692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3.xml><?xml version="1.0" encoding="utf-8"?>
<a:theme xmlns:a="http://schemas.openxmlformats.org/drawingml/2006/main"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4607</TotalTime>
  <Words>7296</Words>
  <Application>Microsoft Office PowerPoint</Application>
  <PresentationFormat>On-screen Show (4:3)</PresentationFormat>
  <Paragraphs>1050</Paragraphs>
  <Slides>123</Slides>
  <Notes>99</Notes>
  <HiddenSlides>69</HiddenSlides>
  <MMClips>0</MMClips>
  <ScaleCrop>false</ScaleCrop>
  <HeadingPairs>
    <vt:vector size="8" baseType="variant">
      <vt:variant>
        <vt:lpstr>Fonts Used</vt:lpstr>
      </vt:variant>
      <vt:variant>
        <vt:i4>15</vt:i4>
      </vt:variant>
      <vt:variant>
        <vt:lpstr>Theme</vt:lpstr>
      </vt:variant>
      <vt:variant>
        <vt:i4>3</vt:i4>
      </vt:variant>
      <vt:variant>
        <vt:lpstr>Embedded OLE Servers</vt:lpstr>
      </vt:variant>
      <vt:variant>
        <vt:i4>1</vt:i4>
      </vt:variant>
      <vt:variant>
        <vt:lpstr>Slide Titles</vt:lpstr>
      </vt:variant>
      <vt:variant>
        <vt:i4>123</vt:i4>
      </vt:variant>
    </vt:vector>
  </HeadingPairs>
  <TitlesOfParts>
    <vt:vector size="142" baseType="lpstr">
      <vt:lpstr>AdvOT16d4f71d.I</vt:lpstr>
      <vt:lpstr>AdvOT88ac8687</vt:lpstr>
      <vt:lpstr>Arial</vt:lpstr>
      <vt:lpstr>Calibri</vt:lpstr>
      <vt:lpstr>Corbel</vt:lpstr>
      <vt:lpstr>Gill Sans MT</vt:lpstr>
      <vt:lpstr>Monotype Sorts</vt:lpstr>
      <vt:lpstr>Nimbus Roman No9 L</vt:lpstr>
      <vt:lpstr>Old Standard TT</vt:lpstr>
      <vt:lpstr>Roboto</vt:lpstr>
      <vt:lpstr>Times</vt:lpstr>
      <vt:lpstr>Times New Roman</vt:lpstr>
      <vt:lpstr>Wingdings</vt:lpstr>
      <vt:lpstr>Wingdings 2</vt:lpstr>
      <vt:lpstr>Wingdings 3</vt:lpstr>
      <vt:lpstr>Module</vt:lpstr>
      <vt:lpstr>Dividend</vt:lpstr>
      <vt:lpstr>Paperback</vt:lpstr>
      <vt:lpstr>Chart</vt:lpstr>
      <vt:lpstr>Temperament </vt:lpstr>
      <vt:lpstr>Emotion and Social Development</vt:lpstr>
      <vt:lpstr>Overview</vt:lpstr>
      <vt:lpstr>Temperament</vt:lpstr>
      <vt:lpstr>Age-3 behavior styles and informant impressions at age 21</vt:lpstr>
      <vt:lpstr>But… </vt:lpstr>
      <vt:lpstr>Evolution in our Conceptualization of the Neural Basis of Temperament</vt:lpstr>
      <vt:lpstr>The Child Is Father of the Man?</vt:lpstr>
      <vt:lpstr>Models of Temperament: Thomas &amp; Chess</vt:lpstr>
      <vt:lpstr>Rothbart Temperament Model: Reactivity &amp; self-regulation</vt:lpstr>
      <vt:lpstr>Models of Temperament: Goldsmith &amp; Campos </vt:lpstr>
      <vt:lpstr>Neural bases of development of individual differences in temperament</vt:lpstr>
      <vt:lpstr>PowerPoint Presentation</vt:lpstr>
      <vt:lpstr>Neurophysiology of approach/withdrawal </vt:lpstr>
      <vt:lpstr>Greater right frontal power among 10-month-olds who cried in response to maternal separation</vt:lpstr>
      <vt:lpstr>Self-regulation</vt:lpstr>
      <vt:lpstr>Inhibited and Uninhibited Infants “Grown Up”</vt:lpstr>
      <vt:lpstr>PowerPoint Presentation</vt:lpstr>
      <vt:lpstr>Assessment of Temperament</vt:lpstr>
      <vt:lpstr>When do parents and raters agree?</vt:lpstr>
      <vt:lpstr>Temperament (cont)</vt:lpstr>
      <vt:lpstr>Temperament mechanisms</vt:lpstr>
      <vt:lpstr>Example – Indirect effect of shyness on academic skills</vt:lpstr>
      <vt:lpstr>Temperament (cont)</vt:lpstr>
      <vt:lpstr>Temperament (cont)</vt:lpstr>
      <vt:lpstr>Temperament (cont)</vt:lpstr>
      <vt:lpstr>Goodness-of-Fit Model</vt:lpstr>
      <vt:lpstr>Applications of Goodness-of-Fit </vt:lpstr>
      <vt:lpstr>Applications of Goodness-of-fit (or differential sensitivity…)</vt:lpstr>
      <vt:lpstr>Goodness-of-fit applications: Differential Sensitivity Model </vt:lpstr>
      <vt:lpstr>Differential sensitivity/ susceptibility Belsky &amp; Pluess (2009)</vt:lpstr>
      <vt:lpstr>Dopamine and autism risk</vt:lpstr>
      <vt:lpstr>Genes influence relation between parenting and temperament</vt:lpstr>
      <vt:lpstr>Gene-Endoenvironment Interaction</vt:lpstr>
      <vt:lpstr>DRD4 by Asymmetry </vt:lpstr>
      <vt:lpstr>Frontal Asymmetry, DRD4, Temperament Differential susceptibility</vt:lpstr>
      <vt:lpstr>Stability of Temperament</vt:lpstr>
      <vt:lpstr>Stability: Shyness/Inhibition by 4-month temperament group based on reactions to unfamiliar  sensory stimuli</vt:lpstr>
      <vt:lpstr>Possible Influences on Stability?</vt:lpstr>
      <vt:lpstr>PowerPoint Presentation</vt:lpstr>
      <vt:lpstr>Background cont.</vt:lpstr>
      <vt:lpstr>Method</vt:lpstr>
      <vt:lpstr>Measures</vt:lpstr>
      <vt:lpstr>Results: Stability of Exuberance</vt:lpstr>
      <vt:lpstr>Stability of Exuberance</vt:lpstr>
      <vt:lpstr>PowerPoint Presentation</vt:lpstr>
      <vt:lpstr>Results: Relationship of Exuberance to 5-year Outcomes</vt:lpstr>
      <vt:lpstr>Infant Temperament * Mom Negativity  7-year Social Wariness</vt:lpstr>
      <vt:lpstr>Preschool Social Reticence * Mom Solicitousness 7-year Social Wariness </vt:lpstr>
      <vt:lpstr>InfancyAdulthood</vt:lpstr>
      <vt:lpstr>Early BI and ER: Pathways to SC</vt:lpstr>
      <vt:lpstr>Early BI and ER: Pathways to SC</vt:lpstr>
      <vt:lpstr>PowerPoint Presentation</vt:lpstr>
      <vt:lpstr>Early BI and ER: Pathways to SC</vt:lpstr>
      <vt:lpstr>Revisiting the Marshmallow Test: A Conceptual Replication Investigating Links Between Early Delay of Gratification and Later Outcomes  Tyler W. Watts, Greg J. Duncan, Haonan Quan </vt:lpstr>
      <vt:lpstr>The Marshmallow Test</vt:lpstr>
      <vt:lpstr>Introduction </vt:lpstr>
      <vt:lpstr>Methodology &amp; Data</vt:lpstr>
      <vt:lpstr>Measures</vt:lpstr>
      <vt:lpstr>Descriptive Characteristics of Children  (Non degreed vs. Degreed Mothers)</vt:lpstr>
      <vt:lpstr>Achievement of Children of Non Degreed Mothers</vt:lpstr>
      <vt:lpstr>Slopes with Controls (for Children of Non degreed Mothers)</vt:lpstr>
      <vt:lpstr>Achievement of Children of Degreed Mothers</vt:lpstr>
      <vt:lpstr>Discussion</vt:lpstr>
      <vt:lpstr>Questions</vt:lpstr>
      <vt:lpstr>PowerPoint Presentation</vt:lpstr>
      <vt:lpstr>Revisiting the Marshmallow Test:  A Conceptual Replication Investigating Links Between Early Delay of Gratification and Later Outcomes</vt:lpstr>
      <vt:lpstr>Original Study vs. Current Study</vt:lpstr>
      <vt:lpstr>Current Study</vt:lpstr>
      <vt:lpstr>Children of Nondegreed vs. Degreed Mothers</vt:lpstr>
      <vt:lpstr>Achievement of Children of Nondegreed Mothers</vt:lpstr>
      <vt:lpstr>Inclusion of Controls (for Children of Nondegreed Mothers)</vt:lpstr>
      <vt:lpstr>Achievement of Children of Degreed Mothers</vt:lpstr>
      <vt:lpstr>Discussion</vt:lpstr>
      <vt:lpstr>Behavioral and neural correlates of delay of gratification 40 years later Casey, BJ, Somerville, LH, Gotlib, IH, et al. (2011)</vt:lpstr>
      <vt:lpstr>Background</vt:lpstr>
      <vt:lpstr>Purpose of study</vt:lpstr>
      <vt:lpstr>Background</vt:lpstr>
      <vt:lpstr>Background</vt:lpstr>
      <vt:lpstr>Background: Cool &amp; Hot!</vt:lpstr>
      <vt:lpstr>Hypotheses</vt:lpstr>
      <vt:lpstr>Methods</vt:lpstr>
      <vt:lpstr>Methods</vt:lpstr>
      <vt:lpstr>“Hot” Go/Nogo Task</vt:lpstr>
      <vt:lpstr>“Hot” Go/Nogo Task</vt:lpstr>
      <vt:lpstr>“Cool” Go/Nogo Task</vt:lpstr>
      <vt:lpstr>Analyses</vt:lpstr>
      <vt:lpstr>Differences between groups when suppressing response to emotional or “hot” cues (happy faces)</vt:lpstr>
      <vt:lpstr>Experiment 1: Behavioral Results</vt:lpstr>
      <vt:lpstr>EXPERIMENT 1: RESULTS</vt:lpstr>
      <vt:lpstr> BEHAVIORAL RESULTS  </vt:lpstr>
      <vt:lpstr>EXPERIMENT 2: Results</vt:lpstr>
      <vt:lpstr>Experiment 2: Neural Results</vt:lpstr>
      <vt:lpstr>Behavioral Results</vt:lpstr>
      <vt:lpstr>Results – Experiment 1</vt:lpstr>
      <vt:lpstr>Experiment 2: Neurological Results</vt:lpstr>
      <vt:lpstr>Experiment 2</vt:lpstr>
      <vt:lpstr>Results – Experiment 2</vt:lpstr>
      <vt:lpstr>Results – Experiment 2</vt:lpstr>
      <vt:lpstr>Experiment 2: Neurological Results</vt:lpstr>
      <vt:lpstr>Experiment 2: Imaging IFG</vt:lpstr>
      <vt:lpstr>Experiment 2: Imaging  ventral striatum</vt:lpstr>
      <vt:lpstr>Conclusions</vt:lpstr>
      <vt:lpstr>Conclusions</vt:lpstr>
      <vt:lpstr>Conclusions</vt:lpstr>
      <vt:lpstr>Discussion Questions</vt:lpstr>
      <vt:lpstr>PowerPoint Presentation</vt:lpstr>
      <vt:lpstr>Temperament and Self-Control  (Moffitt et al., 2011)</vt:lpstr>
      <vt:lpstr>Temperament and Self-Control  (Moffitt et al., 2011)</vt:lpstr>
      <vt:lpstr>PowerPoint Presentation</vt:lpstr>
      <vt:lpstr>Child Self Control &amp; Adult Health</vt:lpstr>
      <vt:lpstr>Child Self Control &amp; Adult Wealth</vt:lpstr>
      <vt:lpstr>How Early Can Self-Control Predict Health, Wealth, and Crime?</vt:lpstr>
      <vt:lpstr>Thus</vt:lpstr>
      <vt:lpstr>PowerPoint Presentation</vt:lpstr>
      <vt:lpstr>Developmental Antecedents of Political Ideology (Fraley et al., 2012)</vt:lpstr>
      <vt:lpstr>Developmental Antecedents of Political Ideology (Fraley et al., 2012)</vt:lpstr>
      <vt:lpstr>Developmental Antecedents of Political Ideology</vt:lpstr>
      <vt:lpstr>Temperament </vt:lpstr>
      <vt:lpstr>Negative Emotion and Emotion Socialization (Nelson et al., 2012)</vt:lpstr>
      <vt:lpstr>Negative Emotion and Emotion Socialization (Nelson et al., 2012)</vt:lpstr>
      <vt:lpstr>Development of Self</vt:lpstr>
      <vt:lpstr>Development of Self</vt:lpstr>
    </vt:vector>
  </TitlesOfParts>
  <Company>University of Miami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Developmental Psychology</dc:title>
  <dc:creator>hhenderson</dc:creator>
  <cp:lastModifiedBy>Messinger, Daniel S., Ph.D.</cp:lastModifiedBy>
  <cp:revision>225</cp:revision>
  <cp:lastPrinted>2013-03-07T13:59:32Z</cp:lastPrinted>
  <dcterms:created xsi:type="dcterms:W3CDTF">2007-01-11T16:44:21Z</dcterms:created>
  <dcterms:modified xsi:type="dcterms:W3CDTF">2023-08-30T18:02:32Z</dcterms:modified>
</cp:coreProperties>
</file>