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5" r:id="rId2"/>
    <p:sldMasterId id="2147484027" r:id="rId3"/>
  </p:sldMasterIdLst>
  <p:notesMasterIdLst>
    <p:notesMasterId r:id="rId121"/>
  </p:notesMasterIdLst>
  <p:handoutMasterIdLst>
    <p:handoutMasterId r:id="rId122"/>
  </p:handoutMasterIdLst>
  <p:sldIdLst>
    <p:sldId id="560" r:id="rId4"/>
    <p:sldId id="359" r:id="rId5"/>
    <p:sldId id="360" r:id="rId6"/>
    <p:sldId id="383" r:id="rId7"/>
    <p:sldId id="469" r:id="rId8"/>
    <p:sldId id="496" r:id="rId9"/>
    <p:sldId id="456" r:id="rId10"/>
    <p:sldId id="514" r:id="rId11"/>
    <p:sldId id="515" r:id="rId12"/>
    <p:sldId id="516" r:id="rId13"/>
    <p:sldId id="517" r:id="rId14"/>
    <p:sldId id="518" r:id="rId15"/>
    <p:sldId id="519" r:id="rId16"/>
    <p:sldId id="520" r:id="rId17"/>
    <p:sldId id="384" r:id="rId18"/>
    <p:sldId id="385" r:id="rId19"/>
    <p:sldId id="414" r:id="rId20"/>
    <p:sldId id="521" r:id="rId21"/>
    <p:sldId id="522" r:id="rId22"/>
    <p:sldId id="523" r:id="rId23"/>
    <p:sldId id="524" r:id="rId24"/>
    <p:sldId id="525" r:id="rId25"/>
    <p:sldId id="526" r:id="rId26"/>
    <p:sldId id="527" r:id="rId27"/>
    <p:sldId id="497" r:id="rId28"/>
    <p:sldId id="485" r:id="rId29"/>
    <p:sldId id="500" r:id="rId30"/>
    <p:sldId id="486" r:id="rId31"/>
    <p:sldId id="501" r:id="rId32"/>
    <p:sldId id="502" r:id="rId33"/>
    <p:sldId id="503" r:id="rId34"/>
    <p:sldId id="504" r:id="rId35"/>
    <p:sldId id="505" r:id="rId36"/>
    <p:sldId id="488" r:id="rId37"/>
    <p:sldId id="506" r:id="rId38"/>
    <p:sldId id="507" r:id="rId39"/>
    <p:sldId id="489" r:id="rId40"/>
    <p:sldId id="508" r:id="rId41"/>
    <p:sldId id="509" r:id="rId42"/>
    <p:sldId id="491" r:id="rId43"/>
    <p:sldId id="510" r:id="rId44"/>
    <p:sldId id="492" r:id="rId45"/>
    <p:sldId id="511" r:id="rId46"/>
    <p:sldId id="512" r:id="rId47"/>
    <p:sldId id="513" r:id="rId48"/>
    <p:sldId id="487" r:id="rId49"/>
    <p:sldId id="494" r:id="rId50"/>
    <p:sldId id="495" r:id="rId51"/>
    <p:sldId id="260" r:id="rId52"/>
    <p:sldId id="261" r:id="rId53"/>
    <p:sldId id="528" r:id="rId54"/>
    <p:sldId id="559" r:id="rId55"/>
    <p:sldId id="257" r:id="rId56"/>
    <p:sldId id="265" r:id="rId57"/>
    <p:sldId id="258" r:id="rId58"/>
    <p:sldId id="259" r:id="rId59"/>
    <p:sldId id="263" r:id="rId60"/>
    <p:sldId id="264" r:id="rId61"/>
    <p:sldId id="529" r:id="rId62"/>
    <p:sldId id="530" r:id="rId63"/>
    <p:sldId id="531" r:id="rId64"/>
    <p:sldId id="532" r:id="rId65"/>
    <p:sldId id="533" r:id="rId66"/>
    <p:sldId id="534" r:id="rId67"/>
    <p:sldId id="535" r:id="rId68"/>
    <p:sldId id="536" r:id="rId69"/>
    <p:sldId id="537" r:id="rId70"/>
    <p:sldId id="538" r:id="rId71"/>
    <p:sldId id="539" r:id="rId72"/>
    <p:sldId id="540" r:id="rId73"/>
    <p:sldId id="541" r:id="rId74"/>
    <p:sldId id="542" r:id="rId75"/>
    <p:sldId id="543" r:id="rId76"/>
    <p:sldId id="544" r:id="rId77"/>
    <p:sldId id="545" r:id="rId78"/>
    <p:sldId id="546" r:id="rId79"/>
    <p:sldId id="547" r:id="rId80"/>
    <p:sldId id="548" r:id="rId81"/>
    <p:sldId id="549" r:id="rId82"/>
    <p:sldId id="550" r:id="rId83"/>
    <p:sldId id="551" r:id="rId84"/>
    <p:sldId id="552" r:id="rId85"/>
    <p:sldId id="553" r:id="rId86"/>
    <p:sldId id="554" r:id="rId87"/>
    <p:sldId id="555" r:id="rId88"/>
    <p:sldId id="556" r:id="rId89"/>
    <p:sldId id="557" r:id="rId90"/>
    <p:sldId id="558" r:id="rId91"/>
    <p:sldId id="457" r:id="rId92"/>
    <p:sldId id="458" r:id="rId93"/>
    <p:sldId id="459" r:id="rId94"/>
    <p:sldId id="460" r:id="rId95"/>
    <p:sldId id="461" r:id="rId96"/>
    <p:sldId id="465" r:id="rId97"/>
    <p:sldId id="462" r:id="rId98"/>
    <p:sldId id="463" r:id="rId99"/>
    <p:sldId id="464" r:id="rId100"/>
    <p:sldId id="466" r:id="rId101"/>
    <p:sldId id="467" r:id="rId102"/>
    <p:sldId id="468" r:id="rId103"/>
    <p:sldId id="422" r:id="rId104"/>
    <p:sldId id="408" r:id="rId105"/>
    <p:sldId id="423" r:id="rId106"/>
    <p:sldId id="409" r:id="rId107"/>
    <p:sldId id="424" r:id="rId108"/>
    <p:sldId id="411" r:id="rId109"/>
    <p:sldId id="412" r:id="rId110"/>
    <p:sldId id="370" r:id="rId111"/>
    <p:sldId id="371" r:id="rId112"/>
    <p:sldId id="396" r:id="rId113"/>
    <p:sldId id="399" r:id="rId114"/>
    <p:sldId id="397" r:id="rId115"/>
    <p:sldId id="374" r:id="rId116"/>
    <p:sldId id="375" r:id="rId117"/>
    <p:sldId id="376" r:id="rId118"/>
    <p:sldId id="377" r:id="rId119"/>
    <p:sldId id="425" r:id="rId12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1" autoAdjust="0"/>
    <p:restoredTop sz="75016" autoAdjust="0"/>
  </p:normalViewPr>
  <p:slideViewPr>
    <p:cSldViewPr>
      <p:cViewPr varScale="1">
        <p:scale>
          <a:sx n="70" d="100"/>
          <a:sy n="70" d="100"/>
        </p:scale>
        <p:origin x="1738" y="6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eepdyve.com/lp/elsevier/visual-training-improves-underwater-vision-in-children-NyLb24uM7W"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youtube.com/watch?v=fSfc21RDkbw"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youtube.com/watch?v=AXhRmv1mrs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155580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DA3DD-2CD3-45DA-A367-2AFA99EAF91F}" type="slidenum">
              <a:rPr lang="en-US"/>
              <a:pPr/>
              <a:t>12</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r>
              <a:rPr lang="en-US" dirty="0"/>
              <a:t>Figure 3 Results for the composite face task for patients treated for bilateral congenital cataract and age-matched controls. </a:t>
            </a:r>
          </a:p>
          <a:p>
            <a:r>
              <a:rPr lang="en-US" dirty="0"/>
              <a:t>On </a:t>
            </a:r>
          </a:p>
          <a:p>
            <a:r>
              <a:rPr lang="en-US" dirty="0"/>
              <a:t>the critical probe trials (same/aligned), the control group is less accurate and has longer reaction times compared to both the patient group and their own performance when the holistic interference from the irrelevant bottom half is reduced by misalignment (same/misaligned). </a:t>
            </a:r>
          </a:p>
          <a:p>
            <a:r>
              <a:rPr lang="en-US" dirty="0"/>
              <a:t>Patients’ superior performance on same/aligned trials and their identical performance on same trials for the aligned </a:t>
            </a:r>
          </a:p>
          <a:p>
            <a:r>
              <a:rPr lang="en-US" dirty="0"/>
              <a:t>and misaligned blocks both provide evidence that the patients do not process faces holistically. Reprinted from Le Grand, </a:t>
            </a:r>
            <a:r>
              <a:rPr lang="en-US" dirty="0" err="1"/>
              <a:t>Mondloch</a:t>
            </a:r>
            <a:r>
              <a:rPr lang="en-US" dirty="0"/>
              <a:t>, </a:t>
            </a:r>
          </a:p>
          <a:p>
            <a:r>
              <a:rPr lang="en-US" dirty="0"/>
              <a:t>Maurer &amp; Brent (2004, Figure 2).</a:t>
            </a:r>
          </a:p>
        </p:txBody>
      </p:sp>
    </p:spTree>
    <p:extLst>
      <p:ext uri="{BB962C8B-B14F-4D97-AF65-F5344CB8AC3E}">
        <p14:creationId xmlns:p14="http://schemas.microsoft.com/office/powerpoint/2010/main" val="2068225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652CB-DE51-4F37-B41E-D11C0EA74C74}" type="slidenum">
              <a:rPr lang="en-US"/>
              <a:pPr/>
              <a:t>13</a:t>
            </a:fld>
            <a:endParaRPr lang="en-US"/>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dirty="0"/>
              <a:t>Figure 4 The stimulus sets used to test sensitivity to differences among faces in the shape of the eyes and mouth (set A), the shape </a:t>
            </a:r>
          </a:p>
          <a:p>
            <a:r>
              <a:rPr lang="en-US" dirty="0"/>
              <a:t>of the external contour (set B), and the spacing of the internal features (set C). ‘Jane’ is shown as the left-most face in each panel, </a:t>
            </a:r>
          </a:p>
          <a:p>
            <a:r>
              <a:rPr lang="en-US" dirty="0"/>
              <a:t>along with her sisters differing along one of the three dimensions. For the tests, stimuli were presented almost life size. Patients </a:t>
            </a:r>
          </a:p>
          <a:p>
            <a:r>
              <a:rPr lang="en-US" dirty="0"/>
              <a:t>treated for bilateral congenital cataract have a deficit only when asked to discriminate faces in the spacing set (C). Reprinted from </a:t>
            </a:r>
          </a:p>
          <a:p>
            <a:r>
              <a:rPr lang="en-US" dirty="0"/>
              <a:t>Le Grand, </a:t>
            </a:r>
            <a:r>
              <a:rPr lang="en-US" dirty="0" err="1"/>
              <a:t>Mondloch</a:t>
            </a:r>
            <a:r>
              <a:rPr lang="en-US" dirty="0"/>
              <a:t>, Maurer &amp; Brent (2003, Figure 1).</a:t>
            </a:r>
          </a:p>
        </p:txBody>
      </p:sp>
    </p:spTree>
    <p:extLst>
      <p:ext uri="{BB962C8B-B14F-4D97-AF65-F5344CB8AC3E}">
        <p14:creationId xmlns:p14="http://schemas.microsoft.com/office/powerpoint/2010/main" val="151343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61F99A-EA53-4275-9383-33ADEED7806F}" type="slidenum">
              <a:rPr lang="en-US"/>
              <a:pPr/>
              <a:t>14</a:t>
            </a:fld>
            <a:endParaRPr lang="en-US"/>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2037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5937A-6134-4811-B97E-D9AD0D0D86C8}" type="slidenum">
              <a:rPr lang="en-US"/>
              <a:pPr/>
              <a:t>15</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r>
              <a:rPr lang="en-US" dirty="0"/>
              <a:t>‘Highest </a:t>
            </a:r>
            <a:r>
              <a:rPr lang="en-US" dirty="0" err="1"/>
              <a:t>prevalences</a:t>
            </a:r>
            <a:r>
              <a:rPr lang="en-US" dirty="0"/>
              <a:t> of myopia for young adults of Chinese ancestry.</a:t>
            </a:r>
          </a:p>
          <a:p>
            <a:r>
              <a:rPr lang="en-US" dirty="0"/>
              <a:t>Evidence that  the prevalence of myopia are based primarily on genetic diﬀerences.</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E.g., generally lower </a:t>
            </a:r>
            <a:r>
              <a:rPr lang="en-US" dirty="0" err="1"/>
              <a:t>prevalences</a:t>
            </a:r>
            <a:r>
              <a:rPr lang="en-US" dirty="0"/>
              <a:t> in rural areas than in urban areas.’</a:t>
            </a:r>
          </a:p>
          <a:p>
            <a:endParaRPr lang="en-US" dirty="0"/>
          </a:p>
        </p:txBody>
      </p:sp>
    </p:spTree>
    <p:extLst>
      <p:ext uri="{BB962C8B-B14F-4D97-AF65-F5344CB8AC3E}">
        <p14:creationId xmlns:p14="http://schemas.microsoft.com/office/powerpoint/2010/main" val="331801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dirty="0">
                <a:hlinkClick r:id="rId3"/>
              </a:rPr>
              <a:t>Training: </a:t>
            </a:r>
          </a:p>
          <a:p>
            <a:r>
              <a:rPr lang="en-US" dirty="0">
                <a:hlinkClick r:id="rId3"/>
              </a:rPr>
              <a:t>http://www.deepdyve.com/lp/elsevier/visual-training-improves-underwater-vision-in-children-NyLb24uM7W</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16</a:t>
            </a:fld>
            <a:endParaRPr lang="en-US"/>
          </a:p>
        </p:txBody>
      </p:sp>
    </p:spTree>
    <p:extLst>
      <p:ext uri="{BB962C8B-B14F-4D97-AF65-F5344CB8AC3E}">
        <p14:creationId xmlns:p14="http://schemas.microsoft.com/office/powerpoint/2010/main" val="1141727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C7251-B23A-4320-8420-D0C91182463B}" type="slidenum">
              <a:rPr lang="en-US"/>
              <a:pPr/>
              <a:t>18</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t>p. 306 “the window of modifiability in perceptual adaptation appears to open early in life so that organisms can prepare quickly, efficiently, and optimally for the particular ecology in which they develop”</a:t>
            </a:r>
          </a:p>
        </p:txBody>
      </p:sp>
    </p:spTree>
    <p:extLst>
      <p:ext uri="{BB962C8B-B14F-4D97-AF65-F5344CB8AC3E}">
        <p14:creationId xmlns:p14="http://schemas.microsoft.com/office/powerpoint/2010/main" val="304318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28983" indent="-280378">
              <a:defRPr sz="2400">
                <a:solidFill>
                  <a:schemeClr val="tx1"/>
                </a:solidFill>
                <a:latin typeface="Times New Roman" charset="0"/>
              </a:defRPr>
            </a:lvl2pPr>
            <a:lvl3pPr marL="1121512" indent="-224302">
              <a:defRPr sz="2400">
                <a:solidFill>
                  <a:schemeClr val="tx1"/>
                </a:solidFill>
                <a:latin typeface="Times New Roman" charset="0"/>
              </a:defRPr>
            </a:lvl3pPr>
            <a:lvl4pPr marL="1570116" indent="-224302">
              <a:defRPr sz="2400">
                <a:solidFill>
                  <a:schemeClr val="tx1"/>
                </a:solidFill>
                <a:latin typeface="Times New Roman" charset="0"/>
              </a:defRPr>
            </a:lvl4pPr>
            <a:lvl5pPr marL="2018721" indent="-224302">
              <a:defRPr sz="2400">
                <a:solidFill>
                  <a:schemeClr val="tx1"/>
                </a:solidFill>
                <a:latin typeface="Times New Roman" charset="0"/>
              </a:defRPr>
            </a:lvl5pPr>
            <a:lvl6pPr marL="2467326" indent="-224302" eaLnBrk="0" fontAlgn="base" hangingPunct="0">
              <a:spcBef>
                <a:spcPct val="0"/>
              </a:spcBef>
              <a:spcAft>
                <a:spcPct val="0"/>
              </a:spcAft>
              <a:defRPr sz="2400">
                <a:solidFill>
                  <a:schemeClr val="tx1"/>
                </a:solidFill>
                <a:latin typeface="Times New Roman" charset="0"/>
              </a:defRPr>
            </a:lvl6pPr>
            <a:lvl7pPr marL="2915930" indent="-224302" eaLnBrk="0" fontAlgn="base" hangingPunct="0">
              <a:spcBef>
                <a:spcPct val="0"/>
              </a:spcBef>
              <a:spcAft>
                <a:spcPct val="0"/>
              </a:spcAft>
              <a:defRPr sz="2400">
                <a:solidFill>
                  <a:schemeClr val="tx1"/>
                </a:solidFill>
                <a:latin typeface="Times New Roman" charset="0"/>
              </a:defRPr>
            </a:lvl7pPr>
            <a:lvl8pPr marL="3364535" indent="-224302" eaLnBrk="0" fontAlgn="base" hangingPunct="0">
              <a:spcBef>
                <a:spcPct val="0"/>
              </a:spcBef>
              <a:spcAft>
                <a:spcPct val="0"/>
              </a:spcAft>
              <a:defRPr sz="2400">
                <a:solidFill>
                  <a:schemeClr val="tx1"/>
                </a:solidFill>
                <a:latin typeface="Times New Roman" charset="0"/>
              </a:defRPr>
            </a:lvl8pPr>
            <a:lvl9pPr marL="3813139" indent="-224302" eaLnBrk="0" fontAlgn="base" hangingPunct="0">
              <a:spcBef>
                <a:spcPct val="0"/>
              </a:spcBef>
              <a:spcAft>
                <a:spcPct val="0"/>
              </a:spcAft>
              <a:defRPr sz="2400">
                <a:solidFill>
                  <a:schemeClr val="tx1"/>
                </a:solidFill>
                <a:latin typeface="Times New Roman" charset="0"/>
              </a:defRPr>
            </a:lvl9pPr>
          </a:lstStyle>
          <a:p>
            <a:fld id="{228F4485-BD0B-41F1-8AC6-2ED5CDBCEE4B}" type="slidenum">
              <a:rPr lang="en-US" altLang="en-US" sz="1200"/>
              <a:pPr/>
              <a:t>19</a:t>
            </a:fld>
            <a:endParaRPr lang="en-US" alt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35399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28983" indent="-280378">
              <a:defRPr sz="2400">
                <a:solidFill>
                  <a:schemeClr val="tx1"/>
                </a:solidFill>
                <a:latin typeface="Times New Roman" charset="0"/>
              </a:defRPr>
            </a:lvl2pPr>
            <a:lvl3pPr marL="1121512" indent="-224302">
              <a:defRPr sz="2400">
                <a:solidFill>
                  <a:schemeClr val="tx1"/>
                </a:solidFill>
                <a:latin typeface="Times New Roman" charset="0"/>
              </a:defRPr>
            </a:lvl3pPr>
            <a:lvl4pPr marL="1570116" indent="-224302">
              <a:defRPr sz="2400">
                <a:solidFill>
                  <a:schemeClr val="tx1"/>
                </a:solidFill>
                <a:latin typeface="Times New Roman" charset="0"/>
              </a:defRPr>
            </a:lvl4pPr>
            <a:lvl5pPr marL="2018721" indent="-224302">
              <a:defRPr sz="2400">
                <a:solidFill>
                  <a:schemeClr val="tx1"/>
                </a:solidFill>
                <a:latin typeface="Times New Roman" charset="0"/>
              </a:defRPr>
            </a:lvl5pPr>
            <a:lvl6pPr marL="2467326" indent="-224302" eaLnBrk="0" fontAlgn="base" hangingPunct="0">
              <a:spcBef>
                <a:spcPct val="0"/>
              </a:spcBef>
              <a:spcAft>
                <a:spcPct val="0"/>
              </a:spcAft>
              <a:defRPr sz="2400">
                <a:solidFill>
                  <a:schemeClr val="tx1"/>
                </a:solidFill>
                <a:latin typeface="Times New Roman" charset="0"/>
              </a:defRPr>
            </a:lvl6pPr>
            <a:lvl7pPr marL="2915930" indent="-224302" eaLnBrk="0" fontAlgn="base" hangingPunct="0">
              <a:spcBef>
                <a:spcPct val="0"/>
              </a:spcBef>
              <a:spcAft>
                <a:spcPct val="0"/>
              </a:spcAft>
              <a:defRPr sz="2400">
                <a:solidFill>
                  <a:schemeClr val="tx1"/>
                </a:solidFill>
                <a:latin typeface="Times New Roman" charset="0"/>
              </a:defRPr>
            </a:lvl7pPr>
            <a:lvl8pPr marL="3364535" indent="-224302" eaLnBrk="0" fontAlgn="base" hangingPunct="0">
              <a:spcBef>
                <a:spcPct val="0"/>
              </a:spcBef>
              <a:spcAft>
                <a:spcPct val="0"/>
              </a:spcAft>
              <a:defRPr sz="2400">
                <a:solidFill>
                  <a:schemeClr val="tx1"/>
                </a:solidFill>
                <a:latin typeface="Times New Roman" charset="0"/>
              </a:defRPr>
            </a:lvl8pPr>
            <a:lvl9pPr marL="3813139" indent="-224302" eaLnBrk="0" fontAlgn="base" hangingPunct="0">
              <a:spcBef>
                <a:spcPct val="0"/>
              </a:spcBef>
              <a:spcAft>
                <a:spcPct val="0"/>
              </a:spcAft>
              <a:defRPr sz="2400">
                <a:solidFill>
                  <a:schemeClr val="tx1"/>
                </a:solidFill>
                <a:latin typeface="Times New Roman" charset="0"/>
              </a:defRPr>
            </a:lvl9pPr>
          </a:lstStyle>
          <a:p>
            <a:fld id="{228F4485-BD0B-41F1-8AC6-2ED5CDBCEE4B}" type="slidenum">
              <a:rPr lang="en-US" altLang="en-US" sz="1200"/>
              <a:pPr/>
              <a:t>20</a:t>
            </a:fld>
            <a:endParaRPr lang="en-US" alt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826384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5937A-6134-4811-B97E-D9AD0D0D86C8}" type="slidenum">
              <a:rPr lang="en-US"/>
              <a:pPr/>
              <a:t>22</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30428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http://www.youtube.com/watch?v=fSfc21RDkbw</a:t>
            </a:r>
            <a:r>
              <a:rPr lang="en-US" dirty="0"/>
              <a:t>-</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http://www.youtube.com/watch?v=AXhRmv1mrs4</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t>-true&gt;</a:t>
            </a:r>
          </a:p>
          <a:p>
            <a:r>
              <a:rPr lang="en-US" dirty="0" err="1"/>
              <a:t>Lewkowiz</a:t>
            </a:r>
            <a:endParaRPr lang="en-US" dirty="0"/>
          </a:p>
          <a:p>
            <a:r>
              <a:rPr lang="en-US" dirty="0"/>
              <a:t>voicing</a:t>
            </a:r>
          </a:p>
          <a:p>
            <a:r>
              <a:rPr lang="en-US" dirty="0">
                <a:hlinkClick r:id="rId3"/>
              </a:rPr>
              <a:t>Changes in hearing acuity over the lifespan:</a:t>
            </a:r>
          </a:p>
          <a:p>
            <a:pPr lvl="1"/>
            <a:r>
              <a:rPr lang="en-US" dirty="0">
                <a:hlinkClick r:id="rId4"/>
              </a:rPr>
              <a:t>http://www.youtube.com/watch?v=AXhRmv1mrs4</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23</a:t>
            </a:fld>
            <a:endParaRPr lang="en-US"/>
          </a:p>
        </p:txBody>
      </p:sp>
    </p:spTree>
    <p:extLst>
      <p:ext uri="{BB962C8B-B14F-4D97-AF65-F5344CB8AC3E}">
        <p14:creationId xmlns:p14="http://schemas.microsoft.com/office/powerpoint/2010/main" val="86382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88014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60F3E-7AB6-4A7E-8BA0-8F11AF6AC6D1}" type="slidenum">
              <a:rPr lang="en-US"/>
              <a:pPr/>
              <a:t>24</a:t>
            </a:fld>
            <a:endParaRPr 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678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8B8A26-FC17-421A-A415-FF63D031F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167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Referential ambiguity: lack of clarity about what is being referred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I’m an infant and I hear my siblings mention the TV. In my line of sight, I see a physical TV, a dog resting in front of it, a rug under the dog, a table that the TV is sitting on, and a story happening on the tv that also contains countless additional objects. How do I know which object is the TV?</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28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over time, I have hundreds of scenes that involve the word “TV,” and perhaps a dog is in them 30% of the time, a ball in them 10% of the time, but the television is them 90% of the time, so I determine over time, with all of these aggregate scenes, that the word “TV” refers to the giant screen that plays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-Wouldn’t this be amazing?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we have evidence from a number of studies suggesting that  </a:t>
            </a:r>
            <a:r>
              <a:rPr lang="en-US" sz="1200" dirty="0"/>
              <a:t>perceptual, attentional and memory systems may be insufficient to handle all of the clutter that is in everyday scenes.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99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egocentric vision (head cameras) to track the frequency distribution of visual objects in infant egocentric scenes.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561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this scene NEAR the infant we have a sink, aunty washing dishes, a clock, dad, and a dog. The baby could see these objects if she was positioned differently or if she turned her head. But at the moment, her view is much narrower and only includes her mom, a pair of shoes (connected to dad), and the oven.</a:t>
            </a:r>
          </a:p>
          <a:p>
            <a:endParaRPr lang="en-US" dirty="0"/>
          </a:p>
          <a:p>
            <a:r>
              <a:rPr lang="en-US" dirty="0"/>
              <a:t>This selectivity is momentary, but could be governed by systematic constraints, like the height of the baby, where she is usually placed by her caregivers, etc. which could end up “privileging” certain object categories over others. So we could test the Pervasiveness Hypothesis, big figuring out if these high-frequency objects coincide with the object names that babies normally learn first.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816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chosen because it comes just before first birthday, when first words traditionally happen.</a:t>
            </a:r>
          </a:p>
          <a:p>
            <a:r>
              <a:rPr lang="en-US" dirty="0"/>
              <a:t>This is an example of a wearable camera that goes over the ear, but the authors used one that was attached to a hat and centered above the nose.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567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 less).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34</a:t>
            </a:fld>
            <a:endParaRPr lang="en-US"/>
          </a:p>
        </p:txBody>
      </p:sp>
    </p:spTree>
    <p:extLst>
      <p:ext uri="{BB962C8B-B14F-4D97-AF65-F5344CB8AC3E}">
        <p14:creationId xmlns:p14="http://schemas.microsoft.com/office/powerpoint/2010/main" val="3915055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images on the left show a variety of ‘mealtime’ contexts examined in this study. Can anyone pick out some examples of contexts? </a:t>
            </a:r>
          </a:p>
          <a:p>
            <a:r>
              <a:rPr lang="en-US" dirty="0"/>
              <a:t>The six images on the right show two sequences (one per column) of images sampled (high chair, being fed with red spoon; at table in parent’s lap)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525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 were sourced through Amazon Turk, paid to code images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8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3</a:t>
            </a:fld>
            <a:endParaRPr lang="en-US"/>
          </a:p>
        </p:txBody>
      </p:sp>
    </p:spTree>
    <p:extLst>
      <p:ext uri="{BB962C8B-B14F-4D97-AF65-F5344CB8AC3E}">
        <p14:creationId xmlns:p14="http://schemas.microsoft.com/office/powerpoint/2010/main" val="39276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37</a:t>
            </a:fld>
            <a:endParaRPr lang="en-US"/>
          </a:p>
        </p:txBody>
      </p:sp>
    </p:spTree>
    <p:extLst>
      <p:ext uri="{BB962C8B-B14F-4D97-AF65-F5344CB8AC3E}">
        <p14:creationId xmlns:p14="http://schemas.microsoft.com/office/powerpoint/2010/main" val="3310184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came up with a total of 745 unique objects and categorized these into three different Age of Acquisition Categories: </a:t>
            </a:r>
          </a:p>
          <a:p>
            <a:r>
              <a:rPr lang="en-US" dirty="0"/>
              <a:t>First Nouns (133) – come from an inventory designed for 8-16 month </a:t>
            </a:r>
            <a:r>
              <a:rPr lang="en-US" dirty="0" err="1"/>
              <a:t>olds</a:t>
            </a:r>
            <a:endParaRPr lang="en-US" dirty="0"/>
          </a:p>
          <a:p>
            <a:r>
              <a:rPr lang="en-US" dirty="0"/>
              <a:t>Early Nouns (59) – come from an inventory designed for toddlers (50% for 30 month </a:t>
            </a:r>
            <a:r>
              <a:rPr lang="en-US" dirty="0" err="1"/>
              <a:t>olds</a:t>
            </a:r>
            <a:r>
              <a:rPr lang="en-US" dirty="0"/>
              <a:t>)</a:t>
            </a:r>
          </a:p>
          <a:p>
            <a:r>
              <a:rPr lang="en-US" dirty="0"/>
              <a:t>Later Nouns – everything else</a:t>
            </a:r>
          </a:p>
          <a:p>
            <a:endParaRPr lang="en-US" dirty="0"/>
          </a:p>
          <a:p>
            <a:r>
              <a:rPr lang="en-US" dirty="0"/>
              <a:t>Key prediction: early nouns will be less frequent in the views of 8.5-10.5 month </a:t>
            </a:r>
            <a:r>
              <a:rPr lang="en-US" dirty="0" err="1"/>
              <a:t>olds</a:t>
            </a:r>
            <a:r>
              <a:rPr lang="en-US" dirty="0"/>
              <a:t> compared to first nouns.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100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histogram shows the distribution of the number of objects coded per image. Remember that we can have no more than 20 unique objects per image (4 adults coding, 5 unique images each). Here you can see that we have the greatest frequencies for 8, 9, or 10 images: so the takeaway here is that infants are presented with a fair amount of clutter within their views.</a:t>
            </a:r>
          </a:p>
          <a:p>
            <a:endParaRPr lang="en-US" dirty="0"/>
          </a:p>
          <a:p>
            <a:r>
              <a:rPr lang="en-US" dirty="0"/>
              <a:t>So here, we see that there is both CLUTTER and REFERENTIAL AMBIGUITY.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113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40</a:t>
            </a:fld>
            <a:endParaRPr lang="en-US"/>
          </a:p>
        </p:txBody>
      </p:sp>
    </p:spTree>
    <p:extLst>
      <p:ext uri="{BB962C8B-B14F-4D97-AF65-F5344CB8AC3E}">
        <p14:creationId xmlns:p14="http://schemas.microsoft.com/office/powerpoint/2010/main" val="1952989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histogram shows us that the frequency distribution of unique objects is extremely right skewed. </a:t>
            </a:r>
          </a:p>
          <a:p>
            <a:pPr marL="171450" indent="-171450">
              <a:buFontTx/>
              <a:buChar char="-"/>
            </a:pPr>
            <a:r>
              <a:rPr lang="en-US" dirty="0"/>
              <a:t>Most of the objects are very infrequent.</a:t>
            </a:r>
          </a:p>
          <a:p>
            <a:pPr marL="171450" indent="-171450">
              <a:buFontTx/>
              <a:buChar char="-"/>
            </a:pPr>
            <a:r>
              <a:rPr lang="en-US" dirty="0"/>
              <a:t>However, some of the types are VERY present. Seven items occur in more than 1000 of the 5775 images (they make up 33% of all reported object instances).</a:t>
            </a:r>
          </a:p>
          <a:p>
            <a:pPr marL="171450" indent="-171450">
              <a:buFontTx/>
              <a:buChar char="-"/>
            </a:pPr>
            <a:r>
              <a:rPr lang="en-US" dirty="0"/>
              <a:t>The smaller histogram shows the distribution of the 100 most frequently reported objects.</a:t>
            </a:r>
          </a:p>
          <a:p>
            <a:pPr marL="171450" indent="-171450">
              <a:buFontTx/>
              <a:buChar char="-"/>
            </a:pPr>
            <a:r>
              <a:rPr lang="en-US" dirty="0"/>
              <a:t>Because the three different shades of grey show the Age of Acquisition categories, we can see that all of the very high-frequency objects—those in the tail—are in the First Words category (darkest grey).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027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42</a:t>
            </a:fld>
            <a:endParaRPr lang="en-US"/>
          </a:p>
        </p:txBody>
      </p:sp>
    </p:spTree>
    <p:extLst>
      <p:ext uri="{BB962C8B-B14F-4D97-AF65-F5344CB8AC3E}">
        <p14:creationId xmlns:p14="http://schemas.microsoft.com/office/powerpoint/2010/main" val="981000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researchers also estimated the number of mealtime experiences that babies have between 8 and 10 months by:</a:t>
            </a:r>
          </a:p>
          <a:p>
            <a:r>
              <a:rPr lang="en-US" dirty="0"/>
              <a:t>-looking at the frequency and duration of eating events in each video, and </a:t>
            </a:r>
          </a:p>
          <a:p>
            <a:r>
              <a:rPr lang="en-US" dirty="0"/>
              <a:t>-consulting a time-sampling study on daily activities of infants in this age range.</a:t>
            </a:r>
          </a:p>
          <a:p>
            <a:r>
              <a:rPr lang="en-US" dirty="0"/>
              <a:t>-They estimated that infants participate in five eating events per day, with each lasting about 3.5 minutes. </a:t>
            </a:r>
          </a:p>
          <a:p>
            <a:r>
              <a:rPr lang="en-US" dirty="0"/>
              <a:t>-Then they estimated the total number of hours that an infant would be visual exposed to different items over the two month period. </a:t>
            </a:r>
          </a:p>
          <a:p>
            <a:r>
              <a:rPr lang="en-US" dirty="0"/>
              <a:t>-You can see from the graph here that infants would be expected to be exposed to a table for approximately 80 hours, to a shirt and chair for approximately 60 hours, to a bowl for approximate 30 hours, etc. And these far outweigh the average amount of time for other object. So we can see that infants spend much more time with these select objects than they do with the hundreds of other objects that might make up the visual clutter in scenes.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667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generally cluttered scenes from an infant perspective. </a:t>
            </a:r>
          </a:p>
          <a:p>
            <a:r>
              <a:rPr lang="en-US" dirty="0"/>
              <a:t>-But across all scenes, we have a relatively small number of objects that are commonly present. </a:t>
            </a:r>
          </a:p>
          <a:p>
            <a:r>
              <a:rPr lang="en-US" dirty="0"/>
              <a:t>-The pervasiveness hypothesis poses that the fact that there are only a few objects commonly present means that infants are biased towards linking those objects with the words that they hear. </a:t>
            </a:r>
          </a:p>
          <a:p>
            <a:r>
              <a:rPr lang="en-US" dirty="0"/>
              <a:t>-In the study the fact that there is a strong correspondence between these common objects and normal first-learned words for infants provides evidence for the pervasiveness hypothesis.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84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race/ethnicity/culture of these infants and their families? Did they speak more than one language at home? Mealtime can be very much influenced by culture—where one is sitting, how long it lasts, what utensils and how many people are around, etc. What was the SES of the families? What was the vision like for the infants (and do we even know much about infants’ vision or any disabilities related to vision at that age?</a:t>
            </a:r>
          </a:p>
          <a:p>
            <a:r>
              <a:rPr lang="en-US" dirty="0"/>
              <a:t>-May introduce bias—some families may have been more likely than others to use footage. Disadvantages of mealtime—some infants may still be breastfeeding, parents likely did not film this. Families that are and are not breastfeeding (and at what proportion) may be different.</a:t>
            </a:r>
          </a:p>
          <a:p>
            <a:r>
              <a:rPr lang="en-US" dirty="0"/>
              <a:t>-Strong emotions like fear or joy might bias learning. Many pointed out that “mama” and “papa” are often first words of babies, but proper nouns were not included in the study.</a:t>
            </a:r>
          </a:p>
          <a:p>
            <a:r>
              <a:rPr lang="en-US" dirty="0"/>
              <a:t>-i.e. also tracking audio for the clips and coding what words are simultaneously being heard by the infant?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064DB1-EFB4-4C09-86E7-1728231B6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580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46</a:t>
            </a:fld>
            <a:endParaRPr lang="en-US"/>
          </a:p>
        </p:txBody>
      </p:sp>
    </p:spTree>
    <p:extLst>
      <p:ext uri="{BB962C8B-B14F-4D97-AF65-F5344CB8AC3E}">
        <p14:creationId xmlns:p14="http://schemas.microsoft.com/office/powerpoint/2010/main" val="94983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837BE7-DA7A-46F1-BE3C-831E8B91859A}" type="slidenum">
              <a:rPr lang="en-US"/>
              <a:pPr/>
              <a:t>4</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94581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47</a:t>
            </a:fld>
            <a:endParaRPr lang="en-US"/>
          </a:p>
        </p:txBody>
      </p:sp>
    </p:spTree>
    <p:extLst>
      <p:ext uri="{BB962C8B-B14F-4D97-AF65-F5344CB8AC3E}">
        <p14:creationId xmlns:p14="http://schemas.microsoft.com/office/powerpoint/2010/main" val="1115218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48</a:t>
            </a:fld>
            <a:endParaRPr lang="en-US"/>
          </a:p>
        </p:txBody>
      </p:sp>
    </p:spTree>
    <p:extLst>
      <p:ext uri="{BB962C8B-B14F-4D97-AF65-F5344CB8AC3E}">
        <p14:creationId xmlns:p14="http://schemas.microsoft.com/office/powerpoint/2010/main" val="719947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Previous research suggested that a key factor of infant word learning is that when an infant sustains attention on an object, a parent names the object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B8340-6DDE-DA41-B37F-770598CB7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83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B8340-6DDE-DA41-B37F-770598CB7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101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4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73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482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380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21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joint attention bout was defined as a continuous alignment of parent and infant fixation that lasted longer than 500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but that could include </a:t>
            </a:r>
            <a:r>
              <a:rPr lang="en-US" sz="1200" kern="1200" dirty="0" err="1">
                <a:solidFill>
                  <a:schemeClr val="tx1"/>
                </a:solidFill>
                <a:effectLst/>
                <a:latin typeface="+mn-lt"/>
                <a:ea typeface="+mn-ea"/>
                <a:cs typeface="+mn-cs"/>
              </a:rPr>
              <a:t>looksbriefer</a:t>
            </a:r>
            <a:r>
              <a:rPr lang="en-US" sz="1200" kern="1200" dirty="0">
                <a:solidFill>
                  <a:schemeClr val="tx1"/>
                </a:solidFill>
                <a:effectLst/>
                <a:latin typeface="+mn-lt"/>
                <a:ea typeface="+mn-ea"/>
                <a:cs typeface="+mn-cs"/>
              </a:rPr>
              <a:t> than 300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elsewhere.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threshold ensures that the defined sustained attention bouts are on the tail of the distribution (exceeding the mean of the overall distribution) and thus are at the upper end of what children this age can do when visually focusing attention on a single object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specifically, we operationally defined 3 s of </a:t>
            </a:r>
            <a:r>
              <a:rPr lang="en-US" sz="1200" kern="1200" dirty="0" err="1">
                <a:solidFill>
                  <a:schemeClr val="tx1"/>
                </a:solidFill>
                <a:effectLst/>
                <a:latin typeface="+mn-lt"/>
                <a:ea typeface="+mn-ea"/>
                <a:cs typeface="+mn-cs"/>
              </a:rPr>
              <a:t>consisten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tlooking</a:t>
            </a:r>
            <a:r>
              <a:rPr lang="en-US" sz="1200" kern="1200" dirty="0">
                <a:solidFill>
                  <a:schemeClr val="tx1"/>
                </a:solidFill>
                <a:effectLst/>
                <a:latin typeface="+mn-lt"/>
                <a:ea typeface="+mn-ea"/>
                <a:cs typeface="+mn-cs"/>
              </a:rPr>
              <a:t> within the ROI for a single object </a:t>
            </a:r>
            <a:r>
              <a:rPr lang="en-US" sz="1200" i="1" kern="1200" dirty="0">
                <a:solidFill>
                  <a:schemeClr val="tx1"/>
                </a:solidFill>
                <a:effectLst/>
                <a:latin typeface="+mn-lt"/>
                <a:ea typeface="+mn-ea"/>
                <a:cs typeface="+mn-cs"/>
              </a:rPr>
              <a:t>without any looks else where</a:t>
            </a:r>
            <a:r>
              <a:rPr lang="en-US" sz="1200" kern="1200" dirty="0">
                <a:solidFill>
                  <a:schemeClr val="tx1"/>
                </a:solidFill>
                <a:effectLst/>
                <a:latin typeface="+mn-lt"/>
                <a:ea typeface="+mn-ea"/>
                <a:cs typeface="+mn-cs"/>
              </a:rPr>
              <a:t>as the threshold for sustained attention by the infant.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95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1E67C4-1ED6-4093-9073-C3CE9614830F}" type="slidenum">
              <a:rPr lang="en-US"/>
              <a:pPr/>
              <a:t>5</a:t>
            </a:fld>
            <a:endParaRPr lang="en-U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a:t>Taste not affected</a:t>
            </a:r>
          </a:p>
          <a:p>
            <a:r>
              <a:rPr lang="en-US"/>
              <a:t>Debate over cause of declines…nervous system degeneration/organ impairment vs. diminished psychological judgment</a:t>
            </a:r>
          </a:p>
          <a:p>
            <a:r>
              <a:rPr lang="en-US"/>
              <a:t>Over life span rate of change follows inverted U-shaped function with development being most active early and late in the life cycle</a:t>
            </a:r>
          </a:p>
        </p:txBody>
      </p:sp>
    </p:spTree>
    <p:extLst>
      <p:ext uri="{BB962C8B-B14F-4D97-AF65-F5344CB8AC3E}">
        <p14:creationId xmlns:p14="http://schemas.microsoft.com/office/powerpoint/2010/main" val="3409150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Histogram of JA duration. Note that JA bouts are defined as lasting longer than 500 </a:t>
            </a:r>
            <a:r>
              <a:rPr lang="en-US" sz="1200" kern="1200" dirty="0" err="1">
                <a:solidFill>
                  <a:schemeClr val="tx1"/>
                </a:solidFill>
                <a:effectLst/>
                <a:latin typeface="+mn-lt"/>
                <a:ea typeface="+mn-ea"/>
                <a:cs typeface="+mn-cs"/>
              </a:rPr>
              <a:t>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Parents and infants, on average, jointly attended to the same object34.24% (SD = 6.04%) of the total toy-play time, which </a:t>
            </a:r>
            <a:r>
              <a:rPr lang="en-US" sz="1200" kern="1200" dirty="0" err="1">
                <a:solidFill>
                  <a:schemeClr val="tx1"/>
                </a:solidFill>
                <a:effectLst/>
                <a:latin typeface="+mn-lt"/>
                <a:ea typeface="+mn-ea"/>
                <a:cs typeface="+mn-cs"/>
              </a:rPr>
              <a:t>wa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scomposed</a:t>
            </a:r>
            <a:r>
              <a:rPr lang="en-US" sz="1200" kern="1200" dirty="0">
                <a:solidFill>
                  <a:schemeClr val="tx1"/>
                </a:solidFill>
                <a:effectLst/>
                <a:latin typeface="+mn-lt"/>
                <a:ea typeface="+mn-ea"/>
                <a:cs typeface="+mn-cs"/>
              </a:rPr>
              <a:t> of 9.37 (SD = 1.65) distinct JA bouts with an average duration per bout of 2.39 (SD = 0.61) seconds.</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(B) Histogram of infant gaze duration. Infants generated many brief gazes, but fewer than 20% were longer than 3 s, which was the threshold used to define sustained attention.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majority of infant looks to an object were brief.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Given this definition, infants generated 4.72 sustained </a:t>
            </a:r>
            <a:r>
              <a:rPr lang="en-US" sz="1200" kern="1200" dirty="0" err="1">
                <a:solidFill>
                  <a:schemeClr val="tx1"/>
                </a:solidFill>
                <a:effectLst/>
                <a:latin typeface="+mn-lt"/>
                <a:ea typeface="+mn-ea"/>
                <a:cs typeface="+mn-cs"/>
              </a:rPr>
              <a:t>attentionbouts</a:t>
            </a:r>
            <a:r>
              <a:rPr lang="en-US" sz="1200" kern="1200" dirty="0">
                <a:solidFill>
                  <a:schemeClr val="tx1"/>
                </a:solidFill>
                <a:effectLst/>
                <a:latin typeface="+mn-lt"/>
                <a:ea typeface="+mn-ea"/>
                <a:cs typeface="+mn-cs"/>
              </a:rPr>
              <a:t> per minute with a mean duration of 5.05 s, which </a:t>
            </a:r>
            <a:r>
              <a:rPr lang="en-US" sz="1200" kern="1200" dirty="0" err="1">
                <a:solidFill>
                  <a:schemeClr val="tx1"/>
                </a:solidFill>
                <a:effectLst/>
                <a:latin typeface="+mn-lt"/>
                <a:ea typeface="+mn-ea"/>
                <a:cs typeface="+mn-cs"/>
              </a:rPr>
              <a:t>ismuch</a:t>
            </a:r>
            <a:r>
              <a:rPr lang="en-US" sz="1200" kern="1200" dirty="0">
                <a:solidFill>
                  <a:schemeClr val="tx1"/>
                </a:solidFill>
                <a:effectLst/>
                <a:latin typeface="+mn-lt"/>
                <a:ea typeface="+mn-ea"/>
                <a:cs typeface="+mn-cs"/>
              </a:rPr>
              <a:t> longer than the observed average duration of looks to </a:t>
            </a:r>
            <a:r>
              <a:rPr lang="en-US" sz="1200" kern="1200" dirty="0" err="1">
                <a:solidFill>
                  <a:schemeClr val="tx1"/>
                </a:solidFill>
                <a:effectLst/>
                <a:latin typeface="+mn-lt"/>
                <a:ea typeface="+mn-ea"/>
                <a:cs typeface="+mn-cs"/>
              </a:rPr>
              <a:t>asingle</a:t>
            </a:r>
            <a:r>
              <a:rPr lang="en-US" sz="1200" kern="1200" dirty="0">
                <a:solidFill>
                  <a:schemeClr val="tx1"/>
                </a:solidFill>
                <a:effectLst/>
                <a:latin typeface="+mn-lt"/>
                <a:ea typeface="+mn-ea"/>
                <a:cs typeface="+mn-cs"/>
              </a:rPr>
              <a:t> object when one considers all such looks (t(35) = 12.54,p&lt;0.001, d = 4.24)</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796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777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970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0400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77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chemeClr val="accent1"/>
              </a:buClr>
              <a:buSzPct val="150000"/>
            </a:pPr>
            <a:endParaRPr lang="en-US" i="1"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72</a:t>
            </a:fld>
            <a:endParaRPr lang="en-US"/>
          </a:p>
        </p:txBody>
      </p:sp>
    </p:spTree>
    <p:extLst>
      <p:ext uri="{BB962C8B-B14F-4D97-AF65-F5344CB8AC3E}">
        <p14:creationId xmlns:p14="http://schemas.microsoft.com/office/powerpoint/2010/main" val="3108865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all three cases, SA instances are divided into </a:t>
            </a:r>
            <a:r>
              <a:rPr lang="en-US" sz="1200" kern="1200" dirty="0" err="1">
                <a:solidFill>
                  <a:schemeClr val="tx1"/>
                </a:solidFill>
                <a:effectLst/>
                <a:latin typeface="+mn-lt"/>
                <a:ea typeface="+mn-ea"/>
                <a:cs typeface="+mn-cs"/>
              </a:rPr>
              <a:t>twogroups</a:t>
            </a:r>
            <a:r>
              <a:rPr lang="en-US" sz="1200" kern="1200" dirty="0">
                <a:solidFill>
                  <a:schemeClr val="tx1"/>
                </a:solidFill>
                <a:effectLst/>
                <a:latin typeface="+mn-lt"/>
                <a:ea typeface="+mn-ea"/>
                <a:cs typeface="+mn-cs"/>
              </a:rPr>
              <a:t> based on the accompanying JA instances(red arrows), and SA durations (blue arrows) in </a:t>
            </a:r>
            <a:r>
              <a:rPr lang="en-US" sz="1200" kern="1200" dirty="0" err="1">
                <a:solidFill>
                  <a:schemeClr val="tx1"/>
                </a:solidFill>
                <a:effectLst/>
                <a:latin typeface="+mn-lt"/>
                <a:ea typeface="+mn-ea"/>
                <a:cs typeface="+mn-cs"/>
              </a:rPr>
              <a:t>thetwo</a:t>
            </a:r>
            <a:r>
              <a:rPr lang="en-US" sz="1200" kern="1200" dirty="0">
                <a:solidFill>
                  <a:schemeClr val="tx1"/>
                </a:solidFill>
                <a:effectLst/>
                <a:latin typeface="+mn-lt"/>
                <a:ea typeface="+mn-ea"/>
                <a:cs typeface="+mn-cs"/>
              </a:rPr>
              <a:t> groups are compared.</a:t>
            </a:r>
            <a:endParaRPr lang="en-US" dirty="0"/>
          </a:p>
          <a:p>
            <a:r>
              <a:rPr lang="en-US" sz="1200" kern="1200" dirty="0">
                <a:solidFill>
                  <a:schemeClr val="tx1"/>
                </a:solidFill>
                <a:effectLst/>
                <a:latin typeface="+mn-lt"/>
                <a:ea typeface="+mn-ea"/>
                <a:cs typeface="+mn-cs"/>
              </a:rPr>
              <a:t>(A) SA instances are divided into SA instances </a:t>
            </a:r>
            <a:r>
              <a:rPr lang="en-US" sz="1200" kern="1200" dirty="0" err="1">
                <a:solidFill>
                  <a:schemeClr val="tx1"/>
                </a:solidFill>
                <a:effectLst/>
                <a:latin typeface="+mn-lt"/>
                <a:ea typeface="+mn-ea"/>
                <a:cs typeface="+mn-cs"/>
              </a:rPr>
              <a:t>withshort</a:t>
            </a:r>
            <a:r>
              <a:rPr lang="en-US" sz="1200" kern="1200" dirty="0">
                <a:solidFill>
                  <a:schemeClr val="tx1"/>
                </a:solidFill>
                <a:effectLst/>
                <a:latin typeface="+mn-lt"/>
                <a:ea typeface="+mn-ea"/>
                <a:cs typeface="+mn-cs"/>
              </a:rPr>
              <a:t>-lag JA and those with long-lag JA. SA dura-</a:t>
            </a:r>
            <a:r>
              <a:rPr lang="en-US" sz="1200" kern="1200" dirty="0" err="1">
                <a:solidFill>
                  <a:schemeClr val="tx1"/>
                </a:solidFill>
                <a:effectLst/>
                <a:latin typeface="+mn-lt"/>
                <a:ea typeface="+mn-ea"/>
                <a:cs typeface="+mn-cs"/>
              </a:rPr>
              <a:t>tions</a:t>
            </a:r>
            <a:r>
              <a:rPr lang="en-US" sz="1200" kern="1200" dirty="0">
                <a:solidFill>
                  <a:schemeClr val="tx1"/>
                </a:solidFill>
                <a:effectLst/>
                <a:latin typeface="+mn-lt"/>
                <a:ea typeface="+mn-ea"/>
                <a:cs typeface="+mn-cs"/>
              </a:rPr>
              <a:t> in the two groups show no significant differ-</a:t>
            </a:r>
            <a:r>
              <a:rPr lang="en-US" sz="1200" kern="1200" dirty="0" err="1">
                <a:solidFill>
                  <a:schemeClr val="tx1"/>
                </a:solidFill>
                <a:effectLst/>
                <a:latin typeface="+mn-lt"/>
                <a:ea typeface="+mn-ea"/>
                <a:cs typeface="+mn-cs"/>
              </a:rPr>
              <a:t>ence</a:t>
            </a:r>
            <a:r>
              <a:rPr lang="en-US" sz="1200"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(B) SA instances are divided based on JA </a:t>
            </a:r>
            <a:r>
              <a:rPr lang="en-US" sz="1200" kern="1200" dirty="0" err="1">
                <a:solidFill>
                  <a:schemeClr val="tx1"/>
                </a:solidFill>
                <a:effectLst/>
                <a:latin typeface="+mn-lt"/>
                <a:ea typeface="+mn-ea"/>
                <a:cs typeface="+mn-cs"/>
              </a:rPr>
              <a:t>duration,and</a:t>
            </a:r>
            <a:r>
              <a:rPr lang="en-US" sz="1200" kern="1200" dirty="0">
                <a:solidFill>
                  <a:schemeClr val="tx1"/>
                </a:solidFill>
                <a:effectLst/>
                <a:latin typeface="+mn-lt"/>
                <a:ea typeface="+mn-ea"/>
                <a:cs typeface="+mn-cs"/>
              </a:rPr>
              <a:t> the results show that longer JA is </a:t>
            </a:r>
            <a:r>
              <a:rPr lang="en-US" sz="1200" kern="1200" dirty="0" err="1">
                <a:solidFill>
                  <a:schemeClr val="tx1"/>
                </a:solidFill>
                <a:effectLst/>
                <a:latin typeface="+mn-lt"/>
                <a:ea typeface="+mn-ea"/>
                <a:cs typeface="+mn-cs"/>
              </a:rPr>
              <a:t>associatedwith</a:t>
            </a:r>
            <a:r>
              <a:rPr lang="en-US" sz="1200" kern="1200" dirty="0">
                <a:solidFill>
                  <a:schemeClr val="tx1"/>
                </a:solidFill>
                <a:effectLst/>
                <a:latin typeface="+mn-lt"/>
                <a:ea typeface="+mn-ea"/>
                <a:cs typeface="+mn-cs"/>
              </a:rPr>
              <a:t> longer overall SA.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are divided again into long-JA </a:t>
            </a:r>
            <a:r>
              <a:rPr lang="en-US" sz="1200" kern="1200" dirty="0" err="1">
                <a:solidFill>
                  <a:schemeClr val="tx1"/>
                </a:solidFill>
                <a:effectLst/>
                <a:latin typeface="+mn-lt"/>
                <a:ea typeface="+mn-ea"/>
                <a:cs typeface="+mn-cs"/>
              </a:rPr>
              <a:t>andshort</a:t>
            </a:r>
            <a:r>
              <a:rPr lang="en-US" sz="1200" kern="1200" dirty="0">
                <a:solidFill>
                  <a:schemeClr val="tx1"/>
                </a:solidFill>
                <a:effectLst/>
                <a:latin typeface="+mn-lt"/>
                <a:ea typeface="+mn-ea"/>
                <a:cs typeface="+mn-cs"/>
              </a:rPr>
              <a:t>-JA cases, as in (B). Infant SA to the </a:t>
            </a:r>
            <a:r>
              <a:rPr lang="en-US" sz="1200" kern="1200" dirty="0" err="1">
                <a:solidFill>
                  <a:schemeClr val="tx1"/>
                </a:solidFill>
                <a:effectLst/>
                <a:latin typeface="+mn-lt"/>
                <a:ea typeface="+mn-ea"/>
                <a:cs typeface="+mn-cs"/>
              </a:rPr>
              <a:t>targetafter</a:t>
            </a:r>
            <a:r>
              <a:rPr lang="en-US" sz="1200" kern="1200" dirty="0">
                <a:solidFill>
                  <a:schemeClr val="tx1"/>
                </a:solidFill>
                <a:effectLst/>
                <a:latin typeface="+mn-lt"/>
                <a:ea typeface="+mn-ea"/>
                <a:cs typeface="+mn-cs"/>
              </a:rPr>
              <a:t> JA ended is longer for longer-JA periods </a:t>
            </a:r>
            <a:r>
              <a:rPr lang="en-US" sz="1200" kern="1200" dirty="0" err="1">
                <a:solidFill>
                  <a:schemeClr val="tx1"/>
                </a:solidFill>
                <a:effectLst/>
                <a:latin typeface="+mn-lt"/>
                <a:ea typeface="+mn-ea"/>
                <a:cs typeface="+mn-cs"/>
              </a:rPr>
              <a:t>thanfor</a:t>
            </a:r>
            <a:r>
              <a:rPr lang="en-US" sz="1200" kern="1200" dirty="0">
                <a:solidFill>
                  <a:schemeClr val="tx1"/>
                </a:solidFill>
                <a:effectLst/>
                <a:latin typeface="+mn-lt"/>
                <a:ea typeface="+mn-ea"/>
                <a:cs typeface="+mn-cs"/>
              </a:rPr>
              <a:t> shorter ones.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9669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28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8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Everyday</a:t>
            </a:r>
            <a:r>
              <a:rPr lang="en-US" baseline="0" dirty="0"/>
              <a:t> parent-infant interactions, such as toy play, take place in visual environments which are much more cluttered than the visual environments of traditional laboratory studies.</a:t>
            </a:r>
          </a:p>
          <a:p>
            <a:pPr marL="171450" indent="-171450">
              <a:buFont typeface="Arial"/>
              <a:buChar char="•"/>
            </a:pPr>
            <a:r>
              <a:rPr lang="en-US" baseline="0" dirty="0"/>
              <a:t>The increased complexity of the real-world visual environments that infants are immersed in within their everyday life make head and eye direction of their social partners insufficient cues for them to be able to differentiate between objects that are close to one another in space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92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74CF8-977A-4A3E-91AC-4E00F181911C}" type="slidenum">
              <a:rPr lang="en-US"/>
              <a:pPr/>
              <a:t>8</a:t>
            </a:fld>
            <a:endParaRPr 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97331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Infants and parents spent a high proportion of time fixating the ROIs, but parents spent more total time overall than infants and exhibited more attentional switches between objects and faces than infants.</a:t>
            </a:r>
          </a:p>
          <a:p>
            <a:pPr marL="171450" indent="-171450">
              <a:buFont typeface="Arial"/>
              <a:buChar char="•"/>
            </a:pPr>
            <a:r>
              <a:rPr lang="en-US" dirty="0"/>
              <a:t>Infants had longer unbroken looks within the same ROIs than did the parents.</a:t>
            </a:r>
          </a:p>
          <a:p>
            <a:pPr marL="171450" indent="-171450">
              <a:buFont typeface="Arial"/>
              <a:buChar char="•"/>
            </a:pPr>
            <a:r>
              <a:rPr lang="en-US" dirty="0"/>
              <a:t>Infants fixated the objects more than their parents whereas the parents fixated the faces of their infants much more than infants looked to their parents’ face.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312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5351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4856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89</a:t>
            </a:fld>
            <a:endParaRPr lang="en-US"/>
          </a:p>
        </p:txBody>
      </p:sp>
    </p:spTree>
    <p:extLst>
      <p:ext uri="{BB962C8B-B14F-4D97-AF65-F5344CB8AC3E}">
        <p14:creationId xmlns:p14="http://schemas.microsoft.com/office/powerpoint/2010/main" val="1115142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were 12 25-item arrays (5x5 matrices) each containing a unique neutral face of a human, non-human primate, or non-primate mammal surrounded by man-made and natural items. Salience groups - most salient regions are red, least are blue</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94</a:t>
            </a:fld>
            <a:endParaRPr lang="en-US"/>
          </a:p>
        </p:txBody>
      </p:sp>
    </p:spTree>
    <p:extLst>
      <p:ext uri="{BB962C8B-B14F-4D97-AF65-F5344CB8AC3E}">
        <p14:creationId xmlns:p14="http://schemas.microsoft.com/office/powerpoint/2010/main" val="31784952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98</a:t>
            </a:fld>
            <a:endParaRPr lang="en-US"/>
          </a:p>
        </p:txBody>
      </p:sp>
    </p:spTree>
    <p:extLst>
      <p:ext uri="{BB962C8B-B14F-4D97-AF65-F5344CB8AC3E}">
        <p14:creationId xmlns:p14="http://schemas.microsoft.com/office/powerpoint/2010/main" val="5788480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Testing macaques at a later age may reveal stronger effects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107</a:t>
            </a:fld>
            <a:endParaRPr lang="en-US"/>
          </a:p>
        </p:txBody>
      </p:sp>
    </p:spTree>
    <p:extLst>
      <p:ext uri="{BB962C8B-B14F-4D97-AF65-F5344CB8AC3E}">
        <p14:creationId xmlns:p14="http://schemas.microsoft.com/office/powerpoint/2010/main" val="18206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88A16-4E02-46CD-BA59-6C001F7A58F0}" type="slidenum">
              <a:rPr lang="en-US"/>
              <a:pPr/>
              <a:t>108</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dirty="0"/>
              <a:t>Adaptive to stagger developmental paths/timetables by sense to reduce mutual competition among systems for ambient stimulation; allowing heightened</a:t>
            </a:r>
            <a:r>
              <a:rPr lang="en-US" baseline="0" dirty="0"/>
              <a:t> sensory organization and integration\</a:t>
            </a:r>
            <a:endParaRPr lang="en-US" dirty="0"/>
          </a:p>
          <a:p>
            <a:r>
              <a:rPr lang="en-US" dirty="0"/>
              <a:t>Overall patterns suggests that there is substantial but incomplete perceptual competency at birth</a:t>
            </a:r>
          </a:p>
        </p:txBody>
      </p:sp>
    </p:spTree>
    <p:extLst>
      <p:ext uri="{BB962C8B-B14F-4D97-AF65-F5344CB8AC3E}">
        <p14:creationId xmlns:p14="http://schemas.microsoft.com/office/powerpoint/2010/main" val="33554526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88A16-4E02-46CD-BA59-6C001F7A58F0}" type="slidenum">
              <a:rPr lang="en-US"/>
              <a:pPr/>
              <a:t>109</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dirty="0"/>
              <a:t>Overall patterns suggests that there is substantial but incomplete perceptual competency at birth</a:t>
            </a:r>
          </a:p>
        </p:txBody>
      </p:sp>
    </p:spTree>
    <p:extLst>
      <p:ext uri="{BB962C8B-B14F-4D97-AF65-F5344CB8AC3E}">
        <p14:creationId xmlns:p14="http://schemas.microsoft.com/office/powerpoint/2010/main" val="1141753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28983" indent="-280378">
              <a:defRPr sz="2400">
                <a:solidFill>
                  <a:schemeClr val="tx1"/>
                </a:solidFill>
                <a:latin typeface="Times New Roman" charset="0"/>
              </a:defRPr>
            </a:lvl2pPr>
            <a:lvl3pPr marL="1121512" indent="-224302">
              <a:defRPr sz="2400">
                <a:solidFill>
                  <a:schemeClr val="tx1"/>
                </a:solidFill>
                <a:latin typeface="Times New Roman" charset="0"/>
              </a:defRPr>
            </a:lvl3pPr>
            <a:lvl4pPr marL="1570116" indent="-224302">
              <a:defRPr sz="2400">
                <a:solidFill>
                  <a:schemeClr val="tx1"/>
                </a:solidFill>
                <a:latin typeface="Times New Roman" charset="0"/>
              </a:defRPr>
            </a:lvl4pPr>
            <a:lvl5pPr marL="2018721" indent="-224302">
              <a:defRPr sz="2400">
                <a:solidFill>
                  <a:schemeClr val="tx1"/>
                </a:solidFill>
                <a:latin typeface="Times New Roman" charset="0"/>
              </a:defRPr>
            </a:lvl5pPr>
            <a:lvl6pPr marL="2467326" indent="-224302" eaLnBrk="0" fontAlgn="base" hangingPunct="0">
              <a:spcBef>
                <a:spcPct val="0"/>
              </a:spcBef>
              <a:spcAft>
                <a:spcPct val="0"/>
              </a:spcAft>
              <a:defRPr sz="2400">
                <a:solidFill>
                  <a:schemeClr val="tx1"/>
                </a:solidFill>
                <a:latin typeface="Times New Roman" charset="0"/>
              </a:defRPr>
            </a:lvl6pPr>
            <a:lvl7pPr marL="2915930" indent="-224302" eaLnBrk="0" fontAlgn="base" hangingPunct="0">
              <a:spcBef>
                <a:spcPct val="0"/>
              </a:spcBef>
              <a:spcAft>
                <a:spcPct val="0"/>
              </a:spcAft>
              <a:defRPr sz="2400">
                <a:solidFill>
                  <a:schemeClr val="tx1"/>
                </a:solidFill>
                <a:latin typeface="Times New Roman" charset="0"/>
              </a:defRPr>
            </a:lvl7pPr>
            <a:lvl8pPr marL="3364535" indent="-224302" eaLnBrk="0" fontAlgn="base" hangingPunct="0">
              <a:spcBef>
                <a:spcPct val="0"/>
              </a:spcBef>
              <a:spcAft>
                <a:spcPct val="0"/>
              </a:spcAft>
              <a:defRPr sz="2400">
                <a:solidFill>
                  <a:schemeClr val="tx1"/>
                </a:solidFill>
                <a:latin typeface="Times New Roman" charset="0"/>
              </a:defRPr>
            </a:lvl8pPr>
            <a:lvl9pPr marL="3813139" indent="-224302" eaLnBrk="0" fontAlgn="base" hangingPunct="0">
              <a:spcBef>
                <a:spcPct val="0"/>
              </a:spcBef>
              <a:spcAft>
                <a:spcPct val="0"/>
              </a:spcAft>
              <a:defRPr sz="2400">
                <a:solidFill>
                  <a:schemeClr val="tx1"/>
                </a:solidFill>
                <a:latin typeface="Times New Roman" charset="0"/>
              </a:defRPr>
            </a:lvl9pPr>
          </a:lstStyle>
          <a:p>
            <a:fld id="{A57AFA0F-6DE5-47C4-A056-B09DE8F50CD6}" type="slidenum">
              <a:rPr lang="en-US" altLang="en-US" sz="1200"/>
              <a:pPr/>
              <a:t>110</a:t>
            </a:fld>
            <a:endParaRPr lang="en-US" alt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charset="0"/>
            </a:endParaRPr>
          </a:p>
        </p:txBody>
      </p:sp>
    </p:spTree>
    <p:extLst>
      <p:ext uri="{BB962C8B-B14F-4D97-AF65-F5344CB8AC3E}">
        <p14:creationId xmlns:p14="http://schemas.microsoft.com/office/powerpoint/2010/main" val="97876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905F7-B968-4A06-BFB4-7D3F1C587F4E}" type="slidenum">
              <a:rPr lang="en-US"/>
              <a:pPr/>
              <a:t>9</a:t>
            </a:fld>
            <a:endParaRPr 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r>
              <a:rPr lang="en-US" dirty="0"/>
              <a:t>Figure 1 Reduction in patients’ deficit in contrast sensitivity when re-tested 1 or 2 years after the initial assessment. The first test </a:t>
            </a:r>
          </a:p>
          <a:p>
            <a:r>
              <a:rPr lang="en-US" dirty="0"/>
              <a:t>was between age 4 and 7 years. The graph shows how the patients’ deficit, compared to visually normal controls, changed when </a:t>
            </a:r>
          </a:p>
          <a:p>
            <a:r>
              <a:rPr lang="en-US" dirty="0"/>
              <a:t>they were re-tested 1 and 2 years later. For low spatial frequencies (wide stripes: up to 1.0 cycle per degree), patients’ sensitivity </a:t>
            </a:r>
          </a:p>
          <a:p>
            <a:r>
              <a:rPr lang="en-US" dirty="0"/>
              <a:t>improved more than that of controls, eliminating all or most of their deficit. For mid spatial frequencies (3–5 cycles per degree), </a:t>
            </a:r>
          </a:p>
          <a:p>
            <a:r>
              <a:rPr lang="en-US" dirty="0"/>
              <a:t>there was improvement in the control group but not in the patients, so that patients’ deficit increased. For high spatial frequencies </a:t>
            </a:r>
          </a:p>
          <a:p>
            <a:r>
              <a:rPr lang="en-US" dirty="0"/>
              <a:t>(10–20 cycles per degree), patients were unable to see the stripes at any test point. Reprinted from Maurer, </a:t>
            </a:r>
            <a:r>
              <a:rPr lang="en-US" dirty="0" err="1"/>
              <a:t>Ellemberg</a:t>
            </a:r>
            <a:r>
              <a:rPr lang="en-US" dirty="0"/>
              <a:t> &amp; Lewis </a:t>
            </a:r>
          </a:p>
          <a:p>
            <a:r>
              <a:rPr lang="en-US" dirty="0"/>
              <a:t>(2006, Figure 4).</a:t>
            </a:r>
          </a:p>
        </p:txBody>
      </p:sp>
    </p:spTree>
    <p:extLst>
      <p:ext uri="{BB962C8B-B14F-4D97-AF65-F5344CB8AC3E}">
        <p14:creationId xmlns:p14="http://schemas.microsoft.com/office/powerpoint/2010/main" val="3535755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20483-B6F5-40CB-B808-3D1927FDD34E}" type="slidenum">
              <a:rPr lang="en-US"/>
              <a:pPr/>
              <a:t>111</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89826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28983" indent="-280378">
              <a:defRPr sz="2400">
                <a:solidFill>
                  <a:schemeClr val="tx1"/>
                </a:solidFill>
                <a:latin typeface="Times New Roman" charset="0"/>
              </a:defRPr>
            </a:lvl2pPr>
            <a:lvl3pPr marL="1121512" indent="-224302">
              <a:defRPr sz="2400">
                <a:solidFill>
                  <a:schemeClr val="tx1"/>
                </a:solidFill>
                <a:latin typeface="Times New Roman" charset="0"/>
              </a:defRPr>
            </a:lvl3pPr>
            <a:lvl4pPr marL="1570116" indent="-224302">
              <a:defRPr sz="2400">
                <a:solidFill>
                  <a:schemeClr val="tx1"/>
                </a:solidFill>
                <a:latin typeface="Times New Roman" charset="0"/>
              </a:defRPr>
            </a:lvl4pPr>
            <a:lvl5pPr marL="2018721" indent="-224302">
              <a:defRPr sz="2400">
                <a:solidFill>
                  <a:schemeClr val="tx1"/>
                </a:solidFill>
                <a:latin typeface="Times New Roman" charset="0"/>
              </a:defRPr>
            </a:lvl5pPr>
            <a:lvl6pPr marL="2467326" indent="-224302" eaLnBrk="0" fontAlgn="base" hangingPunct="0">
              <a:spcBef>
                <a:spcPct val="0"/>
              </a:spcBef>
              <a:spcAft>
                <a:spcPct val="0"/>
              </a:spcAft>
              <a:defRPr sz="2400">
                <a:solidFill>
                  <a:schemeClr val="tx1"/>
                </a:solidFill>
                <a:latin typeface="Times New Roman" charset="0"/>
              </a:defRPr>
            </a:lvl6pPr>
            <a:lvl7pPr marL="2915930" indent="-224302" eaLnBrk="0" fontAlgn="base" hangingPunct="0">
              <a:spcBef>
                <a:spcPct val="0"/>
              </a:spcBef>
              <a:spcAft>
                <a:spcPct val="0"/>
              </a:spcAft>
              <a:defRPr sz="2400">
                <a:solidFill>
                  <a:schemeClr val="tx1"/>
                </a:solidFill>
                <a:latin typeface="Times New Roman" charset="0"/>
              </a:defRPr>
            </a:lvl7pPr>
            <a:lvl8pPr marL="3364535" indent="-224302" eaLnBrk="0" fontAlgn="base" hangingPunct="0">
              <a:spcBef>
                <a:spcPct val="0"/>
              </a:spcBef>
              <a:spcAft>
                <a:spcPct val="0"/>
              </a:spcAft>
              <a:defRPr sz="2400">
                <a:solidFill>
                  <a:schemeClr val="tx1"/>
                </a:solidFill>
                <a:latin typeface="Times New Roman" charset="0"/>
              </a:defRPr>
            </a:lvl8pPr>
            <a:lvl9pPr marL="3813139" indent="-224302" eaLnBrk="0" fontAlgn="base" hangingPunct="0">
              <a:spcBef>
                <a:spcPct val="0"/>
              </a:spcBef>
              <a:spcAft>
                <a:spcPct val="0"/>
              </a:spcAft>
              <a:defRPr sz="2400">
                <a:solidFill>
                  <a:schemeClr val="tx1"/>
                </a:solidFill>
                <a:latin typeface="Times New Roman" charset="0"/>
              </a:defRPr>
            </a:lvl9pPr>
          </a:lstStyle>
          <a:p>
            <a:fld id="{1F60111A-0EAC-4213-8239-3B4585674DC5}" type="slidenum">
              <a:rPr lang="en-US" altLang="en-US" sz="1200"/>
              <a:pPr/>
              <a:t>112</a:t>
            </a:fld>
            <a:endParaRPr lang="en-US" alt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869443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7AC1C7-E08C-419E-AA02-7BB7121D4B07}" type="slidenum">
              <a:rPr lang="en-US"/>
              <a:pPr/>
              <a:t>113</a:t>
            </a:fld>
            <a:endParaRPr 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82296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C7251-B23A-4320-8420-D0C91182463B}" type="slidenum">
              <a:rPr lang="en-US"/>
              <a:pPr/>
              <a:t>114</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t>p. 306 “the window of modifiability in perceptual adaptation appears to open early in life so that organisms can prepare quickly, efficiently, and optimally for the particular ecology in which they develop”</a:t>
            </a:r>
          </a:p>
        </p:txBody>
      </p:sp>
    </p:spTree>
    <p:extLst>
      <p:ext uri="{BB962C8B-B14F-4D97-AF65-F5344CB8AC3E}">
        <p14:creationId xmlns:p14="http://schemas.microsoft.com/office/powerpoint/2010/main" val="12480068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7BED44-62F1-4779-9587-E02A4D682015}" type="slidenum">
              <a:rPr lang="en-US"/>
              <a:pPr/>
              <a:t>115</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dirty="0"/>
              <a:t>Methodological challenge of overlap with cognition/language = increasingly difficult to separate how children perceive the world from how they act on it and what they know about it</a:t>
            </a:r>
          </a:p>
        </p:txBody>
      </p:sp>
    </p:spTree>
    <p:extLst>
      <p:ext uri="{BB962C8B-B14F-4D97-AF65-F5344CB8AC3E}">
        <p14:creationId xmlns:p14="http://schemas.microsoft.com/office/powerpoint/2010/main" val="18607473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A26E7-540F-4A37-914D-FF61DE5E02D4}" type="slidenum">
              <a:rPr lang="en-US"/>
              <a:pPr/>
              <a:t>116</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52819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fld id="{A5F947CC-6A76-4760-8349-DD7A02812244}" type="slidenum">
              <a:rPr lang="en-US" altLang="en-US" sz="1200"/>
              <a:pPr/>
              <a:t>117</a:t>
            </a:fld>
            <a:endParaRPr lang="en-US" alt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33889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DA3DD-2CD3-45DA-A367-2AFA99EAF91F}" type="slidenum">
              <a:rPr lang="en-US"/>
              <a:pPr/>
              <a:t>10</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r>
              <a:rPr lang="en-US" dirty="0"/>
              <a:t>Figure 2 Test stimuli for the composite face effect. On ‘same’ </a:t>
            </a:r>
          </a:p>
          <a:p>
            <a:r>
              <a:rPr lang="en-US" dirty="0"/>
              <a:t>trials, the top halves of the two sequential faces are the same </a:t>
            </a:r>
          </a:p>
          <a:p>
            <a:r>
              <a:rPr lang="en-US" dirty="0"/>
              <a:t>but they are combined with different bottom halves. The </a:t>
            </a:r>
          </a:p>
          <a:p>
            <a:r>
              <a:rPr lang="en-US" dirty="0"/>
              <a:t>subjects’ task is to indicate that the tops are the same. When </a:t>
            </a:r>
          </a:p>
          <a:p>
            <a:r>
              <a:rPr lang="en-US" dirty="0"/>
              <a:t>the halves are aligned in upright faces, visually normal adults </a:t>
            </a:r>
          </a:p>
          <a:p>
            <a:r>
              <a:rPr lang="en-US" dirty="0"/>
              <a:t>find the task difficult on same trials because holistic processing </a:t>
            </a:r>
          </a:p>
          <a:p>
            <a:r>
              <a:rPr lang="en-US" dirty="0"/>
              <a:t>creates the impression of two different faces. When the halves </a:t>
            </a:r>
          </a:p>
          <a:p>
            <a:r>
              <a:rPr lang="en-US" dirty="0"/>
              <a:t>are misaligned to break holistic processing, the task is much </a:t>
            </a:r>
          </a:p>
          <a:p>
            <a:r>
              <a:rPr lang="en-US" dirty="0"/>
              <a:t>easier. Reprinted from Le Grand, </a:t>
            </a:r>
            <a:r>
              <a:rPr lang="en-US" dirty="0" err="1"/>
              <a:t>Mondloch</a:t>
            </a:r>
            <a:r>
              <a:rPr lang="en-US" dirty="0"/>
              <a:t>, Maurer &amp; Brent </a:t>
            </a:r>
          </a:p>
          <a:p>
            <a:r>
              <a:rPr lang="en-US" dirty="0"/>
              <a:t>(2004, Figure 1, left panel).</a:t>
            </a:r>
          </a:p>
        </p:txBody>
      </p:sp>
    </p:spTree>
    <p:extLst>
      <p:ext uri="{BB962C8B-B14F-4D97-AF65-F5344CB8AC3E}">
        <p14:creationId xmlns:p14="http://schemas.microsoft.com/office/powerpoint/2010/main" val="258093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DA3DD-2CD3-45DA-A367-2AFA99EAF91F}" type="slidenum">
              <a:rPr lang="en-US"/>
              <a:pPr/>
              <a:t>11</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3913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dirty="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AB5A017E-9ED8-43DB-B235-88570A46074A}" type="slidenum">
              <a:rPr lang="en-US" altLang="en-US"/>
              <a:pPr/>
              <a:t>‹#›</a:t>
            </a:fld>
            <a:endParaRPr lang="en-US" altLang="en-US"/>
          </a:p>
        </p:txBody>
      </p:sp>
    </p:spTree>
    <p:extLst>
      <p:ext uri="{BB962C8B-B14F-4D97-AF65-F5344CB8AC3E}">
        <p14:creationId xmlns:p14="http://schemas.microsoft.com/office/powerpoint/2010/main" val="1133393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7817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3742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84561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7066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77808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75170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3536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50854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62020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6942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415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078E-7507-9341-8548-023FDCAE9D6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7B38D31-603E-D042-B967-141D08AF8A1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B3C29F-0F72-5246-BBCB-58ADB4B2BABE}"/>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5" name="Footer Placeholder 4">
            <a:extLst>
              <a:ext uri="{FF2B5EF4-FFF2-40B4-BE49-F238E27FC236}">
                <a16:creationId xmlns:a16="http://schemas.microsoft.com/office/drawing/2014/main" id="{EFF7C2AE-44A4-0242-8AFC-3EBF9F692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5BF53-B8D5-2C4D-BB02-C977E133970A}"/>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1100068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F706-C85C-2D4E-9B91-CA40732C0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BDE8C-FA74-AC49-A268-109A2A787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C793A-62B2-3145-80DA-8BD944F37AF0}"/>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5" name="Footer Placeholder 4">
            <a:extLst>
              <a:ext uri="{FF2B5EF4-FFF2-40B4-BE49-F238E27FC236}">
                <a16:creationId xmlns:a16="http://schemas.microsoft.com/office/drawing/2014/main" id="{1A2F3846-7877-1D49-AD97-48018FFB2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3763C-9612-F441-A3AF-13BBCA7E99E3}"/>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1773635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80B5-1816-AF4A-9AF9-0A7DFB9EC26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37C2849-535F-B842-BCEC-AD86685C3A9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BD1FFF-B8C0-CA40-ACE9-6C07D8D7FC8F}"/>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5" name="Footer Placeholder 4">
            <a:extLst>
              <a:ext uri="{FF2B5EF4-FFF2-40B4-BE49-F238E27FC236}">
                <a16:creationId xmlns:a16="http://schemas.microsoft.com/office/drawing/2014/main" id="{A3177BD9-EDDE-E54E-999A-64F193154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4F86B-1437-F846-94F4-0E1674F86625}"/>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3336825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D201-7AC0-C94B-B2FD-71E5DA5388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E74F0E-6322-8944-8AEF-69E376ACE43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BA6DA7-CE25-C841-AD05-4918965BDD5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EBA82-DFF2-BF47-8C28-C6830AC9CB07}"/>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6" name="Footer Placeholder 5">
            <a:extLst>
              <a:ext uri="{FF2B5EF4-FFF2-40B4-BE49-F238E27FC236}">
                <a16:creationId xmlns:a16="http://schemas.microsoft.com/office/drawing/2014/main" id="{7E126D58-B80C-F348-9D45-BC8093D9FC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8BCB1-2719-174E-964E-A586BD6CD333}"/>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2214920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5414-0D42-A240-A63F-218FC28EF40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0C3D91-7E94-9643-88B2-C588EE6629F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2D571-813E-D440-8CF4-3C8E4DAC48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2043CE-496C-F942-B08A-D86F69FB4AF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BB82E-3123-7E45-9F1B-45B0ACD5472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7CABD4-B48F-A043-9F1D-32E6CBC00C03}"/>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8" name="Footer Placeholder 7">
            <a:extLst>
              <a:ext uri="{FF2B5EF4-FFF2-40B4-BE49-F238E27FC236}">
                <a16:creationId xmlns:a16="http://schemas.microsoft.com/office/drawing/2014/main" id="{37E5AC4C-D018-D140-9B3E-C11702446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D5BF48-DCC9-C843-9F79-7004ADCB7336}"/>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3123419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64E5-9C16-E049-9D64-725B059B68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686B57-F711-114A-88DD-E401D2803928}"/>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4" name="Footer Placeholder 3">
            <a:extLst>
              <a:ext uri="{FF2B5EF4-FFF2-40B4-BE49-F238E27FC236}">
                <a16:creationId xmlns:a16="http://schemas.microsoft.com/office/drawing/2014/main" id="{68874313-6C0A-8E41-A9EB-8D89B939C4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30794E-B933-CC4A-BA8C-D8D41814CA85}"/>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116320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38C3F2-72C9-A448-9101-B22009C0BF54}"/>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3" name="Footer Placeholder 2">
            <a:extLst>
              <a:ext uri="{FF2B5EF4-FFF2-40B4-BE49-F238E27FC236}">
                <a16:creationId xmlns:a16="http://schemas.microsoft.com/office/drawing/2014/main" id="{AE30A5E8-48DD-2F4F-856F-3542290AB6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914AC6-A242-854F-871F-6FFB52B6E06C}"/>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1201431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83242-C66F-7144-B816-D1C1857075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ACC18E-A40A-B944-983A-F885FDAFCE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512F0-0B39-F34C-9852-849104B9017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3612B0-B1C5-0D4F-A7ED-0A750A716FBE}"/>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6" name="Footer Placeholder 5">
            <a:extLst>
              <a:ext uri="{FF2B5EF4-FFF2-40B4-BE49-F238E27FC236}">
                <a16:creationId xmlns:a16="http://schemas.microsoft.com/office/drawing/2014/main" id="{CBCCA618-E4B4-5B4E-9162-E916848FC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74DA4-49BB-864D-9E62-F4452F7DC7C6}"/>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2469109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5FF7-7D50-D841-AE3B-82886E63B5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C146CA-DC12-3046-8313-98107BF5260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C3BC56-86A5-9F42-B3B8-82B643A97C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C67DDD-F885-1341-88FA-6209F5247907}"/>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6" name="Footer Placeholder 5">
            <a:extLst>
              <a:ext uri="{FF2B5EF4-FFF2-40B4-BE49-F238E27FC236}">
                <a16:creationId xmlns:a16="http://schemas.microsoft.com/office/drawing/2014/main" id="{BA45C635-85AD-7B4D-BC85-696653FC3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A541C-4098-C147-BA7C-B4E5BB002C2E}"/>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1404546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B8B0-20BB-9A4B-94C8-3306F5B331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270E70-2E02-9047-8953-9D5098D326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2DAB0-6CDE-3645-92E6-9DB00B72CF16}"/>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5" name="Footer Placeholder 4">
            <a:extLst>
              <a:ext uri="{FF2B5EF4-FFF2-40B4-BE49-F238E27FC236}">
                <a16:creationId xmlns:a16="http://schemas.microsoft.com/office/drawing/2014/main" id="{5B196831-601C-8F4F-855E-319632814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7F76C-E3A2-4440-9144-4E2903E5F21C}"/>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2153404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F130CD-D750-4449-B574-9C059095B1D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EF233B-FBCE-164F-8ED1-F828FC9F892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10207-1190-5B45-824D-AC1673EEFEDB}"/>
              </a:ext>
            </a:extLst>
          </p:cNvPr>
          <p:cNvSpPr>
            <a:spLocks noGrp="1"/>
          </p:cNvSpPr>
          <p:nvPr>
            <p:ph type="dt" sz="half" idx="10"/>
          </p:nvPr>
        </p:nvSpPr>
        <p:spPr/>
        <p:txBody>
          <a:bodyPr/>
          <a:lstStyle/>
          <a:p>
            <a:fld id="{795D0547-D439-FC45-B1C4-C28BB8242D2A}" type="datetimeFigureOut">
              <a:rPr lang="en-US" smtClean="0"/>
              <a:t>9/15/2022</a:t>
            </a:fld>
            <a:endParaRPr lang="en-US"/>
          </a:p>
        </p:txBody>
      </p:sp>
      <p:sp>
        <p:nvSpPr>
          <p:cNvPr id="5" name="Footer Placeholder 4">
            <a:extLst>
              <a:ext uri="{FF2B5EF4-FFF2-40B4-BE49-F238E27FC236}">
                <a16:creationId xmlns:a16="http://schemas.microsoft.com/office/drawing/2014/main" id="{9F232D92-4686-B34A-97F9-16309D65F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8900D-B7E6-D14B-9381-06A4BAFCD5B1}"/>
              </a:ext>
            </a:extLst>
          </p:cNvPr>
          <p:cNvSpPr>
            <a:spLocks noGrp="1"/>
          </p:cNvSpPr>
          <p:nvPr>
            <p:ph type="sldNum" sz="quarter" idx="12"/>
          </p:nvPr>
        </p:nvSpPr>
        <p:spPr/>
        <p:txBody>
          <a:bodyPr/>
          <a:lstStyle/>
          <a:p>
            <a:fld id="{58149F79-B245-1A49-9028-4BDF8AEDE81B}" type="slidenum">
              <a:rPr lang="en-US" smtClean="0"/>
              <a:t>‹#›</a:t>
            </a:fld>
            <a:endParaRPr lang="en-US"/>
          </a:p>
        </p:txBody>
      </p:sp>
    </p:spTree>
    <p:extLst>
      <p:ext uri="{BB962C8B-B14F-4D97-AF65-F5344CB8AC3E}">
        <p14:creationId xmlns:p14="http://schemas.microsoft.com/office/powerpoint/2010/main" val="1647381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pPr/>
              <a:t>9/15/2022</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0506655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6DFB4F-EC41-DC4A-8DD1-B9D7957897C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D6850A-2A74-0B49-B765-1BC2A34B82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7251-151C-2A49-A2AA-20BC8CAAE84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95D0547-D439-FC45-B1C4-C28BB8242D2A}" type="datetimeFigureOut">
              <a:rPr lang="en-US" smtClean="0"/>
              <a:t>9/15/2022</a:t>
            </a:fld>
            <a:endParaRPr lang="en-US"/>
          </a:p>
        </p:txBody>
      </p:sp>
      <p:sp>
        <p:nvSpPr>
          <p:cNvPr id="5" name="Footer Placeholder 4">
            <a:extLst>
              <a:ext uri="{FF2B5EF4-FFF2-40B4-BE49-F238E27FC236}">
                <a16:creationId xmlns:a16="http://schemas.microsoft.com/office/drawing/2014/main" id="{C2FB7121-F248-3A40-A2C6-CA0F71BB5A3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3A489-405C-8746-A4F8-2EBC7F11E11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149F79-B245-1A49-9028-4BDF8AEDE81B}" type="slidenum">
              <a:rPr lang="en-US" smtClean="0"/>
              <a:t>‹#›</a:t>
            </a:fld>
            <a:endParaRPr lang="en-US"/>
          </a:p>
        </p:txBody>
      </p:sp>
    </p:spTree>
    <p:extLst>
      <p:ext uri="{BB962C8B-B14F-4D97-AF65-F5344CB8AC3E}">
        <p14:creationId xmlns:p14="http://schemas.microsoft.com/office/powerpoint/2010/main" val="94597045"/>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76.em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deepdyve.com/lp/elsevier/visual-training-improves-underwater-vision-in-children-NyLb24uM7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rsrcs/rdgs/perception/gislen.2006.1-s2.0S0042698906002367-main.pdf" TargetMode="External"/><Relationship Id="rId4" Type="http://schemas.openxmlformats.org/officeDocument/2006/relationships/hyperlink" Target="http://www.youtube.com/watch?v=YIKm3Pq9U8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youtube.com/watch?v=AXhRmv1mrs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perfectpitchtest.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youtube.com/watch?v=fSfc21RDkbw" TargetMode="External"/><Relationship Id="rId4" Type="http://schemas.openxmlformats.org/officeDocument/2006/relationships/hyperlink" Target="http://www.nidcd.nih.gov/tunetest/pages/dtt.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_Q5kO4YXF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0AKod_YEok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rs.els-cdn.com/content/image/1-s2.0-S0960982216302020-mmc2.mp4" TargetMode="Externa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hyperlink" Target="https://ars.els-cdn.com/content/image/1-s2.0-S0960982216302020-mmc2.mp4" TargetMode="External"/><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41.tif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rs.els-cdn.com/content/image/1-s2.0-S0960982216302020-mmc2.mp4" TargetMode="Externa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EyM6pEm8sEo"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50.jpg"/></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solidFill>
                  <a:schemeClr val="accent1"/>
                </a:solidFill>
              </a:rPr>
              <a:t>Infant Development</a:t>
            </a:r>
          </a:p>
        </p:txBody>
      </p:sp>
      <p:sp>
        <p:nvSpPr>
          <p:cNvPr id="2051" name="Rectangle 3"/>
          <p:cNvSpPr>
            <a:spLocks noGrp="1" noChangeArrowheads="1"/>
          </p:cNvSpPr>
          <p:nvPr>
            <p:ph type="subTitle" idx="1"/>
          </p:nvPr>
        </p:nvSpPr>
        <p:spPr>
          <a:xfrm>
            <a:off x="1562100" y="4724400"/>
            <a:ext cx="6400800" cy="1752600"/>
          </a:xfrm>
        </p:spPr>
        <p:txBody>
          <a:bodyPr>
            <a:normAutofit/>
          </a:bodyPr>
          <a:lstStyle/>
          <a:p>
            <a:pPr algn="ctr">
              <a:lnSpc>
                <a:spcPct val="90000"/>
              </a:lnSpc>
            </a:pPr>
            <a:r>
              <a:rPr lang="en-US" sz="2400" dirty="0">
                <a:solidFill>
                  <a:schemeClr val="accent1"/>
                </a:solidFill>
              </a:rPr>
              <a:t>Messinger, PhD</a:t>
            </a:r>
          </a:p>
        </p:txBody>
      </p:sp>
      <p:sp>
        <p:nvSpPr>
          <p:cNvPr id="5" name="TextBox 4">
            <a:extLst>
              <a:ext uri="{FF2B5EF4-FFF2-40B4-BE49-F238E27FC236}">
                <a16:creationId xmlns:a16="http://schemas.microsoft.com/office/drawing/2014/main" id="{23F89554-99E9-4F2D-BCD2-BE2F84A10B0D}"/>
              </a:ext>
            </a:extLst>
          </p:cNvPr>
          <p:cNvSpPr txBox="1"/>
          <p:nvPr/>
        </p:nvSpPr>
        <p:spPr>
          <a:xfrm>
            <a:off x="4158916" y="5486400"/>
            <a:ext cx="4604084" cy="369332"/>
          </a:xfrm>
          <a:prstGeom prst="rect">
            <a:avLst/>
          </a:prstGeom>
          <a:noFill/>
        </p:spPr>
        <p:txBody>
          <a:bodyPr wrap="square">
            <a:spAutoFit/>
          </a:bodyPr>
          <a:lstStyle/>
          <a:p>
            <a:r>
              <a:rPr lang="en-US" sz="1800" dirty="0"/>
              <a:t>PSY 430</a:t>
            </a:r>
            <a:endParaRPr lang="en-US" dirty="0"/>
          </a:p>
        </p:txBody>
      </p:sp>
    </p:spTree>
    <p:extLst>
      <p:ext uri="{BB962C8B-B14F-4D97-AF65-F5344CB8AC3E}">
        <p14:creationId xmlns:p14="http://schemas.microsoft.com/office/powerpoint/2010/main" val="3874586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normAutofit fontScale="90000"/>
          </a:bodyPr>
          <a:lstStyle/>
          <a:p>
            <a:r>
              <a:rPr lang="en-US" sz="4000" dirty="0"/>
              <a:t>Holistic Face Processing: Misaligned and composite stimuli</a:t>
            </a:r>
          </a:p>
        </p:txBody>
      </p:sp>
      <p:sp>
        <p:nvSpPr>
          <p:cNvPr id="325635" name="Rectangle 3"/>
          <p:cNvSpPr>
            <a:spLocks noGrp="1" noChangeArrowheads="1"/>
          </p:cNvSpPr>
          <p:nvPr>
            <p:ph sz="half" idx="1"/>
          </p:nvPr>
        </p:nvSpPr>
        <p:spPr>
          <a:xfrm>
            <a:off x="457200" y="1600200"/>
            <a:ext cx="3886200" cy="4525963"/>
          </a:xfrm>
          <a:prstGeom prst="rect">
            <a:avLst/>
          </a:prstGeom>
        </p:spPr>
        <p:txBody>
          <a:bodyPr>
            <a:normAutofit/>
          </a:bodyPr>
          <a:lstStyle/>
          <a:p>
            <a:r>
              <a:rPr lang="en-US" sz="2400" dirty="0"/>
              <a:t>Is top half the same?</a:t>
            </a:r>
          </a:p>
        </p:txBody>
      </p:sp>
      <p:sp>
        <p:nvSpPr>
          <p:cNvPr id="325637" name="Text Box 5"/>
          <p:cNvSpPr txBox="1">
            <a:spLocks noChangeArrowheads="1"/>
          </p:cNvSpPr>
          <p:nvPr/>
        </p:nvSpPr>
        <p:spPr bwMode="auto">
          <a:xfrm>
            <a:off x="4495800" y="6491288"/>
            <a:ext cx="456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LeGrand, Mondloch, Maurer, &amp; Brent, 2004</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507"/>
          <a:stretch/>
        </p:blipFill>
        <p:spPr bwMode="auto">
          <a:xfrm>
            <a:off x="4670131" y="2133600"/>
            <a:ext cx="4550069" cy="214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8735534" y="101346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723"/>
          <a:stretch/>
        </p:blipFill>
        <p:spPr bwMode="auto">
          <a:xfrm>
            <a:off x="76200" y="2133600"/>
            <a:ext cx="4453519"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p:txBody>
          <a:bodyPr/>
          <a:lstStyle/>
          <a:p>
            <a:endParaRPr lang="en-US" dirty="0"/>
          </a:p>
        </p:txBody>
      </p:sp>
      <p:sp>
        <p:nvSpPr>
          <p:cNvPr id="10" name="Rectangle 3"/>
          <p:cNvSpPr txBox="1">
            <a:spLocks noChangeArrowheads="1"/>
          </p:cNvSpPr>
          <p:nvPr/>
        </p:nvSpPr>
        <p:spPr>
          <a:xfrm>
            <a:off x="4637474" y="9082088"/>
            <a:ext cx="3048000" cy="4525963"/>
          </a:xfrm>
          <a:prstGeom prst="rect">
            <a:avLst/>
          </a:prstGeom>
        </p:spPr>
        <p:txBody>
          <a:bodyPr vert="horz" lIns="91440" tIns="91440" rtlCol="0">
            <a:normAutofit/>
          </a:bodyPr>
          <a:lstStyle>
            <a:lvl1pPr marL="438912" indent="-320040" algn="l" rtl="0" eaLnBrk="1" latinLnBrk="0" hangingPunct="1">
              <a:spcBef>
                <a:spcPts val="0"/>
              </a:spcBef>
              <a:buClr>
                <a:schemeClr val="accent1"/>
              </a:buClr>
              <a:buSzPct val="80000"/>
              <a:buFont typeface="Wingdings 2"/>
              <a:buChar char=""/>
              <a:defRPr kumimoji="0" sz="28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4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0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18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18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18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sz="2400" dirty="0"/>
              <a:t>Same?</a:t>
            </a:r>
          </a:p>
        </p:txBody>
      </p:sp>
    </p:spTree>
    <p:extLst>
      <p:ext uri="{BB962C8B-B14F-4D97-AF65-F5344CB8AC3E}">
        <p14:creationId xmlns:p14="http://schemas.microsoft.com/office/powerpoint/2010/main" val="26235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normAutofit lnSpcReduction="10000"/>
          </a:bodyPr>
          <a:lstStyle/>
          <a:p>
            <a:pPr lvl="1"/>
            <a:r>
              <a:rPr lang="en-US" u="sng" dirty="0"/>
              <a:t>Pattern</a:t>
            </a:r>
            <a:r>
              <a:rPr lang="en-US" dirty="0"/>
              <a:t> was similar across development for all three </a:t>
            </a:r>
            <a:r>
              <a:rPr lang="en-US" dirty="0" err="1"/>
              <a:t>attentional</a:t>
            </a:r>
            <a:r>
              <a:rPr lang="en-US" dirty="0"/>
              <a:t> measures</a:t>
            </a:r>
          </a:p>
          <a:p>
            <a:pPr lvl="1"/>
            <a:r>
              <a:rPr lang="en-US" dirty="0"/>
              <a:t>By 6-months, </a:t>
            </a:r>
            <a:r>
              <a:rPr lang="en-US" u="sng" dirty="0"/>
              <a:t>human faces </a:t>
            </a:r>
            <a:r>
              <a:rPr lang="en-US" dirty="0"/>
              <a:t>are more likely to be detected, and detected quicker, and hold attention longer</a:t>
            </a:r>
          </a:p>
          <a:p>
            <a:pPr lvl="1"/>
            <a:r>
              <a:rPr lang="en-US" dirty="0"/>
              <a:t>By 6-months, infants already have adult-like OSB</a:t>
            </a:r>
          </a:p>
          <a:p>
            <a:pPr marL="457200" lvl="1" indent="0">
              <a:buNone/>
            </a:pPr>
            <a:endParaRPr lang="en-US" dirty="0"/>
          </a:p>
          <a:p>
            <a:pPr lvl="0"/>
            <a:r>
              <a:rPr lang="en-US" dirty="0"/>
              <a:t>Limitations</a:t>
            </a:r>
          </a:p>
          <a:p>
            <a:pPr lvl="1"/>
            <a:r>
              <a:rPr lang="en-US" dirty="0"/>
              <a:t>Whether the face template is present at birth or requires experience</a:t>
            </a:r>
          </a:p>
          <a:p>
            <a:pPr marL="118872" indent="0">
              <a:buNone/>
            </a:pPr>
            <a:endParaRPr lang="en-US" dirty="0"/>
          </a:p>
        </p:txBody>
      </p:sp>
    </p:spTree>
    <p:extLst>
      <p:ext uri="{BB962C8B-B14F-4D97-AF65-F5344CB8AC3E}">
        <p14:creationId xmlns:p14="http://schemas.microsoft.com/office/powerpoint/2010/main" val="1815180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829800" y="2743200"/>
            <a:ext cx="6610350" cy="1209675"/>
          </a:xfrm>
          <a:prstGeom prst="rect">
            <a:avLst/>
          </a:prstGeom>
        </p:spPr>
      </p:pic>
      <p:pic>
        <p:nvPicPr>
          <p:cNvPr id="3" name="Picture 2"/>
          <p:cNvPicPr>
            <a:picLocks noChangeAspect="1"/>
          </p:cNvPicPr>
          <p:nvPr/>
        </p:nvPicPr>
        <p:blipFill>
          <a:blip r:embed="rId3"/>
          <a:stretch>
            <a:fillRect/>
          </a:stretch>
        </p:blipFill>
        <p:spPr>
          <a:xfrm>
            <a:off x="685800" y="155448"/>
            <a:ext cx="7620000" cy="6702552"/>
          </a:xfrm>
          <a:prstGeom prst="rect">
            <a:avLst/>
          </a:prstGeom>
        </p:spPr>
      </p:pic>
    </p:spTree>
    <p:extLst>
      <p:ext uri="{BB962C8B-B14F-4D97-AF65-F5344CB8AC3E}">
        <p14:creationId xmlns:p14="http://schemas.microsoft.com/office/powerpoint/2010/main" val="31334955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252728"/>
          </a:xfrm>
        </p:spPr>
        <p:txBody>
          <a:bodyPr/>
          <a:lstStyle/>
          <a:p>
            <a:r>
              <a:rPr lang="en-US" dirty="0"/>
              <a:t>Experience </a:t>
            </a:r>
            <a:r>
              <a:rPr lang="en-US" dirty="0">
                <a:solidFill>
                  <a:srgbClr val="FF0000"/>
                </a:solidFill>
              </a:rPr>
              <a:t>vs. </a:t>
            </a:r>
            <a:r>
              <a:rPr lang="en-US" dirty="0"/>
              <a:t>functionalism</a:t>
            </a:r>
          </a:p>
        </p:txBody>
      </p:sp>
      <p:sp>
        <p:nvSpPr>
          <p:cNvPr id="3" name="Content Placeholder 2"/>
          <p:cNvSpPr>
            <a:spLocks noGrp="1"/>
          </p:cNvSpPr>
          <p:nvPr>
            <p:ph idx="1"/>
          </p:nvPr>
        </p:nvSpPr>
        <p:spPr>
          <a:xfrm>
            <a:off x="9601200" y="4343400"/>
            <a:ext cx="8229600" cy="4625609"/>
          </a:xfrm>
        </p:spPr>
        <p:txBody>
          <a:bodyPr>
            <a:normAutofit fontScale="70000" lnSpcReduction="20000"/>
          </a:bodyPr>
          <a:lstStyle/>
          <a:p>
            <a:endParaRPr lang="en-US" dirty="0"/>
          </a:p>
          <a:p>
            <a:r>
              <a:rPr lang="en-US" dirty="0"/>
              <a:t>Experience driven biases </a:t>
            </a:r>
          </a:p>
          <a:p>
            <a:pPr lvl="1"/>
            <a:r>
              <a:rPr lang="en-US" dirty="0"/>
              <a:t>Perceptual attunement; improves with exposure, declines without </a:t>
            </a:r>
          </a:p>
          <a:p>
            <a:pPr lvl="1"/>
            <a:r>
              <a:rPr lang="en-US" dirty="0"/>
              <a:t>Exposure must be accompanied by individuation (individual names) </a:t>
            </a:r>
          </a:p>
          <a:p>
            <a:r>
              <a:rPr lang="en-US" dirty="0"/>
              <a:t>Functionalist approach</a:t>
            </a:r>
          </a:p>
          <a:p>
            <a:pPr lvl="1"/>
            <a:r>
              <a:rPr lang="en-US" dirty="0"/>
              <a:t>Face-processing skills reflect age-appropriate developmental goals</a:t>
            </a:r>
          </a:p>
          <a:p>
            <a:pPr lvl="1"/>
            <a:r>
              <a:rPr lang="en-US" dirty="0"/>
              <a:t>Biggest threat = absence of caregivers or presence of strangers</a:t>
            </a:r>
          </a:p>
          <a:p>
            <a:r>
              <a:rPr lang="en-US" dirty="0"/>
              <a:t>Purpose: </a:t>
            </a:r>
          </a:p>
          <a:p>
            <a:pPr lvl="1"/>
            <a:r>
              <a:rPr lang="en-US" dirty="0"/>
              <a:t>Test face discrimination biases in infant rhesus macaques with controlled, atypical exposure to faces </a:t>
            </a:r>
          </a:p>
          <a:p>
            <a:pPr lvl="1"/>
            <a:r>
              <a:rPr lang="en-US" dirty="0"/>
              <a:t>Are developmental changes in face discrimination consistent with perceptual attunement or functionalist approach</a:t>
            </a:r>
          </a:p>
          <a:p>
            <a:pPr lvl="1"/>
            <a:r>
              <a:rPr lang="en-US" dirty="0"/>
              <a:t>Are differences in discrimination the consequence of face viewing patterns during familiarization?</a:t>
            </a:r>
          </a:p>
          <a:p>
            <a:pPr marL="457200" lvl="1" indent="0">
              <a:buNone/>
            </a:pPr>
            <a:r>
              <a:rPr lang="en-US" dirty="0"/>
              <a:t> </a:t>
            </a:r>
          </a:p>
          <a:p>
            <a:pPr marL="457200" lvl="1" indent="0">
              <a:buNone/>
            </a:pPr>
            <a:endParaRPr lang="en-US" dirty="0"/>
          </a:p>
          <a:p>
            <a:pPr marL="0" indent="0">
              <a:buNone/>
            </a:pPr>
            <a:endParaRPr lang="en-US" dirty="0"/>
          </a:p>
          <a:p>
            <a:pPr lvl="1"/>
            <a:endParaRPr lang="en-US" dirty="0"/>
          </a:p>
        </p:txBody>
      </p:sp>
      <p:pic>
        <p:nvPicPr>
          <p:cNvPr id="4" name="Picture 3"/>
          <p:cNvPicPr>
            <a:picLocks noChangeAspect="1"/>
          </p:cNvPicPr>
          <p:nvPr/>
        </p:nvPicPr>
        <p:blipFill>
          <a:blip r:embed="rId2"/>
          <a:stretch>
            <a:fillRect/>
          </a:stretch>
        </p:blipFill>
        <p:spPr>
          <a:xfrm>
            <a:off x="7349304" y="0"/>
            <a:ext cx="1858264" cy="2362200"/>
          </a:xfrm>
          <a:prstGeom prst="rect">
            <a:avLst/>
          </a:prstGeom>
          <a:noFill/>
          <a:effectLst>
            <a:glow rad="127000">
              <a:schemeClr val="bg1">
                <a:alpha val="50000"/>
              </a:schemeClr>
            </a:glow>
          </a:effectLst>
        </p:spPr>
      </p:pic>
      <p:sp>
        <p:nvSpPr>
          <p:cNvPr id="5" name="Rectangle 4"/>
          <p:cNvSpPr/>
          <p:nvPr/>
        </p:nvSpPr>
        <p:spPr>
          <a:xfrm>
            <a:off x="260350" y="7625060"/>
            <a:ext cx="4572000" cy="923330"/>
          </a:xfrm>
          <a:prstGeom prst="rect">
            <a:avLst/>
          </a:prstGeom>
        </p:spPr>
        <p:txBody>
          <a:bodyPr>
            <a:spAutoFit/>
          </a:bodyPr>
          <a:lstStyle/>
          <a:p>
            <a:pPr marL="0" indent="0">
              <a:buNone/>
            </a:pPr>
            <a:r>
              <a:rPr lang="en-US" dirty="0"/>
              <a:t>Background</a:t>
            </a:r>
          </a:p>
          <a:p>
            <a:r>
              <a:rPr lang="en-US" dirty="0"/>
              <a:t>Familiar face discrimination </a:t>
            </a:r>
          </a:p>
          <a:p>
            <a:pPr lvl="1"/>
            <a:r>
              <a:rPr lang="en-US" dirty="0"/>
              <a:t>Race, peers, gender, species </a:t>
            </a:r>
          </a:p>
        </p:txBody>
      </p:sp>
      <p:sp>
        <p:nvSpPr>
          <p:cNvPr id="6" name="Content Placeholder 2"/>
          <p:cNvSpPr txBox="1">
            <a:spLocks/>
          </p:cNvSpPr>
          <p:nvPr/>
        </p:nvSpPr>
        <p:spPr>
          <a:xfrm>
            <a:off x="457200" y="1775191"/>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Experience: Perceptual attunement</a:t>
            </a:r>
          </a:p>
          <a:p>
            <a:pPr lvl="2" fontAlgn="auto">
              <a:spcAft>
                <a:spcPts val="0"/>
              </a:spcAft>
            </a:pPr>
            <a:r>
              <a:rPr lang="en-US" dirty="0"/>
              <a:t>Experience driven biases improve with exposure and decline without</a:t>
            </a:r>
          </a:p>
          <a:p>
            <a:pPr marL="1033272" lvl="3" indent="0" algn="ctr" fontAlgn="auto">
              <a:spcAft>
                <a:spcPts val="0"/>
              </a:spcAft>
              <a:buNone/>
            </a:pPr>
            <a:r>
              <a:rPr lang="en-US" dirty="0">
                <a:solidFill>
                  <a:srgbClr val="FF0000"/>
                </a:solidFill>
              </a:rPr>
              <a:t>vs. </a:t>
            </a:r>
            <a:endParaRPr lang="en-US" dirty="0"/>
          </a:p>
          <a:p>
            <a:pPr fontAlgn="auto">
              <a:spcAft>
                <a:spcPts val="0"/>
              </a:spcAft>
            </a:pPr>
            <a:r>
              <a:rPr lang="en-US" dirty="0"/>
              <a:t>Functionalist approach</a:t>
            </a:r>
          </a:p>
          <a:p>
            <a:pPr lvl="1" fontAlgn="auto">
              <a:spcAft>
                <a:spcPts val="0"/>
              </a:spcAft>
            </a:pPr>
            <a:r>
              <a:rPr lang="en-US" dirty="0"/>
              <a:t>Face-processing skills reflect age-appropriate developmental goals</a:t>
            </a:r>
          </a:p>
          <a:p>
            <a:pPr lvl="1" fontAlgn="auto">
              <a:spcAft>
                <a:spcPts val="0"/>
              </a:spcAft>
            </a:pPr>
            <a:r>
              <a:rPr lang="en-US" dirty="0"/>
              <a:t>Biggest threat = absence of caregivers or presence of strangers </a:t>
            </a:r>
            <a:r>
              <a:rPr lang="en-US" dirty="0">
                <a:sym typeface="Wingdings" panose="05000000000000000000" pitchFamily="2" charset="2"/>
              </a:rPr>
              <a:t> adult bias</a:t>
            </a:r>
            <a:endParaRPr lang="en-US" dirty="0"/>
          </a:p>
          <a:p>
            <a:pPr marL="457200" lvl="1" indent="0" fontAlgn="auto">
              <a:spcAft>
                <a:spcPts val="0"/>
              </a:spcAft>
              <a:buFont typeface="Wingdings"/>
              <a:buNone/>
            </a:pPr>
            <a:endParaRPr lang="en-US" dirty="0"/>
          </a:p>
          <a:p>
            <a:pPr marL="457200" lvl="1" indent="0" fontAlgn="auto">
              <a:spcAft>
                <a:spcPts val="0"/>
              </a:spcAft>
              <a:buFont typeface="Wingdings"/>
              <a:buNone/>
            </a:pPr>
            <a:endParaRPr lang="en-US" dirty="0"/>
          </a:p>
          <a:p>
            <a:pPr marL="0" indent="0" fontAlgn="auto">
              <a:spcAft>
                <a:spcPts val="0"/>
              </a:spcAft>
              <a:buFont typeface="Wingdings 2"/>
              <a:buNone/>
            </a:pPr>
            <a:endParaRPr lang="en-US" dirty="0"/>
          </a:p>
          <a:p>
            <a:pPr lvl="1" fontAlgn="auto">
              <a:spcAft>
                <a:spcPts val="0"/>
              </a:spcAft>
            </a:pPr>
            <a:endParaRPr lang="en-US" dirty="0"/>
          </a:p>
        </p:txBody>
      </p:sp>
      <p:sp>
        <p:nvSpPr>
          <p:cNvPr id="7" name="Rectangle 6"/>
          <p:cNvSpPr/>
          <p:nvPr/>
        </p:nvSpPr>
        <p:spPr>
          <a:xfrm>
            <a:off x="9601200" y="1676400"/>
            <a:ext cx="4572000" cy="923330"/>
          </a:xfrm>
          <a:prstGeom prst="rect">
            <a:avLst/>
          </a:prstGeom>
        </p:spPr>
        <p:txBody>
          <a:bodyPr>
            <a:spAutoFit/>
          </a:bodyPr>
          <a:lstStyle/>
          <a:p>
            <a:pPr fontAlgn="auto">
              <a:spcAft>
                <a:spcPts val="0"/>
              </a:spcAft>
            </a:pPr>
            <a:r>
              <a:rPr lang="en-US" dirty="0"/>
              <a:t>Are developmental changes in face discrimination consistent with perceptual attunement or functionalist approach</a:t>
            </a:r>
          </a:p>
        </p:txBody>
      </p:sp>
    </p:spTree>
    <p:extLst>
      <p:ext uri="{BB962C8B-B14F-4D97-AF65-F5344CB8AC3E}">
        <p14:creationId xmlns:p14="http://schemas.microsoft.com/office/powerpoint/2010/main" val="2166393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1446" t="4736" r="7547" b="41074"/>
          <a:stretch/>
        </p:blipFill>
        <p:spPr>
          <a:xfrm>
            <a:off x="0" y="0"/>
            <a:ext cx="9143999" cy="6720812"/>
          </a:xfrm>
          <a:prstGeom prst="rect">
            <a:avLst/>
          </a:prstGeom>
        </p:spPr>
      </p:pic>
    </p:spTree>
    <p:extLst>
      <p:ext uri="{BB962C8B-B14F-4D97-AF65-F5344CB8AC3E}">
        <p14:creationId xmlns:p14="http://schemas.microsoft.com/office/powerpoint/2010/main" val="39475013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152399" y="1600200"/>
            <a:ext cx="4114800" cy="4525963"/>
          </a:xfrm>
        </p:spPr>
        <p:txBody>
          <a:bodyPr>
            <a:noAutofit/>
          </a:bodyPr>
          <a:lstStyle/>
          <a:p>
            <a:r>
              <a:rPr lang="en-US" sz="2000" dirty="0"/>
              <a:t>Rhesus macaques (2-groups)</a:t>
            </a:r>
          </a:p>
          <a:p>
            <a:pPr marL="971550" lvl="1" indent="-457200">
              <a:buFont typeface="+mj-lt"/>
              <a:buAutoNum type="arabicPeriod"/>
            </a:pPr>
            <a:r>
              <a:rPr lang="en-US" sz="1600" dirty="0"/>
              <a:t>15-25-day-old (n = 27, 16 males)</a:t>
            </a:r>
          </a:p>
          <a:p>
            <a:pPr marL="971550" lvl="1" indent="-457200">
              <a:buFont typeface="+mj-lt"/>
              <a:buAutoNum type="arabicPeriod"/>
            </a:pPr>
            <a:r>
              <a:rPr lang="en-US" sz="1600" dirty="0"/>
              <a:t>6-7 month-olds (n = 35, 21 males) </a:t>
            </a:r>
          </a:p>
          <a:p>
            <a:pPr lvl="2"/>
            <a:r>
              <a:rPr lang="en-US" sz="1400" dirty="0"/>
              <a:t>More face experiences, especially for older infant macaques </a:t>
            </a:r>
          </a:p>
          <a:p>
            <a:r>
              <a:rPr lang="en-US" sz="2000" dirty="0"/>
              <a:t>Eye tracking </a:t>
            </a:r>
          </a:p>
          <a:p>
            <a:pPr lvl="1"/>
            <a:r>
              <a:rPr lang="en-US" sz="1600" dirty="0"/>
              <a:t>60 distinct faces, 10 per face type</a:t>
            </a:r>
          </a:p>
          <a:p>
            <a:pPr lvl="2"/>
            <a:r>
              <a:rPr lang="en-US" sz="1400" dirty="0"/>
              <a:t>Adult, older infant, younger infant</a:t>
            </a:r>
          </a:p>
          <a:p>
            <a:pPr lvl="1"/>
            <a:r>
              <a:rPr lang="en-US" sz="1600" dirty="0"/>
              <a:t>Familiarized with a face for 10 s cumulative looking; then viewed familiar face next to novel face for 5 s</a:t>
            </a:r>
          </a:p>
          <a:p>
            <a:pPr lvl="1"/>
            <a:r>
              <a:rPr lang="en-US" sz="1600" dirty="0"/>
              <a:t>Viewed 1 of 6 face types per day</a:t>
            </a:r>
          </a:p>
          <a:p>
            <a:pPr lvl="2"/>
            <a:r>
              <a:rPr lang="en-US" sz="1400" dirty="0"/>
              <a:t>5 face pairings per day (30 trials across six days</a:t>
            </a:r>
            <a:r>
              <a:rPr lang="en-US" sz="1200" dirty="0"/>
              <a:t>)</a:t>
            </a:r>
          </a:p>
        </p:txBody>
      </p:sp>
      <p:pic>
        <p:nvPicPr>
          <p:cNvPr id="4" name="Picture 3"/>
          <p:cNvPicPr>
            <a:picLocks noChangeAspect="1"/>
          </p:cNvPicPr>
          <p:nvPr/>
        </p:nvPicPr>
        <p:blipFill>
          <a:blip r:embed="rId2"/>
          <a:stretch>
            <a:fillRect/>
          </a:stretch>
        </p:blipFill>
        <p:spPr>
          <a:xfrm>
            <a:off x="4214686" y="1477962"/>
            <a:ext cx="4896657" cy="5380038"/>
          </a:xfrm>
          <a:prstGeom prst="rect">
            <a:avLst/>
          </a:prstGeom>
        </p:spPr>
      </p:pic>
      <p:sp>
        <p:nvSpPr>
          <p:cNvPr id="5" name="Rectangle 4"/>
          <p:cNvSpPr/>
          <p:nvPr/>
        </p:nvSpPr>
        <p:spPr>
          <a:xfrm>
            <a:off x="-609600" y="6742877"/>
            <a:ext cx="4572000" cy="2862322"/>
          </a:xfrm>
          <a:prstGeom prst="rect">
            <a:avLst/>
          </a:prstGeom>
        </p:spPr>
        <p:txBody>
          <a:bodyPr>
            <a:spAutoFit/>
          </a:bodyPr>
          <a:lstStyle/>
          <a:p>
            <a:r>
              <a:rPr lang="en-US" dirty="0"/>
              <a:t>Analysis</a:t>
            </a:r>
          </a:p>
          <a:p>
            <a:pPr lvl="1"/>
            <a:r>
              <a:rPr lang="en-US" dirty="0"/>
              <a:t>Identified areas of interest (AOIs) around each face</a:t>
            </a:r>
          </a:p>
          <a:p>
            <a:pPr lvl="1"/>
            <a:r>
              <a:rPr lang="en-US" dirty="0"/>
              <a:t>Measured look duration at novel and familiar faces</a:t>
            </a:r>
          </a:p>
          <a:p>
            <a:pPr lvl="1"/>
            <a:r>
              <a:rPr lang="en-US" dirty="0"/>
              <a:t>Measured proportion of time looking to the novel face during the first three seconds of looking</a:t>
            </a:r>
          </a:p>
          <a:p>
            <a:pPr lvl="1"/>
            <a:r>
              <a:rPr lang="en-US" dirty="0"/>
              <a:t>Eye-mouth viewing index (eye / eye + mouth) [EMI]</a:t>
            </a:r>
          </a:p>
        </p:txBody>
      </p:sp>
    </p:spTree>
    <p:extLst>
      <p:ext uri="{BB962C8B-B14F-4D97-AF65-F5344CB8AC3E}">
        <p14:creationId xmlns:p14="http://schemas.microsoft.com/office/powerpoint/2010/main" val="4060412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915400" cy="1252728"/>
          </a:xfrm>
        </p:spPr>
        <p:txBody>
          <a:bodyPr>
            <a:normAutofit fontScale="90000"/>
          </a:bodyPr>
          <a:lstStyle/>
          <a:p>
            <a:r>
              <a:rPr lang="en-US" dirty="0"/>
              <a:t>6-7 </a:t>
            </a:r>
            <a:r>
              <a:rPr lang="en-US" dirty="0" err="1"/>
              <a:t>mos</a:t>
            </a:r>
            <a:r>
              <a:rPr lang="en-US" dirty="0"/>
              <a:t> look more at novel adult macaque faces</a:t>
            </a:r>
          </a:p>
        </p:txBody>
      </p:sp>
      <p:sp>
        <p:nvSpPr>
          <p:cNvPr id="3" name="Content Placeholder 2"/>
          <p:cNvSpPr>
            <a:spLocks noGrp="1"/>
          </p:cNvSpPr>
          <p:nvPr>
            <p:ph idx="1"/>
          </p:nvPr>
        </p:nvSpPr>
        <p:spPr>
          <a:xfrm>
            <a:off x="457200" y="1775191"/>
            <a:ext cx="8686800" cy="4625609"/>
          </a:xfrm>
        </p:spPr>
        <p:txBody>
          <a:bodyPr>
            <a:normAutofit lnSpcReduction="10000"/>
          </a:bodyPr>
          <a:lstStyle/>
          <a:p>
            <a:pPr lvl="1"/>
            <a:r>
              <a:rPr lang="en-US" dirty="0"/>
              <a:t>No Bonferroni-corrected differences among newborns </a:t>
            </a:r>
          </a:p>
          <a:p>
            <a:pPr lvl="1"/>
            <a:r>
              <a:rPr lang="en-US" dirty="0"/>
              <a:t>6-7 </a:t>
            </a:r>
            <a:r>
              <a:rPr lang="en-US" dirty="0" err="1"/>
              <a:t>mo</a:t>
            </a:r>
            <a:r>
              <a:rPr lang="en-US" dirty="0"/>
              <a:t> early stimulus viewing (first 1 - 2 seconds) looked at </a:t>
            </a:r>
          </a:p>
          <a:p>
            <a:pPr lvl="3"/>
            <a:r>
              <a:rPr lang="en-US" dirty="0"/>
              <a:t>novel </a:t>
            </a:r>
            <a:r>
              <a:rPr lang="en-US" i="1" dirty="0"/>
              <a:t>human</a:t>
            </a:r>
            <a:r>
              <a:rPr lang="en-US" dirty="0"/>
              <a:t> adult faces</a:t>
            </a:r>
          </a:p>
          <a:p>
            <a:pPr lvl="3"/>
            <a:r>
              <a:rPr lang="en-US" dirty="0"/>
              <a:t>novel </a:t>
            </a:r>
            <a:r>
              <a:rPr lang="en-US" i="1" dirty="0"/>
              <a:t>monkey</a:t>
            </a:r>
            <a:r>
              <a:rPr lang="en-US" dirty="0"/>
              <a:t> adult faces &amp; same-aged peer monkey faces</a:t>
            </a:r>
          </a:p>
          <a:p>
            <a:pPr lvl="4"/>
            <a:r>
              <a:rPr lang="en-US" dirty="0"/>
              <a:t>No significant differences among newborns </a:t>
            </a:r>
          </a:p>
          <a:p>
            <a:pPr lvl="1"/>
            <a:endParaRPr lang="en-US" dirty="0"/>
          </a:p>
          <a:p>
            <a:pPr lvl="1"/>
            <a:r>
              <a:rPr lang="en-US" i="1" dirty="0"/>
              <a:t>Eye–mouth-index (EMI) </a:t>
            </a:r>
          </a:p>
          <a:p>
            <a:pPr lvl="2"/>
            <a:r>
              <a:rPr lang="en-US" dirty="0"/>
              <a:t>Newborns: EMI’s greater than chance for adult faces only</a:t>
            </a:r>
          </a:p>
          <a:p>
            <a:pPr lvl="2"/>
            <a:r>
              <a:rPr lang="en-US" dirty="0"/>
              <a:t>6-7 </a:t>
            </a:r>
            <a:r>
              <a:rPr lang="en-US" dirty="0" err="1"/>
              <a:t>mo</a:t>
            </a:r>
            <a:r>
              <a:rPr lang="en-US" dirty="0"/>
              <a:t>: EMI’s were greater than chance for all age groups </a:t>
            </a:r>
          </a:p>
        </p:txBody>
      </p:sp>
      <p:sp>
        <p:nvSpPr>
          <p:cNvPr id="4" name="Rectangle 3"/>
          <p:cNvSpPr/>
          <p:nvPr/>
        </p:nvSpPr>
        <p:spPr>
          <a:xfrm>
            <a:off x="8991600" y="4572000"/>
            <a:ext cx="3005951" cy="369332"/>
          </a:xfrm>
          <a:prstGeom prst="rect">
            <a:avLst/>
          </a:prstGeom>
        </p:spPr>
        <p:txBody>
          <a:bodyPr wrap="none">
            <a:spAutoFit/>
          </a:bodyPr>
          <a:lstStyle/>
          <a:p>
            <a:pPr lvl="1"/>
            <a:r>
              <a:rPr lang="en-US" dirty="0"/>
              <a:t>and face discrimination</a:t>
            </a:r>
          </a:p>
        </p:txBody>
      </p:sp>
    </p:spTree>
    <p:extLst>
      <p:ext uri="{BB962C8B-B14F-4D97-AF65-F5344CB8AC3E}">
        <p14:creationId xmlns:p14="http://schemas.microsoft.com/office/powerpoint/2010/main" val="40759886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86800" cy="1252728"/>
          </a:xfrm>
        </p:spPr>
        <p:txBody>
          <a:bodyPr>
            <a:noAutofit/>
          </a:bodyPr>
          <a:lstStyle/>
          <a:p>
            <a:r>
              <a:rPr lang="en-US" sz="3200" dirty="0"/>
              <a:t>EMI encoding effects on discrimination of faces with high/low ecological validity/ familiarity </a:t>
            </a:r>
          </a:p>
        </p:txBody>
      </p:sp>
      <p:sp>
        <p:nvSpPr>
          <p:cNvPr id="3" name="Content Placeholder 2"/>
          <p:cNvSpPr>
            <a:spLocks noGrp="1"/>
          </p:cNvSpPr>
          <p:nvPr>
            <p:ph idx="1"/>
          </p:nvPr>
        </p:nvSpPr>
        <p:spPr/>
        <p:txBody>
          <a:bodyPr>
            <a:normAutofit/>
          </a:bodyPr>
          <a:lstStyle/>
          <a:p>
            <a:pPr marL="742950" lvl="2" indent="-342900"/>
            <a:r>
              <a:rPr lang="en-US" dirty="0"/>
              <a:t>EMI ecological relevance</a:t>
            </a:r>
          </a:p>
          <a:p>
            <a:pPr marL="962406" lvl="3" indent="-342900"/>
            <a:r>
              <a:rPr lang="en-US" dirty="0"/>
              <a:t>EMI adult monkey minus adult human </a:t>
            </a:r>
          </a:p>
          <a:p>
            <a:pPr marL="962406" lvl="3" indent="-342900"/>
            <a:r>
              <a:rPr lang="en-US" dirty="0"/>
              <a:t>EMI infant monkey minus EMI infant human</a:t>
            </a:r>
          </a:p>
          <a:p>
            <a:pPr marL="742950" lvl="2" indent="-342900"/>
            <a:r>
              <a:rPr lang="en-US" dirty="0"/>
              <a:t>Discrimination = total looking at novel stimuli / total looking at both stimuli </a:t>
            </a:r>
          </a:p>
          <a:p>
            <a:pPr marL="1200150" lvl="3" indent="-342900"/>
            <a:r>
              <a:rPr lang="en-US" dirty="0"/>
              <a:t>Calculated discrimination relevance and familiarity measures </a:t>
            </a:r>
          </a:p>
          <a:p>
            <a:pPr marL="742950" lvl="2" indent="-342900"/>
            <a:r>
              <a:rPr lang="en-US" dirty="0"/>
              <a:t>EMI predicting Discrimination </a:t>
            </a:r>
          </a:p>
          <a:p>
            <a:pPr marL="1200150" lvl="3" indent="-342900"/>
            <a:r>
              <a:rPr lang="en-US" dirty="0"/>
              <a:t>6-7 </a:t>
            </a:r>
            <a:r>
              <a:rPr lang="en-US" dirty="0" err="1"/>
              <a:t>mo</a:t>
            </a:r>
            <a:r>
              <a:rPr lang="en-US" dirty="0"/>
              <a:t>/olds: EMI infants sig. predicted discrimination for Infants stimuli</a:t>
            </a:r>
          </a:p>
          <a:p>
            <a:pPr marL="1657350" lvl="4" indent="-342900"/>
            <a:r>
              <a:rPr lang="en-US" dirty="0"/>
              <a:t>Non-significant for adults </a:t>
            </a:r>
          </a:p>
          <a:p>
            <a:pPr marL="1200150" lvl="3" indent="-342900"/>
            <a:r>
              <a:rPr lang="en-US" dirty="0"/>
              <a:t>Newborns: Neither model significant</a:t>
            </a:r>
          </a:p>
        </p:txBody>
      </p:sp>
    </p:spTree>
    <p:extLst>
      <p:ext uri="{BB962C8B-B14F-4D97-AF65-F5344CB8AC3E}">
        <p14:creationId xmlns:p14="http://schemas.microsoft.com/office/powerpoint/2010/main" val="36908208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534400" cy="1252728"/>
          </a:xfrm>
        </p:spPr>
        <p:txBody>
          <a:bodyPr>
            <a:normAutofit fontScale="90000"/>
          </a:bodyPr>
          <a:lstStyle/>
          <a:p>
            <a:r>
              <a:rPr lang="en-US" dirty="0"/>
              <a:t>Evidence for both perceptual attunement &amp; functional approaches </a:t>
            </a:r>
          </a:p>
        </p:txBody>
      </p:sp>
      <p:sp>
        <p:nvSpPr>
          <p:cNvPr id="3" name="Content Placeholder 2"/>
          <p:cNvSpPr>
            <a:spLocks noGrp="1"/>
          </p:cNvSpPr>
          <p:nvPr>
            <p:ph idx="1"/>
          </p:nvPr>
        </p:nvSpPr>
        <p:spPr/>
        <p:txBody>
          <a:bodyPr>
            <a:normAutofit/>
          </a:bodyPr>
          <a:lstStyle/>
          <a:p>
            <a:pPr lvl="1"/>
            <a:r>
              <a:rPr lang="en-US" dirty="0"/>
              <a:t>Infants may have developed predisposed attention to familiar adults due to necessity of a caregiver and threat of strangers </a:t>
            </a:r>
          </a:p>
          <a:p>
            <a:pPr lvl="1"/>
            <a:r>
              <a:rPr lang="en-US" dirty="0"/>
              <a:t>Sensitivity to eye region of face increases with age</a:t>
            </a:r>
          </a:p>
          <a:p>
            <a:pPr lvl="2"/>
            <a:r>
              <a:rPr lang="en-US" dirty="0"/>
              <a:t>Attending to the eye region of own-species faces predicts greater discrimination of own species faces</a:t>
            </a:r>
          </a:p>
        </p:txBody>
      </p:sp>
      <p:pic>
        <p:nvPicPr>
          <p:cNvPr id="4" name="Picture 3">
            <a:extLst>
              <a:ext uri="{FF2B5EF4-FFF2-40B4-BE49-F238E27FC236}">
                <a16:creationId xmlns:a16="http://schemas.microsoft.com/office/drawing/2014/main" id="{41CF2C6C-A4E2-4B6A-8D70-B277D2842771}"/>
              </a:ext>
            </a:extLst>
          </p:cNvPr>
          <p:cNvPicPr>
            <a:picLocks noChangeAspect="1"/>
          </p:cNvPicPr>
          <p:nvPr/>
        </p:nvPicPr>
        <p:blipFill>
          <a:blip r:embed="rId3"/>
          <a:stretch>
            <a:fillRect/>
          </a:stretch>
        </p:blipFill>
        <p:spPr>
          <a:xfrm>
            <a:off x="5562600" y="4698406"/>
            <a:ext cx="2425700" cy="1537293"/>
          </a:xfrm>
          <a:prstGeom prst="rect">
            <a:avLst/>
          </a:prstGeom>
        </p:spPr>
      </p:pic>
    </p:spTree>
    <p:extLst>
      <p:ext uri="{BB962C8B-B14F-4D97-AF65-F5344CB8AC3E}">
        <p14:creationId xmlns:p14="http://schemas.microsoft.com/office/powerpoint/2010/main" val="24536184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z="4000" dirty="0"/>
              <a:t>Development by Sense</a:t>
            </a:r>
          </a:p>
        </p:txBody>
      </p:sp>
      <p:sp>
        <p:nvSpPr>
          <p:cNvPr id="28365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a:lnSpc>
                <a:spcPct val="90000"/>
              </a:lnSpc>
            </a:pPr>
            <a:r>
              <a:rPr lang="en-US" sz="2800" dirty="0"/>
              <a:t>Differential development rates by sense</a:t>
            </a:r>
          </a:p>
          <a:p>
            <a:pPr lvl="1">
              <a:lnSpc>
                <a:spcPct val="90000"/>
              </a:lnSpc>
            </a:pPr>
            <a:r>
              <a:rPr lang="en-US" sz="2200" dirty="0" err="1"/>
              <a:t>Adaptiveness</a:t>
            </a:r>
            <a:endParaRPr lang="en-US" sz="2200" dirty="0"/>
          </a:p>
          <a:p>
            <a:pPr lvl="1">
              <a:lnSpc>
                <a:spcPct val="90000"/>
              </a:lnSpc>
              <a:buNone/>
            </a:pPr>
            <a:endParaRPr lang="en-US" sz="2200" dirty="0"/>
          </a:p>
          <a:p>
            <a:pPr>
              <a:lnSpc>
                <a:spcPct val="90000"/>
              </a:lnSpc>
            </a:pPr>
            <a:r>
              <a:rPr lang="en-US" sz="2800" dirty="0"/>
              <a:t>Touch</a:t>
            </a:r>
          </a:p>
          <a:p>
            <a:pPr lvl="1">
              <a:lnSpc>
                <a:spcPct val="90000"/>
              </a:lnSpc>
            </a:pPr>
            <a:r>
              <a:rPr lang="en-US" sz="2400" dirty="0"/>
              <a:t>Sensitive at birth</a:t>
            </a:r>
          </a:p>
          <a:p>
            <a:pPr lvl="2">
              <a:lnSpc>
                <a:spcPct val="90000"/>
              </a:lnSpc>
            </a:pPr>
            <a:r>
              <a:rPr lang="en-US" sz="2000" dirty="0"/>
              <a:t>Questions regarding pain sensitivity prenatally and </a:t>
            </a:r>
            <a:r>
              <a:rPr lang="en-US" sz="2000" dirty="0" err="1"/>
              <a:t>neonatally</a:t>
            </a:r>
            <a:endParaRPr lang="en-US" sz="2000" dirty="0"/>
          </a:p>
          <a:p>
            <a:pPr lvl="1">
              <a:lnSpc>
                <a:spcPct val="90000"/>
              </a:lnSpc>
              <a:buFontTx/>
              <a:buNone/>
            </a:pPr>
            <a:endParaRPr lang="en-US" sz="2400" dirty="0"/>
          </a:p>
        </p:txBody>
      </p:sp>
    </p:spTree>
    <p:extLst>
      <p:ext uri="{BB962C8B-B14F-4D97-AF65-F5344CB8AC3E}">
        <p14:creationId xmlns:p14="http://schemas.microsoft.com/office/powerpoint/2010/main" val="23784238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z="4000"/>
              <a:t>Development by Sense</a:t>
            </a:r>
          </a:p>
        </p:txBody>
      </p:sp>
      <p:sp>
        <p:nvSpPr>
          <p:cNvPr id="283651" name="Rectangle 3"/>
          <p:cNvSpPr>
            <a:spLocks noGrp="1" noChangeArrowheads="1"/>
          </p:cNvSpPr>
          <p:nvPr>
            <p:ph type="body" idx="4294967295"/>
          </p:nvPr>
        </p:nvSpPr>
        <p:spPr>
          <a:xfrm>
            <a:off x="457200" y="1295400"/>
            <a:ext cx="8229600" cy="5562600"/>
          </a:xfrm>
          <a:prstGeom prst="rect">
            <a:avLst/>
          </a:prstGeom>
        </p:spPr>
        <p:txBody>
          <a:bodyPr>
            <a:normAutofit/>
          </a:bodyPr>
          <a:lstStyle/>
          <a:p>
            <a:pPr lvl="1">
              <a:lnSpc>
                <a:spcPct val="90000"/>
              </a:lnSpc>
              <a:buFontTx/>
              <a:buNone/>
            </a:pPr>
            <a:endParaRPr lang="en-US" sz="2400" dirty="0"/>
          </a:p>
          <a:p>
            <a:pPr>
              <a:lnSpc>
                <a:spcPct val="90000"/>
              </a:lnSpc>
            </a:pPr>
            <a:r>
              <a:rPr lang="en-US" sz="2800" dirty="0"/>
              <a:t>Taste/Smell</a:t>
            </a:r>
          </a:p>
          <a:p>
            <a:pPr lvl="1">
              <a:lnSpc>
                <a:spcPct val="90000"/>
              </a:lnSpc>
            </a:pPr>
            <a:r>
              <a:rPr lang="en-US" sz="2400" dirty="0"/>
              <a:t>Differential behavioral responses to sweet, sour, bitter at birth (saltiness at 4mos)</a:t>
            </a:r>
          </a:p>
          <a:p>
            <a:pPr lvl="1">
              <a:lnSpc>
                <a:spcPct val="90000"/>
              </a:lnSpc>
            </a:pPr>
            <a:endParaRPr lang="en-US" sz="2400" dirty="0"/>
          </a:p>
          <a:p>
            <a:pPr lvl="1">
              <a:lnSpc>
                <a:spcPct val="90000"/>
              </a:lnSpc>
            </a:pPr>
            <a:endParaRPr lang="en-US" sz="2400" dirty="0"/>
          </a:p>
          <a:p>
            <a:pPr lvl="1">
              <a:lnSpc>
                <a:spcPct val="90000"/>
              </a:lnSpc>
            </a:pPr>
            <a:endParaRPr lang="en-US" sz="2400" dirty="0"/>
          </a:p>
          <a:p>
            <a:pPr lvl="2">
              <a:lnSpc>
                <a:spcPct val="90000"/>
              </a:lnSpc>
            </a:pPr>
            <a:endParaRPr lang="en-US" sz="2000" dirty="0"/>
          </a:p>
          <a:p>
            <a:pPr lvl="2">
              <a:lnSpc>
                <a:spcPct val="90000"/>
              </a:lnSpc>
            </a:pPr>
            <a:endParaRPr lang="en-US" dirty="0"/>
          </a:p>
          <a:p>
            <a:pPr lvl="2">
              <a:lnSpc>
                <a:spcPct val="90000"/>
              </a:lnSpc>
            </a:pPr>
            <a:endParaRPr lang="en-US" sz="2000" dirty="0"/>
          </a:p>
          <a:p>
            <a:pPr lvl="2">
              <a:lnSpc>
                <a:spcPct val="90000"/>
              </a:lnSpc>
            </a:pPr>
            <a:r>
              <a:rPr lang="en-US" sz="2000" dirty="0"/>
              <a:t>Reactions organized around approach/withdrawal</a:t>
            </a:r>
            <a:endParaRPr lang="en-US" sz="2400" dirty="0"/>
          </a:p>
          <a:p>
            <a:pPr lvl="1">
              <a:lnSpc>
                <a:spcPct val="90000"/>
              </a:lnSpc>
            </a:pPr>
            <a:endParaRPr lang="en-US" sz="2400" dirty="0"/>
          </a:p>
          <a:p>
            <a:pPr lvl="1">
              <a:lnSpc>
                <a:spcPct val="90000"/>
              </a:lnSpc>
            </a:pP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304800" y="3048000"/>
            <a:ext cx="8278003" cy="3181350"/>
          </a:xfrm>
          <a:prstGeom prst="rect">
            <a:avLst/>
          </a:prstGeom>
          <a:noFill/>
          <a:ln w="9525">
            <a:noFill/>
            <a:miter lim="800000"/>
            <a:headEnd/>
            <a:tailEnd/>
          </a:ln>
          <a:effectLst/>
        </p:spPr>
      </p:pic>
      <p:sp>
        <p:nvSpPr>
          <p:cNvPr id="5" name="TextBox 4"/>
          <p:cNvSpPr txBox="1"/>
          <p:nvPr/>
        </p:nvSpPr>
        <p:spPr>
          <a:xfrm>
            <a:off x="5638800" y="6400800"/>
            <a:ext cx="3352800" cy="369332"/>
          </a:xfrm>
          <a:prstGeom prst="rect">
            <a:avLst/>
          </a:prstGeom>
          <a:noFill/>
        </p:spPr>
        <p:txBody>
          <a:bodyPr wrap="square" rtlCol="0">
            <a:spAutoFit/>
          </a:bodyPr>
          <a:lstStyle/>
          <a:p>
            <a:r>
              <a:rPr lang="en-US" dirty="0"/>
              <a:t>From Steiner &amp; Glaser, 1995</a:t>
            </a:r>
          </a:p>
        </p:txBody>
      </p:sp>
    </p:spTree>
    <p:extLst>
      <p:ext uri="{BB962C8B-B14F-4D97-AF65-F5344CB8AC3E}">
        <p14:creationId xmlns:p14="http://schemas.microsoft.com/office/powerpoint/2010/main" val="180155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normAutofit fontScale="90000"/>
          </a:bodyPr>
          <a:lstStyle/>
          <a:p>
            <a:r>
              <a:rPr lang="en-US" sz="4000" dirty="0"/>
              <a:t>The Role of Experience in Visual and Auditory Development</a:t>
            </a:r>
          </a:p>
        </p:txBody>
      </p:sp>
      <p:sp>
        <p:nvSpPr>
          <p:cNvPr id="325635" name="Rectangle 3"/>
          <p:cNvSpPr>
            <a:spLocks noGrp="1" noChangeArrowheads="1"/>
          </p:cNvSpPr>
          <p:nvPr>
            <p:ph type="body" idx="4294967295"/>
          </p:nvPr>
        </p:nvSpPr>
        <p:spPr>
          <a:xfrm>
            <a:off x="457200" y="1600200"/>
            <a:ext cx="8229600" cy="4530725"/>
          </a:xfrm>
          <a:prstGeom prst="rect">
            <a:avLst/>
          </a:prstGeom>
        </p:spPr>
        <p:txBody>
          <a:bodyPr/>
          <a:lstStyle/>
          <a:p>
            <a:r>
              <a:rPr lang="en-US"/>
              <a:t>Holistic Face Processing </a:t>
            </a:r>
          </a:p>
          <a:p>
            <a:pPr>
              <a:buFont typeface="Wingdings" pitchFamily="2" charset="2"/>
              <a:buNone/>
            </a:pPr>
            <a:endParaRPr lang="en-US"/>
          </a:p>
        </p:txBody>
      </p:sp>
      <p:sp>
        <p:nvSpPr>
          <p:cNvPr id="325637" name="Text Box 5"/>
          <p:cNvSpPr txBox="1">
            <a:spLocks noChangeArrowheads="1"/>
          </p:cNvSpPr>
          <p:nvPr/>
        </p:nvSpPr>
        <p:spPr bwMode="auto">
          <a:xfrm>
            <a:off x="4495800" y="6491288"/>
            <a:ext cx="456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LeGrand, Mondloch, Maurer, &amp; Brent, 2004</a:t>
            </a:r>
          </a:p>
        </p:txBody>
      </p:sp>
      <p:pic>
        <p:nvPicPr>
          <p:cNvPr id="3256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67000"/>
            <a:ext cx="3228975" cy="282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56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2744788"/>
            <a:ext cx="4398962"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4080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tLang="en-US" sz="1400"/>
              <a:t>Messinger</a:t>
            </a:r>
          </a:p>
        </p:txBody>
      </p:sp>
      <p:sp>
        <p:nvSpPr>
          <p:cNvPr id="40963" name="Rectangle 2050"/>
          <p:cNvSpPr>
            <a:spLocks noGrp="1" noChangeArrowheads="1"/>
          </p:cNvSpPr>
          <p:nvPr>
            <p:ph type="title"/>
          </p:nvPr>
        </p:nvSpPr>
        <p:spPr/>
        <p:txBody>
          <a:bodyPr/>
          <a:lstStyle/>
          <a:p>
            <a:pPr>
              <a:lnSpc>
                <a:spcPct val="90000"/>
              </a:lnSpc>
            </a:pPr>
            <a:r>
              <a:rPr lang="en-US" sz="4800" dirty="0"/>
              <a:t>Taste/Smell</a:t>
            </a:r>
          </a:p>
        </p:txBody>
      </p:sp>
      <p:sp>
        <p:nvSpPr>
          <p:cNvPr id="40964" name="Rectangle 2051"/>
          <p:cNvSpPr>
            <a:spLocks noGrp="1" noChangeArrowheads="1"/>
          </p:cNvSpPr>
          <p:nvPr>
            <p:ph type="body" idx="1"/>
          </p:nvPr>
        </p:nvSpPr>
        <p:spPr/>
        <p:txBody>
          <a:bodyPr>
            <a:normAutofit fontScale="92500" lnSpcReduction="20000"/>
          </a:bodyPr>
          <a:lstStyle/>
          <a:p>
            <a:pPr>
              <a:spcBef>
                <a:spcPts val="500"/>
              </a:spcBef>
              <a:spcAft>
                <a:spcPts val="500"/>
              </a:spcAft>
            </a:pPr>
            <a:r>
              <a:rPr lang="en-US" altLang="en-US" dirty="0"/>
              <a:t>Taste</a:t>
            </a:r>
          </a:p>
          <a:p>
            <a:pPr lvl="1">
              <a:spcBef>
                <a:spcPts val="500"/>
              </a:spcBef>
              <a:spcAft>
                <a:spcPts val="500"/>
              </a:spcAft>
            </a:pPr>
            <a:r>
              <a:rPr lang="en-US" altLang="en-US" dirty="0"/>
              <a:t>Discriminate bitter, neutral, and sweet (Oster)</a:t>
            </a:r>
          </a:p>
          <a:p>
            <a:pPr lvl="2">
              <a:spcBef>
                <a:spcPts val="500"/>
              </a:spcBef>
              <a:spcAft>
                <a:spcPts val="500"/>
              </a:spcAft>
            </a:pPr>
            <a:r>
              <a:rPr lang="en-US" altLang="en-US" dirty="0"/>
              <a:t>Prefer sweet</a:t>
            </a:r>
          </a:p>
          <a:p>
            <a:pPr>
              <a:spcBef>
                <a:spcPts val="500"/>
              </a:spcBef>
              <a:spcAft>
                <a:spcPts val="500"/>
              </a:spcAft>
            </a:pPr>
            <a:r>
              <a:rPr lang="en-US" altLang="en-US" dirty="0"/>
              <a:t>Smell</a:t>
            </a:r>
          </a:p>
          <a:p>
            <a:pPr lvl="1">
              <a:spcBef>
                <a:spcPts val="500"/>
              </a:spcBef>
              <a:spcAft>
                <a:spcPts val="500"/>
              </a:spcAft>
            </a:pPr>
            <a:r>
              <a:rPr lang="en-US" altLang="en-US" dirty="0"/>
              <a:t>Turn down the corners of their mouths to bad smells, such as rotten eggs</a:t>
            </a:r>
          </a:p>
          <a:p>
            <a:pPr lvl="1">
              <a:spcBef>
                <a:spcPts val="500"/>
              </a:spcBef>
              <a:spcAft>
                <a:spcPts val="500"/>
              </a:spcAft>
            </a:pPr>
            <a:r>
              <a:rPr lang="en-US" altLang="en-US" dirty="0"/>
              <a:t>Facial relaxation to sweet smells like chocolate</a:t>
            </a:r>
          </a:p>
          <a:p>
            <a:pPr lvl="1">
              <a:spcBef>
                <a:spcPts val="500"/>
              </a:spcBef>
              <a:spcAft>
                <a:spcPts val="500"/>
              </a:spcAft>
            </a:pPr>
            <a:r>
              <a:rPr lang="en-US" dirty="0"/>
              <a:t>Porter et al.: preferential orienting to mom’s odors at 2 weeks</a:t>
            </a:r>
          </a:p>
          <a:p>
            <a:pPr lvl="2">
              <a:spcBef>
                <a:spcPts val="500"/>
              </a:spcBef>
              <a:spcAft>
                <a:spcPts val="500"/>
              </a:spcAft>
            </a:pPr>
            <a:endParaRPr lang="en-US" altLang="en-US" dirty="0"/>
          </a:p>
          <a:p>
            <a:pPr>
              <a:lnSpc>
                <a:spcPct val="90000"/>
              </a:lnSpc>
            </a:pPr>
            <a:r>
              <a:rPr lang="en-US" dirty="0"/>
              <a:t>Controlled by subcortical regions of brain</a:t>
            </a:r>
          </a:p>
          <a:p>
            <a:pPr lvl="1">
              <a:lnSpc>
                <a:spcPct val="90000"/>
              </a:lnSpc>
              <a:buNone/>
            </a:pPr>
            <a:endParaRPr lang="en-US" sz="2400" dirty="0"/>
          </a:p>
          <a:p>
            <a:endParaRPr lang="en-US" altLang="en-US" dirty="0"/>
          </a:p>
        </p:txBody>
      </p:sp>
    </p:spTree>
    <p:extLst>
      <p:ext uri="{BB962C8B-B14F-4D97-AF65-F5344CB8AC3E}">
        <p14:creationId xmlns:p14="http://schemas.microsoft.com/office/powerpoint/2010/main" val="26037409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US" sz="4000"/>
              <a:t>Development by Sense</a:t>
            </a:r>
          </a:p>
        </p:txBody>
      </p:sp>
      <p:sp>
        <p:nvSpPr>
          <p:cNvPr id="289795"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800" dirty="0"/>
              <a:t>Hearing</a:t>
            </a:r>
          </a:p>
          <a:p>
            <a:pPr lvl="1">
              <a:lnSpc>
                <a:spcPct val="90000"/>
              </a:lnSpc>
            </a:pPr>
            <a:r>
              <a:rPr lang="en-US" sz="2400" dirty="0"/>
              <a:t>Both adults and children have preferential hearing for mid-frequencies (1000 Hz)</a:t>
            </a:r>
          </a:p>
          <a:p>
            <a:pPr lvl="2">
              <a:lnSpc>
                <a:spcPct val="90000"/>
              </a:lnSpc>
            </a:pPr>
            <a:r>
              <a:rPr lang="en-US" sz="2000" dirty="0"/>
              <a:t>Infants close to adult levels for mid-frequencies but low/high      frequency hearing develops over 20 years</a:t>
            </a:r>
          </a:p>
          <a:p>
            <a:pPr lvl="1">
              <a:lnSpc>
                <a:spcPct val="90000"/>
              </a:lnSpc>
            </a:pPr>
            <a:endParaRPr lang="en-US" sz="2400" dirty="0"/>
          </a:p>
          <a:p>
            <a:pPr lvl="1">
              <a:lnSpc>
                <a:spcPct val="90000"/>
              </a:lnSpc>
            </a:pPr>
            <a:r>
              <a:rPr lang="en-US" sz="2400" dirty="0"/>
              <a:t>Speech perception</a:t>
            </a:r>
          </a:p>
          <a:p>
            <a:pPr lvl="2">
              <a:lnSpc>
                <a:spcPct val="90000"/>
              </a:lnSpc>
            </a:pPr>
            <a:r>
              <a:rPr lang="en-US" sz="2000" dirty="0"/>
              <a:t>Phonemic discriminations at 6 </a:t>
            </a:r>
            <a:r>
              <a:rPr lang="en-US" sz="2000" dirty="0" err="1"/>
              <a:t>mos</a:t>
            </a:r>
            <a:endParaRPr lang="en-US" sz="2000" dirty="0"/>
          </a:p>
          <a:p>
            <a:pPr lvl="2">
              <a:lnSpc>
                <a:spcPct val="90000"/>
              </a:lnSpc>
            </a:pPr>
            <a:r>
              <a:rPr lang="en-US" sz="2000" dirty="0"/>
              <a:t>Sensitive to timing &amp; pauses in naturally occurring speech</a:t>
            </a:r>
          </a:p>
          <a:p>
            <a:pPr lvl="2">
              <a:lnSpc>
                <a:spcPct val="90000"/>
              </a:lnSpc>
            </a:pPr>
            <a:r>
              <a:rPr lang="en-US" sz="2000" dirty="0"/>
              <a:t>Across childhood sharpening of boundaries between</a:t>
            </a:r>
          </a:p>
          <a:p>
            <a:pPr lvl="3">
              <a:lnSpc>
                <a:spcPct val="90000"/>
              </a:lnSpc>
            </a:pPr>
            <a:r>
              <a:rPr lang="en-US" sz="1800" dirty="0"/>
              <a:t>Speech categories</a:t>
            </a:r>
          </a:p>
        </p:txBody>
      </p:sp>
    </p:spTree>
    <p:extLst>
      <p:ext uri="{BB962C8B-B14F-4D97-AF65-F5344CB8AC3E}">
        <p14:creationId xmlns:p14="http://schemas.microsoft.com/office/powerpoint/2010/main" val="32459097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tLang="en-US" sz="1400"/>
              <a:t>Messinger</a:t>
            </a:r>
          </a:p>
        </p:txBody>
      </p:sp>
      <p:sp>
        <p:nvSpPr>
          <p:cNvPr id="41987"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altLang="en-US"/>
          </a:p>
        </p:txBody>
      </p:sp>
      <p:sp>
        <p:nvSpPr>
          <p:cNvPr id="41988"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altLang="en-US"/>
          </a:p>
        </p:txBody>
      </p:sp>
      <p:sp>
        <p:nvSpPr>
          <p:cNvPr id="41989" name="Rectangle 4"/>
          <p:cNvSpPr>
            <a:spLocks noGrp="1" noChangeArrowheads="1"/>
          </p:cNvSpPr>
          <p:nvPr>
            <p:ph type="title"/>
          </p:nvPr>
        </p:nvSpPr>
        <p:spPr>
          <a:noFill/>
        </p:spPr>
        <p:txBody>
          <a:bodyPr lIns="90488" tIns="44450" rIns="90488" bIns="44450" anchor="b"/>
          <a:lstStyle/>
          <a:p>
            <a:r>
              <a:rPr lang="en-US" altLang="en-US"/>
              <a:t>Sensory capacity: Vision</a:t>
            </a:r>
          </a:p>
        </p:txBody>
      </p:sp>
      <p:sp>
        <p:nvSpPr>
          <p:cNvPr id="41990" name="Rectangle 5"/>
          <p:cNvSpPr>
            <a:spLocks noGrp="1" noChangeArrowheads="1"/>
          </p:cNvSpPr>
          <p:nvPr>
            <p:ph type="body" idx="1"/>
          </p:nvPr>
        </p:nvSpPr>
        <p:spPr>
          <a:noFill/>
        </p:spPr>
        <p:txBody>
          <a:bodyPr lIns="90488" tIns="44450" rIns="90488" bIns="44450"/>
          <a:lstStyle/>
          <a:p>
            <a:r>
              <a:rPr lang="en-US" altLang="en-US" sz="3600"/>
              <a:t>Vision is functional from birth</a:t>
            </a:r>
          </a:p>
          <a:p>
            <a:r>
              <a:rPr lang="en-US" altLang="en-US" sz="3600"/>
              <a:t>But acuity is 1/25 that of adults</a:t>
            </a:r>
          </a:p>
          <a:p>
            <a:pPr lvl="1">
              <a:spcBef>
                <a:spcPts val="500"/>
              </a:spcBef>
              <a:spcAft>
                <a:spcPts val="500"/>
              </a:spcAft>
            </a:pPr>
            <a:r>
              <a:rPr lang="en-US" altLang="en-US"/>
              <a:t>20:500, </a:t>
            </a:r>
          </a:p>
          <a:p>
            <a:pPr lvl="1">
              <a:spcBef>
                <a:spcPts val="500"/>
              </a:spcBef>
              <a:spcAft>
                <a:spcPts val="500"/>
              </a:spcAft>
            </a:pPr>
            <a:r>
              <a:rPr lang="en-US" altLang="en-US"/>
              <a:t>b</a:t>
            </a:r>
            <a:r>
              <a:rPr lang="en-US" altLang="en-US" sz="3200"/>
              <a:t>lurry but in color</a:t>
            </a:r>
          </a:p>
          <a:p>
            <a:r>
              <a:rPr lang="en-US" altLang="en-US" sz="3600"/>
              <a:t>Improves to 20:20 by six months</a:t>
            </a:r>
          </a:p>
        </p:txBody>
      </p:sp>
    </p:spTree>
    <p:extLst>
      <p:ext uri="{BB962C8B-B14F-4D97-AF65-F5344CB8AC3E}">
        <p14:creationId xmlns:p14="http://schemas.microsoft.com/office/powerpoint/2010/main" val="1787905457"/>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lgn="ctr"/>
            <a:r>
              <a:rPr lang="en-US" sz="4000" dirty="0"/>
              <a:t>Vision</a:t>
            </a:r>
          </a:p>
        </p:txBody>
      </p:sp>
      <p:sp>
        <p:nvSpPr>
          <p:cNvPr id="291843" name="Rectangle 3"/>
          <p:cNvSpPr>
            <a:spLocks noGrp="1" noChangeArrowheads="1"/>
          </p:cNvSpPr>
          <p:nvPr>
            <p:ph type="body" idx="4294967295"/>
          </p:nvPr>
        </p:nvSpPr>
        <p:spPr>
          <a:xfrm>
            <a:off x="457200" y="1646237"/>
            <a:ext cx="8229600" cy="4526280"/>
          </a:xfrm>
          <a:prstGeom prst="rect">
            <a:avLst/>
          </a:prstGeom>
        </p:spPr>
        <p:txBody>
          <a:bodyPr/>
          <a:lstStyle/>
          <a:p>
            <a:endParaRPr lang="en-US" sz="2800" dirty="0"/>
          </a:p>
          <a:p>
            <a:pPr lvl="1"/>
            <a:r>
              <a:rPr lang="en-US" sz="2400" dirty="0"/>
              <a:t>Orienting from birth esp. to faces</a:t>
            </a:r>
          </a:p>
          <a:p>
            <a:pPr lvl="1"/>
            <a:r>
              <a:rPr lang="en-US" sz="2400" dirty="0"/>
              <a:t>Clear preferences</a:t>
            </a:r>
          </a:p>
          <a:p>
            <a:pPr lvl="2"/>
            <a:r>
              <a:rPr lang="en-US" sz="2000" dirty="0"/>
              <a:t>Curved &gt; straight</a:t>
            </a:r>
          </a:p>
          <a:p>
            <a:pPr lvl="2"/>
            <a:r>
              <a:rPr lang="en-US" sz="2000" dirty="0"/>
              <a:t>Moderate density &gt; high density</a:t>
            </a:r>
          </a:p>
          <a:p>
            <a:pPr lvl="2"/>
            <a:r>
              <a:rPr lang="en-US" sz="2000" dirty="0"/>
              <a:t>Contours &gt; inner elements</a:t>
            </a:r>
          </a:p>
          <a:p>
            <a:pPr lvl="1"/>
            <a:r>
              <a:rPr lang="en-US" sz="2400" dirty="0"/>
              <a:t>Gradual development of acuity</a:t>
            </a:r>
          </a:p>
          <a:p>
            <a:pPr lvl="2"/>
            <a:r>
              <a:rPr lang="en-US" sz="2000" dirty="0"/>
              <a:t>At birth 20/400 vision, maximum acuity at 12 inches</a:t>
            </a:r>
          </a:p>
          <a:p>
            <a:pPr lvl="3"/>
            <a:r>
              <a:rPr lang="en-US" sz="1800" dirty="0"/>
              <a:t>Rapid development through 3-4 years</a:t>
            </a:r>
          </a:p>
          <a:p>
            <a:pPr lvl="1"/>
            <a:r>
              <a:rPr lang="en-US" sz="2400" dirty="0"/>
              <a:t>Depth perception</a:t>
            </a:r>
          </a:p>
          <a:p>
            <a:pPr lvl="2"/>
            <a:r>
              <a:rPr lang="en-US" sz="2000" dirty="0"/>
              <a:t>Binocular vision 4/5 </a:t>
            </a:r>
            <a:r>
              <a:rPr lang="en-US" sz="2000" dirty="0" err="1"/>
              <a:t>mos</a:t>
            </a:r>
            <a:endParaRPr lang="en-US" sz="2000" dirty="0"/>
          </a:p>
        </p:txBody>
      </p:sp>
      <p:pic>
        <p:nvPicPr>
          <p:cNvPr id="4" name="Picture 3" descr="maurer face picutres.jpg"/>
          <p:cNvPicPr>
            <a:picLocks noChangeAspect="1"/>
          </p:cNvPicPr>
          <p:nvPr/>
        </p:nvPicPr>
        <p:blipFill>
          <a:blip r:embed="rId3" cstate="print"/>
          <a:stretch>
            <a:fillRect/>
          </a:stretch>
        </p:blipFill>
        <p:spPr>
          <a:xfrm>
            <a:off x="6248400" y="2590800"/>
            <a:ext cx="2330161" cy="1314450"/>
          </a:xfrm>
          <a:prstGeom prst="rect">
            <a:avLst/>
          </a:prstGeom>
        </p:spPr>
      </p:pic>
    </p:spTree>
    <p:extLst>
      <p:ext uri="{BB962C8B-B14F-4D97-AF65-F5344CB8AC3E}">
        <p14:creationId xmlns:p14="http://schemas.microsoft.com/office/powerpoint/2010/main" val="36849325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normAutofit fontScale="90000"/>
          </a:bodyPr>
          <a:lstStyle/>
          <a:p>
            <a:pPr algn="ctr"/>
            <a:r>
              <a:rPr lang="en-US" sz="4000" dirty="0" err="1"/>
              <a:t>Adaptiveness</a:t>
            </a:r>
            <a:r>
              <a:rPr lang="en-US" sz="4000" dirty="0"/>
              <a:t> in Patterns of </a:t>
            </a:r>
            <a:br>
              <a:rPr lang="en-US" sz="4000" dirty="0"/>
            </a:br>
            <a:r>
              <a:rPr lang="en-US" sz="4000" dirty="0"/>
              <a:t>Growth?</a:t>
            </a:r>
          </a:p>
        </p:txBody>
      </p:sp>
      <p:sp>
        <p:nvSpPr>
          <p:cNvPr id="295939" name="Rectangle 3"/>
          <p:cNvSpPr>
            <a:spLocks noGrp="1" noChangeArrowheads="1"/>
          </p:cNvSpPr>
          <p:nvPr>
            <p:ph type="body" idx="4294967295"/>
          </p:nvPr>
        </p:nvSpPr>
        <p:spPr>
          <a:xfrm>
            <a:off x="457200" y="1717675"/>
            <a:ext cx="8229600" cy="4530725"/>
          </a:xfrm>
          <a:prstGeom prst="rect">
            <a:avLst/>
          </a:prstGeom>
        </p:spPr>
        <p:txBody>
          <a:bodyPr>
            <a:normAutofit lnSpcReduction="10000"/>
          </a:bodyPr>
          <a:lstStyle/>
          <a:p>
            <a:pPr>
              <a:lnSpc>
                <a:spcPct val="90000"/>
              </a:lnSpc>
            </a:pPr>
            <a:r>
              <a:rPr lang="en-US" dirty="0" err="1"/>
              <a:t>Adaptiveness</a:t>
            </a:r>
            <a:r>
              <a:rPr lang="en-US" dirty="0"/>
              <a:t> of initial perceptual sensitivities?</a:t>
            </a:r>
          </a:p>
          <a:p>
            <a:pPr>
              <a:lnSpc>
                <a:spcPct val="90000"/>
              </a:lnSpc>
              <a:buNone/>
            </a:pPr>
            <a:endParaRPr lang="en-US" dirty="0"/>
          </a:p>
          <a:p>
            <a:pPr lvl="1">
              <a:lnSpc>
                <a:spcPct val="90000"/>
              </a:lnSpc>
            </a:pPr>
            <a:r>
              <a:rPr lang="en-US" dirty="0"/>
              <a:t>Touch/smell well developed at birth</a:t>
            </a:r>
          </a:p>
          <a:p>
            <a:pPr lvl="2">
              <a:lnSpc>
                <a:spcPct val="90000"/>
              </a:lnSpc>
            </a:pPr>
            <a:r>
              <a:rPr lang="en-US" dirty="0"/>
              <a:t>Approach/withdrawal responses</a:t>
            </a:r>
          </a:p>
          <a:p>
            <a:pPr lvl="2">
              <a:lnSpc>
                <a:spcPct val="90000"/>
              </a:lnSpc>
              <a:buFont typeface="Wingdings" pitchFamily="2" charset="2"/>
              <a:buNone/>
            </a:pPr>
            <a:endParaRPr lang="en-US" dirty="0"/>
          </a:p>
          <a:p>
            <a:pPr lvl="1">
              <a:lnSpc>
                <a:spcPct val="90000"/>
              </a:lnSpc>
            </a:pPr>
            <a:r>
              <a:rPr lang="en-US" dirty="0"/>
              <a:t>Optimal hearing in mid-frequencies</a:t>
            </a:r>
          </a:p>
          <a:p>
            <a:pPr lvl="2">
              <a:lnSpc>
                <a:spcPct val="90000"/>
              </a:lnSpc>
            </a:pPr>
            <a:r>
              <a:rPr lang="en-US" dirty="0"/>
              <a:t>Sensitivity to lower/higher frequencies later</a:t>
            </a:r>
          </a:p>
          <a:p>
            <a:pPr lvl="2">
              <a:lnSpc>
                <a:spcPct val="90000"/>
              </a:lnSpc>
              <a:buFont typeface="Wingdings" pitchFamily="2" charset="2"/>
              <a:buNone/>
            </a:pPr>
            <a:endParaRPr lang="en-US" dirty="0"/>
          </a:p>
          <a:p>
            <a:pPr lvl="1">
              <a:lnSpc>
                <a:spcPct val="90000"/>
              </a:lnSpc>
            </a:pPr>
            <a:r>
              <a:rPr lang="en-US" dirty="0"/>
              <a:t>Gradual development of acuity with clearest </a:t>
            </a:r>
            <a:r>
              <a:rPr lang="en-US"/>
              <a:t>image at 12 </a:t>
            </a:r>
            <a:r>
              <a:rPr lang="en-US" dirty="0"/>
              <a:t>inches in newborn</a:t>
            </a:r>
          </a:p>
        </p:txBody>
      </p:sp>
    </p:spTree>
    <p:extLst>
      <p:ext uri="{BB962C8B-B14F-4D97-AF65-F5344CB8AC3E}">
        <p14:creationId xmlns:p14="http://schemas.microsoft.com/office/powerpoint/2010/main" val="15564024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normAutofit fontScale="90000"/>
          </a:bodyPr>
          <a:lstStyle/>
          <a:p>
            <a:pPr algn="ctr"/>
            <a:r>
              <a:rPr lang="en-US" sz="4000" dirty="0"/>
              <a:t>Developmental Changes across Childhood</a:t>
            </a:r>
          </a:p>
        </p:txBody>
      </p:sp>
      <p:sp>
        <p:nvSpPr>
          <p:cNvPr id="297987" name="Rectangle 3"/>
          <p:cNvSpPr>
            <a:spLocks noGrp="1" noChangeArrowheads="1"/>
          </p:cNvSpPr>
          <p:nvPr>
            <p:ph type="body" idx="4294967295"/>
          </p:nvPr>
        </p:nvSpPr>
        <p:spPr>
          <a:xfrm>
            <a:off x="457200" y="1646237"/>
            <a:ext cx="8229600" cy="4526280"/>
          </a:xfrm>
          <a:prstGeom prst="rect">
            <a:avLst/>
          </a:prstGeom>
        </p:spPr>
        <p:txBody>
          <a:bodyPr/>
          <a:lstStyle/>
          <a:p>
            <a:pPr>
              <a:lnSpc>
                <a:spcPct val="80000"/>
              </a:lnSpc>
            </a:pPr>
            <a:r>
              <a:rPr lang="en-US" sz="2400" dirty="0"/>
              <a:t>Increasing overlap with cognitive and language              development – methodological challenge</a:t>
            </a:r>
          </a:p>
          <a:p>
            <a:pPr lvl="1">
              <a:lnSpc>
                <a:spcPct val="80000"/>
              </a:lnSpc>
            </a:pPr>
            <a:r>
              <a:rPr lang="en-US" sz="2000" dirty="0"/>
              <a:t>E.g., Table line drawing errors</a:t>
            </a:r>
          </a:p>
          <a:p>
            <a:pPr>
              <a:lnSpc>
                <a:spcPct val="80000"/>
              </a:lnSpc>
              <a:buFont typeface="Wingdings" pitchFamily="2" charset="2"/>
              <a:buNone/>
            </a:pPr>
            <a:endParaRPr lang="en-US" sz="2400" dirty="0"/>
          </a:p>
          <a:p>
            <a:pPr>
              <a:lnSpc>
                <a:spcPct val="80000"/>
              </a:lnSpc>
            </a:pPr>
            <a:r>
              <a:rPr lang="en-US" sz="2400" dirty="0"/>
              <a:t>Refinement of perceptual skills over childhood due to:</a:t>
            </a:r>
          </a:p>
          <a:p>
            <a:pPr lvl="1">
              <a:lnSpc>
                <a:spcPct val="80000"/>
              </a:lnSpc>
            </a:pPr>
            <a:r>
              <a:rPr lang="en-US" sz="2000" dirty="0"/>
              <a:t>Maturation of perceptual systems</a:t>
            </a:r>
          </a:p>
          <a:p>
            <a:pPr lvl="1">
              <a:lnSpc>
                <a:spcPct val="80000"/>
              </a:lnSpc>
            </a:pPr>
            <a:r>
              <a:rPr lang="en-US" sz="2000" dirty="0"/>
              <a:t>Maturation of complementary (e.g., motor) systems</a:t>
            </a:r>
          </a:p>
          <a:p>
            <a:pPr lvl="1">
              <a:lnSpc>
                <a:spcPct val="80000"/>
              </a:lnSpc>
            </a:pPr>
            <a:r>
              <a:rPr lang="en-US" sz="2000" dirty="0"/>
              <a:t>Experience</a:t>
            </a:r>
          </a:p>
          <a:p>
            <a:pPr lvl="1">
              <a:lnSpc>
                <a:spcPct val="80000"/>
              </a:lnSpc>
              <a:buFontTx/>
              <a:buNone/>
            </a:pPr>
            <a:endParaRPr lang="en-US" sz="2000" dirty="0"/>
          </a:p>
          <a:p>
            <a:pPr>
              <a:lnSpc>
                <a:spcPct val="80000"/>
              </a:lnSpc>
            </a:pPr>
            <a:r>
              <a:rPr lang="en-US" sz="2400" dirty="0"/>
              <a:t>Increased application of perceptual skill to other              domains</a:t>
            </a:r>
          </a:p>
          <a:p>
            <a:pPr lvl="1">
              <a:lnSpc>
                <a:spcPct val="80000"/>
              </a:lnSpc>
            </a:pPr>
            <a:r>
              <a:rPr lang="en-US" sz="2000" dirty="0"/>
              <a:t>Visually-guided reaching</a:t>
            </a:r>
          </a:p>
          <a:p>
            <a:pPr lvl="1">
              <a:lnSpc>
                <a:spcPct val="80000"/>
              </a:lnSpc>
            </a:pPr>
            <a:r>
              <a:rPr lang="en-US" sz="2000" dirty="0"/>
              <a:t>Cross-modal transfer</a:t>
            </a:r>
          </a:p>
          <a:p>
            <a:pPr lvl="1">
              <a:lnSpc>
                <a:spcPct val="80000"/>
              </a:lnSpc>
            </a:pPr>
            <a:r>
              <a:rPr lang="en-US" sz="2000" dirty="0"/>
              <a:t>Visual cues and postural stability</a:t>
            </a:r>
          </a:p>
        </p:txBody>
      </p:sp>
    </p:spTree>
    <p:extLst>
      <p:ext uri="{BB962C8B-B14F-4D97-AF65-F5344CB8AC3E}">
        <p14:creationId xmlns:p14="http://schemas.microsoft.com/office/powerpoint/2010/main" val="20070130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normAutofit fontScale="90000"/>
          </a:bodyPr>
          <a:lstStyle/>
          <a:p>
            <a:r>
              <a:rPr lang="en-US" sz="4000"/>
              <a:t>Developmental Changes  across Childhood</a:t>
            </a:r>
          </a:p>
        </p:txBody>
      </p:sp>
      <p:pic>
        <p:nvPicPr>
          <p:cNvPr id="300036" name="Picture 4"/>
          <p:cNvPicPr>
            <a:picLocks noGrp="1" noChangeAspect="1" noChangeArrowheads="1"/>
          </p:cNvPicPr>
          <p:nvPr>
            <p:ph type="body" idx="4294967295"/>
          </p:nvPr>
        </p:nvPicPr>
        <p:blipFill>
          <a:blip r:embed="rId3" cstate="print"/>
          <a:srcRect/>
          <a:stretch>
            <a:fillRect/>
          </a:stretch>
        </p:blipFill>
        <p:spPr>
          <a:xfrm>
            <a:off x="2536825" y="1600200"/>
            <a:ext cx="5921375" cy="5070475"/>
          </a:xfrm>
          <a:prstGeom prst="rect">
            <a:avLst/>
          </a:prstGeom>
          <a:noFill/>
          <a:ln/>
        </p:spPr>
      </p:pic>
      <p:sp>
        <p:nvSpPr>
          <p:cNvPr id="300037" name="Text Box 5"/>
          <p:cNvSpPr txBox="1">
            <a:spLocks noChangeArrowheads="1"/>
          </p:cNvSpPr>
          <p:nvPr/>
        </p:nvSpPr>
        <p:spPr bwMode="auto">
          <a:xfrm>
            <a:off x="0" y="2935288"/>
            <a:ext cx="2371725" cy="822325"/>
          </a:xfrm>
          <a:prstGeom prst="rect">
            <a:avLst/>
          </a:prstGeom>
          <a:noFill/>
          <a:ln w="9525">
            <a:noFill/>
            <a:miter lim="800000"/>
            <a:headEnd/>
            <a:tailEnd/>
          </a:ln>
          <a:effectLst/>
        </p:spPr>
        <p:txBody>
          <a:bodyPr wrap="none">
            <a:spAutoFit/>
          </a:bodyPr>
          <a:lstStyle/>
          <a:p>
            <a:r>
              <a:rPr lang="en-US" sz="2400"/>
              <a:t>Visual cues and</a:t>
            </a:r>
          </a:p>
          <a:p>
            <a:r>
              <a:rPr lang="en-US" sz="2400"/>
              <a:t>postural stability</a:t>
            </a:r>
          </a:p>
        </p:txBody>
      </p:sp>
      <p:sp>
        <p:nvSpPr>
          <p:cNvPr id="300038" name="Text Box 6"/>
          <p:cNvSpPr txBox="1">
            <a:spLocks noChangeArrowheads="1"/>
          </p:cNvSpPr>
          <p:nvPr/>
        </p:nvSpPr>
        <p:spPr bwMode="auto">
          <a:xfrm>
            <a:off x="136525" y="6361113"/>
            <a:ext cx="2012950" cy="366712"/>
          </a:xfrm>
          <a:prstGeom prst="rect">
            <a:avLst/>
          </a:prstGeom>
          <a:noFill/>
          <a:ln w="9525">
            <a:noFill/>
            <a:miter lim="800000"/>
            <a:headEnd/>
            <a:tailEnd/>
          </a:ln>
          <a:effectLst/>
        </p:spPr>
        <p:txBody>
          <a:bodyPr wrap="none">
            <a:spAutoFit/>
          </a:bodyPr>
          <a:lstStyle/>
          <a:p>
            <a:r>
              <a:rPr lang="en-US"/>
              <a:t>Schmuckler, 1997</a:t>
            </a:r>
          </a:p>
        </p:txBody>
      </p:sp>
    </p:spTree>
    <p:extLst>
      <p:ext uri="{BB962C8B-B14F-4D97-AF65-F5344CB8AC3E}">
        <p14:creationId xmlns:p14="http://schemas.microsoft.com/office/powerpoint/2010/main" val="924188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Slide Number Placeholder 6"/>
          <p:cNvSpPr>
            <a:spLocks noGrp="1"/>
          </p:cNvSpPr>
          <p:nvPr>
            <p:ph type="sldNum" sz="quarter" idx="12"/>
          </p:nvPr>
        </p:nvSpPr>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fld id="{6A2F6B34-5CD6-4F9F-BD0C-A42FDD09D2E0}" type="slidenum">
              <a:rPr lang="en-US" altLang="en-US" sz="1400"/>
              <a:pPr/>
              <a:t>117</a:t>
            </a:fld>
            <a:endParaRPr lang="en-US" altLang="en-US" sz="1400"/>
          </a:p>
        </p:txBody>
      </p:sp>
      <p:sp>
        <p:nvSpPr>
          <p:cNvPr id="21507" name="Rectangle 2"/>
          <p:cNvSpPr>
            <a:spLocks noGrp="1" noChangeArrowheads="1"/>
          </p:cNvSpPr>
          <p:nvPr>
            <p:ph type="title"/>
          </p:nvPr>
        </p:nvSpPr>
        <p:spPr/>
        <p:txBody>
          <a:bodyPr/>
          <a:lstStyle/>
          <a:p>
            <a:r>
              <a:rPr lang="en-US" altLang="en-US"/>
              <a:t>What’s going on?</a:t>
            </a:r>
          </a:p>
        </p:txBody>
      </p:sp>
      <p:sp>
        <p:nvSpPr>
          <p:cNvPr id="21508" name="Rectangle 4"/>
          <p:cNvSpPr>
            <a:spLocks noGrp="1" noChangeArrowheads="1"/>
          </p:cNvSpPr>
          <p:nvPr>
            <p:ph type="body" sz="half" idx="1"/>
          </p:nvPr>
        </p:nvSpPr>
        <p:spPr/>
        <p:txBody>
          <a:bodyPr/>
          <a:lstStyle/>
          <a:p>
            <a:r>
              <a:rPr lang="en-US" altLang="en-US" sz="2800"/>
              <a:t>English-learning infants hear Hindi contrast better than English-speaking adults</a:t>
            </a:r>
          </a:p>
          <a:p>
            <a:r>
              <a:rPr lang="en-US" altLang="en-US" sz="2800"/>
              <a:t>Almost as well as adult Hindi-speakers</a:t>
            </a:r>
          </a:p>
        </p:txBody>
      </p:sp>
      <p:graphicFrame>
        <p:nvGraphicFramePr>
          <p:cNvPr id="21509" name="Object 3"/>
          <p:cNvGraphicFramePr>
            <a:graphicFrameLocks noGrp="1" noChangeAspect="1"/>
          </p:cNvGraphicFramePr>
          <p:nvPr>
            <p:ph type="chart" sz="half" idx="2"/>
          </p:nvPr>
        </p:nvGraphicFramePr>
        <p:xfrm>
          <a:off x="4264025" y="1524000"/>
          <a:ext cx="4727575" cy="5105400"/>
        </p:xfrm>
        <a:graphic>
          <a:graphicData uri="http://schemas.openxmlformats.org/presentationml/2006/ole">
            <mc:AlternateContent xmlns:mc="http://schemas.openxmlformats.org/markup-compatibility/2006">
              <mc:Choice xmlns:v="urn:schemas-microsoft-com:vml" Requires="v">
                <p:oleObj name="Chart" r:id="rId3" imgW="7772431" imgH="4114862" progId="MSGraph.Chart.8">
                  <p:embed followColorScheme="full"/>
                </p:oleObj>
              </mc:Choice>
              <mc:Fallback>
                <p:oleObj name="Chart" r:id="rId3" imgW="7772431" imgH="4114862" progId="MSGraph.Chart.8">
                  <p:embed followColorScheme="full"/>
                  <p:pic>
                    <p:nvPicPr>
                      <p:cNvPr id="0" name=""/>
                      <p:cNvPicPr>
                        <a:picLocks noChangeAspect="1" noChangeArrowheads="1"/>
                      </p:cNvPicPr>
                      <p:nvPr/>
                    </p:nvPicPr>
                    <p:blipFill>
                      <a:blip r:embed="rId4"/>
                      <a:srcRect/>
                      <a:stretch>
                        <a:fillRect/>
                      </a:stretch>
                    </p:blipFill>
                    <p:spPr bwMode="auto">
                      <a:xfrm>
                        <a:off x="4264025" y="1524000"/>
                        <a:ext cx="47275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77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normAutofit/>
          </a:bodyPr>
          <a:lstStyle/>
          <a:p>
            <a:r>
              <a:rPr lang="en-US" sz="4000" dirty="0"/>
              <a:t>Holistic Face Processing </a:t>
            </a:r>
          </a:p>
        </p:txBody>
      </p:sp>
      <p:sp>
        <p:nvSpPr>
          <p:cNvPr id="2" name="Content Placeholder 1"/>
          <p:cNvSpPr>
            <a:spLocks noGrp="1"/>
          </p:cNvSpPr>
          <p:nvPr>
            <p:ph sz="half" idx="1"/>
          </p:nvPr>
        </p:nvSpPr>
        <p:spPr/>
        <p:txBody>
          <a:bodyPr/>
          <a:lstStyle/>
          <a:p>
            <a:endParaRPr lang="en-US" dirty="0"/>
          </a:p>
        </p:txBody>
      </p:sp>
      <p:sp>
        <p:nvSpPr>
          <p:cNvPr id="325637" name="Text Box 5"/>
          <p:cNvSpPr txBox="1">
            <a:spLocks noChangeArrowheads="1"/>
          </p:cNvSpPr>
          <p:nvPr/>
        </p:nvSpPr>
        <p:spPr bwMode="auto">
          <a:xfrm>
            <a:off x="4495800" y="6491288"/>
            <a:ext cx="456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LeGrand, Mondloch, Maurer, &amp; Brent, 2004</a:t>
            </a: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69"/>
          <a:stretch/>
        </p:blipFill>
        <p:spPr bwMode="auto">
          <a:xfrm>
            <a:off x="1149927" y="1665965"/>
            <a:ext cx="6691745" cy="480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6441168" y="24384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572000" y="28956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667000" y="27432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437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normAutofit/>
          </a:bodyPr>
          <a:lstStyle/>
          <a:p>
            <a:r>
              <a:rPr lang="en-US" sz="4000" dirty="0"/>
              <a:t>Face Recognition </a:t>
            </a:r>
          </a:p>
        </p:txBody>
      </p:sp>
      <p:sp>
        <p:nvSpPr>
          <p:cNvPr id="327683" name="Rectangle 3"/>
          <p:cNvSpPr>
            <a:spLocks noGrp="1" noChangeArrowheads="1"/>
          </p:cNvSpPr>
          <p:nvPr>
            <p:ph idx="1"/>
          </p:nvPr>
        </p:nvSpPr>
        <p:spPr>
          <a:xfrm>
            <a:off x="457200" y="1600200"/>
            <a:ext cx="8229600" cy="4530725"/>
          </a:xfrm>
          <a:prstGeom prst="rect">
            <a:avLst/>
          </a:prstGeom>
        </p:spPr>
        <p:txBody>
          <a:bodyPr/>
          <a:lstStyle/>
          <a:p>
            <a:pPr>
              <a:buFont typeface="Wingdings" pitchFamily="2" charset="2"/>
              <a:buNone/>
            </a:pPr>
            <a:endParaRPr lang="en-US" dirty="0"/>
          </a:p>
        </p:txBody>
      </p:sp>
      <p:sp>
        <p:nvSpPr>
          <p:cNvPr id="327688" name="Text Box 8"/>
          <p:cNvSpPr txBox="1">
            <a:spLocks noChangeArrowheads="1"/>
          </p:cNvSpPr>
          <p:nvPr/>
        </p:nvSpPr>
        <p:spPr bwMode="auto">
          <a:xfrm>
            <a:off x="6368102" y="2209800"/>
            <a:ext cx="196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Eye/mouth shape</a:t>
            </a:r>
          </a:p>
        </p:txBody>
      </p:sp>
      <p:sp>
        <p:nvSpPr>
          <p:cNvPr id="327689" name="Text Box 9"/>
          <p:cNvSpPr txBox="1">
            <a:spLocks noChangeArrowheads="1"/>
          </p:cNvSpPr>
          <p:nvPr/>
        </p:nvSpPr>
        <p:spPr bwMode="auto">
          <a:xfrm>
            <a:off x="6256317" y="3815557"/>
            <a:ext cx="280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Shape of external contour</a:t>
            </a:r>
          </a:p>
        </p:txBody>
      </p:sp>
      <p:sp>
        <p:nvSpPr>
          <p:cNvPr id="327690" name="Text Box 10"/>
          <p:cNvSpPr txBox="1">
            <a:spLocks noChangeArrowheads="1"/>
          </p:cNvSpPr>
          <p:nvPr/>
        </p:nvSpPr>
        <p:spPr bwMode="auto">
          <a:xfrm>
            <a:off x="6256317" y="5630069"/>
            <a:ext cx="2965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Spacing of internal features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7" y="1452323"/>
            <a:ext cx="6256317" cy="540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6477000" y="6248400"/>
            <a:ext cx="1262042"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4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6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6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6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8" grpId="0"/>
      <p:bldP spid="327689" grpId="0"/>
      <p:bldP spid="327690"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normAutofit fontScale="90000"/>
          </a:bodyPr>
          <a:lstStyle/>
          <a:p>
            <a:r>
              <a:rPr lang="en-US" sz="4000"/>
              <a:t>The Role of Experience in Perceptual Development (cont)</a:t>
            </a:r>
          </a:p>
        </p:txBody>
      </p:sp>
      <p:sp>
        <p:nvSpPr>
          <p:cNvPr id="335875" name="Rectangle 3"/>
          <p:cNvSpPr>
            <a:spLocks noGrp="1" noChangeArrowheads="1"/>
          </p:cNvSpPr>
          <p:nvPr>
            <p:ph idx="1"/>
          </p:nvPr>
        </p:nvSpPr>
        <p:spPr>
          <a:xfrm>
            <a:off x="457200" y="1600200"/>
            <a:ext cx="8229600" cy="4530725"/>
          </a:xfrm>
          <a:prstGeom prst="rect">
            <a:avLst/>
          </a:prstGeom>
        </p:spPr>
        <p:txBody>
          <a:bodyPr>
            <a:normAutofit lnSpcReduction="10000"/>
          </a:bodyPr>
          <a:lstStyle/>
          <a:p>
            <a:r>
              <a:rPr lang="en-US" sz="2800" dirty="0"/>
              <a:t>Interpretations of developmental mechanisms underlying sleeper effects</a:t>
            </a:r>
          </a:p>
          <a:p>
            <a:pPr lvl="1"/>
            <a:r>
              <a:rPr lang="en-US" sz="2400" dirty="0"/>
              <a:t>Loss of optimal neural architecture</a:t>
            </a:r>
          </a:p>
          <a:p>
            <a:pPr lvl="2"/>
            <a:r>
              <a:rPr lang="en-US" sz="2000" dirty="0"/>
              <a:t>Lack of visual input </a:t>
            </a:r>
            <a:r>
              <a:rPr lang="en-US" sz="2000" dirty="0">
                <a:sym typeface="Wingdings" pitchFamily="2" charset="2"/>
              </a:rPr>
              <a:t> loss of essential neural connections or reallocation of resources for different forms of processing</a:t>
            </a:r>
          </a:p>
          <a:p>
            <a:pPr lvl="2">
              <a:buFont typeface="Wingdings" pitchFamily="2" charset="2"/>
              <a:buNone/>
            </a:pPr>
            <a:r>
              <a:rPr lang="en-US" sz="2000" dirty="0"/>
              <a:t> </a:t>
            </a:r>
          </a:p>
          <a:p>
            <a:pPr lvl="1"/>
            <a:r>
              <a:rPr lang="en-US" sz="2400" dirty="0"/>
              <a:t>Effects of altered timing and/or sequence of input</a:t>
            </a:r>
          </a:p>
          <a:p>
            <a:pPr lvl="2"/>
            <a:r>
              <a:rPr lang="en-US" sz="2000" dirty="0"/>
              <a:t>Mismatch between input and prior experience</a:t>
            </a:r>
          </a:p>
          <a:p>
            <a:pPr lvl="3"/>
            <a:r>
              <a:rPr lang="en-US" sz="1800" dirty="0"/>
              <a:t>No visual input </a:t>
            </a:r>
            <a:r>
              <a:rPr lang="en-US" sz="1800" dirty="0">
                <a:sym typeface="Wingdings" pitchFamily="2" charset="2"/>
              </a:rPr>
              <a:t> rapid increase in acuity</a:t>
            </a:r>
          </a:p>
          <a:p>
            <a:pPr lvl="3"/>
            <a:r>
              <a:rPr lang="en-US" sz="1800" dirty="0"/>
              <a:t>Side effect of rapid increase =</a:t>
            </a:r>
          </a:p>
          <a:p>
            <a:pPr lvl="4"/>
            <a:r>
              <a:rPr lang="en-US" sz="1800" dirty="0"/>
              <a:t>doesn’t give time to process ‘globally’ </a:t>
            </a:r>
          </a:p>
          <a:p>
            <a:pPr lvl="5"/>
            <a:r>
              <a:rPr lang="en-US" sz="1800" dirty="0"/>
              <a:t>as in typical development</a:t>
            </a:r>
          </a:p>
        </p:txBody>
      </p:sp>
    </p:spTree>
    <p:extLst>
      <p:ext uri="{BB962C8B-B14F-4D97-AF65-F5344CB8AC3E}">
        <p14:creationId xmlns:p14="http://schemas.microsoft.com/office/powerpoint/2010/main" val="3658530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normAutofit fontScale="90000"/>
          </a:bodyPr>
          <a:lstStyle/>
          <a:p>
            <a:r>
              <a:rPr lang="en-US" sz="4000" dirty="0"/>
              <a:t>Historical &amp; regional differences myopia rates (nearsightedness)</a:t>
            </a:r>
          </a:p>
        </p:txBody>
      </p:sp>
      <p:sp>
        <p:nvSpPr>
          <p:cNvPr id="317443" name="Rectangle 3"/>
          <p:cNvSpPr>
            <a:spLocks noGrp="1" noChangeArrowheads="1"/>
          </p:cNvSpPr>
          <p:nvPr>
            <p:ph sz="half" idx="1"/>
          </p:nvPr>
        </p:nvSpPr>
        <p:spPr>
          <a:xfrm>
            <a:off x="457200" y="1600200"/>
            <a:ext cx="2327193" cy="4525963"/>
          </a:xfrm>
          <a:prstGeom prst="rect">
            <a:avLst/>
          </a:prstGeom>
        </p:spPr>
        <p:txBody>
          <a:bodyPr>
            <a:normAutofit/>
          </a:bodyPr>
          <a:lstStyle/>
          <a:p>
            <a:r>
              <a:rPr lang="en-US" dirty="0"/>
              <a:t>How would you interpret these data?</a:t>
            </a:r>
          </a:p>
        </p:txBody>
      </p:sp>
      <p:sp>
        <p:nvSpPr>
          <p:cNvPr id="2" name="Content Placeholder 1"/>
          <p:cNvSpPr>
            <a:spLocks noGrp="1"/>
          </p:cNvSpPr>
          <p:nvPr>
            <p:ph sz="half" idx="2"/>
          </p:nvPr>
        </p:nvSpPr>
        <p:spPr/>
        <p:txBody>
          <a:bodyPr>
            <a:normAutofit/>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393" y="1600200"/>
            <a:ext cx="6085312"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47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see in this picture?</a:t>
            </a:r>
          </a:p>
        </p:txBody>
      </p:sp>
      <p:sp>
        <p:nvSpPr>
          <p:cNvPr id="3" name="Content Placeholder 2"/>
          <p:cNvSpPr>
            <a:spLocks noGrp="1"/>
          </p:cNvSpPr>
          <p:nvPr>
            <p:ph idx="1"/>
          </p:nvPr>
        </p:nvSpPr>
        <p:spPr/>
        <p:txBody>
          <a:bodyPr>
            <a:normAutofit fontScale="5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hlinkClick r:id="rId3"/>
            </a:endParaRPr>
          </a:p>
          <a:p>
            <a:endParaRPr lang="en-US" dirty="0">
              <a:hlinkClick r:id="rId3"/>
            </a:endParaRPr>
          </a:p>
          <a:p>
            <a:endParaRPr lang="en-US" dirty="0">
              <a:solidFill>
                <a:prstClr val="black"/>
              </a:solidFill>
              <a:hlinkClick r:id="rId4"/>
            </a:endParaRPr>
          </a:p>
          <a:p>
            <a:endParaRPr lang="en-US" dirty="0">
              <a:solidFill>
                <a:prstClr val="black"/>
              </a:solidFill>
              <a:hlinkClick r:id="rId4"/>
            </a:endParaRPr>
          </a:p>
          <a:p>
            <a:endParaRPr lang="en-US" dirty="0">
              <a:solidFill>
                <a:prstClr val="black"/>
              </a:solidFill>
              <a:hlinkClick r:id="rId4"/>
            </a:endParaRPr>
          </a:p>
          <a:p>
            <a:endParaRPr lang="en-US" dirty="0">
              <a:solidFill>
                <a:prstClr val="black"/>
              </a:solidFill>
              <a:hlinkClick r:id="rId4"/>
            </a:endParaRPr>
          </a:p>
          <a:p>
            <a:r>
              <a:rPr lang="en-US" dirty="0">
                <a:solidFill>
                  <a:prstClr val="black"/>
                </a:solidFill>
                <a:hlinkClick r:id="rId4"/>
              </a:rPr>
              <a:t>Phenomenon: www.youtube.com/watch?v=YIKm3Pq9U8M</a:t>
            </a:r>
            <a:r>
              <a:rPr lang="en-US" dirty="0">
                <a:solidFill>
                  <a:prstClr val="black"/>
                </a:solidFill>
              </a:rPr>
              <a:t> (54s)</a:t>
            </a:r>
          </a:p>
          <a:p>
            <a:r>
              <a:rPr lang="en-US" dirty="0">
                <a:hlinkClick r:id="rId5" action="ppaction://hlinkfile"/>
              </a:rPr>
              <a:t>Gislén, A., Warrant, E. J., </a:t>
            </a:r>
            <a:r>
              <a:rPr lang="en-US" dirty="0" err="1">
                <a:hlinkClick r:id="rId5" action="ppaction://hlinkfile"/>
              </a:rPr>
              <a:t>Dacke</a:t>
            </a:r>
            <a:r>
              <a:rPr lang="en-US" dirty="0">
                <a:hlinkClick r:id="rId5" action="ppaction://hlinkfile"/>
              </a:rPr>
              <a:t>, M., &amp; </a:t>
            </a:r>
            <a:r>
              <a:rPr lang="en-US" dirty="0" err="1">
                <a:hlinkClick r:id="rId5" action="ppaction://hlinkfile"/>
              </a:rPr>
              <a:t>Kröger</a:t>
            </a:r>
            <a:r>
              <a:rPr lang="en-US" dirty="0">
                <a:hlinkClick r:id="rId5" action="ppaction://hlinkfile"/>
              </a:rPr>
              <a:t>, R. H. H. (2006</a:t>
            </a:r>
            <a:r>
              <a:rPr lang="en-US" sz="3800" b="1" dirty="0">
                <a:hlinkClick r:id="rId5" action="ppaction://hlinkfile"/>
              </a:rPr>
              <a:t>). Visual training improves underwater vision in children</a:t>
            </a:r>
            <a:r>
              <a:rPr lang="en-US" dirty="0">
                <a:hlinkClick r:id="rId5" action="ppaction://hlinkfile"/>
              </a:rPr>
              <a:t>. </a:t>
            </a:r>
            <a:r>
              <a:rPr lang="en-US" i="1" dirty="0">
                <a:hlinkClick r:id="rId5" action="ppaction://hlinkfile"/>
              </a:rPr>
              <a:t>Vision Research, 46(20), 3443-3450. </a:t>
            </a:r>
            <a:r>
              <a:rPr lang="en-US" i="1" dirty="0" err="1">
                <a:hlinkClick r:id="rId5" action="ppaction://hlinkfile"/>
              </a:rPr>
              <a:t>doi</a:t>
            </a:r>
            <a:r>
              <a:rPr lang="en-US" i="1" dirty="0">
                <a:hlinkClick r:id="rId5" action="ppaction://hlinkfile"/>
              </a:rPr>
              <a:t>: http://dx.doi.org/10.1016/j.visres.2006.05.004</a:t>
            </a:r>
            <a:endParaRPr lang="en-US" i="1" dirty="0"/>
          </a:p>
          <a:p>
            <a:endParaRPr lang="en-US" dirty="0"/>
          </a:p>
        </p:txBody>
      </p:sp>
      <p:sp>
        <p:nvSpPr>
          <p:cNvPr id="4" name="Rectangle 3"/>
          <p:cNvSpPr/>
          <p:nvPr/>
        </p:nvSpPr>
        <p:spPr>
          <a:xfrm>
            <a:off x="3516313" y="5930694"/>
            <a:ext cx="2286000" cy="369332"/>
          </a:xfrm>
          <a:prstGeom prst="rect">
            <a:avLst/>
          </a:prstGeom>
        </p:spPr>
        <p:txBody>
          <a:bodyPr>
            <a:spAutoFit/>
          </a:bodyPr>
          <a:lstStyle/>
          <a:p>
            <a:endParaRPr lang="en-US" dirty="0">
              <a:solidFill>
                <a:prstClr val="black"/>
              </a:solidFill>
            </a:endParaRPr>
          </a:p>
        </p:txBody>
      </p:sp>
      <p:pic>
        <p:nvPicPr>
          <p:cNvPr id="5" name="Picture 4"/>
          <p:cNvPicPr>
            <a:picLocks noChangeAspect="1"/>
          </p:cNvPicPr>
          <p:nvPr/>
        </p:nvPicPr>
        <p:blipFill>
          <a:blip r:embed="rId6"/>
          <a:stretch>
            <a:fillRect/>
          </a:stretch>
        </p:blipFill>
        <p:spPr>
          <a:xfrm>
            <a:off x="1752601" y="1686325"/>
            <a:ext cx="5562600" cy="3438251"/>
          </a:xfrm>
          <a:prstGeom prst="rect">
            <a:avLst/>
          </a:prstGeom>
        </p:spPr>
      </p:pic>
    </p:spTree>
    <p:extLst>
      <p:ext uri="{BB962C8B-B14F-4D97-AF65-F5344CB8AC3E}">
        <p14:creationId xmlns:p14="http://schemas.microsoft.com/office/powerpoint/2010/main" val="2677491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1000" y="76200"/>
            <a:ext cx="7010400" cy="2819400"/>
          </a:xfrm>
          <a:prstGeom prst="rect">
            <a:avLst/>
          </a:prstGeom>
        </p:spPr>
      </p:pic>
      <p:sp>
        <p:nvSpPr>
          <p:cNvPr id="3" name="Rectangle 2"/>
          <p:cNvSpPr/>
          <p:nvPr/>
        </p:nvSpPr>
        <p:spPr>
          <a:xfrm>
            <a:off x="1447800" y="3581400"/>
            <a:ext cx="6096000" cy="2677656"/>
          </a:xfrm>
          <a:prstGeom prst="rect">
            <a:avLst/>
          </a:prstGeom>
        </p:spPr>
        <p:txBody>
          <a:bodyPr wrap="square">
            <a:spAutoFit/>
          </a:bodyPr>
          <a:lstStyle/>
          <a:p>
            <a:pPr algn="just"/>
            <a:r>
              <a:rPr lang="en-US" sz="1400" dirty="0">
                <a:latin typeface="Times New Roman" panose="02020603050405020304" pitchFamily="18" charset="0"/>
              </a:rPr>
              <a:t>Children in a tribe of sea-gypsies from South-East Asia have been found to have superior underwater vision compared to European children. In this study, we show that the improved underwater vision of these Moken children is not due to better contrast sensitivity in general. We also show that European children can achieve the same underwater acuity as the Moken children. </a:t>
            </a:r>
            <a:r>
              <a:rPr lang="en-US" sz="1400" b="1" dirty="0">
                <a:latin typeface="Times New Roman" panose="02020603050405020304" pitchFamily="18" charset="0"/>
              </a:rPr>
              <a:t>After 1 month of under- water training (11 sessions) followed by 4 months with no underwater activities, European children showed improved underwater vision and distinct bursts of pupil constriction. </a:t>
            </a:r>
            <a:r>
              <a:rPr lang="en-US" sz="1400" dirty="0">
                <a:latin typeface="Times New Roman" panose="02020603050405020304" pitchFamily="18" charset="0"/>
              </a:rPr>
              <a:t>When tested 8 months after the last training session in an outdoor pool in bright sunlight—com- parable to light environments in South-East Asia—the children had attained the same underwater acuity as the sea-gypsy children. The achieved performance can be explained by the combined eﬀect of pupil constriction and strong accommodation.</a:t>
            </a:r>
          </a:p>
        </p:txBody>
      </p:sp>
    </p:spTree>
    <p:extLst>
      <p:ext uri="{BB962C8B-B14F-4D97-AF65-F5344CB8AC3E}">
        <p14:creationId xmlns:p14="http://schemas.microsoft.com/office/powerpoint/2010/main" val="352128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normAutofit fontScale="90000"/>
          </a:bodyPr>
          <a:lstStyle/>
          <a:p>
            <a:pPr algn="ctr"/>
            <a:r>
              <a:rPr lang="en-US" sz="4000" dirty="0" err="1"/>
              <a:t>Adaptiveness</a:t>
            </a:r>
            <a:r>
              <a:rPr lang="en-US" sz="4000" dirty="0"/>
              <a:t> in Patterns of </a:t>
            </a:r>
            <a:br>
              <a:rPr lang="en-US" sz="4000" dirty="0"/>
            </a:br>
            <a:r>
              <a:rPr lang="en-US" sz="4000" dirty="0"/>
              <a:t>Growth?</a:t>
            </a:r>
          </a:p>
        </p:txBody>
      </p:sp>
      <p:sp>
        <p:nvSpPr>
          <p:cNvPr id="295939" name="Rectangle 3"/>
          <p:cNvSpPr>
            <a:spLocks noGrp="1" noChangeArrowheads="1"/>
          </p:cNvSpPr>
          <p:nvPr>
            <p:ph type="body" idx="4294967295"/>
          </p:nvPr>
        </p:nvSpPr>
        <p:spPr>
          <a:xfrm>
            <a:off x="457200" y="1717675"/>
            <a:ext cx="8229600" cy="4530725"/>
          </a:xfrm>
          <a:prstGeom prst="rect">
            <a:avLst/>
          </a:prstGeom>
        </p:spPr>
        <p:txBody>
          <a:bodyPr>
            <a:normAutofit lnSpcReduction="10000"/>
          </a:bodyPr>
          <a:lstStyle/>
          <a:p>
            <a:pPr>
              <a:lnSpc>
                <a:spcPct val="90000"/>
              </a:lnSpc>
            </a:pPr>
            <a:r>
              <a:rPr lang="en-US" dirty="0" err="1"/>
              <a:t>Adaptiveness</a:t>
            </a:r>
            <a:r>
              <a:rPr lang="en-US" dirty="0"/>
              <a:t> of initial perceptual sensitivities?</a:t>
            </a:r>
          </a:p>
          <a:p>
            <a:pPr>
              <a:lnSpc>
                <a:spcPct val="90000"/>
              </a:lnSpc>
              <a:buNone/>
            </a:pPr>
            <a:endParaRPr lang="en-US" dirty="0"/>
          </a:p>
          <a:p>
            <a:pPr lvl="1">
              <a:lnSpc>
                <a:spcPct val="90000"/>
              </a:lnSpc>
            </a:pPr>
            <a:r>
              <a:rPr lang="en-US" dirty="0"/>
              <a:t>Touch/smell well developed at birth</a:t>
            </a:r>
          </a:p>
          <a:p>
            <a:pPr lvl="2">
              <a:lnSpc>
                <a:spcPct val="90000"/>
              </a:lnSpc>
            </a:pPr>
            <a:r>
              <a:rPr lang="en-US" dirty="0"/>
              <a:t>Approach/withdrawal responses</a:t>
            </a:r>
          </a:p>
          <a:p>
            <a:pPr lvl="2">
              <a:lnSpc>
                <a:spcPct val="90000"/>
              </a:lnSpc>
              <a:buFont typeface="Wingdings" pitchFamily="2" charset="2"/>
              <a:buNone/>
            </a:pPr>
            <a:endParaRPr lang="en-US" dirty="0"/>
          </a:p>
          <a:p>
            <a:pPr lvl="1">
              <a:lnSpc>
                <a:spcPct val="90000"/>
              </a:lnSpc>
            </a:pPr>
            <a:r>
              <a:rPr lang="en-US" dirty="0"/>
              <a:t>Optimal hearing in mid-frequencies</a:t>
            </a:r>
          </a:p>
          <a:p>
            <a:pPr lvl="2">
              <a:lnSpc>
                <a:spcPct val="90000"/>
              </a:lnSpc>
            </a:pPr>
            <a:r>
              <a:rPr lang="en-US" dirty="0"/>
              <a:t>Sensitivity to lower/higher frequencies later</a:t>
            </a:r>
          </a:p>
          <a:p>
            <a:pPr lvl="2">
              <a:lnSpc>
                <a:spcPct val="90000"/>
              </a:lnSpc>
              <a:buFont typeface="Wingdings" pitchFamily="2" charset="2"/>
              <a:buNone/>
            </a:pPr>
            <a:endParaRPr lang="en-US" dirty="0"/>
          </a:p>
          <a:p>
            <a:pPr lvl="1">
              <a:lnSpc>
                <a:spcPct val="90000"/>
              </a:lnSpc>
            </a:pPr>
            <a:r>
              <a:rPr lang="en-US" dirty="0"/>
              <a:t>Gradual development of acuity with clearest </a:t>
            </a:r>
            <a:r>
              <a:rPr lang="en-US"/>
              <a:t>image at 12 </a:t>
            </a:r>
            <a:r>
              <a:rPr lang="en-US" dirty="0"/>
              <a:t>inches in newborn</a:t>
            </a:r>
          </a:p>
        </p:txBody>
      </p:sp>
    </p:spTree>
    <p:extLst>
      <p:ext uri="{BB962C8B-B14F-4D97-AF65-F5344CB8AC3E}">
        <p14:creationId xmlns:p14="http://schemas.microsoft.com/office/powerpoint/2010/main" val="4117602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tLang="en-US" sz="1400"/>
              <a:t>Messinger</a:t>
            </a:r>
          </a:p>
        </p:txBody>
      </p:sp>
      <p:sp>
        <p:nvSpPr>
          <p:cNvPr id="39939" name="Rectangle 4"/>
          <p:cNvSpPr>
            <a:spLocks noGrp="1" noChangeArrowheads="1"/>
          </p:cNvSpPr>
          <p:nvPr>
            <p:ph type="title"/>
          </p:nvPr>
        </p:nvSpPr>
        <p:spPr/>
        <p:txBody>
          <a:bodyPr/>
          <a:lstStyle/>
          <a:p>
            <a:r>
              <a:rPr lang="en-US" altLang="en-US"/>
              <a:t>Sensory system development</a:t>
            </a:r>
          </a:p>
        </p:txBody>
      </p:sp>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8001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493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lgn="ctr"/>
            <a:r>
              <a:rPr lang="en-US" dirty="0"/>
              <a:t>Domains of Development</a:t>
            </a:r>
          </a:p>
        </p:txBody>
      </p:sp>
      <p:sp>
        <p:nvSpPr>
          <p:cNvPr id="214019" name="Rectangle 3"/>
          <p:cNvSpPr>
            <a:spLocks noGrp="1" noChangeArrowheads="1"/>
          </p:cNvSpPr>
          <p:nvPr>
            <p:ph type="body" idx="4294967295"/>
          </p:nvPr>
        </p:nvSpPr>
        <p:spPr>
          <a:xfrm>
            <a:off x="457200" y="1646237"/>
            <a:ext cx="8229600" cy="4526280"/>
          </a:xfrm>
          <a:prstGeom prst="rect">
            <a:avLst/>
          </a:prstGeom>
        </p:spPr>
        <p:txBody>
          <a:bodyPr/>
          <a:lstStyle/>
          <a:p>
            <a:r>
              <a:rPr lang="en-US" dirty="0">
                <a:solidFill>
                  <a:srgbClr val="00B050"/>
                </a:solidFill>
              </a:rPr>
              <a:t>Perception</a:t>
            </a:r>
          </a:p>
          <a:p>
            <a:r>
              <a:rPr lang="en-US" dirty="0"/>
              <a:t>Cognition</a:t>
            </a:r>
          </a:p>
          <a:p>
            <a:r>
              <a:rPr lang="en-US" dirty="0"/>
              <a:t>Language </a:t>
            </a:r>
          </a:p>
          <a:p>
            <a:r>
              <a:rPr lang="en-US" dirty="0"/>
              <a:t>Social/Emotional</a:t>
            </a:r>
            <a:endParaRPr lang="en-US" dirty="0">
              <a:solidFill>
                <a:srgbClr val="FF0000"/>
              </a:solidFill>
            </a:endParaRPr>
          </a:p>
        </p:txBody>
      </p:sp>
      <p:pic>
        <p:nvPicPr>
          <p:cNvPr id="214020" name="Picture 4" descr="Bronfenbrenner-systems 1979"/>
          <p:cNvPicPr>
            <a:picLocks noChangeAspect="1" noChangeArrowheads="1"/>
          </p:cNvPicPr>
          <p:nvPr/>
        </p:nvPicPr>
        <p:blipFill>
          <a:blip r:embed="rId3" cstate="print"/>
          <a:srcRect/>
          <a:stretch>
            <a:fillRect/>
          </a:stretch>
        </p:blipFill>
        <p:spPr bwMode="auto">
          <a:xfrm>
            <a:off x="4267200" y="3629025"/>
            <a:ext cx="4267200" cy="2924175"/>
          </a:xfrm>
          <a:prstGeom prst="rect">
            <a:avLst/>
          </a:prstGeom>
          <a:noFill/>
        </p:spPr>
      </p:pic>
      <p:sp>
        <p:nvSpPr>
          <p:cNvPr id="214021" name="Rectangle 5"/>
          <p:cNvSpPr>
            <a:spLocks noChangeArrowheads="1"/>
          </p:cNvSpPr>
          <p:nvPr/>
        </p:nvSpPr>
        <p:spPr bwMode="auto">
          <a:xfrm>
            <a:off x="6172200" y="4978400"/>
            <a:ext cx="457200" cy="457200"/>
          </a:xfrm>
          <a:prstGeom prst="rect">
            <a:avLst/>
          </a:prstGeom>
          <a:noFill/>
          <a:ln w="50800">
            <a:solidFill>
              <a:srgbClr val="00B050"/>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98964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tLang="en-US" sz="1400"/>
              <a:t>Messinger</a:t>
            </a:r>
          </a:p>
        </p:txBody>
      </p:sp>
      <p:sp>
        <p:nvSpPr>
          <p:cNvPr id="39939" name="Rectangle 4"/>
          <p:cNvSpPr>
            <a:spLocks noGrp="1" noChangeArrowheads="1"/>
          </p:cNvSpPr>
          <p:nvPr>
            <p:ph type="title"/>
          </p:nvPr>
        </p:nvSpPr>
        <p:spPr/>
        <p:txBody>
          <a:bodyPr/>
          <a:lstStyle/>
          <a:p>
            <a:r>
              <a:rPr lang="en-US" altLang="en-US"/>
              <a:t>Sensory system development</a:t>
            </a:r>
          </a:p>
        </p:txBody>
      </p:sp>
      <p:pic>
        <p:nvPicPr>
          <p:cNvPr id="3" name="Picture 2"/>
          <p:cNvPicPr>
            <a:picLocks noChangeAspect="1"/>
          </p:cNvPicPr>
          <p:nvPr/>
        </p:nvPicPr>
        <p:blipFill>
          <a:blip r:embed="rId3"/>
          <a:stretch>
            <a:fillRect/>
          </a:stretch>
        </p:blipFill>
        <p:spPr>
          <a:xfrm>
            <a:off x="838200" y="1752600"/>
            <a:ext cx="8274267" cy="4443588"/>
          </a:xfrm>
          <a:prstGeom prst="rect">
            <a:avLst/>
          </a:prstGeom>
        </p:spPr>
      </p:pic>
    </p:spTree>
    <p:extLst>
      <p:ext uri="{BB962C8B-B14F-4D97-AF65-F5344CB8AC3E}">
        <p14:creationId xmlns:p14="http://schemas.microsoft.com/office/powerpoint/2010/main" val="4233663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dirty="0"/>
              <a:t>Messinger</a:t>
            </a:r>
          </a:p>
        </p:txBody>
      </p:sp>
      <p:sp>
        <p:nvSpPr>
          <p:cNvPr id="146434" name="Rectangle 2"/>
          <p:cNvSpPr>
            <a:spLocks noGrp="1" noChangeArrowheads="1"/>
          </p:cNvSpPr>
          <p:nvPr>
            <p:ph type="title"/>
          </p:nvPr>
        </p:nvSpPr>
        <p:spPr/>
        <p:txBody>
          <a:bodyPr>
            <a:normAutofit fontScale="90000"/>
          </a:bodyPr>
          <a:lstStyle/>
          <a:p>
            <a:r>
              <a:rPr lang="en-US" altLang="en-US" dirty="0"/>
              <a:t>Order of prenatal experience impacts sensory development</a:t>
            </a:r>
          </a:p>
        </p:txBody>
      </p:sp>
      <p:sp>
        <p:nvSpPr>
          <p:cNvPr id="146435" name="Rectangle 3"/>
          <p:cNvSpPr>
            <a:spLocks noGrp="1" noChangeArrowheads="1"/>
          </p:cNvSpPr>
          <p:nvPr>
            <p:ph type="body" idx="1"/>
          </p:nvPr>
        </p:nvSpPr>
        <p:spPr/>
        <p:txBody>
          <a:bodyPr>
            <a:noAutofit/>
          </a:bodyPr>
          <a:lstStyle/>
          <a:p>
            <a:pPr>
              <a:lnSpc>
                <a:spcPct val="90000"/>
              </a:lnSpc>
            </a:pPr>
            <a:r>
              <a:rPr lang="en-US" altLang="en-US" sz="3600" dirty="0"/>
              <a:t>Hearing typically develops before sight</a:t>
            </a:r>
          </a:p>
          <a:p>
            <a:pPr>
              <a:lnSpc>
                <a:spcPct val="90000"/>
              </a:lnSpc>
            </a:pPr>
            <a:r>
              <a:rPr lang="en-US" altLang="en-US" sz="3600" dirty="0"/>
              <a:t>Rats, ducklings, and quail chicks exposed to visual stimulation prenatally</a:t>
            </a:r>
          </a:p>
          <a:p>
            <a:pPr marL="457200" lvl="1" indent="0">
              <a:lnSpc>
                <a:spcPct val="90000"/>
              </a:lnSpc>
              <a:buNone/>
            </a:pPr>
            <a:r>
              <a:rPr lang="en-US" altLang="en-US" sz="3600" dirty="0"/>
              <a:t>before they normally would</a:t>
            </a:r>
          </a:p>
          <a:p>
            <a:pPr>
              <a:lnSpc>
                <a:spcPct val="90000"/>
              </a:lnSpc>
            </a:pPr>
            <a:r>
              <a:rPr lang="en-US" altLang="en-US" sz="3600" b="1" dirty="0"/>
              <a:t>Lose hearing ability at birth</a:t>
            </a:r>
          </a:p>
          <a:p>
            <a:pPr>
              <a:lnSpc>
                <a:spcPct val="90000"/>
              </a:lnSpc>
            </a:pPr>
            <a:r>
              <a:rPr lang="en-US" altLang="en-US" sz="3600" dirty="0"/>
              <a:t>Normal sensory development is contingent on extra-fetal environment</a:t>
            </a:r>
          </a:p>
          <a:p>
            <a:pPr lvl="1">
              <a:lnSpc>
                <a:spcPct val="90000"/>
              </a:lnSpc>
            </a:pPr>
            <a:r>
              <a:rPr lang="en-US" altLang="en-US" sz="3200" dirty="0"/>
              <a:t>E.g., being enclosed</a:t>
            </a:r>
          </a:p>
          <a:p>
            <a:pPr lvl="8" algn="r">
              <a:lnSpc>
                <a:spcPct val="90000"/>
              </a:lnSpc>
            </a:pPr>
            <a:r>
              <a:rPr lang="en-US" altLang="en-US" sz="3200" dirty="0" err="1"/>
              <a:t>Lickleiter</a:t>
            </a:r>
            <a:r>
              <a:rPr lang="en-US" altLang="en-US" sz="3200" dirty="0"/>
              <a:t> et al.</a:t>
            </a:r>
          </a:p>
        </p:txBody>
      </p:sp>
    </p:spTree>
    <p:extLst>
      <p:ext uri="{BB962C8B-B14F-4D97-AF65-F5344CB8AC3E}">
        <p14:creationId xmlns:p14="http://schemas.microsoft.com/office/powerpoint/2010/main" val="4015130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511175" y="228600"/>
            <a:ext cx="8229600" cy="1143000"/>
          </a:xfrm>
        </p:spPr>
        <p:txBody>
          <a:bodyPr>
            <a:normAutofit fontScale="90000"/>
          </a:bodyPr>
          <a:lstStyle/>
          <a:p>
            <a:pPr algn="ctr"/>
            <a:r>
              <a:rPr lang="en-US" sz="4000" dirty="0"/>
              <a:t>The Role of Experience in Perceptual </a:t>
            </a:r>
            <a:br>
              <a:rPr lang="en-US" sz="4000" dirty="0"/>
            </a:br>
            <a:r>
              <a:rPr lang="en-US" sz="4000" dirty="0"/>
              <a:t>Development</a:t>
            </a:r>
          </a:p>
        </p:txBody>
      </p:sp>
      <p:sp>
        <p:nvSpPr>
          <p:cNvPr id="317443" name="Rectangle 3"/>
          <p:cNvSpPr>
            <a:spLocks noGrp="1" noChangeArrowheads="1"/>
          </p:cNvSpPr>
          <p:nvPr>
            <p:ph type="body" idx="4294967295"/>
          </p:nvPr>
        </p:nvSpPr>
        <p:spPr>
          <a:xfrm>
            <a:off x="457200" y="1646237"/>
            <a:ext cx="8229600" cy="4526280"/>
          </a:xfrm>
          <a:prstGeom prst="rect">
            <a:avLst/>
          </a:prstGeom>
        </p:spPr>
        <p:txBody>
          <a:bodyPr/>
          <a:lstStyle/>
          <a:p>
            <a:endParaRPr lang="en-US" dirty="0"/>
          </a:p>
          <a:p>
            <a:r>
              <a:rPr lang="en-US" dirty="0"/>
              <a:t>Audition and Aging</a:t>
            </a:r>
          </a:p>
          <a:p>
            <a:pPr lvl="1"/>
            <a:r>
              <a:rPr lang="en-US" dirty="0"/>
              <a:t>Nature/Nurture and</a:t>
            </a:r>
          </a:p>
          <a:p>
            <a:pPr lvl="1">
              <a:buFontTx/>
              <a:buNone/>
            </a:pPr>
            <a:r>
              <a:rPr lang="en-US" dirty="0"/>
              <a:t>loss of hearing</a:t>
            </a:r>
          </a:p>
        </p:txBody>
      </p:sp>
      <p:pic>
        <p:nvPicPr>
          <p:cNvPr id="317444" name="Picture 4"/>
          <p:cNvPicPr>
            <a:picLocks noChangeAspect="1" noChangeArrowheads="1"/>
          </p:cNvPicPr>
          <p:nvPr/>
        </p:nvPicPr>
        <p:blipFill>
          <a:blip r:embed="rId3" cstate="print"/>
          <a:srcRect/>
          <a:stretch>
            <a:fillRect/>
          </a:stretch>
        </p:blipFill>
        <p:spPr bwMode="auto">
          <a:xfrm>
            <a:off x="4343400" y="1735931"/>
            <a:ext cx="4592638" cy="5045869"/>
          </a:xfrm>
          <a:prstGeom prst="rect">
            <a:avLst/>
          </a:prstGeom>
          <a:noFill/>
          <a:ln w="9525">
            <a:noFill/>
            <a:miter lim="800000"/>
            <a:headEnd/>
            <a:tailEnd/>
          </a:ln>
          <a:effectLst/>
        </p:spPr>
      </p:pic>
      <p:sp>
        <p:nvSpPr>
          <p:cNvPr id="317445" name="Text Box 5"/>
          <p:cNvSpPr txBox="1">
            <a:spLocks noChangeArrowheads="1"/>
          </p:cNvSpPr>
          <p:nvPr/>
        </p:nvSpPr>
        <p:spPr bwMode="auto">
          <a:xfrm>
            <a:off x="974725" y="6437313"/>
            <a:ext cx="3651250" cy="366712"/>
          </a:xfrm>
          <a:prstGeom prst="rect">
            <a:avLst/>
          </a:prstGeom>
          <a:noFill/>
          <a:ln w="9525">
            <a:noFill/>
            <a:miter lim="800000"/>
            <a:headEnd/>
            <a:tailEnd/>
          </a:ln>
          <a:effectLst/>
        </p:spPr>
        <p:txBody>
          <a:bodyPr wrap="none">
            <a:spAutoFit/>
          </a:bodyPr>
          <a:lstStyle/>
          <a:p>
            <a:r>
              <a:rPr lang="en-US" dirty="0" err="1"/>
              <a:t>Baltes</a:t>
            </a:r>
            <a:r>
              <a:rPr lang="en-US" dirty="0"/>
              <a:t>, Reese, </a:t>
            </a:r>
            <a:r>
              <a:rPr lang="en-US" dirty="0" err="1"/>
              <a:t>Nesselroade</a:t>
            </a:r>
            <a:r>
              <a:rPr lang="en-US" dirty="0"/>
              <a:t>, 1977</a:t>
            </a:r>
          </a:p>
        </p:txBody>
      </p:sp>
      <p:sp>
        <p:nvSpPr>
          <p:cNvPr id="2" name="Rectangle 1"/>
          <p:cNvSpPr/>
          <p:nvPr/>
        </p:nvSpPr>
        <p:spPr>
          <a:xfrm>
            <a:off x="514350" y="4648200"/>
            <a:ext cx="4572000" cy="584775"/>
          </a:xfrm>
          <a:prstGeom prst="rect">
            <a:avLst/>
          </a:prstGeom>
        </p:spPr>
        <p:txBody>
          <a:bodyPr>
            <a:spAutoFit/>
          </a:bodyPr>
          <a:lstStyle/>
          <a:p>
            <a:r>
              <a:rPr lang="en-US" dirty="0">
                <a:hlinkClick r:id="rId4"/>
              </a:rPr>
              <a:t>Hearing test by age: </a:t>
            </a:r>
            <a:r>
              <a:rPr lang="en-US" sz="1400" dirty="0">
                <a:hlinkClick r:id="rId4"/>
              </a:rPr>
              <a:t>http://www.youtube.com/watch?v=AXhRmv1mrs4</a:t>
            </a:r>
            <a:endParaRPr lang="en-US" sz="1400" dirty="0"/>
          </a:p>
        </p:txBody>
      </p:sp>
    </p:spTree>
    <p:extLst>
      <p:ext uri="{BB962C8B-B14F-4D97-AF65-F5344CB8AC3E}">
        <p14:creationId xmlns:p14="http://schemas.microsoft.com/office/powerpoint/2010/main" val="139107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perfect pitch develop?</a:t>
            </a:r>
          </a:p>
        </p:txBody>
      </p:sp>
      <p:sp>
        <p:nvSpPr>
          <p:cNvPr id="3" name="Content Placeholder 2"/>
          <p:cNvSpPr>
            <a:spLocks noGrp="1"/>
          </p:cNvSpPr>
          <p:nvPr>
            <p:ph idx="1"/>
          </p:nvPr>
        </p:nvSpPr>
        <p:spPr/>
        <p:txBody>
          <a:bodyPr/>
          <a:lstStyle/>
          <a:p>
            <a:endParaRPr lang="en-US" dirty="0">
              <a:hlinkClick r:id="rId3"/>
            </a:endParaRPr>
          </a:p>
          <a:p>
            <a:r>
              <a:rPr lang="en-US" dirty="0">
                <a:hlinkClick r:id="" action="ppaction://noaction"/>
              </a:rPr>
              <a:t>Perfect pitch</a:t>
            </a:r>
          </a:p>
          <a:p>
            <a:pPr lvl="1"/>
            <a:r>
              <a:rPr lang="en-US" dirty="0">
                <a:hlinkClick r:id="" action="ppaction://noaction"/>
              </a:rPr>
              <a:t>Experience- based changes in the ability to identify and reproduce a pitch: </a:t>
            </a:r>
            <a:r>
              <a:rPr lang="en-US" dirty="0">
                <a:hlinkClick r:id="rId3"/>
              </a:rPr>
              <a:t>http://perfectpitchtest.com/</a:t>
            </a:r>
            <a:endParaRPr lang="en-US" dirty="0"/>
          </a:p>
          <a:p>
            <a:pPr lvl="1"/>
            <a:r>
              <a:rPr lang="en-US" dirty="0">
                <a:hlinkClick r:id="rId4"/>
              </a:rPr>
              <a:t>Distorted tunes test (long)</a:t>
            </a:r>
          </a:p>
          <a:p>
            <a:pPr lvl="2"/>
            <a:r>
              <a:rPr lang="en-US" dirty="0">
                <a:hlinkClick r:id="rId4"/>
              </a:rPr>
              <a:t>http://www.nidcd.nih.gov/tunetest/pages/dtt.aspx</a:t>
            </a:r>
            <a:r>
              <a:rPr lang="en-US" dirty="0"/>
              <a:t> </a:t>
            </a:r>
          </a:p>
          <a:p>
            <a:pPr lvl="1"/>
            <a:endParaRPr lang="en-US" dirty="0">
              <a:hlinkClick r:id="rId5"/>
            </a:endParaRPr>
          </a:p>
          <a:p>
            <a:pPr lvl="1"/>
            <a:endParaRPr lang="en-US" dirty="0">
              <a:hlinkClick r:id="rId5"/>
            </a:endParaRPr>
          </a:p>
        </p:txBody>
      </p:sp>
    </p:spTree>
    <p:extLst>
      <p:ext uri="{BB962C8B-B14F-4D97-AF65-F5344CB8AC3E}">
        <p14:creationId xmlns:p14="http://schemas.microsoft.com/office/powerpoint/2010/main" val="1691684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normAutofit fontScale="90000"/>
          </a:bodyPr>
          <a:lstStyle/>
          <a:p>
            <a:pPr algn="ctr"/>
            <a:r>
              <a:rPr lang="en-US" sz="4000" dirty="0" err="1"/>
              <a:t>Vehavioral</a:t>
            </a:r>
            <a:r>
              <a:rPr lang="en-US" sz="4000" dirty="0"/>
              <a:t> Methods for Studying Perceptual Development</a:t>
            </a:r>
          </a:p>
        </p:txBody>
      </p:sp>
      <p:sp>
        <p:nvSpPr>
          <p:cNvPr id="281603"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Measures</a:t>
            </a:r>
          </a:p>
          <a:p>
            <a:pPr lvl="1"/>
            <a:r>
              <a:rPr lang="en-US" dirty="0"/>
              <a:t>Naturally occurring behaviors</a:t>
            </a:r>
          </a:p>
          <a:p>
            <a:pPr lvl="1"/>
            <a:r>
              <a:rPr lang="en-US" dirty="0"/>
              <a:t>Preference paradigms</a:t>
            </a:r>
          </a:p>
          <a:p>
            <a:pPr lvl="1"/>
            <a:r>
              <a:rPr lang="en-US" dirty="0"/>
              <a:t>Conditioning paradigms</a:t>
            </a:r>
          </a:p>
          <a:p>
            <a:pPr lvl="1"/>
            <a:r>
              <a:rPr lang="en-US" dirty="0"/>
              <a:t>Habituation/Dishabituation</a:t>
            </a:r>
          </a:p>
        </p:txBody>
      </p:sp>
    </p:spTree>
    <p:extLst>
      <p:ext uri="{BB962C8B-B14F-4D97-AF65-F5344CB8AC3E}">
        <p14:creationId xmlns:p14="http://schemas.microsoft.com/office/powerpoint/2010/main" val="2849034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“Critical” Initial Formulation</a:t>
            </a:r>
          </a:p>
        </p:txBody>
      </p:sp>
      <p:pic>
        <p:nvPicPr>
          <p:cNvPr id="4" name="Picture 3"/>
          <p:cNvPicPr>
            <a:picLocks noChangeAspect="1"/>
          </p:cNvPicPr>
          <p:nvPr/>
        </p:nvPicPr>
        <p:blipFill>
          <a:blip r:embed="rId2"/>
          <a:stretch>
            <a:fillRect/>
          </a:stretch>
        </p:blipFill>
        <p:spPr>
          <a:xfrm>
            <a:off x="914400" y="1752600"/>
            <a:ext cx="7073900" cy="4483100"/>
          </a:xfrm>
          <a:prstGeom prst="rect">
            <a:avLst/>
          </a:prstGeom>
        </p:spPr>
      </p:pic>
      <p:sp>
        <p:nvSpPr>
          <p:cNvPr id="9" name="Right Arrow 8"/>
          <p:cNvSpPr/>
          <p:nvPr/>
        </p:nvSpPr>
        <p:spPr>
          <a:xfrm rot="20705310">
            <a:off x="2803581" y="3553337"/>
            <a:ext cx="1607764" cy="267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20813619">
            <a:off x="2447360" y="2208212"/>
            <a:ext cx="2209800" cy="381000"/>
          </a:xfrm>
          <a:prstGeom prst="rect">
            <a:avLst/>
          </a:prstGeom>
          <a:noFill/>
        </p:spPr>
        <p:txBody>
          <a:bodyPr wrap="square" rtlCol="0">
            <a:spAutoFit/>
          </a:bodyPr>
          <a:lstStyle/>
          <a:p>
            <a:r>
              <a:rPr lang="en-US" dirty="0"/>
              <a:t>Similarity in timing</a:t>
            </a:r>
          </a:p>
        </p:txBody>
      </p:sp>
      <p:sp>
        <p:nvSpPr>
          <p:cNvPr id="7" name="Right Arrow 5">
            <a:extLst>
              <a:ext uri="{FF2B5EF4-FFF2-40B4-BE49-F238E27FC236}">
                <a16:creationId xmlns:a16="http://schemas.microsoft.com/office/drawing/2014/main" id="{AEA5A543-C293-C1D2-E393-F82492AD131B}"/>
              </a:ext>
            </a:extLst>
          </p:cNvPr>
          <p:cNvSpPr/>
          <p:nvPr/>
        </p:nvSpPr>
        <p:spPr>
          <a:xfrm rot="20705310">
            <a:off x="2775214" y="2532590"/>
            <a:ext cx="1607764" cy="267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79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1" nodeType="click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270" y="1981200"/>
            <a:ext cx="8971461" cy="2362200"/>
          </a:xfrm>
          <a:prstGeom prst="rect">
            <a:avLst/>
          </a:prstGeom>
        </p:spPr>
      </p:pic>
    </p:spTree>
    <p:extLst>
      <p:ext uri="{BB962C8B-B14F-4D97-AF65-F5344CB8AC3E}">
        <p14:creationId xmlns:p14="http://schemas.microsoft.com/office/powerpoint/2010/main" val="3915604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895C-3ED3-4FCD-AF8F-FCA12D839652}"/>
              </a:ext>
            </a:extLst>
          </p:cNvPr>
          <p:cNvSpPr>
            <a:spLocks noGrp="1"/>
          </p:cNvSpPr>
          <p:nvPr>
            <p:ph type="ctrTitle"/>
          </p:nvPr>
        </p:nvSpPr>
        <p:spPr/>
        <p:txBody>
          <a:bodyPr>
            <a:normAutofit/>
          </a:bodyPr>
          <a:lstStyle/>
          <a:p>
            <a:r>
              <a:rPr lang="en-US" dirty="0"/>
              <a:t>Real-world visual statistics and infants’</a:t>
            </a:r>
            <a:br>
              <a:rPr lang="en-US" dirty="0"/>
            </a:br>
            <a:r>
              <a:rPr lang="en-US" dirty="0"/>
              <a:t>first-learned object names</a:t>
            </a:r>
          </a:p>
        </p:txBody>
      </p:sp>
      <p:sp>
        <p:nvSpPr>
          <p:cNvPr id="3" name="Subtitle 2">
            <a:extLst>
              <a:ext uri="{FF2B5EF4-FFF2-40B4-BE49-F238E27FC236}">
                <a16:creationId xmlns:a16="http://schemas.microsoft.com/office/drawing/2014/main" id="{45D00DE9-422F-4498-A40E-FBF746105234}"/>
              </a:ext>
            </a:extLst>
          </p:cNvPr>
          <p:cNvSpPr>
            <a:spLocks noGrp="1"/>
          </p:cNvSpPr>
          <p:nvPr>
            <p:ph type="subTitle" idx="1"/>
          </p:nvPr>
        </p:nvSpPr>
        <p:spPr/>
        <p:txBody>
          <a:bodyPr/>
          <a:lstStyle/>
          <a:p>
            <a:r>
              <a:rPr lang="en-US" dirty="0" err="1"/>
              <a:t>Clerkin</a:t>
            </a:r>
            <a:r>
              <a:rPr lang="en-US" dirty="0"/>
              <a:t> et al., 2017</a:t>
            </a:r>
          </a:p>
        </p:txBody>
      </p:sp>
    </p:spTree>
    <p:extLst>
      <p:ext uri="{BB962C8B-B14F-4D97-AF65-F5344CB8AC3E}">
        <p14:creationId xmlns:p14="http://schemas.microsoft.com/office/powerpoint/2010/main" val="705639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are 1-year-olds mapping heard names to their referent objects?</a:t>
            </a:r>
          </a:p>
        </p:txBody>
      </p:sp>
      <p:sp>
        <p:nvSpPr>
          <p:cNvPr id="3" name="Content Placeholder 2"/>
          <p:cNvSpPr>
            <a:spLocks noGrp="1"/>
          </p:cNvSpPr>
          <p:nvPr>
            <p:ph idx="1"/>
          </p:nvPr>
        </p:nvSpPr>
        <p:spPr/>
        <p:txBody>
          <a:bodyPr/>
          <a:lstStyle/>
          <a:p>
            <a:r>
              <a:rPr lang="en-US" dirty="0"/>
              <a:t>Referential ambiguity</a:t>
            </a:r>
          </a:p>
          <a:p>
            <a:r>
              <a:rPr lang="en-US" dirty="0"/>
              <a:t>Statistical learning – keeping track!</a:t>
            </a:r>
          </a:p>
          <a:p>
            <a:r>
              <a:rPr lang="en-US" dirty="0"/>
              <a:t>Frequency distribution of objects in infants’ visual worlds</a:t>
            </a:r>
          </a:p>
          <a:p>
            <a:pPr lvl="1"/>
            <a:r>
              <a:rPr lang="en-US" dirty="0"/>
              <a:t>Visual familiarity with objects</a:t>
            </a:r>
          </a:p>
          <a:p>
            <a:pPr lvl="1"/>
            <a:r>
              <a:rPr lang="en-US" dirty="0"/>
              <a:t>Pervasiveness Hypothesis</a:t>
            </a:r>
          </a:p>
          <a:p>
            <a:pPr lvl="1"/>
            <a:endParaRPr lang="en-US" dirty="0"/>
          </a:p>
          <a:p>
            <a:pPr lvl="1"/>
            <a:endParaRPr lang="en-US" dirty="0"/>
          </a:p>
          <a:p>
            <a:endParaRPr lang="en-US" dirty="0"/>
          </a:p>
        </p:txBody>
      </p:sp>
      <p:sp>
        <p:nvSpPr>
          <p:cNvPr id="5" name="Footer Placeholder 4"/>
          <p:cNvSpPr>
            <a:spLocks noGrp="1"/>
          </p:cNvSpPr>
          <p:nvPr>
            <p:ph type="ftr" sz="quarter" idx="11"/>
          </p:nvPr>
        </p:nvSpPr>
        <p:spPr/>
        <p:txBody>
          <a:bodyPr/>
          <a:lstStyle/>
          <a:p>
            <a:pPr defTabSz="342900" eaLnBrk="1" fontAlgn="auto" hangingPunct="1">
              <a:spcBef>
                <a:spcPts val="0"/>
              </a:spcBef>
              <a:spcAft>
                <a:spcPts val="0"/>
              </a:spcAft>
            </a:pPr>
            <a:r>
              <a:rPr lang="en-US" dirty="0">
                <a:solidFill>
                  <a:srgbClr val="B01513"/>
                </a:solidFill>
                <a:latin typeface="Century Gothic" panose="020B0502020202020204"/>
              </a:rPr>
              <a:t>Ahn</a:t>
            </a:r>
          </a:p>
        </p:txBody>
      </p:sp>
    </p:spTree>
    <p:extLst>
      <p:ext uri="{BB962C8B-B14F-4D97-AF65-F5344CB8AC3E}">
        <p14:creationId xmlns:p14="http://schemas.microsoft.com/office/powerpoint/2010/main" val="2559743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DE8F-E35C-4A58-88B5-525EE4D4120E}"/>
              </a:ext>
            </a:extLst>
          </p:cNvPr>
          <p:cNvSpPr>
            <a:spLocks noGrp="1"/>
          </p:cNvSpPr>
          <p:nvPr>
            <p:ph type="title"/>
          </p:nvPr>
        </p:nvSpPr>
        <p:spPr/>
        <p:txBody>
          <a:bodyPr/>
          <a:lstStyle/>
          <a:p>
            <a:r>
              <a:rPr lang="en-US" dirty="0"/>
              <a:t>How do one-year-olds link words that they hear to the scenes around them?</a:t>
            </a:r>
          </a:p>
        </p:txBody>
      </p:sp>
      <p:sp>
        <p:nvSpPr>
          <p:cNvPr id="3" name="Content Placeholder 2">
            <a:extLst>
              <a:ext uri="{FF2B5EF4-FFF2-40B4-BE49-F238E27FC236}">
                <a16:creationId xmlns:a16="http://schemas.microsoft.com/office/drawing/2014/main" id="{7CA91828-E3F8-4AB0-A09A-3BDA6FAD978D}"/>
              </a:ext>
            </a:extLst>
          </p:cNvPr>
          <p:cNvSpPr>
            <a:spLocks noGrp="1"/>
          </p:cNvSpPr>
          <p:nvPr>
            <p:ph idx="1"/>
          </p:nvPr>
        </p:nvSpPr>
        <p:spPr/>
        <p:txBody>
          <a:bodyPr>
            <a:normAutofit/>
          </a:bodyPr>
          <a:lstStyle/>
          <a:p>
            <a:r>
              <a:rPr lang="en-US" sz="2400" dirty="0"/>
              <a:t>Theoretical problem for research: Referential Ambiguity</a:t>
            </a:r>
          </a:p>
          <a:p>
            <a:r>
              <a:rPr lang="en-US" sz="2400" dirty="0"/>
              <a:t>Learners acquire language by linking heard words to perceived scenes</a:t>
            </a:r>
          </a:p>
          <a:p>
            <a:r>
              <a:rPr lang="en-US" sz="2400" dirty="0"/>
              <a:t>BUT scenes are highly cluttered with a variety of objects / potential referents</a:t>
            </a:r>
          </a:p>
        </p:txBody>
      </p:sp>
      <p:sp>
        <p:nvSpPr>
          <p:cNvPr id="4" name="TextBox 3">
            <a:extLst>
              <a:ext uri="{FF2B5EF4-FFF2-40B4-BE49-F238E27FC236}">
                <a16:creationId xmlns:a16="http://schemas.microsoft.com/office/drawing/2014/main" id="{91D79125-B4D7-4F39-A8F3-6ABA85C528E7}"/>
              </a:ext>
            </a:extLst>
          </p:cNvPr>
          <p:cNvSpPr txBox="1"/>
          <p:nvPr/>
        </p:nvSpPr>
        <p:spPr>
          <a:xfrm>
            <a:off x="6872592" y="5468161"/>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330307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algn="ctr"/>
            <a:r>
              <a:rPr lang="en-US" dirty="0"/>
              <a:t>Perceptual Development</a:t>
            </a:r>
          </a:p>
        </p:txBody>
      </p:sp>
      <p:sp>
        <p:nvSpPr>
          <p:cNvPr id="316419" name="Rectangle 3"/>
          <p:cNvSpPr>
            <a:spLocks noGrp="1" noChangeArrowheads="1"/>
          </p:cNvSpPr>
          <p:nvPr>
            <p:ph type="body" idx="4294967295"/>
          </p:nvPr>
        </p:nvSpPr>
        <p:spPr>
          <a:xfrm>
            <a:off x="457200" y="1646237"/>
            <a:ext cx="8338850" cy="4526280"/>
          </a:xfrm>
          <a:prstGeom prst="rect">
            <a:avLst/>
          </a:prstGeom>
        </p:spPr>
        <p:txBody>
          <a:bodyPr>
            <a:normAutofit fontScale="85000" lnSpcReduction="20000"/>
          </a:bodyPr>
          <a:lstStyle/>
          <a:p>
            <a:r>
              <a:rPr lang="en-US" dirty="0"/>
              <a:t>Nativism vs. </a:t>
            </a:r>
            <a:r>
              <a:rPr lang="en-US" dirty="0" err="1"/>
              <a:t>Empiricsm</a:t>
            </a:r>
            <a:endParaRPr lang="en-US" dirty="0"/>
          </a:p>
          <a:p>
            <a:pPr lvl="1"/>
            <a:r>
              <a:rPr lang="en-US" dirty="0"/>
              <a:t>Developmental examples</a:t>
            </a:r>
          </a:p>
          <a:p>
            <a:r>
              <a:rPr lang="en-US" dirty="0"/>
              <a:t>Sensory system development</a:t>
            </a:r>
          </a:p>
          <a:p>
            <a:r>
              <a:rPr lang="en-US" dirty="0"/>
              <a:t>Visual statistics and word learning?</a:t>
            </a:r>
          </a:p>
          <a:p>
            <a:r>
              <a:rPr lang="en-US" dirty="0"/>
              <a:t>Parent triadic &amp; infant object </a:t>
            </a:r>
            <a:r>
              <a:rPr lang="en-US" dirty="0" err="1"/>
              <a:t>attention</a:t>
            </a:r>
            <a:r>
              <a:rPr lang="en-US" dirty="0" err="1">
                <a:sym typeface="Wingdings" panose="05000000000000000000" pitchFamily="2" charset="2"/>
              </a:rPr>
              <a:t>word</a:t>
            </a:r>
            <a:r>
              <a:rPr lang="en-US" dirty="0">
                <a:sym typeface="Wingdings" panose="05000000000000000000" pitchFamily="2" charset="2"/>
              </a:rPr>
              <a:t> learning</a:t>
            </a:r>
            <a:endParaRPr lang="en-US" dirty="0"/>
          </a:p>
          <a:p>
            <a:pPr lvl="1"/>
            <a:r>
              <a:rPr lang="en-US" dirty="0"/>
              <a:t>Joint attention to object—infant sustained attention</a:t>
            </a:r>
          </a:p>
          <a:p>
            <a:r>
              <a:rPr lang="en-US" dirty="0"/>
              <a:t>Adaptiveness…</a:t>
            </a:r>
          </a:p>
          <a:p>
            <a:pPr lvl="1"/>
            <a:r>
              <a:rPr lang="en-US" dirty="0"/>
              <a:t>Efficient human face deduction</a:t>
            </a:r>
          </a:p>
          <a:p>
            <a:r>
              <a:rPr lang="en-US" dirty="0"/>
              <a:t>Evolution and experience in face processing</a:t>
            </a:r>
          </a:p>
          <a:p>
            <a:r>
              <a:rPr lang="en-US" dirty="0"/>
              <a:t>Methodology</a:t>
            </a:r>
          </a:p>
          <a:p>
            <a:pPr lvl="1"/>
            <a:r>
              <a:rPr lang="en-US" dirty="0"/>
              <a:t>Paired preference</a:t>
            </a:r>
          </a:p>
          <a:p>
            <a:pPr lvl="1"/>
            <a:r>
              <a:rPr lang="en-US" dirty="0"/>
              <a:t>Eye tracking</a:t>
            </a:r>
          </a:p>
          <a:p>
            <a:pPr lvl="1"/>
            <a:endParaRPr lang="en-US" dirty="0"/>
          </a:p>
          <a:p>
            <a:pPr lvl="1"/>
            <a:endParaRPr lang="en-US" dirty="0"/>
          </a:p>
        </p:txBody>
      </p:sp>
      <p:sp>
        <p:nvSpPr>
          <p:cNvPr id="7" name="TextBox 6">
            <a:extLst>
              <a:ext uri="{FF2B5EF4-FFF2-40B4-BE49-F238E27FC236}">
                <a16:creationId xmlns:a16="http://schemas.microsoft.com/office/drawing/2014/main" id="{EB7D1780-3BFF-486C-A584-A26A38B4AE9B}"/>
              </a:ext>
            </a:extLst>
          </p:cNvPr>
          <p:cNvSpPr txBox="1"/>
          <p:nvPr/>
        </p:nvSpPr>
        <p:spPr>
          <a:xfrm>
            <a:off x="4191000" y="5334000"/>
            <a:ext cx="4605050" cy="553998"/>
          </a:xfrm>
          <a:prstGeom prst="rect">
            <a:avLst/>
          </a:prstGeom>
          <a:noFill/>
        </p:spPr>
        <p:txBody>
          <a:bodyPr wrap="square">
            <a:spAutoFit/>
          </a:bodyPr>
          <a:lstStyle/>
          <a:p>
            <a:pPr lvl="1"/>
            <a:r>
              <a:rPr lang="en-US" sz="1800" dirty="0">
                <a:hlinkClick r:id="rId3"/>
              </a:rPr>
              <a:t>Baby hears mom for first time: </a:t>
            </a:r>
            <a:r>
              <a:rPr lang="en-US" sz="1200" dirty="0">
                <a:hlinkClick r:id="rId3"/>
              </a:rPr>
              <a:t>https://www.youtube.com/watch?v=-_Q5kO4YXFs</a:t>
            </a:r>
            <a:r>
              <a:rPr lang="en-US" sz="1200" dirty="0"/>
              <a:t> </a:t>
            </a:r>
          </a:p>
        </p:txBody>
      </p:sp>
    </p:spTree>
    <p:extLst>
      <p:ext uri="{BB962C8B-B14F-4D97-AF65-F5344CB8AC3E}">
        <p14:creationId xmlns:p14="http://schemas.microsoft.com/office/powerpoint/2010/main" val="3782995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DE8F-E35C-4A58-88B5-525EE4D4120E}"/>
              </a:ext>
            </a:extLst>
          </p:cNvPr>
          <p:cNvSpPr>
            <a:spLocks noGrp="1"/>
          </p:cNvSpPr>
          <p:nvPr>
            <p:ph type="title"/>
          </p:nvPr>
        </p:nvSpPr>
        <p:spPr/>
        <p:txBody>
          <a:bodyPr/>
          <a:lstStyle/>
          <a:p>
            <a:r>
              <a:rPr lang="en-US" dirty="0"/>
              <a:t>Statistical word-referent learning</a:t>
            </a:r>
          </a:p>
        </p:txBody>
      </p:sp>
      <p:sp>
        <p:nvSpPr>
          <p:cNvPr id="3" name="Content Placeholder 2">
            <a:extLst>
              <a:ext uri="{FF2B5EF4-FFF2-40B4-BE49-F238E27FC236}">
                <a16:creationId xmlns:a16="http://schemas.microsoft.com/office/drawing/2014/main" id="{7CA91828-E3F8-4AB0-A09A-3BDA6FAD978D}"/>
              </a:ext>
            </a:extLst>
          </p:cNvPr>
          <p:cNvSpPr>
            <a:spLocks noGrp="1"/>
          </p:cNvSpPr>
          <p:nvPr>
            <p:ph idx="1"/>
          </p:nvPr>
        </p:nvSpPr>
        <p:spPr/>
        <p:txBody>
          <a:bodyPr>
            <a:normAutofit/>
          </a:bodyPr>
          <a:lstStyle/>
          <a:p>
            <a:r>
              <a:rPr lang="en-US" sz="2400" dirty="0"/>
              <a:t>Potential explanation: </a:t>
            </a:r>
          </a:p>
          <a:p>
            <a:pPr lvl="1"/>
            <a:r>
              <a:rPr lang="en-US" sz="2250" dirty="0"/>
              <a:t>Infants keep track of a set of objects across different situations and statistically determine word meaning</a:t>
            </a:r>
          </a:p>
          <a:p>
            <a:pPr lvl="1"/>
            <a:r>
              <a:rPr lang="en-US" sz="2250" dirty="0"/>
              <a:t>BUT perceptual, attentional and memory systems may be insufficient for this</a:t>
            </a:r>
          </a:p>
        </p:txBody>
      </p:sp>
      <p:sp>
        <p:nvSpPr>
          <p:cNvPr id="4" name="TextBox 3">
            <a:extLst>
              <a:ext uri="{FF2B5EF4-FFF2-40B4-BE49-F238E27FC236}">
                <a16:creationId xmlns:a16="http://schemas.microsoft.com/office/drawing/2014/main" id="{50E9DFD8-CE9E-4DA7-8BE1-2A55A5FEDA4C}"/>
              </a:ext>
            </a:extLst>
          </p:cNvPr>
          <p:cNvSpPr txBox="1"/>
          <p:nvPr/>
        </p:nvSpPr>
        <p:spPr>
          <a:xfrm>
            <a:off x="6872592" y="5468161"/>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2361199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E9A8-EC7E-4E8D-893E-ADEDB1975917}"/>
              </a:ext>
            </a:extLst>
          </p:cNvPr>
          <p:cNvSpPr>
            <a:spLocks noGrp="1"/>
          </p:cNvSpPr>
          <p:nvPr>
            <p:ph type="title"/>
          </p:nvPr>
        </p:nvSpPr>
        <p:spPr/>
        <p:txBody>
          <a:bodyPr/>
          <a:lstStyle/>
          <a:p>
            <a:r>
              <a:rPr lang="en-US" dirty="0"/>
              <a:t>Proposed solution: visual statistics</a:t>
            </a:r>
          </a:p>
        </p:txBody>
      </p:sp>
      <p:sp>
        <p:nvSpPr>
          <p:cNvPr id="3" name="Content Placeholder 2">
            <a:extLst>
              <a:ext uri="{FF2B5EF4-FFF2-40B4-BE49-F238E27FC236}">
                <a16:creationId xmlns:a16="http://schemas.microsoft.com/office/drawing/2014/main" id="{28A20A1A-7E84-4C3F-A4AF-DDDE2FE83279}"/>
              </a:ext>
            </a:extLst>
          </p:cNvPr>
          <p:cNvSpPr>
            <a:spLocks noGrp="1"/>
          </p:cNvSpPr>
          <p:nvPr>
            <p:ph idx="1"/>
          </p:nvPr>
        </p:nvSpPr>
        <p:spPr/>
        <p:txBody>
          <a:bodyPr>
            <a:normAutofit/>
          </a:bodyPr>
          <a:lstStyle/>
          <a:p>
            <a:r>
              <a:rPr lang="en-US" sz="2400" dirty="0"/>
              <a:t>Use a frequency distribution of objects in infants’ visual worlds.</a:t>
            </a:r>
          </a:p>
          <a:p>
            <a:r>
              <a:rPr lang="en-US" sz="2400" dirty="0"/>
              <a:t>Test the </a:t>
            </a:r>
            <a:r>
              <a:rPr lang="en-US" sz="2400" b="1" i="1" dirty="0"/>
              <a:t>Pervasiveness Hypothesis:</a:t>
            </a:r>
          </a:p>
          <a:p>
            <a:pPr lvl="1"/>
            <a:r>
              <a:rPr lang="en-US" sz="2100" dirty="0"/>
              <a:t>Some objects are far more common than others, and familiarity helps infants match them with words more quickly.</a:t>
            </a:r>
            <a:endParaRPr lang="en-US" sz="2250" b="1" i="1" dirty="0"/>
          </a:p>
          <a:p>
            <a:r>
              <a:rPr lang="en-US" sz="2400" dirty="0"/>
              <a:t>Use egocentric vision (head cameras) </a:t>
            </a:r>
          </a:p>
        </p:txBody>
      </p:sp>
      <p:sp>
        <p:nvSpPr>
          <p:cNvPr id="4" name="TextBox 3">
            <a:extLst>
              <a:ext uri="{FF2B5EF4-FFF2-40B4-BE49-F238E27FC236}">
                <a16:creationId xmlns:a16="http://schemas.microsoft.com/office/drawing/2014/main" id="{99568851-B9A9-4958-AC38-CCD67D8CB78D}"/>
              </a:ext>
            </a:extLst>
          </p:cNvPr>
          <p:cNvSpPr txBox="1"/>
          <p:nvPr/>
        </p:nvSpPr>
        <p:spPr>
          <a:xfrm>
            <a:off x="6872592" y="5468161"/>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546181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D3A48B-B998-44E2-B6ED-E4CCE812F09A}"/>
              </a:ext>
            </a:extLst>
          </p:cNvPr>
          <p:cNvPicPr>
            <a:picLocks noChangeAspect="1"/>
          </p:cNvPicPr>
          <p:nvPr/>
        </p:nvPicPr>
        <p:blipFill>
          <a:blip r:embed="rId3"/>
          <a:stretch>
            <a:fillRect/>
          </a:stretch>
        </p:blipFill>
        <p:spPr>
          <a:xfrm>
            <a:off x="1474997" y="1828800"/>
            <a:ext cx="5935921" cy="3067049"/>
          </a:xfrm>
          <a:prstGeom prst="rect">
            <a:avLst/>
          </a:prstGeom>
        </p:spPr>
      </p:pic>
      <p:sp>
        <p:nvSpPr>
          <p:cNvPr id="3" name="TextBox 2">
            <a:extLst>
              <a:ext uri="{FF2B5EF4-FFF2-40B4-BE49-F238E27FC236}">
                <a16:creationId xmlns:a16="http://schemas.microsoft.com/office/drawing/2014/main" id="{4755F7C0-003C-4D8B-98BC-EDD4A4A8FDF4}"/>
              </a:ext>
            </a:extLst>
          </p:cNvPr>
          <p:cNvSpPr txBox="1"/>
          <p:nvPr/>
        </p:nvSpPr>
        <p:spPr>
          <a:xfrm>
            <a:off x="1474997" y="1823651"/>
            <a:ext cx="933450" cy="415498"/>
          </a:xfrm>
          <a:prstGeom prst="rect">
            <a:avLst/>
          </a:prstGeom>
          <a:noFill/>
        </p:spPr>
        <p:txBody>
          <a:bodyPr wrap="square" rtlCol="0">
            <a:spAutoFit/>
          </a:bodyPr>
          <a:lstStyle/>
          <a:p>
            <a:pPr defTabSz="342900" eaLnBrk="1" fontAlgn="auto" hangingPunct="1">
              <a:spcBef>
                <a:spcPts val="0"/>
              </a:spcBef>
              <a:spcAft>
                <a:spcPts val="0"/>
              </a:spcAft>
            </a:pPr>
            <a:r>
              <a:rPr lang="en-US" sz="2100" b="1" dirty="0">
                <a:solidFill>
                  <a:srgbClr val="000000"/>
                </a:solidFill>
                <a:latin typeface="Corbel" panose="020B0503020204020204"/>
              </a:rPr>
              <a:t>Sink</a:t>
            </a:r>
          </a:p>
        </p:txBody>
      </p:sp>
      <p:sp>
        <p:nvSpPr>
          <p:cNvPr id="5" name="TextBox 4">
            <a:extLst>
              <a:ext uri="{FF2B5EF4-FFF2-40B4-BE49-F238E27FC236}">
                <a16:creationId xmlns:a16="http://schemas.microsoft.com/office/drawing/2014/main" id="{A746A110-2F23-44C6-B580-DFABC50425B0}"/>
              </a:ext>
            </a:extLst>
          </p:cNvPr>
          <p:cNvSpPr txBox="1"/>
          <p:nvPr/>
        </p:nvSpPr>
        <p:spPr>
          <a:xfrm>
            <a:off x="6661265" y="1464960"/>
            <a:ext cx="659155" cy="415498"/>
          </a:xfrm>
          <a:prstGeom prst="rect">
            <a:avLst/>
          </a:prstGeom>
          <a:noFill/>
        </p:spPr>
        <p:txBody>
          <a:bodyPr wrap="none" rtlCol="0">
            <a:spAutoFit/>
          </a:bodyPr>
          <a:lstStyle/>
          <a:p>
            <a:pPr defTabSz="342900" eaLnBrk="1" fontAlgn="auto" hangingPunct="1">
              <a:spcBef>
                <a:spcPts val="0"/>
              </a:spcBef>
              <a:spcAft>
                <a:spcPts val="0"/>
              </a:spcAft>
            </a:pPr>
            <a:r>
              <a:rPr lang="en-US" sz="2100" b="1" dirty="0">
                <a:solidFill>
                  <a:srgbClr val="000000"/>
                </a:solidFill>
                <a:latin typeface="Corbel" panose="020B0503020204020204"/>
              </a:rPr>
              <a:t>Dad</a:t>
            </a:r>
          </a:p>
        </p:txBody>
      </p:sp>
      <p:sp>
        <p:nvSpPr>
          <p:cNvPr id="6" name="TextBox 5">
            <a:extLst>
              <a:ext uri="{FF2B5EF4-FFF2-40B4-BE49-F238E27FC236}">
                <a16:creationId xmlns:a16="http://schemas.microsoft.com/office/drawing/2014/main" id="{6ACBD072-BAC8-4DED-A63B-87049D60F02D}"/>
              </a:ext>
            </a:extLst>
          </p:cNvPr>
          <p:cNvSpPr txBox="1"/>
          <p:nvPr/>
        </p:nvSpPr>
        <p:spPr>
          <a:xfrm>
            <a:off x="4505325" y="1476375"/>
            <a:ext cx="816249" cy="415498"/>
          </a:xfrm>
          <a:prstGeom prst="rect">
            <a:avLst/>
          </a:prstGeom>
          <a:noFill/>
        </p:spPr>
        <p:txBody>
          <a:bodyPr wrap="none" rtlCol="0">
            <a:spAutoFit/>
          </a:bodyPr>
          <a:lstStyle/>
          <a:p>
            <a:pPr defTabSz="342900" eaLnBrk="1" fontAlgn="auto" hangingPunct="1">
              <a:spcBef>
                <a:spcPts val="0"/>
              </a:spcBef>
              <a:spcAft>
                <a:spcPts val="0"/>
              </a:spcAft>
            </a:pPr>
            <a:r>
              <a:rPr lang="en-US" sz="2100" b="1" dirty="0">
                <a:solidFill>
                  <a:srgbClr val="000000"/>
                </a:solidFill>
                <a:latin typeface="Corbel" panose="020B0503020204020204"/>
              </a:rPr>
              <a:t>Clock</a:t>
            </a:r>
          </a:p>
        </p:txBody>
      </p:sp>
      <p:sp>
        <p:nvSpPr>
          <p:cNvPr id="7" name="TextBox 6">
            <a:extLst>
              <a:ext uri="{FF2B5EF4-FFF2-40B4-BE49-F238E27FC236}">
                <a16:creationId xmlns:a16="http://schemas.microsoft.com/office/drawing/2014/main" id="{E80D87B9-2F24-4C94-8F1A-72FEF71E5E7E}"/>
              </a:ext>
            </a:extLst>
          </p:cNvPr>
          <p:cNvSpPr txBox="1"/>
          <p:nvPr/>
        </p:nvSpPr>
        <p:spPr>
          <a:xfrm>
            <a:off x="2647950" y="1360185"/>
            <a:ext cx="898003" cy="415498"/>
          </a:xfrm>
          <a:prstGeom prst="rect">
            <a:avLst/>
          </a:prstGeom>
          <a:noFill/>
        </p:spPr>
        <p:txBody>
          <a:bodyPr wrap="none" rtlCol="0">
            <a:spAutoFit/>
          </a:bodyPr>
          <a:lstStyle/>
          <a:p>
            <a:pPr defTabSz="342900" eaLnBrk="1" fontAlgn="auto" hangingPunct="1">
              <a:spcBef>
                <a:spcPts val="0"/>
              </a:spcBef>
              <a:spcAft>
                <a:spcPts val="0"/>
              </a:spcAft>
            </a:pPr>
            <a:r>
              <a:rPr lang="en-US" sz="2100" b="1" dirty="0">
                <a:solidFill>
                  <a:srgbClr val="000000"/>
                </a:solidFill>
                <a:latin typeface="Corbel" panose="020B0503020204020204"/>
              </a:rPr>
              <a:t>Aunty</a:t>
            </a:r>
          </a:p>
        </p:txBody>
      </p:sp>
      <p:sp>
        <p:nvSpPr>
          <p:cNvPr id="8" name="TextBox 7">
            <a:extLst>
              <a:ext uri="{FF2B5EF4-FFF2-40B4-BE49-F238E27FC236}">
                <a16:creationId xmlns:a16="http://schemas.microsoft.com/office/drawing/2014/main" id="{328DBA70-0250-4CC1-A05C-5E1DD0480461}"/>
              </a:ext>
            </a:extLst>
          </p:cNvPr>
          <p:cNvSpPr txBox="1"/>
          <p:nvPr/>
        </p:nvSpPr>
        <p:spPr>
          <a:xfrm>
            <a:off x="2038350" y="5238750"/>
            <a:ext cx="667170" cy="415498"/>
          </a:xfrm>
          <a:prstGeom prst="rect">
            <a:avLst/>
          </a:prstGeom>
          <a:noFill/>
        </p:spPr>
        <p:txBody>
          <a:bodyPr wrap="none" rtlCol="0">
            <a:spAutoFit/>
          </a:bodyPr>
          <a:lstStyle/>
          <a:p>
            <a:pPr defTabSz="342900" eaLnBrk="1" fontAlgn="auto" hangingPunct="1">
              <a:spcBef>
                <a:spcPts val="0"/>
              </a:spcBef>
              <a:spcAft>
                <a:spcPts val="0"/>
              </a:spcAft>
            </a:pPr>
            <a:r>
              <a:rPr lang="en-US" sz="2100" b="1" dirty="0">
                <a:solidFill>
                  <a:srgbClr val="000000"/>
                </a:solidFill>
                <a:latin typeface="Corbel" panose="020B0503020204020204"/>
              </a:rPr>
              <a:t>Dog</a:t>
            </a:r>
          </a:p>
        </p:txBody>
      </p:sp>
      <p:cxnSp>
        <p:nvCxnSpPr>
          <p:cNvPr id="12" name="Straight Arrow Connector 11">
            <a:extLst>
              <a:ext uri="{FF2B5EF4-FFF2-40B4-BE49-F238E27FC236}">
                <a16:creationId xmlns:a16="http://schemas.microsoft.com/office/drawing/2014/main" id="{CCDC5146-21DD-4B61-919C-0E875847A350}"/>
              </a:ext>
            </a:extLst>
          </p:cNvPr>
          <p:cNvCxnSpPr/>
          <p:nvPr/>
        </p:nvCxnSpPr>
        <p:spPr>
          <a:xfrm>
            <a:off x="1941721" y="2216067"/>
            <a:ext cx="896729" cy="1031959"/>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1220639-547D-46B7-822C-36A998592CDA}"/>
              </a:ext>
            </a:extLst>
          </p:cNvPr>
          <p:cNvCxnSpPr>
            <a:stCxn id="7" idx="2"/>
          </p:cNvCxnSpPr>
          <p:nvPr/>
        </p:nvCxnSpPr>
        <p:spPr>
          <a:xfrm>
            <a:off x="3073668" y="1752600"/>
            <a:ext cx="622033" cy="9715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557F473-889B-4EBB-B169-57B7BD06589B}"/>
              </a:ext>
            </a:extLst>
          </p:cNvPr>
          <p:cNvCxnSpPr/>
          <p:nvPr/>
        </p:nvCxnSpPr>
        <p:spPr>
          <a:xfrm>
            <a:off x="4891368" y="1868791"/>
            <a:ext cx="386044" cy="34727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9A762EA2-A126-4FB3-BA08-D416EA8D3B78}"/>
              </a:ext>
            </a:extLst>
          </p:cNvPr>
          <p:cNvCxnSpPr/>
          <p:nvPr/>
        </p:nvCxnSpPr>
        <p:spPr>
          <a:xfrm flipH="1">
            <a:off x="6610350" y="1873939"/>
            <a:ext cx="327140" cy="8502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F42DC67-E589-44FA-A966-8E6B89B93265}"/>
              </a:ext>
            </a:extLst>
          </p:cNvPr>
          <p:cNvCxnSpPr>
            <a:stCxn id="8" idx="0"/>
          </p:cNvCxnSpPr>
          <p:nvPr/>
        </p:nvCxnSpPr>
        <p:spPr>
          <a:xfrm flipV="1">
            <a:off x="2348653" y="4695825"/>
            <a:ext cx="1036031" cy="5429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834DFD56-4004-4365-B66B-77077675B393}"/>
              </a:ext>
            </a:extLst>
          </p:cNvPr>
          <p:cNvSpPr txBox="1"/>
          <p:nvPr/>
        </p:nvSpPr>
        <p:spPr>
          <a:xfrm>
            <a:off x="7507830" y="4695825"/>
            <a:ext cx="785793" cy="415498"/>
          </a:xfrm>
          <a:prstGeom prst="rect">
            <a:avLst/>
          </a:prstGeom>
          <a:noFill/>
        </p:spPr>
        <p:txBody>
          <a:bodyPr wrap="none" rtlCol="0">
            <a:spAutoFit/>
          </a:bodyPr>
          <a:lstStyle/>
          <a:p>
            <a:pPr defTabSz="342900" eaLnBrk="1" fontAlgn="auto" hangingPunct="1">
              <a:spcBef>
                <a:spcPts val="0"/>
              </a:spcBef>
              <a:spcAft>
                <a:spcPts val="0"/>
              </a:spcAft>
            </a:pPr>
            <a:r>
              <a:rPr lang="en-US" sz="2100" b="1" dirty="0">
                <a:solidFill>
                  <a:srgbClr val="9900CC"/>
                </a:solidFill>
                <a:latin typeface="Corbel" panose="020B0503020204020204"/>
              </a:rPr>
              <a:t>Mom</a:t>
            </a:r>
          </a:p>
        </p:txBody>
      </p:sp>
      <p:sp>
        <p:nvSpPr>
          <p:cNvPr id="22" name="TextBox 21">
            <a:extLst>
              <a:ext uri="{FF2B5EF4-FFF2-40B4-BE49-F238E27FC236}">
                <a16:creationId xmlns:a16="http://schemas.microsoft.com/office/drawing/2014/main" id="{D5257B38-00BD-4B22-9ACA-D83529A9F982}"/>
              </a:ext>
            </a:extLst>
          </p:cNvPr>
          <p:cNvSpPr txBox="1"/>
          <p:nvPr/>
        </p:nvSpPr>
        <p:spPr>
          <a:xfrm flipH="1">
            <a:off x="7877642" y="3166117"/>
            <a:ext cx="876300" cy="415498"/>
          </a:xfrm>
          <a:prstGeom prst="rect">
            <a:avLst/>
          </a:prstGeom>
          <a:noFill/>
        </p:spPr>
        <p:txBody>
          <a:bodyPr wrap="square" rtlCol="0">
            <a:spAutoFit/>
          </a:bodyPr>
          <a:lstStyle/>
          <a:p>
            <a:pPr defTabSz="342900" eaLnBrk="1" fontAlgn="auto" hangingPunct="1">
              <a:spcBef>
                <a:spcPts val="0"/>
              </a:spcBef>
              <a:spcAft>
                <a:spcPts val="0"/>
              </a:spcAft>
            </a:pPr>
            <a:r>
              <a:rPr lang="en-US" sz="2100" b="1" dirty="0">
                <a:solidFill>
                  <a:srgbClr val="9900CC"/>
                </a:solidFill>
                <a:latin typeface="Corbel" panose="020B0503020204020204"/>
              </a:rPr>
              <a:t>Oven</a:t>
            </a:r>
          </a:p>
        </p:txBody>
      </p:sp>
      <p:sp>
        <p:nvSpPr>
          <p:cNvPr id="24" name="TextBox 23">
            <a:extLst>
              <a:ext uri="{FF2B5EF4-FFF2-40B4-BE49-F238E27FC236}">
                <a16:creationId xmlns:a16="http://schemas.microsoft.com/office/drawing/2014/main" id="{B4B69AF6-4FCC-49A6-8364-45E9D38175DB}"/>
              </a:ext>
            </a:extLst>
          </p:cNvPr>
          <p:cNvSpPr txBox="1"/>
          <p:nvPr/>
        </p:nvSpPr>
        <p:spPr>
          <a:xfrm>
            <a:off x="7877643" y="4171950"/>
            <a:ext cx="891591" cy="415498"/>
          </a:xfrm>
          <a:prstGeom prst="rect">
            <a:avLst/>
          </a:prstGeom>
          <a:noFill/>
        </p:spPr>
        <p:txBody>
          <a:bodyPr wrap="none" rtlCol="0">
            <a:spAutoFit/>
          </a:bodyPr>
          <a:lstStyle/>
          <a:p>
            <a:pPr defTabSz="342900" eaLnBrk="1" fontAlgn="auto" hangingPunct="1">
              <a:spcBef>
                <a:spcPts val="0"/>
              </a:spcBef>
              <a:spcAft>
                <a:spcPts val="0"/>
              </a:spcAft>
            </a:pPr>
            <a:r>
              <a:rPr lang="en-US" sz="2100" b="1" dirty="0">
                <a:solidFill>
                  <a:srgbClr val="9900CC"/>
                </a:solidFill>
                <a:latin typeface="Corbel" panose="020B0503020204020204"/>
              </a:rPr>
              <a:t>Shoes</a:t>
            </a:r>
          </a:p>
        </p:txBody>
      </p:sp>
      <p:cxnSp>
        <p:nvCxnSpPr>
          <p:cNvPr id="26" name="Straight Arrow Connector 25">
            <a:extLst>
              <a:ext uri="{FF2B5EF4-FFF2-40B4-BE49-F238E27FC236}">
                <a16:creationId xmlns:a16="http://schemas.microsoft.com/office/drawing/2014/main" id="{E11F643D-AD0D-4C5A-B27A-4DF8529FBE13}"/>
              </a:ext>
            </a:extLst>
          </p:cNvPr>
          <p:cNvCxnSpPr>
            <a:stCxn id="21" idx="1"/>
          </p:cNvCxnSpPr>
          <p:nvPr/>
        </p:nvCxnSpPr>
        <p:spPr>
          <a:xfrm flipH="1" flipV="1">
            <a:off x="5895976" y="4057650"/>
            <a:ext cx="1611854" cy="834383"/>
          </a:xfrm>
          <a:prstGeom prst="straightConnector1">
            <a:avLst/>
          </a:prstGeom>
          <a:ln w="38100">
            <a:solidFill>
              <a:srgbClr val="9900CC"/>
            </a:solidFill>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a:extLst>
              <a:ext uri="{FF2B5EF4-FFF2-40B4-BE49-F238E27FC236}">
                <a16:creationId xmlns:a16="http://schemas.microsoft.com/office/drawing/2014/main" id="{2DB61E28-1E59-42AE-9F15-73E8206B826A}"/>
              </a:ext>
            </a:extLst>
          </p:cNvPr>
          <p:cNvCxnSpPr>
            <a:cxnSpLocks/>
          </p:cNvCxnSpPr>
          <p:nvPr/>
        </p:nvCxnSpPr>
        <p:spPr>
          <a:xfrm flipH="1" flipV="1">
            <a:off x="6257925" y="3959546"/>
            <a:ext cx="1576257" cy="393378"/>
          </a:xfrm>
          <a:prstGeom prst="straightConnector1">
            <a:avLst/>
          </a:prstGeom>
          <a:ln w="38100">
            <a:solidFill>
              <a:srgbClr val="9900CC"/>
            </a:solidFill>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a:extLst>
              <a:ext uri="{FF2B5EF4-FFF2-40B4-BE49-F238E27FC236}">
                <a16:creationId xmlns:a16="http://schemas.microsoft.com/office/drawing/2014/main" id="{71DB055F-4538-4060-BF1B-2EBFA85BD66A}"/>
              </a:ext>
            </a:extLst>
          </p:cNvPr>
          <p:cNvCxnSpPr>
            <a:cxnSpLocks/>
          </p:cNvCxnSpPr>
          <p:nvPr/>
        </p:nvCxnSpPr>
        <p:spPr>
          <a:xfrm flipH="1">
            <a:off x="6661265" y="3341848"/>
            <a:ext cx="1172918" cy="372901"/>
          </a:xfrm>
          <a:prstGeom prst="straightConnector1">
            <a:avLst/>
          </a:prstGeom>
          <a:ln w="38100">
            <a:solidFill>
              <a:srgbClr val="9900CC"/>
            </a:solidFill>
            <a:tailEnd type="triangle"/>
          </a:ln>
        </p:spPr>
        <p:style>
          <a:lnRef idx="1">
            <a:schemeClr val="accent6"/>
          </a:lnRef>
          <a:fillRef idx="0">
            <a:schemeClr val="accent6"/>
          </a:fillRef>
          <a:effectRef idx="0">
            <a:schemeClr val="accent6"/>
          </a:effectRef>
          <a:fontRef idx="minor">
            <a:schemeClr val="tx1"/>
          </a:fontRef>
        </p:style>
      </p:cxnSp>
      <p:sp>
        <p:nvSpPr>
          <p:cNvPr id="19" name="TextBox 18">
            <a:extLst>
              <a:ext uri="{FF2B5EF4-FFF2-40B4-BE49-F238E27FC236}">
                <a16:creationId xmlns:a16="http://schemas.microsoft.com/office/drawing/2014/main" id="{92BD7FFB-1338-4917-8905-0006DBCBA245}"/>
              </a:ext>
            </a:extLst>
          </p:cNvPr>
          <p:cNvSpPr txBox="1"/>
          <p:nvPr/>
        </p:nvSpPr>
        <p:spPr>
          <a:xfrm>
            <a:off x="6872592" y="5468161"/>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732380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E9A8-EC7E-4E8D-893E-ADEDB1975917}"/>
              </a:ext>
            </a:extLst>
          </p:cNvPr>
          <p:cNvSpPr>
            <a:spLocks noGrp="1"/>
          </p:cNvSpPr>
          <p:nvPr>
            <p:ph type="title"/>
          </p:nvPr>
        </p:nvSpPr>
        <p:spPr/>
        <p:txBody>
          <a:bodyPr/>
          <a:lstStyle/>
          <a:p>
            <a:r>
              <a:rPr lang="en-US" dirty="0"/>
              <a:t>Participants and choosing scenes for coding</a:t>
            </a:r>
          </a:p>
        </p:txBody>
      </p:sp>
      <p:sp>
        <p:nvSpPr>
          <p:cNvPr id="3" name="Content Placeholder 2">
            <a:extLst>
              <a:ext uri="{FF2B5EF4-FFF2-40B4-BE49-F238E27FC236}">
                <a16:creationId xmlns:a16="http://schemas.microsoft.com/office/drawing/2014/main" id="{28A20A1A-7E84-4C3F-A4AF-DDDE2FE83279}"/>
              </a:ext>
            </a:extLst>
          </p:cNvPr>
          <p:cNvSpPr>
            <a:spLocks noGrp="1"/>
          </p:cNvSpPr>
          <p:nvPr>
            <p:ph idx="1"/>
          </p:nvPr>
        </p:nvSpPr>
        <p:spPr>
          <a:xfrm>
            <a:off x="2901951" y="1505331"/>
            <a:ext cx="5486400" cy="3114295"/>
          </a:xfrm>
        </p:spPr>
        <p:txBody>
          <a:bodyPr>
            <a:normAutofit/>
          </a:bodyPr>
          <a:lstStyle/>
          <a:p>
            <a:r>
              <a:rPr lang="en-US" sz="2400" dirty="0"/>
              <a:t>Eight infant participants (8.5 – 10.5 months)</a:t>
            </a:r>
          </a:p>
          <a:p>
            <a:r>
              <a:rPr lang="en-US" sz="2400" dirty="0"/>
              <a:t>Videos collected with infant head cameras</a:t>
            </a:r>
          </a:p>
          <a:p>
            <a:r>
              <a:rPr lang="en-US" sz="2400" dirty="0"/>
              <a:t>Mealtime videos chosen</a:t>
            </a:r>
          </a:p>
          <a:p>
            <a:pPr lvl="1"/>
            <a:r>
              <a:rPr lang="en-US" sz="2400" dirty="0"/>
              <a:t>8.5 hours of 147 events</a:t>
            </a:r>
          </a:p>
          <a:p>
            <a:pPr lvl="1"/>
            <a:r>
              <a:rPr lang="en-US" sz="2400" dirty="0"/>
              <a:t>917,207 frames, sampled for 5775 scenes</a:t>
            </a:r>
          </a:p>
        </p:txBody>
      </p:sp>
      <p:pic>
        <p:nvPicPr>
          <p:cNvPr id="4" name="Picture 3">
            <a:extLst>
              <a:ext uri="{FF2B5EF4-FFF2-40B4-BE49-F238E27FC236}">
                <a16:creationId xmlns:a16="http://schemas.microsoft.com/office/drawing/2014/main" id="{06A8C975-33B1-42EB-9266-282345428EBE}"/>
              </a:ext>
            </a:extLst>
          </p:cNvPr>
          <p:cNvPicPr>
            <a:picLocks noChangeAspect="1"/>
          </p:cNvPicPr>
          <p:nvPr/>
        </p:nvPicPr>
        <p:blipFill>
          <a:blip r:embed="rId3"/>
          <a:stretch>
            <a:fillRect/>
          </a:stretch>
        </p:blipFill>
        <p:spPr>
          <a:xfrm>
            <a:off x="6060281" y="4243387"/>
            <a:ext cx="2643188" cy="1757363"/>
          </a:xfrm>
          <a:prstGeom prst="rect">
            <a:avLst/>
          </a:prstGeom>
        </p:spPr>
      </p:pic>
      <p:sp>
        <p:nvSpPr>
          <p:cNvPr id="5" name="TextBox 4">
            <a:extLst>
              <a:ext uri="{FF2B5EF4-FFF2-40B4-BE49-F238E27FC236}">
                <a16:creationId xmlns:a16="http://schemas.microsoft.com/office/drawing/2014/main" id="{A3D3796B-AF35-4F96-BFE7-78B4E0747F69}"/>
              </a:ext>
            </a:extLst>
          </p:cNvPr>
          <p:cNvSpPr txBox="1"/>
          <p:nvPr/>
        </p:nvSpPr>
        <p:spPr>
          <a:xfrm>
            <a:off x="3083719" y="5352670"/>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4202255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lstStyle/>
          <a:p>
            <a:r>
              <a:rPr lang="en-US" sz="2800" dirty="0"/>
              <a:t>8 infants (8.5 – 10.5 months)</a:t>
            </a:r>
          </a:p>
          <a:p>
            <a:r>
              <a:rPr lang="en-US" sz="2800" dirty="0"/>
              <a:t>Videos of mealtime activity collected with infant head cameras (5775 coded scenes)</a:t>
            </a:r>
          </a:p>
          <a:p>
            <a:r>
              <a:rPr lang="en-US" sz="2800" dirty="0"/>
              <a:t>Each image coded by 4 adults (label up to 5 in-view objects, </a:t>
            </a:r>
            <a:r>
              <a:rPr lang="en-US" sz="2800" i="1" dirty="0"/>
              <a:t>Types</a:t>
            </a:r>
            <a:r>
              <a:rPr lang="en-US" sz="2800" dirty="0"/>
              <a:t>) </a:t>
            </a:r>
            <a:r>
              <a:rPr lang="en-US" sz="2800" dirty="0">
                <a:sym typeface="Wingdings" panose="05000000000000000000" pitchFamily="2" charset="2"/>
              </a:rPr>
              <a:t> max. 20 unique Types per image. </a:t>
            </a:r>
            <a:endParaRPr lang="en-US" sz="2800" dirty="0"/>
          </a:p>
          <a:p>
            <a:endParaRPr lang="en-US" dirty="0"/>
          </a:p>
          <a:p>
            <a:endParaRPr lang="en-US" dirty="0"/>
          </a:p>
        </p:txBody>
      </p:sp>
      <p:sp>
        <p:nvSpPr>
          <p:cNvPr id="4" name="Footer Placeholder 3"/>
          <p:cNvSpPr>
            <a:spLocks noGrp="1"/>
          </p:cNvSpPr>
          <p:nvPr>
            <p:ph type="ftr" sz="quarter" idx="11"/>
          </p:nvPr>
        </p:nvSpPr>
        <p:spPr>
          <a:xfrm>
            <a:off x="2640596" y="6530473"/>
            <a:ext cx="5507719" cy="274320"/>
          </a:xfrm>
        </p:spPr>
        <p:txBody>
          <a:bodyPr/>
          <a:lstStyle/>
          <a:p>
            <a:pPr defTabSz="342900" eaLnBrk="1" fontAlgn="auto" hangingPunct="1">
              <a:spcBef>
                <a:spcPts val="0"/>
              </a:spcBef>
              <a:spcAft>
                <a:spcPts val="0"/>
              </a:spcAft>
            </a:pPr>
            <a:r>
              <a:rPr lang="en-US" dirty="0" err="1">
                <a:solidFill>
                  <a:srgbClr val="B01513"/>
                </a:solidFill>
                <a:latin typeface="Century Gothic" panose="020B0502020202020204"/>
              </a:rPr>
              <a:t>Ahn</a:t>
            </a:r>
            <a:endParaRPr lang="en-US" dirty="0">
              <a:solidFill>
                <a:srgbClr val="B01513"/>
              </a:solidFill>
              <a:latin typeface="Century Gothic" panose="020B0502020202020204"/>
            </a:endParaRPr>
          </a:p>
        </p:txBody>
      </p:sp>
      <p:pic>
        <p:nvPicPr>
          <p:cNvPr id="5" name="Picture 4"/>
          <p:cNvPicPr>
            <a:picLocks noChangeAspect="1"/>
          </p:cNvPicPr>
          <p:nvPr/>
        </p:nvPicPr>
        <p:blipFill>
          <a:blip r:embed="rId3"/>
          <a:stretch>
            <a:fillRect/>
          </a:stretch>
        </p:blipFill>
        <p:spPr>
          <a:xfrm>
            <a:off x="4298622" y="4191000"/>
            <a:ext cx="4529841" cy="2476633"/>
          </a:xfrm>
          <a:prstGeom prst="rect">
            <a:avLst/>
          </a:prstGeom>
        </p:spPr>
      </p:pic>
      <p:pic>
        <p:nvPicPr>
          <p:cNvPr id="6" name="Picture 5"/>
          <p:cNvPicPr>
            <a:picLocks noChangeAspect="1"/>
          </p:cNvPicPr>
          <p:nvPr/>
        </p:nvPicPr>
        <p:blipFill>
          <a:blip r:embed="rId4"/>
          <a:stretch>
            <a:fillRect/>
          </a:stretch>
        </p:blipFill>
        <p:spPr>
          <a:xfrm>
            <a:off x="912614" y="4267200"/>
            <a:ext cx="2556996" cy="2295350"/>
          </a:xfrm>
          <a:prstGeom prst="rect">
            <a:avLst/>
          </a:prstGeom>
        </p:spPr>
      </p:pic>
    </p:spTree>
    <p:extLst>
      <p:ext uri="{BB962C8B-B14F-4D97-AF65-F5344CB8AC3E}">
        <p14:creationId xmlns:p14="http://schemas.microsoft.com/office/powerpoint/2010/main" val="2699815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BA9DE6-2387-40F1-BE83-D7D4D6351218}"/>
              </a:ext>
            </a:extLst>
          </p:cNvPr>
          <p:cNvPicPr>
            <a:picLocks noChangeAspect="1"/>
          </p:cNvPicPr>
          <p:nvPr/>
        </p:nvPicPr>
        <p:blipFill rotWithShape="1">
          <a:blip r:embed="rId3"/>
          <a:srcRect l="12291" t="18333" r="14583" b="11481"/>
          <a:stretch/>
        </p:blipFill>
        <p:spPr>
          <a:xfrm>
            <a:off x="400327" y="1104900"/>
            <a:ext cx="8343347" cy="4504457"/>
          </a:xfrm>
          <a:prstGeom prst="rect">
            <a:avLst/>
          </a:prstGeom>
        </p:spPr>
      </p:pic>
      <p:sp>
        <p:nvSpPr>
          <p:cNvPr id="3" name="TextBox 2">
            <a:extLst>
              <a:ext uri="{FF2B5EF4-FFF2-40B4-BE49-F238E27FC236}">
                <a16:creationId xmlns:a16="http://schemas.microsoft.com/office/drawing/2014/main" id="{FA7ACF21-8BEC-4251-923C-19C1F9AF4F2D}"/>
              </a:ext>
            </a:extLst>
          </p:cNvPr>
          <p:cNvSpPr txBox="1"/>
          <p:nvPr/>
        </p:nvSpPr>
        <p:spPr>
          <a:xfrm>
            <a:off x="6872592" y="5660832"/>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1794987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E9A8-EC7E-4E8D-893E-ADEDB1975917}"/>
              </a:ext>
            </a:extLst>
          </p:cNvPr>
          <p:cNvSpPr>
            <a:spLocks noGrp="1"/>
          </p:cNvSpPr>
          <p:nvPr>
            <p:ph type="title"/>
          </p:nvPr>
        </p:nvSpPr>
        <p:spPr/>
        <p:txBody>
          <a:bodyPr/>
          <a:lstStyle/>
          <a:p>
            <a:r>
              <a:rPr lang="en-US" dirty="0"/>
              <a:t>Coding scenes </a:t>
            </a:r>
          </a:p>
        </p:txBody>
      </p:sp>
      <p:sp>
        <p:nvSpPr>
          <p:cNvPr id="3" name="Content Placeholder 2">
            <a:extLst>
              <a:ext uri="{FF2B5EF4-FFF2-40B4-BE49-F238E27FC236}">
                <a16:creationId xmlns:a16="http://schemas.microsoft.com/office/drawing/2014/main" id="{28A20A1A-7E84-4C3F-A4AF-DDDE2FE83279}"/>
              </a:ext>
            </a:extLst>
          </p:cNvPr>
          <p:cNvSpPr>
            <a:spLocks noGrp="1"/>
          </p:cNvSpPr>
          <p:nvPr>
            <p:ph idx="1"/>
          </p:nvPr>
        </p:nvSpPr>
        <p:spPr>
          <a:xfrm>
            <a:off x="2901951" y="1505331"/>
            <a:ext cx="5486400" cy="3114295"/>
          </a:xfrm>
        </p:spPr>
        <p:txBody>
          <a:bodyPr>
            <a:normAutofit/>
          </a:bodyPr>
          <a:lstStyle/>
          <a:p>
            <a:r>
              <a:rPr lang="en-US" sz="2400" dirty="0"/>
              <a:t>Scene-to-text coding:</a:t>
            </a:r>
          </a:p>
          <a:p>
            <a:pPr lvl="1"/>
            <a:r>
              <a:rPr lang="en-US" sz="2250" dirty="0"/>
              <a:t>Each coding set had 20 sequentially ordered images</a:t>
            </a:r>
          </a:p>
          <a:p>
            <a:pPr lvl="1"/>
            <a:r>
              <a:rPr lang="en-US" sz="2250" dirty="0"/>
              <a:t>Each image was coded by four adults </a:t>
            </a:r>
          </a:p>
          <a:p>
            <a:pPr lvl="1"/>
            <a:r>
              <a:rPr lang="en-US" sz="2250" dirty="0"/>
              <a:t>Each adult labelled up to five in-view objects</a:t>
            </a:r>
          </a:p>
          <a:p>
            <a:pPr lvl="1"/>
            <a:r>
              <a:rPr lang="en-US" sz="2250" dirty="0"/>
              <a:t>Maximum unique objects per image: 20</a:t>
            </a:r>
            <a:endParaRPr lang="en-US" sz="2400" dirty="0"/>
          </a:p>
        </p:txBody>
      </p:sp>
      <p:sp>
        <p:nvSpPr>
          <p:cNvPr id="4" name="TextBox 3">
            <a:extLst>
              <a:ext uri="{FF2B5EF4-FFF2-40B4-BE49-F238E27FC236}">
                <a16:creationId xmlns:a16="http://schemas.microsoft.com/office/drawing/2014/main" id="{E154A0CD-5F29-49D7-A6B8-0A08076718CF}"/>
              </a:ext>
            </a:extLst>
          </p:cNvPr>
          <p:cNvSpPr txBox="1"/>
          <p:nvPr/>
        </p:nvSpPr>
        <p:spPr>
          <a:xfrm>
            <a:off x="6872592" y="5468161"/>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228056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Age of acquisition (</a:t>
            </a:r>
            <a:r>
              <a:rPr lang="en-US" dirty="0" err="1"/>
              <a:t>AoA</a:t>
            </a:r>
            <a:r>
              <a:rPr lang="en-US" dirty="0"/>
              <a:t>) categories</a:t>
            </a:r>
          </a:p>
        </p:txBody>
      </p:sp>
      <p:sp>
        <p:nvSpPr>
          <p:cNvPr id="3" name="Content Placeholder 2"/>
          <p:cNvSpPr>
            <a:spLocks noGrp="1"/>
          </p:cNvSpPr>
          <p:nvPr>
            <p:ph sz="half" idx="1"/>
          </p:nvPr>
        </p:nvSpPr>
        <p:spPr>
          <a:xfrm>
            <a:off x="457200" y="1773936"/>
            <a:ext cx="3505200" cy="4623816"/>
          </a:xfrm>
        </p:spPr>
        <p:txBody>
          <a:bodyPr>
            <a:normAutofit fontScale="70000" lnSpcReduction="20000"/>
          </a:bodyPr>
          <a:lstStyle/>
          <a:p>
            <a:pPr marL="0" indent="0">
              <a:buNone/>
            </a:pPr>
            <a:r>
              <a:rPr lang="en-US" i="1" dirty="0"/>
              <a:t>745 unique object Types were categorized as...</a:t>
            </a:r>
          </a:p>
          <a:p>
            <a:pPr marL="0" indent="0">
              <a:buNone/>
            </a:pPr>
            <a:endParaRPr lang="en-US" sz="750" i="1" dirty="0"/>
          </a:p>
          <a:p>
            <a:r>
              <a:rPr lang="en-US" i="1" dirty="0"/>
              <a:t>First Nouns</a:t>
            </a:r>
            <a:r>
              <a:rPr lang="en-US" dirty="0"/>
              <a:t> (133) – </a:t>
            </a:r>
            <a:r>
              <a:rPr lang="en-US" b="1" dirty="0"/>
              <a:t>receptive</a:t>
            </a:r>
            <a:r>
              <a:rPr lang="en-US" dirty="0"/>
              <a:t> vocabulary norms</a:t>
            </a:r>
          </a:p>
          <a:p>
            <a:pPr lvl="1"/>
            <a:r>
              <a:rPr lang="en-US" dirty="0"/>
              <a:t>Bates-MacArthur </a:t>
            </a:r>
            <a:r>
              <a:rPr lang="en-US" b="1" dirty="0"/>
              <a:t>Infant</a:t>
            </a:r>
            <a:r>
              <a:rPr lang="en-US" dirty="0"/>
              <a:t> Communicative Developmental Inventory (CDI)</a:t>
            </a:r>
          </a:p>
          <a:p>
            <a:r>
              <a:rPr lang="en-US" i="1" dirty="0"/>
              <a:t>Early Nouns </a:t>
            </a:r>
            <a:r>
              <a:rPr lang="en-US" dirty="0"/>
              <a:t>(59) – </a:t>
            </a:r>
            <a:r>
              <a:rPr lang="en-US" b="1" dirty="0"/>
              <a:t>productive</a:t>
            </a:r>
            <a:r>
              <a:rPr lang="en-US" dirty="0"/>
              <a:t> vocabulary norms</a:t>
            </a:r>
          </a:p>
          <a:p>
            <a:pPr lvl="1"/>
            <a:r>
              <a:rPr lang="en-US" b="1" dirty="0"/>
              <a:t>Toddler </a:t>
            </a:r>
            <a:r>
              <a:rPr lang="en-US" dirty="0"/>
              <a:t>CDI</a:t>
            </a:r>
            <a:endParaRPr lang="en-US" b="1" dirty="0"/>
          </a:p>
          <a:p>
            <a:r>
              <a:rPr lang="en-US" i="1" dirty="0"/>
              <a:t>Later Nouns </a:t>
            </a:r>
            <a:r>
              <a:rPr lang="en-US" dirty="0"/>
              <a:t>(553) – </a:t>
            </a:r>
            <a:r>
              <a:rPr lang="en-US" b="1" dirty="0"/>
              <a:t>all other </a:t>
            </a:r>
            <a:r>
              <a:rPr lang="en-US" dirty="0"/>
              <a:t>object labels</a:t>
            </a:r>
          </a:p>
          <a:p>
            <a:pPr lvl="1"/>
            <a:r>
              <a:rPr lang="en-US" dirty="0"/>
              <a:t>Mean </a:t>
            </a:r>
            <a:r>
              <a:rPr lang="en-US" dirty="0" err="1"/>
              <a:t>AoA</a:t>
            </a:r>
            <a:r>
              <a:rPr lang="en-US" dirty="0"/>
              <a:t> = 6.15 years (SD=1.56)</a:t>
            </a:r>
          </a:p>
        </p:txBody>
      </p:sp>
      <p:sp>
        <p:nvSpPr>
          <p:cNvPr id="4" name="Footer Placeholder 3"/>
          <p:cNvSpPr>
            <a:spLocks noGrp="1"/>
          </p:cNvSpPr>
          <p:nvPr>
            <p:ph type="ftr" sz="quarter" idx="11"/>
          </p:nvPr>
        </p:nvSpPr>
        <p:spPr/>
        <p:txBody>
          <a:bodyPr/>
          <a:lstStyle/>
          <a:p>
            <a:pPr defTabSz="342900" eaLnBrk="1" fontAlgn="auto" hangingPunct="1">
              <a:spcBef>
                <a:spcPts val="0"/>
              </a:spcBef>
              <a:spcAft>
                <a:spcPts val="0"/>
              </a:spcAft>
            </a:pPr>
            <a:r>
              <a:rPr lang="en-US" dirty="0" err="1">
                <a:solidFill>
                  <a:srgbClr val="B01513"/>
                </a:solidFill>
                <a:latin typeface="Century Gothic" panose="020B0502020202020204"/>
              </a:rPr>
              <a:t>Ahn</a:t>
            </a:r>
            <a:endParaRPr lang="en-US" dirty="0">
              <a:solidFill>
                <a:srgbClr val="B01513"/>
              </a:solidFill>
              <a:latin typeface="Century Gothic" panose="020B0502020202020204"/>
            </a:endParaRPr>
          </a:p>
        </p:txBody>
      </p:sp>
      <p:pic>
        <p:nvPicPr>
          <p:cNvPr id="5" name="Picture 4"/>
          <p:cNvPicPr>
            <a:picLocks noChangeAspect="1"/>
          </p:cNvPicPr>
          <p:nvPr/>
        </p:nvPicPr>
        <p:blipFill>
          <a:blip r:embed="rId3"/>
          <a:stretch>
            <a:fillRect/>
          </a:stretch>
        </p:blipFill>
        <p:spPr>
          <a:xfrm>
            <a:off x="4025100" y="1656985"/>
            <a:ext cx="4763878" cy="4820014"/>
          </a:xfrm>
          <a:prstGeom prst="rect">
            <a:avLst/>
          </a:prstGeom>
        </p:spPr>
      </p:pic>
    </p:spTree>
    <p:extLst>
      <p:ext uri="{BB962C8B-B14F-4D97-AF65-F5344CB8AC3E}">
        <p14:creationId xmlns:p14="http://schemas.microsoft.com/office/powerpoint/2010/main" val="978829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E9A8-EC7E-4E8D-893E-ADEDB1975917}"/>
              </a:ext>
            </a:extLst>
          </p:cNvPr>
          <p:cNvSpPr>
            <a:spLocks noGrp="1"/>
          </p:cNvSpPr>
          <p:nvPr>
            <p:ph type="title"/>
          </p:nvPr>
        </p:nvSpPr>
        <p:spPr/>
        <p:txBody>
          <a:bodyPr/>
          <a:lstStyle/>
          <a:p>
            <a:r>
              <a:rPr lang="en-US" dirty="0"/>
              <a:t>Age of Acquisition (</a:t>
            </a:r>
            <a:r>
              <a:rPr lang="en-US" dirty="0" err="1"/>
              <a:t>AoA</a:t>
            </a:r>
            <a:r>
              <a:rPr lang="en-US" dirty="0"/>
              <a:t>) Categories for 745 Objects</a:t>
            </a:r>
          </a:p>
        </p:txBody>
      </p:sp>
      <p:sp>
        <p:nvSpPr>
          <p:cNvPr id="3" name="Content Placeholder 2">
            <a:extLst>
              <a:ext uri="{FF2B5EF4-FFF2-40B4-BE49-F238E27FC236}">
                <a16:creationId xmlns:a16="http://schemas.microsoft.com/office/drawing/2014/main" id="{28A20A1A-7E84-4C3F-A4AF-DDDE2FE83279}"/>
              </a:ext>
            </a:extLst>
          </p:cNvPr>
          <p:cNvSpPr>
            <a:spLocks noGrp="1"/>
          </p:cNvSpPr>
          <p:nvPr>
            <p:ph idx="1"/>
          </p:nvPr>
        </p:nvSpPr>
        <p:spPr>
          <a:xfrm>
            <a:off x="2901951" y="1505331"/>
            <a:ext cx="2508249" cy="4030600"/>
          </a:xfrm>
        </p:spPr>
        <p:txBody>
          <a:bodyPr>
            <a:normAutofit fontScale="92500"/>
          </a:bodyPr>
          <a:lstStyle/>
          <a:p>
            <a:pPr marL="0" indent="0">
              <a:buNone/>
            </a:pPr>
            <a:r>
              <a:rPr lang="en-US" sz="2400" dirty="0"/>
              <a:t>First Nouns (133)</a:t>
            </a:r>
          </a:p>
          <a:p>
            <a:pPr lvl="1"/>
            <a:r>
              <a:rPr lang="en-US" sz="2250" dirty="0"/>
              <a:t>Bates-MacArthur Infant Communicative Developmental Inventory (CDI)</a:t>
            </a:r>
          </a:p>
          <a:p>
            <a:r>
              <a:rPr lang="en-US" sz="2400" dirty="0"/>
              <a:t>Early Nouns (59)</a:t>
            </a:r>
          </a:p>
          <a:p>
            <a:pPr lvl="1"/>
            <a:r>
              <a:rPr lang="en-US" sz="2250" dirty="0"/>
              <a:t>Toddler CDI</a:t>
            </a:r>
          </a:p>
          <a:p>
            <a:r>
              <a:rPr lang="en-US" sz="2400" dirty="0"/>
              <a:t>Later Nouns (553)</a:t>
            </a:r>
          </a:p>
          <a:p>
            <a:pPr lvl="1"/>
            <a:r>
              <a:rPr lang="en-US" sz="2250" dirty="0"/>
              <a:t>All other objects</a:t>
            </a:r>
          </a:p>
        </p:txBody>
      </p:sp>
      <p:pic>
        <p:nvPicPr>
          <p:cNvPr id="5" name="Picture 4">
            <a:extLst>
              <a:ext uri="{FF2B5EF4-FFF2-40B4-BE49-F238E27FC236}">
                <a16:creationId xmlns:a16="http://schemas.microsoft.com/office/drawing/2014/main" id="{1E51DC8D-9A0B-453A-9B96-291527849BF2}"/>
              </a:ext>
            </a:extLst>
          </p:cNvPr>
          <p:cNvPicPr>
            <a:picLocks noChangeAspect="1"/>
          </p:cNvPicPr>
          <p:nvPr/>
        </p:nvPicPr>
        <p:blipFill rotWithShape="1">
          <a:blip r:embed="rId3"/>
          <a:srcRect l="50000" t="23333" r="29167" b="6296"/>
          <a:stretch/>
        </p:blipFill>
        <p:spPr>
          <a:xfrm>
            <a:off x="5486401" y="66269"/>
            <a:ext cx="3516906" cy="6682122"/>
          </a:xfrm>
          <a:prstGeom prst="rect">
            <a:avLst/>
          </a:prstGeom>
        </p:spPr>
      </p:pic>
      <p:sp>
        <p:nvSpPr>
          <p:cNvPr id="6" name="TextBox 5">
            <a:extLst>
              <a:ext uri="{FF2B5EF4-FFF2-40B4-BE49-F238E27FC236}">
                <a16:creationId xmlns:a16="http://schemas.microsoft.com/office/drawing/2014/main" id="{FDC71D66-E5FD-48B3-B90C-537DCE5859F4}"/>
              </a:ext>
            </a:extLst>
          </p:cNvPr>
          <p:cNvSpPr txBox="1"/>
          <p:nvPr/>
        </p:nvSpPr>
        <p:spPr>
          <a:xfrm>
            <a:off x="3868175" y="6172200"/>
            <a:ext cx="575799" cy="369332"/>
          </a:xfrm>
          <a:prstGeom prst="rect">
            <a:avLst/>
          </a:prstGeom>
          <a:noFill/>
        </p:spPr>
        <p:txBody>
          <a:bodyPr wrap="none" rtlCol="0">
            <a:spAutoFit/>
          </a:bodyPr>
          <a:lstStyle/>
          <a:p>
            <a:pPr defTabSz="342900" eaLnBrk="1" fontAlgn="auto" hangingPunct="1">
              <a:spcBef>
                <a:spcPts val="0"/>
              </a:spcBef>
              <a:spcAft>
                <a:spcPts val="0"/>
              </a:spcAft>
            </a:pPr>
            <a:r>
              <a:rPr lang="en-US" dirty="0" err="1">
                <a:solidFill>
                  <a:srgbClr val="000000"/>
                </a:solidFill>
                <a:latin typeface="Corbel" panose="020B0503020204020204"/>
              </a:rPr>
              <a:t>Ahn</a:t>
            </a:r>
            <a:endParaRPr lang="en-US" dirty="0">
              <a:solidFill>
                <a:srgbClr val="000000"/>
              </a:solidFill>
              <a:latin typeface="Corbel" panose="020B0503020204020204"/>
            </a:endParaRPr>
          </a:p>
        </p:txBody>
      </p:sp>
    </p:spTree>
    <p:extLst>
      <p:ext uri="{BB962C8B-B14F-4D97-AF65-F5344CB8AC3E}">
        <p14:creationId xmlns:p14="http://schemas.microsoft.com/office/powerpoint/2010/main" val="1378980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57A908F-4FE1-4B4A-A305-6B8A7059DF27}"/>
              </a:ext>
            </a:extLst>
          </p:cNvPr>
          <p:cNvPicPr>
            <a:picLocks noChangeAspect="1"/>
          </p:cNvPicPr>
          <p:nvPr/>
        </p:nvPicPr>
        <p:blipFill>
          <a:blip r:embed="rId3"/>
          <a:stretch>
            <a:fillRect/>
          </a:stretch>
        </p:blipFill>
        <p:spPr>
          <a:xfrm>
            <a:off x="982980" y="1310513"/>
            <a:ext cx="7776906" cy="3737738"/>
          </a:xfrm>
          <a:prstGeom prst="rect">
            <a:avLst/>
          </a:prstGeom>
        </p:spPr>
      </p:pic>
      <p:sp>
        <p:nvSpPr>
          <p:cNvPr id="3" name="TextBox 2">
            <a:extLst>
              <a:ext uri="{FF2B5EF4-FFF2-40B4-BE49-F238E27FC236}">
                <a16:creationId xmlns:a16="http://schemas.microsoft.com/office/drawing/2014/main" id="{56539B42-2A85-41CA-A681-A41015F2DA5A}"/>
              </a:ext>
            </a:extLst>
          </p:cNvPr>
          <p:cNvSpPr txBox="1"/>
          <p:nvPr/>
        </p:nvSpPr>
        <p:spPr>
          <a:xfrm>
            <a:off x="1744204" y="5048251"/>
            <a:ext cx="6674000" cy="415498"/>
          </a:xfrm>
          <a:prstGeom prst="rect">
            <a:avLst/>
          </a:prstGeom>
          <a:noFill/>
        </p:spPr>
        <p:txBody>
          <a:bodyPr wrap="square" rtlCol="0">
            <a:spAutoFit/>
          </a:bodyPr>
          <a:lstStyle/>
          <a:p>
            <a:pPr defTabSz="342900" eaLnBrk="1" fontAlgn="auto" hangingPunct="1">
              <a:spcBef>
                <a:spcPts val="0"/>
              </a:spcBef>
              <a:spcAft>
                <a:spcPts val="0"/>
              </a:spcAft>
            </a:pPr>
            <a:r>
              <a:rPr lang="en-US" sz="2100" b="1" dirty="0">
                <a:solidFill>
                  <a:srgbClr val="40BAD2">
                    <a:lumMod val="75000"/>
                  </a:srgbClr>
                </a:solidFill>
                <a:latin typeface="Corbel" panose="020B0503020204020204"/>
              </a:rPr>
              <a:t>Objects per image: Median = 8; Mean = 7.94; SD = 2.73</a:t>
            </a:r>
          </a:p>
        </p:txBody>
      </p:sp>
      <p:sp>
        <p:nvSpPr>
          <p:cNvPr id="4" name="TextBox 3">
            <a:extLst>
              <a:ext uri="{FF2B5EF4-FFF2-40B4-BE49-F238E27FC236}">
                <a16:creationId xmlns:a16="http://schemas.microsoft.com/office/drawing/2014/main" id="{874D7E68-4460-460F-BCA1-8C28CD9EE497}"/>
              </a:ext>
            </a:extLst>
          </p:cNvPr>
          <p:cNvSpPr txBox="1"/>
          <p:nvPr/>
        </p:nvSpPr>
        <p:spPr>
          <a:xfrm>
            <a:off x="6872592" y="5468161"/>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228202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155448"/>
            <a:ext cx="8534400" cy="1252728"/>
          </a:xfrm>
        </p:spPr>
        <p:txBody>
          <a:bodyPr>
            <a:normAutofit fontScale="90000"/>
          </a:bodyPr>
          <a:lstStyle/>
          <a:p>
            <a:r>
              <a:rPr lang="en-US" sz="4000" dirty="0"/>
              <a:t>Is perception the foundation of cognition?</a:t>
            </a:r>
          </a:p>
        </p:txBody>
      </p:sp>
      <p:sp>
        <p:nvSpPr>
          <p:cNvPr id="215043" name="Rectangle 3"/>
          <p:cNvSpPr>
            <a:spLocks noGrp="1" noChangeArrowheads="1"/>
          </p:cNvSpPr>
          <p:nvPr>
            <p:ph idx="1"/>
          </p:nvPr>
        </p:nvSpPr>
        <p:spPr>
          <a:prstGeom prst="rect">
            <a:avLst/>
          </a:prstGeom>
        </p:spPr>
        <p:txBody>
          <a:bodyPr>
            <a:normAutofit fontScale="85000" lnSpcReduction="20000"/>
          </a:bodyPr>
          <a:lstStyle/>
          <a:p>
            <a:pPr>
              <a:spcAft>
                <a:spcPts val="600"/>
              </a:spcAft>
            </a:pPr>
            <a:r>
              <a:rPr lang="en-US" dirty="0"/>
              <a:t>The organism’s input</a:t>
            </a:r>
          </a:p>
          <a:p>
            <a:pPr>
              <a:spcAft>
                <a:spcPts val="600"/>
              </a:spcAft>
            </a:pPr>
            <a:r>
              <a:rPr lang="en-US" dirty="0"/>
              <a:t>Epistemology</a:t>
            </a:r>
          </a:p>
          <a:p>
            <a:pPr lvl="1">
              <a:spcAft>
                <a:spcPts val="600"/>
              </a:spcAft>
            </a:pPr>
            <a:r>
              <a:rPr lang="en-US" dirty="0"/>
              <a:t>Origins of different forms of  knowledge</a:t>
            </a:r>
          </a:p>
          <a:p>
            <a:pPr>
              <a:spcAft>
                <a:spcPts val="600"/>
              </a:spcAft>
            </a:pPr>
            <a:r>
              <a:rPr lang="en-US" i="1" dirty="0"/>
              <a:t>Nature/Nativism </a:t>
            </a:r>
          </a:p>
          <a:p>
            <a:pPr lvl="1">
              <a:spcAft>
                <a:spcPts val="600"/>
              </a:spcAft>
            </a:pPr>
            <a:r>
              <a:rPr lang="en-US" i="1" dirty="0"/>
              <a:t>The structure of reality is in the organism</a:t>
            </a:r>
          </a:p>
          <a:p>
            <a:pPr marL="457200" lvl="1" indent="0">
              <a:spcAft>
                <a:spcPts val="600"/>
              </a:spcAft>
              <a:buNone/>
            </a:pPr>
            <a:r>
              <a:rPr lang="en-US" sz="2400" b="1" i="1" dirty="0"/>
              <a:t>			vs</a:t>
            </a:r>
            <a:r>
              <a:rPr lang="en-US" i="1" dirty="0"/>
              <a:t>. </a:t>
            </a:r>
          </a:p>
          <a:p>
            <a:pPr>
              <a:spcAft>
                <a:spcPts val="600"/>
              </a:spcAft>
            </a:pPr>
            <a:r>
              <a:rPr lang="en-US" i="1" dirty="0"/>
              <a:t>Nurture/Empiricism</a:t>
            </a:r>
          </a:p>
          <a:p>
            <a:pPr lvl="1">
              <a:spcAft>
                <a:spcPts val="600"/>
              </a:spcAft>
            </a:pPr>
            <a:r>
              <a:rPr lang="en-US" i="1" dirty="0"/>
              <a:t>The structure of reality is in the environment</a:t>
            </a:r>
          </a:p>
          <a:p>
            <a:pPr>
              <a:spcAft>
                <a:spcPts val="600"/>
              </a:spcAft>
            </a:pPr>
            <a:r>
              <a:rPr lang="en-US" dirty="0">
                <a:solidFill>
                  <a:srgbClr val="FF0000"/>
                </a:solidFill>
              </a:rPr>
              <a:t>Your belief?</a:t>
            </a:r>
          </a:p>
          <a:p>
            <a:pPr lvl="1">
              <a:spcAft>
                <a:spcPts val="600"/>
              </a:spcAft>
            </a:pPr>
            <a:r>
              <a:rPr lang="en-US" i="1"/>
              <a:t>An interface</a:t>
            </a:r>
            <a:endParaRPr lang="en-US" dirty="0">
              <a:solidFill>
                <a:srgbClr val="FF0000"/>
              </a:solidFill>
            </a:endParaRPr>
          </a:p>
        </p:txBody>
      </p:sp>
    </p:spTree>
    <p:extLst>
      <p:ext uri="{BB962C8B-B14F-4D97-AF65-F5344CB8AC3E}">
        <p14:creationId xmlns:p14="http://schemas.microsoft.com/office/powerpoint/2010/main" val="1659667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Frequency distribution</a:t>
            </a:r>
          </a:p>
        </p:txBody>
      </p:sp>
      <p:sp>
        <p:nvSpPr>
          <p:cNvPr id="4" name="Footer Placeholder 3"/>
          <p:cNvSpPr>
            <a:spLocks noGrp="1"/>
          </p:cNvSpPr>
          <p:nvPr>
            <p:ph type="ftr" sz="quarter" idx="11"/>
          </p:nvPr>
        </p:nvSpPr>
        <p:spPr/>
        <p:txBody>
          <a:bodyPr/>
          <a:lstStyle/>
          <a:p>
            <a:pPr defTabSz="342900" eaLnBrk="1" fontAlgn="auto" hangingPunct="1">
              <a:spcBef>
                <a:spcPts val="0"/>
              </a:spcBef>
              <a:spcAft>
                <a:spcPts val="0"/>
              </a:spcAft>
            </a:pPr>
            <a:r>
              <a:rPr lang="en-US">
                <a:solidFill>
                  <a:srgbClr val="B01513"/>
                </a:solidFill>
                <a:latin typeface="Century Gothic" panose="020B0502020202020204"/>
              </a:rPr>
              <a:t>Ahn</a:t>
            </a:r>
            <a:endParaRPr lang="en-US" dirty="0">
              <a:solidFill>
                <a:srgbClr val="B01513"/>
              </a:solidFill>
              <a:latin typeface="Century Gothic" panose="020B0502020202020204"/>
            </a:endParaRPr>
          </a:p>
        </p:txBody>
      </p:sp>
      <p:pic>
        <p:nvPicPr>
          <p:cNvPr id="5" name="Picture 4"/>
          <p:cNvPicPr>
            <a:picLocks noChangeAspect="1"/>
          </p:cNvPicPr>
          <p:nvPr/>
        </p:nvPicPr>
        <p:blipFill>
          <a:blip r:embed="rId3"/>
          <a:stretch>
            <a:fillRect/>
          </a:stretch>
        </p:blipFill>
        <p:spPr>
          <a:xfrm>
            <a:off x="946893" y="1528764"/>
            <a:ext cx="7250215" cy="5222556"/>
          </a:xfrm>
          <a:prstGeom prst="rect">
            <a:avLst/>
          </a:prstGeom>
        </p:spPr>
      </p:pic>
      <p:sp>
        <p:nvSpPr>
          <p:cNvPr id="8" name="Footer Placeholder 3"/>
          <p:cNvSpPr txBox="1">
            <a:spLocks/>
          </p:cNvSpPr>
          <p:nvPr/>
        </p:nvSpPr>
        <p:spPr>
          <a:xfrm>
            <a:off x="2792996" y="6629399"/>
            <a:ext cx="5507719" cy="274320"/>
          </a:xfrm>
          <a:prstGeom prst="rect">
            <a:avLst/>
          </a:prstGeom>
        </p:spPr>
        <p:txBody>
          <a:bodyPr vert="horz" lIns="45720" rIns="45720" bIns="0" rtlCol="0" anchor="b"/>
          <a:lstStyle>
            <a:defPPr>
              <a:defRPr lang="en-US"/>
            </a:defPPr>
            <a:lvl1pPr algn="l"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342900" fontAlgn="auto">
              <a:spcBef>
                <a:spcPts val="0"/>
              </a:spcBef>
              <a:spcAft>
                <a:spcPts val="0"/>
              </a:spcAft>
            </a:pPr>
            <a:r>
              <a:rPr lang="en-US">
                <a:solidFill>
                  <a:srgbClr val="B01513"/>
                </a:solidFill>
                <a:latin typeface="Century Gothic" panose="020B0502020202020204"/>
              </a:rPr>
              <a:t>Niño</a:t>
            </a:r>
            <a:endParaRPr lang="en-US" dirty="0">
              <a:solidFill>
                <a:srgbClr val="B01513"/>
              </a:solidFill>
              <a:latin typeface="Century Gothic" panose="020B0502020202020204"/>
            </a:endParaRPr>
          </a:p>
        </p:txBody>
      </p:sp>
    </p:spTree>
    <p:extLst>
      <p:ext uri="{BB962C8B-B14F-4D97-AF65-F5344CB8AC3E}">
        <p14:creationId xmlns:p14="http://schemas.microsoft.com/office/powerpoint/2010/main" val="1231592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387A0-CB48-460A-9494-FEF3679C72DD}"/>
              </a:ext>
            </a:extLst>
          </p:cNvPr>
          <p:cNvPicPr>
            <a:picLocks noChangeAspect="1"/>
          </p:cNvPicPr>
          <p:nvPr/>
        </p:nvPicPr>
        <p:blipFill>
          <a:blip r:embed="rId3"/>
          <a:stretch>
            <a:fillRect/>
          </a:stretch>
        </p:blipFill>
        <p:spPr>
          <a:xfrm>
            <a:off x="1219200" y="1429947"/>
            <a:ext cx="7077470" cy="5098123"/>
          </a:xfrm>
          <a:prstGeom prst="rect">
            <a:avLst/>
          </a:prstGeom>
        </p:spPr>
      </p:pic>
      <p:sp>
        <p:nvSpPr>
          <p:cNvPr id="3" name="TextBox 2">
            <a:extLst>
              <a:ext uri="{FF2B5EF4-FFF2-40B4-BE49-F238E27FC236}">
                <a16:creationId xmlns:a16="http://schemas.microsoft.com/office/drawing/2014/main" id="{10021CA7-85C0-40A1-B144-A3E8296EEC0F}"/>
              </a:ext>
            </a:extLst>
          </p:cNvPr>
          <p:cNvSpPr txBox="1"/>
          <p:nvPr/>
        </p:nvSpPr>
        <p:spPr>
          <a:xfrm>
            <a:off x="6770452" y="5511935"/>
            <a:ext cx="643125"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srgbClr val="000000"/>
                </a:solidFill>
                <a:latin typeface="Corbel" panose="020B0503020204020204"/>
              </a:rPr>
              <a:t>Nino</a:t>
            </a:r>
          </a:p>
        </p:txBody>
      </p:sp>
      <p:sp>
        <p:nvSpPr>
          <p:cNvPr id="4" name="Title 3">
            <a:extLst>
              <a:ext uri="{FF2B5EF4-FFF2-40B4-BE49-F238E27FC236}">
                <a16:creationId xmlns:a16="http://schemas.microsoft.com/office/drawing/2014/main" id="{5DEEA817-0629-584C-53D7-213FC77FB228}"/>
              </a:ext>
            </a:extLst>
          </p:cNvPr>
          <p:cNvSpPr>
            <a:spLocks noGrp="1"/>
          </p:cNvSpPr>
          <p:nvPr>
            <p:ph type="title"/>
          </p:nvPr>
        </p:nvSpPr>
        <p:spPr>
          <a:xfrm>
            <a:off x="152400" y="155448"/>
            <a:ext cx="8991600" cy="1252728"/>
          </a:xfrm>
        </p:spPr>
        <p:txBody>
          <a:bodyPr>
            <a:normAutofit fontScale="90000"/>
          </a:bodyPr>
          <a:lstStyle/>
          <a:p>
            <a:r>
              <a:rPr lang="en-US" dirty="0"/>
              <a:t>Very high-frequency objects (tail) are in First Words category (dark grey)</a:t>
            </a:r>
          </a:p>
        </p:txBody>
      </p:sp>
    </p:spTree>
    <p:extLst>
      <p:ext uri="{BB962C8B-B14F-4D97-AF65-F5344CB8AC3E}">
        <p14:creationId xmlns:p14="http://schemas.microsoft.com/office/powerpoint/2010/main" val="1294085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frequency and </a:t>
            </a:r>
            <a:r>
              <a:rPr lang="en-US" dirty="0" err="1"/>
              <a:t>AoA</a:t>
            </a:r>
            <a:endParaRPr lang="en-US" dirty="0"/>
          </a:p>
        </p:txBody>
      </p:sp>
      <p:pic>
        <p:nvPicPr>
          <p:cNvPr id="3" name="Content Placeholder 2"/>
          <p:cNvPicPr>
            <a:picLocks noGrp="1" noChangeAspect="1"/>
          </p:cNvPicPr>
          <p:nvPr>
            <p:ph idx="1"/>
          </p:nvPr>
        </p:nvPicPr>
        <p:blipFill>
          <a:blip r:embed="rId3"/>
          <a:stretch>
            <a:fillRect/>
          </a:stretch>
        </p:blipFill>
        <p:spPr>
          <a:xfrm>
            <a:off x="734104" y="1524000"/>
            <a:ext cx="7414212" cy="5351565"/>
          </a:xfrm>
          <a:prstGeom prst="rect">
            <a:avLst/>
          </a:prstGeom>
        </p:spPr>
      </p:pic>
      <p:sp>
        <p:nvSpPr>
          <p:cNvPr id="4" name="Footer Placeholder 3"/>
          <p:cNvSpPr>
            <a:spLocks noGrp="1"/>
          </p:cNvSpPr>
          <p:nvPr>
            <p:ph type="ftr" sz="quarter" idx="11"/>
          </p:nvPr>
        </p:nvSpPr>
        <p:spPr/>
        <p:txBody>
          <a:bodyPr/>
          <a:lstStyle/>
          <a:p>
            <a:pPr defTabSz="342900" eaLnBrk="1" fontAlgn="auto" hangingPunct="1">
              <a:spcBef>
                <a:spcPts val="0"/>
              </a:spcBef>
              <a:spcAft>
                <a:spcPts val="0"/>
              </a:spcAft>
            </a:pPr>
            <a:r>
              <a:rPr lang="en-US" dirty="0">
                <a:solidFill>
                  <a:srgbClr val="B01513"/>
                </a:solidFill>
                <a:latin typeface="Century Gothic" panose="020B0502020202020204"/>
              </a:rPr>
              <a:t>Niño</a:t>
            </a:r>
          </a:p>
        </p:txBody>
      </p:sp>
    </p:spTree>
    <p:extLst>
      <p:ext uri="{BB962C8B-B14F-4D97-AF65-F5344CB8AC3E}">
        <p14:creationId xmlns:p14="http://schemas.microsoft.com/office/powerpoint/2010/main" val="524733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F60B131E-6E05-45F9-A694-1909C1DFC83D}"/>
              </a:ext>
            </a:extLst>
          </p:cNvPr>
          <p:cNvPicPr>
            <a:picLocks noChangeAspect="1"/>
          </p:cNvPicPr>
          <p:nvPr/>
        </p:nvPicPr>
        <p:blipFill>
          <a:blip r:embed="rId4"/>
          <a:stretch>
            <a:fillRect/>
          </a:stretch>
        </p:blipFill>
        <p:spPr>
          <a:xfrm>
            <a:off x="762000" y="1524000"/>
            <a:ext cx="7425002" cy="4801181"/>
          </a:xfrm>
          <a:prstGeom prst="rect">
            <a:avLst/>
          </a:prstGeom>
        </p:spPr>
      </p:pic>
      <p:sp>
        <p:nvSpPr>
          <p:cNvPr id="4" name="TextBox 3">
            <a:extLst>
              <a:ext uri="{FF2B5EF4-FFF2-40B4-BE49-F238E27FC236}">
                <a16:creationId xmlns:a16="http://schemas.microsoft.com/office/drawing/2014/main" id="{CBE78A6A-A154-4693-8B28-22F47FB9E6AF}"/>
              </a:ext>
            </a:extLst>
          </p:cNvPr>
          <p:cNvSpPr txBox="1"/>
          <p:nvPr/>
        </p:nvSpPr>
        <p:spPr>
          <a:xfrm>
            <a:off x="8284501" y="6488668"/>
            <a:ext cx="643125" cy="369332"/>
          </a:xfrm>
          <a:prstGeom prst="rect">
            <a:avLst/>
          </a:prstGeom>
          <a:noFill/>
        </p:spPr>
        <p:txBody>
          <a:bodyPr wrap="none" rtlCol="0">
            <a:spAutoFit/>
          </a:bodyPr>
          <a:lstStyle/>
          <a:p>
            <a:pPr defTabSz="342900" eaLnBrk="1" fontAlgn="auto" hangingPunct="1">
              <a:spcBef>
                <a:spcPts val="0"/>
              </a:spcBef>
              <a:spcAft>
                <a:spcPts val="0"/>
              </a:spcAft>
            </a:pPr>
            <a:r>
              <a:rPr lang="en-US" dirty="0">
                <a:solidFill>
                  <a:srgbClr val="000000"/>
                </a:solidFill>
                <a:latin typeface="Corbel" panose="020B0503020204020204"/>
              </a:rPr>
              <a:t>Nino</a:t>
            </a:r>
          </a:p>
        </p:txBody>
      </p:sp>
    </p:spTree>
    <p:extLst>
      <p:ext uri="{BB962C8B-B14F-4D97-AF65-F5344CB8AC3E}">
        <p14:creationId xmlns:p14="http://schemas.microsoft.com/office/powerpoint/2010/main" val="765653118"/>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301B-643A-44D3-9832-C0A282A9A99A}"/>
              </a:ext>
            </a:extLst>
          </p:cNvPr>
          <p:cNvSpPr>
            <a:spLocks noGrp="1"/>
          </p:cNvSpPr>
          <p:nvPr>
            <p:ph type="title"/>
          </p:nvPr>
        </p:nvSpPr>
        <p:spPr/>
        <p:txBody>
          <a:bodyPr/>
          <a:lstStyle/>
          <a:p>
            <a:r>
              <a:rPr lang="en-US" dirty="0"/>
              <a:t>Evidence for the Pervasiveness Hypothesis</a:t>
            </a:r>
          </a:p>
        </p:txBody>
      </p:sp>
      <p:sp>
        <p:nvSpPr>
          <p:cNvPr id="3" name="Content Placeholder 2">
            <a:extLst>
              <a:ext uri="{FF2B5EF4-FFF2-40B4-BE49-F238E27FC236}">
                <a16:creationId xmlns:a16="http://schemas.microsoft.com/office/drawing/2014/main" id="{F3105FA5-4DD0-47BE-8C5A-F7ECDE791681}"/>
              </a:ext>
            </a:extLst>
          </p:cNvPr>
          <p:cNvSpPr>
            <a:spLocks noGrp="1"/>
          </p:cNvSpPr>
          <p:nvPr>
            <p:ph idx="1"/>
          </p:nvPr>
        </p:nvSpPr>
        <p:spPr/>
        <p:txBody>
          <a:bodyPr>
            <a:noAutofit/>
          </a:bodyPr>
          <a:lstStyle/>
          <a:p>
            <a:pPr marL="0" indent="0" algn="ctr">
              <a:buNone/>
            </a:pPr>
            <a:r>
              <a:rPr lang="en-US" sz="2400" b="1" dirty="0">
                <a:solidFill>
                  <a:schemeClr val="accent1">
                    <a:lumMod val="75000"/>
                  </a:schemeClr>
                </a:solidFill>
              </a:rPr>
              <a:t>Prevalence of a few object categories biases the candidate referents linked to heard words.</a:t>
            </a:r>
          </a:p>
          <a:p>
            <a:r>
              <a:rPr lang="en-US" sz="2400" dirty="0"/>
              <a:t>Greater visual familiarity </a:t>
            </a:r>
            <a:r>
              <a:rPr lang="en-US" sz="2400" dirty="0">
                <a:sym typeface="Wingdings" panose="05000000000000000000" pitchFamily="2" charset="2"/>
              </a:rPr>
              <a:t> reduced referential ambiguity  facilitate statistical word-referent learning</a:t>
            </a:r>
          </a:p>
          <a:p>
            <a:r>
              <a:rPr lang="en-US" sz="2400" dirty="0">
                <a:sym typeface="Wingdings" panose="05000000000000000000" pitchFamily="2" charset="2"/>
              </a:rPr>
              <a:t>Right-skewed distribution may be relevant to visual learning about the high-frequency objects</a:t>
            </a:r>
          </a:p>
          <a:p>
            <a:endParaRPr lang="en-US" sz="2400" dirty="0"/>
          </a:p>
        </p:txBody>
      </p:sp>
      <p:sp>
        <p:nvSpPr>
          <p:cNvPr id="4" name="TextBox 3">
            <a:extLst>
              <a:ext uri="{FF2B5EF4-FFF2-40B4-BE49-F238E27FC236}">
                <a16:creationId xmlns:a16="http://schemas.microsoft.com/office/drawing/2014/main" id="{356FB038-B70D-4DAB-A05F-7B5140DE4E1A}"/>
              </a:ext>
            </a:extLst>
          </p:cNvPr>
          <p:cNvSpPr txBox="1"/>
          <p:nvPr/>
        </p:nvSpPr>
        <p:spPr>
          <a:xfrm>
            <a:off x="6770452" y="5511935"/>
            <a:ext cx="575799" cy="369332"/>
          </a:xfrm>
          <a:prstGeom prst="rect">
            <a:avLst/>
          </a:prstGeom>
          <a:noFill/>
        </p:spPr>
        <p:txBody>
          <a:bodyPr wrap="none" rtlCol="0">
            <a:spAutoFit/>
          </a:bodyPr>
          <a:lstStyle/>
          <a:p>
            <a:pPr defTabSz="342900" eaLnBrk="1" fontAlgn="auto" hangingPunct="1">
              <a:spcBef>
                <a:spcPts val="0"/>
              </a:spcBef>
              <a:spcAft>
                <a:spcPts val="0"/>
              </a:spcAft>
            </a:pPr>
            <a:r>
              <a:rPr lang="en-US" dirty="0" err="1">
                <a:solidFill>
                  <a:srgbClr val="000000"/>
                </a:solidFill>
                <a:latin typeface="Corbel" panose="020B0503020204020204"/>
              </a:rPr>
              <a:t>Ahn</a:t>
            </a:r>
            <a:endParaRPr lang="en-US" dirty="0">
              <a:solidFill>
                <a:srgbClr val="000000"/>
              </a:solidFill>
              <a:latin typeface="Corbel" panose="020B0503020204020204"/>
            </a:endParaRPr>
          </a:p>
        </p:txBody>
      </p:sp>
    </p:spTree>
    <p:extLst>
      <p:ext uri="{BB962C8B-B14F-4D97-AF65-F5344CB8AC3E}">
        <p14:creationId xmlns:p14="http://schemas.microsoft.com/office/powerpoint/2010/main" val="1907983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5C23-C77A-449F-A5BE-8CC8C15B931A}"/>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82EBEFA6-5D7A-49D9-A27B-C57232C54058}"/>
              </a:ext>
            </a:extLst>
          </p:cNvPr>
          <p:cNvSpPr>
            <a:spLocks noGrp="1"/>
          </p:cNvSpPr>
          <p:nvPr>
            <p:ph idx="1"/>
          </p:nvPr>
        </p:nvSpPr>
        <p:spPr>
          <a:xfrm>
            <a:off x="2901951" y="1508760"/>
            <a:ext cx="5486400" cy="3840480"/>
          </a:xfrm>
        </p:spPr>
        <p:txBody>
          <a:bodyPr/>
          <a:lstStyle/>
          <a:p>
            <a:r>
              <a:rPr lang="en-US" dirty="0"/>
              <a:t>There were only eight infants included in this study. Do we feel there were enough? Why or why not? What else might you like to know about these infants and/or their families in order to better interpret the results?</a:t>
            </a:r>
          </a:p>
          <a:p>
            <a:r>
              <a:rPr lang="en-US" dirty="0"/>
              <a:t>The researchers chose to use video footage of mealtimes in the study despite instructing caretakers to take footage of any parts of their day that they saw fit. What are some of the advantages and disadvantages of a) using mealtime and/or b) asking for any footage but using mealtime only?</a:t>
            </a:r>
          </a:p>
          <a:p>
            <a:r>
              <a:rPr lang="en-US" dirty="0"/>
              <a:t>Are there alternatives to the pervasiveness hypothesis that come to mind when reading this article? What are some reasons other than mere pervasiveness that might bias infant learning of words?</a:t>
            </a:r>
          </a:p>
          <a:p>
            <a:r>
              <a:rPr lang="en-US" dirty="0"/>
              <a:t>If you could add one element to this study to improve it (or add nuance), what would you add? </a:t>
            </a:r>
          </a:p>
        </p:txBody>
      </p:sp>
      <p:sp>
        <p:nvSpPr>
          <p:cNvPr id="4" name="TextBox 3">
            <a:extLst>
              <a:ext uri="{FF2B5EF4-FFF2-40B4-BE49-F238E27FC236}">
                <a16:creationId xmlns:a16="http://schemas.microsoft.com/office/drawing/2014/main" id="{A99D5D99-64BC-4DD3-8C42-06391C578021}"/>
              </a:ext>
            </a:extLst>
          </p:cNvPr>
          <p:cNvSpPr txBox="1"/>
          <p:nvPr/>
        </p:nvSpPr>
        <p:spPr>
          <a:xfrm>
            <a:off x="6872592" y="5468161"/>
            <a:ext cx="667170"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Hylton</a:t>
            </a:r>
          </a:p>
        </p:txBody>
      </p:sp>
    </p:spTree>
    <p:extLst>
      <p:ext uri="{BB962C8B-B14F-4D97-AF65-F5344CB8AC3E}">
        <p14:creationId xmlns:p14="http://schemas.microsoft.com/office/powerpoint/2010/main" val="2579274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Infant-perspective visual field</a:t>
            </a:r>
          </a:p>
        </p:txBody>
      </p:sp>
      <p:sp>
        <p:nvSpPr>
          <p:cNvPr id="3" name="Content Placeholder 2"/>
          <p:cNvSpPr>
            <a:spLocks noGrp="1"/>
          </p:cNvSpPr>
          <p:nvPr>
            <p:ph idx="1"/>
          </p:nvPr>
        </p:nvSpPr>
        <p:spPr/>
        <p:txBody>
          <a:bodyPr/>
          <a:lstStyle/>
          <a:p>
            <a:pPr marL="0" indent="0">
              <a:buNone/>
            </a:pPr>
            <a:r>
              <a:rPr lang="en-US" dirty="0"/>
              <a:t>To test the Pervasiveness Hypothesis…</a:t>
            </a:r>
          </a:p>
          <a:p>
            <a:pPr lvl="1"/>
            <a:r>
              <a:rPr lang="en-US" dirty="0"/>
              <a:t>Aimed to determine the frequency distribution of visual objects in infant egocentric scenes.</a:t>
            </a:r>
          </a:p>
        </p:txBody>
      </p:sp>
      <p:sp>
        <p:nvSpPr>
          <p:cNvPr id="6" name="Footer Placeholder 5"/>
          <p:cNvSpPr>
            <a:spLocks noGrp="1"/>
          </p:cNvSpPr>
          <p:nvPr>
            <p:ph type="ftr" sz="quarter" idx="11"/>
          </p:nvPr>
        </p:nvSpPr>
        <p:spPr/>
        <p:txBody>
          <a:bodyPr/>
          <a:lstStyle/>
          <a:p>
            <a:pPr defTabSz="342900" eaLnBrk="1" fontAlgn="auto" hangingPunct="1">
              <a:spcBef>
                <a:spcPts val="0"/>
              </a:spcBef>
              <a:spcAft>
                <a:spcPts val="0"/>
              </a:spcAft>
            </a:pPr>
            <a:r>
              <a:rPr lang="en-US">
                <a:solidFill>
                  <a:srgbClr val="B01513"/>
                </a:solidFill>
                <a:latin typeface="Century Gothic" panose="020B0502020202020204"/>
              </a:rPr>
              <a:t>Ahn</a:t>
            </a:r>
            <a:endParaRPr lang="en-US" dirty="0">
              <a:solidFill>
                <a:srgbClr val="B01513"/>
              </a:solidFill>
              <a:latin typeface="Century Gothic" panose="020B0502020202020204"/>
            </a:endParaRPr>
          </a:p>
        </p:txBody>
      </p:sp>
      <p:pic>
        <p:nvPicPr>
          <p:cNvPr id="4" name="Picture 3"/>
          <p:cNvPicPr>
            <a:picLocks noChangeAspect="1"/>
          </p:cNvPicPr>
          <p:nvPr/>
        </p:nvPicPr>
        <p:blipFill>
          <a:blip r:embed="rId3"/>
          <a:stretch>
            <a:fillRect/>
          </a:stretch>
        </p:blipFill>
        <p:spPr>
          <a:xfrm>
            <a:off x="83958" y="3379859"/>
            <a:ext cx="5945686" cy="3072095"/>
          </a:xfrm>
          <a:prstGeom prst="rect">
            <a:avLst/>
          </a:prstGeom>
        </p:spPr>
      </p:pic>
      <p:sp>
        <p:nvSpPr>
          <p:cNvPr id="7" name="TextBox 6"/>
          <p:cNvSpPr txBox="1"/>
          <p:nvPr/>
        </p:nvSpPr>
        <p:spPr>
          <a:xfrm>
            <a:off x="6172200" y="3886200"/>
            <a:ext cx="2657156" cy="1477328"/>
          </a:xfrm>
          <a:prstGeom prst="rect">
            <a:avLst/>
          </a:prstGeom>
          <a:noFill/>
          <a:ln>
            <a:solidFill>
              <a:schemeClr val="accent1"/>
            </a:solidFill>
          </a:ln>
        </p:spPr>
        <p:txBody>
          <a:bodyPr wrap="square" rtlCol="0">
            <a:spAutoFit/>
          </a:bodyPr>
          <a:lstStyle/>
          <a:p>
            <a:pPr defTabSz="342900" eaLnBrk="1" fontAlgn="auto" hangingPunct="1">
              <a:spcBef>
                <a:spcPts val="0"/>
              </a:spcBef>
              <a:spcAft>
                <a:spcPts val="0"/>
              </a:spcAft>
            </a:pPr>
            <a:r>
              <a:rPr lang="en-US" dirty="0">
                <a:solidFill>
                  <a:prstClr val="black"/>
                </a:solidFill>
                <a:latin typeface="+mj-lt"/>
              </a:rPr>
              <a:t>High-frequency objects are expected to coincide with the object names normatively learned first by infants.</a:t>
            </a:r>
          </a:p>
        </p:txBody>
      </p:sp>
    </p:spTree>
    <p:extLst>
      <p:ext uri="{BB962C8B-B14F-4D97-AF65-F5344CB8AC3E}">
        <p14:creationId xmlns:p14="http://schemas.microsoft.com/office/powerpoint/2010/main" val="336305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534400" cy="1252728"/>
          </a:xfrm>
        </p:spPr>
        <p:txBody>
          <a:bodyPr>
            <a:normAutofit/>
          </a:bodyPr>
          <a:lstStyle/>
          <a:p>
            <a:r>
              <a:rPr lang="en-US" dirty="0"/>
              <a:t>Visual statistics and name-object learning</a:t>
            </a:r>
          </a:p>
        </p:txBody>
      </p:sp>
      <p:sp>
        <p:nvSpPr>
          <p:cNvPr id="3" name="Content Placeholder 2"/>
          <p:cNvSpPr>
            <a:spLocks noGrp="1"/>
          </p:cNvSpPr>
          <p:nvPr>
            <p:ph idx="1"/>
          </p:nvPr>
        </p:nvSpPr>
        <p:spPr/>
        <p:txBody>
          <a:bodyPr>
            <a:normAutofit/>
          </a:bodyPr>
          <a:lstStyle/>
          <a:p>
            <a:pPr marL="0" indent="0" algn="ctr">
              <a:buNone/>
            </a:pPr>
            <a:r>
              <a:rPr lang="en-US" b="1" dirty="0"/>
              <a:t>Prevalence of a few object categories biases the candidate referents linked to heard words.</a:t>
            </a:r>
          </a:p>
          <a:p>
            <a:pPr marL="0" indent="0" algn="ctr">
              <a:buNone/>
            </a:pPr>
            <a:endParaRPr lang="en-US" b="1" dirty="0"/>
          </a:p>
          <a:p>
            <a:r>
              <a:rPr lang="en-US" dirty="0"/>
              <a:t>Greater visual familiarity </a:t>
            </a:r>
            <a:r>
              <a:rPr lang="en-US" dirty="0">
                <a:sym typeface="Wingdings" panose="05000000000000000000" pitchFamily="2" charset="2"/>
              </a:rPr>
              <a:t> reduced referential ambiguity  facilitate statistical word-referent learning</a:t>
            </a:r>
          </a:p>
          <a:p>
            <a:endParaRPr lang="en-US" dirty="0">
              <a:sym typeface="Wingdings" panose="05000000000000000000" pitchFamily="2" charset="2"/>
            </a:endParaRPr>
          </a:p>
          <a:p>
            <a:r>
              <a:rPr lang="en-US" dirty="0">
                <a:sym typeface="Wingdings" panose="05000000000000000000" pitchFamily="2" charset="2"/>
              </a:rPr>
              <a:t>Right-skewed distribution may be relevant to visual learning about the high-frequency objects</a:t>
            </a:r>
          </a:p>
          <a:p>
            <a:pPr marL="457200" lvl="1" indent="0">
              <a:buNone/>
            </a:pPr>
            <a:endParaRPr lang="en-US" dirty="0"/>
          </a:p>
        </p:txBody>
      </p:sp>
      <p:sp>
        <p:nvSpPr>
          <p:cNvPr id="4" name="Footer Placeholder 3"/>
          <p:cNvSpPr>
            <a:spLocks noGrp="1"/>
          </p:cNvSpPr>
          <p:nvPr>
            <p:ph type="ftr" sz="quarter" idx="11"/>
          </p:nvPr>
        </p:nvSpPr>
        <p:spPr/>
        <p:txBody>
          <a:bodyPr/>
          <a:lstStyle/>
          <a:p>
            <a:pPr defTabSz="342900" eaLnBrk="1" fontAlgn="auto" hangingPunct="1">
              <a:spcBef>
                <a:spcPts val="0"/>
              </a:spcBef>
              <a:spcAft>
                <a:spcPts val="0"/>
              </a:spcAft>
            </a:pPr>
            <a:r>
              <a:rPr lang="en-US">
                <a:solidFill>
                  <a:srgbClr val="B01513"/>
                </a:solidFill>
                <a:latin typeface="Century Gothic" panose="020B0502020202020204"/>
              </a:rPr>
              <a:t>Ahn</a:t>
            </a:r>
            <a:endParaRPr lang="en-US" dirty="0">
              <a:solidFill>
                <a:srgbClr val="B01513"/>
              </a:solidFill>
              <a:latin typeface="Century Gothic" panose="020B0502020202020204"/>
            </a:endParaRPr>
          </a:p>
        </p:txBody>
      </p:sp>
    </p:spTree>
    <p:extLst>
      <p:ext uri="{BB962C8B-B14F-4D97-AF65-F5344CB8AC3E}">
        <p14:creationId xmlns:p14="http://schemas.microsoft.com/office/powerpoint/2010/main" val="3087016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noAutofit/>
          </a:bodyPr>
          <a:lstStyle/>
          <a:p>
            <a:r>
              <a:rPr lang="en-US" sz="2100" dirty="0"/>
              <a:t>Auditory input by the parent is assumed during the meal time activities – how could auditory input be incorporated into the study and would it affect results?</a:t>
            </a:r>
          </a:p>
          <a:p>
            <a:pPr marL="118872" indent="0">
              <a:buNone/>
            </a:pPr>
            <a:endParaRPr lang="en-US" sz="1200" dirty="0"/>
          </a:p>
          <a:p>
            <a:r>
              <a:rPr lang="en-US" sz="2100" dirty="0"/>
              <a:t>Can we make assumptions about the process of word learning without measuring individual children’s vocabulary (through the CDI?) and looking at relationship between the object type in their meal time and results?</a:t>
            </a:r>
          </a:p>
          <a:p>
            <a:pPr marL="118872" indent="0">
              <a:buNone/>
            </a:pPr>
            <a:endParaRPr lang="en-US" sz="1200" dirty="0"/>
          </a:p>
          <a:p>
            <a:r>
              <a:rPr lang="en-US" sz="2100" dirty="0"/>
              <a:t>How would this process differ for children with language delays or other disabilities? What about visual disabilities? </a:t>
            </a:r>
          </a:p>
          <a:p>
            <a:pPr marL="118872" indent="0">
              <a:buNone/>
            </a:pPr>
            <a:endParaRPr lang="en-US" sz="1200" dirty="0"/>
          </a:p>
          <a:p>
            <a:r>
              <a:rPr lang="en-US" sz="2100" dirty="0"/>
              <a:t>Was mealtime the appropriate activity to select? Would results be different if another activity was selected?</a:t>
            </a:r>
          </a:p>
          <a:p>
            <a:pPr marL="118872" indent="0">
              <a:buNone/>
            </a:pPr>
            <a:endParaRPr lang="en-US" sz="1200" dirty="0"/>
          </a:p>
          <a:p>
            <a:r>
              <a:rPr lang="en-US" sz="2100" dirty="0"/>
              <a:t>Other thoughts?</a:t>
            </a:r>
          </a:p>
        </p:txBody>
      </p:sp>
      <p:sp>
        <p:nvSpPr>
          <p:cNvPr id="4" name="Footer Placeholder 3"/>
          <p:cNvSpPr>
            <a:spLocks noGrp="1"/>
          </p:cNvSpPr>
          <p:nvPr>
            <p:ph type="ftr" sz="quarter" idx="11"/>
          </p:nvPr>
        </p:nvSpPr>
        <p:spPr/>
        <p:txBody>
          <a:bodyPr/>
          <a:lstStyle/>
          <a:p>
            <a:pPr defTabSz="342900" eaLnBrk="1" fontAlgn="auto" hangingPunct="1">
              <a:spcBef>
                <a:spcPts val="0"/>
              </a:spcBef>
              <a:spcAft>
                <a:spcPts val="0"/>
              </a:spcAft>
            </a:pPr>
            <a:r>
              <a:rPr lang="en-US" dirty="0">
                <a:solidFill>
                  <a:srgbClr val="B01513"/>
                </a:solidFill>
                <a:latin typeface="Century Gothic" panose="020B0502020202020204"/>
              </a:rPr>
              <a:t>Niño</a:t>
            </a:r>
          </a:p>
        </p:txBody>
      </p:sp>
    </p:spTree>
    <p:extLst>
      <p:ext uri="{BB962C8B-B14F-4D97-AF65-F5344CB8AC3E}">
        <p14:creationId xmlns:p14="http://schemas.microsoft.com/office/powerpoint/2010/main" val="81890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D49E4-6245-E94E-993D-EA646C53F56A}"/>
              </a:ext>
            </a:extLst>
          </p:cNvPr>
          <p:cNvSpPr>
            <a:spLocks noGrp="1"/>
          </p:cNvSpPr>
          <p:nvPr>
            <p:ph type="ctrTitle"/>
          </p:nvPr>
        </p:nvSpPr>
        <p:spPr>
          <a:xfrm>
            <a:off x="1143000" y="1995861"/>
            <a:ext cx="6858000" cy="1790700"/>
          </a:xfrm>
        </p:spPr>
        <p:txBody>
          <a:bodyPr>
            <a:noAutofit/>
          </a:bodyPr>
          <a:lstStyle/>
          <a:p>
            <a:r>
              <a:rPr lang="en-US" sz="3300" dirty="0">
                <a:latin typeface="Arial" panose="020B0604020202020204" pitchFamily="34" charset="0"/>
                <a:cs typeface="Arial" panose="020B0604020202020204" pitchFamily="34" charset="0"/>
              </a:rPr>
              <a:t>What are the building blocks of parent-infant coordinated</a:t>
            </a:r>
            <a:br>
              <a:rPr lang="en-US" sz="3300" dirty="0">
                <a:latin typeface="Arial" panose="020B0604020202020204" pitchFamily="34" charset="0"/>
                <a:cs typeface="Arial" panose="020B0604020202020204" pitchFamily="34" charset="0"/>
              </a:rPr>
            </a:br>
            <a:r>
              <a:rPr lang="en-US" sz="3300" dirty="0">
                <a:latin typeface="Arial" panose="020B0604020202020204" pitchFamily="34" charset="0"/>
                <a:cs typeface="Arial" panose="020B0604020202020204" pitchFamily="34" charset="0"/>
              </a:rPr>
              <a:t>attention in free-flowing interaction?</a:t>
            </a:r>
          </a:p>
        </p:txBody>
      </p:sp>
      <p:sp>
        <p:nvSpPr>
          <p:cNvPr id="5" name="Subtitle 4">
            <a:extLst>
              <a:ext uri="{FF2B5EF4-FFF2-40B4-BE49-F238E27FC236}">
                <a16:creationId xmlns:a16="http://schemas.microsoft.com/office/drawing/2014/main" id="{741B671D-E056-FF42-B852-ADAC635E4083}"/>
              </a:ext>
            </a:extLst>
          </p:cNvPr>
          <p:cNvSpPr>
            <a:spLocks noGrp="1"/>
          </p:cNvSpPr>
          <p:nvPr>
            <p:ph type="subTitle" idx="1"/>
          </p:nvPr>
        </p:nvSpPr>
        <p:spPr>
          <a:xfrm>
            <a:off x="1143000" y="4080806"/>
            <a:ext cx="6858000" cy="410160"/>
          </a:xfrm>
        </p:spPr>
        <p:txBody>
          <a:bodyPr>
            <a:normAutofit lnSpcReduction="10000"/>
          </a:bodyPr>
          <a:lstStyle/>
          <a:p>
            <a:r>
              <a:rPr lang="en-US" sz="2400" dirty="0">
                <a:latin typeface="Arial" panose="020B0604020202020204" pitchFamily="34" charset="0"/>
                <a:cs typeface="Arial" panose="020B0604020202020204" pitchFamily="34" charset="0"/>
              </a:rPr>
              <a:t> Abney, 2020</a:t>
            </a:r>
          </a:p>
        </p:txBody>
      </p:sp>
      <p:sp>
        <p:nvSpPr>
          <p:cNvPr id="6" name="TextBox 5">
            <a:extLst>
              <a:ext uri="{FF2B5EF4-FFF2-40B4-BE49-F238E27FC236}">
                <a16:creationId xmlns:a16="http://schemas.microsoft.com/office/drawing/2014/main" id="{93C0923E-B86F-6845-BFCB-728A27CCDDB4}"/>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spTree>
    <p:extLst>
      <p:ext uri="{BB962C8B-B14F-4D97-AF65-F5344CB8AC3E}">
        <p14:creationId xmlns:p14="http://schemas.microsoft.com/office/powerpoint/2010/main" val="210704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0" y="228600"/>
            <a:ext cx="9144000" cy="1143000"/>
          </a:xfrm>
        </p:spPr>
        <p:txBody>
          <a:bodyPr>
            <a:normAutofit fontScale="90000"/>
          </a:bodyPr>
          <a:lstStyle/>
          <a:p>
            <a:pPr algn="ctr"/>
            <a:r>
              <a:rPr lang="en-US" sz="4000" dirty="0"/>
              <a:t>The Role of Experience in Perceptual        Development</a:t>
            </a:r>
          </a:p>
        </p:txBody>
      </p:sp>
      <p:sp>
        <p:nvSpPr>
          <p:cNvPr id="319491"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dirty="0"/>
              <a:t>Early visual deprivation and later development</a:t>
            </a:r>
          </a:p>
          <a:p>
            <a:pPr lvl="1"/>
            <a:r>
              <a:rPr lang="en-US" dirty="0"/>
              <a:t>See video</a:t>
            </a:r>
          </a:p>
          <a:p>
            <a:pPr lvl="1"/>
            <a:r>
              <a:rPr lang="en-US" dirty="0"/>
              <a:t>See Maurer et al., 2007</a:t>
            </a:r>
          </a:p>
          <a:p>
            <a:pPr lvl="1"/>
            <a:r>
              <a:rPr lang="en-US" dirty="0"/>
              <a:t>First hearing adult</a:t>
            </a:r>
          </a:p>
          <a:p>
            <a:pPr lvl="4"/>
            <a:r>
              <a:rPr lang="en-US" dirty="0">
                <a:hlinkClick r:id="rId3"/>
              </a:rPr>
              <a:t>https://www.youtube.com/watch?v=0AKod_YEok4</a:t>
            </a:r>
            <a:r>
              <a:rPr lang="en-US" dirty="0"/>
              <a:t>  (2:41, tears)</a:t>
            </a:r>
          </a:p>
        </p:txBody>
      </p:sp>
    </p:spTree>
    <p:extLst>
      <p:ext uri="{BB962C8B-B14F-4D97-AF65-F5344CB8AC3E}">
        <p14:creationId xmlns:p14="http://schemas.microsoft.com/office/powerpoint/2010/main" val="2437708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76B4-3836-0040-AA67-38E2E56B0DE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STUDY GOALS</a:t>
            </a:r>
          </a:p>
        </p:txBody>
      </p:sp>
      <p:sp>
        <p:nvSpPr>
          <p:cNvPr id="3" name="Content Placeholder 2">
            <a:extLst>
              <a:ext uri="{FF2B5EF4-FFF2-40B4-BE49-F238E27FC236}">
                <a16:creationId xmlns:a16="http://schemas.microsoft.com/office/drawing/2014/main" id="{64327E8E-F389-5449-8ADE-923878EB1162}"/>
              </a:ext>
            </a:extLst>
          </p:cNvPr>
          <p:cNvSpPr>
            <a:spLocks noGrp="1"/>
          </p:cNvSpPr>
          <p:nvPr>
            <p:ph idx="1"/>
          </p:nvPr>
        </p:nvSpPr>
        <p:spPr/>
        <p:txBody>
          <a:bodyPr>
            <a:normAutofit/>
          </a:bodyPr>
          <a:lstStyle/>
          <a:p>
            <a:pPr marL="342900" lvl="1" indent="0" algn="ctr">
              <a:buNone/>
            </a:pPr>
            <a:endParaRPr lang="en-US" b="1" dirty="0">
              <a:latin typeface="Arial" panose="020B0604020202020204" pitchFamily="34" charset="0"/>
              <a:cs typeface="Arial" panose="020B0604020202020204" pitchFamily="34" charset="0"/>
            </a:endParaRPr>
          </a:p>
          <a:p>
            <a:pPr marL="342900" lvl="1" indent="0" algn="ctr">
              <a:buNone/>
            </a:pPr>
            <a:endParaRPr lang="en-US" dirty="0">
              <a:latin typeface="Arial" panose="020B0604020202020204" pitchFamily="34" charset="0"/>
              <a:cs typeface="Arial" panose="020B0604020202020204" pitchFamily="34" charset="0"/>
            </a:endParaRPr>
          </a:p>
          <a:p>
            <a:pPr marL="342900" lvl="1" indent="0">
              <a:buNone/>
            </a:pPr>
            <a:r>
              <a:rPr lang="en-US" dirty="0">
                <a:latin typeface="Arial" panose="020B0604020202020204" pitchFamily="34" charset="0"/>
                <a:cs typeface="Arial" panose="020B0604020202020204" pitchFamily="34" charset="0"/>
              </a:rPr>
              <a:t>1. Determine the relative frequencies of different types of coordinated attention (gaze patterns from infant and parent)</a:t>
            </a:r>
          </a:p>
          <a:p>
            <a:pPr lvl="1"/>
            <a:endParaRPr lang="en-US" dirty="0">
              <a:latin typeface="Arial" panose="020B0604020202020204" pitchFamily="34" charset="0"/>
              <a:cs typeface="Arial" panose="020B0604020202020204" pitchFamily="34" charset="0"/>
            </a:endParaRPr>
          </a:p>
          <a:p>
            <a:pPr marL="342900" lvl="1" indent="0">
              <a:buNone/>
            </a:pPr>
            <a:r>
              <a:rPr lang="en-US" dirty="0">
                <a:latin typeface="Arial" panose="020B0604020202020204" pitchFamily="34" charset="0"/>
                <a:cs typeface="Arial" panose="020B0604020202020204" pitchFamily="34" charset="0"/>
              </a:rPr>
              <a:t>2. Determine the association between those types of coordinated attention and later infant vocabulary size at 12- and 15-months</a:t>
            </a:r>
          </a:p>
          <a:p>
            <a:pPr marL="0" indent="0" algn="ctr">
              <a:buNone/>
            </a:pPr>
            <a:endParaRPr lang="en-US" sz="1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4EF197-E07F-6C4A-A68C-811A51998AB6}"/>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spTree>
    <p:extLst>
      <p:ext uri="{BB962C8B-B14F-4D97-AF65-F5344CB8AC3E}">
        <p14:creationId xmlns:p14="http://schemas.microsoft.com/office/powerpoint/2010/main" val="66054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imeline&#10;&#10;Description automatically generated">
            <a:extLst>
              <a:ext uri="{FF2B5EF4-FFF2-40B4-BE49-F238E27FC236}">
                <a16:creationId xmlns:a16="http://schemas.microsoft.com/office/drawing/2014/main" id="{18B56F91-F482-4149-A7F5-383A7AFC19F7}"/>
              </a:ext>
            </a:extLst>
          </p:cNvPr>
          <p:cNvPicPr>
            <a:picLocks noChangeAspect="1"/>
          </p:cNvPicPr>
          <p:nvPr/>
        </p:nvPicPr>
        <p:blipFill>
          <a:blip r:embed="rId2"/>
          <a:stretch>
            <a:fillRect/>
          </a:stretch>
        </p:blipFill>
        <p:spPr>
          <a:xfrm>
            <a:off x="61843" y="1723407"/>
            <a:ext cx="4929257" cy="4060936"/>
          </a:xfrm>
          <a:prstGeom prst="rect">
            <a:avLst/>
          </a:prstGeom>
        </p:spPr>
      </p:pic>
      <p:sp>
        <p:nvSpPr>
          <p:cNvPr id="8" name="Title 7">
            <a:extLst>
              <a:ext uri="{FF2B5EF4-FFF2-40B4-BE49-F238E27FC236}">
                <a16:creationId xmlns:a16="http://schemas.microsoft.com/office/drawing/2014/main" id="{FC02D0F8-4D2F-2A4D-92ED-D4AFBC9BA2E7}"/>
              </a:ext>
            </a:extLst>
          </p:cNvPr>
          <p:cNvSpPr>
            <a:spLocks noGrp="1"/>
          </p:cNvSpPr>
          <p:nvPr>
            <p:ph type="title"/>
          </p:nvPr>
        </p:nvSpPr>
        <p:spPr/>
        <p:txBody>
          <a:bodyPr/>
          <a:lstStyle/>
          <a:p>
            <a:r>
              <a:rPr lang="en-US" dirty="0"/>
              <a:t>TASK OVERVIEW</a:t>
            </a:r>
          </a:p>
        </p:txBody>
      </p:sp>
      <p:sp>
        <p:nvSpPr>
          <p:cNvPr id="10" name="Content Placeholder 9">
            <a:extLst>
              <a:ext uri="{FF2B5EF4-FFF2-40B4-BE49-F238E27FC236}">
                <a16:creationId xmlns:a16="http://schemas.microsoft.com/office/drawing/2014/main" id="{CEF46687-F082-3D4E-877C-24520D10D3C5}"/>
              </a:ext>
            </a:extLst>
          </p:cNvPr>
          <p:cNvSpPr>
            <a:spLocks noGrp="1"/>
          </p:cNvSpPr>
          <p:nvPr>
            <p:ph sz="half" idx="2"/>
          </p:nvPr>
        </p:nvSpPr>
        <p:spPr>
          <a:xfrm>
            <a:off x="4991100" y="2226469"/>
            <a:ext cx="3524250" cy="3263504"/>
          </a:xfrm>
        </p:spPr>
        <p:txBody>
          <a:bodyPr>
            <a:normAutofit/>
          </a:bodyPr>
          <a:lstStyle/>
          <a:p>
            <a:r>
              <a:rPr lang="en-US" sz="1800" dirty="0"/>
              <a:t>Infant and parent both wear head-mounted eye tracking devices that capture regions of interest </a:t>
            </a:r>
          </a:p>
          <a:p>
            <a:r>
              <a:rPr lang="en-US" sz="1800" dirty="0"/>
              <a:t>Infant and parent play with toys</a:t>
            </a:r>
          </a:p>
          <a:p>
            <a:r>
              <a:rPr lang="en-US" sz="1800" dirty="0"/>
              <a:t>Examine where the infant and parent look (e.g., at each other, the toys, or both)</a:t>
            </a:r>
          </a:p>
          <a:p>
            <a:r>
              <a:rPr lang="en-US" sz="1800" dirty="0"/>
              <a:t>Investigate association of gaze behavior with later vocabulary </a:t>
            </a:r>
          </a:p>
        </p:txBody>
      </p:sp>
      <p:sp>
        <p:nvSpPr>
          <p:cNvPr id="11" name="TextBox 10">
            <a:extLst>
              <a:ext uri="{FF2B5EF4-FFF2-40B4-BE49-F238E27FC236}">
                <a16:creationId xmlns:a16="http://schemas.microsoft.com/office/drawing/2014/main" id="{A2804381-DCC4-E84F-8B2C-C90089B37134}"/>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spTree>
    <p:extLst>
      <p:ext uri="{BB962C8B-B14F-4D97-AF65-F5344CB8AC3E}">
        <p14:creationId xmlns:p14="http://schemas.microsoft.com/office/powerpoint/2010/main" val="1042101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pic>
        <p:nvPicPr>
          <p:cNvPr id="6" name="Content Placeholder 5">
            <a:hlinkClick r:id="rId2"/>
          </p:cNvPr>
          <p:cNvPicPr>
            <a:picLocks noGrp="1" noChangeAspect="1"/>
          </p:cNvPicPr>
          <p:nvPr>
            <p:ph idx="1"/>
          </p:nvPr>
        </p:nvPicPr>
        <p:blipFill>
          <a:blip r:embed="rId3"/>
          <a:stretch>
            <a:fillRect/>
          </a:stretch>
        </p:blipFill>
        <p:spPr>
          <a:xfrm>
            <a:off x="964813" y="1600200"/>
            <a:ext cx="7626737" cy="2855673"/>
          </a:xfrm>
          <a:prstGeom prst="rect">
            <a:avLst/>
          </a:prstGeom>
        </p:spPr>
      </p:pic>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52</a:t>
            </a:fld>
            <a:endParaRPr lang="en-US"/>
          </a:p>
        </p:txBody>
      </p:sp>
      <p:sp>
        <p:nvSpPr>
          <p:cNvPr id="5" name="Rectangle 4"/>
          <p:cNvSpPr/>
          <p:nvPr/>
        </p:nvSpPr>
        <p:spPr>
          <a:xfrm>
            <a:off x="1905000" y="4632720"/>
            <a:ext cx="6400800" cy="1569660"/>
          </a:xfrm>
          <a:prstGeom prst="rect">
            <a:avLst/>
          </a:prstGeom>
        </p:spPr>
        <p:txBody>
          <a:bodyPr wrap="square">
            <a:spAutoFit/>
          </a:bodyPr>
          <a:lstStyle/>
          <a:p>
            <a:r>
              <a:rPr lang="en-US" dirty="0">
                <a:hlinkClick r:id="rId2"/>
              </a:rPr>
              <a:t>https://ars.els-cdn.com/content/image/1-s2.0-S0960982216302020-mmc2.mp4</a:t>
            </a:r>
            <a:r>
              <a:rPr lang="en-US" dirty="0"/>
              <a:t> </a:t>
            </a:r>
          </a:p>
        </p:txBody>
      </p:sp>
    </p:spTree>
    <p:extLst>
      <p:ext uri="{BB962C8B-B14F-4D97-AF65-F5344CB8AC3E}">
        <p14:creationId xmlns:p14="http://schemas.microsoft.com/office/powerpoint/2010/main" val="1492149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4C71-7D58-684A-8764-937C394C9796}"/>
              </a:ext>
            </a:extLst>
          </p:cNvPr>
          <p:cNvSpPr>
            <a:spLocks noGrp="1"/>
          </p:cNvSpPr>
          <p:nvPr>
            <p:ph type="title"/>
          </p:nvPr>
        </p:nvSpPr>
        <p:spPr/>
        <p:txBody>
          <a:bodyPr>
            <a:noAutofit/>
          </a:bodyPr>
          <a:lstStyle/>
          <a:p>
            <a:pPr algn="ctr"/>
            <a:r>
              <a:rPr lang="en-US" sz="2700" dirty="0">
                <a:latin typeface="Arial" panose="020B0604020202020204" pitchFamily="34" charset="0"/>
                <a:cs typeface="Arial" panose="020B0604020202020204" pitchFamily="34" charset="0"/>
              </a:rPr>
              <a:t>FREQUENCY OF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COORDINATED ATTENTION TYPES</a:t>
            </a: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pic>
        <p:nvPicPr>
          <p:cNvPr id="5" name="Content Placeholder 4" descr="Table&#10;&#10;Description automatically generated">
            <a:extLst>
              <a:ext uri="{FF2B5EF4-FFF2-40B4-BE49-F238E27FC236}">
                <a16:creationId xmlns:a16="http://schemas.microsoft.com/office/drawing/2014/main" id="{96EEBF47-D7BD-6749-BB9A-8631D69E0A6D}"/>
              </a:ext>
            </a:extLst>
          </p:cNvPr>
          <p:cNvPicPr>
            <a:picLocks noGrp="1" noChangeAspect="1"/>
          </p:cNvPicPr>
          <p:nvPr>
            <p:ph idx="1"/>
          </p:nvPr>
        </p:nvPicPr>
        <p:blipFill>
          <a:blip r:embed="rId2"/>
          <a:stretch>
            <a:fillRect/>
          </a:stretch>
        </p:blipFill>
        <p:spPr>
          <a:xfrm>
            <a:off x="666750" y="2002239"/>
            <a:ext cx="4921250" cy="3803185"/>
          </a:xfrm>
        </p:spPr>
      </p:pic>
      <p:sp>
        <p:nvSpPr>
          <p:cNvPr id="11" name="Rectangle 10">
            <a:extLst>
              <a:ext uri="{FF2B5EF4-FFF2-40B4-BE49-F238E27FC236}">
                <a16:creationId xmlns:a16="http://schemas.microsoft.com/office/drawing/2014/main" id="{84D6D294-C1ED-1B4E-8015-2C624B9A63AE}"/>
              </a:ext>
            </a:extLst>
          </p:cNvPr>
          <p:cNvSpPr/>
          <p:nvPr/>
        </p:nvSpPr>
        <p:spPr>
          <a:xfrm>
            <a:off x="1092200" y="4349750"/>
            <a:ext cx="4191000" cy="139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F893A290-915D-3146-BA56-1418E3975178}"/>
              </a:ext>
            </a:extLst>
          </p:cNvPr>
          <p:cNvSpPr/>
          <p:nvPr/>
        </p:nvSpPr>
        <p:spPr>
          <a:xfrm>
            <a:off x="1031874" y="4798611"/>
            <a:ext cx="4191000" cy="139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C8257B8D-8A52-8042-9A05-3441ED868081}"/>
              </a:ext>
            </a:extLst>
          </p:cNvPr>
          <p:cNvSpPr/>
          <p:nvPr/>
        </p:nvSpPr>
        <p:spPr>
          <a:xfrm>
            <a:off x="6013451" y="3963851"/>
            <a:ext cx="2232065" cy="5255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4" name="TextBox 13">
            <a:extLst>
              <a:ext uri="{FF2B5EF4-FFF2-40B4-BE49-F238E27FC236}">
                <a16:creationId xmlns:a16="http://schemas.microsoft.com/office/drawing/2014/main" id="{5B78A287-7547-3F4E-BBD2-3ECC940DC188}"/>
              </a:ext>
            </a:extLst>
          </p:cNvPr>
          <p:cNvSpPr txBox="1"/>
          <p:nvPr/>
        </p:nvSpPr>
        <p:spPr>
          <a:xfrm>
            <a:off x="6133857" y="4030442"/>
            <a:ext cx="1991251" cy="415498"/>
          </a:xfrm>
          <a:prstGeom prst="rect">
            <a:avLst/>
          </a:prstGeom>
          <a:noFill/>
        </p:spPr>
        <p:txBody>
          <a:bodyPr wrap="none" rtlCol="0">
            <a:spAutoFit/>
          </a:bodyPr>
          <a:lstStyle/>
          <a:p>
            <a:pPr algn="ctr" defTabSz="685800" eaLnBrk="1" fontAlgn="auto" hangingPunct="1">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Parent looking at infant’s face </a:t>
            </a:r>
          </a:p>
          <a:p>
            <a:pPr algn="ctr" defTabSz="685800" eaLnBrk="1" fontAlgn="auto" hangingPunct="1">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Infant looking at object</a:t>
            </a:r>
          </a:p>
        </p:txBody>
      </p:sp>
      <p:sp>
        <p:nvSpPr>
          <p:cNvPr id="15" name="Rectangle 14">
            <a:extLst>
              <a:ext uri="{FF2B5EF4-FFF2-40B4-BE49-F238E27FC236}">
                <a16:creationId xmlns:a16="http://schemas.microsoft.com/office/drawing/2014/main" id="{F9964951-E531-814E-978F-E6CA0919AD50}"/>
              </a:ext>
            </a:extLst>
          </p:cNvPr>
          <p:cNvSpPr/>
          <p:nvPr/>
        </p:nvSpPr>
        <p:spPr>
          <a:xfrm>
            <a:off x="5821569" y="4872659"/>
            <a:ext cx="2655682" cy="608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6" name="TextBox 15">
            <a:extLst>
              <a:ext uri="{FF2B5EF4-FFF2-40B4-BE49-F238E27FC236}">
                <a16:creationId xmlns:a16="http://schemas.microsoft.com/office/drawing/2014/main" id="{B73A4153-313E-954D-90C4-837C226167E5}"/>
              </a:ext>
            </a:extLst>
          </p:cNvPr>
          <p:cNvSpPr txBox="1"/>
          <p:nvPr/>
        </p:nvSpPr>
        <p:spPr>
          <a:xfrm>
            <a:off x="5871766" y="4980718"/>
            <a:ext cx="2515432" cy="415498"/>
          </a:xfrm>
          <a:prstGeom prst="rect">
            <a:avLst/>
          </a:prstGeom>
          <a:noFill/>
        </p:spPr>
        <p:txBody>
          <a:bodyPr wrap="none" rtlCol="0">
            <a:spAutoFit/>
          </a:bodyPr>
          <a:lstStyle/>
          <a:p>
            <a:pPr algn="ctr" defTabSz="685800" eaLnBrk="1" fontAlgn="auto" hangingPunct="1">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Parent looking at infant’s face &amp; object </a:t>
            </a:r>
          </a:p>
          <a:p>
            <a:pPr algn="ctr" defTabSz="685800" eaLnBrk="1" fontAlgn="auto" hangingPunct="1">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Infant looking at object</a:t>
            </a:r>
          </a:p>
        </p:txBody>
      </p:sp>
      <p:cxnSp>
        <p:nvCxnSpPr>
          <p:cNvPr id="18" name="Straight Arrow Connector 17">
            <a:extLst>
              <a:ext uri="{FF2B5EF4-FFF2-40B4-BE49-F238E27FC236}">
                <a16:creationId xmlns:a16="http://schemas.microsoft.com/office/drawing/2014/main" id="{B0E41543-29CC-CF44-A57D-6626EFCFB8AC}"/>
              </a:ext>
            </a:extLst>
          </p:cNvPr>
          <p:cNvCxnSpPr/>
          <p:nvPr/>
        </p:nvCxnSpPr>
        <p:spPr>
          <a:xfrm>
            <a:off x="5357191" y="4938310"/>
            <a:ext cx="347870" cy="2424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997514-D43C-A04E-88E4-156CC5A4E269}"/>
              </a:ext>
            </a:extLst>
          </p:cNvPr>
          <p:cNvCxnSpPr>
            <a:cxnSpLocks/>
          </p:cNvCxnSpPr>
          <p:nvPr/>
        </p:nvCxnSpPr>
        <p:spPr>
          <a:xfrm flipV="1">
            <a:off x="5471491" y="4313659"/>
            <a:ext cx="443672" cy="73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4829C2-3420-6D48-B559-A4F1CBEA4C89}"/>
              </a:ext>
            </a:extLst>
          </p:cNvPr>
          <p:cNvSpPr txBox="1"/>
          <p:nvPr/>
        </p:nvSpPr>
        <p:spPr>
          <a:xfrm>
            <a:off x="6033377" y="2337260"/>
            <a:ext cx="2574949" cy="1015663"/>
          </a:xfrm>
          <a:prstGeom prst="rect">
            <a:avLst/>
          </a:prstGeom>
          <a:noFill/>
          <a:ln w="38100">
            <a:noFill/>
          </a:ln>
        </p:spPr>
        <p:txBody>
          <a:bodyPr wrap="square" rtlCol="0">
            <a:spAutoFit/>
          </a:bodyPr>
          <a:lstStyle/>
          <a:p>
            <a:pPr algn="ctr" defTabSz="685800" eaLnBrk="1" fontAlgn="auto" hangingPunct="1">
              <a:spcBef>
                <a:spcPts val="0"/>
              </a:spcBef>
              <a:spcAft>
                <a:spcPts val="0"/>
              </a:spcAft>
            </a:pPr>
            <a:r>
              <a:rPr lang="en-US" sz="1500" dirty="0">
                <a:solidFill>
                  <a:prstClr val="black"/>
                </a:solidFill>
                <a:latin typeface="Calibri" panose="020F0502020204030204"/>
              </a:rPr>
              <a:t>2 types of visual attention made up the majority (60%) of time infants &amp; parents spend in coordinated attention</a:t>
            </a:r>
          </a:p>
        </p:txBody>
      </p:sp>
      <p:sp>
        <p:nvSpPr>
          <p:cNvPr id="23" name="TextBox 22">
            <a:extLst>
              <a:ext uri="{FF2B5EF4-FFF2-40B4-BE49-F238E27FC236}">
                <a16:creationId xmlns:a16="http://schemas.microsoft.com/office/drawing/2014/main" id="{717A5906-F8A6-274C-BCA0-7E67E20652D7}"/>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pic>
        <p:nvPicPr>
          <p:cNvPr id="17" name="Content Placeholder 5">
            <a:hlinkClick r:id="rId3"/>
            <a:extLst>
              <a:ext uri="{FF2B5EF4-FFF2-40B4-BE49-F238E27FC236}">
                <a16:creationId xmlns:a16="http://schemas.microsoft.com/office/drawing/2014/main" id="{A68EA695-FDDC-31B2-24B0-C4B420B8CF71}"/>
              </a:ext>
            </a:extLst>
          </p:cNvPr>
          <p:cNvPicPr>
            <a:picLocks noChangeAspect="1"/>
          </p:cNvPicPr>
          <p:nvPr/>
        </p:nvPicPr>
        <p:blipFill>
          <a:blip r:embed="rId4"/>
          <a:stretch>
            <a:fillRect/>
          </a:stretch>
        </p:blipFill>
        <p:spPr>
          <a:xfrm>
            <a:off x="2747643" y="5631250"/>
            <a:ext cx="2945684" cy="1102950"/>
          </a:xfrm>
          <a:prstGeom prst="rect">
            <a:avLst/>
          </a:prstGeom>
        </p:spPr>
      </p:pic>
    </p:spTree>
    <p:extLst>
      <p:ext uri="{BB962C8B-B14F-4D97-AF65-F5344CB8AC3E}">
        <p14:creationId xmlns:p14="http://schemas.microsoft.com/office/powerpoint/2010/main" val="3573003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41C030E-78CB-B041-BBCF-1688C65C8C6B}"/>
              </a:ext>
            </a:extLst>
          </p:cNvPr>
          <p:cNvPicPr>
            <a:picLocks noChangeAspect="1"/>
          </p:cNvPicPr>
          <p:nvPr/>
        </p:nvPicPr>
        <p:blipFill>
          <a:blip r:embed="rId2"/>
          <a:stretch>
            <a:fillRect/>
          </a:stretch>
        </p:blipFill>
        <p:spPr>
          <a:xfrm>
            <a:off x="2117345" y="857250"/>
            <a:ext cx="4909310" cy="5143500"/>
          </a:xfrm>
          <a:prstGeom prst="rect">
            <a:avLst/>
          </a:prstGeom>
        </p:spPr>
      </p:pic>
    </p:spTree>
    <p:extLst>
      <p:ext uri="{BB962C8B-B14F-4D97-AF65-F5344CB8AC3E}">
        <p14:creationId xmlns:p14="http://schemas.microsoft.com/office/powerpoint/2010/main" val="4235593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EC61A327-E98D-1F46-8EC7-215AF996C910}"/>
              </a:ext>
            </a:extLst>
          </p:cNvPr>
          <p:cNvPicPr>
            <a:picLocks noGrp="1" noChangeAspect="1"/>
          </p:cNvPicPr>
          <p:nvPr>
            <p:ph idx="1"/>
          </p:nvPr>
        </p:nvPicPr>
        <p:blipFill>
          <a:blip r:embed="rId2"/>
          <a:stretch>
            <a:fillRect/>
          </a:stretch>
        </p:blipFill>
        <p:spPr>
          <a:xfrm>
            <a:off x="276482" y="2287813"/>
            <a:ext cx="4857750" cy="2571750"/>
          </a:xfrm>
        </p:spPr>
      </p:pic>
      <p:pic>
        <p:nvPicPr>
          <p:cNvPr id="7" name="Picture 6" descr="Chart, scatter chart&#10;&#10;Description automatically generated">
            <a:extLst>
              <a:ext uri="{FF2B5EF4-FFF2-40B4-BE49-F238E27FC236}">
                <a16:creationId xmlns:a16="http://schemas.microsoft.com/office/drawing/2014/main" id="{AF1C6669-CEF9-D24D-8E6D-ADBB04B57582}"/>
              </a:ext>
            </a:extLst>
          </p:cNvPr>
          <p:cNvPicPr>
            <a:picLocks noChangeAspect="1"/>
          </p:cNvPicPr>
          <p:nvPr/>
        </p:nvPicPr>
        <p:blipFill>
          <a:blip r:embed="rId3"/>
          <a:stretch>
            <a:fillRect/>
          </a:stretch>
        </p:blipFill>
        <p:spPr>
          <a:xfrm>
            <a:off x="5134233" y="2287813"/>
            <a:ext cx="3873586" cy="3042526"/>
          </a:xfrm>
          <a:prstGeom prst="rect">
            <a:avLst/>
          </a:prstGeom>
        </p:spPr>
      </p:pic>
      <p:sp>
        <p:nvSpPr>
          <p:cNvPr id="8" name="Title 1">
            <a:extLst>
              <a:ext uri="{FF2B5EF4-FFF2-40B4-BE49-F238E27FC236}">
                <a16:creationId xmlns:a16="http://schemas.microsoft.com/office/drawing/2014/main" id="{179EAF62-0254-5045-BBD5-F88BF8A4041C}"/>
              </a:ext>
            </a:extLst>
          </p:cNvPr>
          <p:cNvSpPr>
            <a:spLocks noGrp="1"/>
          </p:cNvSpPr>
          <p:nvPr>
            <p:ph type="title"/>
          </p:nvPr>
        </p:nvSpPr>
        <p:spPr>
          <a:xfrm>
            <a:off x="551818" y="1231747"/>
            <a:ext cx="8256932" cy="994172"/>
          </a:xfrm>
        </p:spPr>
        <p:txBody>
          <a:bodyPr>
            <a:noAutofit/>
          </a:bodyPr>
          <a:lstStyle/>
          <a:p>
            <a:pPr algn="ctr"/>
            <a:r>
              <a:rPr lang="en-US" sz="2700" dirty="0">
                <a:latin typeface="Arial" panose="020B0604020202020204" pitchFamily="34" charset="0"/>
                <a:cs typeface="Arial" panose="020B0604020202020204" pitchFamily="34" charset="0"/>
              </a:rPr>
              <a:t>COORDINATED ATTENTION AND</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LATER VOCABULARY</a:t>
            </a: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7E3F63F-C541-5C45-A79D-146F47AC1D56}"/>
              </a:ext>
            </a:extLst>
          </p:cNvPr>
          <p:cNvSpPr/>
          <p:nvPr/>
        </p:nvSpPr>
        <p:spPr>
          <a:xfrm>
            <a:off x="1236584" y="3981790"/>
            <a:ext cx="3443701" cy="1841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03631925-4DCF-8147-A36E-19C20EDC7416}"/>
              </a:ext>
            </a:extLst>
          </p:cNvPr>
          <p:cNvSpPr/>
          <p:nvPr/>
        </p:nvSpPr>
        <p:spPr>
          <a:xfrm>
            <a:off x="276482" y="5118371"/>
            <a:ext cx="4857750" cy="6085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197A14CE-C1E6-9944-83F1-FEA3D486BF97}"/>
              </a:ext>
            </a:extLst>
          </p:cNvPr>
          <p:cNvSpPr txBox="1"/>
          <p:nvPr/>
        </p:nvSpPr>
        <p:spPr>
          <a:xfrm>
            <a:off x="107488" y="5263165"/>
            <a:ext cx="5737212" cy="553998"/>
          </a:xfrm>
          <a:prstGeom prst="rect">
            <a:avLst/>
          </a:prstGeom>
          <a:noFill/>
        </p:spPr>
        <p:txBody>
          <a:bodyPr wrap="none" rtlCol="0">
            <a:spAutoFit/>
          </a:bodyPr>
          <a:lstStyle/>
          <a:p>
            <a:pPr algn="ctr" defTabSz="685800" eaLnBrk="1" fontAlgn="auto" hangingPunct="1">
              <a:spcBef>
                <a:spcPts val="0"/>
              </a:spcBef>
              <a:spcAft>
                <a:spcPts val="0"/>
              </a:spcAft>
            </a:pPr>
            <a:r>
              <a:rPr lang="en-US" sz="1500" dirty="0">
                <a:solidFill>
                  <a:prstClr val="black"/>
                </a:solidFill>
                <a:latin typeface="Arial" panose="020B0604020202020204" pitchFamily="34" charset="0"/>
                <a:cs typeface="Arial" panose="020B0604020202020204" pitchFamily="34" charset="0"/>
              </a:rPr>
              <a:t>Positive association between vocabulary use and </a:t>
            </a:r>
          </a:p>
          <a:p>
            <a:pPr algn="ctr" defTabSz="685800" eaLnBrk="1" fontAlgn="auto" hangingPunct="1">
              <a:spcBef>
                <a:spcPts val="0"/>
              </a:spcBef>
              <a:spcAft>
                <a:spcPts val="0"/>
              </a:spcAft>
            </a:pPr>
            <a:r>
              <a:rPr lang="en-US" sz="1500" dirty="0">
                <a:solidFill>
                  <a:prstClr val="black"/>
                </a:solidFill>
                <a:latin typeface="Arial" panose="020B0604020202020204" pitchFamily="34" charset="0"/>
                <a:cs typeface="Arial" panose="020B0604020202020204" pitchFamily="34" charset="0"/>
              </a:rPr>
              <a:t>parent looking at infant’s face &amp; object while infant looks at object</a:t>
            </a:r>
          </a:p>
        </p:txBody>
      </p:sp>
      <p:sp>
        <p:nvSpPr>
          <p:cNvPr id="13" name="TextBox 12">
            <a:extLst>
              <a:ext uri="{FF2B5EF4-FFF2-40B4-BE49-F238E27FC236}">
                <a16:creationId xmlns:a16="http://schemas.microsoft.com/office/drawing/2014/main" id="{B5F93D5A-FB07-5141-B3DF-2B7E1E015589}"/>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spTree>
    <p:extLst>
      <p:ext uri="{BB962C8B-B14F-4D97-AF65-F5344CB8AC3E}">
        <p14:creationId xmlns:p14="http://schemas.microsoft.com/office/powerpoint/2010/main" val="4857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1B9B0E6E-07C7-8C4F-82CB-56D168F2DC4A}"/>
              </a:ext>
            </a:extLst>
          </p:cNvPr>
          <p:cNvPicPr>
            <a:picLocks noGrp="1" noChangeAspect="1"/>
          </p:cNvPicPr>
          <p:nvPr>
            <p:ph idx="1"/>
          </p:nvPr>
        </p:nvPicPr>
        <p:blipFill>
          <a:blip r:embed="rId2"/>
          <a:stretch>
            <a:fillRect/>
          </a:stretch>
        </p:blipFill>
        <p:spPr>
          <a:xfrm>
            <a:off x="183328" y="2225919"/>
            <a:ext cx="6544544" cy="2562547"/>
          </a:xfrm>
        </p:spPr>
      </p:pic>
      <p:sp>
        <p:nvSpPr>
          <p:cNvPr id="6" name="Title 1">
            <a:extLst>
              <a:ext uri="{FF2B5EF4-FFF2-40B4-BE49-F238E27FC236}">
                <a16:creationId xmlns:a16="http://schemas.microsoft.com/office/drawing/2014/main" id="{CF215F6B-7A33-2549-868C-D088AB158B23}"/>
              </a:ext>
            </a:extLst>
          </p:cNvPr>
          <p:cNvSpPr>
            <a:spLocks noGrp="1"/>
          </p:cNvSpPr>
          <p:nvPr>
            <p:ph type="title"/>
          </p:nvPr>
        </p:nvSpPr>
        <p:spPr>
          <a:xfrm>
            <a:off x="551818" y="1231747"/>
            <a:ext cx="8256932" cy="994172"/>
          </a:xfrm>
        </p:spPr>
        <p:txBody>
          <a:bodyPr>
            <a:noAutofit/>
          </a:bodyPr>
          <a:lstStyle/>
          <a:p>
            <a:pPr algn="ctr"/>
            <a:r>
              <a:rPr lang="en-US" sz="2700" dirty="0">
                <a:latin typeface="Arial" panose="020B0604020202020204" pitchFamily="34" charset="0"/>
                <a:cs typeface="Arial" panose="020B0604020202020204" pitchFamily="34" charset="0"/>
              </a:rPr>
              <a:t>COORDINATED ATTENTION TYPE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AND LABELING OBJECTS</a:t>
            </a: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54E49C6-38B2-3744-8D4B-1B0F0648399E}"/>
              </a:ext>
            </a:extLst>
          </p:cNvPr>
          <p:cNvSpPr/>
          <p:nvPr/>
        </p:nvSpPr>
        <p:spPr>
          <a:xfrm>
            <a:off x="1479957" y="3966210"/>
            <a:ext cx="3443701" cy="239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98048417-F01D-9540-B5A8-632B32CC690D}"/>
              </a:ext>
            </a:extLst>
          </p:cNvPr>
          <p:cNvSpPr txBox="1"/>
          <p:nvPr/>
        </p:nvSpPr>
        <p:spPr>
          <a:xfrm>
            <a:off x="1238995" y="4886212"/>
            <a:ext cx="7369325" cy="553998"/>
          </a:xfrm>
          <a:prstGeom prst="rect">
            <a:avLst/>
          </a:prstGeom>
          <a:noFill/>
        </p:spPr>
        <p:txBody>
          <a:bodyPr wrap="none" rtlCol="0">
            <a:spAutoFit/>
          </a:bodyPr>
          <a:lstStyle/>
          <a:p>
            <a:pPr algn="ctr" defTabSz="685800" eaLnBrk="1" fontAlgn="auto" hangingPunct="1">
              <a:spcBef>
                <a:spcPts val="0"/>
              </a:spcBef>
              <a:spcAft>
                <a:spcPts val="0"/>
              </a:spcAft>
            </a:pPr>
            <a:r>
              <a:rPr lang="en-US" sz="1500" dirty="0">
                <a:solidFill>
                  <a:prstClr val="black"/>
                </a:solidFill>
                <a:latin typeface="Arial" panose="020B0604020202020204" pitchFamily="34" charset="0"/>
                <a:cs typeface="Arial" panose="020B0604020202020204" pitchFamily="34" charset="0"/>
              </a:rPr>
              <a:t>Parents label the object/target the Positive association between vocabulary use and </a:t>
            </a:r>
          </a:p>
          <a:p>
            <a:pPr algn="ctr" defTabSz="685800" eaLnBrk="1" fontAlgn="auto" hangingPunct="1">
              <a:spcBef>
                <a:spcPts val="0"/>
              </a:spcBef>
              <a:spcAft>
                <a:spcPts val="0"/>
              </a:spcAft>
            </a:pPr>
            <a:r>
              <a:rPr lang="en-US" sz="1500" dirty="0">
                <a:solidFill>
                  <a:prstClr val="black"/>
                </a:solidFill>
                <a:latin typeface="Arial" panose="020B0604020202020204" pitchFamily="34" charset="0"/>
                <a:cs typeface="Arial" panose="020B0604020202020204" pitchFamily="34" charset="0"/>
              </a:rPr>
              <a:t>parent looking at infant’s face &amp; object while infant looks at object</a:t>
            </a:r>
          </a:p>
        </p:txBody>
      </p:sp>
      <p:sp>
        <p:nvSpPr>
          <p:cNvPr id="9" name="TextBox 8">
            <a:extLst>
              <a:ext uri="{FF2B5EF4-FFF2-40B4-BE49-F238E27FC236}">
                <a16:creationId xmlns:a16="http://schemas.microsoft.com/office/drawing/2014/main" id="{4208F409-987F-194D-9669-7245094A8F7F}"/>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spTree>
    <p:extLst>
      <p:ext uri="{BB962C8B-B14F-4D97-AF65-F5344CB8AC3E}">
        <p14:creationId xmlns:p14="http://schemas.microsoft.com/office/powerpoint/2010/main" val="3548700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DAF89D1D-2588-8D4F-824D-AE1079D507CC}"/>
              </a:ext>
            </a:extLst>
          </p:cNvPr>
          <p:cNvCxnSpPr>
            <a:cxnSpLocks/>
          </p:cNvCxnSpPr>
          <p:nvPr/>
        </p:nvCxnSpPr>
        <p:spPr>
          <a:xfrm>
            <a:off x="4391167" y="4033454"/>
            <a:ext cx="13818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0E7ACE1-9175-6F47-AF59-BF21A75D7ECA}"/>
              </a:ext>
            </a:extLst>
          </p:cNvPr>
          <p:cNvSpPr/>
          <p:nvPr/>
        </p:nvSpPr>
        <p:spPr>
          <a:xfrm>
            <a:off x="184897" y="3567185"/>
            <a:ext cx="4124384" cy="923330"/>
          </a:xfrm>
          <a:prstGeom prst="rect">
            <a:avLst/>
          </a:prstGeom>
          <a:ln w="38100">
            <a:solidFill>
              <a:srgbClr val="FF0000"/>
            </a:solidFill>
          </a:ln>
        </p:spPr>
        <p:txBody>
          <a:bodyPr wrap="square">
            <a:spAutoFit/>
          </a:bodyPr>
          <a:lstStyle/>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Parent looking at infant’s face &amp; object </a:t>
            </a: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Infant looking at object</a:t>
            </a: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at 9 months</a:t>
            </a:r>
          </a:p>
        </p:txBody>
      </p:sp>
      <p:sp>
        <p:nvSpPr>
          <p:cNvPr id="9" name="Rectangle 8">
            <a:extLst>
              <a:ext uri="{FF2B5EF4-FFF2-40B4-BE49-F238E27FC236}">
                <a16:creationId xmlns:a16="http://schemas.microsoft.com/office/drawing/2014/main" id="{39701D63-27E2-874E-9174-453C3B41B879}"/>
              </a:ext>
            </a:extLst>
          </p:cNvPr>
          <p:cNvSpPr/>
          <p:nvPr/>
        </p:nvSpPr>
        <p:spPr>
          <a:xfrm>
            <a:off x="5847012" y="3567185"/>
            <a:ext cx="2992185" cy="923330"/>
          </a:xfrm>
          <a:prstGeom prst="rect">
            <a:avLst/>
          </a:prstGeom>
          <a:ln w="38100">
            <a:solidFill>
              <a:srgbClr val="FF0000"/>
            </a:solidFill>
          </a:ln>
        </p:spPr>
        <p:txBody>
          <a:bodyPr wrap="square">
            <a:spAutoFit/>
          </a:bodyPr>
          <a:lstStyle/>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Larger vocabulary size</a:t>
            </a: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at 12 &amp; 15 months </a:t>
            </a:r>
          </a:p>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751D609-626A-894A-B4FB-D0E524964D9C}"/>
              </a:ext>
            </a:extLst>
          </p:cNvPr>
          <p:cNvSpPr/>
          <p:nvPr/>
        </p:nvSpPr>
        <p:spPr>
          <a:xfrm>
            <a:off x="3480204" y="2089305"/>
            <a:ext cx="3203762" cy="923330"/>
          </a:xfrm>
          <a:prstGeom prst="rect">
            <a:avLst/>
          </a:prstGeom>
          <a:ln w="38100">
            <a:solidFill>
              <a:srgbClr val="FF0000"/>
            </a:solidFill>
          </a:ln>
        </p:spPr>
        <p:txBody>
          <a:bodyPr wrap="square">
            <a:spAutoFit/>
          </a:bodyPr>
          <a:lstStyle/>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Parents label the object infants are looking at</a:t>
            </a:r>
          </a:p>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18C97B81-E53B-0341-8293-89A12C79302E}"/>
              </a:ext>
            </a:extLst>
          </p:cNvPr>
          <p:cNvCxnSpPr>
            <a:cxnSpLocks/>
          </p:cNvCxnSpPr>
          <p:nvPr/>
        </p:nvCxnSpPr>
        <p:spPr>
          <a:xfrm>
            <a:off x="4983766" y="3067050"/>
            <a:ext cx="0" cy="901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A18CB9F-6FD9-FD40-80E5-3A4A86E50230}"/>
              </a:ext>
            </a:extLst>
          </p:cNvPr>
          <p:cNvSpPr txBox="1">
            <a:spLocks/>
          </p:cNvSpPr>
          <p:nvPr/>
        </p:nvSpPr>
        <p:spPr>
          <a:xfrm>
            <a:off x="717854" y="1217726"/>
            <a:ext cx="8256932"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US" sz="2700" dirty="0">
                <a:solidFill>
                  <a:prstClr val="black"/>
                </a:solidFill>
                <a:latin typeface="Arial" panose="020B0604020202020204" pitchFamily="34" charset="0"/>
                <a:cs typeface="Arial" panose="020B0604020202020204" pitchFamily="34" charset="0"/>
              </a:rPr>
              <a:t>TAKEN TOGETHER</a:t>
            </a:r>
          </a:p>
        </p:txBody>
      </p:sp>
      <p:sp>
        <p:nvSpPr>
          <p:cNvPr id="17" name="TextBox 16">
            <a:extLst>
              <a:ext uri="{FF2B5EF4-FFF2-40B4-BE49-F238E27FC236}">
                <a16:creationId xmlns:a16="http://schemas.microsoft.com/office/drawing/2014/main" id="{502956FE-E5E5-BF47-837B-F13160878320}"/>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spTree>
    <p:extLst>
      <p:ext uri="{BB962C8B-B14F-4D97-AF65-F5344CB8AC3E}">
        <p14:creationId xmlns:p14="http://schemas.microsoft.com/office/powerpoint/2010/main" val="2982109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3FB68-4352-0048-8830-4C6A48F28557}"/>
              </a:ext>
            </a:extLst>
          </p:cNvPr>
          <p:cNvSpPr>
            <a:spLocks noGrp="1"/>
          </p:cNvSpPr>
          <p:nvPr>
            <p:ph idx="1"/>
          </p:nvPr>
        </p:nvSpPr>
        <p:spPr/>
        <p:txBody>
          <a:bodyPr>
            <a:noAutofit/>
          </a:bodyPr>
          <a:lstStyle/>
          <a:p>
            <a:r>
              <a:rPr lang="en-US" sz="1800" dirty="0">
                <a:latin typeface="Arial" panose="020B0604020202020204" pitchFamily="34" charset="0"/>
                <a:cs typeface="Arial" panose="020B0604020202020204" pitchFamily="34" charset="0"/>
              </a:rPr>
              <a:t>How would you expect these results to differ for less attentive parents?</a:t>
            </a:r>
          </a:p>
          <a:p>
            <a:r>
              <a:rPr lang="en-US" sz="1800" dirty="0">
                <a:latin typeface="Arial" panose="020B0604020202020204" pitchFamily="34" charset="0"/>
                <a:cs typeface="Arial" panose="020B0604020202020204" pitchFamily="34" charset="0"/>
              </a:rPr>
              <a:t>Were you surprised to see that infants look more at the objects compared to their parent’s face? </a:t>
            </a:r>
          </a:p>
          <a:p>
            <a:pPr lvl="1"/>
            <a:r>
              <a:rPr lang="en-US" dirty="0">
                <a:latin typeface="Arial" panose="020B0604020202020204" pitchFamily="34" charset="0"/>
                <a:cs typeface="Arial" panose="020B0604020202020204" pitchFamily="34" charset="0"/>
              </a:rPr>
              <a:t>What individual differences could contribute to the proportion with which an infant looks at their parent vs. object? </a:t>
            </a:r>
          </a:p>
          <a:p>
            <a:r>
              <a:rPr lang="en-US" sz="1800" dirty="0">
                <a:latin typeface="Arial" panose="020B0604020202020204" pitchFamily="34" charset="0"/>
                <a:cs typeface="Arial" panose="020B0604020202020204" pitchFamily="34" charset="0"/>
              </a:rPr>
              <a:t>Given the role of parents labeling the object that their child is looking at on later vocabulary style, do you think that children of blind parents would have smaller vocabularies compared to those of seeing parents? </a:t>
            </a:r>
          </a:p>
          <a:p>
            <a:r>
              <a:rPr lang="en-US" sz="1800" dirty="0">
                <a:latin typeface="Arial" panose="020B0604020202020204" pitchFamily="34" charset="0"/>
                <a:cs typeface="Arial" panose="020B0604020202020204" pitchFamily="34" charset="0"/>
              </a:rPr>
              <a:t>Given the increased frequency of children using tablets (assuming that parents aren’t actively observing their gaze), do you think vocabulary size has/will decrease?</a:t>
            </a:r>
          </a:p>
        </p:txBody>
      </p:sp>
      <p:sp>
        <p:nvSpPr>
          <p:cNvPr id="4" name="Title 1">
            <a:extLst>
              <a:ext uri="{FF2B5EF4-FFF2-40B4-BE49-F238E27FC236}">
                <a16:creationId xmlns:a16="http://schemas.microsoft.com/office/drawing/2014/main" id="{ABCA9D9F-3459-2649-8FBE-0663D63ED9E3}"/>
              </a:ext>
            </a:extLst>
          </p:cNvPr>
          <p:cNvSpPr txBox="1">
            <a:spLocks/>
          </p:cNvSpPr>
          <p:nvPr/>
        </p:nvSpPr>
        <p:spPr>
          <a:xfrm>
            <a:off x="717854" y="1217726"/>
            <a:ext cx="8256932"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US" sz="2700" dirty="0">
                <a:solidFill>
                  <a:prstClr val="black"/>
                </a:solidFill>
                <a:latin typeface="Arial" panose="020B0604020202020204" pitchFamily="34" charset="0"/>
                <a:cs typeface="Arial" panose="020B0604020202020204" pitchFamily="34" charset="0"/>
              </a:rPr>
              <a:t>DISCUSSION QUESTIONS</a:t>
            </a:r>
          </a:p>
        </p:txBody>
      </p:sp>
      <p:sp>
        <p:nvSpPr>
          <p:cNvPr id="5" name="TextBox 4">
            <a:extLst>
              <a:ext uri="{FF2B5EF4-FFF2-40B4-BE49-F238E27FC236}">
                <a16:creationId xmlns:a16="http://schemas.microsoft.com/office/drawing/2014/main" id="{09A4BAD3-0C0C-904A-A944-C05B87A2F8EB}"/>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spTree>
    <p:extLst>
      <p:ext uri="{BB962C8B-B14F-4D97-AF65-F5344CB8AC3E}">
        <p14:creationId xmlns:p14="http://schemas.microsoft.com/office/powerpoint/2010/main" val="4020105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EFDB04-99A8-FD4F-AD5A-5DB2070EFA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03" t="3052" r="676" b="9183"/>
          <a:stretch/>
        </p:blipFill>
        <p:spPr>
          <a:xfrm>
            <a:off x="766120" y="2877579"/>
            <a:ext cx="8377880" cy="2520779"/>
          </a:xfrm>
          <a:prstGeom prst="rect">
            <a:avLst/>
          </a:prstGeom>
        </p:spPr>
      </p:pic>
    </p:spTree>
    <p:extLst>
      <p:ext uri="{BB962C8B-B14F-4D97-AF65-F5344CB8AC3E}">
        <p14:creationId xmlns:p14="http://schemas.microsoft.com/office/powerpoint/2010/main" val="4147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“Critical” Initial Formulation</a:t>
            </a:r>
          </a:p>
        </p:txBody>
      </p:sp>
      <p:pic>
        <p:nvPicPr>
          <p:cNvPr id="4" name="Picture 3"/>
          <p:cNvPicPr>
            <a:picLocks noChangeAspect="1"/>
          </p:cNvPicPr>
          <p:nvPr/>
        </p:nvPicPr>
        <p:blipFill>
          <a:blip r:embed="rId2"/>
          <a:stretch>
            <a:fillRect/>
          </a:stretch>
        </p:blipFill>
        <p:spPr>
          <a:xfrm>
            <a:off x="914400" y="1752600"/>
            <a:ext cx="7073900" cy="4483100"/>
          </a:xfrm>
          <a:prstGeom prst="rect">
            <a:avLst/>
          </a:prstGeom>
        </p:spPr>
      </p:pic>
      <p:sp>
        <p:nvSpPr>
          <p:cNvPr id="9" name="Right Arrow 8"/>
          <p:cNvSpPr/>
          <p:nvPr/>
        </p:nvSpPr>
        <p:spPr>
          <a:xfrm rot="20705310">
            <a:off x="2750547" y="2564556"/>
            <a:ext cx="1607764" cy="267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20813619">
            <a:off x="2447360" y="2208212"/>
            <a:ext cx="2209800" cy="381000"/>
          </a:xfrm>
          <a:prstGeom prst="rect">
            <a:avLst/>
          </a:prstGeom>
          <a:noFill/>
        </p:spPr>
        <p:txBody>
          <a:bodyPr wrap="square" rtlCol="0">
            <a:spAutoFit/>
          </a:bodyPr>
          <a:lstStyle/>
          <a:p>
            <a:r>
              <a:rPr lang="en-US" dirty="0"/>
              <a:t>Similarity in timing</a:t>
            </a:r>
          </a:p>
        </p:txBody>
      </p:sp>
      <p:sp>
        <p:nvSpPr>
          <p:cNvPr id="6" name="Right Arrow 5"/>
          <p:cNvSpPr/>
          <p:nvPr/>
        </p:nvSpPr>
        <p:spPr>
          <a:xfrm rot="20705310">
            <a:off x="2750547" y="3673081"/>
            <a:ext cx="1607764" cy="267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6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B154-4F0D-3F4E-8056-3AEE426FDB19}"/>
              </a:ext>
            </a:extLst>
          </p:cNvPr>
          <p:cNvSpPr>
            <a:spLocks noGrp="1"/>
          </p:cNvSpPr>
          <p:nvPr>
            <p:ph type="title"/>
          </p:nvPr>
        </p:nvSpPr>
        <p:spPr>
          <a:xfrm>
            <a:off x="656144" y="1147187"/>
            <a:ext cx="7520940" cy="551153"/>
          </a:xfrm>
        </p:spPr>
        <p:txBody>
          <a:bodyPr/>
          <a:lstStyle/>
          <a:p>
            <a:r>
              <a:rPr lang="en-US" sz="2700" dirty="0"/>
              <a:t>What is Sustained Attention (SA)?</a:t>
            </a:r>
          </a:p>
        </p:txBody>
      </p:sp>
      <p:sp>
        <p:nvSpPr>
          <p:cNvPr id="10" name="Content Placeholder 9">
            <a:extLst>
              <a:ext uri="{FF2B5EF4-FFF2-40B4-BE49-F238E27FC236}">
                <a16:creationId xmlns:a16="http://schemas.microsoft.com/office/drawing/2014/main" id="{9F53E247-9F15-0044-8AA7-007D610FBA71}"/>
              </a:ext>
            </a:extLst>
          </p:cNvPr>
          <p:cNvSpPr>
            <a:spLocks noGrp="1"/>
          </p:cNvSpPr>
          <p:nvPr>
            <p:ph idx="1"/>
          </p:nvPr>
        </p:nvSpPr>
        <p:spPr>
          <a:xfrm>
            <a:off x="481914" y="1858148"/>
            <a:ext cx="3799703" cy="2854411"/>
          </a:xfrm>
        </p:spPr>
        <p:txBody>
          <a:bodyPr>
            <a:noAutofit/>
          </a:bodyPr>
          <a:lstStyle/>
          <a:p>
            <a:pPr>
              <a:buFont typeface="Arial" panose="020B0604020202020204" pitchFamily="34" charset="0"/>
              <a:buChar char="•"/>
            </a:pPr>
            <a:r>
              <a:rPr lang="en-US" sz="2025" dirty="0"/>
              <a:t>Ability to voluntarily control one’s attention</a:t>
            </a:r>
          </a:p>
          <a:p>
            <a:pPr>
              <a:buFont typeface="Arial" panose="020B0604020202020204" pitchFamily="34" charset="0"/>
              <a:buChar char="•"/>
            </a:pPr>
            <a:r>
              <a:rPr lang="en-US" sz="2025" dirty="0"/>
              <a:t>Before the emergence of SA, young infants’ attention is often characterized by fleeting interest in novelty and distractions</a:t>
            </a:r>
          </a:p>
        </p:txBody>
      </p:sp>
      <p:pic>
        <p:nvPicPr>
          <p:cNvPr id="12" name="Picture 11">
            <a:extLst>
              <a:ext uri="{FF2B5EF4-FFF2-40B4-BE49-F238E27FC236}">
                <a16:creationId xmlns:a16="http://schemas.microsoft.com/office/drawing/2014/main" id="{55E1AE65-0D58-9A4A-90D4-5E0E8B180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430" y="2300763"/>
            <a:ext cx="4220889" cy="2945243"/>
          </a:xfrm>
          <a:prstGeom prst="rect">
            <a:avLst/>
          </a:prstGeom>
        </p:spPr>
      </p:pic>
    </p:spTree>
    <p:extLst>
      <p:ext uri="{BB962C8B-B14F-4D97-AF65-F5344CB8AC3E}">
        <p14:creationId xmlns:p14="http://schemas.microsoft.com/office/powerpoint/2010/main" val="3347375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B154-4F0D-3F4E-8056-3AEE426FDB19}"/>
              </a:ext>
            </a:extLst>
          </p:cNvPr>
          <p:cNvSpPr>
            <a:spLocks noGrp="1"/>
          </p:cNvSpPr>
          <p:nvPr>
            <p:ph type="title"/>
          </p:nvPr>
        </p:nvSpPr>
        <p:spPr>
          <a:xfrm>
            <a:off x="526395" y="1131570"/>
            <a:ext cx="7520940" cy="411480"/>
          </a:xfrm>
        </p:spPr>
        <p:txBody>
          <a:bodyPr>
            <a:normAutofit fontScale="90000"/>
          </a:bodyPr>
          <a:lstStyle/>
          <a:p>
            <a:r>
              <a:rPr lang="en-US" sz="2400" dirty="0"/>
              <a:t>Why do we care about </a:t>
            </a:r>
            <a:r>
              <a:rPr lang="en-US" sz="2400" dirty="0" err="1"/>
              <a:t>sa</a:t>
            </a:r>
            <a:r>
              <a:rPr lang="en-US" sz="2400" dirty="0"/>
              <a:t>?</a:t>
            </a:r>
          </a:p>
        </p:txBody>
      </p:sp>
      <p:sp>
        <p:nvSpPr>
          <p:cNvPr id="3" name="Content Placeholder 2">
            <a:extLst>
              <a:ext uri="{FF2B5EF4-FFF2-40B4-BE49-F238E27FC236}">
                <a16:creationId xmlns:a16="http://schemas.microsoft.com/office/drawing/2014/main" id="{AF1394A4-4403-9A46-A413-C2E32C4DECD6}"/>
              </a:ext>
            </a:extLst>
          </p:cNvPr>
          <p:cNvSpPr>
            <a:spLocks noGrp="1"/>
          </p:cNvSpPr>
          <p:nvPr>
            <p:ph idx="1"/>
          </p:nvPr>
        </p:nvSpPr>
        <p:spPr>
          <a:xfrm>
            <a:off x="822960" y="1682722"/>
            <a:ext cx="7520940" cy="2992766"/>
          </a:xfrm>
        </p:spPr>
        <p:txBody>
          <a:bodyPr>
            <a:normAutofit/>
          </a:bodyPr>
          <a:lstStyle/>
          <a:p>
            <a:pPr>
              <a:buFont typeface="Wingdings" pitchFamily="2" charset="2"/>
              <a:buChar char="§"/>
            </a:pPr>
            <a:r>
              <a:rPr lang="en-US" sz="1725" dirty="0"/>
              <a:t>Emerges around 10 – 12 months</a:t>
            </a:r>
          </a:p>
          <a:p>
            <a:pPr lvl="3"/>
            <a:r>
              <a:rPr lang="en-US" sz="1650" dirty="0"/>
              <a:t>Growing steadily through early childhood</a:t>
            </a:r>
          </a:p>
          <a:p>
            <a:pPr>
              <a:buFont typeface="Wingdings" pitchFamily="2" charset="2"/>
              <a:buChar char="§"/>
            </a:pPr>
            <a:r>
              <a:rPr lang="en-US" sz="1725" dirty="0"/>
              <a:t>Attributed internal, individual factors</a:t>
            </a:r>
          </a:p>
          <a:p>
            <a:pPr lvl="3"/>
            <a:r>
              <a:rPr lang="en-US" sz="1650" dirty="0"/>
              <a:t>i.e. temperament, self-regulation, </a:t>
            </a:r>
            <a:br>
              <a:rPr lang="en-US" sz="1650" dirty="0"/>
            </a:br>
            <a:r>
              <a:rPr lang="en-US" sz="1650" dirty="0"/>
              <a:t>EF, cognitive control</a:t>
            </a:r>
          </a:p>
          <a:p>
            <a:pPr>
              <a:buFont typeface="Wingdings" pitchFamily="2" charset="2"/>
              <a:buChar char="§"/>
            </a:pPr>
            <a:r>
              <a:rPr lang="en-US" sz="1725" dirty="0"/>
              <a:t>Relates to language, exploration,</a:t>
            </a:r>
            <a:br>
              <a:rPr lang="en-US" sz="1725" dirty="0"/>
            </a:br>
            <a:r>
              <a:rPr lang="en-US" sz="1725" dirty="0"/>
              <a:t> problem solving, and school readiness</a:t>
            </a:r>
          </a:p>
          <a:p>
            <a:pPr lvl="3"/>
            <a:r>
              <a:rPr lang="en-US" sz="1650" dirty="0"/>
              <a:t>Predicts development outcomes and </a:t>
            </a:r>
            <a:br>
              <a:rPr lang="en-US" sz="1650" dirty="0"/>
            </a:br>
            <a:r>
              <a:rPr lang="en-US" sz="1650" dirty="0"/>
              <a:t>diagnosis for attentional disorders</a:t>
            </a:r>
          </a:p>
        </p:txBody>
      </p:sp>
      <p:pic>
        <p:nvPicPr>
          <p:cNvPr id="4" name="Picture 3">
            <a:extLst>
              <a:ext uri="{FF2B5EF4-FFF2-40B4-BE49-F238E27FC236}">
                <a16:creationId xmlns:a16="http://schemas.microsoft.com/office/drawing/2014/main" id="{F26977D2-C4BB-BC4F-8315-9ED1032BDC33}"/>
              </a:ext>
            </a:extLst>
          </p:cNvPr>
          <p:cNvPicPr>
            <a:picLocks noChangeAspect="1"/>
          </p:cNvPicPr>
          <p:nvPr/>
        </p:nvPicPr>
        <p:blipFill>
          <a:blip r:embed="rId3"/>
          <a:stretch>
            <a:fillRect/>
          </a:stretch>
        </p:blipFill>
        <p:spPr>
          <a:xfrm>
            <a:off x="5710805" y="857251"/>
            <a:ext cx="3453513" cy="5166456"/>
          </a:xfrm>
          <a:prstGeom prst="rect">
            <a:avLst/>
          </a:prstGeom>
        </p:spPr>
      </p:pic>
    </p:spTree>
    <p:extLst>
      <p:ext uri="{BB962C8B-B14F-4D97-AF65-F5344CB8AC3E}">
        <p14:creationId xmlns:p14="http://schemas.microsoft.com/office/powerpoint/2010/main" val="32625867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70AF-1242-7148-BD00-5FDD5B1CAD26}"/>
              </a:ext>
            </a:extLst>
          </p:cNvPr>
          <p:cNvSpPr>
            <a:spLocks noGrp="1"/>
          </p:cNvSpPr>
          <p:nvPr>
            <p:ph type="title"/>
          </p:nvPr>
        </p:nvSpPr>
        <p:spPr>
          <a:xfrm>
            <a:off x="356495" y="1116476"/>
            <a:ext cx="7520940" cy="411480"/>
          </a:xfrm>
        </p:spPr>
        <p:txBody>
          <a:bodyPr>
            <a:normAutofit fontScale="90000"/>
          </a:bodyPr>
          <a:lstStyle/>
          <a:p>
            <a:r>
              <a:rPr lang="en-US" sz="2700" dirty="0"/>
              <a:t>Social Origins of SA?</a:t>
            </a:r>
          </a:p>
        </p:txBody>
      </p:sp>
      <p:sp>
        <p:nvSpPr>
          <p:cNvPr id="11" name="Content Placeholder 10">
            <a:extLst>
              <a:ext uri="{FF2B5EF4-FFF2-40B4-BE49-F238E27FC236}">
                <a16:creationId xmlns:a16="http://schemas.microsoft.com/office/drawing/2014/main" id="{F4911EDC-5E60-2F4D-9FBB-D9443A1D9AFE}"/>
              </a:ext>
            </a:extLst>
          </p:cNvPr>
          <p:cNvSpPr>
            <a:spLocks noGrp="1"/>
          </p:cNvSpPr>
          <p:nvPr>
            <p:ph idx="1"/>
          </p:nvPr>
        </p:nvSpPr>
        <p:spPr>
          <a:xfrm>
            <a:off x="319424" y="1756113"/>
            <a:ext cx="5389743" cy="3048371"/>
          </a:xfrm>
        </p:spPr>
        <p:txBody>
          <a:bodyPr>
            <a:normAutofit/>
          </a:bodyPr>
          <a:lstStyle/>
          <a:p>
            <a:pPr>
              <a:buFont typeface="Wingdings" pitchFamily="2" charset="2"/>
              <a:buChar char="§"/>
            </a:pPr>
            <a:r>
              <a:rPr lang="en-US" sz="1950" dirty="0"/>
              <a:t>Infants develop in social contexts</a:t>
            </a:r>
          </a:p>
          <a:p>
            <a:pPr lvl="3"/>
            <a:r>
              <a:rPr lang="en-US" sz="1800" dirty="0"/>
              <a:t>Thus development depends on </a:t>
            </a:r>
            <a:br>
              <a:rPr lang="en-US" sz="1800" dirty="0"/>
            </a:br>
            <a:r>
              <a:rPr lang="en-US" sz="1800" dirty="0"/>
              <a:t>social interactions </a:t>
            </a:r>
          </a:p>
          <a:p>
            <a:pPr>
              <a:buFont typeface="Wingdings" pitchFamily="2" charset="2"/>
              <a:buChar char="§"/>
            </a:pPr>
            <a:r>
              <a:rPr lang="en-US" sz="1950" dirty="0"/>
              <a:t>Everyday interactions (particularly play time) with caregivers scaffolds infant’s development of SA</a:t>
            </a:r>
          </a:p>
          <a:p>
            <a:pPr lvl="3"/>
            <a:r>
              <a:rPr lang="en-US" sz="1800" dirty="0"/>
              <a:t>Parents’ attention</a:t>
            </a:r>
          </a:p>
          <a:p>
            <a:pPr lvl="3"/>
            <a:r>
              <a:rPr lang="en-US" sz="1800" dirty="0"/>
              <a:t>Parent Responsiveness</a:t>
            </a:r>
          </a:p>
          <a:p>
            <a:pPr lvl="3"/>
            <a:r>
              <a:rPr lang="en-US" sz="1800" dirty="0"/>
              <a:t>Joint attention (JA)</a:t>
            </a:r>
          </a:p>
        </p:txBody>
      </p:sp>
      <p:pic>
        <p:nvPicPr>
          <p:cNvPr id="9" name="Picture 8">
            <a:extLst>
              <a:ext uri="{FF2B5EF4-FFF2-40B4-BE49-F238E27FC236}">
                <a16:creationId xmlns:a16="http://schemas.microsoft.com/office/drawing/2014/main" id="{1211DA41-FD27-B440-B624-01E33BC6AE74}"/>
              </a:ext>
            </a:extLst>
          </p:cNvPr>
          <p:cNvPicPr>
            <a:picLocks noChangeAspect="1"/>
          </p:cNvPicPr>
          <p:nvPr/>
        </p:nvPicPr>
        <p:blipFill rotWithShape="1">
          <a:blip r:embed="rId3"/>
          <a:srcRect l="6782" r="8474"/>
          <a:stretch/>
        </p:blipFill>
        <p:spPr>
          <a:xfrm>
            <a:off x="5339800" y="857250"/>
            <a:ext cx="3804201" cy="3058298"/>
          </a:xfrm>
          <a:prstGeom prst="rect">
            <a:avLst/>
          </a:prstGeom>
        </p:spPr>
      </p:pic>
      <p:pic>
        <p:nvPicPr>
          <p:cNvPr id="10" name="Picture 9">
            <a:extLst>
              <a:ext uri="{FF2B5EF4-FFF2-40B4-BE49-F238E27FC236}">
                <a16:creationId xmlns:a16="http://schemas.microsoft.com/office/drawing/2014/main" id="{82498BB7-2533-CC4C-85F0-408AED01C1E3}"/>
              </a:ext>
            </a:extLst>
          </p:cNvPr>
          <p:cNvPicPr>
            <a:picLocks noChangeAspect="1"/>
          </p:cNvPicPr>
          <p:nvPr/>
        </p:nvPicPr>
        <p:blipFill rotWithShape="1">
          <a:blip r:embed="rId4"/>
          <a:srcRect l="14343" t="8321"/>
          <a:stretch/>
        </p:blipFill>
        <p:spPr>
          <a:xfrm>
            <a:off x="4524878" y="3463156"/>
            <a:ext cx="3352557" cy="2389313"/>
          </a:xfrm>
          <a:prstGeom prst="rect">
            <a:avLst/>
          </a:prstGeom>
        </p:spPr>
      </p:pic>
    </p:spTree>
    <p:extLst>
      <p:ext uri="{BB962C8B-B14F-4D97-AF65-F5344CB8AC3E}">
        <p14:creationId xmlns:p14="http://schemas.microsoft.com/office/powerpoint/2010/main" val="2463704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BAFFD-6289-A849-86EE-4CEE2ED9022C}"/>
              </a:ext>
            </a:extLst>
          </p:cNvPr>
          <p:cNvSpPr>
            <a:spLocks noGrp="1"/>
          </p:cNvSpPr>
          <p:nvPr>
            <p:ph type="title"/>
          </p:nvPr>
        </p:nvSpPr>
        <p:spPr/>
        <p:txBody>
          <a:bodyPr/>
          <a:lstStyle/>
          <a:p>
            <a:r>
              <a:rPr lang="en-US" sz="2700" dirty="0"/>
              <a:t>Current Study</a:t>
            </a:r>
          </a:p>
        </p:txBody>
      </p:sp>
      <p:sp>
        <p:nvSpPr>
          <p:cNvPr id="3" name="Content Placeholder 2">
            <a:extLst>
              <a:ext uri="{FF2B5EF4-FFF2-40B4-BE49-F238E27FC236}">
                <a16:creationId xmlns:a16="http://schemas.microsoft.com/office/drawing/2014/main" id="{D3FB1F27-7E4D-A841-84A7-68CB6E2142A2}"/>
              </a:ext>
            </a:extLst>
          </p:cNvPr>
          <p:cNvSpPr>
            <a:spLocks noGrp="1"/>
          </p:cNvSpPr>
          <p:nvPr>
            <p:ph idx="1"/>
          </p:nvPr>
        </p:nvSpPr>
        <p:spPr>
          <a:xfrm>
            <a:off x="822960" y="1775400"/>
            <a:ext cx="7279982" cy="2881556"/>
          </a:xfrm>
        </p:spPr>
        <p:txBody>
          <a:bodyPr>
            <a:normAutofit/>
          </a:bodyPr>
          <a:lstStyle/>
          <a:p>
            <a:r>
              <a:rPr lang="en-US" sz="2100" dirty="0"/>
              <a:t>Aim: </a:t>
            </a:r>
          </a:p>
          <a:p>
            <a:r>
              <a:rPr lang="en-US" sz="2100" dirty="0"/>
              <a:t>	</a:t>
            </a:r>
            <a:r>
              <a:rPr lang="en-US" sz="1800" dirty="0"/>
              <a:t>To examine the influence of social context on </a:t>
            </a:r>
            <a:br>
              <a:rPr lang="en-US" sz="1800" dirty="0"/>
            </a:br>
            <a:r>
              <a:rPr lang="en-US" sz="1800" dirty="0"/>
              <a:t>infants’ sustained attention </a:t>
            </a:r>
            <a:br>
              <a:rPr lang="en-US" sz="1800" dirty="0"/>
            </a:br>
            <a:endParaRPr lang="en-US" sz="1800" dirty="0"/>
          </a:p>
          <a:p>
            <a:r>
              <a:rPr lang="en-US" sz="2100" dirty="0"/>
              <a:t>Hypothesis: </a:t>
            </a:r>
          </a:p>
          <a:p>
            <a:pPr marL="558927" lvl="3" indent="-342900">
              <a:buFont typeface="+mj-lt"/>
              <a:buAutoNum type="arabicPeriod"/>
            </a:pPr>
            <a:r>
              <a:rPr lang="en-US" sz="1800" b="1" dirty="0"/>
              <a:t>JA timing does not relate to infants’ SA duration</a:t>
            </a:r>
          </a:p>
          <a:p>
            <a:pPr marL="558927" lvl="3" indent="-342900">
              <a:buFont typeface="+mj-lt"/>
              <a:buAutoNum type="arabicPeriod"/>
            </a:pPr>
            <a:r>
              <a:rPr lang="en-US" sz="1800" b="1" dirty="0"/>
              <a:t>Duration of JA relates to overall SA of infant </a:t>
            </a:r>
          </a:p>
          <a:p>
            <a:pPr marL="558927" lvl="3" indent="-342900">
              <a:buFont typeface="+mj-lt"/>
              <a:buAutoNum type="arabicPeriod"/>
            </a:pPr>
            <a:r>
              <a:rPr lang="en-US" sz="1800" b="1" dirty="0"/>
              <a:t>Parent attention (JA) extends infants visual attention to an object (even after JA ends)</a:t>
            </a:r>
          </a:p>
          <a:p>
            <a:pPr marL="0" indent="0"/>
            <a:endParaRPr lang="en-US" sz="1800" dirty="0"/>
          </a:p>
        </p:txBody>
      </p:sp>
    </p:spTree>
    <p:extLst>
      <p:ext uri="{BB962C8B-B14F-4D97-AF65-F5344CB8AC3E}">
        <p14:creationId xmlns:p14="http://schemas.microsoft.com/office/powerpoint/2010/main" val="3667143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9D66-18C3-7A41-A63A-097E11D12C75}"/>
              </a:ext>
            </a:extLst>
          </p:cNvPr>
          <p:cNvSpPr>
            <a:spLocks noGrp="1"/>
          </p:cNvSpPr>
          <p:nvPr>
            <p:ph type="title"/>
          </p:nvPr>
        </p:nvSpPr>
        <p:spPr>
          <a:xfrm>
            <a:off x="594360" y="1115621"/>
            <a:ext cx="7520940" cy="502920"/>
          </a:xfrm>
        </p:spPr>
        <p:txBody>
          <a:bodyPr/>
          <a:lstStyle/>
          <a:p>
            <a:r>
              <a:rPr lang="en-US" sz="2700" dirty="0"/>
              <a:t>Methods</a:t>
            </a:r>
          </a:p>
        </p:txBody>
      </p:sp>
      <p:sp>
        <p:nvSpPr>
          <p:cNvPr id="3" name="Content Placeholder 2">
            <a:extLst>
              <a:ext uri="{FF2B5EF4-FFF2-40B4-BE49-F238E27FC236}">
                <a16:creationId xmlns:a16="http://schemas.microsoft.com/office/drawing/2014/main" id="{27CDAA3D-EBE8-4B4D-B25F-073CBB885FF3}"/>
              </a:ext>
            </a:extLst>
          </p:cNvPr>
          <p:cNvSpPr>
            <a:spLocks noGrp="1"/>
          </p:cNvSpPr>
          <p:nvPr>
            <p:ph idx="1"/>
          </p:nvPr>
        </p:nvSpPr>
        <p:spPr>
          <a:xfrm>
            <a:off x="325091" y="1618541"/>
            <a:ext cx="8516679" cy="1591695"/>
          </a:xfrm>
        </p:spPr>
        <p:txBody>
          <a:bodyPr>
            <a:noAutofit/>
          </a:bodyPr>
          <a:lstStyle/>
          <a:p>
            <a:r>
              <a:rPr lang="en-US" sz="2025" dirty="0"/>
              <a:t>36 parent-infant dyads (11-13 m)</a:t>
            </a:r>
          </a:p>
          <a:p>
            <a:r>
              <a:rPr lang="en-US" sz="2025" dirty="0"/>
              <a:t>Head-mounted cameras/eye-trackers worn during free-play with 6 novel toys 2 different sets of 3 toys (played 1.5 min each set, twice)</a:t>
            </a:r>
          </a:p>
        </p:txBody>
      </p:sp>
      <p:pic>
        <p:nvPicPr>
          <p:cNvPr id="5" name="Content Placeholder 5">
            <a:extLst>
              <a:ext uri="{FF2B5EF4-FFF2-40B4-BE49-F238E27FC236}">
                <a16:creationId xmlns:a16="http://schemas.microsoft.com/office/drawing/2014/main" id="{01F588E1-5211-9D43-BD82-C69FC7B7C613}"/>
              </a:ext>
            </a:extLst>
          </p:cNvPr>
          <p:cNvPicPr>
            <a:picLocks noChangeAspect="1"/>
          </p:cNvPicPr>
          <p:nvPr/>
        </p:nvPicPr>
        <p:blipFill rotWithShape="1">
          <a:blip r:embed="rId3">
            <a:extLst>
              <a:ext uri="{28A0092B-C50C-407E-A947-70E740481C1C}">
                <a14:useLocalDpi xmlns:a14="http://schemas.microsoft.com/office/drawing/2010/main" val="0"/>
              </a:ext>
            </a:extLst>
          </a:blip>
          <a:srcRect l="6214" t="39363" r="21316" b="3349"/>
          <a:stretch/>
        </p:blipFill>
        <p:spPr>
          <a:xfrm rot="5400000">
            <a:off x="4522817" y="1414152"/>
            <a:ext cx="2871133" cy="5857212"/>
          </a:xfrm>
          <a:prstGeom prst="rect">
            <a:avLst/>
          </a:prstGeom>
        </p:spPr>
      </p:pic>
    </p:spTree>
    <p:extLst>
      <p:ext uri="{BB962C8B-B14F-4D97-AF65-F5344CB8AC3E}">
        <p14:creationId xmlns:p14="http://schemas.microsoft.com/office/powerpoint/2010/main" val="3562208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BD82C9-2251-7B47-8B5F-E988BB5EBCA7}"/>
              </a:ext>
            </a:extLst>
          </p:cNvPr>
          <p:cNvSpPr>
            <a:spLocks noGrp="1"/>
          </p:cNvSpPr>
          <p:nvPr>
            <p:ph type="title"/>
          </p:nvPr>
        </p:nvSpPr>
        <p:spPr>
          <a:xfrm>
            <a:off x="614598" y="1083803"/>
            <a:ext cx="7520940" cy="411480"/>
          </a:xfrm>
        </p:spPr>
        <p:txBody>
          <a:bodyPr>
            <a:normAutofit fontScale="90000"/>
          </a:bodyPr>
          <a:lstStyle/>
          <a:p>
            <a:r>
              <a:rPr lang="en-US" sz="2700" dirty="0"/>
              <a:t>Coding</a:t>
            </a:r>
          </a:p>
        </p:txBody>
      </p:sp>
      <p:sp>
        <p:nvSpPr>
          <p:cNvPr id="9" name="Content Placeholder 8">
            <a:extLst>
              <a:ext uri="{FF2B5EF4-FFF2-40B4-BE49-F238E27FC236}">
                <a16:creationId xmlns:a16="http://schemas.microsoft.com/office/drawing/2014/main" id="{DBAA7186-7EE4-D541-9084-0C42016FADDC}"/>
              </a:ext>
            </a:extLst>
          </p:cNvPr>
          <p:cNvSpPr>
            <a:spLocks noGrp="1"/>
          </p:cNvSpPr>
          <p:nvPr>
            <p:ph idx="1"/>
          </p:nvPr>
        </p:nvSpPr>
        <p:spPr>
          <a:xfrm>
            <a:off x="5117123" y="1495284"/>
            <a:ext cx="4141623" cy="2684887"/>
          </a:xfrm>
        </p:spPr>
        <p:txBody>
          <a:bodyPr>
            <a:normAutofit/>
          </a:bodyPr>
          <a:lstStyle/>
          <a:p>
            <a:pPr>
              <a:buFont typeface="Arial" panose="020B0604020202020204" pitchFamily="34" charset="0"/>
              <a:buChar char="•"/>
            </a:pPr>
            <a:r>
              <a:rPr lang="en-US" sz="1800" u="sng" dirty="0"/>
              <a:t>JA:</a:t>
            </a:r>
            <a:r>
              <a:rPr lang="en-US" sz="1800" dirty="0"/>
              <a:t> </a:t>
            </a:r>
            <a:r>
              <a:rPr lang="en-US" sz="1800" b="0" dirty="0"/>
              <a:t>parents &amp; infants were jointly fixated on same object at same time for at least 500ms  (can have looks away &lt;300ms)</a:t>
            </a:r>
          </a:p>
          <a:p>
            <a:pPr>
              <a:buFont typeface="Arial" panose="020B0604020202020204" pitchFamily="34" charset="0"/>
              <a:buChar char="•"/>
            </a:pPr>
            <a:r>
              <a:rPr lang="en-US" sz="1800" u="sng" dirty="0"/>
              <a:t>SA</a:t>
            </a:r>
            <a:r>
              <a:rPr lang="en-US" sz="1800" dirty="0"/>
              <a:t>: </a:t>
            </a:r>
            <a:r>
              <a:rPr lang="en-US" sz="1800" b="0" dirty="0"/>
              <a:t>3+ seconds of infant </a:t>
            </a:r>
            <a:br>
              <a:rPr lang="en-US" sz="1800" b="0" dirty="0"/>
            </a:br>
            <a:r>
              <a:rPr lang="en-US" sz="1800" b="0" dirty="0"/>
              <a:t>consistent looking at a single </a:t>
            </a:r>
            <a:br>
              <a:rPr lang="en-US" sz="1800" b="0" dirty="0"/>
            </a:br>
            <a:r>
              <a:rPr lang="en-US" sz="1800" b="0" dirty="0"/>
              <a:t>object (</a:t>
            </a:r>
            <a:r>
              <a:rPr lang="en-US" sz="1800" u="sng" dirty="0"/>
              <a:t>without any looks away</a:t>
            </a:r>
            <a:r>
              <a:rPr lang="en-US" sz="1800" b="0" dirty="0"/>
              <a:t>)</a:t>
            </a:r>
          </a:p>
          <a:p>
            <a:pPr marL="0" indent="0"/>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pic>
        <p:nvPicPr>
          <p:cNvPr id="10" name="Content Placeholder 5">
            <a:extLst>
              <a:ext uri="{FF2B5EF4-FFF2-40B4-BE49-F238E27FC236}">
                <a16:creationId xmlns:a16="http://schemas.microsoft.com/office/drawing/2014/main" id="{178F5AFA-AC63-2A43-976F-57ACB2A3697D}"/>
              </a:ext>
            </a:extLst>
          </p:cNvPr>
          <p:cNvPicPr>
            <a:picLocks/>
          </p:cNvPicPr>
          <p:nvPr/>
        </p:nvPicPr>
        <p:blipFill rotWithShape="1">
          <a:blip r:embed="rId3">
            <a:extLst>
              <a:ext uri="{28A0092B-C50C-407E-A947-70E740481C1C}">
                <a14:useLocalDpi xmlns:a14="http://schemas.microsoft.com/office/drawing/2010/main" val="0"/>
              </a:ext>
            </a:extLst>
          </a:blip>
          <a:srcRect l="1260" t="25312" r="81221" b="46174"/>
          <a:stretch/>
        </p:blipFill>
        <p:spPr>
          <a:xfrm>
            <a:off x="304801" y="4018083"/>
            <a:ext cx="1556657" cy="1175657"/>
          </a:xfrm>
          <a:prstGeom prst="rect">
            <a:avLst/>
          </a:prstGeom>
        </p:spPr>
      </p:pic>
      <p:pic>
        <p:nvPicPr>
          <p:cNvPr id="11" name="Content Placeholder 5">
            <a:extLst>
              <a:ext uri="{FF2B5EF4-FFF2-40B4-BE49-F238E27FC236}">
                <a16:creationId xmlns:a16="http://schemas.microsoft.com/office/drawing/2014/main" id="{22C20355-7D9D-0E4B-B159-1CB3AE6B9FC9}"/>
              </a:ext>
            </a:extLst>
          </p:cNvPr>
          <p:cNvPicPr>
            <a:picLocks noChangeAspect="1"/>
          </p:cNvPicPr>
          <p:nvPr/>
        </p:nvPicPr>
        <p:blipFill rotWithShape="1">
          <a:blip r:embed="rId3">
            <a:extLst>
              <a:ext uri="{28A0092B-C50C-407E-A947-70E740481C1C}">
                <a14:useLocalDpi xmlns:a14="http://schemas.microsoft.com/office/drawing/2010/main" val="0"/>
              </a:ext>
            </a:extLst>
          </a:blip>
          <a:srcRect l="25492" t="13733" r="64862" b="70232"/>
          <a:stretch/>
        </p:blipFill>
        <p:spPr>
          <a:xfrm>
            <a:off x="2379617" y="3418008"/>
            <a:ext cx="1000398" cy="771525"/>
          </a:xfrm>
          <a:prstGeom prst="rect">
            <a:avLst/>
          </a:prstGeom>
        </p:spPr>
      </p:pic>
      <p:pic>
        <p:nvPicPr>
          <p:cNvPr id="12" name="Content Placeholder 5">
            <a:extLst>
              <a:ext uri="{FF2B5EF4-FFF2-40B4-BE49-F238E27FC236}">
                <a16:creationId xmlns:a16="http://schemas.microsoft.com/office/drawing/2014/main" id="{69370CC0-44E6-1F4D-BDAC-8426B8FCEC04}"/>
              </a:ext>
            </a:extLst>
          </p:cNvPr>
          <p:cNvPicPr>
            <a:picLocks noChangeAspect="1"/>
          </p:cNvPicPr>
          <p:nvPr/>
        </p:nvPicPr>
        <p:blipFill rotWithShape="1">
          <a:blip r:embed="rId3">
            <a:extLst>
              <a:ext uri="{28A0092B-C50C-407E-A947-70E740481C1C}">
                <a14:useLocalDpi xmlns:a14="http://schemas.microsoft.com/office/drawing/2010/main" val="0"/>
              </a:ext>
            </a:extLst>
          </a:blip>
          <a:srcRect l="26182" t="50187" r="64646" b="34192"/>
          <a:stretch/>
        </p:blipFill>
        <p:spPr>
          <a:xfrm>
            <a:off x="2379617" y="4852605"/>
            <a:ext cx="1000398" cy="790621"/>
          </a:xfrm>
          <a:prstGeom prst="rect">
            <a:avLst/>
          </a:prstGeom>
        </p:spPr>
      </p:pic>
      <p:pic>
        <p:nvPicPr>
          <p:cNvPr id="13" name="Content Placeholder 5">
            <a:extLst>
              <a:ext uri="{FF2B5EF4-FFF2-40B4-BE49-F238E27FC236}">
                <a16:creationId xmlns:a16="http://schemas.microsoft.com/office/drawing/2014/main" id="{62531B38-9E14-7F47-B60E-17F1A276577A}"/>
              </a:ext>
            </a:extLst>
          </p:cNvPr>
          <p:cNvPicPr>
            <a:picLocks noChangeAspect="1"/>
          </p:cNvPicPr>
          <p:nvPr/>
        </p:nvPicPr>
        <p:blipFill rotWithShape="1">
          <a:blip r:embed="rId3">
            <a:extLst>
              <a:ext uri="{28A0092B-C50C-407E-A947-70E740481C1C}">
                <a14:useLocalDpi xmlns:a14="http://schemas.microsoft.com/office/drawing/2010/main" val="0"/>
              </a:ext>
            </a:extLst>
          </a:blip>
          <a:srcRect l="40746" t="13686" r="49419" b="70530"/>
          <a:stretch/>
        </p:blipFill>
        <p:spPr>
          <a:xfrm>
            <a:off x="3813465" y="3418008"/>
            <a:ext cx="1123208" cy="836508"/>
          </a:xfrm>
          <a:prstGeom prst="rect">
            <a:avLst/>
          </a:prstGeom>
        </p:spPr>
      </p:pic>
      <p:pic>
        <p:nvPicPr>
          <p:cNvPr id="14" name="Content Placeholder 5">
            <a:extLst>
              <a:ext uri="{FF2B5EF4-FFF2-40B4-BE49-F238E27FC236}">
                <a16:creationId xmlns:a16="http://schemas.microsoft.com/office/drawing/2014/main" id="{10696508-3E34-C34B-B987-3FB5A76BDAD1}"/>
              </a:ext>
            </a:extLst>
          </p:cNvPr>
          <p:cNvPicPr>
            <a:picLocks/>
          </p:cNvPicPr>
          <p:nvPr/>
        </p:nvPicPr>
        <p:blipFill rotWithShape="1">
          <a:blip r:embed="rId3">
            <a:extLst>
              <a:ext uri="{28A0092B-C50C-407E-A947-70E740481C1C}">
                <a14:useLocalDpi xmlns:a14="http://schemas.microsoft.com/office/drawing/2010/main" val="0"/>
              </a:ext>
            </a:extLst>
          </a:blip>
          <a:srcRect l="57009" t="25781" r="2087" b="49523"/>
          <a:stretch/>
        </p:blipFill>
        <p:spPr>
          <a:xfrm>
            <a:off x="5370122" y="4018082"/>
            <a:ext cx="3634343" cy="1018203"/>
          </a:xfrm>
          <a:prstGeom prst="rect">
            <a:avLst/>
          </a:prstGeom>
        </p:spPr>
      </p:pic>
      <p:pic>
        <p:nvPicPr>
          <p:cNvPr id="15" name="Content Placeholder 5">
            <a:extLst>
              <a:ext uri="{FF2B5EF4-FFF2-40B4-BE49-F238E27FC236}">
                <a16:creationId xmlns:a16="http://schemas.microsoft.com/office/drawing/2014/main" id="{6C243809-222F-0F49-A937-EFC5DBC3DC52}"/>
              </a:ext>
            </a:extLst>
          </p:cNvPr>
          <p:cNvPicPr>
            <a:picLocks noChangeAspect="1"/>
          </p:cNvPicPr>
          <p:nvPr/>
        </p:nvPicPr>
        <p:blipFill rotWithShape="1">
          <a:blip r:embed="rId3">
            <a:extLst>
              <a:ext uri="{28A0092B-C50C-407E-A947-70E740481C1C}">
                <a14:useLocalDpi xmlns:a14="http://schemas.microsoft.com/office/drawing/2010/main" val="0"/>
              </a:ext>
            </a:extLst>
          </a:blip>
          <a:srcRect l="40746" t="49668" r="49326" b="35273"/>
          <a:stretch/>
        </p:blipFill>
        <p:spPr>
          <a:xfrm>
            <a:off x="3813465" y="4852605"/>
            <a:ext cx="1123208" cy="790622"/>
          </a:xfrm>
          <a:prstGeom prst="rect">
            <a:avLst/>
          </a:prstGeom>
        </p:spPr>
      </p:pic>
      <p:cxnSp>
        <p:nvCxnSpPr>
          <p:cNvPr id="17" name="Straight Arrow Connector 16">
            <a:extLst>
              <a:ext uri="{FF2B5EF4-FFF2-40B4-BE49-F238E27FC236}">
                <a16:creationId xmlns:a16="http://schemas.microsoft.com/office/drawing/2014/main" id="{5FA2B19F-3200-0740-8455-65C0953A4946}"/>
              </a:ext>
            </a:extLst>
          </p:cNvPr>
          <p:cNvCxnSpPr>
            <a:cxnSpLocks/>
            <a:stCxn id="10" idx="3"/>
            <a:endCxn id="11" idx="1"/>
          </p:cNvCxnSpPr>
          <p:nvPr/>
        </p:nvCxnSpPr>
        <p:spPr>
          <a:xfrm flipV="1">
            <a:off x="1861457" y="3803771"/>
            <a:ext cx="518160" cy="802141"/>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3CD5B26A-2D9C-6E4C-89DF-49CA6EC41168}"/>
              </a:ext>
            </a:extLst>
          </p:cNvPr>
          <p:cNvCxnSpPr>
            <a:cxnSpLocks/>
            <a:stCxn id="10" idx="3"/>
            <a:endCxn id="12" idx="1"/>
          </p:cNvCxnSpPr>
          <p:nvPr/>
        </p:nvCxnSpPr>
        <p:spPr>
          <a:xfrm>
            <a:off x="1861457" y="4605911"/>
            <a:ext cx="518160" cy="642005"/>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C291A56D-C66C-8C48-9D74-A2B1377D0746}"/>
              </a:ext>
            </a:extLst>
          </p:cNvPr>
          <p:cNvCxnSpPr>
            <a:cxnSpLocks/>
            <a:stCxn id="11" idx="3"/>
          </p:cNvCxnSpPr>
          <p:nvPr/>
        </p:nvCxnSpPr>
        <p:spPr>
          <a:xfrm>
            <a:off x="3380015" y="3803771"/>
            <a:ext cx="433449" cy="0"/>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68E3B221-1914-DC4D-8B99-041B8FB964EB}"/>
              </a:ext>
            </a:extLst>
          </p:cNvPr>
          <p:cNvCxnSpPr>
            <a:cxnSpLocks/>
            <a:stCxn id="12" idx="3"/>
            <a:endCxn id="15" idx="1"/>
          </p:cNvCxnSpPr>
          <p:nvPr/>
        </p:nvCxnSpPr>
        <p:spPr>
          <a:xfrm>
            <a:off x="3380015" y="5247916"/>
            <a:ext cx="433449" cy="0"/>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8B4957F4-8280-C148-A758-47DDD2B18466}"/>
              </a:ext>
            </a:extLst>
          </p:cNvPr>
          <p:cNvCxnSpPr>
            <a:cxnSpLocks/>
            <a:stCxn id="13" idx="3"/>
          </p:cNvCxnSpPr>
          <p:nvPr/>
        </p:nvCxnSpPr>
        <p:spPr>
          <a:xfrm>
            <a:off x="4936673" y="3836262"/>
            <a:ext cx="364473" cy="666557"/>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33" name="Straight Arrow Connector 32">
            <a:extLst>
              <a:ext uri="{FF2B5EF4-FFF2-40B4-BE49-F238E27FC236}">
                <a16:creationId xmlns:a16="http://schemas.microsoft.com/office/drawing/2014/main" id="{74135ABE-8F27-C14B-B73D-132543F43A48}"/>
              </a:ext>
            </a:extLst>
          </p:cNvPr>
          <p:cNvCxnSpPr>
            <a:cxnSpLocks/>
            <a:stCxn id="15" idx="3"/>
          </p:cNvCxnSpPr>
          <p:nvPr/>
        </p:nvCxnSpPr>
        <p:spPr>
          <a:xfrm flipV="1">
            <a:off x="4936673" y="4852605"/>
            <a:ext cx="364473" cy="395311"/>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72179A35-AB61-714F-876E-34A890EF8F06}"/>
              </a:ext>
            </a:extLst>
          </p:cNvPr>
          <p:cNvCxnSpPr/>
          <p:nvPr/>
        </p:nvCxnSpPr>
        <p:spPr>
          <a:xfrm>
            <a:off x="5370121" y="4633678"/>
            <a:ext cx="370332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6255327F-5B27-C949-BC13-FAC89707FF49}"/>
              </a:ext>
            </a:extLst>
          </p:cNvPr>
          <p:cNvSpPr txBox="1"/>
          <p:nvPr/>
        </p:nvSpPr>
        <p:spPr>
          <a:xfrm>
            <a:off x="304801" y="1562609"/>
            <a:ext cx="4631872" cy="1974002"/>
          </a:xfrm>
          <a:prstGeom prst="rect">
            <a:avLst/>
          </a:prstGeom>
          <a:noFill/>
        </p:spPr>
        <p:txBody>
          <a:bodyPr wrap="square" rtlCol="0">
            <a:spAutoFit/>
          </a:bodyPr>
          <a:lstStyle/>
          <a:p>
            <a:pPr marL="257175" indent="-257175" defTabSz="685800" fontAlgn="auto">
              <a:spcBef>
                <a:spcPts val="0"/>
              </a:spcBef>
              <a:spcAft>
                <a:spcPts val="0"/>
              </a:spcAft>
              <a:buFont typeface="Arial" panose="020B0604020202020204" pitchFamily="34" charset="0"/>
              <a:buChar char="•"/>
            </a:pPr>
            <a:r>
              <a:rPr lang="en-US" sz="1838" b="1" dirty="0">
                <a:solidFill>
                  <a:srgbClr val="DFDEFF"/>
                </a:solidFill>
                <a:latin typeface="Century Schoolbook" panose="02040604050505020304"/>
              </a:rPr>
              <a:t>Human coders identified instances when eye gaze fell within one of 4 ROIs  (3 toys &amp; partner’s face)</a:t>
            </a:r>
            <a:br>
              <a:rPr lang="en-US" sz="1838" b="1" dirty="0">
                <a:solidFill>
                  <a:srgbClr val="DFDEFF"/>
                </a:solidFill>
                <a:latin typeface="Century Schoolbook" panose="02040604050505020304"/>
              </a:rPr>
            </a:br>
            <a:r>
              <a:rPr lang="en-US" sz="375" b="1" dirty="0">
                <a:solidFill>
                  <a:srgbClr val="DFDEFF"/>
                </a:solidFill>
                <a:latin typeface="Century Schoolbook" panose="02040604050505020304"/>
              </a:rPr>
              <a:t> </a:t>
            </a:r>
            <a:r>
              <a:rPr lang="en-US" sz="788" b="1" dirty="0">
                <a:solidFill>
                  <a:srgbClr val="DFDEFF"/>
                </a:solidFill>
                <a:latin typeface="Century Schoolbook" panose="02040604050505020304"/>
              </a:rPr>
              <a:t> </a:t>
            </a:r>
            <a:r>
              <a:rPr lang="en-US" sz="1200" b="1" dirty="0">
                <a:solidFill>
                  <a:srgbClr val="DFDEFF"/>
                </a:solidFill>
                <a:latin typeface="Century Schoolbook" panose="02040604050505020304"/>
              </a:rPr>
              <a:t> </a:t>
            </a:r>
            <a:endParaRPr lang="en-US" sz="1838" b="1" dirty="0">
              <a:solidFill>
                <a:srgbClr val="DFDEFF"/>
              </a:solidFill>
              <a:latin typeface="Century Schoolbook" panose="02040604050505020304"/>
            </a:endParaRPr>
          </a:p>
          <a:p>
            <a:pPr marL="257175" indent="-257175" defTabSz="685800" fontAlgn="auto">
              <a:spcBef>
                <a:spcPts val="0"/>
              </a:spcBef>
              <a:spcAft>
                <a:spcPts val="0"/>
              </a:spcAft>
              <a:buFont typeface="Arial" panose="020B0604020202020204" pitchFamily="34" charset="0"/>
              <a:buChar char="•"/>
            </a:pPr>
            <a:r>
              <a:rPr lang="en-US" sz="1838" b="1" dirty="0">
                <a:solidFill>
                  <a:srgbClr val="DFDEFF"/>
                </a:solidFill>
                <a:latin typeface="Century Schoolbook" panose="02040604050505020304"/>
              </a:rPr>
              <a:t> Identified moments and duration of JA &amp; SA </a:t>
            </a:r>
          </a:p>
        </p:txBody>
      </p:sp>
    </p:spTree>
    <p:extLst>
      <p:ext uri="{BB962C8B-B14F-4D97-AF65-F5344CB8AC3E}">
        <p14:creationId xmlns:p14="http://schemas.microsoft.com/office/powerpoint/2010/main" val="2924561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pic>
        <p:nvPicPr>
          <p:cNvPr id="6" name="Content Placeholder 5">
            <a:hlinkClick r:id="rId2"/>
          </p:cNvPr>
          <p:cNvPicPr>
            <a:picLocks noGrp="1" noChangeAspect="1"/>
          </p:cNvPicPr>
          <p:nvPr>
            <p:ph idx="1"/>
          </p:nvPr>
        </p:nvPicPr>
        <p:blipFill>
          <a:blip r:embed="rId3"/>
          <a:stretch>
            <a:fillRect/>
          </a:stretch>
        </p:blipFill>
        <p:spPr>
          <a:xfrm>
            <a:off x="964813" y="1600200"/>
            <a:ext cx="7626737" cy="2855673"/>
          </a:xfrm>
          <a:prstGeom prst="rect">
            <a:avLst/>
          </a:prstGeom>
        </p:spPr>
      </p:pic>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66</a:t>
            </a:fld>
            <a:endParaRPr lang="en-US"/>
          </a:p>
        </p:txBody>
      </p:sp>
      <p:sp>
        <p:nvSpPr>
          <p:cNvPr id="5" name="Rectangle 4"/>
          <p:cNvSpPr/>
          <p:nvPr/>
        </p:nvSpPr>
        <p:spPr>
          <a:xfrm>
            <a:off x="1905000" y="4632720"/>
            <a:ext cx="6400800" cy="1569660"/>
          </a:xfrm>
          <a:prstGeom prst="rect">
            <a:avLst/>
          </a:prstGeom>
        </p:spPr>
        <p:txBody>
          <a:bodyPr wrap="square">
            <a:spAutoFit/>
          </a:bodyPr>
          <a:lstStyle/>
          <a:p>
            <a:r>
              <a:rPr lang="en-US" dirty="0">
                <a:hlinkClick r:id="rId2"/>
              </a:rPr>
              <a:t>https://ars.els-cdn.com/content/image/1-s2.0-S0960982216302020-mmc2.mp4</a:t>
            </a:r>
            <a:r>
              <a:rPr lang="en-US" dirty="0"/>
              <a:t> </a:t>
            </a:r>
          </a:p>
        </p:txBody>
      </p:sp>
    </p:spTree>
    <p:extLst>
      <p:ext uri="{BB962C8B-B14F-4D97-AF65-F5344CB8AC3E}">
        <p14:creationId xmlns:p14="http://schemas.microsoft.com/office/powerpoint/2010/main" val="3524997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E61DB66-CB2D-3D45-A2FD-F188FBBFB19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57" r="7766" b="56831"/>
          <a:stretch/>
        </p:blipFill>
        <p:spPr>
          <a:xfrm>
            <a:off x="333430" y="993880"/>
            <a:ext cx="6669944" cy="2840967"/>
          </a:xfrm>
        </p:spPr>
      </p:pic>
      <p:pic>
        <p:nvPicPr>
          <p:cNvPr id="7" name="Content Placeholder 5">
            <a:extLst>
              <a:ext uri="{FF2B5EF4-FFF2-40B4-BE49-F238E27FC236}">
                <a16:creationId xmlns:a16="http://schemas.microsoft.com/office/drawing/2014/main" id="{B96ECDD7-5DC8-7E44-8151-D18D84B2F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58" t="44313" r="7767" b="12602"/>
          <a:stretch/>
        </p:blipFill>
        <p:spPr>
          <a:xfrm>
            <a:off x="2458812" y="3946398"/>
            <a:ext cx="6669948" cy="2835402"/>
          </a:xfrm>
          <a:prstGeom prst="rect">
            <a:avLst/>
          </a:prstGeom>
        </p:spPr>
      </p:pic>
      <p:sp>
        <p:nvSpPr>
          <p:cNvPr id="8" name="Title 7">
            <a:extLst>
              <a:ext uri="{FF2B5EF4-FFF2-40B4-BE49-F238E27FC236}">
                <a16:creationId xmlns:a16="http://schemas.microsoft.com/office/drawing/2014/main" id="{28704D70-4F58-E140-AF27-7DC457C07EDE}"/>
              </a:ext>
            </a:extLst>
          </p:cNvPr>
          <p:cNvSpPr>
            <a:spLocks noGrp="1"/>
          </p:cNvSpPr>
          <p:nvPr>
            <p:ph type="title"/>
          </p:nvPr>
        </p:nvSpPr>
        <p:spPr>
          <a:xfrm>
            <a:off x="1277791" y="228600"/>
            <a:ext cx="7520940" cy="411480"/>
          </a:xfrm>
        </p:spPr>
        <p:txBody>
          <a:bodyPr>
            <a:normAutofit fontScale="90000"/>
          </a:bodyPr>
          <a:lstStyle/>
          <a:p>
            <a:r>
              <a:rPr lang="en-US" dirty="0"/>
              <a:t>JA &amp; </a:t>
            </a:r>
            <a:r>
              <a:rPr lang="en-US" dirty="0" err="1"/>
              <a:t>sa</a:t>
            </a:r>
            <a:r>
              <a:rPr lang="en-US" dirty="0"/>
              <a:t> durations</a:t>
            </a:r>
          </a:p>
        </p:txBody>
      </p:sp>
      <p:sp>
        <p:nvSpPr>
          <p:cNvPr id="9" name="Rectangle 8">
            <a:extLst>
              <a:ext uri="{FF2B5EF4-FFF2-40B4-BE49-F238E27FC236}">
                <a16:creationId xmlns:a16="http://schemas.microsoft.com/office/drawing/2014/main" id="{25541F6E-02D6-4545-8493-42DDBE594EED}"/>
              </a:ext>
            </a:extLst>
          </p:cNvPr>
          <p:cNvSpPr/>
          <p:nvPr/>
        </p:nvSpPr>
        <p:spPr>
          <a:xfrm>
            <a:off x="333430" y="1778208"/>
            <a:ext cx="173819" cy="1981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Rectangle 9">
            <a:extLst>
              <a:ext uri="{FF2B5EF4-FFF2-40B4-BE49-F238E27FC236}">
                <a16:creationId xmlns:a16="http://schemas.microsoft.com/office/drawing/2014/main" id="{583B7E21-99A1-2549-A6AC-BB3547B14886}"/>
              </a:ext>
            </a:extLst>
          </p:cNvPr>
          <p:cNvSpPr/>
          <p:nvPr/>
        </p:nvSpPr>
        <p:spPr>
          <a:xfrm>
            <a:off x="4051369" y="3918341"/>
            <a:ext cx="173819" cy="2379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8088188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17" t="1918" r="3013" b="83295"/>
          <a:stretch/>
        </p:blipFill>
        <p:spPr>
          <a:xfrm>
            <a:off x="142360" y="2983231"/>
            <a:ext cx="8882141" cy="1261457"/>
          </a:xfrm>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normAutofit fontScale="90000"/>
          </a:bodyPr>
          <a:lstStyle/>
          <a:p>
            <a:r>
              <a:rPr lang="en-US" sz="2400" dirty="0"/>
              <a:t>Instances of JA + child SA</a:t>
            </a:r>
          </a:p>
        </p:txBody>
      </p:sp>
      <p:sp>
        <p:nvSpPr>
          <p:cNvPr id="9" name="Rectangle 8">
            <a:extLst>
              <a:ext uri="{FF2B5EF4-FFF2-40B4-BE49-F238E27FC236}">
                <a16:creationId xmlns:a16="http://schemas.microsoft.com/office/drawing/2014/main" id="{E25BE942-75C1-5140-B9B3-6096BB94A12F}"/>
              </a:ext>
            </a:extLst>
          </p:cNvPr>
          <p:cNvSpPr/>
          <p:nvPr/>
        </p:nvSpPr>
        <p:spPr>
          <a:xfrm>
            <a:off x="2425391" y="4045294"/>
            <a:ext cx="225134" cy="199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Rectangle 9">
            <a:extLst>
              <a:ext uri="{FF2B5EF4-FFF2-40B4-BE49-F238E27FC236}">
                <a16:creationId xmlns:a16="http://schemas.microsoft.com/office/drawing/2014/main" id="{C3C30EAA-239E-DC44-8BAC-B06D01BA3D1C}"/>
              </a:ext>
            </a:extLst>
          </p:cNvPr>
          <p:cNvSpPr/>
          <p:nvPr/>
        </p:nvSpPr>
        <p:spPr>
          <a:xfrm>
            <a:off x="4786710" y="2983231"/>
            <a:ext cx="217777" cy="2121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DFDEFF"/>
              </a:solidFill>
              <a:latin typeface="Century Schoolbook" panose="02040604050505020304"/>
            </a:endParaRPr>
          </a:p>
        </p:txBody>
      </p:sp>
      <p:sp>
        <p:nvSpPr>
          <p:cNvPr id="11" name="Rectangle 10">
            <a:extLst>
              <a:ext uri="{FF2B5EF4-FFF2-40B4-BE49-F238E27FC236}">
                <a16:creationId xmlns:a16="http://schemas.microsoft.com/office/drawing/2014/main" id="{90F9F480-C237-5B4D-A1CD-3BA751EFE981}"/>
              </a:ext>
            </a:extLst>
          </p:cNvPr>
          <p:cNvSpPr/>
          <p:nvPr/>
        </p:nvSpPr>
        <p:spPr>
          <a:xfrm>
            <a:off x="191051" y="3001766"/>
            <a:ext cx="238965" cy="1872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1447970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17" t="1919" r="3013" b="69720"/>
          <a:stretch/>
        </p:blipFill>
        <p:spPr>
          <a:xfrm>
            <a:off x="702945" y="2243304"/>
            <a:ext cx="8023860" cy="1871497"/>
          </a:xfrm>
          <a:ln w="38100">
            <a:solidFill>
              <a:schemeClr val="accent3">
                <a:lumMod val="75000"/>
              </a:schemeClr>
            </a:solidFill>
          </a:ln>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normAutofit fontScale="90000"/>
          </a:bodyPr>
          <a:lstStyle/>
          <a:p>
            <a:r>
              <a:rPr lang="en-US" sz="2400" dirty="0"/>
              <a:t>Instances of JA + child SA</a:t>
            </a:r>
          </a:p>
        </p:txBody>
      </p:sp>
      <p:sp>
        <p:nvSpPr>
          <p:cNvPr id="4" name="Rectangle 3">
            <a:extLst>
              <a:ext uri="{FF2B5EF4-FFF2-40B4-BE49-F238E27FC236}">
                <a16:creationId xmlns:a16="http://schemas.microsoft.com/office/drawing/2014/main" id="{24924FEC-AA9C-F742-B9C4-595F07FB7331}"/>
              </a:ext>
            </a:extLst>
          </p:cNvPr>
          <p:cNvSpPr/>
          <p:nvPr/>
        </p:nvSpPr>
        <p:spPr>
          <a:xfrm>
            <a:off x="2786974" y="3118931"/>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3" name="Down Arrow Callout 2">
            <a:extLst>
              <a:ext uri="{FF2B5EF4-FFF2-40B4-BE49-F238E27FC236}">
                <a16:creationId xmlns:a16="http://schemas.microsoft.com/office/drawing/2014/main" id="{AAE1415C-5B36-6F41-BB09-3C91D2650BA0}"/>
              </a:ext>
            </a:extLst>
          </p:cNvPr>
          <p:cNvSpPr/>
          <p:nvPr/>
        </p:nvSpPr>
        <p:spPr>
          <a:xfrm>
            <a:off x="2580968" y="2715547"/>
            <a:ext cx="442452" cy="753581"/>
          </a:xfrm>
          <a:prstGeom prst="downArrowCallout">
            <a:avLst>
              <a:gd name="adj1" fmla="val 27889"/>
              <a:gd name="adj2" fmla="val 39439"/>
              <a:gd name="adj3" fmla="val 30776"/>
              <a:gd name="adj4" fmla="val 53234"/>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9" name="Rectangle 8">
            <a:extLst>
              <a:ext uri="{FF2B5EF4-FFF2-40B4-BE49-F238E27FC236}">
                <a16:creationId xmlns:a16="http://schemas.microsoft.com/office/drawing/2014/main" id="{3BAEDBF9-CB5D-BB44-8DB4-48CA9483CA2F}"/>
              </a:ext>
            </a:extLst>
          </p:cNvPr>
          <p:cNvSpPr/>
          <p:nvPr/>
        </p:nvSpPr>
        <p:spPr>
          <a:xfrm>
            <a:off x="6709653" y="3193643"/>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Down Arrow Callout 9">
            <a:extLst>
              <a:ext uri="{FF2B5EF4-FFF2-40B4-BE49-F238E27FC236}">
                <a16:creationId xmlns:a16="http://schemas.microsoft.com/office/drawing/2014/main" id="{0FC39826-C48A-DC46-B16E-DACF966636B6}"/>
              </a:ext>
            </a:extLst>
          </p:cNvPr>
          <p:cNvSpPr/>
          <p:nvPr/>
        </p:nvSpPr>
        <p:spPr>
          <a:xfrm>
            <a:off x="3229427" y="2715547"/>
            <a:ext cx="398677" cy="753581"/>
          </a:xfrm>
          <a:prstGeom prst="downArrowCallout">
            <a:avLst>
              <a:gd name="adj1" fmla="val 27889"/>
              <a:gd name="adj2" fmla="val 39439"/>
              <a:gd name="adj3" fmla="val 30776"/>
              <a:gd name="adj4" fmla="val 53234"/>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1" name="Down Arrow Callout 10">
            <a:extLst>
              <a:ext uri="{FF2B5EF4-FFF2-40B4-BE49-F238E27FC236}">
                <a16:creationId xmlns:a16="http://schemas.microsoft.com/office/drawing/2014/main" id="{06214D5C-58B2-9E4C-BBAA-7B19942E5121}"/>
              </a:ext>
            </a:extLst>
          </p:cNvPr>
          <p:cNvSpPr/>
          <p:nvPr/>
        </p:nvSpPr>
        <p:spPr>
          <a:xfrm>
            <a:off x="5950974" y="2472199"/>
            <a:ext cx="95865"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2" name="Down Arrow Callout 11">
            <a:extLst>
              <a:ext uri="{FF2B5EF4-FFF2-40B4-BE49-F238E27FC236}">
                <a16:creationId xmlns:a16="http://schemas.microsoft.com/office/drawing/2014/main" id="{661096F5-565F-684E-8EE5-3D2A261F30F6}"/>
              </a:ext>
            </a:extLst>
          </p:cNvPr>
          <p:cNvSpPr/>
          <p:nvPr/>
        </p:nvSpPr>
        <p:spPr>
          <a:xfrm>
            <a:off x="6776884" y="2472199"/>
            <a:ext cx="162233"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3" name="Down Arrow Callout 12">
            <a:extLst>
              <a:ext uri="{FF2B5EF4-FFF2-40B4-BE49-F238E27FC236}">
                <a16:creationId xmlns:a16="http://schemas.microsoft.com/office/drawing/2014/main" id="{FAC21693-A5AB-1146-B049-5BDB2E9AB05A}"/>
              </a:ext>
            </a:extLst>
          </p:cNvPr>
          <p:cNvSpPr/>
          <p:nvPr/>
        </p:nvSpPr>
        <p:spPr>
          <a:xfrm>
            <a:off x="7912509" y="2472199"/>
            <a:ext cx="103240"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4" name="Down Arrow Callout 13">
            <a:extLst>
              <a:ext uri="{FF2B5EF4-FFF2-40B4-BE49-F238E27FC236}">
                <a16:creationId xmlns:a16="http://schemas.microsoft.com/office/drawing/2014/main" id="{A0C22BF3-D2DF-EF45-B4E2-05D4B64D8D29}"/>
              </a:ext>
            </a:extLst>
          </p:cNvPr>
          <p:cNvSpPr/>
          <p:nvPr/>
        </p:nvSpPr>
        <p:spPr>
          <a:xfrm>
            <a:off x="8048932" y="2472199"/>
            <a:ext cx="222517"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5" name="Rectangle 14">
            <a:extLst>
              <a:ext uri="{FF2B5EF4-FFF2-40B4-BE49-F238E27FC236}">
                <a16:creationId xmlns:a16="http://schemas.microsoft.com/office/drawing/2014/main" id="{A4E2084E-57BD-DC42-930A-30BED354404E}"/>
              </a:ext>
            </a:extLst>
          </p:cNvPr>
          <p:cNvSpPr/>
          <p:nvPr/>
        </p:nvSpPr>
        <p:spPr>
          <a:xfrm>
            <a:off x="4889928" y="2243304"/>
            <a:ext cx="331001" cy="2266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6" name="Rectangle 15">
            <a:extLst>
              <a:ext uri="{FF2B5EF4-FFF2-40B4-BE49-F238E27FC236}">
                <a16:creationId xmlns:a16="http://schemas.microsoft.com/office/drawing/2014/main" id="{119503D9-49CC-4146-9AD7-1E32D0F4248E}"/>
              </a:ext>
            </a:extLst>
          </p:cNvPr>
          <p:cNvSpPr/>
          <p:nvPr/>
        </p:nvSpPr>
        <p:spPr>
          <a:xfrm>
            <a:off x="822960" y="2243303"/>
            <a:ext cx="304800" cy="1750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374799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68142"/>
            <a:ext cx="3429000" cy="1251062"/>
          </a:xfrm>
        </p:spPr>
        <p:txBody>
          <a:bodyPr>
            <a:normAutofit fontScale="90000"/>
          </a:bodyPr>
          <a:lstStyle/>
          <a:p>
            <a:r>
              <a:rPr lang="en-US" dirty="0" err="1"/>
              <a:t>Stereoacuity</a:t>
            </a:r>
            <a:r>
              <a:rPr lang="en-US" dirty="0"/>
              <a:t> Development</a:t>
            </a:r>
          </a:p>
        </p:txBody>
      </p:sp>
      <p:pic>
        <p:nvPicPr>
          <p:cNvPr id="4" name="Content Placeholder 3"/>
          <p:cNvPicPr>
            <a:picLocks noGrp="1" noChangeAspect="1"/>
          </p:cNvPicPr>
          <p:nvPr>
            <p:ph sz="half" idx="1"/>
          </p:nvPr>
        </p:nvPicPr>
        <p:blipFill>
          <a:blip r:embed="rId2"/>
          <a:stretch>
            <a:fillRect/>
          </a:stretch>
        </p:blipFill>
        <p:spPr>
          <a:xfrm>
            <a:off x="3581401" y="-26894"/>
            <a:ext cx="5585012" cy="6941506"/>
          </a:xfrm>
          <a:prstGeom prst="rect">
            <a:avLst/>
          </a:prstGeom>
        </p:spPr>
      </p:pic>
      <p:sp>
        <p:nvSpPr>
          <p:cNvPr id="5" name="Content Placeholder 4"/>
          <p:cNvSpPr>
            <a:spLocks noGrp="1"/>
          </p:cNvSpPr>
          <p:nvPr>
            <p:ph sz="half" idx="2"/>
          </p:nvPr>
        </p:nvSpPr>
        <p:spPr>
          <a:xfrm>
            <a:off x="0" y="1905000"/>
            <a:ext cx="3581400" cy="4623816"/>
          </a:xfrm>
        </p:spPr>
        <p:txBody>
          <a:bodyPr>
            <a:normAutofit/>
          </a:bodyPr>
          <a:lstStyle/>
          <a:p>
            <a:r>
              <a:rPr lang="en-US" sz="3600" dirty="0"/>
              <a:t>Requires binocular vision</a:t>
            </a:r>
          </a:p>
          <a:p>
            <a:r>
              <a:rPr lang="en-US" sz="3600" dirty="0"/>
              <a:t>Development appears variable?</a:t>
            </a:r>
          </a:p>
        </p:txBody>
      </p:sp>
      <p:sp>
        <p:nvSpPr>
          <p:cNvPr id="6" name="TextBox 5">
            <a:extLst>
              <a:ext uri="{FF2B5EF4-FFF2-40B4-BE49-F238E27FC236}">
                <a16:creationId xmlns:a16="http://schemas.microsoft.com/office/drawing/2014/main" id="{89031FEB-B693-421D-81B3-DF02C2970EA4}"/>
              </a:ext>
            </a:extLst>
          </p:cNvPr>
          <p:cNvSpPr txBox="1"/>
          <p:nvPr/>
        </p:nvSpPr>
        <p:spPr>
          <a:xfrm>
            <a:off x="0" y="5257800"/>
            <a:ext cx="4605050" cy="646331"/>
          </a:xfrm>
          <a:prstGeom prst="rect">
            <a:avLst/>
          </a:prstGeom>
          <a:noFill/>
        </p:spPr>
        <p:txBody>
          <a:bodyPr wrap="square">
            <a:spAutoFit/>
          </a:bodyPr>
          <a:lstStyle/>
          <a:p>
            <a:r>
              <a:rPr lang="en-US" dirty="0"/>
              <a:t>Baby sees parent clearly for first time 3-1:39 </a:t>
            </a:r>
            <a:r>
              <a:rPr lang="en-US" sz="1200" dirty="0">
                <a:hlinkClick r:id="rId3"/>
              </a:rPr>
              <a:t>https://www.youtube.com/watch?v=EyM6pEm8sEo</a:t>
            </a:r>
            <a:r>
              <a:rPr lang="en-US" sz="1200" dirty="0"/>
              <a:t> </a:t>
            </a:r>
          </a:p>
        </p:txBody>
      </p:sp>
    </p:spTree>
    <p:extLst>
      <p:ext uri="{BB962C8B-B14F-4D97-AF65-F5344CB8AC3E}">
        <p14:creationId xmlns:p14="http://schemas.microsoft.com/office/powerpoint/2010/main" val="9179017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17" t="1919" r="3013" b="43368"/>
          <a:stretch/>
        </p:blipFill>
        <p:spPr>
          <a:xfrm>
            <a:off x="702945" y="2243303"/>
            <a:ext cx="8023860" cy="3610490"/>
          </a:xfrm>
          <a:ln w="38100">
            <a:solidFill>
              <a:schemeClr val="accent3">
                <a:lumMod val="75000"/>
              </a:schemeClr>
            </a:solidFill>
          </a:ln>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normAutofit fontScale="90000"/>
          </a:bodyPr>
          <a:lstStyle/>
          <a:p>
            <a:r>
              <a:rPr lang="en-US" sz="2400" dirty="0"/>
              <a:t>Instances of JA + child SA</a:t>
            </a:r>
          </a:p>
        </p:txBody>
      </p:sp>
      <p:sp>
        <p:nvSpPr>
          <p:cNvPr id="4" name="Rectangle 3">
            <a:extLst>
              <a:ext uri="{FF2B5EF4-FFF2-40B4-BE49-F238E27FC236}">
                <a16:creationId xmlns:a16="http://schemas.microsoft.com/office/drawing/2014/main" id="{24924FEC-AA9C-F742-B9C4-595F07FB7331}"/>
              </a:ext>
            </a:extLst>
          </p:cNvPr>
          <p:cNvSpPr/>
          <p:nvPr/>
        </p:nvSpPr>
        <p:spPr>
          <a:xfrm>
            <a:off x="2786974" y="3118931"/>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3" name="Down Arrow Callout 2">
            <a:extLst>
              <a:ext uri="{FF2B5EF4-FFF2-40B4-BE49-F238E27FC236}">
                <a16:creationId xmlns:a16="http://schemas.microsoft.com/office/drawing/2014/main" id="{AAE1415C-5B36-6F41-BB09-3C91D2650BA0}"/>
              </a:ext>
            </a:extLst>
          </p:cNvPr>
          <p:cNvSpPr/>
          <p:nvPr/>
        </p:nvSpPr>
        <p:spPr>
          <a:xfrm>
            <a:off x="2580968" y="2715547"/>
            <a:ext cx="442452" cy="753581"/>
          </a:xfrm>
          <a:prstGeom prst="downArrowCallout">
            <a:avLst>
              <a:gd name="adj1" fmla="val 27889"/>
              <a:gd name="adj2" fmla="val 39439"/>
              <a:gd name="adj3" fmla="val 30776"/>
              <a:gd name="adj4" fmla="val 53234"/>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9" name="Rectangle 8">
            <a:extLst>
              <a:ext uri="{FF2B5EF4-FFF2-40B4-BE49-F238E27FC236}">
                <a16:creationId xmlns:a16="http://schemas.microsoft.com/office/drawing/2014/main" id="{3BAEDBF9-CB5D-BB44-8DB4-48CA9483CA2F}"/>
              </a:ext>
            </a:extLst>
          </p:cNvPr>
          <p:cNvSpPr/>
          <p:nvPr/>
        </p:nvSpPr>
        <p:spPr>
          <a:xfrm>
            <a:off x="6709653" y="3193643"/>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Down Arrow Callout 9">
            <a:extLst>
              <a:ext uri="{FF2B5EF4-FFF2-40B4-BE49-F238E27FC236}">
                <a16:creationId xmlns:a16="http://schemas.microsoft.com/office/drawing/2014/main" id="{0FC39826-C48A-DC46-B16E-DACF966636B6}"/>
              </a:ext>
            </a:extLst>
          </p:cNvPr>
          <p:cNvSpPr/>
          <p:nvPr/>
        </p:nvSpPr>
        <p:spPr>
          <a:xfrm>
            <a:off x="3229427" y="2715547"/>
            <a:ext cx="398677" cy="753581"/>
          </a:xfrm>
          <a:prstGeom prst="downArrowCallout">
            <a:avLst>
              <a:gd name="adj1" fmla="val 27889"/>
              <a:gd name="adj2" fmla="val 39439"/>
              <a:gd name="adj3" fmla="val 30776"/>
              <a:gd name="adj4" fmla="val 53234"/>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1" name="Down Arrow Callout 10">
            <a:extLst>
              <a:ext uri="{FF2B5EF4-FFF2-40B4-BE49-F238E27FC236}">
                <a16:creationId xmlns:a16="http://schemas.microsoft.com/office/drawing/2014/main" id="{06214D5C-58B2-9E4C-BBAA-7B19942E5121}"/>
              </a:ext>
            </a:extLst>
          </p:cNvPr>
          <p:cNvSpPr/>
          <p:nvPr/>
        </p:nvSpPr>
        <p:spPr>
          <a:xfrm>
            <a:off x="5950974" y="2472199"/>
            <a:ext cx="95865"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2" name="Down Arrow Callout 11">
            <a:extLst>
              <a:ext uri="{FF2B5EF4-FFF2-40B4-BE49-F238E27FC236}">
                <a16:creationId xmlns:a16="http://schemas.microsoft.com/office/drawing/2014/main" id="{661096F5-565F-684E-8EE5-3D2A261F30F6}"/>
              </a:ext>
            </a:extLst>
          </p:cNvPr>
          <p:cNvSpPr/>
          <p:nvPr/>
        </p:nvSpPr>
        <p:spPr>
          <a:xfrm>
            <a:off x="6776884" y="2472199"/>
            <a:ext cx="162233"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3" name="Down Arrow Callout 12">
            <a:extLst>
              <a:ext uri="{FF2B5EF4-FFF2-40B4-BE49-F238E27FC236}">
                <a16:creationId xmlns:a16="http://schemas.microsoft.com/office/drawing/2014/main" id="{FAC21693-A5AB-1146-B049-5BDB2E9AB05A}"/>
              </a:ext>
            </a:extLst>
          </p:cNvPr>
          <p:cNvSpPr/>
          <p:nvPr/>
        </p:nvSpPr>
        <p:spPr>
          <a:xfrm>
            <a:off x="7912509" y="2472199"/>
            <a:ext cx="103240"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4" name="Down Arrow Callout 13">
            <a:extLst>
              <a:ext uri="{FF2B5EF4-FFF2-40B4-BE49-F238E27FC236}">
                <a16:creationId xmlns:a16="http://schemas.microsoft.com/office/drawing/2014/main" id="{A0C22BF3-D2DF-EF45-B4E2-05D4B64D8D29}"/>
              </a:ext>
            </a:extLst>
          </p:cNvPr>
          <p:cNvSpPr/>
          <p:nvPr/>
        </p:nvSpPr>
        <p:spPr>
          <a:xfrm>
            <a:off x="8048932" y="2472199"/>
            <a:ext cx="222517"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5" name="Rectangle 14">
            <a:extLst>
              <a:ext uri="{FF2B5EF4-FFF2-40B4-BE49-F238E27FC236}">
                <a16:creationId xmlns:a16="http://schemas.microsoft.com/office/drawing/2014/main" id="{11083D22-DE77-8349-A8E8-D845E3C2B699}"/>
              </a:ext>
            </a:extLst>
          </p:cNvPr>
          <p:cNvSpPr/>
          <p:nvPr/>
        </p:nvSpPr>
        <p:spPr>
          <a:xfrm>
            <a:off x="3628103" y="4096840"/>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6" name="Rectangle 15">
            <a:extLst>
              <a:ext uri="{FF2B5EF4-FFF2-40B4-BE49-F238E27FC236}">
                <a16:creationId xmlns:a16="http://schemas.microsoft.com/office/drawing/2014/main" id="{75586E8A-67BB-9E4A-A68D-383AA4224E5E}"/>
              </a:ext>
            </a:extLst>
          </p:cNvPr>
          <p:cNvSpPr/>
          <p:nvPr/>
        </p:nvSpPr>
        <p:spPr>
          <a:xfrm>
            <a:off x="5448531" y="4096840"/>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7" name="Rectangle 16">
            <a:extLst>
              <a:ext uri="{FF2B5EF4-FFF2-40B4-BE49-F238E27FC236}">
                <a16:creationId xmlns:a16="http://schemas.microsoft.com/office/drawing/2014/main" id="{4BC57D86-0408-5D4B-A958-CD18AA1ED90D}"/>
              </a:ext>
            </a:extLst>
          </p:cNvPr>
          <p:cNvSpPr/>
          <p:nvPr/>
        </p:nvSpPr>
        <p:spPr>
          <a:xfrm>
            <a:off x="2786974" y="5730587"/>
            <a:ext cx="3989909" cy="123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 name="Bent Arrow 1">
            <a:extLst>
              <a:ext uri="{FF2B5EF4-FFF2-40B4-BE49-F238E27FC236}">
                <a16:creationId xmlns:a16="http://schemas.microsoft.com/office/drawing/2014/main" id="{056E0735-5CF3-F34A-9E96-D03D87A160CC}"/>
              </a:ext>
            </a:extLst>
          </p:cNvPr>
          <p:cNvSpPr/>
          <p:nvPr/>
        </p:nvSpPr>
        <p:spPr>
          <a:xfrm rot="10800000">
            <a:off x="6421807" y="3970418"/>
            <a:ext cx="810491" cy="1803134"/>
          </a:xfrm>
          <a:prstGeom prst="bentArrow">
            <a:avLst>
              <a:gd name="adj1" fmla="val 27564"/>
              <a:gd name="adj2" fmla="val 31410"/>
              <a:gd name="adj3" fmla="val 35256"/>
              <a:gd name="adj4" fmla="val 33494"/>
            </a:avLst>
          </a:prstGeom>
          <a:solidFill>
            <a:schemeClr val="accent5">
              <a:lumMod val="75000"/>
            </a:schemeClr>
          </a:solid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DFDEFF"/>
              </a:solidFill>
              <a:latin typeface="Century Schoolbook" panose="02040604050505020304"/>
            </a:endParaRPr>
          </a:p>
        </p:txBody>
      </p:sp>
      <p:sp>
        <p:nvSpPr>
          <p:cNvPr id="5" name="Rounded Rectangle 4">
            <a:extLst>
              <a:ext uri="{FF2B5EF4-FFF2-40B4-BE49-F238E27FC236}">
                <a16:creationId xmlns:a16="http://schemas.microsoft.com/office/drawing/2014/main" id="{9EB85ED3-ACD0-DA44-A856-5FF1FB91D8B7}"/>
              </a:ext>
            </a:extLst>
          </p:cNvPr>
          <p:cNvSpPr/>
          <p:nvPr/>
        </p:nvSpPr>
        <p:spPr>
          <a:xfrm>
            <a:off x="5092198" y="3575051"/>
            <a:ext cx="3564082" cy="395368"/>
          </a:xfrm>
          <a:prstGeom prst="roundRect">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8" name="Rounded Rectangle 17">
            <a:extLst>
              <a:ext uri="{FF2B5EF4-FFF2-40B4-BE49-F238E27FC236}">
                <a16:creationId xmlns:a16="http://schemas.microsoft.com/office/drawing/2014/main" id="{3057D224-8BE8-C545-93E9-F51728B7D6A1}"/>
              </a:ext>
            </a:extLst>
          </p:cNvPr>
          <p:cNvSpPr/>
          <p:nvPr/>
        </p:nvSpPr>
        <p:spPr>
          <a:xfrm>
            <a:off x="998508" y="3469128"/>
            <a:ext cx="3564082" cy="472243"/>
          </a:xfrm>
          <a:prstGeom prst="roundRect">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9" name="Down Arrow 18">
            <a:extLst>
              <a:ext uri="{FF2B5EF4-FFF2-40B4-BE49-F238E27FC236}">
                <a16:creationId xmlns:a16="http://schemas.microsoft.com/office/drawing/2014/main" id="{B883F93E-0A05-4A4B-AA60-A95C12A5E270}"/>
              </a:ext>
            </a:extLst>
          </p:cNvPr>
          <p:cNvSpPr/>
          <p:nvPr/>
        </p:nvSpPr>
        <p:spPr>
          <a:xfrm>
            <a:off x="3366646" y="3941371"/>
            <a:ext cx="478970" cy="864425"/>
          </a:xfrm>
          <a:prstGeom prst="downArrow">
            <a:avLst/>
          </a:prstGeom>
          <a:solidFill>
            <a:schemeClr val="accent5">
              <a:lumMod val="75000"/>
            </a:schemeClr>
          </a:solid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DFDEFF"/>
              </a:solidFill>
              <a:latin typeface="Century Schoolbook" panose="02040604050505020304"/>
            </a:endParaRPr>
          </a:p>
        </p:txBody>
      </p:sp>
      <p:sp>
        <p:nvSpPr>
          <p:cNvPr id="20" name="Rectangle 19">
            <a:extLst>
              <a:ext uri="{FF2B5EF4-FFF2-40B4-BE49-F238E27FC236}">
                <a16:creationId xmlns:a16="http://schemas.microsoft.com/office/drawing/2014/main" id="{B7F6027A-54C9-C94E-828F-C848962D8558}"/>
              </a:ext>
            </a:extLst>
          </p:cNvPr>
          <p:cNvSpPr/>
          <p:nvPr/>
        </p:nvSpPr>
        <p:spPr>
          <a:xfrm>
            <a:off x="1089598" y="4310683"/>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1" name="Rectangle 20">
            <a:extLst>
              <a:ext uri="{FF2B5EF4-FFF2-40B4-BE49-F238E27FC236}">
                <a16:creationId xmlns:a16="http://schemas.microsoft.com/office/drawing/2014/main" id="{5F4F6069-9FB1-2C47-8E50-86A96EFE242E}"/>
              </a:ext>
            </a:extLst>
          </p:cNvPr>
          <p:cNvSpPr/>
          <p:nvPr/>
        </p:nvSpPr>
        <p:spPr>
          <a:xfrm>
            <a:off x="780107" y="2243304"/>
            <a:ext cx="309491" cy="1943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2" name="Rectangle 21">
            <a:extLst>
              <a:ext uri="{FF2B5EF4-FFF2-40B4-BE49-F238E27FC236}">
                <a16:creationId xmlns:a16="http://schemas.microsoft.com/office/drawing/2014/main" id="{710CB7C4-B229-A548-BF14-F5F6401E77FA}"/>
              </a:ext>
            </a:extLst>
          </p:cNvPr>
          <p:cNvSpPr/>
          <p:nvPr/>
        </p:nvSpPr>
        <p:spPr>
          <a:xfrm>
            <a:off x="4938987" y="2243303"/>
            <a:ext cx="303573" cy="148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3393215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907" t="37209" r="30288" b="15764"/>
          <a:stretch/>
        </p:blipFill>
        <p:spPr>
          <a:xfrm>
            <a:off x="822960" y="1691330"/>
            <a:ext cx="7073008" cy="4166809"/>
          </a:xfrm>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normAutofit fontScale="90000"/>
          </a:bodyPr>
          <a:lstStyle/>
          <a:p>
            <a:r>
              <a:rPr lang="en-US" sz="2400" dirty="0"/>
              <a:t>Instances of SA with and w/out ja</a:t>
            </a:r>
          </a:p>
        </p:txBody>
      </p:sp>
      <p:sp>
        <p:nvSpPr>
          <p:cNvPr id="5" name="Rectangle 4">
            <a:extLst>
              <a:ext uri="{FF2B5EF4-FFF2-40B4-BE49-F238E27FC236}">
                <a16:creationId xmlns:a16="http://schemas.microsoft.com/office/drawing/2014/main" id="{9CE87EEB-39DC-FA44-87ED-087969297404}"/>
              </a:ext>
            </a:extLst>
          </p:cNvPr>
          <p:cNvSpPr/>
          <p:nvPr/>
        </p:nvSpPr>
        <p:spPr>
          <a:xfrm>
            <a:off x="822960" y="3424537"/>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 name="Rectangle 1"/>
          <p:cNvSpPr/>
          <p:nvPr/>
        </p:nvSpPr>
        <p:spPr>
          <a:xfrm>
            <a:off x="2491654" y="3136613"/>
            <a:ext cx="4160691" cy="584775"/>
          </a:xfrm>
          <a:prstGeom prst="rect">
            <a:avLst/>
          </a:prstGeom>
        </p:spPr>
        <p:txBody>
          <a:bodyPr wrap="none">
            <a:spAutoFit/>
          </a:bodyPr>
          <a:lstStyle/>
          <a:p>
            <a:r>
              <a:rPr lang="en-US" dirty="0"/>
              <a:t>\\website.psy.miami.edu</a:t>
            </a:r>
          </a:p>
        </p:txBody>
      </p:sp>
    </p:spTree>
    <p:extLst>
      <p:ext uri="{BB962C8B-B14F-4D97-AF65-F5344CB8AC3E}">
        <p14:creationId xmlns:p14="http://schemas.microsoft.com/office/powerpoint/2010/main" val="1082760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algn="ctr"/>
            <a:r>
              <a:rPr lang="en-US" dirty="0"/>
              <a:t>Results</a:t>
            </a:r>
          </a:p>
        </p:txBody>
      </p:sp>
      <p:sp>
        <p:nvSpPr>
          <p:cNvPr id="2" name="Rectangle 1"/>
          <p:cNvSpPr/>
          <p:nvPr/>
        </p:nvSpPr>
        <p:spPr>
          <a:xfrm>
            <a:off x="228600" y="1676400"/>
            <a:ext cx="8763000" cy="7725192"/>
          </a:xfrm>
          <a:prstGeom prst="rect">
            <a:avLst/>
          </a:prstGeom>
        </p:spPr>
        <p:txBody>
          <a:bodyPr wrap="square">
            <a:spAutoFit/>
          </a:bodyPr>
          <a:lstStyle/>
          <a:p>
            <a:pPr marL="285750" indent="-285750">
              <a:buClr>
                <a:schemeClr val="accent1"/>
              </a:buClr>
              <a:buSzPct val="150000"/>
              <a:buFont typeface="Wingdings" panose="05000000000000000000" pitchFamily="2" charset="2"/>
              <a:buChar char="§"/>
            </a:pPr>
            <a:r>
              <a:rPr lang="en-US" sz="2400" b="1" dirty="0"/>
              <a:t>H1: </a:t>
            </a:r>
            <a:r>
              <a:rPr lang="en-US" sz="2400" dirty="0"/>
              <a:t>Mean SA-with-JA was longer than SA-without-JA</a:t>
            </a:r>
          </a:p>
          <a:p>
            <a:pPr>
              <a:buClr>
                <a:schemeClr val="accent1"/>
              </a:buClr>
              <a:buSzPct val="150000"/>
            </a:pPr>
            <a:r>
              <a:rPr lang="en-US" dirty="0"/>
              <a:t>   	(M</a:t>
            </a:r>
            <a:r>
              <a:rPr lang="en-US" baseline="-25000" dirty="0"/>
              <a:t>SA-with-JA</a:t>
            </a:r>
            <a:r>
              <a:rPr lang="en-US" dirty="0"/>
              <a:t> = 5.33 s, M</a:t>
            </a:r>
            <a:r>
              <a:rPr lang="en-US" baseline="-25000" dirty="0"/>
              <a:t>SA-without-JA</a:t>
            </a:r>
            <a:r>
              <a:rPr lang="en-US" dirty="0"/>
              <a:t> = 4.38 s, </a:t>
            </a:r>
            <a:r>
              <a:rPr lang="el-GR" i="1" dirty="0"/>
              <a:t>β</a:t>
            </a:r>
            <a:r>
              <a:rPr lang="en-US" dirty="0"/>
              <a:t> = 1.27, SE = 0.11, </a:t>
            </a:r>
            <a:r>
              <a:rPr lang="en-US" i="1" dirty="0"/>
              <a:t>p</a:t>
            </a:r>
            <a:r>
              <a:rPr lang="en-US" dirty="0"/>
              <a:t> &lt; 0.001)</a:t>
            </a:r>
          </a:p>
          <a:p>
            <a:pPr>
              <a:buClr>
                <a:schemeClr val="accent1"/>
              </a:buClr>
              <a:buSzPct val="150000"/>
            </a:pPr>
            <a:endParaRPr lang="en-US" dirty="0"/>
          </a:p>
          <a:p>
            <a:pPr marL="285750" indent="-285750">
              <a:buClr>
                <a:schemeClr val="accent1"/>
              </a:buClr>
              <a:buSzPct val="150000"/>
              <a:buFont typeface="Wingdings" panose="05000000000000000000" pitchFamily="2" charset="2"/>
              <a:buChar char="§"/>
            </a:pPr>
            <a:r>
              <a:rPr lang="en-US" sz="2400" b="1" dirty="0"/>
              <a:t>H2: </a:t>
            </a:r>
            <a:r>
              <a:rPr lang="en-US" sz="2400" dirty="0"/>
              <a:t>No difference in total durations of the SA-with-JA bouts 	for long and short lags </a:t>
            </a:r>
          </a:p>
          <a:p>
            <a:pPr lvl="1">
              <a:buClr>
                <a:schemeClr val="accent1"/>
              </a:buClr>
              <a:buSzPct val="150000"/>
            </a:pPr>
            <a:r>
              <a:rPr lang="en-US" sz="2400" dirty="0"/>
              <a:t>	</a:t>
            </a:r>
            <a:r>
              <a:rPr lang="en-US" dirty="0" err="1"/>
              <a:t>M</a:t>
            </a:r>
            <a:r>
              <a:rPr lang="en-US" baseline="-25000" dirty="0" err="1"/>
              <a:t>long</a:t>
            </a:r>
            <a:r>
              <a:rPr lang="en-US" baseline="-25000" dirty="0"/>
              <a:t>-lag</a:t>
            </a:r>
            <a:r>
              <a:rPr lang="en-US" dirty="0"/>
              <a:t> = 5,231 </a:t>
            </a:r>
            <a:r>
              <a:rPr lang="en-US" dirty="0" err="1"/>
              <a:t>ms</a:t>
            </a:r>
            <a:r>
              <a:rPr lang="en-US" dirty="0"/>
              <a:t>; </a:t>
            </a:r>
            <a:r>
              <a:rPr lang="en-US" dirty="0" err="1"/>
              <a:t>M</a:t>
            </a:r>
            <a:r>
              <a:rPr lang="en-US" baseline="-25000" dirty="0" err="1"/>
              <a:t>short</a:t>
            </a:r>
            <a:r>
              <a:rPr lang="en-US" baseline="-25000" dirty="0"/>
              <a:t>-lag</a:t>
            </a:r>
            <a:r>
              <a:rPr lang="en-US" dirty="0"/>
              <a:t> = 4,876 </a:t>
            </a:r>
            <a:r>
              <a:rPr lang="en-US" dirty="0" err="1"/>
              <a:t>ms</a:t>
            </a:r>
            <a:r>
              <a:rPr lang="en-US" dirty="0"/>
              <a:t>; </a:t>
            </a:r>
            <a:r>
              <a:rPr lang="el-GR" i="1" dirty="0"/>
              <a:t>β</a:t>
            </a:r>
            <a:r>
              <a:rPr lang="en-US" dirty="0"/>
              <a:t> = 0.07, SE = 0.17, N.S.)</a:t>
            </a:r>
          </a:p>
          <a:p>
            <a:pPr>
              <a:buClr>
                <a:schemeClr val="accent1"/>
              </a:buClr>
              <a:buSzPct val="150000"/>
            </a:pPr>
            <a:endParaRPr lang="en-US" dirty="0"/>
          </a:p>
          <a:p>
            <a:pPr marL="285750" indent="-285750">
              <a:buClr>
                <a:schemeClr val="accent1"/>
              </a:buClr>
              <a:buSzPct val="150000"/>
              <a:buFont typeface="Wingdings" panose="05000000000000000000" pitchFamily="2" charset="2"/>
              <a:buChar char="§"/>
            </a:pPr>
            <a:r>
              <a:rPr lang="en-US" sz="2400" b="1" dirty="0"/>
              <a:t>H3: </a:t>
            </a:r>
            <a:r>
              <a:rPr lang="en-US" sz="2400" dirty="0"/>
              <a:t>SA instances with long JA were longer overall</a:t>
            </a:r>
          </a:p>
          <a:p>
            <a:r>
              <a:rPr lang="fi-FI" dirty="0"/>
              <a:t>	M</a:t>
            </a:r>
            <a:r>
              <a:rPr lang="fi-FI" baseline="-25000" dirty="0"/>
              <a:t>long-JA</a:t>
            </a:r>
            <a:r>
              <a:rPr lang="fi-FI" dirty="0"/>
              <a:t> = 6,540 ms; M</a:t>
            </a:r>
            <a:r>
              <a:rPr lang="fi-FI" baseline="-25000" dirty="0"/>
              <a:t>short-JA</a:t>
            </a:r>
            <a:r>
              <a:rPr lang="fi-FI" dirty="0"/>
              <a:t> = 4,293 ms; </a:t>
            </a:r>
            <a:r>
              <a:rPr lang="el-GR" i="1" dirty="0"/>
              <a:t>β</a:t>
            </a:r>
            <a:r>
              <a:rPr lang="fi-FI" dirty="0"/>
              <a:t> = 0.87, </a:t>
            </a:r>
            <a:r>
              <a:rPr lang="en-US" dirty="0"/>
              <a:t>SE = 0.17, </a:t>
            </a:r>
            <a:r>
              <a:rPr lang="en-US" i="1" dirty="0"/>
              <a:t>p </a:t>
            </a:r>
            <a:r>
              <a:rPr lang="en-US" dirty="0"/>
              <a:t>&lt; 0.001)</a:t>
            </a:r>
          </a:p>
          <a:p>
            <a:endParaRPr lang="en-US" b="1" dirty="0"/>
          </a:p>
          <a:p>
            <a:pPr marL="285750" indent="-285750">
              <a:buClr>
                <a:schemeClr val="accent1"/>
              </a:buClr>
              <a:buSzPct val="150000"/>
              <a:buFont typeface="Wingdings" panose="05000000000000000000" pitchFamily="2" charset="2"/>
              <a:buChar char="§"/>
            </a:pPr>
            <a:r>
              <a:rPr lang="en-US" sz="2400" b="1" dirty="0"/>
              <a:t>H4: </a:t>
            </a:r>
            <a:r>
              <a:rPr lang="en-US" sz="2400" dirty="0"/>
              <a:t>Infant attention to the target after JA ended was longer 	for longer JA periods than for shorter ones</a:t>
            </a:r>
          </a:p>
          <a:p>
            <a:pPr lvl="2"/>
            <a:r>
              <a:rPr lang="en-US" dirty="0" err="1"/>
              <a:t>M</a:t>
            </a:r>
            <a:r>
              <a:rPr lang="en-US" baseline="-25000" dirty="0" err="1"/>
              <a:t>long</a:t>
            </a:r>
            <a:r>
              <a:rPr lang="en-US" baseline="-25000" dirty="0"/>
              <a:t>-JA</a:t>
            </a:r>
            <a:r>
              <a:rPr lang="en-US" dirty="0"/>
              <a:t> = 2,146 </a:t>
            </a:r>
            <a:r>
              <a:rPr lang="en-US" dirty="0" err="1"/>
              <a:t>ms</a:t>
            </a:r>
            <a:r>
              <a:rPr lang="en-US" dirty="0"/>
              <a:t>; </a:t>
            </a:r>
            <a:r>
              <a:rPr lang="en-US" dirty="0" err="1"/>
              <a:t>M</a:t>
            </a:r>
            <a:r>
              <a:rPr lang="en-US" baseline="-25000" dirty="0" err="1"/>
              <a:t>short</a:t>
            </a:r>
            <a:r>
              <a:rPr lang="en-US" baseline="-25000" dirty="0"/>
              <a:t>-JA</a:t>
            </a:r>
            <a:r>
              <a:rPr lang="en-US" dirty="0"/>
              <a:t> =959 </a:t>
            </a:r>
            <a:r>
              <a:rPr lang="en-US" dirty="0" err="1"/>
              <a:t>ms</a:t>
            </a:r>
            <a:r>
              <a:rPr lang="en-US" dirty="0"/>
              <a:t>; </a:t>
            </a:r>
            <a:r>
              <a:rPr lang="el-GR" i="1" dirty="0"/>
              <a:t>β</a:t>
            </a:r>
            <a:r>
              <a:rPr lang="en-US" dirty="0"/>
              <a:t> = 0.82, SE = 0.09, </a:t>
            </a:r>
            <a:r>
              <a:rPr lang="en-US" i="1" dirty="0"/>
              <a:t>p</a:t>
            </a:r>
            <a:r>
              <a:rPr lang="en-US" dirty="0"/>
              <a:t> &lt; 0.001)</a:t>
            </a:r>
            <a:endParaRPr lang="en-US" b="1" dirty="0"/>
          </a:p>
        </p:txBody>
      </p:sp>
      <p:sp>
        <p:nvSpPr>
          <p:cNvPr id="5" name="TextBox 4"/>
          <p:cNvSpPr txBox="1"/>
          <p:nvPr/>
        </p:nvSpPr>
        <p:spPr>
          <a:xfrm>
            <a:off x="7772400" y="6553200"/>
            <a:ext cx="1524000" cy="276999"/>
          </a:xfrm>
          <a:prstGeom prst="rect">
            <a:avLst/>
          </a:prstGeom>
          <a:noFill/>
        </p:spPr>
        <p:txBody>
          <a:bodyPr wrap="square" rtlCol="0">
            <a:spAutoFit/>
          </a:bodyPr>
          <a:lstStyle/>
          <a:p>
            <a:r>
              <a:rPr lang="en-US" sz="1200" dirty="0">
                <a:solidFill>
                  <a:schemeClr val="bg2"/>
                </a:solidFill>
              </a:rPr>
              <a:t>Nicolais, C.J..</a:t>
            </a:r>
          </a:p>
        </p:txBody>
      </p:sp>
    </p:spTree>
    <p:extLst>
      <p:ext uri="{BB962C8B-B14F-4D97-AF65-F5344CB8AC3E}">
        <p14:creationId xmlns:p14="http://schemas.microsoft.com/office/powerpoint/2010/main" val="3631709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4C01F8E-77BA-544D-A474-60A77C8C2379}"/>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317" t="65677" r="40473" b="3553"/>
          <a:stretch/>
        </p:blipFill>
        <p:spPr>
          <a:xfrm>
            <a:off x="390061" y="4341855"/>
            <a:ext cx="4114800" cy="1303020"/>
          </a:xfrm>
        </p:spPr>
      </p:pic>
      <p:pic>
        <p:nvPicPr>
          <p:cNvPr id="7" name="Content Placeholder 5">
            <a:extLst>
              <a:ext uri="{FF2B5EF4-FFF2-40B4-BE49-F238E27FC236}">
                <a16:creationId xmlns:a16="http://schemas.microsoft.com/office/drawing/2014/main" id="{42261831-5130-5345-8A82-3411294B0112}"/>
              </a:ext>
            </a:extLst>
          </p:cNvPr>
          <p:cNvPicPr>
            <a:picLocks/>
          </p:cNvPicPr>
          <p:nvPr/>
        </p:nvPicPr>
        <p:blipFill rotWithShape="1">
          <a:blip r:embed="rId3">
            <a:extLst>
              <a:ext uri="{28A0092B-C50C-407E-A947-70E740481C1C}">
                <a14:useLocalDpi xmlns:a14="http://schemas.microsoft.com/office/drawing/2010/main" val="0"/>
              </a:ext>
            </a:extLst>
          </a:blip>
          <a:srcRect l="1842" t="32299" r="39948" b="38720"/>
          <a:stretch/>
        </p:blipFill>
        <p:spPr>
          <a:xfrm>
            <a:off x="390061" y="2823210"/>
            <a:ext cx="4114800" cy="1303020"/>
          </a:xfrm>
          <a:prstGeom prst="rect">
            <a:avLst/>
          </a:prstGeom>
        </p:spPr>
      </p:pic>
      <p:pic>
        <p:nvPicPr>
          <p:cNvPr id="8" name="Content Placeholder 5">
            <a:extLst>
              <a:ext uri="{FF2B5EF4-FFF2-40B4-BE49-F238E27FC236}">
                <a16:creationId xmlns:a16="http://schemas.microsoft.com/office/drawing/2014/main" id="{A6A045CE-B850-C046-9EF2-C231091F83C0}"/>
              </a:ext>
            </a:extLst>
          </p:cNvPr>
          <p:cNvPicPr>
            <a:picLocks/>
          </p:cNvPicPr>
          <p:nvPr/>
        </p:nvPicPr>
        <p:blipFill rotWithShape="1">
          <a:blip r:embed="rId3" cstate="print">
            <a:extLst>
              <a:ext uri="{28A0092B-C50C-407E-A947-70E740481C1C}">
                <a14:useLocalDpi xmlns:a14="http://schemas.microsoft.com/office/drawing/2010/main" val="0"/>
              </a:ext>
            </a:extLst>
          </a:blip>
          <a:srcRect l="1756" t="2127" r="40298" b="68519"/>
          <a:stretch/>
        </p:blipFill>
        <p:spPr>
          <a:xfrm>
            <a:off x="390061" y="1305100"/>
            <a:ext cx="4114800" cy="1302485"/>
          </a:xfrm>
          <a:prstGeom prst="rect">
            <a:avLst/>
          </a:prstGeom>
        </p:spPr>
      </p:pic>
      <p:sp>
        <p:nvSpPr>
          <p:cNvPr id="9" name="Title 1">
            <a:extLst>
              <a:ext uri="{FF2B5EF4-FFF2-40B4-BE49-F238E27FC236}">
                <a16:creationId xmlns:a16="http://schemas.microsoft.com/office/drawing/2014/main" id="{E8BC5D32-B9BD-D24E-B9DA-E8A8FDB500AE}"/>
              </a:ext>
            </a:extLst>
          </p:cNvPr>
          <p:cNvSpPr>
            <a:spLocks noGrp="1"/>
          </p:cNvSpPr>
          <p:nvPr>
            <p:ph type="title"/>
          </p:nvPr>
        </p:nvSpPr>
        <p:spPr>
          <a:xfrm>
            <a:off x="6157846" y="3026292"/>
            <a:ext cx="2661861" cy="909083"/>
          </a:xfrm>
          <a:ln w="76200">
            <a:solidFill>
              <a:schemeClr val="accent2"/>
            </a:solidFill>
          </a:ln>
        </p:spPr>
        <p:txBody>
          <a:bodyPr/>
          <a:lstStyle/>
          <a:p>
            <a:pPr algn="ctr"/>
            <a:r>
              <a:rPr lang="en-US" sz="2700" dirty="0"/>
              <a:t>“Extension” Hypothesis</a:t>
            </a:r>
          </a:p>
        </p:txBody>
      </p:sp>
      <p:cxnSp>
        <p:nvCxnSpPr>
          <p:cNvPr id="10" name="Straight Arrow Connector 9">
            <a:extLst>
              <a:ext uri="{FF2B5EF4-FFF2-40B4-BE49-F238E27FC236}">
                <a16:creationId xmlns:a16="http://schemas.microsoft.com/office/drawing/2014/main" id="{6D6B20FF-5B05-074E-805E-5EA2939AD582}"/>
              </a:ext>
            </a:extLst>
          </p:cNvPr>
          <p:cNvCxnSpPr>
            <a:cxnSpLocks/>
            <a:stCxn id="8" idx="3"/>
          </p:cNvCxnSpPr>
          <p:nvPr/>
        </p:nvCxnSpPr>
        <p:spPr>
          <a:xfrm>
            <a:off x="4504861" y="1956343"/>
            <a:ext cx="1460004" cy="1349986"/>
          </a:xfrm>
          <a:prstGeom prst="straightConnector1">
            <a:avLst/>
          </a:prstGeom>
          <a:ln w="76200" cmpd="sng">
            <a:solidFill>
              <a:schemeClr val="accent5"/>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2E8710E4-E53A-404C-B51E-95195ED9E16D}"/>
              </a:ext>
            </a:extLst>
          </p:cNvPr>
          <p:cNvCxnSpPr>
            <a:cxnSpLocks/>
            <a:stCxn id="7" idx="3"/>
          </p:cNvCxnSpPr>
          <p:nvPr/>
        </p:nvCxnSpPr>
        <p:spPr>
          <a:xfrm>
            <a:off x="4504861" y="3474720"/>
            <a:ext cx="1460004" cy="0"/>
          </a:xfrm>
          <a:prstGeom prst="straightConnector1">
            <a:avLst/>
          </a:prstGeom>
          <a:ln w="76200" cmpd="sng">
            <a:solidFill>
              <a:schemeClr val="accent5"/>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047CA002-FC18-1949-83B6-7F1FB3B6A437}"/>
              </a:ext>
            </a:extLst>
          </p:cNvPr>
          <p:cNvCxnSpPr>
            <a:cxnSpLocks/>
            <a:stCxn id="6" idx="3"/>
          </p:cNvCxnSpPr>
          <p:nvPr/>
        </p:nvCxnSpPr>
        <p:spPr>
          <a:xfrm flipV="1">
            <a:off x="4504861" y="3680194"/>
            <a:ext cx="1460004" cy="1313171"/>
          </a:xfrm>
          <a:prstGeom prst="straightConnector1">
            <a:avLst/>
          </a:prstGeom>
          <a:ln w="76200" cmpd="sng">
            <a:solidFill>
              <a:schemeClr val="accent5"/>
            </a:solidFill>
            <a:tailEnd type="stealth" w="lg" len="med"/>
          </a:ln>
        </p:spPr>
        <p:style>
          <a:lnRef idx="3">
            <a:schemeClr val="accent1"/>
          </a:lnRef>
          <a:fillRef idx="0">
            <a:schemeClr val="accent1"/>
          </a:fillRef>
          <a:effectRef idx="2">
            <a:schemeClr val="accent1"/>
          </a:effectRef>
          <a:fontRef idx="minor">
            <a:schemeClr val="tx1"/>
          </a:fontRef>
        </p:style>
      </p:cxnSp>
      <p:sp>
        <p:nvSpPr>
          <p:cNvPr id="23" name="Rectangle 22">
            <a:extLst>
              <a:ext uri="{FF2B5EF4-FFF2-40B4-BE49-F238E27FC236}">
                <a16:creationId xmlns:a16="http://schemas.microsoft.com/office/drawing/2014/main" id="{0187868D-83B2-A349-81BB-77E619C0946C}"/>
              </a:ext>
            </a:extLst>
          </p:cNvPr>
          <p:cNvSpPr/>
          <p:nvPr/>
        </p:nvSpPr>
        <p:spPr>
          <a:xfrm>
            <a:off x="420541" y="1381300"/>
            <a:ext cx="173819" cy="3598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4" name="Rectangle 23">
            <a:extLst>
              <a:ext uri="{FF2B5EF4-FFF2-40B4-BE49-F238E27FC236}">
                <a16:creationId xmlns:a16="http://schemas.microsoft.com/office/drawing/2014/main" id="{AB830D85-754F-C24B-BCCE-1BF675613BE0}"/>
              </a:ext>
            </a:extLst>
          </p:cNvPr>
          <p:cNvSpPr/>
          <p:nvPr/>
        </p:nvSpPr>
        <p:spPr>
          <a:xfrm>
            <a:off x="420541" y="2915979"/>
            <a:ext cx="173819" cy="3598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5" name="Rectangle 24">
            <a:extLst>
              <a:ext uri="{FF2B5EF4-FFF2-40B4-BE49-F238E27FC236}">
                <a16:creationId xmlns:a16="http://schemas.microsoft.com/office/drawing/2014/main" id="{23ACF224-C33A-CD4C-BCD1-EB2ADF54B28E}"/>
              </a:ext>
            </a:extLst>
          </p:cNvPr>
          <p:cNvSpPr/>
          <p:nvPr/>
        </p:nvSpPr>
        <p:spPr>
          <a:xfrm>
            <a:off x="473675" y="4401966"/>
            <a:ext cx="173819" cy="3598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cxnSp>
        <p:nvCxnSpPr>
          <p:cNvPr id="3" name="Straight Arrow Connector 2">
            <a:extLst>
              <a:ext uri="{FF2B5EF4-FFF2-40B4-BE49-F238E27FC236}">
                <a16:creationId xmlns:a16="http://schemas.microsoft.com/office/drawing/2014/main" id="{D8C80C01-7678-4D70-B58A-7C8E2EC73683}"/>
              </a:ext>
            </a:extLst>
          </p:cNvPr>
          <p:cNvCxnSpPr/>
          <p:nvPr/>
        </p:nvCxnSpPr>
        <p:spPr>
          <a:xfrm flipH="1">
            <a:off x="4504860" y="1600200"/>
            <a:ext cx="3017520" cy="1315779"/>
          </a:xfrm>
          <a:prstGeom prst="straightConnector1">
            <a:avLst/>
          </a:prstGeom>
          <a:ln w="1174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767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0195-3625-3544-A30B-A5338086A4D9}"/>
              </a:ext>
            </a:extLst>
          </p:cNvPr>
          <p:cNvSpPr>
            <a:spLocks noGrp="1"/>
          </p:cNvSpPr>
          <p:nvPr>
            <p:ph type="title"/>
          </p:nvPr>
        </p:nvSpPr>
        <p:spPr>
          <a:xfrm>
            <a:off x="1321993" y="1046851"/>
            <a:ext cx="7732241" cy="578297"/>
          </a:xfrm>
        </p:spPr>
        <p:txBody>
          <a:bodyPr/>
          <a:lstStyle/>
          <a:p>
            <a:r>
              <a:rPr lang="en-US" sz="2700" dirty="0"/>
              <a:t>Results</a:t>
            </a:r>
          </a:p>
        </p:txBody>
      </p:sp>
      <p:sp>
        <p:nvSpPr>
          <p:cNvPr id="3" name="Content Placeholder 2">
            <a:extLst>
              <a:ext uri="{FF2B5EF4-FFF2-40B4-BE49-F238E27FC236}">
                <a16:creationId xmlns:a16="http://schemas.microsoft.com/office/drawing/2014/main" id="{EEFBDD1B-A052-1845-8C5C-76EC3DE099E6}"/>
              </a:ext>
            </a:extLst>
          </p:cNvPr>
          <p:cNvSpPr>
            <a:spLocks noGrp="1"/>
          </p:cNvSpPr>
          <p:nvPr>
            <p:ph idx="1"/>
          </p:nvPr>
        </p:nvSpPr>
        <p:spPr>
          <a:xfrm>
            <a:off x="296564" y="1778794"/>
            <a:ext cx="4800599" cy="2849522"/>
          </a:xfrm>
        </p:spPr>
        <p:txBody>
          <a:bodyPr>
            <a:normAutofit fontScale="92500" lnSpcReduction="10000"/>
          </a:bodyPr>
          <a:lstStyle/>
          <a:p>
            <a:pPr marL="342900" indent="-342900">
              <a:buFont typeface="+mj-lt"/>
              <a:buAutoNum type="arabicPeriod"/>
            </a:pPr>
            <a:r>
              <a:rPr lang="en-US" sz="1950" dirty="0"/>
              <a:t>Speed/timing of JA did not relate to </a:t>
            </a:r>
            <a:br>
              <a:rPr lang="en-US" sz="1950" dirty="0"/>
            </a:br>
            <a:r>
              <a:rPr lang="en-US" sz="1950" dirty="0"/>
              <a:t>infant SA duration</a:t>
            </a:r>
            <a:br>
              <a:rPr lang="en-US" sz="1950" dirty="0"/>
            </a:br>
            <a:endParaRPr lang="en-US" sz="1950" dirty="0"/>
          </a:p>
          <a:p>
            <a:pPr marL="342900" indent="-342900">
              <a:buFont typeface="+mj-lt"/>
              <a:buAutoNum type="arabicPeriod"/>
            </a:pPr>
            <a:r>
              <a:rPr lang="en-US" sz="1950" b="1" i="1" u="sng" dirty="0"/>
              <a:t>Duration of JA determined overall </a:t>
            </a:r>
            <a:br>
              <a:rPr lang="en-US" sz="1950" b="1" i="1" u="sng" dirty="0"/>
            </a:br>
            <a:r>
              <a:rPr lang="en-US" sz="1950" b="1" i="1" u="sng" dirty="0"/>
              <a:t>duration of child SA</a:t>
            </a:r>
            <a:br>
              <a:rPr lang="en-US" sz="1950" dirty="0"/>
            </a:br>
            <a:endParaRPr lang="en-US" sz="1950" dirty="0"/>
          </a:p>
          <a:p>
            <a:pPr marL="342900" indent="-342900">
              <a:buFont typeface="+mj-lt"/>
              <a:buAutoNum type="arabicPeriod"/>
            </a:pPr>
            <a:r>
              <a:rPr lang="en-US" sz="1950" dirty="0"/>
              <a:t>Parent looks to child’s interest:</a:t>
            </a:r>
          </a:p>
          <a:p>
            <a:pPr lvl="3"/>
            <a:r>
              <a:rPr lang="en-US" sz="1950" dirty="0"/>
              <a:t>sustained infant’s interest in </a:t>
            </a:r>
            <a:br>
              <a:rPr lang="en-US" sz="1950" dirty="0"/>
            </a:br>
            <a:r>
              <a:rPr lang="en-US" sz="1950" dirty="0"/>
              <a:t>the object </a:t>
            </a:r>
          </a:p>
          <a:p>
            <a:pPr lvl="3"/>
            <a:r>
              <a:rPr lang="en-US" sz="1950" dirty="0"/>
              <a:t>extended SA duration after parent looked away</a:t>
            </a:r>
          </a:p>
          <a:p>
            <a:pPr marL="342900" indent="-342900">
              <a:buFont typeface="+mj-lt"/>
              <a:buAutoNum type="arabicPeriod"/>
            </a:pPr>
            <a:endParaRPr lang="en-US" sz="1950" dirty="0"/>
          </a:p>
        </p:txBody>
      </p:sp>
      <p:sp>
        <p:nvSpPr>
          <p:cNvPr id="5" name="Title 1">
            <a:extLst>
              <a:ext uri="{FF2B5EF4-FFF2-40B4-BE49-F238E27FC236}">
                <a16:creationId xmlns:a16="http://schemas.microsoft.com/office/drawing/2014/main" id="{338FE1AA-305B-2148-8D9D-B51713860E13}"/>
              </a:ext>
            </a:extLst>
          </p:cNvPr>
          <p:cNvSpPr txBox="1">
            <a:spLocks/>
          </p:cNvSpPr>
          <p:nvPr/>
        </p:nvSpPr>
        <p:spPr>
          <a:xfrm>
            <a:off x="6269057" y="2446184"/>
            <a:ext cx="2661861" cy="909083"/>
          </a:xfrm>
          <a:prstGeom prst="rect">
            <a:avLst/>
          </a:prstGeom>
          <a:ln w="76200">
            <a:solidFill>
              <a:srgbClr val="207E48"/>
            </a:solidFill>
          </a:ln>
        </p:spPr>
        <p:txBody>
          <a:bodyPr vert="horz" lIns="68580" tIns="34290" rIns="68580" bIns="3429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defTabSz="685800" fontAlgn="auto">
              <a:spcAft>
                <a:spcPts val="0"/>
              </a:spcAft>
            </a:pPr>
            <a:r>
              <a:rPr lang="en-US" sz="2700" dirty="0">
                <a:solidFill>
                  <a:srgbClr val="DFDEFF"/>
                </a:solidFill>
                <a:latin typeface="Century Schoolbook" panose="02040604050505020304"/>
              </a:rPr>
              <a:t>“Extension” Hypothesis</a:t>
            </a:r>
          </a:p>
        </p:txBody>
      </p:sp>
      <p:cxnSp>
        <p:nvCxnSpPr>
          <p:cNvPr id="7" name="Straight Arrow Connector 6">
            <a:extLst>
              <a:ext uri="{FF2B5EF4-FFF2-40B4-BE49-F238E27FC236}">
                <a16:creationId xmlns:a16="http://schemas.microsoft.com/office/drawing/2014/main" id="{3C8E913C-1BE9-1141-BD9E-A8A546D8207C}"/>
              </a:ext>
            </a:extLst>
          </p:cNvPr>
          <p:cNvCxnSpPr>
            <a:cxnSpLocks/>
          </p:cNvCxnSpPr>
          <p:nvPr/>
        </p:nvCxnSpPr>
        <p:spPr>
          <a:xfrm>
            <a:off x="4114800" y="2107704"/>
            <a:ext cx="1961276" cy="618517"/>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BDFF683-376F-9941-9D3E-362633E7ABB6}"/>
              </a:ext>
            </a:extLst>
          </p:cNvPr>
          <p:cNvCxnSpPr>
            <a:cxnSpLocks/>
          </p:cNvCxnSpPr>
          <p:nvPr/>
        </p:nvCxnSpPr>
        <p:spPr>
          <a:xfrm>
            <a:off x="4616072" y="2894612"/>
            <a:ext cx="1460004" cy="0"/>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09773AE1-8BFE-B84E-86E0-FB9D2CBBC40B}"/>
              </a:ext>
            </a:extLst>
          </p:cNvPr>
          <p:cNvCxnSpPr>
            <a:cxnSpLocks/>
          </p:cNvCxnSpPr>
          <p:nvPr/>
        </p:nvCxnSpPr>
        <p:spPr>
          <a:xfrm flipV="1">
            <a:off x="4114800" y="3063004"/>
            <a:ext cx="1961276" cy="708896"/>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573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1ED4-53D1-D243-B12C-DF1257ACDE85}"/>
              </a:ext>
            </a:extLst>
          </p:cNvPr>
          <p:cNvSpPr>
            <a:spLocks noGrp="1"/>
          </p:cNvSpPr>
          <p:nvPr>
            <p:ph type="title"/>
          </p:nvPr>
        </p:nvSpPr>
        <p:spPr>
          <a:xfrm>
            <a:off x="754380" y="1040130"/>
            <a:ext cx="7520940" cy="586917"/>
          </a:xfrm>
        </p:spPr>
        <p:txBody>
          <a:bodyPr/>
          <a:lstStyle/>
          <a:p>
            <a:r>
              <a:rPr lang="en-US" sz="2700" dirty="0"/>
              <a:t>Take-homes</a:t>
            </a:r>
          </a:p>
        </p:txBody>
      </p:sp>
      <p:sp>
        <p:nvSpPr>
          <p:cNvPr id="3" name="Content Placeholder 2">
            <a:extLst>
              <a:ext uri="{FF2B5EF4-FFF2-40B4-BE49-F238E27FC236}">
                <a16:creationId xmlns:a16="http://schemas.microsoft.com/office/drawing/2014/main" id="{1A10C371-42DD-8446-AAFA-D7269DFE8160}"/>
              </a:ext>
            </a:extLst>
          </p:cNvPr>
          <p:cNvSpPr>
            <a:spLocks noGrp="1"/>
          </p:cNvSpPr>
          <p:nvPr>
            <p:ph idx="1"/>
          </p:nvPr>
        </p:nvSpPr>
        <p:spPr>
          <a:xfrm>
            <a:off x="445098" y="1631707"/>
            <a:ext cx="8633012" cy="3118466"/>
          </a:xfrm>
        </p:spPr>
        <p:txBody>
          <a:bodyPr>
            <a:normAutofit/>
          </a:bodyPr>
          <a:lstStyle/>
          <a:p>
            <a:r>
              <a:rPr lang="en-US" sz="1950" dirty="0"/>
              <a:t>Social interactions influence infant SA</a:t>
            </a:r>
          </a:p>
          <a:p>
            <a:pPr lvl="2">
              <a:buFont typeface="Arial" panose="020B0604020202020204" pitchFamily="34" charset="0"/>
              <a:buChar char="•"/>
            </a:pPr>
            <a:r>
              <a:rPr lang="en-US" sz="1725" dirty="0"/>
              <a:t>Duration of infant’s attention on an object is </a:t>
            </a:r>
            <a:br>
              <a:rPr lang="en-US" sz="1725" dirty="0"/>
            </a:br>
            <a:r>
              <a:rPr lang="en-US" sz="1725" dirty="0"/>
              <a:t>extended by the visual attention of parent. </a:t>
            </a:r>
          </a:p>
          <a:p>
            <a:pPr lvl="2">
              <a:buFont typeface="Arial" panose="020B0604020202020204" pitchFamily="34" charset="0"/>
              <a:buChar char="•"/>
            </a:pPr>
            <a:r>
              <a:rPr lang="en-US" sz="1725" dirty="0"/>
              <a:t>JA extends SA during &amp; after it ends</a:t>
            </a:r>
          </a:p>
          <a:p>
            <a:r>
              <a:rPr lang="en-US" sz="1950" b="1" dirty="0"/>
              <a:t>Implies that differences in SA abilities/</a:t>
            </a:r>
            <a:br>
              <a:rPr lang="en-US" sz="1950" b="1" dirty="0"/>
            </a:br>
            <a:r>
              <a:rPr lang="en-US" sz="1950" b="1" dirty="0"/>
              <a:t>development may be associated with </a:t>
            </a:r>
            <a:br>
              <a:rPr lang="en-US" sz="1950" b="1" dirty="0"/>
            </a:br>
            <a:r>
              <a:rPr lang="en-US" sz="1950" b="1" dirty="0"/>
              <a:t>differences in early social experiences</a:t>
            </a:r>
          </a:p>
          <a:p>
            <a:pPr marL="0" indent="0"/>
            <a:r>
              <a:rPr lang="en-US" sz="1950" b="1" dirty="0"/>
              <a:t>Relates to parent responsiveness </a:t>
            </a:r>
          </a:p>
          <a:p>
            <a:pPr lvl="2">
              <a:buFont typeface="Arial" panose="020B0604020202020204" pitchFamily="34" charset="0"/>
              <a:buChar char="•"/>
            </a:pPr>
            <a:r>
              <a:rPr lang="en-US" sz="1725" b="1" dirty="0"/>
              <a:t>Key role in multiple domains of early development</a:t>
            </a:r>
          </a:p>
        </p:txBody>
      </p:sp>
      <p:pic>
        <p:nvPicPr>
          <p:cNvPr id="7" name="Picture 6">
            <a:extLst>
              <a:ext uri="{FF2B5EF4-FFF2-40B4-BE49-F238E27FC236}">
                <a16:creationId xmlns:a16="http://schemas.microsoft.com/office/drawing/2014/main" id="{613D19A9-4658-D343-9CA8-ED721326ED8A}"/>
              </a:ext>
            </a:extLst>
          </p:cNvPr>
          <p:cNvPicPr>
            <a:picLocks noChangeAspect="1"/>
          </p:cNvPicPr>
          <p:nvPr/>
        </p:nvPicPr>
        <p:blipFill rotWithShape="1">
          <a:blip r:embed="rId3"/>
          <a:srcRect l="37625" r="1"/>
          <a:stretch/>
        </p:blipFill>
        <p:spPr>
          <a:xfrm>
            <a:off x="6108405" y="857249"/>
            <a:ext cx="3035596" cy="5241111"/>
          </a:xfrm>
          <a:prstGeom prst="rect">
            <a:avLst/>
          </a:prstGeom>
        </p:spPr>
      </p:pic>
    </p:spTree>
    <p:extLst>
      <p:ext uri="{BB962C8B-B14F-4D97-AF65-F5344CB8AC3E}">
        <p14:creationId xmlns:p14="http://schemas.microsoft.com/office/powerpoint/2010/main" val="564456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04800"/>
            <a:ext cx="7520940" cy="548640"/>
          </a:xfrm>
        </p:spPr>
        <p:txBody>
          <a:bodyPr/>
          <a:lstStyle/>
          <a:p>
            <a:r>
              <a:rPr lang="en-US" sz="2800" dirty="0"/>
              <a:t>Discussion</a:t>
            </a:r>
          </a:p>
        </p:txBody>
      </p:sp>
      <p:sp>
        <p:nvSpPr>
          <p:cNvPr id="3" name="Content Placeholder 2"/>
          <p:cNvSpPr>
            <a:spLocks noGrp="1"/>
          </p:cNvSpPr>
          <p:nvPr>
            <p:ph idx="1"/>
          </p:nvPr>
        </p:nvSpPr>
        <p:spPr>
          <a:xfrm>
            <a:off x="457200" y="1100630"/>
            <a:ext cx="7886700" cy="4157170"/>
          </a:xfrm>
        </p:spPr>
        <p:txBody>
          <a:bodyPr>
            <a:normAutofit fontScale="92500" lnSpcReduction="20000"/>
          </a:bodyPr>
          <a:lstStyle/>
          <a:p>
            <a:pPr>
              <a:buFont typeface="+mj-lt"/>
              <a:buAutoNum type="arabicPeriod"/>
            </a:pPr>
            <a:r>
              <a:rPr lang="en-US" sz="2400" dirty="0"/>
              <a:t> Do these results in fact suggest that there is a </a:t>
            </a:r>
            <a:r>
              <a:rPr lang="en-US" sz="2400" i="1" dirty="0"/>
              <a:t>social</a:t>
            </a:r>
            <a:r>
              <a:rPr lang="en-US" sz="2400" dirty="0"/>
              <a:t> component influencing sustained attention?</a:t>
            </a:r>
          </a:p>
          <a:p>
            <a:pPr lvl="3">
              <a:buFont typeface="+mj-lt"/>
              <a:buAutoNum type="arabicPeriod"/>
            </a:pPr>
            <a:r>
              <a:rPr lang="en-US" sz="2400" dirty="0"/>
              <a:t>Could there be a different component at play?</a:t>
            </a:r>
          </a:p>
          <a:p>
            <a:pPr>
              <a:buFont typeface="+mj-lt"/>
              <a:buAutoNum type="arabicPeriod"/>
            </a:pPr>
            <a:r>
              <a:rPr lang="en-US" sz="2400" dirty="0"/>
              <a:t>Could the parent being the “adult play partner” have a different effect than, for example, a sibling or a daycare provider?</a:t>
            </a:r>
          </a:p>
          <a:p>
            <a:pPr>
              <a:buFont typeface="+mj-lt"/>
              <a:buAutoNum type="arabicPeriod"/>
            </a:pPr>
            <a:r>
              <a:rPr lang="en-US" sz="2400" dirty="0"/>
              <a:t>What implications, if any, does this have for children of parents who's attention wanders?</a:t>
            </a:r>
          </a:p>
          <a:p>
            <a:pPr>
              <a:buFont typeface="+mj-lt"/>
              <a:buAutoNum type="arabicPeriod"/>
            </a:pPr>
            <a:r>
              <a:rPr lang="en-US" sz="2400" dirty="0"/>
              <a:t>If true, could this finding be helpful to children developing atypically?</a:t>
            </a:r>
          </a:p>
          <a:p>
            <a:pPr lvl="3">
              <a:buFont typeface="+mj-lt"/>
              <a:buAutoNum type="arabicPeriod"/>
            </a:pPr>
            <a:r>
              <a:rPr lang="en-US" sz="2400" dirty="0"/>
              <a:t>Is it generalizable in that sense?</a:t>
            </a:r>
          </a:p>
          <a:p>
            <a:pPr>
              <a:buFont typeface="+mj-lt"/>
              <a:buAutoNum type="arabicPeriod"/>
            </a:pPr>
            <a:r>
              <a:rPr lang="en-US" sz="2400" dirty="0"/>
              <a:t>If true, how can we expand on this study to further promote sustained attention?</a:t>
            </a:r>
          </a:p>
          <a:p>
            <a:pPr>
              <a:buFont typeface="+mj-lt"/>
              <a:buAutoNum type="arabicPeriod"/>
            </a:pPr>
            <a:r>
              <a:rPr lang="en-US" sz="2400" dirty="0"/>
              <a:t>How can the findings in this study be better supported?</a:t>
            </a:r>
          </a:p>
        </p:txBody>
      </p:sp>
    </p:spTree>
    <p:extLst>
      <p:ext uri="{BB962C8B-B14F-4D97-AF65-F5344CB8AC3E}">
        <p14:creationId xmlns:p14="http://schemas.microsoft.com/office/powerpoint/2010/main" val="4055988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9102" y="1447800"/>
            <a:ext cx="6896879" cy="1829355"/>
          </a:xfrm>
          <a:prstGeom prst="rect">
            <a:avLst/>
          </a:prstGeom>
        </p:spPr>
      </p:pic>
      <p:sp>
        <p:nvSpPr>
          <p:cNvPr id="5" name="Footer Placeholder 4"/>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sp>
        <p:nvSpPr>
          <p:cNvPr id="2" name="TextBox 1">
            <a:extLst>
              <a:ext uri="{FF2B5EF4-FFF2-40B4-BE49-F238E27FC236}">
                <a16:creationId xmlns:a16="http://schemas.microsoft.com/office/drawing/2014/main" id="{0CA265E4-7781-4375-B6E9-35F91A7E2B7B}"/>
              </a:ext>
            </a:extLst>
          </p:cNvPr>
          <p:cNvSpPr txBox="1"/>
          <p:nvPr/>
        </p:nvSpPr>
        <p:spPr>
          <a:xfrm>
            <a:off x="1104121" y="3733800"/>
            <a:ext cx="6896880" cy="2246769"/>
          </a:xfrm>
          <a:prstGeom prst="rect">
            <a:avLst/>
          </a:prstGeom>
          <a:noFill/>
        </p:spPr>
        <p:txBody>
          <a:bodyPr wrap="square" rtlCol="0">
            <a:spAutoFit/>
          </a:bodyPr>
          <a:lstStyle/>
          <a:p>
            <a:pPr algn="ctr"/>
            <a:r>
              <a:rPr lang="en-US" sz="2800" dirty="0">
                <a:solidFill>
                  <a:schemeClr val="accent2"/>
                </a:solidFill>
              </a:rPr>
              <a:t>Infant attention to objects they are holding</a:t>
            </a:r>
          </a:p>
          <a:p>
            <a:pPr algn="ctr"/>
            <a:r>
              <a:rPr lang="en-US" sz="2800" dirty="0">
                <a:solidFill>
                  <a:schemeClr val="accent2"/>
                </a:solidFill>
              </a:rPr>
              <a:t>—and that their</a:t>
            </a:r>
          </a:p>
          <a:p>
            <a:pPr algn="ctr"/>
            <a:r>
              <a:rPr lang="en-US" sz="2800" dirty="0">
                <a:solidFill>
                  <a:schemeClr val="accent2"/>
                </a:solidFill>
              </a:rPr>
              <a:t>parents are holding—</a:t>
            </a:r>
          </a:p>
          <a:p>
            <a:pPr algn="ctr"/>
            <a:r>
              <a:rPr lang="en-US" sz="2800" dirty="0">
                <a:solidFill>
                  <a:schemeClr val="accent2"/>
                </a:solidFill>
              </a:rPr>
              <a:t>fosters infant-parent joint attention to </a:t>
            </a:r>
          </a:p>
          <a:p>
            <a:pPr algn="ctr"/>
            <a:r>
              <a:rPr lang="en-US" sz="2800" dirty="0">
                <a:solidFill>
                  <a:schemeClr val="accent2"/>
                </a:solidFill>
              </a:rPr>
              <a:t>objects.</a:t>
            </a:r>
          </a:p>
        </p:txBody>
      </p:sp>
    </p:spTree>
    <p:extLst>
      <p:ext uri="{BB962C8B-B14F-4D97-AF65-F5344CB8AC3E}">
        <p14:creationId xmlns:p14="http://schemas.microsoft.com/office/powerpoint/2010/main" val="42620000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know…</a:t>
            </a:r>
          </a:p>
        </p:txBody>
      </p:sp>
      <p:sp>
        <p:nvSpPr>
          <p:cNvPr id="3" name="Content Placeholder 2"/>
          <p:cNvSpPr>
            <a:spLocks noGrp="1"/>
          </p:cNvSpPr>
          <p:nvPr>
            <p:ph idx="1"/>
          </p:nvPr>
        </p:nvSpPr>
        <p:spPr>
          <a:xfrm>
            <a:off x="577009" y="2070322"/>
            <a:ext cx="4368626" cy="3147956"/>
          </a:xfrm>
        </p:spPr>
        <p:txBody>
          <a:bodyPr>
            <a:noAutofit/>
          </a:bodyPr>
          <a:lstStyle/>
          <a:p>
            <a:r>
              <a:rPr lang="en-US" sz="1800" dirty="0"/>
              <a:t>The coordination of visual attention among social partners is central to:</a:t>
            </a:r>
          </a:p>
          <a:p>
            <a:pPr lvl="1"/>
            <a:r>
              <a:rPr lang="en-US" sz="1500" dirty="0"/>
              <a:t>Language learning</a:t>
            </a:r>
          </a:p>
          <a:p>
            <a:pPr lvl="1"/>
            <a:r>
              <a:rPr lang="en-US" sz="1500" dirty="0"/>
              <a:t>Joint action</a:t>
            </a:r>
          </a:p>
          <a:p>
            <a:pPr lvl="1"/>
            <a:r>
              <a:rPr lang="en-US" sz="1500" dirty="0"/>
              <a:t>One’s ability to read social cues and understand other’s intentions </a:t>
            </a:r>
          </a:p>
          <a:p>
            <a:pPr marL="173831" lvl="1" indent="-173831">
              <a:spcBef>
                <a:spcPts val="675"/>
              </a:spcBef>
            </a:pPr>
            <a:r>
              <a:rPr lang="en-US" sz="1800" dirty="0"/>
              <a:t>Individual differences in ability to coordinate visual attention predict individual differences in language, social, and cognitive development</a:t>
            </a:r>
          </a:p>
          <a:p>
            <a:r>
              <a:rPr lang="en-US" sz="1800" dirty="0"/>
              <a:t>Limitations of gaze following as a measure of Joint Attention (JA) in laboratory tasks</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descr="Non-Verbal-Communication-Skills-Joint-Attention-Tasks_73514850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928" y="3282769"/>
            <a:ext cx="2340023" cy="2340023"/>
          </a:xfrm>
          <a:prstGeom prst="rect">
            <a:avLst/>
          </a:prstGeom>
        </p:spPr>
      </p:pic>
      <p:pic>
        <p:nvPicPr>
          <p:cNvPr id="6" name="Picture 5" descr="comunicar-bambini.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7110" y="1642641"/>
            <a:ext cx="3052752" cy="1813289"/>
          </a:xfrm>
          <a:prstGeom prst="rect">
            <a:avLst/>
          </a:prstGeom>
        </p:spPr>
      </p:pic>
    </p:spTree>
    <p:extLst>
      <p:ext uri="{BB962C8B-B14F-4D97-AF65-F5344CB8AC3E}">
        <p14:creationId xmlns:p14="http://schemas.microsoft.com/office/powerpoint/2010/main" val="1063034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Pathways to Joint Attention</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rotWithShape="1">
          <a:blip r:embed="rId2"/>
          <a:srcRect r="2179" b="21117"/>
          <a:stretch/>
        </p:blipFill>
        <p:spPr>
          <a:xfrm>
            <a:off x="469462" y="1676400"/>
            <a:ext cx="7336332" cy="3803149"/>
          </a:xfrm>
          <a:prstGeom prst="rect">
            <a:avLst/>
          </a:prstGeom>
        </p:spPr>
      </p:pic>
      <p:sp>
        <p:nvSpPr>
          <p:cNvPr id="9" name="TextBox 8"/>
          <p:cNvSpPr txBox="1"/>
          <p:nvPr/>
        </p:nvSpPr>
        <p:spPr>
          <a:xfrm>
            <a:off x="6857999" y="4851810"/>
            <a:ext cx="1862921" cy="923330"/>
          </a:xfrm>
          <a:prstGeom prst="rect">
            <a:avLst/>
          </a:prstGeom>
          <a:solidFill>
            <a:schemeClr val="bg1"/>
          </a:solidFill>
          <a:ln w="28575">
            <a:solidFill>
              <a:srgbClr val="FF0000"/>
            </a:solidFill>
          </a:ln>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aramond"/>
                <a:ea typeface="+mn-ea"/>
                <a:cs typeface="+mn-cs"/>
              </a:rPr>
              <a:t>Traditional route to Joint Attention to an object is through </a:t>
            </a:r>
            <a:r>
              <a:rPr kumimoji="0" lang="en-US" sz="1350" b="1" i="1" u="none" strike="noStrike" kern="1200" cap="none" spc="0" normalizeH="0" baseline="0" noProof="0" dirty="0">
                <a:ln>
                  <a:noFill/>
                </a:ln>
                <a:solidFill>
                  <a:prstClr val="black"/>
                </a:solidFill>
                <a:effectLst/>
                <a:uLnTx/>
                <a:uFillTx/>
                <a:latin typeface="Garamond"/>
                <a:ea typeface="+mn-ea"/>
                <a:cs typeface="+mn-cs"/>
              </a:rPr>
              <a:t>Gaze Following</a:t>
            </a:r>
          </a:p>
        </p:txBody>
      </p:sp>
    </p:spTree>
    <p:extLst>
      <p:ext uri="{BB962C8B-B14F-4D97-AF65-F5344CB8AC3E}">
        <p14:creationId xmlns:p14="http://schemas.microsoft.com/office/powerpoint/2010/main" val="3060245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normAutofit/>
          </a:bodyPr>
          <a:lstStyle/>
          <a:p>
            <a:pPr>
              <a:lnSpc>
                <a:spcPct val="90000"/>
              </a:lnSpc>
            </a:pPr>
            <a:r>
              <a:rPr lang="en-US" sz="4000" dirty="0"/>
              <a:t>Early visual deprivation </a:t>
            </a:r>
            <a:r>
              <a:rPr lang="en-US" sz="4000" dirty="0">
                <a:sym typeface="Wingdings" panose="05000000000000000000" pitchFamily="2" charset="2"/>
              </a:rPr>
              <a:t></a:t>
            </a:r>
            <a:r>
              <a:rPr lang="en-US" sz="4000" dirty="0"/>
              <a:t> later development</a:t>
            </a:r>
          </a:p>
        </p:txBody>
      </p:sp>
      <p:sp>
        <p:nvSpPr>
          <p:cNvPr id="321539" name="Rectangle 3"/>
          <p:cNvSpPr>
            <a:spLocks noGrp="1" noChangeArrowheads="1"/>
          </p:cNvSpPr>
          <p:nvPr>
            <p:ph idx="1"/>
          </p:nvPr>
        </p:nvSpPr>
        <p:spPr>
          <a:xfrm>
            <a:off x="457200" y="1600200"/>
            <a:ext cx="8229600" cy="4530725"/>
          </a:xfrm>
          <a:prstGeom prst="rect">
            <a:avLst/>
          </a:prstGeom>
        </p:spPr>
        <p:txBody>
          <a:bodyPr/>
          <a:lstStyle/>
          <a:p>
            <a:pPr>
              <a:lnSpc>
                <a:spcPct val="90000"/>
              </a:lnSpc>
            </a:pPr>
            <a:r>
              <a:rPr lang="en-US" dirty="0"/>
              <a:t>Developmental changes in capabilities</a:t>
            </a:r>
          </a:p>
          <a:p>
            <a:pPr>
              <a:lnSpc>
                <a:spcPct val="90000"/>
              </a:lnSpc>
            </a:pPr>
            <a:r>
              <a:rPr lang="en-US" dirty="0"/>
              <a:t>Low spatial frequency sensitivity—eventual recovery</a:t>
            </a:r>
          </a:p>
          <a:p>
            <a:pPr>
              <a:lnSpc>
                <a:spcPct val="90000"/>
              </a:lnSpc>
              <a:buFontTx/>
              <a:buChar char="-"/>
            </a:pPr>
            <a:r>
              <a:rPr lang="en-US" sz="2800" dirty="0"/>
              <a:t>But some capabilities are permanently damaged</a:t>
            </a:r>
          </a:p>
          <a:p>
            <a:pPr lvl="2">
              <a:lnSpc>
                <a:spcPct val="90000"/>
              </a:lnSpc>
              <a:buFontTx/>
              <a:buBlip>
                <a:blip r:embed="rId3"/>
              </a:buBlip>
            </a:pPr>
            <a:r>
              <a:rPr lang="en-US" sz="2000" dirty="0"/>
              <a:t>Mid and high spatial frequency</a:t>
            </a:r>
          </a:p>
          <a:p>
            <a:pPr lvl="2">
              <a:lnSpc>
                <a:spcPct val="90000"/>
              </a:lnSpc>
              <a:buFontTx/>
              <a:buBlip>
                <a:blip r:embed="rId3"/>
              </a:buBlip>
            </a:pPr>
            <a:r>
              <a:rPr lang="en-US" b="1" i="1" dirty="0"/>
              <a:t>Holistic face processing</a:t>
            </a:r>
          </a:p>
          <a:p>
            <a:pPr lvl="2">
              <a:lnSpc>
                <a:spcPct val="90000"/>
              </a:lnSpc>
              <a:buFontTx/>
              <a:buBlip>
                <a:blip r:embed="rId3"/>
              </a:buBlip>
            </a:pPr>
            <a:r>
              <a:rPr lang="en-US" sz="2000" dirty="0"/>
              <a:t>Face recognition based on spacing of features</a:t>
            </a:r>
          </a:p>
          <a:p>
            <a:pPr>
              <a:lnSpc>
                <a:spcPct val="90000"/>
              </a:lnSpc>
              <a:buFontTx/>
              <a:buChar char="-"/>
            </a:pPr>
            <a:r>
              <a:rPr lang="en-US" sz="2800" dirty="0"/>
              <a:t>Differences between spared vs. permanently damaged domains in terms of their </a:t>
            </a:r>
            <a:r>
              <a:rPr lang="en-US" sz="2800" i="1" dirty="0"/>
              <a:t>typical developmental course</a:t>
            </a:r>
            <a:r>
              <a:rPr lang="en-US" sz="2800" dirty="0"/>
              <a:t>?</a:t>
            </a:r>
          </a:p>
        </p:txBody>
      </p:sp>
    </p:spTree>
    <p:extLst>
      <p:ext uri="{BB962C8B-B14F-4D97-AF65-F5344CB8AC3E}">
        <p14:creationId xmlns:p14="http://schemas.microsoft.com/office/powerpoint/2010/main" val="3889201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6585" y="981363"/>
            <a:ext cx="7543800" cy="1028700"/>
          </a:xfrm>
        </p:spPr>
        <p:txBody>
          <a:bodyPr/>
          <a:lstStyle/>
          <a:p>
            <a:r>
              <a:rPr lang="en-US" dirty="0"/>
              <a:t>Method</a:t>
            </a:r>
          </a:p>
        </p:txBody>
      </p:sp>
      <p:sp>
        <p:nvSpPr>
          <p:cNvPr id="3" name="Content Placeholder 2"/>
          <p:cNvSpPr>
            <a:spLocks noGrp="1"/>
          </p:cNvSpPr>
          <p:nvPr>
            <p:ph idx="1"/>
          </p:nvPr>
        </p:nvSpPr>
        <p:spPr>
          <a:xfrm>
            <a:off x="560483" y="1853546"/>
            <a:ext cx="2241324" cy="2948940"/>
          </a:xfrm>
        </p:spPr>
        <p:txBody>
          <a:bodyPr>
            <a:noAutofit/>
          </a:bodyPr>
          <a:lstStyle/>
          <a:p>
            <a:r>
              <a:rPr lang="en-US" sz="1500" dirty="0"/>
              <a:t>Participants:</a:t>
            </a:r>
          </a:p>
          <a:p>
            <a:pPr lvl="1"/>
            <a:r>
              <a:rPr lang="en-US" sz="1350" dirty="0"/>
              <a:t>51 infant-parent dyads</a:t>
            </a:r>
          </a:p>
          <a:p>
            <a:pPr lvl="1"/>
            <a:r>
              <a:rPr lang="en-US" sz="1350" dirty="0"/>
              <a:t>11-24 months of age</a:t>
            </a:r>
          </a:p>
          <a:p>
            <a:r>
              <a:rPr lang="en-US" sz="1500" dirty="0"/>
              <a:t>Procedure:</a:t>
            </a:r>
          </a:p>
          <a:p>
            <a:pPr lvl="1"/>
            <a:r>
              <a:rPr lang="en-US" sz="1350" dirty="0"/>
              <a:t>Videos of infant-parent dyads were collected using head-mounted eye-trackers and head cameras worn by both participants as they played with 6 novel toys</a:t>
            </a:r>
          </a:p>
          <a:p>
            <a:pPr lvl="1"/>
            <a:r>
              <a:rPr lang="en-US" sz="1350" dirty="0"/>
              <a:t>Human coders identified instances where eye gaze (as visible in </a:t>
            </a:r>
            <a:r>
              <a:rPr lang="en-US" sz="1350" dirty="0" err="1"/>
              <a:t>headcamera</a:t>
            </a:r>
            <a:r>
              <a:rPr lang="en-US" sz="1350" dirty="0"/>
              <a:t> view) fell within one of four ROIs (3 toy objects and partner’s face)</a:t>
            </a:r>
          </a:p>
          <a:p>
            <a:pPr marL="205740" lvl="1" indent="0">
              <a:buNone/>
            </a:pPr>
            <a:r>
              <a:rPr lang="en-US" sz="1350" dirty="0"/>
              <a:t> </a:t>
            </a:r>
          </a:p>
          <a:p>
            <a:pPr lvl="1"/>
            <a:endParaRPr lang="en-US" sz="1350" dirty="0"/>
          </a:p>
          <a:p>
            <a:pPr lvl="1"/>
            <a:endParaRPr lang="en-US" sz="1350" dirty="0"/>
          </a:p>
          <a:p>
            <a:pPr marL="205740" lvl="1" indent="0">
              <a:buNone/>
            </a:pPr>
            <a:endParaRPr lang="en-US" sz="1350" dirty="0"/>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2"/>
          <a:stretch>
            <a:fillRect/>
          </a:stretch>
        </p:blipFill>
        <p:spPr>
          <a:xfrm>
            <a:off x="3041424" y="1675680"/>
            <a:ext cx="5390117" cy="3707851"/>
          </a:xfrm>
          <a:prstGeom prst="rect">
            <a:avLst/>
          </a:prstGeom>
        </p:spPr>
      </p:pic>
    </p:spTree>
    <p:extLst>
      <p:ext uri="{BB962C8B-B14F-4D97-AF65-F5344CB8AC3E}">
        <p14:creationId xmlns:p14="http://schemas.microsoft.com/office/powerpoint/2010/main" val="1503504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136592" cy="1371600"/>
          </a:xfrm>
        </p:spPr>
        <p:txBody>
          <a:bodyPr>
            <a:normAutofit fontScale="90000"/>
          </a:bodyPr>
          <a:lstStyle/>
          <a:p>
            <a:r>
              <a:rPr lang="en-US" sz="2800" dirty="0"/>
              <a:t>Parents more ROI total time &amp; more switches between objects and faces than infants. </a:t>
            </a:r>
            <a:br>
              <a:rPr lang="en-US" sz="2800" dirty="0"/>
            </a:br>
            <a:r>
              <a:rPr lang="en-US" sz="2800" dirty="0"/>
              <a:t>Infants had longer unbroken looks within ROI than parents.</a:t>
            </a:r>
            <a:br>
              <a:rPr lang="en-US" sz="2800" dirty="0"/>
            </a:br>
            <a:r>
              <a:rPr lang="en-US" sz="2800" dirty="0"/>
              <a:t>Infants fixated objects more than parents; parents fixated infant faces more than infants.</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3"/>
          <a:stretch>
            <a:fillRect/>
          </a:stretch>
        </p:blipFill>
        <p:spPr>
          <a:xfrm>
            <a:off x="1219200" y="2132587"/>
            <a:ext cx="6841920" cy="4341790"/>
          </a:xfrm>
          <a:prstGeom prst="rect">
            <a:avLst/>
          </a:prstGeom>
        </p:spPr>
      </p:pic>
    </p:spTree>
    <p:extLst>
      <p:ext uri="{BB962C8B-B14F-4D97-AF65-F5344CB8AC3E}">
        <p14:creationId xmlns:p14="http://schemas.microsoft.com/office/powerpoint/2010/main" val="38097246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43282"/>
            <a:ext cx="7543800" cy="1028700"/>
          </a:xfrm>
        </p:spPr>
        <p:txBody>
          <a:bodyPr>
            <a:normAutofit/>
          </a:bodyPr>
          <a:lstStyle/>
          <a:p>
            <a:pPr algn="ctr"/>
            <a:r>
              <a:rPr lang="en-US" sz="2700" dirty="0"/>
              <a:t>High JA and Low JA Dyads Differ on JA to Objects but </a:t>
            </a:r>
            <a:r>
              <a:rPr lang="en-US" sz="2700" b="1" u="sng" dirty="0"/>
              <a:t>Not</a:t>
            </a:r>
            <a:r>
              <a:rPr lang="en-US" sz="2700" dirty="0"/>
              <a:t> Mutual Gaze</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grpSp>
        <p:nvGrpSpPr>
          <p:cNvPr id="9" name="Group 8"/>
          <p:cNvGrpSpPr/>
          <p:nvPr/>
        </p:nvGrpSpPr>
        <p:grpSpPr>
          <a:xfrm>
            <a:off x="914400" y="1371600"/>
            <a:ext cx="7239000" cy="5120739"/>
            <a:chOff x="1066800" y="2157211"/>
            <a:chExt cx="6729535" cy="4335127"/>
          </a:xfrm>
        </p:grpSpPr>
        <p:pic>
          <p:nvPicPr>
            <p:cNvPr id="5" name="Picture 4"/>
            <p:cNvPicPr>
              <a:picLocks noChangeAspect="1"/>
            </p:cNvPicPr>
            <p:nvPr/>
          </p:nvPicPr>
          <p:blipFill>
            <a:blip r:embed="rId2"/>
            <a:stretch>
              <a:fillRect/>
            </a:stretch>
          </p:blipFill>
          <p:spPr>
            <a:xfrm>
              <a:off x="1066800" y="2157211"/>
              <a:ext cx="6729535" cy="4335127"/>
            </a:xfrm>
            <a:prstGeom prst="rect">
              <a:avLst/>
            </a:prstGeom>
          </p:spPr>
        </p:pic>
        <p:sp>
          <p:nvSpPr>
            <p:cNvPr id="7" name="Rectangle 6"/>
            <p:cNvSpPr/>
            <p:nvPr/>
          </p:nvSpPr>
          <p:spPr>
            <a:xfrm>
              <a:off x="1116671" y="3077104"/>
              <a:ext cx="6633083" cy="1193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aramond"/>
                <a:ea typeface="+mn-ea"/>
                <a:cs typeface="+mn-cs"/>
              </a:endParaRPr>
            </a:p>
          </p:txBody>
        </p:sp>
        <p:sp>
          <p:nvSpPr>
            <p:cNvPr id="8" name="Rectangle 7"/>
            <p:cNvSpPr/>
            <p:nvPr/>
          </p:nvSpPr>
          <p:spPr>
            <a:xfrm>
              <a:off x="1103380" y="4956049"/>
              <a:ext cx="6633083" cy="1193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aramond"/>
                <a:ea typeface="+mn-ea"/>
                <a:cs typeface="+mn-cs"/>
              </a:endParaRPr>
            </a:p>
          </p:txBody>
        </p:sp>
      </p:grpSp>
      <p:pic>
        <p:nvPicPr>
          <p:cNvPr id="3" name="Picture 2"/>
          <p:cNvPicPr>
            <a:picLocks noChangeAspect="1"/>
          </p:cNvPicPr>
          <p:nvPr/>
        </p:nvPicPr>
        <p:blipFill>
          <a:blip r:embed="rId3"/>
          <a:stretch>
            <a:fillRect/>
          </a:stretch>
        </p:blipFill>
        <p:spPr>
          <a:xfrm>
            <a:off x="610873" y="6982870"/>
            <a:ext cx="7443788" cy="621506"/>
          </a:xfrm>
          <a:prstGeom prst="rect">
            <a:avLst/>
          </a:prstGeom>
        </p:spPr>
      </p:pic>
    </p:spTree>
    <p:extLst>
      <p:ext uri="{BB962C8B-B14F-4D97-AF65-F5344CB8AC3E}">
        <p14:creationId xmlns:p14="http://schemas.microsoft.com/office/powerpoint/2010/main" val="28114466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700" dirty="0"/>
              <a:t>High JA Infants Exhibit Increased Object Manipulation Relative to Low JA Infants</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grpSp>
        <p:nvGrpSpPr>
          <p:cNvPr id="3" name="Group 2"/>
          <p:cNvGrpSpPr/>
          <p:nvPr/>
        </p:nvGrpSpPr>
        <p:grpSpPr>
          <a:xfrm>
            <a:off x="304801" y="1905000"/>
            <a:ext cx="8382000" cy="3733799"/>
            <a:chOff x="809457" y="2397319"/>
            <a:chExt cx="7525087" cy="2804805"/>
          </a:xfrm>
        </p:grpSpPr>
        <p:pic>
          <p:nvPicPr>
            <p:cNvPr id="5" name="Picture 4"/>
            <p:cNvPicPr>
              <a:picLocks noChangeAspect="1"/>
            </p:cNvPicPr>
            <p:nvPr/>
          </p:nvPicPr>
          <p:blipFill>
            <a:blip r:embed="rId2"/>
            <a:stretch>
              <a:fillRect/>
            </a:stretch>
          </p:blipFill>
          <p:spPr>
            <a:xfrm>
              <a:off x="809457" y="2397319"/>
              <a:ext cx="7525087" cy="2804805"/>
            </a:xfrm>
            <a:prstGeom prst="rect">
              <a:avLst/>
            </a:prstGeom>
          </p:spPr>
        </p:pic>
        <p:sp>
          <p:nvSpPr>
            <p:cNvPr id="6" name="Rectangle 5"/>
            <p:cNvSpPr/>
            <p:nvPr/>
          </p:nvSpPr>
          <p:spPr>
            <a:xfrm>
              <a:off x="850401" y="3457147"/>
              <a:ext cx="7450851" cy="378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aramond"/>
                <a:ea typeface="+mn-ea"/>
                <a:cs typeface="+mn-cs"/>
              </a:endParaRPr>
            </a:p>
          </p:txBody>
        </p:sp>
      </p:grpSp>
    </p:spTree>
    <p:extLst>
      <p:ext uri="{BB962C8B-B14F-4D97-AF65-F5344CB8AC3E}">
        <p14:creationId xmlns:p14="http://schemas.microsoft.com/office/powerpoint/2010/main" val="32146057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2546274" cy="1028700"/>
          </a:xfrm>
        </p:spPr>
        <p:txBody>
          <a:bodyPr>
            <a:normAutofit/>
          </a:bodyPr>
          <a:lstStyle/>
          <a:p>
            <a:pPr algn="ctr"/>
            <a:endParaRPr lang="en-US" sz="3000" dirty="0"/>
          </a:p>
        </p:txBody>
      </p:sp>
      <p:sp>
        <p:nvSpPr>
          <p:cNvPr id="4" name="Footer Placeholder 3"/>
          <p:cNvSpPr>
            <a:spLocks noGrp="1"/>
          </p:cNvSpPr>
          <p:nvPr>
            <p:ph type="ftr" sz="quarter" idx="11"/>
          </p:nvPr>
        </p:nvSpPr>
        <p:spPr>
          <a:xfrm>
            <a:off x="6327400" y="5691667"/>
            <a:ext cx="3909060" cy="192024"/>
          </a:xfrm>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3"/>
          <a:stretch>
            <a:fillRect/>
          </a:stretch>
        </p:blipFill>
        <p:spPr>
          <a:xfrm>
            <a:off x="990600" y="1263908"/>
            <a:ext cx="7180829" cy="5078547"/>
          </a:xfrm>
          <a:prstGeom prst="rect">
            <a:avLst/>
          </a:prstGeom>
        </p:spPr>
      </p:pic>
      <p:sp>
        <p:nvSpPr>
          <p:cNvPr id="3" name="Rectangle 2"/>
          <p:cNvSpPr/>
          <p:nvPr/>
        </p:nvSpPr>
        <p:spPr>
          <a:xfrm>
            <a:off x="-76200" y="152400"/>
            <a:ext cx="9067800" cy="830997"/>
          </a:xfrm>
          <a:prstGeom prst="rect">
            <a:avLst/>
          </a:prstGeom>
        </p:spPr>
        <p:txBody>
          <a:bodyPr wrap="square">
            <a:spAutoFit/>
          </a:bodyPr>
          <a:lstStyle/>
          <a:p>
            <a:pPr algn="ctr"/>
            <a:r>
              <a:rPr lang="en-US" sz="2400" dirty="0"/>
              <a:t>Increased Infant Object Manipulation </a:t>
            </a:r>
            <a:r>
              <a:rPr lang="en-US" sz="2400" dirty="0">
                <a:sym typeface="Wingdings" panose="05000000000000000000" pitchFamily="2" charset="2"/>
              </a:rPr>
              <a:t> </a:t>
            </a:r>
            <a:r>
              <a:rPr lang="en-US" sz="2400" dirty="0"/>
              <a:t>and Looking to Objects </a:t>
            </a:r>
            <a:r>
              <a:rPr lang="en-US" sz="2400" dirty="0">
                <a:sym typeface="Wingdings" panose="05000000000000000000" pitchFamily="2" charset="2"/>
              </a:rPr>
              <a:t> Increased JA Bouts with Parents</a:t>
            </a:r>
            <a:endParaRPr lang="en-US" sz="2400" dirty="0"/>
          </a:p>
        </p:txBody>
      </p:sp>
    </p:spTree>
    <p:extLst>
      <p:ext uri="{BB962C8B-B14F-4D97-AF65-F5344CB8AC3E}">
        <p14:creationId xmlns:p14="http://schemas.microsoft.com/office/powerpoint/2010/main" val="42356404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700" dirty="0"/>
              <a:t>Infant Object Manipulation and Within and Between Hand-Eye Coordination are Reliably Correlated with JA to Objects </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3"/>
          <a:stretch>
            <a:fillRect/>
          </a:stretch>
        </p:blipFill>
        <p:spPr>
          <a:xfrm>
            <a:off x="383755" y="2133601"/>
            <a:ext cx="8289812" cy="3581400"/>
          </a:xfrm>
          <a:prstGeom prst="rect">
            <a:avLst/>
          </a:prstGeom>
        </p:spPr>
      </p:pic>
    </p:spTree>
    <p:extLst>
      <p:ext uri="{BB962C8B-B14F-4D97-AF65-F5344CB8AC3E}">
        <p14:creationId xmlns:p14="http://schemas.microsoft.com/office/powerpoint/2010/main" val="2840671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000" dirty="0"/>
              <a:t>Parent Visual Attention to Infant Object Handling Mediates Relationship Between Infant Hand-Eye Coordination and JA</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2"/>
          <a:stretch>
            <a:fillRect/>
          </a:stretch>
        </p:blipFill>
        <p:spPr>
          <a:xfrm>
            <a:off x="609600" y="1997528"/>
            <a:ext cx="7848600" cy="3971723"/>
          </a:xfrm>
          <a:prstGeom prst="rect">
            <a:avLst/>
          </a:prstGeom>
        </p:spPr>
      </p:pic>
    </p:spTree>
    <p:extLst>
      <p:ext uri="{BB962C8B-B14F-4D97-AF65-F5344CB8AC3E}">
        <p14:creationId xmlns:p14="http://schemas.microsoft.com/office/powerpoint/2010/main" val="36028685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Autofit/>
          </a:bodyPr>
          <a:lstStyle/>
          <a:p>
            <a:r>
              <a:rPr lang="en-US" sz="2400" dirty="0"/>
              <a:t>These findings suggest an alternate route to JA to an object (i.e., hand-following pathway) that provides more precise cues for infants to read in complex visual contexts.</a:t>
            </a:r>
          </a:p>
          <a:p>
            <a:pPr lvl="1"/>
            <a:r>
              <a:rPr lang="en-US" sz="2100" dirty="0"/>
              <a:t>The hand-following pathway may scaffold more precise gaze following.</a:t>
            </a:r>
          </a:p>
          <a:p>
            <a:r>
              <a:rPr lang="en-US" sz="2400" dirty="0"/>
              <a:t>Infants who exhibit increased hand-eye coordination are likely to experience more bouts of JA with their parents, which in turn lead to better developmental outcomes. </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spTree>
    <p:extLst>
      <p:ext uri="{BB962C8B-B14F-4D97-AF65-F5344CB8AC3E}">
        <p14:creationId xmlns:p14="http://schemas.microsoft.com/office/powerpoint/2010/main" val="596021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noAutofit/>
          </a:bodyPr>
          <a:lstStyle/>
          <a:p>
            <a:r>
              <a:rPr lang="en-US" sz="2400" dirty="0"/>
              <a:t>What do these findings mean for atypical development?</a:t>
            </a:r>
          </a:p>
          <a:p>
            <a:r>
              <a:rPr lang="en-US" sz="2400" dirty="0"/>
              <a:t>Practical significance? Strategies for increasing coordination of attention during object play in the low JA dyads?</a:t>
            </a:r>
          </a:p>
          <a:p>
            <a:r>
              <a:rPr lang="en-US" sz="2400" dirty="0"/>
              <a:t>Future directions?</a:t>
            </a:r>
          </a:p>
          <a:p>
            <a:r>
              <a:rPr lang="en-US" sz="2400" dirty="0"/>
              <a:t>Other thoughts?</a:t>
            </a:r>
          </a:p>
          <a:p>
            <a:endParaRPr lang="en-US" sz="2400" dirty="0"/>
          </a:p>
          <a:p>
            <a:endParaRPr lang="en-US" sz="2400" dirty="0"/>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spTree>
    <p:extLst>
      <p:ext uri="{BB962C8B-B14F-4D97-AF65-F5344CB8AC3E}">
        <p14:creationId xmlns:p14="http://schemas.microsoft.com/office/powerpoint/2010/main" val="40575628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7391400" y="5791200"/>
            <a:ext cx="1752600" cy="914400"/>
          </a:xfrm>
        </p:spPr>
        <p:txBody>
          <a:bodyPr>
            <a:normAutofit/>
          </a:bodyPr>
          <a:lstStyle/>
          <a:p>
            <a:pPr algn="ctr">
              <a:lnSpc>
                <a:spcPct val="90000"/>
              </a:lnSpc>
            </a:pPr>
            <a:r>
              <a:rPr lang="en-US" dirty="0">
                <a:solidFill>
                  <a:schemeClr val="bg1"/>
                </a:solidFill>
              </a:rPr>
              <a:t>C. Morris</a:t>
            </a:r>
          </a:p>
        </p:txBody>
      </p:sp>
      <p:sp>
        <p:nvSpPr>
          <p:cNvPr id="2" name="Rectangle 1"/>
          <p:cNvSpPr/>
          <p:nvPr/>
        </p:nvSpPr>
        <p:spPr>
          <a:xfrm>
            <a:off x="-32359" y="5428864"/>
            <a:ext cx="7391400" cy="1015663"/>
          </a:xfrm>
          <a:prstGeom prst="rect">
            <a:avLst/>
          </a:prstGeom>
        </p:spPr>
        <p:txBody>
          <a:bodyPr wrap="square">
            <a:spAutoFit/>
          </a:bodyPr>
          <a:lstStyle/>
          <a:p>
            <a:pPr marL="685800" indent="-685800">
              <a:buFont typeface="Arial"/>
              <a:buChar char="•"/>
            </a:pPr>
            <a:r>
              <a:rPr lang="en-US" sz="3600" dirty="0">
                <a:solidFill>
                  <a:schemeClr val="accent1"/>
                </a:solidFill>
                <a:latin typeface="+mj-lt"/>
              </a:rPr>
              <a:t>Early Own Species Bias</a:t>
            </a:r>
          </a:p>
          <a:p>
            <a:pPr marL="342900" indent="-342900">
              <a:buFont typeface="Arial" panose="020B0604020202020204" pitchFamily="34" charset="0"/>
              <a:buChar char="•"/>
            </a:pPr>
            <a:r>
              <a:rPr lang="en-US" sz="2400" i="1" dirty="0">
                <a:solidFill>
                  <a:schemeClr val="accent1"/>
                </a:solidFill>
                <a:latin typeface="+mj-lt"/>
              </a:rPr>
              <a:t>           detection, attention capture, attention holding</a:t>
            </a:r>
            <a:endParaRPr lang="en-US" sz="2400" dirty="0">
              <a:solidFill>
                <a:schemeClr val="accent1"/>
              </a:solidFill>
              <a:latin typeface="+mj-lt"/>
            </a:endParaRPr>
          </a:p>
        </p:txBody>
      </p:sp>
      <p:pic>
        <p:nvPicPr>
          <p:cNvPr id="4" name="Picture 3"/>
          <p:cNvPicPr>
            <a:picLocks noChangeAspect="1"/>
          </p:cNvPicPr>
          <p:nvPr/>
        </p:nvPicPr>
        <p:blipFill>
          <a:blip r:embed="rId3"/>
          <a:stretch>
            <a:fillRect/>
          </a:stretch>
        </p:blipFill>
        <p:spPr>
          <a:xfrm>
            <a:off x="0" y="7577"/>
            <a:ext cx="9252263" cy="5097585"/>
          </a:xfrm>
          <a:prstGeom prst="rect">
            <a:avLst/>
          </a:prstGeom>
        </p:spPr>
      </p:pic>
      <p:sp>
        <p:nvSpPr>
          <p:cNvPr id="5" name="TextBox 4"/>
          <p:cNvSpPr txBox="1"/>
          <p:nvPr/>
        </p:nvSpPr>
        <p:spPr>
          <a:xfrm>
            <a:off x="6705600" y="5136477"/>
            <a:ext cx="2438400" cy="1600438"/>
          </a:xfrm>
          <a:prstGeom prst="rect">
            <a:avLst/>
          </a:prstGeom>
          <a:noFill/>
        </p:spPr>
        <p:txBody>
          <a:bodyPr wrap="square" rtlCol="0">
            <a:spAutoFit/>
          </a:bodyPr>
          <a:lstStyle/>
          <a:p>
            <a:r>
              <a:rPr lang="en-US" sz="1400" dirty="0"/>
              <a:t>Jakobsen, K., Umstead, L., &amp; Simpson, E. (2015). Efficient human face detection in infancy.</a:t>
            </a:r>
            <a:r>
              <a:rPr lang="en-US" sz="1400" i="1" dirty="0"/>
              <a:t> Developmental Psychobiology, 58</a:t>
            </a:r>
            <a:r>
              <a:rPr lang="en-US" sz="1400" dirty="0"/>
              <a:t>(1), 129-136.</a:t>
            </a:r>
          </a:p>
        </p:txBody>
      </p:sp>
    </p:spTree>
    <p:extLst>
      <p:ext uri="{BB962C8B-B14F-4D97-AF65-F5344CB8AC3E}">
        <p14:creationId xmlns:p14="http://schemas.microsoft.com/office/powerpoint/2010/main" val="296080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normAutofit/>
          </a:bodyPr>
          <a:lstStyle/>
          <a:p>
            <a:r>
              <a:rPr lang="en-US" sz="3600" dirty="0"/>
              <a:t>Sleeper Effect in Contrast Sensitivity</a:t>
            </a:r>
          </a:p>
        </p:txBody>
      </p:sp>
      <p:sp>
        <p:nvSpPr>
          <p:cNvPr id="323587" name="Rectangle 3"/>
          <p:cNvSpPr>
            <a:spLocks noGrp="1" noChangeArrowheads="1"/>
          </p:cNvSpPr>
          <p:nvPr>
            <p:ph idx="1"/>
          </p:nvPr>
        </p:nvSpPr>
        <p:spPr>
          <a:xfrm>
            <a:off x="457200" y="1600200"/>
            <a:ext cx="8229600" cy="4530725"/>
          </a:xfrm>
          <a:prstGeom prst="rect">
            <a:avLst/>
          </a:prstGeom>
        </p:spPr>
        <p:txBody>
          <a:bodyPr/>
          <a:lstStyle/>
          <a:p>
            <a:r>
              <a:rPr lang="en-US" dirty="0"/>
              <a:t>Increasing deficit for high spatial frequencies</a:t>
            </a:r>
          </a:p>
          <a:p>
            <a:pPr lvl="1"/>
            <a:r>
              <a:rPr lang="en-US" dirty="0"/>
              <a:t>Compared to typically developing controls</a:t>
            </a:r>
          </a:p>
        </p:txBody>
      </p:sp>
      <p:sp>
        <p:nvSpPr>
          <p:cNvPr id="323589" name="Text Box 5"/>
          <p:cNvSpPr txBox="1">
            <a:spLocks noChangeArrowheads="1"/>
          </p:cNvSpPr>
          <p:nvPr/>
        </p:nvSpPr>
        <p:spPr bwMode="auto">
          <a:xfrm>
            <a:off x="5562600" y="6491288"/>
            <a:ext cx="362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Maurer, Ellemberg, &amp; Lewis, 2006</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14" y="2325688"/>
            <a:ext cx="849007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9379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457200" y="2188645"/>
            <a:ext cx="8229600" cy="3712274"/>
          </a:xfrm>
        </p:spPr>
        <p:txBody>
          <a:bodyPr>
            <a:normAutofit fontScale="85000" lnSpcReduction="10000"/>
          </a:bodyPr>
          <a:lstStyle/>
          <a:p>
            <a:r>
              <a:rPr lang="en-US" dirty="0"/>
              <a:t>“Faces are biologically important for the formation and maintenance of social relationships.”</a:t>
            </a:r>
          </a:p>
          <a:p>
            <a:endParaRPr lang="en-US" dirty="0"/>
          </a:p>
          <a:p>
            <a:r>
              <a:rPr lang="en-US" dirty="0"/>
              <a:t>Own-species bias (OSB)</a:t>
            </a:r>
          </a:p>
          <a:p>
            <a:endParaRPr lang="en-US" dirty="0"/>
          </a:p>
          <a:p>
            <a:r>
              <a:rPr lang="en-US" dirty="0"/>
              <a:t>Visual attention mechanisms:</a:t>
            </a:r>
          </a:p>
          <a:p>
            <a:pPr lvl="1"/>
            <a:r>
              <a:rPr lang="en-US" dirty="0"/>
              <a:t>1. Detection</a:t>
            </a:r>
          </a:p>
          <a:p>
            <a:pPr lvl="1"/>
            <a:r>
              <a:rPr lang="en-US" dirty="0"/>
              <a:t>2. Attention Capture</a:t>
            </a:r>
          </a:p>
          <a:p>
            <a:pPr lvl="1"/>
            <a:r>
              <a:rPr lang="en-US" dirty="0"/>
              <a:t>3. Attention Holding</a:t>
            </a:r>
          </a:p>
        </p:txBody>
      </p:sp>
      <p:sp>
        <p:nvSpPr>
          <p:cNvPr id="4" name="Rectangle 3"/>
          <p:cNvSpPr txBox="1">
            <a:spLocks noChangeArrowheads="1"/>
          </p:cNvSpPr>
          <p:nvPr/>
        </p:nvSpPr>
        <p:spPr>
          <a:xfrm>
            <a:off x="7231284" y="5605764"/>
            <a:ext cx="1766558" cy="225707"/>
          </a:xfrm>
          <a:prstGeom prst="rect">
            <a:avLst/>
          </a:prstGeom>
        </p:spPr>
        <p:txBody>
          <a:bodyPr vert="horz" lIns="41148" tIns="6858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89154" indent="0" algn="ctr">
              <a:lnSpc>
                <a:spcPct val="90000"/>
              </a:lnSpc>
              <a:buNone/>
            </a:pPr>
            <a:r>
              <a:rPr lang="en-US" sz="900" dirty="0"/>
              <a:t>Martinez de </a:t>
            </a:r>
            <a:r>
              <a:rPr lang="en-US" sz="900" dirty="0" err="1"/>
              <a:t>Andino</a:t>
            </a:r>
            <a:r>
              <a:rPr lang="en-US" sz="900" dirty="0"/>
              <a:t>, 2017</a:t>
            </a:r>
          </a:p>
        </p:txBody>
      </p:sp>
    </p:spTree>
    <p:extLst>
      <p:ext uri="{BB962C8B-B14F-4D97-AF65-F5344CB8AC3E}">
        <p14:creationId xmlns:p14="http://schemas.microsoft.com/office/powerpoint/2010/main" val="2201423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p:txBody>
          <a:bodyPr/>
          <a:lstStyle/>
          <a:p>
            <a:r>
              <a:rPr lang="en-US" dirty="0"/>
              <a:t>OSB in face detection, attention capture, and attention holding will be observed in adults and 11-month-olds, and may already be present in 6-month-olds.</a:t>
            </a:r>
          </a:p>
          <a:p>
            <a:endParaRPr lang="en-US" dirty="0"/>
          </a:p>
          <a:p>
            <a:r>
              <a:rPr lang="en-US" dirty="0"/>
              <a:t>Presented 25-item arrays of images</a:t>
            </a:r>
          </a:p>
        </p:txBody>
      </p:sp>
      <p:sp>
        <p:nvSpPr>
          <p:cNvPr id="4" name="Rectangle 3"/>
          <p:cNvSpPr txBox="1">
            <a:spLocks noChangeArrowheads="1"/>
          </p:cNvSpPr>
          <p:nvPr/>
        </p:nvSpPr>
        <p:spPr>
          <a:xfrm>
            <a:off x="7231284" y="5605764"/>
            <a:ext cx="1766558" cy="225707"/>
          </a:xfrm>
          <a:prstGeom prst="rect">
            <a:avLst/>
          </a:prstGeom>
        </p:spPr>
        <p:txBody>
          <a:bodyPr vert="horz" lIns="41148" tIns="6858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89154" indent="0" algn="ctr">
              <a:lnSpc>
                <a:spcPct val="90000"/>
              </a:lnSpc>
              <a:buNone/>
            </a:pPr>
            <a:r>
              <a:rPr lang="en-US" sz="900" dirty="0"/>
              <a:t>Martinez de </a:t>
            </a:r>
            <a:r>
              <a:rPr lang="en-US" sz="900" dirty="0" err="1"/>
              <a:t>Andino</a:t>
            </a:r>
            <a:r>
              <a:rPr lang="en-US" sz="900" dirty="0"/>
              <a:t>, 2017</a:t>
            </a:r>
          </a:p>
        </p:txBody>
      </p:sp>
    </p:spTree>
    <p:extLst>
      <p:ext uri="{BB962C8B-B14F-4D97-AF65-F5344CB8AC3E}">
        <p14:creationId xmlns:p14="http://schemas.microsoft.com/office/powerpoint/2010/main" val="2716876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Study</a:t>
            </a:r>
          </a:p>
        </p:txBody>
      </p:sp>
      <p:sp>
        <p:nvSpPr>
          <p:cNvPr id="3" name="Content Placeholder 2"/>
          <p:cNvSpPr>
            <a:spLocks noGrp="1"/>
          </p:cNvSpPr>
          <p:nvPr>
            <p:ph idx="1"/>
          </p:nvPr>
        </p:nvSpPr>
        <p:spPr>
          <a:xfrm>
            <a:off x="457201" y="2188644"/>
            <a:ext cx="8412911" cy="3469207"/>
          </a:xfrm>
        </p:spPr>
        <p:txBody>
          <a:bodyPr>
            <a:normAutofit fontScale="85000" lnSpcReduction="20000"/>
          </a:bodyPr>
          <a:lstStyle/>
          <a:p>
            <a:r>
              <a:rPr lang="en-US" dirty="0"/>
              <a:t>Infants recruited through emails at JMU</a:t>
            </a:r>
          </a:p>
          <a:p>
            <a:pPr lvl="1"/>
            <a:r>
              <a:rPr lang="en-US" dirty="0"/>
              <a:t>23 6-month-olds (</a:t>
            </a:r>
            <a:r>
              <a:rPr lang="en-US" i="1" dirty="0"/>
              <a:t>M</a:t>
            </a:r>
            <a:r>
              <a:rPr lang="en-US" dirty="0"/>
              <a:t> = 6.1 months, </a:t>
            </a:r>
            <a:r>
              <a:rPr lang="en-US" i="1" dirty="0"/>
              <a:t>SD</a:t>
            </a:r>
            <a:r>
              <a:rPr lang="en-US" dirty="0"/>
              <a:t> = 0.31; 11 females; 78% Caucasian)</a:t>
            </a:r>
          </a:p>
          <a:p>
            <a:pPr lvl="1"/>
            <a:r>
              <a:rPr lang="en-US" dirty="0"/>
              <a:t>25 11-month-olds (</a:t>
            </a:r>
            <a:r>
              <a:rPr lang="en-US" i="1" dirty="0"/>
              <a:t>M</a:t>
            </a:r>
            <a:r>
              <a:rPr lang="en-US" dirty="0"/>
              <a:t> = 11.1 months, </a:t>
            </a:r>
            <a:r>
              <a:rPr lang="en-US" i="1" dirty="0"/>
              <a:t>SD</a:t>
            </a:r>
            <a:r>
              <a:rPr lang="en-US" dirty="0"/>
              <a:t> = 0.31; 11 females; 84% Caucasian)</a:t>
            </a:r>
          </a:p>
          <a:p>
            <a:r>
              <a:rPr lang="en-US" dirty="0"/>
              <a:t>Adults recruited through an undergraduate research participant pool</a:t>
            </a:r>
          </a:p>
          <a:p>
            <a:pPr lvl="1"/>
            <a:r>
              <a:rPr lang="en-US" dirty="0"/>
              <a:t>43 adults (</a:t>
            </a:r>
            <a:r>
              <a:rPr lang="en-US" i="1" dirty="0"/>
              <a:t>M</a:t>
            </a:r>
            <a:r>
              <a:rPr lang="en-US" dirty="0"/>
              <a:t> = 19.6 years, </a:t>
            </a:r>
            <a:r>
              <a:rPr lang="en-US" i="1" dirty="0"/>
              <a:t>SD</a:t>
            </a:r>
            <a:r>
              <a:rPr lang="en-US" dirty="0"/>
              <a:t> = 1.48; 27 females; 81% Caucasian)</a:t>
            </a:r>
          </a:p>
          <a:p>
            <a:r>
              <a:rPr lang="en-US" dirty="0"/>
              <a:t>Parents indicated highest level of education</a:t>
            </a:r>
          </a:p>
        </p:txBody>
      </p:sp>
      <p:sp>
        <p:nvSpPr>
          <p:cNvPr id="4" name="Rectangle 3"/>
          <p:cNvSpPr txBox="1">
            <a:spLocks noChangeArrowheads="1"/>
          </p:cNvSpPr>
          <p:nvPr/>
        </p:nvSpPr>
        <p:spPr>
          <a:xfrm>
            <a:off x="7231284" y="5605764"/>
            <a:ext cx="1766558" cy="225707"/>
          </a:xfrm>
          <a:prstGeom prst="rect">
            <a:avLst/>
          </a:prstGeom>
        </p:spPr>
        <p:txBody>
          <a:bodyPr vert="horz" lIns="41148" tIns="6858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89154" indent="0" algn="ctr">
              <a:lnSpc>
                <a:spcPct val="90000"/>
              </a:lnSpc>
              <a:buNone/>
            </a:pPr>
            <a:r>
              <a:rPr lang="en-US" sz="900" dirty="0"/>
              <a:t>Martinez de </a:t>
            </a:r>
            <a:r>
              <a:rPr lang="en-US" sz="900" dirty="0" err="1"/>
              <a:t>Andino</a:t>
            </a:r>
            <a:r>
              <a:rPr lang="en-US" sz="900" dirty="0"/>
              <a:t>, 2017</a:t>
            </a:r>
          </a:p>
        </p:txBody>
      </p:sp>
    </p:spTree>
    <p:extLst>
      <p:ext uri="{BB962C8B-B14F-4D97-AF65-F5344CB8AC3E}">
        <p14:creationId xmlns:p14="http://schemas.microsoft.com/office/powerpoint/2010/main" val="1936941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Eye Tracking</a:t>
            </a:r>
          </a:p>
        </p:txBody>
      </p:sp>
      <p:sp>
        <p:nvSpPr>
          <p:cNvPr id="3" name="Content Placeholder 2"/>
          <p:cNvSpPr>
            <a:spLocks noGrp="1"/>
          </p:cNvSpPr>
          <p:nvPr>
            <p:ph idx="1"/>
          </p:nvPr>
        </p:nvSpPr>
        <p:spPr/>
        <p:txBody>
          <a:bodyPr>
            <a:normAutofit fontScale="92500" lnSpcReduction="10000"/>
          </a:bodyPr>
          <a:lstStyle/>
          <a:p>
            <a:r>
              <a:rPr lang="en-US" dirty="0"/>
              <a:t>Participants viewed 12 25-item arrays (5 x 5 matrices)</a:t>
            </a:r>
          </a:p>
          <a:p>
            <a:pPr lvl="1"/>
            <a:r>
              <a:rPr lang="en-US" dirty="0"/>
              <a:t>Photos in color</a:t>
            </a:r>
          </a:p>
          <a:p>
            <a:pPr lvl="1"/>
            <a:r>
              <a:rPr lang="en-US" dirty="0"/>
              <a:t>Each array contained a unique neutral face of a human, primate, or mammal</a:t>
            </a:r>
          </a:p>
          <a:p>
            <a:pPr lvl="1"/>
            <a:r>
              <a:rPr lang="en-US" dirty="0"/>
              <a:t>Faces were upright, with visible/open eyes, visible noses/mouths, and neutral expressions</a:t>
            </a:r>
          </a:p>
          <a:p>
            <a:pPr lvl="1"/>
            <a:r>
              <a:rPr lang="en-US" dirty="0"/>
              <a:t>Remaining images were man-made and natural items</a:t>
            </a:r>
          </a:p>
          <a:p>
            <a:r>
              <a:rPr lang="en-US" dirty="0"/>
              <a:t>Adults: arrays displayed for 5 seconds each</a:t>
            </a:r>
          </a:p>
          <a:p>
            <a:r>
              <a:rPr lang="en-US" dirty="0"/>
              <a:t>Infants: arrays displayed for 8 seconds each</a:t>
            </a:r>
          </a:p>
        </p:txBody>
      </p:sp>
    </p:spTree>
    <p:extLst>
      <p:ext uri="{BB962C8B-B14F-4D97-AF65-F5344CB8AC3E}">
        <p14:creationId xmlns:p14="http://schemas.microsoft.com/office/powerpoint/2010/main" val="11666710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algn="ctr"/>
            <a:r>
              <a:rPr lang="en-US" dirty="0"/>
              <a:t>Arrays and salience maps</a:t>
            </a:r>
          </a:p>
        </p:txBody>
      </p:sp>
      <p:pic>
        <p:nvPicPr>
          <p:cNvPr id="2" name="Picture 1"/>
          <p:cNvPicPr>
            <a:picLocks noChangeAspect="1"/>
          </p:cNvPicPr>
          <p:nvPr/>
        </p:nvPicPr>
        <p:blipFill>
          <a:blip r:embed="rId3"/>
          <a:stretch>
            <a:fillRect/>
          </a:stretch>
        </p:blipFill>
        <p:spPr>
          <a:xfrm>
            <a:off x="4014" y="2209800"/>
            <a:ext cx="6071253" cy="3086100"/>
          </a:xfrm>
          <a:prstGeom prst="rect">
            <a:avLst/>
          </a:prstGeom>
        </p:spPr>
      </p:pic>
      <p:pic>
        <p:nvPicPr>
          <p:cNvPr id="3" name="Picture 2"/>
          <p:cNvPicPr>
            <a:picLocks noChangeAspect="1"/>
          </p:cNvPicPr>
          <p:nvPr/>
        </p:nvPicPr>
        <p:blipFill>
          <a:blip r:embed="rId4"/>
          <a:stretch>
            <a:fillRect/>
          </a:stretch>
        </p:blipFill>
        <p:spPr>
          <a:xfrm>
            <a:off x="6057900" y="2286000"/>
            <a:ext cx="3086100" cy="3042736"/>
          </a:xfrm>
          <a:prstGeom prst="rect">
            <a:avLst/>
          </a:prstGeom>
        </p:spPr>
      </p:pic>
      <p:sp>
        <p:nvSpPr>
          <p:cNvPr id="7" name="Rectangle 3"/>
          <p:cNvSpPr txBox="1">
            <a:spLocks noChangeArrowheads="1"/>
          </p:cNvSpPr>
          <p:nvPr/>
        </p:nvSpPr>
        <p:spPr>
          <a:xfrm>
            <a:off x="7391400" y="5791200"/>
            <a:ext cx="1752600" cy="914400"/>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lnSpc>
                <a:spcPct val="90000"/>
              </a:lnSpc>
              <a:buNone/>
            </a:pPr>
            <a:endParaRPr lang="en-US" sz="2000" dirty="0">
              <a:solidFill>
                <a:srgbClr val="000000"/>
              </a:solidFill>
            </a:endParaRPr>
          </a:p>
          <a:p>
            <a:pPr marL="118872" indent="0" algn="ctr">
              <a:lnSpc>
                <a:spcPct val="90000"/>
              </a:lnSpc>
              <a:buNone/>
            </a:pPr>
            <a:endParaRPr lang="en-US" sz="2000" dirty="0">
              <a:solidFill>
                <a:srgbClr val="000000"/>
              </a:solidFill>
            </a:endParaRPr>
          </a:p>
          <a:p>
            <a:pPr marL="118872" indent="0" algn="ctr">
              <a:lnSpc>
                <a:spcPct val="90000"/>
              </a:lnSpc>
              <a:buNone/>
            </a:pPr>
            <a:r>
              <a:rPr lang="en-US" sz="2000" dirty="0">
                <a:solidFill>
                  <a:srgbClr val="000000"/>
                </a:solidFill>
              </a:rPr>
              <a:t>C. Morris</a:t>
            </a:r>
          </a:p>
        </p:txBody>
      </p:sp>
    </p:spTree>
    <p:extLst>
      <p:ext uri="{BB962C8B-B14F-4D97-AF65-F5344CB8AC3E}">
        <p14:creationId xmlns:p14="http://schemas.microsoft.com/office/powerpoint/2010/main" val="22658193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and primate arrays</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4272756" y="2456380"/>
            <a:ext cx="4543137" cy="4346322"/>
          </a:xfrm>
          <a:prstGeom prst="rect">
            <a:avLst/>
          </a:prstGeom>
        </p:spPr>
      </p:pic>
      <p:pic>
        <p:nvPicPr>
          <p:cNvPr id="6" name="Picture 5"/>
          <p:cNvPicPr>
            <a:picLocks noChangeAspect="1"/>
          </p:cNvPicPr>
          <p:nvPr/>
        </p:nvPicPr>
        <p:blipFill>
          <a:blip r:embed="rId3"/>
          <a:stretch>
            <a:fillRect/>
          </a:stretch>
        </p:blipFill>
        <p:spPr>
          <a:xfrm>
            <a:off x="257704" y="2383102"/>
            <a:ext cx="4314296" cy="4266711"/>
          </a:xfrm>
          <a:prstGeom prst="rect">
            <a:avLst/>
          </a:prstGeom>
        </p:spPr>
      </p:pic>
    </p:spTree>
    <p:extLst>
      <p:ext uri="{BB962C8B-B14F-4D97-AF65-F5344CB8AC3E}">
        <p14:creationId xmlns:p14="http://schemas.microsoft.com/office/powerpoint/2010/main" val="37093923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36428" y="1779484"/>
            <a:ext cx="4848226" cy="4641919"/>
          </a:xfrm>
          <a:prstGeom prst="rect">
            <a:avLst/>
          </a:prstGeom>
        </p:spPr>
      </p:pic>
    </p:spTree>
    <p:extLst>
      <p:ext uri="{BB962C8B-B14F-4D97-AF65-F5344CB8AC3E}">
        <p14:creationId xmlns:p14="http://schemas.microsoft.com/office/powerpoint/2010/main" val="2339119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91754" y="1775191"/>
            <a:ext cx="4795046" cy="4625610"/>
          </a:xfrm>
          <a:prstGeom prst="rect">
            <a:avLst/>
          </a:prstGeom>
        </p:spPr>
      </p:pic>
    </p:spTree>
    <p:extLst>
      <p:ext uri="{BB962C8B-B14F-4D97-AF65-F5344CB8AC3E}">
        <p14:creationId xmlns:p14="http://schemas.microsoft.com/office/powerpoint/2010/main" val="1116309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4" name="Picture 3"/>
          <p:cNvPicPr>
            <a:picLocks noChangeAspect="1"/>
          </p:cNvPicPr>
          <p:nvPr/>
        </p:nvPicPr>
        <p:blipFill rotWithShape="1">
          <a:blip r:embed="rId3"/>
          <a:srcRect/>
          <a:stretch/>
        </p:blipFill>
        <p:spPr>
          <a:xfrm>
            <a:off x="76200" y="2971800"/>
            <a:ext cx="9067800" cy="2093296"/>
          </a:xfrm>
          <a:prstGeom prst="rect">
            <a:avLst/>
          </a:prstGeom>
        </p:spPr>
      </p:pic>
      <p:pic>
        <p:nvPicPr>
          <p:cNvPr id="5" name="Picture 4"/>
          <p:cNvPicPr>
            <a:picLocks noChangeAspect="1"/>
          </p:cNvPicPr>
          <p:nvPr/>
        </p:nvPicPr>
        <p:blipFill>
          <a:blip r:embed="rId4"/>
          <a:stretch>
            <a:fillRect/>
          </a:stretch>
        </p:blipFill>
        <p:spPr>
          <a:xfrm>
            <a:off x="609600" y="2819400"/>
            <a:ext cx="2438400" cy="304800"/>
          </a:xfrm>
          <a:prstGeom prst="rect">
            <a:avLst/>
          </a:prstGeom>
        </p:spPr>
      </p:pic>
      <p:sp>
        <p:nvSpPr>
          <p:cNvPr id="6" name="Rectangle 3"/>
          <p:cNvSpPr txBox="1">
            <a:spLocks noChangeArrowheads="1"/>
          </p:cNvSpPr>
          <p:nvPr/>
        </p:nvSpPr>
        <p:spPr>
          <a:xfrm>
            <a:off x="7391400" y="5791200"/>
            <a:ext cx="1752600" cy="914400"/>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lnSpc>
                <a:spcPct val="90000"/>
              </a:lnSpc>
              <a:buNone/>
            </a:pPr>
            <a:endParaRPr lang="en-US" sz="2000" dirty="0">
              <a:solidFill>
                <a:srgbClr val="000000"/>
              </a:solidFill>
            </a:endParaRPr>
          </a:p>
          <a:p>
            <a:pPr marL="118872" indent="0" algn="ctr">
              <a:lnSpc>
                <a:spcPct val="90000"/>
              </a:lnSpc>
              <a:buNone/>
            </a:pPr>
            <a:endParaRPr lang="en-US" sz="2000" dirty="0">
              <a:solidFill>
                <a:srgbClr val="000000"/>
              </a:solidFill>
            </a:endParaRPr>
          </a:p>
          <a:p>
            <a:pPr marL="118872" indent="0" algn="ctr">
              <a:lnSpc>
                <a:spcPct val="90000"/>
              </a:lnSpc>
              <a:buNone/>
            </a:pPr>
            <a:r>
              <a:rPr lang="en-US" sz="2000" dirty="0">
                <a:solidFill>
                  <a:srgbClr val="000000"/>
                </a:solidFill>
              </a:rPr>
              <a:t>C. Morris</a:t>
            </a:r>
          </a:p>
        </p:txBody>
      </p:sp>
      <p:sp>
        <p:nvSpPr>
          <p:cNvPr id="8" name="TextBox 7"/>
          <p:cNvSpPr txBox="1"/>
          <p:nvPr/>
        </p:nvSpPr>
        <p:spPr>
          <a:xfrm rot="19686511">
            <a:off x="38483" y="2401982"/>
            <a:ext cx="1121521" cy="369332"/>
          </a:xfrm>
          <a:prstGeom prst="rect">
            <a:avLst/>
          </a:prstGeom>
          <a:noFill/>
        </p:spPr>
        <p:txBody>
          <a:bodyPr wrap="none" rtlCol="0">
            <a:spAutoFit/>
          </a:bodyPr>
          <a:lstStyle/>
          <a:p>
            <a:r>
              <a:rPr lang="en-US" dirty="0"/>
              <a:t>detection</a:t>
            </a:r>
          </a:p>
        </p:txBody>
      </p:sp>
      <p:sp>
        <p:nvSpPr>
          <p:cNvPr id="9" name="TextBox 8"/>
          <p:cNvSpPr txBox="1"/>
          <p:nvPr/>
        </p:nvSpPr>
        <p:spPr>
          <a:xfrm rot="19686511">
            <a:off x="3098925" y="2115236"/>
            <a:ext cx="1070237" cy="646331"/>
          </a:xfrm>
          <a:prstGeom prst="rect">
            <a:avLst/>
          </a:prstGeom>
          <a:noFill/>
        </p:spPr>
        <p:txBody>
          <a:bodyPr wrap="none" rtlCol="0">
            <a:spAutoFit/>
          </a:bodyPr>
          <a:lstStyle/>
          <a:p>
            <a:r>
              <a:rPr lang="en-US" dirty="0"/>
              <a:t>attention</a:t>
            </a:r>
          </a:p>
          <a:p>
            <a:r>
              <a:rPr lang="en-US" dirty="0"/>
              <a:t>capture</a:t>
            </a:r>
          </a:p>
        </p:txBody>
      </p:sp>
      <p:sp>
        <p:nvSpPr>
          <p:cNvPr id="10" name="TextBox 9"/>
          <p:cNvSpPr txBox="1"/>
          <p:nvPr/>
        </p:nvSpPr>
        <p:spPr>
          <a:xfrm rot="19686511">
            <a:off x="6430071" y="2126100"/>
            <a:ext cx="1070237" cy="646331"/>
          </a:xfrm>
          <a:prstGeom prst="rect">
            <a:avLst/>
          </a:prstGeom>
          <a:noFill/>
        </p:spPr>
        <p:txBody>
          <a:bodyPr wrap="none" rtlCol="0">
            <a:spAutoFit/>
          </a:bodyPr>
          <a:lstStyle/>
          <a:p>
            <a:r>
              <a:rPr lang="en-US" dirty="0"/>
              <a:t>attention</a:t>
            </a:r>
          </a:p>
          <a:p>
            <a:r>
              <a:rPr lang="en-US" dirty="0"/>
              <a:t>holding</a:t>
            </a:r>
          </a:p>
        </p:txBody>
      </p:sp>
      <p:cxnSp>
        <p:nvCxnSpPr>
          <p:cNvPr id="12" name="Straight Arrow Connector 11"/>
          <p:cNvCxnSpPr/>
          <p:nvPr/>
        </p:nvCxnSpPr>
        <p:spPr>
          <a:xfrm>
            <a:off x="1752600" y="5486400"/>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90600" y="5181600"/>
            <a:ext cx="17526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914400" y="5486400"/>
            <a:ext cx="7620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990600" y="2667000"/>
            <a:ext cx="19050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752600" y="2514600"/>
            <a:ext cx="11430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962400" y="5181600"/>
            <a:ext cx="17526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962400" y="5410200"/>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stretch>
            <a:fillRect/>
          </a:stretch>
        </p:blipFill>
        <p:spPr>
          <a:xfrm>
            <a:off x="3581400" y="2819400"/>
            <a:ext cx="2438400" cy="304800"/>
          </a:xfrm>
          <a:prstGeom prst="rect">
            <a:avLst/>
          </a:prstGeom>
        </p:spPr>
      </p:pic>
      <p:cxnSp>
        <p:nvCxnSpPr>
          <p:cNvPr id="30" name="Straight Arrow Connector 29"/>
          <p:cNvCxnSpPr/>
          <p:nvPr/>
        </p:nvCxnSpPr>
        <p:spPr>
          <a:xfrm flipH="1">
            <a:off x="3962400" y="2667000"/>
            <a:ext cx="19050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4800600" y="2514600"/>
            <a:ext cx="9906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191000" y="5562600"/>
            <a:ext cx="1352353" cy="369332"/>
          </a:xfrm>
          <a:prstGeom prst="rect">
            <a:avLst/>
          </a:prstGeom>
          <a:noFill/>
        </p:spPr>
        <p:txBody>
          <a:bodyPr wrap="none" rtlCol="0">
            <a:spAutoFit/>
          </a:bodyPr>
          <a:lstStyle/>
          <a:p>
            <a:r>
              <a:rPr lang="en-US" dirty="0"/>
              <a:t>*Interaction</a:t>
            </a:r>
          </a:p>
        </p:txBody>
      </p:sp>
      <p:cxnSp>
        <p:nvCxnSpPr>
          <p:cNvPr id="35" name="Straight Arrow Connector 34"/>
          <p:cNvCxnSpPr/>
          <p:nvPr/>
        </p:nvCxnSpPr>
        <p:spPr>
          <a:xfrm>
            <a:off x="7924800" y="5181600"/>
            <a:ext cx="9906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934200" y="5410200"/>
            <a:ext cx="19812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4"/>
          <a:stretch>
            <a:fillRect/>
          </a:stretch>
        </p:blipFill>
        <p:spPr>
          <a:xfrm>
            <a:off x="6705600" y="2895600"/>
            <a:ext cx="2438400" cy="304800"/>
          </a:xfrm>
          <a:prstGeom prst="rect">
            <a:avLst/>
          </a:prstGeom>
        </p:spPr>
      </p:pic>
      <p:cxnSp>
        <p:nvCxnSpPr>
          <p:cNvPr id="40" name="Straight Arrow Connector 39"/>
          <p:cNvCxnSpPr/>
          <p:nvPr/>
        </p:nvCxnSpPr>
        <p:spPr>
          <a:xfrm flipH="1">
            <a:off x="7086600" y="2743200"/>
            <a:ext cx="19050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7924800" y="2590800"/>
            <a:ext cx="99060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91400" y="5562600"/>
            <a:ext cx="1352353" cy="369332"/>
          </a:xfrm>
          <a:prstGeom prst="rect">
            <a:avLst/>
          </a:prstGeom>
          <a:noFill/>
        </p:spPr>
        <p:txBody>
          <a:bodyPr wrap="none" rtlCol="0">
            <a:spAutoFit/>
          </a:bodyPr>
          <a:lstStyle/>
          <a:p>
            <a:r>
              <a:rPr lang="en-US" dirty="0"/>
              <a:t>*Interaction</a:t>
            </a:r>
          </a:p>
        </p:txBody>
      </p:sp>
    </p:spTree>
    <p:extLst>
      <p:ext uri="{BB962C8B-B14F-4D97-AF65-F5344CB8AC3E}">
        <p14:creationId xmlns:p14="http://schemas.microsoft.com/office/powerpoint/2010/main" val="36898881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normAutofit fontScale="92500" lnSpcReduction="10000"/>
          </a:bodyPr>
          <a:lstStyle/>
          <a:p>
            <a:r>
              <a:rPr lang="en-US" dirty="0"/>
              <a:t>Conclusions</a:t>
            </a:r>
          </a:p>
          <a:p>
            <a:pPr lvl="1"/>
            <a:r>
              <a:rPr lang="en-US" u="sng" dirty="0"/>
              <a:t>Pattern</a:t>
            </a:r>
            <a:r>
              <a:rPr lang="en-US" dirty="0"/>
              <a:t> was similar across development for all three attentional measures</a:t>
            </a:r>
          </a:p>
          <a:p>
            <a:pPr lvl="1"/>
            <a:r>
              <a:rPr lang="en-US" dirty="0"/>
              <a:t>By 6-months, </a:t>
            </a:r>
            <a:r>
              <a:rPr lang="en-US" u="sng" dirty="0"/>
              <a:t>human faces </a:t>
            </a:r>
            <a:r>
              <a:rPr lang="en-US" dirty="0"/>
              <a:t>are more likely to be detected, and detected quicker, and hold attention longer</a:t>
            </a:r>
          </a:p>
          <a:p>
            <a:pPr lvl="1"/>
            <a:r>
              <a:rPr lang="en-US" dirty="0"/>
              <a:t>By 6-months, infants already have adult-like OSB</a:t>
            </a:r>
          </a:p>
          <a:p>
            <a:pPr marL="342900" lvl="1" indent="0">
              <a:buNone/>
            </a:pPr>
            <a:endParaRPr lang="en-US" dirty="0"/>
          </a:p>
          <a:p>
            <a:pPr lvl="0"/>
            <a:r>
              <a:rPr lang="en-US" dirty="0"/>
              <a:t>Limitations</a:t>
            </a:r>
          </a:p>
          <a:p>
            <a:pPr lvl="1"/>
            <a:r>
              <a:rPr lang="en-US" dirty="0"/>
              <a:t>Whether the face template is present at birth or requires experience</a:t>
            </a:r>
          </a:p>
          <a:p>
            <a:pPr marL="89154" indent="0">
              <a:buNone/>
            </a:pPr>
            <a:endParaRPr lang="en-US" dirty="0"/>
          </a:p>
        </p:txBody>
      </p:sp>
      <p:sp>
        <p:nvSpPr>
          <p:cNvPr id="4" name="Rectangle 3"/>
          <p:cNvSpPr txBox="1">
            <a:spLocks noChangeArrowheads="1"/>
          </p:cNvSpPr>
          <p:nvPr/>
        </p:nvSpPr>
        <p:spPr>
          <a:xfrm>
            <a:off x="7231284" y="5605764"/>
            <a:ext cx="1766558" cy="225707"/>
          </a:xfrm>
          <a:prstGeom prst="rect">
            <a:avLst/>
          </a:prstGeom>
        </p:spPr>
        <p:txBody>
          <a:bodyPr vert="horz" lIns="41148" tIns="6858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89154" indent="0" algn="ctr">
              <a:lnSpc>
                <a:spcPct val="90000"/>
              </a:lnSpc>
              <a:buNone/>
            </a:pPr>
            <a:r>
              <a:rPr lang="en-US" sz="900" dirty="0"/>
              <a:t>Martinez de </a:t>
            </a:r>
            <a:r>
              <a:rPr lang="en-US" sz="900" dirty="0" err="1"/>
              <a:t>Andino</a:t>
            </a:r>
            <a:r>
              <a:rPr lang="en-US" sz="900" dirty="0"/>
              <a:t>, 2017</a:t>
            </a:r>
          </a:p>
        </p:txBody>
      </p:sp>
    </p:spTree>
    <p:extLst>
      <p:ext uri="{BB962C8B-B14F-4D97-AF65-F5344CB8AC3E}">
        <p14:creationId xmlns:p14="http://schemas.microsoft.com/office/powerpoint/2010/main" val="13531069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3089</TotalTime>
  <Words>7946</Words>
  <Application>Microsoft Office PowerPoint</Application>
  <PresentationFormat>On-screen Show (4:3)</PresentationFormat>
  <Paragraphs>866</Paragraphs>
  <Slides>117</Slides>
  <Notes>76</Notes>
  <HiddenSlides>63</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117</vt:i4>
      </vt:variant>
    </vt:vector>
  </HeadingPairs>
  <TitlesOfParts>
    <vt:vector size="132" baseType="lpstr">
      <vt:lpstr>Arial</vt:lpstr>
      <vt:lpstr>Calibri</vt:lpstr>
      <vt:lpstr>Calibri Light</vt:lpstr>
      <vt:lpstr>Century Gothic</vt:lpstr>
      <vt:lpstr>Century Schoolbook</vt:lpstr>
      <vt:lpstr>Corbel</vt:lpstr>
      <vt:lpstr>Garamond</vt:lpstr>
      <vt:lpstr>Times New Roman</vt:lpstr>
      <vt:lpstr>Wingdings</vt:lpstr>
      <vt:lpstr>Wingdings 2</vt:lpstr>
      <vt:lpstr>Wingdings 3</vt:lpstr>
      <vt:lpstr>Module</vt:lpstr>
      <vt:lpstr>Frame</vt:lpstr>
      <vt:lpstr>Office Theme</vt:lpstr>
      <vt:lpstr>Chart</vt:lpstr>
      <vt:lpstr>Infant Development</vt:lpstr>
      <vt:lpstr>Domains of Development</vt:lpstr>
      <vt:lpstr>Perceptual Development</vt:lpstr>
      <vt:lpstr>Is perception the foundation of cognition?</vt:lpstr>
      <vt:lpstr>The Role of Experience in Perceptual        Development</vt:lpstr>
      <vt:lpstr>“Critical” Initial Formulation</vt:lpstr>
      <vt:lpstr>Stereoacuity Development</vt:lpstr>
      <vt:lpstr>Early visual deprivation  later development</vt:lpstr>
      <vt:lpstr>Sleeper Effect in Contrast Sensitivity</vt:lpstr>
      <vt:lpstr>Holistic Face Processing: Misaligned and composite stimuli</vt:lpstr>
      <vt:lpstr>The Role of Experience in Visual and Auditory Development</vt:lpstr>
      <vt:lpstr>Holistic Face Processing </vt:lpstr>
      <vt:lpstr>Face Recognition </vt:lpstr>
      <vt:lpstr>The Role of Experience in Perceptual Development (cont)</vt:lpstr>
      <vt:lpstr>Historical &amp; regional differences myopia rates (nearsightedness)</vt:lpstr>
      <vt:lpstr>What do you see in this picture?</vt:lpstr>
      <vt:lpstr>PowerPoint Presentation</vt:lpstr>
      <vt:lpstr>Adaptiveness in Patterns of  Growth?</vt:lpstr>
      <vt:lpstr>Sensory system development</vt:lpstr>
      <vt:lpstr>Sensory system development</vt:lpstr>
      <vt:lpstr>Order of prenatal experience impacts sensory development</vt:lpstr>
      <vt:lpstr>The Role of Experience in Perceptual  Development</vt:lpstr>
      <vt:lpstr>How can perfect pitch develop?</vt:lpstr>
      <vt:lpstr>Vehavioral Methods for Studying Perceptual Development</vt:lpstr>
      <vt:lpstr>“Critical” Initial Formulation</vt:lpstr>
      <vt:lpstr>PowerPoint Presentation</vt:lpstr>
      <vt:lpstr>Real-world visual statistics and infants’ first-learned object names</vt:lpstr>
      <vt:lpstr>How are 1-year-olds mapping heard names to their referent objects?</vt:lpstr>
      <vt:lpstr>How do one-year-olds link words that they hear to the scenes around them?</vt:lpstr>
      <vt:lpstr>Statistical word-referent learning</vt:lpstr>
      <vt:lpstr>Proposed solution: visual statistics</vt:lpstr>
      <vt:lpstr>PowerPoint Presentation</vt:lpstr>
      <vt:lpstr>Participants and choosing scenes for coding</vt:lpstr>
      <vt:lpstr>Methods</vt:lpstr>
      <vt:lpstr>PowerPoint Presentation</vt:lpstr>
      <vt:lpstr>Coding scenes </vt:lpstr>
      <vt:lpstr>Age of acquisition (AoA) categories</vt:lpstr>
      <vt:lpstr>Age of Acquisition (AoA) Categories for 745 Objects</vt:lpstr>
      <vt:lpstr>PowerPoint Presentation</vt:lpstr>
      <vt:lpstr>Frequency distribution</vt:lpstr>
      <vt:lpstr>Very high-frequency objects (tail) are in First Words category (dark grey)</vt:lpstr>
      <vt:lpstr>Object frequency and AoA</vt:lpstr>
      <vt:lpstr>PowerPoint Presentation</vt:lpstr>
      <vt:lpstr>Evidence for the Pervasiveness Hypothesis</vt:lpstr>
      <vt:lpstr>Discussion Questions</vt:lpstr>
      <vt:lpstr>Infant-perspective visual field</vt:lpstr>
      <vt:lpstr>Visual statistics and name-object learning</vt:lpstr>
      <vt:lpstr>Discussion</vt:lpstr>
      <vt:lpstr>What are the building blocks of parent-infant coordinated attention in free-flowing interaction?</vt:lpstr>
      <vt:lpstr>STUDY GOALS</vt:lpstr>
      <vt:lpstr>TASK OVERVIEW</vt:lpstr>
      <vt:lpstr>Video</vt:lpstr>
      <vt:lpstr>FREQUENCY OF  COORDINATED ATTENTION TYPES </vt:lpstr>
      <vt:lpstr>PowerPoint Presentation</vt:lpstr>
      <vt:lpstr>COORDINATED ATTENTION AND  LATER VOCABULARY </vt:lpstr>
      <vt:lpstr>COORDINATED ATTENTION TYPE   AND LABELING OBJECTS </vt:lpstr>
      <vt:lpstr>PowerPoint Presentation</vt:lpstr>
      <vt:lpstr>PowerPoint Presentation</vt:lpstr>
      <vt:lpstr>PowerPoint Presentation</vt:lpstr>
      <vt:lpstr>What is Sustained Attention (SA)?</vt:lpstr>
      <vt:lpstr>Why do we care about sa?</vt:lpstr>
      <vt:lpstr>Social Origins of SA?</vt:lpstr>
      <vt:lpstr>Current Study</vt:lpstr>
      <vt:lpstr>Methods</vt:lpstr>
      <vt:lpstr>Coding</vt:lpstr>
      <vt:lpstr>Video</vt:lpstr>
      <vt:lpstr>JA &amp; sa durations</vt:lpstr>
      <vt:lpstr>Instances of JA + child SA</vt:lpstr>
      <vt:lpstr>Instances of JA + child SA</vt:lpstr>
      <vt:lpstr>Instances of JA + child SA</vt:lpstr>
      <vt:lpstr>Instances of SA with and w/out ja</vt:lpstr>
      <vt:lpstr>Results</vt:lpstr>
      <vt:lpstr>“Extension” Hypothesis</vt:lpstr>
      <vt:lpstr>Results</vt:lpstr>
      <vt:lpstr>Take-homes</vt:lpstr>
      <vt:lpstr>Discussion</vt:lpstr>
      <vt:lpstr>PowerPoint Presentation</vt:lpstr>
      <vt:lpstr>What we know…</vt:lpstr>
      <vt:lpstr>Pathways to Joint Attention</vt:lpstr>
      <vt:lpstr>Method</vt:lpstr>
      <vt:lpstr>Parents more ROI total time &amp; more switches between objects and faces than infants.  Infants had longer unbroken looks within ROI than parents. Infants fixated objects more than parents; parents fixated infant faces more than infants.</vt:lpstr>
      <vt:lpstr>High JA and Low JA Dyads Differ on JA to Objects but Not Mutual Gaze</vt:lpstr>
      <vt:lpstr>High JA Infants Exhibit Increased Object Manipulation Relative to Low JA Infants</vt:lpstr>
      <vt:lpstr>PowerPoint Presentation</vt:lpstr>
      <vt:lpstr>Infant Object Manipulation and Within and Between Hand-Eye Coordination are Reliably Correlated with JA to Objects </vt:lpstr>
      <vt:lpstr>Parent Visual Attention to Infant Object Handling Mediates Relationship Between Infant Hand-Eye Coordination and JA</vt:lpstr>
      <vt:lpstr>Conclusions</vt:lpstr>
      <vt:lpstr>Discussion Questions</vt:lpstr>
      <vt:lpstr>PowerPoint Presentation</vt:lpstr>
      <vt:lpstr>Background</vt:lpstr>
      <vt:lpstr>Hypotheses</vt:lpstr>
      <vt:lpstr>Current Study</vt:lpstr>
      <vt:lpstr>Methods: Eye Tracking</vt:lpstr>
      <vt:lpstr>Arrays and salience maps</vt:lpstr>
      <vt:lpstr>Human and primate arrays</vt:lpstr>
      <vt:lpstr>PowerPoint Presentation</vt:lpstr>
      <vt:lpstr>PowerPoint Presentation</vt:lpstr>
      <vt:lpstr>Results</vt:lpstr>
      <vt:lpstr>Discussion</vt:lpstr>
      <vt:lpstr>Discussion</vt:lpstr>
      <vt:lpstr>PowerPoint Presentation</vt:lpstr>
      <vt:lpstr>Experience vs. functionalism</vt:lpstr>
      <vt:lpstr>PowerPoint Presentation</vt:lpstr>
      <vt:lpstr>Methods</vt:lpstr>
      <vt:lpstr>6-7 mos look more at novel adult macaque faces</vt:lpstr>
      <vt:lpstr>EMI encoding effects on discrimination of faces with high/low ecological validity/ familiarity </vt:lpstr>
      <vt:lpstr>Evidence for both perceptual attunement &amp; functional approaches </vt:lpstr>
      <vt:lpstr>Development by Sense</vt:lpstr>
      <vt:lpstr>Development by Sense</vt:lpstr>
      <vt:lpstr>Taste/Smell</vt:lpstr>
      <vt:lpstr>Development by Sense</vt:lpstr>
      <vt:lpstr>Sensory capacity: Vision</vt:lpstr>
      <vt:lpstr>Vision</vt:lpstr>
      <vt:lpstr>Adaptiveness in Patterns of  Growth?</vt:lpstr>
      <vt:lpstr>Developmental Changes across Childhood</vt:lpstr>
      <vt:lpstr>Developmental Changes  across Childhood</vt:lpstr>
      <vt:lpstr>What’s going on?</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232</cp:revision>
  <cp:lastPrinted>2013-01-30T21:56:28Z</cp:lastPrinted>
  <dcterms:created xsi:type="dcterms:W3CDTF">2007-01-11T16:44:21Z</dcterms:created>
  <dcterms:modified xsi:type="dcterms:W3CDTF">2022-09-15T16:02:01Z</dcterms:modified>
</cp:coreProperties>
</file>