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heme/themeOverride1.xml" ContentType="application/vnd.openxmlformats-officedocument.themeOverride+xml"/>
  <Override PartName="/ppt/notesSlides/notesSlide62.xml" ContentType="application/vnd.openxmlformats-officedocument.presentationml.notesSlide+xml"/>
  <Override PartName="/ppt/theme/themeOverride2.xml" ContentType="application/vnd.openxmlformats-officedocument.themeOverride+xml"/>
  <Override PartName="/ppt/notesSlides/notesSlide63.xml" ContentType="application/vnd.openxmlformats-officedocument.presentationml.notesSlide+xml"/>
  <Override PartName="/ppt/theme/themeOverride3.xml" ContentType="application/vnd.openxmlformats-officedocument.themeOverride+xml"/>
  <Override PartName="/ppt/notesSlides/notesSlide64.xml" ContentType="application/vnd.openxmlformats-officedocument.presentationml.notesSlide+xml"/>
  <Override PartName="/ppt/theme/themeOverride4.xml" ContentType="application/vnd.openxmlformats-officedocument.themeOverride+xml"/>
  <Override PartName="/ppt/notesSlides/notesSlide65.xml" ContentType="application/vnd.openxmlformats-officedocument.presentationml.notesSlide+xml"/>
  <Override PartName="/ppt/theme/themeOverride5.xml" ContentType="application/vnd.openxmlformats-officedocument.themeOverr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16" r:id="rId2"/>
  </p:sldMasterIdLst>
  <p:notesMasterIdLst>
    <p:notesMasterId r:id="rId110"/>
  </p:notesMasterIdLst>
  <p:handoutMasterIdLst>
    <p:handoutMasterId r:id="rId111"/>
  </p:handoutMasterIdLst>
  <p:sldIdLst>
    <p:sldId id="544" r:id="rId3"/>
    <p:sldId id="451" r:id="rId4"/>
    <p:sldId id="509" r:id="rId5"/>
    <p:sldId id="551" r:id="rId6"/>
    <p:sldId id="510" r:id="rId7"/>
    <p:sldId id="418" r:id="rId8"/>
    <p:sldId id="419" r:id="rId9"/>
    <p:sldId id="374" r:id="rId10"/>
    <p:sldId id="376" r:id="rId11"/>
    <p:sldId id="567" r:id="rId12"/>
    <p:sldId id="378" r:id="rId13"/>
    <p:sldId id="379" r:id="rId14"/>
    <p:sldId id="380" r:id="rId15"/>
    <p:sldId id="375" r:id="rId16"/>
    <p:sldId id="381" r:id="rId17"/>
    <p:sldId id="383" r:id="rId18"/>
    <p:sldId id="384" r:id="rId19"/>
    <p:sldId id="385" r:id="rId20"/>
    <p:sldId id="386" r:id="rId21"/>
    <p:sldId id="412" r:id="rId22"/>
    <p:sldId id="388" r:id="rId23"/>
    <p:sldId id="405" r:id="rId24"/>
    <p:sldId id="494" r:id="rId25"/>
    <p:sldId id="495" r:id="rId26"/>
    <p:sldId id="496" r:id="rId27"/>
    <p:sldId id="497" r:id="rId28"/>
    <p:sldId id="498" r:id="rId29"/>
    <p:sldId id="499" r:id="rId30"/>
    <p:sldId id="500" r:id="rId31"/>
    <p:sldId id="501" r:id="rId32"/>
    <p:sldId id="389" r:id="rId33"/>
    <p:sldId id="390" r:id="rId34"/>
    <p:sldId id="391" r:id="rId35"/>
    <p:sldId id="392" r:id="rId36"/>
    <p:sldId id="503" r:id="rId37"/>
    <p:sldId id="433" r:id="rId38"/>
    <p:sldId id="434" r:id="rId39"/>
    <p:sldId id="435" r:id="rId40"/>
    <p:sldId id="440" r:id="rId41"/>
    <p:sldId id="445" r:id="rId42"/>
    <p:sldId id="450" r:id="rId43"/>
    <p:sldId id="436" r:id="rId44"/>
    <p:sldId id="545" r:id="rId45"/>
    <p:sldId id="439" r:id="rId46"/>
    <p:sldId id="441" r:id="rId47"/>
    <p:sldId id="437" r:id="rId48"/>
    <p:sldId id="438" r:id="rId49"/>
    <p:sldId id="442" r:id="rId50"/>
    <p:sldId id="448" r:id="rId51"/>
    <p:sldId id="449" r:id="rId52"/>
    <p:sldId id="446" r:id="rId53"/>
    <p:sldId id="447" r:id="rId54"/>
    <p:sldId id="568" r:id="rId55"/>
    <p:sldId id="569" r:id="rId56"/>
    <p:sldId id="570" r:id="rId57"/>
    <p:sldId id="571" r:id="rId58"/>
    <p:sldId id="572" r:id="rId59"/>
    <p:sldId id="573" r:id="rId60"/>
    <p:sldId id="574" r:id="rId61"/>
    <p:sldId id="468" r:id="rId62"/>
    <p:sldId id="469" r:id="rId63"/>
    <p:sldId id="470" r:id="rId64"/>
    <p:sldId id="471" r:id="rId65"/>
    <p:sldId id="505" r:id="rId66"/>
    <p:sldId id="473" r:id="rId67"/>
    <p:sldId id="506" r:id="rId68"/>
    <p:sldId id="507" r:id="rId69"/>
    <p:sldId id="508" r:id="rId70"/>
    <p:sldId id="475" r:id="rId71"/>
    <p:sldId id="476" r:id="rId72"/>
    <p:sldId id="477" r:id="rId73"/>
    <p:sldId id="478" r:id="rId74"/>
    <p:sldId id="480" r:id="rId75"/>
    <p:sldId id="481" r:id="rId76"/>
    <p:sldId id="482" r:id="rId77"/>
    <p:sldId id="483" r:id="rId78"/>
    <p:sldId id="484" r:id="rId79"/>
    <p:sldId id="452" r:id="rId80"/>
    <p:sldId id="453" r:id="rId81"/>
    <p:sldId id="454" r:id="rId82"/>
    <p:sldId id="455" r:id="rId83"/>
    <p:sldId id="456" r:id="rId84"/>
    <p:sldId id="457" r:id="rId85"/>
    <p:sldId id="458" r:id="rId86"/>
    <p:sldId id="459" r:id="rId87"/>
    <p:sldId id="460" r:id="rId88"/>
    <p:sldId id="461" r:id="rId89"/>
    <p:sldId id="408" r:id="rId90"/>
    <p:sldId id="409" r:id="rId91"/>
    <p:sldId id="410" r:id="rId92"/>
    <p:sldId id="411" r:id="rId93"/>
    <p:sldId id="546" r:id="rId94"/>
    <p:sldId id="413" r:id="rId95"/>
    <p:sldId id="414" r:id="rId96"/>
    <p:sldId id="421" r:id="rId97"/>
    <p:sldId id="422" r:id="rId98"/>
    <p:sldId id="423" r:id="rId99"/>
    <p:sldId id="424" r:id="rId100"/>
    <p:sldId id="425" r:id="rId101"/>
    <p:sldId id="428" r:id="rId102"/>
    <p:sldId id="429" r:id="rId103"/>
    <p:sldId id="430" r:id="rId104"/>
    <p:sldId id="431" r:id="rId105"/>
    <p:sldId id="547" r:id="rId106"/>
    <p:sldId id="548" r:id="rId107"/>
    <p:sldId id="549" r:id="rId108"/>
    <p:sldId id="550" r:id="rId10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1836" autoAdjust="0"/>
  </p:normalViewPr>
  <p:slideViewPr>
    <p:cSldViewPr>
      <p:cViewPr varScale="1">
        <p:scale>
          <a:sx n="77" d="100"/>
          <a:sy n="77" d="100"/>
        </p:scale>
        <p:origin x="638"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A0FDE-4A8A-4758-8938-4BA01E109C2C}" type="doc">
      <dgm:prSet loTypeId="urn:microsoft.com/office/officeart/2005/8/layout/hProcess9" loCatId="process" qsTypeId="urn:microsoft.com/office/officeart/2005/8/quickstyle/simple1" qsCatId="simple" csTypeId="urn:microsoft.com/office/officeart/2005/8/colors/accent1_2" csCatId="accent1" phldr="1"/>
      <dgm:spPr/>
    </dgm:pt>
    <dgm:pt modelId="{7D892178-934A-46C1-B96A-68F17FAF2425}">
      <dgm:prSet phldrT="[Text]"/>
      <dgm:spPr/>
      <dgm:t>
        <a:bodyPr/>
        <a:lstStyle/>
        <a:p>
          <a:r>
            <a:rPr lang="en-US" dirty="0"/>
            <a:t>Low SES</a:t>
          </a:r>
        </a:p>
      </dgm:t>
    </dgm:pt>
    <dgm:pt modelId="{2CB0A1F2-47D7-4061-91A1-C007FCE1D2C3}" type="parTrans" cxnId="{801DC5C1-6F5A-4E82-A37B-1017F62F3390}">
      <dgm:prSet/>
      <dgm:spPr/>
      <dgm:t>
        <a:bodyPr/>
        <a:lstStyle/>
        <a:p>
          <a:endParaRPr lang="en-US"/>
        </a:p>
      </dgm:t>
    </dgm:pt>
    <dgm:pt modelId="{1FC17BBF-8180-4AE1-85A5-5942957B9744}" type="sibTrans" cxnId="{801DC5C1-6F5A-4E82-A37B-1017F62F3390}">
      <dgm:prSet/>
      <dgm:spPr/>
      <dgm:t>
        <a:bodyPr/>
        <a:lstStyle/>
        <a:p>
          <a:endParaRPr lang="en-US"/>
        </a:p>
      </dgm:t>
    </dgm:pt>
    <dgm:pt modelId="{50BBD83B-2A87-4173-B9CF-07C5C59C67B4}">
      <dgm:prSet phldrT="[Text]"/>
      <dgm:spPr/>
      <dgm:t>
        <a:bodyPr/>
        <a:lstStyle/>
        <a:p>
          <a:r>
            <a:rPr lang="en-US" dirty="0"/>
            <a:t>Stress</a:t>
          </a:r>
        </a:p>
      </dgm:t>
    </dgm:pt>
    <dgm:pt modelId="{C46CEF04-AC54-4162-BF09-60D2FE8343C9}" type="parTrans" cxnId="{03774C58-D25C-4AE6-9120-1611CC8B2C8F}">
      <dgm:prSet/>
      <dgm:spPr/>
      <dgm:t>
        <a:bodyPr/>
        <a:lstStyle/>
        <a:p>
          <a:endParaRPr lang="en-US"/>
        </a:p>
      </dgm:t>
    </dgm:pt>
    <dgm:pt modelId="{62191775-6134-45A9-ADA9-A30A1617BA50}" type="sibTrans" cxnId="{03774C58-D25C-4AE6-9120-1611CC8B2C8F}">
      <dgm:prSet/>
      <dgm:spPr/>
      <dgm:t>
        <a:bodyPr/>
        <a:lstStyle/>
        <a:p>
          <a:endParaRPr lang="en-US"/>
        </a:p>
      </dgm:t>
    </dgm:pt>
    <dgm:pt modelId="{699B5346-1A84-48F0-AD37-4C76C83AF681}">
      <dgm:prSet phldrT="[Text]"/>
      <dgm:spPr/>
      <dgm:t>
        <a:bodyPr/>
        <a:lstStyle/>
        <a:p>
          <a:r>
            <a:rPr lang="en-US" dirty="0"/>
            <a:t>HPA axis disturbance</a:t>
          </a:r>
        </a:p>
      </dgm:t>
    </dgm:pt>
    <dgm:pt modelId="{315BCC92-4817-4CCE-AD81-94E05FD060F4}" type="parTrans" cxnId="{46EBE1D9-E657-4861-AECE-339810F39ECE}">
      <dgm:prSet/>
      <dgm:spPr/>
      <dgm:t>
        <a:bodyPr/>
        <a:lstStyle/>
        <a:p>
          <a:endParaRPr lang="en-US"/>
        </a:p>
      </dgm:t>
    </dgm:pt>
    <dgm:pt modelId="{34F2228F-F0CE-4C5C-ADCC-4EAE0F3FB704}" type="sibTrans" cxnId="{46EBE1D9-E657-4861-AECE-339810F39ECE}">
      <dgm:prSet/>
      <dgm:spPr/>
      <dgm:t>
        <a:bodyPr/>
        <a:lstStyle/>
        <a:p>
          <a:endParaRPr lang="en-US"/>
        </a:p>
      </dgm:t>
    </dgm:pt>
    <dgm:pt modelId="{0F2956C3-60CF-46BE-91F3-69E8EC672503}">
      <dgm:prSet/>
      <dgm:spPr/>
      <dgm:t>
        <a:bodyPr/>
        <a:lstStyle/>
        <a:p>
          <a:r>
            <a:rPr lang="en-US" dirty="0"/>
            <a:t>Psychiatric &amp; Physical ailments</a:t>
          </a:r>
        </a:p>
      </dgm:t>
    </dgm:pt>
    <dgm:pt modelId="{3E70157A-3A18-46BB-A248-0B06937B29B4}" type="parTrans" cxnId="{7CF5DA6F-C730-4AB1-A3D0-5D1C642B8AB2}">
      <dgm:prSet/>
      <dgm:spPr/>
      <dgm:t>
        <a:bodyPr/>
        <a:lstStyle/>
        <a:p>
          <a:endParaRPr lang="en-US"/>
        </a:p>
      </dgm:t>
    </dgm:pt>
    <dgm:pt modelId="{BE09088E-78B0-4CC8-BBF4-C78191D33B3C}" type="sibTrans" cxnId="{7CF5DA6F-C730-4AB1-A3D0-5D1C642B8AB2}">
      <dgm:prSet/>
      <dgm:spPr/>
      <dgm:t>
        <a:bodyPr/>
        <a:lstStyle/>
        <a:p>
          <a:endParaRPr lang="en-US"/>
        </a:p>
      </dgm:t>
    </dgm:pt>
    <dgm:pt modelId="{4D40931D-B74D-45DD-918D-0A563CF2F573}" type="pres">
      <dgm:prSet presAssocID="{C23A0FDE-4A8A-4758-8938-4BA01E109C2C}" presName="CompostProcess" presStyleCnt="0">
        <dgm:presLayoutVars>
          <dgm:dir/>
          <dgm:resizeHandles val="exact"/>
        </dgm:presLayoutVars>
      </dgm:prSet>
      <dgm:spPr/>
    </dgm:pt>
    <dgm:pt modelId="{2C3CDCD9-29B2-441D-B0E3-B5A32FA3A596}" type="pres">
      <dgm:prSet presAssocID="{C23A0FDE-4A8A-4758-8938-4BA01E109C2C}" presName="arrow" presStyleLbl="bgShp" presStyleIdx="0" presStyleCnt="1"/>
      <dgm:spPr/>
    </dgm:pt>
    <dgm:pt modelId="{62167965-62EA-4459-80FF-C37B1E08CE66}" type="pres">
      <dgm:prSet presAssocID="{C23A0FDE-4A8A-4758-8938-4BA01E109C2C}" presName="linearProcess" presStyleCnt="0"/>
      <dgm:spPr/>
    </dgm:pt>
    <dgm:pt modelId="{8735F966-0B0C-4C66-9FD4-183C54D51820}" type="pres">
      <dgm:prSet presAssocID="{7D892178-934A-46C1-B96A-68F17FAF2425}" presName="textNode" presStyleLbl="node1" presStyleIdx="0" presStyleCnt="4">
        <dgm:presLayoutVars>
          <dgm:bulletEnabled val="1"/>
        </dgm:presLayoutVars>
      </dgm:prSet>
      <dgm:spPr/>
    </dgm:pt>
    <dgm:pt modelId="{6BC84061-E1FF-486E-ACE5-AF263450F5C8}" type="pres">
      <dgm:prSet presAssocID="{1FC17BBF-8180-4AE1-85A5-5942957B9744}" presName="sibTrans" presStyleCnt="0"/>
      <dgm:spPr/>
    </dgm:pt>
    <dgm:pt modelId="{7BBB29ED-8BD3-4954-9B4E-7BF443A97AC6}" type="pres">
      <dgm:prSet presAssocID="{50BBD83B-2A87-4173-B9CF-07C5C59C67B4}" presName="textNode" presStyleLbl="node1" presStyleIdx="1" presStyleCnt="4">
        <dgm:presLayoutVars>
          <dgm:bulletEnabled val="1"/>
        </dgm:presLayoutVars>
      </dgm:prSet>
      <dgm:spPr/>
    </dgm:pt>
    <dgm:pt modelId="{866B5920-CF5B-44E0-AF35-5E2AC5D71293}" type="pres">
      <dgm:prSet presAssocID="{62191775-6134-45A9-ADA9-A30A1617BA50}" presName="sibTrans" presStyleCnt="0"/>
      <dgm:spPr/>
    </dgm:pt>
    <dgm:pt modelId="{9F2BA112-D5F8-42C1-A7AB-066FDC56C2B3}" type="pres">
      <dgm:prSet presAssocID="{699B5346-1A84-48F0-AD37-4C76C83AF681}" presName="textNode" presStyleLbl="node1" presStyleIdx="2" presStyleCnt="4">
        <dgm:presLayoutVars>
          <dgm:bulletEnabled val="1"/>
        </dgm:presLayoutVars>
      </dgm:prSet>
      <dgm:spPr/>
    </dgm:pt>
    <dgm:pt modelId="{2D53DCB0-1670-44F1-9202-1758F50E7D8A}" type="pres">
      <dgm:prSet presAssocID="{34F2228F-F0CE-4C5C-ADCC-4EAE0F3FB704}" presName="sibTrans" presStyleCnt="0"/>
      <dgm:spPr/>
    </dgm:pt>
    <dgm:pt modelId="{5D61B378-C1EF-4B66-BE2B-DB59C505FF0C}" type="pres">
      <dgm:prSet presAssocID="{0F2956C3-60CF-46BE-91F3-69E8EC672503}" presName="textNode" presStyleLbl="node1" presStyleIdx="3" presStyleCnt="4">
        <dgm:presLayoutVars>
          <dgm:bulletEnabled val="1"/>
        </dgm:presLayoutVars>
      </dgm:prSet>
      <dgm:spPr/>
    </dgm:pt>
  </dgm:ptLst>
  <dgm:cxnLst>
    <dgm:cxn modelId="{D8D4591A-34EB-4531-93F9-6CC4233A3069}" type="presOf" srcId="{7D892178-934A-46C1-B96A-68F17FAF2425}" destId="{8735F966-0B0C-4C66-9FD4-183C54D51820}" srcOrd="0" destOrd="0" presId="urn:microsoft.com/office/officeart/2005/8/layout/hProcess9"/>
    <dgm:cxn modelId="{BE21761F-5B22-468E-91F3-B248F53CDA68}" type="presOf" srcId="{50BBD83B-2A87-4173-B9CF-07C5C59C67B4}" destId="{7BBB29ED-8BD3-4954-9B4E-7BF443A97AC6}" srcOrd="0" destOrd="0" presId="urn:microsoft.com/office/officeart/2005/8/layout/hProcess9"/>
    <dgm:cxn modelId="{09CF1122-909F-411B-B6E0-323EB43CF7EF}" type="presOf" srcId="{C23A0FDE-4A8A-4758-8938-4BA01E109C2C}" destId="{4D40931D-B74D-45DD-918D-0A563CF2F573}" srcOrd="0" destOrd="0" presId="urn:microsoft.com/office/officeart/2005/8/layout/hProcess9"/>
    <dgm:cxn modelId="{5B0C2D38-30F8-4CF7-BD57-5664AC0CDF97}" type="presOf" srcId="{699B5346-1A84-48F0-AD37-4C76C83AF681}" destId="{9F2BA112-D5F8-42C1-A7AB-066FDC56C2B3}" srcOrd="0" destOrd="0" presId="urn:microsoft.com/office/officeart/2005/8/layout/hProcess9"/>
    <dgm:cxn modelId="{A9F93D68-D185-4717-8369-6EAB2FD9255C}" type="presOf" srcId="{0F2956C3-60CF-46BE-91F3-69E8EC672503}" destId="{5D61B378-C1EF-4B66-BE2B-DB59C505FF0C}" srcOrd="0" destOrd="0" presId="urn:microsoft.com/office/officeart/2005/8/layout/hProcess9"/>
    <dgm:cxn modelId="{7CF5DA6F-C730-4AB1-A3D0-5D1C642B8AB2}" srcId="{C23A0FDE-4A8A-4758-8938-4BA01E109C2C}" destId="{0F2956C3-60CF-46BE-91F3-69E8EC672503}" srcOrd="3" destOrd="0" parTransId="{3E70157A-3A18-46BB-A248-0B06937B29B4}" sibTransId="{BE09088E-78B0-4CC8-BBF4-C78191D33B3C}"/>
    <dgm:cxn modelId="{03774C58-D25C-4AE6-9120-1611CC8B2C8F}" srcId="{C23A0FDE-4A8A-4758-8938-4BA01E109C2C}" destId="{50BBD83B-2A87-4173-B9CF-07C5C59C67B4}" srcOrd="1" destOrd="0" parTransId="{C46CEF04-AC54-4162-BF09-60D2FE8343C9}" sibTransId="{62191775-6134-45A9-ADA9-A30A1617BA50}"/>
    <dgm:cxn modelId="{801DC5C1-6F5A-4E82-A37B-1017F62F3390}" srcId="{C23A0FDE-4A8A-4758-8938-4BA01E109C2C}" destId="{7D892178-934A-46C1-B96A-68F17FAF2425}" srcOrd="0" destOrd="0" parTransId="{2CB0A1F2-47D7-4061-91A1-C007FCE1D2C3}" sibTransId="{1FC17BBF-8180-4AE1-85A5-5942957B9744}"/>
    <dgm:cxn modelId="{46EBE1D9-E657-4861-AECE-339810F39ECE}" srcId="{C23A0FDE-4A8A-4758-8938-4BA01E109C2C}" destId="{699B5346-1A84-48F0-AD37-4C76C83AF681}" srcOrd="2" destOrd="0" parTransId="{315BCC92-4817-4CCE-AD81-94E05FD060F4}" sibTransId="{34F2228F-F0CE-4C5C-ADCC-4EAE0F3FB704}"/>
    <dgm:cxn modelId="{56961B77-88B2-40D1-8E19-8720915907AD}" type="presParOf" srcId="{4D40931D-B74D-45DD-918D-0A563CF2F573}" destId="{2C3CDCD9-29B2-441D-B0E3-B5A32FA3A596}" srcOrd="0" destOrd="0" presId="urn:microsoft.com/office/officeart/2005/8/layout/hProcess9"/>
    <dgm:cxn modelId="{D37178FD-89CD-41DF-BC1D-5BD87A873F0B}" type="presParOf" srcId="{4D40931D-B74D-45DD-918D-0A563CF2F573}" destId="{62167965-62EA-4459-80FF-C37B1E08CE66}" srcOrd="1" destOrd="0" presId="urn:microsoft.com/office/officeart/2005/8/layout/hProcess9"/>
    <dgm:cxn modelId="{84EB99D7-A290-4B08-B409-A70A4102B287}" type="presParOf" srcId="{62167965-62EA-4459-80FF-C37B1E08CE66}" destId="{8735F966-0B0C-4C66-9FD4-183C54D51820}" srcOrd="0" destOrd="0" presId="urn:microsoft.com/office/officeart/2005/8/layout/hProcess9"/>
    <dgm:cxn modelId="{7F37ED55-2F1A-40C9-9945-DEC2397A9341}" type="presParOf" srcId="{62167965-62EA-4459-80FF-C37B1E08CE66}" destId="{6BC84061-E1FF-486E-ACE5-AF263450F5C8}" srcOrd="1" destOrd="0" presId="urn:microsoft.com/office/officeart/2005/8/layout/hProcess9"/>
    <dgm:cxn modelId="{EA45036B-6C6B-408F-A30A-C153B8005F04}" type="presParOf" srcId="{62167965-62EA-4459-80FF-C37B1E08CE66}" destId="{7BBB29ED-8BD3-4954-9B4E-7BF443A97AC6}" srcOrd="2" destOrd="0" presId="urn:microsoft.com/office/officeart/2005/8/layout/hProcess9"/>
    <dgm:cxn modelId="{B0E1CC44-84DB-4A8A-B223-70C558400A18}" type="presParOf" srcId="{62167965-62EA-4459-80FF-C37B1E08CE66}" destId="{866B5920-CF5B-44E0-AF35-5E2AC5D71293}" srcOrd="3" destOrd="0" presId="urn:microsoft.com/office/officeart/2005/8/layout/hProcess9"/>
    <dgm:cxn modelId="{33CE483B-3FC8-4D60-89DB-B1BCF9AFC599}" type="presParOf" srcId="{62167965-62EA-4459-80FF-C37B1E08CE66}" destId="{9F2BA112-D5F8-42C1-A7AB-066FDC56C2B3}" srcOrd="4" destOrd="0" presId="urn:microsoft.com/office/officeart/2005/8/layout/hProcess9"/>
    <dgm:cxn modelId="{37A81FA1-50E7-4E75-B48B-C6224848C867}" type="presParOf" srcId="{62167965-62EA-4459-80FF-C37B1E08CE66}" destId="{2D53DCB0-1670-44F1-9202-1758F50E7D8A}" srcOrd="5" destOrd="0" presId="urn:microsoft.com/office/officeart/2005/8/layout/hProcess9"/>
    <dgm:cxn modelId="{076D4793-6049-43CD-A687-8AC9E929DD3B}" type="presParOf" srcId="{62167965-62EA-4459-80FF-C37B1E08CE66}" destId="{5D61B378-C1EF-4B66-BE2B-DB59C505FF0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3A0FDE-4A8A-4758-8938-4BA01E109C2C}" type="doc">
      <dgm:prSet loTypeId="urn:microsoft.com/office/officeart/2005/8/layout/hProcess9" loCatId="process" qsTypeId="urn:microsoft.com/office/officeart/2005/8/quickstyle/simple1" qsCatId="simple" csTypeId="urn:microsoft.com/office/officeart/2005/8/colors/accent1_2" csCatId="accent1" phldr="1"/>
      <dgm:spPr/>
    </dgm:pt>
    <dgm:pt modelId="{7D892178-934A-46C1-B96A-68F17FAF2425}">
      <dgm:prSet phldrT="[Text]"/>
      <dgm:spPr/>
      <dgm:t>
        <a:bodyPr/>
        <a:lstStyle/>
        <a:p>
          <a:r>
            <a:rPr lang="en-US" dirty="0"/>
            <a:t>Low SES</a:t>
          </a:r>
        </a:p>
      </dgm:t>
    </dgm:pt>
    <dgm:pt modelId="{2CB0A1F2-47D7-4061-91A1-C007FCE1D2C3}" type="parTrans" cxnId="{801DC5C1-6F5A-4E82-A37B-1017F62F3390}">
      <dgm:prSet/>
      <dgm:spPr/>
      <dgm:t>
        <a:bodyPr/>
        <a:lstStyle/>
        <a:p>
          <a:endParaRPr lang="en-US"/>
        </a:p>
      </dgm:t>
    </dgm:pt>
    <dgm:pt modelId="{1FC17BBF-8180-4AE1-85A5-5942957B9744}" type="sibTrans" cxnId="{801DC5C1-6F5A-4E82-A37B-1017F62F3390}">
      <dgm:prSet/>
      <dgm:spPr/>
      <dgm:t>
        <a:bodyPr/>
        <a:lstStyle/>
        <a:p>
          <a:endParaRPr lang="en-US"/>
        </a:p>
      </dgm:t>
    </dgm:pt>
    <dgm:pt modelId="{50BBD83B-2A87-4173-B9CF-07C5C59C67B4}">
      <dgm:prSet phldrT="[Text]"/>
      <dgm:spPr/>
      <dgm:t>
        <a:bodyPr/>
        <a:lstStyle/>
        <a:p>
          <a:r>
            <a:rPr lang="en-US" dirty="0"/>
            <a:t>Higher Home Chaos</a:t>
          </a:r>
        </a:p>
      </dgm:t>
    </dgm:pt>
    <dgm:pt modelId="{C46CEF04-AC54-4162-BF09-60D2FE8343C9}" type="parTrans" cxnId="{03774C58-D25C-4AE6-9120-1611CC8B2C8F}">
      <dgm:prSet/>
      <dgm:spPr/>
      <dgm:t>
        <a:bodyPr/>
        <a:lstStyle/>
        <a:p>
          <a:endParaRPr lang="en-US"/>
        </a:p>
      </dgm:t>
    </dgm:pt>
    <dgm:pt modelId="{62191775-6134-45A9-ADA9-A30A1617BA50}" type="sibTrans" cxnId="{03774C58-D25C-4AE6-9120-1611CC8B2C8F}">
      <dgm:prSet/>
      <dgm:spPr/>
      <dgm:t>
        <a:bodyPr/>
        <a:lstStyle/>
        <a:p>
          <a:endParaRPr lang="en-US"/>
        </a:p>
      </dgm:t>
    </dgm:pt>
    <dgm:pt modelId="{699B5346-1A84-48F0-AD37-4C76C83AF681}">
      <dgm:prSet phldrT="[Text]"/>
      <dgm:spPr/>
      <dgm:t>
        <a:bodyPr/>
        <a:lstStyle/>
        <a:p>
          <a:r>
            <a:rPr lang="en-US" dirty="0"/>
            <a:t>Greater HPA output</a:t>
          </a:r>
        </a:p>
      </dgm:t>
    </dgm:pt>
    <dgm:pt modelId="{315BCC92-4817-4CCE-AD81-94E05FD060F4}" type="parTrans" cxnId="{46EBE1D9-E657-4861-AECE-339810F39ECE}">
      <dgm:prSet/>
      <dgm:spPr/>
      <dgm:t>
        <a:bodyPr/>
        <a:lstStyle/>
        <a:p>
          <a:endParaRPr lang="en-US"/>
        </a:p>
      </dgm:t>
    </dgm:pt>
    <dgm:pt modelId="{34F2228F-F0CE-4C5C-ADCC-4EAE0F3FB704}" type="sibTrans" cxnId="{46EBE1D9-E657-4861-AECE-339810F39ECE}">
      <dgm:prSet/>
      <dgm:spPr/>
      <dgm:t>
        <a:bodyPr/>
        <a:lstStyle/>
        <a:p>
          <a:endParaRPr lang="en-US"/>
        </a:p>
      </dgm:t>
    </dgm:pt>
    <dgm:pt modelId="{4D40931D-B74D-45DD-918D-0A563CF2F573}" type="pres">
      <dgm:prSet presAssocID="{C23A0FDE-4A8A-4758-8938-4BA01E109C2C}" presName="CompostProcess" presStyleCnt="0">
        <dgm:presLayoutVars>
          <dgm:dir/>
          <dgm:resizeHandles val="exact"/>
        </dgm:presLayoutVars>
      </dgm:prSet>
      <dgm:spPr/>
    </dgm:pt>
    <dgm:pt modelId="{2C3CDCD9-29B2-441D-B0E3-B5A32FA3A596}" type="pres">
      <dgm:prSet presAssocID="{C23A0FDE-4A8A-4758-8938-4BA01E109C2C}" presName="arrow" presStyleLbl="bgShp" presStyleIdx="0" presStyleCnt="1"/>
      <dgm:spPr/>
    </dgm:pt>
    <dgm:pt modelId="{62167965-62EA-4459-80FF-C37B1E08CE66}" type="pres">
      <dgm:prSet presAssocID="{C23A0FDE-4A8A-4758-8938-4BA01E109C2C}" presName="linearProcess" presStyleCnt="0"/>
      <dgm:spPr/>
    </dgm:pt>
    <dgm:pt modelId="{8735F966-0B0C-4C66-9FD4-183C54D51820}" type="pres">
      <dgm:prSet presAssocID="{7D892178-934A-46C1-B96A-68F17FAF2425}" presName="textNode" presStyleLbl="node1" presStyleIdx="0" presStyleCnt="3">
        <dgm:presLayoutVars>
          <dgm:bulletEnabled val="1"/>
        </dgm:presLayoutVars>
      </dgm:prSet>
      <dgm:spPr/>
    </dgm:pt>
    <dgm:pt modelId="{6BC84061-E1FF-486E-ACE5-AF263450F5C8}" type="pres">
      <dgm:prSet presAssocID="{1FC17BBF-8180-4AE1-85A5-5942957B9744}" presName="sibTrans" presStyleCnt="0"/>
      <dgm:spPr/>
    </dgm:pt>
    <dgm:pt modelId="{7BBB29ED-8BD3-4954-9B4E-7BF443A97AC6}" type="pres">
      <dgm:prSet presAssocID="{50BBD83B-2A87-4173-B9CF-07C5C59C67B4}" presName="textNode" presStyleLbl="node1" presStyleIdx="1" presStyleCnt="3" custLinFactNeighborX="9195" custLinFactNeighborY="-69186">
        <dgm:presLayoutVars>
          <dgm:bulletEnabled val="1"/>
        </dgm:presLayoutVars>
      </dgm:prSet>
      <dgm:spPr/>
    </dgm:pt>
    <dgm:pt modelId="{866B5920-CF5B-44E0-AF35-5E2AC5D71293}" type="pres">
      <dgm:prSet presAssocID="{62191775-6134-45A9-ADA9-A30A1617BA50}" presName="sibTrans" presStyleCnt="0"/>
      <dgm:spPr/>
    </dgm:pt>
    <dgm:pt modelId="{9F2BA112-D5F8-42C1-A7AB-066FDC56C2B3}" type="pres">
      <dgm:prSet presAssocID="{699B5346-1A84-48F0-AD37-4C76C83AF681}" presName="textNode" presStyleLbl="node1" presStyleIdx="2" presStyleCnt="3">
        <dgm:presLayoutVars>
          <dgm:bulletEnabled val="1"/>
        </dgm:presLayoutVars>
      </dgm:prSet>
      <dgm:spPr/>
    </dgm:pt>
  </dgm:ptLst>
  <dgm:cxnLst>
    <dgm:cxn modelId="{5C826D72-6B5C-49BC-B24D-1B8C14672135}" type="presOf" srcId="{699B5346-1A84-48F0-AD37-4C76C83AF681}" destId="{9F2BA112-D5F8-42C1-A7AB-066FDC56C2B3}" srcOrd="0" destOrd="0" presId="urn:microsoft.com/office/officeart/2005/8/layout/hProcess9"/>
    <dgm:cxn modelId="{03774C58-D25C-4AE6-9120-1611CC8B2C8F}" srcId="{C23A0FDE-4A8A-4758-8938-4BA01E109C2C}" destId="{50BBD83B-2A87-4173-B9CF-07C5C59C67B4}" srcOrd="1" destOrd="0" parTransId="{C46CEF04-AC54-4162-BF09-60D2FE8343C9}" sibTransId="{62191775-6134-45A9-ADA9-A30A1617BA50}"/>
    <dgm:cxn modelId="{FCF1E8B9-5F3C-4CAD-ACBF-191AF56155AF}" type="presOf" srcId="{C23A0FDE-4A8A-4758-8938-4BA01E109C2C}" destId="{4D40931D-B74D-45DD-918D-0A563CF2F573}" srcOrd="0" destOrd="0" presId="urn:microsoft.com/office/officeart/2005/8/layout/hProcess9"/>
    <dgm:cxn modelId="{801DC5C1-6F5A-4E82-A37B-1017F62F3390}" srcId="{C23A0FDE-4A8A-4758-8938-4BA01E109C2C}" destId="{7D892178-934A-46C1-B96A-68F17FAF2425}" srcOrd="0" destOrd="0" parTransId="{2CB0A1F2-47D7-4061-91A1-C007FCE1D2C3}" sibTransId="{1FC17BBF-8180-4AE1-85A5-5942957B9744}"/>
    <dgm:cxn modelId="{C99E25D5-90D3-4880-8EDC-84A5B4AE4A40}" type="presOf" srcId="{7D892178-934A-46C1-B96A-68F17FAF2425}" destId="{8735F966-0B0C-4C66-9FD4-183C54D51820}" srcOrd="0" destOrd="0" presId="urn:microsoft.com/office/officeart/2005/8/layout/hProcess9"/>
    <dgm:cxn modelId="{FF0481D7-6D9B-42C3-A664-34E0257D4B90}" type="presOf" srcId="{50BBD83B-2A87-4173-B9CF-07C5C59C67B4}" destId="{7BBB29ED-8BD3-4954-9B4E-7BF443A97AC6}" srcOrd="0" destOrd="0" presId="urn:microsoft.com/office/officeart/2005/8/layout/hProcess9"/>
    <dgm:cxn modelId="{46EBE1D9-E657-4861-AECE-339810F39ECE}" srcId="{C23A0FDE-4A8A-4758-8938-4BA01E109C2C}" destId="{699B5346-1A84-48F0-AD37-4C76C83AF681}" srcOrd="2" destOrd="0" parTransId="{315BCC92-4817-4CCE-AD81-94E05FD060F4}" sibTransId="{34F2228F-F0CE-4C5C-ADCC-4EAE0F3FB704}"/>
    <dgm:cxn modelId="{9A661E60-A71B-4B01-BD2D-C9C306031DCB}" type="presParOf" srcId="{4D40931D-B74D-45DD-918D-0A563CF2F573}" destId="{2C3CDCD9-29B2-441D-B0E3-B5A32FA3A596}" srcOrd="0" destOrd="0" presId="urn:microsoft.com/office/officeart/2005/8/layout/hProcess9"/>
    <dgm:cxn modelId="{654513D8-F0F6-4B7F-A6FA-ABB2CF7A4185}" type="presParOf" srcId="{4D40931D-B74D-45DD-918D-0A563CF2F573}" destId="{62167965-62EA-4459-80FF-C37B1E08CE66}" srcOrd="1" destOrd="0" presId="urn:microsoft.com/office/officeart/2005/8/layout/hProcess9"/>
    <dgm:cxn modelId="{9482BAA8-EEE1-464E-91B1-E719943F9BA8}" type="presParOf" srcId="{62167965-62EA-4459-80FF-C37B1E08CE66}" destId="{8735F966-0B0C-4C66-9FD4-183C54D51820}" srcOrd="0" destOrd="0" presId="urn:microsoft.com/office/officeart/2005/8/layout/hProcess9"/>
    <dgm:cxn modelId="{8975F8AD-9A4D-4B3D-86F4-43CDA094DEE6}" type="presParOf" srcId="{62167965-62EA-4459-80FF-C37B1E08CE66}" destId="{6BC84061-E1FF-486E-ACE5-AF263450F5C8}" srcOrd="1" destOrd="0" presId="urn:microsoft.com/office/officeart/2005/8/layout/hProcess9"/>
    <dgm:cxn modelId="{557CEF36-EA93-4A61-8A63-48C780FA2AA2}" type="presParOf" srcId="{62167965-62EA-4459-80FF-C37B1E08CE66}" destId="{7BBB29ED-8BD3-4954-9B4E-7BF443A97AC6}" srcOrd="2" destOrd="0" presId="urn:microsoft.com/office/officeart/2005/8/layout/hProcess9"/>
    <dgm:cxn modelId="{E5DA02F8-0F5E-4799-B297-171B57E8D958}" type="presParOf" srcId="{62167965-62EA-4459-80FF-C37B1E08CE66}" destId="{866B5920-CF5B-44E0-AF35-5E2AC5D71293}" srcOrd="3" destOrd="0" presId="urn:microsoft.com/office/officeart/2005/8/layout/hProcess9"/>
    <dgm:cxn modelId="{86BB7660-EF16-4E34-94BA-D850A7502516}" type="presParOf" srcId="{62167965-62EA-4459-80FF-C37B1E08CE66}" destId="{9F2BA112-D5F8-42C1-A7AB-066FDC56C2B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3A0FDE-4A8A-4758-8938-4BA01E109C2C}" type="doc">
      <dgm:prSet loTypeId="urn:microsoft.com/office/officeart/2005/8/layout/hProcess9" loCatId="process" qsTypeId="urn:microsoft.com/office/officeart/2005/8/quickstyle/simple1" qsCatId="simple" csTypeId="urn:microsoft.com/office/officeart/2005/8/colors/accent1_2" csCatId="accent1" phldr="1"/>
      <dgm:spPr/>
    </dgm:pt>
    <dgm:pt modelId="{7D892178-934A-46C1-B96A-68F17FAF2425}">
      <dgm:prSet phldrT="[Text]"/>
      <dgm:spPr/>
      <dgm:t>
        <a:bodyPr/>
        <a:lstStyle/>
        <a:p>
          <a:r>
            <a:rPr lang="en-US" dirty="0"/>
            <a:t>Low SES</a:t>
          </a:r>
        </a:p>
      </dgm:t>
    </dgm:pt>
    <dgm:pt modelId="{2CB0A1F2-47D7-4061-91A1-C007FCE1D2C3}" type="parTrans" cxnId="{801DC5C1-6F5A-4E82-A37B-1017F62F3390}">
      <dgm:prSet/>
      <dgm:spPr/>
      <dgm:t>
        <a:bodyPr/>
        <a:lstStyle/>
        <a:p>
          <a:endParaRPr lang="en-US"/>
        </a:p>
      </dgm:t>
    </dgm:pt>
    <dgm:pt modelId="{1FC17BBF-8180-4AE1-85A5-5942957B9744}" type="sibTrans" cxnId="{801DC5C1-6F5A-4E82-A37B-1017F62F3390}">
      <dgm:prSet/>
      <dgm:spPr/>
      <dgm:t>
        <a:bodyPr/>
        <a:lstStyle/>
        <a:p>
          <a:endParaRPr lang="en-US"/>
        </a:p>
      </dgm:t>
    </dgm:pt>
    <dgm:pt modelId="{50BBD83B-2A87-4173-B9CF-07C5C59C67B4}">
      <dgm:prSet phldrT="[Text]"/>
      <dgm:spPr/>
      <dgm:t>
        <a:bodyPr/>
        <a:lstStyle/>
        <a:p>
          <a:r>
            <a:rPr lang="en-US" dirty="0"/>
            <a:t>Higher Threat Interpretation</a:t>
          </a:r>
        </a:p>
      </dgm:t>
    </dgm:pt>
    <dgm:pt modelId="{C46CEF04-AC54-4162-BF09-60D2FE8343C9}" type="parTrans" cxnId="{03774C58-D25C-4AE6-9120-1611CC8B2C8F}">
      <dgm:prSet/>
      <dgm:spPr/>
      <dgm:t>
        <a:bodyPr/>
        <a:lstStyle/>
        <a:p>
          <a:endParaRPr lang="en-US"/>
        </a:p>
      </dgm:t>
    </dgm:pt>
    <dgm:pt modelId="{62191775-6134-45A9-ADA9-A30A1617BA50}" type="sibTrans" cxnId="{03774C58-D25C-4AE6-9120-1611CC8B2C8F}">
      <dgm:prSet/>
      <dgm:spPr/>
      <dgm:t>
        <a:bodyPr/>
        <a:lstStyle/>
        <a:p>
          <a:endParaRPr lang="en-US"/>
        </a:p>
      </dgm:t>
    </dgm:pt>
    <dgm:pt modelId="{699B5346-1A84-48F0-AD37-4C76C83AF681}">
      <dgm:prSet phldrT="[Text]"/>
      <dgm:spPr/>
      <dgm:t>
        <a:bodyPr/>
        <a:lstStyle/>
        <a:p>
          <a:r>
            <a:rPr lang="en-US" dirty="0"/>
            <a:t>Greater HPA output</a:t>
          </a:r>
        </a:p>
      </dgm:t>
    </dgm:pt>
    <dgm:pt modelId="{315BCC92-4817-4CCE-AD81-94E05FD060F4}" type="parTrans" cxnId="{46EBE1D9-E657-4861-AECE-339810F39ECE}">
      <dgm:prSet/>
      <dgm:spPr/>
      <dgm:t>
        <a:bodyPr/>
        <a:lstStyle/>
        <a:p>
          <a:endParaRPr lang="en-US"/>
        </a:p>
      </dgm:t>
    </dgm:pt>
    <dgm:pt modelId="{34F2228F-F0CE-4C5C-ADCC-4EAE0F3FB704}" type="sibTrans" cxnId="{46EBE1D9-E657-4861-AECE-339810F39ECE}">
      <dgm:prSet/>
      <dgm:spPr/>
      <dgm:t>
        <a:bodyPr/>
        <a:lstStyle/>
        <a:p>
          <a:endParaRPr lang="en-US"/>
        </a:p>
      </dgm:t>
    </dgm:pt>
    <dgm:pt modelId="{4D40931D-B74D-45DD-918D-0A563CF2F573}" type="pres">
      <dgm:prSet presAssocID="{C23A0FDE-4A8A-4758-8938-4BA01E109C2C}" presName="CompostProcess" presStyleCnt="0">
        <dgm:presLayoutVars>
          <dgm:dir/>
          <dgm:resizeHandles val="exact"/>
        </dgm:presLayoutVars>
      </dgm:prSet>
      <dgm:spPr/>
    </dgm:pt>
    <dgm:pt modelId="{2C3CDCD9-29B2-441D-B0E3-B5A32FA3A596}" type="pres">
      <dgm:prSet presAssocID="{C23A0FDE-4A8A-4758-8938-4BA01E109C2C}" presName="arrow" presStyleLbl="bgShp" presStyleIdx="0" presStyleCnt="1"/>
      <dgm:spPr/>
    </dgm:pt>
    <dgm:pt modelId="{62167965-62EA-4459-80FF-C37B1E08CE66}" type="pres">
      <dgm:prSet presAssocID="{C23A0FDE-4A8A-4758-8938-4BA01E109C2C}" presName="linearProcess" presStyleCnt="0"/>
      <dgm:spPr/>
    </dgm:pt>
    <dgm:pt modelId="{8735F966-0B0C-4C66-9FD4-183C54D51820}" type="pres">
      <dgm:prSet presAssocID="{7D892178-934A-46C1-B96A-68F17FAF2425}" presName="textNode" presStyleLbl="node1" presStyleIdx="0" presStyleCnt="3">
        <dgm:presLayoutVars>
          <dgm:bulletEnabled val="1"/>
        </dgm:presLayoutVars>
      </dgm:prSet>
      <dgm:spPr/>
    </dgm:pt>
    <dgm:pt modelId="{6BC84061-E1FF-486E-ACE5-AF263450F5C8}" type="pres">
      <dgm:prSet presAssocID="{1FC17BBF-8180-4AE1-85A5-5942957B9744}" presName="sibTrans" presStyleCnt="0"/>
      <dgm:spPr/>
    </dgm:pt>
    <dgm:pt modelId="{7BBB29ED-8BD3-4954-9B4E-7BF443A97AC6}" type="pres">
      <dgm:prSet presAssocID="{50BBD83B-2A87-4173-B9CF-07C5C59C67B4}" presName="textNode" presStyleLbl="node1" presStyleIdx="1" presStyleCnt="3">
        <dgm:presLayoutVars>
          <dgm:bulletEnabled val="1"/>
        </dgm:presLayoutVars>
      </dgm:prSet>
      <dgm:spPr/>
    </dgm:pt>
    <dgm:pt modelId="{866B5920-CF5B-44E0-AF35-5E2AC5D71293}" type="pres">
      <dgm:prSet presAssocID="{62191775-6134-45A9-ADA9-A30A1617BA50}" presName="sibTrans" presStyleCnt="0"/>
      <dgm:spPr/>
    </dgm:pt>
    <dgm:pt modelId="{9F2BA112-D5F8-42C1-A7AB-066FDC56C2B3}" type="pres">
      <dgm:prSet presAssocID="{699B5346-1A84-48F0-AD37-4C76C83AF681}" presName="textNode" presStyleLbl="node1" presStyleIdx="2" presStyleCnt="3">
        <dgm:presLayoutVars>
          <dgm:bulletEnabled val="1"/>
        </dgm:presLayoutVars>
      </dgm:prSet>
      <dgm:spPr/>
    </dgm:pt>
  </dgm:ptLst>
  <dgm:cxnLst>
    <dgm:cxn modelId="{03774C58-D25C-4AE6-9120-1611CC8B2C8F}" srcId="{C23A0FDE-4A8A-4758-8938-4BA01E109C2C}" destId="{50BBD83B-2A87-4173-B9CF-07C5C59C67B4}" srcOrd="1" destOrd="0" parTransId="{C46CEF04-AC54-4162-BF09-60D2FE8343C9}" sibTransId="{62191775-6134-45A9-ADA9-A30A1617BA50}"/>
    <dgm:cxn modelId="{20B24659-23CE-40CB-B1A5-CB06116FE65F}" type="presOf" srcId="{699B5346-1A84-48F0-AD37-4C76C83AF681}" destId="{9F2BA112-D5F8-42C1-A7AB-066FDC56C2B3}" srcOrd="0" destOrd="0" presId="urn:microsoft.com/office/officeart/2005/8/layout/hProcess9"/>
    <dgm:cxn modelId="{9262179E-D85C-466B-A5B8-A1338D7F9955}" type="presOf" srcId="{7D892178-934A-46C1-B96A-68F17FAF2425}" destId="{8735F966-0B0C-4C66-9FD4-183C54D51820}" srcOrd="0" destOrd="0" presId="urn:microsoft.com/office/officeart/2005/8/layout/hProcess9"/>
    <dgm:cxn modelId="{11293BAC-4DFF-406E-968D-447621919EDB}" type="presOf" srcId="{50BBD83B-2A87-4173-B9CF-07C5C59C67B4}" destId="{7BBB29ED-8BD3-4954-9B4E-7BF443A97AC6}" srcOrd="0" destOrd="0" presId="urn:microsoft.com/office/officeart/2005/8/layout/hProcess9"/>
    <dgm:cxn modelId="{FA1ED0B8-0711-452F-9087-9892AD5DD540}" type="presOf" srcId="{C23A0FDE-4A8A-4758-8938-4BA01E109C2C}" destId="{4D40931D-B74D-45DD-918D-0A563CF2F573}" srcOrd="0" destOrd="0" presId="urn:microsoft.com/office/officeart/2005/8/layout/hProcess9"/>
    <dgm:cxn modelId="{801DC5C1-6F5A-4E82-A37B-1017F62F3390}" srcId="{C23A0FDE-4A8A-4758-8938-4BA01E109C2C}" destId="{7D892178-934A-46C1-B96A-68F17FAF2425}" srcOrd="0" destOrd="0" parTransId="{2CB0A1F2-47D7-4061-91A1-C007FCE1D2C3}" sibTransId="{1FC17BBF-8180-4AE1-85A5-5942957B9744}"/>
    <dgm:cxn modelId="{46EBE1D9-E657-4861-AECE-339810F39ECE}" srcId="{C23A0FDE-4A8A-4758-8938-4BA01E109C2C}" destId="{699B5346-1A84-48F0-AD37-4C76C83AF681}" srcOrd="2" destOrd="0" parTransId="{315BCC92-4817-4CCE-AD81-94E05FD060F4}" sibTransId="{34F2228F-F0CE-4C5C-ADCC-4EAE0F3FB704}"/>
    <dgm:cxn modelId="{B93032A1-885C-45AA-851E-C490C0FCC3FE}" type="presParOf" srcId="{4D40931D-B74D-45DD-918D-0A563CF2F573}" destId="{2C3CDCD9-29B2-441D-B0E3-B5A32FA3A596}" srcOrd="0" destOrd="0" presId="urn:microsoft.com/office/officeart/2005/8/layout/hProcess9"/>
    <dgm:cxn modelId="{50ABFC6C-B849-407A-8D1F-C2E466EFA374}" type="presParOf" srcId="{4D40931D-B74D-45DD-918D-0A563CF2F573}" destId="{62167965-62EA-4459-80FF-C37B1E08CE66}" srcOrd="1" destOrd="0" presId="urn:microsoft.com/office/officeart/2005/8/layout/hProcess9"/>
    <dgm:cxn modelId="{A06B694F-83F0-4D50-8517-66B76DD6A787}" type="presParOf" srcId="{62167965-62EA-4459-80FF-C37B1E08CE66}" destId="{8735F966-0B0C-4C66-9FD4-183C54D51820}" srcOrd="0" destOrd="0" presId="urn:microsoft.com/office/officeart/2005/8/layout/hProcess9"/>
    <dgm:cxn modelId="{46C5E11E-D5EE-4C05-98E7-8EA48AF3B1F5}" type="presParOf" srcId="{62167965-62EA-4459-80FF-C37B1E08CE66}" destId="{6BC84061-E1FF-486E-ACE5-AF263450F5C8}" srcOrd="1" destOrd="0" presId="urn:microsoft.com/office/officeart/2005/8/layout/hProcess9"/>
    <dgm:cxn modelId="{E07F2F59-88C1-4356-85E2-1EBAD20CB5D4}" type="presParOf" srcId="{62167965-62EA-4459-80FF-C37B1E08CE66}" destId="{7BBB29ED-8BD3-4954-9B4E-7BF443A97AC6}" srcOrd="2" destOrd="0" presId="urn:microsoft.com/office/officeart/2005/8/layout/hProcess9"/>
    <dgm:cxn modelId="{9388F4AE-FD5A-44A3-A18B-CCF39AE561A6}" type="presParOf" srcId="{62167965-62EA-4459-80FF-C37B1E08CE66}" destId="{866B5920-CF5B-44E0-AF35-5E2AC5D71293}" srcOrd="3" destOrd="0" presId="urn:microsoft.com/office/officeart/2005/8/layout/hProcess9"/>
    <dgm:cxn modelId="{64457213-5E3A-4C54-A556-2F707355A7F3}" type="presParOf" srcId="{62167965-62EA-4459-80FF-C37B1E08CE66}" destId="{9F2BA112-D5F8-42C1-A7AB-066FDC56C2B3}"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3A0FDE-4A8A-4758-8938-4BA01E109C2C}" type="doc">
      <dgm:prSet loTypeId="urn:microsoft.com/office/officeart/2005/8/layout/hProcess9" loCatId="process" qsTypeId="urn:microsoft.com/office/officeart/2005/8/quickstyle/simple1" qsCatId="simple" csTypeId="urn:microsoft.com/office/officeart/2005/8/colors/accent1_2" csCatId="accent1" phldr="1"/>
      <dgm:spPr/>
    </dgm:pt>
    <dgm:pt modelId="{7D892178-934A-46C1-B96A-68F17FAF2425}">
      <dgm:prSet phldrT="[Text]"/>
      <dgm:spPr/>
      <dgm:t>
        <a:bodyPr/>
        <a:lstStyle/>
        <a:p>
          <a:r>
            <a:rPr lang="en-US" dirty="0"/>
            <a:t>Low SES</a:t>
          </a:r>
        </a:p>
      </dgm:t>
    </dgm:pt>
    <dgm:pt modelId="{2CB0A1F2-47D7-4061-91A1-C007FCE1D2C3}" type="parTrans" cxnId="{801DC5C1-6F5A-4E82-A37B-1017F62F3390}">
      <dgm:prSet/>
      <dgm:spPr/>
      <dgm:t>
        <a:bodyPr/>
        <a:lstStyle/>
        <a:p>
          <a:endParaRPr lang="en-US"/>
        </a:p>
      </dgm:t>
    </dgm:pt>
    <dgm:pt modelId="{1FC17BBF-8180-4AE1-85A5-5942957B9744}" type="sibTrans" cxnId="{801DC5C1-6F5A-4E82-A37B-1017F62F3390}">
      <dgm:prSet/>
      <dgm:spPr/>
      <dgm:t>
        <a:bodyPr/>
        <a:lstStyle/>
        <a:p>
          <a:endParaRPr lang="en-US"/>
        </a:p>
      </dgm:t>
    </dgm:pt>
    <dgm:pt modelId="{50BBD83B-2A87-4173-B9CF-07C5C59C67B4}">
      <dgm:prSet phldrT="[Text]"/>
      <dgm:spPr/>
      <dgm:t>
        <a:bodyPr/>
        <a:lstStyle/>
        <a:p>
          <a:r>
            <a:rPr lang="en-US" dirty="0"/>
            <a:t>Higher Home Chaos</a:t>
          </a:r>
        </a:p>
      </dgm:t>
    </dgm:pt>
    <dgm:pt modelId="{C46CEF04-AC54-4162-BF09-60D2FE8343C9}" type="parTrans" cxnId="{03774C58-D25C-4AE6-9120-1611CC8B2C8F}">
      <dgm:prSet/>
      <dgm:spPr/>
      <dgm:t>
        <a:bodyPr/>
        <a:lstStyle/>
        <a:p>
          <a:endParaRPr lang="en-US"/>
        </a:p>
      </dgm:t>
    </dgm:pt>
    <dgm:pt modelId="{62191775-6134-45A9-ADA9-A30A1617BA50}" type="sibTrans" cxnId="{03774C58-D25C-4AE6-9120-1611CC8B2C8F}">
      <dgm:prSet/>
      <dgm:spPr/>
      <dgm:t>
        <a:bodyPr/>
        <a:lstStyle/>
        <a:p>
          <a:endParaRPr lang="en-US"/>
        </a:p>
      </dgm:t>
    </dgm:pt>
    <dgm:pt modelId="{699B5346-1A84-48F0-AD37-4C76C83AF681}">
      <dgm:prSet phldrT="[Text]"/>
      <dgm:spPr/>
      <dgm:t>
        <a:bodyPr/>
        <a:lstStyle/>
        <a:p>
          <a:r>
            <a:rPr lang="en-US" dirty="0"/>
            <a:t>Greater HPA output</a:t>
          </a:r>
        </a:p>
      </dgm:t>
    </dgm:pt>
    <dgm:pt modelId="{315BCC92-4817-4CCE-AD81-94E05FD060F4}" type="parTrans" cxnId="{46EBE1D9-E657-4861-AECE-339810F39ECE}">
      <dgm:prSet/>
      <dgm:spPr/>
      <dgm:t>
        <a:bodyPr/>
        <a:lstStyle/>
        <a:p>
          <a:endParaRPr lang="en-US"/>
        </a:p>
      </dgm:t>
    </dgm:pt>
    <dgm:pt modelId="{34F2228F-F0CE-4C5C-ADCC-4EAE0F3FB704}" type="sibTrans" cxnId="{46EBE1D9-E657-4861-AECE-339810F39ECE}">
      <dgm:prSet/>
      <dgm:spPr/>
      <dgm:t>
        <a:bodyPr/>
        <a:lstStyle/>
        <a:p>
          <a:endParaRPr lang="en-US"/>
        </a:p>
      </dgm:t>
    </dgm:pt>
    <dgm:pt modelId="{4D40931D-B74D-45DD-918D-0A563CF2F573}" type="pres">
      <dgm:prSet presAssocID="{C23A0FDE-4A8A-4758-8938-4BA01E109C2C}" presName="CompostProcess" presStyleCnt="0">
        <dgm:presLayoutVars>
          <dgm:dir/>
          <dgm:resizeHandles val="exact"/>
        </dgm:presLayoutVars>
      </dgm:prSet>
      <dgm:spPr/>
    </dgm:pt>
    <dgm:pt modelId="{2C3CDCD9-29B2-441D-B0E3-B5A32FA3A596}" type="pres">
      <dgm:prSet presAssocID="{C23A0FDE-4A8A-4758-8938-4BA01E109C2C}" presName="arrow" presStyleLbl="bgShp" presStyleIdx="0" presStyleCnt="1"/>
      <dgm:spPr/>
    </dgm:pt>
    <dgm:pt modelId="{62167965-62EA-4459-80FF-C37B1E08CE66}" type="pres">
      <dgm:prSet presAssocID="{C23A0FDE-4A8A-4758-8938-4BA01E109C2C}" presName="linearProcess" presStyleCnt="0"/>
      <dgm:spPr/>
    </dgm:pt>
    <dgm:pt modelId="{8735F966-0B0C-4C66-9FD4-183C54D51820}" type="pres">
      <dgm:prSet presAssocID="{7D892178-934A-46C1-B96A-68F17FAF2425}" presName="textNode" presStyleLbl="node1" presStyleIdx="0" presStyleCnt="3">
        <dgm:presLayoutVars>
          <dgm:bulletEnabled val="1"/>
        </dgm:presLayoutVars>
      </dgm:prSet>
      <dgm:spPr/>
    </dgm:pt>
    <dgm:pt modelId="{6BC84061-E1FF-486E-ACE5-AF263450F5C8}" type="pres">
      <dgm:prSet presAssocID="{1FC17BBF-8180-4AE1-85A5-5942957B9744}" presName="sibTrans" presStyleCnt="0"/>
      <dgm:spPr/>
    </dgm:pt>
    <dgm:pt modelId="{7BBB29ED-8BD3-4954-9B4E-7BF443A97AC6}" type="pres">
      <dgm:prSet presAssocID="{50BBD83B-2A87-4173-B9CF-07C5C59C67B4}" presName="textNode" presStyleLbl="node1" presStyleIdx="1" presStyleCnt="3">
        <dgm:presLayoutVars>
          <dgm:bulletEnabled val="1"/>
        </dgm:presLayoutVars>
      </dgm:prSet>
      <dgm:spPr/>
    </dgm:pt>
    <dgm:pt modelId="{866B5920-CF5B-44E0-AF35-5E2AC5D71293}" type="pres">
      <dgm:prSet presAssocID="{62191775-6134-45A9-ADA9-A30A1617BA50}" presName="sibTrans" presStyleCnt="0"/>
      <dgm:spPr/>
    </dgm:pt>
    <dgm:pt modelId="{9F2BA112-D5F8-42C1-A7AB-066FDC56C2B3}" type="pres">
      <dgm:prSet presAssocID="{699B5346-1A84-48F0-AD37-4C76C83AF681}" presName="textNode" presStyleLbl="node1" presStyleIdx="2" presStyleCnt="3">
        <dgm:presLayoutVars>
          <dgm:bulletEnabled val="1"/>
        </dgm:presLayoutVars>
      </dgm:prSet>
      <dgm:spPr/>
    </dgm:pt>
  </dgm:ptLst>
  <dgm:cxnLst>
    <dgm:cxn modelId="{BB5A5A05-5326-4670-AA92-88227B9434FE}" type="presOf" srcId="{7D892178-934A-46C1-B96A-68F17FAF2425}" destId="{8735F966-0B0C-4C66-9FD4-183C54D51820}" srcOrd="0" destOrd="0" presId="urn:microsoft.com/office/officeart/2005/8/layout/hProcess9"/>
    <dgm:cxn modelId="{3DD2A43C-203C-4B54-8D49-8F2879D98ECF}" type="presOf" srcId="{699B5346-1A84-48F0-AD37-4C76C83AF681}" destId="{9F2BA112-D5F8-42C1-A7AB-066FDC56C2B3}" srcOrd="0" destOrd="0" presId="urn:microsoft.com/office/officeart/2005/8/layout/hProcess9"/>
    <dgm:cxn modelId="{A6621E57-42D8-446F-9C1D-8E40D9153944}" type="presOf" srcId="{C23A0FDE-4A8A-4758-8938-4BA01E109C2C}" destId="{4D40931D-B74D-45DD-918D-0A563CF2F573}" srcOrd="0" destOrd="0" presId="urn:microsoft.com/office/officeart/2005/8/layout/hProcess9"/>
    <dgm:cxn modelId="{03774C58-D25C-4AE6-9120-1611CC8B2C8F}" srcId="{C23A0FDE-4A8A-4758-8938-4BA01E109C2C}" destId="{50BBD83B-2A87-4173-B9CF-07C5C59C67B4}" srcOrd="1" destOrd="0" parTransId="{C46CEF04-AC54-4162-BF09-60D2FE8343C9}" sibTransId="{62191775-6134-45A9-ADA9-A30A1617BA50}"/>
    <dgm:cxn modelId="{784AEA7D-979B-454E-A319-0F79E30EBD1E}" type="presOf" srcId="{50BBD83B-2A87-4173-B9CF-07C5C59C67B4}" destId="{7BBB29ED-8BD3-4954-9B4E-7BF443A97AC6}" srcOrd="0" destOrd="0" presId="urn:microsoft.com/office/officeart/2005/8/layout/hProcess9"/>
    <dgm:cxn modelId="{801DC5C1-6F5A-4E82-A37B-1017F62F3390}" srcId="{C23A0FDE-4A8A-4758-8938-4BA01E109C2C}" destId="{7D892178-934A-46C1-B96A-68F17FAF2425}" srcOrd="0" destOrd="0" parTransId="{2CB0A1F2-47D7-4061-91A1-C007FCE1D2C3}" sibTransId="{1FC17BBF-8180-4AE1-85A5-5942957B9744}"/>
    <dgm:cxn modelId="{46EBE1D9-E657-4861-AECE-339810F39ECE}" srcId="{C23A0FDE-4A8A-4758-8938-4BA01E109C2C}" destId="{699B5346-1A84-48F0-AD37-4C76C83AF681}" srcOrd="2" destOrd="0" parTransId="{315BCC92-4817-4CCE-AD81-94E05FD060F4}" sibTransId="{34F2228F-F0CE-4C5C-ADCC-4EAE0F3FB704}"/>
    <dgm:cxn modelId="{8D242965-8316-47B2-A469-61FFE2C0B46A}" type="presParOf" srcId="{4D40931D-B74D-45DD-918D-0A563CF2F573}" destId="{2C3CDCD9-29B2-441D-B0E3-B5A32FA3A596}" srcOrd="0" destOrd="0" presId="urn:microsoft.com/office/officeart/2005/8/layout/hProcess9"/>
    <dgm:cxn modelId="{AC03EE4C-7D1E-4C25-BE4D-41EEEB43B19E}" type="presParOf" srcId="{4D40931D-B74D-45DD-918D-0A563CF2F573}" destId="{62167965-62EA-4459-80FF-C37B1E08CE66}" srcOrd="1" destOrd="0" presId="urn:microsoft.com/office/officeart/2005/8/layout/hProcess9"/>
    <dgm:cxn modelId="{7C85F23E-9D6A-4B43-A449-53F11017628D}" type="presParOf" srcId="{62167965-62EA-4459-80FF-C37B1E08CE66}" destId="{8735F966-0B0C-4C66-9FD4-183C54D51820}" srcOrd="0" destOrd="0" presId="urn:microsoft.com/office/officeart/2005/8/layout/hProcess9"/>
    <dgm:cxn modelId="{D95B1747-1359-4AF7-ADCF-358CDA1571C2}" type="presParOf" srcId="{62167965-62EA-4459-80FF-C37B1E08CE66}" destId="{6BC84061-E1FF-486E-ACE5-AF263450F5C8}" srcOrd="1" destOrd="0" presId="urn:microsoft.com/office/officeart/2005/8/layout/hProcess9"/>
    <dgm:cxn modelId="{EC7E301F-8C80-4E68-8F82-F27657DA47A6}" type="presParOf" srcId="{62167965-62EA-4459-80FF-C37B1E08CE66}" destId="{7BBB29ED-8BD3-4954-9B4E-7BF443A97AC6}" srcOrd="2" destOrd="0" presId="urn:microsoft.com/office/officeart/2005/8/layout/hProcess9"/>
    <dgm:cxn modelId="{DBE0DAF6-0EC2-4B81-8918-1E21AA5D0ACA}" type="presParOf" srcId="{62167965-62EA-4459-80FF-C37B1E08CE66}" destId="{866B5920-CF5B-44E0-AF35-5E2AC5D71293}" srcOrd="3" destOrd="0" presId="urn:microsoft.com/office/officeart/2005/8/layout/hProcess9"/>
    <dgm:cxn modelId="{F3FCC510-4F2E-4DC9-BBB7-BEEB37DB1CE5}" type="presParOf" srcId="{62167965-62EA-4459-80FF-C37B1E08CE66}" destId="{9F2BA112-D5F8-42C1-A7AB-066FDC56C2B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3A0FDE-4A8A-4758-8938-4BA01E109C2C}" type="doc">
      <dgm:prSet loTypeId="urn:microsoft.com/office/officeart/2005/8/layout/hProcess9" loCatId="process" qsTypeId="urn:microsoft.com/office/officeart/2005/8/quickstyle/simple1" qsCatId="simple" csTypeId="urn:microsoft.com/office/officeart/2005/8/colors/accent1_2" csCatId="accent1" phldr="1"/>
      <dgm:spPr/>
    </dgm:pt>
    <dgm:pt modelId="{7D892178-934A-46C1-B96A-68F17FAF2425}">
      <dgm:prSet phldrT="[Text]"/>
      <dgm:spPr/>
      <dgm:t>
        <a:bodyPr/>
        <a:lstStyle/>
        <a:p>
          <a:r>
            <a:rPr lang="en-US" dirty="0"/>
            <a:t>Low SES</a:t>
          </a:r>
        </a:p>
      </dgm:t>
    </dgm:pt>
    <dgm:pt modelId="{2CB0A1F2-47D7-4061-91A1-C007FCE1D2C3}" type="parTrans" cxnId="{801DC5C1-6F5A-4E82-A37B-1017F62F3390}">
      <dgm:prSet/>
      <dgm:spPr/>
      <dgm:t>
        <a:bodyPr/>
        <a:lstStyle/>
        <a:p>
          <a:endParaRPr lang="en-US"/>
        </a:p>
      </dgm:t>
    </dgm:pt>
    <dgm:pt modelId="{1FC17BBF-8180-4AE1-85A5-5942957B9744}" type="sibTrans" cxnId="{801DC5C1-6F5A-4E82-A37B-1017F62F3390}">
      <dgm:prSet/>
      <dgm:spPr/>
      <dgm:t>
        <a:bodyPr/>
        <a:lstStyle/>
        <a:p>
          <a:endParaRPr lang="en-US"/>
        </a:p>
      </dgm:t>
    </dgm:pt>
    <dgm:pt modelId="{699B5346-1A84-48F0-AD37-4C76C83AF681}">
      <dgm:prSet phldrT="[Text]"/>
      <dgm:spPr/>
      <dgm:t>
        <a:bodyPr/>
        <a:lstStyle/>
        <a:p>
          <a:r>
            <a:rPr lang="en-US" dirty="0"/>
            <a:t>HPA axis disturbance</a:t>
          </a:r>
        </a:p>
      </dgm:t>
    </dgm:pt>
    <dgm:pt modelId="{315BCC92-4817-4CCE-AD81-94E05FD060F4}" type="parTrans" cxnId="{46EBE1D9-E657-4861-AECE-339810F39ECE}">
      <dgm:prSet/>
      <dgm:spPr/>
      <dgm:t>
        <a:bodyPr/>
        <a:lstStyle/>
        <a:p>
          <a:endParaRPr lang="en-US"/>
        </a:p>
      </dgm:t>
    </dgm:pt>
    <dgm:pt modelId="{34F2228F-F0CE-4C5C-ADCC-4EAE0F3FB704}" type="sibTrans" cxnId="{46EBE1D9-E657-4861-AECE-339810F39ECE}">
      <dgm:prSet/>
      <dgm:spPr/>
      <dgm:t>
        <a:bodyPr/>
        <a:lstStyle/>
        <a:p>
          <a:endParaRPr lang="en-US"/>
        </a:p>
      </dgm:t>
    </dgm:pt>
    <dgm:pt modelId="{4D40931D-B74D-45DD-918D-0A563CF2F573}" type="pres">
      <dgm:prSet presAssocID="{C23A0FDE-4A8A-4758-8938-4BA01E109C2C}" presName="CompostProcess" presStyleCnt="0">
        <dgm:presLayoutVars>
          <dgm:dir/>
          <dgm:resizeHandles val="exact"/>
        </dgm:presLayoutVars>
      </dgm:prSet>
      <dgm:spPr/>
    </dgm:pt>
    <dgm:pt modelId="{2C3CDCD9-29B2-441D-B0E3-B5A32FA3A596}" type="pres">
      <dgm:prSet presAssocID="{C23A0FDE-4A8A-4758-8938-4BA01E109C2C}" presName="arrow" presStyleLbl="bgShp" presStyleIdx="0" presStyleCnt="1"/>
      <dgm:spPr/>
    </dgm:pt>
    <dgm:pt modelId="{62167965-62EA-4459-80FF-C37B1E08CE66}" type="pres">
      <dgm:prSet presAssocID="{C23A0FDE-4A8A-4758-8938-4BA01E109C2C}" presName="linearProcess" presStyleCnt="0"/>
      <dgm:spPr/>
    </dgm:pt>
    <dgm:pt modelId="{8735F966-0B0C-4C66-9FD4-183C54D51820}" type="pres">
      <dgm:prSet presAssocID="{7D892178-934A-46C1-B96A-68F17FAF2425}" presName="textNode" presStyleLbl="node1" presStyleIdx="0" presStyleCnt="2">
        <dgm:presLayoutVars>
          <dgm:bulletEnabled val="1"/>
        </dgm:presLayoutVars>
      </dgm:prSet>
      <dgm:spPr/>
    </dgm:pt>
    <dgm:pt modelId="{6BC84061-E1FF-486E-ACE5-AF263450F5C8}" type="pres">
      <dgm:prSet presAssocID="{1FC17BBF-8180-4AE1-85A5-5942957B9744}" presName="sibTrans" presStyleCnt="0"/>
      <dgm:spPr/>
    </dgm:pt>
    <dgm:pt modelId="{9F2BA112-D5F8-42C1-A7AB-066FDC56C2B3}" type="pres">
      <dgm:prSet presAssocID="{699B5346-1A84-48F0-AD37-4C76C83AF681}" presName="textNode" presStyleLbl="node1" presStyleIdx="1" presStyleCnt="2">
        <dgm:presLayoutVars>
          <dgm:bulletEnabled val="1"/>
        </dgm:presLayoutVars>
      </dgm:prSet>
      <dgm:spPr/>
    </dgm:pt>
  </dgm:ptLst>
  <dgm:cxnLst>
    <dgm:cxn modelId="{63D42313-61B8-4566-8DCD-E4E9E7C8B5BD}" type="presOf" srcId="{7D892178-934A-46C1-B96A-68F17FAF2425}" destId="{8735F966-0B0C-4C66-9FD4-183C54D51820}" srcOrd="0" destOrd="0" presId="urn:microsoft.com/office/officeart/2005/8/layout/hProcess9"/>
    <dgm:cxn modelId="{FE5A136D-20B6-4172-82F1-5F96BF1444AA}" type="presOf" srcId="{699B5346-1A84-48F0-AD37-4C76C83AF681}" destId="{9F2BA112-D5F8-42C1-A7AB-066FDC56C2B3}" srcOrd="0" destOrd="0" presId="urn:microsoft.com/office/officeart/2005/8/layout/hProcess9"/>
    <dgm:cxn modelId="{A84B68BE-DE23-455B-A47B-8469FC5DBE5E}" type="presOf" srcId="{C23A0FDE-4A8A-4758-8938-4BA01E109C2C}" destId="{4D40931D-B74D-45DD-918D-0A563CF2F573}" srcOrd="0" destOrd="0" presId="urn:microsoft.com/office/officeart/2005/8/layout/hProcess9"/>
    <dgm:cxn modelId="{801DC5C1-6F5A-4E82-A37B-1017F62F3390}" srcId="{C23A0FDE-4A8A-4758-8938-4BA01E109C2C}" destId="{7D892178-934A-46C1-B96A-68F17FAF2425}" srcOrd="0" destOrd="0" parTransId="{2CB0A1F2-47D7-4061-91A1-C007FCE1D2C3}" sibTransId="{1FC17BBF-8180-4AE1-85A5-5942957B9744}"/>
    <dgm:cxn modelId="{46EBE1D9-E657-4861-AECE-339810F39ECE}" srcId="{C23A0FDE-4A8A-4758-8938-4BA01E109C2C}" destId="{699B5346-1A84-48F0-AD37-4C76C83AF681}" srcOrd="1" destOrd="0" parTransId="{315BCC92-4817-4CCE-AD81-94E05FD060F4}" sibTransId="{34F2228F-F0CE-4C5C-ADCC-4EAE0F3FB704}"/>
    <dgm:cxn modelId="{4BE05AC8-40DC-4F88-9B94-E4922C58277F}" type="presParOf" srcId="{4D40931D-B74D-45DD-918D-0A563CF2F573}" destId="{2C3CDCD9-29B2-441D-B0E3-B5A32FA3A596}" srcOrd="0" destOrd="0" presId="urn:microsoft.com/office/officeart/2005/8/layout/hProcess9"/>
    <dgm:cxn modelId="{98C090CA-628B-4A09-A9E9-E47CF6DC0751}" type="presParOf" srcId="{4D40931D-B74D-45DD-918D-0A563CF2F573}" destId="{62167965-62EA-4459-80FF-C37B1E08CE66}" srcOrd="1" destOrd="0" presId="urn:microsoft.com/office/officeart/2005/8/layout/hProcess9"/>
    <dgm:cxn modelId="{5CCCE931-9545-4CFC-823B-E464EDD381DA}" type="presParOf" srcId="{62167965-62EA-4459-80FF-C37B1E08CE66}" destId="{8735F966-0B0C-4C66-9FD4-183C54D51820}" srcOrd="0" destOrd="0" presId="urn:microsoft.com/office/officeart/2005/8/layout/hProcess9"/>
    <dgm:cxn modelId="{FD6E8559-9A22-44F0-9872-1C34A58A0061}" type="presParOf" srcId="{62167965-62EA-4459-80FF-C37B1E08CE66}" destId="{6BC84061-E1FF-486E-ACE5-AF263450F5C8}" srcOrd="1" destOrd="0" presId="urn:microsoft.com/office/officeart/2005/8/layout/hProcess9"/>
    <dgm:cxn modelId="{D201143D-B5C9-4B33-8E76-DD7FD1D6C9A8}" type="presParOf" srcId="{62167965-62EA-4459-80FF-C37B1E08CE66}" destId="{9F2BA112-D5F8-42C1-A7AB-066FDC56C2B3}"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CDCD9-29B2-441D-B0E3-B5A32FA3A596}">
      <dsp:nvSpPr>
        <dsp:cNvPr id="0" name=""/>
        <dsp:cNvSpPr/>
      </dsp:nvSpPr>
      <dsp:spPr>
        <a:xfrm>
          <a:off x="571499" y="0"/>
          <a:ext cx="64770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35F966-0B0C-4C66-9FD4-183C54D51820}">
      <dsp:nvSpPr>
        <dsp:cNvPr id="0" name=""/>
        <dsp:cNvSpPr/>
      </dsp:nvSpPr>
      <dsp:spPr>
        <a:xfrm>
          <a:off x="3813" y="1219199"/>
          <a:ext cx="1834306" cy="16256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Low SES</a:t>
          </a:r>
        </a:p>
      </dsp:txBody>
      <dsp:txXfrm>
        <a:off x="83168" y="1298554"/>
        <a:ext cx="1675596" cy="1466890"/>
      </dsp:txXfrm>
    </dsp:sp>
    <dsp:sp modelId="{7BBB29ED-8BD3-4954-9B4E-7BF443A97AC6}">
      <dsp:nvSpPr>
        <dsp:cNvPr id="0" name=""/>
        <dsp:cNvSpPr/>
      </dsp:nvSpPr>
      <dsp:spPr>
        <a:xfrm>
          <a:off x="1929835" y="1219199"/>
          <a:ext cx="1834306" cy="16256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Stress</a:t>
          </a:r>
        </a:p>
      </dsp:txBody>
      <dsp:txXfrm>
        <a:off x="2009190" y="1298554"/>
        <a:ext cx="1675596" cy="1466890"/>
      </dsp:txXfrm>
    </dsp:sp>
    <dsp:sp modelId="{9F2BA112-D5F8-42C1-A7AB-066FDC56C2B3}">
      <dsp:nvSpPr>
        <dsp:cNvPr id="0" name=""/>
        <dsp:cNvSpPr/>
      </dsp:nvSpPr>
      <dsp:spPr>
        <a:xfrm>
          <a:off x="3855857" y="1219199"/>
          <a:ext cx="1834306" cy="16256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HPA axis disturbance</a:t>
          </a:r>
        </a:p>
      </dsp:txBody>
      <dsp:txXfrm>
        <a:off x="3935212" y="1298554"/>
        <a:ext cx="1675596" cy="1466890"/>
      </dsp:txXfrm>
    </dsp:sp>
    <dsp:sp modelId="{5D61B378-C1EF-4B66-BE2B-DB59C505FF0C}">
      <dsp:nvSpPr>
        <dsp:cNvPr id="0" name=""/>
        <dsp:cNvSpPr/>
      </dsp:nvSpPr>
      <dsp:spPr>
        <a:xfrm>
          <a:off x="5781879" y="1219199"/>
          <a:ext cx="1834306" cy="16256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Psychiatric &amp; Physical ailments</a:t>
          </a:r>
        </a:p>
      </dsp:txBody>
      <dsp:txXfrm>
        <a:off x="5861234" y="1298554"/>
        <a:ext cx="1675596"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CDCD9-29B2-441D-B0E3-B5A32FA3A596}">
      <dsp:nvSpPr>
        <dsp:cNvPr id="0" name=""/>
        <dsp:cNvSpPr/>
      </dsp:nvSpPr>
      <dsp:spPr>
        <a:xfrm>
          <a:off x="537209" y="0"/>
          <a:ext cx="6088380" cy="3276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35F966-0B0C-4C66-9FD4-183C54D51820}">
      <dsp:nvSpPr>
        <dsp:cNvPr id="0" name=""/>
        <dsp:cNvSpPr/>
      </dsp:nvSpPr>
      <dsp:spPr>
        <a:xfrm>
          <a:off x="1051" y="982980"/>
          <a:ext cx="2298296" cy="13106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Low SES</a:t>
          </a:r>
        </a:p>
      </dsp:txBody>
      <dsp:txXfrm>
        <a:off x="65031" y="1046960"/>
        <a:ext cx="2170336" cy="1182680"/>
      </dsp:txXfrm>
    </dsp:sp>
    <dsp:sp modelId="{7BBB29ED-8BD3-4954-9B4E-7BF443A97AC6}">
      <dsp:nvSpPr>
        <dsp:cNvPr id="0" name=""/>
        <dsp:cNvSpPr/>
      </dsp:nvSpPr>
      <dsp:spPr>
        <a:xfrm>
          <a:off x="2444472" y="76200"/>
          <a:ext cx="2298296" cy="13106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Higher Home Chaos</a:t>
          </a:r>
        </a:p>
      </dsp:txBody>
      <dsp:txXfrm>
        <a:off x="2508452" y="140180"/>
        <a:ext cx="2170336" cy="1182680"/>
      </dsp:txXfrm>
    </dsp:sp>
    <dsp:sp modelId="{9F2BA112-D5F8-42C1-A7AB-066FDC56C2B3}">
      <dsp:nvSpPr>
        <dsp:cNvPr id="0" name=""/>
        <dsp:cNvSpPr/>
      </dsp:nvSpPr>
      <dsp:spPr>
        <a:xfrm>
          <a:off x="4863451" y="982980"/>
          <a:ext cx="2298296" cy="131064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Greater HPA output</a:t>
          </a:r>
        </a:p>
      </dsp:txBody>
      <dsp:txXfrm>
        <a:off x="4927431" y="1046960"/>
        <a:ext cx="2170336" cy="1182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CDCD9-29B2-441D-B0E3-B5A32FA3A596}">
      <dsp:nvSpPr>
        <dsp:cNvPr id="0" name=""/>
        <dsp:cNvSpPr/>
      </dsp:nvSpPr>
      <dsp:spPr>
        <a:xfrm>
          <a:off x="285749" y="0"/>
          <a:ext cx="3238500" cy="148742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35F966-0B0C-4C66-9FD4-183C54D51820}">
      <dsp:nvSpPr>
        <dsp:cNvPr id="0" name=""/>
        <dsp:cNvSpPr/>
      </dsp:nvSpPr>
      <dsp:spPr>
        <a:xfrm>
          <a:off x="3999" y="446227"/>
          <a:ext cx="1226343" cy="594969"/>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Low SES</a:t>
          </a:r>
        </a:p>
      </dsp:txBody>
      <dsp:txXfrm>
        <a:off x="33043" y="475271"/>
        <a:ext cx="1168255" cy="536881"/>
      </dsp:txXfrm>
    </dsp:sp>
    <dsp:sp modelId="{7BBB29ED-8BD3-4954-9B4E-7BF443A97AC6}">
      <dsp:nvSpPr>
        <dsp:cNvPr id="0" name=""/>
        <dsp:cNvSpPr/>
      </dsp:nvSpPr>
      <dsp:spPr>
        <a:xfrm>
          <a:off x="1291828" y="446227"/>
          <a:ext cx="1226343" cy="594969"/>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Higher Threat Interpretation</a:t>
          </a:r>
        </a:p>
      </dsp:txBody>
      <dsp:txXfrm>
        <a:off x="1320872" y="475271"/>
        <a:ext cx="1168255" cy="536881"/>
      </dsp:txXfrm>
    </dsp:sp>
    <dsp:sp modelId="{9F2BA112-D5F8-42C1-A7AB-066FDC56C2B3}">
      <dsp:nvSpPr>
        <dsp:cNvPr id="0" name=""/>
        <dsp:cNvSpPr/>
      </dsp:nvSpPr>
      <dsp:spPr>
        <a:xfrm>
          <a:off x="2579656" y="446227"/>
          <a:ext cx="1226343" cy="594969"/>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Greater HPA output</a:t>
          </a:r>
        </a:p>
      </dsp:txBody>
      <dsp:txXfrm>
        <a:off x="2608700" y="475271"/>
        <a:ext cx="1168255" cy="5368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CDCD9-29B2-441D-B0E3-B5A32FA3A596}">
      <dsp:nvSpPr>
        <dsp:cNvPr id="0" name=""/>
        <dsp:cNvSpPr/>
      </dsp:nvSpPr>
      <dsp:spPr>
        <a:xfrm>
          <a:off x="440054" y="0"/>
          <a:ext cx="4987290" cy="264372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35F966-0B0C-4C66-9FD4-183C54D51820}">
      <dsp:nvSpPr>
        <dsp:cNvPr id="0" name=""/>
        <dsp:cNvSpPr/>
      </dsp:nvSpPr>
      <dsp:spPr>
        <a:xfrm>
          <a:off x="2733" y="793118"/>
          <a:ext cx="1881112" cy="1057491"/>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Low SES</a:t>
          </a:r>
        </a:p>
      </dsp:txBody>
      <dsp:txXfrm>
        <a:off x="54355" y="844740"/>
        <a:ext cx="1777868" cy="954247"/>
      </dsp:txXfrm>
    </dsp:sp>
    <dsp:sp modelId="{7BBB29ED-8BD3-4954-9B4E-7BF443A97AC6}">
      <dsp:nvSpPr>
        <dsp:cNvPr id="0" name=""/>
        <dsp:cNvSpPr/>
      </dsp:nvSpPr>
      <dsp:spPr>
        <a:xfrm>
          <a:off x="1993143" y="793118"/>
          <a:ext cx="1881112" cy="1057491"/>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Higher Home Chaos</a:t>
          </a:r>
        </a:p>
      </dsp:txBody>
      <dsp:txXfrm>
        <a:off x="2044765" y="844740"/>
        <a:ext cx="1777868" cy="954247"/>
      </dsp:txXfrm>
    </dsp:sp>
    <dsp:sp modelId="{9F2BA112-D5F8-42C1-A7AB-066FDC56C2B3}">
      <dsp:nvSpPr>
        <dsp:cNvPr id="0" name=""/>
        <dsp:cNvSpPr/>
      </dsp:nvSpPr>
      <dsp:spPr>
        <a:xfrm>
          <a:off x="3983553" y="793118"/>
          <a:ext cx="1881112" cy="1057491"/>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Greater HPA output</a:t>
          </a:r>
        </a:p>
      </dsp:txBody>
      <dsp:txXfrm>
        <a:off x="4035175" y="844740"/>
        <a:ext cx="1777868" cy="9542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CDCD9-29B2-441D-B0E3-B5A32FA3A596}">
      <dsp:nvSpPr>
        <dsp:cNvPr id="0" name=""/>
        <dsp:cNvSpPr/>
      </dsp:nvSpPr>
      <dsp:spPr>
        <a:xfrm>
          <a:off x="571499" y="0"/>
          <a:ext cx="64770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35F966-0B0C-4C66-9FD4-183C54D51820}">
      <dsp:nvSpPr>
        <dsp:cNvPr id="0" name=""/>
        <dsp:cNvSpPr/>
      </dsp:nvSpPr>
      <dsp:spPr>
        <a:xfrm>
          <a:off x="597637" y="1219199"/>
          <a:ext cx="3119437" cy="16256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Low SES</a:t>
          </a:r>
        </a:p>
      </dsp:txBody>
      <dsp:txXfrm>
        <a:off x="676992" y="1298554"/>
        <a:ext cx="2960727" cy="1466890"/>
      </dsp:txXfrm>
    </dsp:sp>
    <dsp:sp modelId="{9F2BA112-D5F8-42C1-A7AB-066FDC56C2B3}">
      <dsp:nvSpPr>
        <dsp:cNvPr id="0" name=""/>
        <dsp:cNvSpPr/>
      </dsp:nvSpPr>
      <dsp:spPr>
        <a:xfrm>
          <a:off x="3902924" y="1219199"/>
          <a:ext cx="3119437" cy="16256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HPA axis disturbance</a:t>
          </a:r>
        </a:p>
      </dsp:txBody>
      <dsp:txXfrm>
        <a:off x="3982279" y="1298554"/>
        <a:ext cx="2960727"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youtube.com/watch?v=n_9YTeEHp1E&amp;NR=1"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155580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84BE4C-2836-477D-9EEE-335985D1D20A}" type="slidenum">
              <a:rPr lang="en-US"/>
              <a:pPr/>
              <a:t>12</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US" dirty="0"/>
              <a:t>Figure 2 | Trajectories of cortical change. The brain maps (</a:t>
            </a:r>
            <a:r>
              <a:rPr lang="en-US" dirty="0" err="1"/>
              <a:t>centre</a:t>
            </a:r>
            <a:r>
              <a:rPr lang="en-US" dirty="0"/>
              <a:t> panel)</a:t>
            </a:r>
          </a:p>
          <a:p>
            <a:r>
              <a:rPr lang="en-US" dirty="0"/>
              <a:t>show prominent clusters where the superior and average intelligence groups</a:t>
            </a:r>
          </a:p>
          <a:p>
            <a:r>
              <a:rPr lang="en-US" dirty="0"/>
              <a:t>differ signiﬁcantly in the trajectories of cortical development (t-statistic</a:t>
            </a:r>
          </a:p>
          <a:p>
            <a:r>
              <a:rPr lang="en-US" dirty="0"/>
              <a:t>maps show areas of signiﬁcant interaction between these IQ groups and the</a:t>
            </a:r>
          </a:p>
          <a:p>
            <a:r>
              <a:rPr lang="en-US" dirty="0"/>
              <a:t>cubic age term). a, Graph showing the trajectories at the cortical point of</a:t>
            </a:r>
          </a:p>
          <a:p>
            <a:r>
              <a:rPr lang="en-US" dirty="0"/>
              <a:t>maximum trajectory difference in the right superior frontal </a:t>
            </a:r>
            <a:r>
              <a:rPr lang="en-US" dirty="0" err="1"/>
              <a:t>gyrus</a:t>
            </a:r>
            <a:r>
              <a:rPr lang="en-US" dirty="0"/>
              <a:t> (point</a:t>
            </a:r>
          </a:p>
          <a:p>
            <a:r>
              <a:rPr lang="en-US" dirty="0"/>
              <a:t>indicated in upper brain map). b–d, Graphs showing the trajectories of the</a:t>
            </a:r>
          </a:p>
          <a:p>
            <a:r>
              <a:rPr lang="en-US" dirty="0"/>
              <a:t>mean thickness of all cortical points in the other clusters. The graph in d</a:t>
            </a:r>
          </a:p>
          <a:p>
            <a:r>
              <a:rPr lang="en-US" dirty="0"/>
              <a:t>relates to the area indicated in the lower brain map. The age of peak cortical</a:t>
            </a:r>
          </a:p>
          <a:p>
            <a:r>
              <a:rPr lang="en-US" dirty="0"/>
              <a:t>thickness is arrowed and signiﬁcance values of differences in shapes of</a:t>
            </a:r>
          </a:p>
          <a:p>
            <a:r>
              <a:rPr lang="en-US" dirty="0"/>
              <a:t>trajectories are given on the graphs. MNI, Montreal </a:t>
            </a:r>
            <a:r>
              <a:rPr lang="en-US" dirty="0" err="1"/>
              <a:t>Neurolog</a:t>
            </a:r>
            <a:endParaRPr lang="en-US" dirty="0"/>
          </a:p>
        </p:txBody>
      </p:sp>
    </p:spTree>
    <p:extLst>
      <p:ext uri="{BB962C8B-B14F-4D97-AF65-F5344CB8AC3E}">
        <p14:creationId xmlns:p14="http://schemas.microsoft.com/office/powerpoint/2010/main" val="2694928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F2C38-808B-4574-8DDC-BD4A8D3E1D02}" type="slidenum">
              <a:rPr lang="en-US"/>
              <a:pPr/>
              <a:t>13</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05827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 Developing differences in cortical thickness between the</a:t>
            </a:r>
          </a:p>
          <a:p>
            <a:r>
              <a:rPr lang="en-US" dirty="0"/>
              <a:t>superior and average intelligence groups. Group differences are</a:t>
            </a:r>
          </a:p>
          <a:p>
            <a:r>
              <a:rPr lang="en-US" dirty="0"/>
              <a:t>represented by t-statistics (t . 2.6), and show that the superior intelligence</a:t>
            </a:r>
          </a:p>
          <a:p>
            <a:r>
              <a:rPr lang="en-US" dirty="0"/>
              <a:t>group has a thinner superior prefrontal cortex at the earliest age (purple</a:t>
            </a:r>
          </a:p>
          <a:p>
            <a:r>
              <a:rPr lang="en-US" dirty="0"/>
              <a:t>regions). There is then a rapid increase in cortical thickness (red, green and</a:t>
            </a:r>
          </a:p>
          <a:p>
            <a:r>
              <a:rPr lang="en-US" dirty="0"/>
              <a:t>yellow regions) in the superior intelligence group, peaking at age 13 and</a:t>
            </a:r>
          </a:p>
          <a:p>
            <a:r>
              <a:rPr lang="en-US" dirty="0"/>
              <a:t>waning in late adolescence.</a:t>
            </a:r>
          </a:p>
        </p:txBody>
      </p:sp>
      <p:sp>
        <p:nvSpPr>
          <p:cNvPr id="4" name="Slide Number Placeholder 3"/>
          <p:cNvSpPr>
            <a:spLocks noGrp="1"/>
          </p:cNvSpPr>
          <p:nvPr>
            <p:ph type="sldNum" sz="quarter" idx="10"/>
          </p:nvPr>
        </p:nvSpPr>
        <p:spPr/>
        <p:txBody>
          <a:bodyPr/>
          <a:lstStyle/>
          <a:p>
            <a:fld id="{A8B732B4-A220-4D64-89E5-594291243225}" type="slidenum">
              <a:rPr lang="en-US" smtClean="0"/>
              <a:pPr/>
              <a:t>14</a:t>
            </a:fld>
            <a:endParaRPr lang="en-US"/>
          </a:p>
        </p:txBody>
      </p:sp>
    </p:spTree>
    <p:extLst>
      <p:ext uri="{BB962C8B-B14F-4D97-AF65-F5344CB8AC3E}">
        <p14:creationId xmlns:p14="http://schemas.microsoft.com/office/powerpoint/2010/main" val="2472434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84BE4C-2836-477D-9EEE-335985D1D20A}" type="slidenum">
              <a:rPr lang="en-US"/>
              <a:pPr/>
              <a:t>15</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8880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2967359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2818682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100103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19</a:t>
            </a:fld>
            <a:endParaRPr lang="en-US">
              <a:solidFill>
                <a:srgbClr val="000000"/>
              </a:solidFill>
            </a:endParaRPr>
          </a:p>
        </p:txBody>
      </p:sp>
    </p:spTree>
    <p:extLst>
      <p:ext uri="{BB962C8B-B14F-4D97-AF65-F5344CB8AC3E}">
        <p14:creationId xmlns:p14="http://schemas.microsoft.com/office/powerpoint/2010/main" val="3787510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val="3703377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27</a:t>
            </a:fld>
            <a:endParaRPr lang="en-US"/>
          </a:p>
        </p:txBody>
      </p:sp>
    </p:spTree>
    <p:extLst>
      <p:ext uri="{BB962C8B-B14F-4D97-AF65-F5344CB8AC3E}">
        <p14:creationId xmlns:p14="http://schemas.microsoft.com/office/powerpoint/2010/main" val="403512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1400797" y="930276"/>
            <a:ext cx="4054855" cy="3186113"/>
          </a:xfrm>
          <a:prstGeom prst="rect">
            <a:avLst/>
          </a:prstGeom>
          <a:solidFill>
            <a:srgbClr val="FFFFFF"/>
          </a:solidFill>
          <a:ln w="9525">
            <a:solidFill>
              <a:srgbClr val="000000"/>
            </a:solidFill>
            <a:miter lim="800000"/>
            <a:headEnd/>
            <a:tailEnd/>
          </a:ln>
        </p:spPr>
        <p:txBody>
          <a:bodyPr wrap="none" lIns="83622" tIns="41811" rIns="83622" bIns="41811" anchor="ct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endParaRPr lang="en-US" altLang="en-US"/>
          </a:p>
        </p:txBody>
      </p:sp>
      <p:sp>
        <p:nvSpPr>
          <p:cNvPr id="84995" name="Text Box 2"/>
          <p:cNvSpPr>
            <a:spLocks noGrp="1" noChangeArrowheads="1"/>
          </p:cNvSpPr>
          <p:nvPr>
            <p:ph type="body"/>
          </p:nvPr>
        </p:nvSpPr>
        <p:spPr>
          <a:xfrm>
            <a:off x="1046714" y="4425951"/>
            <a:ext cx="4770783" cy="3535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77788" indent="-77788" eaLnBrk="1">
              <a:lnSpc>
                <a:spcPct val="93000"/>
              </a:lnSpc>
              <a:spcBef>
                <a:spcPct val="0"/>
              </a:spcBef>
              <a:buSzPct val="45000"/>
              <a:tabLst>
                <a:tab pos="661988" algn="l"/>
                <a:tab pos="1323975" algn="l"/>
                <a:tab pos="1985963" algn="l"/>
                <a:tab pos="2647950" algn="l"/>
                <a:tab pos="3309938" algn="l"/>
                <a:tab pos="3971925" algn="l"/>
                <a:tab pos="4633913" algn="l"/>
              </a:tabLst>
            </a:pPr>
            <a:r>
              <a:rPr lang="en-GB" altLang="en-US">
                <a:latin typeface="Arial" pitchFamily="34" charset="0"/>
                <a:ea typeface="msgothic"/>
                <a:cs typeface="msgothic"/>
              </a:rPr>
              <a:t>Postnatal cortical surface expansion. Maps of postnatal cortical surface expansion on the standard mesh average inflated term infant surfaces for both hemispheres, shown in lateral (A), medial (B), dorsal (C), and ventral (D) views. The absolute expansion scale indicates how many times larger the surface area of a given region is in adulthood relative to that region’s area at term. The relative expansion scale indicates the difference in proportion of total surface area at term birth and adulthood.</a:t>
            </a:r>
          </a:p>
        </p:txBody>
      </p:sp>
    </p:spTree>
    <p:extLst>
      <p:ext uri="{BB962C8B-B14F-4D97-AF65-F5344CB8AC3E}">
        <p14:creationId xmlns:p14="http://schemas.microsoft.com/office/powerpoint/2010/main" val="288347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chemeClr val="accent1">
                    <a:lumMod val="75000"/>
                  </a:schemeClr>
                </a:solidFill>
              </a:rPr>
              <a:t>Do you think this developmental trajectory of bold signal variability is congruent with the manifestation of certain neural, developmental, or psychopathological illnesses? </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29</a:t>
            </a:fld>
            <a:endParaRPr lang="en-US"/>
          </a:p>
        </p:txBody>
      </p:sp>
    </p:spTree>
    <p:extLst>
      <p:ext uri="{BB962C8B-B14F-4D97-AF65-F5344CB8AC3E}">
        <p14:creationId xmlns:p14="http://schemas.microsoft.com/office/powerpoint/2010/main" val="968998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your attention to Table 1</a:t>
            </a:r>
          </a:p>
        </p:txBody>
      </p:sp>
      <p:sp>
        <p:nvSpPr>
          <p:cNvPr id="4" name="Slide Number Placeholder 3"/>
          <p:cNvSpPr>
            <a:spLocks noGrp="1"/>
          </p:cNvSpPr>
          <p:nvPr>
            <p:ph type="sldNum" sz="quarter" idx="10"/>
          </p:nvPr>
        </p:nvSpPr>
        <p:spPr/>
        <p:txBody>
          <a:bodyPr/>
          <a:lstStyle/>
          <a:p>
            <a:fld id="{80803BEC-D41D-4A2F-974A-F2C12A5FAD7B}" type="slidenum">
              <a:rPr lang="en-US" smtClean="0"/>
              <a:t>34</a:t>
            </a:fld>
            <a:endParaRPr lang="en-US"/>
          </a:p>
        </p:txBody>
      </p:sp>
    </p:spTree>
    <p:extLst>
      <p:ext uri="{BB962C8B-B14F-4D97-AF65-F5344CB8AC3E}">
        <p14:creationId xmlns:p14="http://schemas.microsoft.com/office/powerpoint/2010/main" val="544458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Subset: 106 HR (15 HR-ASD, 91 HR-neg.), 42 LR </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41</a:t>
            </a:fld>
            <a:endParaRPr lang="en-US"/>
          </a:p>
        </p:txBody>
      </p:sp>
    </p:spTree>
    <p:extLst>
      <p:ext uri="{BB962C8B-B14F-4D97-AF65-F5344CB8AC3E}">
        <p14:creationId xmlns:p14="http://schemas.microsoft.com/office/powerpoint/2010/main" val="1949581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Practical/clinical significance?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Why does this make sense? (or not…)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Methodological issues?</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50</a:t>
            </a:fld>
            <a:endParaRPr lang="en-US"/>
          </a:p>
        </p:txBody>
      </p:sp>
    </p:spTree>
    <p:extLst>
      <p:ext uri="{BB962C8B-B14F-4D97-AF65-F5344CB8AC3E}">
        <p14:creationId xmlns:p14="http://schemas.microsoft.com/office/powerpoint/2010/main" val="1128244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2 | Reduced language-related brain activation in toddlers with ASD as compared to TD toddlers. a, Whole-brain activation to speech paradigms with varying levels of prosody in TD toddlers and toddlers with ASD. b, Per cent signal change extracted from two ROIs (left and right temporal regions) within the </a:t>
            </a:r>
            <a:r>
              <a:rPr lang="en-US" dirty="0" err="1"/>
              <a:t>Neurosynth</a:t>
            </a:r>
            <a:r>
              <a:rPr lang="en-US" dirty="0"/>
              <a:t> ‘language’ meta-analysis map (https://neurosynth.org/) across three language paradigms. </a:t>
            </a:r>
            <a:r>
              <a:rPr lang="en-US" dirty="0" err="1"/>
              <a:t>Barplots</a:t>
            </a:r>
            <a:r>
              <a:rPr lang="en-US" dirty="0"/>
              <a:t> show average per cent signal change, and error bars show </a:t>
            </a:r>
            <a:r>
              <a:rPr lang="en-US" dirty="0" err="1"/>
              <a:t>s.e.m.</a:t>
            </a:r>
            <a:r>
              <a:rPr lang="en-US" dirty="0"/>
              <a:t> Asterisks indicate significant results of two-sample two-tailed t tests between groups (TD versus ASD). d, Cohen’s d. *P&lt; 0.</a:t>
            </a:r>
          </a:p>
        </p:txBody>
      </p:sp>
      <p:sp>
        <p:nvSpPr>
          <p:cNvPr id="4" name="Slide Number Placeholder 3"/>
          <p:cNvSpPr>
            <a:spLocks noGrp="1"/>
          </p:cNvSpPr>
          <p:nvPr>
            <p:ph type="sldNum" sz="quarter" idx="5"/>
          </p:nvPr>
        </p:nvSpPr>
        <p:spPr/>
        <p:txBody>
          <a:bodyPr/>
          <a:lstStyle/>
          <a:p>
            <a:fld id="{A8B732B4-A220-4D64-89E5-594291243225}" type="slidenum">
              <a:rPr lang="en-US" smtClean="0"/>
              <a:pPr/>
              <a:t>56</a:t>
            </a:fld>
            <a:endParaRPr lang="en-US"/>
          </a:p>
        </p:txBody>
      </p:sp>
    </p:spTree>
    <p:extLst>
      <p:ext uri="{BB962C8B-B14F-4D97-AF65-F5344CB8AC3E}">
        <p14:creationId xmlns:p14="http://schemas.microsoft.com/office/powerpoint/2010/main" val="4289269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Scatterplots showing correlations between brain activation to language and social communication abilities in toddlers. Black lines in each scatterplot represent regression model fit across all individuals (toddlers with ASD and TD toddlers) and language paradigms (mild affect speech, moderate affect speech and motherese). The r values indicate Pearson’s correlation coefficients (for estimated coefficients from mixed-effects models, see Supplementary Table 2). **P&lt; 0.001.</a:t>
            </a:r>
          </a:p>
        </p:txBody>
      </p:sp>
      <p:sp>
        <p:nvSpPr>
          <p:cNvPr id="4" name="Slide Number Placeholder 3"/>
          <p:cNvSpPr>
            <a:spLocks noGrp="1"/>
          </p:cNvSpPr>
          <p:nvPr>
            <p:ph type="sldNum" sz="quarter" idx="5"/>
          </p:nvPr>
        </p:nvSpPr>
        <p:spPr/>
        <p:txBody>
          <a:bodyPr/>
          <a:lstStyle/>
          <a:p>
            <a:fld id="{A8B732B4-A220-4D64-89E5-594291243225}" type="slidenum">
              <a:rPr lang="en-US" smtClean="0"/>
              <a:pPr/>
              <a:t>57</a:t>
            </a:fld>
            <a:endParaRPr lang="en-US"/>
          </a:p>
        </p:txBody>
      </p:sp>
    </p:spTree>
    <p:extLst>
      <p:ext uri="{BB962C8B-B14F-4D97-AF65-F5344CB8AC3E}">
        <p14:creationId xmlns:p14="http://schemas.microsoft.com/office/powerpoint/2010/main" val="247933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Gaze-contingent eye tracking measures of preference for motherese and correlations with neural response to motherese in toddlers with ASD and TD toddlers. a, TD toddlers showed significantly stronger preference for motherese over non-social, computer ‘techno’ images and sounds compared to toddlers with ASD (t(52) = 3.25, P = 0.001, Cohen’s d = 0.83, 95% CI 0.25–1.4; two-sample one-tailed t test). d, Cohen’s d; white cross, group mean. b, Correlations between visual attention preference for motherese and neural response to motherese in toddlers with ASD and TD toddlers. In the TD group, there was a significant positive correlation in the left temporal ROI (r(21) = 0.407, P = 0.03), but no statistically significant correlations were observed for the right temporal ROI (r(21) = 0.186, P = 0.2). In the ASD group, there was no statistically significant correlation in either left (r(29) = 0.007, P = 0.49) or right temporal ROI (r(29) = −0.097, P = 0.7). *P&lt; 0.01.</a:t>
            </a:r>
          </a:p>
        </p:txBody>
      </p:sp>
      <p:sp>
        <p:nvSpPr>
          <p:cNvPr id="4" name="Slide Number Placeholder 3"/>
          <p:cNvSpPr>
            <a:spLocks noGrp="1"/>
          </p:cNvSpPr>
          <p:nvPr>
            <p:ph type="sldNum" sz="quarter" idx="5"/>
          </p:nvPr>
        </p:nvSpPr>
        <p:spPr/>
        <p:txBody>
          <a:bodyPr/>
          <a:lstStyle/>
          <a:p>
            <a:fld id="{A8B732B4-A220-4D64-89E5-594291243225}" type="slidenum">
              <a:rPr lang="en-US" smtClean="0"/>
              <a:pPr/>
              <a:t>58</a:t>
            </a:fld>
            <a:endParaRPr lang="en-US"/>
          </a:p>
        </p:txBody>
      </p:sp>
    </p:spTree>
    <p:extLst>
      <p:ext uri="{BB962C8B-B14F-4D97-AF65-F5344CB8AC3E}">
        <p14:creationId xmlns:p14="http://schemas.microsoft.com/office/powerpoint/2010/main" val="2116498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5 | TD and ASD subgroups with distinct fMRI–clinical patterns and correlations with </a:t>
            </a:r>
            <a:r>
              <a:rPr lang="en-US" dirty="0" err="1"/>
              <a:t>behavioural</a:t>
            </a:r>
            <a:r>
              <a:rPr lang="en-US" dirty="0"/>
              <a:t> preference for motherese. a, SNF and Louvain algorithm revealed four fMRI–clinical distinct subgroups (green, TD; red, ASD), including two clusters predominantly containing TD individuals (cluster 1: 12 TD, 2 ASD; cluster 2: 8 TD, 3 ASD) and two clusters entirely containing individuals with ASD (cluster 3: 0 TD, 14 ASD; cluster 4: 0 TD, 11 ASD). b, The left </a:t>
            </a:r>
            <a:r>
              <a:rPr lang="en-US" dirty="0" err="1"/>
              <a:t>barplot</a:t>
            </a:r>
            <a:r>
              <a:rPr lang="en-US" dirty="0"/>
              <a:t> displays average per cent signal change across language paradigms for each cluster. The right </a:t>
            </a:r>
            <a:r>
              <a:rPr lang="en-US" dirty="0" err="1"/>
              <a:t>barplot</a:t>
            </a:r>
            <a:r>
              <a:rPr lang="en-US" dirty="0"/>
              <a:t> shows differences in per cent signal change between motherese versus moderate affect speech in four clusters. The error bars represent the standard error of the mean. c, Social and language ability across clusters. Boxplots show interquartile range (IQR; first quartile, Q1; third quartile, Q3); the horizontal line inside the box represents the median; whiskers indicate Q1 – (1.5 × IQR) or Q3 + (1.5 × IQR). d, Toddlers in clusters 1 and 2 had significantly higher percentage fixation towards motherese versus non-social computer ‘techno’ images and sounds than toddlers with ASD in cluster 4 (cluster 1 versus 4: 79.28% versus 41%; t(19) = 3.95, P = 0.0009, Cohen’s d = 1.86, 95% CI 0.75–2.98; cluster 2 versus 4: 78.83% versus 41%; t(16) = 3.82, P = 0.001, Cohen’s d = 1.86, 95% CI 0.66–3.07). The white cross indicates group mean. The heatmap matrix shows standardized effect sizes (Cohen’s d) for each pairwise group comparison between clusters. Cohen’s d value is shown in each cell, and the standard effect size is also indicated by the </a:t>
            </a:r>
            <a:r>
              <a:rPr lang="en-US" dirty="0" err="1"/>
              <a:t>colour</a:t>
            </a:r>
            <a:r>
              <a:rPr lang="en-US" dirty="0"/>
              <a:t> of the cell. Asterisks indicate significant results of two-sample one-tailed t tests between clusters. ***P</a:t>
            </a:r>
          </a:p>
        </p:txBody>
      </p:sp>
      <p:sp>
        <p:nvSpPr>
          <p:cNvPr id="4" name="Slide Number Placeholder 3"/>
          <p:cNvSpPr>
            <a:spLocks noGrp="1"/>
          </p:cNvSpPr>
          <p:nvPr>
            <p:ph type="sldNum" sz="quarter" idx="5"/>
          </p:nvPr>
        </p:nvSpPr>
        <p:spPr/>
        <p:txBody>
          <a:bodyPr/>
          <a:lstStyle/>
          <a:p>
            <a:fld id="{A8B732B4-A220-4D64-89E5-594291243225}" type="slidenum">
              <a:rPr lang="en-US" smtClean="0"/>
              <a:pPr/>
              <a:t>59</a:t>
            </a:fld>
            <a:endParaRPr lang="en-US"/>
          </a:p>
        </p:txBody>
      </p:sp>
    </p:spTree>
    <p:extLst>
      <p:ext uri="{BB962C8B-B14F-4D97-AF65-F5344CB8AC3E}">
        <p14:creationId xmlns:p14="http://schemas.microsoft.com/office/powerpoint/2010/main" val="3090494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61</a:t>
            </a:fld>
            <a:endParaRPr lang="en-US"/>
          </a:p>
        </p:txBody>
      </p:sp>
    </p:spTree>
    <p:extLst>
      <p:ext uri="{BB962C8B-B14F-4D97-AF65-F5344CB8AC3E}">
        <p14:creationId xmlns:p14="http://schemas.microsoft.com/office/powerpoint/2010/main" val="72370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62</a:t>
            </a:fld>
            <a:endParaRPr lang="en-US"/>
          </a:p>
        </p:txBody>
      </p:sp>
    </p:spTree>
    <p:extLst>
      <p:ext uri="{BB962C8B-B14F-4D97-AF65-F5344CB8AC3E}">
        <p14:creationId xmlns:p14="http://schemas.microsoft.com/office/powerpoint/2010/main" val="201214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Comic Sans MS" pitchFamily="66" charset="0"/>
              </a:defRPr>
            </a:lvl1pPr>
            <a:lvl2pPr marL="742950" indent="-285750" defTabSz="931863" eaLnBrk="0" hangingPunct="0">
              <a:defRPr sz="2400">
                <a:solidFill>
                  <a:schemeClr val="tx1"/>
                </a:solidFill>
                <a:latin typeface="Comic Sans MS" pitchFamily="66" charset="0"/>
              </a:defRPr>
            </a:lvl2pPr>
            <a:lvl3pPr marL="1143000" indent="-228600" defTabSz="931863" eaLnBrk="0" hangingPunct="0">
              <a:defRPr sz="2400">
                <a:solidFill>
                  <a:schemeClr val="tx1"/>
                </a:solidFill>
                <a:latin typeface="Comic Sans MS" pitchFamily="66" charset="0"/>
              </a:defRPr>
            </a:lvl3pPr>
            <a:lvl4pPr marL="1600200" indent="-228600" defTabSz="931863" eaLnBrk="0" hangingPunct="0">
              <a:defRPr sz="2400">
                <a:solidFill>
                  <a:schemeClr val="tx1"/>
                </a:solidFill>
                <a:latin typeface="Comic Sans MS" pitchFamily="66" charset="0"/>
              </a:defRPr>
            </a:lvl4pPr>
            <a:lvl5pPr marL="2057400" indent="-228600" defTabSz="931863" eaLnBrk="0" hangingPunct="0">
              <a:defRPr sz="2400">
                <a:solidFill>
                  <a:schemeClr val="tx1"/>
                </a:solidFill>
                <a:latin typeface="Comic Sans MS" pitchFamily="66" charset="0"/>
              </a:defRPr>
            </a:lvl5pPr>
            <a:lvl6pPr marL="2514600" indent="-228600" defTabSz="931863" eaLnBrk="0" fontAlgn="base" hangingPunct="0">
              <a:spcBef>
                <a:spcPct val="0"/>
              </a:spcBef>
              <a:spcAft>
                <a:spcPct val="0"/>
              </a:spcAft>
              <a:defRPr sz="2400">
                <a:solidFill>
                  <a:schemeClr val="tx1"/>
                </a:solidFill>
                <a:latin typeface="Comic Sans MS" pitchFamily="66" charset="0"/>
              </a:defRPr>
            </a:lvl6pPr>
            <a:lvl7pPr marL="2971800" indent="-228600" defTabSz="931863" eaLnBrk="0" fontAlgn="base" hangingPunct="0">
              <a:spcBef>
                <a:spcPct val="0"/>
              </a:spcBef>
              <a:spcAft>
                <a:spcPct val="0"/>
              </a:spcAft>
              <a:defRPr sz="2400">
                <a:solidFill>
                  <a:schemeClr val="tx1"/>
                </a:solidFill>
                <a:latin typeface="Comic Sans MS" pitchFamily="66" charset="0"/>
              </a:defRPr>
            </a:lvl7pPr>
            <a:lvl8pPr marL="3429000" indent="-228600" defTabSz="931863" eaLnBrk="0" fontAlgn="base" hangingPunct="0">
              <a:spcBef>
                <a:spcPct val="0"/>
              </a:spcBef>
              <a:spcAft>
                <a:spcPct val="0"/>
              </a:spcAft>
              <a:defRPr sz="2400">
                <a:solidFill>
                  <a:schemeClr val="tx1"/>
                </a:solidFill>
                <a:latin typeface="Comic Sans MS" pitchFamily="66" charset="0"/>
              </a:defRPr>
            </a:lvl8pPr>
            <a:lvl9pPr marL="3886200" indent="-228600" defTabSz="931863" eaLnBrk="0" fontAlgn="base" hangingPunct="0">
              <a:spcBef>
                <a:spcPct val="0"/>
              </a:spcBef>
              <a:spcAft>
                <a:spcPct val="0"/>
              </a:spcAft>
              <a:defRPr sz="2400">
                <a:solidFill>
                  <a:schemeClr val="tx1"/>
                </a:solidFill>
                <a:latin typeface="Comic Sans MS" pitchFamily="66" charset="0"/>
              </a:defRPr>
            </a:lvl9pPr>
          </a:lstStyle>
          <a:p>
            <a:pPr eaLnBrk="1" hangingPunct="1"/>
            <a:fld id="{00718B52-7649-4DDB-93AB-CE482F7C977D}" type="slidenum">
              <a:rPr lang="en-US" altLang="en-US" sz="1200" smtClean="0">
                <a:latin typeface="Times New Roman" pitchFamily="18" charset="0"/>
              </a:rPr>
              <a:pP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2408971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64</a:t>
            </a:fld>
            <a:endParaRPr lang="en-US"/>
          </a:p>
        </p:txBody>
      </p:sp>
    </p:spTree>
    <p:extLst>
      <p:ext uri="{BB962C8B-B14F-4D97-AF65-F5344CB8AC3E}">
        <p14:creationId xmlns:p14="http://schemas.microsoft.com/office/powerpoint/2010/main" val="778893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A8B732B4-A220-4D64-89E5-594291243225}" type="slidenum">
              <a:rPr lang="en-US" smtClean="0"/>
              <a:pPr/>
              <a:t>65</a:t>
            </a:fld>
            <a:endParaRPr lang="en-US"/>
          </a:p>
        </p:txBody>
      </p:sp>
    </p:spTree>
    <p:extLst>
      <p:ext uri="{BB962C8B-B14F-4D97-AF65-F5344CB8AC3E}">
        <p14:creationId xmlns:p14="http://schemas.microsoft.com/office/powerpoint/2010/main" val="3581616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66</a:t>
            </a:fld>
            <a:endParaRPr lang="en-US"/>
          </a:p>
        </p:txBody>
      </p:sp>
    </p:spTree>
    <p:extLst>
      <p:ext uri="{BB962C8B-B14F-4D97-AF65-F5344CB8AC3E}">
        <p14:creationId xmlns:p14="http://schemas.microsoft.com/office/powerpoint/2010/main" val="4117612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CDE303-8C9B-4939-A876-20A9D2C84794}" type="slidenum">
              <a:rPr lang="en-US"/>
              <a:pPr/>
              <a:t>68</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a:t>Does not imply innateness b/c most humans have very similar pre- and postnatal environments</a:t>
            </a:r>
          </a:p>
        </p:txBody>
      </p:sp>
    </p:spTree>
    <p:extLst>
      <p:ext uri="{BB962C8B-B14F-4D97-AF65-F5344CB8AC3E}">
        <p14:creationId xmlns:p14="http://schemas.microsoft.com/office/powerpoint/2010/main" val="2859921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69</a:t>
            </a:fld>
            <a:endParaRPr lang="en-US"/>
          </a:p>
        </p:txBody>
      </p:sp>
    </p:spTree>
    <p:extLst>
      <p:ext uri="{BB962C8B-B14F-4D97-AF65-F5344CB8AC3E}">
        <p14:creationId xmlns:p14="http://schemas.microsoft.com/office/powerpoint/2010/main" val="959303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70</a:t>
            </a:fld>
            <a:endParaRPr lang="en-US"/>
          </a:p>
        </p:txBody>
      </p:sp>
    </p:spTree>
    <p:extLst>
      <p:ext uri="{BB962C8B-B14F-4D97-AF65-F5344CB8AC3E}">
        <p14:creationId xmlns:p14="http://schemas.microsoft.com/office/powerpoint/2010/main" val="180115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71</a:t>
            </a:fld>
            <a:endParaRPr lang="en-US"/>
          </a:p>
        </p:txBody>
      </p:sp>
    </p:spTree>
    <p:extLst>
      <p:ext uri="{BB962C8B-B14F-4D97-AF65-F5344CB8AC3E}">
        <p14:creationId xmlns:p14="http://schemas.microsoft.com/office/powerpoint/2010/main" val="3519120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72</a:t>
            </a:fld>
            <a:endParaRPr lang="en-US"/>
          </a:p>
        </p:txBody>
      </p:sp>
    </p:spTree>
    <p:extLst>
      <p:ext uri="{BB962C8B-B14F-4D97-AF65-F5344CB8AC3E}">
        <p14:creationId xmlns:p14="http://schemas.microsoft.com/office/powerpoint/2010/main" val="170459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74</a:t>
            </a:fld>
            <a:endParaRPr lang="en-US"/>
          </a:p>
        </p:txBody>
      </p:sp>
    </p:spTree>
    <p:extLst>
      <p:ext uri="{BB962C8B-B14F-4D97-AF65-F5344CB8AC3E}">
        <p14:creationId xmlns:p14="http://schemas.microsoft.com/office/powerpoint/2010/main" val="743420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75</a:t>
            </a:fld>
            <a:endParaRPr lang="en-US"/>
          </a:p>
        </p:txBody>
      </p:sp>
    </p:spTree>
    <p:extLst>
      <p:ext uri="{BB962C8B-B14F-4D97-AF65-F5344CB8AC3E}">
        <p14:creationId xmlns:p14="http://schemas.microsoft.com/office/powerpoint/2010/main" val="361524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Comic Sans MS" pitchFamily="66" charset="0"/>
              </a:defRPr>
            </a:lvl1pPr>
            <a:lvl2pPr marL="742950" indent="-285750" defTabSz="931863" eaLnBrk="0" hangingPunct="0">
              <a:defRPr sz="2400">
                <a:solidFill>
                  <a:schemeClr val="tx1"/>
                </a:solidFill>
                <a:latin typeface="Comic Sans MS" pitchFamily="66" charset="0"/>
              </a:defRPr>
            </a:lvl2pPr>
            <a:lvl3pPr marL="1143000" indent="-228600" defTabSz="931863" eaLnBrk="0" hangingPunct="0">
              <a:defRPr sz="2400">
                <a:solidFill>
                  <a:schemeClr val="tx1"/>
                </a:solidFill>
                <a:latin typeface="Comic Sans MS" pitchFamily="66" charset="0"/>
              </a:defRPr>
            </a:lvl3pPr>
            <a:lvl4pPr marL="1600200" indent="-228600" defTabSz="931863" eaLnBrk="0" hangingPunct="0">
              <a:defRPr sz="2400">
                <a:solidFill>
                  <a:schemeClr val="tx1"/>
                </a:solidFill>
                <a:latin typeface="Comic Sans MS" pitchFamily="66" charset="0"/>
              </a:defRPr>
            </a:lvl4pPr>
            <a:lvl5pPr marL="2057400" indent="-228600" defTabSz="931863" eaLnBrk="0" hangingPunct="0">
              <a:defRPr sz="2400">
                <a:solidFill>
                  <a:schemeClr val="tx1"/>
                </a:solidFill>
                <a:latin typeface="Comic Sans MS" pitchFamily="66" charset="0"/>
              </a:defRPr>
            </a:lvl5pPr>
            <a:lvl6pPr marL="2514600" indent="-228600" defTabSz="931863" eaLnBrk="0" fontAlgn="base" hangingPunct="0">
              <a:spcBef>
                <a:spcPct val="0"/>
              </a:spcBef>
              <a:spcAft>
                <a:spcPct val="0"/>
              </a:spcAft>
              <a:defRPr sz="2400">
                <a:solidFill>
                  <a:schemeClr val="tx1"/>
                </a:solidFill>
                <a:latin typeface="Comic Sans MS" pitchFamily="66" charset="0"/>
              </a:defRPr>
            </a:lvl6pPr>
            <a:lvl7pPr marL="2971800" indent="-228600" defTabSz="931863" eaLnBrk="0" fontAlgn="base" hangingPunct="0">
              <a:spcBef>
                <a:spcPct val="0"/>
              </a:spcBef>
              <a:spcAft>
                <a:spcPct val="0"/>
              </a:spcAft>
              <a:defRPr sz="2400">
                <a:solidFill>
                  <a:schemeClr val="tx1"/>
                </a:solidFill>
                <a:latin typeface="Comic Sans MS" pitchFamily="66" charset="0"/>
              </a:defRPr>
            </a:lvl7pPr>
            <a:lvl8pPr marL="3429000" indent="-228600" defTabSz="931863" eaLnBrk="0" fontAlgn="base" hangingPunct="0">
              <a:spcBef>
                <a:spcPct val="0"/>
              </a:spcBef>
              <a:spcAft>
                <a:spcPct val="0"/>
              </a:spcAft>
              <a:defRPr sz="2400">
                <a:solidFill>
                  <a:schemeClr val="tx1"/>
                </a:solidFill>
                <a:latin typeface="Comic Sans MS" pitchFamily="66" charset="0"/>
              </a:defRPr>
            </a:lvl8pPr>
            <a:lvl9pPr marL="3886200" indent="-228600" defTabSz="931863" eaLnBrk="0" fontAlgn="base" hangingPunct="0">
              <a:spcBef>
                <a:spcPct val="0"/>
              </a:spcBef>
              <a:spcAft>
                <a:spcPct val="0"/>
              </a:spcAft>
              <a:defRPr sz="2400">
                <a:solidFill>
                  <a:schemeClr val="tx1"/>
                </a:solidFill>
                <a:latin typeface="Comic Sans MS" pitchFamily="66" charset="0"/>
              </a:defRPr>
            </a:lvl9pPr>
          </a:lstStyle>
          <a:p>
            <a:pPr eaLnBrk="1" hangingPunct="1"/>
            <a:fld id="{A333D4C6-9124-4E68-99F2-41705D6E7BC0}" type="slidenum">
              <a:rPr lang="en-US" altLang="en-US" sz="1200" smtClean="0">
                <a:latin typeface="Times New Roman" pitchFamily="18" charset="0"/>
              </a:rPr>
              <a:pP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3307419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76</a:t>
            </a:fld>
            <a:endParaRPr lang="en-US"/>
          </a:p>
        </p:txBody>
      </p:sp>
    </p:spTree>
    <p:extLst>
      <p:ext uri="{BB962C8B-B14F-4D97-AF65-F5344CB8AC3E}">
        <p14:creationId xmlns:p14="http://schemas.microsoft.com/office/powerpoint/2010/main" val="41299000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77</a:t>
            </a:fld>
            <a:endParaRPr lang="en-US"/>
          </a:p>
        </p:txBody>
      </p:sp>
    </p:spTree>
    <p:extLst>
      <p:ext uri="{BB962C8B-B14F-4D97-AF65-F5344CB8AC3E}">
        <p14:creationId xmlns:p14="http://schemas.microsoft.com/office/powerpoint/2010/main" val="3697106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79</a:t>
            </a:fld>
            <a:endParaRPr lang="en-US"/>
          </a:p>
        </p:txBody>
      </p:sp>
    </p:spTree>
    <p:extLst>
      <p:ext uri="{BB962C8B-B14F-4D97-AF65-F5344CB8AC3E}">
        <p14:creationId xmlns:p14="http://schemas.microsoft.com/office/powerpoint/2010/main" val="6220678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a:t>
            </a:r>
            <a:r>
              <a:rPr lang="en-US" baseline="0" dirty="0"/>
              <a:t> SES more at risk for both mental and physical health problems</a:t>
            </a:r>
          </a:p>
          <a:p>
            <a:pPr marL="171450" indent="-171450">
              <a:buFontTx/>
              <a:buChar char="-"/>
            </a:pPr>
            <a:r>
              <a:rPr lang="en-US" baseline="0" dirty="0"/>
              <a:t>Depression, PTSD</a:t>
            </a:r>
          </a:p>
          <a:p>
            <a:pPr marL="171450" indent="-171450">
              <a:buFontTx/>
              <a:buChar char="-"/>
            </a:pPr>
            <a:r>
              <a:rPr lang="en-US" baseline="0" dirty="0"/>
              <a:t>Diabetes, obesity</a:t>
            </a:r>
          </a:p>
          <a:p>
            <a:pPr marL="0" indent="0">
              <a:buFontTx/>
              <a:buNone/>
            </a:pPr>
            <a:endParaRPr lang="en-US" baseline="0" dirty="0"/>
          </a:p>
          <a:p>
            <a:pPr marL="0" indent="0">
              <a:buFontTx/>
              <a:buNone/>
            </a:pPr>
            <a:r>
              <a:rPr lang="en-US" baseline="0" dirty="0"/>
              <a:t>Not random problems, but particularly those related to HPA axis disturbance</a:t>
            </a:r>
          </a:p>
          <a:p>
            <a:pPr marL="171450" indent="-171450">
              <a:buFontTx/>
              <a:buChar char="-"/>
            </a:pPr>
            <a:r>
              <a:rPr lang="en-US" baseline="0" dirty="0"/>
              <a:t>Psychological distress impacts body through “fight or flight” system</a:t>
            </a:r>
          </a:p>
          <a:p>
            <a:pPr marL="171450" indent="-171450">
              <a:buFontTx/>
              <a:buChar char="-"/>
            </a:pPr>
            <a:r>
              <a:rPr lang="en-US" baseline="0" dirty="0"/>
              <a:t>Chronic stress: chronically activated</a:t>
            </a:r>
          </a:p>
          <a:p>
            <a:pPr marL="0" indent="0">
              <a:buFontTx/>
              <a:buNone/>
            </a:pPr>
            <a:endParaRPr lang="en-US" baseline="0" dirty="0"/>
          </a:p>
          <a:p>
            <a:pPr marL="0" indent="0">
              <a:buFontTx/>
              <a:buNone/>
            </a:pPr>
            <a:r>
              <a:rPr lang="en-US" baseline="0" dirty="0"/>
              <a:t>First study to longitudinally assess how SES impacts change in physiology (HPA axis function), allowing for better understanding of how SES may produce HPA axis disturbance (and thus increase risk for later disease)</a:t>
            </a:r>
          </a:p>
          <a:p>
            <a:pPr marL="171450" indent="-171450">
              <a:buFontTx/>
              <a:buChar char="-"/>
            </a:pPr>
            <a:r>
              <a:rPr lang="en-US" baseline="0" dirty="0"/>
              <a:t>Also allows for study of mediators: HOW SES alters physiology</a:t>
            </a:r>
          </a:p>
          <a:p>
            <a:pPr marL="628650" lvl="1" indent="-171450">
              <a:buFontTx/>
              <a:buChar char="-"/>
            </a:pPr>
            <a:r>
              <a:rPr lang="en-US" baseline="0" dirty="0"/>
              <a:t>(1) Vigilance for threat: low SES negative events happen randomly, shown to appraise ambiguous events as more threatening</a:t>
            </a:r>
          </a:p>
          <a:p>
            <a:pPr marL="1085850" lvl="2" indent="-171450">
              <a:buFontTx/>
              <a:buChar char="-"/>
            </a:pPr>
            <a:r>
              <a:rPr lang="en-US" baseline="0" dirty="0"/>
              <a:t>WHY WOULD THAT HAVE BEARING?</a:t>
            </a:r>
          </a:p>
          <a:p>
            <a:pPr marL="628650" lvl="1" indent="-171450">
              <a:buFontTx/>
              <a:buChar char="-"/>
            </a:pPr>
            <a:r>
              <a:rPr lang="en-US" baseline="0" dirty="0"/>
              <a:t>(2) Daily chaos in home environment: low SES more likely to have more crowding, noise, less predictable routines</a:t>
            </a:r>
          </a:p>
          <a:p>
            <a:pPr marL="1085850" lvl="2" indent="-171450">
              <a:buFontTx/>
              <a:buChar char="-"/>
            </a:pPr>
            <a:r>
              <a:rPr lang="en-US" baseline="0" dirty="0"/>
              <a:t>WHY WOULD THAT HAVE BEARING? Authors didn’t discuss much (adds to stress burden)</a:t>
            </a:r>
          </a:p>
        </p:txBody>
      </p:sp>
      <p:sp>
        <p:nvSpPr>
          <p:cNvPr id="4" name="Slide Number Placeholder 3"/>
          <p:cNvSpPr>
            <a:spLocks noGrp="1"/>
          </p:cNvSpPr>
          <p:nvPr>
            <p:ph type="sldNum" sz="quarter" idx="10"/>
          </p:nvPr>
        </p:nvSpPr>
        <p:spPr/>
        <p:txBody>
          <a:bodyPr/>
          <a:lstStyle/>
          <a:p>
            <a:fld id="{A8B732B4-A220-4D64-89E5-594291243225}" type="slidenum">
              <a:rPr lang="en-US" smtClean="0"/>
              <a:pPr/>
              <a:t>80</a:t>
            </a:fld>
            <a:endParaRPr lang="en-US"/>
          </a:p>
        </p:txBody>
      </p:sp>
    </p:spTree>
    <p:extLst>
      <p:ext uri="{BB962C8B-B14F-4D97-AF65-F5344CB8AC3E}">
        <p14:creationId xmlns:p14="http://schemas.microsoft.com/office/powerpoint/2010/main" val="37185514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Separate models for 2 types of SES questions</a:t>
            </a:r>
          </a:p>
          <a:p>
            <a:endParaRPr lang="en-US" dirty="0"/>
          </a:p>
          <a:p>
            <a:r>
              <a:rPr lang="en-US" dirty="0"/>
              <a:t>Multiple measures per day – allows to measure both PATTERN (how the system is working) and MAGNITUTE (how</a:t>
            </a:r>
            <a:r>
              <a:rPr lang="en-US" baseline="0" dirty="0"/>
              <a:t> MUCH system is working)</a:t>
            </a:r>
          </a:p>
          <a:p>
            <a:pPr marL="171450" indent="-171450">
              <a:buFontTx/>
              <a:buChar char="-"/>
            </a:pPr>
            <a:r>
              <a:rPr lang="en-US" baseline="0" dirty="0"/>
              <a:t>Analyses they report is on total system volume</a:t>
            </a:r>
          </a:p>
          <a:p>
            <a:pPr marL="0" indent="0">
              <a:buFontTx/>
              <a:buNone/>
            </a:pPr>
            <a:endParaRPr lang="en-US" baseline="0"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81</a:t>
            </a:fld>
            <a:endParaRPr lang="en-US"/>
          </a:p>
        </p:txBody>
      </p:sp>
    </p:spTree>
    <p:extLst>
      <p:ext uri="{BB962C8B-B14F-4D97-AF65-F5344CB8AC3E}">
        <p14:creationId xmlns:p14="http://schemas.microsoft.com/office/powerpoint/2010/main" val="12795247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want to take whack at interpreting this?</a:t>
            </a:r>
          </a:p>
          <a:p>
            <a:endParaRPr lang="en-US" dirty="0"/>
          </a:p>
          <a:p>
            <a:r>
              <a:rPr lang="en-US" dirty="0"/>
              <a:t>Lower SES households</a:t>
            </a:r>
            <a:r>
              <a:rPr lang="en-US" baseline="0" dirty="0"/>
              <a:t> showed steeper increases over time</a:t>
            </a:r>
          </a:p>
          <a:p>
            <a:pPr marL="171450" indent="-171450">
              <a:buFontTx/>
              <a:buChar char="-"/>
            </a:pPr>
            <a:r>
              <a:rPr lang="en-US" baseline="0" dirty="0"/>
              <a:t>Predicted significantly by both family savings and home ownership</a:t>
            </a:r>
          </a:p>
          <a:p>
            <a:pPr marL="0" indent="0">
              <a:buFontTx/>
              <a:buNone/>
            </a:pPr>
            <a:endParaRPr lang="en-US" baseline="0" dirty="0"/>
          </a:p>
          <a:p>
            <a:pPr marL="0" indent="0">
              <a:buFontTx/>
              <a:buNone/>
            </a:pPr>
            <a:r>
              <a:rPr lang="en-US" baseline="0" dirty="0"/>
              <a:t>Intercepts: only home ownership differentiated intercepts</a:t>
            </a:r>
          </a:p>
          <a:p>
            <a:pPr marL="0" indent="0">
              <a:buFontTx/>
              <a:buNone/>
            </a:pPr>
            <a:endParaRPr lang="en-US" baseline="0" dirty="0"/>
          </a:p>
          <a:p>
            <a:pPr marL="0" indent="0">
              <a:buFontTx/>
              <a:buNone/>
            </a:pPr>
            <a:r>
              <a:rPr lang="en-US" baseline="0" dirty="0"/>
              <a:t>So, both family savings and home ownership are indicators of how much you’ll increase with time, but only home ownership is related to lower starting cortisol</a:t>
            </a:r>
          </a:p>
          <a:p>
            <a:pPr marL="171450" indent="-171450">
              <a:buFontTx/>
              <a:buChar char="-"/>
            </a:pPr>
            <a:r>
              <a:rPr lang="en-US" baseline="0" dirty="0"/>
              <a:t>Meaningful in any way?</a:t>
            </a:r>
          </a:p>
          <a:p>
            <a:pPr marL="0" indent="0">
              <a:buFontTx/>
              <a:buNone/>
            </a:pPr>
            <a:endParaRPr lang="en-US" baseline="0" dirty="0"/>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82</a:t>
            </a:fld>
            <a:endParaRPr lang="en-US"/>
          </a:p>
        </p:txBody>
      </p:sp>
    </p:spTree>
    <p:extLst>
      <p:ext uri="{BB962C8B-B14F-4D97-AF65-F5344CB8AC3E}">
        <p14:creationId xmlns:p14="http://schemas.microsoft.com/office/powerpoint/2010/main" val="26750379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include both moderators,</a:t>
            </a:r>
            <a:r>
              <a:rPr lang="en-US" baseline="0" dirty="0"/>
              <a:t> only home chaos remained as significant mediator</a:t>
            </a:r>
          </a:p>
          <a:p>
            <a:pPr marL="0" indent="0">
              <a:buFontTx/>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83</a:t>
            </a:fld>
            <a:endParaRPr lang="en-US"/>
          </a:p>
        </p:txBody>
      </p:sp>
    </p:spTree>
    <p:extLst>
      <p:ext uri="{BB962C8B-B14F-4D97-AF65-F5344CB8AC3E}">
        <p14:creationId xmlns:p14="http://schemas.microsoft.com/office/powerpoint/2010/main" val="27532904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r>
              <a:rPr lang="en-US" baseline="0" dirty="0"/>
              <a:t> home ownership and family savings became </a:t>
            </a:r>
            <a:r>
              <a:rPr lang="en-US" baseline="0" dirty="0" err="1"/>
              <a:t>nonsignificant</a:t>
            </a:r>
            <a:r>
              <a:rPr lang="en-US" baseline="0" dirty="0"/>
              <a:t> predictors of total cortisol output when threat interpretation included in model</a:t>
            </a:r>
          </a:p>
          <a:p>
            <a:pPr marL="171450" indent="-171450">
              <a:buFontTx/>
              <a:buChar char="-"/>
            </a:pPr>
            <a:r>
              <a:rPr lang="en-US" baseline="0" dirty="0"/>
              <a:t>Reduced effect of SES by about 40%</a:t>
            </a:r>
          </a:p>
          <a:p>
            <a:pPr marL="0" indent="0">
              <a:buFontTx/>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84</a:t>
            </a:fld>
            <a:endParaRPr lang="en-US"/>
          </a:p>
        </p:txBody>
      </p:sp>
    </p:spTree>
    <p:extLst>
      <p:ext uri="{BB962C8B-B14F-4D97-AF65-F5344CB8AC3E}">
        <p14:creationId xmlns:p14="http://schemas.microsoft.com/office/powerpoint/2010/main" val="27015312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findings when Chaos only</a:t>
            </a:r>
            <a:endParaRPr lang="en-US" baseline="0" dirty="0"/>
          </a:p>
          <a:p>
            <a:pPr marL="171450" indent="-171450">
              <a:buFontTx/>
              <a:buChar char="-"/>
            </a:pPr>
            <a:r>
              <a:rPr lang="en-US" baseline="0" dirty="0"/>
              <a:t>Reduced effect of SES by about quarter to a third</a:t>
            </a:r>
          </a:p>
          <a:p>
            <a:pPr marL="0" indent="0">
              <a:buFontTx/>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85</a:t>
            </a:fld>
            <a:endParaRPr lang="en-US"/>
          </a:p>
        </p:txBody>
      </p:sp>
    </p:spTree>
    <p:extLst>
      <p:ext uri="{BB962C8B-B14F-4D97-AF65-F5344CB8AC3E}">
        <p14:creationId xmlns:p14="http://schemas.microsoft.com/office/powerpoint/2010/main" val="24989096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Stronger effect</a:t>
            </a:r>
            <a:r>
              <a:rPr lang="en-US" baseline="0" dirty="0"/>
              <a:t> of SES on cortisol among certain subgroups of children</a:t>
            </a:r>
          </a:p>
          <a:p>
            <a:pPr marL="171450" indent="-171450">
              <a:buFontTx/>
              <a:buChar char="-"/>
            </a:pPr>
            <a:r>
              <a:rPr lang="en-US" baseline="0" dirty="0"/>
              <a:t>Girls – suggest hormonal system among women may be more impacted by social environment</a:t>
            </a:r>
          </a:p>
          <a:p>
            <a:pPr marL="171450" indent="-171450">
              <a:buFontTx/>
              <a:buChar char="-"/>
            </a:pPr>
            <a:r>
              <a:rPr lang="en-US" baseline="0" dirty="0"/>
              <a:t>Post-puberty – suggest SES may take more time to accumulate (those post-puberty had more impact)</a:t>
            </a:r>
          </a:p>
          <a:p>
            <a:pPr marL="0" indent="0">
              <a:buFontTx/>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87</a:t>
            </a:fld>
            <a:endParaRPr lang="en-US"/>
          </a:p>
        </p:txBody>
      </p:sp>
    </p:spTree>
    <p:extLst>
      <p:ext uri="{BB962C8B-B14F-4D97-AF65-F5344CB8AC3E}">
        <p14:creationId xmlns:p14="http://schemas.microsoft.com/office/powerpoint/2010/main" val="109610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fld id="{435F6F40-5AD1-4D19-9920-89A625354608}" type="slidenum">
              <a:rPr lang="en-US" altLang="en-US" sz="1200" smtClean="0"/>
              <a:pPr/>
              <a:t>6</a:t>
            </a:fld>
            <a:endParaRPr lang="en-US" altLang="en-US" sz="1200"/>
          </a:p>
        </p:txBody>
      </p:sp>
    </p:spTree>
    <p:extLst>
      <p:ext uri="{BB962C8B-B14F-4D97-AF65-F5344CB8AC3E}">
        <p14:creationId xmlns:p14="http://schemas.microsoft.com/office/powerpoint/2010/main" val="41194800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7EB35-37E3-48D2-9B78-336B510B2129}" type="slidenum">
              <a:rPr lang="en-US"/>
              <a:pPr/>
              <a:t>88</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dirty="0"/>
              <a:t>ERP = electrical activity of brain  generated as groups of neurons fire synchronously; electrodes on head; </a:t>
            </a:r>
          </a:p>
          <a:p>
            <a:r>
              <a:rPr lang="en-US" dirty="0"/>
              <a:t>EEG = spontaneous natural rhythm of the brain; ERP = electrical activity induced by presentation of a stimulus;</a:t>
            </a:r>
          </a:p>
          <a:p>
            <a:r>
              <a:rPr lang="en-US" dirty="0"/>
              <a:t>With high density recording can infer position and orientation </a:t>
            </a:r>
            <a:r>
              <a:rPr lang="en-US" dirty="0" err="1"/>
              <a:t>fo</a:t>
            </a:r>
            <a:r>
              <a:rPr lang="en-US" dirty="0"/>
              <a:t> brain source of activity (=dipoles) </a:t>
            </a:r>
            <a:r>
              <a:rPr lang="en-US" dirty="0" err="1"/>
              <a:t>ased</a:t>
            </a:r>
            <a:r>
              <a:rPr lang="en-US" dirty="0"/>
              <a:t> o pattern of scalp surface electrical activity</a:t>
            </a:r>
          </a:p>
          <a:p>
            <a:r>
              <a:rPr lang="en-US" dirty="0"/>
              <a:t>Good temporal; less good spatial </a:t>
            </a:r>
            <a:r>
              <a:rPr lang="en-US" dirty="0" err="1"/>
              <a:t>reso</a:t>
            </a:r>
            <a:endParaRPr lang="en-US" dirty="0"/>
          </a:p>
          <a:p>
            <a:endParaRPr lang="en-US" dirty="0"/>
          </a:p>
          <a:p>
            <a:r>
              <a:rPr lang="en-US" dirty="0"/>
              <a:t>The marker task is one in which the neural control of behavior in the task is well specified. For example, several aspects of the covert orienting of attention in the spatial cueing task are mediated by the superior </a:t>
            </a:r>
            <a:r>
              <a:rPr lang="en-US" dirty="0" err="1"/>
              <a:t>colliculus</a:t>
            </a:r>
            <a:r>
              <a:rPr lang="en-US" dirty="0"/>
              <a:t> and the parietal cortex. This has been shown in adults with diseases of the superior </a:t>
            </a:r>
            <a:r>
              <a:rPr lang="en-US" dirty="0" err="1"/>
              <a:t>colliculus</a:t>
            </a:r>
            <a:r>
              <a:rPr lang="en-US" dirty="0"/>
              <a:t> or with lesions to the parietal cortex brought about by strokes or illness (e.g., </a:t>
            </a:r>
            <a:r>
              <a:rPr lang="en-US" dirty="0" err="1">
                <a:hlinkClick r:id="" action="ppaction://hlinkfile"/>
              </a:rPr>
              <a:t>Rafal</a:t>
            </a:r>
            <a:r>
              <a:rPr lang="en-US" dirty="0">
                <a:hlinkClick r:id="" action="ppaction://hlinkfile"/>
              </a:rPr>
              <a:t>, 1998</a:t>
            </a:r>
            <a:r>
              <a:rPr lang="en-US" dirty="0"/>
              <a:t>). </a:t>
            </a:r>
            <a:r>
              <a:rPr lang="en-US" dirty="0">
                <a:hlinkClick r:id="" action="ppaction://hlinkfile"/>
              </a:rPr>
              <a:t>Johnson (1997)</a:t>
            </a:r>
            <a:r>
              <a:rPr lang="en-US" dirty="0"/>
              <a:t> proposes that such tasks may be used with infants and that developmental changes in the behavior may be used to infer developmental changes in the brain area upon which this behavior is based. The marker task approach is used widely to study the neurodevelopmental models of infant visual </a:t>
            </a:r>
            <a:r>
              <a:rPr lang="en-US" dirty="0" err="1"/>
              <a:t>attention.lution</a:t>
            </a:r>
            <a:endParaRPr lang="en-US" dirty="0"/>
          </a:p>
        </p:txBody>
      </p:sp>
    </p:spTree>
    <p:extLst>
      <p:ext uri="{BB962C8B-B14F-4D97-AF65-F5344CB8AC3E}">
        <p14:creationId xmlns:p14="http://schemas.microsoft.com/office/powerpoint/2010/main" val="15774555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9C6A76-E174-4254-84DD-5323209AD56F}" type="slidenum">
              <a:rPr lang="en-US"/>
              <a:pPr/>
              <a:t>89</a:t>
            </a:fld>
            <a:endParaRPr lang="en-US"/>
          </a:p>
        </p:txBody>
      </p:sp>
      <p:sp>
        <p:nvSpPr>
          <p:cNvPr id="232450" name="Rectangle 2"/>
          <p:cNvSpPr>
            <a:spLocks noGrp="1" noRot="1" noChangeAspect="1" noChangeArrowheads="1" noTextEdit="1"/>
          </p:cNvSpPr>
          <p:nvPr>
            <p:ph type="sldImg"/>
          </p:nvPr>
        </p:nvSpPr>
        <p:spPr>
          <a:xfrm>
            <a:off x="1108075" y="698500"/>
            <a:ext cx="4645025" cy="3484563"/>
          </a:xfrm>
          <a:ln/>
        </p:spPr>
      </p:sp>
      <p:sp>
        <p:nvSpPr>
          <p:cNvPr id="232451" name="Rectangle 3"/>
          <p:cNvSpPr>
            <a:spLocks noGrp="1" noChangeArrowheads="1"/>
          </p:cNvSpPr>
          <p:nvPr>
            <p:ph type="body" idx="1"/>
          </p:nvPr>
        </p:nvSpPr>
        <p:spPr>
          <a:xfrm>
            <a:off x="686115" y="4414912"/>
            <a:ext cx="5485773" cy="4183220"/>
          </a:xfrm>
        </p:spPr>
        <p:txBody>
          <a:bodyPr/>
          <a:lstStyle/>
          <a:p>
            <a:endParaRPr lang="en-US" dirty="0"/>
          </a:p>
        </p:txBody>
      </p:sp>
    </p:spTree>
    <p:extLst>
      <p:ext uri="{BB962C8B-B14F-4D97-AF65-F5344CB8AC3E}">
        <p14:creationId xmlns:p14="http://schemas.microsoft.com/office/powerpoint/2010/main" val="41097183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90</a:t>
            </a:fld>
            <a:endParaRPr lang="en-US"/>
          </a:p>
        </p:txBody>
      </p:sp>
    </p:spTree>
    <p:extLst>
      <p:ext uri="{BB962C8B-B14F-4D97-AF65-F5344CB8AC3E}">
        <p14:creationId xmlns:p14="http://schemas.microsoft.com/office/powerpoint/2010/main" val="19257433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91</a:t>
            </a:fld>
            <a:endParaRPr lang="en-US"/>
          </a:p>
        </p:txBody>
      </p:sp>
    </p:spTree>
    <p:extLst>
      <p:ext uri="{BB962C8B-B14F-4D97-AF65-F5344CB8AC3E}">
        <p14:creationId xmlns:p14="http://schemas.microsoft.com/office/powerpoint/2010/main" val="42463843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CDE303-8C9B-4939-A876-20A9D2C84794}" type="slidenum">
              <a:rPr lang="en-US"/>
              <a:pPr/>
              <a:t>93</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a:t>Does not imply innateness b/c most humans have very similar pre- and postnatal environments</a:t>
            </a:r>
          </a:p>
        </p:txBody>
      </p:sp>
    </p:spTree>
    <p:extLst>
      <p:ext uri="{BB962C8B-B14F-4D97-AF65-F5344CB8AC3E}">
        <p14:creationId xmlns:p14="http://schemas.microsoft.com/office/powerpoint/2010/main" val="24259649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94</a:t>
            </a:fld>
            <a:endParaRPr lang="en-US"/>
          </a:p>
        </p:txBody>
      </p:sp>
    </p:spTree>
    <p:extLst>
      <p:ext uri="{BB962C8B-B14F-4D97-AF65-F5344CB8AC3E}">
        <p14:creationId xmlns:p14="http://schemas.microsoft.com/office/powerpoint/2010/main" val="16196839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95</a:t>
            </a:fld>
            <a:endParaRPr lang="en-US"/>
          </a:p>
        </p:txBody>
      </p:sp>
    </p:spTree>
    <p:extLst>
      <p:ext uri="{BB962C8B-B14F-4D97-AF65-F5344CB8AC3E}">
        <p14:creationId xmlns:p14="http://schemas.microsoft.com/office/powerpoint/2010/main" val="42559348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Comic Sans MS" pitchFamily="66" charset="0"/>
              </a:defRPr>
            </a:lvl1pPr>
            <a:lvl2pPr marL="742950" indent="-285750" defTabSz="931863" eaLnBrk="0" hangingPunct="0">
              <a:defRPr sz="2400">
                <a:solidFill>
                  <a:schemeClr val="tx1"/>
                </a:solidFill>
                <a:latin typeface="Comic Sans MS" pitchFamily="66" charset="0"/>
              </a:defRPr>
            </a:lvl2pPr>
            <a:lvl3pPr marL="1143000" indent="-228600" defTabSz="931863" eaLnBrk="0" hangingPunct="0">
              <a:defRPr sz="2400">
                <a:solidFill>
                  <a:schemeClr val="tx1"/>
                </a:solidFill>
                <a:latin typeface="Comic Sans MS" pitchFamily="66" charset="0"/>
              </a:defRPr>
            </a:lvl3pPr>
            <a:lvl4pPr marL="1600200" indent="-228600" defTabSz="931863" eaLnBrk="0" hangingPunct="0">
              <a:defRPr sz="2400">
                <a:solidFill>
                  <a:schemeClr val="tx1"/>
                </a:solidFill>
                <a:latin typeface="Comic Sans MS" pitchFamily="66" charset="0"/>
              </a:defRPr>
            </a:lvl4pPr>
            <a:lvl5pPr marL="2057400" indent="-228600" defTabSz="931863" eaLnBrk="0" hangingPunct="0">
              <a:defRPr sz="2400">
                <a:solidFill>
                  <a:schemeClr val="tx1"/>
                </a:solidFill>
                <a:latin typeface="Comic Sans MS" pitchFamily="66" charset="0"/>
              </a:defRPr>
            </a:lvl5pPr>
            <a:lvl6pPr marL="2514600" indent="-228600" defTabSz="931863" eaLnBrk="0" fontAlgn="base" hangingPunct="0">
              <a:spcBef>
                <a:spcPct val="0"/>
              </a:spcBef>
              <a:spcAft>
                <a:spcPct val="0"/>
              </a:spcAft>
              <a:defRPr sz="2400">
                <a:solidFill>
                  <a:schemeClr val="tx1"/>
                </a:solidFill>
                <a:latin typeface="Comic Sans MS" pitchFamily="66" charset="0"/>
              </a:defRPr>
            </a:lvl6pPr>
            <a:lvl7pPr marL="2971800" indent="-228600" defTabSz="931863" eaLnBrk="0" fontAlgn="base" hangingPunct="0">
              <a:spcBef>
                <a:spcPct val="0"/>
              </a:spcBef>
              <a:spcAft>
                <a:spcPct val="0"/>
              </a:spcAft>
              <a:defRPr sz="2400">
                <a:solidFill>
                  <a:schemeClr val="tx1"/>
                </a:solidFill>
                <a:latin typeface="Comic Sans MS" pitchFamily="66" charset="0"/>
              </a:defRPr>
            </a:lvl7pPr>
            <a:lvl8pPr marL="3429000" indent="-228600" defTabSz="931863" eaLnBrk="0" fontAlgn="base" hangingPunct="0">
              <a:spcBef>
                <a:spcPct val="0"/>
              </a:spcBef>
              <a:spcAft>
                <a:spcPct val="0"/>
              </a:spcAft>
              <a:defRPr sz="2400">
                <a:solidFill>
                  <a:schemeClr val="tx1"/>
                </a:solidFill>
                <a:latin typeface="Comic Sans MS" pitchFamily="66" charset="0"/>
              </a:defRPr>
            </a:lvl8pPr>
            <a:lvl9pPr marL="3886200" indent="-228600" defTabSz="931863" eaLnBrk="0" fontAlgn="base" hangingPunct="0">
              <a:spcBef>
                <a:spcPct val="0"/>
              </a:spcBef>
              <a:spcAft>
                <a:spcPct val="0"/>
              </a:spcAft>
              <a:defRPr sz="2400">
                <a:solidFill>
                  <a:schemeClr val="tx1"/>
                </a:solidFill>
                <a:latin typeface="Comic Sans MS" pitchFamily="66" charset="0"/>
              </a:defRPr>
            </a:lvl9pPr>
          </a:lstStyle>
          <a:p>
            <a:pPr eaLnBrk="1" hangingPunct="1"/>
            <a:fld id="{B80C8A11-D837-4C40-A302-5B0D8AA0B121}" type="slidenum">
              <a:rPr lang="en-US" altLang="en-US" sz="1200" smtClean="0">
                <a:latin typeface="Times New Roman" pitchFamily="18" charset="0"/>
              </a:rPr>
              <a:pPr eaLnBrk="1" hangingPunct="1"/>
              <a:t>97</a:t>
            </a:fld>
            <a:endParaRPr lang="en-US" altLang="en-US" sz="120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26893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76282-689C-4CED-BD14-67BF259374E9}" type="slidenum">
              <a:rPr lang="en-US"/>
              <a:pPr/>
              <a:t>98</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a:t>Blastocyst = hollow sphere of cells with small mass of cells adhering to one point on its inner surface; blastocyst implants in uterine lining</a:t>
            </a:r>
          </a:p>
          <a:p>
            <a:endParaRPr lang="en-US"/>
          </a:p>
          <a:p>
            <a:r>
              <a:rPr lang="en-US"/>
              <a:t> blastocyst differentiates into three-layered structure; outer layer (ectoderm) gives rise to skin surface and nervous system; nervous system develops through process called nuerolation; portion of ectoderm begins to fold in on itself to form a hollow cylinder called the neural tube</a:t>
            </a:r>
          </a:p>
          <a:p>
            <a:r>
              <a:rPr lang="en-US"/>
              <a:t>Neural tube changes in length, circumference and radius</a:t>
            </a:r>
          </a:p>
          <a:p>
            <a:r>
              <a:rPr lang="en-US"/>
              <a:t>Neuronal development = proliferation, migration (prenatal); postnatal (synaptic pruning)</a:t>
            </a:r>
          </a:p>
          <a:p>
            <a:endParaRPr lang="en-US"/>
          </a:p>
          <a:p>
            <a:r>
              <a:rPr lang="en-US"/>
              <a:t>Volume of brain quadruples between birth and adulthood (due in large part to myelinization)</a:t>
            </a:r>
          </a:p>
          <a:p>
            <a:r>
              <a:rPr lang="en-US"/>
              <a:t>See large increase postnatally in size and complexity of the dendritic tree of many neurons (see figure4.3)</a:t>
            </a:r>
          </a:p>
        </p:txBody>
      </p:sp>
    </p:spTree>
    <p:extLst>
      <p:ext uri="{BB962C8B-B14F-4D97-AF65-F5344CB8AC3E}">
        <p14:creationId xmlns:p14="http://schemas.microsoft.com/office/powerpoint/2010/main" val="23779594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Comic Sans MS" pitchFamily="66" charset="0"/>
              </a:defRPr>
            </a:lvl1pPr>
            <a:lvl2pPr marL="742950" indent="-285750" defTabSz="931863" eaLnBrk="0" hangingPunct="0">
              <a:defRPr sz="2400">
                <a:solidFill>
                  <a:schemeClr val="tx1"/>
                </a:solidFill>
                <a:latin typeface="Comic Sans MS" pitchFamily="66" charset="0"/>
              </a:defRPr>
            </a:lvl2pPr>
            <a:lvl3pPr marL="1143000" indent="-228600" defTabSz="931863" eaLnBrk="0" hangingPunct="0">
              <a:defRPr sz="2400">
                <a:solidFill>
                  <a:schemeClr val="tx1"/>
                </a:solidFill>
                <a:latin typeface="Comic Sans MS" pitchFamily="66" charset="0"/>
              </a:defRPr>
            </a:lvl3pPr>
            <a:lvl4pPr marL="1600200" indent="-228600" defTabSz="931863" eaLnBrk="0" hangingPunct="0">
              <a:defRPr sz="2400">
                <a:solidFill>
                  <a:schemeClr val="tx1"/>
                </a:solidFill>
                <a:latin typeface="Comic Sans MS" pitchFamily="66" charset="0"/>
              </a:defRPr>
            </a:lvl4pPr>
            <a:lvl5pPr marL="2057400" indent="-228600" defTabSz="931863" eaLnBrk="0" hangingPunct="0">
              <a:defRPr sz="2400">
                <a:solidFill>
                  <a:schemeClr val="tx1"/>
                </a:solidFill>
                <a:latin typeface="Comic Sans MS" pitchFamily="66" charset="0"/>
              </a:defRPr>
            </a:lvl5pPr>
            <a:lvl6pPr marL="2514600" indent="-228600" defTabSz="931863" eaLnBrk="0" fontAlgn="base" hangingPunct="0">
              <a:spcBef>
                <a:spcPct val="0"/>
              </a:spcBef>
              <a:spcAft>
                <a:spcPct val="0"/>
              </a:spcAft>
              <a:defRPr sz="2400">
                <a:solidFill>
                  <a:schemeClr val="tx1"/>
                </a:solidFill>
                <a:latin typeface="Comic Sans MS" pitchFamily="66" charset="0"/>
              </a:defRPr>
            </a:lvl6pPr>
            <a:lvl7pPr marL="2971800" indent="-228600" defTabSz="931863" eaLnBrk="0" fontAlgn="base" hangingPunct="0">
              <a:spcBef>
                <a:spcPct val="0"/>
              </a:spcBef>
              <a:spcAft>
                <a:spcPct val="0"/>
              </a:spcAft>
              <a:defRPr sz="2400">
                <a:solidFill>
                  <a:schemeClr val="tx1"/>
                </a:solidFill>
                <a:latin typeface="Comic Sans MS" pitchFamily="66" charset="0"/>
              </a:defRPr>
            </a:lvl7pPr>
            <a:lvl8pPr marL="3429000" indent="-228600" defTabSz="931863" eaLnBrk="0" fontAlgn="base" hangingPunct="0">
              <a:spcBef>
                <a:spcPct val="0"/>
              </a:spcBef>
              <a:spcAft>
                <a:spcPct val="0"/>
              </a:spcAft>
              <a:defRPr sz="2400">
                <a:solidFill>
                  <a:schemeClr val="tx1"/>
                </a:solidFill>
                <a:latin typeface="Comic Sans MS" pitchFamily="66" charset="0"/>
              </a:defRPr>
            </a:lvl8pPr>
            <a:lvl9pPr marL="3886200" indent="-228600" defTabSz="931863" eaLnBrk="0" fontAlgn="base" hangingPunct="0">
              <a:spcBef>
                <a:spcPct val="0"/>
              </a:spcBef>
              <a:spcAft>
                <a:spcPct val="0"/>
              </a:spcAft>
              <a:defRPr sz="2400">
                <a:solidFill>
                  <a:schemeClr val="tx1"/>
                </a:solidFill>
                <a:latin typeface="Comic Sans MS" pitchFamily="66" charset="0"/>
              </a:defRPr>
            </a:lvl9pPr>
          </a:lstStyle>
          <a:p>
            <a:pPr eaLnBrk="1" hangingPunct="1"/>
            <a:fld id="{6298AF54-3DC3-4AE0-BCCB-2CC83BB7373E}" type="slidenum">
              <a:rPr lang="en-US" altLang="en-US" sz="1200" smtClean="0">
                <a:latin typeface="Times New Roman" pitchFamily="18" charset="0"/>
              </a:rPr>
              <a:pPr eaLnBrk="1" hangingPunct="1"/>
              <a:t>99</a:t>
            </a:fld>
            <a:endParaRPr lang="en-US" altLang="en-US" sz="120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9867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9D492-0F19-47FE-AAB0-2A574224798A}" type="slidenum">
              <a:rPr lang="en-US"/>
              <a:pPr/>
              <a:t>8</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98427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Comic Sans MS" pitchFamily="66" charset="0"/>
              </a:defRPr>
            </a:lvl1pPr>
            <a:lvl2pPr marL="742950" indent="-285750" defTabSz="931863" eaLnBrk="0" hangingPunct="0">
              <a:defRPr sz="2400">
                <a:solidFill>
                  <a:schemeClr val="tx1"/>
                </a:solidFill>
                <a:latin typeface="Comic Sans MS" pitchFamily="66" charset="0"/>
              </a:defRPr>
            </a:lvl2pPr>
            <a:lvl3pPr marL="1143000" indent="-228600" defTabSz="931863" eaLnBrk="0" hangingPunct="0">
              <a:defRPr sz="2400">
                <a:solidFill>
                  <a:schemeClr val="tx1"/>
                </a:solidFill>
                <a:latin typeface="Comic Sans MS" pitchFamily="66" charset="0"/>
              </a:defRPr>
            </a:lvl3pPr>
            <a:lvl4pPr marL="1600200" indent="-228600" defTabSz="931863" eaLnBrk="0" hangingPunct="0">
              <a:defRPr sz="2400">
                <a:solidFill>
                  <a:schemeClr val="tx1"/>
                </a:solidFill>
                <a:latin typeface="Comic Sans MS" pitchFamily="66" charset="0"/>
              </a:defRPr>
            </a:lvl4pPr>
            <a:lvl5pPr marL="2057400" indent="-228600" defTabSz="931863" eaLnBrk="0" hangingPunct="0">
              <a:defRPr sz="2400">
                <a:solidFill>
                  <a:schemeClr val="tx1"/>
                </a:solidFill>
                <a:latin typeface="Comic Sans MS" pitchFamily="66" charset="0"/>
              </a:defRPr>
            </a:lvl5pPr>
            <a:lvl6pPr marL="2514600" indent="-228600" defTabSz="931863" eaLnBrk="0" fontAlgn="base" hangingPunct="0">
              <a:spcBef>
                <a:spcPct val="0"/>
              </a:spcBef>
              <a:spcAft>
                <a:spcPct val="0"/>
              </a:spcAft>
              <a:defRPr sz="2400">
                <a:solidFill>
                  <a:schemeClr val="tx1"/>
                </a:solidFill>
                <a:latin typeface="Comic Sans MS" pitchFamily="66" charset="0"/>
              </a:defRPr>
            </a:lvl6pPr>
            <a:lvl7pPr marL="2971800" indent="-228600" defTabSz="931863" eaLnBrk="0" fontAlgn="base" hangingPunct="0">
              <a:spcBef>
                <a:spcPct val="0"/>
              </a:spcBef>
              <a:spcAft>
                <a:spcPct val="0"/>
              </a:spcAft>
              <a:defRPr sz="2400">
                <a:solidFill>
                  <a:schemeClr val="tx1"/>
                </a:solidFill>
                <a:latin typeface="Comic Sans MS" pitchFamily="66" charset="0"/>
              </a:defRPr>
            </a:lvl7pPr>
            <a:lvl8pPr marL="3429000" indent="-228600" defTabSz="931863" eaLnBrk="0" fontAlgn="base" hangingPunct="0">
              <a:spcBef>
                <a:spcPct val="0"/>
              </a:spcBef>
              <a:spcAft>
                <a:spcPct val="0"/>
              </a:spcAft>
              <a:defRPr sz="2400">
                <a:solidFill>
                  <a:schemeClr val="tx1"/>
                </a:solidFill>
                <a:latin typeface="Comic Sans MS" pitchFamily="66" charset="0"/>
              </a:defRPr>
            </a:lvl8pPr>
            <a:lvl9pPr marL="3886200" indent="-228600" defTabSz="931863" eaLnBrk="0" fontAlgn="base" hangingPunct="0">
              <a:spcBef>
                <a:spcPct val="0"/>
              </a:spcBef>
              <a:spcAft>
                <a:spcPct val="0"/>
              </a:spcAft>
              <a:defRPr sz="2400">
                <a:solidFill>
                  <a:schemeClr val="tx1"/>
                </a:solidFill>
                <a:latin typeface="Comic Sans MS" pitchFamily="66" charset="0"/>
              </a:defRPr>
            </a:lvl9pPr>
          </a:lstStyle>
          <a:p>
            <a:pPr eaLnBrk="1" hangingPunct="1"/>
            <a:fld id="{151DA092-B069-4325-9304-9F0F3DF64562}" type="slidenum">
              <a:rPr lang="en-US" altLang="en-US" sz="1200" smtClean="0">
                <a:latin typeface="Times New Roman" pitchFamily="18" charset="0"/>
              </a:rPr>
              <a:pPr eaLnBrk="1" hangingPunct="1"/>
              <a:t>100</a:t>
            </a:fld>
            <a:endParaRPr lang="en-US" altLang="en-US" sz="120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454327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Comic Sans MS" pitchFamily="66" charset="0"/>
              </a:defRPr>
            </a:lvl1pPr>
            <a:lvl2pPr marL="742950" indent="-285750" defTabSz="931863" eaLnBrk="0" hangingPunct="0">
              <a:defRPr sz="2400">
                <a:solidFill>
                  <a:schemeClr val="tx1"/>
                </a:solidFill>
                <a:latin typeface="Comic Sans MS" pitchFamily="66" charset="0"/>
              </a:defRPr>
            </a:lvl2pPr>
            <a:lvl3pPr marL="1143000" indent="-228600" defTabSz="931863" eaLnBrk="0" hangingPunct="0">
              <a:defRPr sz="2400">
                <a:solidFill>
                  <a:schemeClr val="tx1"/>
                </a:solidFill>
                <a:latin typeface="Comic Sans MS" pitchFamily="66" charset="0"/>
              </a:defRPr>
            </a:lvl3pPr>
            <a:lvl4pPr marL="1600200" indent="-228600" defTabSz="931863" eaLnBrk="0" hangingPunct="0">
              <a:defRPr sz="2400">
                <a:solidFill>
                  <a:schemeClr val="tx1"/>
                </a:solidFill>
                <a:latin typeface="Comic Sans MS" pitchFamily="66" charset="0"/>
              </a:defRPr>
            </a:lvl4pPr>
            <a:lvl5pPr marL="2057400" indent="-228600" defTabSz="931863" eaLnBrk="0" hangingPunct="0">
              <a:defRPr sz="2400">
                <a:solidFill>
                  <a:schemeClr val="tx1"/>
                </a:solidFill>
                <a:latin typeface="Comic Sans MS" pitchFamily="66" charset="0"/>
              </a:defRPr>
            </a:lvl5pPr>
            <a:lvl6pPr marL="2514600" indent="-228600" defTabSz="931863" eaLnBrk="0" fontAlgn="base" hangingPunct="0">
              <a:spcBef>
                <a:spcPct val="0"/>
              </a:spcBef>
              <a:spcAft>
                <a:spcPct val="0"/>
              </a:spcAft>
              <a:defRPr sz="2400">
                <a:solidFill>
                  <a:schemeClr val="tx1"/>
                </a:solidFill>
                <a:latin typeface="Comic Sans MS" pitchFamily="66" charset="0"/>
              </a:defRPr>
            </a:lvl6pPr>
            <a:lvl7pPr marL="2971800" indent="-228600" defTabSz="931863" eaLnBrk="0" fontAlgn="base" hangingPunct="0">
              <a:spcBef>
                <a:spcPct val="0"/>
              </a:spcBef>
              <a:spcAft>
                <a:spcPct val="0"/>
              </a:spcAft>
              <a:defRPr sz="2400">
                <a:solidFill>
                  <a:schemeClr val="tx1"/>
                </a:solidFill>
                <a:latin typeface="Comic Sans MS" pitchFamily="66" charset="0"/>
              </a:defRPr>
            </a:lvl7pPr>
            <a:lvl8pPr marL="3429000" indent="-228600" defTabSz="931863" eaLnBrk="0" fontAlgn="base" hangingPunct="0">
              <a:spcBef>
                <a:spcPct val="0"/>
              </a:spcBef>
              <a:spcAft>
                <a:spcPct val="0"/>
              </a:spcAft>
              <a:defRPr sz="2400">
                <a:solidFill>
                  <a:schemeClr val="tx1"/>
                </a:solidFill>
                <a:latin typeface="Comic Sans MS" pitchFamily="66" charset="0"/>
              </a:defRPr>
            </a:lvl8pPr>
            <a:lvl9pPr marL="3886200" indent="-228600" defTabSz="931863" eaLnBrk="0" fontAlgn="base" hangingPunct="0">
              <a:spcBef>
                <a:spcPct val="0"/>
              </a:spcBef>
              <a:spcAft>
                <a:spcPct val="0"/>
              </a:spcAft>
              <a:defRPr sz="2400">
                <a:solidFill>
                  <a:schemeClr val="tx1"/>
                </a:solidFill>
                <a:latin typeface="Comic Sans MS" pitchFamily="66" charset="0"/>
              </a:defRPr>
            </a:lvl9pPr>
          </a:lstStyle>
          <a:p>
            <a:pPr eaLnBrk="1" hangingPunct="1"/>
            <a:fld id="{5CF1DFEF-94A1-4FBF-A7DD-4C399DD67513}" type="slidenum">
              <a:rPr lang="en-US" altLang="en-US" sz="1200" smtClean="0">
                <a:latin typeface="Times New Roman" pitchFamily="18" charset="0"/>
              </a:rPr>
              <a:pPr eaLnBrk="1" hangingPunct="1"/>
              <a:t>101</a:t>
            </a:fld>
            <a:endParaRPr lang="en-US" altLang="en-US" sz="1200">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686421" y="4416426"/>
            <a:ext cx="5485158"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hlinkClick r:id="rId3"/>
              </a:rPr>
              <a:t>http://www.youtube.com/watch?v=n_9YTeEHp1E&amp;NR=1</a:t>
            </a:r>
            <a:r>
              <a:rPr lang="en-US" altLang="en-US" dirty="0"/>
              <a:t> removed</a:t>
            </a:r>
          </a:p>
          <a:p>
            <a:pPr eaLnBrk="1" hangingPunct="1"/>
            <a:endParaRPr lang="en-US" altLang="en-US" dirty="0"/>
          </a:p>
        </p:txBody>
      </p:sp>
    </p:spTree>
    <p:extLst>
      <p:ext uri="{BB962C8B-B14F-4D97-AF65-F5344CB8AC3E}">
        <p14:creationId xmlns:p14="http://schemas.microsoft.com/office/powerpoint/2010/main" val="25492965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Comic Sans MS" pitchFamily="66" charset="0"/>
              </a:defRPr>
            </a:lvl1pPr>
            <a:lvl2pPr marL="742950" indent="-285750" defTabSz="931863" eaLnBrk="0" hangingPunct="0">
              <a:defRPr sz="2400">
                <a:solidFill>
                  <a:schemeClr val="tx1"/>
                </a:solidFill>
                <a:latin typeface="Comic Sans MS" pitchFamily="66" charset="0"/>
              </a:defRPr>
            </a:lvl2pPr>
            <a:lvl3pPr marL="1143000" indent="-228600" defTabSz="931863" eaLnBrk="0" hangingPunct="0">
              <a:defRPr sz="2400">
                <a:solidFill>
                  <a:schemeClr val="tx1"/>
                </a:solidFill>
                <a:latin typeface="Comic Sans MS" pitchFamily="66" charset="0"/>
              </a:defRPr>
            </a:lvl3pPr>
            <a:lvl4pPr marL="1600200" indent="-228600" defTabSz="931863" eaLnBrk="0" hangingPunct="0">
              <a:defRPr sz="2400">
                <a:solidFill>
                  <a:schemeClr val="tx1"/>
                </a:solidFill>
                <a:latin typeface="Comic Sans MS" pitchFamily="66" charset="0"/>
              </a:defRPr>
            </a:lvl4pPr>
            <a:lvl5pPr marL="2057400" indent="-228600" defTabSz="931863" eaLnBrk="0" hangingPunct="0">
              <a:defRPr sz="2400">
                <a:solidFill>
                  <a:schemeClr val="tx1"/>
                </a:solidFill>
                <a:latin typeface="Comic Sans MS" pitchFamily="66" charset="0"/>
              </a:defRPr>
            </a:lvl5pPr>
            <a:lvl6pPr marL="2514600" indent="-228600" defTabSz="931863" eaLnBrk="0" fontAlgn="base" hangingPunct="0">
              <a:spcBef>
                <a:spcPct val="0"/>
              </a:spcBef>
              <a:spcAft>
                <a:spcPct val="0"/>
              </a:spcAft>
              <a:defRPr sz="2400">
                <a:solidFill>
                  <a:schemeClr val="tx1"/>
                </a:solidFill>
                <a:latin typeface="Comic Sans MS" pitchFamily="66" charset="0"/>
              </a:defRPr>
            </a:lvl6pPr>
            <a:lvl7pPr marL="2971800" indent="-228600" defTabSz="931863" eaLnBrk="0" fontAlgn="base" hangingPunct="0">
              <a:spcBef>
                <a:spcPct val="0"/>
              </a:spcBef>
              <a:spcAft>
                <a:spcPct val="0"/>
              </a:spcAft>
              <a:defRPr sz="2400">
                <a:solidFill>
                  <a:schemeClr val="tx1"/>
                </a:solidFill>
                <a:latin typeface="Comic Sans MS" pitchFamily="66" charset="0"/>
              </a:defRPr>
            </a:lvl7pPr>
            <a:lvl8pPr marL="3429000" indent="-228600" defTabSz="931863" eaLnBrk="0" fontAlgn="base" hangingPunct="0">
              <a:spcBef>
                <a:spcPct val="0"/>
              </a:spcBef>
              <a:spcAft>
                <a:spcPct val="0"/>
              </a:spcAft>
              <a:defRPr sz="2400">
                <a:solidFill>
                  <a:schemeClr val="tx1"/>
                </a:solidFill>
                <a:latin typeface="Comic Sans MS" pitchFamily="66" charset="0"/>
              </a:defRPr>
            </a:lvl8pPr>
            <a:lvl9pPr marL="3886200" indent="-228600" defTabSz="931863" eaLnBrk="0" fontAlgn="base" hangingPunct="0">
              <a:spcBef>
                <a:spcPct val="0"/>
              </a:spcBef>
              <a:spcAft>
                <a:spcPct val="0"/>
              </a:spcAft>
              <a:defRPr sz="2400">
                <a:solidFill>
                  <a:schemeClr val="tx1"/>
                </a:solidFill>
                <a:latin typeface="Comic Sans MS" pitchFamily="66" charset="0"/>
              </a:defRPr>
            </a:lvl9pPr>
          </a:lstStyle>
          <a:p>
            <a:pPr eaLnBrk="1" hangingPunct="1"/>
            <a:fld id="{38CCB487-ECF2-4FDB-B870-FDF8A2B58909}" type="slidenum">
              <a:rPr lang="en-US" altLang="en-US" sz="1200" smtClean="0">
                <a:latin typeface="Times New Roman" pitchFamily="18" charset="0"/>
              </a:rPr>
              <a:pPr eaLnBrk="1" hangingPunct="1"/>
              <a:t>102</a:t>
            </a:fld>
            <a:endParaRPr lang="en-US" altLang="en-US" sz="1200">
              <a:latin typeface="Times New Roman" pitchFamily="18" charset="0"/>
            </a:endParaRPr>
          </a:p>
        </p:txBody>
      </p:sp>
      <p:sp>
        <p:nvSpPr>
          <p:cNvPr id="95235" name="Rectangle 2"/>
          <p:cNvSpPr>
            <a:spLocks noGrp="1" noRot="1" noChangeAspect="1" noChangeArrowheads="1" noTextEdit="1"/>
          </p:cNvSpPr>
          <p:nvPr>
            <p:ph type="sldImg"/>
          </p:nvPr>
        </p:nvSpPr>
        <p:spPr>
          <a:xfrm>
            <a:off x="1108075" y="698500"/>
            <a:ext cx="4643438" cy="3482975"/>
          </a:xfrm>
          <a:ln w="12700"/>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pPr defTabSz="931863">
              <a:spcBef>
                <a:spcPct val="0"/>
              </a:spcBef>
            </a:pPr>
            <a:endParaRPr lang="en-US" altLang="en-US" sz="2400"/>
          </a:p>
        </p:txBody>
      </p:sp>
    </p:spTree>
    <p:extLst>
      <p:ext uri="{BB962C8B-B14F-4D97-AF65-F5344CB8AC3E}">
        <p14:creationId xmlns:p14="http://schemas.microsoft.com/office/powerpoint/2010/main" val="39930735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Comic Sans MS" pitchFamily="66" charset="0"/>
              </a:defRPr>
            </a:lvl1pPr>
            <a:lvl2pPr marL="742950" indent="-285750" defTabSz="931863" eaLnBrk="0" hangingPunct="0">
              <a:defRPr sz="2400">
                <a:solidFill>
                  <a:schemeClr val="tx1"/>
                </a:solidFill>
                <a:latin typeface="Comic Sans MS" pitchFamily="66" charset="0"/>
              </a:defRPr>
            </a:lvl2pPr>
            <a:lvl3pPr marL="1143000" indent="-228600" defTabSz="931863" eaLnBrk="0" hangingPunct="0">
              <a:defRPr sz="2400">
                <a:solidFill>
                  <a:schemeClr val="tx1"/>
                </a:solidFill>
                <a:latin typeface="Comic Sans MS" pitchFamily="66" charset="0"/>
              </a:defRPr>
            </a:lvl3pPr>
            <a:lvl4pPr marL="1600200" indent="-228600" defTabSz="931863" eaLnBrk="0" hangingPunct="0">
              <a:defRPr sz="2400">
                <a:solidFill>
                  <a:schemeClr val="tx1"/>
                </a:solidFill>
                <a:latin typeface="Comic Sans MS" pitchFamily="66" charset="0"/>
              </a:defRPr>
            </a:lvl4pPr>
            <a:lvl5pPr marL="2057400" indent="-228600" defTabSz="931863" eaLnBrk="0" hangingPunct="0">
              <a:defRPr sz="2400">
                <a:solidFill>
                  <a:schemeClr val="tx1"/>
                </a:solidFill>
                <a:latin typeface="Comic Sans MS" pitchFamily="66" charset="0"/>
              </a:defRPr>
            </a:lvl5pPr>
            <a:lvl6pPr marL="2514600" indent="-228600" defTabSz="931863" eaLnBrk="0" fontAlgn="base" hangingPunct="0">
              <a:spcBef>
                <a:spcPct val="0"/>
              </a:spcBef>
              <a:spcAft>
                <a:spcPct val="0"/>
              </a:spcAft>
              <a:defRPr sz="2400">
                <a:solidFill>
                  <a:schemeClr val="tx1"/>
                </a:solidFill>
                <a:latin typeface="Comic Sans MS" pitchFamily="66" charset="0"/>
              </a:defRPr>
            </a:lvl6pPr>
            <a:lvl7pPr marL="2971800" indent="-228600" defTabSz="931863" eaLnBrk="0" fontAlgn="base" hangingPunct="0">
              <a:spcBef>
                <a:spcPct val="0"/>
              </a:spcBef>
              <a:spcAft>
                <a:spcPct val="0"/>
              </a:spcAft>
              <a:defRPr sz="2400">
                <a:solidFill>
                  <a:schemeClr val="tx1"/>
                </a:solidFill>
                <a:latin typeface="Comic Sans MS" pitchFamily="66" charset="0"/>
              </a:defRPr>
            </a:lvl7pPr>
            <a:lvl8pPr marL="3429000" indent="-228600" defTabSz="931863" eaLnBrk="0" fontAlgn="base" hangingPunct="0">
              <a:spcBef>
                <a:spcPct val="0"/>
              </a:spcBef>
              <a:spcAft>
                <a:spcPct val="0"/>
              </a:spcAft>
              <a:defRPr sz="2400">
                <a:solidFill>
                  <a:schemeClr val="tx1"/>
                </a:solidFill>
                <a:latin typeface="Comic Sans MS" pitchFamily="66" charset="0"/>
              </a:defRPr>
            </a:lvl8pPr>
            <a:lvl9pPr marL="3886200" indent="-228600" defTabSz="931863" eaLnBrk="0" fontAlgn="base" hangingPunct="0">
              <a:spcBef>
                <a:spcPct val="0"/>
              </a:spcBef>
              <a:spcAft>
                <a:spcPct val="0"/>
              </a:spcAft>
              <a:defRPr sz="2400">
                <a:solidFill>
                  <a:schemeClr val="tx1"/>
                </a:solidFill>
                <a:latin typeface="Comic Sans MS" pitchFamily="66" charset="0"/>
              </a:defRPr>
            </a:lvl9pPr>
          </a:lstStyle>
          <a:p>
            <a:pPr eaLnBrk="1" hangingPunct="1"/>
            <a:fld id="{F320B5F4-EF83-4D31-99F8-972A06C2754A}" type="slidenum">
              <a:rPr lang="en-US" altLang="en-US" sz="1200" smtClean="0">
                <a:latin typeface="Times New Roman" pitchFamily="18" charset="0"/>
              </a:rPr>
              <a:pPr eaLnBrk="1" hangingPunct="1"/>
              <a:t>103</a:t>
            </a:fld>
            <a:endParaRPr lang="en-US" altLang="en-US" sz="120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783774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Comic Sans MS" pitchFamily="66" charset="0"/>
              </a:defRPr>
            </a:lvl1pPr>
            <a:lvl2pPr marL="742950" indent="-285750" defTabSz="931863" eaLnBrk="0" hangingPunct="0">
              <a:defRPr sz="2400">
                <a:solidFill>
                  <a:schemeClr val="tx1"/>
                </a:solidFill>
                <a:latin typeface="Comic Sans MS" pitchFamily="66" charset="0"/>
              </a:defRPr>
            </a:lvl2pPr>
            <a:lvl3pPr marL="1143000" indent="-228600" defTabSz="931863" eaLnBrk="0" hangingPunct="0">
              <a:defRPr sz="2400">
                <a:solidFill>
                  <a:schemeClr val="tx1"/>
                </a:solidFill>
                <a:latin typeface="Comic Sans MS" pitchFamily="66" charset="0"/>
              </a:defRPr>
            </a:lvl3pPr>
            <a:lvl4pPr marL="1600200" indent="-228600" defTabSz="931863" eaLnBrk="0" hangingPunct="0">
              <a:defRPr sz="2400">
                <a:solidFill>
                  <a:schemeClr val="tx1"/>
                </a:solidFill>
                <a:latin typeface="Comic Sans MS" pitchFamily="66" charset="0"/>
              </a:defRPr>
            </a:lvl4pPr>
            <a:lvl5pPr marL="2057400" indent="-228600" defTabSz="931863" eaLnBrk="0" hangingPunct="0">
              <a:defRPr sz="2400">
                <a:solidFill>
                  <a:schemeClr val="tx1"/>
                </a:solidFill>
                <a:latin typeface="Comic Sans MS" pitchFamily="66" charset="0"/>
              </a:defRPr>
            </a:lvl5pPr>
            <a:lvl6pPr marL="2514600" indent="-228600" defTabSz="931863" eaLnBrk="0" fontAlgn="base" hangingPunct="0">
              <a:spcBef>
                <a:spcPct val="0"/>
              </a:spcBef>
              <a:spcAft>
                <a:spcPct val="0"/>
              </a:spcAft>
              <a:defRPr sz="2400">
                <a:solidFill>
                  <a:schemeClr val="tx1"/>
                </a:solidFill>
                <a:latin typeface="Comic Sans MS" pitchFamily="66" charset="0"/>
              </a:defRPr>
            </a:lvl6pPr>
            <a:lvl7pPr marL="2971800" indent="-228600" defTabSz="931863" eaLnBrk="0" fontAlgn="base" hangingPunct="0">
              <a:spcBef>
                <a:spcPct val="0"/>
              </a:spcBef>
              <a:spcAft>
                <a:spcPct val="0"/>
              </a:spcAft>
              <a:defRPr sz="2400">
                <a:solidFill>
                  <a:schemeClr val="tx1"/>
                </a:solidFill>
                <a:latin typeface="Comic Sans MS" pitchFamily="66" charset="0"/>
              </a:defRPr>
            </a:lvl7pPr>
            <a:lvl8pPr marL="3429000" indent="-228600" defTabSz="931863" eaLnBrk="0" fontAlgn="base" hangingPunct="0">
              <a:spcBef>
                <a:spcPct val="0"/>
              </a:spcBef>
              <a:spcAft>
                <a:spcPct val="0"/>
              </a:spcAft>
              <a:defRPr sz="2400">
                <a:solidFill>
                  <a:schemeClr val="tx1"/>
                </a:solidFill>
                <a:latin typeface="Comic Sans MS" pitchFamily="66" charset="0"/>
              </a:defRPr>
            </a:lvl8pPr>
            <a:lvl9pPr marL="3886200" indent="-228600" defTabSz="931863" eaLnBrk="0" fontAlgn="base" hangingPunct="0">
              <a:spcBef>
                <a:spcPct val="0"/>
              </a:spcBef>
              <a:spcAft>
                <a:spcPct val="0"/>
              </a:spcAft>
              <a:defRPr sz="2400">
                <a:solidFill>
                  <a:schemeClr val="tx1"/>
                </a:solidFill>
                <a:latin typeface="Comic Sans MS" pitchFamily="66" charset="0"/>
              </a:defRPr>
            </a:lvl9pPr>
          </a:lstStyle>
          <a:p>
            <a:pPr eaLnBrk="1" hangingPunct="1"/>
            <a:fld id="{580428A5-917A-4D5D-BE09-489E51173DC8}" type="slidenum">
              <a:rPr lang="en-US" altLang="en-US" sz="1200" smtClean="0">
                <a:latin typeface="Times New Roman" pitchFamily="18" charset="0"/>
              </a:rPr>
              <a:pPr eaLnBrk="1" hangingPunct="1"/>
              <a:t>104</a:t>
            </a:fld>
            <a:endParaRPr lang="en-US" altLang="en-US" sz="1200">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741556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Comic Sans MS" pitchFamily="66" charset="0"/>
              </a:defRPr>
            </a:lvl1pPr>
            <a:lvl2pPr marL="742950" indent="-285750" defTabSz="931863" eaLnBrk="0" hangingPunct="0">
              <a:defRPr sz="2400">
                <a:solidFill>
                  <a:schemeClr val="tx1"/>
                </a:solidFill>
                <a:latin typeface="Comic Sans MS" pitchFamily="66" charset="0"/>
              </a:defRPr>
            </a:lvl2pPr>
            <a:lvl3pPr marL="1143000" indent="-228600" defTabSz="931863" eaLnBrk="0" hangingPunct="0">
              <a:defRPr sz="2400">
                <a:solidFill>
                  <a:schemeClr val="tx1"/>
                </a:solidFill>
                <a:latin typeface="Comic Sans MS" pitchFamily="66" charset="0"/>
              </a:defRPr>
            </a:lvl3pPr>
            <a:lvl4pPr marL="1600200" indent="-228600" defTabSz="931863" eaLnBrk="0" hangingPunct="0">
              <a:defRPr sz="2400">
                <a:solidFill>
                  <a:schemeClr val="tx1"/>
                </a:solidFill>
                <a:latin typeface="Comic Sans MS" pitchFamily="66" charset="0"/>
              </a:defRPr>
            </a:lvl4pPr>
            <a:lvl5pPr marL="2057400" indent="-228600" defTabSz="931863" eaLnBrk="0" hangingPunct="0">
              <a:defRPr sz="2400">
                <a:solidFill>
                  <a:schemeClr val="tx1"/>
                </a:solidFill>
                <a:latin typeface="Comic Sans MS" pitchFamily="66" charset="0"/>
              </a:defRPr>
            </a:lvl5pPr>
            <a:lvl6pPr marL="2514600" indent="-228600" defTabSz="931863" eaLnBrk="0" fontAlgn="base" hangingPunct="0">
              <a:spcBef>
                <a:spcPct val="0"/>
              </a:spcBef>
              <a:spcAft>
                <a:spcPct val="0"/>
              </a:spcAft>
              <a:defRPr sz="2400">
                <a:solidFill>
                  <a:schemeClr val="tx1"/>
                </a:solidFill>
                <a:latin typeface="Comic Sans MS" pitchFamily="66" charset="0"/>
              </a:defRPr>
            </a:lvl6pPr>
            <a:lvl7pPr marL="2971800" indent="-228600" defTabSz="931863" eaLnBrk="0" fontAlgn="base" hangingPunct="0">
              <a:spcBef>
                <a:spcPct val="0"/>
              </a:spcBef>
              <a:spcAft>
                <a:spcPct val="0"/>
              </a:spcAft>
              <a:defRPr sz="2400">
                <a:solidFill>
                  <a:schemeClr val="tx1"/>
                </a:solidFill>
                <a:latin typeface="Comic Sans MS" pitchFamily="66" charset="0"/>
              </a:defRPr>
            </a:lvl7pPr>
            <a:lvl8pPr marL="3429000" indent="-228600" defTabSz="931863" eaLnBrk="0" fontAlgn="base" hangingPunct="0">
              <a:spcBef>
                <a:spcPct val="0"/>
              </a:spcBef>
              <a:spcAft>
                <a:spcPct val="0"/>
              </a:spcAft>
              <a:defRPr sz="2400">
                <a:solidFill>
                  <a:schemeClr val="tx1"/>
                </a:solidFill>
                <a:latin typeface="Comic Sans MS" pitchFamily="66" charset="0"/>
              </a:defRPr>
            </a:lvl8pPr>
            <a:lvl9pPr marL="3886200" indent="-228600" defTabSz="931863" eaLnBrk="0" fontAlgn="base" hangingPunct="0">
              <a:spcBef>
                <a:spcPct val="0"/>
              </a:spcBef>
              <a:spcAft>
                <a:spcPct val="0"/>
              </a:spcAft>
              <a:defRPr sz="2400">
                <a:solidFill>
                  <a:schemeClr val="tx1"/>
                </a:solidFill>
                <a:latin typeface="Comic Sans MS" pitchFamily="66" charset="0"/>
              </a:defRPr>
            </a:lvl9pPr>
          </a:lstStyle>
          <a:p>
            <a:pPr eaLnBrk="1" hangingPunct="1"/>
            <a:fld id="{DCCB2201-9076-47AD-A358-82C837386531}" type="slidenum">
              <a:rPr lang="en-US" altLang="en-US" sz="1200" smtClean="0">
                <a:latin typeface="Times New Roman" pitchFamily="18" charset="0"/>
              </a:rPr>
              <a:pPr eaLnBrk="1" hangingPunct="1"/>
              <a:t>105</a:t>
            </a:fld>
            <a:endParaRPr lang="en-US" altLang="en-US" sz="1200">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285128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50417-C65A-4D3D-B89A-EA1CC44D057B}" type="slidenum">
              <a:rPr lang="en-US"/>
              <a:pPr/>
              <a:t>106</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Sleeper effects</a:t>
            </a:r>
          </a:p>
          <a:p>
            <a:endParaRPr lang="en-US" dirty="0"/>
          </a:p>
        </p:txBody>
      </p:sp>
    </p:spTree>
    <p:extLst>
      <p:ext uri="{BB962C8B-B14F-4D97-AF65-F5344CB8AC3E}">
        <p14:creationId xmlns:p14="http://schemas.microsoft.com/office/powerpoint/2010/main" val="19149648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2E1BA-EAC4-443B-AAC7-C597DCCA34AD}" type="slidenum">
              <a:rPr lang="en-US"/>
              <a:pPr/>
              <a:t>107</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dirty="0">
                <a:effectLst/>
              </a:rPr>
              <a:t>Because of the way human brains develop, 6-month-old babies are better at recognizing certain faces than 9-month-old infants. Even more surprising, those 6-month-old babies are also better than adults at some face recognition.</a:t>
            </a:r>
          </a:p>
          <a:p>
            <a:endParaRPr lang="en-US" dirty="0">
              <a:effectLst/>
            </a:endParaRPr>
          </a:p>
          <a:p>
            <a:r>
              <a:rPr lang="en-US" dirty="0">
                <a:effectLst/>
              </a:rPr>
              <a:t>apparently sometime between 6 and 9 months of age, babies' brains key in on the fact that human faces are the ones to which they need to pay attention.</a:t>
            </a:r>
          </a:p>
          <a:p>
            <a:endParaRPr lang="en-US" dirty="0">
              <a:effectLst/>
            </a:endParaRPr>
          </a:p>
          <a:p>
            <a:r>
              <a:rPr lang="en-US" dirty="0">
                <a:effectLst/>
              </a:rPr>
              <a:t>Nelson says that as we get older, we get better at detecting the subtle differences in the faces we see a lot: human faces. But at the same time, we lose the ability to detect differences in things we don't see a lot. It's a phenomenon called "cognitive narrowing.“</a:t>
            </a:r>
          </a:p>
          <a:p>
            <a:endParaRPr lang="en-US" dirty="0">
              <a:effectLst/>
            </a:endParaRPr>
          </a:p>
          <a:p>
            <a:r>
              <a:rPr lang="en-US" dirty="0">
                <a:effectLst/>
              </a:rPr>
              <a:t>Olivier </a:t>
            </a:r>
            <a:r>
              <a:rPr lang="en-US" dirty="0" err="1">
                <a:effectLst/>
              </a:rPr>
              <a:t>Pascalis</a:t>
            </a:r>
            <a:r>
              <a:rPr lang="en-US" dirty="0">
                <a:effectLst/>
              </a:rPr>
              <a:t>, who led the study at the University of Sheffield in England, says a baby's brain gets "hard-wired" during the first year of life, creating a template it can use to compare all those new human faces.</a:t>
            </a:r>
            <a:endParaRPr lang="en-US" dirty="0"/>
          </a:p>
        </p:txBody>
      </p:sp>
    </p:spTree>
    <p:extLst>
      <p:ext uri="{BB962C8B-B14F-4D97-AF65-F5344CB8AC3E}">
        <p14:creationId xmlns:p14="http://schemas.microsoft.com/office/powerpoint/2010/main" val="785014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For longitudinal analyses, subjects were divided into three groups on the basis of full-scale IQ with the primary constraint of attaining a roughly equal number of total scans in each group:</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9</a:t>
            </a:fld>
            <a:endParaRPr lang="en-US"/>
          </a:p>
        </p:txBody>
      </p:sp>
    </p:spTree>
    <p:extLst>
      <p:ext uri="{BB962C8B-B14F-4D97-AF65-F5344CB8AC3E}">
        <p14:creationId xmlns:p14="http://schemas.microsoft.com/office/powerpoint/2010/main" val="2084728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31520" lvl="1" indent="-274320">
              <a:spcBef>
                <a:spcPct val="20000"/>
              </a:spcBef>
              <a:buClr>
                <a:srgbClr val="60B5CC"/>
              </a:buClr>
              <a:buSzPct val="90000"/>
              <a:buFont typeface="Wingdings"/>
              <a:buChar char=""/>
            </a:pPr>
            <a:r>
              <a:rPr lang="en-US" sz="2000" dirty="0">
                <a:solidFill>
                  <a:prstClr val="black"/>
                </a:solidFill>
              </a:rPr>
              <a:t>Experiences in other quadrants (rare/negative, repetitive/positive) likely have a smaller impact on the global pace of maturation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64EE5-7DD7-054B-B5B9-96097D1755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801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DC7BC-30B1-4821-A056-DBF738E97293}" type="slidenum">
              <a:rPr lang="en-US"/>
              <a:pPr/>
              <a:t>11</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607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E9FD7E7A-EFBD-46F3-BDF9-DC9C53B9C433}" type="slidenum">
              <a:rPr lang="en-US"/>
              <a:pPr/>
              <a:t>‹#›</a:t>
            </a:fld>
            <a:endParaRPr lang="en-US"/>
          </a:p>
        </p:txBody>
      </p:sp>
    </p:spTree>
    <p:extLst>
      <p:ext uri="{BB962C8B-B14F-4D97-AF65-F5344CB8AC3E}">
        <p14:creationId xmlns:p14="http://schemas.microsoft.com/office/powerpoint/2010/main" val="4189142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Text Placeholder 2"/>
          <p:cNvSpPr>
            <a:spLocks noGrp="1"/>
          </p:cNvSpPr>
          <p:nvPr>
            <p:ph type="body" sz="half" idx="1"/>
          </p:nvPr>
        </p:nvSpPr>
        <p:spPr>
          <a:xfrm>
            <a:off x="8382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7" name="Rectangle 19"/>
          <p:cNvSpPr>
            <a:spLocks noGrp="1" noChangeArrowheads="1"/>
          </p:cNvSpPr>
          <p:nvPr>
            <p:ph type="sldNum" sz="quarter" idx="12"/>
          </p:nvPr>
        </p:nvSpPr>
        <p:spPr>
          <a:ln/>
        </p:spPr>
        <p:txBody>
          <a:bodyPr/>
          <a:lstStyle>
            <a:lvl1pPr>
              <a:defRPr/>
            </a:lvl1pPr>
          </a:lstStyle>
          <a:p>
            <a:pPr>
              <a:defRPr/>
            </a:pPr>
            <a:fld id="{CE72DB77-D3F9-4F90-838A-E5F697A9A8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08384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3525"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Tree>
    <p:extLst>
      <p:ext uri="{BB962C8B-B14F-4D97-AF65-F5344CB8AC3E}">
        <p14:creationId xmlns:p14="http://schemas.microsoft.com/office/powerpoint/2010/main" val="365684673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extLst>
      <p:ext uri="{BB962C8B-B14F-4D97-AF65-F5344CB8AC3E}">
        <p14:creationId xmlns:p14="http://schemas.microsoft.com/office/powerpoint/2010/main" val="3410275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3525"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extLst>
      <p:ext uri="{BB962C8B-B14F-4D97-AF65-F5344CB8AC3E}">
        <p14:creationId xmlns:p14="http://schemas.microsoft.com/office/powerpoint/2010/main" val="200707448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extLst>
      <p:ext uri="{BB962C8B-B14F-4D97-AF65-F5344CB8AC3E}">
        <p14:creationId xmlns:p14="http://schemas.microsoft.com/office/powerpoint/2010/main" val="245381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9"/>
            <a:ext cx="4040188"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6" y="1698989"/>
            <a:ext cx="4041775"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6" y="24495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extLst>
      <p:ext uri="{BB962C8B-B14F-4D97-AF65-F5344CB8AC3E}">
        <p14:creationId xmlns:p14="http://schemas.microsoft.com/office/powerpoint/2010/main" val="1885699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extLst>
      <p:ext uri="{BB962C8B-B14F-4D97-AF65-F5344CB8AC3E}">
        <p14:creationId xmlns:p14="http://schemas.microsoft.com/office/powerpoint/2010/main" val="346477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extLst>
      <p:ext uri="{BB962C8B-B14F-4D97-AF65-F5344CB8AC3E}">
        <p14:creationId xmlns:p14="http://schemas.microsoft.com/office/powerpoint/2010/main" val="3389143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1500" b="0"/>
            </a:lvl1pPr>
            <a:extLst/>
          </a:lstStyle>
          <a:p>
            <a:r>
              <a:rPr kumimoji="0" lang="en-US"/>
              <a:t>Click to edit Master title style</a:t>
            </a:r>
          </a:p>
        </p:txBody>
      </p:sp>
      <p:sp>
        <p:nvSpPr>
          <p:cNvPr id="3" name="Content Placeholder 2"/>
          <p:cNvSpPr>
            <a:spLocks noGrp="1"/>
          </p:cNvSpPr>
          <p:nvPr>
            <p:ph idx="1"/>
          </p:nvPr>
        </p:nvSpPr>
        <p:spPr>
          <a:xfrm>
            <a:off x="3019378" y="1743134"/>
            <a:ext cx="5920641" cy="455888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Tree>
    <p:extLst>
      <p:ext uri="{BB962C8B-B14F-4D97-AF65-F5344CB8AC3E}">
        <p14:creationId xmlns:p14="http://schemas.microsoft.com/office/powerpoint/2010/main" val="3000944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3" y="155448"/>
            <a:ext cx="2525150" cy="978408"/>
          </a:xfrm>
        </p:spPr>
        <p:txBody>
          <a:bodyPr lIns="73152" bIns="0" anchor="b">
            <a:sp3d prstMaterial="matte"/>
          </a:bodyPr>
          <a:lstStyle>
            <a:lvl1pPr algn="l">
              <a:defRPr sz="1500" b="0"/>
            </a:lvl1pPr>
            <a:extLst/>
          </a:lstStyle>
          <a:p>
            <a:r>
              <a:rPr kumimoji="0" lang="en-US"/>
              <a:t>Click to edit Master title style</a:t>
            </a:r>
          </a:p>
        </p:txBody>
      </p:sp>
      <p:sp>
        <p:nvSpPr>
          <p:cNvPr id="3" name="Picture Placeholder 2"/>
          <p:cNvSpPr>
            <a:spLocks noGrp="1"/>
          </p:cNvSpPr>
          <p:nvPr>
            <p:ph type="pic" idx="1"/>
          </p:nvPr>
        </p:nvSpPr>
        <p:spPr>
          <a:xfrm>
            <a:off x="2903806" y="1484808"/>
            <a:ext cx="6247397" cy="5373192"/>
          </a:xfrm>
          <a:solidFill>
            <a:schemeClr val="bg2">
              <a:shade val="7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extLst>
      <p:ext uri="{BB962C8B-B14F-4D97-AF65-F5344CB8AC3E}">
        <p14:creationId xmlns:p14="http://schemas.microsoft.com/office/powerpoint/2010/main" val="82997602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extLst>
      <p:ext uri="{BB962C8B-B14F-4D97-AF65-F5344CB8AC3E}">
        <p14:creationId xmlns:p14="http://schemas.microsoft.com/office/powerpoint/2010/main" val="2107374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8" name="Rectangle 7"/>
          <p:cNvSpPr/>
          <p:nvPr/>
        </p:nvSpPr>
        <p:spPr bwMode="ltGray">
          <a:xfrm>
            <a:off x="6647688"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Vertical Title 1"/>
          <p:cNvSpPr>
            <a:spLocks noGrp="1"/>
          </p:cNvSpPr>
          <p:nvPr>
            <p:ph type="title" orient="vert"/>
          </p:nvPr>
        </p:nvSpPr>
        <p:spPr>
          <a:xfrm>
            <a:off x="6781800" y="274642"/>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61"/>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extLst>
      <p:ext uri="{BB962C8B-B14F-4D97-AF65-F5344CB8AC3E}">
        <p14:creationId xmlns:p14="http://schemas.microsoft.com/office/powerpoint/2010/main" val="377594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7" name="Rectangle 6"/>
          <p:cNvSpPr/>
          <p:nvPr/>
        </p:nvSpPr>
        <p:spPr bwMode="ltGray">
          <a:xfrm>
            <a:off x="1" y="2"/>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3"/>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7" y="6476999"/>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7" y="6476999"/>
            <a:ext cx="733864" cy="274320"/>
          </a:xfrm>
          <a:prstGeom prst="rect">
            <a:avLst/>
          </a:prstGeom>
        </p:spPr>
        <p:txBody>
          <a:bodyPr vert="horz" bIns="0" rtlCol="0" anchor="b"/>
          <a:lstStyle>
            <a:lvl1pPr algn="r" eaLnBrk="1" latinLnBrk="0" hangingPunct="1">
              <a:defRPr kumimoji="0" sz="900">
                <a:solidFill>
                  <a:schemeClr val="tx1">
                    <a:tint val="95000"/>
                  </a:schemeClr>
                </a:solidFill>
              </a:defRPr>
            </a:lvl1pPr>
            <a:extLst/>
          </a:lstStyle>
          <a:p>
            <a:fld id="{FA8BF006-A872-4FBD-BC7A-CF0DF1F168EA}" type="slidenum">
              <a:rPr lang="en-US" smtClean="0"/>
              <a:pPr/>
              <a:t>‹#›</a:t>
            </a:fld>
            <a:endParaRPr lang="en-US"/>
          </a:p>
        </p:txBody>
      </p:sp>
    </p:spTree>
    <p:extLst>
      <p:ext uri="{BB962C8B-B14F-4D97-AF65-F5344CB8AC3E}">
        <p14:creationId xmlns:p14="http://schemas.microsoft.com/office/powerpoint/2010/main" val="228546603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l" rtl="0" eaLnBrk="1" latinLnBrk="0" hangingPunct="1">
        <a:spcBef>
          <a:spcPct val="0"/>
        </a:spcBef>
        <a:buNone/>
        <a:defRPr kumimoji="0" sz="3375" b="1" kern="1200">
          <a:solidFill>
            <a:schemeClr val="accent1">
              <a:satMod val="150000"/>
            </a:schemeClr>
          </a:solidFill>
          <a:effectLst/>
          <a:latin typeface="+mj-lt"/>
          <a:ea typeface="+mj-ea"/>
          <a:cs typeface="+mj-cs"/>
        </a:defRPr>
      </a:lvl1pPr>
      <a:extLst/>
    </p:titleStyle>
    <p:bodyStyle>
      <a:lvl1pPr marL="329184" indent="-240030" algn="l" rtl="0" eaLnBrk="1" latinLnBrk="0" hangingPunct="1">
        <a:spcBef>
          <a:spcPts val="0"/>
        </a:spcBef>
        <a:buClr>
          <a:schemeClr val="accent1"/>
        </a:buClr>
        <a:buSzPct val="80000"/>
        <a:buFont typeface="Wingdings 2"/>
        <a:buChar char=""/>
        <a:defRPr kumimoji="0" sz="2400" kern="1200">
          <a:solidFill>
            <a:schemeClr val="tx1"/>
          </a:solidFill>
          <a:latin typeface="+mn-lt"/>
          <a:ea typeface="+mn-ea"/>
          <a:cs typeface="+mn-cs"/>
        </a:defRPr>
      </a:lvl1pPr>
      <a:lvl2pPr marL="548640" indent="-205740" algn="l" rtl="0" eaLnBrk="1" latinLnBrk="0" hangingPunct="1">
        <a:spcBef>
          <a:spcPct val="20000"/>
        </a:spcBef>
        <a:buClr>
          <a:schemeClr val="accent2"/>
        </a:buClr>
        <a:buSzPct val="90000"/>
        <a:buFont typeface="Wingdings"/>
        <a:buChar char=""/>
        <a:defRPr kumimoji="0" sz="2100" kern="1200">
          <a:solidFill>
            <a:schemeClr val="tx1"/>
          </a:solidFill>
          <a:latin typeface="+mn-lt"/>
          <a:ea typeface="+mn-ea"/>
          <a:cs typeface="+mn-cs"/>
        </a:defRPr>
      </a:lvl2pPr>
      <a:lvl3pPr marL="747522" indent="-171450" algn="l" rtl="0" eaLnBrk="1" latinLnBrk="0" hangingPunct="1">
        <a:spcBef>
          <a:spcPct val="20000"/>
        </a:spcBef>
        <a:buClr>
          <a:schemeClr val="accent3"/>
        </a:buClr>
        <a:buFont typeface="Arial"/>
        <a:buChar char="▪"/>
        <a:defRPr kumimoji="0" sz="1800" kern="1200">
          <a:solidFill>
            <a:schemeClr val="tx1"/>
          </a:solidFill>
          <a:latin typeface="+mn-lt"/>
          <a:ea typeface="+mn-ea"/>
          <a:cs typeface="+mn-cs"/>
        </a:defRPr>
      </a:lvl3pPr>
      <a:lvl4pPr marL="912114" indent="-137160" algn="l" rtl="0" eaLnBrk="1" latinLnBrk="0" hangingPunct="1">
        <a:spcBef>
          <a:spcPct val="20000"/>
        </a:spcBef>
        <a:buClr>
          <a:schemeClr val="accent4"/>
        </a:buClr>
        <a:buFont typeface="Arial"/>
        <a:buChar char="▪"/>
        <a:defRPr kumimoji="0" sz="1500" kern="1200">
          <a:solidFill>
            <a:schemeClr val="tx1"/>
          </a:solidFill>
          <a:latin typeface="+mn-lt"/>
          <a:ea typeface="+mn-ea"/>
          <a:cs typeface="+mn-cs"/>
        </a:defRPr>
      </a:lvl4pPr>
      <a:lvl5pPr marL="1069848" indent="-137160" algn="l" rtl="0" eaLnBrk="1" latinLnBrk="0" hangingPunct="1">
        <a:spcBef>
          <a:spcPct val="20000"/>
        </a:spcBef>
        <a:buClr>
          <a:schemeClr val="accent5"/>
        </a:buClr>
        <a:buFont typeface="Wingdings 3"/>
        <a:buChar char=""/>
        <a:defRPr kumimoji="0" lang="en-US" sz="1500" kern="1200" smtClean="0">
          <a:solidFill>
            <a:schemeClr val="tx1"/>
          </a:solidFill>
          <a:latin typeface="+mn-lt"/>
          <a:ea typeface="+mn-ea"/>
          <a:cs typeface="+mn-cs"/>
        </a:defRPr>
      </a:lvl5pPr>
      <a:lvl6pPr marL="1220724" indent="-137160" algn="l" rtl="0" eaLnBrk="1" latinLnBrk="0" hangingPunct="1">
        <a:spcBef>
          <a:spcPct val="20000"/>
        </a:spcBef>
        <a:buClr>
          <a:schemeClr val="accent6"/>
        </a:buClr>
        <a:buSzPct val="100000"/>
        <a:buFont typeface="Wingdings 2"/>
        <a:buChar char=""/>
        <a:defRPr kumimoji="0" sz="1500" kern="1200">
          <a:solidFill>
            <a:schemeClr val="tx1"/>
          </a:solidFill>
          <a:latin typeface="+mn-lt"/>
          <a:ea typeface="+mn-ea"/>
          <a:cs typeface="+mn-cs"/>
        </a:defRPr>
      </a:lvl6pPr>
      <a:lvl7pPr marL="1371600" indent="-137160" algn="l" rtl="0" eaLnBrk="1" latinLnBrk="0" hangingPunct="1">
        <a:spcBef>
          <a:spcPct val="20000"/>
        </a:spcBef>
        <a:buClr>
          <a:schemeClr val="accent1"/>
        </a:buClr>
        <a:buSzPct val="100000"/>
        <a:buFont typeface="Wingdings 2"/>
        <a:buChar char=""/>
        <a:defRPr kumimoji="0" sz="1350" kern="1200">
          <a:solidFill>
            <a:schemeClr val="tx1"/>
          </a:solidFill>
          <a:latin typeface="+mn-lt"/>
          <a:ea typeface="+mn-ea"/>
          <a:cs typeface="+mn-cs"/>
        </a:defRPr>
      </a:lvl7pPr>
      <a:lvl8pPr marL="1522476" indent="-137160" algn="l" rtl="0" eaLnBrk="1" latinLnBrk="0" hangingPunct="1">
        <a:spcBef>
          <a:spcPct val="20000"/>
        </a:spcBef>
        <a:buClr>
          <a:schemeClr val="accent2"/>
        </a:buClr>
        <a:buFont typeface="Wingdings 2" pitchFamily="18" charset="2"/>
        <a:buChar char=""/>
        <a:defRPr kumimoji="0" sz="1350" kern="1200">
          <a:solidFill>
            <a:schemeClr val="tx1"/>
          </a:solidFill>
          <a:latin typeface="+mn-lt"/>
          <a:ea typeface="+mn-ea"/>
          <a:cs typeface="+mn-cs"/>
        </a:defRPr>
      </a:lvl8pPr>
      <a:lvl9pPr marL="1673352" indent="-137160" algn="l" rtl="0" eaLnBrk="1" latinLnBrk="0" hangingPunct="1">
        <a:spcBef>
          <a:spcPct val="20000"/>
        </a:spcBef>
        <a:buClr>
          <a:schemeClr val="accent3"/>
        </a:buClr>
        <a:buFont typeface="Wingdings 2" pitchFamily="18" charset="2"/>
        <a:buChar char=""/>
        <a:defRPr kumimoji="0" sz="13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youtube.com/watch?v=ZRF-gKZHINk&amp;feature=related"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hyperlink" Target="http://www.youtube.com/watch?v=GBIa8G3gBH0&amp;feature=related" TargetMode="External"/><Relationship Id="rId4" Type="http://schemas.openxmlformats.org/officeDocument/2006/relationships/hyperlink" Target="http://www.nature.com/neuro/journal/v4/n2/extref/nn0201-143-S1.mpg" TargetMode="Externa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87.jpe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cercor.oxfordjournals.org/search?author1=Peter+J.+Uhlhaas&amp;sortspec=date&amp;submit=Submit" TargetMode="External"/><Relationship Id="rId13" Type="http://schemas.openxmlformats.org/officeDocument/2006/relationships/hyperlink" Target="http://cercor.oxfordjournals.org/content/early/2013/12/13/cercor.bht333.full.pdf+html" TargetMode="External"/><Relationship Id="rId3" Type="http://schemas.openxmlformats.org/officeDocument/2006/relationships/hyperlink" Target="http://cercor.oxfordjournals.org/content/early/2013/12/13/cercor.bht333#aff-1" TargetMode="External"/><Relationship Id="rId7" Type="http://schemas.openxmlformats.org/officeDocument/2006/relationships/hyperlink" Target="http://cercor.oxfordjournals.org/content/early/2013/12/13/cercor.bht333#corresp-1" TargetMode="External"/><Relationship Id="rId12" Type="http://schemas.openxmlformats.org/officeDocument/2006/relationships/hyperlink" Target="http://cercor.oxfordjournals.org/search?author1=Marcus+Kaiser&amp;sortspec=date&amp;submit=Submit" TargetMode="External"/><Relationship Id="rId2" Type="http://schemas.openxmlformats.org/officeDocument/2006/relationships/hyperlink" Target="http://cercor.oxfordjournals.org/search?author1=Sol+Lim&amp;sortspec=date&amp;submit=Submit" TargetMode="External"/><Relationship Id="rId1" Type="http://schemas.openxmlformats.org/officeDocument/2006/relationships/slideLayout" Target="../slideLayouts/slideLayout2.xml"/><Relationship Id="rId6" Type="http://schemas.openxmlformats.org/officeDocument/2006/relationships/hyperlink" Target="http://cercor.oxfordjournals.org/content/early/2013/12/13/cercor.bht333#aff-3" TargetMode="External"/><Relationship Id="rId11" Type="http://schemas.openxmlformats.org/officeDocument/2006/relationships/hyperlink" Target="http://cercor.oxfordjournals.org/content/early/2013/12/13/cercor.bht333#aff-6" TargetMode="External"/><Relationship Id="rId5" Type="http://schemas.openxmlformats.org/officeDocument/2006/relationships/hyperlink" Target="http://cercor.oxfordjournals.org/search?author1=Cheol+E.+Han&amp;sortspec=date&amp;submit=Submit" TargetMode="External"/><Relationship Id="rId10" Type="http://schemas.openxmlformats.org/officeDocument/2006/relationships/hyperlink" Target="http://cercor.oxfordjournals.org/content/early/2013/12/13/cercor.bht333#aff-5" TargetMode="External"/><Relationship Id="rId4" Type="http://schemas.openxmlformats.org/officeDocument/2006/relationships/hyperlink" Target="http://cercor.oxfordjournals.org/content/early/2013/12/13/cercor.bht333#aff-2" TargetMode="External"/><Relationship Id="rId9" Type="http://schemas.openxmlformats.org/officeDocument/2006/relationships/hyperlink" Target="http://cercor.oxfordjournals.org/content/early/2013/12/13/cercor.bht333#aff-4"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127.0.0.1:8081/plosone/article?id=info:doi/10.1371/journal.pone.0113758"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0.png"/><Relationship Id="rId7" Type="http://schemas.openxmlformats.org/officeDocument/2006/relationships/diagramColors" Target="../diagrams/colors3.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71.png"/></Relationships>
</file>

<file path=ppt/slides/_rels/slide8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5.jpeg"/><Relationship Id="rId7" Type="http://schemas.openxmlformats.org/officeDocument/2006/relationships/image" Target="../media/image76.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9.xml.rels><?xml version="1.0" encoding="UTF-8" standalone="yes"?>
<Relationships xmlns="http://schemas.openxmlformats.org/package/2006/relationships"><Relationship Id="rId3" Type="http://schemas.openxmlformats.org/officeDocument/2006/relationships/hyperlink" Target="http://www.nature.com/nature/journal/v440/n7084/extref/nature04513-s1.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6.xml"/><Relationship Id="rId1" Type="http://schemas.openxmlformats.org/officeDocument/2006/relationships/slideLayout" Target="../slideLayouts/slideLayout4.xml"/><Relationship Id="rId5" Type="http://schemas.openxmlformats.org/officeDocument/2006/relationships/image" Target="../media/image80.png"/><Relationship Id="rId4" Type="http://schemas.openxmlformats.org/officeDocument/2006/relationships/image" Target="../media/image79.jpeg"/></Relationships>
</file>

<file path=ppt/slides/_rels/slide9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www.youtube.com/watch?v=lGLexQR9xGs"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9.xml"/><Relationship Id="rId1" Type="http://schemas.openxmlformats.org/officeDocument/2006/relationships/slideLayout" Target="../slideLayouts/slideLayout13.xml"/><Relationship Id="rId5" Type="http://schemas.openxmlformats.org/officeDocument/2006/relationships/hyperlink" Target="https://www.youtube.com/watch?v=86NDMfxU4ZU" TargetMode="External"/><Relationship Id="rId4" Type="http://schemas.openxmlformats.org/officeDocument/2006/relationships/hyperlink" Target="http://www.youtube.com/watch?v=YXTA0lUBZW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dirty="0">
                <a:solidFill>
                  <a:schemeClr val="accent1"/>
                </a:solidFill>
              </a:rPr>
              <a:t>Infant Development</a:t>
            </a:r>
          </a:p>
        </p:txBody>
      </p:sp>
      <p:sp>
        <p:nvSpPr>
          <p:cNvPr id="2051" name="Rectangle 3"/>
          <p:cNvSpPr>
            <a:spLocks noGrp="1" noChangeArrowheads="1"/>
          </p:cNvSpPr>
          <p:nvPr>
            <p:ph type="subTitle" idx="1"/>
          </p:nvPr>
        </p:nvSpPr>
        <p:spPr>
          <a:xfrm>
            <a:off x="1562100" y="4724400"/>
            <a:ext cx="6400800" cy="1752600"/>
          </a:xfrm>
        </p:spPr>
        <p:txBody>
          <a:bodyPr>
            <a:normAutofit/>
          </a:bodyPr>
          <a:lstStyle/>
          <a:p>
            <a:pPr algn="ctr">
              <a:lnSpc>
                <a:spcPct val="90000"/>
              </a:lnSpc>
            </a:pPr>
            <a:r>
              <a:rPr lang="en-US" sz="2400" dirty="0">
                <a:solidFill>
                  <a:schemeClr val="accent1"/>
                </a:solidFill>
              </a:rPr>
              <a:t>Messinger, PhD</a:t>
            </a:r>
          </a:p>
        </p:txBody>
      </p:sp>
      <p:sp>
        <p:nvSpPr>
          <p:cNvPr id="5" name="TextBox 4">
            <a:extLst>
              <a:ext uri="{FF2B5EF4-FFF2-40B4-BE49-F238E27FC236}">
                <a16:creationId xmlns:a16="http://schemas.microsoft.com/office/drawing/2014/main" id="{23F89554-99E9-4F2D-BCD2-BE2F84A10B0D}"/>
              </a:ext>
            </a:extLst>
          </p:cNvPr>
          <p:cNvSpPr txBox="1"/>
          <p:nvPr/>
        </p:nvSpPr>
        <p:spPr>
          <a:xfrm>
            <a:off x="4158916" y="5486400"/>
            <a:ext cx="4604084" cy="369332"/>
          </a:xfrm>
          <a:prstGeom prst="rect">
            <a:avLst/>
          </a:prstGeom>
          <a:noFill/>
        </p:spPr>
        <p:txBody>
          <a:bodyPr wrap="square">
            <a:spAutoFit/>
          </a:bodyPr>
          <a:lstStyle/>
          <a:p>
            <a:r>
              <a:rPr lang="en-US" sz="1800" dirty="0"/>
              <a:t>PSY 430</a:t>
            </a:r>
            <a:endParaRPr lang="en-US" dirty="0"/>
          </a:p>
        </p:txBody>
      </p:sp>
    </p:spTree>
    <p:extLst>
      <p:ext uri="{BB962C8B-B14F-4D97-AF65-F5344CB8AC3E}">
        <p14:creationId xmlns:p14="http://schemas.microsoft.com/office/powerpoint/2010/main" val="3874586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92CC-70C9-4EA3-B300-3E5327B268A4}"/>
              </a:ext>
            </a:extLst>
          </p:cNvPr>
          <p:cNvSpPr>
            <a:spLocks noGrp="1"/>
          </p:cNvSpPr>
          <p:nvPr>
            <p:ph type="title"/>
          </p:nvPr>
        </p:nvSpPr>
        <p:spPr/>
        <p:txBody>
          <a:bodyPr>
            <a:normAutofit/>
          </a:bodyPr>
          <a:lstStyle/>
          <a:p>
            <a:pPr algn="ctr"/>
            <a:r>
              <a:rPr lang="en-US" dirty="0"/>
              <a:t>Childhood Experiences Affect the Pace 0f Brain Development: Integrative Theory</a:t>
            </a:r>
          </a:p>
        </p:txBody>
      </p:sp>
      <p:pic>
        <p:nvPicPr>
          <p:cNvPr id="1026" name="Picture 2" descr="Fig. 3">
            <a:extLst>
              <a:ext uri="{FF2B5EF4-FFF2-40B4-BE49-F238E27FC236}">
                <a16:creationId xmlns:a16="http://schemas.microsoft.com/office/drawing/2014/main" id="{1AAC660E-DEBE-4A3B-9568-D366F83364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6679" y="2682762"/>
            <a:ext cx="3770675" cy="24175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60ED18E-227C-F04B-AB5E-031650345A66}"/>
              </a:ext>
            </a:extLst>
          </p:cNvPr>
          <p:cNvSpPr/>
          <p:nvPr/>
        </p:nvSpPr>
        <p:spPr>
          <a:xfrm>
            <a:off x="2452565" y="7119151"/>
            <a:ext cx="4098902" cy="600164"/>
          </a:xfrm>
          <a:prstGeom prst="rect">
            <a:avLst/>
          </a:prstGeom>
        </p:spPr>
        <p:txBody>
          <a:bodyPr wrap="square">
            <a:spAutoFit/>
          </a:bodyPr>
          <a:lstStyle/>
          <a:p>
            <a:pPr marL="548640" marR="0" lvl="1" indent="-205740" algn="l" defTabSz="685800" rtl="0" eaLnBrk="1" fontAlgn="auto" latinLnBrk="0" hangingPunct="1">
              <a:lnSpc>
                <a:spcPct val="100000"/>
              </a:lnSpc>
              <a:spcBef>
                <a:spcPct val="20000"/>
              </a:spcBef>
              <a:spcAft>
                <a:spcPts val="0"/>
              </a:spcAft>
              <a:buClr>
                <a:srgbClr val="60B5CC"/>
              </a:buClr>
              <a:buSzPct val="90000"/>
              <a:buFont typeface="Wingdings"/>
              <a:buChar char=""/>
              <a:tabLst/>
              <a:defRPr/>
            </a:pPr>
            <a:endParaRPr kumimoji="0" lang="en-US" sz="1500" b="0" i="0" u="none" strike="noStrike" kern="1200" cap="none" spc="0" normalizeH="0" baseline="0" noProof="0" dirty="0">
              <a:ln>
                <a:noFill/>
              </a:ln>
              <a:solidFill>
                <a:prstClr val="black"/>
              </a:solidFill>
              <a:effectLst/>
              <a:uLnTx/>
              <a:uFillTx/>
              <a:latin typeface="Corbel"/>
              <a:ea typeface="+mn-ea"/>
              <a:cs typeface="+mn-cs"/>
            </a:endParaRPr>
          </a:p>
          <a:p>
            <a:pPr marL="548640" marR="0" lvl="1" indent="-205740" algn="l" defTabSz="685800" rtl="0" eaLnBrk="1" fontAlgn="auto" latinLnBrk="0" hangingPunct="1">
              <a:lnSpc>
                <a:spcPct val="100000"/>
              </a:lnSpc>
              <a:spcBef>
                <a:spcPct val="20000"/>
              </a:spcBef>
              <a:spcAft>
                <a:spcPts val="0"/>
              </a:spcAft>
              <a:buClr>
                <a:srgbClr val="60B5CC"/>
              </a:buClr>
              <a:buSzPct val="90000"/>
              <a:buFont typeface="Wingdings"/>
              <a:buChar char=""/>
              <a:tabLst/>
              <a:defRPr/>
            </a:pPr>
            <a:endParaRPr kumimoji="0" lang="en-US" sz="1500" b="0" i="0" u="none" strike="noStrike" kern="1200" cap="none" spc="0" normalizeH="0" baseline="0" noProof="0" dirty="0">
              <a:ln>
                <a:noFill/>
              </a:ln>
              <a:solidFill>
                <a:prstClr val="black"/>
              </a:solidFill>
              <a:effectLst/>
              <a:uLnTx/>
              <a:uFillTx/>
              <a:latin typeface="Corbel"/>
              <a:ea typeface="+mn-ea"/>
              <a:cs typeface="+mn-cs"/>
            </a:endParaRPr>
          </a:p>
        </p:txBody>
      </p:sp>
      <p:sp>
        <p:nvSpPr>
          <p:cNvPr id="4" name="Rectangle 3">
            <a:extLst>
              <a:ext uri="{FF2B5EF4-FFF2-40B4-BE49-F238E27FC236}">
                <a16:creationId xmlns:a16="http://schemas.microsoft.com/office/drawing/2014/main" id="{E41A8D35-1834-0C4E-8E2D-F83B95026C98}"/>
              </a:ext>
            </a:extLst>
          </p:cNvPr>
          <p:cNvSpPr/>
          <p:nvPr/>
        </p:nvSpPr>
        <p:spPr>
          <a:xfrm>
            <a:off x="-349624" y="2084594"/>
            <a:ext cx="4572000" cy="784830"/>
          </a:xfrm>
          <a:prstGeom prst="rect">
            <a:avLst/>
          </a:prstGeom>
        </p:spPr>
        <p:txBody>
          <a:bodyPr>
            <a:spAutoFit/>
          </a:bodyPr>
          <a:lstStyle/>
          <a:p>
            <a:pPr marL="548640" marR="0" lvl="1" indent="-205740" algn="l" defTabSz="685800" rtl="0" eaLnBrk="1" fontAlgn="auto" latinLnBrk="0" hangingPunct="1">
              <a:lnSpc>
                <a:spcPct val="100000"/>
              </a:lnSpc>
              <a:spcBef>
                <a:spcPct val="20000"/>
              </a:spcBef>
              <a:spcAft>
                <a:spcPts val="0"/>
              </a:spcAft>
              <a:buClr>
                <a:srgbClr val="60B5CC"/>
              </a:buClr>
              <a:buSzPct val="90000"/>
              <a:buFont typeface="Wingdings"/>
              <a:buChar char=""/>
              <a:tabLst/>
              <a:defRPr/>
            </a:pPr>
            <a:r>
              <a:rPr kumimoji="0" lang="en-US" sz="1500" b="0" i="0" u="none" strike="noStrike" kern="1200" cap="none" spc="0" normalizeH="0" baseline="0" noProof="0" dirty="0">
                <a:ln>
                  <a:noFill/>
                </a:ln>
                <a:solidFill>
                  <a:prstClr val="black"/>
                </a:solidFill>
                <a:effectLst/>
                <a:uLnTx/>
                <a:uFillTx/>
                <a:latin typeface="Corbel"/>
                <a:ea typeface="+mn-ea"/>
                <a:cs typeface="+mn-cs"/>
              </a:rPr>
              <a:t>Chronic, repetitive, &amp; negative experiences encourage faster maturation, restricting plasticity</a:t>
            </a:r>
          </a:p>
        </p:txBody>
      </p:sp>
      <p:sp>
        <p:nvSpPr>
          <p:cNvPr id="7" name="Rectangle 6">
            <a:extLst>
              <a:ext uri="{FF2B5EF4-FFF2-40B4-BE49-F238E27FC236}">
                <a16:creationId xmlns:a16="http://schemas.microsoft.com/office/drawing/2014/main" id="{86F93BF1-2469-EA44-BF29-AF6FCB70B9E8}"/>
              </a:ext>
            </a:extLst>
          </p:cNvPr>
          <p:cNvSpPr/>
          <p:nvPr/>
        </p:nvSpPr>
        <p:spPr>
          <a:xfrm>
            <a:off x="4738564" y="5283289"/>
            <a:ext cx="4572000" cy="784830"/>
          </a:xfrm>
          <a:prstGeom prst="rect">
            <a:avLst/>
          </a:prstGeom>
        </p:spPr>
        <p:txBody>
          <a:bodyPr>
            <a:spAutoFit/>
          </a:bodyPr>
          <a:lstStyle/>
          <a:p>
            <a:pPr marL="548640" marR="0" lvl="1" indent="-205740" algn="l" defTabSz="685800" rtl="0" eaLnBrk="1" fontAlgn="auto" latinLnBrk="0" hangingPunct="1">
              <a:lnSpc>
                <a:spcPct val="100000"/>
              </a:lnSpc>
              <a:spcBef>
                <a:spcPct val="20000"/>
              </a:spcBef>
              <a:spcAft>
                <a:spcPts val="0"/>
              </a:spcAft>
              <a:buClr>
                <a:srgbClr val="60B5CC"/>
              </a:buClr>
              <a:buSzPct val="90000"/>
              <a:buFont typeface="Wingdings"/>
              <a:buChar char=""/>
              <a:tabLst/>
              <a:defRPr/>
            </a:pPr>
            <a:r>
              <a:rPr kumimoji="0" lang="en-US" sz="1500" b="0" i="0" u="none" strike="noStrike" kern="1200" cap="none" spc="0" normalizeH="0" baseline="0" noProof="0" dirty="0">
                <a:ln>
                  <a:noFill/>
                </a:ln>
                <a:solidFill>
                  <a:prstClr val="black"/>
                </a:solidFill>
                <a:effectLst/>
                <a:uLnTx/>
                <a:uFillTx/>
                <a:latin typeface="Corbel"/>
                <a:ea typeface="+mn-ea"/>
                <a:cs typeface="+mn-cs"/>
              </a:rPr>
              <a:t>Rare, positive experience are associated with strong neurochemicals signals -&gt; delay maturational processes and enhance plasticity</a:t>
            </a:r>
          </a:p>
        </p:txBody>
      </p:sp>
      <p:sp>
        <p:nvSpPr>
          <p:cNvPr id="8" name="Rectangle 2">
            <a:extLst>
              <a:ext uri="{FF2B5EF4-FFF2-40B4-BE49-F238E27FC236}">
                <a16:creationId xmlns:a16="http://schemas.microsoft.com/office/drawing/2014/main" id="{8A95C6E5-A58C-9688-BC55-26013856CDEE}"/>
              </a:ext>
            </a:extLst>
          </p:cNvPr>
          <p:cNvSpPr txBox="1">
            <a:spLocks noChangeArrowheads="1"/>
          </p:cNvSpPr>
          <p:nvPr/>
        </p:nvSpPr>
        <p:spPr>
          <a:xfrm>
            <a:off x="283788" y="5808805"/>
            <a:ext cx="3305175" cy="78483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3375" b="1" kern="1200">
                <a:solidFill>
                  <a:schemeClr val="accent1">
                    <a:satMod val="150000"/>
                  </a:schemeClr>
                </a:solidFill>
                <a:effectLst/>
                <a:latin typeface="+mj-lt"/>
                <a:ea typeface="+mj-ea"/>
                <a:cs typeface="+mj-cs"/>
              </a:defRPr>
            </a:lvl1pPr>
            <a:extLst/>
          </a:lstStyle>
          <a:p>
            <a:pPr algn="ctr" fontAlgn="auto">
              <a:spcAft>
                <a:spcPts val="0"/>
              </a:spcAft>
            </a:pPr>
            <a:r>
              <a:rPr lang="en-US" sz="1800"/>
              <a:t>Environmental Influences on the Pace of Brain Development</a:t>
            </a:r>
            <a:br>
              <a:rPr lang="en-US" sz="1800"/>
            </a:br>
            <a:r>
              <a:rPr lang="en-US" sz="1800"/>
              <a:t>Tooley, Bassett, &amp; Mackey; 2021</a:t>
            </a:r>
            <a:br>
              <a:rPr lang="en-US" sz="1800"/>
            </a:br>
            <a:endParaRPr lang="en-US" sz="1800" dirty="0"/>
          </a:p>
        </p:txBody>
      </p:sp>
    </p:spTree>
    <p:extLst>
      <p:ext uri="{BB962C8B-B14F-4D97-AF65-F5344CB8AC3E}">
        <p14:creationId xmlns:p14="http://schemas.microsoft.com/office/powerpoint/2010/main" val="428751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Neural migration</a:t>
            </a:r>
          </a:p>
        </p:txBody>
      </p:sp>
      <p:sp>
        <p:nvSpPr>
          <p:cNvPr id="24579" name="Rectangle 3"/>
          <p:cNvSpPr>
            <a:spLocks noGrp="1" noChangeArrowheads="1"/>
          </p:cNvSpPr>
          <p:nvPr>
            <p:ph type="body" idx="1"/>
          </p:nvPr>
        </p:nvSpPr>
        <p:spPr/>
        <p:txBody>
          <a:bodyPr/>
          <a:lstStyle/>
          <a:p>
            <a:pPr eaLnBrk="1" hangingPunct="1"/>
            <a:r>
              <a:rPr lang="en-US" altLang="en-US" sz="2800"/>
              <a:t>Many elements of initial neural migration specified genetically</a:t>
            </a:r>
          </a:p>
          <a:p>
            <a:pPr eaLnBrk="1" hangingPunct="1"/>
            <a:r>
              <a:rPr lang="en-US" altLang="en-US" sz="2800"/>
              <a:t>By 20 weeks gestation, 100 billion neurons!</a:t>
            </a:r>
          </a:p>
          <a:p>
            <a:pPr lvl="1" eaLnBrk="1" hangingPunct="1">
              <a:buFont typeface="Monotype Sorts" pitchFamily="2" charset="2"/>
              <a:buChar char="n"/>
            </a:pPr>
            <a:r>
              <a:rPr lang="en-US" altLang="en-US"/>
              <a:t>50,000 – 500,000 neurons per minute</a:t>
            </a:r>
          </a:p>
          <a:p>
            <a:pPr eaLnBrk="1" hangingPunct="1"/>
            <a:r>
              <a:rPr lang="en-US" altLang="en-US" sz="2800"/>
              <a:t>Neurons follow path of glial cells outward from ventricles</a:t>
            </a:r>
          </a:p>
          <a:p>
            <a:pPr lvl="1" eaLnBrk="1" hangingPunct="1"/>
            <a:r>
              <a:rPr lang="en-US" altLang="en-US" sz="2400"/>
              <a:t>To form 6 layers of cortex</a:t>
            </a:r>
          </a:p>
          <a:p>
            <a:pPr eaLnBrk="1" hangingPunct="1"/>
            <a:endParaRPr lang="en-US" altLang="en-US" sz="2800"/>
          </a:p>
        </p:txBody>
      </p:sp>
    </p:spTree>
    <p:extLst>
      <p:ext uri="{BB962C8B-B14F-4D97-AF65-F5344CB8AC3E}">
        <p14:creationId xmlns:p14="http://schemas.microsoft.com/office/powerpoint/2010/main" val="6183342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n-US" altLang="en-US" sz="3900" dirty="0"/>
              <a:t>Time lapse sequences</a:t>
            </a:r>
          </a:p>
        </p:txBody>
      </p:sp>
      <p:sp>
        <p:nvSpPr>
          <p:cNvPr id="2" name="Content Placeholder 1"/>
          <p:cNvSpPr>
            <a:spLocks noGrp="1"/>
          </p:cNvSpPr>
          <p:nvPr>
            <p:ph idx="1"/>
          </p:nvPr>
        </p:nvSpPr>
        <p:spPr/>
        <p:txBody>
          <a:bodyPr/>
          <a:lstStyle/>
          <a:p>
            <a:pPr marL="438912" lvl="1" indent="-320040">
              <a:spcBef>
                <a:spcPts val="0"/>
              </a:spcBef>
              <a:buClr>
                <a:schemeClr val="accent1"/>
              </a:buClr>
              <a:buSzPct val="80000"/>
              <a:buFont typeface="Wingdings 2"/>
              <a:buChar char=""/>
            </a:pPr>
            <a:r>
              <a:rPr lang="en-US" altLang="en-US" dirty="0">
                <a:hlinkClick r:id="rId3"/>
              </a:rPr>
              <a:t>Neuron migration</a:t>
            </a:r>
            <a:endParaRPr lang="en-US" altLang="en-US" dirty="0"/>
          </a:p>
          <a:p>
            <a:r>
              <a:rPr lang="en-US" altLang="en-US" dirty="0"/>
              <a:t>Radial migration (glial guidance) and </a:t>
            </a:r>
            <a:r>
              <a:rPr lang="en-US" altLang="en-US" dirty="0" err="1"/>
              <a:t>somal</a:t>
            </a:r>
            <a:r>
              <a:rPr lang="en-US" altLang="en-US" dirty="0"/>
              <a:t> translocation </a:t>
            </a:r>
          </a:p>
          <a:p>
            <a:pPr lvl="1"/>
            <a:r>
              <a:rPr lang="en-US" dirty="0">
                <a:hlinkClick r:id="rId4"/>
              </a:rPr>
              <a:t>http://www.nature.com/neuro/journal/v4/n2/extref/nn0201-143-S1.mpg</a:t>
            </a:r>
            <a:endParaRPr lang="en-US" dirty="0"/>
          </a:p>
          <a:p>
            <a:r>
              <a:rPr lang="en-US" altLang="en-US" dirty="0"/>
              <a:t>Typical and Atypical </a:t>
            </a:r>
            <a:r>
              <a:rPr lang="en-US" altLang="en-US" dirty="0">
                <a:hlinkClick r:id="rId5"/>
              </a:rPr>
              <a:t>http://www.youtube.com/watch?v=GBIa8G3gBH0&amp;feature=related</a:t>
            </a:r>
            <a:endParaRPr lang="en-US" altLang="en-US" dirty="0"/>
          </a:p>
          <a:p>
            <a:endParaRPr lang="en-US" dirty="0"/>
          </a:p>
          <a:p>
            <a:pPr lvl="1"/>
            <a:endParaRPr lang="en-US" dirty="0"/>
          </a:p>
        </p:txBody>
      </p:sp>
      <p:pic>
        <p:nvPicPr>
          <p:cNvPr id="27651" name="Picture 3"/>
          <p:cNvPicPr>
            <a:picLocks noChangeAspect="1" noChangeArrowheads="1"/>
          </p:cNvPicPr>
          <p:nvPr/>
        </p:nvPicPr>
        <p:blipFill>
          <a:blip r:embed="rId6">
            <a:extLst>
              <a:ext uri="{28A0092B-C50C-407E-A947-70E740481C1C}">
                <a14:useLocalDpi xmlns:a14="http://schemas.microsoft.com/office/drawing/2010/main" val="0"/>
              </a:ext>
            </a:extLst>
          </a:blip>
          <a:srcRect l="34290" t="36575" r="44005" b="29260"/>
          <a:stretch>
            <a:fillRect/>
          </a:stretch>
        </p:blipFill>
        <p:spPr bwMode="auto">
          <a:xfrm>
            <a:off x="-3886200" y="-4953000"/>
            <a:ext cx="3475037"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p:cNvSpPr>
            <a:spLocks noChangeArrowheads="1"/>
          </p:cNvSpPr>
          <p:nvPr/>
        </p:nvSpPr>
        <p:spPr bwMode="auto">
          <a:xfrm>
            <a:off x="1524000" y="7117853"/>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altLang="en-US" b="1" dirty="0"/>
              <a:t>neurite outgrowth </a:t>
            </a:r>
            <a:endParaRPr lang="en-US" altLang="en-US" dirty="0"/>
          </a:p>
        </p:txBody>
      </p:sp>
    </p:spTree>
    <p:extLst>
      <p:ext uri="{BB962C8B-B14F-4D97-AF65-F5344CB8AC3E}">
        <p14:creationId xmlns:p14="http://schemas.microsoft.com/office/powerpoint/2010/main" val="41720311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lIns="92075" tIns="46038" rIns="92075" bIns="46038">
            <a:normAutofit/>
          </a:bodyPr>
          <a:lstStyle/>
          <a:p>
            <a:pPr eaLnBrk="1" hangingPunct="1"/>
            <a:r>
              <a:rPr lang="en-US" altLang="en-US" sz="3900" dirty="0">
                <a:solidFill>
                  <a:schemeClr val="accent1"/>
                </a:solidFill>
              </a:rPr>
              <a:t>Proliferation &amp; migration of neurons</a:t>
            </a:r>
          </a:p>
        </p:txBody>
      </p:sp>
      <p:sp>
        <p:nvSpPr>
          <p:cNvPr id="25603" name="Rectangle 3"/>
          <p:cNvSpPr>
            <a:spLocks noGrp="1" noChangeArrowheads="1"/>
          </p:cNvSpPr>
          <p:nvPr>
            <p:ph idx="1"/>
          </p:nvPr>
        </p:nvSpPr>
        <p:spPr>
          <a:noFill/>
        </p:spPr>
        <p:txBody>
          <a:bodyPr lIns="92075" tIns="46038" rIns="92075" bIns="46038"/>
          <a:lstStyle/>
          <a:p>
            <a:pPr eaLnBrk="1" hangingPunct="1">
              <a:lnSpc>
                <a:spcPct val="90000"/>
              </a:lnSpc>
            </a:pPr>
            <a:r>
              <a:rPr lang="en-US" altLang="en-US" sz="2800" dirty="0"/>
              <a:t>General pattern of brain development genetically specified </a:t>
            </a:r>
          </a:p>
          <a:p>
            <a:pPr lvl="1" eaLnBrk="1" hangingPunct="1">
              <a:lnSpc>
                <a:spcPct val="90000"/>
              </a:lnSpc>
            </a:pPr>
            <a:r>
              <a:rPr lang="en-US" altLang="en-US" sz="2400" dirty="0"/>
              <a:t>By 20 weeks, most neurons present</a:t>
            </a:r>
          </a:p>
          <a:p>
            <a:pPr lvl="1" eaLnBrk="1" hangingPunct="1">
              <a:lnSpc>
                <a:spcPct val="90000"/>
              </a:lnSpc>
            </a:pPr>
            <a:r>
              <a:rPr lang="en-US" altLang="en-US" sz="2400" dirty="0"/>
              <a:t>3rd - 16th prenatal week most crucial</a:t>
            </a:r>
          </a:p>
          <a:p>
            <a:pPr lvl="1" eaLnBrk="1" hangingPunct="1">
              <a:lnSpc>
                <a:spcPct val="90000"/>
              </a:lnSpc>
            </a:pPr>
            <a:r>
              <a:rPr lang="en-US" altLang="en-US" sz="2400" dirty="0"/>
              <a:t>At 8 weeks, head is half of fetus</a:t>
            </a:r>
          </a:p>
          <a:p>
            <a:pPr eaLnBrk="1" hangingPunct="1">
              <a:lnSpc>
                <a:spcPct val="90000"/>
              </a:lnSpc>
            </a:pPr>
            <a:r>
              <a:rPr lang="en-US" altLang="en-US" sz="2800" dirty="0"/>
              <a:t>But specific connections depend on generic growth processes and sensory-motor stimulation</a:t>
            </a:r>
          </a:p>
          <a:p>
            <a:pPr lvl="1" eaLnBrk="1" hangingPunct="1">
              <a:lnSpc>
                <a:spcPct val="90000"/>
              </a:lnSpc>
            </a:pPr>
            <a:r>
              <a:rPr lang="en-US" altLang="en-US" sz="2400" dirty="0"/>
              <a:t>Trillions of connections still forming</a:t>
            </a:r>
          </a:p>
          <a:p>
            <a:pPr lvl="1" eaLnBrk="1" hangingPunct="1">
              <a:lnSpc>
                <a:spcPct val="90000"/>
              </a:lnSpc>
            </a:pPr>
            <a:r>
              <a:rPr lang="en-US" altLang="en-US" sz="2400" i="1" dirty="0"/>
              <a:t>Trimming</a:t>
            </a:r>
            <a:r>
              <a:rPr lang="en-US" altLang="en-US" sz="2400" dirty="0"/>
              <a:t> of these connections is developmental task</a:t>
            </a:r>
          </a:p>
        </p:txBody>
      </p:sp>
    </p:spTree>
    <p:extLst>
      <p:ext uri="{BB962C8B-B14F-4D97-AF65-F5344CB8AC3E}">
        <p14:creationId xmlns:p14="http://schemas.microsoft.com/office/powerpoint/2010/main" val="2696623062"/>
      </p:ext>
    </p:extLst>
  </p:cSld>
  <p:clrMapOvr>
    <a:overrideClrMapping bg1="lt1" tx1="dk1" bg2="lt2" tx2="dk2" accent1="accent1" accent2="accent2" accent3="accent3" accent4="accent4" accent5="accent5" accent6="accent6" hlink="hlink" folHlink="folHlink"/>
  </p:clrMapOvr>
  <p:transition/>
</p:sld>
</file>

<file path=ppt/slides/slide10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17500" y="66675"/>
            <a:ext cx="8637588" cy="1403350"/>
          </a:xfrm>
        </p:spPr>
        <p:txBody>
          <a:bodyPr>
            <a:normAutofit fontScale="90000"/>
          </a:bodyPr>
          <a:lstStyle/>
          <a:p>
            <a:pPr eaLnBrk="1" hangingPunct="1"/>
            <a:r>
              <a:rPr lang="en-US" altLang="en-US"/>
              <a:t>Neural development: Synaptogensis </a:t>
            </a:r>
          </a:p>
        </p:txBody>
      </p:sp>
      <p:sp>
        <p:nvSpPr>
          <p:cNvPr id="26627" name="Rectangle 3"/>
          <p:cNvSpPr>
            <a:spLocks noGrp="1" noChangeArrowheads="1"/>
          </p:cNvSpPr>
          <p:nvPr>
            <p:ph idx="1"/>
          </p:nvPr>
        </p:nvSpPr>
        <p:spPr/>
        <p:txBody>
          <a:bodyPr/>
          <a:lstStyle/>
          <a:p>
            <a:pPr eaLnBrk="1" hangingPunct="1"/>
            <a:r>
              <a:rPr lang="en-US" altLang="en-US" sz="2800" dirty="0"/>
              <a:t>Once in place, synapses are overproduced somewhat haphazardly</a:t>
            </a:r>
          </a:p>
          <a:p>
            <a:pPr lvl="1" eaLnBrk="1" hangingPunct="1"/>
            <a:r>
              <a:rPr lang="en-US" altLang="en-US" sz="2400" dirty="0"/>
              <a:t>1 year old has 150% more synapses than adult</a:t>
            </a:r>
          </a:p>
          <a:p>
            <a:pPr eaLnBrk="1" hangingPunct="1"/>
            <a:r>
              <a:rPr lang="en-US" altLang="en-US" sz="2800" dirty="0"/>
              <a:t>These are pruned (diminish) during development</a:t>
            </a:r>
          </a:p>
          <a:p>
            <a:pPr eaLnBrk="1" hangingPunct="1"/>
            <a:r>
              <a:rPr lang="en-US" altLang="en-US" sz="2800" dirty="0"/>
              <a:t>Repetition of sensory-motor patterns create more specific set of experience dependent synaptic linkages</a:t>
            </a:r>
          </a:p>
          <a:p>
            <a:pPr lvl="1"/>
            <a:endParaRPr lang="en-US" altLang="en-US" sz="2400" dirty="0"/>
          </a:p>
        </p:txBody>
      </p:sp>
    </p:spTree>
    <p:extLst>
      <p:ext uri="{BB962C8B-B14F-4D97-AF65-F5344CB8AC3E}">
        <p14:creationId xmlns:p14="http://schemas.microsoft.com/office/powerpoint/2010/main" val="104500986"/>
      </p:ext>
    </p:extLst>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7500" y="66675"/>
            <a:ext cx="8637588" cy="1403350"/>
          </a:xfrm>
        </p:spPr>
        <p:txBody>
          <a:bodyPr>
            <a:normAutofit fontScale="90000"/>
          </a:bodyPr>
          <a:lstStyle/>
          <a:p>
            <a:pPr eaLnBrk="1" hangingPunct="1"/>
            <a:r>
              <a:rPr lang="en-US" altLang="en-US" dirty="0"/>
              <a:t>Increase in complexity of neural connections</a:t>
            </a:r>
          </a:p>
        </p:txBody>
      </p:sp>
      <p:pic>
        <p:nvPicPr>
          <p:cNvPr id="28680" name="Picture 27" descr="neuronlev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610445"/>
            <a:ext cx="6705601" cy="457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7500" y="2819400"/>
            <a:ext cx="1435100" cy="1200329"/>
          </a:xfrm>
          <a:prstGeom prst="rect">
            <a:avLst/>
          </a:prstGeom>
          <a:noFill/>
        </p:spPr>
        <p:txBody>
          <a:bodyPr wrap="square" rtlCol="0">
            <a:spAutoFit/>
          </a:bodyPr>
          <a:lstStyle/>
          <a:p>
            <a:r>
              <a:rPr lang="en-US" dirty="0"/>
              <a:t>Does increasing</a:t>
            </a:r>
          </a:p>
          <a:p>
            <a:r>
              <a:rPr lang="en-US" dirty="0"/>
              <a:t>complexity asymptote?</a:t>
            </a:r>
          </a:p>
        </p:txBody>
      </p:sp>
    </p:spTree>
    <p:extLst>
      <p:ext uri="{BB962C8B-B14F-4D97-AF65-F5344CB8AC3E}">
        <p14:creationId xmlns:p14="http://schemas.microsoft.com/office/powerpoint/2010/main" val="558374509"/>
      </p:ext>
    </p:extLst>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17500" y="66675"/>
            <a:ext cx="8637588" cy="1403350"/>
          </a:xfrm>
        </p:spPr>
        <p:txBody>
          <a:bodyPr>
            <a:normAutofit fontScale="90000"/>
          </a:bodyPr>
          <a:lstStyle/>
          <a:p>
            <a:pPr eaLnBrk="1" hangingPunct="1"/>
            <a:r>
              <a:rPr lang="en-US" altLang="en-US"/>
              <a:t>How do the correct synapses form?</a:t>
            </a:r>
          </a:p>
        </p:txBody>
      </p:sp>
      <p:sp>
        <p:nvSpPr>
          <p:cNvPr id="29699" name="Rectangle 3"/>
          <p:cNvSpPr>
            <a:spLocks noGrp="1" noChangeArrowheads="1"/>
          </p:cNvSpPr>
          <p:nvPr>
            <p:ph idx="1"/>
          </p:nvPr>
        </p:nvSpPr>
        <p:spPr/>
        <p:txBody>
          <a:bodyPr/>
          <a:lstStyle/>
          <a:p>
            <a:pPr eaLnBrk="1" hangingPunct="1"/>
            <a:r>
              <a:rPr lang="en-US" altLang="en-US" sz="2800" dirty="0"/>
              <a:t>15,000 synapses for every cortical neuron</a:t>
            </a:r>
          </a:p>
          <a:p>
            <a:pPr lvl="1" eaLnBrk="1" hangingPunct="1"/>
            <a:r>
              <a:rPr lang="en-US" altLang="en-US" sz="2400" dirty="0"/>
              <a:t>1.8 million per second in first 2 years!</a:t>
            </a:r>
          </a:p>
          <a:p>
            <a:pPr lvl="2" eaLnBrk="1" hangingPunct="1"/>
            <a:r>
              <a:rPr lang="en-US" altLang="en-US" sz="2000" dirty="0"/>
              <a:t>Cerebral cortex triples in thickness in 1</a:t>
            </a:r>
            <a:r>
              <a:rPr lang="en-US" altLang="en-US" sz="2000" baseline="30000" dirty="0"/>
              <a:t>st</a:t>
            </a:r>
            <a:r>
              <a:rPr lang="en-US" altLang="en-US" sz="2000" dirty="0"/>
              <a:t> year</a:t>
            </a:r>
          </a:p>
          <a:p>
            <a:pPr eaLnBrk="1" hangingPunct="1"/>
            <a:r>
              <a:rPr lang="en-US" altLang="en-US" sz="2800" dirty="0"/>
              <a:t>Sensory and motor neurons must extend to correct brain area and form correct synapses </a:t>
            </a:r>
          </a:p>
          <a:p>
            <a:pPr eaLnBrk="1" hangingPunct="1"/>
            <a:r>
              <a:rPr lang="en-US" altLang="en-US" sz="2800" dirty="0"/>
              <a:t>This quantity of information cannot be genetically micro-managed</a:t>
            </a:r>
          </a:p>
          <a:p>
            <a:pPr lvl="1"/>
            <a:r>
              <a:rPr lang="en-US" altLang="en-US" sz="2400" dirty="0"/>
              <a:t>Edelman</a:t>
            </a:r>
          </a:p>
        </p:txBody>
      </p:sp>
    </p:spTree>
    <p:extLst>
      <p:ext uri="{BB962C8B-B14F-4D97-AF65-F5344CB8AC3E}">
        <p14:creationId xmlns:p14="http://schemas.microsoft.com/office/powerpoint/2010/main" val="2266139457"/>
      </p:ext>
    </p:extLst>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normAutofit fontScale="90000"/>
          </a:bodyPr>
          <a:lstStyle/>
          <a:p>
            <a:r>
              <a:rPr lang="en-US" dirty="0"/>
              <a:t>Prolonged pre-specialization period supports </a:t>
            </a:r>
            <a:r>
              <a:rPr lang="en-US" i="1" dirty="0"/>
              <a:t>plasticity</a:t>
            </a:r>
          </a:p>
        </p:txBody>
      </p:sp>
      <p:sp>
        <p:nvSpPr>
          <p:cNvPr id="221187" name="Rectangle 3"/>
          <p:cNvSpPr>
            <a:spLocks noGrp="1" noChangeArrowheads="1"/>
          </p:cNvSpPr>
          <p:nvPr>
            <p:ph idx="1"/>
          </p:nvPr>
        </p:nvSpPr>
        <p:spPr>
          <a:xfrm>
            <a:off x="457200" y="1524000"/>
            <a:ext cx="8229600" cy="4526280"/>
          </a:xfrm>
          <a:prstGeom prst="rect">
            <a:avLst/>
          </a:prstGeom>
        </p:spPr>
        <p:txBody>
          <a:bodyPr>
            <a:normAutofit/>
          </a:bodyPr>
          <a:lstStyle/>
          <a:p>
            <a:pPr lvl="1"/>
            <a:endParaRPr lang="en-US" dirty="0"/>
          </a:p>
          <a:p>
            <a:pPr lvl="1"/>
            <a:r>
              <a:rPr lang="en-US" dirty="0"/>
              <a:t>Extent of plasticity depends on </a:t>
            </a:r>
            <a:r>
              <a:rPr lang="en-US" b="1" i="1" dirty="0"/>
              <a:t>age</a:t>
            </a:r>
            <a:r>
              <a:rPr lang="en-US" dirty="0"/>
              <a:t> at injury, </a:t>
            </a:r>
            <a:r>
              <a:rPr lang="en-US" b="1" i="1" dirty="0"/>
              <a:t>site</a:t>
            </a:r>
            <a:r>
              <a:rPr lang="en-US" dirty="0"/>
              <a:t> of damage, </a:t>
            </a:r>
            <a:r>
              <a:rPr lang="en-US" b="1" i="1" dirty="0"/>
              <a:t>skill area</a:t>
            </a:r>
          </a:p>
          <a:p>
            <a:pPr lvl="2"/>
            <a:r>
              <a:rPr lang="en-US" dirty="0"/>
              <a:t>Early injury ( &lt; 6 </a:t>
            </a:r>
            <a:r>
              <a:rPr lang="en-US" dirty="0" err="1"/>
              <a:t>mos</a:t>
            </a:r>
            <a:r>
              <a:rPr lang="en-US" dirty="0"/>
              <a:t>) to either hemisphere affects language competence, rapid improvements by 5 yrs with compensatory activation (Stiles et al., 2001)</a:t>
            </a:r>
          </a:p>
          <a:p>
            <a:pPr lvl="2">
              <a:buNone/>
            </a:pPr>
            <a:endParaRPr lang="en-US" dirty="0"/>
          </a:p>
          <a:p>
            <a:pPr lvl="2"/>
            <a:r>
              <a:rPr lang="en-US" dirty="0"/>
              <a:t>Greater spatial impairments with effects differing on                  hemispheric damage</a:t>
            </a:r>
          </a:p>
          <a:p>
            <a:pPr lvl="2"/>
            <a:endParaRPr lang="en-US" dirty="0"/>
          </a:p>
        </p:txBody>
      </p:sp>
    </p:spTree>
    <p:extLst>
      <p:ext uri="{BB962C8B-B14F-4D97-AF65-F5344CB8AC3E}">
        <p14:creationId xmlns:p14="http://schemas.microsoft.com/office/powerpoint/2010/main" val="2265542720"/>
      </p:ext>
    </p:extLst>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normAutofit fontScale="90000"/>
          </a:bodyPr>
          <a:lstStyle/>
          <a:p>
            <a:r>
              <a:rPr lang="en-US" dirty="0"/>
              <a:t>Increasing specialization has functional implications</a:t>
            </a:r>
          </a:p>
        </p:txBody>
      </p:sp>
      <p:sp>
        <p:nvSpPr>
          <p:cNvPr id="219139" name="Rectangle 3"/>
          <p:cNvSpPr>
            <a:spLocks noGrp="1" noChangeArrowheads="1"/>
          </p:cNvSpPr>
          <p:nvPr>
            <p:ph type="body" idx="4294967295"/>
          </p:nvPr>
        </p:nvSpPr>
        <p:spPr>
          <a:xfrm>
            <a:off x="457200" y="1905000"/>
            <a:ext cx="8229600" cy="4526280"/>
          </a:xfrm>
          <a:prstGeom prst="rect">
            <a:avLst/>
          </a:prstGeom>
        </p:spPr>
        <p:txBody>
          <a:bodyPr/>
          <a:lstStyle/>
          <a:p>
            <a:pPr lvl="1">
              <a:buFontTx/>
              <a:buNone/>
            </a:pPr>
            <a:r>
              <a:rPr lang="en-US" dirty="0"/>
              <a:t>- Examples of functional </a:t>
            </a:r>
            <a:r>
              <a:rPr lang="en-US" i="1" dirty="0"/>
              <a:t>regressions </a:t>
            </a:r>
          </a:p>
          <a:p>
            <a:pPr lvl="2"/>
            <a:r>
              <a:rPr lang="en-US" dirty="0"/>
              <a:t>Face perception (</a:t>
            </a:r>
            <a:r>
              <a:rPr lang="en-US" dirty="0" err="1"/>
              <a:t>Pascalis</a:t>
            </a:r>
            <a:r>
              <a:rPr lang="en-US" dirty="0"/>
              <a:t>, de </a:t>
            </a:r>
            <a:r>
              <a:rPr lang="en-US" dirty="0" err="1"/>
              <a:t>Haan</a:t>
            </a:r>
            <a:r>
              <a:rPr lang="en-US" dirty="0"/>
              <a:t>, &amp;  Nelson, 2002)</a:t>
            </a:r>
          </a:p>
          <a:p>
            <a:pPr lvl="3"/>
            <a:r>
              <a:rPr lang="en-US" dirty="0"/>
              <a:t>By 9 months lose ability to discriminate monkey faces as well as human faces</a:t>
            </a:r>
          </a:p>
          <a:p>
            <a:pPr lvl="2"/>
            <a:r>
              <a:rPr lang="en-US" dirty="0"/>
              <a:t>Phonemic discrimination (</a:t>
            </a:r>
            <a:r>
              <a:rPr lang="en-US" dirty="0" err="1"/>
              <a:t>Werker</a:t>
            </a:r>
            <a:r>
              <a:rPr lang="en-US" dirty="0"/>
              <a:t> &amp; Polka, 1993)</a:t>
            </a:r>
          </a:p>
          <a:p>
            <a:pPr lvl="3"/>
            <a:r>
              <a:rPr lang="en-US" dirty="0"/>
              <a:t>Young infants discriminate all phonetic contrasts (regardless of  native language) but only up until 12 months of age</a:t>
            </a:r>
          </a:p>
          <a:p>
            <a:pPr marL="1033272" lvl="3" indent="0">
              <a:buNone/>
            </a:pPr>
            <a:endParaRPr lang="en-US" dirty="0"/>
          </a:p>
        </p:txBody>
      </p:sp>
    </p:spTree>
    <p:extLst>
      <p:ext uri="{BB962C8B-B14F-4D97-AF65-F5344CB8AC3E}">
        <p14:creationId xmlns:p14="http://schemas.microsoft.com/office/powerpoint/2010/main" val="3194505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normAutofit/>
          </a:bodyPr>
          <a:lstStyle/>
          <a:p>
            <a:pPr algn="ctr"/>
            <a:r>
              <a:rPr lang="en-US" sz="3600" dirty="0"/>
              <a:t>Associations of cortical thickness and IQ</a:t>
            </a:r>
            <a:br>
              <a:rPr lang="en-US" sz="3600" dirty="0"/>
            </a:br>
            <a:r>
              <a:rPr lang="en-US" sz="3600" dirty="0" err="1">
                <a:solidFill>
                  <a:srgbClr val="FF0000"/>
                </a:solidFill>
              </a:rPr>
              <a:t>structure</a:t>
            </a:r>
            <a:r>
              <a:rPr lang="en-US" sz="3600" dirty="0" err="1">
                <a:solidFill>
                  <a:srgbClr val="FF0000"/>
                </a:solidFill>
                <a:sym typeface="Wingdings" panose="05000000000000000000" pitchFamily="2" charset="2"/>
              </a:rPr>
              <a:t>function</a:t>
            </a:r>
            <a:r>
              <a:rPr lang="en-US" sz="3600" dirty="0">
                <a:solidFill>
                  <a:srgbClr val="FF0000"/>
                </a:solidFill>
                <a:sym typeface="Wingdings" panose="05000000000000000000" pitchFamily="2" charset="2"/>
              </a:rPr>
              <a:t> changes with age</a:t>
            </a:r>
            <a:endParaRPr lang="en-US" sz="4000" dirty="0">
              <a:solidFill>
                <a:srgbClr val="FF0000"/>
              </a:solidFill>
            </a:endParaRPr>
          </a:p>
        </p:txBody>
      </p:sp>
      <p:sp>
        <p:nvSpPr>
          <p:cNvPr id="250883" name="Rectangle 3"/>
          <p:cNvSpPr>
            <a:spLocks noGrp="1" noChangeArrowheads="1"/>
          </p:cNvSpPr>
          <p:nvPr>
            <p:ph idx="1"/>
          </p:nvPr>
        </p:nvSpPr>
        <p:spPr>
          <a:xfrm>
            <a:off x="457200" y="1646237"/>
            <a:ext cx="8229600" cy="4526280"/>
          </a:xfrm>
          <a:prstGeom prst="rect">
            <a:avLst/>
          </a:prstGeom>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908" y="1646238"/>
            <a:ext cx="6451095" cy="494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52500" y="8516035"/>
            <a:ext cx="4572000" cy="646331"/>
          </a:xfrm>
          <a:prstGeom prst="rect">
            <a:avLst/>
          </a:prstGeom>
        </p:spPr>
        <p:txBody>
          <a:bodyPr>
            <a:spAutoFit/>
          </a:bodyPr>
          <a:lstStyle/>
          <a:p>
            <a:pPr lvl="1"/>
            <a:r>
              <a:rPr lang="en-US" dirty="0"/>
              <a:t>Across entire sample?</a:t>
            </a:r>
          </a:p>
          <a:p>
            <a:pPr lvl="1"/>
            <a:r>
              <a:rPr lang="en-US" dirty="0"/>
              <a:t>By age group?</a:t>
            </a:r>
          </a:p>
        </p:txBody>
      </p:sp>
      <p:sp>
        <p:nvSpPr>
          <p:cNvPr id="3" name="Rectangle 2"/>
          <p:cNvSpPr/>
          <p:nvPr/>
        </p:nvSpPr>
        <p:spPr>
          <a:xfrm>
            <a:off x="75008" y="6360095"/>
            <a:ext cx="2121093" cy="369332"/>
          </a:xfrm>
          <a:prstGeom prst="rect">
            <a:avLst/>
          </a:prstGeom>
        </p:spPr>
        <p:txBody>
          <a:bodyPr wrap="none">
            <a:spAutoFit/>
          </a:bodyPr>
          <a:lstStyle/>
          <a:p>
            <a:pPr algn="ctr"/>
            <a:r>
              <a:rPr lang="en-US" dirty="0"/>
              <a:t>(Shaw et al., 2006)</a:t>
            </a:r>
          </a:p>
        </p:txBody>
      </p:sp>
    </p:spTree>
    <p:extLst>
      <p:ext uri="{BB962C8B-B14F-4D97-AF65-F5344CB8AC3E}">
        <p14:creationId xmlns:p14="http://schemas.microsoft.com/office/powerpoint/2010/main" val="189109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normAutofit fontScale="90000"/>
          </a:bodyPr>
          <a:lstStyle/>
          <a:p>
            <a:pPr algn="ctr"/>
            <a:r>
              <a:rPr lang="en-US" sz="3600" dirty="0"/>
              <a:t>Interaction of IQ and age predict prefrontal cortical thickness growth trajectories</a:t>
            </a:r>
            <a:br>
              <a:rPr lang="en-US" sz="3600" dirty="0"/>
            </a:br>
            <a:endParaRPr lang="en-US" sz="4000" dirty="0"/>
          </a:p>
        </p:txBody>
      </p:sp>
      <p:sp>
        <p:nvSpPr>
          <p:cNvPr id="254979" name="Rectangle 3"/>
          <p:cNvSpPr>
            <a:spLocks noGrp="1" noChangeArrowheads="1"/>
          </p:cNvSpPr>
          <p:nvPr>
            <p:ph idx="1"/>
          </p:nvPr>
        </p:nvSpPr>
        <p:spPr>
          <a:xfrm>
            <a:off x="744537" y="1631565"/>
            <a:ext cx="8229600" cy="4526280"/>
          </a:xfrm>
          <a:prstGeom prst="rect">
            <a:avLst/>
          </a:prstGeom>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31" y="1408176"/>
            <a:ext cx="8110537" cy="519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6381234"/>
            <a:ext cx="2121093" cy="369332"/>
          </a:xfrm>
          <a:prstGeom prst="rect">
            <a:avLst/>
          </a:prstGeom>
        </p:spPr>
        <p:txBody>
          <a:bodyPr wrap="none">
            <a:spAutoFit/>
          </a:bodyPr>
          <a:lstStyle/>
          <a:p>
            <a:r>
              <a:rPr lang="en-US" dirty="0"/>
              <a:t>(Shaw et al., 2006)</a:t>
            </a:r>
          </a:p>
        </p:txBody>
      </p:sp>
    </p:spTree>
    <p:extLst>
      <p:ext uri="{BB962C8B-B14F-4D97-AF65-F5344CB8AC3E}">
        <p14:creationId xmlns:p14="http://schemas.microsoft.com/office/powerpoint/2010/main" val="815870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normAutofit/>
          </a:bodyPr>
          <a:lstStyle/>
          <a:p>
            <a:r>
              <a:rPr lang="en-US" sz="3600" dirty="0"/>
              <a:t>IQ group and rate of change in cortical thickness with age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92" y="1556658"/>
            <a:ext cx="8559508" cy="4772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5347" y="6381234"/>
            <a:ext cx="2121093" cy="369332"/>
          </a:xfrm>
          <a:prstGeom prst="rect">
            <a:avLst/>
          </a:prstGeom>
        </p:spPr>
        <p:txBody>
          <a:bodyPr wrap="none">
            <a:spAutoFit/>
          </a:bodyPr>
          <a:lstStyle/>
          <a:p>
            <a:pPr algn="ctr"/>
            <a:r>
              <a:rPr lang="en-US" dirty="0"/>
              <a:t>(Shaw et al., 2006)</a:t>
            </a:r>
          </a:p>
        </p:txBody>
      </p:sp>
    </p:spTree>
    <p:extLst>
      <p:ext uri="{BB962C8B-B14F-4D97-AF65-F5344CB8AC3E}">
        <p14:creationId xmlns:p14="http://schemas.microsoft.com/office/powerpoint/2010/main" val="1397994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Autofit/>
          </a:bodyPr>
          <a:lstStyle/>
          <a:p>
            <a:r>
              <a:rPr lang="en-US" sz="3600" dirty="0"/>
              <a:t>“[I]</a:t>
            </a:r>
            <a:r>
              <a:rPr lang="en-US" sz="3600" dirty="0" err="1"/>
              <a:t>ntelligence</a:t>
            </a:r>
            <a:r>
              <a:rPr lang="en-US" sz="3600" dirty="0"/>
              <a:t> is related to</a:t>
            </a:r>
            <a:br>
              <a:rPr lang="en-US" sz="3600" dirty="0"/>
            </a:br>
            <a:r>
              <a:rPr lang="en-US" sz="3600" dirty="0"/>
              <a:t>dynamic properties of cortical maturation”</a:t>
            </a: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99" y="1524001"/>
            <a:ext cx="8373946" cy="5204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11232" y="3733800"/>
            <a:ext cx="4495800" cy="2554545"/>
          </a:xfrm>
          <a:prstGeom prst="rect">
            <a:avLst/>
          </a:prstGeom>
          <a:solidFill>
            <a:schemeClr val="bg1"/>
          </a:solidFill>
        </p:spPr>
        <p:txBody>
          <a:bodyPr wrap="square">
            <a:spAutoFit/>
          </a:bodyPr>
          <a:lstStyle/>
          <a:p>
            <a:pPr algn="ctr"/>
            <a:r>
              <a:rPr lang="en-US" sz="2000" dirty="0"/>
              <a:t>“the superior intelligence group has a thinner superior prefrontal cortex at the earliest age (purple regions). There is then a rapid increase in cortical thickness (red, green and yellow regions) in the superior intelligence group, peaking at age 13 and waning in late adolescence.”</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87" t="43410" r="59068" b="8942"/>
          <a:stretch/>
        </p:blipFill>
        <p:spPr bwMode="auto">
          <a:xfrm>
            <a:off x="7516812" y="2043274"/>
            <a:ext cx="914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251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09600" y="0"/>
            <a:ext cx="8229600" cy="1252728"/>
          </a:xfrm>
        </p:spPr>
        <p:txBody>
          <a:bodyPr>
            <a:normAutofit/>
          </a:bodyPr>
          <a:lstStyle/>
          <a:p>
            <a:pPr algn="ctr"/>
            <a:r>
              <a:rPr lang="en-US" sz="3600" dirty="0"/>
              <a:t>Adaptiveness/function of prolonged phase of prefrontal gain for IQ?</a:t>
            </a:r>
            <a:endParaRPr lang="en-US" sz="4000" dirty="0"/>
          </a:p>
        </p:txBody>
      </p:sp>
      <p:sp>
        <p:nvSpPr>
          <p:cNvPr id="254979" name="Rectangle 3"/>
          <p:cNvSpPr>
            <a:spLocks noGrp="1" noChangeArrowheads="1"/>
          </p:cNvSpPr>
          <p:nvPr>
            <p:ph idx="1"/>
          </p:nvPr>
        </p:nvSpPr>
        <p:spPr>
          <a:xfrm>
            <a:off x="457200" y="1646237"/>
            <a:ext cx="8229600" cy="4526280"/>
          </a:xfrm>
          <a:prstGeom prst="rect">
            <a:avLst/>
          </a:prstGeom>
        </p:spPr>
        <p:txBody>
          <a:bodyPr/>
          <a:lstStyle/>
          <a:p>
            <a:endParaRPr lang="en-US" dirty="0"/>
          </a:p>
          <a:p>
            <a:r>
              <a:rPr lang="en-US" dirty="0"/>
              <a:t>Benefit of longitudinal design?</a:t>
            </a:r>
          </a:p>
          <a:p>
            <a:pPr lvl="1"/>
            <a:r>
              <a:rPr lang="en-US" dirty="0"/>
              <a:t>“</a:t>
            </a:r>
            <a:r>
              <a:rPr lang="en-US" i="1" dirty="0"/>
              <a:t>Most previous studies infer developmental processes from purely cross-sectional data, an endeavor fraught with methodological complications” </a:t>
            </a:r>
            <a:r>
              <a:rPr lang="en-US" dirty="0"/>
              <a:t>(p. 676)</a:t>
            </a:r>
          </a:p>
        </p:txBody>
      </p:sp>
      <p:sp>
        <p:nvSpPr>
          <p:cNvPr id="2" name="Rectangle 1"/>
          <p:cNvSpPr/>
          <p:nvPr/>
        </p:nvSpPr>
        <p:spPr>
          <a:xfrm>
            <a:off x="304800" y="6209394"/>
            <a:ext cx="2121093" cy="369332"/>
          </a:xfrm>
          <a:prstGeom prst="rect">
            <a:avLst/>
          </a:prstGeom>
        </p:spPr>
        <p:txBody>
          <a:bodyPr wrap="none">
            <a:spAutoFit/>
          </a:bodyPr>
          <a:lstStyle/>
          <a:p>
            <a:pPr algn="ctr"/>
            <a:r>
              <a:rPr lang="en-US" dirty="0"/>
              <a:t>(Shaw et al., 2006)</a:t>
            </a:r>
          </a:p>
        </p:txBody>
      </p:sp>
    </p:spTree>
    <p:extLst>
      <p:ext uri="{BB962C8B-B14F-4D97-AF65-F5344CB8AC3E}">
        <p14:creationId xmlns:p14="http://schemas.microsoft.com/office/powerpoint/2010/main" val="101524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252728"/>
          </a:xfrm>
        </p:spPr>
        <p:txBody>
          <a:bodyPr>
            <a:noAutofit/>
          </a:bodyPr>
          <a:lstStyle/>
          <a:p>
            <a:pPr algn="ctr"/>
            <a:r>
              <a:rPr lang="en-US" sz="2800" dirty="0"/>
              <a:t>Cognitive ability changes and dynamics of cortical thickness </a:t>
            </a:r>
            <a:r>
              <a:rPr lang="en-US" sz="2600" dirty="0"/>
              <a:t>(</a:t>
            </a:r>
            <a:r>
              <a:rPr lang="en-US" sz="2600" dirty="0" err="1"/>
              <a:t>Burgaleta</a:t>
            </a:r>
            <a:r>
              <a:rPr lang="en-US" sz="2600" dirty="0"/>
              <a:t> et al., 2014)</a:t>
            </a:r>
          </a:p>
        </p:txBody>
      </p:sp>
      <p:sp>
        <p:nvSpPr>
          <p:cNvPr id="3" name="Content Placeholder 2"/>
          <p:cNvSpPr>
            <a:spLocks noGrp="1"/>
          </p:cNvSpPr>
          <p:nvPr>
            <p:ph idx="1"/>
          </p:nvPr>
        </p:nvSpPr>
        <p:spPr>
          <a:xfrm>
            <a:off x="457200" y="1775191"/>
            <a:ext cx="8305800" cy="4701809"/>
          </a:xfrm>
        </p:spPr>
        <p:txBody>
          <a:bodyPr>
            <a:normAutofit fontScale="70000" lnSpcReduction="20000"/>
          </a:bodyPr>
          <a:lstStyle/>
          <a:p>
            <a:r>
              <a:rPr lang="en-US" b="1" dirty="0"/>
              <a:t>Background: </a:t>
            </a:r>
          </a:p>
          <a:p>
            <a:pPr lvl="1"/>
            <a:r>
              <a:rPr lang="en-US" dirty="0"/>
              <a:t>IQ associated with changes in cortical thickness (Ramsden et al., 2011)</a:t>
            </a:r>
          </a:p>
          <a:p>
            <a:pPr lvl="2"/>
            <a:r>
              <a:rPr lang="en-US" dirty="0"/>
              <a:t>Higher IQ associated with greater fluctuations in cortical thickness ; </a:t>
            </a:r>
          </a:p>
          <a:p>
            <a:pPr lvl="2"/>
            <a:r>
              <a:rPr lang="en-US" dirty="0"/>
              <a:t>declines in cortical thickness  during late adolescence (Shaw et al., 2006)</a:t>
            </a:r>
          </a:p>
          <a:p>
            <a:endParaRPr lang="en-US" b="1" dirty="0"/>
          </a:p>
          <a:p>
            <a:r>
              <a:rPr lang="en-US" b="1" dirty="0"/>
              <a:t>Goal: </a:t>
            </a:r>
          </a:p>
          <a:p>
            <a:pPr lvl="1"/>
            <a:r>
              <a:rPr lang="en-US" dirty="0"/>
              <a:t>Better understand structural correlates of changes in IQ for healthy youth </a:t>
            </a:r>
            <a:r>
              <a:rPr lang="en-US" i="1" dirty="0"/>
              <a:t>over time</a:t>
            </a:r>
          </a:p>
          <a:p>
            <a:pPr lvl="2"/>
            <a:r>
              <a:rPr lang="en-US" dirty="0"/>
              <a:t>Are these changes in cognitive ability or measurement error?</a:t>
            </a:r>
          </a:p>
          <a:p>
            <a:endParaRPr lang="en-US" b="1" dirty="0"/>
          </a:p>
          <a:p>
            <a:r>
              <a:rPr lang="en-US" b="1" dirty="0"/>
              <a:t>Hypotheses: </a:t>
            </a:r>
          </a:p>
          <a:p>
            <a:pPr lvl="1"/>
            <a:r>
              <a:rPr lang="en-US" dirty="0"/>
              <a:t>Structural change in the brain (e.g., cortical thickness/surface area) positively associated with Verbal IQ, Performance IQ, and Full Scale IQ for children/adolescents over time</a:t>
            </a:r>
          </a:p>
          <a:p>
            <a:pPr lvl="2"/>
            <a:r>
              <a:rPr lang="en-US" dirty="0"/>
              <a:t>Associations in sensorimotor areas</a:t>
            </a:r>
          </a:p>
          <a:p>
            <a:pPr marL="768096" lvl="2" indent="0">
              <a:buNone/>
            </a:pPr>
            <a:endParaRPr lang="en-US" dirty="0"/>
          </a:p>
          <a:p>
            <a:r>
              <a:rPr lang="en-US" b="1" dirty="0"/>
              <a:t>Why do you think these are important questions to study?</a:t>
            </a:r>
          </a:p>
          <a:p>
            <a:pPr marL="118872" indent="0">
              <a:buNone/>
            </a:pPr>
            <a:endParaRPr lang="en-US" dirty="0"/>
          </a:p>
          <a:p>
            <a:endParaRPr lang="en-US" dirty="0"/>
          </a:p>
        </p:txBody>
      </p:sp>
    </p:spTree>
    <p:extLst>
      <p:ext uri="{BB962C8B-B14F-4D97-AF65-F5344CB8AC3E}">
        <p14:creationId xmlns:p14="http://schemas.microsoft.com/office/powerpoint/2010/main" val="2271848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Methods </a:t>
            </a:r>
            <a:br>
              <a:rPr lang="en-US" dirty="0"/>
            </a:br>
            <a:r>
              <a:rPr lang="en-US" sz="3600" dirty="0"/>
              <a:t>(</a:t>
            </a:r>
            <a:r>
              <a:rPr lang="en-US" sz="3600" dirty="0" err="1"/>
              <a:t>Burgaleta</a:t>
            </a:r>
            <a:r>
              <a:rPr lang="en-US" sz="3600" dirty="0"/>
              <a:t> et al., 2014)</a:t>
            </a:r>
          </a:p>
        </p:txBody>
      </p:sp>
      <p:sp>
        <p:nvSpPr>
          <p:cNvPr id="3" name="Content Placeholder 2"/>
          <p:cNvSpPr>
            <a:spLocks noGrp="1"/>
          </p:cNvSpPr>
          <p:nvPr>
            <p:ph idx="1"/>
          </p:nvPr>
        </p:nvSpPr>
        <p:spPr>
          <a:xfrm>
            <a:off x="457200" y="1775191"/>
            <a:ext cx="8305800" cy="4778009"/>
          </a:xfrm>
        </p:spPr>
        <p:txBody>
          <a:bodyPr>
            <a:normAutofit fontScale="92500" lnSpcReduction="10000"/>
          </a:bodyPr>
          <a:lstStyle/>
          <a:p>
            <a:r>
              <a:rPr lang="en-US" b="1" dirty="0"/>
              <a:t>Sample</a:t>
            </a:r>
          </a:p>
          <a:p>
            <a:pPr lvl="1"/>
            <a:r>
              <a:rPr lang="en-US" dirty="0"/>
              <a:t>Multi-site (6 sites), longitudinal study</a:t>
            </a:r>
          </a:p>
          <a:p>
            <a:pPr lvl="1"/>
            <a:r>
              <a:rPr lang="en-US" dirty="0"/>
              <a:t>N= 188, Ages </a:t>
            </a:r>
            <a:r>
              <a:rPr lang="en-US" i="1" dirty="0"/>
              <a:t>6-20,</a:t>
            </a:r>
            <a:r>
              <a:rPr lang="en-US" dirty="0"/>
              <a:t> Mean age at Time 1: 11.59 </a:t>
            </a:r>
            <a:r>
              <a:rPr lang="en-US" u="sng" dirty="0"/>
              <a:t>+</a:t>
            </a:r>
            <a:r>
              <a:rPr lang="en-US" dirty="0"/>
              <a:t> 3.46; assessed at 2 year follow-up</a:t>
            </a:r>
          </a:p>
          <a:p>
            <a:pPr marL="457200" lvl="1" indent="0">
              <a:buNone/>
            </a:pPr>
            <a:endParaRPr lang="en-US" dirty="0"/>
          </a:p>
          <a:p>
            <a:r>
              <a:rPr lang="en-US" b="1" dirty="0"/>
              <a:t>Measures</a:t>
            </a:r>
          </a:p>
          <a:p>
            <a:pPr lvl="1"/>
            <a:r>
              <a:rPr lang="en-US" dirty="0"/>
              <a:t>Cognitive Measures:</a:t>
            </a:r>
          </a:p>
          <a:p>
            <a:pPr lvl="2"/>
            <a:r>
              <a:rPr lang="en-US" dirty="0"/>
              <a:t>WASI (VIQ, PIQ, and FSIQ)</a:t>
            </a:r>
          </a:p>
          <a:p>
            <a:pPr lvl="1"/>
            <a:r>
              <a:rPr lang="en-US" dirty="0"/>
              <a:t>MRI and MRI processing system </a:t>
            </a:r>
          </a:p>
          <a:p>
            <a:pPr lvl="2"/>
            <a:r>
              <a:rPr lang="en-US" dirty="0"/>
              <a:t>Used </a:t>
            </a:r>
            <a:r>
              <a:rPr lang="en-US" dirty="0" err="1"/>
              <a:t>corticometric</a:t>
            </a:r>
            <a:r>
              <a:rPr lang="en-US" dirty="0"/>
              <a:t> methods to represent gray matter change: </a:t>
            </a:r>
            <a:r>
              <a:rPr lang="en-US" b="1" dirty="0"/>
              <a:t>cortical thickness (</a:t>
            </a:r>
            <a:r>
              <a:rPr lang="en-US" b="1" dirty="0" err="1"/>
              <a:t>CTh</a:t>
            </a:r>
            <a:r>
              <a:rPr lang="en-US" b="1" dirty="0"/>
              <a:t>) and cortical surface area (CSA)</a:t>
            </a:r>
          </a:p>
          <a:p>
            <a:pPr marL="118872" indent="0">
              <a:buNone/>
            </a:pPr>
            <a:endParaRPr lang="en-US" dirty="0"/>
          </a:p>
        </p:txBody>
      </p:sp>
    </p:spTree>
    <p:extLst>
      <p:ext uri="{BB962C8B-B14F-4D97-AF65-F5344CB8AC3E}">
        <p14:creationId xmlns:p14="http://schemas.microsoft.com/office/powerpoint/2010/main" val="2598579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a:r>
              <a:rPr lang="en-US" dirty="0"/>
              <a:t>Analysis</a:t>
            </a:r>
            <a:br>
              <a:rPr lang="en-US" dirty="0"/>
            </a:br>
            <a:r>
              <a:rPr lang="en-US" sz="3600" dirty="0"/>
              <a:t>(</a:t>
            </a:r>
            <a:r>
              <a:rPr lang="en-US" sz="3600" dirty="0" err="1"/>
              <a:t>Burgaleta</a:t>
            </a:r>
            <a:r>
              <a:rPr lang="en-US" sz="3600" dirty="0"/>
              <a:t> et al., 2014)</a:t>
            </a:r>
          </a:p>
        </p:txBody>
      </p:sp>
      <p:sp>
        <p:nvSpPr>
          <p:cNvPr id="3" name="Content Placeholder 2"/>
          <p:cNvSpPr>
            <a:spLocks noGrp="1"/>
          </p:cNvSpPr>
          <p:nvPr>
            <p:ph idx="1"/>
          </p:nvPr>
        </p:nvSpPr>
        <p:spPr>
          <a:xfrm>
            <a:off x="152400" y="1775191"/>
            <a:ext cx="8610600" cy="4778009"/>
          </a:xfrm>
        </p:spPr>
        <p:txBody>
          <a:bodyPr>
            <a:normAutofit/>
          </a:bodyPr>
          <a:lstStyle/>
          <a:p>
            <a:pPr lvl="1"/>
            <a:r>
              <a:rPr lang="en-US" dirty="0"/>
              <a:t>As part of pre-post design, computed difference scores for </a:t>
            </a:r>
            <a:r>
              <a:rPr lang="en-US" dirty="0" err="1"/>
              <a:t>CTh</a:t>
            </a:r>
            <a:r>
              <a:rPr lang="en-US" dirty="0"/>
              <a:t>, CSA, and IQ </a:t>
            </a:r>
          </a:p>
          <a:p>
            <a:pPr lvl="3"/>
            <a:r>
              <a:rPr lang="en-US" dirty="0"/>
              <a:t>Change scores represent relative change compared to same-aged peers (not absolute change)</a:t>
            </a:r>
          </a:p>
          <a:p>
            <a:pPr lvl="1"/>
            <a:r>
              <a:rPr lang="en-US" dirty="0"/>
              <a:t>Analyzed change by IQ change group (using 90% CI):</a:t>
            </a:r>
          </a:p>
          <a:p>
            <a:pPr lvl="2"/>
            <a:r>
              <a:rPr lang="en-US" dirty="0"/>
              <a:t>Reliable IQ increases</a:t>
            </a:r>
          </a:p>
          <a:p>
            <a:pPr lvl="2"/>
            <a:r>
              <a:rPr lang="en-US" dirty="0"/>
              <a:t>Reliable IQ decreases</a:t>
            </a:r>
          </a:p>
          <a:p>
            <a:pPr lvl="2"/>
            <a:r>
              <a:rPr lang="en-US" dirty="0"/>
              <a:t>No reliable IQ changes</a:t>
            </a:r>
          </a:p>
          <a:p>
            <a:pPr marL="768096" lvl="2" indent="0">
              <a:buNone/>
            </a:pPr>
            <a:endParaRPr lang="en-US" dirty="0"/>
          </a:p>
        </p:txBody>
      </p:sp>
    </p:spTree>
    <p:extLst>
      <p:ext uri="{BB962C8B-B14F-4D97-AF65-F5344CB8AC3E}">
        <p14:creationId xmlns:p14="http://schemas.microsoft.com/office/powerpoint/2010/main" val="1849519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a:t>Δ</a:t>
            </a:r>
            <a:r>
              <a:rPr lang="en-US" dirty="0"/>
              <a:t>FSIQ associated with </a:t>
            </a:r>
            <a:r>
              <a:rPr lang="el-GR" dirty="0"/>
              <a:t>Δ </a:t>
            </a:r>
            <a:r>
              <a:rPr lang="en-US" dirty="0" err="1"/>
              <a:t>CTh</a:t>
            </a:r>
            <a:br>
              <a:rPr lang="en-US" dirty="0"/>
            </a:br>
            <a:r>
              <a:rPr lang="en-US" dirty="0"/>
              <a:t>(not </a:t>
            </a:r>
            <a:r>
              <a:rPr lang="el-GR" dirty="0"/>
              <a:t>Δ </a:t>
            </a:r>
            <a:r>
              <a:rPr lang="en-US" dirty="0"/>
              <a:t>CSA)</a:t>
            </a:r>
            <a:endParaRPr lang="en-US" sz="3600" dirty="0"/>
          </a:p>
        </p:txBody>
      </p:sp>
      <p:sp>
        <p:nvSpPr>
          <p:cNvPr id="3" name="Content Placeholder 2"/>
          <p:cNvSpPr>
            <a:spLocks noGrp="1"/>
          </p:cNvSpPr>
          <p:nvPr>
            <p:ph idx="1"/>
          </p:nvPr>
        </p:nvSpPr>
        <p:spPr/>
        <p:txBody>
          <a:bodyPr>
            <a:normAutofit/>
          </a:bodyPr>
          <a:lstStyle/>
          <a:p>
            <a:pPr lvl="1"/>
            <a:r>
              <a:rPr lang="el-GR" sz="2400" dirty="0"/>
              <a:t>Δ</a:t>
            </a:r>
            <a:r>
              <a:rPr lang="en-US" sz="2400" dirty="0"/>
              <a:t>PIQ associated with changes in </a:t>
            </a:r>
            <a:r>
              <a:rPr lang="en-US" sz="2400" dirty="0" err="1"/>
              <a:t>CTh</a:t>
            </a:r>
            <a:r>
              <a:rPr lang="en-US" sz="2400" dirty="0"/>
              <a:t>; trend for </a:t>
            </a:r>
            <a:r>
              <a:rPr lang="el-GR" sz="2400" dirty="0"/>
              <a:t>Δ</a:t>
            </a:r>
            <a:r>
              <a:rPr lang="en-US" sz="2400" dirty="0"/>
              <a:t>VIQ</a:t>
            </a:r>
          </a:p>
          <a:p>
            <a:pPr lvl="1"/>
            <a:endParaRPr lang="en-US" dirty="0"/>
          </a:p>
        </p:txBody>
      </p:sp>
      <p:pic>
        <p:nvPicPr>
          <p:cNvPr id="1026" name="Picture 2" descr="C:\Users\amarchante\Dropbox\Graduate courses\Sping 2015\Development\Week 4\IQ and cortical thickness.PNG"/>
          <p:cNvPicPr>
            <a:picLocks noChangeAspect="1" noChangeArrowheads="1"/>
          </p:cNvPicPr>
          <p:nvPr/>
        </p:nvPicPr>
        <p:blipFill rotWithShape="1">
          <a:blip r:embed="rId3">
            <a:extLst>
              <a:ext uri="{28A0092B-C50C-407E-A947-70E740481C1C}">
                <a14:useLocalDpi xmlns:a14="http://schemas.microsoft.com/office/drawing/2010/main" val="0"/>
              </a:ext>
            </a:extLst>
          </a:blip>
          <a:srcRect l="-3207" t="706" r="3207" b="1356"/>
          <a:stretch/>
        </p:blipFill>
        <p:spPr bwMode="auto">
          <a:xfrm>
            <a:off x="685800" y="1532159"/>
            <a:ext cx="6900429" cy="53258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40538" y="1905000"/>
            <a:ext cx="2531462" cy="369332"/>
          </a:xfrm>
          <a:prstGeom prst="rect">
            <a:avLst/>
          </a:prstGeom>
        </p:spPr>
        <p:txBody>
          <a:bodyPr wrap="none">
            <a:spAutoFit/>
          </a:bodyPr>
          <a:lstStyle/>
          <a:p>
            <a:r>
              <a:rPr lang="en-US" dirty="0"/>
              <a:t>(</a:t>
            </a:r>
            <a:r>
              <a:rPr lang="en-US" dirty="0" err="1"/>
              <a:t>Burgaleta</a:t>
            </a:r>
            <a:r>
              <a:rPr lang="en-US" dirty="0"/>
              <a:t> et al., 2014)</a:t>
            </a:r>
          </a:p>
        </p:txBody>
      </p:sp>
    </p:spTree>
    <p:extLst>
      <p:ext uri="{BB962C8B-B14F-4D97-AF65-F5344CB8AC3E}">
        <p14:creationId xmlns:p14="http://schemas.microsoft.com/office/powerpoint/2010/main" val="409501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Neural development </a:t>
            </a:r>
            <a:br>
              <a:rPr lang="en-US" dirty="0"/>
            </a:br>
            <a:r>
              <a:rPr lang="en-US" dirty="0"/>
              <a:t>(and behavioral associations)</a:t>
            </a:r>
          </a:p>
        </p:txBody>
      </p:sp>
      <p:sp>
        <p:nvSpPr>
          <p:cNvPr id="3" name="Content Placeholder 2"/>
          <p:cNvSpPr>
            <a:spLocks noGrp="1"/>
          </p:cNvSpPr>
          <p:nvPr>
            <p:ph idx="1"/>
          </p:nvPr>
        </p:nvSpPr>
        <p:spPr/>
        <p:txBody>
          <a:bodyPr>
            <a:normAutofit fontScale="70000" lnSpcReduction="20000"/>
          </a:bodyPr>
          <a:lstStyle/>
          <a:p>
            <a:r>
              <a:rPr lang="en-US" dirty="0"/>
              <a:t>Ontogeny and phylogeny</a:t>
            </a:r>
          </a:p>
          <a:p>
            <a:r>
              <a:rPr lang="en-US" dirty="0"/>
              <a:t>Longer gestation and cognitive development</a:t>
            </a:r>
          </a:p>
          <a:p>
            <a:r>
              <a:rPr lang="en-US" dirty="0"/>
              <a:t>Intelligence &amp; cortical maturation dynamics</a:t>
            </a:r>
          </a:p>
          <a:p>
            <a:pPr lvl="1"/>
            <a:r>
              <a:rPr lang="en-US" i="1" dirty="0"/>
              <a:t>cortical thickness</a:t>
            </a:r>
          </a:p>
          <a:p>
            <a:pPr lvl="2"/>
            <a:r>
              <a:rPr lang="en-US" dirty="0"/>
              <a:t>Shaw, </a:t>
            </a:r>
            <a:r>
              <a:rPr lang="en-US" dirty="0" err="1"/>
              <a:t>Burgaleta</a:t>
            </a:r>
            <a:endParaRPr lang="en-US" dirty="0"/>
          </a:p>
          <a:p>
            <a:pPr lvl="7"/>
            <a:r>
              <a:rPr lang="en-US" dirty="0"/>
              <a:t>Developmental changes in </a:t>
            </a:r>
            <a:r>
              <a:rPr lang="en-US" i="1" dirty="0"/>
              <a:t>variability</a:t>
            </a:r>
            <a:r>
              <a:rPr lang="en-US" dirty="0"/>
              <a:t> (Nomi, et al.)</a:t>
            </a:r>
          </a:p>
          <a:p>
            <a:r>
              <a:rPr lang="en-US" dirty="0"/>
              <a:t>Autism</a:t>
            </a:r>
          </a:p>
          <a:p>
            <a:pPr lvl="8"/>
            <a:r>
              <a:rPr lang="en-US" dirty="0"/>
              <a:t>Uddin on connectivity</a:t>
            </a:r>
          </a:p>
          <a:p>
            <a:pPr lvl="1"/>
            <a:r>
              <a:rPr lang="en-US" dirty="0"/>
              <a:t>Hazlett et al – early brain overgrowth (</a:t>
            </a:r>
            <a:r>
              <a:rPr lang="en-US" i="1" dirty="0"/>
              <a:t>surface area)</a:t>
            </a:r>
          </a:p>
          <a:p>
            <a:pPr lvl="1"/>
            <a:r>
              <a:rPr lang="en-US" b="0" i="0">
                <a:solidFill>
                  <a:srgbClr val="000000"/>
                </a:solidFill>
                <a:effectLst/>
                <a:latin typeface="Arial" panose="020B0604020202020204" pitchFamily="34" charset="0"/>
              </a:rPr>
              <a:t>Neural responses to affective speech, including motherese, map onto clinical and social eye tracking profiles in toddlers with ASD</a:t>
            </a:r>
            <a:endParaRPr lang="en-US" dirty="0"/>
          </a:p>
          <a:p>
            <a:r>
              <a:rPr lang="en-US" i="1" dirty="0"/>
              <a:t>Mom behavior </a:t>
            </a:r>
            <a:r>
              <a:rPr lang="en-US" dirty="0">
                <a:sym typeface="Wingdings" panose="05000000000000000000" pitchFamily="2" charset="2"/>
              </a:rPr>
              <a:t></a:t>
            </a:r>
            <a:r>
              <a:rPr lang="en-US" dirty="0"/>
              <a:t> infant EEG power development</a:t>
            </a:r>
          </a:p>
          <a:p>
            <a:pPr lvl="1"/>
            <a:r>
              <a:rPr lang="en-US" dirty="0"/>
              <a:t>Bell</a:t>
            </a:r>
          </a:p>
          <a:p>
            <a:r>
              <a:rPr lang="en-US" dirty="0"/>
              <a:t>Cortisol and SES</a:t>
            </a:r>
          </a:p>
          <a:p>
            <a:r>
              <a:rPr lang="en-US" dirty="0"/>
              <a:t>How to study the infant brain</a:t>
            </a:r>
          </a:p>
          <a:p>
            <a:r>
              <a:rPr lang="en-US" dirty="0"/>
              <a:t>Infant brain development</a:t>
            </a:r>
          </a:p>
          <a:p>
            <a:pPr lvl="1"/>
            <a:endParaRPr lang="en-US" dirty="0"/>
          </a:p>
          <a:p>
            <a:endParaRPr lang="en-US" dirty="0"/>
          </a:p>
        </p:txBody>
      </p:sp>
      <p:sp>
        <p:nvSpPr>
          <p:cNvPr id="5" name="TextBox 4">
            <a:extLst>
              <a:ext uri="{FF2B5EF4-FFF2-40B4-BE49-F238E27FC236}">
                <a16:creationId xmlns:a16="http://schemas.microsoft.com/office/drawing/2014/main" id="{5D410762-2447-49D9-9BD6-9C9DE0132E99}"/>
              </a:ext>
            </a:extLst>
          </p:cNvPr>
          <p:cNvSpPr txBox="1"/>
          <p:nvPr/>
        </p:nvSpPr>
        <p:spPr>
          <a:xfrm>
            <a:off x="9525000" y="4495800"/>
            <a:ext cx="4609706" cy="369332"/>
          </a:xfrm>
          <a:prstGeom prst="rect">
            <a:avLst/>
          </a:prstGeom>
          <a:noFill/>
        </p:spPr>
        <p:txBody>
          <a:bodyPr wrap="square">
            <a:spAutoFit/>
          </a:bodyPr>
          <a:lstStyle/>
          <a:p>
            <a:r>
              <a:rPr lang="en-US" dirty="0"/>
              <a:t>Brain development / risk-taking (Casey)</a:t>
            </a:r>
          </a:p>
        </p:txBody>
      </p:sp>
    </p:spTree>
    <p:extLst>
      <p:ext uri="{BB962C8B-B14F-4D97-AF65-F5344CB8AC3E}">
        <p14:creationId xmlns:p14="http://schemas.microsoft.com/office/powerpoint/2010/main" val="1456944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t>ΔCorticalThickness</a:t>
            </a:r>
            <a:r>
              <a:rPr lang="en-US" dirty="0"/>
              <a:t> over time</a:t>
            </a:r>
          </a:p>
        </p:txBody>
      </p:sp>
      <p:sp>
        <p:nvSpPr>
          <p:cNvPr id="3" name="Content Placeholder 2"/>
          <p:cNvSpPr>
            <a:spLocks noGrp="1"/>
          </p:cNvSpPr>
          <p:nvPr>
            <p:ph idx="1"/>
          </p:nvPr>
        </p:nvSpPr>
        <p:spPr>
          <a:xfrm>
            <a:off x="457200" y="1676399"/>
            <a:ext cx="8229600" cy="4724401"/>
          </a:xfrm>
        </p:spPr>
        <p:txBody>
          <a:bodyPr/>
          <a:lstStyle/>
          <a:p>
            <a:pPr lvl="1"/>
            <a:r>
              <a:rPr lang="en-US" dirty="0"/>
              <a:t>Increase IQ group: </a:t>
            </a:r>
            <a:r>
              <a:rPr lang="en-US" sz="2400" dirty="0"/>
              <a:t>non-significant increase in </a:t>
            </a:r>
            <a:r>
              <a:rPr lang="en-US" sz="2400" dirty="0" err="1"/>
              <a:t>CTh</a:t>
            </a:r>
            <a:endParaRPr lang="en-US" sz="2400" dirty="0"/>
          </a:p>
          <a:p>
            <a:pPr lvl="1"/>
            <a:r>
              <a:rPr lang="en-US" dirty="0"/>
              <a:t>Stable IQ group: smaller decreases in </a:t>
            </a:r>
            <a:r>
              <a:rPr lang="en-US" dirty="0" err="1"/>
              <a:t>CTh</a:t>
            </a:r>
            <a:endParaRPr lang="en-US" dirty="0"/>
          </a:p>
          <a:p>
            <a:pPr lvl="1"/>
            <a:r>
              <a:rPr lang="en-US" dirty="0"/>
              <a:t>Decrease IQ group: </a:t>
            </a:r>
            <a:r>
              <a:rPr lang="en-US" sz="2400" dirty="0"/>
              <a:t>steepest rates of reduction in </a:t>
            </a:r>
            <a:r>
              <a:rPr lang="en-US" sz="2400" dirty="0" err="1"/>
              <a:t>CTh</a:t>
            </a:r>
            <a:endParaRPr lang="en-US" sz="2400" dirty="0"/>
          </a:p>
          <a:p>
            <a:endParaRPr lang="en-US" dirty="0"/>
          </a:p>
        </p:txBody>
      </p:sp>
      <p:pic>
        <p:nvPicPr>
          <p:cNvPr id="2050" name="Picture 2" descr="C:\Users\amarchante\Dropbox\Graduate courses\Sping 2015\Development\Week 4\Cortical thickn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95" y="3733800"/>
            <a:ext cx="8725005"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83213" y="3244334"/>
            <a:ext cx="2377574" cy="369332"/>
          </a:xfrm>
          <a:prstGeom prst="rect">
            <a:avLst/>
          </a:prstGeom>
        </p:spPr>
        <p:txBody>
          <a:bodyPr wrap="none">
            <a:spAutoFit/>
          </a:bodyPr>
          <a:lstStyle/>
          <a:p>
            <a:r>
              <a:rPr lang="en-US" dirty="0" err="1"/>
              <a:t>Burgaleta</a:t>
            </a:r>
            <a:r>
              <a:rPr lang="en-US" dirty="0"/>
              <a:t> et al., 2014</a:t>
            </a:r>
          </a:p>
        </p:txBody>
      </p:sp>
    </p:spTree>
    <p:extLst>
      <p:ext uri="{BB962C8B-B14F-4D97-AF65-F5344CB8AC3E}">
        <p14:creationId xmlns:p14="http://schemas.microsoft.com/office/powerpoint/2010/main" val="1120130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Conclusions</a:t>
            </a:r>
            <a:br>
              <a:rPr lang="en-US" dirty="0"/>
            </a:br>
            <a:r>
              <a:rPr lang="en-US" sz="2800" dirty="0"/>
              <a:t>(</a:t>
            </a:r>
            <a:r>
              <a:rPr lang="en-US" sz="2800" dirty="0" err="1"/>
              <a:t>Burgaleta</a:t>
            </a:r>
            <a:r>
              <a:rPr lang="en-US" sz="2800" dirty="0"/>
              <a:t> et al., 2014)</a:t>
            </a:r>
            <a:endParaRPr lang="en-US" dirty="0"/>
          </a:p>
        </p:txBody>
      </p:sp>
      <p:sp>
        <p:nvSpPr>
          <p:cNvPr id="3" name="Content Placeholder 2"/>
          <p:cNvSpPr>
            <a:spLocks noGrp="1"/>
          </p:cNvSpPr>
          <p:nvPr>
            <p:ph idx="1"/>
          </p:nvPr>
        </p:nvSpPr>
        <p:spPr/>
        <p:txBody>
          <a:bodyPr>
            <a:noAutofit/>
          </a:bodyPr>
          <a:lstStyle/>
          <a:p>
            <a:r>
              <a:rPr lang="en-US" sz="2800" dirty="0"/>
              <a:t>Consistent with previous literature, </a:t>
            </a:r>
            <a:r>
              <a:rPr lang="en-US" sz="2400" dirty="0"/>
              <a:t>individual differences in rate of change in cortical thickness appears to be related to changes in 3 parts of IQ </a:t>
            </a:r>
            <a:endParaRPr lang="en-US" sz="2800" dirty="0"/>
          </a:p>
          <a:p>
            <a:pPr lvl="1"/>
            <a:r>
              <a:rPr lang="en-US" sz="2000" i="1" dirty="0"/>
              <a:t>Results of this study support that relationship over time</a:t>
            </a:r>
          </a:p>
          <a:p>
            <a:pPr marL="457200" lvl="1" indent="0">
              <a:buNone/>
            </a:pPr>
            <a:endParaRPr lang="en-US" sz="2400" dirty="0"/>
          </a:p>
          <a:p>
            <a:r>
              <a:rPr lang="en-US" sz="2800" dirty="0"/>
              <a:t>CSA does not seem to be associated with changes in IQ</a:t>
            </a:r>
          </a:p>
          <a:p>
            <a:pPr marL="118872" indent="0">
              <a:buNone/>
            </a:pPr>
            <a:endParaRPr lang="en-US" sz="2800" dirty="0"/>
          </a:p>
          <a:p>
            <a:r>
              <a:rPr lang="en-US" sz="2800" dirty="0"/>
              <a:t>How can we explain these changes in FSIQ/brain structure? Ideas for future directions?</a:t>
            </a:r>
          </a:p>
        </p:txBody>
      </p:sp>
    </p:spTree>
    <p:extLst>
      <p:ext uri="{BB962C8B-B14F-4D97-AF65-F5344CB8AC3E}">
        <p14:creationId xmlns:p14="http://schemas.microsoft.com/office/powerpoint/2010/main" val="2412553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1600200"/>
            <a:ext cx="8229600" cy="5117433"/>
          </a:xfrm>
        </p:spPr>
        <p:txBody>
          <a:bodyPr>
            <a:normAutofit fontScale="85000" lnSpcReduction="20000"/>
          </a:bodyPr>
          <a:lstStyle/>
          <a:p>
            <a:r>
              <a:rPr lang="en-US" dirty="0" err="1"/>
              <a:t>Frontoparietal</a:t>
            </a:r>
            <a:r>
              <a:rPr lang="en-US" dirty="0"/>
              <a:t> regions previously related to general cognitive ability (</a:t>
            </a:r>
            <a:r>
              <a:rPr lang="en-US" dirty="0" err="1"/>
              <a:t>Barbey</a:t>
            </a:r>
            <a:r>
              <a:rPr lang="en-US" dirty="0"/>
              <a:t> et al., 2012)</a:t>
            </a:r>
          </a:p>
          <a:p>
            <a:r>
              <a:rPr lang="en-US" dirty="0"/>
              <a:t>Why </a:t>
            </a:r>
            <a:r>
              <a:rPr lang="en-US" dirty="0" err="1"/>
              <a:t>CTh</a:t>
            </a:r>
            <a:r>
              <a:rPr lang="en-US" dirty="0"/>
              <a:t> and not CSA?</a:t>
            </a:r>
          </a:p>
          <a:p>
            <a:pPr lvl="1"/>
            <a:r>
              <a:rPr lang="en-US" dirty="0" err="1"/>
              <a:t>CTh</a:t>
            </a:r>
            <a:r>
              <a:rPr lang="en-US" dirty="0"/>
              <a:t> = number of neurons, amount of </a:t>
            </a:r>
            <a:r>
              <a:rPr lang="en-US" i="1" dirty="0"/>
              <a:t>glial and capillary support</a:t>
            </a:r>
            <a:r>
              <a:rPr lang="en-US" dirty="0"/>
              <a:t> and level of dendritic </a:t>
            </a:r>
            <a:r>
              <a:rPr lang="en-US" dirty="0" err="1"/>
              <a:t>arborization</a:t>
            </a:r>
            <a:endParaRPr lang="en-US" dirty="0"/>
          </a:p>
          <a:p>
            <a:pPr lvl="2"/>
            <a:r>
              <a:rPr lang="en-US" dirty="0"/>
              <a:t>Sensitive to post natal development </a:t>
            </a:r>
          </a:p>
          <a:p>
            <a:pPr lvl="2"/>
            <a:r>
              <a:rPr lang="en-US" dirty="0"/>
              <a:t>Not likely due to changes in number of cortical neurons</a:t>
            </a:r>
          </a:p>
          <a:p>
            <a:pPr lvl="2"/>
            <a:r>
              <a:rPr lang="en-US" dirty="0" err="1"/>
              <a:t>Gliogenesis</a:t>
            </a:r>
            <a:r>
              <a:rPr lang="en-US" dirty="0"/>
              <a:t> occurs as a consequence of learning and experience (Dong &amp; </a:t>
            </a:r>
            <a:r>
              <a:rPr lang="en-US" dirty="0" err="1"/>
              <a:t>Greenough</a:t>
            </a:r>
            <a:r>
              <a:rPr lang="en-US" dirty="0"/>
              <a:t>, 2004)</a:t>
            </a:r>
          </a:p>
          <a:p>
            <a:pPr lvl="1"/>
            <a:r>
              <a:rPr lang="en-US" dirty="0"/>
              <a:t>CSA = number and spacing of mini-columnar units of cells</a:t>
            </a:r>
          </a:p>
          <a:p>
            <a:pPr lvl="2"/>
            <a:r>
              <a:rPr lang="en-US" dirty="0"/>
              <a:t>Dependent on neurogenesis and neuronal migration (complete by term gestation; Hill et al., 2010)</a:t>
            </a:r>
          </a:p>
          <a:p>
            <a:r>
              <a:rPr lang="en-US" dirty="0"/>
              <a:t>Synaptic pruning: </a:t>
            </a:r>
          </a:p>
          <a:p>
            <a:pPr lvl="1"/>
            <a:r>
              <a:rPr lang="en-US" dirty="0"/>
              <a:t>Excessive loss of neuronal connections might be behind steeper cortical thinning</a:t>
            </a:r>
          </a:p>
          <a:p>
            <a:pPr lvl="1"/>
            <a:endParaRPr lang="en-US" dirty="0"/>
          </a:p>
        </p:txBody>
      </p:sp>
      <p:sp>
        <p:nvSpPr>
          <p:cNvPr id="4" name="TextBox 3"/>
          <p:cNvSpPr txBox="1"/>
          <p:nvPr/>
        </p:nvSpPr>
        <p:spPr>
          <a:xfrm>
            <a:off x="7097445" y="6348301"/>
            <a:ext cx="1951546" cy="369332"/>
          </a:xfrm>
          <a:prstGeom prst="rect">
            <a:avLst/>
          </a:prstGeom>
          <a:noFill/>
        </p:spPr>
        <p:txBody>
          <a:bodyPr wrap="square" rtlCol="0">
            <a:spAutoFit/>
          </a:bodyPr>
          <a:lstStyle/>
          <a:p>
            <a:r>
              <a:rPr lang="en-US" dirty="0"/>
              <a:t>J. Rooks</a:t>
            </a:r>
          </a:p>
        </p:txBody>
      </p:sp>
    </p:spTree>
    <p:extLst>
      <p:ext uri="{BB962C8B-B14F-4D97-AF65-F5344CB8AC3E}">
        <p14:creationId xmlns:p14="http://schemas.microsoft.com/office/powerpoint/2010/main" val="1023074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49435" y="1600200"/>
            <a:ext cx="6411536" cy="3119437"/>
          </a:xfrm>
          <a:prstGeom prst="rect">
            <a:avLst/>
          </a:prstGeom>
        </p:spPr>
      </p:pic>
    </p:spTree>
    <p:extLst>
      <p:ext uri="{BB962C8B-B14F-4D97-AF65-F5344CB8AC3E}">
        <p14:creationId xmlns:p14="http://schemas.microsoft.com/office/powerpoint/2010/main" val="1753695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Image result for interleaved 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31" y="1810862"/>
            <a:ext cx="3770679" cy="2846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4742" y="4907384"/>
            <a:ext cx="3569426" cy="2092881"/>
          </a:xfrm>
          <a:prstGeom prst="rect">
            <a:avLst/>
          </a:prstGeom>
          <a:noFill/>
        </p:spPr>
        <p:txBody>
          <a:bodyPr wrap="square" rtlCol="0">
            <a:spAutoFit/>
          </a:bodyPr>
          <a:lstStyle/>
          <a:p>
            <a:r>
              <a:rPr lang="en-US" sz="1400" dirty="0">
                <a:solidFill>
                  <a:schemeClr val="accent1">
                    <a:lumMod val="75000"/>
                  </a:schemeClr>
                </a:solidFill>
              </a:rPr>
              <a:t>Aims:</a:t>
            </a:r>
          </a:p>
          <a:p>
            <a:pPr marL="342900" indent="-342900">
              <a:buAutoNum type="arabicPeriod"/>
            </a:pPr>
            <a:r>
              <a:rPr lang="en-US" sz="1400" dirty="0">
                <a:solidFill>
                  <a:schemeClr val="accent1">
                    <a:lumMod val="75000"/>
                  </a:schemeClr>
                </a:solidFill>
              </a:rPr>
              <a:t>Test changes in MSSD across the lifespan</a:t>
            </a:r>
          </a:p>
          <a:p>
            <a:pPr marL="342900" indent="-342900">
              <a:buFontTx/>
              <a:buAutoNum type="arabicPeriod"/>
            </a:pPr>
            <a:r>
              <a:rPr lang="en-US" sz="1400" dirty="0">
                <a:solidFill>
                  <a:schemeClr val="accent1">
                    <a:lumMod val="75000"/>
                  </a:schemeClr>
                </a:solidFill>
              </a:rPr>
              <a:t>Test differences in MSSD between TR groups (repetition time between successive pulses)</a:t>
            </a:r>
          </a:p>
          <a:p>
            <a:pPr marL="342900" indent="-342900">
              <a:buFontTx/>
              <a:buAutoNum type="arabicPeriod"/>
            </a:pPr>
            <a:r>
              <a:rPr lang="en-US" sz="1400" dirty="0">
                <a:solidFill>
                  <a:schemeClr val="accent1">
                    <a:lumMod val="75000"/>
                  </a:schemeClr>
                </a:solidFill>
              </a:rPr>
              <a:t>Conduct analyses with resting-state versus task-based </a:t>
            </a:r>
            <a:r>
              <a:rPr lang="en-US" sz="1400" dirty="0" err="1">
                <a:solidFill>
                  <a:schemeClr val="accent1">
                    <a:lumMod val="75000"/>
                  </a:schemeClr>
                </a:solidFill>
              </a:rPr>
              <a:t>fmri</a:t>
            </a:r>
            <a:endParaRPr lang="en-US" sz="1400" dirty="0">
              <a:solidFill>
                <a:schemeClr val="accent1">
                  <a:lumMod val="75000"/>
                </a:schemeClr>
              </a:solidFill>
            </a:endParaRPr>
          </a:p>
          <a:p>
            <a:pPr marL="342900" indent="-342900">
              <a:buAutoNum type="arabicPeriod"/>
            </a:pPr>
            <a:endParaRPr lang="en-US" dirty="0"/>
          </a:p>
        </p:txBody>
      </p:sp>
      <p:sp>
        <p:nvSpPr>
          <p:cNvPr id="5" name="TextBox 4"/>
          <p:cNvSpPr txBox="1"/>
          <p:nvPr/>
        </p:nvSpPr>
        <p:spPr>
          <a:xfrm>
            <a:off x="228600" y="6400800"/>
            <a:ext cx="1447800" cy="369332"/>
          </a:xfrm>
          <a:prstGeom prst="rect">
            <a:avLst/>
          </a:prstGeom>
          <a:noFill/>
        </p:spPr>
        <p:txBody>
          <a:bodyPr wrap="square" rtlCol="0">
            <a:spAutoFit/>
          </a:bodyPr>
          <a:lstStyle/>
          <a:p>
            <a:r>
              <a:rPr lang="en-US" dirty="0"/>
              <a:t>Jaso</a:t>
            </a:r>
          </a:p>
        </p:txBody>
      </p:sp>
      <p:sp>
        <p:nvSpPr>
          <p:cNvPr id="2" name="Title 1"/>
          <p:cNvSpPr>
            <a:spLocks noGrp="1"/>
          </p:cNvSpPr>
          <p:nvPr>
            <p:ph type="title"/>
          </p:nvPr>
        </p:nvSpPr>
        <p:spPr/>
        <p:txBody>
          <a:bodyPr>
            <a:normAutofit fontScale="90000"/>
          </a:bodyPr>
          <a:lstStyle/>
          <a:p>
            <a:pPr algn="ctr"/>
            <a:r>
              <a:rPr lang="en-US" dirty="0"/>
              <a:t>Variability -- </a:t>
            </a:r>
            <a:r>
              <a:rPr lang="en-US" b="0" dirty="0"/>
              <a:t>mean square successive difference (MSSD)</a:t>
            </a:r>
            <a:endParaRPr lang="en-US" dirty="0"/>
          </a:p>
        </p:txBody>
      </p:sp>
      <p:pic>
        <p:nvPicPr>
          <p:cNvPr id="6" name="Picture 2" descr="Image result for bold signal varia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617" y="1706133"/>
            <a:ext cx="4405395" cy="22866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4540616" y="3886200"/>
            <a:ext cx="4405395" cy="2676986"/>
          </a:xfrm>
          <a:prstGeom prst="rect">
            <a:avLst/>
          </a:prstGeom>
        </p:spPr>
      </p:pic>
    </p:spTree>
    <p:extLst>
      <p:ext uri="{BB962C8B-B14F-4D97-AF65-F5344CB8AC3E}">
        <p14:creationId xmlns:p14="http://schemas.microsoft.com/office/powerpoint/2010/main" val="316933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Participants</a:t>
            </a:r>
          </a:p>
        </p:txBody>
      </p:sp>
      <p:pic>
        <p:nvPicPr>
          <p:cNvPr id="2050" name="Picture 2" descr="Image result for bold signal variabil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447800"/>
            <a:ext cx="4422874"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fni graphs of movement parame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90975"/>
            <a:ext cx="4602714" cy="2790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75366" y="1968425"/>
            <a:ext cx="3276600" cy="1200329"/>
          </a:xfrm>
          <a:prstGeom prst="rect">
            <a:avLst/>
          </a:prstGeom>
          <a:noFill/>
        </p:spPr>
        <p:txBody>
          <a:bodyPr wrap="square" rtlCol="0">
            <a:spAutoFit/>
          </a:bodyPr>
          <a:lstStyle/>
          <a:p>
            <a:r>
              <a:rPr lang="en-US" dirty="0">
                <a:solidFill>
                  <a:schemeClr val="accent1">
                    <a:lumMod val="75000"/>
                  </a:schemeClr>
                </a:solidFill>
              </a:rPr>
              <a:t>Why do you think it is important to control for </a:t>
            </a:r>
            <a:r>
              <a:rPr lang="en-US" dirty="0" err="1">
                <a:solidFill>
                  <a:schemeClr val="accent1">
                    <a:lumMod val="75000"/>
                  </a:schemeClr>
                </a:solidFill>
              </a:rPr>
              <a:t>framewise</a:t>
            </a:r>
            <a:r>
              <a:rPr lang="en-US" dirty="0">
                <a:solidFill>
                  <a:schemeClr val="accent1">
                    <a:lumMod val="75000"/>
                  </a:schemeClr>
                </a:solidFill>
              </a:rPr>
              <a:t> displacement?</a:t>
            </a:r>
          </a:p>
          <a:p>
            <a:endParaRPr lang="en-US" dirty="0">
              <a:solidFill>
                <a:schemeClr val="accent1">
                  <a:lumMod val="75000"/>
                </a:schemeClr>
              </a:solidFill>
            </a:endParaRPr>
          </a:p>
        </p:txBody>
      </p:sp>
      <p:sp>
        <p:nvSpPr>
          <p:cNvPr id="11" name="TextBox 10"/>
          <p:cNvSpPr txBox="1"/>
          <p:nvPr/>
        </p:nvSpPr>
        <p:spPr>
          <a:xfrm>
            <a:off x="137160" y="6520934"/>
            <a:ext cx="1447800" cy="369332"/>
          </a:xfrm>
          <a:prstGeom prst="rect">
            <a:avLst/>
          </a:prstGeom>
          <a:noFill/>
        </p:spPr>
        <p:txBody>
          <a:bodyPr wrap="square" rtlCol="0">
            <a:spAutoFit/>
          </a:bodyPr>
          <a:lstStyle/>
          <a:p>
            <a:r>
              <a:rPr lang="en-US" dirty="0"/>
              <a:t>Jaso</a:t>
            </a:r>
          </a:p>
        </p:txBody>
      </p:sp>
    </p:spTree>
    <p:extLst>
      <p:ext uri="{BB962C8B-B14F-4D97-AF65-F5344CB8AC3E}">
        <p14:creationId xmlns:p14="http://schemas.microsoft.com/office/powerpoint/2010/main" val="3405653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fontScale="90000"/>
          </a:bodyPr>
          <a:lstStyle/>
          <a:p>
            <a:r>
              <a:rPr lang="en-US" dirty="0"/>
              <a:t>Difference in MSSD between TR groups</a:t>
            </a:r>
          </a:p>
        </p:txBody>
      </p:sp>
      <p:pic>
        <p:nvPicPr>
          <p:cNvPr id="3" name="Picture 2"/>
          <p:cNvPicPr>
            <a:picLocks noChangeAspect="1"/>
          </p:cNvPicPr>
          <p:nvPr/>
        </p:nvPicPr>
        <p:blipFill>
          <a:blip r:embed="rId2"/>
          <a:stretch>
            <a:fillRect/>
          </a:stretch>
        </p:blipFill>
        <p:spPr>
          <a:xfrm>
            <a:off x="4467534" y="2286000"/>
            <a:ext cx="4693884" cy="3162300"/>
          </a:xfrm>
          <a:prstGeom prst="rect">
            <a:avLst/>
          </a:prstGeom>
        </p:spPr>
      </p:pic>
      <p:pic>
        <p:nvPicPr>
          <p:cNvPr id="4" name="Picture 3"/>
          <p:cNvPicPr>
            <a:picLocks noChangeAspect="1"/>
          </p:cNvPicPr>
          <p:nvPr/>
        </p:nvPicPr>
        <p:blipFill>
          <a:blip r:embed="rId3"/>
          <a:stretch>
            <a:fillRect/>
          </a:stretch>
        </p:blipFill>
        <p:spPr>
          <a:xfrm>
            <a:off x="17417" y="2286000"/>
            <a:ext cx="4630979" cy="3352800"/>
          </a:xfrm>
          <a:prstGeom prst="rect">
            <a:avLst/>
          </a:prstGeom>
        </p:spPr>
      </p:pic>
      <p:pic>
        <p:nvPicPr>
          <p:cNvPr id="5" name="Picture 4"/>
          <p:cNvPicPr>
            <a:picLocks noChangeAspect="1"/>
          </p:cNvPicPr>
          <p:nvPr/>
        </p:nvPicPr>
        <p:blipFill rotWithShape="1">
          <a:blip r:embed="rId4"/>
          <a:srcRect l="50612" t="1069"/>
          <a:stretch/>
        </p:blipFill>
        <p:spPr>
          <a:xfrm>
            <a:off x="3249755" y="5492104"/>
            <a:ext cx="2436768" cy="527696"/>
          </a:xfrm>
          <a:prstGeom prst="rect">
            <a:avLst/>
          </a:prstGeom>
        </p:spPr>
      </p:pic>
      <p:sp>
        <p:nvSpPr>
          <p:cNvPr id="7" name="TextBox 6"/>
          <p:cNvSpPr txBox="1"/>
          <p:nvPr/>
        </p:nvSpPr>
        <p:spPr>
          <a:xfrm>
            <a:off x="228600" y="6400800"/>
            <a:ext cx="1447800" cy="369332"/>
          </a:xfrm>
          <a:prstGeom prst="rect">
            <a:avLst/>
          </a:prstGeom>
          <a:noFill/>
        </p:spPr>
        <p:txBody>
          <a:bodyPr wrap="square" rtlCol="0">
            <a:spAutoFit/>
          </a:bodyPr>
          <a:lstStyle/>
          <a:p>
            <a:r>
              <a:rPr lang="en-US" dirty="0"/>
              <a:t>Jaso</a:t>
            </a:r>
          </a:p>
        </p:txBody>
      </p:sp>
      <p:pic>
        <p:nvPicPr>
          <p:cNvPr id="8" name="Picture 7"/>
          <p:cNvPicPr>
            <a:picLocks noChangeAspect="1"/>
          </p:cNvPicPr>
          <p:nvPr/>
        </p:nvPicPr>
        <p:blipFill rotWithShape="1">
          <a:blip r:embed="rId4"/>
          <a:srcRect r="50579"/>
          <a:stretch/>
        </p:blipFill>
        <p:spPr>
          <a:xfrm>
            <a:off x="3581400" y="2019300"/>
            <a:ext cx="2438400" cy="533400"/>
          </a:xfrm>
          <a:prstGeom prst="rect">
            <a:avLst/>
          </a:prstGeom>
        </p:spPr>
      </p:pic>
    </p:spTree>
    <p:extLst>
      <p:ext uri="{BB962C8B-B14F-4D97-AF65-F5344CB8AC3E}">
        <p14:creationId xmlns:p14="http://schemas.microsoft.com/office/powerpoint/2010/main" val="2632636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8609" y="76200"/>
            <a:ext cx="4114800" cy="1252728"/>
          </a:xfrm>
        </p:spPr>
        <p:txBody>
          <a:bodyPr>
            <a:normAutofit fontScale="90000"/>
          </a:bodyPr>
          <a:lstStyle/>
          <a:p>
            <a:r>
              <a:rPr lang="en-US" dirty="0"/>
              <a:t>Different lifetime trajectories</a:t>
            </a:r>
          </a:p>
        </p:txBody>
      </p:sp>
      <p:pic>
        <p:nvPicPr>
          <p:cNvPr id="5" name="Picture 4"/>
          <p:cNvPicPr>
            <a:picLocks noChangeAspect="1"/>
          </p:cNvPicPr>
          <p:nvPr/>
        </p:nvPicPr>
        <p:blipFill rotWithShape="1">
          <a:blip r:embed="rId3"/>
          <a:srcRect r="4436"/>
          <a:stretch/>
        </p:blipFill>
        <p:spPr>
          <a:xfrm>
            <a:off x="15046" y="2687126"/>
            <a:ext cx="5090354" cy="4160499"/>
          </a:xfrm>
          <a:prstGeom prst="rect">
            <a:avLst/>
          </a:prstGeom>
        </p:spPr>
      </p:pic>
      <p:sp>
        <p:nvSpPr>
          <p:cNvPr id="6" name="TextBox 5"/>
          <p:cNvSpPr txBox="1"/>
          <p:nvPr/>
        </p:nvSpPr>
        <p:spPr>
          <a:xfrm>
            <a:off x="76200" y="6864016"/>
            <a:ext cx="8382000" cy="923330"/>
          </a:xfrm>
          <a:prstGeom prst="rect">
            <a:avLst/>
          </a:prstGeom>
          <a:noFill/>
        </p:spPr>
        <p:txBody>
          <a:bodyPr wrap="square" rtlCol="0">
            <a:spAutoFit/>
          </a:bodyPr>
          <a:lstStyle/>
          <a:p>
            <a:r>
              <a:rPr lang="en-US" dirty="0">
                <a:solidFill>
                  <a:schemeClr val="accent1">
                    <a:lumMod val="75000"/>
                  </a:schemeClr>
                </a:solidFill>
              </a:rPr>
              <a:t>Do you find any of these results surprising? What implications does this have for the way we conceptualize development or how we think about the manifestation of certain illnesses?</a:t>
            </a:r>
          </a:p>
        </p:txBody>
      </p:sp>
      <p:sp>
        <p:nvSpPr>
          <p:cNvPr id="7" name="TextBox 6"/>
          <p:cNvSpPr txBox="1"/>
          <p:nvPr/>
        </p:nvSpPr>
        <p:spPr>
          <a:xfrm>
            <a:off x="228600" y="6400800"/>
            <a:ext cx="1447800" cy="369332"/>
          </a:xfrm>
          <a:prstGeom prst="rect">
            <a:avLst/>
          </a:prstGeom>
          <a:noFill/>
        </p:spPr>
        <p:txBody>
          <a:bodyPr wrap="square" rtlCol="0">
            <a:spAutoFit/>
          </a:bodyPr>
          <a:lstStyle/>
          <a:p>
            <a:r>
              <a:rPr lang="en-US" dirty="0"/>
              <a:t>Jaso</a:t>
            </a:r>
          </a:p>
        </p:txBody>
      </p:sp>
      <p:pic>
        <p:nvPicPr>
          <p:cNvPr id="4" name="Picture 3"/>
          <p:cNvPicPr>
            <a:picLocks noChangeAspect="1"/>
          </p:cNvPicPr>
          <p:nvPr/>
        </p:nvPicPr>
        <p:blipFill>
          <a:blip r:embed="rId4"/>
          <a:stretch>
            <a:fillRect/>
          </a:stretch>
        </p:blipFill>
        <p:spPr>
          <a:xfrm>
            <a:off x="4419600" y="155448"/>
            <a:ext cx="4579198" cy="2845426"/>
          </a:xfrm>
          <a:prstGeom prst="rect">
            <a:avLst/>
          </a:prstGeom>
        </p:spPr>
      </p:pic>
      <p:sp>
        <p:nvSpPr>
          <p:cNvPr id="3" name="TextBox 2"/>
          <p:cNvSpPr txBox="1"/>
          <p:nvPr/>
        </p:nvSpPr>
        <p:spPr>
          <a:xfrm>
            <a:off x="5867400" y="3505200"/>
            <a:ext cx="1980029" cy="369332"/>
          </a:xfrm>
          <a:prstGeom prst="rect">
            <a:avLst/>
          </a:prstGeom>
          <a:noFill/>
        </p:spPr>
        <p:txBody>
          <a:bodyPr wrap="none" rtlCol="0">
            <a:spAutoFit/>
          </a:bodyPr>
          <a:lstStyle/>
          <a:p>
            <a:r>
              <a:rPr lang="en-US" dirty="0">
                <a:solidFill>
                  <a:schemeClr val="accent1"/>
                </a:solidFill>
              </a:rPr>
              <a:t>Salience Network</a:t>
            </a:r>
          </a:p>
        </p:txBody>
      </p:sp>
    </p:spTree>
    <p:extLst>
      <p:ext uri="{BB962C8B-B14F-4D97-AF65-F5344CB8AC3E}">
        <p14:creationId xmlns:p14="http://schemas.microsoft.com/office/powerpoint/2010/main" val="632814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4" name="Picture 3"/>
          <p:cNvPicPr>
            <a:picLocks noChangeAspect="1"/>
          </p:cNvPicPr>
          <p:nvPr/>
        </p:nvPicPr>
        <p:blipFill rotWithShape="1">
          <a:blip r:embed="rId2"/>
          <a:srcRect l="3703" r="820"/>
          <a:stretch/>
        </p:blipFill>
        <p:spPr>
          <a:xfrm>
            <a:off x="33969" y="1518373"/>
            <a:ext cx="4800600" cy="3820885"/>
          </a:xfrm>
          <a:prstGeom prst="rect">
            <a:avLst/>
          </a:prstGeom>
        </p:spPr>
      </p:pic>
      <p:pic>
        <p:nvPicPr>
          <p:cNvPr id="5" name="Picture 4"/>
          <p:cNvPicPr>
            <a:picLocks noChangeAspect="1"/>
          </p:cNvPicPr>
          <p:nvPr/>
        </p:nvPicPr>
        <p:blipFill>
          <a:blip r:embed="rId3"/>
          <a:stretch>
            <a:fillRect/>
          </a:stretch>
        </p:blipFill>
        <p:spPr>
          <a:xfrm>
            <a:off x="4841810" y="1600199"/>
            <a:ext cx="4114800" cy="3856471"/>
          </a:xfrm>
          <a:prstGeom prst="rect">
            <a:avLst/>
          </a:prstGeom>
        </p:spPr>
      </p:pic>
      <p:sp>
        <p:nvSpPr>
          <p:cNvPr id="6" name="TextBox 5"/>
          <p:cNvSpPr txBox="1"/>
          <p:nvPr/>
        </p:nvSpPr>
        <p:spPr>
          <a:xfrm>
            <a:off x="457200" y="5410200"/>
            <a:ext cx="7772400"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lumMod val="75000"/>
                  </a:schemeClr>
                </a:solidFill>
              </a:rPr>
              <a:t>What does a quadratic slope mean in terms of brain development across the lifespan?</a:t>
            </a:r>
          </a:p>
          <a:p>
            <a:pPr marL="285750" indent="-285750">
              <a:buFont typeface="Arial" panose="020B0604020202020204" pitchFamily="34" charset="0"/>
              <a:buChar char="•"/>
            </a:pPr>
            <a:r>
              <a:rPr lang="en-US" dirty="0">
                <a:solidFill>
                  <a:schemeClr val="accent1">
                    <a:lumMod val="75000"/>
                  </a:schemeClr>
                </a:solidFill>
              </a:rPr>
              <a:t>How can we interpret these findings?</a:t>
            </a:r>
          </a:p>
        </p:txBody>
      </p:sp>
      <p:sp>
        <p:nvSpPr>
          <p:cNvPr id="7" name="TextBox 6"/>
          <p:cNvSpPr txBox="1"/>
          <p:nvPr/>
        </p:nvSpPr>
        <p:spPr>
          <a:xfrm>
            <a:off x="228600" y="6400800"/>
            <a:ext cx="1447800" cy="369332"/>
          </a:xfrm>
          <a:prstGeom prst="rect">
            <a:avLst/>
          </a:prstGeom>
          <a:noFill/>
        </p:spPr>
        <p:txBody>
          <a:bodyPr wrap="square" rtlCol="0">
            <a:spAutoFit/>
          </a:bodyPr>
          <a:lstStyle/>
          <a:p>
            <a:r>
              <a:rPr lang="en-US" dirty="0"/>
              <a:t>Jaso</a:t>
            </a:r>
          </a:p>
        </p:txBody>
      </p:sp>
    </p:spTree>
    <p:extLst>
      <p:ext uri="{BB962C8B-B14F-4D97-AF65-F5344CB8AC3E}">
        <p14:creationId xmlns:p14="http://schemas.microsoft.com/office/powerpoint/2010/main" val="1301163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Intersecting variability trajectories</a:t>
            </a:r>
          </a:p>
        </p:txBody>
      </p:sp>
      <p:pic>
        <p:nvPicPr>
          <p:cNvPr id="3" name="Picture 2"/>
          <p:cNvPicPr>
            <a:picLocks noChangeAspect="1"/>
          </p:cNvPicPr>
          <p:nvPr/>
        </p:nvPicPr>
        <p:blipFill rotWithShape="1">
          <a:blip r:embed="rId3"/>
          <a:srcRect t="7370"/>
          <a:stretch/>
        </p:blipFill>
        <p:spPr>
          <a:xfrm>
            <a:off x="761999" y="1600200"/>
            <a:ext cx="7848601" cy="5169932"/>
          </a:xfrm>
          <a:prstGeom prst="rect">
            <a:avLst/>
          </a:prstGeom>
        </p:spPr>
      </p:pic>
      <p:sp>
        <p:nvSpPr>
          <p:cNvPr id="4" name="TextBox 3"/>
          <p:cNvSpPr txBox="1"/>
          <p:nvPr/>
        </p:nvSpPr>
        <p:spPr>
          <a:xfrm>
            <a:off x="10181679" y="1524000"/>
            <a:ext cx="2133600" cy="3139321"/>
          </a:xfrm>
          <a:prstGeom prst="rect">
            <a:avLst/>
          </a:prstGeom>
          <a:noFill/>
        </p:spPr>
        <p:txBody>
          <a:bodyPr wrap="square" rtlCol="0">
            <a:spAutoFit/>
          </a:bodyPr>
          <a:lstStyle/>
          <a:p>
            <a:r>
              <a:rPr lang="en-US" dirty="0">
                <a:solidFill>
                  <a:schemeClr val="accent1">
                    <a:lumMod val="75000"/>
                  </a:schemeClr>
                </a:solidFill>
              </a:rPr>
              <a:t>Do you think this developmental trajectory of bold signal variability is congruent with the manifestation of certain neural, developmental, or psychopathological illnesses? </a:t>
            </a:r>
          </a:p>
          <a:p>
            <a:endParaRPr lang="en-US" dirty="0">
              <a:solidFill>
                <a:schemeClr val="accent1">
                  <a:lumMod val="75000"/>
                </a:schemeClr>
              </a:solidFill>
            </a:endParaRPr>
          </a:p>
        </p:txBody>
      </p:sp>
      <p:sp>
        <p:nvSpPr>
          <p:cNvPr id="5" name="TextBox 4"/>
          <p:cNvSpPr txBox="1"/>
          <p:nvPr/>
        </p:nvSpPr>
        <p:spPr>
          <a:xfrm>
            <a:off x="152400" y="6400800"/>
            <a:ext cx="1447800" cy="369332"/>
          </a:xfrm>
          <a:prstGeom prst="rect">
            <a:avLst/>
          </a:prstGeom>
          <a:noFill/>
        </p:spPr>
        <p:txBody>
          <a:bodyPr wrap="square" rtlCol="0">
            <a:spAutoFit/>
          </a:bodyPr>
          <a:lstStyle/>
          <a:p>
            <a:r>
              <a:rPr lang="en-US" dirty="0"/>
              <a:t>Jaso</a:t>
            </a:r>
          </a:p>
        </p:txBody>
      </p:sp>
      <p:sp>
        <p:nvSpPr>
          <p:cNvPr id="6" name="Rectangle 5"/>
          <p:cNvSpPr/>
          <p:nvPr/>
        </p:nvSpPr>
        <p:spPr>
          <a:xfrm>
            <a:off x="9829800" y="4713973"/>
            <a:ext cx="2514600" cy="1200329"/>
          </a:xfrm>
          <a:prstGeom prst="rect">
            <a:avLst/>
          </a:prstGeom>
        </p:spPr>
        <p:txBody>
          <a:bodyPr wrap="square">
            <a:spAutoFit/>
          </a:bodyPr>
          <a:lstStyle/>
          <a:p>
            <a:r>
              <a:rPr lang="en-US" dirty="0">
                <a:solidFill>
                  <a:schemeClr val="accent1">
                    <a:lumMod val="75000"/>
                  </a:schemeClr>
                </a:solidFill>
              </a:rPr>
              <a:t>Can you think of any “interventions” that could change this trajectory?</a:t>
            </a:r>
          </a:p>
        </p:txBody>
      </p:sp>
    </p:spTree>
    <p:extLst>
      <p:ext uri="{BB962C8B-B14F-4D97-AF65-F5344CB8AC3E}">
        <p14:creationId xmlns:p14="http://schemas.microsoft.com/office/powerpoint/2010/main" val="30468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325438" y="381000"/>
            <a:ext cx="8493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Comic Sans MS" pitchFamily="66"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Comic Sans MS" pitchFamily="66"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Comic Sans MS" pitchFamily="66"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Comic Sans MS" pitchFamily="66"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Comic Sans MS" pitchFamily="66"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Comic Sans MS" pitchFamily="66"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Comic Sans MS" pitchFamily="66"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Comic Sans MS" pitchFamily="66"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Comic Sans MS" pitchFamily="66" charset="0"/>
              </a:defRPr>
            </a:lvl9pPr>
          </a:lstStyle>
          <a:p>
            <a:pPr algn="ctr" eaLnBrk="1" hangingPunct="1"/>
            <a:r>
              <a:rPr lang="en-GB" altLang="en-US" sz="1500" b="1">
                <a:solidFill>
                  <a:srgbClr val="000000"/>
                </a:solidFill>
                <a:latin typeface="Arial" pitchFamily="34" charset="0"/>
                <a:ea typeface="msgothic"/>
                <a:cs typeface="msgothic"/>
              </a:rPr>
              <a:t>Postnatal cortical surface expansion.</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5943600"/>
            <a:ext cx="35020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0" y="979489"/>
            <a:ext cx="7074074"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Text Box 4"/>
          <p:cNvSpPr txBox="1">
            <a:spLocks noChangeArrowheads="1"/>
          </p:cNvSpPr>
          <p:nvPr/>
        </p:nvSpPr>
        <p:spPr bwMode="auto">
          <a:xfrm>
            <a:off x="920750" y="5972175"/>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655638" algn="l"/>
                <a:tab pos="1312863" algn="l"/>
                <a:tab pos="1968500" algn="l"/>
                <a:tab pos="2625725" algn="l"/>
                <a:tab pos="3282950" algn="l"/>
              </a:tabLst>
              <a:defRPr sz="2400">
                <a:solidFill>
                  <a:schemeClr val="tx1"/>
                </a:solidFill>
                <a:latin typeface="Comic Sans MS" pitchFamily="66" charset="0"/>
              </a:defRPr>
            </a:lvl1pPr>
            <a:lvl2pPr marL="742950" indent="-285750" eaLnBrk="0" hangingPunct="0">
              <a:tabLst>
                <a:tab pos="655638" algn="l"/>
                <a:tab pos="1312863" algn="l"/>
                <a:tab pos="1968500" algn="l"/>
                <a:tab pos="2625725" algn="l"/>
                <a:tab pos="3282950" algn="l"/>
              </a:tabLst>
              <a:defRPr sz="2400">
                <a:solidFill>
                  <a:schemeClr val="tx1"/>
                </a:solidFill>
                <a:latin typeface="Comic Sans MS" pitchFamily="66" charset="0"/>
              </a:defRPr>
            </a:lvl2pPr>
            <a:lvl3pPr marL="1143000" indent="-228600" eaLnBrk="0" hangingPunct="0">
              <a:tabLst>
                <a:tab pos="655638" algn="l"/>
                <a:tab pos="1312863" algn="l"/>
                <a:tab pos="1968500" algn="l"/>
                <a:tab pos="2625725" algn="l"/>
                <a:tab pos="3282950" algn="l"/>
              </a:tabLst>
              <a:defRPr sz="2400">
                <a:solidFill>
                  <a:schemeClr val="tx1"/>
                </a:solidFill>
                <a:latin typeface="Comic Sans MS" pitchFamily="66" charset="0"/>
              </a:defRPr>
            </a:lvl3pPr>
            <a:lvl4pPr marL="1600200" indent="-228600" eaLnBrk="0" hangingPunct="0">
              <a:tabLst>
                <a:tab pos="655638" algn="l"/>
                <a:tab pos="1312863" algn="l"/>
                <a:tab pos="1968500" algn="l"/>
                <a:tab pos="2625725" algn="l"/>
                <a:tab pos="3282950" algn="l"/>
              </a:tabLst>
              <a:defRPr sz="2400">
                <a:solidFill>
                  <a:schemeClr val="tx1"/>
                </a:solidFill>
                <a:latin typeface="Comic Sans MS" pitchFamily="66" charset="0"/>
              </a:defRPr>
            </a:lvl4pPr>
            <a:lvl5pPr marL="2057400" indent="-228600" eaLnBrk="0" hangingPunct="0">
              <a:tabLst>
                <a:tab pos="655638" algn="l"/>
                <a:tab pos="1312863" algn="l"/>
                <a:tab pos="1968500" algn="l"/>
                <a:tab pos="2625725" algn="l"/>
                <a:tab pos="3282950" algn="l"/>
              </a:tabLst>
              <a:defRPr sz="2400">
                <a:solidFill>
                  <a:schemeClr val="tx1"/>
                </a:solidFill>
                <a:latin typeface="Comic Sans MS" pitchFamily="66" charset="0"/>
              </a:defRPr>
            </a:lvl5pPr>
            <a:lvl6pPr marL="25146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Comic Sans MS" pitchFamily="66" charset="0"/>
              </a:defRPr>
            </a:lvl6pPr>
            <a:lvl7pPr marL="29718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Comic Sans MS" pitchFamily="66" charset="0"/>
              </a:defRPr>
            </a:lvl7pPr>
            <a:lvl8pPr marL="34290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Comic Sans MS" pitchFamily="66" charset="0"/>
              </a:defRPr>
            </a:lvl8pPr>
            <a:lvl9pPr marL="38862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Comic Sans MS" pitchFamily="66" charset="0"/>
              </a:defRPr>
            </a:lvl9pPr>
          </a:lstStyle>
          <a:p>
            <a:pPr eaLnBrk="1" hangingPunct="1"/>
            <a:r>
              <a:rPr lang="en-GB" altLang="en-US" sz="1100" b="1" dirty="0">
                <a:solidFill>
                  <a:srgbClr val="000000"/>
                </a:solidFill>
                <a:latin typeface="Arial" pitchFamily="34" charset="0"/>
                <a:ea typeface="msgothic"/>
                <a:cs typeface="msgothic"/>
              </a:rPr>
              <a:t>Hill J et al. PNAS 2010;107:13135-13140</a:t>
            </a:r>
          </a:p>
        </p:txBody>
      </p:sp>
      <p:sp>
        <p:nvSpPr>
          <p:cNvPr id="15366" name="Text Box 5"/>
          <p:cNvSpPr txBox="1">
            <a:spLocks noChangeArrowheads="1"/>
          </p:cNvSpPr>
          <p:nvPr/>
        </p:nvSpPr>
        <p:spPr bwMode="auto">
          <a:xfrm>
            <a:off x="98425" y="6613525"/>
            <a:ext cx="4930775"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76200" indent="-76200" eaLnBrk="0" hangingPunct="0">
              <a:tabLst>
                <a:tab pos="655638" algn="l"/>
                <a:tab pos="1312863" algn="l"/>
                <a:tab pos="1968500" algn="l"/>
                <a:tab pos="2625725" algn="l"/>
                <a:tab pos="3282950" algn="l"/>
                <a:tab pos="3938588" algn="l"/>
                <a:tab pos="4595813" algn="l"/>
              </a:tabLst>
              <a:defRPr sz="2400">
                <a:solidFill>
                  <a:schemeClr val="tx1"/>
                </a:solidFill>
                <a:latin typeface="Comic Sans MS" pitchFamily="66" charset="0"/>
              </a:defRPr>
            </a:lvl1pPr>
            <a:lvl2pPr marL="742950" indent="-285750" eaLnBrk="0" hangingPunct="0">
              <a:tabLst>
                <a:tab pos="655638" algn="l"/>
                <a:tab pos="1312863" algn="l"/>
                <a:tab pos="1968500" algn="l"/>
                <a:tab pos="2625725" algn="l"/>
                <a:tab pos="3282950" algn="l"/>
                <a:tab pos="3938588" algn="l"/>
                <a:tab pos="4595813" algn="l"/>
              </a:tabLst>
              <a:defRPr sz="2400">
                <a:solidFill>
                  <a:schemeClr val="tx1"/>
                </a:solidFill>
                <a:latin typeface="Comic Sans MS" pitchFamily="66" charset="0"/>
              </a:defRPr>
            </a:lvl2pPr>
            <a:lvl3pPr marL="1143000" indent="-228600" eaLnBrk="0" hangingPunct="0">
              <a:tabLst>
                <a:tab pos="655638" algn="l"/>
                <a:tab pos="1312863" algn="l"/>
                <a:tab pos="1968500" algn="l"/>
                <a:tab pos="2625725" algn="l"/>
                <a:tab pos="3282950" algn="l"/>
                <a:tab pos="3938588" algn="l"/>
                <a:tab pos="4595813" algn="l"/>
              </a:tabLst>
              <a:defRPr sz="2400">
                <a:solidFill>
                  <a:schemeClr val="tx1"/>
                </a:solidFill>
                <a:latin typeface="Comic Sans MS" pitchFamily="66" charset="0"/>
              </a:defRPr>
            </a:lvl3pPr>
            <a:lvl4pPr marL="1600200" indent="-228600" eaLnBrk="0" hangingPunct="0">
              <a:tabLst>
                <a:tab pos="655638" algn="l"/>
                <a:tab pos="1312863" algn="l"/>
                <a:tab pos="1968500" algn="l"/>
                <a:tab pos="2625725" algn="l"/>
                <a:tab pos="3282950" algn="l"/>
                <a:tab pos="3938588" algn="l"/>
                <a:tab pos="4595813" algn="l"/>
              </a:tabLst>
              <a:defRPr sz="2400">
                <a:solidFill>
                  <a:schemeClr val="tx1"/>
                </a:solidFill>
                <a:latin typeface="Comic Sans MS" pitchFamily="66" charset="0"/>
              </a:defRPr>
            </a:lvl4pPr>
            <a:lvl5pPr marL="2057400" indent="-228600" eaLnBrk="0" hangingPunct="0">
              <a:tabLst>
                <a:tab pos="655638" algn="l"/>
                <a:tab pos="1312863" algn="l"/>
                <a:tab pos="1968500" algn="l"/>
                <a:tab pos="2625725" algn="l"/>
                <a:tab pos="3282950" algn="l"/>
                <a:tab pos="3938588" algn="l"/>
                <a:tab pos="4595813" algn="l"/>
              </a:tabLst>
              <a:defRPr sz="2400">
                <a:solidFill>
                  <a:schemeClr val="tx1"/>
                </a:solidFill>
                <a:latin typeface="Comic Sans MS" pitchFamily="66"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Comic Sans MS" pitchFamily="66"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Comic Sans MS" pitchFamily="66"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Comic Sans MS" pitchFamily="66"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Comic Sans MS" pitchFamily="66" charset="0"/>
              </a:defRPr>
            </a:lvl9pPr>
          </a:lstStyle>
          <a:p>
            <a:pPr eaLnBrk="1" hangingPunct="1"/>
            <a:r>
              <a:rPr lang="en-GB" altLang="en-US" sz="900">
                <a:solidFill>
                  <a:srgbClr val="000000"/>
                </a:solidFill>
                <a:latin typeface="Arial" pitchFamily="34" charset="0"/>
                <a:ea typeface="msgothic"/>
                <a:cs typeface="msgothic"/>
              </a:rPr>
              <a:t>©2010 by National Academy of Sciences</a:t>
            </a:r>
          </a:p>
        </p:txBody>
      </p:sp>
      <p:sp>
        <p:nvSpPr>
          <p:cNvPr id="15367" name="Rectangle 6"/>
          <p:cNvSpPr>
            <a:spLocks noChangeArrowheads="1"/>
          </p:cNvSpPr>
          <p:nvPr/>
        </p:nvSpPr>
        <p:spPr bwMode="auto">
          <a:xfrm>
            <a:off x="3581400" y="5765800"/>
            <a:ext cx="548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altLang="en-US" sz="1000" dirty="0"/>
              <a:t>Fig. 1. Postnatal cortical surface expansion. Maps of postnatal cortical surface expansion </a:t>
            </a:r>
          </a:p>
          <a:p>
            <a:pPr eaLnBrk="1" hangingPunct="1"/>
            <a:r>
              <a:rPr lang="en-US" altLang="en-US" sz="1000" dirty="0"/>
              <a:t>on the standard mesh average inflated term infant surfaces for both hemispheres, shown  in lateral (A), medial (B), dorsal (C), and ventral (D) views. The absolute expansion scale  indicates how many times larger the surface area of a given region is in adulthood relative to that region’s area at term. The relative expansion scale indicates the difference in proportion of total surface area at term birth and adulthood.</a:t>
            </a:r>
          </a:p>
        </p:txBody>
      </p:sp>
    </p:spTree>
    <p:extLst>
      <p:ext uri="{BB962C8B-B14F-4D97-AF65-F5344CB8AC3E}">
        <p14:creationId xmlns:p14="http://schemas.microsoft.com/office/powerpoint/2010/main" val="11693765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p:txBody>
          <a:bodyPr>
            <a:normAutofit/>
          </a:bodyPr>
          <a:lstStyle/>
          <a:p>
            <a:r>
              <a:rPr lang="en-US" dirty="0"/>
              <a:t>What do you think we’re actually measuring when we assess for Bold signal variability during resting state? Do you think this information is valuable?</a:t>
            </a:r>
          </a:p>
          <a:p>
            <a:r>
              <a:rPr lang="en-US" dirty="0"/>
              <a:t>Do you think the results from this study would change if they had a more even gender split? </a:t>
            </a:r>
          </a:p>
          <a:p>
            <a:endParaRPr lang="en-US" dirty="0"/>
          </a:p>
        </p:txBody>
      </p:sp>
      <p:sp>
        <p:nvSpPr>
          <p:cNvPr id="4" name="TextBox 3"/>
          <p:cNvSpPr txBox="1"/>
          <p:nvPr/>
        </p:nvSpPr>
        <p:spPr>
          <a:xfrm>
            <a:off x="228600" y="6400800"/>
            <a:ext cx="1447800" cy="369332"/>
          </a:xfrm>
          <a:prstGeom prst="rect">
            <a:avLst/>
          </a:prstGeom>
          <a:noFill/>
        </p:spPr>
        <p:txBody>
          <a:bodyPr wrap="square" rtlCol="0">
            <a:spAutoFit/>
          </a:bodyPr>
          <a:lstStyle/>
          <a:p>
            <a:r>
              <a:rPr lang="en-US" dirty="0"/>
              <a:t>Jaso</a:t>
            </a:r>
          </a:p>
        </p:txBody>
      </p:sp>
    </p:spTree>
    <p:extLst>
      <p:ext uri="{BB962C8B-B14F-4D97-AF65-F5344CB8AC3E}">
        <p14:creationId xmlns:p14="http://schemas.microsoft.com/office/powerpoint/2010/main" val="818782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a:t>Reconceptualizing</a:t>
            </a:r>
            <a:r>
              <a:rPr lang="en-US" dirty="0"/>
              <a:t> functional brain connectivity in autism from a developmental perspective</a:t>
            </a:r>
          </a:p>
        </p:txBody>
      </p:sp>
      <p:sp>
        <p:nvSpPr>
          <p:cNvPr id="3" name="Subtitle 2"/>
          <p:cNvSpPr>
            <a:spLocks noGrp="1"/>
          </p:cNvSpPr>
          <p:nvPr>
            <p:ph type="subTitle" idx="1"/>
          </p:nvPr>
        </p:nvSpPr>
        <p:spPr/>
        <p:txBody>
          <a:bodyPr/>
          <a:lstStyle/>
          <a:p>
            <a:r>
              <a:rPr lang="en-US" dirty="0"/>
              <a:t>Uddin, </a:t>
            </a:r>
            <a:r>
              <a:rPr lang="en-US" dirty="0" err="1"/>
              <a:t>Supekar</a:t>
            </a:r>
            <a:r>
              <a:rPr lang="en-US" dirty="0"/>
              <a:t> &amp; Menon, 2013</a:t>
            </a:r>
          </a:p>
        </p:txBody>
      </p:sp>
    </p:spTree>
    <p:extLst>
      <p:ext uri="{BB962C8B-B14F-4D97-AF65-F5344CB8AC3E}">
        <p14:creationId xmlns:p14="http://schemas.microsoft.com/office/powerpoint/2010/main" val="1190047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Autofit/>
          </a:bodyPr>
          <a:lstStyle/>
          <a:p>
            <a:r>
              <a:rPr lang="en-US" dirty="0"/>
              <a:t>Functional Connectivity =</a:t>
            </a:r>
          </a:p>
        </p:txBody>
      </p:sp>
      <p:sp>
        <p:nvSpPr>
          <p:cNvPr id="3" name="Content Placeholder 2"/>
          <p:cNvSpPr>
            <a:spLocks noGrp="1"/>
          </p:cNvSpPr>
          <p:nvPr>
            <p:ph sz="quarter" idx="1"/>
          </p:nvPr>
        </p:nvSpPr>
        <p:spPr>
          <a:xfrm>
            <a:off x="457200" y="1600200"/>
            <a:ext cx="8305800" cy="4876800"/>
          </a:xfrm>
        </p:spPr>
        <p:txBody>
          <a:bodyPr>
            <a:normAutofit fontScale="92500" lnSpcReduction="10000"/>
          </a:bodyPr>
          <a:lstStyle/>
          <a:p>
            <a:r>
              <a:rPr lang="en-US" dirty="0"/>
              <a:t>“temporal correlations between remote neurophysiological events”</a:t>
            </a:r>
          </a:p>
          <a:p>
            <a:r>
              <a:rPr lang="en-US" dirty="0"/>
              <a:t>Analysis: </a:t>
            </a:r>
          </a:p>
          <a:p>
            <a:pPr lvl="1"/>
            <a:r>
              <a:rPr lang="en-US" sz="2200" dirty="0"/>
              <a:t>1) seed region of interest </a:t>
            </a:r>
          </a:p>
          <a:p>
            <a:pPr lvl="1"/>
            <a:r>
              <a:rPr lang="en-US" sz="2200" dirty="0"/>
              <a:t>2) correlating multiple regions </a:t>
            </a:r>
          </a:p>
          <a:p>
            <a:pPr lvl="1"/>
            <a:r>
              <a:rPr lang="en-US" sz="2200" dirty="0"/>
              <a:t>3) mapping areas with shared profiles</a:t>
            </a:r>
          </a:p>
          <a:p>
            <a:pPr marL="571500" indent="-457200"/>
            <a:r>
              <a:rPr lang="en-US" dirty="0"/>
              <a:t>Resting State fMRI – reflects history of task-dependent activation</a:t>
            </a:r>
          </a:p>
          <a:p>
            <a:pPr marL="571500" indent="-457200"/>
            <a:r>
              <a:rPr lang="en-US" dirty="0"/>
              <a:t>Development and functional connectivity:</a:t>
            </a:r>
          </a:p>
          <a:p>
            <a:pPr marL="971550" lvl="1" indent="-457200"/>
            <a:r>
              <a:rPr lang="en-US" dirty="0"/>
              <a:t>Adults have more high level connections</a:t>
            </a:r>
          </a:p>
          <a:p>
            <a:pPr marL="971550" lvl="1" indent="-457200"/>
            <a:r>
              <a:rPr lang="en-US" dirty="0"/>
              <a:t>Networks are more diffuse in adult brain</a:t>
            </a:r>
          </a:p>
          <a:p>
            <a:pPr marL="685800" indent="-571500"/>
            <a:endParaRPr lang="en-US" sz="2800" dirty="0"/>
          </a:p>
          <a:p>
            <a:pPr marL="1828800" lvl="4" indent="0">
              <a:buNone/>
            </a:pPr>
            <a:endParaRPr lang="en-US" dirty="0"/>
          </a:p>
        </p:txBody>
      </p:sp>
    </p:spTree>
    <p:extLst>
      <p:ext uri="{BB962C8B-B14F-4D97-AF65-F5344CB8AC3E}">
        <p14:creationId xmlns:p14="http://schemas.microsoft.com/office/powerpoint/2010/main" val="3030044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Autism and Connectivity</a:t>
            </a:r>
          </a:p>
        </p:txBody>
      </p:sp>
      <p:sp>
        <p:nvSpPr>
          <p:cNvPr id="3" name="Content Placeholder 2"/>
          <p:cNvSpPr>
            <a:spLocks noGrp="1"/>
          </p:cNvSpPr>
          <p:nvPr>
            <p:ph sz="quarter" idx="1"/>
          </p:nvPr>
        </p:nvSpPr>
        <p:spPr>
          <a:xfrm>
            <a:off x="457200" y="1600200"/>
            <a:ext cx="7924800" cy="1828800"/>
          </a:xfrm>
        </p:spPr>
        <p:txBody>
          <a:bodyPr>
            <a:normAutofit fontScale="85000" lnSpcReduction="20000"/>
          </a:bodyPr>
          <a:lstStyle/>
          <a:p>
            <a:r>
              <a:rPr lang="en-US" dirty="0"/>
              <a:t>ASD: social and communication deficits, repetitive and restricted behaviors</a:t>
            </a:r>
          </a:p>
          <a:p>
            <a:r>
              <a:rPr lang="en-US" dirty="0"/>
              <a:t>Hypo VS. Hyper connectivity theories</a:t>
            </a:r>
          </a:p>
          <a:p>
            <a:pPr lvl="1"/>
            <a:r>
              <a:rPr lang="en-US" dirty="0"/>
              <a:t>Methodology? Conceptual questions? Development?!?!?!</a:t>
            </a:r>
          </a:p>
          <a:p>
            <a:pPr marL="0" indent="0">
              <a:buNone/>
            </a:pPr>
            <a:endParaRPr lang="en-US" dirty="0"/>
          </a:p>
        </p:txBody>
      </p:sp>
      <p:sp>
        <p:nvSpPr>
          <p:cNvPr id="4" name="TextBox 3"/>
          <p:cNvSpPr txBox="1"/>
          <p:nvPr/>
        </p:nvSpPr>
        <p:spPr>
          <a:xfrm>
            <a:off x="508379" y="3276600"/>
            <a:ext cx="3429000" cy="4324261"/>
          </a:xfrm>
          <a:prstGeom prst="rect">
            <a:avLst/>
          </a:prstGeom>
          <a:noFill/>
        </p:spPr>
        <p:txBody>
          <a:bodyPr wrap="square" rtlCol="0">
            <a:spAutoFit/>
          </a:bodyPr>
          <a:lstStyle/>
          <a:p>
            <a:pPr lvl="0" algn="ctr">
              <a:spcBef>
                <a:spcPts val="600"/>
              </a:spcBef>
              <a:buClr>
                <a:srgbClr val="FE8637"/>
              </a:buClr>
              <a:buSzPct val="70000"/>
            </a:pPr>
            <a:r>
              <a:rPr lang="en-US" sz="2400" u="sng" dirty="0">
                <a:solidFill>
                  <a:prstClr val="black"/>
                </a:solidFill>
              </a:rPr>
              <a:t>Hypo-Connectivity</a:t>
            </a:r>
          </a:p>
          <a:p>
            <a:pPr marL="274320" lvl="0" indent="-274320" algn="ctr">
              <a:spcBef>
                <a:spcPts val="600"/>
              </a:spcBef>
              <a:buClr>
                <a:srgbClr val="FE8637"/>
              </a:buClr>
              <a:buSzPct val="70000"/>
              <a:buFont typeface="Wingdings"/>
              <a:buChar char=""/>
            </a:pPr>
            <a:r>
              <a:rPr lang="en-US" sz="2400" dirty="0">
                <a:solidFill>
                  <a:prstClr val="black"/>
                </a:solidFill>
              </a:rPr>
              <a:t>Language</a:t>
            </a:r>
          </a:p>
          <a:p>
            <a:pPr marL="274320" lvl="0" indent="-274320" algn="ctr">
              <a:spcBef>
                <a:spcPts val="600"/>
              </a:spcBef>
              <a:buClr>
                <a:srgbClr val="FE8637"/>
              </a:buClr>
              <a:buSzPct val="70000"/>
              <a:buFont typeface="Wingdings"/>
              <a:buChar char=""/>
            </a:pPr>
            <a:r>
              <a:rPr lang="en-US" sz="2400" dirty="0">
                <a:solidFill>
                  <a:prstClr val="black"/>
                </a:solidFill>
              </a:rPr>
              <a:t>Working Memory</a:t>
            </a:r>
          </a:p>
          <a:p>
            <a:pPr marL="274320" lvl="0" indent="-274320" algn="ctr">
              <a:spcBef>
                <a:spcPts val="600"/>
              </a:spcBef>
              <a:buClr>
                <a:srgbClr val="FE8637"/>
              </a:buClr>
              <a:buSzPct val="70000"/>
              <a:buFont typeface="Wingdings"/>
              <a:buChar char=""/>
            </a:pPr>
            <a:r>
              <a:rPr lang="en-US" sz="2400" dirty="0">
                <a:solidFill>
                  <a:prstClr val="black"/>
                </a:solidFill>
              </a:rPr>
              <a:t>Executive Functioning</a:t>
            </a:r>
          </a:p>
          <a:p>
            <a:pPr marL="274320" lvl="0" indent="-274320" algn="ctr">
              <a:spcBef>
                <a:spcPts val="600"/>
              </a:spcBef>
              <a:buClr>
                <a:srgbClr val="FE8637"/>
              </a:buClr>
              <a:buSzPct val="70000"/>
              <a:buFont typeface="Wingdings"/>
              <a:buChar char=""/>
            </a:pPr>
            <a:r>
              <a:rPr lang="en-US" sz="2400" dirty="0" err="1">
                <a:solidFill>
                  <a:prstClr val="black"/>
                </a:solidFill>
              </a:rPr>
              <a:t>Visuomotor</a:t>
            </a:r>
            <a:r>
              <a:rPr lang="en-US" sz="2400" dirty="0">
                <a:solidFill>
                  <a:prstClr val="black"/>
                </a:solidFill>
              </a:rPr>
              <a:t> coordination</a:t>
            </a:r>
          </a:p>
          <a:p>
            <a:pPr marL="274320" indent="-274320" algn="ctr">
              <a:spcBef>
                <a:spcPts val="600"/>
              </a:spcBef>
              <a:buClr>
                <a:srgbClr val="FE8637"/>
              </a:buClr>
              <a:buSzPct val="70000"/>
              <a:buFont typeface="Wingdings"/>
              <a:buChar char=""/>
            </a:pPr>
            <a:r>
              <a:rPr lang="en-US" sz="2400" dirty="0">
                <a:solidFill>
                  <a:prstClr val="black"/>
                </a:solidFill>
              </a:rPr>
              <a:t>Cognitive Control</a:t>
            </a:r>
          </a:p>
          <a:p>
            <a:pPr marL="274320" lvl="0" indent="-274320" algn="ctr">
              <a:spcBef>
                <a:spcPts val="600"/>
              </a:spcBef>
              <a:buClr>
                <a:srgbClr val="FE8637"/>
              </a:buClr>
              <a:buSzPct val="70000"/>
              <a:buFont typeface="Wingdings"/>
              <a:buChar char=""/>
            </a:pPr>
            <a:endParaRPr lang="en-US" sz="2400" dirty="0">
              <a:solidFill>
                <a:prstClr val="black"/>
              </a:solidFill>
            </a:endParaRPr>
          </a:p>
          <a:p>
            <a:pPr marL="274320" lvl="0" indent="-274320">
              <a:spcBef>
                <a:spcPts val="600"/>
              </a:spcBef>
              <a:buClr>
                <a:srgbClr val="FE8637"/>
              </a:buClr>
              <a:buSzPct val="70000"/>
              <a:buFont typeface="Wingdings"/>
              <a:buChar char=""/>
            </a:pPr>
            <a:endParaRPr lang="en-US" sz="2400" dirty="0">
              <a:solidFill>
                <a:prstClr val="black"/>
              </a:solidFill>
            </a:endParaRPr>
          </a:p>
        </p:txBody>
      </p:sp>
      <p:sp>
        <p:nvSpPr>
          <p:cNvPr id="5" name="TextBox 4"/>
          <p:cNvSpPr txBox="1"/>
          <p:nvPr/>
        </p:nvSpPr>
        <p:spPr>
          <a:xfrm>
            <a:off x="4495800" y="3276600"/>
            <a:ext cx="3429000" cy="3508653"/>
          </a:xfrm>
          <a:prstGeom prst="rect">
            <a:avLst/>
          </a:prstGeom>
          <a:noFill/>
        </p:spPr>
        <p:txBody>
          <a:bodyPr wrap="square" rtlCol="0">
            <a:spAutoFit/>
          </a:bodyPr>
          <a:lstStyle/>
          <a:p>
            <a:pPr lvl="0" algn="ctr">
              <a:spcBef>
                <a:spcPts val="600"/>
              </a:spcBef>
              <a:buClr>
                <a:srgbClr val="FE8637"/>
              </a:buClr>
              <a:buSzPct val="70000"/>
            </a:pPr>
            <a:r>
              <a:rPr lang="en-US" sz="2400" u="sng" dirty="0">
                <a:solidFill>
                  <a:prstClr val="black"/>
                </a:solidFill>
              </a:rPr>
              <a:t>Hyper-Connectivity</a:t>
            </a:r>
          </a:p>
          <a:p>
            <a:pPr marL="274320" lvl="0" indent="-274320" algn="ctr">
              <a:spcBef>
                <a:spcPts val="600"/>
              </a:spcBef>
              <a:buClr>
                <a:srgbClr val="FE8637"/>
              </a:buClr>
              <a:buSzPct val="70000"/>
              <a:buFont typeface="Wingdings"/>
              <a:buChar char=""/>
            </a:pPr>
            <a:r>
              <a:rPr lang="en-US" sz="2400" dirty="0">
                <a:solidFill>
                  <a:prstClr val="black"/>
                </a:solidFill>
              </a:rPr>
              <a:t>Language</a:t>
            </a:r>
          </a:p>
          <a:p>
            <a:pPr marL="274320" lvl="0" indent="-274320" algn="ctr">
              <a:spcBef>
                <a:spcPts val="600"/>
              </a:spcBef>
              <a:buClr>
                <a:srgbClr val="FE8637"/>
              </a:buClr>
              <a:buSzPct val="70000"/>
              <a:buFont typeface="Wingdings"/>
              <a:buChar char=""/>
            </a:pPr>
            <a:r>
              <a:rPr lang="en-US" sz="2400" dirty="0">
                <a:solidFill>
                  <a:prstClr val="black"/>
                </a:solidFill>
              </a:rPr>
              <a:t>Memory</a:t>
            </a:r>
          </a:p>
          <a:p>
            <a:pPr marL="274320" lvl="0" indent="-274320" algn="ctr">
              <a:spcBef>
                <a:spcPts val="600"/>
              </a:spcBef>
              <a:buClr>
                <a:srgbClr val="FE8637"/>
              </a:buClr>
              <a:buSzPct val="70000"/>
              <a:buFont typeface="Wingdings"/>
              <a:buChar char=""/>
            </a:pPr>
            <a:r>
              <a:rPr lang="en-US" sz="2400" dirty="0">
                <a:solidFill>
                  <a:prstClr val="black"/>
                </a:solidFill>
              </a:rPr>
              <a:t>Emotion Processing</a:t>
            </a:r>
          </a:p>
          <a:p>
            <a:pPr marL="274320" lvl="0" indent="-274320" algn="ctr">
              <a:spcBef>
                <a:spcPts val="600"/>
              </a:spcBef>
              <a:buClr>
                <a:srgbClr val="FE8637"/>
              </a:buClr>
              <a:buSzPct val="70000"/>
              <a:buFont typeface="Wingdings"/>
              <a:buChar char=""/>
            </a:pPr>
            <a:r>
              <a:rPr lang="en-US" sz="2400" dirty="0">
                <a:solidFill>
                  <a:prstClr val="black"/>
                </a:solidFill>
              </a:rPr>
              <a:t>Visual search</a:t>
            </a:r>
          </a:p>
          <a:p>
            <a:pPr marL="274320" lvl="0" indent="-274320" algn="ctr">
              <a:spcBef>
                <a:spcPts val="600"/>
              </a:spcBef>
              <a:buClr>
                <a:srgbClr val="FE8637"/>
              </a:buClr>
              <a:buSzPct val="70000"/>
              <a:buFont typeface="Wingdings"/>
              <a:buChar char=""/>
            </a:pPr>
            <a:r>
              <a:rPr lang="en-US" sz="2400" dirty="0" err="1">
                <a:solidFill>
                  <a:prstClr val="black"/>
                </a:solidFill>
              </a:rPr>
              <a:t>Visuomotor</a:t>
            </a:r>
            <a:r>
              <a:rPr lang="en-US" sz="2400" dirty="0">
                <a:solidFill>
                  <a:prstClr val="black"/>
                </a:solidFill>
              </a:rPr>
              <a:t> coordination</a:t>
            </a:r>
          </a:p>
          <a:p>
            <a:pPr marL="274320" lvl="0" indent="-274320">
              <a:spcBef>
                <a:spcPts val="600"/>
              </a:spcBef>
              <a:buClr>
                <a:srgbClr val="FE8637"/>
              </a:buClr>
              <a:buSzPct val="70000"/>
              <a:buFont typeface="Wingdings"/>
              <a:buChar char=""/>
            </a:pPr>
            <a:endParaRPr lang="en-US" sz="2400" dirty="0">
              <a:solidFill>
                <a:prstClr val="black"/>
              </a:solidFill>
            </a:endParaRPr>
          </a:p>
        </p:txBody>
      </p:sp>
      <p:cxnSp>
        <p:nvCxnSpPr>
          <p:cNvPr id="11" name="Straight Connector 10"/>
          <p:cNvCxnSpPr/>
          <p:nvPr/>
        </p:nvCxnSpPr>
        <p:spPr>
          <a:xfrm>
            <a:off x="3505200" y="3962400"/>
            <a:ext cx="1600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80430" y="4419600"/>
            <a:ext cx="14011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05200" y="5711588"/>
            <a:ext cx="152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91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Connectivity and ASD</a:t>
            </a:r>
          </a:p>
        </p:txBody>
      </p:sp>
      <p:sp>
        <p:nvSpPr>
          <p:cNvPr id="3" name="Content Placeholder 2"/>
          <p:cNvSpPr>
            <a:spLocks noGrp="1"/>
          </p:cNvSpPr>
          <p:nvPr>
            <p:ph sz="quarter" idx="1"/>
          </p:nvPr>
        </p:nvSpPr>
        <p:spPr/>
        <p:txBody>
          <a:bodyPr/>
          <a:lstStyle/>
          <a:p>
            <a:r>
              <a:rPr lang="en-US" dirty="0"/>
              <a:t>Pattern of </a:t>
            </a:r>
            <a:r>
              <a:rPr lang="en-US" b="1" dirty="0"/>
              <a:t>hypo</a:t>
            </a:r>
            <a:r>
              <a:rPr lang="en-US" dirty="0"/>
              <a:t>-activity in </a:t>
            </a:r>
            <a:r>
              <a:rPr lang="en-US" b="1" dirty="0"/>
              <a:t>adults</a:t>
            </a:r>
          </a:p>
          <a:p>
            <a:r>
              <a:rPr lang="en-US" b="1" dirty="0"/>
              <a:t>Hyper</a:t>
            </a:r>
            <a:r>
              <a:rPr lang="en-US" dirty="0"/>
              <a:t>-activity in </a:t>
            </a:r>
            <a:r>
              <a:rPr lang="en-US" b="1" dirty="0"/>
              <a:t>children</a:t>
            </a:r>
          </a:p>
          <a:p>
            <a:pPr lvl="1"/>
            <a:r>
              <a:rPr lang="en-US" dirty="0"/>
              <a:t>Found in children aged 7-12</a:t>
            </a:r>
          </a:p>
          <a:p>
            <a:r>
              <a:rPr lang="en-US" dirty="0"/>
              <a:t>Possible hormonal role?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94558"/>
            <a:ext cx="6553200" cy="5287242"/>
          </a:xfrm>
          <a:prstGeom prst="rect">
            <a:avLst/>
          </a:prstGeom>
        </p:spPr>
      </p:pic>
      <p:sp>
        <p:nvSpPr>
          <p:cNvPr id="5" name="Title 1"/>
          <p:cNvSpPr txBox="1">
            <a:spLocks/>
          </p:cNvSpPr>
          <p:nvPr/>
        </p:nvSpPr>
        <p:spPr>
          <a:xfrm>
            <a:off x="7239000" y="3355848"/>
            <a:ext cx="1752600" cy="1673352"/>
          </a:xfrm>
          <a:prstGeom prst="rect">
            <a:avLst/>
          </a:prstGeom>
        </p:spPr>
        <p:txBody>
          <a:bodyPr vert="horz" lIns="91440" rIns="45720" rtlCol="0" anchor="ctr">
            <a:normAutofit fontScale="90000" lnSpcReduction="1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pPr>
            <a:r>
              <a:rPr lang="en-US" sz="1600" dirty="0" err="1"/>
              <a:t>Reconceptualizing</a:t>
            </a:r>
            <a:r>
              <a:rPr lang="en-US" sz="1600" dirty="0"/>
              <a:t> functional brain connectivity in autism from a developmental perspective.</a:t>
            </a:r>
          </a:p>
          <a:p>
            <a:pPr fontAlgn="auto">
              <a:spcAft>
                <a:spcPts val="0"/>
              </a:spcAft>
            </a:pPr>
            <a:r>
              <a:rPr lang="en-US" sz="1600" dirty="0"/>
              <a:t>Uddin, </a:t>
            </a:r>
            <a:r>
              <a:rPr lang="en-US" sz="1600" dirty="0" err="1"/>
              <a:t>Supekar</a:t>
            </a:r>
            <a:r>
              <a:rPr lang="en-US" sz="1600" dirty="0"/>
              <a:t> &amp; Menon, 2013</a:t>
            </a:r>
          </a:p>
          <a:p>
            <a:pPr fontAlgn="auto">
              <a:spcAft>
                <a:spcPts val="0"/>
              </a:spcAft>
            </a:pPr>
            <a:endParaRPr lang="en-US" sz="1600" dirty="0"/>
          </a:p>
        </p:txBody>
      </p:sp>
      <p:sp>
        <p:nvSpPr>
          <p:cNvPr id="6" name="Subtitle 2"/>
          <p:cNvSpPr txBox="1">
            <a:spLocks/>
          </p:cNvSpPr>
          <p:nvPr/>
        </p:nvSpPr>
        <p:spPr>
          <a:xfrm>
            <a:off x="685800" y="1828800"/>
            <a:ext cx="8077200" cy="1499616"/>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fontAlgn="auto">
              <a:spcAft>
                <a:spcPts val="0"/>
              </a:spcAft>
            </a:pPr>
            <a:endParaRPr lang="en-US" sz="1200" dirty="0"/>
          </a:p>
        </p:txBody>
      </p:sp>
    </p:spTree>
    <p:extLst>
      <p:ext uri="{BB962C8B-B14F-4D97-AF65-F5344CB8AC3E}">
        <p14:creationId xmlns:p14="http://schemas.microsoft.com/office/powerpoint/2010/main" val="167538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en-US" dirty="0"/>
              <a:t>Core properties of structural brain connectivity stable during maturation </a:t>
            </a:r>
          </a:p>
        </p:txBody>
      </p:sp>
      <p:sp>
        <p:nvSpPr>
          <p:cNvPr id="3" name="Content Placeholder 2"/>
          <p:cNvSpPr>
            <a:spLocks noGrp="1"/>
          </p:cNvSpPr>
          <p:nvPr>
            <p:ph idx="1"/>
          </p:nvPr>
        </p:nvSpPr>
        <p:spPr/>
        <p:txBody>
          <a:bodyPr>
            <a:normAutofit fontScale="70000" lnSpcReduction="20000"/>
          </a:bodyPr>
          <a:lstStyle/>
          <a:p>
            <a:pPr fontAlgn="base"/>
            <a:r>
              <a:rPr lang="en-US" dirty="0"/>
              <a:t>Structural connectivity based on diffusion tensor imaging (DTI) in 121 participants between 4 and 40 years of age. </a:t>
            </a:r>
          </a:p>
          <a:p>
            <a:pPr fontAlgn="base"/>
            <a:r>
              <a:rPr lang="en-US" dirty="0"/>
              <a:t>The number of fiber tracts, small-world topology, and modular organization remained largely stable despite a substantial overall decrease in the number of streamlines with age.</a:t>
            </a:r>
          </a:p>
          <a:p>
            <a:pPr fontAlgn="base"/>
            <a:r>
              <a:rPr lang="en-US" dirty="0"/>
              <a:t>Decrease mainly affected fiber tracts that had a large number of streamlines, were short, within modules and within hemispheres; </a:t>
            </a:r>
          </a:p>
          <a:p>
            <a:pPr lvl="1" fontAlgn="base"/>
            <a:r>
              <a:rPr lang="en-US" dirty="0"/>
              <a:t>such connections affected more than expected given # of occurrences in network.</a:t>
            </a:r>
          </a:p>
          <a:p>
            <a:pPr lvl="2" fontAlgn="base"/>
            <a:r>
              <a:rPr lang="en-US" dirty="0"/>
              <a:t>Streamline loss occurred earlier in females than in males. </a:t>
            </a:r>
          </a:p>
          <a:p>
            <a:pPr fontAlgn="base"/>
            <a:r>
              <a:rPr lang="en-US" b="1" i="1" dirty="0"/>
              <a:t>Decrease in short-range connectivity?</a:t>
            </a:r>
          </a:p>
          <a:p>
            <a:pPr lvl="1" fontAlgn="base"/>
            <a:endParaRPr lang="en-US" sz="2200" b="1" dirty="0"/>
          </a:p>
          <a:p>
            <a:pPr lvl="2" fontAlgn="base"/>
            <a:r>
              <a:rPr lang="en-US" sz="1800" b="1" dirty="0"/>
              <a:t>Preferential Detachment During Human Brain Development: Age- and Sex-Specific Structural Connectivity in Diffusion Tensor Imaging (DTI) Data. 2013. </a:t>
            </a:r>
            <a:r>
              <a:rPr lang="en-US" sz="1800" b="1" dirty="0">
                <a:hlinkClick r:id="rId2"/>
              </a:rPr>
              <a:t>Sol Lim</a:t>
            </a:r>
            <a:r>
              <a:rPr lang="en-US" sz="1800" dirty="0">
                <a:hlinkClick r:id="rId3"/>
              </a:rPr>
              <a:t>1</a:t>
            </a:r>
            <a:r>
              <a:rPr lang="en-US" sz="1800" b="1" dirty="0"/>
              <a:t>,</a:t>
            </a:r>
            <a:r>
              <a:rPr lang="en-US" sz="1800" dirty="0">
                <a:hlinkClick r:id="rId4"/>
              </a:rPr>
              <a:t>2</a:t>
            </a:r>
            <a:r>
              <a:rPr lang="en-US" sz="1800" b="1" dirty="0"/>
              <a:t>, </a:t>
            </a:r>
            <a:r>
              <a:rPr lang="en-US" sz="1800" b="1" dirty="0" err="1">
                <a:hlinkClick r:id="rId5"/>
              </a:rPr>
              <a:t>Cheol</a:t>
            </a:r>
            <a:r>
              <a:rPr lang="en-US" sz="1800" b="1" dirty="0">
                <a:hlinkClick r:id="rId5"/>
              </a:rPr>
              <a:t> E. Han</a:t>
            </a:r>
            <a:r>
              <a:rPr lang="en-US" sz="1800" dirty="0">
                <a:hlinkClick r:id="rId3"/>
              </a:rPr>
              <a:t>1</a:t>
            </a:r>
            <a:r>
              <a:rPr lang="en-US" sz="1800" b="1" dirty="0"/>
              <a:t>,</a:t>
            </a:r>
            <a:r>
              <a:rPr lang="en-US" sz="1800" dirty="0">
                <a:hlinkClick r:id="rId6"/>
              </a:rPr>
              <a:t>3</a:t>
            </a:r>
            <a:r>
              <a:rPr lang="en-US" sz="1800" dirty="0">
                <a:hlinkClick r:id="rId7"/>
              </a:rPr>
              <a:t>⇑</a:t>
            </a:r>
            <a:r>
              <a:rPr lang="en-US" sz="1800" b="1" dirty="0"/>
              <a:t>, </a:t>
            </a:r>
            <a:r>
              <a:rPr lang="en-US" sz="1800" b="1" dirty="0">
                <a:hlinkClick r:id="rId8"/>
              </a:rPr>
              <a:t>Peter J. Uhlhaas</a:t>
            </a:r>
            <a:r>
              <a:rPr lang="en-US" sz="1800" dirty="0">
                <a:hlinkClick r:id="rId9"/>
              </a:rPr>
              <a:t>4</a:t>
            </a:r>
            <a:r>
              <a:rPr lang="en-US" sz="1800" b="1" dirty="0"/>
              <a:t>,</a:t>
            </a:r>
            <a:r>
              <a:rPr lang="en-US" sz="1800" dirty="0">
                <a:hlinkClick r:id="rId10"/>
              </a:rPr>
              <a:t>5</a:t>
            </a:r>
            <a:r>
              <a:rPr lang="en-US" sz="1800" b="1" dirty="0"/>
              <a:t>,</a:t>
            </a:r>
            <a:r>
              <a:rPr lang="en-US" sz="1800" dirty="0">
                <a:hlinkClick r:id="rId11"/>
              </a:rPr>
              <a:t>6</a:t>
            </a:r>
            <a:r>
              <a:rPr lang="en-US" sz="1800" b="1" dirty="0"/>
              <a:t> </a:t>
            </a:r>
            <a:r>
              <a:rPr lang="en-US" sz="1800" b="1" dirty="0">
                <a:hlinkClick r:id="rId12"/>
              </a:rPr>
              <a:t>Marcus Kaiser</a:t>
            </a:r>
            <a:r>
              <a:rPr lang="en-US" sz="1800" dirty="0">
                <a:hlinkClick r:id="rId3"/>
              </a:rPr>
              <a:t>1</a:t>
            </a:r>
            <a:r>
              <a:rPr lang="en-US" sz="1800" b="1" dirty="0"/>
              <a:t>,</a:t>
            </a:r>
            <a:r>
              <a:rPr lang="en-US" sz="1800" dirty="0">
                <a:hlinkClick r:id="rId4"/>
              </a:rPr>
              <a:t>2</a:t>
            </a:r>
            <a:r>
              <a:rPr lang="en-US" sz="1800" dirty="0">
                <a:hlinkClick r:id="rId13"/>
              </a:rPr>
              <a:t>http://cercor.oxfordjournals.org/content/early/2013/12/13/cercor.bht333.full.pdf+html</a:t>
            </a:r>
            <a:r>
              <a:rPr lang="en-US" sz="1800" dirty="0"/>
              <a:t> </a:t>
            </a:r>
          </a:p>
          <a:p>
            <a:pPr lvl="1" fontAlgn="base"/>
            <a:endParaRPr lang="en-US" b="1" dirty="0"/>
          </a:p>
          <a:p>
            <a:pPr fontAlgn="base"/>
            <a:endParaRPr lang="en-US" dirty="0"/>
          </a:p>
          <a:p>
            <a:endParaRPr lang="en-US" dirty="0"/>
          </a:p>
        </p:txBody>
      </p:sp>
      <p:sp>
        <p:nvSpPr>
          <p:cNvPr id="4" name="Rectangle 3"/>
          <p:cNvSpPr/>
          <p:nvPr/>
        </p:nvSpPr>
        <p:spPr>
          <a:xfrm>
            <a:off x="3543300" y="6326873"/>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69634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0600" y="2209800"/>
            <a:ext cx="7512751" cy="2769334"/>
          </a:xfrm>
          <a:prstGeom prst="rect">
            <a:avLst/>
          </a:prstGeom>
        </p:spPr>
      </p:pic>
      <p:sp>
        <p:nvSpPr>
          <p:cNvPr id="3" name="Content Placeholder 2"/>
          <p:cNvSpPr>
            <a:spLocks noGrp="1"/>
          </p:cNvSpPr>
          <p:nvPr>
            <p:ph idx="1"/>
          </p:nvPr>
        </p:nvSpPr>
        <p:spPr>
          <a:xfrm>
            <a:off x="7086600" y="5867400"/>
            <a:ext cx="1600200" cy="533400"/>
          </a:xfrm>
        </p:spPr>
        <p:txBody>
          <a:bodyPr>
            <a:normAutofit/>
          </a:bodyPr>
          <a:lstStyle/>
          <a:p>
            <a:pPr marL="118872" indent="0">
              <a:buNone/>
            </a:pPr>
            <a:r>
              <a:rPr lang="en-US" sz="1400" dirty="0"/>
              <a:t>Milrad</a:t>
            </a:r>
          </a:p>
        </p:txBody>
      </p:sp>
    </p:spTree>
    <p:extLst>
      <p:ext uri="{BB962C8B-B14F-4D97-AF65-F5344CB8AC3E}">
        <p14:creationId xmlns:p14="http://schemas.microsoft.com/office/powerpoint/2010/main" val="2939204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Brain enlargement in infants, children, adolescents, and adults with ASD</a:t>
            </a:r>
          </a:p>
        </p:txBody>
      </p:sp>
      <p:sp>
        <p:nvSpPr>
          <p:cNvPr id="3" name="Content Placeholder 2"/>
          <p:cNvSpPr>
            <a:spLocks noGrp="1"/>
          </p:cNvSpPr>
          <p:nvPr>
            <p:ph idx="1"/>
          </p:nvPr>
        </p:nvSpPr>
        <p:spPr/>
        <p:txBody>
          <a:bodyPr>
            <a:normAutofit fontScale="92500" lnSpcReduction="20000"/>
          </a:bodyPr>
          <a:lstStyle/>
          <a:p>
            <a:r>
              <a:rPr lang="en-US" dirty="0"/>
              <a:t>Timing and significance in relation to ASD-relevant behavioral problems are unknown </a:t>
            </a:r>
          </a:p>
          <a:p>
            <a:pPr lvl="1"/>
            <a:r>
              <a:rPr lang="en-US" dirty="0"/>
              <a:t>Most apparent in early childhood (</a:t>
            </a:r>
            <a:r>
              <a:rPr lang="en-US" dirty="0" err="1"/>
              <a:t>eg</a:t>
            </a:r>
            <a:r>
              <a:rPr lang="en-US" dirty="0"/>
              <a:t> 12-24 </a:t>
            </a:r>
            <a:r>
              <a:rPr lang="en-US" dirty="0" err="1"/>
              <a:t>mos</a:t>
            </a:r>
            <a:r>
              <a:rPr lang="en-US" dirty="0"/>
              <a:t>)</a:t>
            </a:r>
          </a:p>
          <a:p>
            <a:r>
              <a:rPr lang="en-US" dirty="0"/>
              <a:t>Prospective neuroimaging study for familial high risk for ASD (HR N=106, LR N=42)</a:t>
            </a:r>
          </a:p>
          <a:p>
            <a:pPr lvl="1"/>
            <a:r>
              <a:rPr lang="en-US" dirty="0"/>
              <a:t>Comparable in race/ethnicity (85%white), family income, maternal age, gestational age, birth weight</a:t>
            </a:r>
          </a:p>
          <a:p>
            <a:pPr lvl="1"/>
            <a:r>
              <a:rPr lang="en-US" dirty="0"/>
              <a:t>HR had more males </a:t>
            </a:r>
          </a:p>
          <a:p>
            <a:pPr lvl="1"/>
            <a:r>
              <a:rPr lang="en-US" dirty="0"/>
              <a:t>LR mothers had higher education level</a:t>
            </a:r>
          </a:p>
          <a:p>
            <a:pPr lvl="1"/>
            <a:r>
              <a:rPr lang="en-US" dirty="0"/>
              <a:t>Subset of longitudinal study of 318 HR infants (70 were clinically HR, 248 not clinical HR, and 117 LR)</a:t>
            </a:r>
          </a:p>
          <a:p>
            <a:pPr lvl="1"/>
            <a:endParaRPr lang="en-US" dirty="0"/>
          </a:p>
          <a:p>
            <a:endParaRPr lang="en-US" dirty="0"/>
          </a:p>
        </p:txBody>
      </p:sp>
      <p:sp>
        <p:nvSpPr>
          <p:cNvPr id="5" name="Content Placeholder 2"/>
          <p:cNvSpPr txBox="1">
            <a:spLocks/>
          </p:cNvSpPr>
          <p:nvPr/>
        </p:nvSpPr>
        <p:spPr>
          <a:xfrm>
            <a:off x="7886700" y="6409841"/>
            <a:ext cx="1600200" cy="533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Font typeface="Wingdings 2"/>
              <a:buNone/>
            </a:pPr>
            <a:r>
              <a:rPr lang="en-US" sz="1400"/>
              <a:t>Milrad</a:t>
            </a:r>
            <a:endParaRPr lang="en-US" sz="1400" dirty="0"/>
          </a:p>
        </p:txBody>
      </p:sp>
    </p:spTree>
    <p:extLst>
      <p:ext uri="{BB962C8B-B14F-4D97-AF65-F5344CB8AC3E}">
        <p14:creationId xmlns:p14="http://schemas.microsoft.com/office/powerpoint/2010/main" val="1737009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Sample</a:t>
            </a:r>
          </a:p>
        </p:txBody>
      </p:sp>
      <p:sp>
        <p:nvSpPr>
          <p:cNvPr id="3" name="Content Placeholder 2"/>
          <p:cNvSpPr>
            <a:spLocks noGrp="1"/>
          </p:cNvSpPr>
          <p:nvPr>
            <p:ph idx="1"/>
          </p:nvPr>
        </p:nvSpPr>
        <p:spPr/>
        <p:txBody>
          <a:bodyPr/>
          <a:lstStyle/>
          <a:p>
            <a:r>
              <a:rPr lang="en-US" dirty="0"/>
              <a:t>Subset from longitudinal study of 318 HR infants (70 were clinically HR, 248 not clinical HR, and 117 LR)</a:t>
            </a:r>
          </a:p>
          <a:p>
            <a:r>
              <a:rPr lang="en-US" dirty="0"/>
              <a:t>Comparable in race/ethnicity (85%white), family income, maternal age, gestational age, birth weight</a:t>
            </a:r>
          </a:p>
          <a:p>
            <a:r>
              <a:rPr lang="en-US" dirty="0"/>
              <a:t>HR had more males </a:t>
            </a:r>
          </a:p>
          <a:p>
            <a:r>
              <a:rPr lang="en-US" dirty="0"/>
              <a:t>LR mothers had higher education level</a:t>
            </a:r>
          </a:p>
          <a:p>
            <a:endParaRPr lang="en-US" dirty="0"/>
          </a:p>
        </p:txBody>
      </p:sp>
      <p:sp>
        <p:nvSpPr>
          <p:cNvPr id="4" name="Content Placeholder 2"/>
          <p:cNvSpPr txBox="1">
            <a:spLocks/>
          </p:cNvSpPr>
          <p:nvPr/>
        </p:nvSpPr>
        <p:spPr>
          <a:xfrm>
            <a:off x="7696200" y="6400800"/>
            <a:ext cx="1600200" cy="533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Font typeface="Wingdings 2"/>
              <a:buNone/>
            </a:pPr>
            <a:r>
              <a:rPr lang="en-US" sz="1400"/>
              <a:t>Milrad</a:t>
            </a:r>
            <a:endParaRPr lang="en-US" sz="1400" dirty="0"/>
          </a:p>
        </p:txBody>
      </p:sp>
    </p:spTree>
    <p:extLst>
      <p:ext uri="{BB962C8B-B14F-4D97-AF65-F5344CB8AC3E}">
        <p14:creationId xmlns:p14="http://schemas.microsoft.com/office/powerpoint/2010/main" val="2364617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a:t>
            </a:r>
          </a:p>
        </p:txBody>
      </p:sp>
      <p:pic>
        <p:nvPicPr>
          <p:cNvPr id="4" name="Picture 3"/>
          <p:cNvPicPr>
            <a:picLocks noChangeAspect="1"/>
          </p:cNvPicPr>
          <p:nvPr/>
        </p:nvPicPr>
        <p:blipFill>
          <a:blip r:embed="rId2"/>
          <a:stretch>
            <a:fillRect/>
          </a:stretch>
        </p:blipFill>
        <p:spPr>
          <a:xfrm>
            <a:off x="457200" y="1524000"/>
            <a:ext cx="8001539" cy="5334000"/>
          </a:xfrm>
          <a:prstGeom prst="rect">
            <a:avLst/>
          </a:prstGeom>
        </p:spPr>
      </p:pic>
      <p:sp>
        <p:nvSpPr>
          <p:cNvPr id="5" name="Content Placeholder 2"/>
          <p:cNvSpPr txBox="1">
            <a:spLocks/>
          </p:cNvSpPr>
          <p:nvPr/>
        </p:nvSpPr>
        <p:spPr>
          <a:xfrm>
            <a:off x="7772400" y="6501115"/>
            <a:ext cx="1600200" cy="533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Font typeface="Wingdings 2"/>
              <a:buNone/>
            </a:pPr>
            <a:r>
              <a:rPr lang="en-US" sz="1400" dirty="0"/>
              <a:t>Milrad</a:t>
            </a:r>
          </a:p>
        </p:txBody>
      </p:sp>
      <p:sp>
        <p:nvSpPr>
          <p:cNvPr id="7" name="Left Arrow 6"/>
          <p:cNvSpPr/>
          <p:nvPr/>
        </p:nvSpPr>
        <p:spPr>
          <a:xfrm>
            <a:off x="7772400" y="2148566"/>
            <a:ext cx="1219200" cy="152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Left Arrow 7"/>
          <p:cNvSpPr/>
          <p:nvPr/>
        </p:nvSpPr>
        <p:spPr>
          <a:xfrm>
            <a:off x="7772400" y="3581400"/>
            <a:ext cx="1219200" cy="152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Left Arrow 8"/>
          <p:cNvSpPr/>
          <p:nvPr/>
        </p:nvSpPr>
        <p:spPr>
          <a:xfrm>
            <a:off x="7772400" y="5623291"/>
            <a:ext cx="1219200" cy="152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470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47688" y="609600"/>
            <a:ext cx="8596312" cy="747713"/>
          </a:xfrm>
        </p:spPr>
        <p:txBody>
          <a:bodyPr>
            <a:normAutofit fontScale="90000"/>
          </a:bodyPr>
          <a:lstStyle/>
          <a:p>
            <a:r>
              <a:rPr lang="en-US" altLang="en-US"/>
              <a:t>Cortical Expansion</a:t>
            </a:r>
          </a:p>
        </p:txBody>
      </p:sp>
      <p:sp>
        <p:nvSpPr>
          <p:cNvPr id="14339" name="Content Placeholder 2"/>
          <p:cNvSpPr>
            <a:spLocks noGrp="1"/>
          </p:cNvSpPr>
          <p:nvPr>
            <p:ph idx="1"/>
          </p:nvPr>
        </p:nvSpPr>
        <p:spPr/>
        <p:txBody>
          <a:bodyPr/>
          <a:lstStyle/>
          <a:p>
            <a:r>
              <a:rPr lang="en-US" altLang="en-US"/>
              <a:t>Similar patterns of cortical expansion between infants and adults as between macaque monkeys and adults</a:t>
            </a:r>
          </a:p>
          <a:p>
            <a:r>
              <a:rPr lang="en-US" altLang="en-US"/>
              <a:t>“The pattern of human evolutionary expansion is remarkably similar to the pattern of human postnatal expansion”</a:t>
            </a:r>
          </a:p>
          <a:p>
            <a:pPr lvl="1"/>
            <a:r>
              <a:rPr lang="en-US" altLang="en-US"/>
              <a:t>(Hill et al., 2010)</a:t>
            </a:r>
          </a:p>
        </p:txBody>
      </p:sp>
      <p:sp>
        <p:nvSpPr>
          <p:cNvPr id="14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altLang="en-US" sz="1400"/>
              <a:t>Bell</a:t>
            </a:r>
          </a:p>
        </p:txBody>
      </p:sp>
    </p:spTree>
    <p:extLst>
      <p:ext uri="{BB962C8B-B14F-4D97-AF65-F5344CB8AC3E}">
        <p14:creationId xmlns:p14="http://schemas.microsoft.com/office/powerpoint/2010/main" val="1601716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59467"/>
            <a:ext cx="6899175" cy="6935541"/>
          </a:xfrm>
          <a:prstGeom prst="rect">
            <a:avLst/>
          </a:prstGeom>
        </p:spPr>
      </p:pic>
      <p:sp>
        <p:nvSpPr>
          <p:cNvPr id="5" name="Content Placeholder 2"/>
          <p:cNvSpPr txBox="1">
            <a:spLocks/>
          </p:cNvSpPr>
          <p:nvPr/>
        </p:nvSpPr>
        <p:spPr>
          <a:xfrm>
            <a:off x="8042175" y="6392434"/>
            <a:ext cx="1600200" cy="533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Font typeface="Wingdings 2"/>
              <a:buNone/>
            </a:pPr>
            <a:r>
              <a:rPr lang="en-US" sz="1400"/>
              <a:t>Milrad</a:t>
            </a:r>
            <a:endParaRPr lang="en-US" sz="1400" dirty="0"/>
          </a:p>
        </p:txBody>
      </p:sp>
    </p:spTree>
    <p:extLst>
      <p:ext uri="{BB962C8B-B14F-4D97-AF65-F5344CB8AC3E}">
        <p14:creationId xmlns:p14="http://schemas.microsoft.com/office/powerpoint/2010/main" val="3769265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Brain change biomarkers of ASD? (before behavioral differences)</a:t>
            </a:r>
          </a:p>
        </p:txBody>
      </p:sp>
      <p:sp>
        <p:nvSpPr>
          <p:cNvPr id="3" name="Content Placeholder 2"/>
          <p:cNvSpPr>
            <a:spLocks noGrp="1"/>
          </p:cNvSpPr>
          <p:nvPr>
            <p:ph idx="1"/>
          </p:nvPr>
        </p:nvSpPr>
        <p:spPr>
          <a:xfrm>
            <a:off x="304800" y="1775191"/>
            <a:ext cx="8382000" cy="4854209"/>
          </a:xfrm>
        </p:spPr>
        <p:txBody>
          <a:bodyPr>
            <a:normAutofit/>
          </a:bodyPr>
          <a:lstStyle/>
          <a:p>
            <a:r>
              <a:rPr lang="en-US" dirty="0"/>
              <a:t>Infants evaluated 6, 12, 24 months</a:t>
            </a:r>
          </a:p>
          <a:p>
            <a:pPr lvl="1"/>
            <a:r>
              <a:rPr lang="en-US" dirty="0"/>
              <a:t>Behavioral assessments (ADOS, CSBS)</a:t>
            </a:r>
          </a:p>
          <a:p>
            <a:pPr lvl="1"/>
            <a:r>
              <a:rPr lang="en-US" dirty="0"/>
              <a:t>High resolution MRI of brain</a:t>
            </a:r>
          </a:p>
          <a:p>
            <a:r>
              <a:rPr lang="en-US" dirty="0"/>
              <a:t>H1: brain overgrowth begins before 24 mo. </a:t>
            </a:r>
          </a:p>
          <a:p>
            <a:pPr lvl="1"/>
            <a:r>
              <a:rPr lang="en-US" dirty="0"/>
              <a:t>Overgrowth associated with expansion of cortical surface area</a:t>
            </a:r>
          </a:p>
          <a:p>
            <a:pPr lvl="1"/>
            <a:r>
              <a:rPr lang="en-US" dirty="0"/>
              <a:t>Early brain changes linked in time to emergence of ASD-defining behaviors</a:t>
            </a:r>
          </a:p>
        </p:txBody>
      </p:sp>
      <p:sp>
        <p:nvSpPr>
          <p:cNvPr id="4" name="Content Placeholder 2"/>
          <p:cNvSpPr txBox="1">
            <a:spLocks/>
          </p:cNvSpPr>
          <p:nvPr/>
        </p:nvSpPr>
        <p:spPr>
          <a:xfrm>
            <a:off x="7772400" y="6501115"/>
            <a:ext cx="1600200" cy="533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Font typeface="Wingdings 2"/>
              <a:buNone/>
            </a:pPr>
            <a:r>
              <a:rPr lang="en-US" sz="1400" dirty="0"/>
              <a:t>Milrad</a:t>
            </a:r>
          </a:p>
        </p:txBody>
      </p:sp>
    </p:spTree>
    <p:extLst>
      <p:ext uri="{BB962C8B-B14F-4D97-AF65-F5344CB8AC3E}">
        <p14:creationId xmlns:p14="http://schemas.microsoft.com/office/powerpoint/2010/main" val="1216347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5448"/>
            <a:ext cx="9067800" cy="1252728"/>
          </a:xfrm>
        </p:spPr>
        <p:txBody>
          <a:bodyPr>
            <a:normAutofit fontScale="90000"/>
          </a:bodyPr>
          <a:lstStyle/>
          <a:p>
            <a:r>
              <a:rPr lang="en-US" dirty="0"/>
              <a:t>HR-ASD: </a:t>
            </a:r>
            <a:br>
              <a:rPr lang="en-US" dirty="0"/>
            </a:br>
            <a:r>
              <a:rPr lang="en-US" dirty="0"/>
              <a:t>Increased surface area growth 6-12 </a:t>
            </a:r>
            <a:r>
              <a:rPr lang="en-US" dirty="0" err="1"/>
              <a:t>mo</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438400" y="5181599"/>
            <a:ext cx="4821802" cy="1447800"/>
          </a:xfrm>
          <a:prstGeom prst="rect">
            <a:avLst/>
          </a:prstGeom>
        </p:spPr>
      </p:pic>
      <p:sp>
        <p:nvSpPr>
          <p:cNvPr id="6" name="Content Placeholder 2"/>
          <p:cNvSpPr txBox="1">
            <a:spLocks/>
          </p:cNvSpPr>
          <p:nvPr/>
        </p:nvSpPr>
        <p:spPr>
          <a:xfrm>
            <a:off x="8153400" y="6409841"/>
            <a:ext cx="1600200" cy="533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Font typeface="Wingdings 2"/>
              <a:buNone/>
            </a:pPr>
            <a:r>
              <a:rPr lang="en-US" sz="1400"/>
              <a:t>Milrad</a:t>
            </a:r>
            <a:endParaRPr lang="en-US" sz="1400" dirty="0"/>
          </a:p>
        </p:txBody>
      </p:sp>
      <p:pic>
        <p:nvPicPr>
          <p:cNvPr id="4" name="Picture 3"/>
          <p:cNvPicPr>
            <a:picLocks noChangeAspect="1"/>
          </p:cNvPicPr>
          <p:nvPr/>
        </p:nvPicPr>
        <p:blipFill rotWithShape="1">
          <a:blip r:embed="rId3"/>
          <a:srcRect l="5383" t="16618" r="6187"/>
          <a:stretch/>
        </p:blipFill>
        <p:spPr>
          <a:xfrm>
            <a:off x="12032" y="1721492"/>
            <a:ext cx="8763000" cy="3460107"/>
          </a:xfrm>
          <a:prstGeom prst="rect">
            <a:avLst/>
          </a:prstGeom>
        </p:spPr>
      </p:pic>
      <p:sp>
        <p:nvSpPr>
          <p:cNvPr id="7" name="Rectangle 6">
            <a:extLst>
              <a:ext uri="{FF2B5EF4-FFF2-40B4-BE49-F238E27FC236}">
                <a16:creationId xmlns:a16="http://schemas.microsoft.com/office/drawing/2014/main" id="{ED40552C-AD71-DE74-4C85-FFD00FA55F8B}"/>
              </a:ext>
            </a:extLst>
          </p:cNvPr>
          <p:cNvSpPr/>
          <p:nvPr/>
        </p:nvSpPr>
        <p:spPr>
          <a:xfrm>
            <a:off x="2743200" y="1600200"/>
            <a:ext cx="3352800" cy="3581399"/>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827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5448"/>
            <a:ext cx="9067800" cy="1252728"/>
          </a:xfrm>
        </p:spPr>
        <p:txBody>
          <a:bodyPr>
            <a:normAutofit fontScale="90000"/>
          </a:bodyPr>
          <a:lstStyle/>
          <a:p>
            <a:r>
              <a:rPr lang="en-US" dirty="0"/>
              <a:t>HR-ASD: </a:t>
            </a:r>
            <a:br>
              <a:rPr lang="en-US" dirty="0"/>
            </a:br>
            <a:r>
              <a:rPr lang="en-US" dirty="0"/>
              <a:t>Increased surface area growth 6-12 </a:t>
            </a:r>
            <a:r>
              <a:rPr lang="en-US" dirty="0" err="1"/>
              <a:t>mo</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438400" y="5181599"/>
            <a:ext cx="4419600" cy="1447800"/>
          </a:xfrm>
          <a:prstGeom prst="rect">
            <a:avLst/>
          </a:prstGeom>
        </p:spPr>
      </p:pic>
      <p:sp>
        <p:nvSpPr>
          <p:cNvPr id="6" name="Content Placeholder 2"/>
          <p:cNvSpPr txBox="1">
            <a:spLocks/>
          </p:cNvSpPr>
          <p:nvPr/>
        </p:nvSpPr>
        <p:spPr>
          <a:xfrm>
            <a:off x="8153400" y="6409841"/>
            <a:ext cx="1600200" cy="533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Font typeface="Wingdings 2"/>
              <a:buNone/>
            </a:pPr>
            <a:r>
              <a:rPr lang="en-US" sz="1400"/>
              <a:t>Milrad</a:t>
            </a:r>
            <a:endParaRPr lang="en-US" sz="1400" dirty="0"/>
          </a:p>
        </p:txBody>
      </p:sp>
      <p:pic>
        <p:nvPicPr>
          <p:cNvPr id="4" name="Picture 3"/>
          <p:cNvPicPr>
            <a:picLocks noChangeAspect="1"/>
          </p:cNvPicPr>
          <p:nvPr/>
        </p:nvPicPr>
        <p:blipFill rotWithShape="1">
          <a:blip r:embed="rId3"/>
          <a:srcRect l="33728" t="16618" r="33494"/>
          <a:stretch/>
        </p:blipFill>
        <p:spPr>
          <a:xfrm>
            <a:off x="2199199" y="1690069"/>
            <a:ext cx="4821802" cy="5136508"/>
          </a:xfrm>
          <a:prstGeom prst="rect">
            <a:avLst/>
          </a:prstGeom>
        </p:spPr>
      </p:pic>
    </p:spTree>
    <p:extLst>
      <p:ext uri="{BB962C8B-B14F-4D97-AF65-F5344CB8AC3E}">
        <p14:creationId xmlns:p14="http://schemas.microsoft.com/office/powerpoint/2010/main" val="461457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Pairwise Comparisons at 24 mo.</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t="7474" b="4151"/>
          <a:stretch/>
        </p:blipFill>
        <p:spPr>
          <a:xfrm>
            <a:off x="228600" y="1828799"/>
            <a:ext cx="8653804" cy="4419601"/>
          </a:xfrm>
          <a:prstGeom prst="rect">
            <a:avLst/>
          </a:prstGeom>
        </p:spPr>
      </p:pic>
      <p:sp>
        <p:nvSpPr>
          <p:cNvPr id="5" name="Content Placeholder 2"/>
          <p:cNvSpPr txBox="1">
            <a:spLocks/>
          </p:cNvSpPr>
          <p:nvPr/>
        </p:nvSpPr>
        <p:spPr>
          <a:xfrm>
            <a:off x="7886700" y="6447643"/>
            <a:ext cx="1600200" cy="533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Font typeface="Wingdings 2"/>
              <a:buNone/>
            </a:pPr>
            <a:r>
              <a:rPr lang="en-US" sz="1400"/>
              <a:t>Milrad</a:t>
            </a:r>
            <a:endParaRPr lang="en-US" sz="1400" dirty="0"/>
          </a:p>
        </p:txBody>
      </p:sp>
    </p:spTree>
    <p:extLst>
      <p:ext uri="{BB962C8B-B14F-4D97-AF65-F5344CB8AC3E}">
        <p14:creationId xmlns:p14="http://schemas.microsoft.com/office/powerpoint/2010/main" val="2233889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Significant Differences at 24 mo.</a:t>
            </a:r>
          </a:p>
        </p:txBody>
      </p:sp>
      <p:pic>
        <p:nvPicPr>
          <p:cNvPr id="4" name="Picture 3"/>
          <p:cNvPicPr>
            <a:picLocks noChangeAspect="1"/>
          </p:cNvPicPr>
          <p:nvPr/>
        </p:nvPicPr>
        <p:blipFill rotWithShape="1">
          <a:blip r:embed="rId2"/>
          <a:srcRect t="5852"/>
          <a:stretch/>
        </p:blipFill>
        <p:spPr>
          <a:xfrm>
            <a:off x="76200" y="1427977"/>
            <a:ext cx="9067800" cy="5304231"/>
          </a:xfrm>
          <a:prstGeom prst="rect">
            <a:avLst/>
          </a:prstGeom>
        </p:spPr>
      </p:pic>
      <p:sp>
        <p:nvSpPr>
          <p:cNvPr id="5" name="Content Placeholder 2"/>
          <p:cNvSpPr txBox="1">
            <a:spLocks/>
          </p:cNvSpPr>
          <p:nvPr/>
        </p:nvSpPr>
        <p:spPr>
          <a:xfrm>
            <a:off x="7886700" y="6435852"/>
            <a:ext cx="1600200" cy="533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Font typeface="Wingdings 2"/>
              <a:buNone/>
            </a:pPr>
            <a:r>
              <a:rPr lang="en-US" sz="1400" dirty="0"/>
              <a:t>Milrad</a:t>
            </a:r>
          </a:p>
        </p:txBody>
      </p:sp>
      <p:sp>
        <p:nvSpPr>
          <p:cNvPr id="6" name="Left Arrow 5"/>
          <p:cNvSpPr/>
          <p:nvPr/>
        </p:nvSpPr>
        <p:spPr>
          <a:xfrm>
            <a:off x="7266709" y="7766891"/>
            <a:ext cx="1219200" cy="152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Left Arrow 6"/>
          <p:cNvSpPr/>
          <p:nvPr/>
        </p:nvSpPr>
        <p:spPr>
          <a:xfrm>
            <a:off x="7277100" y="8001000"/>
            <a:ext cx="1219200" cy="152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Left Arrow 7"/>
          <p:cNvSpPr/>
          <p:nvPr/>
        </p:nvSpPr>
        <p:spPr>
          <a:xfrm>
            <a:off x="7266709" y="9603291"/>
            <a:ext cx="1219200" cy="152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Left Arrow 8"/>
          <p:cNvSpPr/>
          <p:nvPr/>
        </p:nvSpPr>
        <p:spPr>
          <a:xfrm>
            <a:off x="7277100" y="9994009"/>
            <a:ext cx="1219200" cy="152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Left Arrow 9"/>
          <p:cNvSpPr/>
          <p:nvPr/>
        </p:nvSpPr>
        <p:spPr>
          <a:xfrm>
            <a:off x="7277100" y="10210800"/>
            <a:ext cx="1219200" cy="152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299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Surface Area Differences 6-12 mo.</a:t>
            </a:r>
          </a:p>
        </p:txBody>
      </p:sp>
      <p:pic>
        <p:nvPicPr>
          <p:cNvPr id="4" name="Content Placeholder 3"/>
          <p:cNvPicPr>
            <a:picLocks noGrp="1" noChangeAspect="1"/>
          </p:cNvPicPr>
          <p:nvPr>
            <p:ph idx="1"/>
          </p:nvPr>
        </p:nvPicPr>
        <p:blipFill rotWithShape="1">
          <a:blip r:embed="rId2"/>
          <a:srcRect t="5870" r="6631"/>
          <a:stretch/>
        </p:blipFill>
        <p:spPr>
          <a:xfrm>
            <a:off x="64039" y="1696784"/>
            <a:ext cx="9003761" cy="4919240"/>
          </a:xfrm>
          <a:prstGeom prst="rect">
            <a:avLst/>
          </a:prstGeom>
        </p:spPr>
      </p:pic>
      <p:pic>
        <p:nvPicPr>
          <p:cNvPr id="5" name="Picture 4"/>
          <p:cNvPicPr>
            <a:picLocks noChangeAspect="1"/>
          </p:cNvPicPr>
          <p:nvPr/>
        </p:nvPicPr>
        <p:blipFill rotWithShape="1">
          <a:blip r:embed="rId3"/>
          <a:srcRect l="3354"/>
          <a:stretch/>
        </p:blipFill>
        <p:spPr>
          <a:xfrm>
            <a:off x="4529476" y="1764316"/>
            <a:ext cx="4718319" cy="4645152"/>
          </a:xfrm>
          <a:prstGeom prst="rect">
            <a:avLst/>
          </a:prstGeom>
        </p:spPr>
      </p:pic>
      <p:sp>
        <p:nvSpPr>
          <p:cNvPr id="6" name="Content Placeholder 2"/>
          <p:cNvSpPr txBox="1">
            <a:spLocks/>
          </p:cNvSpPr>
          <p:nvPr/>
        </p:nvSpPr>
        <p:spPr>
          <a:xfrm>
            <a:off x="7886700" y="6477000"/>
            <a:ext cx="1600200" cy="533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Font typeface="Wingdings 2"/>
              <a:buNone/>
            </a:pPr>
            <a:r>
              <a:rPr lang="en-US" sz="1400"/>
              <a:t>Milrad</a:t>
            </a:r>
            <a:endParaRPr lang="en-US" sz="1400" dirty="0"/>
          </a:p>
        </p:txBody>
      </p:sp>
    </p:spTree>
    <p:extLst>
      <p:ext uri="{BB962C8B-B14F-4D97-AF65-F5344CB8AC3E}">
        <p14:creationId xmlns:p14="http://schemas.microsoft.com/office/powerpoint/2010/main" val="3336627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7495" y="228600"/>
            <a:ext cx="8283940" cy="6573035"/>
          </a:xfrm>
          <a:prstGeom prst="rect">
            <a:avLst/>
          </a:prstGeom>
        </p:spPr>
      </p:pic>
      <p:sp>
        <p:nvSpPr>
          <p:cNvPr id="5" name="Content Placeholder 2"/>
          <p:cNvSpPr txBox="1">
            <a:spLocks/>
          </p:cNvSpPr>
          <p:nvPr/>
        </p:nvSpPr>
        <p:spPr>
          <a:xfrm>
            <a:off x="7886699" y="6435851"/>
            <a:ext cx="1600200" cy="533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Font typeface="Wingdings 2"/>
              <a:buNone/>
            </a:pPr>
            <a:r>
              <a:rPr lang="en-US" sz="1400"/>
              <a:t>Milrad</a:t>
            </a:r>
            <a:endParaRPr lang="en-US" sz="1400" dirty="0"/>
          </a:p>
        </p:txBody>
      </p:sp>
    </p:spTree>
    <p:extLst>
      <p:ext uri="{BB962C8B-B14F-4D97-AF65-F5344CB8AC3E}">
        <p14:creationId xmlns:p14="http://schemas.microsoft.com/office/powerpoint/2010/main" val="4133997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049" y="413999"/>
            <a:ext cx="7011901" cy="6030001"/>
          </a:xfrm>
          <a:prstGeom prst="rect">
            <a:avLst/>
          </a:prstGeom>
        </p:spPr>
      </p:pic>
      <p:sp>
        <p:nvSpPr>
          <p:cNvPr id="5" name="Content Placeholder 2"/>
          <p:cNvSpPr txBox="1">
            <a:spLocks/>
          </p:cNvSpPr>
          <p:nvPr/>
        </p:nvSpPr>
        <p:spPr>
          <a:xfrm>
            <a:off x="7886699" y="6453041"/>
            <a:ext cx="1600200" cy="533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Font typeface="Wingdings 2"/>
              <a:buNone/>
            </a:pPr>
            <a:r>
              <a:rPr lang="en-US" sz="1400"/>
              <a:t>Milrad</a:t>
            </a:r>
            <a:endParaRPr lang="en-US" sz="1400" dirty="0"/>
          </a:p>
        </p:txBody>
      </p:sp>
      <p:sp>
        <p:nvSpPr>
          <p:cNvPr id="6" name="Left Arrow 5"/>
          <p:cNvSpPr/>
          <p:nvPr/>
        </p:nvSpPr>
        <p:spPr>
          <a:xfrm>
            <a:off x="7620000" y="5638800"/>
            <a:ext cx="1219200" cy="152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Left Arrow 6"/>
          <p:cNvSpPr/>
          <p:nvPr/>
        </p:nvSpPr>
        <p:spPr>
          <a:xfrm>
            <a:off x="7620000" y="5405680"/>
            <a:ext cx="1219200" cy="152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Left Arrow 7"/>
          <p:cNvSpPr/>
          <p:nvPr/>
        </p:nvSpPr>
        <p:spPr>
          <a:xfrm>
            <a:off x="7620000" y="4846160"/>
            <a:ext cx="1219200" cy="152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Left Arrow 8"/>
          <p:cNvSpPr/>
          <p:nvPr/>
        </p:nvSpPr>
        <p:spPr>
          <a:xfrm>
            <a:off x="7620000" y="3252354"/>
            <a:ext cx="1219200" cy="152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Left Arrow 9"/>
          <p:cNvSpPr/>
          <p:nvPr/>
        </p:nvSpPr>
        <p:spPr>
          <a:xfrm>
            <a:off x="7620000" y="2983394"/>
            <a:ext cx="1219200" cy="152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4736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SUMMARY</a:t>
            </a:r>
          </a:p>
        </p:txBody>
      </p:sp>
      <p:sp>
        <p:nvSpPr>
          <p:cNvPr id="3" name="Content Placeholder 2"/>
          <p:cNvSpPr>
            <a:spLocks noGrp="1"/>
          </p:cNvSpPr>
          <p:nvPr>
            <p:ph idx="1"/>
          </p:nvPr>
        </p:nvSpPr>
        <p:spPr/>
        <p:txBody>
          <a:bodyPr>
            <a:normAutofit fontScale="55000" lnSpcReduction="20000"/>
          </a:bodyPr>
          <a:lstStyle/>
          <a:p>
            <a:r>
              <a:rPr lang="en-US" dirty="0"/>
              <a:t>HR-ASD group showed significantly increased TBV GR compared to both groups</a:t>
            </a:r>
          </a:p>
          <a:p>
            <a:r>
              <a:rPr lang="en-US" dirty="0"/>
              <a:t>HR-ASD group showed increased surface area GR from 6-12 mo. compared to both groups (in areas related to sensory processing)</a:t>
            </a:r>
          </a:p>
          <a:p>
            <a:r>
              <a:rPr lang="en-US" dirty="0"/>
              <a:t>No group differences in cortical thickness</a:t>
            </a:r>
          </a:p>
          <a:p>
            <a:r>
              <a:rPr lang="en-US" dirty="0"/>
              <a:t>Sig. correlation between S.A. GR (6-12) and TBV (12-24) in all subjects, and in combined HR group (?)</a:t>
            </a:r>
          </a:p>
          <a:p>
            <a:r>
              <a:rPr lang="en-US" dirty="0"/>
              <a:t>No correlation between 24 ADOS score and 6-12 mo. TBV change rate at either time pt.</a:t>
            </a:r>
          </a:p>
          <a:p>
            <a:r>
              <a:rPr lang="en-US" dirty="0"/>
              <a:t>Sig. correlation between 24 ADOS and 12-24 mo. change rate</a:t>
            </a:r>
          </a:p>
          <a:p>
            <a:pPr lvl="1"/>
            <a:r>
              <a:rPr lang="en-US" dirty="0"/>
              <a:t>Correlation with ADOS social affect score but not ADOS restrictive/repetitive score </a:t>
            </a:r>
          </a:p>
          <a:p>
            <a:r>
              <a:rPr lang="en-US" dirty="0"/>
              <a:t>CSBS composite score related to rapid TBV change rate at 12-24 months in HR subjects (but not 6-12 </a:t>
            </a:r>
            <a:r>
              <a:rPr lang="en-US" dirty="0" err="1"/>
              <a:t>mo</a:t>
            </a:r>
            <a:r>
              <a:rPr lang="en-US" dirty="0"/>
              <a:t>)</a:t>
            </a:r>
          </a:p>
          <a:p>
            <a:r>
              <a:rPr lang="en-US" dirty="0"/>
              <a:t>Group (HR+ vs HR-)x time (12-24) interaction for CSBS</a:t>
            </a:r>
          </a:p>
          <a:p>
            <a:r>
              <a:rPr lang="en-US" dirty="0"/>
              <a:t>Deep learning network/ classification algorithm predicted ASD at 24 mo. using sex, regional SA and cortical thickness at 6-12 mo., and intracranial volume (6-12) with 94% accuracy, 88% sensitivity, 95% specificity, 81% positive predictive value, and 97% negative predictive value</a:t>
            </a:r>
          </a:p>
          <a:p>
            <a:pPr lvl="1"/>
            <a:r>
              <a:rPr lang="en-US" dirty="0"/>
              <a:t>*mostly predictive: surface area (not cortical thickness, TBV, or sex)</a:t>
            </a:r>
          </a:p>
        </p:txBody>
      </p:sp>
      <p:sp>
        <p:nvSpPr>
          <p:cNvPr id="4" name="Content Placeholder 2"/>
          <p:cNvSpPr txBox="1">
            <a:spLocks/>
          </p:cNvSpPr>
          <p:nvPr/>
        </p:nvSpPr>
        <p:spPr>
          <a:xfrm>
            <a:off x="7886700" y="6435852"/>
            <a:ext cx="1600200" cy="533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Font typeface="Wingdings 2"/>
              <a:buNone/>
            </a:pPr>
            <a:r>
              <a:rPr lang="en-US" sz="1400" dirty="0"/>
              <a:t>Milrad</a:t>
            </a:r>
          </a:p>
        </p:txBody>
      </p:sp>
    </p:spTree>
    <p:extLst>
      <p:ext uri="{BB962C8B-B14F-4D97-AF65-F5344CB8AC3E}">
        <p14:creationId xmlns:p14="http://schemas.microsoft.com/office/powerpoint/2010/main" val="1267845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63436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2"/>
          <p:cNvSpPr>
            <a:spLocks noGrp="1"/>
          </p:cNvSpPr>
          <p:nvPr>
            <p:ph type="title"/>
          </p:nvPr>
        </p:nvSpPr>
        <p:spPr>
          <a:xfrm>
            <a:off x="517525" y="320675"/>
            <a:ext cx="8596313" cy="1201738"/>
          </a:xfrm>
        </p:spPr>
        <p:txBody>
          <a:bodyPr/>
          <a:lstStyle/>
          <a:p>
            <a:r>
              <a:rPr lang="en-US" altLang="en-US" sz="3600" dirty="0"/>
              <a:t>Comparing evolutionary and postnatal cortical surface expansion</a:t>
            </a:r>
          </a:p>
        </p:txBody>
      </p:sp>
      <p:sp>
        <p:nvSpPr>
          <p:cNvPr id="16388" name="Rectangle 4"/>
          <p:cNvSpPr>
            <a:spLocks noChangeArrowheads="1"/>
          </p:cNvSpPr>
          <p:nvPr/>
        </p:nvSpPr>
        <p:spPr bwMode="auto">
          <a:xfrm>
            <a:off x="7086600" y="1527750"/>
            <a:ext cx="20574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altLang="en-US" sz="1300" dirty="0">
                <a:solidFill>
                  <a:schemeClr val="tx2"/>
                </a:solidFill>
              </a:rPr>
              <a:t>(A) Map of regional evolutionary cortical expansion between an </a:t>
            </a:r>
            <a:r>
              <a:rPr lang="en-US" altLang="en-US" sz="1300" i="1" u="sng" dirty="0">
                <a:solidFill>
                  <a:schemeClr val="tx2"/>
                </a:solidFill>
              </a:rPr>
              <a:t>adult macaque</a:t>
            </a:r>
            <a:br>
              <a:rPr lang="en-US" altLang="en-US" sz="1300" i="1" u="sng" dirty="0">
                <a:solidFill>
                  <a:schemeClr val="tx2"/>
                </a:solidFill>
              </a:rPr>
            </a:br>
            <a:r>
              <a:rPr lang="en-US" altLang="en-US" sz="1300" i="1" u="sng" dirty="0">
                <a:solidFill>
                  <a:schemeClr val="tx2"/>
                </a:solidFill>
              </a:rPr>
              <a:t>and the average human adult</a:t>
            </a:r>
            <a:r>
              <a:rPr lang="en-US" altLang="en-US" sz="1300" dirty="0">
                <a:solidFill>
                  <a:schemeClr val="tx2"/>
                </a:solidFill>
              </a:rPr>
              <a:t> PALS-B12 atlas (right hemisphere only).</a:t>
            </a:r>
            <a:br>
              <a:rPr lang="en-US" altLang="en-US" sz="1300" dirty="0">
                <a:solidFill>
                  <a:schemeClr val="tx2"/>
                </a:solidFill>
              </a:rPr>
            </a:br>
            <a:r>
              <a:rPr lang="en-US" altLang="en-US" sz="1300" dirty="0">
                <a:solidFill>
                  <a:schemeClr val="tx2"/>
                </a:solidFill>
              </a:rPr>
              <a:t>Evolution expansion scale indicates how many times larger the surface area is</a:t>
            </a:r>
            <a:br>
              <a:rPr lang="en-US" altLang="en-US" sz="1300" dirty="0">
                <a:solidFill>
                  <a:schemeClr val="tx2"/>
                </a:solidFill>
              </a:rPr>
            </a:br>
            <a:r>
              <a:rPr lang="en-US" altLang="en-US" sz="1300" dirty="0">
                <a:solidFill>
                  <a:schemeClr val="tx2"/>
                </a:solidFill>
              </a:rPr>
              <a:t>in humans relative to the corresponding area in the macaque. </a:t>
            </a:r>
          </a:p>
          <a:p>
            <a:pPr eaLnBrk="1" hangingPunct="1"/>
            <a:endParaRPr lang="en-US" altLang="en-US" sz="1300" dirty="0">
              <a:solidFill>
                <a:schemeClr val="tx2"/>
              </a:solidFill>
            </a:endParaRPr>
          </a:p>
          <a:p>
            <a:pPr eaLnBrk="1" hangingPunct="1"/>
            <a:r>
              <a:rPr lang="en-US" altLang="en-US" sz="1300" dirty="0">
                <a:solidFill>
                  <a:schemeClr val="tx2"/>
                </a:solidFill>
              </a:rPr>
              <a:t>(B) Map of </a:t>
            </a:r>
            <a:r>
              <a:rPr lang="en-US" altLang="en-US" sz="1300" b="1" u="sng" dirty="0">
                <a:solidFill>
                  <a:schemeClr val="tx2"/>
                </a:solidFill>
              </a:rPr>
              <a:t>human postnatal cortical expansion </a:t>
            </a:r>
            <a:r>
              <a:rPr lang="en-US" altLang="en-US" sz="1300" dirty="0">
                <a:solidFill>
                  <a:schemeClr val="tx2"/>
                </a:solidFill>
              </a:rPr>
              <a:t>(combined left and right hemispheres)</a:t>
            </a:r>
            <a:br>
              <a:rPr lang="en-US" altLang="en-US" sz="1300" dirty="0">
                <a:solidFill>
                  <a:schemeClr val="tx2"/>
                </a:solidFill>
              </a:rPr>
            </a:br>
            <a:r>
              <a:rPr lang="en-US" altLang="en-US" sz="1300" dirty="0">
                <a:solidFill>
                  <a:schemeClr val="tx2"/>
                </a:solidFill>
              </a:rPr>
              <a:t>for comparison. </a:t>
            </a:r>
          </a:p>
          <a:p>
            <a:pPr eaLnBrk="1" hangingPunct="1"/>
            <a:endParaRPr lang="en-US" altLang="en-US" sz="1300" dirty="0">
              <a:solidFill>
                <a:schemeClr val="tx2"/>
              </a:solidFill>
            </a:endParaRPr>
          </a:p>
          <a:p>
            <a:pPr eaLnBrk="1" hangingPunct="1"/>
            <a:r>
              <a:rPr lang="en-US" altLang="en-US" sz="1300" dirty="0">
                <a:solidFill>
                  <a:schemeClr val="tx2"/>
                </a:solidFill>
              </a:rPr>
              <a:t>(C) </a:t>
            </a:r>
            <a:r>
              <a:rPr lang="en-US" altLang="en-US" sz="1300" b="1" u="sng" dirty="0">
                <a:solidFill>
                  <a:schemeClr val="tx2"/>
                </a:solidFill>
              </a:rPr>
              <a:t>Correlation</a:t>
            </a:r>
            <a:r>
              <a:rPr lang="en-US" altLang="en-US" sz="1300" dirty="0">
                <a:solidFill>
                  <a:schemeClr val="tx2"/>
                </a:solidFill>
              </a:rPr>
              <a:t> map comparing postnatal to evolutionary cortical surface expansion.</a:t>
            </a:r>
            <a:endParaRPr lang="en-US" altLang="en-US" sz="1300" dirty="0"/>
          </a:p>
        </p:txBody>
      </p:sp>
      <p:sp>
        <p:nvSpPr>
          <p:cNvPr id="5" name="Text Box 4">
            <a:extLst>
              <a:ext uri="{FF2B5EF4-FFF2-40B4-BE49-F238E27FC236}">
                <a16:creationId xmlns:a16="http://schemas.microsoft.com/office/drawing/2014/main" id="{E3F51786-7B0F-4BB1-85ED-7695C79E1DFB}"/>
              </a:ext>
            </a:extLst>
          </p:cNvPr>
          <p:cNvSpPr txBox="1">
            <a:spLocks noChangeArrowheads="1"/>
          </p:cNvSpPr>
          <p:nvPr/>
        </p:nvSpPr>
        <p:spPr bwMode="auto">
          <a:xfrm>
            <a:off x="1066800" y="6370359"/>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655638" algn="l"/>
                <a:tab pos="1312863" algn="l"/>
                <a:tab pos="1968500" algn="l"/>
                <a:tab pos="2625725" algn="l"/>
                <a:tab pos="3282950" algn="l"/>
              </a:tabLst>
              <a:defRPr sz="2400">
                <a:solidFill>
                  <a:schemeClr val="tx1"/>
                </a:solidFill>
                <a:latin typeface="Comic Sans MS" pitchFamily="66" charset="0"/>
              </a:defRPr>
            </a:lvl1pPr>
            <a:lvl2pPr marL="742950" indent="-285750" eaLnBrk="0" hangingPunct="0">
              <a:tabLst>
                <a:tab pos="655638" algn="l"/>
                <a:tab pos="1312863" algn="l"/>
                <a:tab pos="1968500" algn="l"/>
                <a:tab pos="2625725" algn="l"/>
                <a:tab pos="3282950" algn="l"/>
              </a:tabLst>
              <a:defRPr sz="2400">
                <a:solidFill>
                  <a:schemeClr val="tx1"/>
                </a:solidFill>
                <a:latin typeface="Comic Sans MS" pitchFamily="66" charset="0"/>
              </a:defRPr>
            </a:lvl2pPr>
            <a:lvl3pPr marL="1143000" indent="-228600" eaLnBrk="0" hangingPunct="0">
              <a:tabLst>
                <a:tab pos="655638" algn="l"/>
                <a:tab pos="1312863" algn="l"/>
                <a:tab pos="1968500" algn="l"/>
                <a:tab pos="2625725" algn="l"/>
                <a:tab pos="3282950" algn="l"/>
              </a:tabLst>
              <a:defRPr sz="2400">
                <a:solidFill>
                  <a:schemeClr val="tx1"/>
                </a:solidFill>
                <a:latin typeface="Comic Sans MS" pitchFamily="66" charset="0"/>
              </a:defRPr>
            </a:lvl3pPr>
            <a:lvl4pPr marL="1600200" indent="-228600" eaLnBrk="0" hangingPunct="0">
              <a:tabLst>
                <a:tab pos="655638" algn="l"/>
                <a:tab pos="1312863" algn="l"/>
                <a:tab pos="1968500" algn="l"/>
                <a:tab pos="2625725" algn="l"/>
                <a:tab pos="3282950" algn="l"/>
              </a:tabLst>
              <a:defRPr sz="2400">
                <a:solidFill>
                  <a:schemeClr val="tx1"/>
                </a:solidFill>
                <a:latin typeface="Comic Sans MS" pitchFamily="66" charset="0"/>
              </a:defRPr>
            </a:lvl4pPr>
            <a:lvl5pPr marL="2057400" indent="-228600" eaLnBrk="0" hangingPunct="0">
              <a:tabLst>
                <a:tab pos="655638" algn="l"/>
                <a:tab pos="1312863" algn="l"/>
                <a:tab pos="1968500" algn="l"/>
                <a:tab pos="2625725" algn="l"/>
                <a:tab pos="3282950" algn="l"/>
              </a:tabLst>
              <a:defRPr sz="2400">
                <a:solidFill>
                  <a:schemeClr val="tx1"/>
                </a:solidFill>
                <a:latin typeface="Comic Sans MS" pitchFamily="66" charset="0"/>
              </a:defRPr>
            </a:lvl5pPr>
            <a:lvl6pPr marL="25146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Comic Sans MS" pitchFamily="66" charset="0"/>
              </a:defRPr>
            </a:lvl6pPr>
            <a:lvl7pPr marL="29718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Comic Sans MS" pitchFamily="66" charset="0"/>
              </a:defRPr>
            </a:lvl7pPr>
            <a:lvl8pPr marL="34290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Comic Sans MS" pitchFamily="66" charset="0"/>
              </a:defRPr>
            </a:lvl8pPr>
            <a:lvl9pPr marL="38862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Comic Sans MS" pitchFamily="66" charset="0"/>
              </a:defRPr>
            </a:lvl9pPr>
          </a:lstStyle>
          <a:p>
            <a:pPr eaLnBrk="1" hangingPunct="1"/>
            <a:r>
              <a:rPr lang="en-GB" altLang="en-US" sz="1100" b="1" dirty="0">
                <a:solidFill>
                  <a:srgbClr val="000000"/>
                </a:solidFill>
                <a:latin typeface="Arial" pitchFamily="34" charset="0"/>
                <a:ea typeface="msgothic"/>
                <a:cs typeface="msgothic"/>
              </a:rPr>
              <a:t>Hill J et al. PNAS 2010;107:13135-13140</a:t>
            </a:r>
          </a:p>
        </p:txBody>
      </p:sp>
    </p:spTree>
    <p:extLst>
      <p:ext uri="{BB962C8B-B14F-4D97-AF65-F5344CB8AC3E}">
        <p14:creationId xmlns:p14="http://schemas.microsoft.com/office/powerpoint/2010/main" val="4243388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Biomarker potential?</a:t>
            </a:r>
          </a:p>
          <a:p>
            <a:r>
              <a:rPr lang="en-US" dirty="0"/>
              <a:t>Reflective or causative?</a:t>
            </a:r>
          </a:p>
          <a:p>
            <a:r>
              <a:rPr lang="en-US" dirty="0"/>
              <a:t>Does expansion of surface area </a:t>
            </a:r>
            <a:r>
              <a:rPr lang="en-US" i="1" dirty="0"/>
              <a:t>cause </a:t>
            </a:r>
            <a:r>
              <a:rPr lang="en-US" dirty="0"/>
              <a:t>autism?</a:t>
            </a:r>
          </a:p>
        </p:txBody>
      </p:sp>
      <p:sp>
        <p:nvSpPr>
          <p:cNvPr id="4" name="Rectangle 3"/>
          <p:cNvSpPr/>
          <p:nvPr/>
        </p:nvSpPr>
        <p:spPr>
          <a:xfrm>
            <a:off x="609600" y="4800600"/>
            <a:ext cx="1524000" cy="1104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Surface Area expansion 6-12 mo.</a:t>
            </a:r>
          </a:p>
        </p:txBody>
      </p:sp>
      <p:sp>
        <p:nvSpPr>
          <p:cNvPr id="5" name="Rectangle 4"/>
          <p:cNvSpPr/>
          <p:nvPr/>
        </p:nvSpPr>
        <p:spPr>
          <a:xfrm>
            <a:off x="3352800" y="4572000"/>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Brain overgrowth</a:t>
            </a:r>
          </a:p>
        </p:txBody>
      </p:sp>
      <p:sp>
        <p:nvSpPr>
          <p:cNvPr id="6" name="Rectangle 5"/>
          <p:cNvSpPr/>
          <p:nvPr/>
        </p:nvSpPr>
        <p:spPr>
          <a:xfrm>
            <a:off x="6515100" y="4838700"/>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ASD 24 mo.</a:t>
            </a:r>
          </a:p>
        </p:txBody>
      </p:sp>
      <p:cxnSp>
        <p:nvCxnSpPr>
          <p:cNvPr id="8" name="Straight Arrow Connector 7"/>
          <p:cNvCxnSpPr>
            <a:cxnSpLocks/>
            <a:stCxn id="4" idx="3"/>
            <a:endCxn id="5" idx="1"/>
          </p:cNvCxnSpPr>
          <p:nvPr/>
        </p:nvCxnSpPr>
        <p:spPr>
          <a:xfrm flipV="1">
            <a:off x="2133600" y="4838700"/>
            <a:ext cx="1219200" cy="51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a:endCxn id="6" idx="1"/>
          </p:cNvCxnSpPr>
          <p:nvPr/>
        </p:nvCxnSpPr>
        <p:spPr>
          <a:xfrm>
            <a:off x="5410200" y="4838700"/>
            <a:ext cx="11049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169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9287" y="1164400"/>
            <a:ext cx="7405426" cy="4529200"/>
          </a:xfrm>
          <a:prstGeom prst="rect">
            <a:avLst/>
          </a:prstGeom>
        </p:spPr>
      </p:pic>
      <p:sp>
        <p:nvSpPr>
          <p:cNvPr id="5" name="Content Placeholder 2"/>
          <p:cNvSpPr txBox="1">
            <a:spLocks/>
          </p:cNvSpPr>
          <p:nvPr/>
        </p:nvSpPr>
        <p:spPr>
          <a:xfrm>
            <a:off x="8001000" y="6400800"/>
            <a:ext cx="1600200" cy="533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Font typeface="Wingdings 2"/>
              <a:buNone/>
            </a:pPr>
            <a:r>
              <a:rPr lang="en-US" sz="1400"/>
              <a:t>Milrad</a:t>
            </a:r>
            <a:endParaRPr lang="en-US" sz="1400" dirty="0"/>
          </a:p>
        </p:txBody>
      </p:sp>
    </p:spTree>
    <p:extLst>
      <p:ext uri="{BB962C8B-B14F-4D97-AF65-F5344CB8AC3E}">
        <p14:creationId xmlns:p14="http://schemas.microsoft.com/office/powerpoint/2010/main" val="1664681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524000"/>
            <a:ext cx="7441201" cy="4448800"/>
          </a:xfrm>
          <a:prstGeom prst="rect">
            <a:avLst/>
          </a:prstGeom>
        </p:spPr>
      </p:pic>
      <p:sp>
        <p:nvSpPr>
          <p:cNvPr id="5" name="Content Placeholder 2"/>
          <p:cNvSpPr txBox="1">
            <a:spLocks/>
          </p:cNvSpPr>
          <p:nvPr/>
        </p:nvSpPr>
        <p:spPr>
          <a:xfrm>
            <a:off x="8001000" y="6425339"/>
            <a:ext cx="1600200" cy="533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Font typeface="Wingdings 2"/>
              <a:buNone/>
            </a:pPr>
            <a:r>
              <a:rPr lang="en-US" sz="1400"/>
              <a:t>Milrad</a:t>
            </a:r>
            <a:endParaRPr lang="en-US" sz="1400" dirty="0"/>
          </a:p>
        </p:txBody>
      </p:sp>
      <p:sp>
        <p:nvSpPr>
          <p:cNvPr id="6" name="Left Arrow 5"/>
          <p:cNvSpPr/>
          <p:nvPr/>
        </p:nvSpPr>
        <p:spPr>
          <a:xfrm>
            <a:off x="7644245" y="4267200"/>
            <a:ext cx="1219200" cy="152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Left Arrow 6"/>
          <p:cNvSpPr/>
          <p:nvPr/>
        </p:nvSpPr>
        <p:spPr>
          <a:xfrm>
            <a:off x="7669801" y="4493469"/>
            <a:ext cx="1219200" cy="152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293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87B29-D785-7421-8E2F-6634792198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A6519F-B854-DAD3-38D1-DDB52547E1A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B32ADC2-6F0D-BD3A-7A75-87AE5A4FAFC3}"/>
              </a:ext>
            </a:extLst>
          </p:cNvPr>
          <p:cNvPicPr>
            <a:picLocks noChangeAspect="1"/>
          </p:cNvPicPr>
          <p:nvPr/>
        </p:nvPicPr>
        <p:blipFill>
          <a:blip r:embed="rId2"/>
          <a:stretch>
            <a:fillRect/>
          </a:stretch>
        </p:blipFill>
        <p:spPr>
          <a:xfrm>
            <a:off x="247650" y="709612"/>
            <a:ext cx="8648700" cy="5438775"/>
          </a:xfrm>
          <a:prstGeom prst="rect">
            <a:avLst/>
          </a:prstGeom>
        </p:spPr>
      </p:pic>
    </p:spTree>
    <p:extLst>
      <p:ext uri="{BB962C8B-B14F-4D97-AF65-F5344CB8AC3E}">
        <p14:creationId xmlns:p14="http://schemas.microsoft.com/office/powerpoint/2010/main" val="1649561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1960-7706-E64E-8212-2025411E5F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BDB58E-6BE2-7E53-4DA4-7D49E3CD621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DC95BFD-0CBD-70C7-C4F2-C785D0696B23}"/>
              </a:ext>
            </a:extLst>
          </p:cNvPr>
          <p:cNvPicPr>
            <a:picLocks noChangeAspect="1"/>
          </p:cNvPicPr>
          <p:nvPr/>
        </p:nvPicPr>
        <p:blipFill>
          <a:blip r:embed="rId2"/>
          <a:stretch>
            <a:fillRect/>
          </a:stretch>
        </p:blipFill>
        <p:spPr>
          <a:xfrm>
            <a:off x="1452489" y="0"/>
            <a:ext cx="6239022" cy="6858000"/>
          </a:xfrm>
          <a:prstGeom prst="rect">
            <a:avLst/>
          </a:prstGeom>
        </p:spPr>
      </p:pic>
    </p:spTree>
    <p:extLst>
      <p:ext uri="{BB962C8B-B14F-4D97-AF65-F5344CB8AC3E}">
        <p14:creationId xmlns:p14="http://schemas.microsoft.com/office/powerpoint/2010/main" val="2109945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C198-8B40-4F1F-AD4D-5B56591A76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63CBFC-60ED-4CD0-D520-2D53431E275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A554D7F-75E6-8631-6643-741FFD592628}"/>
              </a:ext>
            </a:extLst>
          </p:cNvPr>
          <p:cNvPicPr>
            <a:picLocks noChangeAspect="1"/>
          </p:cNvPicPr>
          <p:nvPr/>
        </p:nvPicPr>
        <p:blipFill>
          <a:blip r:embed="rId2"/>
          <a:stretch>
            <a:fillRect/>
          </a:stretch>
        </p:blipFill>
        <p:spPr>
          <a:xfrm>
            <a:off x="2619182" y="0"/>
            <a:ext cx="3905636" cy="6858000"/>
          </a:xfrm>
          <a:prstGeom prst="rect">
            <a:avLst/>
          </a:prstGeom>
        </p:spPr>
      </p:pic>
    </p:spTree>
    <p:extLst>
      <p:ext uri="{BB962C8B-B14F-4D97-AF65-F5344CB8AC3E}">
        <p14:creationId xmlns:p14="http://schemas.microsoft.com/office/powerpoint/2010/main" val="3038097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91BC-17AA-C9F8-5534-73827013EB74}"/>
              </a:ext>
            </a:extLst>
          </p:cNvPr>
          <p:cNvSpPr>
            <a:spLocks noGrp="1"/>
          </p:cNvSpPr>
          <p:nvPr>
            <p:ph type="title"/>
          </p:nvPr>
        </p:nvSpPr>
        <p:spPr/>
        <p:txBody>
          <a:bodyPr>
            <a:normAutofit fontScale="90000"/>
          </a:bodyPr>
          <a:lstStyle/>
          <a:p>
            <a:r>
              <a:rPr lang="en-US" dirty="0"/>
              <a:t>Reduced language-related brain activation in ASD vs TD toddlers</a:t>
            </a:r>
          </a:p>
        </p:txBody>
      </p:sp>
      <p:sp>
        <p:nvSpPr>
          <p:cNvPr id="3" name="Content Placeholder 2">
            <a:extLst>
              <a:ext uri="{FF2B5EF4-FFF2-40B4-BE49-F238E27FC236}">
                <a16:creationId xmlns:a16="http://schemas.microsoft.com/office/drawing/2014/main" id="{0084F48C-7ECC-ABEE-4996-428B779B2FB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EF71C6D-4919-B1F5-55B4-9916CFF0ABC9}"/>
              </a:ext>
            </a:extLst>
          </p:cNvPr>
          <p:cNvPicPr>
            <a:picLocks noChangeAspect="1"/>
          </p:cNvPicPr>
          <p:nvPr/>
        </p:nvPicPr>
        <p:blipFill>
          <a:blip r:embed="rId3"/>
          <a:stretch>
            <a:fillRect/>
          </a:stretch>
        </p:blipFill>
        <p:spPr>
          <a:xfrm>
            <a:off x="1524000" y="1503824"/>
            <a:ext cx="7021051" cy="5360802"/>
          </a:xfrm>
          <a:prstGeom prst="rect">
            <a:avLst/>
          </a:prstGeom>
        </p:spPr>
      </p:pic>
    </p:spTree>
    <p:extLst>
      <p:ext uri="{BB962C8B-B14F-4D97-AF65-F5344CB8AC3E}">
        <p14:creationId xmlns:p14="http://schemas.microsoft.com/office/powerpoint/2010/main" val="25522932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93A39-9ABC-09E7-6FF3-615B92B6124D}"/>
              </a:ext>
            </a:extLst>
          </p:cNvPr>
          <p:cNvSpPr>
            <a:spLocks noGrp="1"/>
          </p:cNvSpPr>
          <p:nvPr>
            <p:ph type="title"/>
          </p:nvPr>
        </p:nvSpPr>
        <p:spPr/>
        <p:txBody>
          <a:bodyPr>
            <a:normAutofit fontScale="90000"/>
          </a:bodyPr>
          <a:lstStyle/>
          <a:p>
            <a:r>
              <a:rPr lang="en-US" dirty="0"/>
              <a:t>Correlations of brain activation to language and social communication</a:t>
            </a:r>
          </a:p>
        </p:txBody>
      </p:sp>
      <p:sp>
        <p:nvSpPr>
          <p:cNvPr id="3" name="Content Placeholder 2">
            <a:extLst>
              <a:ext uri="{FF2B5EF4-FFF2-40B4-BE49-F238E27FC236}">
                <a16:creationId xmlns:a16="http://schemas.microsoft.com/office/drawing/2014/main" id="{4C240E50-7312-9D26-64C6-58733BC20C0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69C970D-A7D4-5BB9-ABD8-110F4B8524E3}"/>
              </a:ext>
            </a:extLst>
          </p:cNvPr>
          <p:cNvPicPr>
            <a:picLocks noChangeAspect="1"/>
          </p:cNvPicPr>
          <p:nvPr/>
        </p:nvPicPr>
        <p:blipFill>
          <a:blip r:embed="rId3"/>
          <a:stretch>
            <a:fillRect/>
          </a:stretch>
        </p:blipFill>
        <p:spPr>
          <a:xfrm>
            <a:off x="1635919" y="1625822"/>
            <a:ext cx="5872162" cy="5076730"/>
          </a:xfrm>
          <a:prstGeom prst="rect">
            <a:avLst/>
          </a:prstGeom>
        </p:spPr>
      </p:pic>
    </p:spTree>
    <p:extLst>
      <p:ext uri="{BB962C8B-B14F-4D97-AF65-F5344CB8AC3E}">
        <p14:creationId xmlns:p14="http://schemas.microsoft.com/office/powerpoint/2010/main" val="41312033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BC9B9-B7CC-22CA-04A8-9A3FE234906F}"/>
              </a:ext>
            </a:extLst>
          </p:cNvPr>
          <p:cNvSpPr>
            <a:spLocks noGrp="1"/>
          </p:cNvSpPr>
          <p:nvPr>
            <p:ph type="title"/>
          </p:nvPr>
        </p:nvSpPr>
        <p:spPr/>
        <p:txBody>
          <a:bodyPr>
            <a:normAutofit fontScale="90000"/>
          </a:bodyPr>
          <a:lstStyle/>
          <a:p>
            <a:r>
              <a:rPr lang="en-US" dirty="0"/>
              <a:t>Gaze-contingent eye tracking preference for motherese. </a:t>
            </a:r>
          </a:p>
        </p:txBody>
      </p:sp>
      <p:sp>
        <p:nvSpPr>
          <p:cNvPr id="3" name="Content Placeholder 2">
            <a:extLst>
              <a:ext uri="{FF2B5EF4-FFF2-40B4-BE49-F238E27FC236}">
                <a16:creationId xmlns:a16="http://schemas.microsoft.com/office/drawing/2014/main" id="{40BB5920-77F6-B7E4-49EB-0805383F6DE6}"/>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74D2402E-4CF9-668C-3B3B-F51065AEC90D}"/>
              </a:ext>
            </a:extLst>
          </p:cNvPr>
          <p:cNvSpPr txBox="1"/>
          <p:nvPr/>
        </p:nvSpPr>
        <p:spPr>
          <a:xfrm>
            <a:off x="3962400" y="4798769"/>
            <a:ext cx="4611756" cy="646331"/>
          </a:xfrm>
          <a:prstGeom prst="rect">
            <a:avLst/>
          </a:prstGeom>
          <a:noFill/>
        </p:spPr>
        <p:txBody>
          <a:bodyPr wrap="square">
            <a:spAutoFit/>
          </a:bodyPr>
          <a:lstStyle/>
          <a:p>
            <a:r>
              <a:rPr lang="en-US" dirty="0"/>
              <a:t>One TD correlation of preference and neural response to motherese</a:t>
            </a:r>
          </a:p>
        </p:txBody>
      </p:sp>
      <p:pic>
        <p:nvPicPr>
          <p:cNvPr id="7" name="Picture 6">
            <a:extLst>
              <a:ext uri="{FF2B5EF4-FFF2-40B4-BE49-F238E27FC236}">
                <a16:creationId xmlns:a16="http://schemas.microsoft.com/office/drawing/2014/main" id="{B3BBC7BB-4E53-81F2-35AF-475F1B673289}"/>
              </a:ext>
            </a:extLst>
          </p:cNvPr>
          <p:cNvPicPr>
            <a:picLocks noChangeAspect="1"/>
          </p:cNvPicPr>
          <p:nvPr/>
        </p:nvPicPr>
        <p:blipFill>
          <a:blip r:embed="rId3"/>
          <a:stretch>
            <a:fillRect/>
          </a:stretch>
        </p:blipFill>
        <p:spPr>
          <a:xfrm>
            <a:off x="325507" y="1765252"/>
            <a:ext cx="8401050" cy="2724150"/>
          </a:xfrm>
          <a:prstGeom prst="rect">
            <a:avLst/>
          </a:prstGeom>
        </p:spPr>
      </p:pic>
    </p:spTree>
    <p:extLst>
      <p:ext uri="{BB962C8B-B14F-4D97-AF65-F5344CB8AC3E}">
        <p14:creationId xmlns:p14="http://schemas.microsoft.com/office/powerpoint/2010/main" val="7520890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3BAC-DF29-15C3-F8CF-6F4488177818}"/>
              </a:ext>
            </a:extLst>
          </p:cNvPr>
          <p:cNvSpPr>
            <a:spLocks noGrp="1"/>
          </p:cNvSpPr>
          <p:nvPr>
            <p:ph type="title"/>
          </p:nvPr>
        </p:nvSpPr>
        <p:spPr/>
        <p:txBody>
          <a:bodyPr>
            <a:normAutofit fontScale="90000"/>
          </a:bodyPr>
          <a:lstStyle/>
          <a:p>
            <a:r>
              <a:rPr lang="en-US" dirty="0"/>
              <a:t>TD/ASD subgroups with distinct fMRI–clinical patterns</a:t>
            </a:r>
          </a:p>
        </p:txBody>
      </p:sp>
      <p:pic>
        <p:nvPicPr>
          <p:cNvPr id="5" name="Content Placeholder 4">
            <a:extLst>
              <a:ext uri="{FF2B5EF4-FFF2-40B4-BE49-F238E27FC236}">
                <a16:creationId xmlns:a16="http://schemas.microsoft.com/office/drawing/2014/main" id="{C0108226-328D-327B-1F22-9AC289EEBF34}"/>
              </a:ext>
            </a:extLst>
          </p:cNvPr>
          <p:cNvPicPr>
            <a:picLocks noGrp="1" noChangeAspect="1"/>
          </p:cNvPicPr>
          <p:nvPr>
            <p:ph idx="1"/>
          </p:nvPr>
        </p:nvPicPr>
        <p:blipFill>
          <a:blip r:embed="rId3"/>
          <a:stretch>
            <a:fillRect/>
          </a:stretch>
        </p:blipFill>
        <p:spPr>
          <a:xfrm>
            <a:off x="457200" y="2341996"/>
            <a:ext cx="8229600" cy="3491633"/>
          </a:xfrm>
        </p:spPr>
      </p:pic>
    </p:spTree>
    <p:extLst>
      <p:ext uri="{BB962C8B-B14F-4D97-AF65-F5344CB8AC3E}">
        <p14:creationId xmlns:p14="http://schemas.microsoft.com/office/powerpoint/2010/main" val="298897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ltLang="en-US"/>
          </a:p>
        </p:txBody>
      </p:sp>
      <p:sp>
        <p:nvSpPr>
          <p:cNvPr id="40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fld id="{A8ADEC1E-BD02-4D68-A666-69395B0B5AAB}" type="slidenum">
              <a:rPr lang="en-US" altLang="en-US" sz="1400" smtClean="0"/>
              <a:pPr>
                <a:spcBef>
                  <a:spcPct val="0"/>
                </a:spcBef>
                <a:buClrTx/>
                <a:buSzTx/>
                <a:buFontTx/>
                <a:buNone/>
              </a:pPr>
              <a:t>6</a:t>
            </a:fld>
            <a:endParaRPr lang="en-US" altLang="en-US" sz="1400"/>
          </a:p>
        </p:txBody>
      </p:sp>
      <p:pic>
        <p:nvPicPr>
          <p:cNvPr id="410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 r="2138" b="71250"/>
          <a:stretch/>
        </p:blipFill>
        <p:spPr>
          <a:xfrm>
            <a:off x="-28161" y="-32133"/>
            <a:ext cx="9172161" cy="1440309"/>
          </a:xfrm>
          <a:noFill/>
        </p:spPr>
      </p:pic>
      <p:pic>
        <p:nvPicPr>
          <p:cNvPr id="2" name="Picture 1"/>
          <p:cNvPicPr>
            <a:picLocks noChangeAspect="1"/>
          </p:cNvPicPr>
          <p:nvPr/>
        </p:nvPicPr>
        <p:blipFill>
          <a:blip r:embed="rId4"/>
          <a:stretch>
            <a:fillRect/>
          </a:stretch>
        </p:blipFill>
        <p:spPr>
          <a:xfrm>
            <a:off x="-89250" y="1394405"/>
            <a:ext cx="9322500" cy="5582581"/>
          </a:xfrm>
          <a:prstGeom prst="rect">
            <a:avLst/>
          </a:prstGeom>
        </p:spPr>
      </p:pic>
      <p:sp>
        <p:nvSpPr>
          <p:cNvPr id="7" name="TextBox 6">
            <a:extLst>
              <a:ext uri="{FF2B5EF4-FFF2-40B4-BE49-F238E27FC236}">
                <a16:creationId xmlns:a16="http://schemas.microsoft.com/office/drawing/2014/main" id="{2A417438-9C30-44E8-9602-168020E10071}"/>
              </a:ext>
            </a:extLst>
          </p:cNvPr>
          <p:cNvSpPr txBox="1"/>
          <p:nvPr/>
        </p:nvSpPr>
        <p:spPr>
          <a:xfrm>
            <a:off x="1165860" y="3886200"/>
            <a:ext cx="7772400" cy="400110"/>
          </a:xfrm>
          <a:prstGeom prst="rect">
            <a:avLst/>
          </a:prstGeom>
          <a:noFill/>
        </p:spPr>
        <p:txBody>
          <a:bodyPr wrap="square">
            <a:spAutoFit/>
          </a:bodyPr>
          <a:lstStyle/>
          <a:p>
            <a:r>
              <a:rPr lang="en-US" sz="2000" b="1" i="0" dirty="0">
                <a:solidFill>
                  <a:schemeClr val="accent1"/>
                </a:solidFill>
                <a:effectLst/>
                <a:latin typeface="BlinkMacSystemFont"/>
              </a:rPr>
              <a:t>Increased gray matter probability associated with longer gestation</a:t>
            </a:r>
            <a:endParaRPr lang="en-US" sz="2000" dirty="0">
              <a:solidFill>
                <a:schemeClr val="accent1"/>
              </a:solidFill>
            </a:endParaRPr>
          </a:p>
        </p:txBody>
      </p:sp>
    </p:spTree>
    <p:extLst>
      <p:ext uri="{BB962C8B-B14F-4D97-AF65-F5344CB8AC3E}">
        <p14:creationId xmlns:p14="http://schemas.microsoft.com/office/powerpoint/2010/main" val="17849568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4516" r="5161"/>
          <a:stretch/>
        </p:blipFill>
        <p:spPr>
          <a:xfrm>
            <a:off x="-1" y="1905000"/>
            <a:ext cx="9144001" cy="3677559"/>
          </a:xfrm>
        </p:spPr>
      </p:pic>
      <p:sp>
        <p:nvSpPr>
          <p:cNvPr id="7" name="TextBox 6"/>
          <p:cNvSpPr txBox="1"/>
          <p:nvPr/>
        </p:nvSpPr>
        <p:spPr>
          <a:xfrm>
            <a:off x="228600" y="6472545"/>
            <a:ext cx="3618614" cy="369332"/>
          </a:xfrm>
          <a:prstGeom prst="rect">
            <a:avLst/>
          </a:prstGeom>
          <a:noFill/>
        </p:spPr>
        <p:txBody>
          <a:bodyPr wrap="square" rtlCol="0">
            <a:spAutoFit/>
          </a:bodyPr>
          <a:lstStyle/>
          <a:p>
            <a:r>
              <a:rPr lang="en-US" dirty="0" err="1"/>
              <a:t>Lucette</a:t>
            </a:r>
            <a:r>
              <a:rPr lang="en-US" dirty="0"/>
              <a:t>, 2017</a:t>
            </a:r>
          </a:p>
        </p:txBody>
      </p:sp>
    </p:spTree>
    <p:extLst>
      <p:ext uri="{BB962C8B-B14F-4D97-AF65-F5344CB8AC3E}">
        <p14:creationId xmlns:p14="http://schemas.microsoft.com/office/powerpoint/2010/main" val="3854985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What is the impact on brain development?</a:t>
            </a:r>
          </a:p>
        </p:txBody>
      </p:sp>
      <p:sp>
        <p:nvSpPr>
          <p:cNvPr id="4" name="Rounded Rectangle 3"/>
          <p:cNvSpPr/>
          <p:nvPr/>
        </p:nvSpPr>
        <p:spPr>
          <a:xfrm>
            <a:off x="832884" y="2133600"/>
            <a:ext cx="27432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Early caregiving relationships</a:t>
            </a:r>
          </a:p>
        </p:txBody>
      </p:sp>
      <p:sp>
        <p:nvSpPr>
          <p:cNvPr id="6" name="Rounded Rectangle 5"/>
          <p:cNvSpPr/>
          <p:nvPr/>
        </p:nvSpPr>
        <p:spPr>
          <a:xfrm>
            <a:off x="5720316" y="2142460"/>
            <a:ext cx="28194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Social, emotional, cognitive, biological outcomes</a:t>
            </a:r>
          </a:p>
        </p:txBody>
      </p:sp>
      <p:sp>
        <p:nvSpPr>
          <p:cNvPr id="7" name="Right Arrow 6"/>
          <p:cNvSpPr/>
          <p:nvPr/>
        </p:nvSpPr>
        <p:spPr>
          <a:xfrm>
            <a:off x="3810000" y="2866360"/>
            <a:ext cx="16764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6472545"/>
            <a:ext cx="3618614" cy="369332"/>
          </a:xfrm>
          <a:prstGeom prst="rect">
            <a:avLst/>
          </a:prstGeom>
          <a:noFill/>
        </p:spPr>
        <p:txBody>
          <a:bodyPr wrap="square" rtlCol="0">
            <a:spAutoFit/>
          </a:bodyPr>
          <a:lstStyle/>
          <a:p>
            <a:r>
              <a:rPr lang="en-US"/>
              <a:t>Lucette, 2017</a:t>
            </a:r>
          </a:p>
        </p:txBody>
      </p:sp>
    </p:spTree>
    <p:extLst>
      <p:ext uri="{BB962C8B-B14F-4D97-AF65-F5344CB8AC3E}">
        <p14:creationId xmlns:p14="http://schemas.microsoft.com/office/powerpoint/2010/main" val="3256058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a:t>Adversity affects brain growth</a:t>
            </a:r>
          </a:p>
          <a:p>
            <a:pPr lvl="1"/>
            <a:r>
              <a:rPr lang="en-US" dirty="0"/>
              <a:t>Providing a positive environment is associated with healthy brain development</a:t>
            </a:r>
          </a:p>
          <a:p>
            <a:r>
              <a:rPr lang="en-US" dirty="0"/>
              <a:t>No studies on the impact of normative parenting</a:t>
            </a:r>
          </a:p>
          <a:p>
            <a:endParaRPr lang="en-US" dirty="0"/>
          </a:p>
          <a:p>
            <a:r>
              <a:rPr lang="en-US" dirty="0"/>
              <a:t>Do normative variations in parenting affect brain development?</a:t>
            </a:r>
          </a:p>
          <a:p>
            <a:endParaRPr lang="en-US" dirty="0"/>
          </a:p>
          <a:p>
            <a:endParaRPr lang="en-US" dirty="0"/>
          </a:p>
        </p:txBody>
      </p:sp>
      <p:sp>
        <p:nvSpPr>
          <p:cNvPr id="4" name="TextBox 3"/>
          <p:cNvSpPr txBox="1"/>
          <p:nvPr/>
        </p:nvSpPr>
        <p:spPr>
          <a:xfrm>
            <a:off x="228600" y="6472545"/>
            <a:ext cx="3618614" cy="369332"/>
          </a:xfrm>
          <a:prstGeom prst="rect">
            <a:avLst/>
          </a:prstGeom>
          <a:noFill/>
        </p:spPr>
        <p:txBody>
          <a:bodyPr wrap="square" rtlCol="0">
            <a:spAutoFit/>
          </a:bodyPr>
          <a:lstStyle/>
          <a:p>
            <a:r>
              <a:rPr lang="en-US"/>
              <a:t>Lucette, 2017</a:t>
            </a:r>
          </a:p>
        </p:txBody>
      </p:sp>
    </p:spTree>
    <p:extLst>
      <p:ext uri="{BB962C8B-B14F-4D97-AF65-F5344CB8AC3E}">
        <p14:creationId xmlns:p14="http://schemas.microsoft.com/office/powerpoint/2010/main" val="29161244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study</a:t>
            </a:r>
          </a:p>
        </p:txBody>
      </p:sp>
      <p:sp>
        <p:nvSpPr>
          <p:cNvPr id="3" name="Content Placeholder 2"/>
          <p:cNvSpPr>
            <a:spLocks noGrp="1"/>
          </p:cNvSpPr>
          <p:nvPr>
            <p:ph idx="1"/>
          </p:nvPr>
        </p:nvSpPr>
        <p:spPr/>
        <p:txBody>
          <a:bodyPr/>
          <a:lstStyle/>
          <a:p>
            <a:r>
              <a:rPr lang="en-US" dirty="0"/>
              <a:t>Longitudinal study</a:t>
            </a:r>
          </a:p>
          <a:p>
            <a:r>
              <a:rPr lang="en-US" dirty="0"/>
              <a:t>Infant-mother dyads observed at 5 months, 10 months, 24 months</a:t>
            </a:r>
          </a:p>
          <a:p>
            <a:r>
              <a:rPr lang="en-US" b="1" dirty="0"/>
              <a:t>Is the quality of  maternal parenting behavior related to infant brain development? </a:t>
            </a:r>
          </a:p>
          <a:p>
            <a:r>
              <a:rPr lang="en-US" dirty="0"/>
              <a:t>Outcomes: frontal EEG resting power and increase in frontal EEG resting power</a:t>
            </a:r>
          </a:p>
        </p:txBody>
      </p:sp>
      <p:sp>
        <p:nvSpPr>
          <p:cNvPr id="4" name="TextBox 3"/>
          <p:cNvSpPr txBox="1"/>
          <p:nvPr/>
        </p:nvSpPr>
        <p:spPr>
          <a:xfrm>
            <a:off x="228600" y="6472545"/>
            <a:ext cx="3618614" cy="369332"/>
          </a:xfrm>
          <a:prstGeom prst="rect">
            <a:avLst/>
          </a:prstGeom>
          <a:noFill/>
        </p:spPr>
        <p:txBody>
          <a:bodyPr wrap="square" rtlCol="0">
            <a:spAutoFit/>
          </a:bodyPr>
          <a:lstStyle/>
          <a:p>
            <a:r>
              <a:rPr lang="en-US"/>
              <a:t>Lucette, 2017</a:t>
            </a:r>
          </a:p>
        </p:txBody>
      </p:sp>
    </p:spTree>
    <p:extLst>
      <p:ext uri="{BB962C8B-B14F-4D97-AF65-F5344CB8AC3E}">
        <p14:creationId xmlns:p14="http://schemas.microsoft.com/office/powerpoint/2010/main" val="1358900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algn="ctr"/>
            <a:r>
              <a:rPr lang="en-US" dirty="0"/>
              <a:t>The EEG signal</a:t>
            </a:r>
          </a:p>
        </p:txBody>
      </p:sp>
      <p:sp>
        <p:nvSpPr>
          <p:cNvPr id="233475" name="Rectangle 3"/>
          <p:cNvSpPr>
            <a:spLocks noGrp="1" noChangeArrowheads="1"/>
          </p:cNvSpPr>
          <p:nvPr>
            <p:ph sz="half" idx="1"/>
          </p:nvPr>
        </p:nvSpPr>
        <p:spPr>
          <a:xfrm>
            <a:off x="457200" y="1773936"/>
            <a:ext cx="2971800" cy="4623816"/>
          </a:xfrm>
          <a:prstGeom prst="rect">
            <a:avLst/>
          </a:prstGeom>
        </p:spPr>
        <p:txBody>
          <a:bodyPr>
            <a:normAutofit fontScale="92500" lnSpcReduction="20000"/>
          </a:bodyPr>
          <a:lstStyle/>
          <a:p>
            <a:r>
              <a:rPr lang="en-US" dirty="0"/>
              <a:t>Baseline/Resting EEG</a:t>
            </a:r>
          </a:p>
          <a:p>
            <a:pPr lvl="1"/>
            <a:r>
              <a:rPr lang="en-US" dirty="0"/>
              <a:t>Ongoing EEG-- summation of all electrical activity occurring in the brain at a given moment</a:t>
            </a:r>
          </a:p>
          <a:p>
            <a:pPr lvl="1"/>
            <a:r>
              <a:rPr lang="en-US" dirty="0"/>
              <a:t>Frequency distributions -- indicators of state (sleep/wake) and trait (arousal) marker</a:t>
            </a:r>
          </a:p>
        </p:txBody>
      </p:sp>
      <p:sp>
        <p:nvSpPr>
          <p:cNvPr id="2" name="Content Placeholder 1"/>
          <p:cNvSpPr>
            <a:spLocks noGrp="1"/>
          </p:cNvSpPr>
          <p:nvPr>
            <p:ph sz="half" idx="2"/>
          </p:nvPr>
        </p:nvSpPr>
        <p:spPr/>
        <p:txBody>
          <a:bodyPr>
            <a:normAutofit fontScale="92500" lnSpcReduction="20000"/>
          </a:bodyPr>
          <a:lstStyle/>
          <a:p>
            <a:endParaRPr lang="en-US"/>
          </a:p>
        </p:txBody>
      </p:sp>
      <p:pic>
        <p:nvPicPr>
          <p:cNvPr id="1026" name="Picture 2" descr="http://www.trueimpact.ca/wp-content/uploads/2013/02/specific-eeg-stat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43736"/>
            <a:ext cx="5562600" cy="541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668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0" y="1863923"/>
            <a:ext cx="7010399" cy="4965927"/>
          </a:xfrm>
        </p:spPr>
        <p:txBody>
          <a:bodyPr>
            <a:normAutofit fontScale="92500"/>
          </a:bodyPr>
          <a:lstStyle/>
          <a:p>
            <a:r>
              <a:rPr lang="en-US" dirty="0"/>
              <a:t>352 dyads</a:t>
            </a:r>
          </a:p>
          <a:p>
            <a:r>
              <a:rPr lang="en-US" dirty="0"/>
              <a:t>2 minutes mother-infant interaction</a:t>
            </a:r>
          </a:p>
          <a:p>
            <a:pPr lvl="1"/>
            <a:r>
              <a:rPr lang="en-US" dirty="0"/>
              <a:t>as they would at home </a:t>
            </a:r>
            <a:r>
              <a:rPr lang="en-US" b="1" dirty="0"/>
              <a:t>at 5 months</a:t>
            </a:r>
          </a:p>
          <a:p>
            <a:r>
              <a:rPr lang="en-US" dirty="0"/>
              <a:t>Maternal intrusiveness &amp; positive affect</a:t>
            </a:r>
          </a:p>
          <a:p>
            <a:r>
              <a:rPr lang="en-US" dirty="0"/>
              <a:t>More neural activity = more EEG power</a:t>
            </a:r>
          </a:p>
          <a:p>
            <a:r>
              <a:rPr lang="en-US" dirty="0"/>
              <a:t>Frontal EEG resting power is indicative of brain development</a:t>
            </a:r>
          </a:p>
          <a:p>
            <a:r>
              <a:rPr lang="en-US" dirty="0"/>
              <a:t>Resting EEG recorded for one minute</a:t>
            </a:r>
          </a:p>
          <a:p>
            <a:pPr lvl="1"/>
            <a:r>
              <a:rPr lang="en-US" dirty="0"/>
              <a:t>Colored balls at 5/10 </a:t>
            </a:r>
            <a:r>
              <a:rPr lang="en-US" dirty="0" err="1"/>
              <a:t>mos</a:t>
            </a:r>
            <a:r>
              <a:rPr lang="en-US" dirty="0"/>
              <a:t>, </a:t>
            </a:r>
            <a:r>
              <a:rPr lang="en-US" i="1" dirty="0"/>
              <a:t>Nemo </a:t>
            </a:r>
            <a:r>
              <a:rPr lang="en-US" dirty="0"/>
              <a:t>at 24</a:t>
            </a:r>
          </a:p>
          <a:p>
            <a:endParaRPr lang="en-US" dirty="0"/>
          </a:p>
          <a:p>
            <a:endParaRPr lang="en-US" dirty="0"/>
          </a:p>
          <a:p>
            <a:endParaRPr lang="en-US" dirty="0"/>
          </a:p>
        </p:txBody>
      </p:sp>
      <p:pic>
        <p:nvPicPr>
          <p:cNvPr id="2050" name="Picture 2" descr="mage result for EEG infa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8150"/>
            <a:ext cx="3429000" cy="22722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13680" y="6252528"/>
            <a:ext cx="3618614" cy="369332"/>
          </a:xfrm>
          <a:prstGeom prst="rect">
            <a:avLst/>
          </a:prstGeom>
          <a:noFill/>
        </p:spPr>
        <p:txBody>
          <a:bodyPr wrap="square" rtlCol="0">
            <a:spAutoFit/>
          </a:bodyPr>
          <a:lstStyle/>
          <a:p>
            <a:r>
              <a:rPr lang="en-US" dirty="0" err="1"/>
              <a:t>Lucette</a:t>
            </a:r>
            <a:r>
              <a:rPr lang="en-US" dirty="0"/>
              <a:t>, 2017</a:t>
            </a:r>
          </a:p>
        </p:txBody>
      </p:sp>
      <p:pic>
        <p:nvPicPr>
          <p:cNvPr id="6" name="Picture 3" descr="eeg9mo"/>
          <p:cNvPicPr>
            <a:picLocks noChangeAspect="1" noChangeArrowheads="1"/>
          </p:cNvPicPr>
          <p:nvPr/>
        </p:nvPicPr>
        <p:blipFill>
          <a:blip r:embed="rId4" cstate="print"/>
          <a:srcRect/>
          <a:stretch>
            <a:fillRect/>
          </a:stretch>
        </p:blipFill>
        <p:spPr>
          <a:xfrm>
            <a:off x="6781800" y="2819400"/>
            <a:ext cx="2235200" cy="2185988"/>
          </a:xfrm>
          <a:prstGeom prst="rect">
            <a:avLst/>
          </a:prstGeom>
          <a:noFill/>
          <a:ln/>
        </p:spPr>
      </p:pic>
      <p:pic>
        <p:nvPicPr>
          <p:cNvPr id="7" name="Picture 8"/>
          <p:cNvPicPr>
            <a:picLocks noChangeAspect="1" noChangeArrowheads="1"/>
          </p:cNvPicPr>
          <p:nvPr/>
        </p:nvPicPr>
        <p:blipFill>
          <a:blip r:embed="rId5" cstate="print"/>
          <a:srcRect/>
          <a:stretch>
            <a:fillRect/>
          </a:stretch>
        </p:blipFill>
        <p:spPr bwMode="auto">
          <a:xfrm>
            <a:off x="9906000" y="4227394"/>
            <a:ext cx="1652588" cy="2209800"/>
          </a:xfrm>
          <a:prstGeom prst="rect">
            <a:avLst/>
          </a:prstGeom>
          <a:noFill/>
          <a:ln w="9525">
            <a:noFill/>
            <a:miter lim="800000"/>
            <a:headEnd/>
            <a:tailEnd/>
          </a:ln>
          <a:effectLst/>
        </p:spPr>
      </p:pic>
    </p:spTree>
    <p:extLst>
      <p:ext uri="{BB962C8B-B14F-4D97-AF65-F5344CB8AC3E}">
        <p14:creationId xmlns:p14="http://schemas.microsoft.com/office/powerpoint/2010/main" val="15152239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normAutofit/>
          </a:bodyPr>
          <a:lstStyle/>
          <a:p>
            <a:pPr algn="ctr"/>
            <a:r>
              <a:rPr lang="en-US" dirty="0"/>
              <a:t>Event-Related Potentials (ERPs)</a:t>
            </a:r>
          </a:p>
        </p:txBody>
      </p:sp>
      <p:sp>
        <p:nvSpPr>
          <p:cNvPr id="234499" name="Rectangle 3"/>
          <p:cNvSpPr>
            <a:spLocks noGrp="1" noChangeArrowheads="1"/>
          </p:cNvSpPr>
          <p:nvPr>
            <p:ph sz="half" idx="1"/>
          </p:nvPr>
        </p:nvSpPr>
        <p:spPr>
          <a:prstGeom prst="rect">
            <a:avLst/>
          </a:prstGeom>
        </p:spPr>
        <p:txBody>
          <a:bodyPr/>
          <a:lstStyle/>
          <a:p>
            <a:r>
              <a:rPr lang="en-US" dirty="0"/>
              <a:t>EEG data is time-locked to a </a:t>
            </a:r>
            <a:r>
              <a:rPr lang="en-US" b="1" i="1" dirty="0"/>
              <a:t>specific stimulus</a:t>
            </a:r>
            <a:r>
              <a:rPr lang="en-US" dirty="0"/>
              <a:t> or event and then averaged</a:t>
            </a:r>
          </a:p>
          <a:p>
            <a:pPr lvl="1"/>
            <a:r>
              <a:rPr lang="en-US" dirty="0"/>
              <a:t>Averaging allows filtering of unrelated/background EEG</a:t>
            </a:r>
          </a:p>
        </p:txBody>
      </p:sp>
      <p:sp>
        <p:nvSpPr>
          <p:cNvPr id="2" name="Content Placeholder 1"/>
          <p:cNvSpPr>
            <a:spLocks noGrp="1"/>
          </p:cNvSpPr>
          <p:nvPr>
            <p:ph sz="half" idx="2"/>
          </p:nvPr>
        </p:nvSpPr>
        <p:spPr/>
        <p:txBody>
          <a:bodyPr/>
          <a:lstStyle/>
          <a:p>
            <a:endParaRPr lang="en-US" dirty="0"/>
          </a:p>
        </p:txBody>
      </p:sp>
      <p:pic>
        <p:nvPicPr>
          <p:cNvPr id="234500" name="Picture 4" descr="erpavg2"/>
          <p:cNvPicPr>
            <a:picLocks noChangeAspect="1" noChangeArrowheads="1"/>
          </p:cNvPicPr>
          <p:nvPr/>
        </p:nvPicPr>
        <p:blipFill>
          <a:blip r:embed="rId3" cstate="print"/>
          <a:srcRect/>
          <a:stretch>
            <a:fillRect/>
          </a:stretch>
        </p:blipFill>
        <p:spPr bwMode="auto">
          <a:xfrm>
            <a:off x="4311686" y="1905000"/>
            <a:ext cx="4290918" cy="3042138"/>
          </a:xfrm>
          <a:prstGeom prst="rect">
            <a:avLst/>
          </a:prstGeom>
          <a:noFill/>
        </p:spPr>
      </p:pic>
    </p:spTree>
    <p:extLst>
      <p:ext uri="{BB962C8B-B14F-4D97-AF65-F5344CB8AC3E}">
        <p14:creationId xmlns:p14="http://schemas.microsoft.com/office/powerpoint/2010/main" val="9400315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Development</a:t>
            </a:r>
          </a:p>
        </p:txBody>
      </p:sp>
      <p:sp>
        <p:nvSpPr>
          <p:cNvPr id="6" name="Content Placeholder 5"/>
          <p:cNvSpPr>
            <a:spLocks noGrp="1"/>
          </p:cNvSpPr>
          <p:nvPr>
            <p:ph idx="1"/>
          </p:nvPr>
        </p:nvSpPr>
        <p:spPr/>
        <p:txBody>
          <a:bodyPr/>
          <a:lstStyle/>
          <a:p>
            <a:endParaRPr lang="en-US" dirty="0"/>
          </a:p>
        </p:txBody>
      </p:sp>
      <p:pic>
        <p:nvPicPr>
          <p:cNvPr id="2" name="Picture 1"/>
          <p:cNvPicPr>
            <a:picLocks noChangeAspect="1"/>
          </p:cNvPicPr>
          <p:nvPr/>
        </p:nvPicPr>
        <p:blipFill>
          <a:blip r:embed="rId2"/>
          <a:stretch>
            <a:fillRect/>
          </a:stretch>
        </p:blipFill>
        <p:spPr>
          <a:xfrm>
            <a:off x="685800" y="1775190"/>
            <a:ext cx="7810592" cy="4549409"/>
          </a:xfrm>
          <a:prstGeom prst="rect">
            <a:avLst/>
          </a:prstGeom>
        </p:spPr>
      </p:pic>
    </p:spTree>
    <p:extLst>
      <p:ext uri="{BB962C8B-B14F-4D97-AF65-F5344CB8AC3E}">
        <p14:creationId xmlns:p14="http://schemas.microsoft.com/office/powerpoint/2010/main" val="32779757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algn="ctr"/>
            <a:r>
              <a:rPr lang="en-US" dirty="0"/>
              <a:t>Brain Development</a:t>
            </a:r>
          </a:p>
        </p:txBody>
      </p:sp>
      <p:sp>
        <p:nvSpPr>
          <p:cNvPr id="229379" name="Rectangle 3"/>
          <p:cNvSpPr>
            <a:spLocks noGrp="1" noChangeArrowheads="1"/>
          </p:cNvSpPr>
          <p:nvPr>
            <p:ph type="body" idx="4294967295"/>
          </p:nvPr>
        </p:nvSpPr>
        <p:spPr>
          <a:xfrm>
            <a:off x="457200" y="1775460"/>
            <a:ext cx="8229600" cy="4526280"/>
          </a:xfrm>
          <a:prstGeom prst="rect">
            <a:avLst/>
          </a:prstGeom>
        </p:spPr>
        <p:txBody>
          <a:bodyPr/>
          <a:lstStyle/>
          <a:p>
            <a:r>
              <a:rPr lang="en-US" dirty="0"/>
              <a:t>Activity-dependent specialization – </a:t>
            </a:r>
          </a:p>
          <a:p>
            <a:pPr lvl="1"/>
            <a:r>
              <a:rPr lang="en-US" dirty="0"/>
              <a:t>Face Processing example</a:t>
            </a:r>
          </a:p>
          <a:p>
            <a:pPr lvl="2"/>
            <a:r>
              <a:rPr lang="en-US" dirty="0"/>
              <a:t>N170 to faces becomes specialized for upright faces by 12 months; prior to that elicited to inverted and upright (de </a:t>
            </a:r>
            <a:r>
              <a:rPr lang="en-US" dirty="0" err="1"/>
              <a:t>Haan</a:t>
            </a:r>
            <a:r>
              <a:rPr lang="en-US" dirty="0"/>
              <a:t> et al., 2002; </a:t>
            </a:r>
            <a:r>
              <a:rPr lang="en-US" dirty="0" err="1"/>
              <a:t>Halit</a:t>
            </a:r>
            <a:r>
              <a:rPr lang="en-US" dirty="0"/>
              <a:t> et al., 2003)</a:t>
            </a:r>
          </a:p>
          <a:p>
            <a:pPr lvl="2"/>
            <a:endParaRPr lang="en-US" dirty="0"/>
          </a:p>
          <a:p>
            <a:pPr lvl="2"/>
            <a:endParaRPr lang="en-US" dirty="0"/>
          </a:p>
        </p:txBody>
      </p:sp>
      <p:pic>
        <p:nvPicPr>
          <p:cNvPr id="4" name="Picture 3" descr="inversion-wave.jpg"/>
          <p:cNvPicPr>
            <a:picLocks noChangeAspect="1"/>
          </p:cNvPicPr>
          <p:nvPr/>
        </p:nvPicPr>
        <p:blipFill>
          <a:blip r:embed="rId3" cstate="print"/>
          <a:stretch>
            <a:fillRect/>
          </a:stretch>
        </p:blipFill>
        <p:spPr>
          <a:xfrm>
            <a:off x="2209800" y="4038600"/>
            <a:ext cx="3956050" cy="2615336"/>
          </a:xfrm>
          <a:prstGeom prst="rect">
            <a:avLst/>
          </a:prstGeom>
        </p:spPr>
      </p:pic>
    </p:spTree>
    <p:extLst>
      <p:ext uri="{BB962C8B-B14F-4D97-AF65-F5344CB8AC3E}">
        <p14:creationId xmlns:p14="http://schemas.microsoft.com/office/powerpoint/2010/main" val="23477011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18872"/>
            <a:r>
              <a:rPr lang="en-US" dirty="0"/>
              <a:t>Are maternal behaviors associated with EEG power?</a:t>
            </a:r>
          </a:p>
        </p:txBody>
      </p:sp>
      <p:sp>
        <p:nvSpPr>
          <p:cNvPr id="3" name="Content Placeholder 2"/>
          <p:cNvSpPr>
            <a:spLocks noGrp="1"/>
          </p:cNvSpPr>
          <p:nvPr>
            <p:ph idx="1"/>
          </p:nvPr>
        </p:nvSpPr>
        <p:spPr/>
        <p:txBody>
          <a:bodyPr/>
          <a:lstStyle/>
          <a:p>
            <a:endParaRPr lang="en-US" dirty="0"/>
          </a:p>
          <a:p>
            <a:r>
              <a:rPr lang="en-US" dirty="0"/>
              <a:t>Maternal intrusiveness not associated with EEG power</a:t>
            </a:r>
          </a:p>
          <a:p>
            <a:r>
              <a:rPr lang="en-US" dirty="0"/>
              <a:t>Maternal positive affect related to EEG frontal power at 10 and 24 months</a:t>
            </a:r>
          </a:p>
        </p:txBody>
      </p:sp>
      <p:sp>
        <p:nvSpPr>
          <p:cNvPr id="4" name="TextBox 3"/>
          <p:cNvSpPr txBox="1"/>
          <p:nvPr/>
        </p:nvSpPr>
        <p:spPr>
          <a:xfrm>
            <a:off x="228600" y="6472545"/>
            <a:ext cx="3618614" cy="369332"/>
          </a:xfrm>
          <a:prstGeom prst="rect">
            <a:avLst/>
          </a:prstGeom>
          <a:noFill/>
        </p:spPr>
        <p:txBody>
          <a:bodyPr wrap="square" rtlCol="0">
            <a:spAutoFit/>
          </a:bodyPr>
          <a:lstStyle/>
          <a:p>
            <a:r>
              <a:rPr lang="en-US"/>
              <a:t>Lucette, 2017</a:t>
            </a:r>
          </a:p>
        </p:txBody>
      </p:sp>
    </p:spTree>
    <p:extLst>
      <p:ext uri="{BB962C8B-B14F-4D97-AF65-F5344CB8AC3E}">
        <p14:creationId xmlns:p14="http://schemas.microsoft.com/office/powerpoint/2010/main" val="2677645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630"/>
          <a:stretch/>
        </p:blipFill>
        <p:spPr bwMode="auto">
          <a:xfrm>
            <a:off x="228600" y="1527125"/>
            <a:ext cx="6406771" cy="5274846"/>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6803995" y="4876800"/>
            <a:ext cx="2064124" cy="139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059" dirty="0" err="1"/>
              <a:t>Espel</a:t>
            </a:r>
            <a:r>
              <a:rPr lang="en-US" altLang="en-US" sz="1059" dirty="0"/>
              <a:t> EV, Glynn LM, Sandman CA, Davis EP (2014). </a:t>
            </a:r>
            <a:r>
              <a:rPr lang="en-US" altLang="en-US" sz="1059" dirty="0" err="1"/>
              <a:t>PLoS</a:t>
            </a:r>
            <a:r>
              <a:rPr lang="en-US" altLang="en-US" sz="1059" dirty="0"/>
              <a:t> ONE 9(11): e113758. doi:10.1371/journal.pone.0113758</a:t>
            </a:r>
          </a:p>
          <a:p>
            <a:pPr eaLnBrk="1" hangingPunct="1"/>
            <a:r>
              <a:rPr lang="en-US" altLang="en-US" sz="1059" dirty="0">
                <a:hlinkClick r:id="rId3"/>
              </a:rPr>
              <a:t>http://127.0.0.1:8081/plosone/article?id=info:doi/10.1371/journal.pone.0113758</a:t>
            </a:r>
            <a:endParaRPr lang="en-US" altLang="en-US" sz="1059"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176" y="6342530"/>
            <a:ext cx="2140324" cy="45944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Autofit/>
          </a:bodyPr>
          <a:lstStyle/>
          <a:p>
            <a:r>
              <a:rPr lang="en-US" altLang="en-US" sz="3600" dirty="0"/>
              <a:t>Longer Gestation among Full Terms </a:t>
            </a:r>
            <a:r>
              <a:rPr lang="en-US" altLang="en-US" sz="3600" dirty="0">
                <a:sym typeface="Wingdings" panose="05000000000000000000" pitchFamily="2" charset="2"/>
              </a:rPr>
              <a:t> Higher</a:t>
            </a:r>
            <a:r>
              <a:rPr lang="en-US" altLang="en-US" sz="3600" dirty="0"/>
              <a:t> Cognitive/Motor functioning</a:t>
            </a:r>
            <a:endParaRPr lang="en-US" sz="3600" dirty="0"/>
          </a:p>
        </p:txBody>
      </p:sp>
    </p:spTree>
    <p:extLst>
      <p:ext uri="{BB962C8B-B14F-4D97-AF65-F5344CB8AC3E}">
        <p14:creationId xmlns:p14="http://schemas.microsoft.com/office/powerpoint/2010/main" val="12629238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pPr marL="118872"/>
            <a:r>
              <a:rPr lang="en-US" dirty="0"/>
              <a:t>Maternal positive affect </a:t>
            </a:r>
            <a:r>
              <a:rPr lang="en-US" dirty="0">
                <a:sym typeface="Wingdings" panose="05000000000000000000" pitchFamily="2" charset="2"/>
              </a:rPr>
              <a:t></a:t>
            </a:r>
            <a:r>
              <a:rPr lang="en-US" dirty="0"/>
              <a:t> </a:t>
            </a:r>
            <a:br>
              <a:rPr lang="en-US" dirty="0"/>
            </a:br>
            <a:r>
              <a:rPr lang="en-US" dirty="0"/>
              <a:t>age-related increases in frontal power</a:t>
            </a:r>
          </a:p>
        </p:txBody>
      </p:sp>
      <p:sp>
        <p:nvSpPr>
          <p:cNvPr id="3" name="Content Placeholder 2"/>
          <p:cNvSpPr>
            <a:spLocks noGrp="1"/>
          </p:cNvSpPr>
          <p:nvPr>
            <p:ph idx="1"/>
          </p:nvPr>
        </p:nvSpPr>
        <p:spPr/>
        <p:txBody>
          <a:bodyPr/>
          <a:lstStyle/>
          <a:p>
            <a:r>
              <a:rPr lang="en-US" dirty="0"/>
              <a:t>Maternal intrusiveness not associated with EEG power</a:t>
            </a:r>
          </a:p>
          <a:p>
            <a:r>
              <a:rPr lang="en-US" dirty="0"/>
              <a:t>Maternal positive affect related to EEG frontal power at 10 and 24 months</a:t>
            </a:r>
          </a:p>
          <a:p>
            <a:pPr lvl="1"/>
            <a:r>
              <a:rPr lang="en-US" dirty="0"/>
              <a:t>Hierarchical regressions control for prior power</a:t>
            </a:r>
          </a:p>
          <a:p>
            <a:endParaRPr lang="en-US" dirty="0"/>
          </a:p>
        </p:txBody>
      </p:sp>
      <p:sp>
        <p:nvSpPr>
          <p:cNvPr id="4" name="TextBox 3"/>
          <p:cNvSpPr txBox="1"/>
          <p:nvPr/>
        </p:nvSpPr>
        <p:spPr>
          <a:xfrm>
            <a:off x="228600" y="6472545"/>
            <a:ext cx="3618614" cy="369332"/>
          </a:xfrm>
          <a:prstGeom prst="rect">
            <a:avLst/>
          </a:prstGeom>
          <a:noFill/>
        </p:spPr>
        <p:txBody>
          <a:bodyPr wrap="square" rtlCol="0">
            <a:spAutoFit/>
          </a:bodyPr>
          <a:lstStyle/>
          <a:p>
            <a:r>
              <a:rPr lang="en-US"/>
              <a:t>Lucette, 2017</a:t>
            </a:r>
          </a:p>
        </p:txBody>
      </p:sp>
      <p:pic>
        <p:nvPicPr>
          <p:cNvPr id="5" name="Picture 2" descr="Emotiv EEG neuroheadset sensor position and corresponding behavior... |  Download Scientific Diagram">
            <a:extLst>
              <a:ext uri="{FF2B5EF4-FFF2-40B4-BE49-F238E27FC236}">
                <a16:creationId xmlns:a16="http://schemas.microsoft.com/office/drawing/2014/main" id="{A1C70C02-4951-1A84-A0FE-B0AD41E75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287766"/>
            <a:ext cx="2152650" cy="246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4234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Maternal positive affect and infant EEG activity</a:t>
            </a:r>
          </a:p>
        </p:txBody>
      </p:sp>
      <p:pic>
        <p:nvPicPr>
          <p:cNvPr id="4" name="Picture 3"/>
          <p:cNvPicPr>
            <a:picLocks noChangeAspect="1"/>
          </p:cNvPicPr>
          <p:nvPr/>
        </p:nvPicPr>
        <p:blipFill>
          <a:blip r:embed="rId3"/>
          <a:stretch>
            <a:fillRect/>
          </a:stretch>
        </p:blipFill>
        <p:spPr>
          <a:xfrm>
            <a:off x="52914" y="2209800"/>
            <a:ext cx="9242432" cy="3447916"/>
          </a:xfrm>
          <a:prstGeom prst="rect">
            <a:avLst/>
          </a:prstGeom>
        </p:spPr>
      </p:pic>
      <p:sp>
        <p:nvSpPr>
          <p:cNvPr id="5" name="Rectangle 4"/>
          <p:cNvSpPr/>
          <p:nvPr/>
        </p:nvSpPr>
        <p:spPr>
          <a:xfrm>
            <a:off x="3657600" y="4800600"/>
            <a:ext cx="2895600" cy="3048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81600" y="6400800"/>
            <a:ext cx="3581400" cy="369332"/>
          </a:xfrm>
          <a:prstGeom prst="rect">
            <a:avLst/>
          </a:prstGeom>
          <a:noFill/>
        </p:spPr>
        <p:txBody>
          <a:bodyPr wrap="square" rtlCol="0">
            <a:spAutoFit/>
          </a:bodyPr>
          <a:lstStyle/>
          <a:p>
            <a:r>
              <a:rPr lang="en-US" dirty="0"/>
              <a:t>Bernier, Calkins &amp; Bell, 2016</a:t>
            </a:r>
          </a:p>
        </p:txBody>
      </p:sp>
    </p:spTree>
    <p:extLst>
      <p:ext uri="{BB962C8B-B14F-4D97-AF65-F5344CB8AC3E}">
        <p14:creationId xmlns:p14="http://schemas.microsoft.com/office/powerpoint/2010/main" val="4855158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pPr algn="ctr"/>
            <a:r>
              <a:rPr lang="en-US" dirty="0"/>
              <a:t>Mom positive affect </a:t>
            </a:r>
            <a:r>
              <a:rPr lang="en-US" dirty="0">
                <a:sym typeface="Wingdings" panose="05000000000000000000" pitchFamily="2" charset="2"/>
              </a:rPr>
              <a:t></a:t>
            </a:r>
            <a:r>
              <a:rPr lang="en-US" dirty="0"/>
              <a:t> </a:t>
            </a:r>
            <a:br>
              <a:rPr lang="en-US" dirty="0"/>
            </a:br>
            <a:r>
              <a:rPr lang="en-US" dirty="0"/>
              <a:t>infant EEG power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08401"/>
            <a:ext cx="4184108" cy="5292267"/>
          </a:xfrm>
          <a:prstGeom prst="rect">
            <a:avLst/>
          </a:prstGeom>
        </p:spPr>
      </p:pic>
      <p:sp>
        <p:nvSpPr>
          <p:cNvPr id="7" name="Rectangle 6"/>
          <p:cNvSpPr/>
          <p:nvPr/>
        </p:nvSpPr>
        <p:spPr>
          <a:xfrm>
            <a:off x="723068" y="4800600"/>
            <a:ext cx="3661094" cy="3048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9220" y="3497400"/>
            <a:ext cx="3661093" cy="3126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0645" y="6096000"/>
            <a:ext cx="3695203" cy="314325"/>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489351"/>
            <a:ext cx="3886200" cy="5191154"/>
          </a:xfrm>
          <a:prstGeom prst="rect">
            <a:avLst/>
          </a:prstGeom>
        </p:spPr>
      </p:pic>
      <p:sp>
        <p:nvSpPr>
          <p:cNvPr id="11" name="Rectangle 10"/>
          <p:cNvSpPr/>
          <p:nvPr/>
        </p:nvSpPr>
        <p:spPr>
          <a:xfrm>
            <a:off x="4882590" y="6019800"/>
            <a:ext cx="3661093" cy="3126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82590" y="4724400"/>
            <a:ext cx="3661093" cy="3126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82591" y="3489600"/>
            <a:ext cx="3661093" cy="3126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580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Parenting</a:t>
            </a:r>
            <a:r>
              <a:rPr lang="en-US" dirty="0" err="1">
                <a:sym typeface="Wingdings" panose="05000000000000000000" pitchFamily="2" charset="2"/>
              </a:rPr>
              <a:t>brainbehavioral</a:t>
            </a:r>
            <a:r>
              <a:rPr lang="en-US" dirty="0">
                <a:sym typeface="Wingdings" panose="05000000000000000000" pitchFamily="2" charset="2"/>
              </a:rPr>
              <a:t> functioning…</a:t>
            </a:r>
            <a:endParaRPr lang="en-US" dirty="0"/>
          </a:p>
        </p:txBody>
      </p:sp>
      <p:sp>
        <p:nvSpPr>
          <p:cNvPr id="3" name="Content Placeholder 2"/>
          <p:cNvSpPr>
            <a:spLocks noGrp="1"/>
          </p:cNvSpPr>
          <p:nvPr>
            <p:ph idx="1"/>
          </p:nvPr>
        </p:nvSpPr>
        <p:spPr/>
        <p:txBody>
          <a:bodyPr/>
          <a:lstStyle/>
          <a:p>
            <a:r>
              <a:rPr lang="en-US" dirty="0"/>
              <a:t>Normative variation in parenting quality </a:t>
            </a:r>
            <a:r>
              <a:rPr lang="en-US" i="1" dirty="0"/>
              <a:t>may</a:t>
            </a:r>
            <a:r>
              <a:rPr lang="en-US" dirty="0"/>
              <a:t> contribute to brain development….</a:t>
            </a:r>
          </a:p>
        </p:txBody>
      </p:sp>
    </p:spTree>
    <p:extLst>
      <p:ext uri="{BB962C8B-B14F-4D97-AF65-F5344CB8AC3E}">
        <p14:creationId xmlns:p14="http://schemas.microsoft.com/office/powerpoint/2010/main" val="17318548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ctr"/>
            <a:r>
              <a:rPr lang="en-US" sz="3600" dirty="0"/>
              <a:t>Differential Regional Growth Rates – Adolescence (Casey et al. 2008)</a:t>
            </a:r>
          </a:p>
        </p:txBody>
      </p:sp>
      <p:sp>
        <p:nvSpPr>
          <p:cNvPr id="3" name="Content Placeholder 2"/>
          <p:cNvSpPr>
            <a:spLocks noGrp="1"/>
          </p:cNvSpPr>
          <p:nvPr>
            <p:ph idx="1"/>
          </p:nvPr>
        </p:nvSpPr>
        <p:spPr>
          <a:xfrm>
            <a:off x="457200" y="1646237"/>
            <a:ext cx="8229600" cy="4526280"/>
          </a:xfrm>
          <a:prstGeom prst="rect">
            <a:avLst/>
          </a:prstGeom>
        </p:spPr>
        <p:txBody>
          <a:bodyPr>
            <a:normAutofit fontScale="92500" lnSpcReduction="20000"/>
          </a:bodyPr>
          <a:lstStyle/>
          <a:p>
            <a:r>
              <a:rPr lang="en-US" dirty="0"/>
              <a:t>Adolescence associated with increased incidence of:</a:t>
            </a:r>
          </a:p>
          <a:p>
            <a:pPr lvl="1"/>
            <a:r>
              <a:rPr lang="en-US" dirty="0"/>
              <a:t>Unintentional injury</a:t>
            </a:r>
          </a:p>
          <a:p>
            <a:pPr lvl="1"/>
            <a:r>
              <a:rPr lang="en-US" dirty="0"/>
              <a:t>Violence</a:t>
            </a:r>
          </a:p>
          <a:p>
            <a:pPr lvl="1"/>
            <a:r>
              <a:rPr lang="en-US" dirty="0"/>
              <a:t>Alcohol and drug abuse</a:t>
            </a:r>
          </a:p>
          <a:p>
            <a:pPr lvl="1"/>
            <a:r>
              <a:rPr lang="en-US" dirty="0"/>
              <a:t>Risky sexual behavior</a:t>
            </a:r>
          </a:p>
          <a:p>
            <a:endParaRPr lang="en-US" dirty="0"/>
          </a:p>
          <a:p>
            <a:r>
              <a:rPr lang="en-US" dirty="0"/>
              <a:t>Traditionally attributed to protracted development of PFC</a:t>
            </a:r>
          </a:p>
          <a:p>
            <a:pPr lvl="1"/>
            <a:r>
              <a:rPr lang="en-US" dirty="0"/>
              <a:t>Is this explanation sufficient to explain changes in behavior?</a:t>
            </a:r>
          </a:p>
          <a:p>
            <a:pPr lvl="1"/>
            <a:endParaRPr lang="en-US" dirty="0"/>
          </a:p>
          <a:p>
            <a:pPr lvl="1"/>
            <a:endParaRPr lang="en-US" dirty="0"/>
          </a:p>
        </p:txBody>
      </p:sp>
    </p:spTree>
    <p:extLst>
      <p:ext uri="{BB962C8B-B14F-4D97-AF65-F5344CB8AC3E}">
        <p14:creationId xmlns:p14="http://schemas.microsoft.com/office/powerpoint/2010/main" val="17727507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Differential Regional Growth Rates – Adolescence (Casey et al. 2008)</a:t>
            </a:r>
          </a:p>
        </p:txBody>
      </p:sp>
      <p:pic>
        <p:nvPicPr>
          <p:cNvPr id="1026" name="Picture 2"/>
          <p:cNvPicPr>
            <a:picLocks noGrp="1" noChangeAspect="1" noChangeArrowheads="1"/>
          </p:cNvPicPr>
          <p:nvPr>
            <p:ph idx="1"/>
          </p:nvPr>
        </p:nvPicPr>
        <p:blipFill rotWithShape="1">
          <a:blip r:embed="rId3" cstate="print"/>
          <a:srcRect l="1180" r="4427"/>
          <a:stretch/>
        </p:blipFill>
        <p:spPr bwMode="auto">
          <a:xfrm>
            <a:off x="1224227" y="1828800"/>
            <a:ext cx="7073879" cy="3657600"/>
          </a:xfrm>
          <a:prstGeom prst="rect">
            <a:avLst/>
          </a:prstGeom>
          <a:noFill/>
          <a:ln w="9525">
            <a:noFill/>
            <a:miter lim="800000"/>
            <a:headEnd/>
            <a:tailEnd/>
          </a:ln>
          <a:effectLst/>
        </p:spPr>
      </p:pic>
      <p:sp>
        <p:nvSpPr>
          <p:cNvPr id="5" name="TextBox 4"/>
          <p:cNvSpPr txBox="1"/>
          <p:nvPr/>
        </p:nvSpPr>
        <p:spPr>
          <a:xfrm>
            <a:off x="0" y="5486400"/>
            <a:ext cx="8915400" cy="830997"/>
          </a:xfrm>
          <a:prstGeom prst="rect">
            <a:avLst/>
          </a:prstGeom>
          <a:noFill/>
        </p:spPr>
        <p:txBody>
          <a:bodyPr wrap="square" rtlCol="0">
            <a:spAutoFit/>
          </a:bodyPr>
          <a:lstStyle/>
          <a:p>
            <a:pPr algn="ctr"/>
            <a:r>
              <a:rPr lang="en-US" sz="2400" i="1" dirty="0"/>
              <a:t>“Treating adolescence as a transitional developmental period rather than a single snapshot in time</a:t>
            </a:r>
            <a:r>
              <a:rPr lang="en-US" sz="2400" dirty="0"/>
              <a:t>” (p. 63)</a:t>
            </a:r>
          </a:p>
        </p:txBody>
      </p:sp>
    </p:spTree>
    <p:extLst>
      <p:ext uri="{BB962C8B-B14F-4D97-AF65-F5344CB8AC3E}">
        <p14:creationId xmlns:p14="http://schemas.microsoft.com/office/powerpoint/2010/main" val="22330794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Using neuroimaging to examine developmental changes in</a:t>
            </a:r>
          </a:p>
        </p:txBody>
      </p:sp>
      <p:pic>
        <p:nvPicPr>
          <p:cNvPr id="2051" name="Picture 3"/>
          <p:cNvPicPr>
            <a:picLocks noChangeAspect="1" noChangeArrowheads="1"/>
          </p:cNvPicPr>
          <p:nvPr/>
        </p:nvPicPr>
        <p:blipFill rotWithShape="1">
          <a:blip r:embed="rId3" cstate="print"/>
          <a:srcRect l="4098" t="5310" r="3873"/>
          <a:stretch/>
        </p:blipFill>
        <p:spPr bwMode="auto">
          <a:xfrm>
            <a:off x="990600" y="1600200"/>
            <a:ext cx="8153400" cy="5212773"/>
          </a:xfrm>
          <a:prstGeom prst="rect">
            <a:avLst/>
          </a:prstGeom>
          <a:noFill/>
          <a:ln w="9525">
            <a:noFill/>
            <a:miter lim="800000"/>
            <a:headEnd/>
            <a:tailEnd/>
          </a:ln>
          <a:effectLst/>
        </p:spPr>
      </p:pic>
      <p:sp>
        <p:nvSpPr>
          <p:cNvPr id="3" name="Content Placeholder 2"/>
          <p:cNvSpPr>
            <a:spLocks noGrp="1"/>
          </p:cNvSpPr>
          <p:nvPr>
            <p:ph idx="1"/>
          </p:nvPr>
        </p:nvSpPr>
        <p:spPr>
          <a:xfrm>
            <a:off x="-381000" y="1905000"/>
            <a:ext cx="1828800" cy="4526280"/>
          </a:xfrm>
          <a:prstGeom prst="rect">
            <a:avLst/>
          </a:prstGeom>
        </p:spPr>
        <p:txBody>
          <a:bodyPr>
            <a:normAutofit/>
          </a:bodyPr>
          <a:lstStyle/>
          <a:p>
            <a:pPr marL="118872" indent="0">
              <a:buNone/>
            </a:pPr>
            <a:r>
              <a:rPr lang="en-US" sz="2800" dirty="0"/>
              <a:t> </a:t>
            </a:r>
          </a:p>
          <a:p>
            <a:pPr marL="457200" lvl="1" indent="0">
              <a:buNone/>
            </a:pPr>
            <a:r>
              <a:rPr lang="en-US" sz="2400" dirty="0"/>
              <a:t>Reward circuitry</a:t>
            </a:r>
          </a:p>
          <a:p>
            <a:pPr marL="457200" lvl="1" indent="0">
              <a:buNone/>
            </a:pPr>
            <a:endParaRPr lang="en-US" sz="2400" dirty="0"/>
          </a:p>
          <a:p>
            <a:pPr marL="457200" lvl="1" indent="0">
              <a:buNone/>
            </a:pPr>
            <a:endParaRPr lang="en-US" sz="2400" dirty="0"/>
          </a:p>
          <a:p>
            <a:pPr marL="457200" lvl="1" indent="0">
              <a:buNone/>
            </a:pPr>
            <a:r>
              <a:rPr lang="en-US" sz="2400" dirty="0"/>
              <a:t>Cognitive control </a:t>
            </a:r>
          </a:p>
          <a:p>
            <a:pPr marL="457200" lvl="1" indent="0">
              <a:buNone/>
            </a:pPr>
            <a:endParaRPr lang="en-US" sz="2400" dirty="0"/>
          </a:p>
          <a:p>
            <a:pPr marL="457200" lvl="1" indent="0">
              <a:buNone/>
            </a:pPr>
            <a:endParaRPr lang="en-US" sz="2400" dirty="0"/>
          </a:p>
        </p:txBody>
      </p:sp>
      <p:sp>
        <p:nvSpPr>
          <p:cNvPr id="4" name="Rectangle 3"/>
          <p:cNvSpPr/>
          <p:nvPr/>
        </p:nvSpPr>
        <p:spPr>
          <a:xfrm>
            <a:off x="4572000" y="1981200"/>
            <a:ext cx="3980577" cy="369332"/>
          </a:xfrm>
          <a:prstGeom prst="rect">
            <a:avLst/>
          </a:prstGeom>
        </p:spPr>
        <p:txBody>
          <a:bodyPr wrap="none">
            <a:spAutoFit/>
          </a:bodyPr>
          <a:lstStyle/>
          <a:p>
            <a:pPr lvl="1"/>
            <a:r>
              <a:rPr lang="en-US" dirty="0"/>
              <a:t>Their developmental interactions</a:t>
            </a:r>
          </a:p>
        </p:txBody>
      </p:sp>
    </p:spTree>
    <p:extLst>
      <p:ext uri="{BB962C8B-B14F-4D97-AF65-F5344CB8AC3E}">
        <p14:creationId xmlns:p14="http://schemas.microsoft.com/office/powerpoint/2010/main" val="12794969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Individual differences and risk susceptibility</a:t>
            </a:r>
          </a:p>
        </p:txBody>
      </p:sp>
      <p:sp>
        <p:nvSpPr>
          <p:cNvPr id="3" name="Content Placeholder 2"/>
          <p:cNvSpPr>
            <a:spLocks noGrp="1"/>
          </p:cNvSpPr>
          <p:nvPr>
            <p:ph idx="1"/>
          </p:nvPr>
        </p:nvSpPr>
        <p:spPr>
          <a:xfrm>
            <a:off x="457200" y="1646237"/>
            <a:ext cx="8229600" cy="4526280"/>
          </a:xfrm>
          <a:prstGeom prst="rect">
            <a:avLst/>
          </a:prstGeom>
        </p:spPr>
        <p:txBody>
          <a:bodyPr>
            <a:normAutofit/>
          </a:bodyPr>
          <a:lstStyle/>
          <a:p>
            <a:endParaRPr lang="en-US" dirty="0"/>
          </a:p>
          <a:p>
            <a:pPr lvl="1"/>
            <a:endParaRPr lang="en-US" dirty="0"/>
          </a:p>
          <a:p>
            <a:pPr lvl="1"/>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533400" y="1538545"/>
            <a:ext cx="8174230" cy="5319455"/>
          </a:xfrm>
          <a:prstGeom prst="rect">
            <a:avLst/>
          </a:prstGeom>
          <a:noFill/>
          <a:ln w="9525">
            <a:noFill/>
            <a:miter lim="800000"/>
            <a:headEnd/>
            <a:tailEnd/>
          </a:ln>
          <a:effectLst/>
        </p:spPr>
      </p:pic>
    </p:spTree>
    <p:extLst>
      <p:ext uri="{BB962C8B-B14F-4D97-AF65-F5344CB8AC3E}">
        <p14:creationId xmlns:p14="http://schemas.microsoft.com/office/powerpoint/2010/main" val="38074790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38175" y="1295400"/>
            <a:ext cx="8124825" cy="2771775"/>
          </a:xfrm>
          <a:prstGeom prst="rect">
            <a:avLst/>
          </a:prstGeom>
        </p:spPr>
      </p:pic>
      <p:sp>
        <p:nvSpPr>
          <p:cNvPr id="5" name="TextBox 4"/>
          <p:cNvSpPr txBox="1"/>
          <p:nvPr/>
        </p:nvSpPr>
        <p:spPr>
          <a:xfrm>
            <a:off x="-6096" y="6513052"/>
            <a:ext cx="1343125" cy="338554"/>
          </a:xfrm>
          <a:prstGeom prst="rect">
            <a:avLst/>
          </a:prstGeom>
          <a:noFill/>
        </p:spPr>
        <p:txBody>
          <a:bodyPr wrap="none" rtlCol="0">
            <a:spAutoFit/>
          </a:bodyPr>
          <a:lstStyle/>
          <a:p>
            <a:r>
              <a:rPr lang="en-US" sz="1600" dirty="0">
                <a:solidFill>
                  <a:schemeClr val="tx1">
                    <a:lumMod val="50000"/>
                    <a:lumOff val="50000"/>
                  </a:schemeClr>
                </a:solidFill>
              </a:rPr>
              <a:t>Kelly Shaffer</a:t>
            </a:r>
          </a:p>
        </p:txBody>
      </p:sp>
    </p:spTree>
    <p:extLst>
      <p:ext uri="{BB962C8B-B14F-4D97-AF65-F5344CB8AC3E}">
        <p14:creationId xmlns:p14="http://schemas.microsoft.com/office/powerpoint/2010/main" val="20698722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43000"/>
          </a:xfrm>
        </p:spPr>
        <p:txBody>
          <a:bodyPr>
            <a:noAutofit/>
          </a:bodyPr>
          <a:lstStyle/>
          <a:p>
            <a:pPr algn="ctr"/>
            <a:r>
              <a:rPr lang="en-US" sz="4000" dirty="0"/>
              <a:t>How low SES affects hormonal trajectories</a:t>
            </a:r>
          </a:p>
        </p:txBody>
      </p:sp>
      <p:sp>
        <p:nvSpPr>
          <p:cNvPr id="3" name="Content Placeholder 2"/>
          <p:cNvSpPr>
            <a:spLocks noGrp="1"/>
          </p:cNvSpPr>
          <p:nvPr>
            <p:ph idx="1"/>
          </p:nvPr>
        </p:nvSpPr>
        <p:spPr>
          <a:xfrm>
            <a:off x="457200" y="1646237"/>
            <a:ext cx="8229600" cy="4526280"/>
          </a:xfrm>
          <a:prstGeom prst="rect">
            <a:avLst/>
          </a:prstGeom>
        </p:spPr>
        <p:txBody>
          <a:bodyPr>
            <a:normAutofit lnSpcReduction="10000"/>
          </a:bodyPr>
          <a:lstStyle/>
          <a:p>
            <a:r>
              <a:rPr lang="en-US" dirty="0"/>
              <a:t>Low SES predictive of disparate risk in multiple domains including </a:t>
            </a:r>
          </a:p>
          <a:p>
            <a:pPr lvl="1"/>
            <a:r>
              <a:rPr lang="en-US" dirty="0"/>
              <a:t>Mental health</a:t>
            </a:r>
          </a:p>
          <a:p>
            <a:pPr lvl="1"/>
            <a:r>
              <a:rPr lang="en-US" dirty="0"/>
              <a:t>Physical health</a:t>
            </a:r>
          </a:p>
          <a:p>
            <a:pPr lvl="1"/>
            <a:r>
              <a:rPr lang="en-US" dirty="0"/>
              <a:t>Academic Achievement</a:t>
            </a:r>
          </a:p>
          <a:p>
            <a:r>
              <a:rPr lang="en-US" dirty="0"/>
              <a:t>Psychosocial factors alone do not account for the disparities</a:t>
            </a:r>
          </a:p>
          <a:p>
            <a:pPr lvl="1"/>
            <a:r>
              <a:rPr lang="en-US" dirty="0"/>
              <a:t>Alternate pathways? </a:t>
            </a:r>
          </a:p>
          <a:p>
            <a:r>
              <a:rPr lang="en-US" dirty="0"/>
              <a:t>How does poverty get under our skin?</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758033"/>
            <a:ext cx="2631831" cy="938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858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normAutofit fontScale="90000"/>
          </a:bodyPr>
          <a:lstStyle/>
          <a:p>
            <a:pPr algn="ctr"/>
            <a:r>
              <a:rPr lang="en-US" sz="4000" dirty="0"/>
              <a:t>Intellectual Ability and Cortical Development (Shaw et al., 2006)</a:t>
            </a:r>
          </a:p>
        </p:txBody>
      </p:sp>
      <p:sp>
        <p:nvSpPr>
          <p:cNvPr id="215043" name="Rectangle 3"/>
          <p:cNvSpPr>
            <a:spLocks noGrp="1" noChangeArrowheads="1"/>
          </p:cNvSpPr>
          <p:nvPr>
            <p:ph idx="1"/>
          </p:nvPr>
        </p:nvSpPr>
        <p:spPr>
          <a:xfrm>
            <a:off x="457200" y="1646237"/>
            <a:ext cx="8229600" cy="4526280"/>
          </a:xfrm>
          <a:prstGeom prst="rect">
            <a:avLst/>
          </a:prstGeom>
        </p:spPr>
        <p:txBody>
          <a:bodyPr/>
          <a:lstStyle/>
          <a:p>
            <a:r>
              <a:rPr lang="en-US" dirty="0"/>
              <a:t>Cortical Thickness</a:t>
            </a:r>
          </a:p>
          <a:p>
            <a:pPr lvl="1"/>
            <a:r>
              <a:rPr lang="en-US" dirty="0"/>
              <a:t>Index of </a:t>
            </a:r>
          </a:p>
          <a:p>
            <a:pPr lvl="2"/>
            <a:r>
              <a:rPr lang="en-US" dirty="0"/>
              <a:t>neuronal density</a:t>
            </a:r>
          </a:p>
          <a:p>
            <a:pPr lvl="2"/>
            <a:r>
              <a:rPr lang="en-US" dirty="0"/>
              <a:t>synaptic connections</a:t>
            </a:r>
          </a:p>
          <a:p>
            <a:pPr lvl="2"/>
            <a:r>
              <a:rPr lang="en-US" dirty="0" err="1"/>
              <a:t>myelination</a:t>
            </a:r>
            <a:endParaRPr lang="en-US" dirty="0"/>
          </a:p>
          <a:p>
            <a:pPr lvl="2">
              <a:buFont typeface="Wingdings" pitchFamily="2" charset="2"/>
              <a:buNone/>
            </a:pPr>
            <a:endParaRPr lang="en-US" dirty="0"/>
          </a:p>
          <a:p>
            <a:r>
              <a:rPr lang="en-US" dirty="0"/>
              <a:t>Regional differences in rates of </a:t>
            </a:r>
          </a:p>
          <a:p>
            <a:pPr>
              <a:buNone/>
            </a:pPr>
            <a:r>
              <a:rPr lang="en-US" dirty="0"/>
              <a:t>thickening and thinning over </a:t>
            </a:r>
          </a:p>
          <a:p>
            <a:pPr>
              <a:buNone/>
            </a:pPr>
            <a:r>
              <a:rPr lang="en-US" dirty="0"/>
              <a:t>development</a:t>
            </a:r>
          </a:p>
        </p:txBody>
      </p:sp>
    </p:spTree>
    <p:extLst>
      <p:ext uri="{BB962C8B-B14F-4D97-AF65-F5344CB8AC3E}">
        <p14:creationId xmlns:p14="http://schemas.microsoft.com/office/powerpoint/2010/main" val="13282577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poverty get under our skin?</a:t>
            </a:r>
          </a:p>
        </p:txBody>
      </p:sp>
      <p:sp>
        <p:nvSpPr>
          <p:cNvPr id="3" name="Content Placeholder 2"/>
          <p:cNvSpPr>
            <a:spLocks noGrp="1"/>
          </p:cNvSpPr>
          <p:nvPr>
            <p:ph idx="1"/>
          </p:nvPr>
        </p:nvSpPr>
        <p:spPr/>
        <p:txBody>
          <a:bodyPr/>
          <a:lstStyle/>
          <a:p>
            <a:r>
              <a:rPr lang="en-US" dirty="0"/>
              <a:t>“Health disparities are a pressing reality of our society”</a:t>
            </a:r>
          </a:p>
          <a:p>
            <a:pPr marL="118872" indent="0">
              <a:buNone/>
            </a:pPr>
            <a:endParaRPr lang="en-US" dirty="0"/>
          </a:p>
        </p:txBody>
      </p:sp>
      <p:sp>
        <p:nvSpPr>
          <p:cNvPr id="4" name="TextBox 3"/>
          <p:cNvSpPr txBox="1"/>
          <p:nvPr/>
        </p:nvSpPr>
        <p:spPr>
          <a:xfrm>
            <a:off x="-6096" y="6513052"/>
            <a:ext cx="2574231" cy="338554"/>
          </a:xfrm>
          <a:prstGeom prst="rect">
            <a:avLst/>
          </a:prstGeom>
          <a:noFill/>
        </p:spPr>
        <p:txBody>
          <a:bodyPr wrap="none" rtlCol="0">
            <a:spAutoFit/>
          </a:bodyPr>
          <a:lstStyle/>
          <a:p>
            <a:r>
              <a:rPr lang="en-US" sz="1600" dirty="0">
                <a:solidFill>
                  <a:schemeClr val="tx1">
                    <a:lumMod val="50000"/>
                    <a:lumOff val="50000"/>
                  </a:schemeClr>
                </a:solidFill>
              </a:rPr>
              <a:t>Shaffer | Chen et al., 2009</a:t>
            </a:r>
          </a:p>
        </p:txBody>
      </p:sp>
      <p:graphicFrame>
        <p:nvGraphicFramePr>
          <p:cNvPr id="5" name="Diagram 4"/>
          <p:cNvGraphicFramePr/>
          <p:nvPr/>
        </p:nvGraphicFramePr>
        <p:xfrm>
          <a:off x="914400" y="2618329"/>
          <a:ext cx="762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828800" y="3352800"/>
            <a:ext cx="19050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Vigilance for Threat</a:t>
            </a:r>
          </a:p>
        </p:txBody>
      </p:sp>
      <p:sp>
        <p:nvSpPr>
          <p:cNvPr id="7" name="Rounded Rectangle 6"/>
          <p:cNvSpPr/>
          <p:nvPr/>
        </p:nvSpPr>
        <p:spPr>
          <a:xfrm>
            <a:off x="1828800" y="5097518"/>
            <a:ext cx="19050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Daily Home Chaos</a:t>
            </a:r>
          </a:p>
        </p:txBody>
      </p:sp>
    </p:spTree>
    <p:extLst>
      <p:ext uri="{BB962C8B-B14F-4D97-AF65-F5344CB8AC3E}">
        <p14:creationId xmlns:p14="http://schemas.microsoft.com/office/powerpoint/2010/main" val="373175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normAutofit fontScale="92500" lnSpcReduction="10000"/>
          </a:bodyPr>
          <a:lstStyle/>
          <a:p>
            <a:r>
              <a:rPr lang="en-US" dirty="0"/>
              <a:t>54 healthy children </a:t>
            </a:r>
            <a:r>
              <a:rPr lang="en-US" dirty="0">
                <a:sym typeface="Wingdings" panose="05000000000000000000" pitchFamily="2" charset="2"/>
              </a:rPr>
              <a:t> 50 included in analyses</a:t>
            </a:r>
          </a:p>
          <a:p>
            <a:r>
              <a:rPr lang="en-US" dirty="0">
                <a:sym typeface="Wingdings" panose="05000000000000000000" pitchFamily="2" charset="2"/>
              </a:rPr>
              <a:t>IV: SES</a:t>
            </a:r>
          </a:p>
          <a:p>
            <a:pPr lvl="1"/>
            <a:r>
              <a:rPr lang="en-US" dirty="0">
                <a:sym typeface="Wingdings" panose="05000000000000000000" pitchFamily="2" charset="2"/>
              </a:rPr>
              <a:t>Family savings </a:t>
            </a:r>
          </a:p>
          <a:p>
            <a:pPr lvl="1"/>
            <a:r>
              <a:rPr lang="en-US" dirty="0">
                <a:sym typeface="Wingdings" panose="05000000000000000000" pitchFamily="2" charset="2"/>
              </a:rPr>
              <a:t>Home ownership</a:t>
            </a:r>
          </a:p>
          <a:p>
            <a:r>
              <a:rPr lang="en-US" dirty="0">
                <a:sym typeface="Wingdings" panose="05000000000000000000" pitchFamily="2" charset="2"/>
              </a:rPr>
              <a:t>Mediators:</a:t>
            </a:r>
          </a:p>
          <a:p>
            <a:pPr lvl="1"/>
            <a:r>
              <a:rPr lang="en-US" dirty="0">
                <a:sym typeface="Wingdings" panose="05000000000000000000" pitchFamily="2" charset="2"/>
              </a:rPr>
              <a:t>Children’s perception of threat – Cognitive Appraisal and Understanding of Social Events videos</a:t>
            </a:r>
          </a:p>
          <a:p>
            <a:pPr lvl="1"/>
            <a:r>
              <a:rPr lang="en-US" dirty="0">
                <a:sym typeface="Wingdings" panose="05000000000000000000" pitchFamily="2" charset="2"/>
              </a:rPr>
              <a:t>Household chaos – Parent report on Confusion, Hubbub, and Order Scale</a:t>
            </a:r>
          </a:p>
          <a:p>
            <a:r>
              <a:rPr lang="en-US" dirty="0">
                <a:sym typeface="Wingdings" panose="05000000000000000000" pitchFamily="2" charset="2"/>
              </a:rPr>
              <a:t>DV: Salivary cortisol – total cortisol output</a:t>
            </a:r>
          </a:p>
          <a:p>
            <a:endParaRPr lang="en-US" dirty="0"/>
          </a:p>
        </p:txBody>
      </p:sp>
      <p:sp>
        <p:nvSpPr>
          <p:cNvPr id="4" name="TextBox 3"/>
          <p:cNvSpPr txBox="1"/>
          <p:nvPr/>
        </p:nvSpPr>
        <p:spPr>
          <a:xfrm>
            <a:off x="-6096" y="6513052"/>
            <a:ext cx="2574231" cy="338554"/>
          </a:xfrm>
          <a:prstGeom prst="rect">
            <a:avLst/>
          </a:prstGeom>
          <a:noFill/>
        </p:spPr>
        <p:txBody>
          <a:bodyPr wrap="none" rtlCol="0">
            <a:spAutoFit/>
          </a:bodyPr>
          <a:lstStyle/>
          <a:p>
            <a:r>
              <a:rPr lang="en-US" sz="1600" dirty="0">
                <a:solidFill>
                  <a:schemeClr val="tx1">
                    <a:lumMod val="50000"/>
                    <a:lumOff val="50000"/>
                  </a:schemeClr>
                </a:solidFill>
              </a:rPr>
              <a:t>Shaffer | Chen et al., 2009</a:t>
            </a:r>
          </a:p>
        </p:txBody>
      </p:sp>
    </p:spTree>
    <p:extLst>
      <p:ext uri="{BB962C8B-B14F-4D97-AF65-F5344CB8AC3E}">
        <p14:creationId xmlns:p14="http://schemas.microsoft.com/office/powerpoint/2010/main" val="34453439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447800" y="152399"/>
            <a:ext cx="7391400" cy="6811315"/>
          </a:xfrm>
          <a:prstGeom prst="rect">
            <a:avLst/>
          </a:prstGeom>
        </p:spPr>
      </p:pic>
      <p:sp>
        <p:nvSpPr>
          <p:cNvPr id="5" name="TextBox 4"/>
          <p:cNvSpPr txBox="1"/>
          <p:nvPr/>
        </p:nvSpPr>
        <p:spPr>
          <a:xfrm>
            <a:off x="152400" y="4953000"/>
            <a:ext cx="1682496" cy="584775"/>
          </a:xfrm>
          <a:prstGeom prst="rect">
            <a:avLst/>
          </a:prstGeom>
          <a:noFill/>
        </p:spPr>
        <p:txBody>
          <a:bodyPr wrap="square" rtlCol="0">
            <a:spAutoFit/>
          </a:bodyPr>
          <a:lstStyle/>
          <a:p>
            <a:r>
              <a:rPr lang="en-US" sz="1600" dirty="0">
                <a:solidFill>
                  <a:schemeClr val="tx1">
                    <a:lumMod val="50000"/>
                    <a:lumOff val="50000"/>
                  </a:schemeClr>
                </a:solidFill>
              </a:rPr>
              <a:t>Shaffer | Chen et al., 2009</a:t>
            </a:r>
          </a:p>
        </p:txBody>
      </p:sp>
      <p:sp>
        <p:nvSpPr>
          <p:cNvPr id="2" name="Title 1"/>
          <p:cNvSpPr>
            <a:spLocks noGrp="1"/>
          </p:cNvSpPr>
          <p:nvPr>
            <p:ph type="title"/>
          </p:nvPr>
        </p:nvSpPr>
        <p:spPr>
          <a:xfrm>
            <a:off x="6248400" y="2362200"/>
            <a:ext cx="2266950" cy="2073274"/>
          </a:xfrm>
        </p:spPr>
        <p:txBody>
          <a:bodyPr/>
          <a:lstStyle/>
          <a:p>
            <a:r>
              <a:rPr lang="en-US" dirty="0"/>
              <a:t>SES and Cortisol</a:t>
            </a:r>
          </a:p>
        </p:txBody>
      </p:sp>
    </p:spTree>
    <p:extLst>
      <p:ext uri="{BB962C8B-B14F-4D97-AF65-F5344CB8AC3E}">
        <p14:creationId xmlns:p14="http://schemas.microsoft.com/office/powerpoint/2010/main" val="39264377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SES and Cortisol Moderated by Threat Interpretation and Chaos</a:t>
            </a:r>
          </a:p>
        </p:txBody>
      </p:sp>
      <p:graphicFrame>
        <p:nvGraphicFramePr>
          <p:cNvPr id="5" name="Diagram 4"/>
          <p:cNvGraphicFramePr/>
          <p:nvPr/>
        </p:nvGraphicFramePr>
        <p:xfrm>
          <a:off x="914400" y="2667000"/>
          <a:ext cx="71628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3352800" y="4267200"/>
            <a:ext cx="2298296" cy="1310640"/>
            <a:chOff x="2432251" y="982980"/>
            <a:chExt cx="2298296" cy="1310640"/>
          </a:xfrm>
        </p:grpSpPr>
        <p:sp>
          <p:nvSpPr>
            <p:cNvPr id="7" name="Rounded Rectangle 6"/>
            <p:cNvSpPr/>
            <p:nvPr/>
          </p:nvSpPr>
          <p:spPr>
            <a:xfrm>
              <a:off x="2432251" y="982980"/>
              <a:ext cx="2298296" cy="1310640"/>
            </a:xfrm>
            <a:prstGeom prst="roundRect">
              <a:avLst/>
            </a:prstGeom>
          </p:spPr>
          <p:style>
            <a:lnRef idx="1">
              <a:schemeClr val="dk1"/>
            </a:lnRef>
            <a:fillRef idx="2">
              <a:schemeClr val="dk1"/>
            </a:fillRef>
            <a:effectRef idx="1">
              <a:schemeClr val="dk1"/>
            </a:effectRef>
            <a:fontRef idx="minor">
              <a:schemeClr val="dk1"/>
            </a:fontRef>
          </p:style>
        </p:sp>
        <p:sp>
          <p:nvSpPr>
            <p:cNvPr id="8" name="Rounded Rectangle 4"/>
            <p:cNvSpPr/>
            <p:nvPr/>
          </p:nvSpPr>
          <p:spPr>
            <a:xfrm>
              <a:off x="2496231" y="1046960"/>
              <a:ext cx="2170336" cy="1182680"/>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400" kern="1200" dirty="0"/>
                <a:t>Threat </a:t>
              </a:r>
              <a:r>
                <a:rPr lang="en-US" sz="2400" dirty="0"/>
                <a:t>Interpretation</a:t>
              </a:r>
              <a:endParaRPr lang="en-US" sz="2400" kern="1200" dirty="0"/>
            </a:p>
          </p:txBody>
        </p:sp>
      </p:grpSp>
      <p:sp>
        <p:nvSpPr>
          <p:cNvPr id="9" name="TextBox 8"/>
          <p:cNvSpPr txBox="1"/>
          <p:nvPr/>
        </p:nvSpPr>
        <p:spPr>
          <a:xfrm>
            <a:off x="-6096" y="6513052"/>
            <a:ext cx="2574231" cy="338554"/>
          </a:xfrm>
          <a:prstGeom prst="rect">
            <a:avLst/>
          </a:prstGeom>
          <a:noFill/>
        </p:spPr>
        <p:txBody>
          <a:bodyPr wrap="none" rtlCol="0">
            <a:spAutoFit/>
          </a:bodyPr>
          <a:lstStyle/>
          <a:p>
            <a:r>
              <a:rPr lang="en-US" sz="1600" dirty="0">
                <a:solidFill>
                  <a:schemeClr val="tx1">
                    <a:lumMod val="50000"/>
                    <a:lumOff val="50000"/>
                  </a:schemeClr>
                </a:solidFill>
              </a:rPr>
              <a:t>Shaffer | Chen et al., 2009</a:t>
            </a:r>
          </a:p>
        </p:txBody>
      </p:sp>
    </p:spTree>
    <p:extLst>
      <p:ext uri="{BB962C8B-B14F-4D97-AF65-F5344CB8AC3E}">
        <p14:creationId xmlns:p14="http://schemas.microsoft.com/office/powerpoint/2010/main" val="26503316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SES and Cortisol Moderated by Threat Interpretation</a:t>
            </a:r>
          </a:p>
        </p:txBody>
      </p:sp>
      <p:pic>
        <p:nvPicPr>
          <p:cNvPr id="4" name="Picture 3"/>
          <p:cNvPicPr>
            <a:picLocks noChangeAspect="1"/>
          </p:cNvPicPr>
          <p:nvPr/>
        </p:nvPicPr>
        <p:blipFill>
          <a:blip r:embed="rId3"/>
          <a:stretch>
            <a:fillRect/>
          </a:stretch>
        </p:blipFill>
        <p:spPr>
          <a:xfrm>
            <a:off x="152400" y="1636783"/>
            <a:ext cx="4572000" cy="3378266"/>
          </a:xfrm>
          <a:prstGeom prst="rect">
            <a:avLst/>
          </a:prstGeom>
        </p:spPr>
      </p:pic>
      <p:graphicFrame>
        <p:nvGraphicFramePr>
          <p:cNvPr id="5" name="Diagram 4"/>
          <p:cNvGraphicFramePr/>
          <p:nvPr/>
        </p:nvGraphicFramePr>
        <p:xfrm>
          <a:off x="4419600" y="8153400"/>
          <a:ext cx="3810000" cy="1487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6096" y="6513052"/>
            <a:ext cx="2574231" cy="338554"/>
          </a:xfrm>
          <a:prstGeom prst="rect">
            <a:avLst/>
          </a:prstGeom>
          <a:noFill/>
        </p:spPr>
        <p:txBody>
          <a:bodyPr wrap="none" rtlCol="0">
            <a:spAutoFit/>
          </a:bodyPr>
          <a:lstStyle/>
          <a:p>
            <a:r>
              <a:rPr lang="en-US" sz="1600" dirty="0">
                <a:solidFill>
                  <a:schemeClr val="tx1">
                    <a:lumMod val="50000"/>
                    <a:lumOff val="50000"/>
                  </a:schemeClr>
                </a:solidFill>
              </a:rPr>
              <a:t>Shaffer | Chen et al., 2009</a:t>
            </a:r>
          </a:p>
        </p:txBody>
      </p:sp>
      <p:pic>
        <p:nvPicPr>
          <p:cNvPr id="7" name="Picture 6"/>
          <p:cNvPicPr>
            <a:picLocks noChangeAspect="1"/>
          </p:cNvPicPr>
          <p:nvPr/>
        </p:nvPicPr>
        <p:blipFill>
          <a:blip r:embed="rId9"/>
          <a:stretch>
            <a:fillRect/>
          </a:stretch>
        </p:blipFill>
        <p:spPr>
          <a:xfrm>
            <a:off x="4584700" y="2498940"/>
            <a:ext cx="4419600" cy="2688321"/>
          </a:xfrm>
          <a:prstGeom prst="rect">
            <a:avLst/>
          </a:prstGeom>
        </p:spPr>
      </p:pic>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n-ea"/>
                <a:cs typeface="+mn-cs"/>
              </a:rPr>
              <a:t>Both home ownership and family savings became nonsignificant predictors of total cortisol output when threat interpretation included in model</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ea typeface="+mn-ea"/>
                <a:cs typeface="+mn-cs"/>
              </a:rPr>
              <a:t>Reduced effect of SES by about 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n-ea"/>
                <a:cs typeface="+mn-cs"/>
              </a:rPr>
              <a:t>Both home ownership and family savings became nonsignificant predictors of total cortisol output when threat interpretation included in model</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ea typeface="+mn-ea"/>
                <a:cs typeface="+mn-cs"/>
              </a:rPr>
              <a:t>Reduced effect of SES by about 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p:nvPr/>
        </p:nvSpPr>
        <p:spPr>
          <a:xfrm>
            <a:off x="2819400" y="5187261"/>
            <a:ext cx="4572000" cy="1477328"/>
          </a:xfrm>
          <a:prstGeom prst="rect">
            <a:avLst/>
          </a:prstGeom>
        </p:spPr>
        <p:txBody>
          <a:bodyPr>
            <a:spAutoFit/>
          </a:bodyPr>
          <a:lstStyle/>
          <a:p>
            <a:r>
              <a:rPr lang="en-US" dirty="0"/>
              <a:t>Both home ownership and family savings became </a:t>
            </a:r>
            <a:r>
              <a:rPr lang="en-US" dirty="0" err="1"/>
              <a:t>nonsignificant</a:t>
            </a:r>
            <a:r>
              <a:rPr lang="en-US" dirty="0"/>
              <a:t> predictors of total cortisol output when threat interpretation included in model</a:t>
            </a:r>
          </a:p>
          <a:p>
            <a:pPr marL="171450" indent="-171450">
              <a:buFontTx/>
              <a:buChar char="-"/>
            </a:pPr>
            <a:r>
              <a:rPr lang="en-US" dirty="0"/>
              <a:t>Reduced effect of SES by about 40%</a:t>
            </a:r>
          </a:p>
        </p:txBody>
      </p:sp>
    </p:spTree>
    <p:extLst>
      <p:ext uri="{BB962C8B-B14F-4D97-AF65-F5344CB8AC3E}">
        <p14:creationId xmlns:p14="http://schemas.microsoft.com/office/powerpoint/2010/main" val="25937517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SES and Cortisol Moderated by Chaos</a:t>
            </a:r>
          </a:p>
        </p:txBody>
      </p:sp>
      <p:graphicFrame>
        <p:nvGraphicFramePr>
          <p:cNvPr id="5" name="Diagram 4"/>
          <p:cNvGraphicFramePr/>
          <p:nvPr/>
        </p:nvGraphicFramePr>
        <p:xfrm>
          <a:off x="2209800" y="4038600"/>
          <a:ext cx="5867400" cy="2643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381000" y="1828799"/>
            <a:ext cx="4419600" cy="2688321"/>
          </a:xfrm>
          <a:prstGeom prst="rect">
            <a:avLst/>
          </a:prstGeom>
        </p:spPr>
      </p:pic>
      <p:sp>
        <p:nvSpPr>
          <p:cNvPr id="6" name="TextBox 5"/>
          <p:cNvSpPr txBox="1"/>
          <p:nvPr/>
        </p:nvSpPr>
        <p:spPr>
          <a:xfrm>
            <a:off x="-6096" y="6513052"/>
            <a:ext cx="2574231" cy="338554"/>
          </a:xfrm>
          <a:prstGeom prst="rect">
            <a:avLst/>
          </a:prstGeom>
          <a:noFill/>
        </p:spPr>
        <p:txBody>
          <a:bodyPr wrap="none" rtlCol="0">
            <a:spAutoFit/>
          </a:bodyPr>
          <a:lstStyle/>
          <a:p>
            <a:r>
              <a:rPr lang="en-US" sz="1600" dirty="0">
                <a:solidFill>
                  <a:schemeClr val="tx1">
                    <a:lumMod val="50000"/>
                    <a:lumOff val="50000"/>
                  </a:schemeClr>
                </a:solidFill>
              </a:rPr>
              <a:t>Shaffer | Chen et al., 2009</a:t>
            </a:r>
          </a:p>
        </p:txBody>
      </p:sp>
    </p:spTree>
    <p:extLst>
      <p:ext uri="{BB962C8B-B14F-4D97-AF65-F5344CB8AC3E}">
        <p14:creationId xmlns:p14="http://schemas.microsoft.com/office/powerpoint/2010/main" val="12852648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Perceptions of threat as a mediator</a:t>
            </a:r>
          </a:p>
        </p:txBody>
      </p:sp>
      <p:sp>
        <p:nvSpPr>
          <p:cNvPr id="3" name="Content Placeholder 2"/>
          <p:cNvSpPr>
            <a:spLocks noGrp="1"/>
          </p:cNvSpPr>
          <p:nvPr>
            <p:ph sz="half" idx="1"/>
          </p:nvPr>
        </p:nvSpPr>
        <p:spPr/>
        <p:txBody>
          <a:bodyPr>
            <a:normAutofit fontScale="85000" lnSpcReduction="20000"/>
          </a:bodyPr>
          <a:lstStyle/>
          <a:p>
            <a:r>
              <a:rPr lang="en-US" dirty="0"/>
              <a:t>‘Less family savings was associated with greater child threat interpretations, r(49) = –.47, p &lt; .01. </a:t>
            </a:r>
          </a:p>
          <a:p>
            <a:r>
              <a:rPr lang="en-US" dirty="0"/>
              <a:t>Similarly, children living in rented homes made greater threat interpretations, t(47) = 2.88, p &lt; .01 (see Fig. 2). </a:t>
            </a:r>
          </a:p>
          <a:p>
            <a:r>
              <a:rPr lang="en-US" dirty="0"/>
              <a:t>In turn, greater threat interpretations predicted larger increases in cortisol AUC over time (b = 0.3698, SE = 0.1853, p = .05).’</a:t>
            </a:r>
          </a:p>
        </p:txBody>
      </p:sp>
      <p:sp>
        <p:nvSpPr>
          <p:cNvPr id="4" name="Content Placeholder 3"/>
          <p:cNvSpPr>
            <a:spLocks noGrp="1"/>
          </p:cNvSpPr>
          <p:nvPr>
            <p:ph sz="half" idx="2"/>
          </p:nvPr>
        </p:nvSpPr>
        <p:spPr/>
        <p:txBody>
          <a:bodyPr>
            <a:normAutofit fontScale="85000" lnSpcReduction="20000"/>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738" y="1512277"/>
            <a:ext cx="3286125"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92859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 and Cortisol Interactions </a:t>
            </a:r>
          </a:p>
        </p:txBody>
      </p:sp>
      <p:graphicFrame>
        <p:nvGraphicFramePr>
          <p:cNvPr id="4" name="Diagram 3"/>
          <p:cNvGraphicFramePr/>
          <p:nvPr/>
        </p:nvGraphicFramePr>
        <p:xfrm>
          <a:off x="762000" y="2057400"/>
          <a:ext cx="762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3581400" y="2612666"/>
            <a:ext cx="19050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Girls &gt; Boys</a:t>
            </a:r>
          </a:p>
        </p:txBody>
      </p:sp>
      <p:sp>
        <p:nvSpPr>
          <p:cNvPr id="6" name="Rounded Rectangle 5"/>
          <p:cNvSpPr/>
          <p:nvPr/>
        </p:nvSpPr>
        <p:spPr>
          <a:xfrm>
            <a:off x="3584448" y="4620671"/>
            <a:ext cx="19050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Post-Puberty &gt; Pre-Puberty</a:t>
            </a:r>
          </a:p>
        </p:txBody>
      </p:sp>
      <p:sp>
        <p:nvSpPr>
          <p:cNvPr id="7" name="TextBox 6"/>
          <p:cNvSpPr txBox="1"/>
          <p:nvPr/>
        </p:nvSpPr>
        <p:spPr>
          <a:xfrm>
            <a:off x="-6096" y="6513052"/>
            <a:ext cx="2574231" cy="338554"/>
          </a:xfrm>
          <a:prstGeom prst="rect">
            <a:avLst/>
          </a:prstGeom>
          <a:noFill/>
        </p:spPr>
        <p:txBody>
          <a:bodyPr wrap="none" rtlCol="0">
            <a:spAutoFit/>
          </a:bodyPr>
          <a:lstStyle/>
          <a:p>
            <a:r>
              <a:rPr lang="en-US" sz="1600" dirty="0">
                <a:solidFill>
                  <a:schemeClr val="tx1">
                    <a:lumMod val="50000"/>
                    <a:lumOff val="50000"/>
                  </a:schemeClr>
                </a:solidFill>
              </a:rPr>
              <a:t>Shaffer | Chen et al., 2009</a:t>
            </a:r>
          </a:p>
        </p:txBody>
      </p:sp>
    </p:spTree>
    <p:extLst>
      <p:ext uri="{BB962C8B-B14F-4D97-AF65-F5344CB8AC3E}">
        <p14:creationId xmlns:p14="http://schemas.microsoft.com/office/powerpoint/2010/main" val="32521187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normAutofit fontScale="90000"/>
          </a:bodyPr>
          <a:lstStyle/>
          <a:p>
            <a:pPr algn="ctr"/>
            <a:r>
              <a:rPr lang="en-US" sz="4000" dirty="0"/>
              <a:t>Methods in Developmental </a:t>
            </a:r>
            <a:br>
              <a:rPr lang="en-US" sz="4000" dirty="0"/>
            </a:br>
            <a:r>
              <a:rPr lang="en-US" sz="4000" dirty="0"/>
              <a:t>Neuroscience</a:t>
            </a:r>
          </a:p>
        </p:txBody>
      </p:sp>
      <p:sp>
        <p:nvSpPr>
          <p:cNvPr id="215043" name="Rectangle 3"/>
          <p:cNvSpPr>
            <a:spLocks noGrp="1" noChangeArrowheads="1"/>
          </p:cNvSpPr>
          <p:nvPr>
            <p:ph type="body" idx="4294967295"/>
          </p:nvPr>
        </p:nvSpPr>
        <p:spPr>
          <a:xfrm>
            <a:off x="457200" y="1646237"/>
            <a:ext cx="8229600" cy="4526280"/>
          </a:xfrm>
          <a:prstGeom prst="rect">
            <a:avLst/>
          </a:prstGeom>
        </p:spPr>
        <p:txBody>
          <a:bodyPr/>
          <a:lstStyle/>
          <a:p>
            <a:r>
              <a:rPr lang="en-US" dirty="0"/>
              <a:t>Direct Assessments</a:t>
            </a:r>
          </a:p>
          <a:p>
            <a:pPr lvl="1"/>
            <a:r>
              <a:rPr lang="en-US" dirty="0"/>
              <a:t>EEG/ERP</a:t>
            </a:r>
          </a:p>
          <a:p>
            <a:pPr lvl="1"/>
            <a:r>
              <a:rPr lang="en-US" dirty="0"/>
              <a:t>Functional Magnetic Resonance Imaging (fMRI)</a:t>
            </a:r>
          </a:p>
          <a:p>
            <a:pPr lvl="1"/>
            <a:r>
              <a:rPr lang="en-US" dirty="0"/>
              <a:t>Near Infrared Spectroscopy (NIRS)</a:t>
            </a:r>
          </a:p>
          <a:p>
            <a:endParaRPr lang="en-US" dirty="0"/>
          </a:p>
          <a:p>
            <a:r>
              <a:rPr lang="en-US" dirty="0"/>
              <a:t>Indirect Assessments</a:t>
            </a:r>
          </a:p>
          <a:p>
            <a:pPr lvl="1"/>
            <a:r>
              <a:rPr lang="en-US" dirty="0"/>
              <a:t>Marker Tasks</a:t>
            </a:r>
          </a:p>
        </p:txBody>
      </p:sp>
    </p:spTree>
    <p:extLst>
      <p:ext uri="{BB962C8B-B14F-4D97-AF65-F5344CB8AC3E}">
        <p14:creationId xmlns:p14="http://schemas.microsoft.com/office/powerpoint/2010/main" val="38090721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228600"/>
            <a:ext cx="8229600" cy="1143000"/>
          </a:xfrm>
        </p:spPr>
        <p:txBody>
          <a:bodyPr/>
          <a:lstStyle/>
          <a:p>
            <a:pPr algn="ctr"/>
            <a:r>
              <a:rPr lang="en-US" sz="4000" dirty="0"/>
              <a:t>EEG/ERP Assessments</a:t>
            </a:r>
          </a:p>
        </p:txBody>
      </p:sp>
      <p:pic>
        <p:nvPicPr>
          <p:cNvPr id="231427" name="Picture 3" descr="eeg9mo"/>
          <p:cNvPicPr>
            <a:picLocks noGrp="1" noChangeAspect="1" noChangeArrowheads="1"/>
          </p:cNvPicPr>
          <p:nvPr>
            <p:ph sz="quarter" idx="2"/>
          </p:nvPr>
        </p:nvPicPr>
        <p:blipFill>
          <a:blip r:embed="rId3" cstate="print"/>
          <a:srcRect/>
          <a:stretch>
            <a:fillRect/>
          </a:stretch>
        </p:blipFill>
        <p:spPr>
          <a:xfrm>
            <a:off x="6781800" y="1700212"/>
            <a:ext cx="2235200" cy="2185988"/>
          </a:xfrm>
          <a:noFill/>
          <a:ln/>
        </p:spPr>
      </p:pic>
      <p:pic>
        <p:nvPicPr>
          <p:cNvPr id="231428" name="Picture 4" descr="Picture2"/>
          <p:cNvPicPr>
            <a:picLocks noGrp="1" noChangeAspect="1" noChangeArrowheads="1"/>
          </p:cNvPicPr>
          <p:nvPr>
            <p:ph sz="quarter" idx="3"/>
          </p:nvPr>
        </p:nvPicPr>
        <p:blipFill>
          <a:blip r:embed="rId4" cstate="print"/>
          <a:srcRect/>
          <a:stretch>
            <a:fillRect/>
          </a:stretch>
        </p:blipFill>
        <p:spPr>
          <a:xfrm>
            <a:off x="5410200" y="4114800"/>
            <a:ext cx="2916238" cy="2187575"/>
          </a:xfrm>
          <a:noFill/>
          <a:ln/>
        </p:spPr>
      </p:pic>
      <p:pic>
        <p:nvPicPr>
          <p:cNvPr id="231429" name="Picture 5" descr="P6280003"/>
          <p:cNvPicPr>
            <a:picLocks noChangeAspect="1" noChangeArrowheads="1"/>
          </p:cNvPicPr>
          <p:nvPr/>
        </p:nvPicPr>
        <p:blipFill>
          <a:blip r:embed="rId5" cstate="print"/>
          <a:srcRect/>
          <a:stretch>
            <a:fillRect/>
          </a:stretch>
        </p:blipFill>
        <p:spPr bwMode="auto">
          <a:xfrm>
            <a:off x="381000" y="1752600"/>
            <a:ext cx="1981200" cy="1485900"/>
          </a:xfrm>
          <a:prstGeom prst="rect">
            <a:avLst/>
          </a:prstGeom>
          <a:noFill/>
          <a:ln w="9525">
            <a:noFill/>
            <a:miter lim="800000"/>
            <a:headEnd/>
            <a:tailEnd/>
          </a:ln>
        </p:spPr>
      </p:pic>
      <p:pic>
        <p:nvPicPr>
          <p:cNvPr id="231430" name="Picture 6" descr="AspEEGcon"/>
          <p:cNvPicPr>
            <a:picLocks noChangeAspect="1" noChangeArrowheads="1"/>
          </p:cNvPicPr>
          <p:nvPr/>
        </p:nvPicPr>
        <p:blipFill>
          <a:blip r:embed="rId6" cstate="print"/>
          <a:srcRect/>
          <a:stretch>
            <a:fillRect/>
          </a:stretch>
        </p:blipFill>
        <p:spPr bwMode="auto">
          <a:xfrm>
            <a:off x="381000" y="4724400"/>
            <a:ext cx="1981200" cy="1295400"/>
          </a:xfrm>
          <a:prstGeom prst="rect">
            <a:avLst/>
          </a:prstGeom>
          <a:noFill/>
          <a:ln w="9525">
            <a:noFill/>
            <a:miter lim="800000"/>
            <a:headEnd/>
            <a:tailEnd/>
          </a:ln>
        </p:spPr>
      </p:pic>
      <p:pic>
        <p:nvPicPr>
          <p:cNvPr id="231431" name="Picture 7"/>
          <p:cNvPicPr>
            <a:picLocks noChangeAspect="1" noChangeArrowheads="1"/>
          </p:cNvPicPr>
          <p:nvPr/>
        </p:nvPicPr>
        <p:blipFill>
          <a:blip r:embed="rId7" cstate="print"/>
          <a:srcRect/>
          <a:stretch>
            <a:fillRect/>
          </a:stretch>
        </p:blipFill>
        <p:spPr bwMode="auto">
          <a:xfrm>
            <a:off x="2895600" y="4495800"/>
            <a:ext cx="1498600" cy="2038350"/>
          </a:xfrm>
          <a:prstGeom prst="rect">
            <a:avLst/>
          </a:prstGeom>
          <a:noFill/>
          <a:ln w="9525">
            <a:noFill/>
            <a:miter lim="800000"/>
            <a:headEnd/>
            <a:tailEnd/>
          </a:ln>
          <a:effectLst/>
        </p:spPr>
      </p:pic>
      <p:pic>
        <p:nvPicPr>
          <p:cNvPr id="231432" name="Picture 8"/>
          <p:cNvPicPr>
            <a:picLocks noChangeAspect="1" noChangeArrowheads="1"/>
          </p:cNvPicPr>
          <p:nvPr/>
        </p:nvPicPr>
        <p:blipFill>
          <a:blip r:embed="rId8" cstate="print"/>
          <a:srcRect/>
          <a:stretch>
            <a:fillRect/>
          </a:stretch>
        </p:blipFill>
        <p:spPr bwMode="auto">
          <a:xfrm>
            <a:off x="3733800" y="1676400"/>
            <a:ext cx="1652588" cy="2209800"/>
          </a:xfrm>
          <a:prstGeom prst="rect">
            <a:avLst/>
          </a:prstGeom>
          <a:noFill/>
          <a:ln w="9525">
            <a:noFill/>
            <a:miter lim="800000"/>
            <a:headEnd/>
            <a:tailEnd/>
          </a:ln>
          <a:effectLst/>
        </p:spPr>
      </p:pic>
    </p:spTree>
    <p:extLst>
      <p:ext uri="{BB962C8B-B14F-4D97-AF65-F5344CB8AC3E}">
        <p14:creationId xmlns:p14="http://schemas.microsoft.com/office/powerpoint/2010/main" val="300791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Longitudinal design..</a:t>
            </a:r>
          </a:p>
        </p:txBody>
      </p:sp>
      <p:sp>
        <p:nvSpPr>
          <p:cNvPr id="3" name="Content Placeholder 2"/>
          <p:cNvSpPr>
            <a:spLocks noGrp="1"/>
          </p:cNvSpPr>
          <p:nvPr>
            <p:ph idx="1"/>
          </p:nvPr>
        </p:nvSpPr>
        <p:spPr/>
        <p:txBody>
          <a:bodyPr>
            <a:normAutofit/>
          </a:bodyPr>
          <a:lstStyle/>
          <a:p>
            <a:r>
              <a:rPr lang="en-US" dirty="0"/>
              <a:t>178 participants (58%) had at least two scans; 92 (30%) had three or more scans; </a:t>
            </a:r>
          </a:p>
          <a:p>
            <a:r>
              <a:rPr lang="en-US" dirty="0"/>
              <a:t>Mean </a:t>
            </a:r>
            <a:r>
              <a:rPr lang="en-US" dirty="0" err="1"/>
              <a:t>interscan</a:t>
            </a:r>
            <a:r>
              <a:rPr lang="en-US" dirty="0"/>
              <a:t> interval was ~2 </a:t>
            </a:r>
            <a:r>
              <a:rPr lang="en-US" dirty="0" err="1"/>
              <a:t>yr</a:t>
            </a:r>
            <a:endParaRPr lang="en-US" dirty="0"/>
          </a:p>
          <a:p>
            <a:pPr lvl="1"/>
            <a:r>
              <a:rPr lang="en-US" dirty="0"/>
              <a:t>Superior (121–149), high (109–120), &amp; average intelligence (IQ range 83–108). </a:t>
            </a:r>
          </a:p>
          <a:p>
            <a:pPr lvl="2"/>
            <a:r>
              <a:rPr lang="en-US" sz="1400" dirty="0">
                <a:hlinkClick r:id="rId3"/>
              </a:rPr>
              <a:t>http://</a:t>
            </a:r>
            <a:r>
              <a:rPr lang="en-US" sz="1400" dirty="0"/>
              <a:t>: </a:t>
            </a:r>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556" r="26889" b="81448"/>
          <a:stretch/>
        </p:blipFill>
        <p:spPr bwMode="auto">
          <a:xfrm>
            <a:off x="1066800" y="4332653"/>
            <a:ext cx="6705600" cy="158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11200" y="7398435"/>
            <a:ext cx="4572000" cy="646331"/>
          </a:xfrm>
          <a:prstGeom prst="rect">
            <a:avLst/>
          </a:prstGeom>
        </p:spPr>
        <p:txBody>
          <a:bodyPr>
            <a:spAutoFit/>
          </a:bodyPr>
          <a:lstStyle/>
          <a:p>
            <a:pPr lvl="1"/>
            <a:r>
              <a:rPr lang="en-US" dirty="0"/>
              <a:t>Age-appropriate versions of </a:t>
            </a:r>
            <a:r>
              <a:rPr lang="en-US" dirty="0" err="1"/>
              <a:t>Weschler</a:t>
            </a:r>
            <a:r>
              <a:rPr lang="en-US" dirty="0"/>
              <a:t> scales. </a:t>
            </a:r>
          </a:p>
        </p:txBody>
      </p:sp>
      <p:sp>
        <p:nvSpPr>
          <p:cNvPr id="6" name="Rectangle 5"/>
          <p:cNvSpPr/>
          <p:nvPr/>
        </p:nvSpPr>
        <p:spPr>
          <a:xfrm>
            <a:off x="4343401" y="6077634"/>
            <a:ext cx="4572000" cy="646331"/>
          </a:xfrm>
          <a:prstGeom prst="rect">
            <a:avLst/>
          </a:prstGeom>
        </p:spPr>
        <p:txBody>
          <a:bodyPr>
            <a:spAutoFit/>
          </a:bodyPr>
          <a:lstStyle/>
          <a:p>
            <a:r>
              <a:rPr lang="en-US" dirty="0">
                <a:hlinkClick r:id="rId3"/>
              </a:rPr>
              <a:t>www.nature.com/nature/journal/v440/n7084/extref/nature04513-s1.pdf</a:t>
            </a:r>
            <a:endParaRPr lang="en-US" dirty="0"/>
          </a:p>
        </p:txBody>
      </p:sp>
    </p:spTree>
    <p:extLst>
      <p:ext uri="{BB962C8B-B14F-4D97-AF65-F5344CB8AC3E}">
        <p14:creationId xmlns:p14="http://schemas.microsoft.com/office/powerpoint/2010/main" val="11656675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algn="ctr"/>
            <a:r>
              <a:rPr lang="en-US" dirty="0"/>
              <a:t>The EEG signal</a:t>
            </a:r>
          </a:p>
        </p:txBody>
      </p:sp>
      <p:sp>
        <p:nvSpPr>
          <p:cNvPr id="233475" name="Rectangle 3"/>
          <p:cNvSpPr>
            <a:spLocks noGrp="1" noChangeArrowheads="1"/>
          </p:cNvSpPr>
          <p:nvPr>
            <p:ph sz="half" idx="1"/>
          </p:nvPr>
        </p:nvSpPr>
        <p:spPr>
          <a:xfrm>
            <a:off x="457200" y="1773936"/>
            <a:ext cx="2971800" cy="4623816"/>
          </a:xfrm>
          <a:prstGeom prst="rect">
            <a:avLst/>
          </a:prstGeom>
        </p:spPr>
        <p:txBody>
          <a:bodyPr>
            <a:normAutofit fontScale="92500" lnSpcReduction="20000"/>
          </a:bodyPr>
          <a:lstStyle/>
          <a:p>
            <a:r>
              <a:rPr lang="en-US" dirty="0"/>
              <a:t>Baseline/Resting EEG</a:t>
            </a:r>
          </a:p>
          <a:p>
            <a:pPr lvl="1"/>
            <a:r>
              <a:rPr lang="en-US" dirty="0"/>
              <a:t>Ongoing EEG-- summation of all electrical activity occurring in the brain at a given moment</a:t>
            </a:r>
          </a:p>
          <a:p>
            <a:pPr lvl="1"/>
            <a:r>
              <a:rPr lang="en-US" dirty="0"/>
              <a:t>Frequency distributions -- indicators of state (sleep/wake) and trait (arousal) marker</a:t>
            </a:r>
          </a:p>
        </p:txBody>
      </p:sp>
      <p:sp>
        <p:nvSpPr>
          <p:cNvPr id="2" name="Content Placeholder 1"/>
          <p:cNvSpPr>
            <a:spLocks noGrp="1"/>
          </p:cNvSpPr>
          <p:nvPr>
            <p:ph sz="half" idx="2"/>
          </p:nvPr>
        </p:nvSpPr>
        <p:spPr/>
        <p:txBody>
          <a:bodyPr>
            <a:normAutofit fontScale="92500" lnSpcReduction="20000"/>
          </a:bodyPr>
          <a:lstStyle/>
          <a:p>
            <a:endParaRPr lang="en-US"/>
          </a:p>
        </p:txBody>
      </p:sp>
      <p:pic>
        <p:nvPicPr>
          <p:cNvPr id="1026" name="Picture 2" descr="http://www.trueimpact.ca/wp-content/uploads/2013/02/specific-eeg-stat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43736"/>
            <a:ext cx="5562600" cy="541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5209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normAutofit/>
          </a:bodyPr>
          <a:lstStyle/>
          <a:p>
            <a:pPr algn="ctr"/>
            <a:r>
              <a:rPr lang="en-US" dirty="0"/>
              <a:t>Event-Related Potentials (ERPs)</a:t>
            </a:r>
          </a:p>
        </p:txBody>
      </p:sp>
      <p:sp>
        <p:nvSpPr>
          <p:cNvPr id="234499" name="Rectangle 3"/>
          <p:cNvSpPr>
            <a:spLocks noGrp="1" noChangeArrowheads="1"/>
          </p:cNvSpPr>
          <p:nvPr>
            <p:ph sz="half" idx="1"/>
          </p:nvPr>
        </p:nvSpPr>
        <p:spPr>
          <a:prstGeom prst="rect">
            <a:avLst/>
          </a:prstGeom>
        </p:spPr>
        <p:txBody>
          <a:bodyPr/>
          <a:lstStyle/>
          <a:p>
            <a:r>
              <a:rPr lang="en-US" dirty="0"/>
              <a:t>EEG data is time-locked to a </a:t>
            </a:r>
            <a:r>
              <a:rPr lang="en-US" b="1" i="1" dirty="0"/>
              <a:t>specific stimulus</a:t>
            </a:r>
            <a:r>
              <a:rPr lang="en-US" dirty="0"/>
              <a:t> or event and then averaged</a:t>
            </a:r>
          </a:p>
          <a:p>
            <a:pPr lvl="1"/>
            <a:r>
              <a:rPr lang="en-US" dirty="0"/>
              <a:t>Averaging allows filtering of unrelated/background EEG</a:t>
            </a:r>
          </a:p>
        </p:txBody>
      </p:sp>
      <p:sp>
        <p:nvSpPr>
          <p:cNvPr id="2" name="Content Placeholder 1"/>
          <p:cNvSpPr>
            <a:spLocks noGrp="1"/>
          </p:cNvSpPr>
          <p:nvPr>
            <p:ph sz="half" idx="2"/>
          </p:nvPr>
        </p:nvSpPr>
        <p:spPr/>
        <p:txBody>
          <a:bodyPr/>
          <a:lstStyle/>
          <a:p>
            <a:endParaRPr lang="en-US" dirty="0"/>
          </a:p>
        </p:txBody>
      </p:sp>
      <p:pic>
        <p:nvPicPr>
          <p:cNvPr id="234500" name="Picture 4" descr="erpavg2"/>
          <p:cNvPicPr>
            <a:picLocks noChangeAspect="1" noChangeArrowheads="1"/>
          </p:cNvPicPr>
          <p:nvPr/>
        </p:nvPicPr>
        <p:blipFill>
          <a:blip r:embed="rId3" cstate="print"/>
          <a:srcRect/>
          <a:stretch>
            <a:fillRect/>
          </a:stretch>
        </p:blipFill>
        <p:spPr bwMode="auto">
          <a:xfrm>
            <a:off x="4311686" y="1905000"/>
            <a:ext cx="4290918" cy="3042138"/>
          </a:xfrm>
          <a:prstGeom prst="rect">
            <a:avLst/>
          </a:prstGeom>
          <a:noFill/>
        </p:spPr>
      </p:pic>
    </p:spTree>
    <p:extLst>
      <p:ext uri="{BB962C8B-B14F-4D97-AF65-F5344CB8AC3E}">
        <p14:creationId xmlns:p14="http://schemas.microsoft.com/office/powerpoint/2010/main" val="41524442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Development</a:t>
            </a:r>
          </a:p>
        </p:txBody>
      </p:sp>
      <p:sp>
        <p:nvSpPr>
          <p:cNvPr id="6" name="Content Placeholder 5"/>
          <p:cNvSpPr>
            <a:spLocks noGrp="1"/>
          </p:cNvSpPr>
          <p:nvPr>
            <p:ph idx="1"/>
          </p:nvPr>
        </p:nvSpPr>
        <p:spPr/>
        <p:txBody>
          <a:bodyPr/>
          <a:lstStyle/>
          <a:p>
            <a:endParaRPr lang="en-US" dirty="0"/>
          </a:p>
        </p:txBody>
      </p:sp>
      <p:pic>
        <p:nvPicPr>
          <p:cNvPr id="2" name="Picture 1"/>
          <p:cNvPicPr>
            <a:picLocks noChangeAspect="1"/>
          </p:cNvPicPr>
          <p:nvPr/>
        </p:nvPicPr>
        <p:blipFill>
          <a:blip r:embed="rId2"/>
          <a:stretch>
            <a:fillRect/>
          </a:stretch>
        </p:blipFill>
        <p:spPr>
          <a:xfrm>
            <a:off x="685800" y="1775190"/>
            <a:ext cx="7810592" cy="4549409"/>
          </a:xfrm>
          <a:prstGeom prst="rect">
            <a:avLst/>
          </a:prstGeom>
        </p:spPr>
      </p:pic>
    </p:spTree>
    <p:extLst>
      <p:ext uri="{BB962C8B-B14F-4D97-AF65-F5344CB8AC3E}">
        <p14:creationId xmlns:p14="http://schemas.microsoft.com/office/powerpoint/2010/main" val="14881435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algn="ctr"/>
            <a:r>
              <a:rPr lang="en-US" dirty="0"/>
              <a:t>Brain Development</a:t>
            </a:r>
          </a:p>
        </p:txBody>
      </p:sp>
      <p:sp>
        <p:nvSpPr>
          <p:cNvPr id="229379" name="Rectangle 3"/>
          <p:cNvSpPr>
            <a:spLocks noGrp="1" noChangeArrowheads="1"/>
          </p:cNvSpPr>
          <p:nvPr>
            <p:ph type="body" idx="4294967295"/>
          </p:nvPr>
        </p:nvSpPr>
        <p:spPr>
          <a:xfrm>
            <a:off x="457200" y="1775460"/>
            <a:ext cx="8229600" cy="4526280"/>
          </a:xfrm>
          <a:prstGeom prst="rect">
            <a:avLst/>
          </a:prstGeom>
        </p:spPr>
        <p:txBody>
          <a:bodyPr/>
          <a:lstStyle/>
          <a:p>
            <a:r>
              <a:rPr lang="en-US" dirty="0"/>
              <a:t>Activity-dependent specialization – </a:t>
            </a:r>
          </a:p>
          <a:p>
            <a:pPr lvl="1"/>
            <a:r>
              <a:rPr lang="en-US" dirty="0"/>
              <a:t>Face Processing example</a:t>
            </a:r>
          </a:p>
          <a:p>
            <a:pPr lvl="2"/>
            <a:r>
              <a:rPr lang="en-US" dirty="0"/>
              <a:t>N170 to faces becomes specialized for upright faces by 12 months; prior to that elicited to inverted and upright (de </a:t>
            </a:r>
            <a:r>
              <a:rPr lang="en-US" dirty="0" err="1"/>
              <a:t>Haan</a:t>
            </a:r>
            <a:r>
              <a:rPr lang="en-US" dirty="0"/>
              <a:t> et al., 2002; </a:t>
            </a:r>
            <a:r>
              <a:rPr lang="en-US" dirty="0" err="1"/>
              <a:t>Halit</a:t>
            </a:r>
            <a:r>
              <a:rPr lang="en-US" dirty="0"/>
              <a:t> et al., 2003)</a:t>
            </a:r>
          </a:p>
          <a:p>
            <a:pPr lvl="2"/>
            <a:endParaRPr lang="en-US" dirty="0"/>
          </a:p>
          <a:p>
            <a:pPr lvl="2"/>
            <a:endParaRPr lang="en-US" dirty="0"/>
          </a:p>
        </p:txBody>
      </p:sp>
      <p:pic>
        <p:nvPicPr>
          <p:cNvPr id="4" name="Picture 3" descr="inversion-wave.jpg"/>
          <p:cNvPicPr>
            <a:picLocks noChangeAspect="1"/>
          </p:cNvPicPr>
          <p:nvPr/>
        </p:nvPicPr>
        <p:blipFill>
          <a:blip r:embed="rId3" cstate="print"/>
          <a:stretch>
            <a:fillRect/>
          </a:stretch>
        </p:blipFill>
        <p:spPr>
          <a:xfrm>
            <a:off x="2209800" y="4038600"/>
            <a:ext cx="3956050" cy="2615336"/>
          </a:xfrm>
          <a:prstGeom prst="rect">
            <a:avLst/>
          </a:prstGeom>
        </p:spPr>
      </p:pic>
    </p:spTree>
    <p:extLst>
      <p:ext uri="{BB962C8B-B14F-4D97-AF65-F5344CB8AC3E}">
        <p14:creationId xmlns:p14="http://schemas.microsoft.com/office/powerpoint/2010/main" val="3121564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algn="ctr"/>
            <a:r>
              <a:rPr lang="en-US" dirty="0"/>
              <a:t>MRI</a:t>
            </a:r>
          </a:p>
        </p:txBody>
      </p:sp>
      <p:sp>
        <p:nvSpPr>
          <p:cNvPr id="235524" name="Rectangle 4"/>
          <p:cNvSpPr>
            <a:spLocks noGrp="1" noChangeArrowheads="1"/>
          </p:cNvSpPr>
          <p:nvPr>
            <p:ph type="body" sz="half" idx="4294967295"/>
          </p:nvPr>
        </p:nvSpPr>
        <p:spPr>
          <a:xfrm>
            <a:off x="457200" y="1645920"/>
            <a:ext cx="4038600" cy="4526280"/>
          </a:xfrm>
          <a:prstGeom prst="rect">
            <a:avLst/>
          </a:prstGeom>
        </p:spPr>
        <p:txBody>
          <a:bodyPr/>
          <a:lstStyle/>
          <a:p>
            <a:r>
              <a:rPr lang="en-US" dirty="0"/>
              <a:t>Uses magnet and radio waves to image bodily  tissues</a:t>
            </a:r>
          </a:p>
          <a:p>
            <a:pPr lvl="1"/>
            <a:r>
              <a:rPr lang="en-US" dirty="0"/>
              <a:t>Structural</a:t>
            </a:r>
          </a:p>
          <a:p>
            <a:pPr lvl="1"/>
            <a:r>
              <a:rPr lang="en-US" dirty="0"/>
              <a:t>Functional</a:t>
            </a:r>
          </a:p>
        </p:txBody>
      </p:sp>
      <p:sp>
        <p:nvSpPr>
          <p:cNvPr id="235525" name="Rectangle 5"/>
          <p:cNvSpPr>
            <a:spLocks noGrp="1" noChangeArrowheads="1"/>
          </p:cNvSpPr>
          <p:nvPr>
            <p:ph type="body" sz="half" idx="4294967295"/>
          </p:nvPr>
        </p:nvSpPr>
        <p:spPr>
          <a:xfrm>
            <a:off x="4648200" y="1645920"/>
            <a:ext cx="4038600" cy="4526280"/>
          </a:xfrm>
          <a:prstGeom prst="rect">
            <a:avLst/>
          </a:prstGeom>
        </p:spPr>
        <p:txBody>
          <a:bodyPr/>
          <a:lstStyle/>
          <a:p>
            <a:endParaRPr lang="en-US"/>
          </a:p>
        </p:txBody>
      </p:sp>
      <p:pic>
        <p:nvPicPr>
          <p:cNvPr id="235526" name="Picture 6" descr="fMRIchild"/>
          <p:cNvPicPr>
            <a:picLocks noChangeAspect="1" noChangeArrowheads="1"/>
          </p:cNvPicPr>
          <p:nvPr/>
        </p:nvPicPr>
        <p:blipFill>
          <a:blip r:embed="rId3" cstate="print"/>
          <a:srcRect/>
          <a:stretch>
            <a:fillRect/>
          </a:stretch>
        </p:blipFill>
        <p:spPr bwMode="auto">
          <a:xfrm>
            <a:off x="4895850" y="1600200"/>
            <a:ext cx="3943350" cy="3852863"/>
          </a:xfrm>
          <a:prstGeom prst="rect">
            <a:avLst/>
          </a:prstGeom>
          <a:noFill/>
        </p:spPr>
      </p:pic>
    </p:spTree>
    <p:extLst>
      <p:ext uri="{BB962C8B-B14F-4D97-AF65-F5344CB8AC3E}">
        <p14:creationId xmlns:p14="http://schemas.microsoft.com/office/powerpoint/2010/main" val="31038067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normAutofit fontScale="90000"/>
          </a:bodyPr>
          <a:lstStyle/>
          <a:p>
            <a:pPr algn="ctr"/>
            <a:r>
              <a:rPr lang="en-US" sz="4800" dirty="0"/>
              <a:t>Near infrared spectroscopy</a:t>
            </a:r>
            <a:br>
              <a:rPr lang="en-US" sz="4800" dirty="0"/>
            </a:br>
            <a:r>
              <a:rPr lang="en-US" sz="4800" dirty="0"/>
              <a:t>(</a:t>
            </a:r>
            <a:r>
              <a:rPr lang="en-US" dirty="0"/>
              <a:t>NIRS)</a:t>
            </a:r>
          </a:p>
        </p:txBody>
      </p:sp>
      <p:sp>
        <p:nvSpPr>
          <p:cNvPr id="237571" name="Rectangle 3"/>
          <p:cNvSpPr>
            <a:spLocks noGrp="1" noChangeArrowheads="1"/>
          </p:cNvSpPr>
          <p:nvPr>
            <p:ph type="body" sz="half" idx="4294967295"/>
          </p:nvPr>
        </p:nvSpPr>
        <p:spPr>
          <a:xfrm>
            <a:off x="0" y="1752600"/>
            <a:ext cx="4325253" cy="4525963"/>
          </a:xfrm>
          <a:prstGeom prst="rect">
            <a:avLst/>
          </a:prstGeom>
        </p:spPr>
        <p:txBody>
          <a:bodyPr>
            <a:normAutofit/>
          </a:bodyPr>
          <a:lstStyle/>
          <a:p>
            <a:pPr>
              <a:lnSpc>
                <a:spcPct val="90000"/>
              </a:lnSpc>
            </a:pPr>
            <a:r>
              <a:rPr lang="en-US" sz="2400" dirty="0"/>
              <a:t>Infrared light illuminates tissue and activity below skin</a:t>
            </a:r>
          </a:p>
          <a:p>
            <a:pPr marL="118872" indent="0">
              <a:lnSpc>
                <a:spcPct val="90000"/>
              </a:lnSpc>
              <a:buNone/>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r>
              <a:rPr lang="en-US" sz="2400" dirty="0"/>
              <a:t>Wavelengths of light scatter in tissue and are absorbed differently depending on oxygen level (= activity)</a:t>
            </a:r>
          </a:p>
        </p:txBody>
      </p:sp>
      <p:pic>
        <p:nvPicPr>
          <p:cNvPr id="237574" name="Picture 6" descr="nirschild"/>
          <p:cNvPicPr>
            <a:picLocks noChangeAspect="1" noChangeArrowheads="1"/>
          </p:cNvPicPr>
          <p:nvPr/>
        </p:nvPicPr>
        <p:blipFill rotWithShape="1">
          <a:blip r:embed="rId3" cstate="print"/>
          <a:srcRect t="13462"/>
          <a:stretch/>
        </p:blipFill>
        <p:spPr bwMode="auto">
          <a:xfrm>
            <a:off x="4648200" y="1839058"/>
            <a:ext cx="4038600" cy="3494942"/>
          </a:xfrm>
          <a:prstGeom prst="rect">
            <a:avLst/>
          </a:prstGeom>
          <a:noFill/>
        </p:spPr>
      </p:pic>
      <p:pic>
        <p:nvPicPr>
          <p:cNvPr id="6146" name="Picture 2" descr="https://encrypted-tbn3.gstatic.com/images?q=tbn:ANd9GcSA3CSZBTWVU70JW-gCP6l_kkRkTocUoLOGx-vv-QSEBTiwVdZ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658559"/>
            <a:ext cx="3389639" cy="153244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0466" b="40151"/>
          <a:stretch/>
        </p:blipFill>
        <p:spPr bwMode="auto">
          <a:xfrm>
            <a:off x="4648200" y="3810000"/>
            <a:ext cx="4078421"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57477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NIRS </a:t>
            </a:r>
            <a:r>
              <a:rPr lang="en-US" dirty="0" err="1"/>
              <a:t>habituation</a:t>
            </a:r>
            <a:r>
              <a:rPr lang="en-US" dirty="0" err="1">
                <a:sym typeface="Wingdings" panose="05000000000000000000" pitchFamily="2" charset="2"/>
              </a:rPr>
              <a:t>recovery</a:t>
            </a:r>
            <a:endParaRPr lang="en-US" dirty="0"/>
          </a:p>
        </p:txBody>
      </p:sp>
      <p:sp>
        <p:nvSpPr>
          <p:cNvPr id="4" name="Content Placeholder 3"/>
          <p:cNvSpPr>
            <a:spLocks noGrp="1"/>
          </p:cNvSpPr>
          <p:nvPr>
            <p:ph sz="half" idx="2"/>
          </p:nvPr>
        </p:nvSpPr>
        <p:spPr>
          <a:xfrm>
            <a:off x="677173" y="1773936"/>
            <a:ext cx="8009627" cy="4623816"/>
          </a:xfrm>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Figure 4. A single near-infrared spectroscopy (NIRS) channel over prefrontal cortex from Nakano et al. (2009) showing </a:t>
            </a:r>
            <a:r>
              <a:rPr lang="en-US" b="1" dirty="0"/>
              <a:t>decreasing activations in 3 blocks of 5 trials to a speech category, following by recovery to a novel speech category (orange) in the 4th block but not to a no-change control group (green). </a:t>
            </a:r>
            <a:r>
              <a:rPr lang="en-US" dirty="0" err="1"/>
              <a:t>Hb</a:t>
            </a:r>
            <a:r>
              <a:rPr lang="en-US" dirty="0"/>
              <a:t>  </a:t>
            </a:r>
            <a:r>
              <a:rPr lang="en-US" dirty="0" err="1"/>
              <a:t>haemoglobin</a:t>
            </a:r>
            <a:r>
              <a:rPr lang="en-US" dirty="0"/>
              <a:t>. </a:t>
            </a:r>
            <a:r>
              <a:rPr lang="en-US" sz="1700" dirty="0"/>
              <a:t>From “Prefrontal Cortical Involvement in Young Infants’ Analysis of Novelty”, by T. Nakano, H. Watanabe, F. </a:t>
            </a:r>
            <a:r>
              <a:rPr lang="en-US" sz="1700" dirty="0" err="1"/>
              <a:t>Homae</a:t>
            </a:r>
            <a:r>
              <a:rPr lang="en-US" sz="1700" dirty="0"/>
              <a:t>, and G. </a:t>
            </a:r>
            <a:r>
              <a:rPr lang="en-US" sz="1700" dirty="0" err="1"/>
              <a:t>Taga</a:t>
            </a:r>
            <a:r>
              <a:rPr lang="en-US" sz="1700" dirty="0"/>
              <a:t>, 2009, Cerebral Cortex, 19, pp. 455–463. Copyright 2009 by permission of Oxford University Press.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5" y="7086599"/>
            <a:ext cx="9536935" cy="4845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23" r="9946" b="36200"/>
          <a:stretch/>
        </p:blipFill>
        <p:spPr bwMode="auto">
          <a:xfrm>
            <a:off x="533399" y="1766287"/>
            <a:ext cx="7620001" cy="219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172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altLang="en-US"/>
              <a:t>Four levels of brain development</a:t>
            </a:r>
          </a:p>
        </p:txBody>
      </p:sp>
      <p:pic>
        <p:nvPicPr>
          <p:cNvPr id="204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97050"/>
            <a:ext cx="79248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1736725" y="5684838"/>
            <a:ext cx="2833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altLang="en-US"/>
              <a:t>From Nelson, 1999</a:t>
            </a:r>
          </a:p>
        </p:txBody>
      </p:sp>
    </p:spTree>
    <p:extLst>
      <p:ext uri="{BB962C8B-B14F-4D97-AF65-F5344CB8AC3E}">
        <p14:creationId xmlns:p14="http://schemas.microsoft.com/office/powerpoint/2010/main" val="17817181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normAutofit fontScale="90000"/>
          </a:bodyPr>
          <a:lstStyle/>
          <a:p>
            <a:pPr algn="ctr"/>
            <a:r>
              <a:rPr lang="en-US" dirty="0"/>
              <a:t>Neural tube formation and differentiation</a:t>
            </a:r>
          </a:p>
        </p:txBody>
      </p:sp>
      <p:sp>
        <p:nvSpPr>
          <p:cNvPr id="217091" name="Rectangle 3"/>
          <p:cNvSpPr>
            <a:spLocks noGrp="1" noChangeArrowheads="1"/>
          </p:cNvSpPr>
          <p:nvPr>
            <p:ph type="body" idx="4294967295"/>
          </p:nvPr>
        </p:nvSpPr>
        <p:spPr>
          <a:xfrm>
            <a:off x="457200" y="1646237"/>
            <a:ext cx="8229600" cy="4526280"/>
          </a:xfrm>
          <a:prstGeom prst="rect">
            <a:avLst/>
          </a:prstGeom>
        </p:spPr>
        <p:txBody>
          <a:bodyPr/>
          <a:lstStyle/>
          <a:p>
            <a:pPr lvl="1">
              <a:buFontTx/>
              <a:buNone/>
            </a:pPr>
            <a:endParaRPr lang="en-US" dirty="0"/>
          </a:p>
        </p:txBody>
      </p:sp>
      <p:pic>
        <p:nvPicPr>
          <p:cNvPr id="217092" name="Picture 4"/>
          <p:cNvPicPr>
            <a:picLocks noChangeAspect="1" noChangeArrowheads="1"/>
          </p:cNvPicPr>
          <p:nvPr/>
        </p:nvPicPr>
        <p:blipFill>
          <a:blip r:embed="rId3" cstate="print"/>
          <a:srcRect/>
          <a:stretch>
            <a:fillRect/>
          </a:stretch>
        </p:blipFill>
        <p:spPr bwMode="auto">
          <a:xfrm>
            <a:off x="395337" y="1600200"/>
            <a:ext cx="8824863" cy="4038600"/>
          </a:xfrm>
          <a:prstGeom prst="rect">
            <a:avLst/>
          </a:prstGeom>
          <a:noFill/>
          <a:ln w="9525">
            <a:noFill/>
            <a:miter lim="800000"/>
            <a:headEnd/>
            <a:tailEnd/>
          </a:ln>
          <a:effectLst/>
        </p:spPr>
      </p:pic>
      <p:sp>
        <p:nvSpPr>
          <p:cNvPr id="217093" name="Text Box 5"/>
          <p:cNvSpPr txBox="1">
            <a:spLocks noChangeArrowheads="1"/>
          </p:cNvSpPr>
          <p:nvPr/>
        </p:nvSpPr>
        <p:spPr bwMode="auto">
          <a:xfrm>
            <a:off x="5065296" y="6400800"/>
            <a:ext cx="3239990" cy="338554"/>
          </a:xfrm>
          <a:prstGeom prst="rect">
            <a:avLst/>
          </a:prstGeom>
          <a:noFill/>
          <a:ln w="9525">
            <a:noFill/>
            <a:miter lim="800000"/>
            <a:headEnd/>
            <a:tailEnd/>
          </a:ln>
          <a:effectLst/>
        </p:spPr>
        <p:txBody>
          <a:bodyPr wrap="none">
            <a:spAutoFit/>
          </a:bodyPr>
          <a:lstStyle/>
          <a:p>
            <a:r>
              <a:rPr lang="en-US" sz="1600" dirty="0"/>
              <a:t>Bloom, Nelson, &amp; </a:t>
            </a:r>
            <a:r>
              <a:rPr lang="en-US" sz="1600" dirty="0" err="1"/>
              <a:t>Lazerson</a:t>
            </a:r>
            <a:r>
              <a:rPr lang="en-US" sz="1600" dirty="0"/>
              <a:t>, 2001</a:t>
            </a:r>
          </a:p>
        </p:txBody>
      </p:sp>
      <p:sp>
        <p:nvSpPr>
          <p:cNvPr id="6" name="Rectangle 5"/>
          <p:cNvSpPr/>
          <p:nvPr/>
        </p:nvSpPr>
        <p:spPr>
          <a:xfrm>
            <a:off x="455364" y="5751770"/>
            <a:ext cx="8534400" cy="307777"/>
          </a:xfrm>
          <a:prstGeom prst="rect">
            <a:avLst/>
          </a:prstGeom>
        </p:spPr>
        <p:txBody>
          <a:bodyPr wrap="square">
            <a:spAutoFit/>
          </a:bodyPr>
          <a:lstStyle/>
          <a:p>
            <a:r>
              <a:rPr lang="en-US" sz="1400" dirty="0">
                <a:hlinkClick r:id="rId4"/>
              </a:rPr>
              <a:t>https://www.youtube.com/watch?v=lGLexQR9xGs</a:t>
            </a:r>
            <a:r>
              <a:rPr lang="en-US" sz="1400" dirty="0"/>
              <a:t> (1:49)</a:t>
            </a:r>
          </a:p>
        </p:txBody>
      </p:sp>
    </p:spTree>
    <p:extLst>
      <p:ext uri="{BB962C8B-B14F-4D97-AF65-F5344CB8AC3E}">
        <p14:creationId xmlns:p14="http://schemas.microsoft.com/office/powerpoint/2010/main" val="35315249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33388"/>
            <a:ext cx="7772400" cy="1493837"/>
          </a:xfrm>
        </p:spPr>
        <p:txBody>
          <a:bodyPr>
            <a:normAutofit/>
          </a:bodyPr>
          <a:lstStyle/>
          <a:p>
            <a:pPr eaLnBrk="1" hangingPunct="1"/>
            <a:r>
              <a:rPr lang="en-US" altLang="en-US" dirty="0"/>
              <a:t>Overview</a:t>
            </a:r>
            <a:br>
              <a:rPr lang="en-US" altLang="en-US" dirty="0"/>
            </a:br>
            <a:endParaRPr lang="en-US" altLang="en-US" dirty="0"/>
          </a:p>
        </p:txBody>
      </p:sp>
      <p:sp>
        <p:nvSpPr>
          <p:cNvPr id="19459" name="Rectangle 3"/>
          <p:cNvSpPr>
            <a:spLocks noGrp="1" noChangeArrowheads="1"/>
          </p:cNvSpPr>
          <p:nvPr>
            <p:ph type="body" sz="half" idx="1"/>
          </p:nvPr>
        </p:nvSpPr>
        <p:spPr>
          <a:xfrm>
            <a:off x="685800" y="1905000"/>
            <a:ext cx="3810000" cy="4114800"/>
          </a:xfrm>
        </p:spPr>
        <p:txBody>
          <a:bodyPr/>
          <a:lstStyle/>
          <a:p>
            <a:pPr eaLnBrk="1" hangingPunct="1">
              <a:lnSpc>
                <a:spcPct val="90000"/>
              </a:lnSpc>
            </a:pPr>
            <a:r>
              <a:rPr lang="en-US" altLang="en-US" sz="2800" dirty="0"/>
              <a:t>Increasing differentiation of areas of cortex</a:t>
            </a:r>
          </a:p>
          <a:p>
            <a:pPr eaLnBrk="1" hangingPunct="1">
              <a:lnSpc>
                <a:spcPct val="90000"/>
              </a:lnSpc>
            </a:pPr>
            <a:r>
              <a:rPr lang="en-US" altLang="en-US" sz="2800" dirty="0"/>
              <a:t>Infant is born during height of brain development</a:t>
            </a:r>
          </a:p>
          <a:p>
            <a:pPr eaLnBrk="1" hangingPunct="1">
              <a:lnSpc>
                <a:spcPct val="90000"/>
              </a:lnSpc>
            </a:pPr>
            <a:r>
              <a:rPr lang="en-US" altLang="en-US" sz="2800" dirty="0"/>
              <a:t>Tertiary sulci develop from 1 month before to 12 months after birth</a:t>
            </a:r>
          </a:p>
          <a:p>
            <a:pPr eaLnBrk="1" hangingPunct="1">
              <a:lnSpc>
                <a:spcPct val="90000"/>
              </a:lnSpc>
            </a:pPr>
            <a:endParaRPr lang="en-US" altLang="en-US" sz="2800" dirty="0"/>
          </a:p>
        </p:txBody>
      </p:sp>
      <p:sp>
        <p:nvSpPr>
          <p:cNvPr id="19460" name="Rectangle 4"/>
          <p:cNvSpPr>
            <a:spLocks noGrp="1" noChangeArrowheads="1" noTextEdit="1"/>
          </p:cNvSpPr>
          <p:nvPr>
            <p:ph type="chart" sz="half" idx="2"/>
          </p:nvPr>
        </p:nvSpPr>
        <p:spPr/>
      </p:sp>
      <p:pic>
        <p:nvPicPr>
          <p:cNvPr id="19461" name="Picture 5" descr="Fi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1752600"/>
            <a:ext cx="4154487"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4974" y="6182410"/>
            <a:ext cx="7718425" cy="584775"/>
          </a:xfrm>
          <a:prstGeom prst="rect">
            <a:avLst/>
          </a:prstGeom>
        </p:spPr>
        <p:txBody>
          <a:bodyPr wrap="square">
            <a:spAutoFit/>
          </a:bodyPr>
          <a:lstStyle/>
          <a:p>
            <a:pPr eaLnBrk="1" hangingPunct="1"/>
            <a:r>
              <a:rPr lang="en-US" altLang="en-US" sz="1600" dirty="0">
                <a:hlinkClick r:id="rId4"/>
              </a:rPr>
              <a:t>http://www.youtube.com/watch?v=YXTA0lUBZW4</a:t>
            </a:r>
            <a:r>
              <a:rPr lang="en-US" altLang="en-US" sz="1600" dirty="0"/>
              <a:t> 1:20-2:19</a:t>
            </a:r>
          </a:p>
          <a:p>
            <a:pPr eaLnBrk="1" hangingPunct="1"/>
            <a:r>
              <a:rPr lang="en-US" altLang="en-US" sz="1600" dirty="0">
                <a:hlinkClick r:id="rId5"/>
              </a:rPr>
              <a:t>https://www.youtube.com/watch?v=86NDMfxU4ZU</a:t>
            </a:r>
            <a:r>
              <a:rPr lang="en-US" altLang="en-US" sz="1600" dirty="0"/>
              <a:t> structural view</a:t>
            </a:r>
          </a:p>
        </p:txBody>
      </p:sp>
    </p:spTree>
    <p:extLst>
      <p:ext uri="{BB962C8B-B14F-4D97-AF65-F5344CB8AC3E}">
        <p14:creationId xmlns:p14="http://schemas.microsoft.com/office/powerpoint/2010/main" val="41714935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7290</TotalTime>
  <Words>6271</Words>
  <Application>Microsoft Office PowerPoint</Application>
  <PresentationFormat>On-screen Show (4:3)</PresentationFormat>
  <Paragraphs>681</Paragraphs>
  <Slides>107</Slides>
  <Notes>67</Notes>
  <HiddenSlides>54</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107</vt:i4>
      </vt:variant>
    </vt:vector>
  </HeadingPairs>
  <TitlesOfParts>
    <vt:vector size="119" baseType="lpstr">
      <vt:lpstr>Arial</vt:lpstr>
      <vt:lpstr>BlinkMacSystemFont</vt:lpstr>
      <vt:lpstr>Calibri</vt:lpstr>
      <vt:lpstr>Comic Sans MS</vt:lpstr>
      <vt:lpstr>Corbel</vt:lpstr>
      <vt:lpstr>Monotype Sorts</vt:lpstr>
      <vt:lpstr>Times New Roman</vt:lpstr>
      <vt:lpstr>Wingdings</vt:lpstr>
      <vt:lpstr>Wingdings 2</vt:lpstr>
      <vt:lpstr>Wingdings 3</vt:lpstr>
      <vt:lpstr>Module</vt:lpstr>
      <vt:lpstr>1_Module</vt:lpstr>
      <vt:lpstr>Infant Development</vt:lpstr>
      <vt:lpstr>Neural development  (and behavioral associations)</vt:lpstr>
      <vt:lpstr>PowerPoint Presentation</vt:lpstr>
      <vt:lpstr>Cortical Expansion</vt:lpstr>
      <vt:lpstr>Comparing evolutionary and postnatal cortical surface expansion</vt:lpstr>
      <vt:lpstr>PowerPoint Presentation</vt:lpstr>
      <vt:lpstr>Longer Gestation among Full Terms  Higher Cognitive/Motor functioning</vt:lpstr>
      <vt:lpstr>Intellectual Ability and Cortical Development (Shaw et al., 2006)</vt:lpstr>
      <vt:lpstr>Longitudinal design..</vt:lpstr>
      <vt:lpstr>Childhood Experiences Affect the Pace 0f Brain Development: Integrative Theory</vt:lpstr>
      <vt:lpstr>Associations of cortical thickness and IQ structurefunction changes with age</vt:lpstr>
      <vt:lpstr>Interaction of IQ and age predict prefrontal cortical thickness growth trajectories </vt:lpstr>
      <vt:lpstr>IQ group and rate of change in cortical thickness with age</vt:lpstr>
      <vt:lpstr>“[I]ntelligence is related to dynamic properties of cortical maturation”</vt:lpstr>
      <vt:lpstr>Adaptiveness/function of prolonged phase of prefrontal gain for IQ?</vt:lpstr>
      <vt:lpstr>Cognitive ability changes and dynamics of cortical thickness (Burgaleta et al., 2014)</vt:lpstr>
      <vt:lpstr>Methods  (Burgaleta et al., 2014)</vt:lpstr>
      <vt:lpstr>Analysis (Burgaleta et al., 2014)</vt:lpstr>
      <vt:lpstr>ΔFSIQ associated with Δ CTh (not Δ CSA)</vt:lpstr>
      <vt:lpstr>ΔCorticalThickness over time</vt:lpstr>
      <vt:lpstr>Conclusions (Burgaleta et al., 2014)</vt:lpstr>
      <vt:lpstr>Discussion</vt:lpstr>
      <vt:lpstr>PowerPoint Presentation</vt:lpstr>
      <vt:lpstr>Variability -- mean square successive difference (MSSD)</vt:lpstr>
      <vt:lpstr>Participants</vt:lpstr>
      <vt:lpstr>Difference in MSSD between TR groups</vt:lpstr>
      <vt:lpstr>Different lifetime trajectories</vt:lpstr>
      <vt:lpstr>Results</vt:lpstr>
      <vt:lpstr>Intersecting variability trajectories</vt:lpstr>
      <vt:lpstr>Discussion Questions</vt:lpstr>
      <vt:lpstr>Reconceptualizing functional brain connectivity in autism from a developmental perspective</vt:lpstr>
      <vt:lpstr>Functional Connectivity =</vt:lpstr>
      <vt:lpstr>Autism and Connectivity</vt:lpstr>
      <vt:lpstr>Functional Connectivity and ASD</vt:lpstr>
      <vt:lpstr>Core properties of structural brain connectivity stable during maturation </vt:lpstr>
      <vt:lpstr>PowerPoint Presentation</vt:lpstr>
      <vt:lpstr>Brain enlargement in infants, children, adolescents, and adults with ASD</vt:lpstr>
      <vt:lpstr>METHODS: Sample</vt:lpstr>
      <vt:lpstr>PARTICIPANTS</vt:lpstr>
      <vt:lpstr>PowerPoint Presentation</vt:lpstr>
      <vt:lpstr>Brain change biomarkers of ASD? (before behavioral differences)</vt:lpstr>
      <vt:lpstr>HR-ASD:  Increased surface area growth 6-12 mo</vt:lpstr>
      <vt:lpstr>HR-ASD:  Increased surface area growth 6-12 mo</vt:lpstr>
      <vt:lpstr>Pairwise Comparisons at 24 mo.</vt:lpstr>
      <vt:lpstr>Significant Differences at 24 mo.</vt:lpstr>
      <vt:lpstr>Surface Area Differences 6-12 mo.</vt:lpstr>
      <vt:lpstr>PowerPoint Presentation</vt:lpstr>
      <vt:lpstr>PowerPoint Presentation</vt:lpstr>
      <vt:lpstr>RESULTS SUMMARY</vt:lpstr>
      <vt:lpstr>DISCUSSION</vt:lpstr>
      <vt:lpstr>PowerPoint Presentation</vt:lpstr>
      <vt:lpstr>PowerPoint Presentation</vt:lpstr>
      <vt:lpstr>PowerPoint Presentation</vt:lpstr>
      <vt:lpstr>PowerPoint Presentation</vt:lpstr>
      <vt:lpstr>PowerPoint Presentation</vt:lpstr>
      <vt:lpstr>Reduced language-related brain activation in ASD vs TD toddlers</vt:lpstr>
      <vt:lpstr>Correlations of brain activation to language and social communication</vt:lpstr>
      <vt:lpstr>Gaze-contingent eye tracking preference for motherese. </vt:lpstr>
      <vt:lpstr>TD/ASD subgroups with distinct fMRI–clinical patterns</vt:lpstr>
      <vt:lpstr>PowerPoint Presentation</vt:lpstr>
      <vt:lpstr>Background</vt:lpstr>
      <vt:lpstr>Background</vt:lpstr>
      <vt:lpstr>Current study</vt:lpstr>
      <vt:lpstr>The EEG signal</vt:lpstr>
      <vt:lpstr>Methods</vt:lpstr>
      <vt:lpstr>Event-Related Potentials (ERPs)</vt:lpstr>
      <vt:lpstr>Development</vt:lpstr>
      <vt:lpstr>Brain Development</vt:lpstr>
      <vt:lpstr>Are maternal behaviors associated with EEG power?</vt:lpstr>
      <vt:lpstr>Maternal positive affect   age-related increases in frontal power</vt:lpstr>
      <vt:lpstr>Maternal positive affect and infant EEG activity</vt:lpstr>
      <vt:lpstr>Mom positive affect   infant EEG power</vt:lpstr>
      <vt:lpstr>Parentingbrainbehavioral functioning…</vt:lpstr>
      <vt:lpstr>Differential Regional Growth Rates – Adolescence (Casey et al. 2008)</vt:lpstr>
      <vt:lpstr>Differential Regional Growth Rates – Adolescence (Casey et al. 2008)</vt:lpstr>
      <vt:lpstr>Using neuroimaging to examine developmental changes in</vt:lpstr>
      <vt:lpstr>Individual differences and risk susceptibility</vt:lpstr>
      <vt:lpstr>PowerPoint Presentation</vt:lpstr>
      <vt:lpstr>How low SES affects hormonal trajectories</vt:lpstr>
      <vt:lpstr>How does poverty get under our skin?</vt:lpstr>
      <vt:lpstr>Methods</vt:lpstr>
      <vt:lpstr>SES and Cortisol</vt:lpstr>
      <vt:lpstr>SES and Cortisol Moderated by Threat Interpretation and Chaos</vt:lpstr>
      <vt:lpstr>SES and Cortisol Moderated by Threat Interpretation</vt:lpstr>
      <vt:lpstr>SES and Cortisol Moderated by Chaos</vt:lpstr>
      <vt:lpstr>Perceptions of threat as a mediator</vt:lpstr>
      <vt:lpstr>SES and Cortisol Interactions </vt:lpstr>
      <vt:lpstr>Methods in Developmental  Neuroscience</vt:lpstr>
      <vt:lpstr>EEG/ERP Assessments</vt:lpstr>
      <vt:lpstr>The EEG signal</vt:lpstr>
      <vt:lpstr>Event-Related Potentials (ERPs)</vt:lpstr>
      <vt:lpstr>Development</vt:lpstr>
      <vt:lpstr>Brain Development</vt:lpstr>
      <vt:lpstr>MRI</vt:lpstr>
      <vt:lpstr>Near infrared spectroscopy (NIRS)</vt:lpstr>
      <vt:lpstr>NIRS habituationrecovery</vt:lpstr>
      <vt:lpstr>Four levels of brain development</vt:lpstr>
      <vt:lpstr>Neural tube formation and differentiation</vt:lpstr>
      <vt:lpstr>Overview </vt:lpstr>
      <vt:lpstr>Neural migration</vt:lpstr>
      <vt:lpstr>Time lapse sequences</vt:lpstr>
      <vt:lpstr>Proliferation &amp; migration of neurons</vt:lpstr>
      <vt:lpstr>Neural development: Synaptogensis </vt:lpstr>
      <vt:lpstr>Increase in complexity of neural connections</vt:lpstr>
      <vt:lpstr>How do the correct synapses form?</vt:lpstr>
      <vt:lpstr>Prolonged pre-specialization period supports plasticity</vt:lpstr>
      <vt:lpstr>Increasing specialization has functional implications</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dmessinger</dc:creator>
  <cp:lastModifiedBy>Messinger, Daniel S., Ph.D.</cp:lastModifiedBy>
  <cp:revision>275</cp:revision>
  <cp:lastPrinted>2014-02-03T20:21:23Z</cp:lastPrinted>
  <dcterms:created xsi:type="dcterms:W3CDTF">2007-01-11T16:44:21Z</dcterms:created>
  <dcterms:modified xsi:type="dcterms:W3CDTF">2022-09-01T16:18:46Z</dcterms:modified>
</cp:coreProperties>
</file>