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Lst>
  <p:notesMasterIdLst>
    <p:notesMasterId r:id="rId81"/>
  </p:notesMasterIdLst>
  <p:handoutMasterIdLst>
    <p:handoutMasterId r:id="rId82"/>
  </p:handoutMasterIdLst>
  <p:sldIdLst>
    <p:sldId id="475" r:id="rId3"/>
    <p:sldId id="322" r:id="rId4"/>
    <p:sldId id="373" r:id="rId5"/>
    <p:sldId id="576" r:id="rId6"/>
    <p:sldId id="577" r:id="rId7"/>
    <p:sldId id="578" r:id="rId8"/>
    <p:sldId id="579" r:id="rId9"/>
    <p:sldId id="580" r:id="rId10"/>
    <p:sldId id="581" r:id="rId11"/>
    <p:sldId id="575" r:id="rId12"/>
    <p:sldId id="479" r:id="rId13"/>
    <p:sldId id="433" r:id="rId14"/>
    <p:sldId id="434" r:id="rId15"/>
    <p:sldId id="436" r:id="rId16"/>
    <p:sldId id="435" r:id="rId17"/>
    <p:sldId id="438" r:id="rId18"/>
    <p:sldId id="439" r:id="rId19"/>
    <p:sldId id="440" r:id="rId20"/>
    <p:sldId id="441" r:id="rId21"/>
    <p:sldId id="442" r:id="rId22"/>
    <p:sldId id="443" r:id="rId23"/>
    <p:sldId id="444" r:id="rId24"/>
    <p:sldId id="445" r:id="rId25"/>
    <p:sldId id="446" r:id="rId26"/>
    <p:sldId id="447" r:id="rId27"/>
    <p:sldId id="331" r:id="rId28"/>
    <p:sldId id="332" r:id="rId29"/>
    <p:sldId id="333" r:id="rId30"/>
    <p:sldId id="311" r:id="rId31"/>
    <p:sldId id="312" r:id="rId32"/>
    <p:sldId id="313" r:id="rId33"/>
    <p:sldId id="314" r:id="rId34"/>
    <p:sldId id="315" r:id="rId35"/>
    <p:sldId id="316" r:id="rId36"/>
    <p:sldId id="317" r:id="rId37"/>
    <p:sldId id="448" r:id="rId38"/>
    <p:sldId id="449" r:id="rId39"/>
    <p:sldId id="450" r:id="rId40"/>
    <p:sldId id="451" r:id="rId41"/>
    <p:sldId id="452" r:id="rId42"/>
    <p:sldId id="453" r:id="rId43"/>
    <p:sldId id="307" r:id="rId44"/>
    <p:sldId id="480" r:id="rId45"/>
    <p:sldId id="305" r:id="rId46"/>
    <p:sldId id="308" r:id="rId47"/>
    <p:sldId id="353" r:id="rId48"/>
    <p:sldId id="324" r:id="rId49"/>
    <p:sldId id="325" r:id="rId50"/>
    <p:sldId id="326" r:id="rId51"/>
    <p:sldId id="327" r:id="rId52"/>
    <p:sldId id="328" r:id="rId53"/>
    <p:sldId id="296" r:id="rId54"/>
    <p:sldId id="330" r:id="rId55"/>
    <p:sldId id="354" r:id="rId56"/>
    <p:sldId id="355" r:id="rId57"/>
    <p:sldId id="303" r:id="rId58"/>
    <p:sldId id="350" r:id="rId59"/>
    <p:sldId id="352" r:id="rId60"/>
    <p:sldId id="375" r:id="rId61"/>
    <p:sldId id="397" r:id="rId62"/>
    <p:sldId id="396" r:id="rId63"/>
    <p:sldId id="351" r:id="rId64"/>
    <p:sldId id="476" r:id="rId65"/>
    <p:sldId id="477" r:id="rId66"/>
    <p:sldId id="478" r:id="rId67"/>
    <p:sldId id="413" r:id="rId68"/>
    <p:sldId id="454" r:id="rId69"/>
    <p:sldId id="415" r:id="rId70"/>
    <p:sldId id="416" r:id="rId71"/>
    <p:sldId id="417" r:id="rId72"/>
    <p:sldId id="418" r:id="rId73"/>
    <p:sldId id="419" r:id="rId74"/>
    <p:sldId id="425" r:id="rId75"/>
    <p:sldId id="426" r:id="rId76"/>
    <p:sldId id="428" r:id="rId77"/>
    <p:sldId id="427" r:id="rId78"/>
    <p:sldId id="429" r:id="rId79"/>
    <p:sldId id="430" r:id="rId8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2795" autoAdjust="0"/>
  </p:normalViewPr>
  <p:slideViewPr>
    <p:cSldViewPr>
      <p:cViewPr varScale="1">
        <p:scale>
          <a:sx n="88" d="100"/>
          <a:sy n="88" d="100"/>
        </p:scale>
        <p:origin x="514" y="77"/>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E1523-DA01-422B-9F8F-DF2E6A7AD29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2E562555-7DD5-4F32-9AEC-C472459D194F}">
      <dgm:prSet phldrT="[Text]"/>
      <dgm:spPr/>
      <dgm:t>
        <a:bodyPr/>
        <a:lstStyle/>
        <a:p>
          <a:r>
            <a:rPr lang="en-US" dirty="0"/>
            <a:t>Interactive Peer Play</a:t>
          </a:r>
        </a:p>
      </dgm:t>
    </dgm:pt>
    <dgm:pt modelId="{C4635C43-6998-43C0-9A4B-3A8073229A0F}" type="parTrans" cxnId="{857D867B-68B1-47CC-9B0D-079A83367537}">
      <dgm:prSet/>
      <dgm:spPr/>
      <dgm:t>
        <a:bodyPr/>
        <a:lstStyle/>
        <a:p>
          <a:endParaRPr lang="en-US"/>
        </a:p>
      </dgm:t>
    </dgm:pt>
    <dgm:pt modelId="{28D141CF-2D93-4B62-9C1F-4DA41ED7F20D}" type="sibTrans" cxnId="{857D867B-68B1-47CC-9B0D-079A83367537}">
      <dgm:prSet/>
      <dgm:spPr/>
      <dgm:t>
        <a:bodyPr/>
        <a:lstStyle/>
        <a:p>
          <a:endParaRPr lang="en-US"/>
        </a:p>
      </dgm:t>
    </dgm:pt>
    <dgm:pt modelId="{4F3998E3-E1E1-4023-981C-4D5A04D3CA10}">
      <dgm:prSet phldrT="[Text]"/>
      <dgm:spPr/>
      <dgm:t>
        <a:bodyPr/>
        <a:lstStyle/>
        <a:p>
          <a:r>
            <a:rPr lang="en-US" dirty="0"/>
            <a:t>Academic/Social-Emotional Outcomes</a:t>
          </a:r>
        </a:p>
      </dgm:t>
    </dgm:pt>
    <dgm:pt modelId="{DBA33B5D-1474-416A-B0E8-C1FC593B2496}" type="parTrans" cxnId="{251088AF-5946-4D58-8798-708D6435B867}">
      <dgm:prSet/>
      <dgm:spPr/>
      <dgm:t>
        <a:bodyPr/>
        <a:lstStyle/>
        <a:p>
          <a:endParaRPr lang="en-US"/>
        </a:p>
      </dgm:t>
    </dgm:pt>
    <dgm:pt modelId="{A09068E3-5000-4EE5-8EAC-A75F0DAF415C}" type="sibTrans" cxnId="{251088AF-5946-4D58-8798-708D6435B867}">
      <dgm:prSet/>
      <dgm:spPr/>
      <dgm:t>
        <a:bodyPr/>
        <a:lstStyle/>
        <a:p>
          <a:endParaRPr lang="en-US"/>
        </a:p>
      </dgm:t>
    </dgm:pt>
    <dgm:pt modelId="{9676EB92-2609-4892-B5A0-D0A6438F8E69}">
      <dgm:prSet phldrT="[Text]"/>
      <dgm:spPr/>
      <dgm:t>
        <a:bodyPr/>
        <a:lstStyle/>
        <a:p>
          <a:r>
            <a:rPr lang="en-US" dirty="0"/>
            <a:t>Behavior Problems</a:t>
          </a:r>
        </a:p>
      </dgm:t>
    </dgm:pt>
    <dgm:pt modelId="{862AB5F5-9A7A-4C26-9E61-755F9C062643}" type="parTrans" cxnId="{B51C6080-5C22-4E3B-8643-E10441EC0EA0}">
      <dgm:prSet/>
      <dgm:spPr/>
      <dgm:t>
        <a:bodyPr/>
        <a:lstStyle/>
        <a:p>
          <a:endParaRPr lang="en-US"/>
        </a:p>
      </dgm:t>
    </dgm:pt>
    <dgm:pt modelId="{5057CED8-B31F-44C7-B409-CC81A08C3CC7}" type="sibTrans" cxnId="{B51C6080-5C22-4E3B-8643-E10441EC0EA0}">
      <dgm:prSet/>
      <dgm:spPr/>
      <dgm:t>
        <a:bodyPr/>
        <a:lstStyle/>
        <a:p>
          <a:endParaRPr lang="en-US"/>
        </a:p>
      </dgm:t>
    </dgm:pt>
    <dgm:pt modelId="{143A56F4-6B5F-4329-8CA9-A776CBEEA824}" type="pres">
      <dgm:prSet presAssocID="{E85E1523-DA01-422B-9F8F-DF2E6A7AD293}" presName="Name0" presStyleCnt="0">
        <dgm:presLayoutVars>
          <dgm:dir/>
          <dgm:resizeHandles val="exact"/>
        </dgm:presLayoutVars>
      </dgm:prSet>
      <dgm:spPr/>
    </dgm:pt>
    <dgm:pt modelId="{1B6A34B3-0482-4918-9F0A-8E825C1B7EF8}" type="pres">
      <dgm:prSet presAssocID="{2E562555-7DD5-4F32-9AEC-C472459D194F}" presName="node" presStyleLbl="node1" presStyleIdx="0" presStyleCnt="3" custRadScaleRad="100071" custRadScaleInc="504">
        <dgm:presLayoutVars>
          <dgm:bulletEnabled val="1"/>
        </dgm:presLayoutVars>
      </dgm:prSet>
      <dgm:spPr/>
    </dgm:pt>
    <dgm:pt modelId="{AF2D47A9-CF7E-40D7-9049-9E57F128B57B}" type="pres">
      <dgm:prSet presAssocID="{28D141CF-2D93-4B62-9C1F-4DA41ED7F20D}" presName="sibTrans" presStyleLbl="sibTrans2D1" presStyleIdx="0" presStyleCnt="3"/>
      <dgm:spPr>
        <a:prstGeom prst="rightArrow">
          <a:avLst/>
        </a:prstGeom>
      </dgm:spPr>
    </dgm:pt>
    <dgm:pt modelId="{36BD538D-F48B-4FB8-9EBB-44FA3D7520B4}" type="pres">
      <dgm:prSet presAssocID="{28D141CF-2D93-4B62-9C1F-4DA41ED7F20D}" presName="connectorText" presStyleLbl="sibTrans2D1" presStyleIdx="0" presStyleCnt="3"/>
      <dgm:spPr/>
    </dgm:pt>
    <dgm:pt modelId="{087EBDE1-1116-4A0A-88AC-CC26244837F8}" type="pres">
      <dgm:prSet presAssocID="{4F3998E3-E1E1-4023-981C-4D5A04D3CA10}" presName="node" presStyleLbl="node1" presStyleIdx="1" presStyleCnt="3" custRadScaleRad="89357" custRadScaleInc="-29819">
        <dgm:presLayoutVars>
          <dgm:bulletEnabled val="1"/>
        </dgm:presLayoutVars>
      </dgm:prSet>
      <dgm:spPr/>
    </dgm:pt>
    <dgm:pt modelId="{13CF4D8A-CBA2-43B6-BB05-F2497E73EB3A}" type="pres">
      <dgm:prSet presAssocID="{A09068E3-5000-4EE5-8EAC-A75F0DAF415C}" presName="sibTrans" presStyleLbl="sibTrans2D1" presStyleIdx="1" presStyleCnt="3"/>
      <dgm:spPr>
        <a:prstGeom prst="leftArrow">
          <a:avLst/>
        </a:prstGeom>
      </dgm:spPr>
    </dgm:pt>
    <dgm:pt modelId="{80A64B2D-1393-4035-A09D-CDF522500327}" type="pres">
      <dgm:prSet presAssocID="{A09068E3-5000-4EE5-8EAC-A75F0DAF415C}" presName="connectorText" presStyleLbl="sibTrans2D1" presStyleIdx="1" presStyleCnt="3"/>
      <dgm:spPr/>
    </dgm:pt>
    <dgm:pt modelId="{382179F3-CC11-42BC-9A67-8A8604C5903B}" type="pres">
      <dgm:prSet presAssocID="{9676EB92-2609-4892-B5A0-D0A6438F8E69}" presName="node" presStyleLbl="node1" presStyleIdx="2" presStyleCnt="3" custRadScaleRad="92334" custRadScaleInc="30992">
        <dgm:presLayoutVars>
          <dgm:bulletEnabled val="1"/>
        </dgm:presLayoutVars>
      </dgm:prSet>
      <dgm:spPr/>
    </dgm:pt>
    <dgm:pt modelId="{C10B9E38-3DF0-47B2-A93D-551830C366FB}" type="pres">
      <dgm:prSet presAssocID="{5057CED8-B31F-44C7-B409-CC81A08C3CC7}" presName="sibTrans" presStyleLbl="sibTrans2D1" presStyleIdx="2" presStyleCnt="3"/>
      <dgm:spPr>
        <a:prstGeom prst="rightArrow">
          <a:avLst/>
        </a:prstGeom>
      </dgm:spPr>
    </dgm:pt>
    <dgm:pt modelId="{BCE4D066-4D76-4B53-9755-297AED972754}" type="pres">
      <dgm:prSet presAssocID="{5057CED8-B31F-44C7-B409-CC81A08C3CC7}" presName="connectorText" presStyleLbl="sibTrans2D1" presStyleIdx="2" presStyleCnt="3"/>
      <dgm:spPr/>
    </dgm:pt>
  </dgm:ptLst>
  <dgm:cxnLst>
    <dgm:cxn modelId="{8E969724-EC3C-4D75-8560-F11AD721A62A}" type="presOf" srcId="{5057CED8-B31F-44C7-B409-CC81A08C3CC7}" destId="{C10B9E38-3DF0-47B2-A93D-551830C366FB}" srcOrd="0" destOrd="0" presId="urn:microsoft.com/office/officeart/2005/8/layout/cycle7"/>
    <dgm:cxn modelId="{DC8CEB3F-6537-4B18-B3E3-BCCF5FCD3D8B}" type="presOf" srcId="{2E562555-7DD5-4F32-9AEC-C472459D194F}" destId="{1B6A34B3-0482-4918-9F0A-8E825C1B7EF8}" srcOrd="0" destOrd="0" presId="urn:microsoft.com/office/officeart/2005/8/layout/cycle7"/>
    <dgm:cxn modelId="{10407245-AEB9-4C69-AB0F-36B336236C35}" type="presOf" srcId="{A09068E3-5000-4EE5-8EAC-A75F0DAF415C}" destId="{13CF4D8A-CBA2-43B6-BB05-F2497E73EB3A}" srcOrd="0" destOrd="0" presId="urn:microsoft.com/office/officeart/2005/8/layout/cycle7"/>
    <dgm:cxn modelId="{F18C0778-BB29-4643-8F86-79397A4B310F}" type="presOf" srcId="{28D141CF-2D93-4B62-9C1F-4DA41ED7F20D}" destId="{AF2D47A9-CF7E-40D7-9049-9E57F128B57B}" srcOrd="0" destOrd="0" presId="urn:microsoft.com/office/officeart/2005/8/layout/cycle7"/>
    <dgm:cxn modelId="{1C60335A-19AB-42B2-AFBC-0CDD02441957}" type="presOf" srcId="{4F3998E3-E1E1-4023-981C-4D5A04D3CA10}" destId="{087EBDE1-1116-4A0A-88AC-CC26244837F8}" srcOrd="0" destOrd="0" presId="urn:microsoft.com/office/officeart/2005/8/layout/cycle7"/>
    <dgm:cxn modelId="{857D867B-68B1-47CC-9B0D-079A83367537}" srcId="{E85E1523-DA01-422B-9F8F-DF2E6A7AD293}" destId="{2E562555-7DD5-4F32-9AEC-C472459D194F}" srcOrd="0" destOrd="0" parTransId="{C4635C43-6998-43C0-9A4B-3A8073229A0F}" sibTransId="{28D141CF-2D93-4B62-9C1F-4DA41ED7F20D}"/>
    <dgm:cxn modelId="{B51C6080-5C22-4E3B-8643-E10441EC0EA0}" srcId="{E85E1523-DA01-422B-9F8F-DF2E6A7AD293}" destId="{9676EB92-2609-4892-B5A0-D0A6438F8E69}" srcOrd="2" destOrd="0" parTransId="{862AB5F5-9A7A-4C26-9E61-755F9C062643}" sibTransId="{5057CED8-B31F-44C7-B409-CC81A08C3CC7}"/>
    <dgm:cxn modelId="{5A994890-B7D3-4968-8B78-865BF938DEAD}" type="presOf" srcId="{E85E1523-DA01-422B-9F8F-DF2E6A7AD293}" destId="{143A56F4-6B5F-4329-8CA9-A776CBEEA824}" srcOrd="0" destOrd="0" presId="urn:microsoft.com/office/officeart/2005/8/layout/cycle7"/>
    <dgm:cxn modelId="{251088AF-5946-4D58-8798-708D6435B867}" srcId="{E85E1523-DA01-422B-9F8F-DF2E6A7AD293}" destId="{4F3998E3-E1E1-4023-981C-4D5A04D3CA10}" srcOrd="1" destOrd="0" parTransId="{DBA33B5D-1474-416A-B0E8-C1FC593B2496}" sibTransId="{A09068E3-5000-4EE5-8EAC-A75F0DAF415C}"/>
    <dgm:cxn modelId="{94D804B6-C48F-40DE-9F83-E55D93BD51E1}" type="presOf" srcId="{5057CED8-B31F-44C7-B409-CC81A08C3CC7}" destId="{BCE4D066-4D76-4B53-9755-297AED972754}" srcOrd="1" destOrd="0" presId="urn:microsoft.com/office/officeart/2005/8/layout/cycle7"/>
    <dgm:cxn modelId="{B543FCC3-BAF1-44CB-BA33-BD43C43E344B}" type="presOf" srcId="{28D141CF-2D93-4B62-9C1F-4DA41ED7F20D}" destId="{36BD538D-F48B-4FB8-9EBB-44FA3D7520B4}" srcOrd="1" destOrd="0" presId="urn:microsoft.com/office/officeart/2005/8/layout/cycle7"/>
    <dgm:cxn modelId="{B6F2CAE1-DD3D-42AC-8AC0-AED95A82D7D4}" type="presOf" srcId="{A09068E3-5000-4EE5-8EAC-A75F0DAF415C}" destId="{80A64B2D-1393-4035-A09D-CDF522500327}" srcOrd="1" destOrd="0" presId="urn:microsoft.com/office/officeart/2005/8/layout/cycle7"/>
    <dgm:cxn modelId="{A5B874F2-54D3-4CF1-9A73-4DEB7B8B99C3}" type="presOf" srcId="{9676EB92-2609-4892-B5A0-D0A6438F8E69}" destId="{382179F3-CC11-42BC-9A67-8A8604C5903B}" srcOrd="0" destOrd="0" presId="urn:microsoft.com/office/officeart/2005/8/layout/cycle7"/>
    <dgm:cxn modelId="{861E6555-C34A-4493-843F-1D0B1C394816}" type="presParOf" srcId="{143A56F4-6B5F-4329-8CA9-A776CBEEA824}" destId="{1B6A34B3-0482-4918-9F0A-8E825C1B7EF8}" srcOrd="0" destOrd="0" presId="urn:microsoft.com/office/officeart/2005/8/layout/cycle7"/>
    <dgm:cxn modelId="{42BD0C9A-A495-4EBD-9AB2-B13BC50F28BB}" type="presParOf" srcId="{143A56F4-6B5F-4329-8CA9-A776CBEEA824}" destId="{AF2D47A9-CF7E-40D7-9049-9E57F128B57B}" srcOrd="1" destOrd="0" presId="urn:microsoft.com/office/officeart/2005/8/layout/cycle7"/>
    <dgm:cxn modelId="{5D61C814-9E89-46CF-9A12-5A2C65082294}" type="presParOf" srcId="{AF2D47A9-CF7E-40D7-9049-9E57F128B57B}" destId="{36BD538D-F48B-4FB8-9EBB-44FA3D7520B4}" srcOrd="0" destOrd="0" presId="urn:microsoft.com/office/officeart/2005/8/layout/cycle7"/>
    <dgm:cxn modelId="{8C0D1D28-0931-4999-B96E-21F0C01D0576}" type="presParOf" srcId="{143A56F4-6B5F-4329-8CA9-A776CBEEA824}" destId="{087EBDE1-1116-4A0A-88AC-CC26244837F8}" srcOrd="2" destOrd="0" presId="urn:microsoft.com/office/officeart/2005/8/layout/cycle7"/>
    <dgm:cxn modelId="{C2323956-7A57-4F7A-ABFA-B94BFBE902A0}" type="presParOf" srcId="{143A56F4-6B5F-4329-8CA9-A776CBEEA824}" destId="{13CF4D8A-CBA2-43B6-BB05-F2497E73EB3A}" srcOrd="3" destOrd="0" presId="urn:microsoft.com/office/officeart/2005/8/layout/cycle7"/>
    <dgm:cxn modelId="{1AC9B877-78A4-4357-9184-73E1B698DCA2}" type="presParOf" srcId="{13CF4D8A-CBA2-43B6-BB05-F2497E73EB3A}" destId="{80A64B2D-1393-4035-A09D-CDF522500327}" srcOrd="0" destOrd="0" presId="urn:microsoft.com/office/officeart/2005/8/layout/cycle7"/>
    <dgm:cxn modelId="{48C2A31C-2ACC-4A33-8A3C-11CBE4FBC6A8}" type="presParOf" srcId="{143A56F4-6B5F-4329-8CA9-A776CBEEA824}" destId="{382179F3-CC11-42BC-9A67-8A8604C5903B}" srcOrd="4" destOrd="0" presId="urn:microsoft.com/office/officeart/2005/8/layout/cycle7"/>
    <dgm:cxn modelId="{F6E08CD9-C340-4B77-9DF4-AFF856324C39}" type="presParOf" srcId="{143A56F4-6B5F-4329-8CA9-A776CBEEA824}" destId="{C10B9E38-3DF0-47B2-A93D-551830C366FB}" srcOrd="5" destOrd="0" presId="urn:microsoft.com/office/officeart/2005/8/layout/cycle7"/>
    <dgm:cxn modelId="{8FAB9892-2A50-4E6A-8A72-45AC115869A8}" type="presParOf" srcId="{C10B9E38-3DF0-47B2-A93D-551830C366FB}" destId="{BCE4D066-4D76-4B53-9755-297AED972754}"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6B0C42-1BE1-314F-9479-A1AF67B06B4D}" type="doc">
      <dgm:prSet loTypeId="urn:microsoft.com/office/officeart/2005/8/layout/hierarchy3" loCatId="" qsTypeId="urn:microsoft.com/office/officeart/2005/8/quickstyle/simple4" qsCatId="simple" csTypeId="urn:microsoft.com/office/officeart/2005/8/colors/colorful3" csCatId="colorful" phldr="1"/>
      <dgm:spPr/>
      <dgm:t>
        <a:bodyPr/>
        <a:lstStyle/>
        <a:p>
          <a:endParaRPr lang="en-US"/>
        </a:p>
      </dgm:t>
    </dgm:pt>
    <dgm:pt modelId="{6755E4B2-753E-5040-843C-4023D559340E}">
      <dgm:prSet phldrT="[Text]"/>
      <dgm:spPr/>
      <dgm:t>
        <a:bodyPr/>
        <a:lstStyle/>
        <a:p>
          <a:r>
            <a:rPr lang="en-US" dirty="0"/>
            <a:t>How much is the discipline  perceived as normative?</a:t>
          </a:r>
        </a:p>
      </dgm:t>
    </dgm:pt>
    <dgm:pt modelId="{22E547CA-928E-D94B-B17C-1DFB3C672031}" type="parTrans" cxnId="{B4EAEBC0-9DE6-6145-B237-D1766B745ACB}">
      <dgm:prSet/>
      <dgm:spPr/>
      <dgm:t>
        <a:bodyPr/>
        <a:lstStyle/>
        <a:p>
          <a:endParaRPr lang="en-US"/>
        </a:p>
      </dgm:t>
    </dgm:pt>
    <dgm:pt modelId="{2EBCE5B0-38E9-C04B-94A6-7F23971E0FBB}" type="sibTrans" cxnId="{B4EAEBC0-9DE6-6145-B237-D1766B745ACB}">
      <dgm:prSet/>
      <dgm:spPr/>
      <dgm:t>
        <a:bodyPr/>
        <a:lstStyle/>
        <a:p>
          <a:endParaRPr lang="en-US"/>
        </a:p>
      </dgm:t>
    </dgm:pt>
    <dgm:pt modelId="{DE24A983-4BA2-EC46-9980-DF29FF284C7F}">
      <dgm:prSet phldrT="[Text]"/>
      <dgm:spPr/>
      <dgm:t>
        <a:bodyPr/>
        <a:lstStyle/>
        <a:p>
          <a:r>
            <a:rPr lang="en-US" dirty="0"/>
            <a:t>Does the child think this happens in other households within their cultural group?</a:t>
          </a:r>
        </a:p>
      </dgm:t>
    </dgm:pt>
    <dgm:pt modelId="{3E7D50D2-1D7E-FA4C-A0D0-B78AB9BB9B0A}" type="parTrans" cxnId="{A0D867AA-4FDD-DD4F-B01F-17106C0612B4}">
      <dgm:prSet/>
      <dgm:spPr/>
      <dgm:t>
        <a:bodyPr/>
        <a:lstStyle/>
        <a:p>
          <a:endParaRPr lang="en-US"/>
        </a:p>
      </dgm:t>
    </dgm:pt>
    <dgm:pt modelId="{96E885AE-EBB6-7149-9A06-4CCA62C306CB}" type="sibTrans" cxnId="{A0D867AA-4FDD-DD4F-B01F-17106C0612B4}">
      <dgm:prSet/>
      <dgm:spPr/>
      <dgm:t>
        <a:bodyPr/>
        <a:lstStyle/>
        <a:p>
          <a:endParaRPr lang="en-US"/>
        </a:p>
      </dgm:t>
    </dgm:pt>
    <dgm:pt modelId="{DD3FCBC9-8AE1-B446-BF22-DBE8CAD96CA7}">
      <dgm:prSet phldrT="[Text]"/>
      <dgm:spPr/>
      <dgm:t>
        <a:bodyPr/>
        <a:lstStyle/>
        <a:p>
          <a:r>
            <a:rPr lang="en-US" dirty="0"/>
            <a:t>How normative is it actually?</a:t>
          </a:r>
        </a:p>
      </dgm:t>
    </dgm:pt>
    <dgm:pt modelId="{C375440B-59C5-F24F-928B-ADBA0E20002A}" type="parTrans" cxnId="{09724168-9EB6-384A-A9F4-8FE249884F40}">
      <dgm:prSet/>
      <dgm:spPr/>
      <dgm:t>
        <a:bodyPr/>
        <a:lstStyle/>
        <a:p>
          <a:endParaRPr lang="en-US"/>
        </a:p>
      </dgm:t>
    </dgm:pt>
    <dgm:pt modelId="{1CD5E4DA-C3EB-EC48-93C7-474C0E8EB628}" type="sibTrans" cxnId="{09724168-9EB6-384A-A9F4-8FE249884F40}">
      <dgm:prSet/>
      <dgm:spPr/>
      <dgm:t>
        <a:bodyPr/>
        <a:lstStyle/>
        <a:p>
          <a:endParaRPr lang="en-US"/>
        </a:p>
      </dgm:t>
    </dgm:pt>
    <dgm:pt modelId="{CB34A57F-6F20-C747-B4B4-15DF8E59D710}">
      <dgm:prSet phldrT="[Text]"/>
      <dgm:spPr/>
      <dgm:t>
        <a:bodyPr/>
        <a:lstStyle/>
        <a:p>
          <a:r>
            <a:rPr lang="en-US" dirty="0"/>
            <a:t>Is this </a:t>
          </a:r>
          <a:r>
            <a:rPr lang="en-US" i="1" dirty="0"/>
            <a:t>actually</a:t>
          </a:r>
          <a:r>
            <a:rPr lang="en-US" i="0" dirty="0"/>
            <a:t> what other parents within this cultural group do to discipline their children?</a:t>
          </a:r>
          <a:endParaRPr lang="en-US" dirty="0"/>
        </a:p>
      </dgm:t>
    </dgm:pt>
    <dgm:pt modelId="{D0A2810D-25F4-AB40-B613-72746CE81EDF}" type="parTrans" cxnId="{1F7FEE35-DCF0-8044-BCFF-3AE5B77C89D5}">
      <dgm:prSet/>
      <dgm:spPr/>
      <dgm:t>
        <a:bodyPr/>
        <a:lstStyle/>
        <a:p>
          <a:endParaRPr lang="en-US"/>
        </a:p>
      </dgm:t>
    </dgm:pt>
    <dgm:pt modelId="{289E505C-8E8F-614E-8EF9-9AC1D1BE6D84}" type="sibTrans" cxnId="{1F7FEE35-DCF0-8044-BCFF-3AE5B77C89D5}">
      <dgm:prSet/>
      <dgm:spPr/>
      <dgm:t>
        <a:bodyPr/>
        <a:lstStyle/>
        <a:p>
          <a:endParaRPr lang="en-US"/>
        </a:p>
      </dgm:t>
    </dgm:pt>
    <dgm:pt modelId="{4A8AF577-44F7-6A46-8CD5-9E49B3C7563F}">
      <dgm:prSet/>
      <dgm:spPr/>
      <dgm:t>
        <a:bodyPr/>
        <a:lstStyle/>
        <a:p>
          <a:r>
            <a:rPr lang="en-US" dirty="0"/>
            <a:t>Parents’ perceptions may also play a key role in interpretation of behavior</a:t>
          </a:r>
        </a:p>
      </dgm:t>
    </dgm:pt>
    <dgm:pt modelId="{CAB78962-C861-E846-B0BD-D93129EADFFB}" type="parTrans" cxnId="{9D14DCF2-06DD-FC4C-9904-7B372614B297}">
      <dgm:prSet/>
      <dgm:spPr/>
      <dgm:t>
        <a:bodyPr/>
        <a:lstStyle/>
        <a:p>
          <a:endParaRPr lang="en-US"/>
        </a:p>
      </dgm:t>
    </dgm:pt>
    <dgm:pt modelId="{8DAD25FB-C5FA-744D-985E-2F8201447C7F}" type="sibTrans" cxnId="{9D14DCF2-06DD-FC4C-9904-7B372614B297}">
      <dgm:prSet/>
      <dgm:spPr/>
      <dgm:t>
        <a:bodyPr/>
        <a:lstStyle/>
        <a:p>
          <a:endParaRPr lang="en-US"/>
        </a:p>
      </dgm:t>
    </dgm:pt>
    <dgm:pt modelId="{C25042E5-5C74-C74D-9058-F26B1AFDCF21}" type="pres">
      <dgm:prSet presAssocID="{696B0C42-1BE1-314F-9479-A1AF67B06B4D}" presName="diagram" presStyleCnt="0">
        <dgm:presLayoutVars>
          <dgm:chPref val="1"/>
          <dgm:dir/>
          <dgm:animOne val="branch"/>
          <dgm:animLvl val="lvl"/>
          <dgm:resizeHandles/>
        </dgm:presLayoutVars>
      </dgm:prSet>
      <dgm:spPr/>
    </dgm:pt>
    <dgm:pt modelId="{3A37BC9B-7050-9B42-B532-EE2EF85D56CA}" type="pres">
      <dgm:prSet presAssocID="{6755E4B2-753E-5040-843C-4023D559340E}" presName="root" presStyleCnt="0"/>
      <dgm:spPr/>
    </dgm:pt>
    <dgm:pt modelId="{A3F5B52A-01D4-2A4C-9147-3B5585A4DCC9}" type="pres">
      <dgm:prSet presAssocID="{6755E4B2-753E-5040-843C-4023D559340E}" presName="rootComposite" presStyleCnt="0"/>
      <dgm:spPr/>
    </dgm:pt>
    <dgm:pt modelId="{7A57E0A2-9689-FC4C-9A63-223B1B487D8B}" type="pres">
      <dgm:prSet presAssocID="{6755E4B2-753E-5040-843C-4023D559340E}" presName="rootText" presStyleLbl="node1" presStyleIdx="0" presStyleCnt="2"/>
      <dgm:spPr/>
    </dgm:pt>
    <dgm:pt modelId="{E627CF4F-66BB-C447-BF14-C621C85A7908}" type="pres">
      <dgm:prSet presAssocID="{6755E4B2-753E-5040-843C-4023D559340E}" presName="rootConnector" presStyleLbl="node1" presStyleIdx="0" presStyleCnt="2"/>
      <dgm:spPr/>
    </dgm:pt>
    <dgm:pt modelId="{4DD0F00D-2583-4A48-9048-7F79DD3E541E}" type="pres">
      <dgm:prSet presAssocID="{6755E4B2-753E-5040-843C-4023D559340E}" presName="childShape" presStyleCnt="0"/>
      <dgm:spPr/>
    </dgm:pt>
    <dgm:pt modelId="{5561A496-43A8-AA48-AB8C-C63ADCF1C095}" type="pres">
      <dgm:prSet presAssocID="{3E7D50D2-1D7E-FA4C-A0D0-B78AB9BB9B0A}" presName="Name13" presStyleLbl="parChTrans1D2" presStyleIdx="0" presStyleCnt="3"/>
      <dgm:spPr/>
    </dgm:pt>
    <dgm:pt modelId="{A756EE4F-DF57-FA4A-A6F4-80825D517345}" type="pres">
      <dgm:prSet presAssocID="{DE24A983-4BA2-EC46-9980-DF29FF284C7F}" presName="childText" presStyleLbl="bgAcc1" presStyleIdx="0" presStyleCnt="3">
        <dgm:presLayoutVars>
          <dgm:bulletEnabled val="1"/>
        </dgm:presLayoutVars>
      </dgm:prSet>
      <dgm:spPr/>
    </dgm:pt>
    <dgm:pt modelId="{DF920A3D-7108-9C46-A372-313247E18704}" type="pres">
      <dgm:prSet presAssocID="{CAB78962-C861-E846-B0BD-D93129EADFFB}" presName="Name13" presStyleLbl="parChTrans1D2" presStyleIdx="1" presStyleCnt="3"/>
      <dgm:spPr/>
    </dgm:pt>
    <dgm:pt modelId="{57630CDF-B05D-6846-ACA1-F538991882EF}" type="pres">
      <dgm:prSet presAssocID="{4A8AF577-44F7-6A46-8CD5-9E49B3C7563F}" presName="childText" presStyleLbl="bgAcc1" presStyleIdx="1" presStyleCnt="3">
        <dgm:presLayoutVars>
          <dgm:bulletEnabled val="1"/>
        </dgm:presLayoutVars>
      </dgm:prSet>
      <dgm:spPr/>
    </dgm:pt>
    <dgm:pt modelId="{90AF4E0A-85F2-C945-AE86-B4FEB6E84F38}" type="pres">
      <dgm:prSet presAssocID="{DD3FCBC9-8AE1-B446-BF22-DBE8CAD96CA7}" presName="root" presStyleCnt="0"/>
      <dgm:spPr/>
    </dgm:pt>
    <dgm:pt modelId="{3DA5E528-160F-894A-AB17-AE59223CC825}" type="pres">
      <dgm:prSet presAssocID="{DD3FCBC9-8AE1-B446-BF22-DBE8CAD96CA7}" presName="rootComposite" presStyleCnt="0"/>
      <dgm:spPr/>
    </dgm:pt>
    <dgm:pt modelId="{A8E9F15B-06CC-E44D-87C5-01FB3AB20738}" type="pres">
      <dgm:prSet presAssocID="{DD3FCBC9-8AE1-B446-BF22-DBE8CAD96CA7}" presName="rootText" presStyleLbl="node1" presStyleIdx="1" presStyleCnt="2"/>
      <dgm:spPr/>
    </dgm:pt>
    <dgm:pt modelId="{BE209C45-4747-B848-BE44-65766A817CE0}" type="pres">
      <dgm:prSet presAssocID="{DD3FCBC9-8AE1-B446-BF22-DBE8CAD96CA7}" presName="rootConnector" presStyleLbl="node1" presStyleIdx="1" presStyleCnt="2"/>
      <dgm:spPr/>
    </dgm:pt>
    <dgm:pt modelId="{499B46DC-93CC-2E49-A2BE-D80A949CEB7F}" type="pres">
      <dgm:prSet presAssocID="{DD3FCBC9-8AE1-B446-BF22-DBE8CAD96CA7}" presName="childShape" presStyleCnt="0"/>
      <dgm:spPr/>
    </dgm:pt>
    <dgm:pt modelId="{0EE2387A-3DDD-B44A-A469-26196C5E25B2}" type="pres">
      <dgm:prSet presAssocID="{D0A2810D-25F4-AB40-B613-72746CE81EDF}" presName="Name13" presStyleLbl="parChTrans1D2" presStyleIdx="2" presStyleCnt="3"/>
      <dgm:spPr/>
    </dgm:pt>
    <dgm:pt modelId="{983598B7-4276-B445-8A65-BA6F250CC126}" type="pres">
      <dgm:prSet presAssocID="{CB34A57F-6F20-C747-B4B4-15DF8E59D710}" presName="childText" presStyleLbl="bgAcc1" presStyleIdx="2" presStyleCnt="3">
        <dgm:presLayoutVars>
          <dgm:bulletEnabled val="1"/>
        </dgm:presLayoutVars>
      </dgm:prSet>
      <dgm:spPr/>
    </dgm:pt>
  </dgm:ptLst>
  <dgm:cxnLst>
    <dgm:cxn modelId="{BE13700F-1E7B-EB40-95B1-2C45E66B07B7}" type="presOf" srcId="{DE24A983-4BA2-EC46-9980-DF29FF284C7F}" destId="{A756EE4F-DF57-FA4A-A6F4-80825D517345}" srcOrd="0" destOrd="0" presId="urn:microsoft.com/office/officeart/2005/8/layout/hierarchy3"/>
    <dgm:cxn modelId="{BA402925-D9E5-7741-B466-7A0566FFB45A}" type="presOf" srcId="{6755E4B2-753E-5040-843C-4023D559340E}" destId="{E627CF4F-66BB-C447-BF14-C621C85A7908}" srcOrd="1" destOrd="0" presId="urn:microsoft.com/office/officeart/2005/8/layout/hierarchy3"/>
    <dgm:cxn modelId="{E8AA9430-8803-4B43-B4CD-E5BA0EBDB7CF}" type="presOf" srcId="{4A8AF577-44F7-6A46-8CD5-9E49B3C7563F}" destId="{57630CDF-B05D-6846-ACA1-F538991882EF}" srcOrd="0" destOrd="0" presId="urn:microsoft.com/office/officeart/2005/8/layout/hierarchy3"/>
    <dgm:cxn modelId="{80B8E331-73A6-1C42-90B1-7792C7330FCA}" type="presOf" srcId="{CB34A57F-6F20-C747-B4B4-15DF8E59D710}" destId="{983598B7-4276-B445-8A65-BA6F250CC126}" srcOrd="0" destOrd="0" presId="urn:microsoft.com/office/officeart/2005/8/layout/hierarchy3"/>
    <dgm:cxn modelId="{1F7FEE35-DCF0-8044-BCFF-3AE5B77C89D5}" srcId="{DD3FCBC9-8AE1-B446-BF22-DBE8CAD96CA7}" destId="{CB34A57F-6F20-C747-B4B4-15DF8E59D710}" srcOrd="0" destOrd="0" parTransId="{D0A2810D-25F4-AB40-B613-72746CE81EDF}" sibTransId="{289E505C-8E8F-614E-8EF9-9AC1D1BE6D84}"/>
    <dgm:cxn modelId="{09724168-9EB6-384A-A9F4-8FE249884F40}" srcId="{696B0C42-1BE1-314F-9479-A1AF67B06B4D}" destId="{DD3FCBC9-8AE1-B446-BF22-DBE8CAD96CA7}" srcOrd="1" destOrd="0" parTransId="{C375440B-59C5-F24F-928B-ADBA0E20002A}" sibTransId="{1CD5E4DA-C3EB-EC48-93C7-474C0E8EB628}"/>
    <dgm:cxn modelId="{33336382-E5AE-A344-9C08-FD5E287DA9B7}" type="presOf" srcId="{6755E4B2-753E-5040-843C-4023D559340E}" destId="{7A57E0A2-9689-FC4C-9A63-223B1B487D8B}" srcOrd="0" destOrd="0" presId="urn:microsoft.com/office/officeart/2005/8/layout/hierarchy3"/>
    <dgm:cxn modelId="{5E83AC89-C56E-A641-908E-0BDD659DD8EF}" type="presOf" srcId="{DD3FCBC9-8AE1-B446-BF22-DBE8CAD96CA7}" destId="{A8E9F15B-06CC-E44D-87C5-01FB3AB20738}" srcOrd="0" destOrd="0" presId="urn:microsoft.com/office/officeart/2005/8/layout/hierarchy3"/>
    <dgm:cxn modelId="{A0D867AA-4FDD-DD4F-B01F-17106C0612B4}" srcId="{6755E4B2-753E-5040-843C-4023D559340E}" destId="{DE24A983-4BA2-EC46-9980-DF29FF284C7F}" srcOrd="0" destOrd="0" parTransId="{3E7D50D2-1D7E-FA4C-A0D0-B78AB9BB9B0A}" sibTransId="{96E885AE-EBB6-7149-9A06-4CCA62C306CB}"/>
    <dgm:cxn modelId="{B76EFAAC-CD65-6F4C-BE1D-2012A2581C70}" type="presOf" srcId="{696B0C42-1BE1-314F-9479-A1AF67B06B4D}" destId="{C25042E5-5C74-C74D-9058-F26B1AFDCF21}" srcOrd="0" destOrd="0" presId="urn:microsoft.com/office/officeart/2005/8/layout/hierarchy3"/>
    <dgm:cxn modelId="{A0C46ABC-9E5D-C346-A9BE-5043F9A8009B}" type="presOf" srcId="{DD3FCBC9-8AE1-B446-BF22-DBE8CAD96CA7}" destId="{BE209C45-4747-B848-BE44-65766A817CE0}" srcOrd="1" destOrd="0" presId="urn:microsoft.com/office/officeart/2005/8/layout/hierarchy3"/>
    <dgm:cxn modelId="{79B1E2BF-F40A-5144-AA35-F78030F2FDE4}" type="presOf" srcId="{D0A2810D-25F4-AB40-B613-72746CE81EDF}" destId="{0EE2387A-3DDD-B44A-A469-26196C5E25B2}" srcOrd="0" destOrd="0" presId="urn:microsoft.com/office/officeart/2005/8/layout/hierarchy3"/>
    <dgm:cxn modelId="{B4EAEBC0-9DE6-6145-B237-D1766B745ACB}" srcId="{696B0C42-1BE1-314F-9479-A1AF67B06B4D}" destId="{6755E4B2-753E-5040-843C-4023D559340E}" srcOrd="0" destOrd="0" parTransId="{22E547CA-928E-D94B-B17C-1DFB3C672031}" sibTransId="{2EBCE5B0-38E9-C04B-94A6-7F23971E0FBB}"/>
    <dgm:cxn modelId="{27DE15CC-279B-954C-B9CA-8D6374D5A9F6}" type="presOf" srcId="{CAB78962-C861-E846-B0BD-D93129EADFFB}" destId="{DF920A3D-7108-9C46-A372-313247E18704}" srcOrd="0" destOrd="0" presId="urn:microsoft.com/office/officeart/2005/8/layout/hierarchy3"/>
    <dgm:cxn modelId="{9D14DCF2-06DD-FC4C-9904-7B372614B297}" srcId="{6755E4B2-753E-5040-843C-4023D559340E}" destId="{4A8AF577-44F7-6A46-8CD5-9E49B3C7563F}" srcOrd="1" destOrd="0" parTransId="{CAB78962-C861-E846-B0BD-D93129EADFFB}" sibTransId="{8DAD25FB-C5FA-744D-985E-2F8201447C7F}"/>
    <dgm:cxn modelId="{36B614F3-C686-3D47-B7C6-E0C014E69B00}" type="presOf" srcId="{3E7D50D2-1D7E-FA4C-A0D0-B78AB9BB9B0A}" destId="{5561A496-43A8-AA48-AB8C-C63ADCF1C095}" srcOrd="0" destOrd="0" presId="urn:microsoft.com/office/officeart/2005/8/layout/hierarchy3"/>
    <dgm:cxn modelId="{A1434764-64E7-8045-B7A9-D7C829BC06F3}" type="presParOf" srcId="{C25042E5-5C74-C74D-9058-F26B1AFDCF21}" destId="{3A37BC9B-7050-9B42-B532-EE2EF85D56CA}" srcOrd="0" destOrd="0" presId="urn:microsoft.com/office/officeart/2005/8/layout/hierarchy3"/>
    <dgm:cxn modelId="{EC1075DE-B20B-A140-B320-9FABE01C2F32}" type="presParOf" srcId="{3A37BC9B-7050-9B42-B532-EE2EF85D56CA}" destId="{A3F5B52A-01D4-2A4C-9147-3B5585A4DCC9}" srcOrd="0" destOrd="0" presId="urn:microsoft.com/office/officeart/2005/8/layout/hierarchy3"/>
    <dgm:cxn modelId="{F76D2CA6-3470-6A40-8070-C20199EC5B3A}" type="presParOf" srcId="{A3F5B52A-01D4-2A4C-9147-3B5585A4DCC9}" destId="{7A57E0A2-9689-FC4C-9A63-223B1B487D8B}" srcOrd="0" destOrd="0" presId="urn:microsoft.com/office/officeart/2005/8/layout/hierarchy3"/>
    <dgm:cxn modelId="{EE9B7C98-D0D4-F646-A6A3-7CD7F77C44A6}" type="presParOf" srcId="{A3F5B52A-01D4-2A4C-9147-3B5585A4DCC9}" destId="{E627CF4F-66BB-C447-BF14-C621C85A7908}" srcOrd="1" destOrd="0" presId="urn:microsoft.com/office/officeart/2005/8/layout/hierarchy3"/>
    <dgm:cxn modelId="{31F18B56-1F0E-FD48-9356-82E5FE19FFFA}" type="presParOf" srcId="{3A37BC9B-7050-9B42-B532-EE2EF85D56CA}" destId="{4DD0F00D-2583-4A48-9048-7F79DD3E541E}" srcOrd="1" destOrd="0" presId="urn:microsoft.com/office/officeart/2005/8/layout/hierarchy3"/>
    <dgm:cxn modelId="{D592B424-C73A-354C-A8D2-E00ECC9F21B1}" type="presParOf" srcId="{4DD0F00D-2583-4A48-9048-7F79DD3E541E}" destId="{5561A496-43A8-AA48-AB8C-C63ADCF1C095}" srcOrd="0" destOrd="0" presId="urn:microsoft.com/office/officeart/2005/8/layout/hierarchy3"/>
    <dgm:cxn modelId="{B99B6278-B2A2-8A49-B43D-BB65D33611D1}" type="presParOf" srcId="{4DD0F00D-2583-4A48-9048-7F79DD3E541E}" destId="{A756EE4F-DF57-FA4A-A6F4-80825D517345}" srcOrd="1" destOrd="0" presId="urn:microsoft.com/office/officeart/2005/8/layout/hierarchy3"/>
    <dgm:cxn modelId="{7D3ADE4F-1E5A-3B42-B8FF-29AE38E6F62E}" type="presParOf" srcId="{4DD0F00D-2583-4A48-9048-7F79DD3E541E}" destId="{DF920A3D-7108-9C46-A372-313247E18704}" srcOrd="2" destOrd="0" presId="urn:microsoft.com/office/officeart/2005/8/layout/hierarchy3"/>
    <dgm:cxn modelId="{973644C2-47CB-B14E-8B49-6C1A2F2AEA3E}" type="presParOf" srcId="{4DD0F00D-2583-4A48-9048-7F79DD3E541E}" destId="{57630CDF-B05D-6846-ACA1-F538991882EF}" srcOrd="3" destOrd="0" presId="urn:microsoft.com/office/officeart/2005/8/layout/hierarchy3"/>
    <dgm:cxn modelId="{2D7C19B7-645E-3F48-B0D7-F56B62CB7CD2}" type="presParOf" srcId="{C25042E5-5C74-C74D-9058-F26B1AFDCF21}" destId="{90AF4E0A-85F2-C945-AE86-B4FEB6E84F38}" srcOrd="1" destOrd="0" presId="urn:microsoft.com/office/officeart/2005/8/layout/hierarchy3"/>
    <dgm:cxn modelId="{3D54C911-CC44-E641-B9F4-10DB0020077F}" type="presParOf" srcId="{90AF4E0A-85F2-C945-AE86-B4FEB6E84F38}" destId="{3DA5E528-160F-894A-AB17-AE59223CC825}" srcOrd="0" destOrd="0" presId="urn:microsoft.com/office/officeart/2005/8/layout/hierarchy3"/>
    <dgm:cxn modelId="{A9F78933-BDC8-904C-8B16-0E7C1FE1326C}" type="presParOf" srcId="{3DA5E528-160F-894A-AB17-AE59223CC825}" destId="{A8E9F15B-06CC-E44D-87C5-01FB3AB20738}" srcOrd="0" destOrd="0" presId="urn:microsoft.com/office/officeart/2005/8/layout/hierarchy3"/>
    <dgm:cxn modelId="{9FC44700-9B64-F145-A18E-D3DE00DE3374}" type="presParOf" srcId="{3DA5E528-160F-894A-AB17-AE59223CC825}" destId="{BE209C45-4747-B848-BE44-65766A817CE0}" srcOrd="1" destOrd="0" presId="urn:microsoft.com/office/officeart/2005/8/layout/hierarchy3"/>
    <dgm:cxn modelId="{0ACACBCB-C66A-4E4E-A83C-DBB0DAF4E237}" type="presParOf" srcId="{90AF4E0A-85F2-C945-AE86-B4FEB6E84F38}" destId="{499B46DC-93CC-2E49-A2BE-D80A949CEB7F}" srcOrd="1" destOrd="0" presId="urn:microsoft.com/office/officeart/2005/8/layout/hierarchy3"/>
    <dgm:cxn modelId="{BA3CB310-0966-4448-A4D8-16D0007207BF}" type="presParOf" srcId="{499B46DC-93CC-2E49-A2BE-D80A949CEB7F}" destId="{0EE2387A-3DDD-B44A-A469-26196C5E25B2}" srcOrd="0" destOrd="0" presId="urn:microsoft.com/office/officeart/2005/8/layout/hierarchy3"/>
    <dgm:cxn modelId="{E9794CFD-3741-674B-844C-824F8F61D90B}" type="presParOf" srcId="{499B46DC-93CC-2E49-A2BE-D80A949CEB7F}" destId="{983598B7-4276-B445-8A65-BA6F250CC12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6B8ED1-3DE8-48D2-A8E3-2B6DD95A68D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91EDED30-167F-4EF9-8C72-31AC0C491EC5}">
      <dgm:prSet phldrT="[Text]"/>
      <dgm:spPr/>
      <dgm:t>
        <a:bodyPr/>
        <a:lstStyle/>
        <a:p>
          <a:r>
            <a:rPr lang="en-US" dirty="0"/>
            <a:t>Methods</a:t>
          </a:r>
        </a:p>
      </dgm:t>
    </dgm:pt>
    <dgm:pt modelId="{BE7D3A12-7BF8-4391-9577-B276E7B6F728}" type="parTrans" cxnId="{85A7BEAC-D691-4707-A152-E5EFD41BF4A9}">
      <dgm:prSet/>
      <dgm:spPr/>
      <dgm:t>
        <a:bodyPr/>
        <a:lstStyle/>
        <a:p>
          <a:endParaRPr lang="en-US"/>
        </a:p>
      </dgm:t>
    </dgm:pt>
    <dgm:pt modelId="{1623DF48-46E8-458E-9596-F6FA2CC9713D}" type="sibTrans" cxnId="{85A7BEAC-D691-4707-A152-E5EFD41BF4A9}">
      <dgm:prSet/>
      <dgm:spPr/>
      <dgm:t>
        <a:bodyPr/>
        <a:lstStyle/>
        <a:p>
          <a:endParaRPr lang="en-US"/>
        </a:p>
      </dgm:t>
    </dgm:pt>
    <dgm:pt modelId="{BAAC6097-9BA5-4A22-8060-1FE84D331DDE}">
      <dgm:prSet phldrT="[Text]"/>
      <dgm:spPr/>
      <dgm:t>
        <a:bodyPr/>
        <a:lstStyle/>
        <a:p>
          <a:r>
            <a:rPr lang="en-US" dirty="0"/>
            <a:t>Surveys</a:t>
          </a:r>
        </a:p>
      </dgm:t>
    </dgm:pt>
    <dgm:pt modelId="{8CB7A3E7-B6CB-419A-A4E8-162DFC23CAA4}" type="parTrans" cxnId="{872C05E5-3A7D-44C7-A00B-CD270B3AF699}">
      <dgm:prSet/>
      <dgm:spPr/>
      <dgm:t>
        <a:bodyPr/>
        <a:lstStyle/>
        <a:p>
          <a:endParaRPr lang="en-US"/>
        </a:p>
      </dgm:t>
    </dgm:pt>
    <dgm:pt modelId="{29426478-E5AA-4188-BAC5-BBCA4F27E62F}" type="sibTrans" cxnId="{872C05E5-3A7D-44C7-A00B-CD270B3AF699}">
      <dgm:prSet/>
      <dgm:spPr/>
      <dgm:t>
        <a:bodyPr/>
        <a:lstStyle/>
        <a:p>
          <a:endParaRPr lang="en-US"/>
        </a:p>
      </dgm:t>
    </dgm:pt>
    <dgm:pt modelId="{DE0C8885-4FB5-4166-B9F3-066F0EE4D97E}">
      <dgm:prSet phldrT="[Text]"/>
      <dgm:spPr/>
      <dgm:t>
        <a:bodyPr/>
        <a:lstStyle/>
        <a:p>
          <a:r>
            <a:rPr lang="en-US" dirty="0">
              <a:solidFill>
                <a:srgbClr val="00B050"/>
              </a:solidFill>
            </a:rPr>
            <a:t>Ease and convenience of administration (e.g. cost); Attention to language and fidelity of measures</a:t>
          </a:r>
        </a:p>
      </dgm:t>
    </dgm:pt>
    <dgm:pt modelId="{24D8857D-845B-4A59-8F27-9A51EC95C82B}" type="parTrans" cxnId="{D0663358-3E41-4394-9F42-944B9FDF49DA}">
      <dgm:prSet/>
      <dgm:spPr/>
      <dgm:t>
        <a:bodyPr/>
        <a:lstStyle/>
        <a:p>
          <a:endParaRPr lang="en-US"/>
        </a:p>
      </dgm:t>
    </dgm:pt>
    <dgm:pt modelId="{6DDE6089-78E4-4F03-BA37-2E62742DAF58}" type="sibTrans" cxnId="{D0663358-3E41-4394-9F42-944B9FDF49DA}">
      <dgm:prSet/>
      <dgm:spPr/>
      <dgm:t>
        <a:bodyPr/>
        <a:lstStyle/>
        <a:p>
          <a:endParaRPr lang="en-US"/>
        </a:p>
      </dgm:t>
    </dgm:pt>
    <dgm:pt modelId="{08D92FAF-63C6-422B-B2EC-503C696B19A3}">
      <dgm:prSet phldrT="[Text]"/>
      <dgm:spPr/>
      <dgm:t>
        <a:bodyPr/>
        <a:lstStyle/>
        <a:p>
          <a:r>
            <a:rPr lang="en-US" dirty="0"/>
            <a:t>Sample</a:t>
          </a:r>
        </a:p>
      </dgm:t>
    </dgm:pt>
    <dgm:pt modelId="{9D56ADB0-E9B1-4B91-906C-DF1C1F9586F3}" type="parTrans" cxnId="{F2630703-B291-4FD7-BD82-3E0ED950AA7F}">
      <dgm:prSet/>
      <dgm:spPr/>
      <dgm:t>
        <a:bodyPr/>
        <a:lstStyle/>
        <a:p>
          <a:endParaRPr lang="en-US"/>
        </a:p>
      </dgm:t>
    </dgm:pt>
    <dgm:pt modelId="{DA1E8F79-2AE7-4839-B0C9-63487610D072}" type="sibTrans" cxnId="{F2630703-B291-4FD7-BD82-3E0ED950AA7F}">
      <dgm:prSet/>
      <dgm:spPr/>
      <dgm:t>
        <a:bodyPr/>
        <a:lstStyle/>
        <a:p>
          <a:endParaRPr lang="en-US"/>
        </a:p>
      </dgm:t>
    </dgm:pt>
    <dgm:pt modelId="{D3BE6E43-8113-46D3-809C-4F920AE7F96D}">
      <dgm:prSet phldrT="[Text]"/>
      <dgm:spPr/>
      <dgm:t>
        <a:bodyPr/>
        <a:lstStyle/>
        <a:p>
          <a:r>
            <a:rPr lang="en-US" dirty="0"/>
            <a:t>Multi-national</a:t>
          </a:r>
        </a:p>
      </dgm:t>
    </dgm:pt>
    <dgm:pt modelId="{4DEC1589-180C-4878-9A20-605C0D726A3A}" type="parTrans" cxnId="{47305014-89F3-4C12-BDA2-90274C21A7EC}">
      <dgm:prSet/>
      <dgm:spPr/>
      <dgm:t>
        <a:bodyPr/>
        <a:lstStyle/>
        <a:p>
          <a:endParaRPr lang="en-US"/>
        </a:p>
      </dgm:t>
    </dgm:pt>
    <dgm:pt modelId="{A5F758C3-0E38-4173-BD2F-1AD223958D5D}" type="sibTrans" cxnId="{47305014-89F3-4C12-BDA2-90274C21A7EC}">
      <dgm:prSet/>
      <dgm:spPr/>
      <dgm:t>
        <a:bodyPr/>
        <a:lstStyle/>
        <a:p>
          <a:endParaRPr lang="en-US"/>
        </a:p>
      </dgm:t>
    </dgm:pt>
    <dgm:pt modelId="{8595B6B6-548E-4E96-A915-F47013D8292E}">
      <dgm:prSet phldrT="[Text]"/>
      <dgm:spPr/>
      <dgm:t>
        <a:bodyPr/>
        <a:lstStyle/>
        <a:p>
          <a:r>
            <a:rPr lang="en-US" dirty="0">
              <a:solidFill>
                <a:srgbClr val="00B050"/>
              </a:solidFill>
            </a:rPr>
            <a:t>Addresses important cross-cultural issues and contextual norms</a:t>
          </a:r>
        </a:p>
      </dgm:t>
    </dgm:pt>
    <dgm:pt modelId="{88FF95B2-14CF-43F2-B79F-A42FB5B92CD7}" type="parTrans" cxnId="{1F9DA85F-F9F7-43FC-A319-ABDE16FDCA43}">
      <dgm:prSet/>
      <dgm:spPr/>
      <dgm:t>
        <a:bodyPr/>
        <a:lstStyle/>
        <a:p>
          <a:endParaRPr lang="en-US"/>
        </a:p>
      </dgm:t>
    </dgm:pt>
    <dgm:pt modelId="{071C0976-8392-4BEC-8ACC-14C1749876AC}" type="sibTrans" cxnId="{1F9DA85F-F9F7-43FC-A319-ABDE16FDCA43}">
      <dgm:prSet/>
      <dgm:spPr/>
      <dgm:t>
        <a:bodyPr/>
        <a:lstStyle/>
        <a:p>
          <a:endParaRPr lang="en-US"/>
        </a:p>
      </dgm:t>
    </dgm:pt>
    <dgm:pt modelId="{04112CB9-CF52-49E0-9273-9698467FBB4D}">
      <dgm:prSet phldrT="[Text]"/>
      <dgm:spPr/>
      <dgm:t>
        <a:bodyPr/>
        <a:lstStyle/>
        <a:p>
          <a:r>
            <a:rPr lang="en-US" dirty="0"/>
            <a:t>Analysis</a:t>
          </a:r>
        </a:p>
      </dgm:t>
    </dgm:pt>
    <dgm:pt modelId="{C662F1F1-EF4E-4563-B21E-F3A4512864CD}" type="parTrans" cxnId="{218602F6-6B97-4009-B7A2-900C4A472068}">
      <dgm:prSet/>
      <dgm:spPr/>
      <dgm:t>
        <a:bodyPr/>
        <a:lstStyle/>
        <a:p>
          <a:endParaRPr lang="en-US"/>
        </a:p>
      </dgm:t>
    </dgm:pt>
    <dgm:pt modelId="{B0E0B3F4-2A9E-4436-A9E3-EA0A1281DF7C}" type="sibTrans" cxnId="{218602F6-6B97-4009-B7A2-900C4A472068}">
      <dgm:prSet/>
      <dgm:spPr/>
      <dgm:t>
        <a:bodyPr/>
        <a:lstStyle/>
        <a:p>
          <a:endParaRPr lang="en-US"/>
        </a:p>
      </dgm:t>
    </dgm:pt>
    <dgm:pt modelId="{DD758704-0D63-43C6-ADDE-D84427A01089}">
      <dgm:prSet phldrT="[Text]"/>
      <dgm:spPr/>
      <dgm:t>
        <a:bodyPr/>
        <a:lstStyle/>
        <a:p>
          <a:r>
            <a:rPr lang="en-US" dirty="0"/>
            <a:t>Multilevel modeling</a:t>
          </a:r>
        </a:p>
      </dgm:t>
    </dgm:pt>
    <dgm:pt modelId="{415A0B43-515A-4F9F-B9DE-5F5F7F29AC2A}" type="parTrans" cxnId="{34ECB8A5-68CA-41FC-8E58-E1BAA839BF68}">
      <dgm:prSet/>
      <dgm:spPr/>
      <dgm:t>
        <a:bodyPr/>
        <a:lstStyle/>
        <a:p>
          <a:endParaRPr lang="en-US"/>
        </a:p>
      </dgm:t>
    </dgm:pt>
    <dgm:pt modelId="{05DC175F-7266-40D9-979B-F5B3ED216782}" type="sibTrans" cxnId="{34ECB8A5-68CA-41FC-8E58-E1BAA839BF68}">
      <dgm:prSet/>
      <dgm:spPr/>
      <dgm:t>
        <a:bodyPr/>
        <a:lstStyle/>
        <a:p>
          <a:endParaRPr lang="en-US"/>
        </a:p>
      </dgm:t>
    </dgm:pt>
    <dgm:pt modelId="{CE69A0CA-0E79-4096-A202-84A4A00701A4}">
      <dgm:prSet phldrT="[Text]"/>
      <dgm:spPr/>
      <dgm:t>
        <a:bodyPr/>
        <a:lstStyle/>
        <a:p>
          <a:r>
            <a:rPr lang="en-US" dirty="0">
              <a:solidFill>
                <a:srgbClr val="00B050"/>
              </a:solidFill>
            </a:rPr>
            <a:t>Allowed for an assessment of differences between countries</a:t>
          </a:r>
        </a:p>
      </dgm:t>
    </dgm:pt>
    <dgm:pt modelId="{CC89CCC9-B594-4419-B542-4580E7360839}" type="parTrans" cxnId="{C77D19A3-F786-4781-839B-49D119127F9E}">
      <dgm:prSet/>
      <dgm:spPr/>
      <dgm:t>
        <a:bodyPr/>
        <a:lstStyle/>
        <a:p>
          <a:endParaRPr lang="en-US"/>
        </a:p>
      </dgm:t>
    </dgm:pt>
    <dgm:pt modelId="{A6FBA0A0-1146-4C53-BD1B-24D221F916DF}" type="sibTrans" cxnId="{C77D19A3-F786-4781-839B-49D119127F9E}">
      <dgm:prSet/>
      <dgm:spPr/>
      <dgm:t>
        <a:bodyPr/>
        <a:lstStyle/>
        <a:p>
          <a:endParaRPr lang="en-US"/>
        </a:p>
      </dgm:t>
    </dgm:pt>
    <dgm:pt modelId="{E607584C-6ACB-4987-91D5-670F6E99E405}">
      <dgm:prSet phldrT="[Text]"/>
      <dgm:spPr/>
      <dgm:t>
        <a:bodyPr/>
        <a:lstStyle/>
        <a:p>
          <a:r>
            <a:rPr lang="en-US" dirty="0">
              <a:solidFill>
                <a:schemeClr val="accent3">
                  <a:lumMod val="75000"/>
                </a:schemeClr>
              </a:solidFill>
            </a:rPr>
            <a:t>Limited interpretation re: causation</a:t>
          </a:r>
        </a:p>
      </dgm:t>
    </dgm:pt>
    <dgm:pt modelId="{22040CBE-17E5-4DD1-84CD-EC99C68243A2}" type="parTrans" cxnId="{E0D309E9-E5A0-4ED3-B14B-5175DAB36D08}">
      <dgm:prSet/>
      <dgm:spPr/>
      <dgm:t>
        <a:bodyPr/>
        <a:lstStyle/>
        <a:p>
          <a:endParaRPr lang="en-US"/>
        </a:p>
      </dgm:t>
    </dgm:pt>
    <dgm:pt modelId="{44B95299-2693-48BB-B0BA-267439128A8E}" type="sibTrans" cxnId="{E0D309E9-E5A0-4ED3-B14B-5175DAB36D08}">
      <dgm:prSet/>
      <dgm:spPr/>
      <dgm:t>
        <a:bodyPr/>
        <a:lstStyle/>
        <a:p>
          <a:endParaRPr lang="en-US"/>
        </a:p>
      </dgm:t>
    </dgm:pt>
    <dgm:pt modelId="{7739B1FD-3DE3-4A22-95D4-A2E9F3D99625}">
      <dgm:prSet phldrT="[Text]"/>
      <dgm:spPr/>
      <dgm:t>
        <a:bodyPr/>
        <a:lstStyle/>
        <a:p>
          <a:r>
            <a:rPr lang="en-US" dirty="0">
              <a:solidFill>
                <a:srgbClr val="FF0000"/>
              </a:solidFill>
            </a:rPr>
            <a:t>Homogeneity of sample’s socioeconomic status</a:t>
          </a:r>
        </a:p>
      </dgm:t>
    </dgm:pt>
    <dgm:pt modelId="{3307A3B9-BD16-471D-991C-50C297425453}" type="parTrans" cxnId="{2137225C-A766-4485-A68E-658C9B043FD5}">
      <dgm:prSet/>
      <dgm:spPr/>
      <dgm:t>
        <a:bodyPr/>
        <a:lstStyle/>
        <a:p>
          <a:endParaRPr lang="en-US"/>
        </a:p>
      </dgm:t>
    </dgm:pt>
    <dgm:pt modelId="{9D3079BE-85CF-4914-B5FA-423F8604E123}" type="sibTrans" cxnId="{2137225C-A766-4485-A68E-658C9B043FD5}">
      <dgm:prSet/>
      <dgm:spPr/>
      <dgm:t>
        <a:bodyPr/>
        <a:lstStyle/>
        <a:p>
          <a:endParaRPr lang="en-US"/>
        </a:p>
      </dgm:t>
    </dgm:pt>
    <dgm:pt modelId="{FE0F29AE-4FE8-4B8C-A016-FF8667AF3B82}">
      <dgm:prSet phldrT="[Text]"/>
      <dgm:spPr/>
      <dgm:t>
        <a:bodyPr/>
        <a:lstStyle/>
        <a:p>
          <a:r>
            <a:rPr lang="en-US" dirty="0">
              <a:solidFill>
                <a:srgbClr val="FF0000"/>
              </a:solidFill>
            </a:rPr>
            <a:t>The chicken and egg scenario: physical discipline &lt;-&gt; child adjustment</a:t>
          </a:r>
        </a:p>
      </dgm:t>
    </dgm:pt>
    <dgm:pt modelId="{CFC0EADD-6262-4325-B299-36637D16690B}" type="parTrans" cxnId="{09B926B9-7491-4FB5-B856-E8853B317110}">
      <dgm:prSet/>
      <dgm:spPr/>
      <dgm:t>
        <a:bodyPr/>
        <a:lstStyle/>
        <a:p>
          <a:endParaRPr lang="en-US"/>
        </a:p>
      </dgm:t>
    </dgm:pt>
    <dgm:pt modelId="{D65AB2CE-34FD-4D11-9957-6182FF700986}" type="sibTrans" cxnId="{09B926B9-7491-4FB5-B856-E8853B317110}">
      <dgm:prSet/>
      <dgm:spPr/>
      <dgm:t>
        <a:bodyPr/>
        <a:lstStyle/>
        <a:p>
          <a:endParaRPr lang="en-US"/>
        </a:p>
      </dgm:t>
    </dgm:pt>
    <dgm:pt modelId="{D7E9AEB6-2DBF-4ED5-9824-C9510A74821D}" type="pres">
      <dgm:prSet presAssocID="{4C6B8ED1-3DE8-48D2-A8E3-2B6DD95A68D2}" presName="Name0" presStyleCnt="0">
        <dgm:presLayoutVars>
          <dgm:chMax/>
          <dgm:chPref val="3"/>
          <dgm:dir/>
          <dgm:animOne val="branch"/>
          <dgm:animLvl val="lvl"/>
        </dgm:presLayoutVars>
      </dgm:prSet>
      <dgm:spPr/>
    </dgm:pt>
    <dgm:pt modelId="{93352CC3-698D-4A4D-A065-D336EDC4CFAE}" type="pres">
      <dgm:prSet presAssocID="{91EDED30-167F-4EF9-8C72-31AC0C491EC5}" presName="composite" presStyleCnt="0"/>
      <dgm:spPr/>
    </dgm:pt>
    <dgm:pt modelId="{F2373D5E-0FC4-40D3-AD60-80B7949E2D59}" type="pres">
      <dgm:prSet presAssocID="{91EDED30-167F-4EF9-8C72-31AC0C491EC5}" presName="FirstChild" presStyleLbl="revTx" presStyleIdx="0" presStyleCnt="6">
        <dgm:presLayoutVars>
          <dgm:chMax val="0"/>
          <dgm:chPref val="0"/>
          <dgm:bulletEnabled val="1"/>
        </dgm:presLayoutVars>
      </dgm:prSet>
      <dgm:spPr/>
    </dgm:pt>
    <dgm:pt modelId="{E660B4CE-5625-4200-9F65-86BAC21F2DBF}" type="pres">
      <dgm:prSet presAssocID="{91EDED30-167F-4EF9-8C72-31AC0C491EC5}" presName="Parent" presStyleLbl="alignNode1" presStyleIdx="0" presStyleCnt="3">
        <dgm:presLayoutVars>
          <dgm:chMax val="3"/>
          <dgm:chPref val="3"/>
          <dgm:bulletEnabled val="1"/>
        </dgm:presLayoutVars>
      </dgm:prSet>
      <dgm:spPr/>
    </dgm:pt>
    <dgm:pt modelId="{D0640A1F-93A6-4245-8FF9-A02405FF5108}" type="pres">
      <dgm:prSet presAssocID="{91EDED30-167F-4EF9-8C72-31AC0C491EC5}" presName="Accent" presStyleLbl="parChTrans1D1" presStyleIdx="0" presStyleCnt="3"/>
      <dgm:spPr/>
    </dgm:pt>
    <dgm:pt modelId="{5C452FB9-CBFF-494F-AF5D-938FB77DEA7B}" type="pres">
      <dgm:prSet presAssocID="{91EDED30-167F-4EF9-8C72-31AC0C491EC5}" presName="Child" presStyleLbl="revTx" presStyleIdx="1" presStyleCnt="6">
        <dgm:presLayoutVars>
          <dgm:chMax val="0"/>
          <dgm:chPref val="0"/>
          <dgm:bulletEnabled val="1"/>
        </dgm:presLayoutVars>
      </dgm:prSet>
      <dgm:spPr/>
    </dgm:pt>
    <dgm:pt modelId="{BC44A4AB-C5F6-44F0-893D-3A22D8E5D642}" type="pres">
      <dgm:prSet presAssocID="{1623DF48-46E8-458E-9596-F6FA2CC9713D}" presName="sibTrans" presStyleCnt="0"/>
      <dgm:spPr/>
    </dgm:pt>
    <dgm:pt modelId="{158E4145-DC7A-4C40-AADE-50753CFC31C3}" type="pres">
      <dgm:prSet presAssocID="{08D92FAF-63C6-422B-B2EC-503C696B19A3}" presName="composite" presStyleCnt="0"/>
      <dgm:spPr/>
    </dgm:pt>
    <dgm:pt modelId="{AAE4B779-4B9E-4F09-8761-058F31942EA8}" type="pres">
      <dgm:prSet presAssocID="{08D92FAF-63C6-422B-B2EC-503C696B19A3}" presName="FirstChild" presStyleLbl="revTx" presStyleIdx="2" presStyleCnt="6">
        <dgm:presLayoutVars>
          <dgm:chMax val="0"/>
          <dgm:chPref val="0"/>
          <dgm:bulletEnabled val="1"/>
        </dgm:presLayoutVars>
      </dgm:prSet>
      <dgm:spPr/>
    </dgm:pt>
    <dgm:pt modelId="{C1EBBF7D-0E6C-4AA3-8DD9-7EB85E441FD1}" type="pres">
      <dgm:prSet presAssocID="{08D92FAF-63C6-422B-B2EC-503C696B19A3}" presName="Parent" presStyleLbl="alignNode1" presStyleIdx="1" presStyleCnt="3">
        <dgm:presLayoutVars>
          <dgm:chMax val="3"/>
          <dgm:chPref val="3"/>
          <dgm:bulletEnabled val="1"/>
        </dgm:presLayoutVars>
      </dgm:prSet>
      <dgm:spPr/>
    </dgm:pt>
    <dgm:pt modelId="{6E39A89B-29DE-4C37-811E-DC93D38DDCB6}" type="pres">
      <dgm:prSet presAssocID="{08D92FAF-63C6-422B-B2EC-503C696B19A3}" presName="Accent" presStyleLbl="parChTrans1D1" presStyleIdx="1" presStyleCnt="3"/>
      <dgm:spPr/>
    </dgm:pt>
    <dgm:pt modelId="{D4A33DAA-BD78-4D2F-BB61-EDF3AFD0D0F0}" type="pres">
      <dgm:prSet presAssocID="{08D92FAF-63C6-422B-B2EC-503C696B19A3}" presName="Child" presStyleLbl="revTx" presStyleIdx="3" presStyleCnt="6">
        <dgm:presLayoutVars>
          <dgm:chMax val="0"/>
          <dgm:chPref val="0"/>
          <dgm:bulletEnabled val="1"/>
        </dgm:presLayoutVars>
      </dgm:prSet>
      <dgm:spPr/>
    </dgm:pt>
    <dgm:pt modelId="{4F336CFB-BD44-4302-BC92-612537FFB52A}" type="pres">
      <dgm:prSet presAssocID="{DA1E8F79-2AE7-4839-B0C9-63487610D072}" presName="sibTrans" presStyleCnt="0"/>
      <dgm:spPr/>
    </dgm:pt>
    <dgm:pt modelId="{1348FA2D-F578-4693-9D37-D0ED119FE735}" type="pres">
      <dgm:prSet presAssocID="{04112CB9-CF52-49E0-9273-9698467FBB4D}" presName="composite" presStyleCnt="0"/>
      <dgm:spPr/>
    </dgm:pt>
    <dgm:pt modelId="{6EF6222E-6B96-4C0E-AA34-3F2E2984FD90}" type="pres">
      <dgm:prSet presAssocID="{04112CB9-CF52-49E0-9273-9698467FBB4D}" presName="FirstChild" presStyleLbl="revTx" presStyleIdx="4" presStyleCnt="6">
        <dgm:presLayoutVars>
          <dgm:chMax val="0"/>
          <dgm:chPref val="0"/>
          <dgm:bulletEnabled val="1"/>
        </dgm:presLayoutVars>
      </dgm:prSet>
      <dgm:spPr/>
    </dgm:pt>
    <dgm:pt modelId="{FFC828BF-FC0B-483A-BB51-B6F6FF42B287}" type="pres">
      <dgm:prSet presAssocID="{04112CB9-CF52-49E0-9273-9698467FBB4D}" presName="Parent" presStyleLbl="alignNode1" presStyleIdx="2" presStyleCnt="3">
        <dgm:presLayoutVars>
          <dgm:chMax val="3"/>
          <dgm:chPref val="3"/>
          <dgm:bulletEnabled val="1"/>
        </dgm:presLayoutVars>
      </dgm:prSet>
      <dgm:spPr/>
    </dgm:pt>
    <dgm:pt modelId="{354C816D-02AB-4EC5-A7E9-B42CCFBDB145}" type="pres">
      <dgm:prSet presAssocID="{04112CB9-CF52-49E0-9273-9698467FBB4D}" presName="Accent" presStyleLbl="parChTrans1D1" presStyleIdx="2" presStyleCnt="3"/>
      <dgm:spPr/>
    </dgm:pt>
    <dgm:pt modelId="{9733BF0D-3755-4D92-90B6-940FD3A9683B}" type="pres">
      <dgm:prSet presAssocID="{04112CB9-CF52-49E0-9273-9698467FBB4D}" presName="Child" presStyleLbl="revTx" presStyleIdx="5" presStyleCnt="6">
        <dgm:presLayoutVars>
          <dgm:chMax val="0"/>
          <dgm:chPref val="0"/>
          <dgm:bulletEnabled val="1"/>
        </dgm:presLayoutVars>
      </dgm:prSet>
      <dgm:spPr/>
    </dgm:pt>
  </dgm:ptLst>
  <dgm:cxnLst>
    <dgm:cxn modelId="{83072D02-A704-4634-986E-8F36139C3B5C}" type="presOf" srcId="{08D92FAF-63C6-422B-B2EC-503C696B19A3}" destId="{C1EBBF7D-0E6C-4AA3-8DD9-7EB85E441FD1}" srcOrd="0" destOrd="0" presId="urn:microsoft.com/office/officeart/2011/layout/TabList"/>
    <dgm:cxn modelId="{F2630703-B291-4FD7-BD82-3E0ED950AA7F}" srcId="{4C6B8ED1-3DE8-48D2-A8E3-2B6DD95A68D2}" destId="{08D92FAF-63C6-422B-B2EC-503C696B19A3}" srcOrd="1" destOrd="0" parTransId="{9D56ADB0-E9B1-4B91-906C-DF1C1F9586F3}" sibTransId="{DA1E8F79-2AE7-4839-B0C9-63487610D072}"/>
    <dgm:cxn modelId="{47305014-89F3-4C12-BDA2-90274C21A7EC}" srcId="{08D92FAF-63C6-422B-B2EC-503C696B19A3}" destId="{D3BE6E43-8113-46D3-809C-4F920AE7F96D}" srcOrd="0" destOrd="0" parTransId="{4DEC1589-180C-4878-9A20-605C0D726A3A}" sibTransId="{A5F758C3-0E38-4173-BD2F-1AD223958D5D}"/>
    <dgm:cxn modelId="{7AC4DA18-449F-4CC7-80A0-24DE345B4B3F}" type="presOf" srcId="{7739B1FD-3DE3-4A22-95D4-A2E9F3D99625}" destId="{D4A33DAA-BD78-4D2F-BB61-EDF3AFD0D0F0}" srcOrd="0" destOrd="1" presId="urn:microsoft.com/office/officeart/2011/layout/TabList"/>
    <dgm:cxn modelId="{2137225C-A766-4485-A68E-658C9B043FD5}" srcId="{08D92FAF-63C6-422B-B2EC-503C696B19A3}" destId="{7739B1FD-3DE3-4A22-95D4-A2E9F3D99625}" srcOrd="2" destOrd="0" parTransId="{3307A3B9-BD16-471D-991C-50C297425453}" sibTransId="{9D3079BE-85CF-4914-B5FA-423F8604E123}"/>
    <dgm:cxn modelId="{1F9DA85F-F9F7-43FC-A319-ABDE16FDCA43}" srcId="{08D92FAF-63C6-422B-B2EC-503C696B19A3}" destId="{8595B6B6-548E-4E96-A915-F47013D8292E}" srcOrd="1" destOrd="0" parTransId="{88FF95B2-14CF-43F2-B79F-A42FB5B92CD7}" sibTransId="{071C0976-8392-4BEC-8ACC-14C1749876AC}"/>
    <dgm:cxn modelId="{F5D0B245-6F38-49C3-A5DA-D5F2F55F9014}" type="presOf" srcId="{D3BE6E43-8113-46D3-809C-4F920AE7F96D}" destId="{AAE4B779-4B9E-4F09-8761-058F31942EA8}" srcOrd="0" destOrd="0" presId="urn:microsoft.com/office/officeart/2011/layout/TabList"/>
    <dgm:cxn modelId="{4F250868-FC7B-4889-B0F4-0087DF73EAF8}" type="presOf" srcId="{E607584C-6ACB-4987-91D5-670F6E99E405}" destId="{5C452FB9-CBFF-494F-AF5D-938FB77DEA7B}" srcOrd="0" destOrd="1" presId="urn:microsoft.com/office/officeart/2011/layout/TabList"/>
    <dgm:cxn modelId="{C603674F-4EA9-48D2-AC8A-F8FA140640C0}" type="presOf" srcId="{BAAC6097-9BA5-4A22-8060-1FE84D331DDE}" destId="{F2373D5E-0FC4-40D3-AD60-80B7949E2D59}" srcOrd="0" destOrd="0" presId="urn:microsoft.com/office/officeart/2011/layout/TabList"/>
    <dgm:cxn modelId="{7274B871-7932-407D-B0AE-1537761CB3B0}" type="presOf" srcId="{FE0F29AE-4FE8-4B8C-A016-FF8667AF3B82}" destId="{9733BF0D-3755-4D92-90B6-940FD3A9683B}" srcOrd="0" destOrd="1" presId="urn:microsoft.com/office/officeart/2011/layout/TabList"/>
    <dgm:cxn modelId="{0556C554-FCAA-41AE-BBBD-6134B3730FB7}" type="presOf" srcId="{DE0C8885-4FB5-4166-B9F3-066F0EE4D97E}" destId="{5C452FB9-CBFF-494F-AF5D-938FB77DEA7B}" srcOrd="0" destOrd="0" presId="urn:microsoft.com/office/officeart/2011/layout/TabList"/>
    <dgm:cxn modelId="{D0663358-3E41-4394-9F42-944B9FDF49DA}" srcId="{91EDED30-167F-4EF9-8C72-31AC0C491EC5}" destId="{DE0C8885-4FB5-4166-B9F3-066F0EE4D97E}" srcOrd="1" destOrd="0" parTransId="{24D8857D-845B-4A59-8F27-9A51EC95C82B}" sibTransId="{6DDE6089-78E4-4F03-BA37-2E62742DAF58}"/>
    <dgm:cxn modelId="{B8700C8D-0995-417E-92FE-6F1456E6ECB2}" type="presOf" srcId="{CE69A0CA-0E79-4096-A202-84A4A00701A4}" destId="{9733BF0D-3755-4D92-90B6-940FD3A9683B}" srcOrd="0" destOrd="0" presId="urn:microsoft.com/office/officeart/2011/layout/TabList"/>
    <dgm:cxn modelId="{C77D19A3-F786-4781-839B-49D119127F9E}" srcId="{04112CB9-CF52-49E0-9273-9698467FBB4D}" destId="{CE69A0CA-0E79-4096-A202-84A4A00701A4}" srcOrd="1" destOrd="0" parTransId="{CC89CCC9-B594-4419-B542-4580E7360839}" sibTransId="{A6FBA0A0-1146-4C53-BD1B-24D221F916DF}"/>
    <dgm:cxn modelId="{34ECB8A5-68CA-41FC-8E58-E1BAA839BF68}" srcId="{04112CB9-CF52-49E0-9273-9698467FBB4D}" destId="{DD758704-0D63-43C6-ADDE-D84427A01089}" srcOrd="0" destOrd="0" parTransId="{415A0B43-515A-4F9F-B9DE-5F5F7F29AC2A}" sibTransId="{05DC175F-7266-40D9-979B-F5B3ED216782}"/>
    <dgm:cxn modelId="{609763A8-886C-444F-A691-CEF741239976}" type="presOf" srcId="{91EDED30-167F-4EF9-8C72-31AC0C491EC5}" destId="{E660B4CE-5625-4200-9F65-86BAC21F2DBF}" srcOrd="0" destOrd="0" presId="urn:microsoft.com/office/officeart/2011/layout/TabList"/>
    <dgm:cxn modelId="{85A7BEAC-D691-4707-A152-E5EFD41BF4A9}" srcId="{4C6B8ED1-3DE8-48D2-A8E3-2B6DD95A68D2}" destId="{91EDED30-167F-4EF9-8C72-31AC0C491EC5}" srcOrd="0" destOrd="0" parTransId="{BE7D3A12-7BF8-4391-9577-B276E7B6F728}" sibTransId="{1623DF48-46E8-458E-9596-F6FA2CC9713D}"/>
    <dgm:cxn modelId="{AA95F7AF-FD00-4762-B0A6-566443E9AC38}" type="presOf" srcId="{4C6B8ED1-3DE8-48D2-A8E3-2B6DD95A68D2}" destId="{D7E9AEB6-2DBF-4ED5-9824-C9510A74821D}" srcOrd="0" destOrd="0" presId="urn:microsoft.com/office/officeart/2011/layout/TabList"/>
    <dgm:cxn modelId="{09B926B9-7491-4FB5-B856-E8853B317110}" srcId="{04112CB9-CF52-49E0-9273-9698467FBB4D}" destId="{FE0F29AE-4FE8-4B8C-A016-FF8667AF3B82}" srcOrd="2" destOrd="0" parTransId="{CFC0EADD-6262-4325-B299-36637D16690B}" sibTransId="{D65AB2CE-34FD-4D11-9957-6182FF700986}"/>
    <dgm:cxn modelId="{AD6B50BB-C0E5-43E9-8521-47D205710CA8}" type="presOf" srcId="{DD758704-0D63-43C6-ADDE-D84427A01089}" destId="{6EF6222E-6B96-4C0E-AA34-3F2E2984FD90}" srcOrd="0" destOrd="0" presId="urn:microsoft.com/office/officeart/2011/layout/TabList"/>
    <dgm:cxn modelId="{CC83B3C3-BDF7-4262-B75A-F01B2F7D6BCB}" type="presOf" srcId="{04112CB9-CF52-49E0-9273-9698467FBB4D}" destId="{FFC828BF-FC0B-483A-BB51-B6F6FF42B287}" srcOrd="0" destOrd="0" presId="urn:microsoft.com/office/officeart/2011/layout/TabList"/>
    <dgm:cxn modelId="{872C05E5-3A7D-44C7-A00B-CD270B3AF699}" srcId="{91EDED30-167F-4EF9-8C72-31AC0C491EC5}" destId="{BAAC6097-9BA5-4A22-8060-1FE84D331DDE}" srcOrd="0" destOrd="0" parTransId="{8CB7A3E7-B6CB-419A-A4E8-162DFC23CAA4}" sibTransId="{29426478-E5AA-4188-BAC5-BBCA4F27E62F}"/>
    <dgm:cxn modelId="{E0D309E9-E5A0-4ED3-B14B-5175DAB36D08}" srcId="{91EDED30-167F-4EF9-8C72-31AC0C491EC5}" destId="{E607584C-6ACB-4987-91D5-670F6E99E405}" srcOrd="2" destOrd="0" parTransId="{22040CBE-17E5-4DD1-84CD-EC99C68243A2}" sibTransId="{44B95299-2693-48BB-B0BA-267439128A8E}"/>
    <dgm:cxn modelId="{DA2925EA-B549-4E90-A960-345E7EF03186}" type="presOf" srcId="{8595B6B6-548E-4E96-A915-F47013D8292E}" destId="{D4A33DAA-BD78-4D2F-BB61-EDF3AFD0D0F0}" srcOrd="0" destOrd="0" presId="urn:microsoft.com/office/officeart/2011/layout/TabList"/>
    <dgm:cxn modelId="{218602F6-6B97-4009-B7A2-900C4A472068}" srcId="{4C6B8ED1-3DE8-48D2-A8E3-2B6DD95A68D2}" destId="{04112CB9-CF52-49E0-9273-9698467FBB4D}" srcOrd="2" destOrd="0" parTransId="{C662F1F1-EF4E-4563-B21E-F3A4512864CD}" sibTransId="{B0E0B3F4-2A9E-4436-A9E3-EA0A1281DF7C}"/>
    <dgm:cxn modelId="{0B757D44-0E51-4E00-BAC0-8CCA61C61F8F}" type="presParOf" srcId="{D7E9AEB6-2DBF-4ED5-9824-C9510A74821D}" destId="{93352CC3-698D-4A4D-A065-D336EDC4CFAE}" srcOrd="0" destOrd="0" presId="urn:microsoft.com/office/officeart/2011/layout/TabList"/>
    <dgm:cxn modelId="{FBC3E3DD-BD25-4B4E-BF4F-342B0D812CB4}" type="presParOf" srcId="{93352CC3-698D-4A4D-A065-D336EDC4CFAE}" destId="{F2373D5E-0FC4-40D3-AD60-80B7949E2D59}" srcOrd="0" destOrd="0" presId="urn:microsoft.com/office/officeart/2011/layout/TabList"/>
    <dgm:cxn modelId="{AF56E0C4-0A4F-4CB1-9902-99AB1AEABA52}" type="presParOf" srcId="{93352CC3-698D-4A4D-A065-D336EDC4CFAE}" destId="{E660B4CE-5625-4200-9F65-86BAC21F2DBF}" srcOrd="1" destOrd="0" presId="urn:microsoft.com/office/officeart/2011/layout/TabList"/>
    <dgm:cxn modelId="{981B3147-822F-43A6-B26B-B17F4BA82EE5}" type="presParOf" srcId="{93352CC3-698D-4A4D-A065-D336EDC4CFAE}" destId="{D0640A1F-93A6-4245-8FF9-A02405FF5108}" srcOrd="2" destOrd="0" presId="urn:microsoft.com/office/officeart/2011/layout/TabList"/>
    <dgm:cxn modelId="{C3B3341E-DCFF-45BB-A8F2-648D4BC93EE8}" type="presParOf" srcId="{D7E9AEB6-2DBF-4ED5-9824-C9510A74821D}" destId="{5C452FB9-CBFF-494F-AF5D-938FB77DEA7B}" srcOrd="1" destOrd="0" presId="urn:microsoft.com/office/officeart/2011/layout/TabList"/>
    <dgm:cxn modelId="{6F40E1BE-3A49-4331-947B-1C3AFA141DED}" type="presParOf" srcId="{D7E9AEB6-2DBF-4ED5-9824-C9510A74821D}" destId="{BC44A4AB-C5F6-44F0-893D-3A22D8E5D642}" srcOrd="2" destOrd="0" presId="urn:microsoft.com/office/officeart/2011/layout/TabList"/>
    <dgm:cxn modelId="{5ACC47EC-BE4A-4527-B7EB-8BA046EF6A8F}" type="presParOf" srcId="{D7E9AEB6-2DBF-4ED5-9824-C9510A74821D}" destId="{158E4145-DC7A-4C40-AADE-50753CFC31C3}" srcOrd="3" destOrd="0" presId="urn:microsoft.com/office/officeart/2011/layout/TabList"/>
    <dgm:cxn modelId="{E8A06208-7DE2-4A9F-BA35-9F451FC77B65}" type="presParOf" srcId="{158E4145-DC7A-4C40-AADE-50753CFC31C3}" destId="{AAE4B779-4B9E-4F09-8761-058F31942EA8}" srcOrd="0" destOrd="0" presId="urn:microsoft.com/office/officeart/2011/layout/TabList"/>
    <dgm:cxn modelId="{12BE13D9-FB54-4708-91FB-E610A911B36D}" type="presParOf" srcId="{158E4145-DC7A-4C40-AADE-50753CFC31C3}" destId="{C1EBBF7D-0E6C-4AA3-8DD9-7EB85E441FD1}" srcOrd="1" destOrd="0" presId="urn:microsoft.com/office/officeart/2011/layout/TabList"/>
    <dgm:cxn modelId="{8465CDCD-8112-40A6-A0AF-4941CDED754B}" type="presParOf" srcId="{158E4145-DC7A-4C40-AADE-50753CFC31C3}" destId="{6E39A89B-29DE-4C37-811E-DC93D38DDCB6}" srcOrd="2" destOrd="0" presId="urn:microsoft.com/office/officeart/2011/layout/TabList"/>
    <dgm:cxn modelId="{142B8388-811C-4D43-A6D6-082D6503CF33}" type="presParOf" srcId="{D7E9AEB6-2DBF-4ED5-9824-C9510A74821D}" destId="{D4A33DAA-BD78-4D2F-BB61-EDF3AFD0D0F0}" srcOrd="4" destOrd="0" presId="urn:microsoft.com/office/officeart/2011/layout/TabList"/>
    <dgm:cxn modelId="{7003ABCA-7B82-4139-8F7F-47CB178A1CCA}" type="presParOf" srcId="{D7E9AEB6-2DBF-4ED5-9824-C9510A74821D}" destId="{4F336CFB-BD44-4302-BC92-612537FFB52A}" srcOrd="5" destOrd="0" presId="urn:microsoft.com/office/officeart/2011/layout/TabList"/>
    <dgm:cxn modelId="{11C9A5B9-B3AD-4F24-9D9B-9F9388393153}" type="presParOf" srcId="{D7E9AEB6-2DBF-4ED5-9824-C9510A74821D}" destId="{1348FA2D-F578-4693-9D37-D0ED119FE735}" srcOrd="6" destOrd="0" presId="urn:microsoft.com/office/officeart/2011/layout/TabList"/>
    <dgm:cxn modelId="{8987366B-BA36-4E92-9A31-49AF7ACD71BC}" type="presParOf" srcId="{1348FA2D-F578-4693-9D37-D0ED119FE735}" destId="{6EF6222E-6B96-4C0E-AA34-3F2E2984FD90}" srcOrd="0" destOrd="0" presId="urn:microsoft.com/office/officeart/2011/layout/TabList"/>
    <dgm:cxn modelId="{C8D5F744-D7A6-43B9-BD04-7BE2530C74F2}" type="presParOf" srcId="{1348FA2D-F578-4693-9D37-D0ED119FE735}" destId="{FFC828BF-FC0B-483A-BB51-B6F6FF42B287}" srcOrd="1" destOrd="0" presId="urn:microsoft.com/office/officeart/2011/layout/TabList"/>
    <dgm:cxn modelId="{B50D2474-AAB2-4B97-860B-D3CD6D272C67}" type="presParOf" srcId="{1348FA2D-F578-4693-9D37-D0ED119FE735}" destId="{354C816D-02AB-4EC5-A7E9-B42CCFBDB145}" srcOrd="2" destOrd="0" presId="urn:microsoft.com/office/officeart/2011/layout/TabList"/>
    <dgm:cxn modelId="{6D0E83D0-D0D6-44C7-B7AB-25A4D3DB3357}" type="presParOf" srcId="{D7E9AEB6-2DBF-4ED5-9824-C9510A74821D}" destId="{9733BF0D-3755-4D92-90B6-940FD3A9683B}"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A34B3-0482-4918-9F0A-8E825C1B7EF8}">
      <dsp:nvSpPr>
        <dsp:cNvPr id="0" name=""/>
        <dsp:cNvSpPr/>
      </dsp:nvSpPr>
      <dsp:spPr>
        <a:xfrm>
          <a:off x="3306913" y="0"/>
          <a:ext cx="1902269" cy="951134"/>
        </a:xfrm>
        <a:prstGeom prst="roundRect">
          <a:avLst>
            <a:gd name="adj" fmla="val 10000"/>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Interactive Peer Play</a:t>
          </a:r>
        </a:p>
      </dsp:txBody>
      <dsp:txXfrm>
        <a:off x="3334771" y="27858"/>
        <a:ext cx="1846553" cy="895418"/>
      </dsp:txXfrm>
    </dsp:sp>
    <dsp:sp modelId="{AF2D47A9-CF7E-40D7-9049-9E57F128B57B}">
      <dsp:nvSpPr>
        <dsp:cNvPr id="0" name=""/>
        <dsp:cNvSpPr/>
      </dsp:nvSpPr>
      <dsp:spPr>
        <a:xfrm rot="3229974">
          <a:off x="4516125" y="1386127"/>
          <a:ext cx="1058449" cy="332897"/>
        </a:xfrm>
        <a:prstGeom prst="rightArrow">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15994" y="1452706"/>
        <a:ext cx="858711" cy="199739"/>
      </dsp:txXfrm>
    </dsp:sp>
    <dsp:sp modelId="{087EBDE1-1116-4A0A-88AC-CC26244837F8}">
      <dsp:nvSpPr>
        <dsp:cNvPr id="0" name=""/>
        <dsp:cNvSpPr/>
      </dsp:nvSpPr>
      <dsp:spPr>
        <a:xfrm>
          <a:off x="4881516" y="2154016"/>
          <a:ext cx="1902269" cy="951134"/>
        </a:xfrm>
        <a:prstGeom prst="roundRect">
          <a:avLst>
            <a:gd name="adj" fmla="val 10000"/>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Academic/Social-Emotional Outcomes</a:t>
          </a:r>
        </a:p>
      </dsp:txBody>
      <dsp:txXfrm>
        <a:off x="4909374" y="2181874"/>
        <a:ext cx="1846553" cy="895418"/>
      </dsp:txXfrm>
    </dsp:sp>
    <dsp:sp modelId="{13CF4D8A-CBA2-43B6-BB05-F2497E73EB3A}">
      <dsp:nvSpPr>
        <dsp:cNvPr id="0" name=""/>
        <dsp:cNvSpPr/>
      </dsp:nvSpPr>
      <dsp:spPr>
        <a:xfrm rot="10809391">
          <a:off x="3690762" y="2458729"/>
          <a:ext cx="1058449" cy="332897"/>
        </a:xfrm>
        <a:prstGeom prst="leftArrow">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790631" y="2525308"/>
        <a:ext cx="858711" cy="199739"/>
      </dsp:txXfrm>
    </dsp:sp>
    <dsp:sp modelId="{382179F3-CC11-42BC-9A67-8A8604C5903B}">
      <dsp:nvSpPr>
        <dsp:cNvPr id="0" name=""/>
        <dsp:cNvSpPr/>
      </dsp:nvSpPr>
      <dsp:spPr>
        <a:xfrm>
          <a:off x="1656189" y="2145205"/>
          <a:ext cx="1902269" cy="951134"/>
        </a:xfrm>
        <a:prstGeom prst="roundRect">
          <a:avLst>
            <a:gd name="adj" fmla="val 10000"/>
          </a:avLst>
        </a:prstGeom>
        <a:solidFill>
          <a:schemeClr val="accent4">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Behavior Problems</a:t>
          </a:r>
        </a:p>
      </dsp:txBody>
      <dsp:txXfrm>
        <a:off x="1684047" y="2173063"/>
        <a:ext cx="1846553" cy="895418"/>
      </dsp:txXfrm>
    </dsp:sp>
    <dsp:sp modelId="{C10B9E38-3DF0-47B2-A93D-551830C366FB}">
      <dsp:nvSpPr>
        <dsp:cNvPr id="0" name=""/>
        <dsp:cNvSpPr/>
      </dsp:nvSpPr>
      <dsp:spPr>
        <a:xfrm rot="18454686">
          <a:off x="2903461" y="1381721"/>
          <a:ext cx="1058449" cy="332897"/>
        </a:xfrm>
        <a:prstGeom prst="rightArrow">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03330" y="1448300"/>
        <a:ext cx="858711" cy="199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7E0A2-9689-FC4C-9A63-223B1B487D8B}">
      <dsp:nvSpPr>
        <dsp:cNvPr id="0" name=""/>
        <dsp:cNvSpPr/>
      </dsp:nvSpPr>
      <dsp:spPr>
        <a:xfrm>
          <a:off x="1229773" y="1378"/>
          <a:ext cx="2630334" cy="13151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How much is the discipline  perceived as normative?</a:t>
          </a:r>
        </a:p>
      </dsp:txBody>
      <dsp:txXfrm>
        <a:off x="1268293" y="39898"/>
        <a:ext cx="2553294" cy="1238127"/>
      </dsp:txXfrm>
    </dsp:sp>
    <dsp:sp modelId="{5561A496-43A8-AA48-AB8C-C63ADCF1C095}">
      <dsp:nvSpPr>
        <dsp:cNvPr id="0" name=""/>
        <dsp:cNvSpPr/>
      </dsp:nvSpPr>
      <dsp:spPr>
        <a:xfrm>
          <a:off x="1492807" y="1316546"/>
          <a:ext cx="263033" cy="986375"/>
        </a:xfrm>
        <a:custGeom>
          <a:avLst/>
          <a:gdLst/>
          <a:ahLst/>
          <a:cxnLst/>
          <a:rect l="0" t="0" r="0" b="0"/>
          <a:pathLst>
            <a:path>
              <a:moveTo>
                <a:pt x="0" y="0"/>
              </a:moveTo>
              <a:lnTo>
                <a:pt x="0" y="986375"/>
              </a:lnTo>
              <a:lnTo>
                <a:pt x="263033" y="986375"/>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56EE4F-DF57-FA4A-A6F4-80825D517345}">
      <dsp:nvSpPr>
        <dsp:cNvPr id="0" name=""/>
        <dsp:cNvSpPr/>
      </dsp:nvSpPr>
      <dsp:spPr>
        <a:xfrm>
          <a:off x="1755840" y="1645338"/>
          <a:ext cx="2104267" cy="1315167"/>
        </a:xfrm>
        <a:prstGeom prst="roundRect">
          <a:avLst>
            <a:gd name="adj" fmla="val 10000"/>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Does the child think this happens in other households within their cultural group?</a:t>
          </a:r>
        </a:p>
      </dsp:txBody>
      <dsp:txXfrm>
        <a:off x="1794360" y="1683858"/>
        <a:ext cx="2027227" cy="1238127"/>
      </dsp:txXfrm>
    </dsp:sp>
    <dsp:sp modelId="{DF920A3D-7108-9C46-A372-313247E18704}">
      <dsp:nvSpPr>
        <dsp:cNvPr id="0" name=""/>
        <dsp:cNvSpPr/>
      </dsp:nvSpPr>
      <dsp:spPr>
        <a:xfrm>
          <a:off x="1492807" y="1316546"/>
          <a:ext cx="263033" cy="2630334"/>
        </a:xfrm>
        <a:custGeom>
          <a:avLst/>
          <a:gdLst/>
          <a:ahLst/>
          <a:cxnLst/>
          <a:rect l="0" t="0" r="0" b="0"/>
          <a:pathLst>
            <a:path>
              <a:moveTo>
                <a:pt x="0" y="0"/>
              </a:moveTo>
              <a:lnTo>
                <a:pt x="0" y="2630334"/>
              </a:lnTo>
              <a:lnTo>
                <a:pt x="263033" y="2630334"/>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630CDF-B05D-6846-ACA1-F538991882EF}">
      <dsp:nvSpPr>
        <dsp:cNvPr id="0" name=""/>
        <dsp:cNvSpPr/>
      </dsp:nvSpPr>
      <dsp:spPr>
        <a:xfrm>
          <a:off x="1755840" y="3289297"/>
          <a:ext cx="2104267" cy="1315167"/>
        </a:xfrm>
        <a:prstGeom prst="roundRect">
          <a:avLst>
            <a:gd name="adj" fmla="val 10000"/>
          </a:avLst>
        </a:prstGeom>
        <a:solidFill>
          <a:schemeClr val="lt1">
            <a:alpha val="90000"/>
            <a:hueOff val="0"/>
            <a:satOff val="0"/>
            <a:lumOff val="0"/>
            <a:alphaOff val="0"/>
          </a:schemeClr>
        </a:solidFill>
        <a:ln w="6350" cap="rnd" cmpd="sng" algn="ctr">
          <a:solidFill>
            <a:schemeClr val="accent3">
              <a:hueOff val="-6901799"/>
              <a:satOff val="-18192"/>
              <a:lumOff val="-4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Parents’ perceptions may also play a key role in interpretation of behavior</a:t>
          </a:r>
        </a:p>
      </dsp:txBody>
      <dsp:txXfrm>
        <a:off x="1794360" y="3327817"/>
        <a:ext cx="2027227" cy="1238127"/>
      </dsp:txXfrm>
    </dsp:sp>
    <dsp:sp modelId="{A8E9F15B-06CC-E44D-87C5-01FB3AB20738}">
      <dsp:nvSpPr>
        <dsp:cNvPr id="0" name=""/>
        <dsp:cNvSpPr/>
      </dsp:nvSpPr>
      <dsp:spPr>
        <a:xfrm>
          <a:off x="4517692" y="1378"/>
          <a:ext cx="2630334" cy="13151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How normative is it actually?</a:t>
          </a:r>
        </a:p>
      </dsp:txBody>
      <dsp:txXfrm>
        <a:off x="4556212" y="39898"/>
        <a:ext cx="2553294" cy="1238127"/>
      </dsp:txXfrm>
    </dsp:sp>
    <dsp:sp modelId="{0EE2387A-3DDD-B44A-A469-26196C5E25B2}">
      <dsp:nvSpPr>
        <dsp:cNvPr id="0" name=""/>
        <dsp:cNvSpPr/>
      </dsp:nvSpPr>
      <dsp:spPr>
        <a:xfrm>
          <a:off x="4780725" y="1316546"/>
          <a:ext cx="263033" cy="986375"/>
        </a:xfrm>
        <a:custGeom>
          <a:avLst/>
          <a:gdLst/>
          <a:ahLst/>
          <a:cxnLst/>
          <a:rect l="0" t="0" r="0" b="0"/>
          <a:pathLst>
            <a:path>
              <a:moveTo>
                <a:pt x="0" y="0"/>
              </a:moveTo>
              <a:lnTo>
                <a:pt x="0" y="986375"/>
              </a:lnTo>
              <a:lnTo>
                <a:pt x="263033" y="986375"/>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3598B7-4276-B445-8A65-BA6F250CC126}">
      <dsp:nvSpPr>
        <dsp:cNvPr id="0" name=""/>
        <dsp:cNvSpPr/>
      </dsp:nvSpPr>
      <dsp:spPr>
        <a:xfrm>
          <a:off x="5043759" y="1645338"/>
          <a:ext cx="2104267" cy="1315167"/>
        </a:xfrm>
        <a:prstGeom prst="roundRect">
          <a:avLst>
            <a:gd name="adj" fmla="val 10000"/>
          </a:avLst>
        </a:prstGeom>
        <a:solidFill>
          <a:schemeClr val="lt1">
            <a:alpha val="90000"/>
            <a:hueOff val="0"/>
            <a:satOff val="0"/>
            <a:lumOff val="0"/>
            <a:alphaOff val="0"/>
          </a:schemeClr>
        </a:solidFill>
        <a:ln w="6350" cap="rnd" cmpd="sng" algn="ctr">
          <a:solidFill>
            <a:schemeClr val="accent3">
              <a:hueOff val="-13803598"/>
              <a:satOff val="-36385"/>
              <a:lumOff val="-94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Is this </a:t>
          </a:r>
          <a:r>
            <a:rPr lang="en-US" sz="1700" i="1" kern="1200" dirty="0"/>
            <a:t>actually</a:t>
          </a:r>
          <a:r>
            <a:rPr lang="en-US" sz="1700" i="0" kern="1200" dirty="0"/>
            <a:t> what other parents within this cultural group do to discipline their children?</a:t>
          </a:r>
          <a:endParaRPr lang="en-US" sz="1700" kern="1200" dirty="0"/>
        </a:p>
      </dsp:txBody>
      <dsp:txXfrm>
        <a:off x="5082279" y="1683858"/>
        <a:ext cx="2027227" cy="12381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C816D-02AB-4EC5-A7E9-B42CCFBDB145}">
      <dsp:nvSpPr>
        <dsp:cNvPr id="0" name=""/>
        <dsp:cNvSpPr/>
      </dsp:nvSpPr>
      <dsp:spPr>
        <a:xfrm>
          <a:off x="0" y="3064535"/>
          <a:ext cx="7739418" cy="0"/>
        </a:xfrm>
        <a:prstGeom prst="line">
          <a:avLst/>
        </a:pr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9A89B-29DE-4C37-811E-DC93D38DDCB6}">
      <dsp:nvSpPr>
        <dsp:cNvPr id="0" name=""/>
        <dsp:cNvSpPr/>
      </dsp:nvSpPr>
      <dsp:spPr>
        <a:xfrm>
          <a:off x="0" y="1748268"/>
          <a:ext cx="7739418" cy="0"/>
        </a:xfrm>
        <a:prstGeom prst="line">
          <a:avLst/>
        </a:pr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640A1F-93A6-4245-8FF9-A02405FF5108}">
      <dsp:nvSpPr>
        <dsp:cNvPr id="0" name=""/>
        <dsp:cNvSpPr/>
      </dsp:nvSpPr>
      <dsp:spPr>
        <a:xfrm>
          <a:off x="0" y="432002"/>
          <a:ext cx="7739418" cy="0"/>
        </a:xfrm>
        <a:prstGeom prst="line">
          <a:avLst/>
        </a:prstGeom>
        <a:noFill/>
        <a:ln w="48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373D5E-0FC4-40D3-AD60-80B7949E2D59}">
      <dsp:nvSpPr>
        <dsp:cNvPr id="0" name=""/>
        <dsp:cNvSpPr/>
      </dsp:nvSpPr>
      <dsp:spPr>
        <a:xfrm>
          <a:off x="2012248" y="481"/>
          <a:ext cx="5727169" cy="43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US" sz="2300" kern="1200" dirty="0"/>
            <a:t>Surveys</a:t>
          </a:r>
        </a:p>
      </dsp:txBody>
      <dsp:txXfrm>
        <a:off x="2012248" y="481"/>
        <a:ext cx="5727169" cy="431520"/>
      </dsp:txXfrm>
    </dsp:sp>
    <dsp:sp modelId="{E660B4CE-5625-4200-9F65-86BAC21F2DBF}">
      <dsp:nvSpPr>
        <dsp:cNvPr id="0" name=""/>
        <dsp:cNvSpPr/>
      </dsp:nvSpPr>
      <dsp:spPr>
        <a:xfrm>
          <a:off x="0" y="481"/>
          <a:ext cx="2012248" cy="431520"/>
        </a:xfrm>
        <a:prstGeom prst="round2SameRect">
          <a:avLst>
            <a:gd name="adj1" fmla="val 16670"/>
            <a:gd name="adj2" fmla="val 0"/>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Methods</a:t>
          </a:r>
        </a:p>
      </dsp:txBody>
      <dsp:txXfrm>
        <a:off x="21069" y="21550"/>
        <a:ext cx="1970110" cy="410451"/>
      </dsp:txXfrm>
    </dsp:sp>
    <dsp:sp modelId="{5C452FB9-CBFF-494F-AF5D-938FB77DEA7B}">
      <dsp:nvSpPr>
        <dsp:cNvPr id="0" name=""/>
        <dsp:cNvSpPr/>
      </dsp:nvSpPr>
      <dsp:spPr>
        <a:xfrm>
          <a:off x="0" y="432002"/>
          <a:ext cx="7739418" cy="863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00B050"/>
              </a:solidFill>
            </a:rPr>
            <a:t>Ease and convenience of administration (e.g. cost); Attention to language and fidelity of measures</a:t>
          </a:r>
        </a:p>
        <a:p>
          <a:pPr marL="171450" lvl="1" indent="-171450" algn="l" defTabSz="755650">
            <a:lnSpc>
              <a:spcPct val="90000"/>
            </a:lnSpc>
            <a:spcBef>
              <a:spcPct val="0"/>
            </a:spcBef>
            <a:spcAft>
              <a:spcPct val="15000"/>
            </a:spcAft>
            <a:buChar char="•"/>
          </a:pPr>
          <a:r>
            <a:rPr lang="en-US" sz="1700" kern="1200" dirty="0">
              <a:solidFill>
                <a:schemeClr val="accent3">
                  <a:lumMod val="75000"/>
                </a:schemeClr>
              </a:solidFill>
            </a:rPr>
            <a:t>Limited interpretation re: causation</a:t>
          </a:r>
        </a:p>
      </dsp:txBody>
      <dsp:txXfrm>
        <a:off x="0" y="432002"/>
        <a:ext cx="7739418" cy="863170"/>
      </dsp:txXfrm>
    </dsp:sp>
    <dsp:sp modelId="{AAE4B779-4B9E-4F09-8761-058F31942EA8}">
      <dsp:nvSpPr>
        <dsp:cNvPr id="0" name=""/>
        <dsp:cNvSpPr/>
      </dsp:nvSpPr>
      <dsp:spPr>
        <a:xfrm>
          <a:off x="2012248" y="1316748"/>
          <a:ext cx="5727169" cy="43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US" sz="2300" kern="1200" dirty="0"/>
            <a:t>Multi-national</a:t>
          </a:r>
        </a:p>
      </dsp:txBody>
      <dsp:txXfrm>
        <a:off x="2012248" y="1316748"/>
        <a:ext cx="5727169" cy="431520"/>
      </dsp:txXfrm>
    </dsp:sp>
    <dsp:sp modelId="{C1EBBF7D-0E6C-4AA3-8DD9-7EB85E441FD1}">
      <dsp:nvSpPr>
        <dsp:cNvPr id="0" name=""/>
        <dsp:cNvSpPr/>
      </dsp:nvSpPr>
      <dsp:spPr>
        <a:xfrm>
          <a:off x="0" y="1316748"/>
          <a:ext cx="2012248" cy="431520"/>
        </a:xfrm>
        <a:prstGeom prst="round2SameRect">
          <a:avLst>
            <a:gd name="adj1" fmla="val 16670"/>
            <a:gd name="adj2" fmla="val 0"/>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Sample</a:t>
          </a:r>
        </a:p>
      </dsp:txBody>
      <dsp:txXfrm>
        <a:off x="21069" y="1337817"/>
        <a:ext cx="1970110" cy="410451"/>
      </dsp:txXfrm>
    </dsp:sp>
    <dsp:sp modelId="{D4A33DAA-BD78-4D2F-BB61-EDF3AFD0D0F0}">
      <dsp:nvSpPr>
        <dsp:cNvPr id="0" name=""/>
        <dsp:cNvSpPr/>
      </dsp:nvSpPr>
      <dsp:spPr>
        <a:xfrm>
          <a:off x="0" y="1748268"/>
          <a:ext cx="7739418" cy="863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00B050"/>
              </a:solidFill>
            </a:rPr>
            <a:t>Addresses important cross-cultural issues and contextual norms</a:t>
          </a:r>
        </a:p>
        <a:p>
          <a:pPr marL="171450" lvl="1" indent="-171450" algn="l" defTabSz="755650">
            <a:lnSpc>
              <a:spcPct val="90000"/>
            </a:lnSpc>
            <a:spcBef>
              <a:spcPct val="0"/>
            </a:spcBef>
            <a:spcAft>
              <a:spcPct val="15000"/>
            </a:spcAft>
            <a:buChar char="•"/>
          </a:pPr>
          <a:r>
            <a:rPr lang="en-US" sz="1700" kern="1200" dirty="0">
              <a:solidFill>
                <a:srgbClr val="FF0000"/>
              </a:solidFill>
            </a:rPr>
            <a:t>Homogeneity of sample’s socioeconomic status</a:t>
          </a:r>
        </a:p>
      </dsp:txBody>
      <dsp:txXfrm>
        <a:off x="0" y="1748268"/>
        <a:ext cx="7739418" cy="863170"/>
      </dsp:txXfrm>
    </dsp:sp>
    <dsp:sp modelId="{6EF6222E-6B96-4C0E-AA34-3F2E2984FD90}">
      <dsp:nvSpPr>
        <dsp:cNvPr id="0" name=""/>
        <dsp:cNvSpPr/>
      </dsp:nvSpPr>
      <dsp:spPr>
        <a:xfrm>
          <a:off x="2012248" y="2633014"/>
          <a:ext cx="5727169" cy="43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US" sz="2300" kern="1200" dirty="0"/>
            <a:t>Multilevel modeling</a:t>
          </a:r>
        </a:p>
      </dsp:txBody>
      <dsp:txXfrm>
        <a:off x="2012248" y="2633014"/>
        <a:ext cx="5727169" cy="431520"/>
      </dsp:txXfrm>
    </dsp:sp>
    <dsp:sp modelId="{FFC828BF-FC0B-483A-BB51-B6F6FF42B287}">
      <dsp:nvSpPr>
        <dsp:cNvPr id="0" name=""/>
        <dsp:cNvSpPr/>
      </dsp:nvSpPr>
      <dsp:spPr>
        <a:xfrm>
          <a:off x="0" y="2633014"/>
          <a:ext cx="2012248" cy="431520"/>
        </a:xfrm>
        <a:prstGeom prst="round2SameRect">
          <a:avLst>
            <a:gd name="adj1" fmla="val 16670"/>
            <a:gd name="adj2" fmla="val 0"/>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Analysis</a:t>
          </a:r>
        </a:p>
      </dsp:txBody>
      <dsp:txXfrm>
        <a:off x="21069" y="2654083"/>
        <a:ext cx="1970110" cy="410451"/>
      </dsp:txXfrm>
    </dsp:sp>
    <dsp:sp modelId="{9733BF0D-3755-4D92-90B6-940FD3A9683B}">
      <dsp:nvSpPr>
        <dsp:cNvPr id="0" name=""/>
        <dsp:cNvSpPr/>
      </dsp:nvSpPr>
      <dsp:spPr>
        <a:xfrm>
          <a:off x="0" y="3064535"/>
          <a:ext cx="7739418" cy="863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00B050"/>
              </a:solidFill>
            </a:rPr>
            <a:t>Allowed for an assessment of differences between countries</a:t>
          </a:r>
        </a:p>
        <a:p>
          <a:pPr marL="171450" lvl="1" indent="-171450" algn="l" defTabSz="755650">
            <a:lnSpc>
              <a:spcPct val="90000"/>
            </a:lnSpc>
            <a:spcBef>
              <a:spcPct val="0"/>
            </a:spcBef>
            <a:spcAft>
              <a:spcPct val="15000"/>
            </a:spcAft>
            <a:buChar char="•"/>
          </a:pPr>
          <a:r>
            <a:rPr lang="en-US" sz="1700" kern="1200" dirty="0">
              <a:solidFill>
                <a:srgbClr val="FF0000"/>
              </a:solidFill>
            </a:rPr>
            <a:t>The chicken and egg scenario: physical discipline &lt;-&gt; child adjustment</a:t>
          </a:r>
        </a:p>
      </dsp:txBody>
      <dsp:txXfrm>
        <a:off x="0" y="3064535"/>
        <a:ext cx="7739418" cy="86317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128352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15</a:t>
            </a:fld>
            <a:endParaRPr lang="en-US"/>
          </a:p>
        </p:txBody>
      </p:sp>
    </p:spTree>
    <p:extLst>
      <p:ext uri="{BB962C8B-B14F-4D97-AF65-F5344CB8AC3E}">
        <p14:creationId xmlns:p14="http://schemas.microsoft.com/office/powerpoint/2010/main" val="428941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C717E6D4-B89D-4106-8EBA-D102E68F5002}" type="slidenum">
              <a:rPr lang="en-US" altLang="en-US" sz="1200">
                <a:latin typeface="Arial" panose="020B0604020202020204" pitchFamily="34" charset="0"/>
              </a:rPr>
              <a:pPr eaLnBrk="1" hangingPunct="1"/>
              <a:t>16</a:t>
            </a:fld>
            <a:endParaRPr lang="en-US" altLang="en-US" sz="120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4454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17</a:t>
            </a:fld>
            <a:endParaRPr lang="en-US"/>
          </a:p>
        </p:txBody>
      </p:sp>
    </p:spTree>
    <p:extLst>
      <p:ext uri="{BB962C8B-B14F-4D97-AF65-F5344CB8AC3E}">
        <p14:creationId xmlns:p14="http://schemas.microsoft.com/office/powerpoint/2010/main" val="26394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18</a:t>
            </a:fld>
            <a:endParaRPr lang="en-US"/>
          </a:p>
        </p:txBody>
      </p:sp>
    </p:spTree>
    <p:extLst>
      <p:ext uri="{BB962C8B-B14F-4D97-AF65-F5344CB8AC3E}">
        <p14:creationId xmlns:p14="http://schemas.microsoft.com/office/powerpoint/2010/main" val="3370187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19</a:t>
            </a:fld>
            <a:endParaRPr lang="en-US"/>
          </a:p>
        </p:txBody>
      </p:sp>
    </p:spTree>
    <p:extLst>
      <p:ext uri="{BB962C8B-B14F-4D97-AF65-F5344CB8AC3E}">
        <p14:creationId xmlns:p14="http://schemas.microsoft.com/office/powerpoint/2010/main" val="650526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20</a:t>
            </a:fld>
            <a:endParaRPr lang="en-US"/>
          </a:p>
        </p:txBody>
      </p:sp>
    </p:spTree>
    <p:extLst>
      <p:ext uri="{BB962C8B-B14F-4D97-AF65-F5344CB8AC3E}">
        <p14:creationId xmlns:p14="http://schemas.microsoft.com/office/powerpoint/2010/main" val="1584250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21</a:t>
            </a:fld>
            <a:endParaRPr lang="en-US"/>
          </a:p>
        </p:txBody>
      </p:sp>
    </p:spTree>
    <p:extLst>
      <p:ext uri="{BB962C8B-B14F-4D97-AF65-F5344CB8AC3E}">
        <p14:creationId xmlns:p14="http://schemas.microsoft.com/office/powerpoint/2010/main" val="143139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24</a:t>
            </a:fld>
            <a:endParaRPr lang="en-US"/>
          </a:p>
        </p:txBody>
      </p:sp>
    </p:spTree>
    <p:extLst>
      <p:ext uri="{BB962C8B-B14F-4D97-AF65-F5344CB8AC3E}">
        <p14:creationId xmlns:p14="http://schemas.microsoft.com/office/powerpoint/2010/main" val="72796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25</a:t>
            </a:fld>
            <a:endParaRPr lang="en-US"/>
          </a:p>
        </p:txBody>
      </p:sp>
    </p:spTree>
    <p:extLst>
      <p:ext uri="{BB962C8B-B14F-4D97-AF65-F5344CB8AC3E}">
        <p14:creationId xmlns:p14="http://schemas.microsoft.com/office/powerpoint/2010/main" val="258579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B78D2DD9-796C-4108-A4FA-62013B357705}" type="slidenum">
              <a:rPr lang="en-US" altLang="en-US">
                <a:latin typeface="Arial" panose="020B0604020202020204" pitchFamily="34" charset="0"/>
              </a:rPr>
              <a:pPr eaLnBrk="1" hangingPunct="1"/>
              <a:t>26</a:t>
            </a:fld>
            <a:endParaRPr lang="en-US" altLang="en-US">
              <a:latin typeface="Arial" panose="020B0604020202020204" pitchFamily="34" charset="0"/>
            </a:endParaRPr>
          </a:p>
        </p:txBody>
      </p:sp>
    </p:spTree>
    <p:extLst>
      <p:ext uri="{BB962C8B-B14F-4D97-AF65-F5344CB8AC3E}">
        <p14:creationId xmlns:p14="http://schemas.microsoft.com/office/powerpoint/2010/main" val="270632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About 3 million reports made annually to child protective services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a:t>
            </a:fld>
            <a:endParaRPr lang="en-US"/>
          </a:p>
        </p:txBody>
      </p:sp>
    </p:spTree>
    <p:extLst>
      <p:ext uri="{BB962C8B-B14F-4D97-AF65-F5344CB8AC3E}">
        <p14:creationId xmlns:p14="http://schemas.microsoft.com/office/powerpoint/2010/main" val="319933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583197DA-05C9-4433-8E31-E76CF0549627}"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Tree>
    <p:extLst>
      <p:ext uri="{BB962C8B-B14F-4D97-AF65-F5344CB8AC3E}">
        <p14:creationId xmlns:p14="http://schemas.microsoft.com/office/powerpoint/2010/main" val="183464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A065435-7244-4E17-A99B-B96B120AD860}" type="slidenum">
              <a:rPr lang="en-US" altLang="en-US">
                <a:latin typeface="Arial" panose="020B0604020202020204" pitchFamily="34" charset="0"/>
              </a:rPr>
              <a:pPr eaLnBrk="1" hangingPunct="1"/>
              <a:t>29</a:t>
            </a:fld>
            <a:endParaRPr lang="en-US" altLang="en-US">
              <a:latin typeface="Arial" panose="020B0604020202020204" pitchFamily="34" charset="0"/>
            </a:endParaRPr>
          </a:p>
        </p:txBody>
      </p:sp>
    </p:spTree>
    <p:extLst>
      <p:ext uri="{BB962C8B-B14F-4D97-AF65-F5344CB8AC3E}">
        <p14:creationId xmlns:p14="http://schemas.microsoft.com/office/powerpoint/2010/main" val="1325104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Situations: Contextually relevant</a:t>
            </a:r>
          </a:p>
          <a:p>
            <a:r>
              <a:rPr lang="en-US" altLang="en-US">
                <a:latin typeface="Arial" panose="020B0604020202020204" pitchFamily="34" charset="0"/>
              </a:rPr>
              <a:t>Phenos: types problem behaviors</a:t>
            </a:r>
          </a:p>
          <a:p>
            <a:r>
              <a:rPr lang="en-US" altLang="en-US">
                <a:latin typeface="Arial" panose="020B0604020202020204" pitchFamily="34" charset="0"/>
              </a:rPr>
              <a:t>5 dimensions</a:t>
            </a:r>
          </a:p>
          <a:p>
            <a:pPr>
              <a:buFontTx/>
              <a:buChar char="•"/>
            </a:pPr>
            <a:r>
              <a:rPr lang="en-US" altLang="en-US">
                <a:latin typeface="Arial" panose="020B0604020202020204" pitchFamily="34" charset="0"/>
              </a:rPr>
              <a:t>Related to: peer social competencies, psychological adjustment, temperament &amp; emotion regulation</a:t>
            </a:r>
          </a:p>
          <a:p>
            <a:pPr>
              <a:buFontTx/>
              <a:buChar char="•"/>
            </a:pPr>
            <a:r>
              <a:rPr lang="en-US" altLang="en-US">
                <a:latin typeface="Arial" panose="020B0604020202020204" pitchFamily="34" charset="0"/>
              </a:rPr>
              <a:t>Predict: classroom learning competency, receptive &amp; expressive vocab, and peer social competency </a:t>
            </a:r>
          </a:p>
          <a:p>
            <a:endParaRPr lang="en-US" altLang="en-US">
              <a:latin typeface="Arial" panose="020B0604020202020204" pitchFamily="34" charset="0"/>
            </a:endParaRPr>
          </a:p>
        </p:txBody>
      </p:sp>
      <p:sp>
        <p:nvSpPr>
          <p:cNvPr id="33796"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98A1EEC0-23B8-4A13-A91A-2731CD9F0339}" type="slidenum">
              <a:rPr lang="en-US" altLang="en-US">
                <a:latin typeface="Arial" panose="020B0604020202020204" pitchFamily="34" charset="0"/>
              </a:rPr>
              <a:pPr eaLnBrk="1" hangingPunct="1"/>
              <a:t>30</a:t>
            </a:fld>
            <a:endParaRPr lang="en-US" altLang="en-US">
              <a:latin typeface="Arial" panose="020B0604020202020204" pitchFamily="34" charset="0"/>
            </a:endParaRPr>
          </a:p>
        </p:txBody>
      </p:sp>
    </p:spTree>
    <p:extLst>
      <p:ext uri="{BB962C8B-B14F-4D97-AF65-F5344CB8AC3E}">
        <p14:creationId xmlns:p14="http://schemas.microsoft.com/office/powerpoint/2010/main" val="2341579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Structured learning: differs from school-age academic expectations (teacher-directed); preschool involves more cooperative peer activities (play, child-directed and free-choice) </a:t>
            </a:r>
          </a:p>
          <a:p>
            <a:r>
              <a:rPr lang="en-US" altLang="en-US">
                <a:latin typeface="Arial" panose="020B0604020202020204" pitchFamily="34" charset="0"/>
              </a:rPr>
              <a:t>Age &amp; Gender differences in line with literature</a:t>
            </a:r>
          </a:p>
        </p:txBody>
      </p:sp>
      <p:sp>
        <p:nvSpPr>
          <p:cNvPr id="34820"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0EC1FAA5-0963-4E4A-ACBB-42B666E296F2}" type="slidenum">
              <a:rPr lang="en-US" altLang="en-US">
                <a:latin typeface="Arial" panose="020B0604020202020204" pitchFamily="34" charset="0"/>
              </a:rPr>
              <a:pPr eaLnBrk="1" hangingPunct="1"/>
              <a:t>31</a:t>
            </a:fld>
            <a:endParaRPr lang="en-US" altLang="en-US">
              <a:latin typeface="Arial" panose="020B0604020202020204" pitchFamily="34" charset="0"/>
            </a:endParaRPr>
          </a:p>
        </p:txBody>
      </p:sp>
    </p:spTree>
    <p:extLst>
      <p:ext uri="{BB962C8B-B14F-4D97-AF65-F5344CB8AC3E}">
        <p14:creationId xmlns:p14="http://schemas.microsoft.com/office/powerpoint/2010/main" val="3419856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946F4C30-1423-45D0-960F-5B61CC8EB2B0}" type="slidenum">
              <a:rPr lang="en-US" altLang="en-US">
                <a:latin typeface="Arial" panose="020B0604020202020204" pitchFamily="34" charset="0"/>
              </a:rPr>
              <a:pPr eaLnBrk="1" hangingPunct="1"/>
              <a:t>32</a:t>
            </a:fld>
            <a:endParaRPr lang="en-US" altLang="en-US">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46692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 enrolled in the same program as participants of study 1, but in a different year</a:t>
            </a:r>
          </a:p>
          <a:p>
            <a:r>
              <a:rPr lang="en-US" altLang="en-US">
                <a:latin typeface="Arial" panose="020B0604020202020204" pitchFamily="34" charset="0"/>
              </a:rPr>
              <a:t>Unique: above and beyond the contributions of already established behavioral dimensions and child covariates (demo)</a:t>
            </a:r>
          </a:p>
          <a:p>
            <a:r>
              <a:rPr lang="en-US" altLang="en-US">
                <a:latin typeface="Arial" panose="020B0604020202020204" pitchFamily="34" charset="0"/>
              </a:rPr>
              <a:t>Problems in situtypes at the beginning of the preschool year will predict lower learning outcomes at the end of the preschool year</a:t>
            </a:r>
          </a:p>
          <a:p>
            <a:r>
              <a:rPr lang="en-US" altLang="en-US">
                <a:latin typeface="Arial" panose="020B0604020202020204" pitchFamily="34" charset="0"/>
              </a:rPr>
              <a:t>Outcome measures:</a:t>
            </a:r>
          </a:p>
          <a:p>
            <a:pPr>
              <a:buFontTx/>
              <a:buChar char="•"/>
            </a:pPr>
            <a:r>
              <a:rPr lang="en-US" altLang="en-US">
                <a:latin typeface="Arial" panose="020B0604020202020204" pitchFamily="34" charset="0"/>
              </a:rPr>
              <a:t>PIPPS T – Penn Interactive Peer Play Scale: measures common play behaviors that facilitate or interfere with prosocial peer interactions in the classroom</a:t>
            </a:r>
          </a:p>
          <a:p>
            <a:pPr>
              <a:buFontTx/>
              <a:buChar char="•"/>
            </a:pPr>
            <a:r>
              <a:rPr lang="en-US" altLang="en-US">
                <a:latin typeface="Arial" panose="020B0604020202020204" pitchFamily="34" charset="0"/>
              </a:rPr>
              <a:t>COR – Child Observation Record: emergent literacy, numeracy, social and motor competencies </a:t>
            </a:r>
          </a:p>
        </p:txBody>
      </p:sp>
      <p:sp>
        <p:nvSpPr>
          <p:cNvPr id="36868"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B6E2669F-0A2B-4298-A0A5-CB7F8E237EC8}" type="slidenum">
              <a:rPr lang="en-US" altLang="en-US">
                <a:latin typeface="Arial" panose="020B0604020202020204" pitchFamily="34" charset="0"/>
              </a:rPr>
              <a:pPr eaLnBrk="1" hangingPunct="1"/>
              <a:t>33</a:t>
            </a:fld>
            <a:endParaRPr lang="en-US" altLang="en-US">
              <a:latin typeface="Arial" panose="020B0604020202020204" pitchFamily="34" charset="0"/>
            </a:endParaRPr>
          </a:p>
        </p:txBody>
      </p:sp>
    </p:spTree>
    <p:extLst>
      <p:ext uri="{BB962C8B-B14F-4D97-AF65-F5344CB8AC3E}">
        <p14:creationId xmlns:p14="http://schemas.microsoft.com/office/powerpoint/2010/main" val="2389684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-ASPI translation</a:t>
            </a:r>
          </a:p>
          <a:p>
            <a:r>
              <a:rPr lang="en-US" altLang="en-US">
                <a:latin typeface="Arial" panose="020B0604020202020204" pitchFamily="34" charset="0"/>
              </a:rPr>
              <a:t>-Direct child assessment, Parent Report, 3 time points</a:t>
            </a:r>
          </a:p>
          <a:p>
            <a:r>
              <a:rPr lang="en-US" altLang="en-US">
                <a:latin typeface="Arial" panose="020B0604020202020204" pitchFamily="34" charset="0"/>
              </a:rPr>
              <a:t>-</a:t>
            </a:r>
          </a:p>
        </p:txBody>
      </p:sp>
      <p:sp>
        <p:nvSpPr>
          <p:cNvPr id="37892"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E4487114-C28A-48D3-A6A9-912C952D0809}" type="slidenum">
              <a:rPr lang="en-US" altLang="en-US">
                <a:latin typeface="Arial" panose="020B0604020202020204" pitchFamily="34" charset="0"/>
              </a:rPr>
              <a:pPr eaLnBrk="1" hangingPunct="1"/>
              <a:t>34</a:t>
            </a:fld>
            <a:endParaRPr lang="en-US" altLang="en-US">
              <a:latin typeface="Arial" panose="020B0604020202020204" pitchFamily="34" charset="0"/>
            </a:endParaRPr>
          </a:p>
        </p:txBody>
      </p:sp>
    </p:spTree>
    <p:extLst>
      <p:ext uri="{BB962C8B-B14F-4D97-AF65-F5344CB8AC3E}">
        <p14:creationId xmlns:p14="http://schemas.microsoft.com/office/powerpoint/2010/main" val="518057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CF81B36F-8ED1-4E57-A161-581D0C2291A2}" type="slidenum">
              <a:rPr lang="en-US" altLang="en-US">
                <a:latin typeface="Arial" panose="020B0604020202020204" pitchFamily="34" charset="0"/>
              </a:rPr>
              <a:pPr eaLnBrk="1" hangingPunct="1"/>
              <a:t>35</a:t>
            </a:fld>
            <a:endParaRPr lang="en-US" altLang="en-US">
              <a:latin typeface="Arial" panose="020B0604020202020204" pitchFamily="34" charset="0"/>
            </a:endParaRPr>
          </a:p>
        </p:txBody>
      </p:sp>
    </p:spTree>
    <p:extLst>
      <p:ext uri="{BB962C8B-B14F-4D97-AF65-F5344CB8AC3E}">
        <p14:creationId xmlns:p14="http://schemas.microsoft.com/office/powerpoint/2010/main" val="1893055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6D34F-6511-4984-BDFA-D861D5536FF4}" type="slidenum">
              <a:rPr lang="en-US"/>
              <a:pPr/>
              <a:t>36</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19345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CBCDF-6854-4E03-9056-E9F1936CBBC2}" type="slidenum">
              <a:rPr lang="en-US"/>
              <a:pPr/>
              <a:t>37</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152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people alter their voices when vocalizing to infants. Eleven acoustic features had a statistically significant difference between </a:t>
            </a:r>
            <a:r>
              <a:rPr lang="en-US" dirty="0" err="1"/>
              <a:t>infantand</a:t>
            </a:r>
            <a:r>
              <a:rPr lang="en-US" dirty="0"/>
              <a:t> adult-directed vocalizations, within-voices, in speech, song or both. Consistent with the LASSO results (Fig. 1b and Supplementary Table 2), the acoustic features operated differently across speech and song. For example, median pitch was far higher in infant-directed speech than in adult-directed speech, whereas median pitch was comparable across both forms of song. Some features were highly consistent across </a:t>
            </a:r>
            <a:r>
              <a:rPr lang="en-US" dirty="0" err="1"/>
              <a:t>fieldsites</a:t>
            </a:r>
            <a:r>
              <a:rPr lang="en-US" dirty="0"/>
              <a:t> (for example, lower inharmonicity in infant-directed speech than adult-directed speech), whereas others were more variable (for example, lower roughness in infant-directed speech than in adult-directed speech). The boxplots, which are ordered approximately from largest to smallest differences between effects across speech and song, represent each acoustic feature’s median (vertical black lines) and IQR (boxes); the whiskers indicate 1.5× IQR; the notches represent the 95% CI of the medians; and the doughnut plots represent the proportion of </a:t>
            </a:r>
            <a:r>
              <a:rPr lang="en-US" dirty="0" err="1"/>
              <a:t>fieldsites</a:t>
            </a:r>
            <a:r>
              <a:rPr lang="en-US" dirty="0"/>
              <a:t> where the main effect repeated, based on estimates of </a:t>
            </a:r>
            <a:r>
              <a:rPr lang="en-US" dirty="0" err="1"/>
              <a:t>fieldsite</a:t>
            </a:r>
            <a:r>
              <a:rPr lang="en-US" dirty="0"/>
              <a:t>-wise random effects. Only comparisons that survived an exploratory–confirmatory analysis procedure are plotted; the faded boxplots denote comparisons that did not reach statistical significance in confirmatory analyses. Significance values are computed via linear combinations with two-sided tests, following multilevel mixed-effects models (n= 1,570 recordings); *P</a:t>
            </a:r>
          </a:p>
        </p:txBody>
      </p:sp>
      <p:sp>
        <p:nvSpPr>
          <p:cNvPr id="4" name="Slide Number Placeholder 3"/>
          <p:cNvSpPr>
            <a:spLocks noGrp="1"/>
          </p:cNvSpPr>
          <p:nvPr>
            <p:ph type="sldNum" sz="quarter" idx="5"/>
          </p:nvPr>
        </p:nvSpPr>
        <p:spPr/>
        <p:txBody>
          <a:bodyPr/>
          <a:lstStyle/>
          <a:p>
            <a:fld id="{A8B732B4-A220-4D64-89E5-594291243225}" type="slidenum">
              <a:rPr lang="en-US" smtClean="0"/>
              <a:pPr/>
              <a:t>7</a:t>
            </a:fld>
            <a:endParaRPr lang="en-US"/>
          </a:p>
        </p:txBody>
      </p:sp>
    </p:spTree>
    <p:extLst>
      <p:ext uri="{BB962C8B-B14F-4D97-AF65-F5344CB8AC3E}">
        <p14:creationId xmlns:p14="http://schemas.microsoft.com/office/powerpoint/2010/main" val="3907043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D97662F-6C19-4A9A-AB09-E0DD251E4629}" type="slidenum">
              <a:rPr lang="en-US" smtClean="0"/>
              <a:pPr/>
              <a:t>38</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15009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25A005-4B2B-44DA-9567-681B5B3C54D4}" type="slidenum">
              <a:rPr lang="en-US" altLang="en-US" smtClean="0"/>
              <a:pPr>
                <a:spcBef>
                  <a:spcPct val="0"/>
                </a:spcBef>
              </a:pPr>
              <a:t>39</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96392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539450-B360-4545-B503-965FED0A82C5}" type="slidenum">
              <a:rPr lang="en-US" altLang="en-US" smtClean="0"/>
              <a:pPr>
                <a:spcBef>
                  <a:spcPct val="0"/>
                </a:spcBef>
              </a:pPr>
              <a:t>40</a:t>
            </a:fld>
            <a:endParaRPr lang="en-US" altLang="en-US"/>
          </a:p>
        </p:txBody>
      </p:sp>
    </p:spTree>
    <p:extLst>
      <p:ext uri="{BB962C8B-B14F-4D97-AF65-F5344CB8AC3E}">
        <p14:creationId xmlns:p14="http://schemas.microsoft.com/office/powerpoint/2010/main" val="850926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488FFD-D8BC-4708-B191-6FBAA8ED0AF9}" type="slidenum">
              <a:rPr lang="en-US" altLang="en-US" smtClean="0"/>
              <a:pPr>
                <a:spcBef>
                  <a:spcPct val="0"/>
                </a:spcBef>
              </a:pPr>
              <a:t>41</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10866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Cultures have different socially accepted</a:t>
            </a:r>
            <a:r>
              <a:rPr lang="en-US" baseline="0" dirty="0"/>
              <a:t> characteristics: obedience, independence, shyness, aggression. Values are basis for social evaluation and reaction in peer interactions.</a:t>
            </a:r>
          </a:p>
          <a:p>
            <a:r>
              <a:rPr lang="en-US" baseline="0" dirty="0"/>
              <a:t>Social initiative and self-control</a:t>
            </a:r>
          </a:p>
          <a:p>
            <a:r>
              <a:rPr lang="en-US" baseline="0" dirty="0"/>
              <a:t>Prosocial-cooperative behavior (optional v. required)</a:t>
            </a:r>
          </a:p>
          <a:p>
            <a:r>
              <a:rPr lang="en-US" baseline="0" dirty="0"/>
              <a:t>Aggression (acceptable exclusion or social support)</a:t>
            </a:r>
          </a:p>
          <a:p>
            <a:endParaRPr lang="en-US" baseline="0" dirty="0"/>
          </a:p>
          <a:p>
            <a:r>
              <a:rPr lang="en-US" baseline="0" dirty="0"/>
              <a:t>How does globalization/</a:t>
            </a:r>
            <a:r>
              <a:rPr lang="en-US" baseline="0" dirty="0" err="1"/>
              <a:t>communcation</a:t>
            </a:r>
            <a:r>
              <a:rPr lang="en-US" baseline="0" dirty="0"/>
              <a:t> affect this relationship</a:t>
            </a:r>
          </a:p>
          <a:p>
            <a:endParaRPr lang="en-US" dirty="0"/>
          </a:p>
        </p:txBody>
      </p:sp>
      <p:sp>
        <p:nvSpPr>
          <p:cNvPr id="4" name="Slide Number Placeholder 3"/>
          <p:cNvSpPr>
            <a:spLocks noGrp="1"/>
          </p:cNvSpPr>
          <p:nvPr>
            <p:ph type="sldNum" sz="quarter" idx="10"/>
          </p:nvPr>
        </p:nvSpPr>
        <p:spPr/>
        <p:txBody>
          <a:bodyPr/>
          <a:lstStyle/>
          <a:p>
            <a:fld id="{FF97435F-BF10-4F8D-A1B7-DD497DA9155E}" type="slidenum">
              <a:rPr lang="en-US" smtClean="0"/>
              <a:t>42</a:t>
            </a:fld>
            <a:endParaRPr lang="en-US"/>
          </a:p>
        </p:txBody>
      </p:sp>
    </p:spTree>
    <p:extLst>
      <p:ext uri="{BB962C8B-B14F-4D97-AF65-F5344CB8AC3E}">
        <p14:creationId xmlns:p14="http://schemas.microsoft.com/office/powerpoint/2010/main" val="1787809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role does peer</a:t>
            </a:r>
            <a:r>
              <a:rPr lang="en-US" baseline="0" dirty="0"/>
              <a:t> interaction play in socio-emotional development? Peer interactions shaped by culture.</a:t>
            </a:r>
          </a:p>
          <a:p>
            <a:r>
              <a:rPr lang="en-US" baseline="0" dirty="0"/>
              <a:t>Theoretical model: Peer interactions are the context in which cultural values and other aspects of culture shape social and emotional development.</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44</a:t>
            </a:fld>
            <a:endParaRPr lang="en-US"/>
          </a:p>
        </p:txBody>
      </p:sp>
    </p:spTree>
    <p:extLst>
      <p:ext uri="{BB962C8B-B14F-4D97-AF65-F5344CB8AC3E}">
        <p14:creationId xmlns:p14="http://schemas.microsoft.com/office/powerpoint/2010/main" val="3072511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Expectations</a:t>
            </a:r>
            <a:r>
              <a:rPr lang="en-US" baseline="0" dirty="0"/>
              <a:t> that are specific to that age group, general social rules</a:t>
            </a:r>
          </a:p>
          <a:p>
            <a:r>
              <a:rPr lang="en-US" baseline="0" dirty="0"/>
              <a:t>NOT: family traditions, parent values (honesty)</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45</a:t>
            </a:fld>
            <a:endParaRPr lang="en-US"/>
          </a:p>
        </p:txBody>
      </p:sp>
    </p:spTree>
    <p:extLst>
      <p:ext uri="{BB962C8B-B14F-4D97-AF65-F5344CB8AC3E}">
        <p14:creationId xmlns:p14="http://schemas.microsoft.com/office/powerpoint/2010/main" val="3685919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47</a:t>
            </a:fld>
            <a:endParaRPr lang="en-US"/>
          </a:p>
        </p:txBody>
      </p:sp>
    </p:spTree>
    <p:extLst>
      <p:ext uri="{BB962C8B-B14F-4D97-AF65-F5344CB8AC3E}">
        <p14:creationId xmlns:p14="http://schemas.microsoft.com/office/powerpoint/2010/main" val="1963779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48</a:t>
            </a:fld>
            <a:endParaRPr lang="en-US"/>
          </a:p>
        </p:txBody>
      </p:sp>
    </p:spTree>
    <p:extLst>
      <p:ext uri="{BB962C8B-B14F-4D97-AF65-F5344CB8AC3E}">
        <p14:creationId xmlns:p14="http://schemas.microsoft.com/office/powerpoint/2010/main" val="4171917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Moderating roles of gender, parent education</a:t>
            </a:r>
          </a:p>
        </p:txBody>
      </p:sp>
      <p:sp>
        <p:nvSpPr>
          <p:cNvPr id="4" name="Slide Number Placeholder 3"/>
          <p:cNvSpPr>
            <a:spLocks noGrp="1"/>
          </p:cNvSpPr>
          <p:nvPr>
            <p:ph type="sldNum" sz="quarter" idx="10"/>
          </p:nvPr>
        </p:nvSpPr>
        <p:spPr/>
        <p:txBody>
          <a:bodyPr/>
          <a:lstStyle/>
          <a:p>
            <a:fld id="{A8B732B4-A220-4D64-89E5-594291243225}" type="slidenum">
              <a:rPr lang="en-US" smtClean="0"/>
              <a:pPr/>
              <a:t>49</a:t>
            </a:fld>
            <a:endParaRPr lang="en-US"/>
          </a:p>
        </p:txBody>
      </p:sp>
    </p:spTree>
    <p:extLst>
      <p:ext uri="{BB962C8B-B14F-4D97-AF65-F5344CB8AC3E}">
        <p14:creationId xmlns:p14="http://schemas.microsoft.com/office/powerpoint/2010/main" val="371842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Naive listeners distinguish infant-directed vocalizations from adult-directed vocalizations across cultures. Participants listened to vocalizations drawn at random from the corpus, viewing the prompt ‘Someone is speaking or singing. Who do you think they are singing or speaking to?’ They could respond with either ‘adult’ or ‘baby’ (Extended Data Fig. 3). From these ratings (after exclusion n= 473 song recordings; n= 394 speech recordings), we computed listener sensitivity (d′ ). a, Listeners reliably detected infant-directedness in both speech and song, overall (indicated by the diamonds, with 95% CI indicated by the horizontal lines) and across many </a:t>
            </a:r>
            <a:r>
              <a:rPr lang="en-US" dirty="0" err="1"/>
              <a:t>fieldsites</a:t>
            </a:r>
            <a:r>
              <a:rPr lang="en-US" dirty="0"/>
              <a:t> (indicated by the black dots), although the strength of the </a:t>
            </a:r>
            <a:r>
              <a:rPr lang="en-US" dirty="0" err="1"/>
              <a:t>fieldsite</a:t>
            </a:r>
            <a:r>
              <a:rPr lang="en-US" dirty="0"/>
              <a:t>-wise effects varied substantially (see the distance between the vertical dashed line and the black dots; the shaded regions represent 50%, 80% and 95% CI, in increasing order of lightness). Note that one </a:t>
            </a:r>
            <a:r>
              <a:rPr lang="en-US" dirty="0" err="1"/>
              <a:t>fieldsite</a:t>
            </a:r>
            <a:r>
              <a:rPr lang="en-US" dirty="0"/>
              <a:t>-wise d′ could not be estimated for song; complete statistical reporting is in Supplementary Table 5. b, The participants in the citizen-science experiment hailed from many countries; the gradients indicate the total number of vocalization ratings gathered from each country. c, The main effects held across different combinations of the linguistic backgrounds of vocalizer and listener. We split all trials from the main experiment into three groups: those where a language the listener spoke fluently was the same as the language of the vocalization (n= 82,094), those where a language the listener spoke fluently was in the same major language family as the language of the vocalization (n= 110,664) and those with neither type of relation (n= 285,378). The plot shows the estimated marginal effects of a mixed-effects model predicting d′ values across language and music examples, after adjusting for </a:t>
            </a:r>
            <a:r>
              <a:rPr lang="en-US" dirty="0" err="1"/>
              <a:t>fieldsite</a:t>
            </a:r>
            <a:r>
              <a:rPr lang="en-US" dirty="0"/>
              <a:t>-level effects. The error bars represent 95% CI of the mean. In all three cases, the main effects replicated; increases in linguistic relatedness corresponded with increases in sensitivity</a:t>
            </a:r>
          </a:p>
        </p:txBody>
      </p:sp>
      <p:sp>
        <p:nvSpPr>
          <p:cNvPr id="4" name="Slide Number Placeholder 3"/>
          <p:cNvSpPr>
            <a:spLocks noGrp="1"/>
          </p:cNvSpPr>
          <p:nvPr>
            <p:ph type="sldNum" sz="quarter" idx="5"/>
          </p:nvPr>
        </p:nvSpPr>
        <p:spPr/>
        <p:txBody>
          <a:bodyPr/>
          <a:lstStyle/>
          <a:p>
            <a:fld id="{A8B732B4-A220-4D64-89E5-594291243225}" type="slidenum">
              <a:rPr lang="en-US" smtClean="0"/>
              <a:pPr/>
              <a:t>8</a:t>
            </a:fld>
            <a:endParaRPr lang="en-US"/>
          </a:p>
        </p:txBody>
      </p:sp>
    </p:spTree>
    <p:extLst>
      <p:ext uri="{BB962C8B-B14F-4D97-AF65-F5344CB8AC3E}">
        <p14:creationId xmlns:p14="http://schemas.microsoft.com/office/powerpoint/2010/main" val="3906252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50</a:t>
            </a:fld>
            <a:endParaRPr lang="en-US"/>
          </a:p>
        </p:txBody>
      </p:sp>
    </p:spTree>
    <p:extLst>
      <p:ext uri="{BB962C8B-B14F-4D97-AF65-F5344CB8AC3E}">
        <p14:creationId xmlns:p14="http://schemas.microsoft.com/office/powerpoint/2010/main" val="1128260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51</a:t>
            </a:fld>
            <a:endParaRPr lang="en-US"/>
          </a:p>
        </p:txBody>
      </p:sp>
    </p:spTree>
    <p:extLst>
      <p:ext uri="{BB962C8B-B14F-4D97-AF65-F5344CB8AC3E}">
        <p14:creationId xmlns:p14="http://schemas.microsoft.com/office/powerpoint/2010/main" val="4189054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52</a:t>
            </a:fld>
            <a:endParaRPr lang="en-US"/>
          </a:p>
        </p:txBody>
      </p:sp>
    </p:spTree>
    <p:extLst>
      <p:ext uri="{BB962C8B-B14F-4D97-AF65-F5344CB8AC3E}">
        <p14:creationId xmlns:p14="http://schemas.microsoft.com/office/powerpoint/2010/main" val="627367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What other measures would you collect?</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53</a:t>
            </a:fld>
            <a:endParaRPr lang="en-US"/>
          </a:p>
        </p:txBody>
      </p:sp>
    </p:spTree>
    <p:extLst>
      <p:ext uri="{BB962C8B-B14F-4D97-AF65-F5344CB8AC3E}">
        <p14:creationId xmlns:p14="http://schemas.microsoft.com/office/powerpoint/2010/main" val="2963215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26FF52-127B-4400-91EF-A2FD5A92E580}" type="slidenum">
              <a:rPr lang="en-US"/>
              <a:pPr/>
              <a:t>56</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90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82B754E1-CF2E-42D1-B663-03261267AF97}" type="slidenum">
              <a:rPr lang="en-US" altLang="en-US" sz="1200">
                <a:latin typeface="Arial" panose="020B0604020202020204" pitchFamily="34" charset="0"/>
              </a:rPr>
              <a:pPr eaLnBrk="1" hangingPunct="1"/>
              <a:t>57</a:t>
            </a:fld>
            <a:endParaRPr lang="en-US" altLang="en-US" sz="120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12604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33048AAD-8148-4E1F-B82C-5A014906886C}" type="slidenum">
              <a:rPr lang="en-US" altLang="en-US" sz="1200">
                <a:latin typeface="Arial" panose="020B0604020202020204" pitchFamily="34" charset="0"/>
              </a:rPr>
              <a:pPr eaLnBrk="1" hangingPunct="1"/>
              <a:t>58</a:t>
            </a:fld>
            <a:endParaRPr lang="en-US" altLang="en-US" sz="1200">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80598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C717E6D4-B89D-4106-8EBA-D102E68F5002}" type="slidenum">
              <a:rPr lang="en-US" altLang="en-US" sz="1200">
                <a:latin typeface="Arial" panose="020B0604020202020204" pitchFamily="34" charset="0"/>
              </a:rPr>
              <a:pPr eaLnBrk="1" hangingPunct="1"/>
              <a:t>59</a:t>
            </a:fld>
            <a:endParaRPr lang="en-US" altLang="en-US" sz="120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70874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E4B3446E-CC14-49E4-A1BD-4DA07857D20C}" type="slidenum">
              <a:rPr lang="en-US" altLang="en-US" sz="1200">
                <a:latin typeface="Arial" panose="020B0604020202020204" pitchFamily="34" charset="0"/>
              </a:rPr>
              <a:pPr eaLnBrk="1" hangingPunct="1"/>
              <a:t>60</a:t>
            </a:fld>
            <a:endParaRPr lang="en-US" altLang="en-US" sz="1200">
              <a:latin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48786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Using data from the Fragile Families and Child Wellbeing Study (N = 3,870) and cross-lagged path analysis, the authors examined whether spanking at ages 1 and 3 is adversely associated with cognitive skills and behavior problems at ages 3 and 5. spanking at age 1 was associated with a higher level of spanking and externalizing behavior at age 3, and spanking at age 3 was associated with a higher level of internalizing and externalizing behavior at age 5. The associations between spanking at age 1 and behavioral problems at age 5 operated predominantly through ongoing spanking at age 3. The authors did not find an association between spanking at age 1 and cognitive skills at age 3 or 5.</a:t>
            </a:r>
          </a:p>
          <a:p>
            <a:endParaRPr lang="en-US" alt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ahoma" panose="020B0604030504040204" pitchFamily="34" charset="0"/>
              </a:defRPr>
            </a:lvl1pPr>
            <a:lvl2pPr marL="742950" indent="-285750" defTabSz="931863" eaLnBrk="0" hangingPunct="0">
              <a:defRPr sz="2400">
                <a:solidFill>
                  <a:schemeClr val="tx1"/>
                </a:solidFill>
                <a:latin typeface="Tahoma" panose="020B0604030504040204" pitchFamily="34" charset="0"/>
              </a:defRPr>
            </a:lvl2pPr>
            <a:lvl3pPr marL="1143000" indent="-228600" defTabSz="931863" eaLnBrk="0" hangingPunct="0">
              <a:defRPr sz="2400">
                <a:solidFill>
                  <a:schemeClr val="tx1"/>
                </a:solidFill>
                <a:latin typeface="Tahoma" panose="020B0604030504040204" pitchFamily="34" charset="0"/>
              </a:defRPr>
            </a:lvl3pPr>
            <a:lvl4pPr marL="1600200" indent="-228600" defTabSz="931863" eaLnBrk="0" hangingPunct="0">
              <a:defRPr sz="2400">
                <a:solidFill>
                  <a:schemeClr val="tx1"/>
                </a:solidFill>
                <a:latin typeface="Tahoma" panose="020B0604030504040204" pitchFamily="34" charset="0"/>
              </a:defRPr>
            </a:lvl4pPr>
            <a:lvl5pPr marL="2057400" indent="-228600" defTabSz="931863" eaLnBrk="0" hangingPunct="0">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158C03C6-1D44-47C9-B298-00F240EE74F0}" type="slidenum">
              <a:rPr lang="en-US" altLang="en-US" sz="1200">
                <a:latin typeface="Arial" panose="020B0604020202020204" pitchFamily="34" charset="0"/>
              </a:rPr>
              <a:pPr eaLnBrk="1" hangingPunct="1"/>
              <a:t>62</a:t>
            </a:fld>
            <a:endParaRPr lang="en-US" altLang="en-US" sz="1200">
              <a:latin typeface="Arial" panose="020B0604020202020204" pitchFamily="34" charset="0"/>
            </a:endParaRPr>
          </a:p>
        </p:txBody>
      </p:sp>
    </p:spTree>
    <p:extLst>
      <p:ext uri="{BB962C8B-B14F-4D97-AF65-F5344CB8AC3E}">
        <p14:creationId xmlns:p14="http://schemas.microsoft.com/office/powerpoint/2010/main" val="93573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 | Human inferences about infant-directedness are predictable from acoustic features of vocalizations. To examine the degree to which human inferences were linked to the acoustic forms of the vocalizations, we trained two LASSO models to predict the proportion of ‘baby’ responses for each non-confounded recording from the human listeners. While both models explained substantial variability in human responses, the model for speech was more accurate than the model for song, in part because the human listeners erroneously relied on acoustic features for their predictions in song that less reliably characterized infant-directed song across cultures (Figs. 1b and 2). Each point represents a recorded vocalization (after exclusions n= 528 speech recordings; n= 587 song recordings), plotted in terms of the model’s estimated infant-directedness of the model and the average ‘infant-directed’ rating from the naive listeners; the </a:t>
            </a:r>
            <a:r>
              <a:rPr lang="en-US" dirty="0" err="1"/>
              <a:t>barplots</a:t>
            </a:r>
            <a:r>
              <a:rPr lang="en-US" dirty="0"/>
              <a:t> depict the relative explanatory power of the top eight acoustical features in each LASSO model, showing which features were most strongly associated with human inferences (the green or red triangles indicate the directions of effects, with green higher in infant-directed vocalizations and red lower); the dashed diagonal lines represent a hypothetical perfect match between model predictions and human guesses; the solid black lines depict linear regressions (speech: F(1,526) = 773, R2= 0.59; song: F(1, 585) = 126, R2= 0.18; both P</a:t>
            </a:r>
          </a:p>
        </p:txBody>
      </p:sp>
      <p:sp>
        <p:nvSpPr>
          <p:cNvPr id="4" name="Slide Number Placeholder 3"/>
          <p:cNvSpPr>
            <a:spLocks noGrp="1"/>
          </p:cNvSpPr>
          <p:nvPr>
            <p:ph type="sldNum" sz="quarter" idx="5"/>
          </p:nvPr>
        </p:nvSpPr>
        <p:spPr/>
        <p:txBody>
          <a:bodyPr/>
          <a:lstStyle/>
          <a:p>
            <a:fld id="{A8B732B4-A220-4D64-89E5-594291243225}" type="slidenum">
              <a:rPr lang="en-US" smtClean="0"/>
              <a:pPr/>
              <a:t>9</a:t>
            </a:fld>
            <a:endParaRPr lang="en-US"/>
          </a:p>
        </p:txBody>
      </p:sp>
    </p:spTree>
    <p:extLst>
      <p:ext uri="{BB962C8B-B14F-4D97-AF65-F5344CB8AC3E}">
        <p14:creationId xmlns:p14="http://schemas.microsoft.com/office/powerpoint/2010/main" val="4277264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slide 11 (how does culture affect the way kids make these judgments?)</a:t>
            </a:r>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786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F3BE0F4-76BC-4B64-AC46-4DCD2C0208A7}" type="slidenum">
              <a:rPr lang="en-US" altLang="en-US" sz="1200"/>
              <a:pPr eaLnBrk="1" hangingPunct="1"/>
              <a:t>10</a:t>
            </a:fld>
            <a:endParaRPr lang="en-US" altLang="en-US" sz="1200"/>
          </a:p>
        </p:txBody>
      </p:sp>
    </p:spTree>
    <p:extLst>
      <p:ext uri="{BB962C8B-B14F-4D97-AF65-F5344CB8AC3E}">
        <p14:creationId xmlns:p14="http://schemas.microsoft.com/office/powerpoint/2010/main" val="305149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12</a:t>
            </a:fld>
            <a:endParaRPr lang="en-US"/>
          </a:p>
        </p:txBody>
      </p:sp>
    </p:spTree>
    <p:extLst>
      <p:ext uri="{BB962C8B-B14F-4D97-AF65-F5344CB8AC3E}">
        <p14:creationId xmlns:p14="http://schemas.microsoft.com/office/powerpoint/2010/main" val="1945642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13</a:t>
            </a:fld>
            <a:endParaRPr lang="en-US"/>
          </a:p>
        </p:txBody>
      </p:sp>
    </p:spTree>
    <p:extLst>
      <p:ext uri="{BB962C8B-B14F-4D97-AF65-F5344CB8AC3E}">
        <p14:creationId xmlns:p14="http://schemas.microsoft.com/office/powerpoint/2010/main" val="122074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14</a:t>
            </a:fld>
            <a:endParaRPr lang="en-US"/>
          </a:p>
        </p:txBody>
      </p:sp>
    </p:spTree>
    <p:extLst>
      <p:ext uri="{BB962C8B-B14F-4D97-AF65-F5344CB8AC3E}">
        <p14:creationId xmlns:p14="http://schemas.microsoft.com/office/powerpoint/2010/main" val="103795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3525"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prstClr val="white">
                  <a:tint val="95000"/>
                </a:prstClr>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prstClr val="white">
                  <a:tint val="95000"/>
                </a:prstClr>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AF2A3F5-8C59-4848-8490-C8A4B0913F81}" type="slidenum">
              <a:rPr lang="en-US" smtClean="0">
                <a:solidFill>
                  <a:prstClr val="white">
                    <a:tint val="95000"/>
                  </a:prstClr>
                </a:solidFill>
                <a:latin typeface="Arial" charset="0"/>
              </a:rPr>
              <a:pPr fontAlgn="base">
                <a:spcBef>
                  <a:spcPct val="0"/>
                </a:spcBef>
                <a:spcAft>
                  <a:spcPct val="0"/>
                </a:spcAft>
              </a:pPr>
              <a:t>‹#›</a:t>
            </a:fld>
            <a:endParaRPr lang="en-US">
              <a:solidFill>
                <a:prstClr val="white">
                  <a:tint val="95000"/>
                </a:prstClr>
              </a:solidFill>
              <a:latin typeface="Arial" charset="0"/>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73944857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59B7FBE-02EE-4C27-AE49-1816F48D0D44}"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228431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3525"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prstClr val="white">
                  <a:tint val="95000"/>
                </a:prstClr>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prstClr val="white">
                  <a:tint val="95000"/>
                </a:prstClr>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FEA6E096-1C6C-4569-BC47-F93CD06CC6EC}" type="slidenum">
              <a:rPr lang="en-US" smtClean="0">
                <a:solidFill>
                  <a:prstClr val="white">
                    <a:tint val="95000"/>
                  </a:prstClr>
                </a:solidFill>
                <a:latin typeface="Arial" charset="0"/>
              </a:rPr>
              <a:pPr fontAlgn="base">
                <a:spcBef>
                  <a:spcPct val="0"/>
                </a:spcBef>
                <a:spcAft>
                  <a:spcPct val="0"/>
                </a:spcAft>
              </a:pPr>
              <a:t>‹#›</a:t>
            </a:fld>
            <a:endParaRPr lang="en-US">
              <a:solidFill>
                <a:prstClr val="white">
                  <a:tint val="95000"/>
                </a:prstClr>
              </a:solidFill>
              <a:latin typeface="Arial" charset="0"/>
            </a:endParaRPr>
          </a:p>
        </p:txBody>
      </p:sp>
    </p:spTree>
    <p:extLst>
      <p:ext uri="{BB962C8B-B14F-4D97-AF65-F5344CB8AC3E}">
        <p14:creationId xmlns:p14="http://schemas.microsoft.com/office/powerpoint/2010/main" val="2594492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7C20995-2486-4762-999B-FB34B4D03C83}"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3742012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6" y="1698989"/>
            <a:ext cx="4041775"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77247C20-BCFD-429C-B067-29BD4D23FD9A}"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983434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CE3D5D24-58C7-4290-8CA6-B401B30A4913}"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1362097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0F080FE9-5834-4D99-A97C-0285798C7FAF}"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3939362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1500" b="0"/>
            </a:lvl1pPr>
            <a:extLst/>
          </a:lstStyle>
          <a:p>
            <a:r>
              <a:rPr kumimoji="0" lang="en-US"/>
              <a:t>Click to edit Master title style</a:t>
            </a:r>
          </a:p>
        </p:txBody>
      </p:sp>
      <p:sp>
        <p:nvSpPr>
          <p:cNvPr id="3" name="Content Placeholder 2"/>
          <p:cNvSpPr>
            <a:spLocks noGrp="1"/>
          </p:cNvSpPr>
          <p:nvPr>
            <p:ph idx="1"/>
          </p:nvPr>
        </p:nvSpPr>
        <p:spPr>
          <a:xfrm>
            <a:off x="3019378" y="1743134"/>
            <a:ext cx="5920641" cy="455888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2796A418-D92C-48F6-81BA-144162084422}"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76059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0" cy="978408"/>
          </a:xfrm>
        </p:spPr>
        <p:txBody>
          <a:bodyPr lIns="73152" bIns="0" anchor="b">
            <a:sp3d prstMaterial="matte"/>
          </a:bodyPr>
          <a:lstStyle>
            <a:lvl1pPr algn="l">
              <a:defRPr sz="1500" b="0"/>
            </a:lvl1pPr>
            <a:extLst/>
          </a:lstStyle>
          <a:p>
            <a:r>
              <a:rPr kumimoji="0" lang="en-US"/>
              <a:t>Click to edit Master title style</a:t>
            </a:r>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fontAlgn="base">
              <a:spcBef>
                <a:spcPct val="0"/>
              </a:spcBef>
              <a:spcAft>
                <a:spcPct val="0"/>
              </a:spcAft>
            </a:pPr>
            <a:endParaRPr lang="en-US">
              <a:solidFill>
                <a:prstClr val="white">
                  <a:shade val="50000"/>
                </a:prstClr>
              </a:solidFill>
              <a:latin typeface="Arial" charset="0"/>
            </a:endParaRPr>
          </a:p>
        </p:txBody>
      </p:sp>
      <p:sp>
        <p:nvSpPr>
          <p:cNvPr id="7" name="Slide Number Placeholder 6"/>
          <p:cNvSpPr>
            <a:spLocks noGrp="1"/>
          </p:cNvSpPr>
          <p:nvPr>
            <p:ph type="sldNum" sz="quarter" idx="12"/>
          </p:nvPr>
        </p:nvSpPr>
        <p:spPr>
          <a:xfrm>
            <a:off x="8339328" y="1170432"/>
            <a:ext cx="733864" cy="201168"/>
          </a:xfrm>
        </p:spPr>
        <p:txBody>
          <a:bodyPr/>
          <a:lstStyle/>
          <a:p>
            <a:pPr fontAlgn="base">
              <a:spcBef>
                <a:spcPct val="0"/>
              </a:spcBef>
              <a:spcAft>
                <a:spcPct val="0"/>
              </a:spcAft>
            </a:pPr>
            <a:fld id="{EBF06BC5-FDD8-4FE7-883B-6F85FF4D547B}"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117006419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38EE25B-BE97-452E-9164-F76544E9B0FB}"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2465140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bwMode="ltGray">
          <a:xfrm>
            <a:off x="6647688"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2" name="Vertical Title 1"/>
          <p:cNvSpPr>
            <a:spLocks noGrp="1"/>
          </p:cNvSpPr>
          <p:nvPr>
            <p:ph type="title" orient="vert"/>
          </p:nvPr>
        </p:nvSpPr>
        <p:spPr>
          <a:xfrm>
            <a:off x="6781800" y="274642"/>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5" name="Footer Placeholder 4"/>
          <p:cNvSpPr>
            <a:spLocks noGrp="1"/>
          </p:cNvSpPr>
          <p:nvPr>
            <p:ph type="ftr" sz="quarter" idx="11"/>
          </p:nvPr>
        </p:nvSpPr>
        <p:spPr>
          <a:xfrm>
            <a:off x="2640597" y="6377461"/>
            <a:ext cx="3836404" cy="365125"/>
          </a:xfrm>
        </p:spPr>
        <p:txBody>
          <a:bodyPr/>
          <a:lstStyle/>
          <a:p>
            <a:pPr fontAlgn="base">
              <a:spcBef>
                <a:spcPct val="0"/>
              </a:spcBef>
              <a:spcAft>
                <a:spcPct val="0"/>
              </a:spcAft>
            </a:pPr>
            <a:endParaRPr lang="en-US">
              <a:solidFill>
                <a:prstClr val="black">
                  <a:tint val="95000"/>
                </a:prstClr>
              </a:solidFill>
              <a:latin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085D6034-0D4B-4027-8F75-A1FA454125BA}"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35257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bwMode="ltGray">
          <a:xfrm>
            <a:off x="1"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defRPr>
            </a:lvl1pPr>
            <a:extLst/>
          </a:lstStyle>
          <a:p>
            <a:pPr fontAlgn="base">
              <a:spcBef>
                <a:spcPct val="0"/>
              </a:spcBef>
              <a:spcAft>
                <a:spcPct val="0"/>
              </a:spcAft>
            </a:pPr>
            <a:endParaRPr lang="en-US">
              <a:solidFill>
                <a:prstClr val="black">
                  <a:tint val="95000"/>
                </a:prstClr>
              </a:solidFill>
              <a:latin typeface="Arial" charset="0"/>
            </a:endParaRPr>
          </a:p>
        </p:txBody>
      </p:sp>
      <p:sp>
        <p:nvSpPr>
          <p:cNvPr id="5" name="Footer Placeholder 4"/>
          <p:cNvSpPr>
            <a:spLocks noGrp="1"/>
          </p:cNvSpPr>
          <p:nvPr>
            <p:ph type="ftr" sz="quarter" idx="3"/>
          </p:nvPr>
        </p:nvSpPr>
        <p:spPr>
          <a:xfrm>
            <a:off x="2640597" y="6476999"/>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defRPr>
            </a:lvl1pPr>
            <a:extLst/>
          </a:lstStyle>
          <a:p>
            <a:pPr fontAlgn="base">
              <a:spcBef>
                <a:spcPct val="0"/>
              </a:spcBef>
              <a:spcAft>
                <a:spcPct val="0"/>
              </a:spcAft>
            </a:pPr>
            <a:endParaRPr lang="en-US">
              <a:solidFill>
                <a:prstClr val="black">
                  <a:tint val="95000"/>
                </a:prstClr>
              </a:solidFill>
              <a:latin typeface="Arial" charset="0"/>
            </a:endParaRPr>
          </a:p>
        </p:txBody>
      </p:sp>
      <p:sp>
        <p:nvSpPr>
          <p:cNvPr id="6" name="Slide Number Placeholder 5"/>
          <p:cNvSpPr>
            <a:spLocks noGrp="1"/>
          </p:cNvSpPr>
          <p:nvPr>
            <p:ph type="sldNum" sz="quarter" idx="4"/>
          </p:nvPr>
        </p:nvSpPr>
        <p:spPr>
          <a:xfrm>
            <a:off x="8204397" y="6476999"/>
            <a:ext cx="733864" cy="274320"/>
          </a:xfrm>
          <a:prstGeom prst="rect">
            <a:avLst/>
          </a:prstGeom>
        </p:spPr>
        <p:txBody>
          <a:bodyPr vert="horz" bIns="0" rtlCol="0" anchor="b"/>
          <a:lstStyle>
            <a:lvl1pPr algn="r" eaLnBrk="1" latinLnBrk="0" hangingPunct="1">
              <a:defRPr kumimoji="0" sz="900">
                <a:solidFill>
                  <a:schemeClr val="tx1">
                    <a:tint val="95000"/>
                  </a:schemeClr>
                </a:solidFill>
              </a:defRPr>
            </a:lvl1pPr>
            <a:extLst/>
          </a:lstStyle>
          <a:p>
            <a:pPr fontAlgn="base">
              <a:spcBef>
                <a:spcPct val="0"/>
              </a:spcBef>
              <a:spcAft>
                <a:spcPct val="0"/>
              </a:spcAft>
            </a:pPr>
            <a:fld id="{FA8BF006-A872-4FBD-BC7A-CF0DF1F168EA}" type="slidenum">
              <a:rPr lang="en-US" smtClean="0">
                <a:solidFill>
                  <a:prstClr val="black">
                    <a:tint val="95000"/>
                  </a:prstClr>
                </a:solidFill>
                <a:latin typeface="Arial" charset="0"/>
              </a:rPr>
              <a:pPr fontAlgn="base">
                <a:spcBef>
                  <a:spcPct val="0"/>
                </a:spcBef>
                <a:spcAft>
                  <a:spcPct val="0"/>
                </a:spcAft>
              </a:pPr>
              <a:t>‹#›</a:t>
            </a:fld>
            <a:endParaRPr lang="en-US">
              <a:solidFill>
                <a:prstClr val="black">
                  <a:tint val="95000"/>
                </a:prstClr>
              </a:solidFill>
              <a:latin typeface="Arial" charset="0"/>
            </a:endParaRPr>
          </a:p>
        </p:txBody>
      </p:sp>
    </p:spTree>
    <p:extLst>
      <p:ext uri="{BB962C8B-B14F-4D97-AF65-F5344CB8AC3E}">
        <p14:creationId xmlns:p14="http://schemas.microsoft.com/office/powerpoint/2010/main" val="75448650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rtl="0" eaLnBrk="1" latinLnBrk="0" hangingPunct="1">
        <a:spcBef>
          <a:spcPct val="0"/>
        </a:spcBef>
        <a:buNone/>
        <a:defRPr kumimoji="0" sz="3375" b="1" kern="1200">
          <a:solidFill>
            <a:schemeClr val="accent1">
              <a:satMod val="150000"/>
            </a:schemeClr>
          </a:solidFill>
          <a:effectLst/>
          <a:latin typeface="+mj-lt"/>
          <a:ea typeface="+mj-ea"/>
          <a:cs typeface="+mj-cs"/>
        </a:defRPr>
      </a:lvl1pPr>
      <a:extLst/>
    </p:titleStyle>
    <p:bodyStyle>
      <a:lvl1pPr marL="329184" indent="-240030" algn="l" rtl="0" eaLnBrk="1" latinLnBrk="0" hangingPunct="1">
        <a:spcBef>
          <a:spcPts val="0"/>
        </a:spcBef>
        <a:buClr>
          <a:schemeClr val="accent1"/>
        </a:buClr>
        <a:buSzPct val="80000"/>
        <a:buFont typeface="Wingdings 2"/>
        <a:buChar char=""/>
        <a:defRPr kumimoji="0" sz="2400" kern="1200">
          <a:solidFill>
            <a:schemeClr val="tx1"/>
          </a:solidFill>
          <a:latin typeface="+mn-lt"/>
          <a:ea typeface="+mn-ea"/>
          <a:cs typeface="+mn-cs"/>
        </a:defRPr>
      </a:lvl1pPr>
      <a:lvl2pPr marL="548640" indent="-205740" algn="l" rtl="0" eaLnBrk="1" latinLnBrk="0" hangingPunct="1">
        <a:spcBef>
          <a:spcPct val="20000"/>
        </a:spcBef>
        <a:buClr>
          <a:schemeClr val="accent2"/>
        </a:buClr>
        <a:buSzPct val="90000"/>
        <a:buFont typeface="Wingdings"/>
        <a:buChar char=""/>
        <a:defRPr kumimoji="0" sz="2100" kern="1200">
          <a:solidFill>
            <a:schemeClr val="tx1"/>
          </a:solidFill>
          <a:latin typeface="+mn-lt"/>
          <a:ea typeface="+mn-ea"/>
          <a:cs typeface="+mn-cs"/>
        </a:defRPr>
      </a:lvl2pPr>
      <a:lvl3pPr marL="747522" indent="-171450" algn="l" rtl="0" eaLnBrk="1" latinLnBrk="0" hangingPunct="1">
        <a:spcBef>
          <a:spcPct val="20000"/>
        </a:spcBef>
        <a:buClr>
          <a:schemeClr val="accent3"/>
        </a:buClr>
        <a:buFont typeface="Arial"/>
        <a:buChar char="▪"/>
        <a:defRPr kumimoji="0" sz="1800" kern="1200">
          <a:solidFill>
            <a:schemeClr val="tx1"/>
          </a:solidFill>
          <a:latin typeface="+mn-lt"/>
          <a:ea typeface="+mn-ea"/>
          <a:cs typeface="+mn-cs"/>
        </a:defRPr>
      </a:lvl3pPr>
      <a:lvl4pPr marL="912114" indent="-137160" algn="l" rtl="0" eaLnBrk="1" latinLnBrk="0" hangingPunct="1">
        <a:spcBef>
          <a:spcPct val="20000"/>
        </a:spcBef>
        <a:buClr>
          <a:schemeClr val="accent4"/>
        </a:buClr>
        <a:buFont typeface="Arial"/>
        <a:buChar char="▪"/>
        <a:defRPr kumimoji="0" sz="1500" kern="1200">
          <a:solidFill>
            <a:schemeClr val="tx1"/>
          </a:solidFill>
          <a:latin typeface="+mn-lt"/>
          <a:ea typeface="+mn-ea"/>
          <a:cs typeface="+mn-cs"/>
        </a:defRPr>
      </a:lvl4pPr>
      <a:lvl5pPr marL="1069848" indent="-137160" algn="l" rtl="0" eaLnBrk="1" latinLnBrk="0" hangingPunct="1">
        <a:spcBef>
          <a:spcPct val="20000"/>
        </a:spcBef>
        <a:buClr>
          <a:schemeClr val="accent5"/>
        </a:buClr>
        <a:buFont typeface="Wingdings 3"/>
        <a:buChar char=""/>
        <a:defRPr kumimoji="0" lang="en-US" sz="1500" kern="1200" smtClean="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y.google.com/movies#zSoyz" TargetMode="External"/><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25.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jv4oNvxCY5k"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ls_sLSo-QE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psy.miami.edu/faculty/dmessinger/c_c/rsrcs/rdgs/emot/Chenetal.CD.2009.pdf"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file:///C:\Users\Psychology\AppData\Local\Microsoft\Windows\Temporary%20Internet%20Files\Content.Outlook\I3WST5KL\rsrcs\rdgs\emot\Chen.peers.2012.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Corporal_punishmen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tatelaws.findlaw.com/florida-law/florida-corporal-punishment-in-public-schools-laws.html"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Infant Development</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430</a:t>
            </a:r>
          </a:p>
        </p:txBody>
      </p:sp>
    </p:spTree>
    <p:extLst>
      <p:ext uri="{BB962C8B-B14F-4D97-AF65-F5344CB8AC3E}">
        <p14:creationId xmlns:p14="http://schemas.microsoft.com/office/powerpoint/2010/main" val="1033617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276225" y="226103"/>
            <a:ext cx="7772400" cy="769937"/>
          </a:xfrm>
        </p:spPr>
        <p:txBody>
          <a:bodyPr/>
          <a:lstStyle/>
          <a:p>
            <a:r>
              <a:rPr lang="en-US" altLang="en-US" dirty="0"/>
              <a:t>review</a:t>
            </a:r>
          </a:p>
        </p:txBody>
      </p:sp>
      <p:pic>
        <p:nvPicPr>
          <p:cNvPr id="307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18" y="943652"/>
            <a:ext cx="41624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Messinger</a:t>
            </a:r>
          </a:p>
        </p:txBody>
      </p:sp>
      <p:pic>
        <p:nvPicPr>
          <p:cNvPr id="6" name="Picture 2" descr="Amazon Tsimane People Have the Healthiest Hearts - NBC News">
            <a:extLst>
              <a:ext uri="{FF2B5EF4-FFF2-40B4-BE49-F238E27FC236}">
                <a16:creationId xmlns:a16="http://schemas.microsoft.com/office/drawing/2014/main" id="{0BA902B9-9172-1273-2D10-730B41042EE8}"/>
              </a:ext>
            </a:extLst>
          </p:cNvPr>
          <p:cNvPicPr>
            <a:picLocks noChangeAspect="1" noChangeArrowheads="1"/>
          </p:cNvPicPr>
          <p:nvPr/>
        </p:nvPicPr>
        <p:blipFill rotWithShape="1">
          <a:blip r:embed="rId5" cstate="print">
            <a:alphaModFix amt="50000"/>
            <a:extLst>
              <a:ext uri="{28A0092B-C50C-407E-A947-70E740481C1C}">
                <a14:useLocalDpi xmlns:a14="http://schemas.microsoft.com/office/drawing/2010/main" val="0"/>
              </a:ext>
            </a:extLst>
          </a:blip>
          <a:srcRect t="11048" b="4365"/>
          <a:stretch/>
        </p:blipFill>
        <p:spPr bwMode="auto">
          <a:xfrm>
            <a:off x="86213" y="3670922"/>
            <a:ext cx="4495787" cy="252888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0EA8351A-CF70-4F65-AF8C-E79D36ABC43C}"/>
              </a:ext>
            </a:extLst>
          </p:cNvPr>
          <p:cNvSpPr>
            <a:spLocks noGrp="1"/>
          </p:cNvSpPr>
          <p:nvPr>
            <p:ph type="subTitle" idx="1"/>
          </p:nvPr>
        </p:nvSpPr>
        <p:spPr/>
        <p:txBody>
          <a:bodyPr/>
          <a:lstStyle/>
          <a:p>
            <a:endParaRPr lang="en-US"/>
          </a:p>
        </p:txBody>
      </p:sp>
      <p:pic>
        <p:nvPicPr>
          <p:cNvPr id="9" name="Picture 8" descr="Screen Shot 2018-09-03 at 9.35.05 PM.png">
            <a:extLst>
              <a:ext uri="{FF2B5EF4-FFF2-40B4-BE49-F238E27FC236}">
                <a16:creationId xmlns:a16="http://schemas.microsoft.com/office/drawing/2014/main" id="{B63EEBD3-111C-E3AF-4C03-3DC59DA3AEAF}"/>
              </a:ext>
            </a:extLst>
          </p:cNvPr>
          <p:cNvPicPr>
            <a:picLocks noChangeAspect="1"/>
          </p:cNvPicPr>
          <p:nvPr/>
        </p:nvPicPr>
        <p:blipFill rotWithShape="1">
          <a:blip r:embed="rId6">
            <a:extLst>
              <a:ext uri="{28A0092B-C50C-407E-A947-70E740481C1C}">
                <a14:useLocalDpi xmlns:a14="http://schemas.microsoft.com/office/drawing/2010/main" val="0"/>
              </a:ext>
            </a:extLst>
          </a:blip>
          <a:srcRect l="1153" t="-661" r="10070" b="661"/>
          <a:stretch/>
        </p:blipFill>
        <p:spPr>
          <a:xfrm>
            <a:off x="4876800" y="3670922"/>
            <a:ext cx="2966400" cy="2964597"/>
          </a:xfrm>
          <a:prstGeom prst="rect">
            <a:avLst/>
          </a:prstGeom>
        </p:spPr>
      </p:pic>
      <p:pic>
        <p:nvPicPr>
          <p:cNvPr id="10" name="Picture 3">
            <a:extLst>
              <a:ext uri="{FF2B5EF4-FFF2-40B4-BE49-F238E27FC236}">
                <a16:creationId xmlns:a16="http://schemas.microsoft.com/office/drawing/2014/main" id="{157198DF-ECB4-D4E5-7D9E-2D0371291DF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5109"/>
          <a:stretch/>
        </p:blipFill>
        <p:spPr bwMode="auto">
          <a:xfrm>
            <a:off x="6818204" y="1193128"/>
            <a:ext cx="2187360" cy="2770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itle 1">
            <a:extLst>
              <a:ext uri="{FF2B5EF4-FFF2-40B4-BE49-F238E27FC236}">
                <a16:creationId xmlns:a16="http://schemas.microsoft.com/office/drawing/2014/main" id="{199B2741-39F5-C9E3-9C75-468BA46C8C83}"/>
              </a:ext>
            </a:extLst>
          </p:cNvPr>
          <p:cNvSpPr txBox="1">
            <a:spLocks/>
          </p:cNvSpPr>
          <p:nvPr/>
        </p:nvSpPr>
        <p:spPr>
          <a:xfrm>
            <a:off x="4960496" y="222481"/>
            <a:ext cx="4162424" cy="132556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F0AD00">
                    <a:satMod val="150000"/>
                  </a:srgbClr>
                </a:solidFill>
                <a:effectLst/>
                <a:uLnTx/>
                <a:uFillTx/>
                <a:latin typeface="Corbel"/>
                <a:ea typeface="+mj-ea"/>
                <a:cs typeface="+mj-cs"/>
              </a:rPr>
              <a:t>General</a:t>
            </a:r>
            <a:r>
              <a:rPr kumimoji="0" lang="en-US" sz="2800" b="1" i="0" u="none" strike="noStrike" kern="1200" cap="none" spc="0" normalizeH="0" baseline="0" noProof="0" dirty="0">
                <a:ln>
                  <a:noFill/>
                </a:ln>
                <a:solidFill>
                  <a:srgbClr val="F0AD00">
                    <a:satMod val="150000"/>
                  </a:srgbClr>
                </a:solidFill>
                <a:effectLst/>
                <a:uLnTx/>
                <a:uFillTx/>
                <a:latin typeface="Corbel"/>
                <a:ea typeface="+mj-ea"/>
                <a:cs typeface="+mj-cs"/>
              </a:rPr>
              <a:t> responses to cry:</a:t>
            </a:r>
            <a:br>
              <a:rPr kumimoji="0" lang="en-US" sz="2800" b="1" i="0" u="none" strike="noStrike" kern="1200" cap="none" spc="0" normalizeH="0" baseline="0" noProof="0" dirty="0">
                <a:ln>
                  <a:noFill/>
                </a:ln>
                <a:solidFill>
                  <a:srgbClr val="F0AD00">
                    <a:satMod val="150000"/>
                  </a:srgbClr>
                </a:solidFill>
                <a:effectLst/>
                <a:uLnTx/>
                <a:uFillTx/>
                <a:latin typeface="Corbel"/>
                <a:ea typeface="+mj-ea"/>
                <a:cs typeface="+mj-cs"/>
              </a:rPr>
            </a:br>
            <a:r>
              <a:rPr kumimoji="0" lang="en-US" sz="2800" b="1" i="0" u="none" strike="noStrike" kern="1200" cap="none" spc="0" normalizeH="0" baseline="0" noProof="0" dirty="0">
                <a:ln>
                  <a:noFill/>
                </a:ln>
                <a:solidFill>
                  <a:srgbClr val="F0AD00">
                    <a:satMod val="150000"/>
                  </a:srgbClr>
                </a:solidFill>
                <a:effectLst/>
                <a:uLnTx/>
                <a:uFillTx/>
                <a:latin typeface="Corbel"/>
                <a:ea typeface="+mj-ea"/>
                <a:cs typeface="+mj-cs"/>
              </a:rPr>
              <a:t>Pick up &amp; hold, Talk</a:t>
            </a:r>
          </a:p>
        </p:txBody>
      </p:sp>
    </p:spTree>
    <p:extLst>
      <p:ext uri="{BB962C8B-B14F-4D97-AF65-F5344CB8AC3E}">
        <p14:creationId xmlns:p14="http://schemas.microsoft.com/office/powerpoint/2010/main" val="3027789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BFAA-D05C-4BC2-A736-F679A070A6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2B87C5-3EDD-46D8-9C89-D61221980E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5D26B2-FC67-459C-80BD-325DE2DC481D}"/>
              </a:ext>
            </a:extLst>
          </p:cNvPr>
          <p:cNvPicPr>
            <a:picLocks noChangeAspect="1"/>
          </p:cNvPicPr>
          <p:nvPr/>
        </p:nvPicPr>
        <p:blipFill>
          <a:blip r:embed="rId2"/>
          <a:stretch>
            <a:fillRect/>
          </a:stretch>
        </p:blipFill>
        <p:spPr>
          <a:xfrm>
            <a:off x="157162" y="395287"/>
            <a:ext cx="8829675" cy="6067425"/>
          </a:xfrm>
          <a:prstGeom prst="rect">
            <a:avLst/>
          </a:prstGeom>
        </p:spPr>
      </p:pic>
    </p:spTree>
    <p:extLst>
      <p:ext uri="{BB962C8B-B14F-4D97-AF65-F5344CB8AC3E}">
        <p14:creationId xmlns:p14="http://schemas.microsoft.com/office/powerpoint/2010/main" val="172363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Cultural (mis)Attribution Bias</a:t>
            </a:r>
          </a:p>
        </p:txBody>
      </p:sp>
      <p:sp>
        <p:nvSpPr>
          <p:cNvPr id="5" name="Content Placeholder 4"/>
          <p:cNvSpPr>
            <a:spLocks noGrp="1"/>
          </p:cNvSpPr>
          <p:nvPr>
            <p:ph idx="1"/>
          </p:nvPr>
        </p:nvSpPr>
        <p:spPr>
          <a:xfrm>
            <a:off x="48883" y="2404873"/>
            <a:ext cx="9067800" cy="3962400"/>
          </a:xfrm>
        </p:spPr>
        <p:txBody>
          <a:bodyPr>
            <a:normAutofit/>
          </a:bodyPr>
          <a:lstStyle/>
          <a:p>
            <a:r>
              <a:rPr lang="en-US" sz="2700" dirty="0"/>
              <a:t>Diversity and Inclusion in Developmental Research</a:t>
            </a:r>
          </a:p>
          <a:p>
            <a:pPr lvl="1"/>
            <a:r>
              <a:rPr lang="en-US" sz="2700" dirty="0"/>
              <a:t>Influence of culture, race, ethnicity, and other contexts</a:t>
            </a:r>
          </a:p>
          <a:p>
            <a:pPr lvl="1"/>
            <a:r>
              <a:rPr lang="en-US" sz="2700" dirty="0"/>
              <a:t>Inclusion of scientists who represent this range</a:t>
            </a:r>
          </a:p>
          <a:p>
            <a:pPr marL="457200" lvl="1" indent="0">
              <a:buNone/>
            </a:pPr>
            <a:endParaRPr lang="en-US" sz="2700" dirty="0"/>
          </a:p>
          <a:p>
            <a:r>
              <a:rPr lang="en-US" sz="2700" dirty="0"/>
              <a:t>In the US, we emphasize culture et al. for (non-White) racial/ethnic minorities but not for Whites</a:t>
            </a:r>
          </a:p>
        </p:txBody>
      </p:sp>
      <p:sp>
        <p:nvSpPr>
          <p:cNvPr id="2" name="TextBox 1">
            <a:extLst>
              <a:ext uri="{FF2B5EF4-FFF2-40B4-BE49-F238E27FC236}">
                <a16:creationId xmlns:a16="http://schemas.microsoft.com/office/drawing/2014/main" id="{18A19C62-1C53-E34C-A370-0F9169838E4A}"/>
              </a:ext>
            </a:extLst>
          </p:cNvPr>
          <p:cNvSpPr txBox="1"/>
          <p:nvPr/>
        </p:nvSpPr>
        <p:spPr>
          <a:xfrm>
            <a:off x="7543800" y="62484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390752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Cultural (mis)Attribution Bias</a:t>
            </a:r>
          </a:p>
        </p:txBody>
      </p:sp>
      <p:sp>
        <p:nvSpPr>
          <p:cNvPr id="5" name="Content Placeholder 4"/>
          <p:cNvSpPr>
            <a:spLocks noGrp="1"/>
          </p:cNvSpPr>
          <p:nvPr>
            <p:ph idx="1"/>
          </p:nvPr>
        </p:nvSpPr>
        <p:spPr>
          <a:xfrm>
            <a:off x="76200" y="2057400"/>
            <a:ext cx="9067800" cy="4495800"/>
          </a:xfrm>
        </p:spPr>
        <p:txBody>
          <a:bodyPr>
            <a:normAutofit/>
          </a:bodyPr>
          <a:lstStyle/>
          <a:p>
            <a:r>
              <a:rPr lang="en-US" sz="2700" dirty="0"/>
              <a:t>Tendency to see of minorities as a group whose development shaped primarily by social-level cultural processes, and to perceive Whites as autonomous actors whose development is largely influenced by individual level psychological processes</a:t>
            </a:r>
          </a:p>
          <a:p>
            <a:endParaRPr lang="en-US" sz="2700" dirty="0"/>
          </a:p>
          <a:p>
            <a:pPr lvl="1"/>
            <a:r>
              <a:rPr lang="en-US" sz="2300" dirty="0"/>
              <a:t>Deficit by difference approach: overemphasizing cultural differences -&gt; reinforcing deficit perspectives</a:t>
            </a:r>
          </a:p>
        </p:txBody>
      </p:sp>
      <p:sp>
        <p:nvSpPr>
          <p:cNvPr id="6" name="TextBox 5">
            <a:extLst>
              <a:ext uri="{FF2B5EF4-FFF2-40B4-BE49-F238E27FC236}">
                <a16:creationId xmlns:a16="http://schemas.microsoft.com/office/drawing/2014/main" id="{068ED12D-2551-9D4D-B06D-2781A25C2408}"/>
              </a:ext>
            </a:extLst>
          </p:cNvPr>
          <p:cNvSpPr txBox="1"/>
          <p:nvPr/>
        </p:nvSpPr>
        <p:spPr>
          <a:xfrm>
            <a:off x="7543800" y="62484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40861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Cultural (mis)Attribution Bias</a:t>
            </a:r>
          </a:p>
        </p:txBody>
      </p:sp>
      <p:sp>
        <p:nvSpPr>
          <p:cNvPr id="5" name="Content Placeholder 4"/>
          <p:cNvSpPr>
            <a:spLocks noGrp="1"/>
          </p:cNvSpPr>
          <p:nvPr>
            <p:ph idx="1"/>
          </p:nvPr>
        </p:nvSpPr>
        <p:spPr>
          <a:xfrm>
            <a:off x="12940" y="1981200"/>
            <a:ext cx="9067800" cy="4495800"/>
          </a:xfrm>
        </p:spPr>
        <p:txBody>
          <a:bodyPr>
            <a:normAutofit/>
          </a:bodyPr>
          <a:lstStyle/>
          <a:p>
            <a:pPr marL="118872" indent="0">
              <a:buNone/>
            </a:pPr>
            <a:endParaRPr lang="en-US" sz="2700" dirty="0"/>
          </a:p>
          <a:p>
            <a:r>
              <a:rPr lang="en-US" sz="2700" dirty="0"/>
              <a:t>Bias consistent with individualism-collectivism paradigm</a:t>
            </a:r>
          </a:p>
          <a:p>
            <a:pPr lvl="1"/>
            <a:r>
              <a:rPr lang="en-US" sz="2700" dirty="0"/>
              <a:t>Many within-group differences</a:t>
            </a:r>
          </a:p>
          <a:p>
            <a:pPr lvl="1"/>
            <a:r>
              <a:rPr lang="en-US" sz="2700" dirty="0"/>
              <a:t>Stereotypical differences rebuked in meta-analyses</a:t>
            </a:r>
          </a:p>
          <a:p>
            <a:endParaRPr lang="en-US" sz="2700" dirty="0"/>
          </a:p>
          <a:p>
            <a:r>
              <a:rPr lang="en-US" sz="2700" dirty="0"/>
              <a:t>Found in mainstream US psychology</a:t>
            </a:r>
          </a:p>
          <a:p>
            <a:endParaRPr lang="en-US" sz="2700" dirty="0"/>
          </a:p>
          <a:p>
            <a:r>
              <a:rPr lang="en-US" sz="2700" dirty="0"/>
              <a:t>Assessing prevalence in developmental psychology via archival, experimental, and correlational methods</a:t>
            </a:r>
          </a:p>
        </p:txBody>
      </p:sp>
      <p:sp>
        <p:nvSpPr>
          <p:cNvPr id="6" name="TextBox 5">
            <a:extLst>
              <a:ext uri="{FF2B5EF4-FFF2-40B4-BE49-F238E27FC236}">
                <a16:creationId xmlns:a16="http://schemas.microsoft.com/office/drawing/2014/main" id="{3307DD02-B7A1-404A-8DD2-352DD316FC4A}"/>
              </a:ext>
            </a:extLst>
          </p:cNvPr>
          <p:cNvSpPr txBox="1"/>
          <p:nvPr/>
        </p:nvSpPr>
        <p:spPr>
          <a:xfrm>
            <a:off x="7543800" y="62484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9190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But c</a:t>
            </a:r>
            <a:r>
              <a:rPr lang="en-US" sz="4800" dirty="0"/>
              <a:t>ulture central to the development of all human beings</a:t>
            </a:r>
            <a:endParaRPr lang="en-US" dirty="0"/>
          </a:p>
        </p:txBody>
      </p:sp>
      <p:sp>
        <p:nvSpPr>
          <p:cNvPr id="5" name="Content Placeholder 4"/>
          <p:cNvSpPr>
            <a:spLocks noGrp="1"/>
          </p:cNvSpPr>
          <p:nvPr>
            <p:ph idx="1"/>
          </p:nvPr>
        </p:nvSpPr>
        <p:spPr>
          <a:xfrm>
            <a:off x="38100" y="2590800"/>
            <a:ext cx="9067800" cy="3810000"/>
          </a:xfrm>
        </p:spPr>
        <p:txBody>
          <a:bodyPr>
            <a:normAutofit/>
          </a:bodyPr>
          <a:lstStyle/>
          <a:p>
            <a:endParaRPr lang="en-US" sz="2700" dirty="0"/>
          </a:p>
          <a:p>
            <a:r>
              <a:rPr lang="en-US" sz="2700" dirty="0"/>
              <a:t>Culture is dynamic, inherited, created, creates development through many processes at individual and collective levels</a:t>
            </a:r>
          </a:p>
          <a:p>
            <a:pPr lvl="1"/>
            <a:r>
              <a:rPr lang="en-US" sz="2700" dirty="0"/>
              <a:t>Personality and culture are inseparable</a:t>
            </a:r>
          </a:p>
        </p:txBody>
      </p:sp>
      <p:sp>
        <p:nvSpPr>
          <p:cNvPr id="6" name="TextBox 5">
            <a:extLst>
              <a:ext uri="{FF2B5EF4-FFF2-40B4-BE49-F238E27FC236}">
                <a16:creationId xmlns:a16="http://schemas.microsoft.com/office/drawing/2014/main" id="{182605C4-F4A8-B241-8001-2C22BE3C616D}"/>
              </a:ext>
            </a:extLst>
          </p:cNvPr>
          <p:cNvSpPr txBox="1"/>
          <p:nvPr/>
        </p:nvSpPr>
        <p:spPr>
          <a:xfrm>
            <a:off x="7543800" y="62484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1614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dirty="0"/>
              <a:t>Study 1: Journal Analysis</a:t>
            </a:r>
          </a:p>
        </p:txBody>
      </p:sp>
      <p:sp>
        <p:nvSpPr>
          <p:cNvPr id="12291" name="Rectangle 3"/>
          <p:cNvSpPr>
            <a:spLocks noGrp="1" noChangeArrowheads="1"/>
          </p:cNvSpPr>
          <p:nvPr>
            <p:ph type="body" idx="1"/>
          </p:nvPr>
        </p:nvSpPr>
        <p:spPr>
          <a:xfrm>
            <a:off x="457200" y="1775191"/>
            <a:ext cx="8382000" cy="4927361"/>
          </a:xfrm>
        </p:spPr>
        <p:txBody>
          <a:bodyPr>
            <a:normAutofit/>
          </a:bodyPr>
          <a:lstStyle/>
          <a:p>
            <a:r>
              <a:rPr lang="en-US" dirty="0"/>
              <a:t>Developmental studies of culture, ethnicity, and race will have a higher percentage of minority participants than comparison studies.</a:t>
            </a:r>
          </a:p>
          <a:p>
            <a:r>
              <a:rPr lang="en-US" dirty="0"/>
              <a:t>In contrast with the ethnic distribution of the US, developmental studies of culture, ethnicity, and race will have a higher percentage of minorities in their samples, while comparison studies will have a lower percentage.</a:t>
            </a:r>
            <a:endParaRPr lang="en-US" altLang="en-US" dirty="0"/>
          </a:p>
        </p:txBody>
      </p:sp>
      <p:sp>
        <p:nvSpPr>
          <p:cNvPr id="5" name="TextBox 4">
            <a:extLst>
              <a:ext uri="{FF2B5EF4-FFF2-40B4-BE49-F238E27FC236}">
                <a16:creationId xmlns:a16="http://schemas.microsoft.com/office/drawing/2014/main" id="{2DDA8FD8-E7F0-6B40-8CE2-195F8C1284F8}"/>
              </a:ext>
            </a:extLst>
          </p:cNvPr>
          <p:cNvSpPr txBox="1"/>
          <p:nvPr/>
        </p:nvSpPr>
        <p:spPr>
          <a:xfrm>
            <a:off x="7543800" y="62484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274361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61FF-47D6-014B-ACB6-C2ABD7797B40}"/>
              </a:ext>
            </a:extLst>
          </p:cNvPr>
          <p:cNvSpPr>
            <a:spLocks noGrp="1"/>
          </p:cNvSpPr>
          <p:nvPr>
            <p:ph type="title"/>
          </p:nvPr>
        </p:nvSpPr>
        <p:spPr/>
        <p:txBody>
          <a:bodyPr>
            <a:normAutofit fontScale="90000"/>
          </a:bodyPr>
          <a:lstStyle/>
          <a:p>
            <a:r>
              <a:rPr lang="en-US" dirty="0"/>
              <a:t>Minorities overrepresented in studies of culture</a:t>
            </a:r>
          </a:p>
        </p:txBody>
      </p:sp>
      <p:pic>
        <p:nvPicPr>
          <p:cNvPr id="1026" name="Picture 2">
            <a:extLst>
              <a:ext uri="{FF2B5EF4-FFF2-40B4-BE49-F238E27FC236}">
                <a16:creationId xmlns:a16="http://schemas.microsoft.com/office/drawing/2014/main" id="{A2A2FBA6-C7EB-7F4F-AB72-029C113B5E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3500" y="1542288"/>
            <a:ext cx="6477000" cy="43446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06384C8-0E1F-EB44-8E37-B305417DC08A}"/>
              </a:ext>
            </a:extLst>
          </p:cNvPr>
          <p:cNvSpPr/>
          <p:nvPr/>
        </p:nvSpPr>
        <p:spPr>
          <a:xfrm>
            <a:off x="477864" y="6021054"/>
            <a:ext cx="8686800" cy="646331"/>
          </a:xfrm>
          <a:prstGeom prst="rect">
            <a:avLst/>
          </a:prstGeom>
        </p:spPr>
        <p:txBody>
          <a:bodyPr wrap="square">
            <a:spAutoFit/>
          </a:bodyPr>
          <a:lstStyle/>
          <a:p>
            <a:r>
              <a:rPr lang="en-US" dirty="0">
                <a:solidFill>
                  <a:srgbClr val="323232"/>
                </a:solidFill>
                <a:latin typeface="NexusSerif"/>
              </a:rPr>
              <a:t>Fig. 1. Percentage of minority participants across studies and US population distribution.</a:t>
            </a:r>
          </a:p>
          <a:p>
            <a:r>
              <a:rPr lang="en-US" dirty="0">
                <a:solidFill>
                  <a:srgbClr val="323232"/>
                </a:solidFill>
                <a:latin typeface="NexusSerif"/>
              </a:rPr>
              <a:t>Note. *** = </a:t>
            </a:r>
            <a:r>
              <a:rPr lang="en-US" i="1" dirty="0">
                <a:solidFill>
                  <a:srgbClr val="323232"/>
                </a:solidFill>
                <a:latin typeface="NexusSerif"/>
              </a:rPr>
              <a:t>p</a:t>
            </a:r>
            <a:r>
              <a:rPr lang="en-US" dirty="0">
                <a:solidFill>
                  <a:srgbClr val="323232"/>
                </a:solidFill>
                <a:latin typeface="NexusSerif"/>
              </a:rPr>
              <a:t> &lt; .001, </a:t>
            </a:r>
            <a:r>
              <a:rPr lang="en-US" i="1" dirty="0" err="1">
                <a:solidFill>
                  <a:srgbClr val="323232"/>
                </a:solidFill>
                <a:latin typeface="NexusSerif"/>
              </a:rPr>
              <a:t>n.s</a:t>
            </a:r>
            <a:r>
              <a:rPr lang="en-US" i="1" dirty="0">
                <a:solidFill>
                  <a:srgbClr val="323232"/>
                </a:solidFill>
                <a:latin typeface="NexusSerif"/>
              </a:rPr>
              <a:t>.</a:t>
            </a:r>
            <a:r>
              <a:rPr lang="en-US" dirty="0">
                <a:solidFill>
                  <a:srgbClr val="323232"/>
                </a:solidFill>
                <a:latin typeface="NexusSerif"/>
              </a:rPr>
              <a:t> = non-significant (</a:t>
            </a:r>
            <a:r>
              <a:rPr lang="en-US" i="1" dirty="0">
                <a:solidFill>
                  <a:srgbClr val="323232"/>
                </a:solidFill>
                <a:latin typeface="NexusSerif"/>
              </a:rPr>
              <a:t>p</a:t>
            </a:r>
            <a:r>
              <a:rPr lang="en-US" dirty="0">
                <a:solidFill>
                  <a:srgbClr val="323232"/>
                </a:solidFill>
                <a:latin typeface="NexusSerif"/>
              </a:rPr>
              <a:t> &gt; .05).</a:t>
            </a:r>
            <a:endParaRPr lang="en-US" b="0" i="0" u="none" strike="noStrike" dirty="0">
              <a:solidFill>
                <a:srgbClr val="323232"/>
              </a:solidFill>
              <a:effectLst/>
              <a:latin typeface="NexusSerif"/>
            </a:endParaRPr>
          </a:p>
        </p:txBody>
      </p:sp>
      <p:sp>
        <p:nvSpPr>
          <p:cNvPr id="5" name="TextBox 4">
            <a:extLst>
              <a:ext uri="{FF2B5EF4-FFF2-40B4-BE49-F238E27FC236}">
                <a16:creationId xmlns:a16="http://schemas.microsoft.com/office/drawing/2014/main" id="{292AD951-D362-6E4F-BEC2-C53773A3E862}"/>
              </a:ext>
            </a:extLst>
          </p:cNvPr>
          <p:cNvSpPr txBox="1"/>
          <p:nvPr/>
        </p:nvSpPr>
        <p:spPr>
          <a:xfrm>
            <a:off x="7543800" y="62484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2231075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8E9-2FD2-F842-851F-8101C11353EF}"/>
              </a:ext>
            </a:extLst>
          </p:cNvPr>
          <p:cNvSpPr>
            <a:spLocks noGrp="1"/>
          </p:cNvSpPr>
          <p:nvPr>
            <p:ph type="title"/>
          </p:nvPr>
        </p:nvSpPr>
        <p:spPr/>
        <p:txBody>
          <a:bodyPr/>
          <a:lstStyle/>
          <a:p>
            <a:r>
              <a:rPr lang="en-US" dirty="0"/>
              <a:t>Study 2A: Experiment </a:t>
            </a:r>
          </a:p>
        </p:txBody>
      </p:sp>
      <p:sp>
        <p:nvSpPr>
          <p:cNvPr id="3" name="Content Placeholder 2">
            <a:extLst>
              <a:ext uri="{FF2B5EF4-FFF2-40B4-BE49-F238E27FC236}">
                <a16:creationId xmlns:a16="http://schemas.microsoft.com/office/drawing/2014/main" id="{F4B5698C-7B3B-944B-B84C-A1F0DF77AD1A}"/>
              </a:ext>
            </a:extLst>
          </p:cNvPr>
          <p:cNvSpPr>
            <a:spLocks noGrp="1"/>
          </p:cNvSpPr>
          <p:nvPr>
            <p:ph idx="1"/>
          </p:nvPr>
        </p:nvSpPr>
        <p:spPr>
          <a:xfrm>
            <a:off x="0" y="1676400"/>
            <a:ext cx="9144000" cy="4876800"/>
          </a:xfrm>
        </p:spPr>
        <p:txBody>
          <a:bodyPr>
            <a:noAutofit/>
          </a:bodyPr>
          <a:lstStyle/>
          <a:p>
            <a:r>
              <a:rPr lang="en-US" sz="2500" dirty="0"/>
              <a:t>More approval for a sample composed of minorities (vs. Whites) for a research study examining the role of culture on development, and this effect will not be moderated by ethnic self-identification of psychologists (White versus minority).</a:t>
            </a:r>
          </a:p>
          <a:p>
            <a:r>
              <a:rPr lang="en-US" sz="2500" dirty="0"/>
              <a:t>More approval for a sample composed of White (vs. minorities) for a research study examining research on the role of psychological processes on development, and this effect will not be moderated by psychologists' ethnicity.</a:t>
            </a:r>
          </a:p>
          <a:p>
            <a:r>
              <a:rPr lang="en-US" sz="2500" dirty="0"/>
              <a:t>Belief that Whites are more individualistic than minorities, and that minorities are more collectivistic than Whites, will consider minorities as more appropriate for research on the role of culture on development, and Whites as more appropriate for research on the role of psychological processes on development.</a:t>
            </a:r>
          </a:p>
        </p:txBody>
      </p:sp>
      <p:sp>
        <p:nvSpPr>
          <p:cNvPr id="4" name="TextBox 3">
            <a:extLst>
              <a:ext uri="{FF2B5EF4-FFF2-40B4-BE49-F238E27FC236}">
                <a16:creationId xmlns:a16="http://schemas.microsoft.com/office/drawing/2014/main" id="{A1BB6A2D-28AF-D145-80B5-AD769304BE1E}"/>
              </a:ext>
            </a:extLst>
          </p:cNvPr>
          <p:cNvSpPr txBox="1"/>
          <p:nvPr/>
        </p:nvSpPr>
        <p:spPr>
          <a:xfrm>
            <a:off x="7543800" y="64008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35601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1E1D-8AF1-A349-AE0F-2277C6E008F9}"/>
              </a:ext>
            </a:extLst>
          </p:cNvPr>
          <p:cNvSpPr>
            <a:spLocks noGrp="1"/>
          </p:cNvSpPr>
          <p:nvPr>
            <p:ph type="title"/>
          </p:nvPr>
        </p:nvSpPr>
        <p:spPr>
          <a:xfrm>
            <a:off x="109903" y="59436"/>
            <a:ext cx="8924193" cy="1252728"/>
          </a:xfrm>
        </p:spPr>
        <p:txBody>
          <a:bodyPr>
            <a:noAutofit/>
          </a:bodyPr>
          <a:lstStyle/>
          <a:p>
            <a:r>
              <a:rPr lang="en-US" sz="3300" dirty="0"/>
              <a:t>Irrespective of ethnic identification, professors rated studies of culture more approvingly if they had minority samples, and vice versa</a:t>
            </a:r>
          </a:p>
        </p:txBody>
      </p:sp>
      <p:pic>
        <p:nvPicPr>
          <p:cNvPr id="1026" name="Picture 2">
            <a:extLst>
              <a:ext uri="{FF2B5EF4-FFF2-40B4-BE49-F238E27FC236}">
                <a16:creationId xmlns:a16="http://schemas.microsoft.com/office/drawing/2014/main" id="{13E91066-E812-694E-BABA-D046BB56BAB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0624" y="1600200"/>
            <a:ext cx="8924193"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6968EC-6299-1246-9CA7-40FEDF1DB343}"/>
              </a:ext>
            </a:extLst>
          </p:cNvPr>
          <p:cNvSpPr txBox="1"/>
          <p:nvPr/>
        </p:nvSpPr>
        <p:spPr>
          <a:xfrm>
            <a:off x="7543800" y="63246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14035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Individual development is how cultures continue</a:t>
            </a:r>
          </a:p>
        </p:txBody>
      </p:sp>
      <p:pic>
        <p:nvPicPr>
          <p:cNvPr id="4" name="Content Placeholder 3"/>
          <p:cNvPicPr>
            <a:picLocks noGrp="1" noChangeAspect="1"/>
          </p:cNvPicPr>
          <p:nvPr>
            <p:ph idx="1"/>
          </p:nvPr>
        </p:nvPicPr>
        <p:blipFill>
          <a:blip r:embed="rId2"/>
          <a:stretch>
            <a:fillRect/>
          </a:stretch>
        </p:blipFill>
        <p:spPr>
          <a:xfrm>
            <a:off x="-228600" y="1524001"/>
            <a:ext cx="9448799" cy="5138332"/>
          </a:xfrm>
          <a:prstGeom prst="rect">
            <a:avLst/>
          </a:prstGeom>
        </p:spPr>
      </p:pic>
    </p:spTree>
    <p:extLst>
      <p:ext uri="{BB962C8B-B14F-4D97-AF65-F5344CB8AC3E}">
        <p14:creationId xmlns:p14="http://schemas.microsoft.com/office/powerpoint/2010/main" val="2581325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E4FF-5911-894E-BE4D-AFF9E15FC35A}"/>
              </a:ext>
            </a:extLst>
          </p:cNvPr>
          <p:cNvSpPr>
            <a:spLocks noGrp="1"/>
          </p:cNvSpPr>
          <p:nvPr>
            <p:ph type="title"/>
          </p:nvPr>
        </p:nvSpPr>
        <p:spPr>
          <a:xfrm>
            <a:off x="228600" y="76200"/>
            <a:ext cx="8686800" cy="1252728"/>
          </a:xfrm>
        </p:spPr>
        <p:txBody>
          <a:bodyPr>
            <a:noAutofit/>
          </a:bodyPr>
          <a:lstStyle/>
          <a:p>
            <a:r>
              <a:rPr lang="en-US" sz="3300" dirty="0"/>
              <a:t>For a cultural study, belief in Whites as Individualistic and Minorities as Collectivistic drove approval ratings for the proposed studies</a:t>
            </a:r>
          </a:p>
        </p:txBody>
      </p:sp>
      <p:pic>
        <p:nvPicPr>
          <p:cNvPr id="2050" name="Picture 2">
            <a:extLst>
              <a:ext uri="{FF2B5EF4-FFF2-40B4-BE49-F238E27FC236}">
                <a16:creationId xmlns:a16="http://schemas.microsoft.com/office/drawing/2014/main" id="{DF7326A6-CBE6-B44C-A17E-7A8851BA173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830112"/>
            <a:ext cx="6248400" cy="4896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CC4C04-6334-FA46-B49A-3DA3EB7F46A0}"/>
              </a:ext>
            </a:extLst>
          </p:cNvPr>
          <p:cNvSpPr txBox="1"/>
          <p:nvPr/>
        </p:nvSpPr>
        <p:spPr>
          <a:xfrm>
            <a:off x="7543800" y="64008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64998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A33C-C024-994B-B016-9262F5567DCF}"/>
              </a:ext>
            </a:extLst>
          </p:cNvPr>
          <p:cNvSpPr>
            <a:spLocks noGrp="1"/>
          </p:cNvSpPr>
          <p:nvPr>
            <p:ph type="title"/>
          </p:nvPr>
        </p:nvSpPr>
        <p:spPr/>
        <p:txBody>
          <a:bodyPr/>
          <a:lstStyle/>
          <a:p>
            <a:r>
              <a:rPr lang="en-US" dirty="0"/>
              <a:t>Study 2B: Survey</a:t>
            </a:r>
          </a:p>
        </p:txBody>
      </p:sp>
      <p:sp>
        <p:nvSpPr>
          <p:cNvPr id="3" name="Content Placeholder 2">
            <a:extLst>
              <a:ext uri="{FF2B5EF4-FFF2-40B4-BE49-F238E27FC236}">
                <a16:creationId xmlns:a16="http://schemas.microsoft.com/office/drawing/2014/main" id="{C0AB8EBB-1B7A-C141-92B8-DACC9A7A5086}"/>
              </a:ext>
            </a:extLst>
          </p:cNvPr>
          <p:cNvSpPr>
            <a:spLocks noGrp="1"/>
          </p:cNvSpPr>
          <p:nvPr>
            <p:ph idx="1"/>
          </p:nvPr>
        </p:nvSpPr>
        <p:spPr>
          <a:xfrm>
            <a:off x="76200" y="1524000"/>
            <a:ext cx="9067800" cy="5333999"/>
          </a:xfrm>
        </p:spPr>
        <p:txBody>
          <a:bodyPr>
            <a:noAutofit/>
          </a:bodyPr>
          <a:lstStyle/>
          <a:p>
            <a:r>
              <a:rPr lang="en-US" sz="2500" dirty="0"/>
              <a:t>Professors will indicate that cultural processes are more influential than psychological processes in shaping the development of minorities than Whites, and this effect will not be moderated by developmental psychologists' ethnicity.</a:t>
            </a:r>
          </a:p>
          <a:p>
            <a:r>
              <a:rPr lang="en-US" sz="2500" dirty="0"/>
              <a:t>Professors will indicate that psychological processes are more influential in shaping the development of Whites than minorities, and this effect will not be moderated by developmental psychologists' ethnic self-identification (White versus minority).</a:t>
            </a:r>
          </a:p>
          <a:p>
            <a:r>
              <a:rPr lang="en-US" sz="2500" dirty="0"/>
              <a:t>Professors will indicate that other developmental psychologists believe cultural processes are more important for the development of minorities, while psychological processes are more important for the development of Whites, and this effect will not be moderated by developmental psychologists' ethnicity.</a:t>
            </a:r>
          </a:p>
        </p:txBody>
      </p:sp>
      <p:sp>
        <p:nvSpPr>
          <p:cNvPr id="4" name="TextBox 3">
            <a:extLst>
              <a:ext uri="{FF2B5EF4-FFF2-40B4-BE49-F238E27FC236}">
                <a16:creationId xmlns:a16="http://schemas.microsoft.com/office/drawing/2014/main" id="{5359A4FF-EDFD-4647-A0D3-B62FC479F0A4}"/>
              </a:ext>
            </a:extLst>
          </p:cNvPr>
          <p:cNvSpPr txBox="1"/>
          <p:nvPr/>
        </p:nvSpPr>
        <p:spPr>
          <a:xfrm>
            <a:off x="8305800" y="65532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15954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0EB0-0EBB-DB45-9D6D-5BCE3C27B388}"/>
              </a:ext>
            </a:extLst>
          </p:cNvPr>
          <p:cNvSpPr>
            <a:spLocks noGrp="1"/>
          </p:cNvSpPr>
          <p:nvPr>
            <p:ph type="title"/>
          </p:nvPr>
        </p:nvSpPr>
        <p:spPr>
          <a:xfrm>
            <a:off x="0" y="665587"/>
            <a:ext cx="9144000" cy="1252728"/>
          </a:xfrm>
        </p:spPr>
        <p:txBody>
          <a:bodyPr>
            <a:noAutofit/>
          </a:bodyPr>
          <a:lstStyle/>
          <a:p>
            <a:r>
              <a:rPr lang="en-US" sz="3300" dirty="0"/>
              <a:t>Professors endorsed cultural/social factors as more salient for minority development, and personality as more pertinent to development of Whites – minority professors more likely to endorse culture, ethnicity, and race</a:t>
            </a:r>
          </a:p>
        </p:txBody>
      </p:sp>
      <p:pic>
        <p:nvPicPr>
          <p:cNvPr id="3074" name="Picture 2">
            <a:extLst>
              <a:ext uri="{FF2B5EF4-FFF2-40B4-BE49-F238E27FC236}">
                <a16:creationId xmlns:a16="http://schemas.microsoft.com/office/drawing/2014/main" id="{1D847ECF-B5E8-BE42-A8D6-D6F1436ACB5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04" y="3048000"/>
            <a:ext cx="8735896"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EDA892-7988-8D48-8450-1087C72C8164}"/>
              </a:ext>
            </a:extLst>
          </p:cNvPr>
          <p:cNvSpPr txBox="1"/>
          <p:nvPr/>
        </p:nvSpPr>
        <p:spPr>
          <a:xfrm>
            <a:off x="7620000" y="64008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3968558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05AF-7332-5D42-8F03-83BE2CF0DAC7}"/>
              </a:ext>
            </a:extLst>
          </p:cNvPr>
          <p:cNvSpPr>
            <a:spLocks noGrp="1"/>
          </p:cNvSpPr>
          <p:nvPr>
            <p:ph type="title"/>
          </p:nvPr>
        </p:nvSpPr>
        <p:spPr>
          <a:xfrm>
            <a:off x="0" y="155448"/>
            <a:ext cx="9144000" cy="1252728"/>
          </a:xfrm>
        </p:spPr>
        <p:txBody>
          <a:bodyPr>
            <a:noAutofit/>
          </a:bodyPr>
          <a:lstStyle/>
          <a:p>
            <a:r>
              <a:rPr lang="en-US" sz="3300" dirty="0"/>
              <a:t>Developmental Psychologists did think that other Developmental Psychologists endorse the bias</a:t>
            </a:r>
          </a:p>
        </p:txBody>
      </p:sp>
      <p:pic>
        <p:nvPicPr>
          <p:cNvPr id="4098" name="Picture 2">
            <a:extLst>
              <a:ext uri="{FF2B5EF4-FFF2-40B4-BE49-F238E27FC236}">
                <a16:creationId xmlns:a16="http://schemas.microsoft.com/office/drawing/2014/main" id="{0F009DA3-4384-7F43-86D8-4EA2D7C4736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3048000"/>
            <a:ext cx="871728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4DFB2D-0B9A-0D47-B2D2-97F0B7CE8337}"/>
              </a:ext>
            </a:extLst>
          </p:cNvPr>
          <p:cNvSpPr txBox="1"/>
          <p:nvPr/>
        </p:nvSpPr>
        <p:spPr>
          <a:xfrm>
            <a:off x="7620000" y="64008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157267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D4592-A0F4-894F-8F39-35B7E75FE224}"/>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E191E6F-3179-614A-B3A8-A73AB9BF0CF1}"/>
              </a:ext>
            </a:extLst>
          </p:cNvPr>
          <p:cNvSpPr>
            <a:spLocks noGrp="1"/>
          </p:cNvSpPr>
          <p:nvPr>
            <p:ph idx="1"/>
          </p:nvPr>
        </p:nvSpPr>
        <p:spPr>
          <a:xfrm>
            <a:off x="457200" y="1775191"/>
            <a:ext cx="8534400" cy="4625609"/>
          </a:xfrm>
        </p:spPr>
        <p:txBody>
          <a:bodyPr>
            <a:normAutofit/>
          </a:bodyPr>
          <a:lstStyle/>
          <a:p>
            <a:r>
              <a:rPr lang="en-US" sz="2500" dirty="0"/>
              <a:t>Cultural differences vs. cultural deficits</a:t>
            </a:r>
          </a:p>
          <a:p>
            <a:endParaRPr lang="en-US" sz="2500" dirty="0"/>
          </a:p>
          <a:p>
            <a:r>
              <a:rPr lang="en-US" sz="2500" dirty="0"/>
              <a:t>Individualism is a cultural orientation</a:t>
            </a:r>
          </a:p>
          <a:p>
            <a:endParaRPr lang="en-US" sz="2500" dirty="0"/>
          </a:p>
          <a:p>
            <a:r>
              <a:rPr lang="en-US" sz="2500" dirty="0"/>
              <a:t>Research examining cultural processes among Whites needed, especially those at-risk</a:t>
            </a:r>
          </a:p>
          <a:p>
            <a:endParaRPr lang="en-US" sz="2500" dirty="0"/>
          </a:p>
          <a:p>
            <a:pPr lvl="1"/>
            <a:r>
              <a:rPr lang="en-US" sz="2100" dirty="0"/>
              <a:t>”Other”-ness in celebrating culture is also preventing connectedness between groups</a:t>
            </a:r>
          </a:p>
          <a:p>
            <a:endParaRPr lang="en-US" sz="2500" dirty="0"/>
          </a:p>
          <a:p>
            <a:endParaRPr lang="en-US" dirty="0"/>
          </a:p>
        </p:txBody>
      </p:sp>
      <p:sp>
        <p:nvSpPr>
          <p:cNvPr id="4" name="TextBox 3">
            <a:extLst>
              <a:ext uri="{FF2B5EF4-FFF2-40B4-BE49-F238E27FC236}">
                <a16:creationId xmlns:a16="http://schemas.microsoft.com/office/drawing/2014/main" id="{2891D2AD-19D3-504F-9591-FED81C84EBAF}"/>
              </a:ext>
            </a:extLst>
          </p:cNvPr>
          <p:cNvSpPr txBox="1"/>
          <p:nvPr/>
        </p:nvSpPr>
        <p:spPr>
          <a:xfrm>
            <a:off x="7620000" y="6400800"/>
            <a:ext cx="1295400" cy="381000"/>
          </a:xfrm>
          <a:prstGeom prst="rect">
            <a:avLst/>
          </a:prstGeom>
          <a:noFill/>
        </p:spPr>
        <p:txBody>
          <a:bodyPr wrap="square" rtlCol="0">
            <a:spAutoFit/>
          </a:bodyPr>
          <a:lstStyle/>
          <a:p>
            <a:r>
              <a:rPr lang="en-US" dirty="0"/>
              <a:t>Ahmad</a:t>
            </a:r>
          </a:p>
        </p:txBody>
      </p:sp>
      <p:sp>
        <p:nvSpPr>
          <p:cNvPr id="6" name="TextBox 5">
            <a:extLst>
              <a:ext uri="{FF2B5EF4-FFF2-40B4-BE49-F238E27FC236}">
                <a16:creationId xmlns:a16="http://schemas.microsoft.com/office/drawing/2014/main" id="{5B088994-12E5-32C2-D4CD-54826269F93E}"/>
              </a:ext>
            </a:extLst>
          </p:cNvPr>
          <p:cNvSpPr txBox="1"/>
          <p:nvPr/>
        </p:nvSpPr>
        <p:spPr>
          <a:xfrm>
            <a:off x="9490166" y="2835367"/>
            <a:ext cx="4606834" cy="1200329"/>
          </a:xfrm>
          <a:prstGeom prst="rect">
            <a:avLst/>
          </a:prstGeom>
          <a:noFill/>
        </p:spPr>
        <p:txBody>
          <a:bodyPr wrap="square">
            <a:spAutoFit/>
          </a:bodyPr>
          <a:lstStyle/>
          <a:p>
            <a:r>
              <a:rPr lang="en-US" sz="1800" dirty="0"/>
              <a:t>We should adopt a person-centered approach to statistical modeling as well as theory, policy, and interventions</a:t>
            </a:r>
          </a:p>
          <a:p>
            <a:pPr marL="118872" indent="0">
              <a:buNone/>
            </a:pPr>
            <a:endParaRPr lang="en-US" dirty="0"/>
          </a:p>
        </p:txBody>
      </p:sp>
    </p:spTree>
    <p:extLst>
      <p:ext uri="{BB962C8B-B14F-4D97-AF65-F5344CB8AC3E}">
        <p14:creationId xmlns:p14="http://schemas.microsoft.com/office/powerpoint/2010/main" val="42209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9589-1D7D-CD40-B72B-A4D51117BFE2}"/>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3C5B1F31-2EFA-194C-B499-DBD4ABD22209}"/>
              </a:ext>
            </a:extLst>
          </p:cNvPr>
          <p:cNvSpPr>
            <a:spLocks noGrp="1"/>
          </p:cNvSpPr>
          <p:nvPr>
            <p:ph idx="1"/>
          </p:nvPr>
        </p:nvSpPr>
        <p:spPr>
          <a:xfrm>
            <a:off x="0" y="1775191"/>
            <a:ext cx="9144000" cy="4625609"/>
          </a:xfrm>
        </p:spPr>
        <p:txBody>
          <a:bodyPr>
            <a:normAutofit/>
          </a:bodyPr>
          <a:lstStyle/>
          <a:p>
            <a:pPr marL="118872" indent="0">
              <a:buNone/>
            </a:pPr>
            <a:r>
              <a:rPr lang="en-US" sz="2500" dirty="0"/>
              <a:t>Strengths</a:t>
            </a:r>
          </a:p>
          <a:p>
            <a:r>
              <a:rPr lang="en-US" sz="2500" dirty="0"/>
              <a:t>Multi-method</a:t>
            </a:r>
          </a:p>
          <a:p>
            <a:r>
              <a:rPr lang="en-US" sz="2500" dirty="0"/>
              <a:t>Large sample</a:t>
            </a:r>
          </a:p>
          <a:p>
            <a:r>
              <a:rPr lang="en-US" sz="2500" dirty="0"/>
              <a:t>Assessed for potential moderators and other explanations</a:t>
            </a:r>
          </a:p>
          <a:p>
            <a:pPr marL="118872" indent="0">
              <a:buNone/>
            </a:pPr>
            <a:endParaRPr lang="en-US" sz="2500" dirty="0"/>
          </a:p>
          <a:p>
            <a:pPr marL="118872" indent="0">
              <a:buNone/>
            </a:pPr>
            <a:r>
              <a:rPr lang="en-US" sz="2500" dirty="0"/>
              <a:t>Weaknesses</a:t>
            </a:r>
          </a:p>
          <a:p>
            <a:r>
              <a:rPr lang="en-US" sz="2500" dirty="0"/>
              <a:t>Cultural (mis)attribution bias – lumping all “minorities”</a:t>
            </a:r>
          </a:p>
          <a:p>
            <a:r>
              <a:rPr lang="en-US" sz="2500" dirty="0"/>
              <a:t>“Researchers should recruit diverse samples (e.g., ethnic/racial minorities) for research questions examining the effects of culture, ethnicity, and race on development”</a:t>
            </a:r>
          </a:p>
          <a:p>
            <a:r>
              <a:rPr lang="en-US" sz="2500" dirty="0"/>
              <a:t>Where do we go from here? Incorporate intersectional identities?</a:t>
            </a:r>
          </a:p>
        </p:txBody>
      </p:sp>
      <p:sp>
        <p:nvSpPr>
          <p:cNvPr id="4" name="TextBox 3">
            <a:extLst>
              <a:ext uri="{FF2B5EF4-FFF2-40B4-BE49-F238E27FC236}">
                <a16:creationId xmlns:a16="http://schemas.microsoft.com/office/drawing/2014/main" id="{83698DD6-3B5F-5D4B-9735-26E7F070F440}"/>
              </a:ext>
            </a:extLst>
          </p:cNvPr>
          <p:cNvSpPr txBox="1"/>
          <p:nvPr/>
        </p:nvSpPr>
        <p:spPr>
          <a:xfrm>
            <a:off x="7620000" y="6400800"/>
            <a:ext cx="1295400" cy="381000"/>
          </a:xfrm>
          <a:prstGeom prst="rect">
            <a:avLst/>
          </a:prstGeom>
          <a:noFill/>
        </p:spPr>
        <p:txBody>
          <a:bodyPr wrap="square" rtlCol="0">
            <a:spAutoFit/>
          </a:bodyPr>
          <a:lstStyle/>
          <a:p>
            <a:r>
              <a:rPr lang="en-US" dirty="0"/>
              <a:t>Ahmad</a:t>
            </a:r>
          </a:p>
        </p:txBody>
      </p:sp>
    </p:spTree>
    <p:extLst>
      <p:ext uri="{BB962C8B-B14F-4D97-AF65-F5344CB8AC3E}">
        <p14:creationId xmlns:p14="http://schemas.microsoft.com/office/powerpoint/2010/main" val="324683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4"/>
          <p:cNvSpPr>
            <a:spLocks noGrp="1"/>
          </p:cNvSpPr>
          <p:nvPr>
            <p:ph idx="1"/>
          </p:nvPr>
        </p:nvSpPr>
        <p:spPr>
          <a:xfrm>
            <a:off x="457200" y="2438400"/>
            <a:ext cx="8229600" cy="4038600"/>
          </a:xfrm>
        </p:spPr>
        <p:txBody>
          <a:bodyPr>
            <a:normAutofit fontScale="92500" lnSpcReduction="10000"/>
          </a:bodyPr>
          <a:lstStyle/>
          <a:p>
            <a:r>
              <a:rPr lang="en-US" altLang="en-US" dirty="0"/>
              <a:t>Positive influence of peer play on academic &amp; social outcomes for African American preschoolers</a:t>
            </a:r>
          </a:p>
          <a:p>
            <a:pPr lvl="1"/>
            <a:r>
              <a:rPr lang="en-US" altLang="en-US" dirty="0"/>
              <a:t>Previous research mostly white, middle-income children</a:t>
            </a:r>
          </a:p>
          <a:p>
            <a:r>
              <a:rPr lang="en-US" altLang="en-US" dirty="0"/>
              <a:t>Resilience-oriented framework</a:t>
            </a:r>
          </a:p>
          <a:p>
            <a:r>
              <a:rPr lang="en-US" altLang="en-US" dirty="0"/>
              <a:t>Developmental ecological theory</a:t>
            </a:r>
          </a:p>
          <a:p>
            <a:pPr lvl="1"/>
            <a:r>
              <a:rPr lang="en-US" altLang="en-US" dirty="0"/>
              <a:t>Within-group variability</a:t>
            </a:r>
          </a:p>
          <a:p>
            <a:r>
              <a:rPr lang="en-US" altLang="en-US" dirty="0"/>
              <a:t>Transactional and bidirectional effects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28588"/>
            <a:ext cx="71056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a:t>Usher</a:t>
            </a:r>
          </a:p>
        </p:txBody>
      </p:sp>
    </p:spTree>
    <p:extLst>
      <p:ext uri="{BB962C8B-B14F-4D97-AF65-F5344CB8AC3E}">
        <p14:creationId xmlns:p14="http://schemas.microsoft.com/office/powerpoint/2010/main" val="20917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fade">
                                      <p:cBhvr>
                                        <p:cTn id="7" dur="500"/>
                                        <p:tgtEl>
                                          <p:spTgt spid="215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6">
                                            <p:txEl>
                                              <p:pRg st="1" end="1"/>
                                            </p:txEl>
                                          </p:spTgt>
                                        </p:tgtEl>
                                        <p:attrNameLst>
                                          <p:attrName>style.visibility</p:attrName>
                                        </p:attrNameLst>
                                      </p:cBhvr>
                                      <p:to>
                                        <p:strVal val="visible"/>
                                      </p:to>
                                    </p:set>
                                    <p:animEffect transition="in" filter="fade">
                                      <p:cBhvr>
                                        <p:cTn id="10" dur="500"/>
                                        <p:tgtEl>
                                          <p:spTgt spid="2150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animEffect transition="in" filter="fade">
                                      <p:cBhvr>
                                        <p:cTn id="15" dur="500"/>
                                        <p:tgtEl>
                                          <p:spTgt spid="2150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06">
                                            <p:txEl>
                                              <p:pRg st="3" end="3"/>
                                            </p:txEl>
                                          </p:spTgt>
                                        </p:tgtEl>
                                        <p:attrNameLst>
                                          <p:attrName>style.visibility</p:attrName>
                                        </p:attrNameLst>
                                      </p:cBhvr>
                                      <p:to>
                                        <p:strVal val="visible"/>
                                      </p:to>
                                    </p:set>
                                    <p:animEffect transition="in" filter="fade">
                                      <p:cBhvr>
                                        <p:cTn id="20" dur="500"/>
                                        <p:tgtEl>
                                          <p:spTgt spid="2150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506">
                                            <p:txEl>
                                              <p:pRg st="4" end="4"/>
                                            </p:txEl>
                                          </p:spTgt>
                                        </p:tgtEl>
                                        <p:attrNameLst>
                                          <p:attrName>style.visibility</p:attrName>
                                        </p:attrNameLst>
                                      </p:cBhvr>
                                      <p:to>
                                        <p:strVal val="visible"/>
                                      </p:to>
                                    </p:set>
                                    <p:animEffect transition="in" filter="fade">
                                      <p:cBhvr>
                                        <p:cTn id="23" dur="500"/>
                                        <p:tgtEl>
                                          <p:spTgt spid="2150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506">
                                            <p:txEl>
                                              <p:pRg st="5" end="5"/>
                                            </p:txEl>
                                          </p:spTgt>
                                        </p:tgtEl>
                                        <p:attrNameLst>
                                          <p:attrName>style.visibility</p:attrName>
                                        </p:attrNameLst>
                                      </p:cBhvr>
                                      <p:to>
                                        <p:strVal val="visible"/>
                                      </p:to>
                                    </p:set>
                                    <p:animEffect transition="in" filter="fade">
                                      <p:cBhvr>
                                        <p:cTn id="28" dur="500"/>
                                        <p:tgtEl>
                                          <p:spTgt spid="2150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28600"/>
            <a:ext cx="8229600" cy="1143000"/>
          </a:xfrm>
        </p:spPr>
        <p:txBody>
          <a:bodyPr/>
          <a:lstStyle/>
          <a:p>
            <a:r>
              <a:rPr lang="en-US" altLang="en-US"/>
              <a:t>Interactive peer play</a:t>
            </a:r>
          </a:p>
        </p:txBody>
      </p:sp>
      <p:sp>
        <p:nvSpPr>
          <p:cNvPr id="22531" name="Content Placeholder 2"/>
          <p:cNvSpPr>
            <a:spLocks noGrp="1"/>
          </p:cNvSpPr>
          <p:nvPr>
            <p:ph idx="1"/>
          </p:nvPr>
        </p:nvSpPr>
        <p:spPr>
          <a:xfrm>
            <a:off x="457200" y="1447800"/>
            <a:ext cx="8229600" cy="5105400"/>
          </a:xfrm>
        </p:spPr>
        <p:txBody>
          <a:bodyPr>
            <a:normAutofit/>
          </a:bodyPr>
          <a:lstStyle/>
          <a:p>
            <a:r>
              <a:rPr lang="en-US" altLang="en-US" dirty="0"/>
              <a:t>Play dimensions in African American children:</a:t>
            </a:r>
          </a:p>
          <a:p>
            <a:pPr lvl="1"/>
            <a:r>
              <a:rPr lang="en-US" altLang="en-US" dirty="0"/>
              <a:t>Play interaction</a:t>
            </a:r>
          </a:p>
          <a:p>
            <a:pPr lvl="1"/>
            <a:r>
              <a:rPr lang="en-US" altLang="en-US" dirty="0"/>
              <a:t>Play disruption</a:t>
            </a:r>
          </a:p>
          <a:p>
            <a:pPr lvl="1"/>
            <a:r>
              <a:rPr lang="en-US" altLang="en-US" dirty="0"/>
              <a:t>Play disconnection</a:t>
            </a:r>
          </a:p>
          <a:p>
            <a:pPr lvl="1"/>
            <a:endParaRPr lang="en-US" altLang="en-US" dirty="0"/>
          </a:p>
          <a:p>
            <a:pPr lvl="1"/>
            <a:endParaRPr lang="en-US" altLang="en-US" dirty="0"/>
          </a:p>
          <a:p>
            <a:pPr lvl="1"/>
            <a:endParaRPr lang="en-US" altLang="en-US" dirty="0"/>
          </a:p>
          <a:p>
            <a:r>
              <a:rPr lang="en-US" altLang="en-US" dirty="0"/>
              <a:t>Resilient Peer Treatment &amp; Evident-based Program for Integrated Curricula</a:t>
            </a:r>
          </a:p>
        </p:txBody>
      </p:sp>
      <p:sp>
        <p:nvSpPr>
          <p:cNvPr id="4" name="Footer Placeholder 3"/>
          <p:cNvSpPr>
            <a:spLocks noGrp="1"/>
          </p:cNvSpPr>
          <p:nvPr>
            <p:ph type="ftr" sz="quarter" idx="11"/>
          </p:nvPr>
        </p:nvSpPr>
        <p:spPr/>
        <p:txBody>
          <a:bodyPr/>
          <a:lstStyle/>
          <a:p>
            <a:pPr>
              <a:defRPr/>
            </a:pPr>
            <a:r>
              <a:rPr lang="en-US" dirty="0"/>
              <a:t>Usher</a:t>
            </a:r>
          </a:p>
        </p:txBody>
      </p:sp>
      <p:graphicFrame>
        <p:nvGraphicFramePr>
          <p:cNvPr id="11" name="Content Placeholder 3"/>
          <p:cNvGraphicFramePr>
            <a:graphicFrameLocks/>
          </p:cNvGraphicFramePr>
          <p:nvPr/>
        </p:nvGraphicFramePr>
        <p:xfrm>
          <a:off x="1409056" y="1965970"/>
          <a:ext cx="8496944" cy="3672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916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fade">
                                      <p:cBhvr>
                                        <p:cTn id="10" dur="500"/>
                                        <p:tgtEl>
                                          <p:spTgt spid="225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Effect transition="in" filter="fade">
                                      <p:cBhvr>
                                        <p:cTn id="13" dur="500"/>
                                        <p:tgtEl>
                                          <p:spTgt spid="225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fade">
                                      <p:cBhvr>
                                        <p:cTn id="16" dur="500"/>
                                        <p:tgtEl>
                                          <p:spTgt spid="2253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531">
                                            <p:txEl>
                                              <p:pRg st="7" end="7"/>
                                            </p:txEl>
                                          </p:spTgt>
                                        </p:tgtEl>
                                        <p:attrNameLst>
                                          <p:attrName>style.visibility</p:attrName>
                                        </p:attrNameLst>
                                      </p:cBhvr>
                                      <p:to>
                                        <p:strVal val="visible"/>
                                      </p:to>
                                    </p:set>
                                    <p:animEffect transition="in" filter="fade">
                                      <p:cBhvr>
                                        <p:cTn id="26" dur="500"/>
                                        <p:tgtEl>
                                          <p:spTgt spid="225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Graphic spid="11"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1" y="5112498"/>
            <a:ext cx="2895599" cy="177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Interactive Peer Play cont. </a:t>
            </a:r>
          </a:p>
        </p:txBody>
      </p:sp>
      <p:sp>
        <p:nvSpPr>
          <p:cNvPr id="3" name="Content Placeholder 2"/>
          <p:cNvSpPr>
            <a:spLocks noGrp="1"/>
          </p:cNvSpPr>
          <p:nvPr>
            <p:ph idx="1"/>
          </p:nvPr>
        </p:nvSpPr>
        <p:spPr/>
        <p:txBody>
          <a:bodyPr/>
          <a:lstStyle/>
          <a:p>
            <a:r>
              <a:rPr lang="en-US" altLang="en-US" dirty="0"/>
              <a:t>Social competency in other ethnic groups</a:t>
            </a:r>
          </a:p>
          <a:p>
            <a:pPr lvl="1"/>
            <a:r>
              <a:rPr lang="en-US" dirty="0"/>
              <a:t>Latino subgroups</a:t>
            </a:r>
          </a:p>
          <a:p>
            <a:pPr lvl="1"/>
            <a:r>
              <a:rPr lang="en-US" dirty="0"/>
              <a:t>Asian subgroups</a:t>
            </a:r>
          </a:p>
          <a:p>
            <a:r>
              <a:rPr lang="en-US" dirty="0"/>
              <a:t>Continued support of positive peer interactions beyond preschool</a:t>
            </a:r>
          </a:p>
          <a:p>
            <a:pPr lvl="1"/>
            <a:r>
              <a:rPr lang="en-US" dirty="0"/>
              <a:t>How does this fit into our current education system?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925556"/>
            <a:ext cx="2895600" cy="193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1"/>
          <p:cNvSpPr>
            <a:spLocks noGrp="1"/>
          </p:cNvSpPr>
          <p:nvPr>
            <p:ph type="ftr" sz="quarter" idx="11"/>
          </p:nvPr>
        </p:nvSpPr>
        <p:spPr>
          <a:xfrm>
            <a:off x="228600" y="6400800"/>
            <a:ext cx="5507719" cy="274320"/>
          </a:xfrm>
        </p:spPr>
        <p:txBody>
          <a:bodyPr/>
          <a:lstStyle/>
          <a:p>
            <a:pPr>
              <a:defRPr/>
            </a:pPr>
            <a:r>
              <a:rPr lang="en-US" dirty="0"/>
              <a:t>Frechette</a:t>
            </a:r>
          </a:p>
        </p:txBody>
      </p:sp>
    </p:spTree>
    <p:extLst>
      <p:ext uri="{BB962C8B-B14F-4D97-AF65-F5344CB8AC3E}">
        <p14:creationId xmlns:p14="http://schemas.microsoft.com/office/powerpoint/2010/main" val="317403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altLang="en-US"/>
          </a:p>
        </p:txBody>
      </p:sp>
      <p:sp>
        <p:nvSpPr>
          <p:cNvPr id="23555" name="Content Placeholder 2"/>
          <p:cNvSpPr>
            <a:spLocks noGrp="1"/>
          </p:cNvSpPr>
          <p:nvPr>
            <p:ph sz="quarter" idx="1"/>
          </p:nvPr>
        </p:nvSpPr>
        <p:spPr/>
        <p:txBody>
          <a:bodyPr/>
          <a:lstStyle/>
          <a:p>
            <a:pPr eaLnBrk="1" hangingPunct="1"/>
            <a:endParaRPr lang="en-US" altLang="en-US"/>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l="23688" t="56567" r="21313" b="15929"/>
          <a:stretch>
            <a:fillRect/>
          </a:stretch>
        </p:blipFill>
        <p:spPr bwMode="auto">
          <a:xfrm>
            <a:off x="190500" y="3124200"/>
            <a:ext cx="8763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l="10625" t="27344" r="8250" b="45152"/>
          <a:stretch>
            <a:fillRect/>
          </a:stretch>
        </p:blipFill>
        <p:spPr bwMode="auto">
          <a:xfrm>
            <a:off x="76200" y="609600"/>
            <a:ext cx="8991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p:cNvSpPr txBox="1">
            <a:spLocks noChangeArrowheads="1"/>
          </p:cNvSpPr>
          <p:nvPr/>
        </p:nvSpPr>
        <p:spPr bwMode="auto">
          <a:xfrm>
            <a:off x="152400" y="4724400"/>
            <a:ext cx="8763000"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897883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Culture: Corporal discipline and behavioral inhibition</a:t>
            </a:r>
          </a:p>
        </p:txBody>
      </p:sp>
      <p:sp>
        <p:nvSpPr>
          <p:cNvPr id="5" name="Content Placeholder 4"/>
          <p:cNvSpPr>
            <a:spLocks noGrp="1"/>
          </p:cNvSpPr>
          <p:nvPr>
            <p:ph idx="1"/>
          </p:nvPr>
        </p:nvSpPr>
        <p:spPr/>
        <p:txBody>
          <a:bodyPr>
            <a:normAutofit fontScale="85000" lnSpcReduction="10000"/>
          </a:bodyPr>
          <a:lstStyle/>
          <a:p>
            <a:r>
              <a:rPr lang="en-US" dirty="0"/>
              <a:t>Infant directed speech around the world</a:t>
            </a:r>
          </a:p>
          <a:p>
            <a:r>
              <a:rPr lang="en-US" dirty="0"/>
              <a:t>The cultural (mis) attribution bias in developmental psychology in the United States</a:t>
            </a:r>
          </a:p>
          <a:p>
            <a:r>
              <a:rPr lang="en-US" sz="3200" dirty="0"/>
              <a:t>Peer play interactions</a:t>
            </a:r>
          </a:p>
          <a:p>
            <a:r>
              <a:rPr lang="en-US" dirty="0"/>
              <a:t>Japanese toddlers and d</a:t>
            </a:r>
            <a:r>
              <a:rPr lang="en-US" sz="3200" dirty="0"/>
              <a:t>evelopmental discontinuity</a:t>
            </a:r>
            <a:endParaRPr lang="en-US" dirty="0"/>
          </a:p>
          <a:p>
            <a:r>
              <a:rPr lang="en-US" dirty="0"/>
              <a:t>Historical time and culture</a:t>
            </a:r>
          </a:p>
          <a:p>
            <a:r>
              <a:rPr lang="en-US" dirty="0"/>
              <a:t>Overview of corporal discipline </a:t>
            </a:r>
            <a:r>
              <a:rPr lang="en-US" dirty="0">
                <a:sym typeface="Wingdings" panose="05000000000000000000" pitchFamily="2" charset="2"/>
              </a:rPr>
              <a:t> </a:t>
            </a:r>
            <a:r>
              <a:rPr lang="en-US" dirty="0"/>
              <a:t>effects</a:t>
            </a:r>
          </a:p>
          <a:p>
            <a:pPr lvl="2"/>
            <a:r>
              <a:rPr lang="en-US" dirty="0"/>
              <a:t>Reading figures</a:t>
            </a:r>
          </a:p>
          <a:p>
            <a:pPr lvl="1"/>
            <a:r>
              <a:rPr lang="en-US" dirty="0"/>
              <a:t>Increased activation to fear vs. neutral faces in spanked 11-year-olds (</a:t>
            </a:r>
            <a:r>
              <a:rPr lang="en-US" dirty="0" err="1"/>
              <a:t>Cuartas</a:t>
            </a:r>
            <a:r>
              <a:rPr lang="en-US" dirty="0"/>
              <a:t>, et al.)</a:t>
            </a:r>
          </a:p>
          <a:p>
            <a:endParaRPr lang="en-US" dirty="0"/>
          </a:p>
          <a:p>
            <a:r>
              <a:rPr lang="en-US" dirty="0"/>
              <a:t>Culture around us in our work…</a:t>
            </a:r>
          </a:p>
          <a:p>
            <a:endParaRPr lang="en-US" dirty="0"/>
          </a:p>
        </p:txBody>
      </p:sp>
    </p:spTree>
    <p:extLst>
      <p:ext uri="{BB962C8B-B14F-4D97-AF65-F5344CB8AC3E}">
        <p14:creationId xmlns:p14="http://schemas.microsoft.com/office/powerpoint/2010/main" val="654967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normAutofit fontScale="90000"/>
          </a:bodyPr>
          <a:lstStyle/>
          <a:p>
            <a:r>
              <a:rPr lang="en-US" altLang="en-US"/>
              <a:t>Adjustment Scales for Preschool Intervention (ASPI)--Context</a:t>
            </a:r>
          </a:p>
        </p:txBody>
      </p:sp>
      <p:sp>
        <p:nvSpPr>
          <p:cNvPr id="3" name="Content Placeholder 2"/>
          <p:cNvSpPr>
            <a:spLocks noGrp="1"/>
          </p:cNvSpPr>
          <p:nvPr>
            <p:ph sz="quarter" idx="1"/>
          </p:nvPr>
        </p:nvSpPr>
        <p:spPr/>
        <p:txBody>
          <a:bodyPr>
            <a:normAutofit fontScale="85000" lnSpcReduction="20000"/>
          </a:bodyPr>
          <a:lstStyle/>
          <a:p>
            <a:pPr marL="342900" lvl="1" indent="-342900" eaLnBrk="1" fontAlgn="auto" hangingPunct="1">
              <a:spcBef>
                <a:spcPts val="370"/>
              </a:spcBef>
              <a:spcAft>
                <a:spcPts val="0"/>
              </a:spcAft>
              <a:buFont typeface="Arial" pitchFamily="34" charset="0"/>
              <a:buChar char="•"/>
              <a:defRPr/>
            </a:pPr>
            <a:r>
              <a:rPr lang="en-US" sz="2600" dirty="0"/>
              <a:t>Existing scales consider behaviors to be “stable deficits” within children </a:t>
            </a:r>
          </a:p>
          <a:p>
            <a:pPr marL="617537" lvl="2" indent="-342900" eaLnBrk="1" fontAlgn="auto" hangingPunct="1">
              <a:spcBef>
                <a:spcPts val="370"/>
              </a:spcBef>
              <a:spcAft>
                <a:spcPts val="0"/>
              </a:spcAft>
              <a:buFont typeface="Arial" pitchFamily="34" charset="0"/>
              <a:buChar char="•"/>
              <a:defRPr/>
            </a:pPr>
            <a:r>
              <a:rPr lang="en-US" sz="2200" dirty="0"/>
              <a:t>Do not consider whether behaviors vary over different settings </a:t>
            </a:r>
          </a:p>
          <a:p>
            <a:pPr marL="617537" lvl="2" indent="-342900" eaLnBrk="1" fontAlgn="auto" hangingPunct="1">
              <a:spcBef>
                <a:spcPts val="370"/>
              </a:spcBef>
              <a:spcAft>
                <a:spcPts val="0"/>
              </a:spcAft>
              <a:buFont typeface="Arial" pitchFamily="34" charset="0"/>
              <a:buChar char="•"/>
              <a:defRPr/>
            </a:pPr>
            <a:r>
              <a:rPr lang="en-US" sz="2200" dirty="0"/>
              <a:t>Do not tell us when, where and how to intervene</a:t>
            </a:r>
          </a:p>
          <a:p>
            <a:pPr marL="342900" lvl="1" indent="-342900" eaLnBrk="1" fontAlgn="auto" hangingPunct="1">
              <a:spcBef>
                <a:spcPts val="370"/>
              </a:spcBef>
              <a:spcAft>
                <a:spcPts val="0"/>
              </a:spcAft>
              <a:buFont typeface="Arial" pitchFamily="34" charset="0"/>
              <a:buChar char="•"/>
              <a:defRPr/>
            </a:pPr>
            <a:r>
              <a:rPr lang="en-US" sz="2600" dirty="0"/>
              <a:t>Development of the (ASPI)</a:t>
            </a:r>
          </a:p>
          <a:p>
            <a:pPr marL="742950" lvl="2" indent="-342900" eaLnBrk="1" fontAlgn="auto" hangingPunct="1">
              <a:spcBef>
                <a:spcPts val="370"/>
              </a:spcBef>
              <a:spcAft>
                <a:spcPts val="0"/>
              </a:spcAft>
              <a:buClr>
                <a:schemeClr val="accent1">
                  <a:tint val="60000"/>
                </a:schemeClr>
              </a:buClr>
              <a:buFont typeface="Wingdings 2"/>
              <a:buChar char=""/>
              <a:defRPr/>
            </a:pPr>
            <a:r>
              <a:rPr lang="en-US" sz="2200" dirty="0"/>
              <a:t>Specifically developed for low income preschool children </a:t>
            </a:r>
          </a:p>
          <a:p>
            <a:pPr marL="742950" lvl="2" indent="-342900" eaLnBrk="1" fontAlgn="auto" hangingPunct="1">
              <a:spcBef>
                <a:spcPts val="370"/>
              </a:spcBef>
              <a:spcAft>
                <a:spcPts val="0"/>
              </a:spcAft>
              <a:buClr>
                <a:schemeClr val="accent1">
                  <a:tint val="60000"/>
                </a:schemeClr>
              </a:buClr>
              <a:buFont typeface="Wingdings 2"/>
              <a:buChar char=""/>
              <a:defRPr/>
            </a:pPr>
            <a:r>
              <a:rPr lang="en-US" sz="2200" dirty="0"/>
              <a:t>“Language of preschool teachers, rather than psychiatric terms”</a:t>
            </a:r>
          </a:p>
          <a:p>
            <a:pPr marL="742950" lvl="2" indent="-342900" eaLnBrk="1" fontAlgn="auto" hangingPunct="1">
              <a:spcBef>
                <a:spcPts val="370"/>
              </a:spcBef>
              <a:spcAft>
                <a:spcPts val="0"/>
              </a:spcAft>
              <a:buClr>
                <a:schemeClr val="accent1">
                  <a:tint val="60000"/>
                </a:schemeClr>
              </a:buClr>
              <a:buFont typeface="Wingdings 2"/>
              <a:buChar char=""/>
              <a:defRPr/>
            </a:pPr>
            <a:r>
              <a:rPr lang="en-US" sz="2200" dirty="0"/>
              <a:t>22 developmentally appropriate preschool classroom situations &amp; 2 non-situation specific unusual behavior problems</a:t>
            </a:r>
          </a:p>
          <a:p>
            <a:pPr marL="1200150" lvl="3" indent="-342900" eaLnBrk="1" fontAlgn="auto" hangingPunct="1">
              <a:spcBef>
                <a:spcPts val="370"/>
              </a:spcBef>
              <a:spcAft>
                <a:spcPts val="0"/>
              </a:spcAft>
              <a:buClr>
                <a:schemeClr val="accent3"/>
              </a:buClr>
              <a:buFont typeface="Wingdings 2"/>
              <a:buChar char=""/>
              <a:defRPr/>
            </a:pPr>
            <a:r>
              <a:rPr lang="en-US" sz="2200" dirty="0"/>
              <a:t>22 maladaptive behaviors &amp; 22 adaptive behaviors</a:t>
            </a:r>
          </a:p>
          <a:p>
            <a:pPr marL="1200150" lvl="3" indent="-342900" eaLnBrk="1" fontAlgn="auto" hangingPunct="1">
              <a:spcBef>
                <a:spcPts val="370"/>
              </a:spcBef>
              <a:spcAft>
                <a:spcPts val="0"/>
              </a:spcAft>
              <a:buClr>
                <a:schemeClr val="accent3"/>
              </a:buClr>
              <a:buFont typeface="Wingdings 2"/>
              <a:buChar char=""/>
              <a:defRPr/>
            </a:pPr>
            <a:r>
              <a:rPr lang="en-US" sz="2200" dirty="0"/>
              <a:t>5 behavioral dimensions: “</a:t>
            </a:r>
            <a:r>
              <a:rPr lang="en-US" sz="2200" dirty="0" err="1"/>
              <a:t>Phenos</a:t>
            </a:r>
            <a:r>
              <a:rPr lang="en-US" sz="2200" dirty="0"/>
              <a:t>”</a:t>
            </a:r>
          </a:p>
          <a:p>
            <a:pPr marL="1657350" lvl="4" indent="-342900" eaLnBrk="1" fontAlgn="auto" hangingPunct="1">
              <a:spcBef>
                <a:spcPts val="370"/>
              </a:spcBef>
              <a:spcAft>
                <a:spcPts val="0"/>
              </a:spcAft>
              <a:buClr>
                <a:schemeClr val="accent3"/>
              </a:buClr>
              <a:defRPr/>
            </a:pPr>
            <a:r>
              <a:rPr lang="en-US" sz="2200" dirty="0"/>
              <a:t>Externalizing: aggressive, oppositional &amp; hyperactive/inattentive</a:t>
            </a:r>
          </a:p>
          <a:p>
            <a:pPr marL="1657350" lvl="4" indent="-342900" eaLnBrk="1" fontAlgn="auto" hangingPunct="1">
              <a:spcBef>
                <a:spcPts val="370"/>
              </a:spcBef>
              <a:spcAft>
                <a:spcPts val="0"/>
              </a:spcAft>
              <a:buClr>
                <a:schemeClr val="accent3"/>
              </a:buClr>
              <a:defRPr/>
            </a:pPr>
            <a:r>
              <a:rPr lang="en-US" sz="2200" dirty="0"/>
              <a:t>Internalizing : withdrawn/low-energy &amp; socially reticent</a:t>
            </a:r>
          </a:p>
          <a:p>
            <a:pPr marL="742950" lvl="2" indent="-342900" eaLnBrk="1" fontAlgn="auto" hangingPunct="1">
              <a:spcBef>
                <a:spcPts val="370"/>
              </a:spcBef>
              <a:spcAft>
                <a:spcPts val="0"/>
              </a:spcAft>
              <a:buClr>
                <a:schemeClr val="accent1">
                  <a:tint val="60000"/>
                </a:schemeClr>
              </a:buClr>
              <a:buFont typeface="Wingdings 2"/>
              <a:buChar char=""/>
              <a:defRPr/>
            </a:pPr>
            <a:r>
              <a:rPr lang="en-US" sz="2200" dirty="0"/>
              <a:t>Limitations:</a:t>
            </a:r>
          </a:p>
          <a:p>
            <a:pPr marL="1200150" lvl="3" indent="-342900" eaLnBrk="1" fontAlgn="auto" hangingPunct="1">
              <a:spcBef>
                <a:spcPts val="370"/>
              </a:spcBef>
              <a:spcAft>
                <a:spcPts val="0"/>
              </a:spcAft>
              <a:buClr>
                <a:schemeClr val="accent3"/>
              </a:buClr>
              <a:buFont typeface="Wingdings 2"/>
              <a:buChar char=""/>
              <a:defRPr/>
            </a:pPr>
            <a:r>
              <a:rPr lang="en-US" sz="2200" dirty="0"/>
              <a:t>Didn’t measure impact of multiple contexts in classroom on outcomes</a:t>
            </a:r>
          </a:p>
          <a:p>
            <a:pPr marL="1200150" lvl="3" indent="-342900" eaLnBrk="1" fontAlgn="auto" hangingPunct="1">
              <a:spcBef>
                <a:spcPts val="370"/>
              </a:spcBef>
              <a:spcAft>
                <a:spcPts val="0"/>
              </a:spcAft>
              <a:buClr>
                <a:schemeClr val="accent3"/>
              </a:buClr>
              <a:buFont typeface="Wingdings 2"/>
              <a:buNone/>
              <a:defRPr/>
            </a:pPr>
            <a:endParaRPr lang="en-US" dirty="0"/>
          </a:p>
          <a:p>
            <a:pPr marL="274320" indent="-274320" eaLnBrk="1" fontAlgn="auto" hangingPunct="1">
              <a:spcBef>
                <a:spcPts val="580"/>
              </a:spcBef>
              <a:spcAft>
                <a:spcPts val="0"/>
              </a:spcAft>
              <a:buFont typeface="Wingdings 2"/>
              <a:buChar char=""/>
              <a:defRPr/>
            </a:pPr>
            <a:endParaRPr lang="en-US" dirty="0"/>
          </a:p>
        </p:txBody>
      </p:sp>
      <p:sp>
        <p:nvSpPr>
          <p:cNvPr id="2" name="Footer Placeholder 3"/>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Fernandez</a:t>
            </a:r>
          </a:p>
        </p:txBody>
      </p:sp>
    </p:spTree>
    <p:extLst>
      <p:ext uri="{BB962C8B-B14F-4D97-AF65-F5344CB8AC3E}">
        <p14:creationId xmlns:p14="http://schemas.microsoft.com/office/powerpoint/2010/main" val="1837265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Footer Placeholder 3"/>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Fernandez</a:t>
            </a:r>
          </a:p>
        </p:txBody>
      </p:sp>
      <p:sp>
        <p:nvSpPr>
          <p:cNvPr id="3" name="Content Placeholder 2"/>
          <p:cNvSpPr>
            <a:spLocks noGrp="1"/>
          </p:cNvSpPr>
          <p:nvPr>
            <p:ph sz="quarter" idx="1"/>
          </p:nvPr>
        </p:nvSpPr>
        <p:spPr>
          <a:xfrm>
            <a:off x="457200" y="304800"/>
            <a:ext cx="8229600" cy="5821363"/>
          </a:xfrm>
        </p:spPr>
        <p:txBody>
          <a:bodyPr>
            <a:normAutofit/>
          </a:bodyPr>
          <a:lstStyle/>
          <a:p>
            <a:pPr marL="342900" lvl="1" indent="-342900" eaLnBrk="1" fontAlgn="auto" hangingPunct="1">
              <a:spcBef>
                <a:spcPts val="370"/>
              </a:spcBef>
              <a:spcAft>
                <a:spcPts val="0"/>
              </a:spcAft>
              <a:buFont typeface="Arial" pitchFamily="34" charset="0"/>
              <a:buChar char="•"/>
              <a:defRPr/>
            </a:pPr>
            <a:r>
              <a:rPr lang="en-US" b="1" dirty="0"/>
              <a:t>Goal: </a:t>
            </a:r>
            <a:r>
              <a:rPr lang="en-US" dirty="0"/>
              <a:t>To examine the individual and interactional influence of the types of behavioral problems (what) and the situational context(s) in which they occur (where) on children’s developmental outcomes</a:t>
            </a:r>
          </a:p>
          <a:p>
            <a:pPr marL="342900" lvl="1" indent="-342900" eaLnBrk="1" fontAlgn="auto" hangingPunct="1">
              <a:spcBef>
                <a:spcPts val="370"/>
              </a:spcBef>
              <a:spcAft>
                <a:spcPts val="0"/>
              </a:spcAft>
              <a:buFont typeface="Arial" pitchFamily="34" charset="0"/>
              <a:buChar char="•"/>
              <a:defRPr/>
            </a:pPr>
            <a:r>
              <a:rPr lang="en-US" dirty="0"/>
              <a:t>Identified 3 reliable and unique situational dimensions: “</a:t>
            </a:r>
            <a:r>
              <a:rPr lang="en-US" dirty="0" err="1"/>
              <a:t>Situs</a:t>
            </a:r>
            <a:r>
              <a:rPr lang="en-US" dirty="0"/>
              <a:t>” </a:t>
            </a:r>
          </a:p>
          <a:p>
            <a:pPr marL="822960" lvl="2" eaLnBrk="1" fontAlgn="auto" hangingPunct="1">
              <a:spcBef>
                <a:spcPts val="370"/>
              </a:spcBef>
              <a:spcAft>
                <a:spcPts val="0"/>
              </a:spcAft>
              <a:buClr>
                <a:schemeClr val="accent1">
                  <a:tint val="60000"/>
                </a:schemeClr>
              </a:buClr>
              <a:buFont typeface="Wingdings 2"/>
              <a:buChar char=""/>
              <a:defRPr/>
            </a:pPr>
            <a:r>
              <a:rPr lang="en-US" dirty="0"/>
              <a:t>Structured learning </a:t>
            </a:r>
          </a:p>
          <a:p>
            <a:pPr marL="822960" lvl="2" eaLnBrk="1" fontAlgn="auto" hangingPunct="1">
              <a:spcBef>
                <a:spcPts val="370"/>
              </a:spcBef>
              <a:spcAft>
                <a:spcPts val="0"/>
              </a:spcAft>
              <a:buClr>
                <a:schemeClr val="accent1">
                  <a:tint val="60000"/>
                </a:schemeClr>
              </a:buClr>
              <a:buFont typeface="Wingdings 2"/>
              <a:buChar char=""/>
              <a:defRPr/>
            </a:pPr>
            <a:r>
              <a:rPr lang="en-US" dirty="0"/>
              <a:t>Peer Interactions</a:t>
            </a:r>
          </a:p>
          <a:p>
            <a:pPr marL="822960" lvl="2" eaLnBrk="1" fontAlgn="auto" hangingPunct="1">
              <a:spcBef>
                <a:spcPts val="370"/>
              </a:spcBef>
              <a:spcAft>
                <a:spcPts val="0"/>
              </a:spcAft>
              <a:buClr>
                <a:schemeClr val="accent1">
                  <a:tint val="60000"/>
                </a:schemeClr>
              </a:buClr>
              <a:buFont typeface="Wingdings 2"/>
              <a:buChar char=""/>
              <a:defRPr/>
            </a:pPr>
            <a:r>
              <a:rPr lang="en-US" dirty="0"/>
              <a:t>Teacher Interactions </a:t>
            </a:r>
          </a:p>
          <a:p>
            <a:pPr marL="742950" lvl="2" indent="-342900" eaLnBrk="1" fontAlgn="auto" hangingPunct="1">
              <a:spcBef>
                <a:spcPts val="370"/>
              </a:spcBef>
              <a:spcAft>
                <a:spcPts val="0"/>
              </a:spcAft>
              <a:buClr>
                <a:schemeClr val="accent1">
                  <a:tint val="60000"/>
                </a:schemeClr>
              </a:buClr>
              <a:buFont typeface="Wingdings 2"/>
              <a:buChar char=""/>
              <a:defRPr/>
            </a:pPr>
            <a:r>
              <a:rPr lang="en-US" dirty="0"/>
              <a:t>N=3,799 Head Start children </a:t>
            </a:r>
          </a:p>
          <a:p>
            <a:pPr marL="1200150" lvl="3" indent="-342900" eaLnBrk="1" fontAlgn="auto" hangingPunct="1">
              <a:spcBef>
                <a:spcPts val="370"/>
              </a:spcBef>
              <a:spcAft>
                <a:spcPts val="0"/>
              </a:spcAft>
              <a:buClr>
                <a:schemeClr val="accent3"/>
              </a:buClr>
              <a:buFont typeface="Wingdings 2"/>
              <a:buChar char=""/>
              <a:defRPr/>
            </a:pPr>
            <a:r>
              <a:rPr lang="en-US" dirty="0"/>
              <a:t>4 &gt; 5 year olds</a:t>
            </a:r>
          </a:p>
          <a:p>
            <a:pPr marL="1200150" lvl="3" indent="-342900" eaLnBrk="1" fontAlgn="auto" hangingPunct="1">
              <a:spcBef>
                <a:spcPts val="370"/>
              </a:spcBef>
              <a:spcAft>
                <a:spcPts val="0"/>
              </a:spcAft>
              <a:buClr>
                <a:schemeClr val="accent3"/>
              </a:buClr>
              <a:buFont typeface="Wingdings 2"/>
              <a:buChar char=""/>
              <a:defRPr/>
            </a:pPr>
            <a:r>
              <a:rPr lang="en-US" dirty="0"/>
              <a:t>Boys &gt; Girls </a:t>
            </a:r>
          </a:p>
        </p:txBody>
      </p:sp>
      <p:sp>
        <p:nvSpPr>
          <p:cNvPr id="4" name="Rectangle 3"/>
          <p:cNvSpPr/>
          <p:nvPr/>
        </p:nvSpPr>
        <p:spPr>
          <a:xfrm>
            <a:off x="1892300" y="-1774825"/>
            <a:ext cx="5194300" cy="1020762"/>
          </a:xfrm>
          <a:prstGeom prst="rect">
            <a:avLst/>
          </a:prstGeom>
        </p:spPr>
        <p:txBody>
          <a:bodyPr>
            <a:spAutoFit/>
          </a:bodyPr>
          <a:lstStyle/>
          <a:p>
            <a:pPr marL="742950" lvl="2" indent="-342900" fontAlgn="auto">
              <a:spcBef>
                <a:spcPts val="370"/>
              </a:spcBef>
              <a:spcAft>
                <a:spcPts val="0"/>
              </a:spcAft>
              <a:buClr>
                <a:srgbClr val="D34817">
                  <a:tint val="60000"/>
                </a:srgbClr>
              </a:buClr>
              <a:buSzPct val="85000"/>
              <a:buFont typeface="Wingdings 2"/>
              <a:buChar char=""/>
              <a:defRPr/>
            </a:pPr>
            <a:r>
              <a:rPr lang="en-US" sz="2000" dirty="0">
                <a:solidFill>
                  <a:prstClr val="black"/>
                </a:solidFill>
                <a:latin typeface="Perpetua"/>
                <a:cs typeface="+mn-cs"/>
              </a:rPr>
              <a:t>Theoretical Model: </a:t>
            </a:r>
          </a:p>
          <a:p>
            <a:pPr marL="1200150" lvl="3" indent="-342900" fontAlgn="auto">
              <a:spcBef>
                <a:spcPts val="370"/>
              </a:spcBef>
              <a:spcAft>
                <a:spcPts val="0"/>
              </a:spcAft>
              <a:buClr>
                <a:srgbClr val="A28E6A"/>
              </a:buClr>
              <a:buSzPct val="80000"/>
              <a:buFont typeface="Wingdings 2"/>
              <a:buChar char=""/>
              <a:defRPr/>
            </a:pPr>
            <a:r>
              <a:rPr lang="en-US" sz="2000" dirty="0">
                <a:solidFill>
                  <a:prstClr val="black"/>
                </a:solidFill>
                <a:latin typeface="Perpetua"/>
                <a:cs typeface="+mn-cs"/>
              </a:rPr>
              <a:t>developmental-ecological approach  </a:t>
            </a:r>
            <a:r>
              <a:rPr lang="en-US" sz="2000" dirty="0">
                <a:solidFill>
                  <a:prstClr val="black"/>
                </a:solidFill>
                <a:latin typeface="Perpetua"/>
                <a:cs typeface="+mn-cs"/>
                <a:sym typeface="Wingdings" pitchFamily="2" charset="2"/>
              </a:rPr>
              <a:t> </a:t>
            </a:r>
            <a:r>
              <a:rPr lang="en-US" sz="1700" dirty="0">
                <a:solidFill>
                  <a:prstClr val="black"/>
                </a:solidFill>
                <a:latin typeface="Perpetua"/>
                <a:cs typeface="+mn-cs"/>
                <a:sym typeface="Wingdings" pitchFamily="2" charset="2"/>
              </a:rPr>
              <a:t>(</a:t>
            </a:r>
            <a:r>
              <a:rPr lang="en-US" sz="1700" dirty="0" err="1">
                <a:solidFill>
                  <a:prstClr val="black"/>
                </a:solidFill>
                <a:latin typeface="Perpetua"/>
                <a:cs typeface="+mn-cs"/>
              </a:rPr>
              <a:t>bioecological</a:t>
            </a:r>
            <a:r>
              <a:rPr lang="en-US" sz="1700" dirty="0">
                <a:solidFill>
                  <a:prstClr val="black"/>
                </a:solidFill>
                <a:latin typeface="Perpetua"/>
                <a:cs typeface="+mn-cs"/>
              </a:rPr>
              <a:t> systems theory)</a:t>
            </a:r>
          </a:p>
        </p:txBody>
      </p:sp>
    </p:spTree>
    <p:extLst>
      <p:ext uri="{BB962C8B-B14F-4D97-AF65-F5344CB8AC3E}">
        <p14:creationId xmlns:p14="http://schemas.microsoft.com/office/powerpoint/2010/main" val="2388860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75013" y="1474788"/>
            <a:ext cx="2620962" cy="4008437"/>
          </a:xfrm>
          <a:prstGeom prst="rect">
            <a:avLst/>
          </a:prstGeom>
          <a:noFill/>
          <a:ln w="9525">
            <a:solidFill>
              <a:schemeClr val="tx1"/>
            </a:solidFill>
            <a:miter lim="800000"/>
            <a:headEnd/>
            <a:tailEnd/>
          </a:ln>
        </p:spPr>
        <p:txBody>
          <a:bodyPr wrap="none" anchor="ctr"/>
          <a:lstStyle/>
          <a:p>
            <a:pPr eaLnBrk="0" hangingPunct="0">
              <a:defRPr/>
            </a:pPr>
            <a:endParaRPr lang="en-US">
              <a:solidFill>
                <a:schemeClr val="accent1">
                  <a:lumMod val="20000"/>
                  <a:lumOff val="80000"/>
                </a:schemeClr>
              </a:solidFill>
              <a:cs typeface="+mn-cs"/>
            </a:endParaRPr>
          </a:p>
        </p:txBody>
      </p:sp>
      <p:sp>
        <p:nvSpPr>
          <p:cNvPr id="26627" name="Text Box 3"/>
          <p:cNvSpPr txBox="1">
            <a:spLocks noChangeArrowheads="1"/>
          </p:cNvSpPr>
          <p:nvPr/>
        </p:nvSpPr>
        <p:spPr bwMode="auto">
          <a:xfrm>
            <a:off x="3357563" y="1612900"/>
            <a:ext cx="2462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a:r>
              <a:rPr lang="en-US" altLang="en-US" sz="1600"/>
              <a:t>Problems in </a:t>
            </a:r>
            <a:br>
              <a:rPr lang="en-US" altLang="en-US" sz="1600"/>
            </a:br>
            <a:r>
              <a:rPr lang="en-US" altLang="en-US" sz="1600"/>
              <a:t>Peer Interactions</a:t>
            </a:r>
          </a:p>
        </p:txBody>
      </p:sp>
      <p:sp>
        <p:nvSpPr>
          <p:cNvPr id="26628" name="Text Box 4"/>
          <p:cNvSpPr txBox="1">
            <a:spLocks noChangeArrowheads="1"/>
          </p:cNvSpPr>
          <p:nvPr/>
        </p:nvSpPr>
        <p:spPr bwMode="auto">
          <a:xfrm>
            <a:off x="3275013" y="2400300"/>
            <a:ext cx="26574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8275" algn="l"/>
              </a:tabLst>
              <a:defRPr>
                <a:solidFill>
                  <a:schemeClr val="tx1"/>
                </a:solidFill>
                <a:latin typeface="Comic Sans MS" panose="030F0702030302020204" pitchFamily="66" charset="0"/>
                <a:cs typeface="Arial" panose="020B0604020202020204" pitchFamily="34" charset="0"/>
              </a:defRPr>
            </a:lvl1pPr>
            <a:lvl2pPr marL="742950" indent="-285750" eaLnBrk="0" hangingPunct="0">
              <a:tabLst>
                <a:tab pos="168275" algn="l"/>
              </a:tabLst>
              <a:defRPr>
                <a:solidFill>
                  <a:schemeClr val="tx1"/>
                </a:solidFill>
                <a:latin typeface="Comic Sans MS" panose="030F0702030302020204" pitchFamily="66" charset="0"/>
                <a:cs typeface="Arial" panose="020B0604020202020204" pitchFamily="34" charset="0"/>
              </a:defRPr>
            </a:lvl2pPr>
            <a:lvl3pPr marL="1143000" indent="-228600" eaLnBrk="0" hangingPunct="0">
              <a:tabLst>
                <a:tab pos="168275" algn="l"/>
              </a:tabLst>
              <a:defRPr>
                <a:solidFill>
                  <a:schemeClr val="tx1"/>
                </a:solidFill>
                <a:latin typeface="Comic Sans MS" panose="030F0702030302020204" pitchFamily="66" charset="0"/>
                <a:cs typeface="Arial" panose="020B0604020202020204" pitchFamily="34" charset="0"/>
              </a:defRPr>
            </a:lvl3pPr>
            <a:lvl4pPr marL="1600200" indent="-228600" eaLnBrk="0" hangingPunct="0">
              <a:tabLst>
                <a:tab pos="168275" algn="l"/>
              </a:tabLst>
              <a:defRPr>
                <a:solidFill>
                  <a:schemeClr val="tx1"/>
                </a:solidFill>
                <a:latin typeface="Comic Sans MS" panose="030F0702030302020204" pitchFamily="66" charset="0"/>
                <a:cs typeface="Arial" panose="020B0604020202020204" pitchFamily="34" charset="0"/>
              </a:defRPr>
            </a:lvl4pPr>
            <a:lvl5pPr marL="2057400" indent="-228600" eaLnBrk="0" hangingPunct="0">
              <a:tabLst>
                <a:tab pos="168275" algn="l"/>
              </a:tabLst>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9pPr>
          </a:lstStyle>
          <a:p>
            <a:pPr>
              <a:buFontTx/>
              <a:buChar char="•"/>
            </a:pPr>
            <a:r>
              <a:rPr lang="en-US" altLang="en-US" sz="1700"/>
              <a:t> 	Getting along with 	peers</a:t>
            </a:r>
          </a:p>
          <a:p>
            <a:pPr>
              <a:buFontTx/>
              <a:buChar char="•"/>
            </a:pPr>
            <a:r>
              <a:rPr lang="en-US" altLang="en-US" sz="1700"/>
              <a:t> 	Behaving in classroom</a:t>
            </a:r>
          </a:p>
          <a:p>
            <a:pPr>
              <a:buFontTx/>
              <a:buChar char="•"/>
            </a:pPr>
            <a:r>
              <a:rPr lang="en-US" altLang="en-US" sz="1700"/>
              <a:t> 	Respect for others’  </a:t>
            </a:r>
          </a:p>
          <a:p>
            <a:r>
              <a:rPr lang="en-US" altLang="en-US" sz="1700"/>
              <a:t>   belongings </a:t>
            </a:r>
          </a:p>
          <a:p>
            <a:pPr>
              <a:buFontTx/>
              <a:buChar char="•"/>
            </a:pPr>
            <a:r>
              <a:rPr lang="en-US" altLang="en-US" sz="1700"/>
              <a:t> Reaction to correction</a:t>
            </a:r>
          </a:p>
          <a:p>
            <a:pPr>
              <a:buFontTx/>
              <a:buChar char="•"/>
            </a:pPr>
            <a:r>
              <a:rPr lang="en-US" altLang="en-US" sz="1700"/>
              <a:t> 	Telling the truth</a:t>
            </a:r>
          </a:p>
          <a:p>
            <a:pPr>
              <a:buFontTx/>
              <a:buChar char="•"/>
            </a:pPr>
            <a:r>
              <a:rPr lang="en-US" altLang="en-US" sz="1700"/>
              <a:t> 	Standing in line</a:t>
            </a:r>
          </a:p>
        </p:txBody>
      </p:sp>
      <p:sp>
        <p:nvSpPr>
          <p:cNvPr id="26629" name="Rectangle 5"/>
          <p:cNvSpPr>
            <a:spLocks noChangeArrowheads="1"/>
          </p:cNvSpPr>
          <p:nvPr/>
        </p:nvSpPr>
        <p:spPr bwMode="auto">
          <a:xfrm>
            <a:off x="6142038" y="1468438"/>
            <a:ext cx="2847975"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endParaRPr lang="en-US" altLang="en-US"/>
          </a:p>
        </p:txBody>
      </p:sp>
      <p:sp>
        <p:nvSpPr>
          <p:cNvPr id="26630" name="Text Box 6"/>
          <p:cNvSpPr txBox="1">
            <a:spLocks noChangeArrowheads="1"/>
          </p:cNvSpPr>
          <p:nvPr/>
        </p:nvSpPr>
        <p:spPr bwMode="auto">
          <a:xfrm>
            <a:off x="6138863" y="1600200"/>
            <a:ext cx="292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a:r>
              <a:rPr lang="en-US" altLang="en-US" sz="1600"/>
              <a:t>Problems in </a:t>
            </a:r>
            <a:br>
              <a:rPr lang="en-US" altLang="en-US" sz="1600"/>
            </a:br>
            <a:r>
              <a:rPr lang="en-US" altLang="en-US" sz="1600"/>
              <a:t>Teacher Interactions</a:t>
            </a:r>
          </a:p>
        </p:txBody>
      </p:sp>
      <p:sp>
        <p:nvSpPr>
          <p:cNvPr id="26631" name="Text Box 7"/>
          <p:cNvSpPr txBox="1">
            <a:spLocks noChangeArrowheads="1"/>
          </p:cNvSpPr>
          <p:nvPr/>
        </p:nvSpPr>
        <p:spPr bwMode="auto">
          <a:xfrm>
            <a:off x="6218238" y="2351088"/>
            <a:ext cx="286385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 indent="-47625" eaLnBrk="0" hangingPunct="0">
              <a:tabLst>
                <a:tab pos="280988" algn="l"/>
              </a:tabLst>
              <a:defRPr>
                <a:solidFill>
                  <a:schemeClr val="tx1"/>
                </a:solidFill>
                <a:latin typeface="Comic Sans MS" panose="030F0702030302020204" pitchFamily="66" charset="0"/>
                <a:cs typeface="Arial" panose="020B0604020202020204" pitchFamily="34" charset="0"/>
              </a:defRPr>
            </a:lvl1pPr>
            <a:lvl2pPr marL="742950" indent="-285750" eaLnBrk="0" hangingPunct="0">
              <a:tabLst>
                <a:tab pos="280988" algn="l"/>
              </a:tabLst>
              <a:defRPr>
                <a:solidFill>
                  <a:schemeClr val="tx1"/>
                </a:solidFill>
                <a:latin typeface="Comic Sans MS" panose="030F0702030302020204" pitchFamily="66" charset="0"/>
                <a:cs typeface="Arial" panose="020B0604020202020204" pitchFamily="34" charset="0"/>
              </a:defRPr>
            </a:lvl2pPr>
            <a:lvl3pPr marL="1143000" indent="-228600" eaLnBrk="0" hangingPunct="0">
              <a:tabLst>
                <a:tab pos="280988" algn="l"/>
              </a:tabLst>
              <a:defRPr>
                <a:solidFill>
                  <a:schemeClr val="tx1"/>
                </a:solidFill>
                <a:latin typeface="Comic Sans MS" panose="030F0702030302020204" pitchFamily="66" charset="0"/>
                <a:cs typeface="Arial" panose="020B0604020202020204" pitchFamily="34" charset="0"/>
              </a:defRPr>
            </a:lvl3pPr>
            <a:lvl4pPr marL="1600200" indent="-228600" eaLnBrk="0" hangingPunct="0">
              <a:tabLst>
                <a:tab pos="280988" algn="l"/>
              </a:tabLst>
              <a:defRPr>
                <a:solidFill>
                  <a:schemeClr val="tx1"/>
                </a:solidFill>
                <a:latin typeface="Comic Sans MS" panose="030F0702030302020204" pitchFamily="66" charset="0"/>
                <a:cs typeface="Arial" panose="020B0604020202020204" pitchFamily="34" charset="0"/>
              </a:defRPr>
            </a:lvl4pPr>
            <a:lvl5pPr marL="2057400" indent="-228600" eaLnBrk="0" hangingPunct="0">
              <a:tabLst>
                <a:tab pos="280988" algn="l"/>
              </a:tabLst>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tabLst>
                <a:tab pos="280988" algn="l"/>
              </a:tabLs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tabLst>
                <a:tab pos="280988" algn="l"/>
              </a:tabLs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tabLst>
                <a:tab pos="280988" algn="l"/>
              </a:tabLs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tabLst>
                <a:tab pos="280988" algn="l"/>
              </a:tabLst>
              <a:defRPr>
                <a:solidFill>
                  <a:schemeClr val="tx1"/>
                </a:solidFill>
                <a:latin typeface="Comic Sans MS" panose="030F0702030302020204" pitchFamily="66" charset="0"/>
                <a:cs typeface="Arial" panose="020B0604020202020204" pitchFamily="34" charset="0"/>
              </a:defRPr>
            </a:lvl9pPr>
          </a:lstStyle>
          <a:p>
            <a:pPr>
              <a:buFontTx/>
              <a:buChar char="•"/>
            </a:pPr>
            <a:r>
              <a:rPr lang="en-US" altLang="en-US" sz="1700"/>
              <a:t> 	Talking to teacher</a:t>
            </a:r>
          </a:p>
          <a:p>
            <a:pPr>
              <a:buFontTx/>
              <a:buChar char="•"/>
            </a:pPr>
            <a:r>
              <a:rPr lang="en-US" altLang="en-US" sz="1700"/>
              <a:t> 	General manner with 	teacher</a:t>
            </a:r>
          </a:p>
          <a:p>
            <a:pPr>
              <a:buFontTx/>
              <a:buChar char="•"/>
            </a:pPr>
            <a:r>
              <a:rPr lang="en-US" altLang="en-US" sz="1700"/>
              <a:t> 	Answering teacher 	questions</a:t>
            </a:r>
          </a:p>
          <a:p>
            <a:pPr>
              <a:buFontTx/>
              <a:buChar char="•"/>
            </a:pPr>
            <a:r>
              <a:rPr lang="en-US" altLang="en-US" sz="1700"/>
              <a:t>  	Greeting teacher</a:t>
            </a:r>
          </a:p>
          <a:p>
            <a:pPr>
              <a:buFontTx/>
              <a:buChar char="•"/>
            </a:pPr>
            <a:r>
              <a:rPr lang="en-US" altLang="en-US" sz="1700"/>
              <a:t> 	Seeking teacher help</a:t>
            </a:r>
          </a:p>
          <a:p>
            <a:pPr>
              <a:buFontTx/>
              <a:buChar char="•"/>
            </a:pPr>
            <a:r>
              <a:rPr lang="en-US" altLang="en-US" sz="1700"/>
              <a:t>	Helping teacher with 	jobs</a:t>
            </a:r>
          </a:p>
        </p:txBody>
      </p:sp>
      <p:grpSp>
        <p:nvGrpSpPr>
          <p:cNvPr id="26632" name="Group 8"/>
          <p:cNvGrpSpPr>
            <a:grpSpLocks/>
          </p:cNvGrpSpPr>
          <p:nvPr/>
        </p:nvGrpSpPr>
        <p:grpSpPr bwMode="auto">
          <a:xfrm>
            <a:off x="142875" y="1468438"/>
            <a:ext cx="3105150" cy="4025900"/>
            <a:chOff x="3804" y="910"/>
            <a:chExt cx="1956" cy="2536"/>
          </a:xfrm>
        </p:grpSpPr>
        <p:sp>
          <p:nvSpPr>
            <p:cNvPr id="26637" name="Rectangle 9"/>
            <p:cNvSpPr>
              <a:spLocks noChangeArrowheads="1"/>
            </p:cNvSpPr>
            <p:nvPr/>
          </p:nvSpPr>
          <p:spPr bwMode="auto">
            <a:xfrm>
              <a:off x="3804" y="910"/>
              <a:ext cx="1824" cy="2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endParaRPr lang="en-US" altLang="en-US"/>
            </a:p>
          </p:txBody>
        </p:sp>
        <p:sp>
          <p:nvSpPr>
            <p:cNvPr id="26638" name="Text Box 10"/>
            <p:cNvSpPr txBox="1">
              <a:spLocks noChangeArrowheads="1"/>
            </p:cNvSpPr>
            <p:nvPr/>
          </p:nvSpPr>
          <p:spPr bwMode="auto">
            <a:xfrm>
              <a:off x="4002" y="985"/>
              <a:ext cx="134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a:r>
                <a:rPr lang="en-US" altLang="en-US" sz="1600"/>
                <a:t>Problems in </a:t>
              </a:r>
              <a:br>
                <a:rPr lang="en-US" altLang="en-US" sz="1600"/>
              </a:br>
              <a:r>
                <a:rPr lang="en-US" altLang="en-US" sz="1600"/>
                <a:t>Structured Learning</a:t>
              </a:r>
            </a:p>
          </p:txBody>
        </p:sp>
        <p:sp>
          <p:nvSpPr>
            <p:cNvPr id="26639" name="Text Box 11"/>
            <p:cNvSpPr txBox="1">
              <a:spLocks noChangeArrowheads="1"/>
            </p:cNvSpPr>
            <p:nvPr/>
          </p:nvSpPr>
          <p:spPr bwMode="auto">
            <a:xfrm>
              <a:off x="3807" y="1478"/>
              <a:ext cx="1953" cy="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8275" algn="l"/>
                </a:tabLst>
                <a:defRPr>
                  <a:solidFill>
                    <a:schemeClr val="tx1"/>
                  </a:solidFill>
                  <a:latin typeface="Comic Sans MS" panose="030F0702030302020204" pitchFamily="66" charset="0"/>
                  <a:cs typeface="Arial" panose="020B0604020202020204" pitchFamily="34" charset="0"/>
                </a:defRPr>
              </a:lvl1pPr>
              <a:lvl2pPr marL="742950" indent="-285750" eaLnBrk="0" hangingPunct="0">
                <a:tabLst>
                  <a:tab pos="168275" algn="l"/>
                </a:tabLst>
                <a:defRPr>
                  <a:solidFill>
                    <a:schemeClr val="tx1"/>
                  </a:solidFill>
                  <a:latin typeface="Comic Sans MS" panose="030F0702030302020204" pitchFamily="66" charset="0"/>
                  <a:cs typeface="Arial" panose="020B0604020202020204" pitchFamily="34" charset="0"/>
                </a:defRPr>
              </a:lvl2pPr>
              <a:lvl3pPr marL="1143000" indent="-228600" eaLnBrk="0" hangingPunct="0">
                <a:tabLst>
                  <a:tab pos="168275" algn="l"/>
                </a:tabLst>
                <a:defRPr>
                  <a:solidFill>
                    <a:schemeClr val="tx1"/>
                  </a:solidFill>
                  <a:latin typeface="Comic Sans MS" panose="030F0702030302020204" pitchFamily="66" charset="0"/>
                  <a:cs typeface="Arial" panose="020B0604020202020204" pitchFamily="34" charset="0"/>
                </a:defRPr>
              </a:lvl3pPr>
              <a:lvl4pPr marL="1600200" indent="-228600" eaLnBrk="0" hangingPunct="0">
                <a:tabLst>
                  <a:tab pos="168275" algn="l"/>
                </a:tabLst>
                <a:defRPr>
                  <a:solidFill>
                    <a:schemeClr val="tx1"/>
                  </a:solidFill>
                  <a:latin typeface="Comic Sans MS" panose="030F0702030302020204" pitchFamily="66" charset="0"/>
                  <a:cs typeface="Arial" panose="020B0604020202020204" pitchFamily="34" charset="0"/>
                </a:defRPr>
              </a:lvl4pPr>
              <a:lvl5pPr marL="2057400" indent="-228600" eaLnBrk="0" hangingPunct="0">
                <a:tabLst>
                  <a:tab pos="168275" algn="l"/>
                </a:tabLst>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tabLst>
                  <a:tab pos="168275" algn="l"/>
                </a:tabLst>
                <a:defRPr>
                  <a:solidFill>
                    <a:schemeClr val="tx1"/>
                  </a:solidFill>
                  <a:latin typeface="Comic Sans MS" panose="030F0702030302020204" pitchFamily="66" charset="0"/>
                  <a:cs typeface="Arial" panose="020B0604020202020204" pitchFamily="34" charset="0"/>
                </a:defRPr>
              </a:lvl9pPr>
            </a:lstStyle>
            <a:p>
              <a:pPr>
                <a:buFontTx/>
                <a:buChar char="•"/>
              </a:pPr>
              <a:r>
                <a:rPr lang="en-US" altLang="en-US" sz="1600"/>
                <a:t> 	Involvement in class 	activities </a:t>
              </a:r>
            </a:p>
            <a:p>
              <a:pPr>
                <a:buFontTx/>
                <a:buChar char="•"/>
              </a:pPr>
              <a:r>
                <a:rPr lang="en-US" altLang="en-US" sz="1600"/>
                <a:t> 	Taking part in games with  </a:t>
              </a:r>
            </a:p>
            <a:p>
              <a:r>
                <a:rPr lang="en-US" altLang="en-US" sz="1600"/>
                <a:t>   others</a:t>
              </a:r>
            </a:p>
            <a:p>
              <a:pPr>
                <a:buFontTx/>
                <a:buChar char="•"/>
              </a:pPr>
              <a:r>
                <a:rPr lang="en-US" altLang="en-US" sz="1600"/>
                <a:t> 	Maintaining companions/ </a:t>
              </a:r>
            </a:p>
            <a:p>
              <a:r>
                <a:rPr lang="en-US" altLang="en-US" sz="1600"/>
                <a:t>  	friends </a:t>
              </a:r>
            </a:p>
            <a:p>
              <a:pPr>
                <a:buFontTx/>
                <a:buChar char="•"/>
              </a:pPr>
              <a:r>
                <a:rPr lang="en-US" altLang="en-US" sz="1600"/>
                <a:t> 	Paying attention in class</a:t>
              </a:r>
            </a:p>
            <a:p>
              <a:pPr>
                <a:buFontTx/>
                <a:buChar char="•"/>
              </a:pPr>
              <a:r>
                <a:rPr lang="en-US" altLang="en-US" sz="1600"/>
                <a:t> 	Sitting during teacher 	directed activities</a:t>
              </a:r>
            </a:p>
            <a:p>
              <a:pPr>
                <a:buFontTx/>
                <a:buChar char="•"/>
              </a:pPr>
              <a:r>
                <a:rPr lang="en-US" altLang="en-US" sz="1600"/>
                <a:t> 	Free play/individual choice</a:t>
              </a:r>
            </a:p>
            <a:p>
              <a:pPr>
                <a:buFontTx/>
                <a:buChar char="•"/>
              </a:pPr>
              <a:r>
                <a:rPr lang="en-US" altLang="en-US" sz="1600"/>
                <a:t> 	Working with hands (art)</a:t>
              </a:r>
            </a:p>
            <a:p>
              <a:endParaRPr lang="en-US" altLang="en-US" sz="1600"/>
            </a:p>
          </p:txBody>
        </p:sp>
      </p:grpSp>
      <p:pic>
        <p:nvPicPr>
          <p:cNvPr id="26633" name="Picture 12" descr="fbhn1svv[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813" y="5386388"/>
            <a:ext cx="13271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3" descr="kid and teacher p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533400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4" descr="mb1bnvzc[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5638800"/>
            <a:ext cx="148113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15"/>
          <p:cNvSpPr txBox="1">
            <a:spLocks noChangeArrowheads="1"/>
          </p:cNvSpPr>
          <p:nvPr/>
        </p:nvSpPr>
        <p:spPr bwMode="auto">
          <a:xfrm>
            <a:off x="331788" y="155575"/>
            <a:ext cx="8689975" cy="1200150"/>
          </a:xfrm>
          <a:prstGeom prst="rect">
            <a:avLst/>
          </a:prstGeom>
          <a:noFill/>
          <a:ln w="9525">
            <a:noFill/>
            <a:miter lim="800000"/>
            <a:headEnd/>
            <a:tailEnd/>
          </a:ln>
        </p:spPr>
        <p:txBody>
          <a:bodyPr>
            <a:spAutoFit/>
          </a:bodyPr>
          <a:lstStyle/>
          <a:p>
            <a:pPr algn="ctr" eaLnBrk="0" hangingPunct="0">
              <a:defRPr/>
            </a:pPr>
            <a:r>
              <a:rPr lang="en-US" sz="2400" dirty="0">
                <a:latin typeface="+mj-lt"/>
                <a:cs typeface="+mn-cs"/>
              </a:rPr>
              <a:t>EMOTIONAL &amp; BEHAVIORAL ADJUSTMENT</a:t>
            </a:r>
            <a:br>
              <a:rPr lang="en-US" sz="2400" dirty="0">
                <a:latin typeface="+mj-lt"/>
                <a:cs typeface="+mn-cs"/>
              </a:rPr>
            </a:br>
            <a:r>
              <a:rPr lang="en-US" sz="2400" dirty="0">
                <a:latin typeface="+mj-lt"/>
                <a:cs typeface="+mn-cs"/>
              </a:rPr>
              <a:t>Within Routine Classroom Situations</a:t>
            </a:r>
            <a:br>
              <a:rPr lang="en-US" sz="2400" dirty="0">
                <a:latin typeface="+mj-lt"/>
                <a:cs typeface="+mn-cs"/>
              </a:rPr>
            </a:br>
            <a:r>
              <a:rPr lang="en-US" sz="2400" dirty="0">
                <a:latin typeface="+mj-lt"/>
                <a:cs typeface="+mn-cs"/>
              </a:rPr>
              <a:t>(Situational Needs)</a:t>
            </a:r>
          </a:p>
        </p:txBody>
      </p:sp>
    </p:spTree>
    <p:extLst>
      <p:ext uri="{BB962C8B-B14F-4D97-AF65-F5344CB8AC3E}">
        <p14:creationId xmlns:p14="http://schemas.microsoft.com/office/powerpoint/2010/main" val="2368960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Footer Placeholder 3"/>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Fernandez</a:t>
            </a:r>
          </a:p>
        </p:txBody>
      </p:sp>
      <p:sp>
        <p:nvSpPr>
          <p:cNvPr id="3" name="Content Placeholder 2"/>
          <p:cNvSpPr>
            <a:spLocks noGrp="1"/>
          </p:cNvSpPr>
          <p:nvPr>
            <p:ph sz="quarter" idx="1"/>
          </p:nvPr>
        </p:nvSpPr>
        <p:spPr>
          <a:xfrm>
            <a:off x="457200" y="304800"/>
            <a:ext cx="8229600" cy="5821363"/>
          </a:xfrm>
          <a:ln>
            <a:miter lim="800000"/>
            <a:headEnd/>
            <a:tailEnd/>
          </a:ln>
        </p:spPr>
        <p:txBody>
          <a:bodyPr>
            <a:normAutofit fontScale="92500" lnSpcReduction="10000"/>
          </a:bodyPr>
          <a:lstStyle/>
          <a:p>
            <a:pPr marL="342900" lvl="1" indent="-342900" eaLnBrk="1" fontAlgn="auto" hangingPunct="1">
              <a:spcBef>
                <a:spcPts val="370"/>
              </a:spcBef>
              <a:spcAft>
                <a:spcPts val="0"/>
              </a:spcAft>
              <a:buFont typeface="Arial" pitchFamily="34" charset="0"/>
              <a:buChar char="•"/>
              <a:defRPr/>
            </a:pPr>
            <a:r>
              <a:rPr lang="en-US" dirty="0"/>
              <a:t>Unique relationship between </a:t>
            </a:r>
            <a:r>
              <a:rPr lang="en-US" dirty="0" err="1"/>
              <a:t>situtypes</a:t>
            </a:r>
            <a:r>
              <a:rPr lang="en-US" dirty="0"/>
              <a:t> and school readiness outcomes</a:t>
            </a:r>
          </a:p>
          <a:p>
            <a:pPr marL="342900" lvl="1" indent="-342900" eaLnBrk="1" fontAlgn="auto" hangingPunct="1">
              <a:spcBef>
                <a:spcPts val="370"/>
              </a:spcBef>
              <a:spcAft>
                <a:spcPts val="0"/>
              </a:spcAft>
              <a:buFont typeface="Arial" pitchFamily="34" charset="0"/>
              <a:buChar char="•"/>
              <a:defRPr/>
            </a:pPr>
            <a:endParaRPr lang="en-US" b="1" dirty="0"/>
          </a:p>
          <a:p>
            <a:pPr marL="742950" lvl="2" indent="-342900" eaLnBrk="1" fontAlgn="auto" hangingPunct="1">
              <a:spcBef>
                <a:spcPts val="370"/>
              </a:spcBef>
              <a:spcAft>
                <a:spcPts val="0"/>
              </a:spcAft>
              <a:buClr>
                <a:schemeClr val="accent1">
                  <a:tint val="60000"/>
                </a:schemeClr>
              </a:buClr>
              <a:buFont typeface="Wingdings 2"/>
              <a:buChar char=""/>
              <a:defRPr/>
            </a:pPr>
            <a:r>
              <a:rPr lang="en-US" dirty="0"/>
              <a:t>N=747</a:t>
            </a:r>
          </a:p>
          <a:p>
            <a:pPr marL="1200150" lvl="3" indent="-342900" eaLnBrk="1" fontAlgn="auto" hangingPunct="1">
              <a:spcBef>
                <a:spcPts val="370"/>
              </a:spcBef>
              <a:spcAft>
                <a:spcPts val="0"/>
              </a:spcAft>
              <a:buClr>
                <a:schemeClr val="accent3"/>
              </a:buClr>
              <a:buFont typeface="Wingdings 2"/>
              <a:buChar char=""/>
              <a:defRPr/>
            </a:pPr>
            <a:r>
              <a:rPr lang="en-US" dirty="0"/>
              <a:t>Hypotheses:</a:t>
            </a:r>
          </a:p>
          <a:p>
            <a:pPr marL="1657350" lvl="4" indent="-342900" eaLnBrk="1" fontAlgn="auto" hangingPunct="1">
              <a:spcBef>
                <a:spcPts val="370"/>
              </a:spcBef>
              <a:spcAft>
                <a:spcPts val="0"/>
              </a:spcAft>
              <a:buClr>
                <a:schemeClr val="accent3"/>
              </a:buClr>
              <a:defRPr/>
            </a:pPr>
            <a:r>
              <a:rPr lang="en-US" dirty="0"/>
              <a:t>Situational dimensions would contribute </a:t>
            </a:r>
            <a:r>
              <a:rPr lang="en-US" b="1" dirty="0"/>
              <a:t>unique </a:t>
            </a:r>
            <a:r>
              <a:rPr lang="en-US" dirty="0"/>
              <a:t>variance to the prediction of social and learning outcomes  </a:t>
            </a:r>
          </a:p>
          <a:p>
            <a:pPr marL="1657350" lvl="4" indent="-342900" eaLnBrk="1" fontAlgn="auto" hangingPunct="1">
              <a:spcBef>
                <a:spcPts val="370"/>
              </a:spcBef>
              <a:spcAft>
                <a:spcPts val="0"/>
              </a:spcAft>
              <a:buClr>
                <a:schemeClr val="accent3"/>
              </a:buClr>
              <a:defRPr/>
            </a:pPr>
            <a:r>
              <a:rPr lang="en-US" dirty="0"/>
              <a:t>The </a:t>
            </a:r>
            <a:r>
              <a:rPr lang="en-US" b="1" dirty="0"/>
              <a:t>combined</a:t>
            </a:r>
            <a:r>
              <a:rPr lang="en-US" dirty="0"/>
              <a:t> contribution of both situational and behavioral influences would be greater than either set alone</a:t>
            </a:r>
          </a:p>
          <a:p>
            <a:pPr marL="1200150" lvl="3" indent="-342900" eaLnBrk="1" fontAlgn="auto" hangingPunct="1">
              <a:spcBef>
                <a:spcPts val="370"/>
              </a:spcBef>
              <a:spcAft>
                <a:spcPts val="0"/>
              </a:spcAft>
              <a:buClr>
                <a:schemeClr val="accent3"/>
              </a:buClr>
              <a:buFont typeface="Wingdings 2"/>
              <a:buChar char=""/>
              <a:defRPr/>
            </a:pPr>
            <a:r>
              <a:rPr lang="en-US" dirty="0"/>
              <a:t>Findings:</a:t>
            </a:r>
          </a:p>
          <a:p>
            <a:pPr marL="2114550" lvl="5" indent="-342900">
              <a:defRPr/>
            </a:pPr>
            <a:r>
              <a:rPr lang="en-US" u="sng" dirty="0"/>
              <a:t>Peer Social Competencies</a:t>
            </a:r>
          </a:p>
          <a:p>
            <a:pPr marL="2571750" lvl="6" indent="-342900">
              <a:defRPr/>
            </a:pPr>
            <a:r>
              <a:rPr lang="en-US" dirty="0"/>
              <a:t>Play Disconnection, Disruption &amp; Interaction</a:t>
            </a:r>
            <a:endParaRPr lang="en-US" u="sng" dirty="0"/>
          </a:p>
          <a:p>
            <a:pPr marL="2114550" lvl="5" indent="-342900">
              <a:defRPr/>
            </a:pPr>
            <a:r>
              <a:rPr lang="en-US" u="sng" dirty="0"/>
              <a:t>Classroom Learning Competencies</a:t>
            </a:r>
          </a:p>
          <a:p>
            <a:pPr marL="1657350" lvl="4" indent="-342900" eaLnBrk="1" fontAlgn="auto" hangingPunct="1">
              <a:spcBef>
                <a:spcPts val="370"/>
              </a:spcBef>
              <a:spcAft>
                <a:spcPts val="0"/>
              </a:spcAft>
              <a:buClr>
                <a:schemeClr val="accent3"/>
              </a:buClr>
              <a:defRPr/>
            </a:pPr>
            <a:r>
              <a:rPr lang="en-US" dirty="0"/>
              <a:t>Most Importantly</a:t>
            </a:r>
          </a:p>
          <a:p>
            <a:pPr marL="2114550" lvl="5" indent="-342900">
              <a:defRPr/>
            </a:pPr>
            <a:r>
              <a:rPr lang="en-US" dirty="0"/>
              <a:t>Contribution of </a:t>
            </a:r>
            <a:r>
              <a:rPr lang="en-US" b="1" dirty="0"/>
              <a:t>structured learning </a:t>
            </a:r>
            <a:r>
              <a:rPr lang="en-US" dirty="0"/>
              <a:t>to </a:t>
            </a:r>
            <a:r>
              <a:rPr lang="en-US" u="sng" dirty="0"/>
              <a:t>peer social competency</a:t>
            </a:r>
            <a:r>
              <a:rPr lang="en-US" dirty="0"/>
              <a:t> &amp; </a:t>
            </a:r>
            <a:r>
              <a:rPr lang="en-US" u="sng" dirty="0"/>
              <a:t>learning outcomes </a:t>
            </a:r>
          </a:p>
          <a:p>
            <a:pPr marL="2114550" lvl="5" indent="-342900">
              <a:defRPr/>
            </a:pPr>
            <a:r>
              <a:rPr lang="en-US" i="1" dirty="0" err="1"/>
              <a:t>Phenos</a:t>
            </a:r>
            <a:r>
              <a:rPr lang="en-US" dirty="0"/>
              <a:t> moderate the influence of </a:t>
            </a:r>
            <a:r>
              <a:rPr lang="en-US" i="1" dirty="0" err="1"/>
              <a:t>Situs</a:t>
            </a:r>
            <a:r>
              <a:rPr lang="en-US" i="1" dirty="0"/>
              <a:t> </a:t>
            </a:r>
            <a:r>
              <a:rPr lang="en-US" dirty="0"/>
              <a:t>in the prediction of multiple social and learning competencies</a:t>
            </a:r>
          </a:p>
          <a:p>
            <a:pPr marL="1200150" lvl="3" indent="-342900" eaLnBrk="1" fontAlgn="auto" hangingPunct="1">
              <a:spcBef>
                <a:spcPts val="370"/>
              </a:spcBef>
              <a:spcAft>
                <a:spcPts val="0"/>
              </a:spcAft>
              <a:buClr>
                <a:schemeClr val="accent3"/>
              </a:buClr>
              <a:buFont typeface="Wingdings 2"/>
              <a:buChar char=""/>
              <a:defRPr/>
            </a:pPr>
            <a:endParaRPr lang="en-US" dirty="0"/>
          </a:p>
          <a:p>
            <a:pPr marL="1657350" lvl="4" indent="-342900" eaLnBrk="1" fontAlgn="auto" hangingPunct="1">
              <a:spcBef>
                <a:spcPts val="370"/>
              </a:spcBef>
              <a:spcAft>
                <a:spcPts val="0"/>
              </a:spcAft>
              <a:buClr>
                <a:schemeClr val="accent3"/>
              </a:buClr>
              <a:buFontTx/>
              <a:buNone/>
              <a:defRPr/>
            </a:pPr>
            <a:endParaRPr lang="en-US" u="sng" dirty="0"/>
          </a:p>
        </p:txBody>
      </p:sp>
    </p:spTree>
    <p:extLst>
      <p:ext uri="{BB962C8B-B14F-4D97-AF65-F5344CB8AC3E}">
        <p14:creationId xmlns:p14="http://schemas.microsoft.com/office/powerpoint/2010/main" val="3571022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Footer Placeholder 3"/>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Fernandez</a:t>
            </a:r>
          </a:p>
        </p:txBody>
      </p:sp>
      <p:sp>
        <p:nvSpPr>
          <p:cNvPr id="3" name="Content Placeholder 2"/>
          <p:cNvSpPr>
            <a:spLocks noGrp="1"/>
          </p:cNvSpPr>
          <p:nvPr>
            <p:ph sz="quarter" idx="1"/>
          </p:nvPr>
        </p:nvSpPr>
        <p:spPr>
          <a:xfrm>
            <a:off x="457200" y="304800"/>
            <a:ext cx="8229600" cy="5821363"/>
          </a:xfrm>
        </p:spPr>
        <p:txBody>
          <a:bodyPr>
            <a:normAutofit/>
          </a:bodyPr>
          <a:lstStyle/>
          <a:p>
            <a:pPr marL="342900" lvl="1" indent="-342900" eaLnBrk="1" fontAlgn="auto" hangingPunct="1">
              <a:spcBef>
                <a:spcPts val="370"/>
              </a:spcBef>
              <a:spcAft>
                <a:spcPts val="0"/>
              </a:spcAft>
              <a:buFont typeface="Arial" pitchFamily="34" charset="0"/>
              <a:buChar char="•"/>
              <a:defRPr/>
            </a:pPr>
            <a:r>
              <a:rPr lang="en-US" dirty="0"/>
              <a:t>Implications for Policy &amp; Practice</a:t>
            </a:r>
          </a:p>
          <a:p>
            <a:pPr marL="1200150" lvl="3" indent="-342900" eaLnBrk="1" fontAlgn="auto" hangingPunct="1">
              <a:spcBef>
                <a:spcPts val="370"/>
              </a:spcBef>
              <a:spcAft>
                <a:spcPts val="0"/>
              </a:spcAft>
              <a:buClr>
                <a:schemeClr val="accent3"/>
              </a:buClr>
              <a:buFont typeface="Wingdings 2"/>
              <a:buChar char=""/>
              <a:defRPr/>
            </a:pPr>
            <a:r>
              <a:rPr lang="en-US" dirty="0"/>
              <a:t>ASPI guides intervention, rather than creating diagnostic labels </a:t>
            </a:r>
          </a:p>
          <a:p>
            <a:pPr marL="1200150" lvl="3" indent="-342900" eaLnBrk="1" fontAlgn="auto" hangingPunct="1">
              <a:spcBef>
                <a:spcPts val="370"/>
              </a:spcBef>
              <a:spcAft>
                <a:spcPts val="0"/>
              </a:spcAft>
              <a:buClr>
                <a:schemeClr val="accent3"/>
              </a:buClr>
              <a:buFont typeface="Wingdings 2"/>
              <a:buChar char=""/>
              <a:defRPr/>
            </a:pPr>
            <a:r>
              <a:rPr lang="en-US" dirty="0"/>
              <a:t>children are assessed within a “naturalistic context”</a:t>
            </a:r>
          </a:p>
          <a:p>
            <a:pPr marL="742950" lvl="2" indent="-342900" eaLnBrk="1" fontAlgn="auto" hangingPunct="1">
              <a:spcBef>
                <a:spcPts val="370"/>
              </a:spcBef>
              <a:spcAft>
                <a:spcPts val="0"/>
              </a:spcAft>
              <a:buClr>
                <a:schemeClr val="accent1">
                  <a:tint val="60000"/>
                </a:schemeClr>
              </a:buClr>
              <a:buFont typeface="Wingdings 2"/>
              <a:buChar char=""/>
              <a:defRPr/>
            </a:pPr>
            <a:r>
              <a:rPr lang="en-US" dirty="0"/>
              <a:t>Developmental-ecological perspective</a:t>
            </a:r>
          </a:p>
          <a:p>
            <a:pPr marL="1200150" lvl="3" indent="-342900" eaLnBrk="1" fontAlgn="auto" hangingPunct="1">
              <a:spcBef>
                <a:spcPts val="370"/>
              </a:spcBef>
              <a:spcAft>
                <a:spcPts val="0"/>
              </a:spcAft>
              <a:buClr>
                <a:schemeClr val="accent3"/>
              </a:buClr>
              <a:buFont typeface="Wingdings 2"/>
              <a:buChar char=""/>
              <a:defRPr/>
            </a:pPr>
            <a:r>
              <a:rPr lang="en-US" dirty="0"/>
              <a:t>Multiple levels of influence (dynamic transaction):</a:t>
            </a:r>
          </a:p>
          <a:p>
            <a:pPr marL="1657350" lvl="4" indent="-342900" eaLnBrk="1" fontAlgn="auto" hangingPunct="1">
              <a:spcBef>
                <a:spcPts val="370"/>
              </a:spcBef>
              <a:spcAft>
                <a:spcPts val="0"/>
              </a:spcAft>
              <a:buClr>
                <a:schemeClr val="accent3"/>
              </a:buClr>
              <a:defRPr/>
            </a:pPr>
            <a:r>
              <a:rPr lang="en-US" dirty="0"/>
              <a:t>child behavior (ontogenetic)</a:t>
            </a:r>
          </a:p>
          <a:p>
            <a:pPr marL="1657350" lvl="4" indent="-342900" eaLnBrk="1" fontAlgn="auto" hangingPunct="1">
              <a:spcBef>
                <a:spcPts val="370"/>
              </a:spcBef>
              <a:spcAft>
                <a:spcPts val="0"/>
              </a:spcAft>
              <a:buClr>
                <a:schemeClr val="accent3"/>
              </a:buClr>
              <a:defRPr/>
            </a:pPr>
            <a:r>
              <a:rPr lang="en-US" dirty="0"/>
              <a:t>&amp; classroom situation (</a:t>
            </a:r>
            <a:r>
              <a:rPr lang="en-US" dirty="0" err="1"/>
              <a:t>microsystem</a:t>
            </a:r>
            <a:r>
              <a:rPr lang="en-US" dirty="0"/>
              <a:t>)</a:t>
            </a:r>
          </a:p>
          <a:p>
            <a:pPr marL="742950" lvl="2" indent="-342900" eaLnBrk="1" fontAlgn="auto" hangingPunct="1">
              <a:spcBef>
                <a:spcPts val="370"/>
              </a:spcBef>
              <a:spcAft>
                <a:spcPts val="0"/>
              </a:spcAft>
              <a:buClr>
                <a:schemeClr val="accent1">
                  <a:tint val="60000"/>
                </a:schemeClr>
              </a:buClr>
              <a:buFont typeface="Wingdings 2"/>
              <a:buChar char=""/>
              <a:defRPr/>
            </a:pPr>
            <a:r>
              <a:rPr lang="en-US" dirty="0"/>
              <a:t>Interventions:</a:t>
            </a:r>
          </a:p>
          <a:p>
            <a:pPr marL="1200150" lvl="3" indent="-342900" eaLnBrk="1" fontAlgn="auto" hangingPunct="1">
              <a:spcBef>
                <a:spcPts val="370"/>
              </a:spcBef>
              <a:spcAft>
                <a:spcPts val="0"/>
              </a:spcAft>
              <a:buClr>
                <a:schemeClr val="accent3"/>
              </a:buClr>
              <a:buFont typeface="Wingdings 2"/>
              <a:buChar char=""/>
              <a:defRPr/>
            </a:pPr>
            <a:r>
              <a:rPr lang="en-US" dirty="0"/>
              <a:t>Goal shift:“fixing the child” </a:t>
            </a:r>
            <a:r>
              <a:rPr lang="en-US" dirty="0">
                <a:sym typeface="Wingdings" pitchFamily="2" charset="2"/>
              </a:rPr>
              <a:t> </a:t>
            </a:r>
            <a:r>
              <a:rPr lang="en-US" dirty="0"/>
              <a:t>broader systemic approach</a:t>
            </a:r>
          </a:p>
          <a:p>
            <a:pPr marL="1200150" lvl="3" indent="-342900" eaLnBrk="1" fontAlgn="auto" hangingPunct="1">
              <a:spcBef>
                <a:spcPts val="370"/>
              </a:spcBef>
              <a:spcAft>
                <a:spcPts val="0"/>
              </a:spcAft>
              <a:buClr>
                <a:schemeClr val="accent3"/>
              </a:buClr>
              <a:buFont typeface="Wingdings 2"/>
              <a:buChar char=""/>
              <a:defRPr/>
            </a:pPr>
            <a:r>
              <a:rPr lang="en-US" dirty="0"/>
              <a:t>Identification of “high-frequency” challenging situations and behavior problems </a:t>
            </a:r>
            <a:r>
              <a:rPr lang="en-US" sz="1800" dirty="0"/>
              <a:t>(Classroom Management &amp; Intervention Strategies)</a:t>
            </a:r>
          </a:p>
          <a:p>
            <a:pPr marL="1200150" lvl="3" indent="-342900" eaLnBrk="1" fontAlgn="auto" hangingPunct="1">
              <a:spcBef>
                <a:spcPts val="370"/>
              </a:spcBef>
              <a:spcAft>
                <a:spcPts val="0"/>
              </a:spcAft>
              <a:buClr>
                <a:schemeClr val="accent3"/>
              </a:buClr>
              <a:buFont typeface="Wingdings 2"/>
              <a:buChar char=""/>
              <a:defRPr/>
            </a:pPr>
            <a:r>
              <a:rPr lang="en-US" dirty="0"/>
              <a:t>Professional Development </a:t>
            </a:r>
          </a:p>
          <a:p>
            <a:pPr marL="1200150" lvl="3" indent="-342900" eaLnBrk="1" fontAlgn="auto" hangingPunct="1">
              <a:spcBef>
                <a:spcPts val="370"/>
              </a:spcBef>
              <a:spcAft>
                <a:spcPts val="0"/>
              </a:spcAft>
              <a:buClr>
                <a:schemeClr val="accent3"/>
              </a:buClr>
              <a:buFont typeface="Wingdings 2"/>
              <a:buChar char=""/>
              <a:defRPr/>
            </a:pPr>
            <a:r>
              <a:rPr lang="en-US" dirty="0"/>
              <a:t>Curriculum</a:t>
            </a:r>
          </a:p>
          <a:p>
            <a:pPr marL="742950" lvl="2" indent="-342900" eaLnBrk="1" fontAlgn="auto" hangingPunct="1">
              <a:spcBef>
                <a:spcPts val="370"/>
              </a:spcBef>
              <a:spcAft>
                <a:spcPts val="0"/>
              </a:spcAft>
              <a:buClr>
                <a:schemeClr val="accent1">
                  <a:tint val="60000"/>
                </a:schemeClr>
              </a:buClr>
              <a:buFont typeface="Wingdings 2"/>
              <a:buChar char=""/>
              <a:defRPr/>
            </a:pPr>
            <a:endParaRPr lang="en-US" dirty="0"/>
          </a:p>
          <a:p>
            <a:pPr marL="742950" lvl="2" indent="-342900" eaLnBrk="1" fontAlgn="auto" hangingPunct="1">
              <a:spcBef>
                <a:spcPts val="370"/>
              </a:spcBef>
              <a:spcAft>
                <a:spcPts val="0"/>
              </a:spcAft>
              <a:buClr>
                <a:schemeClr val="accent1">
                  <a:tint val="60000"/>
                </a:schemeClr>
              </a:buClr>
              <a:buFont typeface="Wingdings 2"/>
              <a:buChar char=""/>
              <a:defRPr/>
            </a:pPr>
            <a:endParaRPr lang="en-US" dirty="0"/>
          </a:p>
          <a:p>
            <a:pPr marL="742950" lvl="2" indent="-342900" eaLnBrk="1" fontAlgn="auto" hangingPunct="1">
              <a:spcBef>
                <a:spcPts val="370"/>
              </a:spcBef>
              <a:spcAft>
                <a:spcPts val="0"/>
              </a:spcAft>
              <a:buClr>
                <a:schemeClr val="accent1">
                  <a:tint val="60000"/>
                </a:schemeClr>
              </a:buClr>
              <a:buFont typeface="Wingdings 2"/>
              <a:buChar char=""/>
              <a:defRPr/>
            </a:pPr>
            <a:endParaRPr lang="en-US" dirty="0"/>
          </a:p>
          <a:p>
            <a:pPr marL="1657350" lvl="4" indent="-342900" eaLnBrk="1" fontAlgn="auto" hangingPunct="1">
              <a:spcBef>
                <a:spcPts val="370"/>
              </a:spcBef>
              <a:spcAft>
                <a:spcPts val="0"/>
              </a:spcAft>
              <a:buClr>
                <a:schemeClr val="accent3"/>
              </a:buClr>
              <a:buFontTx/>
              <a:buNone/>
              <a:defRPr/>
            </a:pPr>
            <a:endParaRPr lang="en-US" u="sng" dirty="0"/>
          </a:p>
        </p:txBody>
      </p:sp>
    </p:spTree>
    <p:extLst>
      <p:ext uri="{BB962C8B-B14F-4D97-AF65-F5344CB8AC3E}">
        <p14:creationId xmlns:p14="http://schemas.microsoft.com/office/powerpoint/2010/main" val="825672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895"/>
          <a:stretch/>
        </p:blipFill>
        <p:spPr bwMode="auto">
          <a:xfrm>
            <a:off x="457201" y="1041400"/>
            <a:ext cx="8177890" cy="350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4703763"/>
            <a:ext cx="8534400" cy="1661993"/>
          </a:xfrm>
          <a:prstGeom prst="rect">
            <a:avLst/>
          </a:prstGeom>
          <a:noFill/>
        </p:spPr>
        <p:txBody>
          <a:bodyPr>
            <a:spAutoFit/>
          </a:bodyPr>
          <a:lstStyle/>
          <a:p>
            <a:pPr algn="ctr" eaLnBrk="0" hangingPunct="0">
              <a:defRPr/>
            </a:pPr>
            <a:endParaRPr lang="en-US" sz="1200" dirty="0">
              <a:latin typeface="Arial" pitchFamily="34" charset="0"/>
            </a:endParaRPr>
          </a:p>
          <a:p>
            <a:pPr marL="742950" indent="-742950" algn="ctr" eaLnBrk="0" hangingPunct="0">
              <a:defRPr/>
            </a:pPr>
            <a:r>
              <a:rPr lang="en-US" sz="1600" u="sng" dirty="0">
                <a:latin typeface="Arial" pitchFamily="34" charset="0"/>
              </a:rPr>
              <a:t>Problems in peer interactions</a:t>
            </a:r>
            <a:r>
              <a:rPr lang="en-US" sz="1600" dirty="0">
                <a:latin typeface="Arial" pitchFamily="34" charset="0"/>
              </a:rPr>
              <a:t> directly and indirectly affected play disconnection at the end of kindergarten through its effect on play disruption at the end of Head Start</a:t>
            </a:r>
          </a:p>
          <a:p>
            <a:pPr marL="742950" indent="-742950" algn="ctr" eaLnBrk="0" hangingPunct="0">
              <a:defRPr/>
            </a:pPr>
            <a:endParaRPr lang="en-US" sz="1200" dirty="0">
              <a:latin typeface="Arial" pitchFamily="34" charset="0"/>
            </a:endParaRPr>
          </a:p>
          <a:p>
            <a:pPr marL="742950" indent="-742950" algn="ctr" eaLnBrk="0" hangingPunct="0">
              <a:defRPr/>
            </a:pPr>
            <a:r>
              <a:rPr lang="en-US" sz="1600" u="sng" dirty="0">
                <a:latin typeface="Arial" pitchFamily="34" charset="0"/>
              </a:rPr>
              <a:t>Problems in structured learning</a:t>
            </a:r>
            <a:r>
              <a:rPr lang="en-US" sz="1600" dirty="0">
                <a:latin typeface="Arial" pitchFamily="34" charset="0"/>
              </a:rPr>
              <a:t> situations indirectly predicted play disconnection at the end of kindergarten through its effect on play disconnection at the end of Head Start.</a:t>
            </a:r>
          </a:p>
          <a:p>
            <a:pPr marL="742950" indent="-742950" eaLnBrk="0" hangingPunct="0">
              <a:buFont typeface="+mj-lt"/>
              <a:buAutoNum type="arabicPeriod"/>
              <a:defRPr/>
            </a:pPr>
            <a:endParaRPr lang="en-US" sz="1400" dirty="0">
              <a:latin typeface="Arial" pitchFamily="34" charset="0"/>
            </a:endParaRPr>
          </a:p>
        </p:txBody>
      </p:sp>
      <p:sp>
        <p:nvSpPr>
          <p:cNvPr id="4" name="Text Box 15"/>
          <p:cNvSpPr txBox="1">
            <a:spLocks noChangeArrowheads="1"/>
          </p:cNvSpPr>
          <p:nvPr/>
        </p:nvSpPr>
        <p:spPr bwMode="auto">
          <a:xfrm>
            <a:off x="0" y="155575"/>
            <a:ext cx="9144000" cy="830263"/>
          </a:xfrm>
          <a:prstGeom prst="rect">
            <a:avLst/>
          </a:prstGeom>
          <a:noFill/>
          <a:ln w="9525">
            <a:noFill/>
            <a:miter lim="800000"/>
            <a:headEnd/>
            <a:tailEnd/>
          </a:ln>
        </p:spPr>
        <p:txBody>
          <a:bodyPr>
            <a:spAutoFit/>
          </a:bodyPr>
          <a:lstStyle/>
          <a:p>
            <a:pPr algn="ctr" eaLnBrk="0" hangingPunct="0">
              <a:defRPr/>
            </a:pPr>
            <a:r>
              <a:rPr lang="en-US" sz="2400" dirty="0">
                <a:latin typeface="+mj-lt"/>
                <a:cs typeface="+mn-cs"/>
              </a:rPr>
              <a:t>Fall Head Start Problems Predict </a:t>
            </a:r>
            <a:br>
              <a:rPr lang="en-US" sz="2400" dirty="0">
                <a:latin typeface="+mj-lt"/>
                <a:cs typeface="+mn-cs"/>
              </a:rPr>
            </a:br>
            <a:r>
              <a:rPr lang="en-US" sz="2400" dirty="0">
                <a:latin typeface="+mj-lt"/>
                <a:cs typeface="+mn-cs"/>
              </a:rPr>
              <a:t>Spring Head Start and Spring Kindergarten Social Competence</a:t>
            </a:r>
          </a:p>
        </p:txBody>
      </p:sp>
      <p:sp>
        <p:nvSpPr>
          <p:cNvPr id="29701" name="TextBox 4"/>
          <p:cNvSpPr txBox="1">
            <a:spLocks noChangeArrowheads="1"/>
          </p:cNvSpPr>
          <p:nvPr/>
        </p:nvSpPr>
        <p:spPr bwMode="auto">
          <a:xfrm>
            <a:off x="2895600" y="6400800"/>
            <a:ext cx="3916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US" altLang="en-US" sz="1200"/>
              <a:t>Bulotsky-Shearer, Dominguez, Bell, Rouse, &amp; Fantuzzo, 2010</a:t>
            </a:r>
          </a:p>
        </p:txBody>
      </p:sp>
    </p:spTree>
    <p:extLst>
      <p:ext uri="{BB962C8B-B14F-4D97-AF65-F5344CB8AC3E}">
        <p14:creationId xmlns:p14="http://schemas.microsoft.com/office/powerpoint/2010/main" val="3257858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0"/>
            <a:ext cx="8229600" cy="1143000"/>
          </a:xfrm>
        </p:spPr>
        <p:txBody>
          <a:bodyPr>
            <a:normAutofit/>
          </a:bodyPr>
          <a:lstStyle/>
          <a:p>
            <a:pPr algn="ctr"/>
            <a:r>
              <a:rPr lang="en-US" sz="4000" dirty="0"/>
              <a:t>Culture and Development (cont)</a:t>
            </a:r>
          </a:p>
        </p:txBody>
      </p:sp>
      <p:sp>
        <p:nvSpPr>
          <p:cNvPr id="125955"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Example: American vs. Japanese mothers’ responses to 5-month-old infants’ direction of orientation</a:t>
            </a:r>
          </a:p>
          <a:p>
            <a:pPr>
              <a:buNone/>
            </a:pPr>
            <a:endParaRPr lang="en-US" dirty="0"/>
          </a:p>
          <a:p>
            <a:pPr lvl="1"/>
            <a:r>
              <a:rPr lang="en-US" sz="2400" dirty="0"/>
              <a:t>Mother vs. object in environment</a:t>
            </a:r>
          </a:p>
          <a:p>
            <a:pPr lvl="2"/>
            <a:r>
              <a:rPr lang="en-US" sz="2000" dirty="0"/>
              <a:t>Differences in responsiveness based on orientation with overt attempts to change focus to fit own preference</a:t>
            </a:r>
          </a:p>
          <a:p>
            <a:pPr lvl="2"/>
            <a:r>
              <a:rPr lang="en-US" sz="2000" dirty="0"/>
              <a:t>These preferences assumed to be based on cultural history and value orientation</a:t>
            </a:r>
          </a:p>
          <a:p>
            <a:pPr lvl="2"/>
            <a:endParaRPr lang="en-US" dirty="0"/>
          </a:p>
        </p:txBody>
      </p:sp>
      <p:sp>
        <p:nvSpPr>
          <p:cNvPr id="125956" name="Text Box 4"/>
          <p:cNvSpPr txBox="1">
            <a:spLocks noChangeArrowheads="1"/>
          </p:cNvSpPr>
          <p:nvPr/>
        </p:nvSpPr>
        <p:spPr bwMode="auto">
          <a:xfrm>
            <a:off x="6089650" y="6400800"/>
            <a:ext cx="2978150" cy="366713"/>
          </a:xfrm>
          <a:prstGeom prst="rect">
            <a:avLst/>
          </a:prstGeom>
          <a:noFill/>
          <a:ln w="9525">
            <a:noFill/>
            <a:miter lim="800000"/>
            <a:headEnd/>
            <a:tailEnd/>
          </a:ln>
          <a:effectLst/>
        </p:spPr>
        <p:txBody>
          <a:bodyPr wrap="none">
            <a:spAutoFit/>
          </a:bodyPr>
          <a:lstStyle/>
          <a:p>
            <a:r>
              <a:rPr lang="en-US" dirty="0"/>
              <a:t>Bornstein et al., 1990; 1991</a:t>
            </a:r>
          </a:p>
        </p:txBody>
      </p:sp>
    </p:spTree>
    <p:extLst>
      <p:ext uri="{BB962C8B-B14F-4D97-AF65-F5344CB8AC3E}">
        <p14:creationId xmlns:p14="http://schemas.microsoft.com/office/powerpoint/2010/main" val="1083091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normAutofit/>
          </a:bodyPr>
          <a:lstStyle/>
          <a:p>
            <a:pPr algn="ctr"/>
            <a:r>
              <a:rPr lang="en-US" sz="4000" dirty="0"/>
              <a:t>Culture and Development (cont)</a:t>
            </a:r>
          </a:p>
        </p:txBody>
      </p:sp>
      <p:sp>
        <p:nvSpPr>
          <p:cNvPr id="137219"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American vs. Japanese mothers’ responses to 5-month-old infants’ direction of orientation</a:t>
            </a:r>
          </a:p>
        </p:txBody>
      </p:sp>
      <p:sp>
        <p:nvSpPr>
          <p:cNvPr id="137220" name="Text Box 4"/>
          <p:cNvSpPr txBox="1">
            <a:spLocks noChangeArrowheads="1"/>
          </p:cNvSpPr>
          <p:nvPr/>
        </p:nvSpPr>
        <p:spPr bwMode="auto">
          <a:xfrm>
            <a:off x="5486400" y="6553200"/>
            <a:ext cx="2869696" cy="307777"/>
          </a:xfrm>
          <a:prstGeom prst="rect">
            <a:avLst/>
          </a:prstGeom>
          <a:noFill/>
          <a:ln w="9525">
            <a:noFill/>
            <a:miter lim="800000"/>
            <a:headEnd/>
            <a:tailEnd/>
          </a:ln>
          <a:effectLst/>
        </p:spPr>
        <p:txBody>
          <a:bodyPr wrap="none">
            <a:spAutoFit/>
          </a:bodyPr>
          <a:lstStyle/>
          <a:p>
            <a:r>
              <a:rPr lang="en-US" sz="1400" dirty="0"/>
              <a:t>Bornstein et al., 1990; 1991, 1992</a:t>
            </a:r>
          </a:p>
        </p:txBody>
      </p:sp>
      <p:pic>
        <p:nvPicPr>
          <p:cNvPr id="137221" name="Picture 5"/>
          <p:cNvPicPr>
            <a:picLocks noChangeAspect="1" noChangeArrowheads="1"/>
          </p:cNvPicPr>
          <p:nvPr/>
        </p:nvPicPr>
        <p:blipFill rotWithShape="1">
          <a:blip r:embed="rId3" cstate="print"/>
          <a:srcRect t="10738"/>
          <a:stretch/>
        </p:blipFill>
        <p:spPr bwMode="auto">
          <a:xfrm>
            <a:off x="990600" y="3105150"/>
            <a:ext cx="7408862" cy="2533650"/>
          </a:xfrm>
          <a:prstGeom prst="rect">
            <a:avLst/>
          </a:prstGeom>
          <a:noFill/>
          <a:ln w="9525">
            <a:noFill/>
            <a:miter lim="800000"/>
            <a:headEnd/>
            <a:tailEnd/>
          </a:ln>
          <a:effectLst/>
        </p:spPr>
      </p:pic>
      <p:sp>
        <p:nvSpPr>
          <p:cNvPr id="2" name="Rectangle 1"/>
          <p:cNvSpPr/>
          <p:nvPr/>
        </p:nvSpPr>
        <p:spPr>
          <a:xfrm>
            <a:off x="123030" y="5562600"/>
            <a:ext cx="7954169" cy="707886"/>
          </a:xfrm>
          <a:prstGeom prst="rect">
            <a:avLst/>
          </a:prstGeom>
        </p:spPr>
        <p:txBody>
          <a:bodyPr wrap="square">
            <a:spAutoFit/>
          </a:bodyPr>
          <a:lstStyle/>
          <a:p>
            <a:pPr lvl="2"/>
            <a:r>
              <a:rPr lang="en-US" sz="2000" dirty="0"/>
              <a:t>Differences in responsiveness assumed to be based on cultural history and value orientation</a:t>
            </a:r>
          </a:p>
        </p:txBody>
      </p:sp>
    </p:spTree>
    <p:extLst>
      <p:ext uri="{BB962C8B-B14F-4D97-AF65-F5344CB8AC3E}">
        <p14:creationId xmlns:p14="http://schemas.microsoft.com/office/powerpoint/2010/main" val="2263704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71538" y="192088"/>
            <a:ext cx="8162925" cy="1431925"/>
          </a:xfrm>
        </p:spPr>
        <p:txBody>
          <a:bodyPr>
            <a:normAutofit fontScale="90000"/>
          </a:bodyPr>
          <a:lstStyle/>
          <a:p>
            <a:pPr eaLnBrk="1" hangingPunct="1"/>
            <a:r>
              <a:rPr lang="en-US" dirty="0"/>
              <a:t>Turtle task </a:t>
            </a:r>
            <a:br>
              <a:rPr lang="en-US" dirty="0"/>
            </a:br>
            <a:r>
              <a:rPr lang="en-US" dirty="0"/>
              <a:t>24- to 31-month-olds </a:t>
            </a:r>
          </a:p>
        </p:txBody>
      </p:sp>
      <p:sp>
        <p:nvSpPr>
          <p:cNvPr id="45059" name="Rectangle 3"/>
          <p:cNvSpPr>
            <a:spLocks noGrp="1" noChangeArrowheads="1"/>
          </p:cNvSpPr>
          <p:nvPr>
            <p:ph type="body" idx="1"/>
          </p:nvPr>
        </p:nvSpPr>
        <p:spPr/>
        <p:txBody>
          <a:bodyPr/>
          <a:lstStyle/>
          <a:p>
            <a:pPr eaLnBrk="1" hangingPunct="1">
              <a:lnSpc>
                <a:spcPct val="90000"/>
              </a:lnSpc>
            </a:pPr>
            <a:r>
              <a:rPr lang="en-US" dirty="0"/>
              <a:t>Japanese mothers more frequently assisted their toddlers in fitting a shape before the toddlers had tried to fit the shape on their own (interdependence); </a:t>
            </a:r>
          </a:p>
          <a:p>
            <a:pPr eaLnBrk="1" hangingPunct="1">
              <a:lnSpc>
                <a:spcPct val="90000"/>
              </a:lnSpc>
            </a:pPr>
            <a:r>
              <a:rPr lang="en-US" dirty="0"/>
              <a:t>American toddlers did not attempt to fit more shapes on their own (autonomy); </a:t>
            </a:r>
          </a:p>
          <a:p>
            <a:pPr eaLnBrk="1" hangingPunct="1">
              <a:lnSpc>
                <a:spcPct val="90000"/>
              </a:lnSpc>
            </a:pPr>
            <a:r>
              <a:rPr lang="en-US" dirty="0"/>
              <a:t>More American toddlers left the task than did Japanese toddlers (autonomy).  </a:t>
            </a:r>
          </a:p>
        </p:txBody>
      </p:sp>
      <p:sp>
        <p:nvSpPr>
          <p:cNvPr id="2" name="Rectangle 1"/>
          <p:cNvSpPr/>
          <p:nvPr/>
        </p:nvSpPr>
        <p:spPr>
          <a:xfrm>
            <a:off x="4648200" y="6096000"/>
            <a:ext cx="3153427" cy="369332"/>
          </a:xfrm>
          <a:prstGeom prst="rect">
            <a:avLst/>
          </a:prstGeom>
        </p:spPr>
        <p:txBody>
          <a:bodyPr wrap="none">
            <a:spAutoFit/>
          </a:bodyPr>
          <a:lstStyle/>
          <a:p>
            <a:r>
              <a:rPr lang="nb-NO" dirty="0">
                <a:solidFill>
                  <a:srgbClr val="000000"/>
                </a:solidFill>
                <a:latin typeface="Times New Roman" panose="02020603050405020304" pitchFamily="18" charset="0"/>
              </a:rPr>
              <a:t>Messinger &amp; Freedman (1992)</a:t>
            </a:r>
            <a:endParaRPr lang="en-US" dirty="0"/>
          </a:p>
        </p:txBody>
      </p:sp>
    </p:spTree>
    <p:extLst>
      <p:ext uri="{BB962C8B-B14F-4D97-AF65-F5344CB8AC3E}">
        <p14:creationId xmlns:p14="http://schemas.microsoft.com/office/powerpoint/2010/main" val="874975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altLang="en-US"/>
              <a:t>Figure</a:t>
            </a:r>
          </a:p>
        </p:txBody>
      </p:sp>
      <p:pic>
        <p:nvPicPr>
          <p:cNvPr id="952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86106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995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8056-79EE-F718-956D-ECCA4768BE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432416-AC15-9F06-E4FA-73AB98241E5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4CE25D4-46A1-7AB3-8308-1ACA464DAAE6}"/>
              </a:ext>
            </a:extLst>
          </p:cNvPr>
          <p:cNvPicPr>
            <a:picLocks noChangeAspect="1"/>
          </p:cNvPicPr>
          <p:nvPr/>
        </p:nvPicPr>
        <p:blipFill>
          <a:blip r:embed="rId2"/>
          <a:stretch>
            <a:fillRect/>
          </a:stretch>
        </p:blipFill>
        <p:spPr>
          <a:xfrm>
            <a:off x="437712" y="0"/>
            <a:ext cx="8268576" cy="6858000"/>
          </a:xfrm>
          <a:prstGeom prst="rect">
            <a:avLst/>
          </a:prstGeom>
        </p:spPr>
      </p:pic>
    </p:spTree>
    <p:extLst>
      <p:ext uri="{BB962C8B-B14F-4D97-AF65-F5344CB8AC3E}">
        <p14:creationId xmlns:p14="http://schemas.microsoft.com/office/powerpoint/2010/main" val="443627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a:t>Video: Turtle task</a:t>
            </a:r>
          </a:p>
        </p:txBody>
      </p:sp>
      <p:sp>
        <p:nvSpPr>
          <p:cNvPr id="3" name="Content Placeholder 2"/>
          <p:cNvSpPr>
            <a:spLocks noGrp="1"/>
          </p:cNvSpPr>
          <p:nvPr>
            <p:ph idx="1"/>
          </p:nvPr>
        </p:nvSpPr>
        <p:spPr/>
        <p:txBody>
          <a:bodyPr/>
          <a:lstStyle/>
          <a:p>
            <a:r>
              <a:rPr lang="en-US" dirty="0"/>
              <a:t>American National (00)</a:t>
            </a:r>
          </a:p>
          <a:p>
            <a:r>
              <a:rPr lang="en-US" dirty="0"/>
              <a:t>Japanese American (11:10)</a:t>
            </a:r>
          </a:p>
          <a:p>
            <a:r>
              <a:rPr lang="en-US" dirty="0"/>
              <a:t>Japanese National (19:25)</a:t>
            </a:r>
          </a:p>
          <a:p>
            <a:endParaRPr lang="en-US" dirty="0"/>
          </a:p>
          <a:p>
            <a:r>
              <a:rPr lang="en-US" dirty="0"/>
              <a:t>Ds/users/video</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530739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17500" y="52388"/>
            <a:ext cx="8637588" cy="1431925"/>
          </a:xfrm>
        </p:spPr>
        <p:txBody>
          <a:bodyPr>
            <a:normAutofit fontScale="90000"/>
          </a:bodyPr>
          <a:lstStyle/>
          <a:p>
            <a:pPr eaLnBrk="1" hangingPunct="1"/>
            <a:r>
              <a:rPr lang="en-US" altLang="en-US"/>
              <a:t>Apparent developmental discontinuity</a:t>
            </a:r>
          </a:p>
        </p:txBody>
      </p:sp>
      <p:sp>
        <p:nvSpPr>
          <p:cNvPr id="99331" name="Rectangle 3"/>
          <p:cNvSpPr>
            <a:spLocks noGrp="1" noChangeArrowheads="1"/>
          </p:cNvSpPr>
          <p:nvPr>
            <p:ph type="body" idx="1"/>
          </p:nvPr>
        </p:nvSpPr>
        <p:spPr/>
        <p:txBody>
          <a:bodyPr/>
          <a:lstStyle/>
          <a:p>
            <a:pPr eaLnBrk="1" hangingPunct="1">
              <a:lnSpc>
                <a:spcPct val="90000"/>
              </a:lnSpc>
            </a:pPr>
            <a:r>
              <a:rPr lang="en-US" altLang="en-US" sz="2800" dirty="0"/>
              <a:t>While the desires of Japanese infants are indulged, school-age children are expected to regulate their desires to conform to the demands of working in a group (Hendry, 1986). </a:t>
            </a:r>
          </a:p>
          <a:p>
            <a:pPr eaLnBrk="1" hangingPunct="1">
              <a:lnSpc>
                <a:spcPct val="90000"/>
              </a:lnSpc>
            </a:pPr>
            <a:r>
              <a:rPr lang="en-US" altLang="en-US" sz="2800" dirty="0"/>
              <a:t>A sharp contrast is thought to exist between the infant-centered relationship with the mother in the home and the expectation that 3-year-olds, upon entrance to nursery school, will learn to conform to </a:t>
            </a:r>
            <a:r>
              <a:rPr lang="en-US" altLang="en-US" sz="2800" dirty="0" err="1"/>
              <a:t>shudan</a:t>
            </a:r>
            <a:r>
              <a:rPr lang="en-US" altLang="en-US" sz="2800" dirty="0"/>
              <a:t> </a:t>
            </a:r>
            <a:r>
              <a:rPr lang="en-US" altLang="en-US" sz="2800" dirty="0" err="1"/>
              <a:t>seikatsu</a:t>
            </a:r>
            <a:r>
              <a:rPr lang="en-US" altLang="en-US" sz="2800" dirty="0"/>
              <a:t>, 'life in a group' (Peak, 1989) </a:t>
            </a:r>
          </a:p>
          <a:p>
            <a:pPr lvl="1">
              <a:lnSpc>
                <a:spcPct val="90000"/>
              </a:lnSpc>
            </a:pPr>
            <a:r>
              <a:rPr lang="en-US" sz="2000">
                <a:hlinkClick r:id="rId3"/>
              </a:rPr>
              <a:t>Not captioned. https://www.youtube.com/watch?v=qLo0phnh-kA</a:t>
            </a:r>
          </a:p>
          <a:p>
            <a:pPr lvl="1">
              <a:lnSpc>
                <a:spcPct val="90000"/>
              </a:lnSpc>
            </a:pPr>
            <a:r>
              <a:rPr lang="en-US" sz="2000" dirty="0">
                <a:hlinkClick r:id="rId3"/>
              </a:rPr>
              <a:t>Captions/ produced https://www.youtube.com/watch?v=jv4oNvxCY5k</a:t>
            </a:r>
            <a:endParaRPr lang="en-US" sz="2000" dirty="0"/>
          </a:p>
          <a:p>
            <a:pPr lvl="1">
              <a:lnSpc>
                <a:spcPct val="90000"/>
              </a:lnSpc>
            </a:pPr>
            <a:endParaRPr lang="en-US" altLang="en-US" sz="2400" dirty="0"/>
          </a:p>
        </p:txBody>
      </p:sp>
      <p:sp>
        <p:nvSpPr>
          <p:cNvPr id="2" name="Rectangle 1"/>
          <p:cNvSpPr/>
          <p:nvPr/>
        </p:nvSpPr>
        <p:spPr>
          <a:xfrm>
            <a:off x="1447800" y="5562600"/>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995790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Culture and Peer Interactions </a:t>
            </a:r>
          </a:p>
        </p:txBody>
      </p:sp>
      <p:pic>
        <p:nvPicPr>
          <p:cNvPr id="5" name="Content Placeholder 4"/>
          <p:cNvPicPr>
            <a:picLocks noGrp="1" noChangeAspect="1"/>
          </p:cNvPicPr>
          <p:nvPr>
            <p:ph idx="1"/>
          </p:nvPr>
        </p:nvPicPr>
        <p:blipFill>
          <a:blip r:embed="rId3"/>
          <a:stretch>
            <a:fillRect/>
          </a:stretch>
        </p:blipFill>
        <p:spPr>
          <a:xfrm>
            <a:off x="914400" y="1570197"/>
            <a:ext cx="6553200" cy="4598254"/>
          </a:xfrm>
          <a:prstGeom prst="rect">
            <a:avLst/>
          </a:prstGeom>
        </p:spPr>
      </p:pic>
      <p:sp>
        <p:nvSpPr>
          <p:cNvPr id="4" name="TextBox 3"/>
          <p:cNvSpPr txBox="1"/>
          <p:nvPr/>
        </p:nvSpPr>
        <p:spPr>
          <a:xfrm>
            <a:off x="685800" y="6190222"/>
            <a:ext cx="7772400" cy="646331"/>
          </a:xfrm>
          <a:prstGeom prst="rect">
            <a:avLst/>
          </a:prstGeom>
          <a:noFill/>
        </p:spPr>
        <p:txBody>
          <a:bodyPr wrap="square" rtlCol="0">
            <a:spAutoFit/>
          </a:bodyPr>
          <a:lstStyle/>
          <a:p>
            <a:r>
              <a:rPr lang="en-US" dirty="0"/>
              <a:t>Chen, Wang, &amp; </a:t>
            </a:r>
            <a:r>
              <a:rPr lang="en-US" dirty="0" err="1"/>
              <a:t>DeSouza</a:t>
            </a:r>
            <a:r>
              <a:rPr lang="en-US" dirty="0"/>
              <a:t>, 2006. Temperament, socioemotional functioning, and peer relationships in Chinese and North American children.</a:t>
            </a:r>
          </a:p>
        </p:txBody>
      </p:sp>
      <p:sp>
        <p:nvSpPr>
          <p:cNvPr id="3" name="Rectangle 2"/>
          <p:cNvSpPr/>
          <p:nvPr/>
        </p:nvSpPr>
        <p:spPr>
          <a:xfrm>
            <a:off x="5274844" y="9829284"/>
            <a:ext cx="1531188" cy="369332"/>
          </a:xfrm>
          <a:prstGeom prst="rect">
            <a:avLst/>
          </a:prstGeom>
        </p:spPr>
        <p:txBody>
          <a:bodyPr wrap="none">
            <a:spAutoFit/>
          </a:bodyPr>
          <a:lstStyle/>
          <a:p>
            <a:r>
              <a:rPr lang="en-US" dirty="0"/>
              <a:t>(Chen, 2012)</a:t>
            </a:r>
          </a:p>
        </p:txBody>
      </p:sp>
    </p:spTree>
    <p:extLst>
      <p:ext uri="{BB962C8B-B14F-4D97-AF65-F5344CB8AC3E}">
        <p14:creationId xmlns:p14="http://schemas.microsoft.com/office/powerpoint/2010/main" val="2001898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CE18-CE4E-DFF7-2F73-86FBE29CFE88}"/>
              </a:ext>
            </a:extLst>
          </p:cNvPr>
          <p:cNvSpPr>
            <a:spLocks noGrp="1"/>
          </p:cNvSpPr>
          <p:nvPr>
            <p:ph type="title"/>
          </p:nvPr>
        </p:nvSpPr>
        <p:spPr/>
        <p:txBody>
          <a:bodyPr/>
          <a:lstStyle/>
          <a:p>
            <a:r>
              <a:rPr lang="en-US" dirty="0"/>
              <a:t>Japanese kids’ independence…</a:t>
            </a:r>
          </a:p>
        </p:txBody>
      </p:sp>
      <p:sp>
        <p:nvSpPr>
          <p:cNvPr id="3" name="Content Placeholder 2">
            <a:extLst>
              <a:ext uri="{FF2B5EF4-FFF2-40B4-BE49-F238E27FC236}">
                <a16:creationId xmlns:a16="http://schemas.microsoft.com/office/drawing/2014/main" id="{10D8D61B-2665-7AD2-8B2D-81940CCB6A75}"/>
              </a:ext>
            </a:extLst>
          </p:cNvPr>
          <p:cNvSpPr>
            <a:spLocks noGrp="1"/>
          </p:cNvSpPr>
          <p:nvPr>
            <p:ph idx="1"/>
          </p:nvPr>
        </p:nvSpPr>
        <p:spPr/>
        <p:txBody>
          <a:bodyPr/>
          <a:lstStyle/>
          <a:p>
            <a:r>
              <a:rPr lang="en-US" dirty="0">
                <a:hlinkClick r:id="rId2"/>
              </a:rPr>
              <a:t>https://www.youtube.com/watch?v=ls_sLSo-QE0</a:t>
            </a:r>
            <a:r>
              <a:rPr lang="en-US" dirty="0"/>
              <a:t> from 1:36</a:t>
            </a:r>
          </a:p>
        </p:txBody>
      </p:sp>
    </p:spTree>
    <p:extLst>
      <p:ext uri="{BB962C8B-B14F-4D97-AF65-F5344CB8AC3E}">
        <p14:creationId xmlns:p14="http://schemas.microsoft.com/office/powerpoint/2010/main" val="2156391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152400"/>
            <a:ext cx="9829800" cy="1252728"/>
          </a:xfrm>
        </p:spPr>
        <p:txBody>
          <a:bodyPr>
            <a:normAutofit/>
          </a:bodyPr>
          <a:lstStyle/>
          <a:p>
            <a:r>
              <a:rPr lang="en-US" dirty="0"/>
              <a:t>Culture and Peer Interactions </a:t>
            </a:r>
            <a:r>
              <a:rPr lang="en-US" sz="2400" dirty="0"/>
              <a:t>(Chen, 2012)</a:t>
            </a:r>
          </a:p>
        </p:txBody>
      </p:sp>
      <p:sp>
        <p:nvSpPr>
          <p:cNvPr id="3" name="Content Placeholder 2"/>
          <p:cNvSpPr>
            <a:spLocks noGrp="1"/>
          </p:cNvSpPr>
          <p:nvPr>
            <p:ph idx="1"/>
          </p:nvPr>
        </p:nvSpPr>
        <p:spPr/>
        <p:txBody>
          <a:bodyPr/>
          <a:lstStyle/>
          <a:p>
            <a:r>
              <a:rPr lang="en-US" dirty="0"/>
              <a:t>How is culture transmitted to a developing child?</a:t>
            </a:r>
          </a:p>
          <a:p>
            <a:pPr lvl="1"/>
            <a:r>
              <a:rPr lang="en-US" dirty="0"/>
              <a:t>Emphasis on </a:t>
            </a:r>
            <a:r>
              <a:rPr lang="en-US" i="1" dirty="0"/>
              <a:t>social mediation</a:t>
            </a:r>
          </a:p>
          <a:p>
            <a:pPr lvl="1"/>
            <a:endParaRPr lang="en-US" i="1" dirty="0"/>
          </a:p>
          <a:p>
            <a:pPr lvl="1"/>
            <a:endParaRPr lang="en-US" i="1" dirty="0"/>
          </a:p>
        </p:txBody>
      </p:sp>
      <p:sp>
        <p:nvSpPr>
          <p:cNvPr id="4" name="Oval 3"/>
          <p:cNvSpPr/>
          <p:nvPr/>
        </p:nvSpPr>
        <p:spPr>
          <a:xfrm>
            <a:off x="609600" y="35052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Culture</a:t>
            </a:r>
          </a:p>
        </p:txBody>
      </p:sp>
      <p:sp>
        <p:nvSpPr>
          <p:cNvPr id="5" name="Oval 4"/>
          <p:cNvSpPr/>
          <p:nvPr/>
        </p:nvSpPr>
        <p:spPr>
          <a:xfrm>
            <a:off x="3048000" y="3516923"/>
            <a:ext cx="1981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Peer Interactions</a:t>
            </a:r>
          </a:p>
        </p:txBody>
      </p:sp>
      <p:sp>
        <p:nvSpPr>
          <p:cNvPr id="6" name="Oval 5"/>
          <p:cNvSpPr/>
          <p:nvPr/>
        </p:nvSpPr>
        <p:spPr>
          <a:xfrm>
            <a:off x="5943600" y="3528646"/>
            <a:ext cx="22098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Development</a:t>
            </a:r>
          </a:p>
        </p:txBody>
      </p:sp>
      <p:cxnSp>
        <p:nvCxnSpPr>
          <p:cNvPr id="8" name="Straight Arrow Connector 7"/>
          <p:cNvCxnSpPr>
            <a:stCxn id="4" idx="6"/>
            <a:endCxn id="5" idx="2"/>
          </p:cNvCxnSpPr>
          <p:nvPr/>
        </p:nvCxnSpPr>
        <p:spPr>
          <a:xfrm>
            <a:off x="2209800" y="4267200"/>
            <a:ext cx="838200" cy="1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6"/>
            <a:endCxn id="6" idx="2"/>
          </p:cNvCxnSpPr>
          <p:nvPr/>
        </p:nvCxnSpPr>
        <p:spPr>
          <a:xfrm>
            <a:off x="5029200" y="4278923"/>
            <a:ext cx="914400" cy="1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333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372600" cy="1252728"/>
          </a:xfrm>
        </p:spPr>
        <p:txBody>
          <a:bodyPr>
            <a:normAutofit/>
          </a:bodyPr>
          <a:lstStyle/>
          <a:p>
            <a:r>
              <a:rPr lang="en-US" dirty="0"/>
              <a:t>Culture and Peer Interactions </a:t>
            </a:r>
            <a:r>
              <a:rPr lang="en-US" sz="2700" dirty="0"/>
              <a:t>(Chen, 2012)</a:t>
            </a:r>
          </a:p>
        </p:txBody>
      </p:sp>
      <p:sp>
        <p:nvSpPr>
          <p:cNvPr id="3" name="Content Placeholder 2"/>
          <p:cNvSpPr>
            <a:spLocks noGrp="1"/>
          </p:cNvSpPr>
          <p:nvPr>
            <p:ph idx="1"/>
          </p:nvPr>
        </p:nvSpPr>
        <p:spPr/>
        <p:txBody>
          <a:bodyPr/>
          <a:lstStyle/>
          <a:p>
            <a:r>
              <a:rPr lang="en-US" dirty="0"/>
              <a:t>What are some unique aspects of culture transmitted via peer interactions vs. other types of socialization experiences?</a:t>
            </a:r>
          </a:p>
          <a:p>
            <a:endParaRPr lang="en-US" i="1" dirty="0"/>
          </a:p>
          <a:p>
            <a:pPr lvl="1"/>
            <a:endParaRPr lang="en-US" i="1" dirty="0"/>
          </a:p>
          <a:p>
            <a:pPr lvl="1"/>
            <a:endParaRPr lang="en-US" i="1" dirty="0"/>
          </a:p>
        </p:txBody>
      </p:sp>
    </p:spTree>
    <p:extLst>
      <p:ext uri="{BB962C8B-B14F-4D97-AF65-F5344CB8AC3E}">
        <p14:creationId xmlns:p14="http://schemas.microsoft.com/office/powerpoint/2010/main" val="2434836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43037" y="2614612"/>
            <a:ext cx="6257925" cy="1628775"/>
          </a:xfrm>
          <a:prstGeom prst="rect">
            <a:avLst/>
          </a:prstGeom>
        </p:spPr>
      </p:pic>
      <p:sp>
        <p:nvSpPr>
          <p:cNvPr id="5" name="Rectangle 4"/>
          <p:cNvSpPr/>
          <p:nvPr/>
        </p:nvSpPr>
        <p:spPr>
          <a:xfrm>
            <a:off x="2133600" y="4610402"/>
            <a:ext cx="4572000" cy="1477328"/>
          </a:xfrm>
          <a:prstGeom prst="rect">
            <a:avLst/>
          </a:prstGeom>
        </p:spPr>
        <p:txBody>
          <a:bodyPr>
            <a:spAutoFit/>
          </a:bodyPr>
          <a:lstStyle/>
          <a:p>
            <a:r>
              <a:rPr lang="en-US" u="sng" dirty="0">
                <a:solidFill>
                  <a:srgbClr val="800080"/>
                </a:solidFill>
                <a:latin typeface="Arial" panose="020B0604020202020204" pitchFamily="34" charset="0"/>
                <a:hlinkClick r:id="rId3"/>
              </a:rPr>
              <a:t>Chen, X., Chen, H., Li, D., &amp; Wang, L. (2009). Early childhood behavioral inhibition and social and school adjustment in Chinese children: A 5-year longitudinal study. </a:t>
            </a:r>
            <a:r>
              <a:rPr lang="en-US" i="1" u="sng" dirty="0">
                <a:solidFill>
                  <a:srgbClr val="800080"/>
                </a:solidFill>
                <a:latin typeface="Arial" panose="020B0604020202020204" pitchFamily="34" charset="0"/>
                <a:hlinkClick r:id="rId3"/>
              </a:rPr>
              <a:t>Child Development, 80</a:t>
            </a:r>
            <a:r>
              <a:rPr lang="en-US" u="sng" dirty="0">
                <a:solidFill>
                  <a:srgbClr val="800080"/>
                </a:solidFill>
                <a:latin typeface="Arial" panose="020B0604020202020204" pitchFamily="34" charset="0"/>
                <a:hlinkClick r:id="rId3"/>
              </a:rPr>
              <a:t>, 1692-1704.</a:t>
            </a:r>
            <a:endParaRPr lang="en-US" dirty="0"/>
          </a:p>
        </p:txBody>
      </p:sp>
    </p:spTree>
    <p:extLst>
      <p:ext uri="{BB962C8B-B14F-4D97-AF65-F5344CB8AC3E}">
        <p14:creationId xmlns:p14="http://schemas.microsoft.com/office/powerpoint/2010/main" val="2445114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Behavioral Inhibition in </a:t>
            </a:r>
            <a:br>
              <a:rPr lang="en-US" dirty="0"/>
            </a:br>
            <a:r>
              <a:rPr lang="en-US" dirty="0"/>
              <a:t>Chinese Children</a:t>
            </a:r>
          </a:p>
        </p:txBody>
      </p:sp>
      <p:sp>
        <p:nvSpPr>
          <p:cNvPr id="3" name="Content Placeholder 2"/>
          <p:cNvSpPr>
            <a:spLocks noGrp="1"/>
          </p:cNvSpPr>
          <p:nvPr>
            <p:ph idx="4294967295"/>
          </p:nvPr>
        </p:nvSpPr>
        <p:spPr>
          <a:xfrm>
            <a:off x="457200" y="1646237"/>
            <a:ext cx="8229600" cy="4526280"/>
          </a:xfrm>
          <a:prstGeom prst="rect">
            <a:avLst/>
          </a:prstGeom>
        </p:spPr>
        <p:txBody>
          <a:bodyPr>
            <a:normAutofit lnSpcReduction="10000"/>
          </a:bodyPr>
          <a:lstStyle/>
          <a:p>
            <a:r>
              <a:rPr lang="en-US" dirty="0"/>
              <a:t>Behavioral Inhibition (BI)  </a:t>
            </a:r>
          </a:p>
          <a:p>
            <a:pPr lvl="1"/>
            <a:r>
              <a:rPr lang="en-US" dirty="0"/>
              <a:t> tendency to exhibit vigilance, anxiety, and wariness in response to unfamiliar/challenging situations</a:t>
            </a:r>
          </a:p>
          <a:p>
            <a:pPr lvl="1"/>
            <a:r>
              <a:rPr lang="en-US" dirty="0"/>
              <a:t>stable temperamental factor, affects up to 15% of typically developing children (Fox et al., 2005)</a:t>
            </a:r>
          </a:p>
          <a:p>
            <a:r>
              <a:rPr lang="en-US" dirty="0"/>
              <a:t>In West, associated with socioemotional and school difficulties, social anxiety, depression</a:t>
            </a:r>
          </a:p>
          <a:p>
            <a:r>
              <a:rPr lang="en-US" dirty="0"/>
              <a:t>But does BI have same significance in different cultural contexts?</a:t>
            </a:r>
          </a:p>
          <a:p>
            <a:endParaRPr lang="en-US" dirty="0"/>
          </a:p>
          <a:p>
            <a:pPr lvl="1"/>
            <a:endParaRPr lang="en-US" dirty="0"/>
          </a:p>
        </p:txBody>
      </p:sp>
    </p:spTree>
    <p:extLst>
      <p:ext uri="{BB962C8B-B14F-4D97-AF65-F5344CB8AC3E}">
        <p14:creationId xmlns:p14="http://schemas.microsoft.com/office/powerpoint/2010/main" val="412508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Mechanisms leading to negative outcomes?  </a:t>
            </a:r>
          </a:p>
        </p:txBody>
      </p:sp>
      <p:sp>
        <p:nvSpPr>
          <p:cNvPr id="3" name="Content Placeholder 2"/>
          <p:cNvSpPr>
            <a:spLocks noGrp="1"/>
          </p:cNvSpPr>
          <p:nvPr>
            <p:ph idx="4294967295"/>
          </p:nvPr>
        </p:nvSpPr>
        <p:spPr>
          <a:xfrm>
            <a:off x="457200" y="1646237"/>
            <a:ext cx="8229600" cy="4526280"/>
          </a:xfrm>
          <a:prstGeom prst="rect">
            <a:avLst/>
          </a:prstGeom>
        </p:spPr>
        <p:txBody>
          <a:bodyPr>
            <a:normAutofit/>
          </a:bodyPr>
          <a:lstStyle/>
          <a:p>
            <a:pPr lvl="1"/>
            <a:r>
              <a:rPr lang="en-US" dirty="0"/>
              <a:t>Caregiver attitudes (e.g., rejection, disapproval)</a:t>
            </a:r>
          </a:p>
          <a:p>
            <a:pPr lvl="1"/>
            <a:r>
              <a:rPr lang="en-US" dirty="0"/>
              <a:t>Responses of caregivers, teachers</a:t>
            </a:r>
          </a:p>
          <a:p>
            <a:pPr lvl="1"/>
            <a:r>
              <a:rPr lang="en-US" dirty="0"/>
              <a:t> Lack of peer acceptance</a:t>
            </a:r>
          </a:p>
          <a:p>
            <a:pPr lvl="1"/>
            <a:r>
              <a:rPr lang="en-US" dirty="0"/>
              <a:t>Negative self-perceptions</a:t>
            </a:r>
          </a:p>
          <a:p>
            <a:pPr>
              <a:buNone/>
            </a:pPr>
            <a:endParaRPr lang="en-US" dirty="0"/>
          </a:p>
          <a:p>
            <a:pPr marL="118872" indent="0">
              <a:buNone/>
            </a:pPr>
            <a:endParaRPr lang="en-US" dirty="0"/>
          </a:p>
          <a:p>
            <a:r>
              <a:rPr lang="en-US" dirty="0"/>
              <a:t>But does BI have same significance in different cultural contexts?</a:t>
            </a:r>
          </a:p>
        </p:txBody>
      </p:sp>
    </p:spTree>
    <p:extLst>
      <p:ext uri="{BB962C8B-B14F-4D97-AF65-F5344CB8AC3E}">
        <p14:creationId xmlns:p14="http://schemas.microsoft.com/office/powerpoint/2010/main" val="182442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Behavioral Inhibition in </a:t>
            </a:r>
            <a:br>
              <a:rPr lang="en-US" dirty="0"/>
            </a:br>
            <a:r>
              <a:rPr lang="en-US" dirty="0"/>
              <a:t>Chinese Children</a:t>
            </a:r>
          </a:p>
        </p:txBody>
      </p:sp>
      <p:sp>
        <p:nvSpPr>
          <p:cNvPr id="3" name="Content Placeholder 2"/>
          <p:cNvSpPr>
            <a:spLocks noGrp="1"/>
          </p:cNvSpPr>
          <p:nvPr>
            <p:ph idx="4294967295"/>
          </p:nvPr>
        </p:nvSpPr>
        <p:spPr>
          <a:xfrm>
            <a:off x="457200" y="1646237"/>
            <a:ext cx="8229600" cy="4526280"/>
          </a:xfrm>
          <a:prstGeom prst="rect">
            <a:avLst/>
          </a:prstGeom>
        </p:spPr>
        <p:txBody>
          <a:bodyPr/>
          <a:lstStyle/>
          <a:p>
            <a:r>
              <a:rPr lang="en-US" dirty="0"/>
              <a:t>Hypotheses</a:t>
            </a:r>
          </a:p>
          <a:p>
            <a:pPr lvl="1"/>
            <a:r>
              <a:rPr lang="en-US" dirty="0"/>
              <a:t>Inhibition will be positively associated with: </a:t>
            </a:r>
          </a:p>
          <a:p>
            <a:pPr lvl="2"/>
            <a:r>
              <a:rPr lang="en-US" dirty="0"/>
              <a:t>Cooperative behavior</a:t>
            </a:r>
          </a:p>
          <a:p>
            <a:pPr lvl="2"/>
            <a:r>
              <a:rPr lang="en-US" dirty="0"/>
              <a:t>Peer integration and social status</a:t>
            </a:r>
          </a:p>
          <a:p>
            <a:pPr lvl="2"/>
            <a:r>
              <a:rPr lang="en-US" dirty="0"/>
              <a:t>Positive school attitudes</a:t>
            </a:r>
          </a:p>
          <a:p>
            <a:pPr lvl="2"/>
            <a:r>
              <a:rPr lang="en-US" dirty="0"/>
              <a:t>School competence</a:t>
            </a:r>
          </a:p>
          <a:p>
            <a:pPr lvl="1"/>
            <a:r>
              <a:rPr lang="en-US" dirty="0"/>
              <a:t>Inhibition will be negatively associated with:</a:t>
            </a:r>
          </a:p>
          <a:p>
            <a:pPr lvl="2"/>
            <a:r>
              <a:rPr lang="en-US" dirty="0"/>
              <a:t>Antagonistic behavior</a:t>
            </a:r>
          </a:p>
          <a:p>
            <a:pPr lvl="2"/>
            <a:r>
              <a:rPr lang="en-US" dirty="0"/>
              <a:t>School problems</a:t>
            </a:r>
          </a:p>
          <a:p>
            <a:pPr lvl="3"/>
            <a:endParaRPr lang="en-US" dirty="0"/>
          </a:p>
        </p:txBody>
      </p:sp>
    </p:spTree>
    <p:extLst>
      <p:ext uri="{BB962C8B-B14F-4D97-AF65-F5344CB8AC3E}">
        <p14:creationId xmlns:p14="http://schemas.microsoft.com/office/powerpoint/2010/main" val="238310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C150-3F2C-1613-23A5-46B153D32AB6}"/>
              </a:ext>
            </a:extLst>
          </p:cNvPr>
          <p:cNvSpPr>
            <a:spLocks noGrp="1"/>
          </p:cNvSpPr>
          <p:nvPr>
            <p:ph type="title"/>
          </p:nvPr>
        </p:nvSpPr>
        <p:spPr>
          <a:xfrm>
            <a:off x="0" y="0"/>
            <a:ext cx="9220200" cy="1252728"/>
          </a:xfrm>
        </p:spPr>
        <p:txBody>
          <a:bodyPr>
            <a:noAutofit/>
          </a:bodyPr>
          <a:lstStyle/>
          <a:p>
            <a:r>
              <a:rPr lang="en-US" sz="3200" dirty="0"/>
              <a:t>Speech and song in 21 urban/rural/small-scale societies--many languages</a:t>
            </a:r>
          </a:p>
        </p:txBody>
      </p:sp>
      <p:sp>
        <p:nvSpPr>
          <p:cNvPr id="3" name="Content Placeholder 2">
            <a:extLst>
              <a:ext uri="{FF2B5EF4-FFF2-40B4-BE49-F238E27FC236}">
                <a16:creationId xmlns:a16="http://schemas.microsoft.com/office/drawing/2014/main" id="{E2090DAC-6D43-5FF0-23B7-5F69C1DAD0E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E8DCE8F-4A47-B245-6F77-F9A0C54A394B}"/>
              </a:ext>
            </a:extLst>
          </p:cNvPr>
          <p:cNvPicPr>
            <a:picLocks noChangeAspect="1"/>
          </p:cNvPicPr>
          <p:nvPr/>
        </p:nvPicPr>
        <p:blipFill>
          <a:blip r:embed="rId2"/>
          <a:stretch>
            <a:fillRect/>
          </a:stretch>
        </p:blipFill>
        <p:spPr>
          <a:xfrm>
            <a:off x="0" y="1036811"/>
            <a:ext cx="9144000" cy="4784377"/>
          </a:xfrm>
          <a:prstGeom prst="rect">
            <a:avLst/>
          </a:prstGeom>
        </p:spPr>
      </p:pic>
    </p:spTree>
    <p:extLst>
      <p:ext uri="{BB962C8B-B14F-4D97-AF65-F5344CB8AC3E}">
        <p14:creationId xmlns:p14="http://schemas.microsoft.com/office/powerpoint/2010/main" val="3155627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Behavioral Inhibition in </a:t>
            </a:r>
            <a:br>
              <a:rPr lang="en-US" dirty="0"/>
            </a:br>
            <a:r>
              <a:rPr lang="en-US" dirty="0"/>
              <a:t>Chinese Children</a:t>
            </a:r>
          </a:p>
        </p:txBody>
      </p:sp>
      <p:sp>
        <p:nvSpPr>
          <p:cNvPr id="3" name="Content Placeholder 2"/>
          <p:cNvSpPr>
            <a:spLocks noGrp="1"/>
          </p:cNvSpPr>
          <p:nvPr>
            <p:ph idx="4294967295"/>
          </p:nvPr>
        </p:nvSpPr>
        <p:spPr>
          <a:xfrm>
            <a:off x="457200" y="1646237"/>
            <a:ext cx="8229600" cy="4526280"/>
          </a:xfrm>
          <a:prstGeom prst="rect">
            <a:avLst/>
          </a:prstGeom>
        </p:spPr>
        <p:txBody>
          <a:bodyPr>
            <a:normAutofit lnSpcReduction="10000"/>
          </a:bodyPr>
          <a:lstStyle/>
          <a:p>
            <a:r>
              <a:rPr lang="en-US" dirty="0"/>
              <a:t>Measures</a:t>
            </a:r>
          </a:p>
          <a:p>
            <a:endParaRPr lang="en-US" dirty="0"/>
          </a:p>
          <a:p>
            <a:r>
              <a:rPr lang="en-US" dirty="0"/>
              <a:t>2 years</a:t>
            </a:r>
          </a:p>
          <a:p>
            <a:pPr lvl="1"/>
            <a:r>
              <a:rPr lang="en-US" dirty="0"/>
              <a:t>Behavioral Inhibition</a:t>
            </a:r>
          </a:p>
          <a:p>
            <a:pPr lvl="2"/>
            <a:r>
              <a:rPr lang="en-US" dirty="0"/>
              <a:t>Observational paradigm – single composite score</a:t>
            </a:r>
          </a:p>
          <a:p>
            <a:pPr lvl="3"/>
            <a:r>
              <a:rPr lang="en-US" dirty="0"/>
              <a:t>Child plays with toys while mom fills out questionnaire in same room</a:t>
            </a:r>
          </a:p>
          <a:p>
            <a:pPr lvl="3"/>
            <a:r>
              <a:rPr lang="en-US" dirty="0"/>
              <a:t>Clean up</a:t>
            </a:r>
          </a:p>
          <a:p>
            <a:pPr lvl="3"/>
            <a:r>
              <a:rPr lang="en-US" dirty="0"/>
              <a:t>Unfamiliar woman enters, plays with novel toys, and encourages child to join play</a:t>
            </a:r>
          </a:p>
          <a:p>
            <a:pPr lvl="3"/>
            <a:r>
              <a:rPr lang="en-US" dirty="0"/>
              <a:t>Similar situation repeated</a:t>
            </a:r>
          </a:p>
          <a:p>
            <a:endParaRPr lang="en-US" dirty="0"/>
          </a:p>
          <a:p>
            <a:pPr>
              <a:buNone/>
            </a:pPr>
            <a:endParaRPr lang="en-US" dirty="0"/>
          </a:p>
        </p:txBody>
      </p:sp>
    </p:spTree>
    <p:extLst>
      <p:ext uri="{BB962C8B-B14F-4D97-AF65-F5344CB8AC3E}">
        <p14:creationId xmlns:p14="http://schemas.microsoft.com/office/powerpoint/2010/main" val="1560156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Behavioral Inhibition in </a:t>
            </a:r>
            <a:br>
              <a:rPr lang="en-US" dirty="0"/>
            </a:br>
            <a:r>
              <a:rPr lang="en-US" dirty="0"/>
              <a:t>Chinese Children</a:t>
            </a:r>
          </a:p>
        </p:txBody>
      </p:sp>
      <p:sp>
        <p:nvSpPr>
          <p:cNvPr id="3" name="Content Placeholder 2"/>
          <p:cNvSpPr>
            <a:spLocks noGrp="1"/>
          </p:cNvSpPr>
          <p:nvPr>
            <p:ph idx="4294967295"/>
          </p:nvPr>
        </p:nvSpPr>
        <p:spPr>
          <a:xfrm>
            <a:off x="457200" y="1524000"/>
            <a:ext cx="8229600" cy="4526280"/>
          </a:xfrm>
          <a:prstGeom prst="rect">
            <a:avLst/>
          </a:prstGeom>
        </p:spPr>
        <p:txBody>
          <a:bodyPr>
            <a:normAutofit fontScale="92500" lnSpcReduction="20000"/>
          </a:bodyPr>
          <a:lstStyle/>
          <a:p>
            <a:r>
              <a:rPr lang="en-US" dirty="0"/>
              <a:t>7 years</a:t>
            </a:r>
          </a:p>
          <a:p>
            <a:pPr lvl="1"/>
            <a:r>
              <a:rPr lang="en-US" dirty="0"/>
              <a:t>Peer Interaction Paradigm (Quartets)</a:t>
            </a:r>
          </a:p>
          <a:p>
            <a:pPr lvl="2"/>
            <a:r>
              <a:rPr lang="en-US" dirty="0"/>
              <a:t>Cooperative Behavior</a:t>
            </a:r>
          </a:p>
          <a:p>
            <a:pPr lvl="2"/>
            <a:r>
              <a:rPr lang="en-US" dirty="0"/>
              <a:t>Antagonistic Behavior</a:t>
            </a:r>
          </a:p>
          <a:p>
            <a:pPr lvl="1"/>
            <a:r>
              <a:rPr lang="en-US" dirty="0"/>
              <a:t>Social Adjustment</a:t>
            </a:r>
          </a:p>
          <a:p>
            <a:pPr lvl="2"/>
            <a:r>
              <a:rPr lang="en-US" dirty="0"/>
              <a:t>Child-rated peer liking</a:t>
            </a:r>
          </a:p>
          <a:p>
            <a:pPr lvl="2"/>
            <a:r>
              <a:rPr lang="en-US" dirty="0"/>
              <a:t>Child-perceived social integration</a:t>
            </a:r>
          </a:p>
          <a:p>
            <a:pPr lvl="1"/>
            <a:r>
              <a:rPr lang="en-US" dirty="0"/>
              <a:t>School Adjustment</a:t>
            </a:r>
          </a:p>
          <a:p>
            <a:pPr lvl="2"/>
            <a:r>
              <a:rPr lang="en-US" dirty="0"/>
              <a:t>School attitudes (child)</a:t>
            </a:r>
          </a:p>
          <a:p>
            <a:pPr lvl="2"/>
            <a:r>
              <a:rPr lang="en-US" dirty="0"/>
              <a:t>School competence (teacher)</a:t>
            </a:r>
          </a:p>
          <a:p>
            <a:pPr lvl="2"/>
            <a:r>
              <a:rPr lang="en-US" dirty="0"/>
              <a:t>Learning problems (teacher)</a:t>
            </a:r>
          </a:p>
          <a:p>
            <a:pPr lvl="2"/>
            <a:r>
              <a:rPr lang="en-US" dirty="0"/>
              <a:t>Distinguished studentship</a:t>
            </a:r>
          </a:p>
          <a:p>
            <a:pPr>
              <a:buNone/>
            </a:pPr>
            <a:endParaRPr lang="en-US" dirty="0"/>
          </a:p>
          <a:p>
            <a:pPr>
              <a:buNone/>
            </a:pPr>
            <a:endParaRPr lang="en-US" dirty="0"/>
          </a:p>
        </p:txBody>
      </p:sp>
    </p:spTree>
    <p:extLst>
      <p:ext uri="{BB962C8B-B14F-4D97-AF65-F5344CB8AC3E}">
        <p14:creationId xmlns:p14="http://schemas.microsoft.com/office/powerpoint/2010/main" val="2693742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Age 2 inhibition predicts </a:t>
            </a:r>
            <a:br>
              <a:rPr lang="en-US" dirty="0"/>
            </a:br>
            <a:r>
              <a:rPr lang="en-US" dirty="0"/>
              <a:t>positive age 7 outcomes</a:t>
            </a:r>
          </a:p>
        </p:txBody>
      </p:sp>
      <p:sp>
        <p:nvSpPr>
          <p:cNvPr id="7" name="TextBox 6"/>
          <p:cNvSpPr txBox="1"/>
          <p:nvPr/>
        </p:nvSpPr>
        <p:spPr>
          <a:xfrm>
            <a:off x="457200" y="8382000"/>
            <a:ext cx="4534831" cy="584775"/>
          </a:xfrm>
          <a:prstGeom prst="rect">
            <a:avLst/>
          </a:prstGeom>
          <a:noFill/>
        </p:spPr>
        <p:txBody>
          <a:bodyPr wrap="none" rtlCol="0">
            <a:spAutoFit/>
          </a:bodyPr>
          <a:lstStyle/>
          <a:p>
            <a:r>
              <a:rPr lang="en-US" sz="3200" dirty="0">
                <a:latin typeface="+mn-lt"/>
              </a:rPr>
              <a:t>Predictive Associations</a:t>
            </a:r>
          </a:p>
        </p:txBody>
      </p:sp>
      <p:pic>
        <p:nvPicPr>
          <p:cNvPr id="3" name="Picture 2"/>
          <p:cNvPicPr>
            <a:picLocks noChangeAspect="1"/>
          </p:cNvPicPr>
          <p:nvPr/>
        </p:nvPicPr>
        <p:blipFill>
          <a:blip r:embed="rId3"/>
          <a:stretch>
            <a:fillRect/>
          </a:stretch>
        </p:blipFill>
        <p:spPr>
          <a:xfrm>
            <a:off x="120502" y="1981200"/>
            <a:ext cx="9023498" cy="2895600"/>
          </a:xfrm>
          <a:prstGeom prst="rect">
            <a:avLst/>
          </a:prstGeom>
        </p:spPr>
      </p:pic>
    </p:spTree>
    <p:extLst>
      <p:ext uri="{BB962C8B-B14F-4D97-AF65-F5344CB8AC3E}">
        <p14:creationId xmlns:p14="http://schemas.microsoft.com/office/powerpoint/2010/main" val="568067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Limitations?</a:t>
            </a:r>
          </a:p>
        </p:txBody>
      </p:sp>
      <p:sp>
        <p:nvSpPr>
          <p:cNvPr id="3" name="Content Placeholder 2"/>
          <p:cNvSpPr>
            <a:spLocks noGrp="1"/>
          </p:cNvSpPr>
          <p:nvPr>
            <p:ph idx="4294967295"/>
          </p:nvPr>
        </p:nvSpPr>
        <p:spPr>
          <a:xfrm>
            <a:off x="457200" y="1646237"/>
            <a:ext cx="8229600" cy="4526280"/>
          </a:xfrm>
          <a:prstGeom prst="rect">
            <a:avLst/>
          </a:prstGeom>
        </p:spPr>
        <p:txBody>
          <a:bodyPr>
            <a:normAutofit fontScale="92500" lnSpcReduction="20000"/>
          </a:bodyPr>
          <a:lstStyle/>
          <a:p>
            <a:r>
              <a:rPr lang="en-US" dirty="0"/>
              <a:t>BI has also been linked to higher morning cortisol, higher startle response, and elevated morning cortisol (</a:t>
            </a:r>
            <a:r>
              <a:rPr lang="en-US" dirty="0" err="1"/>
              <a:t>Degnan</a:t>
            </a:r>
            <a:r>
              <a:rPr lang="en-US" dirty="0"/>
              <a:t>, </a:t>
            </a:r>
            <a:r>
              <a:rPr lang="en-US" dirty="0" err="1"/>
              <a:t>Alams</a:t>
            </a:r>
            <a:r>
              <a:rPr lang="en-US" dirty="0"/>
              <a:t>, &amp; Fox, 2010). Are these physiological differences a function of BI or of parental/environmental/cultural responses to BI?</a:t>
            </a:r>
          </a:p>
          <a:p>
            <a:endParaRPr lang="en-US" dirty="0"/>
          </a:p>
          <a:p>
            <a:r>
              <a:rPr lang="en-US" dirty="0"/>
              <a:t>How </a:t>
            </a:r>
            <a:r>
              <a:rPr lang="en-US" dirty="0" err="1"/>
              <a:t>generalizable</a:t>
            </a:r>
            <a:r>
              <a:rPr lang="en-US" dirty="0"/>
              <a:t> do you think the findings are…</a:t>
            </a:r>
          </a:p>
          <a:p>
            <a:pPr lvl="1"/>
            <a:r>
              <a:rPr lang="en-US" dirty="0"/>
              <a:t>At other times (vs. 1994-1999)?</a:t>
            </a:r>
          </a:p>
          <a:p>
            <a:pPr lvl="1"/>
            <a:r>
              <a:rPr lang="en-US" dirty="0"/>
              <a:t>To other regions?</a:t>
            </a:r>
          </a:p>
          <a:p>
            <a:pPr lvl="1">
              <a:buNone/>
            </a:pPr>
            <a:endParaRPr lang="en-US" dirty="0"/>
          </a:p>
          <a:p>
            <a:endParaRPr lang="en-US" dirty="0"/>
          </a:p>
          <a:p>
            <a:pPr>
              <a:buNone/>
            </a:pPr>
            <a:endParaRPr lang="en-US" dirty="0"/>
          </a:p>
        </p:txBody>
      </p:sp>
    </p:spTree>
    <p:extLst>
      <p:ext uri="{BB962C8B-B14F-4D97-AF65-F5344CB8AC3E}">
        <p14:creationId xmlns:p14="http://schemas.microsoft.com/office/powerpoint/2010/main" val="2179539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Cultural and developmental change</a:t>
            </a:r>
          </a:p>
        </p:txBody>
      </p:sp>
      <p:pic>
        <p:nvPicPr>
          <p:cNvPr id="4" name="Content Placeholder 3"/>
          <p:cNvPicPr>
            <a:picLocks noGrp="1" noChangeAspect="1"/>
          </p:cNvPicPr>
          <p:nvPr>
            <p:ph idx="1"/>
          </p:nvPr>
        </p:nvPicPr>
        <p:blipFill rotWithShape="1">
          <a:blip r:embed="rId2"/>
          <a:srcRect l="13230" t="4942" r="14004" b="55224"/>
          <a:stretch/>
        </p:blipFill>
        <p:spPr>
          <a:xfrm>
            <a:off x="0" y="1600200"/>
            <a:ext cx="6337636" cy="3429000"/>
          </a:xfrm>
          <a:prstGeom prst="rect">
            <a:avLst/>
          </a:prstGeom>
        </p:spPr>
      </p:pic>
      <p:sp>
        <p:nvSpPr>
          <p:cNvPr id="5" name="Rectangle 4"/>
          <p:cNvSpPr/>
          <p:nvPr/>
        </p:nvSpPr>
        <p:spPr>
          <a:xfrm>
            <a:off x="4114800" y="6119336"/>
            <a:ext cx="5018314" cy="577081"/>
          </a:xfrm>
          <a:prstGeom prst="rect">
            <a:avLst/>
          </a:prstGeom>
        </p:spPr>
        <p:txBody>
          <a:bodyPr wrap="square">
            <a:spAutoFit/>
          </a:bodyPr>
          <a:lstStyle/>
          <a:p>
            <a:pPr marR="0"/>
            <a:r>
              <a:rPr lang="en-US" sz="1050" dirty="0">
                <a:latin typeface="Segoe UI" panose="020B0502040204020203" pitchFamily="34" charset="0"/>
              </a:rPr>
              <a:t>Yang, F., Chen, X., &amp; Wang, L. (2015). Shyness-Sensitivity and Social, School, and Psychological Adjustment in Urban Chinese Children: A Four-Wave Longitudinal Study. </a:t>
            </a:r>
            <a:r>
              <a:rPr lang="en-US" sz="1050" i="1" dirty="0">
                <a:latin typeface="Segoe UI" panose="020B0502040204020203" pitchFamily="34" charset="0"/>
              </a:rPr>
              <a:t>Child Development, n/a-n/a. </a:t>
            </a:r>
            <a:r>
              <a:rPr lang="en-US" sz="1050" i="1" dirty="0" err="1">
                <a:latin typeface="Segoe UI" panose="020B0502040204020203" pitchFamily="34" charset="0"/>
              </a:rPr>
              <a:t>doi</a:t>
            </a:r>
            <a:r>
              <a:rPr lang="en-US" sz="1050" i="1" dirty="0">
                <a:latin typeface="Segoe UI" panose="020B0502040204020203" pitchFamily="34" charset="0"/>
              </a:rPr>
              <a:t>: 10.1111/cdev.12414</a:t>
            </a:r>
          </a:p>
        </p:txBody>
      </p:sp>
      <p:pic>
        <p:nvPicPr>
          <p:cNvPr id="6" name="Content Placeholder 3"/>
          <p:cNvPicPr>
            <a:picLocks noChangeAspect="1"/>
          </p:cNvPicPr>
          <p:nvPr/>
        </p:nvPicPr>
        <p:blipFill rotWithShape="1">
          <a:blip r:embed="rId2"/>
          <a:srcRect l="13939" t="52048" r="16858" b="7826"/>
          <a:stretch/>
        </p:blipFill>
        <p:spPr>
          <a:xfrm>
            <a:off x="3505200" y="2955512"/>
            <a:ext cx="5653501" cy="3239832"/>
          </a:xfrm>
          <a:prstGeom prst="rect">
            <a:avLst/>
          </a:prstGeom>
        </p:spPr>
      </p:pic>
      <p:sp>
        <p:nvSpPr>
          <p:cNvPr id="3" name="Rectangle 2"/>
          <p:cNvSpPr/>
          <p:nvPr/>
        </p:nvSpPr>
        <p:spPr>
          <a:xfrm>
            <a:off x="304800" y="5221224"/>
            <a:ext cx="3134191" cy="646331"/>
          </a:xfrm>
          <a:prstGeom prst="rect">
            <a:avLst/>
          </a:prstGeom>
        </p:spPr>
        <p:txBody>
          <a:bodyPr wrap="none">
            <a:spAutoFit/>
          </a:bodyPr>
          <a:lstStyle/>
          <a:p>
            <a:pPr algn="ctr"/>
            <a:r>
              <a:rPr lang="en-US" dirty="0"/>
              <a:t>Is cultural change producing </a:t>
            </a:r>
          </a:p>
          <a:p>
            <a:pPr algn="ctr"/>
            <a:r>
              <a:rPr lang="en-US" dirty="0"/>
              <a:t>developmental change?</a:t>
            </a:r>
          </a:p>
        </p:txBody>
      </p:sp>
    </p:spTree>
    <p:extLst>
      <p:ext uri="{BB962C8B-B14F-4D97-AF65-F5344CB8AC3E}">
        <p14:creationId xmlns:p14="http://schemas.microsoft.com/office/powerpoint/2010/main" val="146378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1905000" y="1763486"/>
            <a:ext cx="5257800" cy="434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p:cNvSpPr/>
          <p:nvPr/>
        </p:nvSpPr>
        <p:spPr>
          <a:xfrm>
            <a:off x="2590800" y="3148693"/>
            <a:ext cx="1447800" cy="1572986"/>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Culture</a:t>
            </a:r>
          </a:p>
        </p:txBody>
      </p:sp>
      <p:sp>
        <p:nvSpPr>
          <p:cNvPr id="6" name="Flowchart: Connector 5"/>
          <p:cNvSpPr/>
          <p:nvPr/>
        </p:nvSpPr>
        <p:spPr>
          <a:xfrm>
            <a:off x="4953000" y="3148693"/>
            <a:ext cx="1447800" cy="1572986"/>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t>Socio-emotional development</a:t>
            </a:r>
          </a:p>
        </p:txBody>
      </p:sp>
      <p:cxnSp>
        <p:nvCxnSpPr>
          <p:cNvPr id="8" name="Straight Arrow Connector 7"/>
          <p:cNvCxnSpPr>
            <a:stCxn id="5" idx="6"/>
            <a:endCxn id="6" idx="2"/>
          </p:cNvCxnSpPr>
          <p:nvPr/>
        </p:nvCxnSpPr>
        <p:spPr>
          <a:xfrm>
            <a:off x="4038600" y="3935186"/>
            <a:ext cx="914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3581400" y="2579132"/>
            <a:ext cx="2476500" cy="369332"/>
          </a:xfrm>
          <a:prstGeom prst="rect">
            <a:avLst/>
          </a:prstGeom>
          <a:noFill/>
        </p:spPr>
        <p:txBody>
          <a:bodyPr wrap="square" rtlCol="0">
            <a:spAutoFit/>
          </a:bodyPr>
          <a:lstStyle/>
          <a:p>
            <a:r>
              <a:rPr lang="en-US" dirty="0">
                <a:solidFill>
                  <a:schemeClr val="bg1"/>
                </a:solidFill>
              </a:rPr>
              <a:t>Peer Interactions</a:t>
            </a:r>
          </a:p>
        </p:txBody>
      </p:sp>
      <p:sp>
        <p:nvSpPr>
          <p:cNvPr id="3" name="Title 2"/>
          <p:cNvSpPr>
            <a:spLocks noGrp="1"/>
          </p:cNvSpPr>
          <p:nvPr>
            <p:ph type="title"/>
          </p:nvPr>
        </p:nvSpPr>
        <p:spPr/>
        <p:txBody>
          <a:bodyPr>
            <a:normAutofit/>
          </a:bodyPr>
          <a:lstStyle/>
          <a:p>
            <a:r>
              <a:rPr lang="en-US" sz="4000" dirty="0"/>
              <a:t>Culture and Peer Interactions </a:t>
            </a:r>
            <a:r>
              <a:rPr lang="en-US" sz="1800" dirty="0"/>
              <a:t>(Chen, 2012)</a:t>
            </a:r>
            <a:endParaRPr lang="en-US" sz="4000" dirty="0"/>
          </a:p>
        </p:txBody>
      </p:sp>
      <p:sp>
        <p:nvSpPr>
          <p:cNvPr id="2" name="Rectangle 1"/>
          <p:cNvSpPr/>
          <p:nvPr/>
        </p:nvSpPr>
        <p:spPr>
          <a:xfrm>
            <a:off x="0" y="5988317"/>
            <a:ext cx="4572001" cy="923330"/>
          </a:xfrm>
          <a:prstGeom prst="rect">
            <a:avLst/>
          </a:prstGeom>
        </p:spPr>
        <p:txBody>
          <a:bodyPr>
            <a:spAutoFit/>
          </a:bodyPr>
          <a:lstStyle/>
          <a:p>
            <a:r>
              <a:rPr lang="en-US" u="sng" dirty="0">
                <a:solidFill>
                  <a:srgbClr val="800080"/>
                </a:solidFill>
                <a:latin typeface="Arial" panose="020B0604020202020204" pitchFamily="34" charset="0"/>
                <a:hlinkClick r:id="rId2"/>
              </a:rPr>
              <a:t>Chen, X. (2012). Culture, peer interaction, and socioemotional development. </a:t>
            </a:r>
            <a:r>
              <a:rPr lang="en-US" i="1" u="sng" dirty="0">
                <a:solidFill>
                  <a:srgbClr val="800080"/>
                </a:solidFill>
                <a:latin typeface="Arial" panose="020B0604020202020204" pitchFamily="34" charset="0"/>
                <a:hlinkClick r:id="rId2"/>
              </a:rPr>
              <a:t>Child Development Perspectives</a:t>
            </a:r>
            <a:r>
              <a:rPr lang="en-US"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660360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304800"/>
            <a:ext cx="8229600" cy="1143000"/>
          </a:xfrm>
        </p:spPr>
        <p:txBody>
          <a:bodyPr>
            <a:normAutofit/>
          </a:bodyPr>
          <a:lstStyle/>
          <a:p>
            <a:pPr algn="ctr"/>
            <a:r>
              <a:rPr lang="en-US" sz="4000" dirty="0"/>
              <a:t>Examples from your own work?</a:t>
            </a:r>
          </a:p>
        </p:txBody>
      </p:sp>
    </p:spTree>
    <p:extLst>
      <p:ext uri="{BB962C8B-B14F-4D97-AF65-F5344CB8AC3E}">
        <p14:creationId xmlns:p14="http://schemas.microsoft.com/office/powerpoint/2010/main" val="103820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t>Timeline of child maltreatment</a:t>
            </a:r>
          </a:p>
        </p:txBody>
      </p:sp>
      <p:sp>
        <p:nvSpPr>
          <p:cNvPr id="6147" name="Rectangle 3"/>
          <p:cNvSpPr>
            <a:spLocks noGrp="1" noChangeArrowheads="1"/>
          </p:cNvSpPr>
          <p:nvPr>
            <p:ph type="body" idx="1"/>
          </p:nvPr>
        </p:nvSpPr>
        <p:spPr/>
        <p:txBody>
          <a:bodyPr>
            <a:normAutofit fontScale="92500" lnSpcReduction="10000"/>
          </a:bodyPr>
          <a:lstStyle/>
          <a:p>
            <a:pPr eaLnBrk="1" hangingPunct="1"/>
            <a:r>
              <a:rPr lang="en-US" altLang="en-US" dirty="0"/>
              <a:t>Historically, harsh discipline viewed as parent’s right and responsibility</a:t>
            </a:r>
          </a:p>
          <a:p>
            <a:pPr lvl="5"/>
            <a:r>
              <a:rPr lang="en-US" altLang="en-US" dirty="0">
                <a:hlinkClick r:id="rId3"/>
              </a:rPr>
              <a:t>https://en.wikipedia.org/wiki/Corporal_punishment</a:t>
            </a:r>
            <a:r>
              <a:rPr lang="en-US" altLang="en-US" dirty="0"/>
              <a:t> </a:t>
            </a:r>
          </a:p>
          <a:p>
            <a:pPr lvl="1"/>
            <a:r>
              <a:rPr lang="en-US" dirty="0">
                <a:solidFill>
                  <a:schemeClr val="accent1"/>
                </a:solidFill>
              </a:rPr>
              <a:t>Are our ancestors culturally different (other) than us?</a:t>
            </a:r>
          </a:p>
          <a:p>
            <a:pPr lvl="1"/>
            <a:r>
              <a:rPr lang="en-US" dirty="0"/>
              <a:t>“Corporal punishment refers to spanking, paddling, or other forms of physical discipline in schools. While many states have banned corporal punishment in public schools, Florida allows the practice.”</a:t>
            </a:r>
          </a:p>
          <a:p>
            <a:pPr lvl="6"/>
            <a:r>
              <a:rPr lang="en-US" altLang="en-US" dirty="0">
                <a:hlinkClick r:id="rId4"/>
              </a:rPr>
              <a:t>http://statelaws.findlaw.com/florida-law/florida-corporal-punishment-in-public-schools-laws.html</a:t>
            </a:r>
            <a:r>
              <a:rPr lang="en-US" altLang="en-US" dirty="0"/>
              <a:t> </a:t>
            </a:r>
          </a:p>
          <a:p>
            <a:pPr eaLnBrk="1" hangingPunct="1"/>
            <a:r>
              <a:rPr lang="en-US" altLang="en-US" dirty="0"/>
              <a:t>Idea of child maltreatment is gaining worldwide recognition</a:t>
            </a:r>
          </a:p>
          <a:p>
            <a:pPr eaLnBrk="1" hangingPunct="1"/>
            <a:endParaRPr lang="en-US" altLang="en-US" dirty="0"/>
          </a:p>
          <a:p>
            <a:pPr eaLnBrk="1" hangingPunct="1"/>
            <a:endParaRPr lang="en-US" altLang="en-US" dirty="0"/>
          </a:p>
        </p:txBody>
      </p:sp>
      <p:sp>
        <p:nvSpPr>
          <p:cNvPr id="61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1400" dirty="0"/>
              <a:t>Acosta</a:t>
            </a:r>
          </a:p>
        </p:txBody>
      </p:sp>
    </p:spTree>
    <p:extLst>
      <p:ext uri="{BB962C8B-B14F-4D97-AF65-F5344CB8AC3E}">
        <p14:creationId xmlns:p14="http://schemas.microsoft.com/office/powerpoint/2010/main" val="1855245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dirty="0"/>
              <a:t>Abuse</a:t>
            </a:r>
          </a:p>
        </p:txBody>
      </p:sp>
      <p:sp>
        <p:nvSpPr>
          <p:cNvPr id="10243" name="Rectangle 3"/>
          <p:cNvSpPr>
            <a:spLocks noGrp="1" noChangeArrowheads="1"/>
          </p:cNvSpPr>
          <p:nvPr>
            <p:ph type="body" idx="1"/>
          </p:nvPr>
        </p:nvSpPr>
        <p:spPr/>
        <p:txBody>
          <a:bodyPr>
            <a:normAutofit fontScale="92500" lnSpcReduction="10000"/>
          </a:bodyPr>
          <a:lstStyle/>
          <a:p>
            <a:r>
              <a:rPr lang="en-US" altLang="en-US" dirty="0"/>
              <a:t>Physical abuse</a:t>
            </a:r>
          </a:p>
          <a:p>
            <a:pPr lvl="1"/>
            <a:r>
              <a:rPr lang="en-US" altLang="en-US" dirty="0"/>
              <a:t>Acts that result in actual or potential physical harm, resulting from an interaction that is within the control of a parent or person in a position of responsibility, power or trust. WHO</a:t>
            </a:r>
          </a:p>
          <a:p>
            <a:pPr lvl="2" eaLnBrk="1" hangingPunct="1"/>
            <a:r>
              <a:rPr lang="en-US" altLang="en-US" dirty="0"/>
              <a:t>UNICEF: persons under 18 years of age who suffer occasional or habitual acts of violence</a:t>
            </a:r>
          </a:p>
          <a:p>
            <a:r>
              <a:rPr lang="en-US" altLang="en-US" dirty="0"/>
              <a:t>Sexual abuse</a:t>
            </a:r>
          </a:p>
          <a:p>
            <a:pPr lvl="1"/>
            <a:r>
              <a:rPr lang="en-US" altLang="en-US" dirty="0"/>
              <a:t>Involvement of a child in sexual activity that he/she does not fully comprehend, is not able to give consent to, and that violates the laws or taboos of society</a:t>
            </a:r>
          </a:p>
          <a:p>
            <a:pPr lvl="2" eaLnBrk="1" hangingPunct="1">
              <a:buFont typeface="Wingdings" panose="05000000000000000000" pitchFamily="2" charset="2"/>
              <a:buNone/>
            </a:pPr>
            <a:endParaRPr lang="en-US" altLang="en-US" dirty="0"/>
          </a:p>
        </p:txBody>
      </p:sp>
      <p:sp>
        <p:nvSpPr>
          <p:cNvPr id="102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1400"/>
              <a:t>Acosta</a:t>
            </a:r>
          </a:p>
        </p:txBody>
      </p:sp>
    </p:spTree>
    <p:extLst>
      <p:ext uri="{BB962C8B-B14F-4D97-AF65-F5344CB8AC3E}">
        <p14:creationId xmlns:p14="http://schemas.microsoft.com/office/powerpoint/2010/main" val="1281319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Sexual abuse</a:t>
            </a:r>
          </a:p>
        </p:txBody>
      </p:sp>
      <p:sp>
        <p:nvSpPr>
          <p:cNvPr id="12291" name="Rectangle 3"/>
          <p:cNvSpPr>
            <a:spLocks noGrp="1" noChangeArrowheads="1"/>
          </p:cNvSpPr>
          <p:nvPr>
            <p:ph type="body" idx="1"/>
          </p:nvPr>
        </p:nvSpPr>
        <p:spPr/>
        <p:txBody>
          <a:bodyPr/>
          <a:lstStyle/>
          <a:p>
            <a:pPr eaLnBrk="1" hangingPunct="1"/>
            <a:r>
              <a:rPr lang="en-US" altLang="en-US" dirty="0"/>
              <a:t>Previous definition: Involvement of a child in sexual activity that he/she does not fully comprehend, is not able to give consent to, and that violates the laws or taboos of society</a:t>
            </a: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1400"/>
              <a:t>Acosta</a:t>
            </a:r>
          </a:p>
        </p:txBody>
      </p:sp>
    </p:spTree>
    <p:extLst>
      <p:ext uri="{BB962C8B-B14F-4D97-AF65-F5344CB8AC3E}">
        <p14:creationId xmlns:p14="http://schemas.microsoft.com/office/powerpoint/2010/main" val="3170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053D-A4CF-2E94-A222-DAF805897E98}"/>
              </a:ext>
            </a:extLst>
          </p:cNvPr>
          <p:cNvSpPr>
            <a:spLocks noGrp="1"/>
          </p:cNvSpPr>
          <p:nvPr>
            <p:ph type="title"/>
          </p:nvPr>
        </p:nvSpPr>
        <p:spPr>
          <a:xfrm>
            <a:off x="0" y="304800"/>
            <a:ext cx="9144000" cy="1143000"/>
          </a:xfrm>
          <a:solidFill>
            <a:schemeClr val="tx1"/>
          </a:solidFill>
        </p:spPr>
        <p:txBody>
          <a:bodyPr>
            <a:noAutofit/>
          </a:bodyPr>
          <a:lstStyle/>
          <a:p>
            <a:r>
              <a:rPr lang="en-US" sz="4000" dirty="0"/>
              <a:t>Machine-learning shows stereotyped acoustics of infant-directed speech/song</a:t>
            </a:r>
          </a:p>
        </p:txBody>
      </p:sp>
      <p:pic>
        <p:nvPicPr>
          <p:cNvPr id="5" name="Content Placeholder 4">
            <a:extLst>
              <a:ext uri="{FF2B5EF4-FFF2-40B4-BE49-F238E27FC236}">
                <a16:creationId xmlns:a16="http://schemas.microsoft.com/office/drawing/2014/main" id="{9FDCA07B-0962-7E89-23CD-84683A5CE770}"/>
              </a:ext>
            </a:extLst>
          </p:cNvPr>
          <p:cNvPicPr>
            <a:picLocks noGrp="1" noChangeAspect="1"/>
          </p:cNvPicPr>
          <p:nvPr>
            <p:ph idx="1"/>
          </p:nvPr>
        </p:nvPicPr>
        <p:blipFill rotWithShape="1">
          <a:blip r:embed="rId2"/>
          <a:srcRect t="4871"/>
          <a:stretch/>
        </p:blipFill>
        <p:spPr>
          <a:xfrm>
            <a:off x="76199" y="1524000"/>
            <a:ext cx="9155302" cy="2438400"/>
          </a:xfrm>
        </p:spPr>
      </p:pic>
      <p:pic>
        <p:nvPicPr>
          <p:cNvPr id="7" name="Picture 6">
            <a:extLst>
              <a:ext uri="{FF2B5EF4-FFF2-40B4-BE49-F238E27FC236}">
                <a16:creationId xmlns:a16="http://schemas.microsoft.com/office/drawing/2014/main" id="{D53A8A5C-C05B-CCB9-B0D4-E0B9BEE13772}"/>
              </a:ext>
            </a:extLst>
          </p:cNvPr>
          <p:cNvPicPr>
            <a:picLocks noChangeAspect="1"/>
          </p:cNvPicPr>
          <p:nvPr/>
        </p:nvPicPr>
        <p:blipFill>
          <a:blip r:embed="rId3"/>
          <a:stretch>
            <a:fillRect/>
          </a:stretch>
        </p:blipFill>
        <p:spPr>
          <a:xfrm>
            <a:off x="2971800" y="3949337"/>
            <a:ext cx="4572000" cy="2861972"/>
          </a:xfrm>
          <a:prstGeom prst="rect">
            <a:avLst/>
          </a:prstGeom>
        </p:spPr>
      </p:pic>
    </p:spTree>
    <p:extLst>
      <p:ext uri="{BB962C8B-B14F-4D97-AF65-F5344CB8AC3E}">
        <p14:creationId xmlns:p14="http://schemas.microsoft.com/office/powerpoint/2010/main" val="1465796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a:t>How to make a report</a:t>
            </a:r>
          </a:p>
        </p:txBody>
      </p:sp>
      <p:sp>
        <p:nvSpPr>
          <p:cNvPr id="53251" name="Rectangle 3"/>
          <p:cNvSpPr>
            <a:spLocks noGrp="1" noChangeArrowheads="1"/>
          </p:cNvSpPr>
          <p:nvPr>
            <p:ph type="body" idx="1"/>
          </p:nvPr>
        </p:nvSpPr>
        <p:spPr/>
        <p:txBody>
          <a:bodyPr/>
          <a:lstStyle/>
          <a:p>
            <a:pPr eaLnBrk="1" hangingPunct="1">
              <a:lnSpc>
                <a:spcPct val="90000"/>
              </a:lnSpc>
            </a:pPr>
            <a:r>
              <a:rPr lang="en-US" altLang="en-US" sz="3100" b="1" i="1" dirty="0"/>
              <a:t>http://www.myflfamilies.com/service-programs/abuse-hotline</a:t>
            </a:r>
          </a:p>
          <a:p>
            <a:pPr eaLnBrk="1" hangingPunct="1">
              <a:lnSpc>
                <a:spcPct val="90000"/>
              </a:lnSpc>
            </a:pPr>
            <a:r>
              <a:rPr lang="en-US" altLang="en-US" sz="3100" b="1" i="1" dirty="0"/>
              <a:t>1 - 800 - 96ABUSE (1-800-962-2873)</a:t>
            </a:r>
            <a:r>
              <a:rPr lang="en-US" altLang="en-US" sz="3100" dirty="0"/>
              <a:t> </a:t>
            </a:r>
          </a:p>
          <a:p>
            <a:pPr eaLnBrk="1" hangingPunct="1">
              <a:lnSpc>
                <a:spcPct val="90000"/>
              </a:lnSpc>
            </a:pPr>
            <a:r>
              <a:rPr lang="en-US" altLang="en-US" sz="2800" dirty="0"/>
              <a:t>Provide the following</a:t>
            </a:r>
          </a:p>
          <a:p>
            <a:pPr lvl="1" eaLnBrk="1" hangingPunct="1">
              <a:lnSpc>
                <a:spcPct val="90000"/>
              </a:lnSpc>
            </a:pPr>
            <a:r>
              <a:rPr lang="en-US" altLang="en-US" sz="2400" dirty="0"/>
              <a:t>Victim name, address or location, approximate age, race and sex </a:t>
            </a:r>
          </a:p>
          <a:p>
            <a:pPr lvl="1" eaLnBrk="1" hangingPunct="1">
              <a:lnSpc>
                <a:spcPct val="90000"/>
              </a:lnSpc>
            </a:pPr>
            <a:r>
              <a:rPr lang="en-US" altLang="en-US" sz="2400" dirty="0"/>
              <a:t>Signs or indications of harm or injury, including a physical description if possible</a:t>
            </a:r>
          </a:p>
          <a:p>
            <a:pPr lvl="1" eaLnBrk="1" hangingPunct="1">
              <a:lnSpc>
                <a:spcPct val="90000"/>
              </a:lnSpc>
            </a:pPr>
            <a:r>
              <a:rPr lang="en-US" altLang="en-US" sz="2400" dirty="0"/>
              <a:t>Relationship of the alleged possible responsible person to the victim. Not required for report.</a:t>
            </a:r>
            <a:endParaRPr lang="en-US" altLang="en-US" sz="2800" dirty="0"/>
          </a:p>
        </p:txBody>
      </p:sp>
    </p:spTree>
    <p:extLst>
      <p:ext uri="{BB962C8B-B14F-4D97-AF65-F5344CB8AC3E}">
        <p14:creationId xmlns:p14="http://schemas.microsoft.com/office/powerpoint/2010/main" val="1182003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252728"/>
          </a:xfrm>
        </p:spPr>
        <p:txBody>
          <a:bodyPr>
            <a:normAutofit fontScale="90000"/>
          </a:bodyPr>
          <a:lstStyle/>
          <a:p>
            <a:pPr algn="ctr"/>
            <a:r>
              <a:rPr lang="en-US" dirty="0"/>
              <a:t>Thirteen of 17 </a:t>
            </a:r>
            <a:r>
              <a:rPr lang="en-US" i="1" dirty="0"/>
              <a:t>mean</a:t>
            </a:r>
            <a:r>
              <a:rPr lang="en-US" dirty="0"/>
              <a:t> effect sizes were significantly different from zero and all indicated a link between spanking and increased risk for detrimental child outcomes.</a:t>
            </a:r>
            <a:br>
              <a:rPr lang="en-US" dirty="0"/>
            </a:br>
            <a:r>
              <a:rPr lang="en-US" dirty="0"/>
              <a:t>Effect sizes did not substantially differ between spanking and physical abuse or by study design characteristics.</a:t>
            </a:r>
          </a:p>
        </p:txBody>
      </p:sp>
      <p:pic>
        <p:nvPicPr>
          <p:cNvPr id="4" name="Content Placeholder 3"/>
          <p:cNvPicPr>
            <a:picLocks noGrp="1" noChangeAspect="1"/>
          </p:cNvPicPr>
          <p:nvPr>
            <p:ph idx="1"/>
          </p:nvPr>
        </p:nvPicPr>
        <p:blipFill>
          <a:blip r:embed="rId2"/>
          <a:stretch>
            <a:fillRect/>
          </a:stretch>
        </p:blipFill>
        <p:spPr>
          <a:xfrm>
            <a:off x="6296026" y="5410200"/>
            <a:ext cx="2893784" cy="1262742"/>
          </a:xfrm>
          <a:prstGeom prst="rect">
            <a:avLst/>
          </a:prstGeom>
        </p:spPr>
      </p:pic>
    </p:spTree>
    <p:extLst>
      <p:ext uri="{BB962C8B-B14F-4D97-AF65-F5344CB8AC3E}">
        <p14:creationId xmlns:p14="http://schemas.microsoft.com/office/powerpoint/2010/main" val="3560990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Spanking</a:t>
            </a:r>
            <a:r>
              <a:rPr lang="en-US" altLang="en-US">
                <a:sym typeface="Wingdings" panose="05000000000000000000" pitchFamily="2" charset="2"/>
              </a:rPr>
              <a:t>Externalizing</a:t>
            </a:r>
            <a:endParaRPr lang="en-US" altLang="en-US"/>
          </a:p>
        </p:txBody>
      </p:sp>
      <p:sp>
        <p:nvSpPr>
          <p:cNvPr id="8195" name="Rectangle 2"/>
          <p:cNvSpPr>
            <a:spLocks noChangeArrowheads="1"/>
          </p:cNvSpPr>
          <p:nvPr/>
        </p:nvSpPr>
        <p:spPr bwMode="auto">
          <a:xfrm>
            <a:off x="76200" y="7010400"/>
            <a:ext cx="9220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dirty="0">
                <a:latin typeface="Arial" panose="020B0604020202020204" pitchFamily="34" charset="0"/>
              </a:rPr>
              <a:t>"Spanking and Child Development During the First 5 Years of Life." </a:t>
            </a:r>
            <a:r>
              <a:rPr lang="en-US" altLang="en-US" u="sng" dirty="0">
                <a:latin typeface="Arial" panose="020B0604020202020204" pitchFamily="34" charset="0"/>
              </a:rPr>
              <a:t>Child Development </a:t>
            </a:r>
            <a:r>
              <a:rPr lang="en-US" altLang="en-US" b="1" u="sng" dirty="0">
                <a:latin typeface="Arial" panose="020B0604020202020204" pitchFamily="34" charset="0"/>
              </a:rPr>
              <a:t>83(6): 1960-1977.</a:t>
            </a:r>
          </a:p>
          <a:p>
            <a:pPr eaLnBrk="1" hangingPunct="1"/>
            <a:r>
              <a:rPr lang="en-US" altLang="en-US" b="1" u="sng" dirty="0">
                <a:latin typeface="Arial" panose="020B0604020202020204" pitchFamily="34" charset="0"/>
              </a:rPr>
              <a:t>Emotionality=</a:t>
            </a:r>
            <a:r>
              <a:rPr lang="en-US" b="0" i="0" dirty="0">
                <a:solidFill>
                  <a:srgbClr val="000000"/>
                </a:solidFill>
                <a:effectLst/>
                <a:latin typeface="Times New Roman" panose="02020603050405020304" pitchFamily="18" charset="0"/>
              </a:rPr>
              <a:t>  ”tendency to become aroused easily and intensely”</a:t>
            </a:r>
            <a:endParaRPr lang="en-US" altLang="en-US" b="1" u="sng" dirty="0">
              <a:latin typeface="Arial" panose="020B0604020202020204" pitchFamily="34" charset="0"/>
            </a:endParaRPr>
          </a:p>
          <a:p>
            <a:pPr eaLnBrk="1" hangingPunct="1"/>
            <a:r>
              <a:rPr lang="en-US" altLang="en-US" dirty="0">
                <a:latin typeface="Arial" panose="020B0604020202020204" pitchFamily="34" charset="0"/>
              </a:rPr>
              <a:t>	</a:t>
            </a:r>
          </a:p>
        </p:txBody>
      </p:sp>
      <p:pic>
        <p:nvPicPr>
          <p:cNvPr id="2" name="Picture 1"/>
          <p:cNvPicPr>
            <a:picLocks noChangeAspect="1"/>
          </p:cNvPicPr>
          <p:nvPr/>
        </p:nvPicPr>
        <p:blipFill>
          <a:blip r:embed="rId3"/>
          <a:stretch>
            <a:fillRect/>
          </a:stretch>
        </p:blipFill>
        <p:spPr>
          <a:xfrm>
            <a:off x="177139" y="2209800"/>
            <a:ext cx="8281061" cy="4621501"/>
          </a:xfrm>
          <a:prstGeom prst="rect">
            <a:avLst/>
          </a:prstGeom>
        </p:spPr>
      </p:pic>
      <p:sp>
        <p:nvSpPr>
          <p:cNvPr id="8197" name="Rectangle 3"/>
          <p:cNvSpPr>
            <a:spLocks noChangeArrowheads="1"/>
          </p:cNvSpPr>
          <p:nvPr/>
        </p:nvSpPr>
        <p:spPr bwMode="auto">
          <a:xfrm>
            <a:off x="152400" y="640514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1400" dirty="0">
                <a:latin typeface="Arial" panose="020B0604020202020204" pitchFamily="34" charset="0"/>
              </a:rPr>
              <a:t>Maguire-Jack, K., A. N. </a:t>
            </a:r>
            <a:r>
              <a:rPr lang="en-US" altLang="en-US" sz="1400" dirty="0" err="1">
                <a:latin typeface="Arial" panose="020B0604020202020204" pitchFamily="34" charset="0"/>
              </a:rPr>
              <a:t>Gromoske</a:t>
            </a:r>
            <a:r>
              <a:rPr lang="en-US" altLang="en-US" sz="1400" dirty="0">
                <a:latin typeface="Arial" panose="020B0604020202020204" pitchFamily="34" charset="0"/>
              </a:rPr>
              <a:t>, et al. (2012).</a:t>
            </a:r>
            <a:endParaRPr lang="en-US" altLang="en-US" sz="1400" b="1" u="sng" dirty="0">
              <a:latin typeface="Arial" panose="020B0604020202020204" pitchFamily="34" charset="0"/>
            </a:endParaRPr>
          </a:p>
        </p:txBody>
      </p:sp>
      <p:sp>
        <p:nvSpPr>
          <p:cNvPr id="7" name="TextBox 6">
            <a:extLst>
              <a:ext uri="{FF2B5EF4-FFF2-40B4-BE49-F238E27FC236}">
                <a16:creationId xmlns:a16="http://schemas.microsoft.com/office/drawing/2014/main" id="{A752E733-31BE-47CF-8F2F-6732F90A793F}"/>
              </a:ext>
            </a:extLst>
          </p:cNvPr>
          <p:cNvSpPr txBox="1"/>
          <p:nvPr/>
        </p:nvSpPr>
        <p:spPr>
          <a:xfrm>
            <a:off x="7391400" y="1846035"/>
            <a:ext cx="4605866" cy="369332"/>
          </a:xfrm>
          <a:prstGeom prst="rect">
            <a:avLst/>
          </a:prstGeom>
          <a:noFill/>
        </p:spPr>
        <p:txBody>
          <a:bodyPr wrap="square">
            <a:spAutoFit/>
          </a:bodyPr>
          <a:lstStyle/>
          <a:p>
            <a:r>
              <a:rPr lang="en-US" altLang="en-US" dirty="0">
                <a:latin typeface="Arial" panose="020B0604020202020204" pitchFamily="34" charset="0"/>
              </a:rPr>
              <a:t>N = 3,870</a:t>
            </a:r>
            <a:endParaRPr lang="en-US" dirty="0"/>
          </a:p>
        </p:txBody>
      </p:sp>
    </p:spTree>
    <p:extLst>
      <p:ext uri="{BB962C8B-B14F-4D97-AF65-F5344CB8AC3E}">
        <p14:creationId xmlns:p14="http://schemas.microsoft.com/office/powerpoint/2010/main" val="2405802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817-8CA4-4D13-853E-1A4637EA8E2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EC65E60-4DED-4ABC-9EE7-F6E88521B894}"/>
              </a:ext>
            </a:extLst>
          </p:cNvPr>
          <p:cNvPicPr>
            <a:picLocks noChangeAspect="1"/>
          </p:cNvPicPr>
          <p:nvPr/>
        </p:nvPicPr>
        <p:blipFill>
          <a:blip r:embed="rId2"/>
          <a:stretch>
            <a:fillRect/>
          </a:stretch>
        </p:blipFill>
        <p:spPr>
          <a:xfrm>
            <a:off x="27562" y="0"/>
            <a:ext cx="9144000" cy="5699342"/>
          </a:xfrm>
          <a:prstGeom prst="rect">
            <a:avLst/>
          </a:prstGeom>
        </p:spPr>
      </p:pic>
      <p:pic>
        <p:nvPicPr>
          <p:cNvPr id="6" name="Picture 5">
            <a:extLst>
              <a:ext uri="{FF2B5EF4-FFF2-40B4-BE49-F238E27FC236}">
                <a16:creationId xmlns:a16="http://schemas.microsoft.com/office/drawing/2014/main" id="{EE06F426-40D5-4AD6-AE3F-DB336554F1BF}"/>
              </a:ext>
            </a:extLst>
          </p:cNvPr>
          <p:cNvPicPr>
            <a:picLocks noChangeAspect="1"/>
          </p:cNvPicPr>
          <p:nvPr/>
        </p:nvPicPr>
        <p:blipFill>
          <a:blip r:embed="rId3"/>
          <a:stretch>
            <a:fillRect/>
          </a:stretch>
        </p:blipFill>
        <p:spPr>
          <a:xfrm>
            <a:off x="61609" y="3883636"/>
            <a:ext cx="9144000" cy="2974364"/>
          </a:xfrm>
          <a:prstGeom prst="rect">
            <a:avLst/>
          </a:prstGeom>
        </p:spPr>
      </p:pic>
    </p:spTree>
    <p:extLst>
      <p:ext uri="{BB962C8B-B14F-4D97-AF65-F5344CB8AC3E}">
        <p14:creationId xmlns:p14="http://schemas.microsoft.com/office/powerpoint/2010/main" val="276596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9F15-ED52-42FC-8B1D-A702487AB036}"/>
              </a:ext>
            </a:extLst>
          </p:cNvPr>
          <p:cNvSpPr>
            <a:spLocks noGrp="1"/>
          </p:cNvSpPr>
          <p:nvPr>
            <p:ph type="title"/>
          </p:nvPr>
        </p:nvSpPr>
        <p:spPr/>
        <p:txBody>
          <a:bodyPr/>
          <a:lstStyle/>
          <a:p>
            <a:r>
              <a:rPr lang="en-US" dirty="0"/>
              <a:t>Overall: Fearful vs. neutral faces</a:t>
            </a:r>
          </a:p>
        </p:txBody>
      </p:sp>
      <p:pic>
        <p:nvPicPr>
          <p:cNvPr id="4" name="Picture 3">
            <a:extLst>
              <a:ext uri="{FF2B5EF4-FFF2-40B4-BE49-F238E27FC236}">
                <a16:creationId xmlns:a16="http://schemas.microsoft.com/office/drawing/2014/main" id="{31A0FBF0-FF85-4D49-9015-E705D2D6A62E}"/>
              </a:ext>
            </a:extLst>
          </p:cNvPr>
          <p:cNvPicPr>
            <a:picLocks noChangeAspect="1"/>
          </p:cNvPicPr>
          <p:nvPr/>
        </p:nvPicPr>
        <p:blipFill rotWithShape="1">
          <a:blip r:embed="rId2"/>
          <a:srcRect r="23426"/>
          <a:stretch/>
        </p:blipFill>
        <p:spPr>
          <a:xfrm>
            <a:off x="-42876" y="1524000"/>
            <a:ext cx="7001933" cy="4517533"/>
          </a:xfrm>
          <a:prstGeom prst="rect">
            <a:avLst/>
          </a:prstGeom>
        </p:spPr>
      </p:pic>
      <p:pic>
        <p:nvPicPr>
          <p:cNvPr id="1026" name="Picture 2" descr="Brain Anatomy and How the Brain Works | Johns Hopkins Medicine">
            <a:extLst>
              <a:ext uri="{FF2B5EF4-FFF2-40B4-BE49-F238E27FC236}">
                <a16:creationId xmlns:a16="http://schemas.microsoft.com/office/drawing/2014/main" id="{84524B81-78BB-4EAC-B22D-1159FBA40F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286" y="2362200"/>
            <a:ext cx="2206714" cy="1655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89A929-ACFC-33A4-DF8B-EF0D0106468C}"/>
              </a:ext>
            </a:extLst>
          </p:cNvPr>
          <p:cNvPicPr>
            <a:picLocks noChangeAspect="1"/>
          </p:cNvPicPr>
          <p:nvPr/>
        </p:nvPicPr>
        <p:blipFill rotWithShape="1">
          <a:blip r:embed="rId2"/>
          <a:srcRect l="76574" t="24313" r="12593" b="17952"/>
          <a:stretch/>
        </p:blipFill>
        <p:spPr>
          <a:xfrm>
            <a:off x="152400" y="2124891"/>
            <a:ext cx="990601" cy="2608218"/>
          </a:xfrm>
          <a:prstGeom prst="rect">
            <a:avLst/>
          </a:prstGeom>
        </p:spPr>
      </p:pic>
    </p:spTree>
    <p:extLst>
      <p:ext uri="{BB962C8B-B14F-4D97-AF65-F5344CB8AC3E}">
        <p14:creationId xmlns:p14="http://schemas.microsoft.com/office/powerpoint/2010/main" val="954741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A53D-72AA-4AE0-A33C-C53B1AC0411E}"/>
              </a:ext>
            </a:extLst>
          </p:cNvPr>
          <p:cNvSpPr>
            <a:spLocks noGrp="1"/>
          </p:cNvSpPr>
          <p:nvPr>
            <p:ph type="title"/>
          </p:nvPr>
        </p:nvSpPr>
        <p:spPr/>
        <p:txBody>
          <a:bodyPr>
            <a:normAutofit fontScale="90000"/>
          </a:bodyPr>
          <a:lstStyle/>
          <a:p>
            <a:r>
              <a:rPr lang="en-US" dirty="0"/>
              <a:t>Spanked&gt;</a:t>
            </a:r>
            <a:r>
              <a:rPr lang="en-US" dirty="0" err="1"/>
              <a:t>never_spanked</a:t>
            </a:r>
            <a:r>
              <a:rPr lang="en-US" dirty="0"/>
              <a:t> </a:t>
            </a:r>
            <a:br>
              <a:rPr lang="en-US" dirty="0"/>
            </a:br>
            <a:r>
              <a:rPr lang="en-US" dirty="0"/>
              <a:t>in fear vs. neutral</a:t>
            </a:r>
          </a:p>
        </p:txBody>
      </p:sp>
      <p:pic>
        <p:nvPicPr>
          <p:cNvPr id="4" name="Picture 3">
            <a:extLst>
              <a:ext uri="{FF2B5EF4-FFF2-40B4-BE49-F238E27FC236}">
                <a16:creationId xmlns:a16="http://schemas.microsoft.com/office/drawing/2014/main" id="{69A65481-9D5B-4C0C-9200-302EF4D500C4}"/>
              </a:ext>
            </a:extLst>
          </p:cNvPr>
          <p:cNvPicPr>
            <a:picLocks noChangeAspect="1"/>
          </p:cNvPicPr>
          <p:nvPr/>
        </p:nvPicPr>
        <p:blipFill>
          <a:blip r:embed="rId2"/>
          <a:stretch>
            <a:fillRect/>
          </a:stretch>
        </p:blipFill>
        <p:spPr>
          <a:xfrm>
            <a:off x="0" y="1621761"/>
            <a:ext cx="9144000" cy="5249209"/>
          </a:xfrm>
          <a:prstGeom prst="rect">
            <a:avLst/>
          </a:prstGeom>
        </p:spPr>
      </p:pic>
    </p:spTree>
    <p:extLst>
      <p:ext uri="{BB962C8B-B14F-4D97-AF65-F5344CB8AC3E}">
        <p14:creationId xmlns:p14="http://schemas.microsoft.com/office/powerpoint/2010/main" val="1851756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386" b="2825"/>
          <a:stretch/>
        </p:blipFill>
        <p:spPr>
          <a:xfrm>
            <a:off x="-152400" y="-76200"/>
            <a:ext cx="9296400" cy="5779452"/>
          </a:xfrm>
          <a:prstGeom prst="rect">
            <a:avLst/>
          </a:prstGeom>
        </p:spPr>
      </p:pic>
    </p:spTree>
    <p:extLst>
      <p:ext uri="{BB962C8B-B14F-4D97-AF65-F5344CB8AC3E}">
        <p14:creationId xmlns:p14="http://schemas.microsoft.com/office/powerpoint/2010/main" val="533076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context</a:t>
            </a:r>
          </a:p>
        </p:txBody>
      </p:sp>
      <p:sp>
        <p:nvSpPr>
          <p:cNvPr id="5" name="Rectangle 4"/>
          <p:cNvSpPr/>
          <p:nvPr/>
        </p:nvSpPr>
        <p:spPr>
          <a:xfrm>
            <a:off x="228600" y="1676400"/>
            <a:ext cx="3810000" cy="4893647"/>
          </a:xfrm>
          <a:prstGeom prst="rect">
            <a:avLst/>
          </a:prstGeom>
        </p:spPr>
        <p:txBody>
          <a:bodyPr wrap="square">
            <a:spAutoFit/>
          </a:bodyPr>
          <a:lstStyle/>
          <a:p>
            <a:pPr algn="ctr"/>
            <a:r>
              <a:rPr lang="en-US" sz="2600" dirty="0">
                <a:latin typeface="+mn-lt"/>
              </a:rPr>
              <a:t>“In the anthropology literature, there are many examples of parental behaviors that appear to have no detrimental effects on children’s adjustment, despite the perception in other cultural contexts that these behaviors would be harmful to children.” (p. 1242)</a:t>
            </a:r>
          </a:p>
        </p:txBody>
      </p:sp>
      <p:pic>
        <p:nvPicPr>
          <p:cNvPr id="6" name="Picture 5"/>
          <p:cNvPicPr>
            <a:picLocks noChangeAspect="1"/>
          </p:cNvPicPr>
          <p:nvPr/>
        </p:nvPicPr>
        <p:blipFill>
          <a:blip r:embed="rId2"/>
          <a:stretch>
            <a:fillRect/>
          </a:stretch>
        </p:blipFill>
        <p:spPr>
          <a:xfrm>
            <a:off x="4208241" y="1524000"/>
            <a:ext cx="4935759" cy="5334000"/>
          </a:xfrm>
          <a:prstGeom prst="rect">
            <a:avLst/>
          </a:prstGeom>
        </p:spPr>
      </p:pic>
      <p:sp>
        <p:nvSpPr>
          <p:cNvPr id="7" name="TextBox 6"/>
          <p:cNvSpPr txBox="1"/>
          <p:nvPr/>
        </p:nvSpPr>
        <p:spPr>
          <a:xfrm>
            <a:off x="7772400" y="6386945"/>
            <a:ext cx="1295400" cy="369332"/>
          </a:xfrm>
          <a:prstGeom prst="rect">
            <a:avLst/>
          </a:prstGeom>
          <a:noFill/>
        </p:spPr>
        <p:txBody>
          <a:bodyPr wrap="square" rtlCol="0">
            <a:spAutoFit/>
          </a:bodyPr>
          <a:lstStyle/>
          <a:p>
            <a:r>
              <a:rPr lang="en-US" dirty="0" err="1">
                <a:latin typeface="+mn-lt"/>
              </a:rPr>
              <a:t>Saez</a:t>
            </a:r>
            <a:r>
              <a:rPr lang="en-US" dirty="0">
                <a:latin typeface="+mn-lt"/>
              </a:rPr>
              <a:t>-Flores</a:t>
            </a:r>
          </a:p>
        </p:txBody>
      </p:sp>
      <p:sp>
        <p:nvSpPr>
          <p:cNvPr id="3" name="Rectangle 2"/>
          <p:cNvSpPr/>
          <p:nvPr/>
        </p:nvSpPr>
        <p:spPr>
          <a:xfrm rot="19789965">
            <a:off x="1428372" y="7902347"/>
            <a:ext cx="3962400" cy="99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But sometimes we </a:t>
            </a:r>
            <a:r>
              <a:rPr lang="en-US" sz="2000" b="1" u="sng" dirty="0"/>
              <a:t>do</a:t>
            </a:r>
            <a:r>
              <a:rPr lang="en-US" sz="2000" dirty="0"/>
              <a:t> need to think about safety and development</a:t>
            </a:r>
            <a:r>
              <a:rPr lang="mr-IN" sz="2000" dirty="0"/>
              <a:t>…</a:t>
            </a:r>
            <a:endParaRPr lang="en-US" sz="2000" dirty="0"/>
          </a:p>
        </p:txBody>
      </p:sp>
    </p:spTree>
    <p:extLst>
      <p:ext uri="{BB962C8B-B14F-4D97-AF65-F5344CB8AC3E}">
        <p14:creationId xmlns:p14="http://schemas.microsoft.com/office/powerpoint/2010/main" val="41495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this?</a:t>
            </a:r>
          </a:p>
        </p:txBody>
      </p:sp>
      <p:sp>
        <p:nvSpPr>
          <p:cNvPr id="3" name="Content Placeholder 2"/>
          <p:cNvSpPr>
            <a:spLocks noGrp="1"/>
          </p:cNvSpPr>
          <p:nvPr>
            <p:ph idx="1"/>
          </p:nvPr>
        </p:nvSpPr>
        <p:spPr/>
        <p:txBody>
          <a:bodyPr>
            <a:normAutofit/>
          </a:bodyPr>
          <a:lstStyle/>
          <a:p>
            <a:r>
              <a:rPr lang="en-US" sz="2100" dirty="0"/>
              <a:t>Prior research has looked at race and ethnicity as moderators of physical discipline and child adjustment—but less is known about the mechanism that drives the association</a:t>
            </a:r>
          </a:p>
          <a:p>
            <a:endParaRPr lang="en-US" sz="2100" dirty="0"/>
          </a:p>
          <a:p>
            <a:r>
              <a:rPr lang="en-US" sz="2100" dirty="0"/>
              <a:t>Much of previous research is in predominantly white samples</a:t>
            </a:r>
          </a:p>
          <a:p>
            <a:pPr lvl="1"/>
            <a:r>
              <a:rPr lang="en-US" dirty="0"/>
              <a:t>There is a need for more culturally heterogeneous samples</a:t>
            </a:r>
          </a:p>
        </p:txBody>
      </p:sp>
      <p:sp>
        <p:nvSpPr>
          <p:cNvPr id="4" name="TextBox 3"/>
          <p:cNvSpPr txBox="1"/>
          <p:nvPr/>
        </p:nvSpPr>
        <p:spPr>
          <a:xfrm>
            <a:off x="6972300" y="5600700"/>
            <a:ext cx="886781" cy="300082"/>
          </a:xfrm>
          <a:prstGeom prst="rect">
            <a:avLst/>
          </a:prstGeom>
          <a:noFill/>
        </p:spPr>
        <p:txBody>
          <a:bodyPr wrap="none" rtlCol="0">
            <a:spAutoFit/>
          </a:bodyPr>
          <a:lstStyle/>
          <a:p>
            <a:pPr defTabSz="685800"/>
            <a:r>
              <a:rPr lang="en-US" sz="1350" dirty="0">
                <a:solidFill>
                  <a:prstClr val="black"/>
                </a:solidFill>
              </a:rPr>
              <a:t>Rothman</a:t>
            </a:r>
          </a:p>
        </p:txBody>
      </p:sp>
    </p:spTree>
    <p:extLst>
      <p:ext uri="{BB962C8B-B14F-4D97-AF65-F5344CB8AC3E}">
        <p14:creationId xmlns:p14="http://schemas.microsoft.com/office/powerpoint/2010/main" val="28545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Previously proposed mechanisms</a:t>
            </a:r>
          </a:p>
        </p:txBody>
      </p:sp>
      <p:sp>
        <p:nvSpPr>
          <p:cNvPr id="3" name="Content Placeholder 2"/>
          <p:cNvSpPr>
            <a:spLocks noGrp="1"/>
          </p:cNvSpPr>
          <p:nvPr>
            <p:ph sz="half" idx="1"/>
          </p:nvPr>
        </p:nvSpPr>
        <p:spPr>
          <a:xfrm>
            <a:off x="457200" y="2114550"/>
            <a:ext cx="3886200" cy="3600450"/>
          </a:xfrm>
        </p:spPr>
        <p:txBody>
          <a:bodyPr>
            <a:normAutofit fontScale="85000" lnSpcReduction="20000"/>
          </a:bodyPr>
          <a:lstStyle/>
          <a:p>
            <a:r>
              <a:rPr lang="en-US" b="1" dirty="0"/>
              <a:t>Social learning theory:</a:t>
            </a:r>
          </a:p>
          <a:p>
            <a:pPr lvl="1"/>
            <a:r>
              <a:rPr lang="en-US" dirty="0"/>
              <a:t>Parents’ use of physical discipline teaches that aggression is appropriate in some situations</a:t>
            </a:r>
          </a:p>
          <a:p>
            <a:pPr lvl="1"/>
            <a:endParaRPr lang="en-US" dirty="0"/>
          </a:p>
          <a:p>
            <a:r>
              <a:rPr lang="en-US" b="1" dirty="0" err="1"/>
              <a:t>Rohner’s</a:t>
            </a:r>
            <a:r>
              <a:rPr lang="en-US" b="1" dirty="0"/>
              <a:t> parental acceptance-rejection theory:</a:t>
            </a:r>
          </a:p>
          <a:p>
            <a:pPr lvl="1"/>
            <a:r>
              <a:rPr lang="en-US" dirty="0"/>
              <a:t>Child’s interpretation of parental discipline as interpersonal rejection leads to negative effects on adjustment</a:t>
            </a:r>
          </a:p>
          <a:p>
            <a:pPr lvl="1"/>
            <a:endParaRPr lang="en-US" dirty="0"/>
          </a:p>
          <a:p>
            <a:r>
              <a:rPr lang="en-US" b="1" dirty="0" err="1"/>
              <a:t>Grusec</a:t>
            </a:r>
            <a:r>
              <a:rPr lang="en-US" b="1" dirty="0"/>
              <a:t> &amp; </a:t>
            </a:r>
            <a:r>
              <a:rPr lang="en-US" b="1" dirty="0" err="1"/>
              <a:t>Goodnow’s</a:t>
            </a:r>
            <a:r>
              <a:rPr lang="en-US" b="1" dirty="0"/>
              <a:t> Framework:</a:t>
            </a:r>
          </a:p>
          <a:p>
            <a:pPr lvl="1"/>
            <a:r>
              <a:rPr lang="en-US" dirty="0"/>
              <a:t>Child’s perception of parental discipline as unfair or unreasonable reduces the likelihood that the disciplinary message is internalized</a:t>
            </a:r>
          </a:p>
        </p:txBody>
      </p:sp>
      <p:sp>
        <p:nvSpPr>
          <p:cNvPr id="7" name="TextBox 6"/>
          <p:cNvSpPr txBox="1"/>
          <p:nvPr/>
        </p:nvSpPr>
        <p:spPr>
          <a:xfrm>
            <a:off x="6400801" y="5600700"/>
            <a:ext cx="1521570" cy="300082"/>
          </a:xfrm>
          <a:prstGeom prst="rect">
            <a:avLst/>
          </a:prstGeom>
          <a:noFill/>
        </p:spPr>
        <p:txBody>
          <a:bodyPr wrap="none" rtlCol="0">
            <a:spAutoFit/>
          </a:bodyPr>
          <a:lstStyle/>
          <a:p>
            <a:pPr defTabSz="685800"/>
            <a:r>
              <a:rPr lang="en-US" sz="1350" dirty="0" err="1">
                <a:solidFill>
                  <a:prstClr val="black"/>
                </a:solidFill>
              </a:rPr>
              <a:t>Carucci</a:t>
            </a:r>
            <a:r>
              <a:rPr lang="en-US" sz="1350" dirty="0">
                <a:solidFill>
                  <a:prstClr val="black"/>
                </a:solidFill>
              </a:rPr>
              <a:t>/Rothman</a:t>
            </a:r>
          </a:p>
        </p:txBody>
      </p:sp>
      <p:pic>
        <p:nvPicPr>
          <p:cNvPr id="8" name="Picture 7"/>
          <p:cNvPicPr>
            <a:picLocks noChangeAspect="1"/>
          </p:cNvPicPr>
          <p:nvPr/>
        </p:nvPicPr>
        <p:blipFill>
          <a:blip r:embed="rId3"/>
          <a:stretch>
            <a:fillRect/>
          </a:stretch>
        </p:blipFill>
        <p:spPr>
          <a:xfrm>
            <a:off x="4572001" y="2114550"/>
            <a:ext cx="4114799" cy="3429000"/>
          </a:xfrm>
          <a:prstGeom prst="rect">
            <a:avLst/>
          </a:prstGeom>
        </p:spPr>
      </p:pic>
    </p:spTree>
    <p:extLst>
      <p:ext uri="{BB962C8B-B14F-4D97-AF65-F5344CB8AC3E}">
        <p14:creationId xmlns:p14="http://schemas.microsoft.com/office/powerpoint/2010/main" val="41064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0770-0B4D-1D48-AA7F-01BA3859798E}"/>
              </a:ext>
            </a:extLst>
          </p:cNvPr>
          <p:cNvSpPr>
            <a:spLocks noGrp="1"/>
          </p:cNvSpPr>
          <p:nvPr>
            <p:ph type="title"/>
          </p:nvPr>
        </p:nvSpPr>
        <p:spPr>
          <a:xfrm>
            <a:off x="-2177" y="-52251"/>
            <a:ext cx="9144000" cy="1252728"/>
          </a:xfrm>
        </p:spPr>
        <p:txBody>
          <a:bodyPr>
            <a:noAutofit/>
          </a:bodyPr>
          <a:lstStyle/>
          <a:p>
            <a:r>
              <a:rPr lang="en-US" sz="3600" dirty="0"/>
              <a:t>How people alter voices vocalizing to infants</a:t>
            </a:r>
          </a:p>
        </p:txBody>
      </p:sp>
      <p:sp>
        <p:nvSpPr>
          <p:cNvPr id="3" name="Content Placeholder 2">
            <a:extLst>
              <a:ext uri="{FF2B5EF4-FFF2-40B4-BE49-F238E27FC236}">
                <a16:creationId xmlns:a16="http://schemas.microsoft.com/office/drawing/2014/main" id="{99613D64-DE68-B7C5-2415-A3059915655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B135855-FFC4-D6C5-42DA-9AD692965A47}"/>
              </a:ext>
            </a:extLst>
          </p:cNvPr>
          <p:cNvPicPr>
            <a:picLocks noChangeAspect="1"/>
          </p:cNvPicPr>
          <p:nvPr/>
        </p:nvPicPr>
        <p:blipFill>
          <a:blip r:embed="rId3"/>
          <a:stretch>
            <a:fillRect/>
          </a:stretch>
        </p:blipFill>
        <p:spPr>
          <a:xfrm>
            <a:off x="-2177" y="1089248"/>
            <a:ext cx="9144000" cy="5768752"/>
          </a:xfrm>
          <a:prstGeom prst="rect">
            <a:avLst/>
          </a:prstGeom>
        </p:spPr>
      </p:pic>
    </p:spTree>
    <p:extLst>
      <p:ext uri="{BB962C8B-B14F-4D97-AF65-F5344CB8AC3E}">
        <p14:creationId xmlns:p14="http://schemas.microsoft.com/office/powerpoint/2010/main" val="4040087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0122"/>
            <a:ext cx="8229600" cy="1252728"/>
          </a:xfrm>
        </p:spPr>
        <p:txBody>
          <a:bodyPr>
            <a:noAutofit/>
          </a:bodyPr>
          <a:lstStyle/>
          <a:p>
            <a:r>
              <a:rPr lang="en-US" sz="4000" dirty="0"/>
              <a:t>What is “normative”?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9058119"/>
              </p:ext>
            </p:extLst>
          </p:nvPr>
        </p:nvGraphicFramePr>
        <p:xfrm>
          <a:off x="-986402" y="2023556"/>
          <a:ext cx="8377801" cy="4605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972300" y="5600700"/>
            <a:ext cx="886781" cy="300082"/>
          </a:xfrm>
          <a:prstGeom prst="rect">
            <a:avLst/>
          </a:prstGeom>
          <a:noFill/>
        </p:spPr>
        <p:txBody>
          <a:bodyPr wrap="none" rtlCol="0">
            <a:spAutoFit/>
          </a:bodyPr>
          <a:lstStyle/>
          <a:p>
            <a:pPr defTabSz="685800"/>
            <a:r>
              <a:rPr lang="en-US" sz="1350" dirty="0">
                <a:solidFill>
                  <a:prstClr val="black"/>
                </a:solidFill>
              </a:rPr>
              <a:t>Rothman</a:t>
            </a:r>
          </a:p>
        </p:txBody>
      </p:sp>
      <p:sp>
        <p:nvSpPr>
          <p:cNvPr id="6" name="TextBox 5">
            <a:extLst>
              <a:ext uri="{FF2B5EF4-FFF2-40B4-BE49-F238E27FC236}">
                <a16:creationId xmlns:a16="http://schemas.microsoft.com/office/drawing/2014/main" id="{27A0D325-A329-4F38-B89A-B6FB6F5135BF}"/>
              </a:ext>
            </a:extLst>
          </p:cNvPr>
          <p:cNvSpPr txBox="1"/>
          <p:nvPr/>
        </p:nvSpPr>
        <p:spPr>
          <a:xfrm>
            <a:off x="6533471" y="2023556"/>
            <a:ext cx="2238260" cy="1754326"/>
          </a:xfrm>
          <a:prstGeom prst="rect">
            <a:avLst/>
          </a:prstGeom>
          <a:noFill/>
        </p:spPr>
        <p:txBody>
          <a:bodyPr wrap="square">
            <a:spAutoFit/>
          </a:bodyPr>
          <a:lstStyle/>
          <a:p>
            <a:r>
              <a:rPr lang="en-US" dirty="0"/>
              <a:t>Physical discipline = </a:t>
            </a:r>
          </a:p>
          <a:p>
            <a:pPr lvl="1"/>
            <a:r>
              <a:rPr lang="en-US" dirty="0"/>
              <a:t>Spanking</a:t>
            </a:r>
          </a:p>
          <a:p>
            <a:pPr lvl="1"/>
            <a:r>
              <a:rPr lang="en-US" dirty="0"/>
              <a:t>Slapping</a:t>
            </a:r>
          </a:p>
          <a:p>
            <a:pPr lvl="1"/>
            <a:r>
              <a:rPr lang="en-US" dirty="0"/>
              <a:t>Grabbing</a:t>
            </a:r>
          </a:p>
          <a:p>
            <a:pPr lvl="1"/>
            <a:r>
              <a:rPr lang="en-US" dirty="0"/>
              <a:t>Shaking</a:t>
            </a:r>
          </a:p>
          <a:p>
            <a:pPr lvl="1"/>
            <a:r>
              <a:rPr lang="en-US" dirty="0"/>
              <a:t>Beating up</a:t>
            </a:r>
          </a:p>
        </p:txBody>
      </p:sp>
    </p:spTree>
    <p:extLst>
      <p:ext uri="{BB962C8B-B14F-4D97-AF65-F5344CB8AC3E}">
        <p14:creationId xmlns:p14="http://schemas.microsoft.com/office/powerpoint/2010/main" val="515089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a:t>
            </a:r>
          </a:p>
        </p:txBody>
      </p:sp>
      <p:sp>
        <p:nvSpPr>
          <p:cNvPr id="3" name="Content Placeholder 2"/>
          <p:cNvSpPr>
            <a:spLocks noGrp="1"/>
          </p:cNvSpPr>
          <p:nvPr>
            <p:ph idx="1"/>
          </p:nvPr>
        </p:nvSpPr>
        <p:spPr/>
        <p:txBody>
          <a:bodyPr/>
          <a:lstStyle/>
          <a:p>
            <a:pPr marL="89154" indent="0">
              <a:buNone/>
            </a:pPr>
            <a:endParaRPr lang="en-US" b="1" u="sng" dirty="0"/>
          </a:p>
          <a:p>
            <a:pPr marL="89154" indent="0">
              <a:buNone/>
            </a:pPr>
            <a:endParaRPr lang="en-US" b="1" u="sng" dirty="0"/>
          </a:p>
          <a:p>
            <a:pPr marL="89154" indent="0">
              <a:buNone/>
            </a:pPr>
            <a:endParaRPr lang="en-US" b="1" u="sng" dirty="0"/>
          </a:p>
          <a:p>
            <a:pPr marL="89154" indent="0">
              <a:buNone/>
            </a:pPr>
            <a:endParaRPr lang="en-US" b="1" u="sng" dirty="0"/>
          </a:p>
          <a:p>
            <a:pPr marL="89154" indent="0">
              <a:buNone/>
            </a:pPr>
            <a:endParaRPr lang="en-US" b="1" u="sng" dirty="0"/>
          </a:p>
          <a:p>
            <a:pPr marL="89154" indent="0" algn="ctr">
              <a:buNone/>
            </a:pPr>
            <a:endParaRPr lang="en-US" b="1" u="sng" dirty="0"/>
          </a:p>
          <a:p>
            <a:pPr marL="89154" indent="0" algn="ctr">
              <a:buNone/>
            </a:pPr>
            <a:r>
              <a:rPr lang="en-US" b="1" u="sng" dirty="0"/>
              <a:t>How</a:t>
            </a:r>
            <a:r>
              <a:rPr lang="en-US" dirty="0"/>
              <a:t> do cultural contexts moderate the effects of parents’ disciplinary strategies on child adjustment?</a:t>
            </a:r>
          </a:p>
          <a:p>
            <a:pPr marL="89154" indent="0">
              <a:buNone/>
            </a:pPr>
            <a:endParaRPr lang="en-US" dirty="0"/>
          </a:p>
        </p:txBody>
      </p:sp>
      <p:grpSp>
        <p:nvGrpSpPr>
          <p:cNvPr id="5" name="Group 4"/>
          <p:cNvGrpSpPr/>
          <p:nvPr/>
        </p:nvGrpSpPr>
        <p:grpSpPr>
          <a:xfrm>
            <a:off x="3886200" y="2114550"/>
            <a:ext cx="1211649" cy="1040762"/>
            <a:chOff x="3505206" y="1196617"/>
            <a:chExt cx="1387682" cy="1387682"/>
          </a:xfrm>
        </p:grpSpPr>
        <p:sp>
          <p:nvSpPr>
            <p:cNvPr id="14" name="Rounded Rectangle 13"/>
            <p:cNvSpPr/>
            <p:nvPr/>
          </p:nvSpPr>
          <p:spPr>
            <a:xfrm>
              <a:off x="3505206" y="1196617"/>
              <a:ext cx="1387682" cy="1387682"/>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5" name="Rounded Rectangle 4"/>
            <p:cNvSpPr/>
            <p:nvPr/>
          </p:nvSpPr>
          <p:spPr>
            <a:xfrm>
              <a:off x="3572947" y="1264358"/>
              <a:ext cx="1252200" cy="1252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24765" rIns="24765" bIns="24765" numCol="1" spcCol="1270" anchor="ctr" anchorCtr="0">
              <a:noAutofit/>
            </a:bodyPr>
            <a:lstStyle/>
            <a:p>
              <a:pPr algn="ctr" defTabSz="433388">
                <a:lnSpc>
                  <a:spcPct val="90000"/>
                </a:lnSpc>
                <a:spcAft>
                  <a:spcPct val="35000"/>
                </a:spcAft>
              </a:pPr>
              <a:r>
                <a:rPr lang="en-US" sz="1125" dirty="0">
                  <a:solidFill>
                    <a:prstClr val="white"/>
                  </a:solidFill>
                  <a:latin typeface="Corbel"/>
                </a:rPr>
                <a:t>“</a:t>
              </a:r>
              <a:r>
                <a:rPr lang="en-US" sz="1125" dirty="0" err="1">
                  <a:solidFill>
                    <a:prstClr val="white"/>
                  </a:solidFill>
                  <a:latin typeface="Corbel"/>
                </a:rPr>
                <a:t>Normativeness</a:t>
              </a:r>
              <a:r>
                <a:rPr lang="en-US" sz="1125" dirty="0">
                  <a:solidFill>
                    <a:prstClr val="white"/>
                  </a:solidFill>
                  <a:latin typeface="Corbel"/>
                </a:rPr>
                <a:t>” of the disciplinary action</a:t>
              </a:r>
            </a:p>
          </p:txBody>
        </p:sp>
      </p:grpSp>
      <p:grpSp>
        <p:nvGrpSpPr>
          <p:cNvPr id="7" name="Group 6"/>
          <p:cNvGrpSpPr/>
          <p:nvPr/>
        </p:nvGrpSpPr>
        <p:grpSpPr>
          <a:xfrm>
            <a:off x="2171701" y="3303176"/>
            <a:ext cx="1028707" cy="697310"/>
            <a:chOff x="1600200" y="2491997"/>
            <a:chExt cx="929747" cy="929747"/>
          </a:xfrm>
        </p:grpSpPr>
        <p:sp>
          <p:nvSpPr>
            <p:cNvPr id="12" name="Rounded Rectangle 11"/>
            <p:cNvSpPr/>
            <p:nvPr/>
          </p:nvSpPr>
          <p:spPr>
            <a:xfrm>
              <a:off x="1600200" y="2491997"/>
              <a:ext cx="929747" cy="929747"/>
            </a:xfrm>
            <a:prstGeom prst="roundRect">
              <a:avLst/>
            </a:prstGeom>
          </p:spPr>
          <p:style>
            <a:lnRef idx="0">
              <a:schemeClr val="lt1">
                <a:hueOff val="0"/>
                <a:satOff val="0"/>
                <a:lumOff val="0"/>
                <a:alphaOff val="0"/>
              </a:schemeClr>
            </a:lnRef>
            <a:fillRef idx="3">
              <a:schemeClr val="accent3">
                <a:hueOff val="-6901799"/>
                <a:satOff val="-18192"/>
                <a:lumOff val="-4706"/>
                <a:alphaOff val="0"/>
              </a:schemeClr>
            </a:fillRef>
            <a:effectRef idx="2">
              <a:schemeClr val="accent3">
                <a:hueOff val="-6901799"/>
                <a:satOff val="-18192"/>
                <a:lumOff val="-4706"/>
                <a:alphaOff val="0"/>
              </a:schemeClr>
            </a:effectRef>
            <a:fontRef idx="minor">
              <a:schemeClr val="lt1"/>
            </a:fontRef>
          </p:style>
        </p:sp>
        <p:sp>
          <p:nvSpPr>
            <p:cNvPr id="13" name="Rounded Rectangle 7"/>
            <p:cNvSpPr/>
            <p:nvPr/>
          </p:nvSpPr>
          <p:spPr>
            <a:xfrm>
              <a:off x="1645587" y="2537384"/>
              <a:ext cx="838973" cy="83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75" tIns="28575" rIns="28575" bIns="28575" numCol="1" spcCol="1270" anchor="ctr" anchorCtr="0">
              <a:noAutofit/>
            </a:bodyPr>
            <a:lstStyle/>
            <a:p>
              <a:pPr algn="ctr" defTabSz="500063">
                <a:lnSpc>
                  <a:spcPct val="90000"/>
                </a:lnSpc>
                <a:spcAft>
                  <a:spcPct val="35000"/>
                </a:spcAft>
              </a:pPr>
              <a:r>
                <a:rPr lang="en-US" sz="1125" dirty="0">
                  <a:solidFill>
                    <a:prstClr val="white"/>
                  </a:solidFill>
                  <a:latin typeface="Corbel"/>
                </a:rPr>
                <a:t>Parental discipline</a:t>
              </a:r>
            </a:p>
          </p:txBody>
        </p:sp>
      </p:grpSp>
      <p:grpSp>
        <p:nvGrpSpPr>
          <p:cNvPr id="9" name="Group 8"/>
          <p:cNvGrpSpPr/>
          <p:nvPr/>
        </p:nvGrpSpPr>
        <p:grpSpPr>
          <a:xfrm>
            <a:off x="5715000" y="3303191"/>
            <a:ext cx="971550" cy="697310"/>
            <a:chOff x="6095991" y="2568213"/>
            <a:chExt cx="929747" cy="929747"/>
          </a:xfrm>
        </p:grpSpPr>
        <p:sp>
          <p:nvSpPr>
            <p:cNvPr id="10" name="Rounded Rectangle 9"/>
            <p:cNvSpPr/>
            <p:nvPr/>
          </p:nvSpPr>
          <p:spPr>
            <a:xfrm>
              <a:off x="6095991" y="2568213"/>
              <a:ext cx="929747" cy="929747"/>
            </a:xfrm>
            <a:prstGeom prst="roundRect">
              <a:avLst/>
            </a:prstGeom>
          </p:spPr>
          <p:style>
            <a:lnRef idx="0">
              <a:schemeClr val="lt1">
                <a:hueOff val="0"/>
                <a:satOff val="0"/>
                <a:lumOff val="0"/>
                <a:alphaOff val="0"/>
              </a:schemeClr>
            </a:lnRef>
            <a:fillRef idx="3">
              <a:schemeClr val="accent3">
                <a:hueOff val="-13803598"/>
                <a:satOff val="-36385"/>
                <a:lumOff val="-9412"/>
                <a:alphaOff val="0"/>
              </a:schemeClr>
            </a:fillRef>
            <a:effectRef idx="2">
              <a:schemeClr val="accent3">
                <a:hueOff val="-13803598"/>
                <a:satOff val="-36385"/>
                <a:lumOff val="-9412"/>
                <a:alphaOff val="0"/>
              </a:schemeClr>
            </a:effectRef>
            <a:fontRef idx="minor">
              <a:schemeClr val="lt1"/>
            </a:fontRef>
          </p:style>
        </p:sp>
        <p:sp>
          <p:nvSpPr>
            <p:cNvPr id="11" name="Rounded Rectangle 10"/>
            <p:cNvSpPr/>
            <p:nvPr/>
          </p:nvSpPr>
          <p:spPr>
            <a:xfrm>
              <a:off x="6141378" y="2613600"/>
              <a:ext cx="838973" cy="83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400050">
                <a:lnSpc>
                  <a:spcPct val="90000"/>
                </a:lnSpc>
                <a:spcAft>
                  <a:spcPct val="35000"/>
                </a:spcAft>
              </a:pPr>
              <a:r>
                <a:rPr lang="en-US" sz="1125" dirty="0">
                  <a:solidFill>
                    <a:prstClr val="white"/>
                  </a:solidFill>
                  <a:latin typeface="Corbel"/>
                </a:rPr>
                <a:t>Child adjustment</a:t>
              </a:r>
            </a:p>
          </p:txBody>
        </p:sp>
      </p:grpSp>
      <p:cxnSp>
        <p:nvCxnSpPr>
          <p:cNvPr id="17" name="Straight Connector 16"/>
          <p:cNvCxnSpPr/>
          <p:nvPr/>
        </p:nvCxnSpPr>
        <p:spPr>
          <a:xfrm>
            <a:off x="3200400" y="3646090"/>
            <a:ext cx="25146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09383" y="3155311"/>
            <a:ext cx="5468" cy="44513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972300" y="5600700"/>
            <a:ext cx="886781" cy="300082"/>
          </a:xfrm>
          <a:prstGeom prst="rect">
            <a:avLst/>
          </a:prstGeom>
          <a:noFill/>
        </p:spPr>
        <p:txBody>
          <a:bodyPr wrap="none" rtlCol="0">
            <a:spAutoFit/>
          </a:bodyPr>
          <a:lstStyle/>
          <a:p>
            <a:pPr defTabSz="685800"/>
            <a:r>
              <a:rPr lang="en-US" sz="1350" dirty="0">
                <a:solidFill>
                  <a:prstClr val="black"/>
                </a:solidFill>
              </a:rPr>
              <a:t>Rothman</a:t>
            </a:r>
          </a:p>
        </p:txBody>
      </p:sp>
    </p:spTree>
    <p:extLst>
      <p:ext uri="{BB962C8B-B14F-4D97-AF65-F5344CB8AC3E}">
        <p14:creationId xmlns:p14="http://schemas.microsoft.com/office/powerpoint/2010/main" val="41676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Hypotheses</a:t>
            </a:r>
          </a:p>
        </p:txBody>
      </p:sp>
      <p:sp>
        <p:nvSpPr>
          <p:cNvPr id="3" name="Content Placeholder 2"/>
          <p:cNvSpPr>
            <a:spLocks noGrp="1"/>
          </p:cNvSpPr>
          <p:nvPr>
            <p:ph idx="1"/>
          </p:nvPr>
        </p:nvSpPr>
        <p:spPr/>
        <p:txBody>
          <a:bodyPr/>
          <a:lstStyle/>
          <a:p>
            <a:pPr marL="474917" indent="-385763">
              <a:buFont typeface="+mj-ea"/>
              <a:buAutoNum type="circleNumDbPlain"/>
            </a:pPr>
            <a:r>
              <a:rPr lang="en-US" dirty="0"/>
              <a:t>Mothers would significantly differ in frequency of use of physical discipline across cultures, </a:t>
            </a:r>
            <a:r>
              <a:rPr lang="en-US" i="1" dirty="0"/>
              <a:t>and</a:t>
            </a:r>
            <a:r>
              <a:rPr lang="en-US" dirty="0"/>
              <a:t> how normative they perceived the use of discipline to be</a:t>
            </a:r>
          </a:p>
          <a:p>
            <a:pPr marL="474917" indent="-385763">
              <a:buFont typeface="+mj-ea"/>
              <a:buAutoNum type="circleNumDbPlain"/>
            </a:pPr>
            <a:endParaRPr lang="en-US" dirty="0"/>
          </a:p>
          <a:p>
            <a:pPr marL="474917" indent="-385763">
              <a:buFont typeface="+mj-ea"/>
              <a:buAutoNum type="circleNumDbPlain"/>
            </a:pPr>
            <a:r>
              <a:rPr lang="en-US" dirty="0"/>
              <a:t> </a:t>
            </a:r>
          </a:p>
        </p:txBody>
      </p:sp>
      <p:grpSp>
        <p:nvGrpSpPr>
          <p:cNvPr id="4" name="Group 3"/>
          <p:cNvGrpSpPr/>
          <p:nvPr/>
        </p:nvGrpSpPr>
        <p:grpSpPr>
          <a:xfrm>
            <a:off x="3086100" y="4000500"/>
            <a:ext cx="1200150" cy="755012"/>
            <a:chOff x="3505206" y="1196617"/>
            <a:chExt cx="1387682" cy="1387682"/>
          </a:xfrm>
        </p:grpSpPr>
        <p:sp>
          <p:nvSpPr>
            <p:cNvPr id="5" name="Rounded Rectangle 4"/>
            <p:cNvSpPr/>
            <p:nvPr/>
          </p:nvSpPr>
          <p:spPr>
            <a:xfrm>
              <a:off x="3505206" y="1196617"/>
              <a:ext cx="1387682" cy="1387682"/>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Rounded Rectangle 4"/>
            <p:cNvSpPr/>
            <p:nvPr/>
          </p:nvSpPr>
          <p:spPr>
            <a:xfrm>
              <a:off x="3572947" y="1264358"/>
              <a:ext cx="1252200" cy="1252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24765" rIns="24765" bIns="24765" numCol="1" spcCol="1270" anchor="ctr" anchorCtr="0">
              <a:noAutofit/>
            </a:bodyPr>
            <a:lstStyle/>
            <a:p>
              <a:pPr algn="ctr" defTabSz="433388">
                <a:lnSpc>
                  <a:spcPct val="90000"/>
                </a:lnSpc>
                <a:spcAft>
                  <a:spcPct val="35000"/>
                </a:spcAft>
              </a:pPr>
              <a:r>
                <a:rPr lang="en-US" sz="1125" dirty="0">
                  <a:solidFill>
                    <a:prstClr val="white"/>
                  </a:solidFill>
                  <a:latin typeface="Corbel"/>
                </a:rPr>
                <a:t>Actual </a:t>
              </a:r>
              <a:r>
                <a:rPr lang="en-US" sz="1125" dirty="0" err="1">
                  <a:solidFill>
                    <a:prstClr val="white"/>
                  </a:solidFill>
                  <a:latin typeface="Corbel"/>
                </a:rPr>
                <a:t>normativeness</a:t>
              </a:r>
              <a:endParaRPr lang="en-US" sz="1125" dirty="0">
                <a:solidFill>
                  <a:prstClr val="white"/>
                </a:solidFill>
                <a:latin typeface="Corbel"/>
              </a:endParaRPr>
            </a:p>
          </p:txBody>
        </p:sp>
      </p:grpSp>
      <p:grpSp>
        <p:nvGrpSpPr>
          <p:cNvPr id="7" name="Group 6"/>
          <p:cNvGrpSpPr/>
          <p:nvPr/>
        </p:nvGrpSpPr>
        <p:grpSpPr>
          <a:xfrm>
            <a:off x="1828801" y="4903376"/>
            <a:ext cx="1028707" cy="697310"/>
            <a:chOff x="1600200" y="2491997"/>
            <a:chExt cx="929747" cy="929747"/>
          </a:xfrm>
        </p:grpSpPr>
        <p:sp>
          <p:nvSpPr>
            <p:cNvPr id="8" name="Rounded Rectangle 7"/>
            <p:cNvSpPr/>
            <p:nvPr/>
          </p:nvSpPr>
          <p:spPr>
            <a:xfrm>
              <a:off x="1600200" y="2491997"/>
              <a:ext cx="929747" cy="929747"/>
            </a:xfrm>
            <a:prstGeom prst="roundRect">
              <a:avLst/>
            </a:prstGeom>
          </p:spPr>
          <p:style>
            <a:lnRef idx="0">
              <a:schemeClr val="lt1">
                <a:hueOff val="0"/>
                <a:satOff val="0"/>
                <a:lumOff val="0"/>
                <a:alphaOff val="0"/>
              </a:schemeClr>
            </a:lnRef>
            <a:fillRef idx="3">
              <a:schemeClr val="accent3">
                <a:hueOff val="-6901799"/>
                <a:satOff val="-18192"/>
                <a:lumOff val="-4706"/>
                <a:alphaOff val="0"/>
              </a:schemeClr>
            </a:fillRef>
            <a:effectRef idx="2">
              <a:schemeClr val="accent3">
                <a:hueOff val="-6901799"/>
                <a:satOff val="-18192"/>
                <a:lumOff val="-4706"/>
                <a:alphaOff val="0"/>
              </a:schemeClr>
            </a:effectRef>
            <a:fontRef idx="minor">
              <a:schemeClr val="lt1"/>
            </a:fontRef>
          </p:style>
        </p:sp>
        <p:sp>
          <p:nvSpPr>
            <p:cNvPr id="9" name="Rounded Rectangle 7"/>
            <p:cNvSpPr/>
            <p:nvPr/>
          </p:nvSpPr>
          <p:spPr>
            <a:xfrm>
              <a:off x="1645587" y="2537384"/>
              <a:ext cx="838973" cy="83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75" tIns="28575" rIns="28575" bIns="28575" numCol="1" spcCol="1270" anchor="ctr" anchorCtr="0">
              <a:noAutofit/>
            </a:bodyPr>
            <a:lstStyle/>
            <a:p>
              <a:pPr algn="ctr" defTabSz="500063">
                <a:lnSpc>
                  <a:spcPct val="90000"/>
                </a:lnSpc>
                <a:spcAft>
                  <a:spcPct val="35000"/>
                </a:spcAft>
              </a:pPr>
              <a:r>
                <a:rPr lang="en-US" sz="1125" dirty="0">
                  <a:solidFill>
                    <a:prstClr val="white"/>
                  </a:solidFill>
                  <a:latin typeface="Corbel"/>
                </a:rPr>
                <a:t>Parental discipline</a:t>
              </a:r>
            </a:p>
          </p:txBody>
        </p:sp>
      </p:grpSp>
      <p:grpSp>
        <p:nvGrpSpPr>
          <p:cNvPr id="10" name="Group 9"/>
          <p:cNvGrpSpPr/>
          <p:nvPr/>
        </p:nvGrpSpPr>
        <p:grpSpPr>
          <a:xfrm>
            <a:off x="6229350" y="4903391"/>
            <a:ext cx="971550" cy="697310"/>
            <a:chOff x="6095991" y="2568213"/>
            <a:chExt cx="929747" cy="929747"/>
          </a:xfrm>
        </p:grpSpPr>
        <p:sp>
          <p:nvSpPr>
            <p:cNvPr id="11" name="Rounded Rectangle 10"/>
            <p:cNvSpPr/>
            <p:nvPr/>
          </p:nvSpPr>
          <p:spPr>
            <a:xfrm>
              <a:off x="6095991" y="2568213"/>
              <a:ext cx="929747" cy="929747"/>
            </a:xfrm>
            <a:prstGeom prst="roundRect">
              <a:avLst/>
            </a:prstGeom>
          </p:spPr>
          <p:style>
            <a:lnRef idx="0">
              <a:schemeClr val="lt1">
                <a:hueOff val="0"/>
                <a:satOff val="0"/>
                <a:lumOff val="0"/>
                <a:alphaOff val="0"/>
              </a:schemeClr>
            </a:lnRef>
            <a:fillRef idx="3">
              <a:schemeClr val="accent3">
                <a:hueOff val="-13803598"/>
                <a:satOff val="-36385"/>
                <a:lumOff val="-9412"/>
                <a:alphaOff val="0"/>
              </a:schemeClr>
            </a:fillRef>
            <a:effectRef idx="2">
              <a:schemeClr val="accent3">
                <a:hueOff val="-13803598"/>
                <a:satOff val="-36385"/>
                <a:lumOff val="-9412"/>
                <a:alphaOff val="0"/>
              </a:schemeClr>
            </a:effectRef>
            <a:fontRef idx="minor">
              <a:schemeClr val="lt1"/>
            </a:fontRef>
          </p:style>
        </p:sp>
        <p:sp>
          <p:nvSpPr>
            <p:cNvPr id="12" name="Rounded Rectangle 10"/>
            <p:cNvSpPr/>
            <p:nvPr/>
          </p:nvSpPr>
          <p:spPr>
            <a:xfrm>
              <a:off x="6141378" y="2613600"/>
              <a:ext cx="838973" cy="83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400050">
                <a:lnSpc>
                  <a:spcPct val="90000"/>
                </a:lnSpc>
                <a:spcAft>
                  <a:spcPct val="35000"/>
                </a:spcAft>
              </a:pPr>
              <a:r>
                <a:rPr lang="en-US" sz="1125" dirty="0">
                  <a:solidFill>
                    <a:prstClr val="white"/>
                  </a:solidFill>
                  <a:latin typeface="Corbel"/>
                </a:rPr>
                <a:t>Child adjustment</a:t>
              </a:r>
            </a:p>
          </p:txBody>
        </p:sp>
      </p:grpSp>
      <p:cxnSp>
        <p:nvCxnSpPr>
          <p:cNvPr id="13" name="Straight Connector 12"/>
          <p:cNvCxnSpPr>
            <a:stCxn id="8" idx="3"/>
            <a:endCxn id="11" idx="1"/>
          </p:cNvCxnSpPr>
          <p:nvPr/>
        </p:nvCxnSpPr>
        <p:spPr>
          <a:xfrm>
            <a:off x="2857508" y="5252030"/>
            <a:ext cx="3371843" cy="1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709283" y="4755511"/>
            <a:ext cx="5468" cy="44513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514850" y="3886200"/>
            <a:ext cx="1314450" cy="869312"/>
            <a:chOff x="3505206" y="1196617"/>
            <a:chExt cx="1387682" cy="1387682"/>
          </a:xfrm>
        </p:grpSpPr>
        <p:sp>
          <p:nvSpPr>
            <p:cNvPr id="18" name="Rounded Rectangle 17"/>
            <p:cNvSpPr/>
            <p:nvPr/>
          </p:nvSpPr>
          <p:spPr>
            <a:xfrm>
              <a:off x="3505206" y="1196617"/>
              <a:ext cx="1387682" cy="1387682"/>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9" name="Rounded Rectangle 4"/>
            <p:cNvSpPr/>
            <p:nvPr/>
          </p:nvSpPr>
          <p:spPr>
            <a:xfrm>
              <a:off x="3572947" y="1264358"/>
              <a:ext cx="1252200" cy="1252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24765" rIns="24765" bIns="24765" numCol="1" spcCol="1270" anchor="ctr" anchorCtr="0">
              <a:noAutofit/>
            </a:bodyPr>
            <a:lstStyle/>
            <a:p>
              <a:pPr algn="ctr" defTabSz="433388">
                <a:lnSpc>
                  <a:spcPct val="90000"/>
                </a:lnSpc>
                <a:spcAft>
                  <a:spcPct val="35000"/>
                </a:spcAft>
              </a:pPr>
              <a:r>
                <a:rPr lang="en-US" sz="1125" dirty="0">
                  <a:solidFill>
                    <a:prstClr val="white"/>
                  </a:solidFill>
                  <a:latin typeface="Corbel"/>
                </a:rPr>
                <a:t>Perceived </a:t>
              </a:r>
              <a:r>
                <a:rPr lang="en-US" sz="1125" dirty="0" err="1">
                  <a:solidFill>
                    <a:prstClr val="white"/>
                  </a:solidFill>
                  <a:latin typeface="Corbel"/>
                </a:rPr>
                <a:t>normativeness</a:t>
              </a:r>
              <a:r>
                <a:rPr lang="en-US" sz="1125" dirty="0">
                  <a:solidFill>
                    <a:prstClr val="white"/>
                  </a:solidFill>
                  <a:latin typeface="Corbel"/>
                </a:rPr>
                <a:t> by both parent AND child</a:t>
              </a:r>
            </a:p>
          </p:txBody>
        </p:sp>
      </p:grpSp>
      <p:cxnSp>
        <p:nvCxnSpPr>
          <p:cNvPr id="20" name="Straight Arrow Connector 19"/>
          <p:cNvCxnSpPr/>
          <p:nvPr/>
        </p:nvCxnSpPr>
        <p:spPr>
          <a:xfrm>
            <a:off x="5138033" y="4755511"/>
            <a:ext cx="5468" cy="44513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972300" y="5600700"/>
            <a:ext cx="886781" cy="300082"/>
          </a:xfrm>
          <a:prstGeom prst="rect">
            <a:avLst/>
          </a:prstGeom>
          <a:noFill/>
        </p:spPr>
        <p:txBody>
          <a:bodyPr wrap="none" rtlCol="0">
            <a:spAutoFit/>
          </a:bodyPr>
          <a:lstStyle/>
          <a:p>
            <a:pPr defTabSz="685800"/>
            <a:r>
              <a:rPr lang="en-US" sz="1350" dirty="0">
                <a:solidFill>
                  <a:prstClr val="black"/>
                </a:solidFill>
              </a:rPr>
              <a:t>Rothman</a:t>
            </a:r>
          </a:p>
        </p:txBody>
      </p:sp>
    </p:spTree>
    <p:extLst>
      <p:ext uri="{BB962C8B-B14F-4D97-AF65-F5344CB8AC3E}">
        <p14:creationId xmlns:p14="http://schemas.microsoft.com/office/powerpoint/2010/main" val="59557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69497" y="2800350"/>
            <a:ext cx="7298871" cy="3200400"/>
          </a:xfrm>
          <a:prstGeom prst="rect">
            <a:avLst/>
          </a:prstGeom>
        </p:spPr>
      </p:pic>
      <p:sp>
        <p:nvSpPr>
          <p:cNvPr id="2" name="Title 1"/>
          <p:cNvSpPr>
            <a:spLocks noGrp="1"/>
          </p:cNvSpPr>
          <p:nvPr>
            <p:ph type="title"/>
          </p:nvPr>
        </p:nvSpPr>
        <p:spPr/>
        <p:txBody>
          <a:bodyPr/>
          <a:lstStyle/>
          <a:p>
            <a:r>
              <a:rPr lang="en-US" dirty="0"/>
              <a:t>Analyses / Results</a:t>
            </a:r>
          </a:p>
        </p:txBody>
      </p:sp>
      <p:sp>
        <p:nvSpPr>
          <p:cNvPr id="3" name="Content Placeholder 2"/>
          <p:cNvSpPr>
            <a:spLocks noGrp="1"/>
          </p:cNvSpPr>
          <p:nvPr>
            <p:ph idx="1"/>
          </p:nvPr>
        </p:nvSpPr>
        <p:spPr>
          <a:xfrm>
            <a:off x="1485900" y="1943101"/>
            <a:ext cx="6172200" cy="3469207"/>
          </a:xfrm>
        </p:spPr>
        <p:txBody>
          <a:bodyPr>
            <a:normAutofit/>
          </a:bodyPr>
          <a:lstStyle/>
          <a:p>
            <a:r>
              <a:rPr lang="en-US" sz="1800" b="1" dirty="0"/>
              <a:t>H2: </a:t>
            </a:r>
            <a:r>
              <a:rPr lang="en-US" sz="1125" dirty="0"/>
              <a:t>Both perceived </a:t>
            </a:r>
            <a:r>
              <a:rPr lang="en-US" sz="1125" dirty="0" err="1"/>
              <a:t>normativeness</a:t>
            </a:r>
            <a:r>
              <a:rPr lang="en-US" sz="1125" dirty="0"/>
              <a:t> AND actual </a:t>
            </a:r>
            <a:r>
              <a:rPr lang="en-US" sz="1125" dirty="0" err="1"/>
              <a:t>normativeness</a:t>
            </a:r>
            <a:r>
              <a:rPr lang="en-US" sz="1125" dirty="0"/>
              <a:t> would moderate the relationship between parental discipline and child adjustment</a:t>
            </a:r>
          </a:p>
          <a:p>
            <a:pPr lvl="1"/>
            <a:r>
              <a:rPr lang="en-US" sz="1425" dirty="0"/>
              <a:t>Multilevel modeling (nested data: child-mother dyads within country)</a:t>
            </a:r>
          </a:p>
        </p:txBody>
      </p:sp>
      <p:sp>
        <p:nvSpPr>
          <p:cNvPr id="8" name="TextBox 7"/>
          <p:cNvSpPr txBox="1"/>
          <p:nvPr/>
        </p:nvSpPr>
        <p:spPr>
          <a:xfrm>
            <a:off x="6972300" y="5657850"/>
            <a:ext cx="886781" cy="300082"/>
          </a:xfrm>
          <a:prstGeom prst="rect">
            <a:avLst/>
          </a:prstGeom>
          <a:noFill/>
        </p:spPr>
        <p:txBody>
          <a:bodyPr wrap="none" rtlCol="0">
            <a:spAutoFit/>
          </a:bodyPr>
          <a:lstStyle/>
          <a:p>
            <a:pPr defTabSz="685800"/>
            <a:r>
              <a:rPr lang="en-US" sz="1350" dirty="0">
                <a:solidFill>
                  <a:prstClr val="black"/>
                </a:solidFill>
              </a:rPr>
              <a:t>Rothman</a:t>
            </a:r>
          </a:p>
        </p:txBody>
      </p:sp>
    </p:spTree>
    <p:extLst>
      <p:ext uri="{BB962C8B-B14F-4D97-AF65-F5344CB8AC3E}">
        <p14:creationId xmlns:p14="http://schemas.microsoft.com/office/powerpoint/2010/main" val="16750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a:t>Significant interaction effects</a:t>
            </a:r>
          </a:p>
        </p:txBody>
      </p:sp>
      <p:sp>
        <p:nvSpPr>
          <p:cNvPr id="3" name="Content Placeholder 2"/>
          <p:cNvSpPr>
            <a:spLocks noGrp="1"/>
          </p:cNvSpPr>
          <p:nvPr>
            <p:ph idx="1"/>
          </p:nvPr>
        </p:nvSpPr>
        <p:spPr/>
        <p:txBody>
          <a:bodyPr/>
          <a:lstStyle/>
          <a:p>
            <a:pPr>
              <a:spcBef>
                <a:spcPts val="450"/>
              </a:spcBef>
              <a:spcAft>
                <a:spcPts val="450"/>
              </a:spcAft>
              <a:buClr>
                <a:srgbClr val="F0AD00"/>
              </a:buClr>
            </a:pPr>
            <a:r>
              <a:rPr lang="en-US" sz="1800" dirty="0">
                <a:solidFill>
                  <a:prstClr val="black"/>
                </a:solidFill>
              </a:rPr>
              <a:t>Mothers’ use of physical discipline was related less strongly to child’s adjustment when the discipline was perceived as being culturally normative</a:t>
            </a:r>
          </a:p>
          <a:p>
            <a:endParaRPr lang="en-JM" dirty="0"/>
          </a:p>
        </p:txBody>
      </p:sp>
      <p:pic>
        <p:nvPicPr>
          <p:cNvPr id="6" name="Picture 5"/>
          <p:cNvPicPr>
            <a:picLocks noChangeAspect="1"/>
          </p:cNvPicPr>
          <p:nvPr/>
        </p:nvPicPr>
        <p:blipFill>
          <a:blip r:embed="rId2"/>
          <a:stretch>
            <a:fillRect/>
          </a:stretch>
        </p:blipFill>
        <p:spPr>
          <a:xfrm>
            <a:off x="737236" y="3521869"/>
            <a:ext cx="7603808" cy="1700213"/>
          </a:xfrm>
          <a:prstGeom prst="rect">
            <a:avLst/>
          </a:prstGeom>
        </p:spPr>
      </p:pic>
      <p:sp>
        <p:nvSpPr>
          <p:cNvPr id="7" name="TextBox 6"/>
          <p:cNvSpPr txBox="1"/>
          <p:nvPr/>
        </p:nvSpPr>
        <p:spPr>
          <a:xfrm>
            <a:off x="7786688" y="5526381"/>
            <a:ext cx="540533" cy="300082"/>
          </a:xfrm>
          <a:prstGeom prst="rect">
            <a:avLst/>
          </a:prstGeom>
          <a:noFill/>
        </p:spPr>
        <p:txBody>
          <a:bodyPr wrap="none" rtlCol="0">
            <a:spAutoFit/>
          </a:bodyPr>
          <a:lstStyle/>
          <a:p>
            <a:pPr defTabSz="685800"/>
            <a:r>
              <a:rPr lang="en-US" sz="1350" dirty="0">
                <a:solidFill>
                  <a:prstClr val="black"/>
                </a:solidFill>
              </a:rPr>
              <a:t>Reid</a:t>
            </a:r>
          </a:p>
        </p:txBody>
      </p:sp>
    </p:spTree>
    <p:extLst>
      <p:ext uri="{BB962C8B-B14F-4D97-AF65-F5344CB8AC3E}">
        <p14:creationId xmlns:p14="http://schemas.microsoft.com/office/powerpoint/2010/main" val="3705070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a:t>Physical Discipline and </a:t>
            </a:r>
            <a:r>
              <a:rPr lang="en-JM" dirty="0" err="1"/>
              <a:t>Normativeness</a:t>
            </a:r>
            <a:endParaRPr lang="en-JM" dirty="0"/>
          </a:p>
        </p:txBody>
      </p:sp>
      <p:sp>
        <p:nvSpPr>
          <p:cNvPr id="3" name="Content Placeholder 2"/>
          <p:cNvSpPr>
            <a:spLocks noGrp="1"/>
          </p:cNvSpPr>
          <p:nvPr>
            <p:ph idx="1"/>
          </p:nvPr>
        </p:nvSpPr>
        <p:spPr>
          <a:xfrm>
            <a:off x="4958309" y="2258638"/>
            <a:ext cx="4069897" cy="3469207"/>
          </a:xfrm>
        </p:spPr>
        <p:txBody>
          <a:bodyPr/>
          <a:lstStyle/>
          <a:p>
            <a:r>
              <a:rPr lang="en-JM" dirty="0"/>
              <a:t>More frequent use of PD was associated with higher levels of anxiety (CBC ), regardless of </a:t>
            </a:r>
            <a:r>
              <a:rPr lang="en-JM" dirty="0" err="1"/>
              <a:t>normativeness</a:t>
            </a:r>
            <a:r>
              <a:rPr lang="en-JM" dirty="0"/>
              <a:t> (note attenuation of the slope) .</a:t>
            </a:r>
          </a:p>
        </p:txBody>
      </p:sp>
      <p:pic>
        <p:nvPicPr>
          <p:cNvPr id="4" name="Picture 3"/>
          <p:cNvPicPr>
            <a:picLocks noChangeAspect="1"/>
          </p:cNvPicPr>
          <p:nvPr/>
        </p:nvPicPr>
        <p:blipFill>
          <a:blip r:embed="rId2"/>
          <a:stretch>
            <a:fillRect/>
          </a:stretch>
        </p:blipFill>
        <p:spPr>
          <a:xfrm>
            <a:off x="857250" y="2330904"/>
            <a:ext cx="3962455" cy="2318390"/>
          </a:xfrm>
          <a:prstGeom prst="rect">
            <a:avLst/>
          </a:prstGeom>
        </p:spPr>
      </p:pic>
      <p:pic>
        <p:nvPicPr>
          <p:cNvPr id="6" name="Picture 5"/>
          <p:cNvPicPr>
            <a:picLocks noChangeAspect="1"/>
          </p:cNvPicPr>
          <p:nvPr/>
        </p:nvPicPr>
        <p:blipFill>
          <a:blip r:embed="rId3"/>
          <a:stretch>
            <a:fillRect/>
          </a:stretch>
        </p:blipFill>
        <p:spPr>
          <a:xfrm>
            <a:off x="786323" y="3993242"/>
            <a:ext cx="4204412" cy="2331357"/>
          </a:xfrm>
          <a:prstGeom prst="rect">
            <a:avLst/>
          </a:prstGeom>
        </p:spPr>
      </p:pic>
      <p:sp>
        <p:nvSpPr>
          <p:cNvPr id="7" name="TextBox 6"/>
          <p:cNvSpPr txBox="1"/>
          <p:nvPr/>
        </p:nvSpPr>
        <p:spPr>
          <a:xfrm>
            <a:off x="7786688" y="5526381"/>
            <a:ext cx="540533" cy="300082"/>
          </a:xfrm>
          <a:prstGeom prst="rect">
            <a:avLst/>
          </a:prstGeom>
          <a:noFill/>
        </p:spPr>
        <p:txBody>
          <a:bodyPr wrap="none" rtlCol="0">
            <a:spAutoFit/>
          </a:bodyPr>
          <a:lstStyle/>
          <a:p>
            <a:pPr defTabSz="685800"/>
            <a:r>
              <a:rPr lang="en-US" sz="1350" dirty="0">
                <a:solidFill>
                  <a:prstClr val="black"/>
                </a:solidFill>
              </a:rPr>
              <a:t>Reid</a:t>
            </a:r>
          </a:p>
        </p:txBody>
      </p:sp>
    </p:spTree>
    <p:extLst>
      <p:ext uri="{BB962C8B-B14F-4D97-AF65-F5344CB8AC3E}">
        <p14:creationId xmlns:p14="http://schemas.microsoft.com/office/powerpoint/2010/main" val="3199579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dirty="0"/>
              <a:t>Testing the moderation hypothesis</a:t>
            </a:r>
          </a:p>
        </p:txBody>
      </p:sp>
      <p:sp>
        <p:nvSpPr>
          <p:cNvPr id="3" name="Content Placeholder 2"/>
          <p:cNvSpPr>
            <a:spLocks noGrp="1"/>
          </p:cNvSpPr>
          <p:nvPr>
            <p:ph idx="1"/>
          </p:nvPr>
        </p:nvSpPr>
        <p:spPr>
          <a:xfrm>
            <a:off x="4572000" y="2188644"/>
            <a:ext cx="4114800" cy="3469207"/>
          </a:xfrm>
        </p:spPr>
        <p:txBody>
          <a:bodyPr>
            <a:normAutofit fontScale="92500" lnSpcReduction="10000"/>
          </a:bodyPr>
          <a:lstStyle/>
          <a:p>
            <a:r>
              <a:rPr lang="en-JM" dirty="0"/>
              <a:t>Child-reported </a:t>
            </a:r>
            <a:r>
              <a:rPr lang="en-JM" dirty="0" err="1"/>
              <a:t>normativeness</a:t>
            </a:r>
            <a:r>
              <a:rPr lang="en-JM" dirty="0"/>
              <a:t> moderates the association between mother’s use of physical discipline and children’s anxiety (CBC)</a:t>
            </a:r>
          </a:p>
          <a:p>
            <a:pPr marL="338138" indent="-239316"/>
            <a:r>
              <a:rPr lang="en-US" dirty="0"/>
              <a:t>Children who perceived discipline as highly normative had higher levels of aggression despite maternal reported frequency of physical discipline </a:t>
            </a:r>
          </a:p>
          <a:p>
            <a:endParaRPr lang="en-JM" dirty="0"/>
          </a:p>
          <a:p>
            <a:endParaRPr lang="en-JM" dirty="0"/>
          </a:p>
        </p:txBody>
      </p:sp>
      <p:pic>
        <p:nvPicPr>
          <p:cNvPr id="4" name="Picture 3"/>
          <p:cNvPicPr>
            <a:picLocks noChangeAspect="1"/>
          </p:cNvPicPr>
          <p:nvPr/>
        </p:nvPicPr>
        <p:blipFill>
          <a:blip r:embed="rId2"/>
          <a:stretch>
            <a:fillRect/>
          </a:stretch>
        </p:blipFill>
        <p:spPr>
          <a:xfrm>
            <a:off x="457200" y="1810593"/>
            <a:ext cx="3810000" cy="2112654"/>
          </a:xfrm>
          <a:prstGeom prst="rect">
            <a:avLst/>
          </a:prstGeom>
        </p:spPr>
      </p:pic>
      <p:pic>
        <p:nvPicPr>
          <p:cNvPr id="5" name="Picture 4"/>
          <p:cNvPicPr>
            <a:picLocks noChangeAspect="1"/>
          </p:cNvPicPr>
          <p:nvPr/>
        </p:nvPicPr>
        <p:blipFill>
          <a:blip r:embed="rId3"/>
          <a:stretch>
            <a:fillRect/>
          </a:stretch>
        </p:blipFill>
        <p:spPr>
          <a:xfrm>
            <a:off x="457199" y="3726621"/>
            <a:ext cx="3629431" cy="2040427"/>
          </a:xfrm>
          <a:prstGeom prst="rect">
            <a:avLst/>
          </a:prstGeom>
        </p:spPr>
      </p:pic>
      <p:sp>
        <p:nvSpPr>
          <p:cNvPr id="6" name="TextBox 5"/>
          <p:cNvSpPr txBox="1"/>
          <p:nvPr/>
        </p:nvSpPr>
        <p:spPr>
          <a:xfrm>
            <a:off x="8416533" y="6288278"/>
            <a:ext cx="540533" cy="300082"/>
          </a:xfrm>
          <a:prstGeom prst="rect">
            <a:avLst/>
          </a:prstGeom>
          <a:noFill/>
        </p:spPr>
        <p:txBody>
          <a:bodyPr wrap="none" rtlCol="0">
            <a:spAutoFit/>
          </a:bodyPr>
          <a:lstStyle/>
          <a:p>
            <a:pPr defTabSz="685800"/>
            <a:r>
              <a:rPr lang="en-US" sz="1350" dirty="0">
                <a:solidFill>
                  <a:prstClr val="black"/>
                </a:solidFill>
              </a:rPr>
              <a:t>Reid</a:t>
            </a:r>
          </a:p>
        </p:txBody>
      </p:sp>
    </p:spTree>
    <p:extLst>
      <p:ext uri="{BB962C8B-B14F-4D97-AF65-F5344CB8AC3E}">
        <p14:creationId xmlns:p14="http://schemas.microsoft.com/office/powerpoint/2010/main" val="31109480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a:t>
            </a:r>
          </a:p>
        </p:txBody>
      </p:sp>
      <p:sp>
        <p:nvSpPr>
          <p:cNvPr id="3" name="Content Placeholder 2"/>
          <p:cNvSpPr>
            <a:spLocks noGrp="1"/>
          </p:cNvSpPr>
          <p:nvPr>
            <p:ph idx="1"/>
          </p:nvPr>
        </p:nvSpPr>
        <p:spPr/>
        <p:txBody>
          <a:bodyPr>
            <a:normAutofit/>
          </a:bodyPr>
          <a:lstStyle/>
          <a:p>
            <a:pPr>
              <a:spcBef>
                <a:spcPts val="450"/>
              </a:spcBef>
              <a:spcAft>
                <a:spcPts val="450"/>
              </a:spcAft>
            </a:pPr>
            <a:r>
              <a:rPr lang="en-US" sz="2100" dirty="0"/>
              <a:t>Countries with lowest </a:t>
            </a:r>
            <a:r>
              <a:rPr lang="en-US" sz="2100" dirty="0" err="1"/>
              <a:t>normativeness</a:t>
            </a:r>
            <a:r>
              <a:rPr lang="en-US" sz="2100" dirty="0"/>
              <a:t> showed strongest associations (+) between maternal frequency of discipline and child behavioral problems</a:t>
            </a:r>
          </a:p>
          <a:p>
            <a:pPr>
              <a:spcBef>
                <a:spcPts val="450"/>
              </a:spcBef>
              <a:spcAft>
                <a:spcPts val="450"/>
              </a:spcAft>
            </a:pPr>
            <a:r>
              <a:rPr lang="en-US" sz="2100" dirty="0"/>
              <a:t>Regardless of </a:t>
            </a:r>
            <a:r>
              <a:rPr lang="en-US" sz="2100" dirty="0" err="1"/>
              <a:t>normativeness</a:t>
            </a:r>
            <a:r>
              <a:rPr lang="en-US" sz="2100" dirty="0"/>
              <a:t>, higher frequency of physical discipline was associated with higher anxiety and aggression</a:t>
            </a:r>
          </a:p>
          <a:p>
            <a:pPr>
              <a:spcBef>
                <a:spcPts val="450"/>
              </a:spcBef>
              <a:spcAft>
                <a:spcPts val="450"/>
              </a:spcAft>
            </a:pPr>
            <a:r>
              <a:rPr lang="en-JM" sz="2100" dirty="0"/>
              <a:t>Frequent use of PD was associated with more aggression and anxiety across all countries</a:t>
            </a:r>
            <a:endParaRPr lang="en-US" sz="1950" dirty="0"/>
          </a:p>
        </p:txBody>
      </p:sp>
      <p:sp>
        <p:nvSpPr>
          <p:cNvPr id="4" name="TextBox 3"/>
          <p:cNvSpPr txBox="1"/>
          <p:nvPr/>
        </p:nvSpPr>
        <p:spPr>
          <a:xfrm>
            <a:off x="6972300" y="5657850"/>
            <a:ext cx="1338828" cy="300082"/>
          </a:xfrm>
          <a:prstGeom prst="rect">
            <a:avLst/>
          </a:prstGeom>
          <a:noFill/>
        </p:spPr>
        <p:txBody>
          <a:bodyPr wrap="none" rtlCol="0">
            <a:spAutoFit/>
          </a:bodyPr>
          <a:lstStyle/>
          <a:p>
            <a:pPr defTabSz="685800"/>
            <a:r>
              <a:rPr lang="en-US" sz="1350" dirty="0">
                <a:solidFill>
                  <a:prstClr val="black"/>
                </a:solidFill>
              </a:rPr>
              <a:t>Rothman, Reid</a:t>
            </a:r>
          </a:p>
        </p:txBody>
      </p:sp>
    </p:spTree>
    <p:extLst>
      <p:ext uri="{BB962C8B-B14F-4D97-AF65-F5344CB8AC3E}">
        <p14:creationId xmlns:p14="http://schemas.microsoft.com/office/powerpoint/2010/main" val="36152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411534" y="304800"/>
            <a:ext cx="8706803" cy="1113242"/>
          </a:xfrm>
        </p:spPr>
        <p:txBody>
          <a:bodyPr>
            <a:normAutofit fontScale="90000"/>
          </a:bodyPr>
          <a:lstStyle/>
          <a:p>
            <a:r>
              <a:rPr lang="en-JM" dirty="0"/>
              <a:t>Pros and cons of methods for addressing the topic</a:t>
            </a:r>
          </a:p>
        </p:txBody>
      </p:sp>
      <p:sp>
        <p:nvSpPr>
          <p:cNvPr id="7" name="TextBox 6"/>
          <p:cNvSpPr txBox="1"/>
          <p:nvPr/>
        </p:nvSpPr>
        <p:spPr>
          <a:xfrm>
            <a:off x="7786688" y="5526381"/>
            <a:ext cx="540533" cy="300082"/>
          </a:xfrm>
          <a:prstGeom prst="rect">
            <a:avLst/>
          </a:prstGeom>
          <a:noFill/>
        </p:spPr>
        <p:txBody>
          <a:bodyPr wrap="none" rtlCol="0">
            <a:spAutoFit/>
          </a:bodyPr>
          <a:lstStyle/>
          <a:p>
            <a:pPr defTabSz="685800"/>
            <a:r>
              <a:rPr lang="en-US" sz="1350" dirty="0">
                <a:solidFill>
                  <a:prstClr val="black"/>
                </a:solidFill>
              </a:rPr>
              <a:t>Reid</a:t>
            </a:r>
          </a:p>
        </p:txBody>
      </p:sp>
      <p:graphicFrame>
        <p:nvGraphicFramePr>
          <p:cNvPr id="4" name="Diagram 3"/>
          <p:cNvGraphicFramePr/>
          <p:nvPr/>
        </p:nvGraphicFramePr>
        <p:xfrm>
          <a:off x="684662" y="2072564"/>
          <a:ext cx="7739418" cy="392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180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46ED-0912-75D3-50D9-A3B5D9B6AD9B}"/>
              </a:ext>
            </a:extLst>
          </p:cNvPr>
          <p:cNvSpPr>
            <a:spLocks noGrp="1"/>
          </p:cNvSpPr>
          <p:nvPr>
            <p:ph type="title"/>
          </p:nvPr>
        </p:nvSpPr>
        <p:spPr/>
        <p:txBody>
          <a:bodyPr>
            <a:noAutofit/>
          </a:bodyPr>
          <a:lstStyle/>
          <a:p>
            <a:r>
              <a:rPr lang="en-US" sz="3200" dirty="0"/>
              <a:t>Naive listeners distinguish infant-directed from adult-directed vocalizations across cultures</a:t>
            </a:r>
          </a:p>
        </p:txBody>
      </p:sp>
      <p:sp>
        <p:nvSpPr>
          <p:cNvPr id="3" name="Content Placeholder 2">
            <a:extLst>
              <a:ext uri="{FF2B5EF4-FFF2-40B4-BE49-F238E27FC236}">
                <a16:creationId xmlns:a16="http://schemas.microsoft.com/office/drawing/2014/main" id="{777500EF-B443-E69F-5472-F9363704D7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01BE16-DC9F-A2C2-7130-4DE21E7331B6}"/>
              </a:ext>
            </a:extLst>
          </p:cNvPr>
          <p:cNvPicPr>
            <a:picLocks noChangeAspect="1"/>
          </p:cNvPicPr>
          <p:nvPr/>
        </p:nvPicPr>
        <p:blipFill>
          <a:blip r:embed="rId3"/>
          <a:stretch>
            <a:fillRect/>
          </a:stretch>
        </p:blipFill>
        <p:spPr>
          <a:xfrm>
            <a:off x="1371600" y="1587122"/>
            <a:ext cx="6323754" cy="5270878"/>
          </a:xfrm>
          <a:prstGeom prst="rect">
            <a:avLst/>
          </a:prstGeom>
        </p:spPr>
      </p:pic>
    </p:spTree>
    <p:extLst>
      <p:ext uri="{BB962C8B-B14F-4D97-AF65-F5344CB8AC3E}">
        <p14:creationId xmlns:p14="http://schemas.microsoft.com/office/powerpoint/2010/main" val="323883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A762-4B9D-8015-9000-A862E5190BD4}"/>
              </a:ext>
            </a:extLst>
          </p:cNvPr>
          <p:cNvSpPr>
            <a:spLocks noGrp="1"/>
          </p:cNvSpPr>
          <p:nvPr>
            <p:ph type="title"/>
          </p:nvPr>
        </p:nvSpPr>
        <p:spPr>
          <a:xfrm>
            <a:off x="457200" y="155448"/>
            <a:ext cx="8610600" cy="1252728"/>
          </a:xfrm>
        </p:spPr>
        <p:txBody>
          <a:bodyPr>
            <a:noAutofit/>
          </a:bodyPr>
          <a:lstStyle/>
          <a:p>
            <a:r>
              <a:rPr lang="en-US" sz="3200" dirty="0"/>
              <a:t>Human inferences about infant-directedness predictable from acoustic vocalization features</a:t>
            </a:r>
          </a:p>
        </p:txBody>
      </p:sp>
      <p:sp>
        <p:nvSpPr>
          <p:cNvPr id="3" name="Content Placeholder 2">
            <a:extLst>
              <a:ext uri="{FF2B5EF4-FFF2-40B4-BE49-F238E27FC236}">
                <a16:creationId xmlns:a16="http://schemas.microsoft.com/office/drawing/2014/main" id="{A14B3D33-5BDE-B7A1-AB5C-4E929B768B3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42D326-2E6F-24C7-95F2-3B255ED481AB}"/>
              </a:ext>
            </a:extLst>
          </p:cNvPr>
          <p:cNvPicPr>
            <a:picLocks noChangeAspect="1"/>
          </p:cNvPicPr>
          <p:nvPr/>
        </p:nvPicPr>
        <p:blipFill>
          <a:blip r:embed="rId3"/>
          <a:stretch>
            <a:fillRect/>
          </a:stretch>
        </p:blipFill>
        <p:spPr>
          <a:xfrm>
            <a:off x="0" y="1775121"/>
            <a:ext cx="9144000" cy="3307757"/>
          </a:xfrm>
          <a:prstGeom prst="rect">
            <a:avLst/>
          </a:prstGeom>
        </p:spPr>
      </p:pic>
    </p:spTree>
    <p:extLst>
      <p:ext uri="{BB962C8B-B14F-4D97-AF65-F5344CB8AC3E}">
        <p14:creationId xmlns:p14="http://schemas.microsoft.com/office/powerpoint/2010/main" val="2165424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3306</TotalTime>
  <Words>4864</Words>
  <Application>Microsoft Office PowerPoint</Application>
  <PresentationFormat>On-screen Show (4:3)</PresentationFormat>
  <Paragraphs>529</Paragraphs>
  <Slides>78</Slides>
  <Notes>50</Notes>
  <HiddenSlides>40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78</vt:i4>
      </vt:variant>
    </vt:vector>
  </HeadingPairs>
  <TitlesOfParts>
    <vt:vector size="91" baseType="lpstr">
      <vt:lpstr>Arial</vt:lpstr>
      <vt:lpstr>Comic Sans MS</vt:lpstr>
      <vt:lpstr>Corbel</vt:lpstr>
      <vt:lpstr>NexusSerif</vt:lpstr>
      <vt:lpstr>Perpetua</vt:lpstr>
      <vt:lpstr>Segoe UI</vt:lpstr>
      <vt:lpstr>Tahoma</vt:lpstr>
      <vt:lpstr>Times New Roman</vt:lpstr>
      <vt:lpstr>Wingdings</vt:lpstr>
      <vt:lpstr>Wingdings 2</vt:lpstr>
      <vt:lpstr>Wingdings 3</vt:lpstr>
      <vt:lpstr>Module</vt:lpstr>
      <vt:lpstr>2_Module</vt:lpstr>
      <vt:lpstr>Infant Development</vt:lpstr>
      <vt:lpstr>Individual development is how cultures continue</vt:lpstr>
      <vt:lpstr>Culture: Corporal discipline and behavioral inhibition</vt:lpstr>
      <vt:lpstr>PowerPoint Presentation</vt:lpstr>
      <vt:lpstr>Speech and song in 21 urban/rural/small-scale societies--many languages</vt:lpstr>
      <vt:lpstr>Machine-learning shows stereotyped acoustics of infant-directed speech/song</vt:lpstr>
      <vt:lpstr>How people alter voices vocalizing to infants</vt:lpstr>
      <vt:lpstr>Naive listeners distinguish infant-directed from adult-directed vocalizations across cultures</vt:lpstr>
      <vt:lpstr>Human inferences about infant-directedness predictable from acoustic vocalization features</vt:lpstr>
      <vt:lpstr>review</vt:lpstr>
      <vt:lpstr>PowerPoint Presentation</vt:lpstr>
      <vt:lpstr>Cultural (mis)Attribution Bias</vt:lpstr>
      <vt:lpstr>Cultural (mis)Attribution Bias</vt:lpstr>
      <vt:lpstr>Cultural (mis)Attribution Bias</vt:lpstr>
      <vt:lpstr>But culture central to the development of all human beings</vt:lpstr>
      <vt:lpstr>Study 1: Journal Analysis</vt:lpstr>
      <vt:lpstr>Minorities overrepresented in studies of culture</vt:lpstr>
      <vt:lpstr>Study 2A: Experiment </vt:lpstr>
      <vt:lpstr>Irrespective of ethnic identification, professors rated studies of culture more approvingly if they had minority samples, and vice versa</vt:lpstr>
      <vt:lpstr>For a cultural study, belief in Whites as Individualistic and Minorities as Collectivistic drove approval ratings for the proposed studies</vt:lpstr>
      <vt:lpstr>Study 2B: Survey</vt:lpstr>
      <vt:lpstr>Professors endorsed cultural/social factors as more salient for minority development, and personality as more pertinent to development of Whites – minority professors more likely to endorse culture, ethnicity, and race</vt:lpstr>
      <vt:lpstr>Developmental Psychologists did think that other Developmental Psychologists endorse the bias</vt:lpstr>
      <vt:lpstr>Discussion</vt:lpstr>
      <vt:lpstr>Discussion</vt:lpstr>
      <vt:lpstr>PowerPoint Presentation</vt:lpstr>
      <vt:lpstr>Interactive peer play</vt:lpstr>
      <vt:lpstr>Interactive Peer Play cont. </vt:lpstr>
      <vt:lpstr>PowerPoint Presentation</vt:lpstr>
      <vt:lpstr>Adjustment Scales for Preschool Intervention (ASPI)--Context</vt:lpstr>
      <vt:lpstr>PowerPoint Presentation</vt:lpstr>
      <vt:lpstr>PowerPoint Presentation</vt:lpstr>
      <vt:lpstr>PowerPoint Presentation</vt:lpstr>
      <vt:lpstr>PowerPoint Presentation</vt:lpstr>
      <vt:lpstr>PowerPoint Presentation</vt:lpstr>
      <vt:lpstr>Culture and Development (cont)</vt:lpstr>
      <vt:lpstr>Culture and Development (cont)</vt:lpstr>
      <vt:lpstr>Turtle task  24- to 31-month-olds </vt:lpstr>
      <vt:lpstr>Figure</vt:lpstr>
      <vt:lpstr>Video: Turtle task</vt:lpstr>
      <vt:lpstr>Apparent developmental discontinuity</vt:lpstr>
      <vt:lpstr>Culture and Peer Interactions </vt:lpstr>
      <vt:lpstr>Japanese kids’ independence…</vt:lpstr>
      <vt:lpstr>Culture and Peer Interactions (Chen, 2012)</vt:lpstr>
      <vt:lpstr>Culture and Peer Interactions (Chen, 2012)</vt:lpstr>
      <vt:lpstr>PowerPoint Presentation</vt:lpstr>
      <vt:lpstr>Behavioral Inhibition in  Chinese Children</vt:lpstr>
      <vt:lpstr>Mechanisms leading to negative outcomes?  </vt:lpstr>
      <vt:lpstr>Behavioral Inhibition in  Chinese Children</vt:lpstr>
      <vt:lpstr>Behavioral Inhibition in  Chinese Children</vt:lpstr>
      <vt:lpstr>Behavioral Inhibition in  Chinese Children</vt:lpstr>
      <vt:lpstr>Age 2 inhibition predicts  positive age 7 outcomes</vt:lpstr>
      <vt:lpstr>Limitations?</vt:lpstr>
      <vt:lpstr>Cultural and developmental change</vt:lpstr>
      <vt:lpstr>Culture and Peer Interactions (Chen, 2012)</vt:lpstr>
      <vt:lpstr>Examples from your own work?</vt:lpstr>
      <vt:lpstr>Timeline of child maltreatment</vt:lpstr>
      <vt:lpstr>Abuse</vt:lpstr>
      <vt:lpstr>Sexual abuse</vt:lpstr>
      <vt:lpstr>How to make a report</vt:lpstr>
      <vt:lpstr>Thirteen of 17 mean effect sizes were significantly different from zero and all indicated a link between spanking and increased risk for detrimental child outcomes. Effect sizes did not substantially differ between spanking and physical abuse or by study design characteristics.</vt:lpstr>
      <vt:lpstr>SpankingExternalizing</vt:lpstr>
      <vt:lpstr>PowerPoint Presentation</vt:lpstr>
      <vt:lpstr>Overall: Fearful vs. neutral faces</vt:lpstr>
      <vt:lpstr>Spanked&gt;never_spanked  in fear vs. neutral</vt:lpstr>
      <vt:lpstr>PowerPoint Presentation</vt:lpstr>
      <vt:lpstr>Cultural context</vt:lpstr>
      <vt:lpstr>Why study this?</vt:lpstr>
      <vt:lpstr>Previously proposed mechanisms</vt:lpstr>
      <vt:lpstr>What is “normative”?</vt:lpstr>
      <vt:lpstr>Research Question</vt:lpstr>
      <vt:lpstr>Study Hypotheses</vt:lpstr>
      <vt:lpstr>Analyses / Results</vt:lpstr>
      <vt:lpstr>Significant interaction effects</vt:lpstr>
      <vt:lpstr>Physical Discipline and Normativeness</vt:lpstr>
      <vt:lpstr>Testing the moderation hypothesis</vt:lpstr>
      <vt:lpstr>In summary</vt:lpstr>
      <vt:lpstr>Pros and cons of methods for addressing the topic</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186</cp:revision>
  <cp:lastPrinted>2015-01-16T16:54:16Z</cp:lastPrinted>
  <dcterms:created xsi:type="dcterms:W3CDTF">2007-01-11T16:44:21Z</dcterms:created>
  <dcterms:modified xsi:type="dcterms:W3CDTF">2022-09-13T16:04:59Z</dcterms:modified>
</cp:coreProperties>
</file>