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Lst>
  <p:notesMasterIdLst>
    <p:notesMasterId r:id="rId93"/>
  </p:notesMasterIdLst>
  <p:handoutMasterIdLst>
    <p:handoutMasterId r:id="rId94"/>
  </p:handoutMasterIdLst>
  <p:sldIdLst>
    <p:sldId id="475" r:id="rId3"/>
    <p:sldId id="322" r:id="rId4"/>
    <p:sldId id="579" r:id="rId5"/>
    <p:sldId id="434" r:id="rId6"/>
    <p:sldId id="580" r:id="rId7"/>
    <p:sldId id="481" r:id="rId8"/>
    <p:sldId id="574" r:id="rId9"/>
    <p:sldId id="474" r:id="rId10"/>
    <p:sldId id="482" r:id="rId11"/>
    <p:sldId id="483" r:id="rId12"/>
    <p:sldId id="578" r:id="rId13"/>
    <p:sldId id="435" r:id="rId14"/>
    <p:sldId id="325" r:id="rId15"/>
    <p:sldId id="575" r:id="rId16"/>
    <p:sldId id="369" r:id="rId17"/>
    <p:sldId id="380" r:id="rId18"/>
    <p:sldId id="368" r:id="rId19"/>
    <p:sldId id="375" r:id="rId20"/>
    <p:sldId id="370" r:id="rId21"/>
    <p:sldId id="377" r:id="rId22"/>
    <p:sldId id="378" r:id="rId23"/>
    <p:sldId id="379" r:id="rId24"/>
    <p:sldId id="576" r:id="rId25"/>
    <p:sldId id="455" r:id="rId26"/>
    <p:sldId id="317" r:id="rId27"/>
    <p:sldId id="315" r:id="rId28"/>
    <p:sldId id="329" r:id="rId29"/>
    <p:sldId id="331" r:id="rId30"/>
    <p:sldId id="332" r:id="rId31"/>
    <p:sldId id="352" r:id="rId32"/>
    <p:sldId id="433" r:id="rId33"/>
    <p:sldId id="445" r:id="rId34"/>
    <p:sldId id="426" r:id="rId35"/>
    <p:sldId id="427" r:id="rId36"/>
    <p:sldId id="428" r:id="rId37"/>
    <p:sldId id="430" r:id="rId38"/>
    <p:sldId id="326" r:id="rId39"/>
    <p:sldId id="327" r:id="rId40"/>
    <p:sldId id="353" r:id="rId41"/>
    <p:sldId id="393" r:id="rId42"/>
    <p:sldId id="394" r:id="rId43"/>
    <p:sldId id="395" r:id="rId44"/>
    <p:sldId id="397" r:id="rId45"/>
    <p:sldId id="400" r:id="rId46"/>
    <p:sldId id="396" r:id="rId47"/>
    <p:sldId id="398" r:id="rId48"/>
    <p:sldId id="399" r:id="rId49"/>
    <p:sldId id="402" r:id="rId50"/>
    <p:sldId id="403" r:id="rId51"/>
    <p:sldId id="404" r:id="rId52"/>
    <p:sldId id="405" r:id="rId53"/>
    <p:sldId id="406" r:id="rId54"/>
    <p:sldId id="408" r:id="rId55"/>
    <p:sldId id="407" r:id="rId56"/>
    <p:sldId id="409" r:id="rId57"/>
    <p:sldId id="410" r:id="rId58"/>
    <p:sldId id="577" r:id="rId59"/>
    <p:sldId id="472" r:id="rId60"/>
    <p:sldId id="412" r:id="rId61"/>
    <p:sldId id="413" r:id="rId62"/>
    <p:sldId id="414" r:id="rId63"/>
    <p:sldId id="415" r:id="rId64"/>
    <p:sldId id="457" r:id="rId65"/>
    <p:sldId id="458" r:id="rId66"/>
    <p:sldId id="459" r:id="rId67"/>
    <p:sldId id="460" r:id="rId68"/>
    <p:sldId id="461" r:id="rId69"/>
    <p:sldId id="462" r:id="rId70"/>
    <p:sldId id="463" r:id="rId71"/>
    <p:sldId id="464" r:id="rId72"/>
    <p:sldId id="465" r:id="rId73"/>
    <p:sldId id="466" r:id="rId74"/>
    <p:sldId id="467" r:id="rId75"/>
    <p:sldId id="468" r:id="rId76"/>
    <p:sldId id="469" r:id="rId77"/>
    <p:sldId id="470" r:id="rId78"/>
    <p:sldId id="471" r:id="rId79"/>
    <p:sldId id="480" r:id="rId80"/>
    <p:sldId id="418" r:id="rId81"/>
    <p:sldId id="419" r:id="rId82"/>
    <p:sldId id="420" r:id="rId83"/>
    <p:sldId id="421" r:id="rId84"/>
    <p:sldId id="422" r:id="rId85"/>
    <p:sldId id="423" r:id="rId86"/>
    <p:sldId id="424" r:id="rId87"/>
    <p:sldId id="479" r:id="rId88"/>
    <p:sldId id="477" r:id="rId89"/>
    <p:sldId id="478" r:id="rId90"/>
    <p:sldId id="453" r:id="rId91"/>
    <p:sldId id="454" r:id="rId9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64" autoAdjust="0"/>
    <p:restoredTop sz="88646" autoAdjust="0"/>
  </p:normalViewPr>
  <p:slideViewPr>
    <p:cSldViewPr>
      <p:cViewPr>
        <p:scale>
          <a:sx n="75" d="100"/>
          <a:sy n="75" d="100"/>
        </p:scale>
        <p:origin x="1224" y="254"/>
      </p:cViewPr>
      <p:guideLst>
        <p:guide orient="horz" pos="1728"/>
        <p:guide pos="2880"/>
      </p:guideLst>
    </p:cSldViewPr>
  </p:slideViewPr>
  <p:notesTextViewPr>
    <p:cViewPr>
      <p:scale>
        <a:sx n="3" d="2"/>
        <a:sy n="3" d="2"/>
      </p:scale>
      <p:origin x="0" y="0"/>
    </p:cViewPr>
  </p:notesTextViewPr>
  <p:sorterViewPr>
    <p:cViewPr>
      <p:scale>
        <a:sx n="141" d="100"/>
        <a:sy n="141" d="100"/>
      </p:scale>
      <p:origin x="0" y="-30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128352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9DAF9-CAD4-41EE-8F00-05D24141AABC}" type="slidenum">
              <a:rPr lang="en-US"/>
              <a:pPr/>
              <a:t>13</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(e.g., </a:t>
            </a:r>
            <a:r>
              <a:rPr lang="en-US" sz="1200" b="1" i="1" dirty="0"/>
              <a:t>which</a:t>
            </a:r>
            <a:r>
              <a:rPr lang="en-US" sz="1200" dirty="0"/>
              <a:t> tools matter?) </a:t>
            </a:r>
          </a:p>
          <a:p>
            <a:endParaRPr lang="en-US" dirty="0"/>
          </a:p>
        </p:txBody>
      </p:sp>
    </p:spTree>
    <p:extLst>
      <p:ext uri="{BB962C8B-B14F-4D97-AF65-F5344CB8AC3E}">
        <p14:creationId xmlns:p14="http://schemas.microsoft.com/office/powerpoint/2010/main" val="76881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9DAF9-CAD4-41EE-8F00-05D24141AABC}" type="slidenum">
              <a:rPr lang="en-US"/>
              <a:pPr/>
              <a:t>14</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(e.g., </a:t>
            </a:r>
            <a:r>
              <a:rPr lang="en-US" sz="1200" b="1" i="1" dirty="0"/>
              <a:t>which</a:t>
            </a:r>
            <a:r>
              <a:rPr lang="en-US" sz="1200" dirty="0"/>
              <a:t> tools matter?) </a:t>
            </a:r>
          </a:p>
          <a:p>
            <a:endParaRPr lang="en-US" dirty="0"/>
          </a:p>
        </p:txBody>
      </p:sp>
    </p:spTree>
    <p:extLst>
      <p:ext uri="{BB962C8B-B14F-4D97-AF65-F5344CB8AC3E}">
        <p14:creationId xmlns:p14="http://schemas.microsoft.com/office/powerpoint/2010/main" val="15401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Poverty and adversity negatively impact caregiving</a:t>
            </a:r>
          </a:p>
          <a:p>
            <a:pPr lvl="1"/>
            <a:r>
              <a:rPr lang="en-US" dirty="0"/>
              <a:t>Environmental challenges (e.g., homelessness, crime, lack of access to care, Walker et al., 2011)</a:t>
            </a:r>
          </a:p>
          <a:p>
            <a:pPr lvl="1"/>
            <a:r>
              <a:rPr lang="en-US" dirty="0"/>
              <a:t>Related stress and mental health concerns (Newland et al., 2013)</a:t>
            </a:r>
          </a:p>
          <a:p>
            <a:pPr lvl="2"/>
            <a:r>
              <a:rPr lang="en-US" dirty="0"/>
              <a:t>Caregivers may be less responsive to infant’s needs which could result in developmental deficits (Vernon-</a:t>
            </a:r>
            <a:r>
              <a:rPr lang="en-US" dirty="0" err="1"/>
              <a:t>Feagans</a:t>
            </a:r>
            <a:r>
              <a:rPr lang="en-US" dirty="0"/>
              <a:t> et al., 2012)</a:t>
            </a:r>
          </a:p>
          <a:p>
            <a:r>
              <a:rPr lang="en-US" dirty="0"/>
              <a:t>While interventions exist, may focus on concepts from middle-class European American parenting styles which are not as prevalent in more rural or other sociocultural contexts</a:t>
            </a:r>
          </a:p>
          <a:p>
            <a:r>
              <a:rPr lang="en-US" dirty="0"/>
              <a:t>Prototypical styles of parenting:</a:t>
            </a:r>
          </a:p>
          <a:p>
            <a:pPr lvl="1"/>
            <a:r>
              <a:rPr lang="en-US" dirty="0"/>
              <a:t>Distal parenting style- emphasizes object stimulation (e.g., joint attention processes), face-to- face exchanges (e.g., mutual eye contact), and tactile stimulation (e.g., touching and caressing)- more prevalent in urban European American middle-class</a:t>
            </a:r>
          </a:p>
          <a:p>
            <a:pPr lvl="1"/>
            <a:r>
              <a:rPr lang="en-US" dirty="0"/>
              <a:t>Proximal parenting style- close body contact, body stimulation, and nursing to regulate distress- more prevalent in rural traditional communities</a:t>
            </a:r>
          </a:p>
          <a:p>
            <a:pPr lvl="1"/>
            <a:r>
              <a:rPr lang="en-US" dirty="0"/>
              <a:t>Most research explores parenting styles within more traditional urban or rural areas.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17</a:t>
            </a:fld>
            <a:endParaRPr lang="en-US"/>
          </a:p>
        </p:txBody>
      </p:sp>
    </p:spTree>
    <p:extLst>
      <p:ext uri="{BB962C8B-B14F-4D97-AF65-F5344CB8AC3E}">
        <p14:creationId xmlns:p14="http://schemas.microsoft.com/office/powerpoint/2010/main" val="138360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19</a:t>
            </a:fld>
            <a:endParaRPr lang="en-US"/>
          </a:p>
        </p:txBody>
      </p:sp>
    </p:spTree>
    <p:extLst>
      <p:ext uri="{BB962C8B-B14F-4D97-AF65-F5344CB8AC3E}">
        <p14:creationId xmlns:p14="http://schemas.microsoft.com/office/powerpoint/2010/main" val="91328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Mothers were more frequently present</a:t>
            </a:r>
            <a:r>
              <a:rPr lang="en-US" baseline="0" dirty="0"/>
              <a:t> in middle-class, urban sample when compared to the </a:t>
            </a:r>
            <a:r>
              <a:rPr lang="en-US" baseline="0" dirty="0" err="1"/>
              <a:t>peri</a:t>
            </a:r>
            <a:r>
              <a:rPr lang="en-US" baseline="0" dirty="0"/>
              <a:t>-urban and rural samples</a:t>
            </a:r>
          </a:p>
          <a:p>
            <a:r>
              <a:rPr lang="en-US" baseline="0" dirty="0"/>
              <a:t>Others were more often caretakers in the rural context compared to the other two samples</a:t>
            </a:r>
          </a:p>
          <a:p>
            <a:r>
              <a:rPr lang="en-US" baseline="0" dirty="0"/>
              <a:t>Urban and </a:t>
            </a:r>
            <a:r>
              <a:rPr lang="en-US" baseline="0" dirty="0" err="1"/>
              <a:t>peri</a:t>
            </a:r>
            <a:r>
              <a:rPr lang="en-US" baseline="0" dirty="0"/>
              <a:t>-urban infants were more often alone than rural infants</a:t>
            </a:r>
          </a:p>
          <a:p>
            <a:endParaRPr lang="en-US" baseline="0" dirty="0"/>
          </a:p>
          <a:p>
            <a:r>
              <a:rPr lang="en-US" baseline="0" dirty="0"/>
              <a:t>No difference in the groups in the time they spent in presence of both mothers and others</a:t>
            </a:r>
            <a:endParaRPr lang="en-US" dirty="0"/>
          </a:p>
        </p:txBody>
      </p:sp>
      <p:sp>
        <p:nvSpPr>
          <p:cNvPr id="4" name="Slide Number Placeholder 3"/>
          <p:cNvSpPr>
            <a:spLocks noGrp="1"/>
          </p:cNvSpPr>
          <p:nvPr>
            <p:ph type="sldNum" sz="quarter" idx="10"/>
          </p:nvPr>
        </p:nvSpPr>
        <p:spPr/>
        <p:txBody>
          <a:bodyPr/>
          <a:lstStyle/>
          <a:p>
            <a:fld id="{0F43F65E-0297-43C3-9547-E45FF4BE6D3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66521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infants were in body contact with others significantly</a:t>
            </a:r>
            <a:r>
              <a:rPr lang="en-US" baseline="0" dirty="0"/>
              <a:t> more than the other two contexts</a:t>
            </a:r>
          </a:p>
          <a:p>
            <a:r>
              <a:rPr lang="en-US" baseline="0" dirty="0"/>
              <a:t>Urban (middle-class) mothers used objects sig. more than other two samples</a:t>
            </a:r>
          </a:p>
          <a:p>
            <a:r>
              <a:rPr lang="en-US" baseline="0" dirty="0"/>
              <a:t>Infants had more face-to-face contact in urban and </a:t>
            </a:r>
            <a:r>
              <a:rPr lang="en-US" baseline="0" dirty="0" err="1"/>
              <a:t>peri</a:t>
            </a:r>
            <a:r>
              <a:rPr lang="en-US" baseline="0" dirty="0"/>
              <a:t>-urban samples than the rural context</a:t>
            </a:r>
          </a:p>
          <a:p>
            <a:r>
              <a:rPr lang="en-US" baseline="0" dirty="0" err="1"/>
              <a:t>Peri</a:t>
            </a:r>
            <a:r>
              <a:rPr lang="en-US" baseline="0" dirty="0"/>
              <a:t>-urban infants had more face-to-face contact than rural infants</a:t>
            </a:r>
          </a:p>
          <a:p>
            <a:r>
              <a:rPr lang="en-US" baseline="0" dirty="0"/>
              <a:t>Tactile stimulation was greater in urban than rural mother, however, others used more tactile stim than in rural context than they did in the urban</a:t>
            </a:r>
            <a:endParaRPr lang="en-US" dirty="0"/>
          </a:p>
        </p:txBody>
      </p:sp>
      <p:sp>
        <p:nvSpPr>
          <p:cNvPr id="4" name="Slide Number Placeholder 3"/>
          <p:cNvSpPr>
            <a:spLocks noGrp="1"/>
          </p:cNvSpPr>
          <p:nvPr>
            <p:ph type="sldNum" sz="quarter" idx="10"/>
          </p:nvPr>
        </p:nvSpPr>
        <p:spPr/>
        <p:txBody>
          <a:bodyPr/>
          <a:lstStyle/>
          <a:p>
            <a:fld id="{0F43F65E-0297-43C3-9547-E45FF4BE6D3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1375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Crying urban</a:t>
            </a:r>
            <a:r>
              <a:rPr lang="en-US" baseline="0" dirty="0"/>
              <a:t> infants had more body contact with their mothers than </a:t>
            </a:r>
            <a:r>
              <a:rPr lang="en-US" baseline="0" dirty="0" err="1"/>
              <a:t>peri</a:t>
            </a:r>
            <a:r>
              <a:rPr lang="en-US" baseline="0" dirty="0"/>
              <a:t>-urban infants</a:t>
            </a:r>
          </a:p>
          <a:p>
            <a:r>
              <a:rPr lang="en-US" baseline="0" dirty="0"/>
              <a:t>Crying rural infants had body contact with others more often than other two samples</a:t>
            </a:r>
          </a:p>
          <a:p>
            <a:r>
              <a:rPr lang="en-US" baseline="0" dirty="0"/>
              <a:t>Face-to-face interaction was significantly greater in urban and </a:t>
            </a:r>
            <a:r>
              <a:rPr lang="en-US" baseline="0" dirty="0" err="1"/>
              <a:t>peri</a:t>
            </a:r>
            <a:r>
              <a:rPr lang="en-US" baseline="0" dirty="0"/>
              <a:t>-urban mothers and others compared to rural mothers</a:t>
            </a:r>
          </a:p>
          <a:p>
            <a:r>
              <a:rPr lang="en-US" baseline="0" dirty="0"/>
              <a:t>Urban mothers used tactile stimulation more than rural mothers</a:t>
            </a:r>
          </a:p>
          <a:p>
            <a:r>
              <a:rPr lang="en-US" baseline="0" dirty="0"/>
              <a:t>Rural others used tactile stim more than the other two contexts</a:t>
            </a:r>
          </a:p>
          <a:p>
            <a:endParaRPr lang="en-US" baseline="0" dirty="0"/>
          </a:p>
          <a:p>
            <a:r>
              <a:rPr lang="en-US" baseline="0" dirty="0"/>
              <a:t>Sleeping: </a:t>
            </a:r>
          </a:p>
          <a:p>
            <a:r>
              <a:rPr lang="en-US" baseline="0" dirty="0"/>
              <a:t>Rural infants had more body contact and nursing than other groups</a:t>
            </a:r>
          </a:p>
          <a:p>
            <a:r>
              <a:rPr lang="en-US" baseline="0" dirty="0"/>
              <a:t>In general, mothers invested more time in body contact and nursing</a:t>
            </a:r>
            <a:endParaRPr lang="en-US" dirty="0"/>
          </a:p>
        </p:txBody>
      </p:sp>
      <p:sp>
        <p:nvSpPr>
          <p:cNvPr id="4" name="Slide Number Placeholder 3"/>
          <p:cNvSpPr>
            <a:spLocks noGrp="1"/>
          </p:cNvSpPr>
          <p:nvPr>
            <p:ph type="sldNum" sz="quarter" idx="10"/>
          </p:nvPr>
        </p:nvSpPr>
        <p:spPr/>
        <p:txBody>
          <a:bodyPr/>
          <a:lstStyle/>
          <a:p>
            <a:fld id="{0F43F65E-0297-43C3-9547-E45FF4BE6D3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15277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1</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4AF22F44-7348-4F58-BD42-84F90E906E8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4410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socially bid for mothers smiles by smiling more (Still-face paradigm);  2- first signs of coyness at this age? Smiling gaze aversion has been shown in 10 weeks before; 3- other developmental patterns may be overlapping (ex attention to other things) </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53C8AB10-B42D-0B49-831A-0121A962BBF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8354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1- </a:t>
            </a:r>
            <a:r>
              <a:rPr lang="en-US" sz="1200" kern="1200" dirty="0">
                <a:solidFill>
                  <a:schemeClr val="tx1"/>
                </a:solidFill>
                <a:effectLst/>
                <a:latin typeface="+mn-lt"/>
                <a:ea typeface="+mn-ea"/>
                <a:cs typeface="+mn-cs"/>
              </a:rPr>
              <a:t>For example, Bigelow 2009 found that infants of depressed mothers adapt to this and are unresponsive when (at the age of 3 months) interacting with non-depressed adults </a:t>
            </a:r>
          </a:p>
          <a:p>
            <a:pPr lvl="2"/>
            <a:r>
              <a:rPr lang="en-US" sz="1200" kern="1200" dirty="0">
                <a:solidFill>
                  <a:schemeClr val="tx1"/>
                </a:solidFill>
                <a:effectLst/>
                <a:latin typeface="+mn-lt"/>
                <a:ea typeface="+mn-ea"/>
                <a:cs typeface="+mn-cs"/>
              </a:rPr>
              <a:t>Could SES, health, occupation be effecting the imitation of infant smiles (as opposed to culture alone)? </a:t>
            </a:r>
          </a:p>
          <a:p>
            <a:pPr lvl="2"/>
            <a:r>
              <a:rPr lang="en-US" sz="1200" kern="1200" dirty="0">
                <a:solidFill>
                  <a:schemeClr val="tx1"/>
                </a:solidFill>
                <a:effectLst/>
                <a:latin typeface="+mn-lt"/>
                <a:ea typeface="+mn-ea"/>
                <a:cs typeface="+mn-cs"/>
              </a:rPr>
              <a:t>Urban vs. Rural (Munster population- 300,000; 80% white color jobs….City that </a:t>
            </a:r>
            <a:r>
              <a:rPr lang="en-US" sz="1200" kern="1200" dirty="0" err="1">
                <a:solidFill>
                  <a:schemeClr val="tx1"/>
                </a:solidFill>
                <a:effectLst/>
                <a:latin typeface="+mn-lt"/>
                <a:ea typeface="+mn-ea"/>
                <a:cs typeface="+mn-cs"/>
              </a:rPr>
              <a:t>Nso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villiage</a:t>
            </a:r>
            <a:r>
              <a:rPr lang="en-US" sz="1200" kern="1200" dirty="0">
                <a:solidFill>
                  <a:schemeClr val="tx1"/>
                </a:solidFill>
                <a:effectLst/>
                <a:latin typeface="+mn-lt"/>
                <a:ea typeface="+mn-ea"/>
                <a:cs typeface="+mn-cs"/>
              </a:rPr>
              <a:t> is outside of- 80,000)</a:t>
            </a:r>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53C8AB10-B42D-0B49-831A-0121A962BBF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0910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89DBD-35DC-4842-9E19-6A19370793EF}" type="slidenum">
              <a:rPr lang="en-US"/>
              <a:pPr/>
              <a:t>4</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Examples (from your research)</a:t>
            </a:r>
          </a:p>
          <a:p>
            <a:endParaRPr lang="en-US" dirty="0"/>
          </a:p>
        </p:txBody>
      </p:sp>
    </p:spTree>
    <p:extLst>
      <p:ext uri="{BB962C8B-B14F-4D97-AF65-F5344CB8AC3E}">
        <p14:creationId xmlns:p14="http://schemas.microsoft.com/office/powerpoint/2010/main" val="2014451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FD19A06-A9B1-4F8A-AA24-E2C9F94905CB}" type="slidenum">
              <a:rPr lang="en-US" smtClean="0"/>
              <a:pPr/>
              <a:t>30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289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F3BE0F4-76BC-4B64-AC46-4DCD2C0208A7}" type="slidenum">
              <a:rPr lang="en-US" altLang="en-US" sz="1200"/>
              <a:pPr eaLnBrk="1" hangingPunct="1"/>
              <a:t>31</a:t>
            </a:fld>
            <a:endParaRPr lang="en-US" altLang="en-US" sz="1200"/>
          </a:p>
        </p:txBody>
      </p:sp>
    </p:spTree>
    <p:extLst>
      <p:ext uri="{BB962C8B-B14F-4D97-AF65-F5344CB8AC3E}">
        <p14:creationId xmlns:p14="http://schemas.microsoft.com/office/powerpoint/2010/main" val="369139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DAD79-BAF2-4C42-BD9E-9B87B63EF49B}" type="slidenum">
              <a:rPr lang="en-US"/>
              <a:pPr/>
              <a:t>32</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4314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AF4FCB-AD7D-4B56-A056-EC8DF7B97D91}" type="slidenum">
              <a:rPr lang="en-US" altLang="en-US" smtClean="0"/>
              <a:pPr>
                <a:spcBef>
                  <a:spcPct val="0"/>
                </a:spcBef>
              </a:pPr>
              <a:t>33</a:t>
            </a:fld>
            <a:endParaRPr lang="en-US" altLang="en-US"/>
          </a:p>
        </p:txBody>
      </p:sp>
      <p:sp>
        <p:nvSpPr>
          <p:cNvPr id="32771" name="Text Box 1"/>
          <p:cNvSpPr>
            <a:spLocks noGrp="1" noRot="1" noChangeAspect="1" noChangeArrowheads="1" noTextEdit="1"/>
          </p:cNvSpPr>
          <p:nvPr>
            <p:ph type="sldImg"/>
          </p:nvPr>
        </p:nvSpPr>
        <p:spPr>
          <a:xfrm>
            <a:off x="1179513" y="704850"/>
            <a:ext cx="4651375" cy="3487738"/>
          </a:xfrm>
          <a:solidFill>
            <a:srgbClr val="FFFFFF"/>
          </a:solidFill>
          <a:ln/>
        </p:spPr>
      </p:sp>
      <p:sp>
        <p:nvSpPr>
          <p:cNvPr id="32772" name="Text Box 2"/>
          <p:cNvSpPr>
            <a:spLocks noGrp="1" noChangeArrowheads="1"/>
          </p:cNvSpPr>
          <p:nvPr>
            <p:ph type="body" idx="1"/>
          </p:nvPr>
        </p:nvSpPr>
        <p:spPr>
          <a:xfrm>
            <a:off x="700088" y="4414838"/>
            <a:ext cx="5608637"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2066128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B4FBB08-67DD-469D-B0D0-BA32BD2FBF46}" type="slidenum">
              <a:rPr lang="en-US" smtClean="0"/>
              <a:pPr/>
              <a:t>34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701675" y="4416425"/>
            <a:ext cx="5607050" cy="4183063"/>
          </a:xfrm>
          <a:no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i="1" dirty="0"/>
              <a:t>Developmental Psychology</a:t>
            </a:r>
            <a:r>
              <a:rPr lang="en-US" sz="1000" dirty="0"/>
              <a:t>, 28(4), 568-577. </a:t>
            </a:r>
            <a:endParaRPr lang="en-US" sz="2200" dirty="0"/>
          </a:p>
          <a:p>
            <a:pPr eaLnBrk="1" hangingPunct="1"/>
            <a:endParaRPr lang="en-US" dirty="0"/>
          </a:p>
        </p:txBody>
      </p:sp>
    </p:spTree>
    <p:extLst>
      <p:ext uri="{BB962C8B-B14F-4D97-AF65-F5344CB8AC3E}">
        <p14:creationId xmlns:p14="http://schemas.microsoft.com/office/powerpoint/2010/main" val="3263898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7AF04-5D5D-4677-9F0E-9633B9EA8AFC}" type="slidenum">
              <a:rPr lang="en-US" altLang="en-US" smtClean="0"/>
              <a:pPr>
                <a:spcBef>
                  <a:spcPct val="0"/>
                </a:spcBef>
              </a:pPr>
              <a:t>35</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72889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48A30-984A-47B6-B5ED-7C3717EEEE2E}" type="slidenum">
              <a:rPr lang="en-US"/>
              <a:pPr/>
              <a:t>37</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895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D7A3B-C868-4AF5-8CD0-DDB7C62FEC6A}" type="slidenum">
              <a:rPr lang="en-US"/>
              <a:pPr/>
              <a:t>38</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13608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8A5BE27-2635-4314-AEA5-F2181C3B53F8}" type="slidenum">
              <a:rPr lang="en-US" altLang="en-US" sz="1200"/>
              <a:pPr eaLnBrk="1" hangingPunct="1"/>
              <a:t>39</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20438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467F2E-5E94-4FFD-922B-2BB82F5445A1}"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66142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89DBD-35DC-4842-9E19-6A19370793EF}" type="slidenum">
              <a:rPr lang="en-US"/>
              <a:pPr/>
              <a:t>5</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14451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A2C8804-8A5F-42DC-B1F2-998A4554E8C3}" type="slidenum">
              <a:rPr lang="en-US" altLang="en-US" sz="1200"/>
              <a:pPr eaLnBrk="1" hangingPunct="1"/>
              <a:t>41</a:t>
            </a:fld>
            <a:endParaRPr lang="en-US"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1464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a:p>
        </p:txBody>
      </p:sp>
      <p:sp>
        <p:nvSpPr>
          <p:cNvPr id="77828" name="Slide Number Placeholder 3"/>
          <p:cNvSpPr>
            <a:spLocks noGrp="1"/>
          </p:cNvSpPr>
          <p:nvPr>
            <p:ph type="sldNum" sz="quarter" idx="5"/>
          </p:nvPr>
        </p:nvSpPr>
        <p:spPr>
          <a:noFill/>
        </p:spPr>
        <p:txBody>
          <a:bodyPr/>
          <a:lstStyle/>
          <a:p>
            <a:fld id="{15E47BD9-11C9-483D-BCA8-EB8447875EA7}" type="slidenum">
              <a:rPr lang="en-US" smtClean="0"/>
              <a:pPr/>
              <a:t>42</a:t>
            </a:fld>
            <a:endParaRPr lang="en-US"/>
          </a:p>
        </p:txBody>
      </p:sp>
    </p:spTree>
    <p:extLst>
      <p:ext uri="{BB962C8B-B14F-4D97-AF65-F5344CB8AC3E}">
        <p14:creationId xmlns:p14="http://schemas.microsoft.com/office/powerpoint/2010/main" val="690464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D227826-E9D8-447B-B104-A64850A68B25}" type="slidenum">
              <a:rPr lang="en-US" altLang="en-US" sz="1200"/>
              <a:pPr eaLnBrk="1" hangingPunct="1"/>
              <a:t>43</a:t>
            </a:fld>
            <a:endParaRPr lang="en-US" alt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0971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7586110-36DF-4504-A0E5-2737844A7448}" type="slidenum">
              <a:rPr lang="en-US" altLang="en-US" sz="1200"/>
              <a:pPr eaLnBrk="1" hangingPunct="1"/>
              <a:t>44</a:t>
            </a:fld>
            <a:endParaRPr lang="en-US" altLang="en-US" sz="12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lIns="91435" tIns="45717" rIns="91435" bIns="45717"/>
          <a:lstStyle/>
          <a:p>
            <a:pPr eaLnBrk="1" hangingPunct="1"/>
            <a:r>
              <a:rPr lang="en-US" altLang="en-US" dirty="0"/>
              <a:t>(When the little guy got close to me, I took the puppet out of his hand, and he gave me an indignant look. His mother hurriedly gave him a wink that meant I was just teasing, and he relaxed. What I had done was socially inappropriate—I had forced him to stop what he was doing.) </a:t>
            </a:r>
          </a:p>
          <a:p>
            <a:pPr eaLnBrk="1" hangingPunct="1"/>
            <a:endParaRPr lang="en-US" altLang="en-US" dirty="0"/>
          </a:p>
        </p:txBody>
      </p:sp>
    </p:spTree>
    <p:extLst>
      <p:ext uri="{BB962C8B-B14F-4D97-AF65-F5344CB8AC3E}">
        <p14:creationId xmlns:p14="http://schemas.microsoft.com/office/powerpoint/2010/main" val="1754931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t>and </a:t>
            </a:r>
            <a:r>
              <a:rPr lang="en-US" dirty="0" err="1"/>
              <a:t>uninvolvement</a:t>
            </a:r>
            <a:r>
              <a:rPr lang="en-US" dirty="0"/>
              <a:t> (r</a:t>
            </a:r>
            <a:r>
              <a:rPr lang="en-US" dirty="0">
                <a:solidFill>
                  <a:srgbClr val="00B0F0"/>
                </a:solidFill>
              </a:rPr>
              <a:t>  </a:t>
            </a:r>
            <a:r>
              <a:rPr lang="en-US" dirty="0"/>
              <a:t>.57, p  &lt; .05) </a:t>
            </a:r>
          </a:p>
        </p:txBody>
      </p:sp>
      <p:sp>
        <p:nvSpPr>
          <p:cNvPr id="78852" name="Slide Number Placeholder 3"/>
          <p:cNvSpPr>
            <a:spLocks noGrp="1"/>
          </p:cNvSpPr>
          <p:nvPr>
            <p:ph type="sldNum" sz="quarter" idx="5"/>
          </p:nvPr>
        </p:nvSpPr>
        <p:spPr>
          <a:noFill/>
        </p:spPr>
        <p:txBody>
          <a:bodyPr/>
          <a:lstStyle/>
          <a:p>
            <a:fld id="{FC814BC1-AC4C-435E-9537-144658CAC210}" type="slidenum">
              <a:rPr lang="en-US" smtClean="0"/>
              <a:pPr/>
              <a:t>45</a:t>
            </a:fld>
            <a:endParaRPr lang="en-US"/>
          </a:p>
        </p:txBody>
      </p:sp>
    </p:spTree>
    <p:extLst>
      <p:ext uri="{BB962C8B-B14F-4D97-AF65-F5344CB8AC3E}">
        <p14:creationId xmlns:p14="http://schemas.microsoft.com/office/powerpoint/2010/main" val="1465259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latin typeface="Arial" charset="0"/>
                <a:ea typeface="+mn-ea"/>
                <a:cs typeface="+mn-cs"/>
              </a:rPr>
              <a:t>Correa-Chavez, M., &amp; Rogoff, B. (2009). Children's attention to interactions directed to others: Guatemalan </a:t>
            </a:r>
            <a:r>
              <a:rPr lang="en-US" sz="1200" kern="1200" dirty="0" err="1">
                <a:solidFill>
                  <a:schemeClr val="tx1"/>
                </a:solidFill>
                <a:latin typeface="Arial" charset="0"/>
                <a:ea typeface="+mn-ea"/>
                <a:cs typeface="+mn-cs"/>
              </a:rPr>
              <a:t>mayan</a:t>
            </a:r>
            <a:r>
              <a:rPr lang="en-US" sz="1200" kern="1200" dirty="0">
                <a:solidFill>
                  <a:schemeClr val="tx1"/>
                </a:solidFill>
                <a:latin typeface="Arial" charset="0"/>
                <a:ea typeface="+mn-ea"/>
                <a:cs typeface="+mn-cs"/>
              </a:rPr>
              <a:t> and </a:t>
            </a:r>
            <a:r>
              <a:rPr lang="en-US" sz="1200" kern="1200" dirty="0" err="1">
                <a:solidFill>
                  <a:schemeClr val="tx1"/>
                </a:solidFill>
                <a:latin typeface="Arial" charset="0"/>
                <a:ea typeface="+mn-ea"/>
                <a:cs typeface="+mn-cs"/>
              </a:rPr>
              <a:t>european</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american</a:t>
            </a:r>
            <a:r>
              <a:rPr lang="en-US" sz="1200" kern="1200" dirty="0">
                <a:solidFill>
                  <a:schemeClr val="tx1"/>
                </a:solidFill>
                <a:latin typeface="Arial" charset="0"/>
                <a:ea typeface="+mn-ea"/>
                <a:cs typeface="+mn-cs"/>
              </a:rPr>
              <a:t> patterns. </a:t>
            </a:r>
            <a:r>
              <a:rPr lang="en-US" sz="1200" i="1" kern="1200" dirty="0">
                <a:solidFill>
                  <a:schemeClr val="tx1"/>
                </a:solidFill>
                <a:latin typeface="Arial" charset="0"/>
                <a:ea typeface="+mn-ea"/>
                <a:cs typeface="+mn-cs"/>
              </a:rPr>
              <a:t>Dev </a:t>
            </a:r>
            <a:r>
              <a:rPr lang="en-US" sz="1200" i="1" kern="1200" dirty="0" err="1">
                <a:solidFill>
                  <a:schemeClr val="tx1"/>
                </a:solidFill>
                <a:latin typeface="Arial" charset="0"/>
                <a:ea typeface="+mn-ea"/>
                <a:cs typeface="+mn-cs"/>
              </a:rPr>
              <a:t>Psychol</a:t>
            </a:r>
            <a:r>
              <a:rPr lang="en-US" sz="1200" i="1" kern="1200" dirty="0">
                <a:solidFill>
                  <a:schemeClr val="tx1"/>
                </a:solidFill>
                <a:latin typeface="Arial" charset="0"/>
                <a:ea typeface="+mn-ea"/>
                <a:cs typeface="+mn-cs"/>
              </a:rPr>
              <a:t>, 45(3), 630-641. </a:t>
            </a:r>
            <a:r>
              <a:rPr lang="en-US" sz="1200" i="1" kern="1200" dirty="0" err="1">
                <a:solidFill>
                  <a:schemeClr val="tx1"/>
                </a:solidFill>
                <a:latin typeface="Arial" charset="0"/>
                <a:ea typeface="+mn-ea"/>
                <a:cs typeface="+mn-cs"/>
              </a:rPr>
              <a:t>doi</a:t>
            </a:r>
            <a:r>
              <a:rPr lang="en-US" sz="1200" i="1" kern="1200" dirty="0">
                <a:solidFill>
                  <a:schemeClr val="tx1"/>
                </a:solidFill>
                <a:latin typeface="Arial" charset="0"/>
                <a:ea typeface="+mn-ea"/>
                <a:cs typeface="+mn-cs"/>
              </a:rPr>
              <a:t>: 2009-05916-003 [</a:t>
            </a:r>
            <a:r>
              <a:rPr lang="en-US" sz="1200" i="1" kern="1200" dirty="0" err="1">
                <a:solidFill>
                  <a:schemeClr val="tx1"/>
                </a:solidFill>
                <a:latin typeface="Arial" charset="0"/>
                <a:ea typeface="+mn-ea"/>
                <a:cs typeface="+mn-cs"/>
              </a:rPr>
              <a:t>pii</a:t>
            </a:r>
            <a:r>
              <a:rPr lang="en-US" sz="1200" i="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10.1037/a0014144</a:t>
            </a:r>
          </a:p>
          <a:p>
            <a:r>
              <a:rPr lang="en-US" sz="1200" kern="1200" dirty="0">
                <a:solidFill>
                  <a:schemeClr val="tx1"/>
                </a:solidFill>
                <a:latin typeface="Arial" charset="0"/>
                <a:ea typeface="+mn-ea"/>
                <a:cs typeface="+mn-cs"/>
              </a:rPr>
              <a:t>	</a:t>
            </a:r>
          </a:p>
          <a:p>
            <a:endParaRPr lang="en-US" alt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FFF96A-38B8-4891-A0D5-7DA161453709}" type="slidenum">
              <a:rPr lang="en-US" altLang="en-US" smtClean="0"/>
              <a:pPr>
                <a:spcBef>
                  <a:spcPct val="0"/>
                </a:spcBef>
              </a:pPr>
              <a:t>46</a:t>
            </a:fld>
            <a:endParaRPr lang="en-US" altLang="en-US"/>
          </a:p>
        </p:txBody>
      </p:sp>
    </p:spTree>
    <p:extLst>
      <p:ext uri="{BB962C8B-B14F-4D97-AF65-F5344CB8AC3E}">
        <p14:creationId xmlns:p14="http://schemas.microsoft.com/office/powerpoint/2010/main" val="3356770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647D20-1D94-45F2-8BD3-C20EA9EBBD62}" type="slidenum">
              <a:rPr lang="en-US" altLang="en-US" smtClean="0">
                <a:solidFill>
                  <a:srgbClr val="000000"/>
                </a:solidFill>
              </a:rPr>
              <a:pPr>
                <a:spcBef>
                  <a:spcPct val="0"/>
                </a:spcBef>
              </a:pPr>
              <a:t>47</a:t>
            </a:fld>
            <a:endParaRPr lang="en-US" altLang="en-US">
              <a:solidFill>
                <a:srgbClr val="000000"/>
              </a:solidFill>
            </a:endParaRPr>
          </a:p>
        </p:txBody>
      </p:sp>
    </p:spTree>
    <p:extLst>
      <p:ext uri="{BB962C8B-B14F-4D97-AF65-F5344CB8AC3E}">
        <p14:creationId xmlns:p14="http://schemas.microsoft.com/office/powerpoint/2010/main" val="987754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Chi-Mann-e</a:t>
            </a:r>
          </a:p>
        </p:txBody>
      </p:sp>
      <p:sp>
        <p:nvSpPr>
          <p:cNvPr id="4" name="Slide Number Placeholder 3"/>
          <p:cNvSpPr>
            <a:spLocks noGrp="1"/>
          </p:cNvSpPr>
          <p:nvPr>
            <p:ph type="sldNum" sz="quarter" idx="10"/>
          </p:nvPr>
        </p:nvSpPr>
        <p:spPr/>
        <p:txBody>
          <a:bodyPr/>
          <a:lstStyle/>
          <a:p>
            <a:fld id="{1F5C4483-376C-1F4D-B7A5-CF9039DD0EA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834892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C4483-376C-1F4D-B7A5-CF9039DD0EA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720896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C4483-376C-1F4D-B7A5-CF9039DD0EA3}"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44465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cs typeface="msgothic" charset="0"/>
              </a:rPr>
              <a:t>Behavioral</a:t>
            </a:r>
            <a:r>
              <a:rPr lang="en-GB" altLang="en-US" dirty="0">
                <a:latin typeface="Arial" panose="020B0604020202020204" pitchFamily="34" charset="0"/>
                <a:cs typeface="msgothic" charset="0"/>
              </a:rPr>
              <a:t> and fMRI responses to human infant cries.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Five types of maternal contingent responses to infant vocal distress in 11 countries. Display affection: Physical </a:t>
            </a:r>
            <a:r>
              <a:rPr lang="en-GB" altLang="en-US" dirty="0" err="1">
                <a:latin typeface="Arial" panose="020B0604020202020204" pitchFamily="34" charset="0"/>
                <a:cs typeface="msgothic" charset="0"/>
              </a:rPr>
              <a:t>behaviors</a:t>
            </a:r>
            <a:r>
              <a:rPr lang="en-GB" altLang="en-US" dirty="0">
                <a:latin typeface="Arial" panose="020B0604020202020204" pitchFamily="34" charset="0"/>
                <a:cs typeface="msgothic" charset="0"/>
              </a:rPr>
              <a:t> (kissing) or verbal statements (“I love you”). Distract: Encouraging the infant’s attention to a property, object, or event in the environment physically or verbally. Nurture: Feeding, burping, wiping the infant’s face or hands, or diapering the infant. Pick up and hold: Lifting and supporting some or all of the infant’s weight with the body. Talk: Vocalizing directed toward the infant. Reference lines for statistical significance are drawn. Except for talk, which has an absolute minimum of −1, abscissae mark the absolute minima for transformed ORs. Means and 97.5% CIs.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US mothers. Graphical representation of brain regions resulting from the contrast own-infant cry vs. control noise in the whole group of new mothers at 3.5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left hemisphere, the left to lateral views, and the right to midsagittal views.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Chinese mothers. Graphical representation of brain regions resulting from the contrast infant cry vs. control noise in the whole group of mothers at 7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the left hemisphere, the left to lateral views, and the right to midsagittal views.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Chinese mothers. Sagittal brain views of pre-SMA and SMA-proper activation peaks (white squares) in the following contrasts (and coordinates):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IC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3,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−4,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64),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IB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−1,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AC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58), and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IL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The vertical anterior commissure (VAC) line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0) is indicated in yellow.</a:t>
            </a:r>
          </a:p>
        </p:txBody>
      </p:sp>
    </p:spTree>
    <p:extLst>
      <p:ext uri="{BB962C8B-B14F-4D97-AF65-F5344CB8AC3E}">
        <p14:creationId xmlns:p14="http://schemas.microsoft.com/office/powerpoint/2010/main" val="377582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58</a:t>
            </a:fld>
            <a:endParaRPr lang="en-US"/>
          </a:p>
        </p:txBody>
      </p:sp>
    </p:spTree>
    <p:extLst>
      <p:ext uri="{BB962C8B-B14F-4D97-AF65-F5344CB8AC3E}">
        <p14:creationId xmlns:p14="http://schemas.microsoft.com/office/powerpoint/2010/main" val="4127949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376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title of the paper again… and if you’re anything like me, with absolutely no background in developmental psychology, when you heard or read the title for the first time, you were like </a:t>
            </a:r>
            <a:r>
              <a:rPr lang="en-US" dirty="0" err="1"/>
              <a:t>uhhhh</a:t>
            </a:r>
            <a:r>
              <a:rPr lang="en-US" dirty="0"/>
              <a:t>… what? So, I made a terminology slide to break down the title a bit so it sounds less scary. </a:t>
            </a:r>
          </a:p>
          <a:p>
            <a:endParaRPr lang="en-US" dirty="0"/>
          </a:p>
          <a:p>
            <a:r>
              <a:rPr lang="en-US" dirty="0"/>
              <a:t>Essentially, [CLICK] infant Infant directed input means talking to infants, [CLICK] literacy effects means the effect of going to school and/or being able to read, [CLICK] phonological processing is essentially a measure of lingual ability. However, specifically, it is the ability to use the </a:t>
            </a:r>
            <a:r>
              <a:rPr lang="en-US" i="1" dirty="0"/>
              <a:t>sounds</a:t>
            </a:r>
            <a:r>
              <a:rPr lang="en-US" dirty="0"/>
              <a:t> of one's language, also known as </a:t>
            </a:r>
            <a:r>
              <a:rPr lang="en-US" i="1" dirty="0"/>
              <a:t>phonemes,</a:t>
            </a:r>
            <a:r>
              <a:rPr lang="en-US" dirty="0"/>
              <a:t> to process spoken and written language. Then, next in the title we have, [CLICK] Non-word repetition which is a paradigm used commonly in developmental psychology to measure phonological processing. This paradigm involves repeating spoken “non-words” An example of an English non-Word is </a:t>
            </a:r>
            <a:r>
              <a:rPr lang="en-US" dirty="0" err="1"/>
              <a:t>beng</a:t>
            </a:r>
            <a:r>
              <a:rPr lang="en-US" dirty="0"/>
              <a:t> and an example of a </a:t>
            </a:r>
            <a:r>
              <a:rPr lang="en-US" dirty="0" err="1"/>
              <a:t>Tsimane</a:t>
            </a:r>
            <a:r>
              <a:rPr lang="en-US" dirty="0"/>
              <a:t>’ non-word is </a:t>
            </a:r>
            <a:r>
              <a:rPr lang="en-US" dirty="0" err="1"/>
              <a:t>fisek</a:t>
            </a:r>
            <a:r>
              <a:rPr lang="en-US" dirty="0"/>
              <a:t>. What makes </a:t>
            </a:r>
            <a:r>
              <a:rPr lang="en-US" dirty="0" err="1"/>
              <a:t>beng</a:t>
            </a:r>
            <a:r>
              <a:rPr lang="en-US" dirty="0"/>
              <a:t> “English” and </a:t>
            </a:r>
            <a:r>
              <a:rPr lang="en-US" dirty="0" err="1"/>
              <a:t>fisek</a:t>
            </a:r>
            <a:r>
              <a:rPr lang="en-US" dirty="0"/>
              <a:t> “</a:t>
            </a:r>
            <a:r>
              <a:rPr lang="en-US" dirty="0" err="1"/>
              <a:t>Tsimane</a:t>
            </a:r>
            <a:r>
              <a:rPr lang="en-US" dirty="0"/>
              <a:t>’” is that it uses the phonemes of those languages, or the sounds already commonly used in those languages. However, it is a word that </a:t>
            </a:r>
            <a:r>
              <a:rPr lang="en-US" i="1" dirty="0"/>
              <a:t>does not exist </a:t>
            </a:r>
            <a:r>
              <a:rPr lang="en-US" dirty="0"/>
              <a:t>in these languages. Finally, [CLICK] and very importantly, the </a:t>
            </a:r>
            <a:r>
              <a:rPr lang="en-US" dirty="0" err="1"/>
              <a:t>Tsimane</a:t>
            </a:r>
            <a:r>
              <a:rPr lang="en-US" dirty="0"/>
              <a:t>’ is an </a:t>
            </a:r>
            <a:r>
              <a:rPr lang="en-US" dirty="0" err="1"/>
              <a:t>idigenous</a:t>
            </a:r>
            <a:r>
              <a:rPr lang="en-US" dirty="0"/>
              <a:t> group in Bolivia that is known for three unique things relevant to this research: First, they only speak to their infants an average of 1 minute per hour, second, only 18% of them are literate, which means that only 18% can read and went to school, and third, </a:t>
            </a:r>
            <a:r>
              <a:rPr lang="en-US" dirty="0" err="1"/>
              <a:t>Tsimane</a:t>
            </a:r>
            <a:r>
              <a:rPr lang="en-US" dirty="0"/>
              <a:t>’ are monolingual, which means that they ONLY speak </a:t>
            </a:r>
            <a:r>
              <a:rPr lang="en-US" dirty="0" err="1"/>
              <a:t>Tsimane</a:t>
            </a:r>
            <a:r>
              <a:rPr lang="en-US" dirty="0"/>
              <a:t>’, and not Spanish, or any other languages. </a:t>
            </a:r>
          </a:p>
          <a:p>
            <a:endParaRPr lang="en-US" dirty="0"/>
          </a:p>
          <a:p>
            <a:r>
              <a:rPr lang="en-US" dirty="0"/>
              <a:t>So essentially, what these authors are interested in, is assessing whether –one- talking to infants and -two- going to school to become literate, plays a role on phonological processing. In this case, phonological processing is measured as an individuals’ ability to correctly pronounce and repeat back a non-Word... such as </a:t>
            </a:r>
            <a:r>
              <a:rPr lang="en-US" dirty="0" err="1"/>
              <a:t>beng</a:t>
            </a:r>
            <a:r>
              <a:rPr lang="en-US" dirty="0"/>
              <a:t> or </a:t>
            </a:r>
            <a:r>
              <a:rPr lang="en-US" dirty="0" err="1"/>
              <a:t>fisek</a:t>
            </a:r>
            <a:r>
              <a:rPr lang="en-US" dirty="0"/>
              <a:t>. Any questions?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141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theorists argue that lexical development may mediate the relationship between infant-directed input and phonological processing because there is a strong relationship between child-directed input and lexical development. If we talk to babies more, they acquire more experience to new words.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774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authors of this paper seem to use the words schooling and literacy interchangeably, mean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665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primary goals in this paper. I will show those goals, and then delve a little bit more into the background literature addressed in the introduction of the paper. The authors’ first goal [CLICK] was to assess the potential long-term effects of low infant-directed input on phonological processing. The second goal [CLICK] was to </a:t>
            </a:r>
            <a:r>
              <a:rPr lang="en-US" dirty="0" err="1"/>
              <a:t>sssess</a:t>
            </a:r>
            <a:r>
              <a:rPr lang="en-US" dirty="0"/>
              <a:t> the JOINT effect of low infant-directed input AND low literacy, essentially schooling and reading, on phonological processing. Finally, the third goal [CLICK] was to assess the phonological processing underlying non-word repetition by comparing three subsets of the </a:t>
            </a:r>
            <a:r>
              <a:rPr lang="en-US" dirty="0" err="1"/>
              <a:t>Tsimane</a:t>
            </a:r>
            <a:r>
              <a:rPr lang="en-US" dirty="0"/>
              <a:t>’ sample [CLICK] Children vs. adults [CLICK] self-reported Readers vs. self-reported non-readers and [CLICK] individuals who Completed more school grades vs. those that completed less school grades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1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trials went into this, and authors didn’t think that it would need to be done in groups but it didn’t work otherwise. So, this is considered an explanatory study because it deviated from the pre-registration methods.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198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trials went into this, and authors didn’t think that it would need to be done in groups but it didn’t work otherwise. So, this is considered an explanatory study because it deviated from the pre-registration methods.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45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what ”average” NWR scores among individuals who 1) DO receive infant-directed input and 2) ARE literate and go to school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146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 between word scores (total pronunciation) and phoneme score (more specific phonemic pronunciation). I will only report phonemic pronunciation averages in this presentation, as I think it’s the most indicative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E7AEF-1C54-744F-9A47-491F97EB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3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cs typeface="msgothic" charset="0"/>
              </a:rPr>
              <a:t>Behavioral</a:t>
            </a:r>
            <a:r>
              <a:rPr lang="en-GB" altLang="en-US" dirty="0">
                <a:latin typeface="Arial" panose="020B0604020202020204" pitchFamily="34" charset="0"/>
                <a:cs typeface="msgothic" charset="0"/>
              </a:rPr>
              <a:t> and fMRI responses to human infant cries.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Five types of maternal contingent responses to infant vocal distress in 11 countries. Display affection: Physical </a:t>
            </a:r>
            <a:r>
              <a:rPr lang="en-GB" altLang="en-US" dirty="0" err="1">
                <a:latin typeface="Arial" panose="020B0604020202020204" pitchFamily="34" charset="0"/>
                <a:cs typeface="msgothic" charset="0"/>
              </a:rPr>
              <a:t>behaviors</a:t>
            </a:r>
            <a:r>
              <a:rPr lang="en-GB" altLang="en-US" dirty="0">
                <a:latin typeface="Arial" panose="020B0604020202020204" pitchFamily="34" charset="0"/>
                <a:cs typeface="msgothic" charset="0"/>
              </a:rPr>
              <a:t> (kissing) or verbal statements (“I love you”). Distract: Encouraging the infant’s attention to a property, object, or event in the environment physically or verbally. Nurture: Feeding, burping, wiping the infant’s face or hands, or diapering the infant. Pick up and hold: Lifting and supporting some or all of the infant’s weight with the body. Talk: Vocalizing directed toward the infant. Reference lines for statistical significance are drawn. Except for talk, which has an absolute minimum of −1, abscissae mark the absolute minima for transformed ORs. Means and 97.5% CIs.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US mothers. Graphical representation of brain regions resulting from the contrast own-infant cry vs. control noise in the whole group of new mothers at 3.5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left hemisphere, the left to lateral views, and the right to midsagittal views.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Chinese mothers. Graphical representation of brain regions resulting from the contrast infant cry vs. control noise in the whole group of mothers at 7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the left hemisphere, the left to lateral views, and the right to midsagittal views.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Chinese mothers. Sagittal brain views of pre-SMA and SMA-proper activation peaks (white squares) in the following contrasts (and coordinates):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IC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3,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−4,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64),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IB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−1,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AC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58), and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IL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The vertical anterior commissure (VAC) line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0) is indicated in yellow.</a:t>
            </a:r>
          </a:p>
        </p:txBody>
      </p:sp>
    </p:spTree>
    <p:extLst>
      <p:ext uri="{BB962C8B-B14F-4D97-AF65-F5344CB8AC3E}">
        <p14:creationId xmlns:p14="http://schemas.microsoft.com/office/powerpoint/2010/main" val="443252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8A31B4-53EA-1841-94BE-C16705AEA94F}" type="slidenum">
              <a:rPr lang="en-US" smtClean="0"/>
              <a:t>83</a:t>
            </a:fld>
            <a:endParaRPr lang="en-US"/>
          </a:p>
        </p:txBody>
      </p:sp>
    </p:spTree>
    <p:extLst>
      <p:ext uri="{BB962C8B-B14F-4D97-AF65-F5344CB8AC3E}">
        <p14:creationId xmlns:p14="http://schemas.microsoft.com/office/powerpoint/2010/main" val="1491729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a:ea typeface="ＭＳ Ｐゴシック" panose="020B0600070205080204" pitchFamily="34" charset="-128"/>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37931725" indent="-37474525"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2B63064-A806-4F8A-8836-A7F7F645437C}" type="slidenum">
              <a:rPr lang="en-US" altLang="en-US" sz="1200" smtClean="0">
                <a:ea typeface="ＭＳ Ｐゴシック" panose="020B0600070205080204" pitchFamily="34" charset="-128"/>
              </a:rPr>
              <a:pPr/>
              <a:t>87</a:t>
            </a:fld>
            <a:endParaRPr lang="en-US" altLang="en-US" sz="1200">
              <a:ea typeface="ＭＳ Ｐゴシック" panose="020B0600070205080204" pitchFamily="34" charset="-128"/>
            </a:endParaRPr>
          </a:p>
        </p:txBody>
      </p:sp>
    </p:spTree>
    <p:extLst>
      <p:ext uri="{BB962C8B-B14F-4D97-AF65-F5344CB8AC3E}">
        <p14:creationId xmlns:p14="http://schemas.microsoft.com/office/powerpoint/2010/main" val="2076683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37931725" indent="-37474525"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63E7F97-5BA7-49BE-811F-CAA22F1B4A92}" type="slidenum">
              <a:rPr lang="en-US" altLang="en-US" sz="1200" smtClean="0">
                <a:ea typeface="ＭＳ Ｐゴシック" panose="020B0600070205080204" pitchFamily="34" charset="-128"/>
              </a:rPr>
              <a:pPr/>
              <a:t>88</a:t>
            </a:fld>
            <a:endParaRPr lang="en-US" altLang="en-US" sz="1200">
              <a:ea typeface="ＭＳ Ｐゴシック" panose="020B0600070205080204" pitchFamily="34" charset="-128"/>
            </a:endParaRPr>
          </a:p>
        </p:txBody>
      </p:sp>
    </p:spTree>
    <p:extLst>
      <p:ext uri="{BB962C8B-B14F-4D97-AF65-F5344CB8AC3E}">
        <p14:creationId xmlns:p14="http://schemas.microsoft.com/office/powerpoint/2010/main" val="844000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a:ea typeface="ＭＳ Ｐゴシック" panose="020B0600070205080204" pitchFamily="34" charset="-128"/>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37931725" indent="-37474525"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2B63064-A806-4F8A-8836-A7F7F645437C}" type="slidenum">
              <a:rPr lang="en-US" altLang="en-US" sz="1200" smtClean="0">
                <a:ea typeface="ＭＳ Ｐゴシック" panose="020B0600070205080204" pitchFamily="34" charset="-128"/>
              </a:rPr>
              <a:pPr/>
              <a:t>89</a:t>
            </a:fld>
            <a:endParaRPr lang="en-US" altLang="en-US" sz="1200">
              <a:ea typeface="ＭＳ Ｐゴシック" panose="020B0600070205080204" pitchFamily="34" charset="-128"/>
            </a:endParaRPr>
          </a:p>
        </p:txBody>
      </p:sp>
    </p:spTree>
    <p:extLst>
      <p:ext uri="{BB962C8B-B14F-4D97-AF65-F5344CB8AC3E}">
        <p14:creationId xmlns:p14="http://schemas.microsoft.com/office/powerpoint/2010/main" val="3911758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37931725" indent="-37474525"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63E7F97-5BA7-49BE-811F-CAA22F1B4A92}" type="slidenum">
              <a:rPr lang="en-US" altLang="en-US" sz="1200" smtClean="0">
                <a:ea typeface="ＭＳ Ｐゴシック" panose="020B0600070205080204" pitchFamily="34" charset="-128"/>
              </a:rPr>
              <a:pPr/>
              <a:t>90</a:t>
            </a:fld>
            <a:endParaRPr lang="en-US" altLang="en-US" sz="1200">
              <a:ea typeface="ＭＳ Ｐゴシック" panose="020B0600070205080204" pitchFamily="34" charset="-128"/>
            </a:endParaRPr>
          </a:p>
        </p:txBody>
      </p:sp>
    </p:spTree>
    <p:extLst>
      <p:ext uri="{BB962C8B-B14F-4D97-AF65-F5344CB8AC3E}">
        <p14:creationId xmlns:p14="http://schemas.microsoft.com/office/powerpoint/2010/main" val="319093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62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cs typeface="msgothic" charset="0"/>
              </a:rPr>
              <a:t>Behavioral</a:t>
            </a:r>
            <a:r>
              <a:rPr lang="en-GB" altLang="en-US" dirty="0">
                <a:latin typeface="Arial" panose="020B0604020202020204" pitchFamily="34" charset="0"/>
                <a:cs typeface="msgothic" charset="0"/>
              </a:rPr>
              <a:t> and fMRI responses to human infant cries.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Five types of maternal contingent responses to infant vocal distress in 11 countries. Display affection: Physical </a:t>
            </a:r>
            <a:r>
              <a:rPr lang="en-GB" altLang="en-US" dirty="0" err="1">
                <a:latin typeface="Arial" panose="020B0604020202020204" pitchFamily="34" charset="0"/>
                <a:cs typeface="msgothic" charset="0"/>
              </a:rPr>
              <a:t>behaviors</a:t>
            </a:r>
            <a:r>
              <a:rPr lang="en-GB" altLang="en-US" dirty="0">
                <a:latin typeface="Arial" panose="020B0604020202020204" pitchFamily="34" charset="0"/>
                <a:cs typeface="msgothic" charset="0"/>
              </a:rPr>
              <a:t> (kissing) or verbal statements (“I love you”). Distract: Encouraging the infant’s attention to a property, object, or event in the environment physically or verbally. Nurture: Feeding, burping, wiping the infant’s face or hands, or diapering the infant. Pick up and hold: Lifting and supporting some or all of the infant’s weight with the body. Talk: Vocalizing directed toward the infant. Reference lines for statistical significance are drawn. Except for talk, which has an absolute minimum of −1, abscissae mark the absolute minima for transformed ORs. Means and 97.5% CIs.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US mothers. Graphical representation of brain regions resulting from the contrast own-infant cry vs. control noise in the whole group of new mothers at 3.5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left hemisphere, the left to lateral views, and the right to midsagittal views.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Chinese mothers. Graphical representation of brain regions resulting from the contrast infant cry vs. control noise in the whole group of mothers at 7 </a:t>
            </a:r>
            <a:r>
              <a:rPr lang="en-GB" altLang="en-US" dirty="0" err="1">
                <a:latin typeface="Arial" panose="020B0604020202020204" pitchFamily="34" charset="0"/>
                <a:cs typeface="msgothic" charset="0"/>
              </a:rPr>
              <a:t>mo</a:t>
            </a:r>
            <a:r>
              <a:rPr lang="en-GB" altLang="en-US" dirty="0">
                <a:latin typeface="Arial" panose="020B0604020202020204" pitchFamily="34" charset="0"/>
                <a:cs typeface="msgothic" charset="0"/>
              </a:rPr>
              <a:t> postpartum. The top of the figure refers to the right hemisphere, the bottom to the left hemisphere, the left to lateral views, and the right to midsagittal views.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Chinese mothers. Sagittal brain views of pre-SMA and SMA-proper activation peaks (white squares) in the following contrasts (and coordinates): (</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IC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3,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−4,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64),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IB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−1,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a:t>
            </a:r>
            <a:r>
              <a:rPr lang="en-GB" altLang="en-US" i="1" dirty="0">
                <a:latin typeface="Arial" panose="020B0604020202020204" pitchFamily="34" charset="0"/>
                <a:cs typeface="msgothic" charset="0"/>
              </a:rPr>
              <a:t>c</a:t>
            </a:r>
            <a:r>
              <a:rPr lang="en-GB" altLang="en-US" dirty="0">
                <a:latin typeface="Arial" panose="020B0604020202020204" pitchFamily="34" charset="0"/>
                <a:cs typeface="msgothic" charset="0"/>
              </a:rPr>
              <a:t>) AC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58), and (</a:t>
            </a:r>
            <a:r>
              <a:rPr lang="en-GB" altLang="en-US" i="1" dirty="0">
                <a:latin typeface="Arial" panose="020B0604020202020204" pitchFamily="34" charset="0"/>
                <a:cs typeface="msgothic" charset="0"/>
              </a:rPr>
              <a:t>d</a:t>
            </a:r>
            <a:r>
              <a:rPr lang="en-GB" altLang="en-US" dirty="0">
                <a:latin typeface="Arial" panose="020B0604020202020204" pitchFamily="34" charset="0"/>
                <a:cs typeface="msgothic" charset="0"/>
              </a:rPr>
              <a:t>) IL vs. NCS (</a:t>
            </a:r>
            <a:r>
              <a:rPr lang="en-GB" altLang="en-US" i="1" dirty="0">
                <a:latin typeface="Arial" panose="020B0604020202020204" pitchFamily="34" charset="0"/>
                <a:cs typeface="msgothic" charset="0"/>
              </a:rPr>
              <a:t>x</a:t>
            </a:r>
            <a:r>
              <a:rPr lang="en-GB" altLang="en-US" dirty="0">
                <a:latin typeface="Arial" panose="020B0604020202020204" pitchFamily="34" charset="0"/>
                <a:cs typeface="msgothic" charset="0"/>
              </a:rPr>
              <a:t> = 6,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5, </a:t>
            </a:r>
            <a:r>
              <a:rPr lang="en-GB" altLang="en-US" i="1" dirty="0">
                <a:latin typeface="Arial" panose="020B0604020202020204" pitchFamily="34" charset="0"/>
                <a:cs typeface="msgothic" charset="0"/>
              </a:rPr>
              <a:t>z</a:t>
            </a:r>
            <a:r>
              <a:rPr lang="en-GB" altLang="en-US" dirty="0">
                <a:latin typeface="Arial" panose="020B0604020202020204" pitchFamily="34" charset="0"/>
                <a:cs typeface="msgothic" charset="0"/>
              </a:rPr>
              <a:t> = 61). The vertical anterior commissure (VAC) line (</a:t>
            </a:r>
            <a:r>
              <a:rPr lang="en-GB" altLang="en-US" i="1" dirty="0">
                <a:latin typeface="Arial" panose="020B0604020202020204" pitchFamily="34" charset="0"/>
                <a:cs typeface="msgothic" charset="0"/>
              </a:rPr>
              <a:t>y</a:t>
            </a:r>
            <a:r>
              <a:rPr lang="en-GB" altLang="en-US" dirty="0">
                <a:latin typeface="Arial" panose="020B0604020202020204" pitchFamily="34" charset="0"/>
                <a:cs typeface="msgothic" charset="0"/>
              </a:rPr>
              <a:t> = 0) is indicated in yellow.</a:t>
            </a:r>
          </a:p>
        </p:txBody>
      </p:sp>
    </p:spTree>
    <p:extLst>
      <p:ext uri="{BB962C8B-B14F-4D97-AF65-F5344CB8AC3E}">
        <p14:creationId xmlns:p14="http://schemas.microsoft.com/office/powerpoint/2010/main" val="353182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62626"/>
                </a:solidFill>
                <a:effectLst/>
                <a:latin typeface="Montserrat" panose="00000500000000000000" pitchFamily="2" charset="0"/>
              </a:rPr>
              <a:t>Italian mothers and nonmothers. Graphical representation of brain regions resulting from the contrast IC vs. NCS in the whole group of participants. The top figure refers to the right hemisphere, the bottom figure the left hemisphere, the left figure lateral views, and the right figure midsagittal views.</a:t>
            </a:r>
            <a:br>
              <a:rPr lang="en-US" b="0" i="0" dirty="0">
                <a:solidFill>
                  <a:srgbClr val="262626"/>
                </a:solidFill>
                <a:effectLst/>
                <a:latin typeface="Montserrat" panose="00000500000000000000" pitchFamily="2" charset="0"/>
              </a:rPr>
            </a:br>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11</a:t>
            </a:fld>
            <a:endParaRPr lang="en-US"/>
          </a:p>
        </p:txBody>
      </p:sp>
    </p:spTree>
    <p:extLst>
      <p:ext uri="{BB962C8B-B14F-4D97-AF65-F5344CB8AC3E}">
        <p14:creationId xmlns:p14="http://schemas.microsoft.com/office/powerpoint/2010/main" val="304252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F44659-2E93-40BF-9D1B-A314ABE1200E}" type="slidenum">
              <a:rPr lang="en-US"/>
              <a:pPr/>
              <a:t>12</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6787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CC3D-9F29-8842-B9B1-43F5DDDB58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D1E437-CA77-574D-8F8F-9BE01323E14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9E0F68-B721-1B4E-918C-045DA2EE9D5C}"/>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BD4FE9D2-54F8-8646-9802-567945469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0BEC5-2E4D-6140-B914-0D15ED3862B9}"/>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685118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32D6-9E66-1C4D-8B90-61711FE86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6F962-9C2F-EF43-B938-CDDACCA25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74094-D57B-3D47-9CFC-EC3D19C9E77C}"/>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C89BFF59-B67E-A848-94E0-B67AA1062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2A662-F339-3645-9F2C-BB36027F4A8A}"/>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954089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95B3-1E1D-1942-9003-6FD45D563C0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1DB271-7770-5544-AF50-CF4CDB96AD5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BCA5A2-ABBC-9249-8EB6-DCA52F414123}"/>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FA663972-F41C-F441-A45C-0B63E8366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2B351-8418-9245-8EF5-5AD85D694E57}"/>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2506163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6A76-6337-0549-B3E4-619C93B75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2A5CE-9974-5845-A133-3D2A19FF896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E31BB-BC99-5747-AAAD-73AA5DA2389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B8A4CD-AFAA-4745-83F7-8BBB5940F2DE}"/>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6" name="Footer Placeholder 5">
            <a:extLst>
              <a:ext uri="{FF2B5EF4-FFF2-40B4-BE49-F238E27FC236}">
                <a16:creationId xmlns:a16="http://schemas.microsoft.com/office/drawing/2014/main" id="{5CDE0594-0FD8-9F46-AB1D-170FCE187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2AD4F-1DA1-454C-B038-3A537F396C09}"/>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1318523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5C8B-7A90-FF4D-994A-4CB445F46D6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8EB72-7418-F843-B2A1-3D68C7360E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A1C0BD-42D2-B14D-846D-43AA0D9CD94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0AEBC3-770B-A247-829B-5CD946A504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D07DC-DCAB-E34E-8481-8D414B3C75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4B69E-696D-FA4F-B40F-29500928FD40}"/>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8" name="Footer Placeholder 7">
            <a:extLst>
              <a:ext uri="{FF2B5EF4-FFF2-40B4-BE49-F238E27FC236}">
                <a16:creationId xmlns:a16="http://schemas.microsoft.com/office/drawing/2014/main" id="{611C373E-FE83-E542-964D-19045B19C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848470-010C-CE4E-988D-8E6B7D8078D0}"/>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2992850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121-7CBC-E14F-8C40-2DD16E07B2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1ECDAF-6B79-1E4A-B0F7-7D08D64B5107}"/>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4" name="Footer Placeholder 3">
            <a:extLst>
              <a:ext uri="{FF2B5EF4-FFF2-40B4-BE49-F238E27FC236}">
                <a16:creationId xmlns:a16="http://schemas.microsoft.com/office/drawing/2014/main" id="{75879E6B-A4BD-D341-A6BE-192A389BC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FC3E47-177A-4B4D-BF78-E611B94CC061}"/>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107401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FC455-ABD5-1647-88FE-C3386B9CEC36}"/>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3" name="Footer Placeholder 2">
            <a:extLst>
              <a:ext uri="{FF2B5EF4-FFF2-40B4-BE49-F238E27FC236}">
                <a16:creationId xmlns:a16="http://schemas.microsoft.com/office/drawing/2014/main" id="{7D2188F1-FC3A-B148-81B8-3C87E15D5C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1182F-5562-2F46-A7E7-8A36670AAF4D}"/>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176635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C37A-8408-A54F-A827-FCAFF3E7871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D6DAF2E-8A87-F14E-B2AE-868A6F36B9F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6D6FA3-7432-F84E-9EA9-046E398A5DD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819BD7-136D-D345-A6CA-2B92849F6261}"/>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6" name="Footer Placeholder 5">
            <a:extLst>
              <a:ext uri="{FF2B5EF4-FFF2-40B4-BE49-F238E27FC236}">
                <a16:creationId xmlns:a16="http://schemas.microsoft.com/office/drawing/2014/main" id="{E8D8534D-2C68-9A4A-A9BF-8C3494C82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FA275-FE9B-6741-BBC3-7F3F6899CE3A}"/>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330887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3DE8-60EC-E34E-A1B3-8DAA3849B9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5EE95F-6B72-FE4A-B32F-78B3F26AF11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3034F2-6210-BA4B-961E-DB29A00A28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2E838CA-ECE2-1846-BB33-D5D74271926C}"/>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6" name="Footer Placeholder 5">
            <a:extLst>
              <a:ext uri="{FF2B5EF4-FFF2-40B4-BE49-F238E27FC236}">
                <a16:creationId xmlns:a16="http://schemas.microsoft.com/office/drawing/2014/main" id="{654AFCD1-A326-D547-A338-857D09B93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A9EC8-6DB1-534F-BD61-D64C34ACDF39}"/>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1503053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CB72-A9AE-D646-8513-A534FDC8F1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FAD697-595A-3D48-995F-BF27A9245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A04ED-1AAD-8844-80A5-57521DE8215C}"/>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D43B093C-BAB7-7A4D-83BD-1EC9ACC5C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7FEA7-3DBB-B54D-8532-1FA99F401430}"/>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112847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3D4D6-2538-BF4E-BDDB-1D4FDE3169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09C096-FFCB-9241-949F-904DE374F8B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9A41D-C16D-C744-B5FA-DEAF597227C0}"/>
              </a:ext>
            </a:extLst>
          </p:cNvPr>
          <p:cNvSpPr>
            <a:spLocks noGrp="1"/>
          </p:cNvSpPr>
          <p:nvPr>
            <p:ph type="dt" sz="half" idx="10"/>
          </p:nvPr>
        </p:nvSpPr>
        <p:spPr/>
        <p:txBody>
          <a:body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1BD99D3C-E32F-EB4B-B457-9A8BCAB98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52819-DE98-9748-949C-D4C04A089DA6}"/>
              </a:ext>
            </a:extLst>
          </p:cNvPr>
          <p:cNvSpPr>
            <a:spLocks noGrp="1"/>
          </p:cNvSpPr>
          <p:nvPr>
            <p:ph type="sldNum" sz="quarter" idx="12"/>
          </p:nvPr>
        </p:nvSpPr>
        <p:spPr/>
        <p:txBody>
          <a:bodyPr/>
          <a:lstStyle/>
          <a:p>
            <a:fld id="{624DE81C-4EB8-034E-8F9B-B1B480AB1BAA}" type="slidenum">
              <a:rPr lang="en-US" smtClean="0"/>
              <a:t>‹#›</a:t>
            </a:fld>
            <a:endParaRPr lang="en-US"/>
          </a:p>
        </p:txBody>
      </p:sp>
    </p:spTree>
    <p:extLst>
      <p:ext uri="{BB962C8B-B14F-4D97-AF65-F5344CB8AC3E}">
        <p14:creationId xmlns:p14="http://schemas.microsoft.com/office/powerpoint/2010/main" val="276189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EB3720-06AD-AA42-9225-726F9C0544C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A8D99E-05E5-B945-BB40-B2B43638D34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B3EDE-B1DE-5347-8F07-653EB320395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644C3F-E291-9149-88CF-8B9B1310EE80}" type="datetimeFigureOut">
              <a:rPr lang="en-US" smtClean="0"/>
              <a:t>9/8/2022</a:t>
            </a:fld>
            <a:endParaRPr lang="en-US"/>
          </a:p>
        </p:txBody>
      </p:sp>
      <p:sp>
        <p:nvSpPr>
          <p:cNvPr id="5" name="Footer Placeholder 4">
            <a:extLst>
              <a:ext uri="{FF2B5EF4-FFF2-40B4-BE49-F238E27FC236}">
                <a16:creationId xmlns:a16="http://schemas.microsoft.com/office/drawing/2014/main" id="{C5192C13-01F8-6C48-BD39-1D2F54B6991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563E40-0959-6845-AA1D-21CF6419D5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4DE81C-4EB8-034E-8F9B-B1B480AB1BAA}" type="slidenum">
              <a:rPr lang="en-US" smtClean="0"/>
              <a:t>‹#›</a:t>
            </a:fld>
            <a:endParaRPr lang="en-US"/>
          </a:p>
        </p:txBody>
      </p:sp>
    </p:spTree>
    <p:extLst>
      <p:ext uri="{BB962C8B-B14F-4D97-AF65-F5344CB8AC3E}">
        <p14:creationId xmlns:p14="http://schemas.microsoft.com/office/powerpoint/2010/main" val="263660299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vB36k0hGxD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play.google.com/movies#zSoyz" TargetMode="External"/><Relationship Id="rId4" Type="http://schemas.openxmlformats.org/officeDocument/2006/relationships/hyperlink" Target="https://www.youtube.com/watch?v=LpLHuE2Fym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sy.miami.edu/faculty/dmessinger/c_c/rsrcs/rdgs/emot/tronickmorelli.efe.dp92.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doi.org/10.1371/journal.pone.0237702"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Infant Development</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Tree>
    <p:extLst>
      <p:ext uri="{BB962C8B-B14F-4D97-AF65-F5344CB8AC3E}">
        <p14:creationId xmlns:p14="http://schemas.microsoft.com/office/powerpoint/2010/main" val="103361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999" y="6410592"/>
            <a:ext cx="708121" cy="225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30" y="152400"/>
            <a:ext cx="8251921" cy="62460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729670" y="6398461"/>
            <a:ext cx="3918240" cy="428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Marc H. Bornstein et al. PNAS 2017;114:45:E9465-E9473</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100" b="1" i="0" u="none" strike="noStrike" kern="1200" cap="none" spc="0" normalizeH="0" baseline="0" noProof="0" dirty="0" err="1">
                <a:ln>
                  <a:noFill/>
                </a:ln>
                <a:solidFill>
                  <a:srgbClr val="000000"/>
                </a:solidFill>
                <a:effectLst/>
                <a:uLnTx/>
                <a:uFillTx/>
                <a:latin typeface="Arial" panose="020B0604020202020204" pitchFamily="34" charset="0"/>
                <a:ea typeface="+mn-ea"/>
              </a:rPr>
              <a:t>Behavioral</a:t>
            </a:r>
            <a:r>
              <a:rPr kumimoji="0" lang="en-GB" altLang="en-US" sz="1100" b="1" i="0" u="none" strike="noStrike" kern="1200" cap="none" spc="0" normalizeH="0" baseline="0" noProof="0" dirty="0">
                <a:ln>
                  <a:noFill/>
                </a:ln>
                <a:solidFill>
                  <a:srgbClr val="000000"/>
                </a:solidFill>
                <a:effectLst/>
                <a:uLnTx/>
                <a:uFillTx/>
                <a:latin typeface="Arial" panose="020B0604020202020204" pitchFamily="34" charset="0"/>
                <a:ea typeface="+mn-ea"/>
              </a:rPr>
              <a:t> and fMRI responses to human infant cries. </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endPar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85725" marR="0" lvl="0" indent="-85725"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ea typeface="+mn-ea"/>
              </a:rPr>
              <a:t>©2017 by National Academy of Sciences</a:t>
            </a:r>
          </a:p>
        </p:txBody>
      </p:sp>
    </p:spTree>
    <p:extLst>
      <p:ext uri="{BB962C8B-B14F-4D97-AF65-F5344CB8AC3E}">
        <p14:creationId xmlns:p14="http://schemas.microsoft.com/office/powerpoint/2010/main" val="32265756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DE4824-E666-6CA3-D934-BDAA189C7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857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BDC939-7F3C-A408-D884-DE0F46A58C6C}"/>
              </a:ext>
            </a:extLst>
          </p:cNvPr>
          <p:cNvSpPr>
            <a:spLocks noGrp="1"/>
          </p:cNvSpPr>
          <p:nvPr>
            <p:ph type="title"/>
          </p:nvPr>
        </p:nvSpPr>
        <p:spPr/>
        <p:txBody>
          <a:bodyPr>
            <a:normAutofit fontScale="90000"/>
          </a:bodyPr>
          <a:lstStyle/>
          <a:p>
            <a:r>
              <a:rPr lang="en-US" dirty="0"/>
              <a:t>Italian mothers (of 5-m-olds) &amp; nonmothers</a:t>
            </a:r>
          </a:p>
        </p:txBody>
      </p:sp>
    </p:spTree>
    <p:extLst>
      <p:ext uri="{BB962C8B-B14F-4D97-AF65-F5344CB8AC3E}">
        <p14:creationId xmlns:p14="http://schemas.microsoft.com/office/powerpoint/2010/main" val="3103696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0"/>
            <a:ext cx="8229600" cy="1143000"/>
          </a:xfrm>
        </p:spPr>
        <p:txBody>
          <a:bodyPr>
            <a:normAutofit fontScale="90000"/>
          </a:bodyPr>
          <a:lstStyle/>
          <a:p>
            <a:pPr algn="ctr"/>
            <a:r>
              <a:rPr lang="en-US" sz="4000"/>
              <a:t>Culture </a:t>
            </a:r>
            <a:r>
              <a:rPr lang="en-US" sz="4000" dirty="0"/>
              <a:t>specific versus universal features of development</a:t>
            </a:r>
          </a:p>
        </p:txBody>
      </p:sp>
      <p:sp>
        <p:nvSpPr>
          <p:cNvPr id="109571" name="Rectangle 3"/>
          <p:cNvSpPr>
            <a:spLocks noGrp="1" noChangeArrowheads="1"/>
          </p:cNvSpPr>
          <p:nvPr>
            <p:ph type="body" idx="4294967295"/>
          </p:nvPr>
        </p:nvSpPr>
        <p:spPr>
          <a:xfrm>
            <a:off x="457200" y="1646237"/>
            <a:ext cx="3657600" cy="4526280"/>
          </a:xfrm>
          <a:prstGeom prst="rect">
            <a:avLst/>
          </a:prstGeom>
        </p:spPr>
        <p:txBody>
          <a:bodyPr>
            <a:normAutofit fontScale="92500" lnSpcReduction="20000"/>
          </a:bodyPr>
          <a:lstStyle/>
          <a:p>
            <a:pPr lvl="1"/>
            <a:r>
              <a:rPr lang="en-US" sz="2400" dirty="0"/>
              <a:t>Attachment</a:t>
            </a:r>
          </a:p>
          <a:p>
            <a:pPr lvl="2"/>
            <a:r>
              <a:rPr lang="en-US" sz="2200" dirty="0"/>
              <a:t>Cultural variations in rates of insecure attachment forms, but across all cultures secure attachment is predominant style (van </a:t>
            </a:r>
            <a:r>
              <a:rPr lang="en-US" sz="2200" dirty="0" err="1"/>
              <a:t>IJzendoorn</a:t>
            </a:r>
            <a:r>
              <a:rPr lang="en-US" sz="2200" dirty="0"/>
              <a:t> &amp; </a:t>
            </a:r>
            <a:r>
              <a:rPr lang="en-US" sz="2200" dirty="0" err="1"/>
              <a:t>Sagi</a:t>
            </a:r>
            <a:r>
              <a:rPr lang="en-US" sz="2200" dirty="0"/>
              <a:t>, 2001)</a:t>
            </a:r>
          </a:p>
          <a:p>
            <a:pPr lvl="2"/>
            <a:r>
              <a:rPr lang="en-US" dirty="0"/>
              <a:t>Attachment classifications have been consistently coded across cultures.</a:t>
            </a:r>
            <a:r>
              <a:rPr lang="en-US" sz="2200" dirty="0"/>
              <a:t> </a:t>
            </a:r>
          </a:p>
          <a:p>
            <a:pPr lvl="3"/>
            <a:r>
              <a:rPr lang="en-US" sz="1050" dirty="0"/>
              <a:t>Van IJzendoorn MH, </a:t>
            </a:r>
            <a:r>
              <a:rPr lang="en-US" sz="1050" dirty="0" err="1"/>
              <a:t>Kroonenberg</a:t>
            </a:r>
            <a:r>
              <a:rPr lang="en-US" sz="1050" dirty="0"/>
              <a:t> PM: </a:t>
            </a:r>
            <a:r>
              <a:rPr lang="en-US" sz="1050" b="1" dirty="0"/>
              <a:t>Cross-cultural consistency of coding the strange situation.</a:t>
            </a:r>
            <a:r>
              <a:rPr lang="en-US" sz="1050" dirty="0"/>
              <a:t> </a:t>
            </a:r>
            <a:r>
              <a:rPr lang="en-US" sz="1050" i="1" dirty="0"/>
              <a:t>Infant Behavior &amp; Development </a:t>
            </a:r>
            <a:r>
              <a:rPr lang="en-US" sz="1050" dirty="0"/>
              <a:t>1990, </a:t>
            </a:r>
            <a:r>
              <a:rPr lang="en-US" sz="1050" b="1" dirty="0"/>
              <a:t>13:</a:t>
            </a:r>
            <a:r>
              <a:rPr lang="en-US" sz="1050" dirty="0"/>
              <a:t>469-485.</a:t>
            </a:r>
          </a:p>
          <a:p>
            <a:pPr lvl="3"/>
            <a:endParaRPr lang="en-US" sz="1800" dirty="0"/>
          </a:p>
        </p:txBody>
      </p:sp>
      <p:pic>
        <p:nvPicPr>
          <p:cNvPr id="2" name="Picture 1"/>
          <p:cNvPicPr>
            <a:picLocks noChangeAspect="1"/>
          </p:cNvPicPr>
          <p:nvPr/>
        </p:nvPicPr>
        <p:blipFill>
          <a:blip r:embed="rId3"/>
          <a:stretch>
            <a:fillRect/>
          </a:stretch>
        </p:blipFill>
        <p:spPr>
          <a:xfrm>
            <a:off x="4800600" y="1668008"/>
            <a:ext cx="4011516" cy="4877223"/>
          </a:xfrm>
          <a:prstGeom prst="rect">
            <a:avLst/>
          </a:prstGeom>
        </p:spPr>
      </p:pic>
    </p:spTree>
    <p:extLst>
      <p:ext uri="{BB962C8B-B14F-4D97-AF65-F5344CB8AC3E}">
        <p14:creationId xmlns:p14="http://schemas.microsoft.com/office/powerpoint/2010/main" val="96174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04800" y="152400"/>
            <a:ext cx="8686800" cy="1143000"/>
          </a:xfrm>
        </p:spPr>
        <p:txBody>
          <a:bodyPr>
            <a:noAutofit/>
          </a:bodyPr>
          <a:lstStyle/>
          <a:p>
            <a:pPr algn="ctr"/>
            <a:r>
              <a:rPr lang="en-US" sz="4000" dirty="0"/>
              <a:t>Cross-cultural research: </a:t>
            </a:r>
            <a:br>
              <a:rPr lang="en-US" sz="4000" dirty="0"/>
            </a:br>
            <a:r>
              <a:rPr lang="en-US" sz="4000" dirty="0"/>
              <a:t>Problems with interpretation</a:t>
            </a:r>
          </a:p>
        </p:txBody>
      </p:sp>
      <p:sp>
        <p:nvSpPr>
          <p:cNvPr id="117763" name="Rectangle 3"/>
          <p:cNvSpPr>
            <a:spLocks noGrp="1" noChangeArrowheads="1"/>
          </p:cNvSpPr>
          <p:nvPr>
            <p:ph type="body" idx="4294967295"/>
          </p:nvPr>
        </p:nvSpPr>
        <p:spPr>
          <a:xfrm>
            <a:off x="457200" y="1981200"/>
            <a:ext cx="8229600" cy="4525963"/>
          </a:xfrm>
          <a:prstGeom prst="rect">
            <a:avLst/>
          </a:prstGeom>
        </p:spPr>
        <p:txBody>
          <a:bodyPr/>
          <a:lstStyle/>
          <a:p>
            <a:r>
              <a:rPr lang="en-US" sz="2800" i="1" dirty="0"/>
              <a:t>Understanding</a:t>
            </a:r>
            <a:r>
              <a:rPr lang="en-US" sz="2800" dirty="0"/>
              <a:t> of language and concepts applied</a:t>
            </a:r>
          </a:p>
          <a:p>
            <a:pPr>
              <a:buNone/>
            </a:pPr>
            <a:endParaRPr lang="en-US" sz="2800" dirty="0"/>
          </a:p>
          <a:p>
            <a:r>
              <a:rPr lang="en-US" sz="2800" dirty="0"/>
              <a:t>Relevance and applicability of measure to daily living and survival in different cultures</a:t>
            </a:r>
          </a:p>
          <a:p>
            <a:pPr>
              <a:buNone/>
            </a:pPr>
            <a:endParaRPr lang="en-US" sz="2800" dirty="0"/>
          </a:p>
          <a:p>
            <a:r>
              <a:rPr lang="en-US" sz="2800" dirty="0"/>
              <a:t>Cannot easily account for heterogeneity </a:t>
            </a:r>
            <a:r>
              <a:rPr lang="en-US" sz="2800" i="1" dirty="0"/>
              <a:t>within</a:t>
            </a:r>
            <a:r>
              <a:rPr lang="en-US" sz="2800" dirty="0"/>
              <a:t> cultures</a:t>
            </a:r>
          </a:p>
          <a:p>
            <a:pPr lvl="1"/>
            <a:r>
              <a:rPr lang="en-US" sz="2400" dirty="0"/>
              <a:t>cannot isolate causal associations </a:t>
            </a:r>
            <a:endParaRPr lang="en-US" sz="2000" dirty="0"/>
          </a:p>
        </p:txBody>
      </p:sp>
    </p:spTree>
    <p:extLst>
      <p:ext uri="{BB962C8B-B14F-4D97-AF65-F5344CB8AC3E}">
        <p14:creationId xmlns:p14="http://schemas.microsoft.com/office/powerpoint/2010/main" val="184413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04800" y="152400"/>
            <a:ext cx="8686800" cy="1143000"/>
          </a:xfrm>
        </p:spPr>
        <p:txBody>
          <a:bodyPr>
            <a:noAutofit/>
          </a:bodyPr>
          <a:lstStyle/>
          <a:p>
            <a:pPr algn="ctr"/>
            <a:r>
              <a:rPr lang="en-US" sz="4000" dirty="0"/>
              <a:t>Cross-cultural research: </a:t>
            </a:r>
            <a:br>
              <a:rPr lang="en-US" sz="4000" dirty="0"/>
            </a:br>
            <a:r>
              <a:rPr lang="en-US" sz="4000" dirty="0"/>
              <a:t>Problems with interpretation</a:t>
            </a:r>
          </a:p>
        </p:txBody>
      </p:sp>
      <p:sp>
        <p:nvSpPr>
          <p:cNvPr id="117763" name="Rectangle 3"/>
          <p:cNvSpPr>
            <a:spLocks noGrp="1" noChangeArrowheads="1"/>
          </p:cNvSpPr>
          <p:nvPr>
            <p:ph type="body" idx="4294967295"/>
          </p:nvPr>
        </p:nvSpPr>
        <p:spPr>
          <a:xfrm>
            <a:off x="457200" y="1981200"/>
            <a:ext cx="8229600" cy="4525963"/>
          </a:xfrm>
          <a:prstGeom prst="rect">
            <a:avLst/>
          </a:prstGeom>
        </p:spPr>
        <p:txBody>
          <a:bodyPr/>
          <a:lstStyle/>
          <a:p>
            <a:r>
              <a:rPr lang="en-US" sz="2800" dirty="0"/>
              <a:t>Relevance and applicability of measure to daily living and survival in different cultures</a:t>
            </a:r>
          </a:p>
          <a:p>
            <a:pPr lvl="1"/>
            <a:endParaRPr lang="en-US" sz="2400" i="1" dirty="0"/>
          </a:p>
          <a:p>
            <a:pPr lvl="1"/>
            <a:r>
              <a:rPr lang="en-US" sz="2400" i="1" dirty="0"/>
              <a:t>Understanding</a:t>
            </a:r>
            <a:r>
              <a:rPr lang="en-US" sz="2400" dirty="0"/>
              <a:t> of language and concepts applied</a:t>
            </a:r>
          </a:p>
          <a:p>
            <a:pPr>
              <a:buNone/>
            </a:pPr>
            <a:endParaRPr lang="en-US" sz="2800" dirty="0"/>
          </a:p>
          <a:p>
            <a:pPr>
              <a:buNone/>
            </a:pPr>
            <a:endParaRPr lang="en-US" sz="2800" dirty="0"/>
          </a:p>
          <a:p>
            <a:pPr lvl="1"/>
            <a:r>
              <a:rPr lang="en-US" sz="2400" dirty="0"/>
              <a:t>Cannot easily account for heterogeneity </a:t>
            </a:r>
            <a:r>
              <a:rPr lang="en-US" sz="2400" i="1" dirty="0"/>
              <a:t>within</a:t>
            </a:r>
            <a:r>
              <a:rPr lang="en-US" sz="2400" dirty="0"/>
              <a:t> cultures</a:t>
            </a:r>
          </a:p>
          <a:p>
            <a:pPr lvl="2"/>
            <a:r>
              <a:rPr lang="en-US" sz="2000" dirty="0"/>
              <a:t>cannot isolate causal associations </a:t>
            </a:r>
            <a:endParaRPr lang="en-US" sz="1600" dirty="0"/>
          </a:p>
        </p:txBody>
      </p:sp>
    </p:spTree>
    <p:extLst>
      <p:ext uri="{BB962C8B-B14F-4D97-AF65-F5344CB8AC3E}">
        <p14:creationId xmlns:p14="http://schemas.microsoft.com/office/powerpoint/2010/main" val="404544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Infants’ Social Experiences in Three African Sociocultural Contexts. </a:t>
            </a:r>
            <a:r>
              <a:rPr lang="en-US" sz="2800" dirty="0">
                <a:solidFill>
                  <a:schemeClr val="bg1"/>
                </a:solidFill>
              </a:rPr>
              <a:t>Otto et al., 2016</a:t>
            </a:r>
          </a:p>
        </p:txBody>
      </p:sp>
      <p:sp>
        <p:nvSpPr>
          <p:cNvPr id="3" name="Content Placeholder 2"/>
          <p:cNvSpPr>
            <a:spLocks noGrp="1"/>
          </p:cNvSpPr>
          <p:nvPr>
            <p:ph idx="1"/>
          </p:nvPr>
        </p:nvSpPr>
        <p:spPr>
          <a:xfrm>
            <a:off x="152400" y="1524000"/>
            <a:ext cx="8991600" cy="4625609"/>
          </a:xfrm>
        </p:spPr>
        <p:txBody>
          <a:bodyPr>
            <a:normAutofit/>
          </a:bodyPr>
          <a:lstStyle/>
          <a:p>
            <a:r>
              <a:rPr lang="en-US" sz="2400" dirty="0"/>
              <a:t>Explore social experiences of infants (3 month old) in </a:t>
            </a:r>
            <a:r>
              <a:rPr lang="en-US" sz="2400" dirty="0" err="1"/>
              <a:t>peri</a:t>
            </a:r>
            <a:r>
              <a:rPr lang="en-US" sz="2400" dirty="0"/>
              <a:t>-urban context of poverty and adversity in Africa</a:t>
            </a:r>
          </a:p>
          <a:p>
            <a:r>
              <a:rPr lang="en-US" sz="2400" dirty="0"/>
              <a:t>Focus on three sociocultural contexts in Africa (</a:t>
            </a:r>
            <a:r>
              <a:rPr lang="en-US" sz="2400" i="1" dirty="0"/>
              <a:t>N</a:t>
            </a:r>
            <a:r>
              <a:rPr lang="en-US" sz="2400" dirty="0"/>
              <a:t> = 76)</a:t>
            </a:r>
          </a:p>
          <a:p>
            <a:pPr lvl="1"/>
            <a:r>
              <a:rPr lang="en-US" sz="2000" dirty="0"/>
              <a:t>Prototypical urban middle-class sample- 25 mothers</a:t>
            </a:r>
          </a:p>
          <a:p>
            <a:pPr lvl="1"/>
            <a:r>
              <a:rPr lang="en-US" sz="2000" dirty="0"/>
              <a:t>Prototypical rural traditional subsistence-based sample- 22 mothers</a:t>
            </a:r>
          </a:p>
          <a:p>
            <a:pPr lvl="1"/>
            <a:r>
              <a:rPr lang="en-US" sz="2000" dirty="0" err="1"/>
              <a:t>Peri</a:t>
            </a:r>
            <a:r>
              <a:rPr lang="en-US" sz="2000" dirty="0"/>
              <a:t>-urban context (rural-urban transition zone)- high levels of poverty and adversity- 29 mothers</a:t>
            </a:r>
          </a:p>
        </p:txBody>
      </p:sp>
      <p:pic>
        <p:nvPicPr>
          <p:cNvPr id="4" name="Picture 3">
            <a:extLst>
              <a:ext uri="{FF2B5EF4-FFF2-40B4-BE49-F238E27FC236}">
                <a16:creationId xmlns:a16="http://schemas.microsoft.com/office/drawing/2014/main" id="{333A2E5F-464E-43D1-ABD2-8AA0F5CBAD69}"/>
              </a:ext>
            </a:extLst>
          </p:cNvPr>
          <p:cNvPicPr>
            <a:picLocks noChangeAspect="1"/>
          </p:cNvPicPr>
          <p:nvPr/>
        </p:nvPicPr>
        <p:blipFill>
          <a:blip r:embed="rId2"/>
          <a:stretch>
            <a:fillRect/>
          </a:stretch>
        </p:blipFill>
        <p:spPr>
          <a:xfrm>
            <a:off x="4487487" y="3906894"/>
            <a:ext cx="4648200" cy="2951106"/>
          </a:xfrm>
          <a:prstGeom prst="rect">
            <a:avLst/>
          </a:prstGeom>
        </p:spPr>
      </p:pic>
    </p:spTree>
    <p:extLst>
      <p:ext uri="{BB962C8B-B14F-4D97-AF65-F5344CB8AC3E}">
        <p14:creationId xmlns:p14="http://schemas.microsoft.com/office/powerpoint/2010/main" val="136750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Optimal blend of embedded and comparative description?</a:t>
            </a:r>
          </a:p>
        </p:txBody>
      </p:sp>
      <p:sp>
        <p:nvSpPr>
          <p:cNvPr id="3" name="Content Placeholder 2"/>
          <p:cNvSpPr>
            <a:spLocks noGrp="1"/>
          </p:cNvSpPr>
          <p:nvPr>
            <p:ph idx="1"/>
          </p:nvPr>
        </p:nvSpPr>
        <p:spPr>
          <a:xfrm>
            <a:off x="628651" y="2125266"/>
            <a:ext cx="3246992" cy="3608784"/>
          </a:xfrm>
        </p:spPr>
        <p:txBody>
          <a:bodyPr>
            <a:normAutofit fontScale="62500" lnSpcReduction="20000"/>
          </a:bodyPr>
          <a:lstStyle/>
          <a:p>
            <a:r>
              <a:rPr lang="en-US" i="1" dirty="0"/>
              <a:t>Context impacts development through caregiving</a:t>
            </a:r>
          </a:p>
          <a:p>
            <a:r>
              <a:rPr lang="en-US" dirty="0"/>
              <a:t>Urban and rural contexts follow prototypical child care models </a:t>
            </a:r>
          </a:p>
          <a:p>
            <a:r>
              <a:rPr lang="en-US" dirty="0"/>
              <a:t>Infants in </a:t>
            </a:r>
            <a:r>
              <a:rPr lang="en-US" dirty="0" err="1"/>
              <a:t>peri</a:t>
            </a:r>
            <a:r>
              <a:rPr lang="en-US" dirty="0"/>
              <a:t>-urban settings have different socioemotional experiences </a:t>
            </a:r>
          </a:p>
          <a:p>
            <a:pPr lvl="1"/>
            <a:r>
              <a:rPr lang="en-US" dirty="0"/>
              <a:t>minimal caretaking style, not prototypical</a:t>
            </a:r>
          </a:p>
          <a:p>
            <a:endParaRPr lang="en-US" dirty="0"/>
          </a:p>
        </p:txBody>
      </p:sp>
      <p:pic>
        <p:nvPicPr>
          <p:cNvPr id="4" name="Picture 3"/>
          <p:cNvPicPr>
            <a:picLocks noChangeAspect="1"/>
          </p:cNvPicPr>
          <p:nvPr/>
        </p:nvPicPr>
        <p:blipFill>
          <a:blip r:embed="rId2"/>
          <a:stretch>
            <a:fillRect/>
          </a:stretch>
        </p:blipFill>
        <p:spPr>
          <a:xfrm>
            <a:off x="3875642" y="2094970"/>
            <a:ext cx="5295900" cy="3362325"/>
          </a:xfrm>
          <a:prstGeom prst="rect">
            <a:avLst/>
          </a:prstGeom>
        </p:spPr>
      </p:pic>
    </p:spTree>
    <p:extLst>
      <p:ext uri="{BB962C8B-B14F-4D97-AF65-F5344CB8AC3E}">
        <p14:creationId xmlns:p14="http://schemas.microsoft.com/office/powerpoint/2010/main" val="283322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 Poverty, adversity, and caregiving</a:t>
            </a:r>
          </a:p>
        </p:txBody>
      </p:sp>
      <p:sp>
        <p:nvSpPr>
          <p:cNvPr id="3" name="Content Placeholder 2"/>
          <p:cNvSpPr>
            <a:spLocks noGrp="1"/>
          </p:cNvSpPr>
          <p:nvPr>
            <p:ph idx="1"/>
          </p:nvPr>
        </p:nvSpPr>
        <p:spPr>
          <a:xfrm>
            <a:off x="457200" y="1775191"/>
            <a:ext cx="8001000" cy="4271869"/>
          </a:xfrm>
        </p:spPr>
        <p:txBody>
          <a:bodyPr>
            <a:normAutofit fontScale="77500" lnSpcReduction="20000"/>
          </a:bodyPr>
          <a:lstStyle/>
          <a:p>
            <a:r>
              <a:rPr lang="en-US" sz="2800" dirty="0"/>
              <a:t>Poverty and adversity negatively impact caregiving</a:t>
            </a:r>
          </a:p>
          <a:p>
            <a:pPr lvl="1"/>
            <a:r>
              <a:rPr lang="en-US" sz="2600" dirty="0"/>
              <a:t>Environmental challenges </a:t>
            </a:r>
            <a:r>
              <a:rPr lang="en-US" sz="1900" dirty="0"/>
              <a:t>(Walker et al., 2011)</a:t>
            </a:r>
          </a:p>
          <a:p>
            <a:pPr lvl="1"/>
            <a:r>
              <a:rPr lang="en-US" sz="2600" dirty="0"/>
              <a:t>Related stress and mental health concerns</a:t>
            </a:r>
            <a:r>
              <a:rPr lang="en-US" dirty="0"/>
              <a:t> </a:t>
            </a:r>
            <a:r>
              <a:rPr lang="en-US" sz="1900" dirty="0"/>
              <a:t>(Newland et al., 2013)</a:t>
            </a:r>
          </a:p>
          <a:p>
            <a:pPr lvl="1"/>
            <a:r>
              <a:rPr lang="en-US" sz="2600" dirty="0"/>
              <a:t>Caregivers less responsive to infant needs… </a:t>
            </a:r>
            <a:r>
              <a:rPr lang="en-US" sz="1900" dirty="0"/>
              <a:t>(Vernon-</a:t>
            </a:r>
            <a:r>
              <a:rPr lang="en-US" sz="1900" dirty="0" err="1"/>
              <a:t>Feagans</a:t>
            </a:r>
            <a:r>
              <a:rPr lang="en-US" sz="1900" dirty="0"/>
              <a:t> et al., 2012)</a:t>
            </a:r>
          </a:p>
          <a:p>
            <a:pPr lvl="2"/>
            <a:endParaRPr lang="en-US" dirty="0"/>
          </a:p>
          <a:p>
            <a:r>
              <a:rPr lang="en-US" sz="2800" dirty="0"/>
              <a:t>Interventions focus on Western middle-class parenting styles </a:t>
            </a:r>
          </a:p>
          <a:p>
            <a:endParaRPr lang="en-US" sz="2800" dirty="0"/>
          </a:p>
          <a:p>
            <a:r>
              <a:rPr lang="en-US" sz="2800" dirty="0"/>
              <a:t>Prototypical styles of parenting:</a:t>
            </a:r>
          </a:p>
          <a:p>
            <a:pPr lvl="1"/>
            <a:r>
              <a:rPr lang="en-US" sz="2600" dirty="0"/>
              <a:t>Distal parenting style</a:t>
            </a:r>
          </a:p>
          <a:p>
            <a:pPr lvl="1"/>
            <a:r>
              <a:rPr lang="en-US" sz="2600" dirty="0"/>
              <a:t>Proximal parenting style</a:t>
            </a:r>
          </a:p>
          <a:p>
            <a:pPr lvl="1"/>
            <a:r>
              <a:rPr lang="en-US" sz="2600" dirty="0"/>
              <a:t>Most research explores parenting styles within urban or rural areas.</a:t>
            </a:r>
          </a:p>
          <a:p>
            <a:endParaRPr lang="en-US" dirty="0"/>
          </a:p>
        </p:txBody>
      </p:sp>
      <p:sp>
        <p:nvSpPr>
          <p:cNvPr id="5" name="TextBox 4"/>
          <p:cNvSpPr txBox="1"/>
          <p:nvPr/>
        </p:nvSpPr>
        <p:spPr>
          <a:xfrm>
            <a:off x="7185991" y="5677728"/>
            <a:ext cx="1495064" cy="369332"/>
          </a:xfrm>
          <a:prstGeom prst="rect">
            <a:avLst/>
          </a:prstGeom>
          <a:noFill/>
        </p:spPr>
        <p:txBody>
          <a:bodyPr wrap="square" rtlCol="0">
            <a:spAutoFit/>
          </a:bodyPr>
          <a:lstStyle/>
          <a:p>
            <a:r>
              <a:rPr lang="en-US" dirty="0"/>
              <a:t>NOWLAN</a:t>
            </a:r>
          </a:p>
        </p:txBody>
      </p:sp>
    </p:spTree>
    <p:extLst>
      <p:ext uri="{BB962C8B-B14F-4D97-AF65-F5344CB8AC3E}">
        <p14:creationId xmlns:p14="http://schemas.microsoft.com/office/powerpoint/2010/main" val="151709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study</a:t>
            </a:r>
          </a:p>
        </p:txBody>
      </p:sp>
      <p:sp>
        <p:nvSpPr>
          <p:cNvPr id="3" name="Content Placeholder 2"/>
          <p:cNvSpPr>
            <a:spLocks noGrp="1"/>
          </p:cNvSpPr>
          <p:nvPr>
            <p:ph idx="1"/>
          </p:nvPr>
        </p:nvSpPr>
        <p:spPr/>
        <p:txBody>
          <a:bodyPr>
            <a:normAutofit/>
          </a:bodyPr>
          <a:lstStyle/>
          <a:p>
            <a:r>
              <a:rPr lang="en-US" sz="2200" dirty="0"/>
              <a:t>Hypotheses:</a:t>
            </a:r>
          </a:p>
          <a:p>
            <a:pPr lvl="1"/>
            <a:r>
              <a:rPr lang="en-US" sz="2000" dirty="0"/>
              <a:t>In middle-class urban sample- distal parenting style and mothers would be dominant interaction partners</a:t>
            </a:r>
          </a:p>
          <a:p>
            <a:pPr lvl="1"/>
            <a:r>
              <a:rPr lang="en-US" sz="2000" dirty="0"/>
              <a:t>In rural sample- proximal parenting style and people other than mother would be important interaction partners</a:t>
            </a:r>
          </a:p>
          <a:p>
            <a:pPr lvl="1"/>
            <a:r>
              <a:rPr lang="en-US" sz="2000" dirty="0"/>
              <a:t>In </a:t>
            </a:r>
            <a:r>
              <a:rPr lang="en-US" sz="2000" dirty="0" err="1"/>
              <a:t>peri</a:t>
            </a:r>
            <a:r>
              <a:rPr lang="en-US" sz="2000" dirty="0"/>
              <a:t>-urban setting- less time with social interaction partners, more alone (due to economic and social pressures)</a:t>
            </a:r>
          </a:p>
        </p:txBody>
      </p:sp>
      <p:sp>
        <p:nvSpPr>
          <p:cNvPr id="4" name="TextBox 3"/>
          <p:cNvSpPr txBox="1"/>
          <p:nvPr/>
        </p:nvSpPr>
        <p:spPr>
          <a:xfrm>
            <a:off x="7185991" y="5677728"/>
            <a:ext cx="1495064" cy="369332"/>
          </a:xfrm>
          <a:prstGeom prst="rect">
            <a:avLst/>
          </a:prstGeom>
          <a:noFill/>
        </p:spPr>
        <p:txBody>
          <a:bodyPr wrap="square" rtlCol="0">
            <a:spAutoFit/>
          </a:bodyPr>
          <a:lstStyle/>
          <a:p>
            <a:r>
              <a:rPr lang="en-US" dirty="0"/>
              <a:t>NOWLAN</a:t>
            </a:r>
          </a:p>
        </p:txBody>
      </p:sp>
    </p:spTree>
    <p:extLst>
      <p:ext uri="{BB962C8B-B14F-4D97-AF65-F5344CB8AC3E}">
        <p14:creationId xmlns:p14="http://schemas.microsoft.com/office/powerpoint/2010/main" val="35265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8843" y="685800"/>
            <a:ext cx="8272212" cy="760350"/>
          </a:xfrm>
        </p:spPr>
        <p:txBody>
          <a:bodyPr>
            <a:normAutofit fontScale="90000"/>
          </a:bodyPr>
          <a:lstStyle/>
          <a:p>
            <a:r>
              <a:rPr lang="en-US" dirty="0"/>
              <a:t>Spot observations </a:t>
            </a:r>
          </a:p>
        </p:txBody>
      </p:sp>
      <p:pic>
        <p:nvPicPr>
          <p:cNvPr id="4" name="Content Placeholder 3"/>
          <p:cNvPicPr>
            <a:picLocks noGrp="1" noChangeAspect="1"/>
          </p:cNvPicPr>
          <p:nvPr>
            <p:ph idx="1"/>
          </p:nvPr>
        </p:nvPicPr>
        <p:blipFill rotWithShape="1">
          <a:blip r:embed="rId3"/>
          <a:srcRect l="24248" t="25006" r="26879" b="28878"/>
          <a:stretch/>
        </p:blipFill>
        <p:spPr>
          <a:xfrm>
            <a:off x="76201" y="1671751"/>
            <a:ext cx="9057826" cy="4805249"/>
          </a:xfrm>
          <a:prstGeom prst="rect">
            <a:avLst/>
          </a:prstGeom>
        </p:spPr>
      </p:pic>
      <p:sp>
        <p:nvSpPr>
          <p:cNvPr id="14" name="TextBox 13"/>
          <p:cNvSpPr txBox="1"/>
          <p:nvPr/>
        </p:nvSpPr>
        <p:spPr>
          <a:xfrm>
            <a:off x="7086600" y="6292334"/>
            <a:ext cx="1495064" cy="369332"/>
          </a:xfrm>
          <a:prstGeom prst="rect">
            <a:avLst/>
          </a:prstGeom>
          <a:noFill/>
        </p:spPr>
        <p:txBody>
          <a:bodyPr wrap="square" rtlCol="0">
            <a:spAutoFit/>
          </a:bodyPr>
          <a:lstStyle/>
          <a:p>
            <a:r>
              <a:rPr lang="en-US" dirty="0"/>
              <a:t>NOWLAN</a:t>
            </a:r>
          </a:p>
        </p:txBody>
      </p:sp>
    </p:spTree>
    <p:extLst>
      <p:ext uri="{BB962C8B-B14F-4D97-AF65-F5344CB8AC3E}">
        <p14:creationId xmlns:p14="http://schemas.microsoft.com/office/powerpoint/2010/main" val="154283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Individual development is how cultures continue</a:t>
            </a:r>
          </a:p>
        </p:txBody>
      </p:sp>
      <p:pic>
        <p:nvPicPr>
          <p:cNvPr id="4" name="Content Placeholder 3"/>
          <p:cNvPicPr>
            <a:picLocks noGrp="1" noChangeAspect="1"/>
          </p:cNvPicPr>
          <p:nvPr>
            <p:ph idx="1"/>
          </p:nvPr>
        </p:nvPicPr>
        <p:blipFill>
          <a:blip r:embed="rId2"/>
          <a:stretch>
            <a:fillRect/>
          </a:stretch>
        </p:blipFill>
        <p:spPr>
          <a:xfrm>
            <a:off x="-228600" y="1524001"/>
            <a:ext cx="9448799" cy="5138332"/>
          </a:xfrm>
          <a:prstGeom prst="rect">
            <a:avLst/>
          </a:prstGeom>
        </p:spPr>
      </p:pic>
    </p:spTree>
    <p:extLst>
      <p:ext uri="{BB962C8B-B14F-4D97-AF65-F5344CB8AC3E}">
        <p14:creationId xmlns:p14="http://schemas.microsoft.com/office/powerpoint/2010/main" val="2581325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Who is present? Other care is high in non-urban settings</a:t>
            </a:r>
          </a:p>
        </p:txBody>
      </p:sp>
      <p:pic>
        <p:nvPicPr>
          <p:cNvPr id="5" name="Content Placeholder 4"/>
          <p:cNvPicPr>
            <a:picLocks noGrp="1" noChangeAspect="1"/>
          </p:cNvPicPr>
          <p:nvPr>
            <p:ph idx="1"/>
          </p:nvPr>
        </p:nvPicPr>
        <p:blipFill rotWithShape="1">
          <a:blip r:embed="rId3"/>
          <a:srcRect l="26075" t="42300" r="25426" b="11944"/>
          <a:stretch/>
        </p:blipFill>
        <p:spPr>
          <a:xfrm>
            <a:off x="152399" y="1524000"/>
            <a:ext cx="8839201" cy="4688638"/>
          </a:xfrm>
          <a:prstGeom prst="rect">
            <a:avLst/>
          </a:prstGeom>
        </p:spPr>
      </p:pic>
      <p:sp>
        <p:nvSpPr>
          <p:cNvPr id="3" name="Frame 2"/>
          <p:cNvSpPr/>
          <p:nvPr/>
        </p:nvSpPr>
        <p:spPr>
          <a:xfrm>
            <a:off x="1981200" y="4191000"/>
            <a:ext cx="6752822" cy="1073091"/>
          </a:xfrm>
          <a:prstGeom prst="fram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eaLnBrk="1" fontAlgn="auto" hangingPunct="1">
              <a:spcBef>
                <a:spcPts val="0"/>
              </a:spcBef>
              <a:spcAft>
                <a:spcPts val="0"/>
              </a:spcAft>
            </a:pPr>
            <a:endParaRPr lang="en-US">
              <a:solidFill>
                <a:prstClr val="black"/>
              </a:solidFill>
            </a:endParaRPr>
          </a:p>
        </p:txBody>
      </p:sp>
      <p:sp>
        <p:nvSpPr>
          <p:cNvPr id="6" name="TextBox 5">
            <a:extLst>
              <a:ext uri="{FF2B5EF4-FFF2-40B4-BE49-F238E27FC236}">
                <a16:creationId xmlns:a16="http://schemas.microsoft.com/office/drawing/2014/main" id="{1FA2911F-44BF-45B6-96B8-2E628833D71D}"/>
              </a:ext>
            </a:extLst>
          </p:cNvPr>
          <p:cNvSpPr txBox="1"/>
          <p:nvPr/>
        </p:nvSpPr>
        <p:spPr>
          <a:xfrm>
            <a:off x="2209800" y="3249380"/>
            <a:ext cx="6281650" cy="369332"/>
          </a:xfrm>
          <a:prstGeom prst="rect">
            <a:avLst/>
          </a:prstGeom>
          <a:noFill/>
        </p:spPr>
        <p:txBody>
          <a:bodyPr wrap="square">
            <a:spAutoFit/>
          </a:bodyPr>
          <a:lstStyle/>
          <a:p>
            <a:r>
              <a:rPr lang="en-US" sz="1800" dirty="0"/>
              <a:t>Urban                 Peri-urban </a:t>
            </a:r>
            <a:endParaRPr lang="en-US" dirty="0"/>
          </a:p>
        </p:txBody>
      </p:sp>
    </p:spTree>
    <p:extLst>
      <p:ext uri="{BB962C8B-B14F-4D97-AF65-F5344CB8AC3E}">
        <p14:creationId xmlns:p14="http://schemas.microsoft.com/office/powerpoint/2010/main" val="311901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happening when awake?</a:t>
            </a:r>
          </a:p>
        </p:txBody>
      </p:sp>
      <p:pic>
        <p:nvPicPr>
          <p:cNvPr id="5" name="Picture 4"/>
          <p:cNvPicPr>
            <a:picLocks noChangeAspect="1"/>
          </p:cNvPicPr>
          <p:nvPr/>
        </p:nvPicPr>
        <p:blipFill>
          <a:blip r:embed="rId3"/>
          <a:stretch>
            <a:fillRect/>
          </a:stretch>
        </p:blipFill>
        <p:spPr>
          <a:xfrm>
            <a:off x="152400" y="2971800"/>
            <a:ext cx="8915400" cy="3810000"/>
          </a:xfrm>
          <a:prstGeom prst="rect">
            <a:avLst/>
          </a:prstGeom>
        </p:spPr>
      </p:pic>
      <p:sp>
        <p:nvSpPr>
          <p:cNvPr id="6" name="Frame 5"/>
          <p:cNvSpPr/>
          <p:nvPr/>
        </p:nvSpPr>
        <p:spPr>
          <a:xfrm>
            <a:off x="5222070" y="7924800"/>
            <a:ext cx="3433516" cy="1669082"/>
          </a:xfrm>
          <a:prstGeom prst="fram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eaLnBrk="1" fontAlgn="auto" hangingPunct="1">
              <a:spcBef>
                <a:spcPts val="0"/>
              </a:spcBef>
              <a:spcAft>
                <a:spcPts val="0"/>
              </a:spcAft>
            </a:pPr>
            <a:endParaRPr lang="en-US">
              <a:solidFill>
                <a:prstClr val="black"/>
              </a:solidFill>
            </a:endParaRPr>
          </a:p>
        </p:txBody>
      </p:sp>
      <p:sp>
        <p:nvSpPr>
          <p:cNvPr id="3" name="Rectangle 2"/>
          <p:cNvSpPr/>
          <p:nvPr/>
        </p:nvSpPr>
        <p:spPr>
          <a:xfrm>
            <a:off x="-279400" y="1712934"/>
            <a:ext cx="9702800" cy="954107"/>
          </a:xfrm>
          <a:prstGeom prst="rect">
            <a:avLst/>
          </a:prstGeom>
        </p:spPr>
        <p:txBody>
          <a:bodyPr wrap="square">
            <a:spAutoFit/>
          </a:bodyPr>
          <a:lstStyle/>
          <a:p>
            <a:pPr algn="ctr"/>
            <a:r>
              <a:rPr lang="en-US" sz="2800" b="1" dirty="0"/>
              <a:t>Face-to-face high in urban setting;</a:t>
            </a:r>
            <a:br>
              <a:rPr lang="en-US" sz="2800" b="1" dirty="0"/>
            </a:br>
            <a:r>
              <a:rPr lang="en-US" sz="2800" dirty="0"/>
              <a:t>other care body contact in non-urban settings</a:t>
            </a:r>
            <a:endParaRPr lang="en-US" sz="2800" b="1" dirty="0"/>
          </a:p>
        </p:txBody>
      </p:sp>
      <p:sp>
        <p:nvSpPr>
          <p:cNvPr id="7" name="Frame 6">
            <a:extLst>
              <a:ext uri="{FF2B5EF4-FFF2-40B4-BE49-F238E27FC236}">
                <a16:creationId xmlns:a16="http://schemas.microsoft.com/office/drawing/2014/main" id="{040F81DE-1F68-18B3-05EB-EC3DFC8D2EB1}"/>
              </a:ext>
            </a:extLst>
          </p:cNvPr>
          <p:cNvSpPr/>
          <p:nvPr/>
        </p:nvSpPr>
        <p:spPr>
          <a:xfrm>
            <a:off x="1143000" y="4838700"/>
            <a:ext cx="6752822" cy="1409700"/>
          </a:xfrm>
          <a:prstGeom prst="fram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eaLnBrk="1" fontAlgn="auto" hangingPunct="1">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3897392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happening when infants are crying?</a:t>
            </a:r>
            <a:endParaRPr lang="en-US" b="1" dirty="0"/>
          </a:p>
        </p:txBody>
      </p:sp>
      <p:pic>
        <p:nvPicPr>
          <p:cNvPr id="4" name="Picture 3"/>
          <p:cNvPicPr>
            <a:picLocks noChangeAspect="1"/>
          </p:cNvPicPr>
          <p:nvPr/>
        </p:nvPicPr>
        <p:blipFill>
          <a:blip r:embed="rId3"/>
          <a:stretch>
            <a:fillRect/>
          </a:stretch>
        </p:blipFill>
        <p:spPr>
          <a:xfrm>
            <a:off x="3801" y="1676400"/>
            <a:ext cx="9040251" cy="3186793"/>
          </a:xfrm>
          <a:prstGeom prst="rect">
            <a:avLst/>
          </a:prstGeom>
        </p:spPr>
      </p:pic>
      <p:sp>
        <p:nvSpPr>
          <p:cNvPr id="5" name="Frame 4"/>
          <p:cNvSpPr/>
          <p:nvPr/>
        </p:nvSpPr>
        <p:spPr>
          <a:xfrm>
            <a:off x="9174553" y="3441031"/>
            <a:ext cx="3017447" cy="1130969"/>
          </a:xfrm>
          <a:prstGeom prst="fram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eaLnBrk="1" fontAlgn="auto" hangingPunct="1">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144327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Optimal blend of embedded and comparative description?</a:t>
            </a:r>
          </a:p>
        </p:txBody>
      </p:sp>
      <p:sp>
        <p:nvSpPr>
          <p:cNvPr id="3" name="Content Placeholder 2"/>
          <p:cNvSpPr>
            <a:spLocks noGrp="1"/>
          </p:cNvSpPr>
          <p:nvPr>
            <p:ph idx="1"/>
          </p:nvPr>
        </p:nvSpPr>
        <p:spPr>
          <a:xfrm>
            <a:off x="628651" y="2125266"/>
            <a:ext cx="3246992" cy="3608784"/>
          </a:xfrm>
        </p:spPr>
        <p:txBody>
          <a:bodyPr>
            <a:normAutofit fontScale="62500" lnSpcReduction="20000"/>
          </a:bodyPr>
          <a:lstStyle/>
          <a:p>
            <a:r>
              <a:rPr lang="en-US" i="1" dirty="0"/>
              <a:t>Context impacts development through caregiving</a:t>
            </a:r>
          </a:p>
          <a:p>
            <a:r>
              <a:rPr lang="en-US" dirty="0"/>
              <a:t>Urban and rural contexts follow prototypical child care models </a:t>
            </a:r>
          </a:p>
          <a:p>
            <a:r>
              <a:rPr lang="en-US" dirty="0"/>
              <a:t>Infants in </a:t>
            </a:r>
            <a:r>
              <a:rPr lang="en-US" dirty="0" err="1"/>
              <a:t>peri</a:t>
            </a:r>
            <a:r>
              <a:rPr lang="en-US" dirty="0"/>
              <a:t>-urban settings have different socioemotional experiences </a:t>
            </a:r>
          </a:p>
          <a:p>
            <a:pPr lvl="1"/>
            <a:r>
              <a:rPr lang="en-US" dirty="0"/>
              <a:t>minimal caretaking style, not prototypical</a:t>
            </a:r>
          </a:p>
          <a:p>
            <a:endParaRPr lang="en-US" dirty="0"/>
          </a:p>
        </p:txBody>
      </p:sp>
      <p:pic>
        <p:nvPicPr>
          <p:cNvPr id="4" name="Picture 3"/>
          <p:cNvPicPr>
            <a:picLocks noChangeAspect="1"/>
          </p:cNvPicPr>
          <p:nvPr/>
        </p:nvPicPr>
        <p:blipFill>
          <a:blip r:embed="rId2"/>
          <a:stretch>
            <a:fillRect/>
          </a:stretch>
        </p:blipFill>
        <p:spPr>
          <a:xfrm>
            <a:off x="3875642" y="2094970"/>
            <a:ext cx="5295900" cy="3362325"/>
          </a:xfrm>
          <a:prstGeom prst="rect">
            <a:avLst/>
          </a:prstGeom>
        </p:spPr>
      </p:pic>
    </p:spTree>
    <p:extLst>
      <p:ext uri="{BB962C8B-B14F-4D97-AF65-F5344CB8AC3E}">
        <p14:creationId xmlns:p14="http://schemas.microsoft.com/office/powerpoint/2010/main" val="199976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err="1"/>
              <a:t>Nso</a:t>
            </a:r>
            <a:r>
              <a:rPr lang="en-US" sz="4800" dirty="0"/>
              <a:t> Village (Cameroon)  vs. Munster, Germany</a:t>
            </a:r>
          </a:p>
        </p:txBody>
      </p:sp>
      <p:sp>
        <p:nvSpPr>
          <p:cNvPr id="4" name="Content Placeholder 3"/>
          <p:cNvSpPr>
            <a:spLocks noGrp="1"/>
          </p:cNvSpPr>
          <p:nvPr>
            <p:ph idx="1"/>
          </p:nvPr>
        </p:nvSpPr>
        <p:spPr>
          <a:xfrm>
            <a:off x="8721969" y="4552014"/>
            <a:ext cx="9334645" cy="2313801"/>
          </a:xfrm>
        </p:spPr>
        <p:txBody>
          <a:bodyPr>
            <a:noAutofit/>
          </a:bodyPr>
          <a:lstStyle/>
          <a:p>
            <a:pPr lvl="2"/>
            <a:r>
              <a:rPr lang="en-US" sz="1800" b="1" dirty="0"/>
              <a:t>Hypothesis 1:</a:t>
            </a:r>
            <a:r>
              <a:rPr lang="en-US" sz="1800" dirty="0"/>
              <a:t> During 6</a:t>
            </a:r>
            <a:r>
              <a:rPr lang="en-US" sz="1800" baseline="30000" dirty="0"/>
              <a:t>th</a:t>
            </a:r>
            <a:r>
              <a:rPr lang="en-US" sz="1800" dirty="0"/>
              <a:t> week of infant’s life- the relationship: </a:t>
            </a:r>
          </a:p>
          <a:p>
            <a:pPr lvl="3"/>
            <a:r>
              <a:rPr lang="en-US" sz="1800" dirty="0"/>
              <a:t>Mutual Gaze-&gt;Duration of Social Smile is MODERATED by Maternal Smiling during this gaze </a:t>
            </a:r>
          </a:p>
          <a:p>
            <a:pPr lvl="2"/>
            <a:r>
              <a:rPr lang="en-US" sz="1800" b="1" dirty="0"/>
              <a:t>Hypothesis 2</a:t>
            </a:r>
            <a:r>
              <a:rPr lang="en-US" sz="1800" dirty="0"/>
              <a:t>: During weeks 8,10,12 of an infant’s life- the relationship: </a:t>
            </a:r>
          </a:p>
          <a:p>
            <a:pPr lvl="3"/>
            <a:r>
              <a:rPr lang="en-US" sz="1800" dirty="0"/>
              <a:t>Infant imitation of mom smile -&gt; duration of infant smile is MODERATED by mom imitating the child’s smile</a:t>
            </a:r>
          </a:p>
          <a:p>
            <a:pPr lvl="4"/>
            <a:r>
              <a:rPr lang="en-US" sz="1800" dirty="0">
                <a:solidFill>
                  <a:srgbClr val="FF0000"/>
                </a:solidFill>
              </a:rPr>
              <a:t>But moderation expected only in one culture (</a:t>
            </a:r>
            <a:r>
              <a:rPr lang="en-US" sz="1800" dirty="0" err="1">
                <a:solidFill>
                  <a:srgbClr val="FF0000"/>
                </a:solidFill>
              </a:rPr>
              <a:t>Nso</a:t>
            </a:r>
            <a:r>
              <a:rPr lang="en-US" sz="1800" dirty="0">
                <a:solidFill>
                  <a:srgbClr val="FF0000"/>
                </a:solidFill>
              </a:rPr>
              <a:t> or Munster) Ideas? </a:t>
            </a:r>
          </a:p>
          <a:p>
            <a:endParaRPr lang="en-US" sz="1800" dirty="0"/>
          </a:p>
        </p:txBody>
      </p:sp>
      <p:sp>
        <p:nvSpPr>
          <p:cNvPr id="5" name="TextBox 4"/>
          <p:cNvSpPr txBox="1"/>
          <p:nvPr/>
        </p:nvSpPr>
        <p:spPr>
          <a:xfrm>
            <a:off x="8077448" y="6581001"/>
            <a:ext cx="106655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MK Clennan</a:t>
            </a:r>
          </a:p>
        </p:txBody>
      </p:sp>
      <p:sp>
        <p:nvSpPr>
          <p:cNvPr id="10" name="Rectangle 9"/>
          <p:cNvSpPr/>
          <p:nvPr/>
        </p:nvSpPr>
        <p:spPr>
          <a:xfrm>
            <a:off x="-1066801" y="1864846"/>
            <a:ext cx="9215115" cy="4031873"/>
          </a:xfrm>
          <a:prstGeom prst="rect">
            <a:avLst/>
          </a:prstGeom>
        </p:spPr>
        <p:txBody>
          <a:bodyPr wrap="square">
            <a:spAutoFit/>
          </a:bodyPr>
          <a:lstStyle/>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Caregivers from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INDEPENDENT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cultures (North America and Europe) socialize their infants toward independence, self-actualizing, and emotional expression. </a:t>
            </a:r>
          </a:p>
          <a:p>
            <a:pPr marL="2114550" marR="0" lvl="4"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Mothers establish a lot of face-to-face interactions – mutual gazing and use imitation of infant smile to promote and maintain happy expression and emotion </a:t>
            </a:r>
          </a:p>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Caregivers from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INTERDEPENDENT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cultures (rural Africa, India, Palestine) socialize their infants towards relatedness (i.e. obey parents, share, social harmony), thus they: </a:t>
            </a:r>
          </a:p>
          <a:p>
            <a:pPr marL="2114550" marR="0" lvl="4"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Attempt to minimize negative emotions (do not necessarily promote positive emotions); foster a “calm” infant</a:t>
            </a:r>
          </a:p>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5" name="Picture 14"/>
          <p:cNvPicPr>
            <a:picLocks noChangeAspect="1"/>
          </p:cNvPicPr>
          <p:nvPr/>
        </p:nvPicPr>
        <p:blipFill>
          <a:blip r:embed="rId2"/>
          <a:stretch>
            <a:fillRect/>
          </a:stretch>
        </p:blipFill>
        <p:spPr>
          <a:xfrm>
            <a:off x="7355931" y="0"/>
            <a:ext cx="1788069" cy="1796455"/>
          </a:xfrm>
          <a:prstGeom prst="rect">
            <a:avLst/>
          </a:prstGeom>
        </p:spPr>
      </p:pic>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Arial" charset="0"/>
                <a:ea typeface="+mn-ea"/>
                <a:cs typeface="+mn-cs"/>
              </a:rPr>
              <a:t>Messinger</a:t>
            </a:r>
          </a:p>
        </p:txBody>
      </p:sp>
    </p:spTree>
    <p:extLst>
      <p:ext uri="{BB962C8B-B14F-4D97-AF65-F5344CB8AC3E}">
        <p14:creationId xmlns:p14="http://schemas.microsoft.com/office/powerpoint/2010/main" val="340303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development of mothers’ contingencies</a:t>
            </a:r>
          </a:p>
        </p:txBody>
      </p:sp>
      <p:pic>
        <p:nvPicPr>
          <p:cNvPr id="5" name="Content Placeholder 4"/>
          <p:cNvPicPr>
            <a:picLocks noGrp="1" noChangeAspect="1"/>
          </p:cNvPicPr>
          <p:nvPr>
            <p:ph idx="1"/>
          </p:nvPr>
        </p:nvPicPr>
        <p:blipFill>
          <a:blip r:embed="rId2"/>
          <a:stretch>
            <a:fillRect/>
          </a:stretch>
        </p:blipFill>
        <p:spPr>
          <a:xfrm>
            <a:off x="457200" y="3124869"/>
            <a:ext cx="8229600" cy="1925886"/>
          </a:xfrm>
          <a:prstGeom prst="rect">
            <a:avLst/>
          </a:prstGeom>
        </p:spPr>
      </p:pic>
      <p:pic>
        <p:nvPicPr>
          <p:cNvPr id="4" name="Picture 3"/>
          <p:cNvPicPr>
            <a:picLocks noChangeAspect="1"/>
          </p:cNvPicPr>
          <p:nvPr/>
        </p:nvPicPr>
        <p:blipFill rotWithShape="1">
          <a:blip r:embed="rId3"/>
          <a:srcRect l="18107" t="11480" r="7030" b="11447"/>
          <a:stretch/>
        </p:blipFill>
        <p:spPr>
          <a:xfrm>
            <a:off x="457200" y="2514600"/>
            <a:ext cx="8659238" cy="3733800"/>
          </a:xfrm>
          <a:prstGeom prst="rect">
            <a:avLst/>
          </a:prstGeom>
        </p:spPr>
      </p:pic>
      <p:pic>
        <p:nvPicPr>
          <p:cNvPr id="6" name="Picture 5"/>
          <p:cNvPicPr>
            <a:picLocks noChangeAspect="1"/>
          </p:cNvPicPr>
          <p:nvPr/>
        </p:nvPicPr>
        <p:blipFill>
          <a:blip r:embed="rId2"/>
          <a:stretch>
            <a:fillRect/>
          </a:stretch>
        </p:blipFill>
        <p:spPr>
          <a:xfrm>
            <a:off x="4672013" y="771459"/>
            <a:ext cx="4243387" cy="993035"/>
          </a:xfrm>
          <a:prstGeom prst="rect">
            <a:avLst/>
          </a:prstGeom>
        </p:spPr>
      </p:pic>
    </p:spTree>
    <p:extLst>
      <p:ext uri="{BB962C8B-B14F-4D97-AF65-F5344CB8AC3E}">
        <p14:creationId xmlns:p14="http://schemas.microsoft.com/office/powerpoint/2010/main" val="324884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4150" y="38100"/>
            <a:ext cx="8770938" cy="1446213"/>
          </a:xfrm>
        </p:spPr>
        <p:txBody>
          <a:bodyPr>
            <a:noAutofit/>
          </a:bodyPr>
          <a:lstStyle/>
          <a:p>
            <a:pPr algn="ctr"/>
            <a:r>
              <a:rPr lang="en-US" altLang="en-US" sz="3200" b="0" dirty="0"/>
              <a:t>Smile imitation differs by 6 weeks </a:t>
            </a:r>
            <a:br>
              <a:rPr lang="en-US" altLang="en-US" sz="3200" b="0" dirty="0"/>
            </a:br>
            <a:r>
              <a:rPr lang="en-US" altLang="en-US" sz="3200" b="0" dirty="0"/>
              <a:t>and diverges through 12 weeks</a:t>
            </a:r>
            <a:br>
              <a:rPr lang="en-US" altLang="en-US" sz="3200" b="0" dirty="0"/>
            </a:br>
            <a:r>
              <a:rPr lang="en-US" altLang="en-US" sz="3200" b="0" dirty="0"/>
              <a:t>(Germany and Cameroon)</a:t>
            </a:r>
          </a:p>
        </p:txBody>
      </p:sp>
      <p:sp>
        <p:nvSpPr>
          <p:cNvPr id="7173" name="Rectangle 3"/>
          <p:cNvSpPr>
            <a:spLocks noChangeArrowheads="1"/>
          </p:cNvSpPr>
          <p:nvPr/>
        </p:nvSpPr>
        <p:spPr bwMode="auto">
          <a:xfrm>
            <a:off x="2695575" y="5555793"/>
            <a:ext cx="42227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Wörmann</a:t>
            </a: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 Holodynski, M., </a:t>
            </a:r>
            <a:r>
              <a:rPr kumimoji="0" lang="en-US" alt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Kärtner</a:t>
            </a: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J., &amp; Keller, H. (2012). A cross-cultural comparison of the development of the social smile: A longitudinal study of maternal and infant imitation in 6- and 12-week-old infants. </a:t>
            </a:r>
            <a:r>
              <a:rPr kumimoji="0" lang="en-US" alt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Infant Behavior and Development, 35(3), 335-347. </a:t>
            </a:r>
            <a:r>
              <a:rPr kumimoji="0" lang="en-US" alt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doi</a:t>
            </a:r>
            <a:r>
              <a:rPr kumimoji="0" lang="en-US" alt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10.1016/j.infbeh.2012.03.002</a:t>
            </a:r>
          </a:p>
        </p:txBody>
      </p:sp>
      <p:grpSp>
        <p:nvGrpSpPr>
          <p:cNvPr id="2" name="Group 1"/>
          <p:cNvGrpSpPr/>
          <p:nvPr/>
        </p:nvGrpSpPr>
        <p:grpSpPr>
          <a:xfrm>
            <a:off x="-1" y="2286000"/>
            <a:ext cx="9153526" cy="3048000"/>
            <a:chOff x="-1" y="1981200"/>
            <a:chExt cx="9153526" cy="3048000"/>
          </a:xfrm>
        </p:grpSpPr>
        <p:pic>
          <p:nvPicPr>
            <p:cNvPr id="717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8491"/>
            <a:stretch/>
          </p:blipFill>
          <p:spPr bwMode="auto">
            <a:xfrm>
              <a:off x="0" y="1981200"/>
              <a:ext cx="9153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4792" b="45774"/>
            <a:stretch/>
          </p:blipFill>
          <p:spPr bwMode="auto">
            <a:xfrm>
              <a:off x="0" y="3657600"/>
              <a:ext cx="9153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8491" b="28302"/>
            <a:stretch/>
          </p:blipFill>
          <p:spPr bwMode="auto">
            <a:xfrm>
              <a:off x="-1" y="4154487"/>
              <a:ext cx="9153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997" b="16570"/>
            <a:stretch/>
          </p:blipFill>
          <p:spPr bwMode="auto">
            <a:xfrm>
              <a:off x="0" y="4648200"/>
              <a:ext cx="9153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http://indianapublicmedia.org/amomentofscience/files/2014/12/amos_babytalk-940x6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82634" y="14186385"/>
            <a:ext cx="2062419" cy="1373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cial smiling baby ,m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482554"/>
            <a:ext cx="2066924" cy="1375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cial smiling baby ,m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5425496"/>
            <a:ext cx="2143125" cy="142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900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4565" y="155448"/>
            <a:ext cx="8439598" cy="1252728"/>
          </a:xfrm>
        </p:spPr>
        <p:txBody>
          <a:bodyPr>
            <a:normAutofit fontScale="90000"/>
          </a:bodyPr>
          <a:lstStyle/>
          <a:p>
            <a:r>
              <a:rPr lang="en-US" dirty="0" err="1"/>
              <a:t>Wormann</a:t>
            </a:r>
            <a:r>
              <a:rPr lang="en-US" dirty="0"/>
              <a:t> et al- Social Smiling Cross- Culturally </a:t>
            </a:r>
          </a:p>
        </p:txBody>
      </p:sp>
      <p:pic>
        <p:nvPicPr>
          <p:cNvPr id="4" name="Picture 3"/>
          <p:cNvPicPr/>
          <p:nvPr/>
        </p:nvPicPr>
        <p:blipFill rotWithShape="1">
          <a:blip r:embed="rId2">
            <a:extLst>
              <a:ext uri="{28A0092B-C50C-407E-A947-70E740481C1C}">
                <a14:useLocalDpi xmlns:a14="http://schemas.microsoft.com/office/drawing/2010/main" val="0"/>
              </a:ext>
            </a:extLst>
          </a:blip>
          <a:srcRect l="4621" t="11884" r="36635" b="43763"/>
          <a:stretch/>
        </p:blipFill>
        <p:spPr bwMode="auto">
          <a:xfrm>
            <a:off x="1" y="1408177"/>
            <a:ext cx="5844656" cy="2239908"/>
          </a:xfrm>
          <a:prstGeom prst="rect">
            <a:avLst/>
          </a:prstGeom>
          <a:ln>
            <a:noFill/>
          </a:ln>
          <a:extLst>
            <a:ext uri="{53640926-AAD7-44d8-BBD7-CCE9431645EC}">
              <a14:shadowObscured xmlns:a14="http://schemas.microsoft.com/office/drawing/2010/main" xmlns=""/>
            </a:ext>
          </a:extLst>
        </p:spPr>
      </p:pic>
      <p:sp>
        <p:nvSpPr>
          <p:cNvPr id="6" name="Rectangle 5"/>
          <p:cNvSpPr/>
          <p:nvPr/>
        </p:nvSpPr>
        <p:spPr>
          <a:xfrm>
            <a:off x="-634955" y="6150114"/>
            <a:ext cx="9538277" cy="707886"/>
          </a:xfrm>
          <a:prstGeom prst="rect">
            <a:avLst/>
          </a:prstGeom>
        </p:spPr>
        <p:txBody>
          <a:bodyPr wrap="square">
            <a:spAutoFit/>
          </a:bodyP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Purpose of the Study:</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Examine what mechanisms contribute to infant social smiles in 6,8,10,12 weeks infants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cross culturally</a:t>
            </a:r>
          </a:p>
        </p:txBody>
      </p:sp>
      <p:pic>
        <p:nvPicPr>
          <p:cNvPr id="7" name="Picture 6"/>
          <p:cNvPicPr>
            <a:picLocks noChangeAspect="1"/>
          </p:cNvPicPr>
          <p:nvPr/>
        </p:nvPicPr>
        <p:blipFill>
          <a:blip r:embed="rId3"/>
          <a:stretch>
            <a:fillRect/>
          </a:stretch>
        </p:blipFill>
        <p:spPr>
          <a:xfrm>
            <a:off x="5844657" y="1408177"/>
            <a:ext cx="3299343" cy="2251316"/>
          </a:xfrm>
          <a:prstGeom prst="rect">
            <a:avLst/>
          </a:prstGeom>
        </p:spPr>
      </p:pic>
      <p:sp>
        <p:nvSpPr>
          <p:cNvPr id="9" name="Rectangle 8"/>
          <p:cNvSpPr/>
          <p:nvPr/>
        </p:nvSpPr>
        <p:spPr>
          <a:xfrm>
            <a:off x="-1297431" y="4571415"/>
            <a:ext cx="10260598" cy="1477328"/>
          </a:xfrm>
          <a:prstGeom prst="rect">
            <a:avLst/>
          </a:prstGeom>
        </p:spPr>
        <p:txBody>
          <a:bodyPr wrap="square">
            <a:spAutoFit/>
          </a:bodyPr>
          <a:lstStyle/>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Studies also  show that infants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8-12 weeks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are able to discriminate different emotional expressions and respond with their own imitations </a:t>
            </a:r>
          </a:p>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Therefore the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FIRST MECHANISM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of infant social smiling linked up with infant smile is: infants imitation of mom smile</a:t>
            </a:r>
          </a:p>
          <a:p>
            <a:pPr marL="1657350" marR="0" lvl="3"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the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SECOND MECHANISM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is: mother imitation of smiling</a:t>
            </a:r>
          </a:p>
        </p:txBody>
      </p:sp>
      <p:sp>
        <p:nvSpPr>
          <p:cNvPr id="10" name="Rectangle 9"/>
          <p:cNvSpPr/>
          <p:nvPr/>
        </p:nvSpPr>
        <p:spPr>
          <a:xfrm>
            <a:off x="132758" y="3648085"/>
            <a:ext cx="9011241"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Research shows that, in infants as young as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6 weeks: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1. Mutual gazing is predecessor  for infant smiling and 2. Mother’s smile during mutual gaze is the second predecessor for infant smiling</a:t>
            </a:r>
          </a:p>
        </p:txBody>
      </p:sp>
      <p:sp>
        <p:nvSpPr>
          <p:cNvPr id="11" name="TextBox 10"/>
          <p:cNvSpPr txBox="1"/>
          <p:nvPr/>
        </p:nvSpPr>
        <p:spPr>
          <a:xfrm>
            <a:off x="8077448" y="6581001"/>
            <a:ext cx="106655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MK Clennan</a:t>
            </a:r>
          </a:p>
        </p:txBody>
      </p:sp>
    </p:spTree>
    <p:extLst>
      <p:ext uri="{BB962C8B-B14F-4D97-AF65-F5344CB8AC3E}">
        <p14:creationId xmlns:p14="http://schemas.microsoft.com/office/powerpoint/2010/main" val="325668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06" y="155448"/>
            <a:ext cx="8229600" cy="1252728"/>
          </a:xfrm>
        </p:spPr>
        <p:txBody>
          <a:bodyPr>
            <a:normAutofit fontScale="90000"/>
          </a:bodyPr>
          <a:lstStyle/>
          <a:p>
            <a:r>
              <a:rPr lang="en-US" dirty="0"/>
              <a:t>Cross-cultural pathways of social smiling</a:t>
            </a:r>
          </a:p>
        </p:txBody>
      </p:sp>
      <p:pic>
        <p:nvPicPr>
          <p:cNvPr id="6" name="Picture 5"/>
          <p:cNvPicPr/>
          <p:nvPr/>
        </p:nvPicPr>
        <p:blipFill rotWithShape="1">
          <a:blip r:embed="rId3">
            <a:extLst>
              <a:ext uri="{28A0092B-C50C-407E-A947-70E740481C1C}">
                <a14:useLocalDpi xmlns:a14="http://schemas.microsoft.com/office/drawing/2010/main" val="0"/>
              </a:ext>
            </a:extLst>
          </a:blip>
          <a:srcRect l="9571" t="23234" r="23757" b="23164"/>
          <a:stretch/>
        </p:blipFill>
        <p:spPr bwMode="auto">
          <a:xfrm>
            <a:off x="76200" y="1602342"/>
            <a:ext cx="8977828" cy="4046859"/>
          </a:xfrm>
          <a:prstGeom prst="rect">
            <a:avLst/>
          </a:prstGeom>
          <a:ln>
            <a:noFill/>
          </a:ln>
          <a:extLst>
            <a:ext uri="{53640926-AAD7-44d8-BBD7-CCE9431645EC}">
              <a14:shadowObscured xmlns:a14="http://schemas.microsoft.com/office/drawing/2010/main" xmlns=""/>
            </a:ext>
          </a:extLst>
        </p:spPr>
      </p:pic>
      <p:sp>
        <p:nvSpPr>
          <p:cNvPr id="7" name="Rectangle 6"/>
          <p:cNvSpPr/>
          <p:nvPr/>
        </p:nvSpPr>
        <p:spPr>
          <a:xfrm>
            <a:off x="-606112" y="5649201"/>
            <a:ext cx="9445312" cy="1200329"/>
          </a:xfrm>
          <a:prstGeom prst="rect">
            <a:avLst/>
          </a:prstGeom>
        </p:spPr>
        <p:txBody>
          <a:bodyPr wrap="square">
            <a:spAutoFit/>
          </a:bodyPr>
          <a:lstStyle/>
          <a:p>
            <a:pPr marL="1200150"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6 weeks, mutual gazing </a:t>
            </a:r>
            <a:r>
              <a:rPr kumimoji="0" lang="en-US" sz="1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duration of infant smile enhanced by maternal smiling in both cultures</a:t>
            </a:r>
          </a:p>
          <a:p>
            <a:pPr marL="1200150"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Later, infant imitation of mom smile </a:t>
            </a:r>
            <a:r>
              <a:rPr kumimoji="0" lang="en-US" sz="1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duration of infant smile is enhanced (moderated) by mother smile imitation in German before Cameroon sample</a:t>
            </a:r>
            <a:endParaRPr kumimoji="0" lang="en-US" sz="18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3" name="Rectangle 2"/>
          <p:cNvSpPr/>
          <p:nvPr/>
        </p:nvSpPr>
        <p:spPr>
          <a:xfrm>
            <a:off x="1821101" y="-1011754"/>
            <a:ext cx="252729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Wormann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et al., 2014- </a:t>
            </a:r>
          </a:p>
        </p:txBody>
      </p:sp>
      <p:sp>
        <p:nvSpPr>
          <p:cNvPr id="4" name="TextBox 3"/>
          <p:cNvSpPr txBox="1"/>
          <p:nvPr/>
        </p:nvSpPr>
        <p:spPr>
          <a:xfrm>
            <a:off x="7987477" y="5236830"/>
            <a:ext cx="106655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MK Clennan</a:t>
            </a:r>
          </a:p>
        </p:txBody>
      </p:sp>
    </p:spTree>
    <p:extLst>
      <p:ext uri="{BB962C8B-B14F-4D97-AF65-F5344CB8AC3E}">
        <p14:creationId xmlns:p14="http://schemas.microsoft.com/office/powerpoint/2010/main" val="240682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235" y="146543"/>
            <a:ext cx="8492565" cy="1252728"/>
          </a:xfrm>
        </p:spPr>
        <p:txBody>
          <a:bodyPr>
            <a:normAutofit fontScale="90000"/>
          </a:bodyPr>
          <a:lstStyle/>
          <a:p>
            <a:r>
              <a:rPr lang="en-US" dirty="0" err="1"/>
              <a:t>Wormann</a:t>
            </a:r>
            <a:r>
              <a:rPr lang="en-US" dirty="0"/>
              <a:t> et al- Social Smiling Cross- Culturally: Discussion/Limitations </a:t>
            </a:r>
          </a:p>
        </p:txBody>
      </p:sp>
      <p:sp>
        <p:nvSpPr>
          <p:cNvPr id="3" name="Content Placeholder 2"/>
          <p:cNvSpPr>
            <a:spLocks noGrp="1"/>
          </p:cNvSpPr>
          <p:nvPr>
            <p:ph idx="1"/>
          </p:nvPr>
        </p:nvSpPr>
        <p:spPr>
          <a:xfrm>
            <a:off x="-613699" y="1396449"/>
            <a:ext cx="9757699" cy="2453354"/>
          </a:xfrm>
        </p:spPr>
        <p:txBody>
          <a:bodyPr>
            <a:normAutofit/>
          </a:bodyPr>
          <a:lstStyle/>
          <a:p>
            <a:pPr marL="768096" lvl="2" indent="0">
              <a:buNone/>
            </a:pPr>
            <a:r>
              <a:rPr lang="en-US" sz="1800" b="1" dirty="0"/>
              <a:t>To conclude…</a:t>
            </a:r>
          </a:p>
          <a:p>
            <a:pPr lvl="3"/>
            <a:r>
              <a:rPr lang="en-US" sz="1800" dirty="0"/>
              <a:t>Both cultures have similar emergence of social smile at 6 weeks old due to </a:t>
            </a:r>
            <a:r>
              <a:rPr lang="en-US" sz="1800" i="1" dirty="0"/>
              <a:t>mother infant gaze </a:t>
            </a:r>
            <a:r>
              <a:rPr lang="en-US" sz="1800" dirty="0"/>
              <a:t>AND </a:t>
            </a:r>
            <a:r>
              <a:rPr lang="en-US" sz="1800" i="1" dirty="0"/>
              <a:t>maternal smiling </a:t>
            </a:r>
            <a:r>
              <a:rPr lang="en-US" sz="1800" dirty="0"/>
              <a:t>(which is reinforcing infants smiling).  </a:t>
            </a:r>
          </a:p>
          <a:p>
            <a:pPr lvl="3"/>
            <a:r>
              <a:rPr lang="en-US" sz="1800" dirty="0"/>
              <a:t>But, overall, there are differential developmental pathways of infants social smile during the first 3 months cross-culturally </a:t>
            </a:r>
          </a:p>
          <a:p>
            <a:pPr lvl="4"/>
            <a:r>
              <a:rPr lang="en-US" sz="1800" dirty="0"/>
              <a:t>Culture specific mother-infant patterns (i.e. maternal emotional behavior during face to face interactions)</a:t>
            </a:r>
          </a:p>
          <a:p>
            <a:endParaRPr lang="en-US" sz="1800" dirty="0"/>
          </a:p>
        </p:txBody>
      </p:sp>
      <p:sp>
        <p:nvSpPr>
          <p:cNvPr id="4" name="TextBox 3"/>
          <p:cNvSpPr txBox="1"/>
          <p:nvPr/>
        </p:nvSpPr>
        <p:spPr>
          <a:xfrm>
            <a:off x="8077448" y="6581001"/>
            <a:ext cx="106655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MK Clennan</a:t>
            </a:r>
          </a:p>
        </p:txBody>
      </p:sp>
      <p:pic>
        <p:nvPicPr>
          <p:cNvPr id="5" name="Picture 4"/>
          <p:cNvPicPr>
            <a:picLocks noChangeAspect="1"/>
          </p:cNvPicPr>
          <p:nvPr/>
        </p:nvPicPr>
        <p:blipFill>
          <a:blip r:embed="rId3"/>
          <a:stretch>
            <a:fillRect/>
          </a:stretch>
        </p:blipFill>
        <p:spPr>
          <a:xfrm>
            <a:off x="5581005" y="3633614"/>
            <a:ext cx="3562994" cy="2369391"/>
          </a:xfrm>
          <a:prstGeom prst="rect">
            <a:avLst/>
          </a:prstGeom>
        </p:spPr>
      </p:pic>
      <p:sp>
        <p:nvSpPr>
          <p:cNvPr id="6" name="TextBox 5"/>
          <p:cNvSpPr txBox="1"/>
          <p:nvPr/>
        </p:nvSpPr>
        <p:spPr>
          <a:xfrm>
            <a:off x="2839" y="3633614"/>
            <a:ext cx="5625347"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Limitations/Discussion: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Note: Small sample size, authors stated that socio-demographic differences were not controlled for as they were “accounted for by culture”, fathers were not included in study…</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Do these findings support and/or add to the Dynamic Systems Theory?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994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47500" lnSpcReduction="20000"/>
          </a:bodyPr>
          <a:lstStyle/>
          <a:p>
            <a:r>
              <a:rPr lang="en-US" dirty="0"/>
              <a:t>Cross-cultural (comparative) psychology </a:t>
            </a:r>
          </a:p>
          <a:p>
            <a:pPr lvl="1"/>
            <a:r>
              <a:rPr lang="en-US" dirty="0"/>
              <a:t>Problems in context</a:t>
            </a:r>
          </a:p>
          <a:p>
            <a:pPr lvl="1"/>
            <a:r>
              <a:rPr lang="en-US" dirty="0"/>
              <a:t>Bornstein</a:t>
            </a:r>
          </a:p>
          <a:p>
            <a:pPr lvl="1"/>
            <a:r>
              <a:rPr lang="en-US" dirty="0"/>
              <a:t>African caregiving (Otto et al.)</a:t>
            </a:r>
          </a:p>
          <a:p>
            <a:pPr lvl="1"/>
            <a:r>
              <a:rPr lang="en-US" dirty="0"/>
              <a:t>Smile divergence (</a:t>
            </a:r>
            <a:r>
              <a:rPr lang="en-US" dirty="0" err="1"/>
              <a:t>Wormann</a:t>
            </a:r>
            <a:r>
              <a:rPr lang="en-US" dirty="0"/>
              <a:t> et al.)</a:t>
            </a:r>
          </a:p>
          <a:p>
            <a:pPr lvl="1"/>
            <a:endParaRPr lang="en-US" dirty="0"/>
          </a:p>
          <a:p>
            <a:pPr marL="118872" indent="0" algn="ctr">
              <a:buNone/>
            </a:pPr>
            <a:r>
              <a:rPr lang="en-US" b="1" dirty="0">
                <a:solidFill>
                  <a:srgbClr val="FF0000"/>
                </a:solidFill>
              </a:rPr>
              <a:t>VS</a:t>
            </a:r>
          </a:p>
          <a:p>
            <a:r>
              <a:rPr lang="en-US" dirty="0"/>
              <a:t>Cultural (embedded) psychology </a:t>
            </a:r>
          </a:p>
          <a:p>
            <a:pPr lvl="1"/>
            <a:r>
              <a:rPr lang="en-US" dirty="0"/>
              <a:t>Observation exercise</a:t>
            </a:r>
          </a:p>
          <a:p>
            <a:pPr lvl="1"/>
            <a:r>
              <a:rPr lang="en-US" dirty="0" err="1"/>
              <a:t>Efe</a:t>
            </a:r>
            <a:r>
              <a:rPr lang="en-US" dirty="0"/>
              <a:t> and the cultural veto</a:t>
            </a:r>
          </a:p>
          <a:p>
            <a:pPr lvl="1"/>
            <a:r>
              <a:rPr lang="en-US" dirty="0"/>
              <a:t>Guatemalan toddlers</a:t>
            </a:r>
          </a:p>
          <a:p>
            <a:pPr lvl="2"/>
            <a:r>
              <a:rPr lang="en-US" dirty="0"/>
              <a:t>Toys and learning</a:t>
            </a:r>
          </a:p>
          <a:p>
            <a:pPr lvl="1"/>
            <a:endParaRPr lang="en-US" dirty="0"/>
          </a:p>
          <a:p>
            <a:r>
              <a:rPr lang="en-US" dirty="0"/>
              <a:t>Language development exploration</a:t>
            </a:r>
          </a:p>
          <a:p>
            <a:pPr lvl="1"/>
            <a:r>
              <a:rPr lang="en-US" dirty="0" err="1"/>
              <a:t>Tsimane</a:t>
            </a:r>
            <a:r>
              <a:rPr lang="en-US" dirty="0"/>
              <a:t> reduced language input</a:t>
            </a:r>
          </a:p>
          <a:p>
            <a:pPr lvl="1"/>
            <a:r>
              <a:rPr lang="en-US" dirty="0" err="1"/>
              <a:t>Tsimane</a:t>
            </a:r>
            <a:r>
              <a:rPr lang="en-US" dirty="0"/>
              <a:t> reduced non-word phoneme reproduction presentation/discussion</a:t>
            </a:r>
          </a:p>
          <a:p>
            <a:pPr lvl="1"/>
            <a:r>
              <a:rPr lang="en-US" dirty="0"/>
              <a:t>Language intervention in rural Senegal</a:t>
            </a:r>
          </a:p>
          <a:p>
            <a:pPr lvl="1"/>
            <a:r>
              <a:rPr lang="en-US" dirty="0"/>
              <a:t>Next time…</a:t>
            </a:r>
          </a:p>
          <a:p>
            <a:pPr lvl="1"/>
            <a:endParaRPr lang="en-US" dirty="0"/>
          </a:p>
          <a:p>
            <a:r>
              <a:rPr lang="en-US" dirty="0"/>
              <a:t>Synthesis of cross-cultural and cultural psychology? </a:t>
            </a:r>
          </a:p>
        </p:txBody>
      </p:sp>
    </p:spTree>
    <p:extLst>
      <p:ext uri="{BB962C8B-B14F-4D97-AF65-F5344CB8AC3E}">
        <p14:creationId xmlns:p14="http://schemas.microsoft.com/office/powerpoint/2010/main" val="633010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Cultural Psychology</a:t>
            </a:r>
          </a:p>
        </p:txBody>
      </p:sp>
      <p:sp>
        <p:nvSpPr>
          <p:cNvPr id="4099" name="Rectangle 3"/>
          <p:cNvSpPr>
            <a:spLocks noGrp="1" noChangeArrowheads="1"/>
          </p:cNvSpPr>
          <p:nvPr>
            <p:ph type="body" idx="1"/>
          </p:nvPr>
        </p:nvSpPr>
        <p:spPr/>
        <p:txBody>
          <a:bodyPr/>
          <a:lstStyle/>
          <a:p>
            <a:pPr eaLnBrk="1" hangingPunct="1">
              <a:lnSpc>
                <a:spcPct val="90000"/>
              </a:lnSpc>
            </a:pPr>
            <a:r>
              <a:rPr lang="en-US" i="1" dirty="0"/>
              <a:t>All</a:t>
            </a:r>
            <a:r>
              <a:rPr lang="en-US" dirty="0"/>
              <a:t> social and emotional development occurs in a cultural context</a:t>
            </a:r>
          </a:p>
          <a:p>
            <a:pPr eaLnBrk="1" hangingPunct="1">
              <a:lnSpc>
                <a:spcPct val="90000"/>
              </a:lnSpc>
            </a:pPr>
            <a:r>
              <a:rPr lang="en-US" dirty="0"/>
              <a:t>Culture involves shared beliefs and practices which unite communities and differentiate them from other communities</a:t>
            </a:r>
          </a:p>
          <a:p>
            <a:pPr eaLnBrk="1" hangingPunct="1">
              <a:lnSpc>
                <a:spcPct val="90000"/>
              </a:lnSpc>
            </a:pPr>
            <a:r>
              <a:rPr lang="en-US" i="1" dirty="0"/>
              <a:t>What may appear to be a universal feature of development, is often one of myriad, cultural solutions to a problem</a:t>
            </a:r>
          </a:p>
        </p:txBody>
      </p:sp>
    </p:spTree>
    <p:extLst>
      <p:ext uri="{BB962C8B-B14F-4D97-AF65-F5344CB8AC3E}">
        <p14:creationId xmlns:p14="http://schemas.microsoft.com/office/powerpoint/2010/main" val="3461233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276225" y="226103"/>
            <a:ext cx="7772400" cy="769937"/>
          </a:xfrm>
        </p:spPr>
        <p:txBody>
          <a:bodyPr/>
          <a:lstStyle/>
          <a:p>
            <a:r>
              <a:rPr lang="en-US" altLang="en-US" dirty="0"/>
              <a:t>Cultural Psychology</a:t>
            </a:r>
          </a:p>
        </p:txBody>
      </p:sp>
      <p:sp>
        <p:nvSpPr>
          <p:cNvPr id="3075" name="Subtitle 4"/>
          <p:cNvSpPr>
            <a:spLocks noGrp="1"/>
          </p:cNvSpPr>
          <p:nvPr>
            <p:ph type="subTitle" idx="1"/>
          </p:nvPr>
        </p:nvSpPr>
        <p:spPr/>
        <p:txBody>
          <a:bodyPr>
            <a:normAutofit fontScale="92500" lnSpcReduction="20000"/>
          </a:bodyPr>
          <a:lstStyle/>
          <a:p>
            <a:r>
              <a:rPr lang="en-US" altLang="en-US" dirty="0"/>
              <a:t>Babies African interaction  (describe first 45 s)</a:t>
            </a:r>
            <a:r>
              <a:rPr lang="en-US" altLang="en-US" dirty="0">
                <a:hlinkClick r:id="rId3"/>
              </a:rPr>
              <a:t>–</a:t>
            </a:r>
            <a:r>
              <a:rPr lang="en-US" altLang="en-US" dirty="0"/>
              <a:t> </a:t>
            </a:r>
          </a:p>
          <a:p>
            <a:r>
              <a:rPr lang="en-US" altLang="en-US" sz="1400" dirty="0">
                <a:hlinkClick r:id="rId3"/>
              </a:rPr>
              <a:t>	https://www.youtube.com/watch?v=vB36k0hGxDM</a:t>
            </a:r>
            <a:r>
              <a:rPr lang="en-US" altLang="en-US" sz="1400" dirty="0"/>
              <a:t>  </a:t>
            </a:r>
          </a:p>
          <a:p>
            <a:r>
              <a:rPr lang="en-US" altLang="en-US" dirty="0"/>
              <a:t>African clip (trailer style) </a:t>
            </a:r>
          </a:p>
          <a:p>
            <a:r>
              <a:rPr lang="en-US" altLang="en-US" sz="1400" dirty="0">
                <a:hlinkClick r:id="rId4"/>
              </a:rPr>
              <a:t>	https://www.youtube.com/watch?v=LpLHuE2Fymg</a:t>
            </a:r>
            <a:r>
              <a:rPr lang="en-US" altLang="en-US" sz="1400" dirty="0"/>
              <a:t> </a:t>
            </a:r>
          </a:p>
          <a:p>
            <a:r>
              <a:rPr lang="en-US" altLang="en-US" dirty="0"/>
              <a:t>Full movie Babies</a:t>
            </a:r>
            <a:r>
              <a:rPr lang="en-US" altLang="en-US" dirty="0">
                <a:hlinkClick r:id="rId5"/>
              </a:rPr>
              <a:t>–</a:t>
            </a:r>
            <a:r>
              <a:rPr lang="en-US" altLang="en-US" dirty="0"/>
              <a:t> </a:t>
            </a:r>
          </a:p>
          <a:p>
            <a:r>
              <a:rPr lang="en-US" altLang="en-US" sz="1400" dirty="0">
                <a:hlinkClick r:id="rId5"/>
              </a:rPr>
              <a:t>	https://play.google.com/movies#zSoyz</a:t>
            </a:r>
            <a:endParaRPr lang="en-US" altLang="en-US" sz="1400" dirty="0"/>
          </a:p>
          <a:p>
            <a:r>
              <a:rPr lang="en-US" altLang="en-US" sz="1400" dirty="0"/>
              <a:t>Babies (Africa, Japan, San Francisco, Mongolia)</a:t>
            </a:r>
          </a:p>
          <a:p>
            <a:r>
              <a:rPr lang="en-US" altLang="en-US" sz="1400" dirty="0"/>
              <a:t>	</a:t>
            </a:r>
            <a:endParaRPr lang="en-US" altLang="en-US" dirty="0"/>
          </a:p>
        </p:txBody>
      </p:sp>
      <p:pic>
        <p:nvPicPr>
          <p:cNvPr id="3076"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98950"/>
            <a:ext cx="41624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782341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pPr algn="ctr"/>
            <a:r>
              <a:rPr lang="en-US" dirty="0"/>
              <a:t>Culture defined…</a:t>
            </a:r>
          </a:p>
        </p:txBody>
      </p:sp>
      <p:sp>
        <p:nvSpPr>
          <p:cNvPr id="107523" name="Rectangle 3"/>
          <p:cNvSpPr>
            <a:spLocks noGrp="1" noChangeArrowheads="1"/>
          </p:cNvSpPr>
          <p:nvPr>
            <p:ph type="body" idx="4294967295"/>
          </p:nvPr>
        </p:nvSpPr>
        <p:spPr>
          <a:xfrm>
            <a:off x="457200" y="1456470"/>
            <a:ext cx="8229600" cy="4530725"/>
          </a:xfrm>
          <a:prstGeom prst="rect">
            <a:avLst/>
          </a:prstGeom>
        </p:spPr>
        <p:txBody>
          <a:bodyPr>
            <a:normAutofit/>
          </a:bodyPr>
          <a:lstStyle/>
          <a:p>
            <a:r>
              <a:rPr lang="en-US" sz="2800" dirty="0"/>
              <a:t>Accumulation of artifacts, knowledge, beliefs, and values over many generations</a:t>
            </a:r>
          </a:p>
          <a:p>
            <a:pPr lvl="2"/>
            <a:r>
              <a:rPr lang="en-US" dirty="0"/>
              <a:t>Artifacts = tools, clothing, words</a:t>
            </a:r>
          </a:p>
          <a:p>
            <a:pPr lvl="2"/>
            <a:r>
              <a:rPr lang="en-US" dirty="0"/>
              <a:t>Knowledge = ways to construct and use artifacts</a:t>
            </a:r>
          </a:p>
          <a:p>
            <a:pPr lvl="2"/>
            <a:r>
              <a:rPr lang="en-US" dirty="0"/>
              <a:t>Beliefs = understandings about the world</a:t>
            </a:r>
          </a:p>
          <a:p>
            <a:pPr lvl="2"/>
            <a:r>
              <a:rPr lang="en-US" dirty="0"/>
              <a:t>Values = ideas about what is worthwhile, right, wrong</a:t>
            </a:r>
          </a:p>
          <a:p>
            <a:r>
              <a:rPr lang="en-US" sz="2800" dirty="0"/>
              <a:t>Socially inherited body of past human behaviors   and accomplishments</a:t>
            </a:r>
          </a:p>
        </p:txBody>
      </p:sp>
      <p:sp>
        <p:nvSpPr>
          <p:cNvPr id="107524" name="Text Box 4"/>
          <p:cNvSpPr txBox="1">
            <a:spLocks noChangeArrowheads="1"/>
          </p:cNvSpPr>
          <p:nvPr/>
        </p:nvSpPr>
        <p:spPr bwMode="auto">
          <a:xfrm>
            <a:off x="4724400" y="6361113"/>
            <a:ext cx="4273550" cy="366712"/>
          </a:xfrm>
          <a:prstGeom prst="rect">
            <a:avLst/>
          </a:prstGeom>
          <a:noFill/>
          <a:ln w="9525">
            <a:noFill/>
            <a:miter lim="800000"/>
            <a:headEnd/>
            <a:tailEnd/>
          </a:ln>
          <a:effectLst/>
        </p:spPr>
        <p:txBody>
          <a:bodyPr wrap="none">
            <a:spAutoFit/>
          </a:bodyPr>
          <a:lstStyle/>
          <a:p>
            <a:r>
              <a:rPr lang="en-US"/>
              <a:t>Cole, 1996; Cole, Cole &amp; Lightfoot, 2005</a:t>
            </a:r>
          </a:p>
        </p:txBody>
      </p:sp>
      <p:pic>
        <p:nvPicPr>
          <p:cNvPr id="107525" name="Picture 5"/>
          <p:cNvPicPr>
            <a:picLocks noChangeAspect="1" noChangeArrowheads="1"/>
          </p:cNvPicPr>
          <p:nvPr/>
        </p:nvPicPr>
        <p:blipFill>
          <a:blip r:embed="rId3" cstate="print"/>
          <a:srcRect/>
          <a:stretch>
            <a:fillRect/>
          </a:stretch>
        </p:blipFill>
        <p:spPr bwMode="auto">
          <a:xfrm>
            <a:off x="5257800" y="4584079"/>
            <a:ext cx="2252663" cy="1800225"/>
          </a:xfrm>
          <a:prstGeom prst="rect">
            <a:avLst/>
          </a:prstGeom>
          <a:noFill/>
          <a:ln w="9525">
            <a:noFill/>
            <a:miter lim="800000"/>
            <a:headEnd/>
            <a:tailEnd/>
          </a:ln>
          <a:effectLst/>
        </p:spPr>
      </p:pic>
    </p:spTree>
    <p:extLst>
      <p:ext uri="{BB962C8B-B14F-4D97-AF65-F5344CB8AC3E}">
        <p14:creationId xmlns:p14="http://schemas.microsoft.com/office/powerpoint/2010/main" val="46592454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654050" y="660400"/>
            <a:ext cx="7673975" cy="847725"/>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altLang="en-US"/>
              <a:t>Efe People</a:t>
            </a:r>
          </a:p>
        </p:txBody>
      </p:sp>
      <p:sp>
        <p:nvSpPr>
          <p:cNvPr id="27651" name="Rectangle 2"/>
          <p:cNvSpPr>
            <a:spLocks noGrp="1" noChangeArrowheads="1"/>
          </p:cNvSpPr>
          <p:nvPr>
            <p:ph type="body" idx="1"/>
          </p:nvPr>
        </p:nvSpPr>
        <p:spPr>
          <a:xfrm>
            <a:off x="676275" y="1619250"/>
            <a:ext cx="8032750" cy="4646613"/>
          </a:xfrm>
        </p:spPr>
        <p:txBody>
          <a:bodyPr tIns="14401"/>
          <a:lstStyle/>
          <a:p>
            <a:pPr marL="390525" indent="-293688">
              <a:buSzPct val="45000"/>
              <a:buFont typeface="Wingdings" panose="05000000000000000000"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1800" dirty="0" err="1"/>
              <a:t>Ituri</a:t>
            </a:r>
            <a:r>
              <a:rPr lang="en-US" altLang="en-US" sz="1800" dirty="0"/>
              <a:t> forest of Zaire</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Small communities of a few families</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Leaf huts face a communal space</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High mortality rates, low fertility</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High work load; most gathering is communal</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Multiple caregivers, infants engaged with</a:t>
            </a:r>
            <a:br>
              <a:rPr lang="en-US" altLang="en-US" sz="2000" dirty="0"/>
            </a:br>
            <a:r>
              <a:rPr lang="en-US" altLang="en-US" sz="2000" dirty="0"/>
              <a:t>others half the time</a:t>
            </a:r>
          </a:p>
          <a:p>
            <a:pPr marL="390525" indent="-293688">
              <a:buSzPct val="45000"/>
              <a:buFont typeface="Wingdings" panose="05000000000000000000"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1800" dirty="0"/>
              <a:t>Methods</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Naturalistic, one community at both points</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Data gathered at different times</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Researchers living in these camps</a:t>
            </a:r>
          </a:p>
          <a:p>
            <a:pPr marL="1165225" indent="-519113">
              <a:buSzPct val="75000"/>
              <a:buFont typeface="Symbol" panose="05050102010706020507" pitchFamily="18"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altLang="en-US" sz="2000" dirty="0"/>
              <a:t>Some variation in when the observations were made</a:t>
            </a:r>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63500"/>
            <a:ext cx="20732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Footer Placeholder 5"/>
          <p:cNvSpPr>
            <a:spLocks noGrp="1"/>
          </p:cNvSpPr>
          <p:nvPr>
            <p:ph type="ftr" sz="quarter" idx="11"/>
          </p:nvPr>
        </p:nvSpPr>
        <p:spPr/>
        <p:txBody>
          <a:bodyPr/>
          <a:lstStyle/>
          <a:p>
            <a:pPr>
              <a:defRPr/>
            </a:pPr>
            <a:r>
              <a:rPr lang="en-US"/>
              <a:t>Mattson</a:t>
            </a:r>
          </a:p>
        </p:txBody>
      </p:sp>
      <p:sp>
        <p:nvSpPr>
          <p:cNvPr id="31750" name="Rectangle 1"/>
          <p:cNvSpPr>
            <a:spLocks noChangeArrowheads="1"/>
          </p:cNvSpPr>
          <p:nvPr/>
        </p:nvSpPr>
        <p:spPr bwMode="auto">
          <a:xfrm>
            <a:off x="3962400" y="123825"/>
            <a:ext cx="2740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44525">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9pPr>
          </a:lstStyle>
          <a:p>
            <a:pPr>
              <a:buSzPct val="75000"/>
            </a:pPr>
            <a:r>
              <a:rPr lang="en-US" altLang="en-US" sz="1800"/>
              <a:t>(Tronick et al. 1987)</a:t>
            </a:r>
          </a:p>
        </p:txBody>
      </p:sp>
    </p:spTree>
    <p:extLst>
      <p:ext uri="{BB962C8B-B14F-4D97-AF65-F5344CB8AC3E}">
        <p14:creationId xmlns:p14="http://schemas.microsoft.com/office/powerpoint/2010/main" val="3206906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7500" y="381000"/>
            <a:ext cx="8637588" cy="708025"/>
          </a:xfrm>
        </p:spPr>
        <p:txBody>
          <a:bodyPr>
            <a:normAutofit fontScale="90000"/>
          </a:bodyPr>
          <a:lstStyle/>
          <a:p>
            <a:r>
              <a:rPr lang="en-US" sz="4000" dirty="0" err="1"/>
              <a:t>Efe</a:t>
            </a:r>
            <a:r>
              <a:rPr lang="en-US" sz="4000" dirty="0"/>
              <a:t> infants have multiple, simultaneous relationships</a:t>
            </a:r>
          </a:p>
        </p:txBody>
      </p:sp>
      <p:sp>
        <p:nvSpPr>
          <p:cNvPr id="15363" name="Rectangle 3"/>
          <p:cNvSpPr>
            <a:spLocks noGrp="1" noChangeArrowheads="1"/>
          </p:cNvSpPr>
          <p:nvPr>
            <p:ph type="body" idx="1"/>
          </p:nvPr>
        </p:nvSpPr>
        <p:spPr>
          <a:xfrm>
            <a:off x="304800" y="1600200"/>
            <a:ext cx="2964581" cy="4419599"/>
          </a:xfrm>
        </p:spPr>
        <p:txBody>
          <a:bodyPr>
            <a:noAutofit/>
          </a:bodyPr>
          <a:lstStyle/>
          <a:p>
            <a:pPr>
              <a:lnSpc>
                <a:spcPct val="80000"/>
              </a:lnSpc>
            </a:pPr>
            <a:r>
              <a:rPr lang="en-US" sz="2800" dirty="0"/>
              <a:t>Influenced by physical, social ecological, cultural factors </a:t>
            </a:r>
          </a:p>
          <a:p>
            <a:pPr eaLnBrk="1" hangingPunct="1">
              <a:lnSpc>
                <a:spcPct val="80000"/>
              </a:lnSpc>
            </a:pPr>
            <a:r>
              <a:rPr lang="en-US" sz="2800" dirty="0">
                <a:sym typeface="Wingdings" panose="05000000000000000000" pitchFamily="2" charset="2"/>
              </a:rPr>
              <a:t> </a:t>
            </a:r>
            <a:r>
              <a:rPr lang="en-US" sz="2800" dirty="0"/>
              <a:t>sense of self incorporating other people</a:t>
            </a:r>
          </a:p>
          <a:p>
            <a:pPr lvl="1">
              <a:lnSpc>
                <a:spcPct val="80000"/>
              </a:lnSpc>
            </a:pPr>
            <a:r>
              <a:rPr lang="en-US" sz="2400" dirty="0"/>
              <a:t>Not initially focused on one person that progresses to other relationships. </a:t>
            </a:r>
          </a:p>
          <a:p>
            <a:pPr lvl="2">
              <a:lnSpc>
                <a:spcPct val="80000"/>
              </a:lnSpc>
            </a:pPr>
            <a:r>
              <a:rPr lang="en-US" sz="1200" dirty="0"/>
              <a:t>Tronick, E. Z., </a:t>
            </a:r>
            <a:r>
              <a:rPr lang="en-US" sz="1200" dirty="0" err="1"/>
              <a:t>Morelli</a:t>
            </a:r>
            <a:r>
              <a:rPr lang="en-US" sz="1200" dirty="0"/>
              <a:t>, G. A., &amp; Ivey, P. K. (1992). </a:t>
            </a:r>
            <a:r>
              <a:rPr lang="en-US" sz="1000" dirty="0">
                <a:hlinkClick r:id="rId3"/>
              </a:rPr>
              <a:t>The </a:t>
            </a:r>
            <a:r>
              <a:rPr lang="en-US" sz="1000" dirty="0" err="1">
                <a:hlinkClick r:id="rId3"/>
              </a:rPr>
              <a:t>Efe</a:t>
            </a:r>
            <a:r>
              <a:rPr lang="en-US" sz="1000" dirty="0">
                <a:hlinkClick r:id="rId3"/>
              </a:rPr>
              <a:t> forager infant and toddler's pattern of social relationships: Multiple and simultaneous.</a:t>
            </a:r>
            <a:r>
              <a:rPr lang="en-US" sz="1000" dirty="0"/>
              <a:t> </a:t>
            </a:r>
            <a:endParaRPr lang="en-US" sz="2400"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786" y="-3505200"/>
            <a:ext cx="20732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4042"/>
          <a:stretch/>
        </p:blipFill>
        <p:spPr bwMode="auto">
          <a:xfrm>
            <a:off x="3269381" y="1563477"/>
            <a:ext cx="590124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932104"/>
            <a:ext cx="3766669"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ltLang="en-US"/>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886"/>
            <a:ext cx="1676400" cy="251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3827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251062"/>
          </a:xfrm>
        </p:spPr>
        <p:txBody>
          <a:bodyPr>
            <a:normAutofit fontScale="90000"/>
          </a:bodyPr>
          <a:lstStyle/>
          <a:p>
            <a:r>
              <a:rPr lang="en-US" dirty="0"/>
              <a:t>Reducing Bronfenbrenner Boundaries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133600"/>
            <a:ext cx="3575933" cy="3505200"/>
          </a:xfrm>
          <a:prstGeom prst="rect">
            <a:avLst/>
          </a:prstGeom>
        </p:spPr>
      </p:pic>
      <p:sp>
        <p:nvSpPr>
          <p:cNvPr id="4" name="TextBox 3"/>
          <p:cNvSpPr txBox="1"/>
          <p:nvPr/>
        </p:nvSpPr>
        <p:spPr>
          <a:xfrm>
            <a:off x="3662235" y="6096000"/>
            <a:ext cx="1890261" cy="369332"/>
          </a:xfrm>
          <a:prstGeom prst="rect">
            <a:avLst/>
          </a:prstGeom>
          <a:noFill/>
        </p:spPr>
        <p:txBody>
          <a:bodyPr wrap="none" rtlCol="0">
            <a:spAutoFit/>
          </a:bodyPr>
          <a:lstStyle/>
          <a:p>
            <a:r>
              <a:rPr lang="en-US" dirty="0">
                <a:solidFill>
                  <a:schemeClr val="accent6"/>
                </a:solidFill>
              </a:rPr>
              <a:t>The cultural veto</a:t>
            </a:r>
          </a:p>
        </p:txBody>
      </p:sp>
    </p:spTree>
    <p:extLst>
      <p:ext uri="{BB962C8B-B14F-4D97-AF65-F5344CB8AC3E}">
        <p14:creationId xmlns:p14="http://schemas.microsoft.com/office/powerpoint/2010/main" val="4258972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04800" y="152400"/>
            <a:ext cx="8686800" cy="1143000"/>
          </a:xfrm>
        </p:spPr>
        <p:txBody>
          <a:bodyPr>
            <a:normAutofit/>
          </a:bodyPr>
          <a:lstStyle/>
          <a:p>
            <a:pPr algn="ctr"/>
            <a:r>
              <a:rPr lang="en-US" sz="4000" dirty="0"/>
              <a:t>Cultural Psychology (Cole, 1996)</a:t>
            </a:r>
          </a:p>
        </p:txBody>
      </p:sp>
      <p:sp>
        <p:nvSpPr>
          <p:cNvPr id="119811"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Culture does not act on people but instead is the   “medium of human life”</a:t>
            </a:r>
          </a:p>
          <a:p>
            <a:endParaRPr lang="en-US" sz="2800" dirty="0"/>
          </a:p>
          <a:p>
            <a:r>
              <a:rPr lang="en-US" sz="2800" dirty="0"/>
              <a:t>An individual is fully embedded within his/her culture</a:t>
            </a:r>
          </a:p>
          <a:p>
            <a:pPr>
              <a:buNone/>
            </a:pPr>
            <a:endParaRPr lang="en-US" sz="2800" dirty="0"/>
          </a:p>
          <a:p>
            <a:r>
              <a:rPr lang="en-US" sz="2800" i="1" dirty="0"/>
              <a:t>Measurement must be based on locally derived procedures</a:t>
            </a:r>
          </a:p>
          <a:p>
            <a:endParaRPr lang="en-US" sz="1800" dirty="0"/>
          </a:p>
        </p:txBody>
      </p:sp>
    </p:spTree>
    <p:extLst>
      <p:ext uri="{BB962C8B-B14F-4D97-AF65-F5344CB8AC3E}">
        <p14:creationId xmlns:p14="http://schemas.microsoft.com/office/powerpoint/2010/main" val="2706099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en-US" dirty="0"/>
              <a:t>Culture and development</a:t>
            </a:r>
          </a:p>
        </p:txBody>
      </p:sp>
      <p:sp>
        <p:nvSpPr>
          <p:cNvPr id="121859"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Culture as a garden in which development occurs</a:t>
            </a:r>
          </a:p>
          <a:p>
            <a:pPr lvl="1"/>
            <a:r>
              <a:rPr lang="en-US" sz="2400" dirty="0"/>
              <a:t>to culture…see Cole, 2011; pp. 57-58 </a:t>
            </a:r>
          </a:p>
          <a:p>
            <a:pPr lvl="1"/>
            <a:r>
              <a:rPr lang="en-US" sz="2400" dirty="0"/>
              <a:t>An environment providing optimal conditions for growth</a:t>
            </a:r>
          </a:p>
          <a:p>
            <a:pPr lvl="2"/>
            <a:r>
              <a:rPr lang="en-US" sz="2400" dirty="0"/>
              <a:t>Requires knowledge, beliefs and material tools</a:t>
            </a:r>
          </a:p>
          <a:p>
            <a:pPr lvl="2"/>
            <a:r>
              <a:rPr lang="en-US" sz="2400" dirty="0"/>
              <a:t>Requires awareness of ecological setting surrounding the garden</a:t>
            </a:r>
          </a:p>
          <a:p>
            <a:pPr lvl="2"/>
            <a:r>
              <a:rPr lang="en-US" sz="2400" dirty="0"/>
              <a:t>Complex internal organization </a:t>
            </a:r>
          </a:p>
          <a:p>
            <a:pPr>
              <a:buFont typeface="Wingdings" pitchFamily="2" charset="2"/>
              <a:buNone/>
            </a:pPr>
            <a:endParaRPr lang="en-US" dirty="0"/>
          </a:p>
        </p:txBody>
      </p:sp>
    </p:spTree>
    <p:extLst>
      <p:ext uri="{BB962C8B-B14F-4D97-AF65-F5344CB8AC3E}">
        <p14:creationId xmlns:p14="http://schemas.microsoft.com/office/powerpoint/2010/main" val="458327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Examples</a:t>
            </a:r>
          </a:p>
        </p:txBody>
      </p:sp>
      <p:sp>
        <p:nvSpPr>
          <p:cNvPr id="5123" name="Rectangle 3"/>
          <p:cNvSpPr>
            <a:spLocks noGrp="1" noChangeArrowheads="1"/>
          </p:cNvSpPr>
          <p:nvPr>
            <p:ph type="body" idx="1"/>
          </p:nvPr>
        </p:nvSpPr>
        <p:spPr/>
        <p:txBody>
          <a:bodyPr/>
          <a:lstStyle/>
          <a:p>
            <a:pPr eaLnBrk="1" hangingPunct="1"/>
            <a:r>
              <a:rPr lang="en-US" altLang="en-US"/>
              <a:t>What to do when baby cries</a:t>
            </a:r>
          </a:p>
          <a:p>
            <a:pPr eaLnBrk="1" hangingPunct="1"/>
            <a:r>
              <a:rPr lang="en-US" altLang="en-US"/>
              <a:t>Where should baby sleep</a:t>
            </a:r>
          </a:p>
          <a:p>
            <a:pPr eaLnBrk="1" hangingPunct="1"/>
            <a:r>
              <a:rPr lang="en-US" altLang="en-US"/>
              <a:t>Who should play with baby</a:t>
            </a:r>
          </a:p>
          <a:p>
            <a:pPr eaLnBrk="1" hangingPunct="1"/>
            <a:r>
              <a:rPr lang="en-US" altLang="en-US"/>
              <a:t>Who should take care of baby</a:t>
            </a:r>
          </a:p>
          <a:p>
            <a:pPr eaLnBrk="1" hangingPunct="1"/>
            <a:r>
              <a:rPr lang="en-US" altLang="en-US"/>
              <a:t>What about rambunctious toddlers</a:t>
            </a:r>
          </a:p>
        </p:txBody>
      </p:sp>
    </p:spTree>
    <p:extLst>
      <p:ext uri="{BB962C8B-B14F-4D97-AF65-F5344CB8AC3E}">
        <p14:creationId xmlns:p14="http://schemas.microsoft.com/office/powerpoint/2010/main" val="426990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52400" y="152400"/>
            <a:ext cx="9296400" cy="1143000"/>
          </a:xfrm>
        </p:spPr>
        <p:txBody>
          <a:bodyPr>
            <a:noAutofit/>
          </a:bodyPr>
          <a:lstStyle/>
          <a:p>
            <a:pPr algn="ctr"/>
            <a:r>
              <a:rPr lang="en-US" sz="4000" i="1" dirty="0"/>
              <a:t>Cross-cultural research</a:t>
            </a:r>
            <a:r>
              <a:rPr lang="en-US" sz="4000" dirty="0"/>
              <a:t>: </a:t>
            </a:r>
            <a:br>
              <a:rPr lang="en-US" sz="4000" dirty="0"/>
            </a:br>
            <a:r>
              <a:rPr lang="en-US" sz="4000" dirty="0"/>
              <a:t>Goals and methods</a:t>
            </a:r>
          </a:p>
        </p:txBody>
      </p:sp>
      <p:sp>
        <p:nvSpPr>
          <p:cNvPr id="115715"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Culture as an independent variable that ‘acts on’  people </a:t>
            </a:r>
          </a:p>
          <a:p>
            <a:endParaRPr lang="en-US" dirty="0"/>
          </a:p>
          <a:p>
            <a:endParaRPr lang="en-US" sz="2800" dirty="0"/>
          </a:p>
          <a:p>
            <a:r>
              <a:rPr lang="en-US" sz="2800" dirty="0"/>
              <a:t>Previously developed and standardized research methods are applied to various cultures (e.g., Piagetian tasks, Strange Situation)</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54475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sz="2800" dirty="0"/>
              <a:t>Privileged Treatment of Toddlers: Cultural Aspects of Individual Choice and Responsibility. </a:t>
            </a:r>
          </a:p>
        </p:txBody>
      </p:sp>
      <p:sp>
        <p:nvSpPr>
          <p:cNvPr id="48131" name="Content Placeholder 4"/>
          <p:cNvSpPr>
            <a:spLocks noGrp="1"/>
          </p:cNvSpPr>
          <p:nvPr>
            <p:ph idx="1"/>
          </p:nvPr>
        </p:nvSpPr>
        <p:spPr/>
        <p:txBody>
          <a:bodyPr/>
          <a:lstStyle/>
          <a:p>
            <a:r>
              <a:rPr lang="en-US" altLang="en-US" sz="2200" dirty="0"/>
              <a:t>The study:</a:t>
            </a:r>
          </a:p>
          <a:p>
            <a:pPr lvl="1"/>
            <a:r>
              <a:rPr lang="en-US" altLang="en-US" sz="1900" dirty="0"/>
              <a:t>16 Mayan families from San Pedro, Guatemala</a:t>
            </a:r>
          </a:p>
          <a:p>
            <a:pPr lvl="1"/>
            <a:r>
              <a:rPr lang="en-US" altLang="en-US" sz="1900" dirty="0"/>
              <a:t>16 middle class families from Salt Lake City, Utah</a:t>
            </a:r>
          </a:p>
          <a:p>
            <a:pPr lvl="1"/>
            <a:r>
              <a:rPr lang="en-US" altLang="en-US" sz="1900" dirty="0"/>
              <a:t>Interactions between toddlers (14 to 20 </a:t>
            </a:r>
            <a:r>
              <a:rPr lang="en-US" altLang="en-US" sz="1900" dirty="0" err="1"/>
              <a:t>mo</a:t>
            </a:r>
            <a:r>
              <a:rPr lang="en-US" altLang="en-US" sz="1900" dirty="0"/>
              <a:t>) and siblings (3 to 5 </a:t>
            </a:r>
            <a:r>
              <a:rPr lang="en-US" altLang="en-US" sz="1900" dirty="0" err="1"/>
              <a:t>yrs</a:t>
            </a:r>
            <a:r>
              <a:rPr lang="en-US" altLang="en-US" sz="1900" dirty="0"/>
              <a:t>)</a:t>
            </a:r>
          </a:p>
          <a:p>
            <a:pPr lvl="1"/>
            <a:r>
              <a:rPr lang="en-US" altLang="en-US" sz="1900" dirty="0"/>
              <a:t>Interview with mother about child-rearing, social behavior, etc.</a:t>
            </a:r>
          </a:p>
          <a:p>
            <a:pPr lvl="1"/>
            <a:r>
              <a:rPr lang="en-US" altLang="en-US" sz="1900" dirty="0"/>
              <a:t>Given 9 objects to toddlers and siblings to manipulate, with mother’s help</a:t>
            </a:r>
          </a:p>
          <a:p>
            <a:pPr lvl="1"/>
            <a:endParaRPr lang="en-US" altLang="en-US" sz="1900" dirty="0"/>
          </a:p>
          <a:p>
            <a:r>
              <a:rPr lang="en-US" altLang="en-US" sz="2300" b="1" dirty="0"/>
              <a:t>Which sibling should have the desired object?</a:t>
            </a:r>
          </a:p>
          <a:p>
            <a:endParaRPr lang="en-US" altLang="en-US" sz="2300" b="1" dirty="0"/>
          </a:p>
          <a:p>
            <a:pPr lvl="1"/>
            <a:r>
              <a:rPr lang="en-US" altLang="en-US" sz="1900" b="1" dirty="0"/>
              <a:t>What should be done if the toddler bops the older sibling with the desired object?</a:t>
            </a:r>
          </a:p>
          <a:p>
            <a:pPr lvl="1"/>
            <a:endParaRPr lang="en-US" altLang="en-US" sz="1900" dirty="0"/>
          </a:p>
          <a:p>
            <a:pPr lvl="1"/>
            <a:endParaRPr lang="en-US" altLang="en-US" sz="1600" dirty="0"/>
          </a:p>
          <a:p>
            <a:pPr lvl="1"/>
            <a:endParaRPr lang="en-US" altLang="en-US" sz="1600" dirty="0"/>
          </a:p>
        </p:txBody>
      </p:sp>
      <p:sp>
        <p:nvSpPr>
          <p:cNvPr id="6" name="Footer Placeholder 5"/>
          <p:cNvSpPr>
            <a:spLocks noGrp="1"/>
          </p:cNvSpPr>
          <p:nvPr>
            <p:ph type="ftr" sz="quarter" idx="11"/>
          </p:nvPr>
        </p:nvSpPr>
        <p:spPr/>
        <p:txBody>
          <a:bodyPr/>
          <a:lstStyle/>
          <a:p>
            <a:pPr>
              <a:defRPr/>
            </a:pPr>
            <a:r>
              <a:rPr lang="en-US"/>
              <a:t>Nayfeld</a:t>
            </a:r>
          </a:p>
        </p:txBody>
      </p:sp>
      <p:sp>
        <p:nvSpPr>
          <p:cNvPr id="48133" name="Rectangle 1"/>
          <p:cNvSpPr>
            <a:spLocks noChangeArrowheads="1"/>
          </p:cNvSpPr>
          <p:nvPr/>
        </p:nvSpPr>
        <p:spPr bwMode="auto">
          <a:xfrm>
            <a:off x="100013" y="6950075"/>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FF33"/>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6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0099CC"/>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chemeClr val="bg1"/>
                </a:solidFill>
                <a:latin typeface="Times New Roman" panose="02020603050405020304" pitchFamily="18" charset="0"/>
              </a:rPr>
              <a:t>Collectivism v. Individualism?</a:t>
            </a:r>
          </a:p>
          <a:p>
            <a:pPr eaLnBrk="1" hangingPunct="1">
              <a:spcBef>
                <a:spcPct val="0"/>
              </a:spcBef>
              <a:buClrTx/>
              <a:buSzTx/>
              <a:buFontTx/>
              <a:buNone/>
            </a:pPr>
            <a:r>
              <a:rPr lang="en-US" altLang="en-US" sz="2400">
                <a:solidFill>
                  <a:schemeClr val="bg1"/>
                </a:solidFill>
                <a:latin typeface="Times New Roman" panose="02020603050405020304" pitchFamily="18" charset="0"/>
              </a:rPr>
              <a:t>Treatment of toddlers: Special treatment or same rules for sharing?</a:t>
            </a:r>
          </a:p>
          <a:p>
            <a:pPr eaLnBrk="1" hangingPunct="1">
              <a:spcBef>
                <a:spcPct val="0"/>
              </a:spcBef>
              <a:buClrTx/>
              <a:buSzTx/>
              <a:buFontTx/>
              <a:buNone/>
            </a:pPr>
            <a:r>
              <a:rPr lang="en-US" altLang="en-US" sz="2400">
                <a:solidFill>
                  <a:schemeClr val="bg1"/>
                </a:solidFill>
                <a:latin typeface="Times New Roman" panose="02020603050405020304" pitchFamily="18" charset="0"/>
              </a:rPr>
              <a:t>Age of understanding</a:t>
            </a:r>
          </a:p>
          <a:p>
            <a:pPr eaLnBrk="1" hangingPunct="1">
              <a:spcBef>
                <a:spcPct val="0"/>
              </a:spcBef>
              <a:buClrTx/>
              <a:buSzTx/>
              <a:buFontTx/>
              <a:buNone/>
            </a:pPr>
            <a:r>
              <a:rPr lang="en-US" altLang="en-US" sz="2400">
                <a:solidFill>
                  <a:schemeClr val="bg1"/>
                </a:solidFill>
                <a:latin typeface="Times New Roman" panose="02020603050405020304" pitchFamily="18" charset="0"/>
              </a:rPr>
              <a:t>Emphasis on individuality and choice promotes cooperation that is voluntary as opposed to  guided by parental control</a:t>
            </a:r>
          </a:p>
        </p:txBody>
      </p:sp>
      <p:sp>
        <p:nvSpPr>
          <p:cNvPr id="2" name="Rectangle 1"/>
          <p:cNvSpPr/>
          <p:nvPr/>
        </p:nvSpPr>
        <p:spPr>
          <a:xfrm>
            <a:off x="4419600" y="6254234"/>
            <a:ext cx="5029201" cy="369332"/>
          </a:xfrm>
          <a:prstGeom prst="rect">
            <a:avLst/>
          </a:prstGeom>
        </p:spPr>
        <p:txBody>
          <a:bodyPr wrap="square">
            <a:spAutoFit/>
          </a:bodyPr>
          <a:lstStyle/>
          <a:p>
            <a:r>
              <a:rPr lang="en-US" dirty="0"/>
              <a:t>Christine Mosier and Barbara Rogoff (2003)</a:t>
            </a:r>
          </a:p>
        </p:txBody>
      </p:sp>
    </p:spTree>
    <p:extLst>
      <p:ext uri="{BB962C8B-B14F-4D97-AF65-F5344CB8AC3E}">
        <p14:creationId xmlns:p14="http://schemas.microsoft.com/office/powerpoint/2010/main" val="364328594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0"/>
            <a:ext cx="7772400" cy="762000"/>
          </a:xfrm>
        </p:spPr>
        <p:txBody>
          <a:bodyPr>
            <a:normAutofit fontScale="90000"/>
          </a:bodyPr>
          <a:lstStyle/>
          <a:p>
            <a:pPr eaLnBrk="1" hangingPunct="1"/>
            <a:r>
              <a:rPr lang="en-US" altLang="en-US" b="1"/>
              <a:t>Access to Desired Objects</a:t>
            </a:r>
          </a:p>
        </p:txBody>
      </p:sp>
      <p:sp>
        <p:nvSpPr>
          <p:cNvPr id="23555" name="Rectangle 3"/>
          <p:cNvSpPr>
            <a:spLocks noGrp="1" noChangeArrowheads="1"/>
          </p:cNvSpPr>
          <p:nvPr>
            <p:ph type="body" idx="1"/>
          </p:nvPr>
        </p:nvSpPr>
        <p:spPr/>
        <p:txBody>
          <a:bodyPr/>
          <a:lstStyle/>
          <a:p>
            <a:pPr eaLnBrk="1" hangingPunct="1">
              <a:lnSpc>
                <a:spcPct val="90000"/>
              </a:lnSpc>
            </a:pPr>
            <a:r>
              <a:rPr lang="en-US" altLang="en-US" sz="2800"/>
              <a:t>How 3- to 5-year-old siblings and mothers handled access to objects desired by the siblings and toddlers, in Mayan families of San Pedro, Guatemala, and middle-class families in Salt Lake City, Utah. </a:t>
            </a:r>
          </a:p>
          <a:p>
            <a:pPr eaLnBrk="1" hangingPunct="1">
              <a:lnSpc>
                <a:spcPct val="90000"/>
              </a:lnSpc>
            </a:pPr>
            <a:r>
              <a:rPr lang="en-US" altLang="en-US" sz="2800"/>
              <a:t>We observed whether toddlers (14–20 months) were accorded privileged access to objects that their siblings also desired or whether toddlers and slightly older siblings were held to similar expectations.</a:t>
            </a:r>
          </a:p>
          <a:p>
            <a:pPr eaLnBrk="1" hangingPunct="1">
              <a:lnSpc>
                <a:spcPct val="90000"/>
              </a:lnSpc>
            </a:pPr>
            <a:endParaRPr lang="en-US" altLang="en-US" sz="2800"/>
          </a:p>
        </p:txBody>
      </p:sp>
      <p:sp>
        <p:nvSpPr>
          <p:cNvPr id="4" name="Rectangle 3"/>
          <p:cNvSpPr/>
          <p:nvPr/>
        </p:nvSpPr>
        <p:spPr>
          <a:xfrm>
            <a:off x="4419600" y="6254234"/>
            <a:ext cx="5029201" cy="369332"/>
          </a:xfrm>
          <a:prstGeom prst="rect">
            <a:avLst/>
          </a:prstGeom>
        </p:spPr>
        <p:txBody>
          <a:bodyPr wrap="square">
            <a:spAutoFit/>
          </a:bodyPr>
          <a:lstStyle/>
          <a:p>
            <a:r>
              <a:rPr lang="en-US" dirty="0"/>
              <a:t>Christine Mosier and Barbara Rogoff (2003)</a:t>
            </a:r>
          </a:p>
        </p:txBody>
      </p:sp>
    </p:spTree>
    <p:extLst>
      <p:ext uri="{BB962C8B-B14F-4D97-AF65-F5344CB8AC3E}">
        <p14:creationId xmlns:p14="http://schemas.microsoft.com/office/powerpoint/2010/main" val="4019987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17500" y="38100"/>
            <a:ext cx="8637588" cy="1446213"/>
          </a:xfrm>
        </p:spPr>
        <p:txBody>
          <a:bodyPr>
            <a:normAutofit fontScale="90000"/>
          </a:bodyPr>
          <a:lstStyle/>
          <a:p>
            <a:r>
              <a:rPr lang="en-US" b="1"/>
              <a:t>Proportions of Events Regarding Access to an Object</a:t>
            </a:r>
            <a:endParaRPr lang="en-US"/>
          </a:p>
        </p:txBody>
      </p:sp>
      <p:sp>
        <p:nvSpPr>
          <p:cNvPr id="27651" name="Content Placeholder 2"/>
          <p:cNvSpPr>
            <a:spLocks noGrp="1"/>
          </p:cNvSpPr>
          <p:nvPr>
            <p:ph idx="1"/>
          </p:nvPr>
        </p:nvSpPr>
        <p:spPr/>
        <p:txBody>
          <a:bodyPr/>
          <a:lstStyle/>
          <a:p>
            <a:endParaRPr lang="en-US" sz="1800" b="1" i="1"/>
          </a:p>
          <a:p>
            <a:endParaRPr lang="en-US" sz="1800" b="1" i="1"/>
          </a:p>
          <a:p>
            <a:endParaRPr lang="en-US" sz="1800" b="1" i="1"/>
          </a:p>
          <a:p>
            <a:endParaRPr lang="en-US" sz="1800" b="1" i="1"/>
          </a:p>
          <a:p>
            <a:endParaRPr lang="en-US" sz="1800" b="1" i="1"/>
          </a:p>
          <a:p>
            <a:endParaRPr lang="en-US" sz="1800" b="1" i="1"/>
          </a:p>
          <a:p>
            <a:endParaRPr lang="en-US" sz="1800" b="1" i="1"/>
          </a:p>
          <a:p>
            <a:endParaRPr lang="en-US" sz="1800" b="1" i="1"/>
          </a:p>
          <a:p>
            <a:endParaRPr lang="en-US" sz="1800" b="1" i="1"/>
          </a:p>
          <a:p>
            <a:endParaRPr lang="en-US" sz="2200" b="1" i="1"/>
          </a:p>
        </p:txBody>
      </p:sp>
      <p:sp>
        <p:nvSpPr>
          <p:cNvPr id="5" name="Footer Placeholder 4"/>
          <p:cNvSpPr>
            <a:spLocks noGrp="1"/>
          </p:cNvSpPr>
          <p:nvPr>
            <p:ph type="ftr" sz="quarter" idx="11"/>
          </p:nvPr>
        </p:nvSpPr>
        <p:spPr/>
        <p:txBody>
          <a:bodyPr/>
          <a:lstStyle/>
          <a:p>
            <a:pPr>
              <a:defRPr/>
            </a:pPr>
            <a:r>
              <a:rPr lang="en-US"/>
              <a:t>Nayfeld</a:t>
            </a:r>
          </a:p>
        </p:txBody>
      </p:sp>
      <p:graphicFrame>
        <p:nvGraphicFramePr>
          <p:cNvPr id="4" name="Table 3"/>
          <p:cNvGraphicFramePr>
            <a:graphicFrameLocks noGrp="1"/>
          </p:cNvGraphicFramePr>
          <p:nvPr>
            <p:extLst>
              <p:ext uri="{D42A27DB-BD31-4B8C-83A1-F6EECF244321}">
                <p14:modId xmlns:p14="http://schemas.microsoft.com/office/powerpoint/2010/main" val="1540609763"/>
              </p:ext>
            </p:extLst>
          </p:nvPr>
        </p:nvGraphicFramePr>
        <p:xfrm>
          <a:off x="457200" y="1511008"/>
          <a:ext cx="8610600" cy="469741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490810">
                <a:tc>
                  <a:txBody>
                    <a:bodyPr/>
                    <a:lstStyle/>
                    <a:p>
                      <a:pPr marL="0" marR="0" algn="ctr">
                        <a:lnSpc>
                          <a:spcPct val="115000"/>
                        </a:lnSpc>
                        <a:spcBef>
                          <a:spcPts val="0"/>
                        </a:spcBef>
                        <a:spcAft>
                          <a:spcPts val="0"/>
                        </a:spcAft>
                      </a:pPr>
                      <a:r>
                        <a:rPr lang="en-US" sz="2800" b="1" kern="1200" dirty="0">
                          <a:solidFill>
                            <a:schemeClr val="lt1"/>
                          </a:solidFill>
                          <a:latin typeface="+mn-lt"/>
                          <a:ea typeface="+mn-ea"/>
                          <a:cs typeface="+mn-cs"/>
                        </a:rPr>
                        <a:t>Event</a:t>
                      </a:r>
                    </a:p>
                  </a:txBody>
                  <a:tcPr marL="68580" marR="68580" marT="0" marB="0"/>
                </a:tc>
                <a:tc>
                  <a:txBody>
                    <a:bodyPr/>
                    <a:lstStyle/>
                    <a:p>
                      <a:pPr marL="0" marR="0" algn="ctr">
                        <a:lnSpc>
                          <a:spcPct val="115000"/>
                        </a:lnSpc>
                        <a:spcBef>
                          <a:spcPts val="0"/>
                        </a:spcBef>
                        <a:spcAft>
                          <a:spcPts val="0"/>
                        </a:spcAft>
                      </a:pPr>
                      <a:r>
                        <a:rPr lang="en-US" sz="2800" dirty="0"/>
                        <a:t>Salt Lake City</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San Pedro</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841320">
                <a:tc>
                  <a:txBody>
                    <a:bodyPr/>
                    <a:lstStyle/>
                    <a:p>
                      <a:pPr marL="0" marR="0" algn="ctr">
                        <a:lnSpc>
                          <a:spcPct val="115000"/>
                        </a:lnSpc>
                        <a:spcBef>
                          <a:spcPts val="0"/>
                        </a:spcBef>
                        <a:spcAft>
                          <a:spcPts val="0"/>
                        </a:spcAft>
                      </a:pPr>
                      <a:r>
                        <a:rPr lang="en-US" sz="1800" dirty="0"/>
                        <a:t>Toddlers eventually gained access to the object</a:t>
                      </a:r>
                      <a:endParaRPr lang="en-US" sz="1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.59  (.20)</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.87 (.09)</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841320">
                <a:tc>
                  <a:txBody>
                    <a:bodyPr/>
                    <a:lstStyle/>
                    <a:p>
                      <a:pPr marL="0" marR="0" algn="ctr">
                        <a:lnSpc>
                          <a:spcPct val="115000"/>
                        </a:lnSpc>
                        <a:spcBef>
                          <a:spcPts val="0"/>
                        </a:spcBef>
                        <a:spcAft>
                          <a:spcPts val="0"/>
                        </a:spcAft>
                      </a:pPr>
                      <a:r>
                        <a:rPr lang="en-US" sz="1800" dirty="0"/>
                        <a:t>Mothers endorsed toddler’s</a:t>
                      </a:r>
                    </a:p>
                    <a:p>
                      <a:pPr marL="0" marR="0" algn="ctr">
                        <a:lnSpc>
                          <a:spcPct val="115000"/>
                        </a:lnSpc>
                        <a:spcBef>
                          <a:spcPts val="0"/>
                        </a:spcBef>
                        <a:spcAft>
                          <a:spcPts val="0"/>
                        </a:spcAft>
                      </a:pPr>
                      <a:r>
                        <a:rPr lang="en-US" sz="1800" dirty="0"/>
                        <a:t>privileged position</a:t>
                      </a:r>
                      <a:endParaRPr lang="en-US" sz="1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t>.43 (.24)</a:t>
                      </a:r>
                      <a:endParaRPr lang="en-US" sz="28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t>.63 (.22)</a:t>
                      </a:r>
                      <a:endParaRPr lang="en-US" sz="28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841320">
                <a:tc>
                  <a:txBody>
                    <a:bodyPr/>
                    <a:lstStyle/>
                    <a:p>
                      <a:pPr marL="0" marR="0" algn="ctr">
                        <a:lnSpc>
                          <a:spcPct val="115000"/>
                        </a:lnSpc>
                        <a:spcBef>
                          <a:spcPts val="0"/>
                        </a:spcBef>
                        <a:spcAft>
                          <a:spcPts val="0"/>
                        </a:spcAft>
                      </a:pPr>
                      <a:r>
                        <a:rPr lang="en-US" sz="1800" dirty="0"/>
                        <a:t>Mothers endorsed toddler’s</a:t>
                      </a:r>
                    </a:p>
                    <a:p>
                      <a:pPr marL="0" marR="0" algn="ctr">
                        <a:lnSpc>
                          <a:spcPct val="115000"/>
                        </a:lnSpc>
                        <a:spcBef>
                          <a:spcPts val="0"/>
                        </a:spcBef>
                        <a:spcAft>
                          <a:spcPts val="0"/>
                        </a:spcAft>
                      </a:pPr>
                      <a:r>
                        <a:rPr lang="en-US" sz="1800" dirty="0"/>
                        <a:t>nonprivileged position</a:t>
                      </a:r>
                      <a:endParaRPr lang="en-US" sz="1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.25 (.13)</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t>.04 (.05)</a:t>
                      </a:r>
                      <a:endParaRPr lang="en-US" sz="280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841320">
                <a:tc>
                  <a:txBody>
                    <a:bodyPr/>
                    <a:lstStyle/>
                    <a:p>
                      <a:pPr marL="0" marR="0" algn="ctr">
                        <a:lnSpc>
                          <a:spcPct val="115000"/>
                        </a:lnSpc>
                        <a:spcBef>
                          <a:spcPts val="0"/>
                        </a:spcBef>
                        <a:spcAft>
                          <a:spcPts val="0"/>
                        </a:spcAft>
                      </a:pPr>
                      <a:r>
                        <a:rPr lang="en-US" sz="1800"/>
                        <a:t>Siblings endorsed toddler’s</a:t>
                      </a:r>
                    </a:p>
                    <a:p>
                      <a:pPr marL="0" marR="0" algn="ctr">
                        <a:lnSpc>
                          <a:spcPct val="115000"/>
                        </a:lnSpc>
                        <a:spcBef>
                          <a:spcPts val="0"/>
                        </a:spcBef>
                        <a:spcAft>
                          <a:spcPts val="0"/>
                        </a:spcAft>
                      </a:pPr>
                      <a:r>
                        <a:rPr lang="en-US" sz="1800"/>
                        <a:t>privileged position</a:t>
                      </a:r>
                      <a:endParaRPr lang="en-US" sz="18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t>.45 (.19)</a:t>
                      </a:r>
                      <a:endParaRPr lang="en-US" sz="28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t>.80 (.09)</a:t>
                      </a:r>
                      <a:endParaRPr lang="en-US" sz="28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841320">
                <a:tc>
                  <a:txBody>
                    <a:bodyPr/>
                    <a:lstStyle/>
                    <a:p>
                      <a:pPr marL="0" marR="0" algn="ctr">
                        <a:lnSpc>
                          <a:spcPct val="115000"/>
                        </a:lnSpc>
                        <a:spcBef>
                          <a:spcPts val="0"/>
                        </a:spcBef>
                        <a:spcAft>
                          <a:spcPts val="0"/>
                        </a:spcAft>
                      </a:pPr>
                      <a:r>
                        <a:rPr lang="en-US" sz="1800" dirty="0"/>
                        <a:t>Siblings endorsed toddler’s</a:t>
                      </a:r>
                    </a:p>
                    <a:p>
                      <a:pPr marL="0" marR="0" algn="ctr">
                        <a:lnSpc>
                          <a:spcPct val="115000"/>
                        </a:lnSpc>
                        <a:spcBef>
                          <a:spcPts val="0"/>
                        </a:spcBef>
                        <a:spcAft>
                          <a:spcPts val="0"/>
                        </a:spcAft>
                      </a:pPr>
                      <a:r>
                        <a:rPr lang="en-US" sz="1800" dirty="0"/>
                        <a:t>nonprivileged position</a:t>
                      </a:r>
                      <a:endParaRPr lang="en-US" sz="1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.54 (.21)</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t>.19 (.09)</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2" name="Rectangle 1"/>
          <p:cNvSpPr/>
          <p:nvPr/>
        </p:nvSpPr>
        <p:spPr>
          <a:xfrm>
            <a:off x="4191000" y="6284617"/>
            <a:ext cx="5094514" cy="369332"/>
          </a:xfrm>
          <a:prstGeom prst="rect">
            <a:avLst/>
          </a:prstGeom>
        </p:spPr>
        <p:txBody>
          <a:bodyPr wrap="square">
            <a:spAutoFit/>
          </a:bodyPr>
          <a:lstStyle/>
          <a:p>
            <a:r>
              <a:rPr lang="en-US" dirty="0"/>
              <a:t>Mosier and </a:t>
            </a:r>
            <a:r>
              <a:rPr lang="en-US" dirty="0" err="1"/>
              <a:t>Rogoff</a:t>
            </a:r>
            <a:r>
              <a:rPr lang="en-US" dirty="0"/>
              <a:t> (2003)</a:t>
            </a:r>
          </a:p>
        </p:txBody>
      </p:sp>
    </p:spTree>
    <p:extLst>
      <p:ext uri="{BB962C8B-B14F-4D97-AF65-F5344CB8AC3E}">
        <p14:creationId xmlns:p14="http://schemas.microsoft.com/office/powerpoint/2010/main" val="2313778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Guatemalan Mayan mothers</a:t>
            </a:r>
          </a:p>
        </p:txBody>
      </p:sp>
      <p:sp>
        <p:nvSpPr>
          <p:cNvPr id="24579" name="Rectangle 3"/>
          <p:cNvSpPr>
            <a:spLocks noGrp="1" noChangeArrowheads="1"/>
          </p:cNvSpPr>
          <p:nvPr>
            <p:ph type="body" idx="1"/>
          </p:nvPr>
        </p:nvSpPr>
        <p:spPr/>
        <p:txBody>
          <a:bodyPr/>
          <a:lstStyle/>
          <a:p>
            <a:pPr eaLnBrk="1" hangingPunct="1">
              <a:lnSpc>
                <a:spcPct val="90000"/>
              </a:lnSpc>
            </a:pPr>
            <a:r>
              <a:rPr lang="en-US" altLang="en-US" sz="2800" dirty="0"/>
              <a:t>“almost never overruled their toddlers' objections to or insistence on an activity—they attempted to persuade but did not force the child to cooperate toddlers were not compelled to stop hitting others. </a:t>
            </a:r>
          </a:p>
          <a:p>
            <a:pPr eaLnBrk="1" hangingPunct="1">
              <a:lnSpc>
                <a:spcPct val="90000"/>
              </a:lnSpc>
            </a:pPr>
            <a:endParaRPr lang="en-US" altLang="en-US" sz="2800" dirty="0"/>
          </a:p>
          <a:p>
            <a:pPr eaLnBrk="1" hangingPunct="1">
              <a:lnSpc>
                <a:spcPct val="90000"/>
              </a:lnSpc>
            </a:pPr>
            <a:r>
              <a:rPr lang="en-US" altLang="en-US" sz="2800" dirty="0"/>
              <a:t>[Toddler] hitting was not regarded as motivated by an intent to harm because they were expected to be too young to understand the consequences of their acts for other people.” </a:t>
            </a:r>
          </a:p>
          <a:p>
            <a:pPr lvl="1" eaLnBrk="1" hangingPunct="1">
              <a:lnSpc>
                <a:spcPct val="90000"/>
              </a:lnSpc>
            </a:pPr>
            <a:r>
              <a:rPr lang="en-US" altLang="en-US" sz="2400" dirty="0"/>
              <a:t>Mosier &amp; </a:t>
            </a:r>
            <a:r>
              <a:rPr lang="en-US" altLang="en-US" sz="2400" dirty="0" err="1"/>
              <a:t>Rogoff</a:t>
            </a:r>
            <a:r>
              <a:rPr lang="en-US" altLang="en-US" sz="2400" dirty="0"/>
              <a:t>, 2003</a:t>
            </a:r>
          </a:p>
        </p:txBody>
      </p:sp>
    </p:spTree>
    <p:extLst>
      <p:ext uri="{BB962C8B-B14F-4D97-AF65-F5344CB8AC3E}">
        <p14:creationId xmlns:p14="http://schemas.microsoft.com/office/powerpoint/2010/main" val="1956308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A hefty 15-month-old…</a:t>
            </a:r>
          </a:p>
        </p:txBody>
      </p:sp>
      <p:sp>
        <p:nvSpPr>
          <p:cNvPr id="30723" name="Rectangle 3"/>
          <p:cNvSpPr>
            <a:spLocks noGrp="1" noChangeArrowheads="1"/>
          </p:cNvSpPr>
          <p:nvPr>
            <p:ph type="body" idx="1"/>
          </p:nvPr>
        </p:nvSpPr>
        <p:spPr/>
        <p:txBody>
          <a:bodyPr>
            <a:noAutofit/>
          </a:bodyPr>
          <a:lstStyle/>
          <a:p>
            <a:pPr eaLnBrk="1" hangingPunct="1">
              <a:lnSpc>
                <a:spcPct val="90000"/>
              </a:lnSpc>
            </a:pPr>
            <a:r>
              <a:rPr lang="en-US" altLang="en-US" sz="2600" dirty="0"/>
              <a:t>walked around bonking his brothers and sisters, his mother, and his aunt with the stick puppet that I had brought along. The adults and older children just tried to protect themselves and the little children near them, they did not try to stop him. When I asked local people what this toddler had been doing, they commented, “He was amusing people; he was having a good time.”</a:t>
            </a:r>
          </a:p>
          <a:p>
            <a:pPr eaLnBrk="1" hangingPunct="1">
              <a:lnSpc>
                <a:spcPct val="90000"/>
              </a:lnSpc>
            </a:pPr>
            <a:endParaRPr lang="en-US" altLang="en-US" sz="2600" dirty="0"/>
          </a:p>
          <a:p>
            <a:pPr eaLnBrk="1" hangingPunct="1">
              <a:lnSpc>
                <a:spcPct val="90000"/>
              </a:lnSpc>
            </a:pPr>
            <a:r>
              <a:rPr lang="en-US" altLang="en-US" sz="2600" dirty="0"/>
              <a:t>Was he trying to hurt anybody? “Oh no. He couldn't have been trying to hurt anybody; he's just a baby. He wasn't being aggressive, he's too young; he doesn't understand. Babies don't [misbehave] on purpose.” (p. 165)</a:t>
            </a:r>
            <a:br>
              <a:rPr lang="en-US" altLang="en-US" sz="2600" dirty="0"/>
            </a:br>
            <a:endParaRPr lang="en-US" altLang="en-US" sz="2600" dirty="0"/>
          </a:p>
          <a:p>
            <a:pPr eaLnBrk="1" hangingPunct="1">
              <a:lnSpc>
                <a:spcPct val="90000"/>
              </a:lnSpc>
            </a:pPr>
            <a:endParaRPr lang="en-US" altLang="en-US" sz="2600" dirty="0"/>
          </a:p>
        </p:txBody>
      </p:sp>
    </p:spTree>
    <p:extLst>
      <p:ext uri="{BB962C8B-B14F-4D97-AF65-F5344CB8AC3E}">
        <p14:creationId xmlns:p14="http://schemas.microsoft.com/office/powerpoint/2010/main" val="97160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a:t>Maternal education (acculturation)</a:t>
            </a:r>
          </a:p>
        </p:txBody>
      </p:sp>
      <p:sp>
        <p:nvSpPr>
          <p:cNvPr id="28675" name="Content Placeholder 2"/>
          <p:cNvSpPr>
            <a:spLocks noGrp="1"/>
          </p:cNvSpPr>
          <p:nvPr>
            <p:ph idx="1"/>
          </p:nvPr>
        </p:nvSpPr>
        <p:spPr/>
        <p:txBody>
          <a:bodyPr/>
          <a:lstStyle/>
          <a:p>
            <a:r>
              <a:rPr lang="en-US" dirty="0"/>
              <a:t>San Pedro mothers’ schooling related negatively to their privileged endorsements (r  .50, p  &lt;.05) and related positively to their </a:t>
            </a:r>
            <a:r>
              <a:rPr lang="en-US" dirty="0" err="1"/>
              <a:t>nonprivileged</a:t>
            </a:r>
            <a:r>
              <a:rPr lang="en-US" dirty="0"/>
              <a:t> endorsements (r  .56, p  &lt; .05).</a:t>
            </a:r>
          </a:p>
          <a:p>
            <a:endParaRPr lang="en-US" dirty="0"/>
          </a:p>
        </p:txBody>
      </p:sp>
    </p:spTree>
    <p:extLst>
      <p:ext uri="{BB962C8B-B14F-4D97-AF65-F5344CB8AC3E}">
        <p14:creationId xmlns:p14="http://schemas.microsoft.com/office/powerpoint/2010/main" val="390287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a:xfrm>
            <a:off x="317500" y="381000"/>
            <a:ext cx="8637588" cy="584775"/>
          </a:xfrm>
        </p:spPr>
        <p:txBody>
          <a:bodyPr>
            <a:noAutofit/>
          </a:bodyPr>
          <a:lstStyle/>
          <a:p>
            <a:r>
              <a:rPr lang="en-US" altLang="en-US" sz="4000" dirty="0"/>
              <a:t>Attention to Interactions Directed to Others</a:t>
            </a:r>
          </a:p>
        </p:txBody>
      </p:sp>
      <p:sp>
        <p:nvSpPr>
          <p:cNvPr id="72707" name="Content Placeholder 2"/>
          <p:cNvSpPr>
            <a:spLocks noGrp="1"/>
          </p:cNvSpPr>
          <p:nvPr>
            <p:ph idx="1"/>
          </p:nvPr>
        </p:nvSpPr>
        <p:spPr/>
        <p:txBody>
          <a:bodyPr/>
          <a:lstStyle/>
          <a:p>
            <a:r>
              <a:rPr lang="en-US" altLang="en-US" dirty="0"/>
              <a:t>Cultural variation in children’s attentiveness</a:t>
            </a:r>
          </a:p>
          <a:p>
            <a:pPr lvl="1"/>
            <a:r>
              <a:rPr lang="en-US" altLang="en-US" dirty="0"/>
              <a:t>Indigenous vs. westernized learning styles</a:t>
            </a:r>
          </a:p>
          <a:p>
            <a:r>
              <a:rPr lang="en-US" altLang="en-US" dirty="0"/>
              <a:t>Guatemalan Mayan &amp; European American</a:t>
            </a:r>
          </a:p>
          <a:p>
            <a:r>
              <a:rPr lang="en-US" altLang="en-US" dirty="0"/>
              <a:t>Pueblo basic vs. Mexican high school</a:t>
            </a:r>
          </a:p>
          <a:p>
            <a:pPr lvl="1"/>
            <a:r>
              <a:rPr lang="en-US" altLang="en-US" dirty="0"/>
              <a:t>Maternal education level and cultural traditions</a:t>
            </a:r>
          </a:p>
          <a:p>
            <a:r>
              <a:rPr lang="en-US" altLang="en-US" dirty="0"/>
              <a:t>Toy construction paradigm</a:t>
            </a:r>
          </a:p>
        </p:txBody>
      </p:sp>
      <p:sp>
        <p:nvSpPr>
          <p:cNvPr id="62468" name="Footer Placeholder 3"/>
          <p:cNvSpPr>
            <a:spLocks noGrp="1"/>
          </p:cNvSpPr>
          <p:nvPr>
            <p:ph type="ftr" sz="quarter" idx="11"/>
          </p:nvPr>
        </p:nvSpPr>
        <p:spPr/>
        <p:txBody>
          <a:bodyPr/>
          <a:lstStyle/>
          <a:p>
            <a:pPr>
              <a:defRPr/>
            </a:pPr>
            <a:r>
              <a:rPr lang="en-US">
                <a:solidFill>
                  <a:srgbClr val="898989"/>
                </a:solidFill>
              </a:rPr>
              <a:t>Bustamante</a:t>
            </a:r>
          </a:p>
        </p:txBody>
      </p:sp>
      <p:sp>
        <p:nvSpPr>
          <p:cNvPr id="5" name="Footer Placeholder 5"/>
          <p:cNvSpPr txBox="1">
            <a:spLocks/>
          </p:cNvSpPr>
          <p:nvPr/>
        </p:nvSpPr>
        <p:spPr bwMode="auto">
          <a:xfrm>
            <a:off x="6059488" y="628491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u="sng" dirty="0"/>
              <a:t>Correa-Chavez &amp; Rogoff, 2009</a:t>
            </a:r>
            <a:endParaRPr lang="en-US" sz="1800" u="sng" dirty="0"/>
          </a:p>
        </p:txBody>
      </p:sp>
    </p:spTree>
    <p:extLst>
      <p:ext uri="{BB962C8B-B14F-4D97-AF65-F5344CB8AC3E}">
        <p14:creationId xmlns:p14="http://schemas.microsoft.com/office/powerpoint/2010/main" val="3606847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le 1"/>
          <p:cNvSpPr>
            <a:spLocks noGrp="1"/>
          </p:cNvSpPr>
          <p:nvPr>
            <p:ph type="title"/>
          </p:nvPr>
        </p:nvSpPr>
        <p:spPr>
          <a:xfrm>
            <a:off x="317500" y="38100"/>
            <a:ext cx="8637588" cy="1446213"/>
          </a:xfrm>
        </p:spPr>
        <p:txBody>
          <a:bodyPr>
            <a:normAutofit fontScale="90000"/>
          </a:bodyPr>
          <a:lstStyle/>
          <a:p>
            <a:r>
              <a:rPr lang="en-US" altLang="en-US"/>
              <a:t>Kids’ Attention to Interactions Directed to Others</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13800"/>
            <a:ext cx="5638800" cy="54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Footer Placeholder 3"/>
          <p:cNvSpPr>
            <a:spLocks noGrp="1"/>
          </p:cNvSpPr>
          <p:nvPr>
            <p:ph type="ftr" sz="quarter" idx="11"/>
          </p:nvPr>
        </p:nvSpPr>
        <p:spPr/>
        <p:txBody>
          <a:bodyPr/>
          <a:lstStyle/>
          <a:p>
            <a:pPr>
              <a:defRPr/>
            </a:pPr>
            <a:r>
              <a:rPr lang="en-US">
                <a:solidFill>
                  <a:srgbClr val="898989"/>
                </a:solidFill>
              </a:rPr>
              <a:t>Bustamante</a:t>
            </a:r>
          </a:p>
        </p:txBody>
      </p:sp>
      <p:sp>
        <p:nvSpPr>
          <p:cNvPr id="5" name="Footer Placeholder 5"/>
          <p:cNvSpPr txBox="1">
            <a:spLocks/>
          </p:cNvSpPr>
          <p:nvPr/>
        </p:nvSpPr>
        <p:spPr bwMode="auto">
          <a:xfrm>
            <a:off x="6059488" y="628491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u="sng" dirty="0"/>
              <a:t>Correa-Chavez &amp; Rogoff, 2009</a:t>
            </a:r>
            <a:endParaRPr lang="en-US" sz="1800" u="sng" dirty="0"/>
          </a:p>
        </p:txBody>
      </p:sp>
    </p:spTree>
    <p:extLst>
      <p:ext uri="{BB962C8B-B14F-4D97-AF65-F5344CB8AC3E}">
        <p14:creationId xmlns:p14="http://schemas.microsoft.com/office/powerpoint/2010/main" val="3561019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91A075-AF33-534B-B6D0-BF5D0D18380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890A36E-3A39-AE4A-B574-599C137A40FA}"/>
              </a:ext>
            </a:extLst>
          </p:cNvPr>
          <p:cNvPicPr>
            <a:picLocks noChangeAspect="1"/>
          </p:cNvPicPr>
          <p:nvPr/>
        </p:nvPicPr>
        <p:blipFill>
          <a:blip r:embed="rId3"/>
          <a:stretch>
            <a:fillRect/>
          </a:stretch>
        </p:blipFill>
        <p:spPr>
          <a:xfrm>
            <a:off x="48885" y="1752600"/>
            <a:ext cx="9178388" cy="3599368"/>
          </a:xfrm>
          <a:prstGeom prst="rect">
            <a:avLst/>
          </a:prstGeom>
        </p:spPr>
      </p:pic>
    </p:spTree>
    <p:extLst>
      <p:ext uri="{BB962C8B-B14F-4D97-AF65-F5344CB8AC3E}">
        <p14:creationId xmlns:p14="http://schemas.microsoft.com/office/powerpoint/2010/main" val="2922467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a:t>
            </a:r>
          </a:p>
        </p:txBody>
      </p:sp>
      <p:sp>
        <p:nvSpPr>
          <p:cNvPr id="3" name="Content Placeholder 2"/>
          <p:cNvSpPr>
            <a:spLocks noGrp="1"/>
          </p:cNvSpPr>
          <p:nvPr>
            <p:ph idx="1"/>
          </p:nvPr>
        </p:nvSpPr>
        <p:spPr>
          <a:xfrm>
            <a:off x="381000" y="1981200"/>
            <a:ext cx="8272211" cy="4142844"/>
          </a:xfrm>
        </p:spPr>
        <p:txBody>
          <a:bodyPr>
            <a:normAutofit/>
          </a:bodyPr>
          <a:lstStyle/>
          <a:p>
            <a:pPr lvl="1"/>
            <a:r>
              <a:rPr lang="en-US" sz="2500" dirty="0"/>
              <a:t>From whom</a:t>
            </a:r>
          </a:p>
          <a:p>
            <a:pPr lvl="2"/>
            <a:r>
              <a:rPr lang="en-US" sz="2500" dirty="0"/>
              <a:t>Do children aged 0-11 years receive one on one verbal input among </a:t>
            </a:r>
            <a:r>
              <a:rPr lang="en-US" sz="2500" dirty="0" err="1"/>
              <a:t>Tsimane</a:t>
            </a:r>
            <a:r>
              <a:rPr lang="en-US" sz="2500" dirty="0"/>
              <a:t> forager-horticulturalists of lowland Bolivia?</a:t>
            </a:r>
          </a:p>
          <a:p>
            <a:pPr lvl="1"/>
            <a:r>
              <a:rPr lang="en-US" sz="2500" dirty="0"/>
              <a:t>To better understand potential cross-cultural variability in linguistic experiences of children </a:t>
            </a:r>
          </a:p>
        </p:txBody>
      </p:sp>
      <p:sp>
        <p:nvSpPr>
          <p:cNvPr id="4" name="Footer Placeholder 3"/>
          <p:cNvSpPr>
            <a:spLocks noGrp="1"/>
          </p:cNvSpPr>
          <p:nvPr>
            <p:ph type="ftr" sz="quarter" idx="11"/>
          </p:nvPr>
        </p:nvSpPr>
        <p:spPr>
          <a:xfrm>
            <a:off x="3956092" y="6492875"/>
            <a:ext cx="5187908" cy="365125"/>
          </a:xfrm>
        </p:spPr>
        <p:txBody>
          <a:bodyPr/>
          <a:lstStyle/>
          <a:p>
            <a:pPr algn="r"/>
            <a:r>
              <a:rPr lang="en-US" sz="1200" dirty="0">
                <a:solidFill>
                  <a:srgbClr val="ED8428"/>
                </a:solidFill>
              </a:rPr>
              <a:t>Lopez</a:t>
            </a:r>
          </a:p>
        </p:txBody>
      </p:sp>
    </p:spTree>
    <p:extLst>
      <p:ext uri="{BB962C8B-B14F-4D97-AF65-F5344CB8AC3E}">
        <p14:creationId xmlns:p14="http://schemas.microsoft.com/office/powerpoint/2010/main" val="710260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52400" y="152400"/>
            <a:ext cx="9296400" cy="1143000"/>
          </a:xfrm>
        </p:spPr>
        <p:txBody>
          <a:bodyPr>
            <a:noAutofit/>
          </a:bodyPr>
          <a:lstStyle/>
          <a:p>
            <a:pPr algn="ctr"/>
            <a:r>
              <a:rPr lang="en-US" sz="4000" i="1" dirty="0"/>
              <a:t>Cross-cultural research</a:t>
            </a:r>
            <a:r>
              <a:rPr lang="en-US" sz="4000" dirty="0"/>
              <a:t>: </a:t>
            </a:r>
            <a:br>
              <a:rPr lang="en-US" sz="4000" dirty="0"/>
            </a:br>
            <a:r>
              <a:rPr lang="en-US" sz="4000" dirty="0"/>
              <a:t>Goals and methods</a:t>
            </a:r>
          </a:p>
        </p:txBody>
      </p:sp>
      <p:sp>
        <p:nvSpPr>
          <p:cNvPr id="115715" name="Rectangle 3"/>
          <p:cNvSpPr>
            <a:spLocks noGrp="1" noChangeArrowheads="1"/>
          </p:cNvSpPr>
          <p:nvPr>
            <p:ph type="body" idx="4294967295"/>
          </p:nvPr>
        </p:nvSpPr>
        <p:spPr>
          <a:xfrm>
            <a:off x="457200" y="1828799"/>
            <a:ext cx="3505200" cy="4343717"/>
          </a:xfrm>
          <a:prstGeom prst="rect">
            <a:avLst/>
          </a:prstGeom>
        </p:spPr>
        <p:txBody>
          <a:bodyPr/>
          <a:lstStyle/>
          <a:p>
            <a:r>
              <a:rPr lang="en-US" sz="2800" dirty="0"/>
              <a:t>Culture as an independent variable that ‘acts on’  people </a:t>
            </a:r>
          </a:p>
          <a:p>
            <a:pPr lvl="1"/>
            <a:r>
              <a:rPr lang="en-US" sz="2400" dirty="0"/>
              <a:t>Examples from your research</a:t>
            </a:r>
          </a:p>
          <a:p>
            <a:endParaRPr lang="en-US" sz="2800" dirty="0"/>
          </a:p>
        </p:txBody>
      </p:sp>
      <p:sp>
        <p:nvSpPr>
          <p:cNvPr id="2" name="Footer Placeholder 1"/>
          <p:cNvSpPr>
            <a:spLocks noGrp="1"/>
          </p:cNvSpPr>
          <p:nvPr>
            <p:ph type="ftr" sz="quarter" idx="11"/>
          </p:nvPr>
        </p:nvSpPr>
        <p:spPr/>
        <p:txBody>
          <a:bodyPr/>
          <a:lstStyle/>
          <a:p>
            <a:r>
              <a:rPr lang="en-US"/>
              <a:t>Messinger</a:t>
            </a:r>
          </a:p>
        </p:txBody>
      </p:sp>
      <p:sp>
        <p:nvSpPr>
          <p:cNvPr id="3" name="Rectangle 2"/>
          <p:cNvSpPr/>
          <p:nvPr/>
        </p:nvSpPr>
        <p:spPr>
          <a:xfrm>
            <a:off x="9610725" y="2566899"/>
            <a:ext cx="4572000" cy="1200329"/>
          </a:xfrm>
          <a:prstGeom prst="rect">
            <a:avLst/>
          </a:prstGeom>
        </p:spPr>
        <p:txBody>
          <a:bodyPr>
            <a:spAutoFit/>
          </a:bodyPr>
          <a:lstStyle/>
          <a:p>
            <a:r>
              <a:rPr lang="en-US" dirty="0"/>
              <a:t>Previously developed and standardized research methods are applied to various cultures (e.g., Piagetian tasks, Strange Situation)</a:t>
            </a:r>
          </a:p>
        </p:txBody>
      </p:sp>
      <p:pic>
        <p:nvPicPr>
          <p:cNvPr id="6" name="Picture 6" descr="xcultatt"/>
          <p:cNvPicPr>
            <a:picLocks noChangeAspect="1" noChangeArrowheads="1"/>
          </p:cNvPicPr>
          <p:nvPr/>
        </p:nvPicPr>
        <p:blipFill rotWithShape="1">
          <a:blip r:embed="rId3" cstate="print"/>
          <a:srcRect t="3851" b="9110"/>
          <a:stretch/>
        </p:blipFill>
        <p:spPr bwMode="auto">
          <a:xfrm>
            <a:off x="4492256" y="1905000"/>
            <a:ext cx="4872587" cy="5157730"/>
          </a:xfrm>
          <a:prstGeom prst="rect">
            <a:avLst/>
          </a:prstGeom>
          <a:noFill/>
        </p:spPr>
      </p:pic>
    </p:spTree>
    <p:extLst>
      <p:ext uri="{BB962C8B-B14F-4D97-AF65-F5344CB8AC3E}">
        <p14:creationId xmlns:p14="http://schemas.microsoft.com/office/powerpoint/2010/main" val="2795875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268F-9183-5047-880C-A58D1D085DAC}"/>
              </a:ext>
            </a:extLst>
          </p:cNvPr>
          <p:cNvSpPr>
            <a:spLocks noGrp="1"/>
          </p:cNvSpPr>
          <p:nvPr>
            <p:ph type="title"/>
          </p:nvPr>
        </p:nvSpPr>
        <p:spPr/>
        <p:txBody>
          <a:bodyPr>
            <a:noAutofit/>
          </a:bodyPr>
          <a:lstStyle/>
          <a:p>
            <a:r>
              <a:rPr lang="en-US" sz="2800" dirty="0"/>
              <a:t>Adult verbal input (quality and quantity of child-directed speech) shapes children's language development</a:t>
            </a:r>
          </a:p>
        </p:txBody>
      </p:sp>
      <p:sp>
        <p:nvSpPr>
          <p:cNvPr id="3" name="Content Placeholder 2">
            <a:extLst>
              <a:ext uri="{FF2B5EF4-FFF2-40B4-BE49-F238E27FC236}">
                <a16:creationId xmlns:a16="http://schemas.microsoft.com/office/drawing/2014/main" id="{3FB47770-1DCD-1C4C-BF66-D8FA6800E999}"/>
              </a:ext>
            </a:extLst>
          </p:cNvPr>
          <p:cNvSpPr>
            <a:spLocks noGrp="1"/>
          </p:cNvSpPr>
          <p:nvPr>
            <p:ph idx="1"/>
          </p:nvPr>
        </p:nvSpPr>
        <p:spPr>
          <a:xfrm>
            <a:off x="435895" y="1981201"/>
            <a:ext cx="8272211" cy="3945986"/>
          </a:xfrm>
        </p:spPr>
        <p:txBody>
          <a:bodyPr>
            <a:noAutofit/>
          </a:bodyPr>
          <a:lstStyle/>
          <a:p>
            <a:pPr lvl="1"/>
            <a:r>
              <a:rPr lang="en-US" sz="2500" dirty="0"/>
              <a:t>“A child has more opportunities to hear the forms of words in a meaningful social context, which may facilitate learning of word-to-meaning pairings” (Hoff &amp; Naigles, 2002)</a:t>
            </a:r>
          </a:p>
          <a:p>
            <a:pPr lvl="1"/>
            <a:r>
              <a:rPr lang="en-US" sz="2500" dirty="0"/>
              <a:t>“Less directed input during early childhood…may result [in] not only lower levels of explicit knowledge (e.g. smaller vocabularies) but also less efficient speech processing” (</a:t>
            </a:r>
            <a:r>
              <a:rPr lang="en-US" sz="2500" dirty="0" err="1"/>
              <a:t>Weisleder</a:t>
            </a:r>
            <a:r>
              <a:rPr lang="en-US" sz="2500" dirty="0"/>
              <a:t> &amp; Fernald, 2013)</a:t>
            </a:r>
          </a:p>
        </p:txBody>
      </p:sp>
      <p:sp>
        <p:nvSpPr>
          <p:cNvPr id="4"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spTree>
    <p:extLst>
      <p:ext uri="{BB962C8B-B14F-4D97-AF65-F5344CB8AC3E}">
        <p14:creationId xmlns:p14="http://schemas.microsoft.com/office/powerpoint/2010/main" val="2067847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Industrialized context</a:t>
            </a:r>
          </a:p>
        </p:txBody>
      </p:sp>
      <p:sp>
        <p:nvSpPr>
          <p:cNvPr id="3" name="Content Placeholder 2"/>
          <p:cNvSpPr>
            <a:spLocks noGrp="1"/>
          </p:cNvSpPr>
          <p:nvPr>
            <p:ph idx="1"/>
          </p:nvPr>
        </p:nvSpPr>
        <p:spPr>
          <a:xfrm>
            <a:off x="406157" y="2012062"/>
            <a:ext cx="8272211" cy="4753703"/>
          </a:xfrm>
        </p:spPr>
        <p:txBody>
          <a:bodyPr>
            <a:normAutofit fontScale="85000" lnSpcReduction="10000"/>
          </a:bodyPr>
          <a:lstStyle/>
          <a:p>
            <a:r>
              <a:rPr lang="en-US" sz="2700" dirty="0"/>
              <a:t>Environmental factors’ (e.g. SES) influence verbal skills (receptive or productive vocab size and speed of word recognition)</a:t>
            </a:r>
          </a:p>
          <a:p>
            <a:pPr lvl="1"/>
            <a:r>
              <a:rPr lang="en-US" sz="2700" dirty="0"/>
              <a:t>Hart &amp; </a:t>
            </a:r>
            <a:r>
              <a:rPr lang="en-US" sz="2700" dirty="0" err="1"/>
              <a:t>Risley</a:t>
            </a:r>
            <a:r>
              <a:rPr lang="en-US" sz="2700" dirty="0"/>
              <a:t> (1995) argue that this effect can be traced back to the verbal input between birth and 3 years</a:t>
            </a:r>
          </a:p>
          <a:p>
            <a:pPr lvl="2"/>
            <a:r>
              <a:rPr lang="en-US" sz="2700" dirty="0"/>
              <a:t>Professional parents’ children heard </a:t>
            </a:r>
            <a:r>
              <a:rPr lang="en-US" sz="2700" b="1" dirty="0"/>
              <a:t>three times </a:t>
            </a:r>
            <a:r>
              <a:rPr lang="en-US" sz="2700" dirty="0"/>
              <a:t>as many words than peers in homes of parents on welfare</a:t>
            </a:r>
          </a:p>
          <a:p>
            <a:r>
              <a:rPr lang="en-US" sz="2700" dirty="0"/>
              <a:t>Studies controlling for SES also find this effect of child-directed speech</a:t>
            </a:r>
          </a:p>
          <a:p>
            <a:r>
              <a:rPr lang="en-US" sz="2700" dirty="0"/>
              <a:t>Studies find child-directed speech is more effective in verbal engagement and lexical development than overheard speech</a:t>
            </a:r>
          </a:p>
          <a:p>
            <a:pPr lvl="1"/>
            <a:r>
              <a:rPr lang="en-US" sz="2550" dirty="0"/>
              <a:t>Particularly when uttered in one-on-one conversations</a:t>
            </a:r>
          </a:p>
          <a:p>
            <a:pPr lvl="1"/>
            <a:r>
              <a:rPr lang="en-US" sz="2550" dirty="0"/>
              <a:t>With adults rather than children</a:t>
            </a:r>
          </a:p>
          <a:p>
            <a:pPr marL="0" indent="0">
              <a:buNone/>
            </a:pPr>
            <a:endParaRPr lang="en-US" dirty="0"/>
          </a:p>
        </p:txBody>
      </p:sp>
      <p:sp>
        <p:nvSpPr>
          <p:cNvPr id="4"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spTree>
    <p:extLst>
      <p:ext uri="{BB962C8B-B14F-4D97-AF65-F5344CB8AC3E}">
        <p14:creationId xmlns:p14="http://schemas.microsoft.com/office/powerpoint/2010/main" val="33148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Caveat</a:t>
            </a:r>
          </a:p>
        </p:txBody>
      </p:sp>
      <p:sp>
        <p:nvSpPr>
          <p:cNvPr id="3" name="Content Placeholder 2"/>
          <p:cNvSpPr>
            <a:spLocks noGrp="1"/>
          </p:cNvSpPr>
          <p:nvPr>
            <p:ph idx="1"/>
          </p:nvPr>
        </p:nvSpPr>
        <p:spPr>
          <a:xfrm>
            <a:off x="304800" y="2147302"/>
            <a:ext cx="8272211" cy="4648200"/>
          </a:xfrm>
        </p:spPr>
        <p:txBody>
          <a:bodyPr>
            <a:normAutofit/>
          </a:bodyPr>
          <a:lstStyle/>
          <a:p>
            <a:r>
              <a:rPr lang="en-US" sz="2200" dirty="0"/>
              <a:t>Most evidence on early language development comes from small populations— “Western, educated, industrialized, rich and democratic”</a:t>
            </a:r>
          </a:p>
          <a:p>
            <a:r>
              <a:rPr lang="en-US" sz="2200" dirty="0"/>
              <a:t>Why does that matter?</a:t>
            </a:r>
          </a:p>
          <a:p>
            <a:pPr lvl="1"/>
            <a:r>
              <a:rPr lang="en-US" sz="2200" dirty="0"/>
              <a:t>Preindustrial populations have larger families </a:t>
            </a:r>
          </a:p>
          <a:p>
            <a:pPr lvl="1"/>
            <a:r>
              <a:rPr lang="en-US" sz="2200" dirty="0"/>
              <a:t>Live in smaller family-based clusters, sharing spaces</a:t>
            </a:r>
          </a:p>
          <a:p>
            <a:pPr lvl="2"/>
            <a:r>
              <a:rPr lang="en-US" sz="2200" dirty="0"/>
              <a:t>Resulting in regular contact with extended family which may increase number and diversity of conversational partners </a:t>
            </a:r>
          </a:p>
          <a:p>
            <a:pPr lvl="2"/>
            <a:r>
              <a:rPr lang="en-US" sz="2200" dirty="0"/>
              <a:t>Decrease number of one on one conversations </a:t>
            </a:r>
          </a:p>
          <a:p>
            <a:endParaRPr lang="en-US" sz="2000" dirty="0"/>
          </a:p>
          <a:p>
            <a:endParaRPr lang="en-US" dirty="0"/>
          </a:p>
        </p:txBody>
      </p:sp>
      <p:sp>
        <p:nvSpPr>
          <p:cNvPr id="4"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spTree>
    <p:extLst>
      <p:ext uri="{BB962C8B-B14F-4D97-AF65-F5344CB8AC3E}">
        <p14:creationId xmlns:p14="http://schemas.microsoft.com/office/powerpoint/2010/main" val="1017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38468"/>
            <a:ext cx="8272211" cy="4953000"/>
          </a:xfrm>
        </p:spPr>
        <p:txBody>
          <a:bodyPr>
            <a:normAutofit/>
          </a:bodyPr>
          <a:lstStyle/>
          <a:p>
            <a:r>
              <a:rPr lang="en-US" sz="2000" dirty="0"/>
              <a:t>13 month olds</a:t>
            </a:r>
          </a:p>
          <a:p>
            <a:pPr lvl="1"/>
            <a:r>
              <a:rPr lang="en-US" sz="2000" dirty="0"/>
              <a:t>Mayan children </a:t>
            </a:r>
          </a:p>
          <a:p>
            <a:pPr lvl="2"/>
            <a:r>
              <a:rPr lang="en-US" sz="2000" i="1" dirty="0"/>
              <a:t>60% from other children</a:t>
            </a:r>
          </a:p>
          <a:p>
            <a:pPr lvl="2"/>
            <a:r>
              <a:rPr lang="en-US" sz="2000" i="1" dirty="0"/>
              <a:t>31% from mother</a:t>
            </a:r>
          </a:p>
          <a:p>
            <a:pPr lvl="2"/>
            <a:r>
              <a:rPr lang="en-US" sz="2000" dirty="0"/>
              <a:t>9% from other adults</a:t>
            </a:r>
          </a:p>
          <a:p>
            <a:pPr lvl="2"/>
            <a:r>
              <a:rPr lang="en-US" sz="2000" dirty="0"/>
              <a:t>90% of the sentences come from children by age 3</a:t>
            </a:r>
          </a:p>
          <a:p>
            <a:pPr lvl="2"/>
            <a:endParaRPr lang="en-US" sz="2000" dirty="0"/>
          </a:p>
          <a:p>
            <a:r>
              <a:rPr lang="en-US" sz="2000" dirty="0"/>
              <a:t>14 month olds</a:t>
            </a:r>
          </a:p>
          <a:p>
            <a:pPr lvl="1"/>
            <a:r>
              <a:rPr lang="en-US" sz="2000" dirty="0"/>
              <a:t>American children</a:t>
            </a:r>
          </a:p>
          <a:p>
            <a:pPr lvl="2"/>
            <a:r>
              <a:rPr lang="en-US" sz="2000" i="1" dirty="0"/>
              <a:t>8% by other children</a:t>
            </a:r>
          </a:p>
          <a:p>
            <a:pPr lvl="2"/>
            <a:r>
              <a:rPr lang="en-US" sz="2000" i="1" dirty="0"/>
              <a:t>79% from mother</a:t>
            </a:r>
          </a:p>
          <a:p>
            <a:pPr lvl="2"/>
            <a:r>
              <a:rPr lang="en-US" sz="2000" dirty="0"/>
              <a:t>13% from other adults</a:t>
            </a:r>
          </a:p>
          <a:p>
            <a:pPr lvl="2"/>
            <a:r>
              <a:rPr lang="en-US" sz="2000" dirty="0"/>
              <a:t>10% of the sentences come from children by age 3</a:t>
            </a:r>
          </a:p>
          <a:p>
            <a:pPr lvl="2"/>
            <a:endParaRPr lang="en-US" dirty="0"/>
          </a:p>
          <a:p>
            <a:pPr lvl="2"/>
            <a:endParaRPr lang="en-US" dirty="0"/>
          </a:p>
          <a:p>
            <a:pPr lvl="2"/>
            <a:endParaRPr lang="en-US" dirty="0"/>
          </a:p>
        </p:txBody>
      </p:sp>
      <p:sp>
        <p:nvSpPr>
          <p:cNvPr id="4" name="Title 1">
            <a:extLst>
              <a:ext uri="{FF2B5EF4-FFF2-40B4-BE49-F238E27FC236}">
                <a16:creationId xmlns:a16="http://schemas.microsoft.com/office/drawing/2014/main" id="{0D6E7D46-46D5-3241-A0DD-41091659EC58}"/>
              </a:ext>
            </a:extLst>
          </p:cNvPr>
          <p:cNvSpPr>
            <a:spLocks noGrp="1"/>
          </p:cNvSpPr>
          <p:nvPr>
            <p:ph type="title"/>
          </p:nvPr>
        </p:nvSpPr>
        <p:spPr/>
        <p:txBody>
          <a:bodyPr>
            <a:normAutofit fontScale="90000"/>
          </a:bodyPr>
          <a:lstStyle/>
          <a:p>
            <a:r>
              <a:rPr lang="en-US" sz="4000" dirty="0"/>
              <a:t>Sentences uttered around children contrast</a:t>
            </a:r>
            <a:endParaRPr lang="en-US" sz="6600" dirty="0"/>
          </a:p>
        </p:txBody>
      </p:sp>
      <p:sp>
        <p:nvSpPr>
          <p:cNvPr id="6"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sp>
        <p:nvSpPr>
          <p:cNvPr id="7" name="TextBox 6">
            <a:extLst>
              <a:ext uri="{FF2B5EF4-FFF2-40B4-BE49-F238E27FC236}">
                <a16:creationId xmlns:a16="http://schemas.microsoft.com/office/drawing/2014/main" id="{370E85FE-6FF6-4491-B480-FC5C84EFF0F1}"/>
              </a:ext>
            </a:extLst>
          </p:cNvPr>
          <p:cNvSpPr txBox="1"/>
          <p:nvPr/>
        </p:nvSpPr>
        <p:spPr>
          <a:xfrm>
            <a:off x="6841375" y="5334000"/>
            <a:ext cx="4605250" cy="369332"/>
          </a:xfrm>
          <a:prstGeom prst="rect">
            <a:avLst/>
          </a:prstGeom>
          <a:noFill/>
        </p:spPr>
        <p:txBody>
          <a:bodyPr wrap="square">
            <a:spAutoFit/>
          </a:bodyPr>
          <a:lstStyle/>
          <a:p>
            <a:r>
              <a:rPr lang="en-US" sz="1800" dirty="0"/>
              <a:t>(</a:t>
            </a:r>
            <a:r>
              <a:rPr lang="en-US" sz="1800" dirty="0" err="1"/>
              <a:t>Shneidman</a:t>
            </a:r>
            <a:r>
              <a:rPr lang="en-US" sz="1800" dirty="0"/>
              <a:t>, 2010)</a:t>
            </a:r>
          </a:p>
        </p:txBody>
      </p:sp>
    </p:spTree>
    <p:extLst>
      <p:ext uri="{BB962C8B-B14F-4D97-AF65-F5344CB8AC3E}">
        <p14:creationId xmlns:p14="http://schemas.microsoft.com/office/powerpoint/2010/main" val="2117897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7D46-46D5-3241-A0DD-41091659EC58}"/>
              </a:ext>
            </a:extLst>
          </p:cNvPr>
          <p:cNvSpPr>
            <a:spLocks noGrp="1"/>
          </p:cNvSpPr>
          <p:nvPr>
            <p:ph type="title"/>
          </p:nvPr>
        </p:nvSpPr>
        <p:spPr>
          <a:xfrm>
            <a:off x="457200" y="-146697"/>
            <a:ext cx="8591458" cy="1554874"/>
          </a:xfrm>
        </p:spPr>
        <p:txBody>
          <a:bodyPr>
            <a:normAutofit/>
          </a:bodyPr>
          <a:lstStyle/>
          <a:p>
            <a:r>
              <a:rPr lang="en-US" sz="3200" dirty="0"/>
              <a:t>Preindustrial children hear less directed speech at early ages</a:t>
            </a:r>
          </a:p>
        </p:txBody>
      </p:sp>
      <p:sp>
        <p:nvSpPr>
          <p:cNvPr id="3" name="Content Placeholder 2">
            <a:extLst>
              <a:ext uri="{FF2B5EF4-FFF2-40B4-BE49-F238E27FC236}">
                <a16:creationId xmlns:a16="http://schemas.microsoft.com/office/drawing/2014/main" id="{897BE6CC-B0E5-D84F-A955-8FAE44117705}"/>
              </a:ext>
            </a:extLst>
          </p:cNvPr>
          <p:cNvSpPr>
            <a:spLocks noGrp="1"/>
          </p:cNvSpPr>
          <p:nvPr>
            <p:ph idx="1"/>
          </p:nvPr>
        </p:nvSpPr>
        <p:spPr>
          <a:xfrm>
            <a:off x="346838" y="1526315"/>
            <a:ext cx="8450323" cy="3574915"/>
          </a:xfrm>
        </p:spPr>
        <p:txBody>
          <a:bodyPr>
            <a:normAutofit/>
          </a:bodyPr>
          <a:lstStyle/>
          <a:p>
            <a:r>
              <a:rPr lang="en-US" sz="2500" dirty="0"/>
              <a:t>Overall differences of talkativeness across cultures</a:t>
            </a:r>
          </a:p>
          <a:p>
            <a:r>
              <a:rPr lang="en-US" sz="2500" dirty="0"/>
              <a:t>Cross-cultural differences disappear around 33 months (2.75 years old) [when looking at proportion of directed speech)</a:t>
            </a:r>
          </a:p>
        </p:txBody>
      </p:sp>
      <p:pic>
        <p:nvPicPr>
          <p:cNvPr id="5" name="Picture 4"/>
          <p:cNvPicPr>
            <a:picLocks noChangeAspect="1"/>
          </p:cNvPicPr>
          <p:nvPr/>
        </p:nvPicPr>
        <p:blipFill>
          <a:blip r:embed="rId2"/>
          <a:stretch>
            <a:fillRect/>
          </a:stretch>
        </p:blipFill>
        <p:spPr>
          <a:xfrm>
            <a:off x="0" y="3178228"/>
            <a:ext cx="9179119" cy="3846003"/>
          </a:xfrm>
          <a:prstGeom prst="rect">
            <a:avLst/>
          </a:prstGeom>
        </p:spPr>
      </p:pic>
      <p:sp>
        <p:nvSpPr>
          <p:cNvPr id="6"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pic>
        <p:nvPicPr>
          <p:cNvPr id="11" name="Picture 10"/>
          <p:cNvPicPr>
            <a:picLocks noChangeAspect="1"/>
          </p:cNvPicPr>
          <p:nvPr/>
        </p:nvPicPr>
        <p:blipFill>
          <a:blip r:embed="rId3"/>
          <a:stretch>
            <a:fillRect/>
          </a:stretch>
        </p:blipFill>
        <p:spPr>
          <a:xfrm>
            <a:off x="3217551" y="4310013"/>
            <a:ext cx="440049" cy="1657162"/>
          </a:xfrm>
          <a:prstGeom prst="rect">
            <a:avLst/>
          </a:prstGeom>
        </p:spPr>
      </p:pic>
      <p:sp>
        <p:nvSpPr>
          <p:cNvPr id="12" name="Rectangle 11"/>
          <p:cNvSpPr/>
          <p:nvPr/>
        </p:nvSpPr>
        <p:spPr>
          <a:xfrm>
            <a:off x="6324600" y="4296364"/>
            <a:ext cx="394460" cy="1627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91146" y="5224285"/>
            <a:ext cx="556854" cy="691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86400" y="5233024"/>
            <a:ext cx="524917" cy="6463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2400" y="5213524"/>
            <a:ext cx="318202" cy="7020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44483" y="5148943"/>
            <a:ext cx="362172" cy="77532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80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338F-CDC7-B14D-95D3-3D8ECF40BAA5}"/>
              </a:ext>
            </a:extLst>
          </p:cNvPr>
          <p:cNvSpPr>
            <a:spLocks noGrp="1"/>
          </p:cNvSpPr>
          <p:nvPr>
            <p:ph type="title"/>
          </p:nvPr>
        </p:nvSpPr>
        <p:spPr/>
        <p:txBody>
          <a:bodyPr>
            <a:normAutofit/>
          </a:bodyPr>
          <a:lstStyle/>
          <a:p>
            <a:r>
              <a:rPr lang="en-US" sz="2400" dirty="0" err="1"/>
              <a:t>Tsimane</a:t>
            </a:r>
            <a:r>
              <a:rPr lang="en-US" sz="2400" dirty="0"/>
              <a:t> forager horticulturalists of lowland Bolivia</a:t>
            </a:r>
          </a:p>
        </p:txBody>
      </p:sp>
      <p:sp>
        <p:nvSpPr>
          <p:cNvPr id="3" name="Content Placeholder 2">
            <a:extLst>
              <a:ext uri="{FF2B5EF4-FFF2-40B4-BE49-F238E27FC236}">
                <a16:creationId xmlns:a16="http://schemas.microsoft.com/office/drawing/2014/main" id="{58E21389-0808-1748-974B-A93CE096BAF0}"/>
              </a:ext>
            </a:extLst>
          </p:cNvPr>
          <p:cNvSpPr>
            <a:spLocks noGrp="1"/>
          </p:cNvSpPr>
          <p:nvPr>
            <p:ph idx="1"/>
          </p:nvPr>
        </p:nvSpPr>
        <p:spPr>
          <a:xfrm>
            <a:off x="435895" y="2180497"/>
            <a:ext cx="8272211" cy="4249880"/>
          </a:xfrm>
        </p:spPr>
        <p:txBody>
          <a:bodyPr>
            <a:noAutofit/>
          </a:bodyPr>
          <a:lstStyle/>
          <a:p>
            <a:r>
              <a:rPr lang="en-US" sz="2200" dirty="0"/>
              <a:t>Community</a:t>
            </a:r>
          </a:p>
          <a:p>
            <a:pPr lvl="1"/>
            <a:r>
              <a:rPr lang="en-US" sz="1800" dirty="0"/>
              <a:t>90 villages (between 50-550 individuals within each)</a:t>
            </a:r>
          </a:p>
          <a:p>
            <a:pPr lvl="1"/>
            <a:r>
              <a:rPr lang="en-US" sz="1800" dirty="0"/>
              <a:t>Villages have extended family clusters (each 3-4 households)</a:t>
            </a:r>
          </a:p>
          <a:p>
            <a:pPr lvl="1"/>
            <a:r>
              <a:rPr lang="en-US" sz="1800" dirty="0" err="1"/>
              <a:t>Tsimane</a:t>
            </a:r>
            <a:r>
              <a:rPr lang="en-US" sz="1800" dirty="0"/>
              <a:t> language used, Spanish when speaking to non-natives –merchants)</a:t>
            </a:r>
          </a:p>
          <a:p>
            <a:pPr lvl="1"/>
            <a:r>
              <a:rPr lang="en-US" sz="1800" dirty="0"/>
              <a:t>Mothers provide 80% of direct child care in the 1st 6 months, 70% in 1st 6 years</a:t>
            </a:r>
          </a:p>
          <a:p>
            <a:r>
              <a:rPr lang="en-US" sz="1800" dirty="0"/>
              <a:t>Observational technique to systematically monitor behavior (not just verbal)</a:t>
            </a:r>
          </a:p>
          <a:p>
            <a:r>
              <a:rPr lang="en-US" sz="1800" dirty="0"/>
              <a:t>Looked at residential clusters from 6 villages</a:t>
            </a:r>
          </a:p>
          <a:p>
            <a:pPr lvl="1"/>
            <a:r>
              <a:rPr lang="en-US" sz="1800" dirty="0"/>
              <a:t>43,903 direct observations of individuals aged 0-85 years </a:t>
            </a:r>
          </a:p>
          <a:p>
            <a:pPr lvl="1"/>
            <a:r>
              <a:rPr lang="en-US" sz="1800" dirty="0"/>
              <a:t>Recorded in 2-3 hour blocks</a:t>
            </a:r>
          </a:p>
          <a:p>
            <a:pPr lvl="1"/>
            <a:r>
              <a:rPr lang="en-US" sz="1800" dirty="0"/>
              <a:t>Between 7am-7pm</a:t>
            </a:r>
          </a:p>
          <a:p>
            <a:pPr lvl="1"/>
            <a:r>
              <a:rPr lang="en-US" sz="1800" dirty="0"/>
              <a:t>Single observer (advanced </a:t>
            </a:r>
            <a:r>
              <a:rPr lang="en-US" sz="1800" dirty="0" err="1"/>
              <a:t>anthro</a:t>
            </a:r>
            <a:r>
              <a:rPr lang="en-US" sz="1800" dirty="0"/>
              <a:t> students—PhD or honors thesis)</a:t>
            </a:r>
          </a:p>
          <a:p>
            <a:pPr lvl="1"/>
            <a:r>
              <a:rPr lang="en-US" sz="1800" dirty="0"/>
              <a:t>Every 30 min coded up to 2 concurrent activities of all individuals</a:t>
            </a:r>
          </a:p>
        </p:txBody>
      </p:sp>
      <p:sp>
        <p:nvSpPr>
          <p:cNvPr id="5"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pic>
        <p:nvPicPr>
          <p:cNvPr id="1026" name="Picture 2" descr="Image result for tsima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1602" y="1449954"/>
            <a:ext cx="2192506" cy="146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563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67200" y="123605"/>
            <a:ext cx="4648200" cy="6610789"/>
          </a:xfrm>
          <a:prstGeom prst="rect">
            <a:avLst/>
          </a:prstGeom>
        </p:spPr>
      </p:pic>
      <p:sp>
        <p:nvSpPr>
          <p:cNvPr id="7"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pic>
        <p:nvPicPr>
          <p:cNvPr id="8" name="Picture 7"/>
          <p:cNvPicPr>
            <a:picLocks noChangeAspect="1"/>
          </p:cNvPicPr>
          <p:nvPr/>
        </p:nvPicPr>
        <p:blipFill>
          <a:blip r:embed="rId3"/>
          <a:stretch>
            <a:fillRect/>
          </a:stretch>
        </p:blipFill>
        <p:spPr>
          <a:xfrm>
            <a:off x="264531" y="1227588"/>
            <a:ext cx="3926469" cy="5049963"/>
          </a:xfrm>
          <a:prstGeom prst="rect">
            <a:avLst/>
          </a:prstGeom>
        </p:spPr>
      </p:pic>
      <p:sp>
        <p:nvSpPr>
          <p:cNvPr id="10" name="Rectangle 9"/>
          <p:cNvSpPr/>
          <p:nvPr/>
        </p:nvSpPr>
        <p:spPr>
          <a:xfrm>
            <a:off x="4953000" y="4267200"/>
            <a:ext cx="1219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5486400"/>
            <a:ext cx="2286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13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67200" y="123605"/>
            <a:ext cx="4648200" cy="6610789"/>
          </a:xfrm>
          <a:prstGeom prst="rect">
            <a:avLst/>
          </a:prstGeom>
        </p:spPr>
      </p:pic>
      <p:sp>
        <p:nvSpPr>
          <p:cNvPr id="7" name="Footer Placeholder 3"/>
          <p:cNvSpPr>
            <a:spLocks noGrp="1"/>
          </p:cNvSpPr>
          <p:nvPr>
            <p:ph type="ftr" sz="quarter" idx="11"/>
          </p:nvPr>
        </p:nvSpPr>
        <p:spPr>
          <a:xfrm>
            <a:off x="3886200" y="6430377"/>
            <a:ext cx="5187908" cy="365125"/>
          </a:xfrm>
        </p:spPr>
        <p:txBody>
          <a:bodyPr/>
          <a:lstStyle/>
          <a:p>
            <a:pPr algn="r"/>
            <a:r>
              <a:rPr lang="en-US" sz="1200" dirty="0">
                <a:solidFill>
                  <a:srgbClr val="ED8428"/>
                </a:solidFill>
              </a:rPr>
              <a:t>Lopez</a:t>
            </a:r>
          </a:p>
        </p:txBody>
      </p:sp>
      <p:pic>
        <p:nvPicPr>
          <p:cNvPr id="8" name="Picture 7"/>
          <p:cNvPicPr>
            <a:picLocks noChangeAspect="1"/>
          </p:cNvPicPr>
          <p:nvPr/>
        </p:nvPicPr>
        <p:blipFill>
          <a:blip r:embed="rId3"/>
          <a:stretch>
            <a:fillRect/>
          </a:stretch>
        </p:blipFill>
        <p:spPr>
          <a:xfrm>
            <a:off x="264531" y="1227588"/>
            <a:ext cx="3926469" cy="5049963"/>
          </a:xfrm>
          <a:prstGeom prst="rect">
            <a:avLst/>
          </a:prstGeom>
        </p:spPr>
      </p:pic>
      <p:sp>
        <p:nvSpPr>
          <p:cNvPr id="10" name="Rectangle 9"/>
          <p:cNvSpPr/>
          <p:nvPr/>
        </p:nvSpPr>
        <p:spPr>
          <a:xfrm>
            <a:off x="4953000" y="4267200"/>
            <a:ext cx="1219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5486400"/>
            <a:ext cx="2286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3886200" y="6430377"/>
            <a:ext cx="5187908"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675" kern="1200" cap="all">
                <a:solidFill>
                  <a:schemeClr val="accent2"/>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200" dirty="0">
                <a:solidFill>
                  <a:srgbClr val="ED8428"/>
                </a:solidFill>
              </a:rPr>
              <a:t>Lopez</a:t>
            </a:r>
          </a:p>
        </p:txBody>
      </p:sp>
      <p:pic>
        <p:nvPicPr>
          <p:cNvPr id="6" name="Picture 5"/>
          <p:cNvPicPr>
            <a:picLocks noChangeAspect="1"/>
          </p:cNvPicPr>
          <p:nvPr/>
        </p:nvPicPr>
        <p:blipFill rotWithShape="1">
          <a:blip r:embed="rId3"/>
          <a:srcRect t="80653"/>
          <a:stretch/>
        </p:blipFill>
        <p:spPr>
          <a:xfrm>
            <a:off x="30480" y="4572001"/>
            <a:ext cx="9144000" cy="712871"/>
          </a:xfrm>
          <a:prstGeom prst="rect">
            <a:avLst/>
          </a:prstGeom>
        </p:spPr>
      </p:pic>
      <p:pic>
        <p:nvPicPr>
          <p:cNvPr id="19" name="Picture 18"/>
          <p:cNvPicPr>
            <a:picLocks noChangeAspect="1"/>
          </p:cNvPicPr>
          <p:nvPr/>
        </p:nvPicPr>
        <p:blipFill rotWithShape="1">
          <a:blip r:embed="rId3"/>
          <a:srcRect l="12070" t="8558" r="12931" b="29402"/>
          <a:stretch/>
        </p:blipFill>
        <p:spPr>
          <a:xfrm>
            <a:off x="25400" y="1600200"/>
            <a:ext cx="8915398" cy="2971801"/>
          </a:xfrm>
          <a:prstGeom prst="rect">
            <a:avLst/>
          </a:prstGeom>
        </p:spPr>
      </p:pic>
      <p:sp>
        <p:nvSpPr>
          <p:cNvPr id="2" name="Title 1"/>
          <p:cNvSpPr>
            <a:spLocks noGrp="1"/>
          </p:cNvSpPr>
          <p:nvPr>
            <p:ph type="title"/>
          </p:nvPr>
        </p:nvSpPr>
        <p:spPr>
          <a:xfrm>
            <a:off x="228600" y="5284872"/>
            <a:ext cx="8229600" cy="1252728"/>
          </a:xfrm>
        </p:spPr>
        <p:txBody>
          <a:bodyPr>
            <a:normAutofit fontScale="90000"/>
          </a:bodyPr>
          <a:lstStyle/>
          <a:p>
            <a:pPr algn="ctr"/>
            <a:br>
              <a:rPr lang="en-US" sz="4800" dirty="0">
                <a:solidFill>
                  <a:schemeClr val="accent1"/>
                </a:solidFill>
              </a:rPr>
            </a:br>
            <a:r>
              <a:rPr lang="en-US" sz="4800" dirty="0" err="1">
                <a:solidFill>
                  <a:schemeClr val="accent1"/>
                </a:solidFill>
              </a:rPr>
              <a:t>Tsimane</a:t>
            </a:r>
            <a:r>
              <a:rPr lang="en-US" sz="4800" dirty="0">
                <a:solidFill>
                  <a:schemeClr val="accent1"/>
                </a:solidFill>
              </a:rPr>
              <a:t> forager horticulturalists of lowland Bolivia</a:t>
            </a:r>
            <a:br>
              <a:rPr lang="en-US" sz="4800" dirty="0">
                <a:solidFill>
                  <a:schemeClr val="accent1"/>
                </a:solidFill>
              </a:rPr>
            </a:br>
            <a:endParaRPr lang="en-US" dirty="0">
              <a:solidFill>
                <a:schemeClr val="tx1"/>
              </a:solidFill>
            </a:endParaRPr>
          </a:p>
        </p:txBody>
      </p:sp>
      <p:pic>
        <p:nvPicPr>
          <p:cNvPr id="7" name="Picture 2" descr="Image result for tsimane">
            <a:extLst>
              <a:ext uri="{FF2B5EF4-FFF2-40B4-BE49-F238E27FC236}">
                <a16:creationId xmlns:a16="http://schemas.microsoft.com/office/drawing/2014/main" id="{C9DD2D03-6BC1-40E1-99B1-1FD44DDA07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243" y="0"/>
            <a:ext cx="2192506" cy="14610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8AC0DE-9087-476B-BB97-0B3431D63FAD}"/>
              </a:ext>
            </a:extLst>
          </p:cNvPr>
          <p:cNvSpPr txBox="1"/>
          <p:nvPr/>
        </p:nvSpPr>
        <p:spPr>
          <a:xfrm>
            <a:off x="33251" y="62498"/>
            <a:ext cx="6884992" cy="1323439"/>
          </a:xfrm>
          <a:prstGeom prst="rect">
            <a:avLst/>
          </a:prstGeom>
          <a:noFill/>
        </p:spPr>
        <p:txBody>
          <a:bodyPr wrap="square">
            <a:spAutoFit/>
          </a:bodyPr>
          <a:lstStyle/>
          <a:p>
            <a:r>
              <a:rPr lang="en-US" sz="4000" dirty="0">
                <a:solidFill>
                  <a:schemeClr val="accent1"/>
                </a:solidFill>
              </a:rPr>
              <a:t>Low (increasing) levels of child-directed speech </a:t>
            </a:r>
          </a:p>
        </p:txBody>
      </p:sp>
    </p:spTree>
    <p:extLst>
      <p:ext uri="{BB962C8B-B14F-4D97-AF65-F5344CB8AC3E}">
        <p14:creationId xmlns:p14="http://schemas.microsoft.com/office/powerpoint/2010/main" val="1555121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txBox="1">
            <a:spLocks/>
          </p:cNvSpPr>
          <p:nvPr/>
        </p:nvSpPr>
        <p:spPr>
          <a:xfrm>
            <a:off x="3886200" y="6430377"/>
            <a:ext cx="5187908"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675" kern="1200" cap="all">
                <a:solidFill>
                  <a:schemeClr val="accent2"/>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200" dirty="0">
                <a:solidFill>
                  <a:srgbClr val="ED8428"/>
                </a:solidFill>
              </a:rPr>
              <a:t>Lopez</a:t>
            </a:r>
          </a:p>
        </p:txBody>
      </p:sp>
      <p:pic>
        <p:nvPicPr>
          <p:cNvPr id="7" name="Picture 6"/>
          <p:cNvPicPr>
            <a:picLocks noChangeAspect="1"/>
          </p:cNvPicPr>
          <p:nvPr/>
        </p:nvPicPr>
        <p:blipFill>
          <a:blip r:embed="rId2"/>
          <a:stretch>
            <a:fillRect/>
          </a:stretch>
        </p:blipFill>
        <p:spPr>
          <a:xfrm>
            <a:off x="1905000" y="1523278"/>
            <a:ext cx="5599595" cy="5118308"/>
          </a:xfrm>
          <a:prstGeom prst="rect">
            <a:avLst/>
          </a:prstGeom>
        </p:spPr>
      </p:pic>
      <p:cxnSp>
        <p:nvCxnSpPr>
          <p:cNvPr id="9" name="Straight Arrow Connector 8"/>
          <p:cNvCxnSpPr/>
          <p:nvPr/>
        </p:nvCxnSpPr>
        <p:spPr>
          <a:xfrm flipV="1">
            <a:off x="9977532" y="4876800"/>
            <a:ext cx="1066800" cy="838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287000" y="2890848"/>
            <a:ext cx="932985" cy="851210"/>
          </a:xfrm>
          <a:prstGeom prst="rect">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9596532" y="5410200"/>
            <a:ext cx="1828800" cy="0"/>
          </a:xfrm>
          <a:prstGeom prst="straightConnector1">
            <a:avLst/>
          </a:prstGeom>
          <a:ln w="349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p:cNvCxnSpPr/>
          <p:nvPr/>
        </p:nvCxnSpPr>
        <p:spPr>
          <a:xfrm flipH="1">
            <a:off x="10510932" y="4114800"/>
            <a:ext cx="12192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Speech from moms, then sibs…</a:t>
            </a:r>
          </a:p>
        </p:txBody>
      </p:sp>
    </p:spTree>
    <p:extLst>
      <p:ext uri="{BB962C8B-B14F-4D97-AF65-F5344CB8AC3E}">
        <p14:creationId xmlns:p14="http://schemas.microsoft.com/office/powerpoint/2010/main" val="20482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4686-4C71-446D-BBDE-D0EF308F9B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9A7D38-EECA-42DE-9EFF-72F2B12421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27AABB-B18D-4054-A501-4C5B53F1C8A5}"/>
              </a:ext>
            </a:extLst>
          </p:cNvPr>
          <p:cNvPicPr>
            <a:picLocks noChangeAspect="1"/>
          </p:cNvPicPr>
          <p:nvPr/>
        </p:nvPicPr>
        <p:blipFill>
          <a:blip r:embed="rId2"/>
          <a:stretch>
            <a:fillRect/>
          </a:stretch>
        </p:blipFill>
        <p:spPr>
          <a:xfrm>
            <a:off x="0" y="219269"/>
            <a:ext cx="9144000" cy="6419461"/>
          </a:xfrm>
          <a:prstGeom prst="rect">
            <a:avLst/>
          </a:prstGeom>
        </p:spPr>
      </p:pic>
      <p:pic>
        <p:nvPicPr>
          <p:cNvPr id="7" name="Picture 6">
            <a:extLst>
              <a:ext uri="{FF2B5EF4-FFF2-40B4-BE49-F238E27FC236}">
                <a16:creationId xmlns:a16="http://schemas.microsoft.com/office/drawing/2014/main" id="{223DB7C0-BF6F-46E0-96D5-7030E03FEA6D}"/>
              </a:ext>
            </a:extLst>
          </p:cNvPr>
          <p:cNvPicPr>
            <a:picLocks noChangeAspect="1"/>
          </p:cNvPicPr>
          <p:nvPr/>
        </p:nvPicPr>
        <p:blipFill rotWithShape="1">
          <a:blip r:embed="rId2"/>
          <a:srcRect l="5540" t="33236" r="50833"/>
          <a:stretch/>
        </p:blipFill>
        <p:spPr>
          <a:xfrm>
            <a:off x="381000" y="1471997"/>
            <a:ext cx="8305800" cy="5386004"/>
          </a:xfrm>
          <a:prstGeom prst="rect">
            <a:avLst/>
          </a:prstGeom>
        </p:spPr>
      </p:pic>
    </p:spTree>
    <p:extLst>
      <p:ext uri="{BB962C8B-B14F-4D97-AF65-F5344CB8AC3E}">
        <p14:creationId xmlns:p14="http://schemas.microsoft.com/office/powerpoint/2010/main" val="3083736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B1A73-7A2C-2348-8F0B-8E56EFE68D1E}"/>
              </a:ext>
            </a:extLst>
          </p:cNvPr>
          <p:cNvSpPr>
            <a:spLocks noGrp="1"/>
          </p:cNvSpPr>
          <p:nvPr>
            <p:ph type="title"/>
          </p:nvPr>
        </p:nvSpPr>
        <p:spPr/>
        <p:txBody>
          <a:bodyPr/>
          <a:lstStyle/>
          <a:p>
            <a:r>
              <a:rPr lang="en-US" sz="2400" dirty="0"/>
              <a:t>Conclusions</a:t>
            </a:r>
            <a:endParaRPr lang="en-US" dirty="0"/>
          </a:p>
        </p:txBody>
      </p:sp>
      <p:sp>
        <p:nvSpPr>
          <p:cNvPr id="3" name="Content Placeholder 2">
            <a:extLst>
              <a:ext uri="{FF2B5EF4-FFF2-40B4-BE49-F238E27FC236}">
                <a16:creationId xmlns:a16="http://schemas.microsoft.com/office/drawing/2014/main" id="{A1A57A2C-4616-1249-ABAD-9DD176840EE6}"/>
              </a:ext>
            </a:extLst>
          </p:cNvPr>
          <p:cNvSpPr>
            <a:spLocks noGrp="1"/>
          </p:cNvSpPr>
          <p:nvPr>
            <p:ph idx="1"/>
          </p:nvPr>
        </p:nvSpPr>
        <p:spPr/>
        <p:txBody>
          <a:bodyPr>
            <a:normAutofit/>
          </a:bodyPr>
          <a:lstStyle/>
          <a:p>
            <a:r>
              <a:rPr lang="en-US" sz="2500" dirty="0"/>
              <a:t>Infants and young children were engaged in one-on-one verbal interactions less than older individuals</a:t>
            </a:r>
          </a:p>
          <a:p>
            <a:r>
              <a:rPr lang="en-US" sz="2500" dirty="0"/>
              <a:t>The amount of child-directed speech increased with child’s age with directed and non-directed speech equaling out around 8-11 years old</a:t>
            </a:r>
          </a:p>
          <a:p>
            <a:r>
              <a:rPr lang="en-US" sz="2500" dirty="0"/>
              <a:t>The actors who engaged in child-directed speech varied as a function of the child’s age</a:t>
            </a:r>
          </a:p>
          <a:p>
            <a:endParaRPr lang="en-US" sz="2100" dirty="0"/>
          </a:p>
        </p:txBody>
      </p:sp>
      <p:sp>
        <p:nvSpPr>
          <p:cNvPr id="5" name="Footer Placeholder 3"/>
          <p:cNvSpPr txBox="1">
            <a:spLocks/>
          </p:cNvSpPr>
          <p:nvPr/>
        </p:nvSpPr>
        <p:spPr>
          <a:xfrm>
            <a:off x="3886200" y="6430377"/>
            <a:ext cx="5187908"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675" kern="1200" cap="all">
                <a:solidFill>
                  <a:schemeClr val="accent2"/>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200" dirty="0">
                <a:solidFill>
                  <a:srgbClr val="ED8428"/>
                </a:solidFill>
              </a:rPr>
              <a:t>Lopez</a:t>
            </a:r>
          </a:p>
        </p:txBody>
      </p:sp>
    </p:spTree>
    <p:extLst>
      <p:ext uri="{BB962C8B-B14F-4D97-AF65-F5344CB8AC3E}">
        <p14:creationId xmlns:p14="http://schemas.microsoft.com/office/powerpoint/2010/main" val="1356082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previous work</a:t>
            </a:r>
          </a:p>
        </p:txBody>
      </p:sp>
      <p:pic>
        <p:nvPicPr>
          <p:cNvPr id="4" name="Content Placeholder 3">
            <a:extLst>
              <a:ext uri="{FF2B5EF4-FFF2-40B4-BE49-F238E27FC236}">
                <a16:creationId xmlns:a16="http://schemas.microsoft.com/office/drawing/2014/main" id="{D117097F-021D-1346-ABE7-EC49C1E06689}"/>
              </a:ext>
            </a:extLst>
          </p:cNvPr>
          <p:cNvPicPr>
            <a:picLocks noGrp="1" noChangeAspect="1"/>
          </p:cNvPicPr>
          <p:nvPr>
            <p:ph idx="1"/>
          </p:nvPr>
        </p:nvPicPr>
        <p:blipFill>
          <a:blip r:embed="rId2"/>
          <a:stretch>
            <a:fillRect/>
          </a:stretch>
        </p:blipFill>
        <p:spPr>
          <a:xfrm>
            <a:off x="1524000" y="1828800"/>
            <a:ext cx="6314953" cy="5133975"/>
          </a:xfrm>
          <a:prstGeom prst="rect">
            <a:avLst/>
          </a:prstGeom>
        </p:spPr>
      </p:pic>
      <p:sp>
        <p:nvSpPr>
          <p:cNvPr id="5" name="Footer Placeholder 3"/>
          <p:cNvSpPr txBox="1">
            <a:spLocks/>
          </p:cNvSpPr>
          <p:nvPr/>
        </p:nvSpPr>
        <p:spPr>
          <a:xfrm>
            <a:off x="3886200" y="6430377"/>
            <a:ext cx="5187908"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675" kern="1200" cap="all">
                <a:solidFill>
                  <a:schemeClr val="accent2"/>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200" dirty="0">
                <a:solidFill>
                  <a:srgbClr val="ED8428"/>
                </a:solidFill>
              </a:rPr>
              <a:t>Lopez</a:t>
            </a:r>
          </a:p>
        </p:txBody>
      </p:sp>
      <p:sp>
        <p:nvSpPr>
          <p:cNvPr id="6" name="Rectangle 5"/>
          <p:cNvSpPr/>
          <p:nvPr/>
        </p:nvSpPr>
        <p:spPr>
          <a:xfrm>
            <a:off x="1600200" y="4243387"/>
            <a:ext cx="5715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046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previous work</a:t>
            </a:r>
          </a:p>
        </p:txBody>
      </p:sp>
      <p:pic>
        <p:nvPicPr>
          <p:cNvPr id="4" name="Content Placeholder 3"/>
          <p:cNvPicPr>
            <a:picLocks noGrp="1" noChangeAspect="1"/>
          </p:cNvPicPr>
          <p:nvPr>
            <p:ph idx="1"/>
          </p:nvPr>
        </p:nvPicPr>
        <p:blipFill>
          <a:blip r:embed="rId2"/>
          <a:stretch>
            <a:fillRect/>
          </a:stretch>
        </p:blipFill>
        <p:spPr>
          <a:xfrm>
            <a:off x="184720" y="1828800"/>
            <a:ext cx="8774559" cy="3359062"/>
          </a:xfrm>
          <a:prstGeom prst="rect">
            <a:avLst/>
          </a:prstGeom>
        </p:spPr>
      </p:pic>
      <p:sp>
        <p:nvSpPr>
          <p:cNvPr id="5" name="Rectangle 4"/>
          <p:cNvSpPr/>
          <p:nvPr/>
        </p:nvSpPr>
        <p:spPr>
          <a:xfrm>
            <a:off x="3962400" y="3601178"/>
            <a:ext cx="304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 y="4267200"/>
            <a:ext cx="8997908" cy="2417740"/>
          </a:xfrm>
          <a:prstGeom prst="rect">
            <a:avLst/>
          </a:prstGeom>
        </p:spPr>
      </p:pic>
      <p:sp>
        <p:nvSpPr>
          <p:cNvPr id="7" name="Rectangle 6"/>
          <p:cNvSpPr/>
          <p:nvPr/>
        </p:nvSpPr>
        <p:spPr>
          <a:xfrm>
            <a:off x="2824976" y="4800600"/>
            <a:ext cx="1524000" cy="1143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p:cNvSpPr txBox="1">
            <a:spLocks/>
          </p:cNvSpPr>
          <p:nvPr/>
        </p:nvSpPr>
        <p:spPr>
          <a:xfrm>
            <a:off x="3886200" y="6430377"/>
            <a:ext cx="5187908"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675" kern="1200" cap="all">
                <a:solidFill>
                  <a:schemeClr val="accent2"/>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200" dirty="0">
                <a:solidFill>
                  <a:srgbClr val="ED8428"/>
                </a:solidFill>
              </a:rPr>
              <a:t>Lopez</a:t>
            </a:r>
          </a:p>
        </p:txBody>
      </p:sp>
    </p:spTree>
    <p:extLst>
      <p:ext uri="{BB962C8B-B14F-4D97-AF65-F5344CB8AC3E}">
        <p14:creationId xmlns:p14="http://schemas.microsoft.com/office/powerpoint/2010/main" val="1780462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026" name="Picture 2" descr="Amazon Tsimane People Have the Healthiest Hearts - NBC News">
            <a:extLst>
              <a:ext uri="{FF2B5EF4-FFF2-40B4-BE49-F238E27FC236}">
                <a16:creationId xmlns:a16="http://schemas.microsoft.com/office/drawing/2014/main" id="{A79A82AD-BEF1-1A45-A81E-E3D472AED46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1048" b="4365"/>
          <a:stretch/>
        </p:blipFill>
        <p:spPr bwMode="auto">
          <a:xfrm>
            <a:off x="0" y="857250"/>
            <a:ext cx="91439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0958B7-CB01-F14A-BCB4-D17F95AD2730}"/>
              </a:ext>
            </a:extLst>
          </p:cNvPr>
          <p:cNvSpPr>
            <a:spLocks noGrp="1"/>
          </p:cNvSpPr>
          <p:nvPr>
            <p:ph type="ctrTitle"/>
          </p:nvPr>
        </p:nvSpPr>
        <p:spPr>
          <a:xfrm>
            <a:off x="204107" y="2625211"/>
            <a:ext cx="8850086" cy="2175389"/>
          </a:xfrm>
        </p:spPr>
        <p:txBody>
          <a:bodyPr>
            <a:noAutofit/>
          </a:bodyPr>
          <a:lstStyle/>
          <a:p>
            <a:r>
              <a:rPr lang="en-US" sz="2700" b="1" dirty="0">
                <a:latin typeface="Palatino Linotype" panose="02040502050505030304" pitchFamily="18" charset="0"/>
              </a:rPr>
              <a:t>Infant-directed input and literacy effects on phonological processing: Non-word repetition scores among the </a:t>
            </a:r>
            <a:r>
              <a:rPr lang="en-US" sz="2700" b="1" dirty="0" err="1">
                <a:latin typeface="Palatino Linotype" panose="02040502050505030304" pitchFamily="18" charset="0"/>
              </a:rPr>
              <a:t>Tsimane</a:t>
            </a:r>
            <a:r>
              <a:rPr lang="en-US" sz="2700" b="1" dirty="0">
                <a:latin typeface="Palatino Linotype" panose="02040502050505030304" pitchFamily="18" charset="0"/>
              </a:rPr>
              <a:t>’</a:t>
            </a:r>
            <a:br>
              <a:rPr lang="en-US" sz="2700" b="1" dirty="0">
                <a:latin typeface="Palatino Linotype" panose="02040502050505030304" pitchFamily="18" charset="0"/>
              </a:rPr>
            </a:br>
            <a:endParaRPr lang="en-US" sz="2700" dirty="0">
              <a:solidFill>
                <a:srgbClr val="FFFFFF"/>
              </a:solidFill>
              <a:latin typeface="Palatino Linotype" panose="02040502050505030304" pitchFamily="18" charset="0"/>
            </a:endParaRPr>
          </a:p>
        </p:txBody>
      </p:sp>
      <p:sp>
        <p:nvSpPr>
          <p:cNvPr id="3" name="Subtitle 2">
            <a:extLst>
              <a:ext uri="{FF2B5EF4-FFF2-40B4-BE49-F238E27FC236}">
                <a16:creationId xmlns:a16="http://schemas.microsoft.com/office/drawing/2014/main" id="{66A044ED-96CA-F246-873D-5D2BC0E2F7BA}"/>
              </a:ext>
            </a:extLst>
          </p:cNvPr>
          <p:cNvSpPr>
            <a:spLocks noGrp="1"/>
          </p:cNvSpPr>
          <p:nvPr>
            <p:ph type="subTitle" idx="1"/>
          </p:nvPr>
        </p:nvSpPr>
        <p:spPr>
          <a:xfrm>
            <a:off x="1143001" y="4388702"/>
            <a:ext cx="7225406" cy="823796"/>
          </a:xfrm>
        </p:spPr>
        <p:txBody>
          <a:bodyPr>
            <a:normAutofit/>
          </a:bodyPr>
          <a:lstStyle/>
          <a:p>
            <a:r>
              <a:rPr lang="en-US" sz="1200" dirty="0" err="1"/>
              <a:t>Cristia</a:t>
            </a:r>
            <a:r>
              <a:rPr lang="en-US" sz="1200" dirty="0"/>
              <a:t>, A., </a:t>
            </a:r>
            <a:r>
              <a:rPr lang="en-US" sz="1200" dirty="0" err="1"/>
              <a:t>Farabolini</a:t>
            </a:r>
            <a:r>
              <a:rPr lang="en-US" sz="1200" dirty="0"/>
              <a:t>, G., Scaff, C., </a:t>
            </a:r>
            <a:r>
              <a:rPr lang="en-US" sz="1200" dirty="0" err="1"/>
              <a:t>Havron</a:t>
            </a:r>
            <a:r>
              <a:rPr lang="en-US" sz="1200" dirty="0"/>
              <a:t>, N., &amp; Stieglitz, J. (2020). </a:t>
            </a:r>
            <a:r>
              <a:rPr lang="en-US" sz="1200" dirty="0" err="1"/>
              <a:t>PloS</a:t>
            </a:r>
            <a:r>
              <a:rPr lang="en-US" sz="1200" dirty="0"/>
              <a:t> one, 15(9), e0237702.</a:t>
            </a:r>
            <a:r>
              <a:rPr lang="en-US" sz="1200" dirty="0">
                <a:hlinkClick r:id="rId4"/>
              </a:rPr>
              <a:t> </a:t>
            </a:r>
            <a:endParaRPr lang="en-US" sz="1200" dirty="0">
              <a:solidFill>
                <a:srgbClr val="FFFFFF"/>
              </a:solidFill>
            </a:endParaRPr>
          </a:p>
        </p:txBody>
      </p:sp>
      <p:sp>
        <p:nvSpPr>
          <p:cNvPr id="8" name="Subtitle 2">
            <a:extLst>
              <a:ext uri="{FF2B5EF4-FFF2-40B4-BE49-F238E27FC236}">
                <a16:creationId xmlns:a16="http://schemas.microsoft.com/office/drawing/2014/main" id="{C1393F07-0571-3E4A-8B1A-D4D39AAB3B50}"/>
              </a:ext>
            </a:extLst>
          </p:cNvPr>
          <p:cNvSpPr txBox="1">
            <a:spLocks/>
          </p:cNvSpPr>
          <p:nvPr/>
        </p:nvSpPr>
        <p:spPr>
          <a:xfrm>
            <a:off x="3131004" y="5288217"/>
            <a:ext cx="2881993" cy="612322"/>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spcBef>
                <a:spcPts val="750"/>
              </a:spcBef>
              <a:spcAft>
                <a:spcPts val="0"/>
              </a:spcAft>
            </a:pPr>
            <a:r>
              <a:rPr lang="en-US" sz="1800" dirty="0">
                <a:solidFill>
                  <a:prstClr val="white"/>
                </a:solidFill>
                <a:latin typeface="Palatino Linotype" panose="02040502050505030304" pitchFamily="18" charset="0"/>
              </a:rPr>
              <a:t>Manuela Jaramillo</a:t>
            </a:r>
          </a:p>
          <a:p>
            <a:pPr defTabSz="685800" fontAlgn="auto">
              <a:spcBef>
                <a:spcPts val="750"/>
              </a:spcBef>
              <a:spcAft>
                <a:spcPts val="0"/>
              </a:spcAft>
            </a:pPr>
            <a:r>
              <a:rPr lang="en-US" sz="1800" dirty="0">
                <a:solidFill>
                  <a:srgbClr val="FFFFFF"/>
                </a:solidFill>
                <a:latin typeface="Palatino Linotype" panose="02040502050505030304" pitchFamily="18" charset="0"/>
              </a:rPr>
              <a:t>February 9, 2021</a:t>
            </a:r>
          </a:p>
        </p:txBody>
      </p:sp>
    </p:spTree>
    <p:extLst>
      <p:ext uri="{BB962C8B-B14F-4D97-AF65-F5344CB8AC3E}">
        <p14:creationId xmlns:p14="http://schemas.microsoft.com/office/powerpoint/2010/main" val="256797249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A65801D-EAFB-4844-849B-FF639D3A5BE8}"/>
              </a:ext>
            </a:extLst>
          </p:cNvPr>
          <p:cNvSpPr>
            <a:spLocks noGrp="1"/>
          </p:cNvSpPr>
          <p:nvPr>
            <p:ph type="title"/>
          </p:nvPr>
        </p:nvSpPr>
        <p:spPr>
          <a:xfrm>
            <a:off x="313182" y="1134824"/>
            <a:ext cx="8515350" cy="994172"/>
          </a:xfrm>
        </p:spPr>
        <p:txBody>
          <a:bodyPr>
            <a:normAutofit/>
          </a:bodyPr>
          <a:lstStyle/>
          <a:p>
            <a:r>
              <a:rPr lang="en-US" sz="2400" dirty="0">
                <a:latin typeface="Palatino Linotype" panose="02040502050505030304" pitchFamily="18" charset="0"/>
                <a:cs typeface="Kokonor" pitchFamily="2" charset="0"/>
              </a:rPr>
              <a:t>Infant-directed input and literacy effects on phonological processing: Non-word repetition scores among the </a:t>
            </a:r>
            <a:r>
              <a:rPr lang="en-US" sz="2400" dirty="0" err="1">
                <a:latin typeface="Palatino Linotype" panose="02040502050505030304" pitchFamily="18" charset="0"/>
                <a:cs typeface="Kokonor" pitchFamily="2" charset="0"/>
              </a:rPr>
              <a:t>Tsimane</a:t>
            </a:r>
            <a:r>
              <a:rPr lang="en-US" sz="2400" dirty="0">
                <a:latin typeface="Palatino Linotype" panose="02040502050505030304" pitchFamily="18" charset="0"/>
                <a:cs typeface="Kokonor" pitchFamily="2" charset="0"/>
              </a:rPr>
              <a: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55E6704-0667-794B-8F2F-BD1B0E190AC5}"/>
              </a:ext>
            </a:extLst>
          </p:cNvPr>
          <p:cNvSpPr>
            <a:spLocks noGrp="1"/>
          </p:cNvSpPr>
          <p:nvPr>
            <p:ph idx="1"/>
          </p:nvPr>
        </p:nvSpPr>
        <p:spPr>
          <a:xfrm>
            <a:off x="628650" y="2304288"/>
            <a:ext cx="7886700" cy="3188970"/>
          </a:xfrm>
        </p:spPr>
        <p:txBody>
          <a:bodyPr>
            <a:normAutofit fontScale="92500" lnSpcReduction="10000"/>
          </a:bodyPr>
          <a:lstStyle/>
          <a:p>
            <a:pPr marL="0" indent="0">
              <a:buNone/>
            </a:pPr>
            <a:r>
              <a:rPr lang="en-US" sz="1500">
                <a:latin typeface="Palatino Linotype" panose="02040502050505030304" pitchFamily="18" charset="0"/>
                <a:cs typeface="Kokonor" pitchFamily="2" charset="0"/>
              </a:rPr>
              <a:t>Terminology</a:t>
            </a:r>
          </a:p>
          <a:p>
            <a:r>
              <a:rPr lang="en-US" sz="1500">
                <a:latin typeface="Palatino Linotype" panose="02040502050505030304" pitchFamily="18" charset="0"/>
                <a:cs typeface="Kokonor" pitchFamily="2" charset="0"/>
              </a:rPr>
              <a:t>Infant directed input = Talking to infants </a:t>
            </a:r>
          </a:p>
          <a:p>
            <a:r>
              <a:rPr lang="en-US" sz="1500">
                <a:latin typeface="Palatino Linotype" panose="02040502050505030304" pitchFamily="18" charset="0"/>
                <a:cs typeface="Kokonor" pitchFamily="2" charset="0"/>
              </a:rPr>
              <a:t>Literacy effects = Effect of going to school/being able to read </a:t>
            </a:r>
          </a:p>
          <a:p>
            <a:r>
              <a:rPr lang="en-US" sz="1500">
                <a:latin typeface="Palatino Linotype" panose="02040502050505030304" pitchFamily="18" charset="0"/>
                <a:cs typeface="Kokonor" pitchFamily="2" charset="0"/>
              </a:rPr>
              <a:t>Phonological processing = The ability to process sounds (i.e. phonemes) in one’s own language </a:t>
            </a:r>
          </a:p>
          <a:p>
            <a:r>
              <a:rPr lang="en-US" sz="1500">
                <a:latin typeface="Palatino Linotype" panose="02040502050505030304" pitchFamily="18" charset="0"/>
                <a:cs typeface="Kokonor" pitchFamily="2" charset="0"/>
              </a:rPr>
              <a:t>Non-word repetition = A way to measure phonological processing that involves repeating back spoken “non-words”</a:t>
            </a:r>
          </a:p>
          <a:p>
            <a:pPr lvl="1"/>
            <a:r>
              <a:rPr lang="en-US" sz="1500">
                <a:latin typeface="Palatino Linotype" panose="02040502050505030304" pitchFamily="18" charset="0"/>
                <a:cs typeface="Kokonor" pitchFamily="2" charset="0"/>
              </a:rPr>
              <a:t>Example of an English non-word = beng; you say beng, can I pronounce beng back correctly? </a:t>
            </a:r>
          </a:p>
          <a:p>
            <a:pPr lvl="1"/>
            <a:r>
              <a:rPr lang="en-US" sz="1500">
                <a:latin typeface="Palatino Linotype" panose="02040502050505030304" pitchFamily="18" charset="0"/>
                <a:cs typeface="Kokonor" pitchFamily="2" charset="0"/>
              </a:rPr>
              <a:t>Example of a Tsimane’ non-word = fisek; you say fisek, can I pronounce fisek back correctly? </a:t>
            </a:r>
          </a:p>
          <a:p>
            <a:r>
              <a:rPr lang="en-US" sz="1500">
                <a:latin typeface="Palatino Linotype" panose="02040502050505030304" pitchFamily="18" charset="0"/>
                <a:cs typeface="Kokonor" pitchFamily="2" charset="0"/>
              </a:rPr>
              <a:t>Tsimane’ = Indigenous group in Bolivia that is known for only speaking to their infants an average of 1 minute per hour AND only 18% of them are literate (i.e. go to school/can read) AND they ONLY speak Tsimane’</a:t>
            </a:r>
          </a:p>
          <a:p>
            <a:endParaRPr lang="en-US" sz="1500">
              <a:latin typeface="Palatino Linotype" panose="02040502050505030304" pitchFamily="18" charset="0"/>
              <a:cs typeface="Kokonor" pitchFamily="2" charset="0"/>
            </a:endParaRPr>
          </a:p>
        </p:txBody>
      </p:sp>
    </p:spTree>
    <p:extLst>
      <p:ext uri="{BB962C8B-B14F-4D97-AF65-F5344CB8AC3E}">
        <p14:creationId xmlns:p14="http://schemas.microsoft.com/office/powerpoint/2010/main" val="15835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A317041-6AB6-7E4D-9C5C-0985BA04A5B4}"/>
              </a:ext>
            </a:extLst>
          </p:cNvPr>
          <p:cNvSpPr>
            <a:spLocks noGrp="1"/>
          </p:cNvSpPr>
          <p:nvPr>
            <p:ph type="title"/>
          </p:nvPr>
        </p:nvSpPr>
        <p:spPr>
          <a:xfrm>
            <a:off x="501777" y="1134824"/>
            <a:ext cx="8515350" cy="994172"/>
          </a:xfrm>
        </p:spPr>
        <p:txBody>
          <a:bodyPr>
            <a:normAutofit/>
          </a:bodyPr>
          <a:lstStyle/>
          <a:p>
            <a:r>
              <a:rPr lang="en-US" sz="3000" dirty="0">
                <a:latin typeface="Palatino Linotype" panose="02040502050505030304" pitchFamily="18" charset="0"/>
              </a:rPr>
              <a:t>Does linguistic processing vary across cultures?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E33F38-5B7F-8A4C-B7DE-7F9042B4E9C1}"/>
              </a:ext>
            </a:extLst>
          </p:cNvPr>
          <p:cNvSpPr>
            <a:spLocks noGrp="1"/>
          </p:cNvSpPr>
          <p:nvPr>
            <p:ph idx="1"/>
          </p:nvPr>
        </p:nvSpPr>
        <p:spPr>
          <a:xfrm>
            <a:off x="628650" y="2304288"/>
            <a:ext cx="7886700" cy="3188970"/>
          </a:xfrm>
        </p:spPr>
        <p:txBody>
          <a:bodyPr>
            <a:normAutofit/>
          </a:bodyPr>
          <a:lstStyle/>
          <a:p>
            <a:r>
              <a:rPr lang="en-US" sz="1650" dirty="0">
                <a:latin typeface="Palatino Linotype" panose="02040502050505030304" pitchFamily="18" charset="0"/>
              </a:rPr>
              <a:t>Maybe! Possibly as a function of 1) infant-directed input and 2) schooling and literacy. </a:t>
            </a:r>
          </a:p>
          <a:p>
            <a:r>
              <a:rPr lang="en-US" sz="1650" dirty="0">
                <a:latin typeface="Palatino Linotype" panose="02040502050505030304" pitchFamily="18" charset="0"/>
              </a:rPr>
              <a:t>When learning to speak and to perceive language, humans (likely) develop “short-hand-like” phonological representations to make the process of phonological processing very efficient.  </a:t>
            </a:r>
          </a:p>
        </p:txBody>
      </p:sp>
    </p:spTree>
    <p:extLst>
      <p:ext uri="{BB962C8B-B14F-4D97-AF65-F5344CB8AC3E}">
        <p14:creationId xmlns:p14="http://schemas.microsoft.com/office/powerpoint/2010/main" val="1343088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2405DDA-6592-0D41-B526-1FC6680A9DA6}"/>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Infant-directed input</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D6BC0E26-32A6-0249-BD4F-DD1E75CD26E9}"/>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Something happens in the mind/brain of infants whereby phonological processing is rendered more efficient through EXPERIENCE</a:t>
            </a:r>
          </a:p>
          <a:p>
            <a:pPr lvl="1"/>
            <a:r>
              <a:rPr lang="en-US" sz="1650">
                <a:latin typeface="Palatino Linotype" panose="02040502050505030304" pitchFamily="18" charset="0"/>
              </a:rPr>
              <a:t>Thus- a basis for why talking to infants and babies is important! </a:t>
            </a:r>
          </a:p>
          <a:p>
            <a:r>
              <a:rPr lang="en-US" sz="1650">
                <a:latin typeface="Palatino Linotype" panose="02040502050505030304" pitchFamily="18" charset="0"/>
              </a:rPr>
              <a:t>To what extent and how does infant-directed input impact adult phonological processing efficiency, though? To what extent= is one of the goals of this paper.</a:t>
            </a:r>
          </a:p>
          <a:p>
            <a:r>
              <a:rPr lang="en-US" sz="1650">
                <a:latin typeface="Palatino Linotype" panose="02040502050505030304" pitchFamily="18" charset="0"/>
              </a:rPr>
              <a:t>How? </a:t>
            </a:r>
          </a:p>
          <a:p>
            <a:r>
              <a:rPr lang="en-US" sz="1650">
                <a:latin typeface="Palatino Linotype" panose="02040502050505030304" pitchFamily="18" charset="0"/>
              </a:rPr>
              <a:t>Some theorists argue that lexical development may play a role in phonological processing. As a mediator, of sorts. </a:t>
            </a:r>
          </a:p>
          <a:p>
            <a:r>
              <a:rPr lang="en-US" sz="1650">
                <a:latin typeface="Palatino Linotype" panose="02040502050505030304" pitchFamily="18" charset="0"/>
              </a:rPr>
              <a:t>Thus, some argue that child-directed input </a:t>
            </a:r>
            <a:r>
              <a:rPr lang="en-US" sz="1650">
                <a:latin typeface="Palatino Linotype" panose="02040502050505030304" pitchFamily="18" charset="0"/>
                <a:sym typeface="Wingdings" pitchFamily="2" charset="2"/>
              </a:rPr>
              <a:t> lexical processing (ability to process words)  phonological processing (ability to process sounds) </a:t>
            </a:r>
          </a:p>
          <a:p>
            <a:r>
              <a:rPr lang="en-US" sz="1650">
                <a:latin typeface="Palatino Linotype" panose="02040502050505030304" pitchFamily="18" charset="0"/>
              </a:rPr>
              <a:t>If we talk to babies more, they acquire more experience to new words. </a:t>
            </a:r>
          </a:p>
        </p:txBody>
      </p:sp>
    </p:spTree>
    <p:extLst>
      <p:ext uri="{BB962C8B-B14F-4D97-AF65-F5344CB8AC3E}">
        <p14:creationId xmlns:p14="http://schemas.microsoft.com/office/powerpoint/2010/main" val="916972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D2D3517-FEEE-CF48-92ED-C12CB982CD9F}"/>
              </a:ext>
            </a:extLst>
          </p:cNvPr>
          <p:cNvSpPr>
            <a:spLocks noGrp="1"/>
          </p:cNvSpPr>
          <p:nvPr>
            <p:ph type="title"/>
          </p:nvPr>
        </p:nvSpPr>
        <p:spPr>
          <a:xfrm>
            <a:off x="628650" y="1131094"/>
            <a:ext cx="7886700" cy="994172"/>
          </a:xfrm>
        </p:spPr>
        <p:txBody>
          <a:bodyPr>
            <a:normAutofit fontScale="90000"/>
          </a:bodyPr>
          <a:lstStyle/>
          <a:p>
            <a:r>
              <a:rPr lang="en-US" sz="3750" dirty="0">
                <a:latin typeface="Palatino Linotype" panose="02040502050505030304" pitchFamily="18" charset="0"/>
              </a:rPr>
              <a:t>Critical period of infant-directed input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28177CA-ACDE-B942-8699-36D385C8999F}"/>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Unclear if there is a critical period for infant-directed input to play a major role on phonological processing. </a:t>
            </a:r>
          </a:p>
          <a:p>
            <a:r>
              <a:rPr lang="en-US" sz="1650">
                <a:latin typeface="Palatino Linotype" panose="02040502050505030304" pitchFamily="18" charset="0"/>
              </a:rPr>
              <a:t>Therefore: </a:t>
            </a:r>
          </a:p>
          <a:p>
            <a:pPr lvl="1"/>
            <a:r>
              <a:rPr lang="en-US" sz="1650">
                <a:latin typeface="Palatino Linotype" panose="02040502050505030304" pitchFamily="18" charset="0"/>
              </a:rPr>
              <a:t>Assess schooling to see if that changes anything </a:t>
            </a:r>
          </a:p>
          <a:p>
            <a:pPr lvl="1"/>
            <a:r>
              <a:rPr lang="en-US" sz="1650">
                <a:latin typeface="Palatino Linotype" panose="02040502050505030304" pitchFamily="18" charset="0"/>
              </a:rPr>
              <a:t>Assess adults vs children in the same culture to see if phonological processing improves with time</a:t>
            </a:r>
          </a:p>
          <a:p>
            <a:endParaRPr lang="en-US" sz="1650">
              <a:latin typeface="Palatino Linotype" panose="02040502050505030304" pitchFamily="18" charset="0"/>
            </a:endParaRPr>
          </a:p>
          <a:p>
            <a:endParaRPr lang="en-US" sz="1650">
              <a:latin typeface="Palatino Linotype" panose="02040502050505030304" pitchFamily="18" charset="0"/>
            </a:endParaRPr>
          </a:p>
        </p:txBody>
      </p:sp>
    </p:spTree>
    <p:extLst>
      <p:ext uri="{BB962C8B-B14F-4D97-AF65-F5344CB8AC3E}">
        <p14:creationId xmlns:p14="http://schemas.microsoft.com/office/powerpoint/2010/main" val="3859150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4E0C5C6-11A8-DC4D-9E9F-888800EC6D47}"/>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Schooling/literacy training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82FA692-7295-6F45-B039-049B21217E7D}"/>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Does schooling/literacy only affect performance on the conscious manipulation of speech (e.g. say as many words as you can that start with the letter P) OR does it ALSO affect phonological processing (reminder: this is the ability to process sounds)? </a:t>
            </a:r>
          </a:p>
          <a:p>
            <a:r>
              <a:rPr lang="en-US" sz="1650">
                <a:latin typeface="Palatino Linotype" panose="02040502050505030304" pitchFamily="18" charset="0"/>
              </a:rPr>
              <a:t>Past research (n=6 studies) on relationship between NWR and literacy shows insufficient evidence to support that literacy training/schooling leads to development of short-hand-like phonological representations </a:t>
            </a:r>
          </a:p>
          <a:p>
            <a:pPr lvl="1"/>
            <a:r>
              <a:rPr lang="en-US" sz="1650">
                <a:latin typeface="Palatino Linotype" panose="02040502050505030304" pitchFamily="18" charset="0"/>
              </a:rPr>
              <a:t>We need more studies! This one is interesting because done with Tsimane’ </a:t>
            </a:r>
          </a:p>
          <a:p>
            <a:r>
              <a:rPr lang="en-US" sz="1650">
                <a:latin typeface="Palatino Linotype" panose="02040502050505030304" pitchFamily="18" charset="0"/>
              </a:rPr>
              <a:t>Furthermore, SES = there is too weak of an effect between SES and NWR to say that they are related</a:t>
            </a:r>
          </a:p>
        </p:txBody>
      </p:sp>
    </p:spTree>
    <p:extLst>
      <p:ext uri="{BB962C8B-B14F-4D97-AF65-F5344CB8AC3E}">
        <p14:creationId xmlns:p14="http://schemas.microsoft.com/office/powerpoint/2010/main" val="3533689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C300F41-0AFB-4249-804F-80B20C5CD983}"/>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NWR (non-word repetition)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0A75CDE-659B-9D45-A29D-D52B459FDC98}"/>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“Imitation game”</a:t>
            </a:r>
          </a:p>
          <a:p>
            <a:r>
              <a:rPr lang="en-US" sz="1650">
                <a:latin typeface="Palatino Linotype" panose="02040502050505030304" pitchFamily="18" charset="0"/>
              </a:rPr>
              <a:t>Task where participants hear phonologically grammatical but meaningless words and are asked to repeat them back, out loud</a:t>
            </a:r>
          </a:p>
          <a:p>
            <a:r>
              <a:rPr lang="en-US" sz="1650">
                <a:latin typeface="Palatino Linotype" panose="02040502050505030304" pitchFamily="18" charset="0"/>
              </a:rPr>
              <a:t>This task is a robust predictor of later literacy </a:t>
            </a:r>
          </a:p>
          <a:p>
            <a:r>
              <a:rPr lang="en-US" sz="1650">
                <a:latin typeface="Palatino Linotype" panose="02040502050505030304" pitchFamily="18" charset="0"/>
              </a:rPr>
              <a:t>This task also correlates with lexical development (which as a reminder, means vocabulary)</a:t>
            </a:r>
          </a:p>
          <a:p>
            <a:r>
              <a:rPr lang="en-US" sz="1650">
                <a:latin typeface="Palatino Linotype" panose="02040502050505030304" pitchFamily="18" charset="0"/>
              </a:rPr>
              <a:t>Example of an English non-word = beng </a:t>
            </a:r>
          </a:p>
          <a:p>
            <a:r>
              <a:rPr lang="en-US" sz="1650">
                <a:latin typeface="Palatino Linotype" panose="02040502050505030304" pitchFamily="18" charset="0"/>
              </a:rPr>
              <a:t>Example of a Tsimane’ non-word = fisek </a:t>
            </a:r>
          </a:p>
          <a:p>
            <a:endParaRPr lang="en-US" sz="1650">
              <a:latin typeface="Palatino Linotype" panose="02040502050505030304" pitchFamily="18" charset="0"/>
            </a:endParaRPr>
          </a:p>
          <a:p>
            <a:endParaRPr lang="en-US" sz="1650">
              <a:latin typeface="Palatino Linotype" panose="02040502050505030304" pitchFamily="18" charset="0"/>
            </a:endParaRPr>
          </a:p>
        </p:txBody>
      </p:sp>
    </p:spTree>
    <p:extLst>
      <p:ext uri="{BB962C8B-B14F-4D97-AF65-F5344CB8AC3E}">
        <p14:creationId xmlns:p14="http://schemas.microsoft.com/office/powerpoint/2010/main" val="1836199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999" y="6410592"/>
            <a:ext cx="708121" cy="225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109"/>
          <a:stretch/>
        </p:blipFill>
        <p:spPr bwMode="auto">
          <a:xfrm>
            <a:off x="4213440" y="0"/>
            <a:ext cx="4930560" cy="62460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729670" y="6398461"/>
            <a:ext cx="3918240" cy="428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Marc H. Bornstein et al. PNAS 2017;114:45:E9465-E9473</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100" b="1" i="0" u="none" strike="noStrike" kern="1200" cap="none" spc="0" normalizeH="0" baseline="0" noProof="0" dirty="0" err="1">
                <a:ln>
                  <a:noFill/>
                </a:ln>
                <a:solidFill>
                  <a:srgbClr val="000000"/>
                </a:solidFill>
                <a:effectLst/>
                <a:uLnTx/>
                <a:uFillTx/>
                <a:latin typeface="Arial" panose="020B0604020202020204" pitchFamily="34" charset="0"/>
                <a:ea typeface="+mn-ea"/>
              </a:rPr>
              <a:t>Behavioral</a:t>
            </a:r>
            <a:r>
              <a:rPr kumimoji="0" lang="en-GB" altLang="en-US" sz="1100" b="1" i="0" u="none" strike="noStrike" kern="1200" cap="none" spc="0" normalizeH="0" baseline="0" noProof="0" dirty="0">
                <a:ln>
                  <a:noFill/>
                </a:ln>
                <a:solidFill>
                  <a:srgbClr val="000000"/>
                </a:solidFill>
                <a:effectLst/>
                <a:uLnTx/>
                <a:uFillTx/>
                <a:latin typeface="Arial" panose="020B0604020202020204" pitchFamily="34" charset="0"/>
                <a:ea typeface="+mn-ea"/>
              </a:rPr>
              <a:t> and fMRI responses to human infant cries. </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endPar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85725" marR="0" lvl="0" indent="-85725"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ea typeface="+mn-ea"/>
              </a:rPr>
              <a:t>©2017 by National Academy of Sciences</a:t>
            </a:r>
          </a:p>
        </p:txBody>
      </p:sp>
      <p:sp>
        <p:nvSpPr>
          <p:cNvPr id="6" name="Title 1">
            <a:extLst>
              <a:ext uri="{FF2B5EF4-FFF2-40B4-BE49-F238E27FC236}">
                <a16:creationId xmlns:a16="http://schemas.microsoft.com/office/drawing/2014/main" id="{050959F4-19C4-45D5-8692-E4FC2704E8E6}"/>
              </a:ext>
            </a:extLst>
          </p:cNvPr>
          <p:cNvSpPr txBox="1">
            <a:spLocks/>
          </p:cNvSpPr>
          <p:nvPr/>
        </p:nvSpPr>
        <p:spPr>
          <a:xfrm>
            <a:off x="400050" y="635587"/>
            <a:ext cx="3813390" cy="132556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a:ln>
                  <a:noFill/>
                </a:ln>
                <a:solidFill>
                  <a:srgbClr val="F0AD00">
                    <a:satMod val="150000"/>
                  </a:srgbClr>
                </a:solidFill>
                <a:effectLst/>
                <a:uLnTx/>
                <a:uFillTx/>
                <a:latin typeface="Corbel"/>
                <a:ea typeface="+mj-ea"/>
                <a:cs typeface="+mj-cs"/>
              </a:rPr>
              <a:t>General</a:t>
            </a:r>
            <a:r>
              <a:rPr kumimoji="0" lang="en-US" sz="5400" b="1" i="0" u="none" strike="noStrike" kern="1200" cap="none" spc="0" normalizeH="0" baseline="0" noProof="0">
                <a:ln>
                  <a:noFill/>
                </a:ln>
                <a:solidFill>
                  <a:srgbClr val="F0AD00">
                    <a:satMod val="150000"/>
                  </a:srgbClr>
                </a:solidFill>
                <a:effectLst/>
                <a:uLnTx/>
                <a:uFillTx/>
                <a:latin typeface="Corbel"/>
                <a:ea typeface="+mj-ea"/>
                <a:cs typeface="+mj-cs"/>
              </a:rPr>
              <a:t> responses to cry:</a:t>
            </a:r>
            <a:br>
              <a:rPr kumimoji="0" lang="en-US" sz="5400" b="1" i="0" u="none" strike="noStrike" kern="1200" cap="none" spc="0" normalizeH="0" baseline="0" noProof="0">
                <a:ln>
                  <a:noFill/>
                </a:ln>
                <a:solidFill>
                  <a:srgbClr val="F0AD00">
                    <a:satMod val="150000"/>
                  </a:srgbClr>
                </a:solidFill>
                <a:effectLst/>
                <a:uLnTx/>
                <a:uFillTx/>
                <a:latin typeface="Corbel"/>
                <a:ea typeface="+mj-ea"/>
                <a:cs typeface="+mj-cs"/>
              </a:rPr>
            </a:br>
            <a:r>
              <a:rPr kumimoji="0" lang="en-US" sz="5400" b="1" i="0" u="none" strike="noStrike" kern="1200" cap="none" spc="0" normalizeH="0" baseline="0" noProof="0">
                <a:ln>
                  <a:noFill/>
                </a:ln>
                <a:solidFill>
                  <a:srgbClr val="F0AD00">
                    <a:satMod val="150000"/>
                  </a:srgbClr>
                </a:solidFill>
                <a:effectLst/>
                <a:uLnTx/>
                <a:uFillTx/>
                <a:latin typeface="Corbel"/>
                <a:ea typeface="+mj-ea"/>
                <a:cs typeface="+mj-cs"/>
              </a:rPr>
              <a:t>Pick up &amp; hold, Talk</a:t>
            </a:r>
            <a:endParaRPr kumimoji="0" lang="en-US" sz="5400" b="1" i="0" u="none" strike="noStrike" kern="1200" cap="none" spc="0" normalizeH="0" baseline="0" noProof="0" dirty="0">
              <a:ln>
                <a:noFill/>
              </a:ln>
              <a:solidFill>
                <a:srgbClr val="F0AD00">
                  <a:satMod val="150000"/>
                </a:srgbClr>
              </a:solidFill>
              <a:effectLst/>
              <a:uLnTx/>
              <a:uFillTx/>
              <a:latin typeface="Corbel"/>
              <a:ea typeface="+mj-ea"/>
              <a:cs typeface="+mj-cs"/>
            </a:endParaRPr>
          </a:p>
        </p:txBody>
      </p:sp>
      <p:sp>
        <p:nvSpPr>
          <p:cNvPr id="2" name="Left Brace 1">
            <a:extLst>
              <a:ext uri="{FF2B5EF4-FFF2-40B4-BE49-F238E27FC236}">
                <a16:creationId xmlns:a16="http://schemas.microsoft.com/office/drawing/2014/main" id="{3240769D-F988-3441-AA23-9F037B6DE401}"/>
              </a:ext>
            </a:extLst>
          </p:cNvPr>
          <p:cNvSpPr/>
          <p:nvPr/>
        </p:nvSpPr>
        <p:spPr>
          <a:xfrm>
            <a:off x="3581400" y="3581400"/>
            <a:ext cx="457200" cy="2209800"/>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9125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B12EE92-3D79-B240-BEC2-0BFEA894DB3E}"/>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Aims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1117E51-904D-0640-B71A-1FD60A7D3AC8}"/>
              </a:ext>
            </a:extLst>
          </p:cNvPr>
          <p:cNvSpPr>
            <a:spLocks noGrp="1"/>
          </p:cNvSpPr>
          <p:nvPr>
            <p:ph idx="1"/>
          </p:nvPr>
        </p:nvSpPr>
        <p:spPr>
          <a:xfrm>
            <a:off x="628650" y="2304288"/>
            <a:ext cx="7886700" cy="3188970"/>
          </a:xfrm>
        </p:spPr>
        <p:txBody>
          <a:bodyPr>
            <a:normAutofit/>
          </a:bodyPr>
          <a:lstStyle/>
          <a:p>
            <a:pPr marL="385763" indent="-385763">
              <a:buFont typeface="+mj-lt"/>
              <a:buAutoNum type="arabicPeriod"/>
            </a:pPr>
            <a:r>
              <a:rPr lang="en-US" sz="1650" dirty="0">
                <a:latin typeface="Palatino Linotype" panose="02040502050505030304" pitchFamily="18" charset="0"/>
              </a:rPr>
              <a:t>Assess the long-term effects of low infant-directed input on phonological processing </a:t>
            </a:r>
          </a:p>
          <a:p>
            <a:pPr marL="385763" indent="-385763">
              <a:buFont typeface="+mj-lt"/>
              <a:buAutoNum type="arabicPeriod"/>
            </a:pPr>
            <a:r>
              <a:rPr lang="en-US" sz="1650" dirty="0">
                <a:latin typeface="Palatino Linotype" panose="02040502050505030304" pitchFamily="18" charset="0"/>
              </a:rPr>
              <a:t>Assess the JOINT effect of low infant-directed input AND low literacy on phonological processing </a:t>
            </a:r>
          </a:p>
          <a:p>
            <a:pPr marL="385763" indent="-385763">
              <a:buFont typeface="+mj-lt"/>
              <a:buAutoNum type="arabicPeriod"/>
            </a:pPr>
            <a:r>
              <a:rPr lang="en-US" sz="1650" dirty="0">
                <a:latin typeface="Palatino Linotype" panose="02040502050505030304" pitchFamily="18" charset="0"/>
              </a:rPr>
              <a:t>Assess the phonological processing underlying non-word repetition by comparing three subsets of the </a:t>
            </a:r>
            <a:r>
              <a:rPr lang="en-US" sz="1650" dirty="0" err="1">
                <a:latin typeface="Palatino Linotype" panose="02040502050505030304" pitchFamily="18" charset="0"/>
              </a:rPr>
              <a:t>Tsimane</a:t>
            </a:r>
            <a:r>
              <a:rPr lang="en-US" sz="1650" dirty="0">
                <a:latin typeface="Palatino Linotype" panose="02040502050505030304" pitchFamily="18" charset="0"/>
              </a:rPr>
              <a:t>’ sample </a:t>
            </a:r>
          </a:p>
          <a:p>
            <a:pPr marL="728663" lvl="1" indent="-385763">
              <a:buFont typeface="+mj-lt"/>
              <a:buAutoNum type="arabicPeriod"/>
            </a:pPr>
            <a:r>
              <a:rPr lang="en-US" sz="1650" dirty="0">
                <a:latin typeface="Palatino Linotype" panose="02040502050505030304" pitchFamily="18" charset="0"/>
              </a:rPr>
              <a:t>Children vs. adults </a:t>
            </a:r>
          </a:p>
          <a:p>
            <a:pPr marL="728663" lvl="1" indent="-385763">
              <a:buFont typeface="+mj-lt"/>
              <a:buAutoNum type="arabicPeriod"/>
            </a:pPr>
            <a:r>
              <a:rPr lang="en-US" sz="1650" dirty="0">
                <a:latin typeface="Palatino Linotype" panose="02040502050505030304" pitchFamily="18" charset="0"/>
              </a:rPr>
              <a:t>Readers vs. non-readers (self-reported)</a:t>
            </a:r>
          </a:p>
          <a:p>
            <a:pPr marL="728663" lvl="1" indent="-385763">
              <a:buFont typeface="+mj-lt"/>
              <a:buAutoNum type="arabicPeriod"/>
            </a:pPr>
            <a:r>
              <a:rPr lang="en-US" sz="1650" dirty="0">
                <a:latin typeface="Palatino Linotype" panose="02040502050505030304" pitchFamily="18" charset="0"/>
              </a:rPr>
              <a:t>Completed more school grades vs. completed less school grades </a:t>
            </a:r>
          </a:p>
          <a:p>
            <a:pPr marL="385763" indent="-385763">
              <a:buFont typeface="+mj-lt"/>
              <a:buAutoNum type="arabicPeriod"/>
            </a:pPr>
            <a:endParaRPr lang="en-US" sz="1650" dirty="0">
              <a:latin typeface="Palatino Linotype" panose="02040502050505030304" pitchFamily="18" charset="0"/>
            </a:endParaRPr>
          </a:p>
        </p:txBody>
      </p:sp>
    </p:spTree>
    <p:extLst>
      <p:ext uri="{BB962C8B-B14F-4D97-AF65-F5344CB8AC3E}">
        <p14:creationId xmlns:p14="http://schemas.microsoft.com/office/powerpoint/2010/main" val="15754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81D067E5-D267-4144-A601-92AA296DC531}"/>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Methods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E03C300-DECB-364F-9F59-63729606E58F}"/>
              </a:ext>
            </a:extLst>
          </p:cNvPr>
          <p:cNvSpPr>
            <a:spLocks noGrp="1"/>
          </p:cNvSpPr>
          <p:nvPr>
            <p:ph idx="1"/>
          </p:nvPr>
        </p:nvSpPr>
        <p:spPr>
          <a:xfrm>
            <a:off x="628650" y="2304288"/>
            <a:ext cx="7886700" cy="3188970"/>
          </a:xfrm>
        </p:spPr>
        <p:txBody>
          <a:bodyPr>
            <a:normAutofit lnSpcReduction="10000"/>
          </a:bodyPr>
          <a:lstStyle/>
          <a:p>
            <a:pPr marL="0" indent="0">
              <a:buNone/>
            </a:pPr>
            <a:r>
              <a:rPr lang="en-US" sz="1275" dirty="0">
                <a:latin typeface="Palatino Linotype" panose="02040502050505030304" pitchFamily="18" charset="0"/>
              </a:rPr>
              <a:t>NWR task conducted with both </a:t>
            </a:r>
            <a:r>
              <a:rPr lang="en-US" sz="1275" dirty="0" err="1">
                <a:latin typeface="Palatino Linotype" panose="02040502050505030304" pitchFamily="18" charset="0"/>
              </a:rPr>
              <a:t>Tsimane</a:t>
            </a:r>
            <a:r>
              <a:rPr lang="en-US" sz="1275" dirty="0">
                <a:latin typeface="Palatino Linotype" panose="02040502050505030304" pitchFamily="18" charset="0"/>
              </a:rPr>
              <a:t>’ children (n= 17; 1-12y) and adults (n= 13; 18-60y)</a:t>
            </a:r>
          </a:p>
          <a:p>
            <a:pPr marL="0" indent="0">
              <a:buNone/>
            </a:pPr>
            <a:r>
              <a:rPr lang="en-US" sz="1275" dirty="0">
                <a:latin typeface="Palatino Linotype" panose="02040502050505030304" pitchFamily="18" charset="0"/>
              </a:rPr>
              <a:t>N=9 groups total; 3-9 participants per group</a:t>
            </a:r>
          </a:p>
          <a:p>
            <a:pPr marL="0" indent="0">
              <a:buNone/>
            </a:pPr>
            <a:r>
              <a:rPr lang="en-US" sz="1275" dirty="0">
                <a:latin typeface="Palatino Linotype" panose="02040502050505030304" pitchFamily="18" charset="0"/>
              </a:rPr>
              <a:t>Task took between 1 and 7 minutes per group</a:t>
            </a:r>
          </a:p>
          <a:p>
            <a:pPr marL="0" indent="0">
              <a:buNone/>
            </a:pPr>
            <a:endParaRPr lang="en-US" sz="1275" dirty="0">
              <a:latin typeface="Palatino Linotype" panose="02040502050505030304" pitchFamily="18" charset="0"/>
            </a:endParaRPr>
          </a:p>
          <a:p>
            <a:pPr marL="0" indent="0">
              <a:buNone/>
            </a:pPr>
            <a:endParaRPr lang="en-US" sz="1275" dirty="0">
              <a:latin typeface="Palatino Linotype" panose="02040502050505030304" pitchFamily="18" charset="0"/>
            </a:endParaRPr>
          </a:p>
          <a:p>
            <a:pPr marL="0" indent="0">
              <a:buNone/>
            </a:pPr>
            <a:r>
              <a:rPr lang="en-US" sz="1275" dirty="0">
                <a:latin typeface="Palatino Linotype" panose="02040502050505030304" pitchFamily="18" charset="0"/>
              </a:rPr>
              <a:t>Procedure of NWR task (example </a:t>
            </a:r>
            <a:r>
              <a:rPr lang="en-US" sz="1275" dirty="0" err="1">
                <a:latin typeface="Palatino Linotype" panose="02040502050505030304" pitchFamily="18" charset="0"/>
              </a:rPr>
              <a:t>fisek</a:t>
            </a:r>
            <a:r>
              <a:rPr lang="en-US" sz="1275" dirty="0">
                <a:latin typeface="Palatino Linotype" panose="02040502050505030304" pitchFamily="18" charset="0"/>
              </a:rPr>
              <a:t>)</a:t>
            </a:r>
          </a:p>
          <a:p>
            <a:pPr marL="385763" indent="-385763">
              <a:buFont typeface="+mj-lt"/>
              <a:buAutoNum type="arabicPeriod"/>
            </a:pPr>
            <a:r>
              <a:rPr lang="en-US" sz="1275" dirty="0">
                <a:latin typeface="Palatino Linotype" panose="02040502050505030304" pitchFamily="18" charset="0"/>
              </a:rPr>
              <a:t>Researcher says “</a:t>
            </a:r>
            <a:r>
              <a:rPr lang="en-US" sz="1275" dirty="0" err="1">
                <a:latin typeface="Palatino Linotype" panose="02040502050505030304" pitchFamily="18" charset="0"/>
              </a:rPr>
              <a:t>fisek</a:t>
            </a:r>
            <a:r>
              <a:rPr lang="en-US" sz="1275" dirty="0">
                <a:latin typeface="Palatino Linotype" panose="02040502050505030304" pitchFamily="18" charset="0"/>
              </a:rPr>
              <a:t>” to the Spanish-native </a:t>
            </a:r>
            <a:r>
              <a:rPr lang="en-US" sz="1275" dirty="0" err="1">
                <a:latin typeface="Palatino Linotype" panose="02040502050505030304" pitchFamily="18" charset="0"/>
              </a:rPr>
              <a:t>Tismane</a:t>
            </a:r>
            <a:r>
              <a:rPr lang="en-US" sz="1275" dirty="0">
                <a:latin typeface="Palatino Linotype" panose="02040502050505030304" pitchFamily="18" charset="0"/>
              </a:rPr>
              <a:t>’-speaking research assistant (RA) </a:t>
            </a:r>
          </a:p>
          <a:p>
            <a:pPr marL="385763" indent="-385763">
              <a:buFont typeface="+mj-lt"/>
              <a:buAutoNum type="arabicPeriod"/>
            </a:pPr>
            <a:r>
              <a:rPr lang="en-US" sz="1275" dirty="0" err="1">
                <a:latin typeface="Palatino Linotype" panose="02040502050505030304" pitchFamily="18" charset="0"/>
              </a:rPr>
              <a:t>Tsimane</a:t>
            </a:r>
            <a:r>
              <a:rPr lang="en-US" sz="1275" dirty="0">
                <a:latin typeface="Palatino Linotype" panose="02040502050505030304" pitchFamily="18" charset="0"/>
              </a:rPr>
              <a:t>’-speaking RA says “</a:t>
            </a:r>
            <a:r>
              <a:rPr lang="en-US" sz="1275" dirty="0" err="1">
                <a:latin typeface="Palatino Linotype" panose="02040502050505030304" pitchFamily="18" charset="0"/>
              </a:rPr>
              <a:t>fisek</a:t>
            </a:r>
            <a:r>
              <a:rPr lang="en-US" sz="1275" dirty="0">
                <a:latin typeface="Palatino Linotype" panose="02040502050505030304" pitchFamily="18" charset="0"/>
              </a:rPr>
              <a:t>” to the group</a:t>
            </a:r>
          </a:p>
          <a:p>
            <a:pPr lvl="1"/>
            <a:r>
              <a:rPr lang="en-US" sz="1275" dirty="0">
                <a:latin typeface="Palatino Linotype" panose="02040502050505030304" pitchFamily="18" charset="0"/>
              </a:rPr>
              <a:t>Groups average 1-3 people; usually of the same family; at most, 2 families</a:t>
            </a:r>
          </a:p>
          <a:p>
            <a:pPr marL="385763" indent="-385763">
              <a:buFont typeface="+mj-lt"/>
              <a:buAutoNum type="arabicPeriod"/>
            </a:pPr>
            <a:r>
              <a:rPr lang="en-US" sz="1275" dirty="0">
                <a:latin typeface="Palatino Linotype" panose="02040502050505030304" pitchFamily="18" charset="0"/>
              </a:rPr>
              <a:t>Group of either adults or children say “</a:t>
            </a:r>
            <a:r>
              <a:rPr lang="en-US" sz="1275" dirty="0" err="1">
                <a:latin typeface="Palatino Linotype" panose="02040502050505030304" pitchFamily="18" charset="0"/>
              </a:rPr>
              <a:t>fisek</a:t>
            </a:r>
            <a:r>
              <a:rPr lang="en-US" sz="1275" dirty="0">
                <a:latin typeface="Palatino Linotype" panose="02040502050505030304" pitchFamily="18" charset="0"/>
              </a:rPr>
              <a:t>” back, all together </a:t>
            </a:r>
          </a:p>
          <a:p>
            <a:pPr lvl="1"/>
            <a:r>
              <a:rPr lang="en-US" sz="1275" dirty="0">
                <a:latin typeface="Palatino Linotype" panose="02040502050505030304" pitchFamily="18" charset="0"/>
                <a:sym typeface="Wingdings" pitchFamily="2" charset="2"/>
              </a:rPr>
              <a:t>Audio recorder used: RA and researchers later listened to the audio tapes and provide a score as percent of non-words </a:t>
            </a:r>
            <a:r>
              <a:rPr lang="en-US" sz="1275" u="sng" dirty="0">
                <a:latin typeface="Palatino Linotype" panose="02040502050505030304" pitchFamily="18" charset="0"/>
                <a:sym typeface="Wingdings" pitchFamily="2" charset="2"/>
              </a:rPr>
              <a:t>pronounced correctly</a:t>
            </a:r>
            <a:r>
              <a:rPr lang="en-US" sz="1275" dirty="0">
                <a:latin typeface="Palatino Linotype" panose="02040502050505030304" pitchFamily="18" charset="0"/>
                <a:sym typeface="Wingdings" pitchFamily="2" charset="2"/>
              </a:rPr>
              <a:t> </a:t>
            </a:r>
          </a:p>
          <a:p>
            <a:pPr lvl="2"/>
            <a:r>
              <a:rPr lang="en-US" sz="1275" dirty="0">
                <a:latin typeface="Palatino Linotype" panose="02040502050505030304" pitchFamily="18" charset="0"/>
                <a:sym typeface="Wingdings" pitchFamily="2" charset="2"/>
              </a:rPr>
              <a:t>Example; 7/20 non-words pronounced correctly, then score is 35% </a:t>
            </a:r>
            <a:endParaRPr lang="en-US" sz="1275" dirty="0">
              <a:latin typeface="Palatino Linotype" panose="02040502050505030304" pitchFamily="18" charset="0"/>
            </a:endParaRPr>
          </a:p>
        </p:txBody>
      </p:sp>
    </p:spTree>
    <p:extLst>
      <p:ext uri="{BB962C8B-B14F-4D97-AF65-F5344CB8AC3E}">
        <p14:creationId xmlns:p14="http://schemas.microsoft.com/office/powerpoint/2010/main" val="16152450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81D067E5-D267-4144-A601-92AA296DC531}"/>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Stimuli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A70C715-EE91-5743-8E94-751335598418}"/>
              </a:ext>
            </a:extLst>
          </p:cNvPr>
          <p:cNvPicPr>
            <a:picLocks noChangeAspect="1"/>
          </p:cNvPicPr>
          <p:nvPr/>
        </p:nvPicPr>
        <p:blipFill>
          <a:blip r:embed="rId3"/>
          <a:stretch>
            <a:fillRect/>
          </a:stretch>
        </p:blipFill>
        <p:spPr>
          <a:xfrm>
            <a:off x="1002507" y="2240757"/>
            <a:ext cx="7136606" cy="1631156"/>
          </a:xfrm>
          <a:prstGeom prst="rect">
            <a:avLst/>
          </a:prstGeom>
        </p:spPr>
      </p:pic>
      <p:pic>
        <p:nvPicPr>
          <p:cNvPr id="7" name="Picture 6">
            <a:extLst>
              <a:ext uri="{FF2B5EF4-FFF2-40B4-BE49-F238E27FC236}">
                <a16:creationId xmlns:a16="http://schemas.microsoft.com/office/drawing/2014/main" id="{D37162BA-B5F2-4742-954D-F61252F28E4C}"/>
              </a:ext>
            </a:extLst>
          </p:cNvPr>
          <p:cNvPicPr>
            <a:picLocks noChangeAspect="1"/>
          </p:cNvPicPr>
          <p:nvPr/>
        </p:nvPicPr>
        <p:blipFill>
          <a:blip r:embed="rId4"/>
          <a:stretch>
            <a:fillRect/>
          </a:stretch>
        </p:blipFill>
        <p:spPr>
          <a:xfrm>
            <a:off x="1002507" y="3920729"/>
            <a:ext cx="7136606" cy="1657350"/>
          </a:xfrm>
          <a:prstGeom prst="rect">
            <a:avLst/>
          </a:prstGeom>
        </p:spPr>
      </p:pic>
    </p:spTree>
    <p:extLst>
      <p:ext uri="{BB962C8B-B14F-4D97-AF65-F5344CB8AC3E}">
        <p14:creationId xmlns:p14="http://schemas.microsoft.com/office/powerpoint/2010/main" val="3391218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85245F5-E03C-D947-BF1D-65399892EEF5}"/>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Results: Literacy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74CC4CA-0997-0B4F-BDE0-77AFAA489166}"/>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What was your highest grade completed?</a:t>
            </a:r>
          </a:p>
          <a:p>
            <a:pPr lvl="1"/>
            <a:r>
              <a:rPr lang="en-US" sz="1650">
                <a:latin typeface="Palatino Linotype" panose="02040502050505030304" pitchFamily="18" charset="0"/>
              </a:rPr>
              <a:t>Among children = M=1.12 (range = 0 to 3)</a:t>
            </a:r>
          </a:p>
          <a:p>
            <a:pPr lvl="1"/>
            <a:r>
              <a:rPr lang="en-US" sz="1650">
                <a:latin typeface="Palatino Linotype" panose="02040502050505030304" pitchFamily="18" charset="0"/>
              </a:rPr>
              <a:t>Among adults = M=2.31 (range = 0 to 5)</a:t>
            </a:r>
          </a:p>
          <a:p>
            <a:r>
              <a:rPr lang="en-US" sz="1650">
                <a:latin typeface="Palatino Linotype" panose="02040502050505030304" pitchFamily="18" charset="0"/>
              </a:rPr>
              <a:t>On a 3-pt scale: can you read and write? </a:t>
            </a:r>
          </a:p>
          <a:p>
            <a:pPr lvl="1"/>
            <a:r>
              <a:rPr lang="en-US" sz="1650">
                <a:latin typeface="Palatino Linotype" panose="02040502050505030304" pitchFamily="18" charset="0"/>
              </a:rPr>
              <a:t>(1)Not at all= 71% of children; 54% adults </a:t>
            </a:r>
          </a:p>
          <a:p>
            <a:pPr lvl="1"/>
            <a:r>
              <a:rPr lang="en-US" sz="1650">
                <a:latin typeface="Palatino Linotype" panose="02040502050505030304" pitchFamily="18" charset="0"/>
              </a:rPr>
              <a:t>(2)A little= 29% of children; 23% of adults </a:t>
            </a:r>
          </a:p>
          <a:p>
            <a:pPr lvl="1"/>
            <a:r>
              <a:rPr lang="en-US" sz="1650">
                <a:latin typeface="Palatino Linotype" panose="02040502050505030304" pitchFamily="18" charset="0"/>
              </a:rPr>
              <a:t>(3)Yes= 0% of children; 23% of adults</a:t>
            </a:r>
          </a:p>
          <a:p>
            <a:pPr marL="342900" lvl="1" indent="0">
              <a:buNone/>
            </a:pPr>
            <a:endParaRPr lang="en-US" sz="1650">
              <a:latin typeface="Palatino Linotype" panose="02040502050505030304" pitchFamily="18" charset="0"/>
            </a:endParaRPr>
          </a:p>
        </p:txBody>
      </p:sp>
    </p:spTree>
    <p:extLst>
      <p:ext uri="{BB962C8B-B14F-4D97-AF65-F5344CB8AC3E}">
        <p14:creationId xmlns:p14="http://schemas.microsoft.com/office/powerpoint/2010/main" val="1953783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E4E1DA51-95BB-B043-B208-C0B1FBA4509D}"/>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Results: Group variation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72372BB-3FD8-3D49-986E-EB8EC4B6E5C6}"/>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Group size did NOT influence NWR scores (p=.11)</a:t>
            </a:r>
          </a:p>
          <a:p>
            <a:r>
              <a:rPr lang="en-US" sz="1650">
                <a:latin typeface="Palatino Linotype" panose="02040502050505030304" pitchFamily="18" charset="0"/>
              </a:rPr>
              <a:t>One person in the group mispronouncing a word did NOT influence the following persons repetition score</a:t>
            </a:r>
          </a:p>
          <a:p>
            <a:r>
              <a:rPr lang="en-US" sz="1650">
                <a:latin typeface="Palatino Linotype" panose="02040502050505030304" pitchFamily="18" charset="0"/>
              </a:rPr>
              <a:t>NWR varies as a function of NW complexity (defined as 1- word length and 2- stimulus complexity) </a:t>
            </a:r>
          </a:p>
        </p:txBody>
      </p:sp>
    </p:spTree>
    <p:extLst>
      <p:ext uri="{BB962C8B-B14F-4D97-AF65-F5344CB8AC3E}">
        <p14:creationId xmlns:p14="http://schemas.microsoft.com/office/powerpoint/2010/main" val="1650685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C5CE4CD-BBF8-9245-9DED-3A075B58E585}"/>
              </a:ext>
            </a:extLst>
          </p:cNvPr>
          <p:cNvSpPr>
            <a:spLocks noGrp="1"/>
          </p:cNvSpPr>
          <p:nvPr>
            <p:ph type="title"/>
          </p:nvPr>
        </p:nvSpPr>
        <p:spPr>
          <a:xfrm>
            <a:off x="628650" y="1131094"/>
            <a:ext cx="7886700" cy="994172"/>
          </a:xfrm>
        </p:spPr>
        <p:txBody>
          <a:bodyPr>
            <a:normAutofit/>
          </a:bodyPr>
          <a:lstStyle/>
          <a:p>
            <a:r>
              <a:rPr lang="en-US" sz="4050" dirty="0">
                <a:latin typeface="Palatino Linotype" panose="02040502050505030304" pitchFamily="18" charset="0"/>
              </a:rPr>
              <a:t>Results: NWR scores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ED69A69-0ECB-D241-800C-CA16989AD96F}"/>
              </a:ext>
            </a:extLst>
          </p:cNvPr>
          <p:cNvSpPr>
            <a:spLocks noGrp="1"/>
          </p:cNvSpPr>
          <p:nvPr>
            <p:ph idx="1"/>
          </p:nvPr>
        </p:nvSpPr>
        <p:spPr>
          <a:xfrm>
            <a:off x="628650" y="2304288"/>
            <a:ext cx="7886700" cy="4325112"/>
          </a:xfrm>
        </p:spPr>
        <p:txBody>
          <a:bodyPr>
            <a:normAutofit/>
          </a:bodyPr>
          <a:lstStyle/>
          <a:p>
            <a:r>
              <a:rPr lang="en-US" sz="1275" dirty="0">
                <a:latin typeface="Palatino Linotype" panose="02040502050505030304" pitchFamily="18" charset="0"/>
              </a:rPr>
              <a:t>Differ between word scores (NWR; total pronunciation), phoneme score (more specific phonemic pronunciation), and score when # of syllables (complexity) in words are considered</a:t>
            </a:r>
          </a:p>
          <a:p>
            <a:r>
              <a:rPr lang="en-US" sz="1900" dirty="0">
                <a:latin typeface="Palatino Linotype" panose="02040502050505030304" pitchFamily="18" charset="0"/>
              </a:rPr>
              <a:t>Children average NWR score = 55% </a:t>
            </a:r>
          </a:p>
          <a:p>
            <a:pPr lvl="1"/>
            <a:r>
              <a:rPr lang="en-US" sz="1900" dirty="0">
                <a:latin typeface="Palatino Linotype" panose="02040502050505030304" pitchFamily="18" charset="0"/>
              </a:rPr>
              <a:t>Children who do not read = 55% </a:t>
            </a:r>
          </a:p>
          <a:p>
            <a:pPr lvl="1"/>
            <a:r>
              <a:rPr lang="en-US" sz="1900" dirty="0">
                <a:latin typeface="Palatino Linotype" panose="02040502050505030304" pitchFamily="18" charset="0"/>
              </a:rPr>
              <a:t>Children who read a little = 60% </a:t>
            </a:r>
          </a:p>
          <a:p>
            <a:r>
              <a:rPr lang="en-US" sz="1275" dirty="0">
                <a:latin typeface="Palatino Linotype" panose="02040502050505030304" pitchFamily="18" charset="0"/>
              </a:rPr>
              <a:t>Adults average NWR score = 60% </a:t>
            </a:r>
          </a:p>
          <a:p>
            <a:pPr lvl="1"/>
            <a:r>
              <a:rPr lang="en-US" sz="1275" dirty="0">
                <a:latin typeface="Palatino Linotype" panose="02040502050505030304" pitchFamily="18" charset="0"/>
              </a:rPr>
              <a:t>Adults who don’t read = 54% </a:t>
            </a:r>
          </a:p>
          <a:p>
            <a:pPr lvl="1"/>
            <a:r>
              <a:rPr lang="en-US" sz="1275" dirty="0">
                <a:latin typeface="Palatino Linotype" panose="02040502050505030304" pitchFamily="18" charset="0"/>
              </a:rPr>
              <a:t>Adults who read a little or yes = 67%</a:t>
            </a:r>
          </a:p>
          <a:p>
            <a:pPr lvl="1"/>
            <a:r>
              <a:rPr lang="en-US" sz="1275" dirty="0">
                <a:latin typeface="Palatino Linotype" panose="02040502050505030304" pitchFamily="18" charset="0"/>
              </a:rPr>
              <a:t>Adults who never went to school = 55% </a:t>
            </a:r>
          </a:p>
          <a:p>
            <a:r>
              <a:rPr lang="en-US" sz="1275" dirty="0">
                <a:latin typeface="Palatino Linotype" panose="02040502050505030304" pitchFamily="18" charset="0"/>
              </a:rPr>
              <a:t>Scores were not different as a function of age – lack of significant increase from children to adults is surprising </a:t>
            </a:r>
          </a:p>
          <a:p>
            <a:r>
              <a:rPr lang="en-US" sz="1700" dirty="0">
                <a:highlight>
                  <a:srgbClr val="00FFFF"/>
                </a:highlight>
                <a:latin typeface="Palatino Linotype" panose="02040502050505030304" pitchFamily="18" charset="0"/>
              </a:rPr>
              <a:t>These averages are descriptively lower than those reported in all previous work among non-readers and illiterate people </a:t>
            </a:r>
          </a:p>
          <a:p>
            <a:pPr lvl="1"/>
            <a:r>
              <a:rPr lang="en-US" sz="1700" dirty="0">
                <a:highlight>
                  <a:srgbClr val="00FFFF"/>
                </a:highlight>
                <a:latin typeface="Palatino Linotype" panose="02040502050505030304" pitchFamily="18" charset="0"/>
              </a:rPr>
              <a:t>!!says something about the lack of child-directed input seen among the </a:t>
            </a:r>
            <a:r>
              <a:rPr lang="en-US" sz="1700" dirty="0" err="1">
                <a:highlight>
                  <a:srgbClr val="00FFFF"/>
                </a:highlight>
                <a:latin typeface="Palatino Linotype" panose="02040502050505030304" pitchFamily="18" charset="0"/>
              </a:rPr>
              <a:t>Tsimane</a:t>
            </a:r>
            <a:r>
              <a:rPr lang="en-US" sz="1700" dirty="0">
                <a:highlight>
                  <a:srgbClr val="00FFFF"/>
                </a:highlight>
                <a:latin typeface="Palatino Linotype" panose="02040502050505030304" pitchFamily="18" charset="0"/>
              </a:rPr>
              <a:t>’</a:t>
            </a:r>
          </a:p>
        </p:txBody>
      </p:sp>
      <p:pic>
        <p:nvPicPr>
          <p:cNvPr id="6" name="Picture 5">
            <a:extLst>
              <a:ext uri="{FF2B5EF4-FFF2-40B4-BE49-F238E27FC236}">
                <a16:creationId xmlns:a16="http://schemas.microsoft.com/office/drawing/2014/main" id="{14130F7F-0439-4B91-B68D-6F70D24B7A51}"/>
              </a:ext>
            </a:extLst>
          </p:cNvPr>
          <p:cNvPicPr>
            <a:picLocks noChangeAspect="1"/>
          </p:cNvPicPr>
          <p:nvPr/>
        </p:nvPicPr>
        <p:blipFill rotWithShape="1">
          <a:blip r:embed="rId3"/>
          <a:srcRect b="57192"/>
          <a:stretch/>
        </p:blipFill>
        <p:spPr>
          <a:xfrm>
            <a:off x="501777" y="172706"/>
            <a:ext cx="9056210" cy="886078"/>
          </a:xfrm>
          <a:prstGeom prst="rect">
            <a:avLst/>
          </a:prstGeom>
        </p:spPr>
      </p:pic>
    </p:spTree>
    <p:extLst>
      <p:ext uri="{BB962C8B-B14F-4D97-AF65-F5344CB8AC3E}">
        <p14:creationId xmlns:p14="http://schemas.microsoft.com/office/powerpoint/2010/main" val="1266167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8D37B6F2-1C82-D34F-9A4D-F1842C7336AE}"/>
              </a:ext>
            </a:extLst>
          </p:cNvPr>
          <p:cNvSpPr>
            <a:spLocks noGrp="1"/>
          </p:cNvSpPr>
          <p:nvPr>
            <p:ph type="title"/>
          </p:nvPr>
        </p:nvSpPr>
        <p:spPr>
          <a:xfrm>
            <a:off x="628650" y="1131094"/>
            <a:ext cx="7886700" cy="994172"/>
          </a:xfrm>
        </p:spPr>
        <p:txBody>
          <a:bodyPr>
            <a:normAutofit fontScale="90000"/>
          </a:bodyPr>
          <a:lstStyle/>
          <a:p>
            <a:r>
              <a:rPr lang="en-US" sz="3150" dirty="0">
                <a:latin typeface="Palatino Linotype" panose="02040502050505030304" pitchFamily="18" charset="0"/>
              </a:rPr>
              <a:t>Discussion: </a:t>
            </a:r>
            <a:r>
              <a:rPr lang="en-US" sz="3150" dirty="0" err="1">
                <a:latin typeface="Palatino Linotype" panose="02040502050505030304" pitchFamily="18" charset="0"/>
              </a:rPr>
              <a:t>Tsimane</a:t>
            </a:r>
            <a:r>
              <a:rPr lang="en-US" sz="3150" dirty="0">
                <a:latin typeface="Palatino Linotype" panose="02040502050505030304" pitchFamily="18" charset="0"/>
              </a:rPr>
              <a:t>’ participants’ NWR scores were lower than in all previous work</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F6F8F0A-BA45-0740-8ED9-B8CAD7F73269}"/>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Must be cautious in interpretations due to sample size and 3 other considerations </a:t>
            </a:r>
          </a:p>
          <a:p>
            <a:pPr marL="685800" lvl="1" indent="-342900">
              <a:buFont typeface="+mj-lt"/>
              <a:buAutoNum type="arabicPeriod"/>
            </a:pPr>
            <a:r>
              <a:rPr lang="en-US" sz="1650">
                <a:latin typeface="Palatino Linotype" panose="02040502050505030304" pitchFamily="18" charset="0"/>
              </a:rPr>
              <a:t>Were these words phonologically more complex than those employed in other past studies?</a:t>
            </a:r>
          </a:p>
          <a:p>
            <a:pPr marL="685800" lvl="1" indent="-342900">
              <a:buFont typeface="+mj-lt"/>
              <a:buAutoNum type="arabicPeriod"/>
            </a:pPr>
            <a:r>
              <a:rPr lang="en-US" sz="1650">
                <a:latin typeface="Palatino Linotype" panose="02040502050505030304" pitchFamily="18" charset="0"/>
              </a:rPr>
              <a:t>Did the group-method affect outcome? (even though statistically it shows it did not? Also, side note- kids were shy and many did not answer anything)</a:t>
            </a:r>
          </a:p>
          <a:p>
            <a:pPr marL="685800" lvl="1" indent="-342900">
              <a:buFont typeface="+mj-lt"/>
              <a:buAutoNum type="arabicPeriod"/>
            </a:pPr>
            <a:r>
              <a:rPr lang="en-US" sz="1650">
                <a:latin typeface="Palatino Linotype" panose="02040502050505030304" pitchFamily="18" charset="0"/>
              </a:rPr>
              <a:t>Allophony in Tsiname’ language: multiple ways to pronounce the same word. Tsiname’ has unique asalization, two series of central vowels, and4  lingual contrasts (dental, palatal, etc.)</a:t>
            </a:r>
          </a:p>
          <a:p>
            <a:pPr marL="685800" lvl="1" indent="-342900">
              <a:buFont typeface="+mj-lt"/>
              <a:buAutoNum type="arabicPeriod"/>
            </a:pPr>
            <a:r>
              <a:rPr lang="en-US" sz="1650">
                <a:latin typeface="Palatino Linotype" panose="02040502050505030304" pitchFamily="18" charset="0"/>
              </a:rPr>
              <a:t>Auditory abilities of Tsimane’</a:t>
            </a:r>
          </a:p>
          <a:p>
            <a:pPr marL="685800" lvl="1" indent="-342900">
              <a:buFont typeface="+mj-lt"/>
              <a:buAutoNum type="arabicPeriod"/>
            </a:pPr>
            <a:endParaRPr lang="en-US" sz="1650">
              <a:latin typeface="Palatino Linotype" panose="02040502050505030304" pitchFamily="18" charset="0"/>
            </a:endParaRPr>
          </a:p>
          <a:p>
            <a:pPr marL="685800" lvl="1" indent="-342900">
              <a:buFont typeface="+mj-lt"/>
              <a:buAutoNum type="arabicPeriod"/>
            </a:pPr>
            <a:endParaRPr lang="en-US" sz="1650">
              <a:latin typeface="Palatino Linotype" panose="02040502050505030304" pitchFamily="18" charset="0"/>
            </a:endParaRPr>
          </a:p>
        </p:txBody>
      </p:sp>
    </p:spTree>
    <p:extLst>
      <p:ext uri="{BB962C8B-B14F-4D97-AF65-F5344CB8AC3E}">
        <p14:creationId xmlns:p14="http://schemas.microsoft.com/office/powerpoint/2010/main" val="437596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D60FD7D-DB51-9E48-906B-AE60C1F8473F}"/>
              </a:ext>
            </a:extLst>
          </p:cNvPr>
          <p:cNvSpPr>
            <a:spLocks noGrp="1"/>
          </p:cNvSpPr>
          <p:nvPr>
            <p:ph type="title"/>
          </p:nvPr>
        </p:nvSpPr>
        <p:spPr>
          <a:xfrm>
            <a:off x="628650" y="1131094"/>
            <a:ext cx="7886700" cy="994172"/>
          </a:xfrm>
        </p:spPr>
        <p:txBody>
          <a:bodyPr>
            <a:normAutofit/>
          </a:bodyPr>
          <a:lstStyle/>
          <a:p>
            <a:r>
              <a:rPr lang="en-US" sz="3150" dirty="0">
                <a:latin typeface="Palatino Linotype" panose="02040502050505030304" pitchFamily="18" charset="0"/>
              </a:rPr>
              <a:t>Lower infant-directed input correlates with lower NWR score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E2BAD60-E919-2B42-A52B-3B8CB96BE689}"/>
              </a:ext>
            </a:extLst>
          </p:cNvPr>
          <p:cNvSpPr>
            <a:spLocks noGrp="1"/>
          </p:cNvSpPr>
          <p:nvPr>
            <p:ph idx="1"/>
          </p:nvPr>
        </p:nvSpPr>
        <p:spPr>
          <a:xfrm>
            <a:off x="628650" y="2304288"/>
            <a:ext cx="7886700" cy="3188970"/>
          </a:xfrm>
        </p:spPr>
        <p:txBody>
          <a:bodyPr>
            <a:normAutofit/>
          </a:bodyPr>
          <a:lstStyle/>
          <a:p>
            <a:r>
              <a:rPr lang="en-US" sz="1650">
                <a:latin typeface="Palatino Linotype" panose="02040502050505030304" pitchFamily="18" charset="0"/>
              </a:rPr>
              <a:t>What about schooling/literacy? </a:t>
            </a:r>
          </a:p>
          <a:p>
            <a:pPr lvl="1"/>
            <a:r>
              <a:rPr lang="en-US" sz="1650">
                <a:latin typeface="Palatino Linotype" panose="02040502050505030304" pitchFamily="18" charset="0"/>
              </a:rPr>
              <a:t>Trend that children and adults who could read had higher NWR scores than those who could not</a:t>
            </a:r>
          </a:p>
          <a:p>
            <a:pPr lvl="1"/>
            <a:r>
              <a:rPr lang="en-US" sz="1650">
                <a:latin typeface="Palatino Linotype" panose="02040502050505030304" pitchFamily="18" charset="0"/>
              </a:rPr>
              <a:t>Non-sig moderate correlation between highest grade completed and NWR score</a:t>
            </a:r>
          </a:p>
          <a:p>
            <a:r>
              <a:rPr lang="en-US" sz="1650">
                <a:latin typeface="Palatino Linotype" panose="02040502050505030304" pitchFamily="18" charset="0"/>
              </a:rPr>
              <a:t>Authors cannot tease apart the effects of input and literacy</a:t>
            </a:r>
          </a:p>
          <a:p>
            <a:r>
              <a:rPr lang="en-US" sz="1650">
                <a:latin typeface="Palatino Linotype" panose="02040502050505030304" pitchFamily="18" charset="0"/>
              </a:rPr>
              <a:t>Again, caution in interpreting these findings. This does not show causality as it’s only one study</a:t>
            </a:r>
          </a:p>
        </p:txBody>
      </p:sp>
    </p:spTree>
    <p:extLst>
      <p:ext uri="{BB962C8B-B14F-4D97-AF65-F5344CB8AC3E}">
        <p14:creationId xmlns:p14="http://schemas.microsoft.com/office/powerpoint/2010/main" val="39029033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55000" lnSpcReduction="20000"/>
          </a:bodyPr>
          <a:lstStyle/>
          <a:p>
            <a:r>
              <a:rPr lang="en-US" dirty="0"/>
              <a:t>Observation exercise</a:t>
            </a:r>
          </a:p>
          <a:p>
            <a:endParaRPr lang="en-US" dirty="0"/>
          </a:p>
          <a:p>
            <a:r>
              <a:rPr lang="en-US" dirty="0"/>
              <a:t>Cross-cultural (comparative) psychology </a:t>
            </a:r>
          </a:p>
          <a:p>
            <a:pPr lvl="1"/>
            <a:r>
              <a:rPr lang="en-US" dirty="0"/>
              <a:t>Problems in context</a:t>
            </a:r>
          </a:p>
          <a:p>
            <a:pPr marL="118872" indent="0" algn="ctr">
              <a:buNone/>
            </a:pPr>
            <a:r>
              <a:rPr lang="en-US" dirty="0">
                <a:solidFill>
                  <a:schemeClr val="accent1"/>
                </a:solidFill>
              </a:rPr>
              <a:t>VS</a:t>
            </a:r>
          </a:p>
          <a:p>
            <a:r>
              <a:rPr lang="en-US" dirty="0"/>
              <a:t>Cultural (embedded) psychology </a:t>
            </a:r>
          </a:p>
          <a:p>
            <a:pPr lvl="1"/>
            <a:r>
              <a:rPr lang="en-US" dirty="0" err="1"/>
              <a:t>Efe</a:t>
            </a:r>
            <a:r>
              <a:rPr lang="en-US" dirty="0"/>
              <a:t> and the cultural veto</a:t>
            </a:r>
          </a:p>
          <a:p>
            <a:pPr lvl="1"/>
            <a:r>
              <a:rPr lang="en-US" dirty="0"/>
              <a:t>Guatemalan toddlers</a:t>
            </a:r>
          </a:p>
          <a:p>
            <a:pPr lvl="2"/>
            <a:r>
              <a:rPr lang="en-US" dirty="0"/>
              <a:t>Toys and learning</a:t>
            </a:r>
          </a:p>
          <a:p>
            <a:pPr lvl="1"/>
            <a:endParaRPr lang="en-US" dirty="0"/>
          </a:p>
          <a:p>
            <a:r>
              <a:rPr lang="en-US" sz="2900" dirty="0"/>
              <a:t>In depth</a:t>
            </a:r>
          </a:p>
          <a:p>
            <a:pPr lvl="1"/>
            <a:r>
              <a:rPr lang="en-US" sz="2600" dirty="0" err="1"/>
              <a:t>Tsimane</a:t>
            </a:r>
            <a:r>
              <a:rPr lang="en-US" sz="2600" dirty="0"/>
              <a:t> reduced language input</a:t>
            </a:r>
          </a:p>
          <a:p>
            <a:pPr lvl="1"/>
            <a:r>
              <a:rPr lang="en-US" sz="2600" dirty="0" err="1"/>
              <a:t>Tsimane</a:t>
            </a:r>
            <a:r>
              <a:rPr lang="en-US" sz="2600" dirty="0"/>
              <a:t> reduced non-word phoneme reproduction presentation/discussion</a:t>
            </a:r>
          </a:p>
          <a:p>
            <a:pPr lvl="1"/>
            <a:r>
              <a:rPr lang="en-US" sz="2600" dirty="0"/>
              <a:t>Language intervention in rural Senegal</a:t>
            </a:r>
          </a:p>
          <a:p>
            <a:pPr lvl="1"/>
            <a:endParaRPr lang="en-US" dirty="0"/>
          </a:p>
          <a:p>
            <a:r>
              <a:rPr lang="en-US" dirty="0"/>
              <a:t>Synthesis of cross-cultural and cultural psychology? </a:t>
            </a:r>
          </a:p>
          <a:p>
            <a:pPr lvl="1"/>
            <a:r>
              <a:rPr lang="en-US" dirty="0"/>
              <a:t>African caregiving (Otto et al.)</a:t>
            </a:r>
          </a:p>
          <a:p>
            <a:pPr lvl="1"/>
            <a:r>
              <a:rPr lang="en-US" dirty="0"/>
              <a:t>Smile divergence (</a:t>
            </a:r>
            <a:r>
              <a:rPr lang="en-US" dirty="0" err="1"/>
              <a:t>Wormann</a:t>
            </a:r>
            <a:r>
              <a:rPr lang="en-US" dirty="0"/>
              <a:t> et al.)</a:t>
            </a:r>
          </a:p>
          <a:p>
            <a:endParaRPr lang="en-US" dirty="0"/>
          </a:p>
          <a:p>
            <a:r>
              <a:rPr lang="en-US" dirty="0"/>
              <a:t>Discontinuities (next time)</a:t>
            </a:r>
          </a:p>
          <a:p>
            <a:pPr lvl="1"/>
            <a:r>
              <a:rPr lang="en-US" dirty="0"/>
              <a:t>Japan</a:t>
            </a:r>
          </a:p>
        </p:txBody>
      </p:sp>
      <p:sp>
        <p:nvSpPr>
          <p:cNvPr id="4" name="Rectangle 3"/>
          <p:cNvSpPr/>
          <p:nvPr/>
        </p:nvSpPr>
        <p:spPr>
          <a:xfrm>
            <a:off x="457200" y="3657600"/>
            <a:ext cx="6781800" cy="114300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3362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entation for daniel.pdf"/>
          <p:cNvPicPr>
            <a:picLocks noChangeAspect="1"/>
          </p:cNvPicPr>
          <p:nvPr/>
        </p:nvPicPr>
        <p:blipFill rotWithShape="1">
          <a:blip r:embed="rId2">
            <a:extLst>
              <a:ext uri="{28A0092B-C50C-407E-A947-70E740481C1C}">
                <a14:useLocalDpi xmlns:a14="http://schemas.microsoft.com/office/drawing/2010/main" val="0"/>
              </a:ext>
            </a:extLst>
          </a:blip>
          <a:srcRect l="7292" t="10474" r="12576" b="8199"/>
          <a:stretch/>
        </p:blipFill>
        <p:spPr>
          <a:xfrm rot="5400000">
            <a:off x="1357573" y="-830035"/>
            <a:ext cx="6169137" cy="8102746"/>
          </a:xfrm>
          <a:prstGeom prst="rect">
            <a:avLst/>
          </a:prstGeom>
        </p:spPr>
      </p:pic>
      <p:sp>
        <p:nvSpPr>
          <p:cNvPr id="6" name="TextBox 5"/>
          <p:cNvSpPr txBox="1"/>
          <p:nvPr/>
        </p:nvSpPr>
        <p:spPr>
          <a:xfrm>
            <a:off x="390769" y="6351899"/>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spTree>
    <p:extLst>
      <p:ext uri="{BB962C8B-B14F-4D97-AF65-F5344CB8AC3E}">
        <p14:creationId xmlns:p14="http://schemas.microsoft.com/office/powerpoint/2010/main" val="76991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999" y="6410592"/>
            <a:ext cx="708121" cy="225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032"/>
          <a:stretch/>
        </p:blipFill>
        <p:spPr bwMode="auto">
          <a:xfrm>
            <a:off x="5328866" y="400903"/>
            <a:ext cx="3628170" cy="62460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0640" y="6496974"/>
            <a:ext cx="3918240" cy="428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Marc H. Bornstein et al. PNAS 2017;114:45:E9465-E9473</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100" b="1" i="0" u="none" strike="noStrike" kern="1200" cap="none" spc="0" normalizeH="0" baseline="0" noProof="0" dirty="0" err="1">
                <a:ln>
                  <a:noFill/>
                </a:ln>
                <a:solidFill>
                  <a:srgbClr val="000000"/>
                </a:solidFill>
                <a:effectLst/>
                <a:uLnTx/>
                <a:uFillTx/>
                <a:latin typeface="Arial" panose="020B0604020202020204" pitchFamily="34" charset="0"/>
                <a:ea typeface="+mn-ea"/>
              </a:rPr>
              <a:t>Behavioral</a:t>
            </a:r>
            <a:r>
              <a:rPr kumimoji="0" lang="en-GB" altLang="en-US" sz="1100" b="1" i="0" u="none" strike="noStrike" kern="1200" cap="none" spc="0" normalizeH="0" baseline="0" noProof="0" dirty="0">
                <a:ln>
                  <a:noFill/>
                </a:ln>
                <a:solidFill>
                  <a:srgbClr val="000000"/>
                </a:solidFill>
                <a:effectLst/>
                <a:uLnTx/>
                <a:uFillTx/>
                <a:latin typeface="Arial" panose="020B0604020202020204" pitchFamily="34" charset="0"/>
                <a:ea typeface="+mn-ea"/>
              </a:rPr>
              <a:t> and fMRI responses to human infant cries. </a:t>
            </a:r>
          </a:p>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endPar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85725" marR="0" lvl="0" indent="-85725"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endParaRPr kumimoji="0" lang="en-GB" altLang="en-US" sz="907"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6" name="Title 1">
            <a:extLst>
              <a:ext uri="{FF2B5EF4-FFF2-40B4-BE49-F238E27FC236}">
                <a16:creationId xmlns:a16="http://schemas.microsoft.com/office/drawing/2014/main" id="{9A2DE215-283A-4FC1-AD4B-E185E77A5BA0}"/>
              </a:ext>
            </a:extLst>
          </p:cNvPr>
          <p:cNvSpPr txBox="1">
            <a:spLocks/>
          </p:cNvSpPr>
          <p:nvPr/>
        </p:nvSpPr>
        <p:spPr>
          <a:xfrm>
            <a:off x="0" y="0"/>
            <a:ext cx="4953000" cy="1676400"/>
          </a:xfrm>
          <a:prstGeom prst="rect">
            <a:avLst/>
          </a:prstGeom>
          <a:solidFill>
            <a:schemeClr val="tx1"/>
          </a:solidFill>
        </p:spPr>
        <p:txBody>
          <a:bodyPr anchor="t">
            <a:norm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F0AD00">
                    <a:satMod val="150000"/>
                  </a:srgbClr>
                </a:solidFill>
                <a:effectLst/>
                <a:uLnTx/>
                <a:uFillTx/>
                <a:latin typeface="Corbel"/>
                <a:ea typeface="+mj-ea"/>
                <a:cs typeface="+mj-cs"/>
              </a:rPr>
              <a:t>Common responses to cry</a:t>
            </a:r>
          </a:p>
        </p:txBody>
      </p:sp>
      <p:sp>
        <p:nvSpPr>
          <p:cNvPr id="7" name="TextBox 6">
            <a:extLst>
              <a:ext uri="{FF2B5EF4-FFF2-40B4-BE49-F238E27FC236}">
                <a16:creationId xmlns:a16="http://schemas.microsoft.com/office/drawing/2014/main" id="{0308D7D4-94B7-4EC3-8DF4-F7296465C2F0}"/>
              </a:ext>
            </a:extLst>
          </p:cNvPr>
          <p:cNvSpPr txBox="1"/>
          <p:nvPr/>
        </p:nvSpPr>
        <p:spPr>
          <a:xfrm>
            <a:off x="222987" y="2003436"/>
            <a:ext cx="4730014" cy="449353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(A) Display affection: Physical behaviors (kissing) or verbal statements (“I love you”). Distract: Encouraging the infant’s attention to a property, object, or event in the environment physically or verbally. Nurture: Feeding, burping, wiping the infant’s face or hands, or diapering the infant. Pick up and hold: Lifting and supporting some or all of the infant’s weight with the body. Talk: Vocalizing directed toward the infant.. </a:t>
            </a:r>
          </a:p>
        </p:txBody>
      </p:sp>
    </p:spTree>
    <p:extLst>
      <p:ext uri="{BB962C8B-B14F-4D97-AF65-F5344CB8AC3E}">
        <p14:creationId xmlns:p14="http://schemas.microsoft.com/office/powerpoint/2010/main" val="11389167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Background</a:t>
            </a:r>
          </a:p>
        </p:txBody>
      </p:sp>
      <p:sp>
        <p:nvSpPr>
          <p:cNvPr id="4" name="Content Placeholder 3"/>
          <p:cNvSpPr>
            <a:spLocks noGrp="1"/>
          </p:cNvSpPr>
          <p:nvPr>
            <p:ph idx="1"/>
          </p:nvPr>
        </p:nvSpPr>
        <p:spPr>
          <a:xfrm>
            <a:off x="254000" y="1677501"/>
            <a:ext cx="4613206" cy="5043732"/>
          </a:xfrm>
        </p:spPr>
        <p:txBody>
          <a:bodyPr>
            <a:normAutofit fontScale="85000" lnSpcReduction="10000"/>
          </a:bodyPr>
          <a:lstStyle/>
          <a:p>
            <a:r>
              <a:rPr lang="en-US" dirty="0"/>
              <a:t>Children who hear more rich and varied speech from caregivers have better language outcomes </a:t>
            </a:r>
          </a:p>
          <a:p>
            <a:pPr marL="118872" indent="0">
              <a:buNone/>
            </a:pPr>
            <a:endParaRPr lang="en-US" dirty="0"/>
          </a:p>
          <a:p>
            <a:r>
              <a:rPr lang="en-US" dirty="0"/>
              <a:t>Most research conducted in Western countries</a:t>
            </a:r>
          </a:p>
          <a:p>
            <a:pPr marL="118872" indent="0">
              <a:buNone/>
            </a:pPr>
            <a:endParaRPr lang="en-US" dirty="0"/>
          </a:p>
          <a:p>
            <a:r>
              <a:rPr lang="en-US" dirty="0"/>
              <a:t>In many non-Western, low-income, subsistence cultures, talking to babies is less common and in some cases discouraged</a:t>
            </a:r>
          </a:p>
          <a:p>
            <a:pPr marL="118872" indent="0">
              <a:buNone/>
            </a:pPr>
            <a:endParaRPr lang="en-US" dirty="0"/>
          </a:p>
          <a:p>
            <a:endParaRPr lang="en-US" dirty="0"/>
          </a:p>
          <a:p>
            <a:endParaRPr lang="en-US" dirty="0"/>
          </a:p>
        </p:txBody>
      </p:sp>
      <p:pic>
        <p:nvPicPr>
          <p:cNvPr id="5" name="Picture 4" descr="RPP.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206" y="2600021"/>
            <a:ext cx="4105586" cy="2714437"/>
          </a:xfrm>
          <a:prstGeom prst="rect">
            <a:avLst/>
          </a:prstGeom>
        </p:spPr>
      </p:pic>
      <p:sp>
        <p:nvSpPr>
          <p:cNvPr id="6" name="TextBox 5"/>
          <p:cNvSpPr txBox="1"/>
          <p:nvPr/>
        </p:nvSpPr>
        <p:spPr>
          <a:xfrm>
            <a:off x="7684008" y="6351899"/>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spTree>
    <p:extLst>
      <p:ext uri="{BB962C8B-B14F-4D97-AF65-F5344CB8AC3E}">
        <p14:creationId xmlns:p14="http://schemas.microsoft.com/office/powerpoint/2010/main" val="2367472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and Hypotheses</a:t>
            </a:r>
          </a:p>
        </p:txBody>
      </p:sp>
      <p:sp>
        <p:nvSpPr>
          <p:cNvPr id="3" name="Content Placeholder 2"/>
          <p:cNvSpPr>
            <a:spLocks noGrp="1"/>
          </p:cNvSpPr>
          <p:nvPr>
            <p:ph idx="1"/>
          </p:nvPr>
        </p:nvSpPr>
        <p:spPr>
          <a:xfrm>
            <a:off x="214923" y="1775191"/>
            <a:ext cx="8675077" cy="4828809"/>
          </a:xfrm>
        </p:spPr>
        <p:txBody>
          <a:bodyPr>
            <a:normAutofit fontScale="92500" lnSpcReduction="20000"/>
          </a:bodyPr>
          <a:lstStyle/>
          <a:p>
            <a:r>
              <a:rPr lang="en-US" dirty="0"/>
              <a:t>Intervention designed by a NGO (</a:t>
            </a:r>
            <a:r>
              <a:rPr lang="en-US" dirty="0" err="1"/>
              <a:t>Tostan</a:t>
            </a:r>
            <a:r>
              <a:rPr lang="en-US" dirty="0"/>
              <a:t>) in rural Senegal and evaluated by independent researchers</a:t>
            </a:r>
          </a:p>
          <a:p>
            <a:pPr marL="118872" indent="0">
              <a:buNone/>
            </a:pPr>
            <a:endParaRPr lang="en-US" dirty="0"/>
          </a:p>
          <a:p>
            <a:r>
              <a:rPr lang="en-US" dirty="0"/>
              <a:t>Primary aim: Increase caregiver’s verbal engagement with their children</a:t>
            </a:r>
          </a:p>
          <a:p>
            <a:pPr marL="118872" indent="0">
              <a:buNone/>
            </a:pPr>
            <a:endParaRPr lang="en-US" dirty="0"/>
          </a:p>
          <a:p>
            <a:r>
              <a:rPr lang="en-US" dirty="0"/>
              <a:t>Hypotheses:</a:t>
            </a:r>
          </a:p>
          <a:p>
            <a:pPr marL="971550" lvl="1" indent="-514350">
              <a:buFont typeface="+mj-lt"/>
              <a:buAutoNum type="arabicPeriod"/>
            </a:pPr>
            <a:r>
              <a:rPr lang="en-US" dirty="0"/>
              <a:t>Caregivers who participated in the program would have improvements in verbal engagement and knowledge of child development</a:t>
            </a:r>
          </a:p>
          <a:p>
            <a:pPr marL="971550" lvl="1" indent="-514350">
              <a:buFont typeface="+mj-lt"/>
              <a:buAutoNum type="arabicPeriod"/>
            </a:pPr>
            <a:r>
              <a:rPr lang="en-US" dirty="0"/>
              <a:t>Children of program participants would show greater language improvements relative to children who did not receive the program</a:t>
            </a:r>
          </a:p>
          <a:p>
            <a:pPr lvl="1"/>
            <a:endParaRPr lang="en-US" dirty="0"/>
          </a:p>
          <a:p>
            <a:pPr lvl="1"/>
            <a:endParaRPr lang="en-US" dirty="0"/>
          </a:p>
          <a:p>
            <a:endParaRPr lang="en-US" dirty="0"/>
          </a:p>
          <a:p>
            <a:pPr lvl="1"/>
            <a:endParaRPr lang="en-US" dirty="0"/>
          </a:p>
          <a:p>
            <a:pPr lvl="1"/>
            <a:endParaRPr lang="en-US" dirty="0"/>
          </a:p>
          <a:p>
            <a:pPr lvl="1"/>
            <a:endParaRPr lang="en-US" dirty="0"/>
          </a:p>
          <a:p>
            <a:pPr lvl="1"/>
            <a:endParaRPr lang="is-IS" dirty="0"/>
          </a:p>
          <a:p>
            <a:pPr lvl="1"/>
            <a:endParaRPr lang="en-US" dirty="0"/>
          </a:p>
        </p:txBody>
      </p:sp>
      <p:sp>
        <p:nvSpPr>
          <p:cNvPr id="4" name="TextBox 3"/>
          <p:cNvSpPr txBox="1"/>
          <p:nvPr/>
        </p:nvSpPr>
        <p:spPr>
          <a:xfrm>
            <a:off x="7601216" y="6360720"/>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pic>
        <p:nvPicPr>
          <p:cNvPr id="5" name="Picture 4" descr="downlo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386" y="3380616"/>
            <a:ext cx="3028462" cy="956356"/>
          </a:xfrm>
          <a:prstGeom prst="rect">
            <a:avLst/>
          </a:prstGeom>
        </p:spPr>
      </p:pic>
    </p:spTree>
    <p:extLst>
      <p:ext uri="{BB962C8B-B14F-4D97-AF65-F5344CB8AC3E}">
        <p14:creationId xmlns:p14="http://schemas.microsoft.com/office/powerpoint/2010/main" val="22907901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 and Setting</a:t>
            </a:r>
          </a:p>
        </p:txBody>
      </p:sp>
      <p:sp>
        <p:nvSpPr>
          <p:cNvPr id="3" name="Content Placeholder 2"/>
          <p:cNvSpPr>
            <a:spLocks noGrp="1"/>
          </p:cNvSpPr>
          <p:nvPr>
            <p:ph idx="1"/>
          </p:nvPr>
        </p:nvSpPr>
        <p:spPr>
          <a:xfrm>
            <a:off x="293077" y="1621691"/>
            <a:ext cx="8393723" cy="4865077"/>
          </a:xfrm>
        </p:spPr>
        <p:txBody>
          <a:bodyPr>
            <a:normAutofit fontScale="77500" lnSpcReduction="20000"/>
          </a:bodyPr>
          <a:lstStyle/>
          <a:p>
            <a:r>
              <a:rPr lang="en-US" dirty="0"/>
              <a:t>43 group sessions and bimonthly home visits over 9-10 months for children age 0-6</a:t>
            </a:r>
          </a:p>
          <a:p>
            <a:endParaRPr lang="en-US" dirty="0"/>
          </a:p>
          <a:p>
            <a:r>
              <a:rPr lang="en-US" dirty="0"/>
              <a:t>12 program and 12 comparison (wait list) Wolof-speaking villages</a:t>
            </a:r>
          </a:p>
          <a:p>
            <a:pPr lvl="1"/>
            <a:endParaRPr lang="en-US" dirty="0"/>
          </a:p>
          <a:p>
            <a:r>
              <a:rPr lang="en-US" dirty="0"/>
              <a:t>Content included infant brain development, role of parenting practices, discussion of traditional parenting practices</a:t>
            </a:r>
          </a:p>
          <a:p>
            <a:pPr marL="118872" indent="0">
              <a:buNone/>
            </a:pPr>
            <a:endParaRPr lang="en-US" dirty="0"/>
          </a:p>
          <a:p>
            <a:r>
              <a:rPr lang="en-US" dirty="0"/>
              <a:t>Measures: </a:t>
            </a:r>
          </a:p>
          <a:p>
            <a:pPr lvl="1"/>
            <a:r>
              <a:rPr lang="en-US" dirty="0"/>
              <a:t>Structured play session videos</a:t>
            </a:r>
          </a:p>
          <a:p>
            <a:pPr lvl="1"/>
            <a:r>
              <a:rPr lang="en-US" dirty="0"/>
              <a:t>All-day audio recording of speech</a:t>
            </a:r>
          </a:p>
          <a:p>
            <a:pPr lvl="1"/>
            <a:r>
              <a:rPr lang="en-US" dirty="0"/>
              <a:t>Parent knowledge questionnaires </a:t>
            </a:r>
          </a:p>
        </p:txBody>
      </p:sp>
      <p:pic>
        <p:nvPicPr>
          <p:cNvPr id="4" name="Picture 3" descr="20110926071144007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166" y="4533353"/>
            <a:ext cx="3378988" cy="2243905"/>
          </a:xfrm>
          <a:prstGeom prst="rect">
            <a:avLst/>
          </a:prstGeom>
        </p:spPr>
      </p:pic>
      <p:sp>
        <p:nvSpPr>
          <p:cNvPr id="5" name="TextBox 4"/>
          <p:cNvSpPr txBox="1"/>
          <p:nvPr/>
        </p:nvSpPr>
        <p:spPr>
          <a:xfrm>
            <a:off x="285262" y="6388389"/>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spTree>
    <p:extLst>
      <p:ext uri="{BB962C8B-B14F-4D97-AF65-F5344CB8AC3E}">
        <p14:creationId xmlns:p14="http://schemas.microsoft.com/office/powerpoint/2010/main" val="3455993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Caregiver Outcomes</a:t>
            </a:r>
          </a:p>
        </p:txBody>
      </p:sp>
      <p:sp>
        <p:nvSpPr>
          <p:cNvPr id="3" name="Content Placeholder 2"/>
          <p:cNvSpPr>
            <a:spLocks noGrp="1"/>
          </p:cNvSpPr>
          <p:nvPr>
            <p:ph idx="1"/>
          </p:nvPr>
        </p:nvSpPr>
        <p:spPr>
          <a:xfrm>
            <a:off x="328247" y="1752844"/>
            <a:ext cx="4167553" cy="4946040"/>
          </a:xfrm>
        </p:spPr>
        <p:txBody>
          <a:bodyPr>
            <a:normAutofit fontScale="77500" lnSpcReduction="20000"/>
          </a:bodyPr>
          <a:lstStyle/>
          <a:p>
            <a:r>
              <a:rPr lang="en-US" dirty="0"/>
              <a:t>Program and comparison villages comparable on most measures at baseline</a:t>
            </a:r>
          </a:p>
          <a:p>
            <a:pPr marL="118872" indent="0">
              <a:buNone/>
            </a:pPr>
            <a:endParaRPr lang="en-US" dirty="0"/>
          </a:p>
          <a:p>
            <a:r>
              <a:rPr lang="en-US" dirty="0"/>
              <a:t>Program caregivers increased speech to their child by 78% (no change in comparison caregiver speech)</a:t>
            </a:r>
          </a:p>
          <a:p>
            <a:pPr marL="118872" indent="0">
              <a:buNone/>
            </a:pPr>
            <a:endParaRPr lang="en-US" dirty="0"/>
          </a:p>
          <a:p>
            <a:r>
              <a:rPr lang="en-US" dirty="0"/>
              <a:t>Program caregivers had greater improvements in knowledge of child development relative to comparison caregivers</a:t>
            </a:r>
          </a:p>
        </p:txBody>
      </p:sp>
      <p:sp>
        <p:nvSpPr>
          <p:cNvPr id="4" name="TextBox 3"/>
          <p:cNvSpPr txBox="1"/>
          <p:nvPr/>
        </p:nvSpPr>
        <p:spPr>
          <a:xfrm>
            <a:off x="7855216" y="6477000"/>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pic>
        <p:nvPicPr>
          <p:cNvPr id="5" name="Picture 4" descr="Screen Shot 2018-09-03 at 9.34.43 PM.png"/>
          <p:cNvPicPr>
            <a:picLocks noChangeAspect="1"/>
          </p:cNvPicPr>
          <p:nvPr/>
        </p:nvPicPr>
        <p:blipFill rotWithShape="1">
          <a:blip r:embed="rId3">
            <a:extLst>
              <a:ext uri="{28A0092B-C50C-407E-A947-70E740481C1C}">
                <a14:useLocalDpi xmlns:a14="http://schemas.microsoft.com/office/drawing/2010/main" val="0"/>
              </a:ext>
            </a:extLst>
          </a:blip>
          <a:srcRect l="6091" r="10051"/>
          <a:stretch/>
        </p:blipFill>
        <p:spPr>
          <a:xfrm>
            <a:off x="4408096" y="1513017"/>
            <a:ext cx="4564696" cy="5040183"/>
          </a:xfrm>
          <a:prstGeom prst="rect">
            <a:avLst/>
          </a:prstGeom>
        </p:spPr>
      </p:pic>
    </p:spTree>
    <p:extLst>
      <p:ext uri="{BB962C8B-B14F-4D97-AF65-F5344CB8AC3E}">
        <p14:creationId xmlns:p14="http://schemas.microsoft.com/office/powerpoint/2010/main" val="2901679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Outcomes</a:t>
            </a:r>
          </a:p>
        </p:txBody>
      </p:sp>
      <p:sp>
        <p:nvSpPr>
          <p:cNvPr id="3" name="Content Placeholder 2"/>
          <p:cNvSpPr>
            <a:spLocks noGrp="1"/>
          </p:cNvSpPr>
          <p:nvPr>
            <p:ph idx="1"/>
          </p:nvPr>
        </p:nvSpPr>
        <p:spPr>
          <a:xfrm>
            <a:off x="1" y="1602154"/>
            <a:ext cx="5029200" cy="5255846"/>
          </a:xfrm>
        </p:spPr>
        <p:txBody>
          <a:bodyPr>
            <a:normAutofit fontScale="70000" lnSpcReduction="20000"/>
          </a:bodyPr>
          <a:lstStyle/>
          <a:p>
            <a:r>
              <a:rPr lang="en-US" i="1" dirty="0"/>
              <a:t>32% increase in utterances relative to control</a:t>
            </a:r>
          </a:p>
          <a:p>
            <a:pPr marL="118872" indent="0">
              <a:buNone/>
            </a:pPr>
            <a:endParaRPr lang="en-US" dirty="0"/>
          </a:p>
          <a:p>
            <a:r>
              <a:rPr lang="en-US" dirty="0"/>
              <a:t>Greater gains in language milestones and expressive vocabulary</a:t>
            </a:r>
          </a:p>
          <a:p>
            <a:pPr marL="118872" indent="0">
              <a:buNone/>
            </a:pPr>
            <a:endParaRPr lang="en-US" dirty="0"/>
          </a:p>
          <a:p>
            <a:r>
              <a:rPr lang="en-US" dirty="0"/>
              <a:t>But small, non-significant improvement in child vocalizations/conversation turns in all-day audio recordings</a:t>
            </a:r>
          </a:p>
          <a:p>
            <a:pPr marL="457200" lvl="1" indent="0">
              <a:buNone/>
            </a:pPr>
            <a:endParaRPr lang="en-US" dirty="0"/>
          </a:p>
          <a:p>
            <a:r>
              <a:rPr lang="en-US" dirty="0"/>
              <a:t>Quantity of caregiver speech during play session and caregiver knowledge of child development mediated changes</a:t>
            </a:r>
          </a:p>
          <a:p>
            <a:pPr marL="118872" indent="0">
              <a:buNone/>
            </a:pPr>
            <a:endParaRPr lang="en-US" dirty="0"/>
          </a:p>
          <a:p>
            <a:r>
              <a:rPr lang="en-US" dirty="0"/>
              <a:t>Some evidence for dose effect</a:t>
            </a:r>
          </a:p>
          <a:p>
            <a:pPr marL="457200" lvl="1" indent="0">
              <a:buNone/>
            </a:pPr>
            <a:endParaRPr lang="en-US" dirty="0"/>
          </a:p>
          <a:p>
            <a:endParaRPr lang="en-US" dirty="0"/>
          </a:p>
        </p:txBody>
      </p:sp>
      <p:sp>
        <p:nvSpPr>
          <p:cNvPr id="4" name="TextBox 3"/>
          <p:cNvSpPr txBox="1"/>
          <p:nvPr/>
        </p:nvSpPr>
        <p:spPr>
          <a:xfrm>
            <a:off x="7684008" y="6351899"/>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pic>
        <p:nvPicPr>
          <p:cNvPr id="5" name="Picture 4" descr="Screen Shot 2018-09-03 at 9.35.05 PM.png"/>
          <p:cNvPicPr>
            <a:picLocks noChangeAspect="1"/>
          </p:cNvPicPr>
          <p:nvPr/>
        </p:nvPicPr>
        <p:blipFill rotWithShape="1">
          <a:blip r:embed="rId2">
            <a:extLst>
              <a:ext uri="{28A0092B-C50C-407E-A947-70E740481C1C}">
                <a14:useLocalDpi xmlns:a14="http://schemas.microsoft.com/office/drawing/2010/main" val="0"/>
              </a:ext>
            </a:extLst>
          </a:blip>
          <a:srcRect l="1153" t="-661" r="10070" b="661"/>
          <a:stretch/>
        </p:blipFill>
        <p:spPr>
          <a:xfrm>
            <a:off x="4792558" y="1752600"/>
            <a:ext cx="4346042" cy="4343400"/>
          </a:xfrm>
          <a:prstGeom prst="rect">
            <a:avLst/>
          </a:prstGeom>
        </p:spPr>
      </p:pic>
    </p:spTree>
    <p:extLst>
      <p:ext uri="{BB962C8B-B14F-4D97-AF65-F5344CB8AC3E}">
        <p14:creationId xmlns:p14="http://schemas.microsoft.com/office/powerpoint/2010/main" val="41487758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Contributions and Limitations</a:t>
            </a:r>
          </a:p>
        </p:txBody>
      </p:sp>
      <p:sp>
        <p:nvSpPr>
          <p:cNvPr id="3" name="Content Placeholder 2"/>
          <p:cNvSpPr>
            <a:spLocks noGrp="1"/>
          </p:cNvSpPr>
          <p:nvPr>
            <p:ph idx="1"/>
          </p:nvPr>
        </p:nvSpPr>
        <p:spPr>
          <a:xfrm>
            <a:off x="254000" y="1775191"/>
            <a:ext cx="8616462" cy="4809271"/>
          </a:xfrm>
        </p:spPr>
        <p:txBody>
          <a:bodyPr>
            <a:normAutofit fontScale="77500" lnSpcReduction="20000"/>
          </a:bodyPr>
          <a:lstStyle/>
          <a:p>
            <a:r>
              <a:rPr lang="en-US" dirty="0"/>
              <a:t>Showed efficacy of a program to improve parenting practices in a rural African community, despite cultural barriers</a:t>
            </a:r>
          </a:p>
          <a:p>
            <a:pPr marL="118872" indent="0">
              <a:buNone/>
            </a:pPr>
            <a:endParaRPr lang="en-US" dirty="0"/>
          </a:p>
          <a:p>
            <a:r>
              <a:rPr lang="en-US" dirty="0"/>
              <a:t>Cross-cultural evidence for the effect of child-directed speech on children’s language development</a:t>
            </a:r>
          </a:p>
          <a:p>
            <a:pPr marL="118872" indent="0">
              <a:buNone/>
            </a:pPr>
            <a:endParaRPr lang="en-US" dirty="0"/>
          </a:p>
          <a:p>
            <a:r>
              <a:rPr lang="en-US" dirty="0"/>
              <a:t>Study lacked random assignment, was limited to a subset of villages, and limited to one of the three intervention languages</a:t>
            </a:r>
          </a:p>
          <a:p>
            <a:pPr marL="118872" indent="0">
              <a:buNone/>
            </a:pPr>
            <a:endParaRPr lang="en-US" dirty="0"/>
          </a:p>
          <a:p>
            <a:r>
              <a:rPr lang="en-US" dirty="0"/>
              <a:t>Despite program encouragement to share knowledge, effects seem limited to primary caregivers</a:t>
            </a:r>
          </a:p>
          <a:p>
            <a:pPr lvl="1"/>
            <a:r>
              <a:rPr lang="en-US" dirty="0"/>
              <a:t>Culturally common for parent to spend less time with young children as they become more independent </a:t>
            </a:r>
          </a:p>
        </p:txBody>
      </p:sp>
      <p:sp>
        <p:nvSpPr>
          <p:cNvPr id="4" name="TextBox 3"/>
          <p:cNvSpPr txBox="1"/>
          <p:nvPr/>
        </p:nvSpPr>
        <p:spPr>
          <a:xfrm>
            <a:off x="7684008" y="6351899"/>
            <a:ext cx="1288784" cy="369332"/>
          </a:xfrm>
          <a:prstGeom prst="rect">
            <a:avLst/>
          </a:prstGeom>
          <a:noFill/>
        </p:spPr>
        <p:txBody>
          <a:bodyPr wrap="none" rtlCol="0">
            <a:spAutoFit/>
          </a:bodyPr>
          <a:lstStyle/>
          <a:p>
            <a:r>
              <a:rPr lang="en-US" dirty="0" err="1">
                <a:solidFill>
                  <a:srgbClr val="7F7F7F"/>
                </a:solidFill>
              </a:rPr>
              <a:t>Westwright</a:t>
            </a:r>
            <a:endParaRPr lang="en-US" dirty="0">
              <a:solidFill>
                <a:srgbClr val="7F7F7F"/>
              </a:solidFill>
            </a:endParaRPr>
          </a:p>
        </p:txBody>
      </p:sp>
    </p:spTree>
    <p:extLst>
      <p:ext uri="{BB962C8B-B14F-4D97-AF65-F5344CB8AC3E}">
        <p14:creationId xmlns:p14="http://schemas.microsoft.com/office/powerpoint/2010/main" val="2220894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Question</a:t>
            </a:r>
          </a:p>
        </p:txBody>
      </p:sp>
      <p:sp>
        <p:nvSpPr>
          <p:cNvPr id="3" name="Content Placeholder 2"/>
          <p:cNvSpPr>
            <a:spLocks noGrp="1"/>
          </p:cNvSpPr>
          <p:nvPr>
            <p:ph idx="1"/>
          </p:nvPr>
        </p:nvSpPr>
        <p:spPr/>
        <p:txBody>
          <a:bodyPr>
            <a:normAutofit/>
          </a:bodyPr>
          <a:lstStyle/>
          <a:p>
            <a:r>
              <a:rPr lang="en-US" dirty="0"/>
              <a:t>Weber et al. assess an intervention aimed at increasing child-directed speech. What were its effects? Design a follow-up intervention and assessment designed to assess the impact of child-directed speech in Rural Senegal. Incorporate and discuss culturally relevant measures of optimal and non-optimal outcome that be impacted by </a:t>
            </a:r>
            <a:r>
              <a:rPr lang="en-US"/>
              <a:t>the intervention (h/t Liz C.).</a:t>
            </a:r>
            <a:endParaRPr lang="en-US" dirty="0"/>
          </a:p>
        </p:txBody>
      </p:sp>
    </p:spTree>
    <p:extLst>
      <p:ext uri="{BB962C8B-B14F-4D97-AF65-F5344CB8AC3E}">
        <p14:creationId xmlns:p14="http://schemas.microsoft.com/office/powerpoint/2010/main" val="3239379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r>
              <a:rPr lang="en-US" altLang="en-US">
                <a:ea typeface="ＭＳ Ｐゴシック" panose="020B0600070205080204" pitchFamily="34" charset="-128"/>
              </a:rPr>
              <a:t>Background</a:t>
            </a:r>
          </a:p>
        </p:txBody>
      </p:sp>
      <p:sp>
        <p:nvSpPr>
          <p:cNvPr id="13315" name="Content Placeholder 4"/>
          <p:cNvSpPr>
            <a:spLocks noGrp="1"/>
          </p:cNvSpPr>
          <p:nvPr>
            <p:ph idx="1"/>
          </p:nvPr>
        </p:nvSpPr>
        <p:spPr>
          <a:xfrm>
            <a:off x="328613" y="1941513"/>
            <a:ext cx="8208962" cy="4078287"/>
          </a:xfrm>
        </p:spPr>
        <p:txBody>
          <a:bodyPr>
            <a:normAutofit lnSpcReduction="10000"/>
          </a:bodyPr>
          <a:lstStyle/>
          <a:p>
            <a:r>
              <a:rPr lang="en-US" altLang="en-US">
                <a:ea typeface="ＭＳ Ｐゴシック" panose="020B0600070205080204" pitchFamily="34" charset="-128"/>
              </a:rPr>
              <a:t>Social smile first sign of socio-emotional development</a:t>
            </a:r>
          </a:p>
          <a:p>
            <a:r>
              <a:rPr lang="en-US" altLang="en-US">
                <a:ea typeface="ＭＳ Ｐゴシック" panose="020B0600070205080204" pitchFamily="34" charset="-128"/>
              </a:rPr>
              <a:t>Emerges around second month of life</a:t>
            </a:r>
          </a:p>
          <a:p>
            <a:r>
              <a:rPr lang="en-US" altLang="en-US">
                <a:ea typeface="ＭＳ Ｐゴシック" panose="020B0600070205080204" pitchFamily="34" charset="-128"/>
              </a:rPr>
              <a:t>Maternal emotional behavior acts as a mechanism </a:t>
            </a:r>
          </a:p>
          <a:p>
            <a:r>
              <a:rPr lang="en-US" altLang="en-US">
                <a:ea typeface="ＭＳ Ｐゴシック" panose="020B0600070205080204" pitchFamily="34" charset="-128"/>
              </a:rPr>
              <a:t>Differs based on culture </a:t>
            </a:r>
          </a:p>
          <a:p>
            <a:pPr lvl="1"/>
            <a:r>
              <a:rPr lang="en-US" altLang="en-US">
                <a:ea typeface="ＭＳ Ｐゴシック" panose="020B0600070205080204" pitchFamily="34" charset="-128"/>
              </a:rPr>
              <a:t>Independent</a:t>
            </a:r>
          </a:p>
          <a:p>
            <a:pPr lvl="1"/>
            <a:r>
              <a:rPr lang="en-US" altLang="en-US">
                <a:ea typeface="ＭＳ Ｐゴシック" panose="020B0600070205080204" pitchFamily="34" charset="-128"/>
              </a:rPr>
              <a:t>Interdependent </a:t>
            </a:r>
          </a:p>
        </p:txBody>
      </p:sp>
    </p:spTree>
    <p:extLst>
      <p:ext uri="{BB962C8B-B14F-4D97-AF65-F5344CB8AC3E}">
        <p14:creationId xmlns:p14="http://schemas.microsoft.com/office/powerpoint/2010/main" val="2212771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tLang="en-US">
                <a:ea typeface="ＭＳ Ｐゴシック" panose="020B0600070205080204" pitchFamily="34" charset="-128"/>
              </a:rPr>
              <a:t>Method </a:t>
            </a:r>
          </a:p>
        </p:txBody>
      </p:sp>
      <p:sp>
        <p:nvSpPr>
          <p:cNvPr id="15363" name="Content Placeholder 4"/>
          <p:cNvSpPr>
            <a:spLocks noGrp="1"/>
          </p:cNvSpPr>
          <p:nvPr>
            <p:ph idx="1"/>
          </p:nvPr>
        </p:nvSpPr>
        <p:spPr/>
        <p:txBody>
          <a:bodyPr/>
          <a:lstStyle/>
          <a:p>
            <a:r>
              <a:rPr lang="en-US" altLang="en-US" sz="2800">
                <a:ea typeface="ＭＳ Ｐゴシック" panose="020B0600070205080204" pitchFamily="34" charset="-128"/>
              </a:rPr>
              <a:t>Purpose: Understand the mechanisms underlying social smiling across sociocultural contexts at 6, 8, 10, and 12 weeks  </a:t>
            </a:r>
          </a:p>
          <a:p>
            <a:r>
              <a:rPr lang="en-US" altLang="en-US" sz="2800">
                <a:ea typeface="ＭＳ Ｐゴシック" panose="020B0600070205080204" pitchFamily="34" charset="-128"/>
              </a:rPr>
              <a:t>N=24 mother-infant pairs from the Nso group</a:t>
            </a:r>
          </a:p>
          <a:p>
            <a:r>
              <a:rPr lang="en-US" altLang="en-US" sz="2800">
                <a:ea typeface="ＭＳ Ｐゴシック" panose="020B0600070205080204" pitchFamily="34" charset="-128"/>
              </a:rPr>
              <a:t>N=20 mother-infant pairs from the Munster group </a:t>
            </a:r>
          </a:p>
          <a:p>
            <a:r>
              <a:rPr lang="en-US" altLang="en-US" sz="2800">
                <a:ea typeface="ＭＳ Ｐゴシック" panose="020B0600070205080204" pitchFamily="34" charset="-128"/>
              </a:rPr>
              <a:t>Mothers interacted freely with infants for 10 minutes and videotaped</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65865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r>
              <a:rPr lang="en-US" altLang="en-US">
                <a:ea typeface="ＭＳ Ｐゴシック" panose="020B0600070205080204" pitchFamily="34" charset="-128"/>
              </a:rPr>
              <a:t>Background</a:t>
            </a:r>
          </a:p>
        </p:txBody>
      </p:sp>
      <p:sp>
        <p:nvSpPr>
          <p:cNvPr id="13315" name="Content Placeholder 4"/>
          <p:cNvSpPr>
            <a:spLocks noGrp="1"/>
          </p:cNvSpPr>
          <p:nvPr>
            <p:ph idx="1"/>
          </p:nvPr>
        </p:nvSpPr>
        <p:spPr>
          <a:xfrm>
            <a:off x="328613" y="1941513"/>
            <a:ext cx="8208962" cy="4078287"/>
          </a:xfrm>
        </p:spPr>
        <p:txBody>
          <a:bodyPr>
            <a:normAutofit lnSpcReduction="10000"/>
          </a:bodyPr>
          <a:lstStyle/>
          <a:p>
            <a:r>
              <a:rPr lang="en-US" altLang="en-US">
                <a:ea typeface="ＭＳ Ｐゴシック" panose="020B0600070205080204" pitchFamily="34" charset="-128"/>
              </a:rPr>
              <a:t>Social smile first sign of socio-emotional development</a:t>
            </a:r>
          </a:p>
          <a:p>
            <a:r>
              <a:rPr lang="en-US" altLang="en-US">
                <a:ea typeface="ＭＳ Ｐゴシック" panose="020B0600070205080204" pitchFamily="34" charset="-128"/>
              </a:rPr>
              <a:t>Emerges around second month of life</a:t>
            </a:r>
          </a:p>
          <a:p>
            <a:r>
              <a:rPr lang="en-US" altLang="en-US">
                <a:ea typeface="ＭＳ Ｐゴシック" panose="020B0600070205080204" pitchFamily="34" charset="-128"/>
              </a:rPr>
              <a:t>Maternal emotional behavior acts as a mechanism </a:t>
            </a:r>
          </a:p>
          <a:p>
            <a:r>
              <a:rPr lang="en-US" altLang="en-US">
                <a:ea typeface="ＭＳ Ｐゴシック" panose="020B0600070205080204" pitchFamily="34" charset="-128"/>
              </a:rPr>
              <a:t>Differs based on culture </a:t>
            </a:r>
          </a:p>
          <a:p>
            <a:pPr lvl="1"/>
            <a:r>
              <a:rPr lang="en-US" altLang="en-US">
                <a:ea typeface="ＭＳ Ｐゴシック" panose="020B0600070205080204" pitchFamily="34" charset="-128"/>
              </a:rPr>
              <a:t>Independent</a:t>
            </a:r>
          </a:p>
          <a:p>
            <a:pPr lvl="1"/>
            <a:r>
              <a:rPr lang="en-US" altLang="en-US">
                <a:ea typeface="ＭＳ Ｐゴシック" panose="020B0600070205080204" pitchFamily="34" charset="-128"/>
              </a:rPr>
              <a:t>Interdependent </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4037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A8B3-6697-407A-977B-F147C14FECD5}"/>
              </a:ext>
            </a:extLst>
          </p:cNvPr>
          <p:cNvSpPr>
            <a:spLocks noGrp="1"/>
          </p:cNvSpPr>
          <p:nvPr>
            <p:ph type="title"/>
          </p:nvPr>
        </p:nvSpPr>
        <p:spPr>
          <a:xfrm>
            <a:off x="76200" y="155448"/>
            <a:ext cx="4114800" cy="1252728"/>
          </a:xfrm>
        </p:spPr>
        <p:txBody>
          <a:bodyPr>
            <a:normAutofit fontScale="90000"/>
          </a:bodyPr>
          <a:lstStyle/>
          <a:p>
            <a:r>
              <a:rPr lang="en-US" dirty="0"/>
              <a:t>Own-infant cry vs. control noise</a:t>
            </a:r>
          </a:p>
        </p:txBody>
      </p:sp>
      <p:sp>
        <p:nvSpPr>
          <p:cNvPr id="3" name="Content Placeholder 2">
            <a:extLst>
              <a:ext uri="{FF2B5EF4-FFF2-40B4-BE49-F238E27FC236}">
                <a16:creationId xmlns:a16="http://schemas.microsoft.com/office/drawing/2014/main" id="{526599BD-265C-411F-83DC-E9E6688E9697}"/>
              </a:ext>
            </a:extLst>
          </p:cNvPr>
          <p:cNvSpPr>
            <a:spLocks noGrp="1"/>
          </p:cNvSpPr>
          <p:nvPr>
            <p:ph idx="1"/>
          </p:nvPr>
        </p:nvSpPr>
        <p:spPr>
          <a:xfrm>
            <a:off x="27936" y="1447801"/>
            <a:ext cx="4163064" cy="4953000"/>
          </a:xfrm>
        </p:spPr>
        <p:txBody>
          <a:bodyPr>
            <a:normAutofit fontScale="92500"/>
          </a:bodyPr>
          <a:lstStyle/>
          <a:p>
            <a:r>
              <a:rPr lang="en-US" sz="2400" dirty="0"/>
              <a:t>Activate brain areas linked to the intention (i) to move and to grasp (SMA) [only area unique to cry vs. </a:t>
            </a:r>
            <a:r>
              <a:rPr lang="en-US" sz="2400" dirty="0" err="1"/>
              <a:t>eg</a:t>
            </a:r>
            <a:r>
              <a:rPr lang="en-US" sz="2400"/>
              <a:t> laugh?], </a:t>
            </a:r>
            <a:r>
              <a:rPr lang="en-US" sz="2400" dirty="0"/>
              <a:t>(ii) to speak (inferior frontal regions, SMA), and (iii) to process auditory stimulation (superior temporal regions). (iv) In addition, we found strong activity in other brain areas known to be associated with caregiving (midbrain, basal ganglia, cingulate, and insula)</a:t>
            </a:r>
            <a:endParaRPr lang="en-US" sz="4000" dirty="0"/>
          </a:p>
        </p:txBody>
      </p:sp>
      <p:pic>
        <p:nvPicPr>
          <p:cNvPr id="5" name="Picture 4">
            <a:extLst>
              <a:ext uri="{FF2B5EF4-FFF2-40B4-BE49-F238E27FC236}">
                <a16:creationId xmlns:a16="http://schemas.microsoft.com/office/drawing/2014/main" id="{DC420273-EC55-4868-BE5B-468C44F72B14}"/>
              </a:ext>
            </a:extLst>
          </p:cNvPr>
          <p:cNvPicPr>
            <a:picLocks noChangeAspect="1"/>
          </p:cNvPicPr>
          <p:nvPr/>
        </p:nvPicPr>
        <p:blipFill>
          <a:blip r:embed="rId3"/>
          <a:stretch>
            <a:fillRect/>
          </a:stretch>
        </p:blipFill>
        <p:spPr>
          <a:xfrm>
            <a:off x="4267200" y="0"/>
            <a:ext cx="4848864" cy="6858000"/>
          </a:xfrm>
          <a:prstGeom prst="rect">
            <a:avLst/>
          </a:prstGeom>
        </p:spPr>
      </p:pic>
      <p:sp>
        <p:nvSpPr>
          <p:cNvPr id="6" name="TextBox 5">
            <a:extLst>
              <a:ext uri="{FF2B5EF4-FFF2-40B4-BE49-F238E27FC236}">
                <a16:creationId xmlns:a16="http://schemas.microsoft.com/office/drawing/2014/main" id="{554FC019-79F9-4F8B-865D-82082D573022}"/>
              </a:ext>
            </a:extLst>
          </p:cNvPr>
          <p:cNvSpPr txBox="1"/>
          <p:nvPr/>
        </p:nvSpPr>
        <p:spPr>
          <a:xfrm>
            <a:off x="4463144" y="-29218"/>
            <a:ext cx="4615542" cy="369332"/>
          </a:xfrm>
          <a:prstGeom prst="rect">
            <a:avLst/>
          </a:prstGeom>
          <a:noFill/>
        </p:spPr>
        <p:txBody>
          <a:bodyPr wrap="square">
            <a:spAutoFit/>
          </a:bodyPr>
          <a:lstStyle/>
          <a:p>
            <a:r>
              <a:rPr lang="en-US" sz="1800" dirty="0"/>
              <a:t>1</a:t>
            </a:r>
            <a:r>
              <a:rPr lang="en-US" sz="1800" baseline="30000" dirty="0"/>
              <a:t>st</a:t>
            </a:r>
            <a:r>
              <a:rPr lang="en-US" sz="1800" dirty="0"/>
              <a:t> time US mothers at 3.5 </a:t>
            </a:r>
            <a:r>
              <a:rPr lang="en-US" sz="1800" dirty="0" err="1"/>
              <a:t>mo</a:t>
            </a:r>
            <a:r>
              <a:rPr lang="en-US" sz="1800" dirty="0"/>
              <a:t> postpartum. </a:t>
            </a:r>
          </a:p>
        </p:txBody>
      </p:sp>
      <p:sp>
        <p:nvSpPr>
          <p:cNvPr id="8" name="TextBox 7">
            <a:extLst>
              <a:ext uri="{FF2B5EF4-FFF2-40B4-BE49-F238E27FC236}">
                <a16:creationId xmlns:a16="http://schemas.microsoft.com/office/drawing/2014/main" id="{5629C236-C241-4A7E-8701-4A19A46CE19A}"/>
              </a:ext>
            </a:extLst>
          </p:cNvPr>
          <p:cNvSpPr txBox="1"/>
          <p:nvPr/>
        </p:nvSpPr>
        <p:spPr>
          <a:xfrm>
            <a:off x="4463144" y="3379697"/>
            <a:ext cx="6509657" cy="369332"/>
          </a:xfrm>
          <a:prstGeom prst="rect">
            <a:avLst/>
          </a:prstGeom>
          <a:noFill/>
        </p:spPr>
        <p:txBody>
          <a:bodyPr wrap="square">
            <a:spAutoFit/>
          </a:bodyPr>
          <a:lstStyle/>
          <a:p>
            <a:r>
              <a:rPr lang="en-US" sz="1800"/>
              <a:t>Chinese </a:t>
            </a:r>
            <a:r>
              <a:rPr lang="en-US" sz="1800" dirty="0"/>
              <a:t>mothers, 7 </a:t>
            </a:r>
            <a:r>
              <a:rPr lang="en-US" sz="1800" dirty="0" err="1"/>
              <a:t>mo</a:t>
            </a:r>
            <a:r>
              <a:rPr lang="en-US" sz="1800" dirty="0"/>
              <a:t> postpartum</a:t>
            </a:r>
          </a:p>
        </p:txBody>
      </p:sp>
    </p:spTree>
    <p:extLst>
      <p:ext uri="{BB962C8B-B14F-4D97-AF65-F5344CB8AC3E}">
        <p14:creationId xmlns:p14="http://schemas.microsoft.com/office/powerpoint/2010/main" val="2396776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tLang="en-US">
                <a:ea typeface="ＭＳ Ｐゴシック" panose="020B0600070205080204" pitchFamily="34" charset="-128"/>
              </a:rPr>
              <a:t>Method </a:t>
            </a:r>
          </a:p>
        </p:txBody>
      </p:sp>
      <p:sp>
        <p:nvSpPr>
          <p:cNvPr id="15363" name="Content Placeholder 4"/>
          <p:cNvSpPr>
            <a:spLocks noGrp="1"/>
          </p:cNvSpPr>
          <p:nvPr>
            <p:ph idx="1"/>
          </p:nvPr>
        </p:nvSpPr>
        <p:spPr/>
        <p:txBody>
          <a:bodyPr/>
          <a:lstStyle/>
          <a:p>
            <a:r>
              <a:rPr lang="en-US" altLang="en-US" sz="2800">
                <a:ea typeface="ＭＳ Ｐゴシック" panose="020B0600070205080204" pitchFamily="34" charset="-128"/>
              </a:rPr>
              <a:t>Purpose: Understand the mechanisms underlying social smiling across sociocultural contexts at 6, 8, 10, and 12 weeks  </a:t>
            </a:r>
          </a:p>
          <a:p>
            <a:r>
              <a:rPr lang="en-US" altLang="en-US" sz="2800">
                <a:ea typeface="ＭＳ Ｐゴシック" panose="020B0600070205080204" pitchFamily="34" charset="-128"/>
              </a:rPr>
              <a:t>N=24 mother-infant pairs from the Nso group</a:t>
            </a:r>
          </a:p>
          <a:p>
            <a:r>
              <a:rPr lang="en-US" altLang="en-US" sz="2800">
                <a:ea typeface="ＭＳ Ｐゴシック" panose="020B0600070205080204" pitchFamily="34" charset="-128"/>
              </a:rPr>
              <a:t>N=20 mother-infant pairs from the Munster group </a:t>
            </a:r>
          </a:p>
          <a:p>
            <a:r>
              <a:rPr lang="en-US" altLang="en-US" sz="2800">
                <a:ea typeface="ＭＳ Ｐゴシック" panose="020B0600070205080204" pitchFamily="34" charset="-128"/>
              </a:rPr>
              <a:t>Mothers interacted freely with infants for 10 minutes and videotaped</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1994132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8623</TotalTime>
  <Words>7875</Words>
  <Application>Microsoft Office PowerPoint</Application>
  <PresentationFormat>On-screen Show (4:3)</PresentationFormat>
  <Paragraphs>688</Paragraphs>
  <Slides>90</Slides>
  <Notes>54</Notes>
  <HiddenSlides>52</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90</vt:i4>
      </vt:variant>
    </vt:vector>
  </HeadingPairs>
  <TitlesOfParts>
    <vt:vector size="103" baseType="lpstr">
      <vt:lpstr>Arial</vt:lpstr>
      <vt:lpstr>Calibri</vt:lpstr>
      <vt:lpstr>Calibri Light</vt:lpstr>
      <vt:lpstr>Corbel</vt:lpstr>
      <vt:lpstr>Montserrat</vt:lpstr>
      <vt:lpstr>Palatino Linotype</vt:lpstr>
      <vt:lpstr>Symbol</vt:lpstr>
      <vt:lpstr>Times New Roman</vt:lpstr>
      <vt:lpstr>Wingdings</vt:lpstr>
      <vt:lpstr>Wingdings 2</vt:lpstr>
      <vt:lpstr>Wingdings 3</vt:lpstr>
      <vt:lpstr>Module</vt:lpstr>
      <vt:lpstr>Office Theme</vt:lpstr>
      <vt:lpstr>Infant Development</vt:lpstr>
      <vt:lpstr>Individual development is how cultures continue</vt:lpstr>
      <vt:lpstr>Overview</vt:lpstr>
      <vt:lpstr>Cross-cultural research:  Goals and methods</vt:lpstr>
      <vt:lpstr>Cross-cultural research:  Goals and methods</vt:lpstr>
      <vt:lpstr>PowerPoint Presentation</vt:lpstr>
      <vt:lpstr>PowerPoint Presentation</vt:lpstr>
      <vt:lpstr>PowerPoint Presentation</vt:lpstr>
      <vt:lpstr>Own-infant cry vs. control noise</vt:lpstr>
      <vt:lpstr>PowerPoint Presentation</vt:lpstr>
      <vt:lpstr>Italian mothers (of 5-m-olds) &amp; nonmothers</vt:lpstr>
      <vt:lpstr>Culture specific versus universal features of development</vt:lpstr>
      <vt:lpstr>Cross-cultural research:  Problems with interpretation</vt:lpstr>
      <vt:lpstr>Cross-cultural research:  Problems with interpretation</vt:lpstr>
      <vt:lpstr>Infants’ Social Experiences in Three African Sociocultural Contexts. Otto et al., 2016</vt:lpstr>
      <vt:lpstr>Optimal blend of embedded and comparative description?</vt:lpstr>
      <vt:lpstr>Introduction- Poverty, adversity, and caregiving</vt:lpstr>
      <vt:lpstr>Current study</vt:lpstr>
      <vt:lpstr>Spot observations </vt:lpstr>
      <vt:lpstr>Who is present? Other care is high in non-urban settings</vt:lpstr>
      <vt:lpstr>What is happening when awake?</vt:lpstr>
      <vt:lpstr>What is happening when infants are crying?</vt:lpstr>
      <vt:lpstr>Optimal blend of embedded and comparative description?</vt:lpstr>
      <vt:lpstr>Nso Village (Cameroon)  vs. Munster, Germany</vt:lpstr>
      <vt:lpstr>The development of mothers’ contingencies</vt:lpstr>
      <vt:lpstr>Smile imitation differs by 6 weeks  and diverges through 12 weeks (Germany and Cameroon)</vt:lpstr>
      <vt:lpstr>Wormann et al- Social Smiling Cross- Culturally </vt:lpstr>
      <vt:lpstr>Cross-cultural pathways of social smiling</vt:lpstr>
      <vt:lpstr>Wormann et al- Social Smiling Cross- Culturally: Discussion/Limitations </vt:lpstr>
      <vt:lpstr>Cultural Psychology</vt:lpstr>
      <vt:lpstr>Cultural Psychology</vt:lpstr>
      <vt:lpstr>Culture defined…</vt:lpstr>
      <vt:lpstr>Efe People</vt:lpstr>
      <vt:lpstr>Efe infants have multiple, simultaneous relationships</vt:lpstr>
      <vt:lpstr>PowerPoint Presentation</vt:lpstr>
      <vt:lpstr>Reducing Bronfenbrenner Boundaries</vt:lpstr>
      <vt:lpstr>Cultural Psychology (Cole, 1996)</vt:lpstr>
      <vt:lpstr>Culture and development</vt:lpstr>
      <vt:lpstr>Examples</vt:lpstr>
      <vt:lpstr>Privileged Treatment of Toddlers: Cultural Aspects of Individual Choice and Responsibility. </vt:lpstr>
      <vt:lpstr>Access to Desired Objects</vt:lpstr>
      <vt:lpstr>Proportions of Events Regarding Access to an Object</vt:lpstr>
      <vt:lpstr>Guatemalan Mayan mothers</vt:lpstr>
      <vt:lpstr>A hefty 15-month-old…</vt:lpstr>
      <vt:lpstr>Maternal education (acculturation)</vt:lpstr>
      <vt:lpstr>Attention to Interactions Directed to Others</vt:lpstr>
      <vt:lpstr>Kids’ Attention to Interactions Directed to Others</vt:lpstr>
      <vt:lpstr>PowerPoint Presentation</vt:lpstr>
      <vt:lpstr>Aims</vt:lpstr>
      <vt:lpstr>Adult verbal input (quality and quantity of child-directed speech) shapes children's language development</vt:lpstr>
      <vt:lpstr>Industrialized context</vt:lpstr>
      <vt:lpstr>Caveat</vt:lpstr>
      <vt:lpstr>Sentences uttered around children contrast</vt:lpstr>
      <vt:lpstr>Preindustrial children hear less directed speech at early ages</vt:lpstr>
      <vt:lpstr>Tsimane forager horticulturalists of lowland Bolivia</vt:lpstr>
      <vt:lpstr>PowerPoint Presentation</vt:lpstr>
      <vt:lpstr>PowerPoint Presentation</vt:lpstr>
      <vt:lpstr> Tsimane forager horticulturalists of lowland Bolivia </vt:lpstr>
      <vt:lpstr>Speech from moms, then sibs…</vt:lpstr>
      <vt:lpstr>Conclusions</vt:lpstr>
      <vt:lpstr>Comparisons with previous work</vt:lpstr>
      <vt:lpstr>Comparisons with previous work</vt:lpstr>
      <vt:lpstr>Infant-directed input and literacy effects on phonological processing: Non-word repetition scores among the Tsimane’ </vt:lpstr>
      <vt:lpstr>Infant-directed input and literacy effects on phonological processing: Non-word repetition scores among the Tsimane’</vt:lpstr>
      <vt:lpstr>Does linguistic processing vary across cultures? </vt:lpstr>
      <vt:lpstr>Infant-directed input</vt:lpstr>
      <vt:lpstr>Critical period of infant-directed input</vt:lpstr>
      <vt:lpstr>Schooling/literacy training</vt:lpstr>
      <vt:lpstr>NWR (non-word repetition)</vt:lpstr>
      <vt:lpstr>Aims </vt:lpstr>
      <vt:lpstr>Methods</vt:lpstr>
      <vt:lpstr>Stimuli</vt:lpstr>
      <vt:lpstr>Results: Literacy</vt:lpstr>
      <vt:lpstr>Results: Group variation</vt:lpstr>
      <vt:lpstr>Results: NWR scores</vt:lpstr>
      <vt:lpstr>Discussion: Tsimane’ participants’ NWR scores were lower than in all previous work</vt:lpstr>
      <vt:lpstr>Lower infant-directed input correlates with lower NWR score</vt:lpstr>
      <vt:lpstr>Overview</vt:lpstr>
      <vt:lpstr>PowerPoint Presentation</vt:lpstr>
      <vt:lpstr>Background</vt:lpstr>
      <vt:lpstr>Intervention and Hypotheses</vt:lpstr>
      <vt:lpstr>Participants and Setting</vt:lpstr>
      <vt:lpstr>Caregiver Outcomes</vt:lpstr>
      <vt:lpstr>Child Outcomes</vt:lpstr>
      <vt:lpstr>Key Contributions and Limitations</vt:lpstr>
      <vt:lpstr>(Exam) Question</vt:lpstr>
      <vt:lpstr>Background</vt:lpstr>
      <vt:lpstr>Method </vt:lpstr>
      <vt:lpstr>Background</vt:lpstr>
      <vt:lpstr>Method </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263</cp:revision>
  <cp:lastPrinted>2013-01-20T19:14:51Z</cp:lastPrinted>
  <dcterms:created xsi:type="dcterms:W3CDTF">2007-01-11T16:44:21Z</dcterms:created>
  <dcterms:modified xsi:type="dcterms:W3CDTF">2022-09-08T16:01:51Z</dcterms:modified>
</cp:coreProperties>
</file>