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theme/themeOverride2.xml" ContentType="application/vnd.openxmlformats-officedocument.themeOverride+xml"/>
  <Override PartName="/ppt/notesSlides/notesSlide7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5" r:id="rId2"/>
    <p:sldMasterId id="2147484027" r:id="rId3"/>
    <p:sldMasterId id="2147484040" r:id="rId4"/>
  </p:sldMasterIdLst>
  <p:notesMasterIdLst>
    <p:notesMasterId r:id="rId135"/>
  </p:notesMasterIdLst>
  <p:handoutMasterIdLst>
    <p:handoutMasterId r:id="rId136"/>
  </p:handoutMasterIdLst>
  <p:sldIdLst>
    <p:sldId id="596" r:id="rId5"/>
    <p:sldId id="470" r:id="rId6"/>
    <p:sldId id="473" r:id="rId7"/>
    <p:sldId id="1599" r:id="rId8"/>
    <p:sldId id="1519" r:id="rId9"/>
    <p:sldId id="275" r:id="rId10"/>
    <p:sldId id="373" r:id="rId11"/>
    <p:sldId id="319" r:id="rId12"/>
    <p:sldId id="320" r:id="rId13"/>
    <p:sldId id="277" r:id="rId14"/>
    <p:sldId id="278" r:id="rId15"/>
    <p:sldId id="280" r:id="rId16"/>
    <p:sldId id="258" r:id="rId17"/>
    <p:sldId id="1530" r:id="rId18"/>
    <p:sldId id="1616" r:id="rId19"/>
    <p:sldId id="279" r:id="rId20"/>
    <p:sldId id="281" r:id="rId21"/>
    <p:sldId id="474" r:id="rId22"/>
    <p:sldId id="504" r:id="rId23"/>
    <p:sldId id="509" r:id="rId24"/>
    <p:sldId id="510" r:id="rId25"/>
    <p:sldId id="511" r:id="rId26"/>
    <p:sldId id="512" r:id="rId27"/>
    <p:sldId id="513" r:id="rId28"/>
    <p:sldId id="634" r:id="rId29"/>
    <p:sldId id="635" r:id="rId30"/>
    <p:sldId id="636" r:id="rId31"/>
    <p:sldId id="637" r:id="rId32"/>
    <p:sldId id="514" r:id="rId33"/>
    <p:sldId id="597" r:id="rId34"/>
    <p:sldId id="598" r:id="rId35"/>
    <p:sldId id="599" r:id="rId36"/>
    <p:sldId id="600" r:id="rId37"/>
    <p:sldId id="515" r:id="rId38"/>
    <p:sldId id="516" r:id="rId39"/>
    <p:sldId id="517" r:id="rId40"/>
    <p:sldId id="518" r:id="rId41"/>
    <p:sldId id="519" r:id="rId42"/>
    <p:sldId id="520" r:id="rId43"/>
    <p:sldId id="521" r:id="rId44"/>
    <p:sldId id="522"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601" r:id="rId58"/>
    <p:sldId id="602" r:id="rId59"/>
    <p:sldId id="603" r:id="rId60"/>
    <p:sldId id="604" r:id="rId61"/>
    <p:sldId id="605" r:id="rId62"/>
    <p:sldId id="606" r:id="rId63"/>
    <p:sldId id="607" r:id="rId64"/>
    <p:sldId id="608" r:id="rId65"/>
    <p:sldId id="609" r:id="rId66"/>
    <p:sldId id="610" r:id="rId67"/>
    <p:sldId id="611" r:id="rId68"/>
    <p:sldId id="612" r:id="rId69"/>
    <p:sldId id="523" r:id="rId70"/>
    <p:sldId id="524" r:id="rId71"/>
    <p:sldId id="525" r:id="rId72"/>
    <p:sldId id="526" r:id="rId73"/>
    <p:sldId id="527" r:id="rId74"/>
    <p:sldId id="528" r:id="rId75"/>
    <p:sldId id="529" r:id="rId76"/>
    <p:sldId id="530" r:id="rId77"/>
    <p:sldId id="531" r:id="rId78"/>
    <p:sldId id="532" r:id="rId79"/>
    <p:sldId id="533" r:id="rId80"/>
    <p:sldId id="534" r:id="rId81"/>
    <p:sldId id="535" r:id="rId82"/>
    <p:sldId id="536" r:id="rId83"/>
    <p:sldId id="537" r:id="rId84"/>
    <p:sldId id="538" r:id="rId85"/>
    <p:sldId id="539" r:id="rId86"/>
    <p:sldId id="541" r:id="rId87"/>
    <p:sldId id="542" r:id="rId88"/>
    <p:sldId id="543" r:id="rId89"/>
    <p:sldId id="544" r:id="rId90"/>
    <p:sldId id="545" r:id="rId91"/>
    <p:sldId id="546" r:id="rId92"/>
    <p:sldId id="547" r:id="rId93"/>
    <p:sldId id="548" r:id="rId94"/>
    <p:sldId id="549" r:id="rId95"/>
    <p:sldId id="550" r:id="rId96"/>
    <p:sldId id="551" r:id="rId97"/>
    <p:sldId id="552" r:id="rId98"/>
    <p:sldId id="553" r:id="rId99"/>
    <p:sldId id="554" r:id="rId100"/>
    <p:sldId id="555" r:id="rId101"/>
    <p:sldId id="556" r:id="rId102"/>
    <p:sldId id="557" r:id="rId103"/>
    <p:sldId id="558" r:id="rId104"/>
    <p:sldId id="559" r:id="rId105"/>
    <p:sldId id="560" r:id="rId106"/>
    <p:sldId id="561" r:id="rId107"/>
    <p:sldId id="562" r:id="rId108"/>
    <p:sldId id="563" r:id="rId109"/>
    <p:sldId id="564" r:id="rId110"/>
    <p:sldId id="565" r:id="rId111"/>
    <p:sldId id="566" r:id="rId112"/>
    <p:sldId id="579" r:id="rId113"/>
    <p:sldId id="426" r:id="rId114"/>
    <p:sldId id="301" r:id="rId115"/>
    <p:sldId id="303" r:id="rId116"/>
    <p:sldId id="304" r:id="rId117"/>
    <p:sldId id="593" r:id="rId118"/>
    <p:sldId id="306" r:id="rId119"/>
    <p:sldId id="307" r:id="rId120"/>
    <p:sldId id="333" r:id="rId121"/>
    <p:sldId id="256" r:id="rId122"/>
    <p:sldId id="257" r:id="rId123"/>
    <p:sldId id="1624" r:id="rId124"/>
    <p:sldId id="259" r:id="rId125"/>
    <p:sldId id="260" r:id="rId126"/>
    <p:sldId id="261" r:id="rId127"/>
    <p:sldId id="262" r:id="rId128"/>
    <p:sldId id="263" r:id="rId129"/>
    <p:sldId id="264" r:id="rId130"/>
    <p:sldId id="265" r:id="rId131"/>
    <p:sldId id="266" r:id="rId132"/>
    <p:sldId id="267" r:id="rId133"/>
    <p:sldId id="268" r:id="rId134"/>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5501" autoAdjust="0"/>
  </p:normalViewPr>
  <p:slideViewPr>
    <p:cSldViewPr>
      <p:cViewPr varScale="1">
        <p:scale>
          <a:sx n="95" d="100"/>
          <a:sy n="95" d="100"/>
        </p:scale>
        <p:origin x="1018" y="7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191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diagrams/_rels/data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95641-BD47-49A9-8E60-F2BDFD8A8A80}"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CAA66A8C-D69E-4295-ABB9-81F7645CC6CE}">
      <dgm:prSet/>
      <dgm:spPr/>
      <dgm:t>
        <a:bodyPr/>
        <a:lstStyle/>
        <a:p>
          <a:pPr>
            <a:lnSpc>
              <a:spcPct val="100000"/>
            </a:lnSpc>
          </a:pPr>
          <a:r>
            <a:rPr lang="en-US"/>
            <a:t>Parent Report</a:t>
          </a:r>
        </a:p>
      </dgm:t>
    </dgm:pt>
    <dgm:pt modelId="{2BAD5ACE-C4A5-4D16-B02D-DB577CEFAA86}" type="parTrans" cxnId="{20107C66-5E99-45EE-8697-9DB84A14F016}">
      <dgm:prSet/>
      <dgm:spPr/>
      <dgm:t>
        <a:bodyPr/>
        <a:lstStyle/>
        <a:p>
          <a:endParaRPr lang="en-US"/>
        </a:p>
      </dgm:t>
    </dgm:pt>
    <dgm:pt modelId="{2BEDC16F-51CC-42F0-8562-A9DD8157E23F}" type="sibTrans" cxnId="{20107C66-5E99-45EE-8697-9DB84A14F016}">
      <dgm:prSet/>
      <dgm:spPr/>
      <dgm:t>
        <a:bodyPr/>
        <a:lstStyle/>
        <a:p>
          <a:endParaRPr lang="en-US"/>
        </a:p>
      </dgm:t>
    </dgm:pt>
    <dgm:pt modelId="{4984772C-2AC3-4B30-AD41-3FD1661BFA6D}">
      <dgm:prSet/>
      <dgm:spPr/>
      <dgm:t>
        <a:bodyPr/>
        <a:lstStyle/>
        <a:p>
          <a:pPr>
            <a:lnSpc>
              <a:spcPct val="100000"/>
            </a:lnSpc>
          </a:pPr>
          <a:endParaRPr lang="en-US" dirty="0"/>
        </a:p>
      </dgm:t>
    </dgm:pt>
    <dgm:pt modelId="{D2B8D004-C201-43F6-8857-D1C4758987F2}" type="parTrans" cxnId="{158973C3-424A-4542-9E07-ECCA9952A22B}">
      <dgm:prSet/>
      <dgm:spPr/>
      <dgm:t>
        <a:bodyPr/>
        <a:lstStyle/>
        <a:p>
          <a:endParaRPr lang="en-US"/>
        </a:p>
      </dgm:t>
    </dgm:pt>
    <dgm:pt modelId="{E60F9F37-2116-4713-A529-E6A6B4AC54C7}" type="sibTrans" cxnId="{158973C3-424A-4542-9E07-ECCA9952A22B}">
      <dgm:prSet/>
      <dgm:spPr/>
      <dgm:t>
        <a:bodyPr/>
        <a:lstStyle/>
        <a:p>
          <a:endParaRPr lang="en-US"/>
        </a:p>
      </dgm:t>
    </dgm:pt>
    <dgm:pt modelId="{8024CA4E-4C6F-43B1-B9DC-6ED22A2D7886}">
      <dgm:prSet/>
      <dgm:spPr/>
      <dgm:t>
        <a:bodyPr/>
        <a:lstStyle/>
        <a:p>
          <a:pPr>
            <a:lnSpc>
              <a:spcPct val="100000"/>
            </a:lnSpc>
          </a:pPr>
          <a:r>
            <a:rPr lang="en-US"/>
            <a:t>Video-taped Observation</a:t>
          </a:r>
        </a:p>
      </dgm:t>
    </dgm:pt>
    <dgm:pt modelId="{48769FFD-5B0B-465E-BB3E-1069B5AB3AFF}" type="parTrans" cxnId="{269B2756-D8EA-47B4-A6E6-5A354DC617EB}">
      <dgm:prSet/>
      <dgm:spPr/>
      <dgm:t>
        <a:bodyPr/>
        <a:lstStyle/>
        <a:p>
          <a:endParaRPr lang="en-US"/>
        </a:p>
      </dgm:t>
    </dgm:pt>
    <dgm:pt modelId="{0B3986F4-F040-4EE6-A673-38A1EBCA2D7E}" type="sibTrans" cxnId="{269B2756-D8EA-47B4-A6E6-5A354DC617EB}">
      <dgm:prSet/>
      <dgm:spPr/>
      <dgm:t>
        <a:bodyPr/>
        <a:lstStyle/>
        <a:p>
          <a:endParaRPr lang="en-US"/>
        </a:p>
      </dgm:t>
    </dgm:pt>
    <dgm:pt modelId="{796E1869-DB2D-4B4D-8B33-7745CC2CCCDE}">
      <dgm:prSet/>
      <dgm:spPr/>
      <dgm:t>
        <a:bodyPr/>
        <a:lstStyle/>
        <a:p>
          <a:pPr>
            <a:lnSpc>
              <a:spcPct val="100000"/>
            </a:lnSpc>
          </a:pPr>
          <a:r>
            <a:rPr lang="en-US"/>
            <a:t>In home observation</a:t>
          </a:r>
        </a:p>
      </dgm:t>
    </dgm:pt>
    <dgm:pt modelId="{B31C40E9-23F6-4000-B95E-6636CA65BC49}" type="parTrans" cxnId="{C57A1AF5-711B-42F1-8BED-A0F34AF8DFDC}">
      <dgm:prSet/>
      <dgm:spPr/>
      <dgm:t>
        <a:bodyPr/>
        <a:lstStyle/>
        <a:p>
          <a:endParaRPr lang="en-US"/>
        </a:p>
      </dgm:t>
    </dgm:pt>
    <dgm:pt modelId="{9C154F6E-59D9-4937-86E7-3CCE682B10D9}" type="sibTrans" cxnId="{C57A1AF5-711B-42F1-8BED-A0F34AF8DFDC}">
      <dgm:prSet/>
      <dgm:spPr/>
      <dgm:t>
        <a:bodyPr/>
        <a:lstStyle/>
        <a:p>
          <a:endParaRPr lang="en-US"/>
        </a:p>
      </dgm:t>
    </dgm:pt>
    <dgm:pt modelId="{C1F3CF39-228E-49A5-B567-F1132AF7BA14}">
      <dgm:prSet/>
      <dgm:spPr/>
      <dgm:t>
        <a:bodyPr/>
        <a:lstStyle/>
        <a:p>
          <a:pPr>
            <a:lnSpc>
              <a:spcPct val="100000"/>
            </a:lnSpc>
          </a:pPr>
          <a:endParaRPr lang="en-US" dirty="0"/>
        </a:p>
      </dgm:t>
    </dgm:pt>
    <dgm:pt modelId="{6148774D-332C-434D-BB77-26D9A57EACD5}" type="parTrans" cxnId="{E1B70432-F78E-49CF-A523-787E4F577279}">
      <dgm:prSet/>
      <dgm:spPr/>
      <dgm:t>
        <a:bodyPr/>
        <a:lstStyle/>
        <a:p>
          <a:endParaRPr lang="en-US"/>
        </a:p>
      </dgm:t>
    </dgm:pt>
    <dgm:pt modelId="{45058422-5EBD-466B-9307-2ED3565FF531}" type="sibTrans" cxnId="{E1B70432-F78E-49CF-A523-787E4F577279}">
      <dgm:prSet/>
      <dgm:spPr/>
      <dgm:t>
        <a:bodyPr/>
        <a:lstStyle/>
        <a:p>
          <a:endParaRPr lang="en-US"/>
        </a:p>
      </dgm:t>
    </dgm:pt>
    <dgm:pt modelId="{FF8C2DA7-7593-4965-B9D4-509EAD8AD880}" type="pres">
      <dgm:prSet presAssocID="{71295641-BD47-49A9-8E60-F2BDFD8A8A80}" presName="root" presStyleCnt="0">
        <dgm:presLayoutVars>
          <dgm:dir/>
          <dgm:resizeHandles val="exact"/>
        </dgm:presLayoutVars>
      </dgm:prSet>
      <dgm:spPr/>
    </dgm:pt>
    <dgm:pt modelId="{EB7C2B24-8E52-4B48-AF02-1D18EEFE13A0}" type="pres">
      <dgm:prSet presAssocID="{CAA66A8C-D69E-4295-ABB9-81F7645CC6CE}" presName="compNode" presStyleCnt="0"/>
      <dgm:spPr/>
    </dgm:pt>
    <dgm:pt modelId="{A5732B48-A4C0-4A18-AB33-8E1F487106B5}" type="pres">
      <dgm:prSet presAssocID="{CAA66A8C-D69E-4295-ABB9-81F7645CC6CE}" presName="bgRect" presStyleLbl="bgShp" presStyleIdx="0" presStyleCnt="3"/>
      <dgm:spPr/>
    </dgm:pt>
    <dgm:pt modelId="{197B06E9-9ACB-4FA9-B162-156E8EB04244}" type="pres">
      <dgm:prSet presAssocID="{CAA66A8C-D69E-4295-ABB9-81F7645CC6CE}"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523FCC4-4DE3-476D-A20B-EBB1454ABD62}" type="pres">
      <dgm:prSet presAssocID="{CAA66A8C-D69E-4295-ABB9-81F7645CC6CE}" presName="spaceRect" presStyleCnt="0"/>
      <dgm:spPr/>
    </dgm:pt>
    <dgm:pt modelId="{BBD52987-7661-484E-9DF8-AEDB4F8CA5EA}" type="pres">
      <dgm:prSet presAssocID="{CAA66A8C-D69E-4295-ABB9-81F7645CC6CE}" presName="parTx" presStyleLbl="revTx" presStyleIdx="0" presStyleCnt="5">
        <dgm:presLayoutVars>
          <dgm:chMax val="0"/>
          <dgm:chPref val="0"/>
        </dgm:presLayoutVars>
      </dgm:prSet>
      <dgm:spPr/>
    </dgm:pt>
    <dgm:pt modelId="{F7527010-5995-49DB-BDE2-EB355063ABA0}" type="pres">
      <dgm:prSet presAssocID="{CAA66A8C-D69E-4295-ABB9-81F7645CC6CE}" presName="desTx" presStyleLbl="revTx" presStyleIdx="1" presStyleCnt="5">
        <dgm:presLayoutVars/>
      </dgm:prSet>
      <dgm:spPr/>
    </dgm:pt>
    <dgm:pt modelId="{FA3D057E-F363-4AB0-911E-4F1D9700DB3E}" type="pres">
      <dgm:prSet presAssocID="{2BEDC16F-51CC-42F0-8562-A9DD8157E23F}" presName="sibTrans" presStyleCnt="0"/>
      <dgm:spPr/>
    </dgm:pt>
    <dgm:pt modelId="{0AC08567-197F-43F3-B574-64F0B73409C9}" type="pres">
      <dgm:prSet presAssocID="{8024CA4E-4C6F-43B1-B9DC-6ED22A2D7886}" presName="compNode" presStyleCnt="0"/>
      <dgm:spPr/>
    </dgm:pt>
    <dgm:pt modelId="{803FD830-15F5-458C-9532-D5C6D73DC4A9}" type="pres">
      <dgm:prSet presAssocID="{8024CA4E-4C6F-43B1-B9DC-6ED22A2D7886}" presName="bgRect" presStyleLbl="bgShp" presStyleIdx="1" presStyleCnt="3"/>
      <dgm:spPr/>
    </dgm:pt>
    <dgm:pt modelId="{FC25FB2F-D3E7-4952-A910-67F2DF28DC5E}" type="pres">
      <dgm:prSet presAssocID="{8024CA4E-4C6F-43B1-B9DC-6ED22A2D788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deo camera"/>
        </a:ext>
      </dgm:extLst>
    </dgm:pt>
    <dgm:pt modelId="{4994972D-40F0-40B3-AE96-DED9B39148B3}" type="pres">
      <dgm:prSet presAssocID="{8024CA4E-4C6F-43B1-B9DC-6ED22A2D7886}" presName="spaceRect" presStyleCnt="0"/>
      <dgm:spPr/>
    </dgm:pt>
    <dgm:pt modelId="{80A3BA2F-3DC1-4E06-BB66-B09AE43F9E59}" type="pres">
      <dgm:prSet presAssocID="{8024CA4E-4C6F-43B1-B9DC-6ED22A2D7886}" presName="parTx" presStyleLbl="revTx" presStyleIdx="2" presStyleCnt="5">
        <dgm:presLayoutVars>
          <dgm:chMax val="0"/>
          <dgm:chPref val="0"/>
        </dgm:presLayoutVars>
      </dgm:prSet>
      <dgm:spPr/>
    </dgm:pt>
    <dgm:pt modelId="{35B651F5-2FB8-4F60-95D9-9E31AC9A24F3}" type="pres">
      <dgm:prSet presAssocID="{0B3986F4-F040-4EE6-A673-38A1EBCA2D7E}" presName="sibTrans" presStyleCnt="0"/>
      <dgm:spPr/>
    </dgm:pt>
    <dgm:pt modelId="{578266CA-B11E-4E86-A907-A04B93AD1205}" type="pres">
      <dgm:prSet presAssocID="{796E1869-DB2D-4B4D-8B33-7745CC2CCCDE}" presName="compNode" presStyleCnt="0"/>
      <dgm:spPr/>
    </dgm:pt>
    <dgm:pt modelId="{5B5BCDD1-63D9-454A-B302-7FFCA7564F54}" type="pres">
      <dgm:prSet presAssocID="{796E1869-DB2D-4B4D-8B33-7745CC2CCCDE}" presName="bgRect" presStyleLbl="bgShp" presStyleIdx="2" presStyleCnt="3"/>
      <dgm:spPr/>
    </dgm:pt>
    <dgm:pt modelId="{02693AF1-F1B3-4565-B61A-0CE2696BE206}" type="pres">
      <dgm:prSet presAssocID="{796E1869-DB2D-4B4D-8B33-7745CC2CCCDE}"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me"/>
        </a:ext>
      </dgm:extLst>
    </dgm:pt>
    <dgm:pt modelId="{9BF3591C-D5CB-4851-8069-FD6399A840CD}" type="pres">
      <dgm:prSet presAssocID="{796E1869-DB2D-4B4D-8B33-7745CC2CCCDE}" presName="spaceRect" presStyleCnt="0"/>
      <dgm:spPr/>
    </dgm:pt>
    <dgm:pt modelId="{17FFD2D2-DA89-4273-B21C-AF5AC92906B2}" type="pres">
      <dgm:prSet presAssocID="{796E1869-DB2D-4B4D-8B33-7745CC2CCCDE}" presName="parTx" presStyleLbl="revTx" presStyleIdx="3" presStyleCnt="5">
        <dgm:presLayoutVars>
          <dgm:chMax val="0"/>
          <dgm:chPref val="0"/>
        </dgm:presLayoutVars>
      </dgm:prSet>
      <dgm:spPr/>
    </dgm:pt>
    <dgm:pt modelId="{47664066-F404-44A1-8B23-114752037569}" type="pres">
      <dgm:prSet presAssocID="{796E1869-DB2D-4B4D-8B33-7745CC2CCCDE}" presName="desTx" presStyleLbl="revTx" presStyleIdx="4" presStyleCnt="5">
        <dgm:presLayoutVars/>
      </dgm:prSet>
      <dgm:spPr/>
    </dgm:pt>
  </dgm:ptLst>
  <dgm:cxnLst>
    <dgm:cxn modelId="{40E95D2D-D4A2-4B32-A6BB-B1A6D365C1ED}" type="presOf" srcId="{796E1869-DB2D-4B4D-8B33-7745CC2CCCDE}" destId="{17FFD2D2-DA89-4273-B21C-AF5AC92906B2}" srcOrd="0" destOrd="0" presId="urn:microsoft.com/office/officeart/2018/2/layout/IconVerticalSolidList"/>
    <dgm:cxn modelId="{AB54FD30-E38E-45FC-BBC3-773E8C409F2E}" type="presOf" srcId="{8024CA4E-4C6F-43B1-B9DC-6ED22A2D7886}" destId="{80A3BA2F-3DC1-4E06-BB66-B09AE43F9E59}" srcOrd="0" destOrd="0" presId="urn:microsoft.com/office/officeart/2018/2/layout/IconVerticalSolidList"/>
    <dgm:cxn modelId="{E1B70432-F78E-49CF-A523-787E4F577279}" srcId="{796E1869-DB2D-4B4D-8B33-7745CC2CCCDE}" destId="{C1F3CF39-228E-49A5-B567-F1132AF7BA14}" srcOrd="0" destOrd="0" parTransId="{6148774D-332C-434D-BB77-26D9A57EACD5}" sibTransId="{45058422-5EBD-466B-9307-2ED3565FF531}"/>
    <dgm:cxn modelId="{20107C66-5E99-45EE-8697-9DB84A14F016}" srcId="{71295641-BD47-49A9-8E60-F2BDFD8A8A80}" destId="{CAA66A8C-D69E-4295-ABB9-81F7645CC6CE}" srcOrd="0" destOrd="0" parTransId="{2BAD5ACE-C4A5-4D16-B02D-DB577CEFAA86}" sibTransId="{2BEDC16F-51CC-42F0-8562-A9DD8157E23F}"/>
    <dgm:cxn modelId="{269B2756-D8EA-47B4-A6E6-5A354DC617EB}" srcId="{71295641-BD47-49A9-8E60-F2BDFD8A8A80}" destId="{8024CA4E-4C6F-43B1-B9DC-6ED22A2D7886}" srcOrd="1" destOrd="0" parTransId="{48769FFD-5B0B-465E-BB3E-1069B5AB3AFF}" sibTransId="{0B3986F4-F040-4EE6-A673-38A1EBCA2D7E}"/>
    <dgm:cxn modelId="{0F25E0B0-A930-4468-9D45-44D745CDB141}" type="presOf" srcId="{71295641-BD47-49A9-8E60-F2BDFD8A8A80}" destId="{FF8C2DA7-7593-4965-B9D4-509EAD8AD880}" srcOrd="0" destOrd="0" presId="urn:microsoft.com/office/officeart/2018/2/layout/IconVerticalSolidList"/>
    <dgm:cxn modelId="{03BB0AC3-9FB6-4A93-A680-14A982E65F2E}" type="presOf" srcId="{C1F3CF39-228E-49A5-B567-F1132AF7BA14}" destId="{47664066-F404-44A1-8B23-114752037569}" srcOrd="0" destOrd="0" presId="urn:microsoft.com/office/officeart/2018/2/layout/IconVerticalSolidList"/>
    <dgm:cxn modelId="{158973C3-424A-4542-9E07-ECCA9952A22B}" srcId="{CAA66A8C-D69E-4295-ABB9-81F7645CC6CE}" destId="{4984772C-2AC3-4B30-AD41-3FD1661BFA6D}" srcOrd="0" destOrd="0" parTransId="{D2B8D004-C201-43F6-8857-D1C4758987F2}" sibTransId="{E60F9F37-2116-4713-A529-E6A6B4AC54C7}"/>
    <dgm:cxn modelId="{604AA5DD-840A-4EA3-9F94-62EA74D94B47}" type="presOf" srcId="{CAA66A8C-D69E-4295-ABB9-81F7645CC6CE}" destId="{BBD52987-7661-484E-9DF8-AEDB4F8CA5EA}" srcOrd="0" destOrd="0" presId="urn:microsoft.com/office/officeart/2018/2/layout/IconVerticalSolidList"/>
    <dgm:cxn modelId="{658023F2-1AB5-420B-8320-6097C120C52A}" type="presOf" srcId="{4984772C-2AC3-4B30-AD41-3FD1661BFA6D}" destId="{F7527010-5995-49DB-BDE2-EB355063ABA0}" srcOrd="0" destOrd="0" presId="urn:microsoft.com/office/officeart/2018/2/layout/IconVerticalSolidList"/>
    <dgm:cxn modelId="{C57A1AF5-711B-42F1-8BED-A0F34AF8DFDC}" srcId="{71295641-BD47-49A9-8E60-F2BDFD8A8A80}" destId="{796E1869-DB2D-4B4D-8B33-7745CC2CCCDE}" srcOrd="2" destOrd="0" parTransId="{B31C40E9-23F6-4000-B95E-6636CA65BC49}" sibTransId="{9C154F6E-59D9-4937-86E7-3CCE682B10D9}"/>
    <dgm:cxn modelId="{12D0C794-3405-471F-B4B6-B297AD3A8110}" type="presParOf" srcId="{FF8C2DA7-7593-4965-B9D4-509EAD8AD880}" destId="{EB7C2B24-8E52-4B48-AF02-1D18EEFE13A0}" srcOrd="0" destOrd="0" presId="urn:microsoft.com/office/officeart/2018/2/layout/IconVerticalSolidList"/>
    <dgm:cxn modelId="{65E050E8-4DE5-4425-9890-887A82F3E96C}" type="presParOf" srcId="{EB7C2B24-8E52-4B48-AF02-1D18EEFE13A0}" destId="{A5732B48-A4C0-4A18-AB33-8E1F487106B5}" srcOrd="0" destOrd="0" presId="urn:microsoft.com/office/officeart/2018/2/layout/IconVerticalSolidList"/>
    <dgm:cxn modelId="{83153BD8-320F-4C7B-A1CA-D489538F0830}" type="presParOf" srcId="{EB7C2B24-8E52-4B48-AF02-1D18EEFE13A0}" destId="{197B06E9-9ACB-4FA9-B162-156E8EB04244}" srcOrd="1" destOrd="0" presId="urn:microsoft.com/office/officeart/2018/2/layout/IconVerticalSolidList"/>
    <dgm:cxn modelId="{4E71EAAD-F5D4-4621-8C4C-DB5CD5816F56}" type="presParOf" srcId="{EB7C2B24-8E52-4B48-AF02-1D18EEFE13A0}" destId="{3523FCC4-4DE3-476D-A20B-EBB1454ABD62}" srcOrd="2" destOrd="0" presId="urn:microsoft.com/office/officeart/2018/2/layout/IconVerticalSolidList"/>
    <dgm:cxn modelId="{D3D2620E-D228-45E6-B61F-CCC6DD9C56C6}" type="presParOf" srcId="{EB7C2B24-8E52-4B48-AF02-1D18EEFE13A0}" destId="{BBD52987-7661-484E-9DF8-AEDB4F8CA5EA}" srcOrd="3" destOrd="0" presId="urn:microsoft.com/office/officeart/2018/2/layout/IconVerticalSolidList"/>
    <dgm:cxn modelId="{767C5B7B-6FC2-4D5C-AA27-36C2A88C506F}" type="presParOf" srcId="{EB7C2B24-8E52-4B48-AF02-1D18EEFE13A0}" destId="{F7527010-5995-49DB-BDE2-EB355063ABA0}" srcOrd="4" destOrd="0" presId="urn:microsoft.com/office/officeart/2018/2/layout/IconVerticalSolidList"/>
    <dgm:cxn modelId="{F19E18AC-A4DA-46C3-AC92-A45A1BC8770E}" type="presParOf" srcId="{FF8C2DA7-7593-4965-B9D4-509EAD8AD880}" destId="{FA3D057E-F363-4AB0-911E-4F1D9700DB3E}" srcOrd="1" destOrd="0" presId="urn:microsoft.com/office/officeart/2018/2/layout/IconVerticalSolidList"/>
    <dgm:cxn modelId="{77B09CCB-AB3A-4631-9A80-71E480E6FF61}" type="presParOf" srcId="{FF8C2DA7-7593-4965-B9D4-509EAD8AD880}" destId="{0AC08567-197F-43F3-B574-64F0B73409C9}" srcOrd="2" destOrd="0" presId="urn:microsoft.com/office/officeart/2018/2/layout/IconVerticalSolidList"/>
    <dgm:cxn modelId="{BA2A1D7B-6B60-4BC0-91AE-1A874C442FFA}" type="presParOf" srcId="{0AC08567-197F-43F3-B574-64F0B73409C9}" destId="{803FD830-15F5-458C-9532-D5C6D73DC4A9}" srcOrd="0" destOrd="0" presId="urn:microsoft.com/office/officeart/2018/2/layout/IconVerticalSolidList"/>
    <dgm:cxn modelId="{0767076E-74BC-4678-9FFF-51BA030714B7}" type="presParOf" srcId="{0AC08567-197F-43F3-B574-64F0B73409C9}" destId="{FC25FB2F-D3E7-4952-A910-67F2DF28DC5E}" srcOrd="1" destOrd="0" presId="urn:microsoft.com/office/officeart/2018/2/layout/IconVerticalSolidList"/>
    <dgm:cxn modelId="{E1BF9D2C-F69C-47CE-BCCA-F4C5F8614D88}" type="presParOf" srcId="{0AC08567-197F-43F3-B574-64F0B73409C9}" destId="{4994972D-40F0-40B3-AE96-DED9B39148B3}" srcOrd="2" destOrd="0" presId="urn:microsoft.com/office/officeart/2018/2/layout/IconVerticalSolidList"/>
    <dgm:cxn modelId="{170F68F0-74F9-4257-8170-0CC70DC56B30}" type="presParOf" srcId="{0AC08567-197F-43F3-B574-64F0B73409C9}" destId="{80A3BA2F-3DC1-4E06-BB66-B09AE43F9E59}" srcOrd="3" destOrd="0" presId="urn:microsoft.com/office/officeart/2018/2/layout/IconVerticalSolidList"/>
    <dgm:cxn modelId="{79043485-0241-40DC-907E-B91CF257DDAE}" type="presParOf" srcId="{FF8C2DA7-7593-4965-B9D4-509EAD8AD880}" destId="{35B651F5-2FB8-4F60-95D9-9E31AC9A24F3}" srcOrd="3" destOrd="0" presId="urn:microsoft.com/office/officeart/2018/2/layout/IconVerticalSolidList"/>
    <dgm:cxn modelId="{419AAD41-D934-474A-9DCC-BB02D943EDAF}" type="presParOf" srcId="{FF8C2DA7-7593-4965-B9D4-509EAD8AD880}" destId="{578266CA-B11E-4E86-A907-A04B93AD1205}" srcOrd="4" destOrd="0" presId="urn:microsoft.com/office/officeart/2018/2/layout/IconVerticalSolidList"/>
    <dgm:cxn modelId="{FD526C86-0B7C-442E-8D34-72929B90ED6B}" type="presParOf" srcId="{578266CA-B11E-4E86-A907-A04B93AD1205}" destId="{5B5BCDD1-63D9-454A-B302-7FFCA7564F54}" srcOrd="0" destOrd="0" presId="urn:microsoft.com/office/officeart/2018/2/layout/IconVerticalSolidList"/>
    <dgm:cxn modelId="{86EDB7E7-AD15-4518-AE64-4CB58C98F313}" type="presParOf" srcId="{578266CA-B11E-4E86-A907-A04B93AD1205}" destId="{02693AF1-F1B3-4565-B61A-0CE2696BE206}" srcOrd="1" destOrd="0" presId="urn:microsoft.com/office/officeart/2018/2/layout/IconVerticalSolidList"/>
    <dgm:cxn modelId="{2C78F245-A5DC-4982-9A87-3F510DB1ECE4}" type="presParOf" srcId="{578266CA-B11E-4E86-A907-A04B93AD1205}" destId="{9BF3591C-D5CB-4851-8069-FD6399A840CD}" srcOrd="2" destOrd="0" presId="urn:microsoft.com/office/officeart/2018/2/layout/IconVerticalSolidList"/>
    <dgm:cxn modelId="{5311F458-D7AB-42EA-8688-F4AEF14A29CE}" type="presParOf" srcId="{578266CA-B11E-4E86-A907-A04B93AD1205}" destId="{17FFD2D2-DA89-4273-B21C-AF5AC92906B2}" srcOrd="3" destOrd="0" presId="urn:microsoft.com/office/officeart/2018/2/layout/IconVerticalSolidList"/>
    <dgm:cxn modelId="{3CFAB405-07EC-4126-B4EF-E18708BB831B}" type="presParOf" srcId="{578266CA-B11E-4E86-A907-A04B93AD1205}" destId="{47664066-F404-44A1-8B23-114752037569}"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32B48-A4C0-4A18-AB33-8E1F487106B5}">
      <dsp:nvSpPr>
        <dsp:cNvPr id="0" name=""/>
        <dsp:cNvSpPr/>
      </dsp:nvSpPr>
      <dsp:spPr>
        <a:xfrm>
          <a:off x="0" y="422"/>
          <a:ext cx="4379768" cy="9884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B06E9-9ACB-4FA9-B162-156E8EB04244}">
      <dsp:nvSpPr>
        <dsp:cNvPr id="0" name=""/>
        <dsp:cNvSpPr/>
      </dsp:nvSpPr>
      <dsp:spPr>
        <a:xfrm>
          <a:off x="299010" y="222826"/>
          <a:ext cx="543654" cy="5436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D52987-7661-484E-9DF8-AEDB4F8CA5EA}">
      <dsp:nvSpPr>
        <dsp:cNvPr id="0" name=""/>
        <dsp:cNvSpPr/>
      </dsp:nvSpPr>
      <dsp:spPr>
        <a:xfrm>
          <a:off x="1141674" y="422"/>
          <a:ext cx="1970895"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1111250">
            <a:lnSpc>
              <a:spcPct val="100000"/>
            </a:lnSpc>
            <a:spcBef>
              <a:spcPct val="0"/>
            </a:spcBef>
            <a:spcAft>
              <a:spcPct val="35000"/>
            </a:spcAft>
            <a:buNone/>
          </a:pPr>
          <a:r>
            <a:rPr lang="en-US" sz="2500" kern="1200"/>
            <a:t>Parent Report</a:t>
          </a:r>
        </a:p>
      </dsp:txBody>
      <dsp:txXfrm>
        <a:off x="1141674" y="422"/>
        <a:ext cx="1970895" cy="988463"/>
      </dsp:txXfrm>
    </dsp:sp>
    <dsp:sp modelId="{F7527010-5995-49DB-BDE2-EB355063ABA0}">
      <dsp:nvSpPr>
        <dsp:cNvPr id="0" name=""/>
        <dsp:cNvSpPr/>
      </dsp:nvSpPr>
      <dsp:spPr>
        <a:xfrm>
          <a:off x="3112570" y="422"/>
          <a:ext cx="1267197"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112570" y="422"/>
        <a:ext cx="1267197" cy="988463"/>
      </dsp:txXfrm>
    </dsp:sp>
    <dsp:sp modelId="{803FD830-15F5-458C-9532-D5C6D73DC4A9}">
      <dsp:nvSpPr>
        <dsp:cNvPr id="0" name=""/>
        <dsp:cNvSpPr/>
      </dsp:nvSpPr>
      <dsp:spPr>
        <a:xfrm>
          <a:off x="0" y="1236001"/>
          <a:ext cx="4379768" cy="9884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5FB2F-D3E7-4952-A910-67F2DF28DC5E}">
      <dsp:nvSpPr>
        <dsp:cNvPr id="0" name=""/>
        <dsp:cNvSpPr/>
      </dsp:nvSpPr>
      <dsp:spPr>
        <a:xfrm>
          <a:off x="299010" y="1458405"/>
          <a:ext cx="543654" cy="5436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A3BA2F-3DC1-4E06-BB66-B09AE43F9E59}">
      <dsp:nvSpPr>
        <dsp:cNvPr id="0" name=""/>
        <dsp:cNvSpPr/>
      </dsp:nvSpPr>
      <dsp:spPr>
        <a:xfrm>
          <a:off x="1141674" y="1236001"/>
          <a:ext cx="3238093"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1111250">
            <a:lnSpc>
              <a:spcPct val="100000"/>
            </a:lnSpc>
            <a:spcBef>
              <a:spcPct val="0"/>
            </a:spcBef>
            <a:spcAft>
              <a:spcPct val="35000"/>
            </a:spcAft>
            <a:buNone/>
          </a:pPr>
          <a:r>
            <a:rPr lang="en-US" sz="2500" kern="1200"/>
            <a:t>Video-taped Observation</a:t>
          </a:r>
        </a:p>
      </dsp:txBody>
      <dsp:txXfrm>
        <a:off x="1141674" y="1236001"/>
        <a:ext cx="3238093" cy="988463"/>
      </dsp:txXfrm>
    </dsp:sp>
    <dsp:sp modelId="{5B5BCDD1-63D9-454A-B302-7FFCA7564F54}">
      <dsp:nvSpPr>
        <dsp:cNvPr id="0" name=""/>
        <dsp:cNvSpPr/>
      </dsp:nvSpPr>
      <dsp:spPr>
        <a:xfrm>
          <a:off x="0" y="2471580"/>
          <a:ext cx="4379768" cy="9884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93AF1-F1B3-4565-B61A-0CE2696BE206}">
      <dsp:nvSpPr>
        <dsp:cNvPr id="0" name=""/>
        <dsp:cNvSpPr/>
      </dsp:nvSpPr>
      <dsp:spPr>
        <a:xfrm>
          <a:off x="299010" y="2693984"/>
          <a:ext cx="543654" cy="5436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FFD2D2-DA89-4273-B21C-AF5AC92906B2}">
      <dsp:nvSpPr>
        <dsp:cNvPr id="0" name=""/>
        <dsp:cNvSpPr/>
      </dsp:nvSpPr>
      <dsp:spPr>
        <a:xfrm>
          <a:off x="1141674" y="2471580"/>
          <a:ext cx="1970895"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1111250">
            <a:lnSpc>
              <a:spcPct val="100000"/>
            </a:lnSpc>
            <a:spcBef>
              <a:spcPct val="0"/>
            </a:spcBef>
            <a:spcAft>
              <a:spcPct val="35000"/>
            </a:spcAft>
            <a:buNone/>
          </a:pPr>
          <a:r>
            <a:rPr lang="en-US" sz="2500" kern="1200"/>
            <a:t>In home observation</a:t>
          </a:r>
        </a:p>
      </dsp:txBody>
      <dsp:txXfrm>
        <a:off x="1141674" y="2471580"/>
        <a:ext cx="1970895" cy="988463"/>
      </dsp:txXfrm>
    </dsp:sp>
    <dsp:sp modelId="{47664066-F404-44A1-8B23-114752037569}">
      <dsp:nvSpPr>
        <dsp:cNvPr id="0" name=""/>
        <dsp:cNvSpPr/>
      </dsp:nvSpPr>
      <dsp:spPr>
        <a:xfrm>
          <a:off x="3112570" y="2471580"/>
          <a:ext cx="1267197"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112570" y="2471580"/>
        <a:ext cx="1267197" cy="9884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57000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22</a:t>
            </a:fld>
            <a:endParaRPr lang="en-US"/>
          </a:p>
        </p:txBody>
      </p:sp>
    </p:spTree>
    <p:extLst>
      <p:ext uri="{BB962C8B-B14F-4D97-AF65-F5344CB8AC3E}">
        <p14:creationId xmlns:p14="http://schemas.microsoft.com/office/powerpoint/2010/main" val="668577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23</a:t>
            </a:fld>
            <a:endParaRPr lang="en-US"/>
          </a:p>
        </p:txBody>
      </p:sp>
    </p:spTree>
    <p:extLst>
      <p:ext uri="{BB962C8B-B14F-4D97-AF65-F5344CB8AC3E}">
        <p14:creationId xmlns:p14="http://schemas.microsoft.com/office/powerpoint/2010/main" val="395729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24</a:t>
            </a:fld>
            <a:endParaRPr lang="en-US"/>
          </a:p>
        </p:txBody>
      </p:sp>
    </p:spTree>
    <p:extLst>
      <p:ext uri="{BB962C8B-B14F-4D97-AF65-F5344CB8AC3E}">
        <p14:creationId xmlns:p14="http://schemas.microsoft.com/office/powerpoint/2010/main" val="224568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F748BA7E-A177-46A1-879B-6D6E8EA79E87}" type="slidenum">
              <a:rPr lang="en-US" altLang="en-US">
                <a:latin typeface="Arial" panose="020B0604020202020204" pitchFamily="34" charset="0"/>
              </a:rPr>
              <a:pPr eaLnBrk="1" hangingPunct="1"/>
              <a:t>25</a:t>
            </a:fld>
            <a:endParaRPr lang="en-US" altLang="en-US">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4112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FE10B74C-7DA9-4D7E-9BD7-C3CCA1076272}" type="slidenum">
              <a:rPr lang="en-US" altLang="en-US">
                <a:latin typeface="Arial" panose="020B0604020202020204" pitchFamily="34" charset="0"/>
              </a:rPr>
              <a:pPr eaLnBrk="1" hangingPunct="1"/>
              <a:t>26</a:t>
            </a:fld>
            <a:endParaRPr lang="en-US" altLang="en-US">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2138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91F19D6A-47B3-40AB-85E0-99E97D33B4DF}"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33857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AEBC684F-F4C8-4A7A-ADA4-025E2CC2786C}" type="slidenum">
              <a:rPr lang="en-US" altLang="en-US">
                <a:latin typeface="Arial" panose="020B0604020202020204" pitchFamily="34" charset="0"/>
              </a:rPr>
              <a:pPr eaLnBrk="1" hangingPunct="1"/>
              <a:t>28</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4557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CBD84DCF-DBFE-4C6D-BAA8-4B9FBAE9A9E8}" type="slidenum">
              <a:rPr lang="en-US" altLang="en-US">
                <a:latin typeface="Arial" panose="020B0604020202020204" pitchFamily="34" charset="0"/>
              </a:rPr>
              <a:pPr eaLnBrk="1" hangingPunct="1"/>
              <a:t>29</a:t>
            </a:fld>
            <a:endParaRPr lang="en-US" altLang="en-US">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0415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en-US" dirty="0"/>
              <a:t>Peer contagion</a:t>
            </a:r>
          </a:p>
          <a:p>
            <a:r>
              <a:rPr lang="en-US" altLang="en-US" sz="2800" dirty="0"/>
              <a:t>Non-parental child care associated with</a:t>
            </a:r>
          </a:p>
          <a:p>
            <a:pPr lvl="1"/>
            <a:r>
              <a:rPr lang="en-US" altLang="en-US" dirty="0"/>
              <a:t>Elevated levels of externalizing behavior</a:t>
            </a:r>
          </a:p>
          <a:p>
            <a:pPr lvl="1"/>
            <a:r>
              <a:rPr lang="en-US" altLang="en-US" dirty="0"/>
              <a:t>Enhanced linguistic, cognitive, and academic functioning</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C5DACFF-6ED9-4B86-8EE3-E54BD05DA7F8}" type="slidenum">
              <a:rPr lang="en-US" altLang="en-US">
                <a:latin typeface="Arial" panose="020B0604020202020204" pitchFamily="34" charset="0"/>
              </a:rPr>
              <a:pPr eaLnBrk="1" hangingPunct="1"/>
              <a:t>30</a:t>
            </a:fld>
            <a:endParaRPr lang="en-US" altLang="en-US">
              <a:latin typeface="Arial" panose="020B0604020202020204" pitchFamily="34" charset="0"/>
            </a:endParaRPr>
          </a:p>
        </p:txBody>
      </p:sp>
    </p:spTree>
    <p:extLst>
      <p:ext uri="{BB962C8B-B14F-4D97-AF65-F5344CB8AC3E}">
        <p14:creationId xmlns:p14="http://schemas.microsoft.com/office/powerpoint/2010/main" val="2726458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526AE2AE-9D34-409C-9044-2CBD7CE829ED}" type="slidenum">
              <a:rPr lang="en-US" altLang="en-US">
                <a:latin typeface="Arial" panose="020B0604020202020204" pitchFamily="34" charset="0"/>
              </a:rPr>
              <a:pPr eaLnBrk="1" hangingPunct="1"/>
              <a:t>31</a:t>
            </a:fld>
            <a:endParaRPr lang="en-US" altLang="en-US">
              <a:latin typeface="Arial" panose="020B0604020202020204" pitchFamily="34" charset="0"/>
            </a:endParaRPr>
          </a:p>
        </p:txBody>
      </p:sp>
    </p:spTree>
    <p:extLst>
      <p:ext uri="{BB962C8B-B14F-4D97-AF65-F5344CB8AC3E}">
        <p14:creationId xmlns:p14="http://schemas.microsoft.com/office/powerpoint/2010/main" val="107113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7A352-3C44-4884-A9A0-405F6CDA578E}" type="slidenum">
              <a:rPr lang="en-US"/>
              <a:pPr/>
              <a:t>3</a:t>
            </a:fld>
            <a:endParaRPr lang="en-US"/>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r>
              <a:rPr lang="en-US" dirty="0"/>
              <a:t>Hierarchical &amp; interdependent levels of organization;</a:t>
            </a:r>
            <a:r>
              <a:rPr lang="en-US" baseline="0" dirty="0"/>
              <a:t> further levels include district, state, nation; levels vary from proximal to distal</a:t>
            </a:r>
          </a:p>
          <a:p>
            <a:endParaRPr lang="en-US" baseline="0" dirty="0"/>
          </a:p>
          <a:p>
            <a:r>
              <a:rPr lang="en-US" baseline="0" dirty="0"/>
              <a:t>Effects on child are both direct and indirect; direct effect of cooperative learning practices/school policy on child’s self-esteem and achievement</a:t>
            </a:r>
          </a:p>
          <a:p>
            <a:r>
              <a:rPr lang="en-US" baseline="0" dirty="0"/>
              <a:t>Example of indirect: standardized testing (FCAT) changes instructional focus to drill and practice; which may be at odds with teacher’s own goals/beliefs; affects teacher’s motivation and then affects child’s performance and development</a:t>
            </a:r>
          </a:p>
          <a:p>
            <a:endParaRPr lang="en-US" baseline="0" dirty="0"/>
          </a:p>
          <a:p>
            <a:r>
              <a:rPr lang="en-US" baseline="0" dirty="0"/>
              <a:t>Dynamic interactions between levels</a:t>
            </a:r>
          </a:p>
          <a:p>
            <a:r>
              <a:rPr lang="en-US" baseline="0" dirty="0"/>
              <a:t>Processes change across children’s development—idea of goodness of fit with child’s stage (=developmentally appropriate practice)</a:t>
            </a:r>
          </a:p>
          <a:p>
            <a:endParaRPr lang="en-US" baseline="0" dirty="0"/>
          </a:p>
          <a:p>
            <a:r>
              <a:rPr lang="en-US" baseline="0" dirty="0"/>
              <a:t>Processes change at different school levels (e.g., declines in student well-being at transition to middle school)</a:t>
            </a:r>
            <a:endParaRPr lang="en-US" dirty="0"/>
          </a:p>
        </p:txBody>
      </p:sp>
    </p:spTree>
    <p:extLst>
      <p:ext uri="{BB962C8B-B14F-4D97-AF65-F5344CB8AC3E}">
        <p14:creationId xmlns:p14="http://schemas.microsoft.com/office/powerpoint/2010/main" val="3578392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9E9C61CC-A37C-46A9-B6A4-984178AF510C}" type="slidenum">
              <a:rPr lang="en-US" altLang="en-US">
                <a:latin typeface="Arial" panose="020B0604020202020204" pitchFamily="34" charset="0"/>
              </a:rPr>
              <a:pPr eaLnBrk="1" hangingPunct="1"/>
              <a:t>32</a:t>
            </a:fld>
            <a:endParaRPr lang="en-US" altLang="en-US">
              <a:latin typeface="Arial" panose="020B0604020202020204" pitchFamily="34" charset="0"/>
            </a:endParaRPr>
          </a:p>
        </p:txBody>
      </p:sp>
    </p:spTree>
    <p:extLst>
      <p:ext uri="{BB962C8B-B14F-4D97-AF65-F5344CB8AC3E}">
        <p14:creationId xmlns:p14="http://schemas.microsoft.com/office/powerpoint/2010/main" val="422191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t>Are effects amplified or attenuated over years of schooling?</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74D6B369-B1EF-459D-9C04-56B1B29CC30D}" type="slidenum">
              <a:rPr lang="en-US" altLang="en-US">
                <a:latin typeface="Arial" panose="020B0604020202020204" pitchFamily="34" charset="0"/>
              </a:rPr>
              <a:pPr eaLnBrk="1" hangingPunct="1"/>
              <a:t>33</a:t>
            </a:fld>
            <a:endParaRPr lang="en-US" altLang="en-US">
              <a:latin typeface="Arial" panose="020B0604020202020204" pitchFamily="34" charset="0"/>
            </a:endParaRPr>
          </a:p>
        </p:txBody>
      </p:sp>
    </p:spTree>
    <p:extLst>
      <p:ext uri="{BB962C8B-B14F-4D97-AF65-F5344CB8AC3E}">
        <p14:creationId xmlns:p14="http://schemas.microsoft.com/office/powerpoint/2010/main" val="590533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34</a:t>
            </a:fld>
            <a:endParaRPr lang="en-US"/>
          </a:p>
        </p:txBody>
      </p:sp>
    </p:spTree>
    <p:extLst>
      <p:ext uri="{BB962C8B-B14F-4D97-AF65-F5344CB8AC3E}">
        <p14:creationId xmlns:p14="http://schemas.microsoft.com/office/powerpoint/2010/main" val="361027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6D5D2683-CAA7-4539-97F5-66D3E37E6EDA}" type="slidenum">
              <a:rPr lang="en-US" altLang="en-US">
                <a:latin typeface="Arial" panose="020B0604020202020204" pitchFamily="34" charset="0"/>
              </a:rPr>
              <a:pPr eaLnBrk="1" hangingPunct="1"/>
              <a:t>35</a:t>
            </a:fld>
            <a:endParaRPr lang="en-US" altLang="en-US">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00959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36</a:t>
            </a:fld>
            <a:endParaRPr lang="en-US"/>
          </a:p>
        </p:txBody>
      </p:sp>
    </p:spTree>
    <p:extLst>
      <p:ext uri="{BB962C8B-B14F-4D97-AF65-F5344CB8AC3E}">
        <p14:creationId xmlns:p14="http://schemas.microsoft.com/office/powerpoint/2010/main" val="837500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37</a:t>
            </a:fld>
            <a:endParaRPr lang="en-US"/>
          </a:p>
        </p:txBody>
      </p:sp>
    </p:spTree>
    <p:extLst>
      <p:ext uri="{BB962C8B-B14F-4D97-AF65-F5344CB8AC3E}">
        <p14:creationId xmlns:p14="http://schemas.microsoft.com/office/powerpoint/2010/main" val="1720135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38</a:t>
            </a:fld>
            <a:endParaRPr lang="en-US"/>
          </a:p>
        </p:txBody>
      </p:sp>
    </p:spTree>
    <p:extLst>
      <p:ext uri="{BB962C8B-B14F-4D97-AF65-F5344CB8AC3E}">
        <p14:creationId xmlns:p14="http://schemas.microsoft.com/office/powerpoint/2010/main" val="4030256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69C4DE6-1023-49A6-8F3F-DF91EF09D1B8}" type="slidenum">
              <a:rPr lang="en-US" altLang="en-US">
                <a:latin typeface="Arial" panose="020B0604020202020204" pitchFamily="34" charset="0"/>
              </a:rPr>
              <a:pPr eaLnBrk="1" hangingPunct="1"/>
              <a:t>39</a:t>
            </a:fld>
            <a:endParaRPr lang="en-US" altLang="en-US">
              <a:latin typeface="Arial" panose="020B0604020202020204" pitchFamily="34" charset="0"/>
            </a:endParaRPr>
          </a:p>
        </p:txBody>
      </p:sp>
    </p:spTree>
    <p:extLst>
      <p:ext uri="{BB962C8B-B14F-4D97-AF65-F5344CB8AC3E}">
        <p14:creationId xmlns:p14="http://schemas.microsoft.com/office/powerpoint/2010/main" val="733179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age 5 cognitive impacts for African American children </a:t>
            </a:r>
          </a:p>
          <a:p>
            <a:pPr lvl="1"/>
            <a:r>
              <a:rPr lang="en-US" altLang="en-US" dirty="0"/>
              <a:t>language impacts for Hispanic children who spoke Spanish. </a:t>
            </a:r>
          </a:p>
          <a:p>
            <a:pPr lvl="1"/>
            <a:r>
              <a:rPr lang="en-US" altLang="en-US" dirty="0"/>
              <a:t>Some significant family benefits. </a:t>
            </a:r>
          </a:p>
          <a:p>
            <a:r>
              <a:rPr lang="en-US" altLang="en-US" dirty="0"/>
              <a:t>Earlier treatment effects on child cognition and engagement with parent contributed to age 5 effects </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17721F93-C684-4F43-976E-D5BDBEAD5CDB}" type="slidenum">
              <a:rPr lang="en-US" altLang="en-US">
                <a:latin typeface="Arial" panose="020B0604020202020204" pitchFamily="34" charset="0"/>
              </a:rPr>
              <a:pPr eaLnBrk="1" hangingPunct="1"/>
              <a:t>40</a:t>
            </a:fld>
            <a:endParaRPr lang="en-US" altLang="en-US">
              <a:latin typeface="Arial" panose="020B0604020202020204" pitchFamily="34" charset="0"/>
            </a:endParaRPr>
          </a:p>
        </p:txBody>
      </p:sp>
    </p:spTree>
    <p:extLst>
      <p:ext uri="{BB962C8B-B14F-4D97-AF65-F5344CB8AC3E}">
        <p14:creationId xmlns:p14="http://schemas.microsoft.com/office/powerpoint/2010/main" val="4192032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t>Although fewer than half the children enrolled in center-based preschool programs between ages 3 and 4, almost 90% participated in the year preceding kindergarten</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t>Benefits in language, behavior, and parenting were associated primarily with EHS; benefits in early school achievement were associated primarily with preschool attendance.</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36E1E0B-C804-4A0D-B7A3-9D146EE9C17D}" type="slidenum">
              <a:rPr lang="en-US" altLang="en-US">
                <a:latin typeface="Arial" panose="020B0604020202020204" pitchFamily="34" charset="0"/>
              </a:rPr>
              <a:pPr eaLnBrk="1" hangingPunct="1"/>
              <a:t>41</a:t>
            </a:fld>
            <a:endParaRPr lang="en-US" altLang="en-US">
              <a:latin typeface="Arial" panose="020B0604020202020204" pitchFamily="34" charset="0"/>
            </a:endParaRPr>
          </a:p>
        </p:txBody>
      </p:sp>
    </p:spTree>
    <p:extLst>
      <p:ext uri="{BB962C8B-B14F-4D97-AF65-F5344CB8AC3E}">
        <p14:creationId xmlns:p14="http://schemas.microsoft.com/office/powerpoint/2010/main" val="10469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BAD9A-C627-43BD-9340-44232359371D}" type="slidenum">
              <a:rPr lang="en-US" smtClean="0"/>
              <a:t>4</a:t>
            </a:fld>
            <a:endParaRPr lang="en-US"/>
          </a:p>
        </p:txBody>
      </p:sp>
    </p:spTree>
    <p:extLst>
      <p:ext uri="{BB962C8B-B14F-4D97-AF65-F5344CB8AC3E}">
        <p14:creationId xmlns:p14="http://schemas.microsoft.com/office/powerpoint/2010/main" val="186706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668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722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587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59496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77216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95092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79625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6269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26455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13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6D557-7E7A-B245-BE64-9519EF69C751}" type="slidenum">
              <a:rPr lang="en-US" smtClean="0"/>
              <a:t>7</a:t>
            </a:fld>
            <a:endParaRPr lang="en-US"/>
          </a:p>
        </p:txBody>
      </p:sp>
    </p:spTree>
    <p:extLst>
      <p:ext uri="{BB962C8B-B14F-4D97-AF65-F5344CB8AC3E}">
        <p14:creationId xmlns:p14="http://schemas.microsoft.com/office/powerpoint/2010/main" val="2744422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7923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27496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supports both viewpoints:</a:t>
            </a:r>
            <a:endParaRPr lang="en-US" baseline="0" dirty="0"/>
          </a:p>
          <a:p>
            <a:r>
              <a:rPr lang="en-US" baseline="0" dirty="0"/>
              <a:t>Experimental studies of high-quality early intervention programs can enhance social, cognitive and academic development of economically disadvantaged children </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baseline="0" dirty="0"/>
              <a:t>Higher quality child care is associated with better cognitive and academic outcomes</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Viewpoint: Early childcare causes attachment issues and disruptive behavior problems</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More time in center-type</a:t>
            </a:r>
            <a:r>
              <a:rPr lang="en-US" baseline="0" dirty="0"/>
              <a:t> settings has been related to negative social and behavioral outcomes but </a:t>
            </a:r>
            <a:r>
              <a:rPr lang="en-US" baseline="0" dirty="0" err="1"/>
              <a:t>potitive</a:t>
            </a:r>
            <a:r>
              <a:rPr lang="en-US" baseline="0" dirty="0"/>
              <a:t> academic outcomes</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US" baseline="0" dirty="0"/>
              <a:t>Main take-away: In general, higher quality of child care was related to higher cognitive-academic performance, whereas more hours of child care (especially by non-relatives) was related to more behavior problems. </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67</a:t>
            </a:fld>
            <a:endParaRPr lang="en-US"/>
          </a:p>
        </p:txBody>
      </p:sp>
    </p:spTree>
    <p:extLst>
      <p:ext uri="{BB962C8B-B14F-4D97-AF65-F5344CB8AC3E}">
        <p14:creationId xmlns:p14="http://schemas.microsoft.com/office/powerpoint/2010/main" val="2146348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Part of the National Institute of Child and Human Development Study of Early Child Care and Youth Development (NICHD SECCYD)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Families</a:t>
            </a:r>
            <a:r>
              <a:rPr lang="en-US" baseline="0" dirty="0"/>
              <a:t> had to speak English</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Were recruited from 10 locations in the U.S.</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68</a:t>
            </a:fld>
            <a:endParaRPr lang="en-US"/>
          </a:p>
        </p:txBody>
      </p:sp>
    </p:spTree>
    <p:extLst>
      <p:ext uri="{BB962C8B-B14F-4D97-AF65-F5344CB8AC3E}">
        <p14:creationId xmlns:p14="http://schemas.microsoft.com/office/powerpoint/2010/main" val="3175935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Child-care</a:t>
            </a:r>
            <a:r>
              <a:rPr lang="en-US" baseline="0" dirty="0"/>
              <a:t> type- telephone and personal interviews (3 month intervals) to 4.5 years of age; moms reported types and hours of regularly used </a:t>
            </a:r>
            <a:r>
              <a:rPr lang="en-US" baseline="0" dirty="0" err="1"/>
              <a:t>nonmaternal</a:t>
            </a:r>
            <a:r>
              <a:rPr lang="en-US" baseline="0" dirty="0"/>
              <a:t> care; mom’s reported all of the care arrangements used since the previous interview; center, child-care home, in-home care, father care, or grandparent care. If child received at least 10 hours a week of that type of care it represented the type of care</a:t>
            </a:r>
          </a:p>
          <a:p>
            <a:endParaRPr lang="en-US" baseline="0" dirty="0"/>
          </a:p>
          <a:p>
            <a:r>
              <a:rPr lang="en-US" baseline="0" dirty="0"/>
              <a:t>WJ- </a:t>
            </a:r>
          </a:p>
          <a:p>
            <a:r>
              <a:rPr lang="en-US" baseline="0" dirty="0"/>
              <a:t>54 months and 1</a:t>
            </a:r>
            <a:r>
              <a:rPr lang="en-US" baseline="30000" dirty="0"/>
              <a:t>st</a:t>
            </a:r>
            <a:r>
              <a:rPr lang="en-US" baseline="0" dirty="0"/>
              <a:t> grade: letter-word identification </a:t>
            </a:r>
          </a:p>
          <a:p>
            <a:r>
              <a:rPr lang="en-US" baseline="0" dirty="0"/>
              <a:t>3</a:t>
            </a:r>
            <a:r>
              <a:rPr lang="en-US" baseline="30000" dirty="0"/>
              <a:t>rd</a:t>
            </a:r>
            <a:r>
              <a:rPr lang="en-US" baseline="0" dirty="0"/>
              <a:t> and 5</a:t>
            </a:r>
            <a:r>
              <a:rPr lang="en-US" baseline="30000" dirty="0"/>
              <a:t>th</a:t>
            </a:r>
            <a:r>
              <a:rPr lang="en-US" baseline="0" dirty="0"/>
              <a:t> grade: broad reading (passage comprehension), applied problems (analyzing and problem solving in math), picture vocabulary (children’s ability to name objects)</a:t>
            </a:r>
          </a:p>
          <a:p>
            <a:r>
              <a:rPr lang="en-US" baseline="0" dirty="0"/>
              <a:t>age 15 Picture vocabulary and verbal analogies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69</a:t>
            </a:fld>
            <a:endParaRPr lang="en-US"/>
          </a:p>
        </p:txBody>
      </p:sp>
    </p:spTree>
    <p:extLst>
      <p:ext uri="{BB962C8B-B14F-4D97-AF65-F5344CB8AC3E}">
        <p14:creationId xmlns:p14="http://schemas.microsoft.com/office/powerpoint/2010/main" val="3451811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care quality</a:t>
            </a:r>
            <a:r>
              <a:rPr lang="en-US" baseline="0" dirty="0"/>
              <a:t> showed significant associations with children’s cognitive-academic achievement at age 15.</a:t>
            </a:r>
          </a:p>
          <a:p>
            <a:r>
              <a:rPr lang="en-US" baseline="0" dirty="0"/>
              <a:t>Children who experienced higher quality care had significantly higher levels of cognitive-academic achievement at age 15 </a:t>
            </a:r>
          </a:p>
          <a:p>
            <a:r>
              <a:rPr lang="en-US" baseline="0" dirty="0"/>
              <a:t>	Child care quality was linked to academic outcomes for adolescents whose care on average was moderate quality or better, with the magnitude of the quality effects being larger at higher levels of quality</a:t>
            </a:r>
          </a:p>
          <a:p>
            <a:r>
              <a:rPr lang="en-US" baseline="0" dirty="0"/>
              <a:t>Higher quality care is associated with higher academic outcomes but and lower externalizing scores at age 15</a:t>
            </a:r>
          </a:p>
          <a:p>
            <a:r>
              <a:rPr lang="en-US" baseline="0" dirty="0"/>
              <a:t>Adolescents who experienced more hours of nonrelative child care across their first 4.5 years reported more risk-taking and greater impulsivity at age 15</a:t>
            </a:r>
          </a:p>
          <a:p>
            <a:r>
              <a:rPr lang="en-US" baseline="0" dirty="0"/>
              <a:t>Exposure to center care was not related to academic achievement or problem behaviors at age 15 </a:t>
            </a:r>
          </a:p>
          <a:p>
            <a:r>
              <a:rPr lang="en-US" baseline="0" dirty="0"/>
              <a:t>More hours in non relative care predicted poorer social adjustment</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70</a:t>
            </a:fld>
            <a:endParaRPr lang="en-US"/>
          </a:p>
        </p:txBody>
      </p:sp>
    </p:spTree>
    <p:extLst>
      <p:ext uri="{BB962C8B-B14F-4D97-AF65-F5344CB8AC3E}">
        <p14:creationId xmlns:p14="http://schemas.microsoft.com/office/powerpoint/2010/main" val="3534237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Child care quality was linked to academic outcomes for adolescents whose care on average was moderate quality or better, with the magnitude of the quality effects being larger at higher levels of quality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Exposure to center care was not related to academic achievement or problem behaviors at age 15 </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71</a:t>
            </a:fld>
            <a:endParaRPr lang="en-US"/>
          </a:p>
        </p:txBody>
      </p:sp>
    </p:spTree>
    <p:extLst>
      <p:ext uri="{BB962C8B-B14F-4D97-AF65-F5344CB8AC3E}">
        <p14:creationId xmlns:p14="http://schemas.microsoft.com/office/powerpoint/2010/main" val="160724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observed association between child-care quality</a:t>
            </a:r>
            <a:r>
              <a:rPr lang="en-US" baseline="0" dirty="0"/>
              <a:t> and age 15 cognitive-academic achievement can be explained at least partially by the association between child-care quality and academic skills at entry to school, which are then maintained into high school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72</a:t>
            </a:fld>
            <a:endParaRPr lang="en-US"/>
          </a:p>
        </p:txBody>
      </p:sp>
    </p:spTree>
    <p:extLst>
      <p:ext uri="{BB962C8B-B14F-4D97-AF65-F5344CB8AC3E}">
        <p14:creationId xmlns:p14="http://schemas.microsoft.com/office/powerpoint/2010/main" val="1483183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a:t>
            </a:r>
            <a:r>
              <a:rPr lang="en-US" baseline="0" dirty="0"/>
              <a:t> hours spent in childcare significantly predicted higher risk taking behaviors and impulsivity at 15 years. </a:t>
            </a:r>
          </a:p>
          <a:p>
            <a:r>
              <a:rPr lang="en-US" baseline="0" dirty="0"/>
              <a:t>Modest levels of mediation when looking at the association between hours spent in childcare and externalizing behavior problems mediated by behavior problems beginning at 4.5 years old through 5</a:t>
            </a:r>
            <a:r>
              <a:rPr lang="en-US" baseline="30000" dirty="0"/>
              <a:t>th</a:t>
            </a:r>
            <a:r>
              <a:rPr lang="en-US" baseline="0" dirty="0"/>
              <a:t> grade</a:t>
            </a:r>
          </a:p>
          <a:p>
            <a:r>
              <a:rPr lang="en-US" baseline="0" dirty="0"/>
              <a:t>This may be due to the changing informant of behavior problems. First the caregiver, then teacher (who switches) and then adolescent self report. </a:t>
            </a:r>
          </a:p>
          <a:p>
            <a:r>
              <a:rPr lang="en-US" baseline="0" dirty="0"/>
              <a:t>Higher quality non-relative childcare significantly predicted less externalizing behaviors at age 15.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73</a:t>
            </a:fld>
            <a:endParaRPr lang="en-US"/>
          </a:p>
        </p:txBody>
      </p:sp>
    </p:spTree>
    <p:extLst>
      <p:ext uri="{BB962C8B-B14F-4D97-AF65-F5344CB8AC3E}">
        <p14:creationId xmlns:p14="http://schemas.microsoft.com/office/powerpoint/2010/main" val="3909317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Why do you think time spent in child-care and quality of child-care were better predictors of adolescent outcomes than type of child-care? </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75</a:t>
            </a:fld>
            <a:endParaRPr lang="en-US"/>
          </a:p>
        </p:txBody>
      </p:sp>
    </p:spTree>
    <p:extLst>
      <p:ext uri="{BB962C8B-B14F-4D97-AF65-F5344CB8AC3E}">
        <p14:creationId xmlns:p14="http://schemas.microsoft.com/office/powerpoint/2010/main" val="418994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447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4642CD60-F0FA-4BCB-9192-2F45EBA18F35}" type="slidenum">
              <a:rPr lang="en-US" altLang="en-US" smtClean="0">
                <a:latin typeface="Arial" panose="020B0604020202020204" pitchFamily="34" charset="0"/>
              </a:rPr>
              <a:pPr/>
              <a:t>76</a:t>
            </a:fld>
            <a:endParaRPr lang="en-US" altLang="en-US">
              <a:latin typeface="Arial" panose="020B0604020202020204" pitchFamily="34" charset="0"/>
            </a:endParaRPr>
          </a:p>
        </p:txBody>
      </p:sp>
    </p:spTree>
    <p:extLst>
      <p:ext uri="{BB962C8B-B14F-4D97-AF65-F5344CB8AC3E}">
        <p14:creationId xmlns:p14="http://schemas.microsoft.com/office/powerpoint/2010/main" val="697520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Prior research has shown that higher quality childcare is associated with better cognitive and academic outcomes. High quality child care is seen as enviorments in which caregivers are attentive, responsive, stimulating and positive and not negative, neglectful or intrusive. </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FFBF8DA5-1F51-4716-929F-433EA4A08704}" type="slidenum">
              <a:rPr lang="en-US" altLang="en-US" smtClean="0">
                <a:solidFill>
                  <a:srgbClr val="000000"/>
                </a:solidFill>
                <a:latin typeface="Arial" panose="020B0604020202020204" pitchFamily="34" charset="0"/>
              </a:rPr>
              <a:pPr/>
              <a:t>78</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595894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 in this study they were looking to determine whether difficult temperatment in infancy continues to moderate effects of child care quality on problem beahvior in adolescence (so at age 15 here)</a:t>
            </a:r>
          </a:p>
          <a:p>
            <a:endParaRPr lang="en-US" altLang="en-US">
              <a:latin typeface="Arial" panose="020B0604020202020204" pitchFamily="34" charset="0"/>
            </a:endParaRPr>
          </a:p>
          <a:p>
            <a:r>
              <a:rPr lang="en-US" altLang="en-US">
                <a:latin typeface="Arial" panose="020B0604020202020204" pitchFamily="34" charset="0"/>
              </a:rPr>
              <a:t>Methods wise, they are trying to understand whether these earlier detected differential suceptibility effects continue when measurement is changing from caregiver and teacher report to now adolescent report. </a:t>
            </a:r>
          </a:p>
          <a:p>
            <a:endParaRPr lang="en-US" altLang="en-US">
              <a:latin typeface="Arial" panose="020B0604020202020204" pitchFamily="34" charset="0"/>
            </a:endParaRPr>
          </a:p>
          <a:p>
            <a:r>
              <a:rPr lang="en-US" altLang="en-US">
                <a:latin typeface="Arial" panose="020B0604020202020204" pitchFamily="34" charset="0"/>
              </a:rPr>
              <a:t>So for this study, they had a total of 842 participants and all of this was through the Study of Early Child Care and Youth Development from the National institiute of child health and human development. </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3CD4C000-A1D9-4004-B2D1-285F1D64FD68}" type="slidenum">
              <a:rPr lang="en-US" altLang="en-US" smtClean="0">
                <a:solidFill>
                  <a:srgbClr val="000000"/>
                </a:solidFill>
                <a:latin typeface="Arial" panose="020B0604020202020204" pitchFamily="34" charset="0"/>
              </a:rPr>
              <a:pPr/>
              <a:t>79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94819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Bivariate correlations between study variables </a:t>
            </a:r>
          </a:p>
          <a:p>
            <a:r>
              <a:rPr lang="en-US" altLang="en-US">
                <a:latin typeface="Arial" panose="020B0604020202020204" pitchFamily="34" charset="0"/>
              </a:rPr>
              <a:t>Child temperament associated with externalizing behavior problems</a:t>
            </a:r>
          </a:p>
          <a:p>
            <a:endParaRPr lang="en-US" altLang="en-US">
              <a:latin typeface="Arial" panose="020B0604020202020204" pitchFamily="34" charset="0"/>
            </a:endParaRPr>
          </a:p>
          <a:p>
            <a:r>
              <a:rPr lang="en-US" altLang="en-US">
                <a:latin typeface="Arial" panose="020B0604020202020204" pitchFamily="34" charset="0"/>
              </a:rPr>
              <a:t>So this is one of the results table, but it shows all the measures that were completed in this study.</a:t>
            </a:r>
          </a:p>
          <a:p>
            <a:r>
              <a:rPr lang="en-US" altLang="en-US">
                <a:latin typeface="Arial" panose="020B0604020202020204" pitchFamily="34" charset="0"/>
              </a:rPr>
              <a:t>In terms of predictor variables, they measured child temperament and child care quality. Child temperament was measured by maternal report at 1 and 6 months using an adapted version of the infant temperament questionaire. Child care quality was measured through observational assessments in the primary child care arrangement at ages 6, 15, 24, 36 and 54 months</a:t>
            </a:r>
          </a:p>
          <a:p>
            <a:endParaRPr lang="en-US" altLang="en-US">
              <a:latin typeface="Arial" panose="020B0604020202020204" pitchFamily="34" charset="0"/>
            </a:endParaRPr>
          </a:p>
          <a:p>
            <a:r>
              <a:rPr lang="en-US" altLang="en-US">
                <a:latin typeface="Arial" panose="020B0604020202020204" pitchFamily="34" charset="0"/>
              </a:rPr>
              <a:t>In terms of outcomes, they measured externalizing problems, risk taking and impulsivity. For externalizing behaviors, they had adolescents self-report externalzing behaviors using the Youth Self-Report. Risk taking was measured through adolescent report as well in which they reported risk taking behaviors using an audio computer assisted self interview. And they measured impulsivity through adolescent self report asl well in which they completed an 8 item survey to assess reactions to external constraints.</a:t>
            </a:r>
          </a:p>
          <a:p>
            <a:endParaRPr lang="en-US" altLang="en-US">
              <a:latin typeface="Arial" panose="020B0604020202020204" pitchFamily="34" charset="0"/>
            </a:endParaRPr>
          </a:p>
          <a:p>
            <a:r>
              <a:rPr lang="en-US" altLang="en-US">
                <a:latin typeface="Arial" panose="020B0604020202020204" pitchFamily="34" charset="0"/>
              </a:rPr>
              <a:t>They also included a number of covariates including family background factors such as income, child gender, child ethnicity, maternal education, maternal depression and presence of a partner. They also measured parenting quality based on ratings of maternal sensitivity during 15 minute videotaped interactions at 6, 15, 24, 36 and 54 months and scoares of the Home Observation for Measurement of the Eniornment at the same ages. They also looked at the type of care in which tye classiefied it as a center, child care home, in home care or grandparent care or father care. And lastly they looked at child care quanitity in which they had parents provide info on the hours of routine nonmaternal care during phone and personal interviews</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6C880B29-7005-4F5C-87B5-24C52E289CE1}" type="slidenum">
              <a:rPr lang="en-US" altLang="en-US" smtClean="0">
                <a:solidFill>
                  <a:srgbClr val="000000"/>
                </a:solidFill>
                <a:latin typeface="Arial" panose="020B0604020202020204" pitchFamily="34" charset="0"/>
              </a:rPr>
              <a:pPr/>
              <a:t>80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311088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were a bunch of results. So first, externalizing prolbmes were greater when children were female and when they lived in a single parent home. Greater risk taking was singificantly associated with male gender, non-caucasian ethnicity, lower family income and higher proportion of partner absence. And greater impulsivity was predicted by lower family income and greater exposure to any nonmaternal child care</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38F2D559-D6AB-44FB-AC57-AF9B68296300}" type="slidenum">
              <a:rPr lang="en-US" altLang="en-US" smtClean="0">
                <a:solidFill>
                  <a:srgbClr val="000000"/>
                </a:solidFill>
                <a:latin typeface="Arial" panose="020B0604020202020204" pitchFamily="34" charset="0"/>
              </a:rPr>
              <a:pPr/>
              <a:t>81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26437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83</a:t>
            </a:fld>
            <a:endParaRPr lang="en-US"/>
          </a:p>
        </p:txBody>
      </p:sp>
    </p:spTree>
    <p:extLst>
      <p:ext uri="{BB962C8B-B14F-4D97-AF65-F5344CB8AC3E}">
        <p14:creationId xmlns:p14="http://schemas.microsoft.com/office/powerpoint/2010/main" val="4281502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a:t>Based on studies involving children from low-income families enrolled in model programs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84</a:t>
            </a:fld>
            <a:endParaRPr lang="en-US"/>
          </a:p>
        </p:txBody>
      </p:sp>
    </p:spTree>
    <p:extLst>
      <p:ext uri="{BB962C8B-B14F-4D97-AF65-F5344CB8AC3E}">
        <p14:creationId xmlns:p14="http://schemas.microsoft.com/office/powerpoint/2010/main" val="2976006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a:t>The purpose of the current study is to examine the extent to which participation in more typical early child care settings predicts academic and social outcomes at the end of high school (EOHS) in a large, economically diverse sample that includes children from middle-income families as well as </a:t>
            </a:r>
            <a:r>
              <a:rPr lang="en-US" dirty="0" err="1"/>
              <a:t>highincome</a:t>
            </a:r>
            <a:r>
              <a:rPr lang="en-US" dirty="0"/>
              <a:t> and low-income families.</a:t>
            </a:r>
          </a:p>
          <a:p>
            <a:pPr>
              <a:buFont typeface="Arial"/>
              <a:buChar char="•"/>
            </a:pPr>
            <a:r>
              <a:rPr lang="en-US" dirty="0"/>
              <a:t>Much less research has considered links between ECE experiences in typical early care settings and functioning in early adulthood for children from economically diverse families</a:t>
            </a:r>
          </a:p>
          <a:p>
            <a:pPr>
              <a:buFont typeface="Arial"/>
              <a:buChar char="•"/>
            </a:pPr>
            <a:r>
              <a:rPr lang="en-US" dirty="0"/>
              <a:t>The current study extends the examination of early child care experiences and adolescent functioning to the EOHS and considers standard measures of academic standing and behavioral indicators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85</a:t>
            </a:fld>
            <a:endParaRPr lang="en-US"/>
          </a:p>
        </p:txBody>
      </p:sp>
    </p:spTree>
    <p:extLst>
      <p:ext uri="{BB962C8B-B14F-4D97-AF65-F5344CB8AC3E}">
        <p14:creationId xmlns:p14="http://schemas.microsoft.com/office/powerpoint/2010/main" val="1450910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a:t>The NICHD Study of Early Child Care and Youth Development (SECCYD) is one of the few longitudinal studies that can address this issue with a large sample that includes low-, middle-, and high-income children. Launched in the early 1990s to examine the effects of early child care, the SECCYD included 1,364 participants recruited at birth in 10 sites in the United States. In a series of reports, relations were considered between early child care and child functioning prior to school entry, in early elementary school, in later elementary school, and at age 15 years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86</a:t>
            </a:fld>
            <a:endParaRPr lang="en-US"/>
          </a:p>
        </p:txBody>
      </p:sp>
    </p:spTree>
    <p:extLst>
      <p:ext uri="{BB962C8B-B14F-4D97-AF65-F5344CB8AC3E}">
        <p14:creationId xmlns:p14="http://schemas.microsoft.com/office/powerpoint/2010/main" val="1999082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considered gender as a potential moderator of relations between early child care and functioning at the EOHS</a:t>
            </a:r>
          </a:p>
          <a:p>
            <a:r>
              <a:rPr lang="en-US" dirty="0"/>
              <a:t>Females receive higher academic marks in high school and college (</a:t>
            </a:r>
            <a:r>
              <a:rPr lang="en-US" dirty="0" err="1"/>
              <a:t>Voyer</a:t>
            </a:r>
            <a:r>
              <a:rPr lang="en-US" dirty="0"/>
              <a:t> &amp; </a:t>
            </a:r>
            <a:r>
              <a:rPr lang="en-US" dirty="0" err="1"/>
              <a:t>Voyer</a:t>
            </a:r>
            <a:r>
              <a:rPr lang="en-US" dirty="0"/>
              <a:t>, 2014), and they graduate from high school and college at higher rates (</a:t>
            </a:r>
            <a:r>
              <a:rPr lang="en-US" dirty="0" err="1"/>
              <a:t>Buchmann</a:t>
            </a:r>
            <a:r>
              <a:rPr lang="en-US" dirty="0"/>
              <a:t> &amp; </a:t>
            </a:r>
            <a:r>
              <a:rPr lang="en-US" dirty="0" err="1"/>
              <a:t>DiPrete</a:t>
            </a:r>
            <a:r>
              <a:rPr lang="en-US" dirty="0"/>
              <a:t>, 2006), whereas males engage in more risk-taking (Byrnes, Miller, &amp; Schafer, 1999) and externalizing behaviors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87</a:t>
            </a:fld>
            <a:endParaRPr lang="en-US"/>
          </a:p>
        </p:txBody>
      </p:sp>
    </p:spTree>
    <p:extLst>
      <p:ext uri="{BB962C8B-B14F-4D97-AF65-F5344CB8AC3E}">
        <p14:creationId xmlns:p14="http://schemas.microsoft.com/office/powerpoint/2010/main" val="183878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734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dirty="0"/>
              <a:t>Their responses were as follows: “I do not plan to get any further education beyond high school” (n 7); “I will eventually go to college, but first I will take some time off from school” (n 60); “I plan to join the military” (n 15); “I have joined the military” (n 11); “I plan to go to a trade school or technical school” (n 35); “I plan to go to a 2-year community college program” (n 123); and “I plan to go to a 4-year college program” (n 518). If </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88</a:t>
            </a:fld>
            <a:endParaRPr lang="en-US"/>
          </a:p>
        </p:txBody>
      </p:sp>
    </p:spTree>
    <p:extLst>
      <p:ext uri="{BB962C8B-B14F-4D97-AF65-F5344CB8AC3E}">
        <p14:creationId xmlns:p14="http://schemas.microsoft.com/office/powerpoint/2010/main" val="1271392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89</a:t>
            </a:fld>
            <a:endParaRPr lang="en-US"/>
          </a:p>
        </p:txBody>
      </p:sp>
    </p:spTree>
    <p:extLst>
      <p:ext uri="{BB962C8B-B14F-4D97-AF65-F5344CB8AC3E}">
        <p14:creationId xmlns:p14="http://schemas.microsoft.com/office/powerpoint/2010/main" val="20347312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90</a:t>
            </a:fld>
            <a:endParaRPr lang="en-US"/>
          </a:p>
        </p:txBody>
      </p:sp>
    </p:spTree>
    <p:extLst>
      <p:ext uri="{BB962C8B-B14F-4D97-AF65-F5344CB8AC3E}">
        <p14:creationId xmlns:p14="http://schemas.microsoft.com/office/powerpoint/2010/main" val="2217571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91</a:t>
            </a:fld>
            <a:endParaRPr lang="en-US"/>
          </a:p>
        </p:txBody>
      </p:sp>
    </p:spTree>
    <p:extLst>
      <p:ext uri="{BB962C8B-B14F-4D97-AF65-F5344CB8AC3E}">
        <p14:creationId xmlns:p14="http://schemas.microsoft.com/office/powerpoint/2010/main" val="16069093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Quality: higher academic grades and plans to attend more selective colleges </a:t>
            </a:r>
          </a:p>
          <a:p>
            <a:pPr lvl="1">
              <a:buFont typeface="Arial"/>
              <a:buChar char="•"/>
            </a:pPr>
            <a:r>
              <a:rPr lang="en-US" dirty="0"/>
              <a:t>Adolescents with fewer hours in child care reported plans to attend more selective colleges</a:t>
            </a:r>
          </a:p>
          <a:p>
            <a:pPr lvl="1">
              <a:buFont typeface="Arial"/>
              <a:buChar char="•"/>
            </a:pPr>
            <a:r>
              <a:rPr lang="en-US" dirty="0"/>
              <a:t>more center-type child care reported higher and College selectivity</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93</a:t>
            </a:fld>
            <a:endParaRPr lang="en-US"/>
          </a:p>
        </p:txBody>
      </p:sp>
    </p:spTree>
    <p:extLst>
      <p:ext uri="{BB962C8B-B14F-4D97-AF65-F5344CB8AC3E}">
        <p14:creationId xmlns:p14="http://schemas.microsoft.com/office/powerpoint/2010/main" val="1312169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Quality: higher academic grades and plans to attend more selective colleges </a:t>
            </a:r>
          </a:p>
          <a:p>
            <a:pPr lvl="1">
              <a:buFont typeface="Arial"/>
              <a:buChar char="•"/>
            </a:pPr>
            <a:r>
              <a:rPr lang="en-US" dirty="0"/>
              <a:t>Adolescents with fewer hours in child care reported plans to attend more selective colleges</a:t>
            </a:r>
          </a:p>
          <a:p>
            <a:pPr lvl="1">
              <a:buFont typeface="Arial"/>
              <a:buChar char="•"/>
            </a:pPr>
            <a:r>
              <a:rPr lang="en-US" dirty="0"/>
              <a:t>more center-type child care reported higher and College selectivity</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94</a:t>
            </a:fld>
            <a:endParaRPr lang="en-US"/>
          </a:p>
        </p:txBody>
      </p:sp>
    </p:spTree>
    <p:extLst>
      <p:ext uri="{BB962C8B-B14F-4D97-AF65-F5344CB8AC3E}">
        <p14:creationId xmlns:p14="http://schemas.microsoft.com/office/powerpoint/2010/main" val="20846783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Proportion of time in center care was differentially related to risk taking and impulse control </a:t>
            </a:r>
          </a:p>
          <a:p>
            <a:pPr lvl="1">
              <a:buFont typeface="Arial"/>
              <a:buChar char="•"/>
            </a:pPr>
            <a:r>
              <a:rPr lang="en-US" dirty="0"/>
              <a:t>More epochs in center care was associated with less risk taking and greater impulse control for females but not for males </a:t>
            </a:r>
          </a:p>
          <a:p>
            <a:pPr lvl="1">
              <a:buFont typeface="Arial"/>
              <a:buChar char="•"/>
            </a:pPr>
            <a:r>
              <a:rPr lang="en-US" dirty="0"/>
              <a:t>Higher quality care was positively, but </a:t>
            </a:r>
            <a:r>
              <a:rPr lang="en-US" dirty="0" err="1"/>
              <a:t>nonsignificantly</a:t>
            </a:r>
            <a:r>
              <a:rPr lang="en-US" dirty="0"/>
              <a:t>, related to reports of number of advanced courses for males and negatively, but </a:t>
            </a:r>
            <a:r>
              <a:rPr lang="en-US" dirty="0" err="1"/>
              <a:t>nonsignificantly</a:t>
            </a:r>
            <a:r>
              <a:rPr lang="en-US" dirty="0"/>
              <a:t>, related for females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95</a:t>
            </a:fld>
            <a:endParaRPr lang="en-US"/>
          </a:p>
        </p:txBody>
      </p:sp>
    </p:spTree>
    <p:extLst>
      <p:ext uri="{BB962C8B-B14F-4D97-AF65-F5344CB8AC3E}">
        <p14:creationId xmlns:p14="http://schemas.microsoft.com/office/powerpoint/2010/main" val="22338414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Proportion of time in center care was differentially related to risk taking and impulse control </a:t>
            </a:r>
          </a:p>
          <a:p>
            <a:pPr lvl="1">
              <a:buFont typeface="Arial"/>
              <a:buChar char="•"/>
            </a:pPr>
            <a:r>
              <a:rPr lang="en-US" dirty="0"/>
              <a:t>More epochs in center care was associated with less risk taking and greater impulse control for females but not for males </a:t>
            </a:r>
          </a:p>
          <a:p>
            <a:pPr lvl="1">
              <a:buFont typeface="Arial"/>
              <a:buChar char="•"/>
            </a:pPr>
            <a:r>
              <a:rPr lang="en-US" dirty="0"/>
              <a:t>Higher quality care was positively, but </a:t>
            </a:r>
            <a:r>
              <a:rPr lang="en-US" dirty="0" err="1"/>
              <a:t>nonsignificantly</a:t>
            </a:r>
            <a:r>
              <a:rPr lang="en-US" dirty="0"/>
              <a:t>, related to reports of number of advanced courses for males and negatively, but </a:t>
            </a:r>
            <a:r>
              <a:rPr lang="en-US" dirty="0" err="1"/>
              <a:t>nonsignificantly</a:t>
            </a:r>
            <a:r>
              <a:rPr lang="en-US" dirty="0"/>
              <a:t>, related for females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96</a:t>
            </a:fld>
            <a:endParaRPr lang="en-US"/>
          </a:p>
        </p:txBody>
      </p:sp>
    </p:spTree>
    <p:extLst>
      <p:ext uri="{BB962C8B-B14F-4D97-AF65-F5344CB8AC3E}">
        <p14:creationId xmlns:p14="http://schemas.microsoft.com/office/powerpoint/2010/main" val="1590402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CBD84DCF-DBFE-4C6D-BAA8-4B9FBAE9A9E8}" type="slidenum">
              <a:rPr lang="en-US" altLang="en-US">
                <a:latin typeface="Arial" panose="020B0604020202020204" pitchFamily="34" charset="0"/>
              </a:rPr>
              <a:pPr eaLnBrk="1" hangingPunct="1"/>
              <a:t>97</a:t>
            </a:fld>
            <a:endParaRPr lang="en-US" altLang="en-US">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These findings are at odds from the SECCYD reports at earlier ages when higher hours of care were linked to more externalizing behaviors, but not to academic outcomes. </a:t>
            </a:r>
          </a:p>
          <a:p>
            <a:pPr eaLnBrk="1" hangingPunct="1"/>
            <a:r>
              <a:rPr lang="en-US" dirty="0"/>
              <a:t>They are, however, with consistent with the longitudinal research by </a:t>
            </a:r>
            <a:r>
              <a:rPr lang="en-US" dirty="0" err="1"/>
              <a:t>Masten</a:t>
            </a:r>
            <a:r>
              <a:rPr lang="en-US" dirty="0"/>
              <a:t> and colleagues (2005) who observed developmental cascades in which higher externalizing behaviors in middle childhood predicted lower academic competence in adolescence.</a:t>
            </a:r>
            <a:endParaRPr lang="en-US" altLang="en-US" dirty="0">
              <a:latin typeface="Arial" panose="020B0604020202020204" pitchFamily="34" charset="0"/>
            </a:endParaRPr>
          </a:p>
        </p:txBody>
      </p:sp>
    </p:spTree>
    <p:extLst>
      <p:ext uri="{BB962C8B-B14F-4D97-AF65-F5344CB8AC3E}">
        <p14:creationId xmlns:p14="http://schemas.microsoft.com/office/powerpoint/2010/main" val="38684382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8919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657600" marR="0" lvl="8" indent="0" algn="l" rtl="0">
              <a:lnSpc>
                <a:spcPct val="100000"/>
              </a:lnSpc>
              <a:spcBef>
                <a:spcPts val="0"/>
              </a:spcBef>
              <a:spcAft>
                <a:spcPts val="0"/>
              </a:spcAft>
              <a:buClr>
                <a:schemeClr val="dk1"/>
              </a:buClr>
              <a:buSzPts val="1200"/>
              <a:buFont typeface="Arial"/>
              <a:buNone/>
            </a:pPr>
            <a:endParaRPr dirty="0">
              <a:latin typeface="Palatino"/>
            </a:endParaRPr>
          </a:p>
        </p:txBody>
      </p:sp>
      <p:sp>
        <p:nvSpPr>
          <p:cNvPr id="182" name="Google Shape;18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01863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48296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4555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591624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Why?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b/c peer skills are still</a:t>
            </a:r>
            <a:r>
              <a:rPr lang="en-US" baseline="0" dirty="0"/>
              <a:t> developing (still reliant on scaffolding/support from environment)</a:t>
            </a:r>
            <a:r>
              <a:rPr lang="en-US" dirty="0">
                <a:latin typeface="Times New Roman" panose="02020603050405020304" pitchFamily="18" charset="0"/>
                <a:cs typeface="Times New Roman" panose="02020603050405020304" pitchFamily="18"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anose="02020603050405020304" pitchFamily="18" charset="0"/>
                <a:cs typeface="Times New Roman" panose="02020603050405020304" pitchFamily="18" charset="0"/>
              </a:rPr>
              <a:t>The classroom context (nesting of children within classroom, diversity, and entry policy) accounted for more of the variance in both complex play and peer anxiousness ratings than did child characteristics.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111</a:t>
            </a:fld>
            <a:endParaRPr lang="en-US"/>
          </a:p>
        </p:txBody>
      </p:sp>
    </p:spTree>
    <p:extLst>
      <p:ext uri="{BB962C8B-B14F-4D97-AF65-F5344CB8AC3E}">
        <p14:creationId xmlns:p14="http://schemas.microsoft.com/office/powerpoint/2010/main" val="4435237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112</a:t>
            </a:fld>
            <a:endParaRPr lang="en-US"/>
          </a:p>
        </p:txBody>
      </p:sp>
    </p:spTree>
    <p:extLst>
      <p:ext uri="{BB962C8B-B14F-4D97-AF65-F5344CB8AC3E}">
        <p14:creationId xmlns:p14="http://schemas.microsoft.com/office/powerpoint/2010/main" val="476705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Prosocial increase with time</a:t>
            </a:r>
          </a:p>
          <a:p>
            <a:r>
              <a:rPr lang="en-US" baseline="0" dirty="0"/>
              <a:t>Ethnicity on behavior ratings; </a:t>
            </a:r>
            <a:r>
              <a:rPr lang="en-US" baseline="0" dirty="0" err="1"/>
              <a:t>af</a:t>
            </a:r>
            <a:r>
              <a:rPr lang="en-US" baseline="0" dirty="0"/>
              <a:t> </a:t>
            </a:r>
            <a:r>
              <a:rPr lang="en-US" baseline="0" dirty="0" err="1"/>
              <a:t>amer</a:t>
            </a:r>
            <a:r>
              <a:rPr lang="en-US" baseline="0" dirty="0"/>
              <a:t> higher aggression; </a:t>
            </a:r>
            <a:r>
              <a:rPr lang="en-US" baseline="0" dirty="0" err="1"/>
              <a:t>asian</a:t>
            </a:r>
            <a:r>
              <a:rPr lang="en-US" baseline="0" dirty="0"/>
              <a:t> </a:t>
            </a:r>
            <a:r>
              <a:rPr lang="en-US" baseline="0" dirty="0" err="1"/>
              <a:t>amer</a:t>
            </a:r>
            <a:r>
              <a:rPr lang="en-US" baseline="0" dirty="0"/>
              <a:t> higher anxiety</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113</a:t>
            </a:fld>
            <a:endParaRPr lang="en-US"/>
          </a:p>
        </p:txBody>
      </p:sp>
    </p:spTree>
    <p:extLst>
      <p:ext uri="{BB962C8B-B14F-4D97-AF65-F5344CB8AC3E}">
        <p14:creationId xmlns:p14="http://schemas.microsoft.com/office/powerpoint/2010/main" val="18804040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Older changed most in complex play</a:t>
            </a:r>
          </a:p>
          <a:p>
            <a:r>
              <a:rPr lang="en-US" altLang="en-US">
                <a:latin typeface="Arial" panose="020B0604020202020204" pitchFamily="34" charset="0"/>
              </a:rPr>
              <a:t>On average more diverse classes had greater increase, particularly if had an ethnically matched peer</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40A6A2BA-C998-4525-84D8-F39CE716A579}" type="slidenum">
              <a:rPr lang="en-US" altLang="en-US" smtClean="0">
                <a:latin typeface="Arial" panose="020B0604020202020204" pitchFamily="34" charset="0"/>
              </a:rPr>
              <a:pPr/>
              <a:t>114</a:t>
            </a:fld>
            <a:endParaRPr lang="en-US" altLang="en-US">
              <a:latin typeface="Arial" panose="020B0604020202020204" pitchFamily="34" charset="0"/>
            </a:endParaRPr>
          </a:p>
        </p:txBody>
      </p:sp>
    </p:spTree>
    <p:extLst>
      <p:ext uri="{BB962C8B-B14F-4D97-AF65-F5344CB8AC3E}">
        <p14:creationId xmlns:p14="http://schemas.microsoft.com/office/powerpoint/2010/main" val="35754439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Younger children decreased more (b/c very high to start with)</a:t>
            </a:r>
          </a:p>
          <a:p>
            <a:r>
              <a:rPr lang="en-US" baseline="0" dirty="0"/>
              <a:t>Children who had a peer with shared home language had larger decreases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115</a:t>
            </a:fld>
            <a:endParaRPr lang="en-US"/>
          </a:p>
        </p:txBody>
      </p:sp>
    </p:spTree>
    <p:extLst>
      <p:ext uri="{BB962C8B-B14F-4D97-AF65-F5344CB8AC3E}">
        <p14:creationId xmlns:p14="http://schemas.microsoft.com/office/powerpoint/2010/main" val="3188383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116</a:t>
            </a:fld>
            <a:endParaRPr lang="en-US"/>
          </a:p>
        </p:txBody>
      </p:sp>
    </p:spTree>
    <p:extLst>
      <p:ext uri="{BB962C8B-B14F-4D97-AF65-F5344CB8AC3E}">
        <p14:creationId xmlns:p14="http://schemas.microsoft.com/office/powerpoint/2010/main" val="26361793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117</a:t>
            </a:fld>
            <a:endParaRPr lang="en-US"/>
          </a:p>
        </p:txBody>
      </p:sp>
    </p:spTree>
    <p:extLst>
      <p:ext uri="{BB962C8B-B14F-4D97-AF65-F5344CB8AC3E}">
        <p14:creationId xmlns:p14="http://schemas.microsoft.com/office/powerpoint/2010/main" val="43452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20</a:t>
            </a:fld>
            <a:endParaRPr lang="en-US"/>
          </a:p>
        </p:txBody>
      </p:sp>
    </p:spTree>
    <p:extLst>
      <p:ext uri="{BB962C8B-B14F-4D97-AF65-F5344CB8AC3E}">
        <p14:creationId xmlns:p14="http://schemas.microsoft.com/office/powerpoint/2010/main" val="956906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fb3f6d62a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fb3f6d62a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fb3f6d62a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1fb3f6d62a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1fb3f6d62a_0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1fb3f6d62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fb3f6d62a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fb3f6d62a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fb3f6d62a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1fb3f6d62a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fb3f6d62a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fb3f6d62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fb3f6d62a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fb3f6d62a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fb3f6d62a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1fb3f6d62a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fb3f6d62a_0_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1fb3f6d62a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21</a:t>
            </a:fld>
            <a:endParaRPr lang="en-US"/>
          </a:p>
        </p:txBody>
      </p:sp>
    </p:spTree>
    <p:extLst>
      <p:ext uri="{BB962C8B-B14F-4D97-AF65-F5344CB8AC3E}">
        <p14:creationId xmlns:p14="http://schemas.microsoft.com/office/powerpoint/2010/main" val="32378827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fb3f6d62a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fb3f6d62a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fb3f6d62a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1fb3f6d62a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fb3f6d62a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fb3f6d62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DAAD46FC-7B44-485C-8829-3FC6C9BC3F3D}" type="slidenum">
              <a:rPr lang="en-US"/>
              <a:pPr/>
              <a:t>‹#›</a:t>
            </a:fld>
            <a:endParaRPr lang="en-US"/>
          </a:p>
        </p:txBody>
      </p:sp>
    </p:spTree>
    <p:extLst>
      <p:ext uri="{BB962C8B-B14F-4D97-AF65-F5344CB8AC3E}">
        <p14:creationId xmlns:p14="http://schemas.microsoft.com/office/powerpoint/2010/main" val="2052233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32"/>
        <p:cNvGrpSpPr/>
        <p:nvPr/>
      </p:nvGrpSpPr>
      <p:grpSpPr>
        <a:xfrm>
          <a:off x="0" y="0"/>
          <a:ext cx="0" cy="0"/>
          <a:chOff x="0" y="0"/>
          <a:chExt cx="0" cy="0"/>
        </a:xfrm>
      </p:grpSpPr>
      <p:sp>
        <p:nvSpPr>
          <p:cNvPr id="39" name="Google Shape;39;p5"/>
          <p:cNvSpPr txBox="1">
            <a:spLocks noGrp="1"/>
          </p:cNvSpPr>
          <p:nvPr>
            <p:ph type="title"/>
          </p:nvPr>
        </p:nvSpPr>
        <p:spPr>
          <a:xfrm>
            <a:off x="1146024" y="707633"/>
            <a:ext cx="4949973" cy="13716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40" name="Google Shape;40;p5"/>
          <p:cNvSpPr txBox="1">
            <a:spLocks noGrp="1"/>
          </p:cNvSpPr>
          <p:nvPr>
            <p:ph type="body" idx="1"/>
          </p:nvPr>
        </p:nvSpPr>
        <p:spPr>
          <a:xfrm>
            <a:off x="1146025" y="2356367"/>
            <a:ext cx="7540800" cy="42116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solidFill>
                  <a:srgbClr val="000000"/>
                </a:solidFill>
                <a:latin typeface="+mj-lt"/>
                <a:cs typeface="Arial" panose="020B0604020202020204" pitchFamily="34" charset="0"/>
              </a:defRPr>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dirty="0"/>
          </a:p>
        </p:txBody>
      </p:sp>
    </p:spTree>
    <p:custDataLst>
      <p:tags r:id="rId1"/>
    </p:custDataLst>
    <p:extLst>
      <p:ext uri="{BB962C8B-B14F-4D97-AF65-F5344CB8AC3E}">
        <p14:creationId xmlns:p14="http://schemas.microsoft.com/office/powerpoint/2010/main" val="955902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A47EB02-F7C8-4767-A9B4-30019A46D26E}"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579262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47EB02-F7C8-4767-A9B4-30019A46D26E}"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054848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47EB02-F7C8-4767-A9B4-30019A46D26E}"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983947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47EB02-F7C8-4767-A9B4-30019A46D26E}"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79201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47EB02-F7C8-4767-A9B4-30019A46D26E}"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1525102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47EB02-F7C8-4767-A9B4-30019A46D26E}"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1684383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7EB02-F7C8-4767-A9B4-30019A46D26E}"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88636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A47EB02-F7C8-4767-A9B4-30019A46D26E}"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614079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A47EB02-F7C8-4767-A9B4-30019A46D26E}"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14149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47EB02-F7C8-4767-A9B4-30019A46D26E}"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1459865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47EB02-F7C8-4767-A9B4-30019A46D26E}"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769994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F585BFC-BE59-3A4E-8D25-0A5855F4C9C4}" type="datetime1">
              <a:rPr lang="en-US" smtClean="0"/>
              <a:t>11/8/2022</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076210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41AAF6-BC9F-E340-BAED-B840D4CCDBD5}" type="datetime1">
              <a:rPr lang="en-US" smtClean="0"/>
              <a:t>11/8/2022</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45415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EAAF6CE-48E1-7543-8EC0-4AEE88BF9D74}" type="datetime1">
              <a:rPr lang="en-US" smtClean="0"/>
              <a:t>11/8/2022</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09520050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20517BD-AA3B-5648-82BD-8EE0A33FC3BB}" type="datetime1">
              <a:rPr lang="en-US" smtClean="0"/>
              <a:t>11/8/2022</a:t>
            </a:fld>
            <a:endParaRPr lang="en-US" dirty="0"/>
          </a:p>
        </p:txBody>
      </p:sp>
      <p:sp>
        <p:nvSpPr>
          <p:cNvPr id="9" name="Footer Placeholder 8"/>
          <p:cNvSpPr>
            <a:spLocks noGrp="1"/>
          </p:cNvSpPr>
          <p:nvPr>
            <p:ph type="ftr" sz="quarter" idx="11"/>
          </p:nvPr>
        </p:nvSpPr>
        <p:spPr/>
        <p:txBody>
          <a:bodyPr/>
          <a:lstStyle/>
          <a:p>
            <a:r>
              <a:rPr lang="en-US"/>
              <a:t>Vulovic 2021</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51194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CF632B65-2DD4-B94E-AB68-7B6C877ADD76}" type="datetime1">
              <a:rPr lang="en-US" smtClean="0"/>
              <a:t>11/8/2022</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866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EA4262-6FA9-454E-A9F5-7833DF0A5F23}" type="datetime1">
              <a:rPr lang="en-US" smtClean="0"/>
              <a:t>11/8/2022</a:t>
            </a:fld>
            <a:endParaRPr lang="en-US" dirty="0"/>
          </a:p>
        </p:txBody>
      </p:sp>
      <p:sp>
        <p:nvSpPr>
          <p:cNvPr id="4" name="Footer Placeholder 3"/>
          <p:cNvSpPr>
            <a:spLocks noGrp="1"/>
          </p:cNvSpPr>
          <p:nvPr>
            <p:ph type="ftr" sz="quarter" idx="11"/>
          </p:nvPr>
        </p:nvSpPr>
        <p:spPr/>
        <p:txBody>
          <a:bodyPr/>
          <a:lstStyle/>
          <a:p>
            <a:r>
              <a:rPr lang="en-US"/>
              <a:t>Vulovic 2021</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408608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7F618-743C-A24F-896E-5294F45FA1AA}" type="datetime1">
              <a:rPr lang="en-US" smtClean="0"/>
              <a:t>11/8/2022</a:t>
            </a:fld>
            <a:endParaRPr lang="en-US" dirty="0"/>
          </a:p>
        </p:txBody>
      </p:sp>
      <p:sp>
        <p:nvSpPr>
          <p:cNvPr id="3" name="Footer Placeholder 2"/>
          <p:cNvSpPr>
            <a:spLocks noGrp="1"/>
          </p:cNvSpPr>
          <p:nvPr>
            <p:ph type="ftr" sz="quarter" idx="11"/>
          </p:nvPr>
        </p:nvSpPr>
        <p:spPr/>
        <p:txBody>
          <a:bodyPr/>
          <a:lstStyle/>
          <a:p>
            <a:r>
              <a:rPr lang="en-US"/>
              <a:t>Vulovic 2021</a:t>
            </a:r>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97246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8AF6CC13-9A15-9D4C-9E81-CFDF279AE3B7}" type="datetime1">
              <a:rPr lang="en-US" smtClean="0"/>
              <a:t>11/8/2022</a:t>
            </a:fld>
            <a:endParaRPr lang="en-US" dirty="0"/>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r>
              <a:rPr lang="en-US"/>
              <a:t>Vulovic 2021</a:t>
            </a:r>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41184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885EB4C-E882-F042-8B78-9CD80E3CF28F}" type="datetime1">
              <a:rPr lang="en-US" smtClean="0"/>
              <a:t>11/8/2022</a:t>
            </a:fld>
            <a:endParaRPr lang="en-US" dirty="0"/>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r>
              <a:rPr lang="en-US"/>
              <a:t>Vulovic 2021</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4651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F30E41-6B6C-4D4A-B896-D7E6AA3B7C9A}" type="datetime1">
              <a:rPr lang="en-US" smtClean="0"/>
              <a:t>11/8/2022</a:t>
            </a:fld>
            <a:endParaRPr lang="en-US" dirty="0"/>
          </a:p>
        </p:txBody>
      </p:sp>
      <p:sp>
        <p:nvSpPr>
          <p:cNvPr id="5" name="Footer Placeholder 4"/>
          <p:cNvSpPr>
            <a:spLocks noGrp="1"/>
          </p:cNvSpPr>
          <p:nvPr>
            <p:ph type="ftr" sz="quarter" idx="11"/>
          </p:nvPr>
        </p:nvSpPr>
        <p:spPr/>
        <p:txBody>
          <a:bodyPr/>
          <a:lstStyle/>
          <a:p>
            <a:r>
              <a:rPr lang="en-US"/>
              <a:t>Vulovic 2021</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64324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31FB8-BEA7-494F-9269-20FA9D559A7B}" type="datetime1">
              <a:rPr lang="en-US" smtClean="0"/>
              <a:t>11/8/2022</a:t>
            </a:fld>
            <a:endParaRPr lang="en-US" dirty="0"/>
          </a:p>
        </p:txBody>
      </p:sp>
      <p:sp>
        <p:nvSpPr>
          <p:cNvPr id="5" name="Footer Placeholder 4"/>
          <p:cNvSpPr>
            <a:spLocks noGrp="1"/>
          </p:cNvSpPr>
          <p:nvPr>
            <p:ph type="ftr" sz="quarter" idx="11"/>
          </p:nvPr>
        </p:nvSpPr>
        <p:spPr/>
        <p:txBody>
          <a:bodyPr/>
          <a:lstStyle/>
          <a:p>
            <a:r>
              <a:rPr lang="en-US"/>
              <a:t>Vulovic 2021</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52127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6" name="Freeform 4"/>
            <p:cNvSpPr>
              <a:spLocks/>
            </p:cNvSpPr>
            <p:nvPr/>
          </p:nvSpPr>
          <p:spPr bwMode="hidden">
            <a:xfrm>
              <a:off x="0" y="2496"/>
              <a:ext cx="2112" cy="1604"/>
            </a:xfrm>
            <a:custGeom>
              <a:avLst/>
              <a:gdLst>
                <a:gd name="T0" fmla="*/ 415 w 2123"/>
                <a:gd name="T1" fmla="*/ 26 h 1696"/>
                <a:gd name="T2" fmla="*/ 391 w 2123"/>
                <a:gd name="T3" fmla="*/ 18 h 1696"/>
                <a:gd name="T4" fmla="*/ 475 w 2123"/>
                <a:gd name="T5" fmla="*/ 9 h 1696"/>
                <a:gd name="T6" fmla="*/ 657 w 2123"/>
                <a:gd name="T7" fmla="*/ 16 h 1696"/>
                <a:gd name="T8" fmla="*/ 860 w 2123"/>
                <a:gd name="T9" fmla="*/ 23 h 1696"/>
                <a:gd name="T10" fmla="*/ 1051 w 2123"/>
                <a:gd name="T11" fmla="*/ 28 h 1696"/>
                <a:gd name="T12" fmla="*/ 1278 w 2123"/>
                <a:gd name="T13" fmla="*/ 35 h 1696"/>
                <a:gd name="T14" fmla="*/ 1338 w 2123"/>
                <a:gd name="T15" fmla="*/ 36 h 1696"/>
                <a:gd name="T16" fmla="*/ 1305 w 2123"/>
                <a:gd name="T17" fmla="*/ 35 h 1696"/>
                <a:gd name="T18" fmla="*/ 1003 w 2123"/>
                <a:gd name="T19" fmla="*/ 25 h 1696"/>
                <a:gd name="T20" fmla="*/ 776 w 2123"/>
                <a:gd name="T21" fmla="*/ 18 h 1696"/>
                <a:gd name="T22" fmla="*/ 513 w 2123"/>
                <a:gd name="T23" fmla="*/ 9 h 1696"/>
                <a:gd name="T24" fmla="*/ 708 w 2123"/>
                <a:gd name="T25" fmla="*/ 9 h 1696"/>
                <a:gd name="T26" fmla="*/ 914 w 2123"/>
                <a:gd name="T27" fmla="*/ 9 h 1696"/>
                <a:gd name="T28" fmla="*/ 1148 w 2123"/>
                <a:gd name="T29" fmla="*/ 9 h 1696"/>
                <a:gd name="T30" fmla="*/ 1507 w 2123"/>
                <a:gd name="T31" fmla="*/ 9 h 1696"/>
                <a:gd name="T32" fmla="*/ 1472 w 2123"/>
                <a:gd name="T33" fmla="*/ 9 h 1696"/>
                <a:gd name="T34" fmla="*/ 1095 w 2123"/>
                <a:gd name="T35" fmla="*/ 9 h 1696"/>
                <a:gd name="T36" fmla="*/ 856 w 2123"/>
                <a:gd name="T37" fmla="*/ 9 h 1696"/>
                <a:gd name="T38" fmla="*/ 540 w 2123"/>
                <a:gd name="T39" fmla="*/ 9 h 1696"/>
                <a:gd name="T40" fmla="*/ 585 w 2123"/>
                <a:gd name="T41" fmla="*/ 9 h 1696"/>
                <a:gd name="T42" fmla="*/ 812 w 2123"/>
                <a:gd name="T43" fmla="*/ 0 h 1696"/>
                <a:gd name="T44" fmla="*/ 776 w 2123"/>
                <a:gd name="T45" fmla="*/ 9 h 1696"/>
                <a:gd name="T46" fmla="*/ 717 w 2123"/>
                <a:gd name="T47" fmla="*/ 9 h 1696"/>
                <a:gd name="T48" fmla="*/ 612 w 2123"/>
                <a:gd name="T49" fmla="*/ 9 h 1696"/>
                <a:gd name="T50" fmla="*/ 475 w 2123"/>
                <a:gd name="T51" fmla="*/ 9 h 1696"/>
                <a:gd name="T52" fmla="*/ 451 w 2123"/>
                <a:gd name="T53" fmla="*/ 9 h 1696"/>
                <a:gd name="T54" fmla="*/ 231 w 2123"/>
                <a:gd name="T55" fmla="*/ 16 h 1696"/>
                <a:gd name="T56" fmla="*/ 0 w 2123"/>
                <a:gd name="T57" fmla="*/ 19 h 1696"/>
                <a:gd name="T58" fmla="*/ 0 w 2123"/>
                <a:gd name="T59" fmla="*/ 20 h 1696"/>
                <a:gd name="T60" fmla="*/ 0 w 2123"/>
                <a:gd name="T61" fmla="*/ 20 h 1696"/>
                <a:gd name="T62" fmla="*/ 228 w 2123"/>
                <a:gd name="T63" fmla="*/ 17 h 1696"/>
                <a:gd name="T64" fmla="*/ 423 w 2123"/>
                <a:gd name="T65" fmla="*/ 10 h 1696"/>
                <a:gd name="T66" fmla="*/ 367 w 2123"/>
                <a:gd name="T67" fmla="*/ 18 h 1696"/>
                <a:gd name="T68" fmla="*/ 379 w 2123"/>
                <a:gd name="T69" fmla="*/ 25 h 1696"/>
                <a:gd name="T70" fmla="*/ 328 w 2123"/>
                <a:gd name="T71" fmla="*/ 30 h 1696"/>
                <a:gd name="T72" fmla="*/ 243 w 2123"/>
                <a:gd name="T73" fmla="*/ 38 h 1696"/>
                <a:gd name="T74" fmla="*/ 240 w 2123"/>
                <a:gd name="T75" fmla="*/ 43 h 1696"/>
                <a:gd name="T76" fmla="*/ 243 w 2123"/>
                <a:gd name="T77" fmla="*/ 43 h 1696"/>
                <a:gd name="T78" fmla="*/ 252 w 2123"/>
                <a:gd name="T79" fmla="*/ 40 h 1696"/>
                <a:gd name="T80" fmla="*/ 415 w 2123"/>
                <a:gd name="T81" fmla="*/ 26 h 1696"/>
                <a:gd name="T82" fmla="*/ 415 w 2123"/>
                <a:gd name="T83" fmla="*/ 2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hidden">
            <a:xfrm>
              <a:off x="0" y="524"/>
              <a:ext cx="973" cy="1195"/>
            </a:xfrm>
            <a:custGeom>
              <a:avLst/>
              <a:gdLst>
                <a:gd name="T0" fmla="*/ 414 w 969"/>
                <a:gd name="T1" fmla="*/ 1384 h 1192"/>
                <a:gd name="T2" fmla="*/ 630 w 969"/>
                <a:gd name="T3" fmla="*/ 1390 h 1192"/>
                <a:gd name="T4" fmla="*/ 765 w 969"/>
                <a:gd name="T5" fmla="*/ 1348 h 1192"/>
                <a:gd name="T6" fmla="*/ 1065 w 969"/>
                <a:gd name="T7" fmla="*/ 1283 h 1192"/>
                <a:gd name="T8" fmla="*/ 1223 w 969"/>
                <a:gd name="T9" fmla="*/ 1253 h 1192"/>
                <a:gd name="T10" fmla="*/ 993 w 969"/>
                <a:gd name="T11" fmla="*/ 1184 h 1192"/>
                <a:gd name="T12" fmla="*/ 729 w 969"/>
                <a:gd name="T13" fmla="*/ 1130 h 1192"/>
                <a:gd name="T14" fmla="*/ 263 w 969"/>
                <a:gd name="T15" fmla="*/ 1157 h 1192"/>
                <a:gd name="T16" fmla="*/ 366 w 969"/>
                <a:gd name="T17" fmla="*/ 1040 h 1192"/>
                <a:gd name="T18" fmla="*/ 639 w 969"/>
                <a:gd name="T19" fmla="*/ 935 h 1192"/>
                <a:gd name="T20" fmla="*/ 906 w 969"/>
                <a:gd name="T21" fmla="*/ 803 h 1192"/>
                <a:gd name="T22" fmla="*/ 914 w 969"/>
                <a:gd name="T23" fmla="*/ 803 h 1192"/>
                <a:gd name="T24" fmla="*/ 930 w 969"/>
                <a:gd name="T25" fmla="*/ 797 h 1192"/>
                <a:gd name="T26" fmla="*/ 985 w 969"/>
                <a:gd name="T27" fmla="*/ 779 h 1192"/>
                <a:gd name="T28" fmla="*/ 1017 w 969"/>
                <a:gd name="T29" fmla="*/ 773 h 1192"/>
                <a:gd name="T30" fmla="*/ 1033 w 969"/>
                <a:gd name="T31" fmla="*/ 761 h 1192"/>
                <a:gd name="T32" fmla="*/ 1041 w 969"/>
                <a:gd name="T33" fmla="*/ 749 h 1192"/>
                <a:gd name="T34" fmla="*/ 1033 w 969"/>
                <a:gd name="T35" fmla="*/ 743 h 1192"/>
                <a:gd name="T36" fmla="*/ 1025 w 969"/>
                <a:gd name="T37" fmla="*/ 731 h 1192"/>
                <a:gd name="T38" fmla="*/ 1025 w 969"/>
                <a:gd name="T39" fmla="*/ 686 h 1192"/>
                <a:gd name="T40" fmla="*/ 1041 w 969"/>
                <a:gd name="T41" fmla="*/ 626 h 1192"/>
                <a:gd name="T42" fmla="*/ 1057 w 969"/>
                <a:gd name="T43" fmla="*/ 581 h 1192"/>
                <a:gd name="T44" fmla="*/ 1081 w 969"/>
                <a:gd name="T45" fmla="*/ 551 h 1192"/>
                <a:gd name="T46" fmla="*/ 1098 w 969"/>
                <a:gd name="T47" fmla="*/ 521 h 1192"/>
                <a:gd name="T48" fmla="*/ 1108 w 969"/>
                <a:gd name="T49" fmla="*/ 503 h 1192"/>
                <a:gd name="T50" fmla="*/ 1118 w 969"/>
                <a:gd name="T51" fmla="*/ 497 h 1192"/>
                <a:gd name="T52" fmla="*/ 1118 w 969"/>
                <a:gd name="T53" fmla="*/ 413 h 1192"/>
                <a:gd name="T54" fmla="*/ 1118 w 969"/>
                <a:gd name="T55" fmla="*/ 407 h 1192"/>
                <a:gd name="T56" fmla="*/ 1126 w 969"/>
                <a:gd name="T57" fmla="*/ 401 h 1192"/>
                <a:gd name="T58" fmla="*/ 1148 w 969"/>
                <a:gd name="T59" fmla="*/ 371 h 1192"/>
                <a:gd name="T60" fmla="*/ 1163 w 969"/>
                <a:gd name="T61" fmla="*/ 335 h 1192"/>
                <a:gd name="T62" fmla="*/ 1178 w 969"/>
                <a:gd name="T63" fmla="*/ 305 h 1192"/>
                <a:gd name="T64" fmla="*/ 1186 w 969"/>
                <a:gd name="T65" fmla="*/ 293 h 1192"/>
                <a:gd name="T66" fmla="*/ 1193 w 969"/>
                <a:gd name="T67" fmla="*/ 281 h 1192"/>
                <a:gd name="T68" fmla="*/ 1216 w 969"/>
                <a:gd name="T69" fmla="*/ 173 h 1192"/>
                <a:gd name="T70" fmla="*/ 1238 w 969"/>
                <a:gd name="T71" fmla="*/ 137 h 1192"/>
                <a:gd name="T72" fmla="*/ 1246 w 969"/>
                <a:gd name="T73" fmla="*/ 125 h 1192"/>
                <a:gd name="T74" fmla="*/ 1246 w 969"/>
                <a:gd name="T75" fmla="*/ 119 h 1192"/>
                <a:gd name="T76" fmla="*/ 1268 w 969"/>
                <a:gd name="T77" fmla="*/ 0 h 1192"/>
                <a:gd name="T78" fmla="*/ 1238 w 969"/>
                <a:gd name="T79" fmla="*/ 47 h 1192"/>
                <a:gd name="T80" fmla="*/ 1025 w 969"/>
                <a:gd name="T81" fmla="*/ 113 h 1192"/>
                <a:gd name="T82" fmla="*/ 922 w 969"/>
                <a:gd name="T83" fmla="*/ 161 h 1192"/>
                <a:gd name="T84" fmla="*/ 592 w 969"/>
                <a:gd name="T85" fmla="*/ 299 h 1192"/>
                <a:gd name="T86" fmla="*/ 347 w 969"/>
                <a:gd name="T87" fmla="*/ 353 h 1192"/>
                <a:gd name="T88" fmla="*/ 239 w 969"/>
                <a:gd name="T89" fmla="*/ 359 h 1192"/>
                <a:gd name="T90" fmla="*/ 12 w 969"/>
                <a:gd name="T91" fmla="*/ 551 h 1192"/>
                <a:gd name="T92" fmla="*/ 0 w 969"/>
                <a:gd name="T93" fmla="*/ 575 h 1192"/>
                <a:gd name="T94" fmla="*/ 0 w 969"/>
                <a:gd name="T95" fmla="*/ 1384 h 1192"/>
                <a:gd name="T96" fmla="*/ 96 w 969"/>
                <a:gd name="T97" fmla="*/ 1378 h 1192"/>
                <a:gd name="T98" fmla="*/ 414 w 969"/>
                <a:gd name="T99" fmla="*/ 1384 h 1192"/>
                <a:gd name="T100" fmla="*/ 414 w 969"/>
                <a:gd name="T101" fmla="*/ 1384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p:cNvSpPr>
              <a:spLocks/>
            </p:cNvSpPr>
            <p:nvPr/>
          </p:nvSpPr>
          <p:spPr bwMode="hidden">
            <a:xfrm>
              <a:off x="3525" y="1"/>
              <a:ext cx="2185" cy="1508"/>
            </a:xfrm>
            <a:custGeom>
              <a:avLst/>
              <a:gdLst>
                <a:gd name="T0" fmla="*/ 1354 w 2176"/>
                <a:gd name="T1" fmla="*/ 899 h 1505"/>
                <a:gd name="T2" fmla="*/ 1558 w 2176"/>
                <a:gd name="T3" fmla="*/ 1423 h 1505"/>
                <a:gd name="T4" fmla="*/ 1253 w 2176"/>
                <a:gd name="T5" fmla="*/ 1360 h 1505"/>
                <a:gd name="T6" fmla="*/ 945 w 2176"/>
                <a:gd name="T7" fmla="*/ 1261 h 1505"/>
                <a:gd name="T8" fmla="*/ 574 w 2176"/>
                <a:gd name="T9" fmla="*/ 1241 h 1505"/>
                <a:gd name="T10" fmla="*/ 0 w 2176"/>
                <a:gd name="T11" fmla="*/ 1211 h 1505"/>
                <a:gd name="T12" fmla="*/ 30 w 2176"/>
                <a:gd name="T13" fmla="*/ 1247 h 1505"/>
                <a:gd name="T14" fmla="*/ 639 w 2176"/>
                <a:gd name="T15" fmla="*/ 1270 h 1505"/>
                <a:gd name="T16" fmla="*/ 1017 w 2176"/>
                <a:gd name="T17" fmla="*/ 1351 h 1505"/>
                <a:gd name="T18" fmla="*/ 1486 w 2176"/>
                <a:gd name="T19" fmla="*/ 1499 h 1505"/>
                <a:gd name="T20" fmla="*/ 1408 w 2176"/>
                <a:gd name="T21" fmla="*/ 1517 h 1505"/>
                <a:gd name="T22" fmla="*/ 929 w 2176"/>
                <a:gd name="T23" fmla="*/ 1703 h 1505"/>
                <a:gd name="T24" fmla="*/ 1001 w 2176"/>
                <a:gd name="T25" fmla="*/ 1679 h 1505"/>
                <a:gd name="T26" fmla="*/ 1134 w 2176"/>
                <a:gd name="T27" fmla="*/ 1637 h 1505"/>
                <a:gd name="T28" fmla="*/ 1336 w 2176"/>
                <a:gd name="T29" fmla="*/ 1553 h 1505"/>
                <a:gd name="T30" fmla="*/ 1588 w 2176"/>
                <a:gd name="T31" fmla="*/ 1493 h 1505"/>
                <a:gd name="T32" fmla="*/ 1663 w 2176"/>
                <a:gd name="T33" fmla="*/ 1405 h 1505"/>
                <a:gd name="T34" fmla="*/ 2143 w 2176"/>
                <a:gd name="T35" fmla="*/ 1175 h 1505"/>
                <a:gd name="T36" fmla="*/ 2532 w 2176"/>
                <a:gd name="T37" fmla="*/ 1085 h 1505"/>
                <a:gd name="T38" fmla="*/ 2856 w 2176"/>
                <a:gd name="T39" fmla="*/ 953 h 1505"/>
                <a:gd name="T40" fmla="*/ 2573 w 2176"/>
                <a:gd name="T41" fmla="*/ 1043 h 1505"/>
                <a:gd name="T42" fmla="*/ 2174 w 2176"/>
                <a:gd name="T43" fmla="*/ 1121 h 1505"/>
                <a:gd name="T44" fmla="*/ 1762 w 2176"/>
                <a:gd name="T45" fmla="*/ 1297 h 1505"/>
                <a:gd name="T46" fmla="*/ 1970 w 2176"/>
                <a:gd name="T47" fmla="*/ 1037 h 1505"/>
                <a:gd name="T48" fmla="*/ 2128 w 2176"/>
                <a:gd name="T49" fmla="*/ 611 h 1505"/>
                <a:gd name="T50" fmla="*/ 2282 w 2176"/>
                <a:gd name="T51" fmla="*/ 438 h 1505"/>
                <a:gd name="T52" fmla="*/ 2597 w 2176"/>
                <a:gd name="T53" fmla="*/ 60 h 1505"/>
                <a:gd name="T54" fmla="*/ 2630 w 2176"/>
                <a:gd name="T55" fmla="*/ 0 h 1505"/>
                <a:gd name="T56" fmla="*/ 2588 w 2176"/>
                <a:gd name="T57" fmla="*/ 0 h 1505"/>
                <a:gd name="T58" fmla="*/ 2096 w 2176"/>
                <a:gd name="T59" fmla="*/ 546 h 1505"/>
                <a:gd name="T60" fmla="*/ 1938 w 2176"/>
                <a:gd name="T61" fmla="*/ 1019 h 1505"/>
                <a:gd name="T62" fmla="*/ 1646 w 2176"/>
                <a:gd name="T63" fmla="*/ 1333 h 1505"/>
                <a:gd name="T64" fmla="*/ 1486 w 2176"/>
                <a:gd name="T65" fmla="*/ 1037 h 1505"/>
                <a:gd name="T66" fmla="*/ 1320 w 2176"/>
                <a:gd name="T67" fmla="*/ 606 h 1505"/>
                <a:gd name="T68" fmla="*/ 1164 w 2176"/>
                <a:gd name="T69" fmla="*/ 222 h 1505"/>
                <a:gd name="T70" fmla="*/ 1033 w 2176"/>
                <a:gd name="T71" fmla="*/ 0 h 1505"/>
                <a:gd name="T72" fmla="*/ 985 w 2176"/>
                <a:gd name="T73" fmla="*/ 0 h 1505"/>
                <a:gd name="T74" fmla="*/ 1186 w 2176"/>
                <a:gd name="T75" fmla="*/ 420 h 1505"/>
                <a:gd name="T76" fmla="*/ 1354 w 2176"/>
                <a:gd name="T77" fmla="*/ 899 h 1505"/>
                <a:gd name="T78" fmla="*/ 1354 w 2176"/>
                <a:gd name="T79" fmla="*/ 89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0" y="649"/>
              <a:ext cx="816" cy="806"/>
            </a:xfrm>
            <a:custGeom>
              <a:avLst/>
              <a:gdLst>
                <a:gd name="T0" fmla="*/ 227 w 813"/>
                <a:gd name="T1" fmla="*/ 657 h 804"/>
                <a:gd name="T2" fmla="*/ 395 w 813"/>
                <a:gd name="T3" fmla="*/ 504 h 804"/>
                <a:gd name="T4" fmla="*/ 828 w 813"/>
                <a:gd name="T5" fmla="*/ 282 h 804"/>
                <a:gd name="T6" fmla="*/ 1031 w 813"/>
                <a:gd name="T7" fmla="*/ 0 h 804"/>
                <a:gd name="T8" fmla="*/ 873 w 813"/>
                <a:gd name="T9" fmla="*/ 150 h 804"/>
                <a:gd name="T10" fmla="*/ 210 w 813"/>
                <a:gd name="T11" fmla="*/ 570 h 804"/>
                <a:gd name="T12" fmla="*/ 0 w 813"/>
                <a:gd name="T13" fmla="*/ 864 h 804"/>
                <a:gd name="T14" fmla="*/ 0 w 813"/>
                <a:gd name="T15" fmla="*/ 936 h 804"/>
                <a:gd name="T16" fmla="*/ 227 w 813"/>
                <a:gd name="T17" fmla="*/ 657 h 804"/>
                <a:gd name="T18" fmla="*/ 227 w 813"/>
                <a:gd name="T19" fmla="*/ 657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1545"/>
              <a:ext cx="762" cy="107"/>
            </a:xfrm>
            <a:custGeom>
              <a:avLst/>
              <a:gdLst>
                <a:gd name="T0" fmla="*/ 592 w 759"/>
                <a:gd name="T1" fmla="*/ 66 h 107"/>
                <a:gd name="T2" fmla="*/ 980 w 759"/>
                <a:gd name="T3" fmla="*/ 0 h 107"/>
                <a:gd name="T4" fmla="*/ 628 w 759"/>
                <a:gd name="T5" fmla="*/ 36 h 107"/>
                <a:gd name="T6" fmla="*/ 204 w 759"/>
                <a:gd name="T7" fmla="*/ 48 h 107"/>
                <a:gd name="T8" fmla="*/ 0 w 759"/>
                <a:gd name="T9" fmla="*/ 78 h 107"/>
                <a:gd name="T10" fmla="*/ 0 w 759"/>
                <a:gd name="T11" fmla="*/ 107 h 107"/>
                <a:gd name="T12" fmla="*/ 96 w 759"/>
                <a:gd name="T13" fmla="*/ 89 h 107"/>
                <a:gd name="T14" fmla="*/ 592 w 759"/>
                <a:gd name="T15" fmla="*/ 66 h 107"/>
                <a:gd name="T16" fmla="*/ 59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p:cNvSpPr>
              <a:spLocks/>
            </p:cNvSpPr>
            <p:nvPr/>
          </p:nvSpPr>
          <p:spPr bwMode="hidden">
            <a:xfrm>
              <a:off x="2314" y="3431"/>
              <a:ext cx="3182" cy="745"/>
            </a:xfrm>
            <a:custGeom>
              <a:avLst/>
              <a:gdLst>
                <a:gd name="T0" fmla="*/ 1816 w 3169"/>
                <a:gd name="T1" fmla="*/ 305 h 743"/>
                <a:gd name="T2" fmla="*/ 2269 w 3169"/>
                <a:gd name="T3" fmla="*/ 299 h 743"/>
                <a:gd name="T4" fmla="*/ 2737 w 3169"/>
                <a:gd name="T5" fmla="*/ 317 h 743"/>
                <a:gd name="T6" fmla="*/ 3280 w 3169"/>
                <a:gd name="T7" fmla="*/ 299 h 743"/>
                <a:gd name="T8" fmla="*/ 4151 w 3169"/>
                <a:gd name="T9" fmla="*/ 270 h 743"/>
                <a:gd name="T10" fmla="*/ 4081 w 3169"/>
                <a:gd name="T11" fmla="*/ 252 h 743"/>
                <a:gd name="T12" fmla="*/ 3173 w 3169"/>
                <a:gd name="T13" fmla="*/ 287 h 743"/>
                <a:gd name="T14" fmla="*/ 2623 w 3169"/>
                <a:gd name="T15" fmla="*/ 287 h 743"/>
                <a:gd name="T16" fmla="*/ 1910 w 3169"/>
                <a:gd name="T17" fmla="*/ 252 h 743"/>
                <a:gd name="T18" fmla="*/ 2022 w 3169"/>
                <a:gd name="T19" fmla="*/ 168 h 743"/>
                <a:gd name="T20" fmla="*/ 2672 w 3169"/>
                <a:gd name="T21" fmla="*/ 0 h 743"/>
                <a:gd name="T22" fmla="*/ 2566 w 3169"/>
                <a:gd name="T23" fmla="*/ 24 h 743"/>
                <a:gd name="T24" fmla="*/ 2409 w 3169"/>
                <a:gd name="T25" fmla="*/ 66 h 743"/>
                <a:gd name="T26" fmla="*/ 2100 w 3169"/>
                <a:gd name="T27" fmla="*/ 138 h 743"/>
                <a:gd name="T28" fmla="*/ 1758 w 3169"/>
                <a:gd name="T29" fmla="*/ 264 h 743"/>
                <a:gd name="T30" fmla="*/ 1659 w 3169"/>
                <a:gd name="T31" fmla="*/ 317 h 743"/>
                <a:gd name="T32" fmla="*/ 999 w 3169"/>
                <a:gd name="T33" fmla="*/ 479 h 743"/>
                <a:gd name="T34" fmla="*/ 436 w 3169"/>
                <a:gd name="T35" fmla="*/ 580 h 743"/>
                <a:gd name="T36" fmla="*/ 0 w 3169"/>
                <a:gd name="T37" fmla="*/ 749 h 743"/>
                <a:gd name="T38" fmla="*/ 365 w 3169"/>
                <a:gd name="T39" fmla="*/ 652 h 743"/>
                <a:gd name="T40" fmla="*/ 959 w 3169"/>
                <a:gd name="T41" fmla="*/ 515 h 743"/>
                <a:gd name="T42" fmla="*/ 1541 w 3169"/>
                <a:gd name="T43" fmla="*/ 377 h 743"/>
                <a:gd name="T44" fmla="*/ 1282 w 3169"/>
                <a:gd name="T45" fmla="*/ 557 h 743"/>
                <a:gd name="T46" fmla="*/ 1139 w 3169"/>
                <a:gd name="T47" fmla="*/ 875 h 743"/>
                <a:gd name="T48" fmla="*/ 1132 w 3169"/>
                <a:gd name="T49" fmla="*/ 875 h 743"/>
                <a:gd name="T50" fmla="*/ 1222 w 3169"/>
                <a:gd name="T51" fmla="*/ 875 h 743"/>
                <a:gd name="T52" fmla="*/ 1333 w 3169"/>
                <a:gd name="T53" fmla="*/ 568 h 743"/>
                <a:gd name="T54" fmla="*/ 1700 w 3169"/>
                <a:gd name="T55" fmla="*/ 347 h 743"/>
                <a:gd name="T56" fmla="*/ 2006 w 3169"/>
                <a:gd name="T57" fmla="*/ 515 h 743"/>
                <a:gd name="T58" fmla="*/ 2316 w 3169"/>
                <a:gd name="T59" fmla="*/ 809 h 743"/>
                <a:gd name="T60" fmla="*/ 2431 w 3169"/>
                <a:gd name="T61" fmla="*/ 875 h 743"/>
                <a:gd name="T62" fmla="*/ 2512 w 3169"/>
                <a:gd name="T63" fmla="*/ 875 h 743"/>
                <a:gd name="T64" fmla="*/ 2215 w 3169"/>
                <a:gd name="T65" fmla="*/ 628 h 743"/>
                <a:gd name="T66" fmla="*/ 1816 w 3169"/>
                <a:gd name="T67" fmla="*/ 305 h 743"/>
                <a:gd name="T68" fmla="*/ 1816 w 3169"/>
                <a:gd name="T69" fmla="*/ 305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en-US" altLang="en-US" sz="1200">
                <a:solidFill>
                  <a:srgbClr val="000000"/>
                </a:solidFill>
                <a:latin typeface="Times New Roman" pitchFamily="18" charset="0"/>
                <a:ea typeface="MS PGothic" pitchFamily="34" charset="-128"/>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en-US" altLang="en-US" sz="1200">
                <a:solidFill>
                  <a:srgbClr val="000000"/>
                </a:solidFill>
                <a:latin typeface="Times New Roman" pitchFamily="18" charset="0"/>
                <a:ea typeface="MS PGothic" pitchFamily="34" charset="-128"/>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22" name="Freeform 20"/>
            <p:cNvSpPr>
              <a:spLocks/>
            </p:cNvSpPr>
            <p:nvPr/>
          </p:nvSpPr>
          <p:spPr bwMode="hidden">
            <a:xfrm>
              <a:off x="3160" y="1860"/>
              <a:ext cx="2162" cy="1934"/>
            </a:xfrm>
            <a:custGeom>
              <a:avLst/>
              <a:gdLst>
                <a:gd name="T0" fmla="*/ 2427 w 2153"/>
                <a:gd name="T1" fmla="*/ 983 h 1930"/>
                <a:gd name="T2" fmla="*/ 2548 w 2153"/>
                <a:gd name="T3" fmla="*/ 1151 h 1930"/>
                <a:gd name="T4" fmla="*/ 2703 w 2153"/>
                <a:gd name="T5" fmla="*/ 1346 h 1930"/>
                <a:gd name="T6" fmla="*/ 2785 w 2153"/>
                <a:gd name="T7" fmla="*/ 1444 h 1930"/>
                <a:gd name="T8" fmla="*/ 2833 w 2153"/>
                <a:gd name="T9" fmla="*/ 1492 h 1930"/>
                <a:gd name="T10" fmla="*/ 2485 w 2153"/>
                <a:gd name="T11" fmla="*/ 1109 h 1930"/>
                <a:gd name="T12" fmla="*/ 2449 w 2153"/>
                <a:gd name="T13" fmla="*/ 1061 h 1930"/>
                <a:gd name="T14" fmla="*/ 2349 w 2153"/>
                <a:gd name="T15" fmla="*/ 1438 h 1930"/>
                <a:gd name="T16" fmla="*/ 2331 w 2153"/>
                <a:gd name="T17" fmla="*/ 1684 h 1930"/>
                <a:gd name="T18" fmla="*/ 2397 w 2153"/>
                <a:gd name="T19" fmla="*/ 2170 h 1930"/>
                <a:gd name="T20" fmla="*/ 2358 w 2153"/>
                <a:gd name="T21" fmla="*/ 2199 h 1930"/>
                <a:gd name="T22" fmla="*/ 2298 w 2153"/>
                <a:gd name="T23" fmla="*/ 1746 h 1930"/>
                <a:gd name="T24" fmla="*/ 2272 w 2153"/>
                <a:gd name="T25" fmla="*/ 1486 h 1930"/>
                <a:gd name="T26" fmla="*/ 2323 w 2153"/>
                <a:gd name="T27" fmla="*/ 1222 h 1930"/>
                <a:gd name="T28" fmla="*/ 2331 w 2153"/>
                <a:gd name="T29" fmla="*/ 1007 h 1930"/>
                <a:gd name="T30" fmla="*/ 1670 w 2153"/>
                <a:gd name="T31" fmla="*/ 1139 h 1930"/>
                <a:gd name="T32" fmla="*/ 1085 w 2153"/>
                <a:gd name="T33" fmla="*/ 1292 h 1930"/>
                <a:gd name="T34" fmla="*/ 419 w 2153"/>
                <a:gd name="T35" fmla="*/ 1510 h 1930"/>
                <a:gd name="T36" fmla="*/ 18 w 2153"/>
                <a:gd name="T37" fmla="*/ 1618 h 1930"/>
                <a:gd name="T38" fmla="*/ 395 w 2153"/>
                <a:gd name="T39" fmla="*/ 1480 h 1930"/>
                <a:gd name="T40" fmla="*/ 894 w 2153"/>
                <a:gd name="T41" fmla="*/ 1310 h 1930"/>
                <a:gd name="T42" fmla="*/ 1342 w 2153"/>
                <a:gd name="T43" fmla="*/ 1169 h 1930"/>
                <a:gd name="T44" fmla="*/ 1856 w 2153"/>
                <a:gd name="T45" fmla="*/ 1061 h 1930"/>
                <a:gd name="T46" fmla="*/ 2226 w 2153"/>
                <a:gd name="T47" fmla="*/ 947 h 1930"/>
                <a:gd name="T48" fmla="*/ 1758 w 2153"/>
                <a:gd name="T49" fmla="*/ 689 h 1930"/>
                <a:gd name="T50" fmla="*/ 1137 w 2153"/>
                <a:gd name="T51" fmla="*/ 581 h 1930"/>
                <a:gd name="T52" fmla="*/ 293 w 2153"/>
                <a:gd name="T53" fmla="*/ 161 h 1930"/>
                <a:gd name="T54" fmla="*/ 0 w 2153"/>
                <a:gd name="T55" fmla="*/ 83 h 1930"/>
                <a:gd name="T56" fmla="*/ 431 w 2153"/>
                <a:gd name="T57" fmla="*/ 179 h 1930"/>
                <a:gd name="T58" fmla="*/ 934 w 2153"/>
                <a:gd name="T59" fmla="*/ 449 h 1930"/>
                <a:gd name="T60" fmla="*/ 1227 w 2153"/>
                <a:gd name="T61" fmla="*/ 557 h 1930"/>
                <a:gd name="T62" fmla="*/ 1779 w 2153"/>
                <a:gd name="T63" fmla="*/ 659 h 1930"/>
                <a:gd name="T64" fmla="*/ 2172 w 2153"/>
                <a:gd name="T65" fmla="*/ 875 h 1930"/>
                <a:gd name="T66" fmla="*/ 1872 w 2153"/>
                <a:gd name="T67" fmla="*/ 527 h 1930"/>
                <a:gd name="T68" fmla="*/ 1696 w 2153"/>
                <a:gd name="T69" fmla="*/ 191 h 1930"/>
                <a:gd name="T70" fmla="*/ 1517 w 2153"/>
                <a:gd name="T71" fmla="*/ 0 h 1930"/>
                <a:gd name="T72" fmla="*/ 1765 w 2153"/>
                <a:gd name="T73" fmla="*/ 215 h 1930"/>
                <a:gd name="T74" fmla="*/ 1960 w 2153"/>
                <a:gd name="T75" fmla="*/ 551 h 1930"/>
                <a:gd name="T76" fmla="*/ 2298 w 2153"/>
                <a:gd name="T77" fmla="*/ 935 h 1930"/>
                <a:gd name="T78" fmla="*/ 2427 w 2153"/>
                <a:gd name="T79" fmla="*/ 983 h 1930"/>
                <a:gd name="T80" fmla="*/ 2427 w 2153"/>
                <a:gd name="T81" fmla="*/ 98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242888"/>
            <a:ext cx="762000" cy="48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62568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4" name="Date Placeholder 23"/>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25" name="Footer Placeholder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26" name="Slide Number Placeholder 25"/>
          <p:cNvSpPr>
            <a:spLocks noGrp="1" noChangeArrowheads="1"/>
          </p:cNvSpPr>
          <p:nvPr>
            <p:ph type="sldNum" sz="quarter" idx="12"/>
          </p:nvPr>
        </p:nvSpPr>
        <p:spPr/>
        <p:txBody>
          <a:bodyPr/>
          <a:lstStyle>
            <a:lvl1pPr>
              <a:defRPr/>
            </a:lvl1pPr>
          </a:lstStyle>
          <a:p>
            <a:pPr>
              <a:defRPr/>
            </a:pPr>
            <a:fld id="{A9449023-9F94-4C1D-8A10-74B1226F83B7}" type="slidenum">
              <a:rPr lang="en-US" altLang="en-US"/>
              <a:pPr>
                <a:defRPr/>
              </a:pPr>
              <a:t>‹#›</a:t>
            </a:fld>
            <a:endParaRPr lang="en-US" altLang="en-US"/>
          </a:p>
        </p:txBody>
      </p:sp>
    </p:spTree>
    <p:extLst>
      <p:ext uri="{BB962C8B-B14F-4D97-AF65-F5344CB8AC3E}">
        <p14:creationId xmlns:p14="http://schemas.microsoft.com/office/powerpoint/2010/main" val="208310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3000" y="33338"/>
            <a:ext cx="762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F361C939-B550-4F54-8833-AE52B3A1CBC5}" type="slidenum">
              <a:rPr lang="en-US" altLang="en-US"/>
              <a:pPr>
                <a:defRPr/>
              </a:pPr>
              <a:t>‹#›</a:t>
            </a:fld>
            <a:endParaRPr lang="en-US" altLang="en-US"/>
          </a:p>
        </p:txBody>
      </p:sp>
    </p:spTree>
    <p:extLst>
      <p:ext uri="{BB962C8B-B14F-4D97-AF65-F5344CB8AC3E}">
        <p14:creationId xmlns:p14="http://schemas.microsoft.com/office/powerpoint/2010/main" val="1682113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6" name="Rectangle 25"/>
          <p:cNvSpPr>
            <a:spLocks noGrp="1" noChangeArrowheads="1"/>
          </p:cNvSpPr>
          <p:nvPr>
            <p:ph type="sldNum" sz="quarter" idx="12"/>
          </p:nvPr>
        </p:nvSpPr>
        <p:spPr/>
        <p:txBody>
          <a:bodyPr/>
          <a:lstStyle>
            <a:lvl1pPr>
              <a:defRPr/>
            </a:lvl1pPr>
          </a:lstStyle>
          <a:p>
            <a:pPr>
              <a:defRPr/>
            </a:pPr>
            <a:fld id="{41FA02D4-41E7-4B55-AC48-2958114FE616}" type="slidenum">
              <a:rPr lang="en-US" altLang="en-US"/>
              <a:pPr>
                <a:defRPr/>
              </a:pPr>
              <a:t>‹#›</a:t>
            </a:fld>
            <a:endParaRPr lang="en-US" altLang="en-US"/>
          </a:p>
        </p:txBody>
      </p:sp>
    </p:spTree>
    <p:extLst>
      <p:ext uri="{BB962C8B-B14F-4D97-AF65-F5344CB8AC3E}">
        <p14:creationId xmlns:p14="http://schemas.microsoft.com/office/powerpoint/2010/main" val="1333837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1DF59338-518C-482B-8814-B8759D7C1EB0}" type="slidenum">
              <a:rPr lang="en-US" altLang="en-US"/>
              <a:pPr>
                <a:defRPr/>
              </a:pPr>
              <a:t>‹#›</a:t>
            </a:fld>
            <a:endParaRPr lang="en-US" altLang="en-US"/>
          </a:p>
        </p:txBody>
      </p:sp>
    </p:spTree>
    <p:extLst>
      <p:ext uri="{BB962C8B-B14F-4D97-AF65-F5344CB8AC3E}">
        <p14:creationId xmlns:p14="http://schemas.microsoft.com/office/powerpoint/2010/main" val="2173378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9" name="Rectangle 25"/>
          <p:cNvSpPr>
            <a:spLocks noGrp="1" noChangeArrowheads="1"/>
          </p:cNvSpPr>
          <p:nvPr>
            <p:ph type="sldNum" sz="quarter" idx="12"/>
          </p:nvPr>
        </p:nvSpPr>
        <p:spPr/>
        <p:txBody>
          <a:bodyPr/>
          <a:lstStyle>
            <a:lvl1pPr>
              <a:defRPr/>
            </a:lvl1pPr>
          </a:lstStyle>
          <a:p>
            <a:pPr>
              <a:defRPr/>
            </a:pPr>
            <a:fld id="{86441422-C3F7-493B-89D8-96717DCFE542}" type="slidenum">
              <a:rPr lang="en-US" altLang="en-US"/>
              <a:pPr>
                <a:defRPr/>
              </a:pPr>
              <a:t>‹#›</a:t>
            </a:fld>
            <a:endParaRPr lang="en-US" altLang="en-US"/>
          </a:p>
        </p:txBody>
      </p:sp>
    </p:spTree>
    <p:extLst>
      <p:ext uri="{BB962C8B-B14F-4D97-AF65-F5344CB8AC3E}">
        <p14:creationId xmlns:p14="http://schemas.microsoft.com/office/powerpoint/2010/main" val="99473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5" name="Rectangle 25"/>
          <p:cNvSpPr>
            <a:spLocks noGrp="1" noChangeArrowheads="1"/>
          </p:cNvSpPr>
          <p:nvPr>
            <p:ph type="sldNum" sz="quarter" idx="12"/>
          </p:nvPr>
        </p:nvSpPr>
        <p:spPr/>
        <p:txBody>
          <a:bodyPr/>
          <a:lstStyle>
            <a:lvl1pPr>
              <a:defRPr/>
            </a:lvl1pPr>
          </a:lstStyle>
          <a:p>
            <a:pPr>
              <a:defRPr/>
            </a:pPr>
            <a:fld id="{9C5FC397-3CC9-46E9-8792-7DC4400B1687}" type="slidenum">
              <a:rPr lang="en-US" altLang="en-US"/>
              <a:pPr>
                <a:defRPr/>
              </a:pPr>
              <a:t>‹#›</a:t>
            </a:fld>
            <a:endParaRPr lang="en-US" altLang="en-US"/>
          </a:p>
        </p:txBody>
      </p:sp>
    </p:spTree>
    <p:extLst>
      <p:ext uri="{BB962C8B-B14F-4D97-AF65-F5344CB8AC3E}">
        <p14:creationId xmlns:p14="http://schemas.microsoft.com/office/powerpoint/2010/main" val="2096028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19200" y="242888"/>
            <a:ext cx="762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5" name="Rectangle 25"/>
          <p:cNvSpPr>
            <a:spLocks noGrp="1" noChangeArrowheads="1"/>
          </p:cNvSpPr>
          <p:nvPr>
            <p:ph type="sldNum" sz="quarter" idx="12"/>
          </p:nvPr>
        </p:nvSpPr>
        <p:spPr/>
        <p:txBody>
          <a:bodyPr/>
          <a:lstStyle>
            <a:lvl1pPr>
              <a:defRPr/>
            </a:lvl1pPr>
          </a:lstStyle>
          <a:p>
            <a:pPr>
              <a:defRPr/>
            </a:pPr>
            <a:fld id="{DD7D9059-EE4D-4E43-BEB6-D0066905FDA5}" type="slidenum">
              <a:rPr lang="en-US" altLang="en-US"/>
              <a:pPr>
                <a:defRPr/>
              </a:pPr>
              <a:t>‹#›</a:t>
            </a:fld>
            <a:endParaRPr lang="en-US" altLang="en-US"/>
          </a:p>
        </p:txBody>
      </p:sp>
    </p:spTree>
    <p:extLst>
      <p:ext uri="{BB962C8B-B14F-4D97-AF65-F5344CB8AC3E}">
        <p14:creationId xmlns:p14="http://schemas.microsoft.com/office/powerpoint/2010/main" val="3132859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AF96E70A-F9D2-4A95-89E5-912000EB269C}" type="slidenum">
              <a:rPr lang="en-US" altLang="en-US"/>
              <a:pPr>
                <a:defRPr/>
              </a:pPr>
              <a:t>‹#›</a:t>
            </a:fld>
            <a:endParaRPr lang="en-US" altLang="en-US"/>
          </a:p>
        </p:txBody>
      </p:sp>
    </p:spTree>
    <p:extLst>
      <p:ext uri="{BB962C8B-B14F-4D97-AF65-F5344CB8AC3E}">
        <p14:creationId xmlns:p14="http://schemas.microsoft.com/office/powerpoint/2010/main" val="960554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348B96A0-74B0-40AB-B8AF-7668D4DF41EF}" type="slidenum">
              <a:rPr lang="en-US" altLang="en-US"/>
              <a:pPr>
                <a:defRPr/>
              </a:pPr>
              <a:t>‹#›</a:t>
            </a:fld>
            <a:endParaRPr lang="en-US" altLang="en-US"/>
          </a:p>
        </p:txBody>
      </p:sp>
    </p:spTree>
    <p:extLst>
      <p:ext uri="{BB962C8B-B14F-4D97-AF65-F5344CB8AC3E}">
        <p14:creationId xmlns:p14="http://schemas.microsoft.com/office/powerpoint/2010/main" val="3852665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6" name="Rectangle 25"/>
          <p:cNvSpPr>
            <a:spLocks noGrp="1" noChangeArrowheads="1"/>
          </p:cNvSpPr>
          <p:nvPr>
            <p:ph type="sldNum" sz="quarter" idx="12"/>
          </p:nvPr>
        </p:nvSpPr>
        <p:spPr/>
        <p:txBody>
          <a:bodyPr/>
          <a:lstStyle>
            <a:lvl1pPr>
              <a:defRPr/>
            </a:lvl1pPr>
          </a:lstStyle>
          <a:p>
            <a:pPr>
              <a:defRPr/>
            </a:pPr>
            <a:fld id="{F58FC061-5577-42E7-9183-19397B85654C}" type="slidenum">
              <a:rPr lang="en-US" altLang="en-US"/>
              <a:pPr>
                <a:defRPr/>
              </a:pPr>
              <a:t>‹#›</a:t>
            </a:fld>
            <a:endParaRPr lang="en-US" altLang="en-US"/>
          </a:p>
        </p:txBody>
      </p:sp>
    </p:spTree>
    <p:extLst>
      <p:ext uri="{BB962C8B-B14F-4D97-AF65-F5344CB8AC3E}">
        <p14:creationId xmlns:p14="http://schemas.microsoft.com/office/powerpoint/2010/main" val="2712574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6" name="Rectangle 25"/>
          <p:cNvSpPr>
            <a:spLocks noGrp="1" noChangeArrowheads="1"/>
          </p:cNvSpPr>
          <p:nvPr>
            <p:ph type="sldNum" sz="quarter" idx="12"/>
          </p:nvPr>
        </p:nvSpPr>
        <p:spPr/>
        <p:txBody>
          <a:bodyPr/>
          <a:lstStyle>
            <a:lvl1pPr>
              <a:defRPr/>
            </a:lvl1pPr>
          </a:lstStyle>
          <a:p>
            <a:pPr>
              <a:defRPr/>
            </a:pPr>
            <a:fld id="{243009C7-4B12-4F0D-92B3-DC7F79507E8E}" type="slidenum">
              <a:rPr lang="en-US" altLang="en-US"/>
              <a:pPr>
                <a:defRPr/>
              </a:pPr>
              <a:t>‹#›</a:t>
            </a:fld>
            <a:endParaRPr lang="en-US" altLang="en-US"/>
          </a:p>
        </p:txBody>
      </p:sp>
    </p:spTree>
    <p:extLst>
      <p:ext uri="{BB962C8B-B14F-4D97-AF65-F5344CB8AC3E}">
        <p14:creationId xmlns:p14="http://schemas.microsoft.com/office/powerpoint/2010/main" val="1023141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BB4F1085-F481-4143-80A2-F2A2175E3A01}" type="slidenum">
              <a:rPr lang="en-US" altLang="en-US"/>
              <a:pPr>
                <a:defRPr/>
              </a:pPr>
              <a:t>‹#›</a:t>
            </a:fld>
            <a:endParaRPr lang="en-US" altLang="en-US"/>
          </a:p>
        </p:txBody>
      </p:sp>
    </p:spTree>
    <p:extLst>
      <p:ext uri="{BB962C8B-B14F-4D97-AF65-F5344CB8AC3E}">
        <p14:creationId xmlns:p14="http://schemas.microsoft.com/office/powerpoint/2010/main" val="2778221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59D82A17-2B4A-4BBB-81C2-A4509026BC48}" type="slidenum">
              <a:rPr lang="en-US" altLang="en-US"/>
              <a:pPr>
                <a:defRPr/>
              </a:pPr>
              <a:t>‹#›</a:t>
            </a:fld>
            <a:endParaRPr lang="en-US" altLang="en-US"/>
          </a:p>
        </p:txBody>
      </p:sp>
    </p:spTree>
    <p:extLst>
      <p:ext uri="{BB962C8B-B14F-4D97-AF65-F5344CB8AC3E}">
        <p14:creationId xmlns:p14="http://schemas.microsoft.com/office/powerpoint/2010/main" val="3613223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65B63AD9-431C-4BAD-89E8-6E7E9DE95A0C}" type="slidenum">
              <a:rPr lang="en-US" altLang="en-US"/>
              <a:pPr>
                <a:defRPr/>
              </a:pPr>
              <a:t>‹#›</a:t>
            </a:fld>
            <a:endParaRPr lang="en-US" altLang="en-US"/>
          </a:p>
        </p:txBody>
      </p:sp>
    </p:spTree>
    <p:extLst>
      <p:ext uri="{BB962C8B-B14F-4D97-AF65-F5344CB8AC3E}">
        <p14:creationId xmlns:p14="http://schemas.microsoft.com/office/powerpoint/2010/main" val="353766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5A83F23C-8B6A-453E-8C3C-AE7792B78D9E}" type="slidenum">
              <a:rPr lang="en-US" altLang="en-US"/>
              <a:pPr>
                <a:defRPr/>
              </a:pPr>
              <a:t>‹#›</a:t>
            </a:fld>
            <a:endParaRPr lang="en-US" altLang="en-US"/>
          </a:p>
        </p:txBody>
      </p:sp>
    </p:spTree>
    <p:extLst>
      <p:ext uri="{BB962C8B-B14F-4D97-AF65-F5344CB8AC3E}">
        <p14:creationId xmlns:p14="http://schemas.microsoft.com/office/powerpoint/2010/main" val="201767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6" name="Rectangle 25"/>
          <p:cNvSpPr>
            <a:spLocks noGrp="1" noChangeArrowheads="1"/>
          </p:cNvSpPr>
          <p:nvPr>
            <p:ph type="sldNum" sz="quarter" idx="12"/>
          </p:nvPr>
        </p:nvSpPr>
        <p:spPr/>
        <p:txBody>
          <a:bodyPr/>
          <a:lstStyle>
            <a:lvl1pPr>
              <a:defRPr/>
            </a:lvl1pPr>
          </a:lstStyle>
          <a:p>
            <a:pPr>
              <a:defRPr/>
            </a:pPr>
            <a:fld id="{E23F3EF9-3B97-4271-A6DB-4E8C92EE6F5B}" type="slidenum">
              <a:rPr lang="en-US" altLang="en-US"/>
              <a:pPr>
                <a:defRPr/>
              </a:pPr>
              <a:t>‹#›</a:t>
            </a:fld>
            <a:endParaRPr lang="en-US" altLang="en-US"/>
          </a:p>
        </p:txBody>
      </p:sp>
    </p:spTree>
    <p:extLst>
      <p:ext uri="{BB962C8B-B14F-4D97-AF65-F5344CB8AC3E}">
        <p14:creationId xmlns:p14="http://schemas.microsoft.com/office/powerpoint/2010/main" val="2338548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4DB96F68-B6F2-43E7-B20E-169EF260DE03}" type="slidenum">
              <a:rPr lang="en-US" altLang="en-US"/>
              <a:pPr>
                <a:defRPr/>
              </a:pPr>
              <a:t>‹#›</a:t>
            </a:fld>
            <a:endParaRPr lang="en-US" altLang="en-US"/>
          </a:p>
        </p:txBody>
      </p:sp>
    </p:spTree>
    <p:extLst>
      <p:ext uri="{BB962C8B-B14F-4D97-AF65-F5344CB8AC3E}">
        <p14:creationId xmlns:p14="http://schemas.microsoft.com/office/powerpoint/2010/main" val="2195379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9" name="Rectangle 25"/>
          <p:cNvSpPr>
            <a:spLocks noGrp="1" noChangeArrowheads="1"/>
          </p:cNvSpPr>
          <p:nvPr>
            <p:ph type="sldNum" sz="quarter" idx="12"/>
          </p:nvPr>
        </p:nvSpPr>
        <p:spPr/>
        <p:txBody>
          <a:bodyPr/>
          <a:lstStyle>
            <a:lvl1pPr>
              <a:defRPr/>
            </a:lvl1pPr>
          </a:lstStyle>
          <a:p>
            <a:pPr>
              <a:defRPr/>
            </a:pPr>
            <a:fld id="{526B0955-3098-4D13-AD90-4AC64E508CF2}" type="slidenum">
              <a:rPr lang="en-US" altLang="en-US"/>
              <a:pPr>
                <a:defRPr/>
              </a:pPr>
              <a:t>‹#›</a:t>
            </a:fld>
            <a:endParaRPr lang="en-US" altLang="en-US"/>
          </a:p>
        </p:txBody>
      </p:sp>
    </p:spTree>
    <p:extLst>
      <p:ext uri="{BB962C8B-B14F-4D97-AF65-F5344CB8AC3E}">
        <p14:creationId xmlns:p14="http://schemas.microsoft.com/office/powerpoint/2010/main" val="240434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42FFB9AE-A688-472F-8874-978B6F543394}" type="slidenum">
              <a:rPr lang="en-US" altLang="en-US"/>
              <a:pPr>
                <a:defRPr/>
              </a:pPr>
              <a:t>‹#›</a:t>
            </a:fld>
            <a:endParaRPr lang="en-US" altLang="en-US"/>
          </a:p>
        </p:txBody>
      </p:sp>
    </p:spTree>
    <p:extLst>
      <p:ext uri="{BB962C8B-B14F-4D97-AF65-F5344CB8AC3E}">
        <p14:creationId xmlns:p14="http://schemas.microsoft.com/office/powerpoint/2010/main" val="1055999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7" name="Rectangle 25"/>
          <p:cNvSpPr>
            <a:spLocks noGrp="1" noChangeArrowheads="1"/>
          </p:cNvSpPr>
          <p:nvPr>
            <p:ph type="sldNum" sz="quarter" idx="12"/>
          </p:nvPr>
        </p:nvSpPr>
        <p:spPr/>
        <p:txBody>
          <a:bodyPr/>
          <a:lstStyle>
            <a:lvl1pPr>
              <a:defRPr/>
            </a:lvl1pPr>
          </a:lstStyle>
          <a:p>
            <a:pPr>
              <a:defRPr/>
            </a:pPr>
            <a:fld id="{A28B4209-DD81-4E08-9645-128ECD0CA12F}" type="slidenum">
              <a:rPr lang="en-US" altLang="en-US"/>
              <a:pPr>
                <a:defRPr/>
              </a:pPr>
              <a:t>‹#›</a:t>
            </a:fld>
            <a:endParaRPr lang="en-US" altLang="en-US"/>
          </a:p>
        </p:txBody>
      </p:sp>
    </p:spTree>
    <p:extLst>
      <p:ext uri="{BB962C8B-B14F-4D97-AF65-F5344CB8AC3E}">
        <p14:creationId xmlns:p14="http://schemas.microsoft.com/office/powerpoint/2010/main" val="1178990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6" name="Rectangle 25"/>
          <p:cNvSpPr>
            <a:spLocks noGrp="1" noChangeArrowheads="1"/>
          </p:cNvSpPr>
          <p:nvPr>
            <p:ph type="sldNum" sz="quarter" idx="12"/>
          </p:nvPr>
        </p:nvSpPr>
        <p:spPr/>
        <p:txBody>
          <a:bodyPr/>
          <a:lstStyle>
            <a:lvl1pPr>
              <a:defRPr/>
            </a:lvl1pPr>
          </a:lstStyle>
          <a:p>
            <a:pPr>
              <a:defRPr/>
            </a:pPr>
            <a:fld id="{C86EB5D9-2A38-447B-9AFA-017A582D3865}" type="slidenum">
              <a:rPr lang="en-US" altLang="en-US"/>
              <a:pPr>
                <a:defRPr/>
              </a:pPr>
              <a:t>‹#›</a:t>
            </a:fld>
            <a:endParaRPr lang="en-US" altLang="en-US"/>
          </a:p>
        </p:txBody>
      </p:sp>
    </p:spTree>
    <p:extLst>
      <p:ext uri="{BB962C8B-B14F-4D97-AF65-F5344CB8AC3E}">
        <p14:creationId xmlns:p14="http://schemas.microsoft.com/office/powerpoint/2010/main" val="2801323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8" name="Rectangle 25"/>
          <p:cNvSpPr>
            <a:spLocks noGrp="1" noChangeArrowheads="1"/>
          </p:cNvSpPr>
          <p:nvPr>
            <p:ph type="sldNum" sz="quarter" idx="12"/>
          </p:nvPr>
        </p:nvSpPr>
        <p:spPr/>
        <p:txBody>
          <a:bodyPr/>
          <a:lstStyle>
            <a:lvl1pPr>
              <a:defRPr/>
            </a:lvl1pPr>
          </a:lstStyle>
          <a:p>
            <a:pPr>
              <a:defRPr/>
            </a:pPr>
            <a:fld id="{A8B6E11C-4713-4062-AB05-494475C6D651}" type="slidenum">
              <a:rPr lang="en-US" altLang="en-US"/>
              <a:pPr>
                <a:defRPr/>
              </a:pPr>
              <a:t>‹#›</a:t>
            </a:fld>
            <a:endParaRPr lang="en-US" altLang="en-US"/>
          </a:p>
        </p:txBody>
      </p:sp>
    </p:spTree>
    <p:extLst>
      <p:ext uri="{BB962C8B-B14F-4D97-AF65-F5344CB8AC3E}">
        <p14:creationId xmlns:p14="http://schemas.microsoft.com/office/powerpoint/2010/main" val="1604041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8" name="Rectangle 25"/>
          <p:cNvSpPr>
            <a:spLocks noGrp="1" noChangeArrowheads="1"/>
          </p:cNvSpPr>
          <p:nvPr>
            <p:ph type="sldNum" sz="quarter" idx="12"/>
          </p:nvPr>
        </p:nvSpPr>
        <p:spPr/>
        <p:txBody>
          <a:bodyPr/>
          <a:lstStyle>
            <a:lvl1pPr>
              <a:defRPr/>
            </a:lvl1pPr>
          </a:lstStyle>
          <a:p>
            <a:pPr>
              <a:defRPr/>
            </a:pPr>
            <a:fld id="{22622973-DBD6-468B-A6CB-FF747CE7690D}" type="slidenum">
              <a:rPr lang="en-US" altLang="en-US"/>
              <a:pPr>
                <a:defRPr/>
              </a:pPr>
              <a:t>‹#›</a:t>
            </a:fld>
            <a:endParaRPr lang="en-US" altLang="en-US"/>
          </a:p>
        </p:txBody>
      </p:sp>
    </p:spTree>
    <p:extLst>
      <p:ext uri="{BB962C8B-B14F-4D97-AF65-F5344CB8AC3E}">
        <p14:creationId xmlns:p14="http://schemas.microsoft.com/office/powerpoint/2010/main" val="3666702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24"/>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t>psy.miami.edu/faculty/dmessinger/</a:t>
            </a:r>
          </a:p>
        </p:txBody>
      </p:sp>
      <p:sp>
        <p:nvSpPr>
          <p:cNvPr id="5" name="Rectangle 25"/>
          <p:cNvSpPr>
            <a:spLocks noGrp="1" noChangeArrowheads="1"/>
          </p:cNvSpPr>
          <p:nvPr>
            <p:ph type="sldNum" sz="quarter" idx="12"/>
          </p:nvPr>
        </p:nvSpPr>
        <p:spPr/>
        <p:txBody>
          <a:bodyPr/>
          <a:lstStyle>
            <a:lvl1pPr>
              <a:defRPr/>
            </a:lvl1pPr>
          </a:lstStyle>
          <a:p>
            <a:pPr>
              <a:defRPr/>
            </a:pPr>
            <a:fld id="{C8779667-ECA7-4BBD-9AAF-1AB0159EA829}" type="slidenum">
              <a:rPr lang="en-US" altLang="en-US"/>
              <a:pPr>
                <a:defRPr/>
              </a:pPr>
              <a:t>‹#›</a:t>
            </a:fld>
            <a:endParaRPr lang="en-US" altLang="en-US"/>
          </a:p>
        </p:txBody>
      </p:sp>
    </p:spTree>
    <p:extLst>
      <p:ext uri="{BB962C8B-B14F-4D97-AF65-F5344CB8AC3E}">
        <p14:creationId xmlns:p14="http://schemas.microsoft.com/office/powerpoint/2010/main" val="348526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r>
              <a:rPr lang="en-US"/>
              <a:t>psy.miami.edu/faculty/dmessinger/</a:t>
            </a:r>
          </a:p>
        </p:txBody>
      </p:sp>
      <p:sp>
        <p:nvSpPr>
          <p:cNvPr id="5" name="Rectangle 25"/>
          <p:cNvSpPr>
            <a:spLocks noGrp="1" noChangeArrowheads="1"/>
          </p:cNvSpPr>
          <p:nvPr>
            <p:ph type="sldNum" sz="quarter" idx="12"/>
          </p:nvPr>
        </p:nvSpPr>
        <p:spPr>
          <a:ln/>
        </p:spPr>
        <p:txBody>
          <a:bodyPr/>
          <a:lstStyle>
            <a:lvl1pPr>
              <a:defRPr/>
            </a:lvl1pPr>
          </a:lstStyle>
          <a:p>
            <a:pPr>
              <a:defRPr/>
            </a:pPr>
            <a:fld id="{2350290F-FE70-4D70-A8D7-CAA7CBDB782E}" type="slidenum">
              <a:rPr lang="en-US" altLang="en-US"/>
              <a:pPr>
                <a:defRPr/>
              </a:pPr>
              <a:t>‹#›</a:t>
            </a:fld>
            <a:endParaRPr lang="en-US" altLang="en-US"/>
          </a:p>
        </p:txBody>
      </p:sp>
    </p:spTree>
    <p:extLst>
      <p:ext uri="{BB962C8B-B14F-4D97-AF65-F5344CB8AC3E}">
        <p14:creationId xmlns:p14="http://schemas.microsoft.com/office/powerpoint/2010/main" val="1460805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9"/>
        <p:cNvGrpSpPr/>
        <p:nvPr/>
      </p:nvGrpSpPr>
      <p:grpSpPr>
        <a:xfrm>
          <a:off x="0" y="0"/>
          <a:ext cx="0" cy="0"/>
          <a:chOff x="0" y="0"/>
          <a:chExt cx="0" cy="0"/>
        </a:xfrm>
      </p:grpSpPr>
      <p:grpSp>
        <p:nvGrpSpPr>
          <p:cNvPr id="3" name="Google Shape;10;p2"/>
          <p:cNvGrpSpPr>
            <a:grpSpLocks/>
          </p:cNvGrpSpPr>
          <p:nvPr/>
        </p:nvGrpSpPr>
        <p:grpSpPr bwMode="auto">
          <a:xfrm>
            <a:off x="0" y="0"/>
            <a:ext cx="9144000" cy="6856413"/>
            <a:chOff x="2973586" y="5250656"/>
            <a:chExt cx="2856819" cy="1606800"/>
          </a:xfrm>
        </p:grpSpPr>
        <p:sp>
          <p:nvSpPr>
            <p:cNvPr id="4" name="Google Shape;11;p2"/>
            <p:cNvSpPr>
              <a:spLocks/>
            </p:cNvSpPr>
            <p:nvPr/>
          </p:nvSpPr>
          <p:spPr bwMode="auto">
            <a:xfrm>
              <a:off x="2973586" y="6221960"/>
              <a:ext cx="2856819" cy="635496"/>
            </a:xfrm>
            <a:custGeom>
              <a:avLst/>
              <a:gdLst>
                <a:gd name="T0" fmla="*/ 0 w 2856819"/>
                <a:gd name="T1" fmla="*/ 636040 h 635496"/>
                <a:gd name="T2" fmla="*/ 2856819 w 2856819"/>
                <a:gd name="T3" fmla="*/ 636040 h 635496"/>
                <a:gd name="T4" fmla="*/ 2856819 w 2856819"/>
                <a:gd name="T5" fmla="*/ 0 h 635496"/>
                <a:gd name="T6" fmla="*/ 0 w 2856819"/>
                <a:gd name="T7" fmla="*/ 503857 h 635496"/>
                <a:gd name="T8" fmla="*/ 0 w 2856819"/>
                <a:gd name="T9" fmla="*/ 636040 h 635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5" name="Google Shape;12;p2"/>
            <p:cNvSpPr>
              <a:spLocks/>
            </p:cNvSpPr>
            <p:nvPr/>
          </p:nvSpPr>
          <p:spPr bwMode="auto">
            <a:xfrm>
              <a:off x="2973586" y="6067738"/>
              <a:ext cx="642784" cy="385464"/>
            </a:xfrm>
            <a:custGeom>
              <a:avLst/>
              <a:gdLst>
                <a:gd name="T0" fmla="*/ 0 w 642784"/>
                <a:gd name="T1" fmla="*/ 113368 h 385464"/>
                <a:gd name="T2" fmla="*/ 0 w 642784"/>
                <a:gd name="T3" fmla="*/ 385724 h 385464"/>
                <a:gd name="T4" fmla="*/ 642784 w 642784"/>
                <a:gd name="T5" fmla="*/ 272355 h 385464"/>
                <a:gd name="T6" fmla="*/ 642784 w 642784"/>
                <a:gd name="T7" fmla="*/ 0 h 385464"/>
                <a:gd name="T8" fmla="*/ 0 w 642784"/>
                <a:gd name="T9" fmla="*/ 113368 h 385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2784" h="385464" extrusionOk="0">
                  <a:moveTo>
                    <a:pt x="0" y="113368"/>
                  </a:moveTo>
                  <a:lnTo>
                    <a:pt x="0" y="385724"/>
                  </a:lnTo>
                  <a:lnTo>
                    <a:pt x="642784" y="272355"/>
                  </a:lnTo>
                  <a:lnTo>
                    <a:pt x="642784" y="0"/>
                  </a:lnTo>
                  <a:lnTo>
                    <a:pt x="0" y="113368"/>
                  </a:lnTo>
                  <a:close/>
                </a:path>
              </a:pathLst>
            </a:custGeom>
            <a:gradFill rotWithShape="0">
              <a:gsLst>
                <a:gs pos="0">
                  <a:srgbClr val="00001A">
                    <a:alpha val="7840"/>
                  </a:srgbClr>
                </a:gs>
                <a:gs pos="100000">
                  <a:srgbClr val="00001A">
                    <a:alpha val="1958"/>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6" name="Google Shape;13;p2"/>
            <p:cNvSpPr>
              <a:spLocks/>
            </p:cNvSpPr>
            <p:nvPr/>
          </p:nvSpPr>
          <p:spPr bwMode="auto">
            <a:xfrm>
              <a:off x="3378302" y="5250656"/>
              <a:ext cx="1781048" cy="314027"/>
            </a:xfrm>
            <a:custGeom>
              <a:avLst/>
              <a:gdLst>
                <a:gd name="T0" fmla="*/ 238155 w 1781048"/>
                <a:gd name="T1" fmla="*/ 0 h 314027"/>
                <a:gd name="T2" fmla="*/ 0 w 1781048"/>
                <a:gd name="T3" fmla="*/ 42004 h 314027"/>
                <a:gd name="T4" fmla="*/ 0 w 1781048"/>
                <a:gd name="T5" fmla="*/ 314359 h 314027"/>
                <a:gd name="T6" fmla="*/ 1782389 w 1781048"/>
                <a:gd name="T7" fmla="*/ 0 h 314027"/>
                <a:gd name="T8" fmla="*/ 238155 w 1781048"/>
                <a:gd name="T9" fmla="*/ 0 h 314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1048" h="314027" extrusionOk="0">
                  <a:moveTo>
                    <a:pt x="238155" y="0"/>
                  </a:moveTo>
                  <a:lnTo>
                    <a:pt x="0" y="42004"/>
                  </a:lnTo>
                  <a:lnTo>
                    <a:pt x="0" y="314359"/>
                  </a:lnTo>
                  <a:lnTo>
                    <a:pt x="1782389" y="0"/>
                  </a:lnTo>
                  <a:lnTo>
                    <a:pt x="238155" y="0"/>
                  </a:lnTo>
                  <a:close/>
                </a:path>
              </a:pathLst>
            </a:custGeom>
            <a:gradFill rotWithShape="0">
              <a:gsLst>
                <a:gs pos="0">
                  <a:srgbClr val="00001A">
                    <a:alpha val="7840"/>
                  </a:srgbClr>
                </a:gs>
                <a:gs pos="100000">
                  <a:srgbClr val="00001A">
                    <a:alpha val="1958"/>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7" name="Google Shape;14;p2"/>
            <p:cNvSpPr>
              <a:spLocks/>
            </p:cNvSpPr>
            <p:nvPr/>
          </p:nvSpPr>
          <p:spPr bwMode="auto">
            <a:xfrm>
              <a:off x="4790344" y="5404894"/>
              <a:ext cx="1040060" cy="455414"/>
            </a:xfrm>
            <a:custGeom>
              <a:avLst/>
              <a:gdLst>
                <a:gd name="T0" fmla="*/ 1040061 w 1040060"/>
                <a:gd name="T1" fmla="*/ 0 h 455414"/>
                <a:gd name="T2" fmla="*/ 0 w 1040060"/>
                <a:gd name="T3" fmla="*/ 184194 h 455414"/>
                <a:gd name="T4" fmla="*/ 0 w 1040060"/>
                <a:gd name="T5" fmla="*/ 456550 h 455414"/>
                <a:gd name="T6" fmla="*/ 1040061 w 1040060"/>
                <a:gd name="T7" fmla="*/ 272355 h 455414"/>
                <a:gd name="T8" fmla="*/ 1040061 w 1040060"/>
                <a:gd name="T9" fmla="*/ 0 h 4554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0060" h="455414" extrusionOk="0">
                  <a:moveTo>
                    <a:pt x="1040061" y="0"/>
                  </a:moveTo>
                  <a:lnTo>
                    <a:pt x="0" y="184194"/>
                  </a:lnTo>
                  <a:lnTo>
                    <a:pt x="0" y="456550"/>
                  </a:lnTo>
                  <a:lnTo>
                    <a:pt x="1040061" y="272355"/>
                  </a:lnTo>
                  <a:lnTo>
                    <a:pt x="1040061" y="0"/>
                  </a:lnTo>
                  <a:close/>
                </a:path>
              </a:pathLst>
            </a:custGeom>
            <a:gradFill rotWithShape="0">
              <a:gsLst>
                <a:gs pos="0">
                  <a:srgbClr val="00001A">
                    <a:alpha val="1958"/>
                  </a:srgbClr>
                </a:gs>
                <a:gs pos="100000">
                  <a:srgbClr val="00001A">
                    <a:alpha val="7840"/>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8" name="Google Shape;15;p2"/>
            <p:cNvSpPr>
              <a:spLocks/>
            </p:cNvSpPr>
            <p:nvPr/>
          </p:nvSpPr>
          <p:spPr bwMode="auto">
            <a:xfrm>
              <a:off x="2973586" y="6263466"/>
              <a:ext cx="1077258" cy="461367"/>
            </a:xfrm>
            <a:custGeom>
              <a:avLst/>
              <a:gdLst>
                <a:gd name="T0" fmla="*/ 0 w 1077258"/>
                <a:gd name="T1" fmla="*/ 189996 h 461367"/>
                <a:gd name="T2" fmla="*/ 0 w 1077258"/>
                <a:gd name="T3" fmla="*/ 462351 h 461367"/>
                <a:gd name="T4" fmla="*/ 1077259 w 1077258"/>
                <a:gd name="T5" fmla="*/ 272355 h 461367"/>
                <a:gd name="T6" fmla="*/ 1077259 w 1077258"/>
                <a:gd name="T7" fmla="*/ 0 h 461367"/>
                <a:gd name="T8" fmla="*/ 0 w 1077258"/>
                <a:gd name="T9" fmla="*/ 189996 h 461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7258" h="461367" extrusionOk="0">
                  <a:moveTo>
                    <a:pt x="0" y="189996"/>
                  </a:moveTo>
                  <a:lnTo>
                    <a:pt x="0" y="462351"/>
                  </a:lnTo>
                  <a:lnTo>
                    <a:pt x="1077259" y="272355"/>
                  </a:lnTo>
                  <a:lnTo>
                    <a:pt x="1077259" y="0"/>
                  </a:lnTo>
                  <a:lnTo>
                    <a:pt x="0" y="189996"/>
                  </a:lnTo>
                  <a:close/>
                </a:path>
              </a:pathLst>
            </a:custGeom>
            <a:gradFill rotWithShape="0">
              <a:gsLst>
                <a:gs pos="0">
                  <a:srgbClr val="FFFFFF">
                    <a:alpha val="11760"/>
                  </a:srgbClr>
                </a:gs>
                <a:gs pos="100000">
                  <a:srgbClr val="FFFFFF">
                    <a:alpha val="4703"/>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9" name="Google Shape;16;p2"/>
            <p:cNvSpPr>
              <a:spLocks/>
            </p:cNvSpPr>
            <p:nvPr/>
          </p:nvSpPr>
          <p:spPr bwMode="auto">
            <a:xfrm>
              <a:off x="5531332" y="5949605"/>
              <a:ext cx="299073" cy="324445"/>
            </a:xfrm>
            <a:custGeom>
              <a:avLst/>
              <a:gdLst>
                <a:gd name="T0" fmla="*/ 299073 w 299073"/>
                <a:gd name="T1" fmla="*/ 0 h 324445"/>
                <a:gd name="T2" fmla="*/ 0 w 299073"/>
                <a:gd name="T3" fmla="*/ 52748 h 324445"/>
                <a:gd name="T4" fmla="*/ 0 w 299073"/>
                <a:gd name="T5" fmla="*/ 325103 h 324445"/>
                <a:gd name="T6" fmla="*/ 299073 w 299073"/>
                <a:gd name="T7" fmla="*/ 272355 h 324445"/>
                <a:gd name="T8" fmla="*/ 299073 w 299073"/>
                <a:gd name="T9" fmla="*/ 0 h 324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073" h="324445" extrusionOk="0">
                  <a:moveTo>
                    <a:pt x="299073" y="0"/>
                  </a:moveTo>
                  <a:lnTo>
                    <a:pt x="0" y="52748"/>
                  </a:lnTo>
                  <a:lnTo>
                    <a:pt x="0" y="325103"/>
                  </a:lnTo>
                  <a:lnTo>
                    <a:pt x="299073" y="272355"/>
                  </a:lnTo>
                  <a:lnTo>
                    <a:pt x="299073" y="0"/>
                  </a:lnTo>
                  <a:close/>
                </a:path>
              </a:pathLst>
            </a:custGeom>
            <a:gradFill rotWithShape="0">
              <a:gsLst>
                <a:gs pos="0">
                  <a:srgbClr val="00001A">
                    <a:alpha val="7840"/>
                  </a:srgbClr>
                </a:gs>
                <a:gs pos="100000">
                  <a:srgbClr val="00001A">
                    <a:alpha val="1958"/>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10" name="Google Shape;17;p2"/>
            <p:cNvSpPr>
              <a:spLocks/>
            </p:cNvSpPr>
            <p:nvPr/>
          </p:nvSpPr>
          <p:spPr bwMode="auto">
            <a:xfrm>
              <a:off x="3613394" y="5425142"/>
              <a:ext cx="557972" cy="370582"/>
            </a:xfrm>
            <a:custGeom>
              <a:avLst/>
              <a:gdLst>
                <a:gd name="T0" fmla="*/ 0 w 557972"/>
                <a:gd name="T1" fmla="*/ 98410 h 370582"/>
                <a:gd name="T2" fmla="*/ 0 w 557972"/>
                <a:gd name="T3" fmla="*/ 370765 h 370582"/>
                <a:gd name="T4" fmla="*/ 557973 w 557972"/>
                <a:gd name="T5" fmla="*/ 272355 h 370582"/>
                <a:gd name="T6" fmla="*/ 557973 w 557972"/>
                <a:gd name="T7" fmla="*/ 0 h 370582"/>
                <a:gd name="T8" fmla="*/ 0 w 557972"/>
                <a:gd name="T9" fmla="*/ 98410 h 3705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7972" h="370582" extrusionOk="0">
                  <a:moveTo>
                    <a:pt x="0" y="98410"/>
                  </a:moveTo>
                  <a:lnTo>
                    <a:pt x="0" y="370765"/>
                  </a:lnTo>
                  <a:lnTo>
                    <a:pt x="557973" y="272355"/>
                  </a:lnTo>
                  <a:lnTo>
                    <a:pt x="557973" y="0"/>
                  </a:lnTo>
                  <a:lnTo>
                    <a:pt x="0" y="98410"/>
                  </a:lnTo>
                  <a:close/>
                </a:path>
              </a:pathLst>
            </a:custGeom>
            <a:gradFill rotWithShape="0">
              <a:gsLst>
                <a:gs pos="0">
                  <a:srgbClr val="FFFFFF">
                    <a:alpha val="4703"/>
                  </a:srgbClr>
                </a:gs>
                <a:gs pos="100000">
                  <a:srgbClr val="FFFFFF">
                    <a:alpha val="11760"/>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sp>
          <p:nvSpPr>
            <p:cNvPr id="11" name="Google Shape;18;p2"/>
            <p:cNvSpPr>
              <a:spLocks/>
            </p:cNvSpPr>
            <p:nvPr/>
          </p:nvSpPr>
          <p:spPr bwMode="auto">
            <a:xfrm>
              <a:off x="5636975" y="5677250"/>
              <a:ext cx="193430" cy="305097"/>
            </a:xfrm>
            <a:custGeom>
              <a:avLst/>
              <a:gdLst>
                <a:gd name="T0" fmla="*/ 193430 w 193430"/>
                <a:gd name="T1" fmla="*/ 0 h 305097"/>
                <a:gd name="T2" fmla="*/ 0 w 193430"/>
                <a:gd name="T3" fmla="*/ 34116 h 305097"/>
                <a:gd name="T4" fmla="*/ 0 w 193430"/>
                <a:gd name="T5" fmla="*/ 306471 h 305097"/>
                <a:gd name="T6" fmla="*/ 193430 w 193430"/>
                <a:gd name="T7" fmla="*/ 272355 h 305097"/>
                <a:gd name="T8" fmla="*/ 193430 w 193430"/>
                <a:gd name="T9" fmla="*/ 0 h 3050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430" h="305097" extrusionOk="0">
                  <a:moveTo>
                    <a:pt x="193430" y="0"/>
                  </a:moveTo>
                  <a:lnTo>
                    <a:pt x="0" y="34116"/>
                  </a:lnTo>
                  <a:lnTo>
                    <a:pt x="0" y="306471"/>
                  </a:lnTo>
                  <a:lnTo>
                    <a:pt x="193430" y="272355"/>
                  </a:lnTo>
                  <a:lnTo>
                    <a:pt x="193430" y="0"/>
                  </a:lnTo>
                  <a:close/>
                </a:path>
              </a:pathLst>
            </a:custGeom>
            <a:gradFill rotWithShape="0">
              <a:gsLst>
                <a:gs pos="0">
                  <a:srgbClr val="FFFFFF">
                    <a:alpha val="11760"/>
                  </a:srgbClr>
                </a:gs>
                <a:gs pos="100000">
                  <a:srgbClr val="FFFFFF">
                    <a:alpha val="4703"/>
                  </a:srgbClr>
                </a:gs>
              </a:gsLst>
              <a:lin ang="54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n-US"/>
            </a:p>
          </p:txBody>
        </p:sp>
      </p:grpSp>
      <p:sp>
        <p:nvSpPr>
          <p:cNvPr id="19" name="Google Shape;19;p2"/>
          <p:cNvSpPr txBox="1">
            <a:spLocks noGrp="1"/>
          </p:cNvSpPr>
          <p:nvPr>
            <p:ph type="ctrTitle"/>
          </p:nvPr>
        </p:nvSpPr>
        <p:spPr>
          <a:xfrm>
            <a:off x="457200" y="1065700"/>
            <a:ext cx="5486400" cy="4242800"/>
          </a:xfrm>
          <a:prstGeom prst="rect">
            <a:avLst/>
          </a:prstGeom>
        </p:spPr>
        <p:txBody>
          <a:bodyPr spcFirstLastPara="1" lIns="0" tIns="0" rIns="0" bIns="0" anchor="t"/>
          <a:lstStyle>
            <a:lvl1pPr lvl="0">
              <a:spcBef>
                <a:spcPts val="0"/>
              </a:spcBef>
              <a:spcAft>
                <a:spcPts val="0"/>
              </a:spcAft>
              <a:buSzPts val="5800"/>
              <a:buNone/>
              <a:defRPr sz="5800"/>
            </a:lvl1pPr>
            <a:lvl2pPr lvl="1">
              <a:spcBef>
                <a:spcPts val="0"/>
              </a:spcBef>
              <a:spcAft>
                <a:spcPts val="0"/>
              </a:spcAft>
              <a:buSzPts val="5800"/>
              <a:buNone/>
              <a:defRPr sz="5800"/>
            </a:lvl2pPr>
            <a:lvl3pPr lvl="2">
              <a:spcBef>
                <a:spcPts val="0"/>
              </a:spcBef>
              <a:spcAft>
                <a:spcPts val="0"/>
              </a:spcAft>
              <a:buSzPts val="5800"/>
              <a:buNone/>
              <a:defRPr sz="5800"/>
            </a:lvl3pPr>
            <a:lvl4pPr lvl="3">
              <a:spcBef>
                <a:spcPts val="0"/>
              </a:spcBef>
              <a:spcAft>
                <a:spcPts val="0"/>
              </a:spcAft>
              <a:buSzPts val="5800"/>
              <a:buNone/>
              <a:defRPr sz="5800"/>
            </a:lvl4pPr>
            <a:lvl5pPr lvl="4">
              <a:spcBef>
                <a:spcPts val="0"/>
              </a:spcBef>
              <a:spcAft>
                <a:spcPts val="0"/>
              </a:spcAft>
              <a:buSzPts val="5800"/>
              <a:buNone/>
              <a:defRPr sz="5800"/>
            </a:lvl5pPr>
            <a:lvl6pPr lvl="5">
              <a:spcBef>
                <a:spcPts val="0"/>
              </a:spcBef>
              <a:spcAft>
                <a:spcPts val="0"/>
              </a:spcAft>
              <a:buSzPts val="5800"/>
              <a:buNone/>
              <a:defRPr sz="5800"/>
            </a:lvl6pPr>
            <a:lvl7pPr lvl="6">
              <a:spcBef>
                <a:spcPts val="0"/>
              </a:spcBef>
              <a:spcAft>
                <a:spcPts val="0"/>
              </a:spcAft>
              <a:buSzPts val="5800"/>
              <a:buNone/>
              <a:defRPr sz="5800"/>
            </a:lvl7pPr>
            <a:lvl8pPr lvl="7">
              <a:spcBef>
                <a:spcPts val="0"/>
              </a:spcBef>
              <a:spcAft>
                <a:spcPts val="0"/>
              </a:spcAft>
              <a:buSzPts val="5800"/>
              <a:buNone/>
              <a:defRPr sz="5800"/>
            </a:lvl8pPr>
            <a:lvl9pPr lvl="8">
              <a:spcBef>
                <a:spcPts val="0"/>
              </a:spcBef>
              <a:spcAft>
                <a:spcPts val="0"/>
              </a:spcAft>
              <a:buSzPts val="5800"/>
              <a:buNone/>
              <a:defRPr sz="5800"/>
            </a:lvl9pPr>
          </a:lstStyle>
          <a:p>
            <a:r>
              <a:rPr lang="en-US"/>
              <a:t>Click to edit Master title style</a:t>
            </a:r>
            <a:endParaRPr/>
          </a:p>
        </p:txBody>
      </p:sp>
    </p:spTree>
    <p:extLst>
      <p:ext uri="{BB962C8B-B14F-4D97-AF65-F5344CB8AC3E}">
        <p14:creationId xmlns:p14="http://schemas.microsoft.com/office/powerpoint/2010/main" val="30447111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32"/>
        <p:cNvGrpSpPr/>
        <p:nvPr/>
      </p:nvGrpSpPr>
      <p:grpSpPr>
        <a:xfrm>
          <a:off x="0" y="0"/>
          <a:ext cx="0" cy="0"/>
          <a:chOff x="0" y="0"/>
          <a:chExt cx="0" cy="0"/>
        </a:xfrm>
      </p:grpSpPr>
      <p:sp>
        <p:nvSpPr>
          <p:cNvPr id="39" name="Google Shape;39;p5"/>
          <p:cNvSpPr txBox="1">
            <a:spLocks noGrp="1"/>
          </p:cNvSpPr>
          <p:nvPr>
            <p:ph type="title"/>
          </p:nvPr>
        </p:nvSpPr>
        <p:spPr>
          <a:xfrm>
            <a:off x="1146024" y="707633"/>
            <a:ext cx="4949973" cy="13716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40" name="Google Shape;40;p5"/>
          <p:cNvSpPr txBox="1">
            <a:spLocks noGrp="1"/>
          </p:cNvSpPr>
          <p:nvPr>
            <p:ph type="body" idx="1"/>
          </p:nvPr>
        </p:nvSpPr>
        <p:spPr>
          <a:xfrm>
            <a:off x="1146025" y="2356367"/>
            <a:ext cx="7540800" cy="42116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solidFill>
                  <a:srgbClr val="000000"/>
                </a:solidFill>
                <a:latin typeface="+mj-lt"/>
                <a:cs typeface="Arial" panose="020B0604020202020204" pitchFamily="34" charset="0"/>
              </a:defRPr>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dirty="0"/>
          </a:p>
        </p:txBody>
      </p:sp>
    </p:spTree>
    <p:custDataLst>
      <p:tags r:id="rId1"/>
    </p:custDataLst>
    <p:extLst>
      <p:ext uri="{BB962C8B-B14F-4D97-AF65-F5344CB8AC3E}">
        <p14:creationId xmlns:p14="http://schemas.microsoft.com/office/powerpoint/2010/main" val="3536385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lank style B">
  <p:cSld name="Blank style B">
    <p:spTree>
      <p:nvGrpSpPr>
        <p:cNvPr id="1" name="Shape 95"/>
        <p:cNvGrpSpPr/>
        <p:nvPr/>
      </p:nvGrpSpPr>
      <p:grpSpPr>
        <a:xfrm>
          <a:off x="0" y="0"/>
          <a:ext cx="0" cy="0"/>
          <a:chOff x="0" y="0"/>
          <a:chExt cx="0" cy="0"/>
        </a:xfrm>
      </p:grpSpPr>
      <p:sp>
        <p:nvSpPr>
          <p:cNvPr id="96" name="Google Shape;96;p12"/>
          <p:cNvSpPr/>
          <p:nvPr userDrawn="1"/>
        </p:nvSpPr>
        <p:spPr>
          <a:xfrm>
            <a:off x="0" y="0"/>
            <a:ext cx="9144000" cy="321600"/>
          </a:xfrm>
          <a:prstGeom prst="rect">
            <a:avLst/>
          </a:prstGeom>
          <a:solidFill>
            <a:srgbClr val="7F3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12"/>
          <p:cNvSpPr/>
          <p:nvPr/>
        </p:nvSpPr>
        <p:spPr>
          <a:xfrm>
            <a:off x="0" y="6112100"/>
            <a:ext cx="9144000" cy="746000"/>
          </a:xfrm>
          <a:prstGeom prst="rect">
            <a:avLst/>
          </a:prstGeom>
          <a:solidFill>
            <a:srgbClr val="183F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12"/>
          <p:cNvSpPr txBox="1">
            <a:spLocks noGrp="1"/>
          </p:cNvSpPr>
          <p:nvPr>
            <p:ph type="sldNum" idx="12"/>
          </p:nvPr>
        </p:nvSpPr>
        <p:spPr>
          <a:xfrm>
            <a:off x="-51050" y="6425867"/>
            <a:ext cx="349200" cy="432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mj-lt"/>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fld id="{00000000-1234-1234-1234-123412341234}" type="slidenum">
              <a:rPr lang="en" smtClean="0"/>
              <a:pPr/>
              <a:t>‹#›</a:t>
            </a:fld>
            <a:endParaRPr lang="en"/>
          </a:p>
        </p:txBody>
      </p:sp>
    </p:spTree>
    <p:custDataLst>
      <p:tags r:id="rId1"/>
    </p:custDataLst>
    <p:extLst>
      <p:ext uri="{BB962C8B-B14F-4D97-AF65-F5344CB8AC3E}">
        <p14:creationId xmlns:p14="http://schemas.microsoft.com/office/powerpoint/2010/main" val="394995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39"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47EB02-F7C8-4767-A9B4-30019A46D26E}" type="datetimeFigureOut">
              <a:rPr lang="en-US" smtClean="0"/>
              <a:t>11/8/2022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F9F7C2-29BC-4FB6-A710-EC87A56F3F6C}" type="slidenum">
              <a:rPr lang="en-US" smtClean="0"/>
              <a:t>‹#›</a:t>
            </a:fld>
            <a:endParaRPr lang="en-US"/>
          </a:p>
        </p:txBody>
      </p:sp>
    </p:spTree>
    <p:extLst>
      <p:ext uri="{BB962C8B-B14F-4D97-AF65-F5344CB8AC3E}">
        <p14:creationId xmlns:p14="http://schemas.microsoft.com/office/powerpoint/2010/main" val="231158782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1BD86C4C-7F09-9C47-9505-8902B6FCDACA}" type="datetime1">
              <a:rPr lang="en-US" smtClean="0"/>
              <a:t>11/8/2022</a:t>
            </a:fld>
            <a:endParaRPr lang="en-US" dirty="0"/>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r>
              <a:rPr lang="en-US"/>
              <a:t>Vulovic 2021</a:t>
            </a:r>
            <a:endParaRPr lang="en-US" dirty="0"/>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3174351746"/>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sldNum="0" hd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62464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1033" name="Freeform 4"/>
            <p:cNvSpPr>
              <a:spLocks/>
            </p:cNvSpPr>
            <p:nvPr/>
          </p:nvSpPr>
          <p:spPr bwMode="hidden">
            <a:xfrm>
              <a:off x="0" y="2496"/>
              <a:ext cx="2112" cy="1604"/>
            </a:xfrm>
            <a:custGeom>
              <a:avLst/>
              <a:gdLst>
                <a:gd name="T0" fmla="*/ 415 w 2123"/>
                <a:gd name="T1" fmla="*/ 26 h 1696"/>
                <a:gd name="T2" fmla="*/ 391 w 2123"/>
                <a:gd name="T3" fmla="*/ 18 h 1696"/>
                <a:gd name="T4" fmla="*/ 475 w 2123"/>
                <a:gd name="T5" fmla="*/ 9 h 1696"/>
                <a:gd name="T6" fmla="*/ 657 w 2123"/>
                <a:gd name="T7" fmla="*/ 16 h 1696"/>
                <a:gd name="T8" fmla="*/ 860 w 2123"/>
                <a:gd name="T9" fmla="*/ 23 h 1696"/>
                <a:gd name="T10" fmla="*/ 1051 w 2123"/>
                <a:gd name="T11" fmla="*/ 28 h 1696"/>
                <a:gd name="T12" fmla="*/ 1278 w 2123"/>
                <a:gd name="T13" fmla="*/ 35 h 1696"/>
                <a:gd name="T14" fmla="*/ 1338 w 2123"/>
                <a:gd name="T15" fmla="*/ 36 h 1696"/>
                <a:gd name="T16" fmla="*/ 1305 w 2123"/>
                <a:gd name="T17" fmla="*/ 35 h 1696"/>
                <a:gd name="T18" fmla="*/ 1003 w 2123"/>
                <a:gd name="T19" fmla="*/ 25 h 1696"/>
                <a:gd name="T20" fmla="*/ 776 w 2123"/>
                <a:gd name="T21" fmla="*/ 18 h 1696"/>
                <a:gd name="T22" fmla="*/ 513 w 2123"/>
                <a:gd name="T23" fmla="*/ 9 h 1696"/>
                <a:gd name="T24" fmla="*/ 708 w 2123"/>
                <a:gd name="T25" fmla="*/ 9 h 1696"/>
                <a:gd name="T26" fmla="*/ 914 w 2123"/>
                <a:gd name="T27" fmla="*/ 9 h 1696"/>
                <a:gd name="T28" fmla="*/ 1148 w 2123"/>
                <a:gd name="T29" fmla="*/ 9 h 1696"/>
                <a:gd name="T30" fmla="*/ 1507 w 2123"/>
                <a:gd name="T31" fmla="*/ 9 h 1696"/>
                <a:gd name="T32" fmla="*/ 1472 w 2123"/>
                <a:gd name="T33" fmla="*/ 9 h 1696"/>
                <a:gd name="T34" fmla="*/ 1095 w 2123"/>
                <a:gd name="T35" fmla="*/ 9 h 1696"/>
                <a:gd name="T36" fmla="*/ 856 w 2123"/>
                <a:gd name="T37" fmla="*/ 9 h 1696"/>
                <a:gd name="T38" fmla="*/ 540 w 2123"/>
                <a:gd name="T39" fmla="*/ 9 h 1696"/>
                <a:gd name="T40" fmla="*/ 585 w 2123"/>
                <a:gd name="T41" fmla="*/ 9 h 1696"/>
                <a:gd name="T42" fmla="*/ 812 w 2123"/>
                <a:gd name="T43" fmla="*/ 0 h 1696"/>
                <a:gd name="T44" fmla="*/ 776 w 2123"/>
                <a:gd name="T45" fmla="*/ 9 h 1696"/>
                <a:gd name="T46" fmla="*/ 717 w 2123"/>
                <a:gd name="T47" fmla="*/ 9 h 1696"/>
                <a:gd name="T48" fmla="*/ 612 w 2123"/>
                <a:gd name="T49" fmla="*/ 9 h 1696"/>
                <a:gd name="T50" fmla="*/ 475 w 2123"/>
                <a:gd name="T51" fmla="*/ 9 h 1696"/>
                <a:gd name="T52" fmla="*/ 451 w 2123"/>
                <a:gd name="T53" fmla="*/ 9 h 1696"/>
                <a:gd name="T54" fmla="*/ 231 w 2123"/>
                <a:gd name="T55" fmla="*/ 16 h 1696"/>
                <a:gd name="T56" fmla="*/ 0 w 2123"/>
                <a:gd name="T57" fmla="*/ 19 h 1696"/>
                <a:gd name="T58" fmla="*/ 0 w 2123"/>
                <a:gd name="T59" fmla="*/ 20 h 1696"/>
                <a:gd name="T60" fmla="*/ 0 w 2123"/>
                <a:gd name="T61" fmla="*/ 20 h 1696"/>
                <a:gd name="T62" fmla="*/ 228 w 2123"/>
                <a:gd name="T63" fmla="*/ 17 h 1696"/>
                <a:gd name="T64" fmla="*/ 423 w 2123"/>
                <a:gd name="T65" fmla="*/ 10 h 1696"/>
                <a:gd name="T66" fmla="*/ 367 w 2123"/>
                <a:gd name="T67" fmla="*/ 18 h 1696"/>
                <a:gd name="T68" fmla="*/ 379 w 2123"/>
                <a:gd name="T69" fmla="*/ 25 h 1696"/>
                <a:gd name="T70" fmla="*/ 328 w 2123"/>
                <a:gd name="T71" fmla="*/ 30 h 1696"/>
                <a:gd name="T72" fmla="*/ 243 w 2123"/>
                <a:gd name="T73" fmla="*/ 38 h 1696"/>
                <a:gd name="T74" fmla="*/ 240 w 2123"/>
                <a:gd name="T75" fmla="*/ 43 h 1696"/>
                <a:gd name="T76" fmla="*/ 243 w 2123"/>
                <a:gd name="T77" fmla="*/ 43 h 1696"/>
                <a:gd name="T78" fmla="*/ 252 w 2123"/>
                <a:gd name="T79" fmla="*/ 40 h 1696"/>
                <a:gd name="T80" fmla="*/ 415 w 2123"/>
                <a:gd name="T81" fmla="*/ 26 h 1696"/>
                <a:gd name="T82" fmla="*/ 415 w 2123"/>
                <a:gd name="T83" fmla="*/ 2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6"/>
            <p:cNvSpPr>
              <a:spLocks/>
            </p:cNvSpPr>
            <p:nvPr/>
          </p:nvSpPr>
          <p:spPr bwMode="hidden">
            <a:xfrm>
              <a:off x="0" y="524"/>
              <a:ext cx="973" cy="1195"/>
            </a:xfrm>
            <a:custGeom>
              <a:avLst/>
              <a:gdLst>
                <a:gd name="T0" fmla="*/ 414 w 969"/>
                <a:gd name="T1" fmla="*/ 1384 h 1192"/>
                <a:gd name="T2" fmla="*/ 630 w 969"/>
                <a:gd name="T3" fmla="*/ 1390 h 1192"/>
                <a:gd name="T4" fmla="*/ 765 w 969"/>
                <a:gd name="T5" fmla="*/ 1348 h 1192"/>
                <a:gd name="T6" fmla="*/ 1065 w 969"/>
                <a:gd name="T7" fmla="*/ 1283 h 1192"/>
                <a:gd name="T8" fmla="*/ 1223 w 969"/>
                <a:gd name="T9" fmla="*/ 1253 h 1192"/>
                <a:gd name="T10" fmla="*/ 993 w 969"/>
                <a:gd name="T11" fmla="*/ 1184 h 1192"/>
                <a:gd name="T12" fmla="*/ 729 w 969"/>
                <a:gd name="T13" fmla="*/ 1130 h 1192"/>
                <a:gd name="T14" fmla="*/ 263 w 969"/>
                <a:gd name="T15" fmla="*/ 1157 h 1192"/>
                <a:gd name="T16" fmla="*/ 366 w 969"/>
                <a:gd name="T17" fmla="*/ 1040 h 1192"/>
                <a:gd name="T18" fmla="*/ 639 w 969"/>
                <a:gd name="T19" fmla="*/ 935 h 1192"/>
                <a:gd name="T20" fmla="*/ 906 w 969"/>
                <a:gd name="T21" fmla="*/ 803 h 1192"/>
                <a:gd name="T22" fmla="*/ 914 w 969"/>
                <a:gd name="T23" fmla="*/ 803 h 1192"/>
                <a:gd name="T24" fmla="*/ 930 w 969"/>
                <a:gd name="T25" fmla="*/ 797 h 1192"/>
                <a:gd name="T26" fmla="*/ 985 w 969"/>
                <a:gd name="T27" fmla="*/ 779 h 1192"/>
                <a:gd name="T28" fmla="*/ 1017 w 969"/>
                <a:gd name="T29" fmla="*/ 773 h 1192"/>
                <a:gd name="T30" fmla="*/ 1033 w 969"/>
                <a:gd name="T31" fmla="*/ 761 h 1192"/>
                <a:gd name="T32" fmla="*/ 1041 w 969"/>
                <a:gd name="T33" fmla="*/ 749 h 1192"/>
                <a:gd name="T34" fmla="*/ 1033 w 969"/>
                <a:gd name="T35" fmla="*/ 743 h 1192"/>
                <a:gd name="T36" fmla="*/ 1025 w 969"/>
                <a:gd name="T37" fmla="*/ 731 h 1192"/>
                <a:gd name="T38" fmla="*/ 1025 w 969"/>
                <a:gd name="T39" fmla="*/ 686 h 1192"/>
                <a:gd name="T40" fmla="*/ 1041 w 969"/>
                <a:gd name="T41" fmla="*/ 626 h 1192"/>
                <a:gd name="T42" fmla="*/ 1057 w 969"/>
                <a:gd name="T43" fmla="*/ 581 h 1192"/>
                <a:gd name="T44" fmla="*/ 1081 w 969"/>
                <a:gd name="T45" fmla="*/ 551 h 1192"/>
                <a:gd name="T46" fmla="*/ 1098 w 969"/>
                <a:gd name="T47" fmla="*/ 521 h 1192"/>
                <a:gd name="T48" fmla="*/ 1108 w 969"/>
                <a:gd name="T49" fmla="*/ 503 h 1192"/>
                <a:gd name="T50" fmla="*/ 1118 w 969"/>
                <a:gd name="T51" fmla="*/ 497 h 1192"/>
                <a:gd name="T52" fmla="*/ 1118 w 969"/>
                <a:gd name="T53" fmla="*/ 413 h 1192"/>
                <a:gd name="T54" fmla="*/ 1118 w 969"/>
                <a:gd name="T55" fmla="*/ 407 h 1192"/>
                <a:gd name="T56" fmla="*/ 1126 w 969"/>
                <a:gd name="T57" fmla="*/ 401 h 1192"/>
                <a:gd name="T58" fmla="*/ 1148 w 969"/>
                <a:gd name="T59" fmla="*/ 371 h 1192"/>
                <a:gd name="T60" fmla="*/ 1163 w 969"/>
                <a:gd name="T61" fmla="*/ 335 h 1192"/>
                <a:gd name="T62" fmla="*/ 1178 w 969"/>
                <a:gd name="T63" fmla="*/ 305 h 1192"/>
                <a:gd name="T64" fmla="*/ 1186 w 969"/>
                <a:gd name="T65" fmla="*/ 293 h 1192"/>
                <a:gd name="T66" fmla="*/ 1193 w 969"/>
                <a:gd name="T67" fmla="*/ 281 h 1192"/>
                <a:gd name="T68" fmla="*/ 1216 w 969"/>
                <a:gd name="T69" fmla="*/ 173 h 1192"/>
                <a:gd name="T70" fmla="*/ 1238 w 969"/>
                <a:gd name="T71" fmla="*/ 137 h 1192"/>
                <a:gd name="T72" fmla="*/ 1246 w 969"/>
                <a:gd name="T73" fmla="*/ 125 h 1192"/>
                <a:gd name="T74" fmla="*/ 1246 w 969"/>
                <a:gd name="T75" fmla="*/ 119 h 1192"/>
                <a:gd name="T76" fmla="*/ 1268 w 969"/>
                <a:gd name="T77" fmla="*/ 0 h 1192"/>
                <a:gd name="T78" fmla="*/ 1238 w 969"/>
                <a:gd name="T79" fmla="*/ 47 h 1192"/>
                <a:gd name="T80" fmla="*/ 1025 w 969"/>
                <a:gd name="T81" fmla="*/ 113 h 1192"/>
                <a:gd name="T82" fmla="*/ 922 w 969"/>
                <a:gd name="T83" fmla="*/ 161 h 1192"/>
                <a:gd name="T84" fmla="*/ 592 w 969"/>
                <a:gd name="T85" fmla="*/ 299 h 1192"/>
                <a:gd name="T86" fmla="*/ 347 w 969"/>
                <a:gd name="T87" fmla="*/ 353 h 1192"/>
                <a:gd name="T88" fmla="*/ 239 w 969"/>
                <a:gd name="T89" fmla="*/ 359 h 1192"/>
                <a:gd name="T90" fmla="*/ 12 w 969"/>
                <a:gd name="T91" fmla="*/ 551 h 1192"/>
                <a:gd name="T92" fmla="*/ 0 w 969"/>
                <a:gd name="T93" fmla="*/ 575 h 1192"/>
                <a:gd name="T94" fmla="*/ 0 w 969"/>
                <a:gd name="T95" fmla="*/ 1384 h 1192"/>
                <a:gd name="T96" fmla="*/ 96 w 969"/>
                <a:gd name="T97" fmla="*/ 1378 h 1192"/>
                <a:gd name="T98" fmla="*/ 414 w 969"/>
                <a:gd name="T99" fmla="*/ 1384 h 1192"/>
                <a:gd name="T100" fmla="*/ 414 w 969"/>
                <a:gd name="T101" fmla="*/ 1384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8"/>
            <p:cNvSpPr>
              <a:spLocks/>
            </p:cNvSpPr>
            <p:nvPr/>
          </p:nvSpPr>
          <p:spPr bwMode="hidden">
            <a:xfrm>
              <a:off x="3525" y="1"/>
              <a:ext cx="2185" cy="1508"/>
            </a:xfrm>
            <a:custGeom>
              <a:avLst/>
              <a:gdLst>
                <a:gd name="T0" fmla="*/ 1354 w 2176"/>
                <a:gd name="T1" fmla="*/ 899 h 1505"/>
                <a:gd name="T2" fmla="*/ 1558 w 2176"/>
                <a:gd name="T3" fmla="*/ 1423 h 1505"/>
                <a:gd name="T4" fmla="*/ 1253 w 2176"/>
                <a:gd name="T5" fmla="*/ 1360 h 1505"/>
                <a:gd name="T6" fmla="*/ 945 w 2176"/>
                <a:gd name="T7" fmla="*/ 1261 h 1505"/>
                <a:gd name="T8" fmla="*/ 574 w 2176"/>
                <a:gd name="T9" fmla="*/ 1241 h 1505"/>
                <a:gd name="T10" fmla="*/ 0 w 2176"/>
                <a:gd name="T11" fmla="*/ 1211 h 1505"/>
                <a:gd name="T12" fmla="*/ 30 w 2176"/>
                <a:gd name="T13" fmla="*/ 1247 h 1505"/>
                <a:gd name="T14" fmla="*/ 639 w 2176"/>
                <a:gd name="T15" fmla="*/ 1270 h 1505"/>
                <a:gd name="T16" fmla="*/ 1017 w 2176"/>
                <a:gd name="T17" fmla="*/ 1351 h 1505"/>
                <a:gd name="T18" fmla="*/ 1486 w 2176"/>
                <a:gd name="T19" fmla="*/ 1499 h 1505"/>
                <a:gd name="T20" fmla="*/ 1408 w 2176"/>
                <a:gd name="T21" fmla="*/ 1517 h 1505"/>
                <a:gd name="T22" fmla="*/ 929 w 2176"/>
                <a:gd name="T23" fmla="*/ 1703 h 1505"/>
                <a:gd name="T24" fmla="*/ 1001 w 2176"/>
                <a:gd name="T25" fmla="*/ 1679 h 1505"/>
                <a:gd name="T26" fmla="*/ 1134 w 2176"/>
                <a:gd name="T27" fmla="*/ 1637 h 1505"/>
                <a:gd name="T28" fmla="*/ 1336 w 2176"/>
                <a:gd name="T29" fmla="*/ 1553 h 1505"/>
                <a:gd name="T30" fmla="*/ 1588 w 2176"/>
                <a:gd name="T31" fmla="*/ 1493 h 1505"/>
                <a:gd name="T32" fmla="*/ 1663 w 2176"/>
                <a:gd name="T33" fmla="*/ 1405 h 1505"/>
                <a:gd name="T34" fmla="*/ 2143 w 2176"/>
                <a:gd name="T35" fmla="*/ 1175 h 1505"/>
                <a:gd name="T36" fmla="*/ 2532 w 2176"/>
                <a:gd name="T37" fmla="*/ 1085 h 1505"/>
                <a:gd name="T38" fmla="*/ 2856 w 2176"/>
                <a:gd name="T39" fmla="*/ 953 h 1505"/>
                <a:gd name="T40" fmla="*/ 2573 w 2176"/>
                <a:gd name="T41" fmla="*/ 1043 h 1505"/>
                <a:gd name="T42" fmla="*/ 2174 w 2176"/>
                <a:gd name="T43" fmla="*/ 1121 h 1505"/>
                <a:gd name="T44" fmla="*/ 1762 w 2176"/>
                <a:gd name="T45" fmla="*/ 1297 h 1505"/>
                <a:gd name="T46" fmla="*/ 1970 w 2176"/>
                <a:gd name="T47" fmla="*/ 1037 h 1505"/>
                <a:gd name="T48" fmla="*/ 2128 w 2176"/>
                <a:gd name="T49" fmla="*/ 611 h 1505"/>
                <a:gd name="T50" fmla="*/ 2282 w 2176"/>
                <a:gd name="T51" fmla="*/ 438 h 1505"/>
                <a:gd name="T52" fmla="*/ 2597 w 2176"/>
                <a:gd name="T53" fmla="*/ 60 h 1505"/>
                <a:gd name="T54" fmla="*/ 2630 w 2176"/>
                <a:gd name="T55" fmla="*/ 0 h 1505"/>
                <a:gd name="T56" fmla="*/ 2588 w 2176"/>
                <a:gd name="T57" fmla="*/ 0 h 1505"/>
                <a:gd name="T58" fmla="*/ 2096 w 2176"/>
                <a:gd name="T59" fmla="*/ 546 h 1505"/>
                <a:gd name="T60" fmla="*/ 1938 w 2176"/>
                <a:gd name="T61" fmla="*/ 1019 h 1505"/>
                <a:gd name="T62" fmla="*/ 1646 w 2176"/>
                <a:gd name="T63" fmla="*/ 1333 h 1505"/>
                <a:gd name="T64" fmla="*/ 1486 w 2176"/>
                <a:gd name="T65" fmla="*/ 1037 h 1505"/>
                <a:gd name="T66" fmla="*/ 1320 w 2176"/>
                <a:gd name="T67" fmla="*/ 606 h 1505"/>
                <a:gd name="T68" fmla="*/ 1164 w 2176"/>
                <a:gd name="T69" fmla="*/ 222 h 1505"/>
                <a:gd name="T70" fmla="*/ 1033 w 2176"/>
                <a:gd name="T71" fmla="*/ 0 h 1505"/>
                <a:gd name="T72" fmla="*/ 985 w 2176"/>
                <a:gd name="T73" fmla="*/ 0 h 1505"/>
                <a:gd name="T74" fmla="*/ 1186 w 2176"/>
                <a:gd name="T75" fmla="*/ 420 h 1505"/>
                <a:gd name="T76" fmla="*/ 1354 w 2176"/>
                <a:gd name="T77" fmla="*/ 899 h 1505"/>
                <a:gd name="T78" fmla="*/ 1354 w 2176"/>
                <a:gd name="T79" fmla="*/ 89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0" y="649"/>
              <a:ext cx="816" cy="806"/>
            </a:xfrm>
            <a:custGeom>
              <a:avLst/>
              <a:gdLst>
                <a:gd name="T0" fmla="*/ 227 w 813"/>
                <a:gd name="T1" fmla="*/ 657 h 804"/>
                <a:gd name="T2" fmla="*/ 395 w 813"/>
                <a:gd name="T3" fmla="*/ 504 h 804"/>
                <a:gd name="T4" fmla="*/ 828 w 813"/>
                <a:gd name="T5" fmla="*/ 282 h 804"/>
                <a:gd name="T6" fmla="*/ 1031 w 813"/>
                <a:gd name="T7" fmla="*/ 0 h 804"/>
                <a:gd name="T8" fmla="*/ 873 w 813"/>
                <a:gd name="T9" fmla="*/ 150 h 804"/>
                <a:gd name="T10" fmla="*/ 210 w 813"/>
                <a:gd name="T11" fmla="*/ 570 h 804"/>
                <a:gd name="T12" fmla="*/ 0 w 813"/>
                <a:gd name="T13" fmla="*/ 864 h 804"/>
                <a:gd name="T14" fmla="*/ 0 w 813"/>
                <a:gd name="T15" fmla="*/ 936 h 804"/>
                <a:gd name="T16" fmla="*/ 227 w 813"/>
                <a:gd name="T17" fmla="*/ 657 h 804"/>
                <a:gd name="T18" fmla="*/ 227 w 813"/>
                <a:gd name="T19" fmla="*/ 657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0"/>
            <p:cNvSpPr>
              <a:spLocks/>
            </p:cNvSpPr>
            <p:nvPr/>
          </p:nvSpPr>
          <p:spPr bwMode="hidden">
            <a:xfrm>
              <a:off x="0" y="1545"/>
              <a:ext cx="762" cy="107"/>
            </a:xfrm>
            <a:custGeom>
              <a:avLst/>
              <a:gdLst>
                <a:gd name="T0" fmla="*/ 592 w 759"/>
                <a:gd name="T1" fmla="*/ 66 h 107"/>
                <a:gd name="T2" fmla="*/ 980 w 759"/>
                <a:gd name="T3" fmla="*/ 0 h 107"/>
                <a:gd name="T4" fmla="*/ 628 w 759"/>
                <a:gd name="T5" fmla="*/ 36 h 107"/>
                <a:gd name="T6" fmla="*/ 204 w 759"/>
                <a:gd name="T7" fmla="*/ 48 h 107"/>
                <a:gd name="T8" fmla="*/ 0 w 759"/>
                <a:gd name="T9" fmla="*/ 78 h 107"/>
                <a:gd name="T10" fmla="*/ 0 w 759"/>
                <a:gd name="T11" fmla="*/ 107 h 107"/>
                <a:gd name="T12" fmla="*/ 96 w 759"/>
                <a:gd name="T13" fmla="*/ 89 h 107"/>
                <a:gd name="T14" fmla="*/ 592 w 759"/>
                <a:gd name="T15" fmla="*/ 66 h 107"/>
                <a:gd name="T16" fmla="*/ 59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11"/>
            <p:cNvSpPr>
              <a:spLocks/>
            </p:cNvSpPr>
            <p:nvPr/>
          </p:nvSpPr>
          <p:spPr bwMode="hidden">
            <a:xfrm>
              <a:off x="2314" y="3431"/>
              <a:ext cx="3182" cy="745"/>
            </a:xfrm>
            <a:custGeom>
              <a:avLst/>
              <a:gdLst>
                <a:gd name="T0" fmla="*/ 1816 w 3169"/>
                <a:gd name="T1" fmla="*/ 305 h 743"/>
                <a:gd name="T2" fmla="*/ 2269 w 3169"/>
                <a:gd name="T3" fmla="*/ 299 h 743"/>
                <a:gd name="T4" fmla="*/ 2737 w 3169"/>
                <a:gd name="T5" fmla="*/ 317 h 743"/>
                <a:gd name="T6" fmla="*/ 3280 w 3169"/>
                <a:gd name="T7" fmla="*/ 299 h 743"/>
                <a:gd name="T8" fmla="*/ 4151 w 3169"/>
                <a:gd name="T9" fmla="*/ 270 h 743"/>
                <a:gd name="T10" fmla="*/ 4081 w 3169"/>
                <a:gd name="T11" fmla="*/ 252 h 743"/>
                <a:gd name="T12" fmla="*/ 3173 w 3169"/>
                <a:gd name="T13" fmla="*/ 287 h 743"/>
                <a:gd name="T14" fmla="*/ 2623 w 3169"/>
                <a:gd name="T15" fmla="*/ 287 h 743"/>
                <a:gd name="T16" fmla="*/ 1910 w 3169"/>
                <a:gd name="T17" fmla="*/ 252 h 743"/>
                <a:gd name="T18" fmla="*/ 2022 w 3169"/>
                <a:gd name="T19" fmla="*/ 168 h 743"/>
                <a:gd name="T20" fmla="*/ 2672 w 3169"/>
                <a:gd name="T21" fmla="*/ 0 h 743"/>
                <a:gd name="T22" fmla="*/ 2566 w 3169"/>
                <a:gd name="T23" fmla="*/ 24 h 743"/>
                <a:gd name="T24" fmla="*/ 2409 w 3169"/>
                <a:gd name="T25" fmla="*/ 66 h 743"/>
                <a:gd name="T26" fmla="*/ 2100 w 3169"/>
                <a:gd name="T27" fmla="*/ 138 h 743"/>
                <a:gd name="T28" fmla="*/ 1758 w 3169"/>
                <a:gd name="T29" fmla="*/ 264 h 743"/>
                <a:gd name="T30" fmla="*/ 1659 w 3169"/>
                <a:gd name="T31" fmla="*/ 317 h 743"/>
                <a:gd name="T32" fmla="*/ 999 w 3169"/>
                <a:gd name="T33" fmla="*/ 479 h 743"/>
                <a:gd name="T34" fmla="*/ 436 w 3169"/>
                <a:gd name="T35" fmla="*/ 580 h 743"/>
                <a:gd name="T36" fmla="*/ 0 w 3169"/>
                <a:gd name="T37" fmla="*/ 749 h 743"/>
                <a:gd name="T38" fmla="*/ 365 w 3169"/>
                <a:gd name="T39" fmla="*/ 652 h 743"/>
                <a:gd name="T40" fmla="*/ 959 w 3169"/>
                <a:gd name="T41" fmla="*/ 515 h 743"/>
                <a:gd name="T42" fmla="*/ 1541 w 3169"/>
                <a:gd name="T43" fmla="*/ 377 h 743"/>
                <a:gd name="T44" fmla="*/ 1282 w 3169"/>
                <a:gd name="T45" fmla="*/ 557 h 743"/>
                <a:gd name="T46" fmla="*/ 1139 w 3169"/>
                <a:gd name="T47" fmla="*/ 875 h 743"/>
                <a:gd name="T48" fmla="*/ 1132 w 3169"/>
                <a:gd name="T49" fmla="*/ 875 h 743"/>
                <a:gd name="T50" fmla="*/ 1222 w 3169"/>
                <a:gd name="T51" fmla="*/ 875 h 743"/>
                <a:gd name="T52" fmla="*/ 1333 w 3169"/>
                <a:gd name="T53" fmla="*/ 568 h 743"/>
                <a:gd name="T54" fmla="*/ 1700 w 3169"/>
                <a:gd name="T55" fmla="*/ 347 h 743"/>
                <a:gd name="T56" fmla="*/ 2006 w 3169"/>
                <a:gd name="T57" fmla="*/ 515 h 743"/>
                <a:gd name="T58" fmla="*/ 2316 w 3169"/>
                <a:gd name="T59" fmla="*/ 809 h 743"/>
                <a:gd name="T60" fmla="*/ 2431 w 3169"/>
                <a:gd name="T61" fmla="*/ 875 h 743"/>
                <a:gd name="T62" fmla="*/ 2512 w 3169"/>
                <a:gd name="T63" fmla="*/ 875 h 743"/>
                <a:gd name="T64" fmla="*/ 2215 w 3169"/>
                <a:gd name="T65" fmla="*/ 628 h 743"/>
                <a:gd name="T66" fmla="*/ 1816 w 3169"/>
                <a:gd name="T67" fmla="*/ 305 h 743"/>
                <a:gd name="T68" fmla="*/ 1816 w 3169"/>
                <a:gd name="T69" fmla="*/ 305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en-US" altLang="en-US" sz="1200">
                <a:solidFill>
                  <a:srgbClr val="000000"/>
                </a:solidFill>
                <a:latin typeface="Times New Roman" pitchFamily="18" charset="0"/>
                <a:ea typeface="MS PGothic" pitchFamily="34" charset="-128"/>
              </a:endParaRP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en-US" altLang="en-US" sz="1200">
                <a:solidFill>
                  <a:srgbClr val="000000"/>
                </a:solidFill>
                <a:latin typeface="Times New Roman" pitchFamily="18" charset="0"/>
                <a:ea typeface="MS PGothic" pitchFamily="34" charset="-128"/>
              </a:endParaRPr>
            </a:p>
          </p:txBody>
        </p:sp>
        <p:sp>
          <p:nvSpPr>
            <p:cNvPr id="62465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62465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62465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465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200">
                <a:solidFill>
                  <a:srgbClr val="000000"/>
                </a:solidFill>
                <a:latin typeface="+mn-lt"/>
                <a:ea typeface="ＭＳ Ｐゴシック" pitchFamily="-110" charset="-128"/>
                <a:cs typeface="+mn-cs"/>
              </a:endParaRPr>
            </a:p>
          </p:txBody>
        </p:sp>
        <p:sp>
          <p:nvSpPr>
            <p:cNvPr id="1049" name="Freeform 20"/>
            <p:cNvSpPr>
              <a:spLocks/>
            </p:cNvSpPr>
            <p:nvPr/>
          </p:nvSpPr>
          <p:spPr bwMode="hidden">
            <a:xfrm>
              <a:off x="3160" y="1860"/>
              <a:ext cx="2162" cy="1934"/>
            </a:xfrm>
            <a:custGeom>
              <a:avLst/>
              <a:gdLst>
                <a:gd name="T0" fmla="*/ 2427 w 2153"/>
                <a:gd name="T1" fmla="*/ 983 h 1930"/>
                <a:gd name="T2" fmla="*/ 2548 w 2153"/>
                <a:gd name="T3" fmla="*/ 1151 h 1930"/>
                <a:gd name="T4" fmla="*/ 2703 w 2153"/>
                <a:gd name="T5" fmla="*/ 1346 h 1930"/>
                <a:gd name="T6" fmla="*/ 2785 w 2153"/>
                <a:gd name="T7" fmla="*/ 1444 h 1930"/>
                <a:gd name="T8" fmla="*/ 2833 w 2153"/>
                <a:gd name="T9" fmla="*/ 1492 h 1930"/>
                <a:gd name="T10" fmla="*/ 2485 w 2153"/>
                <a:gd name="T11" fmla="*/ 1109 h 1930"/>
                <a:gd name="T12" fmla="*/ 2449 w 2153"/>
                <a:gd name="T13" fmla="*/ 1061 h 1930"/>
                <a:gd name="T14" fmla="*/ 2349 w 2153"/>
                <a:gd name="T15" fmla="*/ 1438 h 1930"/>
                <a:gd name="T16" fmla="*/ 2331 w 2153"/>
                <a:gd name="T17" fmla="*/ 1684 h 1930"/>
                <a:gd name="T18" fmla="*/ 2397 w 2153"/>
                <a:gd name="T19" fmla="*/ 2170 h 1930"/>
                <a:gd name="T20" fmla="*/ 2358 w 2153"/>
                <a:gd name="T21" fmla="*/ 2199 h 1930"/>
                <a:gd name="T22" fmla="*/ 2298 w 2153"/>
                <a:gd name="T23" fmla="*/ 1746 h 1930"/>
                <a:gd name="T24" fmla="*/ 2272 w 2153"/>
                <a:gd name="T25" fmla="*/ 1486 h 1930"/>
                <a:gd name="T26" fmla="*/ 2323 w 2153"/>
                <a:gd name="T27" fmla="*/ 1222 h 1930"/>
                <a:gd name="T28" fmla="*/ 2331 w 2153"/>
                <a:gd name="T29" fmla="*/ 1007 h 1930"/>
                <a:gd name="T30" fmla="*/ 1670 w 2153"/>
                <a:gd name="T31" fmla="*/ 1139 h 1930"/>
                <a:gd name="T32" fmla="*/ 1085 w 2153"/>
                <a:gd name="T33" fmla="*/ 1292 h 1930"/>
                <a:gd name="T34" fmla="*/ 419 w 2153"/>
                <a:gd name="T35" fmla="*/ 1510 h 1930"/>
                <a:gd name="T36" fmla="*/ 18 w 2153"/>
                <a:gd name="T37" fmla="*/ 1618 h 1930"/>
                <a:gd name="T38" fmla="*/ 395 w 2153"/>
                <a:gd name="T39" fmla="*/ 1480 h 1930"/>
                <a:gd name="T40" fmla="*/ 894 w 2153"/>
                <a:gd name="T41" fmla="*/ 1310 h 1930"/>
                <a:gd name="T42" fmla="*/ 1342 w 2153"/>
                <a:gd name="T43" fmla="*/ 1169 h 1930"/>
                <a:gd name="T44" fmla="*/ 1856 w 2153"/>
                <a:gd name="T45" fmla="*/ 1061 h 1930"/>
                <a:gd name="T46" fmla="*/ 2226 w 2153"/>
                <a:gd name="T47" fmla="*/ 947 h 1930"/>
                <a:gd name="T48" fmla="*/ 1758 w 2153"/>
                <a:gd name="T49" fmla="*/ 689 h 1930"/>
                <a:gd name="T50" fmla="*/ 1137 w 2153"/>
                <a:gd name="T51" fmla="*/ 581 h 1930"/>
                <a:gd name="T52" fmla="*/ 293 w 2153"/>
                <a:gd name="T53" fmla="*/ 161 h 1930"/>
                <a:gd name="T54" fmla="*/ 0 w 2153"/>
                <a:gd name="T55" fmla="*/ 83 h 1930"/>
                <a:gd name="T56" fmla="*/ 431 w 2153"/>
                <a:gd name="T57" fmla="*/ 179 h 1930"/>
                <a:gd name="T58" fmla="*/ 934 w 2153"/>
                <a:gd name="T59" fmla="*/ 449 h 1930"/>
                <a:gd name="T60" fmla="*/ 1227 w 2153"/>
                <a:gd name="T61" fmla="*/ 557 h 1930"/>
                <a:gd name="T62" fmla="*/ 1779 w 2153"/>
                <a:gd name="T63" fmla="*/ 659 h 1930"/>
                <a:gd name="T64" fmla="*/ 2172 w 2153"/>
                <a:gd name="T65" fmla="*/ 875 h 1930"/>
                <a:gd name="T66" fmla="*/ 1872 w 2153"/>
                <a:gd name="T67" fmla="*/ 527 h 1930"/>
                <a:gd name="T68" fmla="*/ 1696 w 2153"/>
                <a:gd name="T69" fmla="*/ 191 h 1930"/>
                <a:gd name="T70" fmla="*/ 1517 w 2153"/>
                <a:gd name="T71" fmla="*/ 0 h 1930"/>
                <a:gd name="T72" fmla="*/ 1765 w 2153"/>
                <a:gd name="T73" fmla="*/ 215 h 1930"/>
                <a:gd name="T74" fmla="*/ 1960 w 2153"/>
                <a:gd name="T75" fmla="*/ 551 h 1930"/>
                <a:gd name="T76" fmla="*/ 2298 w 2153"/>
                <a:gd name="T77" fmla="*/ 935 h 1930"/>
                <a:gd name="T78" fmla="*/ 2427 w 2153"/>
                <a:gd name="T79" fmla="*/ 983 h 1930"/>
                <a:gd name="T80" fmla="*/ 2427 w 2153"/>
                <a:gd name="T81" fmla="*/ 98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466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6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6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10" charset="0"/>
                <a:ea typeface="ＭＳ Ｐゴシック" pitchFamily="-110" charset="-128"/>
                <a:cs typeface="+mn-cs"/>
              </a:defRPr>
            </a:lvl1pPr>
          </a:lstStyle>
          <a:p>
            <a:pPr>
              <a:defRPr/>
            </a:pPr>
            <a:endParaRPr lang="en-US"/>
          </a:p>
        </p:txBody>
      </p:sp>
      <p:sp>
        <p:nvSpPr>
          <p:cNvPr id="62466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10" charset="0"/>
                <a:ea typeface="ＭＳ Ｐゴシック" pitchFamily="-110" charset="-128"/>
                <a:cs typeface="+mn-cs"/>
              </a:defRPr>
            </a:lvl1pPr>
          </a:lstStyle>
          <a:p>
            <a:pPr>
              <a:defRPr/>
            </a:pPr>
            <a:r>
              <a:rPr lang="en-US"/>
              <a:t>psy.miami.edu/faculty/dmessinger/</a:t>
            </a:r>
          </a:p>
        </p:txBody>
      </p:sp>
      <p:sp>
        <p:nvSpPr>
          <p:cNvPr id="62466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34" charset="-128"/>
              </a:defRPr>
            </a:lvl1pPr>
          </a:lstStyle>
          <a:p>
            <a:pPr>
              <a:defRPr/>
            </a:pPr>
            <a:fld id="{72B0ADD5-4060-42C7-B80C-FA9DAB057259}" type="slidenum">
              <a:rPr lang="en-US" altLang="en-US"/>
              <a:pPr>
                <a:defRPr/>
              </a:pPr>
              <a:t>‹#›</a:t>
            </a:fld>
            <a:endParaRPr lang="en-US" altLang="en-US"/>
          </a:p>
        </p:txBody>
      </p:sp>
    </p:spTree>
    <p:extLst>
      <p:ext uri="{BB962C8B-B14F-4D97-AF65-F5344CB8AC3E}">
        <p14:creationId xmlns:p14="http://schemas.microsoft.com/office/powerpoint/2010/main" val="4188639016"/>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Lst>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10" charset="-128"/>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hyperlink" Target="https://forms.dadeschools.net/webpdf/7082.pdf" TargetMode="External"/><Relationship Id="rId5" Type="http://schemas.openxmlformats.org/officeDocument/2006/relationships/hyperlink" Target="http://www.fldoe.org/core/fileparse.php/7690/urlt/ESEGifted17English.pdf" TargetMode="External"/><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pss.sagepub.com/content/18/12/1032.abstract" TargetMode="Externa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9.wm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png"/><Relationship Id="rId3" Type="http://schemas.openxmlformats.org/officeDocument/2006/relationships/image" Target="../media/image3.emf"/><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cid:BC4C2EEB-8204-4502-A12A-BB25BD455A87@attlocal.net" TargetMode="External"/><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hyperlink" Target="https://ferrisintroductiontosocialwork.pressbooks.com/chapter/chapter-7-child-welfare-and-foster-care/" TargetMode="External"/><Relationship Id="rId2" Type="http://schemas.openxmlformats.org/officeDocument/2006/relationships/image" Target="../media/image63.jp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hyperlink" Target="http://pelesa2.blogspot.com/2017/11/art-about-emotions.html" TargetMode="External"/><Relationship Id="rId2" Type="http://schemas.openxmlformats.org/officeDocument/2006/relationships/image" Target="../media/image64.jp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hyperlink" Target="https://www.publicdomainpictures.net/view-image.php?image=153786&amp;picture=&amp;jazyk=ES" TargetMode="External"/><Relationship Id="rId2" Type="http://schemas.openxmlformats.org/officeDocument/2006/relationships/image" Target="../media/image65.jp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hyperlink" Target="http://humanas.blog.scielo.org/blog/2014/02/11/pesquisadoras-da-ufsc-analisaram-a-producao-academica-sobre-a-pedagogia-da-infancia/" TargetMode="External"/><Relationship Id="rId2" Type="http://schemas.openxmlformats.org/officeDocument/2006/relationships/image" Target="../media/image66.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dmessinger\Box%20Sync\current_talks\preschool%20clip%20short%20fast.mp4" TargetMode="External"/><Relationship Id="rId1" Type="http://schemas.microsoft.com/office/2007/relationships/media" Target="file:///C:\Users\dmessinger\Box%20Sync\current_talks\preschool%20clip%20short%20fast.mp4" TargetMode="Externa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n-oofs.blogspot.com/2015/08/parents-as-key-of-children-growth.html" TargetMode="External"/><Relationship Id="rId7" Type="http://schemas.openxmlformats.org/officeDocument/2006/relationships/diagramColors" Target="../diagrams/colors1.xml"/><Relationship Id="rId2" Type="http://schemas.openxmlformats.org/officeDocument/2006/relationships/image" Target="../media/image67.jpg"/><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youtube.com/watch?v=8YyZ8FkFsK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 Id="rId9" Type="http://schemas.microsoft.com/office/2007/relationships/hdphoto" Target="../media/hdphoto7.wdp"/></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Preschool classroom effects, interventions, and outcomes</a:t>
            </a:r>
          </a:p>
        </p:txBody>
      </p:sp>
      <p:sp>
        <p:nvSpPr>
          <p:cNvPr id="2051" name="Rectangle 3"/>
          <p:cNvSpPr>
            <a:spLocks noGrp="1" noChangeArrowheads="1"/>
          </p:cNvSpPr>
          <p:nvPr>
            <p:ph type="subTitle" idx="1"/>
          </p:nvPr>
        </p:nvSpPr>
        <p:spPr>
          <a:xfrm>
            <a:off x="1600200" y="4876800"/>
            <a:ext cx="6400800" cy="1752600"/>
          </a:xfrm>
        </p:spPr>
        <p:txBody>
          <a:bodyPr>
            <a:normAutofit/>
          </a:bodyPr>
          <a:lstStyle/>
          <a:p>
            <a:pPr algn="ctr">
              <a:lnSpc>
                <a:spcPct val="90000"/>
              </a:lnSpc>
            </a:pPr>
            <a:r>
              <a:rPr lang="en-US" sz="2400" dirty="0"/>
              <a:t>Psychology of Infancy</a:t>
            </a:r>
          </a:p>
          <a:p>
            <a:pPr algn="ctr">
              <a:lnSpc>
                <a:spcPct val="90000"/>
              </a:lnSpc>
            </a:pPr>
            <a:r>
              <a:rPr lang="en-US" sz="2400" dirty="0"/>
              <a:t>PSY430</a:t>
            </a:r>
          </a:p>
          <a:p>
            <a:pPr algn="ctr">
              <a:lnSpc>
                <a:spcPct val="90000"/>
              </a:lnSpc>
            </a:pPr>
            <a:endParaRPr lang="en-US" sz="2400" dirty="0"/>
          </a:p>
          <a:p>
            <a:pPr algn="ctr">
              <a:lnSpc>
                <a:spcPct val="90000"/>
              </a:lnSpc>
            </a:pPr>
            <a:r>
              <a:rPr lang="en-US" sz="2400" dirty="0"/>
              <a:t>Daniel Messinger, PhD</a:t>
            </a:r>
          </a:p>
        </p:txBody>
      </p:sp>
    </p:spTree>
    <p:extLst>
      <p:ext uri="{BB962C8B-B14F-4D97-AF65-F5344CB8AC3E}">
        <p14:creationId xmlns:p14="http://schemas.microsoft.com/office/powerpoint/2010/main" val="88829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3E3BBE90-7EDE-5F46-85D3-EAE8F21286F9}"/>
              </a:ext>
            </a:extLst>
          </p:cNvPr>
          <p:cNvSpPr>
            <a:spLocks noGrp="1"/>
          </p:cNvSpPr>
          <p:nvPr>
            <p:ph type="title"/>
          </p:nvPr>
        </p:nvSpPr>
        <p:spPr/>
        <p:txBody>
          <a:bodyPr vert="horz" lIns="68580" tIns="34290" rIns="68580" bIns="34290" rtlCol="0" anchor="ctr">
            <a:normAutofit fontScale="90000"/>
            <a:scene3d>
              <a:camera prst="orthographicFront"/>
              <a:lightRig rig="threePt" dir="t">
                <a:rot lat="0" lon="0" rev="4800000"/>
              </a:lightRig>
            </a:scene3d>
            <a:sp3d prstMaterial="matte">
              <a:bevelT w="50800" h="10160"/>
            </a:sp3d>
          </a:bodyPr>
          <a:lstStyle/>
          <a:p>
            <a:pPr algn="ctr"/>
            <a:r>
              <a:rPr lang="en-US" sz="2800" dirty="0">
                <a:latin typeface="Avenir Next LT Pro Light" panose="020B0504020202020204" pitchFamily="34" charset="77"/>
              </a:rPr>
              <a:t>The rate and phonemic diversity of </a:t>
            </a:r>
            <a:r>
              <a:rPr lang="en-US" sz="2800" i="1" dirty="0">
                <a:latin typeface="Avenir Next LT Pro Light" panose="020B0504020202020204" pitchFamily="34" charset="77"/>
              </a:rPr>
              <a:t>teachers</a:t>
            </a:r>
            <a:r>
              <a:rPr lang="en-US" sz="2800" dirty="0">
                <a:latin typeface="Avenir Next LT Pro Light" panose="020B0504020202020204" pitchFamily="34" charset="77"/>
              </a:rPr>
              <a:t>’ utterances did not differ by children’s hearing status</a:t>
            </a:r>
          </a:p>
        </p:txBody>
      </p:sp>
      <p:grpSp>
        <p:nvGrpSpPr>
          <p:cNvPr id="14" name="Group 13">
            <a:extLst>
              <a:ext uri="{FF2B5EF4-FFF2-40B4-BE49-F238E27FC236}">
                <a16:creationId xmlns:a16="http://schemas.microsoft.com/office/drawing/2014/main" id="{7143026B-B202-8D40-9EFE-156F5BC47440}"/>
              </a:ext>
            </a:extLst>
          </p:cNvPr>
          <p:cNvGrpSpPr/>
          <p:nvPr/>
        </p:nvGrpSpPr>
        <p:grpSpPr>
          <a:xfrm>
            <a:off x="981355" y="2320931"/>
            <a:ext cx="3462349" cy="3475057"/>
            <a:chOff x="357128" y="2486810"/>
            <a:chExt cx="3936094" cy="3989688"/>
          </a:xfrm>
        </p:grpSpPr>
        <p:pic>
          <p:nvPicPr>
            <p:cNvPr id="5" name="Picture 4">
              <a:extLst>
                <a:ext uri="{FF2B5EF4-FFF2-40B4-BE49-F238E27FC236}">
                  <a16:creationId xmlns:a16="http://schemas.microsoft.com/office/drawing/2014/main" id="{64F6615D-F4B8-2F41-8FD9-B221ADA6C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28" y="2486810"/>
              <a:ext cx="3657600" cy="3657600"/>
            </a:xfrm>
            <a:prstGeom prst="rect">
              <a:avLst/>
            </a:prstGeom>
          </p:spPr>
        </p:pic>
        <p:sp>
          <p:nvSpPr>
            <p:cNvPr id="10" name="TextBox 9">
              <a:extLst>
                <a:ext uri="{FF2B5EF4-FFF2-40B4-BE49-F238E27FC236}">
                  <a16:creationId xmlns:a16="http://schemas.microsoft.com/office/drawing/2014/main" id="{AC340374-FC23-924A-BF99-49B14957AE71}"/>
                </a:ext>
              </a:extLst>
            </p:cNvPr>
            <p:cNvSpPr txBox="1"/>
            <p:nvPr/>
          </p:nvSpPr>
          <p:spPr>
            <a:xfrm>
              <a:off x="851905" y="5840457"/>
              <a:ext cx="3441317" cy="636041"/>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-.04,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.01, </a:t>
              </a:r>
              <a:r>
                <a:rPr lang="en-US" i="1" dirty="0">
                  <a:solidFill>
                    <a:srgbClr val="11520F"/>
                  </a:solidFill>
                  <a:latin typeface="Arial"/>
                  <a:cs typeface="Arial"/>
                </a:rPr>
                <a:t>p</a:t>
              </a:r>
              <a:r>
                <a:rPr lang="en-US" dirty="0">
                  <a:solidFill>
                    <a:srgbClr val="11520F"/>
                  </a:solidFill>
                  <a:latin typeface="Arial"/>
                  <a:cs typeface="Arial"/>
                </a:rPr>
                <a:t> = .910</a:t>
              </a:r>
              <a:endParaRPr lang="en-US" b="1" dirty="0">
                <a:solidFill>
                  <a:srgbClr val="11520F"/>
                </a:solidFill>
                <a:latin typeface="Arial"/>
                <a:cs typeface="Arial"/>
              </a:endParaRPr>
            </a:p>
          </p:txBody>
        </p:sp>
      </p:grpSp>
      <p:grpSp>
        <p:nvGrpSpPr>
          <p:cNvPr id="15" name="Group 14">
            <a:extLst>
              <a:ext uri="{FF2B5EF4-FFF2-40B4-BE49-F238E27FC236}">
                <a16:creationId xmlns:a16="http://schemas.microsoft.com/office/drawing/2014/main" id="{73E0CF8B-9DDD-7F40-95CE-DE14C8BB0B48}"/>
              </a:ext>
            </a:extLst>
          </p:cNvPr>
          <p:cNvGrpSpPr/>
          <p:nvPr/>
        </p:nvGrpSpPr>
        <p:grpSpPr>
          <a:xfrm>
            <a:off x="4687139" y="2320931"/>
            <a:ext cx="3040280" cy="3752056"/>
            <a:chOff x="4096627" y="2486811"/>
            <a:chExt cx="4053706" cy="4313988"/>
          </a:xfrm>
        </p:grpSpPr>
        <p:pic>
          <p:nvPicPr>
            <p:cNvPr id="6" name="Picture 5">
              <a:extLst>
                <a:ext uri="{FF2B5EF4-FFF2-40B4-BE49-F238E27FC236}">
                  <a16:creationId xmlns:a16="http://schemas.microsoft.com/office/drawing/2014/main" id="{F037E4FD-1F2A-9847-B380-7B2D6D0CB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627" y="2486811"/>
              <a:ext cx="3657600" cy="3657600"/>
            </a:xfrm>
            <a:prstGeom prst="rect">
              <a:avLst/>
            </a:prstGeom>
          </p:spPr>
        </p:pic>
        <p:sp>
          <p:nvSpPr>
            <p:cNvPr id="11" name="TextBox 10">
              <a:extLst>
                <a:ext uri="{FF2B5EF4-FFF2-40B4-BE49-F238E27FC236}">
                  <a16:creationId xmlns:a16="http://schemas.microsoft.com/office/drawing/2014/main" id="{0F4C1BBB-D9F0-CA4C-A5D9-140780804D1C}"/>
                </a:ext>
              </a:extLst>
            </p:cNvPr>
            <p:cNvSpPr txBox="1"/>
            <p:nvPr/>
          </p:nvSpPr>
          <p:spPr>
            <a:xfrm>
              <a:off x="4709016" y="5845347"/>
              <a:ext cx="3441317" cy="955452"/>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.16,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.52, </a:t>
              </a:r>
              <a:r>
                <a:rPr lang="en-US" i="1" dirty="0">
                  <a:solidFill>
                    <a:srgbClr val="11520F"/>
                  </a:solidFill>
                  <a:latin typeface="Arial"/>
                  <a:cs typeface="Arial"/>
                </a:rPr>
                <a:t>p</a:t>
              </a:r>
              <a:r>
                <a:rPr lang="en-US" dirty="0">
                  <a:solidFill>
                    <a:srgbClr val="11520F"/>
                  </a:solidFill>
                  <a:latin typeface="Arial"/>
                  <a:cs typeface="Arial"/>
                </a:rPr>
                <a:t> = .472</a:t>
              </a:r>
              <a:endParaRPr lang="en-US" b="1" dirty="0">
                <a:solidFill>
                  <a:srgbClr val="11520F"/>
                </a:solidFill>
                <a:latin typeface="Arial"/>
                <a:cs typeface="Arial"/>
              </a:endParaRPr>
            </a:p>
          </p:txBody>
        </p:sp>
      </p:grpSp>
      <p:pic>
        <p:nvPicPr>
          <p:cNvPr id="9" name="Picture 8">
            <a:extLst>
              <a:ext uri="{FF2B5EF4-FFF2-40B4-BE49-F238E27FC236}">
                <a16:creationId xmlns:a16="http://schemas.microsoft.com/office/drawing/2014/main" id="{9E6C293D-44B0-2F41-B714-874A91D8F3E6}"/>
              </a:ext>
            </a:extLst>
          </p:cNvPr>
          <p:cNvPicPr/>
          <p:nvPr/>
        </p:nvPicPr>
        <p:blipFill rotWithShape="1">
          <a:blip r:embed="rId4"/>
          <a:srcRect l="60442" t="76730" r="2353" b="13051"/>
          <a:stretch/>
        </p:blipFill>
        <p:spPr>
          <a:xfrm>
            <a:off x="7246003" y="2141227"/>
            <a:ext cx="1652417" cy="550619"/>
          </a:xfrm>
          <a:prstGeom prst="rect">
            <a:avLst/>
          </a:prstGeom>
          <a:ln w="28575">
            <a:solidFill>
              <a:srgbClr val="11520F"/>
            </a:solidFill>
          </a:ln>
        </p:spPr>
      </p:pic>
    </p:spTree>
    <p:extLst>
      <p:ext uri="{BB962C8B-B14F-4D97-AF65-F5344CB8AC3E}">
        <p14:creationId xmlns:p14="http://schemas.microsoft.com/office/powerpoint/2010/main" val="40063693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Cost-Benefit Analysis of Universal Preschool</a:t>
            </a:r>
          </a:p>
        </p:txBody>
      </p:sp>
      <p:sp>
        <p:nvSpPr>
          <p:cNvPr id="3" name="Content Placeholder 2"/>
          <p:cNvSpPr>
            <a:spLocks noGrp="1"/>
          </p:cNvSpPr>
          <p:nvPr>
            <p:ph idx="1"/>
          </p:nvPr>
        </p:nvSpPr>
        <p:spPr>
          <a:xfrm>
            <a:off x="1578895" y="2651400"/>
            <a:ext cx="5992314" cy="2722811"/>
          </a:xfrm>
        </p:spPr>
        <p:txBody>
          <a:bodyPr>
            <a:normAutofit/>
          </a:bodyPr>
          <a:lstStyle/>
          <a:p>
            <a:pPr marL="242975" lvl="1" indent="0">
              <a:buNone/>
            </a:pPr>
            <a:endParaRPr lang="en-US" dirty="0"/>
          </a:p>
          <a:p>
            <a:endParaRPr lang="en-US" dirty="0"/>
          </a:p>
        </p:txBody>
      </p:sp>
      <p:sp>
        <p:nvSpPr>
          <p:cNvPr id="4" name="TextBox 3"/>
          <p:cNvSpPr txBox="1"/>
          <p:nvPr/>
        </p:nvSpPr>
        <p:spPr>
          <a:xfrm>
            <a:off x="152400" y="1690689"/>
            <a:ext cx="8534400" cy="4401205"/>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rPr>
              <a:t>Evidence on cost-effectiveness of ECEC programs comes from studies which evaluated targeted programs for disadvantaged children, s</a:t>
            </a:r>
            <a:r>
              <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sym typeface="Wingdings" panose="05000000000000000000" pitchFamily="2" charset="2"/>
              </a:rPr>
              <a:t>how promise (e.g., 1 dollar invested yields 7-12 dollar return)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Targeted programs do not generalize to universal programs well, leading to biased estimates of monetized benefits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Natural experiments based on policy reform required to study causal impact of ECEC programs on child development &amp; maternal employment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AIMS:</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To examine the extent to which benefits for children (developmental) + benefits for parents (employment) outweigh the costs (public investment) of universal preschool) </a:t>
            </a:r>
          </a:p>
        </p:txBody>
      </p:sp>
    </p:spTree>
    <p:extLst>
      <p:ext uri="{BB962C8B-B14F-4D97-AF65-F5344CB8AC3E}">
        <p14:creationId xmlns:p14="http://schemas.microsoft.com/office/powerpoint/2010/main" val="290671765"/>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07174" y="228600"/>
            <a:ext cx="6929651" cy="914400"/>
          </a:xfrm>
        </p:spPr>
        <p:txBody>
          <a:bodyPr>
            <a:noAutofit/>
          </a:bodyPr>
          <a:lstStyle/>
          <a:p>
            <a:r>
              <a:rPr lang="en-US" sz="4000" b="1" dirty="0"/>
              <a:t>Universal Preschool from a Natural Experiment - LOGSE</a:t>
            </a:r>
          </a:p>
        </p:txBody>
      </p:sp>
      <p:sp>
        <p:nvSpPr>
          <p:cNvPr id="6" name="TextBox 5"/>
          <p:cNvSpPr txBox="1"/>
          <p:nvPr/>
        </p:nvSpPr>
        <p:spPr>
          <a:xfrm>
            <a:off x="1257300" y="2057400"/>
            <a:ext cx="7048500" cy="4885953"/>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Spanish Ley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Organica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Ordenacion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General del Sistema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Educativo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(LOGSE) reform (implemented 1990s)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Expanded coverage for universal preschool to age 3-yrs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Fully subsidized</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public preschool rates from 8.5% (1990) -&gt; 67% (2002)</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Addressed quality of preschool service</a:t>
            </a:r>
          </a:p>
          <a:p>
            <a:pPr marL="1285875" marR="0" lvl="3"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Curriculum </a:t>
            </a:r>
          </a:p>
          <a:p>
            <a:pPr marL="1285875" marR="0" lvl="3"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Group size</a:t>
            </a:r>
          </a:p>
          <a:p>
            <a:pPr marL="1285875" marR="0" lvl="3"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Staff educational requirements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234643"/>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5448"/>
            <a:ext cx="9220200" cy="1252728"/>
          </a:xfrm>
        </p:spPr>
        <p:txBody>
          <a:bodyPr>
            <a:normAutofit/>
          </a:bodyPr>
          <a:lstStyle/>
          <a:p>
            <a:r>
              <a:rPr lang="en-US" sz="3675" b="1" dirty="0"/>
              <a:t>Causal effects of universal preschool</a:t>
            </a:r>
            <a:endParaRPr lang="en-US" dirty="0"/>
          </a:p>
        </p:txBody>
      </p:sp>
      <p:sp>
        <p:nvSpPr>
          <p:cNvPr id="6" name="TextBox 5"/>
          <p:cNvSpPr txBox="1"/>
          <p:nvPr/>
        </p:nvSpPr>
        <p:spPr>
          <a:xfrm>
            <a:off x="228600" y="1600200"/>
            <a:ext cx="8915400" cy="4355038"/>
          </a:xfrm>
          <a:prstGeom prst="rect">
            <a:avLst/>
          </a:prstGeom>
          <a:noFill/>
        </p:spPr>
        <p:txBody>
          <a:bodyPr wrap="square" rtlCol="0">
            <a:spAutoFit/>
          </a:bodyPr>
          <a:lstStyle/>
          <a:p>
            <a:pPr marL="342900" marR="0" lvl="1" indent="0" algn="l"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Identifying effects of universal preschool on maternal employment &amp; child development:</a:t>
            </a:r>
          </a:p>
          <a:p>
            <a:pPr marL="600075" marR="0" lvl="1"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Difference in differences (DD) approach (compared high-intensity regions to low-intensity regions) </a:t>
            </a:r>
          </a:p>
          <a:p>
            <a:pPr marL="942975" marR="0" lvl="2"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Child development </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Math &amp;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Reading</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scores from 2000-2009 waves of PISA standardized assessment (age 15) </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Projected lifetime earnings= causal effect on scores X return to skills parameter (estimated increase in annual wage based on 1 SD increase in cognitive skills)</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Reduced grade retention used to predict earlier labor market entry effect </a:t>
            </a:r>
          </a:p>
          <a:p>
            <a:pPr marL="942975" marR="0" lvl="2"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Maternal Employment</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DDD approach used to compare employment rates among mothers whose youngest child is 3-years (treatment) compared to 2- years (control)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221940"/>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47057" y="304800"/>
            <a:ext cx="6172200" cy="939546"/>
          </a:xfrm>
        </p:spPr>
        <p:txBody>
          <a:bodyPr>
            <a:normAutofit fontScale="90000"/>
          </a:bodyPr>
          <a:lstStyle/>
          <a:p>
            <a:r>
              <a:rPr lang="en-US" b="1" dirty="0"/>
              <a:t>Methods: Cost-Benefit Analysis</a:t>
            </a:r>
          </a:p>
        </p:txBody>
      </p:sp>
      <p:sp>
        <p:nvSpPr>
          <p:cNvPr id="6" name="TextBox 5"/>
          <p:cNvSpPr txBox="1"/>
          <p:nvPr/>
        </p:nvSpPr>
        <p:spPr>
          <a:xfrm>
            <a:off x="914400" y="2000251"/>
            <a:ext cx="8153400" cy="4016484"/>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rPr>
              <a:t>Benefits</a:t>
            </a:r>
          </a:p>
          <a:p>
            <a:pPr marL="942975" marR="0" lvl="2"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Treatment on Treatment (TOT) to estimate how causal effects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a:p>
            <a:pPr marL="1285875" marR="0" lvl="3"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Lifetime earnings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parents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return to work/ stay employed </a:t>
            </a:r>
          </a:p>
          <a:p>
            <a:pPr marL="1285875" marR="0" lvl="3"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Lifetime earnings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children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improved skill level/ enter workforce earlier</a:t>
            </a:r>
          </a:p>
          <a:p>
            <a:pPr marL="1285875" marR="0" lvl="3"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Gains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tax-payers: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Taxpayers gain as gross earnings of children and parents increase</a:t>
            </a:r>
          </a:p>
          <a:p>
            <a:pPr marL="685800" marR="0" lvl="2" indent="0" algn="l" defTabSz="6858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Gains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society</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Dollars society receives back for every dollar invested in ECEC</a:t>
            </a:r>
            <a:endPar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600075" marR="0" lvl="1"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Costs</a:t>
            </a:r>
          </a:p>
          <a:p>
            <a:pPr marL="942975" marR="0" lvl="2"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Cost per child estimated from annual public expenditure per child for preschool/ primary education + average additional costs per child (supplies,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etc</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$4,027</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3" indent="0" algn="l" defTabSz="685800" rtl="0" eaLnBrk="1" fontAlgn="auto" latinLnBrk="0" hangingPunct="1">
              <a:lnSpc>
                <a:spcPct val="100000"/>
              </a:lnSpc>
              <a:spcBef>
                <a:spcPts val="0"/>
              </a:spcBef>
              <a:spcAft>
                <a:spcPts val="9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079999"/>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1999" y="496759"/>
            <a:ext cx="8425543" cy="939546"/>
          </a:xfrm>
        </p:spPr>
        <p:txBody>
          <a:bodyPr>
            <a:normAutofit fontScale="90000"/>
          </a:bodyPr>
          <a:lstStyle/>
          <a:p>
            <a:r>
              <a:rPr lang="en-US" sz="3675" b="1" dirty="0"/>
              <a:t>Mother employment and child score effects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53" t="4106" r="1521"/>
          <a:stretch/>
        </p:blipFill>
        <p:spPr>
          <a:xfrm>
            <a:off x="50592" y="2209800"/>
            <a:ext cx="9136951" cy="3790951"/>
          </a:xfrm>
          <a:prstGeom prst="rect">
            <a:avLst/>
          </a:prstGeom>
        </p:spPr>
      </p:pic>
      <p:sp>
        <p:nvSpPr>
          <p:cNvPr id="4" name="Rectangle 3">
            <a:extLst>
              <a:ext uri="{FF2B5EF4-FFF2-40B4-BE49-F238E27FC236}">
                <a16:creationId xmlns:a16="http://schemas.microsoft.com/office/drawing/2014/main" id="{FBA035A9-6368-AF4B-8FBA-36E75781490A}"/>
              </a:ext>
            </a:extLst>
          </p:cNvPr>
          <p:cNvSpPr/>
          <p:nvPr/>
        </p:nvSpPr>
        <p:spPr>
          <a:xfrm>
            <a:off x="1905000" y="3265937"/>
            <a:ext cx="2819400" cy="1678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711568"/>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44" b="48889"/>
          <a:stretch/>
        </p:blipFill>
        <p:spPr>
          <a:xfrm>
            <a:off x="190500" y="1613976"/>
            <a:ext cx="8763000" cy="4371997"/>
          </a:xfrm>
          <a:prstGeom prst="rect">
            <a:avLst/>
          </a:prstGeom>
        </p:spPr>
      </p:pic>
      <p:sp>
        <p:nvSpPr>
          <p:cNvPr id="8" name="Title 1"/>
          <p:cNvSpPr>
            <a:spLocks noGrp="1"/>
          </p:cNvSpPr>
          <p:nvPr>
            <p:ph type="title"/>
          </p:nvPr>
        </p:nvSpPr>
        <p:spPr>
          <a:xfrm>
            <a:off x="1196501" y="300502"/>
            <a:ext cx="6172200" cy="939546"/>
          </a:xfrm>
        </p:spPr>
        <p:txBody>
          <a:bodyPr>
            <a:normAutofit/>
          </a:bodyPr>
          <a:lstStyle/>
          <a:p>
            <a:r>
              <a:rPr lang="en-US" b="1" dirty="0"/>
              <a:t>Cost-Benefit Analysis</a:t>
            </a:r>
          </a:p>
        </p:txBody>
      </p:sp>
      <p:sp>
        <p:nvSpPr>
          <p:cNvPr id="4" name="TextBox 3"/>
          <p:cNvSpPr txBox="1"/>
          <p:nvPr/>
        </p:nvSpPr>
        <p:spPr>
          <a:xfrm>
            <a:off x="1905000" y="5755141"/>
            <a:ext cx="575310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panose="020F0502020204030204"/>
                <a:ea typeface="+mn-ea"/>
                <a:cs typeface="+mn-cs"/>
              </a:rPr>
              <a:t>Every $ invested in ECEC</a:t>
            </a:r>
            <a:r>
              <a:rPr kumimoji="0" lang="en-US" sz="2400" b="1" i="0" u="none" strike="noStrike" kern="1200" cap="none" spc="0" normalizeH="0" baseline="0" noProof="0" dirty="0">
                <a:ln>
                  <a:noFill/>
                </a:ln>
                <a:solidFill>
                  <a:schemeClr val="accent1"/>
                </a:solidFill>
                <a:effectLst/>
                <a:uLnTx/>
                <a:uFillTx/>
                <a:latin typeface="Calibri" panose="020F0502020204030204"/>
                <a:ea typeface="+mn-ea"/>
                <a:cs typeface="+mn-cs"/>
                <a:sym typeface="Wingdings" panose="05000000000000000000" pitchFamily="2" charset="2"/>
              </a:rPr>
              <a:t> Society gains $4</a:t>
            </a:r>
            <a:endParaRPr kumimoji="0" lang="en-US" sz="2400" b="1"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 name="Rectangle 1"/>
          <p:cNvSpPr/>
          <p:nvPr/>
        </p:nvSpPr>
        <p:spPr>
          <a:xfrm>
            <a:off x="7346930" y="3143250"/>
            <a:ext cx="1524000" cy="1962150"/>
          </a:xfrm>
          <a:prstGeom prst="rect">
            <a:avLst/>
          </a:prstGeom>
          <a:noFill/>
          <a:ln w="3810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3" name="Rectangle 2"/>
          <p:cNvSpPr/>
          <p:nvPr/>
        </p:nvSpPr>
        <p:spPr>
          <a:xfrm>
            <a:off x="3603171" y="2971800"/>
            <a:ext cx="120015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accent1"/>
                </a:solidFill>
                <a:effectLst/>
                <a:uLnTx/>
                <a:uFillTx/>
                <a:latin typeface="Calibri" panose="020F0502020204030204"/>
                <a:ea typeface="+mn-ea"/>
                <a:cs typeface="+mn-cs"/>
              </a:rPr>
              <a:t>^65% of benefits</a:t>
            </a:r>
          </a:p>
        </p:txBody>
      </p:sp>
    </p:spTree>
    <p:extLst>
      <p:ext uri="{BB962C8B-B14F-4D97-AF65-F5344CB8AC3E}">
        <p14:creationId xmlns:p14="http://schemas.microsoft.com/office/powerpoint/2010/main" val="1592404612"/>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76200" y="304800"/>
            <a:ext cx="9144000" cy="939546"/>
          </a:xfrm>
        </p:spPr>
        <p:txBody>
          <a:bodyPr>
            <a:normAutofit fontScale="90000"/>
          </a:bodyPr>
          <a:lstStyle/>
          <a:p>
            <a:r>
              <a:rPr lang="en-US" b="1" dirty="0"/>
              <a:t>Its an investment: Cost-Benefit Analysis</a:t>
            </a:r>
          </a:p>
        </p:txBody>
      </p:sp>
      <p:pic>
        <p:nvPicPr>
          <p:cNvPr id="2" name="Picture 1"/>
          <p:cNvPicPr>
            <a:picLocks noChangeAspect="1"/>
          </p:cNvPicPr>
          <p:nvPr/>
        </p:nvPicPr>
        <p:blipFill rotWithShape="1">
          <a:blip r:embed="rId3"/>
          <a:srcRect l="15209" t="28889" r="62500" b="24956"/>
          <a:stretch/>
        </p:blipFill>
        <p:spPr>
          <a:xfrm>
            <a:off x="1828800" y="1947085"/>
            <a:ext cx="5257800" cy="3061783"/>
          </a:xfrm>
          <a:prstGeom prst="rect">
            <a:avLst/>
          </a:prstGeom>
        </p:spPr>
      </p:pic>
      <p:sp>
        <p:nvSpPr>
          <p:cNvPr id="9" name="TextBox 8"/>
          <p:cNvSpPr txBox="1"/>
          <p:nvPr/>
        </p:nvSpPr>
        <p:spPr>
          <a:xfrm>
            <a:off x="2286000" y="5078664"/>
            <a:ext cx="53721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accent1"/>
                </a:solidFill>
                <a:effectLst/>
                <a:uLnTx/>
                <a:uFillTx/>
                <a:latin typeface="Calibri" panose="020F0502020204030204"/>
                <a:ea typeface="+mn-ea"/>
                <a:cs typeface="+mn-cs"/>
              </a:rPr>
              <a:t>Gains in gross lifetime earnings estimated at $12,751 by age 70 (discounted rate) </a:t>
            </a:r>
          </a:p>
        </p:txBody>
      </p:sp>
    </p:spTree>
    <p:extLst>
      <p:ext uri="{BB962C8B-B14F-4D97-AF65-F5344CB8AC3E}">
        <p14:creationId xmlns:p14="http://schemas.microsoft.com/office/powerpoint/2010/main" val="343515333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172200" cy="939546"/>
          </a:xfrm>
        </p:spPr>
        <p:txBody>
          <a:bodyPr>
            <a:normAutofit/>
          </a:bodyPr>
          <a:lstStyle/>
          <a:p>
            <a:r>
              <a:rPr lang="en-US" b="1" dirty="0"/>
              <a:t>Summary</a:t>
            </a:r>
          </a:p>
        </p:txBody>
      </p:sp>
      <p:sp>
        <p:nvSpPr>
          <p:cNvPr id="3" name="TextBox 2"/>
          <p:cNvSpPr txBox="1"/>
          <p:nvPr/>
        </p:nvSpPr>
        <p:spPr>
          <a:xfrm>
            <a:off x="838200" y="1600200"/>
            <a:ext cx="7429500" cy="5401479"/>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CBA revealed universal preschool expansion from age 4 to age 3 has a cost-benefit ratio of &gt;4.</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Child development effects (measured via academic achievement scores and projected return on skills) were the biggest driver of the cost-benefit ratio.</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Employment gains for parents play a small, but less substantial role.</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 SES children benefit from high-quality ECEC more than high SES</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Findings reveal support for investing in high quality preschool education from age 3.</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544914"/>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73836"/>
            <a:ext cx="6172200" cy="939546"/>
          </a:xfrm>
        </p:spPr>
        <p:txBody>
          <a:bodyPr>
            <a:normAutofit/>
          </a:bodyPr>
          <a:lstStyle/>
          <a:p>
            <a:r>
              <a:rPr lang="en-US" b="1" dirty="0"/>
              <a:t>Discussion</a:t>
            </a:r>
          </a:p>
        </p:txBody>
      </p:sp>
      <p:sp>
        <p:nvSpPr>
          <p:cNvPr id="3" name="TextBox 2"/>
          <p:cNvSpPr txBox="1"/>
          <p:nvPr/>
        </p:nvSpPr>
        <p:spPr>
          <a:xfrm>
            <a:off x="1257300" y="2057400"/>
            <a:ext cx="6172200" cy="669414"/>
          </a:xfrm>
          <a:prstGeom prst="rect">
            <a:avLst/>
          </a:prstGeom>
          <a:noFill/>
        </p:spPr>
        <p:txBody>
          <a:bodyPr wrap="square" rtlCol="0">
            <a:spAutoFit/>
          </a:bodyPr>
          <a:lstStyle/>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257300" y="1832213"/>
            <a:ext cx="6172200" cy="4593565"/>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General thoughts on their methods for the CBA?</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Focuses on the long-term benefits of the reform instead of short-term effects, but what might be mechanisms for these long-term benefits? </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What other measures of child development could be used/ would you expect to translate to lifetime earnings or other future benefits?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What other benefits (besides lifetime earnings) should potentially be examined in future cost-benefit analyses? </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Thinking about accessibility to ECEC vs. high-quality ECEC , how would universal preschool policies ensure </a:t>
            </a: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high-quality</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programs &amp; would there be additional costs associated with that?</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Thoughts on the authors’ policy implications of their findings to fully subsidize preschool for both low &amp; high SES families vs. just low SES?</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Most studies in the U.S. examined targeted programs designed for specific (mainly low income) populations, how might universal programs be affected by heterogeneity in population e.g. SES disparities?</a:t>
            </a:r>
          </a:p>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657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normAutofit lnSpcReduction="10000"/>
          </a:bodyPr>
          <a:lstStyle/>
          <a:p>
            <a:r>
              <a:rPr lang="en-US" dirty="0"/>
              <a:t>Methodology (strengths/weaknesses)?</a:t>
            </a:r>
          </a:p>
          <a:p>
            <a:pPr lvl="1"/>
            <a:r>
              <a:rPr lang="en-US" dirty="0"/>
              <a:t>Other variables to consider/control for?</a:t>
            </a:r>
          </a:p>
          <a:p>
            <a:r>
              <a:rPr lang="en-US" dirty="0"/>
              <a:t>What are the practical implications of this research? </a:t>
            </a:r>
          </a:p>
          <a:p>
            <a:pPr lvl="1"/>
            <a:r>
              <a:rPr lang="en-US" dirty="0"/>
              <a:t>What components of the intervention do you think were driving effect? </a:t>
            </a:r>
          </a:p>
          <a:p>
            <a:pPr lvl="2"/>
            <a:r>
              <a:rPr lang="en-US" dirty="0"/>
              <a:t>Any factors not assessed that may have contributed?</a:t>
            </a:r>
          </a:p>
          <a:p>
            <a:pPr lvl="1"/>
            <a:r>
              <a:rPr lang="en-US" dirty="0"/>
              <a:t>What would a feasible implementation of this intervention look like – particularly considering current climate of US?</a:t>
            </a:r>
          </a:p>
        </p:txBody>
      </p:sp>
      <p:pic>
        <p:nvPicPr>
          <p:cNvPr id="4" name="Picture 3"/>
          <p:cNvPicPr>
            <a:picLocks noChangeAspect="1"/>
          </p:cNvPicPr>
          <p:nvPr/>
        </p:nvPicPr>
        <p:blipFill>
          <a:blip r:embed="rId3"/>
          <a:stretch>
            <a:fillRect/>
          </a:stretch>
        </p:blipFill>
        <p:spPr>
          <a:xfrm>
            <a:off x="7565877" y="6364181"/>
            <a:ext cx="1572904" cy="493819"/>
          </a:xfrm>
          <a:prstGeom prst="rect">
            <a:avLst/>
          </a:prstGeom>
        </p:spPr>
      </p:pic>
    </p:spTree>
    <p:extLst>
      <p:ext uri="{BB962C8B-B14F-4D97-AF65-F5344CB8AC3E}">
        <p14:creationId xmlns:p14="http://schemas.microsoft.com/office/powerpoint/2010/main" val="223491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3E3BBE90-7EDE-5F46-85D3-EAE8F21286F9}"/>
              </a:ext>
            </a:extLst>
          </p:cNvPr>
          <p:cNvSpPr>
            <a:spLocks noGrp="1"/>
          </p:cNvSpPr>
          <p:nvPr>
            <p:ph type="title"/>
          </p:nvPr>
        </p:nvSpPr>
        <p:spPr>
          <a:xfrm>
            <a:off x="0" y="155448"/>
            <a:ext cx="9144000" cy="1252728"/>
          </a:xfrm>
        </p:spPr>
        <p:txBody>
          <a:bodyPr vert="horz" lIns="68580" tIns="34290" rIns="68580" bIns="34290" rtlCol="0" anchor="ctr">
            <a:normAutofit/>
            <a:scene3d>
              <a:camera prst="orthographicFront"/>
              <a:lightRig rig="threePt" dir="t">
                <a:rot lat="0" lon="0" rev="4800000"/>
              </a:lightRig>
            </a:scene3d>
            <a:sp3d prstMaterial="matte">
              <a:bevelT w="50800" h="10160"/>
            </a:sp3d>
          </a:bodyPr>
          <a:lstStyle/>
          <a:p>
            <a:pPr algn="ctr"/>
            <a:r>
              <a:rPr lang="en-US" sz="2500" i="1" dirty="0">
                <a:latin typeface="Avenir Next LT Pro Light" panose="020B0504020202020204" pitchFamily="34" charset="77"/>
              </a:rPr>
              <a:t>Children</a:t>
            </a:r>
            <a:r>
              <a:rPr lang="en-US" sz="2500" dirty="0">
                <a:latin typeface="Avenir Next LT Pro Light" panose="020B0504020202020204" pitchFamily="34" charset="77"/>
              </a:rPr>
              <a:t> with hearing loss produced fewer &amp; less phonemically diverse utterances than typically hearing peers</a:t>
            </a:r>
          </a:p>
        </p:txBody>
      </p:sp>
      <p:grpSp>
        <p:nvGrpSpPr>
          <p:cNvPr id="2" name="Group 1">
            <a:extLst>
              <a:ext uri="{FF2B5EF4-FFF2-40B4-BE49-F238E27FC236}">
                <a16:creationId xmlns:a16="http://schemas.microsoft.com/office/drawing/2014/main" id="{684643DD-CCB1-4740-94E4-9881E98722B3}"/>
              </a:ext>
            </a:extLst>
          </p:cNvPr>
          <p:cNvGrpSpPr/>
          <p:nvPr/>
        </p:nvGrpSpPr>
        <p:grpSpPr>
          <a:xfrm>
            <a:off x="1124770" y="2273689"/>
            <a:ext cx="3564800" cy="3749355"/>
            <a:chOff x="2438400" y="2117210"/>
            <a:chExt cx="4096421" cy="4315024"/>
          </a:xfrm>
        </p:grpSpPr>
        <p:pic>
          <p:nvPicPr>
            <p:cNvPr id="8" name="Picture 7">
              <a:extLst>
                <a:ext uri="{FF2B5EF4-FFF2-40B4-BE49-F238E27FC236}">
                  <a16:creationId xmlns:a16="http://schemas.microsoft.com/office/drawing/2014/main" id="{E3FEC3EC-80EF-E649-99A7-46AB166A9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117210"/>
              <a:ext cx="3657600" cy="3657600"/>
            </a:xfrm>
            <a:prstGeom prst="rect">
              <a:avLst/>
            </a:prstGeom>
          </p:spPr>
        </p:pic>
        <p:sp>
          <p:nvSpPr>
            <p:cNvPr id="13" name="TextBox 12">
              <a:extLst>
                <a:ext uri="{FF2B5EF4-FFF2-40B4-BE49-F238E27FC236}">
                  <a16:creationId xmlns:a16="http://schemas.microsoft.com/office/drawing/2014/main" id="{28DBE026-EC4D-4748-BF42-5A88BB03E623}"/>
                </a:ext>
              </a:extLst>
            </p:cNvPr>
            <p:cNvSpPr txBox="1"/>
            <p:nvPr/>
          </p:nvSpPr>
          <p:spPr>
            <a:xfrm>
              <a:off x="3093504" y="5475864"/>
              <a:ext cx="3441317" cy="956370"/>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1.22,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4.26, </a:t>
              </a:r>
              <a:r>
                <a:rPr lang="en-US" i="1" dirty="0">
                  <a:solidFill>
                    <a:srgbClr val="11520F"/>
                  </a:solidFill>
                  <a:latin typeface="Arial"/>
                  <a:cs typeface="Arial"/>
                </a:rPr>
                <a:t>p</a:t>
              </a:r>
              <a:r>
                <a:rPr lang="en-US" dirty="0">
                  <a:solidFill>
                    <a:srgbClr val="11520F"/>
                  </a:solidFill>
                  <a:latin typeface="Arial"/>
                  <a:cs typeface="Arial"/>
                </a:rPr>
                <a:t> = .039</a:t>
              </a:r>
              <a:endParaRPr lang="en-US" b="1" dirty="0">
                <a:solidFill>
                  <a:srgbClr val="11520F"/>
                </a:solidFill>
                <a:latin typeface="Arial"/>
                <a:cs typeface="Arial"/>
              </a:endParaRPr>
            </a:p>
          </p:txBody>
        </p:sp>
      </p:grpSp>
      <p:grpSp>
        <p:nvGrpSpPr>
          <p:cNvPr id="3" name="Group 2">
            <a:extLst>
              <a:ext uri="{FF2B5EF4-FFF2-40B4-BE49-F238E27FC236}">
                <a16:creationId xmlns:a16="http://schemas.microsoft.com/office/drawing/2014/main" id="{E2551AC5-4C8C-4242-82EB-50981D011525}"/>
              </a:ext>
            </a:extLst>
          </p:cNvPr>
          <p:cNvGrpSpPr/>
          <p:nvPr/>
        </p:nvGrpSpPr>
        <p:grpSpPr>
          <a:xfrm>
            <a:off x="4571991" y="2273689"/>
            <a:ext cx="3310286" cy="3748150"/>
            <a:chOff x="6188600" y="2121024"/>
            <a:chExt cx="4019284" cy="4303923"/>
          </a:xfrm>
        </p:grpSpPr>
        <p:pic>
          <p:nvPicPr>
            <p:cNvPr id="12" name="Picture 11">
              <a:extLst>
                <a:ext uri="{FF2B5EF4-FFF2-40B4-BE49-F238E27FC236}">
                  <a16:creationId xmlns:a16="http://schemas.microsoft.com/office/drawing/2014/main" id="{A704B2C9-DF7B-3C46-B08E-A04C5A871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600" y="2121024"/>
              <a:ext cx="3657600" cy="3657600"/>
            </a:xfrm>
            <a:prstGeom prst="rect">
              <a:avLst/>
            </a:prstGeom>
          </p:spPr>
        </p:pic>
        <p:sp>
          <p:nvSpPr>
            <p:cNvPr id="14" name="TextBox 13">
              <a:extLst>
                <a:ext uri="{FF2B5EF4-FFF2-40B4-BE49-F238E27FC236}">
                  <a16:creationId xmlns:a16="http://schemas.microsoft.com/office/drawing/2014/main" id="{841EC6B8-0FEC-6644-9669-B15704EFD030}"/>
                </a:ext>
              </a:extLst>
            </p:cNvPr>
            <p:cNvSpPr txBox="1"/>
            <p:nvPr/>
          </p:nvSpPr>
          <p:spPr>
            <a:xfrm>
              <a:off x="6766567" y="5470730"/>
              <a:ext cx="3441317" cy="954217"/>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1.49,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13.95, </a:t>
              </a:r>
              <a:r>
                <a:rPr lang="en-US" i="1" dirty="0">
                  <a:solidFill>
                    <a:srgbClr val="11520F"/>
                  </a:solidFill>
                  <a:latin typeface="Arial"/>
                  <a:cs typeface="Arial"/>
                </a:rPr>
                <a:t>p</a:t>
              </a:r>
              <a:r>
                <a:rPr lang="en-US" dirty="0">
                  <a:solidFill>
                    <a:srgbClr val="11520F"/>
                  </a:solidFill>
                  <a:latin typeface="Arial"/>
                  <a:cs typeface="Arial"/>
                </a:rPr>
                <a:t> &lt; .001</a:t>
              </a:r>
              <a:endParaRPr lang="en-US" b="1" dirty="0">
                <a:solidFill>
                  <a:srgbClr val="11520F"/>
                </a:solidFill>
                <a:latin typeface="Arial"/>
                <a:cs typeface="Arial"/>
              </a:endParaRPr>
            </a:p>
          </p:txBody>
        </p:sp>
      </p:grpSp>
      <p:pic>
        <p:nvPicPr>
          <p:cNvPr id="9" name="Picture 8">
            <a:extLst>
              <a:ext uri="{FF2B5EF4-FFF2-40B4-BE49-F238E27FC236}">
                <a16:creationId xmlns:a16="http://schemas.microsoft.com/office/drawing/2014/main" id="{9E6C293D-44B0-2F41-B714-874A91D8F3E6}"/>
              </a:ext>
            </a:extLst>
          </p:cNvPr>
          <p:cNvPicPr/>
          <p:nvPr/>
        </p:nvPicPr>
        <p:blipFill rotWithShape="1">
          <a:blip r:embed="rId4"/>
          <a:srcRect l="60442" t="76730" r="2353" b="13051"/>
          <a:stretch/>
        </p:blipFill>
        <p:spPr>
          <a:xfrm>
            <a:off x="7206059" y="2125266"/>
            <a:ext cx="1652417" cy="548640"/>
          </a:xfrm>
          <a:prstGeom prst="rect">
            <a:avLst/>
          </a:prstGeom>
          <a:ln w="28575">
            <a:solidFill>
              <a:srgbClr val="11520F"/>
            </a:solidFill>
          </a:ln>
        </p:spPr>
      </p:pic>
    </p:spTree>
    <p:extLst>
      <p:ext uri="{BB962C8B-B14F-4D97-AF65-F5344CB8AC3E}">
        <p14:creationId xmlns:p14="http://schemas.microsoft.com/office/powerpoint/2010/main" val="19276975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context effects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471082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Autofit/>
          </a:bodyPr>
          <a:lstStyle/>
          <a:p>
            <a:pPr algn="ctr"/>
            <a:r>
              <a:rPr lang="en-US" sz="4000" dirty="0"/>
              <a:t>Relative influence of child &amp; classroom characteristics</a:t>
            </a:r>
          </a:p>
        </p:txBody>
      </p:sp>
      <p:sp>
        <p:nvSpPr>
          <p:cNvPr id="729091" name="Rectangle 3"/>
          <p:cNvSpPr>
            <a:spLocks noGrp="1" noChangeArrowheads="1"/>
          </p:cNvSpPr>
          <p:nvPr>
            <p:ph type="body" idx="4294967295"/>
          </p:nvPr>
        </p:nvSpPr>
        <p:spPr>
          <a:xfrm>
            <a:off x="457200" y="1524000"/>
            <a:ext cx="8229600" cy="4800600"/>
          </a:xfrm>
          <a:prstGeom prst="rect">
            <a:avLst/>
          </a:prstGeom>
        </p:spPr>
        <p:txBody>
          <a:bodyPr>
            <a:normAutofit fontScale="77500" lnSpcReduction="20000"/>
          </a:bodyPr>
          <a:lstStyle/>
          <a:p>
            <a:r>
              <a:rPr lang="en-US" dirty="0"/>
              <a:t>Preschoolers sensitive to contextual influences on social interaction skills</a:t>
            </a:r>
          </a:p>
          <a:p>
            <a:pPr lvl="1"/>
            <a:r>
              <a:rPr lang="en-US" dirty="0"/>
              <a:t>Adaptive outcomes depend on </a:t>
            </a:r>
            <a:r>
              <a:rPr lang="en-US" i="1" dirty="0"/>
              <a:t>goodness-of-fit</a:t>
            </a:r>
            <a:r>
              <a:rPr lang="en-US" dirty="0"/>
              <a:t> between child characteristics and context</a:t>
            </a:r>
          </a:p>
          <a:p>
            <a:pPr lvl="1"/>
            <a:endParaRPr lang="en-US" dirty="0"/>
          </a:p>
          <a:p>
            <a:pPr lvl="1"/>
            <a:r>
              <a:rPr lang="en-US" b="1" dirty="0"/>
              <a:t>Child characteristics</a:t>
            </a:r>
          </a:p>
          <a:p>
            <a:pPr lvl="2"/>
            <a:r>
              <a:rPr lang="en-US" dirty="0"/>
              <a:t>Age</a:t>
            </a:r>
          </a:p>
          <a:p>
            <a:pPr lvl="2"/>
            <a:r>
              <a:rPr lang="en-US" dirty="0"/>
              <a:t>Gender </a:t>
            </a:r>
          </a:p>
          <a:p>
            <a:pPr lvl="2"/>
            <a:r>
              <a:rPr lang="en-US" dirty="0"/>
              <a:t>Ethnicity</a:t>
            </a:r>
          </a:p>
          <a:p>
            <a:pPr lvl="2"/>
            <a:r>
              <a:rPr lang="en-US" dirty="0"/>
              <a:t>Ethnic match</a:t>
            </a:r>
          </a:p>
          <a:p>
            <a:pPr lvl="2"/>
            <a:r>
              <a:rPr lang="en-US" dirty="0"/>
              <a:t>Language match</a:t>
            </a:r>
          </a:p>
          <a:p>
            <a:pPr lvl="1"/>
            <a:endParaRPr lang="en-US" dirty="0"/>
          </a:p>
          <a:p>
            <a:pPr lvl="1"/>
            <a:r>
              <a:rPr lang="en-US" b="1" dirty="0"/>
              <a:t>Classroom characteristics</a:t>
            </a:r>
          </a:p>
          <a:p>
            <a:pPr lvl="2"/>
            <a:r>
              <a:rPr lang="en-US" dirty="0"/>
              <a:t>Classroom diversity</a:t>
            </a:r>
          </a:p>
          <a:p>
            <a:pPr lvl="2"/>
            <a:r>
              <a:rPr lang="en-US" dirty="0"/>
              <a:t>Entry policy</a:t>
            </a:r>
          </a:p>
          <a:p>
            <a:endParaRPr lang="en-US" dirty="0"/>
          </a:p>
        </p:txBody>
      </p:sp>
      <p:sp>
        <p:nvSpPr>
          <p:cNvPr id="2" name="Rectangle 1"/>
          <p:cNvSpPr>
            <a:spLocks noChangeArrowheads="1"/>
          </p:cNvSpPr>
          <p:nvPr/>
        </p:nvSpPr>
        <p:spPr bwMode="auto">
          <a:xfrm>
            <a:off x="0" y="-945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p:cNvSpPr/>
          <p:nvPr/>
        </p:nvSpPr>
        <p:spPr>
          <a:xfrm>
            <a:off x="4876800" y="5113385"/>
            <a:ext cx="4572000" cy="1077218"/>
          </a:xfrm>
          <a:prstGeom prst="rect">
            <a:avLst/>
          </a:prstGeom>
        </p:spPr>
        <p:txBody>
          <a:bodyPr>
            <a:spAutoFit/>
          </a:bodyPr>
          <a:lstStyle/>
          <a:p>
            <a:pPr lvl="0"/>
            <a:r>
              <a:rPr lang="en-US" altLang="en-US" sz="1600" dirty="0">
                <a:solidFill>
                  <a:srgbClr val="000000"/>
                </a:solidFill>
                <a:latin typeface="Arial" panose="020B0604020202020204" pitchFamily="34" charset="0"/>
                <a:cs typeface="Arial" panose="020B0604020202020204" pitchFamily="34" charset="0"/>
              </a:rPr>
              <a:t>Howes, C., Sanders, K., &amp; Lee, L. (2008). Entering a new peer group in ethnically and linguistically diverse childcare classrooms. </a:t>
            </a:r>
            <a:r>
              <a:rPr lang="en-US" altLang="en-US" sz="1600" i="1" dirty="0">
                <a:solidFill>
                  <a:srgbClr val="000000"/>
                </a:solidFill>
                <a:latin typeface="Arial" panose="020B0604020202020204" pitchFamily="34" charset="0"/>
                <a:cs typeface="Arial" panose="020B0604020202020204" pitchFamily="34" charset="0"/>
              </a:rPr>
              <a:t>Social Development, 17</a:t>
            </a:r>
            <a:r>
              <a:rPr lang="en-US" altLang="en-US" sz="1600" dirty="0">
                <a:solidFill>
                  <a:srgbClr val="000000"/>
                </a:solidFill>
                <a:latin typeface="Arial" panose="020B0604020202020204" pitchFamily="34" charset="0"/>
                <a:cs typeface="Arial" panose="020B0604020202020204" pitchFamily="34" charset="0"/>
              </a:rPr>
              <a:t>,</a:t>
            </a:r>
            <a:endParaRPr lang="en-US" altLang="en-US" sz="1050" dirty="0"/>
          </a:p>
        </p:txBody>
      </p:sp>
    </p:spTree>
    <p:extLst>
      <p:ext uri="{BB962C8B-B14F-4D97-AF65-F5344CB8AC3E}">
        <p14:creationId xmlns:p14="http://schemas.microsoft.com/office/powerpoint/2010/main" val="1851592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3200" dirty="0"/>
              <a:t>Peer Interaction Measures</a:t>
            </a:r>
          </a:p>
        </p:txBody>
      </p:sp>
      <p:sp>
        <p:nvSpPr>
          <p:cNvPr id="72909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r>
              <a:rPr lang="en-US" dirty="0"/>
              <a:t>Revised Peer Play Scale </a:t>
            </a:r>
          </a:p>
          <a:p>
            <a:pPr lvl="2"/>
            <a:r>
              <a:rPr lang="en-US" dirty="0"/>
              <a:t>Peer engagement (parallel, simple social, reciprocal, cooperative, complex social)</a:t>
            </a:r>
          </a:p>
          <a:p>
            <a:pPr lvl="2"/>
            <a:r>
              <a:rPr lang="en-US" dirty="0"/>
              <a:t>Complex play (reciprocal, cooperative, complex social)</a:t>
            </a:r>
          </a:p>
          <a:p>
            <a:pPr lvl="1"/>
            <a:endParaRPr lang="en-US" dirty="0"/>
          </a:p>
          <a:p>
            <a:pPr lvl="1"/>
            <a:r>
              <a:rPr lang="en-US" dirty="0"/>
              <a:t>Affective Quality of Play</a:t>
            </a:r>
          </a:p>
          <a:p>
            <a:pPr lvl="2"/>
            <a:r>
              <a:rPr lang="en-US" dirty="0"/>
              <a:t>Anxious</a:t>
            </a:r>
          </a:p>
          <a:p>
            <a:pPr lvl="2"/>
            <a:r>
              <a:rPr lang="en-US" dirty="0"/>
              <a:t>Aggressive</a:t>
            </a:r>
          </a:p>
          <a:p>
            <a:pPr lvl="2"/>
            <a:r>
              <a:rPr lang="en-US" dirty="0" err="1"/>
              <a:t>Prosocial</a:t>
            </a:r>
            <a:endParaRPr lang="en-US" dirty="0"/>
          </a:p>
        </p:txBody>
      </p:sp>
    </p:spTree>
    <p:extLst>
      <p:ext uri="{BB962C8B-B14F-4D97-AF65-F5344CB8AC3E}">
        <p14:creationId xmlns:p14="http://schemas.microsoft.com/office/powerpoint/2010/main" val="5106107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3200" dirty="0"/>
              <a:t>Peer Interaction at Entry vs. 6 months</a:t>
            </a:r>
          </a:p>
        </p:txBody>
      </p:sp>
      <p:sp>
        <p:nvSpPr>
          <p:cNvPr id="72909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r>
              <a:rPr lang="en-US" dirty="0"/>
              <a:t>Proportion engaged increase with time</a:t>
            </a:r>
          </a:p>
          <a:p>
            <a:pPr lvl="1"/>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68086" y="2622413"/>
            <a:ext cx="8119262" cy="3571875"/>
          </a:xfrm>
          <a:prstGeom prst="rect">
            <a:avLst/>
          </a:prstGeom>
          <a:noFill/>
          <a:ln w="9525">
            <a:noFill/>
            <a:miter lim="800000"/>
            <a:headEnd/>
            <a:tailEnd/>
          </a:ln>
          <a:effectLst/>
        </p:spPr>
      </p:pic>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Proportion engaged increase with time</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Prosocial increase with time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695470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76200" y="155575"/>
            <a:ext cx="9067800" cy="1252538"/>
          </a:xfrm>
        </p:spPr>
        <p:txBody>
          <a:bodyPr/>
          <a:lstStyle/>
          <a:p>
            <a:pPr algn="ctr"/>
            <a:r>
              <a:rPr lang="en-US" altLang="en-US" sz="3200"/>
              <a:t>More diverse classes </a:t>
            </a:r>
            <a:r>
              <a:rPr lang="en-US" altLang="en-US" sz="3200">
                <a:sym typeface="Wingdings" panose="05000000000000000000" pitchFamily="2" charset="2"/>
              </a:rPr>
              <a:t> C</a:t>
            </a:r>
            <a:r>
              <a:rPr lang="en-US" altLang="en-US" sz="3200"/>
              <a:t>omplex Play increase </a:t>
            </a:r>
          </a:p>
        </p:txBody>
      </p:sp>
      <p:sp>
        <p:nvSpPr>
          <p:cNvPr id="120835" name="Rectangle 3"/>
          <p:cNvSpPr>
            <a:spLocks noGrp="1" noChangeArrowheads="1"/>
          </p:cNvSpPr>
          <p:nvPr>
            <p:ph type="body" idx="4294967295"/>
          </p:nvPr>
        </p:nvSpPr>
        <p:spPr>
          <a:xfrm>
            <a:off x="457200" y="1646238"/>
            <a:ext cx="8229600" cy="4525962"/>
          </a:xfrm>
        </p:spPr>
        <p:txBody>
          <a:bodyPr/>
          <a:lstStyle/>
          <a:p>
            <a:pPr lvl="1"/>
            <a:endParaRPr lang="en-US" altLang="en-US"/>
          </a:p>
        </p:txBody>
      </p:sp>
      <p:pic>
        <p:nvPicPr>
          <p:cNvPr id="1208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408113"/>
            <a:ext cx="6858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2"/>
          <p:cNvPicPr>
            <a:picLocks noChangeAspect="1" noChangeArrowheads="1"/>
          </p:cNvPicPr>
          <p:nvPr/>
        </p:nvPicPr>
        <p:blipFill>
          <a:blip r:embed="rId4">
            <a:extLst>
              <a:ext uri="{28A0092B-C50C-407E-A947-70E740481C1C}">
                <a14:useLocalDpi xmlns:a14="http://schemas.microsoft.com/office/drawing/2010/main" val="0"/>
              </a:ext>
            </a:extLst>
          </a:blip>
          <a:srcRect l="28326" t="4935" r="27412" b="22682"/>
          <a:stretch>
            <a:fillRect/>
          </a:stretch>
        </p:blipFill>
        <p:spPr bwMode="auto">
          <a:xfrm>
            <a:off x="5105400" y="2438400"/>
            <a:ext cx="4038600" cy="355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694363"/>
            <a:ext cx="4572000" cy="1076325"/>
          </a:xfrm>
          <a:prstGeom prst="rect">
            <a:avLst/>
          </a:prstGeom>
        </p:spPr>
        <p:txBody>
          <a:bodyPr>
            <a:spAutoFit/>
          </a:bodyPr>
          <a:lstStyle/>
          <a:p>
            <a:pPr>
              <a:defRPr/>
            </a:pPr>
            <a:r>
              <a:rPr lang="en-US" sz="3200" b="1" dirty="0">
                <a:solidFill>
                  <a:srgbClr val="F0AD00">
                    <a:satMod val="150000"/>
                  </a:srgbClr>
                </a:solidFill>
                <a:latin typeface="Corbel"/>
                <a:ea typeface="+mj-ea"/>
                <a:cs typeface="+mj-cs"/>
              </a:rPr>
              <a:t>particularly if ethnically matched peer present</a:t>
            </a:r>
            <a:endParaRPr lang="en-US" dirty="0"/>
          </a:p>
        </p:txBody>
      </p:sp>
      <p:cxnSp>
        <p:nvCxnSpPr>
          <p:cNvPr id="3" name="Straight Arrow Connector 2"/>
          <p:cNvCxnSpPr/>
          <p:nvPr/>
        </p:nvCxnSpPr>
        <p:spPr>
          <a:xfrm>
            <a:off x="228600" y="3962400"/>
            <a:ext cx="4572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8600" y="4876800"/>
            <a:ext cx="4572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5263" y="5486400"/>
            <a:ext cx="4572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4787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3200" dirty="0"/>
              <a:t>Anxiousness decreases for children who had a peer with shared home language</a:t>
            </a:r>
          </a:p>
        </p:txBody>
      </p:sp>
      <p:sp>
        <p:nvSpPr>
          <p:cNvPr id="72909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endParaRPr lang="en-US" dirty="0"/>
          </a:p>
          <a:p>
            <a:pPr lvl="1"/>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60829" y="2362200"/>
            <a:ext cx="9121368" cy="3971925"/>
          </a:xfrm>
          <a:prstGeom prst="rect">
            <a:avLst/>
          </a:prstGeom>
          <a:noFill/>
          <a:ln w="9525">
            <a:noFill/>
            <a:miter lim="800000"/>
            <a:headEnd/>
            <a:tailEnd/>
          </a:ln>
          <a:effectLst/>
        </p:spPr>
      </p:pic>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Younger children decreased more (b/c very high to start with)</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Children who had a peer with shared home language had larger decreases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p:cNvSpPr/>
          <p:nvPr/>
        </p:nvSpPr>
        <p:spPr>
          <a:xfrm>
            <a:off x="5791200" y="5029200"/>
            <a:ext cx="914400" cy="304800"/>
          </a:xfrm>
          <a:prstGeom prst="rect">
            <a:avLst/>
          </a:prstGeom>
          <a:noFill/>
          <a:ln w="920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4330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4000" dirty="0"/>
              <a:t>Aggression </a:t>
            </a:r>
          </a:p>
        </p:txBody>
      </p:sp>
      <p:sp>
        <p:nvSpPr>
          <p:cNvPr id="729091" name="Rectangle 3"/>
          <p:cNvSpPr>
            <a:spLocks noGrp="1" noChangeArrowheads="1"/>
          </p:cNvSpPr>
          <p:nvPr>
            <p:ph type="body" idx="4294967295"/>
          </p:nvPr>
        </p:nvSpPr>
        <p:spPr>
          <a:xfrm>
            <a:off x="457200" y="1524000"/>
            <a:ext cx="8229600" cy="4526280"/>
          </a:xfrm>
          <a:prstGeom prst="rect">
            <a:avLst/>
          </a:prstGeom>
        </p:spPr>
        <p:txBody>
          <a:bodyPr>
            <a:normAutofit/>
          </a:bodyPr>
          <a:lstStyle/>
          <a:p>
            <a:r>
              <a:rPr lang="en-US" dirty="0"/>
              <a:t>African-Americans had greatest increase in aggression </a:t>
            </a:r>
            <a:r>
              <a:rPr lang="en-US" i="1" dirty="0"/>
              <a:t>if </a:t>
            </a:r>
            <a:r>
              <a:rPr lang="en-US" dirty="0"/>
              <a:t>no ethnically matched peer</a:t>
            </a:r>
          </a:p>
          <a:p>
            <a:pPr lvl="1"/>
            <a:endParaRPr lang="en-US" dirty="0"/>
          </a:p>
          <a:p>
            <a:pPr lvl="1"/>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457200" y="2659440"/>
            <a:ext cx="6271212" cy="2602426"/>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685800" y="5381926"/>
            <a:ext cx="6085115" cy="637874"/>
          </a:xfrm>
          <a:prstGeom prst="rect">
            <a:avLst/>
          </a:prstGeom>
          <a:noFill/>
          <a:ln w="9525">
            <a:noFill/>
            <a:miter lim="800000"/>
            <a:headEnd/>
            <a:tailEnd/>
          </a:ln>
          <a:effectLst/>
        </p:spPr>
      </p:pic>
      <p:pic>
        <p:nvPicPr>
          <p:cNvPr id="4100" name="Picture 4"/>
          <p:cNvPicPr>
            <a:picLocks noChangeAspect="1" noChangeArrowheads="1"/>
          </p:cNvPicPr>
          <p:nvPr/>
        </p:nvPicPr>
        <p:blipFill rotWithShape="1">
          <a:blip r:embed="rId5" cstate="print"/>
          <a:srcRect l="3090" t="5814" r="7315"/>
          <a:stretch/>
        </p:blipFill>
        <p:spPr bwMode="auto">
          <a:xfrm>
            <a:off x="5105400" y="3379859"/>
            <a:ext cx="4038600" cy="2670421"/>
          </a:xfrm>
          <a:prstGeom prst="rect">
            <a:avLst/>
          </a:prstGeom>
          <a:noFill/>
          <a:ln w="9525">
            <a:noFill/>
            <a:miter lim="800000"/>
            <a:headEnd/>
            <a:tailEnd/>
          </a:ln>
          <a:effectLst/>
        </p:spPr>
      </p:pic>
    </p:spTree>
    <p:extLst>
      <p:ext uri="{BB962C8B-B14F-4D97-AF65-F5344CB8AC3E}">
        <p14:creationId xmlns:p14="http://schemas.microsoft.com/office/powerpoint/2010/main" val="23803430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3" name="Content Placeholder 2"/>
          <p:cNvSpPr>
            <a:spLocks noGrp="1"/>
          </p:cNvSpPr>
          <p:nvPr>
            <p:ph idx="1"/>
          </p:nvPr>
        </p:nvSpPr>
        <p:spPr>
          <a:xfrm>
            <a:off x="457200" y="1775191"/>
            <a:ext cx="7924800" cy="4625609"/>
          </a:xfrm>
        </p:spPr>
        <p:txBody>
          <a:bodyPr>
            <a:normAutofit/>
          </a:bodyPr>
          <a:lstStyle/>
          <a:p>
            <a:pPr marL="438912" lvl="1" indent="-320040">
              <a:spcBef>
                <a:spcPts val="0"/>
              </a:spcBef>
              <a:buClr>
                <a:schemeClr val="accent1"/>
              </a:buClr>
              <a:buSzPct val="80000"/>
              <a:buFont typeface="Wingdings 2"/>
              <a:buChar char=""/>
            </a:pPr>
            <a:r>
              <a:rPr lang="en-US" dirty="0">
                <a:latin typeface="Times New Roman" panose="02020603050405020304" pitchFamily="18" charset="0"/>
                <a:cs typeface="Times New Roman" panose="02020603050405020304" pitchFamily="18" charset="0"/>
              </a:rPr>
              <a:t>Classroom variations accounted for up to 72 percent of the variance in complex play and at least 50 percent of the variance in peer ratings (anxiousness ratings).</a:t>
            </a:r>
          </a:p>
          <a:p>
            <a:pPr marL="438912" lvl="1" indent="-320040">
              <a:spcBef>
                <a:spcPts val="0"/>
              </a:spcBef>
              <a:buClr>
                <a:schemeClr val="accent1"/>
              </a:buClr>
              <a:buSzPct val="80000"/>
              <a:buFont typeface="Wingdings 2"/>
              <a:buChar char=""/>
            </a:pPr>
            <a:r>
              <a:rPr lang="en-US" dirty="0">
                <a:latin typeface="Times New Roman" panose="02020603050405020304" pitchFamily="18" charset="0"/>
                <a:cs typeface="Times New Roman" panose="02020603050405020304" pitchFamily="18" charset="0"/>
              </a:rPr>
              <a:t>The classroom context (nesting of children within classroom, diversity, and entry policy) accounted for more of the variance in both complex play and peer anxiousness ratings than did child characteristics.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2832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subTitle" idx="1"/>
          </p:nvPr>
        </p:nvSpPr>
        <p:spPr>
          <a:xfrm>
            <a:off x="7723727" y="5290112"/>
            <a:ext cx="1889400" cy="551400"/>
          </a:xfrm>
          <a:prstGeom prst="rect">
            <a:avLst/>
          </a:prstGeom>
        </p:spPr>
        <p:txBody>
          <a:bodyPr spcFirstLastPara="1" wrap="square" lIns="91425" tIns="91425" rIns="91425" bIns="91425" anchor="t" anchorCtr="0">
            <a:normAutofit/>
          </a:bodyPr>
          <a:lstStyle/>
          <a:p>
            <a:pPr marL="0" indent="0"/>
            <a:r>
              <a:rPr lang="en" sz="1400" dirty="0"/>
              <a:t>Mendez</a:t>
            </a:r>
            <a:endParaRPr sz="1400" dirty="0"/>
          </a:p>
        </p:txBody>
      </p:sp>
      <p:pic>
        <p:nvPicPr>
          <p:cNvPr id="278" name="Google Shape;278;p13"/>
          <p:cNvPicPr preferRelativeResize="0"/>
          <p:nvPr/>
        </p:nvPicPr>
        <p:blipFill>
          <a:blip r:embed="rId3">
            <a:alphaModFix/>
          </a:blip>
          <a:stretch>
            <a:fillRect/>
          </a:stretch>
        </p:blipFill>
        <p:spPr>
          <a:xfrm>
            <a:off x="1206750" y="1511650"/>
            <a:ext cx="7016876" cy="342187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endParaRPr/>
          </a:p>
        </p:txBody>
      </p:sp>
      <p:sp>
        <p:nvSpPr>
          <p:cNvPr id="284" name="Google Shape;284;p14"/>
          <p:cNvSpPr txBox="1">
            <a:spLocks noGrp="1"/>
          </p:cNvSpPr>
          <p:nvPr>
            <p:ph type="body" idx="1"/>
          </p:nvPr>
        </p:nvSpPr>
        <p:spPr>
          <a:xfrm>
            <a:off x="1303800" y="2847300"/>
            <a:ext cx="6047400" cy="879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85" name="Google Shape;285;p14"/>
          <p:cNvPicPr preferRelativeResize="0"/>
          <p:nvPr/>
        </p:nvPicPr>
        <p:blipFill>
          <a:blip r:embed="rId3">
            <a:alphaModFix/>
          </a:blip>
          <a:stretch>
            <a:fillRect/>
          </a:stretch>
        </p:blipFill>
        <p:spPr>
          <a:xfrm>
            <a:off x="158338" y="4072350"/>
            <a:ext cx="8827320" cy="999300"/>
          </a:xfrm>
          <a:prstGeom prst="rect">
            <a:avLst/>
          </a:prstGeom>
          <a:noFill/>
          <a:ln>
            <a:noFill/>
          </a:ln>
        </p:spPr>
      </p:pic>
      <p:pic>
        <p:nvPicPr>
          <p:cNvPr id="286" name="Google Shape;286;p14"/>
          <p:cNvPicPr preferRelativeResize="0"/>
          <p:nvPr/>
        </p:nvPicPr>
        <p:blipFill>
          <a:blip r:embed="rId4">
            <a:alphaModFix/>
          </a:blip>
          <a:stretch>
            <a:fillRect/>
          </a:stretch>
        </p:blipFill>
        <p:spPr>
          <a:xfrm>
            <a:off x="283875" y="1103124"/>
            <a:ext cx="7425774" cy="2825525"/>
          </a:xfrm>
          <a:prstGeom prst="rect">
            <a:avLst/>
          </a:prstGeom>
          <a:noFill/>
          <a:ln>
            <a:noFill/>
          </a:ln>
        </p:spPr>
      </p:pic>
      <p:sp>
        <p:nvSpPr>
          <p:cNvPr id="287" name="Google Shape;287;p14"/>
          <p:cNvSpPr txBox="1"/>
          <p:nvPr/>
        </p:nvSpPr>
        <p:spPr>
          <a:xfrm>
            <a:off x="283875" y="5215350"/>
            <a:ext cx="6191700" cy="878100"/>
          </a:xfrm>
          <a:prstGeom prst="rect">
            <a:avLst/>
          </a:prstGeom>
          <a:noFill/>
          <a:ln>
            <a:noFill/>
          </a:ln>
        </p:spPr>
        <p:txBody>
          <a:bodyPr spcFirstLastPara="1" wrap="square" lIns="91425" tIns="91425" rIns="91425" bIns="91425" anchor="t" anchorCtr="0">
            <a:spAutoFit/>
          </a:bodyPr>
          <a:lstStyle/>
          <a:p>
            <a:pPr eaLnBrk="1" fontAlgn="auto" hangingPunct="1">
              <a:lnSpc>
                <a:spcPct val="115000"/>
              </a:lnSpc>
              <a:spcBef>
                <a:spcPts val="0"/>
              </a:spcBef>
              <a:spcAft>
                <a:spcPts val="0"/>
              </a:spcAft>
              <a:buClr>
                <a:srgbClr val="000000"/>
              </a:buClr>
            </a:pPr>
            <a:r>
              <a:rPr lang="en" sz="1350" kern="0">
                <a:solidFill>
                  <a:srgbClr val="000000"/>
                </a:solidFill>
                <a:latin typeface="Arial"/>
                <a:cs typeface="Arial"/>
                <a:sym typeface="Arial"/>
              </a:rPr>
              <a:t>See:</a:t>
            </a:r>
            <a:r>
              <a:rPr lang="en" sz="1350" kern="0">
                <a:solidFill>
                  <a:srgbClr val="FFFFFF"/>
                </a:solidFill>
                <a:uFill>
                  <a:noFill/>
                </a:uFill>
                <a:latin typeface="Arial"/>
                <a:cs typeface="Arial"/>
                <a:sym typeface="Arial"/>
                <a:hlinkClick r:id="rId5">
                  <a:extLst>
                    <a:ext uri="{A12FA001-AC4F-418D-AE19-62706E023703}">
                      <ahyp:hlinkClr xmlns:ahyp="http://schemas.microsoft.com/office/drawing/2018/hyperlinkcolor" val="tx"/>
                    </a:ext>
                  </a:extLst>
                </a:hlinkClick>
              </a:rPr>
              <a:t> </a:t>
            </a:r>
            <a:r>
              <a:rPr lang="en" sz="1350" u="sng" kern="0">
                <a:solidFill>
                  <a:srgbClr val="27278B"/>
                </a:solidFill>
                <a:latin typeface="Arial"/>
                <a:cs typeface="Arial"/>
                <a:sym typeface="Arial"/>
                <a:hlinkClick r:id="rId5"/>
              </a:rPr>
              <a:t>http://www.fldoe.org/core/fileparse.php/7690/urlt/ESEGifted17English.pdf</a:t>
            </a:r>
            <a:endParaRPr sz="1350" u="sng" kern="0">
              <a:solidFill>
                <a:srgbClr val="27278B"/>
              </a:solidFill>
              <a:latin typeface="Arial"/>
              <a:cs typeface="Arial"/>
              <a:sym typeface="Arial"/>
            </a:endParaRPr>
          </a:p>
          <a:p>
            <a:pPr eaLnBrk="1" fontAlgn="auto" hangingPunct="1">
              <a:lnSpc>
                <a:spcPct val="115000"/>
              </a:lnSpc>
              <a:spcBef>
                <a:spcPts val="0"/>
              </a:spcBef>
              <a:spcAft>
                <a:spcPts val="0"/>
              </a:spcAft>
              <a:buClr>
                <a:srgbClr val="000000"/>
              </a:buClr>
            </a:pPr>
            <a:r>
              <a:rPr lang="en" sz="1350" u="sng" kern="0">
                <a:solidFill>
                  <a:srgbClr val="27278B"/>
                </a:solidFill>
                <a:latin typeface="Arial"/>
                <a:cs typeface="Arial"/>
                <a:sym typeface="Arial"/>
                <a:hlinkClick r:id="rId6"/>
              </a:rPr>
              <a:t>https://forms.dadeschools.net/webpdf/7082.pdf</a:t>
            </a:r>
            <a:endParaRPr sz="1350" u="sng" kern="0">
              <a:solidFill>
                <a:srgbClr val="27278B"/>
              </a:solidFill>
              <a:latin typeface="Arial"/>
              <a:cs typeface="Arial"/>
              <a:sym typeface="Arial"/>
            </a:endParaRPr>
          </a:p>
          <a:p>
            <a:pPr eaLnBrk="1" fontAlgn="auto" hangingPunct="1">
              <a:spcBef>
                <a:spcPts val="0"/>
              </a:spcBef>
              <a:spcAft>
                <a:spcPts val="0"/>
              </a:spcAft>
              <a:buClr>
                <a:srgbClr val="000000"/>
              </a:buClr>
            </a:pPr>
            <a:endParaRPr sz="1400" kern="0">
              <a:solidFill>
                <a:srgbClr val="000000"/>
              </a:solidFill>
              <a:latin typeface="Nunito"/>
              <a:ea typeface="Nunito"/>
              <a:cs typeface="Nunito"/>
              <a:sym typeface="Nunito"/>
            </a:endParaRPr>
          </a:p>
        </p:txBody>
      </p:sp>
      <p:sp>
        <p:nvSpPr>
          <p:cNvPr id="288" name="Google Shape;288;p14"/>
          <p:cNvSpPr txBox="1">
            <a:spLocks noGrp="1"/>
          </p:cNvSpPr>
          <p:nvPr>
            <p:ph type="subTitle" idx="4294967295"/>
          </p:nvPr>
        </p:nvSpPr>
        <p:spPr>
          <a:xfrm>
            <a:off x="7254600" y="5218550"/>
            <a:ext cx="1889400" cy="551400"/>
          </a:xfrm>
          <a:prstGeom prst="rect">
            <a:avLst/>
          </a:prstGeom>
        </p:spPr>
        <p:txBody>
          <a:bodyPr spcFirstLastPara="1" wrap="square" lIns="91425" tIns="91425" rIns="91425" bIns="91425" anchor="t" anchorCtr="0">
            <a:normAutofit/>
          </a:bodyPr>
          <a:lstStyle/>
          <a:p>
            <a:pPr marL="0" indent="0">
              <a:spcAft>
                <a:spcPts val="1200"/>
              </a:spcAft>
              <a:buNone/>
            </a:pPr>
            <a:r>
              <a:rPr lang="en" sz="1400"/>
              <a:t>Brodar</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3E3BBE90-7EDE-5F46-85D3-EAE8F21286F9}"/>
              </a:ext>
            </a:extLst>
          </p:cNvPr>
          <p:cNvSpPr>
            <a:spLocks noGrp="1"/>
          </p:cNvSpPr>
          <p:nvPr>
            <p:ph type="title"/>
          </p:nvPr>
        </p:nvSpPr>
        <p:spPr/>
        <p:txBody>
          <a:bodyPr vert="horz" lIns="68580" tIns="34290" rIns="68580" bIns="34290" rtlCol="0" anchor="ctr">
            <a:normAutofit fontScale="90000"/>
            <a:scene3d>
              <a:camera prst="orthographicFront"/>
              <a:lightRig rig="threePt" dir="t">
                <a:rot lat="0" lon="0" rev="4800000"/>
              </a:lightRig>
            </a:scene3d>
            <a:sp3d prstMaterial="matte">
              <a:bevelT w="50800" h="10160"/>
            </a:sp3d>
          </a:bodyPr>
          <a:lstStyle/>
          <a:p>
            <a:pPr algn="ctr"/>
            <a:r>
              <a:rPr lang="en-US" sz="2800" dirty="0">
                <a:latin typeface="Avenir Next LT Pro Light" panose="020B0504020202020204" pitchFamily="34" charset="77"/>
              </a:rPr>
              <a:t>The quantity and quality of teacher speech predicted the quantity and quality of child speech, but...</a:t>
            </a:r>
          </a:p>
        </p:txBody>
      </p:sp>
      <p:grpSp>
        <p:nvGrpSpPr>
          <p:cNvPr id="5" name="Group 4">
            <a:extLst>
              <a:ext uri="{FF2B5EF4-FFF2-40B4-BE49-F238E27FC236}">
                <a16:creationId xmlns:a16="http://schemas.microsoft.com/office/drawing/2014/main" id="{86888538-480E-744F-99CA-8CE3ADE5B6AE}"/>
              </a:ext>
            </a:extLst>
          </p:cNvPr>
          <p:cNvGrpSpPr/>
          <p:nvPr/>
        </p:nvGrpSpPr>
        <p:grpSpPr>
          <a:xfrm>
            <a:off x="1634903" y="2125266"/>
            <a:ext cx="3526496" cy="4172827"/>
            <a:chOff x="2179871" y="1690688"/>
            <a:chExt cx="4701994" cy="5563769"/>
          </a:xfrm>
        </p:grpSpPr>
        <p:pic>
          <p:nvPicPr>
            <p:cNvPr id="10" name="Picture 9">
              <a:extLst>
                <a:ext uri="{FF2B5EF4-FFF2-40B4-BE49-F238E27FC236}">
                  <a16:creationId xmlns:a16="http://schemas.microsoft.com/office/drawing/2014/main" id="{0EC03F58-8855-984D-99A2-0510F15B4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871" y="1690688"/>
              <a:ext cx="4701994" cy="4701994"/>
            </a:xfrm>
            <a:prstGeom prst="rect">
              <a:avLst/>
            </a:prstGeom>
          </p:spPr>
        </p:pic>
        <p:sp>
          <p:nvSpPr>
            <p:cNvPr id="15" name="TextBox 14">
              <a:extLst>
                <a:ext uri="{FF2B5EF4-FFF2-40B4-BE49-F238E27FC236}">
                  <a16:creationId xmlns:a16="http://schemas.microsoft.com/office/drawing/2014/main" id="{126A16AC-F51A-9441-B770-FE66EB21CAB5}"/>
                </a:ext>
              </a:extLst>
            </p:cNvPr>
            <p:cNvSpPr txBox="1"/>
            <p:nvPr/>
          </p:nvSpPr>
          <p:spPr>
            <a:xfrm>
              <a:off x="3202970" y="6392682"/>
              <a:ext cx="3441317" cy="861775"/>
            </a:xfrm>
            <a:prstGeom prst="rect">
              <a:avLst/>
            </a:prstGeom>
            <a:noFill/>
          </p:spPr>
          <p:txBody>
            <a:bodyPr wrap="square" rtlCol="0">
              <a:spAutoFit/>
            </a:bodyPr>
            <a:lstStyle/>
            <a:p>
              <a:pPr algn="ctr"/>
              <a:r>
                <a:rPr lang="en-US" i="1" dirty="0">
                  <a:solidFill>
                    <a:srgbClr val="11520F"/>
                  </a:solidFill>
                  <a:latin typeface="Arial"/>
                  <a:cs typeface="Arial"/>
                </a:rPr>
                <a:t>b</a:t>
              </a:r>
              <a:r>
                <a:rPr lang="en-US" dirty="0">
                  <a:solidFill>
                    <a:srgbClr val="11520F"/>
                  </a:solidFill>
                  <a:latin typeface="Arial"/>
                  <a:cs typeface="Arial"/>
                </a:rPr>
                <a:t> = .14,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8.97, </a:t>
              </a:r>
              <a:r>
                <a:rPr lang="en-US" i="1" dirty="0">
                  <a:solidFill>
                    <a:srgbClr val="11520F"/>
                  </a:solidFill>
                  <a:latin typeface="Arial"/>
                  <a:cs typeface="Arial"/>
                </a:rPr>
                <a:t>p</a:t>
              </a:r>
              <a:r>
                <a:rPr lang="en-US" dirty="0">
                  <a:solidFill>
                    <a:srgbClr val="11520F"/>
                  </a:solidFill>
                  <a:latin typeface="Arial"/>
                  <a:cs typeface="Arial"/>
                </a:rPr>
                <a:t> = .003</a:t>
              </a:r>
              <a:endParaRPr lang="en-US" b="1" dirty="0">
                <a:solidFill>
                  <a:srgbClr val="11520F"/>
                </a:solidFill>
                <a:latin typeface="Arial"/>
                <a:cs typeface="Arial"/>
              </a:endParaRPr>
            </a:p>
          </p:txBody>
        </p:sp>
      </p:grpSp>
      <p:grpSp>
        <p:nvGrpSpPr>
          <p:cNvPr id="6" name="Group 5">
            <a:extLst>
              <a:ext uri="{FF2B5EF4-FFF2-40B4-BE49-F238E27FC236}">
                <a16:creationId xmlns:a16="http://schemas.microsoft.com/office/drawing/2014/main" id="{5240A64C-2638-4047-8613-48A870033BD3}"/>
              </a:ext>
            </a:extLst>
          </p:cNvPr>
          <p:cNvGrpSpPr/>
          <p:nvPr/>
        </p:nvGrpSpPr>
        <p:grpSpPr>
          <a:xfrm>
            <a:off x="5430389" y="2150973"/>
            <a:ext cx="3500790" cy="4147120"/>
            <a:chOff x="7240519" y="1724963"/>
            <a:chExt cx="4667720" cy="5529494"/>
          </a:xfrm>
        </p:grpSpPr>
        <p:pic>
          <p:nvPicPr>
            <p:cNvPr id="11" name="Picture 10">
              <a:extLst>
                <a:ext uri="{FF2B5EF4-FFF2-40B4-BE49-F238E27FC236}">
                  <a16:creationId xmlns:a16="http://schemas.microsoft.com/office/drawing/2014/main" id="{4D71A438-7E30-2F4F-B21E-E46ABBF49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519" y="1724963"/>
              <a:ext cx="4667720" cy="4667720"/>
            </a:xfrm>
            <a:prstGeom prst="rect">
              <a:avLst/>
            </a:prstGeom>
          </p:spPr>
        </p:pic>
        <p:sp>
          <p:nvSpPr>
            <p:cNvPr id="16" name="TextBox 15">
              <a:extLst>
                <a:ext uri="{FF2B5EF4-FFF2-40B4-BE49-F238E27FC236}">
                  <a16:creationId xmlns:a16="http://schemas.microsoft.com/office/drawing/2014/main" id="{62A6547A-2B26-8346-9610-CD2304BE1221}"/>
                </a:ext>
              </a:extLst>
            </p:cNvPr>
            <p:cNvSpPr txBox="1"/>
            <p:nvPr/>
          </p:nvSpPr>
          <p:spPr>
            <a:xfrm>
              <a:off x="8466922" y="6392682"/>
              <a:ext cx="3441317" cy="861775"/>
            </a:xfrm>
            <a:prstGeom prst="rect">
              <a:avLst/>
            </a:prstGeom>
            <a:noFill/>
          </p:spPr>
          <p:txBody>
            <a:bodyPr wrap="square" rtlCol="0">
              <a:spAutoFit/>
            </a:bodyPr>
            <a:lstStyle/>
            <a:p>
              <a:r>
                <a:rPr lang="en-US" i="1" dirty="0">
                  <a:solidFill>
                    <a:srgbClr val="11520F"/>
                  </a:solidFill>
                  <a:latin typeface="Arial"/>
                  <a:cs typeface="Arial"/>
                </a:rPr>
                <a:t>b</a:t>
              </a:r>
              <a:r>
                <a:rPr lang="en-US" dirty="0">
                  <a:solidFill>
                    <a:srgbClr val="11520F"/>
                  </a:solidFill>
                  <a:latin typeface="Arial"/>
                  <a:cs typeface="Arial"/>
                </a:rPr>
                <a:t> = .20,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22.84, </a:t>
              </a:r>
              <a:r>
                <a:rPr lang="en-US" i="1" dirty="0">
                  <a:solidFill>
                    <a:srgbClr val="11520F"/>
                  </a:solidFill>
                  <a:latin typeface="Arial"/>
                  <a:cs typeface="Arial"/>
                </a:rPr>
                <a:t>p</a:t>
              </a:r>
              <a:r>
                <a:rPr lang="en-US" dirty="0">
                  <a:solidFill>
                    <a:srgbClr val="11520F"/>
                  </a:solidFill>
                  <a:latin typeface="Arial"/>
                  <a:cs typeface="Arial"/>
                </a:rPr>
                <a:t> &lt; .001</a:t>
              </a:r>
              <a:endParaRPr lang="en-US" b="1" dirty="0">
                <a:solidFill>
                  <a:srgbClr val="11520F"/>
                </a:solidFill>
                <a:latin typeface="Arial"/>
                <a:cs typeface="Arial"/>
              </a:endParaRPr>
            </a:p>
          </p:txBody>
        </p:sp>
      </p:grpSp>
      <p:pic>
        <p:nvPicPr>
          <p:cNvPr id="17" name="Picture 16">
            <a:extLst>
              <a:ext uri="{FF2B5EF4-FFF2-40B4-BE49-F238E27FC236}">
                <a16:creationId xmlns:a16="http://schemas.microsoft.com/office/drawing/2014/main" id="{F3B0F4D7-B389-054D-9818-26A82DBB72A4}"/>
              </a:ext>
            </a:extLst>
          </p:cNvPr>
          <p:cNvPicPr/>
          <p:nvPr/>
        </p:nvPicPr>
        <p:blipFill rotWithShape="1">
          <a:blip r:embed="rId4"/>
          <a:srcRect l="60442" t="76730" r="2353" b="13051"/>
          <a:stretch/>
        </p:blipFill>
        <p:spPr>
          <a:xfrm>
            <a:off x="55360" y="2150972"/>
            <a:ext cx="1583362" cy="487309"/>
          </a:xfrm>
          <a:prstGeom prst="rect">
            <a:avLst/>
          </a:prstGeom>
          <a:ln w="28575">
            <a:solidFill>
              <a:srgbClr val="11520F"/>
            </a:solidFill>
          </a:ln>
        </p:spPr>
      </p:pic>
    </p:spTree>
    <p:extLst>
      <p:ext uri="{BB962C8B-B14F-4D97-AF65-F5344CB8AC3E}">
        <p14:creationId xmlns:p14="http://schemas.microsoft.com/office/powerpoint/2010/main" val="756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latin typeface="Calibri"/>
                <a:ea typeface="Calibri"/>
                <a:cs typeface="Calibri"/>
                <a:sym typeface="Calibri"/>
              </a:rPr>
              <a:t>“Gifted and talented” programs </a:t>
            </a:r>
            <a:r>
              <a:rPr lang="en" sz="2400" u="sng">
                <a:latin typeface="Calibri"/>
                <a:ea typeface="Calibri"/>
                <a:cs typeface="Calibri"/>
                <a:sym typeface="Calibri"/>
              </a:rPr>
              <a:t>inequitably</a:t>
            </a:r>
            <a:r>
              <a:rPr lang="en" sz="2400">
                <a:latin typeface="Calibri"/>
                <a:ea typeface="Calibri"/>
                <a:cs typeface="Calibri"/>
                <a:sym typeface="Calibri"/>
              </a:rPr>
              <a:t> provide access to educational resources</a:t>
            </a:r>
            <a:endParaRPr sz="2400">
              <a:latin typeface="Calibri"/>
              <a:ea typeface="Calibri"/>
              <a:cs typeface="Calibri"/>
              <a:sym typeface="Calibri"/>
            </a:endParaRPr>
          </a:p>
          <a:p>
            <a:endParaRPr/>
          </a:p>
        </p:txBody>
      </p:sp>
      <p:sp>
        <p:nvSpPr>
          <p:cNvPr id="294" name="Google Shape;294;p15"/>
          <p:cNvSpPr txBox="1">
            <a:spLocks noGrp="1"/>
          </p:cNvSpPr>
          <p:nvPr>
            <p:ph type="body" idx="1"/>
          </p:nvPr>
        </p:nvSpPr>
        <p:spPr>
          <a:xfrm>
            <a:off x="416000" y="2455125"/>
            <a:ext cx="4971600" cy="3267000"/>
          </a:xfrm>
          <a:prstGeom prst="rect">
            <a:avLst/>
          </a:prstGeom>
        </p:spPr>
        <p:txBody>
          <a:bodyPr spcFirstLastPara="1" wrap="square" lIns="91425" tIns="91425" rIns="91425" bIns="91425" anchor="t" anchorCtr="0">
            <a:normAutofit lnSpcReduction="10000"/>
          </a:bodyPr>
          <a:lstStyle/>
          <a:p>
            <a:pPr marL="0" indent="0">
              <a:buNone/>
            </a:pPr>
            <a:r>
              <a:rPr lang="en" sz="1700">
                <a:solidFill>
                  <a:srgbClr val="000000"/>
                </a:solidFill>
                <a:latin typeface="Arial"/>
                <a:ea typeface="Arial"/>
                <a:cs typeface="Arial"/>
                <a:sym typeface="Arial"/>
              </a:rPr>
              <a:t>•</a:t>
            </a:r>
            <a:r>
              <a:rPr lang="en" sz="1700" b="1">
                <a:solidFill>
                  <a:srgbClr val="000000"/>
                </a:solidFill>
                <a:latin typeface="Calibri"/>
                <a:ea typeface="Calibri"/>
                <a:cs typeface="Calibri"/>
                <a:sym typeface="Calibri"/>
              </a:rPr>
              <a:t>K-12 participation in gifted and talented programs (2012 data):</a:t>
            </a:r>
            <a:endParaRPr sz="1700" b="1">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7.6% of White students</a:t>
            </a:r>
            <a:endParaRPr sz="1700">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4.6% of Hispanic students</a:t>
            </a:r>
            <a:endParaRPr sz="1700">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3.6% of Black students</a:t>
            </a:r>
            <a:endParaRPr sz="1700">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1.8% of English language learners</a:t>
            </a:r>
            <a:endParaRPr sz="1700">
              <a:solidFill>
                <a:srgbClr val="000000"/>
              </a:solidFill>
              <a:latin typeface="Calibri"/>
              <a:ea typeface="Calibri"/>
              <a:cs typeface="Calibri"/>
              <a:sym typeface="Calibri"/>
            </a:endParaRPr>
          </a:p>
          <a:p>
            <a:pPr marL="0" indent="0">
              <a:buNone/>
            </a:pPr>
            <a:r>
              <a:rPr lang="en" sz="1700">
                <a:solidFill>
                  <a:srgbClr val="000000"/>
                </a:solidFill>
                <a:latin typeface="Arial"/>
                <a:ea typeface="Arial"/>
                <a:cs typeface="Arial"/>
                <a:sym typeface="Arial"/>
              </a:rPr>
              <a:t>•</a:t>
            </a:r>
            <a:r>
              <a:rPr lang="en" sz="1700" b="1">
                <a:solidFill>
                  <a:srgbClr val="000000"/>
                </a:solidFill>
                <a:latin typeface="Calibri"/>
                <a:ea typeface="Calibri"/>
                <a:cs typeface="Calibri"/>
                <a:sym typeface="Calibri"/>
              </a:rPr>
              <a:t>Disparities persist despite changing eligibility criteria</a:t>
            </a:r>
            <a:endParaRPr sz="1700" b="1">
              <a:solidFill>
                <a:srgbClr val="000000"/>
              </a:solidFill>
              <a:latin typeface="Calibri"/>
              <a:ea typeface="Calibri"/>
              <a:cs typeface="Calibri"/>
              <a:sym typeface="Calibri"/>
            </a:endParaRPr>
          </a:p>
          <a:p>
            <a:pPr marL="0" indent="0">
              <a:buNone/>
            </a:pPr>
            <a:r>
              <a:rPr lang="en" sz="1700">
                <a:solidFill>
                  <a:srgbClr val="000000"/>
                </a:solidFill>
                <a:latin typeface="Arial"/>
                <a:ea typeface="Arial"/>
                <a:cs typeface="Arial"/>
                <a:sym typeface="Arial"/>
              </a:rPr>
              <a:t>•</a:t>
            </a:r>
            <a:r>
              <a:rPr lang="en" sz="1700" b="1">
                <a:solidFill>
                  <a:srgbClr val="000000"/>
                </a:solidFill>
                <a:latin typeface="Calibri"/>
                <a:ea typeface="Calibri"/>
                <a:cs typeface="Calibri"/>
                <a:sym typeface="Calibri"/>
              </a:rPr>
              <a:t>Likely because youth from underrepresented backgrounds are less likely to be referred for evaluation</a:t>
            </a:r>
            <a:endParaRPr sz="1700" b="1">
              <a:solidFill>
                <a:srgbClr val="000000"/>
              </a:solidFill>
              <a:latin typeface="Calibri"/>
              <a:ea typeface="Calibri"/>
              <a:cs typeface="Calibri"/>
              <a:sym typeface="Calibri"/>
            </a:endParaRPr>
          </a:p>
          <a:p>
            <a:pPr marL="0" indent="0">
              <a:spcAft>
                <a:spcPts val="1200"/>
              </a:spcAft>
              <a:buNone/>
            </a:pPr>
            <a:endParaRPr sz="1200">
              <a:solidFill>
                <a:srgbClr val="000000"/>
              </a:solidFill>
            </a:endParaRPr>
          </a:p>
        </p:txBody>
      </p:sp>
      <p:sp>
        <p:nvSpPr>
          <p:cNvPr id="295" name="Google Shape;295;p15"/>
          <p:cNvSpPr txBox="1">
            <a:spLocks noGrp="1"/>
          </p:cNvSpPr>
          <p:nvPr>
            <p:ph type="subTitle" idx="4294967295"/>
          </p:nvPr>
        </p:nvSpPr>
        <p:spPr>
          <a:xfrm>
            <a:off x="7711800" y="5294750"/>
            <a:ext cx="1889400" cy="551400"/>
          </a:xfrm>
          <a:prstGeom prst="rect">
            <a:avLst/>
          </a:prstGeom>
        </p:spPr>
        <p:txBody>
          <a:bodyPr spcFirstLastPara="1" wrap="square" lIns="91425" tIns="91425" rIns="91425" bIns="91425" anchor="t" anchorCtr="0">
            <a:normAutofit/>
          </a:bodyPr>
          <a:lstStyle/>
          <a:p>
            <a:pPr marL="0" indent="0">
              <a:spcAft>
                <a:spcPts val="1200"/>
              </a:spcAft>
              <a:buNone/>
            </a:pPr>
            <a:r>
              <a:rPr lang="en" sz="1400"/>
              <a:t>Brodar</a:t>
            </a:r>
            <a:endParaRPr sz="1400"/>
          </a:p>
        </p:txBody>
      </p:sp>
      <p:pic>
        <p:nvPicPr>
          <p:cNvPr id="296" name="Google Shape;296;p15"/>
          <p:cNvPicPr preferRelativeResize="0"/>
          <p:nvPr/>
        </p:nvPicPr>
        <p:blipFill>
          <a:blip r:embed="rId3">
            <a:alphaModFix/>
          </a:blip>
          <a:stretch>
            <a:fillRect/>
          </a:stretch>
        </p:blipFill>
        <p:spPr>
          <a:xfrm>
            <a:off x="5387600" y="2546201"/>
            <a:ext cx="3756400" cy="25812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Introduction of universal screening program in Broward County Schools provided natural experiment</a:t>
            </a:r>
            <a:endParaRPr sz="2400">
              <a:solidFill>
                <a:srgbClr val="000000"/>
              </a:solidFill>
              <a:latin typeface="Calibri"/>
              <a:ea typeface="Calibri"/>
              <a:cs typeface="Calibri"/>
              <a:sym typeface="Calibri"/>
            </a:endParaRPr>
          </a:p>
          <a:p>
            <a:endParaRPr>
              <a:solidFill>
                <a:srgbClr val="000000"/>
              </a:solidFill>
            </a:endParaRPr>
          </a:p>
        </p:txBody>
      </p:sp>
      <p:sp>
        <p:nvSpPr>
          <p:cNvPr id="302" name="Google Shape;302;p16"/>
          <p:cNvSpPr txBox="1">
            <a:spLocks noGrp="1"/>
          </p:cNvSpPr>
          <p:nvPr>
            <p:ph type="body" idx="1"/>
          </p:nvPr>
        </p:nvSpPr>
        <p:spPr>
          <a:xfrm>
            <a:off x="674575" y="2514400"/>
            <a:ext cx="7577100" cy="3287700"/>
          </a:xfrm>
          <a:prstGeom prst="rect">
            <a:avLst/>
          </a:prstGeom>
        </p:spPr>
        <p:txBody>
          <a:bodyPr spcFirstLastPara="1" wrap="square" lIns="91425" tIns="91425" rIns="91425" bIns="91425" anchor="t" anchorCtr="0">
            <a:normAutofit fontScale="77500" lnSpcReduction="20000"/>
          </a:bodyPr>
          <a:lstStyle/>
          <a:p>
            <a:pPr marL="0" indent="0">
              <a:buNone/>
            </a:pPr>
            <a:r>
              <a:rPr lang="en" sz="1800">
                <a:solidFill>
                  <a:srgbClr val="000000"/>
                </a:solidFill>
                <a:latin typeface="Arial"/>
                <a:ea typeface="Arial"/>
                <a:cs typeface="Arial"/>
                <a:sym typeface="Arial"/>
              </a:rPr>
              <a:t>•</a:t>
            </a:r>
            <a:r>
              <a:rPr lang="en" sz="1800" b="1">
                <a:solidFill>
                  <a:srgbClr val="000000"/>
                </a:solidFill>
                <a:latin typeface="Calibri"/>
                <a:ea typeface="Calibri"/>
                <a:cs typeface="Calibri"/>
                <a:sym typeface="Calibri"/>
              </a:rPr>
              <a:t>Starting in 2005, all 2nd graders completed the Naglieri Non-Verbal Ability Test</a:t>
            </a:r>
            <a:endParaRPr sz="1800" b="1">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Score ≥ 130 (or 116 for Plan B Eligible) referred for full evaluation with district psychologists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Students could also still be nominated by parents or teachers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Referred students placed in queue for testing OR parents could obtain testing outside of district to bypass the queue (e.g., at UM PSC, evals = $1,100)</a:t>
            </a:r>
            <a:endParaRPr sz="1800">
              <a:solidFill>
                <a:srgbClr val="000000"/>
              </a:solidFill>
              <a:latin typeface="Calibri"/>
              <a:ea typeface="Calibri"/>
              <a:cs typeface="Calibri"/>
              <a:sym typeface="Calibri"/>
            </a:endParaRPr>
          </a:p>
          <a:p>
            <a:pPr marL="0" indent="0">
              <a:buNone/>
            </a:pPr>
            <a:r>
              <a:rPr lang="en" sz="1800">
                <a:solidFill>
                  <a:srgbClr val="000000"/>
                </a:solidFill>
                <a:latin typeface="Arial"/>
                <a:ea typeface="Arial"/>
                <a:cs typeface="Arial"/>
                <a:sym typeface="Arial"/>
              </a:rPr>
              <a:t>•</a:t>
            </a:r>
            <a:r>
              <a:rPr lang="en" sz="1800" b="1">
                <a:solidFill>
                  <a:srgbClr val="000000"/>
                </a:solidFill>
                <a:latin typeface="Calibri"/>
                <a:ea typeface="Calibri"/>
                <a:cs typeface="Calibri"/>
                <a:sym typeface="Calibri"/>
              </a:rPr>
              <a:t>No other program changes</a:t>
            </a:r>
            <a:endParaRPr sz="1800" b="1">
              <a:solidFill>
                <a:srgbClr val="000000"/>
              </a:solidFill>
              <a:latin typeface="Calibri"/>
              <a:ea typeface="Calibri"/>
              <a:cs typeface="Calibri"/>
              <a:sym typeface="Calibri"/>
            </a:endParaRPr>
          </a:p>
          <a:p>
            <a:pPr marL="0" indent="0">
              <a:buNone/>
            </a:pPr>
            <a:r>
              <a:rPr lang="en" sz="1800">
                <a:solidFill>
                  <a:srgbClr val="000000"/>
                </a:solidFill>
                <a:latin typeface="Arial"/>
                <a:ea typeface="Arial"/>
                <a:cs typeface="Arial"/>
                <a:sym typeface="Arial"/>
              </a:rPr>
              <a:t>•</a:t>
            </a:r>
            <a:r>
              <a:rPr lang="en" sz="1800" b="1">
                <a:solidFill>
                  <a:srgbClr val="000000"/>
                </a:solidFill>
                <a:latin typeface="Calibri"/>
                <a:ea typeface="Calibri"/>
                <a:cs typeface="Calibri"/>
                <a:sym typeface="Calibri"/>
              </a:rPr>
              <a:t>Analysis of student records</a:t>
            </a:r>
            <a:endParaRPr sz="1800" b="1">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Pre/post differences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Interrupted time series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Compared “compliers” (newly-identified gifted students) versus “always takers” (those identified by traditional system)</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Compared the district to others in the state</a:t>
            </a:r>
            <a:endParaRPr sz="1800">
              <a:solidFill>
                <a:srgbClr val="000000"/>
              </a:solidFill>
              <a:latin typeface="Calibri"/>
              <a:ea typeface="Calibri"/>
              <a:cs typeface="Calibri"/>
              <a:sym typeface="Calibri"/>
            </a:endParaRPr>
          </a:p>
          <a:p>
            <a:pPr marL="0" indent="0">
              <a:spcAft>
                <a:spcPts val="1200"/>
              </a:spcAft>
              <a:buNone/>
            </a:pPr>
            <a:endParaRPr>
              <a:solidFill>
                <a:srgbClr val="000000"/>
              </a:solidFill>
            </a:endParaRPr>
          </a:p>
        </p:txBody>
      </p:sp>
      <p:sp>
        <p:nvSpPr>
          <p:cNvPr id="303" name="Google Shape;303;p16"/>
          <p:cNvSpPr txBox="1">
            <a:spLocks noGrp="1"/>
          </p:cNvSpPr>
          <p:nvPr>
            <p:ph type="subTitle" idx="4294967295"/>
          </p:nvPr>
        </p:nvSpPr>
        <p:spPr>
          <a:xfrm>
            <a:off x="7840300" y="5385875"/>
            <a:ext cx="1889400" cy="551400"/>
          </a:xfrm>
          <a:prstGeom prst="rect">
            <a:avLst/>
          </a:prstGeom>
        </p:spPr>
        <p:txBody>
          <a:bodyPr spcFirstLastPara="1" wrap="square" lIns="91425" tIns="91425" rIns="91425" bIns="91425" anchor="t" anchorCtr="0">
            <a:normAutofit/>
          </a:bodyPr>
          <a:lstStyle/>
          <a:p>
            <a:pPr marL="0" indent="0">
              <a:spcAft>
                <a:spcPts val="1200"/>
              </a:spcAft>
              <a:buNone/>
            </a:pPr>
            <a:r>
              <a:rPr lang="en" sz="1400"/>
              <a:t>Brodar</a:t>
            </a:r>
            <a:endParaRPr sz="1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sp>
        <p:nvSpPr>
          <p:cNvPr id="308" name="Google Shape;308;p17"/>
          <p:cNvSpPr txBox="1">
            <a:spLocks noGrp="1"/>
          </p:cNvSpPr>
          <p:nvPr>
            <p:ph type="title"/>
          </p:nvPr>
        </p:nvSpPr>
        <p:spPr>
          <a:xfrm>
            <a:off x="933250" y="1025500"/>
            <a:ext cx="7493700" cy="999300"/>
          </a:xfrm>
          <a:prstGeom prst="rect">
            <a:avLst/>
          </a:prstGeom>
        </p:spPr>
        <p:txBody>
          <a:bodyPr spcFirstLastPara="1" wrap="square" lIns="91425" tIns="91425" rIns="91425" bIns="91425" anchor="t" anchorCtr="0">
            <a:normAutofit fontScale="90000"/>
          </a:bodyPr>
          <a:lstStyle/>
          <a:p>
            <a:pPr algn="ctr"/>
            <a:r>
              <a:rPr lang="en" sz="1800">
                <a:solidFill>
                  <a:srgbClr val="000000"/>
                </a:solidFill>
                <a:latin typeface="Arial"/>
                <a:ea typeface="Arial"/>
                <a:cs typeface="Arial"/>
                <a:sym typeface="Arial"/>
              </a:rPr>
              <a:t>Black &amp; Hispanic students over-represented in Plan B,</a:t>
            </a:r>
            <a:endParaRPr sz="1800">
              <a:solidFill>
                <a:srgbClr val="000000"/>
              </a:solidFill>
              <a:latin typeface="Arial"/>
              <a:ea typeface="Arial"/>
              <a:cs typeface="Arial"/>
              <a:sym typeface="Arial"/>
            </a:endParaRPr>
          </a:p>
          <a:p>
            <a:pPr algn="ctr"/>
            <a:r>
              <a:rPr lang="en" sz="1800">
                <a:solidFill>
                  <a:srgbClr val="000000"/>
                </a:solidFill>
                <a:latin typeface="Arial"/>
                <a:ea typeface="Arial"/>
                <a:cs typeface="Arial"/>
                <a:sym typeface="Arial"/>
              </a:rPr>
              <a:t>Plan B less likely to have IQ scores on record &amp; be classified as gifted</a:t>
            </a:r>
            <a:endParaRPr>
              <a:solidFill>
                <a:srgbClr val="000000"/>
              </a:solidFill>
            </a:endParaRPr>
          </a:p>
        </p:txBody>
      </p:sp>
      <p:sp>
        <p:nvSpPr>
          <p:cNvPr id="309" name="Google Shape;309;p17"/>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10" name="Google Shape;310;p17"/>
          <p:cNvSpPr txBox="1">
            <a:spLocks noGrp="1"/>
          </p:cNvSpPr>
          <p:nvPr>
            <p:ph type="subTitle" idx="4294967295"/>
          </p:nvPr>
        </p:nvSpPr>
        <p:spPr>
          <a:xfrm>
            <a:off x="8334300" y="5388900"/>
            <a:ext cx="1183200" cy="612000"/>
          </a:xfrm>
          <a:prstGeom prst="rect">
            <a:avLst/>
          </a:prstGeom>
        </p:spPr>
        <p:txBody>
          <a:bodyPr spcFirstLastPara="1" wrap="square" lIns="91425" tIns="91425" rIns="91425" bIns="91425" anchor="t" anchorCtr="0">
            <a:normAutofit fontScale="85000" lnSpcReduction="10000"/>
          </a:bodyPr>
          <a:lstStyle/>
          <a:p>
            <a:pPr marL="0" indent="0">
              <a:spcAft>
                <a:spcPts val="1200"/>
              </a:spcAft>
              <a:buNone/>
            </a:pPr>
            <a:r>
              <a:rPr lang="en" sz="1400"/>
              <a:t>Brodar, Mendez</a:t>
            </a:r>
            <a:endParaRPr sz="1400"/>
          </a:p>
        </p:txBody>
      </p:sp>
      <p:pic>
        <p:nvPicPr>
          <p:cNvPr id="311" name="Google Shape;311;p17"/>
          <p:cNvPicPr preferRelativeResize="0"/>
          <p:nvPr/>
        </p:nvPicPr>
        <p:blipFill>
          <a:blip r:embed="rId3">
            <a:alphaModFix/>
          </a:blip>
          <a:stretch>
            <a:fillRect/>
          </a:stretch>
        </p:blipFill>
        <p:spPr>
          <a:xfrm>
            <a:off x="1313200" y="1646125"/>
            <a:ext cx="6608352" cy="4354624"/>
          </a:xfrm>
          <a:prstGeom prst="rect">
            <a:avLst/>
          </a:prstGeom>
          <a:noFill/>
          <a:ln>
            <a:noFill/>
          </a:ln>
        </p:spPr>
      </p:pic>
      <p:sp>
        <p:nvSpPr>
          <p:cNvPr id="312" name="Google Shape;312;p17"/>
          <p:cNvSpPr/>
          <p:nvPr/>
        </p:nvSpPr>
        <p:spPr>
          <a:xfrm>
            <a:off x="3980325" y="5028825"/>
            <a:ext cx="3884700" cy="21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3" name="Google Shape;313;p17"/>
          <p:cNvSpPr/>
          <p:nvPr/>
        </p:nvSpPr>
        <p:spPr>
          <a:xfrm>
            <a:off x="6586200" y="2996825"/>
            <a:ext cx="1183200" cy="3108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4" name="Google Shape;314;p17"/>
          <p:cNvSpPr/>
          <p:nvPr/>
        </p:nvSpPr>
        <p:spPr>
          <a:xfrm>
            <a:off x="5331075" y="2847300"/>
            <a:ext cx="1183200" cy="21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8"/>
          <p:cNvSpPr txBox="1">
            <a:spLocks noGrp="1"/>
          </p:cNvSpPr>
          <p:nvPr>
            <p:ph type="title"/>
          </p:nvPr>
        </p:nvSpPr>
        <p:spPr>
          <a:xfrm>
            <a:off x="1303800" y="12526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Screening program led to large increases in the fraction of students classified as gifted</a:t>
            </a:r>
            <a:endParaRPr sz="2400">
              <a:solidFill>
                <a:srgbClr val="000000"/>
              </a:solidFill>
              <a:latin typeface="Calibri"/>
              <a:ea typeface="Calibri"/>
              <a:cs typeface="Calibri"/>
              <a:sym typeface="Calibri"/>
            </a:endParaRPr>
          </a:p>
          <a:p>
            <a:endParaRPr>
              <a:solidFill>
                <a:srgbClr val="000000"/>
              </a:solidFill>
            </a:endParaRPr>
          </a:p>
        </p:txBody>
      </p:sp>
      <p:sp>
        <p:nvSpPr>
          <p:cNvPr id="320" name="Google Shape;320;p18"/>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21" name="Google Shape;321;p18"/>
          <p:cNvSpPr txBox="1">
            <a:spLocks noGrp="1"/>
          </p:cNvSpPr>
          <p:nvPr>
            <p:ph type="subTitle" idx="4294967295"/>
          </p:nvPr>
        </p:nvSpPr>
        <p:spPr>
          <a:xfrm>
            <a:off x="7923950" y="5314175"/>
            <a:ext cx="1079700" cy="527400"/>
          </a:xfrm>
          <a:prstGeom prst="rect">
            <a:avLst/>
          </a:prstGeom>
        </p:spPr>
        <p:txBody>
          <a:bodyPr spcFirstLastPara="1" wrap="square" lIns="91425" tIns="91425" rIns="91425" bIns="91425" anchor="t" anchorCtr="0">
            <a:normAutofit lnSpcReduction="10000"/>
          </a:bodyPr>
          <a:lstStyle/>
          <a:p>
            <a:pPr marL="0" indent="0">
              <a:spcAft>
                <a:spcPts val="1200"/>
              </a:spcAft>
              <a:buNone/>
            </a:pPr>
            <a:r>
              <a:rPr lang="en" sz="1400"/>
              <a:t>Brodar</a:t>
            </a:r>
            <a:endParaRPr sz="1400"/>
          </a:p>
        </p:txBody>
      </p:sp>
      <p:pic>
        <p:nvPicPr>
          <p:cNvPr id="322" name="Google Shape;322;p18"/>
          <p:cNvPicPr preferRelativeResize="0"/>
          <p:nvPr/>
        </p:nvPicPr>
        <p:blipFill>
          <a:blip r:embed="rId3">
            <a:alphaModFix/>
          </a:blip>
          <a:stretch>
            <a:fillRect/>
          </a:stretch>
        </p:blipFill>
        <p:spPr>
          <a:xfrm>
            <a:off x="1984813" y="2201237"/>
            <a:ext cx="5174376" cy="383372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9"/>
          <p:cNvSpPr txBox="1">
            <a:spLocks noGrp="1"/>
          </p:cNvSpPr>
          <p:nvPr>
            <p:ph type="title"/>
          </p:nvPr>
        </p:nvSpPr>
        <p:spPr>
          <a:xfrm>
            <a:off x="1303800" y="10972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Change in fraction of students identified as gifted can be attributed to screening given small year-to-year variability in comparable districts </a:t>
            </a:r>
            <a:endParaRPr sz="2400">
              <a:solidFill>
                <a:srgbClr val="000000"/>
              </a:solidFill>
              <a:latin typeface="Calibri"/>
              <a:ea typeface="Calibri"/>
              <a:cs typeface="Calibri"/>
              <a:sym typeface="Calibri"/>
            </a:endParaRPr>
          </a:p>
          <a:p>
            <a:endParaRPr>
              <a:solidFill>
                <a:srgbClr val="000000"/>
              </a:solidFill>
            </a:endParaRPr>
          </a:p>
        </p:txBody>
      </p:sp>
      <p:sp>
        <p:nvSpPr>
          <p:cNvPr id="328" name="Google Shape;328;p19"/>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29" name="Google Shape;329;p19"/>
          <p:cNvSpPr txBox="1">
            <a:spLocks noGrp="1"/>
          </p:cNvSpPr>
          <p:nvPr>
            <p:ph type="subTitle" idx="4294967295"/>
          </p:nvPr>
        </p:nvSpPr>
        <p:spPr>
          <a:xfrm>
            <a:off x="7780525" y="5283950"/>
            <a:ext cx="1291800" cy="515400"/>
          </a:xfrm>
          <a:prstGeom prst="rect">
            <a:avLst/>
          </a:prstGeom>
        </p:spPr>
        <p:txBody>
          <a:bodyPr spcFirstLastPara="1" wrap="square" lIns="91425" tIns="91425" rIns="91425" bIns="91425" anchor="t" anchorCtr="0">
            <a:normAutofit fontScale="92500" lnSpcReduction="10000"/>
          </a:bodyPr>
          <a:lstStyle/>
          <a:p>
            <a:pPr marL="0" indent="0">
              <a:spcAft>
                <a:spcPts val="1200"/>
              </a:spcAft>
              <a:buNone/>
            </a:pPr>
            <a:r>
              <a:rPr lang="en" sz="1400"/>
              <a:t>Brodar</a:t>
            </a:r>
            <a:endParaRPr sz="1400"/>
          </a:p>
        </p:txBody>
      </p:sp>
      <p:pic>
        <p:nvPicPr>
          <p:cNvPr id="330" name="Google Shape;330;p19"/>
          <p:cNvPicPr preferRelativeResize="0"/>
          <p:nvPr/>
        </p:nvPicPr>
        <p:blipFill>
          <a:blip r:embed="rId3">
            <a:alphaModFix/>
          </a:blip>
          <a:stretch>
            <a:fillRect/>
          </a:stretch>
        </p:blipFill>
        <p:spPr>
          <a:xfrm>
            <a:off x="1707926" y="2436851"/>
            <a:ext cx="5416949" cy="3362501"/>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Shape 334"/>
        <p:cNvGrpSpPr/>
        <p:nvPr/>
      </p:nvGrpSpPr>
      <p:grpSpPr>
        <a:xfrm>
          <a:off x="0" y="0"/>
          <a:ext cx="0" cy="0"/>
          <a:chOff x="0" y="0"/>
          <a:chExt cx="0" cy="0"/>
        </a:xfrm>
      </p:grpSpPr>
      <p:sp>
        <p:nvSpPr>
          <p:cNvPr id="335" name="Google Shape;335;p20"/>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r>
              <a:rPr lang="en" sz="2100">
                <a:solidFill>
                  <a:srgbClr val="000000"/>
                </a:solidFill>
                <a:latin typeface="Arial"/>
                <a:ea typeface="Arial"/>
                <a:cs typeface="Arial"/>
                <a:sym typeface="Arial"/>
              </a:rPr>
              <a:t>Screening had particularly large &amp; positive impact for Black, Hispanic, and Plan B Eligible kids </a:t>
            </a:r>
            <a:endParaRPr>
              <a:solidFill>
                <a:srgbClr val="000000"/>
              </a:solidFill>
            </a:endParaRPr>
          </a:p>
        </p:txBody>
      </p:sp>
      <p:sp>
        <p:nvSpPr>
          <p:cNvPr id="336" name="Google Shape;336;p20"/>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37" name="Google Shape;337;p20"/>
          <p:cNvSpPr txBox="1">
            <a:spLocks noGrp="1"/>
          </p:cNvSpPr>
          <p:nvPr>
            <p:ph type="subTitle" idx="4294967295"/>
          </p:nvPr>
        </p:nvSpPr>
        <p:spPr>
          <a:xfrm>
            <a:off x="7732725" y="5314175"/>
            <a:ext cx="1279800" cy="587100"/>
          </a:xfrm>
          <a:prstGeom prst="rect">
            <a:avLst/>
          </a:prstGeom>
        </p:spPr>
        <p:txBody>
          <a:bodyPr spcFirstLastPara="1" wrap="square" lIns="91425" tIns="91425" rIns="91425" bIns="91425" anchor="t" anchorCtr="0">
            <a:normAutofit/>
          </a:bodyPr>
          <a:lstStyle/>
          <a:p>
            <a:pPr marL="0" indent="0">
              <a:spcAft>
                <a:spcPts val="1200"/>
              </a:spcAft>
              <a:buNone/>
            </a:pPr>
            <a:r>
              <a:rPr lang="en" sz="1400"/>
              <a:t>Brodar</a:t>
            </a:r>
            <a:endParaRPr sz="1400"/>
          </a:p>
        </p:txBody>
      </p:sp>
      <p:pic>
        <p:nvPicPr>
          <p:cNvPr id="338" name="Google Shape;338;p20"/>
          <p:cNvPicPr preferRelativeResize="0"/>
          <p:nvPr/>
        </p:nvPicPr>
        <p:blipFill>
          <a:blip r:embed="rId3">
            <a:alphaModFix/>
          </a:blip>
          <a:stretch>
            <a:fillRect/>
          </a:stretch>
        </p:blipFill>
        <p:spPr>
          <a:xfrm>
            <a:off x="358588" y="2455125"/>
            <a:ext cx="8426824" cy="2789000"/>
          </a:xfrm>
          <a:prstGeom prst="rect">
            <a:avLst/>
          </a:prstGeom>
          <a:noFill/>
          <a:ln>
            <a:noFill/>
          </a:ln>
        </p:spPr>
      </p:pic>
      <p:sp>
        <p:nvSpPr>
          <p:cNvPr id="339" name="Google Shape;339;p20"/>
          <p:cNvSpPr/>
          <p:nvPr/>
        </p:nvSpPr>
        <p:spPr>
          <a:xfrm>
            <a:off x="1984200" y="3815500"/>
            <a:ext cx="2067900" cy="6516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0" name="Google Shape;340;p20"/>
          <p:cNvSpPr/>
          <p:nvPr/>
        </p:nvSpPr>
        <p:spPr>
          <a:xfrm>
            <a:off x="6869900" y="3815500"/>
            <a:ext cx="1757100" cy="6516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1" name="Google Shape;341;p20"/>
          <p:cNvSpPr txBox="1"/>
          <p:nvPr/>
        </p:nvSpPr>
        <p:spPr>
          <a:xfrm>
            <a:off x="358600" y="5160300"/>
            <a:ext cx="7124100" cy="892522"/>
          </a:xfrm>
          <a:prstGeom prst="rect">
            <a:avLst/>
          </a:prstGeom>
          <a:noFill/>
          <a:ln>
            <a:noFill/>
          </a:ln>
        </p:spPr>
        <p:txBody>
          <a:bodyPr spcFirstLastPara="1" wrap="square" lIns="91425" tIns="91425" rIns="91425" bIns="91425" anchor="t" anchorCtr="0">
            <a:spAutoFit/>
          </a:bodyPr>
          <a:lstStyle/>
          <a:p>
            <a:pPr algn="ctr" eaLnBrk="1" fontAlgn="auto" hangingPunct="1">
              <a:lnSpc>
                <a:spcPct val="115000"/>
              </a:lnSpc>
              <a:spcBef>
                <a:spcPts val="0"/>
              </a:spcBef>
              <a:spcAft>
                <a:spcPts val="0"/>
              </a:spcAft>
              <a:buClr>
                <a:srgbClr val="000000"/>
              </a:buClr>
            </a:pPr>
            <a:r>
              <a:rPr lang="en" sz="2000" b="1" kern="0">
                <a:solidFill>
                  <a:srgbClr val="000000"/>
                </a:solidFill>
                <a:latin typeface="Arial"/>
                <a:cs typeface="Arial"/>
                <a:sym typeface="Arial"/>
              </a:rPr>
              <a:t>Overall, universal screening led to 45% increase in odds of being identified as gifted</a:t>
            </a:r>
            <a:endParaRPr sz="1400" kern="0">
              <a:solidFill>
                <a:srgbClr val="000000"/>
              </a:solidFill>
              <a:latin typeface="Nunito"/>
              <a:ea typeface="Nunito"/>
              <a:cs typeface="Nunito"/>
              <a:sym typeface="Nunito"/>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1"/>
          <p:cNvSpPr txBox="1">
            <a:spLocks noGrp="1"/>
          </p:cNvSpPr>
          <p:nvPr>
            <p:ph type="title"/>
          </p:nvPr>
        </p:nvSpPr>
        <p:spPr>
          <a:xfrm>
            <a:off x="1303800" y="1125300"/>
            <a:ext cx="7030500" cy="999300"/>
          </a:xfrm>
          <a:prstGeom prst="rect">
            <a:avLst/>
          </a:prstGeom>
        </p:spPr>
        <p:txBody>
          <a:bodyPr spcFirstLastPara="1" wrap="square" lIns="91425" tIns="91425" rIns="91425" bIns="91425" anchor="t" anchorCtr="0">
            <a:noAutofit/>
          </a:bodyPr>
          <a:lstStyle/>
          <a:p>
            <a:pPr>
              <a:buSzPts val="990"/>
            </a:pPr>
            <a:r>
              <a:rPr lang="en" sz="2220"/>
              <a:t>Universal screening made a bigger difference for Plan B students and Hispanic and Black students</a:t>
            </a:r>
            <a:endParaRPr sz="2220"/>
          </a:p>
        </p:txBody>
      </p:sp>
      <p:sp>
        <p:nvSpPr>
          <p:cNvPr id="347" name="Google Shape;347;p21"/>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48" name="Google Shape;348;p21"/>
          <p:cNvSpPr txBox="1">
            <a:spLocks noGrp="1"/>
          </p:cNvSpPr>
          <p:nvPr>
            <p:ph type="subTitle" idx="4294967295"/>
          </p:nvPr>
        </p:nvSpPr>
        <p:spPr>
          <a:xfrm>
            <a:off x="7995600" y="5566700"/>
            <a:ext cx="1303800" cy="491700"/>
          </a:xfrm>
          <a:prstGeom prst="rect">
            <a:avLst/>
          </a:prstGeom>
        </p:spPr>
        <p:txBody>
          <a:bodyPr spcFirstLastPara="1" wrap="square" lIns="91425" tIns="91425" rIns="91425" bIns="91425" anchor="t" anchorCtr="0">
            <a:normAutofit fontScale="85000" lnSpcReduction="20000"/>
          </a:bodyPr>
          <a:lstStyle/>
          <a:p>
            <a:pPr marL="0" indent="0">
              <a:spcAft>
                <a:spcPts val="1200"/>
              </a:spcAft>
              <a:buNone/>
            </a:pPr>
            <a:r>
              <a:rPr lang="en" sz="1400"/>
              <a:t>Mendez</a:t>
            </a:r>
            <a:endParaRPr sz="1400"/>
          </a:p>
        </p:txBody>
      </p:sp>
      <p:pic>
        <p:nvPicPr>
          <p:cNvPr id="349" name="Google Shape;349;p21"/>
          <p:cNvPicPr preferRelativeResize="0"/>
          <p:nvPr/>
        </p:nvPicPr>
        <p:blipFill>
          <a:blip r:embed="rId3">
            <a:alphaModFix/>
          </a:blip>
          <a:stretch>
            <a:fillRect/>
          </a:stretch>
        </p:blipFill>
        <p:spPr>
          <a:xfrm>
            <a:off x="121376" y="2181026"/>
            <a:ext cx="4285989" cy="3385675"/>
          </a:xfrm>
          <a:prstGeom prst="rect">
            <a:avLst/>
          </a:prstGeom>
          <a:noFill/>
          <a:ln>
            <a:noFill/>
          </a:ln>
        </p:spPr>
      </p:pic>
      <p:pic>
        <p:nvPicPr>
          <p:cNvPr id="350" name="Google Shape;350;p21"/>
          <p:cNvPicPr preferRelativeResize="0"/>
          <p:nvPr/>
        </p:nvPicPr>
        <p:blipFill>
          <a:blip r:embed="rId4">
            <a:alphaModFix/>
          </a:blip>
          <a:stretch>
            <a:fillRect/>
          </a:stretch>
        </p:blipFill>
        <p:spPr>
          <a:xfrm>
            <a:off x="4775176" y="2235214"/>
            <a:ext cx="4099663" cy="32772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sp>
        <p:nvSpPr>
          <p:cNvPr id="355" name="Google Shape;355;p22"/>
          <p:cNvSpPr txBox="1">
            <a:spLocks noGrp="1"/>
          </p:cNvSpPr>
          <p:nvPr>
            <p:ph type="title"/>
          </p:nvPr>
        </p:nvSpPr>
        <p:spPr>
          <a:xfrm>
            <a:off x="1303800" y="1085275"/>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a:solidFill>
                  <a:srgbClr val="000000"/>
                </a:solidFill>
                <a:latin typeface="Arial"/>
                <a:ea typeface="Arial"/>
                <a:cs typeface="Arial"/>
                <a:sym typeface="Arial"/>
              </a:rPr>
              <a:t>Traditional referral system misses disadvantaged students, regardless of their cognitive abilities  </a:t>
            </a:r>
            <a:endParaRPr sz="2100">
              <a:solidFill>
                <a:srgbClr val="000000"/>
              </a:solidFill>
              <a:latin typeface="Arial"/>
              <a:ea typeface="Arial"/>
              <a:cs typeface="Arial"/>
              <a:sym typeface="Arial"/>
            </a:endParaRPr>
          </a:p>
          <a:p>
            <a:endParaRPr>
              <a:solidFill>
                <a:srgbClr val="000000"/>
              </a:solidFill>
            </a:endParaRPr>
          </a:p>
        </p:txBody>
      </p:sp>
      <p:sp>
        <p:nvSpPr>
          <p:cNvPr id="356" name="Google Shape;356;p22"/>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57" name="Google Shape;357;p22"/>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85000" lnSpcReduction="20000"/>
          </a:bodyPr>
          <a:lstStyle/>
          <a:p>
            <a:pPr marL="0" indent="0">
              <a:spcAft>
                <a:spcPts val="1200"/>
              </a:spcAft>
              <a:buNone/>
            </a:pPr>
            <a:r>
              <a:rPr lang="en" sz="1400"/>
              <a:t>Brodar</a:t>
            </a:r>
            <a:endParaRPr sz="1400"/>
          </a:p>
        </p:txBody>
      </p:sp>
      <p:pic>
        <p:nvPicPr>
          <p:cNvPr id="358" name="Google Shape;358;p22"/>
          <p:cNvPicPr preferRelativeResize="0"/>
          <p:nvPr/>
        </p:nvPicPr>
        <p:blipFill>
          <a:blip r:embed="rId3">
            <a:alphaModFix/>
          </a:blip>
          <a:stretch>
            <a:fillRect/>
          </a:stretch>
        </p:blipFill>
        <p:spPr>
          <a:xfrm>
            <a:off x="552864" y="1944201"/>
            <a:ext cx="8038275" cy="3682275"/>
          </a:xfrm>
          <a:prstGeom prst="rect">
            <a:avLst/>
          </a:prstGeom>
          <a:noFill/>
          <a:ln>
            <a:noFill/>
          </a:ln>
        </p:spPr>
      </p:pic>
      <p:sp>
        <p:nvSpPr>
          <p:cNvPr id="359" name="Google Shape;359;p22"/>
          <p:cNvSpPr/>
          <p:nvPr/>
        </p:nvSpPr>
        <p:spPr>
          <a:xfrm>
            <a:off x="7404800" y="5022750"/>
            <a:ext cx="1198200" cy="24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3"/>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a:solidFill>
                  <a:srgbClr val="000000"/>
                </a:solidFill>
                <a:latin typeface="Calibri"/>
                <a:ea typeface="Calibri"/>
                <a:cs typeface="Calibri"/>
                <a:sym typeface="Calibri"/>
              </a:rPr>
              <a:t>Distribution of IQ scores was similar under old and new procedures, especially for those who qualified under Plan B</a:t>
            </a:r>
            <a:endParaRPr sz="2100">
              <a:solidFill>
                <a:srgbClr val="000000"/>
              </a:solidFill>
              <a:latin typeface="Calibri"/>
              <a:ea typeface="Calibri"/>
              <a:cs typeface="Calibri"/>
              <a:sym typeface="Calibri"/>
            </a:endParaRPr>
          </a:p>
          <a:p>
            <a:endParaRPr>
              <a:solidFill>
                <a:srgbClr val="000000"/>
              </a:solidFill>
            </a:endParaRPr>
          </a:p>
        </p:txBody>
      </p:sp>
      <p:sp>
        <p:nvSpPr>
          <p:cNvPr id="365" name="Google Shape;365;p23"/>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66" name="Google Shape;366;p23"/>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85000" lnSpcReduction="20000"/>
          </a:bodyPr>
          <a:lstStyle/>
          <a:p>
            <a:pPr marL="0" indent="0">
              <a:spcAft>
                <a:spcPts val="1200"/>
              </a:spcAft>
              <a:buNone/>
            </a:pPr>
            <a:r>
              <a:rPr lang="en" sz="1400"/>
              <a:t>Brodar</a:t>
            </a:r>
            <a:endParaRPr sz="1400"/>
          </a:p>
        </p:txBody>
      </p:sp>
      <p:pic>
        <p:nvPicPr>
          <p:cNvPr id="367" name="Google Shape;367;p23"/>
          <p:cNvPicPr preferRelativeResize="0"/>
          <p:nvPr/>
        </p:nvPicPr>
        <p:blipFill>
          <a:blip r:embed="rId3">
            <a:alphaModFix/>
          </a:blip>
          <a:stretch>
            <a:fillRect/>
          </a:stretch>
        </p:blipFill>
        <p:spPr>
          <a:xfrm>
            <a:off x="298826" y="2322850"/>
            <a:ext cx="8546351" cy="304525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Shape 371"/>
        <p:cNvGrpSpPr/>
        <p:nvPr/>
      </p:nvGrpSpPr>
      <p:grpSpPr>
        <a:xfrm>
          <a:off x="0" y="0"/>
          <a:ext cx="0" cy="0"/>
          <a:chOff x="0" y="0"/>
          <a:chExt cx="0" cy="0"/>
        </a:xfrm>
      </p:grpSpPr>
      <p:sp>
        <p:nvSpPr>
          <p:cNvPr id="372" name="Google Shape;372;p24"/>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a:solidFill>
                  <a:srgbClr val="000000"/>
                </a:solidFill>
                <a:latin typeface="Calibri"/>
                <a:ea typeface="Calibri"/>
                <a:cs typeface="Calibri"/>
                <a:sym typeface="Calibri"/>
              </a:rPr>
              <a:t>Screening program led to more equal distribution of students classified as gifted across schools</a:t>
            </a:r>
            <a:endParaRPr sz="2100">
              <a:solidFill>
                <a:srgbClr val="000000"/>
              </a:solidFill>
              <a:latin typeface="Calibri"/>
              <a:ea typeface="Calibri"/>
              <a:cs typeface="Calibri"/>
              <a:sym typeface="Calibri"/>
            </a:endParaRPr>
          </a:p>
          <a:p>
            <a:endParaRPr>
              <a:solidFill>
                <a:srgbClr val="000000"/>
              </a:solidFill>
            </a:endParaRPr>
          </a:p>
        </p:txBody>
      </p:sp>
      <p:sp>
        <p:nvSpPr>
          <p:cNvPr id="373" name="Google Shape;373;p24"/>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74" name="Google Shape;374;p24"/>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85000" lnSpcReduction="20000"/>
          </a:bodyPr>
          <a:lstStyle/>
          <a:p>
            <a:pPr marL="0" indent="0">
              <a:spcAft>
                <a:spcPts val="1200"/>
              </a:spcAft>
              <a:buNone/>
            </a:pPr>
            <a:r>
              <a:rPr lang="en" sz="1400"/>
              <a:t>Brodar</a:t>
            </a:r>
            <a:endParaRPr sz="1400"/>
          </a:p>
        </p:txBody>
      </p:sp>
      <p:pic>
        <p:nvPicPr>
          <p:cNvPr id="375" name="Google Shape;375;p24"/>
          <p:cNvPicPr preferRelativeResize="0"/>
          <p:nvPr/>
        </p:nvPicPr>
        <p:blipFill>
          <a:blip r:embed="rId3">
            <a:alphaModFix/>
          </a:blip>
          <a:stretch>
            <a:fillRect/>
          </a:stretch>
        </p:blipFill>
        <p:spPr>
          <a:xfrm>
            <a:off x="2139991" y="2347075"/>
            <a:ext cx="4864025" cy="36536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3AAC9FE-8E27-F046-922A-BF66F45FB7EE}"/>
              </a:ext>
            </a:extLst>
          </p:cNvPr>
          <p:cNvGraphicFramePr>
            <a:graphicFrameLocks noGrp="1"/>
          </p:cNvGraphicFramePr>
          <p:nvPr/>
        </p:nvGraphicFramePr>
        <p:xfrm>
          <a:off x="1094015" y="2268451"/>
          <a:ext cx="6955970" cy="2723192"/>
        </p:xfrm>
        <a:graphic>
          <a:graphicData uri="http://schemas.openxmlformats.org/drawingml/2006/table">
            <a:tbl>
              <a:tblPr firstRow="1" firstCol="1" bandRow="1"/>
              <a:tblGrid>
                <a:gridCol w="934378">
                  <a:extLst>
                    <a:ext uri="{9D8B030D-6E8A-4147-A177-3AD203B41FA5}">
                      <a16:colId xmlns:a16="http://schemas.microsoft.com/office/drawing/2014/main" val="3365858916"/>
                    </a:ext>
                  </a:extLst>
                </a:gridCol>
                <a:gridCol w="1313351">
                  <a:extLst>
                    <a:ext uri="{9D8B030D-6E8A-4147-A177-3AD203B41FA5}">
                      <a16:colId xmlns:a16="http://schemas.microsoft.com/office/drawing/2014/main" val="1745417630"/>
                    </a:ext>
                  </a:extLst>
                </a:gridCol>
                <a:gridCol w="1858517">
                  <a:extLst>
                    <a:ext uri="{9D8B030D-6E8A-4147-A177-3AD203B41FA5}">
                      <a16:colId xmlns:a16="http://schemas.microsoft.com/office/drawing/2014/main" val="2390497281"/>
                    </a:ext>
                  </a:extLst>
                </a:gridCol>
                <a:gridCol w="712431">
                  <a:extLst>
                    <a:ext uri="{9D8B030D-6E8A-4147-A177-3AD203B41FA5}">
                      <a16:colId xmlns:a16="http://schemas.microsoft.com/office/drawing/2014/main" val="2363548130"/>
                    </a:ext>
                  </a:extLst>
                </a:gridCol>
                <a:gridCol w="712431">
                  <a:extLst>
                    <a:ext uri="{9D8B030D-6E8A-4147-A177-3AD203B41FA5}">
                      <a16:colId xmlns:a16="http://schemas.microsoft.com/office/drawing/2014/main" val="125790230"/>
                    </a:ext>
                  </a:extLst>
                </a:gridCol>
                <a:gridCol w="712431">
                  <a:extLst>
                    <a:ext uri="{9D8B030D-6E8A-4147-A177-3AD203B41FA5}">
                      <a16:colId xmlns:a16="http://schemas.microsoft.com/office/drawing/2014/main" val="1079332494"/>
                    </a:ext>
                  </a:extLst>
                </a:gridCol>
                <a:gridCol w="712431">
                  <a:extLst>
                    <a:ext uri="{9D8B030D-6E8A-4147-A177-3AD203B41FA5}">
                      <a16:colId xmlns:a16="http://schemas.microsoft.com/office/drawing/2014/main" val="1065894399"/>
                    </a:ext>
                  </a:extLst>
                </a:gridCol>
              </a:tblGrid>
              <a:tr h="303984">
                <a:tc>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Outcome</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Step and predictor</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effectLst/>
                          <a:latin typeface="Times New Roman" panose="02020603050405020304" pitchFamily="18" charset="0"/>
                          <a:ea typeface="MS Mincho" panose="02020609040205080304" pitchFamily="49" charset="-128"/>
                          <a:cs typeface="Times New Roman" panose="02020603050405020304" pitchFamily="18" charset="0"/>
                        </a:rPr>
                        <a:t>R</a:t>
                      </a:r>
                      <a:r>
                        <a:rPr lang="en-US" sz="1200" b="1" i="1" baseline="30000">
                          <a:effectLst/>
                          <a:latin typeface="Times New Roman" panose="02020603050405020304" pitchFamily="18" charset="0"/>
                          <a:ea typeface="MS Mincho" panose="02020609040205080304" pitchFamily="49" charset="-128"/>
                          <a:cs typeface="Times New Roman" panose="02020603050405020304" pitchFamily="18" charset="0"/>
                        </a:rPr>
                        <a:t>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Times New Roman" panose="02020603050405020304" pitchFamily="18" charset="0"/>
                          <a:ea typeface="MS Mincho" panose="02020609040205080304" pitchFamily="49" charset="-128"/>
                          <a:cs typeface="Times New Roman" panose="02020603050405020304" pitchFamily="18" charset="0"/>
                          <a:sym typeface="Symbol" pitchFamily="2" charset="2"/>
                        </a:rPr>
                        <a:t></a:t>
                      </a:r>
                      <a:r>
                        <a:rPr lang="en-US" sz="1200" b="1" i="1" dirty="0">
                          <a:effectLst/>
                          <a:latin typeface="Times New Roman" panose="02020603050405020304" pitchFamily="18" charset="0"/>
                          <a:ea typeface="MS Mincho" panose="02020609040205080304" pitchFamily="49" charset="-128"/>
                          <a:cs typeface="Times New Roman" panose="02020603050405020304" pitchFamily="18" charset="0"/>
                        </a:rPr>
                        <a:t>R</a:t>
                      </a:r>
                      <a:r>
                        <a:rPr lang="en-US" sz="1200" b="1" i="1" baseline="30000" dirty="0">
                          <a:effectLst/>
                          <a:latin typeface="Times New Roman" panose="02020603050405020304" pitchFamily="18" charset="0"/>
                          <a:ea typeface="MS Mincho" panose="02020609040205080304" pitchFamily="49" charset="-128"/>
                          <a:cs typeface="Times New Roman" panose="02020603050405020304" pitchFamily="18" charset="0"/>
                        </a:rPr>
                        <a:t>2</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effectLst/>
                          <a:latin typeface="Times New Roman" panose="02020603050405020304" pitchFamily="18" charset="0"/>
                          <a:ea typeface="MS Mincho" panose="02020609040205080304" pitchFamily="49" charset="-128"/>
                          <a:cs typeface="Times New Roman" panose="02020603050405020304" pitchFamily="18" charset="0"/>
                        </a:rPr>
                        <a:t>df</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effectLst/>
                          <a:latin typeface="Times New Roman" panose="02020603050405020304" pitchFamily="18" charset="0"/>
                          <a:ea typeface="MS Mincho" panose="02020609040205080304" pitchFamily="49" charset="-128"/>
                          <a:cs typeface="Times New Roman" panose="02020603050405020304" pitchFamily="18" charset="0"/>
                        </a:rPr>
                        <a:t>p</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196603"/>
                  </a:ext>
                </a:extLst>
              </a:tr>
              <a:tr h="303984">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1A</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Receptive language ability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.353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.353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.001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780954"/>
                  </a:ext>
                </a:extLst>
              </a:tr>
              <a:tr h="30081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.395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.042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.218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437961"/>
                  </a:ext>
                </a:extLst>
              </a:tr>
              <a:tr h="300818">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1B</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Receptive language ability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.263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.263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.007</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37607"/>
                  </a:ext>
                </a:extLst>
              </a:tr>
              <a:tr h="30398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.395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.132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.035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455439"/>
                  </a:ext>
                </a:extLst>
              </a:tr>
              <a:tr h="303984">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2A</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Expressive language ability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.352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.252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.001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349219"/>
                  </a:ext>
                </a:extLst>
              </a:tr>
              <a:tr h="30081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.383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.031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.294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481285"/>
                  </a:ext>
                </a:extLst>
              </a:tr>
              <a:tr h="300818">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2B</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Expressive language ability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.239</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.239</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.011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749957"/>
                  </a:ext>
                </a:extLst>
              </a:tr>
              <a:tr h="30398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.383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.144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.030</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858075"/>
                  </a:ext>
                </a:extLst>
              </a:tr>
            </a:tbl>
          </a:graphicData>
        </a:graphic>
      </p:graphicFrame>
      <p:sp>
        <p:nvSpPr>
          <p:cNvPr id="4" name="Title 10">
            <a:extLst>
              <a:ext uri="{FF2B5EF4-FFF2-40B4-BE49-F238E27FC236}">
                <a16:creationId xmlns:a16="http://schemas.microsoft.com/office/drawing/2014/main" id="{6C4DD131-13E0-DF4A-AC8C-D172725CC575}"/>
              </a:ext>
            </a:extLst>
          </p:cNvPr>
          <p:cNvSpPr txBox="1">
            <a:spLocks/>
          </p:cNvSpPr>
          <p:nvPr/>
        </p:nvSpPr>
        <p:spPr>
          <a:xfrm>
            <a:off x="628650" y="11310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50" dirty="0">
                <a:latin typeface="Avenir Next LT Pro Light" panose="020B0504020202020204" pitchFamily="34" charset="77"/>
              </a:rPr>
              <a:t>But phonemic diversity of children’s speech more strongly predicted language abilities than the rate of their speech. </a:t>
            </a:r>
          </a:p>
        </p:txBody>
      </p:sp>
    </p:spTree>
    <p:extLst>
      <p:ext uri="{BB962C8B-B14F-4D97-AF65-F5344CB8AC3E}">
        <p14:creationId xmlns:p14="http://schemas.microsoft.com/office/powerpoint/2010/main" val="37068523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5"/>
          <p:cNvSpPr txBox="1">
            <a:spLocks noGrp="1"/>
          </p:cNvSpPr>
          <p:nvPr>
            <p:ph type="title"/>
          </p:nvPr>
        </p:nvSpPr>
        <p:spPr>
          <a:xfrm>
            <a:off x="1160350" y="1085275"/>
            <a:ext cx="7732500" cy="16605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Conclusions: </a:t>
            </a:r>
            <a:r>
              <a:rPr lang="en" sz="2400" b="0">
                <a:solidFill>
                  <a:srgbClr val="000000"/>
                </a:solidFill>
                <a:latin typeface="Calibri"/>
                <a:ea typeface="Calibri"/>
                <a:cs typeface="Calibri"/>
                <a:sym typeface="Calibri"/>
              </a:rPr>
              <a:t>The traditional parent/teacher referral system for gifted education </a:t>
            </a:r>
            <a:r>
              <a:rPr lang="en" sz="2400">
                <a:solidFill>
                  <a:srgbClr val="000000"/>
                </a:solidFill>
                <a:latin typeface="Calibri"/>
                <a:ea typeface="Calibri"/>
                <a:cs typeface="Calibri"/>
                <a:sym typeface="Calibri"/>
              </a:rPr>
              <a:t>systematically disadvantages kids from Black, Hispanic, ELL, and low-income backgrounds. </a:t>
            </a:r>
            <a:r>
              <a:rPr lang="en" sz="2400" b="0">
                <a:solidFill>
                  <a:srgbClr val="000000"/>
                </a:solidFill>
                <a:latin typeface="Calibri"/>
                <a:ea typeface="Calibri"/>
                <a:cs typeface="Calibri"/>
                <a:sym typeface="Calibri"/>
              </a:rPr>
              <a:t>Universal screening </a:t>
            </a:r>
            <a:r>
              <a:rPr lang="en" sz="2400">
                <a:solidFill>
                  <a:srgbClr val="000000"/>
                </a:solidFill>
                <a:latin typeface="Calibri"/>
                <a:ea typeface="Calibri"/>
                <a:cs typeface="Calibri"/>
                <a:sym typeface="Calibri"/>
              </a:rPr>
              <a:t>promotes equity </a:t>
            </a:r>
            <a:r>
              <a:rPr lang="en" sz="2400" b="0">
                <a:solidFill>
                  <a:srgbClr val="000000"/>
                </a:solidFill>
                <a:latin typeface="Calibri"/>
                <a:ea typeface="Calibri"/>
                <a:cs typeface="Calibri"/>
                <a:sym typeface="Calibri"/>
              </a:rPr>
              <a:t>and should be (consistently) funded.  </a:t>
            </a:r>
            <a:endParaRPr sz="2400" b="0">
              <a:solidFill>
                <a:srgbClr val="000000"/>
              </a:solidFill>
              <a:latin typeface="Calibri"/>
              <a:ea typeface="Calibri"/>
              <a:cs typeface="Calibri"/>
              <a:sym typeface="Calibri"/>
            </a:endParaRPr>
          </a:p>
          <a:p>
            <a:endParaRPr>
              <a:solidFill>
                <a:srgbClr val="000000"/>
              </a:solidFill>
            </a:endParaRPr>
          </a:p>
        </p:txBody>
      </p:sp>
      <p:sp>
        <p:nvSpPr>
          <p:cNvPr id="381" name="Google Shape;381;p25"/>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82" name="Google Shape;382;p25"/>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85000" lnSpcReduction="20000"/>
          </a:bodyPr>
          <a:lstStyle/>
          <a:p>
            <a:pPr marL="0" indent="0">
              <a:spcAft>
                <a:spcPts val="1200"/>
              </a:spcAft>
              <a:buNone/>
            </a:pPr>
            <a:r>
              <a:rPr lang="en" sz="1400"/>
              <a:t>Brodar</a:t>
            </a:r>
            <a:endParaRPr sz="1400"/>
          </a:p>
        </p:txBody>
      </p:sp>
      <p:pic>
        <p:nvPicPr>
          <p:cNvPr id="383" name="Google Shape;383;p25"/>
          <p:cNvPicPr preferRelativeResize="0"/>
          <p:nvPr/>
        </p:nvPicPr>
        <p:blipFill>
          <a:blip r:embed="rId3">
            <a:alphaModFix/>
          </a:blip>
          <a:stretch>
            <a:fillRect/>
          </a:stretch>
        </p:blipFill>
        <p:spPr>
          <a:xfrm>
            <a:off x="2135075" y="2847300"/>
            <a:ext cx="4873850" cy="3049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5033"/>
            <a:ext cx="9072438" cy="596901"/>
          </a:xfrm>
        </p:spPr>
        <p:txBody>
          <a:bodyPr>
            <a:normAutofit fontScale="90000"/>
          </a:bodyPr>
          <a:lstStyle/>
          <a:p>
            <a:pPr>
              <a:defRPr/>
            </a:pPr>
            <a:r>
              <a:rPr lang="en-US" dirty="0"/>
              <a:t>Adult phoneme </a:t>
            </a:r>
            <a:r>
              <a:rPr lang="en-US" dirty="0">
                <a:sym typeface="Wingdings" panose="05000000000000000000" pitchFamily="2" charset="2"/>
              </a:rPr>
              <a:t> child phoneme  child language score</a:t>
            </a:r>
            <a:endParaRPr lang="en-US" dirty="0"/>
          </a:p>
        </p:txBody>
      </p:sp>
      <p:pic>
        <p:nvPicPr>
          <p:cNvPr id="96259" name="B69B8679-8CF1-41EA-9018-850C46CA2EBA" descr="B73809A3-15CD-4794-9E62-930A30F98327@wirel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5550" y="165735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28BE1CF0-2340-451D-A393-AA9DFD2C3F25" descr="A15962B6-AC03-4C4D-9790-81B1A35AE3C2@wir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0150" y="106561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p:cNvPicPr>
            <a:picLocks noChangeAspect="1"/>
          </p:cNvPicPr>
          <p:nvPr/>
        </p:nvPicPr>
        <p:blipFill>
          <a:blip r:embed="rId4" cstate="print">
            <a:extLst>
              <a:ext uri="{28A0092B-C50C-407E-A947-70E740481C1C}">
                <a14:useLocalDpi xmlns:a14="http://schemas.microsoft.com/office/drawing/2010/main" val="0"/>
              </a:ext>
            </a:extLst>
          </a:blip>
          <a:srcRect t="21138"/>
          <a:stretch>
            <a:fillRect/>
          </a:stretch>
        </p:blipFill>
        <p:spPr bwMode="auto">
          <a:xfrm>
            <a:off x="9429750" y="4000501"/>
            <a:ext cx="2767013" cy="11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28BE1CF0-2340-451D-A393-AA9DFD2C3F25" descr="A15962B6-AC03-4C4D-9790-81B1A35AE3C2@wirel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803004"/>
            <a:ext cx="4295694" cy="42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200107" y="2463486"/>
            <a:ext cx="4295694" cy="2706209"/>
          </a:xfrm>
          <a:prstGeom prst="rect">
            <a:avLst/>
          </a:prstGeom>
        </p:spPr>
      </p:pic>
    </p:spTree>
    <p:extLst>
      <p:ext uri="{BB962C8B-B14F-4D97-AF65-F5344CB8AC3E}">
        <p14:creationId xmlns:p14="http://schemas.microsoft.com/office/powerpoint/2010/main" val="262018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sp>
        <p:nvSpPr>
          <p:cNvPr id="188" name="Google Shape;188;p5"/>
          <p:cNvSpPr txBox="1"/>
          <p:nvPr/>
        </p:nvSpPr>
        <p:spPr>
          <a:xfrm>
            <a:off x="3306950" y="2322518"/>
            <a:ext cx="2530100" cy="346218"/>
          </a:xfrm>
          <a:prstGeom prst="rect">
            <a:avLst/>
          </a:prstGeom>
          <a:noFill/>
          <a:ln>
            <a:noFill/>
          </a:ln>
        </p:spPr>
        <p:txBody>
          <a:bodyPr spcFirstLastPara="1" wrap="square" lIns="68569" tIns="34275" rIns="68569" bIns="34275" anchor="t" anchorCtr="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a:ea typeface="Palatino"/>
                <a:cs typeface="Palatino"/>
                <a:sym typeface="Palatino"/>
              </a:rPr>
              <a:t>Child Speech Rate</a:t>
            </a:r>
            <a:endParaRPr kumimoji="0" sz="1800" b="0" i="0" u="none" strike="noStrike" kern="1200" cap="none" spc="0" normalizeH="0" baseline="0" noProof="0" dirty="0">
              <a:ln>
                <a:noFill/>
              </a:ln>
              <a:solidFill>
                <a:prstClr val="black"/>
              </a:solidFill>
              <a:effectLst/>
              <a:uLnTx/>
              <a:uFillTx/>
              <a:latin typeface="Palatino"/>
              <a:ea typeface="+mn-ea"/>
              <a:cs typeface="Arial" panose="020B0604020202020204" pitchFamily="34" charset="0"/>
            </a:endParaRPr>
          </a:p>
        </p:txBody>
      </p:sp>
      <p:sp>
        <p:nvSpPr>
          <p:cNvPr id="9" name="Google Shape;188;p5"/>
          <p:cNvSpPr txBox="1"/>
          <p:nvPr/>
        </p:nvSpPr>
        <p:spPr>
          <a:xfrm>
            <a:off x="6041809" y="2176605"/>
            <a:ext cx="2969173" cy="623217"/>
          </a:xfrm>
          <a:prstGeom prst="rect">
            <a:avLst/>
          </a:prstGeom>
          <a:noFill/>
          <a:ln>
            <a:noFill/>
          </a:ln>
        </p:spPr>
        <p:txBody>
          <a:bodyPr spcFirstLastPara="1" wrap="square" lIns="68569" tIns="34275" rIns="68569" bIns="34275" anchor="t" anchorCtr="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a:ea typeface="Palatino"/>
                <a:cs typeface="Palatino"/>
                <a:sym typeface="Palatino"/>
              </a:rPr>
              <a:t>Child Speech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a:ea typeface="Palatino"/>
                <a:cs typeface="Palatino"/>
                <a:sym typeface="Palatino"/>
              </a:rPr>
              <a:t>Phonemic Diversity </a:t>
            </a:r>
            <a:endParaRPr kumimoji="0" sz="1800" b="0" i="0" u="none" strike="noStrike" kern="1200" cap="none" spc="0" normalizeH="0" baseline="0" noProof="0" dirty="0">
              <a:ln>
                <a:noFill/>
              </a:ln>
              <a:solidFill>
                <a:prstClr val="black"/>
              </a:solidFill>
              <a:effectLst/>
              <a:uLnTx/>
              <a:uFillTx/>
              <a:latin typeface="Palatino"/>
              <a:ea typeface="+mn-ea"/>
              <a:cs typeface="Arial" panose="020B0604020202020204" pitchFamily="34" charset="0"/>
            </a:endParaRPr>
          </a:p>
        </p:txBody>
      </p:sp>
      <p:sp>
        <p:nvSpPr>
          <p:cNvPr id="12" name="Title 11">
            <a:extLst>
              <a:ext uri="{FF2B5EF4-FFF2-40B4-BE49-F238E27FC236}">
                <a16:creationId xmlns:a16="http://schemas.microsoft.com/office/drawing/2014/main" id="{8E718414-F5B6-47FD-808B-C92AF73BFD19}"/>
              </a:ext>
            </a:extLst>
          </p:cNvPr>
          <p:cNvSpPr>
            <a:spLocks noGrp="1"/>
          </p:cNvSpPr>
          <p:nvPr>
            <p:ph type="title"/>
          </p:nvPr>
        </p:nvSpPr>
        <p:spPr>
          <a:xfrm>
            <a:off x="552737" y="689497"/>
            <a:ext cx="8362663" cy="856476"/>
          </a:xfrm>
        </p:spPr>
        <p:txBody>
          <a:bodyPr/>
          <a:lstStyle/>
          <a:p>
            <a:r>
              <a:rPr lang="en-US" dirty="0"/>
              <a:t>No apparent decremental effects of masks on child speech…..</a:t>
            </a:r>
          </a:p>
        </p:txBody>
      </p:sp>
      <p:pic>
        <p:nvPicPr>
          <p:cNvPr id="13" name="Picture 12">
            <a:extLst>
              <a:ext uri="{FF2B5EF4-FFF2-40B4-BE49-F238E27FC236}">
                <a16:creationId xmlns:a16="http://schemas.microsoft.com/office/drawing/2014/main" id="{A84D113D-9182-EFF3-5909-56622BF58A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78" t="31301" r="1" b="41257"/>
          <a:stretch/>
        </p:blipFill>
        <p:spPr>
          <a:xfrm>
            <a:off x="4002768" y="2933591"/>
            <a:ext cx="1343589" cy="1494685"/>
          </a:xfrm>
          <a:prstGeom prst="rect">
            <a:avLst/>
          </a:prstGeom>
        </p:spPr>
      </p:pic>
      <p:pic>
        <p:nvPicPr>
          <p:cNvPr id="3" name="Picture 2">
            <a:extLst>
              <a:ext uri="{FF2B5EF4-FFF2-40B4-BE49-F238E27FC236}">
                <a16:creationId xmlns:a16="http://schemas.microsoft.com/office/drawing/2014/main" id="{6AA97CBA-ED1E-0959-B032-C95992B3A717}"/>
              </a:ext>
            </a:extLst>
          </p:cNvPr>
          <p:cNvPicPr>
            <a:picLocks noChangeAspect="1"/>
          </p:cNvPicPr>
          <p:nvPr/>
        </p:nvPicPr>
        <p:blipFill rotWithShape="1">
          <a:blip r:embed="rId4"/>
          <a:srcRect t="10522"/>
          <a:stretch/>
        </p:blipFill>
        <p:spPr>
          <a:xfrm>
            <a:off x="0" y="2860938"/>
            <a:ext cx="9144000" cy="2325810"/>
          </a:xfrm>
          <a:prstGeom prst="rect">
            <a:avLst/>
          </a:prstGeom>
        </p:spPr>
      </p:pic>
      <p:sp>
        <p:nvSpPr>
          <p:cNvPr id="4" name="Google Shape;188;p5">
            <a:extLst>
              <a:ext uri="{FF2B5EF4-FFF2-40B4-BE49-F238E27FC236}">
                <a16:creationId xmlns:a16="http://schemas.microsoft.com/office/drawing/2014/main" id="{648B7FD7-50CD-698C-CF3B-88EDA00001A6}"/>
              </a:ext>
            </a:extLst>
          </p:cNvPr>
          <p:cNvSpPr txBox="1"/>
          <p:nvPr/>
        </p:nvSpPr>
        <p:spPr>
          <a:xfrm>
            <a:off x="104173" y="2214798"/>
            <a:ext cx="2530100" cy="623217"/>
          </a:xfrm>
          <a:prstGeom prst="rect">
            <a:avLst/>
          </a:prstGeom>
          <a:noFill/>
          <a:ln>
            <a:noFill/>
          </a:ln>
        </p:spPr>
        <p:txBody>
          <a:bodyPr spcFirstLastPara="1" wrap="square" lIns="68569" tIns="34275" rIns="68569" bIns="34275" anchor="t" anchorCtr="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a:ea typeface="Palatino"/>
                <a:cs typeface="Palatino"/>
                <a:sym typeface="Palatino"/>
              </a:rPr>
              <a:t>Child Speech (Vocalization) Duration</a:t>
            </a:r>
            <a:endParaRPr kumimoji="0" sz="1800" b="0" i="0" u="none" strike="noStrike" kern="1200" cap="none" spc="0" normalizeH="0" baseline="0" noProof="0" dirty="0">
              <a:ln>
                <a:noFill/>
              </a:ln>
              <a:solidFill>
                <a:prstClr val="black"/>
              </a:solidFill>
              <a:effectLst/>
              <a:uLnTx/>
              <a:uFillTx/>
              <a:latin typeface="Palatino"/>
              <a:ea typeface="+mn-ea"/>
              <a:cs typeface="Arial" panose="020B0604020202020204" pitchFamily="34" charset="0"/>
            </a:endParaRPr>
          </a:p>
        </p:txBody>
      </p:sp>
      <p:pic>
        <p:nvPicPr>
          <p:cNvPr id="5" name="Picture 4">
            <a:extLst>
              <a:ext uri="{FF2B5EF4-FFF2-40B4-BE49-F238E27FC236}">
                <a16:creationId xmlns:a16="http://schemas.microsoft.com/office/drawing/2014/main" id="{5C8B1A35-CD93-E0E9-625F-76C0A1B573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248" t="40746" r="1" b="48061"/>
          <a:stretch/>
        </p:blipFill>
        <p:spPr>
          <a:xfrm>
            <a:off x="6639698" y="2924424"/>
            <a:ext cx="1277275" cy="609600"/>
          </a:xfrm>
          <a:prstGeom prst="rect">
            <a:avLst/>
          </a:prstGeom>
        </p:spPr>
      </p:pic>
      <p:sp>
        <p:nvSpPr>
          <p:cNvPr id="8" name="TextBox 7">
            <a:extLst>
              <a:ext uri="{FF2B5EF4-FFF2-40B4-BE49-F238E27FC236}">
                <a16:creationId xmlns:a16="http://schemas.microsoft.com/office/drawing/2014/main" id="{657AE0E4-5EE4-AA47-EFD6-E4A2A2907B75}"/>
              </a:ext>
            </a:extLst>
          </p:cNvPr>
          <p:cNvSpPr txBox="1"/>
          <p:nvPr/>
        </p:nvSpPr>
        <p:spPr>
          <a:xfrm>
            <a:off x="3329346" y="5233734"/>
            <a:ext cx="1414953" cy="338554"/>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Times New Roman"/>
              </a:rPr>
              <a:t>Sam </a:t>
            </a:r>
            <a:r>
              <a:rPr kumimoji="0" lang="en-US" sz="1600" b="0" i="0" u="none" strike="noStrike" kern="1200" cap="none" spc="0" normalizeH="0" baseline="0" noProof="0" dirty="0" err="1">
                <a:ln>
                  <a:noFill/>
                </a:ln>
                <a:solidFill>
                  <a:prstClr val="black"/>
                </a:solidFill>
                <a:effectLst/>
                <a:uLnTx/>
                <a:uFillTx/>
                <a:latin typeface="Times New Roman"/>
                <a:ea typeface="+mn-ea"/>
                <a:cs typeface="Times New Roman"/>
              </a:rPr>
              <a:t>Mitsven</a:t>
            </a:r>
            <a:endParaRPr kumimoji="0" lang="en-US"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11" name="Picture 10">
            <a:extLst>
              <a:ext uri="{FF2B5EF4-FFF2-40B4-BE49-F238E27FC236}">
                <a16:creationId xmlns:a16="http://schemas.microsoft.com/office/drawing/2014/main" id="{3DD22195-849C-BC2F-8F81-71653641A34C}"/>
              </a:ext>
            </a:extLst>
          </p:cNvPr>
          <p:cNvPicPr>
            <a:picLocks noChangeAspect="1"/>
          </p:cNvPicPr>
          <p:nvPr/>
        </p:nvPicPr>
        <p:blipFill rotWithShape="1">
          <a:blip r:embed="rId5"/>
          <a:srcRect l="39792"/>
          <a:stretch/>
        </p:blipFill>
        <p:spPr>
          <a:xfrm>
            <a:off x="3489507" y="5574296"/>
            <a:ext cx="1035844" cy="1148073"/>
          </a:xfrm>
          <a:prstGeom prst="rect">
            <a:avLst/>
          </a:prstGeom>
        </p:spPr>
      </p:pic>
      <p:sp>
        <p:nvSpPr>
          <p:cNvPr id="14" name="TextBox 13">
            <a:extLst>
              <a:ext uri="{FF2B5EF4-FFF2-40B4-BE49-F238E27FC236}">
                <a16:creationId xmlns:a16="http://schemas.microsoft.com/office/drawing/2014/main" id="{EE5CA271-E136-55AF-2A50-AC8B2735D79D}"/>
              </a:ext>
            </a:extLst>
          </p:cNvPr>
          <p:cNvSpPr txBox="1"/>
          <p:nvPr/>
        </p:nvSpPr>
        <p:spPr>
          <a:xfrm>
            <a:off x="338971" y="5235832"/>
            <a:ext cx="1563046" cy="338554"/>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Times New Roman"/>
              </a:rPr>
              <a:t>Christian Jerry</a:t>
            </a:r>
          </a:p>
        </p:txBody>
      </p:sp>
      <p:pic>
        <p:nvPicPr>
          <p:cNvPr id="15" name="Picture 2">
            <a:extLst>
              <a:ext uri="{FF2B5EF4-FFF2-40B4-BE49-F238E27FC236}">
                <a16:creationId xmlns:a16="http://schemas.microsoft.com/office/drawing/2014/main" id="{44C4B0A8-8668-32D6-B67C-A0D274FE0B0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46" t="8827" r="8146"/>
          <a:stretch/>
        </p:blipFill>
        <p:spPr bwMode="auto">
          <a:xfrm>
            <a:off x="475595" y="5581687"/>
            <a:ext cx="1035844" cy="1128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AAE5470D-6040-CB07-5854-205E4264B0F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69" r="15543" b="46458"/>
          <a:stretch/>
        </p:blipFill>
        <p:spPr bwMode="auto">
          <a:xfrm>
            <a:off x="7814975" y="4947217"/>
            <a:ext cx="949298" cy="6904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D4C0F3D0-2451-22EB-46B9-4120F4A9140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69" r="15543" b="46458"/>
          <a:stretch/>
        </p:blipFill>
        <p:spPr bwMode="auto">
          <a:xfrm>
            <a:off x="4804279" y="4968712"/>
            <a:ext cx="949298" cy="6904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7AE8F656-7CF7-94E2-7C52-F0D38E97313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69" r="15543" b="46458"/>
          <a:stretch/>
        </p:blipFill>
        <p:spPr bwMode="auto">
          <a:xfrm>
            <a:off x="1793583" y="4968713"/>
            <a:ext cx="949298" cy="6904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09D399-386A-24E7-3A7B-B74AC3472E15}"/>
              </a:ext>
            </a:extLst>
          </p:cNvPr>
          <p:cNvSpPr txBox="1"/>
          <p:nvPr/>
        </p:nvSpPr>
        <p:spPr>
          <a:xfrm>
            <a:off x="6474069" y="6230213"/>
            <a:ext cx="2536913"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Mitsven, et al. 2022</a:t>
            </a:r>
            <a:endParaRPr lang="en-US" dirty="0"/>
          </a:p>
        </p:txBody>
      </p:sp>
    </p:spTree>
    <p:extLst>
      <p:ext uri="{BB962C8B-B14F-4D97-AF65-F5344CB8AC3E}">
        <p14:creationId xmlns:p14="http://schemas.microsoft.com/office/powerpoint/2010/main" val="39297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6C4DD131-13E0-DF4A-AC8C-D172725CC575}"/>
              </a:ext>
            </a:extLst>
          </p:cNvPr>
          <p:cNvSpPr txBox="1">
            <a:spLocks/>
          </p:cNvSpPr>
          <p:nvPr/>
        </p:nvSpPr>
        <p:spPr>
          <a:xfrm>
            <a:off x="628650" y="89534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50" dirty="0">
                <a:latin typeface="Avenir Next LT Pro Light" panose="020B0504020202020204" pitchFamily="34" charset="77"/>
              </a:rPr>
              <a:t>Children who produced more phonemically diverse utterances had higher end-of-year language abilities.</a:t>
            </a:r>
          </a:p>
        </p:txBody>
      </p:sp>
      <p:grpSp>
        <p:nvGrpSpPr>
          <p:cNvPr id="2" name="Group 1">
            <a:extLst>
              <a:ext uri="{FF2B5EF4-FFF2-40B4-BE49-F238E27FC236}">
                <a16:creationId xmlns:a16="http://schemas.microsoft.com/office/drawing/2014/main" id="{DFBA3C09-B88E-344D-9F89-B22C11BB8BE9}"/>
              </a:ext>
            </a:extLst>
          </p:cNvPr>
          <p:cNvGrpSpPr/>
          <p:nvPr/>
        </p:nvGrpSpPr>
        <p:grpSpPr>
          <a:xfrm>
            <a:off x="2068117" y="1821618"/>
            <a:ext cx="3124523" cy="4096037"/>
            <a:chOff x="2757488" y="1285824"/>
            <a:chExt cx="4166031" cy="5461382"/>
          </a:xfrm>
        </p:grpSpPr>
        <p:pic>
          <p:nvPicPr>
            <p:cNvPr id="6" name="Picture 5">
              <a:extLst>
                <a:ext uri="{FF2B5EF4-FFF2-40B4-BE49-F238E27FC236}">
                  <a16:creationId xmlns:a16="http://schemas.microsoft.com/office/drawing/2014/main" id="{9FB81D74-043A-E340-BD3B-684AD46C1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488" y="1285824"/>
              <a:ext cx="3808844" cy="5078459"/>
            </a:xfrm>
            <a:prstGeom prst="rect">
              <a:avLst/>
            </a:prstGeom>
          </p:spPr>
        </p:pic>
        <p:sp>
          <p:nvSpPr>
            <p:cNvPr id="7" name="TextBox 6">
              <a:extLst>
                <a:ext uri="{FF2B5EF4-FFF2-40B4-BE49-F238E27FC236}">
                  <a16:creationId xmlns:a16="http://schemas.microsoft.com/office/drawing/2014/main" id="{5F82D539-2111-1449-BFCB-CBB405AF48B8}"/>
                </a:ext>
              </a:extLst>
            </p:cNvPr>
            <p:cNvSpPr txBox="1"/>
            <p:nvPr/>
          </p:nvSpPr>
          <p:spPr>
            <a:xfrm>
              <a:off x="2957512" y="6377874"/>
              <a:ext cx="3966007" cy="369332"/>
            </a:xfrm>
            <a:prstGeom prst="rect">
              <a:avLst/>
            </a:prstGeom>
            <a:noFill/>
          </p:spPr>
          <p:txBody>
            <a:bodyPr wrap="square" rtlCol="0">
              <a:spAutoFit/>
            </a:bodyPr>
            <a:lstStyle/>
            <a:p>
              <a:pPr algn="ctr"/>
              <a:r>
                <a:rPr lang="en-US" sz="1200" i="1" dirty="0">
                  <a:solidFill>
                    <a:srgbClr val="11520F"/>
                  </a:solidFill>
                  <a:latin typeface="Arial"/>
                  <a:cs typeface="Arial"/>
                </a:rPr>
                <a:t>b</a:t>
              </a:r>
              <a:r>
                <a:rPr lang="en-US" sz="1200" dirty="0">
                  <a:solidFill>
                    <a:srgbClr val="11520F"/>
                  </a:solidFill>
                  <a:latin typeface="Arial"/>
                  <a:cs typeface="Arial"/>
                </a:rPr>
                <a:t> = 33.26, </a:t>
              </a:r>
              <a:r>
                <a:rPr lang="en-US" sz="1200" i="1" dirty="0">
                  <a:solidFill>
                    <a:srgbClr val="11520F"/>
                  </a:solidFill>
                  <a:latin typeface="Arial"/>
                  <a:cs typeface="Arial"/>
                </a:rPr>
                <a:t>SE</a:t>
              </a:r>
              <a:r>
                <a:rPr lang="en-US" sz="1200" dirty="0">
                  <a:solidFill>
                    <a:srgbClr val="11520F"/>
                  </a:solidFill>
                  <a:latin typeface="Arial"/>
                  <a:cs typeface="Arial"/>
                </a:rPr>
                <a:t> = 12.56, </a:t>
              </a:r>
              <a:r>
                <a:rPr lang="en-US" sz="1200" i="1" dirty="0">
                  <a:solidFill>
                    <a:srgbClr val="11520F"/>
                  </a:solidFill>
                  <a:latin typeface="Arial"/>
                  <a:cs typeface="Arial"/>
                </a:rPr>
                <a:t>t</a:t>
              </a:r>
              <a:r>
                <a:rPr lang="en-US" sz="1200" dirty="0">
                  <a:solidFill>
                    <a:srgbClr val="11520F"/>
                  </a:solidFill>
                  <a:latin typeface="Arial"/>
                  <a:cs typeface="Arial"/>
                </a:rPr>
                <a:t> = 2.65, </a:t>
              </a:r>
              <a:r>
                <a:rPr lang="en-US" sz="1200" i="1" dirty="0">
                  <a:solidFill>
                    <a:srgbClr val="11520F"/>
                  </a:solidFill>
                  <a:latin typeface="Arial"/>
                  <a:cs typeface="Arial"/>
                </a:rPr>
                <a:t>p</a:t>
              </a:r>
              <a:r>
                <a:rPr lang="en-US" sz="1200" dirty="0">
                  <a:solidFill>
                    <a:srgbClr val="11520F"/>
                  </a:solidFill>
                  <a:latin typeface="Arial"/>
                  <a:cs typeface="Arial"/>
                </a:rPr>
                <a:t> = .015</a:t>
              </a:r>
              <a:endParaRPr lang="en-US" sz="1200" b="1" dirty="0">
                <a:solidFill>
                  <a:srgbClr val="11520F"/>
                </a:solidFill>
                <a:latin typeface="Arial"/>
                <a:cs typeface="Arial"/>
              </a:endParaRPr>
            </a:p>
          </p:txBody>
        </p:sp>
      </p:grpSp>
      <p:grpSp>
        <p:nvGrpSpPr>
          <p:cNvPr id="12" name="Group 11">
            <a:extLst>
              <a:ext uri="{FF2B5EF4-FFF2-40B4-BE49-F238E27FC236}">
                <a16:creationId xmlns:a16="http://schemas.microsoft.com/office/drawing/2014/main" id="{1030DEF1-AB84-784E-9D40-6E2ABCE2B773}"/>
              </a:ext>
            </a:extLst>
          </p:cNvPr>
          <p:cNvGrpSpPr/>
          <p:nvPr/>
        </p:nvGrpSpPr>
        <p:grpSpPr>
          <a:xfrm>
            <a:off x="5291733" y="1821618"/>
            <a:ext cx="3227189" cy="4098644"/>
            <a:chOff x="7055644" y="1285824"/>
            <a:chExt cx="4302918" cy="5464858"/>
          </a:xfrm>
        </p:grpSpPr>
        <p:pic>
          <p:nvPicPr>
            <p:cNvPr id="9" name="Picture 8">
              <a:extLst>
                <a:ext uri="{FF2B5EF4-FFF2-40B4-BE49-F238E27FC236}">
                  <a16:creationId xmlns:a16="http://schemas.microsoft.com/office/drawing/2014/main" id="{D3D038AA-9751-6D4E-A6FE-412E91F1D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644" y="1285824"/>
              <a:ext cx="3808844" cy="5078459"/>
            </a:xfrm>
            <a:prstGeom prst="rect">
              <a:avLst/>
            </a:prstGeom>
          </p:spPr>
        </p:pic>
        <p:sp>
          <p:nvSpPr>
            <p:cNvPr id="10" name="TextBox 9">
              <a:extLst>
                <a:ext uri="{FF2B5EF4-FFF2-40B4-BE49-F238E27FC236}">
                  <a16:creationId xmlns:a16="http://schemas.microsoft.com/office/drawing/2014/main" id="{63D91262-56FE-EB47-9E4F-A6DE0BEF1AEA}"/>
                </a:ext>
              </a:extLst>
            </p:cNvPr>
            <p:cNvSpPr txBox="1"/>
            <p:nvPr/>
          </p:nvSpPr>
          <p:spPr>
            <a:xfrm>
              <a:off x="7392555" y="6381350"/>
              <a:ext cx="3966007" cy="369332"/>
            </a:xfrm>
            <a:prstGeom prst="rect">
              <a:avLst/>
            </a:prstGeom>
            <a:noFill/>
          </p:spPr>
          <p:txBody>
            <a:bodyPr wrap="square" rtlCol="0">
              <a:spAutoFit/>
            </a:bodyPr>
            <a:lstStyle/>
            <a:p>
              <a:pPr algn="ctr"/>
              <a:r>
                <a:rPr lang="en-US" sz="1200" i="1" dirty="0">
                  <a:solidFill>
                    <a:srgbClr val="11520F"/>
                  </a:solidFill>
                  <a:latin typeface="Arial"/>
                  <a:cs typeface="Arial"/>
                </a:rPr>
                <a:t>b</a:t>
              </a:r>
              <a:r>
                <a:rPr lang="en-US" sz="1200" dirty="0">
                  <a:solidFill>
                    <a:srgbClr val="11520F"/>
                  </a:solidFill>
                  <a:latin typeface="Arial"/>
                  <a:cs typeface="Arial"/>
                </a:rPr>
                <a:t> = 24.37, </a:t>
              </a:r>
              <a:r>
                <a:rPr lang="en-US" sz="1200" i="1" dirty="0">
                  <a:solidFill>
                    <a:srgbClr val="11520F"/>
                  </a:solidFill>
                  <a:latin typeface="Arial"/>
                  <a:cs typeface="Arial"/>
                </a:rPr>
                <a:t>SE</a:t>
              </a:r>
              <a:r>
                <a:rPr lang="en-US" sz="1200" dirty="0">
                  <a:solidFill>
                    <a:srgbClr val="11520F"/>
                  </a:solidFill>
                  <a:latin typeface="Arial"/>
                  <a:cs typeface="Arial"/>
                </a:rPr>
                <a:t> = 10.22, </a:t>
              </a:r>
              <a:r>
                <a:rPr lang="en-US" sz="1200" i="1" dirty="0">
                  <a:solidFill>
                    <a:srgbClr val="11520F"/>
                  </a:solidFill>
                  <a:latin typeface="Arial"/>
                  <a:cs typeface="Arial"/>
                </a:rPr>
                <a:t>t</a:t>
              </a:r>
              <a:r>
                <a:rPr lang="en-US" sz="1200" dirty="0">
                  <a:solidFill>
                    <a:srgbClr val="11520F"/>
                  </a:solidFill>
                  <a:latin typeface="Arial"/>
                  <a:cs typeface="Arial"/>
                </a:rPr>
                <a:t> = 2.38, </a:t>
              </a:r>
              <a:r>
                <a:rPr lang="en-US" sz="1200" i="1" dirty="0">
                  <a:solidFill>
                    <a:srgbClr val="11520F"/>
                  </a:solidFill>
                  <a:latin typeface="Arial"/>
                  <a:cs typeface="Arial"/>
                </a:rPr>
                <a:t>p</a:t>
              </a:r>
              <a:r>
                <a:rPr lang="en-US" sz="1200" dirty="0">
                  <a:solidFill>
                    <a:srgbClr val="11520F"/>
                  </a:solidFill>
                  <a:latin typeface="Arial"/>
                  <a:cs typeface="Arial"/>
                </a:rPr>
                <a:t> = .026</a:t>
              </a:r>
              <a:endParaRPr lang="en-US" sz="1200" b="1" dirty="0">
                <a:solidFill>
                  <a:srgbClr val="11520F"/>
                </a:solidFill>
                <a:latin typeface="Arial"/>
                <a:cs typeface="Arial"/>
              </a:endParaRPr>
            </a:p>
          </p:txBody>
        </p:sp>
      </p:grpSp>
      <p:pic>
        <p:nvPicPr>
          <p:cNvPr id="11" name="Picture 10">
            <a:extLst>
              <a:ext uri="{FF2B5EF4-FFF2-40B4-BE49-F238E27FC236}">
                <a16:creationId xmlns:a16="http://schemas.microsoft.com/office/drawing/2014/main" id="{51F18260-97E0-1F46-86EF-F329E09B6C07}"/>
              </a:ext>
            </a:extLst>
          </p:cNvPr>
          <p:cNvPicPr/>
          <p:nvPr/>
        </p:nvPicPr>
        <p:blipFill rotWithShape="1">
          <a:blip r:embed="rId4"/>
          <a:srcRect l="60442" t="76730" r="2353" b="13051"/>
          <a:stretch/>
        </p:blipFill>
        <p:spPr>
          <a:xfrm>
            <a:off x="249010" y="2170166"/>
            <a:ext cx="1583362" cy="487309"/>
          </a:xfrm>
          <a:prstGeom prst="rect">
            <a:avLst/>
          </a:prstGeom>
          <a:ln w="28575">
            <a:solidFill>
              <a:srgbClr val="11520F"/>
            </a:solidFill>
          </a:ln>
        </p:spPr>
      </p:pic>
    </p:spTree>
    <p:extLst>
      <p:ext uri="{BB962C8B-B14F-4D97-AF65-F5344CB8AC3E}">
        <p14:creationId xmlns:p14="http://schemas.microsoft.com/office/powerpoint/2010/main" val="15715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1D44D0-8D8B-6E49-9911-8F549496BD14}"/>
              </a:ext>
            </a:extLst>
          </p:cNvPr>
          <p:cNvSpPr/>
          <p:nvPr/>
        </p:nvSpPr>
        <p:spPr>
          <a:xfrm>
            <a:off x="0" y="857251"/>
            <a:ext cx="9144000" cy="973836"/>
          </a:xfrm>
          <a:prstGeom prst="rect">
            <a:avLst/>
          </a:prstGeom>
          <a:solidFill>
            <a:srgbClr val="25B5CD"/>
          </a:solidFill>
          <a:ln>
            <a:solidFill>
              <a:srgbClr val="25B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8E52547-4684-9749-837D-62E51BB07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37665"/>
            <a:ext cx="4477883" cy="2580068"/>
          </a:xfrm>
          <a:prstGeom prst="rect">
            <a:avLst/>
          </a:prstGeom>
        </p:spPr>
      </p:pic>
      <p:pic>
        <p:nvPicPr>
          <p:cNvPr id="3" name="Picture 2">
            <a:extLst>
              <a:ext uri="{FF2B5EF4-FFF2-40B4-BE49-F238E27FC236}">
                <a16:creationId xmlns:a16="http://schemas.microsoft.com/office/drawing/2014/main" id="{63EBD67F-E1AF-4B46-89ED-48289589BAA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572000" y="2090230"/>
            <a:ext cx="4421639" cy="2580068"/>
          </a:xfrm>
          <a:prstGeom prst="rect">
            <a:avLst/>
          </a:prstGeom>
        </p:spPr>
      </p:pic>
      <p:sp>
        <p:nvSpPr>
          <p:cNvPr id="7" name="Title 1">
            <a:extLst>
              <a:ext uri="{FF2B5EF4-FFF2-40B4-BE49-F238E27FC236}">
                <a16:creationId xmlns:a16="http://schemas.microsoft.com/office/drawing/2014/main" id="{095796CD-6CA6-3545-BE9B-392CFD592457}"/>
              </a:ext>
            </a:extLst>
          </p:cNvPr>
          <p:cNvSpPr txBox="1">
            <a:spLocks/>
          </p:cNvSpPr>
          <p:nvPr/>
        </p:nvSpPr>
        <p:spPr>
          <a:xfrm>
            <a:off x="409763" y="976669"/>
            <a:ext cx="8354891" cy="697835"/>
          </a:xfrm>
          <a:prstGeom prst="rect">
            <a:avLst/>
          </a:prstGeom>
        </p:spPr>
        <p:txBody>
          <a:bodyPr vert="horz" lIns="68580" tIns="34290" rIns="68580" bIns="3429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50" b="1" dirty="0">
                <a:solidFill>
                  <a:srgbClr val="FFFFFF"/>
                </a:solidFill>
                <a:latin typeface="Avenir Next LT Pro Light" panose="020B0504020202020204" pitchFamily="34" charset="77"/>
              </a:rPr>
              <a:t>In fact, the phonemic diversity of children’s speech mediated the relationship between the phonemic diversity of their input and their language abilities. </a:t>
            </a:r>
          </a:p>
        </p:txBody>
      </p:sp>
    </p:spTree>
    <p:extLst>
      <p:ext uri="{BB962C8B-B14F-4D97-AF65-F5344CB8AC3E}">
        <p14:creationId xmlns:p14="http://schemas.microsoft.com/office/powerpoint/2010/main" val="279489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7813"/>
            <a:ext cx="8839200" cy="1143000"/>
          </a:xfrm>
        </p:spPr>
        <p:txBody>
          <a:bodyPr>
            <a:noAutofit/>
          </a:bodyPr>
          <a:lstStyle/>
          <a:p>
            <a:r>
              <a:rPr lang="en-US" sz="3200" dirty="0"/>
              <a:t>Levels of organization—1 (bottom) to 7 (top)</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9" y="1540049"/>
            <a:ext cx="8379519" cy="53179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152400" y="5029200"/>
            <a:ext cx="3048000" cy="646331"/>
          </a:xfrm>
          <a:prstGeom prst="rect">
            <a:avLst/>
          </a:prstGeom>
        </p:spPr>
        <p:txBody>
          <a:bodyPr wrap="square">
            <a:spAutoFit/>
          </a:bodyPr>
          <a:lstStyle/>
          <a:p>
            <a:pPr algn="ctr"/>
            <a:r>
              <a:rPr lang="en-US" dirty="0"/>
              <a:t>direct and indirect effects </a:t>
            </a:r>
          </a:p>
          <a:p>
            <a:pPr algn="ctr"/>
            <a:r>
              <a:rPr lang="en-US" dirty="0"/>
              <a:t>on child…</a:t>
            </a:r>
          </a:p>
        </p:txBody>
      </p:sp>
      <p:sp>
        <p:nvSpPr>
          <p:cNvPr id="3" name="Rectangle 2"/>
          <p:cNvSpPr/>
          <p:nvPr/>
        </p:nvSpPr>
        <p:spPr>
          <a:xfrm>
            <a:off x="2339975" y="-1463378"/>
            <a:ext cx="4572000" cy="923330"/>
          </a:xfrm>
          <a:prstGeom prst="rect">
            <a:avLst/>
          </a:prstGeom>
        </p:spPr>
        <p:txBody>
          <a:bodyPr>
            <a:spAutoFit/>
          </a:bodyPr>
          <a:lstStyle/>
          <a:p>
            <a:r>
              <a:rPr lang="en-US" dirty="0"/>
              <a:t>Hypothesized case: Heterogeneous grouping and complex instruction </a:t>
            </a:r>
            <a:r>
              <a:rPr lang="en-US" dirty="0">
                <a:sym typeface="Wingdings" panose="05000000000000000000" pitchFamily="2" charset="2"/>
              </a:rPr>
              <a:t></a:t>
            </a:r>
            <a:r>
              <a:rPr lang="en-US" dirty="0"/>
              <a:t> increase educational equity</a:t>
            </a:r>
          </a:p>
        </p:txBody>
      </p:sp>
      <p:sp>
        <p:nvSpPr>
          <p:cNvPr id="5" name="TextBox 4"/>
          <p:cNvSpPr txBox="1"/>
          <p:nvPr/>
        </p:nvSpPr>
        <p:spPr>
          <a:xfrm>
            <a:off x="4158196" y="1676400"/>
            <a:ext cx="2634055" cy="646331"/>
          </a:xfrm>
          <a:prstGeom prst="rect">
            <a:avLst/>
          </a:prstGeom>
          <a:noFill/>
        </p:spPr>
        <p:txBody>
          <a:bodyPr wrap="none" rtlCol="0">
            <a:spAutoFit/>
          </a:bodyPr>
          <a:lstStyle/>
          <a:p>
            <a:pPr algn="ctr"/>
            <a:r>
              <a:rPr lang="en-US" b="1" dirty="0">
                <a:solidFill>
                  <a:schemeClr val="accent1"/>
                </a:solidFill>
              </a:rPr>
              <a:t>Broward gifted testing</a:t>
            </a:r>
          </a:p>
          <a:p>
            <a:pPr algn="ctr"/>
            <a:r>
              <a:rPr lang="en-US" b="1" dirty="0">
                <a:solidFill>
                  <a:schemeClr val="accent1"/>
                </a:solidFill>
              </a:rPr>
              <a:t>2021 Bright Futures</a:t>
            </a:r>
          </a:p>
        </p:txBody>
      </p:sp>
    </p:spTree>
    <p:extLst>
      <p:ext uri="{BB962C8B-B14F-4D97-AF65-F5344CB8AC3E}">
        <p14:creationId xmlns:p14="http://schemas.microsoft.com/office/powerpoint/2010/main" val="326145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level effects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8437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a:t>School Overview</a:t>
            </a:r>
          </a:p>
        </p:txBody>
      </p:sp>
      <p:sp>
        <p:nvSpPr>
          <p:cNvPr id="22531" name="Content Placeholder 4"/>
          <p:cNvSpPr>
            <a:spLocks noGrp="1"/>
          </p:cNvSpPr>
          <p:nvPr>
            <p:ph idx="1"/>
          </p:nvPr>
        </p:nvSpPr>
        <p:spPr>
          <a:xfrm>
            <a:off x="457200" y="1775191"/>
            <a:ext cx="8534400" cy="4625609"/>
          </a:xfrm>
        </p:spPr>
        <p:txBody>
          <a:bodyPr>
            <a:normAutofit lnSpcReduction="10000"/>
          </a:bodyPr>
          <a:lstStyle/>
          <a:p>
            <a:r>
              <a:rPr lang="en-US" altLang="en-US" dirty="0"/>
              <a:t>Preschool as a developmental context</a:t>
            </a:r>
          </a:p>
          <a:p>
            <a:pPr lvl="1"/>
            <a:r>
              <a:rPr lang="en-US" altLang="en-US" dirty="0" err="1"/>
              <a:t>Teacher</a:t>
            </a:r>
            <a:r>
              <a:rPr lang="en-US" altLang="en-US" dirty="0" err="1">
                <a:sym typeface="Wingdings" panose="05000000000000000000" pitchFamily="2" charset="2"/>
              </a:rPr>
              <a:t>child</a:t>
            </a:r>
            <a:r>
              <a:rPr lang="en-US" altLang="en-US" dirty="0">
                <a:sym typeface="Wingdings" panose="05000000000000000000" pitchFamily="2" charset="2"/>
              </a:rPr>
              <a:t> phonemic interaction</a:t>
            </a:r>
            <a:endParaRPr lang="en-US" altLang="en-US" dirty="0"/>
          </a:p>
          <a:p>
            <a:r>
              <a:rPr lang="en-US" altLang="en-US" dirty="0"/>
              <a:t>Childcare effects</a:t>
            </a:r>
          </a:p>
          <a:p>
            <a:pPr lvl="1"/>
            <a:r>
              <a:rPr lang="en-US" altLang="en-US" dirty="0"/>
              <a:t>@ 3, 4.5</a:t>
            </a:r>
          </a:p>
          <a:p>
            <a:pPr lvl="2"/>
            <a:r>
              <a:rPr lang="en-US" altLang="en-US" dirty="0"/>
              <a:t>Classroom composition (context) effects</a:t>
            </a:r>
          </a:p>
          <a:p>
            <a:pPr lvl="2"/>
            <a:r>
              <a:rPr lang="en-US" altLang="en-US" dirty="0"/>
              <a:t>Moderator: temperament?</a:t>
            </a:r>
          </a:p>
          <a:p>
            <a:pPr lvl="2"/>
            <a:r>
              <a:rPr lang="en-US" altLang="en-US" dirty="0"/>
              <a:t>Experiments: EHS RCT, HS RCT (Bierman), Abecedarian</a:t>
            </a:r>
          </a:p>
          <a:p>
            <a:pPr lvl="1"/>
            <a:r>
              <a:rPr lang="en-US" altLang="en-US" dirty="0"/>
              <a:t>@ 15, and end of high school</a:t>
            </a:r>
          </a:p>
          <a:p>
            <a:r>
              <a:rPr lang="en-US" altLang="en-US" dirty="0"/>
              <a:t>Cost-benefit analysis</a:t>
            </a:r>
          </a:p>
          <a:p>
            <a:r>
              <a:rPr lang="en-US" altLang="en-US"/>
              <a:t>Universal gifted screening (Card &amp; Giuliano)</a:t>
            </a:r>
            <a:endParaRPr lang="en-US" altLang="en-US" dirty="0"/>
          </a:p>
          <a:p>
            <a:pPr lvl="1"/>
            <a:endParaRPr lang="en-US" altLang="en-US" dirty="0"/>
          </a:p>
          <a:p>
            <a:pPr lvl="1"/>
            <a:endParaRPr lang="en-US" altLang="en-US" dirty="0"/>
          </a:p>
          <a:p>
            <a:pPr lvl="1"/>
            <a:endParaRPr lang="en-US" altLang="en-US" dirty="0"/>
          </a:p>
        </p:txBody>
      </p:sp>
      <p:sp>
        <p:nvSpPr>
          <p:cNvPr id="2" name="Rectangle 1"/>
          <p:cNvSpPr/>
          <p:nvPr/>
        </p:nvSpPr>
        <p:spPr>
          <a:xfrm rot="2593537">
            <a:off x="8878795" y="3877713"/>
            <a:ext cx="4572000" cy="369332"/>
          </a:xfrm>
          <a:prstGeom prst="rect">
            <a:avLst/>
          </a:prstGeom>
        </p:spPr>
        <p:txBody>
          <a:bodyPr>
            <a:spAutoFit/>
          </a:bodyPr>
          <a:lstStyle/>
          <a:p>
            <a:pPr algn="ctr"/>
            <a:r>
              <a:rPr lang="en-US" altLang="en-US" dirty="0">
                <a:solidFill>
                  <a:schemeClr val="accent1"/>
                </a:solidFill>
              </a:rPr>
              <a:t>Context effects (</a:t>
            </a:r>
            <a:r>
              <a:rPr lang="en-US" altLang="en-US" dirty="0" err="1">
                <a:solidFill>
                  <a:schemeClr val="accent1"/>
                </a:solidFill>
              </a:rPr>
              <a:t>Howes</a:t>
            </a:r>
            <a:r>
              <a:rPr lang="en-US" altLang="en-US" dirty="0">
                <a:solidFill>
                  <a:schemeClr val="accent1"/>
                </a:solidFill>
              </a:rPr>
              <a:t>; </a:t>
            </a:r>
            <a:r>
              <a:rPr lang="en-US" altLang="en-US" dirty="0" err="1">
                <a:solidFill>
                  <a:schemeClr val="accent1"/>
                </a:solidFill>
              </a:rPr>
              <a:t>Dmietreva</a:t>
            </a:r>
            <a:endParaRPr lang="en-US" altLang="en-US" dirty="0">
              <a:solidFill>
                <a:schemeClr val="accent1"/>
              </a:solidFill>
            </a:endParaRPr>
          </a:p>
        </p:txBody>
      </p:sp>
    </p:spTree>
    <p:extLst>
      <p:ext uri="{BB962C8B-B14F-4D97-AF65-F5344CB8AC3E}">
        <p14:creationId xmlns:p14="http://schemas.microsoft.com/office/powerpoint/2010/main" val="3561911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Individual level effects</a:t>
            </a:r>
          </a:p>
        </p:txBody>
      </p:sp>
      <p:sp>
        <p:nvSpPr>
          <p:cNvPr id="10" name="Content Placeholder 9"/>
          <p:cNvSpPr>
            <a:spLocks noGrp="1"/>
          </p:cNvSpPr>
          <p:nvPr>
            <p:ph idx="1"/>
          </p:nvPr>
        </p:nvSpPr>
        <p:spPr/>
        <p:txBody>
          <a:bodyPr/>
          <a:lstStyle/>
          <a:p>
            <a:r>
              <a:rPr lang="en-US" dirty="0"/>
              <a:t>ADD TITLE SLIDE HERE!</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2701239"/>
          </a:xfrm>
          <a:prstGeom prst="rect">
            <a:avLst/>
          </a:prstGeom>
        </p:spPr>
      </p:pic>
      <p:sp>
        <p:nvSpPr>
          <p:cNvPr id="5" name="Content Placeholder 7"/>
          <p:cNvSpPr txBox="1">
            <a:spLocks/>
          </p:cNvSpPr>
          <p:nvPr/>
        </p:nvSpPr>
        <p:spPr>
          <a:xfrm>
            <a:off x="914400" y="3920439"/>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a:t>Participants (N=1364)</a:t>
            </a:r>
          </a:p>
          <a:p>
            <a:pPr lvl="1" fontAlgn="auto">
              <a:spcAft>
                <a:spcPts val="0"/>
              </a:spcAft>
            </a:pPr>
            <a:r>
              <a:rPr lang="en-US"/>
              <a:t>(N=1,095 by 54 months)</a:t>
            </a:r>
          </a:p>
          <a:p>
            <a:pPr fontAlgn="auto">
              <a:spcAft>
                <a:spcPts val="0"/>
              </a:spcAft>
            </a:pPr>
            <a:r>
              <a:rPr lang="en-US"/>
              <a:t>24% ethnic minority</a:t>
            </a:r>
          </a:p>
          <a:p>
            <a:pPr fontAlgn="auto">
              <a:spcAft>
                <a:spcPts val="0"/>
              </a:spcAft>
            </a:pPr>
            <a:r>
              <a:rPr lang="en-US"/>
              <a:t>Assessed at 1, 6, 15, 24, 36, and 54 months</a:t>
            </a:r>
          </a:p>
          <a:p>
            <a:pPr fontAlgn="auto">
              <a:spcAft>
                <a:spcPts val="0"/>
              </a:spcAft>
            </a:pPr>
            <a:endParaRPr lang="en-US"/>
          </a:p>
          <a:p>
            <a:pPr fontAlgn="auto">
              <a:spcAft>
                <a:spcPts val="0"/>
              </a:spcAft>
            </a:pPr>
            <a:endParaRPr lang="en-US"/>
          </a:p>
          <a:p>
            <a:pPr lvl="1" fontAlgn="auto">
              <a:spcAft>
                <a:spcPts val="0"/>
              </a:spcAft>
            </a:pPr>
            <a:endParaRPr lang="en-US" dirty="0"/>
          </a:p>
        </p:txBody>
      </p:sp>
    </p:spTree>
    <p:extLst>
      <p:ext uri="{BB962C8B-B14F-4D97-AF65-F5344CB8AC3E}">
        <p14:creationId xmlns:p14="http://schemas.microsoft.com/office/powerpoint/2010/main" val="4044222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a:bodyPr>
          <a:lstStyle/>
          <a:p>
            <a:r>
              <a:rPr lang="en-US" dirty="0"/>
              <a:t>Children attending child care has increased from under 25% to over 80% </a:t>
            </a:r>
          </a:p>
          <a:p>
            <a:r>
              <a:rPr lang="en-US" dirty="0"/>
              <a:t>This has generated questions about the effects of child care on children’s development</a:t>
            </a:r>
          </a:p>
          <a:p>
            <a:r>
              <a:rPr lang="en-US" dirty="0"/>
              <a:t>National Institute of Child Health and Human Development (NICHD) conducted a longitudinal study to observe these effects</a:t>
            </a:r>
          </a:p>
          <a:p>
            <a:endParaRPr lang="en-US" dirty="0"/>
          </a:p>
        </p:txBody>
      </p:sp>
    </p:spTree>
    <p:extLst>
      <p:ext uri="{BB962C8B-B14F-4D97-AF65-F5344CB8AC3E}">
        <p14:creationId xmlns:p14="http://schemas.microsoft.com/office/powerpoint/2010/main" val="129997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Study</a:t>
            </a:r>
          </a:p>
        </p:txBody>
      </p:sp>
      <p:sp>
        <p:nvSpPr>
          <p:cNvPr id="3" name="Content Placeholder 2"/>
          <p:cNvSpPr>
            <a:spLocks noGrp="1"/>
          </p:cNvSpPr>
          <p:nvPr>
            <p:ph idx="1"/>
          </p:nvPr>
        </p:nvSpPr>
        <p:spPr/>
        <p:txBody>
          <a:bodyPr>
            <a:normAutofit/>
          </a:bodyPr>
          <a:lstStyle/>
          <a:p>
            <a:r>
              <a:rPr lang="en-US" dirty="0"/>
              <a:t>To examine how variations in early child care experiences were related to children’s:</a:t>
            </a:r>
          </a:p>
          <a:p>
            <a:pPr lvl="1"/>
            <a:r>
              <a:rPr lang="en-US" dirty="0"/>
              <a:t>Social-emotional adjustment</a:t>
            </a:r>
          </a:p>
          <a:p>
            <a:pPr lvl="1"/>
            <a:r>
              <a:rPr lang="en-US" dirty="0"/>
              <a:t>Cognitive and linguistic performance</a:t>
            </a:r>
          </a:p>
          <a:p>
            <a:pPr lvl="1"/>
            <a:r>
              <a:rPr lang="en-US" dirty="0"/>
              <a:t>Health </a:t>
            </a:r>
          </a:p>
          <a:p>
            <a:r>
              <a:rPr lang="en-US" dirty="0"/>
              <a:t>Compare effect sizes for quantity, quality, and type of care with effect sizes of parenting </a:t>
            </a:r>
          </a:p>
        </p:txBody>
      </p:sp>
    </p:spTree>
    <p:extLst>
      <p:ext uri="{BB962C8B-B14F-4D97-AF65-F5344CB8AC3E}">
        <p14:creationId xmlns:p14="http://schemas.microsoft.com/office/powerpoint/2010/main" val="6272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10" name="Content Placeholder 9"/>
          <p:cNvSpPr>
            <a:spLocks noGrp="1"/>
          </p:cNvSpPr>
          <p:nvPr>
            <p:ph idx="1"/>
          </p:nvPr>
        </p:nvSpPr>
        <p:spPr/>
        <p:txBody>
          <a:bodyPr/>
          <a:lstStyle/>
          <a:p>
            <a:pPr marL="118872" indent="0">
              <a:buNone/>
            </a:pP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6" y="1630202"/>
            <a:ext cx="7772400" cy="4915586"/>
          </a:xfrm>
          <a:prstGeom prst="rect">
            <a:avLst/>
          </a:prstGeom>
        </p:spPr>
      </p:pic>
    </p:spTree>
    <p:extLst>
      <p:ext uri="{BB962C8B-B14F-4D97-AF65-F5344CB8AC3E}">
        <p14:creationId xmlns:p14="http://schemas.microsoft.com/office/powerpoint/2010/main" val="131281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Family characteristics are associated with child-care quality, quantity, &amp; type</a:t>
            </a:r>
          </a:p>
        </p:txBody>
      </p:sp>
      <p:sp>
        <p:nvSpPr>
          <p:cNvPr id="3" name="Content Placeholder 2"/>
          <p:cNvSpPr>
            <a:spLocks noGrp="1"/>
          </p:cNvSpPr>
          <p:nvPr>
            <p:ph idx="1"/>
          </p:nvPr>
        </p:nvSpPr>
        <p:spPr/>
        <p:txBody>
          <a:bodyPr/>
          <a:lstStyle/>
          <a:p>
            <a:r>
              <a:rPr lang="en-US" dirty="0"/>
              <a:t>INCLUDE TABLE 4 AND PUT BOXES AROUND FINDINGS WANT TO SHOW!</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27922"/>
            <a:ext cx="8839200" cy="5320146"/>
          </a:xfrm>
          <a:prstGeom prst="rect">
            <a:avLst/>
          </a:prstGeom>
        </p:spPr>
      </p:pic>
      <p:sp>
        <p:nvSpPr>
          <p:cNvPr id="5" name="Rectangle 4"/>
          <p:cNvSpPr/>
          <p:nvPr/>
        </p:nvSpPr>
        <p:spPr>
          <a:xfrm>
            <a:off x="1828800" y="2971801"/>
            <a:ext cx="685800" cy="69978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p:cNvSpPr/>
          <p:nvPr/>
        </p:nvSpPr>
        <p:spPr>
          <a:xfrm>
            <a:off x="571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p:cNvSpPr/>
          <p:nvPr/>
        </p:nvSpPr>
        <p:spPr>
          <a:xfrm>
            <a:off x="4724400" y="30480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p:cNvSpPr/>
          <p:nvPr/>
        </p:nvSpPr>
        <p:spPr>
          <a:xfrm>
            <a:off x="5562600" y="32004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p:cNvSpPr/>
          <p:nvPr/>
        </p:nvSpPr>
        <p:spPr>
          <a:xfrm>
            <a:off x="36576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p:cNvSpPr/>
          <p:nvPr/>
        </p:nvSpPr>
        <p:spPr>
          <a:xfrm>
            <a:off x="1905000" y="6172199"/>
            <a:ext cx="685800" cy="57586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p:cNvSpPr/>
          <p:nvPr/>
        </p:nvSpPr>
        <p:spPr>
          <a:xfrm>
            <a:off x="19050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p:cNvSpPr/>
          <p:nvPr/>
        </p:nvSpPr>
        <p:spPr>
          <a:xfrm>
            <a:off x="4648200" y="4267200"/>
            <a:ext cx="685800"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p:cNvSpPr/>
          <p:nvPr/>
        </p:nvSpPr>
        <p:spPr>
          <a:xfrm>
            <a:off x="28956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p:cNvSpPr/>
          <p:nvPr/>
        </p:nvSpPr>
        <p:spPr>
          <a:xfrm>
            <a:off x="190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p:cNvSpPr/>
          <p:nvPr/>
        </p:nvSpPr>
        <p:spPr>
          <a:xfrm>
            <a:off x="7467600" y="4038600"/>
            <a:ext cx="13716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p:cNvSpPr/>
          <p:nvPr/>
        </p:nvSpPr>
        <p:spPr>
          <a:xfrm>
            <a:off x="4648200" y="53340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p:cNvSpPr/>
          <p:nvPr/>
        </p:nvSpPr>
        <p:spPr>
          <a:xfrm>
            <a:off x="28956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p:cNvSpPr/>
          <p:nvPr/>
        </p:nvSpPr>
        <p:spPr>
          <a:xfrm>
            <a:off x="5638800" y="6019800"/>
            <a:ext cx="685800" cy="3810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ectangle 19"/>
          <p:cNvSpPr/>
          <p:nvPr/>
        </p:nvSpPr>
        <p:spPr>
          <a:xfrm>
            <a:off x="2895600" y="6172199"/>
            <a:ext cx="685800" cy="43460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ectangle 20"/>
          <p:cNvSpPr/>
          <p:nvPr/>
        </p:nvSpPr>
        <p:spPr>
          <a:xfrm>
            <a:off x="2819400" y="3047999"/>
            <a:ext cx="685800" cy="623585"/>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99133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5448"/>
            <a:ext cx="8686800" cy="1252728"/>
          </a:xfrm>
        </p:spPr>
        <p:txBody>
          <a:bodyPr rtlCol="0">
            <a:normAutofit fontScale="90000"/>
          </a:bodyPr>
          <a:lstStyle/>
          <a:p>
            <a:pPr eaLnBrk="1" fontAlgn="auto" hangingPunct="1">
              <a:spcAft>
                <a:spcPts val="0"/>
              </a:spcAft>
              <a:defRPr/>
            </a:pPr>
            <a:r>
              <a:rPr lang="en-US" dirty="0"/>
              <a:t>Child-care </a:t>
            </a:r>
            <a:r>
              <a:rPr lang="en-US" dirty="0" err="1"/>
              <a:t>til</a:t>
            </a:r>
            <a:r>
              <a:rPr lang="en-US" dirty="0"/>
              <a:t> 3 &amp; peer competencies</a:t>
            </a:r>
          </a:p>
        </p:txBody>
      </p:sp>
      <p:sp>
        <p:nvSpPr>
          <p:cNvPr id="3075" name="AutoShape 3"/>
          <p:cNvSpPr>
            <a:spLocks noGrp="1" noChangeAspect="1" noChangeArrowheads="1"/>
          </p:cNvSpPr>
          <p:nvPr>
            <p:ph sz="quarter" idx="1"/>
          </p:nvPr>
        </p:nvSpPr>
        <p:spPr/>
        <p:txBody>
          <a:bodyPr rtlCol="0">
            <a:noAutofit/>
          </a:bodyPr>
          <a:lstStyle/>
          <a:p>
            <a:pPr marL="274320" indent="-274320" eaLnBrk="1" fontAlgn="auto" hangingPunct="1">
              <a:lnSpc>
                <a:spcPct val="80000"/>
              </a:lnSpc>
              <a:spcBef>
                <a:spcPts val="580"/>
              </a:spcBef>
              <a:spcAft>
                <a:spcPts val="0"/>
              </a:spcAft>
              <a:buFont typeface="Wingdings 2"/>
              <a:buChar char=""/>
              <a:defRPr/>
            </a:pPr>
            <a:r>
              <a:rPr lang="en-US" sz="2400" dirty="0"/>
              <a:t>More time in child-care </a:t>
            </a:r>
            <a:r>
              <a:rPr lang="en-US" sz="2400" dirty="0">
                <a:sym typeface="Wingdings" pitchFamily="2" charset="2"/>
              </a:rPr>
              <a:t> </a:t>
            </a:r>
          </a:p>
          <a:p>
            <a:pPr marL="566928" lvl="1">
              <a:lnSpc>
                <a:spcPct val="80000"/>
              </a:lnSpc>
              <a:spcBef>
                <a:spcPts val="580"/>
              </a:spcBef>
              <a:buFont typeface="Wingdings 2"/>
              <a:buChar char=""/>
              <a:defRPr/>
            </a:pPr>
            <a:r>
              <a:rPr lang="en-US" sz="2000" dirty="0"/>
              <a:t>more </a:t>
            </a:r>
            <a:r>
              <a:rPr lang="en-US" sz="2000" i="1" dirty="0"/>
              <a:t>negative</a:t>
            </a:r>
            <a:r>
              <a:rPr lang="en-US" sz="2000" dirty="0"/>
              <a:t> with playmates (caregiver rated) </a:t>
            </a:r>
          </a:p>
          <a:p>
            <a:pPr marL="566928" lvl="1">
              <a:lnSpc>
                <a:spcPct val="80000"/>
              </a:lnSpc>
              <a:spcBef>
                <a:spcPts val="580"/>
              </a:spcBef>
              <a:buFont typeface="Wingdings 2"/>
              <a:buChar char=""/>
              <a:defRPr/>
            </a:pPr>
            <a:r>
              <a:rPr lang="en-US" sz="2000" dirty="0"/>
              <a:t>more </a:t>
            </a:r>
            <a:r>
              <a:rPr lang="en-US" sz="2000" i="1" dirty="0"/>
              <a:t>positive</a:t>
            </a:r>
            <a:r>
              <a:rPr lang="en-US" sz="2000" dirty="0"/>
              <a:t> and skilled in peer play in child care (observed)</a:t>
            </a:r>
          </a:p>
          <a:p>
            <a:pPr marL="1051560" lvl="3">
              <a:lnSpc>
                <a:spcPct val="80000"/>
              </a:lnSpc>
              <a:spcBef>
                <a:spcPts val="580"/>
              </a:spcBef>
              <a:buFont typeface="Wingdings 2"/>
              <a:buChar char=""/>
              <a:defRPr/>
            </a:pPr>
            <a:r>
              <a:rPr lang="en-US" sz="1200" dirty="0"/>
              <a:t>Child-care </a:t>
            </a:r>
            <a:r>
              <a:rPr lang="en-US" sz="1200" i="1" dirty="0"/>
              <a:t>not</a:t>
            </a:r>
            <a:r>
              <a:rPr lang="en-US" sz="1200" dirty="0"/>
              <a:t> associated with peer competence as rated by mothers or as observed in dyadic play with a friend. </a:t>
            </a:r>
          </a:p>
          <a:p>
            <a:pPr marL="274320" indent="-274320">
              <a:lnSpc>
                <a:spcPct val="80000"/>
              </a:lnSpc>
              <a:spcBef>
                <a:spcPts val="580"/>
              </a:spcBef>
              <a:buFont typeface="Wingdings 2"/>
              <a:buChar char=""/>
              <a:defRPr/>
            </a:pPr>
            <a:r>
              <a:rPr lang="en-US" sz="2400" dirty="0"/>
              <a:t>Positive responsive </a:t>
            </a:r>
            <a:r>
              <a:rPr lang="en-US" sz="2400" i="1" dirty="0"/>
              <a:t>caregiver behavior </a:t>
            </a:r>
            <a:r>
              <a:rPr lang="en-US" sz="2400" dirty="0"/>
              <a:t>most consistently associated with positive skilled peer interaction</a:t>
            </a:r>
          </a:p>
          <a:p>
            <a:pPr marL="274320" indent="-274320" eaLnBrk="1" fontAlgn="auto" hangingPunct="1">
              <a:lnSpc>
                <a:spcPct val="80000"/>
              </a:lnSpc>
              <a:spcBef>
                <a:spcPts val="580"/>
              </a:spcBef>
              <a:spcAft>
                <a:spcPts val="0"/>
              </a:spcAft>
              <a:buFont typeface="Wingdings 2"/>
              <a:buChar char=""/>
              <a:defRPr/>
            </a:pPr>
            <a:r>
              <a:rPr lang="en-US" sz="2400" dirty="0"/>
              <a:t>Maternal sensitivity, children's cognitive and language competence predicted peer competence across all settings and informants</a:t>
            </a:r>
          </a:p>
          <a:p>
            <a:pPr marL="566928" lvl="1">
              <a:lnSpc>
                <a:spcPct val="80000"/>
              </a:lnSpc>
              <a:spcBef>
                <a:spcPts val="580"/>
              </a:spcBef>
              <a:buFont typeface="Wingdings 2"/>
              <a:buChar char=""/>
              <a:defRPr/>
            </a:pPr>
            <a:r>
              <a:rPr lang="en-US" sz="2000" dirty="0"/>
              <a:t>family and child-care contexts may play complementary roles in development of early individual differences in peer interaction. </a:t>
            </a:r>
          </a:p>
          <a:p>
            <a:pPr marL="822960" lvl="2" eaLnBrk="1" fontAlgn="auto" hangingPunct="1">
              <a:lnSpc>
                <a:spcPct val="80000"/>
              </a:lnSpc>
              <a:spcBef>
                <a:spcPts val="370"/>
              </a:spcBef>
              <a:spcAft>
                <a:spcPts val="0"/>
              </a:spcAft>
              <a:buClr>
                <a:schemeClr val="accent1">
                  <a:tint val="60000"/>
                </a:schemeClr>
              </a:buClr>
              <a:buFont typeface="Wingdings 2"/>
              <a:buChar char=""/>
              <a:defRPr/>
            </a:pPr>
            <a:r>
              <a:rPr lang="en-US" sz="1400" dirty="0" err="1"/>
              <a:t>NICHD_Early_Child_Care_Research_Network</a:t>
            </a:r>
            <a:r>
              <a:rPr lang="en-US" sz="1400" dirty="0"/>
              <a:t> (2001). "Child care and children's peer interaction at 24 and 36 months: The NICHD study of early child care." </a:t>
            </a:r>
            <a:r>
              <a:rPr lang="en-US" sz="1400" u="sng" dirty="0"/>
              <a:t>Child Development</a:t>
            </a:r>
            <a:r>
              <a:rPr lang="en-US" sz="1400" dirty="0"/>
              <a:t> </a:t>
            </a:r>
            <a:r>
              <a:rPr lang="en-US" sz="1400" b="1" dirty="0"/>
              <a:t>72</a:t>
            </a:r>
            <a:r>
              <a:rPr lang="en-US" sz="1400" dirty="0"/>
              <a:t>(5): 1478-1500</a:t>
            </a:r>
            <a:endParaRPr lang="en-US" sz="1200" dirty="0"/>
          </a:p>
          <a:p>
            <a:pPr marL="274320" indent="-274320" eaLnBrk="1" fontAlgn="auto" hangingPunct="1">
              <a:lnSpc>
                <a:spcPct val="80000"/>
              </a:lnSpc>
              <a:spcBef>
                <a:spcPts val="580"/>
              </a:spcBef>
              <a:spcAft>
                <a:spcPts val="0"/>
              </a:spcAft>
              <a:buFont typeface="Wingdings 2"/>
              <a:buChar char=""/>
              <a:defRPr/>
            </a:pPr>
            <a:endParaRPr lang="en-US" sz="1600" dirty="0"/>
          </a:p>
        </p:txBody>
      </p:sp>
      <p:sp>
        <p:nvSpPr>
          <p:cNvPr id="2" name="Rectangle 1"/>
          <p:cNvSpPr/>
          <p:nvPr/>
        </p:nvSpPr>
        <p:spPr>
          <a:xfrm>
            <a:off x="8915400" y="3770985"/>
            <a:ext cx="1447800" cy="2800767"/>
          </a:xfrm>
          <a:prstGeom prst="rect">
            <a:avLst/>
          </a:prstGeom>
        </p:spPr>
        <p:txBody>
          <a:bodyPr wrap="square">
            <a:spAutoFit/>
          </a:bodyPr>
          <a:lstStyle/>
          <a:p>
            <a:pPr marL="548640" lvl="1" eaLnBrk="1" fontAlgn="auto" hangingPunct="1">
              <a:lnSpc>
                <a:spcPct val="80000"/>
              </a:lnSpc>
              <a:spcBef>
                <a:spcPts val="370"/>
              </a:spcBef>
              <a:spcAft>
                <a:spcPts val="0"/>
              </a:spcAft>
              <a:buFont typeface="Wingdings 2"/>
              <a:buChar char=""/>
              <a:defRPr/>
            </a:pPr>
            <a:r>
              <a:rPr lang="en-US" sz="2200" dirty="0"/>
              <a:t>observed peer play not related to quantity of care. </a:t>
            </a:r>
          </a:p>
        </p:txBody>
      </p:sp>
    </p:spTree>
    <p:extLst>
      <p:ext uri="{BB962C8B-B14F-4D97-AF65-F5344CB8AC3E}">
        <p14:creationId xmlns:p14="http://schemas.microsoft.com/office/powerpoint/2010/main" val="2290261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altLang="en-US" dirty="0"/>
              <a:t>Two and 3-year-olds in child-care</a:t>
            </a:r>
          </a:p>
        </p:txBody>
      </p:sp>
      <p:sp>
        <p:nvSpPr>
          <p:cNvPr id="8195" name="AutoShape 3"/>
          <p:cNvSpPr>
            <a:spLocks noGrp="1" noChangeAspect="1" noChangeArrowheads="1"/>
          </p:cNvSpPr>
          <p:nvPr>
            <p:ph idx="1"/>
          </p:nvPr>
        </p:nvSpPr>
        <p:spPr/>
        <p:txBody>
          <a:bodyPr>
            <a:normAutofit fontScale="62500" lnSpcReduction="20000"/>
          </a:bodyPr>
          <a:lstStyle/>
          <a:p>
            <a:r>
              <a:rPr lang="en-US" altLang="en-US" sz="3400" dirty="0"/>
              <a:t>“more experience in child-care settings with other children present were … more positive and skilled in their peer play in child care </a:t>
            </a:r>
          </a:p>
          <a:p>
            <a:pPr lvl="1"/>
            <a:r>
              <a:rPr lang="en-US" altLang="en-US" sz="3400" dirty="0"/>
              <a:t>But their caregivers rated them as more negative with playmates. </a:t>
            </a:r>
          </a:p>
          <a:p>
            <a:pPr lvl="1"/>
            <a:r>
              <a:rPr lang="en-US" altLang="en-US" sz="3400" dirty="0" err="1"/>
              <a:t>Ss</a:t>
            </a:r>
            <a:r>
              <a:rPr lang="en-US" altLang="en-US" sz="3400" dirty="0"/>
              <a:t> with more hours in child care rated by caregivers as more negative in peer play, but their observed peer play was not related to quantity of care. </a:t>
            </a:r>
          </a:p>
          <a:p>
            <a:pPr lvl="1"/>
            <a:r>
              <a:rPr lang="en-US" altLang="en-US" sz="3400" dirty="0"/>
              <a:t>Child-care experiences were not associated with peer competence as rated by mothers or observed in dyadic play with a friend. </a:t>
            </a:r>
          </a:p>
          <a:p>
            <a:endParaRPr lang="en-US" altLang="en-US" sz="3400" dirty="0"/>
          </a:p>
          <a:p>
            <a:r>
              <a:rPr lang="en-US" altLang="en-US" sz="3400" dirty="0"/>
              <a:t>Maternal sensitivity and children's cognitive and language competence predicted peer competence across all settings and informants.”</a:t>
            </a:r>
          </a:p>
          <a:p>
            <a:endParaRPr lang="en-US" altLang="en-US" dirty="0"/>
          </a:p>
          <a:p>
            <a:pPr lvl="8"/>
            <a:r>
              <a:rPr lang="en-US" altLang="en-US" dirty="0" err="1"/>
              <a:t>NICHD_Early_Child_Care_Research_Network</a:t>
            </a:r>
            <a:r>
              <a:rPr lang="en-US" altLang="en-US" dirty="0"/>
              <a:t> (2001). "Child care and children's peer interaction at 24 and 36 months: The NICHD study of early child care." Child Development 72(5): 1478-1500.</a:t>
            </a:r>
          </a:p>
          <a:p>
            <a:endParaRPr lang="en-US" altLang="en-US" dirty="0"/>
          </a:p>
        </p:txBody>
      </p:sp>
    </p:spTree>
    <p:extLst>
      <p:ext uri="{BB962C8B-B14F-4D97-AF65-F5344CB8AC3E}">
        <p14:creationId xmlns:p14="http://schemas.microsoft.com/office/powerpoint/2010/main" val="15066335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endParaRPr lang="en-US" altLang="en-US"/>
          </a:p>
        </p:txBody>
      </p:sp>
      <p:pic>
        <p:nvPicPr>
          <p:cNvPr id="9219" name="Picture 6"/>
          <p:cNvPicPr>
            <a:picLocks noChangeAspect="1" noChangeArrowheads="1"/>
          </p:cNvPicPr>
          <p:nvPr/>
        </p:nvPicPr>
        <p:blipFill>
          <a:blip r:embed="rId3">
            <a:extLst>
              <a:ext uri="{28A0092B-C50C-407E-A947-70E740481C1C}">
                <a14:useLocalDpi xmlns:a14="http://schemas.microsoft.com/office/drawing/2010/main" val="0"/>
              </a:ext>
            </a:extLst>
          </a:blip>
          <a:srcRect l="7501" t="27504" r="4688" b="16252"/>
          <a:stretch>
            <a:fillRect/>
          </a:stretch>
        </p:blipFill>
        <p:spPr bwMode="auto">
          <a:xfrm>
            <a:off x="0" y="0"/>
            <a:ext cx="8991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1143000" y="5562600"/>
            <a:ext cx="7696200" cy="64611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endParaRPr lang="en-US" altLang="en-US"/>
          </a:p>
          <a:p>
            <a:pPr eaLnBrk="1" hangingPunct="1"/>
            <a:endParaRPr lang="en-US" altLang="en-US"/>
          </a:p>
        </p:txBody>
      </p:sp>
      <p:cxnSp>
        <p:nvCxnSpPr>
          <p:cNvPr id="3" name="Straight Connector 2"/>
          <p:cNvCxnSpPr/>
          <p:nvPr/>
        </p:nvCxnSpPr>
        <p:spPr>
          <a:xfrm>
            <a:off x="7239000" y="5562600"/>
            <a:ext cx="0" cy="646113"/>
          </a:xfrm>
          <a:prstGeom prst="line">
            <a:avLst/>
          </a:prstGeom>
        </p:spPr>
        <p:style>
          <a:lnRef idx="1">
            <a:schemeClr val="accent1"/>
          </a:lnRef>
          <a:fillRef idx="0">
            <a:schemeClr val="accent1"/>
          </a:fillRef>
          <a:effectRef idx="0">
            <a:schemeClr val="accent1"/>
          </a:effectRef>
          <a:fontRef idx="minor">
            <a:schemeClr val="tx1"/>
          </a:fontRef>
        </p:style>
      </p:cxnSp>
      <p:sp>
        <p:nvSpPr>
          <p:cNvPr id="4" name="Up Arrow 3"/>
          <p:cNvSpPr/>
          <p:nvPr/>
        </p:nvSpPr>
        <p:spPr>
          <a:xfrm>
            <a:off x="7924800" y="6324600"/>
            <a:ext cx="2286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3944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a:xfrm>
            <a:off x="838200" y="274638"/>
            <a:ext cx="8077200" cy="868362"/>
          </a:xfrm>
        </p:spPr>
        <p:txBody>
          <a:bodyPr/>
          <a:lstStyle/>
          <a:p>
            <a:pPr algn="ctr" eaLnBrk="1" hangingPunct="1"/>
            <a:r>
              <a:rPr lang="en-US" altLang="en-US" sz="3200" b="1"/>
              <a:t>No child care effects on observed interaction</a:t>
            </a:r>
          </a:p>
        </p:txBody>
      </p:sp>
      <p:sp>
        <p:nvSpPr>
          <p:cNvPr id="10243" name="Rectangle 7"/>
          <p:cNvSpPr>
            <a:spLocks noGrp="1" noChangeArrowheads="1"/>
          </p:cNvSpPr>
          <p:nvPr>
            <p:ph idx="1"/>
          </p:nvPr>
        </p:nvSpPr>
        <p:spPr/>
        <p:txBody>
          <a:bodyPr/>
          <a:lstStyle/>
          <a:p>
            <a:pPr eaLnBrk="1" hangingPunct="1"/>
            <a:endParaRPr lang="en-US" altLang="en-US"/>
          </a:p>
        </p:txBody>
      </p:sp>
      <p:grpSp>
        <p:nvGrpSpPr>
          <p:cNvPr id="10244" name="Group 6"/>
          <p:cNvGrpSpPr>
            <a:grpSpLocks/>
          </p:cNvGrpSpPr>
          <p:nvPr/>
        </p:nvGrpSpPr>
        <p:grpSpPr bwMode="auto">
          <a:xfrm>
            <a:off x="1219200" y="1524000"/>
            <a:ext cx="12484100" cy="5032375"/>
            <a:chOff x="-76200" y="0"/>
            <a:chExt cx="15334422" cy="6784975"/>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l="9377" t="10001" r="16878" b="12502"/>
            <a:stretch>
              <a:fillRect/>
            </a:stretch>
          </p:blipFill>
          <p:spPr bwMode="auto">
            <a:xfrm>
              <a:off x="-76200" y="0"/>
              <a:ext cx="8610600" cy="6784975"/>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Box 5"/>
            <p:cNvSpPr txBox="1">
              <a:spLocks noChangeArrowheads="1"/>
            </p:cNvSpPr>
            <p:nvPr/>
          </p:nvSpPr>
          <p:spPr bwMode="auto">
            <a:xfrm>
              <a:off x="13962822" y="3392487"/>
              <a:ext cx="1295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r>
                <a:rPr lang="en-US" altLang="en-US" sz="5400">
                  <a:solidFill>
                    <a:schemeClr val="accent1"/>
                  </a:solidFill>
                </a:rPr>
                <a:t>?</a:t>
              </a:r>
            </a:p>
          </p:txBody>
        </p:sp>
      </p:grpSp>
    </p:spTree>
    <p:extLst>
      <p:ext uri="{BB962C8B-B14F-4D97-AF65-F5344CB8AC3E}">
        <p14:creationId xmlns:p14="http://schemas.microsoft.com/office/powerpoint/2010/main" val="2961257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5448"/>
            <a:ext cx="9144000" cy="1252728"/>
          </a:xfrm>
        </p:spPr>
        <p:txBody>
          <a:bodyPr>
            <a:normAutofit/>
          </a:bodyPr>
          <a:lstStyle/>
          <a:p>
            <a:pPr eaLnBrk="1" fontAlgn="auto" hangingPunct="1">
              <a:spcAft>
                <a:spcPts val="0"/>
              </a:spcAft>
              <a:defRPr/>
            </a:pPr>
            <a:r>
              <a:rPr lang="en-US" sz="3200" dirty="0"/>
              <a:t>Exclusive maternal care did not predict outcomes</a:t>
            </a:r>
          </a:p>
        </p:txBody>
      </p:sp>
      <p:sp>
        <p:nvSpPr>
          <p:cNvPr id="11267" name="Rectangle 3"/>
          <p:cNvSpPr>
            <a:spLocks noGrp="1" noChangeArrowheads="1"/>
          </p:cNvSpPr>
          <p:nvPr>
            <p:ph idx="1"/>
          </p:nvPr>
        </p:nvSpPr>
        <p:spPr>
          <a:xfrm>
            <a:off x="457200" y="1775191"/>
            <a:ext cx="8534400" cy="4625609"/>
          </a:xfrm>
        </p:spPr>
        <p:txBody>
          <a:bodyPr>
            <a:normAutofit fontScale="55000" lnSpcReduction="20000"/>
          </a:bodyPr>
          <a:lstStyle/>
          <a:p>
            <a:pPr eaLnBrk="1" hangingPunct="1">
              <a:lnSpc>
                <a:spcPct val="120000"/>
              </a:lnSpc>
            </a:pPr>
            <a:r>
              <a:rPr lang="en-US" altLang="en-US" sz="4500" dirty="0"/>
              <a:t>Higher </a:t>
            </a:r>
            <a:r>
              <a:rPr lang="en-US" altLang="en-US" sz="4500" i="1" dirty="0"/>
              <a:t>quality</a:t>
            </a:r>
            <a:r>
              <a:rPr lang="en-US" altLang="en-US" sz="4500" dirty="0"/>
              <a:t> child care related to higher cognitive, language, &amp; pre-academic outcomes at every age </a:t>
            </a:r>
          </a:p>
          <a:p>
            <a:pPr lvl="1">
              <a:lnSpc>
                <a:spcPct val="120000"/>
              </a:lnSpc>
            </a:pPr>
            <a:r>
              <a:rPr lang="en-US" altLang="en-US" sz="3800" dirty="0"/>
              <a:t>better socioemotional and peer outcomes at some ages. </a:t>
            </a:r>
          </a:p>
          <a:p>
            <a:pPr eaLnBrk="1" hangingPunct="1">
              <a:lnSpc>
                <a:spcPct val="120000"/>
              </a:lnSpc>
            </a:pPr>
            <a:r>
              <a:rPr lang="en-US" altLang="en-US" sz="4500" dirty="0"/>
              <a:t>More childcare hours --&gt; more behavior problems and conflict, </a:t>
            </a:r>
            <a:r>
              <a:rPr lang="en-US" altLang="en-US" sz="4500" i="1" dirty="0"/>
              <a:t>according to care providers</a:t>
            </a:r>
            <a:r>
              <a:rPr lang="en-US" altLang="en-US" sz="4500" dirty="0"/>
              <a:t>. </a:t>
            </a:r>
          </a:p>
          <a:p>
            <a:pPr>
              <a:lnSpc>
                <a:spcPct val="120000"/>
              </a:lnSpc>
            </a:pPr>
            <a:r>
              <a:rPr lang="en-US" altLang="en-US" sz="4500" dirty="0"/>
              <a:t>More center-care time </a:t>
            </a:r>
            <a:r>
              <a:rPr lang="en-US" altLang="en-US" sz="4500" dirty="0">
                <a:sym typeface="Wingdings" panose="05000000000000000000" pitchFamily="2" charset="2"/>
              </a:rPr>
              <a:t> </a:t>
            </a:r>
            <a:r>
              <a:rPr lang="en-US" altLang="en-US" sz="4500" dirty="0"/>
              <a:t>higher cognitive &amp; language scores </a:t>
            </a:r>
          </a:p>
          <a:p>
            <a:pPr lvl="1">
              <a:lnSpc>
                <a:spcPct val="120000"/>
              </a:lnSpc>
            </a:pPr>
            <a:r>
              <a:rPr lang="en-US" altLang="en-US" sz="3800" dirty="0"/>
              <a:t>and more problem and fewer prosocial behaviors</a:t>
            </a:r>
          </a:p>
          <a:p>
            <a:pPr lvl="2">
              <a:lnSpc>
                <a:spcPct val="120000"/>
              </a:lnSpc>
            </a:pPr>
            <a:r>
              <a:rPr lang="en-US" altLang="en-US" sz="3400" dirty="0"/>
              <a:t>according to care providers. </a:t>
            </a:r>
          </a:p>
          <a:p>
            <a:pPr lvl="4">
              <a:lnSpc>
                <a:spcPct val="120000"/>
              </a:lnSpc>
            </a:pPr>
            <a:r>
              <a:rPr lang="en-US" altLang="en-US" sz="3300" dirty="0"/>
              <a:t>Children (n  1,261) were recruited at birth and assessed at 15, 24, 36, and 54 months. </a:t>
            </a:r>
          </a:p>
          <a:p>
            <a:pPr algn="r">
              <a:lnSpc>
                <a:spcPct val="80000"/>
              </a:lnSpc>
            </a:pPr>
            <a:endParaRPr lang="en-US" sz="2800" dirty="0"/>
          </a:p>
          <a:p>
            <a:pPr algn="r">
              <a:lnSpc>
                <a:spcPct val="80000"/>
              </a:lnSpc>
            </a:pPr>
            <a:endParaRPr lang="en-US" sz="2800" dirty="0"/>
          </a:p>
          <a:p>
            <a:pPr algn="r">
              <a:lnSpc>
                <a:spcPct val="80000"/>
              </a:lnSpc>
            </a:pPr>
            <a:r>
              <a:rPr lang="en-US" sz="3300" b="1" dirty="0"/>
              <a:t>Child-Care Effect Sizes through 4.5 years </a:t>
            </a:r>
            <a:br>
              <a:rPr lang="en-US" sz="3300" b="1" dirty="0"/>
            </a:br>
            <a:r>
              <a:rPr lang="en-US" sz="1600" b="1" dirty="0"/>
              <a:t>Early Child Care and Youth Development</a:t>
            </a:r>
            <a:br>
              <a:rPr lang="en-US" sz="1600" b="1" dirty="0"/>
            </a:br>
            <a:r>
              <a:rPr lang="en-US" sz="1600" b="1" dirty="0"/>
              <a:t>NICHD Early Child Care Research Network</a:t>
            </a:r>
          </a:p>
          <a:p>
            <a:pPr eaLnBrk="1" hangingPunct="1">
              <a:lnSpc>
                <a:spcPct val="80000"/>
              </a:lnSpc>
            </a:pPr>
            <a:endParaRPr lang="en-US" altLang="en-US" sz="2800" dirty="0"/>
          </a:p>
        </p:txBody>
      </p:sp>
    </p:spTree>
    <p:extLst>
      <p:ext uri="{BB962C8B-B14F-4D97-AF65-F5344CB8AC3E}">
        <p14:creationId xmlns:p14="http://schemas.microsoft.com/office/powerpoint/2010/main" val="1017526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a:xfrm>
            <a:off x="304800" y="0"/>
            <a:ext cx="8229600" cy="1143000"/>
          </a:xfrm>
        </p:spPr>
        <p:txBody>
          <a:bodyPr/>
          <a:lstStyle/>
          <a:p>
            <a:r>
              <a:rPr lang="en-US" sz="4000" dirty="0"/>
              <a:t>Preschool as a multilevel context</a:t>
            </a:r>
          </a:p>
        </p:txBody>
      </p:sp>
      <p:sp>
        <p:nvSpPr>
          <p:cNvPr id="678939" name="Oval 27"/>
          <p:cNvSpPr>
            <a:spLocks noChangeArrowheads="1"/>
          </p:cNvSpPr>
          <p:nvPr/>
        </p:nvSpPr>
        <p:spPr bwMode="auto">
          <a:xfrm>
            <a:off x="6019800" y="2819400"/>
            <a:ext cx="2743200" cy="1981200"/>
          </a:xfrm>
          <a:prstGeom prst="ellipse">
            <a:avLst/>
          </a:prstGeom>
          <a:solidFill>
            <a:schemeClr val="accent1"/>
          </a:solidFill>
          <a:ln w="9525">
            <a:solidFill>
              <a:schemeClr val="tx1"/>
            </a:solidFill>
            <a:round/>
            <a:headEnd/>
            <a:tailEnd/>
          </a:ln>
          <a:effectLst/>
        </p:spPr>
        <p:txBody>
          <a:bodyPr wrap="none" anchor="ctr"/>
          <a:lstStyle/>
          <a:p>
            <a:pPr algn="ctr"/>
            <a:r>
              <a:rPr lang="en-US">
                <a:solidFill>
                  <a:schemeClr val="bg2"/>
                </a:solidFill>
              </a:rPr>
              <a:t>Child</a:t>
            </a:r>
          </a:p>
          <a:p>
            <a:pPr algn="ctr">
              <a:buFontTx/>
              <a:buChar char="•"/>
            </a:pPr>
            <a:r>
              <a:rPr lang="en-US" sz="1600"/>
              <a:t>Classroom Engagement</a:t>
            </a:r>
          </a:p>
          <a:p>
            <a:pPr algn="ctr">
              <a:buFontTx/>
              <a:buChar char="•"/>
            </a:pPr>
            <a:r>
              <a:rPr lang="en-US" sz="1600"/>
              <a:t>Motivation</a:t>
            </a:r>
          </a:p>
          <a:p>
            <a:pPr algn="ctr">
              <a:buFontTx/>
              <a:buChar char="•"/>
            </a:pPr>
            <a:r>
              <a:rPr lang="en-US" sz="1600"/>
              <a:t>Self-Esteem</a:t>
            </a:r>
          </a:p>
          <a:p>
            <a:pPr algn="ctr">
              <a:buFontTx/>
              <a:buChar char="•"/>
            </a:pPr>
            <a:r>
              <a:rPr lang="en-US" sz="1600"/>
              <a:t>Achievement</a:t>
            </a:r>
          </a:p>
          <a:p>
            <a:pPr algn="ctr">
              <a:buFontTx/>
              <a:buChar char="•"/>
            </a:pPr>
            <a:r>
              <a:rPr lang="en-US" sz="1600"/>
              <a:t>Goals</a:t>
            </a:r>
          </a:p>
        </p:txBody>
      </p:sp>
      <p:sp>
        <p:nvSpPr>
          <p:cNvPr id="678941" name="Oval 29"/>
          <p:cNvSpPr>
            <a:spLocks noChangeArrowheads="1"/>
          </p:cNvSpPr>
          <p:nvPr/>
        </p:nvSpPr>
        <p:spPr bwMode="auto">
          <a:xfrm>
            <a:off x="4038600" y="1143000"/>
            <a:ext cx="2590800" cy="2133600"/>
          </a:xfrm>
          <a:prstGeom prst="ellipse">
            <a:avLst/>
          </a:prstGeom>
          <a:solidFill>
            <a:schemeClr val="accent1"/>
          </a:solidFill>
          <a:ln w="9525">
            <a:solidFill>
              <a:schemeClr val="tx1"/>
            </a:solidFill>
            <a:round/>
            <a:headEnd/>
            <a:tailEnd/>
          </a:ln>
          <a:effectLst/>
        </p:spPr>
        <p:txBody>
          <a:bodyPr wrap="none" anchor="ctr"/>
          <a:lstStyle/>
          <a:p>
            <a:pPr algn="ctr"/>
            <a:r>
              <a:rPr lang="en-US" dirty="0">
                <a:solidFill>
                  <a:schemeClr val="bg2"/>
                </a:solidFill>
              </a:rPr>
              <a:t>Classroom Practices</a:t>
            </a:r>
          </a:p>
          <a:p>
            <a:pPr algn="ctr">
              <a:buFontTx/>
              <a:buChar char="•"/>
            </a:pPr>
            <a:r>
              <a:rPr lang="en-US" dirty="0"/>
              <a:t>Curriculum Content</a:t>
            </a:r>
          </a:p>
          <a:p>
            <a:pPr algn="ctr">
              <a:buFontTx/>
              <a:buChar char="•"/>
            </a:pPr>
            <a:r>
              <a:rPr lang="en-US" dirty="0"/>
              <a:t>Instructional Design</a:t>
            </a:r>
          </a:p>
        </p:txBody>
      </p:sp>
      <p:sp>
        <p:nvSpPr>
          <p:cNvPr id="678944" name="Oval 32"/>
          <p:cNvSpPr>
            <a:spLocks noChangeArrowheads="1"/>
          </p:cNvSpPr>
          <p:nvPr/>
        </p:nvSpPr>
        <p:spPr bwMode="auto">
          <a:xfrm>
            <a:off x="4114800" y="4572000"/>
            <a:ext cx="2819400" cy="2286000"/>
          </a:xfrm>
          <a:prstGeom prst="ellipse">
            <a:avLst/>
          </a:prstGeom>
          <a:solidFill>
            <a:schemeClr val="accent1"/>
          </a:solidFill>
          <a:ln w="9525">
            <a:solidFill>
              <a:schemeClr val="tx1"/>
            </a:solidFill>
            <a:round/>
            <a:headEnd/>
            <a:tailEnd/>
          </a:ln>
          <a:effectLst/>
        </p:spPr>
        <p:txBody>
          <a:bodyPr wrap="none" anchor="ctr"/>
          <a:lstStyle/>
          <a:p>
            <a:pPr algn="ctr"/>
            <a:endParaRPr lang="en-US">
              <a:solidFill>
                <a:schemeClr val="bg2"/>
              </a:solidFill>
            </a:endParaRPr>
          </a:p>
          <a:p>
            <a:pPr algn="ctr"/>
            <a:r>
              <a:rPr lang="en-US">
                <a:solidFill>
                  <a:schemeClr val="bg2"/>
                </a:solidFill>
              </a:rPr>
              <a:t>Teacher Characteristics</a:t>
            </a:r>
          </a:p>
          <a:p>
            <a:pPr algn="ctr">
              <a:buFontTx/>
              <a:buChar char="•"/>
            </a:pPr>
            <a:r>
              <a:rPr lang="en-US"/>
              <a:t>Beliefs</a:t>
            </a:r>
          </a:p>
          <a:p>
            <a:pPr algn="ctr">
              <a:buFontTx/>
              <a:buChar char="•"/>
            </a:pPr>
            <a:r>
              <a:rPr lang="en-US"/>
              <a:t>Instruction Techniques</a:t>
            </a:r>
          </a:p>
          <a:p>
            <a:pPr algn="ctr">
              <a:buFontTx/>
              <a:buChar char="•"/>
            </a:pPr>
            <a:r>
              <a:rPr lang="en-US"/>
              <a:t>Relationships with </a:t>
            </a:r>
          </a:p>
          <a:p>
            <a:pPr algn="ctr"/>
            <a:r>
              <a:rPr lang="en-US"/>
              <a:t>students</a:t>
            </a:r>
          </a:p>
        </p:txBody>
      </p:sp>
      <p:sp>
        <p:nvSpPr>
          <p:cNvPr id="678947" name="Oval 35"/>
          <p:cNvSpPr>
            <a:spLocks noChangeArrowheads="1"/>
          </p:cNvSpPr>
          <p:nvPr/>
        </p:nvSpPr>
        <p:spPr bwMode="auto">
          <a:xfrm>
            <a:off x="1371600" y="1981200"/>
            <a:ext cx="2590800" cy="2133600"/>
          </a:xfrm>
          <a:prstGeom prst="ellipse">
            <a:avLst/>
          </a:prstGeom>
          <a:solidFill>
            <a:schemeClr val="accent1"/>
          </a:solidFill>
          <a:ln w="9525">
            <a:solidFill>
              <a:schemeClr val="tx1"/>
            </a:solidFill>
            <a:round/>
            <a:headEnd/>
            <a:tailEnd/>
          </a:ln>
          <a:effectLst/>
        </p:spPr>
        <p:txBody>
          <a:bodyPr wrap="none" anchor="ctr"/>
          <a:lstStyle/>
          <a:p>
            <a:pPr algn="ctr"/>
            <a:r>
              <a:rPr lang="en-US">
                <a:solidFill>
                  <a:schemeClr val="bg2"/>
                </a:solidFill>
              </a:rPr>
              <a:t>School </a:t>
            </a:r>
          </a:p>
          <a:p>
            <a:pPr algn="ctr">
              <a:buFontTx/>
              <a:buChar char="•"/>
            </a:pPr>
            <a:r>
              <a:rPr lang="en-US"/>
              <a:t>Curriculum Policies </a:t>
            </a:r>
          </a:p>
          <a:p>
            <a:pPr algn="ctr">
              <a:buFontTx/>
              <a:buChar char="•"/>
            </a:pPr>
            <a:r>
              <a:rPr lang="en-US"/>
              <a:t>Demographics</a:t>
            </a:r>
          </a:p>
          <a:p>
            <a:pPr algn="ctr">
              <a:buFontTx/>
              <a:buChar char="•"/>
            </a:pPr>
            <a:r>
              <a:rPr lang="en-US"/>
              <a:t>Organization</a:t>
            </a:r>
          </a:p>
        </p:txBody>
      </p:sp>
      <p:sp>
        <p:nvSpPr>
          <p:cNvPr id="678948" name="Oval 36"/>
          <p:cNvSpPr>
            <a:spLocks noChangeArrowheads="1"/>
          </p:cNvSpPr>
          <p:nvPr/>
        </p:nvSpPr>
        <p:spPr bwMode="auto">
          <a:xfrm>
            <a:off x="228600" y="4191000"/>
            <a:ext cx="2590800" cy="2133600"/>
          </a:xfrm>
          <a:prstGeom prst="ellipse">
            <a:avLst/>
          </a:prstGeom>
          <a:solidFill>
            <a:schemeClr val="accent1"/>
          </a:solidFill>
          <a:ln w="9525">
            <a:solidFill>
              <a:schemeClr val="tx1"/>
            </a:solidFill>
            <a:round/>
            <a:headEnd/>
            <a:tailEnd/>
          </a:ln>
          <a:effectLst/>
        </p:spPr>
        <p:txBody>
          <a:bodyPr wrap="none" anchor="ctr"/>
          <a:lstStyle/>
          <a:p>
            <a:pPr algn="ctr"/>
            <a:r>
              <a:rPr lang="en-US" dirty="0">
                <a:solidFill>
                  <a:schemeClr val="bg2"/>
                </a:solidFill>
              </a:rPr>
              <a:t>External Relations</a:t>
            </a:r>
          </a:p>
          <a:p>
            <a:pPr algn="ctr">
              <a:buFontTx/>
              <a:buChar char="•"/>
            </a:pPr>
            <a:r>
              <a:rPr lang="en-US" dirty="0"/>
              <a:t>School, home, </a:t>
            </a:r>
          </a:p>
          <a:p>
            <a:pPr algn="ctr"/>
            <a:r>
              <a:rPr lang="en-US" dirty="0"/>
              <a:t>community linkages </a:t>
            </a:r>
          </a:p>
        </p:txBody>
      </p:sp>
      <p:sp>
        <p:nvSpPr>
          <p:cNvPr id="678949" name="Line 37"/>
          <p:cNvSpPr>
            <a:spLocks noChangeShapeType="1"/>
          </p:cNvSpPr>
          <p:nvPr/>
        </p:nvSpPr>
        <p:spPr bwMode="auto">
          <a:xfrm flipV="1">
            <a:off x="1524000" y="3810000"/>
            <a:ext cx="22860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0" name="Line 38"/>
          <p:cNvSpPr>
            <a:spLocks noChangeShapeType="1"/>
          </p:cNvSpPr>
          <p:nvPr/>
        </p:nvSpPr>
        <p:spPr bwMode="auto">
          <a:xfrm flipV="1">
            <a:off x="3962400" y="2971800"/>
            <a:ext cx="45720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1" name="Line 39"/>
          <p:cNvSpPr>
            <a:spLocks noChangeShapeType="1"/>
          </p:cNvSpPr>
          <p:nvPr/>
        </p:nvSpPr>
        <p:spPr bwMode="auto">
          <a:xfrm flipH="1" flipV="1">
            <a:off x="6629400" y="2438400"/>
            <a:ext cx="38100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2" name="Line 40"/>
          <p:cNvSpPr>
            <a:spLocks noChangeShapeType="1"/>
          </p:cNvSpPr>
          <p:nvPr/>
        </p:nvSpPr>
        <p:spPr bwMode="auto">
          <a:xfrm flipV="1">
            <a:off x="6934200" y="4800600"/>
            <a:ext cx="457200" cy="6096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3" name="Line 41"/>
          <p:cNvSpPr>
            <a:spLocks noChangeShapeType="1"/>
          </p:cNvSpPr>
          <p:nvPr/>
        </p:nvSpPr>
        <p:spPr bwMode="auto">
          <a:xfrm>
            <a:off x="2819400" y="5486400"/>
            <a:ext cx="1295400" cy="762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4" name="Line 42"/>
          <p:cNvSpPr>
            <a:spLocks noChangeShapeType="1"/>
          </p:cNvSpPr>
          <p:nvPr/>
        </p:nvSpPr>
        <p:spPr bwMode="auto">
          <a:xfrm>
            <a:off x="3657600" y="3810000"/>
            <a:ext cx="1066800" cy="914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 name="TextBox 1">
            <a:extLst>
              <a:ext uri="{FF2B5EF4-FFF2-40B4-BE49-F238E27FC236}">
                <a16:creationId xmlns:a16="http://schemas.microsoft.com/office/drawing/2014/main" id="{78B0C72A-BD7D-48AF-9EE6-AF4AF55AA0F0}"/>
              </a:ext>
            </a:extLst>
          </p:cNvPr>
          <p:cNvSpPr txBox="1"/>
          <p:nvPr/>
        </p:nvSpPr>
        <p:spPr>
          <a:xfrm>
            <a:off x="3603754" y="3804138"/>
            <a:ext cx="2416046" cy="369332"/>
          </a:xfrm>
          <a:prstGeom prst="rect">
            <a:avLst/>
          </a:prstGeom>
          <a:noFill/>
        </p:spPr>
        <p:txBody>
          <a:bodyPr wrap="none" rtlCol="0">
            <a:spAutoFit/>
          </a:bodyPr>
          <a:lstStyle/>
          <a:p>
            <a:r>
              <a:rPr lang="en-US" dirty="0">
                <a:solidFill>
                  <a:schemeClr val="accent6"/>
                </a:solidFill>
              </a:rPr>
              <a:t>Behavioral Interaction</a:t>
            </a:r>
          </a:p>
        </p:txBody>
      </p:sp>
    </p:spTree>
    <p:extLst>
      <p:ext uri="{BB962C8B-B14F-4D97-AF65-F5344CB8AC3E}">
        <p14:creationId xmlns:p14="http://schemas.microsoft.com/office/powerpoint/2010/main" val="1301972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normAutofit/>
          </a:bodyPr>
          <a:lstStyle/>
          <a:p>
            <a:r>
              <a:rPr lang="en-US" altLang="en-US" sz="4000" dirty="0"/>
              <a:t>Classroom-composition effects</a:t>
            </a:r>
            <a:endParaRPr lang="en-US" altLang="en-US" sz="3200" dirty="0"/>
          </a:p>
        </p:txBody>
      </p:sp>
      <p:sp>
        <p:nvSpPr>
          <p:cNvPr id="14339" name="Content Placeholder 4"/>
          <p:cNvSpPr>
            <a:spLocks noGrp="1"/>
          </p:cNvSpPr>
          <p:nvPr>
            <p:ph idx="1"/>
          </p:nvPr>
        </p:nvSpPr>
        <p:spPr/>
        <p:txBody>
          <a:bodyPr>
            <a:normAutofit/>
          </a:bodyPr>
          <a:lstStyle/>
          <a:p>
            <a:pPr lvl="1"/>
            <a:r>
              <a:rPr lang="en-US" altLang="en-US" dirty="0"/>
              <a:t>A child’s externalizing behavior is explained by the child-care histories of children in their classrooms above and beyond their own</a:t>
            </a: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2988296"/>
            <a:ext cx="2797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Footer Placeholder 5"/>
          <p:cNvSpPr>
            <a:spLocks noGrp="1"/>
          </p:cNvSpPr>
          <p:nvPr>
            <p:ph type="ftr" sz="quarter" idx="11"/>
          </p:nvPr>
        </p:nvSpPr>
        <p:spPr bwMode="auto">
          <a:xfrm>
            <a:off x="7910560" y="6630655"/>
            <a:ext cx="5507719" cy="274320"/>
          </a:xfrm>
          <a:ln>
            <a:miter lim="800000"/>
            <a:headEnd/>
            <a:tailEnd/>
          </a:ln>
        </p:spPr>
        <p:txBody>
          <a:bodyPr vert="horz" wrap="square" lIns="91440" tIns="45720" rIns="91440" bIns="45720" numCol="1" compatLnSpc="1">
            <a:prstTxWarp prst="textNoShape">
              <a:avLst/>
            </a:prstTxWarp>
          </a:bodyPr>
          <a:lstStyle/>
          <a:p>
            <a:pPr>
              <a:defRPr/>
            </a:pPr>
            <a:r>
              <a:rPr lang="en-US" dirty="0" err="1"/>
              <a:t>Nayfeld</a:t>
            </a:r>
            <a:endParaRPr lang="en-US" dirty="0"/>
          </a:p>
        </p:txBody>
      </p:sp>
      <p:grpSp>
        <p:nvGrpSpPr>
          <p:cNvPr id="6" name="Group 5"/>
          <p:cNvGrpSpPr/>
          <p:nvPr/>
        </p:nvGrpSpPr>
        <p:grpSpPr>
          <a:xfrm>
            <a:off x="2640596" y="7284718"/>
            <a:ext cx="5238750" cy="6858000"/>
            <a:chOff x="3905250" y="0"/>
            <a:chExt cx="5238750" cy="685800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l="23334" t="22221" r="46667" b="15556"/>
            <a:stretch>
              <a:fillRect/>
            </a:stretch>
          </p:blipFill>
          <p:spPr bwMode="auto">
            <a:xfrm>
              <a:off x="3905250" y="0"/>
              <a:ext cx="523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6248400"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6248400" y="2133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a:off x="6248400" y="4800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p:cNvSpPr/>
          <p:nvPr/>
        </p:nvSpPr>
        <p:spPr>
          <a:xfrm>
            <a:off x="5889625" y="5486400"/>
            <a:ext cx="3178175" cy="1384995"/>
          </a:xfrm>
          <a:prstGeom prst="rect">
            <a:avLst/>
          </a:prstGeom>
        </p:spPr>
        <p:txBody>
          <a:bodyPr wrap="square">
            <a:spAutoFit/>
          </a:bodyPr>
          <a:lstStyle/>
          <a:p>
            <a:r>
              <a:rPr lang="en-US" altLang="en-US" sz="1600" dirty="0"/>
              <a:t>Child-care History, Classroom Composition, and Children’s Functioning in Kindergarten. </a:t>
            </a:r>
            <a:r>
              <a:rPr lang="en-US" altLang="en-US" sz="1200" dirty="0" err="1"/>
              <a:t>Dmitrieva</a:t>
            </a:r>
            <a:r>
              <a:rPr lang="en-US" altLang="en-US" sz="1200" dirty="0"/>
              <a:t>, Steinberg, </a:t>
            </a:r>
            <a:r>
              <a:rPr lang="en-US" altLang="en-US" sz="1200" dirty="0" err="1"/>
              <a:t>Belsky</a:t>
            </a:r>
            <a:r>
              <a:rPr lang="en-US" altLang="en-US" sz="1200" dirty="0"/>
              <a:t>. 2007.</a:t>
            </a:r>
            <a:endParaRPr lang="en-US" sz="1200" dirty="0"/>
          </a:p>
          <a:p>
            <a:r>
              <a:rPr lang="en-US" altLang="en-US" sz="1200" dirty="0">
                <a:hlinkClick r:id="rId5"/>
              </a:rPr>
              <a:t>http://pss.sagepub.com/content/18/12/1032.abstract</a:t>
            </a:r>
            <a:endParaRPr lang="en-US" sz="1200"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75" t="25574" r="47720" b="56070"/>
          <a:stretch/>
        </p:blipFill>
        <p:spPr bwMode="auto">
          <a:xfrm>
            <a:off x="22224" y="3259474"/>
            <a:ext cx="5851042" cy="245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H="1">
            <a:off x="5288874" y="4919420"/>
            <a:ext cx="990600" cy="5334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423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4219574" cy="1447800"/>
          </a:xfrm>
        </p:spPr>
        <p:txBody>
          <a:bodyPr>
            <a:normAutofit fontScale="90000"/>
          </a:bodyPr>
          <a:lstStyle/>
          <a:p>
            <a:r>
              <a:rPr lang="en-US" altLang="en-US" dirty="0"/>
              <a:t>Individual effects of care</a:t>
            </a:r>
          </a:p>
        </p:txBody>
      </p:sp>
      <p:sp>
        <p:nvSpPr>
          <p:cNvPr id="15363" name="Content Placeholder 2"/>
          <p:cNvSpPr>
            <a:spLocks noGrp="1"/>
          </p:cNvSpPr>
          <p:nvPr>
            <p:ph idx="1"/>
          </p:nvPr>
        </p:nvSpPr>
        <p:spPr>
          <a:xfrm>
            <a:off x="0" y="685800"/>
            <a:ext cx="4038600" cy="5334000"/>
          </a:xfrm>
        </p:spPr>
        <p:txBody>
          <a:bodyPr>
            <a:normAutofit lnSpcReduction="10000"/>
          </a:bodyPr>
          <a:lstStyle/>
          <a:p>
            <a:endParaRPr lang="en-US" altLang="en-US" sz="2400" dirty="0"/>
          </a:p>
          <a:p>
            <a:endParaRPr lang="en-US" altLang="en-US" sz="2400" dirty="0"/>
          </a:p>
          <a:p>
            <a:r>
              <a:rPr lang="en-US" altLang="en-US" sz="2400" dirty="0"/>
              <a:t>Predictors of poorer achievement</a:t>
            </a:r>
          </a:p>
          <a:p>
            <a:pPr lvl="1"/>
            <a:r>
              <a:rPr lang="en-US" altLang="en-US" sz="2000" dirty="0"/>
              <a:t>&gt;30 </a:t>
            </a:r>
            <a:r>
              <a:rPr lang="en-US" altLang="en-US" sz="2000" dirty="0" err="1"/>
              <a:t>hrs</a:t>
            </a:r>
            <a:r>
              <a:rPr lang="en-US" altLang="en-US" sz="2000" dirty="0"/>
              <a:t>/week</a:t>
            </a:r>
          </a:p>
          <a:p>
            <a:pPr lvl="1"/>
            <a:r>
              <a:rPr lang="en-US" altLang="en-US" sz="2000" dirty="0"/>
              <a:t> initiation at center </a:t>
            </a:r>
          </a:p>
          <a:p>
            <a:pPr lvl="1">
              <a:buFont typeface="Wingdings 2" panose="05020102010507070707" pitchFamily="18" charset="2"/>
              <a:buNone/>
            </a:pPr>
            <a:r>
              <a:rPr lang="en-US" altLang="en-US" sz="2000" dirty="0"/>
              <a:t>	 before 2 years of age</a:t>
            </a:r>
          </a:p>
          <a:p>
            <a:pPr lvl="1"/>
            <a:endParaRPr lang="en-US" altLang="en-US" sz="2000" dirty="0"/>
          </a:p>
          <a:p>
            <a:r>
              <a:rPr lang="en-US" altLang="en-US" sz="2400" dirty="0"/>
              <a:t>Used as classroom level predictors </a:t>
            </a:r>
          </a:p>
          <a:p>
            <a:pPr lvl="1"/>
            <a:r>
              <a:rPr lang="en-US" altLang="en-US" sz="2000" dirty="0"/>
              <a:t>proportion of children in classroom</a:t>
            </a:r>
          </a:p>
          <a:p>
            <a:pPr lvl="1"/>
            <a:endParaRPr lang="en-US" altLang="en-US" sz="2000" dirty="0"/>
          </a:p>
          <a:p>
            <a:r>
              <a:rPr lang="en-US" altLang="en-US" sz="2400" dirty="0"/>
              <a:t>Center care versus any child care </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l="25417" t="16296" r="43750" b="12593"/>
          <a:stretch>
            <a:fillRect/>
          </a:stretch>
        </p:blipFill>
        <p:spPr bwMode="auto">
          <a:xfrm>
            <a:off x="4219574" y="-1"/>
            <a:ext cx="4619625" cy="67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Footer Placeholder 4"/>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Nayfeld</a:t>
            </a:r>
          </a:p>
        </p:txBody>
      </p:sp>
    </p:spTree>
    <p:extLst>
      <p:ext uri="{BB962C8B-B14F-4D97-AF65-F5344CB8AC3E}">
        <p14:creationId xmlns:p14="http://schemas.microsoft.com/office/powerpoint/2010/main" val="71640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228600"/>
            <a:ext cx="8763000" cy="1143000"/>
          </a:xfrm>
        </p:spPr>
        <p:txBody>
          <a:bodyPr>
            <a:normAutofit/>
          </a:bodyPr>
          <a:lstStyle/>
          <a:p>
            <a:r>
              <a:rPr lang="en-US" altLang="en-US" sz="3600" b="1" dirty="0"/>
              <a:t>Classroom-level effects &gt; individual effects</a:t>
            </a:r>
          </a:p>
        </p:txBody>
      </p:sp>
      <p:sp>
        <p:nvSpPr>
          <p:cNvPr id="16387" name="Content Placeholder 2"/>
          <p:cNvSpPr>
            <a:spLocks noGrp="1"/>
          </p:cNvSpPr>
          <p:nvPr>
            <p:ph idx="1"/>
          </p:nvPr>
        </p:nvSpPr>
        <p:spPr>
          <a:xfrm>
            <a:off x="-5029200" y="1364343"/>
            <a:ext cx="2428876" cy="4572000"/>
          </a:xfrm>
        </p:spPr>
        <p:txBody>
          <a:bodyPr/>
          <a:lstStyle/>
          <a:p>
            <a:pPr>
              <a:defRPr/>
            </a:pPr>
            <a:r>
              <a:rPr lang="en-US" sz="1800" dirty="0"/>
              <a:t>Variance in class-level characteristics </a:t>
            </a:r>
          </a:p>
          <a:p>
            <a:pPr lvl="1">
              <a:defRPr/>
            </a:pPr>
            <a:r>
              <a:rPr lang="en-US" sz="1600" dirty="0"/>
              <a:t>externalizing behavior</a:t>
            </a:r>
          </a:p>
          <a:p>
            <a:pPr lvl="2">
              <a:defRPr/>
            </a:pPr>
            <a:r>
              <a:rPr lang="en-US" sz="1050" dirty="0"/>
              <a:t>15% (T1) and 19% (T2) of variance</a:t>
            </a:r>
          </a:p>
          <a:p>
            <a:pPr lvl="1">
              <a:defRPr/>
            </a:pPr>
            <a:r>
              <a:rPr lang="en-US" sz="1600" dirty="0"/>
              <a:t>achievement</a:t>
            </a:r>
          </a:p>
          <a:p>
            <a:pPr lvl="2">
              <a:defRPr/>
            </a:pPr>
            <a:r>
              <a:rPr lang="en-US" sz="1050" dirty="0"/>
              <a:t>35% (T1) and 31%(T2) of variance</a:t>
            </a:r>
          </a:p>
          <a:p>
            <a:pPr lvl="2">
              <a:defRPr/>
            </a:pPr>
            <a:endParaRPr lang="en-US" sz="1000" dirty="0"/>
          </a:p>
          <a:p>
            <a:pPr>
              <a:defRPr/>
            </a:pPr>
            <a:r>
              <a:rPr lang="en-US" sz="1800" dirty="0"/>
              <a:t>Significant classroom level effects </a:t>
            </a:r>
          </a:p>
        </p:txBody>
      </p:sp>
      <p:pic>
        <p:nvPicPr>
          <p:cNvPr id="1638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83" t="43463" r="42500" b="18519"/>
          <a:stretch/>
        </p:blipFill>
        <p:spPr bwMode="auto">
          <a:xfrm>
            <a:off x="0" y="1539332"/>
            <a:ext cx="9067800" cy="539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Footer Placeholder 5"/>
          <p:cNvSpPr>
            <a:spLocks noGrp="1"/>
          </p:cNvSpPr>
          <p:nvPr>
            <p:ph type="ftr" sz="quarter" idx="11"/>
          </p:nvPr>
        </p:nvSpPr>
        <p:spPr bwMode="auto">
          <a:xfrm>
            <a:off x="11125200" y="6720840"/>
            <a:ext cx="5507719" cy="274320"/>
          </a:xfrm>
          <a:ln>
            <a:miter lim="800000"/>
            <a:headEnd/>
            <a:tailEnd/>
          </a:ln>
        </p:spPr>
        <p:txBody>
          <a:bodyPr vert="horz" wrap="square" lIns="91440" tIns="45720" rIns="91440" bIns="45720" numCol="1" compatLnSpc="1">
            <a:prstTxWarp prst="textNoShape">
              <a:avLst/>
            </a:prstTxWarp>
          </a:bodyPr>
          <a:lstStyle/>
          <a:p>
            <a:pPr>
              <a:defRPr/>
            </a:pPr>
            <a:r>
              <a:rPr lang="en-US" dirty="0" err="1"/>
              <a:t>Nayfeld</a:t>
            </a:r>
            <a:endParaRPr lang="en-US" dirty="0"/>
          </a:p>
        </p:txBody>
      </p:sp>
      <p:grpSp>
        <p:nvGrpSpPr>
          <p:cNvPr id="2" name="Group 1"/>
          <p:cNvGrpSpPr/>
          <p:nvPr/>
        </p:nvGrpSpPr>
        <p:grpSpPr>
          <a:xfrm>
            <a:off x="9525000" y="2590801"/>
            <a:ext cx="7417804" cy="8808718"/>
            <a:chOff x="3905250" y="0"/>
            <a:chExt cx="5238750" cy="685800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23334" t="22221" r="46667" b="15556"/>
            <a:stretch>
              <a:fillRect/>
            </a:stretch>
          </p:blipFill>
          <p:spPr bwMode="auto">
            <a:xfrm>
              <a:off x="3905250" y="0"/>
              <a:ext cx="523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6248400"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6248400" y="2133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a:off x="6248400" y="4800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1" name="Straight Arrow Connector 10"/>
          <p:cNvCxnSpPr/>
          <p:nvPr/>
        </p:nvCxnSpPr>
        <p:spPr>
          <a:xfrm flipH="1">
            <a:off x="-1447800" y="5260340"/>
            <a:ext cx="990600" cy="5334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4343400"/>
            <a:ext cx="9174339" cy="1752600"/>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2020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Conclusions and Discussion</a:t>
            </a:r>
          </a:p>
        </p:txBody>
      </p:sp>
      <p:sp>
        <p:nvSpPr>
          <p:cNvPr id="17411" name="Content Placeholder 2"/>
          <p:cNvSpPr>
            <a:spLocks noGrp="1"/>
          </p:cNvSpPr>
          <p:nvPr>
            <p:ph idx="1"/>
          </p:nvPr>
        </p:nvSpPr>
        <p:spPr/>
        <p:txBody>
          <a:bodyPr/>
          <a:lstStyle/>
          <a:p>
            <a:r>
              <a:rPr lang="en-US" altLang="en-US" sz="2800" dirty="0"/>
              <a:t>Effects of early or extensive non-parental care affect not only the child, but their classmates as well</a:t>
            </a:r>
          </a:p>
          <a:p>
            <a:pPr>
              <a:buFont typeface="Wingdings 2" panose="05020102010507070707" pitchFamily="18" charset="2"/>
              <a:buNone/>
            </a:pPr>
            <a:endParaRPr lang="en-US" altLang="en-US" sz="2800" dirty="0"/>
          </a:p>
          <a:p>
            <a:r>
              <a:rPr lang="en-US" altLang="en-US" sz="2800" dirty="0"/>
              <a:t>Being in a class with high proportion of students with child-care histories affects all children, independent of personal experience</a:t>
            </a:r>
          </a:p>
          <a:p>
            <a:r>
              <a:rPr lang="en-US" altLang="en-US" b="1" dirty="0">
                <a:solidFill>
                  <a:schemeClr val="accent1">
                    <a:satMod val="150000"/>
                  </a:schemeClr>
                </a:solidFill>
                <a:latin typeface="+mj-lt"/>
                <a:ea typeface="+mj-ea"/>
                <a:cs typeface="+mj-cs"/>
              </a:rPr>
              <a:t>Tuesday.</a:t>
            </a:r>
            <a:r>
              <a:rPr lang="en-US" altLang="en-US" sz="4800" b="1" dirty="0">
                <a:solidFill>
                  <a:schemeClr val="accent1">
                    <a:satMod val="150000"/>
                  </a:schemeClr>
                </a:solidFill>
                <a:latin typeface="+mj-lt"/>
                <a:ea typeface="+mj-ea"/>
                <a:cs typeface="+mj-cs"/>
              </a:rPr>
              <a:t> </a:t>
            </a:r>
            <a:r>
              <a:rPr lang="en-US" altLang="en-US" sz="2800" dirty="0"/>
              <a:t>“Interactions, relationships, and groups are mutually constitutive and have emergent properties.”</a:t>
            </a:r>
          </a:p>
          <a:p>
            <a:pPr>
              <a:buFont typeface="Wingdings 2" panose="05020102010507070707" pitchFamily="18" charset="2"/>
              <a:buNone/>
            </a:pPr>
            <a:endParaRPr lang="en-US" altLang="en-US" sz="2800" dirty="0"/>
          </a:p>
        </p:txBody>
      </p:sp>
      <p:sp>
        <p:nvSpPr>
          <p:cNvPr id="17412" name="Footer Placeholder 3"/>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Nayfeld</a:t>
            </a:r>
          </a:p>
        </p:txBody>
      </p:sp>
    </p:spTree>
    <p:extLst>
      <p:ext uri="{BB962C8B-B14F-4D97-AF65-F5344CB8AC3E}">
        <p14:creationId xmlns:p14="http://schemas.microsoft.com/office/powerpoint/2010/main" val="238664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Care and Parenting</a:t>
            </a:r>
          </a:p>
        </p:txBody>
      </p:sp>
      <p:sp>
        <p:nvSpPr>
          <p:cNvPr id="3" name="Content Placeholder 2"/>
          <p:cNvSpPr>
            <a:spLocks noGrp="1"/>
          </p:cNvSpPr>
          <p:nvPr>
            <p:ph idx="1"/>
          </p:nvPr>
        </p:nvSpPr>
        <p:spPr/>
        <p:txBody>
          <a:bodyPr/>
          <a:lstStyle/>
          <a:p>
            <a:r>
              <a:rPr lang="en-US" dirty="0"/>
              <a:t>Maternal care was not related to better or worse outcomes for children</a:t>
            </a:r>
          </a:p>
          <a:p>
            <a:r>
              <a:rPr lang="en-US" dirty="0"/>
              <a:t>Children with parents who were more responsive and stimulating had significantly higher cognitive, language, social-emotional, and peer outcomes </a:t>
            </a:r>
          </a:p>
          <a:p>
            <a:endParaRPr lang="en-US" dirty="0"/>
          </a:p>
        </p:txBody>
      </p:sp>
    </p:spTree>
    <p:extLst>
      <p:ext uri="{BB962C8B-B14F-4D97-AF65-F5344CB8AC3E}">
        <p14:creationId xmlns:p14="http://schemas.microsoft.com/office/powerpoint/2010/main" val="253098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762000" y="228600"/>
            <a:ext cx="6870700" cy="762000"/>
          </a:xfrm>
        </p:spPr>
        <p:txBody>
          <a:bodyPr>
            <a:normAutofit fontScale="90000"/>
          </a:bodyPr>
          <a:lstStyle/>
          <a:p>
            <a:pPr eaLnBrk="1" hangingPunct="1"/>
            <a:r>
              <a:rPr lang="en-US" altLang="en-US"/>
              <a:t>54 Month Outcomes</a:t>
            </a:r>
          </a:p>
        </p:txBody>
      </p:sp>
      <p:grpSp>
        <p:nvGrpSpPr>
          <p:cNvPr id="12291" name="Group 5"/>
          <p:cNvGrpSpPr>
            <a:grpSpLocks/>
          </p:cNvGrpSpPr>
          <p:nvPr/>
        </p:nvGrpSpPr>
        <p:grpSpPr bwMode="auto">
          <a:xfrm>
            <a:off x="228600" y="1676400"/>
            <a:ext cx="8915400" cy="4648200"/>
            <a:chOff x="0" y="1143000"/>
            <a:chExt cx="9144000" cy="5181600"/>
          </a:xfrm>
        </p:grpSpPr>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b="83226"/>
            <a:stretch>
              <a:fillRect/>
            </a:stretch>
          </p:blipFill>
          <p:spPr bwMode="auto">
            <a:xfrm>
              <a:off x="21069" y="1143000"/>
              <a:ext cx="91018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05747"/>
              <a:ext cx="9144000" cy="321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722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Child-Care Quality and Child Outcomes</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524000"/>
            <a:ext cx="4419600" cy="5286829"/>
          </a:xfrm>
        </p:spPr>
      </p:pic>
    </p:spTree>
    <p:extLst>
      <p:ext uri="{BB962C8B-B14F-4D97-AF65-F5344CB8AC3E}">
        <p14:creationId xmlns:p14="http://schemas.microsoft.com/office/powerpoint/2010/main" val="4292776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Child-Care Quantity and Child Outcomes</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436168"/>
            <a:ext cx="5105400" cy="5307725"/>
          </a:xfrm>
        </p:spPr>
      </p:pic>
    </p:spTree>
    <p:extLst>
      <p:ext uri="{BB962C8B-B14F-4D97-AF65-F5344CB8AC3E}">
        <p14:creationId xmlns:p14="http://schemas.microsoft.com/office/powerpoint/2010/main" val="915017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Parenting was a predictor of all child outcomes and matters more than child care</a:t>
            </a:r>
          </a:p>
          <a:p>
            <a:r>
              <a:rPr lang="en-US" dirty="0"/>
              <a:t>Quality, quantity, and type of care are related to children’s development </a:t>
            </a:r>
          </a:p>
          <a:p>
            <a:r>
              <a:rPr lang="en-US" dirty="0"/>
              <a:t>Exclusive maternal care not related to children’s outcomes </a:t>
            </a:r>
          </a:p>
        </p:txBody>
      </p:sp>
    </p:spTree>
    <p:extLst>
      <p:ext uri="{BB962C8B-B14F-4D97-AF65-F5344CB8AC3E}">
        <p14:creationId xmlns:p14="http://schemas.microsoft.com/office/powerpoint/2010/main" val="305182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altLang="en-US" sz="3600" dirty="0"/>
              <a:t>… Early head start evaluation findings …</a:t>
            </a:r>
            <a:br>
              <a:rPr lang="en-US" altLang="en-US" sz="3200" dirty="0"/>
            </a:br>
            <a:r>
              <a:rPr lang="en-US" altLang="en-US" sz="1400" dirty="0"/>
              <a:t>john m. Love, </a:t>
            </a:r>
            <a:r>
              <a:rPr lang="en-US" altLang="en-US" sz="1400" dirty="0" err="1"/>
              <a:t>rachel</a:t>
            </a:r>
            <a:r>
              <a:rPr lang="en-US" altLang="en-US" sz="1400" dirty="0"/>
              <a:t> chazan-</a:t>
            </a:r>
            <a:r>
              <a:rPr lang="en-US" altLang="en-US" sz="1400" dirty="0" err="1"/>
              <a:t>cohen</a:t>
            </a:r>
            <a:r>
              <a:rPr lang="en-US" altLang="en-US" sz="1400" dirty="0"/>
              <a:t>, </a:t>
            </a:r>
            <a:r>
              <a:rPr lang="en-US" altLang="en-US" sz="1400" dirty="0" err="1"/>
              <a:t>helen</a:t>
            </a:r>
            <a:r>
              <a:rPr lang="en-US" altLang="en-US" sz="1400" dirty="0"/>
              <a:t> </a:t>
            </a:r>
            <a:r>
              <a:rPr lang="en-US" altLang="en-US" sz="1400" dirty="0" err="1"/>
              <a:t>raikes</a:t>
            </a:r>
            <a:r>
              <a:rPr lang="en-US" altLang="en-US" sz="1400" dirty="0"/>
              <a:t>, and </a:t>
            </a:r>
            <a:r>
              <a:rPr lang="en-US" altLang="en-US" sz="1400" dirty="0" err="1"/>
              <a:t>jeanne</a:t>
            </a:r>
            <a:r>
              <a:rPr lang="en-US" altLang="en-US" sz="1400" dirty="0"/>
              <a:t> brooks-</a:t>
            </a:r>
            <a:r>
              <a:rPr lang="en-US" altLang="en-US" sz="1400" dirty="0" err="1"/>
              <a:t>gunn</a:t>
            </a:r>
            <a:r>
              <a:rPr lang="en-US" altLang="en-US" sz="1400" dirty="0"/>
              <a:t> (2013)</a:t>
            </a:r>
          </a:p>
        </p:txBody>
      </p:sp>
      <p:sp>
        <p:nvSpPr>
          <p:cNvPr id="18435" name="Content Placeholder 2"/>
          <p:cNvSpPr>
            <a:spLocks noGrp="1"/>
          </p:cNvSpPr>
          <p:nvPr>
            <p:ph sz="quarter" idx="1"/>
          </p:nvPr>
        </p:nvSpPr>
        <p:spPr/>
        <p:txBody>
          <a:bodyPr>
            <a:normAutofit lnSpcReduction="10000"/>
          </a:bodyPr>
          <a:lstStyle/>
          <a:p>
            <a:r>
              <a:rPr lang="en-US" altLang="en-US" sz="2800" dirty="0"/>
              <a:t>Randomized efficacy trial of 17 EHS programs</a:t>
            </a:r>
          </a:p>
          <a:p>
            <a:pPr lvl="1"/>
            <a:r>
              <a:rPr lang="en-US" altLang="en-US" sz="2400" dirty="0"/>
              <a:t>Federal </a:t>
            </a:r>
            <a:r>
              <a:rPr lang="en-US" altLang="en-US" sz="2400" u="sng" dirty="0"/>
              <a:t>Early Head Start (EHS) </a:t>
            </a:r>
            <a:r>
              <a:rPr lang="en-US" altLang="en-US" sz="2400" dirty="0"/>
              <a:t>began in 1995</a:t>
            </a:r>
          </a:p>
          <a:p>
            <a:r>
              <a:rPr lang="en-US" altLang="en-US" sz="2800" dirty="0"/>
              <a:t>3,001 low-income families </a:t>
            </a:r>
          </a:p>
          <a:p>
            <a:pPr lvl="1"/>
            <a:r>
              <a:rPr lang="en-US" altLang="en-US" sz="2400" dirty="0"/>
              <a:t>35% African American, 24% Hispanic, and 37% White</a:t>
            </a:r>
          </a:p>
          <a:p>
            <a:pPr lvl="1"/>
            <a:r>
              <a:rPr lang="en-US" altLang="en-US" sz="2400" dirty="0"/>
              <a:t>pregnant women or an infant under the age of 12 months </a:t>
            </a:r>
          </a:p>
          <a:p>
            <a:r>
              <a:rPr lang="en-US" altLang="en-US" sz="2800" dirty="0"/>
              <a:t>Randomly assigned to treatment or control </a:t>
            </a:r>
          </a:p>
          <a:p>
            <a:pPr lvl="2"/>
            <a:r>
              <a:rPr lang="en-US" altLang="en-US" sz="1800" dirty="0"/>
              <a:t>91% of treatment group receiving some services </a:t>
            </a:r>
          </a:p>
          <a:p>
            <a:r>
              <a:rPr lang="en-US" altLang="en-US" sz="2800" dirty="0"/>
              <a:t>(1) impacts of </a:t>
            </a:r>
            <a:r>
              <a:rPr lang="en-US" altLang="en-US" sz="2800" u="sng" dirty="0"/>
              <a:t>EHS</a:t>
            </a:r>
            <a:r>
              <a:rPr lang="en-US" altLang="en-US" sz="2800" dirty="0"/>
              <a:t> at ages 2 and 3 (when services were being offered) and at </a:t>
            </a:r>
            <a:r>
              <a:rPr lang="en-US" altLang="en-US" sz="2800" b="1" dirty="0"/>
              <a:t>age 5</a:t>
            </a:r>
            <a:r>
              <a:rPr lang="en-US" altLang="en-US" sz="2800" dirty="0"/>
              <a:t>, and (2) contributions of early education experiences across first 5 years</a:t>
            </a:r>
          </a:p>
          <a:p>
            <a:pPr lvl="2"/>
            <a:endParaRPr lang="en-US" altLang="en-US" sz="1600" dirty="0"/>
          </a:p>
          <a:p>
            <a:endParaRPr lang="en-US" altLang="en-US" sz="4000" dirty="0"/>
          </a:p>
        </p:txBody>
      </p:sp>
      <p:sp>
        <p:nvSpPr>
          <p:cNvPr id="18436" name="Rectangle 1"/>
          <p:cNvSpPr>
            <a:spLocks noChangeArrowheads="1"/>
          </p:cNvSpPr>
          <p:nvPr/>
        </p:nvSpPr>
        <p:spPr bwMode="auto">
          <a:xfrm>
            <a:off x="4095520" y="6215856"/>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r>
              <a:rPr lang="en-US" altLang="en-US" dirty="0"/>
              <a:t>DOI: 10.1111/j.1540-5834.2012.00699.x</a:t>
            </a:r>
          </a:p>
        </p:txBody>
      </p:sp>
      <p:sp>
        <p:nvSpPr>
          <p:cNvPr id="2" name="TextBox 1"/>
          <p:cNvSpPr txBox="1"/>
          <p:nvPr/>
        </p:nvSpPr>
        <p:spPr>
          <a:xfrm rot="19659725">
            <a:off x="6745115" y="1998606"/>
            <a:ext cx="3048000" cy="461665"/>
          </a:xfrm>
          <a:prstGeom prst="rect">
            <a:avLst/>
          </a:prstGeom>
          <a:noFill/>
        </p:spPr>
        <p:txBody>
          <a:bodyPr wrap="square" rtlCol="0">
            <a:spAutoFit/>
          </a:bodyPr>
          <a:lstStyle/>
          <a:p>
            <a:r>
              <a:rPr lang="en-US" sz="2400" dirty="0">
                <a:solidFill>
                  <a:srgbClr val="FF0000"/>
                </a:solidFill>
              </a:rPr>
              <a:t>Experiment</a:t>
            </a:r>
          </a:p>
        </p:txBody>
      </p:sp>
      <p:sp>
        <p:nvSpPr>
          <p:cNvPr id="6" name="TextBox 5">
            <a:extLst>
              <a:ext uri="{FF2B5EF4-FFF2-40B4-BE49-F238E27FC236}">
                <a16:creationId xmlns:a16="http://schemas.microsoft.com/office/drawing/2014/main" id="{5D311A2C-4319-4A85-886F-3C6EA2B1083E}"/>
              </a:ext>
            </a:extLst>
          </p:cNvPr>
          <p:cNvSpPr txBox="1"/>
          <p:nvPr/>
        </p:nvSpPr>
        <p:spPr>
          <a:xfrm rot="19659725">
            <a:off x="-120699" y="1236605"/>
            <a:ext cx="3048000" cy="461665"/>
          </a:xfrm>
          <a:prstGeom prst="rect">
            <a:avLst/>
          </a:prstGeom>
          <a:noFill/>
        </p:spPr>
        <p:txBody>
          <a:bodyPr wrap="square" rtlCol="0">
            <a:spAutoFit/>
          </a:bodyPr>
          <a:lstStyle/>
          <a:p>
            <a:r>
              <a:rPr lang="en-US" sz="2400" dirty="0">
                <a:solidFill>
                  <a:srgbClr val="FF0000"/>
                </a:solidFill>
              </a:rPr>
              <a:t>Miami</a:t>
            </a:r>
          </a:p>
        </p:txBody>
      </p:sp>
    </p:spTree>
    <p:extLst>
      <p:ext uri="{BB962C8B-B14F-4D97-AF65-F5344CB8AC3E}">
        <p14:creationId xmlns:p14="http://schemas.microsoft.com/office/powerpoint/2010/main" val="353542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a:extLst>
              <a:ext uri="{FF2B5EF4-FFF2-40B4-BE49-F238E27FC236}">
                <a16:creationId xmlns:a16="http://schemas.microsoft.com/office/drawing/2014/main" id="{7A420A8A-628B-40D6-9D7C-B3D4845E9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6335"/>
          <a:stretch>
            <a:fillRect/>
          </a:stretch>
        </p:blipFill>
        <p:spPr bwMode="auto">
          <a:xfrm>
            <a:off x="1779873" y="4479087"/>
            <a:ext cx="1482205" cy="121871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1" descr="cid:BC4C2EEB-8204-4502-A12A-BB25BD455A87@attlocal.net">
            <a:extLst>
              <a:ext uri="{FF2B5EF4-FFF2-40B4-BE49-F238E27FC236}">
                <a16:creationId xmlns:a16="http://schemas.microsoft.com/office/drawing/2014/main" id="{D243434B-0E4D-4F73-A267-52A607431E0F}"/>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r="13249"/>
          <a:stretch>
            <a:fillRect/>
          </a:stretch>
        </p:blipFill>
        <p:spPr bwMode="auto">
          <a:xfrm rot="3500082">
            <a:off x="183439" y="3606414"/>
            <a:ext cx="1344231" cy="10070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0617CC-E5F6-4D14-A107-0550D25C03F2}"/>
              </a:ext>
            </a:extLst>
          </p:cNvPr>
          <p:cNvSpPr>
            <a:spLocks noGrp="1"/>
          </p:cNvSpPr>
          <p:nvPr>
            <p:ph type="ctrTitle"/>
          </p:nvPr>
        </p:nvSpPr>
        <p:spPr>
          <a:xfrm>
            <a:off x="4419600" y="534470"/>
            <a:ext cx="4952999" cy="632349"/>
          </a:xfrm>
        </p:spPr>
        <p:txBody>
          <a:bodyPr>
            <a:normAutofit fontScale="90000"/>
          </a:bodyPr>
          <a:lstStyle/>
          <a:p>
            <a:r>
              <a:rPr lang="en-US" sz="3600" dirty="0">
                <a:solidFill>
                  <a:schemeClr val="accent6"/>
                </a:solidFill>
              </a:rPr>
              <a:t>Interactive Behavior in Schools (IBIS)</a:t>
            </a:r>
          </a:p>
        </p:txBody>
      </p:sp>
      <p:sp>
        <p:nvSpPr>
          <p:cNvPr id="10" name="Freeform: Shape 9">
            <a:extLst>
              <a:ext uri="{FF2B5EF4-FFF2-40B4-BE49-F238E27FC236}">
                <a16:creationId xmlns:a16="http://schemas.microsoft.com/office/drawing/2014/main" id="{DE3AA4A5-5B03-4632-A0A8-B85C63B0FC01}"/>
              </a:ext>
            </a:extLst>
          </p:cNvPr>
          <p:cNvSpPr/>
          <p:nvPr/>
        </p:nvSpPr>
        <p:spPr>
          <a:xfrm>
            <a:off x="881234" y="1885097"/>
            <a:ext cx="3182451" cy="2606990"/>
          </a:xfrm>
          <a:custGeom>
            <a:avLst/>
            <a:gdLst>
              <a:gd name="connsiteX0" fmla="*/ 0 w 3149480"/>
              <a:gd name="connsiteY0" fmla="*/ 1433927 h 2867854"/>
              <a:gd name="connsiteX1" fmla="*/ 819346 w 3149480"/>
              <a:gd name="connsiteY1" fmla="*/ 1 h 2867854"/>
              <a:gd name="connsiteX2" fmla="*/ 2330134 w 3149480"/>
              <a:gd name="connsiteY2" fmla="*/ 1 h 2867854"/>
              <a:gd name="connsiteX3" fmla="*/ 3149480 w 3149480"/>
              <a:gd name="connsiteY3" fmla="*/ 1433927 h 2867854"/>
              <a:gd name="connsiteX4" fmla="*/ 2330134 w 3149480"/>
              <a:gd name="connsiteY4" fmla="*/ 2867853 h 2867854"/>
              <a:gd name="connsiteX5" fmla="*/ 819346 w 3149480"/>
              <a:gd name="connsiteY5" fmla="*/ 2867853 h 2867854"/>
              <a:gd name="connsiteX6" fmla="*/ 0 w 3149480"/>
              <a:gd name="connsiteY6" fmla="*/ 1433927 h 286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480" h="2867854">
                <a:moveTo>
                  <a:pt x="0" y="1433927"/>
                </a:moveTo>
                <a:lnTo>
                  <a:pt x="819346" y="1"/>
                </a:lnTo>
                <a:lnTo>
                  <a:pt x="2330134" y="1"/>
                </a:lnTo>
                <a:lnTo>
                  <a:pt x="3149480" y="1433927"/>
                </a:lnTo>
                <a:lnTo>
                  <a:pt x="2330134" y="2867853"/>
                </a:lnTo>
                <a:lnTo>
                  <a:pt x="819346" y="2867853"/>
                </a:lnTo>
                <a:lnTo>
                  <a:pt x="0" y="1433927"/>
                </a:lnTo>
                <a:close/>
              </a:path>
            </a:pathLst>
          </a:custGeom>
          <a:solidFill>
            <a:srgbClr val="F9FEF8"/>
          </a:solidFill>
          <a:ln w="254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636" tIns="430361" rIns="466636" bIns="430361" numCol="1" spcCol="1270" anchor="ctr" anchorCtr="0">
            <a:noAutofit/>
          </a:bodyPr>
          <a:lstStyle/>
          <a:p>
            <a:pPr algn="ctr" defTabSz="2133600" eaLnBrk="1" fontAlgn="auto" hangingPunct="1">
              <a:lnSpc>
                <a:spcPct val="90000"/>
              </a:lnSpc>
              <a:spcAft>
                <a:spcPct val="35000"/>
              </a:spcAft>
              <a:defRPr/>
            </a:pPr>
            <a:endParaRPr lang="en-US" sz="4800" dirty="0">
              <a:solidFill>
                <a:prstClr val="white"/>
              </a:solidFill>
              <a:latin typeface="Calibri" panose="020F0502020204030204"/>
            </a:endParaRPr>
          </a:p>
        </p:txBody>
      </p:sp>
      <p:pic>
        <p:nvPicPr>
          <p:cNvPr id="17" name="Picture 24" descr="precision-indoor-real-time-location-systems-7-728.jpg">
            <a:extLst>
              <a:ext uri="{FF2B5EF4-FFF2-40B4-BE49-F238E27FC236}">
                <a16:creationId xmlns:a16="http://schemas.microsoft.com/office/drawing/2014/main" id="{6A8491E8-D264-4441-BF02-662AA3D3A6E9}"/>
              </a:ext>
            </a:extLst>
          </p:cNvPr>
          <p:cNvPicPr>
            <a:picLocks noChangeAspect="1"/>
          </p:cNvPicPr>
          <p:nvPr/>
        </p:nvPicPr>
        <p:blipFill rotWithShape="1">
          <a:blip r:embed="rId6">
            <a:extLst>
              <a:ext uri="{28A0092B-C50C-407E-A947-70E740481C1C}">
                <a14:useLocalDpi xmlns:a14="http://schemas.microsoft.com/office/drawing/2010/main" val="0"/>
              </a:ext>
            </a:extLst>
          </a:blip>
          <a:srcRect l="4573" t="26435" r="83615" b="41698"/>
          <a:stretch/>
        </p:blipFill>
        <p:spPr bwMode="auto">
          <a:xfrm rot="1953947">
            <a:off x="3699196" y="3307650"/>
            <a:ext cx="601373" cy="12070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4" descr="precision-indoor-real-time-location-systems-7-728.jpg">
            <a:extLst>
              <a:ext uri="{FF2B5EF4-FFF2-40B4-BE49-F238E27FC236}">
                <a16:creationId xmlns:a16="http://schemas.microsoft.com/office/drawing/2014/main" id="{F8F40164-845D-4021-95FA-560BCB451D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43" t="21679" r="24574" b="38659"/>
          <a:stretch/>
        </p:blipFill>
        <p:spPr bwMode="auto">
          <a:xfrm rot="3473024">
            <a:off x="3342975" y="1994224"/>
            <a:ext cx="1338737" cy="7703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3A77D5C-602B-4540-995A-3EC5A0DCA954}"/>
              </a:ext>
            </a:extLst>
          </p:cNvPr>
          <p:cNvSpPr/>
          <p:nvPr/>
        </p:nvSpPr>
        <p:spPr>
          <a:xfrm>
            <a:off x="1289916" y="-466153"/>
            <a:ext cx="2100939" cy="330200"/>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rPr>
              <a:t>What do we collect?</a:t>
            </a:r>
          </a:p>
        </p:txBody>
      </p:sp>
      <p:sp>
        <p:nvSpPr>
          <p:cNvPr id="19" name="Rectangle: Rounded Corners 18">
            <a:extLst>
              <a:ext uri="{FF2B5EF4-FFF2-40B4-BE49-F238E27FC236}">
                <a16:creationId xmlns:a16="http://schemas.microsoft.com/office/drawing/2014/main" id="{981706B7-C071-4EF4-A80B-FE0933D836A4}"/>
              </a:ext>
            </a:extLst>
          </p:cNvPr>
          <p:cNvSpPr/>
          <p:nvPr/>
        </p:nvSpPr>
        <p:spPr>
          <a:xfrm>
            <a:off x="4605653" y="-573873"/>
            <a:ext cx="2560410" cy="361953"/>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rPr>
              <a:t>How do we collect this?</a:t>
            </a:r>
          </a:p>
        </p:txBody>
      </p:sp>
      <p:pic>
        <p:nvPicPr>
          <p:cNvPr id="29" name="Google Shape;110;p16">
            <a:extLst>
              <a:ext uri="{FF2B5EF4-FFF2-40B4-BE49-F238E27FC236}">
                <a16:creationId xmlns:a16="http://schemas.microsoft.com/office/drawing/2014/main" id="{BD7EA8E5-539E-4572-BF24-C2203838C647}"/>
              </a:ext>
            </a:extLst>
          </p:cNvPr>
          <p:cNvPicPr preferRelativeResize="0"/>
          <p:nvPr/>
        </p:nvPicPr>
        <p:blipFill>
          <a:blip r:embed="rId8">
            <a:alphaModFix/>
          </a:blip>
          <a:stretch>
            <a:fillRect/>
          </a:stretch>
        </p:blipFill>
        <p:spPr>
          <a:xfrm>
            <a:off x="1482039" y="2302449"/>
            <a:ext cx="1969978" cy="1770004"/>
          </a:xfrm>
          <a:prstGeom prst="rect">
            <a:avLst/>
          </a:prstGeom>
          <a:noFill/>
          <a:ln w="25400">
            <a:solidFill>
              <a:schemeClr val="tx1"/>
            </a:solidFill>
          </a:ln>
        </p:spPr>
      </p:pic>
      <p:pic>
        <p:nvPicPr>
          <p:cNvPr id="24" name="Picture 9">
            <a:extLst>
              <a:ext uri="{FF2B5EF4-FFF2-40B4-BE49-F238E27FC236}">
                <a16:creationId xmlns:a16="http://schemas.microsoft.com/office/drawing/2014/main" id="{AFDF8D52-52E7-4081-A478-E9CBE45E277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111649">
            <a:off x="213596" y="1778463"/>
            <a:ext cx="1183641" cy="10479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57CDB2-3C24-46CC-A8E6-D0427A7CAC5E}"/>
              </a:ext>
            </a:extLst>
          </p:cNvPr>
          <p:cNvPicPr>
            <a:picLocks noChangeAspect="1"/>
          </p:cNvPicPr>
          <p:nvPr/>
        </p:nvPicPr>
        <p:blipFill>
          <a:blip r:embed="rId10"/>
          <a:stretch>
            <a:fillRect/>
          </a:stretch>
        </p:blipFill>
        <p:spPr>
          <a:xfrm>
            <a:off x="2059799" y="946949"/>
            <a:ext cx="822089" cy="938148"/>
          </a:xfrm>
          <a:prstGeom prst="rect">
            <a:avLst/>
          </a:prstGeom>
          <a:ln w="25400">
            <a:solidFill>
              <a:schemeClr val="tx1"/>
            </a:solidFill>
          </a:ln>
        </p:spPr>
      </p:pic>
      <p:grpSp>
        <p:nvGrpSpPr>
          <p:cNvPr id="5" name="Group 4">
            <a:extLst>
              <a:ext uri="{FF2B5EF4-FFF2-40B4-BE49-F238E27FC236}">
                <a16:creationId xmlns:a16="http://schemas.microsoft.com/office/drawing/2014/main" id="{916071CE-7E82-4A5B-86E2-3A1C9A684DD5}"/>
              </a:ext>
            </a:extLst>
          </p:cNvPr>
          <p:cNvGrpSpPr/>
          <p:nvPr/>
        </p:nvGrpSpPr>
        <p:grpSpPr>
          <a:xfrm>
            <a:off x="5391583" y="2349973"/>
            <a:ext cx="3015977" cy="3016346"/>
            <a:chOff x="9501293" y="2836205"/>
            <a:chExt cx="3014794" cy="4021795"/>
          </a:xfrm>
        </p:grpSpPr>
        <p:pic>
          <p:nvPicPr>
            <p:cNvPr id="4" name="Content Placeholder 4">
              <a:extLst>
                <a:ext uri="{FF2B5EF4-FFF2-40B4-BE49-F238E27FC236}">
                  <a16:creationId xmlns:a16="http://schemas.microsoft.com/office/drawing/2014/main" id="{6A08A4CC-92DB-473E-A78C-7967BD223429}"/>
                </a:ext>
              </a:extLst>
            </p:cNvPr>
            <p:cNvPicPr>
              <a:picLocks noChangeAspect="1"/>
            </p:cNvPicPr>
            <p:nvPr/>
          </p:nvPicPr>
          <p:blipFill rotWithShape="1">
            <a:blip r:embed="rId11">
              <a:extLst>
                <a:ext uri="{28A0092B-C50C-407E-A947-70E740481C1C}">
                  <a14:useLocalDpi xmlns:a14="http://schemas.microsoft.com/office/drawing/2010/main" val="0"/>
                </a:ext>
              </a:extLst>
            </a:blip>
            <a:srcRect l="17283" t="14011" r="24646" b="4720"/>
            <a:stretch/>
          </p:blipFill>
          <p:spPr bwMode="auto">
            <a:xfrm>
              <a:off x="10798438" y="2836205"/>
              <a:ext cx="1717649" cy="4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35A05438-8DA3-4EA5-A403-24EDBD5F1D7A}"/>
                </a:ext>
              </a:extLst>
            </p:cNvPr>
            <p:cNvPicPr>
              <a:picLocks noChangeAspect="1"/>
            </p:cNvPicPr>
            <p:nvPr/>
          </p:nvPicPr>
          <p:blipFill>
            <a:blip r:embed="rId12" cstate="print">
              <a:extLst>
                <a:ext uri="{28A0092B-C50C-407E-A947-70E740481C1C}">
                  <a14:useLocalDpi xmlns:a14="http://schemas.microsoft.com/office/drawing/2010/main" val="0"/>
                </a:ext>
              </a:extLst>
            </a:blip>
            <a:srcRect l="8696" t="11421" r="6522" b="-2792"/>
            <a:stretch>
              <a:fillRect/>
            </a:stretch>
          </p:blipFill>
          <p:spPr bwMode="auto">
            <a:xfrm>
              <a:off x="9501293" y="5638800"/>
              <a:ext cx="1055688" cy="121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6A8270-D408-4013-AA5B-4A1100223FCF}"/>
                </a:ext>
              </a:extLst>
            </p:cNvPr>
            <p:cNvPicPr>
              <a:picLocks noChangeAspect="1"/>
            </p:cNvPicPr>
            <p:nvPr/>
          </p:nvPicPr>
          <p:blipFill>
            <a:blip r:embed="rId13"/>
            <a:stretch>
              <a:fillRect/>
            </a:stretch>
          </p:blipFill>
          <p:spPr>
            <a:xfrm>
              <a:off x="9508574" y="4237503"/>
              <a:ext cx="1048407" cy="1305955"/>
            </a:xfrm>
            <a:prstGeom prst="rect">
              <a:avLst/>
            </a:prstGeom>
            <a:ln w="25400">
              <a:solidFill>
                <a:schemeClr val="tx1"/>
              </a:solidFill>
            </a:ln>
          </p:spPr>
        </p:pic>
        <p:pic>
          <p:nvPicPr>
            <p:cNvPr id="30" name="Picture 10" descr="Chaoming Song">
              <a:extLst>
                <a:ext uri="{FF2B5EF4-FFF2-40B4-BE49-F238E27FC236}">
                  <a16:creationId xmlns:a16="http://schemas.microsoft.com/office/drawing/2014/main" id="{67829894-2B75-4175-B6C4-7DC20C63F8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08575" y="2836205"/>
              <a:ext cx="1026108" cy="130595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525DD98-93B1-4F1E-819D-C0B2C0B52AB7}"/>
              </a:ext>
            </a:extLst>
          </p:cNvPr>
          <p:cNvSpPr txBox="1"/>
          <p:nvPr/>
        </p:nvSpPr>
        <p:spPr>
          <a:xfrm>
            <a:off x="3587451" y="4581692"/>
            <a:ext cx="1482205" cy="900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fontAlgn="auto">
              <a:spcBef>
                <a:spcPts val="0"/>
              </a:spcBef>
              <a:spcAft>
                <a:spcPts val="0"/>
              </a:spcAft>
            </a:pPr>
            <a:r>
              <a:rPr lang="en-US" dirty="0">
                <a:solidFill>
                  <a:srgbClr val="FF0000"/>
                </a:solidFill>
                <a:latin typeface="+mn-lt"/>
                <a:sym typeface="Arial"/>
              </a:rPr>
              <a:t>Hiring a data</a:t>
            </a:r>
          </a:p>
          <a:p>
            <a:pPr algn="ctr" defTabSz="685800" fontAlgn="auto">
              <a:spcBef>
                <a:spcPts val="0"/>
              </a:spcBef>
              <a:spcAft>
                <a:spcPts val="0"/>
              </a:spcAft>
            </a:pPr>
            <a:r>
              <a:rPr lang="en-US" dirty="0">
                <a:solidFill>
                  <a:srgbClr val="FF0000"/>
                </a:solidFill>
                <a:sym typeface="Arial"/>
              </a:rPr>
              <a:t>scientist postdoc!</a:t>
            </a:r>
            <a:endParaRPr lang="en-US" dirty="0">
              <a:solidFill>
                <a:srgbClr val="FF0000"/>
              </a:solidFill>
              <a:latin typeface="+mn-lt"/>
              <a:sym typeface="Arial"/>
            </a:endParaRPr>
          </a:p>
        </p:txBody>
      </p:sp>
    </p:spTree>
    <p:extLst>
      <p:ext uri="{BB962C8B-B14F-4D97-AF65-F5344CB8AC3E}">
        <p14:creationId xmlns:p14="http://schemas.microsoft.com/office/powerpoint/2010/main" val="248200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Developmental effects</a:t>
            </a:r>
          </a:p>
        </p:txBody>
      </p:sp>
      <p:sp>
        <p:nvSpPr>
          <p:cNvPr id="19459" name="Content Placeholder 2"/>
          <p:cNvSpPr>
            <a:spLocks noGrp="1"/>
          </p:cNvSpPr>
          <p:nvPr>
            <p:ph sz="quarter" idx="1"/>
          </p:nvPr>
        </p:nvSpPr>
        <p:spPr/>
        <p:txBody>
          <a:bodyPr>
            <a:normAutofit fontScale="92500"/>
          </a:bodyPr>
          <a:lstStyle/>
          <a:p>
            <a:r>
              <a:rPr lang="en-US" altLang="en-US" sz="3000" dirty="0"/>
              <a:t>At 2 and 3 years, EHS benefited children and families: impacts were seen in all domains</a:t>
            </a:r>
          </a:p>
          <a:p>
            <a:pPr lvl="1"/>
            <a:r>
              <a:rPr lang="en-US" altLang="en-US" sz="2600" dirty="0"/>
              <a:t>effect sizes .10 -.20</a:t>
            </a:r>
          </a:p>
          <a:p>
            <a:r>
              <a:rPr lang="en-US" altLang="en-US" sz="3000" dirty="0"/>
              <a:t>At 5, EHS children had better attention, approaches toward learning, fewer behavior problems</a:t>
            </a:r>
          </a:p>
          <a:p>
            <a:pPr lvl="1"/>
            <a:r>
              <a:rPr lang="en-US" altLang="en-US" dirty="0"/>
              <a:t>But no effect on early school achievement</a:t>
            </a:r>
          </a:p>
          <a:p>
            <a:pPr lvl="1"/>
            <a:r>
              <a:rPr lang="en-US" altLang="en-US" dirty="0"/>
              <a:t>A higher percentage of EHS than control children were enrolled center-based preschool.</a:t>
            </a:r>
          </a:p>
          <a:p>
            <a:r>
              <a:rPr lang="en-US" altLang="en-US" dirty="0"/>
              <a:t>At 5, children and families who experienced EHS followed by formal programs fared best overall. </a:t>
            </a:r>
          </a:p>
          <a:p>
            <a:endParaRPr lang="en-US" altLang="en-US" dirty="0"/>
          </a:p>
        </p:txBody>
      </p:sp>
    </p:spTree>
    <p:extLst>
      <p:ext uri="{BB962C8B-B14F-4D97-AF65-F5344CB8AC3E}">
        <p14:creationId xmlns:p14="http://schemas.microsoft.com/office/powerpoint/2010/main" val="655851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Supplementary analyses</a:t>
            </a:r>
          </a:p>
        </p:txBody>
      </p:sp>
      <p:sp>
        <p:nvSpPr>
          <p:cNvPr id="20483" name="Content Placeholder 2"/>
          <p:cNvSpPr>
            <a:spLocks noGrp="1"/>
          </p:cNvSpPr>
          <p:nvPr>
            <p:ph sz="quarter" idx="1"/>
          </p:nvPr>
        </p:nvSpPr>
        <p:spPr/>
        <p:txBody>
          <a:bodyPr>
            <a:normAutofit/>
          </a:bodyPr>
          <a:lstStyle/>
          <a:p>
            <a:r>
              <a:rPr lang="en-US" altLang="en-US" sz="2400" dirty="0"/>
              <a:t>A higher percentage of EHS than control children were enrolled center-based preschool.</a:t>
            </a:r>
          </a:p>
          <a:p>
            <a:r>
              <a:rPr lang="en-US" altLang="en-US" sz="2400" dirty="0" err="1"/>
              <a:t>Nonexperimental</a:t>
            </a:r>
            <a:r>
              <a:rPr lang="en-US" altLang="en-US" sz="2400" dirty="0"/>
              <a:t> analyses suggested that formal program participation enhanced children's readiness for school while also increasing parent-reported aggression. </a:t>
            </a:r>
          </a:p>
          <a:p>
            <a:r>
              <a:rPr lang="en-US" altLang="en-US" sz="2400" dirty="0"/>
              <a:t>At 5, children and families who experienced EHS followed by formal programs fared best overall. </a:t>
            </a:r>
          </a:p>
          <a:p>
            <a:endParaRPr lang="en-US" altLang="en-US" dirty="0"/>
          </a:p>
        </p:txBody>
      </p:sp>
    </p:spTree>
    <p:extLst>
      <p:ext uri="{BB962C8B-B14F-4D97-AF65-F5344CB8AC3E}">
        <p14:creationId xmlns:p14="http://schemas.microsoft.com/office/powerpoint/2010/main" val="3009731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838A-90D2-5748-A151-09E5AABE24A9}"/>
              </a:ext>
            </a:extLst>
          </p:cNvPr>
          <p:cNvSpPr>
            <a:spLocks noGrp="1"/>
          </p:cNvSpPr>
          <p:nvPr>
            <p:ph type="ctrTitle"/>
          </p:nvPr>
        </p:nvSpPr>
        <p:spPr>
          <a:xfrm>
            <a:off x="1064729" y="2273576"/>
            <a:ext cx="7014542" cy="1960493"/>
          </a:xfrm>
        </p:spPr>
        <p:txBody>
          <a:bodyPr>
            <a:noAutofit/>
          </a:bodyPr>
          <a:lstStyle/>
          <a:p>
            <a:r>
              <a:rPr lang="en-US" sz="1800" dirty="0"/>
              <a:t>Helping Head Start Parents Promote Their Children’s Kindergarten Adjustment: </a:t>
            </a:r>
            <a:br>
              <a:rPr lang="en-US" sz="1500" dirty="0"/>
            </a:br>
            <a:r>
              <a:rPr lang="en-US" sz="1500" dirty="0"/>
              <a:t>The Research-Based Developmentally Informed Parent Program </a:t>
            </a:r>
            <a:br>
              <a:rPr lang="en-US" sz="2400" dirty="0"/>
            </a:br>
            <a:br>
              <a:rPr lang="en-US" sz="2400" dirty="0"/>
            </a:br>
            <a:r>
              <a:rPr lang="en-US" sz="750" dirty="0"/>
              <a:t>Bierman et al. (2015) </a:t>
            </a:r>
            <a:endParaRPr lang="en-US" sz="2400" dirty="0"/>
          </a:p>
        </p:txBody>
      </p:sp>
      <p:sp>
        <p:nvSpPr>
          <p:cNvPr id="5" name="Footer Placeholder 4">
            <a:extLst>
              <a:ext uri="{FF2B5EF4-FFF2-40B4-BE49-F238E27FC236}">
                <a16:creationId xmlns:a16="http://schemas.microsoft.com/office/drawing/2014/main" id="{94CD9B7D-103B-FC40-949B-377243B7062E}"/>
              </a:ext>
            </a:extLst>
          </p:cNvPr>
          <p:cNvSpPr>
            <a:spLocks noGrp="1"/>
          </p:cNvSpPr>
          <p:nvPr>
            <p:ph type="ftr" sz="quarter" idx="11"/>
          </p:nvPr>
        </p:nvSpPr>
        <p:spPr/>
        <p:txBody>
          <a:bodyPr/>
          <a:lstStyle/>
          <a:p>
            <a:pPr defTabSz="342900" eaLnBrk="1" fontAlgn="auto" hangingPunct="1">
              <a:spcBef>
                <a:spcPts val="0"/>
              </a:spcBef>
              <a:spcAft>
                <a:spcPts val="0"/>
              </a:spcAft>
            </a:pPr>
            <a:r>
              <a:rPr lang="en-US">
                <a:solidFill>
                  <a:srgbClr val="FFFFFF">
                    <a:alpha val="70000"/>
                  </a:srgbClr>
                </a:solidFill>
                <a:latin typeface="Gill Sans MT" panose="020B0502020104020203"/>
              </a:rPr>
              <a:t>Vulovic 2021</a:t>
            </a:r>
            <a:endParaRPr lang="en-US" dirty="0">
              <a:solidFill>
                <a:srgbClr val="FFFFFF">
                  <a:alpha val="70000"/>
                </a:srgbClr>
              </a:solidFill>
              <a:latin typeface="Gill Sans MT" panose="020B0502020104020203"/>
            </a:endParaRPr>
          </a:p>
        </p:txBody>
      </p:sp>
    </p:spTree>
    <p:extLst>
      <p:ext uri="{BB962C8B-B14F-4D97-AF65-F5344CB8AC3E}">
        <p14:creationId xmlns:p14="http://schemas.microsoft.com/office/powerpoint/2010/main" val="2259610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48"/>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88FDD06A-4210-4249-BE45-8D54B729596F}"/>
              </a:ext>
            </a:extLst>
          </p:cNvPr>
          <p:cNvSpPr>
            <a:spLocks noGrp="1"/>
          </p:cNvSpPr>
          <p:nvPr>
            <p:ph type="title"/>
          </p:nvPr>
        </p:nvSpPr>
        <p:spPr>
          <a:xfrm>
            <a:off x="603504" y="1037723"/>
            <a:ext cx="3356919" cy="891540"/>
          </a:xfrm>
          <a:solidFill>
            <a:srgbClr val="FFFFFF"/>
          </a:solidFill>
          <a:ln>
            <a:solidFill>
              <a:srgbClr val="404040"/>
            </a:solidFill>
          </a:ln>
        </p:spPr>
        <p:txBody>
          <a:bodyPr vert="horz" lIns="137160" tIns="137160" rIns="137160" bIns="137160" rtlCol="0" anchor="ctr" anchorCtr="1">
            <a:normAutofit/>
          </a:bodyPr>
          <a:lstStyle/>
          <a:p>
            <a:r>
              <a:rPr lang="en-US" sz="2100" dirty="0"/>
              <a:t>Background Information</a:t>
            </a:r>
          </a:p>
        </p:txBody>
      </p:sp>
      <p:sp>
        <p:nvSpPr>
          <p:cNvPr id="6" name="TextBox 5">
            <a:extLst>
              <a:ext uri="{FF2B5EF4-FFF2-40B4-BE49-F238E27FC236}">
                <a16:creationId xmlns:a16="http://schemas.microsoft.com/office/drawing/2014/main" id="{CD441780-A5C0-8A46-97E5-9FC76331C81E}"/>
              </a:ext>
            </a:extLst>
          </p:cNvPr>
          <p:cNvSpPr txBox="1"/>
          <p:nvPr/>
        </p:nvSpPr>
        <p:spPr>
          <a:xfrm>
            <a:off x="480060" y="2203257"/>
            <a:ext cx="3863340" cy="3173449"/>
          </a:xfrm>
          <a:prstGeom prst="rect">
            <a:avLst/>
          </a:prstGeom>
        </p:spPr>
        <p:txBody>
          <a:bodyPr vert="horz" lIns="68580" tIns="34290" rIns="68580" bIns="34290" rtlCol="0">
            <a:normAutofit/>
          </a:bodyPr>
          <a:lstStyle/>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Growing up in poverty = Delays in academic and social school readiness</a:t>
            </a:r>
          </a:p>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The Head Start Program</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Offers enriching early learning opportunities</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Offers support for parents</a:t>
            </a:r>
          </a:p>
          <a:p>
            <a:pPr marL="342900"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Research Based Developmentally Informed (REDI ) Classroom Program</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Designed to promote school readiness in Social-Emotional Development and Literacy skills</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a:p>
            <a:pPr marL="342900"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p:txBody>
      </p:sp>
      <p:sp>
        <p:nvSpPr>
          <p:cNvPr id="19" name="Rectangle 14">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1337310"/>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1462018"/>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8" name="Picture Placeholder 7">
            <a:extLst>
              <a:ext uri="{FF2B5EF4-FFF2-40B4-BE49-F238E27FC236}">
                <a16:creationId xmlns:a16="http://schemas.microsoft.com/office/drawing/2014/main" id="{B148E027-8F97-9441-A894-4836C80E4B33}"/>
              </a:ext>
            </a:extLst>
          </p:cNvPr>
          <p:cNvPicPr>
            <a:picLocks noGrp="1" noChangeAspect="1"/>
          </p:cNvPicPr>
          <p:nvPr>
            <p:ph type="pic" idx="1"/>
          </p:nvPr>
        </p:nvPicPr>
        <p:blipFill rotWithShape="1">
          <a:blip r:embed="rId2"/>
          <a:srcRect l="22982" r="17040" b="-2"/>
          <a:stretch/>
        </p:blipFill>
        <p:spPr>
          <a:xfrm>
            <a:off x="5406390" y="1702048"/>
            <a:ext cx="2900934" cy="3216402"/>
          </a:xfrm>
          <a:prstGeom prst="rect">
            <a:avLst/>
          </a:prstGeom>
          <a:ln w="31750">
            <a:noFill/>
          </a:ln>
        </p:spPr>
      </p:pic>
      <p:sp>
        <p:nvSpPr>
          <p:cNvPr id="5" name="Footer Placeholder 4">
            <a:extLst>
              <a:ext uri="{FF2B5EF4-FFF2-40B4-BE49-F238E27FC236}">
                <a16:creationId xmlns:a16="http://schemas.microsoft.com/office/drawing/2014/main" id="{EBE0F138-84BC-4F49-B4E1-ADA6D5D3AF6E}"/>
              </a:ext>
            </a:extLst>
          </p:cNvPr>
          <p:cNvSpPr>
            <a:spLocks noGrp="1"/>
          </p:cNvSpPr>
          <p:nvPr>
            <p:ph type="ftr" sz="quarter" idx="11"/>
          </p:nvPr>
        </p:nvSpPr>
        <p:spPr>
          <a:xfrm>
            <a:off x="603504" y="5525745"/>
            <a:ext cx="3503387"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4086863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7">
            <a:extLst>
              <a:ext uri="{FF2B5EF4-FFF2-40B4-BE49-F238E27FC236}">
                <a16:creationId xmlns:a16="http://schemas.microsoft.com/office/drawing/2014/main" id="{5A43C421-5069-428F-9379-622F18F7BF5F}"/>
              </a:ext>
            </a:extLst>
          </p:cNvPr>
          <p:cNvPicPr>
            <a:picLocks noGrp="1" noChangeAspect="1"/>
          </p:cNvPicPr>
          <p:nvPr>
            <p:ph type="pic" idx="1"/>
          </p:nvPr>
        </p:nvPicPr>
        <p:blipFill rotWithShape="1">
          <a:blip r:embed="rId2"/>
          <a:srcRect l="27844" r="27844"/>
          <a:stretch/>
        </p:blipFill>
        <p:spPr>
          <a:xfrm>
            <a:off x="4572000" y="0"/>
            <a:ext cx="4576763" cy="6858000"/>
          </a:xfrm>
          <a:prstGeom prst="rect">
            <a:avLst/>
          </a:prstGeom>
          <a:ln w="31750">
            <a:noFill/>
          </a:ln>
        </p:spPr>
      </p:pic>
      <p:sp>
        <p:nvSpPr>
          <p:cNvPr id="2" name="Title 1">
            <a:extLst>
              <a:ext uri="{FF2B5EF4-FFF2-40B4-BE49-F238E27FC236}">
                <a16:creationId xmlns:a16="http://schemas.microsoft.com/office/drawing/2014/main" id="{354B574F-3787-8443-BF3C-78576EAAFC08}"/>
              </a:ext>
            </a:extLst>
          </p:cNvPr>
          <p:cNvSpPr>
            <a:spLocks noGrp="1"/>
          </p:cNvSpPr>
          <p:nvPr>
            <p:ph type="title"/>
          </p:nvPr>
        </p:nvSpPr>
        <p:spPr>
          <a:xfrm>
            <a:off x="190652" y="1002266"/>
            <a:ext cx="4318899" cy="850980"/>
          </a:xfrm>
        </p:spPr>
        <p:txBody>
          <a:bodyPr/>
          <a:lstStyle/>
          <a:p>
            <a:r>
              <a:rPr lang="en-US" dirty="0"/>
              <a:t>The REDI CLASSROOM PROGRAM </a:t>
            </a:r>
          </a:p>
        </p:txBody>
      </p:sp>
      <p:sp>
        <p:nvSpPr>
          <p:cNvPr id="4" name="Text Placeholder 3">
            <a:extLst>
              <a:ext uri="{FF2B5EF4-FFF2-40B4-BE49-F238E27FC236}">
                <a16:creationId xmlns:a16="http://schemas.microsoft.com/office/drawing/2014/main" id="{752D8EAC-6513-644B-875B-1DF9D41AC747}"/>
              </a:ext>
            </a:extLst>
          </p:cNvPr>
          <p:cNvSpPr>
            <a:spLocks noGrp="1"/>
          </p:cNvSpPr>
          <p:nvPr>
            <p:ph type="body" sz="half" idx="2"/>
          </p:nvPr>
        </p:nvSpPr>
        <p:spPr>
          <a:xfrm>
            <a:off x="544888" y="2168871"/>
            <a:ext cx="3843598" cy="3365536"/>
          </a:xfrm>
        </p:spPr>
        <p:txBody>
          <a:bodyPr>
            <a:normAutofit/>
          </a:bodyPr>
          <a:lstStyle/>
          <a:p>
            <a:pPr algn="l"/>
            <a:r>
              <a:rPr lang="en-US" sz="1350" dirty="0"/>
              <a:t>Preschool Promoting Alternative Thinking Strategies (PATHS) Curriculum </a:t>
            </a:r>
          </a:p>
          <a:p>
            <a:pPr marL="214313" indent="-214313" algn="l">
              <a:buFont typeface="Arial" panose="020B0604020202020204" pitchFamily="34" charset="0"/>
              <a:buChar char="•"/>
            </a:pPr>
            <a:r>
              <a:rPr lang="en-US" sz="1350" dirty="0"/>
              <a:t>Offers teachers ways to support the growth of…</a:t>
            </a:r>
          </a:p>
          <a:p>
            <a:pPr marL="214313" indent="-214313" algn="l">
              <a:buFont typeface="Arial" panose="020B0604020202020204" pitchFamily="34" charset="0"/>
              <a:buChar char="•"/>
            </a:pPr>
            <a:r>
              <a:rPr lang="en-US" sz="1350" dirty="0"/>
              <a:t>Contains Dialogical Reading Program</a:t>
            </a:r>
          </a:p>
          <a:p>
            <a:pPr marL="214313" indent="-214313" algn="l">
              <a:buFont typeface="Arial" panose="020B0604020202020204" pitchFamily="34" charset="0"/>
              <a:buChar char="•"/>
            </a:pPr>
            <a:endParaRPr lang="en-US" sz="1350" dirty="0"/>
          </a:p>
          <a:p>
            <a:pPr algn="l"/>
            <a:r>
              <a:rPr lang="en-US" sz="1350" dirty="0"/>
              <a:t>Randomized Controlled Trial Results</a:t>
            </a:r>
          </a:p>
          <a:p>
            <a:pPr algn="l"/>
            <a:r>
              <a:rPr lang="en-US" sz="1350" dirty="0"/>
              <a:t>	Showed gains in Social Emotional skills, 	social problem solving, literacy skills, and 	classroom engagement, and decreased 	aggression. </a:t>
            </a:r>
          </a:p>
          <a:p>
            <a:pPr algn="l"/>
            <a:endParaRPr lang="en-US" sz="1350" dirty="0"/>
          </a:p>
          <a:p>
            <a:pPr algn="l"/>
            <a:r>
              <a:rPr lang="en-US" sz="1350" dirty="0"/>
              <a:t>Results faded by the end of kindergarten</a:t>
            </a:r>
          </a:p>
          <a:p>
            <a:pPr algn="l"/>
            <a:endParaRPr lang="en-US" sz="1350" dirty="0"/>
          </a:p>
          <a:p>
            <a:endParaRPr lang="en-US" sz="1350" dirty="0"/>
          </a:p>
        </p:txBody>
      </p:sp>
      <p:sp>
        <p:nvSpPr>
          <p:cNvPr id="5" name="Footer Placeholder 4">
            <a:extLst>
              <a:ext uri="{FF2B5EF4-FFF2-40B4-BE49-F238E27FC236}">
                <a16:creationId xmlns:a16="http://schemas.microsoft.com/office/drawing/2014/main" id="{63C8CA38-B880-D340-8C91-309AC68095C7}"/>
              </a:ext>
            </a:extLst>
          </p:cNvPr>
          <p:cNvSpPr>
            <a:spLocks noGrp="1"/>
          </p:cNvSpPr>
          <p:nvPr>
            <p:ph type="ftr" sz="quarter" idx="11"/>
          </p:nvPr>
        </p:nvSpPr>
        <p:spPr/>
        <p:txBody>
          <a:bodyPr/>
          <a:lstStyle/>
          <a:p>
            <a:pPr defTabSz="342900" eaLnBrk="1" fontAlgn="auto" hangingPunct="1">
              <a:spcBef>
                <a:spcPts val="0"/>
              </a:spcBef>
              <a:spcAft>
                <a:spcPts val="0"/>
              </a:spcAft>
            </a:pPr>
            <a:r>
              <a:rPr lang="en-US">
                <a:latin typeface="Gill Sans MT" panose="020B0502020104020203"/>
              </a:rPr>
              <a:t>Vulovic 2021</a:t>
            </a:r>
            <a:endParaRPr lang="en-US" dirty="0">
              <a:latin typeface="Gill Sans MT" panose="020B0502020104020203"/>
            </a:endParaRPr>
          </a:p>
        </p:txBody>
      </p:sp>
      <p:sp>
        <p:nvSpPr>
          <p:cNvPr id="18" name="Rounded Rectangle 17">
            <a:extLst>
              <a:ext uri="{FF2B5EF4-FFF2-40B4-BE49-F238E27FC236}">
                <a16:creationId xmlns:a16="http://schemas.microsoft.com/office/drawing/2014/main" id="{31697B2D-9777-7E46-933C-AE4337950132}"/>
              </a:ext>
            </a:extLst>
          </p:cNvPr>
          <p:cNvSpPr/>
          <p:nvPr/>
        </p:nvSpPr>
        <p:spPr>
          <a:xfrm>
            <a:off x="4572000" y="-1320"/>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Prosocial Skills</a:t>
            </a:r>
          </a:p>
        </p:txBody>
      </p:sp>
      <p:sp>
        <p:nvSpPr>
          <p:cNvPr id="19" name="Rounded Rectangle 18">
            <a:extLst>
              <a:ext uri="{FF2B5EF4-FFF2-40B4-BE49-F238E27FC236}">
                <a16:creationId xmlns:a16="http://schemas.microsoft.com/office/drawing/2014/main" id="{3C122D5A-CE62-2D49-B7FC-7C364CA72AA4}"/>
              </a:ext>
            </a:extLst>
          </p:cNvPr>
          <p:cNvSpPr/>
          <p:nvPr/>
        </p:nvSpPr>
        <p:spPr>
          <a:xfrm>
            <a:off x="4572000" y="645282"/>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Emotional Understanding</a:t>
            </a:r>
          </a:p>
        </p:txBody>
      </p:sp>
      <p:sp>
        <p:nvSpPr>
          <p:cNvPr id="20" name="Rounded Rectangle 19">
            <a:extLst>
              <a:ext uri="{FF2B5EF4-FFF2-40B4-BE49-F238E27FC236}">
                <a16:creationId xmlns:a16="http://schemas.microsoft.com/office/drawing/2014/main" id="{921A9396-A31F-124B-9B24-0A0CBCBDC931}"/>
              </a:ext>
            </a:extLst>
          </p:cNvPr>
          <p:cNvSpPr/>
          <p:nvPr/>
        </p:nvSpPr>
        <p:spPr>
          <a:xfrm>
            <a:off x="4572000" y="1291884"/>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Self Regulation </a:t>
            </a:r>
          </a:p>
        </p:txBody>
      </p:sp>
      <p:sp>
        <p:nvSpPr>
          <p:cNvPr id="21" name="Rounded Rectangle 20">
            <a:extLst>
              <a:ext uri="{FF2B5EF4-FFF2-40B4-BE49-F238E27FC236}">
                <a16:creationId xmlns:a16="http://schemas.microsoft.com/office/drawing/2014/main" id="{CFE65318-AB57-8E4A-BCFC-6D56F3FD2E6C}"/>
              </a:ext>
            </a:extLst>
          </p:cNvPr>
          <p:cNvSpPr/>
          <p:nvPr/>
        </p:nvSpPr>
        <p:spPr>
          <a:xfrm>
            <a:off x="4572000" y="1938486"/>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Problem Solving</a:t>
            </a:r>
          </a:p>
        </p:txBody>
      </p:sp>
      <p:sp>
        <p:nvSpPr>
          <p:cNvPr id="12" name="Title 1">
            <a:extLst>
              <a:ext uri="{FF2B5EF4-FFF2-40B4-BE49-F238E27FC236}">
                <a16:creationId xmlns:a16="http://schemas.microsoft.com/office/drawing/2014/main" id="{9FCE8B59-1CE9-488E-9257-06CA663A33AD}"/>
              </a:ext>
            </a:extLst>
          </p:cNvPr>
          <p:cNvSpPr txBox="1">
            <a:spLocks/>
          </p:cNvSpPr>
          <p:nvPr/>
        </p:nvSpPr>
        <p:spPr bwMode="blackWhite">
          <a:xfrm>
            <a:off x="2817329" y="5510152"/>
            <a:ext cx="6326671" cy="1347848"/>
          </a:xfrm>
          <a:prstGeom prst="rect">
            <a:avLst/>
          </a:prstGeom>
          <a:solidFill>
            <a:srgbClr val="FFFFFF"/>
          </a:solidFill>
          <a:ln w="31750" cap="sq">
            <a:solidFill>
              <a:srgbClr val="404040"/>
            </a:solidFill>
            <a:miter lim="800000"/>
          </a:ln>
        </p:spPr>
        <p:txBody>
          <a:bodyPr vert="horz" lIns="182880" tIns="182880" rIns="182880" bIns="182880" rtlCol="0" anchor="ctr" anchorCtr="1">
            <a:noAutofit/>
          </a:bodyPr>
          <a:lstStyle>
            <a:lvl1pPr algn="ctr" defTabSz="685800" rtl="0" eaLnBrk="1" latinLnBrk="0" hangingPunct="1">
              <a:lnSpc>
                <a:spcPct val="90000"/>
              </a:lnSpc>
              <a:spcBef>
                <a:spcPct val="0"/>
              </a:spcBef>
              <a:buNone/>
              <a:defRPr sz="1650" kern="1200" cap="all" spc="150" baseline="0">
                <a:solidFill>
                  <a:srgbClr val="262626"/>
                </a:solidFill>
                <a:latin typeface="+mj-lt"/>
                <a:ea typeface="+mj-ea"/>
                <a:cs typeface="+mj-cs"/>
              </a:defRPr>
            </a:lvl1pPr>
          </a:lstStyle>
          <a:p>
            <a:pPr fontAlgn="auto">
              <a:spcAft>
                <a:spcPts val="0"/>
              </a:spcAft>
            </a:pPr>
            <a:r>
              <a:rPr lang="en-US" sz="1800" dirty="0"/>
              <a:t>Helping Head Start Parents Promote Their Children’s Kindergarten Adjustment: </a:t>
            </a:r>
            <a:br>
              <a:rPr lang="en-US" sz="1500" dirty="0"/>
            </a:br>
            <a:r>
              <a:rPr lang="en-US" sz="1500" dirty="0"/>
              <a:t>The Research-Based Developmentally Informed Parent Program </a:t>
            </a:r>
            <a:br>
              <a:rPr lang="en-US" sz="2400" dirty="0"/>
            </a:br>
            <a:br>
              <a:rPr lang="en-US" sz="2400" dirty="0"/>
            </a:br>
            <a:r>
              <a:rPr lang="en-US" sz="750" dirty="0"/>
              <a:t>Bierman et al. (2015) </a:t>
            </a:r>
            <a:endParaRPr lang="en-US" sz="2400" dirty="0"/>
          </a:p>
        </p:txBody>
      </p:sp>
    </p:spTree>
    <p:extLst>
      <p:ext uri="{BB962C8B-B14F-4D97-AF65-F5344CB8AC3E}">
        <p14:creationId xmlns:p14="http://schemas.microsoft.com/office/powerpoint/2010/main" val="26395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F318-CA48-CF4D-8EB0-7959DDAE3936}"/>
              </a:ext>
            </a:extLst>
          </p:cNvPr>
          <p:cNvSpPr>
            <a:spLocks noGrp="1"/>
          </p:cNvSpPr>
          <p:nvPr>
            <p:ph type="title"/>
          </p:nvPr>
        </p:nvSpPr>
        <p:spPr>
          <a:xfrm>
            <a:off x="5176076" y="2647308"/>
            <a:ext cx="3364992" cy="1234440"/>
          </a:xfrm>
        </p:spPr>
        <p:txBody>
          <a:bodyPr vert="horz" lIns="205740" tIns="137160" rIns="205740" bIns="137160" rtlCol="0" anchor="ctr" anchorCtr="1">
            <a:normAutofit/>
          </a:bodyPr>
          <a:lstStyle/>
          <a:p>
            <a:r>
              <a:rPr lang="en-US" sz="2400"/>
              <a:t>The CURRENT STUDY</a:t>
            </a:r>
          </a:p>
        </p:txBody>
      </p:sp>
      <p:sp>
        <p:nvSpPr>
          <p:cNvPr id="3" name="Content Placeholder 2">
            <a:extLst>
              <a:ext uri="{FF2B5EF4-FFF2-40B4-BE49-F238E27FC236}">
                <a16:creationId xmlns:a16="http://schemas.microsoft.com/office/drawing/2014/main" id="{6A37C535-68C7-3543-BFD4-E6B6ABB1464A}"/>
              </a:ext>
            </a:extLst>
          </p:cNvPr>
          <p:cNvSpPr>
            <a:spLocks noGrp="1"/>
          </p:cNvSpPr>
          <p:nvPr>
            <p:ph idx="1"/>
          </p:nvPr>
        </p:nvSpPr>
        <p:spPr>
          <a:xfrm>
            <a:off x="5434033" y="4121658"/>
            <a:ext cx="2849078" cy="929921"/>
          </a:xfrm>
        </p:spPr>
        <p:txBody>
          <a:bodyPr vert="horz" lIns="68580" tIns="34290" rIns="68580" bIns="34290" rtlCol="0">
            <a:normAutofit/>
          </a:bodyPr>
          <a:lstStyle/>
          <a:p>
            <a:pPr marL="0" indent="0" algn="ctr">
              <a:buNone/>
            </a:pPr>
            <a:r>
              <a:rPr lang="en-US">
                <a:solidFill>
                  <a:schemeClr val="tx1">
                    <a:lumMod val="75000"/>
                    <a:lumOff val="25000"/>
                  </a:schemeClr>
                </a:solidFill>
              </a:rPr>
              <a:t>Explored the impact of an enhanced and expanded version of the REDI classroom Program</a:t>
            </a: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id="{733DEE68-6B15-49E1-8C6F-EE553B059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48" y="1337310"/>
            <a:ext cx="4091940" cy="3947351"/>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21" name="Rectangle 20">
            <a:extLst>
              <a:ext uri="{FF2B5EF4-FFF2-40B4-BE49-F238E27FC236}">
                <a16:creationId xmlns:a16="http://schemas.microsoft.com/office/drawing/2014/main" id="{EC3F07C8-CCA3-4D2E-A900-8396148C1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9" y="1459325"/>
            <a:ext cx="3847338" cy="3703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6" name="Picture 5" descr="A group of people posing for a photo&#10;&#10;Description automatically generated with medium confidence">
            <a:extLst>
              <a:ext uri="{FF2B5EF4-FFF2-40B4-BE49-F238E27FC236}">
                <a16:creationId xmlns:a16="http://schemas.microsoft.com/office/drawing/2014/main" id="{128464E1-2DF3-8841-93F4-B99B2A5930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4275"/>
          <a:stretch/>
        </p:blipFill>
        <p:spPr>
          <a:xfrm>
            <a:off x="844679" y="1699355"/>
            <a:ext cx="3367278" cy="3223260"/>
          </a:xfrm>
          <a:prstGeom prst="rect">
            <a:avLst/>
          </a:prstGeom>
        </p:spPr>
      </p:pic>
      <p:sp>
        <p:nvSpPr>
          <p:cNvPr id="4" name="Footer Placeholder 3">
            <a:extLst>
              <a:ext uri="{FF2B5EF4-FFF2-40B4-BE49-F238E27FC236}">
                <a16:creationId xmlns:a16="http://schemas.microsoft.com/office/drawing/2014/main" id="{57148915-A2FC-854A-BFA5-3A75C9196C9F}"/>
              </a:ext>
            </a:extLst>
          </p:cNvPr>
          <p:cNvSpPr>
            <a:spLocks noGrp="1"/>
          </p:cNvSpPr>
          <p:nvPr>
            <p:ph type="ftr" sz="quarter" idx="11"/>
          </p:nvPr>
        </p:nvSpPr>
        <p:spPr>
          <a:xfrm>
            <a:off x="603504" y="5525745"/>
            <a:ext cx="4446269"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
        <p:nvSpPr>
          <p:cNvPr id="8" name="Rectangle 7">
            <a:extLst>
              <a:ext uri="{FF2B5EF4-FFF2-40B4-BE49-F238E27FC236}">
                <a16:creationId xmlns:a16="http://schemas.microsoft.com/office/drawing/2014/main" id="{DF3DF6C3-6CE8-1540-96C4-1C61E5308E3B}"/>
              </a:ext>
            </a:extLst>
          </p:cNvPr>
          <p:cNvSpPr/>
          <p:nvPr/>
        </p:nvSpPr>
        <p:spPr>
          <a:xfrm>
            <a:off x="748146" y="1699355"/>
            <a:ext cx="3553691" cy="32232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eaLnBrk="1" fontAlgn="auto" hangingPunct="1">
              <a:spcBef>
                <a:spcPts val="0"/>
              </a:spcBef>
              <a:spcAft>
                <a:spcPts val="0"/>
              </a:spcAft>
            </a:pPr>
            <a:endParaRPr lang="en-US" sz="1350">
              <a:solidFill>
                <a:srgbClr val="000000"/>
              </a:solidFill>
              <a:latin typeface="Gill Sans MT" panose="020B0502020104020203"/>
            </a:endParaRPr>
          </a:p>
        </p:txBody>
      </p:sp>
    </p:spTree>
    <p:extLst>
      <p:ext uri="{BB962C8B-B14F-4D97-AF65-F5344CB8AC3E}">
        <p14:creationId xmlns:p14="http://schemas.microsoft.com/office/powerpoint/2010/main" val="26936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B109-5B29-A642-B95B-19C8562174FF}"/>
              </a:ext>
            </a:extLst>
          </p:cNvPr>
          <p:cNvSpPr>
            <a:spLocks noGrp="1"/>
          </p:cNvSpPr>
          <p:nvPr>
            <p:ph type="title"/>
          </p:nvPr>
        </p:nvSpPr>
        <p:spPr>
          <a:xfrm>
            <a:off x="1673352" y="1131674"/>
            <a:ext cx="5797296" cy="891540"/>
          </a:xfrm>
        </p:spPr>
        <p:txBody>
          <a:bodyPr>
            <a:normAutofit fontScale="90000"/>
          </a:bodyPr>
          <a:lstStyle/>
          <a:p>
            <a:r>
              <a:rPr lang="en-US" dirty="0"/>
              <a:t>The Research Based Developmentally Informed Parent Program (REDI-P)</a:t>
            </a:r>
          </a:p>
        </p:txBody>
      </p:sp>
      <p:sp>
        <p:nvSpPr>
          <p:cNvPr id="3" name="Content Placeholder 2">
            <a:extLst>
              <a:ext uri="{FF2B5EF4-FFF2-40B4-BE49-F238E27FC236}">
                <a16:creationId xmlns:a16="http://schemas.microsoft.com/office/drawing/2014/main" id="{57519850-C733-1B4E-A382-070456198409}"/>
              </a:ext>
            </a:extLst>
          </p:cNvPr>
          <p:cNvSpPr>
            <a:spLocks noGrp="1"/>
          </p:cNvSpPr>
          <p:nvPr>
            <p:ph idx="1"/>
          </p:nvPr>
        </p:nvSpPr>
        <p:spPr>
          <a:xfrm>
            <a:off x="1673352" y="2104159"/>
            <a:ext cx="5797296" cy="3622166"/>
          </a:xfrm>
        </p:spPr>
        <p:txBody>
          <a:bodyPr>
            <a:normAutofit lnSpcReduction="10000"/>
          </a:bodyPr>
          <a:lstStyle/>
          <a:p>
            <a:r>
              <a:rPr lang="en-US" dirty="0"/>
              <a:t>1) Increased Home Visits</a:t>
            </a:r>
          </a:p>
          <a:p>
            <a:pPr lvl="1"/>
            <a:r>
              <a:rPr lang="en-US" dirty="0"/>
              <a:t>10 during Spring of preschool</a:t>
            </a:r>
          </a:p>
          <a:p>
            <a:pPr lvl="1"/>
            <a:r>
              <a:rPr lang="en-US" dirty="0"/>
              <a:t>6 during Fall of kindergarten</a:t>
            </a:r>
          </a:p>
          <a:p>
            <a:endParaRPr lang="en-US" dirty="0"/>
          </a:p>
          <a:p>
            <a:r>
              <a:rPr lang="en-US" dirty="0"/>
              <a:t>2) Enriched Visits</a:t>
            </a:r>
          </a:p>
          <a:p>
            <a:pPr lvl="1"/>
            <a:r>
              <a:rPr lang="en-US" dirty="0"/>
              <a:t>Evidence-based learning activities</a:t>
            </a:r>
          </a:p>
          <a:p>
            <a:pPr lvl="1"/>
            <a:r>
              <a:rPr lang="en-US" dirty="0"/>
              <a:t>Support strategies</a:t>
            </a:r>
          </a:p>
          <a:p>
            <a:pPr lvl="1"/>
            <a:r>
              <a:rPr lang="en-US" dirty="0"/>
              <a:t>All materials provided for parents</a:t>
            </a:r>
          </a:p>
          <a:p>
            <a:pPr lvl="1"/>
            <a:endParaRPr lang="en-US" dirty="0"/>
          </a:p>
          <a:p>
            <a:r>
              <a:rPr lang="en-US" dirty="0"/>
              <a:t>3) PATHS stories and Routines</a:t>
            </a:r>
          </a:p>
          <a:p>
            <a:pPr lvl="1"/>
            <a:r>
              <a:rPr lang="en-US" dirty="0"/>
              <a:t>Compliment Lists</a:t>
            </a:r>
          </a:p>
          <a:p>
            <a:pPr lvl="1"/>
            <a:r>
              <a:rPr lang="en-US" dirty="0"/>
              <a:t>Feelings Charts</a:t>
            </a:r>
          </a:p>
          <a:p>
            <a:pPr lvl="1"/>
            <a:r>
              <a:rPr lang="en-US" dirty="0"/>
              <a:t>”Turtle” to Calm Down </a:t>
            </a:r>
          </a:p>
          <a:p>
            <a:endParaRPr lang="en-US" dirty="0"/>
          </a:p>
          <a:p>
            <a:pPr marL="171450" lvl="1" indent="0">
              <a:buNone/>
            </a:pPr>
            <a:endParaRPr lang="en-US" dirty="0"/>
          </a:p>
        </p:txBody>
      </p:sp>
      <p:sp>
        <p:nvSpPr>
          <p:cNvPr id="4" name="Footer Placeholder 3">
            <a:extLst>
              <a:ext uri="{FF2B5EF4-FFF2-40B4-BE49-F238E27FC236}">
                <a16:creationId xmlns:a16="http://schemas.microsoft.com/office/drawing/2014/main" id="{04F783F3-F6B6-0241-A237-F6FE1FE73068}"/>
              </a:ext>
            </a:extLst>
          </p:cNvPr>
          <p:cNvSpPr>
            <a:spLocks noGrp="1"/>
          </p:cNvSpPr>
          <p:nvPr>
            <p:ph type="ftr" sz="quarter" idx="11"/>
          </p:nvPr>
        </p:nvSpPr>
        <p:spPr>
          <a:xfrm>
            <a:off x="115352" y="5606310"/>
            <a:ext cx="4425892" cy="240030"/>
          </a:xfrm>
        </p:spPr>
        <p:txBody>
          <a:bodyPr/>
          <a:lstStyle/>
          <a:p>
            <a:pPr defTabSz="342900" eaLnBrk="1" fontAlgn="auto" hangingPunct="1">
              <a:spcBef>
                <a:spcPts val="0"/>
              </a:spcBef>
              <a:spcAft>
                <a:spcPts val="0"/>
              </a:spcAft>
            </a:pPr>
            <a:r>
              <a:rPr lang="en-US" dirty="0" err="1">
                <a:solidFill>
                  <a:srgbClr val="000000">
                    <a:alpha val="70000"/>
                  </a:srgbClr>
                </a:solidFill>
                <a:latin typeface="Gill Sans MT" panose="020B0502020104020203"/>
              </a:rPr>
              <a:t>Vulovic</a:t>
            </a:r>
            <a:r>
              <a:rPr lang="en-US" dirty="0">
                <a:solidFill>
                  <a:srgbClr val="000000">
                    <a:alpha val="70000"/>
                  </a:srgbClr>
                </a:solidFill>
                <a:latin typeface="Gill Sans MT" panose="020B0502020104020203"/>
              </a:rPr>
              <a:t> 2021</a:t>
            </a:r>
          </a:p>
        </p:txBody>
      </p:sp>
      <p:pic>
        <p:nvPicPr>
          <p:cNvPr id="6" name="Picture 5" descr="A picture containing company name&#10;&#10;Description automatically generated">
            <a:extLst>
              <a:ext uri="{FF2B5EF4-FFF2-40B4-BE49-F238E27FC236}">
                <a16:creationId xmlns:a16="http://schemas.microsoft.com/office/drawing/2014/main" id="{7E44E5BC-4270-CD4A-A4E8-C00FD97CD28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2180"/>
          <a:stretch/>
        </p:blipFill>
        <p:spPr>
          <a:xfrm>
            <a:off x="5133525" y="2156870"/>
            <a:ext cx="3127248" cy="3650400"/>
          </a:xfrm>
          <a:prstGeom prst="rect">
            <a:avLst/>
          </a:prstGeom>
        </p:spPr>
      </p:pic>
    </p:spTree>
    <p:extLst>
      <p:ext uri="{BB962C8B-B14F-4D97-AF65-F5344CB8AC3E}">
        <p14:creationId xmlns:p14="http://schemas.microsoft.com/office/powerpoint/2010/main" val="737869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5208-27B4-944A-9FF2-21B77A94289A}"/>
              </a:ext>
            </a:extLst>
          </p:cNvPr>
          <p:cNvSpPr>
            <a:spLocks noGrp="1"/>
          </p:cNvSpPr>
          <p:nvPr>
            <p:ph type="title"/>
          </p:nvPr>
        </p:nvSpPr>
        <p:spPr>
          <a:xfrm>
            <a:off x="1673352" y="1175523"/>
            <a:ext cx="5797296" cy="891540"/>
          </a:xfrm>
        </p:spPr>
        <p:txBody>
          <a:bodyPr/>
          <a:lstStyle/>
          <a:p>
            <a:r>
              <a:rPr lang="en-US" dirty="0"/>
              <a:t>Participants</a:t>
            </a:r>
          </a:p>
        </p:txBody>
      </p:sp>
      <p:sp>
        <p:nvSpPr>
          <p:cNvPr id="3" name="Footer Placeholder 2">
            <a:extLst>
              <a:ext uri="{FF2B5EF4-FFF2-40B4-BE49-F238E27FC236}">
                <a16:creationId xmlns:a16="http://schemas.microsoft.com/office/drawing/2014/main" id="{FD955135-428C-A047-B5BA-2A9CF3DD502E}"/>
              </a:ext>
            </a:extLst>
          </p:cNvPr>
          <p:cNvSpPr>
            <a:spLocks noGrp="1"/>
          </p:cNvSpPr>
          <p:nvPr>
            <p:ph type="ftr" sz="quarter" idx="11"/>
          </p:nvPr>
        </p:nvSpPr>
        <p:spPr/>
        <p:txBody>
          <a:bodyPr/>
          <a:lstStyle/>
          <a:p>
            <a:pPr defTabSz="342900" eaLnBrk="1" fontAlgn="auto" hangingPunct="1">
              <a:spcBef>
                <a:spcPts val="0"/>
              </a:spcBef>
              <a:spcAft>
                <a:spcPts val="0"/>
              </a:spcAft>
            </a:pPr>
            <a:r>
              <a:rPr lang="en-US">
                <a:solidFill>
                  <a:srgbClr val="000000">
                    <a:alpha val="70000"/>
                  </a:srgbClr>
                </a:solidFill>
                <a:latin typeface="Gill Sans MT" panose="020B0502020104020203"/>
              </a:rPr>
              <a:t>Vulovic 2021</a:t>
            </a:r>
            <a:endParaRPr lang="en-US" dirty="0">
              <a:solidFill>
                <a:srgbClr val="000000">
                  <a:alpha val="70000"/>
                </a:srgbClr>
              </a:solidFill>
              <a:latin typeface="Gill Sans MT" panose="020B0502020104020203"/>
            </a:endParaRPr>
          </a:p>
        </p:txBody>
      </p:sp>
      <p:sp>
        <p:nvSpPr>
          <p:cNvPr id="4" name="TextBox 3">
            <a:extLst>
              <a:ext uri="{FF2B5EF4-FFF2-40B4-BE49-F238E27FC236}">
                <a16:creationId xmlns:a16="http://schemas.microsoft.com/office/drawing/2014/main" id="{A13307FA-623E-7E4A-8CBF-9D6545AB80BA}"/>
              </a:ext>
            </a:extLst>
          </p:cNvPr>
          <p:cNvSpPr txBox="1"/>
          <p:nvPr/>
        </p:nvSpPr>
        <p:spPr>
          <a:xfrm>
            <a:off x="1200151" y="2104116"/>
            <a:ext cx="7180118" cy="3831818"/>
          </a:xfrm>
          <a:prstGeom prst="rect">
            <a:avLst/>
          </a:prstGeom>
          <a:noFill/>
        </p:spPr>
        <p:txBody>
          <a:bodyPr wrap="square" rtlCol="0">
            <a:spAutoFit/>
          </a:bodyPr>
          <a:lstStyle/>
          <a:p>
            <a:pPr marL="214313" indent="-214313" defTabSz="342900" eaLnBrk="1" fontAlgn="auto" hangingPunct="1">
              <a:lnSpc>
                <a:spcPct val="200000"/>
              </a:lnSpc>
              <a:spcBef>
                <a:spcPts val="0"/>
              </a:spcBef>
              <a:spcAft>
                <a:spcPts val="0"/>
              </a:spcAft>
              <a:buFont typeface="Courier New" panose="02070309020205020404" pitchFamily="49" charset="0"/>
              <a:buChar char="o"/>
            </a:pPr>
            <a:r>
              <a:rPr lang="en-US" sz="1350" dirty="0">
                <a:solidFill>
                  <a:srgbClr val="000000"/>
                </a:solidFill>
                <a:latin typeface="Gill Sans MT" panose="020B0502020104020203"/>
              </a:rPr>
              <a:t>200 Children (55% European American, 26% African American, 19% Latino; 56% male), age 4.45 years old</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Parents (39% single; 54% unemployed; median annual family income = $18,000) </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REDI-P Intervention Group</a:t>
            </a:r>
          </a:p>
          <a:p>
            <a:pPr marL="557213" lvl="1"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Received 16 home visits</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Control Group </a:t>
            </a:r>
          </a:p>
          <a:p>
            <a:pPr marL="557213" lvl="1"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Received 4 mail-home packets of parent-child math games</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Pre-Intervention and Post-Intervention Assessments</a:t>
            </a:r>
          </a:p>
          <a:p>
            <a:pPr marL="214313" indent="-214313" defTabSz="342900" eaLnBrk="1" fontAlgn="auto" hangingPunct="1">
              <a:spcBef>
                <a:spcPts val="0"/>
              </a:spcBef>
              <a:spcAft>
                <a:spcPts val="0"/>
              </a:spcAft>
              <a:buFont typeface="Arial" panose="020B0604020202020204" pitchFamily="34" charset="0"/>
              <a:buChar char="•"/>
            </a:pPr>
            <a:endParaRPr lang="en-US" sz="1350" dirty="0">
              <a:solidFill>
                <a:srgbClr val="000000"/>
              </a:solidFill>
              <a:latin typeface="Gill Sans MT" panose="020B0502020104020203"/>
            </a:endParaRPr>
          </a:p>
          <a:p>
            <a:pPr marL="214313" indent="-214313" defTabSz="342900" eaLnBrk="1" fontAlgn="auto" hangingPunct="1">
              <a:spcBef>
                <a:spcPts val="0"/>
              </a:spcBef>
              <a:spcAft>
                <a:spcPts val="0"/>
              </a:spcAft>
              <a:buFont typeface="Arial" panose="020B0604020202020204" pitchFamily="34" charset="0"/>
              <a:buChar char="•"/>
            </a:pPr>
            <a:endParaRPr lang="en-US" sz="1350" dirty="0">
              <a:solidFill>
                <a:srgbClr val="000000"/>
              </a:solidFill>
              <a:latin typeface="Gill Sans MT" panose="020B0502020104020203"/>
            </a:endParaRPr>
          </a:p>
        </p:txBody>
      </p:sp>
    </p:spTree>
    <p:extLst>
      <p:ext uri="{BB962C8B-B14F-4D97-AF65-F5344CB8AC3E}">
        <p14:creationId xmlns:p14="http://schemas.microsoft.com/office/powerpoint/2010/main" val="3994811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314" y="857248"/>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AB6031AE-9F59-A64F-BE84-2FD6FBB99879}"/>
              </a:ext>
            </a:extLst>
          </p:cNvPr>
          <p:cNvSpPr>
            <a:spLocks noGrp="1"/>
          </p:cNvSpPr>
          <p:nvPr>
            <p:ph type="title"/>
          </p:nvPr>
        </p:nvSpPr>
        <p:spPr>
          <a:xfrm>
            <a:off x="5192818" y="1824769"/>
            <a:ext cx="3356919" cy="891540"/>
          </a:xfrm>
          <a:solidFill>
            <a:srgbClr val="FFFFFF"/>
          </a:solidFill>
          <a:ln>
            <a:solidFill>
              <a:srgbClr val="404040"/>
            </a:solidFill>
          </a:ln>
        </p:spPr>
        <p:txBody>
          <a:bodyPr vert="horz" lIns="137160" tIns="137160" rIns="137160" bIns="137160" rtlCol="0" anchor="ctr" anchorCtr="1">
            <a:normAutofit/>
          </a:bodyPr>
          <a:lstStyle/>
          <a:p>
            <a:r>
              <a:rPr lang="en-US" sz="2100"/>
              <a:t>Language and Literacy Skills</a:t>
            </a:r>
          </a:p>
        </p:txBody>
      </p:sp>
      <p:sp>
        <p:nvSpPr>
          <p:cNvPr id="14" name="Rectangle 13">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25" y="1337310"/>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6" name="Rectangle 15">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83" y="1462018"/>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7" name="Picture Placeholder 6" descr="A picture containing clipart&#10;&#10;Description automatically generated">
            <a:extLst>
              <a:ext uri="{FF2B5EF4-FFF2-40B4-BE49-F238E27FC236}">
                <a16:creationId xmlns:a16="http://schemas.microsoft.com/office/drawing/2014/main" id="{DBE5FFE7-025B-384E-A3C2-5B00FB424F4A}"/>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t="1492" r="-2" b="1491"/>
          <a:stretch/>
        </p:blipFill>
        <p:spPr>
          <a:xfrm>
            <a:off x="849341" y="1702048"/>
            <a:ext cx="2900934" cy="3216402"/>
          </a:xfrm>
          <a:prstGeom prst="rect">
            <a:avLst/>
          </a:prstGeom>
        </p:spPr>
      </p:pic>
      <p:sp>
        <p:nvSpPr>
          <p:cNvPr id="4" name="Text Placeholder 3">
            <a:extLst>
              <a:ext uri="{FF2B5EF4-FFF2-40B4-BE49-F238E27FC236}">
                <a16:creationId xmlns:a16="http://schemas.microsoft.com/office/drawing/2014/main" id="{CBB7D65E-D8E2-6849-A1B4-524A2F6D718D}"/>
              </a:ext>
            </a:extLst>
          </p:cNvPr>
          <p:cNvSpPr>
            <a:spLocks noGrp="1"/>
          </p:cNvSpPr>
          <p:nvPr>
            <p:ph type="body" sz="half" idx="2"/>
          </p:nvPr>
        </p:nvSpPr>
        <p:spPr>
          <a:xfrm>
            <a:off x="5192818" y="3001278"/>
            <a:ext cx="3356919" cy="2281910"/>
          </a:xfrm>
        </p:spPr>
        <p:txBody>
          <a:bodyPr vert="horz" lIns="68580" tIns="34290" rIns="68580" bIns="34290" rtlCol="0" anchor="t" anchorCtr="1">
            <a:normAutofit fontScale="92500" lnSpcReduction="20000"/>
          </a:bodyPr>
          <a:lstStyle/>
          <a:p>
            <a:pPr marL="300038" indent="-214313" algn="l">
              <a:lnSpc>
                <a:spcPct val="90000"/>
              </a:lnSpc>
              <a:buClr>
                <a:schemeClr val="bg1"/>
              </a:buClr>
              <a:buFont typeface="Arial" panose="020B0604020202020204" pitchFamily="34" charset="0"/>
              <a:buChar char="•"/>
            </a:pPr>
            <a:r>
              <a:rPr lang="en-US" sz="1200" dirty="0"/>
              <a:t>Expressive One-Word Picture Test</a:t>
            </a:r>
          </a:p>
          <a:p>
            <a:pPr marL="642938" lvl="1" indent="-214313">
              <a:lnSpc>
                <a:spcPct val="90000"/>
              </a:lnSpc>
              <a:buClr>
                <a:schemeClr val="bg1"/>
              </a:buClr>
              <a:buFont typeface="Arial" panose="020B0604020202020204" pitchFamily="34" charset="0"/>
              <a:buChar char="•"/>
            </a:pPr>
            <a:r>
              <a:rPr lang="en-US" sz="1200" dirty="0">
                <a:solidFill>
                  <a:srgbClr val="FFFFFF"/>
                </a:solidFill>
              </a:rPr>
              <a:t>Assessed Vocabulary</a:t>
            </a:r>
          </a:p>
          <a:p>
            <a:pPr marL="300038" indent="-214313" algn="l">
              <a:lnSpc>
                <a:spcPct val="90000"/>
              </a:lnSpc>
              <a:buClr>
                <a:schemeClr val="bg1"/>
              </a:buClr>
              <a:buFont typeface="Arial" panose="020B0604020202020204" pitchFamily="34" charset="0"/>
              <a:buChar char="•"/>
            </a:pPr>
            <a:r>
              <a:rPr lang="en-US" sz="1200" dirty="0"/>
              <a:t>Emergent Literacy Skills- Composite</a:t>
            </a:r>
          </a:p>
          <a:p>
            <a:pPr marL="642938" lvl="1" indent="-214313">
              <a:lnSpc>
                <a:spcPct val="90000"/>
              </a:lnSpc>
              <a:buClr>
                <a:schemeClr val="bg1"/>
              </a:buClr>
              <a:buFont typeface="Arial" panose="020B0604020202020204" pitchFamily="34" charset="0"/>
              <a:buChar char="•"/>
            </a:pPr>
            <a:r>
              <a:rPr lang="en-US" sz="1200" dirty="0">
                <a:solidFill>
                  <a:srgbClr val="FFFFFF"/>
                </a:solidFill>
              </a:rPr>
              <a:t>Letter-Word Identification Scale</a:t>
            </a:r>
          </a:p>
          <a:p>
            <a:pPr marL="642938" lvl="1" indent="-214313">
              <a:lnSpc>
                <a:spcPct val="90000"/>
              </a:lnSpc>
              <a:buClr>
                <a:schemeClr val="bg1"/>
              </a:buClr>
              <a:buFont typeface="Arial" panose="020B0604020202020204" pitchFamily="34" charset="0"/>
              <a:buChar char="•"/>
            </a:pPr>
            <a:r>
              <a:rPr lang="en-US" sz="1200" dirty="0">
                <a:solidFill>
                  <a:srgbClr val="FFFFFF"/>
                </a:solidFill>
              </a:rPr>
              <a:t>Letter Naming Fluency Subscale</a:t>
            </a:r>
          </a:p>
          <a:p>
            <a:pPr marL="642938" lvl="1" indent="-214313">
              <a:lnSpc>
                <a:spcPct val="90000"/>
              </a:lnSpc>
              <a:buClr>
                <a:schemeClr val="bg1"/>
              </a:buClr>
              <a:buFont typeface="Arial" panose="020B0604020202020204" pitchFamily="34" charset="0"/>
              <a:buChar char="•"/>
            </a:pPr>
            <a:r>
              <a:rPr lang="en-US" sz="1200" dirty="0">
                <a:solidFill>
                  <a:srgbClr val="FFFFFF"/>
                </a:solidFill>
              </a:rPr>
              <a:t>Letter Sound Fluency Scale</a:t>
            </a:r>
          </a:p>
          <a:p>
            <a:pPr marL="300038" indent="-214313" algn="l">
              <a:lnSpc>
                <a:spcPct val="90000"/>
              </a:lnSpc>
              <a:buClr>
                <a:schemeClr val="bg1"/>
              </a:buClr>
              <a:buFont typeface="Arial" panose="020B0604020202020204" pitchFamily="34" charset="0"/>
              <a:buChar char="•"/>
            </a:pPr>
            <a:r>
              <a:rPr lang="en-US" sz="1200" dirty="0"/>
              <a:t>Word Reading Efficiency Test</a:t>
            </a:r>
          </a:p>
          <a:p>
            <a:pPr marL="642938" lvl="1" indent="-214313">
              <a:lnSpc>
                <a:spcPct val="90000"/>
              </a:lnSpc>
              <a:buClr>
                <a:schemeClr val="bg1"/>
              </a:buClr>
              <a:buFont typeface="Arial" panose="020B0604020202020204" pitchFamily="34" charset="0"/>
              <a:buChar char="•"/>
            </a:pPr>
            <a:r>
              <a:rPr lang="en-US" sz="1200" dirty="0">
                <a:solidFill>
                  <a:srgbClr val="FFFFFF"/>
                </a:solidFill>
              </a:rPr>
              <a:t>Assessed reading fluency</a:t>
            </a:r>
          </a:p>
          <a:p>
            <a:pPr marL="300038" indent="-214313" algn="l">
              <a:lnSpc>
                <a:spcPct val="90000"/>
              </a:lnSpc>
              <a:buClr>
                <a:schemeClr val="bg1"/>
              </a:buClr>
              <a:buFont typeface="Arial" panose="020B0604020202020204" pitchFamily="34" charset="0"/>
              <a:buChar char="•"/>
            </a:pPr>
            <a:r>
              <a:rPr lang="en-US" sz="1200" dirty="0"/>
              <a:t>Teacher-Rating</a:t>
            </a:r>
          </a:p>
          <a:p>
            <a:pPr marL="642938" lvl="1" indent="-214313">
              <a:lnSpc>
                <a:spcPct val="90000"/>
              </a:lnSpc>
              <a:buClr>
                <a:schemeClr val="bg1"/>
              </a:buClr>
              <a:buFont typeface="Arial" panose="020B0604020202020204" pitchFamily="34" charset="0"/>
              <a:buChar char="•"/>
            </a:pPr>
            <a:r>
              <a:rPr lang="en-US" sz="1200" dirty="0">
                <a:solidFill>
                  <a:srgbClr val="FFFFFF"/>
                </a:solidFill>
              </a:rPr>
              <a:t>12-item Academic Success subscale</a:t>
            </a:r>
          </a:p>
        </p:txBody>
      </p:sp>
      <p:sp>
        <p:nvSpPr>
          <p:cNvPr id="5" name="Footer Placeholder 4">
            <a:extLst>
              <a:ext uri="{FF2B5EF4-FFF2-40B4-BE49-F238E27FC236}">
                <a16:creationId xmlns:a16="http://schemas.microsoft.com/office/drawing/2014/main" id="{E9F479DE-7F10-7E40-9982-B87C0396A856}"/>
              </a:ext>
            </a:extLst>
          </p:cNvPr>
          <p:cNvSpPr>
            <a:spLocks noGrp="1"/>
          </p:cNvSpPr>
          <p:nvPr>
            <p:ph type="ftr" sz="quarter" idx="11"/>
          </p:nvPr>
        </p:nvSpPr>
        <p:spPr>
          <a:xfrm>
            <a:off x="603504" y="5525745"/>
            <a:ext cx="3503387"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2287767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3EE4E4-4F6E-4D0C-8241-7422485C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314" y="857248"/>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A82F75B8-1040-1C40-AA41-8B046905E9F7}"/>
              </a:ext>
            </a:extLst>
          </p:cNvPr>
          <p:cNvSpPr>
            <a:spLocks noGrp="1"/>
          </p:cNvSpPr>
          <p:nvPr>
            <p:ph type="title"/>
          </p:nvPr>
        </p:nvSpPr>
        <p:spPr>
          <a:xfrm>
            <a:off x="5192818" y="1824769"/>
            <a:ext cx="3356919" cy="891540"/>
          </a:xfrm>
          <a:solidFill>
            <a:srgbClr val="FFFFFF"/>
          </a:solidFill>
          <a:ln>
            <a:solidFill>
              <a:srgbClr val="404040"/>
            </a:solidFill>
          </a:ln>
        </p:spPr>
        <p:txBody>
          <a:bodyPr vert="horz" lIns="137160" tIns="137160" rIns="137160" bIns="137160" rtlCol="0" anchor="ctr" anchorCtr="1">
            <a:normAutofit/>
          </a:bodyPr>
          <a:lstStyle/>
          <a:p>
            <a:r>
              <a:rPr lang="en-US" sz="2100"/>
              <a:t>Social-EMOTIONAL ADJUSTMENT</a:t>
            </a:r>
          </a:p>
        </p:txBody>
      </p:sp>
      <p:sp>
        <p:nvSpPr>
          <p:cNvPr id="15" name="Rectangle 14">
            <a:extLst>
              <a:ext uri="{FF2B5EF4-FFF2-40B4-BE49-F238E27FC236}">
                <a16:creationId xmlns:a16="http://schemas.microsoft.com/office/drawing/2014/main" id="{39CDFF21-67C6-4C4C-9A1C-C7726D3D3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25" y="1337310"/>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E98F8D60-BC6F-4B41-9481-5F49C96A1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1462018"/>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8" name="Content Placeholder 7" descr="A group of children in a classroom&#10;&#10;Description automatically generated with medium confidence">
            <a:extLst>
              <a:ext uri="{FF2B5EF4-FFF2-40B4-BE49-F238E27FC236}">
                <a16:creationId xmlns:a16="http://schemas.microsoft.com/office/drawing/2014/main" id="{37F49162-54D5-3A42-B826-4097CB4D85E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41470" y="2643342"/>
            <a:ext cx="3119676" cy="1333814"/>
          </a:xfrm>
          <a:prstGeom prst="rect">
            <a:avLst/>
          </a:prstGeom>
        </p:spPr>
      </p:pic>
      <p:sp>
        <p:nvSpPr>
          <p:cNvPr id="6" name="TextBox 5">
            <a:extLst>
              <a:ext uri="{FF2B5EF4-FFF2-40B4-BE49-F238E27FC236}">
                <a16:creationId xmlns:a16="http://schemas.microsoft.com/office/drawing/2014/main" id="{92BB0CB5-5029-D040-BC06-2D2759864498}"/>
              </a:ext>
            </a:extLst>
          </p:cNvPr>
          <p:cNvSpPr txBox="1"/>
          <p:nvPr/>
        </p:nvSpPr>
        <p:spPr>
          <a:xfrm>
            <a:off x="5192818" y="3001278"/>
            <a:ext cx="3356919" cy="2281910"/>
          </a:xfrm>
          <a:prstGeom prst="rect">
            <a:avLst/>
          </a:prstGeom>
        </p:spPr>
        <p:txBody>
          <a:bodyPr vert="horz" lIns="68580" tIns="34290" rIns="68580" bIns="34290" rtlCol="0">
            <a:normAutofit/>
          </a:bodyPr>
          <a:lstStyle/>
          <a:p>
            <a:pPr marL="257175"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Self-Directed Learning</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5 items from the School Readiness Questionnaire</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5 items from the Learning Behaviors Scale</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a:p>
            <a:pPr marL="257175"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Prosocial Behavior and Emotional Regulation</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13 Items from Social Competence Scale</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a:p>
            <a:pPr marL="257175"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Aggression</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7 Items from the Teacher Observation of Child-Revised</a:t>
            </a:r>
          </a:p>
          <a:p>
            <a:pPr marL="342900"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p:txBody>
      </p:sp>
      <p:sp>
        <p:nvSpPr>
          <p:cNvPr id="5" name="Footer Placeholder 4">
            <a:extLst>
              <a:ext uri="{FF2B5EF4-FFF2-40B4-BE49-F238E27FC236}">
                <a16:creationId xmlns:a16="http://schemas.microsoft.com/office/drawing/2014/main" id="{A383F5CA-F69A-6D4C-8D2E-FC2B47804C6E}"/>
              </a:ext>
            </a:extLst>
          </p:cNvPr>
          <p:cNvSpPr>
            <a:spLocks noGrp="1"/>
          </p:cNvSpPr>
          <p:nvPr>
            <p:ph type="ftr" sz="quarter" idx="11"/>
          </p:nvPr>
        </p:nvSpPr>
        <p:spPr>
          <a:xfrm>
            <a:off x="603504" y="5525745"/>
            <a:ext cx="3503387"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186872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5"/>
          <p:cNvSpPr>
            <a:spLocks noGrp="1"/>
          </p:cNvSpPr>
          <p:nvPr>
            <p:ph type="title"/>
          </p:nvPr>
        </p:nvSpPr>
        <p:spPr>
          <a:xfrm>
            <a:off x="-16042" y="304800"/>
            <a:ext cx="9144000" cy="1143000"/>
          </a:xfrm>
        </p:spPr>
        <p:txBody>
          <a:bodyPr>
            <a:normAutofit/>
          </a:bodyPr>
          <a:lstStyle/>
          <a:p>
            <a:pPr>
              <a:defRPr/>
            </a:pPr>
            <a:r>
              <a:rPr lang="en-US" dirty="0">
                <a:cs typeface="Times New Roman" panose="02020603050405020304" pitchFamily="18" charset="0"/>
              </a:rPr>
              <a:t>Real-time classroom interaction</a:t>
            </a:r>
            <a:endParaRPr lang="en-US" altLang="en-US" dirty="0">
              <a:effectLst/>
            </a:endParaRPr>
          </a:p>
        </p:txBody>
      </p:sp>
      <p:sp>
        <p:nvSpPr>
          <p:cNvPr id="78851" name="Google Shape;231;p26"/>
          <p:cNvSpPr txBox="1">
            <a:spLocks/>
          </p:cNvSpPr>
          <p:nvPr/>
        </p:nvSpPr>
        <p:spPr bwMode="auto">
          <a:xfrm>
            <a:off x="8288338" y="5334000"/>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fld id="{9E243606-13E0-447F-9A07-750BDE8C2156}" type="slidenum">
              <a:rPr kumimoji="0" lang="en-US" altLang="en-US" sz="1300" b="1" i="0" u="none" strike="noStrike" kern="1200" cap="none" spc="0" normalizeH="0" baseline="0" noProof="0" smtClean="0">
                <a:ln>
                  <a:noFill/>
                </a:ln>
                <a:solidFill>
                  <a:srgbClr val="BB5F03"/>
                </a:solidFill>
                <a:effectLst/>
                <a:uLnTx/>
                <a:uFillTx/>
                <a:latin typeface="Work Sans" charset="0"/>
                <a:ea typeface="MS PGothic" panose="020B0600070205080204" pitchFamily="34" charset="-128"/>
                <a:cs typeface="Work Sans" charset="0"/>
                <a:sym typeface="Work Sans" charset="0"/>
              </a:rPr>
              <a:pPr marL="0" marR="0" lvl="0" indent="0" algn="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t>5</a:t>
            </a:fld>
            <a:endParaRPr kumimoji="0" lang="en-US" altLang="en-US" sz="1300" b="1" i="0" u="none" strike="noStrike" kern="1200" cap="none" spc="0" normalizeH="0" baseline="0" noProof="0">
              <a:ln>
                <a:noFill/>
              </a:ln>
              <a:solidFill>
                <a:srgbClr val="BB5F03"/>
              </a:solidFill>
              <a:effectLst/>
              <a:uLnTx/>
              <a:uFillTx/>
              <a:latin typeface="Work Sans" charset="0"/>
              <a:ea typeface="MS PGothic" panose="020B0600070205080204" pitchFamily="34" charset="-128"/>
              <a:cs typeface="Work Sans" charset="0"/>
              <a:sym typeface="Work Sans" charset="0"/>
            </a:endParaRPr>
          </a:p>
        </p:txBody>
      </p:sp>
      <p:pic>
        <p:nvPicPr>
          <p:cNvPr id="2" name="preschool clip short fas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96963" y="2328863"/>
            <a:ext cx="6967537"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62135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75B8-1040-1C40-AA41-8B046905E9F7}"/>
              </a:ext>
            </a:extLst>
          </p:cNvPr>
          <p:cNvSpPr>
            <a:spLocks noGrp="1"/>
          </p:cNvSpPr>
          <p:nvPr>
            <p:ph type="title"/>
          </p:nvPr>
        </p:nvSpPr>
        <p:spPr>
          <a:xfrm>
            <a:off x="67334" y="1083564"/>
            <a:ext cx="4447101" cy="856123"/>
          </a:xfrm>
        </p:spPr>
        <p:txBody>
          <a:bodyPr/>
          <a:lstStyle/>
          <a:p>
            <a:r>
              <a:rPr lang="en-US" dirty="0"/>
              <a:t>Parent Support for learning</a:t>
            </a:r>
          </a:p>
        </p:txBody>
      </p:sp>
      <p:pic>
        <p:nvPicPr>
          <p:cNvPr id="7" name="Content Placeholder 6" descr="A picture containing child, looking, person&#10;&#10;Description automatically generated">
            <a:extLst>
              <a:ext uri="{FF2B5EF4-FFF2-40B4-BE49-F238E27FC236}">
                <a16:creationId xmlns:a16="http://schemas.microsoft.com/office/drawing/2014/main" id="{640F3494-0FFD-3047-A067-A83B81EB570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696900" y="1939687"/>
            <a:ext cx="4285495" cy="2948420"/>
          </a:xfrm>
        </p:spPr>
      </p:pic>
      <p:sp>
        <p:nvSpPr>
          <p:cNvPr id="5" name="Footer Placeholder 4">
            <a:extLst>
              <a:ext uri="{FF2B5EF4-FFF2-40B4-BE49-F238E27FC236}">
                <a16:creationId xmlns:a16="http://schemas.microsoft.com/office/drawing/2014/main" id="{A383F5CA-F69A-6D4C-8D2E-FC2B47804C6E}"/>
              </a:ext>
            </a:extLst>
          </p:cNvPr>
          <p:cNvSpPr>
            <a:spLocks noGrp="1"/>
          </p:cNvSpPr>
          <p:nvPr>
            <p:ph type="ftr" sz="quarter" idx="11"/>
          </p:nvPr>
        </p:nvSpPr>
        <p:spPr/>
        <p:txBody>
          <a:bodyPr/>
          <a:lstStyle/>
          <a:p>
            <a:pPr defTabSz="342900" eaLnBrk="1" fontAlgn="auto" hangingPunct="1">
              <a:spcBef>
                <a:spcPts val="0"/>
              </a:spcBef>
              <a:spcAft>
                <a:spcPts val="0"/>
              </a:spcAft>
            </a:pPr>
            <a:r>
              <a:rPr lang="en-US">
                <a:latin typeface="Gill Sans MT" panose="020B0502020104020203"/>
              </a:rPr>
              <a:t>Vulovic 2021</a:t>
            </a:r>
            <a:endParaRPr lang="en-US" dirty="0">
              <a:latin typeface="Gill Sans MT" panose="020B0502020104020203"/>
            </a:endParaRPr>
          </a:p>
        </p:txBody>
      </p:sp>
      <p:graphicFrame>
        <p:nvGraphicFramePr>
          <p:cNvPr id="9" name="TextBox 5">
            <a:extLst>
              <a:ext uri="{FF2B5EF4-FFF2-40B4-BE49-F238E27FC236}">
                <a16:creationId xmlns:a16="http://schemas.microsoft.com/office/drawing/2014/main" id="{B54FD727-5339-464A-AEA1-89A7FFDB914F}"/>
              </a:ext>
            </a:extLst>
          </p:cNvPr>
          <p:cNvGraphicFramePr/>
          <p:nvPr/>
        </p:nvGraphicFramePr>
        <p:xfrm>
          <a:off x="67334" y="2052015"/>
          <a:ext cx="4379768" cy="3460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5635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8"/>
            <a:ext cx="9144000" cy="51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6132"/>
            <a:ext cx="9144000" cy="14546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5" name="Picture 4" descr="Table&#10;&#10;Description automatically generated">
            <a:extLst>
              <a:ext uri="{FF2B5EF4-FFF2-40B4-BE49-F238E27FC236}">
                <a16:creationId xmlns:a16="http://schemas.microsoft.com/office/drawing/2014/main" id="{F9779725-C526-9348-9E5C-FBEB419952AA}"/>
              </a:ext>
            </a:extLst>
          </p:cNvPr>
          <p:cNvPicPr>
            <a:picLocks noChangeAspect="1"/>
          </p:cNvPicPr>
          <p:nvPr/>
        </p:nvPicPr>
        <p:blipFill>
          <a:blip r:embed="rId2"/>
          <a:stretch>
            <a:fillRect/>
          </a:stretch>
        </p:blipFill>
        <p:spPr>
          <a:xfrm>
            <a:off x="76201" y="1974234"/>
            <a:ext cx="9033718" cy="3997420"/>
          </a:xfrm>
          <a:prstGeom prst="rect">
            <a:avLst/>
          </a:prstGeom>
        </p:spPr>
      </p:pic>
      <p:sp>
        <p:nvSpPr>
          <p:cNvPr id="3" name="Footer Placeholder 2">
            <a:extLst>
              <a:ext uri="{FF2B5EF4-FFF2-40B4-BE49-F238E27FC236}">
                <a16:creationId xmlns:a16="http://schemas.microsoft.com/office/drawing/2014/main" id="{257605F8-A72D-5D41-9587-F55D28AD9710}"/>
              </a:ext>
            </a:extLst>
          </p:cNvPr>
          <p:cNvSpPr>
            <a:spLocks noGrp="1"/>
          </p:cNvSpPr>
          <p:nvPr>
            <p:ph type="ftr" sz="quarter" idx="11"/>
          </p:nvPr>
        </p:nvSpPr>
        <p:spPr>
          <a:xfrm>
            <a:off x="1200150" y="5534406"/>
            <a:ext cx="4425892" cy="240030"/>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FFFFFF">
                    <a:alpha val="70000"/>
                  </a:srgbClr>
                </a:solidFill>
                <a:latin typeface="Gill Sans MT" panose="020B0502020104020203"/>
              </a:rPr>
              <a:t>Vulovic 2021</a:t>
            </a:r>
          </a:p>
        </p:txBody>
      </p:sp>
      <p:sp>
        <p:nvSpPr>
          <p:cNvPr id="4" name="Title 3"/>
          <p:cNvSpPr>
            <a:spLocks noGrp="1"/>
          </p:cNvSpPr>
          <p:nvPr>
            <p:ph type="title"/>
          </p:nvPr>
        </p:nvSpPr>
        <p:spPr>
          <a:xfrm>
            <a:off x="1600200" y="227021"/>
            <a:ext cx="5797296" cy="1188720"/>
          </a:xfrm>
        </p:spPr>
        <p:txBody>
          <a:bodyPr/>
          <a:lstStyle/>
          <a:p>
            <a:r>
              <a:rPr lang="en-US" dirty="0"/>
              <a:t>Randomized control</a:t>
            </a:r>
          </a:p>
        </p:txBody>
      </p:sp>
      <p:sp>
        <p:nvSpPr>
          <p:cNvPr id="8" name="Rectangle 7"/>
          <p:cNvSpPr/>
          <p:nvPr/>
        </p:nvSpPr>
        <p:spPr>
          <a:xfrm>
            <a:off x="5890" y="4034305"/>
            <a:ext cx="9174339" cy="613895"/>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5" y="4853079"/>
            <a:ext cx="9174339" cy="613895"/>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815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9D82-A814-5140-8228-6F5E42367463}"/>
              </a:ext>
            </a:extLst>
          </p:cNvPr>
          <p:cNvSpPr>
            <a:spLocks noGrp="1"/>
          </p:cNvSpPr>
          <p:nvPr>
            <p:ph type="title"/>
          </p:nvPr>
        </p:nvSpPr>
        <p:spPr>
          <a:xfrm>
            <a:off x="6590899" y="3048130"/>
            <a:ext cx="2059250" cy="761747"/>
          </a:xfrm>
        </p:spPr>
        <p:txBody>
          <a:bodyPr>
            <a:normAutofit/>
          </a:bodyPr>
          <a:lstStyle/>
          <a:p>
            <a:r>
              <a:rPr lang="en-US" sz="1500"/>
              <a:t>Results</a:t>
            </a:r>
          </a:p>
        </p:txBody>
      </p:sp>
      <p:sp>
        <p:nvSpPr>
          <p:cNvPr id="10" name="Rectangle 9">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610156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5" name="Picture 4" descr="Table&#10;&#10;Description automatically generated">
            <a:extLst>
              <a:ext uri="{FF2B5EF4-FFF2-40B4-BE49-F238E27FC236}">
                <a16:creationId xmlns:a16="http://schemas.microsoft.com/office/drawing/2014/main" id="{97F17088-B9A4-9149-80CA-ABF6202495E5}"/>
              </a:ext>
            </a:extLst>
          </p:cNvPr>
          <p:cNvPicPr>
            <a:picLocks noChangeAspect="1"/>
          </p:cNvPicPr>
          <p:nvPr/>
        </p:nvPicPr>
        <p:blipFill>
          <a:blip r:embed="rId2"/>
          <a:stretch>
            <a:fillRect/>
          </a:stretch>
        </p:blipFill>
        <p:spPr>
          <a:xfrm>
            <a:off x="493851" y="1021991"/>
            <a:ext cx="5132191" cy="4580481"/>
          </a:xfrm>
          <a:prstGeom prst="rect">
            <a:avLst/>
          </a:prstGeom>
        </p:spPr>
      </p:pic>
      <p:sp>
        <p:nvSpPr>
          <p:cNvPr id="3" name="Footer Placeholder 2">
            <a:extLst>
              <a:ext uri="{FF2B5EF4-FFF2-40B4-BE49-F238E27FC236}">
                <a16:creationId xmlns:a16="http://schemas.microsoft.com/office/drawing/2014/main" id="{2C1537B6-DE00-6348-94E6-F6EC3291754F}"/>
              </a:ext>
            </a:extLst>
          </p:cNvPr>
          <p:cNvSpPr>
            <a:spLocks noGrp="1"/>
          </p:cNvSpPr>
          <p:nvPr>
            <p:ph type="ftr" sz="quarter" idx="11"/>
          </p:nvPr>
        </p:nvSpPr>
        <p:spPr>
          <a:xfrm>
            <a:off x="1200150" y="5534406"/>
            <a:ext cx="4425892" cy="240030"/>
          </a:xfrm>
        </p:spPr>
        <p:txBody>
          <a:bodyP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754262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C4EB-769B-E74A-AF62-63002642B68F}"/>
              </a:ext>
            </a:extLst>
          </p:cNvPr>
          <p:cNvSpPr>
            <a:spLocks noGrp="1"/>
          </p:cNvSpPr>
          <p:nvPr>
            <p:ph type="title"/>
          </p:nvPr>
        </p:nvSpPr>
        <p:spPr>
          <a:xfrm>
            <a:off x="1673352" y="1083564"/>
            <a:ext cx="5797296" cy="891540"/>
          </a:xfrm>
        </p:spPr>
        <p:txBody>
          <a:bodyPr/>
          <a:lstStyle/>
          <a:p>
            <a:r>
              <a:rPr lang="en-US" dirty="0"/>
              <a:t>Discussion</a:t>
            </a:r>
          </a:p>
        </p:txBody>
      </p:sp>
      <p:sp>
        <p:nvSpPr>
          <p:cNvPr id="3" name="Footer Placeholder 2">
            <a:extLst>
              <a:ext uri="{FF2B5EF4-FFF2-40B4-BE49-F238E27FC236}">
                <a16:creationId xmlns:a16="http://schemas.microsoft.com/office/drawing/2014/main" id="{B6654130-9F98-0E4D-BE32-427F3029C43E}"/>
              </a:ext>
            </a:extLst>
          </p:cNvPr>
          <p:cNvSpPr>
            <a:spLocks noGrp="1"/>
          </p:cNvSpPr>
          <p:nvPr>
            <p:ph type="ftr" sz="quarter" idx="11"/>
          </p:nvPr>
        </p:nvSpPr>
        <p:spPr/>
        <p:txBody>
          <a:bodyPr/>
          <a:lstStyle/>
          <a:p>
            <a:pPr defTabSz="342900" eaLnBrk="1" fontAlgn="auto" hangingPunct="1">
              <a:spcBef>
                <a:spcPts val="0"/>
              </a:spcBef>
              <a:spcAft>
                <a:spcPts val="0"/>
              </a:spcAft>
            </a:pPr>
            <a:r>
              <a:rPr lang="en-US">
                <a:solidFill>
                  <a:srgbClr val="000000">
                    <a:alpha val="70000"/>
                  </a:srgbClr>
                </a:solidFill>
                <a:latin typeface="Gill Sans MT" panose="020B0502020104020203"/>
              </a:rPr>
              <a:t>Vulovic 2021</a:t>
            </a:r>
            <a:endParaRPr lang="en-US" dirty="0">
              <a:solidFill>
                <a:srgbClr val="000000">
                  <a:alpha val="70000"/>
                </a:srgbClr>
              </a:solidFill>
              <a:latin typeface="Gill Sans MT" panose="020B0502020104020203"/>
            </a:endParaRPr>
          </a:p>
        </p:txBody>
      </p:sp>
      <p:sp>
        <p:nvSpPr>
          <p:cNvPr id="4" name="TextBox 3">
            <a:extLst>
              <a:ext uri="{FF2B5EF4-FFF2-40B4-BE49-F238E27FC236}">
                <a16:creationId xmlns:a16="http://schemas.microsoft.com/office/drawing/2014/main" id="{EA95845E-B035-B143-BEDB-AA5DF44BC14B}"/>
              </a:ext>
            </a:extLst>
          </p:cNvPr>
          <p:cNvSpPr txBox="1"/>
          <p:nvPr/>
        </p:nvSpPr>
        <p:spPr>
          <a:xfrm>
            <a:off x="1340428" y="2306182"/>
            <a:ext cx="6463145" cy="3520194"/>
          </a:xfrm>
          <a:prstGeom prst="rect">
            <a:avLst/>
          </a:prstGeom>
          <a:noFill/>
        </p:spPr>
        <p:txBody>
          <a:bodyPr wrap="square" rtlCol="0">
            <a:spAutoFit/>
          </a:bodyPr>
          <a:lstStyle/>
          <a:p>
            <a:pPr marL="257175" indent="-257175" defTabSz="342900" eaLnBrk="1" fontAlgn="auto" hangingPunct="1">
              <a:lnSpc>
                <a:spcPct val="150000"/>
              </a:lnSpc>
              <a:spcBef>
                <a:spcPts val="0"/>
              </a:spcBef>
              <a:spcAft>
                <a:spcPts val="0"/>
              </a:spcAft>
              <a:buFontTx/>
              <a:buAutoNum type="arabicParenR"/>
            </a:pPr>
            <a:r>
              <a:rPr lang="en-US" sz="1350" dirty="0">
                <a:solidFill>
                  <a:srgbClr val="000000"/>
                </a:solidFill>
                <a:latin typeface="Gill Sans MT" panose="020B0502020104020203"/>
              </a:rPr>
              <a:t>In this study, the REDI-P intervention was offered on an individual basis. Could this intervention be given in small groups instead? Would you expect to see the same or similar results? Would we have to modify the way the program is given in order to adapt it to small group settings?</a:t>
            </a:r>
          </a:p>
          <a:p>
            <a:pPr marL="257175" indent="-257175" defTabSz="342900" eaLnBrk="1" fontAlgn="auto" hangingPunct="1">
              <a:lnSpc>
                <a:spcPct val="150000"/>
              </a:lnSpc>
              <a:spcBef>
                <a:spcPts val="0"/>
              </a:spcBef>
              <a:spcAft>
                <a:spcPts val="0"/>
              </a:spcAft>
              <a:buFontTx/>
              <a:buAutoNum type="arabicParenR"/>
            </a:pPr>
            <a:r>
              <a:rPr lang="en-US" sz="1350" dirty="0">
                <a:solidFill>
                  <a:srgbClr val="000000"/>
                </a:solidFill>
                <a:latin typeface="Gill Sans MT" panose="020B0502020104020203"/>
              </a:rPr>
              <a:t>Can we expect to see these results hold up over the course of 1</a:t>
            </a:r>
            <a:r>
              <a:rPr lang="en-US" sz="1350" baseline="30000" dirty="0">
                <a:solidFill>
                  <a:srgbClr val="000000"/>
                </a:solidFill>
                <a:latin typeface="Gill Sans MT" panose="020B0502020104020203"/>
              </a:rPr>
              <a:t>st</a:t>
            </a:r>
            <a:r>
              <a:rPr lang="en-US" sz="1350" dirty="0">
                <a:solidFill>
                  <a:srgbClr val="000000"/>
                </a:solidFill>
                <a:latin typeface="Gill Sans MT" panose="020B0502020104020203"/>
              </a:rPr>
              <a:t> grade? 2</a:t>
            </a:r>
            <a:r>
              <a:rPr lang="en-US" sz="1350" baseline="30000" dirty="0">
                <a:solidFill>
                  <a:srgbClr val="000000"/>
                </a:solidFill>
                <a:latin typeface="Gill Sans MT" panose="020B0502020104020203"/>
              </a:rPr>
              <a:t>nd</a:t>
            </a:r>
            <a:r>
              <a:rPr lang="en-US" sz="1350" dirty="0">
                <a:solidFill>
                  <a:srgbClr val="000000"/>
                </a:solidFill>
                <a:latin typeface="Gill Sans MT" panose="020B0502020104020203"/>
              </a:rPr>
              <a:t>? 3</a:t>
            </a:r>
            <a:r>
              <a:rPr lang="en-US" sz="1350" baseline="30000" dirty="0">
                <a:solidFill>
                  <a:srgbClr val="000000"/>
                </a:solidFill>
                <a:latin typeface="Gill Sans MT" panose="020B0502020104020203"/>
              </a:rPr>
              <a:t>rd</a:t>
            </a:r>
            <a:r>
              <a:rPr lang="en-US" sz="1350" dirty="0">
                <a:solidFill>
                  <a:srgbClr val="000000"/>
                </a:solidFill>
                <a:latin typeface="Gill Sans MT" panose="020B0502020104020203"/>
              </a:rPr>
              <a:t>? </a:t>
            </a:r>
          </a:p>
          <a:p>
            <a:pPr marL="257175" indent="-257175" defTabSz="342900" eaLnBrk="1" fontAlgn="auto" hangingPunct="1">
              <a:lnSpc>
                <a:spcPct val="150000"/>
              </a:lnSpc>
              <a:spcBef>
                <a:spcPts val="0"/>
              </a:spcBef>
              <a:spcAft>
                <a:spcPts val="0"/>
              </a:spcAft>
              <a:buFontTx/>
              <a:buAutoNum type="arabicParenR"/>
            </a:pPr>
            <a:r>
              <a:rPr lang="en-US" sz="1350" dirty="0">
                <a:solidFill>
                  <a:srgbClr val="000000"/>
                </a:solidFill>
                <a:latin typeface="Gill Sans MT" panose="020B0502020104020203"/>
              </a:rPr>
              <a:t>In the current study, 52% of eligible families participated, and the intervention called for 16 home visits. If the number of sessions was reduced, would you expect to see more families wish to participate? How would this impact the outcomes?</a:t>
            </a:r>
          </a:p>
          <a:p>
            <a:pPr marL="257175" indent="-257175" defTabSz="342900" eaLnBrk="1" fontAlgn="auto" hangingPunct="1">
              <a:lnSpc>
                <a:spcPct val="150000"/>
              </a:lnSpc>
              <a:spcBef>
                <a:spcPts val="0"/>
              </a:spcBef>
              <a:spcAft>
                <a:spcPts val="0"/>
              </a:spcAft>
              <a:buFontTx/>
              <a:buAutoNum type="arabicParenR"/>
            </a:pPr>
            <a:r>
              <a:rPr lang="en-US" sz="1350" dirty="0">
                <a:solidFill>
                  <a:srgbClr val="000000"/>
                </a:solidFill>
                <a:latin typeface="Gill Sans MT" panose="020B0502020104020203"/>
              </a:rPr>
              <a:t>In this sample, over half of the participating parents were unemployed. Difference between working and nonworking parent? Stress, time, engagement, etc. </a:t>
            </a:r>
          </a:p>
          <a:p>
            <a:pPr defTabSz="342900" eaLnBrk="1" fontAlgn="auto" hangingPunct="1">
              <a:lnSpc>
                <a:spcPct val="150000"/>
              </a:lnSpc>
              <a:spcBef>
                <a:spcPts val="0"/>
              </a:spcBef>
              <a:spcAft>
                <a:spcPts val="0"/>
              </a:spcAft>
            </a:pPr>
            <a:endParaRPr lang="en-US" sz="1350" dirty="0">
              <a:solidFill>
                <a:srgbClr val="000000"/>
              </a:solidFill>
              <a:latin typeface="Gill Sans MT" panose="020B0502020104020203"/>
            </a:endParaRPr>
          </a:p>
        </p:txBody>
      </p:sp>
    </p:spTree>
    <p:extLst>
      <p:ext uri="{BB962C8B-B14F-4D97-AF65-F5344CB8AC3E}">
        <p14:creationId xmlns:p14="http://schemas.microsoft.com/office/powerpoint/2010/main" val="3741369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Early Childhood Investments Substantially Boost </a:t>
            </a:r>
            <a:r>
              <a:rPr lang="en-US" sz="3000" i="1" dirty="0"/>
              <a:t>Adult</a:t>
            </a:r>
            <a:r>
              <a:rPr lang="en-US" sz="3000" dirty="0"/>
              <a:t> Health (Campbell et al., 2014)</a:t>
            </a:r>
          </a:p>
        </p:txBody>
      </p:sp>
      <p:pic>
        <p:nvPicPr>
          <p:cNvPr id="6" name="Content Placeholder 5"/>
          <p:cNvPicPr>
            <a:picLocks noGrp="1" noChangeAspect="1"/>
          </p:cNvPicPr>
          <p:nvPr>
            <p:ph idx="1"/>
          </p:nvPr>
        </p:nvPicPr>
        <p:blipFill>
          <a:blip r:embed="rId3"/>
          <a:stretch>
            <a:fillRect/>
          </a:stretch>
        </p:blipFill>
        <p:spPr>
          <a:xfrm>
            <a:off x="131408" y="1752600"/>
            <a:ext cx="8926782" cy="4040187"/>
          </a:xfrm>
          <a:prstGeom prst="rect">
            <a:avLst/>
          </a:prstGeom>
        </p:spPr>
      </p:pic>
      <p:sp>
        <p:nvSpPr>
          <p:cNvPr id="7" name="TextBox 6"/>
          <p:cNvSpPr txBox="1"/>
          <p:nvPr/>
        </p:nvSpPr>
        <p:spPr>
          <a:xfrm>
            <a:off x="7599191" y="6488668"/>
            <a:ext cx="147989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Maura, 2017</a:t>
            </a:r>
          </a:p>
        </p:txBody>
      </p:sp>
      <p:sp>
        <p:nvSpPr>
          <p:cNvPr id="3" name="Rectangle 2"/>
          <p:cNvSpPr/>
          <p:nvPr/>
        </p:nvSpPr>
        <p:spPr>
          <a:xfrm>
            <a:off x="2286000" y="5780300"/>
            <a:ext cx="4572000" cy="923330"/>
          </a:xfrm>
          <a:prstGeom prst="rect">
            <a:avLst/>
          </a:prstGeom>
        </p:spPr>
        <p:txBody>
          <a:bodyPr>
            <a:spAutoFit/>
          </a:bodyPr>
          <a:lstStyle/>
          <a:p>
            <a:pPr marL="118872"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https://www.youtube.com/watch?v=8YyZ8FkFsK4</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2:00-4:15</a:t>
            </a:r>
          </a:p>
        </p:txBody>
      </p:sp>
    </p:spTree>
    <p:extLst>
      <p:ext uri="{BB962C8B-B14F-4D97-AF65-F5344CB8AC3E}">
        <p14:creationId xmlns:p14="http://schemas.microsoft.com/office/powerpoint/2010/main" val="2833641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lnSpcReduction="10000"/>
          </a:bodyPr>
          <a:lstStyle/>
          <a:p>
            <a:r>
              <a:rPr lang="en-US" dirty="0"/>
              <a:t>Adult illnesses are more prevalent and problematic among those who have experienced adverse early life conditions </a:t>
            </a:r>
          </a:p>
          <a:p>
            <a:pPr lvl="1"/>
            <a:r>
              <a:rPr lang="en-US" dirty="0"/>
              <a:t>Interventions that enrich the environments of disadvantaged children have impacts on cognitive, social and schooling outcomes</a:t>
            </a:r>
          </a:p>
          <a:p>
            <a:pPr lvl="1"/>
            <a:r>
              <a:rPr lang="en-US" dirty="0"/>
              <a:t>But little is known about their benefits on </a:t>
            </a:r>
            <a:r>
              <a:rPr lang="en-US" i="1" dirty="0"/>
              <a:t>health</a:t>
            </a:r>
            <a:r>
              <a:rPr lang="en-US" dirty="0"/>
              <a:t> </a:t>
            </a:r>
          </a:p>
          <a:p>
            <a:r>
              <a:rPr lang="en-US" dirty="0"/>
              <a:t>Aim: Can high-quality, intensive interventions in the early years be effective in preventing or delaying the onset of adult disease?</a:t>
            </a:r>
          </a:p>
          <a:p>
            <a:endParaRPr lang="en-US" dirty="0"/>
          </a:p>
        </p:txBody>
      </p:sp>
      <p:pic>
        <p:nvPicPr>
          <p:cNvPr id="4" name="Picture 3"/>
          <p:cNvPicPr>
            <a:picLocks noChangeAspect="1"/>
          </p:cNvPicPr>
          <p:nvPr/>
        </p:nvPicPr>
        <p:blipFill>
          <a:blip r:embed="rId3"/>
          <a:stretch>
            <a:fillRect/>
          </a:stretch>
        </p:blipFill>
        <p:spPr>
          <a:xfrm>
            <a:off x="7391400" y="6356874"/>
            <a:ext cx="1572904" cy="493819"/>
          </a:xfrm>
          <a:prstGeom prst="rect">
            <a:avLst/>
          </a:prstGeom>
        </p:spPr>
      </p:pic>
    </p:spTree>
    <p:extLst>
      <p:ext uri="{BB962C8B-B14F-4D97-AF65-F5344CB8AC3E}">
        <p14:creationId xmlns:p14="http://schemas.microsoft.com/office/powerpoint/2010/main" val="2019119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ABC Intervention</a:t>
            </a:r>
          </a:p>
        </p:txBody>
      </p:sp>
      <p:sp>
        <p:nvSpPr>
          <p:cNvPr id="3" name="Content Placeholder 2"/>
          <p:cNvSpPr>
            <a:spLocks noGrp="1"/>
          </p:cNvSpPr>
          <p:nvPr>
            <p:ph idx="1"/>
          </p:nvPr>
        </p:nvSpPr>
        <p:spPr>
          <a:xfrm>
            <a:off x="304800" y="1775191"/>
            <a:ext cx="8610600" cy="4625609"/>
          </a:xfrm>
        </p:spPr>
        <p:txBody>
          <a:bodyPr>
            <a:normAutofit/>
          </a:bodyPr>
          <a:lstStyle/>
          <a:p>
            <a:r>
              <a:rPr lang="en-US" dirty="0"/>
              <a:t>Stage I: Early Childhood (birth – age 5)</a:t>
            </a:r>
          </a:p>
          <a:p>
            <a:pPr lvl="1"/>
            <a:r>
              <a:rPr lang="en-US" dirty="0"/>
              <a:t>Cognitive &amp; social stimulation </a:t>
            </a:r>
          </a:p>
          <a:p>
            <a:pPr lvl="1"/>
            <a:r>
              <a:rPr lang="en-US" dirty="0"/>
              <a:t>Caregiving &amp; supervised play </a:t>
            </a:r>
          </a:p>
          <a:p>
            <a:pPr lvl="1"/>
            <a:r>
              <a:rPr lang="en-US" dirty="0"/>
              <a:t>Nutritional/health component</a:t>
            </a:r>
          </a:p>
          <a:p>
            <a:pPr lvl="2"/>
            <a:r>
              <a:rPr lang="en-US" dirty="0"/>
              <a:t>2 meals/snack at childcare center</a:t>
            </a:r>
          </a:p>
          <a:p>
            <a:pPr lvl="2"/>
            <a:r>
              <a:rPr lang="en-US" dirty="0"/>
              <a:t>Primary pediatric care, periodic check-ups , &amp; daily screens</a:t>
            </a:r>
          </a:p>
          <a:p>
            <a:r>
              <a:rPr lang="en-US" dirty="0"/>
              <a:t>Stage II: School-Age Stage (ages 6-8)</a:t>
            </a:r>
          </a:p>
          <a:p>
            <a:pPr lvl="1"/>
            <a:r>
              <a:rPr lang="en-US" dirty="0"/>
              <a:t>Focus on improving early math &amp; reading skills via </a:t>
            </a:r>
            <a:br>
              <a:rPr lang="en-US" dirty="0"/>
            </a:br>
            <a:r>
              <a:rPr lang="en-US" dirty="0"/>
              <a:t>“home school resource teachers” </a:t>
            </a:r>
          </a:p>
          <a:p>
            <a:endParaRPr lang="en-US" dirty="0"/>
          </a:p>
          <a:p>
            <a:pPr lvl="1"/>
            <a:endParaRPr lang="en-US" dirty="0"/>
          </a:p>
        </p:txBody>
      </p:sp>
      <p:pic>
        <p:nvPicPr>
          <p:cNvPr id="4" name="Picture 3"/>
          <p:cNvPicPr>
            <a:picLocks noChangeAspect="1"/>
          </p:cNvPicPr>
          <p:nvPr/>
        </p:nvPicPr>
        <p:blipFill>
          <a:blip r:embed="rId3"/>
          <a:stretch>
            <a:fillRect/>
          </a:stretch>
        </p:blipFill>
        <p:spPr>
          <a:xfrm>
            <a:off x="7539781" y="6344348"/>
            <a:ext cx="1572904" cy="493819"/>
          </a:xfrm>
          <a:prstGeom prst="rect">
            <a:avLst/>
          </a:prstGeom>
        </p:spPr>
      </p:pic>
    </p:spTree>
    <p:extLst>
      <p:ext uri="{BB962C8B-B14F-4D97-AF65-F5344CB8AC3E}">
        <p14:creationId xmlns:p14="http://schemas.microsoft.com/office/powerpoint/2010/main" val="3174722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idx="1"/>
          </p:nvPr>
        </p:nvSpPr>
        <p:spPr/>
        <p:txBody>
          <a:bodyPr/>
          <a:lstStyle/>
          <a:p>
            <a:r>
              <a:rPr lang="en-US" dirty="0"/>
              <a:t>122 children </a:t>
            </a:r>
          </a:p>
          <a:p>
            <a:r>
              <a:rPr lang="en-US" dirty="0"/>
              <a:t>Recruited in 1970s</a:t>
            </a:r>
          </a:p>
          <a:p>
            <a:pPr lvl="1"/>
            <a:r>
              <a:rPr lang="en-US" dirty="0"/>
              <a:t>Handpicked as part of “social experiment”</a:t>
            </a:r>
          </a:p>
          <a:p>
            <a:r>
              <a:rPr lang="en-US" dirty="0"/>
              <a:t>Children randomly assigned to stage I and then again to stage II</a:t>
            </a:r>
          </a:p>
          <a:p>
            <a:endParaRPr lang="en-US" dirty="0"/>
          </a:p>
          <a:p>
            <a:endParaRPr lang="en-US" dirty="0"/>
          </a:p>
        </p:txBody>
      </p:sp>
      <p:pic>
        <p:nvPicPr>
          <p:cNvPr id="4" name="Picture 3"/>
          <p:cNvPicPr>
            <a:picLocks noChangeAspect="1"/>
          </p:cNvPicPr>
          <p:nvPr/>
        </p:nvPicPr>
        <p:blipFill>
          <a:blip r:embed="rId3"/>
          <a:stretch>
            <a:fillRect/>
          </a:stretch>
        </p:blipFill>
        <p:spPr>
          <a:xfrm>
            <a:off x="7391400" y="6280259"/>
            <a:ext cx="1572904" cy="493819"/>
          </a:xfrm>
          <a:prstGeom prst="rect">
            <a:avLst/>
          </a:prstGeom>
        </p:spPr>
      </p:pic>
    </p:spTree>
    <p:extLst>
      <p:ext uri="{BB962C8B-B14F-4D97-AF65-F5344CB8AC3E}">
        <p14:creationId xmlns:p14="http://schemas.microsoft.com/office/powerpoint/2010/main" val="4094234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3" name="Content Placeholder 2"/>
          <p:cNvSpPr>
            <a:spLocks noGrp="1"/>
          </p:cNvSpPr>
          <p:nvPr>
            <p:ph idx="1"/>
          </p:nvPr>
        </p:nvSpPr>
        <p:spPr>
          <a:xfrm>
            <a:off x="266700" y="1618573"/>
            <a:ext cx="8610600" cy="4625609"/>
          </a:xfrm>
        </p:spPr>
        <p:txBody>
          <a:bodyPr>
            <a:normAutofit fontScale="85000" lnSpcReduction="10000"/>
          </a:bodyPr>
          <a:lstStyle/>
          <a:p>
            <a:r>
              <a:rPr lang="en-US" dirty="0"/>
              <a:t>Baseline</a:t>
            </a:r>
          </a:p>
          <a:p>
            <a:pPr lvl="1"/>
            <a:r>
              <a:rPr lang="en-US" dirty="0"/>
              <a:t>Child, parent, &amp; teacher surveys</a:t>
            </a:r>
          </a:p>
          <a:p>
            <a:pPr lvl="1"/>
            <a:r>
              <a:rPr lang="en-US" dirty="0"/>
              <a:t>Direct assessments</a:t>
            </a:r>
          </a:p>
          <a:p>
            <a:pPr lvl="1"/>
            <a:r>
              <a:rPr lang="en-US" dirty="0"/>
              <a:t>Demographics (family structure, SES, birth circumstances)</a:t>
            </a:r>
          </a:p>
          <a:p>
            <a:r>
              <a:rPr lang="en-US" dirty="0"/>
              <a:t>Follow ups </a:t>
            </a:r>
          </a:p>
          <a:p>
            <a:pPr lvl="1"/>
            <a:r>
              <a:rPr lang="en-US" dirty="0"/>
              <a:t>Cognition, personality, health, achievement, behavior </a:t>
            </a:r>
          </a:p>
          <a:p>
            <a:pPr lvl="1"/>
            <a:r>
              <a:rPr lang="en-US" dirty="0"/>
              <a:t>Followed up again at 12, 15, 21, 30, mid-30s</a:t>
            </a:r>
          </a:p>
          <a:p>
            <a:r>
              <a:rPr lang="en-US" dirty="0"/>
              <a:t>Mid 30s: Assess cardiovascular &amp; metabolic risk factors </a:t>
            </a:r>
          </a:p>
          <a:p>
            <a:pPr lvl="1"/>
            <a:r>
              <a:rPr lang="en-US" dirty="0"/>
              <a:t>Physical : weight, height, waist, hips, systolic &amp; diastolic BP</a:t>
            </a:r>
          </a:p>
          <a:p>
            <a:pPr lvl="1"/>
            <a:r>
              <a:rPr lang="en-US" dirty="0"/>
              <a:t>Laboratory tests: blood collected during medical visit </a:t>
            </a:r>
          </a:p>
          <a:p>
            <a:endParaRPr lang="en-US" dirty="0"/>
          </a:p>
          <a:p>
            <a:endParaRPr lang="en-US" dirty="0"/>
          </a:p>
        </p:txBody>
      </p:sp>
      <p:pic>
        <p:nvPicPr>
          <p:cNvPr id="4" name="Picture 3"/>
          <p:cNvPicPr>
            <a:picLocks noChangeAspect="1"/>
          </p:cNvPicPr>
          <p:nvPr/>
        </p:nvPicPr>
        <p:blipFill>
          <a:blip r:embed="rId3"/>
          <a:stretch>
            <a:fillRect/>
          </a:stretch>
        </p:blipFill>
        <p:spPr>
          <a:xfrm>
            <a:off x="7467600" y="6364181"/>
            <a:ext cx="1572904" cy="493819"/>
          </a:xfrm>
          <a:prstGeom prst="rect">
            <a:avLst/>
          </a:prstGeom>
        </p:spPr>
      </p:pic>
      <p:sp>
        <p:nvSpPr>
          <p:cNvPr id="5" name="Rectangle 4"/>
          <p:cNvSpPr/>
          <p:nvPr/>
        </p:nvSpPr>
        <p:spPr>
          <a:xfrm>
            <a:off x="2987306" y="-1087954"/>
            <a:ext cx="250581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(birth – end of stage II)</a:t>
            </a:r>
          </a:p>
        </p:txBody>
      </p:sp>
    </p:spTree>
    <p:extLst>
      <p:ext uri="{BB962C8B-B14F-4D97-AF65-F5344CB8AC3E}">
        <p14:creationId xmlns:p14="http://schemas.microsoft.com/office/powerpoint/2010/main" val="1675971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Physical Health (Males)</a:t>
            </a:r>
          </a:p>
        </p:txBody>
      </p:sp>
      <p:pic>
        <p:nvPicPr>
          <p:cNvPr id="4" name="Content Placeholder 3"/>
          <p:cNvPicPr>
            <a:picLocks noGrp="1" noChangeAspect="1"/>
          </p:cNvPicPr>
          <p:nvPr>
            <p:ph idx="1"/>
          </p:nvPr>
        </p:nvPicPr>
        <p:blipFill>
          <a:blip r:embed="rId3"/>
          <a:stretch>
            <a:fillRect/>
          </a:stretch>
        </p:blipFill>
        <p:spPr>
          <a:xfrm>
            <a:off x="0" y="1441191"/>
            <a:ext cx="8958943" cy="5220641"/>
          </a:xfrm>
          <a:prstGeom prst="rect">
            <a:avLst/>
          </a:prstGeom>
        </p:spPr>
      </p:pic>
      <p:grpSp>
        <p:nvGrpSpPr>
          <p:cNvPr id="11" name="Group 10"/>
          <p:cNvGrpSpPr/>
          <p:nvPr/>
        </p:nvGrpSpPr>
        <p:grpSpPr>
          <a:xfrm>
            <a:off x="5257800" y="1981199"/>
            <a:ext cx="884744" cy="4572001"/>
            <a:chOff x="5105400" y="1981201"/>
            <a:chExt cx="842818" cy="4343400"/>
          </a:xfrm>
        </p:grpSpPr>
        <p:sp>
          <p:nvSpPr>
            <p:cNvPr id="5" name="Rectangle 4"/>
            <p:cNvSpPr/>
            <p:nvPr/>
          </p:nvSpPr>
          <p:spPr>
            <a:xfrm>
              <a:off x="5111689" y="1981201"/>
              <a:ext cx="830239" cy="409755"/>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p:cNvSpPr/>
            <p:nvPr/>
          </p:nvSpPr>
          <p:spPr>
            <a:xfrm>
              <a:off x="5111689" y="2735833"/>
              <a:ext cx="830239" cy="409755"/>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5111689" y="3285587"/>
              <a:ext cx="830239" cy="239091"/>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5117979" y="3918999"/>
              <a:ext cx="830239" cy="17066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a:xfrm>
              <a:off x="5105400" y="5341190"/>
              <a:ext cx="830239" cy="983411"/>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pic>
        <p:nvPicPr>
          <p:cNvPr id="3" name="Picture 2"/>
          <p:cNvPicPr>
            <a:picLocks noChangeAspect="1"/>
          </p:cNvPicPr>
          <p:nvPr/>
        </p:nvPicPr>
        <p:blipFill>
          <a:blip r:embed="rId4"/>
          <a:stretch>
            <a:fillRect/>
          </a:stretch>
        </p:blipFill>
        <p:spPr>
          <a:xfrm>
            <a:off x="9296400" y="6391332"/>
            <a:ext cx="1572904" cy="493819"/>
          </a:xfrm>
          <a:prstGeom prst="rect">
            <a:avLst/>
          </a:prstGeom>
        </p:spPr>
      </p:pic>
    </p:spTree>
    <p:extLst>
      <p:ext uri="{BB962C8B-B14F-4D97-AF65-F5344CB8AC3E}">
        <p14:creationId xmlns:p14="http://schemas.microsoft.com/office/powerpoint/2010/main" val="385009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129666-DFA2-D348-9346-AEB7A8071891}"/>
              </a:ext>
            </a:extLst>
          </p:cNvPr>
          <p:cNvSpPr/>
          <p:nvPr/>
        </p:nvSpPr>
        <p:spPr>
          <a:xfrm>
            <a:off x="1" y="857250"/>
            <a:ext cx="3365499" cy="5143500"/>
          </a:xfrm>
          <a:prstGeom prst="rect">
            <a:avLst/>
          </a:prstGeom>
          <a:solidFill>
            <a:srgbClr val="25B5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980865-CC2A-9E42-9C15-47C214E5D612}"/>
              </a:ext>
            </a:extLst>
          </p:cNvPr>
          <p:cNvSpPr>
            <a:spLocks noGrp="1"/>
          </p:cNvSpPr>
          <p:nvPr>
            <p:ph idx="1"/>
          </p:nvPr>
        </p:nvSpPr>
        <p:spPr>
          <a:xfrm>
            <a:off x="379010" y="3308392"/>
            <a:ext cx="2642261" cy="2561717"/>
          </a:xfrm>
        </p:spPr>
        <p:txBody>
          <a:bodyPr>
            <a:normAutofit/>
          </a:bodyPr>
          <a:lstStyle/>
          <a:p>
            <a:pPr marL="0" indent="0">
              <a:buNone/>
            </a:pPr>
            <a:r>
              <a:rPr lang="en-US" sz="1425" dirty="0">
                <a:solidFill>
                  <a:schemeClr val="bg1"/>
                </a:solidFill>
                <a:latin typeface="Avenir Next LT Pro Light" panose="020B0504020202020204" pitchFamily="34" charset="77"/>
              </a:rPr>
              <a:t>Three preschool classrooms that included children with hearing loss (HL) and typically hearing (TH) children between 2.5 and 3.5 years of age participated. </a:t>
            </a:r>
          </a:p>
          <a:p>
            <a:pPr marL="0" indent="0">
              <a:buNone/>
            </a:pPr>
            <a:r>
              <a:rPr lang="en-US" sz="1425" dirty="0">
                <a:solidFill>
                  <a:schemeClr val="bg1"/>
                </a:solidFill>
                <a:latin typeface="Avenir Next LT Pro Light" panose="020B0504020202020204" pitchFamily="34" charset="77"/>
              </a:rPr>
              <a:t>(N = 29, 16 girls, 14 Hispanic) </a:t>
            </a:r>
          </a:p>
          <a:p>
            <a:pPr marL="0" indent="0">
              <a:buNone/>
            </a:pPr>
            <a:endParaRPr lang="en-US" sz="1425" dirty="0">
              <a:latin typeface="Avenir Next LT Pro Light" panose="020B0504020202020204" pitchFamily="34" charset="77"/>
            </a:endParaRPr>
          </a:p>
          <a:p>
            <a:pPr marL="0" indent="0">
              <a:buNone/>
            </a:pPr>
            <a:r>
              <a:rPr lang="en-US" sz="1425" dirty="0">
                <a:solidFill>
                  <a:schemeClr val="bg1"/>
                </a:solidFill>
                <a:latin typeface="Avenir Next LT Pro Light" panose="020B0504020202020204" pitchFamily="34" charset="77"/>
              </a:rPr>
              <a:t>Vocalization data were collected over 34 total observations. </a:t>
            </a:r>
          </a:p>
          <a:p>
            <a:pPr marL="0" indent="0">
              <a:buNone/>
            </a:pPr>
            <a:endParaRPr lang="en-US" sz="1425" dirty="0">
              <a:latin typeface="Avenir Next LT Pro Light" panose="020B0504020202020204" pitchFamily="34" charset="77"/>
            </a:endParaRPr>
          </a:p>
        </p:txBody>
      </p:sp>
      <p:sp>
        <p:nvSpPr>
          <p:cNvPr id="8" name="TextBox 7">
            <a:extLst>
              <a:ext uri="{FF2B5EF4-FFF2-40B4-BE49-F238E27FC236}">
                <a16:creationId xmlns:a16="http://schemas.microsoft.com/office/drawing/2014/main" id="{E8E911E3-7ABB-A148-9F8F-F3DC4A1F319B}"/>
              </a:ext>
            </a:extLst>
          </p:cNvPr>
          <p:cNvSpPr txBox="1"/>
          <p:nvPr/>
        </p:nvSpPr>
        <p:spPr>
          <a:xfrm>
            <a:off x="3488181" y="5624288"/>
            <a:ext cx="5367230" cy="230832"/>
          </a:xfrm>
          <a:prstGeom prst="rect">
            <a:avLst/>
          </a:prstGeom>
          <a:noFill/>
          <a:ln w="9525">
            <a:solidFill>
              <a:schemeClr val="tx1"/>
            </a:solidFill>
          </a:ln>
        </p:spPr>
        <p:txBody>
          <a:bodyPr wrap="square" rtlCol="0">
            <a:spAutoFit/>
          </a:bodyPr>
          <a:lstStyle/>
          <a:p>
            <a:r>
              <a:rPr lang="en-US" sz="900" i="1" dirty="0">
                <a:latin typeface="Times New Roman" panose="02020603050405020304" pitchFamily="18" charset="0"/>
                <a:cs typeface="Times New Roman" panose="02020603050405020304" pitchFamily="18" charset="0"/>
              </a:rPr>
              <a:t>Note.</a:t>
            </a:r>
            <a:r>
              <a:rPr lang="en-US" sz="900" b="1"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HA – Hearing Aid; CI – Cochlear Implant. *One child had both a CI and HA. </a:t>
            </a:r>
          </a:p>
        </p:txBody>
      </p:sp>
      <p:pic>
        <p:nvPicPr>
          <p:cNvPr id="10" name="Picture 9">
            <a:extLst>
              <a:ext uri="{FF2B5EF4-FFF2-40B4-BE49-F238E27FC236}">
                <a16:creationId xmlns:a16="http://schemas.microsoft.com/office/drawing/2014/main" id="{DB657901-B863-3943-B308-7BB0338D6A7D}"/>
              </a:ext>
            </a:extLst>
          </p:cNvPr>
          <p:cNvPicPr>
            <a:picLocks noChangeAspect="1"/>
          </p:cNvPicPr>
          <p:nvPr/>
        </p:nvPicPr>
        <p:blipFill rotWithShape="1">
          <a:blip r:embed="rId2"/>
          <a:srcRect b="9262"/>
          <a:stretch/>
        </p:blipFill>
        <p:spPr>
          <a:xfrm>
            <a:off x="3488181" y="3262286"/>
            <a:ext cx="5367230" cy="2362003"/>
          </a:xfrm>
          <a:prstGeom prst="rect">
            <a:avLst/>
          </a:prstGeom>
        </p:spPr>
      </p:pic>
      <p:pic>
        <p:nvPicPr>
          <p:cNvPr id="7" name="Picture 6">
            <a:extLst>
              <a:ext uri="{FF2B5EF4-FFF2-40B4-BE49-F238E27FC236}">
                <a16:creationId xmlns:a16="http://schemas.microsoft.com/office/drawing/2014/main" id="{532D6BBC-9694-4734-87AA-D06CDD945F09}"/>
              </a:ext>
            </a:extLst>
          </p:cNvPr>
          <p:cNvPicPr>
            <a:picLocks noChangeAspect="1"/>
          </p:cNvPicPr>
          <p:nvPr/>
        </p:nvPicPr>
        <p:blipFill>
          <a:blip r:embed="rId3"/>
          <a:stretch>
            <a:fillRect/>
          </a:stretch>
        </p:blipFill>
        <p:spPr>
          <a:xfrm>
            <a:off x="3400171" y="858635"/>
            <a:ext cx="5879009" cy="1902804"/>
          </a:xfrm>
          <a:prstGeom prst="rect">
            <a:avLst/>
          </a:prstGeom>
        </p:spPr>
      </p:pic>
      <p:grpSp>
        <p:nvGrpSpPr>
          <p:cNvPr id="11" name="Group 10">
            <a:extLst>
              <a:ext uri="{FF2B5EF4-FFF2-40B4-BE49-F238E27FC236}">
                <a16:creationId xmlns:a16="http://schemas.microsoft.com/office/drawing/2014/main" id="{7F3D217E-DD4C-46DF-8FAC-5C597626E82C}"/>
              </a:ext>
            </a:extLst>
          </p:cNvPr>
          <p:cNvGrpSpPr/>
          <p:nvPr/>
        </p:nvGrpSpPr>
        <p:grpSpPr>
          <a:xfrm>
            <a:off x="751663" y="1004861"/>
            <a:ext cx="1724779" cy="2257425"/>
            <a:chOff x="6464595" y="13156871"/>
            <a:chExt cx="1979718" cy="2531744"/>
          </a:xfrm>
        </p:grpSpPr>
        <p:pic>
          <p:nvPicPr>
            <p:cNvPr id="12" name="Picture 11">
              <a:extLst>
                <a:ext uri="{FF2B5EF4-FFF2-40B4-BE49-F238E27FC236}">
                  <a16:creationId xmlns:a16="http://schemas.microsoft.com/office/drawing/2014/main" id="{716C81BF-321F-4829-98A5-98069ED20586}"/>
                </a:ext>
              </a:extLst>
            </p:cNvPr>
            <p:cNvPicPr>
              <a:picLocks noChangeAspect="1"/>
            </p:cNvPicPr>
            <p:nvPr/>
          </p:nvPicPr>
          <p:blipFill rotWithShape="1">
            <a:blip r:embed="rId4">
              <a:extLst>
                <a:ext uri="{28A0092B-C50C-407E-A947-70E740481C1C}">
                  <a14:useLocalDpi xmlns:a14="http://schemas.microsoft.com/office/drawing/2010/main" val="0"/>
                </a:ext>
              </a:extLst>
            </a:blip>
            <a:srcRect l="43048" r="10869"/>
            <a:stretch/>
          </p:blipFill>
          <p:spPr>
            <a:xfrm>
              <a:off x="6464595" y="13156871"/>
              <a:ext cx="1979718" cy="2417905"/>
            </a:xfrm>
            <a:prstGeom prst="rect">
              <a:avLst/>
            </a:prstGeom>
          </p:spPr>
        </p:pic>
        <p:pic>
          <p:nvPicPr>
            <p:cNvPr id="13" name="Picture 12">
              <a:extLst>
                <a:ext uri="{FF2B5EF4-FFF2-40B4-BE49-F238E27FC236}">
                  <a16:creationId xmlns:a16="http://schemas.microsoft.com/office/drawing/2014/main" id="{0BEB1A7C-5EEE-48A0-A7EA-9F2772D9046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462" b="85231" l="4789" r="94085"/>
                      </a14:imgEffect>
                    </a14:imgLayer>
                  </a14:imgProps>
                </a:ext>
                <a:ext uri="{28A0092B-C50C-407E-A947-70E740481C1C}">
                  <a14:useLocalDpi xmlns:a14="http://schemas.microsoft.com/office/drawing/2010/main" val="0"/>
                </a:ext>
              </a:extLst>
            </a:blip>
            <a:srcRect l="5280" t="11011" r="4726" b="13491"/>
            <a:stretch/>
          </p:blipFill>
          <p:spPr bwMode="auto">
            <a:xfrm rot="355776">
              <a:off x="7576062" y="15224449"/>
              <a:ext cx="651562" cy="464166"/>
            </a:xfrm>
            <a:prstGeom prst="rect">
              <a:avLst/>
            </a:prstGeom>
            <a:ln>
              <a:noFill/>
            </a:ln>
            <a:extLst>
              <a:ext uri="{53640926-AAD7-44d8-BBD7-CCE9431645EC}">
                <a14:shadowObscured xmlns="" xmlns:a14="http://schemas.microsoft.com/office/drawing/2010/main"/>
              </a:ext>
            </a:extLst>
          </p:spPr>
        </p:pic>
      </p:grpSp>
    </p:spTree>
    <p:extLst>
      <p:ext uri="{BB962C8B-B14F-4D97-AF65-F5344CB8AC3E}">
        <p14:creationId xmlns:p14="http://schemas.microsoft.com/office/powerpoint/2010/main" val="1284870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Physical Health (Females)</a:t>
            </a:r>
          </a:p>
        </p:txBody>
      </p:sp>
      <p:pic>
        <p:nvPicPr>
          <p:cNvPr id="5" name="Content Placeholder 4"/>
          <p:cNvPicPr>
            <a:picLocks noGrp="1" noChangeAspect="1"/>
          </p:cNvPicPr>
          <p:nvPr>
            <p:ph idx="1"/>
          </p:nvPr>
        </p:nvPicPr>
        <p:blipFill>
          <a:blip r:embed="rId3"/>
          <a:stretch>
            <a:fillRect/>
          </a:stretch>
        </p:blipFill>
        <p:spPr>
          <a:xfrm>
            <a:off x="742299" y="1774825"/>
            <a:ext cx="7659401" cy="4625975"/>
          </a:xfrm>
          <a:prstGeom prst="rect">
            <a:avLst/>
          </a:prstGeom>
        </p:spPr>
      </p:pic>
      <p:sp>
        <p:nvSpPr>
          <p:cNvPr id="6" name="Rectangle 5"/>
          <p:cNvSpPr/>
          <p:nvPr/>
        </p:nvSpPr>
        <p:spPr>
          <a:xfrm>
            <a:off x="5334000" y="2819400"/>
            <a:ext cx="609600" cy="1524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4778178" y="7700913"/>
            <a:ext cx="609600" cy="1524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4781320" y="8925219"/>
            <a:ext cx="609600" cy="3810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a:xfrm>
            <a:off x="4778178" y="10058400"/>
            <a:ext cx="609600" cy="23331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3" name="Picture 2"/>
          <p:cNvPicPr>
            <a:picLocks noChangeAspect="1"/>
          </p:cNvPicPr>
          <p:nvPr/>
        </p:nvPicPr>
        <p:blipFill>
          <a:blip r:embed="rId4"/>
          <a:stretch>
            <a:fillRect/>
          </a:stretch>
        </p:blipFill>
        <p:spPr>
          <a:xfrm>
            <a:off x="7571096" y="6380967"/>
            <a:ext cx="1572904" cy="493819"/>
          </a:xfrm>
          <a:prstGeom prst="rect">
            <a:avLst/>
          </a:prstGeom>
        </p:spPr>
      </p:pic>
    </p:spTree>
    <p:extLst>
      <p:ext uri="{BB962C8B-B14F-4D97-AF65-F5344CB8AC3E}">
        <p14:creationId xmlns:p14="http://schemas.microsoft.com/office/powerpoint/2010/main" val="3483300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Positive Health Care &amp; Health Indicators for Males</a:t>
            </a:r>
          </a:p>
        </p:txBody>
      </p:sp>
      <p:pic>
        <p:nvPicPr>
          <p:cNvPr id="4" name="Content Placeholder 3"/>
          <p:cNvPicPr>
            <a:picLocks noGrp="1" noChangeAspect="1"/>
          </p:cNvPicPr>
          <p:nvPr>
            <p:ph idx="1"/>
          </p:nvPr>
        </p:nvPicPr>
        <p:blipFill>
          <a:blip r:embed="rId3"/>
          <a:stretch>
            <a:fillRect/>
          </a:stretch>
        </p:blipFill>
        <p:spPr>
          <a:xfrm>
            <a:off x="457200" y="1981200"/>
            <a:ext cx="8229600" cy="4147625"/>
          </a:xfrm>
          <a:prstGeom prst="rect">
            <a:avLst/>
          </a:prstGeom>
        </p:spPr>
      </p:pic>
      <p:sp>
        <p:nvSpPr>
          <p:cNvPr id="5" name="Rectangle 4"/>
          <p:cNvSpPr/>
          <p:nvPr/>
        </p:nvSpPr>
        <p:spPr>
          <a:xfrm>
            <a:off x="5105400" y="2590800"/>
            <a:ext cx="609600" cy="6858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p:cNvSpPr/>
          <p:nvPr/>
        </p:nvSpPr>
        <p:spPr>
          <a:xfrm>
            <a:off x="5091629" y="3534578"/>
            <a:ext cx="609600" cy="1189822"/>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5110909" y="5106924"/>
            <a:ext cx="609600" cy="3810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5105400" y="5562600"/>
            <a:ext cx="609600" cy="429847"/>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3" name="Picture 2"/>
          <p:cNvPicPr>
            <a:picLocks noChangeAspect="1"/>
          </p:cNvPicPr>
          <p:nvPr/>
        </p:nvPicPr>
        <p:blipFill>
          <a:blip r:embed="rId4"/>
          <a:stretch>
            <a:fillRect/>
          </a:stretch>
        </p:blipFill>
        <p:spPr>
          <a:xfrm>
            <a:off x="7566921" y="6331822"/>
            <a:ext cx="1572904" cy="493819"/>
          </a:xfrm>
          <a:prstGeom prst="rect">
            <a:avLst/>
          </a:prstGeom>
        </p:spPr>
      </p:pic>
    </p:spTree>
    <p:extLst>
      <p:ext uri="{BB962C8B-B14F-4D97-AF65-F5344CB8AC3E}">
        <p14:creationId xmlns:p14="http://schemas.microsoft.com/office/powerpoint/2010/main" val="4005488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Health Care &amp; Physical Development (Females)</a:t>
            </a:r>
          </a:p>
        </p:txBody>
      </p:sp>
      <p:pic>
        <p:nvPicPr>
          <p:cNvPr id="4" name="Content Placeholder 3"/>
          <p:cNvPicPr>
            <a:picLocks noGrp="1" noChangeAspect="1"/>
          </p:cNvPicPr>
          <p:nvPr>
            <p:ph idx="1"/>
          </p:nvPr>
        </p:nvPicPr>
        <p:blipFill>
          <a:blip r:embed="rId3"/>
          <a:stretch>
            <a:fillRect/>
          </a:stretch>
        </p:blipFill>
        <p:spPr>
          <a:xfrm>
            <a:off x="457200" y="1905000"/>
            <a:ext cx="8229600" cy="4105094"/>
          </a:xfrm>
          <a:prstGeom prst="rect">
            <a:avLst/>
          </a:prstGeom>
        </p:spPr>
      </p:pic>
      <p:sp>
        <p:nvSpPr>
          <p:cNvPr id="5" name="Rectangle 4"/>
          <p:cNvSpPr/>
          <p:nvPr/>
        </p:nvSpPr>
        <p:spPr>
          <a:xfrm>
            <a:off x="5181600" y="3576547"/>
            <a:ext cx="609600" cy="23345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p:cNvSpPr/>
          <p:nvPr/>
        </p:nvSpPr>
        <p:spPr>
          <a:xfrm>
            <a:off x="5181600" y="3978663"/>
            <a:ext cx="609600" cy="23345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3" name="Picture 2"/>
          <p:cNvPicPr>
            <a:picLocks noChangeAspect="1"/>
          </p:cNvPicPr>
          <p:nvPr/>
        </p:nvPicPr>
        <p:blipFill>
          <a:blip r:embed="rId4"/>
          <a:stretch>
            <a:fillRect/>
          </a:stretch>
        </p:blipFill>
        <p:spPr>
          <a:xfrm>
            <a:off x="7551263" y="6260008"/>
            <a:ext cx="1572904" cy="493819"/>
          </a:xfrm>
          <a:prstGeom prst="rect">
            <a:avLst/>
          </a:prstGeom>
        </p:spPr>
      </p:pic>
    </p:spTree>
    <p:extLst>
      <p:ext uri="{BB962C8B-B14F-4D97-AF65-F5344CB8AC3E}">
        <p14:creationId xmlns:p14="http://schemas.microsoft.com/office/powerpoint/2010/main" val="1368375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BMI (Males)</a:t>
            </a:r>
          </a:p>
        </p:txBody>
      </p:sp>
      <p:sp>
        <p:nvSpPr>
          <p:cNvPr id="3" name="Content Placeholder 2"/>
          <p:cNvSpPr>
            <a:spLocks noGrp="1"/>
          </p:cNvSpPr>
          <p:nvPr>
            <p:ph idx="1"/>
          </p:nvPr>
        </p:nvSpPr>
        <p:spPr>
          <a:xfrm>
            <a:off x="466595" y="1524000"/>
            <a:ext cx="8229600" cy="4625609"/>
          </a:xfrm>
        </p:spPr>
        <p:txBody>
          <a:bodyPr/>
          <a:lstStyle/>
          <a:p>
            <a:endParaRPr lang="en-US" dirty="0"/>
          </a:p>
          <a:p>
            <a:endParaRPr lang="en-US" dirty="0"/>
          </a:p>
          <a:p>
            <a:pPr marL="118872" indent="0">
              <a:buNone/>
            </a:pPr>
            <a:endParaRPr lang="en-US" dirty="0"/>
          </a:p>
          <a:p>
            <a:endParaRPr lang="en-US" dirty="0"/>
          </a:p>
        </p:txBody>
      </p:sp>
      <p:pic>
        <p:nvPicPr>
          <p:cNvPr id="6" name="Picture 5"/>
          <p:cNvPicPr>
            <a:picLocks noChangeAspect="1"/>
          </p:cNvPicPr>
          <p:nvPr/>
        </p:nvPicPr>
        <p:blipFill>
          <a:blip r:embed="rId3"/>
          <a:stretch>
            <a:fillRect/>
          </a:stretch>
        </p:blipFill>
        <p:spPr>
          <a:xfrm>
            <a:off x="228600" y="1989387"/>
            <a:ext cx="6858000" cy="4296923"/>
          </a:xfrm>
          <a:prstGeom prst="rect">
            <a:avLst/>
          </a:prstGeom>
        </p:spPr>
      </p:pic>
      <p:sp>
        <p:nvSpPr>
          <p:cNvPr id="7" name="TextBox 6"/>
          <p:cNvSpPr txBox="1"/>
          <p:nvPr/>
        </p:nvSpPr>
        <p:spPr>
          <a:xfrm>
            <a:off x="7086600" y="2743200"/>
            <a:ext cx="16002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males 0-4yrs</a:t>
            </a:r>
          </a:p>
        </p:txBody>
      </p:sp>
      <p:sp>
        <p:nvSpPr>
          <p:cNvPr id="8" name="TextBox 7"/>
          <p:cNvSpPr txBox="1"/>
          <p:nvPr/>
        </p:nvSpPr>
        <p:spPr>
          <a:xfrm>
            <a:off x="7095995" y="4724400"/>
            <a:ext cx="16002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males 2-8yrs</a:t>
            </a:r>
          </a:p>
        </p:txBody>
      </p:sp>
      <p:sp>
        <p:nvSpPr>
          <p:cNvPr id="12" name="Freeform 11"/>
          <p:cNvSpPr/>
          <p:nvPr/>
        </p:nvSpPr>
        <p:spPr>
          <a:xfrm>
            <a:off x="787021" y="4026090"/>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Freeform 13"/>
          <p:cNvSpPr/>
          <p:nvPr/>
        </p:nvSpPr>
        <p:spPr>
          <a:xfrm>
            <a:off x="787020" y="6190887"/>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Freeform 14"/>
          <p:cNvSpPr/>
          <p:nvPr/>
        </p:nvSpPr>
        <p:spPr>
          <a:xfrm>
            <a:off x="368490" y="3038901"/>
            <a:ext cx="1937982" cy="508316"/>
          </a:xfrm>
          <a:custGeom>
            <a:avLst/>
            <a:gdLst>
              <a:gd name="connsiteX0" fmla="*/ 0 w 1937982"/>
              <a:gd name="connsiteY0" fmla="*/ 441278 h 508316"/>
              <a:gd name="connsiteX1" fmla="*/ 36394 w 1937982"/>
              <a:gd name="connsiteY1" fmla="*/ 450377 h 508316"/>
              <a:gd name="connsiteX2" fmla="*/ 63689 w 1937982"/>
              <a:gd name="connsiteY2" fmla="*/ 468574 h 508316"/>
              <a:gd name="connsiteX3" fmla="*/ 118280 w 1937982"/>
              <a:gd name="connsiteY3" fmla="*/ 477672 h 508316"/>
              <a:gd name="connsiteX4" fmla="*/ 159223 w 1937982"/>
              <a:gd name="connsiteY4" fmla="*/ 486771 h 508316"/>
              <a:gd name="connsiteX5" fmla="*/ 172871 w 1937982"/>
              <a:gd name="connsiteY5" fmla="*/ 491320 h 508316"/>
              <a:gd name="connsiteX6" fmla="*/ 204716 w 1937982"/>
              <a:gd name="connsiteY6" fmla="*/ 495869 h 508316"/>
              <a:gd name="connsiteX7" fmla="*/ 232011 w 1937982"/>
              <a:gd name="connsiteY7" fmla="*/ 500418 h 508316"/>
              <a:gd name="connsiteX8" fmla="*/ 291152 w 1937982"/>
              <a:gd name="connsiteY8" fmla="*/ 500418 h 508316"/>
              <a:gd name="connsiteX9" fmla="*/ 300250 w 1937982"/>
              <a:gd name="connsiteY9" fmla="*/ 473123 h 508316"/>
              <a:gd name="connsiteX10" fmla="*/ 313898 w 1937982"/>
              <a:gd name="connsiteY10" fmla="*/ 464024 h 508316"/>
              <a:gd name="connsiteX11" fmla="*/ 336644 w 1937982"/>
              <a:gd name="connsiteY11" fmla="*/ 432180 h 508316"/>
              <a:gd name="connsiteX12" fmla="*/ 354841 w 1937982"/>
              <a:gd name="connsiteY12" fmla="*/ 404884 h 508316"/>
              <a:gd name="connsiteX13" fmla="*/ 382137 w 1937982"/>
              <a:gd name="connsiteY13" fmla="*/ 377589 h 508316"/>
              <a:gd name="connsiteX14" fmla="*/ 404883 w 1937982"/>
              <a:gd name="connsiteY14" fmla="*/ 345744 h 508316"/>
              <a:gd name="connsiteX15" fmla="*/ 423080 w 1937982"/>
              <a:gd name="connsiteY15" fmla="*/ 327547 h 508316"/>
              <a:gd name="connsiteX16" fmla="*/ 436728 w 1937982"/>
              <a:gd name="connsiteY16" fmla="*/ 300251 h 508316"/>
              <a:gd name="connsiteX17" fmla="*/ 441277 w 1937982"/>
              <a:gd name="connsiteY17" fmla="*/ 286603 h 508316"/>
              <a:gd name="connsiteX18" fmla="*/ 459474 w 1937982"/>
              <a:gd name="connsiteY18" fmla="*/ 259308 h 508316"/>
              <a:gd name="connsiteX19" fmla="*/ 482220 w 1937982"/>
              <a:gd name="connsiteY19" fmla="*/ 218365 h 508316"/>
              <a:gd name="connsiteX20" fmla="*/ 491319 w 1937982"/>
              <a:gd name="connsiteY20" fmla="*/ 204717 h 508316"/>
              <a:gd name="connsiteX21" fmla="*/ 545910 w 1937982"/>
              <a:gd name="connsiteY21" fmla="*/ 181971 h 508316"/>
              <a:gd name="connsiteX22" fmla="*/ 559558 w 1937982"/>
              <a:gd name="connsiteY22" fmla="*/ 177421 h 508316"/>
              <a:gd name="connsiteX23" fmla="*/ 573206 w 1937982"/>
              <a:gd name="connsiteY23" fmla="*/ 172872 h 508316"/>
              <a:gd name="connsiteX24" fmla="*/ 586853 w 1937982"/>
              <a:gd name="connsiteY24" fmla="*/ 163774 h 508316"/>
              <a:gd name="connsiteX25" fmla="*/ 618698 w 1937982"/>
              <a:gd name="connsiteY25" fmla="*/ 154675 h 508316"/>
              <a:gd name="connsiteX26" fmla="*/ 677838 w 1937982"/>
              <a:gd name="connsiteY26" fmla="*/ 145577 h 508316"/>
              <a:gd name="connsiteX27" fmla="*/ 736979 w 1937982"/>
              <a:gd name="connsiteY27" fmla="*/ 136478 h 508316"/>
              <a:gd name="connsiteX28" fmla="*/ 768823 w 1937982"/>
              <a:gd name="connsiteY28" fmla="*/ 127380 h 508316"/>
              <a:gd name="connsiteX29" fmla="*/ 787020 w 1937982"/>
              <a:gd name="connsiteY29" fmla="*/ 122830 h 508316"/>
              <a:gd name="connsiteX30" fmla="*/ 800668 w 1937982"/>
              <a:gd name="connsiteY30" fmla="*/ 113732 h 508316"/>
              <a:gd name="connsiteX31" fmla="*/ 846161 w 1937982"/>
              <a:gd name="connsiteY31" fmla="*/ 104633 h 508316"/>
              <a:gd name="connsiteX32" fmla="*/ 868907 w 1937982"/>
              <a:gd name="connsiteY32" fmla="*/ 100084 h 508316"/>
              <a:gd name="connsiteX33" fmla="*/ 887104 w 1937982"/>
              <a:gd name="connsiteY33" fmla="*/ 95535 h 508316"/>
              <a:gd name="connsiteX34" fmla="*/ 1055426 w 1937982"/>
              <a:gd name="connsiteY34" fmla="*/ 90986 h 508316"/>
              <a:gd name="connsiteX35" fmla="*/ 1201003 w 1937982"/>
              <a:gd name="connsiteY35" fmla="*/ 72789 h 508316"/>
              <a:gd name="connsiteX36" fmla="*/ 1214650 w 1937982"/>
              <a:gd name="connsiteY36" fmla="*/ 68239 h 508316"/>
              <a:gd name="connsiteX37" fmla="*/ 1264692 w 1937982"/>
              <a:gd name="connsiteY37" fmla="*/ 59141 h 508316"/>
              <a:gd name="connsiteX38" fmla="*/ 1278340 w 1937982"/>
              <a:gd name="connsiteY38" fmla="*/ 54592 h 508316"/>
              <a:gd name="connsiteX39" fmla="*/ 1301086 w 1937982"/>
              <a:gd name="connsiteY39" fmla="*/ 45493 h 508316"/>
              <a:gd name="connsiteX40" fmla="*/ 1328382 w 1937982"/>
              <a:gd name="connsiteY40" fmla="*/ 40944 h 508316"/>
              <a:gd name="connsiteX41" fmla="*/ 1355677 w 1937982"/>
              <a:gd name="connsiteY41" fmla="*/ 31845 h 508316"/>
              <a:gd name="connsiteX42" fmla="*/ 1369325 w 1937982"/>
              <a:gd name="connsiteY42" fmla="*/ 27296 h 508316"/>
              <a:gd name="connsiteX43" fmla="*/ 1405719 w 1937982"/>
              <a:gd name="connsiteY43" fmla="*/ 18198 h 508316"/>
              <a:gd name="connsiteX44" fmla="*/ 1419367 w 1937982"/>
              <a:gd name="connsiteY44" fmla="*/ 13648 h 508316"/>
              <a:gd name="connsiteX45" fmla="*/ 1437564 w 1937982"/>
              <a:gd name="connsiteY45" fmla="*/ 9099 h 508316"/>
              <a:gd name="connsiteX46" fmla="*/ 1464859 w 1937982"/>
              <a:gd name="connsiteY46" fmla="*/ 0 h 508316"/>
              <a:gd name="connsiteX47" fmla="*/ 1783307 w 1937982"/>
              <a:gd name="connsiteY47" fmla="*/ 4550 h 508316"/>
              <a:gd name="connsiteX48" fmla="*/ 1937982 w 1937982"/>
              <a:gd name="connsiteY48" fmla="*/ 9099 h 50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37982" h="508316">
                <a:moveTo>
                  <a:pt x="0" y="441278"/>
                </a:moveTo>
                <a:cubicBezTo>
                  <a:pt x="3286" y="441935"/>
                  <a:pt x="30396" y="446379"/>
                  <a:pt x="36394" y="450377"/>
                </a:cubicBezTo>
                <a:cubicBezTo>
                  <a:pt x="58028" y="464800"/>
                  <a:pt x="40512" y="463938"/>
                  <a:pt x="63689" y="468574"/>
                </a:cubicBezTo>
                <a:cubicBezTo>
                  <a:pt x="81779" y="472192"/>
                  <a:pt x="100779" y="471839"/>
                  <a:pt x="118280" y="477672"/>
                </a:cubicBezTo>
                <a:cubicBezTo>
                  <a:pt x="149004" y="487912"/>
                  <a:pt x="111185" y="476095"/>
                  <a:pt x="159223" y="486771"/>
                </a:cubicBezTo>
                <a:cubicBezTo>
                  <a:pt x="163904" y="487811"/>
                  <a:pt x="168169" y="490380"/>
                  <a:pt x="172871" y="491320"/>
                </a:cubicBezTo>
                <a:cubicBezTo>
                  <a:pt x="183386" y="493423"/>
                  <a:pt x="194118" y="494239"/>
                  <a:pt x="204716" y="495869"/>
                </a:cubicBezTo>
                <a:cubicBezTo>
                  <a:pt x="213833" y="497271"/>
                  <a:pt x="222913" y="498902"/>
                  <a:pt x="232011" y="500418"/>
                </a:cubicBezTo>
                <a:cubicBezTo>
                  <a:pt x="251778" y="507008"/>
                  <a:pt x="267388" y="514280"/>
                  <a:pt x="291152" y="500418"/>
                </a:cubicBezTo>
                <a:cubicBezTo>
                  <a:pt x="299436" y="495586"/>
                  <a:pt x="292270" y="478443"/>
                  <a:pt x="300250" y="473123"/>
                </a:cubicBezTo>
                <a:lnTo>
                  <a:pt x="313898" y="464024"/>
                </a:lnTo>
                <a:cubicBezTo>
                  <a:pt x="343523" y="419591"/>
                  <a:pt x="297085" y="488695"/>
                  <a:pt x="336644" y="432180"/>
                </a:cubicBezTo>
                <a:cubicBezTo>
                  <a:pt x="342915" y="423221"/>
                  <a:pt x="347109" y="412616"/>
                  <a:pt x="354841" y="404884"/>
                </a:cubicBezTo>
                <a:cubicBezTo>
                  <a:pt x="363940" y="395786"/>
                  <a:pt x="375000" y="388295"/>
                  <a:pt x="382137" y="377589"/>
                </a:cubicBezTo>
                <a:cubicBezTo>
                  <a:pt x="388933" y="367395"/>
                  <a:pt x="396979" y="354777"/>
                  <a:pt x="404883" y="345744"/>
                </a:cubicBezTo>
                <a:cubicBezTo>
                  <a:pt x="410532" y="339288"/>
                  <a:pt x="417014" y="333613"/>
                  <a:pt x="423080" y="327547"/>
                </a:cubicBezTo>
                <a:cubicBezTo>
                  <a:pt x="434514" y="293243"/>
                  <a:pt x="419090" y="335527"/>
                  <a:pt x="436728" y="300251"/>
                </a:cubicBezTo>
                <a:cubicBezTo>
                  <a:pt x="438873" y="295962"/>
                  <a:pt x="438948" y="290795"/>
                  <a:pt x="441277" y="286603"/>
                </a:cubicBezTo>
                <a:cubicBezTo>
                  <a:pt x="446587" y="277044"/>
                  <a:pt x="456016" y="269682"/>
                  <a:pt x="459474" y="259308"/>
                </a:cubicBezTo>
                <a:cubicBezTo>
                  <a:pt x="467481" y="235286"/>
                  <a:pt x="461363" y="249650"/>
                  <a:pt x="482220" y="218365"/>
                </a:cubicBezTo>
                <a:cubicBezTo>
                  <a:pt x="485253" y="213816"/>
                  <a:pt x="486770" y="207750"/>
                  <a:pt x="491319" y="204717"/>
                </a:cubicBezTo>
                <a:cubicBezTo>
                  <a:pt x="516937" y="187637"/>
                  <a:pt x="499778" y="197348"/>
                  <a:pt x="545910" y="181971"/>
                </a:cubicBezTo>
                <a:lnTo>
                  <a:pt x="559558" y="177421"/>
                </a:lnTo>
                <a:lnTo>
                  <a:pt x="573206" y="172872"/>
                </a:lnTo>
                <a:cubicBezTo>
                  <a:pt x="577755" y="169839"/>
                  <a:pt x="581963" y="166219"/>
                  <a:pt x="586853" y="163774"/>
                </a:cubicBezTo>
                <a:cubicBezTo>
                  <a:pt x="592638" y="160882"/>
                  <a:pt x="613834" y="155648"/>
                  <a:pt x="618698" y="154675"/>
                </a:cubicBezTo>
                <a:cubicBezTo>
                  <a:pt x="634476" y="151520"/>
                  <a:pt x="662546" y="147761"/>
                  <a:pt x="677838" y="145577"/>
                </a:cubicBezTo>
                <a:cubicBezTo>
                  <a:pt x="709501" y="135021"/>
                  <a:pt x="675409" y="145273"/>
                  <a:pt x="736979" y="136478"/>
                </a:cubicBezTo>
                <a:cubicBezTo>
                  <a:pt x="751199" y="134447"/>
                  <a:pt x="755862" y="131083"/>
                  <a:pt x="768823" y="127380"/>
                </a:cubicBezTo>
                <a:cubicBezTo>
                  <a:pt x="774835" y="125662"/>
                  <a:pt x="780954" y="124347"/>
                  <a:pt x="787020" y="122830"/>
                </a:cubicBezTo>
                <a:cubicBezTo>
                  <a:pt x="791569" y="119797"/>
                  <a:pt x="795778" y="116177"/>
                  <a:pt x="800668" y="113732"/>
                </a:cubicBezTo>
                <a:cubicBezTo>
                  <a:pt x="813746" y="107194"/>
                  <a:pt x="833590" y="106728"/>
                  <a:pt x="846161" y="104633"/>
                </a:cubicBezTo>
                <a:cubicBezTo>
                  <a:pt x="853788" y="103362"/>
                  <a:pt x="861359" y="101761"/>
                  <a:pt x="868907" y="100084"/>
                </a:cubicBezTo>
                <a:cubicBezTo>
                  <a:pt x="875010" y="98728"/>
                  <a:pt x="880859" y="95840"/>
                  <a:pt x="887104" y="95535"/>
                </a:cubicBezTo>
                <a:cubicBezTo>
                  <a:pt x="943165" y="92800"/>
                  <a:pt x="999319" y="92502"/>
                  <a:pt x="1055426" y="90986"/>
                </a:cubicBezTo>
                <a:cubicBezTo>
                  <a:pt x="1120236" y="69382"/>
                  <a:pt x="1073159" y="82623"/>
                  <a:pt x="1201003" y="72789"/>
                </a:cubicBezTo>
                <a:cubicBezTo>
                  <a:pt x="1205552" y="71272"/>
                  <a:pt x="1209948" y="69179"/>
                  <a:pt x="1214650" y="68239"/>
                </a:cubicBezTo>
                <a:cubicBezTo>
                  <a:pt x="1257618" y="59645"/>
                  <a:pt x="1233216" y="68134"/>
                  <a:pt x="1264692" y="59141"/>
                </a:cubicBezTo>
                <a:cubicBezTo>
                  <a:pt x="1269303" y="57824"/>
                  <a:pt x="1273850" y="56276"/>
                  <a:pt x="1278340" y="54592"/>
                </a:cubicBezTo>
                <a:cubicBezTo>
                  <a:pt x="1285986" y="51725"/>
                  <a:pt x="1293208" y="47642"/>
                  <a:pt x="1301086" y="45493"/>
                </a:cubicBezTo>
                <a:cubicBezTo>
                  <a:pt x="1309985" y="43066"/>
                  <a:pt x="1319283" y="42460"/>
                  <a:pt x="1328382" y="40944"/>
                </a:cubicBezTo>
                <a:lnTo>
                  <a:pt x="1355677" y="31845"/>
                </a:lnTo>
                <a:cubicBezTo>
                  <a:pt x="1360226" y="30329"/>
                  <a:pt x="1364673" y="28459"/>
                  <a:pt x="1369325" y="27296"/>
                </a:cubicBezTo>
                <a:cubicBezTo>
                  <a:pt x="1381456" y="24263"/>
                  <a:pt x="1393856" y="22153"/>
                  <a:pt x="1405719" y="18198"/>
                </a:cubicBezTo>
                <a:cubicBezTo>
                  <a:pt x="1410268" y="16681"/>
                  <a:pt x="1414756" y="14965"/>
                  <a:pt x="1419367" y="13648"/>
                </a:cubicBezTo>
                <a:cubicBezTo>
                  <a:pt x="1425379" y="11930"/>
                  <a:pt x="1431575" y="10896"/>
                  <a:pt x="1437564" y="9099"/>
                </a:cubicBezTo>
                <a:cubicBezTo>
                  <a:pt x="1446750" y="6343"/>
                  <a:pt x="1464859" y="0"/>
                  <a:pt x="1464859" y="0"/>
                </a:cubicBezTo>
                <a:lnTo>
                  <a:pt x="1783307" y="4550"/>
                </a:lnTo>
                <a:cubicBezTo>
                  <a:pt x="2022107" y="9424"/>
                  <a:pt x="1846285" y="9099"/>
                  <a:pt x="1937982" y="9099"/>
                </a:cubicBezTo>
              </a:path>
            </a:pathLst>
          </a:custGeom>
          <a:noFill/>
          <a:ln>
            <a:solidFill>
              <a:srgbClr val="FF000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6" name="Freeform 15"/>
          <p:cNvSpPr/>
          <p:nvPr/>
        </p:nvSpPr>
        <p:spPr>
          <a:xfrm>
            <a:off x="382137" y="5245290"/>
            <a:ext cx="1910687" cy="491319"/>
          </a:xfrm>
          <a:custGeom>
            <a:avLst/>
            <a:gdLst>
              <a:gd name="connsiteX0" fmla="*/ 0 w 1910687"/>
              <a:gd name="connsiteY0" fmla="*/ 491319 h 491319"/>
              <a:gd name="connsiteX1" fmla="*/ 100084 w 1910687"/>
              <a:gd name="connsiteY1" fmla="*/ 450376 h 491319"/>
              <a:gd name="connsiteX2" fmla="*/ 113732 w 1910687"/>
              <a:gd name="connsiteY2" fmla="*/ 445826 h 491319"/>
              <a:gd name="connsiteX3" fmla="*/ 127379 w 1910687"/>
              <a:gd name="connsiteY3" fmla="*/ 432179 h 491319"/>
              <a:gd name="connsiteX4" fmla="*/ 154675 w 1910687"/>
              <a:gd name="connsiteY4" fmla="*/ 418531 h 491319"/>
              <a:gd name="connsiteX5" fmla="*/ 204717 w 1910687"/>
              <a:gd name="connsiteY5" fmla="*/ 400334 h 491319"/>
              <a:gd name="connsiteX6" fmla="*/ 227463 w 1910687"/>
              <a:gd name="connsiteY6" fmla="*/ 391235 h 491319"/>
              <a:gd name="connsiteX7" fmla="*/ 245660 w 1910687"/>
              <a:gd name="connsiteY7" fmla="*/ 382137 h 491319"/>
              <a:gd name="connsiteX8" fmla="*/ 272956 w 1910687"/>
              <a:gd name="connsiteY8" fmla="*/ 373038 h 491319"/>
              <a:gd name="connsiteX9" fmla="*/ 300251 w 1910687"/>
              <a:gd name="connsiteY9" fmla="*/ 359391 h 491319"/>
              <a:gd name="connsiteX10" fmla="*/ 327547 w 1910687"/>
              <a:gd name="connsiteY10" fmla="*/ 341194 h 491319"/>
              <a:gd name="connsiteX11" fmla="*/ 341194 w 1910687"/>
              <a:gd name="connsiteY11" fmla="*/ 336644 h 491319"/>
              <a:gd name="connsiteX12" fmla="*/ 377588 w 1910687"/>
              <a:gd name="connsiteY12" fmla="*/ 318447 h 491319"/>
              <a:gd name="connsiteX13" fmla="*/ 391236 w 1910687"/>
              <a:gd name="connsiteY13" fmla="*/ 313898 h 491319"/>
              <a:gd name="connsiteX14" fmla="*/ 404884 w 1910687"/>
              <a:gd name="connsiteY14" fmla="*/ 304800 h 491319"/>
              <a:gd name="connsiteX15" fmla="*/ 427630 w 1910687"/>
              <a:gd name="connsiteY15" fmla="*/ 300250 h 491319"/>
              <a:gd name="connsiteX16" fmla="*/ 441278 w 1910687"/>
              <a:gd name="connsiteY16" fmla="*/ 295701 h 491319"/>
              <a:gd name="connsiteX17" fmla="*/ 473123 w 1910687"/>
              <a:gd name="connsiteY17" fmla="*/ 286603 h 491319"/>
              <a:gd name="connsiteX18" fmla="*/ 500418 w 1910687"/>
              <a:gd name="connsiteY18" fmla="*/ 272955 h 491319"/>
              <a:gd name="connsiteX19" fmla="*/ 518615 w 1910687"/>
              <a:gd name="connsiteY19" fmla="*/ 263856 h 491319"/>
              <a:gd name="connsiteX20" fmla="*/ 550460 w 1910687"/>
              <a:gd name="connsiteY20" fmla="*/ 254758 h 491319"/>
              <a:gd name="connsiteX21" fmla="*/ 586854 w 1910687"/>
              <a:gd name="connsiteY21" fmla="*/ 236561 h 491319"/>
              <a:gd name="connsiteX22" fmla="*/ 627797 w 1910687"/>
              <a:gd name="connsiteY22" fmla="*/ 227462 h 491319"/>
              <a:gd name="connsiteX23" fmla="*/ 659642 w 1910687"/>
              <a:gd name="connsiteY23" fmla="*/ 213814 h 491319"/>
              <a:gd name="connsiteX24" fmla="*/ 682388 w 1910687"/>
              <a:gd name="connsiteY24" fmla="*/ 204716 h 491319"/>
              <a:gd name="connsiteX25" fmla="*/ 928048 w 1910687"/>
              <a:gd name="connsiteY25" fmla="*/ 209265 h 491319"/>
              <a:gd name="connsiteX26" fmla="*/ 1046329 w 1910687"/>
              <a:gd name="connsiteY26" fmla="*/ 209265 h 491319"/>
              <a:gd name="connsiteX27" fmla="*/ 1087272 w 1910687"/>
              <a:gd name="connsiteY27" fmla="*/ 191068 h 491319"/>
              <a:gd name="connsiteX28" fmla="*/ 1100920 w 1910687"/>
              <a:gd name="connsiteY28" fmla="*/ 186519 h 491319"/>
              <a:gd name="connsiteX29" fmla="*/ 1119117 w 1910687"/>
              <a:gd name="connsiteY29" fmla="*/ 172871 h 491319"/>
              <a:gd name="connsiteX30" fmla="*/ 1173708 w 1910687"/>
              <a:gd name="connsiteY30" fmla="*/ 163773 h 491319"/>
              <a:gd name="connsiteX31" fmla="*/ 1241947 w 1910687"/>
              <a:gd name="connsiteY31" fmla="*/ 154674 h 491319"/>
              <a:gd name="connsiteX32" fmla="*/ 1291988 w 1910687"/>
              <a:gd name="connsiteY32" fmla="*/ 145576 h 491319"/>
              <a:gd name="connsiteX33" fmla="*/ 1323833 w 1910687"/>
              <a:gd name="connsiteY33" fmla="*/ 141026 h 491319"/>
              <a:gd name="connsiteX34" fmla="*/ 1351129 w 1910687"/>
              <a:gd name="connsiteY34" fmla="*/ 131928 h 491319"/>
              <a:gd name="connsiteX35" fmla="*/ 1364776 w 1910687"/>
              <a:gd name="connsiteY35" fmla="*/ 127379 h 491319"/>
              <a:gd name="connsiteX36" fmla="*/ 1410269 w 1910687"/>
              <a:gd name="connsiteY36" fmla="*/ 118280 h 491319"/>
              <a:gd name="connsiteX37" fmla="*/ 1423917 w 1910687"/>
              <a:gd name="connsiteY37" fmla="*/ 109182 h 491319"/>
              <a:gd name="connsiteX38" fmla="*/ 1478508 w 1910687"/>
              <a:gd name="connsiteY38" fmla="*/ 95534 h 491319"/>
              <a:gd name="connsiteX39" fmla="*/ 1496705 w 1910687"/>
              <a:gd name="connsiteY39" fmla="*/ 90985 h 491319"/>
              <a:gd name="connsiteX40" fmla="*/ 1514902 w 1910687"/>
              <a:gd name="connsiteY40" fmla="*/ 81886 h 491319"/>
              <a:gd name="connsiteX41" fmla="*/ 1578591 w 1910687"/>
              <a:gd name="connsiteY41" fmla="*/ 68238 h 491319"/>
              <a:gd name="connsiteX42" fmla="*/ 1592239 w 1910687"/>
              <a:gd name="connsiteY42" fmla="*/ 63689 h 491319"/>
              <a:gd name="connsiteX43" fmla="*/ 1628633 w 1910687"/>
              <a:gd name="connsiteY43" fmla="*/ 54591 h 491319"/>
              <a:gd name="connsiteX44" fmla="*/ 1665027 w 1910687"/>
              <a:gd name="connsiteY44" fmla="*/ 50041 h 491319"/>
              <a:gd name="connsiteX45" fmla="*/ 1710520 w 1910687"/>
              <a:gd name="connsiteY45" fmla="*/ 36394 h 491319"/>
              <a:gd name="connsiteX46" fmla="*/ 1874293 w 1910687"/>
              <a:gd name="connsiteY46" fmla="*/ 31844 h 491319"/>
              <a:gd name="connsiteX47" fmla="*/ 1878842 w 1910687"/>
              <a:gd name="connsiteY47" fmla="*/ 18197 h 491319"/>
              <a:gd name="connsiteX48" fmla="*/ 1906138 w 1910687"/>
              <a:gd name="connsiteY48" fmla="*/ 4549 h 491319"/>
              <a:gd name="connsiteX49" fmla="*/ 1910687 w 1910687"/>
              <a:gd name="connsiteY49" fmla="*/ 0 h 4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10687" h="491319">
                <a:moveTo>
                  <a:pt x="0" y="491319"/>
                </a:moveTo>
                <a:lnTo>
                  <a:pt x="100084" y="450376"/>
                </a:lnTo>
                <a:cubicBezTo>
                  <a:pt x="104536" y="448595"/>
                  <a:pt x="109742" y="448486"/>
                  <a:pt x="113732" y="445826"/>
                </a:cubicBezTo>
                <a:cubicBezTo>
                  <a:pt x="119085" y="442257"/>
                  <a:pt x="122437" y="436297"/>
                  <a:pt x="127379" y="432179"/>
                </a:cubicBezTo>
                <a:cubicBezTo>
                  <a:pt x="139139" y="422379"/>
                  <a:pt x="140995" y="423091"/>
                  <a:pt x="154675" y="418531"/>
                </a:cubicBezTo>
                <a:cubicBezTo>
                  <a:pt x="188986" y="395656"/>
                  <a:pt x="139557" y="426400"/>
                  <a:pt x="204717" y="400334"/>
                </a:cubicBezTo>
                <a:cubicBezTo>
                  <a:pt x="212299" y="397301"/>
                  <a:pt x="220001" y="394552"/>
                  <a:pt x="227463" y="391235"/>
                </a:cubicBezTo>
                <a:cubicBezTo>
                  <a:pt x="233660" y="388481"/>
                  <a:pt x="239363" y="384656"/>
                  <a:pt x="245660" y="382137"/>
                </a:cubicBezTo>
                <a:cubicBezTo>
                  <a:pt x="254565" y="378575"/>
                  <a:pt x="264192" y="376933"/>
                  <a:pt x="272956" y="373038"/>
                </a:cubicBezTo>
                <a:cubicBezTo>
                  <a:pt x="325858" y="349526"/>
                  <a:pt x="250485" y="375979"/>
                  <a:pt x="300251" y="359391"/>
                </a:cubicBezTo>
                <a:cubicBezTo>
                  <a:pt x="309350" y="353325"/>
                  <a:pt x="317173" y="344653"/>
                  <a:pt x="327547" y="341194"/>
                </a:cubicBezTo>
                <a:cubicBezTo>
                  <a:pt x="332096" y="339677"/>
                  <a:pt x="336829" y="338628"/>
                  <a:pt x="341194" y="336644"/>
                </a:cubicBezTo>
                <a:cubicBezTo>
                  <a:pt x="353541" y="331031"/>
                  <a:pt x="364721" y="322736"/>
                  <a:pt x="377588" y="318447"/>
                </a:cubicBezTo>
                <a:cubicBezTo>
                  <a:pt x="382137" y="316931"/>
                  <a:pt x="386947" y="316042"/>
                  <a:pt x="391236" y="313898"/>
                </a:cubicBezTo>
                <a:cubicBezTo>
                  <a:pt x="396126" y="311453"/>
                  <a:pt x="399765" y="306720"/>
                  <a:pt x="404884" y="304800"/>
                </a:cubicBezTo>
                <a:cubicBezTo>
                  <a:pt x="412124" y="302085"/>
                  <a:pt x="420129" y="302125"/>
                  <a:pt x="427630" y="300250"/>
                </a:cubicBezTo>
                <a:cubicBezTo>
                  <a:pt x="432282" y="299087"/>
                  <a:pt x="436667" y="297018"/>
                  <a:pt x="441278" y="295701"/>
                </a:cubicBezTo>
                <a:cubicBezTo>
                  <a:pt x="481264" y="284277"/>
                  <a:pt x="440400" y="297510"/>
                  <a:pt x="473123" y="286603"/>
                </a:cubicBezTo>
                <a:cubicBezTo>
                  <a:pt x="499350" y="269117"/>
                  <a:pt x="474049" y="284256"/>
                  <a:pt x="500418" y="272955"/>
                </a:cubicBezTo>
                <a:cubicBezTo>
                  <a:pt x="506651" y="270284"/>
                  <a:pt x="512265" y="266237"/>
                  <a:pt x="518615" y="263856"/>
                </a:cubicBezTo>
                <a:cubicBezTo>
                  <a:pt x="538470" y="256410"/>
                  <a:pt x="533177" y="262614"/>
                  <a:pt x="550460" y="254758"/>
                </a:cubicBezTo>
                <a:cubicBezTo>
                  <a:pt x="562808" y="249146"/>
                  <a:pt x="573987" y="240851"/>
                  <a:pt x="586854" y="236561"/>
                </a:cubicBezTo>
                <a:cubicBezTo>
                  <a:pt x="617572" y="226320"/>
                  <a:pt x="579769" y="238134"/>
                  <a:pt x="627797" y="227462"/>
                </a:cubicBezTo>
                <a:cubicBezTo>
                  <a:pt x="641816" y="224347"/>
                  <a:pt x="645730" y="219997"/>
                  <a:pt x="659642" y="213814"/>
                </a:cubicBezTo>
                <a:cubicBezTo>
                  <a:pt x="667104" y="210497"/>
                  <a:pt x="674806" y="207749"/>
                  <a:pt x="682388" y="204716"/>
                </a:cubicBezTo>
                <a:lnTo>
                  <a:pt x="928048" y="209265"/>
                </a:lnTo>
                <a:cubicBezTo>
                  <a:pt x="1058655" y="213478"/>
                  <a:pt x="802225" y="222825"/>
                  <a:pt x="1046329" y="209265"/>
                </a:cubicBezTo>
                <a:cubicBezTo>
                  <a:pt x="1067955" y="194847"/>
                  <a:pt x="1054791" y="201895"/>
                  <a:pt x="1087272" y="191068"/>
                </a:cubicBezTo>
                <a:lnTo>
                  <a:pt x="1100920" y="186519"/>
                </a:lnTo>
                <a:cubicBezTo>
                  <a:pt x="1106986" y="181970"/>
                  <a:pt x="1112188" y="175950"/>
                  <a:pt x="1119117" y="172871"/>
                </a:cubicBezTo>
                <a:cubicBezTo>
                  <a:pt x="1125419" y="170070"/>
                  <a:pt x="1171594" y="164075"/>
                  <a:pt x="1173708" y="163773"/>
                </a:cubicBezTo>
                <a:cubicBezTo>
                  <a:pt x="1206178" y="152948"/>
                  <a:pt x="1176870" y="161524"/>
                  <a:pt x="1241947" y="154674"/>
                </a:cubicBezTo>
                <a:cubicBezTo>
                  <a:pt x="1304966" y="148041"/>
                  <a:pt x="1248820" y="153425"/>
                  <a:pt x="1291988" y="145576"/>
                </a:cubicBezTo>
                <a:cubicBezTo>
                  <a:pt x="1302538" y="143658"/>
                  <a:pt x="1313218" y="142543"/>
                  <a:pt x="1323833" y="141026"/>
                </a:cubicBezTo>
                <a:lnTo>
                  <a:pt x="1351129" y="131928"/>
                </a:lnTo>
                <a:cubicBezTo>
                  <a:pt x="1355678" y="130412"/>
                  <a:pt x="1360074" y="128319"/>
                  <a:pt x="1364776" y="127379"/>
                </a:cubicBezTo>
                <a:lnTo>
                  <a:pt x="1410269" y="118280"/>
                </a:lnTo>
                <a:cubicBezTo>
                  <a:pt x="1414818" y="115247"/>
                  <a:pt x="1418921" y="111403"/>
                  <a:pt x="1423917" y="109182"/>
                </a:cubicBezTo>
                <a:cubicBezTo>
                  <a:pt x="1448793" y="98126"/>
                  <a:pt x="1452495" y="100736"/>
                  <a:pt x="1478508" y="95534"/>
                </a:cubicBezTo>
                <a:cubicBezTo>
                  <a:pt x="1484639" y="94308"/>
                  <a:pt x="1490639" y="92501"/>
                  <a:pt x="1496705" y="90985"/>
                </a:cubicBezTo>
                <a:cubicBezTo>
                  <a:pt x="1502771" y="87952"/>
                  <a:pt x="1508468" y="84031"/>
                  <a:pt x="1514902" y="81886"/>
                </a:cubicBezTo>
                <a:cubicBezTo>
                  <a:pt x="1553085" y="69158"/>
                  <a:pt x="1544242" y="75872"/>
                  <a:pt x="1578591" y="68238"/>
                </a:cubicBezTo>
                <a:cubicBezTo>
                  <a:pt x="1583272" y="67198"/>
                  <a:pt x="1587613" y="64951"/>
                  <a:pt x="1592239" y="63689"/>
                </a:cubicBezTo>
                <a:cubicBezTo>
                  <a:pt x="1604303" y="60399"/>
                  <a:pt x="1616343" y="56896"/>
                  <a:pt x="1628633" y="54591"/>
                </a:cubicBezTo>
                <a:cubicBezTo>
                  <a:pt x="1640649" y="52338"/>
                  <a:pt x="1652896" y="51558"/>
                  <a:pt x="1665027" y="50041"/>
                </a:cubicBezTo>
                <a:cubicBezTo>
                  <a:pt x="1668476" y="48891"/>
                  <a:pt x="1702432" y="36798"/>
                  <a:pt x="1710520" y="36394"/>
                </a:cubicBezTo>
                <a:cubicBezTo>
                  <a:pt x="1765064" y="33667"/>
                  <a:pt x="1819702" y="33361"/>
                  <a:pt x="1874293" y="31844"/>
                </a:cubicBezTo>
                <a:cubicBezTo>
                  <a:pt x="1875809" y="27295"/>
                  <a:pt x="1875847" y="21941"/>
                  <a:pt x="1878842" y="18197"/>
                </a:cubicBezTo>
                <a:cubicBezTo>
                  <a:pt x="1887535" y="7331"/>
                  <a:pt x="1895148" y="10044"/>
                  <a:pt x="1906138" y="4549"/>
                </a:cubicBezTo>
                <a:cubicBezTo>
                  <a:pt x="1908056" y="3590"/>
                  <a:pt x="1909171" y="1516"/>
                  <a:pt x="1910687" y="0"/>
                </a:cubicBezTo>
              </a:path>
            </a:pathLst>
          </a:custGeom>
          <a:noFill/>
          <a:ln>
            <a:solidFill>
              <a:srgbClr val="FF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7" name="Freeform 16"/>
          <p:cNvSpPr/>
          <p:nvPr/>
        </p:nvSpPr>
        <p:spPr>
          <a:xfrm>
            <a:off x="386687" y="2551004"/>
            <a:ext cx="1915235" cy="1011062"/>
          </a:xfrm>
          <a:custGeom>
            <a:avLst/>
            <a:gdLst>
              <a:gd name="connsiteX0" fmla="*/ 0 w 1915235"/>
              <a:gd name="connsiteY0" fmla="*/ 1011062 h 1011062"/>
              <a:gd name="connsiteX1" fmla="*/ 13647 w 1915235"/>
              <a:gd name="connsiteY1" fmla="*/ 956471 h 1011062"/>
              <a:gd name="connsiteX2" fmla="*/ 40943 w 1915235"/>
              <a:gd name="connsiteY2" fmla="*/ 929175 h 1011062"/>
              <a:gd name="connsiteX3" fmla="*/ 54591 w 1915235"/>
              <a:gd name="connsiteY3" fmla="*/ 901880 h 1011062"/>
              <a:gd name="connsiteX4" fmla="*/ 63689 w 1915235"/>
              <a:gd name="connsiteY4" fmla="*/ 879133 h 1011062"/>
              <a:gd name="connsiteX5" fmla="*/ 72788 w 1915235"/>
              <a:gd name="connsiteY5" fmla="*/ 824542 h 1011062"/>
              <a:gd name="connsiteX6" fmla="*/ 90985 w 1915235"/>
              <a:gd name="connsiteY6" fmla="*/ 797247 h 1011062"/>
              <a:gd name="connsiteX7" fmla="*/ 100083 w 1915235"/>
              <a:gd name="connsiteY7" fmla="*/ 769951 h 1011062"/>
              <a:gd name="connsiteX8" fmla="*/ 104632 w 1915235"/>
              <a:gd name="connsiteY8" fmla="*/ 751754 h 1011062"/>
              <a:gd name="connsiteX9" fmla="*/ 113731 w 1915235"/>
              <a:gd name="connsiteY9" fmla="*/ 724459 h 1011062"/>
              <a:gd name="connsiteX10" fmla="*/ 131928 w 1915235"/>
              <a:gd name="connsiteY10" fmla="*/ 715360 h 1011062"/>
              <a:gd name="connsiteX11" fmla="*/ 145576 w 1915235"/>
              <a:gd name="connsiteY11" fmla="*/ 706262 h 1011062"/>
              <a:gd name="connsiteX12" fmla="*/ 159223 w 1915235"/>
              <a:gd name="connsiteY12" fmla="*/ 701712 h 1011062"/>
              <a:gd name="connsiteX13" fmla="*/ 172871 w 1915235"/>
              <a:gd name="connsiteY13" fmla="*/ 692614 h 1011062"/>
              <a:gd name="connsiteX14" fmla="*/ 213814 w 1915235"/>
              <a:gd name="connsiteY14" fmla="*/ 678966 h 1011062"/>
              <a:gd name="connsiteX15" fmla="*/ 227462 w 1915235"/>
              <a:gd name="connsiteY15" fmla="*/ 674417 h 1011062"/>
              <a:gd name="connsiteX16" fmla="*/ 259307 w 1915235"/>
              <a:gd name="connsiteY16" fmla="*/ 656220 h 1011062"/>
              <a:gd name="connsiteX17" fmla="*/ 263856 w 1915235"/>
              <a:gd name="connsiteY17" fmla="*/ 642572 h 1011062"/>
              <a:gd name="connsiteX18" fmla="*/ 268406 w 1915235"/>
              <a:gd name="connsiteY18" fmla="*/ 624375 h 1011062"/>
              <a:gd name="connsiteX19" fmla="*/ 286603 w 1915235"/>
              <a:gd name="connsiteY19" fmla="*/ 592530 h 1011062"/>
              <a:gd name="connsiteX20" fmla="*/ 304800 w 1915235"/>
              <a:gd name="connsiteY20" fmla="*/ 551587 h 1011062"/>
              <a:gd name="connsiteX21" fmla="*/ 318447 w 1915235"/>
              <a:gd name="connsiteY21" fmla="*/ 524292 h 1011062"/>
              <a:gd name="connsiteX22" fmla="*/ 322997 w 1915235"/>
              <a:gd name="connsiteY22" fmla="*/ 510644 h 1011062"/>
              <a:gd name="connsiteX23" fmla="*/ 350292 w 1915235"/>
              <a:gd name="connsiteY23" fmla="*/ 474250 h 1011062"/>
              <a:gd name="connsiteX24" fmla="*/ 363940 w 1915235"/>
              <a:gd name="connsiteY24" fmla="*/ 446954 h 1011062"/>
              <a:gd name="connsiteX25" fmla="*/ 373038 w 1915235"/>
              <a:gd name="connsiteY25" fmla="*/ 424208 h 1011062"/>
              <a:gd name="connsiteX26" fmla="*/ 386686 w 1915235"/>
              <a:gd name="connsiteY26" fmla="*/ 369617 h 1011062"/>
              <a:gd name="connsiteX27" fmla="*/ 391235 w 1915235"/>
              <a:gd name="connsiteY27" fmla="*/ 355969 h 1011062"/>
              <a:gd name="connsiteX28" fmla="*/ 404883 w 1915235"/>
              <a:gd name="connsiteY28" fmla="*/ 342321 h 1011062"/>
              <a:gd name="connsiteX29" fmla="*/ 418531 w 1915235"/>
              <a:gd name="connsiteY29" fmla="*/ 310477 h 1011062"/>
              <a:gd name="connsiteX30" fmla="*/ 427629 w 1915235"/>
              <a:gd name="connsiteY30" fmla="*/ 296829 h 1011062"/>
              <a:gd name="connsiteX31" fmla="*/ 432179 w 1915235"/>
              <a:gd name="connsiteY31" fmla="*/ 278632 h 1011062"/>
              <a:gd name="connsiteX32" fmla="*/ 436728 w 1915235"/>
              <a:gd name="connsiteY32" fmla="*/ 264984 h 1011062"/>
              <a:gd name="connsiteX33" fmla="*/ 441277 w 1915235"/>
              <a:gd name="connsiteY33" fmla="*/ 242238 h 1011062"/>
              <a:gd name="connsiteX34" fmla="*/ 445826 w 1915235"/>
              <a:gd name="connsiteY34" fmla="*/ 228590 h 1011062"/>
              <a:gd name="connsiteX35" fmla="*/ 450376 w 1915235"/>
              <a:gd name="connsiteY35" fmla="*/ 210393 h 1011062"/>
              <a:gd name="connsiteX36" fmla="*/ 459474 w 1915235"/>
              <a:gd name="connsiteY36" fmla="*/ 196745 h 1011062"/>
              <a:gd name="connsiteX37" fmla="*/ 464023 w 1915235"/>
              <a:gd name="connsiteY37" fmla="*/ 183097 h 1011062"/>
              <a:gd name="connsiteX38" fmla="*/ 495868 w 1915235"/>
              <a:gd name="connsiteY38" fmla="*/ 142154 h 1011062"/>
              <a:gd name="connsiteX39" fmla="*/ 536812 w 1915235"/>
              <a:gd name="connsiteY39" fmla="*/ 123957 h 1011062"/>
              <a:gd name="connsiteX40" fmla="*/ 564107 w 1915235"/>
              <a:gd name="connsiteY40" fmla="*/ 114859 h 1011062"/>
              <a:gd name="connsiteX41" fmla="*/ 577755 w 1915235"/>
              <a:gd name="connsiteY41" fmla="*/ 110309 h 1011062"/>
              <a:gd name="connsiteX42" fmla="*/ 600501 w 1915235"/>
              <a:gd name="connsiteY42" fmla="*/ 105760 h 1011062"/>
              <a:gd name="connsiteX43" fmla="*/ 664191 w 1915235"/>
              <a:gd name="connsiteY43" fmla="*/ 69366 h 1011062"/>
              <a:gd name="connsiteX44" fmla="*/ 691486 w 1915235"/>
              <a:gd name="connsiteY44" fmla="*/ 46620 h 1011062"/>
              <a:gd name="connsiteX45" fmla="*/ 700585 w 1915235"/>
              <a:gd name="connsiteY45" fmla="*/ 32972 h 1011062"/>
              <a:gd name="connsiteX46" fmla="*/ 709683 w 1915235"/>
              <a:gd name="connsiteY46" fmla="*/ 1127 h 1011062"/>
              <a:gd name="connsiteX47" fmla="*/ 768823 w 1915235"/>
              <a:gd name="connsiteY47" fmla="*/ 10226 h 1011062"/>
              <a:gd name="connsiteX48" fmla="*/ 791570 w 1915235"/>
              <a:gd name="connsiteY48" fmla="*/ 51169 h 1011062"/>
              <a:gd name="connsiteX49" fmla="*/ 800668 w 1915235"/>
              <a:gd name="connsiteY49" fmla="*/ 64817 h 1011062"/>
              <a:gd name="connsiteX50" fmla="*/ 814316 w 1915235"/>
              <a:gd name="connsiteY50" fmla="*/ 92112 h 1011062"/>
              <a:gd name="connsiteX51" fmla="*/ 832513 w 1915235"/>
              <a:gd name="connsiteY51" fmla="*/ 114859 h 1011062"/>
              <a:gd name="connsiteX52" fmla="*/ 841612 w 1915235"/>
              <a:gd name="connsiteY52" fmla="*/ 128506 h 1011062"/>
              <a:gd name="connsiteX53" fmla="*/ 855259 w 1915235"/>
              <a:gd name="connsiteY53" fmla="*/ 146703 h 1011062"/>
              <a:gd name="connsiteX54" fmla="*/ 896203 w 1915235"/>
              <a:gd name="connsiteY54" fmla="*/ 178548 h 1011062"/>
              <a:gd name="connsiteX55" fmla="*/ 923498 w 1915235"/>
              <a:gd name="connsiteY55" fmla="*/ 201295 h 1011062"/>
              <a:gd name="connsiteX56" fmla="*/ 950794 w 1915235"/>
              <a:gd name="connsiteY56" fmla="*/ 224041 h 1011062"/>
              <a:gd name="connsiteX57" fmla="*/ 968991 w 1915235"/>
              <a:gd name="connsiteY57" fmla="*/ 255886 h 1011062"/>
              <a:gd name="connsiteX58" fmla="*/ 982638 w 1915235"/>
              <a:gd name="connsiteY58" fmla="*/ 283181 h 1011062"/>
              <a:gd name="connsiteX59" fmla="*/ 1000835 w 1915235"/>
              <a:gd name="connsiteY59" fmla="*/ 287730 h 1011062"/>
              <a:gd name="connsiteX60" fmla="*/ 1032680 w 1915235"/>
              <a:gd name="connsiteY60" fmla="*/ 292280 h 1011062"/>
              <a:gd name="connsiteX61" fmla="*/ 1050877 w 1915235"/>
              <a:gd name="connsiteY61" fmla="*/ 296829 h 1011062"/>
              <a:gd name="connsiteX62" fmla="*/ 1078173 w 1915235"/>
              <a:gd name="connsiteY62" fmla="*/ 305927 h 1011062"/>
              <a:gd name="connsiteX63" fmla="*/ 1100919 w 1915235"/>
              <a:gd name="connsiteY63" fmla="*/ 310477 h 1011062"/>
              <a:gd name="connsiteX64" fmla="*/ 1132764 w 1915235"/>
              <a:gd name="connsiteY64" fmla="*/ 319575 h 1011062"/>
              <a:gd name="connsiteX65" fmla="*/ 1164609 w 1915235"/>
              <a:gd name="connsiteY65" fmla="*/ 324124 h 1011062"/>
              <a:gd name="connsiteX66" fmla="*/ 1178256 w 1915235"/>
              <a:gd name="connsiteY66" fmla="*/ 328674 h 1011062"/>
              <a:gd name="connsiteX67" fmla="*/ 1237397 w 1915235"/>
              <a:gd name="connsiteY67" fmla="*/ 337772 h 1011062"/>
              <a:gd name="connsiteX68" fmla="*/ 1278340 w 1915235"/>
              <a:gd name="connsiteY68" fmla="*/ 346871 h 1011062"/>
              <a:gd name="connsiteX69" fmla="*/ 1319283 w 1915235"/>
              <a:gd name="connsiteY69" fmla="*/ 351420 h 1011062"/>
              <a:gd name="connsiteX70" fmla="*/ 1342029 w 1915235"/>
              <a:gd name="connsiteY70" fmla="*/ 355969 h 1011062"/>
              <a:gd name="connsiteX71" fmla="*/ 1396620 w 1915235"/>
              <a:gd name="connsiteY71" fmla="*/ 360518 h 1011062"/>
              <a:gd name="connsiteX72" fmla="*/ 1437564 w 1915235"/>
              <a:gd name="connsiteY72" fmla="*/ 383265 h 1011062"/>
              <a:gd name="connsiteX73" fmla="*/ 1451212 w 1915235"/>
              <a:gd name="connsiteY73" fmla="*/ 392363 h 1011062"/>
              <a:gd name="connsiteX74" fmla="*/ 1464859 w 1915235"/>
              <a:gd name="connsiteY74" fmla="*/ 401462 h 1011062"/>
              <a:gd name="connsiteX75" fmla="*/ 1496704 w 1915235"/>
              <a:gd name="connsiteY75" fmla="*/ 396912 h 1011062"/>
              <a:gd name="connsiteX76" fmla="*/ 1524000 w 1915235"/>
              <a:gd name="connsiteY76" fmla="*/ 387814 h 1011062"/>
              <a:gd name="connsiteX77" fmla="*/ 1537647 w 1915235"/>
              <a:gd name="connsiteY77" fmla="*/ 378715 h 1011062"/>
              <a:gd name="connsiteX78" fmla="*/ 1560394 w 1915235"/>
              <a:gd name="connsiteY78" fmla="*/ 374166 h 1011062"/>
              <a:gd name="connsiteX79" fmla="*/ 1646829 w 1915235"/>
              <a:gd name="connsiteY79" fmla="*/ 369617 h 1011062"/>
              <a:gd name="connsiteX80" fmla="*/ 1674125 w 1915235"/>
              <a:gd name="connsiteY80" fmla="*/ 365068 h 1011062"/>
              <a:gd name="connsiteX81" fmla="*/ 1701420 w 1915235"/>
              <a:gd name="connsiteY81" fmla="*/ 346871 h 1011062"/>
              <a:gd name="connsiteX82" fmla="*/ 1728716 w 1915235"/>
              <a:gd name="connsiteY82" fmla="*/ 342321 h 1011062"/>
              <a:gd name="connsiteX83" fmla="*/ 1787856 w 1915235"/>
              <a:gd name="connsiteY83" fmla="*/ 324124 h 1011062"/>
              <a:gd name="connsiteX84" fmla="*/ 1856095 w 1915235"/>
              <a:gd name="connsiteY84" fmla="*/ 315026 h 1011062"/>
              <a:gd name="connsiteX85" fmla="*/ 1878841 w 1915235"/>
              <a:gd name="connsiteY85" fmla="*/ 310477 h 1011062"/>
              <a:gd name="connsiteX86" fmla="*/ 1915235 w 1915235"/>
              <a:gd name="connsiteY86" fmla="*/ 301378 h 101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915235" h="1011062">
                <a:moveTo>
                  <a:pt x="0" y="1011062"/>
                </a:moveTo>
                <a:cubicBezTo>
                  <a:pt x="3154" y="982677"/>
                  <a:pt x="-2272" y="974380"/>
                  <a:pt x="13647" y="956471"/>
                </a:cubicBezTo>
                <a:cubicBezTo>
                  <a:pt x="22196" y="946854"/>
                  <a:pt x="40943" y="929175"/>
                  <a:pt x="40943" y="929175"/>
                </a:cubicBezTo>
                <a:cubicBezTo>
                  <a:pt x="52378" y="894867"/>
                  <a:pt x="36952" y="937159"/>
                  <a:pt x="54591" y="901880"/>
                </a:cubicBezTo>
                <a:cubicBezTo>
                  <a:pt x="58243" y="894576"/>
                  <a:pt x="60656" y="886715"/>
                  <a:pt x="63689" y="879133"/>
                </a:cubicBezTo>
                <a:cubicBezTo>
                  <a:pt x="64525" y="871608"/>
                  <a:pt x="65377" y="837882"/>
                  <a:pt x="72788" y="824542"/>
                </a:cubicBezTo>
                <a:cubicBezTo>
                  <a:pt x="78099" y="814983"/>
                  <a:pt x="90985" y="797247"/>
                  <a:pt x="90985" y="797247"/>
                </a:cubicBezTo>
                <a:cubicBezTo>
                  <a:pt x="94018" y="788148"/>
                  <a:pt x="97757" y="779255"/>
                  <a:pt x="100083" y="769951"/>
                </a:cubicBezTo>
                <a:cubicBezTo>
                  <a:pt x="101599" y="763885"/>
                  <a:pt x="102835" y="757743"/>
                  <a:pt x="104632" y="751754"/>
                </a:cubicBezTo>
                <a:cubicBezTo>
                  <a:pt x="107388" y="742568"/>
                  <a:pt x="105153" y="728748"/>
                  <a:pt x="113731" y="724459"/>
                </a:cubicBezTo>
                <a:cubicBezTo>
                  <a:pt x="119797" y="721426"/>
                  <a:pt x="126040" y="718725"/>
                  <a:pt x="131928" y="715360"/>
                </a:cubicBezTo>
                <a:cubicBezTo>
                  <a:pt x="136675" y="712647"/>
                  <a:pt x="140686" y="708707"/>
                  <a:pt x="145576" y="706262"/>
                </a:cubicBezTo>
                <a:cubicBezTo>
                  <a:pt x="149865" y="704117"/>
                  <a:pt x="154934" y="703857"/>
                  <a:pt x="159223" y="701712"/>
                </a:cubicBezTo>
                <a:cubicBezTo>
                  <a:pt x="164113" y="699267"/>
                  <a:pt x="167875" y="694835"/>
                  <a:pt x="172871" y="692614"/>
                </a:cubicBezTo>
                <a:cubicBezTo>
                  <a:pt x="172873" y="692613"/>
                  <a:pt x="206989" y="681241"/>
                  <a:pt x="213814" y="678966"/>
                </a:cubicBezTo>
                <a:cubicBezTo>
                  <a:pt x="218363" y="677450"/>
                  <a:pt x="223173" y="676562"/>
                  <a:pt x="227462" y="674417"/>
                </a:cubicBezTo>
                <a:cubicBezTo>
                  <a:pt x="250549" y="662873"/>
                  <a:pt x="240016" y="669080"/>
                  <a:pt x="259307" y="656220"/>
                </a:cubicBezTo>
                <a:cubicBezTo>
                  <a:pt x="260823" y="651671"/>
                  <a:pt x="262539" y="647183"/>
                  <a:pt x="263856" y="642572"/>
                </a:cubicBezTo>
                <a:cubicBezTo>
                  <a:pt x="265574" y="636560"/>
                  <a:pt x="266211" y="630229"/>
                  <a:pt x="268406" y="624375"/>
                </a:cubicBezTo>
                <a:cubicBezTo>
                  <a:pt x="273355" y="611179"/>
                  <a:pt x="279059" y="603846"/>
                  <a:pt x="286603" y="592530"/>
                </a:cubicBezTo>
                <a:cubicBezTo>
                  <a:pt x="297430" y="560048"/>
                  <a:pt x="290381" y="573215"/>
                  <a:pt x="304800" y="551587"/>
                </a:cubicBezTo>
                <a:cubicBezTo>
                  <a:pt x="316232" y="517288"/>
                  <a:pt x="300813" y="559560"/>
                  <a:pt x="318447" y="524292"/>
                </a:cubicBezTo>
                <a:cubicBezTo>
                  <a:pt x="320592" y="520003"/>
                  <a:pt x="320422" y="514690"/>
                  <a:pt x="322997" y="510644"/>
                </a:cubicBezTo>
                <a:cubicBezTo>
                  <a:pt x="331138" y="497851"/>
                  <a:pt x="350292" y="474250"/>
                  <a:pt x="350292" y="474250"/>
                </a:cubicBezTo>
                <a:cubicBezTo>
                  <a:pt x="361726" y="439946"/>
                  <a:pt x="346302" y="482230"/>
                  <a:pt x="363940" y="446954"/>
                </a:cubicBezTo>
                <a:cubicBezTo>
                  <a:pt x="367592" y="439650"/>
                  <a:pt x="370005" y="431790"/>
                  <a:pt x="373038" y="424208"/>
                </a:cubicBezTo>
                <a:cubicBezTo>
                  <a:pt x="379165" y="387451"/>
                  <a:pt x="374671" y="405664"/>
                  <a:pt x="386686" y="369617"/>
                </a:cubicBezTo>
                <a:cubicBezTo>
                  <a:pt x="388202" y="365068"/>
                  <a:pt x="387844" y="359360"/>
                  <a:pt x="391235" y="355969"/>
                </a:cubicBezTo>
                <a:cubicBezTo>
                  <a:pt x="395784" y="351420"/>
                  <a:pt x="401143" y="347556"/>
                  <a:pt x="404883" y="342321"/>
                </a:cubicBezTo>
                <a:cubicBezTo>
                  <a:pt x="420660" y="320233"/>
                  <a:pt x="408632" y="330276"/>
                  <a:pt x="418531" y="310477"/>
                </a:cubicBezTo>
                <a:cubicBezTo>
                  <a:pt x="420976" y="305587"/>
                  <a:pt x="424596" y="301378"/>
                  <a:pt x="427629" y="296829"/>
                </a:cubicBezTo>
                <a:cubicBezTo>
                  <a:pt x="429146" y="290763"/>
                  <a:pt x="430461" y="284644"/>
                  <a:pt x="432179" y="278632"/>
                </a:cubicBezTo>
                <a:cubicBezTo>
                  <a:pt x="433496" y="274021"/>
                  <a:pt x="435565" y="269636"/>
                  <a:pt x="436728" y="264984"/>
                </a:cubicBezTo>
                <a:cubicBezTo>
                  <a:pt x="438603" y="257483"/>
                  <a:pt x="439402" y="249739"/>
                  <a:pt x="441277" y="242238"/>
                </a:cubicBezTo>
                <a:cubicBezTo>
                  <a:pt x="442440" y="237586"/>
                  <a:pt x="444509" y="233201"/>
                  <a:pt x="445826" y="228590"/>
                </a:cubicBezTo>
                <a:cubicBezTo>
                  <a:pt x="447544" y="222578"/>
                  <a:pt x="447913" y="216140"/>
                  <a:pt x="450376" y="210393"/>
                </a:cubicBezTo>
                <a:cubicBezTo>
                  <a:pt x="452530" y="205368"/>
                  <a:pt x="457029" y="201635"/>
                  <a:pt x="459474" y="196745"/>
                </a:cubicBezTo>
                <a:cubicBezTo>
                  <a:pt x="461618" y="192456"/>
                  <a:pt x="461694" y="187289"/>
                  <a:pt x="464023" y="183097"/>
                </a:cubicBezTo>
                <a:cubicBezTo>
                  <a:pt x="472767" y="167357"/>
                  <a:pt x="482149" y="153586"/>
                  <a:pt x="495868" y="142154"/>
                </a:cubicBezTo>
                <a:cubicBezTo>
                  <a:pt x="510285" y="130140"/>
                  <a:pt x="516979" y="130568"/>
                  <a:pt x="536812" y="123957"/>
                </a:cubicBezTo>
                <a:lnTo>
                  <a:pt x="564107" y="114859"/>
                </a:lnTo>
                <a:cubicBezTo>
                  <a:pt x="568656" y="113342"/>
                  <a:pt x="573053" y="111249"/>
                  <a:pt x="577755" y="110309"/>
                </a:cubicBezTo>
                <a:lnTo>
                  <a:pt x="600501" y="105760"/>
                </a:lnTo>
                <a:cubicBezTo>
                  <a:pt x="646675" y="82673"/>
                  <a:pt x="625611" y="95086"/>
                  <a:pt x="664191" y="69366"/>
                </a:cubicBezTo>
                <a:cubicBezTo>
                  <a:pt x="677610" y="60420"/>
                  <a:pt x="680540" y="59755"/>
                  <a:pt x="691486" y="46620"/>
                </a:cubicBezTo>
                <a:cubicBezTo>
                  <a:pt x="694986" y="42420"/>
                  <a:pt x="697552" y="37521"/>
                  <a:pt x="700585" y="32972"/>
                </a:cubicBezTo>
                <a:cubicBezTo>
                  <a:pt x="703618" y="22357"/>
                  <a:pt x="699991" y="6413"/>
                  <a:pt x="709683" y="1127"/>
                </a:cubicBezTo>
                <a:cubicBezTo>
                  <a:pt x="717915" y="-3363"/>
                  <a:pt x="755028" y="6777"/>
                  <a:pt x="768823" y="10226"/>
                </a:cubicBezTo>
                <a:cubicBezTo>
                  <a:pt x="776832" y="34248"/>
                  <a:pt x="770712" y="19882"/>
                  <a:pt x="791570" y="51169"/>
                </a:cubicBezTo>
                <a:cubicBezTo>
                  <a:pt x="794603" y="55718"/>
                  <a:pt x="798939" y="59630"/>
                  <a:pt x="800668" y="64817"/>
                </a:cubicBezTo>
                <a:cubicBezTo>
                  <a:pt x="806946" y="83652"/>
                  <a:pt x="802557" y="74475"/>
                  <a:pt x="814316" y="92112"/>
                </a:cubicBezTo>
                <a:cubicBezTo>
                  <a:pt x="823171" y="118680"/>
                  <a:pt x="811936" y="94283"/>
                  <a:pt x="832513" y="114859"/>
                </a:cubicBezTo>
                <a:cubicBezTo>
                  <a:pt x="836379" y="118725"/>
                  <a:pt x="838434" y="124057"/>
                  <a:pt x="841612" y="128506"/>
                </a:cubicBezTo>
                <a:cubicBezTo>
                  <a:pt x="846019" y="134676"/>
                  <a:pt x="850325" y="140946"/>
                  <a:pt x="855259" y="146703"/>
                </a:cubicBezTo>
                <a:cubicBezTo>
                  <a:pt x="893688" y="191538"/>
                  <a:pt x="834577" y="116918"/>
                  <a:pt x="896203" y="178548"/>
                </a:cubicBezTo>
                <a:cubicBezTo>
                  <a:pt x="936054" y="218402"/>
                  <a:pt x="885513" y="169642"/>
                  <a:pt x="923498" y="201295"/>
                </a:cubicBezTo>
                <a:cubicBezTo>
                  <a:pt x="958527" y="230485"/>
                  <a:pt x="916908" y="201450"/>
                  <a:pt x="950794" y="224041"/>
                </a:cubicBezTo>
                <a:cubicBezTo>
                  <a:pt x="960415" y="262526"/>
                  <a:pt x="947309" y="223363"/>
                  <a:pt x="968991" y="255886"/>
                </a:cubicBezTo>
                <a:cubicBezTo>
                  <a:pt x="976257" y="266784"/>
                  <a:pt x="969754" y="274592"/>
                  <a:pt x="982638" y="283181"/>
                </a:cubicBezTo>
                <a:cubicBezTo>
                  <a:pt x="987840" y="286649"/>
                  <a:pt x="994684" y="286611"/>
                  <a:pt x="1000835" y="287730"/>
                </a:cubicBezTo>
                <a:cubicBezTo>
                  <a:pt x="1011385" y="289648"/>
                  <a:pt x="1022130" y="290362"/>
                  <a:pt x="1032680" y="292280"/>
                </a:cubicBezTo>
                <a:cubicBezTo>
                  <a:pt x="1038831" y="293399"/>
                  <a:pt x="1044888" y="295033"/>
                  <a:pt x="1050877" y="296829"/>
                </a:cubicBezTo>
                <a:cubicBezTo>
                  <a:pt x="1060063" y="299585"/>
                  <a:pt x="1068769" y="304046"/>
                  <a:pt x="1078173" y="305927"/>
                </a:cubicBezTo>
                <a:cubicBezTo>
                  <a:pt x="1085755" y="307444"/>
                  <a:pt x="1093418" y="308602"/>
                  <a:pt x="1100919" y="310477"/>
                </a:cubicBezTo>
                <a:cubicBezTo>
                  <a:pt x="1126892" y="316971"/>
                  <a:pt x="1101579" y="313905"/>
                  <a:pt x="1132764" y="319575"/>
                </a:cubicBezTo>
                <a:cubicBezTo>
                  <a:pt x="1143314" y="321493"/>
                  <a:pt x="1153994" y="322608"/>
                  <a:pt x="1164609" y="324124"/>
                </a:cubicBezTo>
                <a:cubicBezTo>
                  <a:pt x="1169158" y="325641"/>
                  <a:pt x="1173538" y="327816"/>
                  <a:pt x="1178256" y="328674"/>
                </a:cubicBezTo>
                <a:cubicBezTo>
                  <a:pt x="1254128" y="342470"/>
                  <a:pt x="1182546" y="325584"/>
                  <a:pt x="1237397" y="337772"/>
                </a:cubicBezTo>
                <a:cubicBezTo>
                  <a:pt x="1255268" y="341743"/>
                  <a:pt x="1259143" y="344128"/>
                  <a:pt x="1278340" y="346871"/>
                </a:cubicBezTo>
                <a:cubicBezTo>
                  <a:pt x="1291934" y="348813"/>
                  <a:pt x="1305689" y="349478"/>
                  <a:pt x="1319283" y="351420"/>
                </a:cubicBezTo>
                <a:cubicBezTo>
                  <a:pt x="1326937" y="352513"/>
                  <a:pt x="1334350" y="355066"/>
                  <a:pt x="1342029" y="355969"/>
                </a:cubicBezTo>
                <a:cubicBezTo>
                  <a:pt x="1360164" y="358102"/>
                  <a:pt x="1378423" y="359002"/>
                  <a:pt x="1396620" y="360518"/>
                </a:cubicBezTo>
                <a:cubicBezTo>
                  <a:pt x="1420642" y="368527"/>
                  <a:pt x="1406277" y="362408"/>
                  <a:pt x="1437564" y="383265"/>
                </a:cubicBezTo>
                <a:lnTo>
                  <a:pt x="1451212" y="392363"/>
                </a:lnTo>
                <a:lnTo>
                  <a:pt x="1464859" y="401462"/>
                </a:lnTo>
                <a:cubicBezTo>
                  <a:pt x="1475474" y="399945"/>
                  <a:pt x="1486256" y="399323"/>
                  <a:pt x="1496704" y="396912"/>
                </a:cubicBezTo>
                <a:cubicBezTo>
                  <a:pt x="1506049" y="394755"/>
                  <a:pt x="1524000" y="387814"/>
                  <a:pt x="1524000" y="387814"/>
                </a:cubicBezTo>
                <a:cubicBezTo>
                  <a:pt x="1528549" y="384781"/>
                  <a:pt x="1532528" y="380635"/>
                  <a:pt x="1537647" y="378715"/>
                </a:cubicBezTo>
                <a:cubicBezTo>
                  <a:pt x="1544887" y="376000"/>
                  <a:pt x="1552688" y="374808"/>
                  <a:pt x="1560394" y="374166"/>
                </a:cubicBezTo>
                <a:cubicBezTo>
                  <a:pt x="1589146" y="371770"/>
                  <a:pt x="1618017" y="371133"/>
                  <a:pt x="1646829" y="369617"/>
                </a:cubicBezTo>
                <a:cubicBezTo>
                  <a:pt x="1655928" y="368101"/>
                  <a:pt x="1665696" y="368814"/>
                  <a:pt x="1674125" y="365068"/>
                </a:cubicBezTo>
                <a:cubicBezTo>
                  <a:pt x="1720515" y="344450"/>
                  <a:pt x="1659794" y="356122"/>
                  <a:pt x="1701420" y="346871"/>
                </a:cubicBezTo>
                <a:cubicBezTo>
                  <a:pt x="1710425" y="344870"/>
                  <a:pt x="1719767" y="344558"/>
                  <a:pt x="1728716" y="342321"/>
                </a:cubicBezTo>
                <a:cubicBezTo>
                  <a:pt x="1748670" y="337332"/>
                  <a:pt x="1767372" y="327358"/>
                  <a:pt x="1787856" y="324124"/>
                </a:cubicBezTo>
                <a:cubicBezTo>
                  <a:pt x="1810523" y="320545"/>
                  <a:pt x="1833401" y="318430"/>
                  <a:pt x="1856095" y="315026"/>
                </a:cubicBezTo>
                <a:cubicBezTo>
                  <a:pt x="1863742" y="313879"/>
                  <a:pt x="1871340" y="312352"/>
                  <a:pt x="1878841" y="310477"/>
                </a:cubicBezTo>
                <a:cubicBezTo>
                  <a:pt x="1916903" y="300961"/>
                  <a:pt x="1898993" y="301378"/>
                  <a:pt x="1915235" y="301378"/>
                </a:cubicBezTo>
              </a:path>
            </a:pathLst>
          </a:custGeom>
          <a:noFill/>
          <a:ln>
            <a:solidFill>
              <a:srgbClr val="00B0F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Freeform 17"/>
          <p:cNvSpPr/>
          <p:nvPr/>
        </p:nvSpPr>
        <p:spPr>
          <a:xfrm>
            <a:off x="382137" y="4813414"/>
            <a:ext cx="1915236" cy="591099"/>
          </a:xfrm>
          <a:custGeom>
            <a:avLst/>
            <a:gdLst>
              <a:gd name="connsiteX0" fmla="*/ 0 w 1915236"/>
              <a:gd name="connsiteY0" fmla="*/ 436425 h 591099"/>
              <a:gd name="connsiteX1" fmla="*/ 122830 w 1915236"/>
              <a:gd name="connsiteY1" fmla="*/ 491016 h 591099"/>
              <a:gd name="connsiteX2" fmla="*/ 136478 w 1915236"/>
              <a:gd name="connsiteY2" fmla="*/ 495565 h 591099"/>
              <a:gd name="connsiteX3" fmla="*/ 163773 w 1915236"/>
              <a:gd name="connsiteY3" fmla="*/ 509213 h 591099"/>
              <a:gd name="connsiteX4" fmla="*/ 177421 w 1915236"/>
              <a:gd name="connsiteY4" fmla="*/ 522861 h 591099"/>
              <a:gd name="connsiteX5" fmla="*/ 191069 w 1915236"/>
              <a:gd name="connsiteY5" fmla="*/ 527410 h 591099"/>
              <a:gd name="connsiteX6" fmla="*/ 209266 w 1915236"/>
              <a:gd name="connsiteY6" fmla="*/ 536508 h 591099"/>
              <a:gd name="connsiteX7" fmla="*/ 241111 w 1915236"/>
              <a:gd name="connsiteY7" fmla="*/ 559255 h 591099"/>
              <a:gd name="connsiteX8" fmla="*/ 268406 w 1915236"/>
              <a:gd name="connsiteY8" fmla="*/ 577452 h 591099"/>
              <a:gd name="connsiteX9" fmla="*/ 295702 w 1915236"/>
              <a:gd name="connsiteY9" fmla="*/ 586550 h 591099"/>
              <a:gd name="connsiteX10" fmla="*/ 309350 w 1915236"/>
              <a:gd name="connsiteY10" fmla="*/ 591099 h 591099"/>
              <a:gd name="connsiteX11" fmla="*/ 368490 w 1915236"/>
              <a:gd name="connsiteY11" fmla="*/ 582001 h 591099"/>
              <a:gd name="connsiteX12" fmla="*/ 382138 w 1915236"/>
              <a:gd name="connsiteY12" fmla="*/ 572902 h 591099"/>
              <a:gd name="connsiteX13" fmla="*/ 395785 w 1915236"/>
              <a:gd name="connsiteY13" fmla="*/ 559255 h 591099"/>
              <a:gd name="connsiteX14" fmla="*/ 423081 w 1915236"/>
              <a:gd name="connsiteY14" fmla="*/ 550156 h 591099"/>
              <a:gd name="connsiteX15" fmla="*/ 464024 w 1915236"/>
              <a:gd name="connsiteY15" fmla="*/ 522861 h 591099"/>
              <a:gd name="connsiteX16" fmla="*/ 477672 w 1915236"/>
              <a:gd name="connsiteY16" fmla="*/ 513762 h 591099"/>
              <a:gd name="connsiteX17" fmla="*/ 509517 w 1915236"/>
              <a:gd name="connsiteY17" fmla="*/ 472819 h 591099"/>
              <a:gd name="connsiteX18" fmla="*/ 518615 w 1915236"/>
              <a:gd name="connsiteY18" fmla="*/ 459171 h 591099"/>
              <a:gd name="connsiteX19" fmla="*/ 532263 w 1915236"/>
              <a:gd name="connsiteY19" fmla="*/ 450073 h 591099"/>
              <a:gd name="connsiteX20" fmla="*/ 545911 w 1915236"/>
              <a:gd name="connsiteY20" fmla="*/ 431876 h 591099"/>
              <a:gd name="connsiteX21" fmla="*/ 550460 w 1915236"/>
              <a:gd name="connsiteY21" fmla="*/ 418228 h 591099"/>
              <a:gd name="connsiteX22" fmla="*/ 564108 w 1915236"/>
              <a:gd name="connsiteY22" fmla="*/ 409129 h 591099"/>
              <a:gd name="connsiteX23" fmla="*/ 577756 w 1915236"/>
              <a:gd name="connsiteY23" fmla="*/ 395482 h 591099"/>
              <a:gd name="connsiteX24" fmla="*/ 591403 w 1915236"/>
              <a:gd name="connsiteY24" fmla="*/ 386383 h 591099"/>
              <a:gd name="connsiteX25" fmla="*/ 618699 w 1915236"/>
              <a:gd name="connsiteY25" fmla="*/ 359087 h 591099"/>
              <a:gd name="connsiteX26" fmla="*/ 632347 w 1915236"/>
              <a:gd name="connsiteY26" fmla="*/ 345440 h 591099"/>
              <a:gd name="connsiteX27" fmla="*/ 659642 w 1915236"/>
              <a:gd name="connsiteY27" fmla="*/ 336341 h 591099"/>
              <a:gd name="connsiteX28" fmla="*/ 691487 w 1915236"/>
              <a:gd name="connsiteY28" fmla="*/ 313595 h 591099"/>
              <a:gd name="connsiteX29" fmla="*/ 709684 w 1915236"/>
              <a:gd name="connsiteY29" fmla="*/ 286299 h 591099"/>
              <a:gd name="connsiteX30" fmla="*/ 718782 w 1915236"/>
              <a:gd name="connsiteY30" fmla="*/ 272652 h 591099"/>
              <a:gd name="connsiteX31" fmla="*/ 746078 w 1915236"/>
              <a:gd name="connsiteY31" fmla="*/ 245356 h 591099"/>
              <a:gd name="connsiteX32" fmla="*/ 773373 w 1915236"/>
              <a:gd name="connsiteY32" fmla="*/ 222610 h 591099"/>
              <a:gd name="connsiteX33" fmla="*/ 782472 w 1915236"/>
              <a:gd name="connsiteY33" fmla="*/ 208962 h 591099"/>
              <a:gd name="connsiteX34" fmla="*/ 809767 w 1915236"/>
              <a:gd name="connsiteY34" fmla="*/ 190765 h 591099"/>
              <a:gd name="connsiteX35" fmla="*/ 827964 w 1915236"/>
              <a:gd name="connsiteY35" fmla="*/ 177117 h 591099"/>
              <a:gd name="connsiteX36" fmla="*/ 841612 w 1915236"/>
              <a:gd name="connsiteY36" fmla="*/ 168019 h 591099"/>
              <a:gd name="connsiteX37" fmla="*/ 887105 w 1915236"/>
              <a:gd name="connsiteY37" fmla="*/ 127076 h 591099"/>
              <a:gd name="connsiteX38" fmla="*/ 900753 w 1915236"/>
              <a:gd name="connsiteY38" fmla="*/ 117977 h 591099"/>
              <a:gd name="connsiteX39" fmla="*/ 914400 w 1915236"/>
              <a:gd name="connsiteY39" fmla="*/ 113428 h 591099"/>
              <a:gd name="connsiteX40" fmla="*/ 928048 w 1915236"/>
              <a:gd name="connsiteY40" fmla="*/ 104329 h 591099"/>
              <a:gd name="connsiteX41" fmla="*/ 955344 w 1915236"/>
              <a:gd name="connsiteY41" fmla="*/ 95231 h 591099"/>
              <a:gd name="connsiteX42" fmla="*/ 987188 w 1915236"/>
              <a:gd name="connsiteY42" fmla="*/ 67935 h 591099"/>
              <a:gd name="connsiteX43" fmla="*/ 1000836 w 1915236"/>
              <a:gd name="connsiteY43" fmla="*/ 54287 h 591099"/>
              <a:gd name="connsiteX44" fmla="*/ 1128215 w 1915236"/>
              <a:gd name="connsiteY44" fmla="*/ 49738 h 591099"/>
              <a:gd name="connsiteX45" fmla="*/ 1146412 w 1915236"/>
              <a:gd name="connsiteY45" fmla="*/ 45189 h 591099"/>
              <a:gd name="connsiteX46" fmla="*/ 1169159 w 1915236"/>
              <a:gd name="connsiteY46" fmla="*/ 40640 h 591099"/>
              <a:gd name="connsiteX47" fmla="*/ 1196454 w 1915236"/>
              <a:gd name="connsiteY47" fmla="*/ 31541 h 591099"/>
              <a:gd name="connsiteX48" fmla="*/ 1328382 w 1915236"/>
              <a:gd name="connsiteY48" fmla="*/ 22443 h 591099"/>
              <a:gd name="connsiteX49" fmla="*/ 1915236 w 1915236"/>
              <a:gd name="connsiteY49" fmla="*/ 13344 h 59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15236" h="591099">
                <a:moveTo>
                  <a:pt x="0" y="436425"/>
                </a:moveTo>
                <a:lnTo>
                  <a:pt x="122830" y="491016"/>
                </a:lnTo>
                <a:cubicBezTo>
                  <a:pt x="127230" y="492923"/>
                  <a:pt x="132189" y="493420"/>
                  <a:pt x="136478" y="495565"/>
                </a:cubicBezTo>
                <a:cubicBezTo>
                  <a:pt x="171756" y="513204"/>
                  <a:pt x="129469" y="497778"/>
                  <a:pt x="163773" y="509213"/>
                </a:cubicBezTo>
                <a:cubicBezTo>
                  <a:pt x="168322" y="513762"/>
                  <a:pt x="172068" y="519292"/>
                  <a:pt x="177421" y="522861"/>
                </a:cubicBezTo>
                <a:cubicBezTo>
                  <a:pt x="181411" y="525521"/>
                  <a:pt x="186661" y="525521"/>
                  <a:pt x="191069" y="527410"/>
                </a:cubicBezTo>
                <a:cubicBezTo>
                  <a:pt x="197302" y="530081"/>
                  <a:pt x="203200" y="533475"/>
                  <a:pt x="209266" y="536508"/>
                </a:cubicBezTo>
                <a:cubicBezTo>
                  <a:pt x="233390" y="560632"/>
                  <a:pt x="211172" y="541291"/>
                  <a:pt x="241111" y="559255"/>
                </a:cubicBezTo>
                <a:cubicBezTo>
                  <a:pt x="250488" y="564881"/>
                  <a:pt x="258032" y="573994"/>
                  <a:pt x="268406" y="577452"/>
                </a:cubicBezTo>
                <a:lnTo>
                  <a:pt x="295702" y="586550"/>
                </a:lnTo>
                <a:lnTo>
                  <a:pt x="309350" y="591099"/>
                </a:lnTo>
                <a:cubicBezTo>
                  <a:pt x="322392" y="589795"/>
                  <a:pt x="352097" y="590198"/>
                  <a:pt x="368490" y="582001"/>
                </a:cubicBezTo>
                <a:cubicBezTo>
                  <a:pt x="373380" y="579556"/>
                  <a:pt x="377938" y="576402"/>
                  <a:pt x="382138" y="572902"/>
                </a:cubicBezTo>
                <a:cubicBezTo>
                  <a:pt x="387080" y="568784"/>
                  <a:pt x="390161" y="562379"/>
                  <a:pt x="395785" y="559255"/>
                </a:cubicBezTo>
                <a:cubicBezTo>
                  <a:pt x="404169" y="554597"/>
                  <a:pt x="415101" y="555476"/>
                  <a:pt x="423081" y="550156"/>
                </a:cubicBezTo>
                <a:lnTo>
                  <a:pt x="464024" y="522861"/>
                </a:lnTo>
                <a:cubicBezTo>
                  <a:pt x="468573" y="519828"/>
                  <a:pt x="473806" y="517628"/>
                  <a:pt x="477672" y="513762"/>
                </a:cubicBezTo>
                <a:cubicBezTo>
                  <a:pt x="499051" y="492383"/>
                  <a:pt x="487753" y="505465"/>
                  <a:pt x="509517" y="472819"/>
                </a:cubicBezTo>
                <a:cubicBezTo>
                  <a:pt x="512550" y="468270"/>
                  <a:pt x="514066" y="462204"/>
                  <a:pt x="518615" y="459171"/>
                </a:cubicBezTo>
                <a:lnTo>
                  <a:pt x="532263" y="450073"/>
                </a:lnTo>
                <a:cubicBezTo>
                  <a:pt x="536812" y="444007"/>
                  <a:pt x="542149" y="438459"/>
                  <a:pt x="545911" y="431876"/>
                </a:cubicBezTo>
                <a:cubicBezTo>
                  <a:pt x="548290" y="427712"/>
                  <a:pt x="547464" y="421973"/>
                  <a:pt x="550460" y="418228"/>
                </a:cubicBezTo>
                <a:cubicBezTo>
                  <a:pt x="553876" y="413958"/>
                  <a:pt x="559908" y="412629"/>
                  <a:pt x="564108" y="409129"/>
                </a:cubicBezTo>
                <a:cubicBezTo>
                  <a:pt x="569050" y="405010"/>
                  <a:pt x="572814" y="399601"/>
                  <a:pt x="577756" y="395482"/>
                </a:cubicBezTo>
                <a:cubicBezTo>
                  <a:pt x="581956" y="391982"/>
                  <a:pt x="587317" y="390015"/>
                  <a:pt x="591403" y="386383"/>
                </a:cubicBezTo>
                <a:cubicBezTo>
                  <a:pt x="601020" y="377834"/>
                  <a:pt x="609600" y="368186"/>
                  <a:pt x="618699" y="359087"/>
                </a:cubicBezTo>
                <a:cubicBezTo>
                  <a:pt x="623248" y="354538"/>
                  <a:pt x="626244" y="347475"/>
                  <a:pt x="632347" y="345440"/>
                </a:cubicBezTo>
                <a:cubicBezTo>
                  <a:pt x="641445" y="342407"/>
                  <a:pt x="651662" y="341661"/>
                  <a:pt x="659642" y="336341"/>
                </a:cubicBezTo>
                <a:cubicBezTo>
                  <a:pt x="679599" y="323037"/>
                  <a:pt x="668916" y="330524"/>
                  <a:pt x="691487" y="313595"/>
                </a:cubicBezTo>
                <a:cubicBezTo>
                  <a:pt x="699481" y="289610"/>
                  <a:pt x="690752" y="309017"/>
                  <a:pt x="709684" y="286299"/>
                </a:cubicBezTo>
                <a:cubicBezTo>
                  <a:pt x="713184" y="282099"/>
                  <a:pt x="715150" y="276738"/>
                  <a:pt x="718782" y="272652"/>
                </a:cubicBezTo>
                <a:cubicBezTo>
                  <a:pt x="727331" y="263035"/>
                  <a:pt x="736979" y="254455"/>
                  <a:pt x="746078" y="245356"/>
                </a:cubicBezTo>
                <a:cubicBezTo>
                  <a:pt x="763592" y="227842"/>
                  <a:pt x="754373" y="235277"/>
                  <a:pt x="773373" y="222610"/>
                </a:cubicBezTo>
                <a:cubicBezTo>
                  <a:pt x="776406" y="218061"/>
                  <a:pt x="778357" y="212563"/>
                  <a:pt x="782472" y="208962"/>
                </a:cubicBezTo>
                <a:cubicBezTo>
                  <a:pt x="790701" y="201761"/>
                  <a:pt x="801019" y="197326"/>
                  <a:pt x="809767" y="190765"/>
                </a:cubicBezTo>
                <a:cubicBezTo>
                  <a:pt x="815833" y="186216"/>
                  <a:pt x="821794" y="181524"/>
                  <a:pt x="827964" y="177117"/>
                </a:cubicBezTo>
                <a:cubicBezTo>
                  <a:pt x="832413" y="173939"/>
                  <a:pt x="837526" y="171651"/>
                  <a:pt x="841612" y="168019"/>
                </a:cubicBezTo>
                <a:cubicBezTo>
                  <a:pt x="885172" y="129300"/>
                  <a:pt x="852190" y="152015"/>
                  <a:pt x="887105" y="127076"/>
                </a:cubicBezTo>
                <a:cubicBezTo>
                  <a:pt x="891554" y="123898"/>
                  <a:pt x="895863" y="120422"/>
                  <a:pt x="900753" y="117977"/>
                </a:cubicBezTo>
                <a:cubicBezTo>
                  <a:pt x="905042" y="115833"/>
                  <a:pt x="909851" y="114944"/>
                  <a:pt x="914400" y="113428"/>
                </a:cubicBezTo>
                <a:cubicBezTo>
                  <a:pt x="918949" y="110395"/>
                  <a:pt x="923052" y="106550"/>
                  <a:pt x="928048" y="104329"/>
                </a:cubicBezTo>
                <a:cubicBezTo>
                  <a:pt x="936812" y="100434"/>
                  <a:pt x="955344" y="95231"/>
                  <a:pt x="955344" y="95231"/>
                </a:cubicBezTo>
                <a:cubicBezTo>
                  <a:pt x="989200" y="61372"/>
                  <a:pt x="946345" y="102944"/>
                  <a:pt x="987188" y="67935"/>
                </a:cubicBezTo>
                <a:cubicBezTo>
                  <a:pt x="992073" y="63748"/>
                  <a:pt x="994455" y="55110"/>
                  <a:pt x="1000836" y="54287"/>
                </a:cubicBezTo>
                <a:cubicBezTo>
                  <a:pt x="1042973" y="48850"/>
                  <a:pt x="1085755" y="51254"/>
                  <a:pt x="1128215" y="49738"/>
                </a:cubicBezTo>
                <a:cubicBezTo>
                  <a:pt x="1134281" y="48222"/>
                  <a:pt x="1140309" y="46545"/>
                  <a:pt x="1146412" y="45189"/>
                </a:cubicBezTo>
                <a:cubicBezTo>
                  <a:pt x="1153960" y="43512"/>
                  <a:pt x="1161699" y="42675"/>
                  <a:pt x="1169159" y="40640"/>
                </a:cubicBezTo>
                <a:cubicBezTo>
                  <a:pt x="1178412" y="38117"/>
                  <a:pt x="1186882" y="32139"/>
                  <a:pt x="1196454" y="31541"/>
                </a:cubicBezTo>
                <a:cubicBezTo>
                  <a:pt x="1288975" y="25759"/>
                  <a:pt x="1245004" y="28856"/>
                  <a:pt x="1328382" y="22443"/>
                </a:cubicBezTo>
                <a:cubicBezTo>
                  <a:pt x="1550824" y="-22047"/>
                  <a:pt x="1358410" y="13344"/>
                  <a:pt x="1915236" y="13344"/>
                </a:cubicBezTo>
              </a:path>
            </a:pathLst>
          </a:custGeom>
          <a:noFill/>
          <a:ln>
            <a:solidFill>
              <a:srgbClr val="00B0F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9" name="Freeform 18"/>
          <p:cNvSpPr/>
          <p:nvPr/>
        </p:nvSpPr>
        <p:spPr>
          <a:xfrm>
            <a:off x="1428466" y="4057918"/>
            <a:ext cx="250209" cy="13664"/>
          </a:xfrm>
          <a:custGeom>
            <a:avLst/>
            <a:gdLst>
              <a:gd name="connsiteX0" fmla="*/ 0 w 250209"/>
              <a:gd name="connsiteY0" fmla="*/ 13664 h 13664"/>
              <a:gd name="connsiteX1" fmla="*/ 213815 w 250209"/>
              <a:gd name="connsiteY1" fmla="*/ 16 h 13664"/>
              <a:gd name="connsiteX2" fmla="*/ 236561 w 250209"/>
              <a:gd name="connsiteY2" fmla="*/ 4566 h 13664"/>
              <a:gd name="connsiteX3" fmla="*/ 250209 w 250209"/>
              <a:gd name="connsiteY3" fmla="*/ 4566 h 13664"/>
            </a:gdLst>
            <a:ahLst/>
            <a:cxnLst>
              <a:cxn ang="0">
                <a:pos x="connsiteX0" y="connsiteY0"/>
              </a:cxn>
              <a:cxn ang="0">
                <a:pos x="connsiteX1" y="connsiteY1"/>
              </a:cxn>
              <a:cxn ang="0">
                <a:pos x="connsiteX2" y="connsiteY2"/>
              </a:cxn>
              <a:cxn ang="0">
                <a:pos x="connsiteX3" y="connsiteY3"/>
              </a:cxn>
            </a:cxnLst>
            <a:rect l="l" t="t" r="r" b="b"/>
            <a:pathLst>
              <a:path w="250209" h="13664">
                <a:moveTo>
                  <a:pt x="0" y="13664"/>
                </a:moveTo>
                <a:cubicBezTo>
                  <a:pt x="71272" y="9115"/>
                  <a:pt x="142451" y="2761"/>
                  <a:pt x="213815" y="16"/>
                </a:cubicBezTo>
                <a:cubicBezTo>
                  <a:pt x="221541" y="-281"/>
                  <a:pt x="228889" y="3607"/>
                  <a:pt x="236561" y="4566"/>
                </a:cubicBezTo>
                <a:cubicBezTo>
                  <a:pt x="241075" y="5130"/>
                  <a:pt x="245660" y="4566"/>
                  <a:pt x="250209" y="4566"/>
                </a:cubicBezTo>
              </a:path>
            </a:pathLst>
          </a:custGeom>
          <a:noFill/>
          <a:ln>
            <a:solidFill>
              <a:srgbClr val="00B0F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Freeform 19"/>
          <p:cNvSpPr/>
          <p:nvPr/>
        </p:nvSpPr>
        <p:spPr>
          <a:xfrm>
            <a:off x="1428466" y="6213981"/>
            <a:ext cx="236561" cy="9398"/>
          </a:xfrm>
          <a:custGeom>
            <a:avLst/>
            <a:gdLst>
              <a:gd name="connsiteX0" fmla="*/ 0 w 236561"/>
              <a:gd name="connsiteY0" fmla="*/ 9398 h 9398"/>
              <a:gd name="connsiteX1" fmla="*/ 141027 w 236561"/>
              <a:gd name="connsiteY1" fmla="*/ 300 h 9398"/>
              <a:gd name="connsiteX2" fmla="*/ 236561 w 236561"/>
              <a:gd name="connsiteY2" fmla="*/ 300 h 9398"/>
            </a:gdLst>
            <a:ahLst/>
            <a:cxnLst>
              <a:cxn ang="0">
                <a:pos x="connsiteX0" y="connsiteY0"/>
              </a:cxn>
              <a:cxn ang="0">
                <a:pos x="connsiteX1" y="connsiteY1"/>
              </a:cxn>
              <a:cxn ang="0">
                <a:pos x="connsiteX2" y="connsiteY2"/>
              </a:cxn>
            </a:cxnLst>
            <a:rect l="l" t="t" r="r" b="b"/>
            <a:pathLst>
              <a:path w="236561" h="9398">
                <a:moveTo>
                  <a:pt x="0" y="9398"/>
                </a:moveTo>
                <a:cubicBezTo>
                  <a:pt x="59062" y="-2414"/>
                  <a:pt x="27135" y="2723"/>
                  <a:pt x="141027" y="300"/>
                </a:cubicBezTo>
                <a:cubicBezTo>
                  <a:pt x="172864" y="-377"/>
                  <a:pt x="204716" y="300"/>
                  <a:pt x="236561" y="300"/>
                </a:cubicBezTo>
              </a:path>
            </a:pathLst>
          </a:custGeom>
          <a:noFill/>
          <a:ln>
            <a:solidFill>
              <a:srgbClr val="00B0F0">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1" name="Freeform 20"/>
          <p:cNvSpPr/>
          <p:nvPr/>
        </p:nvSpPr>
        <p:spPr>
          <a:xfrm>
            <a:off x="2624919" y="2547582"/>
            <a:ext cx="1906138" cy="841612"/>
          </a:xfrm>
          <a:custGeom>
            <a:avLst/>
            <a:gdLst>
              <a:gd name="connsiteX0" fmla="*/ 0 w 1906138"/>
              <a:gd name="connsiteY0" fmla="*/ 837063 h 841612"/>
              <a:gd name="connsiteX1" fmla="*/ 22747 w 1906138"/>
              <a:gd name="connsiteY1" fmla="*/ 841612 h 841612"/>
              <a:gd name="connsiteX2" fmla="*/ 63690 w 1906138"/>
              <a:gd name="connsiteY2" fmla="*/ 827964 h 841612"/>
              <a:gd name="connsiteX3" fmla="*/ 77338 w 1906138"/>
              <a:gd name="connsiteY3" fmla="*/ 823415 h 841612"/>
              <a:gd name="connsiteX4" fmla="*/ 122830 w 1906138"/>
              <a:gd name="connsiteY4" fmla="*/ 809767 h 841612"/>
              <a:gd name="connsiteX5" fmla="*/ 136478 w 1906138"/>
              <a:gd name="connsiteY5" fmla="*/ 796119 h 841612"/>
              <a:gd name="connsiteX6" fmla="*/ 145577 w 1906138"/>
              <a:gd name="connsiteY6" fmla="*/ 764275 h 841612"/>
              <a:gd name="connsiteX7" fmla="*/ 168323 w 1906138"/>
              <a:gd name="connsiteY7" fmla="*/ 732430 h 841612"/>
              <a:gd name="connsiteX8" fmla="*/ 172872 w 1906138"/>
              <a:gd name="connsiteY8" fmla="*/ 718782 h 841612"/>
              <a:gd name="connsiteX9" fmla="*/ 181971 w 1906138"/>
              <a:gd name="connsiteY9" fmla="*/ 705134 h 841612"/>
              <a:gd name="connsiteX10" fmla="*/ 195618 w 1906138"/>
              <a:gd name="connsiteY10" fmla="*/ 673290 h 841612"/>
              <a:gd name="connsiteX11" fmla="*/ 209266 w 1906138"/>
              <a:gd name="connsiteY11" fmla="*/ 636896 h 841612"/>
              <a:gd name="connsiteX12" fmla="*/ 218365 w 1906138"/>
              <a:gd name="connsiteY12" fmla="*/ 609600 h 841612"/>
              <a:gd name="connsiteX13" fmla="*/ 227463 w 1906138"/>
              <a:gd name="connsiteY13" fmla="*/ 582305 h 841612"/>
              <a:gd name="connsiteX14" fmla="*/ 232012 w 1906138"/>
              <a:gd name="connsiteY14" fmla="*/ 568657 h 841612"/>
              <a:gd name="connsiteX15" fmla="*/ 241111 w 1906138"/>
              <a:gd name="connsiteY15" fmla="*/ 555009 h 841612"/>
              <a:gd name="connsiteX16" fmla="*/ 245660 w 1906138"/>
              <a:gd name="connsiteY16" fmla="*/ 541361 h 841612"/>
              <a:gd name="connsiteX17" fmla="*/ 259308 w 1906138"/>
              <a:gd name="connsiteY17" fmla="*/ 509517 h 841612"/>
              <a:gd name="connsiteX18" fmla="*/ 268406 w 1906138"/>
              <a:gd name="connsiteY18" fmla="*/ 450376 h 841612"/>
              <a:gd name="connsiteX19" fmla="*/ 272956 w 1906138"/>
              <a:gd name="connsiteY19" fmla="*/ 432179 h 841612"/>
              <a:gd name="connsiteX20" fmla="*/ 282054 w 1906138"/>
              <a:gd name="connsiteY20" fmla="*/ 418531 h 841612"/>
              <a:gd name="connsiteX21" fmla="*/ 291153 w 1906138"/>
              <a:gd name="connsiteY21" fmla="*/ 391236 h 841612"/>
              <a:gd name="connsiteX22" fmla="*/ 304800 w 1906138"/>
              <a:gd name="connsiteY22" fmla="*/ 350293 h 841612"/>
              <a:gd name="connsiteX23" fmla="*/ 313899 w 1906138"/>
              <a:gd name="connsiteY23" fmla="*/ 322997 h 841612"/>
              <a:gd name="connsiteX24" fmla="*/ 322997 w 1906138"/>
              <a:gd name="connsiteY24" fmla="*/ 291152 h 841612"/>
              <a:gd name="connsiteX25" fmla="*/ 327547 w 1906138"/>
              <a:gd name="connsiteY25" fmla="*/ 272955 h 841612"/>
              <a:gd name="connsiteX26" fmla="*/ 336645 w 1906138"/>
              <a:gd name="connsiteY26" fmla="*/ 245660 h 841612"/>
              <a:gd name="connsiteX27" fmla="*/ 341194 w 1906138"/>
              <a:gd name="connsiteY27" fmla="*/ 232012 h 841612"/>
              <a:gd name="connsiteX28" fmla="*/ 350293 w 1906138"/>
              <a:gd name="connsiteY28" fmla="*/ 195618 h 841612"/>
              <a:gd name="connsiteX29" fmla="*/ 359391 w 1906138"/>
              <a:gd name="connsiteY29" fmla="*/ 181970 h 841612"/>
              <a:gd name="connsiteX30" fmla="*/ 373039 w 1906138"/>
              <a:gd name="connsiteY30" fmla="*/ 168322 h 841612"/>
              <a:gd name="connsiteX31" fmla="*/ 386687 w 1906138"/>
              <a:gd name="connsiteY31" fmla="*/ 163773 h 841612"/>
              <a:gd name="connsiteX32" fmla="*/ 400335 w 1906138"/>
              <a:gd name="connsiteY32" fmla="*/ 154675 h 841612"/>
              <a:gd name="connsiteX33" fmla="*/ 887105 w 1906138"/>
              <a:gd name="connsiteY33" fmla="*/ 150125 h 841612"/>
              <a:gd name="connsiteX34" fmla="*/ 937147 w 1906138"/>
              <a:gd name="connsiteY34" fmla="*/ 145576 h 841612"/>
              <a:gd name="connsiteX35" fmla="*/ 955344 w 1906138"/>
              <a:gd name="connsiteY35" fmla="*/ 141027 h 841612"/>
              <a:gd name="connsiteX36" fmla="*/ 1000836 w 1906138"/>
              <a:gd name="connsiteY36" fmla="*/ 131928 h 841612"/>
              <a:gd name="connsiteX37" fmla="*/ 1096371 w 1906138"/>
              <a:gd name="connsiteY37" fmla="*/ 118281 h 841612"/>
              <a:gd name="connsiteX38" fmla="*/ 1114568 w 1906138"/>
              <a:gd name="connsiteY38" fmla="*/ 113731 h 841612"/>
              <a:gd name="connsiteX39" fmla="*/ 1128215 w 1906138"/>
              <a:gd name="connsiteY39" fmla="*/ 104633 h 841612"/>
              <a:gd name="connsiteX40" fmla="*/ 1237397 w 1906138"/>
              <a:gd name="connsiteY40" fmla="*/ 95534 h 841612"/>
              <a:gd name="connsiteX41" fmla="*/ 1369326 w 1906138"/>
              <a:gd name="connsiteY41" fmla="*/ 86436 h 841612"/>
              <a:gd name="connsiteX42" fmla="*/ 1382974 w 1906138"/>
              <a:gd name="connsiteY42" fmla="*/ 81887 h 841612"/>
              <a:gd name="connsiteX43" fmla="*/ 1419368 w 1906138"/>
              <a:gd name="connsiteY43" fmla="*/ 77337 h 841612"/>
              <a:gd name="connsiteX44" fmla="*/ 1519451 w 1906138"/>
              <a:gd name="connsiteY44" fmla="*/ 68239 h 841612"/>
              <a:gd name="connsiteX45" fmla="*/ 1533099 w 1906138"/>
              <a:gd name="connsiteY45" fmla="*/ 63690 h 841612"/>
              <a:gd name="connsiteX46" fmla="*/ 1587690 w 1906138"/>
              <a:gd name="connsiteY46" fmla="*/ 54591 h 841612"/>
              <a:gd name="connsiteX47" fmla="*/ 1614985 w 1906138"/>
              <a:gd name="connsiteY47" fmla="*/ 45493 h 841612"/>
              <a:gd name="connsiteX48" fmla="*/ 1696872 w 1906138"/>
              <a:gd name="connsiteY48" fmla="*/ 36394 h 841612"/>
              <a:gd name="connsiteX49" fmla="*/ 1710520 w 1906138"/>
              <a:gd name="connsiteY49" fmla="*/ 31845 h 841612"/>
              <a:gd name="connsiteX50" fmla="*/ 1787857 w 1906138"/>
              <a:gd name="connsiteY50" fmla="*/ 22746 h 841612"/>
              <a:gd name="connsiteX51" fmla="*/ 1860645 w 1906138"/>
              <a:gd name="connsiteY51" fmla="*/ 13648 h 841612"/>
              <a:gd name="connsiteX52" fmla="*/ 1887941 w 1906138"/>
              <a:gd name="connsiteY52" fmla="*/ 9099 h 841612"/>
              <a:gd name="connsiteX53" fmla="*/ 1906138 w 1906138"/>
              <a:gd name="connsiteY53" fmla="*/ 0 h 8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06138" h="841612">
                <a:moveTo>
                  <a:pt x="0" y="837063"/>
                </a:moveTo>
                <a:cubicBezTo>
                  <a:pt x="7582" y="838579"/>
                  <a:pt x="15015" y="841612"/>
                  <a:pt x="22747" y="841612"/>
                </a:cubicBezTo>
                <a:cubicBezTo>
                  <a:pt x="43199" y="841612"/>
                  <a:pt x="46422" y="835365"/>
                  <a:pt x="63690" y="827964"/>
                </a:cubicBezTo>
                <a:cubicBezTo>
                  <a:pt x="68098" y="826075"/>
                  <a:pt x="72789" y="824931"/>
                  <a:pt x="77338" y="823415"/>
                </a:cubicBezTo>
                <a:cubicBezTo>
                  <a:pt x="118226" y="796157"/>
                  <a:pt x="49644" y="839043"/>
                  <a:pt x="122830" y="809767"/>
                </a:cubicBezTo>
                <a:cubicBezTo>
                  <a:pt x="128804" y="807377"/>
                  <a:pt x="131929" y="800668"/>
                  <a:pt x="136478" y="796119"/>
                </a:cubicBezTo>
                <a:cubicBezTo>
                  <a:pt x="137937" y="790281"/>
                  <a:pt x="142311" y="770807"/>
                  <a:pt x="145577" y="764275"/>
                </a:cubicBezTo>
                <a:cubicBezTo>
                  <a:pt x="148906" y="757618"/>
                  <a:pt x="165227" y="736558"/>
                  <a:pt x="168323" y="732430"/>
                </a:cubicBezTo>
                <a:cubicBezTo>
                  <a:pt x="169839" y="727881"/>
                  <a:pt x="170727" y="723071"/>
                  <a:pt x="172872" y="718782"/>
                </a:cubicBezTo>
                <a:cubicBezTo>
                  <a:pt x="175317" y="713892"/>
                  <a:pt x="179817" y="710160"/>
                  <a:pt x="181971" y="705134"/>
                </a:cubicBezTo>
                <a:cubicBezTo>
                  <a:pt x="199598" y="664005"/>
                  <a:pt x="172776" y="707554"/>
                  <a:pt x="195618" y="673290"/>
                </a:cubicBezTo>
                <a:cubicBezTo>
                  <a:pt x="206405" y="619360"/>
                  <a:pt x="192227" y="675234"/>
                  <a:pt x="209266" y="636896"/>
                </a:cubicBezTo>
                <a:cubicBezTo>
                  <a:pt x="213161" y="628132"/>
                  <a:pt x="215332" y="618699"/>
                  <a:pt x="218365" y="609600"/>
                </a:cubicBezTo>
                <a:lnTo>
                  <a:pt x="227463" y="582305"/>
                </a:lnTo>
                <a:cubicBezTo>
                  <a:pt x="228979" y="577756"/>
                  <a:pt x="229352" y="572647"/>
                  <a:pt x="232012" y="568657"/>
                </a:cubicBezTo>
                <a:lnTo>
                  <a:pt x="241111" y="555009"/>
                </a:lnTo>
                <a:cubicBezTo>
                  <a:pt x="242627" y="550460"/>
                  <a:pt x="243771" y="545769"/>
                  <a:pt x="245660" y="541361"/>
                </a:cubicBezTo>
                <a:cubicBezTo>
                  <a:pt x="262527" y="502006"/>
                  <a:pt x="248639" y="541525"/>
                  <a:pt x="259308" y="509517"/>
                </a:cubicBezTo>
                <a:cubicBezTo>
                  <a:pt x="266622" y="436370"/>
                  <a:pt x="258318" y="485682"/>
                  <a:pt x="268406" y="450376"/>
                </a:cubicBezTo>
                <a:cubicBezTo>
                  <a:pt x="270124" y="444364"/>
                  <a:pt x="270493" y="437926"/>
                  <a:pt x="272956" y="432179"/>
                </a:cubicBezTo>
                <a:cubicBezTo>
                  <a:pt x="275110" y="427154"/>
                  <a:pt x="279833" y="423527"/>
                  <a:pt x="282054" y="418531"/>
                </a:cubicBezTo>
                <a:cubicBezTo>
                  <a:pt x="285949" y="409767"/>
                  <a:pt x="288120" y="400334"/>
                  <a:pt x="291153" y="391236"/>
                </a:cubicBezTo>
                <a:lnTo>
                  <a:pt x="304800" y="350293"/>
                </a:lnTo>
                <a:lnTo>
                  <a:pt x="313899" y="322997"/>
                </a:lnTo>
                <a:cubicBezTo>
                  <a:pt x="328107" y="266163"/>
                  <a:pt x="309955" y="336797"/>
                  <a:pt x="322997" y="291152"/>
                </a:cubicBezTo>
                <a:cubicBezTo>
                  <a:pt x="324715" y="285140"/>
                  <a:pt x="325750" y="278944"/>
                  <a:pt x="327547" y="272955"/>
                </a:cubicBezTo>
                <a:cubicBezTo>
                  <a:pt x="330303" y="263769"/>
                  <a:pt x="333612" y="254758"/>
                  <a:pt x="336645" y="245660"/>
                </a:cubicBezTo>
                <a:cubicBezTo>
                  <a:pt x="338161" y="241111"/>
                  <a:pt x="340253" y="236714"/>
                  <a:pt x="341194" y="232012"/>
                </a:cubicBezTo>
                <a:cubicBezTo>
                  <a:pt x="342924" y="223364"/>
                  <a:pt x="345631" y="204942"/>
                  <a:pt x="350293" y="195618"/>
                </a:cubicBezTo>
                <a:cubicBezTo>
                  <a:pt x="352738" y="190728"/>
                  <a:pt x="355891" y="186170"/>
                  <a:pt x="359391" y="181970"/>
                </a:cubicBezTo>
                <a:cubicBezTo>
                  <a:pt x="363510" y="177027"/>
                  <a:pt x="367686" y="171891"/>
                  <a:pt x="373039" y="168322"/>
                </a:cubicBezTo>
                <a:cubicBezTo>
                  <a:pt x="377029" y="165662"/>
                  <a:pt x="382398" y="165917"/>
                  <a:pt x="386687" y="163773"/>
                </a:cubicBezTo>
                <a:cubicBezTo>
                  <a:pt x="391577" y="161328"/>
                  <a:pt x="394870" y="154824"/>
                  <a:pt x="400335" y="154675"/>
                </a:cubicBezTo>
                <a:cubicBezTo>
                  <a:pt x="562538" y="150251"/>
                  <a:pt x="724848" y="151642"/>
                  <a:pt x="887105" y="150125"/>
                </a:cubicBezTo>
                <a:cubicBezTo>
                  <a:pt x="903786" y="148609"/>
                  <a:pt x="920544" y="147790"/>
                  <a:pt x="937147" y="145576"/>
                </a:cubicBezTo>
                <a:cubicBezTo>
                  <a:pt x="943344" y="144750"/>
                  <a:pt x="949230" y="142337"/>
                  <a:pt x="955344" y="141027"/>
                </a:cubicBezTo>
                <a:cubicBezTo>
                  <a:pt x="970465" y="137787"/>
                  <a:pt x="985645" y="134822"/>
                  <a:pt x="1000836" y="131928"/>
                </a:cubicBezTo>
                <a:cubicBezTo>
                  <a:pt x="1059641" y="120727"/>
                  <a:pt x="1039609" y="123957"/>
                  <a:pt x="1096371" y="118281"/>
                </a:cubicBezTo>
                <a:cubicBezTo>
                  <a:pt x="1102437" y="116764"/>
                  <a:pt x="1108821" y="116194"/>
                  <a:pt x="1114568" y="113731"/>
                </a:cubicBezTo>
                <a:cubicBezTo>
                  <a:pt x="1119593" y="111577"/>
                  <a:pt x="1122869" y="105778"/>
                  <a:pt x="1128215" y="104633"/>
                </a:cubicBezTo>
                <a:cubicBezTo>
                  <a:pt x="1135307" y="103113"/>
                  <a:pt x="1235500" y="95680"/>
                  <a:pt x="1237397" y="95534"/>
                </a:cubicBezTo>
                <a:cubicBezTo>
                  <a:pt x="1295882" y="80914"/>
                  <a:pt x="1228231" y="96514"/>
                  <a:pt x="1369326" y="86436"/>
                </a:cubicBezTo>
                <a:cubicBezTo>
                  <a:pt x="1374109" y="86094"/>
                  <a:pt x="1378256" y="82745"/>
                  <a:pt x="1382974" y="81887"/>
                </a:cubicBezTo>
                <a:cubicBezTo>
                  <a:pt x="1395003" y="79700"/>
                  <a:pt x="1407217" y="78687"/>
                  <a:pt x="1419368" y="77337"/>
                </a:cubicBezTo>
                <a:cubicBezTo>
                  <a:pt x="1457550" y="73094"/>
                  <a:pt x="1480203" y="71510"/>
                  <a:pt x="1519451" y="68239"/>
                </a:cubicBezTo>
                <a:cubicBezTo>
                  <a:pt x="1524000" y="66723"/>
                  <a:pt x="1528397" y="64630"/>
                  <a:pt x="1533099" y="63690"/>
                </a:cubicBezTo>
                <a:cubicBezTo>
                  <a:pt x="1551189" y="60072"/>
                  <a:pt x="1570189" y="60425"/>
                  <a:pt x="1587690" y="54591"/>
                </a:cubicBezTo>
                <a:cubicBezTo>
                  <a:pt x="1596788" y="51558"/>
                  <a:pt x="1605434" y="46361"/>
                  <a:pt x="1614985" y="45493"/>
                </a:cubicBezTo>
                <a:cubicBezTo>
                  <a:pt x="1675706" y="39972"/>
                  <a:pt x="1648446" y="43312"/>
                  <a:pt x="1696872" y="36394"/>
                </a:cubicBezTo>
                <a:cubicBezTo>
                  <a:pt x="1701421" y="34878"/>
                  <a:pt x="1705818" y="32785"/>
                  <a:pt x="1710520" y="31845"/>
                </a:cubicBezTo>
                <a:cubicBezTo>
                  <a:pt x="1730627" y="27824"/>
                  <a:pt x="1769819" y="24550"/>
                  <a:pt x="1787857" y="22746"/>
                </a:cubicBezTo>
                <a:cubicBezTo>
                  <a:pt x="1827934" y="12727"/>
                  <a:pt x="1787659" y="21757"/>
                  <a:pt x="1860645" y="13648"/>
                </a:cubicBezTo>
                <a:cubicBezTo>
                  <a:pt x="1869813" y="12629"/>
                  <a:pt x="1878842" y="10615"/>
                  <a:pt x="1887941" y="9099"/>
                </a:cubicBezTo>
                <a:lnTo>
                  <a:pt x="1906138" y="0"/>
                </a:lnTo>
              </a:path>
            </a:pathLst>
          </a:custGeom>
          <a:noFill/>
          <a:ln>
            <a:solidFill>
              <a:srgbClr val="FFFF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Freeform 21"/>
          <p:cNvSpPr/>
          <p:nvPr/>
        </p:nvSpPr>
        <p:spPr>
          <a:xfrm>
            <a:off x="3675797" y="4062484"/>
            <a:ext cx="227463" cy="13647"/>
          </a:xfrm>
          <a:custGeom>
            <a:avLst/>
            <a:gdLst>
              <a:gd name="connsiteX0" fmla="*/ 0 w 227463"/>
              <a:gd name="connsiteY0" fmla="*/ 0 h 13647"/>
              <a:gd name="connsiteX1" fmla="*/ 227463 w 227463"/>
              <a:gd name="connsiteY1" fmla="*/ 13647 h 13647"/>
            </a:gdLst>
            <a:ahLst/>
            <a:cxnLst>
              <a:cxn ang="0">
                <a:pos x="connsiteX0" y="connsiteY0"/>
              </a:cxn>
              <a:cxn ang="0">
                <a:pos x="connsiteX1" y="connsiteY1"/>
              </a:cxn>
            </a:cxnLst>
            <a:rect l="l" t="t" r="r" b="b"/>
            <a:pathLst>
              <a:path w="227463" h="13647">
                <a:moveTo>
                  <a:pt x="0" y="0"/>
                </a:moveTo>
                <a:lnTo>
                  <a:pt x="227463" y="13647"/>
                </a:lnTo>
              </a:path>
            </a:pathLst>
          </a:custGeom>
          <a:noFill/>
          <a:ln>
            <a:solidFill>
              <a:srgbClr val="FFFF0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Freeform 22"/>
          <p:cNvSpPr/>
          <p:nvPr/>
        </p:nvSpPr>
        <p:spPr>
          <a:xfrm>
            <a:off x="5964072" y="4048772"/>
            <a:ext cx="241412" cy="22810"/>
          </a:xfrm>
          <a:custGeom>
            <a:avLst/>
            <a:gdLst>
              <a:gd name="connsiteX0" fmla="*/ 0 w 241412"/>
              <a:gd name="connsiteY0" fmla="*/ 22810 h 22810"/>
              <a:gd name="connsiteX1" fmla="*/ 241110 w 241412"/>
              <a:gd name="connsiteY1" fmla="*/ 64 h 22810"/>
              <a:gd name="connsiteX2" fmla="*/ 236561 w 241412"/>
              <a:gd name="connsiteY2" fmla="*/ 64 h 22810"/>
            </a:gdLst>
            <a:ahLst/>
            <a:cxnLst>
              <a:cxn ang="0">
                <a:pos x="connsiteX0" y="connsiteY0"/>
              </a:cxn>
              <a:cxn ang="0">
                <a:pos x="connsiteX1" y="connsiteY1"/>
              </a:cxn>
              <a:cxn ang="0">
                <a:pos x="connsiteX2" y="connsiteY2"/>
              </a:cxn>
            </a:cxnLst>
            <a:rect l="l" t="t" r="r" b="b"/>
            <a:pathLst>
              <a:path w="241412" h="22810">
                <a:moveTo>
                  <a:pt x="0" y="22810"/>
                </a:moveTo>
                <a:lnTo>
                  <a:pt x="241110" y="64"/>
                </a:lnTo>
                <a:cubicBezTo>
                  <a:pt x="242619" y="-81"/>
                  <a:pt x="238077" y="64"/>
                  <a:pt x="236561" y="64"/>
                </a:cubicBezTo>
              </a:path>
            </a:pathLst>
          </a:custGeom>
          <a:noFill/>
          <a:ln>
            <a:solidFill>
              <a:srgbClr val="FFFF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4" name="Freeform 23"/>
          <p:cNvSpPr/>
          <p:nvPr/>
        </p:nvSpPr>
        <p:spPr>
          <a:xfrm>
            <a:off x="4885899" y="2720454"/>
            <a:ext cx="1956179" cy="614149"/>
          </a:xfrm>
          <a:custGeom>
            <a:avLst/>
            <a:gdLst>
              <a:gd name="connsiteX0" fmla="*/ 0 w 1956179"/>
              <a:gd name="connsiteY0" fmla="*/ 614149 h 614149"/>
              <a:gd name="connsiteX1" fmla="*/ 77337 w 1956179"/>
              <a:gd name="connsiteY1" fmla="*/ 500418 h 614149"/>
              <a:gd name="connsiteX2" fmla="*/ 90985 w 1956179"/>
              <a:gd name="connsiteY2" fmla="*/ 491319 h 614149"/>
              <a:gd name="connsiteX3" fmla="*/ 104632 w 1956179"/>
              <a:gd name="connsiteY3" fmla="*/ 477671 h 614149"/>
              <a:gd name="connsiteX4" fmla="*/ 109182 w 1956179"/>
              <a:gd name="connsiteY4" fmla="*/ 464024 h 614149"/>
              <a:gd name="connsiteX5" fmla="*/ 122829 w 1956179"/>
              <a:gd name="connsiteY5" fmla="*/ 436728 h 614149"/>
              <a:gd name="connsiteX6" fmla="*/ 127379 w 1956179"/>
              <a:gd name="connsiteY6" fmla="*/ 413982 h 614149"/>
              <a:gd name="connsiteX7" fmla="*/ 141026 w 1956179"/>
              <a:gd name="connsiteY7" fmla="*/ 409433 h 614149"/>
              <a:gd name="connsiteX8" fmla="*/ 172871 w 1956179"/>
              <a:gd name="connsiteY8" fmla="*/ 423080 h 614149"/>
              <a:gd name="connsiteX9" fmla="*/ 186519 w 1956179"/>
              <a:gd name="connsiteY9" fmla="*/ 427630 h 614149"/>
              <a:gd name="connsiteX10" fmla="*/ 200167 w 1956179"/>
              <a:gd name="connsiteY10" fmla="*/ 436728 h 614149"/>
              <a:gd name="connsiteX11" fmla="*/ 213814 w 1956179"/>
              <a:gd name="connsiteY11" fmla="*/ 450376 h 614149"/>
              <a:gd name="connsiteX12" fmla="*/ 232011 w 1956179"/>
              <a:gd name="connsiteY12" fmla="*/ 454925 h 614149"/>
              <a:gd name="connsiteX13" fmla="*/ 259307 w 1956179"/>
              <a:gd name="connsiteY13" fmla="*/ 468573 h 614149"/>
              <a:gd name="connsiteX14" fmla="*/ 268405 w 1956179"/>
              <a:gd name="connsiteY14" fmla="*/ 454925 h 614149"/>
              <a:gd name="connsiteX15" fmla="*/ 277504 w 1956179"/>
              <a:gd name="connsiteY15" fmla="*/ 423080 h 614149"/>
              <a:gd name="connsiteX16" fmla="*/ 286602 w 1956179"/>
              <a:gd name="connsiteY16" fmla="*/ 391236 h 614149"/>
              <a:gd name="connsiteX17" fmla="*/ 304800 w 1956179"/>
              <a:gd name="connsiteY17" fmla="*/ 363940 h 614149"/>
              <a:gd name="connsiteX18" fmla="*/ 318447 w 1956179"/>
              <a:gd name="connsiteY18" fmla="*/ 336645 h 614149"/>
              <a:gd name="connsiteX19" fmla="*/ 322997 w 1956179"/>
              <a:gd name="connsiteY19" fmla="*/ 322997 h 614149"/>
              <a:gd name="connsiteX20" fmla="*/ 332095 w 1956179"/>
              <a:gd name="connsiteY20" fmla="*/ 304800 h 614149"/>
              <a:gd name="connsiteX21" fmla="*/ 336644 w 1956179"/>
              <a:gd name="connsiteY21" fmla="*/ 291152 h 614149"/>
              <a:gd name="connsiteX22" fmla="*/ 350292 w 1956179"/>
              <a:gd name="connsiteY22" fmla="*/ 259307 h 614149"/>
              <a:gd name="connsiteX23" fmla="*/ 354841 w 1956179"/>
              <a:gd name="connsiteY23" fmla="*/ 163773 h 614149"/>
              <a:gd name="connsiteX24" fmla="*/ 359391 w 1956179"/>
              <a:gd name="connsiteY24" fmla="*/ 150125 h 614149"/>
              <a:gd name="connsiteX25" fmla="*/ 363940 w 1956179"/>
              <a:gd name="connsiteY25" fmla="*/ 122830 h 614149"/>
              <a:gd name="connsiteX26" fmla="*/ 368489 w 1956179"/>
              <a:gd name="connsiteY26" fmla="*/ 109182 h 614149"/>
              <a:gd name="connsiteX27" fmla="*/ 377588 w 1956179"/>
              <a:gd name="connsiteY27" fmla="*/ 68239 h 614149"/>
              <a:gd name="connsiteX28" fmla="*/ 395785 w 1956179"/>
              <a:gd name="connsiteY28" fmla="*/ 36394 h 614149"/>
              <a:gd name="connsiteX29" fmla="*/ 413982 w 1956179"/>
              <a:gd name="connsiteY29" fmla="*/ 40943 h 614149"/>
              <a:gd name="connsiteX30" fmla="*/ 459474 w 1956179"/>
              <a:gd name="connsiteY30" fmla="*/ 68239 h 614149"/>
              <a:gd name="connsiteX31" fmla="*/ 473122 w 1956179"/>
              <a:gd name="connsiteY31" fmla="*/ 77337 h 614149"/>
              <a:gd name="connsiteX32" fmla="*/ 486770 w 1956179"/>
              <a:gd name="connsiteY32" fmla="*/ 104633 h 614149"/>
              <a:gd name="connsiteX33" fmla="*/ 495868 w 1956179"/>
              <a:gd name="connsiteY33" fmla="*/ 118280 h 614149"/>
              <a:gd name="connsiteX34" fmla="*/ 509516 w 1956179"/>
              <a:gd name="connsiteY34" fmla="*/ 150125 h 614149"/>
              <a:gd name="connsiteX35" fmla="*/ 518614 w 1956179"/>
              <a:gd name="connsiteY35" fmla="*/ 181970 h 614149"/>
              <a:gd name="connsiteX36" fmla="*/ 523164 w 1956179"/>
              <a:gd name="connsiteY36" fmla="*/ 195618 h 614149"/>
              <a:gd name="connsiteX37" fmla="*/ 536811 w 1956179"/>
              <a:gd name="connsiteY37" fmla="*/ 204716 h 614149"/>
              <a:gd name="connsiteX38" fmla="*/ 564107 w 1956179"/>
              <a:gd name="connsiteY38" fmla="*/ 186519 h 614149"/>
              <a:gd name="connsiteX39" fmla="*/ 609600 w 1956179"/>
              <a:gd name="connsiteY39" fmla="*/ 159224 h 614149"/>
              <a:gd name="connsiteX40" fmla="*/ 623247 w 1956179"/>
              <a:gd name="connsiteY40" fmla="*/ 150125 h 614149"/>
              <a:gd name="connsiteX41" fmla="*/ 636895 w 1956179"/>
              <a:gd name="connsiteY41" fmla="*/ 141027 h 614149"/>
              <a:gd name="connsiteX42" fmla="*/ 650543 w 1956179"/>
              <a:gd name="connsiteY42" fmla="*/ 122830 h 614149"/>
              <a:gd name="connsiteX43" fmla="*/ 664191 w 1956179"/>
              <a:gd name="connsiteY43" fmla="*/ 118280 h 614149"/>
              <a:gd name="connsiteX44" fmla="*/ 709683 w 1956179"/>
              <a:gd name="connsiteY44" fmla="*/ 104633 h 614149"/>
              <a:gd name="connsiteX45" fmla="*/ 736979 w 1956179"/>
              <a:gd name="connsiteY45" fmla="*/ 90985 h 614149"/>
              <a:gd name="connsiteX46" fmla="*/ 750626 w 1956179"/>
              <a:gd name="connsiteY46" fmla="*/ 81886 h 614149"/>
              <a:gd name="connsiteX47" fmla="*/ 782471 w 1956179"/>
              <a:gd name="connsiteY47" fmla="*/ 68239 h 614149"/>
              <a:gd name="connsiteX48" fmla="*/ 809767 w 1956179"/>
              <a:gd name="connsiteY48" fmla="*/ 54591 h 614149"/>
              <a:gd name="connsiteX49" fmla="*/ 827964 w 1956179"/>
              <a:gd name="connsiteY49" fmla="*/ 45492 h 614149"/>
              <a:gd name="connsiteX50" fmla="*/ 850710 w 1956179"/>
              <a:gd name="connsiteY50" fmla="*/ 40943 h 614149"/>
              <a:gd name="connsiteX51" fmla="*/ 878005 w 1956179"/>
              <a:gd name="connsiteY51" fmla="*/ 31845 h 614149"/>
              <a:gd name="connsiteX52" fmla="*/ 891653 w 1956179"/>
              <a:gd name="connsiteY52" fmla="*/ 22746 h 614149"/>
              <a:gd name="connsiteX53" fmla="*/ 905301 w 1956179"/>
              <a:gd name="connsiteY53" fmla="*/ 18197 h 614149"/>
              <a:gd name="connsiteX54" fmla="*/ 1014483 w 1956179"/>
              <a:gd name="connsiteY54" fmla="*/ 13647 h 614149"/>
              <a:gd name="connsiteX55" fmla="*/ 1041779 w 1956179"/>
              <a:gd name="connsiteY55" fmla="*/ 4549 h 614149"/>
              <a:gd name="connsiteX56" fmla="*/ 1055426 w 1956179"/>
              <a:gd name="connsiteY56" fmla="*/ 0 h 614149"/>
              <a:gd name="connsiteX57" fmla="*/ 1228298 w 1956179"/>
              <a:gd name="connsiteY57" fmla="*/ 4549 h 614149"/>
              <a:gd name="connsiteX58" fmla="*/ 1296537 w 1956179"/>
              <a:gd name="connsiteY58" fmla="*/ 13647 h 614149"/>
              <a:gd name="connsiteX59" fmla="*/ 1373874 w 1956179"/>
              <a:gd name="connsiteY59" fmla="*/ 18197 h 614149"/>
              <a:gd name="connsiteX60" fmla="*/ 1405719 w 1956179"/>
              <a:gd name="connsiteY60" fmla="*/ 27295 h 614149"/>
              <a:gd name="connsiteX61" fmla="*/ 1451211 w 1956179"/>
              <a:gd name="connsiteY61" fmla="*/ 31845 h 614149"/>
              <a:gd name="connsiteX62" fmla="*/ 1610435 w 1956179"/>
              <a:gd name="connsiteY62" fmla="*/ 40943 h 614149"/>
              <a:gd name="connsiteX63" fmla="*/ 1651379 w 1956179"/>
              <a:gd name="connsiteY63" fmla="*/ 36394 h 614149"/>
              <a:gd name="connsiteX64" fmla="*/ 1669576 w 1956179"/>
              <a:gd name="connsiteY64" fmla="*/ 31845 h 614149"/>
              <a:gd name="connsiteX65" fmla="*/ 1783307 w 1956179"/>
              <a:gd name="connsiteY65" fmla="*/ 27295 h 614149"/>
              <a:gd name="connsiteX66" fmla="*/ 1810602 w 1956179"/>
              <a:gd name="connsiteY66" fmla="*/ 18197 h 614149"/>
              <a:gd name="connsiteX67" fmla="*/ 1901588 w 1956179"/>
              <a:gd name="connsiteY67" fmla="*/ 9098 h 614149"/>
              <a:gd name="connsiteX68" fmla="*/ 1956179 w 1956179"/>
              <a:gd name="connsiteY68" fmla="*/ 0 h 61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56179" h="614149">
                <a:moveTo>
                  <a:pt x="0" y="614149"/>
                </a:moveTo>
                <a:cubicBezTo>
                  <a:pt x="25779" y="576239"/>
                  <a:pt x="50049" y="537257"/>
                  <a:pt x="77337" y="500418"/>
                </a:cubicBezTo>
                <a:cubicBezTo>
                  <a:pt x="80592" y="496024"/>
                  <a:pt x="86785" y="494819"/>
                  <a:pt x="90985" y="491319"/>
                </a:cubicBezTo>
                <a:cubicBezTo>
                  <a:pt x="95927" y="487200"/>
                  <a:pt x="100083" y="482220"/>
                  <a:pt x="104632" y="477671"/>
                </a:cubicBezTo>
                <a:cubicBezTo>
                  <a:pt x="106149" y="473122"/>
                  <a:pt x="107037" y="468313"/>
                  <a:pt x="109182" y="464024"/>
                </a:cubicBezTo>
                <a:cubicBezTo>
                  <a:pt x="120301" y="441787"/>
                  <a:pt x="117112" y="459597"/>
                  <a:pt x="122829" y="436728"/>
                </a:cubicBezTo>
                <a:cubicBezTo>
                  <a:pt x="124704" y="429227"/>
                  <a:pt x="123090" y="420416"/>
                  <a:pt x="127379" y="413982"/>
                </a:cubicBezTo>
                <a:cubicBezTo>
                  <a:pt x="130039" y="409992"/>
                  <a:pt x="136477" y="410949"/>
                  <a:pt x="141026" y="409433"/>
                </a:cubicBezTo>
                <a:cubicBezTo>
                  <a:pt x="178893" y="418899"/>
                  <a:pt x="141458" y="407374"/>
                  <a:pt x="172871" y="423080"/>
                </a:cubicBezTo>
                <a:cubicBezTo>
                  <a:pt x="177160" y="425225"/>
                  <a:pt x="182230" y="425485"/>
                  <a:pt x="186519" y="427630"/>
                </a:cubicBezTo>
                <a:cubicBezTo>
                  <a:pt x="191409" y="430075"/>
                  <a:pt x="195967" y="433228"/>
                  <a:pt x="200167" y="436728"/>
                </a:cubicBezTo>
                <a:cubicBezTo>
                  <a:pt x="205109" y="440847"/>
                  <a:pt x="208228" y="447184"/>
                  <a:pt x="213814" y="450376"/>
                </a:cubicBezTo>
                <a:cubicBezTo>
                  <a:pt x="219243" y="453478"/>
                  <a:pt x="225945" y="453409"/>
                  <a:pt x="232011" y="454925"/>
                </a:cubicBezTo>
                <a:cubicBezTo>
                  <a:pt x="234885" y="456841"/>
                  <a:pt x="253420" y="470928"/>
                  <a:pt x="259307" y="468573"/>
                </a:cubicBezTo>
                <a:cubicBezTo>
                  <a:pt x="264383" y="466542"/>
                  <a:pt x="265372" y="459474"/>
                  <a:pt x="268405" y="454925"/>
                </a:cubicBezTo>
                <a:cubicBezTo>
                  <a:pt x="282642" y="397986"/>
                  <a:pt x="264440" y="468805"/>
                  <a:pt x="277504" y="423080"/>
                </a:cubicBezTo>
                <a:cubicBezTo>
                  <a:pt x="278890" y="418230"/>
                  <a:pt x="283394" y="397010"/>
                  <a:pt x="286602" y="391236"/>
                </a:cubicBezTo>
                <a:cubicBezTo>
                  <a:pt x="291913" y="381677"/>
                  <a:pt x="304800" y="363940"/>
                  <a:pt x="304800" y="363940"/>
                </a:cubicBezTo>
                <a:cubicBezTo>
                  <a:pt x="316232" y="329641"/>
                  <a:pt x="300813" y="371913"/>
                  <a:pt x="318447" y="336645"/>
                </a:cubicBezTo>
                <a:cubicBezTo>
                  <a:pt x="320592" y="332356"/>
                  <a:pt x="321108" y="327405"/>
                  <a:pt x="322997" y="322997"/>
                </a:cubicBezTo>
                <a:cubicBezTo>
                  <a:pt x="325668" y="316764"/>
                  <a:pt x="329424" y="311033"/>
                  <a:pt x="332095" y="304800"/>
                </a:cubicBezTo>
                <a:cubicBezTo>
                  <a:pt x="333984" y="300392"/>
                  <a:pt x="334755" y="295560"/>
                  <a:pt x="336644" y="291152"/>
                </a:cubicBezTo>
                <a:cubicBezTo>
                  <a:pt x="353509" y="251801"/>
                  <a:pt x="339624" y="291314"/>
                  <a:pt x="350292" y="259307"/>
                </a:cubicBezTo>
                <a:cubicBezTo>
                  <a:pt x="351808" y="227462"/>
                  <a:pt x="352193" y="195544"/>
                  <a:pt x="354841" y="163773"/>
                </a:cubicBezTo>
                <a:cubicBezTo>
                  <a:pt x="355239" y="158994"/>
                  <a:pt x="358351" y="154806"/>
                  <a:pt x="359391" y="150125"/>
                </a:cubicBezTo>
                <a:cubicBezTo>
                  <a:pt x="361392" y="141121"/>
                  <a:pt x="361939" y="131834"/>
                  <a:pt x="363940" y="122830"/>
                </a:cubicBezTo>
                <a:cubicBezTo>
                  <a:pt x="364980" y="118149"/>
                  <a:pt x="367326" y="113834"/>
                  <a:pt x="368489" y="109182"/>
                </a:cubicBezTo>
                <a:cubicBezTo>
                  <a:pt x="371880" y="95619"/>
                  <a:pt x="374846" y="81948"/>
                  <a:pt x="377588" y="68239"/>
                </a:cubicBezTo>
                <a:cubicBezTo>
                  <a:pt x="384070" y="35831"/>
                  <a:pt x="372791" y="44058"/>
                  <a:pt x="395785" y="36394"/>
                </a:cubicBezTo>
                <a:cubicBezTo>
                  <a:pt x="401851" y="37910"/>
                  <a:pt x="408128" y="38748"/>
                  <a:pt x="413982" y="40943"/>
                </a:cubicBezTo>
                <a:cubicBezTo>
                  <a:pt x="429968" y="46938"/>
                  <a:pt x="445872" y="59171"/>
                  <a:pt x="459474" y="68239"/>
                </a:cubicBezTo>
                <a:lnTo>
                  <a:pt x="473122" y="77337"/>
                </a:lnTo>
                <a:cubicBezTo>
                  <a:pt x="499198" y="116454"/>
                  <a:pt x="467932" y="66959"/>
                  <a:pt x="486770" y="104633"/>
                </a:cubicBezTo>
                <a:cubicBezTo>
                  <a:pt x="489215" y="109523"/>
                  <a:pt x="492835" y="113731"/>
                  <a:pt x="495868" y="118280"/>
                </a:cubicBezTo>
                <a:cubicBezTo>
                  <a:pt x="511323" y="180104"/>
                  <a:pt x="488571" y="97762"/>
                  <a:pt x="509516" y="150125"/>
                </a:cubicBezTo>
                <a:cubicBezTo>
                  <a:pt x="513616" y="160375"/>
                  <a:pt x="515442" y="171396"/>
                  <a:pt x="518614" y="181970"/>
                </a:cubicBezTo>
                <a:cubicBezTo>
                  <a:pt x="519992" y="186563"/>
                  <a:pt x="520168" y="191873"/>
                  <a:pt x="523164" y="195618"/>
                </a:cubicBezTo>
                <a:cubicBezTo>
                  <a:pt x="526579" y="199887"/>
                  <a:pt x="532262" y="201683"/>
                  <a:pt x="536811" y="204716"/>
                </a:cubicBezTo>
                <a:cubicBezTo>
                  <a:pt x="545910" y="198650"/>
                  <a:pt x="554326" y="191409"/>
                  <a:pt x="564107" y="186519"/>
                </a:cubicBezTo>
                <a:cubicBezTo>
                  <a:pt x="592081" y="172533"/>
                  <a:pt x="576667" y="181180"/>
                  <a:pt x="609600" y="159224"/>
                </a:cubicBezTo>
                <a:lnTo>
                  <a:pt x="623247" y="150125"/>
                </a:lnTo>
                <a:lnTo>
                  <a:pt x="636895" y="141027"/>
                </a:lnTo>
                <a:cubicBezTo>
                  <a:pt x="641444" y="134961"/>
                  <a:pt x="644718" y="127684"/>
                  <a:pt x="650543" y="122830"/>
                </a:cubicBezTo>
                <a:cubicBezTo>
                  <a:pt x="654227" y="119760"/>
                  <a:pt x="659701" y="119964"/>
                  <a:pt x="664191" y="118280"/>
                </a:cubicBezTo>
                <a:cubicBezTo>
                  <a:pt x="698387" y="105456"/>
                  <a:pt x="674886" y="111592"/>
                  <a:pt x="709683" y="104633"/>
                </a:cubicBezTo>
                <a:cubicBezTo>
                  <a:pt x="748801" y="78553"/>
                  <a:pt x="699305" y="109823"/>
                  <a:pt x="736979" y="90985"/>
                </a:cubicBezTo>
                <a:cubicBezTo>
                  <a:pt x="741869" y="88540"/>
                  <a:pt x="745879" y="84599"/>
                  <a:pt x="750626" y="81886"/>
                </a:cubicBezTo>
                <a:cubicBezTo>
                  <a:pt x="766364" y="72893"/>
                  <a:pt x="767162" y="73342"/>
                  <a:pt x="782471" y="68239"/>
                </a:cubicBezTo>
                <a:cubicBezTo>
                  <a:pt x="808701" y="50752"/>
                  <a:pt x="783396" y="65893"/>
                  <a:pt x="809767" y="54591"/>
                </a:cubicBezTo>
                <a:cubicBezTo>
                  <a:pt x="816000" y="51920"/>
                  <a:pt x="821530" y="47637"/>
                  <a:pt x="827964" y="45492"/>
                </a:cubicBezTo>
                <a:cubicBezTo>
                  <a:pt x="835299" y="43047"/>
                  <a:pt x="843250" y="42977"/>
                  <a:pt x="850710" y="40943"/>
                </a:cubicBezTo>
                <a:cubicBezTo>
                  <a:pt x="859963" y="38420"/>
                  <a:pt x="878005" y="31845"/>
                  <a:pt x="878005" y="31845"/>
                </a:cubicBezTo>
                <a:cubicBezTo>
                  <a:pt x="882554" y="28812"/>
                  <a:pt x="886763" y="25191"/>
                  <a:pt x="891653" y="22746"/>
                </a:cubicBezTo>
                <a:cubicBezTo>
                  <a:pt x="895942" y="20601"/>
                  <a:pt x="900519" y="18551"/>
                  <a:pt x="905301" y="18197"/>
                </a:cubicBezTo>
                <a:cubicBezTo>
                  <a:pt x="941627" y="15506"/>
                  <a:pt x="978089" y="15164"/>
                  <a:pt x="1014483" y="13647"/>
                </a:cubicBezTo>
                <a:lnTo>
                  <a:pt x="1041779" y="4549"/>
                </a:lnTo>
                <a:lnTo>
                  <a:pt x="1055426" y="0"/>
                </a:lnTo>
                <a:lnTo>
                  <a:pt x="1228298" y="4549"/>
                </a:lnTo>
                <a:cubicBezTo>
                  <a:pt x="1253955" y="5664"/>
                  <a:pt x="1271339" y="11547"/>
                  <a:pt x="1296537" y="13647"/>
                </a:cubicBezTo>
                <a:cubicBezTo>
                  <a:pt x="1322271" y="15792"/>
                  <a:pt x="1348095" y="16680"/>
                  <a:pt x="1373874" y="18197"/>
                </a:cubicBezTo>
                <a:cubicBezTo>
                  <a:pt x="1384489" y="21230"/>
                  <a:pt x="1394847" y="25376"/>
                  <a:pt x="1405719" y="27295"/>
                </a:cubicBezTo>
                <a:cubicBezTo>
                  <a:pt x="1420727" y="29943"/>
                  <a:pt x="1436055" y="30250"/>
                  <a:pt x="1451211" y="31845"/>
                </a:cubicBezTo>
                <a:cubicBezTo>
                  <a:pt x="1538370" y="41020"/>
                  <a:pt x="1458320" y="35093"/>
                  <a:pt x="1610435" y="40943"/>
                </a:cubicBezTo>
                <a:cubicBezTo>
                  <a:pt x="1624083" y="39427"/>
                  <a:pt x="1637807" y="38482"/>
                  <a:pt x="1651379" y="36394"/>
                </a:cubicBezTo>
                <a:cubicBezTo>
                  <a:pt x="1657559" y="35443"/>
                  <a:pt x="1663338" y="32275"/>
                  <a:pt x="1669576" y="31845"/>
                </a:cubicBezTo>
                <a:cubicBezTo>
                  <a:pt x="1707427" y="29234"/>
                  <a:pt x="1745397" y="28812"/>
                  <a:pt x="1783307" y="27295"/>
                </a:cubicBezTo>
                <a:lnTo>
                  <a:pt x="1810602" y="18197"/>
                </a:lnTo>
                <a:cubicBezTo>
                  <a:pt x="1848754" y="5479"/>
                  <a:pt x="1819432" y="13930"/>
                  <a:pt x="1901588" y="9098"/>
                </a:cubicBezTo>
                <a:lnTo>
                  <a:pt x="1956179" y="0"/>
                </a:lnTo>
              </a:path>
            </a:pathLst>
          </a:custGeom>
          <a:noFill/>
          <a:ln>
            <a:solidFill>
              <a:srgbClr val="FF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Freeform 24"/>
          <p:cNvSpPr/>
          <p:nvPr/>
        </p:nvSpPr>
        <p:spPr>
          <a:xfrm>
            <a:off x="3671248" y="6223379"/>
            <a:ext cx="218364" cy="13648"/>
          </a:xfrm>
          <a:custGeom>
            <a:avLst/>
            <a:gdLst>
              <a:gd name="connsiteX0" fmla="*/ 0 w 218364"/>
              <a:gd name="connsiteY0" fmla="*/ 0 h 13648"/>
              <a:gd name="connsiteX1" fmla="*/ 218364 w 218364"/>
              <a:gd name="connsiteY1" fmla="*/ 13648 h 13648"/>
            </a:gdLst>
            <a:ahLst/>
            <a:cxnLst>
              <a:cxn ang="0">
                <a:pos x="connsiteX0" y="connsiteY0"/>
              </a:cxn>
              <a:cxn ang="0">
                <a:pos x="connsiteX1" y="connsiteY1"/>
              </a:cxn>
            </a:cxnLst>
            <a:rect l="l" t="t" r="r" b="b"/>
            <a:pathLst>
              <a:path w="218364" h="13648">
                <a:moveTo>
                  <a:pt x="0" y="0"/>
                </a:moveTo>
                <a:cubicBezTo>
                  <a:pt x="72782" y="4646"/>
                  <a:pt x="145434" y="13648"/>
                  <a:pt x="218364" y="13648"/>
                </a:cubicBezTo>
              </a:path>
            </a:pathLst>
          </a:custGeom>
          <a:no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6" name="Freeform 25"/>
          <p:cNvSpPr/>
          <p:nvPr/>
        </p:nvSpPr>
        <p:spPr>
          <a:xfrm>
            <a:off x="5964072" y="6209731"/>
            <a:ext cx="204716" cy="9099"/>
          </a:xfrm>
          <a:custGeom>
            <a:avLst/>
            <a:gdLst>
              <a:gd name="connsiteX0" fmla="*/ 0 w 204716"/>
              <a:gd name="connsiteY0" fmla="*/ 0 h 9099"/>
              <a:gd name="connsiteX1" fmla="*/ 204716 w 204716"/>
              <a:gd name="connsiteY1" fmla="*/ 9099 h 9099"/>
            </a:gdLst>
            <a:ahLst/>
            <a:cxnLst>
              <a:cxn ang="0">
                <a:pos x="connsiteX0" y="connsiteY0"/>
              </a:cxn>
              <a:cxn ang="0">
                <a:pos x="connsiteX1" y="connsiteY1"/>
              </a:cxn>
            </a:cxnLst>
            <a:rect l="l" t="t" r="r" b="b"/>
            <a:pathLst>
              <a:path w="204716" h="9099">
                <a:moveTo>
                  <a:pt x="0" y="0"/>
                </a:moveTo>
                <a:lnTo>
                  <a:pt x="204716" y="9099"/>
                </a:lnTo>
              </a:path>
            </a:pathLst>
          </a:custGeom>
          <a:noFill/>
          <a:ln>
            <a:solidFill>
              <a:srgbClr val="FFFF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Freeform 26"/>
          <p:cNvSpPr/>
          <p:nvPr/>
        </p:nvSpPr>
        <p:spPr>
          <a:xfrm>
            <a:off x="2602173" y="4767552"/>
            <a:ext cx="1937982" cy="500484"/>
          </a:xfrm>
          <a:custGeom>
            <a:avLst/>
            <a:gdLst>
              <a:gd name="connsiteX0" fmla="*/ 0 w 1937982"/>
              <a:gd name="connsiteY0" fmla="*/ 500484 h 500484"/>
              <a:gd name="connsiteX1" fmla="*/ 104633 w 1937982"/>
              <a:gd name="connsiteY1" fmla="*/ 459541 h 500484"/>
              <a:gd name="connsiteX2" fmla="*/ 122830 w 1937982"/>
              <a:gd name="connsiteY2" fmla="*/ 450442 h 500484"/>
              <a:gd name="connsiteX3" fmla="*/ 168323 w 1937982"/>
              <a:gd name="connsiteY3" fmla="*/ 418597 h 500484"/>
              <a:gd name="connsiteX4" fmla="*/ 195618 w 1937982"/>
              <a:gd name="connsiteY4" fmla="*/ 400400 h 500484"/>
              <a:gd name="connsiteX5" fmla="*/ 222914 w 1937982"/>
              <a:gd name="connsiteY5" fmla="*/ 377654 h 500484"/>
              <a:gd name="connsiteX6" fmla="*/ 241111 w 1937982"/>
              <a:gd name="connsiteY6" fmla="*/ 364006 h 500484"/>
              <a:gd name="connsiteX7" fmla="*/ 277505 w 1937982"/>
              <a:gd name="connsiteY7" fmla="*/ 341260 h 500484"/>
              <a:gd name="connsiteX8" fmla="*/ 313899 w 1937982"/>
              <a:gd name="connsiteY8" fmla="*/ 309415 h 500484"/>
              <a:gd name="connsiteX9" fmla="*/ 327546 w 1937982"/>
              <a:gd name="connsiteY9" fmla="*/ 300317 h 500484"/>
              <a:gd name="connsiteX10" fmla="*/ 341194 w 1937982"/>
              <a:gd name="connsiteY10" fmla="*/ 291218 h 500484"/>
              <a:gd name="connsiteX11" fmla="*/ 354842 w 1937982"/>
              <a:gd name="connsiteY11" fmla="*/ 286669 h 500484"/>
              <a:gd name="connsiteX12" fmla="*/ 386687 w 1937982"/>
              <a:gd name="connsiteY12" fmla="*/ 268472 h 500484"/>
              <a:gd name="connsiteX13" fmla="*/ 432179 w 1937982"/>
              <a:gd name="connsiteY13" fmla="*/ 245726 h 500484"/>
              <a:gd name="connsiteX14" fmla="*/ 450376 w 1937982"/>
              <a:gd name="connsiteY14" fmla="*/ 232078 h 500484"/>
              <a:gd name="connsiteX15" fmla="*/ 464024 w 1937982"/>
              <a:gd name="connsiteY15" fmla="*/ 222979 h 500484"/>
              <a:gd name="connsiteX16" fmla="*/ 477672 w 1937982"/>
              <a:gd name="connsiteY16" fmla="*/ 209332 h 500484"/>
              <a:gd name="connsiteX17" fmla="*/ 504967 w 1937982"/>
              <a:gd name="connsiteY17" fmla="*/ 191135 h 500484"/>
              <a:gd name="connsiteX18" fmla="*/ 518615 w 1937982"/>
              <a:gd name="connsiteY18" fmla="*/ 182036 h 500484"/>
              <a:gd name="connsiteX19" fmla="*/ 527714 w 1937982"/>
              <a:gd name="connsiteY19" fmla="*/ 168388 h 500484"/>
              <a:gd name="connsiteX20" fmla="*/ 545911 w 1937982"/>
              <a:gd name="connsiteY20" fmla="*/ 159290 h 500484"/>
              <a:gd name="connsiteX21" fmla="*/ 559558 w 1937982"/>
              <a:gd name="connsiteY21" fmla="*/ 150191 h 500484"/>
              <a:gd name="connsiteX22" fmla="*/ 573206 w 1937982"/>
              <a:gd name="connsiteY22" fmla="*/ 136544 h 500484"/>
              <a:gd name="connsiteX23" fmla="*/ 586854 w 1937982"/>
              <a:gd name="connsiteY23" fmla="*/ 127445 h 500484"/>
              <a:gd name="connsiteX24" fmla="*/ 614149 w 1937982"/>
              <a:gd name="connsiteY24" fmla="*/ 100149 h 500484"/>
              <a:gd name="connsiteX25" fmla="*/ 627797 w 1937982"/>
              <a:gd name="connsiteY25" fmla="*/ 91051 h 500484"/>
              <a:gd name="connsiteX26" fmla="*/ 641445 w 1937982"/>
              <a:gd name="connsiteY26" fmla="*/ 77403 h 500484"/>
              <a:gd name="connsiteX27" fmla="*/ 668740 w 1937982"/>
              <a:gd name="connsiteY27" fmla="*/ 68305 h 500484"/>
              <a:gd name="connsiteX28" fmla="*/ 682388 w 1937982"/>
              <a:gd name="connsiteY28" fmla="*/ 63755 h 500484"/>
              <a:gd name="connsiteX29" fmla="*/ 1128215 w 1937982"/>
              <a:gd name="connsiteY29" fmla="*/ 59206 h 500484"/>
              <a:gd name="connsiteX30" fmla="*/ 1146412 w 1937982"/>
              <a:gd name="connsiteY30" fmla="*/ 50108 h 500484"/>
              <a:gd name="connsiteX31" fmla="*/ 1191905 w 1937982"/>
              <a:gd name="connsiteY31" fmla="*/ 45558 h 500484"/>
              <a:gd name="connsiteX32" fmla="*/ 1219200 w 1937982"/>
              <a:gd name="connsiteY32" fmla="*/ 41009 h 500484"/>
              <a:gd name="connsiteX33" fmla="*/ 1232848 w 1937982"/>
              <a:gd name="connsiteY33" fmla="*/ 36460 h 500484"/>
              <a:gd name="connsiteX34" fmla="*/ 1633182 w 1937982"/>
              <a:gd name="connsiteY34" fmla="*/ 31911 h 500484"/>
              <a:gd name="connsiteX35" fmla="*/ 1687773 w 1937982"/>
              <a:gd name="connsiteY35" fmla="*/ 22812 h 500484"/>
              <a:gd name="connsiteX36" fmla="*/ 1810603 w 1937982"/>
              <a:gd name="connsiteY36" fmla="*/ 4615 h 500484"/>
              <a:gd name="connsiteX37" fmla="*/ 1937982 w 1937982"/>
              <a:gd name="connsiteY37" fmla="*/ 66 h 5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37982" h="500484">
                <a:moveTo>
                  <a:pt x="0" y="500484"/>
                </a:moveTo>
                <a:lnTo>
                  <a:pt x="104633" y="459541"/>
                </a:lnTo>
                <a:cubicBezTo>
                  <a:pt x="110913" y="456982"/>
                  <a:pt x="117015" y="453931"/>
                  <a:pt x="122830" y="450442"/>
                </a:cubicBezTo>
                <a:cubicBezTo>
                  <a:pt x="131532" y="445221"/>
                  <a:pt x="158645" y="426893"/>
                  <a:pt x="168323" y="418597"/>
                </a:cubicBezTo>
                <a:cubicBezTo>
                  <a:pt x="190008" y="400009"/>
                  <a:pt x="172403" y="408138"/>
                  <a:pt x="195618" y="400400"/>
                </a:cubicBezTo>
                <a:cubicBezTo>
                  <a:pt x="216861" y="379157"/>
                  <a:pt x="200744" y="393490"/>
                  <a:pt x="222914" y="377654"/>
                </a:cubicBezTo>
                <a:cubicBezTo>
                  <a:pt x="229084" y="373247"/>
                  <a:pt x="234681" y="368024"/>
                  <a:pt x="241111" y="364006"/>
                </a:cubicBezTo>
                <a:cubicBezTo>
                  <a:pt x="291068" y="332783"/>
                  <a:pt x="225955" y="379923"/>
                  <a:pt x="277505" y="341260"/>
                </a:cubicBezTo>
                <a:cubicBezTo>
                  <a:pt x="292669" y="318513"/>
                  <a:pt x="282054" y="330645"/>
                  <a:pt x="313899" y="309415"/>
                </a:cubicBezTo>
                <a:lnTo>
                  <a:pt x="327546" y="300317"/>
                </a:lnTo>
                <a:cubicBezTo>
                  <a:pt x="332095" y="297284"/>
                  <a:pt x="336007" y="292947"/>
                  <a:pt x="341194" y="291218"/>
                </a:cubicBezTo>
                <a:lnTo>
                  <a:pt x="354842" y="286669"/>
                </a:lnTo>
                <a:cubicBezTo>
                  <a:pt x="414536" y="241898"/>
                  <a:pt x="342027" y="293283"/>
                  <a:pt x="386687" y="268472"/>
                </a:cubicBezTo>
                <a:cubicBezTo>
                  <a:pt x="431003" y="243852"/>
                  <a:pt x="396616" y="254616"/>
                  <a:pt x="432179" y="245726"/>
                </a:cubicBezTo>
                <a:cubicBezTo>
                  <a:pt x="438245" y="241177"/>
                  <a:pt x="444206" y="236485"/>
                  <a:pt x="450376" y="232078"/>
                </a:cubicBezTo>
                <a:cubicBezTo>
                  <a:pt x="454825" y="228900"/>
                  <a:pt x="459824" y="226479"/>
                  <a:pt x="464024" y="222979"/>
                </a:cubicBezTo>
                <a:cubicBezTo>
                  <a:pt x="468966" y="218860"/>
                  <a:pt x="472594" y="213282"/>
                  <a:pt x="477672" y="209332"/>
                </a:cubicBezTo>
                <a:cubicBezTo>
                  <a:pt x="486304" y="202619"/>
                  <a:pt x="495869" y="197201"/>
                  <a:pt x="504967" y="191135"/>
                </a:cubicBezTo>
                <a:lnTo>
                  <a:pt x="518615" y="182036"/>
                </a:lnTo>
                <a:cubicBezTo>
                  <a:pt x="521648" y="177487"/>
                  <a:pt x="523514" y="171888"/>
                  <a:pt x="527714" y="168388"/>
                </a:cubicBezTo>
                <a:cubicBezTo>
                  <a:pt x="532924" y="164047"/>
                  <a:pt x="540023" y="162655"/>
                  <a:pt x="545911" y="159290"/>
                </a:cubicBezTo>
                <a:cubicBezTo>
                  <a:pt x="550658" y="156577"/>
                  <a:pt x="555358" y="153691"/>
                  <a:pt x="559558" y="150191"/>
                </a:cubicBezTo>
                <a:cubicBezTo>
                  <a:pt x="564500" y="146072"/>
                  <a:pt x="568264" y="140663"/>
                  <a:pt x="573206" y="136544"/>
                </a:cubicBezTo>
                <a:cubicBezTo>
                  <a:pt x="577406" y="133044"/>
                  <a:pt x="582767" y="131078"/>
                  <a:pt x="586854" y="127445"/>
                </a:cubicBezTo>
                <a:cubicBezTo>
                  <a:pt x="596471" y="118896"/>
                  <a:pt x="603443" y="107286"/>
                  <a:pt x="614149" y="100149"/>
                </a:cubicBezTo>
                <a:cubicBezTo>
                  <a:pt x="618698" y="97116"/>
                  <a:pt x="623597" y="94551"/>
                  <a:pt x="627797" y="91051"/>
                </a:cubicBezTo>
                <a:cubicBezTo>
                  <a:pt x="632740" y="86932"/>
                  <a:pt x="635821" y="80527"/>
                  <a:pt x="641445" y="77403"/>
                </a:cubicBezTo>
                <a:cubicBezTo>
                  <a:pt x="649829" y="72745"/>
                  <a:pt x="659642" y="71338"/>
                  <a:pt x="668740" y="68305"/>
                </a:cubicBezTo>
                <a:cubicBezTo>
                  <a:pt x="673289" y="66788"/>
                  <a:pt x="677593" y="63804"/>
                  <a:pt x="682388" y="63755"/>
                </a:cubicBezTo>
                <a:lnTo>
                  <a:pt x="1128215" y="59206"/>
                </a:lnTo>
                <a:cubicBezTo>
                  <a:pt x="1134281" y="56173"/>
                  <a:pt x="1139781" y="51529"/>
                  <a:pt x="1146412" y="50108"/>
                </a:cubicBezTo>
                <a:cubicBezTo>
                  <a:pt x="1161314" y="46915"/>
                  <a:pt x="1176783" y="47448"/>
                  <a:pt x="1191905" y="45558"/>
                </a:cubicBezTo>
                <a:cubicBezTo>
                  <a:pt x="1201058" y="44414"/>
                  <a:pt x="1210196" y="43010"/>
                  <a:pt x="1219200" y="41009"/>
                </a:cubicBezTo>
                <a:cubicBezTo>
                  <a:pt x="1223881" y="39969"/>
                  <a:pt x="1228054" y="36565"/>
                  <a:pt x="1232848" y="36460"/>
                </a:cubicBezTo>
                <a:cubicBezTo>
                  <a:pt x="1366269" y="33528"/>
                  <a:pt x="1499737" y="33427"/>
                  <a:pt x="1633182" y="31911"/>
                </a:cubicBezTo>
                <a:cubicBezTo>
                  <a:pt x="1651379" y="28878"/>
                  <a:pt x="1669683" y="26430"/>
                  <a:pt x="1687773" y="22812"/>
                </a:cubicBezTo>
                <a:cubicBezTo>
                  <a:pt x="1729943" y="14379"/>
                  <a:pt x="1762047" y="7471"/>
                  <a:pt x="1810603" y="4615"/>
                </a:cubicBezTo>
                <a:cubicBezTo>
                  <a:pt x="1904592" y="-913"/>
                  <a:pt x="1862116" y="66"/>
                  <a:pt x="1937982" y="66"/>
                </a:cubicBezTo>
              </a:path>
            </a:pathLst>
          </a:custGeom>
          <a:noFill/>
          <a:ln>
            <a:solidFill>
              <a:srgbClr val="FFFF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Freeform 28"/>
          <p:cNvSpPr/>
          <p:nvPr/>
        </p:nvSpPr>
        <p:spPr>
          <a:xfrm>
            <a:off x="4894997" y="5004179"/>
            <a:ext cx="1928884" cy="668740"/>
          </a:xfrm>
          <a:custGeom>
            <a:avLst/>
            <a:gdLst>
              <a:gd name="connsiteX0" fmla="*/ 0 w 1928884"/>
              <a:gd name="connsiteY0" fmla="*/ 668740 h 668740"/>
              <a:gd name="connsiteX1" fmla="*/ 9099 w 1928884"/>
              <a:gd name="connsiteY1" fmla="*/ 645994 h 668740"/>
              <a:gd name="connsiteX2" fmla="*/ 59140 w 1928884"/>
              <a:gd name="connsiteY2" fmla="*/ 600502 h 668740"/>
              <a:gd name="connsiteX3" fmla="*/ 86436 w 1928884"/>
              <a:gd name="connsiteY3" fmla="*/ 582305 h 668740"/>
              <a:gd name="connsiteX4" fmla="*/ 100084 w 1928884"/>
              <a:gd name="connsiteY4" fmla="*/ 568657 h 668740"/>
              <a:gd name="connsiteX5" fmla="*/ 104633 w 1928884"/>
              <a:gd name="connsiteY5" fmla="*/ 555009 h 668740"/>
              <a:gd name="connsiteX6" fmla="*/ 113731 w 1928884"/>
              <a:gd name="connsiteY6" fmla="*/ 541361 h 668740"/>
              <a:gd name="connsiteX7" fmla="*/ 127379 w 1928884"/>
              <a:gd name="connsiteY7" fmla="*/ 491320 h 668740"/>
              <a:gd name="connsiteX8" fmla="*/ 150125 w 1928884"/>
              <a:gd name="connsiteY8" fmla="*/ 464024 h 668740"/>
              <a:gd name="connsiteX9" fmla="*/ 172872 w 1928884"/>
              <a:gd name="connsiteY9" fmla="*/ 445827 h 668740"/>
              <a:gd name="connsiteX10" fmla="*/ 195618 w 1928884"/>
              <a:gd name="connsiteY10" fmla="*/ 423081 h 668740"/>
              <a:gd name="connsiteX11" fmla="*/ 200167 w 1928884"/>
              <a:gd name="connsiteY11" fmla="*/ 409433 h 668740"/>
              <a:gd name="connsiteX12" fmla="*/ 213815 w 1928884"/>
              <a:gd name="connsiteY12" fmla="*/ 400334 h 668740"/>
              <a:gd name="connsiteX13" fmla="*/ 232012 w 1928884"/>
              <a:gd name="connsiteY13" fmla="*/ 363940 h 668740"/>
              <a:gd name="connsiteX14" fmla="*/ 259307 w 1928884"/>
              <a:gd name="connsiteY14" fmla="*/ 336645 h 668740"/>
              <a:gd name="connsiteX15" fmla="*/ 272955 w 1928884"/>
              <a:gd name="connsiteY15" fmla="*/ 327546 h 668740"/>
              <a:gd name="connsiteX16" fmla="*/ 309349 w 1928884"/>
              <a:gd name="connsiteY16" fmla="*/ 286603 h 668740"/>
              <a:gd name="connsiteX17" fmla="*/ 332096 w 1928884"/>
              <a:gd name="connsiteY17" fmla="*/ 259308 h 668740"/>
              <a:gd name="connsiteX18" fmla="*/ 336645 w 1928884"/>
              <a:gd name="connsiteY18" fmla="*/ 245660 h 668740"/>
              <a:gd name="connsiteX19" fmla="*/ 363940 w 1928884"/>
              <a:gd name="connsiteY19" fmla="*/ 222914 h 668740"/>
              <a:gd name="connsiteX20" fmla="*/ 382137 w 1928884"/>
              <a:gd name="connsiteY20" fmla="*/ 213815 h 668740"/>
              <a:gd name="connsiteX21" fmla="*/ 409433 w 1928884"/>
              <a:gd name="connsiteY21" fmla="*/ 209266 h 668740"/>
              <a:gd name="connsiteX22" fmla="*/ 436728 w 1928884"/>
              <a:gd name="connsiteY22" fmla="*/ 200167 h 668740"/>
              <a:gd name="connsiteX23" fmla="*/ 464024 w 1928884"/>
              <a:gd name="connsiteY23" fmla="*/ 191069 h 668740"/>
              <a:gd name="connsiteX24" fmla="*/ 477672 w 1928884"/>
              <a:gd name="connsiteY24" fmla="*/ 186520 h 668740"/>
              <a:gd name="connsiteX25" fmla="*/ 491319 w 1928884"/>
              <a:gd name="connsiteY25" fmla="*/ 177421 h 668740"/>
              <a:gd name="connsiteX26" fmla="*/ 523164 w 1928884"/>
              <a:gd name="connsiteY26" fmla="*/ 168322 h 668740"/>
              <a:gd name="connsiteX27" fmla="*/ 550460 w 1928884"/>
              <a:gd name="connsiteY27" fmla="*/ 150125 h 668740"/>
              <a:gd name="connsiteX28" fmla="*/ 586854 w 1928884"/>
              <a:gd name="connsiteY28" fmla="*/ 136478 h 668740"/>
              <a:gd name="connsiteX29" fmla="*/ 618699 w 1928884"/>
              <a:gd name="connsiteY29" fmla="*/ 118281 h 668740"/>
              <a:gd name="connsiteX30" fmla="*/ 645994 w 1928884"/>
              <a:gd name="connsiteY30" fmla="*/ 109182 h 668740"/>
              <a:gd name="connsiteX31" fmla="*/ 673290 w 1928884"/>
              <a:gd name="connsiteY31" fmla="*/ 95534 h 668740"/>
              <a:gd name="connsiteX32" fmla="*/ 686937 w 1928884"/>
              <a:gd name="connsiteY32" fmla="*/ 86436 h 668740"/>
              <a:gd name="connsiteX33" fmla="*/ 718782 w 1928884"/>
              <a:gd name="connsiteY33" fmla="*/ 77337 h 668740"/>
              <a:gd name="connsiteX34" fmla="*/ 750627 w 1928884"/>
              <a:gd name="connsiteY34" fmla="*/ 63690 h 668740"/>
              <a:gd name="connsiteX35" fmla="*/ 768824 w 1928884"/>
              <a:gd name="connsiteY35" fmla="*/ 54591 h 668740"/>
              <a:gd name="connsiteX36" fmla="*/ 791570 w 1928884"/>
              <a:gd name="connsiteY36" fmla="*/ 50042 h 668740"/>
              <a:gd name="connsiteX37" fmla="*/ 873457 w 1928884"/>
              <a:gd name="connsiteY37" fmla="*/ 40943 h 668740"/>
              <a:gd name="connsiteX38" fmla="*/ 905302 w 1928884"/>
              <a:gd name="connsiteY38" fmla="*/ 36394 h 668740"/>
              <a:gd name="connsiteX39" fmla="*/ 918949 w 1928884"/>
              <a:gd name="connsiteY39" fmla="*/ 31845 h 668740"/>
              <a:gd name="connsiteX40" fmla="*/ 946245 w 1928884"/>
              <a:gd name="connsiteY40" fmla="*/ 13648 h 668740"/>
              <a:gd name="connsiteX41" fmla="*/ 996287 w 1928884"/>
              <a:gd name="connsiteY41" fmla="*/ 0 h 668740"/>
              <a:gd name="connsiteX42" fmla="*/ 1105469 w 1928884"/>
              <a:gd name="connsiteY42" fmla="*/ 4549 h 668740"/>
              <a:gd name="connsiteX43" fmla="*/ 1128215 w 1928884"/>
              <a:gd name="connsiteY43" fmla="*/ 13648 h 668740"/>
              <a:gd name="connsiteX44" fmla="*/ 1164609 w 1928884"/>
              <a:gd name="connsiteY44" fmla="*/ 18197 h 668740"/>
              <a:gd name="connsiteX45" fmla="*/ 1187355 w 1928884"/>
              <a:gd name="connsiteY45" fmla="*/ 22746 h 668740"/>
              <a:gd name="connsiteX46" fmla="*/ 1442113 w 1928884"/>
              <a:gd name="connsiteY46" fmla="*/ 27296 h 668740"/>
              <a:gd name="connsiteX47" fmla="*/ 1514902 w 1928884"/>
              <a:gd name="connsiteY47" fmla="*/ 40943 h 668740"/>
              <a:gd name="connsiteX48" fmla="*/ 1574042 w 1928884"/>
              <a:gd name="connsiteY48" fmla="*/ 50042 h 668740"/>
              <a:gd name="connsiteX49" fmla="*/ 1819702 w 1928884"/>
              <a:gd name="connsiteY49" fmla="*/ 63690 h 668740"/>
              <a:gd name="connsiteX50" fmla="*/ 1856096 w 1928884"/>
              <a:gd name="connsiteY50" fmla="*/ 68239 h 668740"/>
              <a:gd name="connsiteX51" fmla="*/ 1869743 w 1928884"/>
              <a:gd name="connsiteY51" fmla="*/ 77337 h 668740"/>
              <a:gd name="connsiteX52" fmla="*/ 1897039 w 1928884"/>
              <a:gd name="connsiteY52" fmla="*/ 86436 h 668740"/>
              <a:gd name="connsiteX53" fmla="*/ 1910687 w 1928884"/>
              <a:gd name="connsiteY53" fmla="*/ 90985 h 668740"/>
              <a:gd name="connsiteX54" fmla="*/ 1928884 w 1928884"/>
              <a:gd name="connsiteY54" fmla="*/ 95534 h 66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28884" h="668740">
                <a:moveTo>
                  <a:pt x="0" y="668740"/>
                </a:moveTo>
                <a:cubicBezTo>
                  <a:pt x="3033" y="661158"/>
                  <a:pt x="4199" y="652527"/>
                  <a:pt x="9099" y="645994"/>
                </a:cubicBezTo>
                <a:cubicBezTo>
                  <a:pt x="22005" y="628786"/>
                  <a:pt x="41206" y="613055"/>
                  <a:pt x="59140" y="600502"/>
                </a:cubicBezTo>
                <a:cubicBezTo>
                  <a:pt x="68099" y="594231"/>
                  <a:pt x="78704" y="590037"/>
                  <a:pt x="86436" y="582305"/>
                </a:cubicBezTo>
                <a:lnTo>
                  <a:pt x="100084" y="568657"/>
                </a:lnTo>
                <a:cubicBezTo>
                  <a:pt x="101600" y="564108"/>
                  <a:pt x="102489" y="559298"/>
                  <a:pt x="104633" y="555009"/>
                </a:cubicBezTo>
                <a:cubicBezTo>
                  <a:pt x="107078" y="550119"/>
                  <a:pt x="111811" y="546480"/>
                  <a:pt x="113731" y="541361"/>
                </a:cubicBezTo>
                <a:cubicBezTo>
                  <a:pt x="121053" y="521836"/>
                  <a:pt x="114731" y="510292"/>
                  <a:pt x="127379" y="491320"/>
                </a:cubicBezTo>
                <a:cubicBezTo>
                  <a:pt x="149970" y="457434"/>
                  <a:pt x="120935" y="499053"/>
                  <a:pt x="150125" y="464024"/>
                </a:cubicBezTo>
                <a:cubicBezTo>
                  <a:pt x="165953" y="445030"/>
                  <a:pt x="150468" y="453294"/>
                  <a:pt x="172872" y="445827"/>
                </a:cubicBezTo>
                <a:cubicBezTo>
                  <a:pt x="186517" y="436729"/>
                  <a:pt x="188037" y="438243"/>
                  <a:pt x="195618" y="423081"/>
                </a:cubicBezTo>
                <a:cubicBezTo>
                  <a:pt x="197763" y="418792"/>
                  <a:pt x="197171" y="413178"/>
                  <a:pt x="200167" y="409433"/>
                </a:cubicBezTo>
                <a:cubicBezTo>
                  <a:pt x="203583" y="405163"/>
                  <a:pt x="209266" y="403367"/>
                  <a:pt x="213815" y="400334"/>
                </a:cubicBezTo>
                <a:cubicBezTo>
                  <a:pt x="219881" y="388203"/>
                  <a:pt x="222421" y="373531"/>
                  <a:pt x="232012" y="363940"/>
                </a:cubicBezTo>
                <a:cubicBezTo>
                  <a:pt x="241110" y="354842"/>
                  <a:pt x="248601" y="343783"/>
                  <a:pt x="259307" y="336645"/>
                </a:cubicBezTo>
                <a:cubicBezTo>
                  <a:pt x="263856" y="333612"/>
                  <a:pt x="268868" y="331178"/>
                  <a:pt x="272955" y="327546"/>
                </a:cubicBezTo>
                <a:cubicBezTo>
                  <a:pt x="329838" y="276984"/>
                  <a:pt x="282185" y="319201"/>
                  <a:pt x="309349" y="286603"/>
                </a:cubicBezTo>
                <a:cubicBezTo>
                  <a:pt x="338549" y="251562"/>
                  <a:pt x="309497" y="293202"/>
                  <a:pt x="332096" y="259308"/>
                </a:cubicBezTo>
                <a:cubicBezTo>
                  <a:pt x="333612" y="254759"/>
                  <a:pt x="333985" y="249650"/>
                  <a:pt x="336645" y="245660"/>
                </a:cubicBezTo>
                <a:cubicBezTo>
                  <a:pt x="342435" y="236975"/>
                  <a:pt x="354902" y="228078"/>
                  <a:pt x="363940" y="222914"/>
                </a:cubicBezTo>
                <a:cubicBezTo>
                  <a:pt x="369828" y="219549"/>
                  <a:pt x="375641" y="215764"/>
                  <a:pt x="382137" y="213815"/>
                </a:cubicBezTo>
                <a:cubicBezTo>
                  <a:pt x="390972" y="211164"/>
                  <a:pt x="400484" y="211503"/>
                  <a:pt x="409433" y="209266"/>
                </a:cubicBezTo>
                <a:cubicBezTo>
                  <a:pt x="418737" y="206940"/>
                  <a:pt x="427630" y="203200"/>
                  <a:pt x="436728" y="200167"/>
                </a:cubicBezTo>
                <a:lnTo>
                  <a:pt x="464024" y="191069"/>
                </a:lnTo>
                <a:lnTo>
                  <a:pt x="477672" y="186520"/>
                </a:lnTo>
                <a:cubicBezTo>
                  <a:pt x="482221" y="183487"/>
                  <a:pt x="486294" y="179575"/>
                  <a:pt x="491319" y="177421"/>
                </a:cubicBezTo>
                <a:cubicBezTo>
                  <a:pt x="501640" y="172998"/>
                  <a:pt x="513194" y="173861"/>
                  <a:pt x="523164" y="168322"/>
                </a:cubicBezTo>
                <a:cubicBezTo>
                  <a:pt x="532723" y="163011"/>
                  <a:pt x="540086" y="153583"/>
                  <a:pt x="550460" y="150125"/>
                </a:cubicBezTo>
                <a:cubicBezTo>
                  <a:pt x="562269" y="146189"/>
                  <a:pt x="575979" y="141915"/>
                  <a:pt x="586854" y="136478"/>
                </a:cubicBezTo>
                <a:cubicBezTo>
                  <a:pt x="619697" y="120057"/>
                  <a:pt x="578803" y="134240"/>
                  <a:pt x="618699" y="118281"/>
                </a:cubicBezTo>
                <a:cubicBezTo>
                  <a:pt x="627604" y="114719"/>
                  <a:pt x="638014" y="114502"/>
                  <a:pt x="645994" y="109182"/>
                </a:cubicBezTo>
                <a:cubicBezTo>
                  <a:pt x="685111" y="83106"/>
                  <a:pt x="635616" y="114372"/>
                  <a:pt x="673290" y="95534"/>
                </a:cubicBezTo>
                <a:cubicBezTo>
                  <a:pt x="678180" y="93089"/>
                  <a:pt x="681912" y="88590"/>
                  <a:pt x="686937" y="86436"/>
                </a:cubicBezTo>
                <a:cubicBezTo>
                  <a:pt x="707364" y="77682"/>
                  <a:pt x="701061" y="86198"/>
                  <a:pt x="718782" y="77337"/>
                </a:cubicBezTo>
                <a:cubicBezTo>
                  <a:pt x="750195" y="61631"/>
                  <a:pt x="712760" y="73156"/>
                  <a:pt x="750627" y="63690"/>
                </a:cubicBezTo>
                <a:cubicBezTo>
                  <a:pt x="756693" y="60657"/>
                  <a:pt x="762390" y="56736"/>
                  <a:pt x="768824" y="54591"/>
                </a:cubicBezTo>
                <a:cubicBezTo>
                  <a:pt x="776159" y="52146"/>
                  <a:pt x="783903" y="51042"/>
                  <a:pt x="791570" y="50042"/>
                </a:cubicBezTo>
                <a:cubicBezTo>
                  <a:pt x="818803" y="46490"/>
                  <a:pt x="846189" y="44215"/>
                  <a:pt x="873457" y="40943"/>
                </a:cubicBezTo>
                <a:cubicBezTo>
                  <a:pt x="884103" y="39665"/>
                  <a:pt x="894687" y="37910"/>
                  <a:pt x="905302" y="36394"/>
                </a:cubicBezTo>
                <a:cubicBezTo>
                  <a:pt x="909851" y="34878"/>
                  <a:pt x="914757" y="34174"/>
                  <a:pt x="918949" y="31845"/>
                </a:cubicBezTo>
                <a:cubicBezTo>
                  <a:pt x="928508" y="26534"/>
                  <a:pt x="935871" y="17106"/>
                  <a:pt x="946245" y="13648"/>
                </a:cubicBezTo>
                <a:cubicBezTo>
                  <a:pt x="980876" y="2104"/>
                  <a:pt x="964136" y="6430"/>
                  <a:pt x="996287" y="0"/>
                </a:cubicBezTo>
                <a:cubicBezTo>
                  <a:pt x="1032681" y="1516"/>
                  <a:pt x="1069237" y="801"/>
                  <a:pt x="1105469" y="4549"/>
                </a:cubicBezTo>
                <a:cubicBezTo>
                  <a:pt x="1113592" y="5389"/>
                  <a:pt x="1120258" y="11812"/>
                  <a:pt x="1128215" y="13648"/>
                </a:cubicBezTo>
                <a:cubicBezTo>
                  <a:pt x="1140128" y="16397"/>
                  <a:pt x="1152525" y="16338"/>
                  <a:pt x="1164609" y="18197"/>
                </a:cubicBezTo>
                <a:cubicBezTo>
                  <a:pt x="1172251" y="19373"/>
                  <a:pt x="1179627" y="22493"/>
                  <a:pt x="1187355" y="22746"/>
                </a:cubicBezTo>
                <a:cubicBezTo>
                  <a:pt x="1272242" y="25529"/>
                  <a:pt x="1357194" y="25779"/>
                  <a:pt x="1442113" y="27296"/>
                </a:cubicBezTo>
                <a:cubicBezTo>
                  <a:pt x="1490368" y="39359"/>
                  <a:pt x="1466099" y="34843"/>
                  <a:pt x="1514902" y="40943"/>
                </a:cubicBezTo>
                <a:cubicBezTo>
                  <a:pt x="1552779" y="50414"/>
                  <a:pt x="1512920" y="41311"/>
                  <a:pt x="1574042" y="50042"/>
                </a:cubicBezTo>
                <a:cubicBezTo>
                  <a:pt x="1714961" y="70172"/>
                  <a:pt x="1529081" y="56769"/>
                  <a:pt x="1819702" y="63690"/>
                </a:cubicBezTo>
                <a:cubicBezTo>
                  <a:pt x="1831833" y="65206"/>
                  <a:pt x="1844301" y="65022"/>
                  <a:pt x="1856096" y="68239"/>
                </a:cubicBezTo>
                <a:cubicBezTo>
                  <a:pt x="1861371" y="69677"/>
                  <a:pt x="1864747" y="75117"/>
                  <a:pt x="1869743" y="77337"/>
                </a:cubicBezTo>
                <a:cubicBezTo>
                  <a:pt x="1878507" y="81232"/>
                  <a:pt x="1887940" y="83403"/>
                  <a:pt x="1897039" y="86436"/>
                </a:cubicBezTo>
                <a:lnTo>
                  <a:pt x="1910687" y="90985"/>
                </a:lnTo>
                <a:cubicBezTo>
                  <a:pt x="1925773" y="96014"/>
                  <a:pt x="1919539" y="95534"/>
                  <a:pt x="1928884" y="95534"/>
                </a:cubicBezTo>
              </a:path>
            </a:pathLst>
          </a:custGeom>
          <a:noFill/>
          <a:ln>
            <a:solidFill>
              <a:srgbClr val="FFFF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4" name="Picture 3"/>
          <p:cNvPicPr>
            <a:picLocks noChangeAspect="1"/>
          </p:cNvPicPr>
          <p:nvPr/>
        </p:nvPicPr>
        <p:blipFill>
          <a:blip r:embed="rId4"/>
          <a:stretch>
            <a:fillRect/>
          </a:stretch>
        </p:blipFill>
        <p:spPr>
          <a:xfrm>
            <a:off x="7571096" y="6343021"/>
            <a:ext cx="1572904" cy="493819"/>
          </a:xfrm>
          <a:prstGeom prst="rect">
            <a:avLst/>
          </a:prstGeom>
        </p:spPr>
      </p:pic>
    </p:spTree>
    <p:extLst>
      <p:ext uri="{BB962C8B-B14F-4D97-AF65-F5344CB8AC3E}">
        <p14:creationId xmlns:p14="http://schemas.microsoft.com/office/powerpoint/2010/main" val="1110866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BMI (Females)</a:t>
            </a:r>
          </a:p>
        </p:txBody>
      </p:sp>
      <p:sp>
        <p:nvSpPr>
          <p:cNvPr id="3" name="Content Placeholder 2"/>
          <p:cNvSpPr>
            <a:spLocks noGrp="1"/>
          </p:cNvSpPr>
          <p:nvPr>
            <p:ph idx="1"/>
          </p:nvPr>
        </p:nvSpPr>
        <p:spPr>
          <a:xfrm>
            <a:off x="466595" y="1524000"/>
            <a:ext cx="8229600" cy="4625609"/>
          </a:xfrm>
        </p:spPr>
        <p:txBody>
          <a:bodyPr/>
          <a:lstStyle/>
          <a:p>
            <a:endParaRPr lang="en-US" dirty="0"/>
          </a:p>
          <a:p>
            <a:endParaRPr lang="en-US" dirty="0"/>
          </a:p>
          <a:p>
            <a:pPr marL="118872" indent="0">
              <a:buNone/>
            </a:pPr>
            <a:endParaRPr lang="en-US" dirty="0"/>
          </a:p>
          <a:p>
            <a:endParaRPr lang="en-US" dirty="0"/>
          </a:p>
        </p:txBody>
      </p:sp>
      <p:pic>
        <p:nvPicPr>
          <p:cNvPr id="6" name="Picture 5"/>
          <p:cNvPicPr>
            <a:picLocks noChangeAspect="1"/>
          </p:cNvPicPr>
          <p:nvPr/>
        </p:nvPicPr>
        <p:blipFill>
          <a:blip r:embed="rId3"/>
          <a:stretch>
            <a:fillRect/>
          </a:stretch>
        </p:blipFill>
        <p:spPr>
          <a:xfrm>
            <a:off x="152401" y="2082673"/>
            <a:ext cx="7086600" cy="4066936"/>
          </a:xfrm>
          <a:prstGeom prst="rect">
            <a:avLst/>
          </a:prstGeom>
        </p:spPr>
      </p:pic>
      <p:sp>
        <p:nvSpPr>
          <p:cNvPr id="7" name="TextBox 6"/>
          <p:cNvSpPr txBox="1"/>
          <p:nvPr/>
        </p:nvSpPr>
        <p:spPr>
          <a:xfrm>
            <a:off x="7220211" y="2667000"/>
            <a:ext cx="192378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females 0-4yrs</a:t>
            </a:r>
          </a:p>
        </p:txBody>
      </p:sp>
      <p:sp>
        <p:nvSpPr>
          <p:cNvPr id="8" name="TextBox 7"/>
          <p:cNvSpPr txBox="1"/>
          <p:nvPr/>
        </p:nvSpPr>
        <p:spPr>
          <a:xfrm>
            <a:off x="7220210" y="4572000"/>
            <a:ext cx="192378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females 2-8yrs</a:t>
            </a:r>
          </a:p>
        </p:txBody>
      </p:sp>
      <p:sp>
        <p:nvSpPr>
          <p:cNvPr id="9" name="Freeform 8"/>
          <p:cNvSpPr/>
          <p:nvPr/>
        </p:nvSpPr>
        <p:spPr>
          <a:xfrm>
            <a:off x="762000" y="3962400"/>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Freeform 9"/>
          <p:cNvSpPr/>
          <p:nvPr/>
        </p:nvSpPr>
        <p:spPr>
          <a:xfrm>
            <a:off x="782471" y="6019800"/>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Freeform 10"/>
          <p:cNvSpPr/>
          <p:nvPr/>
        </p:nvSpPr>
        <p:spPr>
          <a:xfrm>
            <a:off x="382137" y="2820537"/>
            <a:ext cx="1925318" cy="705135"/>
          </a:xfrm>
          <a:custGeom>
            <a:avLst/>
            <a:gdLst>
              <a:gd name="connsiteX0" fmla="*/ 0 w 1925318"/>
              <a:gd name="connsiteY0" fmla="*/ 705135 h 705135"/>
              <a:gd name="connsiteX1" fmla="*/ 22747 w 1925318"/>
              <a:gd name="connsiteY1" fmla="*/ 700585 h 705135"/>
              <a:gd name="connsiteX2" fmla="*/ 36394 w 1925318"/>
              <a:gd name="connsiteY2" fmla="*/ 691487 h 705135"/>
              <a:gd name="connsiteX3" fmla="*/ 54591 w 1925318"/>
              <a:gd name="connsiteY3" fmla="*/ 686938 h 705135"/>
              <a:gd name="connsiteX4" fmla="*/ 109182 w 1925318"/>
              <a:gd name="connsiteY4" fmla="*/ 632347 h 705135"/>
              <a:gd name="connsiteX5" fmla="*/ 141027 w 1925318"/>
              <a:gd name="connsiteY5" fmla="*/ 600502 h 705135"/>
              <a:gd name="connsiteX6" fmla="*/ 159224 w 1925318"/>
              <a:gd name="connsiteY6" fmla="*/ 573206 h 705135"/>
              <a:gd name="connsiteX7" fmla="*/ 172872 w 1925318"/>
              <a:gd name="connsiteY7" fmla="*/ 545911 h 705135"/>
              <a:gd name="connsiteX8" fmla="*/ 186520 w 1925318"/>
              <a:gd name="connsiteY8" fmla="*/ 532263 h 705135"/>
              <a:gd name="connsiteX9" fmla="*/ 204717 w 1925318"/>
              <a:gd name="connsiteY9" fmla="*/ 504967 h 705135"/>
              <a:gd name="connsiteX10" fmla="*/ 232012 w 1925318"/>
              <a:gd name="connsiteY10" fmla="*/ 482221 h 705135"/>
              <a:gd name="connsiteX11" fmla="*/ 254759 w 1925318"/>
              <a:gd name="connsiteY11" fmla="*/ 459475 h 705135"/>
              <a:gd name="connsiteX12" fmla="*/ 263857 w 1925318"/>
              <a:gd name="connsiteY12" fmla="*/ 445827 h 705135"/>
              <a:gd name="connsiteX13" fmla="*/ 304800 w 1925318"/>
              <a:gd name="connsiteY13" fmla="*/ 427630 h 705135"/>
              <a:gd name="connsiteX14" fmla="*/ 318448 w 1925318"/>
              <a:gd name="connsiteY14" fmla="*/ 423081 h 705135"/>
              <a:gd name="connsiteX15" fmla="*/ 332096 w 1925318"/>
              <a:gd name="connsiteY15" fmla="*/ 418532 h 705135"/>
              <a:gd name="connsiteX16" fmla="*/ 345744 w 1925318"/>
              <a:gd name="connsiteY16" fmla="*/ 409433 h 705135"/>
              <a:gd name="connsiteX17" fmla="*/ 363941 w 1925318"/>
              <a:gd name="connsiteY17" fmla="*/ 400335 h 705135"/>
              <a:gd name="connsiteX18" fmla="*/ 391236 w 1925318"/>
              <a:gd name="connsiteY18" fmla="*/ 377588 h 705135"/>
              <a:gd name="connsiteX19" fmla="*/ 404884 w 1925318"/>
              <a:gd name="connsiteY19" fmla="*/ 345744 h 705135"/>
              <a:gd name="connsiteX20" fmla="*/ 418532 w 1925318"/>
              <a:gd name="connsiteY20" fmla="*/ 291153 h 705135"/>
              <a:gd name="connsiteX21" fmla="*/ 423081 w 1925318"/>
              <a:gd name="connsiteY21" fmla="*/ 277505 h 705135"/>
              <a:gd name="connsiteX22" fmla="*/ 432179 w 1925318"/>
              <a:gd name="connsiteY22" fmla="*/ 263857 h 705135"/>
              <a:gd name="connsiteX23" fmla="*/ 445827 w 1925318"/>
              <a:gd name="connsiteY23" fmla="*/ 227463 h 705135"/>
              <a:gd name="connsiteX24" fmla="*/ 459475 w 1925318"/>
              <a:gd name="connsiteY24" fmla="*/ 200167 h 705135"/>
              <a:gd name="connsiteX25" fmla="*/ 464024 w 1925318"/>
              <a:gd name="connsiteY25" fmla="*/ 177421 h 705135"/>
              <a:gd name="connsiteX26" fmla="*/ 468573 w 1925318"/>
              <a:gd name="connsiteY26" fmla="*/ 131929 h 705135"/>
              <a:gd name="connsiteX27" fmla="*/ 482221 w 1925318"/>
              <a:gd name="connsiteY27" fmla="*/ 104633 h 705135"/>
              <a:gd name="connsiteX28" fmla="*/ 491320 w 1925318"/>
              <a:gd name="connsiteY28" fmla="*/ 77338 h 705135"/>
              <a:gd name="connsiteX29" fmla="*/ 509517 w 1925318"/>
              <a:gd name="connsiteY29" fmla="*/ 50042 h 705135"/>
              <a:gd name="connsiteX30" fmla="*/ 605051 w 1925318"/>
              <a:gd name="connsiteY30" fmla="*/ 40944 h 705135"/>
              <a:gd name="connsiteX31" fmla="*/ 645994 w 1925318"/>
              <a:gd name="connsiteY31" fmla="*/ 31845 h 705135"/>
              <a:gd name="connsiteX32" fmla="*/ 727881 w 1925318"/>
              <a:gd name="connsiteY32" fmla="*/ 22747 h 705135"/>
              <a:gd name="connsiteX33" fmla="*/ 818866 w 1925318"/>
              <a:gd name="connsiteY33" fmla="*/ 27296 h 705135"/>
              <a:gd name="connsiteX34" fmla="*/ 846162 w 1925318"/>
              <a:gd name="connsiteY34" fmla="*/ 36394 h 705135"/>
              <a:gd name="connsiteX35" fmla="*/ 864359 w 1925318"/>
              <a:gd name="connsiteY35" fmla="*/ 40944 h 705135"/>
              <a:gd name="connsiteX36" fmla="*/ 891654 w 1925318"/>
              <a:gd name="connsiteY36" fmla="*/ 50042 h 705135"/>
              <a:gd name="connsiteX37" fmla="*/ 946245 w 1925318"/>
              <a:gd name="connsiteY37" fmla="*/ 59141 h 705135"/>
              <a:gd name="connsiteX38" fmla="*/ 987188 w 1925318"/>
              <a:gd name="connsiteY38" fmla="*/ 77338 h 705135"/>
              <a:gd name="connsiteX39" fmla="*/ 1009935 w 1925318"/>
              <a:gd name="connsiteY39" fmla="*/ 100084 h 705135"/>
              <a:gd name="connsiteX40" fmla="*/ 1019033 w 1925318"/>
              <a:gd name="connsiteY40" fmla="*/ 113732 h 705135"/>
              <a:gd name="connsiteX41" fmla="*/ 1046329 w 1925318"/>
              <a:gd name="connsiteY41" fmla="*/ 122830 h 705135"/>
              <a:gd name="connsiteX42" fmla="*/ 1246496 w 1925318"/>
              <a:gd name="connsiteY42" fmla="*/ 136478 h 705135"/>
              <a:gd name="connsiteX43" fmla="*/ 1269242 w 1925318"/>
              <a:gd name="connsiteY43" fmla="*/ 145576 h 705135"/>
              <a:gd name="connsiteX44" fmla="*/ 1291988 w 1925318"/>
              <a:gd name="connsiteY44" fmla="*/ 150126 h 705135"/>
              <a:gd name="connsiteX45" fmla="*/ 1319284 w 1925318"/>
              <a:gd name="connsiteY45" fmla="*/ 159224 h 705135"/>
              <a:gd name="connsiteX46" fmla="*/ 1378424 w 1925318"/>
              <a:gd name="connsiteY46" fmla="*/ 163773 h 705135"/>
              <a:gd name="connsiteX47" fmla="*/ 1414818 w 1925318"/>
              <a:gd name="connsiteY47" fmla="*/ 168323 h 705135"/>
              <a:gd name="connsiteX48" fmla="*/ 1469409 w 1925318"/>
              <a:gd name="connsiteY48" fmla="*/ 172872 h 705135"/>
              <a:gd name="connsiteX49" fmla="*/ 1487606 w 1925318"/>
              <a:gd name="connsiteY49" fmla="*/ 177421 h 705135"/>
              <a:gd name="connsiteX50" fmla="*/ 1587690 w 1925318"/>
              <a:gd name="connsiteY50" fmla="*/ 168323 h 705135"/>
              <a:gd name="connsiteX51" fmla="*/ 1614985 w 1925318"/>
              <a:gd name="connsiteY51" fmla="*/ 159224 h 705135"/>
              <a:gd name="connsiteX52" fmla="*/ 1628633 w 1925318"/>
              <a:gd name="connsiteY52" fmla="*/ 154675 h 705135"/>
              <a:gd name="connsiteX53" fmla="*/ 1665027 w 1925318"/>
              <a:gd name="connsiteY53" fmla="*/ 136478 h 705135"/>
              <a:gd name="connsiteX54" fmla="*/ 1687773 w 1925318"/>
              <a:gd name="connsiteY54" fmla="*/ 131929 h 705135"/>
              <a:gd name="connsiteX55" fmla="*/ 1715069 w 1925318"/>
              <a:gd name="connsiteY55" fmla="*/ 122830 h 705135"/>
              <a:gd name="connsiteX56" fmla="*/ 1837899 w 1925318"/>
              <a:gd name="connsiteY56" fmla="*/ 109182 h 705135"/>
              <a:gd name="connsiteX57" fmla="*/ 1924335 w 1925318"/>
              <a:gd name="connsiteY57" fmla="*/ 113732 h 705135"/>
              <a:gd name="connsiteX58" fmla="*/ 1910687 w 1925318"/>
              <a:gd name="connsiteY58" fmla="*/ 118281 h 705135"/>
              <a:gd name="connsiteX59" fmla="*/ 1846997 w 1925318"/>
              <a:gd name="connsiteY59" fmla="*/ 131929 h 705135"/>
              <a:gd name="connsiteX60" fmla="*/ 1819702 w 1925318"/>
              <a:gd name="connsiteY60" fmla="*/ 141027 h 705135"/>
              <a:gd name="connsiteX61" fmla="*/ 1555845 w 1925318"/>
              <a:gd name="connsiteY61" fmla="*/ 150126 h 705135"/>
              <a:gd name="connsiteX62" fmla="*/ 1282890 w 1925318"/>
              <a:gd name="connsiteY62" fmla="*/ 145576 h 705135"/>
              <a:gd name="connsiteX63" fmla="*/ 1269242 w 1925318"/>
              <a:gd name="connsiteY63" fmla="*/ 141027 h 705135"/>
              <a:gd name="connsiteX64" fmla="*/ 1246496 w 1925318"/>
              <a:gd name="connsiteY64" fmla="*/ 136478 h 705135"/>
              <a:gd name="connsiteX65" fmla="*/ 1119117 w 1925318"/>
              <a:gd name="connsiteY65" fmla="*/ 122830 h 705135"/>
              <a:gd name="connsiteX66" fmla="*/ 1100920 w 1925318"/>
              <a:gd name="connsiteY66" fmla="*/ 118281 h 705135"/>
              <a:gd name="connsiteX67" fmla="*/ 1087272 w 1925318"/>
              <a:gd name="connsiteY67" fmla="*/ 109182 h 705135"/>
              <a:gd name="connsiteX68" fmla="*/ 982639 w 1925318"/>
              <a:gd name="connsiteY68" fmla="*/ 95535 h 705135"/>
              <a:gd name="connsiteX69" fmla="*/ 968991 w 1925318"/>
              <a:gd name="connsiteY69" fmla="*/ 86436 h 705135"/>
              <a:gd name="connsiteX70" fmla="*/ 959893 w 1925318"/>
              <a:gd name="connsiteY70" fmla="*/ 72788 h 705135"/>
              <a:gd name="connsiteX71" fmla="*/ 941696 w 1925318"/>
              <a:gd name="connsiteY71" fmla="*/ 68239 h 705135"/>
              <a:gd name="connsiteX72" fmla="*/ 923499 w 1925318"/>
              <a:gd name="connsiteY72" fmla="*/ 59141 h 705135"/>
              <a:gd name="connsiteX73" fmla="*/ 896203 w 1925318"/>
              <a:gd name="connsiteY73" fmla="*/ 54591 h 705135"/>
              <a:gd name="connsiteX74" fmla="*/ 868908 w 1925318"/>
              <a:gd name="connsiteY74" fmla="*/ 45493 h 705135"/>
              <a:gd name="connsiteX75" fmla="*/ 855260 w 1925318"/>
              <a:gd name="connsiteY75" fmla="*/ 40944 h 705135"/>
              <a:gd name="connsiteX76" fmla="*/ 841612 w 1925318"/>
              <a:gd name="connsiteY76" fmla="*/ 36394 h 705135"/>
              <a:gd name="connsiteX77" fmla="*/ 809767 w 1925318"/>
              <a:gd name="connsiteY77" fmla="*/ 27296 h 705135"/>
              <a:gd name="connsiteX78" fmla="*/ 796120 w 1925318"/>
              <a:gd name="connsiteY78" fmla="*/ 13648 h 705135"/>
              <a:gd name="connsiteX79" fmla="*/ 777923 w 1925318"/>
              <a:gd name="connsiteY79" fmla="*/ 9099 h 705135"/>
              <a:gd name="connsiteX80" fmla="*/ 764275 w 1925318"/>
              <a:gd name="connsiteY80" fmla="*/ 0 h 705135"/>
              <a:gd name="connsiteX81" fmla="*/ 636896 w 1925318"/>
              <a:gd name="connsiteY81" fmla="*/ 4550 h 705135"/>
              <a:gd name="connsiteX82" fmla="*/ 623248 w 1925318"/>
              <a:gd name="connsiteY82" fmla="*/ 13648 h 70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925318" h="705135">
                <a:moveTo>
                  <a:pt x="0" y="705135"/>
                </a:moveTo>
                <a:cubicBezTo>
                  <a:pt x="7582" y="703618"/>
                  <a:pt x="15507" y="703300"/>
                  <a:pt x="22747" y="700585"/>
                </a:cubicBezTo>
                <a:cubicBezTo>
                  <a:pt x="27866" y="698665"/>
                  <a:pt x="31369" y="693641"/>
                  <a:pt x="36394" y="691487"/>
                </a:cubicBezTo>
                <a:cubicBezTo>
                  <a:pt x="42141" y="689024"/>
                  <a:pt x="48525" y="688454"/>
                  <a:pt x="54591" y="686938"/>
                </a:cubicBezTo>
                <a:lnTo>
                  <a:pt x="109182" y="632347"/>
                </a:lnTo>
                <a:lnTo>
                  <a:pt x="141027" y="600502"/>
                </a:lnTo>
                <a:cubicBezTo>
                  <a:pt x="147093" y="591403"/>
                  <a:pt x="155766" y="583580"/>
                  <a:pt x="159224" y="573206"/>
                </a:cubicBezTo>
                <a:cubicBezTo>
                  <a:pt x="163784" y="559527"/>
                  <a:pt x="163073" y="557670"/>
                  <a:pt x="172872" y="545911"/>
                </a:cubicBezTo>
                <a:cubicBezTo>
                  <a:pt x="176991" y="540969"/>
                  <a:pt x="182570" y="537341"/>
                  <a:pt x="186520" y="532263"/>
                </a:cubicBezTo>
                <a:cubicBezTo>
                  <a:pt x="193234" y="523631"/>
                  <a:pt x="195618" y="511033"/>
                  <a:pt x="204717" y="504967"/>
                </a:cubicBezTo>
                <a:cubicBezTo>
                  <a:pt x="218136" y="496021"/>
                  <a:pt x="221065" y="495357"/>
                  <a:pt x="232012" y="482221"/>
                </a:cubicBezTo>
                <a:cubicBezTo>
                  <a:pt x="250967" y="459476"/>
                  <a:pt x="229739" y="476154"/>
                  <a:pt x="254759" y="459475"/>
                </a:cubicBezTo>
                <a:cubicBezTo>
                  <a:pt x="257792" y="454926"/>
                  <a:pt x="259991" y="449693"/>
                  <a:pt x="263857" y="445827"/>
                </a:cubicBezTo>
                <a:cubicBezTo>
                  <a:pt x="274669" y="435015"/>
                  <a:pt x="291291" y="432133"/>
                  <a:pt x="304800" y="427630"/>
                </a:cubicBezTo>
                <a:lnTo>
                  <a:pt x="318448" y="423081"/>
                </a:lnTo>
                <a:lnTo>
                  <a:pt x="332096" y="418532"/>
                </a:lnTo>
                <a:cubicBezTo>
                  <a:pt x="336645" y="415499"/>
                  <a:pt x="340997" y="412146"/>
                  <a:pt x="345744" y="409433"/>
                </a:cubicBezTo>
                <a:cubicBezTo>
                  <a:pt x="351632" y="406068"/>
                  <a:pt x="358053" y="403700"/>
                  <a:pt x="363941" y="400335"/>
                </a:cubicBezTo>
                <a:cubicBezTo>
                  <a:pt x="373571" y="394832"/>
                  <a:pt x="384748" y="386670"/>
                  <a:pt x="391236" y="377588"/>
                </a:cubicBezTo>
                <a:cubicBezTo>
                  <a:pt x="398264" y="367749"/>
                  <a:pt x="401171" y="356882"/>
                  <a:pt x="404884" y="345744"/>
                </a:cubicBezTo>
                <a:cubicBezTo>
                  <a:pt x="411010" y="308985"/>
                  <a:pt x="406515" y="327202"/>
                  <a:pt x="418532" y="291153"/>
                </a:cubicBezTo>
                <a:cubicBezTo>
                  <a:pt x="420048" y="286604"/>
                  <a:pt x="420421" y="281495"/>
                  <a:pt x="423081" y="277505"/>
                </a:cubicBezTo>
                <a:lnTo>
                  <a:pt x="432179" y="263857"/>
                </a:lnTo>
                <a:cubicBezTo>
                  <a:pt x="440569" y="230304"/>
                  <a:pt x="431553" y="260772"/>
                  <a:pt x="445827" y="227463"/>
                </a:cubicBezTo>
                <a:cubicBezTo>
                  <a:pt x="457127" y="201096"/>
                  <a:pt x="441990" y="226393"/>
                  <a:pt x="459475" y="200167"/>
                </a:cubicBezTo>
                <a:cubicBezTo>
                  <a:pt x="460991" y="192585"/>
                  <a:pt x="463002" y="185085"/>
                  <a:pt x="464024" y="177421"/>
                </a:cubicBezTo>
                <a:cubicBezTo>
                  <a:pt x="466038" y="162315"/>
                  <a:pt x="466256" y="146991"/>
                  <a:pt x="468573" y="131929"/>
                </a:cubicBezTo>
                <a:cubicBezTo>
                  <a:pt x="471500" y="112903"/>
                  <a:pt x="474285" y="122490"/>
                  <a:pt x="482221" y="104633"/>
                </a:cubicBezTo>
                <a:cubicBezTo>
                  <a:pt x="486116" y="95869"/>
                  <a:pt x="486000" y="85318"/>
                  <a:pt x="491320" y="77338"/>
                </a:cubicBezTo>
                <a:cubicBezTo>
                  <a:pt x="497386" y="68239"/>
                  <a:pt x="499143" y="53500"/>
                  <a:pt x="509517" y="50042"/>
                </a:cubicBezTo>
                <a:cubicBezTo>
                  <a:pt x="549099" y="36848"/>
                  <a:pt x="518376" y="45759"/>
                  <a:pt x="605051" y="40944"/>
                </a:cubicBezTo>
                <a:cubicBezTo>
                  <a:pt x="616226" y="38150"/>
                  <a:pt x="635078" y="33129"/>
                  <a:pt x="645994" y="31845"/>
                </a:cubicBezTo>
                <a:cubicBezTo>
                  <a:pt x="754429" y="19089"/>
                  <a:pt x="660017" y="34057"/>
                  <a:pt x="727881" y="22747"/>
                </a:cubicBezTo>
                <a:cubicBezTo>
                  <a:pt x="758209" y="24263"/>
                  <a:pt x="788700" y="23816"/>
                  <a:pt x="818866" y="27296"/>
                </a:cubicBezTo>
                <a:cubicBezTo>
                  <a:pt x="828394" y="28395"/>
                  <a:pt x="836858" y="34068"/>
                  <a:pt x="846162" y="36394"/>
                </a:cubicBezTo>
                <a:cubicBezTo>
                  <a:pt x="852228" y="37911"/>
                  <a:pt x="858370" y="39147"/>
                  <a:pt x="864359" y="40944"/>
                </a:cubicBezTo>
                <a:cubicBezTo>
                  <a:pt x="873545" y="43700"/>
                  <a:pt x="882250" y="48161"/>
                  <a:pt x="891654" y="50042"/>
                </a:cubicBezTo>
                <a:cubicBezTo>
                  <a:pt x="924915" y="56694"/>
                  <a:pt x="906746" y="53497"/>
                  <a:pt x="946245" y="59141"/>
                </a:cubicBezTo>
                <a:cubicBezTo>
                  <a:pt x="978728" y="69968"/>
                  <a:pt x="965561" y="62919"/>
                  <a:pt x="987188" y="77338"/>
                </a:cubicBezTo>
                <a:cubicBezTo>
                  <a:pt x="1011457" y="113737"/>
                  <a:pt x="979601" y="69748"/>
                  <a:pt x="1009935" y="100084"/>
                </a:cubicBezTo>
                <a:cubicBezTo>
                  <a:pt x="1013801" y="103950"/>
                  <a:pt x="1014397" y="110834"/>
                  <a:pt x="1019033" y="113732"/>
                </a:cubicBezTo>
                <a:cubicBezTo>
                  <a:pt x="1027166" y="118815"/>
                  <a:pt x="1046329" y="122830"/>
                  <a:pt x="1046329" y="122830"/>
                </a:cubicBezTo>
                <a:cubicBezTo>
                  <a:pt x="1112866" y="167193"/>
                  <a:pt x="1041480" y="123108"/>
                  <a:pt x="1246496" y="136478"/>
                </a:cubicBezTo>
                <a:cubicBezTo>
                  <a:pt x="1254645" y="137009"/>
                  <a:pt x="1261420" y="143229"/>
                  <a:pt x="1269242" y="145576"/>
                </a:cubicBezTo>
                <a:cubicBezTo>
                  <a:pt x="1276648" y="147798"/>
                  <a:pt x="1284528" y="148091"/>
                  <a:pt x="1291988" y="150126"/>
                </a:cubicBezTo>
                <a:cubicBezTo>
                  <a:pt x="1301241" y="152650"/>
                  <a:pt x="1309721" y="158488"/>
                  <a:pt x="1319284" y="159224"/>
                </a:cubicBezTo>
                <a:lnTo>
                  <a:pt x="1378424" y="163773"/>
                </a:lnTo>
                <a:cubicBezTo>
                  <a:pt x="1390595" y="164932"/>
                  <a:pt x="1402653" y="167106"/>
                  <a:pt x="1414818" y="168323"/>
                </a:cubicBezTo>
                <a:cubicBezTo>
                  <a:pt x="1432987" y="170140"/>
                  <a:pt x="1451212" y="171356"/>
                  <a:pt x="1469409" y="172872"/>
                </a:cubicBezTo>
                <a:cubicBezTo>
                  <a:pt x="1475475" y="174388"/>
                  <a:pt x="1481354" y="177421"/>
                  <a:pt x="1487606" y="177421"/>
                </a:cubicBezTo>
                <a:cubicBezTo>
                  <a:pt x="1526815" y="177421"/>
                  <a:pt x="1554160" y="178382"/>
                  <a:pt x="1587690" y="168323"/>
                </a:cubicBezTo>
                <a:cubicBezTo>
                  <a:pt x="1596876" y="165567"/>
                  <a:pt x="1605887" y="162257"/>
                  <a:pt x="1614985" y="159224"/>
                </a:cubicBezTo>
                <a:cubicBezTo>
                  <a:pt x="1619534" y="157708"/>
                  <a:pt x="1624344" y="156820"/>
                  <a:pt x="1628633" y="154675"/>
                </a:cubicBezTo>
                <a:cubicBezTo>
                  <a:pt x="1640764" y="148609"/>
                  <a:pt x="1651727" y="139138"/>
                  <a:pt x="1665027" y="136478"/>
                </a:cubicBezTo>
                <a:cubicBezTo>
                  <a:pt x="1672609" y="134962"/>
                  <a:pt x="1680313" y="133963"/>
                  <a:pt x="1687773" y="131929"/>
                </a:cubicBezTo>
                <a:cubicBezTo>
                  <a:pt x="1697026" y="129405"/>
                  <a:pt x="1705575" y="124186"/>
                  <a:pt x="1715069" y="122830"/>
                </a:cubicBezTo>
                <a:cubicBezTo>
                  <a:pt x="1798332" y="110936"/>
                  <a:pt x="1757377" y="115377"/>
                  <a:pt x="1837899" y="109182"/>
                </a:cubicBezTo>
                <a:cubicBezTo>
                  <a:pt x="1866711" y="110699"/>
                  <a:pt x="1895706" y="110153"/>
                  <a:pt x="1924335" y="113732"/>
                </a:cubicBezTo>
                <a:cubicBezTo>
                  <a:pt x="1929093" y="114327"/>
                  <a:pt x="1915280" y="116903"/>
                  <a:pt x="1910687" y="118281"/>
                </a:cubicBezTo>
                <a:cubicBezTo>
                  <a:pt x="1872365" y="129777"/>
                  <a:pt x="1886048" y="126349"/>
                  <a:pt x="1846997" y="131929"/>
                </a:cubicBezTo>
                <a:lnTo>
                  <a:pt x="1819702" y="141027"/>
                </a:lnTo>
                <a:cubicBezTo>
                  <a:pt x="1726920" y="171953"/>
                  <a:pt x="1810807" y="145490"/>
                  <a:pt x="1555845" y="150126"/>
                </a:cubicBezTo>
                <a:lnTo>
                  <a:pt x="1282890" y="145576"/>
                </a:lnTo>
                <a:cubicBezTo>
                  <a:pt x="1278097" y="145424"/>
                  <a:pt x="1273894" y="142190"/>
                  <a:pt x="1269242" y="141027"/>
                </a:cubicBezTo>
                <a:cubicBezTo>
                  <a:pt x="1261741" y="139152"/>
                  <a:pt x="1254172" y="137408"/>
                  <a:pt x="1246496" y="136478"/>
                </a:cubicBezTo>
                <a:cubicBezTo>
                  <a:pt x="1204104" y="131340"/>
                  <a:pt x="1119117" y="122830"/>
                  <a:pt x="1119117" y="122830"/>
                </a:cubicBezTo>
                <a:cubicBezTo>
                  <a:pt x="1113051" y="121314"/>
                  <a:pt x="1106667" y="120744"/>
                  <a:pt x="1100920" y="118281"/>
                </a:cubicBezTo>
                <a:cubicBezTo>
                  <a:pt x="1095894" y="116127"/>
                  <a:pt x="1092498" y="110790"/>
                  <a:pt x="1087272" y="109182"/>
                </a:cubicBezTo>
                <a:cubicBezTo>
                  <a:pt x="1052672" y="98536"/>
                  <a:pt x="1018485" y="98292"/>
                  <a:pt x="982639" y="95535"/>
                </a:cubicBezTo>
                <a:cubicBezTo>
                  <a:pt x="978090" y="92502"/>
                  <a:pt x="972857" y="90302"/>
                  <a:pt x="968991" y="86436"/>
                </a:cubicBezTo>
                <a:cubicBezTo>
                  <a:pt x="965125" y="82570"/>
                  <a:pt x="964442" y="75821"/>
                  <a:pt x="959893" y="72788"/>
                </a:cubicBezTo>
                <a:cubicBezTo>
                  <a:pt x="954691" y="69320"/>
                  <a:pt x="947550" y="70434"/>
                  <a:pt x="941696" y="68239"/>
                </a:cubicBezTo>
                <a:cubicBezTo>
                  <a:pt x="935346" y="65858"/>
                  <a:pt x="929995" y="61090"/>
                  <a:pt x="923499" y="59141"/>
                </a:cubicBezTo>
                <a:cubicBezTo>
                  <a:pt x="914664" y="56490"/>
                  <a:pt x="905152" y="56828"/>
                  <a:pt x="896203" y="54591"/>
                </a:cubicBezTo>
                <a:cubicBezTo>
                  <a:pt x="886899" y="52265"/>
                  <a:pt x="878006" y="48526"/>
                  <a:pt x="868908" y="45493"/>
                </a:cubicBezTo>
                <a:lnTo>
                  <a:pt x="855260" y="40944"/>
                </a:lnTo>
                <a:cubicBezTo>
                  <a:pt x="850711" y="39427"/>
                  <a:pt x="846264" y="37557"/>
                  <a:pt x="841612" y="36394"/>
                </a:cubicBezTo>
                <a:cubicBezTo>
                  <a:pt x="818763" y="30682"/>
                  <a:pt x="829347" y="33822"/>
                  <a:pt x="809767" y="27296"/>
                </a:cubicBezTo>
                <a:cubicBezTo>
                  <a:pt x="805218" y="22747"/>
                  <a:pt x="801706" y="16840"/>
                  <a:pt x="796120" y="13648"/>
                </a:cubicBezTo>
                <a:cubicBezTo>
                  <a:pt x="790691" y="10546"/>
                  <a:pt x="783670" y="11562"/>
                  <a:pt x="777923" y="9099"/>
                </a:cubicBezTo>
                <a:cubicBezTo>
                  <a:pt x="772897" y="6945"/>
                  <a:pt x="768824" y="3033"/>
                  <a:pt x="764275" y="0"/>
                </a:cubicBezTo>
                <a:cubicBezTo>
                  <a:pt x="721815" y="1517"/>
                  <a:pt x="679295" y="1814"/>
                  <a:pt x="636896" y="4550"/>
                </a:cubicBezTo>
                <a:cubicBezTo>
                  <a:pt x="621809" y="5523"/>
                  <a:pt x="623248" y="5586"/>
                  <a:pt x="623248" y="13648"/>
                </a:cubicBezTo>
              </a:path>
            </a:pathLst>
          </a:custGeom>
          <a:noFill/>
          <a:ln>
            <a:solidFill>
              <a:srgbClr val="FF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 name="Freeform 11"/>
          <p:cNvSpPr/>
          <p:nvPr/>
        </p:nvSpPr>
        <p:spPr>
          <a:xfrm>
            <a:off x="373039" y="4963236"/>
            <a:ext cx="1951630" cy="536812"/>
          </a:xfrm>
          <a:custGeom>
            <a:avLst/>
            <a:gdLst>
              <a:gd name="connsiteX0" fmla="*/ 0 w 1951630"/>
              <a:gd name="connsiteY0" fmla="*/ 536812 h 536812"/>
              <a:gd name="connsiteX1" fmla="*/ 145576 w 1951630"/>
              <a:gd name="connsiteY1" fmla="*/ 468573 h 536812"/>
              <a:gd name="connsiteX2" fmla="*/ 177421 w 1951630"/>
              <a:gd name="connsiteY2" fmla="*/ 454925 h 536812"/>
              <a:gd name="connsiteX3" fmla="*/ 191068 w 1951630"/>
              <a:gd name="connsiteY3" fmla="*/ 450376 h 536812"/>
              <a:gd name="connsiteX4" fmla="*/ 209265 w 1951630"/>
              <a:gd name="connsiteY4" fmla="*/ 441277 h 536812"/>
              <a:gd name="connsiteX5" fmla="*/ 222913 w 1951630"/>
              <a:gd name="connsiteY5" fmla="*/ 432179 h 536812"/>
              <a:gd name="connsiteX6" fmla="*/ 245660 w 1951630"/>
              <a:gd name="connsiteY6" fmla="*/ 427630 h 536812"/>
              <a:gd name="connsiteX7" fmla="*/ 277504 w 1951630"/>
              <a:gd name="connsiteY7" fmla="*/ 409433 h 536812"/>
              <a:gd name="connsiteX8" fmla="*/ 304800 w 1951630"/>
              <a:gd name="connsiteY8" fmla="*/ 395785 h 536812"/>
              <a:gd name="connsiteX9" fmla="*/ 318448 w 1951630"/>
              <a:gd name="connsiteY9" fmla="*/ 386686 h 536812"/>
              <a:gd name="connsiteX10" fmla="*/ 345743 w 1951630"/>
              <a:gd name="connsiteY10" fmla="*/ 363940 h 536812"/>
              <a:gd name="connsiteX11" fmla="*/ 359391 w 1951630"/>
              <a:gd name="connsiteY11" fmla="*/ 359391 h 536812"/>
              <a:gd name="connsiteX12" fmla="*/ 400334 w 1951630"/>
              <a:gd name="connsiteY12" fmla="*/ 332095 h 536812"/>
              <a:gd name="connsiteX13" fmla="*/ 413982 w 1951630"/>
              <a:gd name="connsiteY13" fmla="*/ 322997 h 536812"/>
              <a:gd name="connsiteX14" fmla="*/ 436728 w 1951630"/>
              <a:gd name="connsiteY14" fmla="*/ 313898 h 536812"/>
              <a:gd name="connsiteX15" fmla="*/ 464024 w 1951630"/>
              <a:gd name="connsiteY15" fmla="*/ 295701 h 536812"/>
              <a:gd name="connsiteX16" fmla="*/ 491319 w 1951630"/>
              <a:gd name="connsiteY16" fmla="*/ 277504 h 536812"/>
              <a:gd name="connsiteX17" fmla="*/ 504967 w 1951630"/>
              <a:gd name="connsiteY17" fmla="*/ 268406 h 536812"/>
              <a:gd name="connsiteX18" fmla="*/ 518615 w 1951630"/>
              <a:gd name="connsiteY18" fmla="*/ 263857 h 536812"/>
              <a:gd name="connsiteX19" fmla="*/ 545910 w 1951630"/>
              <a:gd name="connsiteY19" fmla="*/ 245660 h 536812"/>
              <a:gd name="connsiteX20" fmla="*/ 573206 w 1951630"/>
              <a:gd name="connsiteY20" fmla="*/ 222913 h 536812"/>
              <a:gd name="connsiteX21" fmla="*/ 595952 w 1951630"/>
              <a:gd name="connsiteY21" fmla="*/ 218364 h 536812"/>
              <a:gd name="connsiteX22" fmla="*/ 650543 w 1951630"/>
              <a:gd name="connsiteY22" fmla="*/ 191068 h 536812"/>
              <a:gd name="connsiteX23" fmla="*/ 673289 w 1951630"/>
              <a:gd name="connsiteY23" fmla="*/ 181970 h 536812"/>
              <a:gd name="connsiteX24" fmla="*/ 736979 w 1951630"/>
              <a:gd name="connsiteY24" fmla="*/ 172871 h 536812"/>
              <a:gd name="connsiteX25" fmla="*/ 750627 w 1951630"/>
              <a:gd name="connsiteY25" fmla="*/ 168322 h 536812"/>
              <a:gd name="connsiteX26" fmla="*/ 768824 w 1951630"/>
              <a:gd name="connsiteY26" fmla="*/ 163773 h 536812"/>
              <a:gd name="connsiteX27" fmla="*/ 782471 w 1951630"/>
              <a:gd name="connsiteY27" fmla="*/ 154674 h 536812"/>
              <a:gd name="connsiteX28" fmla="*/ 809767 w 1951630"/>
              <a:gd name="connsiteY28" fmla="*/ 145576 h 536812"/>
              <a:gd name="connsiteX29" fmla="*/ 841612 w 1951630"/>
              <a:gd name="connsiteY29" fmla="*/ 131928 h 536812"/>
              <a:gd name="connsiteX30" fmla="*/ 855260 w 1951630"/>
              <a:gd name="connsiteY30" fmla="*/ 122830 h 536812"/>
              <a:gd name="connsiteX31" fmla="*/ 918949 w 1951630"/>
              <a:gd name="connsiteY31" fmla="*/ 118280 h 536812"/>
              <a:gd name="connsiteX32" fmla="*/ 941695 w 1951630"/>
              <a:gd name="connsiteY32" fmla="*/ 113731 h 536812"/>
              <a:gd name="connsiteX33" fmla="*/ 982639 w 1951630"/>
              <a:gd name="connsiteY33" fmla="*/ 104633 h 536812"/>
              <a:gd name="connsiteX34" fmla="*/ 1032680 w 1951630"/>
              <a:gd name="connsiteY34" fmla="*/ 100083 h 536812"/>
              <a:gd name="connsiteX35" fmla="*/ 1073624 w 1951630"/>
              <a:gd name="connsiteY35" fmla="*/ 86436 h 536812"/>
              <a:gd name="connsiteX36" fmla="*/ 1087271 w 1951630"/>
              <a:gd name="connsiteY36" fmla="*/ 81886 h 536812"/>
              <a:gd name="connsiteX37" fmla="*/ 1119116 w 1951630"/>
              <a:gd name="connsiteY37" fmla="*/ 63689 h 536812"/>
              <a:gd name="connsiteX38" fmla="*/ 1164609 w 1951630"/>
              <a:gd name="connsiteY38" fmla="*/ 54591 h 536812"/>
              <a:gd name="connsiteX39" fmla="*/ 1210101 w 1951630"/>
              <a:gd name="connsiteY39" fmla="*/ 45492 h 536812"/>
              <a:gd name="connsiteX40" fmla="*/ 1296537 w 1951630"/>
              <a:gd name="connsiteY40" fmla="*/ 36394 h 536812"/>
              <a:gd name="connsiteX41" fmla="*/ 1392071 w 1951630"/>
              <a:gd name="connsiteY41" fmla="*/ 22746 h 536812"/>
              <a:gd name="connsiteX42" fmla="*/ 1464860 w 1951630"/>
              <a:gd name="connsiteY42" fmla="*/ 13648 h 536812"/>
              <a:gd name="connsiteX43" fmla="*/ 1483057 w 1951630"/>
              <a:gd name="connsiteY43" fmla="*/ 9098 h 536812"/>
              <a:gd name="connsiteX44" fmla="*/ 1883391 w 1951630"/>
              <a:gd name="connsiteY44" fmla="*/ 13648 h 536812"/>
              <a:gd name="connsiteX45" fmla="*/ 1910686 w 1951630"/>
              <a:gd name="connsiteY45" fmla="*/ 9098 h 536812"/>
              <a:gd name="connsiteX46" fmla="*/ 1937982 w 1951630"/>
              <a:gd name="connsiteY46" fmla="*/ 0 h 536812"/>
              <a:gd name="connsiteX47" fmla="*/ 1951630 w 1951630"/>
              <a:gd name="connsiteY47" fmla="*/ 0 h 53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51630" h="536812">
                <a:moveTo>
                  <a:pt x="0" y="536812"/>
                </a:moveTo>
                <a:cubicBezTo>
                  <a:pt x="48525" y="514066"/>
                  <a:pt x="94734" y="485519"/>
                  <a:pt x="145576" y="468573"/>
                </a:cubicBezTo>
                <a:cubicBezTo>
                  <a:pt x="177579" y="457906"/>
                  <a:pt x="138076" y="471788"/>
                  <a:pt x="177421" y="454925"/>
                </a:cubicBezTo>
                <a:cubicBezTo>
                  <a:pt x="181828" y="453036"/>
                  <a:pt x="186661" y="452265"/>
                  <a:pt x="191068" y="450376"/>
                </a:cubicBezTo>
                <a:cubicBezTo>
                  <a:pt x="197301" y="447704"/>
                  <a:pt x="203377" y="444642"/>
                  <a:pt x="209265" y="441277"/>
                </a:cubicBezTo>
                <a:cubicBezTo>
                  <a:pt x="214012" y="438564"/>
                  <a:pt x="217794" y="434099"/>
                  <a:pt x="222913" y="432179"/>
                </a:cubicBezTo>
                <a:cubicBezTo>
                  <a:pt x="230153" y="429464"/>
                  <a:pt x="238078" y="429146"/>
                  <a:pt x="245660" y="427630"/>
                </a:cubicBezTo>
                <a:cubicBezTo>
                  <a:pt x="278903" y="405466"/>
                  <a:pt x="237110" y="432515"/>
                  <a:pt x="277504" y="409433"/>
                </a:cubicBezTo>
                <a:cubicBezTo>
                  <a:pt x="302199" y="395322"/>
                  <a:pt x="279776" y="404126"/>
                  <a:pt x="304800" y="395785"/>
                </a:cubicBezTo>
                <a:cubicBezTo>
                  <a:pt x="309349" y="392752"/>
                  <a:pt x="314248" y="390186"/>
                  <a:pt x="318448" y="386686"/>
                </a:cubicBezTo>
                <a:cubicBezTo>
                  <a:pt x="333538" y="374111"/>
                  <a:pt x="328802" y="372411"/>
                  <a:pt x="345743" y="363940"/>
                </a:cubicBezTo>
                <a:cubicBezTo>
                  <a:pt x="350032" y="361795"/>
                  <a:pt x="354842" y="360907"/>
                  <a:pt x="359391" y="359391"/>
                </a:cubicBezTo>
                <a:lnTo>
                  <a:pt x="400334" y="332095"/>
                </a:lnTo>
                <a:cubicBezTo>
                  <a:pt x="404883" y="329062"/>
                  <a:pt x="408906" y="325028"/>
                  <a:pt x="413982" y="322997"/>
                </a:cubicBezTo>
                <a:cubicBezTo>
                  <a:pt x="421564" y="319964"/>
                  <a:pt x="429559" y="317808"/>
                  <a:pt x="436728" y="313898"/>
                </a:cubicBezTo>
                <a:cubicBezTo>
                  <a:pt x="446328" y="308662"/>
                  <a:pt x="454925" y="301767"/>
                  <a:pt x="464024" y="295701"/>
                </a:cubicBezTo>
                <a:lnTo>
                  <a:pt x="491319" y="277504"/>
                </a:lnTo>
                <a:cubicBezTo>
                  <a:pt x="495868" y="274471"/>
                  <a:pt x="499780" y="270135"/>
                  <a:pt x="504967" y="268406"/>
                </a:cubicBezTo>
                <a:lnTo>
                  <a:pt x="518615" y="263857"/>
                </a:lnTo>
                <a:cubicBezTo>
                  <a:pt x="562145" y="220323"/>
                  <a:pt x="506412" y="271992"/>
                  <a:pt x="545910" y="245660"/>
                </a:cubicBezTo>
                <a:cubicBezTo>
                  <a:pt x="561081" y="235546"/>
                  <a:pt x="556196" y="229292"/>
                  <a:pt x="573206" y="222913"/>
                </a:cubicBezTo>
                <a:cubicBezTo>
                  <a:pt x="580446" y="220198"/>
                  <a:pt x="588370" y="219880"/>
                  <a:pt x="595952" y="218364"/>
                </a:cubicBezTo>
                <a:cubicBezTo>
                  <a:pt x="641958" y="187694"/>
                  <a:pt x="603463" y="209899"/>
                  <a:pt x="650543" y="191068"/>
                </a:cubicBezTo>
                <a:cubicBezTo>
                  <a:pt x="658125" y="188035"/>
                  <a:pt x="665298" y="183652"/>
                  <a:pt x="673289" y="181970"/>
                </a:cubicBezTo>
                <a:cubicBezTo>
                  <a:pt x="694275" y="177552"/>
                  <a:pt x="736979" y="172871"/>
                  <a:pt x="736979" y="172871"/>
                </a:cubicBezTo>
                <a:cubicBezTo>
                  <a:pt x="741528" y="171355"/>
                  <a:pt x="746016" y="169639"/>
                  <a:pt x="750627" y="168322"/>
                </a:cubicBezTo>
                <a:cubicBezTo>
                  <a:pt x="756639" y="166604"/>
                  <a:pt x="763077" y="166236"/>
                  <a:pt x="768824" y="163773"/>
                </a:cubicBezTo>
                <a:cubicBezTo>
                  <a:pt x="773849" y="161619"/>
                  <a:pt x="777475" y="156895"/>
                  <a:pt x="782471" y="154674"/>
                </a:cubicBezTo>
                <a:cubicBezTo>
                  <a:pt x="791235" y="150779"/>
                  <a:pt x="809767" y="145576"/>
                  <a:pt x="809767" y="145576"/>
                </a:cubicBezTo>
                <a:cubicBezTo>
                  <a:pt x="844027" y="122735"/>
                  <a:pt x="800490" y="149551"/>
                  <a:pt x="841612" y="131928"/>
                </a:cubicBezTo>
                <a:cubicBezTo>
                  <a:pt x="846637" y="129774"/>
                  <a:pt x="849876" y="123780"/>
                  <a:pt x="855260" y="122830"/>
                </a:cubicBezTo>
                <a:cubicBezTo>
                  <a:pt x="876220" y="119131"/>
                  <a:pt x="897719" y="119797"/>
                  <a:pt x="918949" y="118280"/>
                </a:cubicBezTo>
                <a:cubicBezTo>
                  <a:pt x="926531" y="116764"/>
                  <a:pt x="934147" y="115408"/>
                  <a:pt x="941695" y="113731"/>
                </a:cubicBezTo>
                <a:cubicBezTo>
                  <a:pt x="956726" y="110391"/>
                  <a:pt x="966954" y="106594"/>
                  <a:pt x="982639" y="104633"/>
                </a:cubicBezTo>
                <a:cubicBezTo>
                  <a:pt x="999259" y="102555"/>
                  <a:pt x="1016000" y="101600"/>
                  <a:pt x="1032680" y="100083"/>
                </a:cubicBezTo>
                <a:lnTo>
                  <a:pt x="1073624" y="86436"/>
                </a:lnTo>
                <a:cubicBezTo>
                  <a:pt x="1078173" y="84920"/>
                  <a:pt x="1083281" y="84546"/>
                  <a:pt x="1087271" y="81886"/>
                </a:cubicBezTo>
                <a:cubicBezTo>
                  <a:pt x="1096089" y="76008"/>
                  <a:pt x="1109019" y="66574"/>
                  <a:pt x="1119116" y="63689"/>
                </a:cubicBezTo>
                <a:cubicBezTo>
                  <a:pt x="1133986" y="59441"/>
                  <a:pt x="1149938" y="59481"/>
                  <a:pt x="1164609" y="54591"/>
                </a:cubicBezTo>
                <a:cubicBezTo>
                  <a:pt x="1186364" y="47340"/>
                  <a:pt x="1178127" y="49181"/>
                  <a:pt x="1210101" y="45492"/>
                </a:cubicBezTo>
                <a:cubicBezTo>
                  <a:pt x="1238881" y="42171"/>
                  <a:pt x="1296537" y="36394"/>
                  <a:pt x="1296537" y="36394"/>
                </a:cubicBezTo>
                <a:cubicBezTo>
                  <a:pt x="1352112" y="22499"/>
                  <a:pt x="1320463" y="28254"/>
                  <a:pt x="1392071" y="22746"/>
                </a:cubicBezTo>
                <a:cubicBezTo>
                  <a:pt x="1427405" y="10969"/>
                  <a:pt x="1388864" y="22589"/>
                  <a:pt x="1464860" y="13648"/>
                </a:cubicBezTo>
                <a:cubicBezTo>
                  <a:pt x="1471070" y="12917"/>
                  <a:pt x="1476991" y="10615"/>
                  <a:pt x="1483057" y="9098"/>
                </a:cubicBezTo>
                <a:cubicBezTo>
                  <a:pt x="1684355" y="22519"/>
                  <a:pt x="1618225" y="21935"/>
                  <a:pt x="1883391" y="13648"/>
                </a:cubicBezTo>
                <a:cubicBezTo>
                  <a:pt x="1892610" y="13360"/>
                  <a:pt x="1901738" y="11335"/>
                  <a:pt x="1910686" y="9098"/>
                </a:cubicBezTo>
                <a:cubicBezTo>
                  <a:pt x="1919990" y="6772"/>
                  <a:pt x="1928391" y="0"/>
                  <a:pt x="1937982" y="0"/>
                </a:cubicBezTo>
                <a:lnTo>
                  <a:pt x="1951630" y="0"/>
                </a:lnTo>
              </a:path>
            </a:pathLst>
          </a:custGeom>
          <a:noFill/>
          <a:ln>
            <a:solidFill>
              <a:srgbClr val="FF00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3" name="Freeform 12"/>
          <p:cNvSpPr/>
          <p:nvPr/>
        </p:nvSpPr>
        <p:spPr>
          <a:xfrm>
            <a:off x="395785" y="2565779"/>
            <a:ext cx="1928884" cy="673290"/>
          </a:xfrm>
          <a:custGeom>
            <a:avLst/>
            <a:gdLst>
              <a:gd name="connsiteX0" fmla="*/ 0 w 1928884"/>
              <a:gd name="connsiteY0" fmla="*/ 673290 h 673290"/>
              <a:gd name="connsiteX1" fmla="*/ 68239 w 1928884"/>
              <a:gd name="connsiteY1" fmla="*/ 609600 h 673290"/>
              <a:gd name="connsiteX2" fmla="*/ 81887 w 1928884"/>
              <a:gd name="connsiteY2" fmla="*/ 600502 h 673290"/>
              <a:gd name="connsiteX3" fmla="*/ 122830 w 1928884"/>
              <a:gd name="connsiteY3" fmla="*/ 568657 h 673290"/>
              <a:gd name="connsiteX4" fmla="*/ 131928 w 1928884"/>
              <a:gd name="connsiteY4" fmla="*/ 532263 h 673290"/>
              <a:gd name="connsiteX5" fmla="*/ 141027 w 1928884"/>
              <a:gd name="connsiteY5" fmla="*/ 504967 h 673290"/>
              <a:gd name="connsiteX6" fmla="*/ 177421 w 1928884"/>
              <a:gd name="connsiteY6" fmla="*/ 464024 h 673290"/>
              <a:gd name="connsiteX7" fmla="*/ 204716 w 1928884"/>
              <a:gd name="connsiteY7" fmla="*/ 441278 h 673290"/>
              <a:gd name="connsiteX8" fmla="*/ 209266 w 1928884"/>
              <a:gd name="connsiteY8" fmla="*/ 427630 h 673290"/>
              <a:gd name="connsiteX9" fmla="*/ 222914 w 1928884"/>
              <a:gd name="connsiteY9" fmla="*/ 413982 h 673290"/>
              <a:gd name="connsiteX10" fmla="*/ 227463 w 1928884"/>
              <a:gd name="connsiteY10" fmla="*/ 382137 h 673290"/>
              <a:gd name="connsiteX11" fmla="*/ 236561 w 1928884"/>
              <a:gd name="connsiteY11" fmla="*/ 341194 h 673290"/>
              <a:gd name="connsiteX12" fmla="*/ 254758 w 1928884"/>
              <a:gd name="connsiteY12" fmla="*/ 313899 h 673290"/>
              <a:gd name="connsiteX13" fmla="*/ 263857 w 1928884"/>
              <a:gd name="connsiteY13" fmla="*/ 300251 h 673290"/>
              <a:gd name="connsiteX14" fmla="*/ 291152 w 1928884"/>
              <a:gd name="connsiteY14" fmla="*/ 268406 h 673290"/>
              <a:gd name="connsiteX15" fmla="*/ 304800 w 1928884"/>
              <a:gd name="connsiteY15" fmla="*/ 241111 h 673290"/>
              <a:gd name="connsiteX16" fmla="*/ 322997 w 1928884"/>
              <a:gd name="connsiteY16" fmla="*/ 204717 h 673290"/>
              <a:gd name="connsiteX17" fmla="*/ 327546 w 1928884"/>
              <a:gd name="connsiteY17" fmla="*/ 181970 h 673290"/>
              <a:gd name="connsiteX18" fmla="*/ 336645 w 1928884"/>
              <a:gd name="connsiteY18" fmla="*/ 154675 h 673290"/>
              <a:gd name="connsiteX19" fmla="*/ 341194 w 1928884"/>
              <a:gd name="connsiteY19" fmla="*/ 141027 h 673290"/>
              <a:gd name="connsiteX20" fmla="*/ 350293 w 1928884"/>
              <a:gd name="connsiteY20" fmla="*/ 100084 h 673290"/>
              <a:gd name="connsiteX21" fmla="*/ 363940 w 1928884"/>
              <a:gd name="connsiteY21" fmla="*/ 90985 h 673290"/>
              <a:gd name="connsiteX22" fmla="*/ 404884 w 1928884"/>
              <a:gd name="connsiteY22" fmla="*/ 95534 h 673290"/>
              <a:gd name="connsiteX23" fmla="*/ 432179 w 1928884"/>
              <a:gd name="connsiteY23" fmla="*/ 113731 h 673290"/>
              <a:gd name="connsiteX24" fmla="*/ 445827 w 1928884"/>
              <a:gd name="connsiteY24" fmla="*/ 122830 h 673290"/>
              <a:gd name="connsiteX25" fmla="*/ 473122 w 1928884"/>
              <a:gd name="connsiteY25" fmla="*/ 154675 h 673290"/>
              <a:gd name="connsiteX26" fmla="*/ 486770 w 1928884"/>
              <a:gd name="connsiteY26" fmla="*/ 159224 h 673290"/>
              <a:gd name="connsiteX27" fmla="*/ 514066 w 1928884"/>
              <a:gd name="connsiteY27" fmla="*/ 154675 h 673290"/>
              <a:gd name="connsiteX28" fmla="*/ 536812 w 1928884"/>
              <a:gd name="connsiteY28" fmla="*/ 131928 h 673290"/>
              <a:gd name="connsiteX29" fmla="*/ 550460 w 1928884"/>
              <a:gd name="connsiteY29" fmla="*/ 122830 h 673290"/>
              <a:gd name="connsiteX30" fmla="*/ 559558 w 1928884"/>
              <a:gd name="connsiteY30" fmla="*/ 109182 h 673290"/>
              <a:gd name="connsiteX31" fmla="*/ 605051 w 1928884"/>
              <a:gd name="connsiteY31" fmla="*/ 90985 h 673290"/>
              <a:gd name="connsiteX32" fmla="*/ 618699 w 1928884"/>
              <a:gd name="connsiteY32" fmla="*/ 81887 h 673290"/>
              <a:gd name="connsiteX33" fmla="*/ 632346 w 1928884"/>
              <a:gd name="connsiteY33" fmla="*/ 77337 h 673290"/>
              <a:gd name="connsiteX34" fmla="*/ 659642 w 1928884"/>
              <a:gd name="connsiteY34" fmla="*/ 59140 h 673290"/>
              <a:gd name="connsiteX35" fmla="*/ 677839 w 1928884"/>
              <a:gd name="connsiteY35" fmla="*/ 50042 h 673290"/>
              <a:gd name="connsiteX36" fmla="*/ 705134 w 1928884"/>
              <a:gd name="connsiteY36" fmla="*/ 31845 h 673290"/>
              <a:gd name="connsiteX37" fmla="*/ 714233 w 1928884"/>
              <a:gd name="connsiteY37" fmla="*/ 18197 h 673290"/>
              <a:gd name="connsiteX38" fmla="*/ 718782 w 1928884"/>
              <a:gd name="connsiteY38" fmla="*/ 4549 h 673290"/>
              <a:gd name="connsiteX39" fmla="*/ 732430 w 1928884"/>
              <a:gd name="connsiteY39" fmla="*/ 0 h 673290"/>
              <a:gd name="connsiteX40" fmla="*/ 787021 w 1928884"/>
              <a:gd name="connsiteY40" fmla="*/ 4549 h 673290"/>
              <a:gd name="connsiteX41" fmla="*/ 800669 w 1928884"/>
              <a:gd name="connsiteY41" fmla="*/ 9099 h 673290"/>
              <a:gd name="connsiteX42" fmla="*/ 827964 w 1928884"/>
              <a:gd name="connsiteY42" fmla="*/ 31845 h 673290"/>
              <a:gd name="connsiteX43" fmla="*/ 837063 w 1928884"/>
              <a:gd name="connsiteY43" fmla="*/ 45493 h 673290"/>
              <a:gd name="connsiteX44" fmla="*/ 864358 w 1928884"/>
              <a:gd name="connsiteY44" fmla="*/ 59140 h 673290"/>
              <a:gd name="connsiteX45" fmla="*/ 873457 w 1928884"/>
              <a:gd name="connsiteY45" fmla="*/ 72788 h 673290"/>
              <a:gd name="connsiteX46" fmla="*/ 900752 w 1928884"/>
              <a:gd name="connsiteY46" fmla="*/ 86436 h 673290"/>
              <a:gd name="connsiteX47" fmla="*/ 914400 w 1928884"/>
              <a:gd name="connsiteY47" fmla="*/ 95534 h 673290"/>
              <a:gd name="connsiteX48" fmla="*/ 928048 w 1928884"/>
              <a:gd name="connsiteY48" fmla="*/ 100084 h 673290"/>
              <a:gd name="connsiteX49" fmla="*/ 955343 w 1928884"/>
              <a:gd name="connsiteY49" fmla="*/ 118281 h 673290"/>
              <a:gd name="connsiteX50" fmla="*/ 968991 w 1928884"/>
              <a:gd name="connsiteY50" fmla="*/ 127379 h 673290"/>
              <a:gd name="connsiteX51" fmla="*/ 982639 w 1928884"/>
              <a:gd name="connsiteY51" fmla="*/ 131928 h 673290"/>
              <a:gd name="connsiteX52" fmla="*/ 1005385 w 1928884"/>
              <a:gd name="connsiteY52" fmla="*/ 154675 h 673290"/>
              <a:gd name="connsiteX53" fmla="*/ 1019033 w 1928884"/>
              <a:gd name="connsiteY53" fmla="*/ 168322 h 673290"/>
              <a:gd name="connsiteX54" fmla="*/ 1046328 w 1928884"/>
              <a:gd name="connsiteY54" fmla="*/ 186520 h 673290"/>
              <a:gd name="connsiteX55" fmla="*/ 1069075 w 1928884"/>
              <a:gd name="connsiteY55" fmla="*/ 209266 h 673290"/>
              <a:gd name="connsiteX56" fmla="*/ 1091821 w 1928884"/>
              <a:gd name="connsiteY56" fmla="*/ 227463 h 673290"/>
              <a:gd name="connsiteX57" fmla="*/ 1119116 w 1928884"/>
              <a:gd name="connsiteY57" fmla="*/ 250209 h 673290"/>
              <a:gd name="connsiteX58" fmla="*/ 1146412 w 1928884"/>
              <a:gd name="connsiteY58" fmla="*/ 259308 h 673290"/>
              <a:gd name="connsiteX59" fmla="*/ 1173708 w 1928884"/>
              <a:gd name="connsiteY59" fmla="*/ 277505 h 673290"/>
              <a:gd name="connsiteX60" fmla="*/ 1201003 w 1928884"/>
              <a:gd name="connsiteY60" fmla="*/ 291152 h 673290"/>
              <a:gd name="connsiteX61" fmla="*/ 1214651 w 1928884"/>
              <a:gd name="connsiteY61" fmla="*/ 304800 h 673290"/>
              <a:gd name="connsiteX62" fmla="*/ 1228299 w 1928884"/>
              <a:gd name="connsiteY62" fmla="*/ 313899 h 673290"/>
              <a:gd name="connsiteX63" fmla="*/ 1241946 w 1928884"/>
              <a:gd name="connsiteY63" fmla="*/ 327546 h 673290"/>
              <a:gd name="connsiteX64" fmla="*/ 1260143 w 1928884"/>
              <a:gd name="connsiteY64" fmla="*/ 332096 h 673290"/>
              <a:gd name="connsiteX65" fmla="*/ 1273791 w 1928884"/>
              <a:gd name="connsiteY65" fmla="*/ 341194 h 673290"/>
              <a:gd name="connsiteX66" fmla="*/ 1287439 w 1928884"/>
              <a:gd name="connsiteY66" fmla="*/ 345743 h 673290"/>
              <a:gd name="connsiteX67" fmla="*/ 1314734 w 1928884"/>
              <a:gd name="connsiteY67" fmla="*/ 363940 h 673290"/>
              <a:gd name="connsiteX68" fmla="*/ 1373875 w 1928884"/>
              <a:gd name="connsiteY68" fmla="*/ 377588 h 673290"/>
              <a:gd name="connsiteX69" fmla="*/ 1392072 w 1928884"/>
              <a:gd name="connsiteY69" fmla="*/ 386687 h 673290"/>
              <a:gd name="connsiteX70" fmla="*/ 1396621 w 1928884"/>
              <a:gd name="connsiteY70" fmla="*/ 400334 h 673290"/>
              <a:gd name="connsiteX71" fmla="*/ 1410269 w 1928884"/>
              <a:gd name="connsiteY71" fmla="*/ 413982 h 673290"/>
              <a:gd name="connsiteX72" fmla="*/ 1414818 w 1928884"/>
              <a:gd name="connsiteY72" fmla="*/ 436728 h 673290"/>
              <a:gd name="connsiteX73" fmla="*/ 1437564 w 1928884"/>
              <a:gd name="connsiteY73" fmla="*/ 464024 h 673290"/>
              <a:gd name="connsiteX74" fmla="*/ 1478508 w 1928884"/>
              <a:gd name="connsiteY74" fmla="*/ 459475 h 673290"/>
              <a:gd name="connsiteX75" fmla="*/ 1569493 w 1928884"/>
              <a:gd name="connsiteY75" fmla="*/ 464024 h 673290"/>
              <a:gd name="connsiteX76" fmla="*/ 1587690 w 1928884"/>
              <a:gd name="connsiteY76" fmla="*/ 468573 h 673290"/>
              <a:gd name="connsiteX77" fmla="*/ 1660478 w 1928884"/>
              <a:gd name="connsiteY77" fmla="*/ 477672 h 673290"/>
              <a:gd name="connsiteX78" fmla="*/ 1710519 w 1928884"/>
              <a:gd name="connsiteY78" fmla="*/ 491320 h 673290"/>
              <a:gd name="connsiteX79" fmla="*/ 1728716 w 1928884"/>
              <a:gd name="connsiteY79" fmla="*/ 495869 h 673290"/>
              <a:gd name="connsiteX80" fmla="*/ 1742364 w 1928884"/>
              <a:gd name="connsiteY80" fmla="*/ 500418 h 673290"/>
              <a:gd name="connsiteX81" fmla="*/ 1928884 w 1928884"/>
              <a:gd name="connsiteY81" fmla="*/ 500418 h 67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28884" h="673290">
                <a:moveTo>
                  <a:pt x="0" y="673290"/>
                </a:moveTo>
                <a:cubicBezTo>
                  <a:pt x="22746" y="652060"/>
                  <a:pt x="44984" y="630271"/>
                  <a:pt x="68239" y="609600"/>
                </a:cubicBezTo>
                <a:cubicBezTo>
                  <a:pt x="72325" y="605968"/>
                  <a:pt x="77801" y="604134"/>
                  <a:pt x="81887" y="600502"/>
                </a:cubicBezTo>
                <a:cubicBezTo>
                  <a:pt x="118711" y="567769"/>
                  <a:pt x="94687" y="578037"/>
                  <a:pt x="122830" y="568657"/>
                </a:cubicBezTo>
                <a:cubicBezTo>
                  <a:pt x="136637" y="527233"/>
                  <a:pt x="115453" y="592670"/>
                  <a:pt x="131928" y="532263"/>
                </a:cubicBezTo>
                <a:cubicBezTo>
                  <a:pt x="134452" y="523010"/>
                  <a:pt x="135707" y="512947"/>
                  <a:pt x="141027" y="504967"/>
                </a:cubicBezTo>
                <a:cubicBezTo>
                  <a:pt x="151967" y="488557"/>
                  <a:pt x="158723" y="476490"/>
                  <a:pt x="177421" y="464024"/>
                </a:cubicBezTo>
                <a:cubicBezTo>
                  <a:pt x="196422" y="451356"/>
                  <a:pt x="187203" y="458791"/>
                  <a:pt x="204716" y="441278"/>
                </a:cubicBezTo>
                <a:cubicBezTo>
                  <a:pt x="206233" y="436729"/>
                  <a:pt x="206606" y="431620"/>
                  <a:pt x="209266" y="427630"/>
                </a:cubicBezTo>
                <a:cubicBezTo>
                  <a:pt x="212835" y="422277"/>
                  <a:pt x="220525" y="419956"/>
                  <a:pt x="222914" y="413982"/>
                </a:cubicBezTo>
                <a:cubicBezTo>
                  <a:pt x="226896" y="404026"/>
                  <a:pt x="225833" y="392735"/>
                  <a:pt x="227463" y="382137"/>
                </a:cubicBezTo>
                <a:cubicBezTo>
                  <a:pt x="228566" y="374969"/>
                  <a:pt x="231297" y="350669"/>
                  <a:pt x="236561" y="341194"/>
                </a:cubicBezTo>
                <a:cubicBezTo>
                  <a:pt x="241871" y="331635"/>
                  <a:pt x="248692" y="322997"/>
                  <a:pt x="254758" y="313899"/>
                </a:cubicBezTo>
                <a:cubicBezTo>
                  <a:pt x="257791" y="309350"/>
                  <a:pt x="259991" y="304117"/>
                  <a:pt x="263857" y="300251"/>
                </a:cubicBezTo>
                <a:cubicBezTo>
                  <a:pt x="282866" y="281242"/>
                  <a:pt x="273645" y="291750"/>
                  <a:pt x="291152" y="268406"/>
                </a:cubicBezTo>
                <a:cubicBezTo>
                  <a:pt x="300379" y="240729"/>
                  <a:pt x="289681" y="268829"/>
                  <a:pt x="304800" y="241111"/>
                </a:cubicBezTo>
                <a:cubicBezTo>
                  <a:pt x="311295" y="229204"/>
                  <a:pt x="322997" y="204717"/>
                  <a:pt x="322997" y="204717"/>
                </a:cubicBezTo>
                <a:cubicBezTo>
                  <a:pt x="324513" y="197135"/>
                  <a:pt x="325511" y="189430"/>
                  <a:pt x="327546" y="181970"/>
                </a:cubicBezTo>
                <a:cubicBezTo>
                  <a:pt x="330069" y="172717"/>
                  <a:pt x="333612" y="163773"/>
                  <a:pt x="336645" y="154675"/>
                </a:cubicBezTo>
                <a:cubicBezTo>
                  <a:pt x="338161" y="150126"/>
                  <a:pt x="340406" y="145757"/>
                  <a:pt x="341194" y="141027"/>
                </a:cubicBezTo>
                <a:cubicBezTo>
                  <a:pt x="341241" y="140742"/>
                  <a:pt x="345575" y="105981"/>
                  <a:pt x="350293" y="100084"/>
                </a:cubicBezTo>
                <a:cubicBezTo>
                  <a:pt x="353708" y="95815"/>
                  <a:pt x="359391" y="94018"/>
                  <a:pt x="363940" y="90985"/>
                </a:cubicBezTo>
                <a:cubicBezTo>
                  <a:pt x="377588" y="92501"/>
                  <a:pt x="391857" y="91192"/>
                  <a:pt x="404884" y="95534"/>
                </a:cubicBezTo>
                <a:cubicBezTo>
                  <a:pt x="415258" y="98992"/>
                  <a:pt x="423081" y="107665"/>
                  <a:pt x="432179" y="113731"/>
                </a:cubicBezTo>
                <a:lnTo>
                  <a:pt x="445827" y="122830"/>
                </a:lnTo>
                <a:cubicBezTo>
                  <a:pt x="454570" y="135945"/>
                  <a:pt x="459081" y="144646"/>
                  <a:pt x="473122" y="154675"/>
                </a:cubicBezTo>
                <a:cubicBezTo>
                  <a:pt x="477024" y="157462"/>
                  <a:pt x="482221" y="157708"/>
                  <a:pt x="486770" y="159224"/>
                </a:cubicBezTo>
                <a:cubicBezTo>
                  <a:pt x="495869" y="157708"/>
                  <a:pt x="505315" y="157592"/>
                  <a:pt x="514066" y="154675"/>
                </a:cubicBezTo>
                <a:cubicBezTo>
                  <a:pt x="532264" y="148609"/>
                  <a:pt x="524680" y="144060"/>
                  <a:pt x="536812" y="131928"/>
                </a:cubicBezTo>
                <a:cubicBezTo>
                  <a:pt x="540678" y="128062"/>
                  <a:pt x="545911" y="125863"/>
                  <a:pt x="550460" y="122830"/>
                </a:cubicBezTo>
                <a:cubicBezTo>
                  <a:pt x="553493" y="118281"/>
                  <a:pt x="555358" y="112682"/>
                  <a:pt x="559558" y="109182"/>
                </a:cubicBezTo>
                <a:cubicBezTo>
                  <a:pt x="580470" y="91756"/>
                  <a:pt x="579615" y="107941"/>
                  <a:pt x="605051" y="90985"/>
                </a:cubicBezTo>
                <a:cubicBezTo>
                  <a:pt x="609600" y="87952"/>
                  <a:pt x="613809" y="84332"/>
                  <a:pt x="618699" y="81887"/>
                </a:cubicBezTo>
                <a:cubicBezTo>
                  <a:pt x="622988" y="79742"/>
                  <a:pt x="628154" y="79666"/>
                  <a:pt x="632346" y="77337"/>
                </a:cubicBezTo>
                <a:cubicBezTo>
                  <a:pt x="641905" y="72026"/>
                  <a:pt x="649861" y="64030"/>
                  <a:pt x="659642" y="59140"/>
                </a:cubicBezTo>
                <a:cubicBezTo>
                  <a:pt x="665708" y="56107"/>
                  <a:pt x="672024" y="53531"/>
                  <a:pt x="677839" y="50042"/>
                </a:cubicBezTo>
                <a:cubicBezTo>
                  <a:pt x="687216" y="44416"/>
                  <a:pt x="705134" y="31845"/>
                  <a:pt x="705134" y="31845"/>
                </a:cubicBezTo>
                <a:cubicBezTo>
                  <a:pt x="708167" y="27296"/>
                  <a:pt x="711788" y="23087"/>
                  <a:pt x="714233" y="18197"/>
                </a:cubicBezTo>
                <a:cubicBezTo>
                  <a:pt x="716378" y="13908"/>
                  <a:pt x="715391" y="7940"/>
                  <a:pt x="718782" y="4549"/>
                </a:cubicBezTo>
                <a:cubicBezTo>
                  <a:pt x="722173" y="1158"/>
                  <a:pt x="727881" y="1516"/>
                  <a:pt x="732430" y="0"/>
                </a:cubicBezTo>
                <a:cubicBezTo>
                  <a:pt x="750627" y="1516"/>
                  <a:pt x="768921" y="2136"/>
                  <a:pt x="787021" y="4549"/>
                </a:cubicBezTo>
                <a:cubicBezTo>
                  <a:pt x="791774" y="5183"/>
                  <a:pt x="796924" y="6103"/>
                  <a:pt x="800669" y="9099"/>
                </a:cubicBezTo>
                <a:cubicBezTo>
                  <a:pt x="843537" y="43393"/>
                  <a:pt x="767655" y="1689"/>
                  <a:pt x="827964" y="31845"/>
                </a:cubicBezTo>
                <a:cubicBezTo>
                  <a:pt x="830997" y="36394"/>
                  <a:pt x="833197" y="41627"/>
                  <a:pt x="837063" y="45493"/>
                </a:cubicBezTo>
                <a:cubicBezTo>
                  <a:pt x="845881" y="54311"/>
                  <a:pt x="853259" y="55440"/>
                  <a:pt x="864358" y="59140"/>
                </a:cubicBezTo>
                <a:cubicBezTo>
                  <a:pt x="867391" y="63689"/>
                  <a:pt x="869591" y="68922"/>
                  <a:pt x="873457" y="72788"/>
                </a:cubicBezTo>
                <a:cubicBezTo>
                  <a:pt x="886495" y="85826"/>
                  <a:pt x="885952" y="79036"/>
                  <a:pt x="900752" y="86436"/>
                </a:cubicBezTo>
                <a:cubicBezTo>
                  <a:pt x="905642" y="88881"/>
                  <a:pt x="909510" y="93089"/>
                  <a:pt x="914400" y="95534"/>
                </a:cubicBezTo>
                <a:cubicBezTo>
                  <a:pt x="918689" y="97679"/>
                  <a:pt x="923856" y="97755"/>
                  <a:pt x="928048" y="100084"/>
                </a:cubicBezTo>
                <a:cubicBezTo>
                  <a:pt x="937607" y="105395"/>
                  <a:pt x="946245" y="112215"/>
                  <a:pt x="955343" y="118281"/>
                </a:cubicBezTo>
                <a:cubicBezTo>
                  <a:pt x="959892" y="121314"/>
                  <a:pt x="963804" y="125650"/>
                  <a:pt x="968991" y="127379"/>
                </a:cubicBezTo>
                <a:lnTo>
                  <a:pt x="982639" y="131928"/>
                </a:lnTo>
                <a:cubicBezTo>
                  <a:pt x="999317" y="156946"/>
                  <a:pt x="982641" y="135722"/>
                  <a:pt x="1005385" y="154675"/>
                </a:cubicBezTo>
                <a:cubicBezTo>
                  <a:pt x="1010327" y="158794"/>
                  <a:pt x="1013955" y="164372"/>
                  <a:pt x="1019033" y="168322"/>
                </a:cubicBezTo>
                <a:cubicBezTo>
                  <a:pt x="1027665" y="175036"/>
                  <a:pt x="1046328" y="186520"/>
                  <a:pt x="1046328" y="186520"/>
                </a:cubicBezTo>
                <a:cubicBezTo>
                  <a:pt x="1070597" y="222919"/>
                  <a:pt x="1038741" y="178930"/>
                  <a:pt x="1069075" y="209266"/>
                </a:cubicBezTo>
                <a:cubicBezTo>
                  <a:pt x="1089652" y="229843"/>
                  <a:pt x="1065251" y="218607"/>
                  <a:pt x="1091821" y="227463"/>
                </a:cubicBezTo>
                <a:cubicBezTo>
                  <a:pt x="1100391" y="236033"/>
                  <a:pt x="1107716" y="245142"/>
                  <a:pt x="1119116" y="250209"/>
                </a:cubicBezTo>
                <a:cubicBezTo>
                  <a:pt x="1127880" y="254104"/>
                  <a:pt x="1138432" y="253988"/>
                  <a:pt x="1146412" y="259308"/>
                </a:cubicBezTo>
                <a:cubicBezTo>
                  <a:pt x="1155511" y="265374"/>
                  <a:pt x="1163334" y="274047"/>
                  <a:pt x="1173708" y="277505"/>
                </a:cubicBezTo>
                <a:cubicBezTo>
                  <a:pt x="1187385" y="282064"/>
                  <a:pt x="1189246" y="281354"/>
                  <a:pt x="1201003" y="291152"/>
                </a:cubicBezTo>
                <a:cubicBezTo>
                  <a:pt x="1205946" y="295271"/>
                  <a:pt x="1209709" y="300681"/>
                  <a:pt x="1214651" y="304800"/>
                </a:cubicBezTo>
                <a:cubicBezTo>
                  <a:pt x="1218851" y="308300"/>
                  <a:pt x="1224099" y="310399"/>
                  <a:pt x="1228299" y="313899"/>
                </a:cubicBezTo>
                <a:cubicBezTo>
                  <a:pt x="1233241" y="318017"/>
                  <a:pt x="1236360" y="324354"/>
                  <a:pt x="1241946" y="327546"/>
                </a:cubicBezTo>
                <a:cubicBezTo>
                  <a:pt x="1247375" y="330648"/>
                  <a:pt x="1254077" y="330579"/>
                  <a:pt x="1260143" y="332096"/>
                </a:cubicBezTo>
                <a:cubicBezTo>
                  <a:pt x="1264692" y="335129"/>
                  <a:pt x="1268901" y="338749"/>
                  <a:pt x="1273791" y="341194"/>
                </a:cubicBezTo>
                <a:cubicBezTo>
                  <a:pt x="1278080" y="343338"/>
                  <a:pt x="1283247" y="343414"/>
                  <a:pt x="1287439" y="345743"/>
                </a:cubicBezTo>
                <a:cubicBezTo>
                  <a:pt x="1296998" y="351053"/>
                  <a:pt x="1304011" y="361795"/>
                  <a:pt x="1314734" y="363940"/>
                </a:cubicBezTo>
                <a:cubicBezTo>
                  <a:pt x="1326864" y="366366"/>
                  <a:pt x="1357359" y="370510"/>
                  <a:pt x="1373875" y="377588"/>
                </a:cubicBezTo>
                <a:cubicBezTo>
                  <a:pt x="1380108" y="380259"/>
                  <a:pt x="1386006" y="383654"/>
                  <a:pt x="1392072" y="386687"/>
                </a:cubicBezTo>
                <a:cubicBezTo>
                  <a:pt x="1393588" y="391236"/>
                  <a:pt x="1393961" y="396344"/>
                  <a:pt x="1396621" y="400334"/>
                </a:cubicBezTo>
                <a:cubicBezTo>
                  <a:pt x="1400190" y="405687"/>
                  <a:pt x="1407392" y="408227"/>
                  <a:pt x="1410269" y="413982"/>
                </a:cubicBezTo>
                <a:cubicBezTo>
                  <a:pt x="1413727" y="420898"/>
                  <a:pt x="1412103" y="429488"/>
                  <a:pt x="1414818" y="436728"/>
                </a:cubicBezTo>
                <a:cubicBezTo>
                  <a:pt x="1418618" y="446863"/>
                  <a:pt x="1430483" y="456943"/>
                  <a:pt x="1437564" y="464024"/>
                </a:cubicBezTo>
                <a:cubicBezTo>
                  <a:pt x="1451212" y="462508"/>
                  <a:pt x="1464776" y="459475"/>
                  <a:pt x="1478508" y="459475"/>
                </a:cubicBezTo>
                <a:cubicBezTo>
                  <a:pt x="1508874" y="459475"/>
                  <a:pt x="1539232" y="461502"/>
                  <a:pt x="1569493" y="464024"/>
                </a:cubicBezTo>
                <a:cubicBezTo>
                  <a:pt x="1575724" y="464543"/>
                  <a:pt x="1581507" y="467646"/>
                  <a:pt x="1587690" y="468573"/>
                </a:cubicBezTo>
                <a:cubicBezTo>
                  <a:pt x="1611871" y="472200"/>
                  <a:pt x="1636359" y="473652"/>
                  <a:pt x="1660478" y="477672"/>
                </a:cubicBezTo>
                <a:cubicBezTo>
                  <a:pt x="1699435" y="484165"/>
                  <a:pt x="1685811" y="484260"/>
                  <a:pt x="1710519" y="491320"/>
                </a:cubicBezTo>
                <a:cubicBezTo>
                  <a:pt x="1716531" y="493038"/>
                  <a:pt x="1722704" y="494151"/>
                  <a:pt x="1728716" y="495869"/>
                </a:cubicBezTo>
                <a:cubicBezTo>
                  <a:pt x="1733327" y="497186"/>
                  <a:pt x="1737570" y="500309"/>
                  <a:pt x="1742364" y="500418"/>
                </a:cubicBezTo>
                <a:cubicBezTo>
                  <a:pt x="1804521" y="501831"/>
                  <a:pt x="1866711" y="500418"/>
                  <a:pt x="1928884" y="500418"/>
                </a:cubicBezTo>
              </a:path>
            </a:pathLst>
          </a:custGeom>
          <a:noFill/>
          <a:ln>
            <a:solidFill>
              <a:srgbClr val="00B0F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Freeform 13"/>
          <p:cNvSpPr/>
          <p:nvPr/>
        </p:nvSpPr>
        <p:spPr>
          <a:xfrm>
            <a:off x="1446663" y="4021540"/>
            <a:ext cx="241110" cy="9099"/>
          </a:xfrm>
          <a:custGeom>
            <a:avLst/>
            <a:gdLst>
              <a:gd name="connsiteX0" fmla="*/ 0 w 241110"/>
              <a:gd name="connsiteY0" fmla="*/ 9099 h 9099"/>
              <a:gd name="connsiteX1" fmla="*/ 241110 w 241110"/>
              <a:gd name="connsiteY1" fmla="*/ 0 h 9099"/>
            </a:gdLst>
            <a:ahLst/>
            <a:cxnLst>
              <a:cxn ang="0">
                <a:pos x="connsiteX0" y="connsiteY0"/>
              </a:cxn>
              <a:cxn ang="0">
                <a:pos x="connsiteX1" y="connsiteY1"/>
              </a:cxn>
            </a:cxnLst>
            <a:rect l="l" t="t" r="r" b="b"/>
            <a:pathLst>
              <a:path w="241110" h="9099">
                <a:moveTo>
                  <a:pt x="0" y="9099"/>
                </a:moveTo>
                <a:lnTo>
                  <a:pt x="241110" y="0"/>
                </a:lnTo>
              </a:path>
            </a:pathLst>
          </a:custGeom>
          <a:noFill/>
          <a:ln>
            <a:solidFill>
              <a:srgbClr val="00B0F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Freeform 14"/>
          <p:cNvSpPr/>
          <p:nvPr/>
        </p:nvSpPr>
        <p:spPr>
          <a:xfrm>
            <a:off x="395785" y="4767618"/>
            <a:ext cx="1933433" cy="605051"/>
          </a:xfrm>
          <a:custGeom>
            <a:avLst/>
            <a:gdLst>
              <a:gd name="connsiteX0" fmla="*/ 0 w 1933433"/>
              <a:gd name="connsiteY0" fmla="*/ 0 h 605051"/>
              <a:gd name="connsiteX1" fmla="*/ 63690 w 1933433"/>
              <a:gd name="connsiteY1" fmla="*/ 100083 h 605051"/>
              <a:gd name="connsiteX2" fmla="*/ 72788 w 1933433"/>
              <a:gd name="connsiteY2" fmla="*/ 113731 h 605051"/>
              <a:gd name="connsiteX3" fmla="*/ 81887 w 1933433"/>
              <a:gd name="connsiteY3" fmla="*/ 141027 h 605051"/>
              <a:gd name="connsiteX4" fmla="*/ 104633 w 1933433"/>
              <a:gd name="connsiteY4" fmla="*/ 168322 h 605051"/>
              <a:gd name="connsiteX5" fmla="*/ 122830 w 1933433"/>
              <a:gd name="connsiteY5" fmla="*/ 195618 h 605051"/>
              <a:gd name="connsiteX6" fmla="*/ 131928 w 1933433"/>
              <a:gd name="connsiteY6" fmla="*/ 222913 h 605051"/>
              <a:gd name="connsiteX7" fmla="*/ 136478 w 1933433"/>
              <a:gd name="connsiteY7" fmla="*/ 236561 h 605051"/>
              <a:gd name="connsiteX8" fmla="*/ 154675 w 1933433"/>
              <a:gd name="connsiteY8" fmla="*/ 263857 h 605051"/>
              <a:gd name="connsiteX9" fmla="*/ 163773 w 1933433"/>
              <a:gd name="connsiteY9" fmla="*/ 282054 h 605051"/>
              <a:gd name="connsiteX10" fmla="*/ 168322 w 1933433"/>
              <a:gd name="connsiteY10" fmla="*/ 295701 h 605051"/>
              <a:gd name="connsiteX11" fmla="*/ 186519 w 1933433"/>
              <a:gd name="connsiteY11" fmla="*/ 322997 h 605051"/>
              <a:gd name="connsiteX12" fmla="*/ 195618 w 1933433"/>
              <a:gd name="connsiteY12" fmla="*/ 336645 h 605051"/>
              <a:gd name="connsiteX13" fmla="*/ 204716 w 1933433"/>
              <a:gd name="connsiteY13" fmla="*/ 350292 h 605051"/>
              <a:gd name="connsiteX14" fmla="*/ 218364 w 1933433"/>
              <a:gd name="connsiteY14" fmla="*/ 363940 h 605051"/>
              <a:gd name="connsiteX15" fmla="*/ 227463 w 1933433"/>
              <a:gd name="connsiteY15" fmla="*/ 391236 h 605051"/>
              <a:gd name="connsiteX16" fmla="*/ 245660 w 1933433"/>
              <a:gd name="connsiteY16" fmla="*/ 418531 h 605051"/>
              <a:gd name="connsiteX17" fmla="*/ 254758 w 1933433"/>
              <a:gd name="connsiteY17" fmla="*/ 445827 h 605051"/>
              <a:gd name="connsiteX18" fmla="*/ 259308 w 1933433"/>
              <a:gd name="connsiteY18" fmla="*/ 459475 h 605051"/>
              <a:gd name="connsiteX19" fmla="*/ 268406 w 1933433"/>
              <a:gd name="connsiteY19" fmla="*/ 477672 h 605051"/>
              <a:gd name="connsiteX20" fmla="*/ 272955 w 1933433"/>
              <a:gd name="connsiteY20" fmla="*/ 491319 h 605051"/>
              <a:gd name="connsiteX21" fmla="*/ 286603 w 1933433"/>
              <a:gd name="connsiteY21" fmla="*/ 504967 h 605051"/>
              <a:gd name="connsiteX22" fmla="*/ 304800 w 1933433"/>
              <a:gd name="connsiteY22" fmla="*/ 532263 h 605051"/>
              <a:gd name="connsiteX23" fmla="*/ 322997 w 1933433"/>
              <a:gd name="connsiteY23" fmla="*/ 559558 h 605051"/>
              <a:gd name="connsiteX24" fmla="*/ 332096 w 1933433"/>
              <a:gd name="connsiteY24" fmla="*/ 573206 h 605051"/>
              <a:gd name="connsiteX25" fmla="*/ 341194 w 1933433"/>
              <a:gd name="connsiteY25" fmla="*/ 586854 h 605051"/>
              <a:gd name="connsiteX26" fmla="*/ 354842 w 1933433"/>
              <a:gd name="connsiteY26" fmla="*/ 600501 h 605051"/>
              <a:gd name="connsiteX27" fmla="*/ 382137 w 1933433"/>
              <a:gd name="connsiteY27" fmla="*/ 605051 h 605051"/>
              <a:gd name="connsiteX28" fmla="*/ 450376 w 1933433"/>
              <a:gd name="connsiteY28" fmla="*/ 600501 h 605051"/>
              <a:gd name="connsiteX29" fmla="*/ 482221 w 1933433"/>
              <a:gd name="connsiteY29" fmla="*/ 586854 h 605051"/>
              <a:gd name="connsiteX30" fmla="*/ 500418 w 1933433"/>
              <a:gd name="connsiteY30" fmla="*/ 582304 h 605051"/>
              <a:gd name="connsiteX31" fmla="*/ 527714 w 1933433"/>
              <a:gd name="connsiteY31" fmla="*/ 564107 h 605051"/>
              <a:gd name="connsiteX32" fmla="*/ 541361 w 1933433"/>
              <a:gd name="connsiteY32" fmla="*/ 555009 h 605051"/>
              <a:gd name="connsiteX33" fmla="*/ 605051 w 1933433"/>
              <a:gd name="connsiteY33" fmla="*/ 545910 h 605051"/>
              <a:gd name="connsiteX34" fmla="*/ 641445 w 1933433"/>
              <a:gd name="connsiteY34" fmla="*/ 536812 h 605051"/>
              <a:gd name="connsiteX35" fmla="*/ 655093 w 1933433"/>
              <a:gd name="connsiteY35" fmla="*/ 532263 h 605051"/>
              <a:gd name="connsiteX36" fmla="*/ 668740 w 1933433"/>
              <a:gd name="connsiteY36" fmla="*/ 518615 h 605051"/>
              <a:gd name="connsiteX37" fmla="*/ 682388 w 1933433"/>
              <a:gd name="connsiteY37" fmla="*/ 509516 h 605051"/>
              <a:gd name="connsiteX38" fmla="*/ 705134 w 1933433"/>
              <a:gd name="connsiteY38" fmla="*/ 482221 h 605051"/>
              <a:gd name="connsiteX39" fmla="*/ 741528 w 1933433"/>
              <a:gd name="connsiteY39" fmla="*/ 454925 h 605051"/>
              <a:gd name="connsiteX40" fmla="*/ 750627 w 1933433"/>
              <a:gd name="connsiteY40" fmla="*/ 441278 h 605051"/>
              <a:gd name="connsiteX41" fmla="*/ 773373 w 1933433"/>
              <a:gd name="connsiteY41" fmla="*/ 436728 h 605051"/>
              <a:gd name="connsiteX42" fmla="*/ 850711 w 1933433"/>
              <a:gd name="connsiteY42" fmla="*/ 423081 h 605051"/>
              <a:gd name="connsiteX43" fmla="*/ 891654 w 1933433"/>
              <a:gd name="connsiteY43" fmla="*/ 395785 h 605051"/>
              <a:gd name="connsiteX44" fmla="*/ 905302 w 1933433"/>
              <a:gd name="connsiteY44" fmla="*/ 386686 h 605051"/>
              <a:gd name="connsiteX45" fmla="*/ 923499 w 1933433"/>
              <a:gd name="connsiteY45" fmla="*/ 373039 h 605051"/>
              <a:gd name="connsiteX46" fmla="*/ 937146 w 1933433"/>
              <a:gd name="connsiteY46" fmla="*/ 368489 h 605051"/>
              <a:gd name="connsiteX47" fmla="*/ 964442 w 1933433"/>
              <a:gd name="connsiteY47" fmla="*/ 354842 h 605051"/>
              <a:gd name="connsiteX48" fmla="*/ 1046328 w 1933433"/>
              <a:gd name="connsiteY48" fmla="*/ 350292 h 605051"/>
              <a:gd name="connsiteX49" fmla="*/ 1069075 w 1933433"/>
              <a:gd name="connsiteY49" fmla="*/ 345743 h 605051"/>
              <a:gd name="connsiteX50" fmla="*/ 1082722 w 1933433"/>
              <a:gd name="connsiteY50" fmla="*/ 341194 h 605051"/>
              <a:gd name="connsiteX51" fmla="*/ 1196454 w 1933433"/>
              <a:gd name="connsiteY51" fmla="*/ 336645 h 605051"/>
              <a:gd name="connsiteX52" fmla="*/ 1278340 w 1933433"/>
              <a:gd name="connsiteY52" fmla="*/ 332095 h 605051"/>
              <a:gd name="connsiteX53" fmla="*/ 1560394 w 1933433"/>
              <a:gd name="connsiteY53" fmla="*/ 332095 h 605051"/>
              <a:gd name="connsiteX54" fmla="*/ 1596788 w 1933433"/>
              <a:gd name="connsiteY54" fmla="*/ 341194 h 605051"/>
              <a:gd name="connsiteX55" fmla="*/ 1637731 w 1933433"/>
              <a:gd name="connsiteY55" fmla="*/ 350292 h 605051"/>
              <a:gd name="connsiteX56" fmla="*/ 1651379 w 1933433"/>
              <a:gd name="connsiteY56" fmla="*/ 354842 h 605051"/>
              <a:gd name="connsiteX57" fmla="*/ 1696872 w 1933433"/>
              <a:gd name="connsiteY57" fmla="*/ 359391 h 605051"/>
              <a:gd name="connsiteX58" fmla="*/ 1856096 w 1933433"/>
              <a:gd name="connsiteY58" fmla="*/ 373039 h 605051"/>
              <a:gd name="connsiteX59" fmla="*/ 1892490 w 1933433"/>
              <a:gd name="connsiteY59" fmla="*/ 377588 h 605051"/>
              <a:gd name="connsiteX60" fmla="*/ 1933433 w 1933433"/>
              <a:gd name="connsiteY60" fmla="*/ 386686 h 6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33433" h="605051">
                <a:moveTo>
                  <a:pt x="0" y="0"/>
                </a:moveTo>
                <a:lnTo>
                  <a:pt x="63690" y="100083"/>
                </a:lnTo>
                <a:cubicBezTo>
                  <a:pt x="66637" y="104688"/>
                  <a:pt x="71059" y="108544"/>
                  <a:pt x="72788" y="113731"/>
                </a:cubicBezTo>
                <a:cubicBezTo>
                  <a:pt x="75821" y="122830"/>
                  <a:pt x="76567" y="133047"/>
                  <a:pt x="81887" y="141027"/>
                </a:cubicBezTo>
                <a:cubicBezTo>
                  <a:pt x="114391" y="189787"/>
                  <a:pt x="63776" y="115792"/>
                  <a:pt x="104633" y="168322"/>
                </a:cubicBezTo>
                <a:cubicBezTo>
                  <a:pt x="111347" y="176954"/>
                  <a:pt x="122830" y="195618"/>
                  <a:pt x="122830" y="195618"/>
                </a:cubicBezTo>
                <a:lnTo>
                  <a:pt x="131928" y="222913"/>
                </a:lnTo>
                <a:cubicBezTo>
                  <a:pt x="133445" y="227462"/>
                  <a:pt x="133818" y="232571"/>
                  <a:pt x="136478" y="236561"/>
                </a:cubicBezTo>
                <a:cubicBezTo>
                  <a:pt x="142544" y="245660"/>
                  <a:pt x="149785" y="254076"/>
                  <a:pt x="154675" y="263857"/>
                </a:cubicBezTo>
                <a:cubicBezTo>
                  <a:pt x="157708" y="269923"/>
                  <a:pt x="161102" y="275821"/>
                  <a:pt x="163773" y="282054"/>
                </a:cubicBezTo>
                <a:cubicBezTo>
                  <a:pt x="165662" y="286461"/>
                  <a:pt x="165993" y="291509"/>
                  <a:pt x="168322" y="295701"/>
                </a:cubicBezTo>
                <a:cubicBezTo>
                  <a:pt x="173633" y="305260"/>
                  <a:pt x="180453" y="313898"/>
                  <a:pt x="186519" y="322997"/>
                </a:cubicBezTo>
                <a:lnTo>
                  <a:pt x="195618" y="336645"/>
                </a:lnTo>
                <a:cubicBezTo>
                  <a:pt x="198651" y="341194"/>
                  <a:pt x="200850" y="346426"/>
                  <a:pt x="204716" y="350292"/>
                </a:cubicBezTo>
                <a:lnTo>
                  <a:pt x="218364" y="363940"/>
                </a:lnTo>
                <a:cubicBezTo>
                  <a:pt x="221397" y="373039"/>
                  <a:pt x="222143" y="383256"/>
                  <a:pt x="227463" y="391236"/>
                </a:cubicBezTo>
                <a:lnTo>
                  <a:pt x="245660" y="418531"/>
                </a:lnTo>
                <a:lnTo>
                  <a:pt x="254758" y="445827"/>
                </a:lnTo>
                <a:cubicBezTo>
                  <a:pt x="256274" y="450376"/>
                  <a:pt x="257163" y="455186"/>
                  <a:pt x="259308" y="459475"/>
                </a:cubicBezTo>
                <a:cubicBezTo>
                  <a:pt x="262341" y="465541"/>
                  <a:pt x="265735" y="471439"/>
                  <a:pt x="268406" y="477672"/>
                </a:cubicBezTo>
                <a:cubicBezTo>
                  <a:pt x="270295" y="482079"/>
                  <a:pt x="270295" y="487329"/>
                  <a:pt x="272955" y="491319"/>
                </a:cubicBezTo>
                <a:cubicBezTo>
                  <a:pt x="276524" y="496672"/>
                  <a:pt x="282054" y="500418"/>
                  <a:pt x="286603" y="504967"/>
                </a:cubicBezTo>
                <a:cubicBezTo>
                  <a:pt x="295303" y="531068"/>
                  <a:pt x="284922" y="506706"/>
                  <a:pt x="304800" y="532263"/>
                </a:cubicBezTo>
                <a:cubicBezTo>
                  <a:pt x="311513" y="540894"/>
                  <a:pt x="316931" y="550460"/>
                  <a:pt x="322997" y="559558"/>
                </a:cubicBezTo>
                <a:lnTo>
                  <a:pt x="332096" y="573206"/>
                </a:lnTo>
                <a:cubicBezTo>
                  <a:pt x="335129" y="577755"/>
                  <a:pt x="337328" y="582988"/>
                  <a:pt x="341194" y="586854"/>
                </a:cubicBezTo>
                <a:cubicBezTo>
                  <a:pt x="345743" y="591403"/>
                  <a:pt x="348963" y="597888"/>
                  <a:pt x="354842" y="600501"/>
                </a:cubicBezTo>
                <a:cubicBezTo>
                  <a:pt x="363271" y="604247"/>
                  <a:pt x="373039" y="603534"/>
                  <a:pt x="382137" y="605051"/>
                </a:cubicBezTo>
                <a:cubicBezTo>
                  <a:pt x="404883" y="603534"/>
                  <a:pt x="427719" y="603019"/>
                  <a:pt x="450376" y="600501"/>
                </a:cubicBezTo>
                <a:cubicBezTo>
                  <a:pt x="461079" y="599312"/>
                  <a:pt x="472998" y="590313"/>
                  <a:pt x="482221" y="586854"/>
                </a:cubicBezTo>
                <a:cubicBezTo>
                  <a:pt x="488075" y="584659"/>
                  <a:pt x="494352" y="583821"/>
                  <a:pt x="500418" y="582304"/>
                </a:cubicBezTo>
                <a:lnTo>
                  <a:pt x="527714" y="564107"/>
                </a:lnTo>
                <a:cubicBezTo>
                  <a:pt x="532263" y="561074"/>
                  <a:pt x="535968" y="555908"/>
                  <a:pt x="541361" y="555009"/>
                </a:cubicBezTo>
                <a:cubicBezTo>
                  <a:pt x="580716" y="548450"/>
                  <a:pt x="559504" y="551604"/>
                  <a:pt x="605051" y="545910"/>
                </a:cubicBezTo>
                <a:cubicBezTo>
                  <a:pt x="636249" y="535512"/>
                  <a:pt x="597527" y="547791"/>
                  <a:pt x="641445" y="536812"/>
                </a:cubicBezTo>
                <a:cubicBezTo>
                  <a:pt x="646097" y="535649"/>
                  <a:pt x="650544" y="533779"/>
                  <a:pt x="655093" y="532263"/>
                </a:cubicBezTo>
                <a:cubicBezTo>
                  <a:pt x="659642" y="527714"/>
                  <a:pt x="663798" y="522734"/>
                  <a:pt x="668740" y="518615"/>
                </a:cubicBezTo>
                <a:cubicBezTo>
                  <a:pt x="672940" y="515115"/>
                  <a:pt x="678522" y="513382"/>
                  <a:pt x="682388" y="509516"/>
                </a:cubicBezTo>
                <a:cubicBezTo>
                  <a:pt x="715005" y="476900"/>
                  <a:pt x="664147" y="515757"/>
                  <a:pt x="705134" y="482221"/>
                </a:cubicBezTo>
                <a:cubicBezTo>
                  <a:pt x="716870" y="472618"/>
                  <a:pt x="733116" y="467542"/>
                  <a:pt x="741528" y="454925"/>
                </a:cubicBezTo>
                <a:cubicBezTo>
                  <a:pt x="744561" y="450376"/>
                  <a:pt x="745880" y="443991"/>
                  <a:pt x="750627" y="441278"/>
                </a:cubicBezTo>
                <a:cubicBezTo>
                  <a:pt x="757340" y="437442"/>
                  <a:pt x="765746" y="437999"/>
                  <a:pt x="773373" y="436728"/>
                </a:cubicBezTo>
                <a:cubicBezTo>
                  <a:pt x="848755" y="424164"/>
                  <a:pt x="810010" y="433256"/>
                  <a:pt x="850711" y="423081"/>
                </a:cubicBezTo>
                <a:lnTo>
                  <a:pt x="891654" y="395785"/>
                </a:lnTo>
                <a:cubicBezTo>
                  <a:pt x="896203" y="392752"/>
                  <a:pt x="900928" y="389966"/>
                  <a:pt x="905302" y="386686"/>
                </a:cubicBezTo>
                <a:cubicBezTo>
                  <a:pt x="911368" y="382137"/>
                  <a:pt x="916916" y="376801"/>
                  <a:pt x="923499" y="373039"/>
                </a:cubicBezTo>
                <a:cubicBezTo>
                  <a:pt x="927662" y="370660"/>
                  <a:pt x="932857" y="370634"/>
                  <a:pt x="937146" y="368489"/>
                </a:cubicBezTo>
                <a:cubicBezTo>
                  <a:pt x="949413" y="362355"/>
                  <a:pt x="950318" y="356187"/>
                  <a:pt x="964442" y="354842"/>
                </a:cubicBezTo>
                <a:cubicBezTo>
                  <a:pt x="991656" y="352250"/>
                  <a:pt x="1019033" y="351809"/>
                  <a:pt x="1046328" y="350292"/>
                </a:cubicBezTo>
                <a:cubicBezTo>
                  <a:pt x="1053910" y="348776"/>
                  <a:pt x="1061573" y="347618"/>
                  <a:pt x="1069075" y="345743"/>
                </a:cubicBezTo>
                <a:cubicBezTo>
                  <a:pt x="1073727" y="344580"/>
                  <a:pt x="1077939" y="341536"/>
                  <a:pt x="1082722" y="341194"/>
                </a:cubicBezTo>
                <a:cubicBezTo>
                  <a:pt x="1120567" y="338491"/>
                  <a:pt x="1158554" y="338408"/>
                  <a:pt x="1196454" y="336645"/>
                </a:cubicBezTo>
                <a:lnTo>
                  <a:pt x="1278340" y="332095"/>
                </a:lnTo>
                <a:cubicBezTo>
                  <a:pt x="1389878" y="316162"/>
                  <a:pt x="1321908" y="324145"/>
                  <a:pt x="1560394" y="332095"/>
                </a:cubicBezTo>
                <a:cubicBezTo>
                  <a:pt x="1576094" y="332618"/>
                  <a:pt x="1583090" y="337281"/>
                  <a:pt x="1596788" y="341194"/>
                </a:cubicBezTo>
                <a:cubicBezTo>
                  <a:pt x="1629502" y="350540"/>
                  <a:pt x="1600177" y="340903"/>
                  <a:pt x="1637731" y="350292"/>
                </a:cubicBezTo>
                <a:cubicBezTo>
                  <a:pt x="1642383" y="351455"/>
                  <a:pt x="1646639" y="354113"/>
                  <a:pt x="1651379" y="354842"/>
                </a:cubicBezTo>
                <a:cubicBezTo>
                  <a:pt x="1666442" y="357159"/>
                  <a:pt x="1681760" y="357420"/>
                  <a:pt x="1696872" y="359391"/>
                </a:cubicBezTo>
                <a:cubicBezTo>
                  <a:pt x="1814409" y="374721"/>
                  <a:pt x="1693575" y="365651"/>
                  <a:pt x="1856096" y="373039"/>
                </a:cubicBezTo>
                <a:cubicBezTo>
                  <a:pt x="1868227" y="374555"/>
                  <a:pt x="1880536" y="375026"/>
                  <a:pt x="1892490" y="377588"/>
                </a:cubicBezTo>
                <a:cubicBezTo>
                  <a:pt x="1941663" y="388125"/>
                  <a:pt x="1901864" y="386686"/>
                  <a:pt x="1933433" y="386686"/>
                </a:cubicBezTo>
              </a:path>
            </a:pathLst>
          </a:custGeom>
          <a:noFill/>
          <a:ln>
            <a:solidFill>
              <a:srgbClr val="00B0F0">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6" name="Freeform 15"/>
          <p:cNvSpPr/>
          <p:nvPr/>
        </p:nvSpPr>
        <p:spPr>
          <a:xfrm>
            <a:off x="1451212" y="6045958"/>
            <a:ext cx="213815" cy="9099"/>
          </a:xfrm>
          <a:custGeom>
            <a:avLst/>
            <a:gdLst>
              <a:gd name="connsiteX0" fmla="*/ 0 w 213815"/>
              <a:gd name="connsiteY0" fmla="*/ 9099 h 9099"/>
              <a:gd name="connsiteX1" fmla="*/ 213815 w 213815"/>
              <a:gd name="connsiteY1" fmla="*/ 0 h 9099"/>
            </a:gdLst>
            <a:ahLst/>
            <a:cxnLst>
              <a:cxn ang="0">
                <a:pos x="connsiteX0" y="connsiteY0"/>
              </a:cxn>
              <a:cxn ang="0">
                <a:pos x="connsiteX1" y="connsiteY1"/>
              </a:cxn>
            </a:cxnLst>
            <a:rect l="l" t="t" r="r" b="b"/>
            <a:pathLst>
              <a:path w="213815" h="9099">
                <a:moveTo>
                  <a:pt x="0" y="9099"/>
                </a:moveTo>
                <a:lnTo>
                  <a:pt x="213815" y="0"/>
                </a:lnTo>
              </a:path>
            </a:pathLst>
          </a:custGeom>
          <a:noFill/>
          <a:ln>
            <a:solidFill>
              <a:srgbClr val="00B0F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7" name="Freeform 16"/>
          <p:cNvSpPr/>
          <p:nvPr/>
        </p:nvSpPr>
        <p:spPr>
          <a:xfrm>
            <a:off x="3830472" y="4016592"/>
            <a:ext cx="227462" cy="14047"/>
          </a:xfrm>
          <a:custGeom>
            <a:avLst/>
            <a:gdLst>
              <a:gd name="connsiteX0" fmla="*/ 0 w 227462"/>
              <a:gd name="connsiteY0" fmla="*/ 14047 h 14047"/>
              <a:gd name="connsiteX1" fmla="*/ 127379 w 227462"/>
              <a:gd name="connsiteY1" fmla="*/ 9498 h 14047"/>
              <a:gd name="connsiteX2" fmla="*/ 191068 w 227462"/>
              <a:gd name="connsiteY2" fmla="*/ 4948 h 14047"/>
              <a:gd name="connsiteX3" fmla="*/ 227462 w 227462"/>
              <a:gd name="connsiteY3" fmla="*/ 399 h 14047"/>
            </a:gdLst>
            <a:ahLst/>
            <a:cxnLst>
              <a:cxn ang="0">
                <a:pos x="connsiteX0" y="connsiteY0"/>
              </a:cxn>
              <a:cxn ang="0">
                <a:pos x="connsiteX1" y="connsiteY1"/>
              </a:cxn>
              <a:cxn ang="0">
                <a:pos x="connsiteX2" y="connsiteY2"/>
              </a:cxn>
              <a:cxn ang="0">
                <a:pos x="connsiteX3" y="connsiteY3"/>
              </a:cxn>
            </a:cxnLst>
            <a:rect l="l" t="t" r="r" b="b"/>
            <a:pathLst>
              <a:path w="227462" h="14047">
                <a:moveTo>
                  <a:pt x="0" y="14047"/>
                </a:moveTo>
                <a:lnTo>
                  <a:pt x="127379" y="9498"/>
                </a:lnTo>
                <a:cubicBezTo>
                  <a:pt x="148639" y="8486"/>
                  <a:pt x="169930" y="7435"/>
                  <a:pt x="191068" y="4948"/>
                </a:cubicBezTo>
                <a:cubicBezTo>
                  <a:pt x="250110" y="-1998"/>
                  <a:pt x="139521" y="399"/>
                  <a:pt x="227462" y="399"/>
                </a:cubicBezTo>
              </a:path>
            </a:pathLst>
          </a:custGeom>
          <a:no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Freeform 17"/>
          <p:cNvSpPr/>
          <p:nvPr/>
        </p:nvSpPr>
        <p:spPr>
          <a:xfrm>
            <a:off x="2743200" y="2852382"/>
            <a:ext cx="1951630" cy="741528"/>
          </a:xfrm>
          <a:custGeom>
            <a:avLst/>
            <a:gdLst>
              <a:gd name="connsiteX0" fmla="*/ 0 w 1951630"/>
              <a:gd name="connsiteY0" fmla="*/ 741528 h 741528"/>
              <a:gd name="connsiteX1" fmla="*/ 40943 w 1951630"/>
              <a:gd name="connsiteY1" fmla="*/ 636896 h 741528"/>
              <a:gd name="connsiteX2" fmla="*/ 50042 w 1951630"/>
              <a:gd name="connsiteY2" fmla="*/ 609600 h 741528"/>
              <a:gd name="connsiteX3" fmla="*/ 54591 w 1951630"/>
              <a:gd name="connsiteY3" fmla="*/ 591403 h 741528"/>
              <a:gd name="connsiteX4" fmla="*/ 63690 w 1951630"/>
              <a:gd name="connsiteY4" fmla="*/ 577755 h 741528"/>
              <a:gd name="connsiteX5" fmla="*/ 81887 w 1951630"/>
              <a:gd name="connsiteY5" fmla="*/ 550460 h 741528"/>
              <a:gd name="connsiteX6" fmla="*/ 86436 w 1951630"/>
              <a:gd name="connsiteY6" fmla="*/ 536812 h 741528"/>
              <a:gd name="connsiteX7" fmla="*/ 95534 w 1951630"/>
              <a:gd name="connsiteY7" fmla="*/ 523164 h 741528"/>
              <a:gd name="connsiteX8" fmla="*/ 109182 w 1951630"/>
              <a:gd name="connsiteY8" fmla="*/ 477672 h 741528"/>
              <a:gd name="connsiteX9" fmla="*/ 113731 w 1951630"/>
              <a:gd name="connsiteY9" fmla="*/ 464024 h 741528"/>
              <a:gd name="connsiteX10" fmla="*/ 122830 w 1951630"/>
              <a:gd name="connsiteY10" fmla="*/ 450376 h 741528"/>
              <a:gd name="connsiteX11" fmla="*/ 136478 w 1951630"/>
              <a:gd name="connsiteY11" fmla="*/ 418531 h 741528"/>
              <a:gd name="connsiteX12" fmla="*/ 163773 w 1951630"/>
              <a:gd name="connsiteY12" fmla="*/ 413982 h 741528"/>
              <a:gd name="connsiteX13" fmla="*/ 181970 w 1951630"/>
              <a:gd name="connsiteY13" fmla="*/ 409433 h 741528"/>
              <a:gd name="connsiteX14" fmla="*/ 209266 w 1951630"/>
              <a:gd name="connsiteY14" fmla="*/ 400334 h 741528"/>
              <a:gd name="connsiteX15" fmla="*/ 254758 w 1951630"/>
              <a:gd name="connsiteY15" fmla="*/ 395785 h 741528"/>
              <a:gd name="connsiteX16" fmla="*/ 268406 w 1951630"/>
              <a:gd name="connsiteY16" fmla="*/ 345743 h 741528"/>
              <a:gd name="connsiteX17" fmla="*/ 277504 w 1951630"/>
              <a:gd name="connsiteY17" fmla="*/ 332096 h 741528"/>
              <a:gd name="connsiteX18" fmla="*/ 295701 w 1951630"/>
              <a:gd name="connsiteY18" fmla="*/ 300251 h 741528"/>
              <a:gd name="connsiteX19" fmla="*/ 318448 w 1951630"/>
              <a:gd name="connsiteY19" fmla="*/ 272955 h 741528"/>
              <a:gd name="connsiteX20" fmla="*/ 322997 w 1951630"/>
              <a:gd name="connsiteY20" fmla="*/ 259308 h 741528"/>
              <a:gd name="connsiteX21" fmla="*/ 332096 w 1951630"/>
              <a:gd name="connsiteY21" fmla="*/ 222914 h 741528"/>
              <a:gd name="connsiteX22" fmla="*/ 345743 w 1951630"/>
              <a:gd name="connsiteY22" fmla="*/ 195618 h 741528"/>
              <a:gd name="connsiteX23" fmla="*/ 354842 w 1951630"/>
              <a:gd name="connsiteY23" fmla="*/ 141027 h 741528"/>
              <a:gd name="connsiteX24" fmla="*/ 368490 w 1951630"/>
              <a:gd name="connsiteY24" fmla="*/ 127379 h 741528"/>
              <a:gd name="connsiteX25" fmla="*/ 386687 w 1951630"/>
              <a:gd name="connsiteY25" fmla="*/ 118281 h 741528"/>
              <a:gd name="connsiteX26" fmla="*/ 450376 w 1951630"/>
              <a:gd name="connsiteY26" fmla="*/ 122830 h 741528"/>
              <a:gd name="connsiteX27" fmla="*/ 468573 w 1951630"/>
              <a:gd name="connsiteY27" fmla="*/ 127379 h 741528"/>
              <a:gd name="connsiteX28" fmla="*/ 500418 w 1951630"/>
              <a:gd name="connsiteY28" fmla="*/ 131928 h 741528"/>
              <a:gd name="connsiteX29" fmla="*/ 577755 w 1951630"/>
              <a:gd name="connsiteY29" fmla="*/ 113731 h 741528"/>
              <a:gd name="connsiteX30" fmla="*/ 586854 w 1951630"/>
              <a:gd name="connsiteY30" fmla="*/ 100084 h 741528"/>
              <a:gd name="connsiteX31" fmla="*/ 614149 w 1951630"/>
              <a:gd name="connsiteY31" fmla="*/ 90985 h 741528"/>
              <a:gd name="connsiteX32" fmla="*/ 627797 w 1951630"/>
              <a:gd name="connsiteY32" fmla="*/ 86436 h 741528"/>
              <a:gd name="connsiteX33" fmla="*/ 641445 w 1951630"/>
              <a:gd name="connsiteY33" fmla="*/ 77337 h 741528"/>
              <a:gd name="connsiteX34" fmla="*/ 655093 w 1951630"/>
              <a:gd name="connsiteY34" fmla="*/ 72788 h 741528"/>
              <a:gd name="connsiteX35" fmla="*/ 668740 w 1951630"/>
              <a:gd name="connsiteY35" fmla="*/ 59140 h 741528"/>
              <a:gd name="connsiteX36" fmla="*/ 682388 w 1951630"/>
              <a:gd name="connsiteY36" fmla="*/ 54591 h 741528"/>
              <a:gd name="connsiteX37" fmla="*/ 709684 w 1951630"/>
              <a:gd name="connsiteY37" fmla="*/ 36394 h 741528"/>
              <a:gd name="connsiteX38" fmla="*/ 723331 w 1951630"/>
              <a:gd name="connsiteY38" fmla="*/ 27296 h 741528"/>
              <a:gd name="connsiteX39" fmla="*/ 736979 w 1951630"/>
              <a:gd name="connsiteY39" fmla="*/ 18197 h 741528"/>
              <a:gd name="connsiteX40" fmla="*/ 746078 w 1951630"/>
              <a:gd name="connsiteY40" fmla="*/ 4549 h 741528"/>
              <a:gd name="connsiteX41" fmla="*/ 768824 w 1951630"/>
              <a:gd name="connsiteY41" fmla="*/ 0 h 741528"/>
              <a:gd name="connsiteX42" fmla="*/ 846161 w 1951630"/>
              <a:gd name="connsiteY42" fmla="*/ 4549 h 741528"/>
              <a:gd name="connsiteX43" fmla="*/ 859809 w 1951630"/>
              <a:gd name="connsiteY43" fmla="*/ 9099 h 741528"/>
              <a:gd name="connsiteX44" fmla="*/ 905301 w 1951630"/>
              <a:gd name="connsiteY44" fmla="*/ 18197 h 741528"/>
              <a:gd name="connsiteX45" fmla="*/ 918949 w 1951630"/>
              <a:gd name="connsiteY45" fmla="*/ 27296 h 741528"/>
              <a:gd name="connsiteX46" fmla="*/ 932597 w 1951630"/>
              <a:gd name="connsiteY46" fmla="*/ 40943 h 741528"/>
              <a:gd name="connsiteX47" fmla="*/ 946245 w 1951630"/>
              <a:gd name="connsiteY47" fmla="*/ 45493 h 741528"/>
              <a:gd name="connsiteX48" fmla="*/ 996287 w 1951630"/>
              <a:gd name="connsiteY48" fmla="*/ 68239 h 741528"/>
              <a:gd name="connsiteX49" fmla="*/ 1009934 w 1951630"/>
              <a:gd name="connsiteY49" fmla="*/ 72788 h 741528"/>
              <a:gd name="connsiteX50" fmla="*/ 1028131 w 1951630"/>
              <a:gd name="connsiteY50" fmla="*/ 77337 h 741528"/>
              <a:gd name="connsiteX51" fmla="*/ 1055427 w 1951630"/>
              <a:gd name="connsiteY51" fmla="*/ 86436 h 741528"/>
              <a:gd name="connsiteX52" fmla="*/ 1069075 w 1951630"/>
              <a:gd name="connsiteY52" fmla="*/ 100084 h 741528"/>
              <a:gd name="connsiteX53" fmla="*/ 1082722 w 1951630"/>
              <a:gd name="connsiteY53" fmla="*/ 109182 h 741528"/>
              <a:gd name="connsiteX54" fmla="*/ 1105469 w 1951630"/>
              <a:gd name="connsiteY54" fmla="*/ 127379 h 741528"/>
              <a:gd name="connsiteX55" fmla="*/ 1137313 w 1951630"/>
              <a:gd name="connsiteY55" fmla="*/ 150125 h 741528"/>
              <a:gd name="connsiteX56" fmla="*/ 1164609 w 1951630"/>
              <a:gd name="connsiteY56" fmla="*/ 159224 h 741528"/>
              <a:gd name="connsiteX57" fmla="*/ 1201003 w 1951630"/>
              <a:gd name="connsiteY57" fmla="*/ 172872 h 741528"/>
              <a:gd name="connsiteX58" fmla="*/ 1237397 w 1951630"/>
              <a:gd name="connsiteY58" fmla="*/ 186519 h 741528"/>
              <a:gd name="connsiteX59" fmla="*/ 1251045 w 1951630"/>
              <a:gd name="connsiteY59" fmla="*/ 195618 h 741528"/>
              <a:gd name="connsiteX60" fmla="*/ 1278340 w 1951630"/>
              <a:gd name="connsiteY60" fmla="*/ 200167 h 741528"/>
              <a:gd name="connsiteX61" fmla="*/ 1305636 w 1951630"/>
              <a:gd name="connsiteY61" fmla="*/ 218364 h 741528"/>
              <a:gd name="connsiteX62" fmla="*/ 1319284 w 1951630"/>
              <a:gd name="connsiteY62" fmla="*/ 227463 h 741528"/>
              <a:gd name="connsiteX63" fmla="*/ 1332931 w 1951630"/>
              <a:gd name="connsiteY63" fmla="*/ 241111 h 741528"/>
              <a:gd name="connsiteX64" fmla="*/ 1346579 w 1951630"/>
              <a:gd name="connsiteY64" fmla="*/ 245660 h 741528"/>
              <a:gd name="connsiteX65" fmla="*/ 1360227 w 1951630"/>
              <a:gd name="connsiteY65" fmla="*/ 254758 h 741528"/>
              <a:gd name="connsiteX66" fmla="*/ 1378424 w 1951630"/>
              <a:gd name="connsiteY66" fmla="*/ 268406 h 741528"/>
              <a:gd name="connsiteX67" fmla="*/ 1419367 w 1951630"/>
              <a:gd name="connsiteY67" fmla="*/ 282054 h 741528"/>
              <a:gd name="connsiteX68" fmla="*/ 1433015 w 1951630"/>
              <a:gd name="connsiteY68" fmla="*/ 286603 h 741528"/>
              <a:gd name="connsiteX69" fmla="*/ 1524000 w 1951630"/>
              <a:gd name="connsiteY69" fmla="*/ 282054 h 741528"/>
              <a:gd name="connsiteX70" fmla="*/ 1537648 w 1951630"/>
              <a:gd name="connsiteY70" fmla="*/ 277505 h 741528"/>
              <a:gd name="connsiteX71" fmla="*/ 1569493 w 1951630"/>
              <a:gd name="connsiteY71" fmla="*/ 268406 h 741528"/>
              <a:gd name="connsiteX72" fmla="*/ 1587690 w 1951630"/>
              <a:gd name="connsiteY72" fmla="*/ 259308 h 741528"/>
              <a:gd name="connsiteX73" fmla="*/ 1610436 w 1951630"/>
              <a:gd name="connsiteY73" fmla="*/ 250209 h 741528"/>
              <a:gd name="connsiteX74" fmla="*/ 1624084 w 1951630"/>
              <a:gd name="connsiteY74" fmla="*/ 241111 h 741528"/>
              <a:gd name="connsiteX75" fmla="*/ 1655928 w 1951630"/>
              <a:gd name="connsiteY75" fmla="*/ 232012 h 741528"/>
              <a:gd name="connsiteX76" fmla="*/ 1874293 w 1951630"/>
              <a:gd name="connsiteY76" fmla="*/ 222914 h 741528"/>
              <a:gd name="connsiteX77" fmla="*/ 1901588 w 1951630"/>
              <a:gd name="connsiteY77" fmla="*/ 213815 h 741528"/>
              <a:gd name="connsiteX78" fmla="*/ 1915236 w 1951630"/>
              <a:gd name="connsiteY78" fmla="*/ 209266 h 741528"/>
              <a:gd name="connsiteX79" fmla="*/ 1951630 w 1951630"/>
              <a:gd name="connsiteY79" fmla="*/ 209266 h 74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51630" h="741528">
                <a:moveTo>
                  <a:pt x="0" y="741528"/>
                </a:moveTo>
                <a:cubicBezTo>
                  <a:pt x="13648" y="706651"/>
                  <a:pt x="27660" y="671914"/>
                  <a:pt x="40943" y="636896"/>
                </a:cubicBezTo>
                <a:cubicBezTo>
                  <a:pt x="44344" y="627929"/>
                  <a:pt x="47716" y="618905"/>
                  <a:pt x="50042" y="609600"/>
                </a:cubicBezTo>
                <a:cubicBezTo>
                  <a:pt x="51558" y="603534"/>
                  <a:pt x="52128" y="597150"/>
                  <a:pt x="54591" y="591403"/>
                </a:cubicBezTo>
                <a:cubicBezTo>
                  <a:pt x="56745" y="586377"/>
                  <a:pt x="60657" y="582304"/>
                  <a:pt x="63690" y="577755"/>
                </a:cubicBezTo>
                <a:cubicBezTo>
                  <a:pt x="74507" y="545305"/>
                  <a:pt x="59168" y="584538"/>
                  <a:pt x="81887" y="550460"/>
                </a:cubicBezTo>
                <a:cubicBezTo>
                  <a:pt x="84547" y="546470"/>
                  <a:pt x="84292" y="541101"/>
                  <a:pt x="86436" y="536812"/>
                </a:cubicBezTo>
                <a:cubicBezTo>
                  <a:pt x="88881" y="531922"/>
                  <a:pt x="92501" y="527713"/>
                  <a:pt x="95534" y="523164"/>
                </a:cubicBezTo>
                <a:cubicBezTo>
                  <a:pt x="102411" y="495662"/>
                  <a:pt x="98106" y="510900"/>
                  <a:pt x="109182" y="477672"/>
                </a:cubicBezTo>
                <a:cubicBezTo>
                  <a:pt x="110698" y="473123"/>
                  <a:pt x="111071" y="468014"/>
                  <a:pt x="113731" y="464024"/>
                </a:cubicBezTo>
                <a:lnTo>
                  <a:pt x="122830" y="450376"/>
                </a:lnTo>
                <a:cubicBezTo>
                  <a:pt x="124600" y="443297"/>
                  <a:pt x="127501" y="423020"/>
                  <a:pt x="136478" y="418531"/>
                </a:cubicBezTo>
                <a:cubicBezTo>
                  <a:pt x="144728" y="414406"/>
                  <a:pt x="154728" y="415791"/>
                  <a:pt x="163773" y="413982"/>
                </a:cubicBezTo>
                <a:cubicBezTo>
                  <a:pt x="169904" y="412756"/>
                  <a:pt x="175981" y="411230"/>
                  <a:pt x="181970" y="409433"/>
                </a:cubicBezTo>
                <a:cubicBezTo>
                  <a:pt x="191156" y="406677"/>
                  <a:pt x="199723" y="401288"/>
                  <a:pt x="209266" y="400334"/>
                </a:cubicBezTo>
                <a:lnTo>
                  <a:pt x="254758" y="395785"/>
                </a:lnTo>
                <a:cubicBezTo>
                  <a:pt x="257200" y="383576"/>
                  <a:pt x="261809" y="355639"/>
                  <a:pt x="268406" y="345743"/>
                </a:cubicBezTo>
                <a:cubicBezTo>
                  <a:pt x="271439" y="341194"/>
                  <a:pt x="274791" y="336843"/>
                  <a:pt x="277504" y="332096"/>
                </a:cubicBezTo>
                <a:cubicBezTo>
                  <a:pt x="285591" y="317944"/>
                  <a:pt x="285629" y="312338"/>
                  <a:pt x="295701" y="300251"/>
                </a:cubicBezTo>
                <a:cubicBezTo>
                  <a:pt x="324897" y="265215"/>
                  <a:pt x="295852" y="306847"/>
                  <a:pt x="318448" y="272955"/>
                </a:cubicBezTo>
                <a:cubicBezTo>
                  <a:pt x="319964" y="268406"/>
                  <a:pt x="321834" y="263960"/>
                  <a:pt x="322997" y="259308"/>
                </a:cubicBezTo>
                <a:cubicBezTo>
                  <a:pt x="325595" y="248916"/>
                  <a:pt x="326893" y="233319"/>
                  <a:pt x="332096" y="222914"/>
                </a:cubicBezTo>
                <a:cubicBezTo>
                  <a:pt x="349729" y="187649"/>
                  <a:pt x="334312" y="229913"/>
                  <a:pt x="345743" y="195618"/>
                </a:cubicBezTo>
                <a:cubicBezTo>
                  <a:pt x="345778" y="195341"/>
                  <a:pt x="350034" y="149441"/>
                  <a:pt x="354842" y="141027"/>
                </a:cubicBezTo>
                <a:cubicBezTo>
                  <a:pt x="358034" y="135441"/>
                  <a:pt x="363255" y="131118"/>
                  <a:pt x="368490" y="127379"/>
                </a:cubicBezTo>
                <a:cubicBezTo>
                  <a:pt x="374008" y="123437"/>
                  <a:pt x="380621" y="121314"/>
                  <a:pt x="386687" y="118281"/>
                </a:cubicBezTo>
                <a:cubicBezTo>
                  <a:pt x="407917" y="119797"/>
                  <a:pt x="429222" y="120480"/>
                  <a:pt x="450376" y="122830"/>
                </a:cubicBezTo>
                <a:cubicBezTo>
                  <a:pt x="456590" y="123520"/>
                  <a:pt x="462422" y="126261"/>
                  <a:pt x="468573" y="127379"/>
                </a:cubicBezTo>
                <a:cubicBezTo>
                  <a:pt x="479123" y="129297"/>
                  <a:pt x="489803" y="130412"/>
                  <a:pt x="500418" y="131928"/>
                </a:cubicBezTo>
                <a:cubicBezTo>
                  <a:pt x="553704" y="128122"/>
                  <a:pt x="554142" y="142066"/>
                  <a:pt x="577755" y="113731"/>
                </a:cubicBezTo>
                <a:cubicBezTo>
                  <a:pt x="581255" y="109531"/>
                  <a:pt x="582218" y="102982"/>
                  <a:pt x="586854" y="100084"/>
                </a:cubicBezTo>
                <a:cubicBezTo>
                  <a:pt x="594987" y="95001"/>
                  <a:pt x="605051" y="94018"/>
                  <a:pt x="614149" y="90985"/>
                </a:cubicBezTo>
                <a:lnTo>
                  <a:pt x="627797" y="86436"/>
                </a:lnTo>
                <a:cubicBezTo>
                  <a:pt x="632346" y="83403"/>
                  <a:pt x="636555" y="79782"/>
                  <a:pt x="641445" y="77337"/>
                </a:cubicBezTo>
                <a:cubicBezTo>
                  <a:pt x="645734" y="75192"/>
                  <a:pt x="651103" y="75448"/>
                  <a:pt x="655093" y="72788"/>
                </a:cubicBezTo>
                <a:cubicBezTo>
                  <a:pt x="660446" y="69219"/>
                  <a:pt x="663387" y="62709"/>
                  <a:pt x="668740" y="59140"/>
                </a:cubicBezTo>
                <a:cubicBezTo>
                  <a:pt x="672730" y="56480"/>
                  <a:pt x="678196" y="56920"/>
                  <a:pt x="682388" y="54591"/>
                </a:cubicBezTo>
                <a:cubicBezTo>
                  <a:pt x="691947" y="49281"/>
                  <a:pt x="700585" y="42460"/>
                  <a:pt x="709684" y="36394"/>
                </a:cubicBezTo>
                <a:lnTo>
                  <a:pt x="723331" y="27296"/>
                </a:lnTo>
                <a:lnTo>
                  <a:pt x="736979" y="18197"/>
                </a:lnTo>
                <a:cubicBezTo>
                  <a:pt x="740012" y="13648"/>
                  <a:pt x="741331" y="7262"/>
                  <a:pt x="746078" y="4549"/>
                </a:cubicBezTo>
                <a:cubicBezTo>
                  <a:pt x="752791" y="713"/>
                  <a:pt x="761092" y="0"/>
                  <a:pt x="768824" y="0"/>
                </a:cubicBezTo>
                <a:cubicBezTo>
                  <a:pt x="794648" y="0"/>
                  <a:pt x="820382" y="3033"/>
                  <a:pt x="846161" y="4549"/>
                </a:cubicBezTo>
                <a:cubicBezTo>
                  <a:pt x="850710" y="6066"/>
                  <a:pt x="855136" y="8021"/>
                  <a:pt x="859809" y="9099"/>
                </a:cubicBezTo>
                <a:cubicBezTo>
                  <a:pt x="874877" y="12576"/>
                  <a:pt x="905301" y="18197"/>
                  <a:pt x="905301" y="18197"/>
                </a:cubicBezTo>
                <a:cubicBezTo>
                  <a:pt x="909850" y="21230"/>
                  <a:pt x="914749" y="23796"/>
                  <a:pt x="918949" y="27296"/>
                </a:cubicBezTo>
                <a:cubicBezTo>
                  <a:pt x="923891" y="31415"/>
                  <a:pt x="927244" y="37374"/>
                  <a:pt x="932597" y="40943"/>
                </a:cubicBezTo>
                <a:cubicBezTo>
                  <a:pt x="936587" y="43603"/>
                  <a:pt x="942053" y="43164"/>
                  <a:pt x="946245" y="45493"/>
                </a:cubicBezTo>
                <a:cubicBezTo>
                  <a:pt x="999981" y="75348"/>
                  <a:pt x="948669" y="56335"/>
                  <a:pt x="996287" y="68239"/>
                </a:cubicBezTo>
                <a:cubicBezTo>
                  <a:pt x="1000939" y="69402"/>
                  <a:pt x="1005323" y="71471"/>
                  <a:pt x="1009934" y="72788"/>
                </a:cubicBezTo>
                <a:cubicBezTo>
                  <a:pt x="1015946" y="74506"/>
                  <a:pt x="1022142" y="75540"/>
                  <a:pt x="1028131" y="77337"/>
                </a:cubicBezTo>
                <a:cubicBezTo>
                  <a:pt x="1037317" y="80093"/>
                  <a:pt x="1055427" y="86436"/>
                  <a:pt x="1055427" y="86436"/>
                </a:cubicBezTo>
                <a:cubicBezTo>
                  <a:pt x="1059976" y="90985"/>
                  <a:pt x="1064132" y="95965"/>
                  <a:pt x="1069075" y="100084"/>
                </a:cubicBezTo>
                <a:cubicBezTo>
                  <a:pt x="1073275" y="103584"/>
                  <a:pt x="1078856" y="105316"/>
                  <a:pt x="1082722" y="109182"/>
                </a:cubicBezTo>
                <a:cubicBezTo>
                  <a:pt x="1103299" y="129759"/>
                  <a:pt x="1078900" y="118523"/>
                  <a:pt x="1105469" y="127379"/>
                </a:cubicBezTo>
                <a:cubicBezTo>
                  <a:pt x="1107913" y="129212"/>
                  <a:pt x="1131870" y="147706"/>
                  <a:pt x="1137313" y="150125"/>
                </a:cubicBezTo>
                <a:cubicBezTo>
                  <a:pt x="1146077" y="154020"/>
                  <a:pt x="1156031" y="154935"/>
                  <a:pt x="1164609" y="159224"/>
                </a:cubicBezTo>
                <a:cubicBezTo>
                  <a:pt x="1188398" y="171118"/>
                  <a:pt x="1176227" y="166677"/>
                  <a:pt x="1201003" y="172872"/>
                </a:cubicBezTo>
                <a:cubicBezTo>
                  <a:pt x="1233013" y="194210"/>
                  <a:pt x="1192421" y="169653"/>
                  <a:pt x="1237397" y="186519"/>
                </a:cubicBezTo>
                <a:cubicBezTo>
                  <a:pt x="1242517" y="188439"/>
                  <a:pt x="1245858" y="193889"/>
                  <a:pt x="1251045" y="195618"/>
                </a:cubicBezTo>
                <a:cubicBezTo>
                  <a:pt x="1259795" y="198535"/>
                  <a:pt x="1269242" y="198651"/>
                  <a:pt x="1278340" y="200167"/>
                </a:cubicBezTo>
                <a:cubicBezTo>
                  <a:pt x="1302324" y="208163"/>
                  <a:pt x="1282918" y="199433"/>
                  <a:pt x="1305636" y="218364"/>
                </a:cubicBezTo>
                <a:cubicBezTo>
                  <a:pt x="1309836" y="221864"/>
                  <a:pt x="1315084" y="223963"/>
                  <a:pt x="1319284" y="227463"/>
                </a:cubicBezTo>
                <a:cubicBezTo>
                  <a:pt x="1324226" y="231582"/>
                  <a:pt x="1327578" y="237542"/>
                  <a:pt x="1332931" y="241111"/>
                </a:cubicBezTo>
                <a:cubicBezTo>
                  <a:pt x="1336921" y="243771"/>
                  <a:pt x="1342290" y="243516"/>
                  <a:pt x="1346579" y="245660"/>
                </a:cubicBezTo>
                <a:cubicBezTo>
                  <a:pt x="1351469" y="248105"/>
                  <a:pt x="1355778" y="251580"/>
                  <a:pt x="1360227" y="254758"/>
                </a:cubicBezTo>
                <a:cubicBezTo>
                  <a:pt x="1366397" y="259165"/>
                  <a:pt x="1371642" y="265015"/>
                  <a:pt x="1378424" y="268406"/>
                </a:cubicBezTo>
                <a:cubicBezTo>
                  <a:pt x="1378433" y="268411"/>
                  <a:pt x="1412538" y="279778"/>
                  <a:pt x="1419367" y="282054"/>
                </a:cubicBezTo>
                <a:lnTo>
                  <a:pt x="1433015" y="286603"/>
                </a:lnTo>
                <a:cubicBezTo>
                  <a:pt x="1463343" y="285087"/>
                  <a:pt x="1493748" y="284684"/>
                  <a:pt x="1524000" y="282054"/>
                </a:cubicBezTo>
                <a:cubicBezTo>
                  <a:pt x="1528777" y="281639"/>
                  <a:pt x="1533037" y="278822"/>
                  <a:pt x="1537648" y="277505"/>
                </a:cubicBezTo>
                <a:cubicBezTo>
                  <a:pt x="1549183" y="274209"/>
                  <a:pt x="1558591" y="273078"/>
                  <a:pt x="1569493" y="268406"/>
                </a:cubicBezTo>
                <a:cubicBezTo>
                  <a:pt x="1575726" y="265735"/>
                  <a:pt x="1581493" y="262062"/>
                  <a:pt x="1587690" y="259308"/>
                </a:cubicBezTo>
                <a:cubicBezTo>
                  <a:pt x="1595152" y="255991"/>
                  <a:pt x="1603132" y="253861"/>
                  <a:pt x="1610436" y="250209"/>
                </a:cubicBezTo>
                <a:cubicBezTo>
                  <a:pt x="1615326" y="247764"/>
                  <a:pt x="1619194" y="243556"/>
                  <a:pt x="1624084" y="241111"/>
                </a:cubicBezTo>
                <a:cubicBezTo>
                  <a:pt x="1628875" y="238715"/>
                  <a:pt x="1652360" y="232336"/>
                  <a:pt x="1655928" y="232012"/>
                </a:cubicBezTo>
                <a:cubicBezTo>
                  <a:pt x="1705075" y="227544"/>
                  <a:pt x="1840678" y="224034"/>
                  <a:pt x="1874293" y="222914"/>
                </a:cubicBezTo>
                <a:lnTo>
                  <a:pt x="1901588" y="213815"/>
                </a:lnTo>
                <a:cubicBezTo>
                  <a:pt x="1906137" y="212299"/>
                  <a:pt x="1910441" y="209266"/>
                  <a:pt x="1915236" y="209266"/>
                </a:cubicBezTo>
                <a:lnTo>
                  <a:pt x="1951630" y="209266"/>
                </a:lnTo>
              </a:path>
            </a:pathLst>
          </a:custGeom>
          <a:noFill/>
          <a:ln>
            <a:solidFill>
              <a:srgbClr val="FFFF0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9" name="Freeform 18"/>
          <p:cNvSpPr/>
          <p:nvPr/>
        </p:nvSpPr>
        <p:spPr>
          <a:xfrm>
            <a:off x="5090615" y="2688609"/>
            <a:ext cx="1928884" cy="600501"/>
          </a:xfrm>
          <a:custGeom>
            <a:avLst/>
            <a:gdLst>
              <a:gd name="connsiteX0" fmla="*/ 0 w 1928884"/>
              <a:gd name="connsiteY0" fmla="*/ 600501 h 600501"/>
              <a:gd name="connsiteX1" fmla="*/ 81886 w 1928884"/>
              <a:gd name="connsiteY1" fmla="*/ 432179 h 600501"/>
              <a:gd name="connsiteX2" fmla="*/ 95534 w 1928884"/>
              <a:gd name="connsiteY2" fmla="*/ 418531 h 600501"/>
              <a:gd name="connsiteX3" fmla="*/ 104633 w 1928884"/>
              <a:gd name="connsiteY3" fmla="*/ 386687 h 600501"/>
              <a:gd name="connsiteX4" fmla="*/ 118281 w 1928884"/>
              <a:gd name="connsiteY4" fmla="*/ 373039 h 600501"/>
              <a:gd name="connsiteX5" fmla="*/ 141027 w 1928884"/>
              <a:gd name="connsiteY5" fmla="*/ 354842 h 600501"/>
              <a:gd name="connsiteX6" fmla="*/ 181970 w 1928884"/>
              <a:gd name="connsiteY6" fmla="*/ 359391 h 600501"/>
              <a:gd name="connsiteX7" fmla="*/ 195618 w 1928884"/>
              <a:gd name="connsiteY7" fmla="*/ 363940 h 600501"/>
              <a:gd name="connsiteX8" fmla="*/ 222913 w 1928884"/>
              <a:gd name="connsiteY8" fmla="*/ 382137 h 600501"/>
              <a:gd name="connsiteX9" fmla="*/ 254758 w 1928884"/>
              <a:gd name="connsiteY9" fmla="*/ 377588 h 600501"/>
              <a:gd name="connsiteX10" fmla="*/ 259307 w 1928884"/>
              <a:gd name="connsiteY10" fmla="*/ 363940 h 600501"/>
              <a:gd name="connsiteX11" fmla="*/ 268406 w 1928884"/>
              <a:gd name="connsiteY11" fmla="*/ 295701 h 600501"/>
              <a:gd name="connsiteX12" fmla="*/ 286603 w 1928884"/>
              <a:gd name="connsiteY12" fmla="*/ 268406 h 600501"/>
              <a:gd name="connsiteX13" fmla="*/ 295701 w 1928884"/>
              <a:gd name="connsiteY13" fmla="*/ 254758 h 600501"/>
              <a:gd name="connsiteX14" fmla="*/ 309349 w 1928884"/>
              <a:gd name="connsiteY14" fmla="*/ 241110 h 600501"/>
              <a:gd name="connsiteX15" fmla="*/ 318448 w 1928884"/>
              <a:gd name="connsiteY15" fmla="*/ 227463 h 600501"/>
              <a:gd name="connsiteX16" fmla="*/ 332095 w 1928884"/>
              <a:gd name="connsiteY16" fmla="*/ 213815 h 600501"/>
              <a:gd name="connsiteX17" fmla="*/ 354842 w 1928884"/>
              <a:gd name="connsiteY17" fmla="*/ 181970 h 600501"/>
              <a:gd name="connsiteX18" fmla="*/ 368489 w 1928884"/>
              <a:gd name="connsiteY18" fmla="*/ 118281 h 600501"/>
              <a:gd name="connsiteX19" fmla="*/ 409433 w 1928884"/>
              <a:gd name="connsiteY19" fmla="*/ 122830 h 600501"/>
              <a:gd name="connsiteX20" fmla="*/ 423081 w 1928884"/>
              <a:gd name="connsiteY20" fmla="*/ 127379 h 600501"/>
              <a:gd name="connsiteX21" fmla="*/ 454925 w 1928884"/>
              <a:gd name="connsiteY21" fmla="*/ 150125 h 600501"/>
              <a:gd name="connsiteX22" fmla="*/ 468573 w 1928884"/>
              <a:gd name="connsiteY22" fmla="*/ 163773 h 600501"/>
              <a:gd name="connsiteX23" fmla="*/ 482221 w 1928884"/>
              <a:gd name="connsiteY23" fmla="*/ 172872 h 600501"/>
              <a:gd name="connsiteX24" fmla="*/ 486770 w 1928884"/>
              <a:gd name="connsiteY24" fmla="*/ 186519 h 600501"/>
              <a:gd name="connsiteX25" fmla="*/ 509516 w 1928884"/>
              <a:gd name="connsiteY25" fmla="*/ 181970 h 600501"/>
              <a:gd name="connsiteX26" fmla="*/ 536812 w 1928884"/>
              <a:gd name="connsiteY26" fmla="*/ 159224 h 600501"/>
              <a:gd name="connsiteX27" fmla="*/ 577755 w 1928884"/>
              <a:gd name="connsiteY27" fmla="*/ 136478 h 600501"/>
              <a:gd name="connsiteX28" fmla="*/ 591403 w 1928884"/>
              <a:gd name="connsiteY28" fmla="*/ 127379 h 600501"/>
              <a:gd name="connsiteX29" fmla="*/ 636895 w 1928884"/>
              <a:gd name="connsiteY29" fmla="*/ 104633 h 600501"/>
              <a:gd name="connsiteX30" fmla="*/ 650543 w 1928884"/>
              <a:gd name="connsiteY30" fmla="*/ 90985 h 600501"/>
              <a:gd name="connsiteX31" fmla="*/ 677839 w 1928884"/>
              <a:gd name="connsiteY31" fmla="*/ 72788 h 600501"/>
              <a:gd name="connsiteX32" fmla="*/ 691486 w 1928884"/>
              <a:gd name="connsiteY32" fmla="*/ 63690 h 600501"/>
              <a:gd name="connsiteX33" fmla="*/ 723331 w 1928884"/>
              <a:gd name="connsiteY33" fmla="*/ 45492 h 600501"/>
              <a:gd name="connsiteX34" fmla="*/ 796119 w 1928884"/>
              <a:gd name="connsiteY34" fmla="*/ 40943 h 600501"/>
              <a:gd name="connsiteX35" fmla="*/ 814316 w 1928884"/>
              <a:gd name="connsiteY35" fmla="*/ 36394 h 600501"/>
              <a:gd name="connsiteX36" fmla="*/ 837063 w 1928884"/>
              <a:gd name="connsiteY36" fmla="*/ 31845 h 600501"/>
              <a:gd name="connsiteX37" fmla="*/ 850710 w 1928884"/>
              <a:gd name="connsiteY37" fmla="*/ 27295 h 600501"/>
              <a:gd name="connsiteX38" fmla="*/ 864358 w 1928884"/>
              <a:gd name="connsiteY38" fmla="*/ 13648 h 600501"/>
              <a:gd name="connsiteX39" fmla="*/ 882555 w 1928884"/>
              <a:gd name="connsiteY39" fmla="*/ 9098 h 600501"/>
              <a:gd name="connsiteX40" fmla="*/ 978089 w 1928884"/>
              <a:gd name="connsiteY40" fmla="*/ 0 h 600501"/>
              <a:gd name="connsiteX41" fmla="*/ 1037230 w 1928884"/>
              <a:gd name="connsiteY41" fmla="*/ 4549 h 600501"/>
              <a:gd name="connsiteX42" fmla="*/ 1050878 w 1928884"/>
              <a:gd name="connsiteY42" fmla="*/ 9098 h 600501"/>
              <a:gd name="connsiteX43" fmla="*/ 1073624 w 1928884"/>
              <a:gd name="connsiteY43" fmla="*/ 13648 h 600501"/>
              <a:gd name="connsiteX44" fmla="*/ 1100919 w 1928884"/>
              <a:gd name="connsiteY44" fmla="*/ 22746 h 600501"/>
              <a:gd name="connsiteX45" fmla="*/ 1137313 w 1928884"/>
              <a:gd name="connsiteY45" fmla="*/ 27295 h 600501"/>
              <a:gd name="connsiteX46" fmla="*/ 1201003 w 1928884"/>
              <a:gd name="connsiteY46" fmla="*/ 40943 h 600501"/>
              <a:gd name="connsiteX47" fmla="*/ 1246495 w 1928884"/>
              <a:gd name="connsiteY47" fmla="*/ 50042 h 600501"/>
              <a:gd name="connsiteX48" fmla="*/ 1282889 w 1928884"/>
              <a:gd name="connsiteY48" fmla="*/ 59140 h 600501"/>
              <a:gd name="connsiteX49" fmla="*/ 1346579 w 1928884"/>
              <a:gd name="connsiteY49" fmla="*/ 72788 h 600501"/>
              <a:gd name="connsiteX50" fmla="*/ 1369325 w 1928884"/>
              <a:gd name="connsiteY50" fmla="*/ 77337 h 600501"/>
              <a:gd name="connsiteX51" fmla="*/ 1396621 w 1928884"/>
              <a:gd name="connsiteY51" fmla="*/ 86436 h 600501"/>
              <a:gd name="connsiteX52" fmla="*/ 1428466 w 1928884"/>
              <a:gd name="connsiteY52" fmla="*/ 90985 h 600501"/>
              <a:gd name="connsiteX53" fmla="*/ 1492155 w 1928884"/>
              <a:gd name="connsiteY53" fmla="*/ 127379 h 600501"/>
              <a:gd name="connsiteX54" fmla="*/ 1596788 w 1928884"/>
              <a:gd name="connsiteY54" fmla="*/ 136478 h 600501"/>
              <a:gd name="connsiteX55" fmla="*/ 1637731 w 1928884"/>
              <a:gd name="connsiteY55" fmla="*/ 145576 h 600501"/>
              <a:gd name="connsiteX56" fmla="*/ 1696872 w 1928884"/>
              <a:gd name="connsiteY56" fmla="*/ 154675 h 600501"/>
              <a:gd name="connsiteX57" fmla="*/ 1724167 w 1928884"/>
              <a:gd name="connsiteY57" fmla="*/ 168322 h 600501"/>
              <a:gd name="connsiteX58" fmla="*/ 1756012 w 1928884"/>
              <a:gd name="connsiteY58" fmla="*/ 177421 h 600501"/>
              <a:gd name="connsiteX59" fmla="*/ 1769660 w 1928884"/>
              <a:gd name="connsiteY59" fmla="*/ 186519 h 600501"/>
              <a:gd name="connsiteX60" fmla="*/ 1815152 w 1928884"/>
              <a:gd name="connsiteY60" fmla="*/ 200167 h 600501"/>
              <a:gd name="connsiteX61" fmla="*/ 1833349 w 1928884"/>
              <a:gd name="connsiteY61" fmla="*/ 209266 h 600501"/>
              <a:gd name="connsiteX62" fmla="*/ 1928884 w 1928884"/>
              <a:gd name="connsiteY62" fmla="*/ 204716 h 6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28884" h="600501">
                <a:moveTo>
                  <a:pt x="0" y="600501"/>
                </a:moveTo>
                <a:cubicBezTo>
                  <a:pt x="27295" y="544394"/>
                  <a:pt x="52883" y="487423"/>
                  <a:pt x="81886" y="432179"/>
                </a:cubicBezTo>
                <a:cubicBezTo>
                  <a:pt x="84877" y="426483"/>
                  <a:pt x="92342" y="424117"/>
                  <a:pt x="95534" y="418531"/>
                </a:cubicBezTo>
                <a:cubicBezTo>
                  <a:pt x="101594" y="407927"/>
                  <a:pt x="97841" y="396875"/>
                  <a:pt x="104633" y="386687"/>
                </a:cubicBezTo>
                <a:cubicBezTo>
                  <a:pt x="108202" y="381334"/>
                  <a:pt x="114162" y="377982"/>
                  <a:pt x="118281" y="373039"/>
                </a:cubicBezTo>
                <a:cubicBezTo>
                  <a:pt x="134110" y="354044"/>
                  <a:pt x="118622" y="362310"/>
                  <a:pt x="141027" y="354842"/>
                </a:cubicBezTo>
                <a:cubicBezTo>
                  <a:pt x="154675" y="356358"/>
                  <a:pt x="168425" y="357134"/>
                  <a:pt x="181970" y="359391"/>
                </a:cubicBezTo>
                <a:cubicBezTo>
                  <a:pt x="186700" y="360179"/>
                  <a:pt x="191628" y="361280"/>
                  <a:pt x="195618" y="363940"/>
                </a:cubicBezTo>
                <a:cubicBezTo>
                  <a:pt x="229696" y="386659"/>
                  <a:pt x="190463" y="371320"/>
                  <a:pt x="222913" y="382137"/>
                </a:cubicBezTo>
                <a:cubicBezTo>
                  <a:pt x="233528" y="380621"/>
                  <a:pt x="245167" y="382383"/>
                  <a:pt x="254758" y="377588"/>
                </a:cubicBezTo>
                <a:cubicBezTo>
                  <a:pt x="259047" y="375443"/>
                  <a:pt x="258673" y="368693"/>
                  <a:pt x="259307" y="363940"/>
                </a:cubicBezTo>
                <a:cubicBezTo>
                  <a:pt x="259883" y="359618"/>
                  <a:pt x="259231" y="312216"/>
                  <a:pt x="268406" y="295701"/>
                </a:cubicBezTo>
                <a:cubicBezTo>
                  <a:pt x="273716" y="286142"/>
                  <a:pt x="280537" y="277504"/>
                  <a:pt x="286603" y="268406"/>
                </a:cubicBezTo>
                <a:cubicBezTo>
                  <a:pt x="289636" y="263857"/>
                  <a:pt x="291835" y="258624"/>
                  <a:pt x="295701" y="254758"/>
                </a:cubicBezTo>
                <a:cubicBezTo>
                  <a:pt x="300250" y="250209"/>
                  <a:pt x="305230" y="246052"/>
                  <a:pt x="309349" y="241110"/>
                </a:cubicBezTo>
                <a:cubicBezTo>
                  <a:pt x="312849" y="236910"/>
                  <a:pt x="314948" y="231663"/>
                  <a:pt x="318448" y="227463"/>
                </a:cubicBezTo>
                <a:cubicBezTo>
                  <a:pt x="322567" y="222521"/>
                  <a:pt x="327908" y="218700"/>
                  <a:pt x="332095" y="213815"/>
                </a:cubicBezTo>
                <a:cubicBezTo>
                  <a:pt x="340560" y="203939"/>
                  <a:pt x="347640" y="192772"/>
                  <a:pt x="354842" y="181970"/>
                </a:cubicBezTo>
                <a:cubicBezTo>
                  <a:pt x="367806" y="143077"/>
                  <a:pt x="362751" y="164191"/>
                  <a:pt x="368489" y="118281"/>
                </a:cubicBezTo>
                <a:cubicBezTo>
                  <a:pt x="382137" y="119797"/>
                  <a:pt x="395888" y="120573"/>
                  <a:pt x="409433" y="122830"/>
                </a:cubicBezTo>
                <a:cubicBezTo>
                  <a:pt x="414163" y="123618"/>
                  <a:pt x="419091" y="124719"/>
                  <a:pt x="423081" y="127379"/>
                </a:cubicBezTo>
                <a:cubicBezTo>
                  <a:pt x="478405" y="164263"/>
                  <a:pt x="392096" y="118712"/>
                  <a:pt x="454925" y="150125"/>
                </a:cubicBezTo>
                <a:cubicBezTo>
                  <a:pt x="459474" y="154674"/>
                  <a:pt x="463631" y="159654"/>
                  <a:pt x="468573" y="163773"/>
                </a:cubicBezTo>
                <a:cubicBezTo>
                  <a:pt x="472773" y="167273"/>
                  <a:pt x="478805" y="168602"/>
                  <a:pt x="482221" y="172872"/>
                </a:cubicBezTo>
                <a:cubicBezTo>
                  <a:pt x="485216" y="176616"/>
                  <a:pt x="485254" y="181970"/>
                  <a:pt x="486770" y="186519"/>
                </a:cubicBezTo>
                <a:cubicBezTo>
                  <a:pt x="494352" y="185003"/>
                  <a:pt x="502276" y="184685"/>
                  <a:pt x="509516" y="181970"/>
                </a:cubicBezTo>
                <a:cubicBezTo>
                  <a:pt x="522971" y="176925"/>
                  <a:pt x="525825" y="167770"/>
                  <a:pt x="536812" y="159224"/>
                </a:cubicBezTo>
                <a:cubicBezTo>
                  <a:pt x="560276" y="140974"/>
                  <a:pt x="557163" y="143342"/>
                  <a:pt x="577755" y="136478"/>
                </a:cubicBezTo>
                <a:cubicBezTo>
                  <a:pt x="582304" y="133445"/>
                  <a:pt x="586377" y="129533"/>
                  <a:pt x="591403" y="127379"/>
                </a:cubicBezTo>
                <a:cubicBezTo>
                  <a:pt x="618372" y="115821"/>
                  <a:pt x="607609" y="133919"/>
                  <a:pt x="636895" y="104633"/>
                </a:cubicBezTo>
                <a:cubicBezTo>
                  <a:pt x="641444" y="100084"/>
                  <a:pt x="645465" y="94935"/>
                  <a:pt x="650543" y="90985"/>
                </a:cubicBezTo>
                <a:cubicBezTo>
                  <a:pt x="659175" y="84271"/>
                  <a:pt x="668740" y="78854"/>
                  <a:pt x="677839" y="72788"/>
                </a:cubicBezTo>
                <a:lnTo>
                  <a:pt x="691486" y="63690"/>
                </a:lnTo>
                <a:cubicBezTo>
                  <a:pt x="698167" y="59236"/>
                  <a:pt x="715884" y="46609"/>
                  <a:pt x="723331" y="45492"/>
                </a:cubicBezTo>
                <a:cubicBezTo>
                  <a:pt x="747372" y="41886"/>
                  <a:pt x="771856" y="42459"/>
                  <a:pt x="796119" y="40943"/>
                </a:cubicBezTo>
                <a:cubicBezTo>
                  <a:pt x="802185" y="39427"/>
                  <a:pt x="808213" y="37750"/>
                  <a:pt x="814316" y="36394"/>
                </a:cubicBezTo>
                <a:cubicBezTo>
                  <a:pt x="821864" y="34717"/>
                  <a:pt x="829561" y="33720"/>
                  <a:pt x="837063" y="31845"/>
                </a:cubicBezTo>
                <a:cubicBezTo>
                  <a:pt x="841715" y="30682"/>
                  <a:pt x="846161" y="28812"/>
                  <a:pt x="850710" y="27295"/>
                </a:cubicBezTo>
                <a:cubicBezTo>
                  <a:pt x="855259" y="22746"/>
                  <a:pt x="858772" y="16840"/>
                  <a:pt x="864358" y="13648"/>
                </a:cubicBezTo>
                <a:cubicBezTo>
                  <a:pt x="869787" y="10546"/>
                  <a:pt x="876543" y="10816"/>
                  <a:pt x="882555" y="9098"/>
                </a:cubicBezTo>
                <a:cubicBezTo>
                  <a:pt x="930320" y="-4550"/>
                  <a:pt x="844769" y="7406"/>
                  <a:pt x="978089" y="0"/>
                </a:cubicBezTo>
                <a:cubicBezTo>
                  <a:pt x="997803" y="1516"/>
                  <a:pt x="1017611" y="2097"/>
                  <a:pt x="1037230" y="4549"/>
                </a:cubicBezTo>
                <a:cubicBezTo>
                  <a:pt x="1041988" y="5144"/>
                  <a:pt x="1046226" y="7935"/>
                  <a:pt x="1050878" y="9098"/>
                </a:cubicBezTo>
                <a:cubicBezTo>
                  <a:pt x="1058379" y="10973"/>
                  <a:pt x="1066164" y="11613"/>
                  <a:pt x="1073624" y="13648"/>
                </a:cubicBezTo>
                <a:cubicBezTo>
                  <a:pt x="1082876" y="16171"/>
                  <a:pt x="1091403" y="21557"/>
                  <a:pt x="1100919" y="22746"/>
                </a:cubicBezTo>
                <a:lnTo>
                  <a:pt x="1137313" y="27295"/>
                </a:lnTo>
                <a:cubicBezTo>
                  <a:pt x="1172462" y="44871"/>
                  <a:pt x="1141298" y="31987"/>
                  <a:pt x="1201003" y="40943"/>
                </a:cubicBezTo>
                <a:cubicBezTo>
                  <a:pt x="1216296" y="43237"/>
                  <a:pt x="1231331" y="47009"/>
                  <a:pt x="1246495" y="50042"/>
                </a:cubicBezTo>
                <a:cubicBezTo>
                  <a:pt x="1273948" y="55533"/>
                  <a:pt x="1261904" y="52145"/>
                  <a:pt x="1282889" y="59140"/>
                </a:cubicBezTo>
                <a:cubicBezTo>
                  <a:pt x="1311613" y="78290"/>
                  <a:pt x="1287600" y="65416"/>
                  <a:pt x="1346579" y="72788"/>
                </a:cubicBezTo>
                <a:cubicBezTo>
                  <a:pt x="1354251" y="73747"/>
                  <a:pt x="1361865" y="75303"/>
                  <a:pt x="1369325" y="77337"/>
                </a:cubicBezTo>
                <a:cubicBezTo>
                  <a:pt x="1378578" y="79861"/>
                  <a:pt x="1387127" y="85080"/>
                  <a:pt x="1396621" y="86436"/>
                </a:cubicBezTo>
                <a:lnTo>
                  <a:pt x="1428466" y="90985"/>
                </a:lnTo>
                <a:cubicBezTo>
                  <a:pt x="1441274" y="99524"/>
                  <a:pt x="1477947" y="125603"/>
                  <a:pt x="1492155" y="127379"/>
                </a:cubicBezTo>
                <a:cubicBezTo>
                  <a:pt x="1551170" y="134755"/>
                  <a:pt x="1516350" y="131115"/>
                  <a:pt x="1596788" y="136478"/>
                </a:cubicBezTo>
                <a:cubicBezTo>
                  <a:pt x="1610436" y="139511"/>
                  <a:pt x="1623941" y="143278"/>
                  <a:pt x="1637731" y="145576"/>
                </a:cubicBezTo>
                <a:cubicBezTo>
                  <a:pt x="1686139" y="153643"/>
                  <a:pt x="1664784" y="145506"/>
                  <a:pt x="1696872" y="154675"/>
                </a:cubicBezTo>
                <a:cubicBezTo>
                  <a:pt x="1735209" y="165629"/>
                  <a:pt x="1684292" y="151232"/>
                  <a:pt x="1724167" y="168322"/>
                </a:cubicBezTo>
                <a:cubicBezTo>
                  <a:pt x="1744563" y="177063"/>
                  <a:pt x="1738314" y="168572"/>
                  <a:pt x="1756012" y="177421"/>
                </a:cubicBezTo>
                <a:cubicBezTo>
                  <a:pt x="1760902" y="179866"/>
                  <a:pt x="1764664" y="184298"/>
                  <a:pt x="1769660" y="186519"/>
                </a:cubicBezTo>
                <a:cubicBezTo>
                  <a:pt x="1783905" y="192850"/>
                  <a:pt x="1800025" y="196385"/>
                  <a:pt x="1815152" y="200167"/>
                </a:cubicBezTo>
                <a:cubicBezTo>
                  <a:pt x="1821218" y="203200"/>
                  <a:pt x="1826573" y="208984"/>
                  <a:pt x="1833349" y="209266"/>
                </a:cubicBezTo>
                <a:cubicBezTo>
                  <a:pt x="1865202" y="210593"/>
                  <a:pt x="1897003" y="204716"/>
                  <a:pt x="1928884" y="204716"/>
                </a:cubicBezTo>
              </a:path>
            </a:pathLst>
          </a:custGeom>
          <a:noFill/>
          <a:ln>
            <a:solidFill>
              <a:srgbClr val="FFFF00">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Freeform 19"/>
          <p:cNvSpPr/>
          <p:nvPr/>
        </p:nvSpPr>
        <p:spPr>
          <a:xfrm>
            <a:off x="6141493" y="4021540"/>
            <a:ext cx="186519" cy="0"/>
          </a:xfrm>
          <a:custGeom>
            <a:avLst/>
            <a:gdLst>
              <a:gd name="connsiteX0" fmla="*/ 0 w 186519"/>
              <a:gd name="connsiteY0" fmla="*/ 0 h 0"/>
              <a:gd name="connsiteX1" fmla="*/ 186519 w 186519"/>
              <a:gd name="connsiteY1" fmla="*/ 0 h 0"/>
            </a:gdLst>
            <a:ahLst/>
            <a:cxnLst>
              <a:cxn ang="0">
                <a:pos x="connsiteX0" y="connsiteY0"/>
              </a:cxn>
              <a:cxn ang="0">
                <a:pos x="connsiteX1" y="connsiteY1"/>
              </a:cxn>
            </a:cxnLst>
            <a:rect l="l" t="t" r="r" b="b"/>
            <a:pathLst>
              <a:path w="186519">
                <a:moveTo>
                  <a:pt x="0" y="0"/>
                </a:moveTo>
                <a:lnTo>
                  <a:pt x="186519" y="0"/>
                </a:lnTo>
              </a:path>
            </a:pathLst>
          </a:custGeom>
          <a:noFill/>
          <a:ln>
            <a:solidFill>
              <a:srgbClr val="FFFF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1" name="Freeform 20"/>
          <p:cNvSpPr/>
          <p:nvPr/>
        </p:nvSpPr>
        <p:spPr>
          <a:xfrm>
            <a:off x="3811706" y="6041407"/>
            <a:ext cx="236561" cy="9100"/>
          </a:xfrm>
          <a:custGeom>
            <a:avLst/>
            <a:gdLst>
              <a:gd name="connsiteX0" fmla="*/ 0 w 236561"/>
              <a:gd name="connsiteY0" fmla="*/ 0 h 9100"/>
              <a:gd name="connsiteX1" fmla="*/ 236561 w 236561"/>
              <a:gd name="connsiteY1" fmla="*/ 9099 h 9100"/>
            </a:gdLst>
            <a:ahLst/>
            <a:cxnLst>
              <a:cxn ang="0">
                <a:pos x="connsiteX0" y="connsiteY0"/>
              </a:cxn>
              <a:cxn ang="0">
                <a:pos x="connsiteX1" y="connsiteY1"/>
              </a:cxn>
            </a:cxnLst>
            <a:rect l="l" t="t" r="r" b="b"/>
            <a:pathLst>
              <a:path w="236561" h="9100">
                <a:moveTo>
                  <a:pt x="0" y="0"/>
                </a:moveTo>
                <a:cubicBezTo>
                  <a:pt x="221390" y="9421"/>
                  <a:pt x="142479" y="9099"/>
                  <a:pt x="236561" y="9099"/>
                </a:cubicBezTo>
              </a:path>
            </a:pathLst>
          </a:custGeom>
          <a:no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Freeform 21"/>
          <p:cNvSpPr/>
          <p:nvPr/>
        </p:nvSpPr>
        <p:spPr>
          <a:xfrm>
            <a:off x="2734101" y="4740322"/>
            <a:ext cx="1942532" cy="569433"/>
          </a:xfrm>
          <a:custGeom>
            <a:avLst/>
            <a:gdLst>
              <a:gd name="connsiteX0" fmla="*/ 0 w 1942532"/>
              <a:gd name="connsiteY0" fmla="*/ 295702 h 569433"/>
              <a:gd name="connsiteX1" fmla="*/ 22747 w 1942532"/>
              <a:gd name="connsiteY1" fmla="*/ 300251 h 569433"/>
              <a:gd name="connsiteX2" fmla="*/ 54592 w 1942532"/>
              <a:gd name="connsiteY2" fmla="*/ 318448 h 569433"/>
              <a:gd name="connsiteX3" fmla="*/ 68239 w 1942532"/>
              <a:gd name="connsiteY3" fmla="*/ 322997 h 569433"/>
              <a:gd name="connsiteX4" fmla="*/ 81887 w 1942532"/>
              <a:gd name="connsiteY4" fmla="*/ 332096 h 569433"/>
              <a:gd name="connsiteX5" fmla="*/ 95535 w 1942532"/>
              <a:gd name="connsiteY5" fmla="*/ 336645 h 569433"/>
              <a:gd name="connsiteX6" fmla="*/ 141027 w 1942532"/>
              <a:gd name="connsiteY6" fmla="*/ 368490 h 569433"/>
              <a:gd name="connsiteX7" fmla="*/ 145577 w 1942532"/>
              <a:gd name="connsiteY7" fmla="*/ 382138 h 569433"/>
              <a:gd name="connsiteX8" fmla="*/ 172872 w 1942532"/>
              <a:gd name="connsiteY8" fmla="*/ 400335 h 569433"/>
              <a:gd name="connsiteX9" fmla="*/ 204717 w 1942532"/>
              <a:gd name="connsiteY9" fmla="*/ 441278 h 569433"/>
              <a:gd name="connsiteX10" fmla="*/ 218365 w 1942532"/>
              <a:gd name="connsiteY10" fmla="*/ 450377 h 569433"/>
              <a:gd name="connsiteX11" fmla="*/ 232012 w 1942532"/>
              <a:gd name="connsiteY11" fmla="*/ 464024 h 569433"/>
              <a:gd name="connsiteX12" fmla="*/ 259308 w 1942532"/>
              <a:gd name="connsiteY12" fmla="*/ 482221 h 569433"/>
              <a:gd name="connsiteX13" fmla="*/ 286603 w 1942532"/>
              <a:gd name="connsiteY13" fmla="*/ 500418 h 569433"/>
              <a:gd name="connsiteX14" fmla="*/ 327547 w 1942532"/>
              <a:gd name="connsiteY14" fmla="*/ 536812 h 569433"/>
              <a:gd name="connsiteX15" fmla="*/ 350293 w 1942532"/>
              <a:gd name="connsiteY15" fmla="*/ 555009 h 569433"/>
              <a:gd name="connsiteX16" fmla="*/ 363941 w 1942532"/>
              <a:gd name="connsiteY16" fmla="*/ 568657 h 569433"/>
              <a:gd name="connsiteX17" fmla="*/ 395786 w 1942532"/>
              <a:gd name="connsiteY17" fmla="*/ 550460 h 569433"/>
              <a:gd name="connsiteX18" fmla="*/ 423081 w 1942532"/>
              <a:gd name="connsiteY18" fmla="*/ 536812 h 569433"/>
              <a:gd name="connsiteX19" fmla="*/ 450377 w 1942532"/>
              <a:gd name="connsiteY19" fmla="*/ 509517 h 569433"/>
              <a:gd name="connsiteX20" fmla="*/ 468574 w 1942532"/>
              <a:gd name="connsiteY20" fmla="*/ 491320 h 569433"/>
              <a:gd name="connsiteX21" fmla="*/ 509517 w 1942532"/>
              <a:gd name="connsiteY21" fmla="*/ 464024 h 569433"/>
              <a:gd name="connsiteX22" fmla="*/ 523165 w 1942532"/>
              <a:gd name="connsiteY22" fmla="*/ 454926 h 569433"/>
              <a:gd name="connsiteX23" fmla="*/ 536812 w 1942532"/>
              <a:gd name="connsiteY23" fmla="*/ 441278 h 569433"/>
              <a:gd name="connsiteX24" fmla="*/ 555009 w 1942532"/>
              <a:gd name="connsiteY24" fmla="*/ 436729 h 569433"/>
              <a:gd name="connsiteX25" fmla="*/ 582305 w 1942532"/>
              <a:gd name="connsiteY25" fmla="*/ 423081 h 569433"/>
              <a:gd name="connsiteX26" fmla="*/ 636896 w 1942532"/>
              <a:gd name="connsiteY26" fmla="*/ 377588 h 569433"/>
              <a:gd name="connsiteX27" fmla="*/ 655093 w 1942532"/>
              <a:gd name="connsiteY27" fmla="*/ 345744 h 569433"/>
              <a:gd name="connsiteX28" fmla="*/ 664192 w 1942532"/>
              <a:gd name="connsiteY28" fmla="*/ 332096 h 569433"/>
              <a:gd name="connsiteX29" fmla="*/ 673290 w 1942532"/>
              <a:gd name="connsiteY29" fmla="*/ 313899 h 569433"/>
              <a:gd name="connsiteX30" fmla="*/ 686938 w 1942532"/>
              <a:gd name="connsiteY30" fmla="*/ 304800 h 569433"/>
              <a:gd name="connsiteX31" fmla="*/ 723332 w 1942532"/>
              <a:gd name="connsiteY31" fmla="*/ 291153 h 569433"/>
              <a:gd name="connsiteX32" fmla="*/ 755177 w 1942532"/>
              <a:gd name="connsiteY32" fmla="*/ 286603 h 569433"/>
              <a:gd name="connsiteX33" fmla="*/ 787021 w 1942532"/>
              <a:gd name="connsiteY33" fmla="*/ 277505 h 569433"/>
              <a:gd name="connsiteX34" fmla="*/ 823415 w 1942532"/>
              <a:gd name="connsiteY34" fmla="*/ 272956 h 569433"/>
              <a:gd name="connsiteX35" fmla="*/ 837063 w 1942532"/>
              <a:gd name="connsiteY35" fmla="*/ 268406 h 569433"/>
              <a:gd name="connsiteX36" fmla="*/ 873457 w 1942532"/>
              <a:gd name="connsiteY36" fmla="*/ 259308 h 569433"/>
              <a:gd name="connsiteX37" fmla="*/ 918950 w 1942532"/>
              <a:gd name="connsiteY37" fmla="*/ 241111 h 569433"/>
              <a:gd name="connsiteX38" fmla="*/ 932598 w 1942532"/>
              <a:gd name="connsiteY38" fmla="*/ 236562 h 569433"/>
              <a:gd name="connsiteX39" fmla="*/ 950795 w 1942532"/>
              <a:gd name="connsiteY39" fmla="*/ 232012 h 569433"/>
              <a:gd name="connsiteX40" fmla="*/ 978090 w 1942532"/>
              <a:gd name="connsiteY40" fmla="*/ 222914 h 569433"/>
              <a:gd name="connsiteX41" fmla="*/ 1041780 w 1942532"/>
              <a:gd name="connsiteY41" fmla="*/ 218365 h 569433"/>
              <a:gd name="connsiteX42" fmla="*/ 1078174 w 1942532"/>
              <a:gd name="connsiteY42" fmla="*/ 204717 h 569433"/>
              <a:gd name="connsiteX43" fmla="*/ 1096371 w 1942532"/>
              <a:gd name="connsiteY43" fmla="*/ 200168 h 569433"/>
              <a:gd name="connsiteX44" fmla="*/ 1114568 w 1942532"/>
              <a:gd name="connsiteY44" fmla="*/ 191069 h 569433"/>
              <a:gd name="connsiteX45" fmla="*/ 1128215 w 1942532"/>
              <a:gd name="connsiteY45" fmla="*/ 186520 h 569433"/>
              <a:gd name="connsiteX46" fmla="*/ 1141863 w 1942532"/>
              <a:gd name="connsiteY46" fmla="*/ 177421 h 569433"/>
              <a:gd name="connsiteX47" fmla="*/ 1160060 w 1942532"/>
              <a:gd name="connsiteY47" fmla="*/ 172872 h 569433"/>
              <a:gd name="connsiteX48" fmla="*/ 1196454 w 1942532"/>
              <a:gd name="connsiteY48" fmla="*/ 154675 h 569433"/>
              <a:gd name="connsiteX49" fmla="*/ 1237398 w 1942532"/>
              <a:gd name="connsiteY49" fmla="*/ 145577 h 569433"/>
              <a:gd name="connsiteX50" fmla="*/ 1282890 w 1942532"/>
              <a:gd name="connsiteY50" fmla="*/ 127379 h 569433"/>
              <a:gd name="connsiteX51" fmla="*/ 1323833 w 1942532"/>
              <a:gd name="connsiteY51" fmla="*/ 122830 h 569433"/>
              <a:gd name="connsiteX52" fmla="*/ 1369326 w 1942532"/>
              <a:gd name="connsiteY52" fmla="*/ 109182 h 569433"/>
              <a:gd name="connsiteX53" fmla="*/ 1401171 w 1942532"/>
              <a:gd name="connsiteY53" fmla="*/ 100084 h 569433"/>
              <a:gd name="connsiteX54" fmla="*/ 1414818 w 1942532"/>
              <a:gd name="connsiteY54" fmla="*/ 95535 h 569433"/>
              <a:gd name="connsiteX55" fmla="*/ 1442114 w 1942532"/>
              <a:gd name="connsiteY55" fmla="*/ 90985 h 569433"/>
              <a:gd name="connsiteX56" fmla="*/ 1487606 w 1942532"/>
              <a:gd name="connsiteY56" fmla="*/ 59141 h 569433"/>
              <a:gd name="connsiteX57" fmla="*/ 1510353 w 1942532"/>
              <a:gd name="connsiteY57" fmla="*/ 54591 h 569433"/>
              <a:gd name="connsiteX58" fmla="*/ 1533099 w 1942532"/>
              <a:gd name="connsiteY58" fmla="*/ 45493 h 569433"/>
              <a:gd name="connsiteX59" fmla="*/ 1546747 w 1942532"/>
              <a:gd name="connsiteY59" fmla="*/ 40944 h 569433"/>
              <a:gd name="connsiteX60" fmla="*/ 1578592 w 1942532"/>
              <a:gd name="connsiteY60" fmla="*/ 31845 h 569433"/>
              <a:gd name="connsiteX61" fmla="*/ 1674126 w 1942532"/>
              <a:gd name="connsiteY61" fmla="*/ 36394 h 569433"/>
              <a:gd name="connsiteX62" fmla="*/ 1833350 w 1942532"/>
              <a:gd name="connsiteY62" fmla="*/ 27296 h 569433"/>
              <a:gd name="connsiteX63" fmla="*/ 1874293 w 1942532"/>
              <a:gd name="connsiteY63" fmla="*/ 9099 h 569433"/>
              <a:gd name="connsiteX64" fmla="*/ 1887941 w 1942532"/>
              <a:gd name="connsiteY64" fmla="*/ 4550 h 569433"/>
              <a:gd name="connsiteX65" fmla="*/ 1901589 w 1942532"/>
              <a:gd name="connsiteY65" fmla="*/ 0 h 569433"/>
              <a:gd name="connsiteX66" fmla="*/ 1942532 w 1942532"/>
              <a:gd name="connsiteY66" fmla="*/ 0 h 5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2532" h="569433">
                <a:moveTo>
                  <a:pt x="0" y="295702"/>
                </a:moveTo>
                <a:cubicBezTo>
                  <a:pt x="7582" y="297218"/>
                  <a:pt x="15411" y="297806"/>
                  <a:pt x="22747" y="300251"/>
                </a:cubicBezTo>
                <a:cubicBezTo>
                  <a:pt x="46667" y="308224"/>
                  <a:pt x="34630" y="308467"/>
                  <a:pt x="54592" y="318448"/>
                </a:cubicBezTo>
                <a:cubicBezTo>
                  <a:pt x="58881" y="320592"/>
                  <a:pt x="63690" y="321481"/>
                  <a:pt x="68239" y="322997"/>
                </a:cubicBezTo>
                <a:cubicBezTo>
                  <a:pt x="72788" y="326030"/>
                  <a:pt x="76997" y="329651"/>
                  <a:pt x="81887" y="332096"/>
                </a:cubicBezTo>
                <a:cubicBezTo>
                  <a:pt x="86176" y="334241"/>
                  <a:pt x="91343" y="334316"/>
                  <a:pt x="95535" y="336645"/>
                </a:cubicBezTo>
                <a:cubicBezTo>
                  <a:pt x="109936" y="344645"/>
                  <a:pt x="127397" y="358268"/>
                  <a:pt x="141027" y="368490"/>
                </a:cubicBezTo>
                <a:cubicBezTo>
                  <a:pt x="142544" y="373039"/>
                  <a:pt x="142186" y="378747"/>
                  <a:pt x="145577" y="382138"/>
                </a:cubicBezTo>
                <a:cubicBezTo>
                  <a:pt x="153309" y="389870"/>
                  <a:pt x="172872" y="400335"/>
                  <a:pt x="172872" y="400335"/>
                </a:cubicBezTo>
                <a:cubicBezTo>
                  <a:pt x="185553" y="419357"/>
                  <a:pt x="188682" y="427915"/>
                  <a:pt x="204717" y="441278"/>
                </a:cubicBezTo>
                <a:cubicBezTo>
                  <a:pt x="208917" y="444778"/>
                  <a:pt x="214165" y="446877"/>
                  <a:pt x="218365" y="450377"/>
                </a:cubicBezTo>
                <a:cubicBezTo>
                  <a:pt x="223307" y="454495"/>
                  <a:pt x="226934" y="460074"/>
                  <a:pt x="232012" y="464024"/>
                </a:cubicBezTo>
                <a:cubicBezTo>
                  <a:pt x="240644" y="470737"/>
                  <a:pt x="251576" y="474489"/>
                  <a:pt x="259308" y="482221"/>
                </a:cubicBezTo>
                <a:cubicBezTo>
                  <a:pt x="276347" y="499260"/>
                  <a:pt x="266852" y="493834"/>
                  <a:pt x="286603" y="500418"/>
                </a:cubicBezTo>
                <a:cubicBezTo>
                  <a:pt x="303010" y="511357"/>
                  <a:pt x="315086" y="518119"/>
                  <a:pt x="327547" y="536812"/>
                </a:cubicBezTo>
                <a:cubicBezTo>
                  <a:pt x="339305" y="554450"/>
                  <a:pt x="331458" y="548731"/>
                  <a:pt x="350293" y="555009"/>
                </a:cubicBezTo>
                <a:cubicBezTo>
                  <a:pt x="354842" y="559558"/>
                  <a:pt x="357755" y="566889"/>
                  <a:pt x="363941" y="568657"/>
                </a:cubicBezTo>
                <a:cubicBezTo>
                  <a:pt x="379296" y="573044"/>
                  <a:pt x="387065" y="557728"/>
                  <a:pt x="395786" y="550460"/>
                </a:cubicBezTo>
                <a:cubicBezTo>
                  <a:pt x="407543" y="540662"/>
                  <a:pt x="409404" y="541372"/>
                  <a:pt x="423081" y="536812"/>
                </a:cubicBezTo>
                <a:lnTo>
                  <a:pt x="450377" y="509517"/>
                </a:lnTo>
                <a:cubicBezTo>
                  <a:pt x="456443" y="503451"/>
                  <a:pt x="461437" y="496078"/>
                  <a:pt x="468574" y="491320"/>
                </a:cubicBezTo>
                <a:lnTo>
                  <a:pt x="509517" y="464024"/>
                </a:lnTo>
                <a:cubicBezTo>
                  <a:pt x="514066" y="460991"/>
                  <a:pt x="519299" y="458792"/>
                  <a:pt x="523165" y="454926"/>
                </a:cubicBezTo>
                <a:cubicBezTo>
                  <a:pt x="527714" y="450377"/>
                  <a:pt x="531226" y="444470"/>
                  <a:pt x="536812" y="441278"/>
                </a:cubicBezTo>
                <a:cubicBezTo>
                  <a:pt x="542241" y="438176"/>
                  <a:pt x="548943" y="438245"/>
                  <a:pt x="555009" y="436729"/>
                </a:cubicBezTo>
                <a:cubicBezTo>
                  <a:pt x="615592" y="396339"/>
                  <a:pt x="525805" y="454470"/>
                  <a:pt x="582305" y="423081"/>
                </a:cubicBezTo>
                <a:cubicBezTo>
                  <a:pt x="600078" y="413207"/>
                  <a:pt x="625672" y="394423"/>
                  <a:pt x="636896" y="377588"/>
                </a:cubicBezTo>
                <a:cubicBezTo>
                  <a:pt x="659060" y="344345"/>
                  <a:pt x="632011" y="386138"/>
                  <a:pt x="655093" y="345744"/>
                </a:cubicBezTo>
                <a:cubicBezTo>
                  <a:pt x="657806" y="340997"/>
                  <a:pt x="661479" y="336843"/>
                  <a:pt x="664192" y="332096"/>
                </a:cubicBezTo>
                <a:cubicBezTo>
                  <a:pt x="667557" y="326208"/>
                  <a:pt x="668949" y="319109"/>
                  <a:pt x="673290" y="313899"/>
                </a:cubicBezTo>
                <a:cubicBezTo>
                  <a:pt x="676790" y="309699"/>
                  <a:pt x="682048" y="307245"/>
                  <a:pt x="686938" y="304800"/>
                </a:cubicBezTo>
                <a:cubicBezTo>
                  <a:pt x="688879" y="303829"/>
                  <a:pt x="716769" y="292466"/>
                  <a:pt x="723332" y="291153"/>
                </a:cubicBezTo>
                <a:cubicBezTo>
                  <a:pt x="733847" y="289050"/>
                  <a:pt x="744562" y="288120"/>
                  <a:pt x="755177" y="286603"/>
                </a:cubicBezTo>
                <a:cubicBezTo>
                  <a:pt x="765995" y="282997"/>
                  <a:pt x="775595" y="279409"/>
                  <a:pt x="787021" y="277505"/>
                </a:cubicBezTo>
                <a:cubicBezTo>
                  <a:pt x="799080" y="275495"/>
                  <a:pt x="811284" y="274472"/>
                  <a:pt x="823415" y="272956"/>
                </a:cubicBezTo>
                <a:cubicBezTo>
                  <a:pt x="827964" y="271439"/>
                  <a:pt x="832436" y="269668"/>
                  <a:pt x="837063" y="268406"/>
                </a:cubicBezTo>
                <a:cubicBezTo>
                  <a:pt x="849127" y="265116"/>
                  <a:pt x="873457" y="259308"/>
                  <a:pt x="873457" y="259308"/>
                </a:cubicBezTo>
                <a:cubicBezTo>
                  <a:pt x="902042" y="237869"/>
                  <a:pt x="880515" y="249651"/>
                  <a:pt x="918950" y="241111"/>
                </a:cubicBezTo>
                <a:cubicBezTo>
                  <a:pt x="923631" y="240071"/>
                  <a:pt x="927987" y="237879"/>
                  <a:pt x="932598" y="236562"/>
                </a:cubicBezTo>
                <a:cubicBezTo>
                  <a:pt x="938610" y="234844"/>
                  <a:pt x="944806" y="233809"/>
                  <a:pt x="950795" y="232012"/>
                </a:cubicBezTo>
                <a:cubicBezTo>
                  <a:pt x="959981" y="229256"/>
                  <a:pt x="968524" y="223597"/>
                  <a:pt x="978090" y="222914"/>
                </a:cubicBezTo>
                <a:lnTo>
                  <a:pt x="1041780" y="218365"/>
                </a:lnTo>
                <a:cubicBezTo>
                  <a:pt x="1088499" y="206683"/>
                  <a:pt x="1030585" y="222562"/>
                  <a:pt x="1078174" y="204717"/>
                </a:cubicBezTo>
                <a:cubicBezTo>
                  <a:pt x="1084028" y="202522"/>
                  <a:pt x="1090305" y="201684"/>
                  <a:pt x="1096371" y="200168"/>
                </a:cubicBezTo>
                <a:cubicBezTo>
                  <a:pt x="1102437" y="197135"/>
                  <a:pt x="1108335" y="193741"/>
                  <a:pt x="1114568" y="191069"/>
                </a:cubicBezTo>
                <a:cubicBezTo>
                  <a:pt x="1118975" y="189180"/>
                  <a:pt x="1123926" y="188664"/>
                  <a:pt x="1128215" y="186520"/>
                </a:cubicBezTo>
                <a:cubicBezTo>
                  <a:pt x="1133105" y="184075"/>
                  <a:pt x="1136837" y="179575"/>
                  <a:pt x="1141863" y="177421"/>
                </a:cubicBezTo>
                <a:cubicBezTo>
                  <a:pt x="1147610" y="174958"/>
                  <a:pt x="1154289" y="175277"/>
                  <a:pt x="1160060" y="172872"/>
                </a:cubicBezTo>
                <a:cubicBezTo>
                  <a:pt x="1172580" y="167655"/>
                  <a:pt x="1183154" y="157335"/>
                  <a:pt x="1196454" y="154675"/>
                </a:cubicBezTo>
                <a:cubicBezTo>
                  <a:pt x="1225331" y="148900"/>
                  <a:pt x="1211699" y="152001"/>
                  <a:pt x="1237398" y="145577"/>
                </a:cubicBezTo>
                <a:cubicBezTo>
                  <a:pt x="1250544" y="139004"/>
                  <a:pt x="1268436" y="128985"/>
                  <a:pt x="1282890" y="127379"/>
                </a:cubicBezTo>
                <a:lnTo>
                  <a:pt x="1323833" y="122830"/>
                </a:lnTo>
                <a:cubicBezTo>
                  <a:pt x="1380238" y="108730"/>
                  <a:pt x="1291762" y="131342"/>
                  <a:pt x="1369326" y="109182"/>
                </a:cubicBezTo>
                <a:lnTo>
                  <a:pt x="1401171" y="100084"/>
                </a:lnTo>
                <a:cubicBezTo>
                  <a:pt x="1405764" y="98706"/>
                  <a:pt x="1410137" y="96575"/>
                  <a:pt x="1414818" y="95535"/>
                </a:cubicBezTo>
                <a:cubicBezTo>
                  <a:pt x="1423823" y="93534"/>
                  <a:pt x="1433015" y="92502"/>
                  <a:pt x="1442114" y="90985"/>
                </a:cubicBezTo>
                <a:cubicBezTo>
                  <a:pt x="1449288" y="85605"/>
                  <a:pt x="1482517" y="60159"/>
                  <a:pt x="1487606" y="59141"/>
                </a:cubicBezTo>
                <a:cubicBezTo>
                  <a:pt x="1495188" y="57624"/>
                  <a:pt x="1502947" y="56813"/>
                  <a:pt x="1510353" y="54591"/>
                </a:cubicBezTo>
                <a:cubicBezTo>
                  <a:pt x="1518175" y="52244"/>
                  <a:pt x="1525453" y="48360"/>
                  <a:pt x="1533099" y="45493"/>
                </a:cubicBezTo>
                <a:cubicBezTo>
                  <a:pt x="1537589" y="43809"/>
                  <a:pt x="1542136" y="42261"/>
                  <a:pt x="1546747" y="40944"/>
                </a:cubicBezTo>
                <a:cubicBezTo>
                  <a:pt x="1586733" y="29519"/>
                  <a:pt x="1545869" y="42752"/>
                  <a:pt x="1578592" y="31845"/>
                </a:cubicBezTo>
                <a:cubicBezTo>
                  <a:pt x="1610437" y="33361"/>
                  <a:pt x="1642245" y="36394"/>
                  <a:pt x="1674126" y="36394"/>
                </a:cubicBezTo>
                <a:cubicBezTo>
                  <a:pt x="1802399" y="36394"/>
                  <a:pt x="1772050" y="42620"/>
                  <a:pt x="1833350" y="27296"/>
                </a:cubicBezTo>
                <a:cubicBezTo>
                  <a:pt x="1854977" y="12877"/>
                  <a:pt x="1841811" y="19926"/>
                  <a:pt x="1874293" y="9099"/>
                </a:cubicBezTo>
                <a:lnTo>
                  <a:pt x="1887941" y="4550"/>
                </a:lnTo>
                <a:cubicBezTo>
                  <a:pt x="1892490" y="3033"/>
                  <a:pt x="1896794" y="0"/>
                  <a:pt x="1901589" y="0"/>
                </a:cubicBezTo>
                <a:lnTo>
                  <a:pt x="1942532" y="0"/>
                </a:lnTo>
              </a:path>
            </a:pathLst>
          </a:custGeom>
          <a:noFill/>
          <a:ln>
            <a:solidFill>
              <a:srgbClr val="FFFF00">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Freeform 22"/>
          <p:cNvSpPr/>
          <p:nvPr/>
        </p:nvSpPr>
        <p:spPr>
          <a:xfrm>
            <a:off x="6150591" y="6027761"/>
            <a:ext cx="186519" cy="13648"/>
          </a:xfrm>
          <a:custGeom>
            <a:avLst/>
            <a:gdLst>
              <a:gd name="connsiteX0" fmla="*/ 0 w 186519"/>
              <a:gd name="connsiteY0" fmla="*/ 13648 h 13648"/>
              <a:gd name="connsiteX1" fmla="*/ 186519 w 186519"/>
              <a:gd name="connsiteY1" fmla="*/ 0 h 13648"/>
            </a:gdLst>
            <a:ahLst/>
            <a:cxnLst>
              <a:cxn ang="0">
                <a:pos x="connsiteX0" y="connsiteY0"/>
              </a:cxn>
              <a:cxn ang="0">
                <a:pos x="connsiteX1" y="connsiteY1"/>
              </a:cxn>
            </a:cxnLst>
            <a:rect l="l" t="t" r="r" b="b"/>
            <a:pathLst>
              <a:path w="186519" h="13648">
                <a:moveTo>
                  <a:pt x="0" y="13648"/>
                </a:moveTo>
                <a:lnTo>
                  <a:pt x="186519" y="0"/>
                </a:lnTo>
              </a:path>
            </a:pathLst>
          </a:custGeom>
          <a:no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4" name="Freeform 23"/>
          <p:cNvSpPr/>
          <p:nvPr/>
        </p:nvSpPr>
        <p:spPr>
          <a:xfrm>
            <a:off x="5072418" y="4681182"/>
            <a:ext cx="1956179" cy="427629"/>
          </a:xfrm>
          <a:custGeom>
            <a:avLst/>
            <a:gdLst>
              <a:gd name="connsiteX0" fmla="*/ 0 w 1956179"/>
              <a:gd name="connsiteY0" fmla="*/ 0 h 427629"/>
              <a:gd name="connsiteX1" fmla="*/ 104633 w 1956179"/>
              <a:gd name="connsiteY1" fmla="*/ 90985 h 427629"/>
              <a:gd name="connsiteX2" fmla="*/ 113731 w 1956179"/>
              <a:gd name="connsiteY2" fmla="*/ 104633 h 427629"/>
              <a:gd name="connsiteX3" fmla="*/ 136478 w 1956179"/>
              <a:gd name="connsiteY3" fmla="*/ 131928 h 427629"/>
              <a:gd name="connsiteX4" fmla="*/ 145576 w 1956179"/>
              <a:gd name="connsiteY4" fmla="*/ 150125 h 427629"/>
              <a:gd name="connsiteX5" fmla="*/ 172872 w 1956179"/>
              <a:gd name="connsiteY5" fmla="*/ 177421 h 427629"/>
              <a:gd name="connsiteX6" fmla="*/ 204716 w 1956179"/>
              <a:gd name="connsiteY6" fmla="*/ 213815 h 427629"/>
              <a:gd name="connsiteX7" fmla="*/ 209266 w 1956179"/>
              <a:gd name="connsiteY7" fmla="*/ 232012 h 427629"/>
              <a:gd name="connsiteX8" fmla="*/ 222913 w 1956179"/>
              <a:gd name="connsiteY8" fmla="*/ 236561 h 427629"/>
              <a:gd name="connsiteX9" fmla="*/ 236561 w 1956179"/>
              <a:gd name="connsiteY9" fmla="*/ 250209 h 427629"/>
              <a:gd name="connsiteX10" fmla="*/ 263857 w 1956179"/>
              <a:gd name="connsiteY10" fmla="*/ 268406 h 427629"/>
              <a:gd name="connsiteX11" fmla="*/ 277504 w 1956179"/>
              <a:gd name="connsiteY11" fmla="*/ 277505 h 427629"/>
              <a:gd name="connsiteX12" fmla="*/ 291152 w 1956179"/>
              <a:gd name="connsiteY12" fmla="*/ 282054 h 427629"/>
              <a:gd name="connsiteX13" fmla="*/ 295701 w 1956179"/>
              <a:gd name="connsiteY13" fmla="*/ 295702 h 427629"/>
              <a:gd name="connsiteX14" fmla="*/ 309349 w 1956179"/>
              <a:gd name="connsiteY14" fmla="*/ 300251 h 427629"/>
              <a:gd name="connsiteX15" fmla="*/ 322997 w 1956179"/>
              <a:gd name="connsiteY15" fmla="*/ 313899 h 427629"/>
              <a:gd name="connsiteX16" fmla="*/ 332095 w 1956179"/>
              <a:gd name="connsiteY16" fmla="*/ 327546 h 427629"/>
              <a:gd name="connsiteX17" fmla="*/ 345743 w 1956179"/>
              <a:gd name="connsiteY17" fmla="*/ 341194 h 427629"/>
              <a:gd name="connsiteX18" fmla="*/ 354842 w 1956179"/>
              <a:gd name="connsiteY18" fmla="*/ 354842 h 427629"/>
              <a:gd name="connsiteX19" fmla="*/ 386686 w 1956179"/>
              <a:gd name="connsiteY19" fmla="*/ 373039 h 427629"/>
              <a:gd name="connsiteX20" fmla="*/ 413982 w 1956179"/>
              <a:gd name="connsiteY20" fmla="*/ 377588 h 427629"/>
              <a:gd name="connsiteX21" fmla="*/ 427630 w 1956179"/>
              <a:gd name="connsiteY21" fmla="*/ 382137 h 427629"/>
              <a:gd name="connsiteX22" fmla="*/ 450376 w 1956179"/>
              <a:gd name="connsiteY22" fmla="*/ 386687 h 427629"/>
              <a:gd name="connsiteX23" fmla="*/ 464024 w 1956179"/>
              <a:gd name="connsiteY23" fmla="*/ 391236 h 427629"/>
              <a:gd name="connsiteX24" fmla="*/ 523164 w 1956179"/>
              <a:gd name="connsiteY24" fmla="*/ 400334 h 427629"/>
              <a:gd name="connsiteX25" fmla="*/ 573206 w 1956179"/>
              <a:gd name="connsiteY25" fmla="*/ 413982 h 427629"/>
              <a:gd name="connsiteX26" fmla="*/ 595952 w 1956179"/>
              <a:gd name="connsiteY26" fmla="*/ 423081 h 427629"/>
              <a:gd name="connsiteX27" fmla="*/ 723331 w 1956179"/>
              <a:gd name="connsiteY27" fmla="*/ 423081 h 427629"/>
              <a:gd name="connsiteX28" fmla="*/ 736979 w 1956179"/>
              <a:gd name="connsiteY28" fmla="*/ 418531 h 427629"/>
              <a:gd name="connsiteX29" fmla="*/ 755176 w 1956179"/>
              <a:gd name="connsiteY29" fmla="*/ 409433 h 427629"/>
              <a:gd name="connsiteX30" fmla="*/ 773373 w 1956179"/>
              <a:gd name="connsiteY30" fmla="*/ 404884 h 427629"/>
              <a:gd name="connsiteX31" fmla="*/ 805218 w 1956179"/>
              <a:gd name="connsiteY31" fmla="*/ 391236 h 427629"/>
              <a:gd name="connsiteX32" fmla="*/ 832513 w 1956179"/>
              <a:gd name="connsiteY32" fmla="*/ 382137 h 427629"/>
              <a:gd name="connsiteX33" fmla="*/ 846161 w 1956179"/>
              <a:gd name="connsiteY33" fmla="*/ 377588 h 427629"/>
              <a:gd name="connsiteX34" fmla="*/ 873457 w 1956179"/>
              <a:gd name="connsiteY34" fmla="*/ 373039 h 427629"/>
              <a:gd name="connsiteX35" fmla="*/ 968991 w 1956179"/>
              <a:gd name="connsiteY35" fmla="*/ 359391 h 427629"/>
              <a:gd name="connsiteX36" fmla="*/ 996286 w 1956179"/>
              <a:gd name="connsiteY36" fmla="*/ 350293 h 427629"/>
              <a:gd name="connsiteX37" fmla="*/ 1132764 w 1956179"/>
              <a:gd name="connsiteY37" fmla="*/ 341194 h 427629"/>
              <a:gd name="connsiteX38" fmla="*/ 1160060 w 1956179"/>
              <a:gd name="connsiteY38" fmla="*/ 336645 h 427629"/>
              <a:gd name="connsiteX39" fmla="*/ 1173707 w 1956179"/>
              <a:gd name="connsiteY39" fmla="*/ 332096 h 427629"/>
              <a:gd name="connsiteX40" fmla="*/ 1405719 w 1956179"/>
              <a:gd name="connsiteY40" fmla="*/ 322997 h 427629"/>
              <a:gd name="connsiteX41" fmla="*/ 1501254 w 1956179"/>
              <a:gd name="connsiteY41" fmla="*/ 318448 h 427629"/>
              <a:gd name="connsiteX42" fmla="*/ 1514901 w 1956179"/>
              <a:gd name="connsiteY42" fmla="*/ 313899 h 427629"/>
              <a:gd name="connsiteX43" fmla="*/ 1605886 w 1956179"/>
              <a:gd name="connsiteY43" fmla="*/ 304800 h 427629"/>
              <a:gd name="connsiteX44" fmla="*/ 1778758 w 1956179"/>
              <a:gd name="connsiteY44" fmla="*/ 295702 h 427629"/>
              <a:gd name="connsiteX45" fmla="*/ 1796955 w 1956179"/>
              <a:gd name="connsiteY45" fmla="*/ 291152 h 427629"/>
              <a:gd name="connsiteX46" fmla="*/ 1810603 w 1956179"/>
              <a:gd name="connsiteY46" fmla="*/ 286603 h 427629"/>
              <a:gd name="connsiteX47" fmla="*/ 1933433 w 1956179"/>
              <a:gd name="connsiteY47" fmla="*/ 291152 h 427629"/>
              <a:gd name="connsiteX48" fmla="*/ 1956179 w 1956179"/>
              <a:gd name="connsiteY48" fmla="*/ 295702 h 42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56179" h="427629">
                <a:moveTo>
                  <a:pt x="0" y="0"/>
                </a:moveTo>
                <a:cubicBezTo>
                  <a:pt x="34878" y="30328"/>
                  <a:pt x="70619" y="59692"/>
                  <a:pt x="104633" y="90985"/>
                </a:cubicBezTo>
                <a:cubicBezTo>
                  <a:pt x="108657" y="94687"/>
                  <a:pt x="110231" y="100433"/>
                  <a:pt x="113731" y="104633"/>
                </a:cubicBezTo>
                <a:cubicBezTo>
                  <a:pt x="130836" y="125159"/>
                  <a:pt x="124158" y="110368"/>
                  <a:pt x="136478" y="131928"/>
                </a:cubicBezTo>
                <a:cubicBezTo>
                  <a:pt x="139843" y="137816"/>
                  <a:pt x="141340" y="144829"/>
                  <a:pt x="145576" y="150125"/>
                </a:cubicBezTo>
                <a:cubicBezTo>
                  <a:pt x="153614" y="160173"/>
                  <a:pt x="165735" y="166715"/>
                  <a:pt x="172872" y="177421"/>
                </a:cubicBezTo>
                <a:cubicBezTo>
                  <a:pt x="194102" y="209266"/>
                  <a:pt x="181970" y="198651"/>
                  <a:pt x="204716" y="213815"/>
                </a:cubicBezTo>
                <a:cubicBezTo>
                  <a:pt x="206233" y="219881"/>
                  <a:pt x="205360" y="227130"/>
                  <a:pt x="209266" y="232012"/>
                </a:cubicBezTo>
                <a:cubicBezTo>
                  <a:pt x="212261" y="235756"/>
                  <a:pt x="218923" y="233901"/>
                  <a:pt x="222913" y="236561"/>
                </a:cubicBezTo>
                <a:cubicBezTo>
                  <a:pt x="228266" y="240130"/>
                  <a:pt x="231483" y="246259"/>
                  <a:pt x="236561" y="250209"/>
                </a:cubicBezTo>
                <a:cubicBezTo>
                  <a:pt x="245193" y="256923"/>
                  <a:pt x="254758" y="262340"/>
                  <a:pt x="263857" y="268406"/>
                </a:cubicBezTo>
                <a:cubicBezTo>
                  <a:pt x="268406" y="271439"/>
                  <a:pt x="272317" y="275776"/>
                  <a:pt x="277504" y="277505"/>
                </a:cubicBezTo>
                <a:lnTo>
                  <a:pt x="291152" y="282054"/>
                </a:lnTo>
                <a:cubicBezTo>
                  <a:pt x="292668" y="286603"/>
                  <a:pt x="292310" y="292311"/>
                  <a:pt x="295701" y="295702"/>
                </a:cubicBezTo>
                <a:cubicBezTo>
                  <a:pt x="299092" y="299093"/>
                  <a:pt x="305359" y="297591"/>
                  <a:pt x="309349" y="300251"/>
                </a:cubicBezTo>
                <a:cubicBezTo>
                  <a:pt x="314702" y="303820"/>
                  <a:pt x="318878" y="308956"/>
                  <a:pt x="322997" y="313899"/>
                </a:cubicBezTo>
                <a:cubicBezTo>
                  <a:pt x="326497" y="318099"/>
                  <a:pt x="328595" y="323346"/>
                  <a:pt x="332095" y="327546"/>
                </a:cubicBezTo>
                <a:cubicBezTo>
                  <a:pt x="336214" y="332489"/>
                  <a:pt x="341624" y="336252"/>
                  <a:pt x="345743" y="341194"/>
                </a:cubicBezTo>
                <a:cubicBezTo>
                  <a:pt x="349243" y="345394"/>
                  <a:pt x="350976" y="350976"/>
                  <a:pt x="354842" y="354842"/>
                </a:cubicBezTo>
                <a:cubicBezTo>
                  <a:pt x="359628" y="359628"/>
                  <a:pt x="381590" y="371510"/>
                  <a:pt x="386686" y="373039"/>
                </a:cubicBezTo>
                <a:cubicBezTo>
                  <a:pt x="395521" y="375690"/>
                  <a:pt x="404977" y="375587"/>
                  <a:pt x="413982" y="377588"/>
                </a:cubicBezTo>
                <a:cubicBezTo>
                  <a:pt x="418663" y="378628"/>
                  <a:pt x="422978" y="380974"/>
                  <a:pt x="427630" y="382137"/>
                </a:cubicBezTo>
                <a:cubicBezTo>
                  <a:pt x="435131" y="384012"/>
                  <a:pt x="442875" y="384812"/>
                  <a:pt x="450376" y="386687"/>
                </a:cubicBezTo>
                <a:cubicBezTo>
                  <a:pt x="455028" y="387850"/>
                  <a:pt x="459306" y="390378"/>
                  <a:pt x="464024" y="391236"/>
                </a:cubicBezTo>
                <a:cubicBezTo>
                  <a:pt x="491689" y="396266"/>
                  <a:pt x="498803" y="393690"/>
                  <a:pt x="523164" y="400334"/>
                </a:cubicBezTo>
                <a:cubicBezTo>
                  <a:pt x="586654" y="417650"/>
                  <a:pt x="517790" y="402899"/>
                  <a:pt x="573206" y="413982"/>
                </a:cubicBezTo>
                <a:cubicBezTo>
                  <a:pt x="580788" y="417015"/>
                  <a:pt x="587926" y="421576"/>
                  <a:pt x="595952" y="423081"/>
                </a:cubicBezTo>
                <a:cubicBezTo>
                  <a:pt x="642001" y="431715"/>
                  <a:pt x="675079" y="425919"/>
                  <a:pt x="723331" y="423081"/>
                </a:cubicBezTo>
                <a:cubicBezTo>
                  <a:pt x="727880" y="421564"/>
                  <a:pt x="732571" y="420420"/>
                  <a:pt x="736979" y="418531"/>
                </a:cubicBezTo>
                <a:cubicBezTo>
                  <a:pt x="743212" y="415860"/>
                  <a:pt x="748826" y="411814"/>
                  <a:pt x="755176" y="409433"/>
                </a:cubicBezTo>
                <a:cubicBezTo>
                  <a:pt x="761030" y="407238"/>
                  <a:pt x="767307" y="406400"/>
                  <a:pt x="773373" y="404884"/>
                </a:cubicBezTo>
                <a:cubicBezTo>
                  <a:pt x="795027" y="390448"/>
                  <a:pt x="778511" y="399248"/>
                  <a:pt x="805218" y="391236"/>
                </a:cubicBezTo>
                <a:cubicBezTo>
                  <a:pt x="814404" y="388480"/>
                  <a:pt x="823415" y="385170"/>
                  <a:pt x="832513" y="382137"/>
                </a:cubicBezTo>
                <a:cubicBezTo>
                  <a:pt x="837062" y="380621"/>
                  <a:pt x="841431" y="378376"/>
                  <a:pt x="846161" y="377588"/>
                </a:cubicBezTo>
                <a:lnTo>
                  <a:pt x="873457" y="373039"/>
                </a:lnTo>
                <a:cubicBezTo>
                  <a:pt x="922379" y="356731"/>
                  <a:pt x="891183" y="364578"/>
                  <a:pt x="968991" y="359391"/>
                </a:cubicBezTo>
                <a:lnTo>
                  <a:pt x="996286" y="350293"/>
                </a:lnTo>
                <a:cubicBezTo>
                  <a:pt x="1048810" y="332785"/>
                  <a:pt x="1005080" y="345923"/>
                  <a:pt x="1132764" y="341194"/>
                </a:cubicBezTo>
                <a:cubicBezTo>
                  <a:pt x="1141863" y="339678"/>
                  <a:pt x="1151055" y="338646"/>
                  <a:pt x="1160060" y="336645"/>
                </a:cubicBezTo>
                <a:cubicBezTo>
                  <a:pt x="1164741" y="335605"/>
                  <a:pt x="1168919" y="332362"/>
                  <a:pt x="1173707" y="332096"/>
                </a:cubicBezTo>
                <a:cubicBezTo>
                  <a:pt x="1250985" y="327803"/>
                  <a:pt x="1328389" y="326219"/>
                  <a:pt x="1405719" y="322997"/>
                </a:cubicBezTo>
                <a:lnTo>
                  <a:pt x="1501254" y="318448"/>
                </a:lnTo>
                <a:cubicBezTo>
                  <a:pt x="1505803" y="316932"/>
                  <a:pt x="1510249" y="315062"/>
                  <a:pt x="1514901" y="313899"/>
                </a:cubicBezTo>
                <a:cubicBezTo>
                  <a:pt x="1548504" y="305498"/>
                  <a:pt x="1563830" y="308035"/>
                  <a:pt x="1605886" y="304800"/>
                </a:cubicBezTo>
                <a:cubicBezTo>
                  <a:pt x="1728584" y="295362"/>
                  <a:pt x="1561274" y="303757"/>
                  <a:pt x="1778758" y="295702"/>
                </a:cubicBezTo>
                <a:cubicBezTo>
                  <a:pt x="1784824" y="294185"/>
                  <a:pt x="1790943" y="292870"/>
                  <a:pt x="1796955" y="291152"/>
                </a:cubicBezTo>
                <a:cubicBezTo>
                  <a:pt x="1801566" y="289835"/>
                  <a:pt x="1805808" y="286603"/>
                  <a:pt x="1810603" y="286603"/>
                </a:cubicBezTo>
                <a:cubicBezTo>
                  <a:pt x="1851574" y="286603"/>
                  <a:pt x="1892490" y="289636"/>
                  <a:pt x="1933433" y="291152"/>
                </a:cubicBezTo>
                <a:lnTo>
                  <a:pt x="1956179" y="295702"/>
                </a:lnTo>
              </a:path>
            </a:pathLst>
          </a:custGeom>
          <a:noFill/>
          <a:ln>
            <a:solidFill>
              <a:srgbClr val="FFFF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4" name="Picture 3"/>
          <p:cNvPicPr>
            <a:picLocks noChangeAspect="1"/>
          </p:cNvPicPr>
          <p:nvPr/>
        </p:nvPicPr>
        <p:blipFill>
          <a:blip r:embed="rId4"/>
          <a:stretch>
            <a:fillRect/>
          </a:stretch>
        </p:blipFill>
        <p:spPr>
          <a:xfrm>
            <a:off x="7571096" y="6396587"/>
            <a:ext cx="1572904" cy="493819"/>
          </a:xfrm>
          <a:prstGeom prst="rect">
            <a:avLst/>
          </a:prstGeom>
        </p:spPr>
      </p:pic>
    </p:spTree>
    <p:extLst>
      <p:ext uri="{BB962C8B-B14F-4D97-AF65-F5344CB8AC3E}">
        <p14:creationId xmlns:p14="http://schemas.microsoft.com/office/powerpoint/2010/main" val="668455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believe conclusions?</a:t>
            </a:r>
          </a:p>
        </p:txBody>
      </p:sp>
      <p:sp>
        <p:nvSpPr>
          <p:cNvPr id="3" name="Content Placeholder 2"/>
          <p:cNvSpPr>
            <a:spLocks noGrp="1"/>
          </p:cNvSpPr>
          <p:nvPr>
            <p:ph idx="1"/>
          </p:nvPr>
        </p:nvSpPr>
        <p:spPr/>
        <p:txBody>
          <a:bodyPr>
            <a:normAutofit/>
          </a:bodyPr>
          <a:lstStyle/>
          <a:p>
            <a:r>
              <a:rPr lang="en-US" dirty="0"/>
              <a:t>Children randomly assigned to the treatment group from ages 0 to 5 enjoyed better physical health in their mid 30s, with markers suggesting better future health </a:t>
            </a:r>
          </a:p>
          <a:p>
            <a:r>
              <a:rPr lang="en-US" dirty="0"/>
              <a:t>Highlights importance of intervening in the early years, suggests that early childhood programs can contribute to improving adult American health</a:t>
            </a:r>
          </a:p>
        </p:txBody>
      </p:sp>
      <p:pic>
        <p:nvPicPr>
          <p:cNvPr id="4" name="Picture 3"/>
          <p:cNvPicPr>
            <a:picLocks noChangeAspect="1"/>
          </p:cNvPicPr>
          <p:nvPr/>
        </p:nvPicPr>
        <p:blipFill>
          <a:blip r:embed="rId3"/>
          <a:stretch>
            <a:fillRect/>
          </a:stretch>
        </p:blipFill>
        <p:spPr>
          <a:xfrm>
            <a:off x="7571096" y="6395496"/>
            <a:ext cx="1572904" cy="493819"/>
          </a:xfrm>
          <a:prstGeom prst="rect">
            <a:avLst/>
          </a:prstGeom>
        </p:spPr>
      </p:pic>
    </p:spTree>
    <p:extLst>
      <p:ext uri="{BB962C8B-B14F-4D97-AF65-F5344CB8AC3E}">
        <p14:creationId xmlns:p14="http://schemas.microsoft.com/office/powerpoint/2010/main" val="498882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533400" y="2438400"/>
            <a:ext cx="8121794" cy="2971800"/>
          </a:xfrm>
          <a:prstGeom prst="rect">
            <a:avLst/>
          </a:prstGeom>
        </p:spPr>
      </p:pic>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306936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a:t>
            </a:r>
          </a:p>
        </p:txBody>
      </p:sp>
      <p:sp>
        <p:nvSpPr>
          <p:cNvPr id="3" name="Content Placeholder 2"/>
          <p:cNvSpPr>
            <a:spLocks noGrp="1"/>
          </p:cNvSpPr>
          <p:nvPr>
            <p:ph idx="1"/>
          </p:nvPr>
        </p:nvSpPr>
        <p:spPr/>
        <p:txBody>
          <a:bodyPr>
            <a:normAutofit/>
          </a:bodyPr>
          <a:lstStyle/>
          <a:p>
            <a:r>
              <a:rPr lang="en-US" dirty="0"/>
              <a:t>Extend previous research by examining the links between routine early child-care experiences and adolescent functioning in a large and economically diverse sample</a:t>
            </a:r>
          </a:p>
          <a:p>
            <a:r>
              <a:rPr lang="en-US" dirty="0"/>
              <a:t>Early child-care is thought of two ways:</a:t>
            </a:r>
          </a:p>
          <a:p>
            <a:pPr lvl="1"/>
            <a:r>
              <a:rPr lang="en-US" dirty="0"/>
              <a:t>Early child-care is associated with poorer social outcomes </a:t>
            </a:r>
          </a:p>
          <a:p>
            <a:pPr lvl="1"/>
            <a:r>
              <a:rPr lang="en-US" dirty="0"/>
              <a:t>Early child-care promotes social and academic skills before entry to kindergarten</a:t>
            </a:r>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2157134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idx="1"/>
          </p:nvPr>
        </p:nvSpPr>
        <p:spPr/>
        <p:txBody>
          <a:bodyPr>
            <a:normAutofit lnSpcReduction="10000"/>
          </a:bodyPr>
          <a:lstStyle/>
          <a:p>
            <a:r>
              <a:rPr lang="en-US" dirty="0"/>
              <a:t>1,364 families were randomly selected from the National Institute of Child and Human Development Study of Early Child Care and Youth Development (NICHD SECCYD)</a:t>
            </a:r>
          </a:p>
          <a:p>
            <a:r>
              <a:rPr lang="en-US" dirty="0"/>
              <a:t>Demographics:</a:t>
            </a:r>
          </a:p>
          <a:p>
            <a:pPr lvl="1"/>
            <a:r>
              <a:rPr lang="en-US" dirty="0"/>
              <a:t>26% of the mothers had no more than a high school education</a:t>
            </a:r>
          </a:p>
          <a:p>
            <a:pPr lvl="1"/>
            <a:r>
              <a:rPr lang="en-US" dirty="0"/>
              <a:t>21% of families had incomes no greater than 200% of the poverty level</a:t>
            </a:r>
          </a:p>
          <a:p>
            <a:pPr lvl="1"/>
            <a:r>
              <a:rPr lang="en-US" dirty="0"/>
              <a:t>22% were a minority </a:t>
            </a:r>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2690821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graphicFrame>
        <p:nvGraphicFramePr>
          <p:cNvPr id="10" name="Table 9"/>
          <p:cNvGraphicFramePr>
            <a:graphicFrameLocks noGrp="1"/>
          </p:cNvGraphicFramePr>
          <p:nvPr/>
        </p:nvGraphicFramePr>
        <p:xfrm>
          <a:off x="990600" y="1457629"/>
          <a:ext cx="7467600" cy="5425771"/>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310366">
                <a:tc>
                  <a:txBody>
                    <a:bodyPr/>
                    <a:lstStyle/>
                    <a:p>
                      <a:r>
                        <a:rPr lang="en-US" sz="1400" dirty="0"/>
                        <a:t>Construct</a:t>
                      </a:r>
                    </a:p>
                  </a:txBody>
                  <a:tcPr/>
                </a:tc>
                <a:tc>
                  <a:txBody>
                    <a:bodyPr/>
                    <a:lstStyle/>
                    <a:p>
                      <a:r>
                        <a:rPr lang="en-US" sz="1400" dirty="0"/>
                        <a:t>Measure</a:t>
                      </a:r>
                    </a:p>
                  </a:txBody>
                  <a:tcPr/>
                </a:tc>
                <a:tc>
                  <a:txBody>
                    <a:bodyPr/>
                    <a:lstStyle/>
                    <a:p>
                      <a:r>
                        <a:rPr lang="en-US" sz="1400" dirty="0"/>
                        <a:t>Time Points</a:t>
                      </a:r>
                    </a:p>
                  </a:txBody>
                  <a:tcPr/>
                </a:tc>
                <a:extLst>
                  <a:ext uri="{0D108BD9-81ED-4DB2-BD59-A6C34878D82A}">
                    <a16:rowId xmlns:a16="http://schemas.microsoft.com/office/drawing/2014/main" val="10000"/>
                  </a:ext>
                </a:extLst>
              </a:tr>
              <a:tr h="1111019">
                <a:tc>
                  <a:txBody>
                    <a:bodyPr/>
                    <a:lstStyle/>
                    <a:p>
                      <a:r>
                        <a:rPr lang="en-US" sz="1400" dirty="0"/>
                        <a:t>Child-care</a:t>
                      </a:r>
                      <a:r>
                        <a:rPr lang="en-US" sz="1400" baseline="0" dirty="0"/>
                        <a:t> type (type of child care arrangement: home-based care, father care, grandparent care)</a:t>
                      </a:r>
                    </a:p>
                  </a:txBody>
                  <a:tcPr/>
                </a:tc>
                <a:tc>
                  <a:txBody>
                    <a:bodyPr/>
                    <a:lstStyle/>
                    <a:p>
                      <a:r>
                        <a:rPr lang="en-US" sz="1400" dirty="0"/>
                        <a:t>Telephone and personal interviews with t</a:t>
                      </a:r>
                      <a:r>
                        <a:rPr lang="en-US" sz="1400" baseline="0" dirty="0"/>
                        <a:t>he mother</a:t>
                      </a:r>
                      <a:endParaRPr lang="en-US" sz="1400" dirty="0"/>
                    </a:p>
                  </a:txBody>
                  <a:tcPr/>
                </a:tc>
                <a:tc>
                  <a:txBody>
                    <a:bodyPr/>
                    <a:lstStyle/>
                    <a:p>
                      <a:r>
                        <a:rPr lang="en-US" sz="1400" dirty="0"/>
                        <a:t>Every</a:t>
                      </a:r>
                      <a:r>
                        <a:rPr lang="en-US" sz="1400" baseline="0" dirty="0"/>
                        <a:t> 3 months until the child reached 36 months and every 4 months until the child was 54 months</a:t>
                      </a:r>
                      <a:endParaRPr lang="en-US" sz="1400" dirty="0"/>
                    </a:p>
                    <a:p>
                      <a:endParaRPr lang="en-US" sz="1400" dirty="0"/>
                    </a:p>
                  </a:txBody>
                  <a:tcPr/>
                </a:tc>
                <a:extLst>
                  <a:ext uri="{0D108BD9-81ED-4DB2-BD59-A6C34878D82A}">
                    <a16:rowId xmlns:a16="http://schemas.microsoft.com/office/drawing/2014/main" val="10001"/>
                  </a:ext>
                </a:extLst>
              </a:tr>
              <a:tr h="775915">
                <a:tc>
                  <a:txBody>
                    <a:bodyPr/>
                    <a:lstStyle/>
                    <a:p>
                      <a:r>
                        <a:rPr lang="en-US" sz="1400" dirty="0"/>
                        <a:t>Child-care hours</a:t>
                      </a:r>
                    </a:p>
                  </a:txBody>
                  <a:tcPr/>
                </a:tc>
                <a:tc>
                  <a:txBody>
                    <a:bodyPr/>
                    <a:lstStyle/>
                    <a:p>
                      <a:r>
                        <a:rPr lang="en-US" sz="1400" dirty="0"/>
                        <a:t>Amount</a:t>
                      </a:r>
                      <a:r>
                        <a:rPr lang="en-US" sz="1400" baseline="0" dirty="0"/>
                        <a:t> of hours per week child was in non-maternal care</a:t>
                      </a:r>
                      <a:endParaRPr lang="en-US" sz="1400" dirty="0"/>
                    </a:p>
                  </a:txBody>
                  <a:tcPr/>
                </a:tc>
                <a:tc>
                  <a:txBody>
                    <a:bodyPr/>
                    <a:lstStyle/>
                    <a:p>
                      <a:r>
                        <a:rPr lang="en-US" sz="1400" dirty="0"/>
                        <a:t>6, 15, 24 ,36, and 54 months</a:t>
                      </a:r>
                    </a:p>
                    <a:p>
                      <a:endParaRPr lang="en-US" sz="1400" dirty="0"/>
                    </a:p>
                  </a:txBody>
                  <a:tcPr/>
                </a:tc>
                <a:extLst>
                  <a:ext uri="{0D108BD9-81ED-4DB2-BD59-A6C34878D82A}">
                    <a16:rowId xmlns:a16="http://schemas.microsoft.com/office/drawing/2014/main" val="10002"/>
                  </a:ext>
                </a:extLst>
              </a:tr>
              <a:tr h="775915">
                <a:tc>
                  <a:txBody>
                    <a:bodyPr/>
                    <a:lstStyle/>
                    <a:p>
                      <a:r>
                        <a:rPr lang="en-US" sz="1400" dirty="0"/>
                        <a:t>Child-care quality</a:t>
                      </a:r>
                    </a:p>
                  </a:txBody>
                  <a:tcPr/>
                </a:tc>
                <a:tc>
                  <a:txBody>
                    <a:bodyPr/>
                    <a:lstStyle/>
                    <a:p>
                      <a:r>
                        <a:rPr lang="en-US" sz="1400" dirty="0"/>
                        <a:t>Observational</a:t>
                      </a:r>
                      <a:r>
                        <a:rPr lang="en-US" sz="1400" baseline="0" dirty="0"/>
                        <a:t> Record of Caregiving Environment (ORCE)</a:t>
                      </a:r>
                      <a:endParaRPr lang="en-US" sz="1400" dirty="0"/>
                    </a:p>
                  </a:txBody>
                  <a:tcPr/>
                </a:tc>
                <a:tc>
                  <a:txBody>
                    <a:bodyPr/>
                    <a:lstStyle/>
                    <a:p>
                      <a:r>
                        <a:rPr lang="en-US" sz="1400" dirty="0"/>
                        <a:t>6, 15, 24 ,36, and 54 months</a:t>
                      </a:r>
                    </a:p>
                  </a:txBody>
                  <a:tcPr/>
                </a:tc>
                <a:extLst>
                  <a:ext uri="{0D108BD9-81ED-4DB2-BD59-A6C34878D82A}">
                    <a16:rowId xmlns:a16="http://schemas.microsoft.com/office/drawing/2014/main" val="10003"/>
                  </a:ext>
                </a:extLst>
              </a:tr>
              <a:tr h="775915">
                <a:tc>
                  <a:txBody>
                    <a:bodyPr/>
                    <a:lstStyle/>
                    <a:p>
                      <a:r>
                        <a:rPr lang="en-US" sz="1400" dirty="0"/>
                        <a:t>Cognitive-academic</a:t>
                      </a:r>
                      <a:r>
                        <a:rPr lang="en-US" sz="1400" baseline="0" dirty="0"/>
                        <a:t> achievement</a:t>
                      </a:r>
                      <a:endParaRPr lang="en-US" sz="1400" dirty="0"/>
                    </a:p>
                  </a:txBody>
                  <a:tcPr/>
                </a:tc>
                <a:tc>
                  <a:txBody>
                    <a:bodyPr/>
                    <a:lstStyle/>
                    <a:p>
                      <a:r>
                        <a:rPr lang="en-US" sz="1400" dirty="0"/>
                        <a:t>Woodcock-Johnson Psycho-Educational</a:t>
                      </a:r>
                      <a:r>
                        <a:rPr lang="en-US" sz="1400" baseline="0" dirty="0"/>
                        <a:t> Battery Revised</a:t>
                      </a:r>
                      <a:endParaRPr lang="en-US" sz="1400" dirty="0"/>
                    </a:p>
                  </a:txBody>
                  <a:tcPr/>
                </a:tc>
                <a:tc>
                  <a:txBody>
                    <a:bodyPr/>
                    <a:lstStyle/>
                    <a:p>
                      <a:r>
                        <a:rPr lang="en-US" sz="1400" dirty="0"/>
                        <a:t>54 months, 1</a:t>
                      </a:r>
                      <a:r>
                        <a:rPr lang="en-US" sz="1400" baseline="30000" dirty="0"/>
                        <a:t>st</a:t>
                      </a:r>
                      <a:r>
                        <a:rPr lang="en-US" sz="1400" dirty="0"/>
                        <a:t> Grade, 3</a:t>
                      </a:r>
                      <a:r>
                        <a:rPr lang="en-US" sz="1400" baseline="30000" dirty="0"/>
                        <a:t>rd</a:t>
                      </a:r>
                      <a:r>
                        <a:rPr lang="en-US" sz="1400" dirty="0"/>
                        <a:t> Grade, 5</a:t>
                      </a:r>
                      <a:r>
                        <a:rPr lang="en-US" sz="1400" baseline="30000" dirty="0"/>
                        <a:t>th</a:t>
                      </a:r>
                      <a:r>
                        <a:rPr lang="en-US" sz="1400" dirty="0"/>
                        <a:t> Grade, Age</a:t>
                      </a:r>
                      <a:r>
                        <a:rPr lang="en-US" sz="1400" baseline="0" dirty="0"/>
                        <a:t> 15</a:t>
                      </a:r>
                      <a:endParaRPr lang="en-US" sz="1400" dirty="0"/>
                    </a:p>
                  </a:txBody>
                  <a:tcPr/>
                </a:tc>
                <a:extLst>
                  <a:ext uri="{0D108BD9-81ED-4DB2-BD59-A6C34878D82A}">
                    <a16:rowId xmlns:a16="http://schemas.microsoft.com/office/drawing/2014/main" val="10004"/>
                  </a:ext>
                </a:extLst>
              </a:tr>
              <a:tr h="543139">
                <a:tc>
                  <a:txBody>
                    <a:bodyPr/>
                    <a:lstStyle/>
                    <a:p>
                      <a:r>
                        <a:rPr lang="en-US" sz="1400" dirty="0"/>
                        <a:t>Risk Taking</a:t>
                      </a:r>
                    </a:p>
                  </a:txBody>
                  <a:tcPr/>
                </a:tc>
                <a:tc>
                  <a:txBody>
                    <a:bodyPr/>
                    <a:lstStyle/>
                    <a:p>
                      <a:r>
                        <a:rPr lang="en-US" sz="1400" baseline="0" dirty="0"/>
                        <a:t>Audio computer-assisted self-interview</a:t>
                      </a:r>
                      <a:endParaRPr lang="en-US" sz="1400" dirty="0"/>
                    </a:p>
                  </a:txBody>
                  <a:tcPr/>
                </a:tc>
                <a:tc>
                  <a:txBody>
                    <a:bodyPr/>
                    <a:lstStyle/>
                    <a:p>
                      <a:r>
                        <a:rPr lang="en-US" sz="1400" dirty="0"/>
                        <a:t>Age 15</a:t>
                      </a:r>
                    </a:p>
                  </a:txBody>
                  <a:tcPr/>
                </a:tc>
                <a:extLst>
                  <a:ext uri="{0D108BD9-81ED-4DB2-BD59-A6C34878D82A}">
                    <a16:rowId xmlns:a16="http://schemas.microsoft.com/office/drawing/2014/main" val="10005"/>
                  </a:ext>
                </a:extLst>
              </a:tr>
              <a:tr h="310366">
                <a:tc>
                  <a:txBody>
                    <a:bodyPr/>
                    <a:lstStyle/>
                    <a:p>
                      <a:r>
                        <a:rPr lang="en-US" sz="1400" dirty="0"/>
                        <a:t>Impulsivity</a:t>
                      </a:r>
                    </a:p>
                  </a:txBody>
                  <a:tcPr/>
                </a:tc>
                <a:tc>
                  <a:txBody>
                    <a:bodyPr/>
                    <a:lstStyle/>
                    <a:p>
                      <a:r>
                        <a:rPr lang="en-US" sz="1400" dirty="0"/>
                        <a:t>Questionnaire</a:t>
                      </a:r>
                    </a:p>
                  </a:txBody>
                  <a:tcPr/>
                </a:tc>
                <a:tc>
                  <a:txBody>
                    <a:bodyPr/>
                    <a:lstStyle/>
                    <a:p>
                      <a:r>
                        <a:rPr lang="en-US" sz="1400" dirty="0"/>
                        <a:t>Age 15</a:t>
                      </a:r>
                    </a:p>
                  </a:txBody>
                  <a:tcPr/>
                </a:tc>
                <a:extLst>
                  <a:ext uri="{0D108BD9-81ED-4DB2-BD59-A6C34878D82A}">
                    <a16:rowId xmlns:a16="http://schemas.microsoft.com/office/drawing/2014/main" val="10006"/>
                  </a:ext>
                </a:extLst>
              </a:tr>
              <a:tr h="775915">
                <a:tc>
                  <a:txBody>
                    <a:bodyPr/>
                    <a:lstStyle/>
                    <a:p>
                      <a:r>
                        <a:rPr lang="en-US" sz="1400" dirty="0"/>
                        <a:t>Externalizing Problems</a:t>
                      </a:r>
                    </a:p>
                  </a:txBody>
                  <a:tcPr/>
                </a:tc>
                <a:tc>
                  <a:txBody>
                    <a:bodyPr/>
                    <a:lstStyle/>
                    <a:p>
                      <a:r>
                        <a:rPr lang="en-US" sz="1400" dirty="0"/>
                        <a:t>Teacher Report or</a:t>
                      </a:r>
                      <a:r>
                        <a:rPr lang="en-US" sz="1400" baseline="0" dirty="0"/>
                        <a:t> </a:t>
                      </a:r>
                      <a:r>
                        <a:rPr lang="en-US" sz="1400" dirty="0"/>
                        <a:t>Youth</a:t>
                      </a:r>
                      <a:r>
                        <a:rPr lang="en-US" sz="1400" baseline="0" dirty="0"/>
                        <a:t> Self-Report</a:t>
                      </a:r>
                      <a:endParaRPr lang="en-US" sz="1400" dirty="0"/>
                    </a:p>
                  </a:txBody>
                  <a:tcPr/>
                </a:tc>
                <a:tc>
                  <a:txBody>
                    <a:bodyPr/>
                    <a:lstStyle/>
                    <a:p>
                      <a:r>
                        <a:rPr lang="en-US" sz="1400" dirty="0"/>
                        <a:t>54 months,</a:t>
                      </a:r>
                      <a:r>
                        <a:rPr lang="en-US" sz="1400" baseline="0" dirty="0"/>
                        <a:t> 1</a:t>
                      </a:r>
                      <a:r>
                        <a:rPr lang="en-US" sz="1400" baseline="30000" dirty="0"/>
                        <a:t>st</a:t>
                      </a:r>
                      <a:r>
                        <a:rPr lang="en-US" sz="1400" baseline="0" dirty="0"/>
                        <a:t> Grade, 3</a:t>
                      </a:r>
                      <a:r>
                        <a:rPr lang="en-US" sz="1400" baseline="30000" dirty="0"/>
                        <a:t>rd</a:t>
                      </a:r>
                      <a:r>
                        <a:rPr lang="en-US" sz="1400" baseline="0" dirty="0"/>
                        <a:t> Grade, 5</a:t>
                      </a:r>
                      <a:r>
                        <a:rPr lang="en-US" sz="1400" baseline="30000" dirty="0"/>
                        <a:t>th</a:t>
                      </a:r>
                      <a:r>
                        <a:rPr lang="en-US" sz="1400" baseline="0" dirty="0"/>
                        <a:t> Grade, &amp; </a:t>
                      </a:r>
                      <a:r>
                        <a:rPr lang="en-US" sz="1400" dirty="0"/>
                        <a:t>Age 15 (YSR)</a:t>
                      </a:r>
                    </a:p>
                  </a:txBody>
                  <a:tcPr/>
                </a:tc>
                <a:extLst>
                  <a:ext uri="{0D108BD9-81ED-4DB2-BD59-A6C34878D82A}">
                    <a16:rowId xmlns:a16="http://schemas.microsoft.com/office/drawing/2014/main" val="10007"/>
                  </a:ext>
                </a:extLst>
              </a:tr>
            </a:tbl>
          </a:graphicData>
        </a:graphic>
      </p:graphicFrame>
      <p:sp>
        <p:nvSpPr>
          <p:cNvPr id="12" name="Footer Placeholder 11"/>
          <p:cNvSpPr>
            <a:spLocks noGrp="1"/>
          </p:cNvSpPr>
          <p:nvPr>
            <p:ph type="ftr" sz="quarter" idx="11"/>
          </p:nvPr>
        </p:nvSpPr>
        <p:spPr>
          <a:xfrm>
            <a:off x="76200" y="6583680"/>
            <a:ext cx="5507719" cy="274320"/>
          </a:xfrm>
        </p:spPr>
        <p:txBody>
          <a:bodyPr/>
          <a:lstStyle/>
          <a:p>
            <a:r>
              <a:rPr lang="en-US" dirty="0"/>
              <a:t>Frechette</a:t>
            </a:r>
          </a:p>
        </p:txBody>
      </p:sp>
    </p:spTree>
    <p:extLst>
      <p:ext uri="{BB962C8B-B14F-4D97-AF65-F5344CB8AC3E}">
        <p14:creationId xmlns:p14="http://schemas.microsoft.com/office/powerpoint/2010/main" val="354412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BF5D2661-464C-5B42-AB45-E07A33DF0883}"/>
              </a:ext>
            </a:extLst>
          </p:cNvPr>
          <p:cNvSpPr txBox="1"/>
          <p:nvPr/>
        </p:nvSpPr>
        <p:spPr>
          <a:xfrm>
            <a:off x="460773" y="728250"/>
            <a:ext cx="8683227" cy="584775"/>
          </a:xfrm>
          <a:prstGeom prst="rect">
            <a:avLst/>
          </a:prstGeom>
          <a:noFill/>
        </p:spPr>
        <p:txBody>
          <a:bodyPr wrap="square" rtlCol="0">
            <a:spAutoFit/>
          </a:bodyPr>
          <a:lstStyle/>
          <a:p>
            <a:r>
              <a:rPr lang="en-US" sz="3200" b="1" dirty="0">
                <a:solidFill>
                  <a:schemeClr val="tx2"/>
                </a:solidFill>
                <a:latin typeface="+mj-lt"/>
              </a:rPr>
              <a:t>Reciprocal, longitudinal, peer speech patterns </a:t>
            </a:r>
          </a:p>
        </p:txBody>
      </p:sp>
      <p:grpSp>
        <p:nvGrpSpPr>
          <p:cNvPr id="2" name="Group 1">
            <a:extLst>
              <a:ext uri="{FF2B5EF4-FFF2-40B4-BE49-F238E27FC236}">
                <a16:creationId xmlns:a16="http://schemas.microsoft.com/office/drawing/2014/main" id="{E169C559-F686-5F44-A4D8-83C7274AD72A}"/>
              </a:ext>
            </a:extLst>
          </p:cNvPr>
          <p:cNvGrpSpPr/>
          <p:nvPr/>
        </p:nvGrpSpPr>
        <p:grpSpPr>
          <a:xfrm>
            <a:off x="849635" y="1960244"/>
            <a:ext cx="7436540" cy="4063590"/>
            <a:chOff x="2003727" y="1470658"/>
            <a:chExt cx="9915386" cy="5418120"/>
          </a:xfrm>
        </p:grpSpPr>
        <p:pic>
          <p:nvPicPr>
            <p:cNvPr id="5" name="Picture 4">
              <a:extLst>
                <a:ext uri="{FF2B5EF4-FFF2-40B4-BE49-F238E27FC236}">
                  <a16:creationId xmlns:a16="http://schemas.microsoft.com/office/drawing/2014/main" id="{76663735-837B-8F49-B8A7-0986124AC9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64" b="93651" l="5255" r="96642">
                          <a14:foregroundMark x1="91460" y1="36508" x2="91460" y2="36508"/>
                          <a14:foregroundMark x1="89781" y1="68367" x2="89781" y2="68367"/>
                          <a14:foregroundMark x1="97007" y1="69615" x2="97007" y2="69615"/>
                          <a14:foregroundMark x1="87372" y1="48526" x2="87372" y2="48526"/>
                          <a14:foregroundMark x1="84234" y1="46939" x2="84234" y2="46939"/>
                          <a14:foregroundMark x1="76350" y1="87528" x2="76350" y2="87528"/>
                          <a14:foregroundMark x1="25620" y1="41837" x2="25620" y2="41837"/>
                          <a14:foregroundMark x1="13942" y1="45125" x2="13942" y2="45125"/>
                          <a14:foregroundMark x1="24307" y1="39569" x2="24307" y2="39569"/>
                          <a14:foregroundMark x1="30000" y1="37528" x2="30000" y2="37528"/>
                          <a14:foregroundMark x1="31679" y1="36961" x2="31679" y2="36961"/>
                          <a14:foregroundMark x1="31533" y1="37982" x2="31533" y2="37982"/>
                          <a14:foregroundMark x1="31825" y1="39002" x2="31825" y2="39002"/>
                          <a14:foregroundMark x1="31971" y1="39002" x2="31971" y2="39002"/>
                          <a14:foregroundMark x1="32482" y1="37982" x2="32482" y2="37982"/>
                          <a14:foregroundMark x1="32993" y1="36961" x2="32993" y2="36961"/>
                          <a14:foregroundMark x1="32190" y1="36508" x2="32190" y2="36508"/>
                          <a14:foregroundMark x1="32847" y1="36281" x2="32847" y2="36281"/>
                          <a14:foregroundMark x1="6715" y1="68594" x2="6715" y2="68594"/>
                          <a14:foregroundMark x1="43650" y1="80385" x2="43650" y2="80385"/>
                          <a14:foregroundMark x1="44307" y1="82426" x2="44307" y2="82426"/>
                          <a14:foregroundMark x1="63504" y1="86281" x2="63504" y2="86281"/>
                          <a14:foregroundMark x1="64015" y1="87188" x2="64015" y2="87188"/>
                          <a14:foregroundMark x1="43285" y1="77778" x2="43285" y2="77778"/>
                          <a14:foregroundMark x1="43358" y1="78912" x2="43358" y2="78912"/>
                          <a14:foregroundMark x1="43650" y1="78685" x2="43650" y2="78685"/>
                          <a14:foregroundMark x1="43796" y1="77551" x2="43796" y2="77551"/>
                          <a14:foregroundMark x1="44818" y1="82086" x2="44818" y2="82086"/>
                          <a14:foregroundMark x1="42701" y1="84921" x2="42701" y2="84921"/>
                          <a14:foregroundMark x1="41241" y1="84807" x2="41241" y2="84807"/>
                          <a14:foregroundMark x1="39197" y1="84354" x2="39197" y2="84354"/>
                          <a14:foregroundMark x1="63796" y1="85941" x2="63796" y2="85941"/>
                          <a14:foregroundMark x1="18759" y1="76531" x2="18759" y2="76531"/>
                          <a14:foregroundMark x1="16569" y1="80612" x2="16569" y2="80612"/>
                          <a14:foregroundMark x1="29708" y1="86961" x2="29708" y2="86961"/>
                          <a14:foregroundMark x1="30876" y1="89002" x2="30876" y2="89002"/>
                          <a14:foregroundMark x1="27226" y1="88095" x2="27226" y2="88095"/>
                          <a14:foregroundMark x1="32190" y1="90136" x2="32190" y2="90136"/>
                          <a14:foregroundMark x1="28832" y1="91723" x2="28832" y2="91723"/>
                          <a14:foregroundMark x1="27810" y1="90136" x2="27810" y2="90136"/>
                          <a14:foregroundMark x1="13504" y1="78345" x2="13504" y2="78345"/>
                          <a14:foregroundMark x1="5328" y1="77664" x2="5328" y2="77664"/>
                          <a14:foregroundMark x1="28978" y1="86508" x2="28978" y2="86508"/>
                          <a14:foregroundMark x1="28394" y1="89683" x2="28394" y2="89683"/>
                          <a14:foregroundMark x1="28540" y1="89683" x2="28540" y2="89683"/>
                          <a14:foregroundMark x1="27664" y1="89683" x2="27664" y2="89683"/>
                          <a14:foregroundMark x1="28686" y1="89909" x2="28686" y2="89909"/>
                          <a14:foregroundMark x1="28394" y1="89456" x2="28394" y2="89456"/>
                          <a14:foregroundMark x1="28613" y1="89456" x2="28613" y2="89456"/>
                          <a14:foregroundMark x1="28321" y1="89569" x2="28321" y2="89569"/>
                          <a14:foregroundMark x1="28978" y1="89569" x2="28978" y2="89569"/>
                          <a14:foregroundMark x1="28613" y1="89569" x2="28613" y2="89569"/>
                          <a14:foregroundMark x1="27737" y1="93651" x2="27737" y2="93651"/>
                          <a14:foregroundMark x1="33869" y1="92517" x2="33869" y2="92517"/>
                          <a14:foregroundMark x1="11825" y1="91043" x2="11825" y2="91043"/>
                          <a14:backgroundMark x1="28978" y1="89116" x2="28978" y2="89116"/>
                        </a14:backgroundRemoval>
                      </a14:imgEffect>
                    </a14:imgLayer>
                  </a14:imgProps>
                </a:ext>
              </a:extLst>
            </a:blip>
            <a:srcRect l="5104" t="16872" b="10187"/>
            <a:stretch/>
          </p:blipFill>
          <p:spPr>
            <a:xfrm>
              <a:off x="2044739" y="2045106"/>
              <a:ext cx="2796619" cy="1383894"/>
            </a:xfrm>
            <a:prstGeom prst="rect">
              <a:avLst/>
            </a:prstGeom>
          </p:spPr>
        </p:pic>
        <p:pic>
          <p:nvPicPr>
            <p:cNvPr id="51" name="Picture 50">
              <a:extLst>
                <a:ext uri="{FF2B5EF4-FFF2-40B4-BE49-F238E27FC236}">
                  <a16:creationId xmlns:a16="http://schemas.microsoft.com/office/drawing/2014/main" id="{2DF602DC-B0EA-F34B-8522-963117E0CA59}"/>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9864" b="93651" l="5255" r="96642">
                          <a14:foregroundMark x1="91460" y1="36508" x2="91460" y2="36508"/>
                          <a14:foregroundMark x1="89781" y1="68367" x2="89781" y2="68367"/>
                          <a14:foregroundMark x1="97007" y1="69615" x2="97007" y2="69615"/>
                          <a14:foregroundMark x1="87372" y1="48526" x2="87372" y2="48526"/>
                          <a14:foregroundMark x1="84234" y1="46939" x2="84234" y2="46939"/>
                          <a14:foregroundMark x1="76350" y1="87528" x2="76350" y2="87528"/>
                          <a14:foregroundMark x1="25620" y1="41837" x2="25620" y2="41837"/>
                          <a14:foregroundMark x1="13942" y1="45125" x2="13942" y2="45125"/>
                          <a14:foregroundMark x1="24307" y1="39569" x2="24307" y2="39569"/>
                          <a14:foregroundMark x1="30000" y1="37528" x2="30000" y2="37528"/>
                          <a14:foregroundMark x1="31679" y1="36961" x2="31679" y2="36961"/>
                          <a14:foregroundMark x1="31533" y1="37982" x2="31533" y2="37982"/>
                          <a14:foregroundMark x1="31825" y1="39002" x2="31825" y2="39002"/>
                          <a14:foregroundMark x1="31971" y1="39002" x2="31971" y2="39002"/>
                          <a14:foregroundMark x1="32482" y1="37982" x2="32482" y2="37982"/>
                          <a14:foregroundMark x1="32993" y1="36961" x2="32993" y2="36961"/>
                          <a14:foregroundMark x1="32190" y1="36508" x2="32190" y2="36508"/>
                          <a14:foregroundMark x1="32847" y1="36281" x2="32847" y2="36281"/>
                          <a14:foregroundMark x1="6715" y1="68594" x2="6715" y2="68594"/>
                          <a14:foregroundMark x1="43650" y1="80385" x2="43650" y2="80385"/>
                          <a14:foregroundMark x1="44307" y1="82426" x2="44307" y2="82426"/>
                          <a14:foregroundMark x1="63504" y1="86281" x2="63504" y2="86281"/>
                          <a14:foregroundMark x1="64015" y1="87188" x2="64015" y2="87188"/>
                          <a14:foregroundMark x1="43285" y1="77778" x2="43285" y2="77778"/>
                          <a14:foregroundMark x1="43358" y1="78912" x2="43358" y2="78912"/>
                          <a14:foregroundMark x1="43650" y1="78685" x2="43650" y2="78685"/>
                          <a14:foregroundMark x1="43796" y1="77551" x2="43796" y2="77551"/>
                          <a14:foregroundMark x1="44818" y1="82086" x2="44818" y2="82086"/>
                          <a14:foregroundMark x1="42701" y1="84921" x2="42701" y2="84921"/>
                          <a14:foregroundMark x1="41241" y1="84807" x2="41241" y2="84807"/>
                          <a14:foregroundMark x1="39197" y1="84354" x2="39197" y2="84354"/>
                          <a14:foregroundMark x1="63796" y1="85941" x2="63796" y2="85941"/>
                          <a14:foregroundMark x1="18759" y1="76531" x2="18759" y2="76531"/>
                          <a14:foregroundMark x1="16569" y1="80612" x2="16569" y2="80612"/>
                          <a14:foregroundMark x1="29708" y1="86961" x2="29708" y2="86961"/>
                          <a14:foregroundMark x1="30876" y1="89002" x2="30876" y2="89002"/>
                          <a14:foregroundMark x1="27226" y1="88095" x2="27226" y2="88095"/>
                          <a14:foregroundMark x1="32190" y1="90136" x2="32190" y2="90136"/>
                          <a14:foregroundMark x1="28832" y1="91723" x2="28832" y2="91723"/>
                          <a14:foregroundMark x1="27810" y1="90136" x2="27810" y2="90136"/>
                          <a14:foregroundMark x1="13504" y1="78345" x2="13504" y2="78345"/>
                          <a14:foregroundMark x1="5328" y1="77664" x2="5328" y2="77664"/>
                          <a14:foregroundMark x1="28978" y1="86508" x2="28978" y2="86508"/>
                          <a14:foregroundMark x1="28394" y1="89683" x2="28394" y2="89683"/>
                          <a14:foregroundMark x1="28540" y1="89683" x2="28540" y2="89683"/>
                          <a14:foregroundMark x1="27664" y1="89683" x2="27664" y2="89683"/>
                          <a14:foregroundMark x1="28686" y1="89909" x2="28686" y2="89909"/>
                          <a14:foregroundMark x1="28394" y1="89456" x2="28394" y2="89456"/>
                          <a14:foregroundMark x1="28613" y1="89456" x2="28613" y2="89456"/>
                          <a14:foregroundMark x1="28321" y1="89569" x2="28321" y2="89569"/>
                          <a14:foregroundMark x1="28978" y1="89569" x2="28978" y2="89569"/>
                          <a14:foregroundMark x1="28613" y1="89569" x2="28613" y2="89569"/>
                          <a14:foregroundMark x1="27737" y1="93651" x2="27737" y2="93651"/>
                          <a14:foregroundMark x1="33869" y1="92517" x2="33869" y2="92517"/>
                          <a14:foregroundMark x1="11825" y1="91043" x2="11825" y2="91043"/>
                          <a14:backgroundMark x1="28978" y1="89116" x2="28978" y2="89116"/>
                        </a14:backgroundRemoval>
                      </a14:imgEffect>
                    </a14:imgLayer>
                  </a14:imgProps>
                </a:ext>
              </a:extLst>
            </a:blip>
            <a:srcRect l="5104" t="16872" b="10187"/>
            <a:stretch/>
          </p:blipFill>
          <p:spPr>
            <a:xfrm flipH="1">
              <a:off x="2044738" y="4552983"/>
              <a:ext cx="2796619" cy="1383894"/>
            </a:xfrm>
            <a:prstGeom prst="rect">
              <a:avLst/>
            </a:prstGeom>
          </p:spPr>
        </p:pic>
        <p:pic>
          <p:nvPicPr>
            <p:cNvPr id="52" name="Picture 51">
              <a:extLst>
                <a:ext uri="{FF2B5EF4-FFF2-40B4-BE49-F238E27FC236}">
                  <a16:creationId xmlns:a16="http://schemas.microsoft.com/office/drawing/2014/main" id="{4A8D2AB5-281A-764F-96E7-06813FBC4FE9}"/>
                </a:ext>
              </a:extLst>
            </p:cNvPr>
            <p:cNvPicPr>
              <a:picLocks noChangeAspect="1"/>
            </p:cNvPicPr>
            <p:nvPr/>
          </p:nvPicPr>
          <p:blipFill rotWithShape="1">
            <a:blip r:embed="rId3">
              <a:extLst>
                <a:ext uri="{BEBA8EAE-BF5A-486C-A8C5-ECC9F3942E4B}">
                  <a14:imgProps xmlns:a14="http://schemas.microsoft.com/office/drawing/2010/main">
                    <a14:imgLayer r:embed="rId6">
                      <a14:imgEffect>
                        <a14:backgroundRemoval t="9864" b="93651" l="5255" r="96642">
                          <a14:foregroundMark x1="91460" y1="36508" x2="91460" y2="36508"/>
                          <a14:foregroundMark x1="89781" y1="68367" x2="89781" y2="68367"/>
                          <a14:foregroundMark x1="97007" y1="69615" x2="97007" y2="69615"/>
                          <a14:foregroundMark x1="87372" y1="48526" x2="87372" y2="48526"/>
                          <a14:foregroundMark x1="84234" y1="46939" x2="84234" y2="46939"/>
                          <a14:foregroundMark x1="76350" y1="87528" x2="76350" y2="87528"/>
                          <a14:foregroundMark x1="25620" y1="41837" x2="25620" y2="41837"/>
                          <a14:foregroundMark x1="13942" y1="45125" x2="13942" y2="45125"/>
                          <a14:foregroundMark x1="24307" y1="39569" x2="24307" y2="39569"/>
                          <a14:foregroundMark x1="30000" y1="37528" x2="30000" y2="37528"/>
                          <a14:foregroundMark x1="31679" y1="36961" x2="31679" y2="36961"/>
                          <a14:foregroundMark x1="31533" y1="37982" x2="31533" y2="37982"/>
                          <a14:foregroundMark x1="31825" y1="39002" x2="31825" y2="39002"/>
                          <a14:foregroundMark x1="31971" y1="39002" x2="31971" y2="39002"/>
                          <a14:foregroundMark x1="32482" y1="37982" x2="32482" y2="37982"/>
                          <a14:foregroundMark x1="32993" y1="36961" x2="32993" y2="36961"/>
                          <a14:foregroundMark x1="32190" y1="36508" x2="32190" y2="36508"/>
                          <a14:foregroundMark x1="32847" y1="36281" x2="32847" y2="36281"/>
                          <a14:foregroundMark x1="6715" y1="68594" x2="6715" y2="68594"/>
                          <a14:foregroundMark x1="43650" y1="80385" x2="43650" y2="80385"/>
                          <a14:foregroundMark x1="44307" y1="82426" x2="44307" y2="82426"/>
                          <a14:foregroundMark x1="63504" y1="86281" x2="63504" y2="86281"/>
                          <a14:foregroundMark x1="64015" y1="87188" x2="64015" y2="87188"/>
                          <a14:foregroundMark x1="43285" y1="77778" x2="43285" y2="77778"/>
                          <a14:foregroundMark x1="43358" y1="78912" x2="43358" y2="78912"/>
                          <a14:foregroundMark x1="43650" y1="78685" x2="43650" y2="78685"/>
                          <a14:foregroundMark x1="43796" y1="77551" x2="43796" y2="77551"/>
                          <a14:foregroundMark x1="44818" y1="82086" x2="44818" y2="82086"/>
                          <a14:foregroundMark x1="42701" y1="84921" x2="42701" y2="84921"/>
                          <a14:foregroundMark x1="41241" y1="84807" x2="41241" y2="84807"/>
                          <a14:foregroundMark x1="39197" y1="84354" x2="39197" y2="84354"/>
                          <a14:foregroundMark x1="63796" y1="85941" x2="63796" y2="85941"/>
                          <a14:foregroundMark x1="18759" y1="76531" x2="18759" y2="76531"/>
                          <a14:foregroundMark x1="16569" y1="80612" x2="16569" y2="80612"/>
                          <a14:foregroundMark x1="29708" y1="86961" x2="29708" y2="86961"/>
                          <a14:foregroundMark x1="30876" y1="89002" x2="30876" y2="89002"/>
                          <a14:foregroundMark x1="27226" y1="88095" x2="27226" y2="88095"/>
                          <a14:foregroundMark x1="32190" y1="90136" x2="32190" y2="90136"/>
                          <a14:foregroundMark x1="28832" y1="91723" x2="28832" y2="91723"/>
                          <a14:foregroundMark x1="27810" y1="90136" x2="27810" y2="90136"/>
                          <a14:foregroundMark x1="13504" y1="78345" x2="13504" y2="78345"/>
                          <a14:foregroundMark x1="5328" y1="77664" x2="5328" y2="77664"/>
                          <a14:foregroundMark x1="28978" y1="86508" x2="28978" y2="86508"/>
                          <a14:foregroundMark x1="28394" y1="89683" x2="28394" y2="89683"/>
                          <a14:foregroundMark x1="28540" y1="89683" x2="28540" y2="89683"/>
                          <a14:foregroundMark x1="27664" y1="89683" x2="27664" y2="89683"/>
                          <a14:foregroundMark x1="28686" y1="89909" x2="28686" y2="89909"/>
                          <a14:foregroundMark x1="28394" y1="89456" x2="28394" y2="89456"/>
                          <a14:foregroundMark x1="28613" y1="89456" x2="28613" y2="89456"/>
                          <a14:foregroundMark x1="28321" y1="89569" x2="28321" y2="89569"/>
                          <a14:foregroundMark x1="28978" y1="89569" x2="28978" y2="89569"/>
                          <a14:foregroundMark x1="28613" y1="89569" x2="28613" y2="89569"/>
                          <a14:foregroundMark x1="27737" y1="93651" x2="27737" y2="93651"/>
                          <a14:foregroundMark x1="33869" y1="92517" x2="33869" y2="92517"/>
                          <a14:foregroundMark x1="11825" y1="91043" x2="11825" y2="91043"/>
                          <a14:backgroundMark x1="28978" y1="89116" x2="28978" y2="89116"/>
                        </a14:backgroundRemoval>
                      </a14:imgEffect>
                    </a14:imgLayer>
                  </a14:imgProps>
                </a:ext>
              </a:extLst>
            </a:blip>
            <a:srcRect l="5104" t="16872" b="10187"/>
            <a:stretch/>
          </p:blipFill>
          <p:spPr>
            <a:xfrm flipH="1">
              <a:off x="5323110" y="4552983"/>
              <a:ext cx="2796619" cy="1383894"/>
            </a:xfrm>
            <a:prstGeom prst="rect">
              <a:avLst/>
            </a:prstGeom>
          </p:spPr>
        </p:pic>
        <p:pic>
          <p:nvPicPr>
            <p:cNvPr id="53" name="Picture 52">
              <a:extLst>
                <a:ext uri="{FF2B5EF4-FFF2-40B4-BE49-F238E27FC236}">
                  <a16:creationId xmlns:a16="http://schemas.microsoft.com/office/drawing/2014/main" id="{EBFB838B-5322-6542-B96F-9B6EE0329E8B}"/>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9864" b="93651" l="5255" r="96642">
                          <a14:foregroundMark x1="91460" y1="36508" x2="91460" y2="36508"/>
                          <a14:foregroundMark x1="89781" y1="68367" x2="89781" y2="68367"/>
                          <a14:foregroundMark x1="97007" y1="69615" x2="97007" y2="69615"/>
                          <a14:foregroundMark x1="87372" y1="48526" x2="87372" y2="48526"/>
                          <a14:foregroundMark x1="84234" y1="46939" x2="84234" y2="46939"/>
                          <a14:foregroundMark x1="76350" y1="87528" x2="76350" y2="87528"/>
                          <a14:foregroundMark x1="25620" y1="41837" x2="25620" y2="41837"/>
                          <a14:foregroundMark x1="13942" y1="45125" x2="13942" y2="45125"/>
                          <a14:foregroundMark x1="24307" y1="39569" x2="24307" y2="39569"/>
                          <a14:foregroundMark x1="30000" y1="37528" x2="30000" y2="37528"/>
                          <a14:foregroundMark x1="31679" y1="36961" x2="31679" y2="36961"/>
                          <a14:foregroundMark x1="31533" y1="37982" x2="31533" y2="37982"/>
                          <a14:foregroundMark x1="31825" y1="39002" x2="31825" y2="39002"/>
                          <a14:foregroundMark x1="31971" y1="39002" x2="31971" y2="39002"/>
                          <a14:foregroundMark x1="32482" y1="37982" x2="32482" y2="37982"/>
                          <a14:foregroundMark x1="32993" y1="36961" x2="32993" y2="36961"/>
                          <a14:foregroundMark x1="32190" y1="36508" x2="32190" y2="36508"/>
                          <a14:foregroundMark x1="32847" y1="36281" x2="32847" y2="36281"/>
                          <a14:foregroundMark x1="6715" y1="68594" x2="6715" y2="68594"/>
                          <a14:foregroundMark x1="43650" y1="80385" x2="43650" y2="80385"/>
                          <a14:foregroundMark x1="44307" y1="82426" x2="44307" y2="82426"/>
                          <a14:foregroundMark x1="63504" y1="86281" x2="63504" y2="86281"/>
                          <a14:foregroundMark x1="64015" y1="87188" x2="64015" y2="87188"/>
                          <a14:foregroundMark x1="43285" y1="77778" x2="43285" y2="77778"/>
                          <a14:foregroundMark x1="43358" y1="78912" x2="43358" y2="78912"/>
                          <a14:foregroundMark x1="43650" y1="78685" x2="43650" y2="78685"/>
                          <a14:foregroundMark x1="43796" y1="77551" x2="43796" y2="77551"/>
                          <a14:foregroundMark x1="44818" y1="82086" x2="44818" y2="82086"/>
                          <a14:foregroundMark x1="42701" y1="84921" x2="42701" y2="84921"/>
                          <a14:foregroundMark x1="41241" y1="84807" x2="41241" y2="84807"/>
                          <a14:foregroundMark x1="39197" y1="84354" x2="39197" y2="84354"/>
                          <a14:foregroundMark x1="63796" y1="85941" x2="63796" y2="85941"/>
                          <a14:foregroundMark x1="18759" y1="76531" x2="18759" y2="76531"/>
                          <a14:foregroundMark x1="16569" y1="80612" x2="16569" y2="80612"/>
                          <a14:foregroundMark x1="29708" y1="86961" x2="29708" y2="86961"/>
                          <a14:foregroundMark x1="30876" y1="89002" x2="30876" y2="89002"/>
                          <a14:foregroundMark x1="27226" y1="88095" x2="27226" y2="88095"/>
                          <a14:foregroundMark x1="32190" y1="90136" x2="32190" y2="90136"/>
                          <a14:foregroundMark x1="28832" y1="91723" x2="28832" y2="91723"/>
                          <a14:foregroundMark x1="27810" y1="90136" x2="27810" y2="90136"/>
                          <a14:foregroundMark x1="13504" y1="78345" x2="13504" y2="78345"/>
                          <a14:foregroundMark x1="5328" y1="77664" x2="5328" y2="77664"/>
                          <a14:foregroundMark x1="28978" y1="86508" x2="28978" y2="86508"/>
                          <a14:foregroundMark x1="28394" y1="89683" x2="28394" y2="89683"/>
                          <a14:foregroundMark x1="28540" y1="89683" x2="28540" y2="89683"/>
                          <a14:foregroundMark x1="27664" y1="89683" x2="27664" y2="89683"/>
                          <a14:foregroundMark x1="28686" y1="89909" x2="28686" y2="89909"/>
                          <a14:foregroundMark x1="28394" y1="89456" x2="28394" y2="89456"/>
                          <a14:foregroundMark x1="28613" y1="89456" x2="28613" y2="89456"/>
                          <a14:foregroundMark x1="28321" y1="89569" x2="28321" y2="89569"/>
                          <a14:foregroundMark x1="28978" y1="89569" x2="28978" y2="89569"/>
                          <a14:foregroundMark x1="28613" y1="89569" x2="28613" y2="89569"/>
                          <a14:foregroundMark x1="27737" y1="93651" x2="27737" y2="93651"/>
                          <a14:foregroundMark x1="33869" y1="92517" x2="33869" y2="92517"/>
                          <a14:foregroundMark x1="11825" y1="91043" x2="11825" y2="91043"/>
                          <a14:backgroundMark x1="28978" y1="89116" x2="28978" y2="89116"/>
                        </a14:backgroundRemoval>
                      </a14:imgEffect>
                    </a14:imgLayer>
                  </a14:imgProps>
                </a:ext>
              </a:extLst>
            </a:blip>
            <a:srcRect l="5104" t="16872" b="10187"/>
            <a:stretch/>
          </p:blipFill>
          <p:spPr>
            <a:xfrm flipH="1">
              <a:off x="9082742" y="4552983"/>
              <a:ext cx="2796619" cy="1383894"/>
            </a:xfrm>
            <a:prstGeom prst="rect">
              <a:avLst/>
            </a:prstGeom>
          </p:spPr>
        </p:pic>
        <p:pic>
          <p:nvPicPr>
            <p:cNvPr id="67" name="Picture 66">
              <a:extLst>
                <a:ext uri="{FF2B5EF4-FFF2-40B4-BE49-F238E27FC236}">
                  <a16:creationId xmlns:a16="http://schemas.microsoft.com/office/drawing/2014/main" id="{A60A7F90-B0C0-9544-869C-520A0D46575B}"/>
                </a:ext>
              </a:extLst>
            </p:cNvPr>
            <p:cNvPicPr>
              <a:picLocks noChangeAspect="1"/>
            </p:cNvPicPr>
            <p:nvPr/>
          </p:nvPicPr>
          <p:blipFill rotWithShape="1">
            <a:blip r:embed="rId3">
              <a:extLst>
                <a:ext uri="{BEBA8EAE-BF5A-486C-A8C5-ECC9F3942E4B}">
                  <a14:imgProps xmlns:a14="http://schemas.microsoft.com/office/drawing/2010/main">
                    <a14:imgLayer r:embed="rId8">
                      <a14:imgEffect>
                        <a14:backgroundRemoval t="9864" b="93651" l="5255" r="96642">
                          <a14:foregroundMark x1="91460" y1="36508" x2="91460" y2="36508"/>
                          <a14:foregroundMark x1="89781" y1="68367" x2="89781" y2="68367"/>
                          <a14:foregroundMark x1="97007" y1="69615" x2="97007" y2="69615"/>
                          <a14:foregroundMark x1="87372" y1="48526" x2="87372" y2="48526"/>
                          <a14:foregroundMark x1="84234" y1="46939" x2="84234" y2="46939"/>
                          <a14:foregroundMark x1="76350" y1="87528" x2="76350" y2="87528"/>
                          <a14:foregroundMark x1="25620" y1="41837" x2="25620" y2="41837"/>
                          <a14:foregroundMark x1="13942" y1="45125" x2="13942" y2="45125"/>
                          <a14:foregroundMark x1="24307" y1="39569" x2="24307" y2="39569"/>
                          <a14:foregroundMark x1="30000" y1="37528" x2="30000" y2="37528"/>
                          <a14:foregroundMark x1="31679" y1="36961" x2="31679" y2="36961"/>
                          <a14:foregroundMark x1="31533" y1="37982" x2="31533" y2="37982"/>
                          <a14:foregroundMark x1="31825" y1="39002" x2="31825" y2="39002"/>
                          <a14:foregroundMark x1="31971" y1="39002" x2="31971" y2="39002"/>
                          <a14:foregroundMark x1="32482" y1="37982" x2="32482" y2="37982"/>
                          <a14:foregroundMark x1="32993" y1="36961" x2="32993" y2="36961"/>
                          <a14:foregroundMark x1="32190" y1="36508" x2="32190" y2="36508"/>
                          <a14:foregroundMark x1="32847" y1="36281" x2="32847" y2="36281"/>
                          <a14:foregroundMark x1="6715" y1="68594" x2="6715" y2="68594"/>
                          <a14:foregroundMark x1="43650" y1="80385" x2="43650" y2="80385"/>
                          <a14:foregroundMark x1="44307" y1="82426" x2="44307" y2="82426"/>
                          <a14:foregroundMark x1="63504" y1="86281" x2="63504" y2="86281"/>
                          <a14:foregroundMark x1="64015" y1="87188" x2="64015" y2="87188"/>
                          <a14:foregroundMark x1="43285" y1="77778" x2="43285" y2="77778"/>
                          <a14:foregroundMark x1="43358" y1="78912" x2="43358" y2="78912"/>
                          <a14:foregroundMark x1="43650" y1="78685" x2="43650" y2="78685"/>
                          <a14:foregroundMark x1="43796" y1="77551" x2="43796" y2="77551"/>
                          <a14:foregroundMark x1="44818" y1="82086" x2="44818" y2="82086"/>
                          <a14:foregroundMark x1="42701" y1="84921" x2="42701" y2="84921"/>
                          <a14:foregroundMark x1="41241" y1="84807" x2="41241" y2="84807"/>
                          <a14:foregroundMark x1="39197" y1="84354" x2="39197" y2="84354"/>
                          <a14:foregroundMark x1="63796" y1="85941" x2="63796" y2="85941"/>
                          <a14:foregroundMark x1="18759" y1="76531" x2="18759" y2="76531"/>
                          <a14:foregroundMark x1="16569" y1="80612" x2="16569" y2="80612"/>
                          <a14:foregroundMark x1="29708" y1="86961" x2="29708" y2="86961"/>
                          <a14:foregroundMark x1="30876" y1="89002" x2="30876" y2="89002"/>
                          <a14:foregroundMark x1="27226" y1="88095" x2="27226" y2="88095"/>
                          <a14:foregroundMark x1="32190" y1="90136" x2="32190" y2="90136"/>
                          <a14:foregroundMark x1="28832" y1="91723" x2="28832" y2="91723"/>
                          <a14:foregroundMark x1="27810" y1="90136" x2="27810" y2="90136"/>
                          <a14:foregroundMark x1="13504" y1="78345" x2="13504" y2="78345"/>
                          <a14:foregroundMark x1="5328" y1="77664" x2="5328" y2="77664"/>
                          <a14:foregroundMark x1="28978" y1="86508" x2="28978" y2="86508"/>
                          <a14:foregroundMark x1="28394" y1="89683" x2="28394" y2="89683"/>
                          <a14:foregroundMark x1="28540" y1="89683" x2="28540" y2="89683"/>
                          <a14:foregroundMark x1="27664" y1="89683" x2="27664" y2="89683"/>
                          <a14:foregroundMark x1="28686" y1="89909" x2="28686" y2="89909"/>
                          <a14:foregroundMark x1="28394" y1="89456" x2="28394" y2="89456"/>
                          <a14:foregroundMark x1="28613" y1="89456" x2="28613" y2="89456"/>
                          <a14:foregroundMark x1="28321" y1="89569" x2="28321" y2="89569"/>
                          <a14:foregroundMark x1="28978" y1="89569" x2="28978" y2="89569"/>
                          <a14:foregroundMark x1="28613" y1="89569" x2="28613" y2="89569"/>
                          <a14:foregroundMark x1="27737" y1="93651" x2="27737" y2="93651"/>
                          <a14:foregroundMark x1="33869" y1="92517" x2="33869" y2="92517"/>
                          <a14:foregroundMark x1="11825" y1="91043" x2="11825" y2="91043"/>
                          <a14:backgroundMark x1="28978" y1="89116" x2="28978" y2="89116"/>
                        </a14:backgroundRemoval>
                      </a14:imgEffect>
                    </a14:imgLayer>
                  </a14:imgProps>
                </a:ext>
              </a:extLst>
            </a:blip>
            <a:srcRect l="5104" t="16872" b="10187"/>
            <a:stretch/>
          </p:blipFill>
          <p:spPr>
            <a:xfrm>
              <a:off x="5323109" y="2045106"/>
              <a:ext cx="2796619" cy="1383894"/>
            </a:xfrm>
            <a:prstGeom prst="rect">
              <a:avLst/>
            </a:prstGeom>
          </p:spPr>
        </p:pic>
        <p:pic>
          <p:nvPicPr>
            <p:cNvPr id="68" name="Picture 67">
              <a:extLst>
                <a:ext uri="{FF2B5EF4-FFF2-40B4-BE49-F238E27FC236}">
                  <a16:creationId xmlns:a16="http://schemas.microsoft.com/office/drawing/2014/main" id="{D97332E7-4E90-7D42-995F-FAC56D0EE5F4}"/>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9864" b="93651" l="5255" r="96642">
                          <a14:foregroundMark x1="91460" y1="36508" x2="91460" y2="36508"/>
                          <a14:foregroundMark x1="89781" y1="68367" x2="89781" y2="68367"/>
                          <a14:foregroundMark x1="97007" y1="69615" x2="97007" y2="69615"/>
                          <a14:foregroundMark x1="87372" y1="48526" x2="87372" y2="48526"/>
                          <a14:foregroundMark x1="84234" y1="46939" x2="84234" y2="46939"/>
                          <a14:foregroundMark x1="76350" y1="87528" x2="76350" y2="87528"/>
                          <a14:foregroundMark x1="25620" y1="41837" x2="25620" y2="41837"/>
                          <a14:foregroundMark x1="13942" y1="45125" x2="13942" y2="45125"/>
                          <a14:foregroundMark x1="24307" y1="39569" x2="24307" y2="39569"/>
                          <a14:foregroundMark x1="30000" y1="37528" x2="30000" y2="37528"/>
                          <a14:foregroundMark x1="31679" y1="36961" x2="31679" y2="36961"/>
                          <a14:foregroundMark x1="31533" y1="37982" x2="31533" y2="37982"/>
                          <a14:foregroundMark x1="31825" y1="39002" x2="31825" y2="39002"/>
                          <a14:foregroundMark x1="31971" y1="39002" x2="31971" y2="39002"/>
                          <a14:foregroundMark x1="32482" y1="37982" x2="32482" y2="37982"/>
                          <a14:foregroundMark x1="32993" y1="36961" x2="32993" y2="36961"/>
                          <a14:foregroundMark x1="32190" y1="36508" x2="32190" y2="36508"/>
                          <a14:foregroundMark x1="32847" y1="36281" x2="32847" y2="36281"/>
                          <a14:foregroundMark x1="6715" y1="68594" x2="6715" y2="68594"/>
                          <a14:foregroundMark x1="43650" y1="80385" x2="43650" y2="80385"/>
                          <a14:foregroundMark x1="44307" y1="82426" x2="44307" y2="82426"/>
                          <a14:foregroundMark x1="63504" y1="86281" x2="63504" y2="86281"/>
                          <a14:foregroundMark x1="64015" y1="87188" x2="64015" y2="87188"/>
                          <a14:foregroundMark x1="43285" y1="77778" x2="43285" y2="77778"/>
                          <a14:foregroundMark x1="43358" y1="78912" x2="43358" y2="78912"/>
                          <a14:foregroundMark x1="43650" y1="78685" x2="43650" y2="78685"/>
                          <a14:foregroundMark x1="43796" y1="77551" x2="43796" y2="77551"/>
                          <a14:foregroundMark x1="44818" y1="82086" x2="44818" y2="82086"/>
                          <a14:foregroundMark x1="42701" y1="84921" x2="42701" y2="84921"/>
                          <a14:foregroundMark x1="41241" y1="84807" x2="41241" y2="84807"/>
                          <a14:foregroundMark x1="39197" y1="84354" x2="39197" y2="84354"/>
                          <a14:foregroundMark x1="63796" y1="85941" x2="63796" y2="85941"/>
                          <a14:foregroundMark x1="18759" y1="76531" x2="18759" y2="76531"/>
                          <a14:foregroundMark x1="16569" y1="80612" x2="16569" y2="80612"/>
                          <a14:foregroundMark x1="29708" y1="86961" x2="29708" y2="86961"/>
                          <a14:foregroundMark x1="30876" y1="89002" x2="30876" y2="89002"/>
                          <a14:foregroundMark x1="27226" y1="88095" x2="27226" y2="88095"/>
                          <a14:foregroundMark x1="32190" y1="90136" x2="32190" y2="90136"/>
                          <a14:foregroundMark x1="28832" y1="91723" x2="28832" y2="91723"/>
                          <a14:foregroundMark x1="27810" y1="90136" x2="27810" y2="90136"/>
                          <a14:foregroundMark x1="13504" y1="78345" x2="13504" y2="78345"/>
                          <a14:foregroundMark x1="5328" y1="77664" x2="5328" y2="77664"/>
                          <a14:foregroundMark x1="28978" y1="86508" x2="28978" y2="86508"/>
                          <a14:foregroundMark x1="28394" y1="89683" x2="28394" y2="89683"/>
                          <a14:foregroundMark x1="28540" y1="89683" x2="28540" y2="89683"/>
                          <a14:foregroundMark x1="27664" y1="89683" x2="27664" y2="89683"/>
                          <a14:foregroundMark x1="28686" y1="89909" x2="28686" y2="89909"/>
                          <a14:foregroundMark x1="28394" y1="89456" x2="28394" y2="89456"/>
                          <a14:foregroundMark x1="28613" y1="89456" x2="28613" y2="89456"/>
                          <a14:foregroundMark x1="28321" y1="89569" x2="28321" y2="89569"/>
                          <a14:foregroundMark x1="28978" y1="89569" x2="28978" y2="89569"/>
                          <a14:foregroundMark x1="28613" y1="89569" x2="28613" y2="89569"/>
                          <a14:foregroundMark x1="27737" y1="93651" x2="27737" y2="93651"/>
                          <a14:foregroundMark x1="33869" y1="92517" x2="33869" y2="92517"/>
                          <a14:foregroundMark x1="11825" y1="91043" x2="11825" y2="91043"/>
                          <a14:backgroundMark x1="28978" y1="89116" x2="28978" y2="89116"/>
                        </a14:backgroundRemoval>
                      </a14:imgEffect>
                    </a14:imgLayer>
                  </a14:imgProps>
                </a:ext>
              </a:extLst>
            </a:blip>
            <a:srcRect l="5104" t="16872" b="10187"/>
            <a:stretch/>
          </p:blipFill>
          <p:spPr>
            <a:xfrm>
              <a:off x="9082739" y="2045106"/>
              <a:ext cx="2796619" cy="1383894"/>
            </a:xfrm>
            <a:prstGeom prst="rect">
              <a:avLst/>
            </a:prstGeom>
          </p:spPr>
        </p:pic>
        <p:sp>
          <p:nvSpPr>
            <p:cNvPr id="6" name="TextBox 5">
              <a:extLst>
                <a:ext uri="{FF2B5EF4-FFF2-40B4-BE49-F238E27FC236}">
                  <a16:creationId xmlns:a16="http://schemas.microsoft.com/office/drawing/2014/main" id="{7208DD1B-2DAA-5D43-A1D9-1D5A0C44C621}"/>
                </a:ext>
              </a:extLst>
            </p:cNvPr>
            <p:cNvSpPr txBox="1"/>
            <p:nvPr/>
          </p:nvSpPr>
          <p:spPr>
            <a:xfrm>
              <a:off x="2197199" y="1478985"/>
              <a:ext cx="2491696" cy="369332"/>
            </a:xfrm>
            <a:prstGeom prst="rect">
              <a:avLst/>
            </a:prstGeom>
            <a:noFill/>
          </p:spPr>
          <p:txBody>
            <a:bodyPr wrap="square" rtlCol="0">
              <a:spAutoFit/>
            </a:bodyPr>
            <a:lstStyle/>
            <a:p>
              <a:pPr algn="ctr"/>
              <a:r>
                <a:rPr lang="en-US" sz="1200" dirty="0"/>
                <a:t>Peer to target</a:t>
              </a:r>
            </a:p>
          </p:txBody>
        </p:sp>
        <p:sp>
          <p:nvSpPr>
            <p:cNvPr id="69" name="TextBox 68">
              <a:extLst>
                <a:ext uri="{FF2B5EF4-FFF2-40B4-BE49-F238E27FC236}">
                  <a16:creationId xmlns:a16="http://schemas.microsoft.com/office/drawing/2014/main" id="{35B81F82-6448-FA42-8A65-7F7964E110B8}"/>
                </a:ext>
              </a:extLst>
            </p:cNvPr>
            <p:cNvSpPr txBox="1"/>
            <p:nvPr/>
          </p:nvSpPr>
          <p:spPr>
            <a:xfrm>
              <a:off x="5249725" y="1478985"/>
              <a:ext cx="2866042" cy="369332"/>
            </a:xfrm>
            <a:prstGeom prst="rect">
              <a:avLst/>
            </a:prstGeom>
            <a:noFill/>
          </p:spPr>
          <p:txBody>
            <a:bodyPr wrap="square" rtlCol="0">
              <a:spAutoFit/>
            </a:bodyPr>
            <a:lstStyle/>
            <a:p>
              <a:pPr algn="ctr"/>
              <a:r>
                <a:rPr lang="en-US" sz="1200" dirty="0"/>
                <a:t>Peer to target</a:t>
              </a:r>
            </a:p>
          </p:txBody>
        </p:sp>
        <p:sp>
          <p:nvSpPr>
            <p:cNvPr id="70" name="TextBox 69">
              <a:extLst>
                <a:ext uri="{FF2B5EF4-FFF2-40B4-BE49-F238E27FC236}">
                  <a16:creationId xmlns:a16="http://schemas.microsoft.com/office/drawing/2014/main" id="{57F2BE69-A589-6D4A-93A5-332D8DA34AE3}"/>
                </a:ext>
              </a:extLst>
            </p:cNvPr>
            <p:cNvSpPr txBox="1"/>
            <p:nvPr/>
          </p:nvSpPr>
          <p:spPr>
            <a:xfrm>
              <a:off x="9235200" y="1474486"/>
              <a:ext cx="2644158" cy="369332"/>
            </a:xfrm>
            <a:prstGeom prst="rect">
              <a:avLst/>
            </a:prstGeom>
            <a:noFill/>
          </p:spPr>
          <p:txBody>
            <a:bodyPr wrap="square" rtlCol="0">
              <a:spAutoFit/>
            </a:bodyPr>
            <a:lstStyle/>
            <a:p>
              <a:pPr algn="ctr"/>
              <a:r>
                <a:rPr lang="en-US" sz="1200" dirty="0"/>
                <a:t>Peer to target</a:t>
              </a:r>
            </a:p>
          </p:txBody>
        </p:sp>
        <p:sp>
          <p:nvSpPr>
            <p:cNvPr id="71" name="TextBox 70">
              <a:extLst>
                <a:ext uri="{FF2B5EF4-FFF2-40B4-BE49-F238E27FC236}">
                  <a16:creationId xmlns:a16="http://schemas.microsoft.com/office/drawing/2014/main" id="{F8ADEF59-5039-1F41-B692-99387BF60392}"/>
                </a:ext>
              </a:extLst>
            </p:cNvPr>
            <p:cNvSpPr txBox="1"/>
            <p:nvPr/>
          </p:nvSpPr>
          <p:spPr>
            <a:xfrm>
              <a:off x="2197199" y="5936877"/>
              <a:ext cx="2491696" cy="369332"/>
            </a:xfrm>
            <a:prstGeom prst="rect">
              <a:avLst/>
            </a:prstGeom>
            <a:noFill/>
          </p:spPr>
          <p:txBody>
            <a:bodyPr wrap="square" rtlCol="0">
              <a:spAutoFit/>
            </a:bodyPr>
            <a:lstStyle/>
            <a:p>
              <a:pPr algn="ctr"/>
              <a:r>
                <a:rPr lang="en-US" sz="1200" dirty="0"/>
                <a:t>Target to peer</a:t>
              </a:r>
            </a:p>
          </p:txBody>
        </p:sp>
        <p:sp>
          <p:nvSpPr>
            <p:cNvPr id="72" name="TextBox 71">
              <a:extLst>
                <a:ext uri="{FF2B5EF4-FFF2-40B4-BE49-F238E27FC236}">
                  <a16:creationId xmlns:a16="http://schemas.microsoft.com/office/drawing/2014/main" id="{6BC6133B-DCD6-FF42-A753-7499F1A9AD57}"/>
                </a:ext>
              </a:extLst>
            </p:cNvPr>
            <p:cNvSpPr txBox="1"/>
            <p:nvPr/>
          </p:nvSpPr>
          <p:spPr>
            <a:xfrm>
              <a:off x="5475569" y="5936877"/>
              <a:ext cx="2491696" cy="369332"/>
            </a:xfrm>
            <a:prstGeom prst="rect">
              <a:avLst/>
            </a:prstGeom>
            <a:noFill/>
          </p:spPr>
          <p:txBody>
            <a:bodyPr wrap="square" rtlCol="0">
              <a:spAutoFit/>
            </a:bodyPr>
            <a:lstStyle/>
            <a:p>
              <a:pPr algn="ctr"/>
              <a:r>
                <a:rPr lang="en-US" sz="1200" dirty="0"/>
                <a:t>Target to peer</a:t>
              </a:r>
            </a:p>
          </p:txBody>
        </p:sp>
        <p:sp>
          <p:nvSpPr>
            <p:cNvPr id="73" name="TextBox 72">
              <a:extLst>
                <a:ext uri="{FF2B5EF4-FFF2-40B4-BE49-F238E27FC236}">
                  <a16:creationId xmlns:a16="http://schemas.microsoft.com/office/drawing/2014/main" id="{5E80DD26-D3B9-854F-A234-8E73A3AC8101}"/>
                </a:ext>
              </a:extLst>
            </p:cNvPr>
            <p:cNvSpPr txBox="1"/>
            <p:nvPr/>
          </p:nvSpPr>
          <p:spPr>
            <a:xfrm>
              <a:off x="9230213" y="5936877"/>
              <a:ext cx="2491696" cy="369332"/>
            </a:xfrm>
            <a:prstGeom prst="rect">
              <a:avLst/>
            </a:prstGeom>
            <a:noFill/>
          </p:spPr>
          <p:txBody>
            <a:bodyPr wrap="square" rtlCol="0">
              <a:spAutoFit/>
            </a:bodyPr>
            <a:lstStyle/>
            <a:p>
              <a:pPr algn="ctr"/>
              <a:r>
                <a:rPr lang="en-US" sz="1200" dirty="0"/>
                <a:t>Target to peer</a:t>
              </a:r>
            </a:p>
          </p:txBody>
        </p:sp>
        <p:sp>
          <p:nvSpPr>
            <p:cNvPr id="74" name="TextBox 73">
              <a:extLst>
                <a:ext uri="{FF2B5EF4-FFF2-40B4-BE49-F238E27FC236}">
                  <a16:creationId xmlns:a16="http://schemas.microsoft.com/office/drawing/2014/main" id="{260A8127-D187-A342-A72E-B2E899C3AD58}"/>
                </a:ext>
              </a:extLst>
            </p:cNvPr>
            <p:cNvSpPr txBox="1"/>
            <p:nvPr/>
          </p:nvSpPr>
          <p:spPr>
            <a:xfrm>
              <a:off x="2197199" y="6515518"/>
              <a:ext cx="2491696" cy="369332"/>
            </a:xfrm>
            <a:prstGeom prst="rect">
              <a:avLst/>
            </a:prstGeom>
            <a:noFill/>
          </p:spPr>
          <p:txBody>
            <a:bodyPr wrap="square" rtlCol="0">
              <a:spAutoFit/>
            </a:bodyPr>
            <a:lstStyle/>
            <a:p>
              <a:pPr algn="ctr"/>
              <a:r>
                <a:rPr lang="en-US" sz="1200" i="1" dirty="0"/>
                <a:t>Recording session t</a:t>
              </a:r>
            </a:p>
          </p:txBody>
        </p:sp>
        <p:sp>
          <p:nvSpPr>
            <p:cNvPr id="75" name="TextBox 74">
              <a:extLst>
                <a:ext uri="{FF2B5EF4-FFF2-40B4-BE49-F238E27FC236}">
                  <a16:creationId xmlns:a16="http://schemas.microsoft.com/office/drawing/2014/main" id="{AE755512-5BFA-E045-9DCB-177842EFB30B}"/>
                </a:ext>
              </a:extLst>
            </p:cNvPr>
            <p:cNvSpPr txBox="1"/>
            <p:nvPr/>
          </p:nvSpPr>
          <p:spPr>
            <a:xfrm>
              <a:off x="5471611" y="6519446"/>
              <a:ext cx="2491696" cy="369332"/>
            </a:xfrm>
            <a:prstGeom prst="rect">
              <a:avLst/>
            </a:prstGeom>
            <a:noFill/>
          </p:spPr>
          <p:txBody>
            <a:bodyPr wrap="square" rtlCol="0">
              <a:spAutoFit/>
            </a:bodyPr>
            <a:lstStyle/>
            <a:p>
              <a:pPr algn="ctr"/>
              <a:r>
                <a:rPr lang="en-US" sz="1200" i="1" dirty="0"/>
                <a:t>Recording session t+1</a:t>
              </a:r>
            </a:p>
          </p:txBody>
        </p:sp>
        <p:sp>
          <p:nvSpPr>
            <p:cNvPr id="76" name="TextBox 75">
              <a:extLst>
                <a:ext uri="{FF2B5EF4-FFF2-40B4-BE49-F238E27FC236}">
                  <a16:creationId xmlns:a16="http://schemas.microsoft.com/office/drawing/2014/main" id="{D2237457-E3CE-3248-BD1C-AD57305CC0C5}"/>
                </a:ext>
              </a:extLst>
            </p:cNvPr>
            <p:cNvSpPr txBox="1"/>
            <p:nvPr/>
          </p:nvSpPr>
          <p:spPr>
            <a:xfrm>
              <a:off x="9243325" y="6515518"/>
              <a:ext cx="2491696" cy="369332"/>
            </a:xfrm>
            <a:prstGeom prst="rect">
              <a:avLst/>
            </a:prstGeom>
            <a:noFill/>
          </p:spPr>
          <p:txBody>
            <a:bodyPr wrap="square" rtlCol="0">
              <a:spAutoFit/>
            </a:bodyPr>
            <a:lstStyle/>
            <a:p>
              <a:pPr algn="ctr"/>
              <a:r>
                <a:rPr lang="en-US" sz="1200" i="1" dirty="0"/>
                <a:t>Recording session </a:t>
              </a:r>
              <a:r>
                <a:rPr lang="en-US" sz="1200" i="1" dirty="0" err="1"/>
                <a:t>t+n</a:t>
              </a:r>
              <a:endParaRPr lang="en-US" sz="1200" i="1" dirty="0"/>
            </a:p>
          </p:txBody>
        </p:sp>
        <p:sp>
          <p:nvSpPr>
            <p:cNvPr id="7" name="Rounded Rectangle 6">
              <a:extLst>
                <a:ext uri="{FF2B5EF4-FFF2-40B4-BE49-F238E27FC236}">
                  <a16:creationId xmlns:a16="http://schemas.microsoft.com/office/drawing/2014/main" id="{18F55720-89BE-0746-A334-6E5497419FC0}"/>
                </a:ext>
              </a:extLst>
            </p:cNvPr>
            <p:cNvSpPr/>
            <p:nvPr/>
          </p:nvSpPr>
          <p:spPr>
            <a:xfrm>
              <a:off x="2003727" y="1474486"/>
              <a:ext cx="2866043" cy="2034724"/>
            </a:xfrm>
            <a:prstGeom prst="roundRect">
              <a:avLst>
                <a:gd name="adj" fmla="val 584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7" name="Rounded Rectangle 76">
              <a:extLst>
                <a:ext uri="{FF2B5EF4-FFF2-40B4-BE49-F238E27FC236}">
                  <a16:creationId xmlns:a16="http://schemas.microsoft.com/office/drawing/2014/main" id="{DB2559DD-C417-E843-8350-791EFD409D2E}"/>
                </a:ext>
              </a:extLst>
            </p:cNvPr>
            <p:cNvSpPr/>
            <p:nvPr/>
          </p:nvSpPr>
          <p:spPr>
            <a:xfrm>
              <a:off x="5282367" y="1470658"/>
              <a:ext cx="2866043" cy="2034724"/>
            </a:xfrm>
            <a:prstGeom prst="roundRect">
              <a:avLst>
                <a:gd name="adj" fmla="val 584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Rounded Rectangle 77">
              <a:extLst>
                <a:ext uri="{FF2B5EF4-FFF2-40B4-BE49-F238E27FC236}">
                  <a16:creationId xmlns:a16="http://schemas.microsoft.com/office/drawing/2014/main" id="{2B06E32A-5E15-1A46-9C16-55FAFF44E5E6}"/>
                </a:ext>
              </a:extLst>
            </p:cNvPr>
            <p:cNvSpPr/>
            <p:nvPr/>
          </p:nvSpPr>
          <p:spPr>
            <a:xfrm>
              <a:off x="9045240" y="1478985"/>
              <a:ext cx="2866043" cy="2034724"/>
            </a:xfrm>
            <a:prstGeom prst="roundRect">
              <a:avLst>
                <a:gd name="adj" fmla="val 584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Rounded Rectangle 78">
              <a:extLst>
                <a:ext uri="{FF2B5EF4-FFF2-40B4-BE49-F238E27FC236}">
                  <a16:creationId xmlns:a16="http://schemas.microsoft.com/office/drawing/2014/main" id="{71B9E242-D765-E246-93BF-8A88E4AD69FD}"/>
                </a:ext>
              </a:extLst>
            </p:cNvPr>
            <p:cNvSpPr/>
            <p:nvPr/>
          </p:nvSpPr>
          <p:spPr>
            <a:xfrm>
              <a:off x="2011678" y="4486928"/>
              <a:ext cx="2866043" cy="2034724"/>
            </a:xfrm>
            <a:prstGeom prst="roundRect">
              <a:avLst>
                <a:gd name="adj" fmla="val 5840"/>
              </a:avLst>
            </a:prstGeom>
            <a:noFill/>
            <a:ln w="19050">
              <a:solidFill>
                <a:srgbClr val="FF3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0" name="Rounded Rectangle 79">
              <a:extLst>
                <a:ext uri="{FF2B5EF4-FFF2-40B4-BE49-F238E27FC236}">
                  <a16:creationId xmlns:a16="http://schemas.microsoft.com/office/drawing/2014/main" id="{5A2E922B-3515-E240-9FA5-1546525FC38E}"/>
                </a:ext>
              </a:extLst>
            </p:cNvPr>
            <p:cNvSpPr/>
            <p:nvPr/>
          </p:nvSpPr>
          <p:spPr>
            <a:xfrm>
              <a:off x="5290318" y="4486928"/>
              <a:ext cx="2866043" cy="2034724"/>
            </a:xfrm>
            <a:prstGeom prst="roundRect">
              <a:avLst>
                <a:gd name="adj" fmla="val 5840"/>
              </a:avLst>
            </a:prstGeom>
            <a:noFill/>
            <a:ln w="19050">
              <a:solidFill>
                <a:srgbClr val="FF3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1" name="Rounded Rectangle 80">
              <a:extLst>
                <a:ext uri="{FF2B5EF4-FFF2-40B4-BE49-F238E27FC236}">
                  <a16:creationId xmlns:a16="http://schemas.microsoft.com/office/drawing/2014/main" id="{4EC766DF-76C6-5944-B443-D33EE0207CC0}"/>
                </a:ext>
              </a:extLst>
            </p:cNvPr>
            <p:cNvSpPr/>
            <p:nvPr/>
          </p:nvSpPr>
          <p:spPr>
            <a:xfrm>
              <a:off x="9053070" y="4483360"/>
              <a:ext cx="2866043" cy="2034724"/>
            </a:xfrm>
            <a:prstGeom prst="roundRect">
              <a:avLst>
                <a:gd name="adj" fmla="val 5840"/>
              </a:avLst>
            </a:prstGeom>
            <a:noFill/>
            <a:ln w="19050">
              <a:solidFill>
                <a:srgbClr val="FF3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4801DB35-555A-A44A-AA0F-C3F1F2A96B80}"/>
                </a:ext>
              </a:extLst>
            </p:cNvPr>
            <p:cNvSpPr txBox="1"/>
            <p:nvPr/>
          </p:nvSpPr>
          <p:spPr>
            <a:xfrm>
              <a:off x="8338331" y="5413657"/>
              <a:ext cx="545431" cy="553997"/>
            </a:xfrm>
            <a:prstGeom prst="rect">
              <a:avLst/>
            </a:prstGeom>
            <a:noFill/>
          </p:spPr>
          <p:txBody>
            <a:bodyPr wrap="square" rtlCol="0">
              <a:spAutoFit/>
            </a:bodyPr>
            <a:lstStyle/>
            <a:p>
              <a:pPr algn="ctr"/>
              <a:r>
                <a:rPr lang="en-US" sz="2100" dirty="0"/>
                <a:t>…</a:t>
              </a:r>
            </a:p>
          </p:txBody>
        </p:sp>
        <p:sp>
          <p:nvSpPr>
            <p:cNvPr id="82" name="TextBox 81">
              <a:extLst>
                <a:ext uri="{FF2B5EF4-FFF2-40B4-BE49-F238E27FC236}">
                  <a16:creationId xmlns:a16="http://schemas.microsoft.com/office/drawing/2014/main" id="{144648EE-D82C-654C-8B2F-6A522A5FB8B6}"/>
                </a:ext>
              </a:extLst>
            </p:cNvPr>
            <p:cNvSpPr txBox="1"/>
            <p:nvPr/>
          </p:nvSpPr>
          <p:spPr>
            <a:xfrm>
              <a:off x="8324109" y="2457487"/>
              <a:ext cx="545431" cy="553997"/>
            </a:xfrm>
            <a:prstGeom prst="rect">
              <a:avLst/>
            </a:prstGeom>
            <a:noFill/>
          </p:spPr>
          <p:txBody>
            <a:bodyPr wrap="square" rtlCol="0">
              <a:spAutoFit/>
            </a:bodyPr>
            <a:lstStyle/>
            <a:p>
              <a:pPr algn="ctr"/>
              <a:r>
                <a:rPr lang="en-US" sz="2100" dirty="0"/>
                <a:t>…</a:t>
              </a:r>
            </a:p>
          </p:txBody>
        </p:sp>
        <p:cxnSp>
          <p:nvCxnSpPr>
            <p:cNvPr id="85" name="Straight Arrow Connector 84">
              <a:extLst>
                <a:ext uri="{FF2B5EF4-FFF2-40B4-BE49-F238E27FC236}">
                  <a16:creationId xmlns:a16="http://schemas.microsoft.com/office/drawing/2014/main" id="{7C2EA593-A222-8540-B5B8-76F63090AB5E}"/>
                </a:ext>
              </a:extLst>
            </p:cNvPr>
            <p:cNvCxnSpPr>
              <a:cxnSpLocks/>
            </p:cNvCxnSpPr>
            <p:nvPr/>
          </p:nvCxnSpPr>
          <p:spPr>
            <a:xfrm flipV="1">
              <a:off x="2604411" y="3176690"/>
              <a:ext cx="3375867" cy="1306412"/>
            </a:xfrm>
            <a:prstGeom prst="straightConnector1">
              <a:avLst/>
            </a:prstGeom>
            <a:ln w="19050">
              <a:solidFill>
                <a:srgbClr val="FF392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6AA7FED-7B42-0140-8F5D-82094B107D77}"/>
                </a:ext>
              </a:extLst>
            </p:cNvPr>
            <p:cNvCxnSpPr>
              <a:cxnSpLocks/>
            </p:cNvCxnSpPr>
            <p:nvPr/>
          </p:nvCxnSpPr>
          <p:spPr>
            <a:xfrm flipV="1">
              <a:off x="5850483" y="3242572"/>
              <a:ext cx="3878308" cy="1245921"/>
            </a:xfrm>
            <a:prstGeom prst="straightConnector1">
              <a:avLst/>
            </a:prstGeom>
            <a:ln w="19050">
              <a:solidFill>
                <a:srgbClr val="FF392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6B2CE86-D78A-9A41-A09C-A5ABF89E12A3}"/>
                </a:ext>
              </a:extLst>
            </p:cNvPr>
            <p:cNvCxnSpPr>
              <a:cxnSpLocks/>
            </p:cNvCxnSpPr>
            <p:nvPr/>
          </p:nvCxnSpPr>
          <p:spPr>
            <a:xfrm>
              <a:off x="2604410" y="3513038"/>
              <a:ext cx="2943264" cy="111552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1C9EA4C-B690-3847-9D36-3E1FCF785FE9}"/>
                </a:ext>
              </a:extLst>
            </p:cNvPr>
            <p:cNvCxnSpPr>
              <a:cxnSpLocks/>
            </p:cNvCxnSpPr>
            <p:nvPr/>
          </p:nvCxnSpPr>
          <p:spPr>
            <a:xfrm>
              <a:off x="5960271" y="3503621"/>
              <a:ext cx="3355853" cy="112494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4830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Child-care quality, quantity and type predict to 15 years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7" t="2012" r="14800" b="2577"/>
          <a:stretch/>
        </p:blipFill>
        <p:spPr bwMode="auto">
          <a:xfrm>
            <a:off x="228600" y="1520716"/>
            <a:ext cx="7936523" cy="53372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oter Placeholder 2"/>
          <p:cNvSpPr>
            <a:spLocks noGrp="1"/>
          </p:cNvSpPr>
          <p:nvPr>
            <p:ph type="ftr" sz="quarter" idx="11"/>
          </p:nvPr>
        </p:nvSpPr>
        <p:spPr>
          <a:xfrm>
            <a:off x="304800" y="6098031"/>
            <a:ext cx="5507719" cy="274320"/>
          </a:xfrm>
        </p:spPr>
        <p:txBody>
          <a:bodyPr/>
          <a:lstStyle/>
          <a:p>
            <a:r>
              <a:rPr lang="en-US" dirty="0"/>
              <a:t>Frechette</a:t>
            </a:r>
          </a:p>
        </p:txBody>
      </p:sp>
      <p:cxnSp>
        <p:nvCxnSpPr>
          <p:cNvPr id="5" name="Straight Connector 4">
            <a:extLst>
              <a:ext uri="{FF2B5EF4-FFF2-40B4-BE49-F238E27FC236}">
                <a16:creationId xmlns:a16="http://schemas.microsoft.com/office/drawing/2014/main" id="{8372FDE9-5162-42AE-B5FE-91C9AC517718}"/>
              </a:ext>
            </a:extLst>
          </p:cNvPr>
          <p:cNvCxnSpPr>
            <a:cxnSpLocks/>
          </p:cNvCxnSpPr>
          <p:nvPr/>
        </p:nvCxnSpPr>
        <p:spPr>
          <a:xfrm>
            <a:off x="0" y="3886200"/>
            <a:ext cx="9144000" cy="762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797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Quality, Quantity and Type as Predictors</a:t>
            </a:r>
          </a:p>
        </p:txBody>
      </p:sp>
      <p:sp>
        <p:nvSpPr>
          <p:cNvPr id="3" name="Content Placeholder 2"/>
          <p:cNvSpPr>
            <a:spLocks noGrp="1"/>
          </p:cNvSpPr>
          <p:nvPr>
            <p:ph idx="1"/>
          </p:nvPr>
        </p:nvSpPr>
        <p:spPr/>
        <p:txBody>
          <a:bodyPr>
            <a:normAutofit fontScale="77500" lnSpcReduction="20000"/>
          </a:bodyPr>
          <a:lstStyle/>
          <a:p>
            <a:r>
              <a:rPr lang="en-US" dirty="0"/>
              <a:t>Child-care quality showed significant associations with children’s cognitive-academic achievement at age 15</a:t>
            </a:r>
          </a:p>
          <a:p>
            <a:r>
              <a:rPr lang="en-US" dirty="0"/>
              <a:t>Children who experienced higher quality care had significantly higher levels of cognitive-academic achievement at age 15 </a:t>
            </a:r>
          </a:p>
          <a:p>
            <a:r>
              <a:rPr lang="en-US" dirty="0"/>
              <a:t>Higher quality care is associated with higher academic outcomes and lower externalizing scores at age 15</a:t>
            </a:r>
          </a:p>
          <a:p>
            <a:r>
              <a:rPr lang="en-US" dirty="0"/>
              <a:t>Adolescents who experienced more hours of nonrelative child care across their first 4.5 years reported more risk-taking and greater impulsivity at age 15</a:t>
            </a:r>
          </a:p>
          <a:p>
            <a:r>
              <a:rPr lang="en-US" dirty="0"/>
              <a:t>More hours in nonrelative care predicted poorer social adjustment</a:t>
            </a:r>
          </a:p>
          <a:p>
            <a:pPr marL="118872" indent="0">
              <a:buNone/>
            </a:pPr>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370829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Academic Achievement as Mediator through time</a:t>
            </a:r>
          </a:p>
        </p:txBody>
      </p:sp>
      <p:pic>
        <p:nvPicPr>
          <p:cNvPr id="4" name="Content Placeholder 3"/>
          <p:cNvPicPr>
            <a:picLocks noGrp="1" noChangeAspect="1"/>
          </p:cNvPicPr>
          <p:nvPr>
            <p:ph idx="1"/>
          </p:nvPr>
        </p:nvPicPr>
        <p:blipFill rotWithShape="1">
          <a:blip r:embed="rId3"/>
          <a:srcRect l="7281" t="790" r="6149" b="8126"/>
          <a:stretch/>
        </p:blipFill>
        <p:spPr>
          <a:xfrm>
            <a:off x="228599" y="1648842"/>
            <a:ext cx="8763000" cy="5187387"/>
          </a:xfrm>
        </p:spPr>
      </p:pic>
      <p:sp>
        <p:nvSpPr>
          <p:cNvPr id="3" name="Footer Placeholder 2"/>
          <p:cNvSpPr>
            <a:spLocks noGrp="1"/>
          </p:cNvSpPr>
          <p:nvPr>
            <p:ph type="ftr" sz="quarter" idx="11"/>
          </p:nvPr>
        </p:nvSpPr>
        <p:spPr>
          <a:xfrm>
            <a:off x="6237740" y="6324600"/>
            <a:ext cx="5507719" cy="274320"/>
          </a:xfrm>
        </p:spPr>
        <p:txBody>
          <a:bodyPr/>
          <a:lstStyle/>
          <a:p>
            <a:r>
              <a:rPr lang="en-US" dirty="0"/>
              <a:t>Frechette</a:t>
            </a:r>
          </a:p>
        </p:txBody>
      </p:sp>
      <p:sp>
        <p:nvSpPr>
          <p:cNvPr id="5" name="Rectangle 4"/>
          <p:cNvSpPr/>
          <p:nvPr/>
        </p:nvSpPr>
        <p:spPr>
          <a:xfrm>
            <a:off x="2743200" y="2895600"/>
            <a:ext cx="4572000" cy="3416320"/>
          </a:xfrm>
          <a:prstGeom prst="rect">
            <a:avLst/>
          </a:prstGeom>
        </p:spPr>
        <p:txBody>
          <a:bodyPr>
            <a:spAutoFit/>
          </a:bodyPr>
          <a:lstStyle/>
          <a:p>
            <a:r>
              <a:rPr lang="en-US" sz="2400" dirty="0"/>
              <a:t>Association between child-care quality and age 15 cognitive-academic achievement explained partially by the association between child-care quality and academic skills at entry to school, which are maintained into high school </a:t>
            </a:r>
          </a:p>
          <a:p>
            <a:endParaRPr lang="en-US" sz="2400" dirty="0"/>
          </a:p>
        </p:txBody>
      </p:sp>
    </p:spTree>
    <p:extLst>
      <p:ext uri="{BB962C8B-B14F-4D97-AF65-F5344CB8AC3E}">
        <p14:creationId xmlns:p14="http://schemas.microsoft.com/office/powerpoint/2010/main" val="1084991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a:t>
            </a:r>
            <a:r>
              <a:rPr lang="en-US" sz="4600" dirty="0"/>
              <a:t>behavior as mediator through time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43" t="2784" r="9062" b="8618"/>
          <a:stretch/>
        </p:blipFill>
        <p:spPr bwMode="auto">
          <a:xfrm>
            <a:off x="76200" y="1621672"/>
            <a:ext cx="8991600" cy="5149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Footer Placeholder 2"/>
          <p:cNvSpPr>
            <a:spLocks noGrp="1"/>
          </p:cNvSpPr>
          <p:nvPr>
            <p:ph type="ftr" sz="quarter" idx="11"/>
          </p:nvPr>
        </p:nvSpPr>
        <p:spPr>
          <a:xfrm>
            <a:off x="6781800" y="6372496"/>
            <a:ext cx="5507719" cy="274320"/>
          </a:xfrm>
        </p:spPr>
        <p:txBody>
          <a:bodyPr/>
          <a:lstStyle/>
          <a:p>
            <a:r>
              <a:rPr lang="en-US" dirty="0"/>
              <a:t>Frechette</a:t>
            </a:r>
          </a:p>
        </p:txBody>
      </p:sp>
    </p:spTree>
    <p:extLst>
      <p:ext uri="{BB962C8B-B14F-4D97-AF65-F5344CB8AC3E}">
        <p14:creationId xmlns:p14="http://schemas.microsoft.com/office/powerpoint/2010/main" val="249092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Problem Behavior as a Mediator</a:t>
            </a:r>
          </a:p>
        </p:txBody>
      </p:sp>
      <p:sp>
        <p:nvSpPr>
          <p:cNvPr id="3" name="Content Placeholder 2"/>
          <p:cNvSpPr>
            <a:spLocks noGrp="1"/>
          </p:cNvSpPr>
          <p:nvPr>
            <p:ph idx="1"/>
          </p:nvPr>
        </p:nvSpPr>
        <p:spPr/>
        <p:txBody>
          <a:bodyPr>
            <a:normAutofit fontScale="92500" lnSpcReduction="20000"/>
          </a:bodyPr>
          <a:lstStyle/>
          <a:p>
            <a:r>
              <a:rPr lang="en-US" dirty="0"/>
              <a:t>Higher hours spent in childcare significantly predicted higher risk taking behaviors and impulsivity at 15 years of age</a:t>
            </a:r>
          </a:p>
          <a:p>
            <a:r>
              <a:rPr lang="en-US" dirty="0"/>
              <a:t>There were modest levels of mediation when examining the association between hours spent in childcare and externalizing behavior problems at age 15</a:t>
            </a:r>
          </a:p>
          <a:p>
            <a:pPr lvl="1"/>
            <a:r>
              <a:rPr lang="en-US" dirty="0"/>
              <a:t>May be due to the informant changing</a:t>
            </a:r>
          </a:p>
          <a:p>
            <a:r>
              <a:rPr lang="en-US" dirty="0"/>
              <a:t>Higher quality non-relative childcare significantly predicted less externalizing behaviors at age 15</a:t>
            </a:r>
          </a:p>
          <a:p>
            <a:endParaRPr lang="en-US" dirty="0"/>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537804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normAutofit/>
          </a:bodyPr>
          <a:lstStyle/>
          <a:p>
            <a:r>
              <a:rPr lang="en-US" dirty="0"/>
              <a:t>If early child-care quality predicts greater cognitive-academic outcomes and hours spent in child-care predicts more externalizing problems at age 15, how do you find the right balance of child-care that produce the best outcomes?</a:t>
            </a:r>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3214665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rmAutofit fontScale="90000"/>
          </a:bodyPr>
          <a:lstStyle/>
          <a:p>
            <a:r>
              <a:rPr lang="en-US" altLang="en-US" dirty="0"/>
              <a:t>Early child care quality predicts cognitive-academic achievement</a:t>
            </a:r>
          </a:p>
        </p:txBody>
      </p:sp>
      <p:sp>
        <p:nvSpPr>
          <p:cNvPr id="67587" name="Content Placeholder 2"/>
          <p:cNvSpPr>
            <a:spLocks noGrp="1"/>
          </p:cNvSpPr>
          <p:nvPr>
            <p:ph idx="1"/>
          </p:nvPr>
        </p:nvSpPr>
        <p:spPr>
          <a:xfrm>
            <a:off x="457200" y="1774825"/>
            <a:ext cx="8229600" cy="4854575"/>
          </a:xfrm>
        </p:spPr>
        <p:txBody>
          <a:bodyPr>
            <a:normAutofit fontScale="85000" lnSpcReduction="20000"/>
          </a:bodyPr>
          <a:lstStyle/>
          <a:p>
            <a:pPr>
              <a:lnSpc>
                <a:spcPct val="120000"/>
              </a:lnSpc>
            </a:pPr>
            <a:r>
              <a:rPr lang="en-US" altLang="en-US" dirty="0"/>
              <a:t>Moderate to high quality child-care produces the greatest long term effects</a:t>
            </a:r>
          </a:p>
          <a:p>
            <a:pPr>
              <a:lnSpc>
                <a:spcPct val="120000"/>
              </a:lnSpc>
            </a:pPr>
            <a:r>
              <a:rPr lang="en-US" altLang="en-US" dirty="0"/>
              <a:t>Quality of early child care experiences have long lasting effects on all children despite SES</a:t>
            </a:r>
          </a:p>
          <a:p>
            <a:pPr>
              <a:lnSpc>
                <a:spcPct val="120000"/>
              </a:lnSpc>
            </a:pPr>
            <a:r>
              <a:rPr lang="en-US" altLang="en-US" dirty="0"/>
              <a:t>Higher quality nonrelative childcare is related to less externalizing behavior at age 15</a:t>
            </a:r>
          </a:p>
          <a:p>
            <a:pPr>
              <a:lnSpc>
                <a:spcPct val="120000"/>
              </a:lnSpc>
            </a:pPr>
            <a:r>
              <a:rPr lang="en-US" altLang="en-US" i="1" dirty="0"/>
              <a:t>More hours in child care and more center-type care </a:t>
            </a:r>
            <a:r>
              <a:rPr lang="en-US" altLang="en-US" i="1" dirty="0">
                <a:sym typeface="Wingdings" panose="05000000000000000000" pitchFamily="2" charset="2"/>
              </a:rPr>
              <a:t> </a:t>
            </a:r>
            <a:r>
              <a:rPr lang="en-US" altLang="en-US" i="1" dirty="0"/>
              <a:t>higher levels of behavior problems in children</a:t>
            </a:r>
          </a:p>
          <a:p>
            <a:pPr>
              <a:lnSpc>
                <a:spcPct val="120000"/>
              </a:lnSpc>
            </a:pPr>
            <a:r>
              <a:rPr lang="en-US" altLang="en-US" b="1" dirty="0"/>
              <a:t>The link between child care, cognitive-academic outcomes, and problem behaviors is consistent over 10 years</a:t>
            </a:r>
          </a:p>
        </p:txBody>
      </p:sp>
      <p:sp>
        <p:nvSpPr>
          <p:cNvPr id="4" name="Footer Placeholder 3"/>
          <p:cNvSpPr>
            <a:spLocks noGrp="1"/>
          </p:cNvSpPr>
          <p:nvPr>
            <p:ph type="ftr" sz="quarter" idx="11"/>
          </p:nvPr>
        </p:nvSpPr>
        <p:spPr>
          <a:xfrm>
            <a:off x="7162800" y="6355080"/>
            <a:ext cx="5507719" cy="274320"/>
          </a:xfrm>
        </p:spPr>
        <p:txBody>
          <a:bodyPr/>
          <a:lstStyle/>
          <a:p>
            <a:pPr>
              <a:defRPr/>
            </a:pPr>
            <a:r>
              <a:rPr lang="en-US" dirty="0"/>
              <a:t>Frechette</a:t>
            </a:r>
          </a:p>
        </p:txBody>
      </p:sp>
    </p:spTree>
    <p:extLst>
      <p:ext uri="{BB962C8B-B14F-4D97-AF65-F5344CB8AC3E}">
        <p14:creationId xmlns:p14="http://schemas.microsoft.com/office/powerpoint/2010/main" val="9237688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ctrTitle"/>
          </p:nvPr>
        </p:nvSpPr>
        <p:spPr>
          <a:xfrm>
            <a:off x="457200" y="1506538"/>
            <a:ext cx="8229600" cy="1470025"/>
          </a:xfrm>
        </p:spPr>
        <p:txBody>
          <a:bodyPr/>
          <a:lstStyle/>
          <a:p>
            <a:endParaRPr altLang="en-US"/>
          </a:p>
        </p:txBody>
      </p:sp>
      <p:sp>
        <p:nvSpPr>
          <p:cNvPr id="69635" name="Subtitle 2"/>
          <p:cNvSpPr>
            <a:spLocks noGrp="1"/>
          </p:cNvSpPr>
          <p:nvPr>
            <p:ph type="subTitle" idx="1"/>
          </p:nvPr>
        </p:nvSpPr>
        <p:spPr/>
        <p:txBody>
          <a:bodyPr/>
          <a:lstStyle/>
          <a:p>
            <a:endParaRPr lang="en-US" altLang="en-US"/>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95438"/>
            <a:ext cx="8229600" cy="244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204981"/>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noAutofit/>
          </a:bodyPr>
          <a:lstStyle/>
          <a:p>
            <a:pPr lvl="1" eaLnBrk="1" hangingPunct="1"/>
            <a:r>
              <a:rPr lang="en-US" altLang="en-US" sz="2800" dirty="0">
                <a:solidFill>
                  <a:schemeClr val="accent1"/>
                </a:solidFill>
              </a:rPr>
              <a:t>Link between quality of care &amp; problem behavior… Diathesis-stress or differential susceptibility?</a:t>
            </a:r>
            <a:endParaRPr lang="en-US" altLang="en-US" b="1" dirty="0">
              <a:solidFill>
                <a:schemeClr val="accent1"/>
              </a:solidFill>
            </a:endParaRPr>
          </a:p>
        </p:txBody>
      </p:sp>
      <p:sp>
        <p:nvSpPr>
          <p:cNvPr id="71683" name="Content Placeholder 2"/>
          <p:cNvSpPr>
            <a:spLocks noGrp="1"/>
          </p:cNvSpPr>
          <p:nvPr>
            <p:ph idx="1"/>
          </p:nvPr>
        </p:nvSpPr>
        <p:spPr>
          <a:xfrm>
            <a:off x="504825" y="2125663"/>
            <a:ext cx="8169275" cy="3471862"/>
          </a:xfrm>
        </p:spPr>
        <p:txBody>
          <a:bodyPr>
            <a:normAutofit lnSpcReduction="10000"/>
          </a:bodyPr>
          <a:lstStyle/>
          <a:p>
            <a:pPr eaLnBrk="1" hangingPunct="1"/>
            <a:r>
              <a:rPr lang="en-US" altLang="en-US" dirty="0"/>
              <a:t>Diathesis-stress – highly negative children will suffer in low quality environment</a:t>
            </a:r>
          </a:p>
          <a:p>
            <a:pPr eaLnBrk="1" hangingPunct="1"/>
            <a:r>
              <a:rPr lang="en-US" altLang="en-US" dirty="0"/>
              <a:t>Differential susceptibility  - less negative children will thrive in higher quality environment</a:t>
            </a:r>
          </a:p>
          <a:p>
            <a:pPr eaLnBrk="1" hangingPunct="1"/>
            <a:r>
              <a:rPr lang="en-US" altLang="en-US" dirty="0">
                <a:solidFill>
                  <a:schemeClr val="accent1"/>
                </a:solidFill>
              </a:rPr>
              <a:t>Poodle vs. Retrievers</a:t>
            </a:r>
          </a:p>
          <a:p>
            <a:pPr eaLnBrk="1" hangingPunct="1"/>
            <a:r>
              <a:rPr lang="en-US" altLang="en-US" dirty="0">
                <a:solidFill>
                  <a:schemeClr val="accent1"/>
                </a:solidFill>
              </a:rPr>
              <a:t>Orchids vs. Dandelions</a:t>
            </a:r>
          </a:p>
        </p:txBody>
      </p:sp>
      <p:sp>
        <p:nvSpPr>
          <p:cNvPr id="2" name="Rectangle 1"/>
          <p:cNvSpPr/>
          <p:nvPr/>
        </p:nvSpPr>
        <p:spPr>
          <a:xfrm>
            <a:off x="1316038" y="-1489978"/>
            <a:ext cx="4572000" cy="646331"/>
          </a:xfrm>
          <a:prstGeom prst="rect">
            <a:avLst/>
          </a:prstGeom>
        </p:spPr>
        <p:txBody>
          <a:bodyPr>
            <a:spAutoFit/>
          </a:bodyPr>
          <a:lstStyle/>
          <a:p>
            <a:pPr eaLnBrk="1" hangingPunct="1"/>
            <a:r>
              <a:rPr lang="en-US" altLang="en-US" dirty="0"/>
              <a:t>Higher quality childcare is associated with better cognitive and academic outcomes</a:t>
            </a:r>
          </a:p>
        </p:txBody>
      </p:sp>
      <p:pic>
        <p:nvPicPr>
          <p:cNvPr id="5" name="Picture 2">
            <a:extLst>
              <a:ext uri="{FF2B5EF4-FFF2-40B4-BE49-F238E27FC236}">
                <a16:creationId xmlns:a16="http://schemas.microsoft.com/office/drawing/2014/main" id="{EB528519-CC1F-4012-9CDC-E3F02AFD5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298221"/>
            <a:ext cx="5181600"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403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b="1"/>
              <a:t>Study Aim</a:t>
            </a:r>
          </a:p>
        </p:txBody>
      </p:sp>
      <p:sp>
        <p:nvSpPr>
          <p:cNvPr id="73731" name="Content Placeholder 2"/>
          <p:cNvSpPr>
            <a:spLocks noGrp="1"/>
          </p:cNvSpPr>
          <p:nvPr>
            <p:ph idx="1"/>
          </p:nvPr>
        </p:nvSpPr>
        <p:spPr/>
        <p:txBody>
          <a:bodyPr/>
          <a:lstStyle/>
          <a:p>
            <a:pPr eaLnBrk="1" hangingPunct="1"/>
            <a:r>
              <a:rPr lang="en-US" altLang="en-US"/>
              <a:t>Does difficult temperament in infancy continue to moderate effects of childcare quality on problem behavior in adolescence (15 years)?</a:t>
            </a:r>
          </a:p>
          <a:p>
            <a:pPr lvl="1" eaLnBrk="1" hangingPunct="1"/>
            <a:r>
              <a:rPr lang="en-US" altLang="en-US"/>
              <a:t>842 total participants</a:t>
            </a:r>
          </a:p>
          <a:p>
            <a:pPr lvl="2" eaLnBrk="1" hangingPunct="1"/>
            <a:r>
              <a:rPr lang="en-US" altLang="en-US"/>
              <a:t>NICHD SECCYD </a:t>
            </a:r>
          </a:p>
        </p:txBody>
      </p:sp>
    </p:spTree>
    <p:extLst>
      <p:ext uri="{BB962C8B-B14F-4D97-AF65-F5344CB8AC3E}">
        <p14:creationId xmlns:p14="http://schemas.microsoft.com/office/powerpoint/2010/main" val="299442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itle 1">
            <a:extLst>
              <a:ext uri="{FF2B5EF4-FFF2-40B4-BE49-F238E27FC236}">
                <a16:creationId xmlns:a16="http://schemas.microsoft.com/office/drawing/2014/main" id="{02F0156D-BB20-4266-9540-AF3D31A0C292}"/>
              </a:ext>
            </a:extLst>
          </p:cNvPr>
          <p:cNvSpPr>
            <a:spLocks noGrp="1"/>
          </p:cNvSpPr>
          <p:nvPr>
            <p:ph type="title"/>
          </p:nvPr>
        </p:nvSpPr>
        <p:spPr>
          <a:xfrm>
            <a:off x="1146025" y="450845"/>
            <a:ext cx="6550175" cy="1028700"/>
          </a:xfrm>
        </p:spPr>
        <p:txBody>
          <a:bodyPr/>
          <a:lstStyle/>
          <a:p>
            <a:r>
              <a:rPr lang="en-US" sz="3600" dirty="0"/>
              <a:t>Peer vocalizations </a:t>
            </a:r>
            <a:r>
              <a:rPr lang="en-US" sz="3600" i="1" dirty="0"/>
              <a:t>predict</a:t>
            </a:r>
            <a:r>
              <a:rPr lang="en-US" sz="3600" dirty="0"/>
              <a:t> language ability</a:t>
            </a:r>
          </a:p>
        </p:txBody>
      </p:sp>
      <p:sp>
        <p:nvSpPr>
          <p:cNvPr id="24" name="Rectangle 3">
            <a:extLst>
              <a:ext uri="{FF2B5EF4-FFF2-40B4-BE49-F238E27FC236}">
                <a16:creationId xmlns:a16="http://schemas.microsoft.com/office/drawing/2014/main" id="{8C1FBD73-C372-473C-A026-E77624E48F25}"/>
              </a:ext>
            </a:extLst>
          </p:cNvPr>
          <p:cNvSpPr>
            <a:spLocks noChangeArrowheads="1"/>
          </p:cNvSpPr>
          <p:nvPr/>
        </p:nvSpPr>
        <p:spPr bwMode="auto">
          <a:xfrm>
            <a:off x="1755625" y="-826794"/>
            <a:ext cx="4595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1800" dirty="0">
                <a:latin typeface="Work Sans" charset="0"/>
              </a:rPr>
              <a:t>Regardless of hearing status</a:t>
            </a:r>
          </a:p>
        </p:txBody>
      </p:sp>
      <p:sp>
        <p:nvSpPr>
          <p:cNvPr id="25" name="Rectangle 3">
            <a:extLst>
              <a:ext uri="{FF2B5EF4-FFF2-40B4-BE49-F238E27FC236}">
                <a16:creationId xmlns:a16="http://schemas.microsoft.com/office/drawing/2014/main" id="{036197DF-9997-46D9-A220-A7BA0FD318FB}"/>
              </a:ext>
            </a:extLst>
          </p:cNvPr>
          <p:cNvSpPr>
            <a:spLocks noChangeArrowheads="1"/>
          </p:cNvSpPr>
          <p:nvPr/>
        </p:nvSpPr>
        <p:spPr bwMode="auto">
          <a:xfrm>
            <a:off x="294425" y="7059427"/>
            <a:ext cx="462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1800" i="1" dirty="0">
                <a:cs typeface="Times New Roman" panose="02020603050405020304" pitchFamily="18" charset="0"/>
              </a:rPr>
              <a:t>B=</a:t>
            </a:r>
            <a:r>
              <a:rPr lang="en-US" altLang="en-US" sz="1800" dirty="0">
                <a:cs typeface="Times New Roman" panose="02020603050405020304" pitchFamily="18" charset="0"/>
              </a:rPr>
              <a:t>.33, se=.08, </a:t>
            </a:r>
            <a:r>
              <a:rPr lang="en-US" altLang="en-US" sz="1800" i="1" dirty="0">
                <a:cs typeface="Times New Roman" panose="02020603050405020304" pitchFamily="18" charset="0"/>
              </a:rPr>
              <a:t>t=</a:t>
            </a:r>
            <a:r>
              <a:rPr lang="en-US" altLang="en-US" sz="1800" dirty="0">
                <a:cs typeface="Times New Roman" panose="02020603050405020304" pitchFamily="18" charset="0"/>
              </a:rPr>
              <a:t>4.02, </a:t>
            </a:r>
            <a:r>
              <a:rPr lang="en-US" altLang="en-US" sz="1800" i="1" dirty="0">
                <a:cs typeface="Times New Roman" panose="02020603050405020304" pitchFamily="18" charset="0"/>
              </a:rPr>
              <a:t>X</a:t>
            </a:r>
            <a:r>
              <a:rPr lang="en-US" altLang="en-US" sz="1800" i="1" baseline="30000" dirty="0">
                <a:cs typeface="Times New Roman" panose="02020603050405020304" pitchFamily="18" charset="0"/>
              </a:rPr>
              <a:t>2</a:t>
            </a:r>
            <a:r>
              <a:rPr lang="en-US" altLang="en-US" sz="1800" dirty="0">
                <a:cs typeface="Times New Roman" panose="02020603050405020304" pitchFamily="18" charset="0"/>
              </a:rPr>
              <a:t>(1)=15.71, </a:t>
            </a:r>
            <a:r>
              <a:rPr lang="en-US" altLang="en-US" sz="1800" i="1" dirty="0">
                <a:cs typeface="Times New Roman" panose="02020603050405020304" pitchFamily="18" charset="0"/>
              </a:rPr>
              <a:t>p=</a:t>
            </a:r>
            <a:r>
              <a:rPr lang="en-US" altLang="en-US" sz="1800" dirty="0">
                <a:cs typeface="Times New Roman" panose="02020603050405020304" pitchFamily="18" charset="0"/>
              </a:rPr>
              <a:t>.00007 </a:t>
            </a:r>
            <a:endParaRPr lang="en-US" altLang="en-US" sz="1800" dirty="0">
              <a:latin typeface="Arial" panose="020B0604020202020204" pitchFamily="34" charset="0"/>
            </a:endParaRPr>
          </a:p>
        </p:txBody>
      </p:sp>
      <p:sp>
        <p:nvSpPr>
          <p:cNvPr id="26" name="Rectangle 2">
            <a:extLst>
              <a:ext uri="{FF2B5EF4-FFF2-40B4-BE49-F238E27FC236}">
                <a16:creationId xmlns:a16="http://schemas.microsoft.com/office/drawing/2014/main" id="{A8E6C06E-3607-4FB6-974D-D6A4B12AF6BF}"/>
              </a:ext>
            </a:extLst>
          </p:cNvPr>
          <p:cNvSpPr>
            <a:spLocks noChangeArrowheads="1"/>
          </p:cNvSpPr>
          <p:nvPr/>
        </p:nvSpPr>
        <p:spPr bwMode="auto">
          <a:xfrm>
            <a:off x="4885051" y="6268371"/>
            <a:ext cx="2613025" cy="38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defRPr/>
            </a:pPr>
            <a:r>
              <a:rPr lang="en-US" altLang="en-US" sz="1800" dirty="0">
                <a:latin typeface="+mj-lt"/>
              </a:rPr>
              <a:t>Perry, et al., 2022</a:t>
            </a:r>
          </a:p>
        </p:txBody>
      </p:sp>
      <p:pic>
        <p:nvPicPr>
          <p:cNvPr id="37" name="Picture 9">
            <a:extLst>
              <a:ext uri="{FF2B5EF4-FFF2-40B4-BE49-F238E27FC236}">
                <a16:creationId xmlns:a16="http://schemas.microsoft.com/office/drawing/2014/main" id="{66C681C2-005E-4435-AA37-769D821A64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4529" y="3094410"/>
            <a:ext cx="3282592" cy="290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a:extLst>
              <a:ext uri="{FF2B5EF4-FFF2-40B4-BE49-F238E27FC236}">
                <a16:creationId xmlns:a16="http://schemas.microsoft.com/office/drawing/2014/main" id="{8D6A4CE5-349E-4962-97D4-816F66D1F780}"/>
              </a:ext>
            </a:extLst>
          </p:cNvPr>
          <p:cNvPicPr>
            <a:picLocks noChangeAspect="1"/>
          </p:cNvPicPr>
          <p:nvPr/>
        </p:nvPicPr>
        <p:blipFill>
          <a:blip r:embed="rId5" cstate="print">
            <a:extLst>
              <a:ext uri="{28A0092B-C50C-407E-A947-70E740481C1C}">
                <a14:useLocalDpi xmlns:a14="http://schemas.microsoft.com/office/drawing/2010/main" val="0"/>
              </a:ext>
            </a:extLst>
          </a:blip>
          <a:srcRect l="8696" t="11421" r="6522" b="-2792"/>
          <a:stretch>
            <a:fillRect/>
          </a:stretch>
        </p:blipFill>
        <p:spPr bwMode="auto">
          <a:xfrm>
            <a:off x="4318330" y="6124082"/>
            <a:ext cx="566720" cy="65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
            <a:extLst>
              <a:ext uri="{FF2B5EF4-FFF2-40B4-BE49-F238E27FC236}">
                <a16:creationId xmlns:a16="http://schemas.microsoft.com/office/drawing/2014/main" id="{414EB793-12B7-4519-BC4E-8327FBDF6B49}"/>
              </a:ext>
            </a:extLst>
          </p:cNvPr>
          <p:cNvSpPr>
            <a:spLocks noChangeArrowheads="1"/>
          </p:cNvSpPr>
          <p:nvPr/>
        </p:nvSpPr>
        <p:spPr bwMode="auto">
          <a:xfrm>
            <a:off x="715724" y="2442293"/>
            <a:ext cx="4113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1800" dirty="0">
                <a:latin typeface="Work Sans" charset="0"/>
                <a:ea typeface="Palatino"/>
                <a:cs typeface="Palatino"/>
              </a:rPr>
              <a:t>Peer vocalizations to focal child </a:t>
            </a:r>
            <a:r>
              <a:rPr lang="en-US" altLang="en-US" sz="1800" dirty="0">
                <a:latin typeface="Work Sans" charset="0"/>
                <a:ea typeface="Palatino"/>
                <a:cs typeface="Palatino"/>
                <a:sym typeface="Wingdings" panose="05000000000000000000" pitchFamily="2" charset="2"/>
              </a:rPr>
              <a:t></a:t>
            </a:r>
          </a:p>
          <a:p>
            <a:pPr algn="ctr">
              <a:spcBef>
                <a:spcPct val="0"/>
              </a:spcBef>
              <a:buClrTx/>
              <a:buSzTx/>
              <a:buFontTx/>
              <a:buNone/>
            </a:pPr>
            <a:r>
              <a:rPr lang="en-US" altLang="en-US" sz="1800" dirty="0">
                <a:latin typeface="Work Sans" charset="0"/>
                <a:ea typeface="Palatino"/>
                <a:cs typeface="Palatino"/>
                <a:sym typeface="Wingdings" panose="05000000000000000000" pitchFamily="2" charset="2"/>
              </a:rPr>
              <a:t>Focal child vocalizations to peer</a:t>
            </a:r>
            <a:endParaRPr lang="en-US" altLang="en-US" sz="1800" dirty="0">
              <a:latin typeface="Work Sans" charset="0"/>
              <a:ea typeface="Palatino"/>
              <a:cs typeface="Palatino"/>
            </a:endParaRPr>
          </a:p>
        </p:txBody>
      </p:sp>
      <p:sp>
        <p:nvSpPr>
          <p:cNvPr id="41" name="Rectangle 3">
            <a:extLst>
              <a:ext uri="{FF2B5EF4-FFF2-40B4-BE49-F238E27FC236}">
                <a16:creationId xmlns:a16="http://schemas.microsoft.com/office/drawing/2014/main" id="{E3ED86BE-E31C-4419-A177-7A7371092D05}"/>
              </a:ext>
            </a:extLst>
          </p:cNvPr>
          <p:cNvSpPr>
            <a:spLocks noChangeArrowheads="1"/>
          </p:cNvSpPr>
          <p:nvPr/>
        </p:nvSpPr>
        <p:spPr bwMode="auto">
          <a:xfrm>
            <a:off x="4926303" y="2210369"/>
            <a:ext cx="41136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1800" dirty="0">
                <a:latin typeface="Work Sans" charset="0"/>
                <a:ea typeface="Palatino"/>
                <a:cs typeface="Palatino"/>
              </a:rPr>
              <a:t>Peer vocalizations </a:t>
            </a:r>
            <a:r>
              <a:rPr lang="en-US" altLang="en-US" sz="1800" dirty="0">
                <a:latin typeface="Work Sans" charset="0"/>
                <a:ea typeface="Palatino"/>
                <a:cs typeface="Palatino"/>
                <a:sym typeface="Wingdings" panose="05000000000000000000" pitchFamily="2" charset="2"/>
              </a:rPr>
              <a:t> </a:t>
            </a:r>
          </a:p>
          <a:p>
            <a:pPr algn="ctr">
              <a:spcBef>
                <a:spcPct val="0"/>
              </a:spcBef>
              <a:buClrTx/>
              <a:buSzTx/>
              <a:buFontTx/>
              <a:buNone/>
            </a:pPr>
            <a:r>
              <a:rPr lang="en-US" altLang="en-US" sz="1800" dirty="0">
                <a:latin typeface="Work Sans" charset="0"/>
                <a:ea typeface="Palatino"/>
                <a:cs typeface="Palatino"/>
                <a:sym typeface="Wingdings" panose="05000000000000000000" pitchFamily="2" charset="2"/>
              </a:rPr>
              <a:t>f</a:t>
            </a:r>
            <a:r>
              <a:rPr lang="en-US" altLang="en-US" sz="1800" dirty="0">
                <a:latin typeface="Work Sans" charset="0"/>
                <a:ea typeface="Palatino"/>
                <a:cs typeface="Palatino"/>
              </a:rPr>
              <a:t>ocal child vocalizations </a:t>
            </a:r>
            <a:r>
              <a:rPr lang="en-US" altLang="en-US" sz="1800" dirty="0">
                <a:latin typeface="Work Sans" charset="0"/>
                <a:ea typeface="Palatino"/>
                <a:cs typeface="Palatino"/>
                <a:sym typeface="Wingdings" panose="05000000000000000000" pitchFamily="2" charset="2"/>
              </a:rPr>
              <a:t> </a:t>
            </a:r>
          </a:p>
          <a:p>
            <a:pPr algn="ctr">
              <a:spcBef>
                <a:spcPct val="0"/>
              </a:spcBef>
              <a:buClrTx/>
              <a:buSzTx/>
              <a:buFontTx/>
              <a:buNone/>
            </a:pPr>
            <a:r>
              <a:rPr lang="en-US" altLang="en-US" sz="1800" dirty="0">
                <a:latin typeface="Work Sans" charset="0"/>
                <a:ea typeface="Palatino"/>
                <a:cs typeface="Palatino"/>
              </a:rPr>
              <a:t>language abilities</a:t>
            </a:r>
          </a:p>
        </p:txBody>
      </p:sp>
      <p:pic>
        <p:nvPicPr>
          <p:cNvPr id="51" name="Picture 50">
            <a:extLst>
              <a:ext uri="{FF2B5EF4-FFF2-40B4-BE49-F238E27FC236}">
                <a16:creationId xmlns:a16="http://schemas.microsoft.com/office/drawing/2014/main" id="{6C3D9FB0-A111-457F-896C-F1870E5DE0F6}"/>
              </a:ext>
            </a:extLst>
          </p:cNvPr>
          <p:cNvPicPr>
            <a:picLocks noChangeAspect="1"/>
          </p:cNvPicPr>
          <p:nvPr/>
        </p:nvPicPr>
        <p:blipFill rotWithShape="1">
          <a:blip r:embed="rId6"/>
          <a:srcRect l="15507" t="87617" r="21556" b="-936"/>
          <a:stretch/>
        </p:blipFill>
        <p:spPr>
          <a:xfrm>
            <a:off x="5667190" y="4367703"/>
            <a:ext cx="2156011" cy="223346"/>
          </a:xfrm>
          <a:prstGeom prst="rect">
            <a:avLst/>
          </a:prstGeom>
        </p:spPr>
      </p:pic>
      <p:grpSp>
        <p:nvGrpSpPr>
          <p:cNvPr id="5" name="Group 4">
            <a:extLst>
              <a:ext uri="{FF2B5EF4-FFF2-40B4-BE49-F238E27FC236}">
                <a16:creationId xmlns:a16="http://schemas.microsoft.com/office/drawing/2014/main" id="{CF3CFCC7-8FB4-478C-91D3-59E4B9EEB013}"/>
              </a:ext>
            </a:extLst>
          </p:cNvPr>
          <p:cNvGrpSpPr/>
          <p:nvPr/>
        </p:nvGrpSpPr>
        <p:grpSpPr>
          <a:xfrm>
            <a:off x="4876800" y="3165987"/>
            <a:ext cx="3944240" cy="2834763"/>
            <a:chOff x="4876800" y="2666930"/>
            <a:chExt cx="3944240" cy="1707785"/>
          </a:xfrm>
        </p:grpSpPr>
        <p:pic>
          <p:nvPicPr>
            <p:cNvPr id="40" name="Picture 39">
              <a:extLst>
                <a:ext uri="{FF2B5EF4-FFF2-40B4-BE49-F238E27FC236}">
                  <a16:creationId xmlns:a16="http://schemas.microsoft.com/office/drawing/2014/main" id="{95694F9D-77FA-4882-A53B-201AE5CDA603}"/>
                </a:ext>
              </a:extLst>
            </p:cNvPr>
            <p:cNvPicPr>
              <a:picLocks noChangeAspect="1"/>
            </p:cNvPicPr>
            <p:nvPr/>
          </p:nvPicPr>
          <p:blipFill rotWithShape="1">
            <a:blip r:embed="rId6"/>
            <a:srcRect l="1189" t="1165" b="11430"/>
            <a:stretch/>
          </p:blipFill>
          <p:spPr>
            <a:xfrm>
              <a:off x="4876800" y="2666930"/>
              <a:ext cx="3944240" cy="1707785"/>
            </a:xfrm>
            <a:prstGeom prst="rect">
              <a:avLst/>
            </a:prstGeom>
          </p:spPr>
        </p:pic>
        <p:cxnSp>
          <p:nvCxnSpPr>
            <p:cNvPr id="4" name="Straight Connector 3">
              <a:extLst>
                <a:ext uri="{FF2B5EF4-FFF2-40B4-BE49-F238E27FC236}">
                  <a16:creationId xmlns:a16="http://schemas.microsoft.com/office/drawing/2014/main" id="{6A64A25D-E50F-454D-8353-FBA7EF3E8FB0}"/>
                </a:ext>
              </a:extLst>
            </p:cNvPr>
            <p:cNvCxnSpPr/>
            <p:nvPr/>
          </p:nvCxnSpPr>
          <p:spPr>
            <a:xfrm>
              <a:off x="4885051" y="3826933"/>
              <a:ext cx="0" cy="423334"/>
            </a:xfrm>
            <a:prstGeom prst="line">
              <a:avLst/>
            </a:prstGeom>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72988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628650" y="1166813"/>
            <a:ext cx="7886700" cy="993775"/>
          </a:xfrm>
        </p:spPr>
        <p:txBody>
          <a:bodyPr/>
          <a:lstStyle/>
          <a:p>
            <a:pPr eaLnBrk="1" hangingPunct="1"/>
            <a:r>
              <a:rPr lang="en-US" altLang="en-US" b="1"/>
              <a:t>Measures</a:t>
            </a:r>
          </a:p>
        </p:txBody>
      </p:sp>
      <p:pic>
        <p:nvPicPr>
          <p:cNvPr id="75779"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3875" y="2024063"/>
            <a:ext cx="7172325" cy="3230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8650" y="2578100"/>
            <a:ext cx="1395413" cy="2514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36813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b="1"/>
              <a:t>Results</a:t>
            </a:r>
          </a:p>
        </p:txBody>
      </p:sp>
      <p:sp>
        <p:nvSpPr>
          <p:cNvPr id="77827" name="Content Placeholder 2"/>
          <p:cNvSpPr>
            <a:spLocks noGrp="1"/>
          </p:cNvSpPr>
          <p:nvPr>
            <p:ph idx="1"/>
          </p:nvPr>
        </p:nvSpPr>
        <p:spPr/>
        <p:txBody>
          <a:bodyPr>
            <a:normAutofit/>
          </a:bodyPr>
          <a:lstStyle/>
          <a:p>
            <a:pPr eaLnBrk="1" hangingPunct="1"/>
            <a:r>
              <a:rPr lang="en-US" altLang="en-US" dirty="0"/>
              <a:t>Externalizing behavior problems were greater for females, single parent homes</a:t>
            </a:r>
          </a:p>
          <a:p>
            <a:pPr eaLnBrk="1" hangingPunct="1"/>
            <a:r>
              <a:rPr lang="en-US" altLang="en-US" dirty="0"/>
              <a:t>Greater risk-taking :</a:t>
            </a:r>
          </a:p>
          <a:p>
            <a:pPr lvl="1" eaLnBrk="1" hangingPunct="1"/>
            <a:r>
              <a:rPr lang="en-US" altLang="en-US" dirty="0"/>
              <a:t>Males, non-Caucasian ethnicity, lower family income, higher proportion of partner absence</a:t>
            </a:r>
          </a:p>
          <a:p>
            <a:pPr eaLnBrk="1" hangingPunct="1"/>
            <a:r>
              <a:rPr lang="en-US" altLang="en-US" dirty="0"/>
              <a:t>Greater Impulsivity:</a:t>
            </a:r>
          </a:p>
          <a:p>
            <a:pPr lvl="1" eaLnBrk="1" hangingPunct="1"/>
            <a:r>
              <a:rPr lang="en-US" altLang="en-US" dirty="0"/>
              <a:t>Lower family incomes, greater exposure to any non-maternal child care in early childhood years</a:t>
            </a:r>
          </a:p>
        </p:txBody>
      </p:sp>
    </p:spTree>
    <p:extLst>
      <p:ext uri="{BB962C8B-B14F-4D97-AF65-F5344CB8AC3E}">
        <p14:creationId xmlns:p14="http://schemas.microsoft.com/office/powerpoint/2010/main" val="35190080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8"/>
          <p:cNvSpPr>
            <a:spLocks noGrp="1"/>
          </p:cNvSpPr>
          <p:nvPr>
            <p:ph type="title"/>
          </p:nvPr>
        </p:nvSpPr>
        <p:spPr>
          <a:xfrm>
            <a:off x="152400" y="152400"/>
            <a:ext cx="8839200" cy="1251062"/>
          </a:xfrm>
        </p:spPr>
        <p:txBody>
          <a:bodyPr>
            <a:normAutofit fontScale="90000"/>
          </a:bodyPr>
          <a:lstStyle/>
          <a:p>
            <a:pPr algn="ctr"/>
            <a:r>
              <a:rPr lang="en-US" altLang="en-US" dirty="0"/>
              <a:t>Difficult </a:t>
            </a:r>
            <a:r>
              <a:rPr lang="en-US" altLang="en-US" dirty="0" err="1"/>
              <a:t>temperament</a:t>
            </a:r>
            <a:r>
              <a:rPr lang="en-US" altLang="en-US" dirty="0" err="1">
                <a:sym typeface="Wingdings" panose="05000000000000000000" pitchFamily="2" charset="2"/>
              </a:rPr>
              <a:t>externalizing</a:t>
            </a:r>
            <a:br>
              <a:rPr lang="en-US" altLang="en-US" dirty="0">
                <a:sym typeface="Wingdings" panose="05000000000000000000" pitchFamily="2" charset="2"/>
              </a:rPr>
            </a:br>
            <a:r>
              <a:rPr lang="en-US" altLang="en-US" i="1" dirty="0">
                <a:sym typeface="Wingdings" panose="05000000000000000000" pitchFamily="2" charset="2"/>
              </a:rPr>
              <a:t>only in low child care quality</a:t>
            </a:r>
            <a:endParaRPr lang="en-US" altLang="en-US" dirty="0"/>
          </a:p>
        </p:txBody>
      </p:sp>
      <p:sp>
        <p:nvSpPr>
          <p:cNvPr id="11" name="Content Placeholder 10"/>
          <p:cNvSpPr>
            <a:spLocks noGrp="1"/>
          </p:cNvSpPr>
          <p:nvPr>
            <p:ph sz="half" idx="2"/>
          </p:nvPr>
        </p:nvSpPr>
        <p:spPr>
          <a:xfrm>
            <a:off x="5040862" y="1594018"/>
            <a:ext cx="3749675" cy="4572000"/>
          </a:xfrm>
        </p:spPr>
        <p:txBody>
          <a:bodyPr>
            <a:normAutofit fontScale="92500"/>
          </a:bodyPr>
          <a:lstStyle/>
          <a:p>
            <a:pPr>
              <a:defRPr/>
            </a:pPr>
            <a:r>
              <a:rPr lang="en-US" dirty="0"/>
              <a:t>Diathesis stress model</a:t>
            </a:r>
          </a:p>
          <a:p>
            <a:pPr>
              <a:defRPr/>
            </a:pPr>
            <a:r>
              <a:rPr lang="en-US" dirty="0"/>
              <a:t>Externalizing problems only significant when child care quality was less than 2.84</a:t>
            </a:r>
          </a:p>
          <a:p>
            <a:pPr lvl="1">
              <a:defRPr/>
            </a:pPr>
            <a:r>
              <a:rPr lang="en-US" i="1" dirty="0"/>
              <a:t>Higher scores reflect children’s experience with caregivers who were more attentive, stimulating, positively affectionate, less intrusive and negative</a:t>
            </a:r>
          </a:p>
          <a:p>
            <a:pPr lvl="1">
              <a:defRPr/>
            </a:pPr>
            <a:endParaRPr lang="en-US" dirty="0"/>
          </a:p>
        </p:txBody>
      </p:sp>
      <p:pic>
        <p:nvPicPr>
          <p:cNvPr id="52228" name="Picture 3"/>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4819" t="2794" b="1494"/>
          <a:stretch/>
        </p:blipFill>
        <p:spPr>
          <a:xfrm>
            <a:off x="304800" y="1594018"/>
            <a:ext cx="4743877" cy="512875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F488758F-C59C-4415-8741-3B058C6FD644}"/>
              </a:ext>
            </a:extLst>
          </p:cNvPr>
          <p:cNvSpPr txBox="1"/>
          <p:nvPr/>
        </p:nvSpPr>
        <p:spPr>
          <a:xfrm rot="2704562">
            <a:off x="8958833" y="4016563"/>
            <a:ext cx="4611076" cy="369332"/>
          </a:xfrm>
          <a:prstGeom prst="rect">
            <a:avLst/>
          </a:prstGeom>
          <a:noFill/>
        </p:spPr>
        <p:txBody>
          <a:bodyPr wrap="square">
            <a:spAutoFit/>
          </a:bodyPr>
          <a:lstStyle/>
          <a:p>
            <a:pPr eaLnBrk="1" hangingPunct="1"/>
            <a:r>
              <a:rPr lang="en-US" altLang="en-US" dirty="0">
                <a:solidFill>
                  <a:schemeClr val="accent1"/>
                </a:solidFill>
              </a:rPr>
              <a:t>Orchids vs. Dandelions?</a:t>
            </a:r>
          </a:p>
        </p:txBody>
      </p:sp>
      <p:pic>
        <p:nvPicPr>
          <p:cNvPr id="7" name="Picture 2">
            <a:extLst>
              <a:ext uri="{FF2B5EF4-FFF2-40B4-BE49-F238E27FC236}">
                <a16:creationId xmlns:a16="http://schemas.microsoft.com/office/drawing/2014/main" id="{FDAAF4A3-35BB-44B2-A4D2-BFAF0F35C1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716" y="6166018"/>
            <a:ext cx="2330884" cy="69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146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14" y="1981200"/>
            <a:ext cx="9144000" cy="2691475"/>
          </a:xfrm>
          <a:prstGeom prst="rect">
            <a:avLst/>
          </a:prstGeom>
        </p:spPr>
      </p:pic>
    </p:spTree>
    <p:extLst>
      <p:ext uri="{BB962C8B-B14F-4D97-AF65-F5344CB8AC3E}">
        <p14:creationId xmlns:p14="http://schemas.microsoft.com/office/powerpoint/2010/main" val="4272671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457200" y="1775191"/>
            <a:ext cx="8229600" cy="2644409"/>
          </a:xfrm>
        </p:spPr>
        <p:txBody>
          <a:bodyPr>
            <a:normAutofit fontScale="92500" lnSpcReduction="10000"/>
          </a:bodyPr>
          <a:lstStyle/>
          <a:p>
            <a:r>
              <a:rPr lang="en-US" dirty="0"/>
              <a:t>~50% of infants/toddlers and &gt; than 75% preschoolers experience regular nonparental child care (</a:t>
            </a:r>
            <a:r>
              <a:rPr lang="en-US" dirty="0" err="1"/>
              <a:t>Burchinal</a:t>
            </a:r>
            <a:r>
              <a:rPr lang="en-US" dirty="0"/>
              <a:t> et al., 2015)</a:t>
            </a:r>
          </a:p>
          <a:p>
            <a:endParaRPr lang="en-US" dirty="0"/>
          </a:p>
          <a:p>
            <a:r>
              <a:rPr lang="en-US" dirty="0"/>
              <a:t>High-quality, early care and education improves  early cognitive and social skills</a:t>
            </a:r>
          </a:p>
          <a:p>
            <a:endParaRPr lang="en-US" dirty="0"/>
          </a:p>
        </p:txBody>
      </p:sp>
      <p:pic>
        <p:nvPicPr>
          <p:cNvPr id="1026" name="Picture 2" descr="Image result for early edu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4343400"/>
            <a:ext cx="5715000" cy="236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Study</a:t>
            </a:r>
          </a:p>
        </p:txBody>
      </p:sp>
      <p:sp>
        <p:nvSpPr>
          <p:cNvPr id="3" name="Content Placeholder 2"/>
          <p:cNvSpPr>
            <a:spLocks noGrp="1"/>
          </p:cNvSpPr>
          <p:nvPr>
            <p:ph idx="1"/>
          </p:nvPr>
        </p:nvSpPr>
        <p:spPr/>
        <p:txBody>
          <a:bodyPr>
            <a:normAutofit lnSpcReduction="10000"/>
          </a:bodyPr>
          <a:lstStyle/>
          <a:p>
            <a:r>
              <a:rPr lang="en-US" dirty="0"/>
              <a:t>The purpose of the current study is to examine if participation in early child care settings predicts end of high school (EOHS) </a:t>
            </a:r>
          </a:p>
          <a:p>
            <a:pPr lvl="1"/>
            <a:r>
              <a:rPr lang="en-US" dirty="0"/>
              <a:t>Academic outcomes</a:t>
            </a:r>
          </a:p>
          <a:p>
            <a:pPr lvl="1"/>
            <a:r>
              <a:rPr lang="en-US" dirty="0"/>
              <a:t>Social outcomes</a:t>
            </a:r>
          </a:p>
          <a:p>
            <a:pPr marL="457200" lvl="1" indent="0">
              <a:buNone/>
            </a:pPr>
            <a:endParaRPr lang="en-US" dirty="0"/>
          </a:p>
          <a:p>
            <a:r>
              <a:rPr lang="en-US" dirty="0"/>
              <a:t>Extend previous research by examining the links between routine early child-care experiences and later outcomes in a large and economically diverse sample</a:t>
            </a:r>
          </a:p>
          <a:p>
            <a:pPr lvl="1"/>
            <a:endParaRPr lang="en-US" dirty="0"/>
          </a:p>
        </p:txBody>
      </p:sp>
    </p:spTree>
    <p:extLst>
      <p:ext uri="{BB962C8B-B14F-4D97-AF65-F5344CB8AC3E}">
        <p14:creationId xmlns:p14="http://schemas.microsoft.com/office/powerpoint/2010/main" val="32829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Methods</a:t>
            </a:r>
            <a:endParaRPr lang="en-US" dirty="0"/>
          </a:p>
        </p:txBody>
      </p:sp>
      <p:sp>
        <p:nvSpPr>
          <p:cNvPr id="8" name="Content Placeholder 7"/>
          <p:cNvSpPr>
            <a:spLocks noGrp="1"/>
          </p:cNvSpPr>
          <p:nvPr>
            <p:ph idx="1"/>
          </p:nvPr>
        </p:nvSpPr>
        <p:spPr/>
        <p:txBody>
          <a:bodyPr>
            <a:normAutofit/>
          </a:bodyPr>
          <a:lstStyle/>
          <a:p>
            <a:r>
              <a:rPr lang="en-US" b="1" dirty="0"/>
              <a:t>Sample</a:t>
            </a:r>
            <a:r>
              <a:rPr lang="en-US" dirty="0"/>
              <a:t>: </a:t>
            </a:r>
          </a:p>
          <a:p>
            <a:pPr lvl="1"/>
            <a:r>
              <a:rPr lang="en-US" dirty="0"/>
              <a:t>NICHD Study of Early Child Care and Youth Development (SECCYD): (n= 1,364 families)</a:t>
            </a:r>
          </a:p>
          <a:p>
            <a:pPr lvl="1"/>
            <a:r>
              <a:rPr lang="en-US" dirty="0"/>
              <a:t>Sample at 15 years (n =1,002)</a:t>
            </a:r>
          </a:p>
          <a:p>
            <a:pPr lvl="1"/>
            <a:r>
              <a:rPr lang="en-US" dirty="0"/>
              <a:t>End of high school (EOHS) (n =779)</a:t>
            </a:r>
          </a:p>
          <a:p>
            <a:endParaRPr lang="en-US" dirty="0"/>
          </a:p>
          <a:p>
            <a:endParaRPr lang="en-US" dirty="0"/>
          </a:p>
          <a:p>
            <a:pPr lvl="1"/>
            <a:endParaRPr lang="en-US" dirty="0"/>
          </a:p>
        </p:txBody>
      </p:sp>
    </p:spTree>
    <p:extLst>
      <p:ext uri="{BB962C8B-B14F-4D97-AF65-F5344CB8AC3E}">
        <p14:creationId xmlns:p14="http://schemas.microsoft.com/office/powerpoint/2010/main" val="4282492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457200" y="1775191"/>
            <a:ext cx="8534400" cy="5082809"/>
          </a:xfrm>
        </p:spPr>
        <p:txBody>
          <a:bodyPr>
            <a:normAutofit fontScale="77500" lnSpcReduction="20000"/>
          </a:bodyPr>
          <a:lstStyle/>
          <a:p>
            <a:r>
              <a:rPr lang="en-US" b="1" dirty="0"/>
              <a:t>EOHS measures of academic standing</a:t>
            </a:r>
            <a:r>
              <a:rPr lang="en-US" dirty="0"/>
              <a:t>: typical grades, advanced coursework, class rank, and selectivity of the postsecondary institutions that young people plan to attend. </a:t>
            </a:r>
          </a:p>
          <a:p>
            <a:r>
              <a:rPr lang="en-US" b="1" dirty="0"/>
              <a:t>EOHS measures of social outcomes: </a:t>
            </a:r>
            <a:r>
              <a:rPr lang="en-US" dirty="0"/>
              <a:t>social,</a:t>
            </a:r>
            <a:r>
              <a:rPr lang="en-US" b="1" dirty="0"/>
              <a:t> </a:t>
            </a:r>
            <a:r>
              <a:rPr lang="en-US" dirty="0"/>
              <a:t>emotional, and behavioral competencies</a:t>
            </a:r>
          </a:p>
          <a:p>
            <a:pPr marL="118872" indent="0">
              <a:buNone/>
            </a:pPr>
            <a:endParaRPr lang="en-US" dirty="0"/>
          </a:p>
          <a:p>
            <a:r>
              <a:rPr lang="en-US" b="1" dirty="0"/>
              <a:t>Covariates: </a:t>
            </a:r>
            <a:r>
              <a:rPr lang="en-US" dirty="0"/>
              <a:t>as a potential moderator of relations between early child care and functioning </a:t>
            </a:r>
          </a:p>
          <a:p>
            <a:pPr lvl="1"/>
            <a:r>
              <a:rPr lang="en-US" b="1" dirty="0"/>
              <a:t>Early childhood: Gender, race/ethnicity, </a:t>
            </a:r>
            <a:r>
              <a:rPr lang="en-US" dirty="0"/>
              <a:t>maternal education (in years); maternal vocabulary Peabody Picture Vocabulary Test, mother NEO Personality, </a:t>
            </a:r>
          </a:p>
          <a:p>
            <a:pPr lvl="1"/>
            <a:r>
              <a:rPr lang="en-US" b="1" dirty="0"/>
              <a:t>Early, Middle, and Adolescent Covariates: </a:t>
            </a:r>
            <a:r>
              <a:rPr lang="en-US" dirty="0"/>
              <a:t>maternal depressive symptoms, observed maternal sensitivity, income-to-needs ratio, and presence of a husband or partner in the household. </a:t>
            </a:r>
          </a:p>
          <a:p>
            <a:pPr lvl="1"/>
            <a:r>
              <a:rPr lang="en-US" dirty="0"/>
              <a:t>Unique to middle: quality of school experiences</a:t>
            </a:r>
          </a:p>
          <a:p>
            <a:endParaRPr lang="en-US" dirty="0"/>
          </a:p>
        </p:txBody>
      </p:sp>
    </p:spTree>
    <p:extLst>
      <p:ext uri="{BB962C8B-B14F-4D97-AF65-F5344CB8AC3E}">
        <p14:creationId xmlns:p14="http://schemas.microsoft.com/office/powerpoint/2010/main" val="3120732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10" name="Content Placeholder 9"/>
          <p:cNvSpPr>
            <a:spLocks noGrp="1"/>
          </p:cNvSpPr>
          <p:nvPr>
            <p:ph idx="1"/>
          </p:nvPr>
        </p:nvSpPr>
        <p:spPr>
          <a:xfrm>
            <a:off x="457200" y="1752601"/>
            <a:ext cx="8458200" cy="5105400"/>
          </a:xfrm>
        </p:spPr>
        <p:txBody>
          <a:bodyPr>
            <a:normAutofit fontScale="70000" lnSpcReduction="20000"/>
          </a:bodyPr>
          <a:lstStyle/>
          <a:p>
            <a:r>
              <a:rPr lang="en-US" dirty="0"/>
              <a:t>HOME </a:t>
            </a:r>
            <a:r>
              <a:rPr lang="en-US" dirty="0" err="1"/>
              <a:t>Home</a:t>
            </a:r>
            <a:r>
              <a:rPr lang="en-US" dirty="0"/>
              <a:t> Observation of the Environment </a:t>
            </a:r>
          </a:p>
          <a:p>
            <a:r>
              <a:rPr lang="en-US" dirty="0"/>
              <a:t>WJR Woodcock-Johnson </a:t>
            </a:r>
          </a:p>
          <a:p>
            <a:r>
              <a:rPr lang="en-US" dirty="0"/>
              <a:t>PLS Preschool Language Scale</a:t>
            </a:r>
          </a:p>
          <a:p>
            <a:r>
              <a:rPr lang="en-US" dirty="0"/>
              <a:t>CBCL Child Behavior Checklist</a:t>
            </a:r>
          </a:p>
          <a:p>
            <a:pPr marL="118872" indent="0">
              <a:buNone/>
            </a:pPr>
            <a:endParaRPr lang="en-US" dirty="0"/>
          </a:p>
          <a:p>
            <a:r>
              <a:rPr lang="en-US" b="1" dirty="0"/>
              <a:t>Outcomes: </a:t>
            </a:r>
          </a:p>
          <a:p>
            <a:r>
              <a:rPr lang="en-US" dirty="0"/>
              <a:t>EOHS measures of academic standing:</a:t>
            </a:r>
          </a:p>
          <a:p>
            <a:pPr lvl="1"/>
            <a:r>
              <a:rPr lang="en-US" dirty="0"/>
              <a:t>Grades</a:t>
            </a:r>
          </a:p>
          <a:p>
            <a:pPr lvl="1"/>
            <a:r>
              <a:rPr lang="en-US" dirty="0"/>
              <a:t>Advanced Coursework</a:t>
            </a:r>
          </a:p>
          <a:p>
            <a:pPr lvl="1"/>
            <a:r>
              <a:rPr lang="en-US" dirty="0"/>
              <a:t>Class Rank</a:t>
            </a:r>
          </a:p>
          <a:p>
            <a:pPr lvl="1"/>
            <a:r>
              <a:rPr lang="en-US" dirty="0"/>
              <a:t>Plans after high school</a:t>
            </a:r>
          </a:p>
          <a:p>
            <a:pPr lvl="2"/>
            <a:r>
              <a:rPr lang="en-US" dirty="0"/>
              <a:t>Selectivity of College</a:t>
            </a:r>
          </a:p>
          <a:p>
            <a:r>
              <a:rPr lang="en-US" dirty="0"/>
              <a:t>Behavioral adjustment</a:t>
            </a:r>
          </a:p>
          <a:p>
            <a:pPr lvl="1"/>
            <a:r>
              <a:rPr lang="en-US" dirty="0"/>
              <a:t>Delinquent Behavior and Aggressive Behavior scales: Adolescents self-reported externalizing behaviors</a:t>
            </a:r>
          </a:p>
          <a:p>
            <a:pPr lvl="1"/>
            <a:r>
              <a:rPr lang="en-US" dirty="0"/>
              <a:t>Report of risk-taking behaviors</a:t>
            </a:r>
          </a:p>
          <a:p>
            <a:pPr lvl="1"/>
            <a:r>
              <a:rPr lang="en-US" dirty="0"/>
              <a:t>Weinberger Adjustment Inventory: reactions to external constraints</a:t>
            </a:r>
          </a:p>
        </p:txBody>
      </p:sp>
    </p:spTree>
    <p:extLst>
      <p:ext uri="{BB962C8B-B14F-4D97-AF65-F5344CB8AC3E}">
        <p14:creationId xmlns:p14="http://schemas.microsoft.com/office/powerpoint/2010/main" val="35792045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10" name="Content Placeholder 9"/>
          <p:cNvSpPr>
            <a:spLocks noGrp="1"/>
          </p:cNvSpPr>
          <p:nvPr>
            <p:ph idx="1"/>
          </p:nvPr>
        </p:nvSpPr>
        <p:spPr/>
        <p:txBody>
          <a:bodyPr/>
          <a:lstStyle/>
          <a:p>
            <a:pPr marL="118872" indent="0">
              <a:buNone/>
            </a:pPr>
            <a:endParaRPr lang="en-US" dirty="0"/>
          </a:p>
        </p:txBody>
      </p:sp>
      <p:pic>
        <p:nvPicPr>
          <p:cNvPr id="4" name="Picture 3"/>
          <p:cNvPicPr>
            <a:picLocks noChangeAspect="1"/>
          </p:cNvPicPr>
          <p:nvPr/>
        </p:nvPicPr>
        <p:blipFill>
          <a:blip r:embed="rId3"/>
          <a:stretch>
            <a:fillRect/>
          </a:stretch>
        </p:blipFill>
        <p:spPr>
          <a:xfrm>
            <a:off x="727276" y="1430826"/>
            <a:ext cx="7924800" cy="5260877"/>
          </a:xfrm>
          <a:prstGeom prst="rect">
            <a:avLst/>
          </a:prstGeom>
        </p:spPr>
      </p:pic>
      <p:sp>
        <p:nvSpPr>
          <p:cNvPr id="3" name="Right Brace 2"/>
          <p:cNvSpPr/>
          <p:nvPr/>
        </p:nvSpPr>
        <p:spPr>
          <a:xfrm>
            <a:off x="3048000" y="2643817"/>
            <a:ext cx="1005840" cy="3299783"/>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5" name="TextBox 4"/>
          <p:cNvSpPr txBox="1"/>
          <p:nvPr/>
        </p:nvSpPr>
        <p:spPr>
          <a:xfrm>
            <a:off x="4191000" y="4037615"/>
            <a:ext cx="3093719" cy="584775"/>
          </a:xfrm>
          <a:prstGeom prst="rect">
            <a:avLst/>
          </a:prstGeom>
          <a:noFill/>
        </p:spPr>
        <p:txBody>
          <a:bodyPr wrap="square" rtlCol="0">
            <a:spAutoFit/>
          </a:bodyPr>
          <a:lstStyle/>
          <a:p>
            <a:r>
              <a:rPr lang="en-US" sz="3200" b="1" dirty="0">
                <a:solidFill>
                  <a:srgbClr val="C00000"/>
                </a:solidFill>
              </a:rPr>
              <a:t>Moderators</a:t>
            </a:r>
          </a:p>
        </p:txBody>
      </p:sp>
      <p:sp>
        <p:nvSpPr>
          <p:cNvPr id="7" name="Right Brace 6"/>
          <p:cNvSpPr/>
          <p:nvPr/>
        </p:nvSpPr>
        <p:spPr>
          <a:xfrm>
            <a:off x="3116484" y="5978895"/>
            <a:ext cx="929640" cy="6858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8" name="TextBox 7"/>
          <p:cNvSpPr txBox="1"/>
          <p:nvPr/>
        </p:nvSpPr>
        <p:spPr>
          <a:xfrm>
            <a:off x="4171709" y="6029407"/>
            <a:ext cx="3093719" cy="584775"/>
          </a:xfrm>
          <a:prstGeom prst="rect">
            <a:avLst/>
          </a:prstGeom>
          <a:noFill/>
        </p:spPr>
        <p:txBody>
          <a:bodyPr wrap="square" rtlCol="0">
            <a:spAutoFit/>
          </a:bodyPr>
          <a:lstStyle/>
          <a:p>
            <a:r>
              <a:rPr lang="en-US" sz="3200" b="1">
                <a:solidFill>
                  <a:srgbClr val="C00000"/>
                </a:solidFill>
              </a:rPr>
              <a:t>Predictors</a:t>
            </a:r>
            <a:endParaRPr lang="en-US" sz="3200" b="1" dirty="0">
              <a:solidFill>
                <a:srgbClr val="C00000"/>
              </a:solidFill>
            </a:endParaRPr>
          </a:p>
        </p:txBody>
      </p:sp>
    </p:spTree>
    <p:extLst>
      <p:ext uri="{BB962C8B-B14F-4D97-AF65-F5344CB8AC3E}">
        <p14:creationId xmlns:p14="http://schemas.microsoft.com/office/powerpoint/2010/main" val="27736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Title 2">
            <a:extLst>
              <a:ext uri="{FF2B5EF4-FFF2-40B4-BE49-F238E27FC236}">
                <a16:creationId xmlns:a16="http://schemas.microsoft.com/office/drawing/2014/main" id="{AE69F20C-A135-479A-AC44-371769E7DB5F}"/>
              </a:ext>
            </a:extLst>
          </p:cNvPr>
          <p:cNvSpPr>
            <a:spLocks noGrp="1"/>
          </p:cNvSpPr>
          <p:nvPr>
            <p:ph type="title"/>
          </p:nvPr>
        </p:nvSpPr>
        <p:spPr>
          <a:xfrm>
            <a:off x="533400" y="571593"/>
            <a:ext cx="6553200" cy="906570"/>
          </a:xfrm>
        </p:spPr>
        <p:txBody>
          <a:bodyPr/>
          <a:lstStyle/>
          <a:p>
            <a:r>
              <a:rPr lang="en-US" sz="2800" dirty="0"/>
              <a:t>Teacher to child phonemic complexity</a:t>
            </a:r>
          </a:p>
        </p:txBody>
      </p:sp>
      <p:grpSp>
        <p:nvGrpSpPr>
          <p:cNvPr id="13" name="Group 5">
            <a:extLst>
              <a:ext uri="{FF2B5EF4-FFF2-40B4-BE49-F238E27FC236}">
                <a16:creationId xmlns:a16="http://schemas.microsoft.com/office/drawing/2014/main" id="{409F53F7-7CF2-43A1-8B80-9F8B967C03AD}"/>
              </a:ext>
            </a:extLst>
          </p:cNvPr>
          <p:cNvGrpSpPr>
            <a:grpSpLocks/>
          </p:cNvGrpSpPr>
          <p:nvPr/>
        </p:nvGrpSpPr>
        <p:grpSpPr bwMode="auto">
          <a:xfrm>
            <a:off x="5393116" y="2413690"/>
            <a:ext cx="3526861" cy="3300552"/>
            <a:chOff x="1905000" y="1741487"/>
            <a:chExt cx="4530725" cy="4530725"/>
          </a:xfrm>
        </p:grpSpPr>
        <p:pic>
          <p:nvPicPr>
            <p:cNvPr id="14" name="F74FF386-E423-46E0-BC9F-5C9485C72BC8" descr="E5ED980E-78E8-4453-81CA-2248C4FACC0C@wireless">
              <a:extLst>
                <a:ext uri="{FF2B5EF4-FFF2-40B4-BE49-F238E27FC236}">
                  <a16:creationId xmlns:a16="http://schemas.microsoft.com/office/drawing/2014/main" id="{0724A5C5-968E-4102-80FD-94C8F9EFF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0383AAD0-D6AD-4B4E-AC15-F0E473EF29F8" descr="CC211E11-81CF-4DDB-88C2-27FE484A0D12@wireless">
              <a:extLst>
                <a:ext uri="{FF2B5EF4-FFF2-40B4-BE49-F238E27FC236}">
                  <a16:creationId xmlns:a16="http://schemas.microsoft.com/office/drawing/2014/main" id="{7281CE65-9FB8-4830-A018-6916B2B9C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4">
            <a:extLst>
              <a:ext uri="{FF2B5EF4-FFF2-40B4-BE49-F238E27FC236}">
                <a16:creationId xmlns:a16="http://schemas.microsoft.com/office/drawing/2014/main" id="{0AF34C27-FB7E-41DD-8BD5-83F4AFB5B7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6851" y="5942440"/>
            <a:ext cx="712498" cy="71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a:extLst>
              <a:ext uri="{FF2B5EF4-FFF2-40B4-BE49-F238E27FC236}">
                <a16:creationId xmlns:a16="http://schemas.microsoft.com/office/drawing/2014/main" id="{07A79866-D469-4F5A-9AAF-D3921DF9AFA5}"/>
              </a:ext>
            </a:extLst>
          </p:cNvPr>
          <p:cNvSpPr>
            <a:spLocks noChangeArrowheads="1"/>
          </p:cNvSpPr>
          <p:nvPr/>
        </p:nvSpPr>
        <p:spPr bwMode="auto">
          <a:xfrm>
            <a:off x="4953000" y="6142288"/>
            <a:ext cx="270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defRPr/>
            </a:pPr>
            <a:r>
              <a:rPr lang="en-US" altLang="en-US" sz="1800" dirty="0">
                <a:latin typeface="+mj-lt"/>
              </a:rPr>
              <a:t>Mitsven, et al., 2021</a:t>
            </a:r>
          </a:p>
        </p:txBody>
      </p:sp>
      <p:sp>
        <p:nvSpPr>
          <p:cNvPr id="18" name="Rectangle 3">
            <a:extLst>
              <a:ext uri="{FF2B5EF4-FFF2-40B4-BE49-F238E27FC236}">
                <a16:creationId xmlns:a16="http://schemas.microsoft.com/office/drawing/2014/main" id="{75616D30-902A-42FC-9D1D-EF6978A1C426}"/>
              </a:ext>
            </a:extLst>
          </p:cNvPr>
          <p:cNvSpPr>
            <a:spLocks noChangeArrowheads="1"/>
          </p:cNvSpPr>
          <p:nvPr/>
        </p:nvSpPr>
        <p:spPr bwMode="auto">
          <a:xfrm>
            <a:off x="5316166" y="1978219"/>
            <a:ext cx="3680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1800" dirty="0">
                <a:latin typeface="Work Sans" charset="0"/>
                <a:ea typeface="Palatino"/>
                <a:cs typeface="Palatino"/>
              </a:rPr>
              <a:t>Teacher to child phonemes</a:t>
            </a:r>
          </a:p>
        </p:txBody>
      </p:sp>
      <p:sp>
        <p:nvSpPr>
          <p:cNvPr id="19" name="TextBox 18">
            <a:extLst>
              <a:ext uri="{FF2B5EF4-FFF2-40B4-BE49-F238E27FC236}">
                <a16:creationId xmlns:a16="http://schemas.microsoft.com/office/drawing/2014/main" id="{99451254-D4B4-48E5-A97B-FBB44351D646}"/>
              </a:ext>
            </a:extLst>
          </p:cNvPr>
          <p:cNvSpPr txBox="1"/>
          <p:nvPr/>
        </p:nvSpPr>
        <p:spPr>
          <a:xfrm>
            <a:off x="3612092" y="4063967"/>
            <a:ext cx="1505762" cy="2031325"/>
          </a:xfrm>
          <a:prstGeom prst="rect">
            <a:avLst/>
          </a:prstGeom>
          <a:noFill/>
        </p:spPr>
        <p:txBody>
          <a:bodyPr wrap="square" rtlCol="0">
            <a:spAutoFit/>
          </a:bodyPr>
          <a:lstStyle/>
          <a:p>
            <a:r>
              <a:rPr lang="en-US" b="1" u="sng" dirty="0">
                <a:latin typeface="Palatino" pitchFamily="2" charset="77"/>
                <a:ea typeface="Palatino" pitchFamily="2" charset="77"/>
              </a:rPr>
              <a:t>Phonemic diversity = 14</a:t>
            </a:r>
          </a:p>
          <a:p>
            <a:r>
              <a:rPr lang="el-GR" dirty="0">
                <a:latin typeface="Palatino" pitchFamily="2" charset="77"/>
                <a:ea typeface="Palatino" pitchFamily="2" charset="77"/>
              </a:rPr>
              <a:t>θ</a:t>
            </a:r>
            <a:r>
              <a:rPr lang="en-US" dirty="0">
                <a:latin typeface="Palatino" pitchFamily="2" charset="77"/>
                <a:ea typeface="Palatino" pitchFamily="2" charset="77"/>
              </a:rPr>
              <a:t>-</a:t>
            </a:r>
            <a:r>
              <a:rPr lang="en-US" dirty="0" err="1">
                <a:latin typeface="Palatino" pitchFamily="2" charset="77"/>
                <a:ea typeface="Palatino" pitchFamily="2" charset="77"/>
              </a:rPr>
              <a:t>æ</a:t>
            </a:r>
            <a:r>
              <a:rPr lang="en-US" dirty="0">
                <a:latin typeface="Palatino" pitchFamily="2" charset="77"/>
                <a:ea typeface="Palatino" pitchFamily="2" charset="77"/>
              </a:rPr>
              <a:t>-</a:t>
            </a:r>
            <a:r>
              <a:rPr lang="en-US" dirty="0" err="1">
                <a:latin typeface="Palatino" pitchFamily="2" charset="77"/>
                <a:ea typeface="Palatino" pitchFamily="2" charset="77"/>
              </a:rPr>
              <a:t>ŋ</a:t>
            </a:r>
            <a:r>
              <a:rPr lang="en-US" dirty="0">
                <a:latin typeface="Palatino" pitchFamily="2" charset="77"/>
                <a:ea typeface="Palatino" pitchFamily="2" charset="77"/>
              </a:rPr>
              <a:t>-k  j-u. </a:t>
            </a:r>
          </a:p>
          <a:p>
            <a:r>
              <a:rPr lang="en-US" dirty="0" err="1">
                <a:latin typeface="Palatino" pitchFamily="2" charset="77"/>
                <a:ea typeface="Palatino" pitchFamily="2" charset="77"/>
              </a:rPr>
              <a:t>aɪ</a:t>
            </a:r>
            <a:r>
              <a:rPr lang="en-US" dirty="0">
                <a:latin typeface="Palatino" pitchFamily="2" charset="77"/>
                <a:ea typeface="Palatino" pitchFamily="2" charset="77"/>
              </a:rPr>
              <a:t>  l-</a:t>
            </a:r>
            <a:r>
              <a:rPr lang="en-US" dirty="0" err="1">
                <a:solidFill>
                  <a:srgbClr val="FF0000"/>
                </a:solidFill>
                <a:latin typeface="Palatino" pitchFamily="2" charset="77"/>
                <a:ea typeface="Palatino" pitchFamily="2" charset="77"/>
              </a:rPr>
              <a:t>aɪ</a:t>
            </a:r>
            <a:r>
              <a:rPr lang="en-US" dirty="0">
                <a:latin typeface="Palatino" pitchFamily="2" charset="77"/>
                <a:ea typeface="Palatino" pitchFamily="2" charset="77"/>
              </a:rPr>
              <a:t>-</a:t>
            </a:r>
            <a:r>
              <a:rPr lang="en-US" dirty="0">
                <a:solidFill>
                  <a:srgbClr val="FF0000"/>
                </a:solidFill>
                <a:latin typeface="Palatino" pitchFamily="2" charset="77"/>
                <a:ea typeface="Palatino" pitchFamily="2" charset="77"/>
              </a:rPr>
              <a:t>k</a:t>
            </a:r>
            <a:r>
              <a:rPr lang="en-US" dirty="0">
                <a:latin typeface="Palatino" pitchFamily="2" charset="77"/>
                <a:ea typeface="Palatino" pitchFamily="2" charset="77"/>
              </a:rPr>
              <a:t>  g-r-</a:t>
            </a:r>
            <a:r>
              <a:rPr lang="en-US" dirty="0" err="1">
                <a:latin typeface="Palatino" pitchFamily="2" charset="77"/>
                <a:ea typeface="Palatino" pitchFamily="2" charset="77"/>
              </a:rPr>
              <a:t>eɪ</a:t>
            </a:r>
            <a:r>
              <a:rPr lang="en-US" dirty="0">
                <a:latin typeface="Palatino" pitchFamily="2" charset="77"/>
                <a:ea typeface="Palatino" pitchFamily="2" charset="77"/>
              </a:rPr>
              <a:t>-p  </a:t>
            </a:r>
            <a:r>
              <a:rPr lang="en-US" dirty="0" err="1">
                <a:latin typeface="Palatino" pitchFamily="2" charset="77"/>
                <a:ea typeface="Palatino" pitchFamily="2" charset="77"/>
              </a:rPr>
              <a:t>ʤ</a:t>
            </a:r>
            <a:r>
              <a:rPr lang="en-US" dirty="0">
                <a:latin typeface="Palatino" pitchFamily="2" charset="77"/>
                <a:ea typeface="Palatino" pitchFamily="2" charset="77"/>
              </a:rPr>
              <a:t>-</a:t>
            </a:r>
            <a:r>
              <a:rPr lang="en-US" dirty="0">
                <a:solidFill>
                  <a:srgbClr val="FF0000"/>
                </a:solidFill>
                <a:latin typeface="Palatino" pitchFamily="2" charset="77"/>
                <a:ea typeface="Palatino" pitchFamily="2" charset="77"/>
              </a:rPr>
              <a:t>u</a:t>
            </a:r>
            <a:r>
              <a:rPr lang="en-US" dirty="0">
                <a:latin typeface="Palatino" pitchFamily="2" charset="77"/>
                <a:ea typeface="Palatino" pitchFamily="2" charset="77"/>
              </a:rPr>
              <a:t>-s.</a:t>
            </a:r>
          </a:p>
          <a:p>
            <a:endParaRPr lang="en-US" dirty="0">
              <a:latin typeface="Palatino" pitchFamily="2" charset="77"/>
              <a:ea typeface="Palatino" pitchFamily="2" charset="77"/>
            </a:endParaRPr>
          </a:p>
        </p:txBody>
      </p:sp>
      <p:pic>
        <p:nvPicPr>
          <p:cNvPr id="20" name="Picture 19">
            <a:extLst>
              <a:ext uri="{FF2B5EF4-FFF2-40B4-BE49-F238E27FC236}">
                <a16:creationId xmlns:a16="http://schemas.microsoft.com/office/drawing/2014/main" id="{475F2D1B-D5D8-4D20-AFE0-2559E6DA92ED}"/>
              </a:ext>
            </a:extLst>
          </p:cNvPr>
          <p:cNvPicPr>
            <a:picLocks noChangeAspect="1"/>
          </p:cNvPicPr>
          <p:nvPr/>
        </p:nvPicPr>
        <p:blipFill rotWithShape="1">
          <a:blip r:embed="rId7"/>
          <a:srcRect l="20086" t="4121" r="13947" b="2690"/>
          <a:stretch/>
        </p:blipFill>
        <p:spPr>
          <a:xfrm>
            <a:off x="409242" y="2888432"/>
            <a:ext cx="3126733" cy="2944690"/>
          </a:xfrm>
          <a:prstGeom prst="rect">
            <a:avLst/>
          </a:prstGeom>
        </p:spPr>
      </p:pic>
      <p:sp>
        <p:nvSpPr>
          <p:cNvPr id="21" name="Rounded Rectangular Callout 63">
            <a:extLst>
              <a:ext uri="{FF2B5EF4-FFF2-40B4-BE49-F238E27FC236}">
                <a16:creationId xmlns:a16="http://schemas.microsoft.com/office/drawing/2014/main" id="{D919BBC8-7737-4CDA-898C-4F87170613C8}"/>
              </a:ext>
            </a:extLst>
          </p:cNvPr>
          <p:cNvSpPr/>
          <p:nvPr/>
        </p:nvSpPr>
        <p:spPr>
          <a:xfrm>
            <a:off x="2685537" y="2538199"/>
            <a:ext cx="1679436" cy="1141606"/>
          </a:xfrm>
          <a:prstGeom prst="wedgeRoundRectCallout">
            <a:avLst>
              <a:gd name="adj1" fmla="val -41123"/>
              <a:gd name="adj2" fmla="val 73284"/>
              <a:gd name="adj3" fmla="val 16667"/>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DB1C7D7-A080-4D48-A920-FB12F9CA69B6}"/>
              </a:ext>
            </a:extLst>
          </p:cNvPr>
          <p:cNvSpPr txBox="1"/>
          <p:nvPr/>
        </p:nvSpPr>
        <p:spPr>
          <a:xfrm>
            <a:off x="2792441" y="2741862"/>
            <a:ext cx="1690659" cy="923330"/>
          </a:xfrm>
          <a:prstGeom prst="rect">
            <a:avLst/>
          </a:prstGeom>
          <a:noFill/>
        </p:spPr>
        <p:txBody>
          <a:bodyPr wrap="square" rtlCol="0">
            <a:spAutoFit/>
          </a:bodyPr>
          <a:lstStyle/>
          <a:p>
            <a:r>
              <a:rPr lang="en-US" dirty="0">
                <a:latin typeface="Palatino" pitchFamily="2" charset="77"/>
                <a:ea typeface="Palatino" pitchFamily="2" charset="77"/>
              </a:rPr>
              <a:t>“Thank you! I like grape juice.”</a:t>
            </a:r>
          </a:p>
        </p:txBody>
      </p:sp>
    </p:spTree>
    <p:custDataLst>
      <p:tags r:id="rId1"/>
    </p:custDataLst>
    <p:extLst>
      <p:ext uri="{BB962C8B-B14F-4D97-AF65-F5344CB8AC3E}">
        <p14:creationId xmlns:p14="http://schemas.microsoft.com/office/powerpoint/2010/main" val="3787937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continued</a:t>
            </a:r>
          </a:p>
        </p:txBody>
      </p:sp>
      <p:sp>
        <p:nvSpPr>
          <p:cNvPr id="10" name="Content Placeholder 9"/>
          <p:cNvSpPr>
            <a:spLocks noGrp="1"/>
          </p:cNvSpPr>
          <p:nvPr>
            <p:ph idx="1"/>
          </p:nvPr>
        </p:nvSpPr>
        <p:spPr/>
        <p:txBody>
          <a:bodyPr/>
          <a:lstStyle/>
          <a:p>
            <a:pPr marL="118872" indent="0">
              <a:buNone/>
            </a:pPr>
            <a:endParaRPr lang="en-US" dirty="0"/>
          </a:p>
        </p:txBody>
      </p:sp>
      <p:pic>
        <p:nvPicPr>
          <p:cNvPr id="3" name="Picture 2"/>
          <p:cNvPicPr>
            <a:picLocks noChangeAspect="1"/>
          </p:cNvPicPr>
          <p:nvPr/>
        </p:nvPicPr>
        <p:blipFill>
          <a:blip r:embed="rId3"/>
          <a:stretch>
            <a:fillRect/>
          </a:stretch>
        </p:blipFill>
        <p:spPr>
          <a:xfrm>
            <a:off x="-5787" y="2639396"/>
            <a:ext cx="9144000" cy="3103207"/>
          </a:xfrm>
          <a:prstGeom prst="rect">
            <a:avLst/>
          </a:prstGeom>
        </p:spPr>
      </p:pic>
      <p:sp>
        <p:nvSpPr>
          <p:cNvPr id="5" name="Right Brace 4"/>
          <p:cNvSpPr/>
          <p:nvPr/>
        </p:nvSpPr>
        <p:spPr>
          <a:xfrm>
            <a:off x="2819400" y="4191000"/>
            <a:ext cx="396240" cy="1272217"/>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6" name="TextBox 5"/>
          <p:cNvSpPr txBox="1"/>
          <p:nvPr/>
        </p:nvSpPr>
        <p:spPr>
          <a:xfrm>
            <a:off x="3520440" y="4534720"/>
            <a:ext cx="3093719" cy="584775"/>
          </a:xfrm>
          <a:prstGeom prst="rect">
            <a:avLst/>
          </a:prstGeom>
          <a:noFill/>
        </p:spPr>
        <p:txBody>
          <a:bodyPr wrap="square" rtlCol="0">
            <a:spAutoFit/>
          </a:bodyPr>
          <a:lstStyle/>
          <a:p>
            <a:r>
              <a:rPr lang="en-US" sz="3200" b="1" dirty="0">
                <a:solidFill>
                  <a:srgbClr val="C00000"/>
                </a:solidFill>
              </a:rPr>
              <a:t>Outcomes</a:t>
            </a:r>
          </a:p>
        </p:txBody>
      </p:sp>
    </p:spTree>
    <p:extLst>
      <p:ext uri="{BB962C8B-B14F-4D97-AF65-F5344CB8AC3E}">
        <p14:creationId xmlns:p14="http://schemas.microsoft.com/office/powerpoint/2010/main" val="409860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 care quality correlated with EOHS outcomes</a:t>
            </a:r>
          </a:p>
        </p:txBody>
      </p:sp>
      <p:sp>
        <p:nvSpPr>
          <p:cNvPr id="3" name="Content Placeholder 2"/>
          <p:cNvSpPr>
            <a:spLocks noGrp="1"/>
          </p:cNvSpPr>
          <p:nvPr>
            <p:ph idx="1"/>
          </p:nvPr>
        </p:nvSpPr>
        <p:spPr>
          <a:xfrm>
            <a:off x="152400" y="5227783"/>
            <a:ext cx="8839200" cy="990600"/>
          </a:xfrm>
        </p:spPr>
        <p:txBody>
          <a:bodyPr>
            <a:normAutofit/>
          </a:bodyPr>
          <a:lstStyle/>
          <a:p>
            <a:r>
              <a:rPr lang="en-US" sz="2800" dirty="0"/>
              <a:t>*Hours in child care NOT correlated with outcomes</a:t>
            </a:r>
          </a:p>
        </p:txBody>
      </p:sp>
      <p:pic>
        <p:nvPicPr>
          <p:cNvPr id="4" name="Picture 3"/>
          <p:cNvPicPr>
            <a:picLocks noChangeAspect="1"/>
          </p:cNvPicPr>
          <p:nvPr/>
        </p:nvPicPr>
        <p:blipFill>
          <a:blip r:embed="rId3"/>
          <a:stretch>
            <a:fillRect/>
          </a:stretch>
        </p:blipFill>
        <p:spPr>
          <a:xfrm>
            <a:off x="205774" y="1775191"/>
            <a:ext cx="8938225" cy="3385559"/>
          </a:xfrm>
          <a:prstGeom prst="rect">
            <a:avLst/>
          </a:prstGeom>
        </p:spPr>
      </p:pic>
      <p:sp>
        <p:nvSpPr>
          <p:cNvPr id="5" name="Rectangle 4"/>
          <p:cNvSpPr/>
          <p:nvPr/>
        </p:nvSpPr>
        <p:spPr>
          <a:xfrm flipH="1" flipV="1">
            <a:off x="205774" y="4190999"/>
            <a:ext cx="8785826" cy="60959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 name="Picture 2" descr="Image result for childcare clock"/>
          <p:cNvPicPr>
            <a:picLocks noChangeAspect="1" noChangeArrowheads="1"/>
          </p:cNvPicPr>
          <p:nvPr/>
        </p:nvPicPr>
        <p:blipFill rotWithShape="1">
          <a:blip r:embed="rId4">
            <a:extLst>
              <a:ext uri="{28A0092B-C50C-407E-A947-70E740481C1C}">
                <a14:useLocalDpi xmlns:a14="http://schemas.microsoft.com/office/drawing/2010/main" val="0"/>
              </a:ext>
            </a:extLst>
          </a:blip>
          <a:srcRect l="44291" r="11583"/>
          <a:stretch/>
        </p:blipFill>
        <p:spPr bwMode="auto">
          <a:xfrm>
            <a:off x="3810000" y="5690974"/>
            <a:ext cx="1176694" cy="1081087"/>
          </a:xfrm>
          <a:prstGeom prst="rect">
            <a:avLst/>
          </a:prstGeom>
          <a:noFill/>
          <a:extLst>
            <a:ext uri="{909E8E84-426E-40DD-AFC4-6F175D3DCCD1}">
              <a14:hiddenFill xmlns:a14="http://schemas.microsoft.com/office/drawing/2010/main">
                <a:solidFill>
                  <a:srgbClr val="FFFFFF"/>
                </a:solidFill>
              </a14:hiddenFill>
            </a:ext>
          </a:extLst>
        </p:spPr>
      </p:pic>
      <p:sp>
        <p:nvSpPr>
          <p:cNvPr id="7" name="&quot;Not Allowed&quot; Symbol 6"/>
          <p:cNvSpPr/>
          <p:nvPr/>
        </p:nvSpPr>
        <p:spPr>
          <a:xfrm>
            <a:off x="3505200" y="5690974"/>
            <a:ext cx="1752600" cy="1167026"/>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92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dirty="0"/>
              <a:t>Care quality…</a:t>
            </a:r>
          </a:p>
        </p:txBody>
      </p:sp>
      <p:sp>
        <p:nvSpPr>
          <p:cNvPr id="3" name="Content Placeholder 2"/>
          <p:cNvSpPr>
            <a:spLocks noGrp="1"/>
          </p:cNvSpPr>
          <p:nvPr>
            <p:ph idx="1"/>
          </p:nvPr>
        </p:nvSpPr>
        <p:spPr/>
        <p:txBody>
          <a:bodyPr>
            <a:normAutofit lnSpcReduction="10000"/>
          </a:bodyPr>
          <a:lstStyle/>
          <a:p>
            <a:pPr>
              <a:defRPr/>
            </a:pPr>
            <a:r>
              <a:rPr lang="en-US" dirty="0"/>
              <a:t>Higher child care quality </a:t>
            </a:r>
            <a:r>
              <a:rPr lang="en-US" i="1" dirty="0"/>
              <a:t>and</a:t>
            </a:r>
            <a:r>
              <a:rPr lang="en-US" dirty="0"/>
              <a:t> more center-type care were correlated with higher class rank, higher grades, more advanced coursework, and plans to attend more selective colleges. </a:t>
            </a:r>
          </a:p>
          <a:p>
            <a:pPr marL="118872" indent="0">
              <a:buFont typeface="Wingdings 2" panose="05020102010507070707" pitchFamily="18" charset="2"/>
              <a:buNone/>
              <a:defRPr/>
            </a:pPr>
            <a:endParaRPr lang="en-US" dirty="0"/>
          </a:p>
          <a:p>
            <a:pPr lvl="1">
              <a:defRPr/>
            </a:pPr>
            <a:r>
              <a:rPr lang="en-US" dirty="0"/>
              <a:t>Amount of time in early child care was </a:t>
            </a:r>
            <a:r>
              <a:rPr lang="en-US" b="1" dirty="0"/>
              <a:t>not</a:t>
            </a:r>
            <a:r>
              <a:rPr lang="en-US" dirty="0"/>
              <a:t> correlated with the measures of end of high school (EOHS) academic standing or behavioral adjustment.</a:t>
            </a:r>
          </a:p>
        </p:txBody>
      </p:sp>
    </p:spTree>
    <p:extLst>
      <p:ext uri="{BB962C8B-B14F-4D97-AF65-F5344CB8AC3E}">
        <p14:creationId xmlns:p14="http://schemas.microsoft.com/office/powerpoint/2010/main" val="17454199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There Relations Between Early Child Care and Adolescent Outcomes at the EOHS?</a:t>
            </a:r>
          </a:p>
        </p:txBody>
      </p:sp>
      <p:sp>
        <p:nvSpPr>
          <p:cNvPr id="11" name="Rectangle 10"/>
          <p:cNvSpPr/>
          <p:nvPr/>
        </p:nvSpPr>
        <p:spPr>
          <a:xfrm>
            <a:off x="19050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p:cNvSpPr/>
          <p:nvPr/>
        </p:nvSpPr>
        <p:spPr>
          <a:xfrm>
            <a:off x="190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76200" y="2043269"/>
            <a:ext cx="9144000" cy="3685862"/>
          </a:xfrm>
          <a:prstGeom prst="rect">
            <a:avLst/>
          </a:prstGeom>
        </p:spPr>
      </p:pic>
      <p:sp>
        <p:nvSpPr>
          <p:cNvPr id="7" name="Rectangle 6"/>
          <p:cNvSpPr/>
          <p:nvPr/>
        </p:nvSpPr>
        <p:spPr>
          <a:xfrm>
            <a:off x="2743200" y="3276600"/>
            <a:ext cx="685800"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p:cNvSpPr/>
          <p:nvPr/>
        </p:nvSpPr>
        <p:spPr>
          <a:xfrm>
            <a:off x="4686300" y="3238500"/>
            <a:ext cx="952500" cy="6477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5" name="Rectangle 24"/>
          <p:cNvSpPr/>
          <p:nvPr/>
        </p:nvSpPr>
        <p:spPr>
          <a:xfrm>
            <a:off x="1752600" y="3643469"/>
            <a:ext cx="685800"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Content Placeholder 2"/>
          <p:cNvSpPr>
            <a:spLocks noGrp="1"/>
          </p:cNvSpPr>
          <p:nvPr>
            <p:ph idx="1"/>
          </p:nvPr>
        </p:nvSpPr>
        <p:spPr>
          <a:xfrm>
            <a:off x="108030" y="5933762"/>
            <a:ext cx="8839200" cy="990600"/>
          </a:xfrm>
        </p:spPr>
        <p:txBody>
          <a:bodyPr>
            <a:normAutofit/>
          </a:bodyPr>
          <a:lstStyle/>
          <a:p>
            <a:r>
              <a:rPr lang="en-US" sz="2800" dirty="0"/>
              <a:t>*None of the early child care variables were related to the behavioral adjustment measures at the EOHS.</a:t>
            </a:r>
          </a:p>
        </p:txBody>
      </p:sp>
    </p:spTree>
    <p:extLst>
      <p:ext uri="{BB962C8B-B14F-4D97-AF65-F5344CB8AC3E}">
        <p14:creationId xmlns:p14="http://schemas.microsoft.com/office/powerpoint/2010/main" val="131168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There Relations Between Early Child Care and Adolescent Outcomes at the EOHS?</a:t>
            </a:r>
          </a:p>
        </p:txBody>
      </p:sp>
      <p:sp>
        <p:nvSpPr>
          <p:cNvPr id="4" name="Content Placeholder 3"/>
          <p:cNvSpPr>
            <a:spLocks noGrp="1"/>
          </p:cNvSpPr>
          <p:nvPr>
            <p:ph idx="1"/>
          </p:nvPr>
        </p:nvSpPr>
        <p:spPr/>
        <p:txBody>
          <a:bodyPr/>
          <a:lstStyle/>
          <a:p>
            <a:r>
              <a:rPr lang="en-US" dirty="0"/>
              <a:t>Quality: higher academic grades and plans to attend more selective colleges </a:t>
            </a:r>
          </a:p>
          <a:p>
            <a:pPr marL="118872" indent="0">
              <a:buNone/>
            </a:pPr>
            <a:endParaRPr lang="en-US" dirty="0"/>
          </a:p>
          <a:p>
            <a:r>
              <a:rPr lang="en-US" dirty="0"/>
              <a:t>Adolescents with fewer hours in child care reported plans to attend more selective colleges</a:t>
            </a:r>
          </a:p>
          <a:p>
            <a:pPr marL="118872" indent="0">
              <a:buNone/>
            </a:pPr>
            <a:endParaRPr lang="en-US" dirty="0"/>
          </a:p>
          <a:p>
            <a:r>
              <a:rPr lang="en-US" dirty="0"/>
              <a:t>More center-type child care reported higher and College selectivity</a:t>
            </a:r>
          </a:p>
          <a:p>
            <a:endParaRPr lang="en-US" dirty="0"/>
          </a:p>
        </p:txBody>
      </p:sp>
    </p:spTree>
    <p:extLst>
      <p:ext uri="{BB962C8B-B14F-4D97-AF65-F5344CB8AC3E}">
        <p14:creationId xmlns:p14="http://schemas.microsoft.com/office/powerpoint/2010/main" val="2010021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relations between early child care and EOHS outcomes were moderated by gender?</a:t>
            </a:r>
          </a:p>
        </p:txBody>
      </p:sp>
      <p:sp>
        <p:nvSpPr>
          <p:cNvPr id="11" name="Rectangle 10"/>
          <p:cNvSpPr/>
          <p:nvPr/>
        </p:nvSpPr>
        <p:spPr>
          <a:xfrm>
            <a:off x="19050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p:cNvSpPr/>
          <p:nvPr/>
        </p:nvSpPr>
        <p:spPr>
          <a:xfrm>
            <a:off x="190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76200" y="2043269"/>
            <a:ext cx="9144000" cy="3685862"/>
          </a:xfrm>
          <a:prstGeom prst="rect">
            <a:avLst/>
          </a:prstGeom>
        </p:spPr>
      </p:pic>
      <p:sp>
        <p:nvSpPr>
          <p:cNvPr id="15" name="Rectangle 14"/>
          <p:cNvSpPr/>
          <p:nvPr/>
        </p:nvSpPr>
        <p:spPr>
          <a:xfrm flipV="1">
            <a:off x="7086600" y="4610100"/>
            <a:ext cx="685800" cy="3429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p:cNvSpPr/>
          <p:nvPr/>
        </p:nvSpPr>
        <p:spPr>
          <a:xfrm>
            <a:off x="8077200" y="4610100"/>
            <a:ext cx="838200" cy="3429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Content Placeholder 2"/>
          <p:cNvSpPr>
            <a:spLocks noGrp="1"/>
          </p:cNvSpPr>
          <p:nvPr>
            <p:ph idx="1"/>
          </p:nvPr>
        </p:nvSpPr>
        <p:spPr>
          <a:xfrm>
            <a:off x="108030" y="5933762"/>
            <a:ext cx="8839200" cy="990600"/>
          </a:xfrm>
        </p:spPr>
        <p:txBody>
          <a:bodyPr>
            <a:normAutofit fontScale="77500" lnSpcReduction="20000"/>
          </a:bodyPr>
          <a:lstStyle/>
          <a:p>
            <a:r>
              <a:rPr lang="en-US" sz="2800" dirty="0"/>
              <a:t>*No significant interactions between early child care hours and gender were found for EOHS academic standing and behavioral functioning.</a:t>
            </a:r>
          </a:p>
        </p:txBody>
      </p:sp>
      <p:sp>
        <p:nvSpPr>
          <p:cNvPr id="13" name="Rectangle 12"/>
          <p:cNvSpPr/>
          <p:nvPr/>
        </p:nvSpPr>
        <p:spPr>
          <a:xfrm flipV="1">
            <a:off x="3733800" y="3962400"/>
            <a:ext cx="759107"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6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relations between early child care and EOHS outcomes moderated by gender?</a:t>
            </a:r>
          </a:p>
        </p:txBody>
      </p:sp>
      <p:sp>
        <p:nvSpPr>
          <p:cNvPr id="4" name="Content Placeholder 3"/>
          <p:cNvSpPr>
            <a:spLocks noGrp="1"/>
          </p:cNvSpPr>
          <p:nvPr>
            <p:ph idx="1"/>
          </p:nvPr>
        </p:nvSpPr>
        <p:spPr>
          <a:xfrm>
            <a:off x="381000" y="1600200"/>
            <a:ext cx="5105400" cy="2590800"/>
          </a:xfrm>
        </p:spPr>
        <p:txBody>
          <a:bodyPr>
            <a:normAutofit fontScale="85000" lnSpcReduction="10000"/>
          </a:bodyPr>
          <a:lstStyle/>
          <a:p>
            <a:r>
              <a:rPr lang="en-US" dirty="0"/>
              <a:t>Girls who had more experience in center type care reported engaging in fewer risky behaviors and exhibiting better impulse control at the end of high school </a:t>
            </a:r>
          </a:p>
        </p:txBody>
      </p:sp>
      <p:pic>
        <p:nvPicPr>
          <p:cNvPr id="2050" name="Picture 2" descr="Image result for child bored in scho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619491"/>
            <a:ext cx="3009900" cy="200660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3"/>
          <p:cNvSpPr txBox="1">
            <a:spLocks/>
          </p:cNvSpPr>
          <p:nvPr/>
        </p:nvSpPr>
        <p:spPr>
          <a:xfrm>
            <a:off x="4800600" y="7315200"/>
            <a:ext cx="4343400" cy="3200400"/>
          </a:xfrm>
          <a:prstGeom prst="rect">
            <a:avLst/>
          </a:prstGeom>
        </p:spPr>
        <p:txBody>
          <a:bodyPr vert="horz" lIns="54864" tIns="91440" rtlCol="0">
            <a:normAutofit fontScale="8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endParaRPr lang="en-US" dirty="0"/>
          </a:p>
          <a:p>
            <a:pPr fontAlgn="auto">
              <a:spcAft>
                <a:spcPts val="0"/>
              </a:spcAft>
            </a:pPr>
            <a:r>
              <a:rPr lang="en-US" dirty="0"/>
              <a:t>Higher quality care was positively, but non-significantly, related to reports of number of advanced courses for males and negatively, but non-significantly, related for females</a:t>
            </a:r>
          </a:p>
          <a:p>
            <a:pPr fontAlgn="auto">
              <a:spcAft>
                <a:spcPts val="0"/>
              </a:spcAft>
            </a:pPr>
            <a:endParaRPr lang="en-US" dirty="0"/>
          </a:p>
        </p:txBody>
      </p:sp>
      <p:pic>
        <p:nvPicPr>
          <p:cNvPr id="2052" name="Picture 4" descr="Image result for child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91000"/>
            <a:ext cx="3238500" cy="216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818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fontAlgn="auto" hangingPunct="1">
              <a:spcAft>
                <a:spcPts val="0"/>
              </a:spcAft>
              <a:defRPr/>
            </a:pPr>
            <a:r>
              <a:rPr lang="en-US" sz="3600" dirty="0"/>
              <a:t>Discussion</a:t>
            </a:r>
            <a:endParaRPr lang="en-US" sz="1600" dirty="0"/>
          </a:p>
        </p:txBody>
      </p:sp>
      <p:sp>
        <p:nvSpPr>
          <p:cNvPr id="11267" name="Rectangle 3"/>
          <p:cNvSpPr>
            <a:spLocks noGrp="1" noChangeArrowheads="1"/>
          </p:cNvSpPr>
          <p:nvPr>
            <p:ph sz="quarter" idx="1"/>
          </p:nvPr>
        </p:nvSpPr>
        <p:spPr/>
        <p:txBody>
          <a:bodyPr>
            <a:normAutofit/>
          </a:bodyPr>
          <a:lstStyle/>
          <a:p>
            <a:pPr>
              <a:lnSpc>
                <a:spcPct val="80000"/>
              </a:lnSpc>
            </a:pPr>
            <a:r>
              <a:rPr lang="en-US" sz="2800" dirty="0"/>
              <a:t>SECCYD reports m</a:t>
            </a:r>
            <a:r>
              <a:rPr lang="en-US" altLang="en-US" sz="2800" dirty="0"/>
              <a:t>ore childcare hours predicted more behavior problems and conflict but not academic outcomes (not contradictory but opposite to this study)</a:t>
            </a:r>
          </a:p>
          <a:p>
            <a:pPr>
              <a:lnSpc>
                <a:spcPct val="80000"/>
              </a:lnSpc>
            </a:pPr>
            <a:endParaRPr lang="en-US" altLang="en-US" sz="2800" dirty="0"/>
          </a:p>
          <a:p>
            <a:pPr>
              <a:lnSpc>
                <a:spcPct val="80000"/>
              </a:lnSpc>
            </a:pPr>
            <a:r>
              <a:rPr lang="en-US" sz="2800" dirty="0"/>
              <a:t>NICHD ECCRN reports m</a:t>
            </a:r>
            <a:r>
              <a:rPr lang="en-US" altLang="en-US" sz="2800" dirty="0"/>
              <a:t>ore center-care time was related to higher </a:t>
            </a:r>
            <a:r>
              <a:rPr lang="en-US" sz="2800" dirty="0"/>
              <a:t>academic and cognitive performance </a:t>
            </a:r>
          </a:p>
          <a:p>
            <a:pPr>
              <a:lnSpc>
                <a:spcPct val="80000"/>
              </a:lnSpc>
            </a:pPr>
            <a:endParaRPr lang="en-US" altLang="en-US" sz="2800" dirty="0"/>
          </a:p>
          <a:p>
            <a:pPr>
              <a:lnSpc>
                <a:spcPct val="80000"/>
              </a:lnSpc>
            </a:pPr>
            <a:r>
              <a:rPr lang="en-US" altLang="en-US" sz="2800" dirty="0"/>
              <a:t>Limitations: </a:t>
            </a:r>
          </a:p>
          <a:p>
            <a:pPr lvl="1">
              <a:lnSpc>
                <a:spcPct val="80000"/>
              </a:lnSpc>
            </a:pPr>
            <a:r>
              <a:rPr lang="en-US" sz="2400" dirty="0"/>
              <a:t>EOHS was more privileged</a:t>
            </a:r>
          </a:p>
          <a:p>
            <a:pPr lvl="1">
              <a:lnSpc>
                <a:spcPct val="80000"/>
              </a:lnSpc>
            </a:pPr>
            <a:r>
              <a:rPr lang="en-US" sz="2400" dirty="0"/>
              <a:t>SECCYD sample is not nationally representative</a:t>
            </a:r>
            <a:endParaRPr lang="en-US" altLang="en-US" sz="2400" dirty="0"/>
          </a:p>
          <a:p>
            <a:pPr>
              <a:lnSpc>
                <a:spcPct val="80000"/>
              </a:lnSpc>
            </a:pPr>
            <a:endParaRPr lang="en-US" altLang="en-US" sz="2800" dirty="0"/>
          </a:p>
        </p:txBody>
      </p:sp>
    </p:spTree>
    <p:extLst>
      <p:ext uri="{BB962C8B-B14F-4D97-AF65-F5344CB8AC3E}">
        <p14:creationId xmlns:p14="http://schemas.microsoft.com/office/powerpoint/2010/main" val="493550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Cost-Benefit Analysis of Universal Preschool</a:t>
            </a:r>
          </a:p>
        </p:txBody>
      </p:sp>
      <p:sp>
        <p:nvSpPr>
          <p:cNvPr id="3" name="Content Placeholder 2"/>
          <p:cNvSpPr>
            <a:spLocks noGrp="1"/>
          </p:cNvSpPr>
          <p:nvPr>
            <p:ph idx="1"/>
          </p:nvPr>
        </p:nvSpPr>
        <p:spPr>
          <a:xfrm>
            <a:off x="1578895" y="2651400"/>
            <a:ext cx="5992314" cy="2722811"/>
          </a:xfrm>
        </p:spPr>
        <p:txBody>
          <a:bodyPr>
            <a:normAutofit/>
          </a:bodyPr>
          <a:lstStyle/>
          <a:p>
            <a:pPr marL="242975" lvl="1" indent="0">
              <a:buNone/>
            </a:pPr>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46"/>
          <a:stretch/>
        </p:blipFill>
        <p:spPr>
          <a:xfrm>
            <a:off x="1300335" y="2000250"/>
            <a:ext cx="6543331" cy="3543300"/>
          </a:xfrm>
          <a:prstGeom prst="rect">
            <a:avLst/>
          </a:prstGeom>
        </p:spPr>
      </p:pic>
    </p:spTree>
    <p:extLst>
      <p:ext uri="{BB962C8B-B14F-4D97-AF65-F5344CB8AC3E}">
        <p14:creationId xmlns:p14="http://schemas.microsoft.com/office/powerpoint/2010/main" val="2395069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5448"/>
            <a:ext cx="9067800" cy="1252728"/>
          </a:xfrm>
        </p:spPr>
        <p:txBody>
          <a:bodyPr>
            <a:normAutofit fontScale="90000"/>
          </a:bodyPr>
          <a:lstStyle/>
          <a:p>
            <a:r>
              <a:rPr lang="en-US" b="1" dirty="0"/>
              <a:t>Why publicly funded universal preschool?</a:t>
            </a:r>
          </a:p>
        </p:txBody>
      </p:sp>
      <p:sp>
        <p:nvSpPr>
          <p:cNvPr id="3" name="Content Placeholder 2"/>
          <p:cNvSpPr>
            <a:spLocks noGrp="1"/>
          </p:cNvSpPr>
          <p:nvPr>
            <p:ph idx="1"/>
          </p:nvPr>
        </p:nvSpPr>
        <p:spPr>
          <a:xfrm>
            <a:off x="1578895" y="2651400"/>
            <a:ext cx="5992314" cy="2722811"/>
          </a:xfrm>
        </p:spPr>
        <p:txBody>
          <a:bodyPr>
            <a:normAutofit/>
          </a:bodyPr>
          <a:lstStyle/>
          <a:p>
            <a:pPr marL="242975" lvl="1" indent="0">
              <a:buNone/>
            </a:pPr>
            <a:endParaRPr lang="en-US" dirty="0"/>
          </a:p>
          <a:p>
            <a:endParaRPr lang="en-US" dirty="0"/>
          </a:p>
        </p:txBody>
      </p:sp>
      <p:sp>
        <p:nvSpPr>
          <p:cNvPr id="4" name="TextBox 3"/>
          <p:cNvSpPr txBox="1"/>
          <p:nvPr/>
        </p:nvSpPr>
        <p:spPr>
          <a:xfrm>
            <a:off x="609600" y="1905000"/>
            <a:ext cx="7524750" cy="4978286"/>
          </a:xfrm>
          <a:prstGeom prst="rect">
            <a:avLst/>
          </a:prstGeom>
          <a:noFill/>
        </p:spPr>
        <p:txBody>
          <a:bodyPr wrap="square" rtlCol="0">
            <a:spAutoFit/>
          </a:bodyPr>
          <a:lstStyle/>
          <a:p>
            <a:pPr marL="671513" lvl="1" indent="-214313" defTabSz="685800" eaLnBrk="1" fontAlgn="auto" hangingPunct="1">
              <a:spcBef>
                <a:spcPts val="900"/>
              </a:spcBef>
              <a:spcAft>
                <a:spcPts val="9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 children in developed countries receive early childhood education care (ECEC)</a:t>
            </a: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Universal preschool offered for age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3 in several European countries &amp; increasingly in U.S. (OK, GA, NYC)</a:t>
            </a:r>
          </a:p>
          <a:p>
            <a:pPr marL="671513" lvl="1" indent="-214313" defTabSz="685800" eaLnBrk="1" fontAlgn="auto" hangingPunct="1">
              <a:spcBef>
                <a:spcPts val="0"/>
              </a:spcBef>
              <a:spcAft>
                <a:spcPts val="9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Florida offers free prekindergarten to all 4-year-olds</a:t>
            </a:r>
            <a:r>
              <a:rPr lang="en-US" sz="2000" dirty="0">
                <a:solidFill>
                  <a:prstClr val="black"/>
                </a:solidFill>
                <a:latin typeface="Calibri" panose="020F0502020204030204"/>
              </a:rPr>
              <a:t>. </a:t>
            </a:r>
          </a:p>
          <a:p>
            <a:pPr marL="1128713" lvl="2" indent="-214313" defTabSz="685800" eaLnBrk="1" fontAlgn="auto" hangingPunct="1">
              <a:spcBef>
                <a:spcPts val="0"/>
              </a:spcBef>
              <a:spcAft>
                <a:spcPts val="900"/>
              </a:spcAft>
              <a:buFont typeface="Arial" panose="020B0604020202020204" pitchFamily="34" charset="0"/>
              <a:buChar char="•"/>
              <a:defRPr/>
            </a:pPr>
            <a:r>
              <a:rPr lang="en-US" sz="2000" dirty="0">
                <a:solidFill>
                  <a:prstClr val="black"/>
                </a:solidFill>
                <a:latin typeface="Calibri" panose="020F0502020204030204"/>
              </a:rPr>
              <a:t>Voluntary Prekindergarten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 arguments to justify investing in ECEC</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(High quality) ECEC improves child development</a:t>
            </a:r>
          </a:p>
          <a:p>
            <a:pPr marL="900113" marR="0" lvl="2"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School readiness &amp; performance, social &amp; cognitive outcomes in adulthood</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Availability of ECEC may increase parental employment</a:t>
            </a:r>
          </a:p>
          <a:p>
            <a:pPr marL="900113" marR="0" lvl="2"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Affordable childcare allows parents to return to work--&gt; high (female) employment</a:t>
            </a:r>
          </a:p>
          <a:p>
            <a:pPr marL="557213" marR="0" lvl="1"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spTree>
    <p:extLst>
      <p:ext uri="{BB962C8B-B14F-4D97-AF65-F5344CB8AC3E}">
        <p14:creationId xmlns:p14="http://schemas.microsoft.com/office/powerpoint/2010/main" val="3950150503"/>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1_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8084</TotalTime>
  <Words>8070</Words>
  <Application>Microsoft Office PowerPoint</Application>
  <PresentationFormat>On-screen Show (4:3)</PresentationFormat>
  <Paragraphs>939</Paragraphs>
  <Slides>130</Slides>
  <Notes>92</Notes>
  <HiddenSlides>81</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130</vt:i4>
      </vt:variant>
    </vt:vector>
  </HeadingPairs>
  <TitlesOfParts>
    <vt:vector size="151" baseType="lpstr">
      <vt:lpstr>Arial</vt:lpstr>
      <vt:lpstr>Avenir Next LT Pro Light</vt:lpstr>
      <vt:lpstr>Calibri</vt:lpstr>
      <vt:lpstr>Calibri Light</vt:lpstr>
      <vt:lpstr>Cambria</vt:lpstr>
      <vt:lpstr>Comic Sans MS</vt:lpstr>
      <vt:lpstr>Corbel</vt:lpstr>
      <vt:lpstr>Courier New</vt:lpstr>
      <vt:lpstr>Gill Sans MT</vt:lpstr>
      <vt:lpstr>Nunito</vt:lpstr>
      <vt:lpstr>Palatino</vt:lpstr>
      <vt:lpstr>Roboto Slab</vt:lpstr>
      <vt:lpstr>Times New Roman</vt:lpstr>
      <vt:lpstr>Wingdings</vt:lpstr>
      <vt:lpstr>Wingdings 2</vt:lpstr>
      <vt:lpstr>Wingdings 3</vt:lpstr>
      <vt:lpstr>Work Sans</vt:lpstr>
      <vt:lpstr>Module</vt:lpstr>
      <vt:lpstr>Office Theme</vt:lpstr>
      <vt:lpstr>Parcel</vt:lpstr>
      <vt:lpstr>1_Maple</vt:lpstr>
      <vt:lpstr>Preschool classroom effects, interventions, and outcomes</vt:lpstr>
      <vt:lpstr>School Overview</vt:lpstr>
      <vt:lpstr>Preschool as a multilevel context</vt:lpstr>
      <vt:lpstr>Interactive Behavior in Schools (IBIS)</vt:lpstr>
      <vt:lpstr>Real-time classroom interaction</vt:lpstr>
      <vt:lpstr>PowerPoint Presentation</vt:lpstr>
      <vt:lpstr>PowerPoint Presentation</vt:lpstr>
      <vt:lpstr>Peer vocalizations predict language ability</vt:lpstr>
      <vt:lpstr>Teacher to child phonemic complexity</vt:lpstr>
      <vt:lpstr>The rate and phonemic diversity of teachers’ utterances did not differ by children’s hearing status</vt:lpstr>
      <vt:lpstr>Children with hearing loss produced fewer &amp; less phonemically diverse utterances than typically hearing peers</vt:lpstr>
      <vt:lpstr>The quantity and quality of teacher speech predicted the quantity and quality of child speech, but...</vt:lpstr>
      <vt:lpstr>PowerPoint Presentation</vt:lpstr>
      <vt:lpstr>Adult phoneme  child phoneme  child language score</vt:lpstr>
      <vt:lpstr>No apparent decremental effects of masks on child speech…..</vt:lpstr>
      <vt:lpstr>PowerPoint Presentation</vt:lpstr>
      <vt:lpstr>PowerPoint Presentation</vt:lpstr>
      <vt:lpstr>Levels of organization—1 (bottom) to 7 (top)</vt:lpstr>
      <vt:lpstr>Individual level effects</vt:lpstr>
      <vt:lpstr>Individual level effects</vt:lpstr>
      <vt:lpstr>Background</vt:lpstr>
      <vt:lpstr>Purpose of Study</vt:lpstr>
      <vt:lpstr>Measures</vt:lpstr>
      <vt:lpstr>Family characteristics are associated with child-care quality, quantity, &amp; type</vt:lpstr>
      <vt:lpstr>Child-care til 3 &amp; peer competencies</vt:lpstr>
      <vt:lpstr>Two and 3-year-olds in child-care</vt:lpstr>
      <vt:lpstr>PowerPoint Presentation</vt:lpstr>
      <vt:lpstr>No child care effects on observed interaction</vt:lpstr>
      <vt:lpstr>Exclusive maternal care did not predict outcomes</vt:lpstr>
      <vt:lpstr>Classroom-composition effects</vt:lpstr>
      <vt:lpstr>Individual effects of care</vt:lpstr>
      <vt:lpstr>Classroom-level effects &gt; individual effects</vt:lpstr>
      <vt:lpstr>Conclusions and Discussion</vt:lpstr>
      <vt:lpstr>Maternal Care and Parenting</vt:lpstr>
      <vt:lpstr>54 Month Outcomes</vt:lpstr>
      <vt:lpstr>Child-Care Quality and Child Outcomes</vt:lpstr>
      <vt:lpstr>Child-Care Quantity and Child Outcomes</vt:lpstr>
      <vt:lpstr>Conclusion</vt:lpstr>
      <vt:lpstr>… Early head start evaluation findings … john m. Love, rachel chazan-cohen, helen raikes, and jeanne brooks-gunn (2013)</vt:lpstr>
      <vt:lpstr>Developmental effects</vt:lpstr>
      <vt:lpstr>Supplementary analyses</vt:lpstr>
      <vt:lpstr>Helping Head Start Parents Promote Their Children’s Kindergarten Adjustment:  The Research-Based Developmentally Informed Parent Program   Bierman et al. (2015) </vt:lpstr>
      <vt:lpstr>Background Information</vt:lpstr>
      <vt:lpstr>The REDI CLASSROOM PROGRAM </vt:lpstr>
      <vt:lpstr>The CURRENT STUDY</vt:lpstr>
      <vt:lpstr>The Research Based Developmentally Informed Parent Program (REDI-P)</vt:lpstr>
      <vt:lpstr>Participants</vt:lpstr>
      <vt:lpstr>Language and Literacy Skills</vt:lpstr>
      <vt:lpstr>Social-EMOTIONAL ADJUSTMENT</vt:lpstr>
      <vt:lpstr>Parent Support for learning</vt:lpstr>
      <vt:lpstr>Randomized control</vt:lpstr>
      <vt:lpstr>Results</vt:lpstr>
      <vt:lpstr>Discussion</vt:lpstr>
      <vt:lpstr>Early Childhood Investments Substantially Boost Adult Health (Campbell et al., 2014)</vt:lpstr>
      <vt:lpstr>Background</vt:lpstr>
      <vt:lpstr>ABC Intervention</vt:lpstr>
      <vt:lpstr>Method</vt:lpstr>
      <vt:lpstr>Measures</vt:lpstr>
      <vt:lpstr>Results: Physical Health (Males)</vt:lpstr>
      <vt:lpstr>Results: Physical Health (Females)</vt:lpstr>
      <vt:lpstr>Positive Health Care &amp; Health Indicators for Males</vt:lpstr>
      <vt:lpstr>Results: Health Care &amp; Physical Development (Females)</vt:lpstr>
      <vt:lpstr>Results: BMI (Males)</vt:lpstr>
      <vt:lpstr>Results: BMI (Females)</vt:lpstr>
      <vt:lpstr>Do you believe conclusions?</vt:lpstr>
      <vt:lpstr>PowerPoint Presentation</vt:lpstr>
      <vt:lpstr>Aim</vt:lpstr>
      <vt:lpstr>Method</vt:lpstr>
      <vt:lpstr>Measures</vt:lpstr>
      <vt:lpstr>Child-care quality, quantity and type predict to 15 years</vt:lpstr>
      <vt:lpstr>Results: Quality, Quantity and Type as Predictors</vt:lpstr>
      <vt:lpstr>Academic Achievement as Mediator through time</vt:lpstr>
      <vt:lpstr>Problem behavior as mediator through time</vt:lpstr>
      <vt:lpstr>Results: Problem Behavior as a Mediator</vt:lpstr>
      <vt:lpstr>Discussion Questions</vt:lpstr>
      <vt:lpstr>Early child care quality predicts cognitive-academic achievement</vt:lpstr>
      <vt:lpstr>PowerPoint Presentation</vt:lpstr>
      <vt:lpstr>Link between quality of care &amp; problem behavior… Diathesis-stress or differential susceptibility?</vt:lpstr>
      <vt:lpstr>Study Aim</vt:lpstr>
      <vt:lpstr>Measures</vt:lpstr>
      <vt:lpstr>Results</vt:lpstr>
      <vt:lpstr>Difficult temperamentexternalizing only in low child care quality</vt:lpstr>
      <vt:lpstr>PowerPoint Presentation</vt:lpstr>
      <vt:lpstr>Background</vt:lpstr>
      <vt:lpstr>Purpose of Study</vt:lpstr>
      <vt:lpstr>Methods</vt:lpstr>
      <vt:lpstr>Methods</vt:lpstr>
      <vt:lpstr>Measures</vt:lpstr>
      <vt:lpstr>Measures</vt:lpstr>
      <vt:lpstr>Measures: continued</vt:lpstr>
      <vt:lpstr>Child care quality correlated with EOHS outcomes</vt:lpstr>
      <vt:lpstr>Care quality…</vt:lpstr>
      <vt:lpstr>Are There Relations Between Early Child Care and Adolescent Outcomes at the EOHS?</vt:lpstr>
      <vt:lpstr>Are There Relations Between Early Child Care and Adolescent Outcomes at the EOHS?</vt:lpstr>
      <vt:lpstr>Are relations between early child care and EOHS outcomes were moderated by gender?</vt:lpstr>
      <vt:lpstr>Are relations between early child care and EOHS outcomes moderated by gender?</vt:lpstr>
      <vt:lpstr>Discussion</vt:lpstr>
      <vt:lpstr>Cost-Benefit Analysis of Universal Preschool</vt:lpstr>
      <vt:lpstr>Why publicly funded universal preschool?</vt:lpstr>
      <vt:lpstr>Cost-Benefit Analysis of Universal Preschool</vt:lpstr>
      <vt:lpstr>Universal Preschool from a Natural Experiment - LOGSE</vt:lpstr>
      <vt:lpstr>Causal effects of universal preschool</vt:lpstr>
      <vt:lpstr>Methods: Cost-Benefit Analysis</vt:lpstr>
      <vt:lpstr>Mother employment and child score effects</vt:lpstr>
      <vt:lpstr>Cost-Benefit Analysis</vt:lpstr>
      <vt:lpstr>Its an investment: Cost-Benefit Analysis</vt:lpstr>
      <vt:lpstr>Summary</vt:lpstr>
      <vt:lpstr>Discussion</vt:lpstr>
      <vt:lpstr>Discussion</vt:lpstr>
      <vt:lpstr>Classroom context effects</vt:lpstr>
      <vt:lpstr>Relative influence of child &amp; classroom characteristics</vt:lpstr>
      <vt:lpstr>Peer Interaction Measures</vt:lpstr>
      <vt:lpstr>Peer Interaction at Entry vs. 6 months</vt:lpstr>
      <vt:lpstr>More diverse classes  Complex Play increase </vt:lpstr>
      <vt:lpstr>Anxiousness decreases for children who had a peer with shared home language</vt:lpstr>
      <vt:lpstr>Aggression </vt:lpstr>
      <vt:lpstr>Context</vt:lpstr>
      <vt:lpstr>PowerPoint Presentation</vt:lpstr>
      <vt:lpstr>PowerPoint Presentation</vt:lpstr>
      <vt:lpstr>“Gifted and talented” programs inequitably provide access to educational resources </vt:lpstr>
      <vt:lpstr>Introduction of universal screening program in Broward County Schools provided natural experiment </vt:lpstr>
      <vt:lpstr>Black &amp; Hispanic students over-represented in Plan B, Plan B less likely to have IQ scores on record &amp; be classified as gifted</vt:lpstr>
      <vt:lpstr>Screening program led to large increases in the fraction of students classified as gifted </vt:lpstr>
      <vt:lpstr>Change in fraction of students identified as gifted can be attributed to screening given small year-to-year variability in comparable districts  </vt:lpstr>
      <vt:lpstr>Screening had particularly large &amp; positive impact for Black, Hispanic, and Plan B Eligible kids </vt:lpstr>
      <vt:lpstr>Universal screening made a bigger difference for Plan B students and Hispanic and Black students</vt:lpstr>
      <vt:lpstr>Traditional referral system misses disadvantaged students, regardless of their cognitive abilities   </vt:lpstr>
      <vt:lpstr>Distribution of IQ scores was similar under old and new procedures, especially for those who qualified under Plan B </vt:lpstr>
      <vt:lpstr>Screening program led to more equal distribution of students classified as gifted across schools </vt:lpstr>
      <vt:lpstr>Conclusions: The traditional parent/teacher referral system for gifted education systematically disadvantages kids from Black, Hispanic, ELL, and low-income backgrounds. Universal screening promotes equity and should be (consistently) funded.   </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386</cp:revision>
  <cp:lastPrinted>2016-11-07T22:32:24Z</cp:lastPrinted>
  <dcterms:created xsi:type="dcterms:W3CDTF">2007-01-11T16:44:21Z</dcterms:created>
  <dcterms:modified xsi:type="dcterms:W3CDTF">2022-11-08T16:52:35Z</dcterms:modified>
</cp:coreProperties>
</file>