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2" r:id="rId1"/>
    <p:sldMasterId id="2147484014" r:id="rId2"/>
    <p:sldMasterId id="2147484030" r:id="rId3"/>
  </p:sldMasterIdLst>
  <p:notesMasterIdLst>
    <p:notesMasterId r:id="rId76"/>
  </p:notesMasterIdLst>
  <p:handoutMasterIdLst>
    <p:handoutMasterId r:id="rId77"/>
  </p:handoutMasterIdLst>
  <p:sldIdLst>
    <p:sldId id="408" r:id="rId4"/>
    <p:sldId id="409" r:id="rId5"/>
    <p:sldId id="410" r:id="rId6"/>
    <p:sldId id="411" r:id="rId7"/>
    <p:sldId id="350" r:id="rId8"/>
    <p:sldId id="327" r:id="rId9"/>
    <p:sldId id="406" r:id="rId10"/>
    <p:sldId id="349" r:id="rId11"/>
    <p:sldId id="346" r:id="rId12"/>
    <p:sldId id="347" r:id="rId13"/>
    <p:sldId id="412" r:id="rId14"/>
    <p:sldId id="348" r:id="rId15"/>
    <p:sldId id="328" r:id="rId16"/>
    <p:sldId id="329" r:id="rId17"/>
    <p:sldId id="351" r:id="rId18"/>
    <p:sldId id="330" r:id="rId19"/>
    <p:sldId id="405" r:id="rId20"/>
    <p:sldId id="340" r:id="rId21"/>
    <p:sldId id="341" r:id="rId22"/>
    <p:sldId id="339" r:id="rId23"/>
    <p:sldId id="331" r:id="rId24"/>
    <p:sldId id="332" r:id="rId25"/>
    <p:sldId id="333" r:id="rId26"/>
    <p:sldId id="334" r:id="rId27"/>
    <p:sldId id="335" r:id="rId28"/>
    <p:sldId id="336" r:id="rId29"/>
    <p:sldId id="337" r:id="rId30"/>
    <p:sldId id="396" r:id="rId31"/>
    <p:sldId id="397" r:id="rId32"/>
    <p:sldId id="398" r:id="rId33"/>
    <p:sldId id="399" r:id="rId34"/>
    <p:sldId id="400" r:id="rId35"/>
    <p:sldId id="401" r:id="rId36"/>
    <p:sldId id="402" r:id="rId37"/>
    <p:sldId id="403" r:id="rId38"/>
    <p:sldId id="383" r:id="rId39"/>
    <p:sldId id="384" r:id="rId40"/>
    <p:sldId id="385" r:id="rId41"/>
    <p:sldId id="386" r:id="rId42"/>
    <p:sldId id="387" r:id="rId43"/>
    <p:sldId id="388" r:id="rId44"/>
    <p:sldId id="394" r:id="rId45"/>
    <p:sldId id="389" r:id="rId46"/>
    <p:sldId id="390" r:id="rId47"/>
    <p:sldId id="391" r:id="rId48"/>
    <p:sldId id="413" r:id="rId49"/>
    <p:sldId id="414" r:id="rId50"/>
    <p:sldId id="407" r:id="rId51"/>
    <p:sldId id="415" r:id="rId52"/>
    <p:sldId id="416" r:id="rId53"/>
    <p:sldId id="1580" r:id="rId54"/>
    <p:sldId id="1599" r:id="rId55"/>
    <p:sldId id="262" r:id="rId56"/>
    <p:sldId id="1587" r:id="rId57"/>
    <p:sldId id="1528" r:id="rId58"/>
    <p:sldId id="1529" r:id="rId59"/>
    <p:sldId id="1441" r:id="rId60"/>
    <p:sldId id="1530" r:id="rId61"/>
    <p:sldId id="1589" r:id="rId62"/>
    <p:sldId id="1590" r:id="rId63"/>
    <p:sldId id="1591" r:id="rId64"/>
    <p:sldId id="1597" r:id="rId65"/>
    <p:sldId id="395" r:id="rId66"/>
    <p:sldId id="352" r:id="rId67"/>
    <p:sldId id="366" r:id="rId68"/>
    <p:sldId id="367" r:id="rId69"/>
    <p:sldId id="368" r:id="rId70"/>
    <p:sldId id="356" r:id="rId71"/>
    <p:sldId id="369" r:id="rId72"/>
    <p:sldId id="370" r:id="rId73"/>
    <p:sldId id="371" r:id="rId74"/>
    <p:sldId id="372" r:id="rId75"/>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262" autoAdjust="0"/>
    <p:restoredTop sz="92448" autoAdjust="0"/>
  </p:normalViewPr>
  <p:slideViewPr>
    <p:cSldViewPr>
      <p:cViewPr varScale="1">
        <p:scale>
          <a:sx n="96" d="100"/>
          <a:sy n="96" d="100"/>
        </p:scale>
        <p:origin x="2707" y="82"/>
      </p:cViewPr>
      <p:guideLst>
        <p:guide orient="horz" pos="2160"/>
        <p:guide pos="2880"/>
      </p:guideLst>
    </p:cSldViewPr>
  </p:slideViewPr>
  <p:notesTextViewPr>
    <p:cViewPr>
      <p:scale>
        <a:sx n="3" d="2"/>
        <a:sy n="3" d="2"/>
      </p:scale>
      <p:origin x="0" y="0"/>
    </p:cViewPr>
  </p:notesTextViewPr>
  <p:sorterViewPr>
    <p:cViewPr varScale="1">
      <p:scale>
        <a:sx n="1" d="1"/>
        <a:sy n="1" d="1"/>
      </p:scale>
      <p:origin x="0" y="-17995"/>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86019" name="Rectangle 3"/>
          <p:cNvSpPr>
            <a:spLocks noGrp="1" noChangeArrowheads="1"/>
          </p:cNvSpPr>
          <p:nvPr>
            <p:ph type="dt" sz="quarter" idx="1"/>
          </p:nvPr>
        </p:nvSpPr>
        <p:spPr bwMode="auto">
          <a:xfrm>
            <a:off x="3971173"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86020" name="Rectangle 4"/>
          <p:cNvSpPr>
            <a:spLocks noGrp="1" noChangeArrowheads="1"/>
          </p:cNvSpPr>
          <p:nvPr>
            <p:ph type="ftr" sz="quarter" idx="2"/>
          </p:nvPr>
        </p:nvSpPr>
        <p:spPr bwMode="auto">
          <a:xfrm>
            <a:off x="0"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86021" name="Rectangle 5"/>
          <p:cNvSpPr>
            <a:spLocks noGrp="1" noChangeArrowheads="1"/>
          </p:cNvSpPr>
          <p:nvPr>
            <p:ph type="sldNum" sz="quarter" idx="3"/>
          </p:nvPr>
        </p:nvSpPr>
        <p:spPr bwMode="auto">
          <a:xfrm>
            <a:off x="3971173"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1E050C36-5ED4-4259-8601-C3EB4AF6E5CC}" type="slidenum">
              <a:rPr lang="en-US"/>
              <a:pPr/>
              <a:t>‹#›</a:t>
            </a:fld>
            <a:endParaRPr lang="en-US"/>
          </a:p>
        </p:txBody>
      </p:sp>
    </p:spTree>
    <p:extLst>
      <p:ext uri="{BB962C8B-B14F-4D97-AF65-F5344CB8AC3E}">
        <p14:creationId xmlns:p14="http://schemas.microsoft.com/office/powerpoint/2010/main" val="4093249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61443" name="Rectangle 3"/>
          <p:cNvSpPr>
            <a:spLocks noGrp="1" noChangeArrowheads="1"/>
          </p:cNvSpPr>
          <p:nvPr>
            <p:ph type="dt" idx="1"/>
          </p:nvPr>
        </p:nvSpPr>
        <p:spPr bwMode="auto">
          <a:xfrm>
            <a:off x="3971173"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6144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61445" name="Rectangle 5"/>
          <p:cNvSpPr>
            <a:spLocks noGrp="1" noChangeArrowheads="1"/>
          </p:cNvSpPr>
          <p:nvPr>
            <p:ph type="body" sz="quarter" idx="3"/>
          </p:nvPr>
        </p:nvSpPr>
        <p:spPr bwMode="auto">
          <a:xfrm>
            <a:off x="701362" y="4416510"/>
            <a:ext cx="5607679" cy="418322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6" name="Rectangle 6"/>
          <p:cNvSpPr>
            <a:spLocks noGrp="1" noChangeArrowheads="1"/>
          </p:cNvSpPr>
          <p:nvPr>
            <p:ph type="ftr" sz="quarter" idx="4"/>
          </p:nvPr>
        </p:nvSpPr>
        <p:spPr bwMode="auto">
          <a:xfrm>
            <a:off x="0"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61447" name="Rectangle 7"/>
          <p:cNvSpPr>
            <a:spLocks noGrp="1" noChangeArrowheads="1"/>
          </p:cNvSpPr>
          <p:nvPr>
            <p:ph type="sldNum" sz="quarter" idx="5"/>
          </p:nvPr>
        </p:nvSpPr>
        <p:spPr bwMode="auto">
          <a:xfrm>
            <a:off x="3971173"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A8B732B4-A220-4D64-89E5-594291243225}" type="slidenum">
              <a:rPr lang="en-US"/>
              <a:pPr/>
              <a:t>‹#›</a:t>
            </a:fld>
            <a:endParaRPr lang="en-US"/>
          </a:p>
        </p:txBody>
      </p:sp>
    </p:spTree>
    <p:extLst>
      <p:ext uri="{BB962C8B-B14F-4D97-AF65-F5344CB8AC3E}">
        <p14:creationId xmlns:p14="http://schemas.microsoft.com/office/powerpoint/2010/main" val="26314527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a:t>
            </a:fld>
            <a:endParaRPr lang="en-US"/>
          </a:p>
        </p:txBody>
      </p:sp>
    </p:spTree>
    <p:extLst>
      <p:ext uri="{BB962C8B-B14F-4D97-AF65-F5344CB8AC3E}">
        <p14:creationId xmlns:p14="http://schemas.microsoft.com/office/powerpoint/2010/main" val="4203171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p:spPr>
        <p:txBody>
          <a:bodyPr/>
          <a:lstStyle/>
          <a:p>
            <a:pPr eaLnBrk="1" hangingPunct="1"/>
            <a:r>
              <a:rPr lang="en-US" altLang="en-US"/>
              <a:t>By 10 months infants able to form stereotypic associations between faces and objects (hammers and scarfs).</a:t>
            </a:r>
          </a:p>
          <a:p>
            <a:pPr eaLnBrk="1" hangingPunct="1"/>
            <a:r>
              <a:rPr lang="en-US" altLang="en-US"/>
              <a:t>18 months they are actively seeking gender behavior information.</a:t>
            </a:r>
          </a:p>
          <a:p>
            <a:pPr eaLnBrk="1" hangingPunct="1"/>
            <a:r>
              <a:rPr lang="en-US" altLang="en-US"/>
              <a:t>Many stereotypes developed by 2 to 3 years of age.</a:t>
            </a:r>
          </a:p>
          <a:p>
            <a:pPr eaLnBrk="1" hangingPunct="1"/>
            <a:endParaRPr lang="en-US" altLang="en-US"/>
          </a:p>
          <a:p>
            <a:pPr eaLnBrk="1" hangingPunct="1"/>
            <a:r>
              <a:rPr lang="en-US" altLang="en-US"/>
              <a:t>Maccoby argued that gender typing not very stable and it maybe more of a group phenomenon than individual difference.</a:t>
            </a:r>
          </a:p>
          <a:p>
            <a:pPr eaLnBrk="1" hangingPunct="1"/>
            <a:r>
              <a:rPr lang="en-US" altLang="en-US"/>
              <a:t>She concluded examination of individual differences may not be productive.</a:t>
            </a:r>
          </a:p>
          <a:p>
            <a:pPr eaLnBrk="1" hangingPunct="1"/>
            <a:endParaRPr lang="en-US" altLang="en-US"/>
          </a:p>
          <a:p>
            <a:pPr eaLnBrk="1" hangingPunct="1"/>
            <a:r>
              <a:rPr lang="en-US" altLang="en-US"/>
              <a:t>Studies that utilized a large number of observations over the school year suggested that there is stability but no such studies have been done over a number of years. Further research necessary. This stabiliy could be due to the same classmates and no individual child characteristics.</a:t>
            </a:r>
          </a:p>
          <a:p>
            <a:pPr eaLnBrk="1" hangingPunct="1"/>
            <a:endParaRPr lang="en-US" altLang="en-US"/>
          </a:p>
          <a:p>
            <a:pPr eaLnBrk="1" hangingPunct="1"/>
            <a:endParaRPr lang="en-US" altLang="en-US"/>
          </a:p>
          <a:p>
            <a:pPr eaLnBrk="1" hangingPunct="1"/>
            <a:endParaRPr lang="en-US" altLang="en-US"/>
          </a:p>
          <a:p>
            <a:pPr eaLnBrk="1" hangingPunct="1"/>
            <a:endParaRPr lang="en-US" altLang="en-US"/>
          </a:p>
        </p:txBody>
      </p:sp>
      <p:sp>
        <p:nvSpPr>
          <p:cNvPr id="40964" name="Slide Number Placeholder 3"/>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CB05CBE-B81D-4B61-B295-DC41328544FB}" type="slidenum">
              <a:rPr lang="en-US" altLang="en-US" smtClean="0">
                <a:solidFill>
                  <a:srgbClr val="000000"/>
                </a:solidFill>
              </a:rPr>
              <a:pPr>
                <a:spcBef>
                  <a:spcPct val="0"/>
                </a:spcBef>
              </a:pPr>
              <a:t>13</a:t>
            </a:fld>
            <a:endParaRPr lang="en-US" altLang="en-US">
              <a:solidFill>
                <a:srgbClr val="000000"/>
              </a:solidFill>
            </a:endParaRPr>
          </a:p>
        </p:txBody>
      </p:sp>
    </p:spTree>
    <p:extLst>
      <p:ext uri="{BB962C8B-B14F-4D97-AF65-F5344CB8AC3E}">
        <p14:creationId xmlns:p14="http://schemas.microsoft.com/office/powerpoint/2010/main" val="3790989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282132-77B9-4455-AC3E-C133BC501EC6}" type="slidenum">
              <a:rPr lang="en-US" altLang="en-US" smtClean="0"/>
              <a:pPr>
                <a:spcBef>
                  <a:spcPct val="0"/>
                </a:spcBef>
              </a:pPr>
              <a:t>14</a:t>
            </a:fld>
            <a:endParaRPr lang="en-US" alt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887237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6408A3DC-0E26-4204-9D9D-6F06652664A5}" type="slidenum">
              <a:rPr lang="en-US" altLang="en-US" sz="1200" smtClean="0"/>
              <a:pPr/>
              <a:t>15</a:t>
            </a:fld>
            <a:endParaRPr lang="en-US" altLang="en-US" sz="12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80053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845BA5E-7D3E-437D-A642-F33CDDA196E4}" type="slidenum">
              <a:rPr lang="en-US" altLang="en-US" smtClean="0"/>
              <a:pPr>
                <a:spcBef>
                  <a:spcPct val="0"/>
                </a:spcBef>
              </a:pPr>
              <a:t>16</a:t>
            </a:fld>
            <a:endParaRPr lang="en-US" alt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684649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Martin &amp; Ruble 2010</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20</a:t>
            </a:fld>
            <a:endParaRPr lang="en-US"/>
          </a:p>
        </p:txBody>
      </p:sp>
    </p:spTree>
    <p:extLst>
      <p:ext uri="{BB962C8B-B14F-4D97-AF65-F5344CB8AC3E}">
        <p14:creationId xmlns:p14="http://schemas.microsoft.com/office/powerpoint/2010/main" val="2409112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hangingPunct="1">
              <a:defRPr/>
            </a:pPr>
            <a:r>
              <a:rPr lang="en-US" dirty="0"/>
              <a:t>DS approach requires first to identify the variable that represents the system of interest called the collective variable. This variable must be clearly defined and observable. DS have preferred states called attractors that the systems often return to. They can be strong or weak.</a:t>
            </a:r>
          </a:p>
          <a:p>
            <a:pPr eaLnBrk="1" hangingPunct="1">
              <a:defRPr/>
            </a:pPr>
            <a:endParaRPr lang="en-US" dirty="0"/>
          </a:p>
          <a:p>
            <a:pPr eaLnBrk="1" hangingPunct="1">
              <a:defRPr/>
            </a:pPr>
            <a:r>
              <a:rPr lang="en-US" dirty="0"/>
              <a:t>Consider all factors and how they operate over time and how they operate in the short run to change the system.</a:t>
            </a:r>
          </a:p>
          <a:p>
            <a:pPr eaLnBrk="1" hangingPunct="1">
              <a:defRPr/>
            </a:pPr>
            <a:endParaRPr lang="en-US" dirty="0"/>
          </a:p>
          <a:p>
            <a:pPr eaLnBrk="1" hangingPunct="1">
              <a:defRPr/>
            </a:pPr>
            <a:r>
              <a:rPr lang="en-US" dirty="0"/>
              <a:t>A DS approach to gender segregation would examine all factors social, biological, and biosocial (like temperament). A child's choice of a playmate is limited by which children are available for play. Child form play groups which may evolve into bigger groups and become concrete routine. Small preference differences can lead to large scale segregation between genders overtime.</a:t>
            </a:r>
          </a:p>
          <a:p>
            <a:pPr eaLnBrk="1" hangingPunct="1">
              <a:defRPr/>
            </a:pPr>
            <a:endParaRPr lang="en-US" dirty="0"/>
          </a:p>
          <a:p>
            <a:pPr eaLnBrk="1" hangingPunct="1">
              <a:defRPr/>
            </a:pPr>
            <a:r>
              <a:rPr lang="en-US" dirty="0">
                <a:latin typeface="+mn-lt"/>
              </a:rPr>
              <a:t>A socially competent girl’s state space grid, illustrating her patterns of play with</a:t>
            </a:r>
          </a:p>
          <a:p>
            <a:pPr eaLnBrk="1" hangingPunct="1">
              <a:defRPr/>
            </a:pPr>
            <a:r>
              <a:rPr lang="en-US" dirty="0">
                <a:latin typeface="+mn-lt"/>
              </a:rPr>
              <a:t>peers of different sexes and different behavioral qualities over the first 20</a:t>
            </a:r>
          </a:p>
          <a:p>
            <a:pPr eaLnBrk="1" hangingPunct="1">
              <a:defRPr/>
            </a:pPr>
            <a:r>
              <a:rPr lang="en-US" dirty="0">
                <a:latin typeface="+mn-lt"/>
              </a:rPr>
              <a:t>observed interactions. The </a:t>
            </a:r>
            <a:r>
              <a:rPr lang="en-US" i="1" dirty="0">
                <a:latin typeface="+mn-lt"/>
              </a:rPr>
              <a:t>x</a:t>
            </a:r>
            <a:r>
              <a:rPr lang="en-US" dirty="0">
                <a:latin typeface="+mn-lt"/>
              </a:rPr>
              <a:t>-axis represents the sex of the peer with whom the</a:t>
            </a:r>
          </a:p>
          <a:p>
            <a:pPr eaLnBrk="1" hangingPunct="1">
              <a:defRPr/>
            </a:pPr>
            <a:r>
              <a:rPr lang="en-US" dirty="0">
                <a:latin typeface="+mn-lt"/>
              </a:rPr>
              <a:t>target girl interacts; the </a:t>
            </a:r>
            <a:r>
              <a:rPr lang="en-US" i="1" dirty="0">
                <a:latin typeface="+mn-lt"/>
              </a:rPr>
              <a:t>y</a:t>
            </a:r>
            <a:r>
              <a:rPr lang="en-US" dirty="0">
                <a:latin typeface="+mn-lt"/>
              </a:rPr>
              <a:t>-axis represents the behavioral quality of the peers as</a:t>
            </a:r>
          </a:p>
          <a:p>
            <a:pPr eaLnBrk="1" hangingPunct="1">
              <a:defRPr/>
            </a:pPr>
            <a:r>
              <a:rPr lang="en-US" dirty="0">
                <a:latin typeface="+mn-lt"/>
              </a:rPr>
              <a:t>determined by clustering teacher ratings of children’s behavior</a:t>
            </a:r>
            <a:endParaRPr lang="en-US" dirty="0"/>
          </a:p>
        </p:txBody>
      </p:sp>
      <p:sp>
        <p:nvSpPr>
          <p:cNvPr id="48132" name="Slide Number Placeholder 3"/>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7A2D15A-1AE2-4BD2-A94B-D0EE87A083F3}" type="slidenum">
              <a:rPr lang="en-US" altLang="en-US" smtClean="0">
                <a:solidFill>
                  <a:srgbClr val="000000"/>
                </a:solidFill>
              </a:rPr>
              <a:pPr>
                <a:spcBef>
                  <a:spcPct val="0"/>
                </a:spcBef>
              </a:pPr>
              <a:t>22</a:t>
            </a:fld>
            <a:endParaRPr lang="en-US" altLang="en-US">
              <a:solidFill>
                <a:srgbClr val="000000"/>
              </a:solidFill>
            </a:endParaRPr>
          </a:p>
        </p:txBody>
      </p:sp>
    </p:spTree>
    <p:extLst>
      <p:ext uri="{BB962C8B-B14F-4D97-AF65-F5344CB8AC3E}">
        <p14:creationId xmlns:p14="http://schemas.microsoft.com/office/powerpoint/2010/main" val="3359039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endParaRPr lang="en-US" altLang="en-US"/>
          </a:p>
        </p:txBody>
      </p:sp>
      <p:sp>
        <p:nvSpPr>
          <p:cNvPr id="51204" name="Slide Number Placeholder 3"/>
          <p:cNvSpPr>
            <a:spLocks noGrp="1"/>
          </p:cNvSpPr>
          <p:nvPr>
            <p:ph type="sldNum" sz="quarter" idx="5"/>
          </p:nvPr>
        </p:nvSpPr>
        <p:spPr>
          <a:noFill/>
        </p:spPr>
        <p:txBody>
          <a:bodyPr/>
          <a:lstStyle>
            <a:lvl1pPr defTabSz="931863">
              <a:defRPr sz="2400">
                <a:solidFill>
                  <a:schemeClr val="tx1"/>
                </a:solidFill>
                <a:latin typeface="Verdana" panose="020B0604030504040204" pitchFamily="34" charset="0"/>
              </a:defRPr>
            </a:lvl1pPr>
            <a:lvl2pPr marL="742950" indent="-285750" defTabSz="931863">
              <a:defRPr sz="2400">
                <a:solidFill>
                  <a:schemeClr val="tx1"/>
                </a:solidFill>
                <a:latin typeface="Verdana" panose="020B0604030504040204" pitchFamily="34" charset="0"/>
              </a:defRPr>
            </a:lvl2pPr>
            <a:lvl3pPr marL="1143000" indent="-228600" defTabSz="931863">
              <a:defRPr sz="2400">
                <a:solidFill>
                  <a:schemeClr val="tx1"/>
                </a:solidFill>
                <a:latin typeface="Verdana" panose="020B0604030504040204" pitchFamily="34" charset="0"/>
              </a:defRPr>
            </a:lvl3pPr>
            <a:lvl4pPr marL="1600200" indent="-228600" defTabSz="931863">
              <a:defRPr sz="2400">
                <a:solidFill>
                  <a:schemeClr val="tx1"/>
                </a:solidFill>
                <a:latin typeface="Verdana" panose="020B0604030504040204" pitchFamily="34" charset="0"/>
              </a:defRPr>
            </a:lvl4pPr>
            <a:lvl5pPr marL="2057400" indent="-228600" defTabSz="931863">
              <a:defRPr sz="2400">
                <a:solidFill>
                  <a:schemeClr val="tx1"/>
                </a:solidFill>
                <a:latin typeface="Verdan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Verdana" panose="020B0604030504040204" pitchFamily="34" charset="0"/>
              </a:defRPr>
            </a:lvl9pPr>
          </a:lstStyle>
          <a:p>
            <a:fld id="{84121D8F-D80F-40E6-8242-7910C6181838}" type="slidenum">
              <a:rPr lang="en-US" altLang="en-US" sz="1200" smtClean="0">
                <a:latin typeface="Times New Roman" panose="02020603050405020304" pitchFamily="18" charset="0"/>
              </a:rPr>
              <a:pPr/>
              <a:t>24</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281925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2C7B4C9-0D44-4F15-9AC1-A0DAF3B109C7}" type="slidenum">
              <a:rPr lang="en-US" smtClean="0"/>
              <a:t>28</a:t>
            </a:fld>
            <a:endParaRPr lang="en-US"/>
          </a:p>
        </p:txBody>
      </p:sp>
    </p:spTree>
    <p:extLst>
      <p:ext uri="{BB962C8B-B14F-4D97-AF65-F5344CB8AC3E}">
        <p14:creationId xmlns:p14="http://schemas.microsoft.com/office/powerpoint/2010/main" val="3744900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C7B4C9-0D44-4F15-9AC1-A0DAF3B109C7}" type="slidenum">
              <a:rPr lang="en-US" smtClean="0"/>
              <a:t>29</a:t>
            </a:fld>
            <a:endParaRPr lang="en-US"/>
          </a:p>
        </p:txBody>
      </p:sp>
    </p:spTree>
    <p:extLst>
      <p:ext uri="{BB962C8B-B14F-4D97-AF65-F5344CB8AC3E}">
        <p14:creationId xmlns:p14="http://schemas.microsoft.com/office/powerpoint/2010/main" val="3634952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C7B4C9-0D44-4F15-9AC1-A0DAF3B109C7}" type="slidenum">
              <a:rPr lang="en-US" smtClean="0"/>
              <a:t>30</a:t>
            </a:fld>
            <a:endParaRPr lang="en-US"/>
          </a:p>
        </p:txBody>
      </p:sp>
    </p:spTree>
    <p:extLst>
      <p:ext uri="{BB962C8B-B14F-4D97-AF65-F5344CB8AC3E}">
        <p14:creationId xmlns:p14="http://schemas.microsoft.com/office/powerpoint/2010/main" val="2317375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1F9277-AF55-4E5B-9A2E-ACF79AF3F301}" type="slidenum">
              <a:rPr lang="en-US"/>
              <a:pPr/>
              <a:t>2</a:t>
            </a:fld>
            <a:endParaRPr lang="en-US"/>
          </a:p>
        </p:txBody>
      </p:sp>
      <p:sp>
        <p:nvSpPr>
          <p:cNvPr id="705538" name="Rectangle 2"/>
          <p:cNvSpPr>
            <a:spLocks noGrp="1" noRot="1" noChangeAspect="1" noChangeArrowheads="1" noTextEdit="1"/>
          </p:cNvSpPr>
          <p:nvPr>
            <p:ph type="sldImg"/>
          </p:nvPr>
        </p:nvSpPr>
        <p:spPr>
          <a:ln/>
        </p:spPr>
      </p:sp>
      <p:sp>
        <p:nvSpPr>
          <p:cNvPr id="705539" name="Rectangle 3"/>
          <p:cNvSpPr>
            <a:spLocks noGrp="1" noChangeArrowheads="1"/>
          </p:cNvSpPr>
          <p:nvPr>
            <p:ph type="body" idx="1"/>
          </p:nvPr>
        </p:nvSpPr>
        <p:spPr/>
        <p:txBody>
          <a:bodyPr/>
          <a:lstStyle/>
          <a:p>
            <a:r>
              <a:rPr lang="en-US" dirty="0"/>
              <a:t>Children and adolescents spend more time in school than any other place outside home</a:t>
            </a:r>
          </a:p>
          <a:p>
            <a:r>
              <a:rPr lang="en-US" dirty="0"/>
              <a:t>Research typically conducted</a:t>
            </a:r>
            <a:r>
              <a:rPr lang="en-US" baseline="0" dirty="0"/>
              <a:t> by educational psychologists and sociologists</a:t>
            </a:r>
          </a:p>
          <a:p>
            <a:r>
              <a:rPr lang="en-US" baseline="0" dirty="0"/>
              <a:t>Schools can promote competence or reinforce developmental difficulties</a:t>
            </a:r>
            <a:endParaRPr lang="en-US" dirty="0"/>
          </a:p>
        </p:txBody>
      </p:sp>
    </p:spTree>
    <p:extLst>
      <p:ext uri="{BB962C8B-B14F-4D97-AF65-F5344CB8AC3E}">
        <p14:creationId xmlns:p14="http://schemas.microsoft.com/office/powerpoint/2010/main" val="1291926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2C7B4C9-0D44-4F15-9AC1-A0DAF3B109C7}" type="slidenum">
              <a:rPr lang="en-US" smtClean="0"/>
              <a:t>31</a:t>
            </a:fld>
            <a:endParaRPr lang="en-US"/>
          </a:p>
        </p:txBody>
      </p:sp>
    </p:spTree>
    <p:extLst>
      <p:ext uri="{BB962C8B-B14F-4D97-AF65-F5344CB8AC3E}">
        <p14:creationId xmlns:p14="http://schemas.microsoft.com/office/powerpoint/2010/main" val="1046391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mn-ea"/>
                <a:cs typeface="+mn-cs"/>
              </a:rPr>
              <a:t>Reciprocity</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As shown in Table 2 (Model 1), the positive effect of reciprocity indicated that children were more likely to form ties to alters who preferred ego as a play partner.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Reciprocity was thus an important predictor of ties from the first period onward and at about the same level throughout the school year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mn-ea"/>
                <a:cs typeface="+mn-cs"/>
              </a:rPr>
              <a:t>Popularity</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In-degree related popularity captures whether children become more attractive as friends as their number of incoming ties increases.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Model 2 reveals a significant, positive main effect, indicating an increased likelihood of forming ties with popular children relative to less popular children. We expected popularity to become more important over time as relationships emerged and the network stabilized. The interaction between popularity and the linear period term is positive and the score test indicates it significantly improves model fit. Thus, popularity became increasingly important throughout the year. Because it takes time for relationships to form and for the unequal distribution of incoming ties that is the basis for popularity to form, popularity has a greater tendency to shape relationships later in the year.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mn-ea"/>
                <a:cs typeface="+mn-cs"/>
              </a:rPr>
              <a:t>Triadic Closure</a:t>
            </a:r>
          </a:p>
          <a:p>
            <a:pPr marL="228600" marR="0" indent="-228600" algn="l" defTabSz="914400" rtl="0" eaLnBrk="1" fontAlgn="base" latinLnBrk="0" hangingPunct="1">
              <a:lnSpc>
                <a:spcPct val="100000"/>
              </a:lnSpc>
              <a:spcBef>
                <a:spcPct val="30000"/>
              </a:spcBef>
              <a:spcAft>
                <a:spcPct val="0"/>
              </a:spcAft>
              <a:buClrTx/>
              <a:buSzTx/>
              <a:buFontTx/>
              <a:buAutoNum type="arabicParenR"/>
              <a:tabLst/>
              <a:defRPr/>
            </a:pPr>
            <a:r>
              <a:rPr lang="en-US" sz="1200" b="0" kern="1200" dirty="0">
                <a:solidFill>
                  <a:schemeClr val="tx1"/>
                </a:solidFill>
                <a:effectLst/>
                <a:latin typeface="Arial" charset="0"/>
                <a:ea typeface="+mn-ea"/>
                <a:cs typeface="+mn-cs"/>
              </a:rPr>
              <a:t>Transitivity</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 Transitivity produces triadic closure when (1) what was previously an indirect connection from </a:t>
            </a:r>
            <a:r>
              <a:rPr lang="en-US" sz="1200" i="1" kern="1200" dirty="0">
                <a:solidFill>
                  <a:schemeClr val="tx1"/>
                </a:solidFill>
                <a:effectLst/>
                <a:latin typeface="Arial" charset="0"/>
                <a:ea typeface="+mn-ea"/>
                <a:cs typeface="+mn-cs"/>
              </a:rPr>
              <a:t>i </a:t>
            </a:r>
            <a:r>
              <a:rPr lang="en-US" sz="1200" kern="1200" dirty="0">
                <a:solidFill>
                  <a:schemeClr val="tx1"/>
                </a:solidFill>
                <a:effectLst/>
                <a:latin typeface="Arial" charset="0"/>
                <a:ea typeface="+mn-ea"/>
                <a:cs typeface="+mn-cs"/>
              </a:rPr>
              <a:t>to </a:t>
            </a:r>
            <a:r>
              <a:rPr lang="en-US" sz="1200" i="1" kern="1200" dirty="0">
                <a:solidFill>
                  <a:schemeClr val="tx1"/>
                </a:solidFill>
                <a:effectLst/>
                <a:latin typeface="Arial" charset="0"/>
                <a:ea typeface="+mn-ea"/>
                <a:cs typeface="+mn-cs"/>
              </a:rPr>
              <a:t>k </a:t>
            </a:r>
            <a:r>
              <a:rPr lang="en-US" sz="1200" kern="1200" dirty="0">
                <a:solidFill>
                  <a:schemeClr val="tx1"/>
                </a:solidFill>
                <a:effectLst/>
                <a:latin typeface="Arial" charset="0"/>
                <a:ea typeface="+mn-ea"/>
                <a:cs typeface="+mn-cs"/>
              </a:rPr>
              <a:t>through </a:t>
            </a:r>
            <a:r>
              <a:rPr lang="en-US" sz="1200" i="1" kern="1200" dirty="0">
                <a:solidFill>
                  <a:schemeClr val="tx1"/>
                </a:solidFill>
                <a:effectLst/>
                <a:latin typeface="Arial" charset="0"/>
                <a:ea typeface="+mn-ea"/>
                <a:cs typeface="+mn-cs"/>
              </a:rPr>
              <a:t>j </a:t>
            </a:r>
            <a:r>
              <a:rPr lang="en-US" sz="1200" kern="1200" dirty="0">
                <a:solidFill>
                  <a:schemeClr val="tx1"/>
                </a:solidFill>
                <a:effectLst/>
                <a:latin typeface="Arial" charset="0"/>
                <a:ea typeface="+mn-ea"/>
                <a:cs typeface="+mn-cs"/>
              </a:rPr>
              <a:t>becomes direct through the addition of a tie from </a:t>
            </a:r>
            <a:r>
              <a:rPr lang="en-US" sz="1200" i="1" kern="1200" dirty="0">
                <a:solidFill>
                  <a:schemeClr val="tx1"/>
                </a:solidFill>
                <a:effectLst/>
                <a:latin typeface="Arial" charset="0"/>
                <a:ea typeface="+mn-ea"/>
                <a:cs typeface="+mn-cs"/>
              </a:rPr>
              <a:t>i </a:t>
            </a:r>
            <a:r>
              <a:rPr lang="en-US" sz="1200" kern="1200" dirty="0">
                <a:solidFill>
                  <a:schemeClr val="tx1"/>
                </a:solidFill>
                <a:effectLst/>
                <a:latin typeface="Arial" charset="0"/>
                <a:ea typeface="+mn-ea"/>
                <a:cs typeface="+mn-cs"/>
              </a:rPr>
              <a:t>to </a:t>
            </a:r>
            <a:r>
              <a:rPr lang="en-US" sz="1200" i="1" kern="1200" dirty="0">
                <a:solidFill>
                  <a:schemeClr val="tx1"/>
                </a:solidFill>
                <a:effectLst/>
                <a:latin typeface="Arial" charset="0"/>
                <a:ea typeface="+mn-ea"/>
                <a:cs typeface="+mn-cs"/>
              </a:rPr>
              <a:t>k </a:t>
            </a:r>
            <a:r>
              <a:rPr lang="en-US" sz="1200" kern="1200" dirty="0">
                <a:solidFill>
                  <a:schemeClr val="tx1"/>
                </a:solidFill>
                <a:effectLst/>
                <a:latin typeface="Arial" charset="0"/>
                <a:ea typeface="+mn-ea"/>
                <a:cs typeface="+mn-cs"/>
              </a:rPr>
              <a:t>or (2) </a:t>
            </a:r>
            <a:r>
              <a:rPr lang="en-US" sz="1200" i="1" kern="1200" dirty="0">
                <a:solidFill>
                  <a:schemeClr val="tx1"/>
                </a:solidFill>
                <a:effectLst/>
                <a:latin typeface="Arial" charset="0"/>
                <a:ea typeface="+mn-ea"/>
                <a:cs typeface="+mn-cs"/>
              </a:rPr>
              <a:t>i </a:t>
            </a:r>
            <a:r>
              <a:rPr lang="en-US" sz="1200" kern="1200" dirty="0">
                <a:solidFill>
                  <a:schemeClr val="tx1"/>
                </a:solidFill>
                <a:effectLst/>
                <a:latin typeface="Arial" charset="0"/>
                <a:ea typeface="+mn-ea"/>
                <a:cs typeface="+mn-cs"/>
              </a:rPr>
              <a:t>and </a:t>
            </a:r>
            <a:r>
              <a:rPr lang="en-US" sz="1200" i="1" kern="1200" dirty="0">
                <a:solidFill>
                  <a:schemeClr val="tx1"/>
                </a:solidFill>
                <a:effectLst/>
                <a:latin typeface="Arial" charset="0"/>
                <a:ea typeface="+mn-ea"/>
                <a:cs typeface="+mn-cs"/>
              </a:rPr>
              <a:t>j </a:t>
            </a:r>
            <a:r>
              <a:rPr lang="en-US" sz="1200" kern="1200" dirty="0">
                <a:solidFill>
                  <a:schemeClr val="tx1"/>
                </a:solidFill>
                <a:effectLst/>
                <a:latin typeface="Arial" charset="0"/>
                <a:ea typeface="+mn-ea"/>
                <a:cs typeface="+mn-cs"/>
              </a:rPr>
              <a:t>both have ties to </a:t>
            </a:r>
            <a:r>
              <a:rPr lang="en-US" sz="1200" i="1" kern="1200" dirty="0">
                <a:solidFill>
                  <a:schemeClr val="tx1"/>
                </a:solidFill>
                <a:effectLst/>
                <a:latin typeface="Arial" charset="0"/>
                <a:ea typeface="+mn-ea"/>
                <a:cs typeface="+mn-cs"/>
              </a:rPr>
              <a:t>k</a:t>
            </a:r>
            <a:r>
              <a:rPr lang="en-US" sz="1200" kern="1200" dirty="0">
                <a:solidFill>
                  <a:schemeClr val="tx1"/>
                </a:solidFill>
                <a:effectLst/>
                <a:latin typeface="Arial" charset="0"/>
                <a:ea typeface="+mn-ea"/>
                <a:cs typeface="+mn-cs"/>
              </a:rPr>
              <a:t>, and </a:t>
            </a:r>
            <a:r>
              <a:rPr lang="en-US" sz="1200" i="1" kern="1200" dirty="0">
                <a:solidFill>
                  <a:schemeClr val="tx1"/>
                </a:solidFill>
                <a:effectLst/>
                <a:latin typeface="Arial" charset="0"/>
                <a:ea typeface="+mn-ea"/>
                <a:cs typeface="+mn-cs"/>
              </a:rPr>
              <a:t>i </a:t>
            </a:r>
            <a:r>
              <a:rPr lang="en-US" sz="1200" kern="1200" dirty="0">
                <a:solidFill>
                  <a:schemeClr val="tx1"/>
                </a:solidFill>
                <a:effectLst/>
                <a:latin typeface="Arial" charset="0"/>
                <a:ea typeface="+mn-ea"/>
                <a:cs typeface="+mn-cs"/>
              </a:rPr>
              <a:t>adds a tie to </a:t>
            </a:r>
            <a:r>
              <a:rPr lang="en-US" sz="1200" i="1" kern="1200" dirty="0">
                <a:solidFill>
                  <a:schemeClr val="tx1"/>
                </a:solidFill>
                <a:effectLst/>
                <a:latin typeface="Arial" charset="0"/>
                <a:ea typeface="+mn-ea"/>
                <a:cs typeface="+mn-cs"/>
              </a:rPr>
              <a:t>j</a:t>
            </a:r>
            <a:r>
              <a:rPr lang="en-US" sz="1200" kern="1200" dirty="0">
                <a:solidFill>
                  <a:schemeClr val="tx1"/>
                </a:solidFill>
                <a:effectLst/>
                <a:latin typeface="Arial" charset="0"/>
                <a:ea typeface="+mn-ea"/>
                <a:cs typeface="+mn-cs"/>
              </a:rPr>
              <a:t>. The transitive triplets effect in SIENA counts the number of closed triads in which ego is in position </a:t>
            </a:r>
            <a:r>
              <a:rPr lang="en-US" sz="1200" i="1" kern="1200" dirty="0" err="1">
                <a:solidFill>
                  <a:schemeClr val="tx1"/>
                </a:solidFill>
                <a:effectLst/>
                <a:latin typeface="Arial" charset="0"/>
                <a:ea typeface="+mn-ea"/>
                <a:cs typeface="+mn-cs"/>
              </a:rPr>
              <a:t>i</a:t>
            </a:r>
            <a:r>
              <a:rPr lang="en-US" sz="1200" kern="1200" dirty="0">
                <a:solidFill>
                  <a:schemeClr val="tx1"/>
                </a:solidFill>
                <a:effectLst/>
                <a:latin typeface="Arial" charset="0"/>
                <a:ea typeface="+mn-ea"/>
                <a:cs typeface="+mn-cs"/>
              </a:rPr>
              <a:t>. The positive main effect suggests that children were more likely to select others as play partners when those ties increased the </a:t>
            </a:r>
            <a:r>
              <a:rPr lang="en-US" sz="1200" kern="1200" dirty="0" err="1">
                <a:solidFill>
                  <a:schemeClr val="tx1"/>
                </a:solidFill>
                <a:effectLst/>
                <a:latin typeface="Arial" charset="0"/>
                <a:ea typeface="+mn-ea"/>
                <a:cs typeface="+mn-cs"/>
              </a:rPr>
              <a:t>num-ber</a:t>
            </a:r>
            <a:r>
              <a:rPr lang="en-US" sz="1200" kern="1200" dirty="0">
                <a:solidFill>
                  <a:schemeClr val="tx1"/>
                </a:solidFill>
                <a:effectLst/>
                <a:latin typeface="Arial" charset="0"/>
                <a:ea typeface="+mn-ea"/>
                <a:cs typeface="+mn-cs"/>
              </a:rPr>
              <a:t> of transitive patterns in the network (Model 3). The significant positive interaction between transitive triplets and period indicates that transitivity became more important over time. Throughout the year, children became increasingly likely to form relationships with the friends of current friends. </a:t>
            </a: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2) Dense triads</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a:t>
            </a:r>
            <a:r>
              <a:rPr lang="en-US" baseline="0" dirty="0"/>
              <a:t> </a:t>
            </a:r>
            <a:r>
              <a:rPr lang="en-US" sz="1200" kern="1200" dirty="0">
                <a:solidFill>
                  <a:schemeClr val="tx1"/>
                </a:solidFill>
                <a:effectLst/>
                <a:latin typeface="Arial" charset="0"/>
                <a:ea typeface="+mn-ea"/>
                <a:cs typeface="+mn-cs"/>
              </a:rPr>
              <a:t>We measured dense triads as whether or not all six of the possible ties among three children existed. Model 4 reveals a significant positive main effect of dense triads and a significant interaction with period. The positive effect of dense triads indicated that relationships that created closed triads, where all of the relationships were reciprocal, were more likely to form than relations that did not produce dense triads. Moreover, the importance of the effect of dense triads increased over the course of the year. As the network stabilized and relationships strengthened during the year, dense triads became increasingly common. </a:t>
            </a: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228600" marR="0" indent="-228600" algn="l" defTabSz="914400" rtl="0" eaLnBrk="1" fontAlgn="base" latinLnBrk="0" hangingPunct="1">
              <a:lnSpc>
                <a:spcPct val="100000"/>
              </a:lnSpc>
              <a:spcBef>
                <a:spcPct val="30000"/>
              </a:spcBef>
              <a:spcAft>
                <a:spcPct val="0"/>
              </a:spcAft>
              <a:buClrTx/>
              <a:buSzTx/>
              <a:buFontTx/>
              <a:buAutoNum type="arabicParenR"/>
              <a:tabLst/>
              <a:defRPr/>
            </a:pPr>
            <a:endParaRPr lang="en-US" b="0"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A2C7B4C9-0D44-4F15-9AC1-A0DAF3B109C7}" type="slidenum">
              <a:rPr lang="en-US" smtClean="0"/>
              <a:t>32</a:t>
            </a:fld>
            <a:endParaRPr lang="en-US"/>
          </a:p>
        </p:txBody>
      </p:sp>
    </p:spTree>
    <p:extLst>
      <p:ext uri="{BB962C8B-B14F-4D97-AF65-F5344CB8AC3E}">
        <p14:creationId xmlns:p14="http://schemas.microsoft.com/office/powerpoint/2010/main" val="925904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Tx/>
              <a:buNone/>
            </a:pPr>
            <a:endParaRPr lang="en-US" baseline="0" dirty="0"/>
          </a:p>
        </p:txBody>
      </p:sp>
      <p:sp>
        <p:nvSpPr>
          <p:cNvPr id="4" name="Slide Number Placeholder 3"/>
          <p:cNvSpPr>
            <a:spLocks noGrp="1"/>
          </p:cNvSpPr>
          <p:nvPr>
            <p:ph type="sldNum" sz="quarter" idx="10"/>
          </p:nvPr>
        </p:nvSpPr>
        <p:spPr/>
        <p:txBody>
          <a:bodyPr/>
          <a:lstStyle/>
          <a:p>
            <a:fld id="{A2C7B4C9-0D44-4F15-9AC1-A0DAF3B109C7}" type="slidenum">
              <a:rPr lang="en-US" smtClean="0"/>
              <a:t>33</a:t>
            </a:fld>
            <a:endParaRPr lang="en-US"/>
          </a:p>
        </p:txBody>
      </p:sp>
    </p:spTree>
    <p:extLst>
      <p:ext uri="{BB962C8B-B14F-4D97-AF65-F5344CB8AC3E}">
        <p14:creationId xmlns:p14="http://schemas.microsoft.com/office/powerpoint/2010/main" val="1010363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34</a:t>
            </a:fld>
            <a:endParaRPr lang="en-US"/>
          </a:p>
        </p:txBody>
      </p:sp>
    </p:spTree>
    <p:extLst>
      <p:ext uri="{BB962C8B-B14F-4D97-AF65-F5344CB8AC3E}">
        <p14:creationId xmlns:p14="http://schemas.microsoft.com/office/powerpoint/2010/main" val="1883122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effects on relationship formation and change. However, in </a:t>
            </a:r>
            <a:r>
              <a:rPr lang="en-US" sz="1200" kern="1200" dirty="0" err="1">
                <a:solidFill>
                  <a:schemeClr val="tx1"/>
                </a:solidFill>
                <a:effectLst/>
                <a:latin typeface="Arial" charset="0"/>
                <a:ea typeface="+mn-ea"/>
                <a:cs typeface="+mn-cs"/>
              </a:rPr>
              <a:t>addi</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tion</a:t>
            </a:r>
            <a:r>
              <a:rPr lang="en-US" sz="1200" kern="1200" dirty="0">
                <a:solidFill>
                  <a:schemeClr val="tx1"/>
                </a:solidFill>
                <a:effectLst/>
                <a:latin typeface="Arial" charset="0"/>
                <a:ea typeface="+mn-ea"/>
                <a:cs typeface="+mn-cs"/>
              </a:rPr>
              <a:t>, we found support for the hypothesis that structural effects “cascade” in importance over time, from the simple to the more complex. Thus, we echo </a:t>
            </a:r>
            <a:r>
              <a:rPr lang="en-US" sz="1200" kern="1200" dirty="0" err="1">
                <a:solidFill>
                  <a:schemeClr val="tx1"/>
                </a:solidFill>
                <a:effectLst/>
                <a:latin typeface="Arial" charset="0"/>
                <a:ea typeface="+mn-ea"/>
                <a:cs typeface="+mn-cs"/>
              </a:rPr>
              <a:t>Doreian</a:t>
            </a:r>
            <a:r>
              <a:rPr lang="en-US" sz="1200" kern="1200" dirty="0">
                <a:solidFill>
                  <a:schemeClr val="tx1"/>
                </a:solidFill>
                <a:effectLst/>
                <a:latin typeface="Arial" charset="0"/>
                <a:ea typeface="+mn-ea"/>
                <a:cs typeface="+mn-cs"/>
              </a:rPr>
              <a:t> et al.’s (1996) assertion that net- work processes proceed on different timescales. </a:t>
            </a:r>
          </a:p>
          <a:p>
            <a:endParaRPr lang="en-US" sz="1200" kern="1200" dirty="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A2C7B4C9-0D44-4F15-9AC1-A0DAF3B109C7}" type="slidenum">
              <a:rPr lang="en-US" smtClean="0"/>
              <a:t>35</a:t>
            </a:fld>
            <a:endParaRPr lang="en-US"/>
          </a:p>
        </p:txBody>
      </p:sp>
    </p:spTree>
    <p:extLst>
      <p:ext uri="{BB962C8B-B14F-4D97-AF65-F5344CB8AC3E}">
        <p14:creationId xmlns:p14="http://schemas.microsoft.com/office/powerpoint/2010/main" val="2112329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3AB3E7-7075-D442-A2CA-5998600D844A}"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095905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AB3E7-7075-D442-A2CA-5998600D844A}"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5385276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AB3E7-7075-D442-A2CA-5998600D844A}"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509623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AB3E7-7075-D442-A2CA-5998600D844A}"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0954911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AB3E7-7075-D442-A2CA-5998600D844A}"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575044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6408A3DC-0E26-4204-9D9D-6F06652664A5}" type="slidenum">
              <a:rPr lang="en-US" altLang="en-US" sz="1200" smtClean="0"/>
              <a:pPr/>
              <a:t>4</a:t>
            </a:fld>
            <a:endParaRPr lang="en-US" altLang="en-US" sz="12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8504463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AB3E7-7075-D442-A2CA-5998600D844A}"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056261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0-4 scale </a:t>
            </a:r>
          </a:p>
          <a:p>
            <a:r>
              <a:rPr lang="en-US" dirty="0"/>
              <a:t>1 – never</a:t>
            </a:r>
          </a:p>
          <a:p>
            <a:r>
              <a:rPr lang="en-US" dirty="0"/>
              <a:t>1 – rarely</a:t>
            </a:r>
          </a:p>
          <a:p>
            <a:r>
              <a:rPr lang="en-US" dirty="0"/>
              <a:t>2 – sometimes</a:t>
            </a:r>
          </a:p>
          <a:p>
            <a:r>
              <a:rPr lang="en-US" dirty="0"/>
              <a:t>3 – often</a:t>
            </a:r>
          </a:p>
          <a:p>
            <a:r>
              <a:rPr lang="en-US" dirty="0"/>
              <a:t>4 – always </a:t>
            </a:r>
          </a:p>
          <a:p>
            <a:endParaRPr lang="en-US" dirty="0"/>
          </a:p>
          <a:p>
            <a:r>
              <a:rPr lang="en-US" dirty="0"/>
              <a:t>Children with disabilities formed looser play networks but similar conflict networks </a:t>
            </a:r>
          </a:p>
        </p:txBody>
      </p:sp>
      <p:sp>
        <p:nvSpPr>
          <p:cNvPr id="4" name="Slide Number Placeholder 3"/>
          <p:cNvSpPr>
            <a:spLocks noGrp="1"/>
          </p:cNvSpPr>
          <p:nvPr>
            <p:ph type="sldNum" sz="quarter" idx="10"/>
          </p:nvPr>
        </p:nvSpPr>
        <p:spPr/>
        <p:txBody>
          <a:bodyPr/>
          <a:lstStyle/>
          <a:p>
            <a:fld id="{A8B732B4-A220-4D64-89E5-594291243225}" type="slidenum">
              <a:rPr lang="en-US" smtClean="0"/>
              <a:pPr/>
              <a:t>42</a:t>
            </a:fld>
            <a:endParaRPr lang="en-US"/>
          </a:p>
        </p:txBody>
      </p:sp>
    </p:spTree>
    <p:extLst>
      <p:ext uri="{BB962C8B-B14F-4D97-AF65-F5344CB8AC3E}">
        <p14:creationId xmlns:p14="http://schemas.microsoft.com/office/powerpoint/2010/main" val="30775847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BAD9A-C627-43BD-9340-4423235937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8594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BAD9A-C627-43BD-9340-4423235937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0647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7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492C3DB-CF37-41EF-80A9-C4DE3837D32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246454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BEDCEA-5018-453C-99BA-2D737310FB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5436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BAD9A-C627-43BD-9340-4423235937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7454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64</a:t>
            </a:fld>
            <a:endParaRPr lang="en-US"/>
          </a:p>
        </p:txBody>
      </p:sp>
    </p:spTree>
    <p:extLst>
      <p:ext uri="{BB962C8B-B14F-4D97-AF65-F5344CB8AC3E}">
        <p14:creationId xmlns:p14="http://schemas.microsoft.com/office/powerpoint/2010/main" val="34691059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70</a:t>
            </a:fld>
            <a:endParaRPr lang="en-US"/>
          </a:p>
        </p:txBody>
      </p:sp>
    </p:spTree>
    <p:extLst>
      <p:ext uri="{BB962C8B-B14F-4D97-AF65-F5344CB8AC3E}">
        <p14:creationId xmlns:p14="http://schemas.microsoft.com/office/powerpoint/2010/main" val="23099591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71</a:t>
            </a:fld>
            <a:endParaRPr lang="en-US"/>
          </a:p>
        </p:txBody>
      </p:sp>
    </p:spTree>
    <p:extLst>
      <p:ext uri="{BB962C8B-B14F-4D97-AF65-F5344CB8AC3E}">
        <p14:creationId xmlns:p14="http://schemas.microsoft.com/office/powerpoint/2010/main" val="1319789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10B089C2-443B-4086-B5DC-46E326357FB4}" type="slidenum">
              <a:rPr lang="en-US" altLang="en-US" sz="1200" smtClean="0"/>
              <a:pPr/>
              <a:t>5</a:t>
            </a:fld>
            <a:endParaRPr lang="en-US" altLang="en-US"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894708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6D633A-229A-48AE-A2A8-BAAA041EA4D7}" type="slidenum">
              <a:rPr lang="en-US" altLang="en-US" smtClean="0"/>
              <a:pPr>
                <a:spcBef>
                  <a:spcPct val="0"/>
                </a:spcBef>
              </a:pPr>
              <a:t>6</a:t>
            </a:fld>
            <a:endParaRPr lang="en-US" alt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658043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12E08D-2ABB-4E2B-A007-06E481FCFB6D}" type="slidenum">
              <a:rPr lang="en-US"/>
              <a:pPr/>
              <a:t>8</a:t>
            </a:fld>
            <a:endParaRPr lang="en-US"/>
          </a:p>
        </p:txBody>
      </p:sp>
      <p:sp>
        <p:nvSpPr>
          <p:cNvPr id="651266" name="Rectangle 2"/>
          <p:cNvSpPr>
            <a:spLocks noGrp="1" noRot="1" noChangeAspect="1" noChangeArrowheads="1" noTextEdit="1"/>
          </p:cNvSpPr>
          <p:nvPr>
            <p:ph type="sldImg"/>
          </p:nvPr>
        </p:nvSpPr>
        <p:spPr>
          <a:ln/>
        </p:spPr>
      </p:sp>
      <p:sp>
        <p:nvSpPr>
          <p:cNvPr id="651267" name="Rectangle 3"/>
          <p:cNvSpPr>
            <a:spLocks noGrp="1" noChangeArrowheads="1"/>
          </p:cNvSpPr>
          <p:nvPr>
            <p:ph type="body" idx="1"/>
          </p:nvPr>
        </p:nvSpPr>
        <p:spPr/>
        <p:txBody>
          <a:bodyPr/>
          <a:lstStyle/>
          <a:p>
            <a:r>
              <a:rPr lang="en-US" dirty="0"/>
              <a:t>Early interest in form of imitation of acts on objects</a:t>
            </a:r>
          </a:p>
          <a:p>
            <a:r>
              <a:rPr lang="en-US" dirty="0"/>
              <a:t>By toddler years se social imitation; more likely to imitate peer vs. adult</a:t>
            </a:r>
          </a:p>
          <a:p>
            <a:r>
              <a:rPr lang="en-US" dirty="0"/>
              <a:t>Interactive exchanges in toddlers are more predictable, more complex, more coordinated and lengthier vs. younger infants</a:t>
            </a:r>
          </a:p>
          <a:p>
            <a:endParaRPr lang="en-US" dirty="0"/>
          </a:p>
        </p:txBody>
      </p:sp>
    </p:spTree>
    <p:extLst>
      <p:ext uri="{BB962C8B-B14F-4D97-AF65-F5344CB8AC3E}">
        <p14:creationId xmlns:p14="http://schemas.microsoft.com/office/powerpoint/2010/main" val="1158086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B26A45E8-3266-430A-B9FE-63F8EFB70273}" type="slidenum">
              <a:rPr lang="en-US" altLang="en-US" sz="1200" smtClean="0"/>
              <a:pPr/>
              <a:t>9</a:t>
            </a:fld>
            <a:endParaRPr lang="en-US" altLang="en-US" sz="12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098160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94E64FF5-D1AD-4DA8-A189-6E47220EF9CD}" type="slidenum">
              <a:rPr lang="en-US" altLang="en-US" sz="1200" smtClean="0"/>
              <a:pPr/>
              <a:t>10</a:t>
            </a:fld>
            <a:endParaRPr lang="en-US" altLang="en-US" sz="12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95812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Parten</a:t>
            </a:r>
            <a:r>
              <a:rPr lang="en-US" dirty="0"/>
              <a:t> – b/w 2 and 5 years kids engage in increasing frequency of associative and cooperative play and less idle, solitary, and onlooker behavior</a:t>
            </a:r>
          </a:p>
          <a:p>
            <a:r>
              <a:rPr lang="en-US" dirty="0"/>
              <a:t>BUT now know that children of all ages engage in all of these behaviors; even at 5 </a:t>
            </a:r>
            <a:r>
              <a:rPr lang="en-US" dirty="0" err="1"/>
              <a:t>yrs</a:t>
            </a:r>
            <a:r>
              <a:rPr lang="en-US" dirty="0"/>
              <a:t> a considerable </a:t>
            </a:r>
            <a:r>
              <a:rPr lang="en-US" dirty="0" err="1"/>
              <a:t>amt</a:t>
            </a:r>
            <a:r>
              <a:rPr lang="en-US" dirty="0"/>
              <a:t> of time spent in solitary play</a:t>
            </a:r>
          </a:p>
          <a:p>
            <a:r>
              <a:rPr lang="en-US" dirty="0"/>
              <a:t>Biggest change is the cognitive maturity of different play forms</a:t>
            </a:r>
          </a:p>
          <a:p>
            <a:r>
              <a:rPr lang="en-US" dirty="0"/>
              <a:t>Increase in solitary construction and solitary exploratory </a:t>
            </a:r>
            <a:r>
              <a:rPr lang="en-US" dirty="0" err="1"/>
              <a:t>behavs</a:t>
            </a:r>
            <a:r>
              <a:rPr lang="en-US" dirty="0"/>
              <a:t> vs. solitary sensorimotor play; social interactions that increase with age include </a:t>
            </a:r>
            <a:r>
              <a:rPr lang="en-US" dirty="0" err="1"/>
              <a:t>sociodramatic</a:t>
            </a:r>
            <a:r>
              <a:rPr lang="en-US" dirty="0"/>
              <a:t> play and games with rules</a:t>
            </a:r>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12</a:t>
            </a:fld>
            <a:endParaRPr lang="en-US"/>
          </a:p>
        </p:txBody>
      </p:sp>
    </p:spTree>
    <p:extLst>
      <p:ext uri="{BB962C8B-B14F-4D97-AF65-F5344CB8AC3E}">
        <p14:creationId xmlns:p14="http://schemas.microsoft.com/office/powerpoint/2010/main" val="3398783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2A3F5-8C59-4848-8490-C8A4B0913F81}"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EE25B-BE97-452E-9164-F76544E9B0F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085D6034-0D4B-4027-8F75-A1FA454125B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B2BD7C02-AA49-5144-999E-C98651989D0A}" type="datetime1">
              <a:rPr lang="en-US" smtClean="0">
                <a:solidFill>
                  <a:prstClr val="black">
                    <a:lumMod val="65000"/>
                    <a:lumOff val="35000"/>
                  </a:prstClr>
                </a:solidFill>
              </a:rPr>
              <a:pPr/>
              <a:t>11/3/2021</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a:solidFill>
                  <a:prstClr val="black">
                    <a:lumMod val="65000"/>
                    <a:lumOff val="35000"/>
                  </a:prstClr>
                </a:solidFill>
              </a:rPr>
              <a:t>Mitsven</a:t>
            </a:r>
          </a:p>
        </p:txBody>
      </p:sp>
      <p:sp>
        <p:nvSpPr>
          <p:cNvPr id="6" name="Slide Number Placeholder 5"/>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16774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05DA43B9-AA69-B840-8802-DDF8596D545B}" type="datetime1">
              <a:rPr lang="en-US" smtClean="0">
                <a:solidFill>
                  <a:prstClr val="black">
                    <a:lumMod val="65000"/>
                    <a:lumOff val="35000"/>
                  </a:prstClr>
                </a:solidFill>
              </a:rPr>
              <a:pPr/>
              <a:t>11/3/2021</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a:solidFill>
                  <a:prstClr val="black">
                    <a:lumMod val="65000"/>
                    <a:lumOff val="35000"/>
                  </a:prstClr>
                </a:solidFill>
              </a:rPr>
              <a:t>Mitsven</a:t>
            </a:r>
          </a:p>
        </p:txBody>
      </p:sp>
      <p:sp>
        <p:nvSpPr>
          <p:cNvPr id="6" name="Slide Number Placeholder 5"/>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837854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43098E81-2362-D740-B17B-B7F053272788}" type="datetime1">
              <a:rPr lang="en-US" smtClean="0">
                <a:solidFill>
                  <a:prstClr val="black">
                    <a:lumMod val="65000"/>
                    <a:lumOff val="35000"/>
                  </a:prstClr>
                </a:solidFill>
              </a:rPr>
              <a:pPr/>
              <a:t>11/3/2021</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a:solidFill>
                  <a:prstClr val="black">
                    <a:lumMod val="65000"/>
                    <a:lumOff val="35000"/>
                  </a:prstClr>
                </a:solidFill>
              </a:rPr>
              <a:t>Mitsven</a:t>
            </a: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extLst>
      <p:ext uri="{BB962C8B-B14F-4D97-AF65-F5344CB8AC3E}">
        <p14:creationId xmlns:p14="http://schemas.microsoft.com/office/powerpoint/2010/main" val="3848974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6774F0-61E8-854B-AE6D-C22B18F19C15}" type="datetime1">
              <a:rPr lang="en-US" smtClean="0">
                <a:solidFill>
                  <a:prstClr val="black">
                    <a:lumMod val="65000"/>
                    <a:lumOff val="35000"/>
                  </a:prstClr>
                </a:solidFill>
              </a:rPr>
              <a:pPr/>
              <a:t>11/3/2021</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a:solidFill>
                  <a:prstClr val="black">
                    <a:lumMod val="65000"/>
                    <a:lumOff val="35000"/>
                  </a:prstClr>
                </a:solidFill>
              </a:rPr>
              <a:t>Mitsven</a:t>
            </a:r>
          </a:p>
        </p:txBody>
      </p:sp>
      <p:sp>
        <p:nvSpPr>
          <p:cNvPr id="6" name="Slide Number Placeholder 5"/>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652546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E77156A7-784A-CA4C-AD74-84BB467D3DA6}" type="datetime1">
              <a:rPr lang="en-US" smtClean="0">
                <a:solidFill>
                  <a:prstClr val="black">
                    <a:lumMod val="65000"/>
                    <a:lumOff val="35000"/>
                  </a:prstClr>
                </a:solidFill>
              </a:rPr>
              <a:pPr/>
              <a:t>11/3/2021</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a:solidFill>
                  <a:prstClr val="black">
                    <a:lumMod val="65000"/>
                    <a:lumOff val="35000"/>
                  </a:prstClr>
                </a:solidFill>
              </a:rPr>
              <a:t>Mitsven</a:t>
            </a:r>
          </a:p>
        </p:txBody>
      </p:sp>
      <p:sp>
        <p:nvSpPr>
          <p:cNvPr id="7" name="Slide Number Placeholder 6"/>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893445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EFBE2102-31E3-4248-9C4B-A80D067848E5}" type="datetime1">
              <a:rPr lang="en-US" smtClean="0">
                <a:solidFill>
                  <a:prstClr val="black">
                    <a:lumMod val="65000"/>
                    <a:lumOff val="35000"/>
                  </a:prstClr>
                </a:solidFill>
              </a:rPr>
              <a:pPr/>
              <a:t>11/3/2021</a:t>
            </a:fld>
            <a:endParaRPr lang="en-US">
              <a:solidFill>
                <a:prstClr val="black">
                  <a:lumMod val="65000"/>
                  <a:lumOff val="35000"/>
                </a:prstClr>
              </a:solidFill>
            </a:endParaRPr>
          </a:p>
        </p:txBody>
      </p:sp>
      <p:sp>
        <p:nvSpPr>
          <p:cNvPr id="8" name="Footer Placeholder 7"/>
          <p:cNvSpPr>
            <a:spLocks noGrp="1"/>
          </p:cNvSpPr>
          <p:nvPr>
            <p:ph type="ftr" sz="quarter" idx="11"/>
          </p:nvPr>
        </p:nvSpPr>
        <p:spPr>
          <a:xfrm>
            <a:off x="1120588" y="188259"/>
            <a:ext cx="2895600" cy="365125"/>
          </a:xfrm>
        </p:spPr>
        <p:txBody>
          <a:bodyPr/>
          <a:lstStyle/>
          <a:p>
            <a:r>
              <a:rPr lang="en-US">
                <a:solidFill>
                  <a:prstClr val="black">
                    <a:lumMod val="65000"/>
                    <a:lumOff val="35000"/>
                  </a:prstClr>
                </a:solidFill>
              </a:rPr>
              <a:t>Mitsven</a:t>
            </a:r>
          </a:p>
        </p:txBody>
      </p:sp>
      <p:sp>
        <p:nvSpPr>
          <p:cNvPr id="9" name="Slide Number Placeholder 8"/>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a:t>
            </a:fld>
            <a:endParaRPr lang="en-US">
              <a:solidFill>
                <a:prstClr val="black">
                  <a:lumMod val="65000"/>
                  <a:lumOff val="35000"/>
                </a:prstClr>
              </a:solidFill>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28953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15161FF3-A1A3-AA47-A1C9-92AD0DDE9060}" type="datetime1">
              <a:rPr lang="en-US" smtClean="0">
                <a:solidFill>
                  <a:prstClr val="black">
                    <a:lumMod val="65000"/>
                    <a:lumOff val="35000"/>
                  </a:prstClr>
                </a:solidFill>
              </a:rPr>
              <a:pPr/>
              <a:t>11/3/2021</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r>
              <a:rPr lang="en-US">
                <a:solidFill>
                  <a:prstClr val="black">
                    <a:lumMod val="65000"/>
                    <a:lumOff val="35000"/>
                  </a:prstClr>
                </a:solidFill>
              </a:rPr>
              <a:t>Mitsven</a:t>
            </a:r>
          </a:p>
        </p:txBody>
      </p:sp>
      <p:sp>
        <p:nvSpPr>
          <p:cNvPr id="5" name="Slide Number Placeholder 4"/>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92283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E12ED1-AE18-E94E-8AA2-AC48F5CA3D23}" type="datetime1">
              <a:rPr lang="en-US" smtClean="0">
                <a:solidFill>
                  <a:prstClr val="black">
                    <a:lumMod val="65000"/>
                    <a:lumOff val="35000"/>
                  </a:prstClr>
                </a:solidFill>
              </a:rPr>
              <a:pPr/>
              <a:t>11/3/2021</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r>
              <a:rPr lang="en-US">
                <a:solidFill>
                  <a:prstClr val="black">
                    <a:lumMod val="65000"/>
                    <a:lumOff val="35000"/>
                  </a:prstClr>
                </a:solidFill>
              </a:rPr>
              <a:t>Mitsven</a:t>
            </a:r>
          </a:p>
        </p:txBody>
      </p:sp>
      <p:sp>
        <p:nvSpPr>
          <p:cNvPr id="4" name="Slide Number Placeholder 3"/>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664499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B7FBE-02EE-4C27-AE49-1816F48D0D4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3C0A5837-0AEF-E548-B976-B0E39C8027E3}" type="datetime1">
              <a:rPr lang="en-US" smtClean="0">
                <a:solidFill>
                  <a:prstClr val="black">
                    <a:lumMod val="65000"/>
                    <a:lumOff val="35000"/>
                  </a:prstClr>
                </a:solidFill>
              </a:rPr>
              <a:pPr/>
              <a:t>11/3/2021</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a:solidFill>
                  <a:prstClr val="black">
                    <a:lumMod val="65000"/>
                    <a:lumOff val="35000"/>
                  </a:prstClr>
                </a:solidFill>
              </a:rPr>
              <a:t>Mitsven</a:t>
            </a:r>
          </a:p>
        </p:txBody>
      </p:sp>
      <p:sp>
        <p:nvSpPr>
          <p:cNvPr id="7" name="Slide Number Placeholder 6"/>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962996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64D1CC21-E487-ED4F-B764-52D5AC096B2D}" type="datetime1">
              <a:rPr lang="en-US" smtClean="0">
                <a:solidFill>
                  <a:prstClr val="black">
                    <a:lumMod val="65000"/>
                    <a:lumOff val="35000"/>
                  </a:prstClr>
                </a:solidFill>
              </a:rPr>
              <a:pPr/>
              <a:t>11/3/2021</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a:solidFill>
                  <a:prstClr val="black">
                    <a:lumMod val="65000"/>
                    <a:lumOff val="35000"/>
                  </a:prstClr>
                </a:solidFill>
              </a:rPr>
              <a:t>Mitsven</a:t>
            </a:r>
          </a:p>
        </p:txBody>
      </p:sp>
      <p:sp>
        <p:nvSpPr>
          <p:cNvPr id="7" name="Slide Number Placeholder 6"/>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734852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C8C2D63-B48B-6748-B307-5C6F585DE480}" type="datetime1">
              <a:rPr lang="en-US" smtClean="0">
                <a:solidFill>
                  <a:prstClr val="black">
                    <a:lumMod val="65000"/>
                    <a:lumOff val="35000"/>
                  </a:prstClr>
                </a:solidFill>
              </a:rPr>
              <a:pPr/>
              <a:t>11/3/2021</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a:solidFill>
                  <a:prstClr val="black">
                    <a:lumMod val="65000"/>
                    <a:lumOff val="35000"/>
                  </a:prstClr>
                </a:solidFill>
              </a:rPr>
              <a:t>Mitsven</a:t>
            </a: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extLst>
      <p:ext uri="{BB962C8B-B14F-4D97-AF65-F5344CB8AC3E}">
        <p14:creationId xmlns:p14="http://schemas.microsoft.com/office/powerpoint/2010/main" val="1654405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F1471E02-C25B-E34B-9CEA-A41BFA617BD1}" type="datetime1">
              <a:rPr lang="en-US" smtClean="0">
                <a:solidFill>
                  <a:prstClr val="black">
                    <a:lumMod val="65000"/>
                    <a:lumOff val="35000"/>
                  </a:prstClr>
                </a:solidFill>
              </a:rPr>
              <a:pPr/>
              <a:t>11/3/2021</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a:solidFill>
                  <a:prstClr val="black">
                    <a:lumMod val="65000"/>
                    <a:lumOff val="35000"/>
                  </a:prstClr>
                </a:solidFill>
              </a:rPr>
              <a:t>Mitsven</a:t>
            </a: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extLst>
      <p:ext uri="{BB962C8B-B14F-4D97-AF65-F5344CB8AC3E}">
        <p14:creationId xmlns:p14="http://schemas.microsoft.com/office/powerpoint/2010/main" val="3034818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021A1223-CE26-E34F-B5E4-1E911B54125F}" type="datetime1">
              <a:rPr lang="en-US" smtClean="0">
                <a:solidFill>
                  <a:prstClr val="black">
                    <a:lumMod val="65000"/>
                    <a:lumOff val="35000"/>
                  </a:prstClr>
                </a:solidFill>
              </a:rPr>
              <a:pPr/>
              <a:t>11/3/2021</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a:solidFill>
                  <a:prstClr val="black">
                    <a:lumMod val="65000"/>
                    <a:lumOff val="35000"/>
                  </a:prstClr>
                </a:solidFill>
              </a:rPr>
              <a:t>Mitsven</a:t>
            </a: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extLst>
      <p:ext uri="{BB962C8B-B14F-4D97-AF65-F5344CB8AC3E}">
        <p14:creationId xmlns:p14="http://schemas.microsoft.com/office/powerpoint/2010/main" val="3686015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F30F8834-2406-F94C-B837-F02B1CC3BC35}" type="datetime1">
              <a:rPr lang="en-US" smtClean="0">
                <a:solidFill>
                  <a:prstClr val="black">
                    <a:lumMod val="65000"/>
                    <a:lumOff val="35000"/>
                  </a:prstClr>
                </a:solidFill>
              </a:rPr>
              <a:pPr/>
              <a:t>11/3/2021</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a:solidFill>
                  <a:prstClr val="black">
                    <a:lumMod val="65000"/>
                    <a:lumOff val="35000"/>
                  </a:prstClr>
                </a:solidFill>
              </a:rPr>
              <a:t>Mitsven</a:t>
            </a:r>
          </a:p>
        </p:txBody>
      </p:sp>
      <p:sp>
        <p:nvSpPr>
          <p:cNvPr id="6" name="Slide Number Placeholder 5"/>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2360197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F39DD7A2-C058-2C4D-8835-77ED4A91A7D8}" type="datetime1">
              <a:rPr lang="en-US" smtClean="0">
                <a:solidFill>
                  <a:prstClr val="black">
                    <a:lumMod val="65000"/>
                    <a:lumOff val="35000"/>
                  </a:prstClr>
                </a:solidFill>
              </a:rPr>
              <a:pPr/>
              <a:t>11/3/2021</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a:solidFill>
                  <a:prstClr val="black">
                    <a:lumMod val="65000"/>
                    <a:lumOff val="35000"/>
                  </a:prstClr>
                </a:solidFill>
              </a:rPr>
              <a:t>Mitsven</a:t>
            </a:r>
          </a:p>
        </p:txBody>
      </p:sp>
      <p:sp>
        <p:nvSpPr>
          <p:cNvPr id="6" name="Slide Number Placeholder 5"/>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6073490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Title Text"/>
          <p:cNvSpPr txBox="1">
            <a:spLocks noGrp="1"/>
          </p:cNvSpPr>
          <p:nvPr>
            <p:ph type="title"/>
          </p:nvPr>
        </p:nvSpPr>
        <p:spPr>
          <a:prstGeom prst="rect">
            <a:avLst/>
          </a:prstGeom>
        </p:spPr>
        <p:txBody>
          <a:bodyPr/>
          <a:lstStyle/>
          <a:p>
            <a:r>
              <a:t>Title Text</a:t>
            </a:r>
          </a:p>
        </p:txBody>
      </p:sp>
      <p:sp>
        <p:nvSpPr>
          <p:cNvPr id="1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FFE3128A-D6F5-3044-BE7B-FF6128B3307E}" type="slidenum">
              <a:rPr lang="en-US" smtClean="0"/>
              <a:t>‹#›</a:t>
            </a:fld>
            <a:endParaRPr lang="en-US"/>
          </a:p>
        </p:txBody>
      </p:sp>
    </p:spTree>
    <p:extLst>
      <p:ext uri="{BB962C8B-B14F-4D97-AF65-F5344CB8AC3E}">
        <p14:creationId xmlns:p14="http://schemas.microsoft.com/office/powerpoint/2010/main" val="146829674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pic>
        <p:nvPicPr>
          <p:cNvPr id="21" name="image.jpeg" descr="image.jpeg"/>
          <p:cNvPicPr>
            <a:picLocks noChangeAspect="1"/>
          </p:cNvPicPr>
          <p:nvPr/>
        </p:nvPicPr>
        <p:blipFill>
          <a:blip r:embed="rId2"/>
          <a:stretch>
            <a:fillRect/>
          </a:stretch>
        </p:blipFill>
        <p:spPr>
          <a:xfrm>
            <a:off x="0" y="0"/>
            <a:ext cx="9144000" cy="6858000"/>
          </a:xfrm>
          <a:prstGeom prst="rect">
            <a:avLst/>
          </a:prstGeom>
          <a:ln w="12700">
            <a:miter lim="400000"/>
          </a:ln>
        </p:spPr>
      </p:pic>
      <p:grpSp>
        <p:nvGrpSpPr>
          <p:cNvPr id="27" name="Group"/>
          <p:cNvGrpSpPr/>
          <p:nvPr/>
        </p:nvGrpSpPr>
        <p:grpSpPr>
          <a:xfrm>
            <a:off x="886883" y="1557866"/>
            <a:ext cx="2959101" cy="984252"/>
            <a:chOff x="0" y="0"/>
            <a:chExt cx="2219324" cy="738187"/>
          </a:xfrm>
        </p:grpSpPr>
        <p:sp>
          <p:nvSpPr>
            <p:cNvPr id="22" name="Shape"/>
            <p:cNvSpPr/>
            <p:nvPr/>
          </p:nvSpPr>
          <p:spPr>
            <a:xfrm>
              <a:off x="12463" y="-1"/>
              <a:ext cx="2206862" cy="738189"/>
            </a:xfrm>
            <a:custGeom>
              <a:avLst/>
              <a:gdLst/>
              <a:ahLst/>
              <a:cxnLst>
                <a:cxn ang="0">
                  <a:pos x="wd2" y="hd2"/>
                </a:cxn>
                <a:cxn ang="5400000">
                  <a:pos x="wd2" y="hd2"/>
                </a:cxn>
                <a:cxn ang="10800000">
                  <a:pos x="wd2" y="hd2"/>
                </a:cxn>
                <a:cxn ang="16200000">
                  <a:pos x="wd2" y="hd2"/>
                </a:cxn>
              </a:cxnLst>
              <a:rect l="0" t="0" r="r" b="b"/>
              <a:pathLst>
                <a:path w="21600" h="21600" extrusionOk="0">
                  <a:moveTo>
                    <a:pt x="8863" y="7952"/>
                  </a:moveTo>
                  <a:cubicBezTo>
                    <a:pt x="8809" y="7952"/>
                    <a:pt x="8809" y="8006"/>
                    <a:pt x="8809" y="8221"/>
                  </a:cubicBezTo>
                  <a:cubicBezTo>
                    <a:pt x="8809" y="13164"/>
                    <a:pt x="8809" y="13164"/>
                    <a:pt x="8809" y="13164"/>
                  </a:cubicBezTo>
                  <a:cubicBezTo>
                    <a:pt x="8809" y="13701"/>
                    <a:pt x="8863" y="13863"/>
                    <a:pt x="8989" y="13970"/>
                  </a:cubicBezTo>
                  <a:cubicBezTo>
                    <a:pt x="9080" y="14024"/>
                    <a:pt x="9170" y="14078"/>
                    <a:pt x="9170" y="14293"/>
                  </a:cubicBezTo>
                  <a:cubicBezTo>
                    <a:pt x="9170" y="14507"/>
                    <a:pt x="9152" y="14615"/>
                    <a:pt x="9044" y="14615"/>
                  </a:cubicBezTo>
                  <a:cubicBezTo>
                    <a:pt x="8917" y="14615"/>
                    <a:pt x="8845" y="14507"/>
                    <a:pt x="8485" y="14507"/>
                  </a:cubicBezTo>
                  <a:cubicBezTo>
                    <a:pt x="8125" y="14507"/>
                    <a:pt x="8017" y="14615"/>
                    <a:pt x="7891" y="14615"/>
                  </a:cubicBezTo>
                  <a:cubicBezTo>
                    <a:pt x="7801" y="14615"/>
                    <a:pt x="7764" y="14507"/>
                    <a:pt x="7764" y="14239"/>
                  </a:cubicBezTo>
                  <a:cubicBezTo>
                    <a:pt x="7764" y="14131"/>
                    <a:pt x="7801" y="14024"/>
                    <a:pt x="7873" y="13970"/>
                  </a:cubicBezTo>
                  <a:cubicBezTo>
                    <a:pt x="8125" y="13809"/>
                    <a:pt x="8161" y="13648"/>
                    <a:pt x="8161" y="13057"/>
                  </a:cubicBezTo>
                  <a:cubicBezTo>
                    <a:pt x="8161" y="2848"/>
                    <a:pt x="8161" y="2848"/>
                    <a:pt x="8161" y="2848"/>
                  </a:cubicBezTo>
                  <a:cubicBezTo>
                    <a:pt x="8161" y="2310"/>
                    <a:pt x="8089" y="2203"/>
                    <a:pt x="8017" y="2149"/>
                  </a:cubicBezTo>
                  <a:cubicBezTo>
                    <a:pt x="7837" y="1934"/>
                    <a:pt x="7782" y="2042"/>
                    <a:pt x="7782" y="1773"/>
                  </a:cubicBezTo>
                  <a:cubicBezTo>
                    <a:pt x="7782" y="1612"/>
                    <a:pt x="7819" y="1504"/>
                    <a:pt x="7927" y="1504"/>
                  </a:cubicBezTo>
                  <a:cubicBezTo>
                    <a:pt x="8053" y="1504"/>
                    <a:pt x="8287" y="1612"/>
                    <a:pt x="8485" y="1612"/>
                  </a:cubicBezTo>
                  <a:cubicBezTo>
                    <a:pt x="8701" y="1612"/>
                    <a:pt x="8881" y="1504"/>
                    <a:pt x="9026" y="1504"/>
                  </a:cubicBezTo>
                  <a:cubicBezTo>
                    <a:pt x="9134" y="1504"/>
                    <a:pt x="9170" y="1612"/>
                    <a:pt x="9170" y="1827"/>
                  </a:cubicBezTo>
                  <a:cubicBezTo>
                    <a:pt x="9170" y="2096"/>
                    <a:pt x="9098" y="2096"/>
                    <a:pt x="8971" y="2203"/>
                  </a:cubicBezTo>
                  <a:cubicBezTo>
                    <a:pt x="8881" y="2203"/>
                    <a:pt x="8809" y="2364"/>
                    <a:pt x="8809" y="2740"/>
                  </a:cubicBezTo>
                  <a:cubicBezTo>
                    <a:pt x="8809" y="7039"/>
                    <a:pt x="8809" y="7039"/>
                    <a:pt x="8809" y="7039"/>
                  </a:cubicBezTo>
                  <a:cubicBezTo>
                    <a:pt x="8809" y="7200"/>
                    <a:pt x="8809" y="7307"/>
                    <a:pt x="8863" y="7307"/>
                  </a:cubicBezTo>
                  <a:cubicBezTo>
                    <a:pt x="10106" y="7307"/>
                    <a:pt x="10106" y="7307"/>
                    <a:pt x="10106" y="7307"/>
                  </a:cubicBezTo>
                  <a:cubicBezTo>
                    <a:pt x="10160" y="7307"/>
                    <a:pt x="10160" y="7200"/>
                    <a:pt x="10160" y="6985"/>
                  </a:cubicBezTo>
                  <a:cubicBezTo>
                    <a:pt x="10160" y="2901"/>
                    <a:pt x="10160" y="2901"/>
                    <a:pt x="10160" y="2901"/>
                  </a:cubicBezTo>
                  <a:cubicBezTo>
                    <a:pt x="10160" y="2364"/>
                    <a:pt x="10106" y="2203"/>
                    <a:pt x="9998" y="2149"/>
                  </a:cubicBezTo>
                  <a:cubicBezTo>
                    <a:pt x="9854" y="2042"/>
                    <a:pt x="9782" y="2042"/>
                    <a:pt x="9782" y="1827"/>
                  </a:cubicBezTo>
                  <a:cubicBezTo>
                    <a:pt x="9782" y="1612"/>
                    <a:pt x="9854" y="1504"/>
                    <a:pt x="9944" y="1504"/>
                  </a:cubicBezTo>
                  <a:cubicBezTo>
                    <a:pt x="10088" y="1504"/>
                    <a:pt x="10233" y="1612"/>
                    <a:pt x="10503" y="1612"/>
                  </a:cubicBezTo>
                  <a:cubicBezTo>
                    <a:pt x="10863" y="1612"/>
                    <a:pt x="10953" y="1504"/>
                    <a:pt x="11079" y="1504"/>
                  </a:cubicBezTo>
                  <a:cubicBezTo>
                    <a:pt x="11169" y="1504"/>
                    <a:pt x="11205" y="1612"/>
                    <a:pt x="11205" y="1773"/>
                  </a:cubicBezTo>
                  <a:cubicBezTo>
                    <a:pt x="11205" y="2042"/>
                    <a:pt x="11115" y="2149"/>
                    <a:pt x="10953" y="2203"/>
                  </a:cubicBezTo>
                  <a:cubicBezTo>
                    <a:pt x="10863" y="2203"/>
                    <a:pt x="10809" y="2418"/>
                    <a:pt x="10809" y="2633"/>
                  </a:cubicBezTo>
                  <a:cubicBezTo>
                    <a:pt x="10809" y="13110"/>
                    <a:pt x="10809" y="13110"/>
                    <a:pt x="10809" y="13110"/>
                  </a:cubicBezTo>
                  <a:cubicBezTo>
                    <a:pt x="10809" y="13594"/>
                    <a:pt x="10845" y="13863"/>
                    <a:pt x="10935" y="13970"/>
                  </a:cubicBezTo>
                  <a:cubicBezTo>
                    <a:pt x="11043" y="14131"/>
                    <a:pt x="11187" y="14078"/>
                    <a:pt x="11187" y="14346"/>
                  </a:cubicBezTo>
                  <a:cubicBezTo>
                    <a:pt x="11187" y="14507"/>
                    <a:pt x="11169" y="14615"/>
                    <a:pt x="11043" y="14615"/>
                  </a:cubicBezTo>
                  <a:cubicBezTo>
                    <a:pt x="10935" y="14615"/>
                    <a:pt x="10755" y="14507"/>
                    <a:pt x="10485" y="14507"/>
                  </a:cubicBezTo>
                  <a:cubicBezTo>
                    <a:pt x="10196" y="14507"/>
                    <a:pt x="10088" y="14615"/>
                    <a:pt x="9980" y="14615"/>
                  </a:cubicBezTo>
                  <a:cubicBezTo>
                    <a:pt x="9836" y="14615"/>
                    <a:pt x="9800" y="14507"/>
                    <a:pt x="9800" y="14293"/>
                  </a:cubicBezTo>
                  <a:cubicBezTo>
                    <a:pt x="9800" y="14131"/>
                    <a:pt x="9836" y="14078"/>
                    <a:pt x="9998" y="13970"/>
                  </a:cubicBezTo>
                  <a:cubicBezTo>
                    <a:pt x="10124" y="13863"/>
                    <a:pt x="10160" y="13648"/>
                    <a:pt x="10160" y="13110"/>
                  </a:cubicBezTo>
                  <a:cubicBezTo>
                    <a:pt x="10160" y="8167"/>
                    <a:pt x="10160" y="8167"/>
                    <a:pt x="10160" y="8167"/>
                  </a:cubicBezTo>
                  <a:cubicBezTo>
                    <a:pt x="10160" y="8006"/>
                    <a:pt x="10160" y="7952"/>
                    <a:pt x="10106" y="7952"/>
                  </a:cubicBezTo>
                  <a:lnTo>
                    <a:pt x="8863" y="7952"/>
                  </a:lnTo>
                  <a:close/>
                  <a:moveTo>
                    <a:pt x="11782" y="9510"/>
                  </a:moveTo>
                  <a:cubicBezTo>
                    <a:pt x="11656" y="9510"/>
                    <a:pt x="11620" y="9618"/>
                    <a:pt x="11620" y="9940"/>
                  </a:cubicBezTo>
                  <a:cubicBezTo>
                    <a:pt x="11620" y="12090"/>
                    <a:pt x="11908" y="13755"/>
                    <a:pt x="12394" y="13755"/>
                  </a:cubicBezTo>
                  <a:cubicBezTo>
                    <a:pt x="12719" y="13755"/>
                    <a:pt x="12899" y="13272"/>
                    <a:pt x="12989" y="12573"/>
                  </a:cubicBezTo>
                  <a:cubicBezTo>
                    <a:pt x="13043" y="12197"/>
                    <a:pt x="13061" y="11928"/>
                    <a:pt x="13115" y="11928"/>
                  </a:cubicBezTo>
                  <a:cubicBezTo>
                    <a:pt x="13169" y="11928"/>
                    <a:pt x="13187" y="11982"/>
                    <a:pt x="13187" y="12197"/>
                  </a:cubicBezTo>
                  <a:cubicBezTo>
                    <a:pt x="13187" y="12519"/>
                    <a:pt x="13151" y="12896"/>
                    <a:pt x="13097" y="13272"/>
                  </a:cubicBezTo>
                  <a:cubicBezTo>
                    <a:pt x="12953" y="14131"/>
                    <a:pt x="12629" y="14776"/>
                    <a:pt x="12232" y="14776"/>
                  </a:cubicBezTo>
                  <a:cubicBezTo>
                    <a:pt x="11458" y="14776"/>
                    <a:pt x="10989" y="12788"/>
                    <a:pt x="10989" y="10048"/>
                  </a:cubicBezTo>
                  <a:cubicBezTo>
                    <a:pt x="10989" y="6663"/>
                    <a:pt x="11566" y="4943"/>
                    <a:pt x="12232" y="4943"/>
                  </a:cubicBezTo>
                  <a:cubicBezTo>
                    <a:pt x="12791" y="4943"/>
                    <a:pt x="13187" y="6179"/>
                    <a:pt x="13187" y="8275"/>
                  </a:cubicBezTo>
                  <a:cubicBezTo>
                    <a:pt x="13187" y="9403"/>
                    <a:pt x="13187" y="9510"/>
                    <a:pt x="12989" y="9510"/>
                  </a:cubicBezTo>
                  <a:lnTo>
                    <a:pt x="11782" y="9510"/>
                  </a:lnTo>
                  <a:close/>
                  <a:moveTo>
                    <a:pt x="11620" y="8382"/>
                  </a:moveTo>
                  <a:cubicBezTo>
                    <a:pt x="11620" y="8758"/>
                    <a:pt x="11638" y="8866"/>
                    <a:pt x="11890" y="8866"/>
                  </a:cubicBezTo>
                  <a:cubicBezTo>
                    <a:pt x="12016" y="8866"/>
                    <a:pt x="12124" y="8812"/>
                    <a:pt x="12232" y="8758"/>
                  </a:cubicBezTo>
                  <a:cubicBezTo>
                    <a:pt x="12430" y="8704"/>
                    <a:pt x="12574" y="8543"/>
                    <a:pt x="12611" y="8382"/>
                  </a:cubicBezTo>
                  <a:cubicBezTo>
                    <a:pt x="12665" y="8167"/>
                    <a:pt x="12683" y="7952"/>
                    <a:pt x="12683" y="7469"/>
                  </a:cubicBezTo>
                  <a:cubicBezTo>
                    <a:pt x="12683" y="6287"/>
                    <a:pt x="12502" y="5534"/>
                    <a:pt x="12232" y="5534"/>
                  </a:cubicBezTo>
                  <a:cubicBezTo>
                    <a:pt x="11872" y="5534"/>
                    <a:pt x="11620" y="6878"/>
                    <a:pt x="11620" y="8328"/>
                  </a:cubicBezTo>
                  <a:lnTo>
                    <a:pt x="11620" y="8382"/>
                  </a:lnTo>
                  <a:close/>
                  <a:moveTo>
                    <a:pt x="14844" y="6770"/>
                  </a:moveTo>
                  <a:cubicBezTo>
                    <a:pt x="14844" y="5803"/>
                    <a:pt x="14754" y="5534"/>
                    <a:pt x="14574" y="5534"/>
                  </a:cubicBezTo>
                  <a:cubicBezTo>
                    <a:pt x="14268" y="5534"/>
                    <a:pt x="14106" y="6287"/>
                    <a:pt x="14016" y="7307"/>
                  </a:cubicBezTo>
                  <a:cubicBezTo>
                    <a:pt x="13962" y="7737"/>
                    <a:pt x="13890" y="8113"/>
                    <a:pt x="13781" y="8328"/>
                  </a:cubicBezTo>
                  <a:cubicBezTo>
                    <a:pt x="13709" y="8490"/>
                    <a:pt x="13619" y="8597"/>
                    <a:pt x="13511" y="8597"/>
                  </a:cubicBezTo>
                  <a:cubicBezTo>
                    <a:pt x="13367" y="8597"/>
                    <a:pt x="13313" y="8436"/>
                    <a:pt x="13313" y="8060"/>
                  </a:cubicBezTo>
                  <a:cubicBezTo>
                    <a:pt x="13313" y="6824"/>
                    <a:pt x="13908" y="4943"/>
                    <a:pt x="14736" y="4943"/>
                  </a:cubicBezTo>
                  <a:cubicBezTo>
                    <a:pt x="15007" y="4943"/>
                    <a:pt x="15169" y="5051"/>
                    <a:pt x="15277" y="5319"/>
                  </a:cubicBezTo>
                  <a:cubicBezTo>
                    <a:pt x="15385" y="5534"/>
                    <a:pt x="15439" y="5964"/>
                    <a:pt x="15439" y="6501"/>
                  </a:cubicBezTo>
                  <a:cubicBezTo>
                    <a:pt x="15439" y="12734"/>
                    <a:pt x="15439" y="12734"/>
                    <a:pt x="15439" y="12734"/>
                  </a:cubicBezTo>
                  <a:cubicBezTo>
                    <a:pt x="15439" y="13218"/>
                    <a:pt x="15493" y="13433"/>
                    <a:pt x="15601" y="13433"/>
                  </a:cubicBezTo>
                  <a:cubicBezTo>
                    <a:pt x="15727" y="13433"/>
                    <a:pt x="15781" y="13272"/>
                    <a:pt x="15817" y="13057"/>
                  </a:cubicBezTo>
                  <a:cubicBezTo>
                    <a:pt x="15853" y="12842"/>
                    <a:pt x="15871" y="12627"/>
                    <a:pt x="15907" y="12627"/>
                  </a:cubicBezTo>
                  <a:cubicBezTo>
                    <a:pt x="15961" y="12627"/>
                    <a:pt x="15961" y="12734"/>
                    <a:pt x="15961" y="13003"/>
                  </a:cubicBezTo>
                  <a:cubicBezTo>
                    <a:pt x="15961" y="13433"/>
                    <a:pt x="15781" y="14722"/>
                    <a:pt x="15349" y="14722"/>
                  </a:cubicBezTo>
                  <a:cubicBezTo>
                    <a:pt x="15061" y="14722"/>
                    <a:pt x="14988" y="14024"/>
                    <a:pt x="14934" y="13594"/>
                  </a:cubicBezTo>
                  <a:cubicBezTo>
                    <a:pt x="14916" y="13433"/>
                    <a:pt x="14898" y="13325"/>
                    <a:pt x="14862" y="13325"/>
                  </a:cubicBezTo>
                  <a:cubicBezTo>
                    <a:pt x="14808" y="13325"/>
                    <a:pt x="14700" y="13701"/>
                    <a:pt x="14538" y="14078"/>
                  </a:cubicBezTo>
                  <a:cubicBezTo>
                    <a:pt x="14376" y="14454"/>
                    <a:pt x="14178" y="14776"/>
                    <a:pt x="13890" y="14776"/>
                  </a:cubicBezTo>
                  <a:cubicBezTo>
                    <a:pt x="13583" y="14776"/>
                    <a:pt x="13349" y="14131"/>
                    <a:pt x="13349" y="12896"/>
                  </a:cubicBezTo>
                  <a:cubicBezTo>
                    <a:pt x="13349" y="11875"/>
                    <a:pt x="13529" y="11176"/>
                    <a:pt x="14106" y="10048"/>
                  </a:cubicBezTo>
                  <a:cubicBezTo>
                    <a:pt x="14340" y="9564"/>
                    <a:pt x="14502" y="9296"/>
                    <a:pt x="14610" y="9027"/>
                  </a:cubicBezTo>
                  <a:cubicBezTo>
                    <a:pt x="14790" y="8704"/>
                    <a:pt x="14844" y="8490"/>
                    <a:pt x="14844" y="8060"/>
                  </a:cubicBezTo>
                  <a:lnTo>
                    <a:pt x="14844" y="6770"/>
                  </a:lnTo>
                  <a:close/>
                  <a:moveTo>
                    <a:pt x="13944" y="12573"/>
                  </a:moveTo>
                  <a:cubicBezTo>
                    <a:pt x="13944" y="13325"/>
                    <a:pt x="14088" y="13755"/>
                    <a:pt x="14268" y="13755"/>
                  </a:cubicBezTo>
                  <a:cubicBezTo>
                    <a:pt x="14412" y="13755"/>
                    <a:pt x="14538" y="13487"/>
                    <a:pt x="14682" y="13110"/>
                  </a:cubicBezTo>
                  <a:cubicBezTo>
                    <a:pt x="14808" y="12734"/>
                    <a:pt x="14844" y="12466"/>
                    <a:pt x="14844" y="11982"/>
                  </a:cubicBezTo>
                  <a:cubicBezTo>
                    <a:pt x="14844" y="9672"/>
                    <a:pt x="14844" y="9672"/>
                    <a:pt x="14844" y="9672"/>
                  </a:cubicBezTo>
                  <a:cubicBezTo>
                    <a:pt x="14844" y="9457"/>
                    <a:pt x="14826" y="9403"/>
                    <a:pt x="14808" y="9403"/>
                  </a:cubicBezTo>
                  <a:cubicBezTo>
                    <a:pt x="14772" y="9403"/>
                    <a:pt x="14736" y="9403"/>
                    <a:pt x="14646" y="9618"/>
                  </a:cubicBezTo>
                  <a:cubicBezTo>
                    <a:pt x="14502" y="9940"/>
                    <a:pt x="14358" y="10263"/>
                    <a:pt x="14250" y="10639"/>
                  </a:cubicBezTo>
                  <a:cubicBezTo>
                    <a:pt x="14070" y="11230"/>
                    <a:pt x="13944" y="11821"/>
                    <a:pt x="13944" y="12573"/>
                  </a:cubicBezTo>
                  <a:close/>
                  <a:moveTo>
                    <a:pt x="16195" y="2042"/>
                  </a:moveTo>
                  <a:cubicBezTo>
                    <a:pt x="16195" y="1612"/>
                    <a:pt x="16159" y="1504"/>
                    <a:pt x="15997" y="1451"/>
                  </a:cubicBezTo>
                  <a:cubicBezTo>
                    <a:pt x="15871" y="1343"/>
                    <a:pt x="15853" y="1343"/>
                    <a:pt x="15853" y="1128"/>
                  </a:cubicBezTo>
                  <a:cubicBezTo>
                    <a:pt x="15853" y="967"/>
                    <a:pt x="15871" y="913"/>
                    <a:pt x="15961" y="806"/>
                  </a:cubicBezTo>
                  <a:cubicBezTo>
                    <a:pt x="16250" y="537"/>
                    <a:pt x="16430" y="376"/>
                    <a:pt x="16556" y="161"/>
                  </a:cubicBezTo>
                  <a:cubicBezTo>
                    <a:pt x="16646" y="54"/>
                    <a:pt x="16682" y="0"/>
                    <a:pt x="16718" y="0"/>
                  </a:cubicBezTo>
                  <a:cubicBezTo>
                    <a:pt x="16772" y="0"/>
                    <a:pt x="16772" y="107"/>
                    <a:pt x="16772" y="376"/>
                  </a:cubicBezTo>
                  <a:cubicBezTo>
                    <a:pt x="16772" y="13325"/>
                    <a:pt x="16772" y="13325"/>
                    <a:pt x="16772" y="13325"/>
                  </a:cubicBezTo>
                  <a:cubicBezTo>
                    <a:pt x="16772" y="13809"/>
                    <a:pt x="16844" y="13863"/>
                    <a:pt x="17060" y="14024"/>
                  </a:cubicBezTo>
                  <a:cubicBezTo>
                    <a:pt x="17132" y="14078"/>
                    <a:pt x="17186" y="14131"/>
                    <a:pt x="17186" y="14346"/>
                  </a:cubicBezTo>
                  <a:cubicBezTo>
                    <a:pt x="17186" y="14507"/>
                    <a:pt x="17150" y="14615"/>
                    <a:pt x="17096" y="14615"/>
                  </a:cubicBezTo>
                  <a:cubicBezTo>
                    <a:pt x="17024" y="14615"/>
                    <a:pt x="16952" y="14507"/>
                    <a:pt x="16484" y="14507"/>
                  </a:cubicBezTo>
                  <a:cubicBezTo>
                    <a:pt x="16069" y="14507"/>
                    <a:pt x="15997" y="14615"/>
                    <a:pt x="15907" y="14615"/>
                  </a:cubicBezTo>
                  <a:cubicBezTo>
                    <a:pt x="15871" y="14615"/>
                    <a:pt x="15799" y="14561"/>
                    <a:pt x="15799" y="14346"/>
                  </a:cubicBezTo>
                  <a:cubicBezTo>
                    <a:pt x="15799" y="14185"/>
                    <a:pt x="15871" y="14078"/>
                    <a:pt x="15925" y="14024"/>
                  </a:cubicBezTo>
                  <a:cubicBezTo>
                    <a:pt x="16159" y="13916"/>
                    <a:pt x="16195" y="13701"/>
                    <a:pt x="16195" y="13164"/>
                  </a:cubicBezTo>
                  <a:lnTo>
                    <a:pt x="16195" y="2042"/>
                  </a:lnTo>
                  <a:close/>
                  <a:moveTo>
                    <a:pt x="17907" y="12734"/>
                  </a:moveTo>
                  <a:cubicBezTo>
                    <a:pt x="17907" y="13540"/>
                    <a:pt x="17997" y="13701"/>
                    <a:pt x="18123" y="13701"/>
                  </a:cubicBezTo>
                  <a:cubicBezTo>
                    <a:pt x="18249" y="13701"/>
                    <a:pt x="18321" y="13379"/>
                    <a:pt x="18375" y="13110"/>
                  </a:cubicBezTo>
                  <a:cubicBezTo>
                    <a:pt x="18447" y="12842"/>
                    <a:pt x="18465" y="12573"/>
                    <a:pt x="18537" y="12573"/>
                  </a:cubicBezTo>
                  <a:cubicBezTo>
                    <a:pt x="18573" y="12573"/>
                    <a:pt x="18610" y="12627"/>
                    <a:pt x="18610" y="12788"/>
                  </a:cubicBezTo>
                  <a:cubicBezTo>
                    <a:pt x="18610" y="13057"/>
                    <a:pt x="18465" y="14776"/>
                    <a:pt x="17907" y="14776"/>
                  </a:cubicBezTo>
                  <a:cubicBezTo>
                    <a:pt x="17727" y="14776"/>
                    <a:pt x="17583" y="14615"/>
                    <a:pt x="17493" y="14293"/>
                  </a:cubicBezTo>
                  <a:cubicBezTo>
                    <a:pt x="17384" y="14024"/>
                    <a:pt x="17330" y="13540"/>
                    <a:pt x="17330" y="12842"/>
                  </a:cubicBezTo>
                  <a:cubicBezTo>
                    <a:pt x="17330" y="6233"/>
                    <a:pt x="17330" y="6233"/>
                    <a:pt x="17330" y="6233"/>
                  </a:cubicBezTo>
                  <a:cubicBezTo>
                    <a:pt x="17330" y="6072"/>
                    <a:pt x="17294" y="5964"/>
                    <a:pt x="17258" y="5910"/>
                  </a:cubicBezTo>
                  <a:cubicBezTo>
                    <a:pt x="17222" y="5910"/>
                    <a:pt x="17150" y="5910"/>
                    <a:pt x="17096" y="5910"/>
                  </a:cubicBezTo>
                  <a:cubicBezTo>
                    <a:pt x="17042" y="5857"/>
                    <a:pt x="16988" y="5857"/>
                    <a:pt x="16988" y="5642"/>
                  </a:cubicBezTo>
                  <a:cubicBezTo>
                    <a:pt x="16988" y="5534"/>
                    <a:pt x="17024" y="5373"/>
                    <a:pt x="17114" y="5104"/>
                  </a:cubicBezTo>
                  <a:cubicBezTo>
                    <a:pt x="17312" y="4567"/>
                    <a:pt x="17475" y="4030"/>
                    <a:pt x="17709" y="2794"/>
                  </a:cubicBezTo>
                  <a:cubicBezTo>
                    <a:pt x="17781" y="2418"/>
                    <a:pt x="17799" y="2310"/>
                    <a:pt x="17853" y="2310"/>
                  </a:cubicBezTo>
                  <a:cubicBezTo>
                    <a:pt x="17889" y="2310"/>
                    <a:pt x="17907" y="2310"/>
                    <a:pt x="17907" y="2740"/>
                  </a:cubicBezTo>
                  <a:cubicBezTo>
                    <a:pt x="17907" y="4728"/>
                    <a:pt x="17907" y="4728"/>
                    <a:pt x="17907" y="4728"/>
                  </a:cubicBezTo>
                  <a:cubicBezTo>
                    <a:pt x="17907" y="5051"/>
                    <a:pt x="17943" y="5212"/>
                    <a:pt x="18051" y="5212"/>
                  </a:cubicBezTo>
                  <a:cubicBezTo>
                    <a:pt x="18357" y="5212"/>
                    <a:pt x="18357" y="5212"/>
                    <a:pt x="18357" y="5212"/>
                  </a:cubicBezTo>
                  <a:cubicBezTo>
                    <a:pt x="18483" y="5212"/>
                    <a:pt x="18519" y="5266"/>
                    <a:pt x="18519" y="5534"/>
                  </a:cubicBezTo>
                  <a:cubicBezTo>
                    <a:pt x="18519" y="5857"/>
                    <a:pt x="18483" y="5964"/>
                    <a:pt x="18357" y="5964"/>
                  </a:cubicBezTo>
                  <a:cubicBezTo>
                    <a:pt x="18033" y="5964"/>
                    <a:pt x="18033" y="5964"/>
                    <a:pt x="18033" y="5964"/>
                  </a:cubicBezTo>
                  <a:cubicBezTo>
                    <a:pt x="17943" y="5964"/>
                    <a:pt x="17907" y="6072"/>
                    <a:pt x="17907" y="6394"/>
                  </a:cubicBezTo>
                  <a:lnTo>
                    <a:pt x="17907" y="12734"/>
                  </a:lnTo>
                  <a:close/>
                  <a:moveTo>
                    <a:pt x="18916" y="2042"/>
                  </a:moveTo>
                  <a:cubicBezTo>
                    <a:pt x="18916" y="1612"/>
                    <a:pt x="18880" y="1504"/>
                    <a:pt x="18718" y="1451"/>
                  </a:cubicBezTo>
                  <a:cubicBezTo>
                    <a:pt x="18591" y="1343"/>
                    <a:pt x="18555" y="1343"/>
                    <a:pt x="18555" y="1128"/>
                  </a:cubicBezTo>
                  <a:cubicBezTo>
                    <a:pt x="18555" y="913"/>
                    <a:pt x="18610" y="913"/>
                    <a:pt x="18754" y="806"/>
                  </a:cubicBezTo>
                  <a:cubicBezTo>
                    <a:pt x="19042" y="484"/>
                    <a:pt x="19186" y="269"/>
                    <a:pt x="19294" y="161"/>
                  </a:cubicBezTo>
                  <a:cubicBezTo>
                    <a:pt x="19384" y="54"/>
                    <a:pt x="19402" y="0"/>
                    <a:pt x="19456" y="0"/>
                  </a:cubicBezTo>
                  <a:cubicBezTo>
                    <a:pt x="19474" y="0"/>
                    <a:pt x="19492" y="54"/>
                    <a:pt x="19492" y="376"/>
                  </a:cubicBezTo>
                  <a:cubicBezTo>
                    <a:pt x="19492" y="6233"/>
                    <a:pt x="19492" y="6233"/>
                    <a:pt x="19492" y="6233"/>
                  </a:cubicBezTo>
                  <a:cubicBezTo>
                    <a:pt x="19492" y="6340"/>
                    <a:pt x="19510" y="6394"/>
                    <a:pt x="19528" y="6394"/>
                  </a:cubicBezTo>
                  <a:cubicBezTo>
                    <a:pt x="19564" y="6394"/>
                    <a:pt x="19582" y="6340"/>
                    <a:pt x="19618" y="6287"/>
                  </a:cubicBezTo>
                  <a:cubicBezTo>
                    <a:pt x="19762" y="5857"/>
                    <a:pt x="20033" y="5051"/>
                    <a:pt x="20429" y="5051"/>
                  </a:cubicBezTo>
                  <a:cubicBezTo>
                    <a:pt x="20861" y="5051"/>
                    <a:pt x="21204" y="5910"/>
                    <a:pt x="21222" y="7522"/>
                  </a:cubicBezTo>
                  <a:cubicBezTo>
                    <a:pt x="21222" y="13164"/>
                    <a:pt x="21222" y="13164"/>
                    <a:pt x="21222" y="13164"/>
                  </a:cubicBezTo>
                  <a:cubicBezTo>
                    <a:pt x="21222" y="13809"/>
                    <a:pt x="21312" y="14024"/>
                    <a:pt x="21438" y="14078"/>
                  </a:cubicBezTo>
                  <a:cubicBezTo>
                    <a:pt x="21564" y="14131"/>
                    <a:pt x="21600" y="14185"/>
                    <a:pt x="21600" y="14346"/>
                  </a:cubicBezTo>
                  <a:cubicBezTo>
                    <a:pt x="21600" y="14561"/>
                    <a:pt x="21546" y="14615"/>
                    <a:pt x="21492" y="14615"/>
                  </a:cubicBezTo>
                  <a:cubicBezTo>
                    <a:pt x="21456" y="14615"/>
                    <a:pt x="21276" y="14507"/>
                    <a:pt x="20951" y="14507"/>
                  </a:cubicBezTo>
                  <a:cubicBezTo>
                    <a:pt x="20591" y="14507"/>
                    <a:pt x="20501" y="14615"/>
                    <a:pt x="20429" y="14615"/>
                  </a:cubicBezTo>
                  <a:cubicBezTo>
                    <a:pt x="20357" y="14615"/>
                    <a:pt x="20303" y="14561"/>
                    <a:pt x="20303" y="14346"/>
                  </a:cubicBezTo>
                  <a:cubicBezTo>
                    <a:pt x="20303" y="14185"/>
                    <a:pt x="20357" y="14131"/>
                    <a:pt x="20411" y="14078"/>
                  </a:cubicBezTo>
                  <a:cubicBezTo>
                    <a:pt x="20573" y="13970"/>
                    <a:pt x="20645" y="13863"/>
                    <a:pt x="20645" y="13379"/>
                  </a:cubicBezTo>
                  <a:cubicBezTo>
                    <a:pt x="20645" y="7737"/>
                    <a:pt x="20645" y="7737"/>
                    <a:pt x="20645" y="7737"/>
                  </a:cubicBezTo>
                  <a:cubicBezTo>
                    <a:pt x="20645" y="7254"/>
                    <a:pt x="20609" y="6878"/>
                    <a:pt x="20537" y="6609"/>
                  </a:cubicBezTo>
                  <a:cubicBezTo>
                    <a:pt x="20447" y="6287"/>
                    <a:pt x="20303" y="6125"/>
                    <a:pt x="20141" y="6125"/>
                  </a:cubicBezTo>
                  <a:cubicBezTo>
                    <a:pt x="19979" y="6125"/>
                    <a:pt x="19817" y="6340"/>
                    <a:pt x="19690" y="6609"/>
                  </a:cubicBezTo>
                  <a:cubicBezTo>
                    <a:pt x="19564" y="6931"/>
                    <a:pt x="19492" y="7361"/>
                    <a:pt x="19492" y="7791"/>
                  </a:cubicBezTo>
                  <a:cubicBezTo>
                    <a:pt x="19492" y="13272"/>
                    <a:pt x="19492" y="13272"/>
                    <a:pt x="19492" y="13272"/>
                  </a:cubicBezTo>
                  <a:cubicBezTo>
                    <a:pt x="19492" y="13755"/>
                    <a:pt x="19564" y="13970"/>
                    <a:pt x="19762" y="14078"/>
                  </a:cubicBezTo>
                  <a:cubicBezTo>
                    <a:pt x="19871" y="14131"/>
                    <a:pt x="19889" y="14239"/>
                    <a:pt x="19889" y="14346"/>
                  </a:cubicBezTo>
                  <a:cubicBezTo>
                    <a:pt x="19889" y="14561"/>
                    <a:pt x="19835" y="14615"/>
                    <a:pt x="19780" y="14615"/>
                  </a:cubicBezTo>
                  <a:cubicBezTo>
                    <a:pt x="19726" y="14615"/>
                    <a:pt x="19654" y="14507"/>
                    <a:pt x="19186" y="14507"/>
                  </a:cubicBezTo>
                  <a:cubicBezTo>
                    <a:pt x="18826" y="14507"/>
                    <a:pt x="18754" y="14615"/>
                    <a:pt x="18646" y="14615"/>
                  </a:cubicBezTo>
                  <a:cubicBezTo>
                    <a:pt x="18591" y="14615"/>
                    <a:pt x="18555" y="14507"/>
                    <a:pt x="18555" y="14346"/>
                  </a:cubicBezTo>
                  <a:cubicBezTo>
                    <a:pt x="18555" y="14185"/>
                    <a:pt x="18591" y="14078"/>
                    <a:pt x="18664" y="14024"/>
                  </a:cubicBezTo>
                  <a:cubicBezTo>
                    <a:pt x="18862" y="13970"/>
                    <a:pt x="18916" y="13755"/>
                    <a:pt x="18916" y="13003"/>
                  </a:cubicBezTo>
                  <a:lnTo>
                    <a:pt x="18916" y="2042"/>
                  </a:lnTo>
                  <a:close/>
                  <a:moveTo>
                    <a:pt x="0" y="18645"/>
                  </a:moveTo>
                  <a:cubicBezTo>
                    <a:pt x="234" y="18645"/>
                    <a:pt x="234" y="18645"/>
                    <a:pt x="234" y="18645"/>
                  </a:cubicBezTo>
                  <a:cubicBezTo>
                    <a:pt x="234" y="20633"/>
                    <a:pt x="234" y="20633"/>
                    <a:pt x="234" y="20633"/>
                  </a:cubicBezTo>
                  <a:cubicBezTo>
                    <a:pt x="234" y="20901"/>
                    <a:pt x="270" y="21063"/>
                    <a:pt x="360" y="21063"/>
                  </a:cubicBezTo>
                  <a:cubicBezTo>
                    <a:pt x="450" y="21063"/>
                    <a:pt x="486" y="20901"/>
                    <a:pt x="486" y="20633"/>
                  </a:cubicBezTo>
                  <a:cubicBezTo>
                    <a:pt x="486" y="18645"/>
                    <a:pt x="486" y="18645"/>
                    <a:pt x="486" y="18645"/>
                  </a:cubicBezTo>
                  <a:cubicBezTo>
                    <a:pt x="721" y="18645"/>
                    <a:pt x="721" y="18645"/>
                    <a:pt x="721" y="18645"/>
                  </a:cubicBezTo>
                  <a:cubicBezTo>
                    <a:pt x="721" y="20525"/>
                    <a:pt x="721" y="20525"/>
                    <a:pt x="721" y="20525"/>
                  </a:cubicBezTo>
                  <a:cubicBezTo>
                    <a:pt x="721" y="21224"/>
                    <a:pt x="576" y="21600"/>
                    <a:pt x="360" y="21600"/>
                  </a:cubicBezTo>
                  <a:cubicBezTo>
                    <a:pt x="144" y="21600"/>
                    <a:pt x="0" y="21224"/>
                    <a:pt x="0" y="20525"/>
                  </a:cubicBezTo>
                  <a:lnTo>
                    <a:pt x="0" y="18645"/>
                  </a:lnTo>
                  <a:close/>
                  <a:moveTo>
                    <a:pt x="793" y="18645"/>
                  </a:moveTo>
                  <a:cubicBezTo>
                    <a:pt x="1063" y="18645"/>
                    <a:pt x="1063" y="18645"/>
                    <a:pt x="1063" y="18645"/>
                  </a:cubicBezTo>
                  <a:cubicBezTo>
                    <a:pt x="1351" y="20687"/>
                    <a:pt x="1351" y="20687"/>
                    <a:pt x="1351" y="20687"/>
                  </a:cubicBezTo>
                  <a:cubicBezTo>
                    <a:pt x="1351" y="20687"/>
                    <a:pt x="1351" y="20687"/>
                    <a:pt x="1351" y="20687"/>
                  </a:cubicBezTo>
                  <a:cubicBezTo>
                    <a:pt x="1351" y="18645"/>
                    <a:pt x="1351" y="18645"/>
                    <a:pt x="1351" y="18645"/>
                  </a:cubicBezTo>
                  <a:cubicBezTo>
                    <a:pt x="1549" y="18645"/>
                    <a:pt x="1549" y="18645"/>
                    <a:pt x="1549" y="18645"/>
                  </a:cubicBezTo>
                  <a:cubicBezTo>
                    <a:pt x="1549" y="21546"/>
                    <a:pt x="1549" y="21546"/>
                    <a:pt x="1549" y="21546"/>
                  </a:cubicBezTo>
                  <a:cubicBezTo>
                    <a:pt x="1279" y="21546"/>
                    <a:pt x="1279" y="21546"/>
                    <a:pt x="1279" y="21546"/>
                  </a:cubicBezTo>
                  <a:cubicBezTo>
                    <a:pt x="1009" y="19451"/>
                    <a:pt x="1009" y="19451"/>
                    <a:pt x="1009" y="19451"/>
                  </a:cubicBezTo>
                  <a:cubicBezTo>
                    <a:pt x="991" y="19451"/>
                    <a:pt x="991" y="19451"/>
                    <a:pt x="991" y="19451"/>
                  </a:cubicBezTo>
                  <a:cubicBezTo>
                    <a:pt x="991" y="21546"/>
                    <a:pt x="991" y="21546"/>
                    <a:pt x="991" y="21546"/>
                  </a:cubicBezTo>
                  <a:cubicBezTo>
                    <a:pt x="793" y="21546"/>
                    <a:pt x="793" y="21546"/>
                    <a:pt x="793" y="21546"/>
                  </a:cubicBezTo>
                  <a:lnTo>
                    <a:pt x="793" y="18645"/>
                  </a:lnTo>
                  <a:close/>
                  <a:moveTo>
                    <a:pt x="1639" y="18645"/>
                  </a:moveTo>
                  <a:cubicBezTo>
                    <a:pt x="1874" y="18645"/>
                    <a:pt x="1874" y="18645"/>
                    <a:pt x="1874" y="18645"/>
                  </a:cubicBezTo>
                  <a:cubicBezTo>
                    <a:pt x="1874" y="21546"/>
                    <a:pt x="1874" y="21546"/>
                    <a:pt x="1874" y="21546"/>
                  </a:cubicBezTo>
                  <a:cubicBezTo>
                    <a:pt x="1639" y="21546"/>
                    <a:pt x="1639" y="21546"/>
                    <a:pt x="1639" y="21546"/>
                  </a:cubicBezTo>
                  <a:lnTo>
                    <a:pt x="1639" y="18645"/>
                  </a:lnTo>
                  <a:close/>
                  <a:moveTo>
                    <a:pt x="1910" y="18645"/>
                  </a:moveTo>
                  <a:cubicBezTo>
                    <a:pt x="2144" y="18645"/>
                    <a:pt x="2144" y="18645"/>
                    <a:pt x="2144" y="18645"/>
                  </a:cubicBezTo>
                  <a:cubicBezTo>
                    <a:pt x="2324" y="20794"/>
                    <a:pt x="2324" y="20794"/>
                    <a:pt x="2324" y="20794"/>
                  </a:cubicBezTo>
                  <a:cubicBezTo>
                    <a:pt x="2324" y="20794"/>
                    <a:pt x="2324" y="20794"/>
                    <a:pt x="2324" y="20794"/>
                  </a:cubicBezTo>
                  <a:cubicBezTo>
                    <a:pt x="2504" y="18645"/>
                    <a:pt x="2504" y="18645"/>
                    <a:pt x="2504" y="18645"/>
                  </a:cubicBezTo>
                  <a:cubicBezTo>
                    <a:pt x="2738" y="18645"/>
                    <a:pt x="2738" y="18645"/>
                    <a:pt x="2738" y="18645"/>
                  </a:cubicBezTo>
                  <a:cubicBezTo>
                    <a:pt x="2450" y="21546"/>
                    <a:pt x="2450" y="21546"/>
                    <a:pt x="2450" y="21546"/>
                  </a:cubicBezTo>
                  <a:cubicBezTo>
                    <a:pt x="2198" y="21546"/>
                    <a:pt x="2198" y="21546"/>
                    <a:pt x="2198" y="21546"/>
                  </a:cubicBezTo>
                  <a:lnTo>
                    <a:pt x="1910" y="18645"/>
                  </a:lnTo>
                  <a:close/>
                  <a:moveTo>
                    <a:pt x="2774" y="18645"/>
                  </a:moveTo>
                  <a:cubicBezTo>
                    <a:pt x="3333" y="18645"/>
                    <a:pt x="3333" y="18645"/>
                    <a:pt x="3333" y="18645"/>
                  </a:cubicBezTo>
                  <a:cubicBezTo>
                    <a:pt x="3333" y="19128"/>
                    <a:pt x="3333" y="19128"/>
                    <a:pt x="3333" y="19128"/>
                  </a:cubicBezTo>
                  <a:cubicBezTo>
                    <a:pt x="2990" y="19128"/>
                    <a:pt x="2990" y="19128"/>
                    <a:pt x="2990" y="19128"/>
                  </a:cubicBezTo>
                  <a:cubicBezTo>
                    <a:pt x="2990" y="19827"/>
                    <a:pt x="2990" y="19827"/>
                    <a:pt x="2990" y="19827"/>
                  </a:cubicBezTo>
                  <a:cubicBezTo>
                    <a:pt x="3333" y="19827"/>
                    <a:pt x="3333" y="19827"/>
                    <a:pt x="3333" y="19827"/>
                  </a:cubicBezTo>
                  <a:cubicBezTo>
                    <a:pt x="3333" y="20310"/>
                    <a:pt x="3333" y="20310"/>
                    <a:pt x="3333" y="20310"/>
                  </a:cubicBezTo>
                  <a:cubicBezTo>
                    <a:pt x="2990" y="20310"/>
                    <a:pt x="2990" y="20310"/>
                    <a:pt x="2990" y="20310"/>
                  </a:cubicBezTo>
                  <a:cubicBezTo>
                    <a:pt x="2990" y="21063"/>
                    <a:pt x="2990" y="21063"/>
                    <a:pt x="2990" y="21063"/>
                  </a:cubicBezTo>
                  <a:cubicBezTo>
                    <a:pt x="3351" y="21063"/>
                    <a:pt x="3351" y="21063"/>
                    <a:pt x="3351" y="21063"/>
                  </a:cubicBezTo>
                  <a:cubicBezTo>
                    <a:pt x="3351" y="21546"/>
                    <a:pt x="3351" y="21546"/>
                    <a:pt x="3351" y="21546"/>
                  </a:cubicBezTo>
                  <a:cubicBezTo>
                    <a:pt x="2774" y="21546"/>
                    <a:pt x="2774" y="21546"/>
                    <a:pt x="2774" y="21546"/>
                  </a:cubicBezTo>
                  <a:lnTo>
                    <a:pt x="2774" y="18645"/>
                  </a:lnTo>
                  <a:close/>
                  <a:moveTo>
                    <a:pt x="3405" y="18645"/>
                  </a:moveTo>
                  <a:cubicBezTo>
                    <a:pt x="3765" y="18645"/>
                    <a:pt x="3765" y="18645"/>
                    <a:pt x="3765" y="18645"/>
                  </a:cubicBezTo>
                  <a:cubicBezTo>
                    <a:pt x="3927" y="18645"/>
                    <a:pt x="4071" y="18860"/>
                    <a:pt x="4071" y="19397"/>
                  </a:cubicBezTo>
                  <a:cubicBezTo>
                    <a:pt x="4071" y="19504"/>
                    <a:pt x="4053" y="19988"/>
                    <a:pt x="3873" y="20096"/>
                  </a:cubicBezTo>
                  <a:cubicBezTo>
                    <a:pt x="3873" y="20096"/>
                    <a:pt x="3873" y="20096"/>
                    <a:pt x="3873" y="20096"/>
                  </a:cubicBezTo>
                  <a:cubicBezTo>
                    <a:pt x="3945" y="20149"/>
                    <a:pt x="3963" y="20257"/>
                    <a:pt x="3999" y="20579"/>
                  </a:cubicBezTo>
                  <a:cubicBezTo>
                    <a:pt x="4107" y="21546"/>
                    <a:pt x="4107" y="21546"/>
                    <a:pt x="4107" y="21546"/>
                  </a:cubicBezTo>
                  <a:cubicBezTo>
                    <a:pt x="3873" y="21546"/>
                    <a:pt x="3873" y="21546"/>
                    <a:pt x="3873" y="21546"/>
                  </a:cubicBezTo>
                  <a:cubicBezTo>
                    <a:pt x="3783" y="20794"/>
                    <a:pt x="3783" y="20794"/>
                    <a:pt x="3783" y="20794"/>
                  </a:cubicBezTo>
                  <a:cubicBezTo>
                    <a:pt x="3747" y="20364"/>
                    <a:pt x="3729" y="20364"/>
                    <a:pt x="3639" y="20364"/>
                  </a:cubicBezTo>
                  <a:cubicBezTo>
                    <a:pt x="3639" y="21546"/>
                    <a:pt x="3639" y="21546"/>
                    <a:pt x="3639" y="21546"/>
                  </a:cubicBezTo>
                  <a:cubicBezTo>
                    <a:pt x="3405" y="21546"/>
                    <a:pt x="3405" y="21546"/>
                    <a:pt x="3405" y="21546"/>
                  </a:cubicBezTo>
                  <a:lnTo>
                    <a:pt x="3405" y="18645"/>
                  </a:lnTo>
                  <a:close/>
                  <a:moveTo>
                    <a:pt x="3621" y="19881"/>
                  </a:moveTo>
                  <a:cubicBezTo>
                    <a:pt x="3693" y="19881"/>
                    <a:pt x="3693" y="19881"/>
                    <a:pt x="3693" y="19881"/>
                  </a:cubicBezTo>
                  <a:cubicBezTo>
                    <a:pt x="3783" y="19881"/>
                    <a:pt x="3837" y="19719"/>
                    <a:pt x="3837" y="19504"/>
                  </a:cubicBezTo>
                  <a:cubicBezTo>
                    <a:pt x="3837" y="19397"/>
                    <a:pt x="3819" y="19128"/>
                    <a:pt x="3693" y="19128"/>
                  </a:cubicBezTo>
                  <a:cubicBezTo>
                    <a:pt x="3621" y="19128"/>
                    <a:pt x="3621" y="19128"/>
                    <a:pt x="3621" y="19128"/>
                  </a:cubicBezTo>
                  <a:lnTo>
                    <a:pt x="3621" y="19881"/>
                  </a:lnTo>
                  <a:close/>
                  <a:moveTo>
                    <a:pt x="4666" y="19236"/>
                  </a:moveTo>
                  <a:cubicBezTo>
                    <a:pt x="4612" y="19128"/>
                    <a:pt x="4540" y="19075"/>
                    <a:pt x="4486" y="19075"/>
                  </a:cubicBezTo>
                  <a:cubicBezTo>
                    <a:pt x="4414" y="19075"/>
                    <a:pt x="4342" y="19182"/>
                    <a:pt x="4342" y="19397"/>
                  </a:cubicBezTo>
                  <a:cubicBezTo>
                    <a:pt x="4342" y="19934"/>
                    <a:pt x="4738" y="19666"/>
                    <a:pt x="4738" y="20740"/>
                  </a:cubicBezTo>
                  <a:cubicBezTo>
                    <a:pt x="4738" y="21278"/>
                    <a:pt x="4594" y="21600"/>
                    <a:pt x="4396" y="21600"/>
                  </a:cubicBezTo>
                  <a:cubicBezTo>
                    <a:pt x="4270" y="21600"/>
                    <a:pt x="4179" y="21546"/>
                    <a:pt x="4125" y="21493"/>
                  </a:cubicBezTo>
                  <a:cubicBezTo>
                    <a:pt x="4143" y="20901"/>
                    <a:pt x="4143" y="20901"/>
                    <a:pt x="4143" y="20901"/>
                  </a:cubicBezTo>
                  <a:cubicBezTo>
                    <a:pt x="4216" y="21009"/>
                    <a:pt x="4270" y="21116"/>
                    <a:pt x="4360" y="21116"/>
                  </a:cubicBezTo>
                  <a:cubicBezTo>
                    <a:pt x="4432" y="21116"/>
                    <a:pt x="4504" y="21009"/>
                    <a:pt x="4504" y="20740"/>
                  </a:cubicBezTo>
                  <a:cubicBezTo>
                    <a:pt x="4504" y="20203"/>
                    <a:pt x="4107" y="20472"/>
                    <a:pt x="4107" y="19397"/>
                  </a:cubicBezTo>
                  <a:cubicBezTo>
                    <a:pt x="4107" y="19343"/>
                    <a:pt x="4125" y="18591"/>
                    <a:pt x="4450" y="18591"/>
                  </a:cubicBezTo>
                  <a:cubicBezTo>
                    <a:pt x="4540" y="18591"/>
                    <a:pt x="4594" y="18645"/>
                    <a:pt x="4684" y="18699"/>
                  </a:cubicBezTo>
                  <a:lnTo>
                    <a:pt x="4666" y="19236"/>
                  </a:lnTo>
                  <a:close/>
                  <a:moveTo>
                    <a:pt x="4792" y="18645"/>
                  </a:moveTo>
                  <a:cubicBezTo>
                    <a:pt x="5026" y="18645"/>
                    <a:pt x="5026" y="18645"/>
                    <a:pt x="5026" y="18645"/>
                  </a:cubicBezTo>
                  <a:cubicBezTo>
                    <a:pt x="5026" y="21546"/>
                    <a:pt x="5026" y="21546"/>
                    <a:pt x="5026" y="21546"/>
                  </a:cubicBezTo>
                  <a:cubicBezTo>
                    <a:pt x="4792" y="21546"/>
                    <a:pt x="4792" y="21546"/>
                    <a:pt x="4792" y="21546"/>
                  </a:cubicBezTo>
                  <a:lnTo>
                    <a:pt x="4792" y="18645"/>
                  </a:lnTo>
                  <a:close/>
                  <a:moveTo>
                    <a:pt x="5278" y="19182"/>
                  </a:moveTo>
                  <a:cubicBezTo>
                    <a:pt x="5080" y="19182"/>
                    <a:pt x="5080" y="19182"/>
                    <a:pt x="5080" y="19182"/>
                  </a:cubicBezTo>
                  <a:cubicBezTo>
                    <a:pt x="5080" y="18645"/>
                    <a:pt x="5080" y="18645"/>
                    <a:pt x="5080" y="18645"/>
                  </a:cubicBezTo>
                  <a:cubicBezTo>
                    <a:pt x="5729" y="18645"/>
                    <a:pt x="5729" y="18645"/>
                    <a:pt x="5729" y="18645"/>
                  </a:cubicBezTo>
                  <a:cubicBezTo>
                    <a:pt x="5729" y="19182"/>
                    <a:pt x="5729" y="19182"/>
                    <a:pt x="5729" y="19182"/>
                  </a:cubicBezTo>
                  <a:cubicBezTo>
                    <a:pt x="5513" y="19182"/>
                    <a:pt x="5513" y="19182"/>
                    <a:pt x="5513" y="19182"/>
                  </a:cubicBezTo>
                  <a:cubicBezTo>
                    <a:pt x="5513" y="21546"/>
                    <a:pt x="5513" y="21546"/>
                    <a:pt x="5513" y="21546"/>
                  </a:cubicBezTo>
                  <a:cubicBezTo>
                    <a:pt x="5278" y="21546"/>
                    <a:pt x="5278" y="21546"/>
                    <a:pt x="5278" y="21546"/>
                  </a:cubicBezTo>
                  <a:lnTo>
                    <a:pt x="5278" y="19182"/>
                  </a:lnTo>
                  <a:close/>
                  <a:moveTo>
                    <a:pt x="5981" y="20418"/>
                  </a:moveTo>
                  <a:cubicBezTo>
                    <a:pt x="5693" y="18645"/>
                    <a:pt x="5693" y="18645"/>
                    <a:pt x="5693" y="18645"/>
                  </a:cubicBezTo>
                  <a:cubicBezTo>
                    <a:pt x="5945" y="18645"/>
                    <a:pt x="5945" y="18645"/>
                    <a:pt x="5945" y="18645"/>
                  </a:cubicBezTo>
                  <a:cubicBezTo>
                    <a:pt x="6107" y="19773"/>
                    <a:pt x="6107" y="19773"/>
                    <a:pt x="6107" y="19773"/>
                  </a:cubicBezTo>
                  <a:cubicBezTo>
                    <a:pt x="6251" y="18645"/>
                    <a:pt x="6251" y="18645"/>
                    <a:pt x="6251" y="18645"/>
                  </a:cubicBezTo>
                  <a:cubicBezTo>
                    <a:pt x="6503" y="18645"/>
                    <a:pt x="6503" y="18645"/>
                    <a:pt x="6503" y="18645"/>
                  </a:cubicBezTo>
                  <a:cubicBezTo>
                    <a:pt x="6215" y="20472"/>
                    <a:pt x="6215" y="20472"/>
                    <a:pt x="6215" y="20472"/>
                  </a:cubicBezTo>
                  <a:cubicBezTo>
                    <a:pt x="6215" y="21546"/>
                    <a:pt x="6215" y="21546"/>
                    <a:pt x="6215" y="21546"/>
                  </a:cubicBezTo>
                  <a:cubicBezTo>
                    <a:pt x="5981" y="21546"/>
                    <a:pt x="5981" y="21546"/>
                    <a:pt x="5981" y="21546"/>
                  </a:cubicBezTo>
                  <a:lnTo>
                    <a:pt x="5981" y="20418"/>
                  </a:lnTo>
                  <a:close/>
                  <a:moveTo>
                    <a:pt x="7170" y="18591"/>
                  </a:moveTo>
                  <a:cubicBezTo>
                    <a:pt x="7440" y="18591"/>
                    <a:pt x="7584" y="19236"/>
                    <a:pt x="7584" y="20096"/>
                  </a:cubicBezTo>
                  <a:cubicBezTo>
                    <a:pt x="7584" y="20955"/>
                    <a:pt x="7440" y="21600"/>
                    <a:pt x="7170" y="21600"/>
                  </a:cubicBezTo>
                  <a:cubicBezTo>
                    <a:pt x="6882" y="21600"/>
                    <a:pt x="6756" y="20955"/>
                    <a:pt x="6756" y="20096"/>
                  </a:cubicBezTo>
                  <a:cubicBezTo>
                    <a:pt x="6756" y="19236"/>
                    <a:pt x="6882" y="18591"/>
                    <a:pt x="7170" y="18591"/>
                  </a:cubicBezTo>
                  <a:close/>
                  <a:moveTo>
                    <a:pt x="7170" y="21116"/>
                  </a:moveTo>
                  <a:cubicBezTo>
                    <a:pt x="7296" y="21116"/>
                    <a:pt x="7350" y="20687"/>
                    <a:pt x="7350" y="20096"/>
                  </a:cubicBezTo>
                  <a:cubicBezTo>
                    <a:pt x="7350" y="19558"/>
                    <a:pt x="7296" y="19075"/>
                    <a:pt x="7170" y="19075"/>
                  </a:cubicBezTo>
                  <a:cubicBezTo>
                    <a:pt x="7026" y="19075"/>
                    <a:pt x="6990" y="19558"/>
                    <a:pt x="6990" y="20096"/>
                  </a:cubicBezTo>
                  <a:cubicBezTo>
                    <a:pt x="6990" y="20687"/>
                    <a:pt x="7026" y="21116"/>
                    <a:pt x="7170" y="21116"/>
                  </a:cubicBezTo>
                  <a:close/>
                  <a:moveTo>
                    <a:pt x="7638" y="18645"/>
                  </a:moveTo>
                  <a:cubicBezTo>
                    <a:pt x="8179" y="18645"/>
                    <a:pt x="8179" y="18645"/>
                    <a:pt x="8179" y="18645"/>
                  </a:cubicBezTo>
                  <a:cubicBezTo>
                    <a:pt x="8179" y="19128"/>
                    <a:pt x="8179" y="19128"/>
                    <a:pt x="8179" y="19128"/>
                  </a:cubicBezTo>
                  <a:cubicBezTo>
                    <a:pt x="7855" y="19128"/>
                    <a:pt x="7855" y="19128"/>
                    <a:pt x="7855" y="19128"/>
                  </a:cubicBezTo>
                  <a:cubicBezTo>
                    <a:pt x="7855" y="19827"/>
                    <a:pt x="7855" y="19827"/>
                    <a:pt x="7855" y="19827"/>
                  </a:cubicBezTo>
                  <a:cubicBezTo>
                    <a:pt x="8179" y="19827"/>
                    <a:pt x="8179" y="19827"/>
                    <a:pt x="8179" y="19827"/>
                  </a:cubicBezTo>
                  <a:cubicBezTo>
                    <a:pt x="8179" y="20364"/>
                    <a:pt x="8179" y="20364"/>
                    <a:pt x="8179" y="20364"/>
                  </a:cubicBezTo>
                  <a:cubicBezTo>
                    <a:pt x="7855" y="20364"/>
                    <a:pt x="7855" y="20364"/>
                    <a:pt x="7855" y="20364"/>
                  </a:cubicBezTo>
                  <a:cubicBezTo>
                    <a:pt x="7855" y="21546"/>
                    <a:pt x="7855" y="21546"/>
                    <a:pt x="7855" y="21546"/>
                  </a:cubicBezTo>
                  <a:cubicBezTo>
                    <a:pt x="7638" y="21546"/>
                    <a:pt x="7638" y="21546"/>
                    <a:pt x="7638" y="21546"/>
                  </a:cubicBezTo>
                  <a:lnTo>
                    <a:pt x="7638" y="18645"/>
                  </a:lnTo>
                  <a:close/>
                  <a:moveTo>
                    <a:pt x="9350" y="19236"/>
                  </a:moveTo>
                  <a:cubicBezTo>
                    <a:pt x="9332" y="19236"/>
                    <a:pt x="9332" y="19236"/>
                    <a:pt x="9332" y="19236"/>
                  </a:cubicBezTo>
                  <a:cubicBezTo>
                    <a:pt x="9116" y="21546"/>
                    <a:pt x="9116" y="21546"/>
                    <a:pt x="9116" y="21546"/>
                  </a:cubicBezTo>
                  <a:cubicBezTo>
                    <a:pt x="8971" y="21546"/>
                    <a:pt x="8971" y="21546"/>
                    <a:pt x="8971" y="21546"/>
                  </a:cubicBezTo>
                  <a:cubicBezTo>
                    <a:pt x="8755" y="19236"/>
                    <a:pt x="8755" y="19236"/>
                    <a:pt x="8755" y="19236"/>
                  </a:cubicBezTo>
                  <a:cubicBezTo>
                    <a:pt x="8755" y="19236"/>
                    <a:pt x="8755" y="19236"/>
                    <a:pt x="8755" y="19236"/>
                  </a:cubicBezTo>
                  <a:cubicBezTo>
                    <a:pt x="8755" y="21546"/>
                    <a:pt x="8755" y="21546"/>
                    <a:pt x="8755" y="21546"/>
                  </a:cubicBezTo>
                  <a:cubicBezTo>
                    <a:pt x="8539" y="21546"/>
                    <a:pt x="8539" y="21546"/>
                    <a:pt x="8539" y="21546"/>
                  </a:cubicBezTo>
                  <a:cubicBezTo>
                    <a:pt x="8539" y="18645"/>
                    <a:pt x="8539" y="18645"/>
                    <a:pt x="8539" y="18645"/>
                  </a:cubicBezTo>
                  <a:cubicBezTo>
                    <a:pt x="8881" y="18645"/>
                    <a:pt x="8881" y="18645"/>
                    <a:pt x="8881" y="18645"/>
                  </a:cubicBezTo>
                  <a:cubicBezTo>
                    <a:pt x="9044" y="20525"/>
                    <a:pt x="9044" y="20525"/>
                    <a:pt x="9044" y="20525"/>
                  </a:cubicBezTo>
                  <a:cubicBezTo>
                    <a:pt x="9044" y="20525"/>
                    <a:pt x="9044" y="20525"/>
                    <a:pt x="9044" y="20525"/>
                  </a:cubicBezTo>
                  <a:cubicBezTo>
                    <a:pt x="9224" y="18645"/>
                    <a:pt x="9224" y="18645"/>
                    <a:pt x="9224" y="18645"/>
                  </a:cubicBezTo>
                  <a:cubicBezTo>
                    <a:pt x="9548" y="18645"/>
                    <a:pt x="9548" y="18645"/>
                    <a:pt x="9548" y="18645"/>
                  </a:cubicBezTo>
                  <a:cubicBezTo>
                    <a:pt x="9548" y="21546"/>
                    <a:pt x="9548" y="21546"/>
                    <a:pt x="9548" y="21546"/>
                  </a:cubicBezTo>
                  <a:cubicBezTo>
                    <a:pt x="9350" y="21546"/>
                    <a:pt x="9350" y="21546"/>
                    <a:pt x="9350" y="21546"/>
                  </a:cubicBezTo>
                  <a:lnTo>
                    <a:pt x="9350" y="19236"/>
                  </a:lnTo>
                  <a:close/>
                  <a:moveTo>
                    <a:pt x="9674" y="18645"/>
                  </a:moveTo>
                  <a:cubicBezTo>
                    <a:pt x="9890" y="18645"/>
                    <a:pt x="9890" y="18645"/>
                    <a:pt x="9890" y="18645"/>
                  </a:cubicBezTo>
                  <a:cubicBezTo>
                    <a:pt x="9890" y="21546"/>
                    <a:pt x="9890" y="21546"/>
                    <a:pt x="9890" y="21546"/>
                  </a:cubicBezTo>
                  <a:cubicBezTo>
                    <a:pt x="9674" y="21546"/>
                    <a:pt x="9674" y="21546"/>
                    <a:pt x="9674" y="21546"/>
                  </a:cubicBezTo>
                  <a:lnTo>
                    <a:pt x="9674" y="18645"/>
                  </a:lnTo>
                  <a:close/>
                  <a:moveTo>
                    <a:pt x="10521" y="20901"/>
                  </a:moveTo>
                  <a:cubicBezTo>
                    <a:pt x="10215" y="20901"/>
                    <a:pt x="10215" y="20901"/>
                    <a:pt x="10215" y="20901"/>
                  </a:cubicBezTo>
                  <a:cubicBezTo>
                    <a:pt x="10142" y="21546"/>
                    <a:pt x="10142" y="21546"/>
                    <a:pt x="10142" y="21546"/>
                  </a:cubicBezTo>
                  <a:cubicBezTo>
                    <a:pt x="9926" y="21546"/>
                    <a:pt x="9926" y="21546"/>
                    <a:pt x="9926" y="21546"/>
                  </a:cubicBezTo>
                  <a:cubicBezTo>
                    <a:pt x="10251" y="18645"/>
                    <a:pt x="10251" y="18645"/>
                    <a:pt x="10251" y="18645"/>
                  </a:cubicBezTo>
                  <a:cubicBezTo>
                    <a:pt x="10503" y="18645"/>
                    <a:pt x="10503" y="18645"/>
                    <a:pt x="10503" y="18645"/>
                  </a:cubicBezTo>
                  <a:cubicBezTo>
                    <a:pt x="10827" y="21546"/>
                    <a:pt x="10827" y="21546"/>
                    <a:pt x="10827" y="21546"/>
                  </a:cubicBezTo>
                  <a:cubicBezTo>
                    <a:pt x="10593" y="21546"/>
                    <a:pt x="10593" y="21546"/>
                    <a:pt x="10593" y="21546"/>
                  </a:cubicBezTo>
                  <a:lnTo>
                    <a:pt x="10521" y="20901"/>
                  </a:lnTo>
                  <a:close/>
                  <a:moveTo>
                    <a:pt x="10377" y="19182"/>
                  </a:moveTo>
                  <a:cubicBezTo>
                    <a:pt x="10377" y="19182"/>
                    <a:pt x="10377" y="19182"/>
                    <a:pt x="10377" y="19182"/>
                  </a:cubicBezTo>
                  <a:cubicBezTo>
                    <a:pt x="10269" y="20418"/>
                    <a:pt x="10269" y="20418"/>
                    <a:pt x="10269" y="20418"/>
                  </a:cubicBezTo>
                  <a:cubicBezTo>
                    <a:pt x="10485" y="20418"/>
                    <a:pt x="10485" y="20418"/>
                    <a:pt x="10485" y="20418"/>
                  </a:cubicBezTo>
                  <a:lnTo>
                    <a:pt x="10377" y="19182"/>
                  </a:lnTo>
                  <a:close/>
                  <a:moveTo>
                    <a:pt x="11656" y="19236"/>
                  </a:moveTo>
                  <a:cubicBezTo>
                    <a:pt x="11656" y="19236"/>
                    <a:pt x="11656" y="19236"/>
                    <a:pt x="11656" y="19236"/>
                  </a:cubicBezTo>
                  <a:cubicBezTo>
                    <a:pt x="11422" y="21546"/>
                    <a:pt x="11422" y="21546"/>
                    <a:pt x="11422" y="21546"/>
                  </a:cubicBezTo>
                  <a:cubicBezTo>
                    <a:pt x="11277" y="21546"/>
                    <a:pt x="11277" y="21546"/>
                    <a:pt x="11277" y="21546"/>
                  </a:cubicBezTo>
                  <a:cubicBezTo>
                    <a:pt x="11061" y="19236"/>
                    <a:pt x="11061" y="19236"/>
                    <a:pt x="11061" y="19236"/>
                  </a:cubicBezTo>
                  <a:cubicBezTo>
                    <a:pt x="11061" y="19236"/>
                    <a:pt x="11061" y="19236"/>
                    <a:pt x="11061" y="19236"/>
                  </a:cubicBezTo>
                  <a:cubicBezTo>
                    <a:pt x="11061" y="21546"/>
                    <a:pt x="11061" y="21546"/>
                    <a:pt x="11061" y="21546"/>
                  </a:cubicBezTo>
                  <a:cubicBezTo>
                    <a:pt x="10845" y="21546"/>
                    <a:pt x="10845" y="21546"/>
                    <a:pt x="10845" y="21546"/>
                  </a:cubicBezTo>
                  <a:cubicBezTo>
                    <a:pt x="10845" y="18645"/>
                    <a:pt x="10845" y="18645"/>
                    <a:pt x="10845" y="18645"/>
                  </a:cubicBezTo>
                  <a:cubicBezTo>
                    <a:pt x="11205" y="18645"/>
                    <a:pt x="11205" y="18645"/>
                    <a:pt x="11205" y="18645"/>
                  </a:cubicBezTo>
                  <a:cubicBezTo>
                    <a:pt x="11367" y="20525"/>
                    <a:pt x="11367" y="20525"/>
                    <a:pt x="11367" y="20525"/>
                  </a:cubicBezTo>
                  <a:cubicBezTo>
                    <a:pt x="11367" y="20525"/>
                    <a:pt x="11367" y="20525"/>
                    <a:pt x="11367" y="20525"/>
                  </a:cubicBezTo>
                  <a:cubicBezTo>
                    <a:pt x="11530" y="18645"/>
                    <a:pt x="11530" y="18645"/>
                    <a:pt x="11530" y="18645"/>
                  </a:cubicBezTo>
                  <a:cubicBezTo>
                    <a:pt x="11872" y="18645"/>
                    <a:pt x="11872" y="18645"/>
                    <a:pt x="11872" y="18645"/>
                  </a:cubicBezTo>
                  <a:cubicBezTo>
                    <a:pt x="11872" y="21546"/>
                    <a:pt x="11872" y="21546"/>
                    <a:pt x="11872" y="21546"/>
                  </a:cubicBezTo>
                  <a:cubicBezTo>
                    <a:pt x="11656" y="21546"/>
                    <a:pt x="11656" y="21546"/>
                    <a:pt x="11656" y="21546"/>
                  </a:cubicBezTo>
                  <a:lnTo>
                    <a:pt x="11656" y="19236"/>
                  </a:lnTo>
                  <a:close/>
                  <a:moveTo>
                    <a:pt x="11980" y="18645"/>
                  </a:moveTo>
                  <a:cubicBezTo>
                    <a:pt x="12214" y="18645"/>
                    <a:pt x="12214" y="18645"/>
                    <a:pt x="12214" y="18645"/>
                  </a:cubicBezTo>
                  <a:cubicBezTo>
                    <a:pt x="12214" y="21546"/>
                    <a:pt x="12214" y="21546"/>
                    <a:pt x="12214" y="21546"/>
                  </a:cubicBezTo>
                  <a:cubicBezTo>
                    <a:pt x="11980" y="21546"/>
                    <a:pt x="11980" y="21546"/>
                    <a:pt x="11980" y="21546"/>
                  </a:cubicBezTo>
                  <a:lnTo>
                    <a:pt x="11980" y="18645"/>
                  </a:lnTo>
                  <a:close/>
                  <a:moveTo>
                    <a:pt x="13151" y="20364"/>
                  </a:moveTo>
                  <a:cubicBezTo>
                    <a:pt x="12899" y="20364"/>
                    <a:pt x="12899" y="20364"/>
                    <a:pt x="12899" y="20364"/>
                  </a:cubicBezTo>
                  <a:cubicBezTo>
                    <a:pt x="12899" y="21546"/>
                    <a:pt x="12899" y="21546"/>
                    <a:pt x="12899" y="21546"/>
                  </a:cubicBezTo>
                  <a:cubicBezTo>
                    <a:pt x="12683" y="21546"/>
                    <a:pt x="12683" y="21546"/>
                    <a:pt x="12683" y="21546"/>
                  </a:cubicBezTo>
                  <a:cubicBezTo>
                    <a:pt x="12683" y="18645"/>
                    <a:pt x="12683" y="18645"/>
                    <a:pt x="12683" y="18645"/>
                  </a:cubicBezTo>
                  <a:cubicBezTo>
                    <a:pt x="12899" y="18645"/>
                    <a:pt x="12899" y="18645"/>
                    <a:pt x="12899" y="18645"/>
                  </a:cubicBezTo>
                  <a:cubicBezTo>
                    <a:pt x="12899" y="19827"/>
                    <a:pt x="12899" y="19827"/>
                    <a:pt x="12899" y="19827"/>
                  </a:cubicBezTo>
                  <a:cubicBezTo>
                    <a:pt x="13151" y="19827"/>
                    <a:pt x="13151" y="19827"/>
                    <a:pt x="13151" y="19827"/>
                  </a:cubicBezTo>
                  <a:cubicBezTo>
                    <a:pt x="13151" y="18645"/>
                    <a:pt x="13151" y="18645"/>
                    <a:pt x="13151" y="18645"/>
                  </a:cubicBezTo>
                  <a:cubicBezTo>
                    <a:pt x="13385" y="18645"/>
                    <a:pt x="13385" y="18645"/>
                    <a:pt x="13385" y="18645"/>
                  </a:cubicBezTo>
                  <a:cubicBezTo>
                    <a:pt x="13385" y="21546"/>
                    <a:pt x="13385" y="21546"/>
                    <a:pt x="13385" y="21546"/>
                  </a:cubicBezTo>
                  <a:cubicBezTo>
                    <a:pt x="13151" y="21546"/>
                    <a:pt x="13151" y="21546"/>
                    <a:pt x="13151" y="21546"/>
                  </a:cubicBezTo>
                  <a:lnTo>
                    <a:pt x="13151" y="20364"/>
                  </a:lnTo>
                  <a:close/>
                  <a:moveTo>
                    <a:pt x="13457" y="18645"/>
                  </a:moveTo>
                  <a:cubicBezTo>
                    <a:pt x="14034" y="18645"/>
                    <a:pt x="14034" y="18645"/>
                    <a:pt x="14034" y="18645"/>
                  </a:cubicBezTo>
                  <a:cubicBezTo>
                    <a:pt x="14034" y="19128"/>
                    <a:pt x="14034" y="19128"/>
                    <a:pt x="14034" y="19128"/>
                  </a:cubicBezTo>
                  <a:cubicBezTo>
                    <a:pt x="13691" y="19128"/>
                    <a:pt x="13691" y="19128"/>
                    <a:pt x="13691" y="19128"/>
                  </a:cubicBezTo>
                  <a:cubicBezTo>
                    <a:pt x="13691" y="19827"/>
                    <a:pt x="13691" y="19827"/>
                    <a:pt x="13691" y="19827"/>
                  </a:cubicBezTo>
                  <a:cubicBezTo>
                    <a:pt x="14016" y="19827"/>
                    <a:pt x="14016" y="19827"/>
                    <a:pt x="14016" y="19827"/>
                  </a:cubicBezTo>
                  <a:cubicBezTo>
                    <a:pt x="14016" y="20310"/>
                    <a:pt x="14016" y="20310"/>
                    <a:pt x="14016" y="20310"/>
                  </a:cubicBezTo>
                  <a:cubicBezTo>
                    <a:pt x="13691" y="20310"/>
                    <a:pt x="13691" y="20310"/>
                    <a:pt x="13691" y="20310"/>
                  </a:cubicBezTo>
                  <a:cubicBezTo>
                    <a:pt x="13691" y="21063"/>
                    <a:pt x="13691" y="21063"/>
                    <a:pt x="13691" y="21063"/>
                  </a:cubicBezTo>
                  <a:cubicBezTo>
                    <a:pt x="14052" y="21063"/>
                    <a:pt x="14052" y="21063"/>
                    <a:pt x="14052" y="21063"/>
                  </a:cubicBezTo>
                  <a:cubicBezTo>
                    <a:pt x="14052" y="21546"/>
                    <a:pt x="14052" y="21546"/>
                    <a:pt x="14052" y="21546"/>
                  </a:cubicBezTo>
                  <a:cubicBezTo>
                    <a:pt x="13457" y="21546"/>
                    <a:pt x="13457" y="21546"/>
                    <a:pt x="13457" y="21546"/>
                  </a:cubicBezTo>
                  <a:lnTo>
                    <a:pt x="13457" y="18645"/>
                  </a:lnTo>
                  <a:close/>
                  <a:moveTo>
                    <a:pt x="14628" y="20901"/>
                  </a:moveTo>
                  <a:cubicBezTo>
                    <a:pt x="14322" y="20901"/>
                    <a:pt x="14322" y="20901"/>
                    <a:pt x="14322" y="20901"/>
                  </a:cubicBezTo>
                  <a:cubicBezTo>
                    <a:pt x="14268" y="21546"/>
                    <a:pt x="14268" y="21546"/>
                    <a:pt x="14268" y="21546"/>
                  </a:cubicBezTo>
                  <a:cubicBezTo>
                    <a:pt x="14034" y="21546"/>
                    <a:pt x="14034" y="21546"/>
                    <a:pt x="14034" y="21546"/>
                  </a:cubicBezTo>
                  <a:cubicBezTo>
                    <a:pt x="14358" y="18645"/>
                    <a:pt x="14358" y="18645"/>
                    <a:pt x="14358" y="18645"/>
                  </a:cubicBezTo>
                  <a:cubicBezTo>
                    <a:pt x="14610" y="18645"/>
                    <a:pt x="14610" y="18645"/>
                    <a:pt x="14610" y="18645"/>
                  </a:cubicBezTo>
                  <a:cubicBezTo>
                    <a:pt x="14934" y="21546"/>
                    <a:pt x="14934" y="21546"/>
                    <a:pt x="14934" y="21546"/>
                  </a:cubicBezTo>
                  <a:cubicBezTo>
                    <a:pt x="14700" y="21546"/>
                    <a:pt x="14700" y="21546"/>
                    <a:pt x="14700" y="21546"/>
                  </a:cubicBezTo>
                  <a:lnTo>
                    <a:pt x="14628" y="20901"/>
                  </a:lnTo>
                  <a:close/>
                  <a:moveTo>
                    <a:pt x="14484" y="19182"/>
                  </a:moveTo>
                  <a:cubicBezTo>
                    <a:pt x="14484" y="19182"/>
                    <a:pt x="14484" y="19182"/>
                    <a:pt x="14484" y="19182"/>
                  </a:cubicBezTo>
                  <a:cubicBezTo>
                    <a:pt x="14376" y="20418"/>
                    <a:pt x="14376" y="20418"/>
                    <a:pt x="14376" y="20418"/>
                  </a:cubicBezTo>
                  <a:cubicBezTo>
                    <a:pt x="14592" y="20418"/>
                    <a:pt x="14592" y="20418"/>
                    <a:pt x="14592" y="20418"/>
                  </a:cubicBezTo>
                  <a:lnTo>
                    <a:pt x="14484" y="19182"/>
                  </a:lnTo>
                  <a:close/>
                  <a:moveTo>
                    <a:pt x="14970" y="18645"/>
                  </a:moveTo>
                  <a:cubicBezTo>
                    <a:pt x="15187" y="18645"/>
                    <a:pt x="15187" y="18645"/>
                    <a:pt x="15187" y="18645"/>
                  </a:cubicBezTo>
                  <a:cubicBezTo>
                    <a:pt x="15187" y="21009"/>
                    <a:pt x="15187" y="21009"/>
                    <a:pt x="15187" y="21009"/>
                  </a:cubicBezTo>
                  <a:cubicBezTo>
                    <a:pt x="15511" y="21009"/>
                    <a:pt x="15511" y="21009"/>
                    <a:pt x="15511" y="21009"/>
                  </a:cubicBezTo>
                  <a:cubicBezTo>
                    <a:pt x="15511" y="21546"/>
                    <a:pt x="15511" y="21546"/>
                    <a:pt x="15511" y="21546"/>
                  </a:cubicBezTo>
                  <a:cubicBezTo>
                    <a:pt x="14970" y="21546"/>
                    <a:pt x="14970" y="21546"/>
                    <a:pt x="14970" y="21546"/>
                  </a:cubicBezTo>
                  <a:lnTo>
                    <a:pt x="14970" y="18645"/>
                  </a:lnTo>
                  <a:close/>
                  <a:moveTo>
                    <a:pt x="15619" y="19182"/>
                  </a:moveTo>
                  <a:cubicBezTo>
                    <a:pt x="15421" y="19182"/>
                    <a:pt x="15421" y="19182"/>
                    <a:pt x="15421" y="19182"/>
                  </a:cubicBezTo>
                  <a:cubicBezTo>
                    <a:pt x="15421" y="18645"/>
                    <a:pt x="15421" y="18645"/>
                    <a:pt x="15421" y="18645"/>
                  </a:cubicBezTo>
                  <a:cubicBezTo>
                    <a:pt x="16069" y="18645"/>
                    <a:pt x="16069" y="18645"/>
                    <a:pt x="16069" y="18645"/>
                  </a:cubicBezTo>
                  <a:cubicBezTo>
                    <a:pt x="16069" y="19182"/>
                    <a:pt x="16069" y="19182"/>
                    <a:pt x="16069" y="19182"/>
                  </a:cubicBezTo>
                  <a:cubicBezTo>
                    <a:pt x="15853" y="19182"/>
                    <a:pt x="15853" y="19182"/>
                    <a:pt x="15853" y="19182"/>
                  </a:cubicBezTo>
                  <a:cubicBezTo>
                    <a:pt x="15853" y="21546"/>
                    <a:pt x="15853" y="21546"/>
                    <a:pt x="15853" y="21546"/>
                  </a:cubicBezTo>
                  <a:cubicBezTo>
                    <a:pt x="15619" y="21546"/>
                    <a:pt x="15619" y="21546"/>
                    <a:pt x="15619" y="21546"/>
                  </a:cubicBezTo>
                  <a:lnTo>
                    <a:pt x="15619" y="19182"/>
                  </a:lnTo>
                  <a:close/>
                  <a:moveTo>
                    <a:pt x="16592" y="20364"/>
                  </a:moveTo>
                  <a:cubicBezTo>
                    <a:pt x="16340" y="20364"/>
                    <a:pt x="16340" y="20364"/>
                    <a:pt x="16340" y="20364"/>
                  </a:cubicBezTo>
                  <a:cubicBezTo>
                    <a:pt x="16340" y="21546"/>
                    <a:pt x="16340" y="21546"/>
                    <a:pt x="16340" y="21546"/>
                  </a:cubicBezTo>
                  <a:cubicBezTo>
                    <a:pt x="16123" y="21546"/>
                    <a:pt x="16123" y="21546"/>
                    <a:pt x="16123" y="21546"/>
                  </a:cubicBezTo>
                  <a:cubicBezTo>
                    <a:pt x="16123" y="18645"/>
                    <a:pt x="16123" y="18645"/>
                    <a:pt x="16123" y="18645"/>
                  </a:cubicBezTo>
                  <a:cubicBezTo>
                    <a:pt x="16340" y="18645"/>
                    <a:pt x="16340" y="18645"/>
                    <a:pt x="16340" y="18645"/>
                  </a:cubicBezTo>
                  <a:cubicBezTo>
                    <a:pt x="16340" y="19827"/>
                    <a:pt x="16340" y="19827"/>
                    <a:pt x="16340" y="19827"/>
                  </a:cubicBezTo>
                  <a:cubicBezTo>
                    <a:pt x="16592" y="19827"/>
                    <a:pt x="16592" y="19827"/>
                    <a:pt x="16592" y="19827"/>
                  </a:cubicBezTo>
                  <a:cubicBezTo>
                    <a:pt x="16592" y="18645"/>
                    <a:pt x="16592" y="18645"/>
                    <a:pt x="16592" y="18645"/>
                  </a:cubicBezTo>
                  <a:cubicBezTo>
                    <a:pt x="16808" y="18645"/>
                    <a:pt x="16808" y="18645"/>
                    <a:pt x="16808" y="18645"/>
                  </a:cubicBezTo>
                  <a:cubicBezTo>
                    <a:pt x="16808" y="21546"/>
                    <a:pt x="16808" y="21546"/>
                    <a:pt x="16808" y="21546"/>
                  </a:cubicBezTo>
                  <a:cubicBezTo>
                    <a:pt x="16592" y="21546"/>
                    <a:pt x="16592" y="21546"/>
                    <a:pt x="16592" y="21546"/>
                  </a:cubicBezTo>
                  <a:lnTo>
                    <a:pt x="16592" y="20364"/>
                  </a:lnTo>
                  <a:close/>
                  <a:moveTo>
                    <a:pt x="17763" y="19236"/>
                  </a:moveTo>
                  <a:cubicBezTo>
                    <a:pt x="17709" y="19128"/>
                    <a:pt x="17637" y="19075"/>
                    <a:pt x="17565" y="19075"/>
                  </a:cubicBezTo>
                  <a:cubicBezTo>
                    <a:pt x="17493" y="19075"/>
                    <a:pt x="17439" y="19182"/>
                    <a:pt x="17439" y="19397"/>
                  </a:cubicBezTo>
                  <a:cubicBezTo>
                    <a:pt x="17439" y="19934"/>
                    <a:pt x="17817" y="19666"/>
                    <a:pt x="17817" y="20740"/>
                  </a:cubicBezTo>
                  <a:cubicBezTo>
                    <a:pt x="17817" y="21278"/>
                    <a:pt x="17673" y="21600"/>
                    <a:pt x="17475" y="21600"/>
                  </a:cubicBezTo>
                  <a:cubicBezTo>
                    <a:pt x="17366" y="21600"/>
                    <a:pt x="17258" y="21546"/>
                    <a:pt x="17222" y="21493"/>
                  </a:cubicBezTo>
                  <a:cubicBezTo>
                    <a:pt x="17222" y="20901"/>
                    <a:pt x="17222" y="20901"/>
                    <a:pt x="17222" y="20901"/>
                  </a:cubicBezTo>
                  <a:cubicBezTo>
                    <a:pt x="17294" y="21009"/>
                    <a:pt x="17348" y="21116"/>
                    <a:pt x="17439" y="21116"/>
                  </a:cubicBezTo>
                  <a:cubicBezTo>
                    <a:pt x="17511" y="21116"/>
                    <a:pt x="17583" y="21009"/>
                    <a:pt x="17583" y="20740"/>
                  </a:cubicBezTo>
                  <a:cubicBezTo>
                    <a:pt x="17583" y="20203"/>
                    <a:pt x="17204" y="20472"/>
                    <a:pt x="17204" y="19397"/>
                  </a:cubicBezTo>
                  <a:cubicBezTo>
                    <a:pt x="17204" y="19343"/>
                    <a:pt x="17204" y="18591"/>
                    <a:pt x="17547" y="18591"/>
                  </a:cubicBezTo>
                  <a:cubicBezTo>
                    <a:pt x="17637" y="18591"/>
                    <a:pt x="17691" y="18645"/>
                    <a:pt x="17763" y="18699"/>
                  </a:cubicBezTo>
                  <a:lnTo>
                    <a:pt x="17763" y="19236"/>
                  </a:lnTo>
                  <a:close/>
                  <a:moveTo>
                    <a:pt x="18087" y="20418"/>
                  </a:moveTo>
                  <a:cubicBezTo>
                    <a:pt x="17799" y="18645"/>
                    <a:pt x="17799" y="18645"/>
                    <a:pt x="17799" y="18645"/>
                  </a:cubicBezTo>
                  <a:cubicBezTo>
                    <a:pt x="18051" y="18645"/>
                    <a:pt x="18051" y="18645"/>
                    <a:pt x="18051" y="18645"/>
                  </a:cubicBezTo>
                  <a:cubicBezTo>
                    <a:pt x="18213" y="19773"/>
                    <a:pt x="18213" y="19773"/>
                    <a:pt x="18213" y="19773"/>
                  </a:cubicBezTo>
                  <a:cubicBezTo>
                    <a:pt x="18357" y="18645"/>
                    <a:pt x="18357" y="18645"/>
                    <a:pt x="18357" y="18645"/>
                  </a:cubicBezTo>
                  <a:cubicBezTo>
                    <a:pt x="18628" y="18645"/>
                    <a:pt x="18628" y="18645"/>
                    <a:pt x="18628" y="18645"/>
                  </a:cubicBezTo>
                  <a:cubicBezTo>
                    <a:pt x="18321" y="20472"/>
                    <a:pt x="18321" y="20472"/>
                    <a:pt x="18321" y="20472"/>
                  </a:cubicBezTo>
                  <a:cubicBezTo>
                    <a:pt x="18321" y="21546"/>
                    <a:pt x="18321" y="21546"/>
                    <a:pt x="18321" y="21546"/>
                  </a:cubicBezTo>
                  <a:cubicBezTo>
                    <a:pt x="18087" y="21546"/>
                    <a:pt x="18087" y="21546"/>
                    <a:pt x="18087" y="21546"/>
                  </a:cubicBezTo>
                  <a:lnTo>
                    <a:pt x="18087" y="20418"/>
                  </a:lnTo>
                  <a:close/>
                  <a:moveTo>
                    <a:pt x="19150" y="19236"/>
                  </a:moveTo>
                  <a:cubicBezTo>
                    <a:pt x="19096" y="19128"/>
                    <a:pt x="19024" y="19075"/>
                    <a:pt x="18952" y="19075"/>
                  </a:cubicBezTo>
                  <a:cubicBezTo>
                    <a:pt x="18880" y="19075"/>
                    <a:pt x="18826" y="19182"/>
                    <a:pt x="18826" y="19397"/>
                  </a:cubicBezTo>
                  <a:cubicBezTo>
                    <a:pt x="18826" y="19934"/>
                    <a:pt x="19222" y="19666"/>
                    <a:pt x="19222" y="20740"/>
                  </a:cubicBezTo>
                  <a:cubicBezTo>
                    <a:pt x="19222" y="21278"/>
                    <a:pt x="19060" y="21600"/>
                    <a:pt x="18880" y="21600"/>
                  </a:cubicBezTo>
                  <a:cubicBezTo>
                    <a:pt x="18754" y="21600"/>
                    <a:pt x="18646" y="21546"/>
                    <a:pt x="18610" y="21493"/>
                  </a:cubicBezTo>
                  <a:cubicBezTo>
                    <a:pt x="18628" y="20901"/>
                    <a:pt x="18628" y="20901"/>
                    <a:pt x="18628" y="20901"/>
                  </a:cubicBezTo>
                  <a:cubicBezTo>
                    <a:pt x="18700" y="21009"/>
                    <a:pt x="18754" y="21116"/>
                    <a:pt x="18844" y="21116"/>
                  </a:cubicBezTo>
                  <a:cubicBezTo>
                    <a:pt x="18916" y="21116"/>
                    <a:pt x="18988" y="21009"/>
                    <a:pt x="18988" y="20740"/>
                  </a:cubicBezTo>
                  <a:cubicBezTo>
                    <a:pt x="18988" y="20203"/>
                    <a:pt x="18591" y="20472"/>
                    <a:pt x="18591" y="19397"/>
                  </a:cubicBezTo>
                  <a:cubicBezTo>
                    <a:pt x="18591" y="19343"/>
                    <a:pt x="18610" y="18591"/>
                    <a:pt x="18934" y="18591"/>
                  </a:cubicBezTo>
                  <a:cubicBezTo>
                    <a:pt x="19024" y="18591"/>
                    <a:pt x="19078" y="18645"/>
                    <a:pt x="19168" y="18699"/>
                  </a:cubicBezTo>
                  <a:lnTo>
                    <a:pt x="19150" y="19236"/>
                  </a:lnTo>
                  <a:close/>
                  <a:moveTo>
                    <a:pt x="19420" y="19182"/>
                  </a:moveTo>
                  <a:cubicBezTo>
                    <a:pt x="19204" y="19182"/>
                    <a:pt x="19204" y="19182"/>
                    <a:pt x="19204" y="19182"/>
                  </a:cubicBezTo>
                  <a:cubicBezTo>
                    <a:pt x="19204" y="18645"/>
                    <a:pt x="19204" y="18645"/>
                    <a:pt x="19204" y="18645"/>
                  </a:cubicBezTo>
                  <a:cubicBezTo>
                    <a:pt x="19871" y="18645"/>
                    <a:pt x="19871" y="18645"/>
                    <a:pt x="19871" y="18645"/>
                  </a:cubicBezTo>
                  <a:cubicBezTo>
                    <a:pt x="19871" y="19182"/>
                    <a:pt x="19871" y="19182"/>
                    <a:pt x="19871" y="19182"/>
                  </a:cubicBezTo>
                  <a:cubicBezTo>
                    <a:pt x="19654" y="19182"/>
                    <a:pt x="19654" y="19182"/>
                    <a:pt x="19654" y="19182"/>
                  </a:cubicBezTo>
                  <a:cubicBezTo>
                    <a:pt x="19654" y="21546"/>
                    <a:pt x="19654" y="21546"/>
                    <a:pt x="19654" y="21546"/>
                  </a:cubicBezTo>
                  <a:cubicBezTo>
                    <a:pt x="19420" y="21546"/>
                    <a:pt x="19420" y="21546"/>
                    <a:pt x="19420" y="21546"/>
                  </a:cubicBezTo>
                  <a:lnTo>
                    <a:pt x="19420" y="19182"/>
                  </a:lnTo>
                  <a:close/>
                  <a:moveTo>
                    <a:pt x="19907" y="18645"/>
                  </a:moveTo>
                  <a:cubicBezTo>
                    <a:pt x="20483" y="18645"/>
                    <a:pt x="20483" y="18645"/>
                    <a:pt x="20483" y="18645"/>
                  </a:cubicBezTo>
                  <a:cubicBezTo>
                    <a:pt x="20483" y="19128"/>
                    <a:pt x="20483" y="19128"/>
                    <a:pt x="20483" y="19128"/>
                  </a:cubicBezTo>
                  <a:cubicBezTo>
                    <a:pt x="20123" y="19128"/>
                    <a:pt x="20123" y="19128"/>
                    <a:pt x="20123" y="19128"/>
                  </a:cubicBezTo>
                  <a:cubicBezTo>
                    <a:pt x="20123" y="19827"/>
                    <a:pt x="20123" y="19827"/>
                    <a:pt x="20123" y="19827"/>
                  </a:cubicBezTo>
                  <a:cubicBezTo>
                    <a:pt x="20465" y="19827"/>
                    <a:pt x="20465" y="19827"/>
                    <a:pt x="20465" y="19827"/>
                  </a:cubicBezTo>
                  <a:cubicBezTo>
                    <a:pt x="20465" y="20310"/>
                    <a:pt x="20465" y="20310"/>
                    <a:pt x="20465" y="20310"/>
                  </a:cubicBezTo>
                  <a:cubicBezTo>
                    <a:pt x="20123" y="20310"/>
                    <a:pt x="20123" y="20310"/>
                    <a:pt x="20123" y="20310"/>
                  </a:cubicBezTo>
                  <a:cubicBezTo>
                    <a:pt x="20123" y="21063"/>
                    <a:pt x="20123" y="21063"/>
                    <a:pt x="20123" y="21063"/>
                  </a:cubicBezTo>
                  <a:cubicBezTo>
                    <a:pt x="20501" y="21063"/>
                    <a:pt x="20501" y="21063"/>
                    <a:pt x="20501" y="21063"/>
                  </a:cubicBezTo>
                  <a:cubicBezTo>
                    <a:pt x="20501" y="21546"/>
                    <a:pt x="20501" y="21546"/>
                    <a:pt x="20501" y="21546"/>
                  </a:cubicBezTo>
                  <a:cubicBezTo>
                    <a:pt x="19907" y="21546"/>
                    <a:pt x="19907" y="21546"/>
                    <a:pt x="19907" y="21546"/>
                  </a:cubicBezTo>
                  <a:lnTo>
                    <a:pt x="19907" y="18645"/>
                  </a:lnTo>
                  <a:close/>
                  <a:moveTo>
                    <a:pt x="21366" y="19236"/>
                  </a:moveTo>
                  <a:cubicBezTo>
                    <a:pt x="21366" y="19236"/>
                    <a:pt x="21366" y="19236"/>
                    <a:pt x="21366" y="19236"/>
                  </a:cubicBezTo>
                  <a:cubicBezTo>
                    <a:pt x="21150" y="21546"/>
                    <a:pt x="21150" y="21546"/>
                    <a:pt x="21150" y="21546"/>
                  </a:cubicBezTo>
                  <a:cubicBezTo>
                    <a:pt x="20987" y="21546"/>
                    <a:pt x="20987" y="21546"/>
                    <a:pt x="20987" y="21546"/>
                  </a:cubicBezTo>
                  <a:cubicBezTo>
                    <a:pt x="20789" y="19236"/>
                    <a:pt x="20789" y="19236"/>
                    <a:pt x="20789" y="19236"/>
                  </a:cubicBezTo>
                  <a:cubicBezTo>
                    <a:pt x="20771" y="19236"/>
                    <a:pt x="20771" y="19236"/>
                    <a:pt x="20771" y="19236"/>
                  </a:cubicBezTo>
                  <a:cubicBezTo>
                    <a:pt x="20771" y="21546"/>
                    <a:pt x="20771" y="21546"/>
                    <a:pt x="20771" y="21546"/>
                  </a:cubicBezTo>
                  <a:cubicBezTo>
                    <a:pt x="20573" y="21546"/>
                    <a:pt x="20573" y="21546"/>
                    <a:pt x="20573" y="21546"/>
                  </a:cubicBezTo>
                  <a:cubicBezTo>
                    <a:pt x="20573" y="18645"/>
                    <a:pt x="20573" y="18645"/>
                    <a:pt x="20573" y="18645"/>
                  </a:cubicBezTo>
                  <a:cubicBezTo>
                    <a:pt x="20915" y="18645"/>
                    <a:pt x="20915" y="18645"/>
                    <a:pt x="20915" y="18645"/>
                  </a:cubicBezTo>
                  <a:cubicBezTo>
                    <a:pt x="21078" y="20525"/>
                    <a:pt x="21078" y="20525"/>
                    <a:pt x="21078" y="20525"/>
                  </a:cubicBezTo>
                  <a:cubicBezTo>
                    <a:pt x="21078" y="20525"/>
                    <a:pt x="21078" y="20525"/>
                    <a:pt x="21078" y="20525"/>
                  </a:cubicBezTo>
                  <a:cubicBezTo>
                    <a:pt x="21240" y="18645"/>
                    <a:pt x="21240" y="18645"/>
                    <a:pt x="21240" y="18645"/>
                  </a:cubicBezTo>
                  <a:cubicBezTo>
                    <a:pt x="21582" y="18645"/>
                    <a:pt x="21582" y="18645"/>
                    <a:pt x="21582" y="18645"/>
                  </a:cubicBezTo>
                  <a:cubicBezTo>
                    <a:pt x="21582" y="21546"/>
                    <a:pt x="21582" y="21546"/>
                    <a:pt x="21582" y="21546"/>
                  </a:cubicBezTo>
                  <a:cubicBezTo>
                    <a:pt x="21366" y="21546"/>
                    <a:pt x="21366" y="21546"/>
                    <a:pt x="21366" y="21546"/>
                  </a:cubicBezTo>
                  <a:lnTo>
                    <a:pt x="21366" y="19236"/>
                  </a:lnTo>
                  <a:close/>
                </a:path>
              </a:pathLst>
            </a:custGeom>
            <a:solidFill>
              <a:srgbClr val="00502F"/>
            </a:solidFill>
            <a:ln w="12700" cap="flat">
              <a:noFill/>
              <a:miter lim="400000"/>
            </a:ln>
            <a:effectLst/>
          </p:spPr>
          <p:txBody>
            <a:bodyPr wrap="square" lIns="45719" tIns="45719" rIns="45719" bIns="45719" numCol="1" anchor="t">
              <a:noAutofit/>
            </a:bodyPr>
            <a:lstStyle/>
            <a:p>
              <a:endParaRPr sz="1800"/>
            </a:p>
          </p:txBody>
        </p:sp>
        <p:sp>
          <p:nvSpPr>
            <p:cNvPr id="23" name="Rectangle"/>
            <p:cNvSpPr/>
            <p:nvPr/>
          </p:nvSpPr>
          <p:spPr>
            <a:xfrm>
              <a:off x="14021" y="561665"/>
              <a:ext cx="2205304" cy="12701"/>
            </a:xfrm>
            <a:prstGeom prst="rect">
              <a:avLst/>
            </a:prstGeom>
            <a:solidFill>
              <a:srgbClr val="00502F"/>
            </a:solidFill>
            <a:ln w="12700" cap="flat">
              <a:noFill/>
              <a:miter lim="400000"/>
            </a:ln>
            <a:effectLst/>
          </p:spPr>
          <p:txBody>
            <a:bodyPr wrap="square" lIns="45719" tIns="45719" rIns="45719" bIns="45719" numCol="1" anchor="t">
              <a:noAutofit/>
            </a:bodyPr>
            <a:lstStyle/>
            <a:p>
              <a:pPr defTabSz="684195">
                <a:defRPr sz="1800"/>
              </a:pPr>
              <a:endParaRPr sz="1800"/>
            </a:p>
          </p:txBody>
        </p:sp>
        <p:sp>
          <p:nvSpPr>
            <p:cNvPr id="24" name="Shape"/>
            <p:cNvSpPr/>
            <p:nvPr/>
          </p:nvSpPr>
          <p:spPr>
            <a:xfrm>
              <a:off x="-1" y="40406"/>
              <a:ext cx="785996" cy="482542"/>
            </a:xfrm>
            <a:custGeom>
              <a:avLst/>
              <a:gdLst/>
              <a:ahLst/>
              <a:cxnLst>
                <a:cxn ang="0">
                  <a:pos x="wd2" y="hd2"/>
                </a:cxn>
                <a:cxn ang="5400000">
                  <a:pos x="wd2" y="hd2"/>
                </a:cxn>
                <a:cxn ang="10800000">
                  <a:pos x="wd2" y="hd2"/>
                </a:cxn>
                <a:cxn ang="16200000">
                  <a:pos x="wd2" y="hd2"/>
                </a:cxn>
              </a:cxnLst>
              <a:rect l="0" t="0" r="r" b="b"/>
              <a:pathLst>
                <a:path w="21600" h="21600" extrusionOk="0">
                  <a:moveTo>
                    <a:pt x="15580" y="0"/>
                  </a:moveTo>
                  <a:cubicBezTo>
                    <a:pt x="15580" y="14455"/>
                    <a:pt x="15580" y="14455"/>
                    <a:pt x="15580" y="14455"/>
                  </a:cubicBezTo>
                  <a:cubicBezTo>
                    <a:pt x="15580" y="15358"/>
                    <a:pt x="15580" y="18151"/>
                    <a:pt x="11179" y="18151"/>
                  </a:cubicBezTo>
                  <a:cubicBezTo>
                    <a:pt x="10775" y="18233"/>
                    <a:pt x="10775" y="18233"/>
                    <a:pt x="10775" y="18233"/>
                  </a:cubicBezTo>
                  <a:cubicBezTo>
                    <a:pt x="10370" y="18151"/>
                    <a:pt x="10370" y="18151"/>
                    <a:pt x="10370" y="18151"/>
                  </a:cubicBezTo>
                  <a:cubicBezTo>
                    <a:pt x="6020" y="18151"/>
                    <a:pt x="6020" y="15358"/>
                    <a:pt x="6020" y="14455"/>
                  </a:cubicBezTo>
                  <a:cubicBezTo>
                    <a:pt x="6020" y="0"/>
                    <a:pt x="6020" y="0"/>
                    <a:pt x="6020" y="0"/>
                  </a:cubicBezTo>
                  <a:cubicBezTo>
                    <a:pt x="0" y="0"/>
                    <a:pt x="0" y="0"/>
                    <a:pt x="0" y="0"/>
                  </a:cubicBezTo>
                  <a:cubicBezTo>
                    <a:pt x="0" y="16590"/>
                    <a:pt x="0" y="16590"/>
                    <a:pt x="0" y="16590"/>
                  </a:cubicBezTo>
                  <a:cubicBezTo>
                    <a:pt x="0" y="21189"/>
                    <a:pt x="7942" y="21600"/>
                    <a:pt x="10370" y="21600"/>
                  </a:cubicBezTo>
                  <a:cubicBezTo>
                    <a:pt x="10775" y="21600"/>
                    <a:pt x="10775" y="21600"/>
                    <a:pt x="10775" y="21600"/>
                  </a:cubicBezTo>
                  <a:cubicBezTo>
                    <a:pt x="10825" y="21600"/>
                    <a:pt x="10825" y="21600"/>
                    <a:pt x="10825" y="21600"/>
                  </a:cubicBezTo>
                  <a:cubicBezTo>
                    <a:pt x="11179" y="21600"/>
                    <a:pt x="11179" y="21600"/>
                    <a:pt x="11179" y="21600"/>
                  </a:cubicBezTo>
                  <a:cubicBezTo>
                    <a:pt x="13658" y="21600"/>
                    <a:pt x="21600" y="21189"/>
                    <a:pt x="21600" y="16590"/>
                  </a:cubicBezTo>
                  <a:cubicBezTo>
                    <a:pt x="21600" y="0"/>
                    <a:pt x="21600" y="0"/>
                    <a:pt x="21600" y="0"/>
                  </a:cubicBezTo>
                  <a:lnTo>
                    <a:pt x="15580" y="0"/>
                  </a:lnTo>
                  <a:close/>
                </a:path>
              </a:pathLst>
            </a:custGeom>
            <a:solidFill>
              <a:srgbClr val="FFFFFF"/>
            </a:solidFill>
            <a:ln w="12700" cap="flat">
              <a:noFill/>
              <a:miter lim="400000"/>
            </a:ln>
            <a:effectLst/>
          </p:spPr>
          <p:txBody>
            <a:bodyPr wrap="square" lIns="45719" tIns="45719" rIns="45719" bIns="45719" numCol="1" anchor="t">
              <a:noAutofit/>
            </a:bodyPr>
            <a:lstStyle/>
            <a:p>
              <a:endParaRPr sz="1800"/>
            </a:p>
          </p:txBody>
        </p:sp>
        <p:sp>
          <p:nvSpPr>
            <p:cNvPr id="25" name="Shape"/>
            <p:cNvSpPr/>
            <p:nvPr/>
          </p:nvSpPr>
          <p:spPr>
            <a:xfrm>
              <a:off x="406629" y="55169"/>
              <a:ext cx="362229" cy="451461"/>
            </a:xfrm>
            <a:custGeom>
              <a:avLst/>
              <a:gdLst/>
              <a:ahLst/>
              <a:cxnLst>
                <a:cxn ang="0">
                  <a:pos x="wd2" y="hd2"/>
                </a:cxn>
                <a:cxn ang="5400000">
                  <a:pos x="wd2" y="hd2"/>
                </a:cxn>
                <a:cxn ang="10800000">
                  <a:pos x="wd2" y="hd2"/>
                </a:cxn>
                <a:cxn ang="16200000">
                  <a:pos x="wd2" y="hd2"/>
                </a:cxn>
              </a:cxnLst>
              <a:rect l="0" t="0" r="r" b="b"/>
              <a:pathLst>
                <a:path w="21600" h="21600" extrusionOk="0">
                  <a:moveTo>
                    <a:pt x="10526" y="14751"/>
                  </a:moveTo>
                  <a:cubicBezTo>
                    <a:pt x="10526" y="0"/>
                    <a:pt x="10526" y="0"/>
                    <a:pt x="10526" y="0"/>
                  </a:cubicBezTo>
                  <a:cubicBezTo>
                    <a:pt x="21600" y="0"/>
                    <a:pt x="21600" y="0"/>
                    <a:pt x="21600" y="0"/>
                  </a:cubicBezTo>
                  <a:cubicBezTo>
                    <a:pt x="21600" y="0"/>
                    <a:pt x="21600" y="16420"/>
                    <a:pt x="21600" y="17034"/>
                  </a:cubicBezTo>
                  <a:cubicBezTo>
                    <a:pt x="21600" y="20283"/>
                    <a:pt x="10526" y="21600"/>
                    <a:pt x="0" y="21600"/>
                  </a:cubicBezTo>
                  <a:cubicBezTo>
                    <a:pt x="0" y="21161"/>
                    <a:pt x="0" y="20195"/>
                    <a:pt x="0" y="19493"/>
                  </a:cubicBezTo>
                  <a:cubicBezTo>
                    <a:pt x="5263" y="19493"/>
                    <a:pt x="10526" y="18615"/>
                    <a:pt x="10526" y="14751"/>
                  </a:cubicBezTo>
                  <a:close/>
                </a:path>
              </a:pathLst>
            </a:custGeom>
            <a:solidFill>
              <a:srgbClr val="00502F"/>
            </a:solidFill>
            <a:ln w="12700" cap="flat">
              <a:noFill/>
              <a:miter lim="400000"/>
            </a:ln>
            <a:effectLst/>
          </p:spPr>
          <p:txBody>
            <a:bodyPr wrap="square" lIns="45719" tIns="45719" rIns="45719" bIns="45719" numCol="1" anchor="t">
              <a:noAutofit/>
            </a:bodyPr>
            <a:lstStyle/>
            <a:p>
              <a:endParaRPr sz="1800"/>
            </a:p>
          </p:txBody>
        </p:sp>
        <p:sp>
          <p:nvSpPr>
            <p:cNvPr id="26" name="Shape"/>
            <p:cNvSpPr/>
            <p:nvPr/>
          </p:nvSpPr>
          <p:spPr>
            <a:xfrm>
              <a:off x="16358" y="55169"/>
              <a:ext cx="360671" cy="451461"/>
            </a:xfrm>
            <a:custGeom>
              <a:avLst/>
              <a:gdLst/>
              <a:ahLst/>
              <a:cxnLst>
                <a:cxn ang="0">
                  <a:pos x="wd2" y="hd2"/>
                </a:cxn>
                <a:cxn ang="5400000">
                  <a:pos x="wd2" y="hd2"/>
                </a:cxn>
                <a:cxn ang="10800000">
                  <a:pos x="wd2" y="hd2"/>
                </a:cxn>
                <a:cxn ang="16200000">
                  <a:pos x="wd2" y="hd2"/>
                </a:cxn>
              </a:cxnLst>
              <a:rect l="0" t="0" r="r" b="b"/>
              <a:pathLst>
                <a:path w="21600" h="21600" extrusionOk="0">
                  <a:moveTo>
                    <a:pt x="11131" y="14751"/>
                  </a:moveTo>
                  <a:cubicBezTo>
                    <a:pt x="11131" y="0"/>
                    <a:pt x="11131" y="0"/>
                    <a:pt x="11131" y="0"/>
                  </a:cubicBezTo>
                  <a:cubicBezTo>
                    <a:pt x="0" y="0"/>
                    <a:pt x="0" y="0"/>
                    <a:pt x="0" y="0"/>
                  </a:cubicBezTo>
                  <a:cubicBezTo>
                    <a:pt x="0" y="0"/>
                    <a:pt x="0" y="16420"/>
                    <a:pt x="0" y="17034"/>
                  </a:cubicBezTo>
                  <a:cubicBezTo>
                    <a:pt x="0" y="20283"/>
                    <a:pt x="11131" y="21600"/>
                    <a:pt x="21600" y="21600"/>
                  </a:cubicBezTo>
                  <a:cubicBezTo>
                    <a:pt x="21600" y="21161"/>
                    <a:pt x="21600" y="20195"/>
                    <a:pt x="21600" y="19493"/>
                  </a:cubicBezTo>
                  <a:cubicBezTo>
                    <a:pt x="16310" y="19493"/>
                    <a:pt x="11131" y="18615"/>
                    <a:pt x="11131" y="14751"/>
                  </a:cubicBezTo>
                  <a:close/>
                </a:path>
              </a:pathLst>
            </a:custGeom>
            <a:solidFill>
              <a:srgbClr val="F37321"/>
            </a:solidFill>
            <a:ln w="12700" cap="flat">
              <a:noFill/>
              <a:miter lim="400000"/>
            </a:ln>
            <a:effectLst/>
          </p:spPr>
          <p:txBody>
            <a:bodyPr wrap="square" lIns="45719" tIns="45719" rIns="45719" bIns="45719" numCol="1" anchor="t">
              <a:noAutofit/>
            </a:bodyPr>
            <a:lstStyle/>
            <a:p>
              <a:endParaRPr sz="1800"/>
            </a:p>
          </p:txBody>
        </p:sp>
      </p:grpSp>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xfrm>
            <a:off x="6553201" y="6156297"/>
            <a:ext cx="202939" cy="200055"/>
          </a:xfrm>
          <a:prstGeom prst="rect">
            <a:avLst/>
          </a:prstGeom>
        </p:spPr>
        <p:txBody>
          <a:bodyPr/>
          <a:lstStyle/>
          <a:p>
            <a:fld id="{FFE3128A-D6F5-3044-BE7B-FF6128B3307E}" type="slidenum">
              <a:rPr lang="en-US" smtClean="0"/>
              <a:t>‹#›</a:t>
            </a:fld>
            <a:endParaRPr lang="en-US"/>
          </a:p>
        </p:txBody>
      </p:sp>
    </p:spTree>
    <p:extLst>
      <p:ext uri="{BB962C8B-B14F-4D97-AF65-F5344CB8AC3E}">
        <p14:creationId xmlns:p14="http://schemas.microsoft.com/office/powerpoint/2010/main" val="117333183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2_Default">
    <p:spTree>
      <p:nvGrpSpPr>
        <p:cNvPr id="1" name=""/>
        <p:cNvGrpSpPr/>
        <p:nvPr/>
      </p:nvGrpSpPr>
      <p:grpSpPr>
        <a:xfrm>
          <a:off x="0" y="0"/>
          <a:ext cx="0" cy="0"/>
          <a:chOff x="0" y="0"/>
          <a:chExt cx="0" cy="0"/>
        </a:xfrm>
      </p:grpSpPr>
      <p:pic>
        <p:nvPicPr>
          <p:cNvPr id="37" name="image.jpeg" descr="image.jpeg"/>
          <p:cNvPicPr>
            <a:picLocks noChangeAspect="1"/>
          </p:cNvPicPr>
          <p:nvPr/>
        </p:nvPicPr>
        <p:blipFill>
          <a:blip r:embed="rId2"/>
          <a:stretch>
            <a:fillRect/>
          </a:stretch>
        </p:blipFill>
        <p:spPr>
          <a:xfrm>
            <a:off x="0" y="0"/>
            <a:ext cx="9144000" cy="6858000"/>
          </a:xfrm>
          <a:prstGeom prst="rect">
            <a:avLst/>
          </a:prstGeom>
          <a:ln w="12700">
            <a:miter lim="400000"/>
          </a:ln>
        </p:spPr>
      </p:pic>
      <p:pic>
        <p:nvPicPr>
          <p:cNvPr id="38" name="image.pdf" descr="image.pdf"/>
          <p:cNvPicPr>
            <a:picLocks noChangeAspect="1"/>
          </p:cNvPicPr>
          <p:nvPr/>
        </p:nvPicPr>
        <p:blipFill>
          <a:blip r:embed="rId3"/>
          <a:stretch>
            <a:fillRect/>
          </a:stretch>
        </p:blipFill>
        <p:spPr>
          <a:xfrm>
            <a:off x="7586134" y="6032501"/>
            <a:ext cx="1407584" cy="469900"/>
          </a:xfrm>
          <a:prstGeom prst="rect">
            <a:avLst/>
          </a:prstGeom>
          <a:ln w="12700">
            <a:miter lim="400000"/>
          </a:ln>
        </p:spPr>
      </p:pic>
      <p:sp>
        <p:nvSpPr>
          <p:cNvPr id="39" name="Slide Number"/>
          <p:cNvSpPr txBox="1">
            <a:spLocks noGrp="1"/>
          </p:cNvSpPr>
          <p:nvPr>
            <p:ph type="sldNum" sz="quarter" idx="2"/>
          </p:nvPr>
        </p:nvSpPr>
        <p:spPr>
          <a:xfrm>
            <a:off x="27517" y="6689696"/>
            <a:ext cx="202939" cy="200055"/>
          </a:xfrm>
          <a:prstGeom prst="rect">
            <a:avLst/>
          </a:prstGeom>
        </p:spPr>
        <p:txBody>
          <a:bodyPr/>
          <a:lstStyle/>
          <a:p>
            <a:fld id="{FFE3128A-D6F5-3044-BE7B-FF6128B3307E}" type="slidenum">
              <a:rPr lang="en-US" smtClean="0"/>
              <a:t>‹#›</a:t>
            </a:fld>
            <a:endParaRPr lang="en-US"/>
          </a:p>
        </p:txBody>
      </p:sp>
    </p:spTree>
    <p:extLst>
      <p:ext uri="{BB962C8B-B14F-4D97-AF65-F5344CB8AC3E}">
        <p14:creationId xmlns:p14="http://schemas.microsoft.com/office/powerpoint/2010/main" val="134860326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6E096-1C6C-4569-BC47-F93CD06CC6E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3_Default">
    <p:spTree>
      <p:nvGrpSpPr>
        <p:cNvPr id="1" name=""/>
        <p:cNvGrpSpPr/>
        <p:nvPr/>
      </p:nvGrpSpPr>
      <p:grpSpPr>
        <a:xfrm>
          <a:off x="0" y="0"/>
          <a:ext cx="0" cy="0"/>
          <a:chOff x="0" y="0"/>
          <a:chExt cx="0" cy="0"/>
        </a:xfrm>
      </p:grpSpPr>
      <p:pic>
        <p:nvPicPr>
          <p:cNvPr id="46" name="image.jpeg" descr="image.jpeg"/>
          <p:cNvPicPr>
            <a:picLocks noChangeAspect="1"/>
          </p:cNvPicPr>
          <p:nvPr/>
        </p:nvPicPr>
        <p:blipFill>
          <a:blip r:embed="rId2"/>
          <a:stretch>
            <a:fillRect/>
          </a:stretch>
        </p:blipFill>
        <p:spPr>
          <a:xfrm>
            <a:off x="0" y="0"/>
            <a:ext cx="9144000" cy="6858000"/>
          </a:xfrm>
          <a:prstGeom prst="rect">
            <a:avLst/>
          </a:prstGeom>
          <a:ln w="12700">
            <a:miter lim="400000"/>
          </a:ln>
        </p:spPr>
      </p:pic>
      <p:grpSp>
        <p:nvGrpSpPr>
          <p:cNvPr id="52" name="Group"/>
          <p:cNvGrpSpPr/>
          <p:nvPr/>
        </p:nvGrpSpPr>
        <p:grpSpPr>
          <a:xfrm>
            <a:off x="886883" y="1557866"/>
            <a:ext cx="2959101" cy="984252"/>
            <a:chOff x="0" y="0"/>
            <a:chExt cx="2219324" cy="738187"/>
          </a:xfrm>
        </p:grpSpPr>
        <p:sp>
          <p:nvSpPr>
            <p:cNvPr id="47" name="Shape"/>
            <p:cNvSpPr/>
            <p:nvPr/>
          </p:nvSpPr>
          <p:spPr>
            <a:xfrm>
              <a:off x="12463" y="-1"/>
              <a:ext cx="2206862" cy="738189"/>
            </a:xfrm>
            <a:custGeom>
              <a:avLst/>
              <a:gdLst/>
              <a:ahLst/>
              <a:cxnLst>
                <a:cxn ang="0">
                  <a:pos x="wd2" y="hd2"/>
                </a:cxn>
                <a:cxn ang="5400000">
                  <a:pos x="wd2" y="hd2"/>
                </a:cxn>
                <a:cxn ang="10800000">
                  <a:pos x="wd2" y="hd2"/>
                </a:cxn>
                <a:cxn ang="16200000">
                  <a:pos x="wd2" y="hd2"/>
                </a:cxn>
              </a:cxnLst>
              <a:rect l="0" t="0" r="r" b="b"/>
              <a:pathLst>
                <a:path w="21600" h="21600" extrusionOk="0">
                  <a:moveTo>
                    <a:pt x="8863" y="7952"/>
                  </a:moveTo>
                  <a:cubicBezTo>
                    <a:pt x="8809" y="7952"/>
                    <a:pt x="8809" y="8006"/>
                    <a:pt x="8809" y="8221"/>
                  </a:cubicBezTo>
                  <a:cubicBezTo>
                    <a:pt x="8809" y="13164"/>
                    <a:pt x="8809" y="13164"/>
                    <a:pt x="8809" y="13164"/>
                  </a:cubicBezTo>
                  <a:cubicBezTo>
                    <a:pt x="8809" y="13701"/>
                    <a:pt x="8863" y="13863"/>
                    <a:pt x="8989" y="13970"/>
                  </a:cubicBezTo>
                  <a:cubicBezTo>
                    <a:pt x="9080" y="14024"/>
                    <a:pt x="9170" y="14078"/>
                    <a:pt x="9170" y="14293"/>
                  </a:cubicBezTo>
                  <a:cubicBezTo>
                    <a:pt x="9170" y="14507"/>
                    <a:pt x="9152" y="14615"/>
                    <a:pt x="9044" y="14615"/>
                  </a:cubicBezTo>
                  <a:cubicBezTo>
                    <a:pt x="8917" y="14615"/>
                    <a:pt x="8845" y="14507"/>
                    <a:pt x="8485" y="14507"/>
                  </a:cubicBezTo>
                  <a:cubicBezTo>
                    <a:pt x="8125" y="14507"/>
                    <a:pt x="8017" y="14615"/>
                    <a:pt x="7891" y="14615"/>
                  </a:cubicBezTo>
                  <a:cubicBezTo>
                    <a:pt x="7801" y="14615"/>
                    <a:pt x="7764" y="14507"/>
                    <a:pt x="7764" y="14239"/>
                  </a:cubicBezTo>
                  <a:cubicBezTo>
                    <a:pt x="7764" y="14131"/>
                    <a:pt x="7801" y="14024"/>
                    <a:pt x="7873" y="13970"/>
                  </a:cubicBezTo>
                  <a:cubicBezTo>
                    <a:pt x="8125" y="13809"/>
                    <a:pt x="8161" y="13648"/>
                    <a:pt x="8161" y="13057"/>
                  </a:cubicBezTo>
                  <a:cubicBezTo>
                    <a:pt x="8161" y="2848"/>
                    <a:pt x="8161" y="2848"/>
                    <a:pt x="8161" y="2848"/>
                  </a:cubicBezTo>
                  <a:cubicBezTo>
                    <a:pt x="8161" y="2310"/>
                    <a:pt x="8089" y="2203"/>
                    <a:pt x="8017" y="2149"/>
                  </a:cubicBezTo>
                  <a:cubicBezTo>
                    <a:pt x="7837" y="1934"/>
                    <a:pt x="7782" y="2042"/>
                    <a:pt x="7782" y="1773"/>
                  </a:cubicBezTo>
                  <a:cubicBezTo>
                    <a:pt x="7782" y="1612"/>
                    <a:pt x="7819" y="1504"/>
                    <a:pt x="7927" y="1504"/>
                  </a:cubicBezTo>
                  <a:cubicBezTo>
                    <a:pt x="8053" y="1504"/>
                    <a:pt x="8287" y="1612"/>
                    <a:pt x="8485" y="1612"/>
                  </a:cubicBezTo>
                  <a:cubicBezTo>
                    <a:pt x="8701" y="1612"/>
                    <a:pt x="8881" y="1504"/>
                    <a:pt x="9026" y="1504"/>
                  </a:cubicBezTo>
                  <a:cubicBezTo>
                    <a:pt x="9134" y="1504"/>
                    <a:pt x="9170" y="1612"/>
                    <a:pt x="9170" y="1827"/>
                  </a:cubicBezTo>
                  <a:cubicBezTo>
                    <a:pt x="9170" y="2096"/>
                    <a:pt x="9098" y="2096"/>
                    <a:pt x="8971" y="2203"/>
                  </a:cubicBezTo>
                  <a:cubicBezTo>
                    <a:pt x="8881" y="2203"/>
                    <a:pt x="8809" y="2364"/>
                    <a:pt x="8809" y="2740"/>
                  </a:cubicBezTo>
                  <a:cubicBezTo>
                    <a:pt x="8809" y="7039"/>
                    <a:pt x="8809" y="7039"/>
                    <a:pt x="8809" y="7039"/>
                  </a:cubicBezTo>
                  <a:cubicBezTo>
                    <a:pt x="8809" y="7200"/>
                    <a:pt x="8809" y="7307"/>
                    <a:pt x="8863" y="7307"/>
                  </a:cubicBezTo>
                  <a:cubicBezTo>
                    <a:pt x="10106" y="7307"/>
                    <a:pt x="10106" y="7307"/>
                    <a:pt x="10106" y="7307"/>
                  </a:cubicBezTo>
                  <a:cubicBezTo>
                    <a:pt x="10160" y="7307"/>
                    <a:pt x="10160" y="7200"/>
                    <a:pt x="10160" y="6985"/>
                  </a:cubicBezTo>
                  <a:cubicBezTo>
                    <a:pt x="10160" y="2901"/>
                    <a:pt x="10160" y="2901"/>
                    <a:pt x="10160" y="2901"/>
                  </a:cubicBezTo>
                  <a:cubicBezTo>
                    <a:pt x="10160" y="2364"/>
                    <a:pt x="10106" y="2203"/>
                    <a:pt x="9998" y="2149"/>
                  </a:cubicBezTo>
                  <a:cubicBezTo>
                    <a:pt x="9854" y="2042"/>
                    <a:pt x="9782" y="2042"/>
                    <a:pt x="9782" y="1827"/>
                  </a:cubicBezTo>
                  <a:cubicBezTo>
                    <a:pt x="9782" y="1612"/>
                    <a:pt x="9854" y="1504"/>
                    <a:pt x="9944" y="1504"/>
                  </a:cubicBezTo>
                  <a:cubicBezTo>
                    <a:pt x="10088" y="1504"/>
                    <a:pt x="10233" y="1612"/>
                    <a:pt x="10503" y="1612"/>
                  </a:cubicBezTo>
                  <a:cubicBezTo>
                    <a:pt x="10863" y="1612"/>
                    <a:pt x="10953" y="1504"/>
                    <a:pt x="11079" y="1504"/>
                  </a:cubicBezTo>
                  <a:cubicBezTo>
                    <a:pt x="11169" y="1504"/>
                    <a:pt x="11205" y="1612"/>
                    <a:pt x="11205" y="1773"/>
                  </a:cubicBezTo>
                  <a:cubicBezTo>
                    <a:pt x="11205" y="2042"/>
                    <a:pt x="11115" y="2149"/>
                    <a:pt x="10953" y="2203"/>
                  </a:cubicBezTo>
                  <a:cubicBezTo>
                    <a:pt x="10863" y="2203"/>
                    <a:pt x="10809" y="2418"/>
                    <a:pt x="10809" y="2633"/>
                  </a:cubicBezTo>
                  <a:cubicBezTo>
                    <a:pt x="10809" y="13110"/>
                    <a:pt x="10809" y="13110"/>
                    <a:pt x="10809" y="13110"/>
                  </a:cubicBezTo>
                  <a:cubicBezTo>
                    <a:pt x="10809" y="13594"/>
                    <a:pt x="10845" y="13863"/>
                    <a:pt x="10935" y="13970"/>
                  </a:cubicBezTo>
                  <a:cubicBezTo>
                    <a:pt x="11043" y="14131"/>
                    <a:pt x="11187" y="14078"/>
                    <a:pt x="11187" y="14346"/>
                  </a:cubicBezTo>
                  <a:cubicBezTo>
                    <a:pt x="11187" y="14507"/>
                    <a:pt x="11169" y="14615"/>
                    <a:pt x="11043" y="14615"/>
                  </a:cubicBezTo>
                  <a:cubicBezTo>
                    <a:pt x="10935" y="14615"/>
                    <a:pt x="10755" y="14507"/>
                    <a:pt x="10485" y="14507"/>
                  </a:cubicBezTo>
                  <a:cubicBezTo>
                    <a:pt x="10196" y="14507"/>
                    <a:pt x="10088" y="14615"/>
                    <a:pt x="9980" y="14615"/>
                  </a:cubicBezTo>
                  <a:cubicBezTo>
                    <a:pt x="9836" y="14615"/>
                    <a:pt x="9800" y="14507"/>
                    <a:pt x="9800" y="14293"/>
                  </a:cubicBezTo>
                  <a:cubicBezTo>
                    <a:pt x="9800" y="14131"/>
                    <a:pt x="9836" y="14078"/>
                    <a:pt x="9998" y="13970"/>
                  </a:cubicBezTo>
                  <a:cubicBezTo>
                    <a:pt x="10124" y="13863"/>
                    <a:pt x="10160" y="13648"/>
                    <a:pt x="10160" y="13110"/>
                  </a:cubicBezTo>
                  <a:cubicBezTo>
                    <a:pt x="10160" y="8167"/>
                    <a:pt x="10160" y="8167"/>
                    <a:pt x="10160" y="8167"/>
                  </a:cubicBezTo>
                  <a:cubicBezTo>
                    <a:pt x="10160" y="8006"/>
                    <a:pt x="10160" y="7952"/>
                    <a:pt x="10106" y="7952"/>
                  </a:cubicBezTo>
                  <a:lnTo>
                    <a:pt x="8863" y="7952"/>
                  </a:lnTo>
                  <a:close/>
                  <a:moveTo>
                    <a:pt x="11782" y="9510"/>
                  </a:moveTo>
                  <a:cubicBezTo>
                    <a:pt x="11656" y="9510"/>
                    <a:pt x="11620" y="9618"/>
                    <a:pt x="11620" y="9940"/>
                  </a:cubicBezTo>
                  <a:cubicBezTo>
                    <a:pt x="11620" y="12090"/>
                    <a:pt x="11908" y="13755"/>
                    <a:pt x="12394" y="13755"/>
                  </a:cubicBezTo>
                  <a:cubicBezTo>
                    <a:pt x="12719" y="13755"/>
                    <a:pt x="12899" y="13272"/>
                    <a:pt x="12989" y="12573"/>
                  </a:cubicBezTo>
                  <a:cubicBezTo>
                    <a:pt x="13043" y="12197"/>
                    <a:pt x="13061" y="11928"/>
                    <a:pt x="13115" y="11928"/>
                  </a:cubicBezTo>
                  <a:cubicBezTo>
                    <a:pt x="13169" y="11928"/>
                    <a:pt x="13187" y="11982"/>
                    <a:pt x="13187" y="12197"/>
                  </a:cubicBezTo>
                  <a:cubicBezTo>
                    <a:pt x="13187" y="12519"/>
                    <a:pt x="13151" y="12896"/>
                    <a:pt x="13097" y="13272"/>
                  </a:cubicBezTo>
                  <a:cubicBezTo>
                    <a:pt x="12953" y="14131"/>
                    <a:pt x="12629" y="14776"/>
                    <a:pt x="12232" y="14776"/>
                  </a:cubicBezTo>
                  <a:cubicBezTo>
                    <a:pt x="11458" y="14776"/>
                    <a:pt x="10989" y="12788"/>
                    <a:pt x="10989" y="10048"/>
                  </a:cubicBezTo>
                  <a:cubicBezTo>
                    <a:pt x="10989" y="6663"/>
                    <a:pt x="11566" y="4943"/>
                    <a:pt x="12232" y="4943"/>
                  </a:cubicBezTo>
                  <a:cubicBezTo>
                    <a:pt x="12791" y="4943"/>
                    <a:pt x="13187" y="6179"/>
                    <a:pt x="13187" y="8275"/>
                  </a:cubicBezTo>
                  <a:cubicBezTo>
                    <a:pt x="13187" y="9403"/>
                    <a:pt x="13187" y="9510"/>
                    <a:pt x="12989" y="9510"/>
                  </a:cubicBezTo>
                  <a:lnTo>
                    <a:pt x="11782" y="9510"/>
                  </a:lnTo>
                  <a:close/>
                  <a:moveTo>
                    <a:pt x="11620" y="8382"/>
                  </a:moveTo>
                  <a:cubicBezTo>
                    <a:pt x="11620" y="8758"/>
                    <a:pt x="11638" y="8866"/>
                    <a:pt x="11890" y="8866"/>
                  </a:cubicBezTo>
                  <a:cubicBezTo>
                    <a:pt x="12016" y="8866"/>
                    <a:pt x="12124" y="8812"/>
                    <a:pt x="12232" y="8758"/>
                  </a:cubicBezTo>
                  <a:cubicBezTo>
                    <a:pt x="12430" y="8704"/>
                    <a:pt x="12574" y="8543"/>
                    <a:pt x="12611" y="8382"/>
                  </a:cubicBezTo>
                  <a:cubicBezTo>
                    <a:pt x="12665" y="8167"/>
                    <a:pt x="12683" y="7952"/>
                    <a:pt x="12683" y="7469"/>
                  </a:cubicBezTo>
                  <a:cubicBezTo>
                    <a:pt x="12683" y="6287"/>
                    <a:pt x="12502" y="5534"/>
                    <a:pt x="12232" y="5534"/>
                  </a:cubicBezTo>
                  <a:cubicBezTo>
                    <a:pt x="11872" y="5534"/>
                    <a:pt x="11620" y="6878"/>
                    <a:pt x="11620" y="8328"/>
                  </a:cubicBezTo>
                  <a:lnTo>
                    <a:pt x="11620" y="8382"/>
                  </a:lnTo>
                  <a:close/>
                  <a:moveTo>
                    <a:pt x="14844" y="6770"/>
                  </a:moveTo>
                  <a:cubicBezTo>
                    <a:pt x="14844" y="5803"/>
                    <a:pt x="14754" y="5534"/>
                    <a:pt x="14574" y="5534"/>
                  </a:cubicBezTo>
                  <a:cubicBezTo>
                    <a:pt x="14268" y="5534"/>
                    <a:pt x="14106" y="6287"/>
                    <a:pt x="14016" y="7307"/>
                  </a:cubicBezTo>
                  <a:cubicBezTo>
                    <a:pt x="13962" y="7737"/>
                    <a:pt x="13890" y="8113"/>
                    <a:pt x="13781" y="8328"/>
                  </a:cubicBezTo>
                  <a:cubicBezTo>
                    <a:pt x="13709" y="8490"/>
                    <a:pt x="13619" y="8597"/>
                    <a:pt x="13511" y="8597"/>
                  </a:cubicBezTo>
                  <a:cubicBezTo>
                    <a:pt x="13367" y="8597"/>
                    <a:pt x="13313" y="8436"/>
                    <a:pt x="13313" y="8060"/>
                  </a:cubicBezTo>
                  <a:cubicBezTo>
                    <a:pt x="13313" y="6824"/>
                    <a:pt x="13908" y="4943"/>
                    <a:pt x="14736" y="4943"/>
                  </a:cubicBezTo>
                  <a:cubicBezTo>
                    <a:pt x="15007" y="4943"/>
                    <a:pt x="15169" y="5051"/>
                    <a:pt x="15277" y="5319"/>
                  </a:cubicBezTo>
                  <a:cubicBezTo>
                    <a:pt x="15385" y="5534"/>
                    <a:pt x="15439" y="5964"/>
                    <a:pt x="15439" y="6501"/>
                  </a:cubicBezTo>
                  <a:cubicBezTo>
                    <a:pt x="15439" y="12734"/>
                    <a:pt x="15439" y="12734"/>
                    <a:pt x="15439" y="12734"/>
                  </a:cubicBezTo>
                  <a:cubicBezTo>
                    <a:pt x="15439" y="13218"/>
                    <a:pt x="15493" y="13433"/>
                    <a:pt x="15601" y="13433"/>
                  </a:cubicBezTo>
                  <a:cubicBezTo>
                    <a:pt x="15727" y="13433"/>
                    <a:pt x="15781" y="13272"/>
                    <a:pt x="15817" y="13057"/>
                  </a:cubicBezTo>
                  <a:cubicBezTo>
                    <a:pt x="15853" y="12842"/>
                    <a:pt x="15871" y="12627"/>
                    <a:pt x="15907" y="12627"/>
                  </a:cubicBezTo>
                  <a:cubicBezTo>
                    <a:pt x="15961" y="12627"/>
                    <a:pt x="15961" y="12734"/>
                    <a:pt x="15961" y="13003"/>
                  </a:cubicBezTo>
                  <a:cubicBezTo>
                    <a:pt x="15961" y="13433"/>
                    <a:pt x="15781" y="14722"/>
                    <a:pt x="15349" y="14722"/>
                  </a:cubicBezTo>
                  <a:cubicBezTo>
                    <a:pt x="15061" y="14722"/>
                    <a:pt x="14988" y="14024"/>
                    <a:pt x="14934" y="13594"/>
                  </a:cubicBezTo>
                  <a:cubicBezTo>
                    <a:pt x="14916" y="13433"/>
                    <a:pt x="14898" y="13325"/>
                    <a:pt x="14862" y="13325"/>
                  </a:cubicBezTo>
                  <a:cubicBezTo>
                    <a:pt x="14808" y="13325"/>
                    <a:pt x="14700" y="13701"/>
                    <a:pt x="14538" y="14078"/>
                  </a:cubicBezTo>
                  <a:cubicBezTo>
                    <a:pt x="14376" y="14454"/>
                    <a:pt x="14178" y="14776"/>
                    <a:pt x="13890" y="14776"/>
                  </a:cubicBezTo>
                  <a:cubicBezTo>
                    <a:pt x="13583" y="14776"/>
                    <a:pt x="13349" y="14131"/>
                    <a:pt x="13349" y="12896"/>
                  </a:cubicBezTo>
                  <a:cubicBezTo>
                    <a:pt x="13349" y="11875"/>
                    <a:pt x="13529" y="11176"/>
                    <a:pt x="14106" y="10048"/>
                  </a:cubicBezTo>
                  <a:cubicBezTo>
                    <a:pt x="14340" y="9564"/>
                    <a:pt x="14502" y="9296"/>
                    <a:pt x="14610" y="9027"/>
                  </a:cubicBezTo>
                  <a:cubicBezTo>
                    <a:pt x="14790" y="8704"/>
                    <a:pt x="14844" y="8490"/>
                    <a:pt x="14844" y="8060"/>
                  </a:cubicBezTo>
                  <a:lnTo>
                    <a:pt x="14844" y="6770"/>
                  </a:lnTo>
                  <a:close/>
                  <a:moveTo>
                    <a:pt x="13944" y="12573"/>
                  </a:moveTo>
                  <a:cubicBezTo>
                    <a:pt x="13944" y="13325"/>
                    <a:pt x="14088" y="13755"/>
                    <a:pt x="14268" y="13755"/>
                  </a:cubicBezTo>
                  <a:cubicBezTo>
                    <a:pt x="14412" y="13755"/>
                    <a:pt x="14538" y="13487"/>
                    <a:pt x="14682" y="13110"/>
                  </a:cubicBezTo>
                  <a:cubicBezTo>
                    <a:pt x="14808" y="12734"/>
                    <a:pt x="14844" y="12466"/>
                    <a:pt x="14844" y="11982"/>
                  </a:cubicBezTo>
                  <a:cubicBezTo>
                    <a:pt x="14844" y="9672"/>
                    <a:pt x="14844" y="9672"/>
                    <a:pt x="14844" y="9672"/>
                  </a:cubicBezTo>
                  <a:cubicBezTo>
                    <a:pt x="14844" y="9457"/>
                    <a:pt x="14826" y="9403"/>
                    <a:pt x="14808" y="9403"/>
                  </a:cubicBezTo>
                  <a:cubicBezTo>
                    <a:pt x="14772" y="9403"/>
                    <a:pt x="14736" y="9403"/>
                    <a:pt x="14646" y="9618"/>
                  </a:cubicBezTo>
                  <a:cubicBezTo>
                    <a:pt x="14502" y="9940"/>
                    <a:pt x="14358" y="10263"/>
                    <a:pt x="14250" y="10639"/>
                  </a:cubicBezTo>
                  <a:cubicBezTo>
                    <a:pt x="14070" y="11230"/>
                    <a:pt x="13944" y="11821"/>
                    <a:pt x="13944" y="12573"/>
                  </a:cubicBezTo>
                  <a:close/>
                  <a:moveTo>
                    <a:pt x="16195" y="2042"/>
                  </a:moveTo>
                  <a:cubicBezTo>
                    <a:pt x="16195" y="1612"/>
                    <a:pt x="16159" y="1504"/>
                    <a:pt x="15997" y="1451"/>
                  </a:cubicBezTo>
                  <a:cubicBezTo>
                    <a:pt x="15871" y="1343"/>
                    <a:pt x="15853" y="1343"/>
                    <a:pt x="15853" y="1128"/>
                  </a:cubicBezTo>
                  <a:cubicBezTo>
                    <a:pt x="15853" y="967"/>
                    <a:pt x="15871" y="913"/>
                    <a:pt x="15961" y="806"/>
                  </a:cubicBezTo>
                  <a:cubicBezTo>
                    <a:pt x="16250" y="537"/>
                    <a:pt x="16430" y="376"/>
                    <a:pt x="16556" y="161"/>
                  </a:cubicBezTo>
                  <a:cubicBezTo>
                    <a:pt x="16646" y="54"/>
                    <a:pt x="16682" y="0"/>
                    <a:pt x="16718" y="0"/>
                  </a:cubicBezTo>
                  <a:cubicBezTo>
                    <a:pt x="16772" y="0"/>
                    <a:pt x="16772" y="107"/>
                    <a:pt x="16772" y="376"/>
                  </a:cubicBezTo>
                  <a:cubicBezTo>
                    <a:pt x="16772" y="13325"/>
                    <a:pt x="16772" y="13325"/>
                    <a:pt x="16772" y="13325"/>
                  </a:cubicBezTo>
                  <a:cubicBezTo>
                    <a:pt x="16772" y="13809"/>
                    <a:pt x="16844" y="13863"/>
                    <a:pt x="17060" y="14024"/>
                  </a:cubicBezTo>
                  <a:cubicBezTo>
                    <a:pt x="17132" y="14078"/>
                    <a:pt x="17186" y="14131"/>
                    <a:pt x="17186" y="14346"/>
                  </a:cubicBezTo>
                  <a:cubicBezTo>
                    <a:pt x="17186" y="14507"/>
                    <a:pt x="17150" y="14615"/>
                    <a:pt x="17096" y="14615"/>
                  </a:cubicBezTo>
                  <a:cubicBezTo>
                    <a:pt x="17024" y="14615"/>
                    <a:pt x="16952" y="14507"/>
                    <a:pt x="16484" y="14507"/>
                  </a:cubicBezTo>
                  <a:cubicBezTo>
                    <a:pt x="16069" y="14507"/>
                    <a:pt x="15997" y="14615"/>
                    <a:pt x="15907" y="14615"/>
                  </a:cubicBezTo>
                  <a:cubicBezTo>
                    <a:pt x="15871" y="14615"/>
                    <a:pt x="15799" y="14561"/>
                    <a:pt x="15799" y="14346"/>
                  </a:cubicBezTo>
                  <a:cubicBezTo>
                    <a:pt x="15799" y="14185"/>
                    <a:pt x="15871" y="14078"/>
                    <a:pt x="15925" y="14024"/>
                  </a:cubicBezTo>
                  <a:cubicBezTo>
                    <a:pt x="16159" y="13916"/>
                    <a:pt x="16195" y="13701"/>
                    <a:pt x="16195" y="13164"/>
                  </a:cubicBezTo>
                  <a:lnTo>
                    <a:pt x="16195" y="2042"/>
                  </a:lnTo>
                  <a:close/>
                  <a:moveTo>
                    <a:pt x="17907" y="12734"/>
                  </a:moveTo>
                  <a:cubicBezTo>
                    <a:pt x="17907" y="13540"/>
                    <a:pt x="17997" y="13701"/>
                    <a:pt x="18123" y="13701"/>
                  </a:cubicBezTo>
                  <a:cubicBezTo>
                    <a:pt x="18249" y="13701"/>
                    <a:pt x="18321" y="13379"/>
                    <a:pt x="18375" y="13110"/>
                  </a:cubicBezTo>
                  <a:cubicBezTo>
                    <a:pt x="18447" y="12842"/>
                    <a:pt x="18465" y="12573"/>
                    <a:pt x="18537" y="12573"/>
                  </a:cubicBezTo>
                  <a:cubicBezTo>
                    <a:pt x="18573" y="12573"/>
                    <a:pt x="18610" y="12627"/>
                    <a:pt x="18610" y="12788"/>
                  </a:cubicBezTo>
                  <a:cubicBezTo>
                    <a:pt x="18610" y="13057"/>
                    <a:pt x="18465" y="14776"/>
                    <a:pt x="17907" y="14776"/>
                  </a:cubicBezTo>
                  <a:cubicBezTo>
                    <a:pt x="17727" y="14776"/>
                    <a:pt x="17583" y="14615"/>
                    <a:pt x="17493" y="14293"/>
                  </a:cubicBezTo>
                  <a:cubicBezTo>
                    <a:pt x="17384" y="14024"/>
                    <a:pt x="17330" y="13540"/>
                    <a:pt x="17330" y="12842"/>
                  </a:cubicBezTo>
                  <a:cubicBezTo>
                    <a:pt x="17330" y="6233"/>
                    <a:pt x="17330" y="6233"/>
                    <a:pt x="17330" y="6233"/>
                  </a:cubicBezTo>
                  <a:cubicBezTo>
                    <a:pt x="17330" y="6072"/>
                    <a:pt x="17294" y="5964"/>
                    <a:pt x="17258" y="5910"/>
                  </a:cubicBezTo>
                  <a:cubicBezTo>
                    <a:pt x="17222" y="5910"/>
                    <a:pt x="17150" y="5910"/>
                    <a:pt x="17096" y="5910"/>
                  </a:cubicBezTo>
                  <a:cubicBezTo>
                    <a:pt x="17042" y="5857"/>
                    <a:pt x="16988" y="5857"/>
                    <a:pt x="16988" y="5642"/>
                  </a:cubicBezTo>
                  <a:cubicBezTo>
                    <a:pt x="16988" y="5534"/>
                    <a:pt x="17024" y="5373"/>
                    <a:pt x="17114" y="5104"/>
                  </a:cubicBezTo>
                  <a:cubicBezTo>
                    <a:pt x="17312" y="4567"/>
                    <a:pt x="17475" y="4030"/>
                    <a:pt x="17709" y="2794"/>
                  </a:cubicBezTo>
                  <a:cubicBezTo>
                    <a:pt x="17781" y="2418"/>
                    <a:pt x="17799" y="2310"/>
                    <a:pt x="17853" y="2310"/>
                  </a:cubicBezTo>
                  <a:cubicBezTo>
                    <a:pt x="17889" y="2310"/>
                    <a:pt x="17907" y="2310"/>
                    <a:pt x="17907" y="2740"/>
                  </a:cubicBezTo>
                  <a:cubicBezTo>
                    <a:pt x="17907" y="4728"/>
                    <a:pt x="17907" y="4728"/>
                    <a:pt x="17907" y="4728"/>
                  </a:cubicBezTo>
                  <a:cubicBezTo>
                    <a:pt x="17907" y="5051"/>
                    <a:pt x="17943" y="5212"/>
                    <a:pt x="18051" y="5212"/>
                  </a:cubicBezTo>
                  <a:cubicBezTo>
                    <a:pt x="18357" y="5212"/>
                    <a:pt x="18357" y="5212"/>
                    <a:pt x="18357" y="5212"/>
                  </a:cubicBezTo>
                  <a:cubicBezTo>
                    <a:pt x="18483" y="5212"/>
                    <a:pt x="18519" y="5266"/>
                    <a:pt x="18519" y="5534"/>
                  </a:cubicBezTo>
                  <a:cubicBezTo>
                    <a:pt x="18519" y="5857"/>
                    <a:pt x="18483" y="5964"/>
                    <a:pt x="18357" y="5964"/>
                  </a:cubicBezTo>
                  <a:cubicBezTo>
                    <a:pt x="18033" y="5964"/>
                    <a:pt x="18033" y="5964"/>
                    <a:pt x="18033" y="5964"/>
                  </a:cubicBezTo>
                  <a:cubicBezTo>
                    <a:pt x="17943" y="5964"/>
                    <a:pt x="17907" y="6072"/>
                    <a:pt x="17907" y="6394"/>
                  </a:cubicBezTo>
                  <a:lnTo>
                    <a:pt x="17907" y="12734"/>
                  </a:lnTo>
                  <a:close/>
                  <a:moveTo>
                    <a:pt x="18916" y="2042"/>
                  </a:moveTo>
                  <a:cubicBezTo>
                    <a:pt x="18916" y="1612"/>
                    <a:pt x="18880" y="1504"/>
                    <a:pt x="18718" y="1451"/>
                  </a:cubicBezTo>
                  <a:cubicBezTo>
                    <a:pt x="18591" y="1343"/>
                    <a:pt x="18555" y="1343"/>
                    <a:pt x="18555" y="1128"/>
                  </a:cubicBezTo>
                  <a:cubicBezTo>
                    <a:pt x="18555" y="913"/>
                    <a:pt x="18610" y="913"/>
                    <a:pt x="18754" y="806"/>
                  </a:cubicBezTo>
                  <a:cubicBezTo>
                    <a:pt x="19042" y="484"/>
                    <a:pt x="19186" y="269"/>
                    <a:pt x="19294" y="161"/>
                  </a:cubicBezTo>
                  <a:cubicBezTo>
                    <a:pt x="19384" y="54"/>
                    <a:pt x="19402" y="0"/>
                    <a:pt x="19456" y="0"/>
                  </a:cubicBezTo>
                  <a:cubicBezTo>
                    <a:pt x="19474" y="0"/>
                    <a:pt x="19492" y="54"/>
                    <a:pt x="19492" y="376"/>
                  </a:cubicBezTo>
                  <a:cubicBezTo>
                    <a:pt x="19492" y="6233"/>
                    <a:pt x="19492" y="6233"/>
                    <a:pt x="19492" y="6233"/>
                  </a:cubicBezTo>
                  <a:cubicBezTo>
                    <a:pt x="19492" y="6340"/>
                    <a:pt x="19510" y="6394"/>
                    <a:pt x="19528" y="6394"/>
                  </a:cubicBezTo>
                  <a:cubicBezTo>
                    <a:pt x="19564" y="6394"/>
                    <a:pt x="19582" y="6340"/>
                    <a:pt x="19618" y="6287"/>
                  </a:cubicBezTo>
                  <a:cubicBezTo>
                    <a:pt x="19762" y="5857"/>
                    <a:pt x="20033" y="5051"/>
                    <a:pt x="20429" y="5051"/>
                  </a:cubicBezTo>
                  <a:cubicBezTo>
                    <a:pt x="20861" y="5051"/>
                    <a:pt x="21204" y="5910"/>
                    <a:pt x="21222" y="7522"/>
                  </a:cubicBezTo>
                  <a:cubicBezTo>
                    <a:pt x="21222" y="13164"/>
                    <a:pt x="21222" y="13164"/>
                    <a:pt x="21222" y="13164"/>
                  </a:cubicBezTo>
                  <a:cubicBezTo>
                    <a:pt x="21222" y="13809"/>
                    <a:pt x="21312" y="14024"/>
                    <a:pt x="21438" y="14078"/>
                  </a:cubicBezTo>
                  <a:cubicBezTo>
                    <a:pt x="21564" y="14131"/>
                    <a:pt x="21600" y="14185"/>
                    <a:pt x="21600" y="14346"/>
                  </a:cubicBezTo>
                  <a:cubicBezTo>
                    <a:pt x="21600" y="14561"/>
                    <a:pt x="21546" y="14615"/>
                    <a:pt x="21492" y="14615"/>
                  </a:cubicBezTo>
                  <a:cubicBezTo>
                    <a:pt x="21456" y="14615"/>
                    <a:pt x="21276" y="14507"/>
                    <a:pt x="20951" y="14507"/>
                  </a:cubicBezTo>
                  <a:cubicBezTo>
                    <a:pt x="20591" y="14507"/>
                    <a:pt x="20501" y="14615"/>
                    <a:pt x="20429" y="14615"/>
                  </a:cubicBezTo>
                  <a:cubicBezTo>
                    <a:pt x="20357" y="14615"/>
                    <a:pt x="20303" y="14561"/>
                    <a:pt x="20303" y="14346"/>
                  </a:cubicBezTo>
                  <a:cubicBezTo>
                    <a:pt x="20303" y="14185"/>
                    <a:pt x="20357" y="14131"/>
                    <a:pt x="20411" y="14078"/>
                  </a:cubicBezTo>
                  <a:cubicBezTo>
                    <a:pt x="20573" y="13970"/>
                    <a:pt x="20645" y="13863"/>
                    <a:pt x="20645" y="13379"/>
                  </a:cubicBezTo>
                  <a:cubicBezTo>
                    <a:pt x="20645" y="7737"/>
                    <a:pt x="20645" y="7737"/>
                    <a:pt x="20645" y="7737"/>
                  </a:cubicBezTo>
                  <a:cubicBezTo>
                    <a:pt x="20645" y="7254"/>
                    <a:pt x="20609" y="6878"/>
                    <a:pt x="20537" y="6609"/>
                  </a:cubicBezTo>
                  <a:cubicBezTo>
                    <a:pt x="20447" y="6287"/>
                    <a:pt x="20303" y="6125"/>
                    <a:pt x="20141" y="6125"/>
                  </a:cubicBezTo>
                  <a:cubicBezTo>
                    <a:pt x="19979" y="6125"/>
                    <a:pt x="19817" y="6340"/>
                    <a:pt x="19690" y="6609"/>
                  </a:cubicBezTo>
                  <a:cubicBezTo>
                    <a:pt x="19564" y="6931"/>
                    <a:pt x="19492" y="7361"/>
                    <a:pt x="19492" y="7791"/>
                  </a:cubicBezTo>
                  <a:cubicBezTo>
                    <a:pt x="19492" y="13272"/>
                    <a:pt x="19492" y="13272"/>
                    <a:pt x="19492" y="13272"/>
                  </a:cubicBezTo>
                  <a:cubicBezTo>
                    <a:pt x="19492" y="13755"/>
                    <a:pt x="19564" y="13970"/>
                    <a:pt x="19762" y="14078"/>
                  </a:cubicBezTo>
                  <a:cubicBezTo>
                    <a:pt x="19871" y="14131"/>
                    <a:pt x="19889" y="14239"/>
                    <a:pt x="19889" y="14346"/>
                  </a:cubicBezTo>
                  <a:cubicBezTo>
                    <a:pt x="19889" y="14561"/>
                    <a:pt x="19835" y="14615"/>
                    <a:pt x="19780" y="14615"/>
                  </a:cubicBezTo>
                  <a:cubicBezTo>
                    <a:pt x="19726" y="14615"/>
                    <a:pt x="19654" y="14507"/>
                    <a:pt x="19186" y="14507"/>
                  </a:cubicBezTo>
                  <a:cubicBezTo>
                    <a:pt x="18826" y="14507"/>
                    <a:pt x="18754" y="14615"/>
                    <a:pt x="18646" y="14615"/>
                  </a:cubicBezTo>
                  <a:cubicBezTo>
                    <a:pt x="18591" y="14615"/>
                    <a:pt x="18555" y="14507"/>
                    <a:pt x="18555" y="14346"/>
                  </a:cubicBezTo>
                  <a:cubicBezTo>
                    <a:pt x="18555" y="14185"/>
                    <a:pt x="18591" y="14078"/>
                    <a:pt x="18664" y="14024"/>
                  </a:cubicBezTo>
                  <a:cubicBezTo>
                    <a:pt x="18862" y="13970"/>
                    <a:pt x="18916" y="13755"/>
                    <a:pt x="18916" y="13003"/>
                  </a:cubicBezTo>
                  <a:lnTo>
                    <a:pt x="18916" y="2042"/>
                  </a:lnTo>
                  <a:close/>
                  <a:moveTo>
                    <a:pt x="0" y="18645"/>
                  </a:moveTo>
                  <a:cubicBezTo>
                    <a:pt x="234" y="18645"/>
                    <a:pt x="234" y="18645"/>
                    <a:pt x="234" y="18645"/>
                  </a:cubicBezTo>
                  <a:cubicBezTo>
                    <a:pt x="234" y="20633"/>
                    <a:pt x="234" y="20633"/>
                    <a:pt x="234" y="20633"/>
                  </a:cubicBezTo>
                  <a:cubicBezTo>
                    <a:pt x="234" y="20901"/>
                    <a:pt x="270" y="21063"/>
                    <a:pt x="360" y="21063"/>
                  </a:cubicBezTo>
                  <a:cubicBezTo>
                    <a:pt x="450" y="21063"/>
                    <a:pt x="486" y="20901"/>
                    <a:pt x="486" y="20633"/>
                  </a:cubicBezTo>
                  <a:cubicBezTo>
                    <a:pt x="486" y="18645"/>
                    <a:pt x="486" y="18645"/>
                    <a:pt x="486" y="18645"/>
                  </a:cubicBezTo>
                  <a:cubicBezTo>
                    <a:pt x="721" y="18645"/>
                    <a:pt x="721" y="18645"/>
                    <a:pt x="721" y="18645"/>
                  </a:cubicBezTo>
                  <a:cubicBezTo>
                    <a:pt x="721" y="20525"/>
                    <a:pt x="721" y="20525"/>
                    <a:pt x="721" y="20525"/>
                  </a:cubicBezTo>
                  <a:cubicBezTo>
                    <a:pt x="721" y="21224"/>
                    <a:pt x="576" y="21600"/>
                    <a:pt x="360" y="21600"/>
                  </a:cubicBezTo>
                  <a:cubicBezTo>
                    <a:pt x="144" y="21600"/>
                    <a:pt x="0" y="21224"/>
                    <a:pt x="0" y="20525"/>
                  </a:cubicBezTo>
                  <a:lnTo>
                    <a:pt x="0" y="18645"/>
                  </a:lnTo>
                  <a:close/>
                  <a:moveTo>
                    <a:pt x="793" y="18645"/>
                  </a:moveTo>
                  <a:cubicBezTo>
                    <a:pt x="1063" y="18645"/>
                    <a:pt x="1063" y="18645"/>
                    <a:pt x="1063" y="18645"/>
                  </a:cubicBezTo>
                  <a:cubicBezTo>
                    <a:pt x="1351" y="20687"/>
                    <a:pt x="1351" y="20687"/>
                    <a:pt x="1351" y="20687"/>
                  </a:cubicBezTo>
                  <a:cubicBezTo>
                    <a:pt x="1351" y="20687"/>
                    <a:pt x="1351" y="20687"/>
                    <a:pt x="1351" y="20687"/>
                  </a:cubicBezTo>
                  <a:cubicBezTo>
                    <a:pt x="1351" y="18645"/>
                    <a:pt x="1351" y="18645"/>
                    <a:pt x="1351" y="18645"/>
                  </a:cubicBezTo>
                  <a:cubicBezTo>
                    <a:pt x="1549" y="18645"/>
                    <a:pt x="1549" y="18645"/>
                    <a:pt x="1549" y="18645"/>
                  </a:cubicBezTo>
                  <a:cubicBezTo>
                    <a:pt x="1549" y="21546"/>
                    <a:pt x="1549" y="21546"/>
                    <a:pt x="1549" y="21546"/>
                  </a:cubicBezTo>
                  <a:cubicBezTo>
                    <a:pt x="1279" y="21546"/>
                    <a:pt x="1279" y="21546"/>
                    <a:pt x="1279" y="21546"/>
                  </a:cubicBezTo>
                  <a:cubicBezTo>
                    <a:pt x="1009" y="19451"/>
                    <a:pt x="1009" y="19451"/>
                    <a:pt x="1009" y="19451"/>
                  </a:cubicBezTo>
                  <a:cubicBezTo>
                    <a:pt x="991" y="19451"/>
                    <a:pt x="991" y="19451"/>
                    <a:pt x="991" y="19451"/>
                  </a:cubicBezTo>
                  <a:cubicBezTo>
                    <a:pt x="991" y="21546"/>
                    <a:pt x="991" y="21546"/>
                    <a:pt x="991" y="21546"/>
                  </a:cubicBezTo>
                  <a:cubicBezTo>
                    <a:pt x="793" y="21546"/>
                    <a:pt x="793" y="21546"/>
                    <a:pt x="793" y="21546"/>
                  </a:cubicBezTo>
                  <a:lnTo>
                    <a:pt x="793" y="18645"/>
                  </a:lnTo>
                  <a:close/>
                  <a:moveTo>
                    <a:pt x="1639" y="18645"/>
                  </a:moveTo>
                  <a:cubicBezTo>
                    <a:pt x="1874" y="18645"/>
                    <a:pt x="1874" y="18645"/>
                    <a:pt x="1874" y="18645"/>
                  </a:cubicBezTo>
                  <a:cubicBezTo>
                    <a:pt x="1874" y="21546"/>
                    <a:pt x="1874" y="21546"/>
                    <a:pt x="1874" y="21546"/>
                  </a:cubicBezTo>
                  <a:cubicBezTo>
                    <a:pt x="1639" y="21546"/>
                    <a:pt x="1639" y="21546"/>
                    <a:pt x="1639" y="21546"/>
                  </a:cubicBezTo>
                  <a:lnTo>
                    <a:pt x="1639" y="18645"/>
                  </a:lnTo>
                  <a:close/>
                  <a:moveTo>
                    <a:pt x="1910" y="18645"/>
                  </a:moveTo>
                  <a:cubicBezTo>
                    <a:pt x="2144" y="18645"/>
                    <a:pt x="2144" y="18645"/>
                    <a:pt x="2144" y="18645"/>
                  </a:cubicBezTo>
                  <a:cubicBezTo>
                    <a:pt x="2324" y="20794"/>
                    <a:pt x="2324" y="20794"/>
                    <a:pt x="2324" y="20794"/>
                  </a:cubicBezTo>
                  <a:cubicBezTo>
                    <a:pt x="2324" y="20794"/>
                    <a:pt x="2324" y="20794"/>
                    <a:pt x="2324" y="20794"/>
                  </a:cubicBezTo>
                  <a:cubicBezTo>
                    <a:pt x="2504" y="18645"/>
                    <a:pt x="2504" y="18645"/>
                    <a:pt x="2504" y="18645"/>
                  </a:cubicBezTo>
                  <a:cubicBezTo>
                    <a:pt x="2738" y="18645"/>
                    <a:pt x="2738" y="18645"/>
                    <a:pt x="2738" y="18645"/>
                  </a:cubicBezTo>
                  <a:cubicBezTo>
                    <a:pt x="2450" y="21546"/>
                    <a:pt x="2450" y="21546"/>
                    <a:pt x="2450" y="21546"/>
                  </a:cubicBezTo>
                  <a:cubicBezTo>
                    <a:pt x="2198" y="21546"/>
                    <a:pt x="2198" y="21546"/>
                    <a:pt x="2198" y="21546"/>
                  </a:cubicBezTo>
                  <a:lnTo>
                    <a:pt x="1910" y="18645"/>
                  </a:lnTo>
                  <a:close/>
                  <a:moveTo>
                    <a:pt x="2774" y="18645"/>
                  </a:moveTo>
                  <a:cubicBezTo>
                    <a:pt x="3333" y="18645"/>
                    <a:pt x="3333" y="18645"/>
                    <a:pt x="3333" y="18645"/>
                  </a:cubicBezTo>
                  <a:cubicBezTo>
                    <a:pt x="3333" y="19128"/>
                    <a:pt x="3333" y="19128"/>
                    <a:pt x="3333" y="19128"/>
                  </a:cubicBezTo>
                  <a:cubicBezTo>
                    <a:pt x="2990" y="19128"/>
                    <a:pt x="2990" y="19128"/>
                    <a:pt x="2990" y="19128"/>
                  </a:cubicBezTo>
                  <a:cubicBezTo>
                    <a:pt x="2990" y="19827"/>
                    <a:pt x="2990" y="19827"/>
                    <a:pt x="2990" y="19827"/>
                  </a:cubicBezTo>
                  <a:cubicBezTo>
                    <a:pt x="3333" y="19827"/>
                    <a:pt x="3333" y="19827"/>
                    <a:pt x="3333" y="19827"/>
                  </a:cubicBezTo>
                  <a:cubicBezTo>
                    <a:pt x="3333" y="20310"/>
                    <a:pt x="3333" y="20310"/>
                    <a:pt x="3333" y="20310"/>
                  </a:cubicBezTo>
                  <a:cubicBezTo>
                    <a:pt x="2990" y="20310"/>
                    <a:pt x="2990" y="20310"/>
                    <a:pt x="2990" y="20310"/>
                  </a:cubicBezTo>
                  <a:cubicBezTo>
                    <a:pt x="2990" y="21063"/>
                    <a:pt x="2990" y="21063"/>
                    <a:pt x="2990" y="21063"/>
                  </a:cubicBezTo>
                  <a:cubicBezTo>
                    <a:pt x="3351" y="21063"/>
                    <a:pt x="3351" y="21063"/>
                    <a:pt x="3351" y="21063"/>
                  </a:cubicBezTo>
                  <a:cubicBezTo>
                    <a:pt x="3351" y="21546"/>
                    <a:pt x="3351" y="21546"/>
                    <a:pt x="3351" y="21546"/>
                  </a:cubicBezTo>
                  <a:cubicBezTo>
                    <a:pt x="2774" y="21546"/>
                    <a:pt x="2774" y="21546"/>
                    <a:pt x="2774" y="21546"/>
                  </a:cubicBezTo>
                  <a:lnTo>
                    <a:pt x="2774" y="18645"/>
                  </a:lnTo>
                  <a:close/>
                  <a:moveTo>
                    <a:pt x="3405" y="18645"/>
                  </a:moveTo>
                  <a:cubicBezTo>
                    <a:pt x="3765" y="18645"/>
                    <a:pt x="3765" y="18645"/>
                    <a:pt x="3765" y="18645"/>
                  </a:cubicBezTo>
                  <a:cubicBezTo>
                    <a:pt x="3927" y="18645"/>
                    <a:pt x="4071" y="18860"/>
                    <a:pt x="4071" y="19397"/>
                  </a:cubicBezTo>
                  <a:cubicBezTo>
                    <a:pt x="4071" y="19504"/>
                    <a:pt x="4053" y="19988"/>
                    <a:pt x="3873" y="20096"/>
                  </a:cubicBezTo>
                  <a:cubicBezTo>
                    <a:pt x="3873" y="20096"/>
                    <a:pt x="3873" y="20096"/>
                    <a:pt x="3873" y="20096"/>
                  </a:cubicBezTo>
                  <a:cubicBezTo>
                    <a:pt x="3945" y="20149"/>
                    <a:pt x="3963" y="20257"/>
                    <a:pt x="3999" y="20579"/>
                  </a:cubicBezTo>
                  <a:cubicBezTo>
                    <a:pt x="4107" y="21546"/>
                    <a:pt x="4107" y="21546"/>
                    <a:pt x="4107" y="21546"/>
                  </a:cubicBezTo>
                  <a:cubicBezTo>
                    <a:pt x="3873" y="21546"/>
                    <a:pt x="3873" y="21546"/>
                    <a:pt x="3873" y="21546"/>
                  </a:cubicBezTo>
                  <a:cubicBezTo>
                    <a:pt x="3783" y="20794"/>
                    <a:pt x="3783" y="20794"/>
                    <a:pt x="3783" y="20794"/>
                  </a:cubicBezTo>
                  <a:cubicBezTo>
                    <a:pt x="3747" y="20364"/>
                    <a:pt x="3729" y="20364"/>
                    <a:pt x="3639" y="20364"/>
                  </a:cubicBezTo>
                  <a:cubicBezTo>
                    <a:pt x="3639" y="21546"/>
                    <a:pt x="3639" y="21546"/>
                    <a:pt x="3639" y="21546"/>
                  </a:cubicBezTo>
                  <a:cubicBezTo>
                    <a:pt x="3405" y="21546"/>
                    <a:pt x="3405" y="21546"/>
                    <a:pt x="3405" y="21546"/>
                  </a:cubicBezTo>
                  <a:lnTo>
                    <a:pt x="3405" y="18645"/>
                  </a:lnTo>
                  <a:close/>
                  <a:moveTo>
                    <a:pt x="3621" y="19881"/>
                  </a:moveTo>
                  <a:cubicBezTo>
                    <a:pt x="3693" y="19881"/>
                    <a:pt x="3693" y="19881"/>
                    <a:pt x="3693" y="19881"/>
                  </a:cubicBezTo>
                  <a:cubicBezTo>
                    <a:pt x="3783" y="19881"/>
                    <a:pt x="3837" y="19719"/>
                    <a:pt x="3837" y="19504"/>
                  </a:cubicBezTo>
                  <a:cubicBezTo>
                    <a:pt x="3837" y="19397"/>
                    <a:pt x="3819" y="19128"/>
                    <a:pt x="3693" y="19128"/>
                  </a:cubicBezTo>
                  <a:cubicBezTo>
                    <a:pt x="3621" y="19128"/>
                    <a:pt x="3621" y="19128"/>
                    <a:pt x="3621" y="19128"/>
                  </a:cubicBezTo>
                  <a:lnTo>
                    <a:pt x="3621" y="19881"/>
                  </a:lnTo>
                  <a:close/>
                  <a:moveTo>
                    <a:pt x="4666" y="19236"/>
                  </a:moveTo>
                  <a:cubicBezTo>
                    <a:pt x="4612" y="19128"/>
                    <a:pt x="4540" y="19075"/>
                    <a:pt x="4486" y="19075"/>
                  </a:cubicBezTo>
                  <a:cubicBezTo>
                    <a:pt x="4414" y="19075"/>
                    <a:pt x="4342" y="19182"/>
                    <a:pt x="4342" y="19397"/>
                  </a:cubicBezTo>
                  <a:cubicBezTo>
                    <a:pt x="4342" y="19934"/>
                    <a:pt x="4738" y="19666"/>
                    <a:pt x="4738" y="20740"/>
                  </a:cubicBezTo>
                  <a:cubicBezTo>
                    <a:pt x="4738" y="21278"/>
                    <a:pt x="4594" y="21600"/>
                    <a:pt x="4396" y="21600"/>
                  </a:cubicBezTo>
                  <a:cubicBezTo>
                    <a:pt x="4270" y="21600"/>
                    <a:pt x="4179" y="21546"/>
                    <a:pt x="4125" y="21493"/>
                  </a:cubicBezTo>
                  <a:cubicBezTo>
                    <a:pt x="4143" y="20901"/>
                    <a:pt x="4143" y="20901"/>
                    <a:pt x="4143" y="20901"/>
                  </a:cubicBezTo>
                  <a:cubicBezTo>
                    <a:pt x="4216" y="21009"/>
                    <a:pt x="4270" y="21116"/>
                    <a:pt x="4360" y="21116"/>
                  </a:cubicBezTo>
                  <a:cubicBezTo>
                    <a:pt x="4432" y="21116"/>
                    <a:pt x="4504" y="21009"/>
                    <a:pt x="4504" y="20740"/>
                  </a:cubicBezTo>
                  <a:cubicBezTo>
                    <a:pt x="4504" y="20203"/>
                    <a:pt x="4107" y="20472"/>
                    <a:pt x="4107" y="19397"/>
                  </a:cubicBezTo>
                  <a:cubicBezTo>
                    <a:pt x="4107" y="19343"/>
                    <a:pt x="4125" y="18591"/>
                    <a:pt x="4450" y="18591"/>
                  </a:cubicBezTo>
                  <a:cubicBezTo>
                    <a:pt x="4540" y="18591"/>
                    <a:pt x="4594" y="18645"/>
                    <a:pt x="4684" y="18699"/>
                  </a:cubicBezTo>
                  <a:lnTo>
                    <a:pt x="4666" y="19236"/>
                  </a:lnTo>
                  <a:close/>
                  <a:moveTo>
                    <a:pt x="4792" y="18645"/>
                  </a:moveTo>
                  <a:cubicBezTo>
                    <a:pt x="5026" y="18645"/>
                    <a:pt x="5026" y="18645"/>
                    <a:pt x="5026" y="18645"/>
                  </a:cubicBezTo>
                  <a:cubicBezTo>
                    <a:pt x="5026" y="21546"/>
                    <a:pt x="5026" y="21546"/>
                    <a:pt x="5026" y="21546"/>
                  </a:cubicBezTo>
                  <a:cubicBezTo>
                    <a:pt x="4792" y="21546"/>
                    <a:pt x="4792" y="21546"/>
                    <a:pt x="4792" y="21546"/>
                  </a:cubicBezTo>
                  <a:lnTo>
                    <a:pt x="4792" y="18645"/>
                  </a:lnTo>
                  <a:close/>
                  <a:moveTo>
                    <a:pt x="5278" y="19182"/>
                  </a:moveTo>
                  <a:cubicBezTo>
                    <a:pt x="5080" y="19182"/>
                    <a:pt x="5080" y="19182"/>
                    <a:pt x="5080" y="19182"/>
                  </a:cubicBezTo>
                  <a:cubicBezTo>
                    <a:pt x="5080" y="18645"/>
                    <a:pt x="5080" y="18645"/>
                    <a:pt x="5080" y="18645"/>
                  </a:cubicBezTo>
                  <a:cubicBezTo>
                    <a:pt x="5729" y="18645"/>
                    <a:pt x="5729" y="18645"/>
                    <a:pt x="5729" y="18645"/>
                  </a:cubicBezTo>
                  <a:cubicBezTo>
                    <a:pt x="5729" y="19182"/>
                    <a:pt x="5729" y="19182"/>
                    <a:pt x="5729" y="19182"/>
                  </a:cubicBezTo>
                  <a:cubicBezTo>
                    <a:pt x="5513" y="19182"/>
                    <a:pt x="5513" y="19182"/>
                    <a:pt x="5513" y="19182"/>
                  </a:cubicBezTo>
                  <a:cubicBezTo>
                    <a:pt x="5513" y="21546"/>
                    <a:pt x="5513" y="21546"/>
                    <a:pt x="5513" y="21546"/>
                  </a:cubicBezTo>
                  <a:cubicBezTo>
                    <a:pt x="5278" y="21546"/>
                    <a:pt x="5278" y="21546"/>
                    <a:pt x="5278" y="21546"/>
                  </a:cubicBezTo>
                  <a:lnTo>
                    <a:pt x="5278" y="19182"/>
                  </a:lnTo>
                  <a:close/>
                  <a:moveTo>
                    <a:pt x="5981" y="20418"/>
                  </a:moveTo>
                  <a:cubicBezTo>
                    <a:pt x="5693" y="18645"/>
                    <a:pt x="5693" y="18645"/>
                    <a:pt x="5693" y="18645"/>
                  </a:cubicBezTo>
                  <a:cubicBezTo>
                    <a:pt x="5945" y="18645"/>
                    <a:pt x="5945" y="18645"/>
                    <a:pt x="5945" y="18645"/>
                  </a:cubicBezTo>
                  <a:cubicBezTo>
                    <a:pt x="6107" y="19773"/>
                    <a:pt x="6107" y="19773"/>
                    <a:pt x="6107" y="19773"/>
                  </a:cubicBezTo>
                  <a:cubicBezTo>
                    <a:pt x="6251" y="18645"/>
                    <a:pt x="6251" y="18645"/>
                    <a:pt x="6251" y="18645"/>
                  </a:cubicBezTo>
                  <a:cubicBezTo>
                    <a:pt x="6503" y="18645"/>
                    <a:pt x="6503" y="18645"/>
                    <a:pt x="6503" y="18645"/>
                  </a:cubicBezTo>
                  <a:cubicBezTo>
                    <a:pt x="6215" y="20472"/>
                    <a:pt x="6215" y="20472"/>
                    <a:pt x="6215" y="20472"/>
                  </a:cubicBezTo>
                  <a:cubicBezTo>
                    <a:pt x="6215" y="21546"/>
                    <a:pt x="6215" y="21546"/>
                    <a:pt x="6215" y="21546"/>
                  </a:cubicBezTo>
                  <a:cubicBezTo>
                    <a:pt x="5981" y="21546"/>
                    <a:pt x="5981" y="21546"/>
                    <a:pt x="5981" y="21546"/>
                  </a:cubicBezTo>
                  <a:lnTo>
                    <a:pt x="5981" y="20418"/>
                  </a:lnTo>
                  <a:close/>
                  <a:moveTo>
                    <a:pt x="7170" y="18591"/>
                  </a:moveTo>
                  <a:cubicBezTo>
                    <a:pt x="7440" y="18591"/>
                    <a:pt x="7584" y="19236"/>
                    <a:pt x="7584" y="20096"/>
                  </a:cubicBezTo>
                  <a:cubicBezTo>
                    <a:pt x="7584" y="20955"/>
                    <a:pt x="7440" y="21600"/>
                    <a:pt x="7170" y="21600"/>
                  </a:cubicBezTo>
                  <a:cubicBezTo>
                    <a:pt x="6882" y="21600"/>
                    <a:pt x="6756" y="20955"/>
                    <a:pt x="6756" y="20096"/>
                  </a:cubicBezTo>
                  <a:cubicBezTo>
                    <a:pt x="6756" y="19236"/>
                    <a:pt x="6882" y="18591"/>
                    <a:pt x="7170" y="18591"/>
                  </a:cubicBezTo>
                  <a:close/>
                  <a:moveTo>
                    <a:pt x="7170" y="21116"/>
                  </a:moveTo>
                  <a:cubicBezTo>
                    <a:pt x="7296" y="21116"/>
                    <a:pt x="7350" y="20687"/>
                    <a:pt x="7350" y="20096"/>
                  </a:cubicBezTo>
                  <a:cubicBezTo>
                    <a:pt x="7350" y="19558"/>
                    <a:pt x="7296" y="19075"/>
                    <a:pt x="7170" y="19075"/>
                  </a:cubicBezTo>
                  <a:cubicBezTo>
                    <a:pt x="7026" y="19075"/>
                    <a:pt x="6990" y="19558"/>
                    <a:pt x="6990" y="20096"/>
                  </a:cubicBezTo>
                  <a:cubicBezTo>
                    <a:pt x="6990" y="20687"/>
                    <a:pt x="7026" y="21116"/>
                    <a:pt x="7170" y="21116"/>
                  </a:cubicBezTo>
                  <a:close/>
                  <a:moveTo>
                    <a:pt x="7638" y="18645"/>
                  </a:moveTo>
                  <a:cubicBezTo>
                    <a:pt x="8179" y="18645"/>
                    <a:pt x="8179" y="18645"/>
                    <a:pt x="8179" y="18645"/>
                  </a:cubicBezTo>
                  <a:cubicBezTo>
                    <a:pt x="8179" y="19128"/>
                    <a:pt x="8179" y="19128"/>
                    <a:pt x="8179" y="19128"/>
                  </a:cubicBezTo>
                  <a:cubicBezTo>
                    <a:pt x="7855" y="19128"/>
                    <a:pt x="7855" y="19128"/>
                    <a:pt x="7855" y="19128"/>
                  </a:cubicBezTo>
                  <a:cubicBezTo>
                    <a:pt x="7855" y="19827"/>
                    <a:pt x="7855" y="19827"/>
                    <a:pt x="7855" y="19827"/>
                  </a:cubicBezTo>
                  <a:cubicBezTo>
                    <a:pt x="8179" y="19827"/>
                    <a:pt x="8179" y="19827"/>
                    <a:pt x="8179" y="19827"/>
                  </a:cubicBezTo>
                  <a:cubicBezTo>
                    <a:pt x="8179" y="20364"/>
                    <a:pt x="8179" y="20364"/>
                    <a:pt x="8179" y="20364"/>
                  </a:cubicBezTo>
                  <a:cubicBezTo>
                    <a:pt x="7855" y="20364"/>
                    <a:pt x="7855" y="20364"/>
                    <a:pt x="7855" y="20364"/>
                  </a:cubicBezTo>
                  <a:cubicBezTo>
                    <a:pt x="7855" y="21546"/>
                    <a:pt x="7855" y="21546"/>
                    <a:pt x="7855" y="21546"/>
                  </a:cubicBezTo>
                  <a:cubicBezTo>
                    <a:pt x="7638" y="21546"/>
                    <a:pt x="7638" y="21546"/>
                    <a:pt x="7638" y="21546"/>
                  </a:cubicBezTo>
                  <a:lnTo>
                    <a:pt x="7638" y="18645"/>
                  </a:lnTo>
                  <a:close/>
                  <a:moveTo>
                    <a:pt x="9350" y="19236"/>
                  </a:moveTo>
                  <a:cubicBezTo>
                    <a:pt x="9332" y="19236"/>
                    <a:pt x="9332" y="19236"/>
                    <a:pt x="9332" y="19236"/>
                  </a:cubicBezTo>
                  <a:cubicBezTo>
                    <a:pt x="9116" y="21546"/>
                    <a:pt x="9116" y="21546"/>
                    <a:pt x="9116" y="21546"/>
                  </a:cubicBezTo>
                  <a:cubicBezTo>
                    <a:pt x="8971" y="21546"/>
                    <a:pt x="8971" y="21546"/>
                    <a:pt x="8971" y="21546"/>
                  </a:cubicBezTo>
                  <a:cubicBezTo>
                    <a:pt x="8755" y="19236"/>
                    <a:pt x="8755" y="19236"/>
                    <a:pt x="8755" y="19236"/>
                  </a:cubicBezTo>
                  <a:cubicBezTo>
                    <a:pt x="8755" y="19236"/>
                    <a:pt x="8755" y="19236"/>
                    <a:pt x="8755" y="19236"/>
                  </a:cubicBezTo>
                  <a:cubicBezTo>
                    <a:pt x="8755" y="21546"/>
                    <a:pt x="8755" y="21546"/>
                    <a:pt x="8755" y="21546"/>
                  </a:cubicBezTo>
                  <a:cubicBezTo>
                    <a:pt x="8539" y="21546"/>
                    <a:pt x="8539" y="21546"/>
                    <a:pt x="8539" y="21546"/>
                  </a:cubicBezTo>
                  <a:cubicBezTo>
                    <a:pt x="8539" y="18645"/>
                    <a:pt x="8539" y="18645"/>
                    <a:pt x="8539" y="18645"/>
                  </a:cubicBezTo>
                  <a:cubicBezTo>
                    <a:pt x="8881" y="18645"/>
                    <a:pt x="8881" y="18645"/>
                    <a:pt x="8881" y="18645"/>
                  </a:cubicBezTo>
                  <a:cubicBezTo>
                    <a:pt x="9044" y="20525"/>
                    <a:pt x="9044" y="20525"/>
                    <a:pt x="9044" y="20525"/>
                  </a:cubicBezTo>
                  <a:cubicBezTo>
                    <a:pt x="9044" y="20525"/>
                    <a:pt x="9044" y="20525"/>
                    <a:pt x="9044" y="20525"/>
                  </a:cubicBezTo>
                  <a:cubicBezTo>
                    <a:pt x="9224" y="18645"/>
                    <a:pt x="9224" y="18645"/>
                    <a:pt x="9224" y="18645"/>
                  </a:cubicBezTo>
                  <a:cubicBezTo>
                    <a:pt x="9548" y="18645"/>
                    <a:pt x="9548" y="18645"/>
                    <a:pt x="9548" y="18645"/>
                  </a:cubicBezTo>
                  <a:cubicBezTo>
                    <a:pt x="9548" y="21546"/>
                    <a:pt x="9548" y="21546"/>
                    <a:pt x="9548" y="21546"/>
                  </a:cubicBezTo>
                  <a:cubicBezTo>
                    <a:pt x="9350" y="21546"/>
                    <a:pt x="9350" y="21546"/>
                    <a:pt x="9350" y="21546"/>
                  </a:cubicBezTo>
                  <a:lnTo>
                    <a:pt x="9350" y="19236"/>
                  </a:lnTo>
                  <a:close/>
                  <a:moveTo>
                    <a:pt x="9674" y="18645"/>
                  </a:moveTo>
                  <a:cubicBezTo>
                    <a:pt x="9890" y="18645"/>
                    <a:pt x="9890" y="18645"/>
                    <a:pt x="9890" y="18645"/>
                  </a:cubicBezTo>
                  <a:cubicBezTo>
                    <a:pt x="9890" y="21546"/>
                    <a:pt x="9890" y="21546"/>
                    <a:pt x="9890" y="21546"/>
                  </a:cubicBezTo>
                  <a:cubicBezTo>
                    <a:pt x="9674" y="21546"/>
                    <a:pt x="9674" y="21546"/>
                    <a:pt x="9674" y="21546"/>
                  </a:cubicBezTo>
                  <a:lnTo>
                    <a:pt x="9674" y="18645"/>
                  </a:lnTo>
                  <a:close/>
                  <a:moveTo>
                    <a:pt x="10521" y="20901"/>
                  </a:moveTo>
                  <a:cubicBezTo>
                    <a:pt x="10215" y="20901"/>
                    <a:pt x="10215" y="20901"/>
                    <a:pt x="10215" y="20901"/>
                  </a:cubicBezTo>
                  <a:cubicBezTo>
                    <a:pt x="10142" y="21546"/>
                    <a:pt x="10142" y="21546"/>
                    <a:pt x="10142" y="21546"/>
                  </a:cubicBezTo>
                  <a:cubicBezTo>
                    <a:pt x="9926" y="21546"/>
                    <a:pt x="9926" y="21546"/>
                    <a:pt x="9926" y="21546"/>
                  </a:cubicBezTo>
                  <a:cubicBezTo>
                    <a:pt x="10251" y="18645"/>
                    <a:pt x="10251" y="18645"/>
                    <a:pt x="10251" y="18645"/>
                  </a:cubicBezTo>
                  <a:cubicBezTo>
                    <a:pt x="10503" y="18645"/>
                    <a:pt x="10503" y="18645"/>
                    <a:pt x="10503" y="18645"/>
                  </a:cubicBezTo>
                  <a:cubicBezTo>
                    <a:pt x="10827" y="21546"/>
                    <a:pt x="10827" y="21546"/>
                    <a:pt x="10827" y="21546"/>
                  </a:cubicBezTo>
                  <a:cubicBezTo>
                    <a:pt x="10593" y="21546"/>
                    <a:pt x="10593" y="21546"/>
                    <a:pt x="10593" y="21546"/>
                  </a:cubicBezTo>
                  <a:lnTo>
                    <a:pt x="10521" y="20901"/>
                  </a:lnTo>
                  <a:close/>
                  <a:moveTo>
                    <a:pt x="10377" y="19182"/>
                  </a:moveTo>
                  <a:cubicBezTo>
                    <a:pt x="10377" y="19182"/>
                    <a:pt x="10377" y="19182"/>
                    <a:pt x="10377" y="19182"/>
                  </a:cubicBezTo>
                  <a:cubicBezTo>
                    <a:pt x="10269" y="20418"/>
                    <a:pt x="10269" y="20418"/>
                    <a:pt x="10269" y="20418"/>
                  </a:cubicBezTo>
                  <a:cubicBezTo>
                    <a:pt x="10485" y="20418"/>
                    <a:pt x="10485" y="20418"/>
                    <a:pt x="10485" y="20418"/>
                  </a:cubicBezTo>
                  <a:lnTo>
                    <a:pt x="10377" y="19182"/>
                  </a:lnTo>
                  <a:close/>
                  <a:moveTo>
                    <a:pt x="11656" y="19236"/>
                  </a:moveTo>
                  <a:cubicBezTo>
                    <a:pt x="11656" y="19236"/>
                    <a:pt x="11656" y="19236"/>
                    <a:pt x="11656" y="19236"/>
                  </a:cubicBezTo>
                  <a:cubicBezTo>
                    <a:pt x="11422" y="21546"/>
                    <a:pt x="11422" y="21546"/>
                    <a:pt x="11422" y="21546"/>
                  </a:cubicBezTo>
                  <a:cubicBezTo>
                    <a:pt x="11277" y="21546"/>
                    <a:pt x="11277" y="21546"/>
                    <a:pt x="11277" y="21546"/>
                  </a:cubicBezTo>
                  <a:cubicBezTo>
                    <a:pt x="11061" y="19236"/>
                    <a:pt x="11061" y="19236"/>
                    <a:pt x="11061" y="19236"/>
                  </a:cubicBezTo>
                  <a:cubicBezTo>
                    <a:pt x="11061" y="19236"/>
                    <a:pt x="11061" y="19236"/>
                    <a:pt x="11061" y="19236"/>
                  </a:cubicBezTo>
                  <a:cubicBezTo>
                    <a:pt x="11061" y="21546"/>
                    <a:pt x="11061" y="21546"/>
                    <a:pt x="11061" y="21546"/>
                  </a:cubicBezTo>
                  <a:cubicBezTo>
                    <a:pt x="10845" y="21546"/>
                    <a:pt x="10845" y="21546"/>
                    <a:pt x="10845" y="21546"/>
                  </a:cubicBezTo>
                  <a:cubicBezTo>
                    <a:pt x="10845" y="18645"/>
                    <a:pt x="10845" y="18645"/>
                    <a:pt x="10845" y="18645"/>
                  </a:cubicBezTo>
                  <a:cubicBezTo>
                    <a:pt x="11205" y="18645"/>
                    <a:pt x="11205" y="18645"/>
                    <a:pt x="11205" y="18645"/>
                  </a:cubicBezTo>
                  <a:cubicBezTo>
                    <a:pt x="11367" y="20525"/>
                    <a:pt x="11367" y="20525"/>
                    <a:pt x="11367" y="20525"/>
                  </a:cubicBezTo>
                  <a:cubicBezTo>
                    <a:pt x="11367" y="20525"/>
                    <a:pt x="11367" y="20525"/>
                    <a:pt x="11367" y="20525"/>
                  </a:cubicBezTo>
                  <a:cubicBezTo>
                    <a:pt x="11530" y="18645"/>
                    <a:pt x="11530" y="18645"/>
                    <a:pt x="11530" y="18645"/>
                  </a:cubicBezTo>
                  <a:cubicBezTo>
                    <a:pt x="11872" y="18645"/>
                    <a:pt x="11872" y="18645"/>
                    <a:pt x="11872" y="18645"/>
                  </a:cubicBezTo>
                  <a:cubicBezTo>
                    <a:pt x="11872" y="21546"/>
                    <a:pt x="11872" y="21546"/>
                    <a:pt x="11872" y="21546"/>
                  </a:cubicBezTo>
                  <a:cubicBezTo>
                    <a:pt x="11656" y="21546"/>
                    <a:pt x="11656" y="21546"/>
                    <a:pt x="11656" y="21546"/>
                  </a:cubicBezTo>
                  <a:lnTo>
                    <a:pt x="11656" y="19236"/>
                  </a:lnTo>
                  <a:close/>
                  <a:moveTo>
                    <a:pt x="11980" y="18645"/>
                  </a:moveTo>
                  <a:cubicBezTo>
                    <a:pt x="12214" y="18645"/>
                    <a:pt x="12214" y="18645"/>
                    <a:pt x="12214" y="18645"/>
                  </a:cubicBezTo>
                  <a:cubicBezTo>
                    <a:pt x="12214" y="21546"/>
                    <a:pt x="12214" y="21546"/>
                    <a:pt x="12214" y="21546"/>
                  </a:cubicBezTo>
                  <a:cubicBezTo>
                    <a:pt x="11980" y="21546"/>
                    <a:pt x="11980" y="21546"/>
                    <a:pt x="11980" y="21546"/>
                  </a:cubicBezTo>
                  <a:lnTo>
                    <a:pt x="11980" y="18645"/>
                  </a:lnTo>
                  <a:close/>
                  <a:moveTo>
                    <a:pt x="13151" y="20364"/>
                  </a:moveTo>
                  <a:cubicBezTo>
                    <a:pt x="12899" y="20364"/>
                    <a:pt x="12899" y="20364"/>
                    <a:pt x="12899" y="20364"/>
                  </a:cubicBezTo>
                  <a:cubicBezTo>
                    <a:pt x="12899" y="21546"/>
                    <a:pt x="12899" y="21546"/>
                    <a:pt x="12899" y="21546"/>
                  </a:cubicBezTo>
                  <a:cubicBezTo>
                    <a:pt x="12683" y="21546"/>
                    <a:pt x="12683" y="21546"/>
                    <a:pt x="12683" y="21546"/>
                  </a:cubicBezTo>
                  <a:cubicBezTo>
                    <a:pt x="12683" y="18645"/>
                    <a:pt x="12683" y="18645"/>
                    <a:pt x="12683" y="18645"/>
                  </a:cubicBezTo>
                  <a:cubicBezTo>
                    <a:pt x="12899" y="18645"/>
                    <a:pt x="12899" y="18645"/>
                    <a:pt x="12899" y="18645"/>
                  </a:cubicBezTo>
                  <a:cubicBezTo>
                    <a:pt x="12899" y="19827"/>
                    <a:pt x="12899" y="19827"/>
                    <a:pt x="12899" y="19827"/>
                  </a:cubicBezTo>
                  <a:cubicBezTo>
                    <a:pt x="13151" y="19827"/>
                    <a:pt x="13151" y="19827"/>
                    <a:pt x="13151" y="19827"/>
                  </a:cubicBezTo>
                  <a:cubicBezTo>
                    <a:pt x="13151" y="18645"/>
                    <a:pt x="13151" y="18645"/>
                    <a:pt x="13151" y="18645"/>
                  </a:cubicBezTo>
                  <a:cubicBezTo>
                    <a:pt x="13385" y="18645"/>
                    <a:pt x="13385" y="18645"/>
                    <a:pt x="13385" y="18645"/>
                  </a:cubicBezTo>
                  <a:cubicBezTo>
                    <a:pt x="13385" y="21546"/>
                    <a:pt x="13385" y="21546"/>
                    <a:pt x="13385" y="21546"/>
                  </a:cubicBezTo>
                  <a:cubicBezTo>
                    <a:pt x="13151" y="21546"/>
                    <a:pt x="13151" y="21546"/>
                    <a:pt x="13151" y="21546"/>
                  </a:cubicBezTo>
                  <a:lnTo>
                    <a:pt x="13151" y="20364"/>
                  </a:lnTo>
                  <a:close/>
                  <a:moveTo>
                    <a:pt x="13457" y="18645"/>
                  </a:moveTo>
                  <a:cubicBezTo>
                    <a:pt x="14034" y="18645"/>
                    <a:pt x="14034" y="18645"/>
                    <a:pt x="14034" y="18645"/>
                  </a:cubicBezTo>
                  <a:cubicBezTo>
                    <a:pt x="14034" y="19128"/>
                    <a:pt x="14034" y="19128"/>
                    <a:pt x="14034" y="19128"/>
                  </a:cubicBezTo>
                  <a:cubicBezTo>
                    <a:pt x="13691" y="19128"/>
                    <a:pt x="13691" y="19128"/>
                    <a:pt x="13691" y="19128"/>
                  </a:cubicBezTo>
                  <a:cubicBezTo>
                    <a:pt x="13691" y="19827"/>
                    <a:pt x="13691" y="19827"/>
                    <a:pt x="13691" y="19827"/>
                  </a:cubicBezTo>
                  <a:cubicBezTo>
                    <a:pt x="14016" y="19827"/>
                    <a:pt x="14016" y="19827"/>
                    <a:pt x="14016" y="19827"/>
                  </a:cubicBezTo>
                  <a:cubicBezTo>
                    <a:pt x="14016" y="20310"/>
                    <a:pt x="14016" y="20310"/>
                    <a:pt x="14016" y="20310"/>
                  </a:cubicBezTo>
                  <a:cubicBezTo>
                    <a:pt x="13691" y="20310"/>
                    <a:pt x="13691" y="20310"/>
                    <a:pt x="13691" y="20310"/>
                  </a:cubicBezTo>
                  <a:cubicBezTo>
                    <a:pt x="13691" y="21063"/>
                    <a:pt x="13691" y="21063"/>
                    <a:pt x="13691" y="21063"/>
                  </a:cubicBezTo>
                  <a:cubicBezTo>
                    <a:pt x="14052" y="21063"/>
                    <a:pt x="14052" y="21063"/>
                    <a:pt x="14052" y="21063"/>
                  </a:cubicBezTo>
                  <a:cubicBezTo>
                    <a:pt x="14052" y="21546"/>
                    <a:pt x="14052" y="21546"/>
                    <a:pt x="14052" y="21546"/>
                  </a:cubicBezTo>
                  <a:cubicBezTo>
                    <a:pt x="13457" y="21546"/>
                    <a:pt x="13457" y="21546"/>
                    <a:pt x="13457" y="21546"/>
                  </a:cubicBezTo>
                  <a:lnTo>
                    <a:pt x="13457" y="18645"/>
                  </a:lnTo>
                  <a:close/>
                  <a:moveTo>
                    <a:pt x="14628" y="20901"/>
                  </a:moveTo>
                  <a:cubicBezTo>
                    <a:pt x="14322" y="20901"/>
                    <a:pt x="14322" y="20901"/>
                    <a:pt x="14322" y="20901"/>
                  </a:cubicBezTo>
                  <a:cubicBezTo>
                    <a:pt x="14268" y="21546"/>
                    <a:pt x="14268" y="21546"/>
                    <a:pt x="14268" y="21546"/>
                  </a:cubicBezTo>
                  <a:cubicBezTo>
                    <a:pt x="14034" y="21546"/>
                    <a:pt x="14034" y="21546"/>
                    <a:pt x="14034" y="21546"/>
                  </a:cubicBezTo>
                  <a:cubicBezTo>
                    <a:pt x="14358" y="18645"/>
                    <a:pt x="14358" y="18645"/>
                    <a:pt x="14358" y="18645"/>
                  </a:cubicBezTo>
                  <a:cubicBezTo>
                    <a:pt x="14610" y="18645"/>
                    <a:pt x="14610" y="18645"/>
                    <a:pt x="14610" y="18645"/>
                  </a:cubicBezTo>
                  <a:cubicBezTo>
                    <a:pt x="14934" y="21546"/>
                    <a:pt x="14934" y="21546"/>
                    <a:pt x="14934" y="21546"/>
                  </a:cubicBezTo>
                  <a:cubicBezTo>
                    <a:pt x="14700" y="21546"/>
                    <a:pt x="14700" y="21546"/>
                    <a:pt x="14700" y="21546"/>
                  </a:cubicBezTo>
                  <a:lnTo>
                    <a:pt x="14628" y="20901"/>
                  </a:lnTo>
                  <a:close/>
                  <a:moveTo>
                    <a:pt x="14484" y="19182"/>
                  </a:moveTo>
                  <a:cubicBezTo>
                    <a:pt x="14484" y="19182"/>
                    <a:pt x="14484" y="19182"/>
                    <a:pt x="14484" y="19182"/>
                  </a:cubicBezTo>
                  <a:cubicBezTo>
                    <a:pt x="14376" y="20418"/>
                    <a:pt x="14376" y="20418"/>
                    <a:pt x="14376" y="20418"/>
                  </a:cubicBezTo>
                  <a:cubicBezTo>
                    <a:pt x="14592" y="20418"/>
                    <a:pt x="14592" y="20418"/>
                    <a:pt x="14592" y="20418"/>
                  </a:cubicBezTo>
                  <a:lnTo>
                    <a:pt x="14484" y="19182"/>
                  </a:lnTo>
                  <a:close/>
                  <a:moveTo>
                    <a:pt x="14970" y="18645"/>
                  </a:moveTo>
                  <a:cubicBezTo>
                    <a:pt x="15187" y="18645"/>
                    <a:pt x="15187" y="18645"/>
                    <a:pt x="15187" y="18645"/>
                  </a:cubicBezTo>
                  <a:cubicBezTo>
                    <a:pt x="15187" y="21009"/>
                    <a:pt x="15187" y="21009"/>
                    <a:pt x="15187" y="21009"/>
                  </a:cubicBezTo>
                  <a:cubicBezTo>
                    <a:pt x="15511" y="21009"/>
                    <a:pt x="15511" y="21009"/>
                    <a:pt x="15511" y="21009"/>
                  </a:cubicBezTo>
                  <a:cubicBezTo>
                    <a:pt x="15511" y="21546"/>
                    <a:pt x="15511" y="21546"/>
                    <a:pt x="15511" y="21546"/>
                  </a:cubicBezTo>
                  <a:cubicBezTo>
                    <a:pt x="14970" y="21546"/>
                    <a:pt x="14970" y="21546"/>
                    <a:pt x="14970" y="21546"/>
                  </a:cubicBezTo>
                  <a:lnTo>
                    <a:pt x="14970" y="18645"/>
                  </a:lnTo>
                  <a:close/>
                  <a:moveTo>
                    <a:pt x="15619" y="19182"/>
                  </a:moveTo>
                  <a:cubicBezTo>
                    <a:pt x="15421" y="19182"/>
                    <a:pt x="15421" y="19182"/>
                    <a:pt x="15421" y="19182"/>
                  </a:cubicBezTo>
                  <a:cubicBezTo>
                    <a:pt x="15421" y="18645"/>
                    <a:pt x="15421" y="18645"/>
                    <a:pt x="15421" y="18645"/>
                  </a:cubicBezTo>
                  <a:cubicBezTo>
                    <a:pt x="16069" y="18645"/>
                    <a:pt x="16069" y="18645"/>
                    <a:pt x="16069" y="18645"/>
                  </a:cubicBezTo>
                  <a:cubicBezTo>
                    <a:pt x="16069" y="19182"/>
                    <a:pt x="16069" y="19182"/>
                    <a:pt x="16069" y="19182"/>
                  </a:cubicBezTo>
                  <a:cubicBezTo>
                    <a:pt x="15853" y="19182"/>
                    <a:pt x="15853" y="19182"/>
                    <a:pt x="15853" y="19182"/>
                  </a:cubicBezTo>
                  <a:cubicBezTo>
                    <a:pt x="15853" y="21546"/>
                    <a:pt x="15853" y="21546"/>
                    <a:pt x="15853" y="21546"/>
                  </a:cubicBezTo>
                  <a:cubicBezTo>
                    <a:pt x="15619" y="21546"/>
                    <a:pt x="15619" y="21546"/>
                    <a:pt x="15619" y="21546"/>
                  </a:cubicBezTo>
                  <a:lnTo>
                    <a:pt x="15619" y="19182"/>
                  </a:lnTo>
                  <a:close/>
                  <a:moveTo>
                    <a:pt x="16592" y="20364"/>
                  </a:moveTo>
                  <a:cubicBezTo>
                    <a:pt x="16340" y="20364"/>
                    <a:pt x="16340" y="20364"/>
                    <a:pt x="16340" y="20364"/>
                  </a:cubicBezTo>
                  <a:cubicBezTo>
                    <a:pt x="16340" y="21546"/>
                    <a:pt x="16340" y="21546"/>
                    <a:pt x="16340" y="21546"/>
                  </a:cubicBezTo>
                  <a:cubicBezTo>
                    <a:pt x="16123" y="21546"/>
                    <a:pt x="16123" y="21546"/>
                    <a:pt x="16123" y="21546"/>
                  </a:cubicBezTo>
                  <a:cubicBezTo>
                    <a:pt x="16123" y="18645"/>
                    <a:pt x="16123" y="18645"/>
                    <a:pt x="16123" y="18645"/>
                  </a:cubicBezTo>
                  <a:cubicBezTo>
                    <a:pt x="16340" y="18645"/>
                    <a:pt x="16340" y="18645"/>
                    <a:pt x="16340" y="18645"/>
                  </a:cubicBezTo>
                  <a:cubicBezTo>
                    <a:pt x="16340" y="19827"/>
                    <a:pt x="16340" y="19827"/>
                    <a:pt x="16340" y="19827"/>
                  </a:cubicBezTo>
                  <a:cubicBezTo>
                    <a:pt x="16592" y="19827"/>
                    <a:pt x="16592" y="19827"/>
                    <a:pt x="16592" y="19827"/>
                  </a:cubicBezTo>
                  <a:cubicBezTo>
                    <a:pt x="16592" y="18645"/>
                    <a:pt x="16592" y="18645"/>
                    <a:pt x="16592" y="18645"/>
                  </a:cubicBezTo>
                  <a:cubicBezTo>
                    <a:pt x="16808" y="18645"/>
                    <a:pt x="16808" y="18645"/>
                    <a:pt x="16808" y="18645"/>
                  </a:cubicBezTo>
                  <a:cubicBezTo>
                    <a:pt x="16808" y="21546"/>
                    <a:pt x="16808" y="21546"/>
                    <a:pt x="16808" y="21546"/>
                  </a:cubicBezTo>
                  <a:cubicBezTo>
                    <a:pt x="16592" y="21546"/>
                    <a:pt x="16592" y="21546"/>
                    <a:pt x="16592" y="21546"/>
                  </a:cubicBezTo>
                  <a:lnTo>
                    <a:pt x="16592" y="20364"/>
                  </a:lnTo>
                  <a:close/>
                  <a:moveTo>
                    <a:pt x="17763" y="19236"/>
                  </a:moveTo>
                  <a:cubicBezTo>
                    <a:pt x="17709" y="19128"/>
                    <a:pt x="17637" y="19075"/>
                    <a:pt x="17565" y="19075"/>
                  </a:cubicBezTo>
                  <a:cubicBezTo>
                    <a:pt x="17493" y="19075"/>
                    <a:pt x="17439" y="19182"/>
                    <a:pt x="17439" y="19397"/>
                  </a:cubicBezTo>
                  <a:cubicBezTo>
                    <a:pt x="17439" y="19934"/>
                    <a:pt x="17817" y="19666"/>
                    <a:pt x="17817" y="20740"/>
                  </a:cubicBezTo>
                  <a:cubicBezTo>
                    <a:pt x="17817" y="21278"/>
                    <a:pt x="17673" y="21600"/>
                    <a:pt x="17475" y="21600"/>
                  </a:cubicBezTo>
                  <a:cubicBezTo>
                    <a:pt x="17366" y="21600"/>
                    <a:pt x="17258" y="21546"/>
                    <a:pt x="17222" y="21493"/>
                  </a:cubicBezTo>
                  <a:cubicBezTo>
                    <a:pt x="17222" y="20901"/>
                    <a:pt x="17222" y="20901"/>
                    <a:pt x="17222" y="20901"/>
                  </a:cubicBezTo>
                  <a:cubicBezTo>
                    <a:pt x="17294" y="21009"/>
                    <a:pt x="17348" y="21116"/>
                    <a:pt x="17439" y="21116"/>
                  </a:cubicBezTo>
                  <a:cubicBezTo>
                    <a:pt x="17511" y="21116"/>
                    <a:pt x="17583" y="21009"/>
                    <a:pt x="17583" y="20740"/>
                  </a:cubicBezTo>
                  <a:cubicBezTo>
                    <a:pt x="17583" y="20203"/>
                    <a:pt x="17204" y="20472"/>
                    <a:pt x="17204" y="19397"/>
                  </a:cubicBezTo>
                  <a:cubicBezTo>
                    <a:pt x="17204" y="19343"/>
                    <a:pt x="17204" y="18591"/>
                    <a:pt x="17547" y="18591"/>
                  </a:cubicBezTo>
                  <a:cubicBezTo>
                    <a:pt x="17637" y="18591"/>
                    <a:pt x="17691" y="18645"/>
                    <a:pt x="17763" y="18699"/>
                  </a:cubicBezTo>
                  <a:lnTo>
                    <a:pt x="17763" y="19236"/>
                  </a:lnTo>
                  <a:close/>
                  <a:moveTo>
                    <a:pt x="18087" y="20418"/>
                  </a:moveTo>
                  <a:cubicBezTo>
                    <a:pt x="17799" y="18645"/>
                    <a:pt x="17799" y="18645"/>
                    <a:pt x="17799" y="18645"/>
                  </a:cubicBezTo>
                  <a:cubicBezTo>
                    <a:pt x="18051" y="18645"/>
                    <a:pt x="18051" y="18645"/>
                    <a:pt x="18051" y="18645"/>
                  </a:cubicBezTo>
                  <a:cubicBezTo>
                    <a:pt x="18213" y="19773"/>
                    <a:pt x="18213" y="19773"/>
                    <a:pt x="18213" y="19773"/>
                  </a:cubicBezTo>
                  <a:cubicBezTo>
                    <a:pt x="18357" y="18645"/>
                    <a:pt x="18357" y="18645"/>
                    <a:pt x="18357" y="18645"/>
                  </a:cubicBezTo>
                  <a:cubicBezTo>
                    <a:pt x="18628" y="18645"/>
                    <a:pt x="18628" y="18645"/>
                    <a:pt x="18628" y="18645"/>
                  </a:cubicBezTo>
                  <a:cubicBezTo>
                    <a:pt x="18321" y="20472"/>
                    <a:pt x="18321" y="20472"/>
                    <a:pt x="18321" y="20472"/>
                  </a:cubicBezTo>
                  <a:cubicBezTo>
                    <a:pt x="18321" y="21546"/>
                    <a:pt x="18321" y="21546"/>
                    <a:pt x="18321" y="21546"/>
                  </a:cubicBezTo>
                  <a:cubicBezTo>
                    <a:pt x="18087" y="21546"/>
                    <a:pt x="18087" y="21546"/>
                    <a:pt x="18087" y="21546"/>
                  </a:cubicBezTo>
                  <a:lnTo>
                    <a:pt x="18087" y="20418"/>
                  </a:lnTo>
                  <a:close/>
                  <a:moveTo>
                    <a:pt x="19150" y="19236"/>
                  </a:moveTo>
                  <a:cubicBezTo>
                    <a:pt x="19096" y="19128"/>
                    <a:pt x="19024" y="19075"/>
                    <a:pt x="18952" y="19075"/>
                  </a:cubicBezTo>
                  <a:cubicBezTo>
                    <a:pt x="18880" y="19075"/>
                    <a:pt x="18826" y="19182"/>
                    <a:pt x="18826" y="19397"/>
                  </a:cubicBezTo>
                  <a:cubicBezTo>
                    <a:pt x="18826" y="19934"/>
                    <a:pt x="19222" y="19666"/>
                    <a:pt x="19222" y="20740"/>
                  </a:cubicBezTo>
                  <a:cubicBezTo>
                    <a:pt x="19222" y="21278"/>
                    <a:pt x="19060" y="21600"/>
                    <a:pt x="18880" y="21600"/>
                  </a:cubicBezTo>
                  <a:cubicBezTo>
                    <a:pt x="18754" y="21600"/>
                    <a:pt x="18646" y="21546"/>
                    <a:pt x="18610" y="21493"/>
                  </a:cubicBezTo>
                  <a:cubicBezTo>
                    <a:pt x="18628" y="20901"/>
                    <a:pt x="18628" y="20901"/>
                    <a:pt x="18628" y="20901"/>
                  </a:cubicBezTo>
                  <a:cubicBezTo>
                    <a:pt x="18700" y="21009"/>
                    <a:pt x="18754" y="21116"/>
                    <a:pt x="18844" y="21116"/>
                  </a:cubicBezTo>
                  <a:cubicBezTo>
                    <a:pt x="18916" y="21116"/>
                    <a:pt x="18988" y="21009"/>
                    <a:pt x="18988" y="20740"/>
                  </a:cubicBezTo>
                  <a:cubicBezTo>
                    <a:pt x="18988" y="20203"/>
                    <a:pt x="18591" y="20472"/>
                    <a:pt x="18591" y="19397"/>
                  </a:cubicBezTo>
                  <a:cubicBezTo>
                    <a:pt x="18591" y="19343"/>
                    <a:pt x="18610" y="18591"/>
                    <a:pt x="18934" y="18591"/>
                  </a:cubicBezTo>
                  <a:cubicBezTo>
                    <a:pt x="19024" y="18591"/>
                    <a:pt x="19078" y="18645"/>
                    <a:pt x="19168" y="18699"/>
                  </a:cubicBezTo>
                  <a:lnTo>
                    <a:pt x="19150" y="19236"/>
                  </a:lnTo>
                  <a:close/>
                  <a:moveTo>
                    <a:pt x="19420" y="19182"/>
                  </a:moveTo>
                  <a:cubicBezTo>
                    <a:pt x="19204" y="19182"/>
                    <a:pt x="19204" y="19182"/>
                    <a:pt x="19204" y="19182"/>
                  </a:cubicBezTo>
                  <a:cubicBezTo>
                    <a:pt x="19204" y="18645"/>
                    <a:pt x="19204" y="18645"/>
                    <a:pt x="19204" y="18645"/>
                  </a:cubicBezTo>
                  <a:cubicBezTo>
                    <a:pt x="19871" y="18645"/>
                    <a:pt x="19871" y="18645"/>
                    <a:pt x="19871" y="18645"/>
                  </a:cubicBezTo>
                  <a:cubicBezTo>
                    <a:pt x="19871" y="19182"/>
                    <a:pt x="19871" y="19182"/>
                    <a:pt x="19871" y="19182"/>
                  </a:cubicBezTo>
                  <a:cubicBezTo>
                    <a:pt x="19654" y="19182"/>
                    <a:pt x="19654" y="19182"/>
                    <a:pt x="19654" y="19182"/>
                  </a:cubicBezTo>
                  <a:cubicBezTo>
                    <a:pt x="19654" y="21546"/>
                    <a:pt x="19654" y="21546"/>
                    <a:pt x="19654" y="21546"/>
                  </a:cubicBezTo>
                  <a:cubicBezTo>
                    <a:pt x="19420" y="21546"/>
                    <a:pt x="19420" y="21546"/>
                    <a:pt x="19420" y="21546"/>
                  </a:cubicBezTo>
                  <a:lnTo>
                    <a:pt x="19420" y="19182"/>
                  </a:lnTo>
                  <a:close/>
                  <a:moveTo>
                    <a:pt x="19907" y="18645"/>
                  </a:moveTo>
                  <a:cubicBezTo>
                    <a:pt x="20483" y="18645"/>
                    <a:pt x="20483" y="18645"/>
                    <a:pt x="20483" y="18645"/>
                  </a:cubicBezTo>
                  <a:cubicBezTo>
                    <a:pt x="20483" y="19128"/>
                    <a:pt x="20483" y="19128"/>
                    <a:pt x="20483" y="19128"/>
                  </a:cubicBezTo>
                  <a:cubicBezTo>
                    <a:pt x="20123" y="19128"/>
                    <a:pt x="20123" y="19128"/>
                    <a:pt x="20123" y="19128"/>
                  </a:cubicBezTo>
                  <a:cubicBezTo>
                    <a:pt x="20123" y="19827"/>
                    <a:pt x="20123" y="19827"/>
                    <a:pt x="20123" y="19827"/>
                  </a:cubicBezTo>
                  <a:cubicBezTo>
                    <a:pt x="20465" y="19827"/>
                    <a:pt x="20465" y="19827"/>
                    <a:pt x="20465" y="19827"/>
                  </a:cubicBezTo>
                  <a:cubicBezTo>
                    <a:pt x="20465" y="20310"/>
                    <a:pt x="20465" y="20310"/>
                    <a:pt x="20465" y="20310"/>
                  </a:cubicBezTo>
                  <a:cubicBezTo>
                    <a:pt x="20123" y="20310"/>
                    <a:pt x="20123" y="20310"/>
                    <a:pt x="20123" y="20310"/>
                  </a:cubicBezTo>
                  <a:cubicBezTo>
                    <a:pt x="20123" y="21063"/>
                    <a:pt x="20123" y="21063"/>
                    <a:pt x="20123" y="21063"/>
                  </a:cubicBezTo>
                  <a:cubicBezTo>
                    <a:pt x="20501" y="21063"/>
                    <a:pt x="20501" y="21063"/>
                    <a:pt x="20501" y="21063"/>
                  </a:cubicBezTo>
                  <a:cubicBezTo>
                    <a:pt x="20501" y="21546"/>
                    <a:pt x="20501" y="21546"/>
                    <a:pt x="20501" y="21546"/>
                  </a:cubicBezTo>
                  <a:cubicBezTo>
                    <a:pt x="19907" y="21546"/>
                    <a:pt x="19907" y="21546"/>
                    <a:pt x="19907" y="21546"/>
                  </a:cubicBezTo>
                  <a:lnTo>
                    <a:pt x="19907" y="18645"/>
                  </a:lnTo>
                  <a:close/>
                  <a:moveTo>
                    <a:pt x="21366" y="19236"/>
                  </a:moveTo>
                  <a:cubicBezTo>
                    <a:pt x="21366" y="19236"/>
                    <a:pt x="21366" y="19236"/>
                    <a:pt x="21366" y="19236"/>
                  </a:cubicBezTo>
                  <a:cubicBezTo>
                    <a:pt x="21150" y="21546"/>
                    <a:pt x="21150" y="21546"/>
                    <a:pt x="21150" y="21546"/>
                  </a:cubicBezTo>
                  <a:cubicBezTo>
                    <a:pt x="20987" y="21546"/>
                    <a:pt x="20987" y="21546"/>
                    <a:pt x="20987" y="21546"/>
                  </a:cubicBezTo>
                  <a:cubicBezTo>
                    <a:pt x="20789" y="19236"/>
                    <a:pt x="20789" y="19236"/>
                    <a:pt x="20789" y="19236"/>
                  </a:cubicBezTo>
                  <a:cubicBezTo>
                    <a:pt x="20771" y="19236"/>
                    <a:pt x="20771" y="19236"/>
                    <a:pt x="20771" y="19236"/>
                  </a:cubicBezTo>
                  <a:cubicBezTo>
                    <a:pt x="20771" y="21546"/>
                    <a:pt x="20771" y="21546"/>
                    <a:pt x="20771" y="21546"/>
                  </a:cubicBezTo>
                  <a:cubicBezTo>
                    <a:pt x="20573" y="21546"/>
                    <a:pt x="20573" y="21546"/>
                    <a:pt x="20573" y="21546"/>
                  </a:cubicBezTo>
                  <a:cubicBezTo>
                    <a:pt x="20573" y="18645"/>
                    <a:pt x="20573" y="18645"/>
                    <a:pt x="20573" y="18645"/>
                  </a:cubicBezTo>
                  <a:cubicBezTo>
                    <a:pt x="20915" y="18645"/>
                    <a:pt x="20915" y="18645"/>
                    <a:pt x="20915" y="18645"/>
                  </a:cubicBezTo>
                  <a:cubicBezTo>
                    <a:pt x="21078" y="20525"/>
                    <a:pt x="21078" y="20525"/>
                    <a:pt x="21078" y="20525"/>
                  </a:cubicBezTo>
                  <a:cubicBezTo>
                    <a:pt x="21078" y="20525"/>
                    <a:pt x="21078" y="20525"/>
                    <a:pt x="21078" y="20525"/>
                  </a:cubicBezTo>
                  <a:cubicBezTo>
                    <a:pt x="21240" y="18645"/>
                    <a:pt x="21240" y="18645"/>
                    <a:pt x="21240" y="18645"/>
                  </a:cubicBezTo>
                  <a:cubicBezTo>
                    <a:pt x="21582" y="18645"/>
                    <a:pt x="21582" y="18645"/>
                    <a:pt x="21582" y="18645"/>
                  </a:cubicBezTo>
                  <a:cubicBezTo>
                    <a:pt x="21582" y="21546"/>
                    <a:pt x="21582" y="21546"/>
                    <a:pt x="21582" y="21546"/>
                  </a:cubicBezTo>
                  <a:cubicBezTo>
                    <a:pt x="21366" y="21546"/>
                    <a:pt x="21366" y="21546"/>
                    <a:pt x="21366" y="21546"/>
                  </a:cubicBezTo>
                  <a:lnTo>
                    <a:pt x="21366" y="19236"/>
                  </a:lnTo>
                  <a:close/>
                </a:path>
              </a:pathLst>
            </a:custGeom>
            <a:solidFill>
              <a:srgbClr val="00502F"/>
            </a:solidFill>
            <a:ln w="12700" cap="flat">
              <a:noFill/>
              <a:miter lim="400000"/>
            </a:ln>
            <a:effectLst/>
          </p:spPr>
          <p:txBody>
            <a:bodyPr wrap="square" lIns="45719" tIns="45719" rIns="45719" bIns="45719" numCol="1" anchor="t">
              <a:noAutofit/>
            </a:bodyPr>
            <a:lstStyle/>
            <a:p>
              <a:endParaRPr sz="1800"/>
            </a:p>
          </p:txBody>
        </p:sp>
        <p:sp>
          <p:nvSpPr>
            <p:cNvPr id="48" name="Rectangle"/>
            <p:cNvSpPr/>
            <p:nvPr/>
          </p:nvSpPr>
          <p:spPr>
            <a:xfrm>
              <a:off x="14021" y="561665"/>
              <a:ext cx="2205304" cy="12701"/>
            </a:xfrm>
            <a:prstGeom prst="rect">
              <a:avLst/>
            </a:prstGeom>
            <a:solidFill>
              <a:srgbClr val="00502F"/>
            </a:solidFill>
            <a:ln w="12700" cap="flat">
              <a:noFill/>
              <a:miter lim="400000"/>
            </a:ln>
            <a:effectLst/>
          </p:spPr>
          <p:txBody>
            <a:bodyPr wrap="square" lIns="45719" tIns="45719" rIns="45719" bIns="45719" numCol="1" anchor="t">
              <a:noAutofit/>
            </a:bodyPr>
            <a:lstStyle/>
            <a:p>
              <a:pPr defTabSz="684195">
                <a:defRPr sz="1800"/>
              </a:pPr>
              <a:endParaRPr sz="1800"/>
            </a:p>
          </p:txBody>
        </p:sp>
        <p:sp>
          <p:nvSpPr>
            <p:cNvPr id="49" name="Shape"/>
            <p:cNvSpPr/>
            <p:nvPr/>
          </p:nvSpPr>
          <p:spPr>
            <a:xfrm>
              <a:off x="-1" y="40406"/>
              <a:ext cx="785996" cy="482542"/>
            </a:xfrm>
            <a:custGeom>
              <a:avLst/>
              <a:gdLst/>
              <a:ahLst/>
              <a:cxnLst>
                <a:cxn ang="0">
                  <a:pos x="wd2" y="hd2"/>
                </a:cxn>
                <a:cxn ang="5400000">
                  <a:pos x="wd2" y="hd2"/>
                </a:cxn>
                <a:cxn ang="10800000">
                  <a:pos x="wd2" y="hd2"/>
                </a:cxn>
                <a:cxn ang="16200000">
                  <a:pos x="wd2" y="hd2"/>
                </a:cxn>
              </a:cxnLst>
              <a:rect l="0" t="0" r="r" b="b"/>
              <a:pathLst>
                <a:path w="21600" h="21600" extrusionOk="0">
                  <a:moveTo>
                    <a:pt x="15580" y="0"/>
                  </a:moveTo>
                  <a:cubicBezTo>
                    <a:pt x="15580" y="14455"/>
                    <a:pt x="15580" y="14455"/>
                    <a:pt x="15580" y="14455"/>
                  </a:cubicBezTo>
                  <a:cubicBezTo>
                    <a:pt x="15580" y="15358"/>
                    <a:pt x="15580" y="18151"/>
                    <a:pt x="11179" y="18151"/>
                  </a:cubicBezTo>
                  <a:cubicBezTo>
                    <a:pt x="10775" y="18233"/>
                    <a:pt x="10775" y="18233"/>
                    <a:pt x="10775" y="18233"/>
                  </a:cubicBezTo>
                  <a:cubicBezTo>
                    <a:pt x="10370" y="18151"/>
                    <a:pt x="10370" y="18151"/>
                    <a:pt x="10370" y="18151"/>
                  </a:cubicBezTo>
                  <a:cubicBezTo>
                    <a:pt x="6020" y="18151"/>
                    <a:pt x="6020" y="15358"/>
                    <a:pt x="6020" y="14455"/>
                  </a:cubicBezTo>
                  <a:cubicBezTo>
                    <a:pt x="6020" y="0"/>
                    <a:pt x="6020" y="0"/>
                    <a:pt x="6020" y="0"/>
                  </a:cubicBezTo>
                  <a:cubicBezTo>
                    <a:pt x="0" y="0"/>
                    <a:pt x="0" y="0"/>
                    <a:pt x="0" y="0"/>
                  </a:cubicBezTo>
                  <a:cubicBezTo>
                    <a:pt x="0" y="16590"/>
                    <a:pt x="0" y="16590"/>
                    <a:pt x="0" y="16590"/>
                  </a:cubicBezTo>
                  <a:cubicBezTo>
                    <a:pt x="0" y="21189"/>
                    <a:pt x="7942" y="21600"/>
                    <a:pt x="10370" y="21600"/>
                  </a:cubicBezTo>
                  <a:cubicBezTo>
                    <a:pt x="10775" y="21600"/>
                    <a:pt x="10775" y="21600"/>
                    <a:pt x="10775" y="21600"/>
                  </a:cubicBezTo>
                  <a:cubicBezTo>
                    <a:pt x="10825" y="21600"/>
                    <a:pt x="10825" y="21600"/>
                    <a:pt x="10825" y="21600"/>
                  </a:cubicBezTo>
                  <a:cubicBezTo>
                    <a:pt x="11179" y="21600"/>
                    <a:pt x="11179" y="21600"/>
                    <a:pt x="11179" y="21600"/>
                  </a:cubicBezTo>
                  <a:cubicBezTo>
                    <a:pt x="13658" y="21600"/>
                    <a:pt x="21600" y="21189"/>
                    <a:pt x="21600" y="16590"/>
                  </a:cubicBezTo>
                  <a:cubicBezTo>
                    <a:pt x="21600" y="0"/>
                    <a:pt x="21600" y="0"/>
                    <a:pt x="21600" y="0"/>
                  </a:cubicBezTo>
                  <a:lnTo>
                    <a:pt x="15580" y="0"/>
                  </a:lnTo>
                  <a:close/>
                </a:path>
              </a:pathLst>
            </a:custGeom>
            <a:solidFill>
              <a:srgbClr val="FFFFFF"/>
            </a:solidFill>
            <a:ln w="12700" cap="flat">
              <a:noFill/>
              <a:miter lim="400000"/>
            </a:ln>
            <a:effectLst/>
          </p:spPr>
          <p:txBody>
            <a:bodyPr wrap="square" lIns="45719" tIns="45719" rIns="45719" bIns="45719" numCol="1" anchor="t">
              <a:noAutofit/>
            </a:bodyPr>
            <a:lstStyle/>
            <a:p>
              <a:endParaRPr sz="1800"/>
            </a:p>
          </p:txBody>
        </p:sp>
        <p:sp>
          <p:nvSpPr>
            <p:cNvPr id="50" name="Shape"/>
            <p:cNvSpPr/>
            <p:nvPr/>
          </p:nvSpPr>
          <p:spPr>
            <a:xfrm>
              <a:off x="406629" y="55169"/>
              <a:ext cx="362229" cy="451461"/>
            </a:xfrm>
            <a:custGeom>
              <a:avLst/>
              <a:gdLst/>
              <a:ahLst/>
              <a:cxnLst>
                <a:cxn ang="0">
                  <a:pos x="wd2" y="hd2"/>
                </a:cxn>
                <a:cxn ang="5400000">
                  <a:pos x="wd2" y="hd2"/>
                </a:cxn>
                <a:cxn ang="10800000">
                  <a:pos x="wd2" y="hd2"/>
                </a:cxn>
                <a:cxn ang="16200000">
                  <a:pos x="wd2" y="hd2"/>
                </a:cxn>
              </a:cxnLst>
              <a:rect l="0" t="0" r="r" b="b"/>
              <a:pathLst>
                <a:path w="21600" h="21600" extrusionOk="0">
                  <a:moveTo>
                    <a:pt x="10526" y="14751"/>
                  </a:moveTo>
                  <a:cubicBezTo>
                    <a:pt x="10526" y="0"/>
                    <a:pt x="10526" y="0"/>
                    <a:pt x="10526" y="0"/>
                  </a:cubicBezTo>
                  <a:cubicBezTo>
                    <a:pt x="21600" y="0"/>
                    <a:pt x="21600" y="0"/>
                    <a:pt x="21600" y="0"/>
                  </a:cubicBezTo>
                  <a:cubicBezTo>
                    <a:pt x="21600" y="0"/>
                    <a:pt x="21600" y="16420"/>
                    <a:pt x="21600" y="17034"/>
                  </a:cubicBezTo>
                  <a:cubicBezTo>
                    <a:pt x="21600" y="20283"/>
                    <a:pt x="10526" y="21600"/>
                    <a:pt x="0" y="21600"/>
                  </a:cubicBezTo>
                  <a:cubicBezTo>
                    <a:pt x="0" y="21161"/>
                    <a:pt x="0" y="20195"/>
                    <a:pt x="0" y="19493"/>
                  </a:cubicBezTo>
                  <a:cubicBezTo>
                    <a:pt x="5263" y="19493"/>
                    <a:pt x="10526" y="18615"/>
                    <a:pt x="10526" y="14751"/>
                  </a:cubicBezTo>
                  <a:close/>
                </a:path>
              </a:pathLst>
            </a:custGeom>
            <a:solidFill>
              <a:srgbClr val="00502F"/>
            </a:solidFill>
            <a:ln w="12700" cap="flat">
              <a:noFill/>
              <a:miter lim="400000"/>
            </a:ln>
            <a:effectLst/>
          </p:spPr>
          <p:txBody>
            <a:bodyPr wrap="square" lIns="45719" tIns="45719" rIns="45719" bIns="45719" numCol="1" anchor="t">
              <a:noAutofit/>
            </a:bodyPr>
            <a:lstStyle/>
            <a:p>
              <a:endParaRPr sz="1800"/>
            </a:p>
          </p:txBody>
        </p:sp>
        <p:sp>
          <p:nvSpPr>
            <p:cNvPr id="51" name="Shape"/>
            <p:cNvSpPr/>
            <p:nvPr/>
          </p:nvSpPr>
          <p:spPr>
            <a:xfrm>
              <a:off x="16358" y="55169"/>
              <a:ext cx="360671" cy="451461"/>
            </a:xfrm>
            <a:custGeom>
              <a:avLst/>
              <a:gdLst/>
              <a:ahLst/>
              <a:cxnLst>
                <a:cxn ang="0">
                  <a:pos x="wd2" y="hd2"/>
                </a:cxn>
                <a:cxn ang="5400000">
                  <a:pos x="wd2" y="hd2"/>
                </a:cxn>
                <a:cxn ang="10800000">
                  <a:pos x="wd2" y="hd2"/>
                </a:cxn>
                <a:cxn ang="16200000">
                  <a:pos x="wd2" y="hd2"/>
                </a:cxn>
              </a:cxnLst>
              <a:rect l="0" t="0" r="r" b="b"/>
              <a:pathLst>
                <a:path w="21600" h="21600" extrusionOk="0">
                  <a:moveTo>
                    <a:pt x="11131" y="14751"/>
                  </a:moveTo>
                  <a:cubicBezTo>
                    <a:pt x="11131" y="0"/>
                    <a:pt x="11131" y="0"/>
                    <a:pt x="11131" y="0"/>
                  </a:cubicBezTo>
                  <a:cubicBezTo>
                    <a:pt x="0" y="0"/>
                    <a:pt x="0" y="0"/>
                    <a:pt x="0" y="0"/>
                  </a:cubicBezTo>
                  <a:cubicBezTo>
                    <a:pt x="0" y="0"/>
                    <a:pt x="0" y="16420"/>
                    <a:pt x="0" y="17034"/>
                  </a:cubicBezTo>
                  <a:cubicBezTo>
                    <a:pt x="0" y="20283"/>
                    <a:pt x="11131" y="21600"/>
                    <a:pt x="21600" y="21600"/>
                  </a:cubicBezTo>
                  <a:cubicBezTo>
                    <a:pt x="21600" y="21161"/>
                    <a:pt x="21600" y="20195"/>
                    <a:pt x="21600" y="19493"/>
                  </a:cubicBezTo>
                  <a:cubicBezTo>
                    <a:pt x="16310" y="19493"/>
                    <a:pt x="11131" y="18615"/>
                    <a:pt x="11131" y="14751"/>
                  </a:cubicBezTo>
                  <a:close/>
                </a:path>
              </a:pathLst>
            </a:custGeom>
            <a:solidFill>
              <a:srgbClr val="F37321"/>
            </a:solidFill>
            <a:ln w="12700" cap="flat">
              <a:noFill/>
              <a:miter lim="400000"/>
            </a:ln>
            <a:effectLst/>
          </p:spPr>
          <p:txBody>
            <a:bodyPr wrap="square" lIns="45719" tIns="45719" rIns="45719" bIns="45719" numCol="1" anchor="t">
              <a:noAutofit/>
            </a:bodyPr>
            <a:lstStyle/>
            <a:p>
              <a:endParaRPr sz="1800"/>
            </a:p>
          </p:txBody>
        </p:sp>
      </p:grpSp>
      <p:sp>
        <p:nvSpPr>
          <p:cNvPr id="53" name="Title Text"/>
          <p:cNvSpPr txBox="1">
            <a:spLocks noGrp="1"/>
          </p:cNvSpPr>
          <p:nvPr>
            <p:ph type="title"/>
          </p:nvPr>
        </p:nvSpPr>
        <p:spPr>
          <a:prstGeom prst="rect">
            <a:avLst/>
          </a:prstGeom>
        </p:spPr>
        <p:txBody>
          <a:bodyPr/>
          <a:lstStyle/>
          <a:p>
            <a:r>
              <a:t>Title Text</a:t>
            </a:r>
          </a:p>
        </p:txBody>
      </p:sp>
      <p:sp>
        <p:nvSpPr>
          <p:cNvPr id="5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xfrm>
            <a:off x="6553201" y="6156297"/>
            <a:ext cx="202939" cy="200055"/>
          </a:xfrm>
          <a:prstGeom prst="rect">
            <a:avLst/>
          </a:prstGeom>
        </p:spPr>
        <p:txBody>
          <a:bodyPr/>
          <a:lstStyle/>
          <a:p>
            <a:fld id="{FFE3128A-D6F5-3044-BE7B-FF6128B3307E}" type="slidenum">
              <a:rPr lang="en-US" smtClean="0"/>
              <a:t>‹#›</a:t>
            </a:fld>
            <a:endParaRPr lang="en-US"/>
          </a:p>
        </p:txBody>
      </p:sp>
    </p:spTree>
    <p:extLst>
      <p:ext uri="{BB962C8B-B14F-4D97-AF65-F5344CB8AC3E}">
        <p14:creationId xmlns:p14="http://schemas.microsoft.com/office/powerpoint/2010/main" val="269822737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4_Default">
    <p:spTree>
      <p:nvGrpSpPr>
        <p:cNvPr id="1" name=""/>
        <p:cNvGrpSpPr/>
        <p:nvPr/>
      </p:nvGrpSpPr>
      <p:grpSpPr>
        <a:xfrm>
          <a:off x="0" y="0"/>
          <a:ext cx="0" cy="0"/>
          <a:chOff x="0" y="0"/>
          <a:chExt cx="0" cy="0"/>
        </a:xfrm>
      </p:grpSpPr>
      <p:pic>
        <p:nvPicPr>
          <p:cNvPr id="62" name="image.jpeg" descr="image.jpeg"/>
          <p:cNvPicPr>
            <a:picLocks noChangeAspect="1"/>
          </p:cNvPicPr>
          <p:nvPr/>
        </p:nvPicPr>
        <p:blipFill>
          <a:blip r:embed="rId2"/>
          <a:stretch>
            <a:fillRect/>
          </a:stretch>
        </p:blipFill>
        <p:spPr>
          <a:xfrm>
            <a:off x="0" y="0"/>
            <a:ext cx="9144000" cy="6858000"/>
          </a:xfrm>
          <a:prstGeom prst="rect">
            <a:avLst/>
          </a:prstGeom>
          <a:ln w="12700">
            <a:miter lim="400000"/>
          </a:ln>
        </p:spPr>
      </p:pic>
      <p:grpSp>
        <p:nvGrpSpPr>
          <p:cNvPr id="68" name="Group"/>
          <p:cNvGrpSpPr/>
          <p:nvPr/>
        </p:nvGrpSpPr>
        <p:grpSpPr>
          <a:xfrm>
            <a:off x="886883" y="1557866"/>
            <a:ext cx="2959101" cy="984252"/>
            <a:chOff x="0" y="0"/>
            <a:chExt cx="2219324" cy="738187"/>
          </a:xfrm>
        </p:grpSpPr>
        <p:sp>
          <p:nvSpPr>
            <p:cNvPr id="63" name="Shape"/>
            <p:cNvSpPr/>
            <p:nvPr/>
          </p:nvSpPr>
          <p:spPr>
            <a:xfrm>
              <a:off x="12463" y="-1"/>
              <a:ext cx="2206862" cy="738189"/>
            </a:xfrm>
            <a:custGeom>
              <a:avLst/>
              <a:gdLst/>
              <a:ahLst/>
              <a:cxnLst>
                <a:cxn ang="0">
                  <a:pos x="wd2" y="hd2"/>
                </a:cxn>
                <a:cxn ang="5400000">
                  <a:pos x="wd2" y="hd2"/>
                </a:cxn>
                <a:cxn ang="10800000">
                  <a:pos x="wd2" y="hd2"/>
                </a:cxn>
                <a:cxn ang="16200000">
                  <a:pos x="wd2" y="hd2"/>
                </a:cxn>
              </a:cxnLst>
              <a:rect l="0" t="0" r="r" b="b"/>
              <a:pathLst>
                <a:path w="21600" h="21600" extrusionOk="0">
                  <a:moveTo>
                    <a:pt x="8863" y="7952"/>
                  </a:moveTo>
                  <a:cubicBezTo>
                    <a:pt x="8809" y="7952"/>
                    <a:pt x="8809" y="8006"/>
                    <a:pt x="8809" y="8221"/>
                  </a:cubicBezTo>
                  <a:cubicBezTo>
                    <a:pt x="8809" y="13164"/>
                    <a:pt x="8809" y="13164"/>
                    <a:pt x="8809" y="13164"/>
                  </a:cubicBezTo>
                  <a:cubicBezTo>
                    <a:pt x="8809" y="13701"/>
                    <a:pt x="8863" y="13863"/>
                    <a:pt x="8989" y="13970"/>
                  </a:cubicBezTo>
                  <a:cubicBezTo>
                    <a:pt x="9080" y="14024"/>
                    <a:pt x="9170" y="14078"/>
                    <a:pt x="9170" y="14293"/>
                  </a:cubicBezTo>
                  <a:cubicBezTo>
                    <a:pt x="9170" y="14507"/>
                    <a:pt x="9152" y="14615"/>
                    <a:pt x="9044" y="14615"/>
                  </a:cubicBezTo>
                  <a:cubicBezTo>
                    <a:pt x="8917" y="14615"/>
                    <a:pt x="8845" y="14507"/>
                    <a:pt x="8485" y="14507"/>
                  </a:cubicBezTo>
                  <a:cubicBezTo>
                    <a:pt x="8125" y="14507"/>
                    <a:pt x="8017" y="14615"/>
                    <a:pt x="7891" y="14615"/>
                  </a:cubicBezTo>
                  <a:cubicBezTo>
                    <a:pt x="7801" y="14615"/>
                    <a:pt x="7764" y="14507"/>
                    <a:pt x="7764" y="14239"/>
                  </a:cubicBezTo>
                  <a:cubicBezTo>
                    <a:pt x="7764" y="14131"/>
                    <a:pt x="7801" y="14024"/>
                    <a:pt x="7873" y="13970"/>
                  </a:cubicBezTo>
                  <a:cubicBezTo>
                    <a:pt x="8125" y="13809"/>
                    <a:pt x="8161" y="13648"/>
                    <a:pt x="8161" y="13057"/>
                  </a:cubicBezTo>
                  <a:cubicBezTo>
                    <a:pt x="8161" y="2848"/>
                    <a:pt x="8161" y="2848"/>
                    <a:pt x="8161" y="2848"/>
                  </a:cubicBezTo>
                  <a:cubicBezTo>
                    <a:pt x="8161" y="2310"/>
                    <a:pt x="8089" y="2203"/>
                    <a:pt x="8017" y="2149"/>
                  </a:cubicBezTo>
                  <a:cubicBezTo>
                    <a:pt x="7837" y="1934"/>
                    <a:pt x="7782" y="2042"/>
                    <a:pt x="7782" y="1773"/>
                  </a:cubicBezTo>
                  <a:cubicBezTo>
                    <a:pt x="7782" y="1612"/>
                    <a:pt x="7819" y="1504"/>
                    <a:pt x="7927" y="1504"/>
                  </a:cubicBezTo>
                  <a:cubicBezTo>
                    <a:pt x="8053" y="1504"/>
                    <a:pt x="8287" y="1612"/>
                    <a:pt x="8485" y="1612"/>
                  </a:cubicBezTo>
                  <a:cubicBezTo>
                    <a:pt x="8701" y="1612"/>
                    <a:pt x="8881" y="1504"/>
                    <a:pt x="9026" y="1504"/>
                  </a:cubicBezTo>
                  <a:cubicBezTo>
                    <a:pt x="9134" y="1504"/>
                    <a:pt x="9170" y="1612"/>
                    <a:pt x="9170" y="1827"/>
                  </a:cubicBezTo>
                  <a:cubicBezTo>
                    <a:pt x="9170" y="2096"/>
                    <a:pt x="9098" y="2096"/>
                    <a:pt x="8971" y="2203"/>
                  </a:cubicBezTo>
                  <a:cubicBezTo>
                    <a:pt x="8881" y="2203"/>
                    <a:pt x="8809" y="2364"/>
                    <a:pt x="8809" y="2740"/>
                  </a:cubicBezTo>
                  <a:cubicBezTo>
                    <a:pt x="8809" y="7039"/>
                    <a:pt x="8809" y="7039"/>
                    <a:pt x="8809" y="7039"/>
                  </a:cubicBezTo>
                  <a:cubicBezTo>
                    <a:pt x="8809" y="7200"/>
                    <a:pt x="8809" y="7307"/>
                    <a:pt x="8863" y="7307"/>
                  </a:cubicBezTo>
                  <a:cubicBezTo>
                    <a:pt x="10106" y="7307"/>
                    <a:pt x="10106" y="7307"/>
                    <a:pt x="10106" y="7307"/>
                  </a:cubicBezTo>
                  <a:cubicBezTo>
                    <a:pt x="10160" y="7307"/>
                    <a:pt x="10160" y="7200"/>
                    <a:pt x="10160" y="6985"/>
                  </a:cubicBezTo>
                  <a:cubicBezTo>
                    <a:pt x="10160" y="2901"/>
                    <a:pt x="10160" y="2901"/>
                    <a:pt x="10160" y="2901"/>
                  </a:cubicBezTo>
                  <a:cubicBezTo>
                    <a:pt x="10160" y="2364"/>
                    <a:pt x="10106" y="2203"/>
                    <a:pt x="9998" y="2149"/>
                  </a:cubicBezTo>
                  <a:cubicBezTo>
                    <a:pt x="9854" y="2042"/>
                    <a:pt x="9782" y="2042"/>
                    <a:pt x="9782" y="1827"/>
                  </a:cubicBezTo>
                  <a:cubicBezTo>
                    <a:pt x="9782" y="1612"/>
                    <a:pt x="9854" y="1504"/>
                    <a:pt x="9944" y="1504"/>
                  </a:cubicBezTo>
                  <a:cubicBezTo>
                    <a:pt x="10088" y="1504"/>
                    <a:pt x="10233" y="1612"/>
                    <a:pt x="10503" y="1612"/>
                  </a:cubicBezTo>
                  <a:cubicBezTo>
                    <a:pt x="10863" y="1612"/>
                    <a:pt x="10953" y="1504"/>
                    <a:pt x="11079" y="1504"/>
                  </a:cubicBezTo>
                  <a:cubicBezTo>
                    <a:pt x="11169" y="1504"/>
                    <a:pt x="11205" y="1612"/>
                    <a:pt x="11205" y="1773"/>
                  </a:cubicBezTo>
                  <a:cubicBezTo>
                    <a:pt x="11205" y="2042"/>
                    <a:pt x="11115" y="2149"/>
                    <a:pt x="10953" y="2203"/>
                  </a:cubicBezTo>
                  <a:cubicBezTo>
                    <a:pt x="10863" y="2203"/>
                    <a:pt x="10809" y="2418"/>
                    <a:pt x="10809" y="2633"/>
                  </a:cubicBezTo>
                  <a:cubicBezTo>
                    <a:pt x="10809" y="13110"/>
                    <a:pt x="10809" y="13110"/>
                    <a:pt x="10809" y="13110"/>
                  </a:cubicBezTo>
                  <a:cubicBezTo>
                    <a:pt x="10809" y="13594"/>
                    <a:pt x="10845" y="13863"/>
                    <a:pt x="10935" y="13970"/>
                  </a:cubicBezTo>
                  <a:cubicBezTo>
                    <a:pt x="11043" y="14131"/>
                    <a:pt x="11187" y="14078"/>
                    <a:pt x="11187" y="14346"/>
                  </a:cubicBezTo>
                  <a:cubicBezTo>
                    <a:pt x="11187" y="14507"/>
                    <a:pt x="11169" y="14615"/>
                    <a:pt x="11043" y="14615"/>
                  </a:cubicBezTo>
                  <a:cubicBezTo>
                    <a:pt x="10935" y="14615"/>
                    <a:pt x="10755" y="14507"/>
                    <a:pt x="10485" y="14507"/>
                  </a:cubicBezTo>
                  <a:cubicBezTo>
                    <a:pt x="10196" y="14507"/>
                    <a:pt x="10088" y="14615"/>
                    <a:pt x="9980" y="14615"/>
                  </a:cubicBezTo>
                  <a:cubicBezTo>
                    <a:pt x="9836" y="14615"/>
                    <a:pt x="9800" y="14507"/>
                    <a:pt x="9800" y="14293"/>
                  </a:cubicBezTo>
                  <a:cubicBezTo>
                    <a:pt x="9800" y="14131"/>
                    <a:pt x="9836" y="14078"/>
                    <a:pt x="9998" y="13970"/>
                  </a:cubicBezTo>
                  <a:cubicBezTo>
                    <a:pt x="10124" y="13863"/>
                    <a:pt x="10160" y="13648"/>
                    <a:pt x="10160" y="13110"/>
                  </a:cubicBezTo>
                  <a:cubicBezTo>
                    <a:pt x="10160" y="8167"/>
                    <a:pt x="10160" y="8167"/>
                    <a:pt x="10160" y="8167"/>
                  </a:cubicBezTo>
                  <a:cubicBezTo>
                    <a:pt x="10160" y="8006"/>
                    <a:pt x="10160" y="7952"/>
                    <a:pt x="10106" y="7952"/>
                  </a:cubicBezTo>
                  <a:lnTo>
                    <a:pt x="8863" y="7952"/>
                  </a:lnTo>
                  <a:close/>
                  <a:moveTo>
                    <a:pt x="11782" y="9510"/>
                  </a:moveTo>
                  <a:cubicBezTo>
                    <a:pt x="11656" y="9510"/>
                    <a:pt x="11620" y="9618"/>
                    <a:pt x="11620" y="9940"/>
                  </a:cubicBezTo>
                  <a:cubicBezTo>
                    <a:pt x="11620" y="12090"/>
                    <a:pt x="11908" y="13755"/>
                    <a:pt x="12394" y="13755"/>
                  </a:cubicBezTo>
                  <a:cubicBezTo>
                    <a:pt x="12719" y="13755"/>
                    <a:pt x="12899" y="13272"/>
                    <a:pt x="12989" y="12573"/>
                  </a:cubicBezTo>
                  <a:cubicBezTo>
                    <a:pt x="13043" y="12197"/>
                    <a:pt x="13061" y="11928"/>
                    <a:pt x="13115" y="11928"/>
                  </a:cubicBezTo>
                  <a:cubicBezTo>
                    <a:pt x="13169" y="11928"/>
                    <a:pt x="13187" y="11982"/>
                    <a:pt x="13187" y="12197"/>
                  </a:cubicBezTo>
                  <a:cubicBezTo>
                    <a:pt x="13187" y="12519"/>
                    <a:pt x="13151" y="12896"/>
                    <a:pt x="13097" y="13272"/>
                  </a:cubicBezTo>
                  <a:cubicBezTo>
                    <a:pt x="12953" y="14131"/>
                    <a:pt x="12629" y="14776"/>
                    <a:pt x="12232" y="14776"/>
                  </a:cubicBezTo>
                  <a:cubicBezTo>
                    <a:pt x="11458" y="14776"/>
                    <a:pt x="10989" y="12788"/>
                    <a:pt x="10989" y="10048"/>
                  </a:cubicBezTo>
                  <a:cubicBezTo>
                    <a:pt x="10989" y="6663"/>
                    <a:pt x="11566" y="4943"/>
                    <a:pt x="12232" y="4943"/>
                  </a:cubicBezTo>
                  <a:cubicBezTo>
                    <a:pt x="12791" y="4943"/>
                    <a:pt x="13187" y="6179"/>
                    <a:pt x="13187" y="8275"/>
                  </a:cubicBezTo>
                  <a:cubicBezTo>
                    <a:pt x="13187" y="9403"/>
                    <a:pt x="13187" y="9510"/>
                    <a:pt x="12989" y="9510"/>
                  </a:cubicBezTo>
                  <a:lnTo>
                    <a:pt x="11782" y="9510"/>
                  </a:lnTo>
                  <a:close/>
                  <a:moveTo>
                    <a:pt x="11620" y="8382"/>
                  </a:moveTo>
                  <a:cubicBezTo>
                    <a:pt x="11620" y="8758"/>
                    <a:pt x="11638" y="8866"/>
                    <a:pt x="11890" y="8866"/>
                  </a:cubicBezTo>
                  <a:cubicBezTo>
                    <a:pt x="12016" y="8866"/>
                    <a:pt x="12124" y="8812"/>
                    <a:pt x="12232" y="8758"/>
                  </a:cubicBezTo>
                  <a:cubicBezTo>
                    <a:pt x="12430" y="8704"/>
                    <a:pt x="12574" y="8543"/>
                    <a:pt x="12611" y="8382"/>
                  </a:cubicBezTo>
                  <a:cubicBezTo>
                    <a:pt x="12665" y="8167"/>
                    <a:pt x="12683" y="7952"/>
                    <a:pt x="12683" y="7469"/>
                  </a:cubicBezTo>
                  <a:cubicBezTo>
                    <a:pt x="12683" y="6287"/>
                    <a:pt x="12502" y="5534"/>
                    <a:pt x="12232" y="5534"/>
                  </a:cubicBezTo>
                  <a:cubicBezTo>
                    <a:pt x="11872" y="5534"/>
                    <a:pt x="11620" y="6878"/>
                    <a:pt x="11620" y="8328"/>
                  </a:cubicBezTo>
                  <a:lnTo>
                    <a:pt x="11620" y="8382"/>
                  </a:lnTo>
                  <a:close/>
                  <a:moveTo>
                    <a:pt x="14844" y="6770"/>
                  </a:moveTo>
                  <a:cubicBezTo>
                    <a:pt x="14844" y="5803"/>
                    <a:pt x="14754" y="5534"/>
                    <a:pt x="14574" y="5534"/>
                  </a:cubicBezTo>
                  <a:cubicBezTo>
                    <a:pt x="14268" y="5534"/>
                    <a:pt x="14106" y="6287"/>
                    <a:pt x="14016" y="7307"/>
                  </a:cubicBezTo>
                  <a:cubicBezTo>
                    <a:pt x="13962" y="7737"/>
                    <a:pt x="13890" y="8113"/>
                    <a:pt x="13781" y="8328"/>
                  </a:cubicBezTo>
                  <a:cubicBezTo>
                    <a:pt x="13709" y="8490"/>
                    <a:pt x="13619" y="8597"/>
                    <a:pt x="13511" y="8597"/>
                  </a:cubicBezTo>
                  <a:cubicBezTo>
                    <a:pt x="13367" y="8597"/>
                    <a:pt x="13313" y="8436"/>
                    <a:pt x="13313" y="8060"/>
                  </a:cubicBezTo>
                  <a:cubicBezTo>
                    <a:pt x="13313" y="6824"/>
                    <a:pt x="13908" y="4943"/>
                    <a:pt x="14736" y="4943"/>
                  </a:cubicBezTo>
                  <a:cubicBezTo>
                    <a:pt x="15007" y="4943"/>
                    <a:pt x="15169" y="5051"/>
                    <a:pt x="15277" y="5319"/>
                  </a:cubicBezTo>
                  <a:cubicBezTo>
                    <a:pt x="15385" y="5534"/>
                    <a:pt x="15439" y="5964"/>
                    <a:pt x="15439" y="6501"/>
                  </a:cubicBezTo>
                  <a:cubicBezTo>
                    <a:pt x="15439" y="12734"/>
                    <a:pt x="15439" y="12734"/>
                    <a:pt x="15439" y="12734"/>
                  </a:cubicBezTo>
                  <a:cubicBezTo>
                    <a:pt x="15439" y="13218"/>
                    <a:pt x="15493" y="13433"/>
                    <a:pt x="15601" y="13433"/>
                  </a:cubicBezTo>
                  <a:cubicBezTo>
                    <a:pt x="15727" y="13433"/>
                    <a:pt x="15781" y="13272"/>
                    <a:pt x="15817" y="13057"/>
                  </a:cubicBezTo>
                  <a:cubicBezTo>
                    <a:pt x="15853" y="12842"/>
                    <a:pt x="15871" y="12627"/>
                    <a:pt x="15907" y="12627"/>
                  </a:cubicBezTo>
                  <a:cubicBezTo>
                    <a:pt x="15961" y="12627"/>
                    <a:pt x="15961" y="12734"/>
                    <a:pt x="15961" y="13003"/>
                  </a:cubicBezTo>
                  <a:cubicBezTo>
                    <a:pt x="15961" y="13433"/>
                    <a:pt x="15781" y="14722"/>
                    <a:pt x="15349" y="14722"/>
                  </a:cubicBezTo>
                  <a:cubicBezTo>
                    <a:pt x="15061" y="14722"/>
                    <a:pt x="14988" y="14024"/>
                    <a:pt x="14934" y="13594"/>
                  </a:cubicBezTo>
                  <a:cubicBezTo>
                    <a:pt x="14916" y="13433"/>
                    <a:pt x="14898" y="13325"/>
                    <a:pt x="14862" y="13325"/>
                  </a:cubicBezTo>
                  <a:cubicBezTo>
                    <a:pt x="14808" y="13325"/>
                    <a:pt x="14700" y="13701"/>
                    <a:pt x="14538" y="14078"/>
                  </a:cubicBezTo>
                  <a:cubicBezTo>
                    <a:pt x="14376" y="14454"/>
                    <a:pt x="14178" y="14776"/>
                    <a:pt x="13890" y="14776"/>
                  </a:cubicBezTo>
                  <a:cubicBezTo>
                    <a:pt x="13583" y="14776"/>
                    <a:pt x="13349" y="14131"/>
                    <a:pt x="13349" y="12896"/>
                  </a:cubicBezTo>
                  <a:cubicBezTo>
                    <a:pt x="13349" y="11875"/>
                    <a:pt x="13529" y="11176"/>
                    <a:pt x="14106" y="10048"/>
                  </a:cubicBezTo>
                  <a:cubicBezTo>
                    <a:pt x="14340" y="9564"/>
                    <a:pt x="14502" y="9296"/>
                    <a:pt x="14610" y="9027"/>
                  </a:cubicBezTo>
                  <a:cubicBezTo>
                    <a:pt x="14790" y="8704"/>
                    <a:pt x="14844" y="8490"/>
                    <a:pt x="14844" y="8060"/>
                  </a:cubicBezTo>
                  <a:lnTo>
                    <a:pt x="14844" y="6770"/>
                  </a:lnTo>
                  <a:close/>
                  <a:moveTo>
                    <a:pt x="13944" y="12573"/>
                  </a:moveTo>
                  <a:cubicBezTo>
                    <a:pt x="13944" y="13325"/>
                    <a:pt x="14088" y="13755"/>
                    <a:pt x="14268" y="13755"/>
                  </a:cubicBezTo>
                  <a:cubicBezTo>
                    <a:pt x="14412" y="13755"/>
                    <a:pt x="14538" y="13487"/>
                    <a:pt x="14682" y="13110"/>
                  </a:cubicBezTo>
                  <a:cubicBezTo>
                    <a:pt x="14808" y="12734"/>
                    <a:pt x="14844" y="12466"/>
                    <a:pt x="14844" y="11982"/>
                  </a:cubicBezTo>
                  <a:cubicBezTo>
                    <a:pt x="14844" y="9672"/>
                    <a:pt x="14844" y="9672"/>
                    <a:pt x="14844" y="9672"/>
                  </a:cubicBezTo>
                  <a:cubicBezTo>
                    <a:pt x="14844" y="9457"/>
                    <a:pt x="14826" y="9403"/>
                    <a:pt x="14808" y="9403"/>
                  </a:cubicBezTo>
                  <a:cubicBezTo>
                    <a:pt x="14772" y="9403"/>
                    <a:pt x="14736" y="9403"/>
                    <a:pt x="14646" y="9618"/>
                  </a:cubicBezTo>
                  <a:cubicBezTo>
                    <a:pt x="14502" y="9940"/>
                    <a:pt x="14358" y="10263"/>
                    <a:pt x="14250" y="10639"/>
                  </a:cubicBezTo>
                  <a:cubicBezTo>
                    <a:pt x="14070" y="11230"/>
                    <a:pt x="13944" y="11821"/>
                    <a:pt x="13944" y="12573"/>
                  </a:cubicBezTo>
                  <a:close/>
                  <a:moveTo>
                    <a:pt x="16195" y="2042"/>
                  </a:moveTo>
                  <a:cubicBezTo>
                    <a:pt x="16195" y="1612"/>
                    <a:pt x="16159" y="1504"/>
                    <a:pt x="15997" y="1451"/>
                  </a:cubicBezTo>
                  <a:cubicBezTo>
                    <a:pt x="15871" y="1343"/>
                    <a:pt x="15853" y="1343"/>
                    <a:pt x="15853" y="1128"/>
                  </a:cubicBezTo>
                  <a:cubicBezTo>
                    <a:pt x="15853" y="967"/>
                    <a:pt x="15871" y="913"/>
                    <a:pt x="15961" y="806"/>
                  </a:cubicBezTo>
                  <a:cubicBezTo>
                    <a:pt x="16250" y="537"/>
                    <a:pt x="16430" y="376"/>
                    <a:pt x="16556" y="161"/>
                  </a:cubicBezTo>
                  <a:cubicBezTo>
                    <a:pt x="16646" y="54"/>
                    <a:pt x="16682" y="0"/>
                    <a:pt x="16718" y="0"/>
                  </a:cubicBezTo>
                  <a:cubicBezTo>
                    <a:pt x="16772" y="0"/>
                    <a:pt x="16772" y="107"/>
                    <a:pt x="16772" y="376"/>
                  </a:cubicBezTo>
                  <a:cubicBezTo>
                    <a:pt x="16772" y="13325"/>
                    <a:pt x="16772" y="13325"/>
                    <a:pt x="16772" y="13325"/>
                  </a:cubicBezTo>
                  <a:cubicBezTo>
                    <a:pt x="16772" y="13809"/>
                    <a:pt x="16844" y="13863"/>
                    <a:pt x="17060" y="14024"/>
                  </a:cubicBezTo>
                  <a:cubicBezTo>
                    <a:pt x="17132" y="14078"/>
                    <a:pt x="17186" y="14131"/>
                    <a:pt x="17186" y="14346"/>
                  </a:cubicBezTo>
                  <a:cubicBezTo>
                    <a:pt x="17186" y="14507"/>
                    <a:pt x="17150" y="14615"/>
                    <a:pt x="17096" y="14615"/>
                  </a:cubicBezTo>
                  <a:cubicBezTo>
                    <a:pt x="17024" y="14615"/>
                    <a:pt x="16952" y="14507"/>
                    <a:pt x="16484" y="14507"/>
                  </a:cubicBezTo>
                  <a:cubicBezTo>
                    <a:pt x="16069" y="14507"/>
                    <a:pt x="15997" y="14615"/>
                    <a:pt x="15907" y="14615"/>
                  </a:cubicBezTo>
                  <a:cubicBezTo>
                    <a:pt x="15871" y="14615"/>
                    <a:pt x="15799" y="14561"/>
                    <a:pt x="15799" y="14346"/>
                  </a:cubicBezTo>
                  <a:cubicBezTo>
                    <a:pt x="15799" y="14185"/>
                    <a:pt x="15871" y="14078"/>
                    <a:pt x="15925" y="14024"/>
                  </a:cubicBezTo>
                  <a:cubicBezTo>
                    <a:pt x="16159" y="13916"/>
                    <a:pt x="16195" y="13701"/>
                    <a:pt x="16195" y="13164"/>
                  </a:cubicBezTo>
                  <a:lnTo>
                    <a:pt x="16195" y="2042"/>
                  </a:lnTo>
                  <a:close/>
                  <a:moveTo>
                    <a:pt x="17907" y="12734"/>
                  </a:moveTo>
                  <a:cubicBezTo>
                    <a:pt x="17907" y="13540"/>
                    <a:pt x="17997" y="13701"/>
                    <a:pt x="18123" y="13701"/>
                  </a:cubicBezTo>
                  <a:cubicBezTo>
                    <a:pt x="18249" y="13701"/>
                    <a:pt x="18321" y="13379"/>
                    <a:pt x="18375" y="13110"/>
                  </a:cubicBezTo>
                  <a:cubicBezTo>
                    <a:pt x="18447" y="12842"/>
                    <a:pt x="18465" y="12573"/>
                    <a:pt x="18537" y="12573"/>
                  </a:cubicBezTo>
                  <a:cubicBezTo>
                    <a:pt x="18573" y="12573"/>
                    <a:pt x="18610" y="12627"/>
                    <a:pt x="18610" y="12788"/>
                  </a:cubicBezTo>
                  <a:cubicBezTo>
                    <a:pt x="18610" y="13057"/>
                    <a:pt x="18465" y="14776"/>
                    <a:pt x="17907" y="14776"/>
                  </a:cubicBezTo>
                  <a:cubicBezTo>
                    <a:pt x="17727" y="14776"/>
                    <a:pt x="17583" y="14615"/>
                    <a:pt x="17493" y="14293"/>
                  </a:cubicBezTo>
                  <a:cubicBezTo>
                    <a:pt x="17384" y="14024"/>
                    <a:pt x="17330" y="13540"/>
                    <a:pt x="17330" y="12842"/>
                  </a:cubicBezTo>
                  <a:cubicBezTo>
                    <a:pt x="17330" y="6233"/>
                    <a:pt x="17330" y="6233"/>
                    <a:pt x="17330" y="6233"/>
                  </a:cubicBezTo>
                  <a:cubicBezTo>
                    <a:pt x="17330" y="6072"/>
                    <a:pt x="17294" y="5964"/>
                    <a:pt x="17258" y="5910"/>
                  </a:cubicBezTo>
                  <a:cubicBezTo>
                    <a:pt x="17222" y="5910"/>
                    <a:pt x="17150" y="5910"/>
                    <a:pt x="17096" y="5910"/>
                  </a:cubicBezTo>
                  <a:cubicBezTo>
                    <a:pt x="17042" y="5857"/>
                    <a:pt x="16988" y="5857"/>
                    <a:pt x="16988" y="5642"/>
                  </a:cubicBezTo>
                  <a:cubicBezTo>
                    <a:pt x="16988" y="5534"/>
                    <a:pt x="17024" y="5373"/>
                    <a:pt x="17114" y="5104"/>
                  </a:cubicBezTo>
                  <a:cubicBezTo>
                    <a:pt x="17312" y="4567"/>
                    <a:pt x="17475" y="4030"/>
                    <a:pt x="17709" y="2794"/>
                  </a:cubicBezTo>
                  <a:cubicBezTo>
                    <a:pt x="17781" y="2418"/>
                    <a:pt x="17799" y="2310"/>
                    <a:pt x="17853" y="2310"/>
                  </a:cubicBezTo>
                  <a:cubicBezTo>
                    <a:pt x="17889" y="2310"/>
                    <a:pt x="17907" y="2310"/>
                    <a:pt x="17907" y="2740"/>
                  </a:cubicBezTo>
                  <a:cubicBezTo>
                    <a:pt x="17907" y="4728"/>
                    <a:pt x="17907" y="4728"/>
                    <a:pt x="17907" y="4728"/>
                  </a:cubicBezTo>
                  <a:cubicBezTo>
                    <a:pt x="17907" y="5051"/>
                    <a:pt x="17943" y="5212"/>
                    <a:pt x="18051" y="5212"/>
                  </a:cubicBezTo>
                  <a:cubicBezTo>
                    <a:pt x="18357" y="5212"/>
                    <a:pt x="18357" y="5212"/>
                    <a:pt x="18357" y="5212"/>
                  </a:cubicBezTo>
                  <a:cubicBezTo>
                    <a:pt x="18483" y="5212"/>
                    <a:pt x="18519" y="5266"/>
                    <a:pt x="18519" y="5534"/>
                  </a:cubicBezTo>
                  <a:cubicBezTo>
                    <a:pt x="18519" y="5857"/>
                    <a:pt x="18483" y="5964"/>
                    <a:pt x="18357" y="5964"/>
                  </a:cubicBezTo>
                  <a:cubicBezTo>
                    <a:pt x="18033" y="5964"/>
                    <a:pt x="18033" y="5964"/>
                    <a:pt x="18033" y="5964"/>
                  </a:cubicBezTo>
                  <a:cubicBezTo>
                    <a:pt x="17943" y="5964"/>
                    <a:pt x="17907" y="6072"/>
                    <a:pt x="17907" y="6394"/>
                  </a:cubicBezTo>
                  <a:lnTo>
                    <a:pt x="17907" y="12734"/>
                  </a:lnTo>
                  <a:close/>
                  <a:moveTo>
                    <a:pt x="18916" y="2042"/>
                  </a:moveTo>
                  <a:cubicBezTo>
                    <a:pt x="18916" y="1612"/>
                    <a:pt x="18880" y="1504"/>
                    <a:pt x="18718" y="1451"/>
                  </a:cubicBezTo>
                  <a:cubicBezTo>
                    <a:pt x="18591" y="1343"/>
                    <a:pt x="18555" y="1343"/>
                    <a:pt x="18555" y="1128"/>
                  </a:cubicBezTo>
                  <a:cubicBezTo>
                    <a:pt x="18555" y="913"/>
                    <a:pt x="18610" y="913"/>
                    <a:pt x="18754" y="806"/>
                  </a:cubicBezTo>
                  <a:cubicBezTo>
                    <a:pt x="19042" y="484"/>
                    <a:pt x="19186" y="269"/>
                    <a:pt x="19294" y="161"/>
                  </a:cubicBezTo>
                  <a:cubicBezTo>
                    <a:pt x="19384" y="54"/>
                    <a:pt x="19402" y="0"/>
                    <a:pt x="19456" y="0"/>
                  </a:cubicBezTo>
                  <a:cubicBezTo>
                    <a:pt x="19474" y="0"/>
                    <a:pt x="19492" y="54"/>
                    <a:pt x="19492" y="376"/>
                  </a:cubicBezTo>
                  <a:cubicBezTo>
                    <a:pt x="19492" y="6233"/>
                    <a:pt x="19492" y="6233"/>
                    <a:pt x="19492" y="6233"/>
                  </a:cubicBezTo>
                  <a:cubicBezTo>
                    <a:pt x="19492" y="6340"/>
                    <a:pt x="19510" y="6394"/>
                    <a:pt x="19528" y="6394"/>
                  </a:cubicBezTo>
                  <a:cubicBezTo>
                    <a:pt x="19564" y="6394"/>
                    <a:pt x="19582" y="6340"/>
                    <a:pt x="19618" y="6287"/>
                  </a:cubicBezTo>
                  <a:cubicBezTo>
                    <a:pt x="19762" y="5857"/>
                    <a:pt x="20033" y="5051"/>
                    <a:pt x="20429" y="5051"/>
                  </a:cubicBezTo>
                  <a:cubicBezTo>
                    <a:pt x="20861" y="5051"/>
                    <a:pt x="21204" y="5910"/>
                    <a:pt x="21222" y="7522"/>
                  </a:cubicBezTo>
                  <a:cubicBezTo>
                    <a:pt x="21222" y="13164"/>
                    <a:pt x="21222" y="13164"/>
                    <a:pt x="21222" y="13164"/>
                  </a:cubicBezTo>
                  <a:cubicBezTo>
                    <a:pt x="21222" y="13809"/>
                    <a:pt x="21312" y="14024"/>
                    <a:pt x="21438" y="14078"/>
                  </a:cubicBezTo>
                  <a:cubicBezTo>
                    <a:pt x="21564" y="14131"/>
                    <a:pt x="21600" y="14185"/>
                    <a:pt x="21600" y="14346"/>
                  </a:cubicBezTo>
                  <a:cubicBezTo>
                    <a:pt x="21600" y="14561"/>
                    <a:pt x="21546" y="14615"/>
                    <a:pt x="21492" y="14615"/>
                  </a:cubicBezTo>
                  <a:cubicBezTo>
                    <a:pt x="21456" y="14615"/>
                    <a:pt x="21276" y="14507"/>
                    <a:pt x="20951" y="14507"/>
                  </a:cubicBezTo>
                  <a:cubicBezTo>
                    <a:pt x="20591" y="14507"/>
                    <a:pt x="20501" y="14615"/>
                    <a:pt x="20429" y="14615"/>
                  </a:cubicBezTo>
                  <a:cubicBezTo>
                    <a:pt x="20357" y="14615"/>
                    <a:pt x="20303" y="14561"/>
                    <a:pt x="20303" y="14346"/>
                  </a:cubicBezTo>
                  <a:cubicBezTo>
                    <a:pt x="20303" y="14185"/>
                    <a:pt x="20357" y="14131"/>
                    <a:pt x="20411" y="14078"/>
                  </a:cubicBezTo>
                  <a:cubicBezTo>
                    <a:pt x="20573" y="13970"/>
                    <a:pt x="20645" y="13863"/>
                    <a:pt x="20645" y="13379"/>
                  </a:cubicBezTo>
                  <a:cubicBezTo>
                    <a:pt x="20645" y="7737"/>
                    <a:pt x="20645" y="7737"/>
                    <a:pt x="20645" y="7737"/>
                  </a:cubicBezTo>
                  <a:cubicBezTo>
                    <a:pt x="20645" y="7254"/>
                    <a:pt x="20609" y="6878"/>
                    <a:pt x="20537" y="6609"/>
                  </a:cubicBezTo>
                  <a:cubicBezTo>
                    <a:pt x="20447" y="6287"/>
                    <a:pt x="20303" y="6125"/>
                    <a:pt x="20141" y="6125"/>
                  </a:cubicBezTo>
                  <a:cubicBezTo>
                    <a:pt x="19979" y="6125"/>
                    <a:pt x="19817" y="6340"/>
                    <a:pt x="19690" y="6609"/>
                  </a:cubicBezTo>
                  <a:cubicBezTo>
                    <a:pt x="19564" y="6931"/>
                    <a:pt x="19492" y="7361"/>
                    <a:pt x="19492" y="7791"/>
                  </a:cubicBezTo>
                  <a:cubicBezTo>
                    <a:pt x="19492" y="13272"/>
                    <a:pt x="19492" y="13272"/>
                    <a:pt x="19492" y="13272"/>
                  </a:cubicBezTo>
                  <a:cubicBezTo>
                    <a:pt x="19492" y="13755"/>
                    <a:pt x="19564" y="13970"/>
                    <a:pt x="19762" y="14078"/>
                  </a:cubicBezTo>
                  <a:cubicBezTo>
                    <a:pt x="19871" y="14131"/>
                    <a:pt x="19889" y="14239"/>
                    <a:pt x="19889" y="14346"/>
                  </a:cubicBezTo>
                  <a:cubicBezTo>
                    <a:pt x="19889" y="14561"/>
                    <a:pt x="19835" y="14615"/>
                    <a:pt x="19780" y="14615"/>
                  </a:cubicBezTo>
                  <a:cubicBezTo>
                    <a:pt x="19726" y="14615"/>
                    <a:pt x="19654" y="14507"/>
                    <a:pt x="19186" y="14507"/>
                  </a:cubicBezTo>
                  <a:cubicBezTo>
                    <a:pt x="18826" y="14507"/>
                    <a:pt x="18754" y="14615"/>
                    <a:pt x="18646" y="14615"/>
                  </a:cubicBezTo>
                  <a:cubicBezTo>
                    <a:pt x="18591" y="14615"/>
                    <a:pt x="18555" y="14507"/>
                    <a:pt x="18555" y="14346"/>
                  </a:cubicBezTo>
                  <a:cubicBezTo>
                    <a:pt x="18555" y="14185"/>
                    <a:pt x="18591" y="14078"/>
                    <a:pt x="18664" y="14024"/>
                  </a:cubicBezTo>
                  <a:cubicBezTo>
                    <a:pt x="18862" y="13970"/>
                    <a:pt x="18916" y="13755"/>
                    <a:pt x="18916" y="13003"/>
                  </a:cubicBezTo>
                  <a:lnTo>
                    <a:pt x="18916" y="2042"/>
                  </a:lnTo>
                  <a:close/>
                  <a:moveTo>
                    <a:pt x="0" y="18645"/>
                  </a:moveTo>
                  <a:cubicBezTo>
                    <a:pt x="234" y="18645"/>
                    <a:pt x="234" y="18645"/>
                    <a:pt x="234" y="18645"/>
                  </a:cubicBezTo>
                  <a:cubicBezTo>
                    <a:pt x="234" y="20633"/>
                    <a:pt x="234" y="20633"/>
                    <a:pt x="234" y="20633"/>
                  </a:cubicBezTo>
                  <a:cubicBezTo>
                    <a:pt x="234" y="20901"/>
                    <a:pt x="270" y="21063"/>
                    <a:pt x="360" y="21063"/>
                  </a:cubicBezTo>
                  <a:cubicBezTo>
                    <a:pt x="450" y="21063"/>
                    <a:pt x="486" y="20901"/>
                    <a:pt x="486" y="20633"/>
                  </a:cubicBezTo>
                  <a:cubicBezTo>
                    <a:pt x="486" y="18645"/>
                    <a:pt x="486" y="18645"/>
                    <a:pt x="486" y="18645"/>
                  </a:cubicBezTo>
                  <a:cubicBezTo>
                    <a:pt x="721" y="18645"/>
                    <a:pt x="721" y="18645"/>
                    <a:pt x="721" y="18645"/>
                  </a:cubicBezTo>
                  <a:cubicBezTo>
                    <a:pt x="721" y="20525"/>
                    <a:pt x="721" y="20525"/>
                    <a:pt x="721" y="20525"/>
                  </a:cubicBezTo>
                  <a:cubicBezTo>
                    <a:pt x="721" y="21224"/>
                    <a:pt x="576" y="21600"/>
                    <a:pt x="360" y="21600"/>
                  </a:cubicBezTo>
                  <a:cubicBezTo>
                    <a:pt x="144" y="21600"/>
                    <a:pt x="0" y="21224"/>
                    <a:pt x="0" y="20525"/>
                  </a:cubicBezTo>
                  <a:lnTo>
                    <a:pt x="0" y="18645"/>
                  </a:lnTo>
                  <a:close/>
                  <a:moveTo>
                    <a:pt x="793" y="18645"/>
                  </a:moveTo>
                  <a:cubicBezTo>
                    <a:pt x="1063" y="18645"/>
                    <a:pt x="1063" y="18645"/>
                    <a:pt x="1063" y="18645"/>
                  </a:cubicBezTo>
                  <a:cubicBezTo>
                    <a:pt x="1351" y="20687"/>
                    <a:pt x="1351" y="20687"/>
                    <a:pt x="1351" y="20687"/>
                  </a:cubicBezTo>
                  <a:cubicBezTo>
                    <a:pt x="1351" y="20687"/>
                    <a:pt x="1351" y="20687"/>
                    <a:pt x="1351" y="20687"/>
                  </a:cubicBezTo>
                  <a:cubicBezTo>
                    <a:pt x="1351" y="18645"/>
                    <a:pt x="1351" y="18645"/>
                    <a:pt x="1351" y="18645"/>
                  </a:cubicBezTo>
                  <a:cubicBezTo>
                    <a:pt x="1549" y="18645"/>
                    <a:pt x="1549" y="18645"/>
                    <a:pt x="1549" y="18645"/>
                  </a:cubicBezTo>
                  <a:cubicBezTo>
                    <a:pt x="1549" y="21546"/>
                    <a:pt x="1549" y="21546"/>
                    <a:pt x="1549" y="21546"/>
                  </a:cubicBezTo>
                  <a:cubicBezTo>
                    <a:pt x="1279" y="21546"/>
                    <a:pt x="1279" y="21546"/>
                    <a:pt x="1279" y="21546"/>
                  </a:cubicBezTo>
                  <a:cubicBezTo>
                    <a:pt x="1009" y="19451"/>
                    <a:pt x="1009" y="19451"/>
                    <a:pt x="1009" y="19451"/>
                  </a:cubicBezTo>
                  <a:cubicBezTo>
                    <a:pt x="991" y="19451"/>
                    <a:pt x="991" y="19451"/>
                    <a:pt x="991" y="19451"/>
                  </a:cubicBezTo>
                  <a:cubicBezTo>
                    <a:pt x="991" y="21546"/>
                    <a:pt x="991" y="21546"/>
                    <a:pt x="991" y="21546"/>
                  </a:cubicBezTo>
                  <a:cubicBezTo>
                    <a:pt x="793" y="21546"/>
                    <a:pt x="793" y="21546"/>
                    <a:pt x="793" y="21546"/>
                  </a:cubicBezTo>
                  <a:lnTo>
                    <a:pt x="793" y="18645"/>
                  </a:lnTo>
                  <a:close/>
                  <a:moveTo>
                    <a:pt x="1639" y="18645"/>
                  </a:moveTo>
                  <a:cubicBezTo>
                    <a:pt x="1874" y="18645"/>
                    <a:pt x="1874" y="18645"/>
                    <a:pt x="1874" y="18645"/>
                  </a:cubicBezTo>
                  <a:cubicBezTo>
                    <a:pt x="1874" y="21546"/>
                    <a:pt x="1874" y="21546"/>
                    <a:pt x="1874" y="21546"/>
                  </a:cubicBezTo>
                  <a:cubicBezTo>
                    <a:pt x="1639" y="21546"/>
                    <a:pt x="1639" y="21546"/>
                    <a:pt x="1639" y="21546"/>
                  </a:cubicBezTo>
                  <a:lnTo>
                    <a:pt x="1639" y="18645"/>
                  </a:lnTo>
                  <a:close/>
                  <a:moveTo>
                    <a:pt x="1910" y="18645"/>
                  </a:moveTo>
                  <a:cubicBezTo>
                    <a:pt x="2144" y="18645"/>
                    <a:pt x="2144" y="18645"/>
                    <a:pt x="2144" y="18645"/>
                  </a:cubicBezTo>
                  <a:cubicBezTo>
                    <a:pt x="2324" y="20794"/>
                    <a:pt x="2324" y="20794"/>
                    <a:pt x="2324" y="20794"/>
                  </a:cubicBezTo>
                  <a:cubicBezTo>
                    <a:pt x="2324" y="20794"/>
                    <a:pt x="2324" y="20794"/>
                    <a:pt x="2324" y="20794"/>
                  </a:cubicBezTo>
                  <a:cubicBezTo>
                    <a:pt x="2504" y="18645"/>
                    <a:pt x="2504" y="18645"/>
                    <a:pt x="2504" y="18645"/>
                  </a:cubicBezTo>
                  <a:cubicBezTo>
                    <a:pt x="2738" y="18645"/>
                    <a:pt x="2738" y="18645"/>
                    <a:pt x="2738" y="18645"/>
                  </a:cubicBezTo>
                  <a:cubicBezTo>
                    <a:pt x="2450" y="21546"/>
                    <a:pt x="2450" y="21546"/>
                    <a:pt x="2450" y="21546"/>
                  </a:cubicBezTo>
                  <a:cubicBezTo>
                    <a:pt x="2198" y="21546"/>
                    <a:pt x="2198" y="21546"/>
                    <a:pt x="2198" y="21546"/>
                  </a:cubicBezTo>
                  <a:lnTo>
                    <a:pt x="1910" y="18645"/>
                  </a:lnTo>
                  <a:close/>
                  <a:moveTo>
                    <a:pt x="2774" y="18645"/>
                  </a:moveTo>
                  <a:cubicBezTo>
                    <a:pt x="3333" y="18645"/>
                    <a:pt x="3333" y="18645"/>
                    <a:pt x="3333" y="18645"/>
                  </a:cubicBezTo>
                  <a:cubicBezTo>
                    <a:pt x="3333" y="19128"/>
                    <a:pt x="3333" y="19128"/>
                    <a:pt x="3333" y="19128"/>
                  </a:cubicBezTo>
                  <a:cubicBezTo>
                    <a:pt x="2990" y="19128"/>
                    <a:pt x="2990" y="19128"/>
                    <a:pt x="2990" y="19128"/>
                  </a:cubicBezTo>
                  <a:cubicBezTo>
                    <a:pt x="2990" y="19827"/>
                    <a:pt x="2990" y="19827"/>
                    <a:pt x="2990" y="19827"/>
                  </a:cubicBezTo>
                  <a:cubicBezTo>
                    <a:pt x="3333" y="19827"/>
                    <a:pt x="3333" y="19827"/>
                    <a:pt x="3333" y="19827"/>
                  </a:cubicBezTo>
                  <a:cubicBezTo>
                    <a:pt x="3333" y="20310"/>
                    <a:pt x="3333" y="20310"/>
                    <a:pt x="3333" y="20310"/>
                  </a:cubicBezTo>
                  <a:cubicBezTo>
                    <a:pt x="2990" y="20310"/>
                    <a:pt x="2990" y="20310"/>
                    <a:pt x="2990" y="20310"/>
                  </a:cubicBezTo>
                  <a:cubicBezTo>
                    <a:pt x="2990" y="21063"/>
                    <a:pt x="2990" y="21063"/>
                    <a:pt x="2990" y="21063"/>
                  </a:cubicBezTo>
                  <a:cubicBezTo>
                    <a:pt x="3351" y="21063"/>
                    <a:pt x="3351" y="21063"/>
                    <a:pt x="3351" y="21063"/>
                  </a:cubicBezTo>
                  <a:cubicBezTo>
                    <a:pt x="3351" y="21546"/>
                    <a:pt x="3351" y="21546"/>
                    <a:pt x="3351" y="21546"/>
                  </a:cubicBezTo>
                  <a:cubicBezTo>
                    <a:pt x="2774" y="21546"/>
                    <a:pt x="2774" y="21546"/>
                    <a:pt x="2774" y="21546"/>
                  </a:cubicBezTo>
                  <a:lnTo>
                    <a:pt x="2774" y="18645"/>
                  </a:lnTo>
                  <a:close/>
                  <a:moveTo>
                    <a:pt x="3405" y="18645"/>
                  </a:moveTo>
                  <a:cubicBezTo>
                    <a:pt x="3765" y="18645"/>
                    <a:pt x="3765" y="18645"/>
                    <a:pt x="3765" y="18645"/>
                  </a:cubicBezTo>
                  <a:cubicBezTo>
                    <a:pt x="3927" y="18645"/>
                    <a:pt x="4071" y="18860"/>
                    <a:pt x="4071" y="19397"/>
                  </a:cubicBezTo>
                  <a:cubicBezTo>
                    <a:pt x="4071" y="19504"/>
                    <a:pt x="4053" y="19988"/>
                    <a:pt x="3873" y="20096"/>
                  </a:cubicBezTo>
                  <a:cubicBezTo>
                    <a:pt x="3873" y="20096"/>
                    <a:pt x="3873" y="20096"/>
                    <a:pt x="3873" y="20096"/>
                  </a:cubicBezTo>
                  <a:cubicBezTo>
                    <a:pt x="3945" y="20149"/>
                    <a:pt x="3963" y="20257"/>
                    <a:pt x="3999" y="20579"/>
                  </a:cubicBezTo>
                  <a:cubicBezTo>
                    <a:pt x="4107" y="21546"/>
                    <a:pt x="4107" y="21546"/>
                    <a:pt x="4107" y="21546"/>
                  </a:cubicBezTo>
                  <a:cubicBezTo>
                    <a:pt x="3873" y="21546"/>
                    <a:pt x="3873" y="21546"/>
                    <a:pt x="3873" y="21546"/>
                  </a:cubicBezTo>
                  <a:cubicBezTo>
                    <a:pt x="3783" y="20794"/>
                    <a:pt x="3783" y="20794"/>
                    <a:pt x="3783" y="20794"/>
                  </a:cubicBezTo>
                  <a:cubicBezTo>
                    <a:pt x="3747" y="20364"/>
                    <a:pt x="3729" y="20364"/>
                    <a:pt x="3639" y="20364"/>
                  </a:cubicBezTo>
                  <a:cubicBezTo>
                    <a:pt x="3639" y="21546"/>
                    <a:pt x="3639" y="21546"/>
                    <a:pt x="3639" y="21546"/>
                  </a:cubicBezTo>
                  <a:cubicBezTo>
                    <a:pt x="3405" y="21546"/>
                    <a:pt x="3405" y="21546"/>
                    <a:pt x="3405" y="21546"/>
                  </a:cubicBezTo>
                  <a:lnTo>
                    <a:pt x="3405" y="18645"/>
                  </a:lnTo>
                  <a:close/>
                  <a:moveTo>
                    <a:pt x="3621" y="19881"/>
                  </a:moveTo>
                  <a:cubicBezTo>
                    <a:pt x="3693" y="19881"/>
                    <a:pt x="3693" y="19881"/>
                    <a:pt x="3693" y="19881"/>
                  </a:cubicBezTo>
                  <a:cubicBezTo>
                    <a:pt x="3783" y="19881"/>
                    <a:pt x="3837" y="19719"/>
                    <a:pt x="3837" y="19504"/>
                  </a:cubicBezTo>
                  <a:cubicBezTo>
                    <a:pt x="3837" y="19397"/>
                    <a:pt x="3819" y="19128"/>
                    <a:pt x="3693" y="19128"/>
                  </a:cubicBezTo>
                  <a:cubicBezTo>
                    <a:pt x="3621" y="19128"/>
                    <a:pt x="3621" y="19128"/>
                    <a:pt x="3621" y="19128"/>
                  </a:cubicBezTo>
                  <a:lnTo>
                    <a:pt x="3621" y="19881"/>
                  </a:lnTo>
                  <a:close/>
                  <a:moveTo>
                    <a:pt x="4666" y="19236"/>
                  </a:moveTo>
                  <a:cubicBezTo>
                    <a:pt x="4612" y="19128"/>
                    <a:pt x="4540" y="19075"/>
                    <a:pt x="4486" y="19075"/>
                  </a:cubicBezTo>
                  <a:cubicBezTo>
                    <a:pt x="4414" y="19075"/>
                    <a:pt x="4342" y="19182"/>
                    <a:pt x="4342" y="19397"/>
                  </a:cubicBezTo>
                  <a:cubicBezTo>
                    <a:pt x="4342" y="19934"/>
                    <a:pt x="4738" y="19666"/>
                    <a:pt x="4738" y="20740"/>
                  </a:cubicBezTo>
                  <a:cubicBezTo>
                    <a:pt x="4738" y="21278"/>
                    <a:pt x="4594" y="21600"/>
                    <a:pt x="4396" y="21600"/>
                  </a:cubicBezTo>
                  <a:cubicBezTo>
                    <a:pt x="4270" y="21600"/>
                    <a:pt x="4179" y="21546"/>
                    <a:pt x="4125" y="21493"/>
                  </a:cubicBezTo>
                  <a:cubicBezTo>
                    <a:pt x="4143" y="20901"/>
                    <a:pt x="4143" y="20901"/>
                    <a:pt x="4143" y="20901"/>
                  </a:cubicBezTo>
                  <a:cubicBezTo>
                    <a:pt x="4216" y="21009"/>
                    <a:pt x="4270" y="21116"/>
                    <a:pt x="4360" y="21116"/>
                  </a:cubicBezTo>
                  <a:cubicBezTo>
                    <a:pt x="4432" y="21116"/>
                    <a:pt x="4504" y="21009"/>
                    <a:pt x="4504" y="20740"/>
                  </a:cubicBezTo>
                  <a:cubicBezTo>
                    <a:pt x="4504" y="20203"/>
                    <a:pt x="4107" y="20472"/>
                    <a:pt x="4107" y="19397"/>
                  </a:cubicBezTo>
                  <a:cubicBezTo>
                    <a:pt x="4107" y="19343"/>
                    <a:pt x="4125" y="18591"/>
                    <a:pt x="4450" y="18591"/>
                  </a:cubicBezTo>
                  <a:cubicBezTo>
                    <a:pt x="4540" y="18591"/>
                    <a:pt x="4594" y="18645"/>
                    <a:pt x="4684" y="18699"/>
                  </a:cubicBezTo>
                  <a:lnTo>
                    <a:pt x="4666" y="19236"/>
                  </a:lnTo>
                  <a:close/>
                  <a:moveTo>
                    <a:pt x="4792" y="18645"/>
                  </a:moveTo>
                  <a:cubicBezTo>
                    <a:pt x="5026" y="18645"/>
                    <a:pt x="5026" y="18645"/>
                    <a:pt x="5026" y="18645"/>
                  </a:cubicBezTo>
                  <a:cubicBezTo>
                    <a:pt x="5026" y="21546"/>
                    <a:pt x="5026" y="21546"/>
                    <a:pt x="5026" y="21546"/>
                  </a:cubicBezTo>
                  <a:cubicBezTo>
                    <a:pt x="4792" y="21546"/>
                    <a:pt x="4792" y="21546"/>
                    <a:pt x="4792" y="21546"/>
                  </a:cubicBezTo>
                  <a:lnTo>
                    <a:pt x="4792" y="18645"/>
                  </a:lnTo>
                  <a:close/>
                  <a:moveTo>
                    <a:pt x="5278" y="19182"/>
                  </a:moveTo>
                  <a:cubicBezTo>
                    <a:pt x="5080" y="19182"/>
                    <a:pt x="5080" y="19182"/>
                    <a:pt x="5080" y="19182"/>
                  </a:cubicBezTo>
                  <a:cubicBezTo>
                    <a:pt x="5080" y="18645"/>
                    <a:pt x="5080" y="18645"/>
                    <a:pt x="5080" y="18645"/>
                  </a:cubicBezTo>
                  <a:cubicBezTo>
                    <a:pt x="5729" y="18645"/>
                    <a:pt x="5729" y="18645"/>
                    <a:pt x="5729" y="18645"/>
                  </a:cubicBezTo>
                  <a:cubicBezTo>
                    <a:pt x="5729" y="19182"/>
                    <a:pt x="5729" y="19182"/>
                    <a:pt x="5729" y="19182"/>
                  </a:cubicBezTo>
                  <a:cubicBezTo>
                    <a:pt x="5513" y="19182"/>
                    <a:pt x="5513" y="19182"/>
                    <a:pt x="5513" y="19182"/>
                  </a:cubicBezTo>
                  <a:cubicBezTo>
                    <a:pt x="5513" y="21546"/>
                    <a:pt x="5513" y="21546"/>
                    <a:pt x="5513" y="21546"/>
                  </a:cubicBezTo>
                  <a:cubicBezTo>
                    <a:pt x="5278" y="21546"/>
                    <a:pt x="5278" y="21546"/>
                    <a:pt x="5278" y="21546"/>
                  </a:cubicBezTo>
                  <a:lnTo>
                    <a:pt x="5278" y="19182"/>
                  </a:lnTo>
                  <a:close/>
                  <a:moveTo>
                    <a:pt x="5981" y="20418"/>
                  </a:moveTo>
                  <a:cubicBezTo>
                    <a:pt x="5693" y="18645"/>
                    <a:pt x="5693" y="18645"/>
                    <a:pt x="5693" y="18645"/>
                  </a:cubicBezTo>
                  <a:cubicBezTo>
                    <a:pt x="5945" y="18645"/>
                    <a:pt x="5945" y="18645"/>
                    <a:pt x="5945" y="18645"/>
                  </a:cubicBezTo>
                  <a:cubicBezTo>
                    <a:pt x="6107" y="19773"/>
                    <a:pt x="6107" y="19773"/>
                    <a:pt x="6107" y="19773"/>
                  </a:cubicBezTo>
                  <a:cubicBezTo>
                    <a:pt x="6251" y="18645"/>
                    <a:pt x="6251" y="18645"/>
                    <a:pt x="6251" y="18645"/>
                  </a:cubicBezTo>
                  <a:cubicBezTo>
                    <a:pt x="6503" y="18645"/>
                    <a:pt x="6503" y="18645"/>
                    <a:pt x="6503" y="18645"/>
                  </a:cubicBezTo>
                  <a:cubicBezTo>
                    <a:pt x="6215" y="20472"/>
                    <a:pt x="6215" y="20472"/>
                    <a:pt x="6215" y="20472"/>
                  </a:cubicBezTo>
                  <a:cubicBezTo>
                    <a:pt x="6215" y="21546"/>
                    <a:pt x="6215" y="21546"/>
                    <a:pt x="6215" y="21546"/>
                  </a:cubicBezTo>
                  <a:cubicBezTo>
                    <a:pt x="5981" y="21546"/>
                    <a:pt x="5981" y="21546"/>
                    <a:pt x="5981" y="21546"/>
                  </a:cubicBezTo>
                  <a:lnTo>
                    <a:pt x="5981" y="20418"/>
                  </a:lnTo>
                  <a:close/>
                  <a:moveTo>
                    <a:pt x="7170" y="18591"/>
                  </a:moveTo>
                  <a:cubicBezTo>
                    <a:pt x="7440" y="18591"/>
                    <a:pt x="7584" y="19236"/>
                    <a:pt x="7584" y="20096"/>
                  </a:cubicBezTo>
                  <a:cubicBezTo>
                    <a:pt x="7584" y="20955"/>
                    <a:pt x="7440" y="21600"/>
                    <a:pt x="7170" y="21600"/>
                  </a:cubicBezTo>
                  <a:cubicBezTo>
                    <a:pt x="6882" y="21600"/>
                    <a:pt x="6756" y="20955"/>
                    <a:pt x="6756" y="20096"/>
                  </a:cubicBezTo>
                  <a:cubicBezTo>
                    <a:pt x="6756" y="19236"/>
                    <a:pt x="6882" y="18591"/>
                    <a:pt x="7170" y="18591"/>
                  </a:cubicBezTo>
                  <a:close/>
                  <a:moveTo>
                    <a:pt x="7170" y="21116"/>
                  </a:moveTo>
                  <a:cubicBezTo>
                    <a:pt x="7296" y="21116"/>
                    <a:pt x="7350" y="20687"/>
                    <a:pt x="7350" y="20096"/>
                  </a:cubicBezTo>
                  <a:cubicBezTo>
                    <a:pt x="7350" y="19558"/>
                    <a:pt x="7296" y="19075"/>
                    <a:pt x="7170" y="19075"/>
                  </a:cubicBezTo>
                  <a:cubicBezTo>
                    <a:pt x="7026" y="19075"/>
                    <a:pt x="6990" y="19558"/>
                    <a:pt x="6990" y="20096"/>
                  </a:cubicBezTo>
                  <a:cubicBezTo>
                    <a:pt x="6990" y="20687"/>
                    <a:pt x="7026" y="21116"/>
                    <a:pt x="7170" y="21116"/>
                  </a:cubicBezTo>
                  <a:close/>
                  <a:moveTo>
                    <a:pt x="7638" y="18645"/>
                  </a:moveTo>
                  <a:cubicBezTo>
                    <a:pt x="8179" y="18645"/>
                    <a:pt x="8179" y="18645"/>
                    <a:pt x="8179" y="18645"/>
                  </a:cubicBezTo>
                  <a:cubicBezTo>
                    <a:pt x="8179" y="19128"/>
                    <a:pt x="8179" y="19128"/>
                    <a:pt x="8179" y="19128"/>
                  </a:cubicBezTo>
                  <a:cubicBezTo>
                    <a:pt x="7855" y="19128"/>
                    <a:pt x="7855" y="19128"/>
                    <a:pt x="7855" y="19128"/>
                  </a:cubicBezTo>
                  <a:cubicBezTo>
                    <a:pt x="7855" y="19827"/>
                    <a:pt x="7855" y="19827"/>
                    <a:pt x="7855" y="19827"/>
                  </a:cubicBezTo>
                  <a:cubicBezTo>
                    <a:pt x="8179" y="19827"/>
                    <a:pt x="8179" y="19827"/>
                    <a:pt x="8179" y="19827"/>
                  </a:cubicBezTo>
                  <a:cubicBezTo>
                    <a:pt x="8179" y="20364"/>
                    <a:pt x="8179" y="20364"/>
                    <a:pt x="8179" y="20364"/>
                  </a:cubicBezTo>
                  <a:cubicBezTo>
                    <a:pt x="7855" y="20364"/>
                    <a:pt x="7855" y="20364"/>
                    <a:pt x="7855" y="20364"/>
                  </a:cubicBezTo>
                  <a:cubicBezTo>
                    <a:pt x="7855" y="21546"/>
                    <a:pt x="7855" y="21546"/>
                    <a:pt x="7855" y="21546"/>
                  </a:cubicBezTo>
                  <a:cubicBezTo>
                    <a:pt x="7638" y="21546"/>
                    <a:pt x="7638" y="21546"/>
                    <a:pt x="7638" y="21546"/>
                  </a:cubicBezTo>
                  <a:lnTo>
                    <a:pt x="7638" y="18645"/>
                  </a:lnTo>
                  <a:close/>
                  <a:moveTo>
                    <a:pt x="9350" y="19236"/>
                  </a:moveTo>
                  <a:cubicBezTo>
                    <a:pt x="9332" y="19236"/>
                    <a:pt x="9332" y="19236"/>
                    <a:pt x="9332" y="19236"/>
                  </a:cubicBezTo>
                  <a:cubicBezTo>
                    <a:pt x="9116" y="21546"/>
                    <a:pt x="9116" y="21546"/>
                    <a:pt x="9116" y="21546"/>
                  </a:cubicBezTo>
                  <a:cubicBezTo>
                    <a:pt x="8971" y="21546"/>
                    <a:pt x="8971" y="21546"/>
                    <a:pt x="8971" y="21546"/>
                  </a:cubicBezTo>
                  <a:cubicBezTo>
                    <a:pt x="8755" y="19236"/>
                    <a:pt x="8755" y="19236"/>
                    <a:pt x="8755" y="19236"/>
                  </a:cubicBezTo>
                  <a:cubicBezTo>
                    <a:pt x="8755" y="19236"/>
                    <a:pt x="8755" y="19236"/>
                    <a:pt x="8755" y="19236"/>
                  </a:cubicBezTo>
                  <a:cubicBezTo>
                    <a:pt x="8755" y="21546"/>
                    <a:pt x="8755" y="21546"/>
                    <a:pt x="8755" y="21546"/>
                  </a:cubicBezTo>
                  <a:cubicBezTo>
                    <a:pt x="8539" y="21546"/>
                    <a:pt x="8539" y="21546"/>
                    <a:pt x="8539" y="21546"/>
                  </a:cubicBezTo>
                  <a:cubicBezTo>
                    <a:pt x="8539" y="18645"/>
                    <a:pt x="8539" y="18645"/>
                    <a:pt x="8539" y="18645"/>
                  </a:cubicBezTo>
                  <a:cubicBezTo>
                    <a:pt x="8881" y="18645"/>
                    <a:pt x="8881" y="18645"/>
                    <a:pt x="8881" y="18645"/>
                  </a:cubicBezTo>
                  <a:cubicBezTo>
                    <a:pt x="9044" y="20525"/>
                    <a:pt x="9044" y="20525"/>
                    <a:pt x="9044" y="20525"/>
                  </a:cubicBezTo>
                  <a:cubicBezTo>
                    <a:pt x="9044" y="20525"/>
                    <a:pt x="9044" y="20525"/>
                    <a:pt x="9044" y="20525"/>
                  </a:cubicBezTo>
                  <a:cubicBezTo>
                    <a:pt x="9224" y="18645"/>
                    <a:pt x="9224" y="18645"/>
                    <a:pt x="9224" y="18645"/>
                  </a:cubicBezTo>
                  <a:cubicBezTo>
                    <a:pt x="9548" y="18645"/>
                    <a:pt x="9548" y="18645"/>
                    <a:pt x="9548" y="18645"/>
                  </a:cubicBezTo>
                  <a:cubicBezTo>
                    <a:pt x="9548" y="21546"/>
                    <a:pt x="9548" y="21546"/>
                    <a:pt x="9548" y="21546"/>
                  </a:cubicBezTo>
                  <a:cubicBezTo>
                    <a:pt x="9350" y="21546"/>
                    <a:pt x="9350" y="21546"/>
                    <a:pt x="9350" y="21546"/>
                  </a:cubicBezTo>
                  <a:lnTo>
                    <a:pt x="9350" y="19236"/>
                  </a:lnTo>
                  <a:close/>
                  <a:moveTo>
                    <a:pt x="9674" y="18645"/>
                  </a:moveTo>
                  <a:cubicBezTo>
                    <a:pt x="9890" y="18645"/>
                    <a:pt x="9890" y="18645"/>
                    <a:pt x="9890" y="18645"/>
                  </a:cubicBezTo>
                  <a:cubicBezTo>
                    <a:pt x="9890" y="21546"/>
                    <a:pt x="9890" y="21546"/>
                    <a:pt x="9890" y="21546"/>
                  </a:cubicBezTo>
                  <a:cubicBezTo>
                    <a:pt x="9674" y="21546"/>
                    <a:pt x="9674" y="21546"/>
                    <a:pt x="9674" y="21546"/>
                  </a:cubicBezTo>
                  <a:lnTo>
                    <a:pt x="9674" y="18645"/>
                  </a:lnTo>
                  <a:close/>
                  <a:moveTo>
                    <a:pt x="10521" y="20901"/>
                  </a:moveTo>
                  <a:cubicBezTo>
                    <a:pt x="10215" y="20901"/>
                    <a:pt x="10215" y="20901"/>
                    <a:pt x="10215" y="20901"/>
                  </a:cubicBezTo>
                  <a:cubicBezTo>
                    <a:pt x="10142" y="21546"/>
                    <a:pt x="10142" y="21546"/>
                    <a:pt x="10142" y="21546"/>
                  </a:cubicBezTo>
                  <a:cubicBezTo>
                    <a:pt x="9926" y="21546"/>
                    <a:pt x="9926" y="21546"/>
                    <a:pt x="9926" y="21546"/>
                  </a:cubicBezTo>
                  <a:cubicBezTo>
                    <a:pt x="10251" y="18645"/>
                    <a:pt x="10251" y="18645"/>
                    <a:pt x="10251" y="18645"/>
                  </a:cubicBezTo>
                  <a:cubicBezTo>
                    <a:pt x="10503" y="18645"/>
                    <a:pt x="10503" y="18645"/>
                    <a:pt x="10503" y="18645"/>
                  </a:cubicBezTo>
                  <a:cubicBezTo>
                    <a:pt x="10827" y="21546"/>
                    <a:pt x="10827" y="21546"/>
                    <a:pt x="10827" y="21546"/>
                  </a:cubicBezTo>
                  <a:cubicBezTo>
                    <a:pt x="10593" y="21546"/>
                    <a:pt x="10593" y="21546"/>
                    <a:pt x="10593" y="21546"/>
                  </a:cubicBezTo>
                  <a:lnTo>
                    <a:pt x="10521" y="20901"/>
                  </a:lnTo>
                  <a:close/>
                  <a:moveTo>
                    <a:pt x="10377" y="19182"/>
                  </a:moveTo>
                  <a:cubicBezTo>
                    <a:pt x="10377" y="19182"/>
                    <a:pt x="10377" y="19182"/>
                    <a:pt x="10377" y="19182"/>
                  </a:cubicBezTo>
                  <a:cubicBezTo>
                    <a:pt x="10269" y="20418"/>
                    <a:pt x="10269" y="20418"/>
                    <a:pt x="10269" y="20418"/>
                  </a:cubicBezTo>
                  <a:cubicBezTo>
                    <a:pt x="10485" y="20418"/>
                    <a:pt x="10485" y="20418"/>
                    <a:pt x="10485" y="20418"/>
                  </a:cubicBezTo>
                  <a:lnTo>
                    <a:pt x="10377" y="19182"/>
                  </a:lnTo>
                  <a:close/>
                  <a:moveTo>
                    <a:pt x="11656" y="19236"/>
                  </a:moveTo>
                  <a:cubicBezTo>
                    <a:pt x="11656" y="19236"/>
                    <a:pt x="11656" y="19236"/>
                    <a:pt x="11656" y="19236"/>
                  </a:cubicBezTo>
                  <a:cubicBezTo>
                    <a:pt x="11422" y="21546"/>
                    <a:pt x="11422" y="21546"/>
                    <a:pt x="11422" y="21546"/>
                  </a:cubicBezTo>
                  <a:cubicBezTo>
                    <a:pt x="11277" y="21546"/>
                    <a:pt x="11277" y="21546"/>
                    <a:pt x="11277" y="21546"/>
                  </a:cubicBezTo>
                  <a:cubicBezTo>
                    <a:pt x="11061" y="19236"/>
                    <a:pt x="11061" y="19236"/>
                    <a:pt x="11061" y="19236"/>
                  </a:cubicBezTo>
                  <a:cubicBezTo>
                    <a:pt x="11061" y="19236"/>
                    <a:pt x="11061" y="19236"/>
                    <a:pt x="11061" y="19236"/>
                  </a:cubicBezTo>
                  <a:cubicBezTo>
                    <a:pt x="11061" y="21546"/>
                    <a:pt x="11061" y="21546"/>
                    <a:pt x="11061" y="21546"/>
                  </a:cubicBezTo>
                  <a:cubicBezTo>
                    <a:pt x="10845" y="21546"/>
                    <a:pt x="10845" y="21546"/>
                    <a:pt x="10845" y="21546"/>
                  </a:cubicBezTo>
                  <a:cubicBezTo>
                    <a:pt x="10845" y="18645"/>
                    <a:pt x="10845" y="18645"/>
                    <a:pt x="10845" y="18645"/>
                  </a:cubicBezTo>
                  <a:cubicBezTo>
                    <a:pt x="11205" y="18645"/>
                    <a:pt x="11205" y="18645"/>
                    <a:pt x="11205" y="18645"/>
                  </a:cubicBezTo>
                  <a:cubicBezTo>
                    <a:pt x="11367" y="20525"/>
                    <a:pt x="11367" y="20525"/>
                    <a:pt x="11367" y="20525"/>
                  </a:cubicBezTo>
                  <a:cubicBezTo>
                    <a:pt x="11367" y="20525"/>
                    <a:pt x="11367" y="20525"/>
                    <a:pt x="11367" y="20525"/>
                  </a:cubicBezTo>
                  <a:cubicBezTo>
                    <a:pt x="11530" y="18645"/>
                    <a:pt x="11530" y="18645"/>
                    <a:pt x="11530" y="18645"/>
                  </a:cubicBezTo>
                  <a:cubicBezTo>
                    <a:pt x="11872" y="18645"/>
                    <a:pt x="11872" y="18645"/>
                    <a:pt x="11872" y="18645"/>
                  </a:cubicBezTo>
                  <a:cubicBezTo>
                    <a:pt x="11872" y="21546"/>
                    <a:pt x="11872" y="21546"/>
                    <a:pt x="11872" y="21546"/>
                  </a:cubicBezTo>
                  <a:cubicBezTo>
                    <a:pt x="11656" y="21546"/>
                    <a:pt x="11656" y="21546"/>
                    <a:pt x="11656" y="21546"/>
                  </a:cubicBezTo>
                  <a:lnTo>
                    <a:pt x="11656" y="19236"/>
                  </a:lnTo>
                  <a:close/>
                  <a:moveTo>
                    <a:pt x="11980" y="18645"/>
                  </a:moveTo>
                  <a:cubicBezTo>
                    <a:pt x="12214" y="18645"/>
                    <a:pt x="12214" y="18645"/>
                    <a:pt x="12214" y="18645"/>
                  </a:cubicBezTo>
                  <a:cubicBezTo>
                    <a:pt x="12214" y="21546"/>
                    <a:pt x="12214" y="21546"/>
                    <a:pt x="12214" y="21546"/>
                  </a:cubicBezTo>
                  <a:cubicBezTo>
                    <a:pt x="11980" y="21546"/>
                    <a:pt x="11980" y="21546"/>
                    <a:pt x="11980" y="21546"/>
                  </a:cubicBezTo>
                  <a:lnTo>
                    <a:pt x="11980" y="18645"/>
                  </a:lnTo>
                  <a:close/>
                  <a:moveTo>
                    <a:pt x="13151" y="20364"/>
                  </a:moveTo>
                  <a:cubicBezTo>
                    <a:pt x="12899" y="20364"/>
                    <a:pt x="12899" y="20364"/>
                    <a:pt x="12899" y="20364"/>
                  </a:cubicBezTo>
                  <a:cubicBezTo>
                    <a:pt x="12899" y="21546"/>
                    <a:pt x="12899" y="21546"/>
                    <a:pt x="12899" y="21546"/>
                  </a:cubicBezTo>
                  <a:cubicBezTo>
                    <a:pt x="12683" y="21546"/>
                    <a:pt x="12683" y="21546"/>
                    <a:pt x="12683" y="21546"/>
                  </a:cubicBezTo>
                  <a:cubicBezTo>
                    <a:pt x="12683" y="18645"/>
                    <a:pt x="12683" y="18645"/>
                    <a:pt x="12683" y="18645"/>
                  </a:cubicBezTo>
                  <a:cubicBezTo>
                    <a:pt x="12899" y="18645"/>
                    <a:pt x="12899" y="18645"/>
                    <a:pt x="12899" y="18645"/>
                  </a:cubicBezTo>
                  <a:cubicBezTo>
                    <a:pt x="12899" y="19827"/>
                    <a:pt x="12899" y="19827"/>
                    <a:pt x="12899" y="19827"/>
                  </a:cubicBezTo>
                  <a:cubicBezTo>
                    <a:pt x="13151" y="19827"/>
                    <a:pt x="13151" y="19827"/>
                    <a:pt x="13151" y="19827"/>
                  </a:cubicBezTo>
                  <a:cubicBezTo>
                    <a:pt x="13151" y="18645"/>
                    <a:pt x="13151" y="18645"/>
                    <a:pt x="13151" y="18645"/>
                  </a:cubicBezTo>
                  <a:cubicBezTo>
                    <a:pt x="13385" y="18645"/>
                    <a:pt x="13385" y="18645"/>
                    <a:pt x="13385" y="18645"/>
                  </a:cubicBezTo>
                  <a:cubicBezTo>
                    <a:pt x="13385" y="21546"/>
                    <a:pt x="13385" y="21546"/>
                    <a:pt x="13385" y="21546"/>
                  </a:cubicBezTo>
                  <a:cubicBezTo>
                    <a:pt x="13151" y="21546"/>
                    <a:pt x="13151" y="21546"/>
                    <a:pt x="13151" y="21546"/>
                  </a:cubicBezTo>
                  <a:lnTo>
                    <a:pt x="13151" y="20364"/>
                  </a:lnTo>
                  <a:close/>
                  <a:moveTo>
                    <a:pt x="13457" y="18645"/>
                  </a:moveTo>
                  <a:cubicBezTo>
                    <a:pt x="14034" y="18645"/>
                    <a:pt x="14034" y="18645"/>
                    <a:pt x="14034" y="18645"/>
                  </a:cubicBezTo>
                  <a:cubicBezTo>
                    <a:pt x="14034" y="19128"/>
                    <a:pt x="14034" y="19128"/>
                    <a:pt x="14034" y="19128"/>
                  </a:cubicBezTo>
                  <a:cubicBezTo>
                    <a:pt x="13691" y="19128"/>
                    <a:pt x="13691" y="19128"/>
                    <a:pt x="13691" y="19128"/>
                  </a:cubicBezTo>
                  <a:cubicBezTo>
                    <a:pt x="13691" y="19827"/>
                    <a:pt x="13691" y="19827"/>
                    <a:pt x="13691" y="19827"/>
                  </a:cubicBezTo>
                  <a:cubicBezTo>
                    <a:pt x="14016" y="19827"/>
                    <a:pt x="14016" y="19827"/>
                    <a:pt x="14016" y="19827"/>
                  </a:cubicBezTo>
                  <a:cubicBezTo>
                    <a:pt x="14016" y="20310"/>
                    <a:pt x="14016" y="20310"/>
                    <a:pt x="14016" y="20310"/>
                  </a:cubicBezTo>
                  <a:cubicBezTo>
                    <a:pt x="13691" y="20310"/>
                    <a:pt x="13691" y="20310"/>
                    <a:pt x="13691" y="20310"/>
                  </a:cubicBezTo>
                  <a:cubicBezTo>
                    <a:pt x="13691" y="21063"/>
                    <a:pt x="13691" y="21063"/>
                    <a:pt x="13691" y="21063"/>
                  </a:cubicBezTo>
                  <a:cubicBezTo>
                    <a:pt x="14052" y="21063"/>
                    <a:pt x="14052" y="21063"/>
                    <a:pt x="14052" y="21063"/>
                  </a:cubicBezTo>
                  <a:cubicBezTo>
                    <a:pt x="14052" y="21546"/>
                    <a:pt x="14052" y="21546"/>
                    <a:pt x="14052" y="21546"/>
                  </a:cubicBezTo>
                  <a:cubicBezTo>
                    <a:pt x="13457" y="21546"/>
                    <a:pt x="13457" y="21546"/>
                    <a:pt x="13457" y="21546"/>
                  </a:cubicBezTo>
                  <a:lnTo>
                    <a:pt x="13457" y="18645"/>
                  </a:lnTo>
                  <a:close/>
                  <a:moveTo>
                    <a:pt x="14628" y="20901"/>
                  </a:moveTo>
                  <a:cubicBezTo>
                    <a:pt x="14322" y="20901"/>
                    <a:pt x="14322" y="20901"/>
                    <a:pt x="14322" y="20901"/>
                  </a:cubicBezTo>
                  <a:cubicBezTo>
                    <a:pt x="14268" y="21546"/>
                    <a:pt x="14268" y="21546"/>
                    <a:pt x="14268" y="21546"/>
                  </a:cubicBezTo>
                  <a:cubicBezTo>
                    <a:pt x="14034" y="21546"/>
                    <a:pt x="14034" y="21546"/>
                    <a:pt x="14034" y="21546"/>
                  </a:cubicBezTo>
                  <a:cubicBezTo>
                    <a:pt x="14358" y="18645"/>
                    <a:pt x="14358" y="18645"/>
                    <a:pt x="14358" y="18645"/>
                  </a:cubicBezTo>
                  <a:cubicBezTo>
                    <a:pt x="14610" y="18645"/>
                    <a:pt x="14610" y="18645"/>
                    <a:pt x="14610" y="18645"/>
                  </a:cubicBezTo>
                  <a:cubicBezTo>
                    <a:pt x="14934" y="21546"/>
                    <a:pt x="14934" y="21546"/>
                    <a:pt x="14934" y="21546"/>
                  </a:cubicBezTo>
                  <a:cubicBezTo>
                    <a:pt x="14700" y="21546"/>
                    <a:pt x="14700" y="21546"/>
                    <a:pt x="14700" y="21546"/>
                  </a:cubicBezTo>
                  <a:lnTo>
                    <a:pt x="14628" y="20901"/>
                  </a:lnTo>
                  <a:close/>
                  <a:moveTo>
                    <a:pt x="14484" y="19182"/>
                  </a:moveTo>
                  <a:cubicBezTo>
                    <a:pt x="14484" y="19182"/>
                    <a:pt x="14484" y="19182"/>
                    <a:pt x="14484" y="19182"/>
                  </a:cubicBezTo>
                  <a:cubicBezTo>
                    <a:pt x="14376" y="20418"/>
                    <a:pt x="14376" y="20418"/>
                    <a:pt x="14376" y="20418"/>
                  </a:cubicBezTo>
                  <a:cubicBezTo>
                    <a:pt x="14592" y="20418"/>
                    <a:pt x="14592" y="20418"/>
                    <a:pt x="14592" y="20418"/>
                  </a:cubicBezTo>
                  <a:lnTo>
                    <a:pt x="14484" y="19182"/>
                  </a:lnTo>
                  <a:close/>
                  <a:moveTo>
                    <a:pt x="14970" y="18645"/>
                  </a:moveTo>
                  <a:cubicBezTo>
                    <a:pt x="15187" y="18645"/>
                    <a:pt x="15187" y="18645"/>
                    <a:pt x="15187" y="18645"/>
                  </a:cubicBezTo>
                  <a:cubicBezTo>
                    <a:pt x="15187" y="21009"/>
                    <a:pt x="15187" y="21009"/>
                    <a:pt x="15187" y="21009"/>
                  </a:cubicBezTo>
                  <a:cubicBezTo>
                    <a:pt x="15511" y="21009"/>
                    <a:pt x="15511" y="21009"/>
                    <a:pt x="15511" y="21009"/>
                  </a:cubicBezTo>
                  <a:cubicBezTo>
                    <a:pt x="15511" y="21546"/>
                    <a:pt x="15511" y="21546"/>
                    <a:pt x="15511" y="21546"/>
                  </a:cubicBezTo>
                  <a:cubicBezTo>
                    <a:pt x="14970" y="21546"/>
                    <a:pt x="14970" y="21546"/>
                    <a:pt x="14970" y="21546"/>
                  </a:cubicBezTo>
                  <a:lnTo>
                    <a:pt x="14970" y="18645"/>
                  </a:lnTo>
                  <a:close/>
                  <a:moveTo>
                    <a:pt x="15619" y="19182"/>
                  </a:moveTo>
                  <a:cubicBezTo>
                    <a:pt x="15421" y="19182"/>
                    <a:pt x="15421" y="19182"/>
                    <a:pt x="15421" y="19182"/>
                  </a:cubicBezTo>
                  <a:cubicBezTo>
                    <a:pt x="15421" y="18645"/>
                    <a:pt x="15421" y="18645"/>
                    <a:pt x="15421" y="18645"/>
                  </a:cubicBezTo>
                  <a:cubicBezTo>
                    <a:pt x="16069" y="18645"/>
                    <a:pt x="16069" y="18645"/>
                    <a:pt x="16069" y="18645"/>
                  </a:cubicBezTo>
                  <a:cubicBezTo>
                    <a:pt x="16069" y="19182"/>
                    <a:pt x="16069" y="19182"/>
                    <a:pt x="16069" y="19182"/>
                  </a:cubicBezTo>
                  <a:cubicBezTo>
                    <a:pt x="15853" y="19182"/>
                    <a:pt x="15853" y="19182"/>
                    <a:pt x="15853" y="19182"/>
                  </a:cubicBezTo>
                  <a:cubicBezTo>
                    <a:pt x="15853" y="21546"/>
                    <a:pt x="15853" y="21546"/>
                    <a:pt x="15853" y="21546"/>
                  </a:cubicBezTo>
                  <a:cubicBezTo>
                    <a:pt x="15619" y="21546"/>
                    <a:pt x="15619" y="21546"/>
                    <a:pt x="15619" y="21546"/>
                  </a:cubicBezTo>
                  <a:lnTo>
                    <a:pt x="15619" y="19182"/>
                  </a:lnTo>
                  <a:close/>
                  <a:moveTo>
                    <a:pt x="16592" y="20364"/>
                  </a:moveTo>
                  <a:cubicBezTo>
                    <a:pt x="16340" y="20364"/>
                    <a:pt x="16340" y="20364"/>
                    <a:pt x="16340" y="20364"/>
                  </a:cubicBezTo>
                  <a:cubicBezTo>
                    <a:pt x="16340" y="21546"/>
                    <a:pt x="16340" y="21546"/>
                    <a:pt x="16340" y="21546"/>
                  </a:cubicBezTo>
                  <a:cubicBezTo>
                    <a:pt x="16123" y="21546"/>
                    <a:pt x="16123" y="21546"/>
                    <a:pt x="16123" y="21546"/>
                  </a:cubicBezTo>
                  <a:cubicBezTo>
                    <a:pt x="16123" y="18645"/>
                    <a:pt x="16123" y="18645"/>
                    <a:pt x="16123" y="18645"/>
                  </a:cubicBezTo>
                  <a:cubicBezTo>
                    <a:pt x="16340" y="18645"/>
                    <a:pt x="16340" y="18645"/>
                    <a:pt x="16340" y="18645"/>
                  </a:cubicBezTo>
                  <a:cubicBezTo>
                    <a:pt x="16340" y="19827"/>
                    <a:pt x="16340" y="19827"/>
                    <a:pt x="16340" y="19827"/>
                  </a:cubicBezTo>
                  <a:cubicBezTo>
                    <a:pt x="16592" y="19827"/>
                    <a:pt x="16592" y="19827"/>
                    <a:pt x="16592" y="19827"/>
                  </a:cubicBezTo>
                  <a:cubicBezTo>
                    <a:pt x="16592" y="18645"/>
                    <a:pt x="16592" y="18645"/>
                    <a:pt x="16592" y="18645"/>
                  </a:cubicBezTo>
                  <a:cubicBezTo>
                    <a:pt x="16808" y="18645"/>
                    <a:pt x="16808" y="18645"/>
                    <a:pt x="16808" y="18645"/>
                  </a:cubicBezTo>
                  <a:cubicBezTo>
                    <a:pt x="16808" y="21546"/>
                    <a:pt x="16808" y="21546"/>
                    <a:pt x="16808" y="21546"/>
                  </a:cubicBezTo>
                  <a:cubicBezTo>
                    <a:pt x="16592" y="21546"/>
                    <a:pt x="16592" y="21546"/>
                    <a:pt x="16592" y="21546"/>
                  </a:cubicBezTo>
                  <a:lnTo>
                    <a:pt x="16592" y="20364"/>
                  </a:lnTo>
                  <a:close/>
                  <a:moveTo>
                    <a:pt x="17763" y="19236"/>
                  </a:moveTo>
                  <a:cubicBezTo>
                    <a:pt x="17709" y="19128"/>
                    <a:pt x="17637" y="19075"/>
                    <a:pt x="17565" y="19075"/>
                  </a:cubicBezTo>
                  <a:cubicBezTo>
                    <a:pt x="17493" y="19075"/>
                    <a:pt x="17439" y="19182"/>
                    <a:pt x="17439" y="19397"/>
                  </a:cubicBezTo>
                  <a:cubicBezTo>
                    <a:pt x="17439" y="19934"/>
                    <a:pt x="17817" y="19666"/>
                    <a:pt x="17817" y="20740"/>
                  </a:cubicBezTo>
                  <a:cubicBezTo>
                    <a:pt x="17817" y="21278"/>
                    <a:pt x="17673" y="21600"/>
                    <a:pt x="17475" y="21600"/>
                  </a:cubicBezTo>
                  <a:cubicBezTo>
                    <a:pt x="17366" y="21600"/>
                    <a:pt x="17258" y="21546"/>
                    <a:pt x="17222" y="21493"/>
                  </a:cubicBezTo>
                  <a:cubicBezTo>
                    <a:pt x="17222" y="20901"/>
                    <a:pt x="17222" y="20901"/>
                    <a:pt x="17222" y="20901"/>
                  </a:cubicBezTo>
                  <a:cubicBezTo>
                    <a:pt x="17294" y="21009"/>
                    <a:pt x="17348" y="21116"/>
                    <a:pt x="17439" y="21116"/>
                  </a:cubicBezTo>
                  <a:cubicBezTo>
                    <a:pt x="17511" y="21116"/>
                    <a:pt x="17583" y="21009"/>
                    <a:pt x="17583" y="20740"/>
                  </a:cubicBezTo>
                  <a:cubicBezTo>
                    <a:pt x="17583" y="20203"/>
                    <a:pt x="17204" y="20472"/>
                    <a:pt x="17204" y="19397"/>
                  </a:cubicBezTo>
                  <a:cubicBezTo>
                    <a:pt x="17204" y="19343"/>
                    <a:pt x="17204" y="18591"/>
                    <a:pt x="17547" y="18591"/>
                  </a:cubicBezTo>
                  <a:cubicBezTo>
                    <a:pt x="17637" y="18591"/>
                    <a:pt x="17691" y="18645"/>
                    <a:pt x="17763" y="18699"/>
                  </a:cubicBezTo>
                  <a:lnTo>
                    <a:pt x="17763" y="19236"/>
                  </a:lnTo>
                  <a:close/>
                  <a:moveTo>
                    <a:pt x="18087" y="20418"/>
                  </a:moveTo>
                  <a:cubicBezTo>
                    <a:pt x="17799" y="18645"/>
                    <a:pt x="17799" y="18645"/>
                    <a:pt x="17799" y="18645"/>
                  </a:cubicBezTo>
                  <a:cubicBezTo>
                    <a:pt x="18051" y="18645"/>
                    <a:pt x="18051" y="18645"/>
                    <a:pt x="18051" y="18645"/>
                  </a:cubicBezTo>
                  <a:cubicBezTo>
                    <a:pt x="18213" y="19773"/>
                    <a:pt x="18213" y="19773"/>
                    <a:pt x="18213" y="19773"/>
                  </a:cubicBezTo>
                  <a:cubicBezTo>
                    <a:pt x="18357" y="18645"/>
                    <a:pt x="18357" y="18645"/>
                    <a:pt x="18357" y="18645"/>
                  </a:cubicBezTo>
                  <a:cubicBezTo>
                    <a:pt x="18628" y="18645"/>
                    <a:pt x="18628" y="18645"/>
                    <a:pt x="18628" y="18645"/>
                  </a:cubicBezTo>
                  <a:cubicBezTo>
                    <a:pt x="18321" y="20472"/>
                    <a:pt x="18321" y="20472"/>
                    <a:pt x="18321" y="20472"/>
                  </a:cubicBezTo>
                  <a:cubicBezTo>
                    <a:pt x="18321" y="21546"/>
                    <a:pt x="18321" y="21546"/>
                    <a:pt x="18321" y="21546"/>
                  </a:cubicBezTo>
                  <a:cubicBezTo>
                    <a:pt x="18087" y="21546"/>
                    <a:pt x="18087" y="21546"/>
                    <a:pt x="18087" y="21546"/>
                  </a:cubicBezTo>
                  <a:lnTo>
                    <a:pt x="18087" y="20418"/>
                  </a:lnTo>
                  <a:close/>
                  <a:moveTo>
                    <a:pt x="19150" y="19236"/>
                  </a:moveTo>
                  <a:cubicBezTo>
                    <a:pt x="19096" y="19128"/>
                    <a:pt x="19024" y="19075"/>
                    <a:pt x="18952" y="19075"/>
                  </a:cubicBezTo>
                  <a:cubicBezTo>
                    <a:pt x="18880" y="19075"/>
                    <a:pt x="18826" y="19182"/>
                    <a:pt x="18826" y="19397"/>
                  </a:cubicBezTo>
                  <a:cubicBezTo>
                    <a:pt x="18826" y="19934"/>
                    <a:pt x="19222" y="19666"/>
                    <a:pt x="19222" y="20740"/>
                  </a:cubicBezTo>
                  <a:cubicBezTo>
                    <a:pt x="19222" y="21278"/>
                    <a:pt x="19060" y="21600"/>
                    <a:pt x="18880" y="21600"/>
                  </a:cubicBezTo>
                  <a:cubicBezTo>
                    <a:pt x="18754" y="21600"/>
                    <a:pt x="18646" y="21546"/>
                    <a:pt x="18610" y="21493"/>
                  </a:cubicBezTo>
                  <a:cubicBezTo>
                    <a:pt x="18628" y="20901"/>
                    <a:pt x="18628" y="20901"/>
                    <a:pt x="18628" y="20901"/>
                  </a:cubicBezTo>
                  <a:cubicBezTo>
                    <a:pt x="18700" y="21009"/>
                    <a:pt x="18754" y="21116"/>
                    <a:pt x="18844" y="21116"/>
                  </a:cubicBezTo>
                  <a:cubicBezTo>
                    <a:pt x="18916" y="21116"/>
                    <a:pt x="18988" y="21009"/>
                    <a:pt x="18988" y="20740"/>
                  </a:cubicBezTo>
                  <a:cubicBezTo>
                    <a:pt x="18988" y="20203"/>
                    <a:pt x="18591" y="20472"/>
                    <a:pt x="18591" y="19397"/>
                  </a:cubicBezTo>
                  <a:cubicBezTo>
                    <a:pt x="18591" y="19343"/>
                    <a:pt x="18610" y="18591"/>
                    <a:pt x="18934" y="18591"/>
                  </a:cubicBezTo>
                  <a:cubicBezTo>
                    <a:pt x="19024" y="18591"/>
                    <a:pt x="19078" y="18645"/>
                    <a:pt x="19168" y="18699"/>
                  </a:cubicBezTo>
                  <a:lnTo>
                    <a:pt x="19150" y="19236"/>
                  </a:lnTo>
                  <a:close/>
                  <a:moveTo>
                    <a:pt x="19420" y="19182"/>
                  </a:moveTo>
                  <a:cubicBezTo>
                    <a:pt x="19204" y="19182"/>
                    <a:pt x="19204" y="19182"/>
                    <a:pt x="19204" y="19182"/>
                  </a:cubicBezTo>
                  <a:cubicBezTo>
                    <a:pt x="19204" y="18645"/>
                    <a:pt x="19204" y="18645"/>
                    <a:pt x="19204" y="18645"/>
                  </a:cubicBezTo>
                  <a:cubicBezTo>
                    <a:pt x="19871" y="18645"/>
                    <a:pt x="19871" y="18645"/>
                    <a:pt x="19871" y="18645"/>
                  </a:cubicBezTo>
                  <a:cubicBezTo>
                    <a:pt x="19871" y="19182"/>
                    <a:pt x="19871" y="19182"/>
                    <a:pt x="19871" y="19182"/>
                  </a:cubicBezTo>
                  <a:cubicBezTo>
                    <a:pt x="19654" y="19182"/>
                    <a:pt x="19654" y="19182"/>
                    <a:pt x="19654" y="19182"/>
                  </a:cubicBezTo>
                  <a:cubicBezTo>
                    <a:pt x="19654" y="21546"/>
                    <a:pt x="19654" y="21546"/>
                    <a:pt x="19654" y="21546"/>
                  </a:cubicBezTo>
                  <a:cubicBezTo>
                    <a:pt x="19420" y="21546"/>
                    <a:pt x="19420" y="21546"/>
                    <a:pt x="19420" y="21546"/>
                  </a:cubicBezTo>
                  <a:lnTo>
                    <a:pt x="19420" y="19182"/>
                  </a:lnTo>
                  <a:close/>
                  <a:moveTo>
                    <a:pt x="19907" y="18645"/>
                  </a:moveTo>
                  <a:cubicBezTo>
                    <a:pt x="20483" y="18645"/>
                    <a:pt x="20483" y="18645"/>
                    <a:pt x="20483" y="18645"/>
                  </a:cubicBezTo>
                  <a:cubicBezTo>
                    <a:pt x="20483" y="19128"/>
                    <a:pt x="20483" y="19128"/>
                    <a:pt x="20483" y="19128"/>
                  </a:cubicBezTo>
                  <a:cubicBezTo>
                    <a:pt x="20123" y="19128"/>
                    <a:pt x="20123" y="19128"/>
                    <a:pt x="20123" y="19128"/>
                  </a:cubicBezTo>
                  <a:cubicBezTo>
                    <a:pt x="20123" y="19827"/>
                    <a:pt x="20123" y="19827"/>
                    <a:pt x="20123" y="19827"/>
                  </a:cubicBezTo>
                  <a:cubicBezTo>
                    <a:pt x="20465" y="19827"/>
                    <a:pt x="20465" y="19827"/>
                    <a:pt x="20465" y="19827"/>
                  </a:cubicBezTo>
                  <a:cubicBezTo>
                    <a:pt x="20465" y="20310"/>
                    <a:pt x="20465" y="20310"/>
                    <a:pt x="20465" y="20310"/>
                  </a:cubicBezTo>
                  <a:cubicBezTo>
                    <a:pt x="20123" y="20310"/>
                    <a:pt x="20123" y="20310"/>
                    <a:pt x="20123" y="20310"/>
                  </a:cubicBezTo>
                  <a:cubicBezTo>
                    <a:pt x="20123" y="21063"/>
                    <a:pt x="20123" y="21063"/>
                    <a:pt x="20123" y="21063"/>
                  </a:cubicBezTo>
                  <a:cubicBezTo>
                    <a:pt x="20501" y="21063"/>
                    <a:pt x="20501" y="21063"/>
                    <a:pt x="20501" y="21063"/>
                  </a:cubicBezTo>
                  <a:cubicBezTo>
                    <a:pt x="20501" y="21546"/>
                    <a:pt x="20501" y="21546"/>
                    <a:pt x="20501" y="21546"/>
                  </a:cubicBezTo>
                  <a:cubicBezTo>
                    <a:pt x="19907" y="21546"/>
                    <a:pt x="19907" y="21546"/>
                    <a:pt x="19907" y="21546"/>
                  </a:cubicBezTo>
                  <a:lnTo>
                    <a:pt x="19907" y="18645"/>
                  </a:lnTo>
                  <a:close/>
                  <a:moveTo>
                    <a:pt x="21366" y="19236"/>
                  </a:moveTo>
                  <a:cubicBezTo>
                    <a:pt x="21366" y="19236"/>
                    <a:pt x="21366" y="19236"/>
                    <a:pt x="21366" y="19236"/>
                  </a:cubicBezTo>
                  <a:cubicBezTo>
                    <a:pt x="21150" y="21546"/>
                    <a:pt x="21150" y="21546"/>
                    <a:pt x="21150" y="21546"/>
                  </a:cubicBezTo>
                  <a:cubicBezTo>
                    <a:pt x="20987" y="21546"/>
                    <a:pt x="20987" y="21546"/>
                    <a:pt x="20987" y="21546"/>
                  </a:cubicBezTo>
                  <a:cubicBezTo>
                    <a:pt x="20789" y="19236"/>
                    <a:pt x="20789" y="19236"/>
                    <a:pt x="20789" y="19236"/>
                  </a:cubicBezTo>
                  <a:cubicBezTo>
                    <a:pt x="20771" y="19236"/>
                    <a:pt x="20771" y="19236"/>
                    <a:pt x="20771" y="19236"/>
                  </a:cubicBezTo>
                  <a:cubicBezTo>
                    <a:pt x="20771" y="21546"/>
                    <a:pt x="20771" y="21546"/>
                    <a:pt x="20771" y="21546"/>
                  </a:cubicBezTo>
                  <a:cubicBezTo>
                    <a:pt x="20573" y="21546"/>
                    <a:pt x="20573" y="21546"/>
                    <a:pt x="20573" y="21546"/>
                  </a:cubicBezTo>
                  <a:cubicBezTo>
                    <a:pt x="20573" y="18645"/>
                    <a:pt x="20573" y="18645"/>
                    <a:pt x="20573" y="18645"/>
                  </a:cubicBezTo>
                  <a:cubicBezTo>
                    <a:pt x="20915" y="18645"/>
                    <a:pt x="20915" y="18645"/>
                    <a:pt x="20915" y="18645"/>
                  </a:cubicBezTo>
                  <a:cubicBezTo>
                    <a:pt x="21078" y="20525"/>
                    <a:pt x="21078" y="20525"/>
                    <a:pt x="21078" y="20525"/>
                  </a:cubicBezTo>
                  <a:cubicBezTo>
                    <a:pt x="21078" y="20525"/>
                    <a:pt x="21078" y="20525"/>
                    <a:pt x="21078" y="20525"/>
                  </a:cubicBezTo>
                  <a:cubicBezTo>
                    <a:pt x="21240" y="18645"/>
                    <a:pt x="21240" y="18645"/>
                    <a:pt x="21240" y="18645"/>
                  </a:cubicBezTo>
                  <a:cubicBezTo>
                    <a:pt x="21582" y="18645"/>
                    <a:pt x="21582" y="18645"/>
                    <a:pt x="21582" y="18645"/>
                  </a:cubicBezTo>
                  <a:cubicBezTo>
                    <a:pt x="21582" y="21546"/>
                    <a:pt x="21582" y="21546"/>
                    <a:pt x="21582" y="21546"/>
                  </a:cubicBezTo>
                  <a:cubicBezTo>
                    <a:pt x="21366" y="21546"/>
                    <a:pt x="21366" y="21546"/>
                    <a:pt x="21366" y="21546"/>
                  </a:cubicBezTo>
                  <a:lnTo>
                    <a:pt x="21366" y="19236"/>
                  </a:lnTo>
                  <a:close/>
                </a:path>
              </a:pathLst>
            </a:custGeom>
            <a:solidFill>
              <a:srgbClr val="00502F"/>
            </a:solidFill>
            <a:ln w="12700" cap="flat">
              <a:noFill/>
              <a:miter lim="400000"/>
            </a:ln>
            <a:effectLst/>
          </p:spPr>
          <p:txBody>
            <a:bodyPr wrap="square" lIns="45719" tIns="45719" rIns="45719" bIns="45719" numCol="1" anchor="t">
              <a:noAutofit/>
            </a:bodyPr>
            <a:lstStyle/>
            <a:p>
              <a:endParaRPr sz="1800"/>
            </a:p>
          </p:txBody>
        </p:sp>
        <p:sp>
          <p:nvSpPr>
            <p:cNvPr id="64" name="Rectangle"/>
            <p:cNvSpPr/>
            <p:nvPr/>
          </p:nvSpPr>
          <p:spPr>
            <a:xfrm>
              <a:off x="14021" y="561665"/>
              <a:ext cx="2205304" cy="12701"/>
            </a:xfrm>
            <a:prstGeom prst="rect">
              <a:avLst/>
            </a:prstGeom>
            <a:solidFill>
              <a:srgbClr val="00502F"/>
            </a:solidFill>
            <a:ln w="12700" cap="flat">
              <a:noFill/>
              <a:miter lim="400000"/>
            </a:ln>
            <a:effectLst/>
          </p:spPr>
          <p:txBody>
            <a:bodyPr wrap="square" lIns="45719" tIns="45719" rIns="45719" bIns="45719" numCol="1" anchor="t">
              <a:noAutofit/>
            </a:bodyPr>
            <a:lstStyle/>
            <a:p>
              <a:pPr defTabSz="684195">
                <a:defRPr sz="1800"/>
              </a:pPr>
              <a:endParaRPr sz="1800"/>
            </a:p>
          </p:txBody>
        </p:sp>
        <p:sp>
          <p:nvSpPr>
            <p:cNvPr id="65" name="Shape"/>
            <p:cNvSpPr/>
            <p:nvPr/>
          </p:nvSpPr>
          <p:spPr>
            <a:xfrm>
              <a:off x="-1" y="40406"/>
              <a:ext cx="785996" cy="482542"/>
            </a:xfrm>
            <a:custGeom>
              <a:avLst/>
              <a:gdLst/>
              <a:ahLst/>
              <a:cxnLst>
                <a:cxn ang="0">
                  <a:pos x="wd2" y="hd2"/>
                </a:cxn>
                <a:cxn ang="5400000">
                  <a:pos x="wd2" y="hd2"/>
                </a:cxn>
                <a:cxn ang="10800000">
                  <a:pos x="wd2" y="hd2"/>
                </a:cxn>
                <a:cxn ang="16200000">
                  <a:pos x="wd2" y="hd2"/>
                </a:cxn>
              </a:cxnLst>
              <a:rect l="0" t="0" r="r" b="b"/>
              <a:pathLst>
                <a:path w="21600" h="21600" extrusionOk="0">
                  <a:moveTo>
                    <a:pt x="15580" y="0"/>
                  </a:moveTo>
                  <a:cubicBezTo>
                    <a:pt x="15580" y="14455"/>
                    <a:pt x="15580" y="14455"/>
                    <a:pt x="15580" y="14455"/>
                  </a:cubicBezTo>
                  <a:cubicBezTo>
                    <a:pt x="15580" y="15358"/>
                    <a:pt x="15580" y="18151"/>
                    <a:pt x="11179" y="18151"/>
                  </a:cubicBezTo>
                  <a:cubicBezTo>
                    <a:pt x="10775" y="18233"/>
                    <a:pt x="10775" y="18233"/>
                    <a:pt x="10775" y="18233"/>
                  </a:cubicBezTo>
                  <a:cubicBezTo>
                    <a:pt x="10370" y="18151"/>
                    <a:pt x="10370" y="18151"/>
                    <a:pt x="10370" y="18151"/>
                  </a:cubicBezTo>
                  <a:cubicBezTo>
                    <a:pt x="6020" y="18151"/>
                    <a:pt x="6020" y="15358"/>
                    <a:pt x="6020" y="14455"/>
                  </a:cubicBezTo>
                  <a:cubicBezTo>
                    <a:pt x="6020" y="0"/>
                    <a:pt x="6020" y="0"/>
                    <a:pt x="6020" y="0"/>
                  </a:cubicBezTo>
                  <a:cubicBezTo>
                    <a:pt x="0" y="0"/>
                    <a:pt x="0" y="0"/>
                    <a:pt x="0" y="0"/>
                  </a:cubicBezTo>
                  <a:cubicBezTo>
                    <a:pt x="0" y="16590"/>
                    <a:pt x="0" y="16590"/>
                    <a:pt x="0" y="16590"/>
                  </a:cubicBezTo>
                  <a:cubicBezTo>
                    <a:pt x="0" y="21189"/>
                    <a:pt x="7942" y="21600"/>
                    <a:pt x="10370" y="21600"/>
                  </a:cubicBezTo>
                  <a:cubicBezTo>
                    <a:pt x="10775" y="21600"/>
                    <a:pt x="10775" y="21600"/>
                    <a:pt x="10775" y="21600"/>
                  </a:cubicBezTo>
                  <a:cubicBezTo>
                    <a:pt x="10825" y="21600"/>
                    <a:pt x="10825" y="21600"/>
                    <a:pt x="10825" y="21600"/>
                  </a:cubicBezTo>
                  <a:cubicBezTo>
                    <a:pt x="11179" y="21600"/>
                    <a:pt x="11179" y="21600"/>
                    <a:pt x="11179" y="21600"/>
                  </a:cubicBezTo>
                  <a:cubicBezTo>
                    <a:pt x="13658" y="21600"/>
                    <a:pt x="21600" y="21189"/>
                    <a:pt x="21600" y="16590"/>
                  </a:cubicBezTo>
                  <a:cubicBezTo>
                    <a:pt x="21600" y="0"/>
                    <a:pt x="21600" y="0"/>
                    <a:pt x="21600" y="0"/>
                  </a:cubicBezTo>
                  <a:lnTo>
                    <a:pt x="15580" y="0"/>
                  </a:lnTo>
                  <a:close/>
                </a:path>
              </a:pathLst>
            </a:custGeom>
            <a:solidFill>
              <a:srgbClr val="FFFFFF"/>
            </a:solidFill>
            <a:ln w="12700" cap="flat">
              <a:noFill/>
              <a:miter lim="400000"/>
            </a:ln>
            <a:effectLst/>
          </p:spPr>
          <p:txBody>
            <a:bodyPr wrap="square" lIns="45719" tIns="45719" rIns="45719" bIns="45719" numCol="1" anchor="t">
              <a:noAutofit/>
            </a:bodyPr>
            <a:lstStyle/>
            <a:p>
              <a:endParaRPr sz="1800"/>
            </a:p>
          </p:txBody>
        </p:sp>
        <p:sp>
          <p:nvSpPr>
            <p:cNvPr id="66" name="Shape"/>
            <p:cNvSpPr/>
            <p:nvPr/>
          </p:nvSpPr>
          <p:spPr>
            <a:xfrm>
              <a:off x="406629" y="55169"/>
              <a:ext cx="362229" cy="451461"/>
            </a:xfrm>
            <a:custGeom>
              <a:avLst/>
              <a:gdLst/>
              <a:ahLst/>
              <a:cxnLst>
                <a:cxn ang="0">
                  <a:pos x="wd2" y="hd2"/>
                </a:cxn>
                <a:cxn ang="5400000">
                  <a:pos x="wd2" y="hd2"/>
                </a:cxn>
                <a:cxn ang="10800000">
                  <a:pos x="wd2" y="hd2"/>
                </a:cxn>
                <a:cxn ang="16200000">
                  <a:pos x="wd2" y="hd2"/>
                </a:cxn>
              </a:cxnLst>
              <a:rect l="0" t="0" r="r" b="b"/>
              <a:pathLst>
                <a:path w="21600" h="21600" extrusionOk="0">
                  <a:moveTo>
                    <a:pt x="10526" y="14751"/>
                  </a:moveTo>
                  <a:cubicBezTo>
                    <a:pt x="10526" y="0"/>
                    <a:pt x="10526" y="0"/>
                    <a:pt x="10526" y="0"/>
                  </a:cubicBezTo>
                  <a:cubicBezTo>
                    <a:pt x="21600" y="0"/>
                    <a:pt x="21600" y="0"/>
                    <a:pt x="21600" y="0"/>
                  </a:cubicBezTo>
                  <a:cubicBezTo>
                    <a:pt x="21600" y="0"/>
                    <a:pt x="21600" y="16420"/>
                    <a:pt x="21600" y="17034"/>
                  </a:cubicBezTo>
                  <a:cubicBezTo>
                    <a:pt x="21600" y="20283"/>
                    <a:pt x="10526" y="21600"/>
                    <a:pt x="0" y="21600"/>
                  </a:cubicBezTo>
                  <a:cubicBezTo>
                    <a:pt x="0" y="21161"/>
                    <a:pt x="0" y="20195"/>
                    <a:pt x="0" y="19493"/>
                  </a:cubicBezTo>
                  <a:cubicBezTo>
                    <a:pt x="5263" y="19493"/>
                    <a:pt x="10526" y="18615"/>
                    <a:pt x="10526" y="14751"/>
                  </a:cubicBezTo>
                  <a:close/>
                </a:path>
              </a:pathLst>
            </a:custGeom>
            <a:solidFill>
              <a:srgbClr val="00502F"/>
            </a:solidFill>
            <a:ln w="12700" cap="flat">
              <a:noFill/>
              <a:miter lim="400000"/>
            </a:ln>
            <a:effectLst/>
          </p:spPr>
          <p:txBody>
            <a:bodyPr wrap="square" lIns="45719" tIns="45719" rIns="45719" bIns="45719" numCol="1" anchor="t">
              <a:noAutofit/>
            </a:bodyPr>
            <a:lstStyle/>
            <a:p>
              <a:endParaRPr sz="1800"/>
            </a:p>
          </p:txBody>
        </p:sp>
        <p:sp>
          <p:nvSpPr>
            <p:cNvPr id="67" name="Shape"/>
            <p:cNvSpPr/>
            <p:nvPr/>
          </p:nvSpPr>
          <p:spPr>
            <a:xfrm>
              <a:off x="16358" y="55169"/>
              <a:ext cx="360671" cy="451461"/>
            </a:xfrm>
            <a:custGeom>
              <a:avLst/>
              <a:gdLst/>
              <a:ahLst/>
              <a:cxnLst>
                <a:cxn ang="0">
                  <a:pos x="wd2" y="hd2"/>
                </a:cxn>
                <a:cxn ang="5400000">
                  <a:pos x="wd2" y="hd2"/>
                </a:cxn>
                <a:cxn ang="10800000">
                  <a:pos x="wd2" y="hd2"/>
                </a:cxn>
                <a:cxn ang="16200000">
                  <a:pos x="wd2" y="hd2"/>
                </a:cxn>
              </a:cxnLst>
              <a:rect l="0" t="0" r="r" b="b"/>
              <a:pathLst>
                <a:path w="21600" h="21600" extrusionOk="0">
                  <a:moveTo>
                    <a:pt x="11131" y="14751"/>
                  </a:moveTo>
                  <a:cubicBezTo>
                    <a:pt x="11131" y="0"/>
                    <a:pt x="11131" y="0"/>
                    <a:pt x="11131" y="0"/>
                  </a:cubicBezTo>
                  <a:cubicBezTo>
                    <a:pt x="0" y="0"/>
                    <a:pt x="0" y="0"/>
                    <a:pt x="0" y="0"/>
                  </a:cubicBezTo>
                  <a:cubicBezTo>
                    <a:pt x="0" y="0"/>
                    <a:pt x="0" y="16420"/>
                    <a:pt x="0" y="17034"/>
                  </a:cubicBezTo>
                  <a:cubicBezTo>
                    <a:pt x="0" y="20283"/>
                    <a:pt x="11131" y="21600"/>
                    <a:pt x="21600" y="21600"/>
                  </a:cubicBezTo>
                  <a:cubicBezTo>
                    <a:pt x="21600" y="21161"/>
                    <a:pt x="21600" y="20195"/>
                    <a:pt x="21600" y="19493"/>
                  </a:cubicBezTo>
                  <a:cubicBezTo>
                    <a:pt x="16310" y="19493"/>
                    <a:pt x="11131" y="18615"/>
                    <a:pt x="11131" y="14751"/>
                  </a:cubicBezTo>
                  <a:close/>
                </a:path>
              </a:pathLst>
            </a:custGeom>
            <a:solidFill>
              <a:srgbClr val="F37321"/>
            </a:solidFill>
            <a:ln w="12700" cap="flat">
              <a:noFill/>
              <a:miter lim="400000"/>
            </a:ln>
            <a:effectLst/>
          </p:spPr>
          <p:txBody>
            <a:bodyPr wrap="square" lIns="45719" tIns="45719" rIns="45719" bIns="45719" numCol="1" anchor="t">
              <a:noAutofit/>
            </a:bodyPr>
            <a:lstStyle/>
            <a:p>
              <a:endParaRPr sz="1800"/>
            </a:p>
          </p:txBody>
        </p:sp>
      </p:grpSp>
      <p:sp>
        <p:nvSpPr>
          <p:cNvPr id="69" name="Title Text"/>
          <p:cNvSpPr txBox="1">
            <a:spLocks noGrp="1"/>
          </p:cNvSpPr>
          <p:nvPr>
            <p:ph type="title"/>
          </p:nvPr>
        </p:nvSpPr>
        <p:spPr>
          <a:prstGeom prst="rect">
            <a:avLst/>
          </a:prstGeom>
        </p:spPr>
        <p:txBody>
          <a:bodyPr/>
          <a:lstStyle/>
          <a:p>
            <a:r>
              <a:t>Title Text</a:t>
            </a:r>
          </a:p>
        </p:txBody>
      </p:sp>
      <p:sp>
        <p:nvSpPr>
          <p:cNvPr id="7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 name="Slide Number"/>
          <p:cNvSpPr txBox="1">
            <a:spLocks noGrp="1"/>
          </p:cNvSpPr>
          <p:nvPr>
            <p:ph type="sldNum" sz="quarter" idx="2"/>
          </p:nvPr>
        </p:nvSpPr>
        <p:spPr>
          <a:xfrm>
            <a:off x="6553201" y="6156297"/>
            <a:ext cx="202939" cy="200055"/>
          </a:xfrm>
          <a:prstGeom prst="rect">
            <a:avLst/>
          </a:prstGeom>
        </p:spPr>
        <p:txBody>
          <a:bodyPr/>
          <a:lstStyle/>
          <a:p>
            <a:fld id="{FFE3128A-D6F5-3044-BE7B-FF6128B3307E}" type="slidenum">
              <a:rPr lang="en-US" smtClean="0"/>
              <a:t>‹#›</a:t>
            </a:fld>
            <a:endParaRPr lang="en-US"/>
          </a:p>
        </p:txBody>
      </p:sp>
    </p:spTree>
    <p:extLst>
      <p:ext uri="{BB962C8B-B14F-4D97-AF65-F5344CB8AC3E}">
        <p14:creationId xmlns:p14="http://schemas.microsoft.com/office/powerpoint/2010/main" val="361786476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5_Default">
    <p:spTree>
      <p:nvGrpSpPr>
        <p:cNvPr id="1" name=""/>
        <p:cNvGrpSpPr/>
        <p:nvPr/>
      </p:nvGrpSpPr>
      <p:grpSpPr>
        <a:xfrm>
          <a:off x="0" y="0"/>
          <a:ext cx="0" cy="0"/>
          <a:chOff x="0" y="0"/>
          <a:chExt cx="0" cy="0"/>
        </a:xfrm>
      </p:grpSpPr>
      <p:pic>
        <p:nvPicPr>
          <p:cNvPr id="78" name="image.jpeg" descr="image.jpeg"/>
          <p:cNvPicPr>
            <a:picLocks noChangeAspect="1"/>
          </p:cNvPicPr>
          <p:nvPr/>
        </p:nvPicPr>
        <p:blipFill>
          <a:blip r:embed="rId2"/>
          <a:stretch>
            <a:fillRect/>
          </a:stretch>
        </p:blipFill>
        <p:spPr>
          <a:xfrm>
            <a:off x="0" y="0"/>
            <a:ext cx="9144000" cy="6858000"/>
          </a:xfrm>
          <a:prstGeom prst="rect">
            <a:avLst/>
          </a:prstGeom>
          <a:ln w="12700">
            <a:miter lim="400000"/>
          </a:ln>
        </p:spPr>
      </p:pic>
      <p:grpSp>
        <p:nvGrpSpPr>
          <p:cNvPr id="84" name="Group"/>
          <p:cNvGrpSpPr/>
          <p:nvPr/>
        </p:nvGrpSpPr>
        <p:grpSpPr>
          <a:xfrm>
            <a:off x="886883" y="1557866"/>
            <a:ext cx="2959101" cy="984252"/>
            <a:chOff x="0" y="0"/>
            <a:chExt cx="2219324" cy="738187"/>
          </a:xfrm>
        </p:grpSpPr>
        <p:sp>
          <p:nvSpPr>
            <p:cNvPr id="79" name="Shape"/>
            <p:cNvSpPr/>
            <p:nvPr/>
          </p:nvSpPr>
          <p:spPr>
            <a:xfrm>
              <a:off x="12463" y="-1"/>
              <a:ext cx="2206862" cy="738189"/>
            </a:xfrm>
            <a:custGeom>
              <a:avLst/>
              <a:gdLst/>
              <a:ahLst/>
              <a:cxnLst>
                <a:cxn ang="0">
                  <a:pos x="wd2" y="hd2"/>
                </a:cxn>
                <a:cxn ang="5400000">
                  <a:pos x="wd2" y="hd2"/>
                </a:cxn>
                <a:cxn ang="10800000">
                  <a:pos x="wd2" y="hd2"/>
                </a:cxn>
                <a:cxn ang="16200000">
                  <a:pos x="wd2" y="hd2"/>
                </a:cxn>
              </a:cxnLst>
              <a:rect l="0" t="0" r="r" b="b"/>
              <a:pathLst>
                <a:path w="21600" h="21600" extrusionOk="0">
                  <a:moveTo>
                    <a:pt x="8863" y="7952"/>
                  </a:moveTo>
                  <a:cubicBezTo>
                    <a:pt x="8809" y="7952"/>
                    <a:pt x="8809" y="8006"/>
                    <a:pt x="8809" y="8221"/>
                  </a:cubicBezTo>
                  <a:cubicBezTo>
                    <a:pt x="8809" y="13164"/>
                    <a:pt x="8809" y="13164"/>
                    <a:pt x="8809" y="13164"/>
                  </a:cubicBezTo>
                  <a:cubicBezTo>
                    <a:pt x="8809" y="13701"/>
                    <a:pt x="8863" y="13863"/>
                    <a:pt x="8989" y="13970"/>
                  </a:cubicBezTo>
                  <a:cubicBezTo>
                    <a:pt x="9080" y="14024"/>
                    <a:pt x="9170" y="14078"/>
                    <a:pt x="9170" y="14293"/>
                  </a:cubicBezTo>
                  <a:cubicBezTo>
                    <a:pt x="9170" y="14507"/>
                    <a:pt x="9152" y="14615"/>
                    <a:pt x="9044" y="14615"/>
                  </a:cubicBezTo>
                  <a:cubicBezTo>
                    <a:pt x="8917" y="14615"/>
                    <a:pt x="8845" y="14507"/>
                    <a:pt x="8485" y="14507"/>
                  </a:cubicBezTo>
                  <a:cubicBezTo>
                    <a:pt x="8125" y="14507"/>
                    <a:pt x="8017" y="14615"/>
                    <a:pt x="7891" y="14615"/>
                  </a:cubicBezTo>
                  <a:cubicBezTo>
                    <a:pt x="7801" y="14615"/>
                    <a:pt x="7764" y="14507"/>
                    <a:pt x="7764" y="14239"/>
                  </a:cubicBezTo>
                  <a:cubicBezTo>
                    <a:pt x="7764" y="14131"/>
                    <a:pt x="7801" y="14024"/>
                    <a:pt x="7873" y="13970"/>
                  </a:cubicBezTo>
                  <a:cubicBezTo>
                    <a:pt x="8125" y="13809"/>
                    <a:pt x="8161" y="13648"/>
                    <a:pt x="8161" y="13057"/>
                  </a:cubicBezTo>
                  <a:cubicBezTo>
                    <a:pt x="8161" y="2848"/>
                    <a:pt x="8161" y="2848"/>
                    <a:pt x="8161" y="2848"/>
                  </a:cubicBezTo>
                  <a:cubicBezTo>
                    <a:pt x="8161" y="2310"/>
                    <a:pt x="8089" y="2203"/>
                    <a:pt x="8017" y="2149"/>
                  </a:cubicBezTo>
                  <a:cubicBezTo>
                    <a:pt x="7837" y="1934"/>
                    <a:pt x="7782" y="2042"/>
                    <a:pt x="7782" y="1773"/>
                  </a:cubicBezTo>
                  <a:cubicBezTo>
                    <a:pt x="7782" y="1612"/>
                    <a:pt x="7819" y="1504"/>
                    <a:pt x="7927" y="1504"/>
                  </a:cubicBezTo>
                  <a:cubicBezTo>
                    <a:pt x="8053" y="1504"/>
                    <a:pt x="8287" y="1612"/>
                    <a:pt x="8485" y="1612"/>
                  </a:cubicBezTo>
                  <a:cubicBezTo>
                    <a:pt x="8701" y="1612"/>
                    <a:pt x="8881" y="1504"/>
                    <a:pt x="9026" y="1504"/>
                  </a:cubicBezTo>
                  <a:cubicBezTo>
                    <a:pt x="9134" y="1504"/>
                    <a:pt x="9170" y="1612"/>
                    <a:pt x="9170" y="1827"/>
                  </a:cubicBezTo>
                  <a:cubicBezTo>
                    <a:pt x="9170" y="2096"/>
                    <a:pt x="9098" y="2096"/>
                    <a:pt x="8971" y="2203"/>
                  </a:cubicBezTo>
                  <a:cubicBezTo>
                    <a:pt x="8881" y="2203"/>
                    <a:pt x="8809" y="2364"/>
                    <a:pt x="8809" y="2740"/>
                  </a:cubicBezTo>
                  <a:cubicBezTo>
                    <a:pt x="8809" y="7039"/>
                    <a:pt x="8809" y="7039"/>
                    <a:pt x="8809" y="7039"/>
                  </a:cubicBezTo>
                  <a:cubicBezTo>
                    <a:pt x="8809" y="7200"/>
                    <a:pt x="8809" y="7307"/>
                    <a:pt x="8863" y="7307"/>
                  </a:cubicBezTo>
                  <a:cubicBezTo>
                    <a:pt x="10106" y="7307"/>
                    <a:pt x="10106" y="7307"/>
                    <a:pt x="10106" y="7307"/>
                  </a:cubicBezTo>
                  <a:cubicBezTo>
                    <a:pt x="10160" y="7307"/>
                    <a:pt x="10160" y="7200"/>
                    <a:pt x="10160" y="6985"/>
                  </a:cubicBezTo>
                  <a:cubicBezTo>
                    <a:pt x="10160" y="2901"/>
                    <a:pt x="10160" y="2901"/>
                    <a:pt x="10160" y="2901"/>
                  </a:cubicBezTo>
                  <a:cubicBezTo>
                    <a:pt x="10160" y="2364"/>
                    <a:pt x="10106" y="2203"/>
                    <a:pt x="9998" y="2149"/>
                  </a:cubicBezTo>
                  <a:cubicBezTo>
                    <a:pt x="9854" y="2042"/>
                    <a:pt x="9782" y="2042"/>
                    <a:pt x="9782" y="1827"/>
                  </a:cubicBezTo>
                  <a:cubicBezTo>
                    <a:pt x="9782" y="1612"/>
                    <a:pt x="9854" y="1504"/>
                    <a:pt x="9944" y="1504"/>
                  </a:cubicBezTo>
                  <a:cubicBezTo>
                    <a:pt x="10088" y="1504"/>
                    <a:pt x="10233" y="1612"/>
                    <a:pt x="10503" y="1612"/>
                  </a:cubicBezTo>
                  <a:cubicBezTo>
                    <a:pt x="10863" y="1612"/>
                    <a:pt x="10953" y="1504"/>
                    <a:pt x="11079" y="1504"/>
                  </a:cubicBezTo>
                  <a:cubicBezTo>
                    <a:pt x="11169" y="1504"/>
                    <a:pt x="11205" y="1612"/>
                    <a:pt x="11205" y="1773"/>
                  </a:cubicBezTo>
                  <a:cubicBezTo>
                    <a:pt x="11205" y="2042"/>
                    <a:pt x="11115" y="2149"/>
                    <a:pt x="10953" y="2203"/>
                  </a:cubicBezTo>
                  <a:cubicBezTo>
                    <a:pt x="10863" y="2203"/>
                    <a:pt x="10809" y="2418"/>
                    <a:pt x="10809" y="2633"/>
                  </a:cubicBezTo>
                  <a:cubicBezTo>
                    <a:pt x="10809" y="13110"/>
                    <a:pt x="10809" y="13110"/>
                    <a:pt x="10809" y="13110"/>
                  </a:cubicBezTo>
                  <a:cubicBezTo>
                    <a:pt x="10809" y="13594"/>
                    <a:pt x="10845" y="13863"/>
                    <a:pt x="10935" y="13970"/>
                  </a:cubicBezTo>
                  <a:cubicBezTo>
                    <a:pt x="11043" y="14131"/>
                    <a:pt x="11187" y="14078"/>
                    <a:pt x="11187" y="14346"/>
                  </a:cubicBezTo>
                  <a:cubicBezTo>
                    <a:pt x="11187" y="14507"/>
                    <a:pt x="11169" y="14615"/>
                    <a:pt x="11043" y="14615"/>
                  </a:cubicBezTo>
                  <a:cubicBezTo>
                    <a:pt x="10935" y="14615"/>
                    <a:pt x="10755" y="14507"/>
                    <a:pt x="10485" y="14507"/>
                  </a:cubicBezTo>
                  <a:cubicBezTo>
                    <a:pt x="10196" y="14507"/>
                    <a:pt x="10088" y="14615"/>
                    <a:pt x="9980" y="14615"/>
                  </a:cubicBezTo>
                  <a:cubicBezTo>
                    <a:pt x="9836" y="14615"/>
                    <a:pt x="9800" y="14507"/>
                    <a:pt x="9800" y="14293"/>
                  </a:cubicBezTo>
                  <a:cubicBezTo>
                    <a:pt x="9800" y="14131"/>
                    <a:pt x="9836" y="14078"/>
                    <a:pt x="9998" y="13970"/>
                  </a:cubicBezTo>
                  <a:cubicBezTo>
                    <a:pt x="10124" y="13863"/>
                    <a:pt x="10160" y="13648"/>
                    <a:pt x="10160" y="13110"/>
                  </a:cubicBezTo>
                  <a:cubicBezTo>
                    <a:pt x="10160" y="8167"/>
                    <a:pt x="10160" y="8167"/>
                    <a:pt x="10160" y="8167"/>
                  </a:cubicBezTo>
                  <a:cubicBezTo>
                    <a:pt x="10160" y="8006"/>
                    <a:pt x="10160" y="7952"/>
                    <a:pt x="10106" y="7952"/>
                  </a:cubicBezTo>
                  <a:lnTo>
                    <a:pt x="8863" y="7952"/>
                  </a:lnTo>
                  <a:close/>
                  <a:moveTo>
                    <a:pt x="11782" y="9510"/>
                  </a:moveTo>
                  <a:cubicBezTo>
                    <a:pt x="11656" y="9510"/>
                    <a:pt x="11620" y="9618"/>
                    <a:pt x="11620" y="9940"/>
                  </a:cubicBezTo>
                  <a:cubicBezTo>
                    <a:pt x="11620" y="12090"/>
                    <a:pt x="11908" y="13755"/>
                    <a:pt x="12394" y="13755"/>
                  </a:cubicBezTo>
                  <a:cubicBezTo>
                    <a:pt x="12719" y="13755"/>
                    <a:pt x="12899" y="13272"/>
                    <a:pt x="12989" y="12573"/>
                  </a:cubicBezTo>
                  <a:cubicBezTo>
                    <a:pt x="13043" y="12197"/>
                    <a:pt x="13061" y="11928"/>
                    <a:pt x="13115" y="11928"/>
                  </a:cubicBezTo>
                  <a:cubicBezTo>
                    <a:pt x="13169" y="11928"/>
                    <a:pt x="13187" y="11982"/>
                    <a:pt x="13187" y="12197"/>
                  </a:cubicBezTo>
                  <a:cubicBezTo>
                    <a:pt x="13187" y="12519"/>
                    <a:pt x="13151" y="12896"/>
                    <a:pt x="13097" y="13272"/>
                  </a:cubicBezTo>
                  <a:cubicBezTo>
                    <a:pt x="12953" y="14131"/>
                    <a:pt x="12629" y="14776"/>
                    <a:pt x="12232" y="14776"/>
                  </a:cubicBezTo>
                  <a:cubicBezTo>
                    <a:pt x="11458" y="14776"/>
                    <a:pt x="10989" y="12788"/>
                    <a:pt x="10989" y="10048"/>
                  </a:cubicBezTo>
                  <a:cubicBezTo>
                    <a:pt x="10989" y="6663"/>
                    <a:pt x="11566" y="4943"/>
                    <a:pt x="12232" y="4943"/>
                  </a:cubicBezTo>
                  <a:cubicBezTo>
                    <a:pt x="12791" y="4943"/>
                    <a:pt x="13187" y="6179"/>
                    <a:pt x="13187" y="8275"/>
                  </a:cubicBezTo>
                  <a:cubicBezTo>
                    <a:pt x="13187" y="9403"/>
                    <a:pt x="13187" y="9510"/>
                    <a:pt x="12989" y="9510"/>
                  </a:cubicBezTo>
                  <a:lnTo>
                    <a:pt x="11782" y="9510"/>
                  </a:lnTo>
                  <a:close/>
                  <a:moveTo>
                    <a:pt x="11620" y="8382"/>
                  </a:moveTo>
                  <a:cubicBezTo>
                    <a:pt x="11620" y="8758"/>
                    <a:pt x="11638" y="8866"/>
                    <a:pt x="11890" y="8866"/>
                  </a:cubicBezTo>
                  <a:cubicBezTo>
                    <a:pt x="12016" y="8866"/>
                    <a:pt x="12124" y="8812"/>
                    <a:pt x="12232" y="8758"/>
                  </a:cubicBezTo>
                  <a:cubicBezTo>
                    <a:pt x="12430" y="8704"/>
                    <a:pt x="12574" y="8543"/>
                    <a:pt x="12611" y="8382"/>
                  </a:cubicBezTo>
                  <a:cubicBezTo>
                    <a:pt x="12665" y="8167"/>
                    <a:pt x="12683" y="7952"/>
                    <a:pt x="12683" y="7469"/>
                  </a:cubicBezTo>
                  <a:cubicBezTo>
                    <a:pt x="12683" y="6287"/>
                    <a:pt x="12502" y="5534"/>
                    <a:pt x="12232" y="5534"/>
                  </a:cubicBezTo>
                  <a:cubicBezTo>
                    <a:pt x="11872" y="5534"/>
                    <a:pt x="11620" y="6878"/>
                    <a:pt x="11620" y="8328"/>
                  </a:cubicBezTo>
                  <a:lnTo>
                    <a:pt x="11620" y="8382"/>
                  </a:lnTo>
                  <a:close/>
                  <a:moveTo>
                    <a:pt x="14844" y="6770"/>
                  </a:moveTo>
                  <a:cubicBezTo>
                    <a:pt x="14844" y="5803"/>
                    <a:pt x="14754" y="5534"/>
                    <a:pt x="14574" y="5534"/>
                  </a:cubicBezTo>
                  <a:cubicBezTo>
                    <a:pt x="14268" y="5534"/>
                    <a:pt x="14106" y="6287"/>
                    <a:pt x="14016" y="7307"/>
                  </a:cubicBezTo>
                  <a:cubicBezTo>
                    <a:pt x="13962" y="7737"/>
                    <a:pt x="13890" y="8113"/>
                    <a:pt x="13781" y="8328"/>
                  </a:cubicBezTo>
                  <a:cubicBezTo>
                    <a:pt x="13709" y="8490"/>
                    <a:pt x="13619" y="8597"/>
                    <a:pt x="13511" y="8597"/>
                  </a:cubicBezTo>
                  <a:cubicBezTo>
                    <a:pt x="13367" y="8597"/>
                    <a:pt x="13313" y="8436"/>
                    <a:pt x="13313" y="8060"/>
                  </a:cubicBezTo>
                  <a:cubicBezTo>
                    <a:pt x="13313" y="6824"/>
                    <a:pt x="13908" y="4943"/>
                    <a:pt x="14736" y="4943"/>
                  </a:cubicBezTo>
                  <a:cubicBezTo>
                    <a:pt x="15007" y="4943"/>
                    <a:pt x="15169" y="5051"/>
                    <a:pt x="15277" y="5319"/>
                  </a:cubicBezTo>
                  <a:cubicBezTo>
                    <a:pt x="15385" y="5534"/>
                    <a:pt x="15439" y="5964"/>
                    <a:pt x="15439" y="6501"/>
                  </a:cubicBezTo>
                  <a:cubicBezTo>
                    <a:pt x="15439" y="12734"/>
                    <a:pt x="15439" y="12734"/>
                    <a:pt x="15439" y="12734"/>
                  </a:cubicBezTo>
                  <a:cubicBezTo>
                    <a:pt x="15439" y="13218"/>
                    <a:pt x="15493" y="13433"/>
                    <a:pt x="15601" y="13433"/>
                  </a:cubicBezTo>
                  <a:cubicBezTo>
                    <a:pt x="15727" y="13433"/>
                    <a:pt x="15781" y="13272"/>
                    <a:pt x="15817" y="13057"/>
                  </a:cubicBezTo>
                  <a:cubicBezTo>
                    <a:pt x="15853" y="12842"/>
                    <a:pt x="15871" y="12627"/>
                    <a:pt x="15907" y="12627"/>
                  </a:cubicBezTo>
                  <a:cubicBezTo>
                    <a:pt x="15961" y="12627"/>
                    <a:pt x="15961" y="12734"/>
                    <a:pt x="15961" y="13003"/>
                  </a:cubicBezTo>
                  <a:cubicBezTo>
                    <a:pt x="15961" y="13433"/>
                    <a:pt x="15781" y="14722"/>
                    <a:pt x="15349" y="14722"/>
                  </a:cubicBezTo>
                  <a:cubicBezTo>
                    <a:pt x="15061" y="14722"/>
                    <a:pt x="14988" y="14024"/>
                    <a:pt x="14934" y="13594"/>
                  </a:cubicBezTo>
                  <a:cubicBezTo>
                    <a:pt x="14916" y="13433"/>
                    <a:pt x="14898" y="13325"/>
                    <a:pt x="14862" y="13325"/>
                  </a:cubicBezTo>
                  <a:cubicBezTo>
                    <a:pt x="14808" y="13325"/>
                    <a:pt x="14700" y="13701"/>
                    <a:pt x="14538" y="14078"/>
                  </a:cubicBezTo>
                  <a:cubicBezTo>
                    <a:pt x="14376" y="14454"/>
                    <a:pt x="14178" y="14776"/>
                    <a:pt x="13890" y="14776"/>
                  </a:cubicBezTo>
                  <a:cubicBezTo>
                    <a:pt x="13583" y="14776"/>
                    <a:pt x="13349" y="14131"/>
                    <a:pt x="13349" y="12896"/>
                  </a:cubicBezTo>
                  <a:cubicBezTo>
                    <a:pt x="13349" y="11875"/>
                    <a:pt x="13529" y="11176"/>
                    <a:pt x="14106" y="10048"/>
                  </a:cubicBezTo>
                  <a:cubicBezTo>
                    <a:pt x="14340" y="9564"/>
                    <a:pt x="14502" y="9296"/>
                    <a:pt x="14610" y="9027"/>
                  </a:cubicBezTo>
                  <a:cubicBezTo>
                    <a:pt x="14790" y="8704"/>
                    <a:pt x="14844" y="8490"/>
                    <a:pt x="14844" y="8060"/>
                  </a:cubicBezTo>
                  <a:lnTo>
                    <a:pt x="14844" y="6770"/>
                  </a:lnTo>
                  <a:close/>
                  <a:moveTo>
                    <a:pt x="13944" y="12573"/>
                  </a:moveTo>
                  <a:cubicBezTo>
                    <a:pt x="13944" y="13325"/>
                    <a:pt x="14088" y="13755"/>
                    <a:pt x="14268" y="13755"/>
                  </a:cubicBezTo>
                  <a:cubicBezTo>
                    <a:pt x="14412" y="13755"/>
                    <a:pt x="14538" y="13487"/>
                    <a:pt x="14682" y="13110"/>
                  </a:cubicBezTo>
                  <a:cubicBezTo>
                    <a:pt x="14808" y="12734"/>
                    <a:pt x="14844" y="12466"/>
                    <a:pt x="14844" y="11982"/>
                  </a:cubicBezTo>
                  <a:cubicBezTo>
                    <a:pt x="14844" y="9672"/>
                    <a:pt x="14844" y="9672"/>
                    <a:pt x="14844" y="9672"/>
                  </a:cubicBezTo>
                  <a:cubicBezTo>
                    <a:pt x="14844" y="9457"/>
                    <a:pt x="14826" y="9403"/>
                    <a:pt x="14808" y="9403"/>
                  </a:cubicBezTo>
                  <a:cubicBezTo>
                    <a:pt x="14772" y="9403"/>
                    <a:pt x="14736" y="9403"/>
                    <a:pt x="14646" y="9618"/>
                  </a:cubicBezTo>
                  <a:cubicBezTo>
                    <a:pt x="14502" y="9940"/>
                    <a:pt x="14358" y="10263"/>
                    <a:pt x="14250" y="10639"/>
                  </a:cubicBezTo>
                  <a:cubicBezTo>
                    <a:pt x="14070" y="11230"/>
                    <a:pt x="13944" y="11821"/>
                    <a:pt x="13944" y="12573"/>
                  </a:cubicBezTo>
                  <a:close/>
                  <a:moveTo>
                    <a:pt x="16195" y="2042"/>
                  </a:moveTo>
                  <a:cubicBezTo>
                    <a:pt x="16195" y="1612"/>
                    <a:pt x="16159" y="1504"/>
                    <a:pt x="15997" y="1451"/>
                  </a:cubicBezTo>
                  <a:cubicBezTo>
                    <a:pt x="15871" y="1343"/>
                    <a:pt x="15853" y="1343"/>
                    <a:pt x="15853" y="1128"/>
                  </a:cubicBezTo>
                  <a:cubicBezTo>
                    <a:pt x="15853" y="967"/>
                    <a:pt x="15871" y="913"/>
                    <a:pt x="15961" y="806"/>
                  </a:cubicBezTo>
                  <a:cubicBezTo>
                    <a:pt x="16250" y="537"/>
                    <a:pt x="16430" y="376"/>
                    <a:pt x="16556" y="161"/>
                  </a:cubicBezTo>
                  <a:cubicBezTo>
                    <a:pt x="16646" y="54"/>
                    <a:pt x="16682" y="0"/>
                    <a:pt x="16718" y="0"/>
                  </a:cubicBezTo>
                  <a:cubicBezTo>
                    <a:pt x="16772" y="0"/>
                    <a:pt x="16772" y="107"/>
                    <a:pt x="16772" y="376"/>
                  </a:cubicBezTo>
                  <a:cubicBezTo>
                    <a:pt x="16772" y="13325"/>
                    <a:pt x="16772" y="13325"/>
                    <a:pt x="16772" y="13325"/>
                  </a:cubicBezTo>
                  <a:cubicBezTo>
                    <a:pt x="16772" y="13809"/>
                    <a:pt x="16844" y="13863"/>
                    <a:pt x="17060" y="14024"/>
                  </a:cubicBezTo>
                  <a:cubicBezTo>
                    <a:pt x="17132" y="14078"/>
                    <a:pt x="17186" y="14131"/>
                    <a:pt x="17186" y="14346"/>
                  </a:cubicBezTo>
                  <a:cubicBezTo>
                    <a:pt x="17186" y="14507"/>
                    <a:pt x="17150" y="14615"/>
                    <a:pt x="17096" y="14615"/>
                  </a:cubicBezTo>
                  <a:cubicBezTo>
                    <a:pt x="17024" y="14615"/>
                    <a:pt x="16952" y="14507"/>
                    <a:pt x="16484" y="14507"/>
                  </a:cubicBezTo>
                  <a:cubicBezTo>
                    <a:pt x="16069" y="14507"/>
                    <a:pt x="15997" y="14615"/>
                    <a:pt x="15907" y="14615"/>
                  </a:cubicBezTo>
                  <a:cubicBezTo>
                    <a:pt x="15871" y="14615"/>
                    <a:pt x="15799" y="14561"/>
                    <a:pt x="15799" y="14346"/>
                  </a:cubicBezTo>
                  <a:cubicBezTo>
                    <a:pt x="15799" y="14185"/>
                    <a:pt x="15871" y="14078"/>
                    <a:pt x="15925" y="14024"/>
                  </a:cubicBezTo>
                  <a:cubicBezTo>
                    <a:pt x="16159" y="13916"/>
                    <a:pt x="16195" y="13701"/>
                    <a:pt x="16195" y="13164"/>
                  </a:cubicBezTo>
                  <a:lnTo>
                    <a:pt x="16195" y="2042"/>
                  </a:lnTo>
                  <a:close/>
                  <a:moveTo>
                    <a:pt x="17907" y="12734"/>
                  </a:moveTo>
                  <a:cubicBezTo>
                    <a:pt x="17907" y="13540"/>
                    <a:pt x="17997" y="13701"/>
                    <a:pt x="18123" y="13701"/>
                  </a:cubicBezTo>
                  <a:cubicBezTo>
                    <a:pt x="18249" y="13701"/>
                    <a:pt x="18321" y="13379"/>
                    <a:pt x="18375" y="13110"/>
                  </a:cubicBezTo>
                  <a:cubicBezTo>
                    <a:pt x="18447" y="12842"/>
                    <a:pt x="18465" y="12573"/>
                    <a:pt x="18537" y="12573"/>
                  </a:cubicBezTo>
                  <a:cubicBezTo>
                    <a:pt x="18573" y="12573"/>
                    <a:pt x="18610" y="12627"/>
                    <a:pt x="18610" y="12788"/>
                  </a:cubicBezTo>
                  <a:cubicBezTo>
                    <a:pt x="18610" y="13057"/>
                    <a:pt x="18465" y="14776"/>
                    <a:pt x="17907" y="14776"/>
                  </a:cubicBezTo>
                  <a:cubicBezTo>
                    <a:pt x="17727" y="14776"/>
                    <a:pt x="17583" y="14615"/>
                    <a:pt x="17493" y="14293"/>
                  </a:cubicBezTo>
                  <a:cubicBezTo>
                    <a:pt x="17384" y="14024"/>
                    <a:pt x="17330" y="13540"/>
                    <a:pt x="17330" y="12842"/>
                  </a:cubicBezTo>
                  <a:cubicBezTo>
                    <a:pt x="17330" y="6233"/>
                    <a:pt x="17330" y="6233"/>
                    <a:pt x="17330" y="6233"/>
                  </a:cubicBezTo>
                  <a:cubicBezTo>
                    <a:pt x="17330" y="6072"/>
                    <a:pt x="17294" y="5964"/>
                    <a:pt x="17258" y="5910"/>
                  </a:cubicBezTo>
                  <a:cubicBezTo>
                    <a:pt x="17222" y="5910"/>
                    <a:pt x="17150" y="5910"/>
                    <a:pt x="17096" y="5910"/>
                  </a:cubicBezTo>
                  <a:cubicBezTo>
                    <a:pt x="17042" y="5857"/>
                    <a:pt x="16988" y="5857"/>
                    <a:pt x="16988" y="5642"/>
                  </a:cubicBezTo>
                  <a:cubicBezTo>
                    <a:pt x="16988" y="5534"/>
                    <a:pt x="17024" y="5373"/>
                    <a:pt x="17114" y="5104"/>
                  </a:cubicBezTo>
                  <a:cubicBezTo>
                    <a:pt x="17312" y="4567"/>
                    <a:pt x="17475" y="4030"/>
                    <a:pt x="17709" y="2794"/>
                  </a:cubicBezTo>
                  <a:cubicBezTo>
                    <a:pt x="17781" y="2418"/>
                    <a:pt x="17799" y="2310"/>
                    <a:pt x="17853" y="2310"/>
                  </a:cubicBezTo>
                  <a:cubicBezTo>
                    <a:pt x="17889" y="2310"/>
                    <a:pt x="17907" y="2310"/>
                    <a:pt x="17907" y="2740"/>
                  </a:cubicBezTo>
                  <a:cubicBezTo>
                    <a:pt x="17907" y="4728"/>
                    <a:pt x="17907" y="4728"/>
                    <a:pt x="17907" y="4728"/>
                  </a:cubicBezTo>
                  <a:cubicBezTo>
                    <a:pt x="17907" y="5051"/>
                    <a:pt x="17943" y="5212"/>
                    <a:pt x="18051" y="5212"/>
                  </a:cubicBezTo>
                  <a:cubicBezTo>
                    <a:pt x="18357" y="5212"/>
                    <a:pt x="18357" y="5212"/>
                    <a:pt x="18357" y="5212"/>
                  </a:cubicBezTo>
                  <a:cubicBezTo>
                    <a:pt x="18483" y="5212"/>
                    <a:pt x="18519" y="5266"/>
                    <a:pt x="18519" y="5534"/>
                  </a:cubicBezTo>
                  <a:cubicBezTo>
                    <a:pt x="18519" y="5857"/>
                    <a:pt x="18483" y="5964"/>
                    <a:pt x="18357" y="5964"/>
                  </a:cubicBezTo>
                  <a:cubicBezTo>
                    <a:pt x="18033" y="5964"/>
                    <a:pt x="18033" y="5964"/>
                    <a:pt x="18033" y="5964"/>
                  </a:cubicBezTo>
                  <a:cubicBezTo>
                    <a:pt x="17943" y="5964"/>
                    <a:pt x="17907" y="6072"/>
                    <a:pt x="17907" y="6394"/>
                  </a:cubicBezTo>
                  <a:lnTo>
                    <a:pt x="17907" y="12734"/>
                  </a:lnTo>
                  <a:close/>
                  <a:moveTo>
                    <a:pt x="18916" y="2042"/>
                  </a:moveTo>
                  <a:cubicBezTo>
                    <a:pt x="18916" y="1612"/>
                    <a:pt x="18880" y="1504"/>
                    <a:pt x="18718" y="1451"/>
                  </a:cubicBezTo>
                  <a:cubicBezTo>
                    <a:pt x="18591" y="1343"/>
                    <a:pt x="18555" y="1343"/>
                    <a:pt x="18555" y="1128"/>
                  </a:cubicBezTo>
                  <a:cubicBezTo>
                    <a:pt x="18555" y="913"/>
                    <a:pt x="18610" y="913"/>
                    <a:pt x="18754" y="806"/>
                  </a:cubicBezTo>
                  <a:cubicBezTo>
                    <a:pt x="19042" y="484"/>
                    <a:pt x="19186" y="269"/>
                    <a:pt x="19294" y="161"/>
                  </a:cubicBezTo>
                  <a:cubicBezTo>
                    <a:pt x="19384" y="54"/>
                    <a:pt x="19402" y="0"/>
                    <a:pt x="19456" y="0"/>
                  </a:cubicBezTo>
                  <a:cubicBezTo>
                    <a:pt x="19474" y="0"/>
                    <a:pt x="19492" y="54"/>
                    <a:pt x="19492" y="376"/>
                  </a:cubicBezTo>
                  <a:cubicBezTo>
                    <a:pt x="19492" y="6233"/>
                    <a:pt x="19492" y="6233"/>
                    <a:pt x="19492" y="6233"/>
                  </a:cubicBezTo>
                  <a:cubicBezTo>
                    <a:pt x="19492" y="6340"/>
                    <a:pt x="19510" y="6394"/>
                    <a:pt x="19528" y="6394"/>
                  </a:cubicBezTo>
                  <a:cubicBezTo>
                    <a:pt x="19564" y="6394"/>
                    <a:pt x="19582" y="6340"/>
                    <a:pt x="19618" y="6287"/>
                  </a:cubicBezTo>
                  <a:cubicBezTo>
                    <a:pt x="19762" y="5857"/>
                    <a:pt x="20033" y="5051"/>
                    <a:pt x="20429" y="5051"/>
                  </a:cubicBezTo>
                  <a:cubicBezTo>
                    <a:pt x="20861" y="5051"/>
                    <a:pt x="21204" y="5910"/>
                    <a:pt x="21222" y="7522"/>
                  </a:cubicBezTo>
                  <a:cubicBezTo>
                    <a:pt x="21222" y="13164"/>
                    <a:pt x="21222" y="13164"/>
                    <a:pt x="21222" y="13164"/>
                  </a:cubicBezTo>
                  <a:cubicBezTo>
                    <a:pt x="21222" y="13809"/>
                    <a:pt x="21312" y="14024"/>
                    <a:pt x="21438" y="14078"/>
                  </a:cubicBezTo>
                  <a:cubicBezTo>
                    <a:pt x="21564" y="14131"/>
                    <a:pt x="21600" y="14185"/>
                    <a:pt x="21600" y="14346"/>
                  </a:cubicBezTo>
                  <a:cubicBezTo>
                    <a:pt x="21600" y="14561"/>
                    <a:pt x="21546" y="14615"/>
                    <a:pt x="21492" y="14615"/>
                  </a:cubicBezTo>
                  <a:cubicBezTo>
                    <a:pt x="21456" y="14615"/>
                    <a:pt x="21276" y="14507"/>
                    <a:pt x="20951" y="14507"/>
                  </a:cubicBezTo>
                  <a:cubicBezTo>
                    <a:pt x="20591" y="14507"/>
                    <a:pt x="20501" y="14615"/>
                    <a:pt x="20429" y="14615"/>
                  </a:cubicBezTo>
                  <a:cubicBezTo>
                    <a:pt x="20357" y="14615"/>
                    <a:pt x="20303" y="14561"/>
                    <a:pt x="20303" y="14346"/>
                  </a:cubicBezTo>
                  <a:cubicBezTo>
                    <a:pt x="20303" y="14185"/>
                    <a:pt x="20357" y="14131"/>
                    <a:pt x="20411" y="14078"/>
                  </a:cubicBezTo>
                  <a:cubicBezTo>
                    <a:pt x="20573" y="13970"/>
                    <a:pt x="20645" y="13863"/>
                    <a:pt x="20645" y="13379"/>
                  </a:cubicBezTo>
                  <a:cubicBezTo>
                    <a:pt x="20645" y="7737"/>
                    <a:pt x="20645" y="7737"/>
                    <a:pt x="20645" y="7737"/>
                  </a:cubicBezTo>
                  <a:cubicBezTo>
                    <a:pt x="20645" y="7254"/>
                    <a:pt x="20609" y="6878"/>
                    <a:pt x="20537" y="6609"/>
                  </a:cubicBezTo>
                  <a:cubicBezTo>
                    <a:pt x="20447" y="6287"/>
                    <a:pt x="20303" y="6125"/>
                    <a:pt x="20141" y="6125"/>
                  </a:cubicBezTo>
                  <a:cubicBezTo>
                    <a:pt x="19979" y="6125"/>
                    <a:pt x="19817" y="6340"/>
                    <a:pt x="19690" y="6609"/>
                  </a:cubicBezTo>
                  <a:cubicBezTo>
                    <a:pt x="19564" y="6931"/>
                    <a:pt x="19492" y="7361"/>
                    <a:pt x="19492" y="7791"/>
                  </a:cubicBezTo>
                  <a:cubicBezTo>
                    <a:pt x="19492" y="13272"/>
                    <a:pt x="19492" y="13272"/>
                    <a:pt x="19492" y="13272"/>
                  </a:cubicBezTo>
                  <a:cubicBezTo>
                    <a:pt x="19492" y="13755"/>
                    <a:pt x="19564" y="13970"/>
                    <a:pt x="19762" y="14078"/>
                  </a:cubicBezTo>
                  <a:cubicBezTo>
                    <a:pt x="19871" y="14131"/>
                    <a:pt x="19889" y="14239"/>
                    <a:pt x="19889" y="14346"/>
                  </a:cubicBezTo>
                  <a:cubicBezTo>
                    <a:pt x="19889" y="14561"/>
                    <a:pt x="19835" y="14615"/>
                    <a:pt x="19780" y="14615"/>
                  </a:cubicBezTo>
                  <a:cubicBezTo>
                    <a:pt x="19726" y="14615"/>
                    <a:pt x="19654" y="14507"/>
                    <a:pt x="19186" y="14507"/>
                  </a:cubicBezTo>
                  <a:cubicBezTo>
                    <a:pt x="18826" y="14507"/>
                    <a:pt x="18754" y="14615"/>
                    <a:pt x="18646" y="14615"/>
                  </a:cubicBezTo>
                  <a:cubicBezTo>
                    <a:pt x="18591" y="14615"/>
                    <a:pt x="18555" y="14507"/>
                    <a:pt x="18555" y="14346"/>
                  </a:cubicBezTo>
                  <a:cubicBezTo>
                    <a:pt x="18555" y="14185"/>
                    <a:pt x="18591" y="14078"/>
                    <a:pt x="18664" y="14024"/>
                  </a:cubicBezTo>
                  <a:cubicBezTo>
                    <a:pt x="18862" y="13970"/>
                    <a:pt x="18916" y="13755"/>
                    <a:pt x="18916" y="13003"/>
                  </a:cubicBezTo>
                  <a:lnTo>
                    <a:pt x="18916" y="2042"/>
                  </a:lnTo>
                  <a:close/>
                  <a:moveTo>
                    <a:pt x="0" y="18645"/>
                  </a:moveTo>
                  <a:cubicBezTo>
                    <a:pt x="234" y="18645"/>
                    <a:pt x="234" y="18645"/>
                    <a:pt x="234" y="18645"/>
                  </a:cubicBezTo>
                  <a:cubicBezTo>
                    <a:pt x="234" y="20633"/>
                    <a:pt x="234" y="20633"/>
                    <a:pt x="234" y="20633"/>
                  </a:cubicBezTo>
                  <a:cubicBezTo>
                    <a:pt x="234" y="20901"/>
                    <a:pt x="270" y="21063"/>
                    <a:pt x="360" y="21063"/>
                  </a:cubicBezTo>
                  <a:cubicBezTo>
                    <a:pt x="450" y="21063"/>
                    <a:pt x="486" y="20901"/>
                    <a:pt x="486" y="20633"/>
                  </a:cubicBezTo>
                  <a:cubicBezTo>
                    <a:pt x="486" y="18645"/>
                    <a:pt x="486" y="18645"/>
                    <a:pt x="486" y="18645"/>
                  </a:cubicBezTo>
                  <a:cubicBezTo>
                    <a:pt x="721" y="18645"/>
                    <a:pt x="721" y="18645"/>
                    <a:pt x="721" y="18645"/>
                  </a:cubicBezTo>
                  <a:cubicBezTo>
                    <a:pt x="721" y="20525"/>
                    <a:pt x="721" y="20525"/>
                    <a:pt x="721" y="20525"/>
                  </a:cubicBezTo>
                  <a:cubicBezTo>
                    <a:pt x="721" y="21224"/>
                    <a:pt x="576" y="21600"/>
                    <a:pt x="360" y="21600"/>
                  </a:cubicBezTo>
                  <a:cubicBezTo>
                    <a:pt x="144" y="21600"/>
                    <a:pt x="0" y="21224"/>
                    <a:pt x="0" y="20525"/>
                  </a:cubicBezTo>
                  <a:lnTo>
                    <a:pt x="0" y="18645"/>
                  </a:lnTo>
                  <a:close/>
                  <a:moveTo>
                    <a:pt x="793" y="18645"/>
                  </a:moveTo>
                  <a:cubicBezTo>
                    <a:pt x="1063" y="18645"/>
                    <a:pt x="1063" y="18645"/>
                    <a:pt x="1063" y="18645"/>
                  </a:cubicBezTo>
                  <a:cubicBezTo>
                    <a:pt x="1351" y="20687"/>
                    <a:pt x="1351" y="20687"/>
                    <a:pt x="1351" y="20687"/>
                  </a:cubicBezTo>
                  <a:cubicBezTo>
                    <a:pt x="1351" y="20687"/>
                    <a:pt x="1351" y="20687"/>
                    <a:pt x="1351" y="20687"/>
                  </a:cubicBezTo>
                  <a:cubicBezTo>
                    <a:pt x="1351" y="18645"/>
                    <a:pt x="1351" y="18645"/>
                    <a:pt x="1351" y="18645"/>
                  </a:cubicBezTo>
                  <a:cubicBezTo>
                    <a:pt x="1549" y="18645"/>
                    <a:pt x="1549" y="18645"/>
                    <a:pt x="1549" y="18645"/>
                  </a:cubicBezTo>
                  <a:cubicBezTo>
                    <a:pt x="1549" y="21546"/>
                    <a:pt x="1549" y="21546"/>
                    <a:pt x="1549" y="21546"/>
                  </a:cubicBezTo>
                  <a:cubicBezTo>
                    <a:pt x="1279" y="21546"/>
                    <a:pt x="1279" y="21546"/>
                    <a:pt x="1279" y="21546"/>
                  </a:cubicBezTo>
                  <a:cubicBezTo>
                    <a:pt x="1009" y="19451"/>
                    <a:pt x="1009" y="19451"/>
                    <a:pt x="1009" y="19451"/>
                  </a:cubicBezTo>
                  <a:cubicBezTo>
                    <a:pt x="991" y="19451"/>
                    <a:pt x="991" y="19451"/>
                    <a:pt x="991" y="19451"/>
                  </a:cubicBezTo>
                  <a:cubicBezTo>
                    <a:pt x="991" y="21546"/>
                    <a:pt x="991" y="21546"/>
                    <a:pt x="991" y="21546"/>
                  </a:cubicBezTo>
                  <a:cubicBezTo>
                    <a:pt x="793" y="21546"/>
                    <a:pt x="793" y="21546"/>
                    <a:pt x="793" y="21546"/>
                  </a:cubicBezTo>
                  <a:lnTo>
                    <a:pt x="793" y="18645"/>
                  </a:lnTo>
                  <a:close/>
                  <a:moveTo>
                    <a:pt x="1639" y="18645"/>
                  </a:moveTo>
                  <a:cubicBezTo>
                    <a:pt x="1874" y="18645"/>
                    <a:pt x="1874" y="18645"/>
                    <a:pt x="1874" y="18645"/>
                  </a:cubicBezTo>
                  <a:cubicBezTo>
                    <a:pt x="1874" y="21546"/>
                    <a:pt x="1874" y="21546"/>
                    <a:pt x="1874" y="21546"/>
                  </a:cubicBezTo>
                  <a:cubicBezTo>
                    <a:pt x="1639" y="21546"/>
                    <a:pt x="1639" y="21546"/>
                    <a:pt x="1639" y="21546"/>
                  </a:cubicBezTo>
                  <a:lnTo>
                    <a:pt x="1639" y="18645"/>
                  </a:lnTo>
                  <a:close/>
                  <a:moveTo>
                    <a:pt x="1910" y="18645"/>
                  </a:moveTo>
                  <a:cubicBezTo>
                    <a:pt x="2144" y="18645"/>
                    <a:pt x="2144" y="18645"/>
                    <a:pt x="2144" y="18645"/>
                  </a:cubicBezTo>
                  <a:cubicBezTo>
                    <a:pt x="2324" y="20794"/>
                    <a:pt x="2324" y="20794"/>
                    <a:pt x="2324" y="20794"/>
                  </a:cubicBezTo>
                  <a:cubicBezTo>
                    <a:pt x="2324" y="20794"/>
                    <a:pt x="2324" y="20794"/>
                    <a:pt x="2324" y="20794"/>
                  </a:cubicBezTo>
                  <a:cubicBezTo>
                    <a:pt x="2504" y="18645"/>
                    <a:pt x="2504" y="18645"/>
                    <a:pt x="2504" y="18645"/>
                  </a:cubicBezTo>
                  <a:cubicBezTo>
                    <a:pt x="2738" y="18645"/>
                    <a:pt x="2738" y="18645"/>
                    <a:pt x="2738" y="18645"/>
                  </a:cubicBezTo>
                  <a:cubicBezTo>
                    <a:pt x="2450" y="21546"/>
                    <a:pt x="2450" y="21546"/>
                    <a:pt x="2450" y="21546"/>
                  </a:cubicBezTo>
                  <a:cubicBezTo>
                    <a:pt x="2198" y="21546"/>
                    <a:pt x="2198" y="21546"/>
                    <a:pt x="2198" y="21546"/>
                  </a:cubicBezTo>
                  <a:lnTo>
                    <a:pt x="1910" y="18645"/>
                  </a:lnTo>
                  <a:close/>
                  <a:moveTo>
                    <a:pt x="2774" y="18645"/>
                  </a:moveTo>
                  <a:cubicBezTo>
                    <a:pt x="3333" y="18645"/>
                    <a:pt x="3333" y="18645"/>
                    <a:pt x="3333" y="18645"/>
                  </a:cubicBezTo>
                  <a:cubicBezTo>
                    <a:pt x="3333" y="19128"/>
                    <a:pt x="3333" y="19128"/>
                    <a:pt x="3333" y="19128"/>
                  </a:cubicBezTo>
                  <a:cubicBezTo>
                    <a:pt x="2990" y="19128"/>
                    <a:pt x="2990" y="19128"/>
                    <a:pt x="2990" y="19128"/>
                  </a:cubicBezTo>
                  <a:cubicBezTo>
                    <a:pt x="2990" y="19827"/>
                    <a:pt x="2990" y="19827"/>
                    <a:pt x="2990" y="19827"/>
                  </a:cubicBezTo>
                  <a:cubicBezTo>
                    <a:pt x="3333" y="19827"/>
                    <a:pt x="3333" y="19827"/>
                    <a:pt x="3333" y="19827"/>
                  </a:cubicBezTo>
                  <a:cubicBezTo>
                    <a:pt x="3333" y="20310"/>
                    <a:pt x="3333" y="20310"/>
                    <a:pt x="3333" y="20310"/>
                  </a:cubicBezTo>
                  <a:cubicBezTo>
                    <a:pt x="2990" y="20310"/>
                    <a:pt x="2990" y="20310"/>
                    <a:pt x="2990" y="20310"/>
                  </a:cubicBezTo>
                  <a:cubicBezTo>
                    <a:pt x="2990" y="21063"/>
                    <a:pt x="2990" y="21063"/>
                    <a:pt x="2990" y="21063"/>
                  </a:cubicBezTo>
                  <a:cubicBezTo>
                    <a:pt x="3351" y="21063"/>
                    <a:pt x="3351" y="21063"/>
                    <a:pt x="3351" y="21063"/>
                  </a:cubicBezTo>
                  <a:cubicBezTo>
                    <a:pt x="3351" y="21546"/>
                    <a:pt x="3351" y="21546"/>
                    <a:pt x="3351" y="21546"/>
                  </a:cubicBezTo>
                  <a:cubicBezTo>
                    <a:pt x="2774" y="21546"/>
                    <a:pt x="2774" y="21546"/>
                    <a:pt x="2774" y="21546"/>
                  </a:cubicBezTo>
                  <a:lnTo>
                    <a:pt x="2774" y="18645"/>
                  </a:lnTo>
                  <a:close/>
                  <a:moveTo>
                    <a:pt x="3405" y="18645"/>
                  </a:moveTo>
                  <a:cubicBezTo>
                    <a:pt x="3765" y="18645"/>
                    <a:pt x="3765" y="18645"/>
                    <a:pt x="3765" y="18645"/>
                  </a:cubicBezTo>
                  <a:cubicBezTo>
                    <a:pt x="3927" y="18645"/>
                    <a:pt x="4071" y="18860"/>
                    <a:pt x="4071" y="19397"/>
                  </a:cubicBezTo>
                  <a:cubicBezTo>
                    <a:pt x="4071" y="19504"/>
                    <a:pt x="4053" y="19988"/>
                    <a:pt x="3873" y="20096"/>
                  </a:cubicBezTo>
                  <a:cubicBezTo>
                    <a:pt x="3873" y="20096"/>
                    <a:pt x="3873" y="20096"/>
                    <a:pt x="3873" y="20096"/>
                  </a:cubicBezTo>
                  <a:cubicBezTo>
                    <a:pt x="3945" y="20149"/>
                    <a:pt x="3963" y="20257"/>
                    <a:pt x="3999" y="20579"/>
                  </a:cubicBezTo>
                  <a:cubicBezTo>
                    <a:pt x="4107" y="21546"/>
                    <a:pt x="4107" y="21546"/>
                    <a:pt x="4107" y="21546"/>
                  </a:cubicBezTo>
                  <a:cubicBezTo>
                    <a:pt x="3873" y="21546"/>
                    <a:pt x="3873" y="21546"/>
                    <a:pt x="3873" y="21546"/>
                  </a:cubicBezTo>
                  <a:cubicBezTo>
                    <a:pt x="3783" y="20794"/>
                    <a:pt x="3783" y="20794"/>
                    <a:pt x="3783" y="20794"/>
                  </a:cubicBezTo>
                  <a:cubicBezTo>
                    <a:pt x="3747" y="20364"/>
                    <a:pt x="3729" y="20364"/>
                    <a:pt x="3639" y="20364"/>
                  </a:cubicBezTo>
                  <a:cubicBezTo>
                    <a:pt x="3639" y="21546"/>
                    <a:pt x="3639" y="21546"/>
                    <a:pt x="3639" y="21546"/>
                  </a:cubicBezTo>
                  <a:cubicBezTo>
                    <a:pt x="3405" y="21546"/>
                    <a:pt x="3405" y="21546"/>
                    <a:pt x="3405" y="21546"/>
                  </a:cubicBezTo>
                  <a:lnTo>
                    <a:pt x="3405" y="18645"/>
                  </a:lnTo>
                  <a:close/>
                  <a:moveTo>
                    <a:pt x="3621" y="19881"/>
                  </a:moveTo>
                  <a:cubicBezTo>
                    <a:pt x="3693" y="19881"/>
                    <a:pt x="3693" y="19881"/>
                    <a:pt x="3693" y="19881"/>
                  </a:cubicBezTo>
                  <a:cubicBezTo>
                    <a:pt x="3783" y="19881"/>
                    <a:pt x="3837" y="19719"/>
                    <a:pt x="3837" y="19504"/>
                  </a:cubicBezTo>
                  <a:cubicBezTo>
                    <a:pt x="3837" y="19397"/>
                    <a:pt x="3819" y="19128"/>
                    <a:pt x="3693" y="19128"/>
                  </a:cubicBezTo>
                  <a:cubicBezTo>
                    <a:pt x="3621" y="19128"/>
                    <a:pt x="3621" y="19128"/>
                    <a:pt x="3621" y="19128"/>
                  </a:cubicBezTo>
                  <a:lnTo>
                    <a:pt x="3621" y="19881"/>
                  </a:lnTo>
                  <a:close/>
                  <a:moveTo>
                    <a:pt x="4666" y="19236"/>
                  </a:moveTo>
                  <a:cubicBezTo>
                    <a:pt x="4612" y="19128"/>
                    <a:pt x="4540" y="19075"/>
                    <a:pt x="4486" y="19075"/>
                  </a:cubicBezTo>
                  <a:cubicBezTo>
                    <a:pt x="4414" y="19075"/>
                    <a:pt x="4342" y="19182"/>
                    <a:pt x="4342" y="19397"/>
                  </a:cubicBezTo>
                  <a:cubicBezTo>
                    <a:pt x="4342" y="19934"/>
                    <a:pt x="4738" y="19666"/>
                    <a:pt x="4738" y="20740"/>
                  </a:cubicBezTo>
                  <a:cubicBezTo>
                    <a:pt x="4738" y="21278"/>
                    <a:pt x="4594" y="21600"/>
                    <a:pt x="4396" y="21600"/>
                  </a:cubicBezTo>
                  <a:cubicBezTo>
                    <a:pt x="4270" y="21600"/>
                    <a:pt x="4179" y="21546"/>
                    <a:pt x="4125" y="21493"/>
                  </a:cubicBezTo>
                  <a:cubicBezTo>
                    <a:pt x="4143" y="20901"/>
                    <a:pt x="4143" y="20901"/>
                    <a:pt x="4143" y="20901"/>
                  </a:cubicBezTo>
                  <a:cubicBezTo>
                    <a:pt x="4216" y="21009"/>
                    <a:pt x="4270" y="21116"/>
                    <a:pt x="4360" y="21116"/>
                  </a:cubicBezTo>
                  <a:cubicBezTo>
                    <a:pt x="4432" y="21116"/>
                    <a:pt x="4504" y="21009"/>
                    <a:pt x="4504" y="20740"/>
                  </a:cubicBezTo>
                  <a:cubicBezTo>
                    <a:pt x="4504" y="20203"/>
                    <a:pt x="4107" y="20472"/>
                    <a:pt x="4107" y="19397"/>
                  </a:cubicBezTo>
                  <a:cubicBezTo>
                    <a:pt x="4107" y="19343"/>
                    <a:pt x="4125" y="18591"/>
                    <a:pt x="4450" y="18591"/>
                  </a:cubicBezTo>
                  <a:cubicBezTo>
                    <a:pt x="4540" y="18591"/>
                    <a:pt x="4594" y="18645"/>
                    <a:pt x="4684" y="18699"/>
                  </a:cubicBezTo>
                  <a:lnTo>
                    <a:pt x="4666" y="19236"/>
                  </a:lnTo>
                  <a:close/>
                  <a:moveTo>
                    <a:pt x="4792" y="18645"/>
                  </a:moveTo>
                  <a:cubicBezTo>
                    <a:pt x="5026" y="18645"/>
                    <a:pt x="5026" y="18645"/>
                    <a:pt x="5026" y="18645"/>
                  </a:cubicBezTo>
                  <a:cubicBezTo>
                    <a:pt x="5026" y="21546"/>
                    <a:pt x="5026" y="21546"/>
                    <a:pt x="5026" y="21546"/>
                  </a:cubicBezTo>
                  <a:cubicBezTo>
                    <a:pt x="4792" y="21546"/>
                    <a:pt x="4792" y="21546"/>
                    <a:pt x="4792" y="21546"/>
                  </a:cubicBezTo>
                  <a:lnTo>
                    <a:pt x="4792" y="18645"/>
                  </a:lnTo>
                  <a:close/>
                  <a:moveTo>
                    <a:pt x="5278" y="19182"/>
                  </a:moveTo>
                  <a:cubicBezTo>
                    <a:pt x="5080" y="19182"/>
                    <a:pt x="5080" y="19182"/>
                    <a:pt x="5080" y="19182"/>
                  </a:cubicBezTo>
                  <a:cubicBezTo>
                    <a:pt x="5080" y="18645"/>
                    <a:pt x="5080" y="18645"/>
                    <a:pt x="5080" y="18645"/>
                  </a:cubicBezTo>
                  <a:cubicBezTo>
                    <a:pt x="5729" y="18645"/>
                    <a:pt x="5729" y="18645"/>
                    <a:pt x="5729" y="18645"/>
                  </a:cubicBezTo>
                  <a:cubicBezTo>
                    <a:pt x="5729" y="19182"/>
                    <a:pt x="5729" y="19182"/>
                    <a:pt x="5729" y="19182"/>
                  </a:cubicBezTo>
                  <a:cubicBezTo>
                    <a:pt x="5513" y="19182"/>
                    <a:pt x="5513" y="19182"/>
                    <a:pt x="5513" y="19182"/>
                  </a:cubicBezTo>
                  <a:cubicBezTo>
                    <a:pt x="5513" y="21546"/>
                    <a:pt x="5513" y="21546"/>
                    <a:pt x="5513" y="21546"/>
                  </a:cubicBezTo>
                  <a:cubicBezTo>
                    <a:pt x="5278" y="21546"/>
                    <a:pt x="5278" y="21546"/>
                    <a:pt x="5278" y="21546"/>
                  </a:cubicBezTo>
                  <a:lnTo>
                    <a:pt x="5278" y="19182"/>
                  </a:lnTo>
                  <a:close/>
                  <a:moveTo>
                    <a:pt x="5981" y="20418"/>
                  </a:moveTo>
                  <a:cubicBezTo>
                    <a:pt x="5693" y="18645"/>
                    <a:pt x="5693" y="18645"/>
                    <a:pt x="5693" y="18645"/>
                  </a:cubicBezTo>
                  <a:cubicBezTo>
                    <a:pt x="5945" y="18645"/>
                    <a:pt x="5945" y="18645"/>
                    <a:pt x="5945" y="18645"/>
                  </a:cubicBezTo>
                  <a:cubicBezTo>
                    <a:pt x="6107" y="19773"/>
                    <a:pt x="6107" y="19773"/>
                    <a:pt x="6107" y="19773"/>
                  </a:cubicBezTo>
                  <a:cubicBezTo>
                    <a:pt x="6251" y="18645"/>
                    <a:pt x="6251" y="18645"/>
                    <a:pt x="6251" y="18645"/>
                  </a:cubicBezTo>
                  <a:cubicBezTo>
                    <a:pt x="6503" y="18645"/>
                    <a:pt x="6503" y="18645"/>
                    <a:pt x="6503" y="18645"/>
                  </a:cubicBezTo>
                  <a:cubicBezTo>
                    <a:pt x="6215" y="20472"/>
                    <a:pt x="6215" y="20472"/>
                    <a:pt x="6215" y="20472"/>
                  </a:cubicBezTo>
                  <a:cubicBezTo>
                    <a:pt x="6215" y="21546"/>
                    <a:pt x="6215" y="21546"/>
                    <a:pt x="6215" y="21546"/>
                  </a:cubicBezTo>
                  <a:cubicBezTo>
                    <a:pt x="5981" y="21546"/>
                    <a:pt x="5981" y="21546"/>
                    <a:pt x="5981" y="21546"/>
                  </a:cubicBezTo>
                  <a:lnTo>
                    <a:pt x="5981" y="20418"/>
                  </a:lnTo>
                  <a:close/>
                  <a:moveTo>
                    <a:pt x="7170" y="18591"/>
                  </a:moveTo>
                  <a:cubicBezTo>
                    <a:pt x="7440" y="18591"/>
                    <a:pt x="7584" y="19236"/>
                    <a:pt x="7584" y="20096"/>
                  </a:cubicBezTo>
                  <a:cubicBezTo>
                    <a:pt x="7584" y="20955"/>
                    <a:pt x="7440" y="21600"/>
                    <a:pt x="7170" y="21600"/>
                  </a:cubicBezTo>
                  <a:cubicBezTo>
                    <a:pt x="6882" y="21600"/>
                    <a:pt x="6756" y="20955"/>
                    <a:pt x="6756" y="20096"/>
                  </a:cubicBezTo>
                  <a:cubicBezTo>
                    <a:pt x="6756" y="19236"/>
                    <a:pt x="6882" y="18591"/>
                    <a:pt x="7170" y="18591"/>
                  </a:cubicBezTo>
                  <a:close/>
                  <a:moveTo>
                    <a:pt x="7170" y="21116"/>
                  </a:moveTo>
                  <a:cubicBezTo>
                    <a:pt x="7296" y="21116"/>
                    <a:pt x="7350" y="20687"/>
                    <a:pt x="7350" y="20096"/>
                  </a:cubicBezTo>
                  <a:cubicBezTo>
                    <a:pt x="7350" y="19558"/>
                    <a:pt x="7296" y="19075"/>
                    <a:pt x="7170" y="19075"/>
                  </a:cubicBezTo>
                  <a:cubicBezTo>
                    <a:pt x="7026" y="19075"/>
                    <a:pt x="6990" y="19558"/>
                    <a:pt x="6990" y="20096"/>
                  </a:cubicBezTo>
                  <a:cubicBezTo>
                    <a:pt x="6990" y="20687"/>
                    <a:pt x="7026" y="21116"/>
                    <a:pt x="7170" y="21116"/>
                  </a:cubicBezTo>
                  <a:close/>
                  <a:moveTo>
                    <a:pt x="7638" y="18645"/>
                  </a:moveTo>
                  <a:cubicBezTo>
                    <a:pt x="8179" y="18645"/>
                    <a:pt x="8179" y="18645"/>
                    <a:pt x="8179" y="18645"/>
                  </a:cubicBezTo>
                  <a:cubicBezTo>
                    <a:pt x="8179" y="19128"/>
                    <a:pt x="8179" y="19128"/>
                    <a:pt x="8179" y="19128"/>
                  </a:cubicBezTo>
                  <a:cubicBezTo>
                    <a:pt x="7855" y="19128"/>
                    <a:pt x="7855" y="19128"/>
                    <a:pt x="7855" y="19128"/>
                  </a:cubicBezTo>
                  <a:cubicBezTo>
                    <a:pt x="7855" y="19827"/>
                    <a:pt x="7855" y="19827"/>
                    <a:pt x="7855" y="19827"/>
                  </a:cubicBezTo>
                  <a:cubicBezTo>
                    <a:pt x="8179" y="19827"/>
                    <a:pt x="8179" y="19827"/>
                    <a:pt x="8179" y="19827"/>
                  </a:cubicBezTo>
                  <a:cubicBezTo>
                    <a:pt x="8179" y="20364"/>
                    <a:pt x="8179" y="20364"/>
                    <a:pt x="8179" y="20364"/>
                  </a:cubicBezTo>
                  <a:cubicBezTo>
                    <a:pt x="7855" y="20364"/>
                    <a:pt x="7855" y="20364"/>
                    <a:pt x="7855" y="20364"/>
                  </a:cubicBezTo>
                  <a:cubicBezTo>
                    <a:pt x="7855" y="21546"/>
                    <a:pt x="7855" y="21546"/>
                    <a:pt x="7855" y="21546"/>
                  </a:cubicBezTo>
                  <a:cubicBezTo>
                    <a:pt x="7638" y="21546"/>
                    <a:pt x="7638" y="21546"/>
                    <a:pt x="7638" y="21546"/>
                  </a:cubicBezTo>
                  <a:lnTo>
                    <a:pt x="7638" y="18645"/>
                  </a:lnTo>
                  <a:close/>
                  <a:moveTo>
                    <a:pt x="9350" y="19236"/>
                  </a:moveTo>
                  <a:cubicBezTo>
                    <a:pt x="9332" y="19236"/>
                    <a:pt x="9332" y="19236"/>
                    <a:pt x="9332" y="19236"/>
                  </a:cubicBezTo>
                  <a:cubicBezTo>
                    <a:pt x="9116" y="21546"/>
                    <a:pt x="9116" y="21546"/>
                    <a:pt x="9116" y="21546"/>
                  </a:cubicBezTo>
                  <a:cubicBezTo>
                    <a:pt x="8971" y="21546"/>
                    <a:pt x="8971" y="21546"/>
                    <a:pt x="8971" y="21546"/>
                  </a:cubicBezTo>
                  <a:cubicBezTo>
                    <a:pt x="8755" y="19236"/>
                    <a:pt x="8755" y="19236"/>
                    <a:pt x="8755" y="19236"/>
                  </a:cubicBezTo>
                  <a:cubicBezTo>
                    <a:pt x="8755" y="19236"/>
                    <a:pt x="8755" y="19236"/>
                    <a:pt x="8755" y="19236"/>
                  </a:cubicBezTo>
                  <a:cubicBezTo>
                    <a:pt x="8755" y="21546"/>
                    <a:pt x="8755" y="21546"/>
                    <a:pt x="8755" y="21546"/>
                  </a:cubicBezTo>
                  <a:cubicBezTo>
                    <a:pt x="8539" y="21546"/>
                    <a:pt x="8539" y="21546"/>
                    <a:pt x="8539" y="21546"/>
                  </a:cubicBezTo>
                  <a:cubicBezTo>
                    <a:pt x="8539" y="18645"/>
                    <a:pt x="8539" y="18645"/>
                    <a:pt x="8539" y="18645"/>
                  </a:cubicBezTo>
                  <a:cubicBezTo>
                    <a:pt x="8881" y="18645"/>
                    <a:pt x="8881" y="18645"/>
                    <a:pt x="8881" y="18645"/>
                  </a:cubicBezTo>
                  <a:cubicBezTo>
                    <a:pt x="9044" y="20525"/>
                    <a:pt x="9044" y="20525"/>
                    <a:pt x="9044" y="20525"/>
                  </a:cubicBezTo>
                  <a:cubicBezTo>
                    <a:pt x="9044" y="20525"/>
                    <a:pt x="9044" y="20525"/>
                    <a:pt x="9044" y="20525"/>
                  </a:cubicBezTo>
                  <a:cubicBezTo>
                    <a:pt x="9224" y="18645"/>
                    <a:pt x="9224" y="18645"/>
                    <a:pt x="9224" y="18645"/>
                  </a:cubicBezTo>
                  <a:cubicBezTo>
                    <a:pt x="9548" y="18645"/>
                    <a:pt x="9548" y="18645"/>
                    <a:pt x="9548" y="18645"/>
                  </a:cubicBezTo>
                  <a:cubicBezTo>
                    <a:pt x="9548" y="21546"/>
                    <a:pt x="9548" y="21546"/>
                    <a:pt x="9548" y="21546"/>
                  </a:cubicBezTo>
                  <a:cubicBezTo>
                    <a:pt x="9350" y="21546"/>
                    <a:pt x="9350" y="21546"/>
                    <a:pt x="9350" y="21546"/>
                  </a:cubicBezTo>
                  <a:lnTo>
                    <a:pt x="9350" y="19236"/>
                  </a:lnTo>
                  <a:close/>
                  <a:moveTo>
                    <a:pt x="9674" y="18645"/>
                  </a:moveTo>
                  <a:cubicBezTo>
                    <a:pt x="9890" y="18645"/>
                    <a:pt x="9890" y="18645"/>
                    <a:pt x="9890" y="18645"/>
                  </a:cubicBezTo>
                  <a:cubicBezTo>
                    <a:pt x="9890" y="21546"/>
                    <a:pt x="9890" y="21546"/>
                    <a:pt x="9890" y="21546"/>
                  </a:cubicBezTo>
                  <a:cubicBezTo>
                    <a:pt x="9674" y="21546"/>
                    <a:pt x="9674" y="21546"/>
                    <a:pt x="9674" y="21546"/>
                  </a:cubicBezTo>
                  <a:lnTo>
                    <a:pt x="9674" y="18645"/>
                  </a:lnTo>
                  <a:close/>
                  <a:moveTo>
                    <a:pt x="10521" y="20901"/>
                  </a:moveTo>
                  <a:cubicBezTo>
                    <a:pt x="10215" y="20901"/>
                    <a:pt x="10215" y="20901"/>
                    <a:pt x="10215" y="20901"/>
                  </a:cubicBezTo>
                  <a:cubicBezTo>
                    <a:pt x="10142" y="21546"/>
                    <a:pt x="10142" y="21546"/>
                    <a:pt x="10142" y="21546"/>
                  </a:cubicBezTo>
                  <a:cubicBezTo>
                    <a:pt x="9926" y="21546"/>
                    <a:pt x="9926" y="21546"/>
                    <a:pt x="9926" y="21546"/>
                  </a:cubicBezTo>
                  <a:cubicBezTo>
                    <a:pt x="10251" y="18645"/>
                    <a:pt x="10251" y="18645"/>
                    <a:pt x="10251" y="18645"/>
                  </a:cubicBezTo>
                  <a:cubicBezTo>
                    <a:pt x="10503" y="18645"/>
                    <a:pt x="10503" y="18645"/>
                    <a:pt x="10503" y="18645"/>
                  </a:cubicBezTo>
                  <a:cubicBezTo>
                    <a:pt x="10827" y="21546"/>
                    <a:pt x="10827" y="21546"/>
                    <a:pt x="10827" y="21546"/>
                  </a:cubicBezTo>
                  <a:cubicBezTo>
                    <a:pt x="10593" y="21546"/>
                    <a:pt x="10593" y="21546"/>
                    <a:pt x="10593" y="21546"/>
                  </a:cubicBezTo>
                  <a:lnTo>
                    <a:pt x="10521" y="20901"/>
                  </a:lnTo>
                  <a:close/>
                  <a:moveTo>
                    <a:pt x="10377" y="19182"/>
                  </a:moveTo>
                  <a:cubicBezTo>
                    <a:pt x="10377" y="19182"/>
                    <a:pt x="10377" y="19182"/>
                    <a:pt x="10377" y="19182"/>
                  </a:cubicBezTo>
                  <a:cubicBezTo>
                    <a:pt x="10269" y="20418"/>
                    <a:pt x="10269" y="20418"/>
                    <a:pt x="10269" y="20418"/>
                  </a:cubicBezTo>
                  <a:cubicBezTo>
                    <a:pt x="10485" y="20418"/>
                    <a:pt x="10485" y="20418"/>
                    <a:pt x="10485" y="20418"/>
                  </a:cubicBezTo>
                  <a:lnTo>
                    <a:pt x="10377" y="19182"/>
                  </a:lnTo>
                  <a:close/>
                  <a:moveTo>
                    <a:pt x="11656" y="19236"/>
                  </a:moveTo>
                  <a:cubicBezTo>
                    <a:pt x="11656" y="19236"/>
                    <a:pt x="11656" y="19236"/>
                    <a:pt x="11656" y="19236"/>
                  </a:cubicBezTo>
                  <a:cubicBezTo>
                    <a:pt x="11422" y="21546"/>
                    <a:pt x="11422" y="21546"/>
                    <a:pt x="11422" y="21546"/>
                  </a:cubicBezTo>
                  <a:cubicBezTo>
                    <a:pt x="11277" y="21546"/>
                    <a:pt x="11277" y="21546"/>
                    <a:pt x="11277" y="21546"/>
                  </a:cubicBezTo>
                  <a:cubicBezTo>
                    <a:pt x="11061" y="19236"/>
                    <a:pt x="11061" y="19236"/>
                    <a:pt x="11061" y="19236"/>
                  </a:cubicBezTo>
                  <a:cubicBezTo>
                    <a:pt x="11061" y="19236"/>
                    <a:pt x="11061" y="19236"/>
                    <a:pt x="11061" y="19236"/>
                  </a:cubicBezTo>
                  <a:cubicBezTo>
                    <a:pt x="11061" y="21546"/>
                    <a:pt x="11061" y="21546"/>
                    <a:pt x="11061" y="21546"/>
                  </a:cubicBezTo>
                  <a:cubicBezTo>
                    <a:pt x="10845" y="21546"/>
                    <a:pt x="10845" y="21546"/>
                    <a:pt x="10845" y="21546"/>
                  </a:cubicBezTo>
                  <a:cubicBezTo>
                    <a:pt x="10845" y="18645"/>
                    <a:pt x="10845" y="18645"/>
                    <a:pt x="10845" y="18645"/>
                  </a:cubicBezTo>
                  <a:cubicBezTo>
                    <a:pt x="11205" y="18645"/>
                    <a:pt x="11205" y="18645"/>
                    <a:pt x="11205" y="18645"/>
                  </a:cubicBezTo>
                  <a:cubicBezTo>
                    <a:pt x="11367" y="20525"/>
                    <a:pt x="11367" y="20525"/>
                    <a:pt x="11367" y="20525"/>
                  </a:cubicBezTo>
                  <a:cubicBezTo>
                    <a:pt x="11367" y="20525"/>
                    <a:pt x="11367" y="20525"/>
                    <a:pt x="11367" y="20525"/>
                  </a:cubicBezTo>
                  <a:cubicBezTo>
                    <a:pt x="11530" y="18645"/>
                    <a:pt x="11530" y="18645"/>
                    <a:pt x="11530" y="18645"/>
                  </a:cubicBezTo>
                  <a:cubicBezTo>
                    <a:pt x="11872" y="18645"/>
                    <a:pt x="11872" y="18645"/>
                    <a:pt x="11872" y="18645"/>
                  </a:cubicBezTo>
                  <a:cubicBezTo>
                    <a:pt x="11872" y="21546"/>
                    <a:pt x="11872" y="21546"/>
                    <a:pt x="11872" y="21546"/>
                  </a:cubicBezTo>
                  <a:cubicBezTo>
                    <a:pt x="11656" y="21546"/>
                    <a:pt x="11656" y="21546"/>
                    <a:pt x="11656" y="21546"/>
                  </a:cubicBezTo>
                  <a:lnTo>
                    <a:pt x="11656" y="19236"/>
                  </a:lnTo>
                  <a:close/>
                  <a:moveTo>
                    <a:pt x="11980" y="18645"/>
                  </a:moveTo>
                  <a:cubicBezTo>
                    <a:pt x="12214" y="18645"/>
                    <a:pt x="12214" y="18645"/>
                    <a:pt x="12214" y="18645"/>
                  </a:cubicBezTo>
                  <a:cubicBezTo>
                    <a:pt x="12214" y="21546"/>
                    <a:pt x="12214" y="21546"/>
                    <a:pt x="12214" y="21546"/>
                  </a:cubicBezTo>
                  <a:cubicBezTo>
                    <a:pt x="11980" y="21546"/>
                    <a:pt x="11980" y="21546"/>
                    <a:pt x="11980" y="21546"/>
                  </a:cubicBezTo>
                  <a:lnTo>
                    <a:pt x="11980" y="18645"/>
                  </a:lnTo>
                  <a:close/>
                  <a:moveTo>
                    <a:pt x="13151" y="20364"/>
                  </a:moveTo>
                  <a:cubicBezTo>
                    <a:pt x="12899" y="20364"/>
                    <a:pt x="12899" y="20364"/>
                    <a:pt x="12899" y="20364"/>
                  </a:cubicBezTo>
                  <a:cubicBezTo>
                    <a:pt x="12899" y="21546"/>
                    <a:pt x="12899" y="21546"/>
                    <a:pt x="12899" y="21546"/>
                  </a:cubicBezTo>
                  <a:cubicBezTo>
                    <a:pt x="12683" y="21546"/>
                    <a:pt x="12683" y="21546"/>
                    <a:pt x="12683" y="21546"/>
                  </a:cubicBezTo>
                  <a:cubicBezTo>
                    <a:pt x="12683" y="18645"/>
                    <a:pt x="12683" y="18645"/>
                    <a:pt x="12683" y="18645"/>
                  </a:cubicBezTo>
                  <a:cubicBezTo>
                    <a:pt x="12899" y="18645"/>
                    <a:pt x="12899" y="18645"/>
                    <a:pt x="12899" y="18645"/>
                  </a:cubicBezTo>
                  <a:cubicBezTo>
                    <a:pt x="12899" y="19827"/>
                    <a:pt x="12899" y="19827"/>
                    <a:pt x="12899" y="19827"/>
                  </a:cubicBezTo>
                  <a:cubicBezTo>
                    <a:pt x="13151" y="19827"/>
                    <a:pt x="13151" y="19827"/>
                    <a:pt x="13151" y="19827"/>
                  </a:cubicBezTo>
                  <a:cubicBezTo>
                    <a:pt x="13151" y="18645"/>
                    <a:pt x="13151" y="18645"/>
                    <a:pt x="13151" y="18645"/>
                  </a:cubicBezTo>
                  <a:cubicBezTo>
                    <a:pt x="13385" y="18645"/>
                    <a:pt x="13385" y="18645"/>
                    <a:pt x="13385" y="18645"/>
                  </a:cubicBezTo>
                  <a:cubicBezTo>
                    <a:pt x="13385" y="21546"/>
                    <a:pt x="13385" y="21546"/>
                    <a:pt x="13385" y="21546"/>
                  </a:cubicBezTo>
                  <a:cubicBezTo>
                    <a:pt x="13151" y="21546"/>
                    <a:pt x="13151" y="21546"/>
                    <a:pt x="13151" y="21546"/>
                  </a:cubicBezTo>
                  <a:lnTo>
                    <a:pt x="13151" y="20364"/>
                  </a:lnTo>
                  <a:close/>
                  <a:moveTo>
                    <a:pt x="13457" y="18645"/>
                  </a:moveTo>
                  <a:cubicBezTo>
                    <a:pt x="14034" y="18645"/>
                    <a:pt x="14034" y="18645"/>
                    <a:pt x="14034" y="18645"/>
                  </a:cubicBezTo>
                  <a:cubicBezTo>
                    <a:pt x="14034" y="19128"/>
                    <a:pt x="14034" y="19128"/>
                    <a:pt x="14034" y="19128"/>
                  </a:cubicBezTo>
                  <a:cubicBezTo>
                    <a:pt x="13691" y="19128"/>
                    <a:pt x="13691" y="19128"/>
                    <a:pt x="13691" y="19128"/>
                  </a:cubicBezTo>
                  <a:cubicBezTo>
                    <a:pt x="13691" y="19827"/>
                    <a:pt x="13691" y="19827"/>
                    <a:pt x="13691" y="19827"/>
                  </a:cubicBezTo>
                  <a:cubicBezTo>
                    <a:pt x="14016" y="19827"/>
                    <a:pt x="14016" y="19827"/>
                    <a:pt x="14016" y="19827"/>
                  </a:cubicBezTo>
                  <a:cubicBezTo>
                    <a:pt x="14016" y="20310"/>
                    <a:pt x="14016" y="20310"/>
                    <a:pt x="14016" y="20310"/>
                  </a:cubicBezTo>
                  <a:cubicBezTo>
                    <a:pt x="13691" y="20310"/>
                    <a:pt x="13691" y="20310"/>
                    <a:pt x="13691" y="20310"/>
                  </a:cubicBezTo>
                  <a:cubicBezTo>
                    <a:pt x="13691" y="21063"/>
                    <a:pt x="13691" y="21063"/>
                    <a:pt x="13691" y="21063"/>
                  </a:cubicBezTo>
                  <a:cubicBezTo>
                    <a:pt x="14052" y="21063"/>
                    <a:pt x="14052" y="21063"/>
                    <a:pt x="14052" y="21063"/>
                  </a:cubicBezTo>
                  <a:cubicBezTo>
                    <a:pt x="14052" y="21546"/>
                    <a:pt x="14052" y="21546"/>
                    <a:pt x="14052" y="21546"/>
                  </a:cubicBezTo>
                  <a:cubicBezTo>
                    <a:pt x="13457" y="21546"/>
                    <a:pt x="13457" y="21546"/>
                    <a:pt x="13457" y="21546"/>
                  </a:cubicBezTo>
                  <a:lnTo>
                    <a:pt x="13457" y="18645"/>
                  </a:lnTo>
                  <a:close/>
                  <a:moveTo>
                    <a:pt x="14628" y="20901"/>
                  </a:moveTo>
                  <a:cubicBezTo>
                    <a:pt x="14322" y="20901"/>
                    <a:pt x="14322" y="20901"/>
                    <a:pt x="14322" y="20901"/>
                  </a:cubicBezTo>
                  <a:cubicBezTo>
                    <a:pt x="14268" y="21546"/>
                    <a:pt x="14268" y="21546"/>
                    <a:pt x="14268" y="21546"/>
                  </a:cubicBezTo>
                  <a:cubicBezTo>
                    <a:pt x="14034" y="21546"/>
                    <a:pt x="14034" y="21546"/>
                    <a:pt x="14034" y="21546"/>
                  </a:cubicBezTo>
                  <a:cubicBezTo>
                    <a:pt x="14358" y="18645"/>
                    <a:pt x="14358" y="18645"/>
                    <a:pt x="14358" y="18645"/>
                  </a:cubicBezTo>
                  <a:cubicBezTo>
                    <a:pt x="14610" y="18645"/>
                    <a:pt x="14610" y="18645"/>
                    <a:pt x="14610" y="18645"/>
                  </a:cubicBezTo>
                  <a:cubicBezTo>
                    <a:pt x="14934" y="21546"/>
                    <a:pt x="14934" y="21546"/>
                    <a:pt x="14934" y="21546"/>
                  </a:cubicBezTo>
                  <a:cubicBezTo>
                    <a:pt x="14700" y="21546"/>
                    <a:pt x="14700" y="21546"/>
                    <a:pt x="14700" y="21546"/>
                  </a:cubicBezTo>
                  <a:lnTo>
                    <a:pt x="14628" y="20901"/>
                  </a:lnTo>
                  <a:close/>
                  <a:moveTo>
                    <a:pt x="14484" y="19182"/>
                  </a:moveTo>
                  <a:cubicBezTo>
                    <a:pt x="14484" y="19182"/>
                    <a:pt x="14484" y="19182"/>
                    <a:pt x="14484" y="19182"/>
                  </a:cubicBezTo>
                  <a:cubicBezTo>
                    <a:pt x="14376" y="20418"/>
                    <a:pt x="14376" y="20418"/>
                    <a:pt x="14376" y="20418"/>
                  </a:cubicBezTo>
                  <a:cubicBezTo>
                    <a:pt x="14592" y="20418"/>
                    <a:pt x="14592" y="20418"/>
                    <a:pt x="14592" y="20418"/>
                  </a:cubicBezTo>
                  <a:lnTo>
                    <a:pt x="14484" y="19182"/>
                  </a:lnTo>
                  <a:close/>
                  <a:moveTo>
                    <a:pt x="14970" y="18645"/>
                  </a:moveTo>
                  <a:cubicBezTo>
                    <a:pt x="15187" y="18645"/>
                    <a:pt x="15187" y="18645"/>
                    <a:pt x="15187" y="18645"/>
                  </a:cubicBezTo>
                  <a:cubicBezTo>
                    <a:pt x="15187" y="21009"/>
                    <a:pt x="15187" y="21009"/>
                    <a:pt x="15187" y="21009"/>
                  </a:cubicBezTo>
                  <a:cubicBezTo>
                    <a:pt x="15511" y="21009"/>
                    <a:pt x="15511" y="21009"/>
                    <a:pt x="15511" y="21009"/>
                  </a:cubicBezTo>
                  <a:cubicBezTo>
                    <a:pt x="15511" y="21546"/>
                    <a:pt x="15511" y="21546"/>
                    <a:pt x="15511" y="21546"/>
                  </a:cubicBezTo>
                  <a:cubicBezTo>
                    <a:pt x="14970" y="21546"/>
                    <a:pt x="14970" y="21546"/>
                    <a:pt x="14970" y="21546"/>
                  </a:cubicBezTo>
                  <a:lnTo>
                    <a:pt x="14970" y="18645"/>
                  </a:lnTo>
                  <a:close/>
                  <a:moveTo>
                    <a:pt x="15619" y="19182"/>
                  </a:moveTo>
                  <a:cubicBezTo>
                    <a:pt x="15421" y="19182"/>
                    <a:pt x="15421" y="19182"/>
                    <a:pt x="15421" y="19182"/>
                  </a:cubicBezTo>
                  <a:cubicBezTo>
                    <a:pt x="15421" y="18645"/>
                    <a:pt x="15421" y="18645"/>
                    <a:pt x="15421" y="18645"/>
                  </a:cubicBezTo>
                  <a:cubicBezTo>
                    <a:pt x="16069" y="18645"/>
                    <a:pt x="16069" y="18645"/>
                    <a:pt x="16069" y="18645"/>
                  </a:cubicBezTo>
                  <a:cubicBezTo>
                    <a:pt x="16069" y="19182"/>
                    <a:pt x="16069" y="19182"/>
                    <a:pt x="16069" y="19182"/>
                  </a:cubicBezTo>
                  <a:cubicBezTo>
                    <a:pt x="15853" y="19182"/>
                    <a:pt x="15853" y="19182"/>
                    <a:pt x="15853" y="19182"/>
                  </a:cubicBezTo>
                  <a:cubicBezTo>
                    <a:pt x="15853" y="21546"/>
                    <a:pt x="15853" y="21546"/>
                    <a:pt x="15853" y="21546"/>
                  </a:cubicBezTo>
                  <a:cubicBezTo>
                    <a:pt x="15619" y="21546"/>
                    <a:pt x="15619" y="21546"/>
                    <a:pt x="15619" y="21546"/>
                  </a:cubicBezTo>
                  <a:lnTo>
                    <a:pt x="15619" y="19182"/>
                  </a:lnTo>
                  <a:close/>
                  <a:moveTo>
                    <a:pt x="16592" y="20364"/>
                  </a:moveTo>
                  <a:cubicBezTo>
                    <a:pt x="16340" y="20364"/>
                    <a:pt x="16340" y="20364"/>
                    <a:pt x="16340" y="20364"/>
                  </a:cubicBezTo>
                  <a:cubicBezTo>
                    <a:pt x="16340" y="21546"/>
                    <a:pt x="16340" y="21546"/>
                    <a:pt x="16340" y="21546"/>
                  </a:cubicBezTo>
                  <a:cubicBezTo>
                    <a:pt x="16123" y="21546"/>
                    <a:pt x="16123" y="21546"/>
                    <a:pt x="16123" y="21546"/>
                  </a:cubicBezTo>
                  <a:cubicBezTo>
                    <a:pt x="16123" y="18645"/>
                    <a:pt x="16123" y="18645"/>
                    <a:pt x="16123" y="18645"/>
                  </a:cubicBezTo>
                  <a:cubicBezTo>
                    <a:pt x="16340" y="18645"/>
                    <a:pt x="16340" y="18645"/>
                    <a:pt x="16340" y="18645"/>
                  </a:cubicBezTo>
                  <a:cubicBezTo>
                    <a:pt x="16340" y="19827"/>
                    <a:pt x="16340" y="19827"/>
                    <a:pt x="16340" y="19827"/>
                  </a:cubicBezTo>
                  <a:cubicBezTo>
                    <a:pt x="16592" y="19827"/>
                    <a:pt x="16592" y="19827"/>
                    <a:pt x="16592" y="19827"/>
                  </a:cubicBezTo>
                  <a:cubicBezTo>
                    <a:pt x="16592" y="18645"/>
                    <a:pt x="16592" y="18645"/>
                    <a:pt x="16592" y="18645"/>
                  </a:cubicBezTo>
                  <a:cubicBezTo>
                    <a:pt x="16808" y="18645"/>
                    <a:pt x="16808" y="18645"/>
                    <a:pt x="16808" y="18645"/>
                  </a:cubicBezTo>
                  <a:cubicBezTo>
                    <a:pt x="16808" y="21546"/>
                    <a:pt x="16808" y="21546"/>
                    <a:pt x="16808" y="21546"/>
                  </a:cubicBezTo>
                  <a:cubicBezTo>
                    <a:pt x="16592" y="21546"/>
                    <a:pt x="16592" y="21546"/>
                    <a:pt x="16592" y="21546"/>
                  </a:cubicBezTo>
                  <a:lnTo>
                    <a:pt x="16592" y="20364"/>
                  </a:lnTo>
                  <a:close/>
                  <a:moveTo>
                    <a:pt x="17763" y="19236"/>
                  </a:moveTo>
                  <a:cubicBezTo>
                    <a:pt x="17709" y="19128"/>
                    <a:pt x="17637" y="19075"/>
                    <a:pt x="17565" y="19075"/>
                  </a:cubicBezTo>
                  <a:cubicBezTo>
                    <a:pt x="17493" y="19075"/>
                    <a:pt x="17439" y="19182"/>
                    <a:pt x="17439" y="19397"/>
                  </a:cubicBezTo>
                  <a:cubicBezTo>
                    <a:pt x="17439" y="19934"/>
                    <a:pt x="17817" y="19666"/>
                    <a:pt x="17817" y="20740"/>
                  </a:cubicBezTo>
                  <a:cubicBezTo>
                    <a:pt x="17817" y="21278"/>
                    <a:pt x="17673" y="21600"/>
                    <a:pt x="17475" y="21600"/>
                  </a:cubicBezTo>
                  <a:cubicBezTo>
                    <a:pt x="17366" y="21600"/>
                    <a:pt x="17258" y="21546"/>
                    <a:pt x="17222" y="21493"/>
                  </a:cubicBezTo>
                  <a:cubicBezTo>
                    <a:pt x="17222" y="20901"/>
                    <a:pt x="17222" y="20901"/>
                    <a:pt x="17222" y="20901"/>
                  </a:cubicBezTo>
                  <a:cubicBezTo>
                    <a:pt x="17294" y="21009"/>
                    <a:pt x="17348" y="21116"/>
                    <a:pt x="17439" y="21116"/>
                  </a:cubicBezTo>
                  <a:cubicBezTo>
                    <a:pt x="17511" y="21116"/>
                    <a:pt x="17583" y="21009"/>
                    <a:pt x="17583" y="20740"/>
                  </a:cubicBezTo>
                  <a:cubicBezTo>
                    <a:pt x="17583" y="20203"/>
                    <a:pt x="17204" y="20472"/>
                    <a:pt x="17204" y="19397"/>
                  </a:cubicBezTo>
                  <a:cubicBezTo>
                    <a:pt x="17204" y="19343"/>
                    <a:pt x="17204" y="18591"/>
                    <a:pt x="17547" y="18591"/>
                  </a:cubicBezTo>
                  <a:cubicBezTo>
                    <a:pt x="17637" y="18591"/>
                    <a:pt x="17691" y="18645"/>
                    <a:pt x="17763" y="18699"/>
                  </a:cubicBezTo>
                  <a:lnTo>
                    <a:pt x="17763" y="19236"/>
                  </a:lnTo>
                  <a:close/>
                  <a:moveTo>
                    <a:pt x="18087" y="20418"/>
                  </a:moveTo>
                  <a:cubicBezTo>
                    <a:pt x="17799" y="18645"/>
                    <a:pt x="17799" y="18645"/>
                    <a:pt x="17799" y="18645"/>
                  </a:cubicBezTo>
                  <a:cubicBezTo>
                    <a:pt x="18051" y="18645"/>
                    <a:pt x="18051" y="18645"/>
                    <a:pt x="18051" y="18645"/>
                  </a:cubicBezTo>
                  <a:cubicBezTo>
                    <a:pt x="18213" y="19773"/>
                    <a:pt x="18213" y="19773"/>
                    <a:pt x="18213" y="19773"/>
                  </a:cubicBezTo>
                  <a:cubicBezTo>
                    <a:pt x="18357" y="18645"/>
                    <a:pt x="18357" y="18645"/>
                    <a:pt x="18357" y="18645"/>
                  </a:cubicBezTo>
                  <a:cubicBezTo>
                    <a:pt x="18628" y="18645"/>
                    <a:pt x="18628" y="18645"/>
                    <a:pt x="18628" y="18645"/>
                  </a:cubicBezTo>
                  <a:cubicBezTo>
                    <a:pt x="18321" y="20472"/>
                    <a:pt x="18321" y="20472"/>
                    <a:pt x="18321" y="20472"/>
                  </a:cubicBezTo>
                  <a:cubicBezTo>
                    <a:pt x="18321" y="21546"/>
                    <a:pt x="18321" y="21546"/>
                    <a:pt x="18321" y="21546"/>
                  </a:cubicBezTo>
                  <a:cubicBezTo>
                    <a:pt x="18087" y="21546"/>
                    <a:pt x="18087" y="21546"/>
                    <a:pt x="18087" y="21546"/>
                  </a:cubicBezTo>
                  <a:lnTo>
                    <a:pt x="18087" y="20418"/>
                  </a:lnTo>
                  <a:close/>
                  <a:moveTo>
                    <a:pt x="19150" y="19236"/>
                  </a:moveTo>
                  <a:cubicBezTo>
                    <a:pt x="19096" y="19128"/>
                    <a:pt x="19024" y="19075"/>
                    <a:pt x="18952" y="19075"/>
                  </a:cubicBezTo>
                  <a:cubicBezTo>
                    <a:pt x="18880" y="19075"/>
                    <a:pt x="18826" y="19182"/>
                    <a:pt x="18826" y="19397"/>
                  </a:cubicBezTo>
                  <a:cubicBezTo>
                    <a:pt x="18826" y="19934"/>
                    <a:pt x="19222" y="19666"/>
                    <a:pt x="19222" y="20740"/>
                  </a:cubicBezTo>
                  <a:cubicBezTo>
                    <a:pt x="19222" y="21278"/>
                    <a:pt x="19060" y="21600"/>
                    <a:pt x="18880" y="21600"/>
                  </a:cubicBezTo>
                  <a:cubicBezTo>
                    <a:pt x="18754" y="21600"/>
                    <a:pt x="18646" y="21546"/>
                    <a:pt x="18610" y="21493"/>
                  </a:cubicBezTo>
                  <a:cubicBezTo>
                    <a:pt x="18628" y="20901"/>
                    <a:pt x="18628" y="20901"/>
                    <a:pt x="18628" y="20901"/>
                  </a:cubicBezTo>
                  <a:cubicBezTo>
                    <a:pt x="18700" y="21009"/>
                    <a:pt x="18754" y="21116"/>
                    <a:pt x="18844" y="21116"/>
                  </a:cubicBezTo>
                  <a:cubicBezTo>
                    <a:pt x="18916" y="21116"/>
                    <a:pt x="18988" y="21009"/>
                    <a:pt x="18988" y="20740"/>
                  </a:cubicBezTo>
                  <a:cubicBezTo>
                    <a:pt x="18988" y="20203"/>
                    <a:pt x="18591" y="20472"/>
                    <a:pt x="18591" y="19397"/>
                  </a:cubicBezTo>
                  <a:cubicBezTo>
                    <a:pt x="18591" y="19343"/>
                    <a:pt x="18610" y="18591"/>
                    <a:pt x="18934" y="18591"/>
                  </a:cubicBezTo>
                  <a:cubicBezTo>
                    <a:pt x="19024" y="18591"/>
                    <a:pt x="19078" y="18645"/>
                    <a:pt x="19168" y="18699"/>
                  </a:cubicBezTo>
                  <a:lnTo>
                    <a:pt x="19150" y="19236"/>
                  </a:lnTo>
                  <a:close/>
                  <a:moveTo>
                    <a:pt x="19420" y="19182"/>
                  </a:moveTo>
                  <a:cubicBezTo>
                    <a:pt x="19204" y="19182"/>
                    <a:pt x="19204" y="19182"/>
                    <a:pt x="19204" y="19182"/>
                  </a:cubicBezTo>
                  <a:cubicBezTo>
                    <a:pt x="19204" y="18645"/>
                    <a:pt x="19204" y="18645"/>
                    <a:pt x="19204" y="18645"/>
                  </a:cubicBezTo>
                  <a:cubicBezTo>
                    <a:pt x="19871" y="18645"/>
                    <a:pt x="19871" y="18645"/>
                    <a:pt x="19871" y="18645"/>
                  </a:cubicBezTo>
                  <a:cubicBezTo>
                    <a:pt x="19871" y="19182"/>
                    <a:pt x="19871" y="19182"/>
                    <a:pt x="19871" y="19182"/>
                  </a:cubicBezTo>
                  <a:cubicBezTo>
                    <a:pt x="19654" y="19182"/>
                    <a:pt x="19654" y="19182"/>
                    <a:pt x="19654" y="19182"/>
                  </a:cubicBezTo>
                  <a:cubicBezTo>
                    <a:pt x="19654" y="21546"/>
                    <a:pt x="19654" y="21546"/>
                    <a:pt x="19654" y="21546"/>
                  </a:cubicBezTo>
                  <a:cubicBezTo>
                    <a:pt x="19420" y="21546"/>
                    <a:pt x="19420" y="21546"/>
                    <a:pt x="19420" y="21546"/>
                  </a:cubicBezTo>
                  <a:lnTo>
                    <a:pt x="19420" y="19182"/>
                  </a:lnTo>
                  <a:close/>
                  <a:moveTo>
                    <a:pt x="19907" y="18645"/>
                  </a:moveTo>
                  <a:cubicBezTo>
                    <a:pt x="20483" y="18645"/>
                    <a:pt x="20483" y="18645"/>
                    <a:pt x="20483" y="18645"/>
                  </a:cubicBezTo>
                  <a:cubicBezTo>
                    <a:pt x="20483" y="19128"/>
                    <a:pt x="20483" y="19128"/>
                    <a:pt x="20483" y="19128"/>
                  </a:cubicBezTo>
                  <a:cubicBezTo>
                    <a:pt x="20123" y="19128"/>
                    <a:pt x="20123" y="19128"/>
                    <a:pt x="20123" y="19128"/>
                  </a:cubicBezTo>
                  <a:cubicBezTo>
                    <a:pt x="20123" y="19827"/>
                    <a:pt x="20123" y="19827"/>
                    <a:pt x="20123" y="19827"/>
                  </a:cubicBezTo>
                  <a:cubicBezTo>
                    <a:pt x="20465" y="19827"/>
                    <a:pt x="20465" y="19827"/>
                    <a:pt x="20465" y="19827"/>
                  </a:cubicBezTo>
                  <a:cubicBezTo>
                    <a:pt x="20465" y="20310"/>
                    <a:pt x="20465" y="20310"/>
                    <a:pt x="20465" y="20310"/>
                  </a:cubicBezTo>
                  <a:cubicBezTo>
                    <a:pt x="20123" y="20310"/>
                    <a:pt x="20123" y="20310"/>
                    <a:pt x="20123" y="20310"/>
                  </a:cubicBezTo>
                  <a:cubicBezTo>
                    <a:pt x="20123" y="21063"/>
                    <a:pt x="20123" y="21063"/>
                    <a:pt x="20123" y="21063"/>
                  </a:cubicBezTo>
                  <a:cubicBezTo>
                    <a:pt x="20501" y="21063"/>
                    <a:pt x="20501" y="21063"/>
                    <a:pt x="20501" y="21063"/>
                  </a:cubicBezTo>
                  <a:cubicBezTo>
                    <a:pt x="20501" y="21546"/>
                    <a:pt x="20501" y="21546"/>
                    <a:pt x="20501" y="21546"/>
                  </a:cubicBezTo>
                  <a:cubicBezTo>
                    <a:pt x="19907" y="21546"/>
                    <a:pt x="19907" y="21546"/>
                    <a:pt x="19907" y="21546"/>
                  </a:cubicBezTo>
                  <a:lnTo>
                    <a:pt x="19907" y="18645"/>
                  </a:lnTo>
                  <a:close/>
                  <a:moveTo>
                    <a:pt x="21366" y="19236"/>
                  </a:moveTo>
                  <a:cubicBezTo>
                    <a:pt x="21366" y="19236"/>
                    <a:pt x="21366" y="19236"/>
                    <a:pt x="21366" y="19236"/>
                  </a:cubicBezTo>
                  <a:cubicBezTo>
                    <a:pt x="21150" y="21546"/>
                    <a:pt x="21150" y="21546"/>
                    <a:pt x="21150" y="21546"/>
                  </a:cubicBezTo>
                  <a:cubicBezTo>
                    <a:pt x="20987" y="21546"/>
                    <a:pt x="20987" y="21546"/>
                    <a:pt x="20987" y="21546"/>
                  </a:cubicBezTo>
                  <a:cubicBezTo>
                    <a:pt x="20789" y="19236"/>
                    <a:pt x="20789" y="19236"/>
                    <a:pt x="20789" y="19236"/>
                  </a:cubicBezTo>
                  <a:cubicBezTo>
                    <a:pt x="20771" y="19236"/>
                    <a:pt x="20771" y="19236"/>
                    <a:pt x="20771" y="19236"/>
                  </a:cubicBezTo>
                  <a:cubicBezTo>
                    <a:pt x="20771" y="21546"/>
                    <a:pt x="20771" y="21546"/>
                    <a:pt x="20771" y="21546"/>
                  </a:cubicBezTo>
                  <a:cubicBezTo>
                    <a:pt x="20573" y="21546"/>
                    <a:pt x="20573" y="21546"/>
                    <a:pt x="20573" y="21546"/>
                  </a:cubicBezTo>
                  <a:cubicBezTo>
                    <a:pt x="20573" y="18645"/>
                    <a:pt x="20573" y="18645"/>
                    <a:pt x="20573" y="18645"/>
                  </a:cubicBezTo>
                  <a:cubicBezTo>
                    <a:pt x="20915" y="18645"/>
                    <a:pt x="20915" y="18645"/>
                    <a:pt x="20915" y="18645"/>
                  </a:cubicBezTo>
                  <a:cubicBezTo>
                    <a:pt x="21078" y="20525"/>
                    <a:pt x="21078" y="20525"/>
                    <a:pt x="21078" y="20525"/>
                  </a:cubicBezTo>
                  <a:cubicBezTo>
                    <a:pt x="21078" y="20525"/>
                    <a:pt x="21078" y="20525"/>
                    <a:pt x="21078" y="20525"/>
                  </a:cubicBezTo>
                  <a:cubicBezTo>
                    <a:pt x="21240" y="18645"/>
                    <a:pt x="21240" y="18645"/>
                    <a:pt x="21240" y="18645"/>
                  </a:cubicBezTo>
                  <a:cubicBezTo>
                    <a:pt x="21582" y="18645"/>
                    <a:pt x="21582" y="18645"/>
                    <a:pt x="21582" y="18645"/>
                  </a:cubicBezTo>
                  <a:cubicBezTo>
                    <a:pt x="21582" y="21546"/>
                    <a:pt x="21582" y="21546"/>
                    <a:pt x="21582" y="21546"/>
                  </a:cubicBezTo>
                  <a:cubicBezTo>
                    <a:pt x="21366" y="21546"/>
                    <a:pt x="21366" y="21546"/>
                    <a:pt x="21366" y="21546"/>
                  </a:cubicBezTo>
                  <a:lnTo>
                    <a:pt x="21366" y="19236"/>
                  </a:lnTo>
                  <a:close/>
                </a:path>
              </a:pathLst>
            </a:custGeom>
            <a:solidFill>
              <a:srgbClr val="00502F"/>
            </a:solidFill>
            <a:ln w="12700" cap="flat">
              <a:noFill/>
              <a:miter lim="400000"/>
            </a:ln>
            <a:effectLst/>
          </p:spPr>
          <p:txBody>
            <a:bodyPr wrap="square" lIns="45719" tIns="45719" rIns="45719" bIns="45719" numCol="1" anchor="t">
              <a:noAutofit/>
            </a:bodyPr>
            <a:lstStyle/>
            <a:p>
              <a:endParaRPr sz="1800"/>
            </a:p>
          </p:txBody>
        </p:sp>
        <p:sp>
          <p:nvSpPr>
            <p:cNvPr id="80" name="Rectangle"/>
            <p:cNvSpPr/>
            <p:nvPr/>
          </p:nvSpPr>
          <p:spPr>
            <a:xfrm>
              <a:off x="14021" y="561665"/>
              <a:ext cx="2205304" cy="12701"/>
            </a:xfrm>
            <a:prstGeom prst="rect">
              <a:avLst/>
            </a:prstGeom>
            <a:solidFill>
              <a:srgbClr val="00502F"/>
            </a:solidFill>
            <a:ln w="12700" cap="flat">
              <a:noFill/>
              <a:miter lim="400000"/>
            </a:ln>
            <a:effectLst/>
          </p:spPr>
          <p:txBody>
            <a:bodyPr wrap="square" lIns="45719" tIns="45719" rIns="45719" bIns="45719" numCol="1" anchor="t">
              <a:noAutofit/>
            </a:bodyPr>
            <a:lstStyle/>
            <a:p>
              <a:pPr defTabSz="684195">
                <a:defRPr sz="1800"/>
              </a:pPr>
              <a:endParaRPr sz="1800"/>
            </a:p>
          </p:txBody>
        </p:sp>
        <p:sp>
          <p:nvSpPr>
            <p:cNvPr id="81" name="Shape"/>
            <p:cNvSpPr/>
            <p:nvPr/>
          </p:nvSpPr>
          <p:spPr>
            <a:xfrm>
              <a:off x="-1" y="40406"/>
              <a:ext cx="785996" cy="482542"/>
            </a:xfrm>
            <a:custGeom>
              <a:avLst/>
              <a:gdLst/>
              <a:ahLst/>
              <a:cxnLst>
                <a:cxn ang="0">
                  <a:pos x="wd2" y="hd2"/>
                </a:cxn>
                <a:cxn ang="5400000">
                  <a:pos x="wd2" y="hd2"/>
                </a:cxn>
                <a:cxn ang="10800000">
                  <a:pos x="wd2" y="hd2"/>
                </a:cxn>
                <a:cxn ang="16200000">
                  <a:pos x="wd2" y="hd2"/>
                </a:cxn>
              </a:cxnLst>
              <a:rect l="0" t="0" r="r" b="b"/>
              <a:pathLst>
                <a:path w="21600" h="21600" extrusionOk="0">
                  <a:moveTo>
                    <a:pt x="15580" y="0"/>
                  </a:moveTo>
                  <a:cubicBezTo>
                    <a:pt x="15580" y="14455"/>
                    <a:pt x="15580" y="14455"/>
                    <a:pt x="15580" y="14455"/>
                  </a:cubicBezTo>
                  <a:cubicBezTo>
                    <a:pt x="15580" y="15358"/>
                    <a:pt x="15580" y="18151"/>
                    <a:pt x="11179" y="18151"/>
                  </a:cubicBezTo>
                  <a:cubicBezTo>
                    <a:pt x="10775" y="18233"/>
                    <a:pt x="10775" y="18233"/>
                    <a:pt x="10775" y="18233"/>
                  </a:cubicBezTo>
                  <a:cubicBezTo>
                    <a:pt x="10370" y="18151"/>
                    <a:pt x="10370" y="18151"/>
                    <a:pt x="10370" y="18151"/>
                  </a:cubicBezTo>
                  <a:cubicBezTo>
                    <a:pt x="6020" y="18151"/>
                    <a:pt x="6020" y="15358"/>
                    <a:pt x="6020" y="14455"/>
                  </a:cubicBezTo>
                  <a:cubicBezTo>
                    <a:pt x="6020" y="0"/>
                    <a:pt x="6020" y="0"/>
                    <a:pt x="6020" y="0"/>
                  </a:cubicBezTo>
                  <a:cubicBezTo>
                    <a:pt x="0" y="0"/>
                    <a:pt x="0" y="0"/>
                    <a:pt x="0" y="0"/>
                  </a:cubicBezTo>
                  <a:cubicBezTo>
                    <a:pt x="0" y="16590"/>
                    <a:pt x="0" y="16590"/>
                    <a:pt x="0" y="16590"/>
                  </a:cubicBezTo>
                  <a:cubicBezTo>
                    <a:pt x="0" y="21189"/>
                    <a:pt x="7942" y="21600"/>
                    <a:pt x="10370" y="21600"/>
                  </a:cubicBezTo>
                  <a:cubicBezTo>
                    <a:pt x="10775" y="21600"/>
                    <a:pt x="10775" y="21600"/>
                    <a:pt x="10775" y="21600"/>
                  </a:cubicBezTo>
                  <a:cubicBezTo>
                    <a:pt x="10825" y="21600"/>
                    <a:pt x="10825" y="21600"/>
                    <a:pt x="10825" y="21600"/>
                  </a:cubicBezTo>
                  <a:cubicBezTo>
                    <a:pt x="11179" y="21600"/>
                    <a:pt x="11179" y="21600"/>
                    <a:pt x="11179" y="21600"/>
                  </a:cubicBezTo>
                  <a:cubicBezTo>
                    <a:pt x="13658" y="21600"/>
                    <a:pt x="21600" y="21189"/>
                    <a:pt x="21600" y="16590"/>
                  </a:cubicBezTo>
                  <a:cubicBezTo>
                    <a:pt x="21600" y="0"/>
                    <a:pt x="21600" y="0"/>
                    <a:pt x="21600" y="0"/>
                  </a:cubicBezTo>
                  <a:lnTo>
                    <a:pt x="15580" y="0"/>
                  </a:lnTo>
                  <a:close/>
                </a:path>
              </a:pathLst>
            </a:custGeom>
            <a:solidFill>
              <a:srgbClr val="FFFFFF"/>
            </a:solidFill>
            <a:ln w="12700" cap="flat">
              <a:noFill/>
              <a:miter lim="400000"/>
            </a:ln>
            <a:effectLst/>
          </p:spPr>
          <p:txBody>
            <a:bodyPr wrap="square" lIns="45719" tIns="45719" rIns="45719" bIns="45719" numCol="1" anchor="t">
              <a:noAutofit/>
            </a:bodyPr>
            <a:lstStyle/>
            <a:p>
              <a:endParaRPr sz="1800"/>
            </a:p>
          </p:txBody>
        </p:sp>
        <p:sp>
          <p:nvSpPr>
            <p:cNvPr id="82" name="Shape"/>
            <p:cNvSpPr/>
            <p:nvPr/>
          </p:nvSpPr>
          <p:spPr>
            <a:xfrm>
              <a:off x="406629" y="55169"/>
              <a:ext cx="362229" cy="451461"/>
            </a:xfrm>
            <a:custGeom>
              <a:avLst/>
              <a:gdLst/>
              <a:ahLst/>
              <a:cxnLst>
                <a:cxn ang="0">
                  <a:pos x="wd2" y="hd2"/>
                </a:cxn>
                <a:cxn ang="5400000">
                  <a:pos x="wd2" y="hd2"/>
                </a:cxn>
                <a:cxn ang="10800000">
                  <a:pos x="wd2" y="hd2"/>
                </a:cxn>
                <a:cxn ang="16200000">
                  <a:pos x="wd2" y="hd2"/>
                </a:cxn>
              </a:cxnLst>
              <a:rect l="0" t="0" r="r" b="b"/>
              <a:pathLst>
                <a:path w="21600" h="21600" extrusionOk="0">
                  <a:moveTo>
                    <a:pt x="10526" y="14751"/>
                  </a:moveTo>
                  <a:cubicBezTo>
                    <a:pt x="10526" y="0"/>
                    <a:pt x="10526" y="0"/>
                    <a:pt x="10526" y="0"/>
                  </a:cubicBezTo>
                  <a:cubicBezTo>
                    <a:pt x="21600" y="0"/>
                    <a:pt x="21600" y="0"/>
                    <a:pt x="21600" y="0"/>
                  </a:cubicBezTo>
                  <a:cubicBezTo>
                    <a:pt x="21600" y="0"/>
                    <a:pt x="21600" y="16420"/>
                    <a:pt x="21600" y="17034"/>
                  </a:cubicBezTo>
                  <a:cubicBezTo>
                    <a:pt x="21600" y="20283"/>
                    <a:pt x="10526" y="21600"/>
                    <a:pt x="0" y="21600"/>
                  </a:cubicBezTo>
                  <a:cubicBezTo>
                    <a:pt x="0" y="21161"/>
                    <a:pt x="0" y="20195"/>
                    <a:pt x="0" y="19493"/>
                  </a:cubicBezTo>
                  <a:cubicBezTo>
                    <a:pt x="5263" y="19493"/>
                    <a:pt x="10526" y="18615"/>
                    <a:pt x="10526" y="14751"/>
                  </a:cubicBezTo>
                  <a:close/>
                </a:path>
              </a:pathLst>
            </a:custGeom>
            <a:solidFill>
              <a:srgbClr val="00502F"/>
            </a:solidFill>
            <a:ln w="12700" cap="flat">
              <a:noFill/>
              <a:miter lim="400000"/>
            </a:ln>
            <a:effectLst/>
          </p:spPr>
          <p:txBody>
            <a:bodyPr wrap="square" lIns="45719" tIns="45719" rIns="45719" bIns="45719" numCol="1" anchor="t">
              <a:noAutofit/>
            </a:bodyPr>
            <a:lstStyle/>
            <a:p>
              <a:endParaRPr sz="1800"/>
            </a:p>
          </p:txBody>
        </p:sp>
        <p:sp>
          <p:nvSpPr>
            <p:cNvPr id="83" name="Shape"/>
            <p:cNvSpPr/>
            <p:nvPr/>
          </p:nvSpPr>
          <p:spPr>
            <a:xfrm>
              <a:off x="16358" y="55169"/>
              <a:ext cx="360671" cy="451461"/>
            </a:xfrm>
            <a:custGeom>
              <a:avLst/>
              <a:gdLst/>
              <a:ahLst/>
              <a:cxnLst>
                <a:cxn ang="0">
                  <a:pos x="wd2" y="hd2"/>
                </a:cxn>
                <a:cxn ang="5400000">
                  <a:pos x="wd2" y="hd2"/>
                </a:cxn>
                <a:cxn ang="10800000">
                  <a:pos x="wd2" y="hd2"/>
                </a:cxn>
                <a:cxn ang="16200000">
                  <a:pos x="wd2" y="hd2"/>
                </a:cxn>
              </a:cxnLst>
              <a:rect l="0" t="0" r="r" b="b"/>
              <a:pathLst>
                <a:path w="21600" h="21600" extrusionOk="0">
                  <a:moveTo>
                    <a:pt x="11131" y="14751"/>
                  </a:moveTo>
                  <a:cubicBezTo>
                    <a:pt x="11131" y="0"/>
                    <a:pt x="11131" y="0"/>
                    <a:pt x="11131" y="0"/>
                  </a:cubicBezTo>
                  <a:cubicBezTo>
                    <a:pt x="0" y="0"/>
                    <a:pt x="0" y="0"/>
                    <a:pt x="0" y="0"/>
                  </a:cubicBezTo>
                  <a:cubicBezTo>
                    <a:pt x="0" y="0"/>
                    <a:pt x="0" y="16420"/>
                    <a:pt x="0" y="17034"/>
                  </a:cubicBezTo>
                  <a:cubicBezTo>
                    <a:pt x="0" y="20283"/>
                    <a:pt x="11131" y="21600"/>
                    <a:pt x="21600" y="21600"/>
                  </a:cubicBezTo>
                  <a:cubicBezTo>
                    <a:pt x="21600" y="21161"/>
                    <a:pt x="21600" y="20195"/>
                    <a:pt x="21600" y="19493"/>
                  </a:cubicBezTo>
                  <a:cubicBezTo>
                    <a:pt x="16310" y="19493"/>
                    <a:pt x="11131" y="18615"/>
                    <a:pt x="11131" y="14751"/>
                  </a:cubicBezTo>
                  <a:close/>
                </a:path>
              </a:pathLst>
            </a:custGeom>
            <a:solidFill>
              <a:srgbClr val="F37321"/>
            </a:solidFill>
            <a:ln w="12700" cap="flat">
              <a:noFill/>
              <a:miter lim="400000"/>
            </a:ln>
            <a:effectLst/>
          </p:spPr>
          <p:txBody>
            <a:bodyPr wrap="square" lIns="45719" tIns="45719" rIns="45719" bIns="45719" numCol="1" anchor="t">
              <a:noAutofit/>
            </a:bodyPr>
            <a:lstStyle/>
            <a:p>
              <a:endParaRPr sz="1800"/>
            </a:p>
          </p:txBody>
        </p:sp>
      </p:grpSp>
      <p:sp>
        <p:nvSpPr>
          <p:cNvPr id="85" name="Title Text"/>
          <p:cNvSpPr txBox="1">
            <a:spLocks noGrp="1"/>
          </p:cNvSpPr>
          <p:nvPr>
            <p:ph type="title"/>
          </p:nvPr>
        </p:nvSpPr>
        <p:spPr>
          <a:prstGeom prst="rect">
            <a:avLst/>
          </a:prstGeom>
        </p:spPr>
        <p:txBody>
          <a:bodyPr/>
          <a:lstStyle/>
          <a:p>
            <a:r>
              <a:t>Title Text</a:t>
            </a:r>
          </a:p>
        </p:txBody>
      </p:sp>
      <p:sp>
        <p:nvSpPr>
          <p:cNvPr id="8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 name="Slide Number"/>
          <p:cNvSpPr txBox="1">
            <a:spLocks noGrp="1"/>
          </p:cNvSpPr>
          <p:nvPr>
            <p:ph type="sldNum" sz="quarter" idx="2"/>
          </p:nvPr>
        </p:nvSpPr>
        <p:spPr>
          <a:xfrm>
            <a:off x="6553201" y="6156297"/>
            <a:ext cx="202939" cy="200055"/>
          </a:xfrm>
          <a:prstGeom prst="rect">
            <a:avLst/>
          </a:prstGeom>
        </p:spPr>
        <p:txBody>
          <a:bodyPr/>
          <a:lstStyle/>
          <a:p>
            <a:fld id="{FFE3128A-D6F5-3044-BE7B-FF6128B3307E}" type="slidenum">
              <a:rPr lang="en-US" smtClean="0"/>
              <a:t>‹#›</a:t>
            </a:fld>
            <a:endParaRPr lang="en-US"/>
          </a:p>
        </p:txBody>
      </p:sp>
    </p:spTree>
    <p:extLst>
      <p:ext uri="{BB962C8B-B14F-4D97-AF65-F5344CB8AC3E}">
        <p14:creationId xmlns:p14="http://schemas.microsoft.com/office/powerpoint/2010/main" val="60343610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6_Default">
    <p:spTree>
      <p:nvGrpSpPr>
        <p:cNvPr id="1" name=""/>
        <p:cNvGrpSpPr/>
        <p:nvPr/>
      </p:nvGrpSpPr>
      <p:grpSpPr>
        <a:xfrm>
          <a:off x="0" y="0"/>
          <a:ext cx="0" cy="0"/>
          <a:chOff x="0" y="0"/>
          <a:chExt cx="0" cy="0"/>
        </a:xfrm>
      </p:grpSpPr>
      <p:pic>
        <p:nvPicPr>
          <p:cNvPr id="94" name="image.jpeg" descr="image.jpeg"/>
          <p:cNvPicPr>
            <a:picLocks noChangeAspect="1"/>
          </p:cNvPicPr>
          <p:nvPr/>
        </p:nvPicPr>
        <p:blipFill>
          <a:blip r:embed="rId2"/>
          <a:srcRect b="16287"/>
          <a:stretch>
            <a:fillRect/>
          </a:stretch>
        </p:blipFill>
        <p:spPr>
          <a:xfrm>
            <a:off x="0" y="-2"/>
            <a:ext cx="9144000" cy="5740403"/>
          </a:xfrm>
          <a:prstGeom prst="rect">
            <a:avLst/>
          </a:prstGeom>
          <a:ln w="12700">
            <a:miter lim="400000"/>
          </a:ln>
        </p:spPr>
      </p:pic>
      <p:pic>
        <p:nvPicPr>
          <p:cNvPr id="95" name="image.pdf" descr="image.pdf"/>
          <p:cNvPicPr>
            <a:picLocks noChangeAspect="1"/>
          </p:cNvPicPr>
          <p:nvPr/>
        </p:nvPicPr>
        <p:blipFill>
          <a:blip r:embed="rId3"/>
          <a:stretch>
            <a:fillRect/>
          </a:stretch>
        </p:blipFill>
        <p:spPr>
          <a:xfrm>
            <a:off x="7586134" y="6032501"/>
            <a:ext cx="1407584" cy="469900"/>
          </a:xfrm>
          <a:prstGeom prst="rect">
            <a:avLst/>
          </a:prstGeom>
          <a:ln w="12700">
            <a:miter lim="400000"/>
          </a:ln>
        </p:spPr>
      </p:pic>
      <p:sp>
        <p:nvSpPr>
          <p:cNvPr id="96" name="Title Text"/>
          <p:cNvSpPr txBox="1">
            <a:spLocks noGrp="1"/>
          </p:cNvSpPr>
          <p:nvPr>
            <p:ph type="title"/>
          </p:nvPr>
        </p:nvSpPr>
        <p:spPr>
          <a:prstGeom prst="rect">
            <a:avLst/>
          </a:prstGeom>
        </p:spPr>
        <p:txBody>
          <a:bodyPr/>
          <a:lstStyle/>
          <a:p>
            <a:r>
              <a:t>Title Text</a:t>
            </a:r>
          </a:p>
        </p:txBody>
      </p:sp>
      <p:sp>
        <p:nvSpPr>
          <p:cNvPr id="9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 name="Slide Number"/>
          <p:cNvSpPr txBox="1">
            <a:spLocks noGrp="1"/>
          </p:cNvSpPr>
          <p:nvPr>
            <p:ph type="sldNum" sz="quarter" idx="2"/>
          </p:nvPr>
        </p:nvSpPr>
        <p:spPr>
          <a:prstGeom prst="rect">
            <a:avLst/>
          </a:prstGeom>
        </p:spPr>
        <p:txBody>
          <a:bodyPr/>
          <a:lstStyle/>
          <a:p>
            <a:fld id="{FFE3128A-D6F5-3044-BE7B-FF6128B3307E}" type="slidenum">
              <a:rPr lang="en-US" smtClean="0"/>
              <a:t>‹#›</a:t>
            </a:fld>
            <a:endParaRPr lang="en-US"/>
          </a:p>
        </p:txBody>
      </p:sp>
    </p:spTree>
    <p:extLst>
      <p:ext uri="{BB962C8B-B14F-4D97-AF65-F5344CB8AC3E}">
        <p14:creationId xmlns:p14="http://schemas.microsoft.com/office/powerpoint/2010/main" val="201406240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7_Default">
    <p:spTree>
      <p:nvGrpSpPr>
        <p:cNvPr id="1" name=""/>
        <p:cNvGrpSpPr/>
        <p:nvPr/>
      </p:nvGrpSpPr>
      <p:grpSpPr>
        <a:xfrm>
          <a:off x="0" y="0"/>
          <a:ext cx="0" cy="0"/>
          <a:chOff x="0" y="0"/>
          <a:chExt cx="0" cy="0"/>
        </a:xfrm>
      </p:grpSpPr>
      <p:pic>
        <p:nvPicPr>
          <p:cNvPr id="105" name="image.pdf" descr="image.pdf"/>
          <p:cNvPicPr>
            <a:picLocks noChangeAspect="1"/>
          </p:cNvPicPr>
          <p:nvPr/>
        </p:nvPicPr>
        <p:blipFill>
          <a:blip r:embed="rId2"/>
          <a:stretch>
            <a:fillRect/>
          </a:stretch>
        </p:blipFill>
        <p:spPr>
          <a:xfrm>
            <a:off x="7586134" y="6032501"/>
            <a:ext cx="1407584" cy="469900"/>
          </a:xfrm>
          <a:prstGeom prst="rect">
            <a:avLst/>
          </a:prstGeom>
          <a:ln w="12700">
            <a:miter lim="400000"/>
          </a:ln>
        </p:spPr>
      </p:pic>
      <p:sp>
        <p:nvSpPr>
          <p:cNvPr id="106" name="Title Text"/>
          <p:cNvSpPr txBox="1">
            <a:spLocks noGrp="1"/>
          </p:cNvSpPr>
          <p:nvPr>
            <p:ph type="title"/>
          </p:nvPr>
        </p:nvSpPr>
        <p:spPr>
          <a:prstGeom prst="rect">
            <a:avLst/>
          </a:prstGeom>
        </p:spPr>
        <p:txBody>
          <a:bodyPr/>
          <a:lstStyle/>
          <a:p>
            <a:r>
              <a:t>Title Text</a:t>
            </a:r>
          </a:p>
        </p:txBody>
      </p:sp>
      <p:sp>
        <p:nvSpPr>
          <p:cNvPr id="10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 name="Slide Number"/>
          <p:cNvSpPr txBox="1">
            <a:spLocks noGrp="1"/>
          </p:cNvSpPr>
          <p:nvPr>
            <p:ph type="sldNum" sz="quarter" idx="2"/>
          </p:nvPr>
        </p:nvSpPr>
        <p:spPr>
          <a:prstGeom prst="rect">
            <a:avLst/>
          </a:prstGeom>
        </p:spPr>
        <p:txBody>
          <a:bodyPr/>
          <a:lstStyle/>
          <a:p>
            <a:fld id="{FFE3128A-D6F5-3044-BE7B-FF6128B3307E}" type="slidenum">
              <a:rPr lang="en-US" smtClean="0"/>
              <a:t>‹#›</a:t>
            </a:fld>
            <a:endParaRPr lang="en-US"/>
          </a:p>
        </p:txBody>
      </p:sp>
    </p:spTree>
    <p:extLst>
      <p:ext uri="{BB962C8B-B14F-4D97-AF65-F5344CB8AC3E}">
        <p14:creationId xmlns:p14="http://schemas.microsoft.com/office/powerpoint/2010/main" val="1000245579"/>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8_Default">
    <p:spTree>
      <p:nvGrpSpPr>
        <p:cNvPr id="1" name=""/>
        <p:cNvGrpSpPr/>
        <p:nvPr/>
      </p:nvGrpSpPr>
      <p:grpSpPr>
        <a:xfrm>
          <a:off x="0" y="0"/>
          <a:ext cx="0" cy="0"/>
          <a:chOff x="0" y="0"/>
          <a:chExt cx="0" cy="0"/>
        </a:xfrm>
      </p:grpSpPr>
      <p:pic>
        <p:nvPicPr>
          <p:cNvPr id="115" name="image.jpeg" descr="image.jpeg"/>
          <p:cNvPicPr>
            <a:picLocks noChangeAspect="1"/>
          </p:cNvPicPr>
          <p:nvPr/>
        </p:nvPicPr>
        <p:blipFill>
          <a:blip r:embed="rId2"/>
          <a:stretch>
            <a:fillRect/>
          </a:stretch>
        </p:blipFill>
        <p:spPr>
          <a:xfrm>
            <a:off x="0" y="0"/>
            <a:ext cx="9144000" cy="6858000"/>
          </a:xfrm>
          <a:prstGeom prst="rect">
            <a:avLst/>
          </a:prstGeom>
          <a:ln w="12700">
            <a:miter lim="400000"/>
          </a:ln>
        </p:spPr>
      </p:pic>
      <p:pic>
        <p:nvPicPr>
          <p:cNvPr id="116" name="image.pdf" descr="image.pdf"/>
          <p:cNvPicPr>
            <a:picLocks noChangeAspect="1"/>
          </p:cNvPicPr>
          <p:nvPr/>
        </p:nvPicPr>
        <p:blipFill>
          <a:blip r:embed="rId3"/>
          <a:stretch>
            <a:fillRect/>
          </a:stretch>
        </p:blipFill>
        <p:spPr>
          <a:xfrm>
            <a:off x="7586134" y="6032501"/>
            <a:ext cx="1407584" cy="469900"/>
          </a:xfrm>
          <a:prstGeom prst="rect">
            <a:avLst/>
          </a:prstGeom>
          <a:ln w="12700">
            <a:miter lim="400000"/>
          </a:ln>
        </p:spPr>
      </p:pic>
      <p:sp>
        <p:nvSpPr>
          <p:cNvPr id="117" name="Slide Number"/>
          <p:cNvSpPr txBox="1">
            <a:spLocks noGrp="1"/>
          </p:cNvSpPr>
          <p:nvPr>
            <p:ph type="sldNum" sz="quarter" idx="2"/>
          </p:nvPr>
        </p:nvSpPr>
        <p:spPr>
          <a:prstGeom prst="rect">
            <a:avLst/>
          </a:prstGeom>
        </p:spPr>
        <p:txBody>
          <a:bodyPr/>
          <a:lstStyle/>
          <a:p>
            <a:fld id="{FFE3128A-D6F5-3044-BE7B-FF6128B3307E}" type="slidenum">
              <a:rPr lang="en-US" smtClean="0"/>
              <a:t>‹#›</a:t>
            </a:fld>
            <a:endParaRPr lang="en-US"/>
          </a:p>
        </p:txBody>
      </p:sp>
    </p:spTree>
    <p:extLst>
      <p:ext uri="{BB962C8B-B14F-4D97-AF65-F5344CB8AC3E}">
        <p14:creationId xmlns:p14="http://schemas.microsoft.com/office/powerpoint/2010/main" val="360470869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9_Default">
    <p:spTree>
      <p:nvGrpSpPr>
        <p:cNvPr id="1" name=""/>
        <p:cNvGrpSpPr/>
        <p:nvPr/>
      </p:nvGrpSpPr>
      <p:grpSpPr>
        <a:xfrm>
          <a:off x="0" y="0"/>
          <a:ext cx="0" cy="0"/>
          <a:chOff x="0" y="0"/>
          <a:chExt cx="0" cy="0"/>
        </a:xfrm>
      </p:grpSpPr>
      <p:pic>
        <p:nvPicPr>
          <p:cNvPr id="124" name="image.jpeg" descr="image.jpe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25" name="Line"/>
          <p:cNvSpPr/>
          <p:nvPr/>
        </p:nvSpPr>
        <p:spPr>
          <a:xfrm flipH="1" flipV="1">
            <a:off x="3581399" y="2908302"/>
            <a:ext cx="5160435" cy="1"/>
          </a:xfrm>
          <a:prstGeom prst="line">
            <a:avLst/>
          </a:prstGeom>
          <a:ln w="3175">
            <a:solidFill>
              <a:srgbClr val="FFFFFF"/>
            </a:solidFill>
            <a:prstDash val="sysDot"/>
          </a:ln>
        </p:spPr>
        <p:txBody>
          <a:bodyPr lIns="45719" rIns="45719"/>
          <a:lstStyle/>
          <a:p>
            <a:endParaRPr sz="1800"/>
          </a:p>
        </p:txBody>
      </p:sp>
      <p:pic>
        <p:nvPicPr>
          <p:cNvPr id="126" name="image.pdf" descr="image.pdf"/>
          <p:cNvPicPr>
            <a:picLocks noChangeAspect="1"/>
          </p:cNvPicPr>
          <p:nvPr/>
        </p:nvPicPr>
        <p:blipFill>
          <a:blip r:embed="rId3"/>
          <a:stretch>
            <a:fillRect/>
          </a:stretch>
        </p:blipFill>
        <p:spPr>
          <a:xfrm>
            <a:off x="7586134" y="6267451"/>
            <a:ext cx="1407584" cy="469901"/>
          </a:xfrm>
          <a:prstGeom prst="rect">
            <a:avLst/>
          </a:prstGeom>
          <a:ln w="12700">
            <a:miter lim="400000"/>
          </a:ln>
        </p:spPr>
      </p:pic>
      <p:sp>
        <p:nvSpPr>
          <p:cNvPr id="127" name="Title Text"/>
          <p:cNvSpPr txBox="1">
            <a:spLocks noGrp="1"/>
          </p:cNvSpPr>
          <p:nvPr>
            <p:ph type="title"/>
          </p:nvPr>
        </p:nvSpPr>
        <p:spPr>
          <a:prstGeom prst="rect">
            <a:avLst/>
          </a:prstGeom>
        </p:spPr>
        <p:txBody>
          <a:bodyPr/>
          <a:lstStyle/>
          <a:p>
            <a:r>
              <a:t>Title Text</a:t>
            </a:r>
          </a:p>
        </p:txBody>
      </p:sp>
      <p:sp>
        <p:nvSpPr>
          <p:cNvPr id="12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9" name="Slide Number"/>
          <p:cNvSpPr txBox="1">
            <a:spLocks noGrp="1"/>
          </p:cNvSpPr>
          <p:nvPr>
            <p:ph type="sldNum" sz="quarter" idx="2"/>
          </p:nvPr>
        </p:nvSpPr>
        <p:spPr>
          <a:prstGeom prst="rect">
            <a:avLst/>
          </a:prstGeom>
        </p:spPr>
        <p:txBody>
          <a:bodyPr/>
          <a:lstStyle/>
          <a:p>
            <a:fld id="{FFE3128A-D6F5-3044-BE7B-FF6128B3307E}" type="slidenum">
              <a:rPr lang="en-US" smtClean="0"/>
              <a:t>‹#›</a:t>
            </a:fld>
            <a:endParaRPr lang="en-US"/>
          </a:p>
        </p:txBody>
      </p:sp>
    </p:spTree>
    <p:extLst>
      <p:ext uri="{BB962C8B-B14F-4D97-AF65-F5344CB8AC3E}">
        <p14:creationId xmlns:p14="http://schemas.microsoft.com/office/powerpoint/2010/main" val="415519616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10_Default">
    <p:spTree>
      <p:nvGrpSpPr>
        <p:cNvPr id="1" name=""/>
        <p:cNvGrpSpPr/>
        <p:nvPr/>
      </p:nvGrpSpPr>
      <p:grpSpPr>
        <a:xfrm>
          <a:off x="0" y="0"/>
          <a:ext cx="0" cy="0"/>
          <a:chOff x="0" y="0"/>
          <a:chExt cx="0" cy="0"/>
        </a:xfrm>
      </p:grpSpPr>
      <p:pic>
        <p:nvPicPr>
          <p:cNvPr id="136" name="image.jpeg" descr="image.jpeg"/>
          <p:cNvPicPr>
            <a:picLocks noChangeAspect="1"/>
          </p:cNvPicPr>
          <p:nvPr/>
        </p:nvPicPr>
        <p:blipFill>
          <a:blip r:embed="rId2"/>
          <a:stretch>
            <a:fillRect/>
          </a:stretch>
        </p:blipFill>
        <p:spPr>
          <a:xfrm>
            <a:off x="0" y="0"/>
            <a:ext cx="9144000" cy="6858000"/>
          </a:xfrm>
          <a:prstGeom prst="rect">
            <a:avLst/>
          </a:prstGeom>
          <a:ln w="12700">
            <a:miter lim="400000"/>
          </a:ln>
        </p:spPr>
      </p:pic>
      <p:pic>
        <p:nvPicPr>
          <p:cNvPr id="137" name="image.pdf" descr="image.pdf"/>
          <p:cNvPicPr>
            <a:picLocks noChangeAspect="1"/>
          </p:cNvPicPr>
          <p:nvPr/>
        </p:nvPicPr>
        <p:blipFill>
          <a:blip r:embed="rId3"/>
          <a:stretch>
            <a:fillRect/>
          </a:stretch>
        </p:blipFill>
        <p:spPr>
          <a:xfrm>
            <a:off x="7586134" y="6267451"/>
            <a:ext cx="1407584" cy="469901"/>
          </a:xfrm>
          <a:prstGeom prst="rect">
            <a:avLst/>
          </a:prstGeom>
          <a:ln w="12700">
            <a:miter lim="400000"/>
          </a:ln>
        </p:spPr>
      </p:pic>
      <p:sp>
        <p:nvSpPr>
          <p:cNvPr id="138" name="Title Text"/>
          <p:cNvSpPr txBox="1">
            <a:spLocks noGrp="1"/>
          </p:cNvSpPr>
          <p:nvPr>
            <p:ph type="title"/>
          </p:nvPr>
        </p:nvSpPr>
        <p:spPr>
          <a:prstGeom prst="rect">
            <a:avLst/>
          </a:prstGeom>
        </p:spPr>
        <p:txBody>
          <a:bodyPr/>
          <a:lstStyle/>
          <a:p>
            <a:r>
              <a:t>Title Text</a:t>
            </a:r>
          </a:p>
        </p:txBody>
      </p:sp>
      <p:sp>
        <p:nvSpPr>
          <p:cNvPr id="13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0" name="Slide Number"/>
          <p:cNvSpPr txBox="1">
            <a:spLocks noGrp="1"/>
          </p:cNvSpPr>
          <p:nvPr>
            <p:ph type="sldNum" sz="quarter" idx="2"/>
          </p:nvPr>
        </p:nvSpPr>
        <p:spPr>
          <a:prstGeom prst="rect">
            <a:avLst/>
          </a:prstGeom>
        </p:spPr>
        <p:txBody>
          <a:bodyPr/>
          <a:lstStyle/>
          <a:p>
            <a:fld id="{FFE3128A-D6F5-3044-BE7B-FF6128B3307E}" type="slidenum">
              <a:rPr lang="en-US" smtClean="0"/>
              <a:t>‹#›</a:t>
            </a:fld>
            <a:endParaRPr lang="en-US"/>
          </a:p>
        </p:txBody>
      </p:sp>
    </p:spTree>
    <p:extLst>
      <p:ext uri="{BB962C8B-B14F-4D97-AF65-F5344CB8AC3E}">
        <p14:creationId xmlns:p14="http://schemas.microsoft.com/office/powerpoint/2010/main" val="159648352"/>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11_Default">
    <p:spTree>
      <p:nvGrpSpPr>
        <p:cNvPr id="1" name=""/>
        <p:cNvGrpSpPr/>
        <p:nvPr/>
      </p:nvGrpSpPr>
      <p:grpSpPr>
        <a:xfrm>
          <a:off x="0" y="0"/>
          <a:ext cx="0" cy="0"/>
          <a:chOff x="0" y="0"/>
          <a:chExt cx="0" cy="0"/>
        </a:xfrm>
      </p:grpSpPr>
      <p:pic>
        <p:nvPicPr>
          <p:cNvPr id="147" name="image.jpeg" descr="image.jpeg"/>
          <p:cNvPicPr>
            <a:picLocks noChangeAspect="1"/>
          </p:cNvPicPr>
          <p:nvPr/>
        </p:nvPicPr>
        <p:blipFill>
          <a:blip r:embed="rId2"/>
          <a:stretch>
            <a:fillRect/>
          </a:stretch>
        </p:blipFill>
        <p:spPr>
          <a:xfrm>
            <a:off x="0" y="0"/>
            <a:ext cx="9144000" cy="6858000"/>
          </a:xfrm>
          <a:prstGeom prst="rect">
            <a:avLst/>
          </a:prstGeom>
          <a:ln w="12700">
            <a:miter lim="400000"/>
          </a:ln>
        </p:spPr>
      </p:pic>
      <p:pic>
        <p:nvPicPr>
          <p:cNvPr id="148" name="image.pdf" descr="image.pdf"/>
          <p:cNvPicPr>
            <a:picLocks noChangeAspect="1"/>
          </p:cNvPicPr>
          <p:nvPr/>
        </p:nvPicPr>
        <p:blipFill>
          <a:blip r:embed="rId3"/>
          <a:stretch>
            <a:fillRect/>
          </a:stretch>
        </p:blipFill>
        <p:spPr>
          <a:xfrm>
            <a:off x="7586134" y="6267451"/>
            <a:ext cx="1407584" cy="469901"/>
          </a:xfrm>
          <a:prstGeom prst="rect">
            <a:avLst/>
          </a:prstGeom>
          <a:ln w="12700">
            <a:miter lim="400000"/>
          </a:ln>
        </p:spPr>
      </p:pic>
      <p:sp>
        <p:nvSpPr>
          <p:cNvPr id="149" name="Title Text"/>
          <p:cNvSpPr txBox="1">
            <a:spLocks noGrp="1"/>
          </p:cNvSpPr>
          <p:nvPr>
            <p:ph type="title"/>
          </p:nvPr>
        </p:nvSpPr>
        <p:spPr>
          <a:prstGeom prst="rect">
            <a:avLst/>
          </a:prstGeom>
        </p:spPr>
        <p:txBody>
          <a:bodyPr/>
          <a:lstStyle/>
          <a:p>
            <a:r>
              <a:t>Title Text</a:t>
            </a:r>
          </a:p>
        </p:txBody>
      </p:sp>
      <p:sp>
        <p:nvSpPr>
          <p:cNvPr id="15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1" name="Slide Number"/>
          <p:cNvSpPr txBox="1">
            <a:spLocks noGrp="1"/>
          </p:cNvSpPr>
          <p:nvPr>
            <p:ph type="sldNum" sz="quarter" idx="2"/>
          </p:nvPr>
        </p:nvSpPr>
        <p:spPr>
          <a:prstGeom prst="rect">
            <a:avLst/>
          </a:prstGeom>
        </p:spPr>
        <p:txBody>
          <a:bodyPr/>
          <a:lstStyle/>
          <a:p>
            <a:fld id="{FFE3128A-D6F5-3044-BE7B-FF6128B3307E}" type="slidenum">
              <a:rPr lang="en-US" smtClean="0"/>
              <a:t>‹#›</a:t>
            </a:fld>
            <a:endParaRPr lang="en-US"/>
          </a:p>
        </p:txBody>
      </p:sp>
    </p:spTree>
    <p:extLst>
      <p:ext uri="{BB962C8B-B14F-4D97-AF65-F5344CB8AC3E}">
        <p14:creationId xmlns:p14="http://schemas.microsoft.com/office/powerpoint/2010/main" val="392520103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12_Default">
    <p:spTree>
      <p:nvGrpSpPr>
        <p:cNvPr id="1" name=""/>
        <p:cNvGrpSpPr/>
        <p:nvPr/>
      </p:nvGrpSpPr>
      <p:grpSpPr>
        <a:xfrm>
          <a:off x="0" y="0"/>
          <a:ext cx="0" cy="0"/>
          <a:chOff x="0" y="0"/>
          <a:chExt cx="0" cy="0"/>
        </a:xfrm>
      </p:grpSpPr>
      <p:pic>
        <p:nvPicPr>
          <p:cNvPr id="158" name="image.pdf" descr="image.pdf"/>
          <p:cNvPicPr>
            <a:picLocks noChangeAspect="1"/>
          </p:cNvPicPr>
          <p:nvPr/>
        </p:nvPicPr>
        <p:blipFill>
          <a:blip r:embed="rId2"/>
          <a:stretch>
            <a:fillRect/>
          </a:stretch>
        </p:blipFill>
        <p:spPr>
          <a:xfrm>
            <a:off x="7586134" y="6032501"/>
            <a:ext cx="1407584" cy="469900"/>
          </a:xfrm>
          <a:prstGeom prst="rect">
            <a:avLst/>
          </a:prstGeom>
          <a:ln w="12700">
            <a:miter lim="400000"/>
          </a:ln>
        </p:spPr>
      </p:pic>
      <p:sp>
        <p:nvSpPr>
          <p:cNvPr id="159" name="Title Text"/>
          <p:cNvSpPr txBox="1">
            <a:spLocks noGrp="1"/>
          </p:cNvSpPr>
          <p:nvPr>
            <p:ph type="title"/>
          </p:nvPr>
        </p:nvSpPr>
        <p:spPr>
          <a:prstGeom prst="rect">
            <a:avLst/>
          </a:prstGeom>
        </p:spPr>
        <p:txBody>
          <a:bodyPr/>
          <a:lstStyle/>
          <a:p>
            <a:r>
              <a:t>Title Text</a:t>
            </a:r>
          </a:p>
        </p:txBody>
      </p:sp>
      <p:sp>
        <p:nvSpPr>
          <p:cNvPr id="16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1" name="Slide Number"/>
          <p:cNvSpPr txBox="1">
            <a:spLocks noGrp="1"/>
          </p:cNvSpPr>
          <p:nvPr>
            <p:ph type="sldNum" sz="quarter" idx="2"/>
          </p:nvPr>
        </p:nvSpPr>
        <p:spPr>
          <a:prstGeom prst="rect">
            <a:avLst/>
          </a:prstGeom>
        </p:spPr>
        <p:txBody>
          <a:bodyPr/>
          <a:lstStyle/>
          <a:p>
            <a:fld id="{FFE3128A-D6F5-3044-BE7B-FF6128B3307E}" type="slidenum">
              <a:rPr lang="en-US" smtClean="0"/>
              <a:t>‹#›</a:t>
            </a:fld>
            <a:endParaRPr lang="en-US"/>
          </a:p>
        </p:txBody>
      </p:sp>
    </p:spTree>
    <p:extLst>
      <p:ext uri="{BB962C8B-B14F-4D97-AF65-F5344CB8AC3E}">
        <p14:creationId xmlns:p14="http://schemas.microsoft.com/office/powerpoint/2010/main" val="176498867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20995-2486-4762-999B-FB34B4D03C83}"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13_Default">
    <p:spTree>
      <p:nvGrpSpPr>
        <p:cNvPr id="1" name=""/>
        <p:cNvGrpSpPr/>
        <p:nvPr/>
      </p:nvGrpSpPr>
      <p:grpSpPr>
        <a:xfrm>
          <a:off x="0" y="0"/>
          <a:ext cx="0" cy="0"/>
          <a:chOff x="0" y="0"/>
          <a:chExt cx="0" cy="0"/>
        </a:xfrm>
      </p:grpSpPr>
      <p:pic>
        <p:nvPicPr>
          <p:cNvPr id="168" name="image.pdf" descr="image.pdf"/>
          <p:cNvPicPr>
            <a:picLocks noChangeAspect="1"/>
          </p:cNvPicPr>
          <p:nvPr/>
        </p:nvPicPr>
        <p:blipFill>
          <a:blip r:embed="rId2"/>
          <a:stretch>
            <a:fillRect/>
          </a:stretch>
        </p:blipFill>
        <p:spPr>
          <a:xfrm>
            <a:off x="7586134" y="6032501"/>
            <a:ext cx="1407584" cy="469900"/>
          </a:xfrm>
          <a:prstGeom prst="rect">
            <a:avLst/>
          </a:prstGeom>
          <a:ln w="12700">
            <a:miter lim="400000"/>
          </a:ln>
        </p:spPr>
      </p:pic>
      <p:sp>
        <p:nvSpPr>
          <p:cNvPr id="169" name="Title Text"/>
          <p:cNvSpPr txBox="1">
            <a:spLocks noGrp="1"/>
          </p:cNvSpPr>
          <p:nvPr>
            <p:ph type="title"/>
          </p:nvPr>
        </p:nvSpPr>
        <p:spPr>
          <a:prstGeom prst="rect">
            <a:avLst/>
          </a:prstGeom>
        </p:spPr>
        <p:txBody>
          <a:bodyPr/>
          <a:lstStyle/>
          <a:p>
            <a:r>
              <a:t>Title Text</a:t>
            </a:r>
          </a:p>
        </p:txBody>
      </p:sp>
      <p:sp>
        <p:nvSpPr>
          <p:cNvPr id="17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1" name="Slide Number"/>
          <p:cNvSpPr txBox="1">
            <a:spLocks noGrp="1"/>
          </p:cNvSpPr>
          <p:nvPr>
            <p:ph type="sldNum" sz="quarter" idx="2"/>
          </p:nvPr>
        </p:nvSpPr>
        <p:spPr>
          <a:xfrm>
            <a:off x="27517" y="6660063"/>
            <a:ext cx="202939" cy="200055"/>
          </a:xfrm>
          <a:prstGeom prst="rect">
            <a:avLst/>
          </a:prstGeom>
        </p:spPr>
        <p:txBody>
          <a:bodyPr/>
          <a:lstStyle>
            <a:lvl1pPr>
              <a:defRPr>
                <a:solidFill>
                  <a:srgbClr val="F0C2BB"/>
                </a:solidFill>
              </a:defRPr>
            </a:lvl1pPr>
          </a:lstStyle>
          <a:p>
            <a:fld id="{FFE3128A-D6F5-3044-BE7B-FF6128B3307E}" type="slidenum">
              <a:rPr lang="en-US" smtClean="0"/>
              <a:t>‹#›</a:t>
            </a:fld>
            <a:endParaRPr lang="en-US"/>
          </a:p>
        </p:txBody>
      </p:sp>
    </p:spTree>
    <p:extLst>
      <p:ext uri="{BB962C8B-B14F-4D97-AF65-F5344CB8AC3E}">
        <p14:creationId xmlns:p14="http://schemas.microsoft.com/office/powerpoint/2010/main" val="376155008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14_Default">
    <p:spTree>
      <p:nvGrpSpPr>
        <p:cNvPr id="1" name=""/>
        <p:cNvGrpSpPr/>
        <p:nvPr/>
      </p:nvGrpSpPr>
      <p:grpSpPr>
        <a:xfrm>
          <a:off x="0" y="0"/>
          <a:ext cx="0" cy="0"/>
          <a:chOff x="0" y="0"/>
          <a:chExt cx="0" cy="0"/>
        </a:xfrm>
      </p:grpSpPr>
      <p:sp>
        <p:nvSpPr>
          <p:cNvPr id="178" name="Title Text"/>
          <p:cNvSpPr txBox="1">
            <a:spLocks noGrp="1"/>
          </p:cNvSpPr>
          <p:nvPr>
            <p:ph type="title"/>
          </p:nvPr>
        </p:nvSpPr>
        <p:spPr>
          <a:prstGeom prst="rect">
            <a:avLst/>
          </a:prstGeom>
        </p:spPr>
        <p:txBody>
          <a:bodyPr/>
          <a:lstStyle/>
          <a:p>
            <a:r>
              <a:t>Title Text</a:t>
            </a:r>
          </a:p>
        </p:txBody>
      </p:sp>
      <p:sp>
        <p:nvSpPr>
          <p:cNvPr id="17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lide Number"/>
          <p:cNvSpPr txBox="1">
            <a:spLocks noGrp="1"/>
          </p:cNvSpPr>
          <p:nvPr>
            <p:ph type="sldNum" sz="quarter" idx="2"/>
          </p:nvPr>
        </p:nvSpPr>
        <p:spPr>
          <a:xfrm>
            <a:off x="27517" y="6660063"/>
            <a:ext cx="202939" cy="200055"/>
          </a:xfrm>
          <a:prstGeom prst="rect">
            <a:avLst/>
          </a:prstGeom>
        </p:spPr>
        <p:txBody>
          <a:bodyPr/>
          <a:lstStyle>
            <a:lvl1pPr>
              <a:defRPr>
                <a:solidFill>
                  <a:srgbClr val="F0C2BB"/>
                </a:solidFill>
              </a:defRPr>
            </a:lvl1pPr>
          </a:lstStyle>
          <a:p>
            <a:fld id="{FFE3128A-D6F5-3044-BE7B-FF6128B3307E}" type="slidenum">
              <a:rPr lang="en-US" smtClean="0"/>
              <a:t>‹#›</a:t>
            </a:fld>
            <a:endParaRPr lang="en-US"/>
          </a:p>
        </p:txBody>
      </p:sp>
    </p:spTree>
    <p:extLst>
      <p:ext uri="{BB962C8B-B14F-4D97-AF65-F5344CB8AC3E}">
        <p14:creationId xmlns:p14="http://schemas.microsoft.com/office/powerpoint/2010/main" val="716700525"/>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15_Default">
    <p:spTree>
      <p:nvGrpSpPr>
        <p:cNvPr id="1" name=""/>
        <p:cNvGrpSpPr/>
        <p:nvPr/>
      </p:nvGrpSpPr>
      <p:grpSpPr>
        <a:xfrm>
          <a:off x="0" y="0"/>
          <a:ext cx="0" cy="0"/>
          <a:chOff x="0" y="0"/>
          <a:chExt cx="0" cy="0"/>
        </a:xfrm>
      </p:grpSpPr>
      <p:pic>
        <p:nvPicPr>
          <p:cNvPr id="187" name="image.jpeg" descr="image.jpeg"/>
          <p:cNvPicPr>
            <a:picLocks noChangeAspect="1"/>
          </p:cNvPicPr>
          <p:nvPr/>
        </p:nvPicPr>
        <p:blipFill>
          <a:blip r:embed="rId2"/>
          <a:srcRect b="16287"/>
          <a:stretch>
            <a:fillRect/>
          </a:stretch>
        </p:blipFill>
        <p:spPr>
          <a:xfrm>
            <a:off x="0" y="-2"/>
            <a:ext cx="9144000" cy="5740403"/>
          </a:xfrm>
          <a:prstGeom prst="rect">
            <a:avLst/>
          </a:prstGeom>
          <a:ln w="12700">
            <a:miter lim="400000"/>
          </a:ln>
        </p:spPr>
      </p:pic>
      <p:sp>
        <p:nvSpPr>
          <p:cNvPr id="188" name="Title Text"/>
          <p:cNvSpPr txBox="1">
            <a:spLocks noGrp="1"/>
          </p:cNvSpPr>
          <p:nvPr>
            <p:ph type="title"/>
          </p:nvPr>
        </p:nvSpPr>
        <p:spPr>
          <a:prstGeom prst="rect">
            <a:avLst/>
          </a:prstGeom>
        </p:spPr>
        <p:txBody>
          <a:bodyPr/>
          <a:lstStyle/>
          <a:p>
            <a:r>
              <a:t>Title Text</a:t>
            </a:r>
          </a:p>
        </p:txBody>
      </p:sp>
      <p:sp>
        <p:nvSpPr>
          <p:cNvPr id="18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0" name="Slide Number"/>
          <p:cNvSpPr txBox="1">
            <a:spLocks noGrp="1"/>
          </p:cNvSpPr>
          <p:nvPr>
            <p:ph type="sldNum" sz="quarter" idx="2"/>
          </p:nvPr>
        </p:nvSpPr>
        <p:spPr>
          <a:xfrm>
            <a:off x="27517" y="6660063"/>
            <a:ext cx="202939" cy="200055"/>
          </a:xfrm>
          <a:prstGeom prst="rect">
            <a:avLst/>
          </a:prstGeom>
        </p:spPr>
        <p:txBody>
          <a:bodyPr/>
          <a:lstStyle>
            <a:lvl1pPr>
              <a:defRPr>
                <a:solidFill>
                  <a:srgbClr val="F0C2BB"/>
                </a:solidFill>
              </a:defRPr>
            </a:lvl1pPr>
          </a:lstStyle>
          <a:p>
            <a:fld id="{FFE3128A-D6F5-3044-BE7B-FF6128B3307E}" type="slidenum">
              <a:rPr lang="en-US" smtClean="0"/>
              <a:t>‹#›</a:t>
            </a:fld>
            <a:endParaRPr lang="en-US"/>
          </a:p>
        </p:txBody>
      </p:sp>
    </p:spTree>
    <p:extLst>
      <p:ext uri="{BB962C8B-B14F-4D97-AF65-F5344CB8AC3E}">
        <p14:creationId xmlns:p14="http://schemas.microsoft.com/office/powerpoint/2010/main" val="49524966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16_Default">
    <p:bg>
      <p:bgPr>
        <a:solidFill>
          <a:srgbClr val="000000"/>
        </a:solidFill>
        <a:effectLst/>
      </p:bgPr>
    </p:bg>
    <p:spTree>
      <p:nvGrpSpPr>
        <p:cNvPr id="1" name=""/>
        <p:cNvGrpSpPr/>
        <p:nvPr/>
      </p:nvGrpSpPr>
      <p:grpSpPr>
        <a:xfrm>
          <a:off x="0" y="0"/>
          <a:ext cx="0" cy="0"/>
          <a:chOff x="0" y="0"/>
          <a:chExt cx="0" cy="0"/>
        </a:xfrm>
      </p:grpSpPr>
      <p:sp>
        <p:nvSpPr>
          <p:cNvPr id="197" name="Title Text"/>
          <p:cNvSpPr txBox="1">
            <a:spLocks noGrp="1"/>
          </p:cNvSpPr>
          <p:nvPr>
            <p:ph type="title"/>
          </p:nvPr>
        </p:nvSpPr>
        <p:spPr>
          <a:prstGeom prst="rect">
            <a:avLst/>
          </a:prstGeom>
        </p:spPr>
        <p:txBody>
          <a:bodyPr/>
          <a:lstStyle/>
          <a:p>
            <a:r>
              <a:t>Title Text</a:t>
            </a:r>
          </a:p>
        </p:txBody>
      </p:sp>
      <p:sp>
        <p:nvSpPr>
          <p:cNvPr id="19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9" name="Slide Number"/>
          <p:cNvSpPr txBox="1">
            <a:spLocks noGrp="1"/>
          </p:cNvSpPr>
          <p:nvPr>
            <p:ph type="sldNum" sz="quarter" idx="2"/>
          </p:nvPr>
        </p:nvSpPr>
        <p:spPr>
          <a:xfrm>
            <a:off x="6553201" y="6156297"/>
            <a:ext cx="202939" cy="200055"/>
          </a:xfrm>
          <a:prstGeom prst="rect">
            <a:avLst/>
          </a:prstGeom>
        </p:spPr>
        <p:txBody>
          <a:bodyPr/>
          <a:lstStyle/>
          <a:p>
            <a:fld id="{FFE3128A-D6F5-3044-BE7B-FF6128B3307E}" type="slidenum">
              <a:rPr lang="en-US" smtClean="0"/>
              <a:t>‹#›</a:t>
            </a:fld>
            <a:endParaRPr lang="en-US"/>
          </a:p>
        </p:txBody>
      </p:sp>
    </p:spTree>
    <p:extLst>
      <p:ext uri="{BB962C8B-B14F-4D97-AF65-F5344CB8AC3E}">
        <p14:creationId xmlns:p14="http://schemas.microsoft.com/office/powerpoint/2010/main" val="73117536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234B57-6F5C-6A45-8CC6-5CBA0D9D2001}"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27517" y="6689696"/>
            <a:ext cx="202939" cy="200055"/>
          </a:xfrm>
        </p:spPr>
        <p:txBody>
          <a:bodyPr/>
          <a:lstStyle/>
          <a:p>
            <a:fld id="{FFE3128A-D6F5-3044-BE7B-FF6128B3307E}" type="slidenum">
              <a:rPr lang="en-US" smtClean="0"/>
              <a:t>‹#›</a:t>
            </a:fld>
            <a:endParaRPr lang="en-US"/>
          </a:p>
        </p:txBody>
      </p:sp>
    </p:spTree>
    <p:extLst>
      <p:ext uri="{BB962C8B-B14F-4D97-AF65-F5344CB8AC3E}">
        <p14:creationId xmlns:p14="http://schemas.microsoft.com/office/powerpoint/2010/main" val="28329421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B4ACA-7C1A-5D48-9821-10ACAAD6010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8841A63-9D57-EC48-83F1-0A86C7AF277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939B8C9-BBD5-6D4C-B3F1-F2E4E153BAB3}"/>
              </a:ext>
            </a:extLst>
          </p:cNvPr>
          <p:cNvSpPr>
            <a:spLocks noGrp="1"/>
          </p:cNvSpPr>
          <p:nvPr>
            <p:ph type="dt" sz="half" idx="10"/>
          </p:nvPr>
        </p:nvSpPr>
        <p:spPr/>
        <p:txBody>
          <a:bodyPr/>
          <a:lstStyle/>
          <a:p>
            <a:fld id="{0C234B57-6F5C-6A45-8CC6-5CBA0D9D2001}" type="datetimeFigureOut">
              <a:rPr lang="en-US" smtClean="0"/>
              <a:t>11/4/2021</a:t>
            </a:fld>
            <a:endParaRPr lang="en-US"/>
          </a:p>
        </p:txBody>
      </p:sp>
      <p:sp>
        <p:nvSpPr>
          <p:cNvPr id="5" name="Footer Placeholder 4">
            <a:extLst>
              <a:ext uri="{FF2B5EF4-FFF2-40B4-BE49-F238E27FC236}">
                <a16:creationId xmlns:a16="http://schemas.microsoft.com/office/drawing/2014/main" id="{C1E0799D-B6C1-D54F-B545-3DABCE761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146DE-8FA8-8C46-9440-D7A6800D6D38}"/>
              </a:ext>
            </a:extLst>
          </p:cNvPr>
          <p:cNvSpPr>
            <a:spLocks noGrp="1"/>
          </p:cNvSpPr>
          <p:nvPr>
            <p:ph type="sldNum" sz="quarter" idx="12"/>
          </p:nvPr>
        </p:nvSpPr>
        <p:spPr/>
        <p:txBody>
          <a:bodyPr/>
          <a:lstStyle/>
          <a:p>
            <a:fld id="{FFE3128A-D6F5-3044-BE7B-FF6128B3307E}" type="slidenum">
              <a:rPr lang="en-US" smtClean="0"/>
              <a:t>‹#›</a:t>
            </a:fld>
            <a:endParaRPr lang="en-US"/>
          </a:p>
        </p:txBody>
      </p:sp>
    </p:spTree>
    <p:extLst>
      <p:ext uri="{BB962C8B-B14F-4D97-AF65-F5344CB8AC3E}">
        <p14:creationId xmlns:p14="http://schemas.microsoft.com/office/powerpoint/2010/main" val="356198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247C20-BCFD-429C-B067-29BD4D23FD9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3D5D24-58C7-4290-8CA6-B401B30A491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080FE9-5834-4D99-A97C-0285798C7FA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6A418-D92C-48F6-81BA-144162084422}"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EBF06BC5-FDD8-4FE7-883B-6F85FF4D547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image" Target="../media/image2.jpeg"/><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A8BF006-A872-4FBD-BC7A-CF0DF1F168E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457200" eaLnBrk="1" fontAlgn="auto" hangingPunct="1">
              <a:spcBef>
                <a:spcPts val="0"/>
              </a:spcBef>
              <a:spcAft>
                <a:spcPts val="0"/>
              </a:spcAft>
            </a:pPr>
            <a:fld id="{054DE0D0-AF20-224B-904C-B324BE36D93E}" type="datetime1">
              <a:rPr lang="en-US" smtClean="0">
                <a:solidFill>
                  <a:prstClr val="black">
                    <a:lumMod val="65000"/>
                    <a:lumOff val="35000"/>
                  </a:prstClr>
                </a:solidFill>
                <a:latin typeface="Century Gothic"/>
              </a:rPr>
              <a:pPr defTabSz="457200" eaLnBrk="1" fontAlgn="auto" hangingPunct="1">
                <a:spcBef>
                  <a:spcPts val="0"/>
                </a:spcBef>
                <a:spcAft>
                  <a:spcPts val="0"/>
                </a:spcAft>
              </a:pPr>
              <a:t>11/3/2021</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457200" eaLnBrk="1" fontAlgn="auto" hangingPunct="1">
              <a:spcBef>
                <a:spcPts val="0"/>
              </a:spcBef>
              <a:spcAft>
                <a:spcPts val="0"/>
              </a:spcAft>
            </a:pPr>
            <a:r>
              <a:rPr lang="en-US">
                <a:solidFill>
                  <a:prstClr val="black">
                    <a:lumMod val="65000"/>
                    <a:lumOff val="35000"/>
                  </a:prstClr>
                </a:solidFill>
                <a:latin typeface="Century Gothic"/>
              </a:rPr>
              <a:t>Mitsven</a:t>
            </a: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457200" eaLnBrk="1" fontAlgn="auto" hangingPunct="1">
              <a:spcBef>
                <a:spcPts val="0"/>
              </a:spcBef>
              <a:spcAft>
                <a:spcPts val="0"/>
              </a:spcAft>
            </a:pPr>
            <a:fld id="{C9524BA0-45A8-4E46-80C2-09B5C7F94D1A}" type="slidenum">
              <a:rPr lang="en-US" smtClean="0">
                <a:solidFill>
                  <a:prstClr val="black">
                    <a:lumMod val="65000"/>
                    <a:lumOff val="35000"/>
                  </a:prstClr>
                </a:solidFill>
                <a:latin typeface="Century Gothic"/>
              </a:rPr>
              <a:pPr defTabSz="457200" eaLnBrk="1" fontAlgn="auto" hangingPunct="1">
                <a:spcBef>
                  <a:spcPts val="0"/>
                </a:spcBef>
                <a:spcAft>
                  <a:spcPts val="0"/>
                </a:spcAft>
              </a:pPr>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a:solidFill>
                <a:prstClr val="white"/>
              </a:solidFill>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a:solidFill>
                <a:prstClr val="white"/>
              </a:solidFill>
            </a:endParaRPr>
          </a:p>
        </p:txBody>
      </p:sp>
    </p:spTree>
    <p:extLst>
      <p:ext uri="{BB962C8B-B14F-4D97-AF65-F5344CB8AC3E}">
        <p14:creationId xmlns:p14="http://schemas.microsoft.com/office/powerpoint/2010/main" val="771101958"/>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 id="2147484028" r:id="rId14"/>
    <p:sldLayoutId id="2147484029" r:id="rId15"/>
  </p:sldLayoutIdLst>
  <p:hf hdr="0" ftr="0" dt="0"/>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jpeg" descr="image.jpeg"/>
          <p:cNvPicPr>
            <a:picLocks noChangeAspect="1"/>
          </p:cNvPicPr>
          <p:nvPr/>
        </p:nvPicPr>
        <p:blipFill>
          <a:blip r:embed="rId21"/>
          <a:stretch>
            <a:fillRect/>
          </a:stretch>
        </p:blipFill>
        <p:spPr>
          <a:xfrm>
            <a:off x="0" y="0"/>
            <a:ext cx="9144000" cy="6858000"/>
          </a:xfrm>
          <a:prstGeom prst="rect">
            <a:avLst/>
          </a:prstGeom>
          <a:ln w="12700">
            <a:miter lim="400000"/>
          </a:ln>
        </p:spPr>
      </p:pic>
      <p:sp>
        <p:nvSpPr>
          <p:cNvPr id="3" name="Title Text"/>
          <p:cNvSpPr txBox="1">
            <a:spLocks noGrp="1"/>
          </p:cNvSpPr>
          <p:nvPr>
            <p:ph type="title"/>
          </p:nvPr>
        </p:nvSpPr>
        <p:spPr>
          <a:xfrm>
            <a:off x="848784" y="438150"/>
            <a:ext cx="7660217" cy="7958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4" name="Body Level One…"/>
          <p:cNvSpPr txBox="1">
            <a:spLocks noGrp="1"/>
          </p:cNvSpPr>
          <p:nvPr>
            <p:ph type="body" idx="1"/>
          </p:nvPr>
        </p:nvSpPr>
        <p:spPr>
          <a:xfrm>
            <a:off x="848784" y="1337734"/>
            <a:ext cx="7660217" cy="41338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27517" y="6689696"/>
            <a:ext cx="202939" cy="200055"/>
          </a:xfrm>
          <a:prstGeom prst="rect">
            <a:avLst/>
          </a:prstGeom>
          <a:ln w="12700">
            <a:miter lim="400000"/>
          </a:ln>
        </p:spPr>
        <p:txBody>
          <a:bodyPr wrap="none" lIns="45719" rIns="45719" anchor="b">
            <a:spAutoFit/>
          </a:bodyPr>
          <a:lstStyle>
            <a:lvl1pPr defTabSz="684195">
              <a:defRPr sz="700">
                <a:solidFill>
                  <a:srgbClr val="EFC7AB"/>
                </a:solidFill>
              </a:defRPr>
            </a:lvl1pPr>
          </a:lstStyle>
          <a:p>
            <a:fld id="{FFE3128A-D6F5-3044-BE7B-FF6128B3307E}" type="slidenum">
              <a:rPr lang="en-US" smtClean="0"/>
              <a:t>‹#›</a:t>
            </a:fld>
            <a:endParaRPr lang="en-US"/>
          </a:p>
        </p:txBody>
      </p:sp>
    </p:spTree>
    <p:extLst>
      <p:ext uri="{BB962C8B-B14F-4D97-AF65-F5344CB8AC3E}">
        <p14:creationId xmlns:p14="http://schemas.microsoft.com/office/powerpoint/2010/main" val="596755596"/>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 id="2147484043" r:id="rId13"/>
    <p:sldLayoutId id="2147484044" r:id="rId14"/>
    <p:sldLayoutId id="2147484045" r:id="rId15"/>
    <p:sldLayoutId id="2147484046" r:id="rId16"/>
    <p:sldLayoutId id="2147484047" r:id="rId17"/>
    <p:sldLayoutId id="2147484048" r:id="rId18"/>
    <p:sldLayoutId id="2147484049" r:id="rId19"/>
  </p:sldLayoutIdLst>
  <p:transition spd="med"/>
  <p:txStyles>
    <p:titleStyle>
      <a:lvl1pPr marL="0" marR="0" indent="0" algn="l" defTabSz="914378" rtl="0" latinLnBrk="0">
        <a:lnSpc>
          <a:spcPct val="85000"/>
        </a:lnSpc>
        <a:spcBef>
          <a:spcPts val="0"/>
        </a:spcBef>
        <a:spcAft>
          <a:spcPts val="0"/>
        </a:spcAft>
        <a:buClrTx/>
        <a:buSzTx/>
        <a:buFontTx/>
        <a:buNone/>
        <a:tabLst/>
        <a:defRPr sz="2600" b="1" i="0" u="none" strike="noStrike" cap="none" spc="0" baseline="0">
          <a:solidFill>
            <a:srgbClr val="4C1911"/>
          </a:solidFill>
          <a:uFillTx/>
          <a:latin typeface="+mn-lt"/>
          <a:ea typeface="+mn-ea"/>
          <a:cs typeface="+mn-cs"/>
          <a:sym typeface="Arial"/>
        </a:defRPr>
      </a:lvl1pPr>
      <a:lvl2pPr marL="0" marR="0" indent="0" algn="l" defTabSz="914378" rtl="0" latinLnBrk="0">
        <a:lnSpc>
          <a:spcPct val="85000"/>
        </a:lnSpc>
        <a:spcBef>
          <a:spcPts val="0"/>
        </a:spcBef>
        <a:spcAft>
          <a:spcPts val="0"/>
        </a:spcAft>
        <a:buClrTx/>
        <a:buSzTx/>
        <a:buFontTx/>
        <a:buNone/>
        <a:tabLst/>
        <a:defRPr sz="2600" b="1" i="0" u="none" strike="noStrike" cap="none" spc="0" baseline="0">
          <a:solidFill>
            <a:srgbClr val="4C1911"/>
          </a:solidFill>
          <a:uFillTx/>
          <a:latin typeface="+mn-lt"/>
          <a:ea typeface="+mn-ea"/>
          <a:cs typeface="+mn-cs"/>
          <a:sym typeface="Arial"/>
        </a:defRPr>
      </a:lvl2pPr>
      <a:lvl3pPr marL="0" marR="0" indent="0" algn="l" defTabSz="914378" rtl="0" latinLnBrk="0">
        <a:lnSpc>
          <a:spcPct val="85000"/>
        </a:lnSpc>
        <a:spcBef>
          <a:spcPts val="0"/>
        </a:spcBef>
        <a:spcAft>
          <a:spcPts val="0"/>
        </a:spcAft>
        <a:buClrTx/>
        <a:buSzTx/>
        <a:buFontTx/>
        <a:buNone/>
        <a:tabLst/>
        <a:defRPr sz="2600" b="1" i="0" u="none" strike="noStrike" cap="none" spc="0" baseline="0">
          <a:solidFill>
            <a:srgbClr val="4C1911"/>
          </a:solidFill>
          <a:uFillTx/>
          <a:latin typeface="+mn-lt"/>
          <a:ea typeface="+mn-ea"/>
          <a:cs typeface="+mn-cs"/>
          <a:sym typeface="Arial"/>
        </a:defRPr>
      </a:lvl3pPr>
      <a:lvl4pPr marL="0" marR="0" indent="0" algn="l" defTabSz="914378" rtl="0" latinLnBrk="0">
        <a:lnSpc>
          <a:spcPct val="85000"/>
        </a:lnSpc>
        <a:spcBef>
          <a:spcPts val="0"/>
        </a:spcBef>
        <a:spcAft>
          <a:spcPts val="0"/>
        </a:spcAft>
        <a:buClrTx/>
        <a:buSzTx/>
        <a:buFontTx/>
        <a:buNone/>
        <a:tabLst/>
        <a:defRPr sz="2600" b="1" i="0" u="none" strike="noStrike" cap="none" spc="0" baseline="0">
          <a:solidFill>
            <a:srgbClr val="4C1911"/>
          </a:solidFill>
          <a:uFillTx/>
          <a:latin typeface="+mn-lt"/>
          <a:ea typeface="+mn-ea"/>
          <a:cs typeface="+mn-cs"/>
          <a:sym typeface="Arial"/>
        </a:defRPr>
      </a:lvl4pPr>
      <a:lvl5pPr marL="0" marR="0" indent="0" algn="l" defTabSz="914378" rtl="0" latinLnBrk="0">
        <a:lnSpc>
          <a:spcPct val="85000"/>
        </a:lnSpc>
        <a:spcBef>
          <a:spcPts val="0"/>
        </a:spcBef>
        <a:spcAft>
          <a:spcPts val="0"/>
        </a:spcAft>
        <a:buClrTx/>
        <a:buSzTx/>
        <a:buFontTx/>
        <a:buNone/>
        <a:tabLst/>
        <a:defRPr sz="2600" b="1" i="0" u="none" strike="noStrike" cap="none" spc="0" baseline="0">
          <a:solidFill>
            <a:srgbClr val="4C1911"/>
          </a:solidFill>
          <a:uFillTx/>
          <a:latin typeface="+mn-lt"/>
          <a:ea typeface="+mn-ea"/>
          <a:cs typeface="+mn-cs"/>
          <a:sym typeface="Arial"/>
        </a:defRPr>
      </a:lvl5pPr>
      <a:lvl6pPr marL="0" marR="0" indent="457189" algn="l" defTabSz="914378" rtl="0" latinLnBrk="0">
        <a:lnSpc>
          <a:spcPct val="85000"/>
        </a:lnSpc>
        <a:spcBef>
          <a:spcPts val="0"/>
        </a:spcBef>
        <a:spcAft>
          <a:spcPts val="0"/>
        </a:spcAft>
        <a:buClrTx/>
        <a:buSzTx/>
        <a:buFontTx/>
        <a:buNone/>
        <a:tabLst/>
        <a:defRPr sz="2600" b="1" i="0" u="none" strike="noStrike" cap="none" spc="0" baseline="0">
          <a:solidFill>
            <a:srgbClr val="4C1911"/>
          </a:solidFill>
          <a:uFillTx/>
          <a:latin typeface="+mn-lt"/>
          <a:ea typeface="+mn-ea"/>
          <a:cs typeface="+mn-cs"/>
          <a:sym typeface="Arial"/>
        </a:defRPr>
      </a:lvl6pPr>
      <a:lvl7pPr marL="0" marR="0" indent="914378" algn="l" defTabSz="914378" rtl="0" latinLnBrk="0">
        <a:lnSpc>
          <a:spcPct val="85000"/>
        </a:lnSpc>
        <a:spcBef>
          <a:spcPts val="0"/>
        </a:spcBef>
        <a:spcAft>
          <a:spcPts val="0"/>
        </a:spcAft>
        <a:buClrTx/>
        <a:buSzTx/>
        <a:buFontTx/>
        <a:buNone/>
        <a:tabLst/>
        <a:defRPr sz="2600" b="1" i="0" u="none" strike="noStrike" cap="none" spc="0" baseline="0">
          <a:solidFill>
            <a:srgbClr val="4C1911"/>
          </a:solidFill>
          <a:uFillTx/>
          <a:latin typeface="+mn-lt"/>
          <a:ea typeface="+mn-ea"/>
          <a:cs typeface="+mn-cs"/>
          <a:sym typeface="Arial"/>
        </a:defRPr>
      </a:lvl7pPr>
      <a:lvl8pPr marL="0" marR="0" indent="1371566" algn="l" defTabSz="914378" rtl="0" latinLnBrk="0">
        <a:lnSpc>
          <a:spcPct val="85000"/>
        </a:lnSpc>
        <a:spcBef>
          <a:spcPts val="0"/>
        </a:spcBef>
        <a:spcAft>
          <a:spcPts val="0"/>
        </a:spcAft>
        <a:buClrTx/>
        <a:buSzTx/>
        <a:buFontTx/>
        <a:buNone/>
        <a:tabLst/>
        <a:defRPr sz="2600" b="1" i="0" u="none" strike="noStrike" cap="none" spc="0" baseline="0">
          <a:solidFill>
            <a:srgbClr val="4C1911"/>
          </a:solidFill>
          <a:uFillTx/>
          <a:latin typeface="+mn-lt"/>
          <a:ea typeface="+mn-ea"/>
          <a:cs typeface="+mn-cs"/>
          <a:sym typeface="Arial"/>
        </a:defRPr>
      </a:lvl8pPr>
      <a:lvl9pPr marL="0" marR="0" indent="1828754" algn="l" defTabSz="914378" rtl="0" latinLnBrk="0">
        <a:lnSpc>
          <a:spcPct val="85000"/>
        </a:lnSpc>
        <a:spcBef>
          <a:spcPts val="0"/>
        </a:spcBef>
        <a:spcAft>
          <a:spcPts val="0"/>
        </a:spcAft>
        <a:buClrTx/>
        <a:buSzTx/>
        <a:buFontTx/>
        <a:buNone/>
        <a:tabLst/>
        <a:defRPr sz="2600" b="1" i="0" u="none" strike="noStrike" cap="none" spc="0" baseline="0">
          <a:solidFill>
            <a:srgbClr val="4C1911"/>
          </a:solidFill>
          <a:uFillTx/>
          <a:latin typeface="+mn-lt"/>
          <a:ea typeface="+mn-ea"/>
          <a:cs typeface="+mn-cs"/>
          <a:sym typeface="Arial"/>
        </a:defRPr>
      </a:lvl9pPr>
    </p:titleStyle>
    <p:bodyStyle>
      <a:lvl1pPr marL="217481" marR="0" indent="-217481" algn="l" defTabSz="914378" rtl="0" latinLnBrk="0">
        <a:lnSpc>
          <a:spcPct val="85000"/>
        </a:lnSpc>
        <a:spcBef>
          <a:spcPts val="900"/>
        </a:spcBef>
        <a:spcAft>
          <a:spcPts val="0"/>
        </a:spcAft>
        <a:buClr>
          <a:srgbClr val="B2B2B2"/>
        </a:buClr>
        <a:buSzPct val="100000"/>
        <a:buFontTx/>
        <a:buChar char="▪"/>
        <a:tabLst/>
        <a:defRPr sz="2200" b="0" i="0" u="none" strike="noStrike" cap="none" spc="0" baseline="0">
          <a:solidFill>
            <a:srgbClr val="3F3F3F"/>
          </a:solidFill>
          <a:uFillTx/>
          <a:latin typeface="+mn-lt"/>
          <a:ea typeface="+mn-ea"/>
          <a:cs typeface="+mn-cs"/>
          <a:sym typeface="Arial"/>
        </a:defRPr>
      </a:lvl1pPr>
      <a:lvl2pPr marL="576883" marR="0" indent="-233991" algn="l" defTabSz="914378" rtl="0" latinLnBrk="0">
        <a:lnSpc>
          <a:spcPct val="85000"/>
        </a:lnSpc>
        <a:spcBef>
          <a:spcPts val="900"/>
        </a:spcBef>
        <a:spcAft>
          <a:spcPts val="0"/>
        </a:spcAft>
        <a:buClr>
          <a:srgbClr val="B2B2B2"/>
        </a:buClr>
        <a:buSzPct val="100000"/>
        <a:buFontTx/>
        <a:buChar char="▪"/>
        <a:tabLst/>
        <a:defRPr sz="2200" b="0" i="0" u="none" strike="noStrike" cap="none" spc="0" baseline="0">
          <a:solidFill>
            <a:srgbClr val="3F3F3F"/>
          </a:solidFill>
          <a:uFillTx/>
          <a:latin typeface="+mn-lt"/>
          <a:ea typeface="+mn-ea"/>
          <a:cs typeface="+mn-cs"/>
          <a:sym typeface="Arial"/>
        </a:defRPr>
      </a:lvl2pPr>
      <a:lvl3pPr marL="893387" marR="0" indent="-207604" algn="l" defTabSz="914378" rtl="0" latinLnBrk="0">
        <a:lnSpc>
          <a:spcPct val="85000"/>
        </a:lnSpc>
        <a:spcBef>
          <a:spcPts val="900"/>
        </a:spcBef>
        <a:spcAft>
          <a:spcPts val="0"/>
        </a:spcAft>
        <a:buClr>
          <a:srgbClr val="B2B2B2"/>
        </a:buClr>
        <a:buSzPct val="100000"/>
        <a:buFontTx/>
        <a:buChar char="▪"/>
        <a:tabLst/>
        <a:defRPr sz="2200" b="0" i="0" u="none" strike="noStrike" cap="none" spc="0" baseline="0">
          <a:solidFill>
            <a:srgbClr val="3F3F3F"/>
          </a:solidFill>
          <a:uFillTx/>
          <a:latin typeface="+mn-lt"/>
          <a:ea typeface="+mn-ea"/>
          <a:cs typeface="+mn-cs"/>
          <a:sym typeface="Arial"/>
        </a:defRPr>
      </a:lvl3pPr>
      <a:lvl4pPr marL="1236278" marR="0" indent="-207604" algn="l" defTabSz="914378" rtl="0" latinLnBrk="0">
        <a:lnSpc>
          <a:spcPct val="85000"/>
        </a:lnSpc>
        <a:spcBef>
          <a:spcPts val="900"/>
        </a:spcBef>
        <a:spcAft>
          <a:spcPts val="0"/>
        </a:spcAft>
        <a:buClr>
          <a:srgbClr val="B2B2B2"/>
        </a:buClr>
        <a:buSzPct val="100000"/>
        <a:buFontTx/>
        <a:buChar char="▪"/>
        <a:tabLst/>
        <a:defRPr sz="2200" b="0" i="0" u="none" strike="noStrike" cap="none" spc="0" baseline="0">
          <a:solidFill>
            <a:srgbClr val="3F3F3F"/>
          </a:solidFill>
          <a:uFillTx/>
          <a:latin typeface="+mn-lt"/>
          <a:ea typeface="+mn-ea"/>
          <a:cs typeface="+mn-cs"/>
          <a:sym typeface="Arial"/>
        </a:defRPr>
      </a:lvl4pPr>
      <a:lvl5pPr marL="1579169" marR="0" indent="-207604" algn="l" defTabSz="914378" rtl="0" latinLnBrk="0">
        <a:lnSpc>
          <a:spcPct val="85000"/>
        </a:lnSpc>
        <a:spcBef>
          <a:spcPts val="900"/>
        </a:spcBef>
        <a:spcAft>
          <a:spcPts val="0"/>
        </a:spcAft>
        <a:buClr>
          <a:srgbClr val="B2B2B2"/>
        </a:buClr>
        <a:buSzPct val="100000"/>
        <a:buFontTx/>
        <a:buChar char="▪"/>
        <a:tabLst/>
        <a:defRPr sz="2200" b="0" i="0" u="none" strike="noStrike" cap="none" spc="0" baseline="0">
          <a:solidFill>
            <a:srgbClr val="3F3F3F"/>
          </a:solidFill>
          <a:uFillTx/>
          <a:latin typeface="+mn-lt"/>
          <a:ea typeface="+mn-ea"/>
          <a:cs typeface="+mn-cs"/>
          <a:sym typeface="Arial"/>
        </a:defRPr>
      </a:lvl5pPr>
      <a:lvl6pPr marL="2036358" marR="0" indent="-207604" algn="l" defTabSz="914378" rtl="0" latinLnBrk="0">
        <a:lnSpc>
          <a:spcPct val="85000"/>
        </a:lnSpc>
        <a:spcBef>
          <a:spcPts val="900"/>
        </a:spcBef>
        <a:spcAft>
          <a:spcPts val="0"/>
        </a:spcAft>
        <a:buClr>
          <a:srgbClr val="B2B2B2"/>
        </a:buClr>
        <a:buSzPct val="100000"/>
        <a:buFont typeface="Wingdings"/>
        <a:buChar char=""/>
        <a:tabLst/>
        <a:defRPr sz="2200" b="0" i="0" u="none" strike="noStrike" cap="none" spc="0" baseline="0">
          <a:solidFill>
            <a:srgbClr val="3F3F3F"/>
          </a:solidFill>
          <a:uFillTx/>
          <a:latin typeface="+mn-lt"/>
          <a:ea typeface="+mn-ea"/>
          <a:cs typeface="+mn-cs"/>
          <a:sym typeface="Arial"/>
        </a:defRPr>
      </a:lvl6pPr>
      <a:lvl7pPr marL="2493547" marR="0" indent="-207604" algn="l" defTabSz="914378" rtl="0" latinLnBrk="0">
        <a:lnSpc>
          <a:spcPct val="85000"/>
        </a:lnSpc>
        <a:spcBef>
          <a:spcPts val="900"/>
        </a:spcBef>
        <a:spcAft>
          <a:spcPts val="0"/>
        </a:spcAft>
        <a:buClr>
          <a:srgbClr val="B2B2B2"/>
        </a:buClr>
        <a:buSzPct val="100000"/>
        <a:buFont typeface="Wingdings"/>
        <a:buChar char=""/>
        <a:tabLst/>
        <a:defRPr sz="2200" b="0" i="0" u="none" strike="noStrike" cap="none" spc="0" baseline="0">
          <a:solidFill>
            <a:srgbClr val="3F3F3F"/>
          </a:solidFill>
          <a:uFillTx/>
          <a:latin typeface="+mn-lt"/>
          <a:ea typeface="+mn-ea"/>
          <a:cs typeface="+mn-cs"/>
          <a:sym typeface="Arial"/>
        </a:defRPr>
      </a:lvl7pPr>
      <a:lvl8pPr marL="2950736" marR="0" indent="-207604" algn="l" defTabSz="914378" rtl="0" latinLnBrk="0">
        <a:lnSpc>
          <a:spcPct val="85000"/>
        </a:lnSpc>
        <a:spcBef>
          <a:spcPts val="900"/>
        </a:spcBef>
        <a:spcAft>
          <a:spcPts val="0"/>
        </a:spcAft>
        <a:buClr>
          <a:srgbClr val="B2B2B2"/>
        </a:buClr>
        <a:buSzPct val="100000"/>
        <a:buFont typeface="Wingdings"/>
        <a:buChar char=""/>
        <a:tabLst/>
        <a:defRPr sz="2200" b="0" i="0" u="none" strike="noStrike" cap="none" spc="0" baseline="0">
          <a:solidFill>
            <a:srgbClr val="3F3F3F"/>
          </a:solidFill>
          <a:uFillTx/>
          <a:latin typeface="+mn-lt"/>
          <a:ea typeface="+mn-ea"/>
          <a:cs typeface="+mn-cs"/>
          <a:sym typeface="Arial"/>
        </a:defRPr>
      </a:lvl8pPr>
      <a:lvl9pPr marL="3407924" marR="0" indent="-207604" algn="l" defTabSz="914378" rtl="0" latinLnBrk="0">
        <a:lnSpc>
          <a:spcPct val="85000"/>
        </a:lnSpc>
        <a:spcBef>
          <a:spcPts val="900"/>
        </a:spcBef>
        <a:spcAft>
          <a:spcPts val="0"/>
        </a:spcAft>
        <a:buClr>
          <a:srgbClr val="B2B2B2"/>
        </a:buClr>
        <a:buSzPct val="100000"/>
        <a:buFont typeface="Wingdings"/>
        <a:buChar char=""/>
        <a:tabLst/>
        <a:defRPr sz="2200" b="0" i="0" u="none" strike="noStrike" cap="none" spc="0" baseline="0">
          <a:solidFill>
            <a:srgbClr val="3F3F3F"/>
          </a:solidFill>
          <a:uFillTx/>
          <a:latin typeface="+mn-lt"/>
          <a:ea typeface="+mn-ea"/>
          <a:cs typeface="+mn-cs"/>
          <a:sym typeface="Arial"/>
        </a:defRPr>
      </a:lvl9pPr>
    </p:bodyStyle>
    <p:otherStyle>
      <a:lvl1pPr marL="0" marR="0" indent="0" algn="l" defTabSz="68419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1pPr>
      <a:lvl2pPr marL="0" marR="0" indent="457189" algn="l" defTabSz="68419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2pPr>
      <a:lvl3pPr marL="0" marR="0" indent="914378" algn="l" defTabSz="68419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3pPr>
      <a:lvl4pPr marL="0" marR="0" indent="1371566" algn="l" defTabSz="68419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4pPr>
      <a:lvl5pPr marL="0" marR="0" indent="1828754" algn="l" defTabSz="68419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5pPr>
      <a:lvl6pPr marL="0" marR="0" indent="0" algn="l" defTabSz="68419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6pPr>
      <a:lvl7pPr marL="0" marR="0" indent="0" algn="l" defTabSz="68419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7pPr>
      <a:lvl8pPr marL="0" marR="0" indent="0" algn="l" defTabSz="68419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8pPr>
      <a:lvl9pPr marL="0" marR="0" indent="0" algn="l" defTabSz="68419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32bkyszGg_c" TargetMode="External"/><Relationship Id="rId2" Type="http://schemas.openxmlformats.org/officeDocument/2006/relationships/hyperlink" Target="https://www.youtube.com/watch?v=Gew1UXw2TGQ" TargetMode="External"/><Relationship Id="rId1" Type="http://schemas.openxmlformats.org/officeDocument/2006/relationships/slideLayout" Target="../slideLayouts/slideLayout2.xml"/><Relationship Id="rId4" Type="http://schemas.openxmlformats.org/officeDocument/2006/relationships/hyperlink" Target="https://www.youtube.com/watch?v=ZtJ7my7RCnk"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pdOwvZwiYwk&amp;NR=1" TargetMode="External"/><Relationship Id="rId2" Type="http://schemas.openxmlformats.org/officeDocument/2006/relationships/hyperlink" Target="https://www.youtube.com/watch?v=Pl3_4D6c8Io" TargetMode="External"/><Relationship Id="rId1" Type="http://schemas.openxmlformats.org/officeDocument/2006/relationships/slideLayout" Target="../slideLayouts/slideLayout2.xml"/><Relationship Id="rId4" Type="http://schemas.openxmlformats.org/officeDocument/2006/relationships/hyperlink" Target="http://www.youtube.com/watch?v=JE9eq3mZhg0&amp;feature=related"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video" Target="file:///C:\Users\dmessinger\Box%20Sync\current_talks\114220-114315.copy2.avi" TargetMode="External"/><Relationship Id="rId7" Type="http://schemas.openxmlformats.org/officeDocument/2006/relationships/image" Target="../media/image43.png"/><Relationship Id="rId12" Type="http://schemas.openxmlformats.org/officeDocument/2006/relationships/image" Target="../media/image48.jpeg"/><Relationship Id="rId2" Type="http://schemas.microsoft.com/office/2007/relationships/media" Target="file:///C:\Users\dmessinger\Box%20Sync\current_talks\114220-114315.copy2.avi" TargetMode="External"/><Relationship Id="rId1" Type="http://schemas.openxmlformats.org/officeDocument/2006/relationships/themeOverride" Target="../theme/themeOverride1.xml"/><Relationship Id="rId6" Type="http://schemas.openxmlformats.org/officeDocument/2006/relationships/image" Target="../media/image42.png"/><Relationship Id="rId11" Type="http://schemas.openxmlformats.org/officeDocument/2006/relationships/image" Target="../media/image47.jpeg"/><Relationship Id="rId5" Type="http://schemas.openxmlformats.org/officeDocument/2006/relationships/notesSlide" Target="../notesSlides/notesSlide32.xml"/><Relationship Id="rId15" Type="http://schemas.openxmlformats.org/officeDocument/2006/relationships/image" Target="../media/image51.jpeg"/><Relationship Id="rId10" Type="http://schemas.openxmlformats.org/officeDocument/2006/relationships/image" Target="../media/image46.png"/><Relationship Id="rId4" Type="http://schemas.openxmlformats.org/officeDocument/2006/relationships/slideLayout" Target="../slideLayouts/slideLayout44.xml"/><Relationship Id="rId9" Type="http://schemas.openxmlformats.org/officeDocument/2006/relationships/image" Target="../media/image45.png"/><Relationship Id="rId14" Type="http://schemas.openxmlformats.org/officeDocument/2006/relationships/image" Target="../media/image50.png"/></Relationships>
</file>

<file path=ppt/slides/_rels/slide52.xml.rels><?xml version="1.0" encoding="UTF-8" standalone="yes"?>
<Relationships xmlns="http://schemas.openxmlformats.org/package/2006/relationships"><Relationship Id="rId8" Type="http://schemas.openxmlformats.org/officeDocument/2006/relationships/image" Target="../media/image56.gif"/><Relationship Id="rId13" Type="http://schemas.openxmlformats.org/officeDocument/2006/relationships/image" Target="../media/image61.png"/><Relationship Id="rId3" Type="http://schemas.openxmlformats.org/officeDocument/2006/relationships/image" Target="../media/image52.emf"/><Relationship Id="rId7" Type="http://schemas.openxmlformats.org/officeDocument/2006/relationships/image" Target="../media/image55.jpeg"/><Relationship Id="rId12"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45.xml"/><Relationship Id="rId6" Type="http://schemas.openxmlformats.org/officeDocument/2006/relationships/image" Target="../media/image54.jpeg"/><Relationship Id="rId11" Type="http://schemas.openxmlformats.org/officeDocument/2006/relationships/image" Target="../media/image59.png"/><Relationship Id="rId5" Type="http://schemas.openxmlformats.org/officeDocument/2006/relationships/image" Target="cid:BC4C2EEB-8204-4502-A12A-BB25BD455A87@attlocal.net" TargetMode="External"/><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57.png"/><Relationship Id="rId14" Type="http://schemas.openxmlformats.org/officeDocument/2006/relationships/image" Target="../media/image62.jpeg"/></Relationships>
</file>

<file path=ppt/slides/_rels/slide5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3" Type="http://schemas.openxmlformats.org/officeDocument/2006/relationships/image" Target="../media/image63.jpg"/><Relationship Id="rId7" Type="http://schemas.microsoft.com/office/2007/relationships/hdphoto" Target="../media/hdphoto5.wdp"/><Relationship Id="rId12" Type="http://schemas.openxmlformats.org/officeDocument/2006/relationships/image" Target="../media/image69.jpeg"/><Relationship Id="rId2" Type="http://schemas.openxmlformats.org/officeDocument/2006/relationships/slideLayout" Target="../slideLayouts/slideLayout44.xml"/><Relationship Id="rId1" Type="http://schemas.openxmlformats.org/officeDocument/2006/relationships/themeOverride" Target="../theme/themeOverride2.xml"/><Relationship Id="rId6" Type="http://schemas.openxmlformats.org/officeDocument/2006/relationships/image" Target="../media/image65.png"/><Relationship Id="rId11" Type="http://schemas.openxmlformats.org/officeDocument/2006/relationships/image" Target="../media/image68.jpeg"/><Relationship Id="rId5" Type="http://schemas.microsoft.com/office/2007/relationships/hdphoto" Target="../media/hdphoto4.wdp"/><Relationship Id="rId10" Type="http://schemas.openxmlformats.org/officeDocument/2006/relationships/image" Target="../media/image67.jpeg"/><Relationship Id="rId4" Type="http://schemas.openxmlformats.org/officeDocument/2006/relationships/image" Target="../media/image64.png"/><Relationship Id="rId9" Type="http://schemas.microsoft.com/office/2007/relationships/hdphoto" Target="../media/hdphoto6.wdp"/><Relationship Id="rId14" Type="http://schemas.openxmlformats.org/officeDocument/2006/relationships/image" Target="../media/image71.png"/></Relationships>
</file>

<file path=ppt/slides/_rels/slide54.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78.png"/><Relationship Id="rId3" Type="http://schemas.openxmlformats.org/officeDocument/2006/relationships/video" Target="file:///C:\Users\dmessinger\Box%20Sync\current_talks\2014-11-14.mp4" TargetMode="External"/><Relationship Id="rId7" Type="http://schemas.openxmlformats.org/officeDocument/2006/relationships/image" Target="../media/image74.jpeg"/><Relationship Id="rId12" Type="http://schemas.microsoft.com/office/2007/relationships/hdphoto" Target="../media/hdphoto4.wdp"/><Relationship Id="rId2" Type="http://schemas.microsoft.com/office/2007/relationships/media" Target="file:///C:\Users\dmessinger\Box%20Sync\current_talks\2014-11-14.mp4" TargetMode="External"/><Relationship Id="rId1" Type="http://schemas.openxmlformats.org/officeDocument/2006/relationships/themeOverride" Target="../theme/themeOverride3.xml"/><Relationship Id="rId6" Type="http://schemas.openxmlformats.org/officeDocument/2006/relationships/image" Target="../media/image73.png"/><Relationship Id="rId11" Type="http://schemas.openxmlformats.org/officeDocument/2006/relationships/image" Target="../media/image64.png"/><Relationship Id="rId5" Type="http://schemas.openxmlformats.org/officeDocument/2006/relationships/image" Target="../media/image72.png"/><Relationship Id="rId15" Type="http://schemas.openxmlformats.org/officeDocument/2006/relationships/image" Target="../media/image62.jpeg"/><Relationship Id="rId10" Type="http://schemas.openxmlformats.org/officeDocument/2006/relationships/image" Target="../media/image77.png"/><Relationship Id="rId4" Type="http://schemas.openxmlformats.org/officeDocument/2006/relationships/slideLayout" Target="../slideLayouts/slideLayout44.xml"/><Relationship Id="rId9" Type="http://schemas.openxmlformats.org/officeDocument/2006/relationships/image" Target="../media/image76.png"/><Relationship Id="rId14" Type="http://schemas.microsoft.com/office/2007/relationships/hdphoto" Target="../media/hdphoto7.wdp"/></Relationships>
</file>

<file path=ppt/slides/_rels/slide55.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video" Target="../media/media1.mp4"/><Relationship Id="rId7" Type="http://schemas.openxmlformats.org/officeDocument/2006/relationships/image" Target="../media/image80.jpeg"/><Relationship Id="rId12" Type="http://schemas.openxmlformats.org/officeDocument/2006/relationships/image" Target="../media/image62.jpeg"/><Relationship Id="rId2" Type="http://schemas.microsoft.com/office/2007/relationships/media" Target="../media/media1.mp4"/><Relationship Id="rId1" Type="http://schemas.openxmlformats.org/officeDocument/2006/relationships/themeOverride" Target="../theme/themeOverride4.xml"/><Relationship Id="rId6" Type="http://schemas.openxmlformats.org/officeDocument/2006/relationships/image" Target="cid:BC4C2EEB-8204-4502-A12A-BB25BD455A87@attlocal.net" TargetMode="External"/><Relationship Id="rId11" Type="http://schemas.openxmlformats.org/officeDocument/2006/relationships/image" Target="cid:ii_jwcf8e9n5" TargetMode="External"/><Relationship Id="rId5" Type="http://schemas.openxmlformats.org/officeDocument/2006/relationships/image" Target="../media/image79.png"/><Relationship Id="rId10" Type="http://schemas.openxmlformats.org/officeDocument/2006/relationships/image" Target="../media/image83.png"/><Relationship Id="rId4" Type="http://schemas.openxmlformats.org/officeDocument/2006/relationships/slideLayout" Target="../slideLayouts/slideLayout44.xml"/><Relationship Id="rId9"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44.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8.png"/><Relationship Id="rId1" Type="http://schemas.openxmlformats.org/officeDocument/2006/relationships/slideLayout" Target="../slideLayouts/slideLayout44.xml"/><Relationship Id="rId4" Type="http://schemas.openxmlformats.org/officeDocument/2006/relationships/image" Target="../media/image86.png"/></Relationships>
</file>

<file path=ppt/slides/_rels/slide5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4.xml"/><Relationship Id="rId6" Type="http://schemas.openxmlformats.org/officeDocument/2006/relationships/image" Target="../media/image93.emf"/><Relationship Id="rId5" Type="http://schemas.openxmlformats.org/officeDocument/2006/relationships/image" Target="../media/image92.jpeg"/><Relationship Id="rId4" Type="http://schemas.openxmlformats.org/officeDocument/2006/relationships/image" Target="../media/image91.png"/></Relationships>
</file>

<file path=ppt/slides/_rels/slide59.xml.rels><?xml version="1.0" encoding="UTF-8" standalone="yes"?>
<Relationships xmlns="http://schemas.openxmlformats.org/package/2006/relationships"><Relationship Id="rId8" Type="http://schemas.openxmlformats.org/officeDocument/2006/relationships/image" Target="../media/image95.png"/><Relationship Id="rId3" Type="http://schemas.microsoft.com/office/2007/relationships/media" Target="../media/media2.mp4"/><Relationship Id="rId7" Type="http://schemas.openxmlformats.org/officeDocument/2006/relationships/image" Target="../media/image94.png"/><Relationship Id="rId12" Type="http://schemas.openxmlformats.org/officeDocument/2006/relationships/image" Target="../media/image98.png"/><Relationship Id="rId2" Type="http://schemas.openxmlformats.org/officeDocument/2006/relationships/video" Target="file:///C:\Users\dmessinger\Box%20Sync\current_talks\PLEAP_01_25_2019_CLIP1_fr_40.mp4" TargetMode="External"/><Relationship Id="rId1" Type="http://schemas.microsoft.com/office/2007/relationships/media" Target="file:///C:\Users\dmessinger\Box%20Sync\current_talks\PLEAP_01_25_2019_CLIP1_fr_40.mp4" TargetMode="External"/><Relationship Id="rId6" Type="http://schemas.openxmlformats.org/officeDocument/2006/relationships/notesSlide" Target="../notesSlides/notesSlide34.xml"/><Relationship Id="rId11" Type="http://schemas.openxmlformats.org/officeDocument/2006/relationships/image" Target="../media/image80.jpeg"/><Relationship Id="rId5" Type="http://schemas.openxmlformats.org/officeDocument/2006/relationships/slideLayout" Target="../slideLayouts/slideLayout44.xml"/><Relationship Id="rId10" Type="http://schemas.openxmlformats.org/officeDocument/2006/relationships/image" Target="../media/image97.jpeg"/><Relationship Id="rId4" Type="http://schemas.openxmlformats.org/officeDocument/2006/relationships/video" Target="../media/media2.mp4"/><Relationship Id="rId9" Type="http://schemas.openxmlformats.org/officeDocument/2006/relationships/image" Target="../media/image9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notesSlide" Target="../notesSlides/notesSlide35.xml"/><Relationship Id="rId1" Type="http://schemas.openxmlformats.org/officeDocument/2006/relationships/slideLayout" Target="../slideLayouts/slideLayout44.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png"/></Relationships>
</file>

<file path=ppt/slides/_rels/slide61.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8.jpeg"/><Relationship Id="rId2" Type="http://schemas.openxmlformats.org/officeDocument/2006/relationships/notesSlide" Target="../notesSlides/notesSlide36.xml"/><Relationship Id="rId1" Type="http://schemas.openxmlformats.org/officeDocument/2006/relationships/slideLayout" Target="../slideLayouts/slideLayout44.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0.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file:///C:\Users\dmessinger\Box%20Sync\current_talks\anim3.mp4" TargetMode="External"/><Relationship Id="rId1" Type="http://schemas.microsoft.com/office/2007/relationships/media" Target="file:///C:\Users\dmessinger\Box%20Sync\current_talks\anim3.mp4" TargetMode="Externa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63.xml.rels><?xml version="1.0" encoding="UTF-8" standalone="yes"?>
<Relationships xmlns="http://schemas.openxmlformats.org/package/2006/relationships"><Relationship Id="rId2" Type="http://schemas.openxmlformats.org/officeDocument/2006/relationships/hyperlink" Target="http://www.psy.miami.edu/faculty/dmessinger/c_c/rsrcs/rdgs/ed/Saarento_et_al-2015-Child_Development_Perspectives.pdf"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0" y="1981200"/>
            <a:ext cx="8001000" cy="609600"/>
          </a:xfrm>
        </p:spPr>
        <p:txBody>
          <a:bodyPr>
            <a:noAutofit/>
          </a:bodyPr>
          <a:lstStyle/>
          <a:p>
            <a:pPr algn="ctr"/>
            <a:r>
              <a:rPr lang="en-US" sz="6000" dirty="0"/>
              <a:t>Psychology</a:t>
            </a:r>
            <a:br>
              <a:rPr lang="en-US" sz="6000" dirty="0"/>
            </a:br>
            <a:r>
              <a:rPr lang="en-US" sz="6000" dirty="0"/>
              <a:t>of Infancy</a:t>
            </a:r>
          </a:p>
        </p:txBody>
      </p:sp>
      <p:sp>
        <p:nvSpPr>
          <p:cNvPr id="2051" name="Rectangle 3"/>
          <p:cNvSpPr>
            <a:spLocks noGrp="1" noChangeArrowheads="1"/>
          </p:cNvSpPr>
          <p:nvPr>
            <p:ph type="subTitle" idx="1"/>
          </p:nvPr>
        </p:nvSpPr>
        <p:spPr>
          <a:xfrm>
            <a:off x="1600200" y="4648200"/>
            <a:ext cx="6400800" cy="1729154"/>
          </a:xfrm>
        </p:spPr>
        <p:txBody>
          <a:bodyPr>
            <a:normAutofit/>
          </a:bodyPr>
          <a:lstStyle/>
          <a:p>
            <a:pPr algn="ctr">
              <a:lnSpc>
                <a:spcPct val="90000"/>
              </a:lnSpc>
            </a:pPr>
            <a:r>
              <a:rPr lang="en-US" sz="2400" dirty="0"/>
              <a:t>PSY 430</a:t>
            </a:r>
          </a:p>
        </p:txBody>
      </p:sp>
    </p:spTree>
    <p:extLst>
      <p:ext uri="{BB962C8B-B14F-4D97-AF65-F5344CB8AC3E}">
        <p14:creationId xmlns:p14="http://schemas.microsoft.com/office/powerpoint/2010/main" val="322459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0AA37848-8A00-457A-AB84-5BA1D224361F}" type="datetime1">
              <a:rPr lang="en-US" altLang="en-US" sz="1400" smtClean="0"/>
              <a:pPr>
                <a:spcBef>
                  <a:spcPct val="0"/>
                </a:spcBef>
                <a:buClrTx/>
                <a:buSzTx/>
                <a:buFontTx/>
                <a:buNone/>
              </a:pPr>
              <a:t>11/3/2021</a:t>
            </a:fld>
            <a:endParaRPr lang="en-US" altLang="en-US" sz="1400"/>
          </a:p>
        </p:txBody>
      </p:sp>
      <p:sp>
        <p:nvSpPr>
          <p:cNvPr id="4403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4403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C370DC6C-7DC4-412D-AB63-2B8A27EF1F87}" type="slidenum">
              <a:rPr lang="en-US" altLang="en-US" sz="1400" smtClean="0"/>
              <a:pPr>
                <a:spcBef>
                  <a:spcPct val="0"/>
                </a:spcBef>
                <a:buClrTx/>
                <a:buSzTx/>
                <a:buFontTx/>
                <a:buNone/>
              </a:pPr>
              <a:t>10</a:t>
            </a:fld>
            <a:endParaRPr lang="en-US" altLang="en-US" sz="1400"/>
          </a:p>
        </p:txBody>
      </p:sp>
      <p:sp>
        <p:nvSpPr>
          <p:cNvPr id="44037" name="Rectangle 2"/>
          <p:cNvSpPr>
            <a:spLocks noGrp="1" noChangeArrowheads="1"/>
          </p:cNvSpPr>
          <p:nvPr>
            <p:ph type="title"/>
          </p:nvPr>
        </p:nvSpPr>
        <p:spPr/>
        <p:txBody>
          <a:bodyPr/>
          <a:lstStyle/>
          <a:p>
            <a:r>
              <a:rPr lang="en-US" altLang="en-US"/>
              <a:t>Early childhood	</a:t>
            </a:r>
          </a:p>
        </p:txBody>
      </p:sp>
      <p:sp>
        <p:nvSpPr>
          <p:cNvPr id="44038" name="Rectangle 3"/>
          <p:cNvSpPr>
            <a:spLocks noGrp="1" noChangeArrowheads="1"/>
          </p:cNvSpPr>
          <p:nvPr>
            <p:ph type="body" idx="1"/>
          </p:nvPr>
        </p:nvSpPr>
        <p:spPr/>
        <p:txBody>
          <a:bodyPr/>
          <a:lstStyle/>
          <a:p>
            <a:r>
              <a:rPr lang="en-US" altLang="en-US" sz="2800"/>
              <a:t>Types of play</a:t>
            </a:r>
          </a:p>
          <a:p>
            <a:pPr lvl="1"/>
            <a:r>
              <a:rPr lang="en-US" altLang="en-US" sz="2400"/>
              <a:t>Unoccupied, solitary, on-looking, parallel, associative, cooperative </a:t>
            </a:r>
          </a:p>
          <a:p>
            <a:pPr lvl="1"/>
            <a:r>
              <a:rPr lang="en-US" altLang="en-US" sz="2400"/>
              <a:t>Parallel play is important transitional activity</a:t>
            </a:r>
          </a:p>
          <a:p>
            <a:pPr lvl="1"/>
            <a:r>
              <a:rPr lang="en-US" altLang="en-US" sz="2400"/>
              <a:t>Pretend play emerges (inter-subjectivity)</a:t>
            </a:r>
          </a:p>
          <a:p>
            <a:r>
              <a:rPr lang="en-US" altLang="en-US" sz="2800"/>
              <a:t>Friendship emerges</a:t>
            </a:r>
          </a:p>
          <a:p>
            <a:pPr lvl="1"/>
            <a:r>
              <a:rPr lang="en-US" altLang="en-US" sz="2400"/>
              <a:t>More prosocial and aggressive behavior with friends</a:t>
            </a:r>
          </a:p>
          <a:p>
            <a:r>
              <a:rPr lang="en-US" altLang="en-US" sz="2800"/>
              <a:t>As do dominance hierarchies</a:t>
            </a:r>
          </a:p>
        </p:txBody>
      </p:sp>
    </p:spTree>
    <p:extLst>
      <p:ext uri="{BB962C8B-B14F-4D97-AF65-F5344CB8AC3E}">
        <p14:creationId xmlns:p14="http://schemas.microsoft.com/office/powerpoint/2010/main" val="3832956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Peer play examples</a:t>
            </a:r>
          </a:p>
        </p:txBody>
      </p:sp>
      <p:sp>
        <p:nvSpPr>
          <p:cNvPr id="3" name="Content Placeholder 2"/>
          <p:cNvSpPr>
            <a:spLocks noGrp="1"/>
          </p:cNvSpPr>
          <p:nvPr>
            <p:ph idx="1"/>
          </p:nvPr>
        </p:nvSpPr>
        <p:spPr/>
        <p:txBody>
          <a:bodyPr/>
          <a:lstStyle/>
          <a:p>
            <a:r>
              <a:rPr lang="en-US" dirty="0"/>
              <a:t>sandbox “making butter”, teacher queries</a:t>
            </a:r>
          </a:p>
          <a:p>
            <a:r>
              <a:rPr lang="en-US" sz="1000" dirty="0"/>
              <a:t>84 seconds </a:t>
            </a:r>
            <a:r>
              <a:rPr lang="en-US" sz="900" dirty="0">
                <a:hlinkClick r:id="rId2"/>
              </a:rPr>
              <a:t>https://www.youtube.com/watch?v=Gew1UXw2TGQ</a:t>
            </a:r>
            <a:r>
              <a:rPr lang="en-US" sz="900" dirty="0"/>
              <a:t> </a:t>
            </a:r>
            <a:endParaRPr lang="en-US" sz="6000" dirty="0"/>
          </a:p>
          <a:p>
            <a:r>
              <a:rPr lang="en-US" dirty="0"/>
              <a:t>slow-moving tag, three 4-year-olds </a:t>
            </a:r>
          </a:p>
          <a:p>
            <a:pPr lvl="1"/>
            <a:r>
              <a:rPr lang="en-US" sz="900" dirty="0"/>
              <a:t>90 s </a:t>
            </a:r>
            <a:r>
              <a:rPr lang="en-US" sz="700" dirty="0">
                <a:hlinkClick r:id="rId3"/>
              </a:rPr>
              <a:t>https://www.youtube.com/watch?v=32bkyszGg_c</a:t>
            </a:r>
            <a:endParaRPr lang="en-US" sz="700" dirty="0"/>
          </a:p>
          <a:p>
            <a:r>
              <a:rPr lang="en-US" dirty="0"/>
              <a:t>self-organized chalk drawing outside </a:t>
            </a:r>
          </a:p>
          <a:p>
            <a:r>
              <a:rPr lang="en-US" sz="800" dirty="0"/>
              <a:t>7 minute </a:t>
            </a:r>
            <a:r>
              <a:rPr lang="en-US" sz="800" dirty="0">
                <a:hlinkClick r:id="rId4"/>
              </a:rPr>
              <a:t>ttps://www.youtube.com/watch?v=ZtJ7my7RCnk</a:t>
            </a:r>
            <a:r>
              <a:rPr lang="en-US" sz="800" dirty="0"/>
              <a:t> </a:t>
            </a:r>
          </a:p>
          <a:p>
            <a:endParaRPr lang="en-US" sz="1100" dirty="0"/>
          </a:p>
          <a:p>
            <a:endParaRPr lang="en-US" sz="1100" dirty="0"/>
          </a:p>
          <a:p>
            <a:endParaRPr lang="en-US" sz="1100" dirty="0"/>
          </a:p>
          <a:p>
            <a:endParaRPr lang="en-US" sz="1100" dirty="0"/>
          </a:p>
          <a:p>
            <a:endParaRPr lang="en-US" dirty="0"/>
          </a:p>
        </p:txBody>
      </p:sp>
    </p:spTree>
    <p:extLst>
      <p:ext uri="{BB962C8B-B14F-4D97-AF65-F5344CB8AC3E}">
        <p14:creationId xmlns:p14="http://schemas.microsoft.com/office/powerpoint/2010/main" val="2867794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90000"/>
              </a:lnSpc>
            </a:pPr>
            <a:r>
              <a:rPr lang="en-US" dirty="0"/>
              <a:t>Developmental changes in </a:t>
            </a:r>
            <a:br>
              <a:rPr lang="en-US" dirty="0"/>
            </a:br>
            <a:r>
              <a:rPr lang="en-US" dirty="0"/>
              <a:t>nature of play behavior </a:t>
            </a:r>
            <a:r>
              <a:rPr lang="en-US" sz="2700" dirty="0"/>
              <a:t>(</a:t>
            </a:r>
            <a:r>
              <a:rPr lang="en-US" sz="2700" dirty="0" err="1"/>
              <a:t>Parten</a:t>
            </a:r>
            <a:r>
              <a:rPr lang="en-US" sz="2700" dirty="0"/>
              <a:t>, 1932)</a:t>
            </a:r>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645" y="2193970"/>
            <a:ext cx="8224155" cy="3873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1418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altLang="en-US"/>
              <a:t>Martin and Ruble</a:t>
            </a:r>
          </a:p>
        </p:txBody>
      </p:sp>
      <p:sp>
        <p:nvSpPr>
          <p:cNvPr id="39939" name="Content Placeholder 2"/>
          <p:cNvSpPr>
            <a:spLocks noGrp="1"/>
          </p:cNvSpPr>
          <p:nvPr>
            <p:ph idx="1"/>
          </p:nvPr>
        </p:nvSpPr>
        <p:spPr/>
        <p:txBody>
          <a:bodyPr/>
          <a:lstStyle/>
          <a:p>
            <a:pPr eaLnBrk="1" hangingPunct="1"/>
            <a:r>
              <a:rPr lang="en-US" altLang="en-US" dirty="0"/>
              <a:t>What age do infants understand gender?</a:t>
            </a:r>
          </a:p>
          <a:p>
            <a:pPr eaLnBrk="1" hangingPunct="1"/>
            <a:endParaRPr lang="en-US" altLang="en-US" dirty="0"/>
          </a:p>
          <a:p>
            <a:pPr eaLnBrk="1" hangingPunct="1"/>
            <a:r>
              <a:rPr lang="en-US" altLang="en-US" dirty="0"/>
              <a:t>How stable are gender roles?</a:t>
            </a:r>
          </a:p>
          <a:p>
            <a:pPr lvl="1" eaLnBrk="1" hangingPunct="1"/>
            <a:r>
              <a:rPr lang="en-US" altLang="en-US" dirty="0" err="1"/>
              <a:t>Maccoby</a:t>
            </a:r>
            <a:r>
              <a:rPr lang="en-US" altLang="en-US" dirty="0"/>
              <a:t> (2002)</a:t>
            </a:r>
          </a:p>
          <a:p>
            <a:pPr lvl="1" eaLnBrk="1" hangingPunct="1"/>
            <a:endParaRPr lang="en-US" altLang="en-US" dirty="0"/>
          </a:p>
          <a:p>
            <a:pPr eaLnBrk="1" hangingPunct="1"/>
            <a:r>
              <a:rPr lang="en-US" altLang="en-US" dirty="0"/>
              <a:t>Longitudinal studies of gender role stability</a:t>
            </a:r>
          </a:p>
          <a:p>
            <a:pPr lvl="1" eaLnBrk="1" hangingPunct="1"/>
            <a:r>
              <a:rPr lang="en-US" altLang="en-US" dirty="0"/>
              <a:t>Studies suggest some level of stability</a:t>
            </a:r>
          </a:p>
          <a:p>
            <a:pPr lvl="1" eaLnBrk="1" hangingPunct="1"/>
            <a:r>
              <a:rPr lang="en-US" altLang="en-US" dirty="0"/>
              <a:t>Lack of longitudinal data with enough detail</a:t>
            </a:r>
          </a:p>
        </p:txBody>
      </p:sp>
      <p:sp>
        <p:nvSpPr>
          <p:cNvPr id="39940" name="Footer Placeholder 3"/>
          <p:cNvSpPr>
            <a:spLocks noGrp="1"/>
          </p:cNvSpPr>
          <p:nvPr>
            <p:ph type="ftr" sz="quarter" idx="11"/>
          </p:nvPr>
        </p:nvSpPr>
        <p:spPr bwMode="auto">
          <a:xfrm>
            <a:off x="3048000" y="822960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latin typeface="Verdana" panose="020B0604030504040204" pitchFamily="34" charset="0"/>
              </a:rPr>
              <a:t>Ande Bustamante</a:t>
            </a:r>
          </a:p>
        </p:txBody>
      </p:sp>
      <p:sp>
        <p:nvSpPr>
          <p:cNvPr id="39941" name="Rectangle 1"/>
          <p:cNvSpPr>
            <a:spLocks noChangeArrowheads="1"/>
          </p:cNvSpPr>
          <p:nvPr/>
        </p:nvSpPr>
        <p:spPr bwMode="auto">
          <a:xfrm>
            <a:off x="4552950" y="6126163"/>
            <a:ext cx="4572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100" dirty="0">
                <a:latin typeface="Segoe UI" panose="020B0502040204020203" pitchFamily="34" charset="0"/>
              </a:rPr>
              <a:t>Martin, C. L., &amp; Ruble, D. N. (2010). Patterns of Gender Development </a:t>
            </a:r>
            <a:r>
              <a:rPr lang="en-US" altLang="en-US" sz="1100" i="1" dirty="0">
                <a:latin typeface="Segoe UI" panose="020B0502040204020203" pitchFamily="34" charset="0"/>
              </a:rPr>
              <a:t>Annual Review of Psychology (Vol. 61, pp. 353-381). Palo Alto: Annual Reviews.</a:t>
            </a:r>
          </a:p>
        </p:txBody>
      </p:sp>
    </p:spTree>
    <p:extLst>
      <p:ext uri="{BB962C8B-B14F-4D97-AF65-F5344CB8AC3E}">
        <p14:creationId xmlns:p14="http://schemas.microsoft.com/office/powerpoint/2010/main" val="4163908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871538" y="862013"/>
            <a:ext cx="8162925" cy="762000"/>
          </a:xfrm>
        </p:spPr>
        <p:txBody>
          <a:bodyPr>
            <a:normAutofit fontScale="90000"/>
          </a:bodyPr>
          <a:lstStyle/>
          <a:p>
            <a:pPr eaLnBrk="1" hangingPunct="1"/>
            <a:r>
              <a:rPr lang="en-US" altLang="en-US"/>
              <a:t>Constructivist argument</a:t>
            </a:r>
          </a:p>
        </p:txBody>
      </p:sp>
      <p:sp>
        <p:nvSpPr>
          <p:cNvPr id="41987" name="Rectangle 3"/>
          <p:cNvSpPr>
            <a:spLocks noGrp="1" noChangeArrowheads="1"/>
          </p:cNvSpPr>
          <p:nvPr>
            <p:ph type="body" idx="1"/>
          </p:nvPr>
        </p:nvSpPr>
        <p:spPr/>
        <p:txBody>
          <a:bodyPr/>
          <a:lstStyle/>
          <a:p>
            <a:pPr eaLnBrk="1" hangingPunct="1"/>
            <a:r>
              <a:rPr lang="en-US" altLang="en-US" dirty="0"/>
              <a:t>Innate gender-specific proclivities</a:t>
            </a:r>
          </a:p>
          <a:p>
            <a:pPr eaLnBrk="1" hangingPunct="1"/>
            <a:r>
              <a:rPr lang="en-US" altLang="en-US" dirty="0"/>
              <a:t>Lead to same sex segregation</a:t>
            </a:r>
          </a:p>
          <a:p>
            <a:pPr eaLnBrk="1" hangingPunct="1"/>
            <a:r>
              <a:rPr lang="en-US" altLang="en-US" dirty="0"/>
              <a:t>Which creates gender-specific socialization</a:t>
            </a:r>
          </a:p>
          <a:p>
            <a:pPr eaLnBrk="1" hangingPunct="1"/>
            <a:r>
              <a:rPr lang="en-US" altLang="en-US" dirty="0"/>
              <a:t>Children create themselves playing with each other</a:t>
            </a:r>
          </a:p>
          <a:p>
            <a:pPr lvl="1" eaLnBrk="1" hangingPunct="1"/>
            <a:r>
              <a:rPr lang="en-US" altLang="en-US" b="1" i="1" dirty="0"/>
              <a:t>IS THIS POSSIBLE?</a:t>
            </a:r>
          </a:p>
        </p:txBody>
      </p:sp>
    </p:spTree>
    <p:extLst>
      <p:ext uri="{BB962C8B-B14F-4D97-AF65-F5344CB8AC3E}">
        <p14:creationId xmlns:p14="http://schemas.microsoft.com/office/powerpoint/2010/main" val="313856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80AD6A13-F09C-4459-82D1-733846FBB125}" type="datetime1">
              <a:rPr lang="en-US" altLang="en-US" sz="1400" smtClean="0"/>
              <a:pPr>
                <a:spcBef>
                  <a:spcPct val="0"/>
                </a:spcBef>
                <a:buClrTx/>
                <a:buSzTx/>
                <a:buFontTx/>
                <a:buNone/>
              </a:pPr>
              <a:t>11/3/2021</a:t>
            </a:fld>
            <a:endParaRPr lang="en-US" altLang="en-US" sz="1400"/>
          </a:p>
        </p:txBody>
      </p:sp>
      <p:sp>
        <p:nvSpPr>
          <p:cNvPr id="307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307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D9B49C43-9662-471F-99C5-ED7C4579E2CE}" type="slidenum">
              <a:rPr lang="en-US" altLang="en-US" sz="1400" smtClean="0"/>
              <a:pPr>
                <a:spcBef>
                  <a:spcPct val="0"/>
                </a:spcBef>
                <a:buClrTx/>
                <a:buSzTx/>
                <a:buFontTx/>
                <a:buNone/>
              </a:pPr>
              <a:t>15</a:t>
            </a:fld>
            <a:endParaRPr lang="en-US" altLang="en-US" sz="1400"/>
          </a:p>
        </p:txBody>
      </p:sp>
      <p:sp>
        <p:nvSpPr>
          <p:cNvPr id="30725" name="Rectangle 2"/>
          <p:cNvSpPr>
            <a:spLocks noGrp="1" noChangeArrowheads="1"/>
          </p:cNvSpPr>
          <p:nvPr>
            <p:ph type="title"/>
          </p:nvPr>
        </p:nvSpPr>
        <p:spPr/>
        <p:txBody>
          <a:bodyPr/>
          <a:lstStyle/>
          <a:p>
            <a:r>
              <a:rPr lang="en-US" altLang="en-US"/>
              <a:t>Implications</a:t>
            </a:r>
          </a:p>
        </p:txBody>
      </p:sp>
      <p:sp>
        <p:nvSpPr>
          <p:cNvPr id="30726" name="Rectangle 3"/>
          <p:cNvSpPr>
            <a:spLocks noGrp="1" noChangeArrowheads="1"/>
          </p:cNvSpPr>
          <p:nvPr>
            <p:ph type="body" idx="1"/>
          </p:nvPr>
        </p:nvSpPr>
        <p:spPr/>
        <p:txBody>
          <a:bodyPr/>
          <a:lstStyle/>
          <a:p>
            <a:r>
              <a:rPr lang="en-US" altLang="en-US"/>
              <a:t>Interactions, relationships, and groups are mutually constitutive and have emergent properties</a:t>
            </a:r>
          </a:p>
          <a:p>
            <a:r>
              <a:rPr lang="en-US" altLang="en-US"/>
              <a:t>Concepts like popularity exist at an individual and group level</a:t>
            </a:r>
          </a:p>
          <a:p>
            <a:endParaRPr lang="en-US" altLang="en-US"/>
          </a:p>
        </p:txBody>
      </p:sp>
    </p:spTree>
    <p:extLst>
      <p:ext uri="{BB962C8B-B14F-4D97-AF65-F5344CB8AC3E}">
        <p14:creationId xmlns:p14="http://schemas.microsoft.com/office/powerpoint/2010/main" val="1995944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871538" y="862013"/>
            <a:ext cx="8162925" cy="762000"/>
          </a:xfrm>
        </p:spPr>
        <p:txBody>
          <a:bodyPr>
            <a:normAutofit fontScale="90000"/>
          </a:bodyPr>
          <a:lstStyle/>
          <a:p>
            <a:pPr eaLnBrk="1" hangingPunct="1"/>
            <a:r>
              <a:rPr lang="en-US" altLang="en-US"/>
              <a:t>Same-sex groupings</a:t>
            </a:r>
          </a:p>
        </p:txBody>
      </p:sp>
      <p:sp>
        <p:nvSpPr>
          <p:cNvPr id="44035" name="Rectangle 3"/>
          <p:cNvSpPr>
            <a:spLocks noGrp="1" noChangeArrowheads="1"/>
          </p:cNvSpPr>
          <p:nvPr>
            <p:ph type="body" sz="half" idx="1"/>
          </p:nvPr>
        </p:nvSpPr>
        <p:spPr/>
        <p:txBody>
          <a:bodyPr/>
          <a:lstStyle/>
          <a:p>
            <a:pPr eaLnBrk="1" hangingPunct="1">
              <a:lnSpc>
                <a:spcPct val="90000"/>
              </a:lnSpc>
            </a:pPr>
            <a:r>
              <a:rPr lang="en-US" altLang="en-US" sz="2400" dirty="0"/>
              <a:t>Boys</a:t>
            </a:r>
          </a:p>
          <a:p>
            <a:pPr lvl="1" eaLnBrk="1" hangingPunct="1">
              <a:lnSpc>
                <a:spcPct val="90000"/>
              </a:lnSpc>
            </a:pPr>
            <a:r>
              <a:rPr lang="en-US" altLang="en-US" dirty="0"/>
              <a:t>Larger groups</a:t>
            </a:r>
          </a:p>
          <a:p>
            <a:pPr lvl="1" eaLnBrk="1" hangingPunct="1">
              <a:lnSpc>
                <a:spcPct val="90000"/>
              </a:lnSpc>
            </a:pPr>
            <a:r>
              <a:rPr lang="en-US" altLang="en-US" dirty="0"/>
              <a:t>More conflict/competition</a:t>
            </a:r>
          </a:p>
          <a:p>
            <a:pPr lvl="1" eaLnBrk="1" hangingPunct="1">
              <a:lnSpc>
                <a:spcPct val="90000"/>
              </a:lnSpc>
            </a:pPr>
            <a:r>
              <a:rPr lang="en-US" altLang="en-US" dirty="0"/>
              <a:t>Cohesiveness</a:t>
            </a:r>
          </a:p>
          <a:p>
            <a:pPr lvl="1" eaLnBrk="1" hangingPunct="1">
              <a:lnSpc>
                <a:spcPct val="90000"/>
              </a:lnSpc>
            </a:pPr>
            <a:r>
              <a:rPr lang="en-US" altLang="en-US" dirty="0"/>
              <a:t>More autonomous from adults</a:t>
            </a:r>
          </a:p>
        </p:txBody>
      </p:sp>
      <p:sp>
        <p:nvSpPr>
          <p:cNvPr id="44036" name="Rectangle 4"/>
          <p:cNvSpPr>
            <a:spLocks noGrp="1" noChangeArrowheads="1"/>
          </p:cNvSpPr>
          <p:nvPr>
            <p:ph type="body" sz="half" idx="2"/>
          </p:nvPr>
        </p:nvSpPr>
        <p:spPr/>
        <p:txBody>
          <a:bodyPr/>
          <a:lstStyle/>
          <a:p>
            <a:pPr eaLnBrk="1" hangingPunct="1"/>
            <a:r>
              <a:rPr lang="en-US" altLang="en-US"/>
              <a:t>Girls</a:t>
            </a:r>
          </a:p>
          <a:p>
            <a:pPr lvl="1" eaLnBrk="1" hangingPunct="1"/>
            <a:r>
              <a:rPr lang="en-US" altLang="en-US"/>
              <a:t>Smaller, more dyadic</a:t>
            </a:r>
          </a:p>
          <a:p>
            <a:pPr lvl="1" eaLnBrk="1" hangingPunct="1"/>
            <a:r>
              <a:rPr lang="en-US" altLang="en-US"/>
              <a:t>Less conflict, more responsive</a:t>
            </a:r>
          </a:p>
          <a:p>
            <a:pPr lvl="1" eaLnBrk="1" hangingPunct="1"/>
            <a:r>
              <a:rPr lang="en-US" altLang="en-US"/>
              <a:t>Less goal-oriented, more intimate</a:t>
            </a:r>
          </a:p>
          <a:p>
            <a:pPr eaLnBrk="1" hangingPunct="1"/>
            <a:endParaRPr lang="en-US" altLang="en-US"/>
          </a:p>
        </p:txBody>
      </p:sp>
      <p:sp>
        <p:nvSpPr>
          <p:cNvPr id="44037" name="Rectangle 5"/>
          <p:cNvSpPr>
            <a:spLocks noChangeArrowheads="1"/>
          </p:cNvSpPr>
          <p:nvPr/>
        </p:nvSpPr>
        <p:spPr bwMode="auto">
          <a:xfrm>
            <a:off x="1409700" y="5181600"/>
            <a:ext cx="632460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75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folHlink"/>
              </a:buClr>
              <a:buSzPct val="70000"/>
              <a:buFont typeface="Wingdings" panose="05000000000000000000" pitchFamily="2" charset="2"/>
              <a:buChar char="n"/>
              <a:defRPr sz="2800">
                <a:solidFill>
                  <a:schemeClr val="tx1"/>
                </a:solidFill>
                <a:latin typeface="Verdana" panose="020B0604030504040204" pitchFamily="34" charset="0"/>
              </a:defRPr>
            </a:lvl2pPr>
            <a:lvl3pPr marL="1143000" indent="-228600">
              <a:spcBef>
                <a:spcPct val="20000"/>
              </a:spcBef>
              <a:buClr>
                <a:schemeClr val="tx2"/>
              </a:buClr>
              <a:buChar char="•"/>
              <a:defRPr sz="2400">
                <a:solidFill>
                  <a:schemeClr val="tx1"/>
                </a:solidFill>
                <a:latin typeface="Verdana" panose="020B0604030504040204" pitchFamily="34" charset="0"/>
              </a:defRPr>
            </a:lvl3pPr>
            <a:lvl4pPr marL="1600200" indent="-228600">
              <a:spcBef>
                <a:spcPct val="20000"/>
              </a:spcBef>
              <a:buClr>
                <a:schemeClr val="hlink"/>
              </a:buClr>
              <a:buChar char="•"/>
              <a:defRPr sz="2000">
                <a:solidFill>
                  <a:schemeClr val="tx1"/>
                </a:solidFill>
                <a:latin typeface="Verdana" panose="020B0604030504040204" pitchFamily="34" charset="0"/>
              </a:defRPr>
            </a:lvl4pPr>
            <a:lvl5pPr marL="2057400" indent="-228600">
              <a:spcBef>
                <a:spcPct val="20000"/>
              </a:spcBef>
              <a:buClr>
                <a:schemeClr val="tx1"/>
              </a:buClr>
              <a:buSzPct val="8500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9pPr>
          </a:lstStyle>
          <a:p>
            <a:pPr eaLnBrk="1" hangingPunct="1">
              <a:lnSpc>
                <a:spcPct val="90000"/>
              </a:lnSpc>
            </a:pPr>
            <a:r>
              <a:rPr lang="en-US" altLang="en-US" sz="2400"/>
              <a:t>Differential exposure to these groups influences individual behavior</a:t>
            </a:r>
          </a:p>
        </p:txBody>
      </p:sp>
    </p:spTree>
    <p:extLst>
      <p:ext uri="{BB962C8B-B14F-4D97-AF65-F5344CB8AC3E}">
        <p14:creationId xmlns:p14="http://schemas.microsoft.com/office/powerpoint/2010/main" val="2219236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networks</a:t>
            </a:r>
          </a:p>
        </p:txBody>
      </p:sp>
      <p:sp>
        <p:nvSpPr>
          <p:cNvPr id="3" name="Content Placeholder 2"/>
          <p:cNvSpPr>
            <a:spLocks noGrp="1"/>
          </p:cNvSpPr>
          <p:nvPr>
            <p:ph idx="1"/>
          </p:nvPr>
        </p:nvSpPr>
        <p:spPr/>
        <p:txBody>
          <a:bodyPr>
            <a:normAutofit lnSpcReduction="10000"/>
          </a:bodyPr>
          <a:lstStyle/>
          <a:p>
            <a:r>
              <a:rPr lang="en-US" dirty="0"/>
              <a:t>6 minutes on slide   </a:t>
            </a:r>
          </a:p>
          <a:p>
            <a:pPr lvl="1"/>
            <a:r>
              <a:rPr lang="en-US" sz="650" dirty="0">
                <a:hlinkClick r:id="rId2"/>
              </a:rPr>
              <a:t>https://www.youtube.com/watch?v=Pl3_4D6c8Io</a:t>
            </a:r>
            <a:endParaRPr lang="en-US" sz="650" dirty="0"/>
          </a:p>
          <a:p>
            <a:r>
              <a:rPr lang="en-US" dirty="0"/>
              <a:t>(sociodramatic play – preschool children playing house, pretending to be doggies and kitties)</a:t>
            </a:r>
          </a:p>
          <a:p>
            <a:pPr lvl="1"/>
            <a:r>
              <a:rPr lang="en-US" sz="2600" u="sng" dirty="0">
                <a:hlinkClick r:id="rId3"/>
              </a:rPr>
              <a:t>http://www.youtube.com/watch?v=pdOwvZwiYwk&amp;NR=1</a:t>
            </a:r>
            <a:r>
              <a:rPr lang="en-US" sz="2600" dirty="0"/>
              <a:t> </a:t>
            </a:r>
          </a:p>
          <a:p>
            <a:r>
              <a:rPr lang="en-US" dirty="0"/>
              <a:t>(let’s play kitchen)--Preschool children making hot chocolate—teacher talk</a:t>
            </a:r>
          </a:p>
          <a:p>
            <a:pPr lvl="1"/>
            <a:r>
              <a:rPr lang="en-US" sz="2200" u="sng" dirty="0">
                <a:hlinkClick r:id="rId4"/>
              </a:rPr>
              <a:t>http://www.youtube.com/watch?v=JE9eq3mZhg0&amp;feature=related</a:t>
            </a:r>
            <a:r>
              <a:rPr lang="en-US" sz="2200" dirty="0"/>
              <a:t>  </a:t>
            </a:r>
          </a:p>
          <a:p>
            <a:endParaRPr lang="en-US" dirty="0"/>
          </a:p>
        </p:txBody>
      </p:sp>
    </p:spTree>
    <p:extLst>
      <p:ext uri="{BB962C8B-B14F-4D97-AF65-F5344CB8AC3E}">
        <p14:creationId xmlns:p14="http://schemas.microsoft.com/office/powerpoint/2010/main" val="648110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rotWithShape="1">
          <a:blip r:embed="rId2"/>
          <a:srcRect b="8604"/>
          <a:stretch/>
        </p:blipFill>
        <p:spPr>
          <a:xfrm>
            <a:off x="-134794" y="17929"/>
            <a:ext cx="9413588" cy="4114800"/>
          </a:xfrm>
          <a:prstGeom prst="rect">
            <a:avLst/>
          </a:prstGeom>
        </p:spPr>
      </p:pic>
      <p:pic>
        <p:nvPicPr>
          <p:cNvPr id="4" name="Content Placeholder 6"/>
          <p:cNvPicPr>
            <a:picLocks noChangeAspect="1"/>
          </p:cNvPicPr>
          <p:nvPr/>
        </p:nvPicPr>
        <p:blipFill rotWithShape="1">
          <a:blip r:embed="rId2"/>
          <a:srcRect l="16758" t="72779" r="16751"/>
          <a:stretch/>
        </p:blipFill>
        <p:spPr>
          <a:xfrm>
            <a:off x="76200" y="2372178"/>
            <a:ext cx="8991600" cy="2961822"/>
          </a:xfrm>
          <a:prstGeom prst="rect">
            <a:avLst/>
          </a:prstGeom>
        </p:spPr>
      </p:pic>
    </p:spTree>
    <p:extLst>
      <p:ext uri="{BB962C8B-B14F-4D97-AF65-F5344CB8AC3E}">
        <p14:creationId xmlns:p14="http://schemas.microsoft.com/office/powerpoint/2010/main" val="3675694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Sex segregation strength at 5 years</a:t>
            </a:r>
          </a:p>
        </p:txBody>
      </p:sp>
      <p:pic>
        <p:nvPicPr>
          <p:cNvPr id="4" name="Content Placeholder 3"/>
          <p:cNvPicPr>
            <a:picLocks noGrp="1" noChangeAspect="1"/>
          </p:cNvPicPr>
          <p:nvPr>
            <p:ph idx="1"/>
          </p:nvPr>
        </p:nvPicPr>
        <p:blipFill>
          <a:blip r:embed="rId2"/>
          <a:stretch>
            <a:fillRect/>
          </a:stretch>
        </p:blipFill>
        <p:spPr>
          <a:xfrm>
            <a:off x="533400" y="1981200"/>
            <a:ext cx="8334033" cy="4087265"/>
          </a:xfrm>
          <a:prstGeom prst="rect">
            <a:avLst/>
          </a:prstGeom>
        </p:spPr>
      </p:pic>
    </p:spTree>
    <p:extLst>
      <p:ext uri="{BB962C8B-B14F-4D97-AF65-F5344CB8AC3E}">
        <p14:creationId xmlns:p14="http://schemas.microsoft.com/office/powerpoint/2010/main" val="4041231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p:txBody>
          <a:bodyPr/>
          <a:lstStyle/>
          <a:p>
            <a:pPr algn="ctr"/>
            <a:r>
              <a:rPr lang="en-US" dirty="0"/>
              <a:t>Socialization Processes</a:t>
            </a:r>
          </a:p>
        </p:txBody>
      </p:sp>
      <p:sp>
        <p:nvSpPr>
          <p:cNvPr id="704515" name="Rectangle 3"/>
          <p:cNvSpPr>
            <a:spLocks noGrp="1" noChangeArrowheads="1"/>
          </p:cNvSpPr>
          <p:nvPr>
            <p:ph type="body" idx="4294967295"/>
          </p:nvPr>
        </p:nvSpPr>
        <p:spPr>
          <a:xfrm>
            <a:off x="457200" y="1646237"/>
            <a:ext cx="3352800" cy="4526280"/>
          </a:xfrm>
          <a:prstGeom prst="rect">
            <a:avLst/>
          </a:prstGeom>
        </p:spPr>
        <p:txBody>
          <a:bodyPr>
            <a:normAutofit fontScale="92500" lnSpcReduction="10000"/>
          </a:bodyPr>
          <a:lstStyle/>
          <a:p>
            <a:r>
              <a:rPr lang="en-US" dirty="0"/>
              <a:t>Parent-child relationships</a:t>
            </a:r>
          </a:p>
          <a:p>
            <a:r>
              <a:rPr lang="en-US" dirty="0"/>
              <a:t>Peer relationships</a:t>
            </a:r>
          </a:p>
          <a:p>
            <a:r>
              <a:rPr lang="en-US" dirty="0">
                <a:solidFill>
                  <a:srgbClr val="FF0000"/>
                </a:solidFill>
              </a:rPr>
              <a:t>School and community influences</a:t>
            </a:r>
          </a:p>
          <a:p>
            <a:pPr lvl="1"/>
            <a:r>
              <a:rPr lang="en-US" dirty="0">
                <a:solidFill>
                  <a:srgbClr val="FF0000"/>
                </a:solidFill>
              </a:rPr>
              <a:t>Classroom networks</a:t>
            </a:r>
          </a:p>
          <a:p>
            <a:pPr lvl="1"/>
            <a:r>
              <a:rPr lang="en-US" dirty="0">
                <a:solidFill>
                  <a:srgbClr val="FF0000"/>
                </a:solidFill>
              </a:rPr>
              <a:t>School effects</a:t>
            </a:r>
          </a:p>
          <a:p>
            <a:pPr lvl="1">
              <a:buFontTx/>
              <a:buNone/>
            </a:pPr>
            <a:endParaRPr lang="en-US" dirty="0">
              <a:solidFill>
                <a:srgbClr val="FF0000"/>
              </a:solidFill>
            </a:endParaRPr>
          </a:p>
        </p:txBody>
      </p:sp>
      <p:grpSp>
        <p:nvGrpSpPr>
          <p:cNvPr id="2" name="Group 1"/>
          <p:cNvGrpSpPr>
            <a:grpSpLocks noChangeAspect="1"/>
          </p:cNvGrpSpPr>
          <p:nvPr/>
        </p:nvGrpSpPr>
        <p:grpSpPr>
          <a:xfrm>
            <a:off x="3276600" y="1828800"/>
            <a:ext cx="5718769" cy="3919538"/>
            <a:chOff x="4038600" y="3581400"/>
            <a:chExt cx="4495800" cy="3081338"/>
          </a:xfrm>
        </p:grpSpPr>
        <p:pic>
          <p:nvPicPr>
            <p:cNvPr id="704516" name="Picture 4" descr="Bronfenbrenner-systems 1979"/>
            <p:cNvPicPr>
              <a:picLocks noChangeAspect="1" noChangeArrowheads="1"/>
            </p:cNvPicPr>
            <p:nvPr/>
          </p:nvPicPr>
          <p:blipFill>
            <a:blip r:embed="rId3" cstate="print"/>
            <a:srcRect/>
            <a:stretch>
              <a:fillRect/>
            </a:stretch>
          </p:blipFill>
          <p:spPr bwMode="auto">
            <a:xfrm>
              <a:off x="4038600" y="3581400"/>
              <a:ext cx="4495800" cy="3081338"/>
            </a:xfrm>
            <a:prstGeom prst="rect">
              <a:avLst/>
            </a:prstGeom>
            <a:noFill/>
          </p:spPr>
        </p:pic>
        <p:sp>
          <p:nvSpPr>
            <p:cNvPr id="704517" name="Oval 5"/>
            <p:cNvSpPr>
              <a:spLocks noChangeArrowheads="1"/>
            </p:cNvSpPr>
            <p:nvPr/>
          </p:nvSpPr>
          <p:spPr bwMode="auto">
            <a:xfrm>
              <a:off x="5334000" y="4267200"/>
              <a:ext cx="1905000" cy="1905000"/>
            </a:xfrm>
            <a:prstGeom prst="ellipse">
              <a:avLst/>
            </a:prstGeom>
            <a:noFill/>
            <a:ln w="25400">
              <a:solidFill>
                <a:srgbClr val="FF0000"/>
              </a:solidFill>
              <a:round/>
              <a:headEnd/>
              <a:tailEnd/>
            </a:ln>
            <a:effectLst/>
          </p:spPr>
          <p:txBody>
            <a:bodyPr wrap="none" anchor="ctr"/>
            <a:lstStyle/>
            <a:p>
              <a:endParaRPr lang="en-US"/>
            </a:p>
          </p:txBody>
        </p:sp>
      </p:grpSp>
    </p:spTree>
    <p:extLst>
      <p:ext uri="{BB962C8B-B14F-4D97-AF65-F5344CB8AC3E}">
        <p14:creationId xmlns:p14="http://schemas.microsoft.com/office/powerpoint/2010/main" val="3543636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Day-to-day variability</a:t>
            </a:r>
          </a:p>
        </p:txBody>
      </p:sp>
      <p:graphicFrame>
        <p:nvGraphicFramePr>
          <p:cNvPr id="3" name="Table 2"/>
          <p:cNvGraphicFramePr>
            <a:graphicFrameLocks noGrp="1"/>
          </p:cNvGraphicFramePr>
          <p:nvPr>
            <p:extLst>
              <p:ext uri="{D42A27DB-BD31-4B8C-83A1-F6EECF244321}">
                <p14:modId xmlns:p14="http://schemas.microsoft.com/office/powerpoint/2010/main" val="681540047"/>
              </p:ext>
            </p:extLst>
          </p:nvPr>
        </p:nvGraphicFramePr>
        <p:xfrm>
          <a:off x="990600" y="1676400"/>
          <a:ext cx="6096000" cy="4622799"/>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tblGrid>
              <a:tr h="537045">
                <a:tc>
                  <a:txBody>
                    <a:bodyPr/>
                    <a:lstStyle/>
                    <a:p>
                      <a:pPr algn="ctr"/>
                      <a:endParaRPr lang="en-US" dirty="0"/>
                    </a:p>
                  </a:txBody>
                  <a:tcPr/>
                </a:tc>
                <a:tc>
                  <a:txBody>
                    <a:bodyPr/>
                    <a:lstStyle/>
                    <a:p>
                      <a:pPr algn="ctr"/>
                      <a:r>
                        <a:rPr lang="en-US" dirty="0"/>
                        <a:t>Girls</a:t>
                      </a:r>
                    </a:p>
                  </a:txBody>
                  <a:tcPr/>
                </a:tc>
                <a:tc>
                  <a:txBody>
                    <a:bodyPr/>
                    <a:lstStyle/>
                    <a:p>
                      <a:pPr algn="ctr"/>
                      <a:r>
                        <a:rPr lang="en-US" dirty="0"/>
                        <a:t>Boys</a:t>
                      </a:r>
                    </a:p>
                  </a:txBody>
                  <a:tcPr/>
                </a:tc>
                <a:extLst>
                  <a:ext uri="{0D108BD9-81ED-4DB2-BD59-A6C34878D82A}">
                    <a16:rowId xmlns:a16="http://schemas.microsoft.com/office/drawing/2014/main" val="10000"/>
                  </a:ext>
                </a:extLst>
              </a:tr>
              <a:tr h="2042877">
                <a:tc>
                  <a:txBody>
                    <a:bodyPr/>
                    <a:lstStyle/>
                    <a:p>
                      <a:pPr algn="ctr"/>
                      <a:r>
                        <a:rPr lang="en-US" dirty="0"/>
                        <a:t>Same-sex preference</a:t>
                      </a:r>
                    </a:p>
                  </a:txBody>
                  <a:tcPr anchor="ctr"/>
                </a:tc>
                <a:tc rowSpan="2" gridSpan="2">
                  <a:txBody>
                    <a:bodyPr/>
                    <a:lstStyle/>
                    <a:p>
                      <a:pPr algn="ctr"/>
                      <a:endParaRPr lang="en-US" dirty="0"/>
                    </a:p>
                  </a:txBody>
                  <a:tcPr/>
                </a:tc>
                <a:tc rowSpan="2" hMerge="1">
                  <a:txBody>
                    <a:bodyPr/>
                    <a:lstStyle/>
                    <a:p>
                      <a:endParaRPr lang="en-US" dirty="0"/>
                    </a:p>
                  </a:txBody>
                  <a:tcPr/>
                </a:tc>
                <a:extLst>
                  <a:ext uri="{0D108BD9-81ED-4DB2-BD59-A6C34878D82A}">
                    <a16:rowId xmlns:a16="http://schemas.microsoft.com/office/drawing/2014/main" val="10001"/>
                  </a:ext>
                </a:extLst>
              </a:tr>
              <a:tr h="2042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Other-sex preference</a:t>
                      </a:r>
                    </a:p>
                    <a:p>
                      <a:endParaRPr lang="en-US" dirty="0"/>
                    </a:p>
                  </a:txBody>
                  <a:tcPr anchor="ctr"/>
                </a:tc>
                <a:tc gridSpan="2" vMerge="1">
                  <a:txBody>
                    <a:bodyPr/>
                    <a:lstStyle/>
                    <a:p>
                      <a:endParaRPr lang="en-US"/>
                    </a:p>
                  </a:txBody>
                  <a:tcPr/>
                </a:tc>
                <a:tc hMerge="1" vMerge="1">
                  <a:txBody>
                    <a:bodyPr/>
                    <a:lstStyle/>
                    <a:p>
                      <a:endParaRPr lang="en-US" dirty="0"/>
                    </a:p>
                  </a:txBody>
                  <a:tcPr/>
                </a:tc>
                <a:extLst>
                  <a:ext uri="{0D108BD9-81ED-4DB2-BD59-A6C34878D82A}">
                    <a16:rowId xmlns:a16="http://schemas.microsoft.com/office/drawing/2014/main" val="10002"/>
                  </a:ext>
                </a:extLst>
              </a:tr>
            </a:tbl>
          </a:graphicData>
        </a:graphic>
      </p:graphicFrame>
      <p:pic>
        <p:nvPicPr>
          <p:cNvPr id="6" name="Picture 2" descr="https://lh4.googleusercontent.com/M15uPRR_WS8MG50bX-9hT0iDnTi74t9UjQyCoB50LZnaneA5CmoHwAczGgNUajmC1SavaOrKV_3W5UPovEz05XmBKScfHjbG5ey5qKlHHZge4hi0hdo1mQupH8UZYVcZvHB1n2mZ"/>
          <p:cNvPicPr>
            <a:picLocks noChangeAspect="1" noChangeArrowheads="1"/>
          </p:cNvPicPr>
          <p:nvPr/>
        </p:nvPicPr>
        <p:blipFill rotWithShape="1">
          <a:blip r:embed="rId3">
            <a:extLst>
              <a:ext uri="{28A0092B-C50C-407E-A947-70E740481C1C}">
                <a14:useLocalDpi xmlns:a14="http://schemas.microsoft.com/office/drawing/2010/main" val="0"/>
              </a:ext>
            </a:extLst>
          </a:blip>
          <a:srcRect l="3965" t="6294" r="5320" b="19755"/>
          <a:stretch/>
        </p:blipFill>
        <p:spPr bwMode="auto">
          <a:xfrm>
            <a:off x="1771388" y="2133600"/>
            <a:ext cx="5734834" cy="41655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lh4.googleusercontent.com/M15uPRR_WS8MG50bX-9hT0iDnTi74t9UjQyCoB50LZnaneA5CmoHwAczGgNUajmC1SavaOrKV_3W5UPovEz05XmBKScfHjbG5ey5qKlHHZge4hi0hdo1mQupH8UZYVcZvHB1n2mZ"/>
          <p:cNvPicPr>
            <a:picLocks noChangeAspect="1" noChangeArrowheads="1"/>
          </p:cNvPicPr>
          <p:nvPr/>
        </p:nvPicPr>
        <p:blipFill rotWithShape="1">
          <a:blip r:embed="rId3">
            <a:extLst>
              <a:ext uri="{28A0092B-C50C-407E-A947-70E740481C1C}">
                <a14:useLocalDpi xmlns:a14="http://schemas.microsoft.com/office/drawing/2010/main" val="0"/>
              </a:ext>
            </a:extLst>
          </a:blip>
          <a:srcRect t="96497" b="464"/>
          <a:stretch/>
        </p:blipFill>
        <p:spPr bwMode="auto">
          <a:xfrm>
            <a:off x="2133600" y="6419737"/>
            <a:ext cx="5627914" cy="15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22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endParaRPr lang="en-US" altLang="en-US"/>
          </a:p>
        </p:txBody>
      </p:sp>
      <p:pic>
        <p:nvPicPr>
          <p:cNvPr id="4608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0000"/>
          <a:stretch/>
        </p:blipFill>
        <p:spPr bwMode="auto">
          <a:xfrm>
            <a:off x="724693" y="152400"/>
            <a:ext cx="7694613"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971800"/>
            <a:ext cx="3276600" cy="367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353013" y="2507386"/>
            <a:ext cx="2056973" cy="369332"/>
          </a:xfrm>
          <a:prstGeom prst="rect">
            <a:avLst/>
          </a:prstGeom>
          <a:solidFill>
            <a:schemeClr val="accent1"/>
          </a:solidFill>
        </p:spPr>
        <p:txBody>
          <a:bodyPr wrap="none" rtlCol="0">
            <a:spAutoFit/>
          </a:bodyPr>
          <a:lstStyle/>
          <a:p>
            <a:r>
              <a:rPr lang="en-US" dirty="0"/>
              <a:t>State Space Grids</a:t>
            </a:r>
          </a:p>
        </p:txBody>
      </p:sp>
    </p:spTree>
    <p:extLst>
      <p:ext uri="{BB962C8B-B14F-4D97-AF65-F5344CB8AC3E}">
        <p14:creationId xmlns:p14="http://schemas.microsoft.com/office/powerpoint/2010/main" val="1283625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normAutofit fontScale="90000"/>
          </a:bodyPr>
          <a:lstStyle/>
          <a:p>
            <a:pPr eaLnBrk="1" hangingPunct="1"/>
            <a:r>
              <a:rPr lang="en-US" altLang="en-US"/>
              <a:t>Dynamic system approach to gender research</a:t>
            </a:r>
          </a:p>
        </p:txBody>
      </p:sp>
      <p:sp>
        <p:nvSpPr>
          <p:cNvPr id="47107" name="Content Placeholder 2"/>
          <p:cNvSpPr>
            <a:spLocks noGrp="1"/>
          </p:cNvSpPr>
          <p:nvPr>
            <p:ph idx="1"/>
          </p:nvPr>
        </p:nvSpPr>
        <p:spPr/>
        <p:txBody>
          <a:bodyPr/>
          <a:lstStyle/>
          <a:p>
            <a:pPr lvl="1" eaLnBrk="1" hangingPunct="1"/>
            <a:r>
              <a:rPr lang="en-US" altLang="en-US"/>
              <a:t>Long term changes and short term interactions.</a:t>
            </a:r>
          </a:p>
          <a:p>
            <a:pPr lvl="1" eaLnBrk="1" hangingPunct="1"/>
            <a:endParaRPr lang="en-US" altLang="en-US"/>
          </a:p>
          <a:p>
            <a:pPr lvl="1" eaLnBrk="1" hangingPunct="1"/>
            <a:endParaRPr lang="en-US" altLang="en-US"/>
          </a:p>
        </p:txBody>
      </p:sp>
      <p:pic>
        <p:nvPicPr>
          <p:cNvPr id="471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971800"/>
            <a:ext cx="3276600" cy="367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09" name="Footer Placeholder 3"/>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75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folHlink"/>
              </a:buClr>
              <a:buSzPct val="70000"/>
              <a:buFont typeface="Wingdings" panose="05000000000000000000" pitchFamily="2" charset="2"/>
              <a:buChar char="n"/>
              <a:defRPr sz="2800">
                <a:solidFill>
                  <a:schemeClr val="tx1"/>
                </a:solidFill>
                <a:latin typeface="Verdana" panose="020B0604030504040204" pitchFamily="34" charset="0"/>
              </a:defRPr>
            </a:lvl2pPr>
            <a:lvl3pPr marL="1143000" indent="-228600">
              <a:spcBef>
                <a:spcPct val="20000"/>
              </a:spcBef>
              <a:buClr>
                <a:schemeClr val="tx2"/>
              </a:buClr>
              <a:buChar char="•"/>
              <a:defRPr sz="2400">
                <a:solidFill>
                  <a:schemeClr val="tx1"/>
                </a:solidFill>
                <a:latin typeface="Verdana" panose="020B0604030504040204" pitchFamily="34" charset="0"/>
              </a:defRPr>
            </a:lvl3pPr>
            <a:lvl4pPr marL="1600200" indent="-228600">
              <a:spcBef>
                <a:spcPct val="20000"/>
              </a:spcBef>
              <a:buClr>
                <a:schemeClr val="hlink"/>
              </a:buClr>
              <a:buChar char="•"/>
              <a:defRPr sz="2000">
                <a:solidFill>
                  <a:schemeClr val="tx1"/>
                </a:solidFill>
                <a:latin typeface="Verdana" panose="020B0604030504040204" pitchFamily="34" charset="0"/>
              </a:defRPr>
            </a:lvl4pPr>
            <a:lvl5pPr marL="2057400" indent="-228600">
              <a:spcBef>
                <a:spcPct val="20000"/>
              </a:spcBef>
              <a:buClr>
                <a:schemeClr val="tx1"/>
              </a:buClr>
              <a:buSzPct val="8500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9pPr>
          </a:lstStyle>
          <a:p>
            <a:pPr>
              <a:spcBef>
                <a:spcPct val="0"/>
              </a:spcBef>
              <a:buClrTx/>
              <a:buSzTx/>
              <a:buFontTx/>
              <a:buNone/>
            </a:pPr>
            <a:r>
              <a:rPr lang="en-US" altLang="en-US" sz="1200">
                <a:solidFill>
                  <a:srgbClr val="898989"/>
                </a:solidFill>
              </a:rPr>
              <a:t>Ande Bustamante</a:t>
            </a:r>
          </a:p>
        </p:txBody>
      </p:sp>
      <p:sp>
        <p:nvSpPr>
          <p:cNvPr id="47110" name="Rectangle 1"/>
          <p:cNvSpPr>
            <a:spLocks noChangeArrowheads="1"/>
          </p:cNvSpPr>
          <p:nvPr/>
        </p:nvSpPr>
        <p:spPr bwMode="auto">
          <a:xfrm>
            <a:off x="6578600" y="5337175"/>
            <a:ext cx="2362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75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folHlink"/>
              </a:buClr>
              <a:buSzPct val="70000"/>
              <a:buFont typeface="Wingdings" panose="05000000000000000000" pitchFamily="2" charset="2"/>
              <a:buChar char="n"/>
              <a:defRPr sz="2800">
                <a:solidFill>
                  <a:schemeClr val="tx1"/>
                </a:solidFill>
                <a:latin typeface="Verdana" panose="020B0604030504040204" pitchFamily="34" charset="0"/>
              </a:defRPr>
            </a:lvl2pPr>
            <a:lvl3pPr marL="1143000" indent="-228600">
              <a:spcBef>
                <a:spcPct val="20000"/>
              </a:spcBef>
              <a:buClr>
                <a:schemeClr val="tx2"/>
              </a:buClr>
              <a:buChar char="•"/>
              <a:defRPr sz="2400">
                <a:solidFill>
                  <a:schemeClr val="tx1"/>
                </a:solidFill>
                <a:latin typeface="Verdana" panose="020B0604030504040204" pitchFamily="34" charset="0"/>
              </a:defRPr>
            </a:lvl3pPr>
            <a:lvl4pPr marL="1600200" indent="-228600">
              <a:spcBef>
                <a:spcPct val="20000"/>
              </a:spcBef>
              <a:buClr>
                <a:schemeClr val="hlink"/>
              </a:buClr>
              <a:buChar char="•"/>
              <a:defRPr sz="2000">
                <a:solidFill>
                  <a:schemeClr val="tx1"/>
                </a:solidFill>
                <a:latin typeface="Verdana" panose="020B0604030504040204" pitchFamily="34" charset="0"/>
              </a:defRPr>
            </a:lvl4pPr>
            <a:lvl5pPr marL="2057400" indent="-228600">
              <a:spcBef>
                <a:spcPct val="20000"/>
              </a:spcBef>
              <a:buClr>
                <a:schemeClr val="tx1"/>
              </a:buClr>
              <a:buSzPct val="8500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9pPr>
          </a:lstStyle>
          <a:p>
            <a:pPr>
              <a:spcBef>
                <a:spcPct val="0"/>
              </a:spcBef>
              <a:buClrTx/>
              <a:buSzTx/>
              <a:buFontTx/>
              <a:buNone/>
            </a:pPr>
            <a:r>
              <a:rPr lang="en-US" altLang="en-US" sz="1200" i="1">
                <a:latin typeface="Segoe UI" panose="020B0502040204020203" pitchFamily="34" charset="0"/>
              </a:rPr>
              <a:t>Lynn Martin, C., Fabes, R. A., Hanish, L. D., &amp; Hollenstein, T. (2005). Social dynamics in the preschool. Developmental Review, 25(3–4), 299-327. doi: http://dx.doi.org/10.1016/j.dr.2005.10.001</a:t>
            </a:r>
          </a:p>
        </p:txBody>
      </p:sp>
    </p:spTree>
    <p:extLst>
      <p:ext uri="{BB962C8B-B14F-4D97-AF65-F5344CB8AC3E}">
        <p14:creationId xmlns:p14="http://schemas.microsoft.com/office/powerpoint/2010/main" val="3035449276"/>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Title 4"/>
          <p:cNvSpPr>
            <a:spLocks noGrp="1"/>
          </p:cNvSpPr>
          <p:nvPr>
            <p:ph type="title"/>
          </p:nvPr>
        </p:nvSpPr>
        <p:spPr>
          <a:xfrm>
            <a:off x="838200" y="228600"/>
            <a:ext cx="8162925" cy="769938"/>
          </a:xfrm>
        </p:spPr>
        <p:txBody>
          <a:bodyPr>
            <a:normAutofit fontScale="90000"/>
          </a:bodyPr>
          <a:lstStyle/>
          <a:p>
            <a:r>
              <a:rPr lang="en-US" altLang="en-US"/>
              <a:t>Example of Dyadic SSG</a:t>
            </a:r>
          </a:p>
        </p:txBody>
      </p:sp>
      <p:pic>
        <p:nvPicPr>
          <p:cNvPr id="491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1066800"/>
            <a:ext cx="5981700" cy="546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5940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Title 1"/>
          <p:cNvSpPr>
            <a:spLocks noGrp="1"/>
          </p:cNvSpPr>
          <p:nvPr>
            <p:ph type="title"/>
          </p:nvPr>
        </p:nvSpPr>
        <p:spPr>
          <a:xfrm>
            <a:off x="3648075" y="381000"/>
            <a:ext cx="5114925" cy="1200150"/>
          </a:xfrm>
        </p:spPr>
        <p:txBody>
          <a:bodyPr/>
          <a:lstStyle/>
          <a:p>
            <a:r>
              <a:rPr lang="en-US" altLang="en-US" sz="1800"/>
              <a:t>“Fig. 4A represents the state space pattern that might be seen for a socially competent boy who is solely attracted to other socially competent children. “</a:t>
            </a:r>
          </a:p>
        </p:txBody>
      </p:sp>
      <p:pic>
        <p:nvPicPr>
          <p:cNvPr id="501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225"/>
            <a:ext cx="3267075" cy="664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bwMode="auto">
          <a:xfrm>
            <a:off x="3581400" y="2330450"/>
            <a:ext cx="5114925"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Verdana" pitchFamily="34" charset="0"/>
              </a:defRPr>
            </a:lvl2pPr>
            <a:lvl3pPr algn="l" rtl="0" eaLnBrk="0" fontAlgn="base" hangingPunct="0">
              <a:spcBef>
                <a:spcPct val="0"/>
              </a:spcBef>
              <a:spcAft>
                <a:spcPct val="0"/>
              </a:spcAft>
              <a:defRPr sz="4400">
                <a:solidFill>
                  <a:schemeClr val="tx2"/>
                </a:solidFill>
                <a:latin typeface="Verdana" pitchFamily="34" charset="0"/>
              </a:defRPr>
            </a:lvl3pPr>
            <a:lvl4pPr algn="l" rtl="0" eaLnBrk="0" fontAlgn="base" hangingPunct="0">
              <a:spcBef>
                <a:spcPct val="0"/>
              </a:spcBef>
              <a:spcAft>
                <a:spcPct val="0"/>
              </a:spcAft>
              <a:defRPr sz="4400">
                <a:solidFill>
                  <a:schemeClr val="tx2"/>
                </a:solidFill>
                <a:latin typeface="Verdana" pitchFamily="34" charset="0"/>
              </a:defRPr>
            </a:lvl4pPr>
            <a:lvl5pPr algn="l" rtl="0" eaLnBrk="0" fontAlgn="base" hangingPunct="0">
              <a:spcBef>
                <a:spcPct val="0"/>
              </a:spcBef>
              <a:spcAft>
                <a:spcPct val="0"/>
              </a:spcAft>
              <a:defRPr sz="4400">
                <a:solidFill>
                  <a:schemeClr val="tx2"/>
                </a:solidFill>
                <a:latin typeface="Verdana" pitchFamily="34" charset="0"/>
              </a:defRPr>
            </a:lvl5pPr>
            <a:lvl6pPr marL="457200" algn="l" rtl="0" fontAlgn="base">
              <a:spcBef>
                <a:spcPct val="0"/>
              </a:spcBef>
              <a:spcAft>
                <a:spcPct val="0"/>
              </a:spcAft>
              <a:defRPr sz="4400">
                <a:solidFill>
                  <a:schemeClr val="tx2"/>
                </a:solidFill>
                <a:latin typeface="Verdana" pitchFamily="34" charset="0"/>
              </a:defRPr>
            </a:lvl6pPr>
            <a:lvl7pPr marL="914400" algn="l" rtl="0" fontAlgn="base">
              <a:spcBef>
                <a:spcPct val="0"/>
              </a:spcBef>
              <a:spcAft>
                <a:spcPct val="0"/>
              </a:spcAft>
              <a:defRPr sz="4400">
                <a:solidFill>
                  <a:schemeClr val="tx2"/>
                </a:solidFill>
                <a:latin typeface="Verdana" pitchFamily="34" charset="0"/>
              </a:defRPr>
            </a:lvl7pPr>
            <a:lvl8pPr marL="1371600" algn="l" rtl="0" fontAlgn="base">
              <a:spcBef>
                <a:spcPct val="0"/>
              </a:spcBef>
              <a:spcAft>
                <a:spcPct val="0"/>
              </a:spcAft>
              <a:defRPr sz="4400">
                <a:solidFill>
                  <a:schemeClr val="tx2"/>
                </a:solidFill>
                <a:latin typeface="Verdana" pitchFamily="34" charset="0"/>
              </a:defRPr>
            </a:lvl8pPr>
            <a:lvl9pPr marL="1828800" algn="l" rtl="0" fontAlgn="base">
              <a:spcBef>
                <a:spcPct val="0"/>
              </a:spcBef>
              <a:spcAft>
                <a:spcPct val="0"/>
              </a:spcAft>
              <a:defRPr sz="4400">
                <a:solidFill>
                  <a:schemeClr val="tx2"/>
                </a:solidFill>
                <a:latin typeface="Verdana" pitchFamily="34" charset="0"/>
              </a:defRPr>
            </a:lvl9pPr>
          </a:lstStyle>
          <a:p>
            <a:pPr>
              <a:defRPr/>
            </a:pPr>
            <a:r>
              <a:rPr lang="en-US" sz="1800" dirty="0"/>
              <a:t>“Fig. 4B illustrates a pattern based on sex similarity. In this case, the events represented on this boy’s state space illustrate that he is seen interacting only with boys and it does not matter what type of social behavior they tend to display. “</a:t>
            </a:r>
            <a:endParaRPr lang="en-US" sz="1800" kern="0" dirty="0"/>
          </a:p>
        </p:txBody>
      </p:sp>
      <p:sp>
        <p:nvSpPr>
          <p:cNvPr id="6" name="Title 1"/>
          <p:cNvSpPr txBox="1">
            <a:spLocks/>
          </p:cNvSpPr>
          <p:nvPr/>
        </p:nvSpPr>
        <p:spPr bwMode="auto">
          <a:xfrm>
            <a:off x="3648075" y="4357688"/>
            <a:ext cx="5089525"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Verdana" pitchFamily="34" charset="0"/>
              </a:defRPr>
            </a:lvl2pPr>
            <a:lvl3pPr algn="l" rtl="0" eaLnBrk="0" fontAlgn="base" hangingPunct="0">
              <a:spcBef>
                <a:spcPct val="0"/>
              </a:spcBef>
              <a:spcAft>
                <a:spcPct val="0"/>
              </a:spcAft>
              <a:defRPr sz="4400">
                <a:solidFill>
                  <a:schemeClr val="tx2"/>
                </a:solidFill>
                <a:latin typeface="Verdana" pitchFamily="34" charset="0"/>
              </a:defRPr>
            </a:lvl3pPr>
            <a:lvl4pPr algn="l" rtl="0" eaLnBrk="0" fontAlgn="base" hangingPunct="0">
              <a:spcBef>
                <a:spcPct val="0"/>
              </a:spcBef>
              <a:spcAft>
                <a:spcPct val="0"/>
              </a:spcAft>
              <a:defRPr sz="4400">
                <a:solidFill>
                  <a:schemeClr val="tx2"/>
                </a:solidFill>
                <a:latin typeface="Verdana" pitchFamily="34" charset="0"/>
              </a:defRPr>
            </a:lvl4pPr>
            <a:lvl5pPr algn="l" rtl="0" eaLnBrk="0" fontAlgn="base" hangingPunct="0">
              <a:spcBef>
                <a:spcPct val="0"/>
              </a:spcBef>
              <a:spcAft>
                <a:spcPct val="0"/>
              </a:spcAft>
              <a:defRPr sz="4400">
                <a:solidFill>
                  <a:schemeClr val="tx2"/>
                </a:solidFill>
                <a:latin typeface="Verdana" pitchFamily="34" charset="0"/>
              </a:defRPr>
            </a:lvl5pPr>
            <a:lvl6pPr marL="457200" algn="l" rtl="0" fontAlgn="base">
              <a:spcBef>
                <a:spcPct val="0"/>
              </a:spcBef>
              <a:spcAft>
                <a:spcPct val="0"/>
              </a:spcAft>
              <a:defRPr sz="4400">
                <a:solidFill>
                  <a:schemeClr val="tx2"/>
                </a:solidFill>
                <a:latin typeface="Verdana" pitchFamily="34" charset="0"/>
              </a:defRPr>
            </a:lvl6pPr>
            <a:lvl7pPr marL="914400" algn="l" rtl="0" fontAlgn="base">
              <a:spcBef>
                <a:spcPct val="0"/>
              </a:spcBef>
              <a:spcAft>
                <a:spcPct val="0"/>
              </a:spcAft>
              <a:defRPr sz="4400">
                <a:solidFill>
                  <a:schemeClr val="tx2"/>
                </a:solidFill>
                <a:latin typeface="Verdana" pitchFamily="34" charset="0"/>
              </a:defRPr>
            </a:lvl7pPr>
            <a:lvl8pPr marL="1371600" algn="l" rtl="0" fontAlgn="base">
              <a:spcBef>
                <a:spcPct val="0"/>
              </a:spcBef>
              <a:spcAft>
                <a:spcPct val="0"/>
              </a:spcAft>
              <a:defRPr sz="4400">
                <a:solidFill>
                  <a:schemeClr val="tx2"/>
                </a:solidFill>
                <a:latin typeface="Verdana" pitchFamily="34" charset="0"/>
              </a:defRPr>
            </a:lvl8pPr>
            <a:lvl9pPr marL="1828800" algn="l" rtl="0" fontAlgn="base">
              <a:spcBef>
                <a:spcPct val="0"/>
              </a:spcBef>
              <a:spcAft>
                <a:spcPct val="0"/>
              </a:spcAft>
              <a:defRPr sz="4400">
                <a:solidFill>
                  <a:schemeClr val="tx2"/>
                </a:solidFill>
                <a:latin typeface="Verdana" pitchFamily="34" charset="0"/>
              </a:defRPr>
            </a:lvl9pPr>
          </a:lstStyle>
          <a:p>
            <a:pPr>
              <a:defRPr/>
            </a:pPr>
            <a:r>
              <a:rPr lang="en-US" sz="1800" dirty="0"/>
              <a:t>“Fig. 4C depicts the landscape for a socially competent boy whose state space is shaped by both similarity on social behavior and on sex. The events cluster in the region of socially competent boys. If this pattern occurred, it would suggest that behavioral similarity matters but only in consideration for same-sex peers.” </a:t>
            </a:r>
            <a:endParaRPr lang="en-US" sz="1800" kern="0" dirty="0"/>
          </a:p>
        </p:txBody>
      </p:sp>
      <p:pic>
        <p:nvPicPr>
          <p:cNvPr id="5018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6581775"/>
            <a:ext cx="30194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3721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Title 1"/>
          <p:cNvSpPr>
            <a:spLocks noGrp="1"/>
          </p:cNvSpPr>
          <p:nvPr>
            <p:ph type="title"/>
          </p:nvPr>
        </p:nvSpPr>
        <p:spPr>
          <a:xfrm>
            <a:off x="871538" y="177800"/>
            <a:ext cx="8162925" cy="1446213"/>
          </a:xfrm>
        </p:spPr>
        <p:txBody>
          <a:bodyPr>
            <a:normAutofit fontScale="90000"/>
          </a:bodyPr>
          <a:lstStyle/>
          <a:p>
            <a:r>
              <a:rPr lang="en-US" altLang="en-US" dirty="0"/>
              <a:t>Sex-Segregated Interactions</a:t>
            </a:r>
            <a:br>
              <a:rPr lang="en-US" altLang="en-US" dirty="0"/>
            </a:br>
            <a:r>
              <a:rPr lang="en-US" altLang="en-US" dirty="0"/>
              <a:t>(state space view)</a:t>
            </a:r>
          </a:p>
        </p:txBody>
      </p:sp>
      <p:pic>
        <p:nvPicPr>
          <p:cNvPr id="522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52" y="2286000"/>
            <a:ext cx="9436682" cy="2871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3600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Title 1"/>
          <p:cNvSpPr>
            <a:spLocks noGrp="1"/>
          </p:cNvSpPr>
          <p:nvPr>
            <p:ph type="title"/>
          </p:nvPr>
        </p:nvSpPr>
        <p:spPr>
          <a:xfrm>
            <a:off x="871538" y="177800"/>
            <a:ext cx="8162925" cy="1446213"/>
          </a:xfrm>
        </p:spPr>
        <p:txBody>
          <a:bodyPr/>
          <a:lstStyle/>
          <a:p>
            <a:r>
              <a:rPr lang="en-US" altLang="en-US"/>
              <a:t>Behaviorally Similar Interactions</a:t>
            </a:r>
          </a:p>
        </p:txBody>
      </p:sp>
      <p:pic>
        <p:nvPicPr>
          <p:cNvPr id="532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828800"/>
            <a:ext cx="8870950" cy="4805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9306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dirty="0"/>
              <a:t>Sex by competence</a:t>
            </a:r>
          </a:p>
        </p:txBody>
      </p:sp>
      <p:pic>
        <p:nvPicPr>
          <p:cNvPr id="542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3" y="1424600"/>
            <a:ext cx="6129337" cy="5298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8397780"/>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1979" y="2209800"/>
            <a:ext cx="8965821" cy="3276600"/>
          </a:xfrm>
          <a:prstGeom prst="rect">
            <a:avLst/>
          </a:prstGeom>
        </p:spPr>
      </p:pic>
      <p:sp>
        <p:nvSpPr>
          <p:cNvPr id="5" name="TextBox 4"/>
          <p:cNvSpPr txBox="1"/>
          <p:nvPr/>
        </p:nvSpPr>
        <p:spPr>
          <a:xfrm>
            <a:off x="152400" y="6400800"/>
            <a:ext cx="2861380" cy="338554"/>
          </a:xfrm>
          <a:prstGeom prst="rect">
            <a:avLst/>
          </a:prstGeom>
          <a:noFill/>
        </p:spPr>
        <p:txBody>
          <a:bodyPr wrap="none" rtlCol="0">
            <a:spAutoFit/>
          </a:bodyPr>
          <a:lstStyle/>
          <a:p>
            <a:r>
              <a:rPr lang="en-US" sz="1600" dirty="0">
                <a:solidFill>
                  <a:schemeClr val="tx1">
                    <a:lumMod val="50000"/>
                    <a:lumOff val="50000"/>
                  </a:schemeClr>
                </a:solidFill>
              </a:rPr>
              <a:t>Jutagir | Schaefer et al., 2010</a:t>
            </a:r>
          </a:p>
        </p:txBody>
      </p:sp>
    </p:spTree>
    <p:extLst>
      <p:ext uri="{BB962C8B-B14F-4D97-AF65-F5344CB8AC3E}">
        <p14:creationId xmlns:p14="http://schemas.microsoft.com/office/powerpoint/2010/main" val="1024592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15400" cy="1252728"/>
          </a:xfrm>
        </p:spPr>
        <p:txBody>
          <a:bodyPr>
            <a:normAutofit/>
          </a:bodyPr>
          <a:lstStyle/>
          <a:p>
            <a:r>
              <a:rPr lang="en-US" dirty="0"/>
              <a:t>How do social networks form?</a:t>
            </a:r>
          </a:p>
        </p:txBody>
      </p:sp>
      <p:sp>
        <p:nvSpPr>
          <p:cNvPr id="3" name="Content Placeholder 2"/>
          <p:cNvSpPr>
            <a:spLocks noGrp="1"/>
          </p:cNvSpPr>
          <p:nvPr>
            <p:ph idx="1"/>
          </p:nvPr>
        </p:nvSpPr>
        <p:spPr>
          <a:xfrm>
            <a:off x="304800" y="1752600"/>
            <a:ext cx="8610600" cy="4648200"/>
          </a:xfrm>
        </p:spPr>
        <p:txBody>
          <a:bodyPr>
            <a:normAutofit fontScale="77500" lnSpcReduction="20000"/>
          </a:bodyPr>
          <a:lstStyle/>
          <a:p>
            <a:pPr marL="118872" indent="0">
              <a:buNone/>
            </a:pPr>
            <a:endParaRPr lang="en-US" dirty="0">
              <a:solidFill>
                <a:srgbClr val="FF0000"/>
              </a:solidFill>
            </a:endParaRPr>
          </a:p>
          <a:p>
            <a:r>
              <a:rPr lang="en-US" dirty="0"/>
              <a:t>It’s rare that strangers come together to form new relationships, especially when a researcher is observing.</a:t>
            </a:r>
          </a:p>
          <a:p>
            <a:pPr marL="118872" indent="0">
              <a:buNone/>
            </a:pPr>
            <a:endParaRPr lang="en-US" dirty="0"/>
          </a:p>
          <a:p>
            <a:r>
              <a:rPr lang="en-US" dirty="0"/>
              <a:t>Preschool presents new social opportunities for children reaching the developmental level that supports enduring peer relationships.</a:t>
            </a:r>
          </a:p>
          <a:p>
            <a:pPr marL="118872" indent="0">
              <a:buNone/>
            </a:pPr>
            <a:endParaRPr lang="en-US" dirty="0">
              <a:solidFill>
                <a:srgbClr val="FF0000"/>
              </a:solidFill>
            </a:endParaRPr>
          </a:p>
          <a:p>
            <a:r>
              <a:rPr lang="en-US" b="1" dirty="0"/>
              <a:t>Hypothesis</a:t>
            </a:r>
            <a:r>
              <a:rPr lang="en-US" dirty="0"/>
              <a:t>: Well-known principles of network formation, namely reciprocity, popularity, and triadic closure will vary in importance throughout the network formation period as the structure itself evolves. </a:t>
            </a:r>
          </a:p>
          <a:p>
            <a:pPr lvl="1"/>
            <a:r>
              <a:rPr lang="en-US" b="1" dirty="0">
                <a:solidFill>
                  <a:srgbClr val="000000"/>
                </a:solidFill>
              </a:rPr>
              <a:t>Structural Cascading</a:t>
            </a:r>
            <a:r>
              <a:rPr lang="en-US" dirty="0">
                <a:solidFill>
                  <a:srgbClr val="000000"/>
                </a:solidFill>
              </a:rPr>
              <a:t>: More complex structures evolve from simpler ones.</a:t>
            </a:r>
          </a:p>
          <a:p>
            <a:pPr lvl="1"/>
            <a:endParaRPr lang="en-US" dirty="0">
              <a:solidFill>
                <a:srgbClr val="FF0000"/>
              </a:solidFill>
            </a:endParaRPr>
          </a:p>
          <a:p>
            <a:pPr marL="0" indent="0">
              <a:buNone/>
            </a:pPr>
            <a:endParaRPr lang="en-US" i="1" dirty="0">
              <a:solidFill>
                <a:srgbClr val="FF0000"/>
              </a:solidFill>
              <a:sym typeface="Wingdings" panose="05000000000000000000" pitchFamily="2" charset="2"/>
            </a:endParaRPr>
          </a:p>
          <a:p>
            <a:pPr marL="0" indent="0">
              <a:buNone/>
            </a:pPr>
            <a:endParaRPr lang="en-US" i="1" dirty="0">
              <a:solidFill>
                <a:srgbClr val="FF0000"/>
              </a:solidFill>
              <a:sym typeface="Wingdings" panose="05000000000000000000" pitchFamily="2" charset="2"/>
            </a:endParaRPr>
          </a:p>
          <a:p>
            <a:pPr marL="0" indent="0">
              <a:buNone/>
            </a:pPr>
            <a:endParaRPr lang="en-US" i="1" dirty="0">
              <a:solidFill>
                <a:srgbClr val="FF0000"/>
              </a:solidFill>
              <a:sym typeface="Wingdings" panose="05000000000000000000" pitchFamily="2" charset="2"/>
            </a:endParaRPr>
          </a:p>
          <a:p>
            <a:pPr marL="0" indent="0">
              <a:buNone/>
            </a:pPr>
            <a:endParaRPr lang="en-US" i="1" dirty="0">
              <a:solidFill>
                <a:srgbClr val="FF0000"/>
              </a:solidFill>
              <a:sym typeface="Wingdings" panose="05000000000000000000" pitchFamily="2" charset="2"/>
            </a:endParaRPr>
          </a:p>
        </p:txBody>
      </p:sp>
      <p:sp>
        <p:nvSpPr>
          <p:cNvPr id="6" name="TextBox 5"/>
          <p:cNvSpPr txBox="1"/>
          <p:nvPr/>
        </p:nvSpPr>
        <p:spPr>
          <a:xfrm>
            <a:off x="34220" y="6519446"/>
            <a:ext cx="2861380" cy="338554"/>
          </a:xfrm>
          <a:prstGeom prst="rect">
            <a:avLst/>
          </a:prstGeom>
          <a:noFill/>
        </p:spPr>
        <p:txBody>
          <a:bodyPr wrap="none" rtlCol="0">
            <a:spAutoFit/>
          </a:bodyPr>
          <a:lstStyle/>
          <a:p>
            <a:r>
              <a:rPr lang="en-US" sz="1600" dirty="0">
                <a:solidFill>
                  <a:schemeClr val="tx1">
                    <a:lumMod val="50000"/>
                    <a:lumOff val="50000"/>
                  </a:schemeClr>
                </a:solidFill>
              </a:rPr>
              <a:t>Jutagir | Schaefer et al., 2010</a:t>
            </a:r>
          </a:p>
        </p:txBody>
      </p:sp>
    </p:spTree>
    <p:extLst>
      <p:ext uri="{BB962C8B-B14F-4D97-AF65-F5344CB8AC3E}">
        <p14:creationId xmlns:p14="http://schemas.microsoft.com/office/powerpoint/2010/main" val="712486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p:txBody>
          <a:bodyPr/>
          <a:lstStyle/>
          <a:p>
            <a:r>
              <a:rPr lang="en-US" altLang="en-US" dirty="0"/>
              <a:t>Classroom networks</a:t>
            </a:r>
          </a:p>
        </p:txBody>
      </p:sp>
      <p:sp>
        <p:nvSpPr>
          <p:cNvPr id="22531" name="Content Placeholder 4"/>
          <p:cNvSpPr>
            <a:spLocks noGrp="1"/>
          </p:cNvSpPr>
          <p:nvPr>
            <p:ph idx="1"/>
          </p:nvPr>
        </p:nvSpPr>
        <p:spPr/>
        <p:txBody>
          <a:bodyPr>
            <a:normAutofit/>
          </a:bodyPr>
          <a:lstStyle/>
          <a:p>
            <a:r>
              <a:rPr lang="en-US" altLang="en-US" dirty="0"/>
              <a:t>Emergent group properties</a:t>
            </a:r>
          </a:p>
          <a:p>
            <a:r>
              <a:rPr lang="en-US" altLang="en-US" dirty="0"/>
              <a:t>Gender socialization</a:t>
            </a:r>
          </a:p>
          <a:p>
            <a:r>
              <a:rPr lang="en-US" altLang="en-US" dirty="0"/>
              <a:t>Network properties over time </a:t>
            </a:r>
          </a:p>
          <a:p>
            <a:pPr lvl="1"/>
            <a:r>
              <a:rPr lang="en-US" altLang="en-US" dirty="0"/>
              <a:t>Observed</a:t>
            </a:r>
          </a:p>
          <a:p>
            <a:r>
              <a:rPr lang="en-US" altLang="en-US" dirty="0"/>
              <a:t>Social networks and disabilities</a:t>
            </a:r>
          </a:p>
          <a:p>
            <a:pPr lvl="1"/>
            <a:r>
              <a:rPr lang="en-US" altLang="en-US" dirty="0"/>
              <a:t>Teacher reported homophily</a:t>
            </a:r>
          </a:p>
          <a:p>
            <a:r>
              <a:rPr lang="en-US" altLang="en-US" dirty="0"/>
              <a:t>Objective measures</a:t>
            </a:r>
          </a:p>
          <a:p>
            <a:pPr lvl="1"/>
            <a:r>
              <a:rPr lang="en-US" altLang="en-US" dirty="0"/>
              <a:t>Social contact, language, and disabilities</a:t>
            </a:r>
          </a:p>
          <a:p>
            <a:pPr lvl="2"/>
            <a:r>
              <a:rPr lang="en-US" altLang="en-US" dirty="0"/>
              <a:t>Messinger et al; Fasano et al</a:t>
            </a:r>
          </a:p>
          <a:p>
            <a:pPr lvl="1"/>
            <a:endParaRPr lang="en-US" altLang="en-US" dirty="0"/>
          </a:p>
          <a:p>
            <a:pPr lvl="1"/>
            <a:endParaRPr lang="en-US" altLang="en-US" dirty="0"/>
          </a:p>
          <a:p>
            <a:pPr lvl="1"/>
            <a:endParaRPr lang="en-US" altLang="en-US" dirty="0"/>
          </a:p>
        </p:txBody>
      </p:sp>
      <p:sp>
        <p:nvSpPr>
          <p:cNvPr id="4" name="TextBox 3"/>
          <p:cNvSpPr txBox="1"/>
          <p:nvPr/>
        </p:nvSpPr>
        <p:spPr>
          <a:xfrm>
            <a:off x="9296400" y="3810000"/>
            <a:ext cx="2133918" cy="369332"/>
          </a:xfrm>
          <a:prstGeom prst="rect">
            <a:avLst/>
          </a:prstGeom>
          <a:noFill/>
        </p:spPr>
        <p:txBody>
          <a:bodyPr wrap="none" rtlCol="0">
            <a:spAutoFit/>
          </a:bodyPr>
          <a:lstStyle/>
          <a:p>
            <a:r>
              <a:rPr lang="en-US" dirty="0">
                <a:solidFill>
                  <a:srgbClr val="FF0000"/>
                </a:solidFill>
              </a:rPr>
              <a:t>Slide deck change</a:t>
            </a:r>
          </a:p>
        </p:txBody>
      </p:sp>
      <p:sp>
        <p:nvSpPr>
          <p:cNvPr id="5" name="TextBox 4"/>
          <p:cNvSpPr txBox="1"/>
          <p:nvPr/>
        </p:nvSpPr>
        <p:spPr>
          <a:xfrm>
            <a:off x="9287786" y="5526644"/>
            <a:ext cx="2133918" cy="369332"/>
          </a:xfrm>
          <a:prstGeom prst="rect">
            <a:avLst/>
          </a:prstGeom>
          <a:noFill/>
        </p:spPr>
        <p:txBody>
          <a:bodyPr wrap="none" rtlCol="0">
            <a:spAutoFit/>
          </a:bodyPr>
          <a:lstStyle/>
          <a:p>
            <a:r>
              <a:rPr lang="en-US" dirty="0">
                <a:solidFill>
                  <a:srgbClr val="FF0000"/>
                </a:solidFill>
              </a:rPr>
              <a:t>Slide deck change</a:t>
            </a:r>
          </a:p>
        </p:txBody>
      </p:sp>
      <p:sp>
        <p:nvSpPr>
          <p:cNvPr id="2" name="Rectangle 1"/>
          <p:cNvSpPr/>
          <p:nvPr/>
        </p:nvSpPr>
        <p:spPr>
          <a:xfrm>
            <a:off x="10879165" y="4668322"/>
            <a:ext cx="3736920" cy="369332"/>
          </a:xfrm>
          <a:prstGeom prst="rect">
            <a:avLst/>
          </a:prstGeom>
        </p:spPr>
        <p:txBody>
          <a:bodyPr wrap="none">
            <a:spAutoFit/>
          </a:bodyPr>
          <a:lstStyle/>
          <a:p>
            <a:r>
              <a:rPr lang="en-US" altLang="en-US" dirty="0"/>
              <a:t>School belonging and school plays</a:t>
            </a:r>
          </a:p>
        </p:txBody>
      </p:sp>
      <p:sp>
        <p:nvSpPr>
          <p:cNvPr id="8" name="TextBox 7">
            <a:extLst>
              <a:ext uri="{FF2B5EF4-FFF2-40B4-BE49-F238E27FC236}">
                <a16:creationId xmlns:a16="http://schemas.microsoft.com/office/drawing/2014/main" id="{42C2883A-CEFE-45F1-B7BC-9AD88BAE7007}"/>
              </a:ext>
            </a:extLst>
          </p:cNvPr>
          <p:cNvSpPr txBox="1"/>
          <p:nvPr/>
        </p:nvSpPr>
        <p:spPr>
          <a:xfrm>
            <a:off x="9601200" y="3011507"/>
            <a:ext cx="7331102" cy="369332"/>
          </a:xfrm>
          <a:prstGeom prst="rect">
            <a:avLst/>
          </a:prstGeom>
          <a:noFill/>
        </p:spPr>
        <p:txBody>
          <a:bodyPr wrap="square">
            <a:spAutoFit/>
          </a:bodyPr>
          <a:lstStyle/>
          <a:p>
            <a:r>
              <a:rPr lang="en-US" altLang="en-US" dirty="0"/>
              <a:t>Network bulling interventions</a:t>
            </a:r>
          </a:p>
        </p:txBody>
      </p:sp>
    </p:spTree>
    <p:extLst>
      <p:ext uri="{BB962C8B-B14F-4D97-AF65-F5344CB8AC3E}">
        <p14:creationId xmlns:p14="http://schemas.microsoft.com/office/powerpoint/2010/main" val="2850209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15400" cy="1252728"/>
          </a:xfrm>
        </p:spPr>
        <p:txBody>
          <a:bodyPr>
            <a:normAutofit/>
          </a:bodyPr>
          <a:lstStyle/>
          <a:p>
            <a:r>
              <a:rPr lang="en-US" dirty="0"/>
              <a:t>Network Processes via Siena</a:t>
            </a:r>
          </a:p>
        </p:txBody>
      </p:sp>
      <p:sp>
        <p:nvSpPr>
          <p:cNvPr id="3" name="Content Placeholder 2"/>
          <p:cNvSpPr>
            <a:spLocks noGrp="1"/>
          </p:cNvSpPr>
          <p:nvPr>
            <p:ph idx="1"/>
          </p:nvPr>
        </p:nvSpPr>
        <p:spPr>
          <a:xfrm>
            <a:off x="4648200" y="1752600"/>
            <a:ext cx="4267200" cy="4648200"/>
          </a:xfrm>
        </p:spPr>
        <p:txBody>
          <a:bodyPr>
            <a:normAutofit fontScale="55000" lnSpcReduction="20000"/>
          </a:bodyPr>
          <a:lstStyle/>
          <a:p>
            <a:r>
              <a:rPr lang="en-US" sz="3600" b="1" dirty="0"/>
              <a:t>Reciprocity</a:t>
            </a:r>
            <a:r>
              <a:rPr lang="en-US" sz="3600" dirty="0"/>
              <a:t>: Responding to others’ gestures of friendship with like gestures (</a:t>
            </a:r>
            <a:r>
              <a:rPr lang="en-US" sz="3600" dirty="0" err="1"/>
              <a:t>Blau</a:t>
            </a:r>
            <a:r>
              <a:rPr lang="en-US" sz="3600" dirty="0"/>
              <a:t>, 1964). </a:t>
            </a:r>
          </a:p>
          <a:p>
            <a:pPr marL="457200" lvl="1" indent="0">
              <a:buNone/>
            </a:pPr>
            <a:endParaRPr lang="en-US" sz="2900" dirty="0"/>
          </a:p>
          <a:p>
            <a:r>
              <a:rPr lang="en-US" sz="3600" b="1" dirty="0"/>
              <a:t>Popularity</a:t>
            </a:r>
            <a:r>
              <a:rPr lang="en-US" sz="3600" dirty="0"/>
              <a:t>:</a:t>
            </a:r>
            <a:r>
              <a:rPr lang="en-US" sz="3600" i="1" dirty="0"/>
              <a:t> </a:t>
            </a:r>
            <a:r>
              <a:rPr lang="en-US" sz="3600" dirty="0"/>
              <a:t>When individuals with more incoming relations, or ‘ties,’ receive additional friendship initiations at higher rates than others </a:t>
            </a:r>
          </a:p>
          <a:p>
            <a:pPr lvl="1"/>
            <a:r>
              <a:rPr lang="en-US" sz="2900" dirty="0"/>
              <a:t>through preferential attach- </a:t>
            </a:r>
            <a:r>
              <a:rPr lang="en-US" sz="2900" dirty="0" err="1"/>
              <a:t>ment</a:t>
            </a:r>
            <a:r>
              <a:rPr lang="en-US" sz="2900" dirty="0"/>
              <a:t> (</a:t>
            </a:r>
            <a:r>
              <a:rPr lang="en-US" sz="2900" dirty="0" err="1"/>
              <a:t>Barabási</a:t>
            </a:r>
            <a:r>
              <a:rPr lang="en-US" sz="2900" dirty="0"/>
              <a:t> and Albert, 1999) or prefer one another at greater rates (van den Oord et al., 2000). </a:t>
            </a:r>
          </a:p>
          <a:p>
            <a:pPr marL="118872" indent="0">
              <a:buNone/>
            </a:pPr>
            <a:endParaRPr lang="en-US" sz="3600" dirty="0"/>
          </a:p>
          <a:p>
            <a:r>
              <a:rPr lang="en-US" sz="3600" b="1" dirty="0"/>
              <a:t>Triadic Closure</a:t>
            </a:r>
            <a:r>
              <a:rPr lang="en-US" sz="3600" dirty="0"/>
              <a:t>: Tendency toward closure, or ‘transitivity,’ </a:t>
            </a:r>
          </a:p>
          <a:p>
            <a:pPr lvl="1"/>
            <a:r>
              <a:rPr lang="en-US" sz="2900" dirty="0"/>
              <a:t>an individual’s friends are also friends with one another (Davis, 1970; Hallinan, 1974). </a:t>
            </a:r>
            <a:endParaRPr lang="en-US" sz="2900" b="1" dirty="0"/>
          </a:p>
          <a:p>
            <a:endParaRPr lang="en-US" dirty="0"/>
          </a:p>
          <a:p>
            <a:pPr marL="0" indent="0">
              <a:buNone/>
            </a:pPr>
            <a:endParaRPr lang="en-US" i="1" dirty="0">
              <a:sym typeface="Wingdings" panose="05000000000000000000" pitchFamily="2" charset="2"/>
            </a:endParaRPr>
          </a:p>
          <a:p>
            <a:pPr marL="0" indent="0">
              <a:buNone/>
            </a:pPr>
            <a:endParaRPr lang="en-US" i="1" dirty="0">
              <a:sym typeface="Wingdings" panose="05000000000000000000" pitchFamily="2" charset="2"/>
            </a:endParaRPr>
          </a:p>
          <a:p>
            <a:pPr marL="0" indent="0">
              <a:buNone/>
            </a:pPr>
            <a:endParaRPr lang="en-US" i="1" dirty="0">
              <a:sym typeface="Wingdings" panose="05000000000000000000" pitchFamily="2" charset="2"/>
            </a:endParaRPr>
          </a:p>
          <a:p>
            <a:pPr marL="0" indent="0">
              <a:buNone/>
            </a:pPr>
            <a:endParaRPr lang="en-US" i="1" dirty="0">
              <a:sym typeface="Wingdings" panose="05000000000000000000" pitchFamily="2" charset="2"/>
            </a:endParaRPr>
          </a:p>
        </p:txBody>
      </p:sp>
      <p:sp>
        <p:nvSpPr>
          <p:cNvPr id="6" name="TextBox 5"/>
          <p:cNvSpPr txBox="1"/>
          <p:nvPr/>
        </p:nvSpPr>
        <p:spPr>
          <a:xfrm>
            <a:off x="34220" y="6519446"/>
            <a:ext cx="2861380" cy="338554"/>
          </a:xfrm>
          <a:prstGeom prst="rect">
            <a:avLst/>
          </a:prstGeom>
          <a:noFill/>
        </p:spPr>
        <p:txBody>
          <a:bodyPr wrap="none" rtlCol="0">
            <a:spAutoFit/>
          </a:bodyPr>
          <a:lstStyle/>
          <a:p>
            <a:r>
              <a:rPr lang="en-US" sz="1600" dirty="0">
                <a:solidFill>
                  <a:schemeClr val="tx1">
                    <a:lumMod val="50000"/>
                    <a:lumOff val="50000"/>
                  </a:schemeClr>
                </a:solidFill>
              </a:rPr>
              <a:t>Jutagir | Schaefer et al., 2010</a:t>
            </a:r>
          </a:p>
        </p:txBody>
      </p:sp>
      <p:grpSp>
        <p:nvGrpSpPr>
          <p:cNvPr id="4" name="Group 3"/>
          <p:cNvGrpSpPr/>
          <p:nvPr/>
        </p:nvGrpSpPr>
        <p:grpSpPr>
          <a:xfrm>
            <a:off x="152400" y="1533209"/>
            <a:ext cx="4516877" cy="5025471"/>
            <a:chOff x="152400" y="1533209"/>
            <a:chExt cx="4516877" cy="5025471"/>
          </a:xfrm>
        </p:grpSpPr>
        <p:pic>
          <p:nvPicPr>
            <p:cNvPr id="8" name="Picture 7"/>
            <p:cNvPicPr>
              <a:picLocks noChangeAspect="1"/>
            </p:cNvPicPr>
            <p:nvPr/>
          </p:nvPicPr>
          <p:blipFill>
            <a:blip r:embed="rId3"/>
            <a:stretch>
              <a:fillRect/>
            </a:stretch>
          </p:blipFill>
          <p:spPr>
            <a:xfrm>
              <a:off x="152400" y="1981200"/>
              <a:ext cx="4495800" cy="4577480"/>
            </a:xfrm>
            <a:prstGeom prst="rect">
              <a:avLst/>
            </a:prstGeom>
          </p:spPr>
        </p:pic>
        <p:pic>
          <p:nvPicPr>
            <p:cNvPr id="7" name="Picture 6"/>
            <p:cNvPicPr>
              <a:picLocks noChangeAspect="1"/>
            </p:cNvPicPr>
            <p:nvPr/>
          </p:nvPicPr>
          <p:blipFill rotWithShape="1">
            <a:blip r:embed="rId3"/>
            <a:srcRect b="96872"/>
            <a:stretch/>
          </p:blipFill>
          <p:spPr>
            <a:xfrm>
              <a:off x="173477" y="1533209"/>
              <a:ext cx="4495800" cy="600391"/>
            </a:xfrm>
            <a:prstGeom prst="rect">
              <a:avLst/>
            </a:prstGeom>
          </p:spPr>
        </p:pic>
      </p:grpSp>
    </p:spTree>
    <p:extLst>
      <p:ext uri="{BB962C8B-B14F-4D97-AF65-F5344CB8AC3E}">
        <p14:creationId xmlns:p14="http://schemas.microsoft.com/office/powerpoint/2010/main" val="528616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5448"/>
            <a:ext cx="8839200" cy="1252728"/>
          </a:xfrm>
        </p:spPr>
        <p:txBody>
          <a:bodyPr>
            <a:normAutofit/>
          </a:bodyPr>
          <a:lstStyle/>
          <a:p>
            <a:r>
              <a:rPr lang="en-US" dirty="0"/>
              <a:t>Methods</a:t>
            </a:r>
          </a:p>
        </p:txBody>
      </p:sp>
      <p:sp>
        <p:nvSpPr>
          <p:cNvPr id="3" name="Content Placeholder 2"/>
          <p:cNvSpPr>
            <a:spLocks noGrp="1"/>
          </p:cNvSpPr>
          <p:nvPr>
            <p:ph idx="1"/>
          </p:nvPr>
        </p:nvSpPr>
        <p:spPr>
          <a:xfrm>
            <a:off x="228600" y="1600200"/>
            <a:ext cx="8839200" cy="4953000"/>
          </a:xfrm>
        </p:spPr>
        <p:txBody>
          <a:bodyPr>
            <a:normAutofit fontScale="85000" lnSpcReduction="20000"/>
          </a:bodyPr>
          <a:lstStyle/>
          <a:p>
            <a:r>
              <a:rPr lang="en-US" b="1" dirty="0"/>
              <a:t>Participants: </a:t>
            </a:r>
            <a:r>
              <a:rPr lang="en-US" dirty="0"/>
              <a:t>195 children</a:t>
            </a:r>
          </a:p>
          <a:p>
            <a:pPr lvl="1"/>
            <a:r>
              <a:rPr lang="en-US" dirty="0"/>
              <a:t>11 Head Start preschool classrooms, 15-21 children each</a:t>
            </a:r>
          </a:p>
          <a:p>
            <a:pPr lvl="1"/>
            <a:r>
              <a:rPr lang="en-US" dirty="0"/>
              <a:t>Age: 3-5 years (M=4 years)</a:t>
            </a:r>
          </a:p>
          <a:p>
            <a:pPr lvl="1"/>
            <a:r>
              <a:rPr lang="en-US" dirty="0"/>
              <a:t>Race/Ethnicity: Predominantly Hispanic</a:t>
            </a:r>
          </a:p>
          <a:p>
            <a:pPr lvl="1"/>
            <a:r>
              <a:rPr lang="en-US" dirty="0"/>
              <a:t>SES: Low-income</a:t>
            </a:r>
          </a:p>
          <a:p>
            <a:pPr marL="457200" lvl="1" indent="0">
              <a:buNone/>
            </a:pPr>
            <a:endParaRPr lang="en-US" dirty="0"/>
          </a:p>
          <a:p>
            <a:r>
              <a:rPr lang="en-US" b="1" dirty="0"/>
              <a:t>Timeframe: </a:t>
            </a:r>
            <a:r>
              <a:rPr lang="en-US" dirty="0"/>
              <a:t>1 school-year</a:t>
            </a:r>
          </a:p>
          <a:p>
            <a:pPr marL="118872" indent="0">
              <a:buNone/>
            </a:pPr>
            <a:endParaRPr lang="en-US" b="1" dirty="0"/>
          </a:p>
          <a:p>
            <a:r>
              <a:rPr lang="en-US" b="1" dirty="0"/>
              <a:t>Design:</a:t>
            </a:r>
            <a:r>
              <a:rPr lang="en-US" dirty="0"/>
              <a:t> Observational</a:t>
            </a:r>
          </a:p>
          <a:p>
            <a:pPr lvl="1"/>
            <a:r>
              <a:rPr lang="en-US" dirty="0">
                <a:solidFill>
                  <a:srgbClr val="000000"/>
                </a:solidFill>
              </a:rPr>
              <a:t>Schedule: 2–3 days per week, several hours each day </a:t>
            </a:r>
          </a:p>
          <a:p>
            <a:pPr lvl="1"/>
            <a:r>
              <a:rPr lang="en-US" dirty="0">
                <a:solidFill>
                  <a:srgbClr val="000000"/>
                </a:solidFill>
              </a:rPr>
              <a:t>Structure minimized order effects</a:t>
            </a:r>
          </a:p>
          <a:p>
            <a:pPr marL="457200" lvl="1" indent="0">
              <a:buNone/>
            </a:pPr>
            <a:endParaRPr lang="en-US" dirty="0">
              <a:solidFill>
                <a:srgbClr val="000000"/>
              </a:solidFill>
            </a:endParaRPr>
          </a:p>
          <a:p>
            <a:r>
              <a:rPr lang="en-US" b="1" dirty="0">
                <a:solidFill>
                  <a:srgbClr val="000000"/>
                </a:solidFill>
              </a:rPr>
              <a:t>Analysis: </a:t>
            </a:r>
            <a:r>
              <a:rPr lang="en-US" dirty="0">
                <a:solidFill>
                  <a:srgbClr val="000000"/>
                </a:solidFill>
              </a:rPr>
              <a:t>SIENA modeling framework</a:t>
            </a:r>
          </a:p>
        </p:txBody>
      </p:sp>
      <p:sp>
        <p:nvSpPr>
          <p:cNvPr id="5" name="TextBox 4"/>
          <p:cNvSpPr txBox="1"/>
          <p:nvPr/>
        </p:nvSpPr>
        <p:spPr>
          <a:xfrm>
            <a:off x="34220" y="6519446"/>
            <a:ext cx="2861380" cy="338554"/>
          </a:xfrm>
          <a:prstGeom prst="rect">
            <a:avLst/>
          </a:prstGeom>
          <a:noFill/>
        </p:spPr>
        <p:txBody>
          <a:bodyPr wrap="none" rtlCol="0">
            <a:spAutoFit/>
          </a:bodyPr>
          <a:lstStyle/>
          <a:p>
            <a:r>
              <a:rPr lang="en-US" sz="1600" dirty="0">
                <a:solidFill>
                  <a:schemeClr val="tx1">
                    <a:lumMod val="50000"/>
                    <a:lumOff val="50000"/>
                  </a:schemeClr>
                </a:solidFill>
              </a:rPr>
              <a:t>Jutagir | Schaefer et al., 2010</a:t>
            </a:r>
          </a:p>
        </p:txBody>
      </p:sp>
    </p:spTree>
    <p:extLst>
      <p:ext uri="{BB962C8B-B14F-4D97-AF65-F5344CB8AC3E}">
        <p14:creationId xmlns:p14="http://schemas.microsoft.com/office/powerpoint/2010/main" val="1597317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6" name="TextBox 5"/>
          <p:cNvSpPr txBox="1"/>
          <p:nvPr/>
        </p:nvSpPr>
        <p:spPr>
          <a:xfrm>
            <a:off x="34220" y="6519446"/>
            <a:ext cx="2861380" cy="338554"/>
          </a:xfrm>
          <a:prstGeom prst="rect">
            <a:avLst/>
          </a:prstGeom>
          <a:noFill/>
        </p:spPr>
        <p:txBody>
          <a:bodyPr wrap="none" rtlCol="0">
            <a:spAutoFit/>
          </a:bodyPr>
          <a:lstStyle/>
          <a:p>
            <a:r>
              <a:rPr lang="en-US" sz="1600" dirty="0">
                <a:solidFill>
                  <a:schemeClr val="tx1">
                    <a:lumMod val="50000"/>
                    <a:lumOff val="50000"/>
                  </a:schemeClr>
                </a:solidFill>
              </a:rPr>
              <a:t>Jutagir | Schaefer et al., 2010</a:t>
            </a:r>
          </a:p>
        </p:txBody>
      </p:sp>
      <p:pic>
        <p:nvPicPr>
          <p:cNvPr id="3" name="Picture 2"/>
          <p:cNvPicPr>
            <a:picLocks noChangeAspect="1"/>
          </p:cNvPicPr>
          <p:nvPr/>
        </p:nvPicPr>
        <p:blipFill>
          <a:blip r:embed="rId3"/>
          <a:stretch>
            <a:fillRect/>
          </a:stretch>
        </p:blipFill>
        <p:spPr>
          <a:xfrm>
            <a:off x="304800" y="1523999"/>
            <a:ext cx="8610600" cy="5065059"/>
          </a:xfrm>
          <a:prstGeom prst="rect">
            <a:avLst/>
          </a:prstGeom>
        </p:spPr>
      </p:pic>
      <p:sp>
        <p:nvSpPr>
          <p:cNvPr id="4" name="Rectangle 3"/>
          <p:cNvSpPr/>
          <p:nvPr/>
        </p:nvSpPr>
        <p:spPr>
          <a:xfrm>
            <a:off x="4876800" y="7620000"/>
            <a:ext cx="16002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1737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Reciprocity, Popularity, Triplets</a:t>
            </a:r>
          </a:p>
        </p:txBody>
      </p:sp>
      <p:sp>
        <p:nvSpPr>
          <p:cNvPr id="5" name="TextBox 4"/>
          <p:cNvSpPr txBox="1"/>
          <p:nvPr/>
        </p:nvSpPr>
        <p:spPr>
          <a:xfrm>
            <a:off x="34220" y="6519446"/>
            <a:ext cx="2861380" cy="338554"/>
          </a:xfrm>
          <a:prstGeom prst="rect">
            <a:avLst/>
          </a:prstGeom>
          <a:noFill/>
        </p:spPr>
        <p:txBody>
          <a:bodyPr wrap="none" rtlCol="0">
            <a:spAutoFit/>
          </a:bodyPr>
          <a:lstStyle/>
          <a:p>
            <a:r>
              <a:rPr lang="en-US" sz="1600" dirty="0">
                <a:solidFill>
                  <a:schemeClr val="tx1">
                    <a:lumMod val="50000"/>
                    <a:lumOff val="50000"/>
                  </a:schemeClr>
                </a:solidFill>
              </a:rPr>
              <a:t>Jutagir | Schaefer et al., 2010</a:t>
            </a:r>
          </a:p>
        </p:txBody>
      </p:sp>
      <p:pic>
        <p:nvPicPr>
          <p:cNvPr id="2" name="Picture 1"/>
          <p:cNvPicPr>
            <a:picLocks noChangeAspect="1"/>
          </p:cNvPicPr>
          <p:nvPr/>
        </p:nvPicPr>
        <p:blipFill>
          <a:blip r:embed="rId3"/>
          <a:stretch>
            <a:fillRect/>
          </a:stretch>
        </p:blipFill>
        <p:spPr>
          <a:xfrm>
            <a:off x="173653" y="1828800"/>
            <a:ext cx="8741747" cy="2438400"/>
          </a:xfrm>
          <a:prstGeom prst="rect">
            <a:avLst/>
          </a:prstGeom>
        </p:spPr>
      </p:pic>
    </p:spTree>
    <p:extLst>
      <p:ext uri="{BB962C8B-B14F-4D97-AF65-F5344CB8AC3E}">
        <p14:creationId xmlns:p14="http://schemas.microsoft.com/office/powerpoint/2010/main" val="1314250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55448"/>
            <a:ext cx="8229600" cy="1252728"/>
          </a:xfrm>
        </p:spPr>
        <p:txBody>
          <a:bodyPr/>
          <a:lstStyle/>
          <a:p>
            <a:r>
              <a:rPr lang="en-US" dirty="0"/>
              <a:t>Change over year</a:t>
            </a:r>
          </a:p>
        </p:txBody>
      </p:sp>
      <p:sp>
        <p:nvSpPr>
          <p:cNvPr id="7" name="TextBox 6"/>
          <p:cNvSpPr txBox="1"/>
          <p:nvPr/>
        </p:nvSpPr>
        <p:spPr>
          <a:xfrm>
            <a:off x="34220" y="6519446"/>
            <a:ext cx="2861380" cy="338554"/>
          </a:xfrm>
          <a:prstGeom prst="rect">
            <a:avLst/>
          </a:prstGeom>
          <a:noFill/>
        </p:spPr>
        <p:txBody>
          <a:bodyPr wrap="none" rtlCol="0">
            <a:spAutoFit/>
          </a:bodyPr>
          <a:lstStyle/>
          <a:p>
            <a:r>
              <a:rPr lang="en-US" sz="1600" dirty="0">
                <a:solidFill>
                  <a:schemeClr val="tx1">
                    <a:lumMod val="50000"/>
                    <a:lumOff val="50000"/>
                  </a:schemeClr>
                </a:solidFill>
              </a:rPr>
              <a:t>Jutagir | Schaefer et al., 2010</a:t>
            </a:r>
          </a:p>
        </p:txBody>
      </p:sp>
      <p:pic>
        <p:nvPicPr>
          <p:cNvPr id="2" name="Picture 1"/>
          <p:cNvPicPr>
            <a:picLocks noChangeAspect="1"/>
          </p:cNvPicPr>
          <p:nvPr/>
        </p:nvPicPr>
        <p:blipFill rotWithShape="1">
          <a:blip r:embed="rId3"/>
          <a:srcRect l="6565" r="13010"/>
          <a:stretch/>
        </p:blipFill>
        <p:spPr>
          <a:xfrm>
            <a:off x="156405" y="1519248"/>
            <a:ext cx="5181600" cy="4701452"/>
          </a:xfrm>
          <a:prstGeom prst="rect">
            <a:avLst/>
          </a:prstGeom>
        </p:spPr>
      </p:pic>
      <p:grpSp>
        <p:nvGrpSpPr>
          <p:cNvPr id="8" name="Group 7"/>
          <p:cNvGrpSpPr/>
          <p:nvPr/>
        </p:nvGrpSpPr>
        <p:grpSpPr>
          <a:xfrm>
            <a:off x="5366018" y="155448"/>
            <a:ext cx="3742718" cy="6702552"/>
            <a:chOff x="152400" y="1533209"/>
            <a:chExt cx="4516877" cy="5025471"/>
          </a:xfrm>
        </p:grpSpPr>
        <p:pic>
          <p:nvPicPr>
            <p:cNvPr id="9" name="Picture 8"/>
            <p:cNvPicPr>
              <a:picLocks noChangeAspect="1"/>
            </p:cNvPicPr>
            <p:nvPr/>
          </p:nvPicPr>
          <p:blipFill>
            <a:blip r:embed="rId4"/>
            <a:stretch>
              <a:fillRect/>
            </a:stretch>
          </p:blipFill>
          <p:spPr>
            <a:xfrm>
              <a:off x="152400" y="1981200"/>
              <a:ext cx="4495800" cy="4577480"/>
            </a:xfrm>
            <a:prstGeom prst="rect">
              <a:avLst/>
            </a:prstGeom>
          </p:spPr>
        </p:pic>
        <p:pic>
          <p:nvPicPr>
            <p:cNvPr id="10" name="Picture 9"/>
            <p:cNvPicPr>
              <a:picLocks noChangeAspect="1"/>
            </p:cNvPicPr>
            <p:nvPr/>
          </p:nvPicPr>
          <p:blipFill rotWithShape="1">
            <a:blip r:embed="rId4"/>
            <a:srcRect b="96872"/>
            <a:stretch/>
          </p:blipFill>
          <p:spPr>
            <a:xfrm>
              <a:off x="173477" y="1533209"/>
              <a:ext cx="4495800" cy="600391"/>
            </a:xfrm>
            <a:prstGeom prst="rect">
              <a:avLst/>
            </a:prstGeom>
          </p:spPr>
        </p:pic>
      </p:grpSp>
      <p:sp>
        <p:nvSpPr>
          <p:cNvPr id="3" name="Rectangle 2"/>
          <p:cNvSpPr/>
          <p:nvPr/>
        </p:nvSpPr>
        <p:spPr>
          <a:xfrm>
            <a:off x="761999" y="3904479"/>
            <a:ext cx="4621483" cy="646331"/>
          </a:xfrm>
          <a:prstGeom prst="rect">
            <a:avLst/>
          </a:prstGeom>
        </p:spPr>
        <p:txBody>
          <a:bodyPr wrap="square">
            <a:spAutoFit/>
          </a:bodyPr>
          <a:lstStyle/>
          <a:p>
            <a:pPr algn="ctr"/>
            <a:r>
              <a:rPr lang="en-US" dirty="0"/>
              <a:t>(Density of triads  = # of existing ties relative to possible #</a:t>
            </a:r>
            <a:r>
              <a:rPr lang="en-US" dirty="0">
                <a:sym typeface="Wingdings" panose="05000000000000000000" pitchFamily="2" charset="2"/>
              </a:rPr>
              <a:t></a:t>
            </a:r>
            <a:r>
              <a:rPr lang="en-US" dirty="0"/>
              <a:t>reciprocation.)</a:t>
            </a:r>
          </a:p>
        </p:txBody>
      </p:sp>
    </p:spTree>
    <p:extLst>
      <p:ext uri="{BB962C8B-B14F-4D97-AF65-F5344CB8AC3E}">
        <p14:creationId xmlns:p14="http://schemas.microsoft.com/office/powerpoint/2010/main" val="4076383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600" dirty="0"/>
              <a:t>Structural cascading observed</a:t>
            </a:r>
          </a:p>
        </p:txBody>
      </p:sp>
      <p:sp>
        <p:nvSpPr>
          <p:cNvPr id="3" name="Content Placeholder 2"/>
          <p:cNvSpPr>
            <a:spLocks noGrp="1"/>
          </p:cNvSpPr>
          <p:nvPr>
            <p:ph idx="1"/>
          </p:nvPr>
        </p:nvSpPr>
        <p:spPr>
          <a:xfrm>
            <a:off x="228600" y="1524000"/>
            <a:ext cx="8686800" cy="5334000"/>
          </a:xfrm>
        </p:spPr>
        <p:txBody>
          <a:bodyPr>
            <a:noAutofit/>
          </a:bodyPr>
          <a:lstStyle/>
          <a:p>
            <a:pPr marL="507492" indent="-342900">
              <a:buFont typeface="+mj-lt"/>
              <a:buAutoNum type="arabicParenR"/>
            </a:pPr>
            <a:r>
              <a:rPr lang="en-US" sz="2400" b="1" u="sng" dirty="0">
                <a:solidFill>
                  <a:srgbClr val="F0AD00"/>
                </a:solidFill>
                <a:latin typeface="+mj-lt"/>
              </a:rPr>
              <a:t>‘Reciprocity</a:t>
            </a:r>
            <a:r>
              <a:rPr lang="en-US" sz="2400" u="sng" dirty="0">
                <a:solidFill>
                  <a:srgbClr val="000000"/>
                </a:solidFill>
                <a:latin typeface="+mj-lt"/>
              </a:rPr>
              <a:t> effects peak early</a:t>
            </a:r>
            <a:r>
              <a:rPr lang="en-US" sz="2400" dirty="0">
                <a:solidFill>
                  <a:srgbClr val="000000"/>
                </a:solidFill>
                <a:latin typeface="+mj-lt"/>
              </a:rPr>
              <a:t>, when children first enter the school and form new relationships. As children form relationships, </a:t>
            </a:r>
            <a:r>
              <a:rPr lang="en-US" sz="2400" dirty="0">
                <a:latin typeface="+mj-lt"/>
              </a:rPr>
              <a:t>reciprocity </a:t>
            </a:r>
            <a:r>
              <a:rPr lang="en-US" sz="2400" dirty="0">
                <a:solidFill>
                  <a:srgbClr val="000000"/>
                </a:solidFill>
                <a:latin typeface="+mj-lt"/>
              </a:rPr>
              <a:t>effects remain constant. </a:t>
            </a:r>
          </a:p>
          <a:p>
            <a:pPr marL="507492" indent="-342900">
              <a:buFont typeface="+mj-lt"/>
              <a:buAutoNum type="arabicParenR"/>
            </a:pPr>
            <a:endParaRPr lang="en-US" sz="2400" dirty="0">
              <a:solidFill>
                <a:srgbClr val="000000"/>
              </a:solidFill>
              <a:latin typeface="+mj-lt"/>
            </a:endParaRPr>
          </a:p>
          <a:p>
            <a:pPr marL="507492" indent="-342900">
              <a:buFont typeface="+mj-lt"/>
              <a:buAutoNum type="arabicParenR"/>
            </a:pPr>
            <a:r>
              <a:rPr lang="en-US" sz="2400" dirty="0">
                <a:solidFill>
                  <a:srgbClr val="000000"/>
                </a:solidFill>
                <a:latin typeface="+mj-lt"/>
              </a:rPr>
              <a:t>As relationships strengthen, children become more likely to seek and maintain relationships with popular peers. </a:t>
            </a:r>
            <a:r>
              <a:rPr lang="en-US" sz="2400" b="1" u="sng" dirty="0">
                <a:solidFill>
                  <a:srgbClr val="F0AD00"/>
                </a:solidFill>
                <a:latin typeface="+mj-lt"/>
              </a:rPr>
              <a:t>Popularity</a:t>
            </a:r>
            <a:r>
              <a:rPr lang="en-US" sz="2400" u="sng" dirty="0">
                <a:solidFill>
                  <a:srgbClr val="F0AD00"/>
                </a:solidFill>
                <a:latin typeface="+mj-lt"/>
              </a:rPr>
              <a:t> </a:t>
            </a:r>
            <a:r>
              <a:rPr lang="en-US" sz="2400" u="sng" dirty="0">
                <a:solidFill>
                  <a:srgbClr val="000000"/>
                </a:solidFill>
                <a:latin typeface="+mj-lt"/>
              </a:rPr>
              <a:t>peaks in importance midway </a:t>
            </a:r>
            <a:r>
              <a:rPr lang="en-US" sz="2400" dirty="0">
                <a:solidFill>
                  <a:srgbClr val="000000"/>
                </a:solidFill>
                <a:latin typeface="+mj-lt"/>
              </a:rPr>
              <a:t>through the school year. </a:t>
            </a:r>
          </a:p>
          <a:p>
            <a:pPr marL="507492" indent="-342900">
              <a:buFont typeface="+mj-lt"/>
              <a:buAutoNum type="arabicParenR"/>
            </a:pPr>
            <a:endParaRPr lang="en-US" sz="2400" dirty="0">
              <a:solidFill>
                <a:srgbClr val="000000"/>
              </a:solidFill>
              <a:latin typeface="+mj-lt"/>
            </a:endParaRPr>
          </a:p>
          <a:p>
            <a:pPr marL="507492" indent="-342900">
              <a:buFont typeface="+mj-lt"/>
              <a:buAutoNum type="arabicParenR"/>
            </a:pPr>
            <a:r>
              <a:rPr lang="en-US" sz="2400" dirty="0">
                <a:solidFill>
                  <a:srgbClr val="000000"/>
                </a:solidFill>
                <a:latin typeface="+mj-lt"/>
              </a:rPr>
              <a:t>Unlike popularity, </a:t>
            </a:r>
            <a:r>
              <a:rPr lang="en-US" sz="2400" b="1" u="sng" dirty="0">
                <a:solidFill>
                  <a:srgbClr val="F0AD00"/>
                </a:solidFill>
                <a:latin typeface="+mj-lt"/>
              </a:rPr>
              <a:t>triadic closure</a:t>
            </a:r>
            <a:r>
              <a:rPr lang="en-US" sz="2400" u="sng" dirty="0">
                <a:solidFill>
                  <a:srgbClr val="000000"/>
                </a:solidFill>
                <a:latin typeface="+mj-lt"/>
              </a:rPr>
              <a:t> increases in importance over the year, peaking in the final period</a:t>
            </a:r>
            <a:r>
              <a:rPr lang="en-US" sz="2400" dirty="0">
                <a:solidFill>
                  <a:srgbClr val="000000"/>
                </a:solidFill>
                <a:latin typeface="+mj-lt"/>
              </a:rPr>
              <a:t>. Children become increasingly likely to form strong, closed triads composed of mutual friendships.”</a:t>
            </a:r>
          </a:p>
        </p:txBody>
      </p:sp>
      <p:sp>
        <p:nvSpPr>
          <p:cNvPr id="5" name="TextBox 4"/>
          <p:cNvSpPr txBox="1"/>
          <p:nvPr/>
        </p:nvSpPr>
        <p:spPr>
          <a:xfrm>
            <a:off x="34220" y="6519446"/>
            <a:ext cx="2861380" cy="338554"/>
          </a:xfrm>
          <a:prstGeom prst="rect">
            <a:avLst/>
          </a:prstGeom>
          <a:noFill/>
        </p:spPr>
        <p:txBody>
          <a:bodyPr wrap="none" rtlCol="0">
            <a:spAutoFit/>
          </a:bodyPr>
          <a:lstStyle/>
          <a:p>
            <a:r>
              <a:rPr lang="en-US" sz="1600" dirty="0">
                <a:solidFill>
                  <a:schemeClr val="tx1">
                    <a:lumMod val="50000"/>
                    <a:lumOff val="50000"/>
                  </a:schemeClr>
                </a:solidFill>
              </a:rPr>
              <a:t>Jutagir | Schaefer et al., 2010</a:t>
            </a:r>
          </a:p>
        </p:txBody>
      </p:sp>
      <p:sp>
        <p:nvSpPr>
          <p:cNvPr id="4" name="Rectangle 3"/>
          <p:cNvSpPr/>
          <p:nvPr/>
        </p:nvSpPr>
        <p:spPr>
          <a:xfrm>
            <a:off x="9585325" y="4706035"/>
            <a:ext cx="4572000" cy="646331"/>
          </a:xfrm>
          <a:prstGeom prst="rect">
            <a:avLst/>
          </a:prstGeom>
        </p:spPr>
        <p:txBody>
          <a:bodyPr>
            <a:spAutoFit/>
          </a:bodyPr>
          <a:lstStyle/>
          <a:p>
            <a:r>
              <a:rPr lang="en-US" dirty="0">
                <a:solidFill>
                  <a:srgbClr val="000000"/>
                </a:solidFill>
                <a:latin typeface="+mj-lt"/>
              </a:rPr>
              <a:t>Children increasingly exposed to children with whom their friends are playing. … </a:t>
            </a:r>
            <a:endParaRPr lang="en-US" dirty="0"/>
          </a:p>
        </p:txBody>
      </p:sp>
    </p:spTree>
    <p:extLst>
      <p:ext uri="{BB962C8B-B14F-4D97-AF65-F5344CB8AC3E}">
        <p14:creationId xmlns:p14="http://schemas.microsoft.com/office/powerpoint/2010/main" val="3395154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pPr>
              <a:spcBef>
                <a:spcPts val="0"/>
              </a:spcBef>
            </a:pPr>
            <a:endParaRPr lang="en-US" sz="900" dirty="0"/>
          </a:p>
          <a:p>
            <a:pPr>
              <a:spcBef>
                <a:spcPts val="0"/>
              </a:spcBef>
            </a:pPr>
            <a:r>
              <a:rPr lang="en-US" dirty="0"/>
              <a:t>Chen, Lin, Justice, &amp; Sawyer (2017)</a:t>
            </a:r>
          </a:p>
        </p:txBody>
      </p:sp>
      <p:sp>
        <p:nvSpPr>
          <p:cNvPr id="4" name="Rectangle 3"/>
          <p:cNvSpPr/>
          <p:nvPr/>
        </p:nvSpPr>
        <p:spPr>
          <a:xfrm>
            <a:off x="-14112" y="1284962"/>
            <a:ext cx="8929511" cy="1786957"/>
          </a:xfrm>
          <a:prstGeom prst="rect">
            <a:avLst/>
          </a:prstGeom>
          <a:solidFill>
            <a:srgbClr val="333333"/>
          </a:solidFill>
          <a:ln>
            <a:solidFill>
              <a:srgbClr val="33333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5" name="TextBox 4"/>
          <p:cNvSpPr txBox="1"/>
          <p:nvPr/>
        </p:nvSpPr>
        <p:spPr>
          <a:xfrm>
            <a:off x="126999" y="1355517"/>
            <a:ext cx="8788400" cy="1569660"/>
          </a:xfrm>
          <a:prstGeom prst="rect">
            <a:avLst/>
          </a:prstGeom>
          <a:noFill/>
        </p:spPr>
        <p:txBody>
          <a:bodyPr wrap="square" rtlCol="0">
            <a:spAutoFit/>
          </a:bodyPr>
          <a:lstStyle/>
          <a:p>
            <a:pPr defTabSz="457200" eaLnBrk="1" fontAlgn="auto" hangingPunct="1">
              <a:spcBef>
                <a:spcPts val="0"/>
              </a:spcBef>
              <a:spcAft>
                <a:spcPts val="0"/>
              </a:spcAft>
            </a:pPr>
            <a:r>
              <a:rPr lang="en-US" sz="3200" dirty="0">
                <a:solidFill>
                  <a:prstClr val="white"/>
                </a:solidFill>
                <a:latin typeface="Century Gothic"/>
              </a:rPr>
              <a:t>The social networks of children with and without disabilities in early childhood special education classrooms</a:t>
            </a:r>
          </a:p>
        </p:txBody>
      </p:sp>
      <p:sp>
        <p:nvSpPr>
          <p:cNvPr id="7" name="Slide Number Placeholder 6"/>
          <p:cNvSpPr>
            <a:spLocks noGrp="1"/>
          </p:cNvSpPr>
          <p:nvPr>
            <p:ph type="sldNum" sz="quarter" idx="12"/>
          </p:nvPr>
        </p:nvSpPr>
        <p:spPr>
          <a:xfrm>
            <a:off x="7069667" y="6569075"/>
            <a:ext cx="2177427" cy="365125"/>
          </a:xfrm>
        </p:spPr>
        <p:txBody>
          <a:bodyPr/>
          <a:lstStyle/>
          <a:p>
            <a:r>
              <a:rPr lang="en-US" sz="1200" dirty="0">
                <a:solidFill>
                  <a:srgbClr val="000000"/>
                </a:solidFill>
              </a:rPr>
              <a:t>Mitsven, 2017</a:t>
            </a:r>
          </a:p>
        </p:txBody>
      </p:sp>
    </p:spTree>
    <p:extLst>
      <p:ext uri="{BB962C8B-B14F-4D97-AF65-F5344CB8AC3E}">
        <p14:creationId xmlns:p14="http://schemas.microsoft.com/office/powerpoint/2010/main" val="1292799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778" y="1735668"/>
            <a:ext cx="8372122" cy="4530662"/>
          </a:xfrm>
        </p:spPr>
        <p:txBody>
          <a:bodyPr>
            <a:normAutofit lnSpcReduction="10000"/>
          </a:bodyPr>
          <a:lstStyle/>
          <a:p>
            <a:r>
              <a:rPr lang="en-US" dirty="0"/>
              <a:t>Interactions with peers foster social and cognitive development</a:t>
            </a:r>
          </a:p>
          <a:p>
            <a:r>
              <a:rPr lang="en-US" dirty="0"/>
              <a:t>Interactive peer play positively influences children’s spatial reasoning skills, self-regulation, social learning competencies, and knowledge of emotion.</a:t>
            </a:r>
          </a:p>
          <a:p>
            <a:r>
              <a:rPr lang="en-US" dirty="0"/>
              <a:t>Inclusive Classrooms</a:t>
            </a:r>
          </a:p>
          <a:p>
            <a:pPr lvl="1"/>
            <a:r>
              <a:rPr lang="en-US" dirty="0"/>
              <a:t>Advantages</a:t>
            </a:r>
          </a:p>
          <a:p>
            <a:pPr lvl="2"/>
            <a:r>
              <a:rPr lang="en-US" dirty="0"/>
              <a:t>Strengthen learning and development</a:t>
            </a:r>
          </a:p>
          <a:p>
            <a:pPr lvl="2"/>
            <a:r>
              <a:rPr lang="en-US" dirty="0"/>
              <a:t>Learn from age-appropriate models</a:t>
            </a:r>
          </a:p>
          <a:p>
            <a:pPr lvl="2"/>
            <a:r>
              <a:rPr lang="en-US" dirty="0"/>
              <a:t>Experience collaboration and teamwork</a:t>
            </a:r>
          </a:p>
          <a:p>
            <a:pPr lvl="1"/>
            <a:r>
              <a:rPr lang="en-US" dirty="0"/>
              <a:t>Disadvantages</a:t>
            </a:r>
          </a:p>
          <a:p>
            <a:pPr lvl="2"/>
            <a:r>
              <a:rPr lang="en-US" dirty="0"/>
              <a:t>Increase risk of isolation/rejection</a:t>
            </a:r>
          </a:p>
          <a:p>
            <a:pPr lvl="2"/>
            <a:r>
              <a:rPr lang="en-US" dirty="0"/>
              <a:t>Increase chance of being bullied </a:t>
            </a:r>
          </a:p>
          <a:p>
            <a:pPr lvl="2"/>
            <a:endParaRPr lang="en-US" dirty="0"/>
          </a:p>
          <a:p>
            <a:pPr lvl="2"/>
            <a:endParaRPr lang="en-US" dirty="0"/>
          </a:p>
        </p:txBody>
      </p:sp>
      <p:sp>
        <p:nvSpPr>
          <p:cNvPr id="6" name="Slide Number Placeholder 6"/>
          <p:cNvSpPr>
            <a:spLocks noGrp="1"/>
          </p:cNvSpPr>
          <p:nvPr>
            <p:ph type="sldNum" sz="quarter" idx="12"/>
          </p:nvPr>
        </p:nvSpPr>
        <p:spPr>
          <a:xfrm>
            <a:off x="7069667" y="6569075"/>
            <a:ext cx="2177427" cy="365125"/>
          </a:xfrm>
        </p:spPr>
        <p:txBody>
          <a:bodyPr/>
          <a:lstStyle/>
          <a:p>
            <a:r>
              <a:rPr lang="en-US" sz="1200" dirty="0">
                <a:solidFill>
                  <a:srgbClr val="000000"/>
                </a:solidFill>
              </a:rPr>
              <a:t>Mitsven, 2017</a:t>
            </a:r>
          </a:p>
        </p:txBody>
      </p:sp>
      <p:sp>
        <p:nvSpPr>
          <p:cNvPr id="7" name="Rectangle 6"/>
          <p:cNvSpPr/>
          <p:nvPr/>
        </p:nvSpPr>
        <p:spPr>
          <a:xfrm>
            <a:off x="0" y="474750"/>
            <a:ext cx="8913813" cy="914400"/>
          </a:xfrm>
          <a:prstGeom prst="rect">
            <a:avLst/>
          </a:prstGeom>
          <a:solidFill>
            <a:srgbClr val="333333"/>
          </a:solidFill>
          <a:ln>
            <a:solidFill>
              <a:srgbClr val="33333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TextBox 8"/>
          <p:cNvSpPr txBox="1"/>
          <p:nvPr/>
        </p:nvSpPr>
        <p:spPr>
          <a:xfrm>
            <a:off x="356616" y="594360"/>
            <a:ext cx="7337778" cy="646331"/>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white"/>
                </a:solidFill>
                <a:latin typeface="Century Gothic"/>
              </a:rPr>
              <a:t>Background</a:t>
            </a:r>
          </a:p>
        </p:txBody>
      </p:sp>
    </p:spTree>
    <p:extLst>
      <p:ext uri="{BB962C8B-B14F-4D97-AF65-F5344CB8AC3E}">
        <p14:creationId xmlns:p14="http://schemas.microsoft.com/office/powerpoint/2010/main" val="1843434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778" y="1735668"/>
            <a:ext cx="8372122" cy="4530662"/>
          </a:xfrm>
        </p:spPr>
        <p:txBody>
          <a:bodyPr/>
          <a:lstStyle/>
          <a:p>
            <a:r>
              <a:rPr lang="en-US" dirty="0"/>
              <a:t>To examine peer interactions within Early Childhood Special Education (ESCE) inclusive classrooms using a social network analysis approach.</a:t>
            </a:r>
          </a:p>
          <a:p>
            <a:r>
              <a:rPr lang="en-US" dirty="0"/>
              <a:t>Hypotheses:</a:t>
            </a:r>
          </a:p>
          <a:p>
            <a:pPr lvl="1"/>
            <a:r>
              <a:rPr lang="en-US" dirty="0"/>
              <a:t>Play interactions: Children with disabilities &lt; Typically developing</a:t>
            </a:r>
          </a:p>
          <a:p>
            <a:pPr lvl="1"/>
            <a:r>
              <a:rPr lang="en-US" dirty="0"/>
              <a:t>Conflict interactions: Children with disabilities &gt; Typically developing</a:t>
            </a:r>
          </a:p>
          <a:p>
            <a:pPr lvl="1"/>
            <a:r>
              <a:rPr lang="en-US" dirty="0"/>
              <a:t>Disability </a:t>
            </a:r>
            <a:r>
              <a:rPr lang="en-US" dirty="0" err="1"/>
              <a:t>homophily</a:t>
            </a:r>
            <a:r>
              <a:rPr lang="en-US" dirty="0"/>
              <a:t> effect</a:t>
            </a:r>
          </a:p>
        </p:txBody>
      </p:sp>
      <p:sp>
        <p:nvSpPr>
          <p:cNvPr id="6" name="Slide Number Placeholder 6"/>
          <p:cNvSpPr>
            <a:spLocks noGrp="1"/>
          </p:cNvSpPr>
          <p:nvPr>
            <p:ph type="sldNum" sz="quarter" idx="12"/>
          </p:nvPr>
        </p:nvSpPr>
        <p:spPr>
          <a:xfrm>
            <a:off x="7069667" y="6569075"/>
            <a:ext cx="2177427" cy="365125"/>
          </a:xfrm>
        </p:spPr>
        <p:txBody>
          <a:bodyPr/>
          <a:lstStyle/>
          <a:p>
            <a:r>
              <a:rPr lang="en-US" sz="1200" dirty="0">
                <a:solidFill>
                  <a:srgbClr val="000000"/>
                </a:solidFill>
              </a:rPr>
              <a:t>Mitsven, 2017</a:t>
            </a:r>
          </a:p>
        </p:txBody>
      </p:sp>
      <p:sp>
        <p:nvSpPr>
          <p:cNvPr id="7" name="Rectangle 6"/>
          <p:cNvSpPr/>
          <p:nvPr/>
        </p:nvSpPr>
        <p:spPr>
          <a:xfrm>
            <a:off x="0" y="474750"/>
            <a:ext cx="8913813" cy="914400"/>
          </a:xfrm>
          <a:prstGeom prst="rect">
            <a:avLst/>
          </a:prstGeom>
          <a:solidFill>
            <a:srgbClr val="333333"/>
          </a:solidFill>
          <a:ln>
            <a:solidFill>
              <a:srgbClr val="33333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TextBox 8"/>
          <p:cNvSpPr txBox="1"/>
          <p:nvPr/>
        </p:nvSpPr>
        <p:spPr>
          <a:xfrm>
            <a:off x="356616" y="594360"/>
            <a:ext cx="7337778" cy="646331"/>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white"/>
                </a:solidFill>
                <a:latin typeface="Century Gothic"/>
              </a:rPr>
              <a:t>Objectives and Hypotheses</a:t>
            </a:r>
          </a:p>
        </p:txBody>
      </p:sp>
    </p:spTree>
    <p:extLst>
      <p:ext uri="{BB962C8B-B14F-4D97-AF65-F5344CB8AC3E}">
        <p14:creationId xmlns:p14="http://schemas.microsoft.com/office/powerpoint/2010/main" val="40455513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778" y="1735668"/>
            <a:ext cx="8372122" cy="4530662"/>
          </a:xfrm>
        </p:spPr>
        <p:txBody>
          <a:bodyPr>
            <a:normAutofit/>
          </a:bodyPr>
          <a:lstStyle/>
          <a:p>
            <a:r>
              <a:rPr lang="en-US" dirty="0"/>
              <a:t>Data collected from 64 Early Childhood Special Education (ECSE) inclusive classrooms</a:t>
            </a:r>
          </a:p>
          <a:p>
            <a:pPr lvl="1"/>
            <a:r>
              <a:rPr lang="en-US" sz="2000" dirty="0"/>
              <a:t>Evenly distributed across geographical locations</a:t>
            </a:r>
          </a:p>
          <a:p>
            <a:pPr marL="342900" lvl="1" indent="-342900">
              <a:spcBef>
                <a:spcPts val="2000"/>
              </a:spcBef>
              <a:buClr>
                <a:schemeClr val="accent1"/>
              </a:buClr>
            </a:pPr>
            <a:r>
              <a:rPr lang="en-US" sz="2000" dirty="0"/>
              <a:t>485 preschool children (Age Range: 34-70 months) </a:t>
            </a:r>
          </a:p>
          <a:p>
            <a:pPr marL="688975" lvl="3" indent="-350838"/>
            <a:r>
              <a:rPr lang="en-US" dirty="0"/>
              <a:t>Disability Status:</a:t>
            </a:r>
          </a:p>
          <a:p>
            <a:pPr marL="1038225" lvl="4" indent="-350838"/>
            <a:r>
              <a:rPr lang="en-US" dirty="0"/>
              <a:t>Typically Developing (n = 293)</a:t>
            </a:r>
          </a:p>
          <a:p>
            <a:pPr marL="1038225" lvl="4" indent="-350838"/>
            <a:r>
              <a:rPr lang="en-US" dirty="0"/>
              <a:t>Have at least one disability (n = 192)</a:t>
            </a:r>
          </a:p>
          <a:p>
            <a:pPr marL="1373188" lvl="5" indent="-350838"/>
            <a:r>
              <a:rPr lang="en-US" sz="1600" dirty="0"/>
              <a:t>Language impairment, developmental delay, multiple disabilities, autism, emotional disturbance, orthopedic or other health impairment, visual or hearing impairment, specific learning disability, no diagnosis available</a:t>
            </a:r>
          </a:p>
        </p:txBody>
      </p:sp>
      <p:sp>
        <p:nvSpPr>
          <p:cNvPr id="6" name="Slide Number Placeholder 6"/>
          <p:cNvSpPr>
            <a:spLocks noGrp="1"/>
          </p:cNvSpPr>
          <p:nvPr>
            <p:ph type="sldNum" sz="quarter" idx="12"/>
          </p:nvPr>
        </p:nvSpPr>
        <p:spPr>
          <a:xfrm>
            <a:off x="7069667" y="6569075"/>
            <a:ext cx="2177427" cy="365125"/>
          </a:xfrm>
        </p:spPr>
        <p:txBody>
          <a:bodyPr/>
          <a:lstStyle/>
          <a:p>
            <a:r>
              <a:rPr lang="en-US" sz="1200" dirty="0">
                <a:solidFill>
                  <a:srgbClr val="000000"/>
                </a:solidFill>
              </a:rPr>
              <a:t>Mitsven, 2017</a:t>
            </a:r>
          </a:p>
        </p:txBody>
      </p:sp>
      <p:sp>
        <p:nvSpPr>
          <p:cNvPr id="7" name="Rectangle 6"/>
          <p:cNvSpPr/>
          <p:nvPr/>
        </p:nvSpPr>
        <p:spPr>
          <a:xfrm>
            <a:off x="0" y="474750"/>
            <a:ext cx="8913813" cy="914400"/>
          </a:xfrm>
          <a:prstGeom prst="rect">
            <a:avLst/>
          </a:prstGeom>
          <a:solidFill>
            <a:srgbClr val="333333"/>
          </a:solidFill>
          <a:ln>
            <a:solidFill>
              <a:srgbClr val="33333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TextBox 8"/>
          <p:cNvSpPr txBox="1"/>
          <p:nvPr/>
        </p:nvSpPr>
        <p:spPr>
          <a:xfrm>
            <a:off x="356616" y="594360"/>
            <a:ext cx="7337778" cy="646331"/>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white"/>
                </a:solidFill>
                <a:latin typeface="Century Gothic"/>
              </a:rPr>
              <a:t>Participants</a:t>
            </a:r>
          </a:p>
        </p:txBody>
      </p:sp>
    </p:spTree>
    <p:extLst>
      <p:ext uri="{BB962C8B-B14F-4D97-AF65-F5344CB8AC3E}">
        <p14:creationId xmlns:p14="http://schemas.microsoft.com/office/powerpoint/2010/main" val="2371842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80AD6A13-F09C-4459-82D1-733846FBB125}" type="datetime1">
              <a:rPr lang="en-US" altLang="en-US" sz="1400" smtClean="0"/>
              <a:pPr>
                <a:spcBef>
                  <a:spcPct val="0"/>
                </a:spcBef>
                <a:buClrTx/>
                <a:buSzTx/>
                <a:buFontTx/>
                <a:buNone/>
              </a:pPr>
              <a:t>11/3/2021</a:t>
            </a:fld>
            <a:endParaRPr lang="en-US" altLang="en-US" sz="1400"/>
          </a:p>
        </p:txBody>
      </p:sp>
      <p:sp>
        <p:nvSpPr>
          <p:cNvPr id="307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307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D9B49C43-9662-471F-99C5-ED7C4579E2CE}" type="slidenum">
              <a:rPr lang="en-US" altLang="en-US" sz="1400" smtClean="0"/>
              <a:pPr>
                <a:spcBef>
                  <a:spcPct val="0"/>
                </a:spcBef>
                <a:buClrTx/>
                <a:buSzTx/>
                <a:buFontTx/>
                <a:buNone/>
              </a:pPr>
              <a:t>4</a:t>
            </a:fld>
            <a:endParaRPr lang="en-US" altLang="en-US" sz="1400"/>
          </a:p>
        </p:txBody>
      </p:sp>
      <p:sp>
        <p:nvSpPr>
          <p:cNvPr id="30725" name="Rectangle 2"/>
          <p:cNvSpPr>
            <a:spLocks noGrp="1" noChangeArrowheads="1"/>
          </p:cNvSpPr>
          <p:nvPr>
            <p:ph type="title"/>
          </p:nvPr>
        </p:nvSpPr>
        <p:spPr/>
        <p:txBody>
          <a:bodyPr/>
          <a:lstStyle/>
          <a:p>
            <a:r>
              <a:rPr lang="en-US" altLang="en-US" dirty="0"/>
              <a:t>Social constructs</a:t>
            </a:r>
          </a:p>
        </p:txBody>
      </p:sp>
      <p:sp>
        <p:nvSpPr>
          <p:cNvPr id="30726" name="Rectangle 3"/>
          <p:cNvSpPr>
            <a:spLocks noGrp="1" noChangeArrowheads="1"/>
          </p:cNvSpPr>
          <p:nvPr>
            <p:ph type="body" idx="1"/>
          </p:nvPr>
        </p:nvSpPr>
        <p:spPr/>
        <p:txBody>
          <a:bodyPr/>
          <a:lstStyle/>
          <a:p>
            <a:r>
              <a:rPr lang="en-US" altLang="en-US" dirty="0"/>
              <a:t>Interactions, relationships, and groups are mutually constitutive and have emergent properties</a:t>
            </a:r>
          </a:p>
          <a:p>
            <a:r>
              <a:rPr lang="en-US" altLang="en-US" dirty="0"/>
              <a:t>Concepts like popularity exist at an individual and group level</a:t>
            </a:r>
          </a:p>
          <a:p>
            <a:r>
              <a:rPr lang="en-US" altLang="en-US" dirty="0"/>
              <a:t>Networks are an attempt to capture the ensemble of social relationships</a:t>
            </a:r>
          </a:p>
          <a:p>
            <a:pPr lvl="1"/>
            <a:r>
              <a:rPr lang="en-US" altLang="en-US" dirty="0"/>
              <a:t>Facebook</a:t>
            </a:r>
          </a:p>
          <a:p>
            <a:pPr lvl="1"/>
            <a:r>
              <a:rPr lang="en-US" altLang="en-US" dirty="0"/>
              <a:t>classrooms</a:t>
            </a:r>
          </a:p>
        </p:txBody>
      </p:sp>
    </p:spTree>
    <p:extLst>
      <p:ext uri="{BB962C8B-B14F-4D97-AF65-F5344CB8AC3E}">
        <p14:creationId xmlns:p14="http://schemas.microsoft.com/office/powerpoint/2010/main" val="15811233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778" y="1735668"/>
            <a:ext cx="8372122" cy="4530662"/>
          </a:xfrm>
        </p:spPr>
        <p:txBody>
          <a:bodyPr>
            <a:normAutofit fontScale="92500" lnSpcReduction="20000"/>
          </a:bodyPr>
          <a:lstStyle/>
          <a:p>
            <a:r>
              <a:rPr lang="en-US" dirty="0"/>
              <a:t>Classroom play and conflict networks</a:t>
            </a:r>
          </a:p>
          <a:p>
            <a:pPr lvl="1"/>
            <a:r>
              <a:rPr lang="en-US" dirty="0"/>
              <a:t>Based on teacher ratings</a:t>
            </a:r>
          </a:p>
          <a:p>
            <a:pPr lvl="2"/>
            <a:r>
              <a:rPr lang="en-US" dirty="0"/>
              <a:t>Play: (0 = Never play together, 4 = Always play together)</a:t>
            </a:r>
          </a:p>
          <a:p>
            <a:pPr lvl="3"/>
            <a:r>
              <a:rPr lang="en-US" dirty="0"/>
              <a:t>Engaging in pretend play</a:t>
            </a:r>
          </a:p>
          <a:p>
            <a:pPr lvl="3"/>
            <a:r>
              <a:rPr lang="en-US" dirty="0"/>
              <a:t>Giving and sharing toys</a:t>
            </a:r>
          </a:p>
          <a:p>
            <a:pPr lvl="3"/>
            <a:r>
              <a:rPr lang="en-US" dirty="0"/>
              <a:t>Exploring object together</a:t>
            </a:r>
          </a:p>
          <a:p>
            <a:pPr lvl="3"/>
            <a:r>
              <a:rPr lang="en-US" dirty="0"/>
              <a:t>Collaborating on building blocks</a:t>
            </a:r>
          </a:p>
          <a:p>
            <a:pPr lvl="2"/>
            <a:r>
              <a:rPr lang="en-US" dirty="0"/>
              <a:t>Conflict: (0 = Never have conflict, 4 = Always have conflict)</a:t>
            </a:r>
          </a:p>
          <a:p>
            <a:pPr lvl="3"/>
            <a:r>
              <a:rPr lang="en-US" dirty="0"/>
              <a:t>Quarreling/fighting</a:t>
            </a:r>
          </a:p>
          <a:p>
            <a:pPr lvl="3"/>
            <a:r>
              <a:rPr lang="en-US" dirty="0"/>
              <a:t>Kicking/hitting</a:t>
            </a:r>
          </a:p>
          <a:p>
            <a:pPr lvl="3"/>
            <a:r>
              <a:rPr lang="en-US" dirty="0"/>
              <a:t>Shouting</a:t>
            </a:r>
          </a:p>
          <a:p>
            <a:r>
              <a:rPr lang="en-US" dirty="0"/>
              <a:t>Language ability: </a:t>
            </a:r>
          </a:p>
          <a:p>
            <a:pPr lvl="1"/>
            <a:r>
              <a:rPr lang="en-US" dirty="0"/>
              <a:t>Clinical Evaluation of Language Fundamentals Preschool (CELF)</a:t>
            </a:r>
          </a:p>
          <a:p>
            <a:pPr lvl="1"/>
            <a:r>
              <a:rPr lang="en-US" dirty="0"/>
              <a:t>Expressive vocabulary, sentence structure, word structure</a:t>
            </a:r>
          </a:p>
        </p:txBody>
      </p:sp>
      <p:sp>
        <p:nvSpPr>
          <p:cNvPr id="6" name="Slide Number Placeholder 6"/>
          <p:cNvSpPr>
            <a:spLocks noGrp="1"/>
          </p:cNvSpPr>
          <p:nvPr>
            <p:ph type="sldNum" sz="quarter" idx="12"/>
          </p:nvPr>
        </p:nvSpPr>
        <p:spPr>
          <a:xfrm>
            <a:off x="7069667" y="6569075"/>
            <a:ext cx="2177427" cy="365125"/>
          </a:xfrm>
        </p:spPr>
        <p:txBody>
          <a:bodyPr/>
          <a:lstStyle/>
          <a:p>
            <a:r>
              <a:rPr lang="en-US" sz="1200" dirty="0">
                <a:solidFill>
                  <a:srgbClr val="000000"/>
                </a:solidFill>
              </a:rPr>
              <a:t>Mitsven, 2017</a:t>
            </a:r>
          </a:p>
        </p:txBody>
      </p:sp>
      <p:sp>
        <p:nvSpPr>
          <p:cNvPr id="7" name="Rectangle 6"/>
          <p:cNvSpPr/>
          <p:nvPr/>
        </p:nvSpPr>
        <p:spPr>
          <a:xfrm>
            <a:off x="0" y="474750"/>
            <a:ext cx="8913813" cy="914400"/>
          </a:xfrm>
          <a:prstGeom prst="rect">
            <a:avLst/>
          </a:prstGeom>
          <a:solidFill>
            <a:srgbClr val="333333"/>
          </a:solidFill>
          <a:ln>
            <a:solidFill>
              <a:srgbClr val="33333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TextBox 8"/>
          <p:cNvSpPr txBox="1"/>
          <p:nvPr/>
        </p:nvSpPr>
        <p:spPr>
          <a:xfrm>
            <a:off x="356616" y="594360"/>
            <a:ext cx="7337778" cy="646331"/>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white"/>
                </a:solidFill>
                <a:latin typeface="Century Gothic"/>
              </a:rPr>
              <a:t>Measures</a:t>
            </a:r>
          </a:p>
        </p:txBody>
      </p:sp>
    </p:spTree>
    <p:extLst>
      <p:ext uri="{BB962C8B-B14F-4D97-AF65-F5344CB8AC3E}">
        <p14:creationId xmlns:p14="http://schemas.microsoft.com/office/powerpoint/2010/main" val="41092374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778" y="1735668"/>
            <a:ext cx="8372122" cy="4530662"/>
          </a:xfrm>
        </p:spPr>
        <p:txBody>
          <a:bodyPr>
            <a:normAutofit/>
          </a:bodyPr>
          <a:lstStyle/>
          <a:p>
            <a:r>
              <a:rPr lang="en-US" dirty="0"/>
              <a:t>Descriptive social network indices:</a:t>
            </a:r>
          </a:p>
          <a:p>
            <a:pPr lvl="1"/>
            <a:r>
              <a:rPr lang="en-US" dirty="0"/>
              <a:t>Individual degree centrality (child-level index)</a:t>
            </a:r>
          </a:p>
          <a:p>
            <a:pPr lvl="1"/>
            <a:r>
              <a:rPr lang="en-US" dirty="0"/>
              <a:t>Network density (classroom-level index)</a:t>
            </a:r>
          </a:p>
          <a:p>
            <a:pPr lvl="0">
              <a:buClr>
                <a:srgbClr val="A2C816"/>
              </a:buClr>
            </a:pPr>
            <a:r>
              <a:rPr lang="en-US" dirty="0">
                <a:solidFill>
                  <a:prstClr val="black">
                    <a:lumMod val="65000"/>
                    <a:lumOff val="35000"/>
                  </a:prstClr>
                </a:solidFill>
              </a:rPr>
              <a:t>Exponential Random Graph Models (ERGMs):</a:t>
            </a:r>
          </a:p>
          <a:p>
            <a:pPr lvl="1">
              <a:buClr>
                <a:srgbClr val="A2C816"/>
              </a:buClr>
            </a:pPr>
            <a:r>
              <a:rPr lang="en-US" dirty="0">
                <a:solidFill>
                  <a:prstClr val="black">
                    <a:lumMod val="65000"/>
                    <a:lumOff val="35000"/>
                  </a:prstClr>
                </a:solidFill>
              </a:rPr>
              <a:t>Actor covariate effects</a:t>
            </a:r>
          </a:p>
          <a:p>
            <a:pPr lvl="2">
              <a:buClr>
                <a:srgbClr val="A2C816"/>
              </a:buClr>
            </a:pPr>
            <a:r>
              <a:rPr lang="en-US" dirty="0">
                <a:solidFill>
                  <a:prstClr val="black">
                    <a:lumMod val="65000"/>
                    <a:lumOff val="35000"/>
                  </a:prstClr>
                </a:solidFill>
              </a:rPr>
              <a:t>Disability main effect</a:t>
            </a:r>
          </a:p>
          <a:p>
            <a:pPr lvl="2">
              <a:buClr>
                <a:srgbClr val="A2C816"/>
              </a:buClr>
            </a:pPr>
            <a:r>
              <a:rPr lang="en-US" dirty="0">
                <a:solidFill>
                  <a:prstClr val="black">
                    <a:lumMod val="65000"/>
                    <a:lumOff val="35000"/>
                  </a:prstClr>
                </a:solidFill>
              </a:rPr>
              <a:t>Disability </a:t>
            </a:r>
            <a:r>
              <a:rPr lang="en-US" dirty="0" err="1">
                <a:solidFill>
                  <a:prstClr val="black">
                    <a:lumMod val="65000"/>
                    <a:lumOff val="35000"/>
                  </a:prstClr>
                </a:solidFill>
              </a:rPr>
              <a:t>homophily</a:t>
            </a:r>
            <a:r>
              <a:rPr lang="en-US" dirty="0">
                <a:solidFill>
                  <a:prstClr val="black">
                    <a:lumMod val="65000"/>
                    <a:lumOff val="35000"/>
                  </a:prstClr>
                </a:solidFill>
              </a:rPr>
              <a:t> effect</a:t>
            </a:r>
          </a:p>
          <a:p>
            <a:pPr lvl="1">
              <a:buClr>
                <a:srgbClr val="A2C816"/>
              </a:buClr>
            </a:pPr>
            <a:r>
              <a:rPr lang="en-US" dirty="0">
                <a:solidFill>
                  <a:prstClr val="black">
                    <a:lumMod val="65000"/>
                    <a:lumOff val="35000"/>
                  </a:prstClr>
                </a:solidFill>
              </a:rPr>
              <a:t>Network structural effects</a:t>
            </a:r>
          </a:p>
          <a:p>
            <a:pPr lvl="2">
              <a:buClr>
                <a:srgbClr val="A2C816"/>
              </a:buClr>
            </a:pPr>
            <a:r>
              <a:rPr lang="en-US" dirty="0">
                <a:solidFill>
                  <a:prstClr val="black">
                    <a:lumMod val="65000"/>
                    <a:lumOff val="35000"/>
                  </a:prstClr>
                </a:solidFill>
              </a:rPr>
              <a:t>Edge</a:t>
            </a:r>
          </a:p>
          <a:p>
            <a:pPr lvl="2">
              <a:buClr>
                <a:srgbClr val="A2C816"/>
              </a:buClr>
            </a:pPr>
            <a:r>
              <a:rPr lang="en-US" dirty="0">
                <a:solidFill>
                  <a:prstClr val="black">
                    <a:lumMod val="65000"/>
                    <a:lumOff val="35000"/>
                  </a:prstClr>
                </a:solidFill>
              </a:rPr>
              <a:t>Triangle-closing</a:t>
            </a:r>
          </a:p>
          <a:p>
            <a:pPr lvl="2">
              <a:buClr>
                <a:srgbClr val="A2C816"/>
              </a:buClr>
            </a:pPr>
            <a:r>
              <a:rPr lang="en-US" dirty="0">
                <a:solidFill>
                  <a:prstClr val="black">
                    <a:lumMod val="65000"/>
                    <a:lumOff val="35000"/>
                  </a:prstClr>
                </a:solidFill>
              </a:rPr>
              <a:t>Multiple two-path</a:t>
            </a:r>
          </a:p>
          <a:p>
            <a:pPr marL="349250" lvl="1" indent="0">
              <a:buNone/>
            </a:pPr>
            <a:endParaRPr lang="en-US" dirty="0"/>
          </a:p>
          <a:p>
            <a:pPr lvl="1"/>
            <a:endParaRPr lang="en-US" dirty="0"/>
          </a:p>
          <a:p>
            <a:pPr lvl="1"/>
            <a:endParaRPr lang="en-US" dirty="0"/>
          </a:p>
          <a:p>
            <a:pPr marL="349250" lvl="1" indent="0">
              <a:buNone/>
            </a:pPr>
            <a:endParaRPr lang="en-US" dirty="0"/>
          </a:p>
        </p:txBody>
      </p:sp>
      <p:sp>
        <p:nvSpPr>
          <p:cNvPr id="6" name="Slide Number Placeholder 6"/>
          <p:cNvSpPr>
            <a:spLocks noGrp="1"/>
          </p:cNvSpPr>
          <p:nvPr>
            <p:ph type="sldNum" sz="quarter" idx="12"/>
          </p:nvPr>
        </p:nvSpPr>
        <p:spPr>
          <a:xfrm>
            <a:off x="7069667" y="6569075"/>
            <a:ext cx="2177427" cy="365125"/>
          </a:xfrm>
        </p:spPr>
        <p:txBody>
          <a:bodyPr/>
          <a:lstStyle/>
          <a:p>
            <a:r>
              <a:rPr lang="en-US" sz="1200" dirty="0">
                <a:solidFill>
                  <a:srgbClr val="000000"/>
                </a:solidFill>
              </a:rPr>
              <a:t>Mitsven, 2017</a:t>
            </a:r>
          </a:p>
        </p:txBody>
      </p:sp>
      <p:sp>
        <p:nvSpPr>
          <p:cNvPr id="7" name="Rectangle 6"/>
          <p:cNvSpPr/>
          <p:nvPr/>
        </p:nvSpPr>
        <p:spPr>
          <a:xfrm>
            <a:off x="0" y="474750"/>
            <a:ext cx="8913813" cy="914400"/>
          </a:xfrm>
          <a:prstGeom prst="rect">
            <a:avLst/>
          </a:prstGeom>
          <a:solidFill>
            <a:srgbClr val="333333"/>
          </a:solidFill>
          <a:ln>
            <a:solidFill>
              <a:srgbClr val="33333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TextBox 8"/>
          <p:cNvSpPr txBox="1"/>
          <p:nvPr/>
        </p:nvSpPr>
        <p:spPr>
          <a:xfrm>
            <a:off x="356616" y="594360"/>
            <a:ext cx="7337778" cy="646331"/>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white"/>
                </a:solidFill>
                <a:latin typeface="Century Gothic"/>
              </a:rPr>
              <a:t>Network approach</a:t>
            </a:r>
          </a:p>
        </p:txBody>
      </p:sp>
      <p:pic>
        <p:nvPicPr>
          <p:cNvPr id="2" name="Picture 1" descr="Screen Shot 2017-11-07 at 1.29.24 AM.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145704" y="4512331"/>
            <a:ext cx="4768110" cy="2110784"/>
          </a:xfrm>
          <a:prstGeom prst="rect">
            <a:avLst/>
          </a:prstGeom>
        </p:spPr>
      </p:pic>
    </p:spTree>
    <p:extLst>
      <p:ext uri="{BB962C8B-B14F-4D97-AF65-F5344CB8AC3E}">
        <p14:creationId xmlns:p14="http://schemas.microsoft.com/office/powerpoint/2010/main" val="36682412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9167" t="28518" r="55834" b="24583"/>
          <a:stretch/>
        </p:blipFill>
        <p:spPr>
          <a:xfrm>
            <a:off x="609600" y="1366201"/>
            <a:ext cx="5638800" cy="4958400"/>
          </a:xfrm>
          <a:prstGeom prst="rect">
            <a:avLst/>
          </a:prstGeom>
        </p:spPr>
      </p:pic>
      <p:sp>
        <p:nvSpPr>
          <p:cNvPr id="7" name="Title 1">
            <a:extLst>
              <a:ext uri="{FF2B5EF4-FFF2-40B4-BE49-F238E27FC236}">
                <a16:creationId xmlns:a16="http://schemas.microsoft.com/office/drawing/2014/main" id="{780E93D6-6274-7D41-AAEF-B66B160A9516}"/>
              </a:ext>
            </a:extLst>
          </p:cNvPr>
          <p:cNvSpPr>
            <a:spLocks noGrp="1"/>
          </p:cNvSpPr>
          <p:nvPr>
            <p:ph type="title"/>
          </p:nvPr>
        </p:nvSpPr>
        <p:spPr>
          <a:xfrm>
            <a:off x="-762000" y="155448"/>
            <a:ext cx="9884229" cy="1252728"/>
          </a:xfrm>
        </p:spPr>
        <p:txBody>
          <a:bodyPr>
            <a:normAutofit fontScale="90000"/>
          </a:bodyPr>
          <a:lstStyle/>
          <a:p>
            <a:pPr fontAlgn="auto">
              <a:spcAft>
                <a:spcPts val="0"/>
              </a:spcAft>
            </a:pPr>
            <a:r>
              <a:rPr lang="en-US" dirty="0"/>
              <a:t>Kids with disabilities -- lower play centrality. No difference in conflict play centrality</a:t>
            </a:r>
          </a:p>
        </p:txBody>
      </p:sp>
      <p:sp>
        <p:nvSpPr>
          <p:cNvPr id="10" name="Content Placeholder 2">
            <a:extLst>
              <a:ext uri="{FF2B5EF4-FFF2-40B4-BE49-F238E27FC236}">
                <a16:creationId xmlns:a16="http://schemas.microsoft.com/office/drawing/2014/main" id="{C6D64AF4-EE37-444F-AA5E-9898133C3302}"/>
              </a:ext>
            </a:extLst>
          </p:cNvPr>
          <p:cNvSpPr>
            <a:spLocks noGrp="1"/>
          </p:cNvSpPr>
          <p:nvPr>
            <p:ph idx="1"/>
          </p:nvPr>
        </p:nvSpPr>
        <p:spPr>
          <a:xfrm>
            <a:off x="352778" y="1447800"/>
            <a:ext cx="8372122" cy="4530662"/>
          </a:xfrm>
        </p:spPr>
        <p:txBody>
          <a:bodyPr>
            <a:normAutofit/>
          </a:bodyPr>
          <a:lstStyle/>
          <a:p>
            <a:pPr marL="349250" lvl="1" indent="0">
              <a:buNone/>
            </a:pPr>
            <a:endParaRPr lang="en-US" dirty="0"/>
          </a:p>
          <a:p>
            <a:pPr lvl="1"/>
            <a:endParaRPr lang="en-US" dirty="0"/>
          </a:p>
          <a:p>
            <a:pPr lvl="1"/>
            <a:endParaRPr lang="en-US" dirty="0"/>
          </a:p>
          <a:p>
            <a:pPr marL="349250" lvl="1" indent="0">
              <a:buNone/>
            </a:pPr>
            <a:endParaRPr lang="en-US" dirty="0"/>
          </a:p>
        </p:txBody>
      </p:sp>
      <p:sp>
        <p:nvSpPr>
          <p:cNvPr id="2" name="Rectangle 1">
            <a:extLst>
              <a:ext uri="{FF2B5EF4-FFF2-40B4-BE49-F238E27FC236}">
                <a16:creationId xmlns:a16="http://schemas.microsoft.com/office/drawing/2014/main" id="{D7C2CAC9-658E-A34E-B5FC-D04F17920A2A}"/>
              </a:ext>
            </a:extLst>
          </p:cNvPr>
          <p:cNvSpPr/>
          <p:nvPr/>
        </p:nvSpPr>
        <p:spPr>
          <a:xfrm>
            <a:off x="866673" y="3689615"/>
            <a:ext cx="4670237" cy="501385"/>
          </a:xfrm>
          <a:prstGeom prst="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11" name="Slide Number Placeholder 6">
            <a:extLst>
              <a:ext uri="{FF2B5EF4-FFF2-40B4-BE49-F238E27FC236}">
                <a16:creationId xmlns:a16="http://schemas.microsoft.com/office/drawing/2014/main" id="{8F65C7D3-5EEC-974C-9135-4013208291C3}"/>
              </a:ext>
            </a:extLst>
          </p:cNvPr>
          <p:cNvSpPr>
            <a:spLocks noGrp="1"/>
          </p:cNvSpPr>
          <p:nvPr>
            <p:ph type="sldNum" sz="quarter" idx="12"/>
          </p:nvPr>
        </p:nvSpPr>
        <p:spPr>
          <a:xfrm>
            <a:off x="6944802" y="6496504"/>
            <a:ext cx="2177427" cy="365125"/>
          </a:xfrm>
        </p:spPr>
        <p:txBody>
          <a:bodyPr/>
          <a:lstStyle/>
          <a:p>
            <a:r>
              <a:rPr lang="en-US" sz="1200" dirty="0">
                <a:solidFill>
                  <a:srgbClr val="000000"/>
                </a:solidFill>
              </a:rPr>
              <a:t>Niño, 2018</a:t>
            </a:r>
          </a:p>
        </p:txBody>
      </p:sp>
      <p:sp>
        <p:nvSpPr>
          <p:cNvPr id="12" name="Content Placeholder 2">
            <a:extLst>
              <a:ext uri="{FF2B5EF4-FFF2-40B4-BE49-F238E27FC236}">
                <a16:creationId xmlns:a16="http://schemas.microsoft.com/office/drawing/2014/main" id="{84025302-7271-6440-87D8-BCEF5A05B9CB}"/>
              </a:ext>
            </a:extLst>
          </p:cNvPr>
          <p:cNvSpPr txBox="1">
            <a:spLocks/>
          </p:cNvSpPr>
          <p:nvPr/>
        </p:nvSpPr>
        <p:spPr>
          <a:xfrm>
            <a:off x="10744200" y="2719714"/>
            <a:ext cx="3857474" cy="3959352"/>
          </a:xfrm>
          <a:prstGeom prst="rect">
            <a:avLst/>
          </a:prstGeom>
        </p:spPr>
        <p:txBody>
          <a:bodyPr vert="horz" lIns="54864" tIns="91440" rtlCol="0">
            <a:normAutofit fontScale="925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fontAlgn="auto">
              <a:spcAft>
                <a:spcPts val="0"/>
              </a:spcAft>
            </a:pPr>
            <a:r>
              <a:rPr lang="en-US" dirty="0"/>
              <a:t>Children with disabilities had significantly lower play centrality. No significant difference in conflict play centrality</a:t>
            </a:r>
          </a:p>
          <a:p>
            <a:pPr marL="349250" lvl="1" indent="0" fontAlgn="auto">
              <a:spcAft>
                <a:spcPts val="0"/>
              </a:spcAft>
              <a:buFont typeface="Wingdings"/>
              <a:buNone/>
            </a:pPr>
            <a:endParaRPr lang="en-US" dirty="0"/>
          </a:p>
          <a:p>
            <a:pPr lvl="1" fontAlgn="auto">
              <a:spcAft>
                <a:spcPts val="0"/>
              </a:spcAft>
            </a:pPr>
            <a:endParaRPr lang="en-US" dirty="0"/>
          </a:p>
          <a:p>
            <a:pPr lvl="1" fontAlgn="auto">
              <a:spcAft>
                <a:spcPts val="0"/>
              </a:spcAft>
            </a:pPr>
            <a:endParaRPr lang="en-US" dirty="0"/>
          </a:p>
          <a:p>
            <a:pPr marL="349250" lvl="1" indent="0" fontAlgn="auto">
              <a:spcAft>
                <a:spcPts val="0"/>
              </a:spcAft>
              <a:buFont typeface="Wingdings"/>
              <a:buNone/>
            </a:pPr>
            <a:endParaRPr lang="en-US" dirty="0"/>
          </a:p>
        </p:txBody>
      </p:sp>
      <p:sp>
        <p:nvSpPr>
          <p:cNvPr id="4" name="Rectangle 3"/>
          <p:cNvSpPr/>
          <p:nvPr/>
        </p:nvSpPr>
        <p:spPr>
          <a:xfrm>
            <a:off x="5584371" y="2157264"/>
            <a:ext cx="3140529" cy="3539430"/>
          </a:xfrm>
          <a:prstGeom prst="rect">
            <a:avLst/>
          </a:prstGeom>
        </p:spPr>
        <p:txBody>
          <a:bodyPr wrap="square">
            <a:spAutoFit/>
          </a:bodyPr>
          <a:lstStyle/>
          <a:p>
            <a:pPr marL="349250" lvl="1" indent="0">
              <a:buNone/>
            </a:pPr>
            <a:r>
              <a:rPr lang="en-US" sz="2800" dirty="0"/>
              <a:t>On average, children “sometimes” played with peers and “rarely” had conflicts with peers</a:t>
            </a:r>
          </a:p>
        </p:txBody>
      </p:sp>
    </p:spTree>
    <p:extLst>
      <p:ext uri="{BB962C8B-B14F-4D97-AF65-F5344CB8AC3E}">
        <p14:creationId xmlns:p14="http://schemas.microsoft.com/office/powerpoint/2010/main" val="418612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a:xfrm>
            <a:off x="7069667" y="6569075"/>
            <a:ext cx="2177427" cy="365125"/>
          </a:xfrm>
        </p:spPr>
        <p:txBody>
          <a:bodyPr/>
          <a:lstStyle/>
          <a:p>
            <a:r>
              <a:rPr lang="en-US" sz="1200" dirty="0">
                <a:solidFill>
                  <a:srgbClr val="000000"/>
                </a:solidFill>
              </a:rPr>
              <a:t>Mitsven, 2017</a:t>
            </a:r>
          </a:p>
        </p:txBody>
      </p:sp>
      <p:sp>
        <p:nvSpPr>
          <p:cNvPr id="7" name="Rectangle 6"/>
          <p:cNvSpPr/>
          <p:nvPr/>
        </p:nvSpPr>
        <p:spPr>
          <a:xfrm>
            <a:off x="0" y="474750"/>
            <a:ext cx="8913813" cy="914400"/>
          </a:xfrm>
          <a:prstGeom prst="rect">
            <a:avLst/>
          </a:prstGeom>
          <a:solidFill>
            <a:srgbClr val="333333"/>
          </a:solidFill>
          <a:ln>
            <a:solidFill>
              <a:srgbClr val="33333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TextBox 8"/>
          <p:cNvSpPr txBox="1"/>
          <p:nvPr/>
        </p:nvSpPr>
        <p:spPr>
          <a:xfrm>
            <a:off x="356616" y="594360"/>
            <a:ext cx="7337778" cy="646331"/>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white"/>
                </a:solidFill>
                <a:latin typeface="Century Gothic"/>
              </a:rPr>
              <a:t>Results</a:t>
            </a:r>
          </a:p>
        </p:txBody>
      </p:sp>
      <p:pic>
        <p:nvPicPr>
          <p:cNvPr id="2" name="Picture 1" descr="Screen Shot 2017-11-06 at 11.56.26 PM.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000" t="-315" r="5832" b="12088"/>
          <a:stretch/>
        </p:blipFill>
        <p:spPr>
          <a:xfrm>
            <a:off x="152401" y="1432273"/>
            <a:ext cx="8896810" cy="5136801"/>
          </a:xfrm>
          <a:prstGeom prst="rect">
            <a:avLst/>
          </a:prstGeom>
        </p:spPr>
      </p:pic>
      <p:pic>
        <p:nvPicPr>
          <p:cNvPr id="8" name="Picture 7" descr="Screen Shot 2017-11-06 at 11.56.26 PM.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1667" t="86684" r="25833" b="4062"/>
          <a:stretch/>
        </p:blipFill>
        <p:spPr>
          <a:xfrm>
            <a:off x="2054660" y="652653"/>
            <a:ext cx="5181589" cy="609600"/>
          </a:xfrm>
          <a:prstGeom prst="rect">
            <a:avLst/>
          </a:prstGeom>
        </p:spPr>
      </p:pic>
      <p:pic>
        <p:nvPicPr>
          <p:cNvPr id="10" name="Picture 9" descr="Screen Shot 2017-11-06 at 11.56.26 PM.png">
            <a:extLst>
              <a:ext uri="{FF2B5EF4-FFF2-40B4-BE49-F238E27FC236}">
                <a16:creationId xmlns:a16="http://schemas.microsoft.com/office/drawing/2014/main" id="{BB16210B-DC2D-40D7-8EEA-F79167AF0BD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83779" t="73573" r="6499" b="14511"/>
          <a:stretch/>
        </p:blipFill>
        <p:spPr>
          <a:xfrm>
            <a:off x="3352800" y="5200153"/>
            <a:ext cx="2057399" cy="1388852"/>
          </a:xfrm>
          <a:prstGeom prst="rect">
            <a:avLst/>
          </a:prstGeom>
        </p:spPr>
      </p:pic>
    </p:spTree>
    <p:extLst>
      <p:ext uri="{BB962C8B-B14F-4D97-AF65-F5344CB8AC3E}">
        <p14:creationId xmlns:p14="http://schemas.microsoft.com/office/powerpoint/2010/main" val="38677499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1-06 at 11.59.03 PM.pn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86061" y="1341960"/>
            <a:ext cx="8627444" cy="5516040"/>
          </a:xfrm>
          <a:prstGeom prst="rect">
            <a:avLst/>
          </a:prstGeom>
        </p:spPr>
      </p:pic>
      <p:sp>
        <p:nvSpPr>
          <p:cNvPr id="7" name="Rectangle 6"/>
          <p:cNvSpPr/>
          <p:nvPr/>
        </p:nvSpPr>
        <p:spPr>
          <a:xfrm>
            <a:off x="0" y="474750"/>
            <a:ext cx="8913813" cy="914400"/>
          </a:xfrm>
          <a:prstGeom prst="rect">
            <a:avLst/>
          </a:prstGeom>
          <a:solidFill>
            <a:srgbClr val="333333"/>
          </a:solidFill>
          <a:ln>
            <a:solidFill>
              <a:srgbClr val="33333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TextBox 8"/>
          <p:cNvSpPr txBox="1"/>
          <p:nvPr/>
        </p:nvSpPr>
        <p:spPr>
          <a:xfrm>
            <a:off x="356616" y="594360"/>
            <a:ext cx="7337778" cy="646331"/>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white"/>
                </a:solidFill>
                <a:latin typeface="Century Gothic"/>
              </a:rPr>
              <a:t>Disability: status and </a:t>
            </a:r>
            <a:r>
              <a:rPr lang="en-US" sz="3600" b="1" i="1" dirty="0" err="1">
                <a:solidFill>
                  <a:prstClr val="white"/>
                </a:solidFill>
                <a:latin typeface="Century Gothic"/>
              </a:rPr>
              <a:t>homophily</a:t>
            </a:r>
            <a:endParaRPr lang="en-US" sz="3600" b="1" i="1" dirty="0">
              <a:solidFill>
                <a:prstClr val="white"/>
              </a:solidFill>
              <a:latin typeface="Century Gothic"/>
            </a:endParaRPr>
          </a:p>
        </p:txBody>
      </p:sp>
      <p:sp>
        <p:nvSpPr>
          <p:cNvPr id="4" name="Rectangle 3"/>
          <p:cNvSpPr/>
          <p:nvPr/>
        </p:nvSpPr>
        <p:spPr>
          <a:xfrm>
            <a:off x="6239296" y="2066767"/>
            <a:ext cx="1001758"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8" name="Rectangle 7"/>
          <p:cNvSpPr/>
          <p:nvPr/>
        </p:nvSpPr>
        <p:spPr>
          <a:xfrm>
            <a:off x="6239295" y="2286219"/>
            <a:ext cx="239790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0" name="Rectangle 9"/>
          <p:cNvSpPr/>
          <p:nvPr/>
        </p:nvSpPr>
        <p:spPr>
          <a:xfrm>
            <a:off x="6239296" y="2484525"/>
            <a:ext cx="239790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1" name="Rectangle 10"/>
          <p:cNvSpPr/>
          <p:nvPr/>
        </p:nvSpPr>
        <p:spPr>
          <a:xfrm>
            <a:off x="6239296" y="3132800"/>
            <a:ext cx="250833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2" name="Rectangle 11"/>
          <p:cNvSpPr/>
          <p:nvPr/>
        </p:nvSpPr>
        <p:spPr>
          <a:xfrm>
            <a:off x="6239295" y="3763874"/>
            <a:ext cx="100175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3" name="Rectangle 12"/>
          <p:cNvSpPr/>
          <p:nvPr/>
        </p:nvSpPr>
        <p:spPr>
          <a:xfrm>
            <a:off x="6239295" y="4823443"/>
            <a:ext cx="100175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4" name="Rectangle 13"/>
          <p:cNvSpPr/>
          <p:nvPr/>
        </p:nvSpPr>
        <p:spPr>
          <a:xfrm>
            <a:off x="6239296" y="6101369"/>
            <a:ext cx="100175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5" name="Rectangle 14"/>
          <p:cNvSpPr/>
          <p:nvPr/>
        </p:nvSpPr>
        <p:spPr>
          <a:xfrm>
            <a:off x="6239296" y="4413245"/>
            <a:ext cx="250833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6" name="Rectangle 15"/>
          <p:cNvSpPr/>
          <p:nvPr/>
        </p:nvSpPr>
        <p:spPr>
          <a:xfrm>
            <a:off x="6239295" y="5886629"/>
            <a:ext cx="250833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7" name="Rectangle 16"/>
          <p:cNvSpPr/>
          <p:nvPr/>
        </p:nvSpPr>
        <p:spPr>
          <a:xfrm>
            <a:off x="6239296" y="6316878"/>
            <a:ext cx="250833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8" name="Rectangle 17"/>
          <p:cNvSpPr/>
          <p:nvPr/>
        </p:nvSpPr>
        <p:spPr>
          <a:xfrm>
            <a:off x="6239296" y="5042895"/>
            <a:ext cx="2508338"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9" name="TextBox 18">
            <a:extLst>
              <a:ext uri="{FF2B5EF4-FFF2-40B4-BE49-F238E27FC236}">
                <a16:creationId xmlns:a16="http://schemas.microsoft.com/office/drawing/2014/main" id="{624E56FE-018A-4CC7-8DA7-00E232B14036}"/>
              </a:ext>
            </a:extLst>
          </p:cNvPr>
          <p:cNvSpPr txBox="1"/>
          <p:nvPr/>
        </p:nvSpPr>
        <p:spPr>
          <a:xfrm>
            <a:off x="609600" y="2286219"/>
            <a:ext cx="1846235" cy="3416320"/>
          </a:xfrm>
          <a:prstGeom prst="rect">
            <a:avLst/>
          </a:prstGeom>
          <a:noFill/>
        </p:spPr>
        <p:txBody>
          <a:bodyPr wrap="square">
            <a:spAutoFit/>
          </a:bodyPr>
          <a:lstStyle/>
          <a:p>
            <a:pPr algn="ctr"/>
            <a:r>
              <a:rPr lang="en-US" dirty="0">
                <a:solidFill>
                  <a:srgbClr val="FF0000"/>
                </a:solidFill>
              </a:rPr>
              <a:t>Children with disabilities are less likely to interact with peers in their play network but are equally likely to engage in conflict vis-à-vis typically developing peers. </a:t>
            </a:r>
          </a:p>
        </p:txBody>
      </p:sp>
    </p:spTree>
    <p:extLst>
      <p:ext uri="{BB962C8B-B14F-4D97-AF65-F5344CB8AC3E}">
        <p14:creationId xmlns:p14="http://schemas.microsoft.com/office/powerpoint/2010/main" val="42468233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778" y="1735668"/>
            <a:ext cx="8372122" cy="4530662"/>
          </a:xfrm>
        </p:spPr>
        <p:txBody>
          <a:bodyPr/>
          <a:lstStyle/>
          <a:p>
            <a:r>
              <a:rPr lang="en-US" dirty="0"/>
              <a:t>Children with disabilities are less likely to interact with peers in their play network but are equally likely to engage in conflict vis-à-vis typically developing peers. </a:t>
            </a:r>
          </a:p>
          <a:p>
            <a:r>
              <a:rPr lang="en-US" dirty="0"/>
              <a:t>Evidence of segregation based on disability status in both play and conflict networks. </a:t>
            </a:r>
          </a:p>
          <a:p>
            <a:pPr lvl="1"/>
            <a:r>
              <a:rPr lang="en-US" dirty="0"/>
              <a:t>May be attributable to differences in social skills, self-expectation, and competence.</a:t>
            </a:r>
          </a:p>
          <a:p>
            <a:pPr marL="0" indent="0">
              <a:buNone/>
            </a:pPr>
            <a:endParaRPr lang="en-US" dirty="0"/>
          </a:p>
        </p:txBody>
      </p:sp>
      <p:sp>
        <p:nvSpPr>
          <p:cNvPr id="6" name="Slide Number Placeholder 6"/>
          <p:cNvSpPr>
            <a:spLocks noGrp="1"/>
          </p:cNvSpPr>
          <p:nvPr>
            <p:ph type="sldNum" sz="quarter" idx="12"/>
          </p:nvPr>
        </p:nvSpPr>
        <p:spPr>
          <a:xfrm>
            <a:off x="7069667" y="6569075"/>
            <a:ext cx="2177427" cy="365125"/>
          </a:xfrm>
        </p:spPr>
        <p:txBody>
          <a:bodyPr/>
          <a:lstStyle/>
          <a:p>
            <a:r>
              <a:rPr lang="en-US" sz="1200" dirty="0">
                <a:solidFill>
                  <a:srgbClr val="000000"/>
                </a:solidFill>
              </a:rPr>
              <a:t>Mitsven, 2017</a:t>
            </a:r>
          </a:p>
        </p:txBody>
      </p:sp>
      <p:sp>
        <p:nvSpPr>
          <p:cNvPr id="7" name="Rectangle 6"/>
          <p:cNvSpPr/>
          <p:nvPr/>
        </p:nvSpPr>
        <p:spPr>
          <a:xfrm>
            <a:off x="0" y="474750"/>
            <a:ext cx="8913813" cy="914400"/>
          </a:xfrm>
          <a:prstGeom prst="rect">
            <a:avLst/>
          </a:prstGeom>
          <a:solidFill>
            <a:srgbClr val="333333"/>
          </a:solidFill>
          <a:ln>
            <a:solidFill>
              <a:srgbClr val="33333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TextBox 8"/>
          <p:cNvSpPr txBox="1"/>
          <p:nvPr/>
        </p:nvSpPr>
        <p:spPr>
          <a:xfrm>
            <a:off x="356616" y="594360"/>
            <a:ext cx="7337778" cy="646331"/>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white"/>
                </a:solidFill>
                <a:latin typeface="Century Gothic"/>
              </a:rPr>
              <a:t>Summary of Findings</a:t>
            </a:r>
          </a:p>
        </p:txBody>
      </p:sp>
    </p:spTree>
    <p:extLst>
      <p:ext uri="{BB962C8B-B14F-4D97-AF65-F5344CB8AC3E}">
        <p14:creationId xmlns:p14="http://schemas.microsoft.com/office/powerpoint/2010/main" val="27821506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46</a:t>
            </a:fld>
            <a:endParaRPr lang="en-US">
              <a:solidFill>
                <a:prstClr val="black">
                  <a:lumMod val="65000"/>
                  <a:lumOff val="35000"/>
                </a:prstClr>
              </a:solidFill>
            </a:endParaRPr>
          </a:p>
        </p:txBody>
      </p:sp>
      <p:pic>
        <p:nvPicPr>
          <p:cNvPr id="5" name="Picture 4"/>
          <p:cNvPicPr>
            <a:picLocks noChangeAspect="1"/>
          </p:cNvPicPr>
          <p:nvPr/>
        </p:nvPicPr>
        <p:blipFill>
          <a:blip r:embed="rId2"/>
          <a:stretch>
            <a:fillRect/>
          </a:stretch>
        </p:blipFill>
        <p:spPr>
          <a:xfrm>
            <a:off x="97101" y="1092859"/>
            <a:ext cx="9018485" cy="4524374"/>
          </a:xfrm>
          <a:prstGeom prst="rect">
            <a:avLst/>
          </a:prstGeom>
        </p:spPr>
      </p:pic>
      <p:sp>
        <p:nvSpPr>
          <p:cNvPr id="6" name="Rectangle 5">
            <a:extLst>
              <a:ext uri="{FF2B5EF4-FFF2-40B4-BE49-F238E27FC236}">
                <a16:creationId xmlns:a16="http://schemas.microsoft.com/office/drawing/2014/main" id="{2DB96754-DF9A-47C2-86E8-E014FA82D3B7}"/>
              </a:ext>
            </a:extLst>
          </p:cNvPr>
          <p:cNvSpPr/>
          <p:nvPr/>
        </p:nvSpPr>
        <p:spPr>
          <a:xfrm>
            <a:off x="449223" y="5835985"/>
            <a:ext cx="8534400" cy="338554"/>
          </a:xfrm>
          <a:prstGeom prst="rect">
            <a:avLst/>
          </a:prstGeom>
        </p:spPr>
        <p:txBody>
          <a:bodyPr wrap="square">
            <a:spAutoFit/>
          </a:bodyPr>
          <a:lstStyle/>
          <a:p>
            <a:r>
              <a:rPr lang="en-US" sz="1600" b="1" dirty="0">
                <a:solidFill>
                  <a:srgbClr val="231F20"/>
                </a:solidFill>
                <a:latin typeface="ff1"/>
              </a:rPr>
              <a:t>Rating scale (0 </a:t>
            </a:r>
            <a:r>
              <a:rPr lang="en-US" sz="1600" b="1" dirty="0">
                <a:solidFill>
                  <a:srgbClr val="231F20"/>
                </a:solidFill>
                <a:latin typeface="ff3"/>
              </a:rPr>
              <a:t>= </a:t>
            </a:r>
            <a:r>
              <a:rPr lang="en-US" sz="1600" b="1" dirty="0">
                <a:solidFill>
                  <a:srgbClr val="231F20"/>
                </a:solidFill>
                <a:latin typeface="ff2"/>
              </a:rPr>
              <a:t>never</a:t>
            </a:r>
            <a:r>
              <a:rPr lang="en-US" sz="1600" b="1" dirty="0">
                <a:solidFill>
                  <a:srgbClr val="231F20"/>
                </a:solidFill>
                <a:latin typeface="ff1"/>
              </a:rPr>
              <a:t>,1</a:t>
            </a:r>
            <a:r>
              <a:rPr lang="en-US" sz="1600" b="1" dirty="0">
                <a:solidFill>
                  <a:srgbClr val="231F20"/>
                </a:solidFill>
                <a:latin typeface="ff3"/>
              </a:rPr>
              <a:t>= </a:t>
            </a:r>
            <a:r>
              <a:rPr lang="en-US" sz="1600" b="1" dirty="0">
                <a:solidFill>
                  <a:srgbClr val="231F20"/>
                </a:solidFill>
                <a:latin typeface="ff2"/>
              </a:rPr>
              <a:t>rarely play</a:t>
            </a:r>
            <a:r>
              <a:rPr lang="en-US" sz="1600" b="1" dirty="0">
                <a:solidFill>
                  <a:srgbClr val="231F20"/>
                </a:solidFill>
                <a:latin typeface="ff1"/>
              </a:rPr>
              <a:t>,2</a:t>
            </a:r>
            <a:r>
              <a:rPr lang="en-US" sz="1600" b="1" dirty="0">
                <a:solidFill>
                  <a:srgbClr val="231F20"/>
                </a:solidFill>
                <a:latin typeface="ff3"/>
              </a:rPr>
              <a:t>= </a:t>
            </a:r>
            <a:r>
              <a:rPr lang="en-US" sz="1600" b="1" dirty="0">
                <a:solidFill>
                  <a:srgbClr val="231F20"/>
                </a:solidFill>
                <a:latin typeface="ff2"/>
              </a:rPr>
              <a:t>sometimes</a:t>
            </a:r>
            <a:r>
              <a:rPr lang="en-US" sz="1600" b="1" dirty="0">
                <a:solidFill>
                  <a:srgbClr val="231F20"/>
                </a:solidFill>
                <a:latin typeface="ff1"/>
              </a:rPr>
              <a:t> </a:t>
            </a:r>
            <a:r>
              <a:rPr lang="en-US" sz="1600" b="1" dirty="0">
                <a:solidFill>
                  <a:srgbClr val="231F20"/>
                </a:solidFill>
                <a:latin typeface="ff2"/>
              </a:rPr>
              <a:t>play</a:t>
            </a:r>
            <a:r>
              <a:rPr lang="en-US" sz="1600" b="1" dirty="0">
                <a:solidFill>
                  <a:srgbClr val="231F20"/>
                </a:solidFill>
                <a:latin typeface="ff1"/>
              </a:rPr>
              <a:t>,3</a:t>
            </a:r>
            <a:r>
              <a:rPr lang="en-US" sz="1600" b="1" dirty="0">
                <a:solidFill>
                  <a:srgbClr val="231F20"/>
                </a:solidFill>
                <a:latin typeface="ff3"/>
              </a:rPr>
              <a:t>= </a:t>
            </a:r>
            <a:r>
              <a:rPr lang="en-US" sz="1600" b="1" dirty="0">
                <a:solidFill>
                  <a:srgbClr val="231F20"/>
                </a:solidFill>
                <a:latin typeface="ff2"/>
              </a:rPr>
              <a:t>often play</a:t>
            </a:r>
            <a:r>
              <a:rPr lang="en-US" sz="1600" b="1" dirty="0">
                <a:solidFill>
                  <a:srgbClr val="231F20"/>
                </a:solidFill>
                <a:latin typeface="ff1"/>
              </a:rPr>
              <a:t>,4</a:t>
            </a:r>
            <a:r>
              <a:rPr lang="en-US" sz="1600" b="1" dirty="0">
                <a:solidFill>
                  <a:srgbClr val="231F20"/>
                </a:solidFill>
                <a:latin typeface="ff3"/>
              </a:rPr>
              <a:t>= </a:t>
            </a:r>
            <a:r>
              <a:rPr lang="en-US" sz="1600" b="1" dirty="0">
                <a:solidFill>
                  <a:srgbClr val="231F20"/>
                </a:solidFill>
                <a:latin typeface="ff2"/>
              </a:rPr>
              <a:t>always play</a:t>
            </a:r>
            <a:r>
              <a:rPr lang="en-US" sz="1600" b="1" dirty="0">
                <a:solidFill>
                  <a:srgbClr val="231F20"/>
                </a:solidFill>
                <a:latin typeface="ff1"/>
              </a:rPr>
              <a:t>)</a:t>
            </a:r>
            <a:endParaRPr lang="en-US" sz="1600" b="1" i="0" dirty="0">
              <a:solidFill>
                <a:srgbClr val="231F20"/>
              </a:solidFill>
              <a:effectLst/>
              <a:latin typeface="ff2"/>
            </a:endParaRPr>
          </a:p>
        </p:txBody>
      </p:sp>
    </p:spTree>
    <p:extLst>
      <p:ext uri="{BB962C8B-B14F-4D97-AF65-F5344CB8AC3E}">
        <p14:creationId xmlns:p14="http://schemas.microsoft.com/office/powerpoint/2010/main" val="2739780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Children with DLD </a:t>
            </a:r>
            <a:r>
              <a:rPr lang="en-US" i="1" dirty="0"/>
              <a:t>and</a:t>
            </a:r>
            <a:r>
              <a:rPr lang="en-US" dirty="0"/>
              <a:t> children with other disabilities</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47</a:t>
            </a:fld>
            <a:endParaRPr lang="en-US">
              <a:solidFill>
                <a:prstClr val="black">
                  <a:lumMod val="65000"/>
                  <a:lumOff val="35000"/>
                </a:prstClr>
              </a:solidFill>
            </a:endParaRPr>
          </a:p>
        </p:txBody>
      </p:sp>
      <p:pic>
        <p:nvPicPr>
          <p:cNvPr id="5" name="Picture 4"/>
          <p:cNvPicPr>
            <a:picLocks noChangeAspect="1"/>
          </p:cNvPicPr>
          <p:nvPr/>
        </p:nvPicPr>
        <p:blipFill>
          <a:blip r:embed="rId2"/>
          <a:stretch>
            <a:fillRect/>
          </a:stretch>
        </p:blipFill>
        <p:spPr>
          <a:xfrm>
            <a:off x="560816" y="2438400"/>
            <a:ext cx="7792180" cy="3209986"/>
          </a:xfrm>
          <a:prstGeom prst="rect">
            <a:avLst/>
          </a:prstGeom>
        </p:spPr>
      </p:pic>
      <p:sp>
        <p:nvSpPr>
          <p:cNvPr id="6" name="Rectangle 5"/>
          <p:cNvSpPr/>
          <p:nvPr/>
        </p:nvSpPr>
        <p:spPr>
          <a:xfrm>
            <a:off x="457200" y="5744027"/>
            <a:ext cx="8534400" cy="338554"/>
          </a:xfrm>
          <a:prstGeom prst="rect">
            <a:avLst/>
          </a:prstGeom>
        </p:spPr>
        <p:txBody>
          <a:bodyPr wrap="square">
            <a:spAutoFit/>
          </a:bodyPr>
          <a:lstStyle/>
          <a:p>
            <a:r>
              <a:rPr lang="en-US" sz="1600" b="1" dirty="0">
                <a:solidFill>
                  <a:srgbClr val="231F20"/>
                </a:solidFill>
                <a:latin typeface="ff1"/>
              </a:rPr>
              <a:t>Rating scale (0 </a:t>
            </a:r>
            <a:r>
              <a:rPr lang="en-US" sz="1600" b="1" dirty="0">
                <a:solidFill>
                  <a:srgbClr val="231F20"/>
                </a:solidFill>
                <a:latin typeface="ff3"/>
              </a:rPr>
              <a:t>= </a:t>
            </a:r>
            <a:r>
              <a:rPr lang="en-US" sz="1600" b="1" dirty="0">
                <a:solidFill>
                  <a:srgbClr val="231F20"/>
                </a:solidFill>
                <a:latin typeface="ff2"/>
              </a:rPr>
              <a:t>never</a:t>
            </a:r>
            <a:r>
              <a:rPr lang="en-US" sz="1600" b="1" dirty="0">
                <a:solidFill>
                  <a:srgbClr val="231F20"/>
                </a:solidFill>
                <a:latin typeface="ff1"/>
              </a:rPr>
              <a:t>,1</a:t>
            </a:r>
            <a:r>
              <a:rPr lang="en-US" sz="1600" b="1" dirty="0">
                <a:solidFill>
                  <a:srgbClr val="231F20"/>
                </a:solidFill>
                <a:latin typeface="ff3"/>
              </a:rPr>
              <a:t>= </a:t>
            </a:r>
            <a:r>
              <a:rPr lang="en-US" sz="1600" b="1" dirty="0">
                <a:solidFill>
                  <a:srgbClr val="231F20"/>
                </a:solidFill>
                <a:latin typeface="ff2"/>
              </a:rPr>
              <a:t>rarely play</a:t>
            </a:r>
            <a:r>
              <a:rPr lang="en-US" sz="1600" b="1" dirty="0">
                <a:solidFill>
                  <a:srgbClr val="231F20"/>
                </a:solidFill>
                <a:latin typeface="ff1"/>
              </a:rPr>
              <a:t>,2</a:t>
            </a:r>
            <a:r>
              <a:rPr lang="en-US" sz="1600" b="1" dirty="0">
                <a:solidFill>
                  <a:srgbClr val="231F20"/>
                </a:solidFill>
                <a:latin typeface="ff3"/>
              </a:rPr>
              <a:t>= </a:t>
            </a:r>
            <a:r>
              <a:rPr lang="en-US" sz="1600" b="1" dirty="0">
                <a:solidFill>
                  <a:srgbClr val="231F20"/>
                </a:solidFill>
                <a:latin typeface="ff2"/>
              </a:rPr>
              <a:t>sometimes</a:t>
            </a:r>
            <a:r>
              <a:rPr lang="en-US" sz="1600" b="1" dirty="0">
                <a:solidFill>
                  <a:srgbClr val="231F20"/>
                </a:solidFill>
                <a:latin typeface="ff1"/>
              </a:rPr>
              <a:t> </a:t>
            </a:r>
            <a:r>
              <a:rPr lang="en-US" sz="1600" b="1" dirty="0">
                <a:solidFill>
                  <a:srgbClr val="231F20"/>
                </a:solidFill>
                <a:latin typeface="ff2"/>
              </a:rPr>
              <a:t>play</a:t>
            </a:r>
            <a:r>
              <a:rPr lang="en-US" sz="1600" b="1" dirty="0">
                <a:solidFill>
                  <a:srgbClr val="231F20"/>
                </a:solidFill>
                <a:latin typeface="ff1"/>
              </a:rPr>
              <a:t>,3</a:t>
            </a:r>
            <a:r>
              <a:rPr lang="en-US" sz="1600" b="1" dirty="0">
                <a:solidFill>
                  <a:srgbClr val="231F20"/>
                </a:solidFill>
                <a:latin typeface="ff3"/>
              </a:rPr>
              <a:t>= </a:t>
            </a:r>
            <a:r>
              <a:rPr lang="en-US" sz="1600" b="1" dirty="0">
                <a:solidFill>
                  <a:srgbClr val="231F20"/>
                </a:solidFill>
                <a:latin typeface="ff2"/>
              </a:rPr>
              <a:t>often play</a:t>
            </a:r>
            <a:r>
              <a:rPr lang="en-US" sz="1600" b="1" dirty="0">
                <a:solidFill>
                  <a:srgbClr val="231F20"/>
                </a:solidFill>
                <a:latin typeface="ff1"/>
              </a:rPr>
              <a:t>,4</a:t>
            </a:r>
            <a:r>
              <a:rPr lang="en-US" sz="1600" b="1" dirty="0">
                <a:solidFill>
                  <a:srgbClr val="231F20"/>
                </a:solidFill>
                <a:latin typeface="ff3"/>
              </a:rPr>
              <a:t>= </a:t>
            </a:r>
            <a:r>
              <a:rPr lang="en-US" sz="1600" b="1" dirty="0">
                <a:solidFill>
                  <a:srgbClr val="231F20"/>
                </a:solidFill>
                <a:latin typeface="ff2"/>
              </a:rPr>
              <a:t>always play</a:t>
            </a:r>
            <a:r>
              <a:rPr lang="en-US" sz="1600" b="1" dirty="0">
                <a:solidFill>
                  <a:srgbClr val="231F20"/>
                </a:solidFill>
                <a:latin typeface="ff1"/>
              </a:rPr>
              <a:t>)</a:t>
            </a:r>
            <a:endParaRPr lang="en-US" sz="1600" b="1" i="0" dirty="0">
              <a:solidFill>
                <a:srgbClr val="231F20"/>
              </a:solidFill>
              <a:effectLst/>
              <a:latin typeface="ff2"/>
            </a:endParaRPr>
          </a:p>
        </p:txBody>
      </p:sp>
    </p:spTree>
    <p:extLst>
      <p:ext uri="{BB962C8B-B14F-4D97-AF65-F5344CB8AC3E}">
        <p14:creationId xmlns:p14="http://schemas.microsoft.com/office/powerpoint/2010/main" val="3877398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48</a:t>
            </a:fld>
            <a:endParaRPr lang="en-US">
              <a:solidFill>
                <a:prstClr val="black">
                  <a:lumMod val="65000"/>
                  <a:lumOff val="35000"/>
                </a:prstClr>
              </a:solidFill>
            </a:endParaRPr>
          </a:p>
        </p:txBody>
      </p:sp>
      <p:pic>
        <p:nvPicPr>
          <p:cNvPr id="6" name="Picture 5"/>
          <p:cNvPicPr>
            <a:picLocks noChangeAspect="1"/>
          </p:cNvPicPr>
          <p:nvPr/>
        </p:nvPicPr>
        <p:blipFill>
          <a:blip r:embed="rId2"/>
          <a:stretch>
            <a:fillRect/>
          </a:stretch>
        </p:blipFill>
        <p:spPr>
          <a:xfrm>
            <a:off x="76201" y="304801"/>
            <a:ext cx="6553199" cy="4728502"/>
          </a:xfrm>
          <a:prstGeom prst="rect">
            <a:avLst/>
          </a:prstGeom>
        </p:spPr>
      </p:pic>
      <p:pic>
        <p:nvPicPr>
          <p:cNvPr id="5" name="Picture 4"/>
          <p:cNvPicPr>
            <a:picLocks noChangeAspect="1"/>
          </p:cNvPicPr>
          <p:nvPr/>
        </p:nvPicPr>
        <p:blipFill>
          <a:blip r:embed="rId3"/>
          <a:stretch>
            <a:fillRect/>
          </a:stretch>
        </p:blipFill>
        <p:spPr>
          <a:xfrm>
            <a:off x="5105400" y="5309993"/>
            <a:ext cx="3974327" cy="1084729"/>
          </a:xfrm>
          <a:prstGeom prst="rect">
            <a:avLst/>
          </a:prstGeom>
        </p:spPr>
      </p:pic>
      <p:pic>
        <p:nvPicPr>
          <p:cNvPr id="7" name="Picture 6"/>
          <p:cNvPicPr>
            <a:picLocks noChangeAspect="1"/>
          </p:cNvPicPr>
          <p:nvPr/>
        </p:nvPicPr>
        <p:blipFill>
          <a:blip r:embed="rId4"/>
          <a:stretch>
            <a:fillRect/>
          </a:stretch>
        </p:blipFill>
        <p:spPr>
          <a:xfrm>
            <a:off x="5943600" y="304801"/>
            <a:ext cx="2967038" cy="2290763"/>
          </a:xfrm>
          <a:prstGeom prst="rect">
            <a:avLst/>
          </a:prstGeom>
        </p:spPr>
      </p:pic>
      <p:pic>
        <p:nvPicPr>
          <p:cNvPr id="8" name="Picture 7">
            <a:extLst>
              <a:ext uri="{FF2B5EF4-FFF2-40B4-BE49-F238E27FC236}">
                <a16:creationId xmlns:a16="http://schemas.microsoft.com/office/drawing/2014/main" id="{7F3B1360-B2DA-4DB7-89D9-BECE53571CC5}"/>
              </a:ext>
            </a:extLst>
          </p:cNvPr>
          <p:cNvPicPr>
            <a:picLocks noChangeAspect="1"/>
          </p:cNvPicPr>
          <p:nvPr/>
        </p:nvPicPr>
        <p:blipFill rotWithShape="1">
          <a:blip r:embed="rId2"/>
          <a:srcRect t="92261"/>
          <a:stretch/>
        </p:blipFill>
        <p:spPr>
          <a:xfrm>
            <a:off x="0" y="4582976"/>
            <a:ext cx="9144000" cy="537503"/>
          </a:xfrm>
          <a:prstGeom prst="rect">
            <a:avLst/>
          </a:prstGeom>
        </p:spPr>
      </p:pic>
    </p:spTree>
    <p:extLst>
      <p:ext uri="{BB962C8B-B14F-4D97-AF65-F5344CB8AC3E}">
        <p14:creationId xmlns:p14="http://schemas.microsoft.com/office/powerpoint/2010/main" val="8133107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3472" y="1621095"/>
            <a:ext cx="8057056" cy="4947980"/>
          </a:xfrm>
          <a:prstGeom prst="rect">
            <a:avLst/>
          </a:prstGeom>
        </p:spPr>
      </p:pic>
      <p:sp>
        <p:nvSpPr>
          <p:cNvPr id="2" name="Title 1"/>
          <p:cNvSpPr>
            <a:spLocks noGrp="1"/>
          </p:cNvSpPr>
          <p:nvPr>
            <p:ph type="title"/>
          </p:nvPr>
        </p:nvSpPr>
        <p:spPr>
          <a:xfrm>
            <a:off x="-51547" y="88762"/>
            <a:ext cx="9247094" cy="1429123"/>
          </a:xfrm>
        </p:spPr>
        <p:txBody>
          <a:bodyPr>
            <a:normAutofit/>
          </a:bodyPr>
          <a:lstStyle/>
          <a:p>
            <a:r>
              <a:rPr lang="en-US" dirty="0">
                <a:solidFill>
                  <a:prstClr val="white"/>
                </a:solidFill>
              </a:rPr>
              <a:t>Predicting edges: Disability status and </a:t>
            </a:r>
            <a:r>
              <a:rPr lang="en-US" dirty="0" err="1">
                <a:solidFill>
                  <a:prstClr val="white"/>
                </a:solidFill>
              </a:rPr>
              <a:t>homophily</a:t>
            </a:r>
            <a:r>
              <a:rPr lang="en-US" dirty="0">
                <a:solidFill>
                  <a:prstClr val="white"/>
                </a:solidFill>
              </a:rPr>
              <a:t>, with covariates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49</a:t>
            </a:fld>
            <a:endParaRPr lang="en-US">
              <a:solidFill>
                <a:prstClr val="black">
                  <a:lumMod val="65000"/>
                  <a:lumOff val="35000"/>
                </a:prstClr>
              </a:solidFill>
            </a:endParaRPr>
          </a:p>
        </p:txBody>
      </p:sp>
      <p:sp>
        <p:nvSpPr>
          <p:cNvPr id="19" name="Rectangle 18"/>
          <p:cNvSpPr/>
          <p:nvPr/>
        </p:nvSpPr>
        <p:spPr>
          <a:xfrm>
            <a:off x="6239753" y="2589461"/>
            <a:ext cx="239790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0" name="Rectangle 19"/>
          <p:cNvSpPr/>
          <p:nvPr/>
        </p:nvSpPr>
        <p:spPr>
          <a:xfrm>
            <a:off x="6239754" y="2787767"/>
            <a:ext cx="239790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1" name="Rectangle 20"/>
          <p:cNvSpPr/>
          <p:nvPr/>
        </p:nvSpPr>
        <p:spPr>
          <a:xfrm>
            <a:off x="6239296" y="3132800"/>
            <a:ext cx="250833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2" name="Rectangle 21"/>
          <p:cNvSpPr/>
          <p:nvPr/>
        </p:nvSpPr>
        <p:spPr>
          <a:xfrm>
            <a:off x="7598769" y="3524459"/>
            <a:ext cx="100175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3" name="Rectangle 22"/>
          <p:cNvSpPr/>
          <p:nvPr/>
        </p:nvSpPr>
        <p:spPr>
          <a:xfrm>
            <a:off x="9372600" y="4876800"/>
            <a:ext cx="100175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4" name="Rectangle 23"/>
          <p:cNvSpPr/>
          <p:nvPr/>
        </p:nvSpPr>
        <p:spPr>
          <a:xfrm>
            <a:off x="9302661" y="6101369"/>
            <a:ext cx="100175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5" name="Rectangle 24"/>
          <p:cNvSpPr/>
          <p:nvPr/>
        </p:nvSpPr>
        <p:spPr>
          <a:xfrm>
            <a:off x="6239295" y="3850953"/>
            <a:ext cx="2508339" cy="33054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6" name="Rectangle 25"/>
          <p:cNvSpPr/>
          <p:nvPr/>
        </p:nvSpPr>
        <p:spPr>
          <a:xfrm>
            <a:off x="9302660" y="5886629"/>
            <a:ext cx="250833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7" name="Rectangle 26"/>
          <p:cNvSpPr/>
          <p:nvPr/>
        </p:nvSpPr>
        <p:spPr>
          <a:xfrm>
            <a:off x="9302661" y="6316878"/>
            <a:ext cx="250833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8" name="Rectangle 27"/>
          <p:cNvSpPr/>
          <p:nvPr/>
        </p:nvSpPr>
        <p:spPr>
          <a:xfrm>
            <a:off x="6293833" y="4568339"/>
            <a:ext cx="2508338"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54053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24C6EE1B-7B1A-4207-B1B4-4CC7DEBACA40}" type="datetime1">
              <a:rPr lang="en-US" altLang="en-US" sz="1400" smtClean="0"/>
              <a:pPr>
                <a:spcBef>
                  <a:spcPct val="0"/>
                </a:spcBef>
                <a:buClrTx/>
                <a:buSzTx/>
                <a:buFontTx/>
                <a:buNone/>
              </a:pPr>
              <a:t>11/3/2021</a:t>
            </a:fld>
            <a:endParaRPr lang="en-US" altLang="en-US" sz="1400"/>
          </a:p>
        </p:txBody>
      </p:sp>
      <p:sp>
        <p:nvSpPr>
          <p:cNvPr id="286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286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82C33ECF-CBFA-4A0E-BA53-8C590BA2B8FE}" type="slidenum">
              <a:rPr lang="en-US" altLang="en-US" sz="1400" smtClean="0"/>
              <a:pPr>
                <a:spcBef>
                  <a:spcPct val="0"/>
                </a:spcBef>
                <a:buClrTx/>
                <a:buSzTx/>
                <a:buFontTx/>
                <a:buNone/>
              </a:pPr>
              <a:t>5</a:t>
            </a:fld>
            <a:endParaRPr lang="en-US" altLang="en-US" sz="1400"/>
          </a:p>
        </p:txBody>
      </p:sp>
      <p:sp>
        <p:nvSpPr>
          <p:cNvPr id="28677" name="Rectangle 2"/>
          <p:cNvSpPr>
            <a:spLocks noGrp="1" noChangeArrowheads="1"/>
          </p:cNvSpPr>
          <p:nvPr>
            <p:ph type="title"/>
          </p:nvPr>
        </p:nvSpPr>
        <p:spPr/>
        <p:txBody>
          <a:bodyPr/>
          <a:lstStyle/>
          <a:p>
            <a:r>
              <a:rPr lang="en-US" altLang="en-US"/>
              <a:t>Levels of analysis</a:t>
            </a:r>
          </a:p>
        </p:txBody>
      </p:sp>
      <p:sp>
        <p:nvSpPr>
          <p:cNvPr id="28678" name="Rectangle 3"/>
          <p:cNvSpPr>
            <a:spLocks noGrp="1" noChangeArrowheads="1"/>
          </p:cNvSpPr>
          <p:nvPr>
            <p:ph type="body" idx="1"/>
          </p:nvPr>
        </p:nvSpPr>
        <p:spPr/>
        <p:txBody>
          <a:bodyPr/>
          <a:lstStyle/>
          <a:p>
            <a:r>
              <a:rPr lang="en-US" altLang="en-US" sz="2800" dirty="0"/>
              <a:t>Interactions</a:t>
            </a:r>
          </a:p>
          <a:p>
            <a:pPr lvl="1"/>
            <a:r>
              <a:rPr lang="en-US" altLang="en-US" sz="2400" dirty="0"/>
              <a:t>The braiding of two individual’s behavior  </a:t>
            </a:r>
          </a:p>
          <a:p>
            <a:r>
              <a:rPr lang="en-US" altLang="en-US" sz="2800" dirty="0"/>
              <a:t>Relationships</a:t>
            </a:r>
          </a:p>
          <a:p>
            <a:pPr lvl="1"/>
            <a:r>
              <a:rPr lang="en-US" altLang="en-US" sz="2400" dirty="0"/>
              <a:t>“succession of interactions”</a:t>
            </a:r>
          </a:p>
          <a:p>
            <a:pPr lvl="2"/>
            <a:r>
              <a:rPr lang="en-US" altLang="en-US" sz="2000" dirty="0"/>
              <a:t>Friendship is a reciprocal, voluntary relationship based on affection</a:t>
            </a:r>
          </a:p>
          <a:p>
            <a:r>
              <a:rPr lang="en-US" altLang="en-US" sz="2800" dirty="0"/>
              <a:t>Groups – collection of interacting kids</a:t>
            </a:r>
          </a:p>
          <a:p>
            <a:pPr lvl="1"/>
            <a:r>
              <a:rPr lang="en-US" altLang="en-US" sz="2400" dirty="0"/>
              <a:t>Defined by cohesiveness, hierarchy, heterogeneity</a:t>
            </a:r>
          </a:p>
          <a:p>
            <a:r>
              <a:rPr lang="en-US" altLang="en-US" sz="2800" dirty="0"/>
              <a:t>Networks</a:t>
            </a:r>
          </a:p>
          <a:p>
            <a:pPr lvl="1"/>
            <a:r>
              <a:rPr lang="en-US" altLang="en-US" sz="2400" dirty="0"/>
              <a:t>The instantiation of all interactions in a classroom?</a:t>
            </a:r>
          </a:p>
        </p:txBody>
      </p:sp>
    </p:spTree>
    <p:extLst>
      <p:ext uri="{BB962C8B-B14F-4D97-AF65-F5344CB8AC3E}">
        <p14:creationId xmlns:p14="http://schemas.microsoft.com/office/powerpoint/2010/main" val="18318478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82626" y="1648727"/>
            <a:ext cx="8524328" cy="4734998"/>
          </a:xfrm>
          <a:prstGeom prst="rect">
            <a:avLst/>
          </a:prstGeom>
        </p:spPr>
      </p:pic>
      <p:sp>
        <p:nvSpPr>
          <p:cNvPr id="2" name="Title 1"/>
          <p:cNvSpPr>
            <a:spLocks noGrp="1"/>
          </p:cNvSpPr>
          <p:nvPr>
            <p:ph type="title"/>
          </p:nvPr>
        </p:nvSpPr>
        <p:spPr>
          <a:xfrm>
            <a:off x="-51547" y="88762"/>
            <a:ext cx="9247094" cy="1429123"/>
          </a:xfrm>
        </p:spPr>
        <p:txBody>
          <a:bodyPr>
            <a:normAutofit/>
          </a:bodyPr>
          <a:lstStyle/>
          <a:p>
            <a:r>
              <a:rPr lang="en-US" dirty="0">
                <a:solidFill>
                  <a:prstClr val="white"/>
                </a:solidFill>
              </a:rPr>
              <a:t>Predicting isolation: Disability status and </a:t>
            </a:r>
            <a:r>
              <a:rPr lang="en-US" dirty="0" err="1">
                <a:solidFill>
                  <a:prstClr val="white"/>
                </a:solidFill>
              </a:rPr>
              <a:t>homophily</a:t>
            </a:r>
            <a:r>
              <a:rPr lang="en-US" dirty="0">
                <a:solidFill>
                  <a:prstClr val="white"/>
                </a:solidFill>
              </a:rPr>
              <a:t>, with covariates</a:t>
            </a:r>
            <a:endParaRPr lang="en-US" dirty="0"/>
          </a:p>
        </p:txBody>
      </p:sp>
      <p:sp>
        <p:nvSpPr>
          <p:cNvPr id="4" name="Slide Number Placeholder 3"/>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50</a:t>
            </a:fld>
            <a:endParaRPr lang="en-US">
              <a:solidFill>
                <a:prstClr val="black">
                  <a:lumMod val="65000"/>
                  <a:lumOff val="35000"/>
                </a:prstClr>
              </a:solidFill>
            </a:endParaRPr>
          </a:p>
        </p:txBody>
      </p:sp>
      <p:sp>
        <p:nvSpPr>
          <p:cNvPr id="24" name="Rectangle 23"/>
          <p:cNvSpPr/>
          <p:nvPr/>
        </p:nvSpPr>
        <p:spPr>
          <a:xfrm>
            <a:off x="9302661" y="6101369"/>
            <a:ext cx="100175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6" name="Rectangle 25"/>
          <p:cNvSpPr/>
          <p:nvPr/>
        </p:nvSpPr>
        <p:spPr>
          <a:xfrm>
            <a:off x="9302660" y="5886629"/>
            <a:ext cx="250833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7" name="Rectangle 26"/>
          <p:cNvSpPr/>
          <p:nvPr/>
        </p:nvSpPr>
        <p:spPr>
          <a:xfrm>
            <a:off x="9302661" y="6316878"/>
            <a:ext cx="250833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0" name="Rectangle 19"/>
          <p:cNvSpPr/>
          <p:nvPr/>
        </p:nvSpPr>
        <p:spPr>
          <a:xfrm>
            <a:off x="6239754" y="2907651"/>
            <a:ext cx="239790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1" name="Rectangle 20"/>
          <p:cNvSpPr/>
          <p:nvPr/>
        </p:nvSpPr>
        <p:spPr>
          <a:xfrm>
            <a:off x="6239296" y="3252684"/>
            <a:ext cx="250833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3" name="Rectangle 22"/>
          <p:cNvSpPr/>
          <p:nvPr/>
        </p:nvSpPr>
        <p:spPr>
          <a:xfrm>
            <a:off x="9372600" y="4876800"/>
            <a:ext cx="100175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8" name="Rectangle 27"/>
          <p:cNvSpPr/>
          <p:nvPr/>
        </p:nvSpPr>
        <p:spPr>
          <a:xfrm>
            <a:off x="6281556" y="4594436"/>
            <a:ext cx="2508338"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7" name="Rectangle 16"/>
          <p:cNvSpPr/>
          <p:nvPr/>
        </p:nvSpPr>
        <p:spPr>
          <a:xfrm>
            <a:off x="6239295" y="4249403"/>
            <a:ext cx="2508338"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1278501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CC0A2A-4536-4A36-813A-1ACE02E07AE8}"/>
              </a:ext>
            </a:extLst>
          </p:cNvPr>
          <p:cNvPicPr>
            <a:picLocks noChangeAspect="1"/>
          </p:cNvPicPr>
          <p:nvPr/>
        </p:nvPicPr>
        <p:blipFill rotWithShape="1">
          <a:blip r:embed="rId6"/>
          <a:srcRect r="10486"/>
          <a:stretch/>
        </p:blipFill>
        <p:spPr>
          <a:xfrm>
            <a:off x="4732918" y="2834940"/>
            <a:ext cx="2741519" cy="1807466"/>
          </a:xfrm>
          <a:prstGeom prst="rect">
            <a:avLst/>
          </a:prstGeom>
          <a:ln w="25400">
            <a:solidFill>
              <a:schemeClr val="accent4">
                <a:lumMod val="10000"/>
              </a:schemeClr>
            </a:solidFill>
          </a:ln>
        </p:spPr>
      </p:pic>
      <p:pic>
        <p:nvPicPr>
          <p:cNvPr id="9" name="Picture 8">
            <a:extLst>
              <a:ext uri="{FF2B5EF4-FFF2-40B4-BE49-F238E27FC236}">
                <a16:creationId xmlns:a16="http://schemas.microsoft.com/office/drawing/2014/main" id="{91DD5FD3-B02E-4F37-963E-DE9AB9D63E2A}"/>
              </a:ext>
            </a:extLst>
          </p:cNvPr>
          <p:cNvPicPr>
            <a:picLocks noChangeAspect="1"/>
          </p:cNvPicPr>
          <p:nvPr/>
        </p:nvPicPr>
        <p:blipFill rotWithShape="1">
          <a:blip r:embed="rId7"/>
          <a:srcRect r="10754" b="8482"/>
          <a:stretch/>
        </p:blipFill>
        <p:spPr>
          <a:xfrm>
            <a:off x="1973780" y="2836338"/>
            <a:ext cx="2750328" cy="1697182"/>
          </a:xfrm>
          <a:prstGeom prst="rect">
            <a:avLst/>
          </a:prstGeom>
          <a:ln w="25400">
            <a:solidFill>
              <a:schemeClr val="accent4">
                <a:lumMod val="10000"/>
              </a:schemeClr>
            </a:solidFill>
          </a:ln>
        </p:spPr>
      </p:pic>
      <p:sp>
        <p:nvSpPr>
          <p:cNvPr id="2" name="Title 1">
            <a:extLst>
              <a:ext uri="{FF2B5EF4-FFF2-40B4-BE49-F238E27FC236}">
                <a16:creationId xmlns:a16="http://schemas.microsoft.com/office/drawing/2014/main" id="{12AA907E-F2FC-4D8B-821C-2E3D77D6CABE}"/>
              </a:ext>
            </a:extLst>
          </p:cNvPr>
          <p:cNvSpPr>
            <a:spLocks noGrp="1"/>
          </p:cNvSpPr>
          <p:nvPr>
            <p:ph type="title"/>
          </p:nvPr>
        </p:nvSpPr>
        <p:spPr>
          <a:xfrm>
            <a:off x="123586" y="966224"/>
            <a:ext cx="9058452" cy="857250"/>
          </a:xfrm>
        </p:spPr>
        <p:txBody>
          <a:bodyPr/>
          <a:lstStyle/>
          <a:p>
            <a:r>
              <a:rPr lang="en-US" dirty="0"/>
              <a:t>Objective behavior measures to facilitate development</a:t>
            </a:r>
          </a:p>
        </p:txBody>
      </p:sp>
      <p:pic>
        <p:nvPicPr>
          <p:cNvPr id="18" name="Content Placeholder 6" descr="A screenshot of a map&#10;&#10;Description automatically generated with low confidence">
            <a:extLst>
              <a:ext uri="{FF2B5EF4-FFF2-40B4-BE49-F238E27FC236}">
                <a16:creationId xmlns:a16="http://schemas.microsoft.com/office/drawing/2014/main" id="{DE862283-6AB8-7B43-8F19-D9158C1E2EA3}"/>
              </a:ext>
            </a:extLst>
          </p:cNvPr>
          <p:cNvPicPr>
            <a:picLocks noGrp="1" noChangeAspect="1"/>
          </p:cNvPicPr>
          <p:nvPr>
            <p:ph idx="1"/>
          </p:nvPr>
        </p:nvPicPr>
        <p:blipFill rotWithShape="1">
          <a:blip r:embed="rId8">
            <a:extLst>
              <a:ext uri="{28A0092B-C50C-407E-A947-70E740481C1C}">
                <a14:useLocalDpi xmlns:a14="http://schemas.microsoft.com/office/drawing/2010/main" val="0"/>
              </a:ext>
            </a:extLst>
          </a:blip>
          <a:srcRect l="51573" t="5600" b="53448"/>
          <a:stretch/>
        </p:blipFill>
        <p:spPr>
          <a:xfrm>
            <a:off x="5451571" y="4804982"/>
            <a:ext cx="1460027" cy="877940"/>
          </a:xfrm>
          <a:prstGeom prst="rect">
            <a:avLst/>
          </a:prstGeom>
          <a:ln w="25400">
            <a:solidFill>
              <a:schemeClr val="accent4">
                <a:lumMod val="10000"/>
              </a:schemeClr>
            </a:solidFill>
          </a:ln>
        </p:spPr>
      </p:pic>
      <p:pic>
        <p:nvPicPr>
          <p:cNvPr id="7" name="Picture 6">
            <a:extLst>
              <a:ext uri="{FF2B5EF4-FFF2-40B4-BE49-F238E27FC236}">
                <a16:creationId xmlns:a16="http://schemas.microsoft.com/office/drawing/2014/main" id="{E7B12112-F3DF-42C4-8BA4-52BE60D34E8E}"/>
              </a:ext>
            </a:extLst>
          </p:cNvPr>
          <p:cNvPicPr>
            <a:picLocks noChangeAspect="1"/>
          </p:cNvPicPr>
          <p:nvPr/>
        </p:nvPicPr>
        <p:blipFill rotWithShape="1">
          <a:blip r:embed="rId9"/>
          <a:srcRect l="78469" t="41128" r="13566" b="52797"/>
          <a:stretch/>
        </p:blipFill>
        <p:spPr>
          <a:xfrm>
            <a:off x="3324075" y="2224007"/>
            <a:ext cx="2657475" cy="571500"/>
          </a:xfrm>
          <a:prstGeom prst="rect">
            <a:avLst/>
          </a:prstGeom>
          <a:ln w="25400">
            <a:solidFill>
              <a:schemeClr val="accent4">
                <a:lumMod val="10000"/>
              </a:schemeClr>
            </a:solidFill>
          </a:ln>
        </p:spPr>
      </p:pic>
      <p:sp>
        <p:nvSpPr>
          <p:cNvPr id="12" name="TextBox 11">
            <a:extLst>
              <a:ext uri="{FF2B5EF4-FFF2-40B4-BE49-F238E27FC236}">
                <a16:creationId xmlns:a16="http://schemas.microsoft.com/office/drawing/2014/main" id="{3EA84A30-5F4E-4FE0-A5F8-9DB290874EEC}"/>
              </a:ext>
            </a:extLst>
          </p:cNvPr>
          <p:cNvSpPr txBox="1"/>
          <p:nvPr/>
        </p:nvSpPr>
        <p:spPr>
          <a:xfrm>
            <a:off x="2236304" y="4167722"/>
            <a:ext cx="1087771" cy="415498"/>
          </a:xfrm>
          <a:prstGeom prst="rect">
            <a:avLst/>
          </a:prstGeom>
          <a:solidFill>
            <a:srgbClr val="94B6D2"/>
          </a:solidFill>
          <a:ln w="25400">
            <a:solidFill>
              <a:schemeClr val="accent4">
                <a:lumMod val="10000"/>
              </a:schemeClr>
            </a:solidFill>
          </a:ln>
        </p:spPr>
        <p:txBody>
          <a:bodyPr wrap="square" rtlCol="0">
            <a:spAutoFit/>
          </a:bodyPr>
          <a:lstStyle/>
          <a:p>
            <a:pPr defTabSz="685800"/>
            <a:r>
              <a:rPr lang="en-US" sz="1050" i="1" dirty="0">
                <a:solidFill>
                  <a:srgbClr val="000000"/>
                </a:solidFill>
                <a:latin typeface="Arial" panose="020B0604020202020204" pitchFamily="34" charset="0"/>
                <a:cs typeface="Arial" panose="020B0604020202020204" pitchFamily="34" charset="0"/>
              </a:rPr>
              <a:t>r</a:t>
            </a:r>
            <a:r>
              <a:rPr lang="en-US" sz="1050" dirty="0">
                <a:solidFill>
                  <a:srgbClr val="000000"/>
                </a:solidFill>
                <a:latin typeface="Arial" panose="020B0604020202020204" pitchFamily="34" charset="0"/>
                <a:cs typeface="Arial" panose="020B0604020202020204" pitchFamily="34" charset="0"/>
              </a:rPr>
              <a:t> = -.42,</a:t>
            </a:r>
            <a:r>
              <a:rPr lang="en-US" sz="1050" i="1" dirty="0">
                <a:solidFill>
                  <a:srgbClr val="000000"/>
                </a:solidFill>
                <a:latin typeface="Arial" panose="020B0604020202020204" pitchFamily="34" charset="0"/>
                <a:cs typeface="Arial" panose="020B0604020202020204" pitchFamily="34" charset="0"/>
              </a:rPr>
              <a:t> p </a:t>
            </a:r>
            <a:r>
              <a:rPr lang="en-US" sz="1050" dirty="0">
                <a:solidFill>
                  <a:srgbClr val="000000"/>
                </a:solidFill>
                <a:latin typeface="Arial" panose="020B0604020202020204" pitchFamily="34" charset="0"/>
                <a:cs typeface="Arial" panose="020B0604020202020204" pitchFamily="34" charset="0"/>
              </a:rPr>
              <a:t>&lt; .01</a:t>
            </a:r>
          </a:p>
        </p:txBody>
      </p:sp>
      <p:sp>
        <p:nvSpPr>
          <p:cNvPr id="13" name="TextBox 12">
            <a:extLst>
              <a:ext uri="{FF2B5EF4-FFF2-40B4-BE49-F238E27FC236}">
                <a16:creationId xmlns:a16="http://schemas.microsoft.com/office/drawing/2014/main" id="{A5F3F251-450C-4A22-B7B4-4C8E6F30B13B}"/>
              </a:ext>
            </a:extLst>
          </p:cNvPr>
          <p:cNvSpPr txBox="1"/>
          <p:nvPr/>
        </p:nvSpPr>
        <p:spPr>
          <a:xfrm>
            <a:off x="6501574" y="4158567"/>
            <a:ext cx="1021433" cy="253916"/>
          </a:xfrm>
          <a:prstGeom prst="rect">
            <a:avLst/>
          </a:prstGeom>
          <a:solidFill>
            <a:srgbClr val="94B6D2"/>
          </a:solidFill>
          <a:ln w="25400">
            <a:solidFill>
              <a:schemeClr val="accent4">
                <a:lumMod val="10000"/>
              </a:schemeClr>
            </a:solidFill>
          </a:ln>
        </p:spPr>
        <p:txBody>
          <a:bodyPr wrap="none" rtlCol="0">
            <a:spAutoFit/>
          </a:bodyPr>
          <a:lstStyle>
            <a:defPPr>
              <a:defRPr lang="en-US"/>
            </a:defPPr>
            <a:lvl1pPr>
              <a:defRPr i="1"/>
            </a:lvl1pPr>
          </a:lstStyle>
          <a:p>
            <a:pPr defTabSz="685800"/>
            <a:r>
              <a:rPr lang="en-US" sz="1050" dirty="0">
                <a:solidFill>
                  <a:srgbClr val="000000"/>
                </a:solidFill>
                <a:latin typeface="Arial" panose="020B0604020202020204" pitchFamily="34" charset="0"/>
                <a:cs typeface="Arial" panose="020B0604020202020204" pitchFamily="34" charset="0"/>
              </a:rPr>
              <a:t>r =.51, p &lt; .01</a:t>
            </a:r>
          </a:p>
        </p:txBody>
      </p:sp>
      <p:sp>
        <p:nvSpPr>
          <p:cNvPr id="11" name="Title 1">
            <a:extLst>
              <a:ext uri="{FF2B5EF4-FFF2-40B4-BE49-F238E27FC236}">
                <a16:creationId xmlns:a16="http://schemas.microsoft.com/office/drawing/2014/main" id="{48DFF9FA-61B9-4CBB-BB78-77297465563F}"/>
              </a:ext>
            </a:extLst>
          </p:cNvPr>
          <p:cNvSpPr txBox="1">
            <a:spLocks/>
          </p:cNvSpPr>
          <p:nvPr/>
        </p:nvSpPr>
        <p:spPr>
          <a:xfrm>
            <a:off x="4732918" y="4525262"/>
            <a:ext cx="2750328" cy="287857"/>
          </a:xfrm>
          <a:prstGeom prst="rect">
            <a:avLst/>
          </a:prstGeom>
          <a:solidFill>
            <a:schemeClr val="bg1"/>
          </a:solidFill>
          <a:ln w="25400">
            <a:solidFill>
              <a:schemeClr val="accent4">
                <a:lumMod val="10000"/>
              </a:schemeClr>
            </a:solidFill>
          </a:ln>
        </p:spPr>
        <p:txBody>
          <a:bodyPr vert="horz" lIns="68580" tIns="34290" rIns="68580" bIns="34290" rtlCol="0" anchor="ctr">
            <a:normAutofit fontScale="92500" lnSpcReduction="20000"/>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defTabSz="685800" fontAlgn="auto">
              <a:spcAft>
                <a:spcPts val="0"/>
              </a:spcAft>
              <a:defRPr/>
            </a:pPr>
            <a:r>
              <a:rPr lang="en-US" sz="1950" dirty="0">
                <a:solidFill>
                  <a:sysClr val="windowText" lastClr="000000">
                    <a:lumMod val="85000"/>
                    <a:lumOff val="15000"/>
                  </a:sysClr>
                </a:solidFill>
                <a:latin typeface="Avenir Next LT Pro Light" panose="02020404030301010803"/>
                <a:cs typeface="Arial"/>
              </a:rPr>
              <a:t>Frequency</a:t>
            </a:r>
            <a:r>
              <a:rPr lang="en-US" sz="1800" dirty="0">
                <a:solidFill>
                  <a:sysClr val="windowText" lastClr="000000">
                    <a:lumMod val="85000"/>
                    <a:lumOff val="15000"/>
                  </a:sysClr>
                </a:solidFill>
                <a:latin typeface="Avenir Next LT Pro Light" panose="02020404030301010803"/>
                <a:cs typeface="Arial"/>
              </a:rPr>
              <a:t> (Pitch)</a:t>
            </a:r>
          </a:p>
        </p:txBody>
      </p:sp>
      <p:pic>
        <p:nvPicPr>
          <p:cNvPr id="5" name="Picture 4"/>
          <p:cNvPicPr>
            <a:picLocks noChangeAspect="1"/>
          </p:cNvPicPr>
          <p:nvPr/>
        </p:nvPicPr>
        <p:blipFill>
          <a:blip r:embed="rId10"/>
          <a:stretch>
            <a:fillRect/>
          </a:stretch>
        </p:blipFill>
        <p:spPr>
          <a:xfrm>
            <a:off x="8028812" y="2409272"/>
            <a:ext cx="790315" cy="869346"/>
          </a:xfrm>
          <a:prstGeom prst="rect">
            <a:avLst/>
          </a:prstGeom>
          <a:ln w="25400">
            <a:solidFill>
              <a:schemeClr val="accent4">
                <a:lumMod val="10000"/>
              </a:schemeClr>
            </a:solidFill>
          </a:ln>
        </p:spPr>
      </p:pic>
      <p:sp>
        <p:nvSpPr>
          <p:cNvPr id="15" name="Rectangle 14"/>
          <p:cNvSpPr/>
          <p:nvPr/>
        </p:nvSpPr>
        <p:spPr>
          <a:xfrm>
            <a:off x="7938195" y="4073605"/>
            <a:ext cx="971551" cy="415498"/>
          </a:xfrm>
          <a:prstGeom prst="rect">
            <a:avLst/>
          </a:prstGeom>
          <a:ln w="25400">
            <a:noFill/>
          </a:ln>
        </p:spPr>
        <p:txBody>
          <a:bodyPr wrap="square">
            <a:spAutoFit/>
          </a:bodyPr>
          <a:lstStyle/>
          <a:p>
            <a:pPr algn="ctr" defTabSz="685800" eaLnBrk="1" hangingPunct="1"/>
            <a:endParaRPr lang="en-US" altLang="en-US" sz="1050" i="1" dirty="0">
              <a:solidFill>
                <a:srgbClr val="FFFFFF"/>
              </a:solidFill>
              <a:latin typeface="Helvetica" panose="020B0604020202020204" pitchFamily="34" charset="0"/>
              <a:cs typeface="Arial" panose="020B0604020202020204" pitchFamily="34" charset="0"/>
            </a:endParaRPr>
          </a:p>
          <a:p>
            <a:pPr algn="ctr" defTabSz="685800" eaLnBrk="1" hangingPunct="1"/>
            <a:r>
              <a:rPr lang="en-US" altLang="en-US" sz="1050" dirty="0">
                <a:solidFill>
                  <a:srgbClr val="FFFFFF"/>
                </a:solidFill>
                <a:latin typeface="Helvetica" panose="020B0604020202020204" pitchFamily="34" charset="0"/>
                <a:cs typeface="Arial" panose="020B0604020202020204" pitchFamily="34" charset="0"/>
              </a:rPr>
              <a:t>Moffitt,  2021</a:t>
            </a:r>
          </a:p>
        </p:txBody>
      </p:sp>
      <p:pic>
        <p:nvPicPr>
          <p:cNvPr id="17" name="Picture 21"/>
          <p:cNvPicPr>
            <a:picLocks noChangeAspect="1" noChangeArrowheads="1"/>
          </p:cNvPicPr>
          <p:nvPr/>
        </p:nvPicPr>
        <p:blipFill>
          <a:blip r:embed="rId11" cstate="print">
            <a:extLst>
              <a:ext uri="{28A0092B-C50C-407E-A947-70E740481C1C}">
                <a14:useLocalDpi xmlns:a14="http://schemas.microsoft.com/office/drawing/2010/main" val="0"/>
              </a:ext>
            </a:extLst>
          </a:blip>
          <a:srcRect l="5280" t="11011" r="4726" b="13490"/>
          <a:stretch>
            <a:fillRect/>
          </a:stretch>
        </p:blipFill>
        <p:spPr bwMode="auto">
          <a:xfrm>
            <a:off x="4086331" y="4827176"/>
            <a:ext cx="1132964" cy="868829"/>
          </a:xfrm>
          <a:prstGeom prst="rect">
            <a:avLst/>
          </a:prstGeom>
          <a:noFill/>
          <a:ln w="25400">
            <a:solidFill>
              <a:schemeClr val="accent4">
                <a:lumMod val="1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rcRect l="10931"/>
          <a:stretch>
            <a:fillRect/>
          </a:stretch>
        </p:blipFill>
        <p:spPr bwMode="auto">
          <a:xfrm>
            <a:off x="2604906" y="4829373"/>
            <a:ext cx="1224773" cy="816851"/>
          </a:xfrm>
          <a:prstGeom prst="rect">
            <a:avLst/>
          </a:prstGeom>
          <a:noFill/>
          <a:ln w="25400">
            <a:solidFill>
              <a:schemeClr val="accent4">
                <a:lumMod val="1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Miami CTSI">
            <a:extLst>
              <a:ext uri="{FF2B5EF4-FFF2-40B4-BE49-F238E27FC236}">
                <a16:creationId xmlns:a16="http://schemas.microsoft.com/office/drawing/2014/main" id="{C8BA3C24-738B-43D4-915F-32265395269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63030" y="5027992"/>
            <a:ext cx="1464788" cy="728348"/>
          </a:xfrm>
          <a:prstGeom prst="rect">
            <a:avLst/>
          </a:prstGeom>
          <a:noFill/>
          <a:extLst>
            <a:ext uri="{909E8E84-426E-40DD-AFC4-6F175D3DCCD1}">
              <a14:hiddenFill xmlns:a14="http://schemas.microsoft.com/office/drawing/2010/main">
                <a:solidFill>
                  <a:srgbClr val="FFFFFF"/>
                </a:solidFill>
              </a14:hiddenFill>
            </a:ext>
          </a:extLst>
        </p:spPr>
      </p:pic>
      <p:pic>
        <p:nvPicPr>
          <p:cNvPr id="21" name="114220-114315.copy2.avi">
            <a:hlinkClick r:id="" action="ppaction://media"/>
            <a:extLst>
              <a:ext uri="{FF2B5EF4-FFF2-40B4-BE49-F238E27FC236}">
                <a16:creationId xmlns:a16="http://schemas.microsoft.com/office/drawing/2014/main" id="{E81C36C0-351E-4DB1-B07B-E80AABD61E92}"/>
              </a:ext>
            </a:extLst>
          </p:cNvPr>
          <p:cNvPicPr>
            <a:picLocks noChangeAspect="1"/>
          </p:cNvPicPr>
          <p:nvPr>
            <a:videoFile r:link="rId3"/>
            <p:extLst>
              <p:ext uri="{DAA4B4D4-6D71-4841-9C94-3DE7FCFB9230}">
                <p14:media xmlns:p14="http://schemas.microsoft.com/office/powerpoint/2010/main" r:link="rId2"/>
              </p:ext>
            </p:extLst>
          </p:nvPr>
        </p:nvPicPr>
        <p:blipFill>
          <a:blip r:embed="rId14">
            <a:extLst>
              <a:ext uri="{28A0092B-C50C-407E-A947-70E740481C1C}">
                <a14:useLocalDpi xmlns:a14="http://schemas.microsoft.com/office/drawing/2010/main" val="0"/>
              </a:ext>
            </a:extLst>
          </a:blip>
          <a:srcRect/>
          <a:stretch>
            <a:fillRect/>
          </a:stretch>
        </p:blipFill>
        <p:spPr bwMode="auto">
          <a:xfrm>
            <a:off x="85547" y="3120856"/>
            <a:ext cx="1787652" cy="1206665"/>
          </a:xfrm>
          <a:prstGeom prst="rect">
            <a:avLst/>
          </a:prstGeom>
          <a:noFill/>
          <a:ln w="25400">
            <a:solidFill>
              <a:schemeClr val="accent4">
                <a:lumMod val="1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48DFF9FA-61B9-4CBB-BB78-77297465563F}"/>
              </a:ext>
            </a:extLst>
          </p:cNvPr>
          <p:cNvSpPr txBox="1">
            <a:spLocks/>
          </p:cNvSpPr>
          <p:nvPr/>
        </p:nvSpPr>
        <p:spPr>
          <a:xfrm>
            <a:off x="1948911" y="4525262"/>
            <a:ext cx="2784007" cy="279721"/>
          </a:xfrm>
          <a:prstGeom prst="rect">
            <a:avLst/>
          </a:prstGeom>
          <a:noFill/>
          <a:ln w="25400">
            <a:solidFill>
              <a:schemeClr val="accent4">
                <a:lumMod val="10000"/>
              </a:schemeClr>
            </a:solidFill>
          </a:ln>
        </p:spPr>
        <p:txBody>
          <a:bodyPr vert="horz" lIns="68580" tIns="34290" rIns="68580" bIns="34290" rtlCol="0" anchor="ctr">
            <a:normAutofit fontScale="92500" lnSpcReduction="10000"/>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defTabSz="685800" fontAlgn="auto">
              <a:spcAft>
                <a:spcPts val="0"/>
              </a:spcAft>
              <a:defRPr/>
            </a:pPr>
            <a:r>
              <a:rPr lang="en-US" sz="1800" dirty="0">
                <a:solidFill>
                  <a:sysClr val="windowText" lastClr="000000">
                    <a:lumMod val="85000"/>
                    <a:lumOff val="15000"/>
                  </a:sysClr>
                </a:solidFill>
                <a:latin typeface="Avenir Next LT Pro Light" panose="02020404030301010803"/>
                <a:cs typeface="Arial"/>
              </a:rPr>
              <a:t>Vocal Complexity</a:t>
            </a:r>
          </a:p>
        </p:txBody>
      </p:sp>
      <p:sp>
        <p:nvSpPr>
          <p:cNvPr id="19" name="Rectangle 2">
            <a:extLst>
              <a:ext uri="{FF2B5EF4-FFF2-40B4-BE49-F238E27FC236}">
                <a16:creationId xmlns:a16="http://schemas.microsoft.com/office/drawing/2014/main" id="{24001B85-8050-48D3-A9DB-B0DEB73A924A}"/>
              </a:ext>
            </a:extLst>
          </p:cNvPr>
          <p:cNvSpPr>
            <a:spLocks noChangeArrowheads="1"/>
          </p:cNvSpPr>
          <p:nvPr/>
        </p:nvSpPr>
        <p:spPr bwMode="auto">
          <a:xfrm>
            <a:off x="7804684" y="4349884"/>
            <a:ext cx="1175386"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defTabSz="685800">
              <a:spcBef>
                <a:spcPct val="0"/>
              </a:spcBef>
              <a:buClrTx/>
              <a:buSzTx/>
              <a:buNone/>
              <a:defRPr/>
            </a:pPr>
            <a:r>
              <a:rPr lang="en-US" altLang="en-US" sz="1350" dirty="0">
                <a:solidFill>
                  <a:srgbClr val="8064A2">
                    <a:lumMod val="10000"/>
                  </a:srgbClr>
                </a:solidFill>
                <a:latin typeface="Times New Roman"/>
                <a:cs typeface="Arial" panose="020B0604020202020204" pitchFamily="34" charset="0"/>
              </a:rPr>
              <a:t>Moffitt, Perry,</a:t>
            </a:r>
          </a:p>
          <a:p>
            <a:pPr algn="ctr" defTabSz="685800">
              <a:spcBef>
                <a:spcPct val="0"/>
              </a:spcBef>
              <a:buClrTx/>
              <a:buSzTx/>
              <a:buNone/>
              <a:defRPr/>
            </a:pPr>
            <a:r>
              <a:rPr lang="en-US" altLang="en-US" sz="1350" dirty="0">
                <a:solidFill>
                  <a:srgbClr val="8064A2">
                    <a:lumMod val="10000"/>
                  </a:srgbClr>
                </a:solidFill>
                <a:latin typeface="Times New Roman"/>
                <a:cs typeface="Arial" panose="020B0604020202020204" pitchFamily="34" charset="0"/>
              </a:rPr>
              <a:t>Messinger,</a:t>
            </a:r>
          </a:p>
          <a:p>
            <a:pPr algn="ctr" defTabSz="685800">
              <a:spcBef>
                <a:spcPct val="0"/>
              </a:spcBef>
              <a:buClrTx/>
              <a:buSzTx/>
              <a:buNone/>
              <a:defRPr/>
            </a:pPr>
            <a:r>
              <a:rPr lang="en-US" altLang="en-US" sz="1350" dirty="0">
                <a:solidFill>
                  <a:srgbClr val="8064A2">
                    <a:lumMod val="10000"/>
                  </a:srgbClr>
                </a:solidFill>
                <a:latin typeface="Times New Roman"/>
                <a:cs typeface="Arial" panose="020B0604020202020204" pitchFamily="34" charset="0"/>
              </a:rPr>
              <a:t>et al., 2021</a:t>
            </a:r>
          </a:p>
        </p:txBody>
      </p:sp>
      <p:sp>
        <p:nvSpPr>
          <p:cNvPr id="22" name="TextBox 21">
            <a:extLst>
              <a:ext uri="{FF2B5EF4-FFF2-40B4-BE49-F238E27FC236}">
                <a16:creationId xmlns:a16="http://schemas.microsoft.com/office/drawing/2014/main" id="{9F294AFC-A435-4EC9-8834-F5540DE4F4EB}"/>
              </a:ext>
            </a:extLst>
          </p:cNvPr>
          <p:cNvSpPr txBox="1"/>
          <p:nvPr/>
        </p:nvSpPr>
        <p:spPr>
          <a:xfrm>
            <a:off x="2607860" y="1792134"/>
            <a:ext cx="5222868" cy="323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85800" eaLnBrk="1" fontAlgn="auto" hangingPunct="1">
              <a:spcBef>
                <a:spcPts val="0"/>
              </a:spcBef>
              <a:spcAft>
                <a:spcPts val="0"/>
              </a:spcAft>
            </a:pPr>
            <a:r>
              <a:rPr lang="en-US" sz="1500" b="1" dirty="0">
                <a:solidFill>
                  <a:srgbClr val="3F3F3F"/>
                </a:solidFill>
                <a:latin typeface="Arial"/>
                <a:cs typeface="Arial"/>
              </a:rPr>
              <a:t>Child vocalizations </a:t>
            </a:r>
            <a:r>
              <a:rPr lang="en-US" sz="1500" b="1" i="1" dirty="0">
                <a:solidFill>
                  <a:srgbClr val="3F3F3F"/>
                </a:solidFill>
                <a:latin typeface="Arial"/>
                <a:cs typeface="Arial"/>
              </a:rPr>
              <a:t>in the clinic </a:t>
            </a:r>
            <a:r>
              <a:rPr lang="en-US" sz="1500" b="1" dirty="0">
                <a:solidFill>
                  <a:srgbClr val="3F3F3F"/>
                </a:solidFill>
                <a:latin typeface="Arial"/>
                <a:cs typeface="Arial"/>
              </a:rPr>
              <a:t>predict autism severity</a:t>
            </a:r>
          </a:p>
        </p:txBody>
      </p:sp>
      <p:pic>
        <p:nvPicPr>
          <p:cNvPr id="23" name="Picture 10">
            <a:extLst>
              <a:ext uri="{FF2B5EF4-FFF2-40B4-BE49-F238E27FC236}">
                <a16:creationId xmlns:a16="http://schemas.microsoft.com/office/drawing/2014/main" id="{290D0FD5-B517-4932-A449-26DED59BD0A5}"/>
              </a:ext>
            </a:extLst>
          </p:cNvPr>
          <p:cNvPicPr>
            <a:picLocks noChangeAspect="1"/>
          </p:cNvPicPr>
          <p:nvPr/>
        </p:nvPicPr>
        <p:blipFill>
          <a:blip r:embed="rId15" cstate="print">
            <a:extLst>
              <a:ext uri="{28A0092B-C50C-407E-A947-70E740481C1C}">
                <a14:useLocalDpi xmlns:a14="http://schemas.microsoft.com/office/drawing/2010/main" val="0"/>
              </a:ext>
            </a:extLst>
          </a:blip>
          <a:srcRect l="8696" t="11421" r="6522" b="-2792"/>
          <a:stretch>
            <a:fillRect/>
          </a:stretch>
        </p:blipFill>
        <p:spPr bwMode="auto">
          <a:xfrm>
            <a:off x="7995898" y="3373429"/>
            <a:ext cx="823229" cy="94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74458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video>
              <p:cMediaNode vol="80000">
                <p:cTn id="12" fill="hold" display="0">
                  <p:stCondLst>
                    <p:cond delay="indefinite"/>
                  </p:stCondLst>
                </p:cTn>
                <p:tgtEl>
                  <p:spTgt spid="21"/>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8">
            <a:extLst>
              <a:ext uri="{FF2B5EF4-FFF2-40B4-BE49-F238E27FC236}">
                <a16:creationId xmlns:a16="http://schemas.microsoft.com/office/drawing/2014/main" id="{7A420A8A-628B-40D6-9D7C-B3D4845E96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6335"/>
          <a:stretch>
            <a:fillRect/>
          </a:stretch>
        </p:blipFill>
        <p:spPr bwMode="auto">
          <a:xfrm>
            <a:off x="1779873" y="4479087"/>
            <a:ext cx="1482205" cy="121871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1" descr="cid:BC4C2EEB-8204-4502-A12A-BB25BD455A87@attlocal.net">
            <a:extLst>
              <a:ext uri="{FF2B5EF4-FFF2-40B4-BE49-F238E27FC236}">
                <a16:creationId xmlns:a16="http://schemas.microsoft.com/office/drawing/2014/main" id="{D243434B-0E4D-4F73-A267-52A607431E0F}"/>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r="13249"/>
          <a:stretch>
            <a:fillRect/>
          </a:stretch>
        </p:blipFill>
        <p:spPr bwMode="auto">
          <a:xfrm rot="3500082">
            <a:off x="183439" y="3606414"/>
            <a:ext cx="1344231" cy="100706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50617CC-E5F6-4D14-A107-0550D25C03F2}"/>
              </a:ext>
            </a:extLst>
          </p:cNvPr>
          <p:cNvSpPr>
            <a:spLocks noGrp="1"/>
          </p:cNvSpPr>
          <p:nvPr>
            <p:ph type="ctrTitle"/>
          </p:nvPr>
        </p:nvSpPr>
        <p:spPr>
          <a:xfrm>
            <a:off x="4333876" y="1491681"/>
            <a:ext cx="4952999" cy="632349"/>
          </a:xfrm>
        </p:spPr>
        <p:txBody>
          <a:bodyPr>
            <a:normAutofit fontScale="90000"/>
          </a:bodyPr>
          <a:lstStyle/>
          <a:p>
            <a:r>
              <a:rPr lang="en-US" sz="3600" dirty="0">
                <a:solidFill>
                  <a:schemeClr val="accent6"/>
                </a:solidFill>
              </a:rPr>
              <a:t>Interactive Behavior in Schools (IBIS)</a:t>
            </a:r>
          </a:p>
        </p:txBody>
      </p:sp>
      <p:sp>
        <p:nvSpPr>
          <p:cNvPr id="10" name="Freeform: Shape 9">
            <a:extLst>
              <a:ext uri="{FF2B5EF4-FFF2-40B4-BE49-F238E27FC236}">
                <a16:creationId xmlns:a16="http://schemas.microsoft.com/office/drawing/2014/main" id="{DE3AA4A5-5B03-4632-A0A8-B85C63B0FC01}"/>
              </a:ext>
            </a:extLst>
          </p:cNvPr>
          <p:cNvSpPr/>
          <p:nvPr/>
        </p:nvSpPr>
        <p:spPr>
          <a:xfrm>
            <a:off x="881234" y="1885097"/>
            <a:ext cx="3182451" cy="2606990"/>
          </a:xfrm>
          <a:custGeom>
            <a:avLst/>
            <a:gdLst>
              <a:gd name="connsiteX0" fmla="*/ 0 w 3149480"/>
              <a:gd name="connsiteY0" fmla="*/ 1433927 h 2867854"/>
              <a:gd name="connsiteX1" fmla="*/ 819346 w 3149480"/>
              <a:gd name="connsiteY1" fmla="*/ 1 h 2867854"/>
              <a:gd name="connsiteX2" fmla="*/ 2330134 w 3149480"/>
              <a:gd name="connsiteY2" fmla="*/ 1 h 2867854"/>
              <a:gd name="connsiteX3" fmla="*/ 3149480 w 3149480"/>
              <a:gd name="connsiteY3" fmla="*/ 1433927 h 2867854"/>
              <a:gd name="connsiteX4" fmla="*/ 2330134 w 3149480"/>
              <a:gd name="connsiteY4" fmla="*/ 2867853 h 2867854"/>
              <a:gd name="connsiteX5" fmla="*/ 819346 w 3149480"/>
              <a:gd name="connsiteY5" fmla="*/ 2867853 h 2867854"/>
              <a:gd name="connsiteX6" fmla="*/ 0 w 3149480"/>
              <a:gd name="connsiteY6" fmla="*/ 1433927 h 286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9480" h="2867854">
                <a:moveTo>
                  <a:pt x="0" y="1433927"/>
                </a:moveTo>
                <a:lnTo>
                  <a:pt x="819346" y="1"/>
                </a:lnTo>
                <a:lnTo>
                  <a:pt x="2330134" y="1"/>
                </a:lnTo>
                <a:lnTo>
                  <a:pt x="3149480" y="1433927"/>
                </a:lnTo>
                <a:lnTo>
                  <a:pt x="2330134" y="2867853"/>
                </a:lnTo>
                <a:lnTo>
                  <a:pt x="819346" y="2867853"/>
                </a:lnTo>
                <a:lnTo>
                  <a:pt x="0" y="1433927"/>
                </a:lnTo>
                <a:close/>
              </a:path>
            </a:pathLst>
          </a:custGeom>
          <a:solidFill>
            <a:srgbClr val="F9FEF8"/>
          </a:solidFill>
          <a:ln w="25400">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6636" tIns="430361" rIns="466636" bIns="430361" numCol="1" spcCol="1270" anchor="ctr" anchorCtr="0">
            <a:noAutofit/>
          </a:bodyPr>
          <a:lstStyle/>
          <a:p>
            <a:pPr algn="ctr" defTabSz="2133600" eaLnBrk="1" fontAlgn="auto" hangingPunct="1">
              <a:lnSpc>
                <a:spcPct val="90000"/>
              </a:lnSpc>
              <a:spcAft>
                <a:spcPct val="35000"/>
              </a:spcAft>
              <a:defRPr/>
            </a:pPr>
            <a:endParaRPr lang="en-US" sz="4800" dirty="0">
              <a:solidFill>
                <a:prstClr val="white"/>
              </a:solidFill>
              <a:latin typeface="Calibri" panose="020F0502020204030204"/>
              <a:cs typeface="Arial"/>
            </a:endParaRPr>
          </a:p>
        </p:txBody>
      </p:sp>
      <p:pic>
        <p:nvPicPr>
          <p:cNvPr id="17" name="Picture 24" descr="precision-indoor-real-time-location-systems-7-728.jpg">
            <a:extLst>
              <a:ext uri="{FF2B5EF4-FFF2-40B4-BE49-F238E27FC236}">
                <a16:creationId xmlns:a16="http://schemas.microsoft.com/office/drawing/2014/main" id="{6A8491E8-D264-4441-BF02-662AA3D3A6E9}"/>
              </a:ext>
            </a:extLst>
          </p:cNvPr>
          <p:cNvPicPr>
            <a:picLocks noChangeAspect="1"/>
          </p:cNvPicPr>
          <p:nvPr/>
        </p:nvPicPr>
        <p:blipFill rotWithShape="1">
          <a:blip r:embed="rId6">
            <a:extLst>
              <a:ext uri="{28A0092B-C50C-407E-A947-70E740481C1C}">
                <a14:useLocalDpi xmlns:a14="http://schemas.microsoft.com/office/drawing/2010/main" val="0"/>
              </a:ext>
            </a:extLst>
          </a:blip>
          <a:srcRect l="4573" t="26435" r="83615" b="41698"/>
          <a:stretch/>
        </p:blipFill>
        <p:spPr bwMode="auto">
          <a:xfrm rot="1953947">
            <a:off x="3699196" y="3307650"/>
            <a:ext cx="601373" cy="120708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24" descr="precision-indoor-real-time-location-systems-7-728.jpg">
            <a:extLst>
              <a:ext uri="{FF2B5EF4-FFF2-40B4-BE49-F238E27FC236}">
                <a16:creationId xmlns:a16="http://schemas.microsoft.com/office/drawing/2014/main" id="{F8F40164-845D-4021-95FA-560BCB451D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143" t="21679" r="24574" b="38659"/>
          <a:stretch/>
        </p:blipFill>
        <p:spPr bwMode="auto">
          <a:xfrm rot="3473024">
            <a:off x="3342975" y="1994224"/>
            <a:ext cx="1338737" cy="77032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93A77D5C-602B-4540-995A-3EC5A0DCA954}"/>
              </a:ext>
            </a:extLst>
          </p:cNvPr>
          <p:cNvSpPr/>
          <p:nvPr/>
        </p:nvSpPr>
        <p:spPr>
          <a:xfrm>
            <a:off x="1289916" y="-466153"/>
            <a:ext cx="2100939" cy="330200"/>
          </a:xfrm>
          <a:prstGeom prst="roundRect">
            <a:avLst/>
          </a:prstGeom>
          <a:solidFill>
            <a:schemeClr val="accent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US" b="1" dirty="0">
                <a:solidFill>
                  <a:prstClr val="white"/>
                </a:solidFill>
                <a:latin typeface="Calibri" panose="020F0502020204030204"/>
                <a:cs typeface="Arial"/>
              </a:rPr>
              <a:t>What do we collect?</a:t>
            </a:r>
          </a:p>
        </p:txBody>
      </p:sp>
      <p:sp>
        <p:nvSpPr>
          <p:cNvPr id="19" name="Rectangle: Rounded Corners 18">
            <a:extLst>
              <a:ext uri="{FF2B5EF4-FFF2-40B4-BE49-F238E27FC236}">
                <a16:creationId xmlns:a16="http://schemas.microsoft.com/office/drawing/2014/main" id="{981706B7-C071-4EF4-A80B-FE0933D836A4}"/>
              </a:ext>
            </a:extLst>
          </p:cNvPr>
          <p:cNvSpPr/>
          <p:nvPr/>
        </p:nvSpPr>
        <p:spPr>
          <a:xfrm>
            <a:off x="4605653" y="-573873"/>
            <a:ext cx="2560410" cy="361953"/>
          </a:xfrm>
          <a:prstGeom prst="roundRect">
            <a:avLst/>
          </a:prstGeom>
          <a:solidFill>
            <a:schemeClr val="accent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US" b="1" dirty="0">
                <a:solidFill>
                  <a:prstClr val="white"/>
                </a:solidFill>
                <a:latin typeface="Calibri" panose="020F0502020204030204"/>
                <a:cs typeface="Arial"/>
              </a:rPr>
              <a:t>How do we collect this?</a:t>
            </a:r>
          </a:p>
        </p:txBody>
      </p:sp>
      <p:pic>
        <p:nvPicPr>
          <p:cNvPr id="29" name="Google Shape;110;p16">
            <a:extLst>
              <a:ext uri="{FF2B5EF4-FFF2-40B4-BE49-F238E27FC236}">
                <a16:creationId xmlns:a16="http://schemas.microsoft.com/office/drawing/2014/main" id="{BD7EA8E5-539E-4572-BF24-C2203838C647}"/>
              </a:ext>
            </a:extLst>
          </p:cNvPr>
          <p:cNvPicPr preferRelativeResize="0"/>
          <p:nvPr/>
        </p:nvPicPr>
        <p:blipFill>
          <a:blip r:embed="rId8">
            <a:alphaModFix/>
          </a:blip>
          <a:stretch>
            <a:fillRect/>
          </a:stretch>
        </p:blipFill>
        <p:spPr>
          <a:xfrm>
            <a:off x="1482039" y="2302449"/>
            <a:ext cx="1969978" cy="1770004"/>
          </a:xfrm>
          <a:prstGeom prst="rect">
            <a:avLst/>
          </a:prstGeom>
          <a:noFill/>
          <a:ln w="25400">
            <a:solidFill>
              <a:schemeClr val="tx1"/>
            </a:solidFill>
          </a:ln>
        </p:spPr>
      </p:pic>
      <p:pic>
        <p:nvPicPr>
          <p:cNvPr id="24" name="Picture 9">
            <a:extLst>
              <a:ext uri="{FF2B5EF4-FFF2-40B4-BE49-F238E27FC236}">
                <a16:creationId xmlns:a16="http://schemas.microsoft.com/office/drawing/2014/main" id="{AFDF8D52-52E7-4081-A478-E9CBE45E277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8111649">
            <a:off x="213596" y="1778463"/>
            <a:ext cx="1183641" cy="104797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C57CDB2-3C24-46CC-A8E6-D0427A7CAC5E}"/>
              </a:ext>
            </a:extLst>
          </p:cNvPr>
          <p:cNvPicPr>
            <a:picLocks noChangeAspect="1"/>
          </p:cNvPicPr>
          <p:nvPr/>
        </p:nvPicPr>
        <p:blipFill>
          <a:blip r:embed="rId10"/>
          <a:stretch>
            <a:fillRect/>
          </a:stretch>
        </p:blipFill>
        <p:spPr>
          <a:xfrm>
            <a:off x="2059799" y="946949"/>
            <a:ext cx="822089" cy="938148"/>
          </a:xfrm>
          <a:prstGeom prst="rect">
            <a:avLst/>
          </a:prstGeom>
          <a:ln w="25400">
            <a:solidFill>
              <a:schemeClr val="tx1"/>
            </a:solidFill>
          </a:ln>
        </p:spPr>
      </p:pic>
      <p:grpSp>
        <p:nvGrpSpPr>
          <p:cNvPr id="5" name="Group 4">
            <a:extLst>
              <a:ext uri="{FF2B5EF4-FFF2-40B4-BE49-F238E27FC236}">
                <a16:creationId xmlns:a16="http://schemas.microsoft.com/office/drawing/2014/main" id="{916071CE-7E82-4A5B-86E2-3A1C9A684DD5}"/>
              </a:ext>
            </a:extLst>
          </p:cNvPr>
          <p:cNvGrpSpPr/>
          <p:nvPr/>
        </p:nvGrpSpPr>
        <p:grpSpPr>
          <a:xfrm>
            <a:off x="5391583" y="2349973"/>
            <a:ext cx="3015977" cy="3016346"/>
            <a:chOff x="9501293" y="2836205"/>
            <a:chExt cx="3014794" cy="4021795"/>
          </a:xfrm>
        </p:grpSpPr>
        <p:pic>
          <p:nvPicPr>
            <p:cNvPr id="4" name="Content Placeholder 4">
              <a:extLst>
                <a:ext uri="{FF2B5EF4-FFF2-40B4-BE49-F238E27FC236}">
                  <a16:creationId xmlns:a16="http://schemas.microsoft.com/office/drawing/2014/main" id="{6A08A4CC-92DB-473E-A78C-7967BD223429}"/>
                </a:ext>
              </a:extLst>
            </p:cNvPr>
            <p:cNvPicPr>
              <a:picLocks noChangeAspect="1"/>
            </p:cNvPicPr>
            <p:nvPr/>
          </p:nvPicPr>
          <p:blipFill rotWithShape="1">
            <a:blip r:embed="rId11">
              <a:extLst>
                <a:ext uri="{28A0092B-C50C-407E-A947-70E740481C1C}">
                  <a14:useLocalDpi xmlns:a14="http://schemas.microsoft.com/office/drawing/2010/main" val="0"/>
                </a:ext>
              </a:extLst>
            </a:blip>
            <a:srcRect l="17283" t="14011" r="24646" b="4720"/>
            <a:stretch/>
          </p:blipFill>
          <p:spPr bwMode="auto">
            <a:xfrm>
              <a:off x="10798438" y="2836205"/>
              <a:ext cx="1717649" cy="402179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9">
              <a:extLst>
                <a:ext uri="{FF2B5EF4-FFF2-40B4-BE49-F238E27FC236}">
                  <a16:creationId xmlns:a16="http://schemas.microsoft.com/office/drawing/2014/main" id="{35A05438-8DA3-4EA5-A403-24EDBD5F1D7A}"/>
                </a:ext>
              </a:extLst>
            </p:cNvPr>
            <p:cNvPicPr>
              <a:picLocks noChangeAspect="1"/>
            </p:cNvPicPr>
            <p:nvPr/>
          </p:nvPicPr>
          <p:blipFill>
            <a:blip r:embed="rId12" cstate="print">
              <a:extLst>
                <a:ext uri="{28A0092B-C50C-407E-A947-70E740481C1C}">
                  <a14:useLocalDpi xmlns:a14="http://schemas.microsoft.com/office/drawing/2010/main" val="0"/>
                </a:ext>
              </a:extLst>
            </a:blip>
            <a:srcRect l="8696" t="11421" r="6522" b="-2792"/>
            <a:stretch>
              <a:fillRect/>
            </a:stretch>
          </p:blipFill>
          <p:spPr bwMode="auto">
            <a:xfrm>
              <a:off x="9501293" y="5638800"/>
              <a:ext cx="1055688" cy="1219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36A8270-D408-4013-AA5B-4A1100223FCF}"/>
                </a:ext>
              </a:extLst>
            </p:cNvPr>
            <p:cNvPicPr>
              <a:picLocks noChangeAspect="1"/>
            </p:cNvPicPr>
            <p:nvPr/>
          </p:nvPicPr>
          <p:blipFill>
            <a:blip r:embed="rId13"/>
            <a:stretch>
              <a:fillRect/>
            </a:stretch>
          </p:blipFill>
          <p:spPr>
            <a:xfrm>
              <a:off x="9508574" y="4237503"/>
              <a:ext cx="1048407" cy="1305955"/>
            </a:xfrm>
            <a:prstGeom prst="rect">
              <a:avLst/>
            </a:prstGeom>
            <a:ln w="25400">
              <a:solidFill>
                <a:schemeClr val="tx1"/>
              </a:solidFill>
            </a:ln>
          </p:spPr>
        </p:pic>
        <p:pic>
          <p:nvPicPr>
            <p:cNvPr id="30" name="Picture 10" descr="Chaoming Song">
              <a:extLst>
                <a:ext uri="{FF2B5EF4-FFF2-40B4-BE49-F238E27FC236}">
                  <a16:creationId xmlns:a16="http://schemas.microsoft.com/office/drawing/2014/main" id="{67829894-2B75-4175-B6C4-7DC20C63F8B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08575" y="2836205"/>
              <a:ext cx="1026108" cy="1305956"/>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F525DD98-93B1-4F1E-819D-C0B2C0B52AB7}"/>
              </a:ext>
            </a:extLst>
          </p:cNvPr>
          <p:cNvSpPr txBox="1"/>
          <p:nvPr/>
        </p:nvSpPr>
        <p:spPr>
          <a:xfrm>
            <a:off x="3587451" y="4581692"/>
            <a:ext cx="1482205" cy="900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685800" eaLnBrk="1" fontAlgn="auto">
              <a:spcBef>
                <a:spcPts val="0"/>
              </a:spcBef>
              <a:spcAft>
                <a:spcPts val="0"/>
              </a:spcAft>
            </a:pPr>
            <a:r>
              <a:rPr lang="en-US" dirty="0">
                <a:solidFill>
                  <a:srgbClr val="FF0000"/>
                </a:solidFill>
                <a:latin typeface="Arial"/>
                <a:cs typeface="Arial"/>
                <a:sym typeface="Arial"/>
              </a:rPr>
              <a:t>Hiring a data</a:t>
            </a:r>
          </a:p>
          <a:p>
            <a:pPr algn="ctr" defTabSz="685800" eaLnBrk="1" fontAlgn="auto">
              <a:spcBef>
                <a:spcPts val="0"/>
              </a:spcBef>
              <a:spcAft>
                <a:spcPts val="0"/>
              </a:spcAft>
            </a:pPr>
            <a:r>
              <a:rPr lang="en-US" dirty="0">
                <a:solidFill>
                  <a:srgbClr val="FF0000"/>
                </a:solidFill>
                <a:latin typeface="Arial"/>
                <a:cs typeface="Arial"/>
                <a:sym typeface="Arial"/>
              </a:rPr>
              <a:t>scientist postdoc!</a:t>
            </a:r>
          </a:p>
        </p:txBody>
      </p:sp>
    </p:spTree>
    <p:extLst>
      <p:ext uri="{BB962C8B-B14F-4D97-AF65-F5344CB8AC3E}">
        <p14:creationId xmlns:p14="http://schemas.microsoft.com/office/powerpoint/2010/main" val="248200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alatino"/>
                <a:cs typeface="Palatino"/>
              </a:rPr>
              <a:t>Real world preschool data/collaborations</a:t>
            </a:r>
          </a:p>
        </p:txBody>
      </p:sp>
      <p:sp>
        <p:nvSpPr>
          <p:cNvPr id="11" name="Content Placeholder 2">
            <a:extLst>
              <a:ext uri="{FF2B5EF4-FFF2-40B4-BE49-F238E27FC236}">
                <a16:creationId xmlns:a16="http://schemas.microsoft.com/office/drawing/2014/main" id="{DBCAB4B1-E4A9-E247-B54F-AEA6F5257698}"/>
              </a:ext>
            </a:extLst>
          </p:cNvPr>
          <p:cNvSpPr>
            <a:spLocks noGrp="1"/>
          </p:cNvSpPr>
          <p:nvPr>
            <p:ph idx="1"/>
          </p:nvPr>
        </p:nvSpPr>
        <p:spPr>
          <a:xfrm>
            <a:off x="9809139" y="4053376"/>
            <a:ext cx="6540273" cy="934286"/>
          </a:xfrm>
        </p:spPr>
        <p:txBody>
          <a:bodyPr>
            <a:noAutofit/>
          </a:bodyPr>
          <a:lstStyle/>
          <a:p>
            <a:pPr marL="0" indent="0">
              <a:buNone/>
            </a:pPr>
            <a:r>
              <a:rPr lang="en-US" b="1" i="1" dirty="0">
                <a:solidFill>
                  <a:srgbClr val="0F7CD2"/>
                </a:solidFill>
                <a:latin typeface="Palatino"/>
                <a:cs typeface="Palatino"/>
              </a:rPr>
              <a:t>LENA</a:t>
            </a:r>
            <a:r>
              <a:rPr lang="en-US" dirty="0">
                <a:latin typeface="Palatino"/>
                <a:cs typeface="Palatino"/>
              </a:rPr>
              <a:t> helps us know how much children talk</a:t>
            </a:r>
          </a:p>
          <a:p>
            <a:pPr marL="0" indent="0">
              <a:buNone/>
            </a:pPr>
            <a:endParaRPr lang="en-US" sz="900" dirty="0">
              <a:latin typeface="Palatino"/>
              <a:cs typeface="Palatino"/>
            </a:endParaRPr>
          </a:p>
          <a:p>
            <a:pPr marL="0" indent="0">
              <a:buNone/>
            </a:pPr>
            <a:r>
              <a:rPr lang="en-US" b="1" i="1" dirty="0" err="1">
                <a:solidFill>
                  <a:srgbClr val="0F7CD2"/>
                </a:solidFill>
                <a:latin typeface="Palatino"/>
                <a:cs typeface="Palatino"/>
              </a:rPr>
              <a:t>Ubisense</a:t>
            </a:r>
            <a:r>
              <a:rPr lang="en-US" dirty="0">
                <a:latin typeface="Palatino"/>
                <a:cs typeface="Palatino"/>
              </a:rPr>
              <a:t> helps us know where children are/who they are talking to</a:t>
            </a:r>
          </a:p>
          <a:p>
            <a:pPr marL="0" indent="0">
              <a:buNone/>
            </a:pPr>
            <a:endParaRPr lang="en-US" dirty="0">
              <a:latin typeface="Palatino"/>
              <a:cs typeface="Palatino"/>
            </a:endParaRPr>
          </a:p>
          <a:p>
            <a:pPr marL="0" indent="0">
              <a:buNone/>
            </a:pPr>
            <a:endParaRPr lang="en-US" dirty="0">
              <a:latin typeface="Palatino"/>
              <a:cs typeface="Palatino"/>
            </a:endParaRPr>
          </a:p>
          <a:p>
            <a:pPr marL="0" indent="0">
              <a:buNone/>
            </a:pPr>
            <a:endParaRPr lang="en-US" dirty="0">
              <a:latin typeface="Palatino"/>
              <a:cs typeface="Palatino"/>
            </a:endParaRPr>
          </a:p>
          <a:p>
            <a:pPr marL="0" indent="0">
              <a:buNone/>
            </a:pPr>
            <a:endParaRPr lang="en-US" dirty="0">
              <a:latin typeface="Palatino"/>
              <a:cs typeface="Palatino"/>
            </a:endParaRPr>
          </a:p>
          <a:p>
            <a:pPr marL="0" indent="0">
              <a:buNone/>
            </a:pPr>
            <a:endParaRPr lang="en-US" dirty="0">
              <a:latin typeface="Palatino"/>
              <a:cs typeface="Palatino"/>
            </a:endParaRPr>
          </a:p>
          <a:p>
            <a:pPr marL="0" indent="0">
              <a:buNone/>
            </a:pPr>
            <a:endParaRPr lang="en-US" dirty="0">
              <a:latin typeface="Palatino"/>
              <a:cs typeface="Palatino"/>
            </a:endParaRPr>
          </a:p>
          <a:p>
            <a:pPr marL="0" indent="0">
              <a:buNone/>
            </a:pPr>
            <a:endParaRPr lang="en-US" dirty="0">
              <a:latin typeface="Palatino"/>
              <a:cs typeface="Palatino"/>
            </a:endParaRPr>
          </a:p>
        </p:txBody>
      </p:sp>
      <p:pic>
        <p:nvPicPr>
          <p:cNvPr id="4" name="Picture 3" descr="344-lena-baby.jpg"/>
          <p:cNvPicPr>
            <a:picLocks noChangeAspect="1"/>
          </p:cNvPicPr>
          <p:nvPr/>
        </p:nvPicPr>
        <p:blipFill rotWithShape="1">
          <a:blip r:embed="rId3">
            <a:extLst>
              <a:ext uri="{28A0092B-C50C-407E-A947-70E740481C1C}">
                <a14:useLocalDpi xmlns:a14="http://schemas.microsoft.com/office/drawing/2010/main" val="0"/>
              </a:ext>
            </a:extLst>
          </a:blip>
          <a:srcRect l="40292"/>
          <a:stretch/>
        </p:blipFill>
        <p:spPr>
          <a:xfrm>
            <a:off x="3551415" y="2116933"/>
            <a:ext cx="2411672" cy="2267288"/>
          </a:xfrm>
          <a:prstGeom prst="rect">
            <a:avLst/>
          </a:prstGeom>
        </p:spPr>
      </p:pic>
      <p:pic>
        <p:nvPicPr>
          <p:cNvPr id="5" name="Picture 4">
            <a:extLst>
              <a:ext uri="{FF2B5EF4-FFF2-40B4-BE49-F238E27FC236}">
                <a16:creationId xmlns:a16="http://schemas.microsoft.com/office/drawing/2014/main" id="{0A918564-2D72-0644-8414-CFF1A052AC8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95" b="94492" l="1747" r="98690"/>
                    </a14:imgEffect>
                  </a14:imgLayer>
                </a14:imgProps>
              </a:ext>
              <a:ext uri="{28A0092B-C50C-407E-A947-70E740481C1C}">
                <a14:useLocalDpi xmlns:a14="http://schemas.microsoft.com/office/drawing/2010/main" val="0"/>
              </a:ext>
            </a:extLst>
          </a:blip>
          <a:srcRect t="3334" b="5555"/>
          <a:stretch/>
        </p:blipFill>
        <p:spPr bwMode="auto">
          <a:xfrm>
            <a:off x="6217073" y="2002410"/>
            <a:ext cx="2139986" cy="2437325"/>
          </a:xfrm>
          <a:prstGeom prst="rect">
            <a:avLst/>
          </a:prstGeom>
          <a:ln>
            <a:noFill/>
          </a:ln>
          <a:extLst>
            <a:ext uri="{53640926-AAD7-44d8-BBD7-CCE9431645EC}">
              <a14:shadowObscured xmlns:a14="http://schemas.microsoft.com/office/drawing/2010/main" xmlns=""/>
            </a:ext>
            <a:ext uri="{FAA26D3D-D897-4be2-8F04-BA451C77F1D7}">
              <ma14:placeholderFlag xmlns:ma14="http://schemas.microsoft.com/office/mac/drawingml/2011/main" xmlns=""/>
            </a:ext>
          </a:extLst>
        </p:spPr>
      </p:pic>
      <p:pic>
        <p:nvPicPr>
          <p:cNvPr id="6" name="Picture 5">
            <a:extLst>
              <a:ext uri="{FF2B5EF4-FFF2-40B4-BE49-F238E27FC236}">
                <a16:creationId xmlns:a16="http://schemas.microsoft.com/office/drawing/2014/main" id="{75919B33-CFFC-4049-97ED-BA314BCC90A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306" b="94694" l="6400" r="93600"/>
                    </a14:imgEffect>
                  </a14:imgLayer>
                </a14:imgProps>
              </a:ext>
              <a:ext uri="{28A0092B-C50C-407E-A947-70E740481C1C}">
                <a14:useLocalDpi xmlns:a14="http://schemas.microsoft.com/office/drawing/2010/main" val="0"/>
              </a:ext>
            </a:extLst>
          </a:blip>
          <a:srcRect l="5580" t="4517" r="6136" b="5741"/>
          <a:stretch/>
        </p:blipFill>
        <p:spPr bwMode="auto">
          <a:xfrm rot="20571375">
            <a:off x="7840314" y="3733333"/>
            <a:ext cx="393415" cy="473408"/>
          </a:xfrm>
          <a:prstGeom prst="rect">
            <a:avLst/>
          </a:prstGeom>
          <a:ln>
            <a:noFill/>
          </a:ln>
          <a:extLst>
            <a:ext uri="{53640926-AAD7-44d8-BBD7-CCE9431645EC}">
              <a14:shadowObscured xmlns:a14="http://schemas.microsoft.com/office/drawing/2010/main" xmlns=""/>
            </a:ext>
          </a:extLst>
        </p:spPr>
      </p:pic>
      <p:pic>
        <p:nvPicPr>
          <p:cNvPr id="7" name="Picture 6">
            <a:extLst>
              <a:ext uri="{FF2B5EF4-FFF2-40B4-BE49-F238E27FC236}">
                <a16:creationId xmlns:a16="http://schemas.microsoft.com/office/drawing/2014/main" id="{EFF990ED-67A5-AD40-BE0D-B56CA71AF97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306" b="94694" l="6400" r="93600"/>
                    </a14:imgEffect>
                  </a14:imgLayer>
                </a14:imgProps>
              </a:ext>
              <a:ext uri="{28A0092B-C50C-407E-A947-70E740481C1C}">
                <a14:useLocalDpi xmlns:a14="http://schemas.microsoft.com/office/drawing/2010/main" val="0"/>
              </a:ext>
            </a:extLst>
          </a:blip>
          <a:srcRect l="5580" t="4517" r="6136" b="5741"/>
          <a:stretch/>
        </p:blipFill>
        <p:spPr bwMode="auto">
          <a:xfrm rot="21213449">
            <a:off x="6467739" y="3794797"/>
            <a:ext cx="393415" cy="473408"/>
          </a:xfrm>
          <a:prstGeom prst="rect">
            <a:avLst/>
          </a:prstGeom>
          <a:ln>
            <a:noFill/>
          </a:ln>
          <a:extLst>
            <a:ext uri="{53640926-AAD7-44d8-BBD7-CCE9431645EC}">
              <a14:shadowObscured xmlns:a14="http://schemas.microsoft.com/office/drawing/2010/main" xmlns=""/>
            </a:ext>
          </a:extLst>
        </p:spPr>
      </p:pic>
      <p:sp>
        <p:nvSpPr>
          <p:cNvPr id="8" name="Right Arrow 7">
            <a:extLst>
              <a:ext uri="{FF2B5EF4-FFF2-40B4-BE49-F238E27FC236}">
                <a16:creationId xmlns:a16="http://schemas.microsoft.com/office/drawing/2014/main" id="{795D89F3-FC1C-F24A-9402-328C97124916}"/>
              </a:ext>
            </a:extLst>
          </p:cNvPr>
          <p:cNvSpPr/>
          <p:nvPr/>
        </p:nvSpPr>
        <p:spPr>
          <a:xfrm rot="5576809">
            <a:off x="6602072" y="3435540"/>
            <a:ext cx="238526" cy="130532"/>
          </a:xfrm>
          <a:prstGeom prst="rightArrow">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defTabSz="685800" eaLnBrk="1" fontAlgn="auto" hangingPunct="1">
              <a:spcBef>
                <a:spcPts val="0"/>
              </a:spcBef>
              <a:spcAft>
                <a:spcPts val="0"/>
              </a:spcAft>
            </a:pPr>
            <a:endParaRPr lang="en-US" sz="1350">
              <a:solidFill>
                <a:srgbClr val="FFFFFF"/>
              </a:solidFill>
              <a:latin typeface="Arial"/>
              <a:cs typeface="Arial"/>
            </a:endParaRPr>
          </a:p>
        </p:txBody>
      </p:sp>
      <p:sp>
        <p:nvSpPr>
          <p:cNvPr id="9" name="Right Arrow 8">
            <a:extLst>
              <a:ext uri="{FF2B5EF4-FFF2-40B4-BE49-F238E27FC236}">
                <a16:creationId xmlns:a16="http://schemas.microsoft.com/office/drawing/2014/main" id="{46590118-EE3D-E542-807C-E90D8C21560E}"/>
              </a:ext>
            </a:extLst>
          </p:cNvPr>
          <p:cNvSpPr/>
          <p:nvPr/>
        </p:nvSpPr>
        <p:spPr>
          <a:xfrm rot="4904696">
            <a:off x="7836045" y="3424712"/>
            <a:ext cx="238526" cy="130531"/>
          </a:xfrm>
          <a:prstGeom prst="rightArrow">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defTabSz="685800" eaLnBrk="1" fontAlgn="auto" hangingPunct="1">
              <a:spcBef>
                <a:spcPts val="0"/>
              </a:spcBef>
              <a:spcAft>
                <a:spcPts val="0"/>
              </a:spcAft>
            </a:pPr>
            <a:endParaRPr lang="en-US" sz="1350">
              <a:solidFill>
                <a:srgbClr val="FFFFFF"/>
              </a:solidFill>
              <a:latin typeface="Arial"/>
              <a:cs typeface="Arial"/>
            </a:endParaRPr>
          </a:p>
        </p:txBody>
      </p:sp>
      <p:pic>
        <p:nvPicPr>
          <p:cNvPr id="10" name="Picture 9">
            <a:extLst>
              <a:ext uri="{FF2B5EF4-FFF2-40B4-BE49-F238E27FC236}">
                <a16:creationId xmlns:a16="http://schemas.microsoft.com/office/drawing/2014/main" id="{C3D56391-6947-0047-9223-3CC876220C69}"/>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462" b="85231" l="4789" r="94085"/>
                    </a14:imgEffect>
                  </a14:imgLayer>
                </a14:imgProps>
              </a:ext>
              <a:ext uri="{28A0092B-C50C-407E-A947-70E740481C1C}">
                <a14:useLocalDpi xmlns:a14="http://schemas.microsoft.com/office/drawing/2010/main" val="0"/>
              </a:ext>
            </a:extLst>
          </a:blip>
          <a:srcRect l="5280" t="11011" r="4726" b="13491"/>
          <a:stretch/>
        </p:blipFill>
        <p:spPr bwMode="auto">
          <a:xfrm rot="20789398">
            <a:off x="7008274" y="2838081"/>
            <a:ext cx="557585" cy="465812"/>
          </a:xfrm>
          <a:prstGeom prst="rect">
            <a:avLst/>
          </a:prstGeom>
          <a:ln>
            <a:noFill/>
          </a:ln>
          <a:extLst>
            <a:ext uri="{53640926-AAD7-44d8-BBD7-CCE9431645EC}">
              <a14:shadowObscured xmlns:a14="http://schemas.microsoft.com/office/drawing/2010/main" xmlns=""/>
            </a:ext>
          </a:extLst>
        </p:spPr>
      </p:pic>
      <p:pic>
        <p:nvPicPr>
          <p:cNvPr id="12" name="Content Placeholder 4">
            <a:extLst>
              <a:ext uri="{FF2B5EF4-FFF2-40B4-BE49-F238E27FC236}">
                <a16:creationId xmlns:a16="http://schemas.microsoft.com/office/drawing/2014/main" id="{F81EFD50-1FBE-45AC-BD36-DEFD09A59D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313966" y="2104272"/>
            <a:ext cx="2865197" cy="22063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pic>
        <p:nvPicPr>
          <p:cNvPr id="1026" name="Picture 2">
            <a:extLst>
              <a:ext uri="{FF2B5EF4-FFF2-40B4-BE49-F238E27FC236}">
                <a16:creationId xmlns:a16="http://schemas.microsoft.com/office/drawing/2014/main" id="{E4A08FF5-4D4C-4AF8-B058-A42C3CFFC09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8010" y="4487212"/>
            <a:ext cx="2058480" cy="13019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aculty Miller School of Medicine">
            <a:extLst>
              <a:ext uri="{FF2B5EF4-FFF2-40B4-BE49-F238E27FC236}">
                <a16:creationId xmlns:a16="http://schemas.microsoft.com/office/drawing/2014/main" id="{88E80855-4673-4685-9CFA-162E8C0E28E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3965" y="2116933"/>
            <a:ext cx="769582" cy="961977"/>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5" name="Picture 14" descr="Screen Shot 2021-03-18 at 3.51.56 PM.png">
            <a:extLst>
              <a:ext uri="{FF2B5EF4-FFF2-40B4-BE49-F238E27FC236}">
                <a16:creationId xmlns:a16="http://schemas.microsoft.com/office/drawing/2014/main" id="{857884C5-F0C5-4531-B7EA-8DF238B09FB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01809" y="1578517"/>
            <a:ext cx="1760717" cy="2222618"/>
          </a:xfrm>
          <a:prstGeom prst="rect">
            <a:avLst/>
          </a:prstGeom>
        </p:spPr>
      </p:pic>
      <p:pic>
        <p:nvPicPr>
          <p:cNvPr id="16" name="Picture 15" descr="Screen Shot 2021-03-18 at 3.56.02 PM.png">
            <a:extLst>
              <a:ext uri="{FF2B5EF4-FFF2-40B4-BE49-F238E27FC236}">
                <a16:creationId xmlns:a16="http://schemas.microsoft.com/office/drawing/2014/main" id="{64CD3EAF-ECA5-4C5F-840B-7A2B8A4CF94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64587" y="4487212"/>
            <a:ext cx="2266931" cy="1268690"/>
          </a:xfrm>
          <a:prstGeom prst="rect">
            <a:avLst/>
          </a:prstGeom>
        </p:spPr>
      </p:pic>
    </p:spTree>
    <p:extLst>
      <p:ext uri="{BB962C8B-B14F-4D97-AF65-F5344CB8AC3E}">
        <p14:creationId xmlns:p14="http://schemas.microsoft.com/office/powerpoint/2010/main" val="36875613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2" presetClass="entr" presetSubtype="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33501" y="1041379"/>
            <a:ext cx="7820729" cy="857250"/>
          </a:xfrm>
        </p:spPr>
        <p:txBody>
          <a:bodyPr/>
          <a:lstStyle/>
          <a:p>
            <a:pPr>
              <a:defRPr/>
            </a:pPr>
            <a:r>
              <a:rPr lang="en-US" dirty="0">
                <a:solidFill>
                  <a:schemeClr val="tx1"/>
                </a:solidFill>
              </a:rPr>
              <a:t>RFID location tracking (kindergarten)</a:t>
            </a:r>
          </a:p>
        </p:txBody>
      </p:sp>
      <p:pic>
        <p:nvPicPr>
          <p:cNvPr id="4" name="2014-11-14.mp4">
            <a:hlinkClick r:id="" action="ppaction://media"/>
          </p:cNvPr>
          <p:cNvPicPr>
            <a:picLocks noGrp="1" noChangeAspect="1"/>
          </p:cNvPicPr>
          <p:nvPr>
            <p:ph idx="1"/>
            <a:videoFile r:link="rId3"/>
            <p:extLst>
              <p:ext uri="{DAA4B4D4-6D71-4841-9C94-3DE7FCFB9230}">
                <p14:media xmlns:p14="http://schemas.microsoft.com/office/powerpoint/2010/main" r:link="rId2"/>
              </p:ext>
            </p:extLst>
          </p:nvPr>
        </p:nvPicPr>
        <p:blipFill>
          <a:blip r:embed="rId5">
            <a:extLst>
              <a:ext uri="{28A0092B-C50C-407E-A947-70E740481C1C}">
                <a14:useLocalDpi xmlns:a14="http://schemas.microsoft.com/office/drawing/2010/main" val="0"/>
              </a:ext>
            </a:extLst>
          </a:blip>
          <a:srcRect/>
          <a:stretch>
            <a:fillRect/>
          </a:stretch>
        </p:blipFill>
        <p:spPr>
          <a:xfrm>
            <a:off x="1252331" y="2701604"/>
            <a:ext cx="3676883" cy="2758031"/>
          </a:xfrm>
        </p:spPr>
      </p:pic>
      <p:pic>
        <p:nvPicPr>
          <p:cNvPr id="82949" name="Picture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9242" y="2834985"/>
            <a:ext cx="2824154" cy="259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TextBox 6"/>
          <p:cNvSpPr txBox="1">
            <a:spLocks noChangeArrowheads="1"/>
          </p:cNvSpPr>
          <p:nvPr/>
        </p:nvSpPr>
        <p:spPr bwMode="auto">
          <a:xfrm>
            <a:off x="4914900" y="2343796"/>
            <a:ext cx="30289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eaLnBrk="0" fontAlgn="base" hangingPunct="0">
              <a:spcBef>
                <a:spcPct val="0"/>
              </a:spcBef>
              <a:spcAft>
                <a:spcPct val="0"/>
              </a:spcAft>
              <a:buClrTx/>
              <a:buSzTx/>
              <a:buFont typeface="Wingdings" panose="05000000000000000000" pitchFamily="2" charset="2"/>
              <a:buNone/>
              <a:defRPr>
                <a:solidFill>
                  <a:schemeClr val="accent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lr>
                <a:schemeClr val="tx2"/>
              </a:buClr>
              <a:buSzPct val="60000"/>
              <a:buFont typeface="Wingdings" panose="05000000000000000000" pitchFamily="2" charset="2"/>
              <a:buChar char="n"/>
              <a:defRPr sz="2800">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9pPr>
          </a:lstStyle>
          <a:p>
            <a:pPr defTabSz="685800"/>
            <a:r>
              <a:rPr lang="en-US" altLang="en-US" sz="1500" dirty="0">
                <a:solidFill>
                  <a:srgbClr val="D8732D"/>
                </a:solidFill>
              </a:rPr>
              <a:t>Detecting social contact g (r)</a:t>
            </a:r>
          </a:p>
        </p:txBody>
      </p:sp>
      <p:pic>
        <p:nvPicPr>
          <p:cNvPr id="7"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20566" y="1981532"/>
            <a:ext cx="800100" cy="77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
          <p:cNvSpPr txBox="1">
            <a:spLocks noChangeArrowheads="1"/>
          </p:cNvSpPr>
          <p:nvPr/>
        </p:nvSpPr>
        <p:spPr bwMode="auto">
          <a:xfrm>
            <a:off x="5154702" y="5549956"/>
            <a:ext cx="264796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a:spcBef>
                <a:spcPct val="0"/>
              </a:spcBef>
              <a:buClrTx/>
              <a:buSzTx/>
              <a:buNone/>
              <a:defRPr/>
            </a:pPr>
            <a:r>
              <a:rPr lang="en-US" altLang="en-US" sz="1350" dirty="0">
                <a:solidFill>
                  <a:srgbClr val="3F3F3F"/>
                </a:solidFill>
                <a:latin typeface="Times New Roman"/>
                <a:cs typeface="Arial" panose="020B0604020202020204" pitchFamily="34" charset="0"/>
              </a:rPr>
              <a:t>Messinger, Song, Perry, et al., 2019</a:t>
            </a:r>
          </a:p>
        </p:txBody>
      </p:sp>
      <p:pic>
        <p:nvPicPr>
          <p:cNvPr id="9" name="Picture 24" descr="precision-indoor-real-time-location-systems-7-728.jpg"/>
          <p:cNvPicPr>
            <a:picLocks noChangeAspect="1"/>
          </p:cNvPicPr>
          <p:nvPr/>
        </p:nvPicPr>
        <p:blipFill>
          <a:blip r:embed="rId8" cstate="print">
            <a:extLst>
              <a:ext uri="{28A0092B-C50C-407E-A947-70E740481C1C}">
                <a14:useLocalDpi xmlns:a14="http://schemas.microsoft.com/office/drawing/2010/main" val="0"/>
              </a:ext>
            </a:extLst>
          </a:blip>
          <a:srcRect t="21069" r="22174" b="37553"/>
          <a:stretch>
            <a:fillRect/>
          </a:stretch>
        </p:blipFill>
        <p:spPr bwMode="auto">
          <a:xfrm>
            <a:off x="9596807" y="2952341"/>
            <a:ext cx="1943100" cy="76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p:cNvPicPr>
          <p:nvPr/>
        </p:nvPicPr>
        <p:blipFill rotWithShape="1">
          <a:blip r:embed="rId9" cstate="print">
            <a:extLst>
              <a:ext uri="{28A0092B-C50C-407E-A947-70E740481C1C}">
                <a14:useLocalDpi xmlns:a14="http://schemas.microsoft.com/office/drawing/2010/main" val="0"/>
              </a:ext>
            </a:extLst>
          </a:blip>
          <a:srcRect l="37101" t="56577" r="36319" b="6744"/>
          <a:stretch/>
        </p:blipFill>
        <p:spPr bwMode="auto">
          <a:xfrm>
            <a:off x="6811871" y="4235699"/>
            <a:ext cx="785115" cy="59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6"/>
          <p:cNvSpPr txBox="1">
            <a:spLocks noChangeArrowheads="1"/>
          </p:cNvSpPr>
          <p:nvPr/>
        </p:nvSpPr>
        <p:spPr bwMode="auto">
          <a:xfrm>
            <a:off x="1543050" y="2339353"/>
            <a:ext cx="30289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defTabSz="685800">
              <a:spcBef>
                <a:spcPct val="0"/>
              </a:spcBef>
              <a:buClrTx/>
              <a:buSzTx/>
              <a:buNone/>
            </a:pPr>
            <a:r>
              <a:rPr lang="en-US" altLang="en-US" sz="1500" dirty="0">
                <a:solidFill>
                  <a:srgbClr val="D8732D"/>
                </a:solidFill>
                <a:latin typeface="Arial" panose="020B0604020202020204" pitchFamily="34" charset="0"/>
                <a:cs typeface="Arial" panose="020B0604020202020204" pitchFamily="34" charset="0"/>
              </a:rPr>
              <a:t>Objective observation</a:t>
            </a:r>
          </a:p>
        </p:txBody>
      </p:sp>
      <p:pic>
        <p:nvPicPr>
          <p:cNvPr id="3" name="Picture 2">
            <a:extLst>
              <a:ext uri="{FF2B5EF4-FFF2-40B4-BE49-F238E27FC236}">
                <a16:creationId xmlns:a16="http://schemas.microsoft.com/office/drawing/2014/main" id="{FBAF074E-FB95-4DB5-B1FB-4D126A143F5A}"/>
              </a:ext>
            </a:extLst>
          </p:cNvPr>
          <p:cNvPicPr>
            <a:picLocks noChangeAspect="1"/>
          </p:cNvPicPr>
          <p:nvPr/>
        </p:nvPicPr>
        <p:blipFill>
          <a:blip r:embed="rId10"/>
          <a:stretch>
            <a:fillRect/>
          </a:stretch>
        </p:blipFill>
        <p:spPr>
          <a:xfrm>
            <a:off x="7997842" y="2398462"/>
            <a:ext cx="756876" cy="1135314"/>
          </a:xfrm>
          <a:prstGeom prst="rect">
            <a:avLst/>
          </a:prstGeom>
        </p:spPr>
      </p:pic>
      <p:sp>
        <p:nvSpPr>
          <p:cNvPr id="13" name="TextBox 2">
            <a:extLst>
              <a:ext uri="{FF2B5EF4-FFF2-40B4-BE49-F238E27FC236}">
                <a16:creationId xmlns:a16="http://schemas.microsoft.com/office/drawing/2014/main" id="{8F1B1216-C5F0-43EF-9E6B-425F0ED34888}"/>
              </a:ext>
            </a:extLst>
          </p:cNvPr>
          <p:cNvSpPr txBox="1">
            <a:spLocks noChangeArrowheads="1"/>
          </p:cNvSpPr>
          <p:nvPr/>
        </p:nvSpPr>
        <p:spPr bwMode="auto">
          <a:xfrm>
            <a:off x="7885002" y="5206106"/>
            <a:ext cx="130516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a:spcBef>
                <a:spcPct val="0"/>
              </a:spcBef>
              <a:buClrTx/>
              <a:buSzTx/>
              <a:buNone/>
              <a:defRPr/>
            </a:pPr>
            <a:r>
              <a:rPr lang="en-US" altLang="en-US" sz="1350" dirty="0" err="1">
                <a:solidFill>
                  <a:srgbClr val="3F3F3F"/>
                </a:solidFill>
                <a:latin typeface="Times New Roman"/>
                <a:cs typeface="Arial" panose="020B0604020202020204" pitchFamily="34" charset="0"/>
              </a:rPr>
              <a:t>Chaoming</a:t>
            </a:r>
            <a:r>
              <a:rPr lang="en-US" altLang="en-US" sz="1350" dirty="0">
                <a:solidFill>
                  <a:srgbClr val="3F3F3F"/>
                </a:solidFill>
                <a:latin typeface="Times New Roman"/>
                <a:cs typeface="Arial" panose="020B0604020202020204" pitchFamily="34" charset="0"/>
              </a:rPr>
              <a:t> Song</a:t>
            </a:r>
          </a:p>
        </p:txBody>
      </p:sp>
      <p:sp>
        <p:nvSpPr>
          <p:cNvPr id="15" name="TextBox 2">
            <a:extLst>
              <a:ext uri="{FF2B5EF4-FFF2-40B4-BE49-F238E27FC236}">
                <a16:creationId xmlns:a16="http://schemas.microsoft.com/office/drawing/2014/main" id="{547EA3E1-C5BB-4597-9E45-FEDF0A9D7CD3}"/>
              </a:ext>
            </a:extLst>
          </p:cNvPr>
          <p:cNvSpPr txBox="1">
            <a:spLocks noChangeArrowheads="1"/>
          </p:cNvSpPr>
          <p:nvPr/>
        </p:nvSpPr>
        <p:spPr bwMode="auto">
          <a:xfrm>
            <a:off x="7838152" y="3635163"/>
            <a:ext cx="112242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a:spcBef>
                <a:spcPct val="0"/>
              </a:spcBef>
              <a:buClrTx/>
              <a:buSzTx/>
              <a:buNone/>
              <a:defRPr/>
            </a:pPr>
            <a:r>
              <a:rPr lang="en-US" altLang="en-US" sz="1350" dirty="0">
                <a:solidFill>
                  <a:srgbClr val="3F3F3F"/>
                </a:solidFill>
                <a:latin typeface="Times New Roman"/>
                <a:cs typeface="Arial" panose="020B0604020202020204" pitchFamily="34" charset="0"/>
              </a:rPr>
              <a:t>Udo Rudolph</a:t>
            </a:r>
          </a:p>
        </p:txBody>
      </p:sp>
      <p:grpSp>
        <p:nvGrpSpPr>
          <p:cNvPr id="5" name="Group 4">
            <a:extLst>
              <a:ext uri="{FF2B5EF4-FFF2-40B4-BE49-F238E27FC236}">
                <a16:creationId xmlns:a16="http://schemas.microsoft.com/office/drawing/2014/main" id="{191A429F-5565-4A38-A7DD-9FD4AE4AD119}"/>
              </a:ext>
            </a:extLst>
          </p:cNvPr>
          <p:cNvGrpSpPr/>
          <p:nvPr/>
        </p:nvGrpSpPr>
        <p:grpSpPr>
          <a:xfrm>
            <a:off x="111066" y="3182321"/>
            <a:ext cx="1260145" cy="1459682"/>
            <a:chOff x="8289430" y="1566207"/>
            <a:chExt cx="2853315" cy="3249767"/>
          </a:xfrm>
        </p:grpSpPr>
        <p:pic>
          <p:nvPicPr>
            <p:cNvPr id="16" name="Picture 15">
              <a:extLst>
                <a:ext uri="{FF2B5EF4-FFF2-40B4-BE49-F238E27FC236}">
                  <a16:creationId xmlns:a16="http://schemas.microsoft.com/office/drawing/2014/main" id="{F5800EF3-E70B-47F4-9311-4F59E4B8502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695" b="94492" l="1747" r="98690"/>
                      </a14:imgEffect>
                    </a14:imgLayer>
                  </a14:imgProps>
                </a:ext>
                <a:ext uri="{28A0092B-C50C-407E-A947-70E740481C1C}">
                  <a14:useLocalDpi xmlns:a14="http://schemas.microsoft.com/office/drawing/2010/main" val="0"/>
                </a:ext>
              </a:extLst>
            </a:blip>
            <a:srcRect t="3334" b="5555"/>
            <a:stretch/>
          </p:blipFill>
          <p:spPr bwMode="auto">
            <a:xfrm>
              <a:off x="8289430" y="1566207"/>
              <a:ext cx="2853315" cy="3249767"/>
            </a:xfrm>
            <a:prstGeom prst="rect">
              <a:avLst/>
            </a:prstGeom>
            <a:ln>
              <a:noFill/>
            </a:ln>
            <a:extLst>
              <a:ext uri="{53640926-AAD7-44d8-BBD7-CCE9431645EC}">
                <a14:shadowObscured xmlns:a14="http://schemas.microsoft.com/office/drawing/2010/main" xmlns=""/>
              </a:ext>
              <a:ext uri="{FAA26D3D-D897-4be2-8F04-BA451C77F1D7}">
                <ma14:placeholderFlag xmlns:ma14="http://schemas.microsoft.com/office/mac/drawingml/2011/main" xmlns=""/>
              </a:ext>
            </a:extLst>
          </p:spPr>
        </p:pic>
        <p:pic>
          <p:nvPicPr>
            <p:cNvPr id="17" name="Picture 16">
              <a:extLst>
                <a:ext uri="{FF2B5EF4-FFF2-40B4-BE49-F238E27FC236}">
                  <a16:creationId xmlns:a16="http://schemas.microsoft.com/office/drawing/2014/main" id="{FB9281DA-FC54-468F-9F5B-87212DE7CFCF}"/>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306" b="94694" l="6400" r="93600"/>
                      </a14:imgEffect>
                    </a14:imgLayer>
                  </a14:imgProps>
                </a:ext>
                <a:ext uri="{28A0092B-C50C-407E-A947-70E740481C1C}">
                  <a14:useLocalDpi xmlns:a14="http://schemas.microsoft.com/office/drawing/2010/main" val="0"/>
                </a:ext>
              </a:extLst>
            </a:blip>
            <a:srcRect l="5580" t="4517" r="6136" b="5741"/>
            <a:stretch/>
          </p:blipFill>
          <p:spPr bwMode="auto">
            <a:xfrm rot="20571375">
              <a:off x="10453751" y="3874105"/>
              <a:ext cx="524553" cy="631211"/>
            </a:xfrm>
            <a:prstGeom prst="rect">
              <a:avLst/>
            </a:prstGeom>
            <a:ln>
              <a:noFill/>
            </a:ln>
            <a:extLst>
              <a:ext uri="{53640926-AAD7-44d8-BBD7-CCE9431645EC}">
                <a14:shadowObscured xmlns:a14="http://schemas.microsoft.com/office/drawing/2010/main" xmlns=""/>
              </a:ext>
            </a:extLst>
          </p:spPr>
        </p:pic>
        <p:pic>
          <p:nvPicPr>
            <p:cNvPr id="18" name="Picture 17">
              <a:extLst>
                <a:ext uri="{FF2B5EF4-FFF2-40B4-BE49-F238E27FC236}">
                  <a16:creationId xmlns:a16="http://schemas.microsoft.com/office/drawing/2014/main" id="{9967715F-5C4C-4B0E-8ACD-E9B47B2687CA}"/>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306" b="94694" l="6400" r="93600"/>
                      </a14:imgEffect>
                    </a14:imgLayer>
                  </a14:imgProps>
                </a:ext>
                <a:ext uri="{28A0092B-C50C-407E-A947-70E740481C1C}">
                  <a14:useLocalDpi xmlns:a14="http://schemas.microsoft.com/office/drawing/2010/main" val="0"/>
                </a:ext>
              </a:extLst>
            </a:blip>
            <a:srcRect l="5580" t="4517" r="6136" b="5741"/>
            <a:stretch/>
          </p:blipFill>
          <p:spPr bwMode="auto">
            <a:xfrm rot="21213449">
              <a:off x="8623652" y="3956056"/>
              <a:ext cx="524553" cy="631211"/>
            </a:xfrm>
            <a:prstGeom prst="rect">
              <a:avLst/>
            </a:prstGeom>
            <a:ln>
              <a:noFill/>
            </a:ln>
            <a:extLst>
              <a:ext uri="{53640926-AAD7-44d8-BBD7-CCE9431645EC}">
                <a14:shadowObscured xmlns:a14="http://schemas.microsoft.com/office/drawing/2010/main" xmlns=""/>
              </a:ext>
            </a:extLst>
          </p:spPr>
        </p:pic>
      </p:grpSp>
      <p:pic>
        <p:nvPicPr>
          <p:cNvPr id="19" name="Picture 10" descr="Chaoming Song">
            <a:extLst>
              <a:ext uri="{FF2B5EF4-FFF2-40B4-BE49-F238E27FC236}">
                <a16:creationId xmlns:a16="http://schemas.microsoft.com/office/drawing/2014/main" id="{122462BA-254C-47F5-AAD6-42F55398AE6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16032" y="4177776"/>
            <a:ext cx="790357" cy="1005909"/>
          </a:xfrm>
          <a:prstGeom prst="rect">
            <a:avLst/>
          </a:prstGeom>
          <a:noFill/>
          <a:ln w="254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1134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9903" y="1214507"/>
            <a:ext cx="7660217" cy="596901"/>
          </a:xfrm>
        </p:spPr>
        <p:txBody>
          <a:bodyPr>
            <a:normAutofit/>
          </a:bodyPr>
          <a:lstStyle/>
          <a:p>
            <a:pPr>
              <a:defRPr/>
            </a:pPr>
            <a:r>
              <a:rPr lang="en-US" dirty="0"/>
              <a:t>Social contact: Inferring interaction</a:t>
            </a:r>
          </a:p>
        </p:txBody>
      </p:sp>
      <p:sp>
        <p:nvSpPr>
          <p:cNvPr id="282633" name="TextBox 14"/>
          <p:cNvSpPr txBox="1">
            <a:spLocks noChangeArrowheads="1"/>
          </p:cNvSpPr>
          <p:nvPr/>
        </p:nvSpPr>
        <p:spPr bwMode="auto">
          <a:xfrm>
            <a:off x="3935568" y="1964621"/>
            <a:ext cx="98488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eaLnBrk="0" fontAlgn="base" hangingPunct="0">
              <a:spcBef>
                <a:spcPct val="0"/>
              </a:spcBef>
              <a:spcAft>
                <a:spcPct val="0"/>
              </a:spcAft>
              <a:buClrTx/>
              <a:buSzTx/>
              <a:buFont typeface="Wingdings" panose="05000000000000000000" pitchFamily="2" charset="2"/>
              <a:buNone/>
              <a:defRPr>
                <a:solidFill>
                  <a:schemeClr val="accent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lr>
                <a:schemeClr val="tx2"/>
              </a:buClr>
              <a:buSzPct val="60000"/>
              <a:buFont typeface="Wingdings" panose="05000000000000000000" pitchFamily="2" charset="2"/>
              <a:buChar char="n"/>
              <a:defRPr sz="2800">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9pPr>
          </a:lstStyle>
          <a:p>
            <a:pPr defTabSz="685800"/>
            <a:r>
              <a:rPr lang="en-US" altLang="en-US" sz="1350" dirty="0">
                <a:solidFill>
                  <a:srgbClr val="D8732D"/>
                </a:solidFill>
              </a:rPr>
              <a:t>Distance</a:t>
            </a:r>
          </a:p>
        </p:txBody>
      </p:sp>
      <p:sp>
        <p:nvSpPr>
          <p:cNvPr id="282634" name="TextBox 15"/>
          <p:cNvSpPr txBox="1">
            <a:spLocks noChangeArrowheads="1"/>
          </p:cNvSpPr>
          <p:nvPr/>
        </p:nvSpPr>
        <p:spPr bwMode="auto">
          <a:xfrm>
            <a:off x="6767789" y="1964621"/>
            <a:ext cx="11917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eaLnBrk="0" fontAlgn="base" hangingPunct="0">
              <a:spcBef>
                <a:spcPct val="0"/>
              </a:spcBef>
              <a:spcAft>
                <a:spcPct val="0"/>
              </a:spcAft>
              <a:buClrTx/>
              <a:buSzTx/>
              <a:buFont typeface="Wingdings" panose="05000000000000000000" pitchFamily="2" charset="2"/>
              <a:buNone/>
              <a:defRPr>
                <a:solidFill>
                  <a:schemeClr val="accent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lr>
                <a:schemeClr val="tx2"/>
              </a:buClr>
              <a:buSzPct val="60000"/>
              <a:buFont typeface="Wingdings" panose="05000000000000000000" pitchFamily="2" charset="2"/>
              <a:buChar char="n"/>
              <a:defRPr sz="2800">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9pPr>
          </a:lstStyle>
          <a:p>
            <a:pPr defTabSz="685800"/>
            <a:r>
              <a:rPr lang="en-US" altLang="en-US" sz="1350" dirty="0">
                <a:solidFill>
                  <a:srgbClr val="D8732D"/>
                </a:solidFill>
              </a:rPr>
              <a:t>Orientation</a:t>
            </a:r>
          </a:p>
        </p:txBody>
      </p:sp>
      <p:sp>
        <p:nvSpPr>
          <p:cNvPr id="4" name="TextBox 3"/>
          <p:cNvSpPr txBox="1"/>
          <p:nvPr/>
        </p:nvSpPr>
        <p:spPr>
          <a:xfrm>
            <a:off x="9715500" y="5423298"/>
            <a:ext cx="1718740" cy="300082"/>
          </a:xfrm>
          <a:prstGeom prst="rect">
            <a:avLst/>
          </a:prstGeom>
          <a:noFill/>
        </p:spPr>
        <p:txBody>
          <a:bodyPr wrap="none">
            <a:spAutoFit/>
          </a:bodyPr>
          <a:lstStyle/>
          <a:p>
            <a:pPr defTabSz="685800">
              <a:defRPr/>
            </a:pPr>
            <a:r>
              <a:rPr lang="en-US" sz="1350" dirty="0">
                <a:solidFill>
                  <a:srgbClr val="FFFFFF"/>
                </a:solidFill>
                <a:latin typeface="Times New Roman"/>
                <a:cs typeface="Arial" panose="020B0604020202020204" pitchFamily="34" charset="0"/>
              </a:rPr>
              <a:t>Messinger, et al. 2018</a:t>
            </a:r>
          </a:p>
        </p:txBody>
      </p:sp>
      <p:pic>
        <p:nvPicPr>
          <p:cNvPr id="90119" name="Picture 11" descr="cid:BC4C2EEB-8204-4502-A12A-BB25BD455A87@attlocal.net"/>
          <p:cNvPicPr>
            <a:picLocks noChangeAspect="1"/>
          </p:cNvPicPr>
          <p:nvPr/>
        </p:nvPicPr>
        <p:blipFill>
          <a:blip r:embed="rId5" r:link="rId6">
            <a:extLst>
              <a:ext uri="{28A0092B-C50C-407E-A947-70E740481C1C}">
                <a14:useLocalDpi xmlns:a14="http://schemas.microsoft.com/office/drawing/2010/main" val="0"/>
              </a:ext>
            </a:extLst>
          </a:blip>
          <a:srcRect r="13249"/>
          <a:stretch>
            <a:fillRect/>
          </a:stretch>
        </p:blipFill>
        <p:spPr bwMode="auto">
          <a:xfrm>
            <a:off x="2636521" y="2336162"/>
            <a:ext cx="3016382" cy="225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Picture 12" descr="C:\Users\daniel\Pictures\All_days (003).jpg"/>
          <p:cNvPicPr>
            <a:picLocks noChangeAspect="1"/>
          </p:cNvPicPr>
          <p:nvPr/>
        </p:nvPicPr>
        <p:blipFill>
          <a:blip r:embed="rId7">
            <a:extLst>
              <a:ext uri="{28A0092B-C50C-407E-A947-70E740481C1C}">
                <a14:useLocalDpi xmlns:a14="http://schemas.microsoft.com/office/drawing/2010/main" val="0"/>
              </a:ext>
            </a:extLst>
          </a:blip>
          <a:srcRect t="3540" r="4642"/>
          <a:stretch>
            <a:fillRect/>
          </a:stretch>
        </p:blipFill>
        <p:spPr bwMode="auto">
          <a:xfrm>
            <a:off x="6092905" y="2336162"/>
            <a:ext cx="2748382" cy="225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a:spLocks noChangeArrowheads="1"/>
          </p:cNvSpPr>
          <p:nvPr/>
        </p:nvSpPr>
        <p:spPr bwMode="auto">
          <a:xfrm>
            <a:off x="10023006" y="4890953"/>
            <a:ext cx="147668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a:spcBef>
                <a:spcPct val="0"/>
              </a:spcBef>
              <a:buClrTx/>
              <a:buSzTx/>
              <a:buNone/>
              <a:defRPr/>
            </a:pPr>
            <a:r>
              <a:rPr lang="en-US" altLang="en-US" sz="1350" dirty="0">
                <a:solidFill>
                  <a:srgbClr val="8064A2">
                    <a:lumMod val="10000"/>
                  </a:srgbClr>
                </a:solidFill>
                <a:latin typeface="Times New Roman"/>
                <a:cs typeface="Arial" panose="020B0604020202020204" pitchFamily="34" charset="0"/>
              </a:rPr>
              <a:t>Perry, et al. (2019)</a:t>
            </a:r>
          </a:p>
        </p:txBody>
      </p:sp>
      <p:pic>
        <p:nvPicPr>
          <p:cNvPr id="90122" name="Picture 10"/>
          <p:cNvPicPr>
            <a:picLocks noChangeAspect="1"/>
          </p:cNvPicPr>
          <p:nvPr/>
        </p:nvPicPr>
        <p:blipFill>
          <a:blip r:embed="rId8" cstate="print">
            <a:extLst>
              <a:ext uri="{28A0092B-C50C-407E-A947-70E740481C1C}">
                <a14:useLocalDpi xmlns:a14="http://schemas.microsoft.com/office/drawing/2010/main" val="0"/>
              </a:ext>
            </a:extLst>
          </a:blip>
          <a:srcRect l="8696" t="11421" r="6522" b="-2792"/>
          <a:stretch>
            <a:fillRect/>
          </a:stretch>
        </p:blipFill>
        <p:spPr bwMode="auto">
          <a:xfrm>
            <a:off x="10151864" y="3560207"/>
            <a:ext cx="79295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databrary987-Messinger-IBIS-materials-47209-Short_Video_Clips-257573-CLIP12_LB1_2017_3_10_20171889579">
            <a:hlinkClick r:id="" action="ppaction://media"/>
            <a:extLst>
              <a:ext uri="{FF2B5EF4-FFF2-40B4-BE49-F238E27FC236}">
                <a16:creationId xmlns:a16="http://schemas.microsoft.com/office/drawing/2014/main" id="{07D316EB-87DB-4855-8A69-FC88BDA8C6DC}"/>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9"/>
          <a:srcRect t="-959" b="959"/>
          <a:stretch/>
        </p:blipFill>
        <p:spPr>
          <a:xfrm>
            <a:off x="253604" y="2091691"/>
            <a:ext cx="2382917" cy="2382917"/>
          </a:xfrm>
          <a:prstGeom prst="rect">
            <a:avLst/>
          </a:prstGeom>
        </p:spPr>
      </p:pic>
      <p:sp>
        <p:nvSpPr>
          <p:cNvPr id="13" name="TextBox 14">
            <a:extLst>
              <a:ext uri="{FF2B5EF4-FFF2-40B4-BE49-F238E27FC236}">
                <a16:creationId xmlns:a16="http://schemas.microsoft.com/office/drawing/2014/main" id="{E61AB3EF-159F-416C-BAC1-77D129AC4481}"/>
              </a:ext>
            </a:extLst>
          </p:cNvPr>
          <p:cNvSpPr txBox="1">
            <a:spLocks noChangeArrowheads="1"/>
          </p:cNvSpPr>
          <p:nvPr/>
        </p:nvSpPr>
        <p:spPr bwMode="auto">
          <a:xfrm>
            <a:off x="1276472" y="1964621"/>
            <a:ext cx="811761" cy="300082"/>
          </a:xfrm>
          <a:prstGeom prst="rect">
            <a:avLst/>
          </a:prstGeom>
          <a:solidFill>
            <a:srgbClr val="FFFFFF"/>
          </a:solidFill>
          <a:ln>
            <a:noFill/>
          </a:ln>
        </p:spPr>
        <p:txBody>
          <a:bodyPr wrap="square">
            <a:spAutoFit/>
          </a:bodyPr>
          <a:lstStyle>
            <a:defPPr>
              <a:defRPr lang="en-US"/>
            </a:defPPr>
            <a:lvl1pPr algn="ctr" eaLnBrk="0" fontAlgn="base" hangingPunct="0">
              <a:spcBef>
                <a:spcPct val="0"/>
              </a:spcBef>
              <a:spcAft>
                <a:spcPct val="0"/>
              </a:spcAft>
              <a:buClrTx/>
              <a:buSzTx/>
              <a:buFont typeface="Wingdings" panose="05000000000000000000" pitchFamily="2" charset="2"/>
              <a:buNone/>
              <a:defRPr>
                <a:solidFill>
                  <a:schemeClr val="accent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lr>
                <a:schemeClr val="tx2"/>
              </a:buClr>
              <a:buSzPct val="60000"/>
              <a:buFont typeface="Wingdings" panose="05000000000000000000" pitchFamily="2" charset="2"/>
              <a:buChar char="n"/>
              <a:defRPr sz="2800">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9pPr>
          </a:lstStyle>
          <a:p>
            <a:pPr defTabSz="685800"/>
            <a:r>
              <a:rPr lang="en-US" altLang="en-US" sz="1350" dirty="0">
                <a:solidFill>
                  <a:srgbClr val="D8732D"/>
                </a:solidFill>
              </a:rPr>
              <a:t>Data</a:t>
            </a:r>
          </a:p>
        </p:txBody>
      </p:sp>
      <p:pic>
        <p:nvPicPr>
          <p:cNvPr id="14" name="Picture 13" descr="TriangleFigure2019v7.png">
            <a:extLst>
              <a:ext uri="{FF2B5EF4-FFF2-40B4-BE49-F238E27FC236}">
                <a16:creationId xmlns:a16="http://schemas.microsoft.com/office/drawing/2014/main" id="{F88DF1B5-114D-45E3-B6B3-547EEFD42B03}"/>
              </a:ext>
            </a:extLst>
          </p:cNvPr>
          <p:cNvPicPr/>
          <p:nvPr/>
        </p:nvPicPr>
        <p:blipFill rotWithShape="1">
          <a:blip r:embed="rId10" r:link="rId11" cstate="print">
            <a:extLst>
              <a:ext uri="{28A0092B-C50C-407E-A947-70E740481C1C}">
                <a14:useLocalDpi xmlns:a14="http://schemas.microsoft.com/office/drawing/2010/main" val="0"/>
              </a:ext>
            </a:extLst>
          </a:blip>
          <a:srcRect l="19575" t="6877" r="41273" b="57575"/>
          <a:stretch>
            <a:fillRect/>
          </a:stretch>
        </p:blipFill>
        <p:spPr bwMode="auto">
          <a:xfrm>
            <a:off x="337056" y="2391550"/>
            <a:ext cx="1016918" cy="1015604"/>
          </a:xfrm>
          <a:prstGeom prst="rect">
            <a:avLst/>
          </a:prstGeom>
          <a:noFill/>
          <a:ln>
            <a:noFill/>
          </a:ln>
        </p:spPr>
      </p:pic>
      <p:sp>
        <p:nvSpPr>
          <p:cNvPr id="90115" name="Up Arrow 12"/>
          <p:cNvSpPr>
            <a:spLocks noChangeArrowheads="1"/>
          </p:cNvSpPr>
          <p:nvPr/>
        </p:nvSpPr>
        <p:spPr bwMode="auto">
          <a:xfrm rot="13420891">
            <a:off x="3807027" y="2501087"/>
            <a:ext cx="285750" cy="519113"/>
          </a:xfrm>
          <a:prstGeom prst="upArrow">
            <a:avLst>
              <a:gd name="adj1" fmla="val 50000"/>
              <a:gd name="adj2" fmla="val 50034"/>
            </a:avLst>
          </a:prstGeom>
          <a:solidFill>
            <a:srgbClr val="FF0000"/>
          </a:solidFill>
          <a:ln w="9525" algn="ctr">
            <a:solidFill>
              <a:schemeClr val="tx1"/>
            </a:solidFill>
            <a:round/>
            <a:headEnd/>
            <a:tailEnd/>
          </a:ln>
        </p:spPr>
        <p:txBody>
          <a:bodyPr wrap="none"/>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a:spcBef>
                <a:spcPct val="0"/>
              </a:spcBef>
              <a:buClrTx/>
              <a:buSzTx/>
              <a:buNone/>
            </a:pPr>
            <a:endParaRPr lang="en-US" altLang="en-US" sz="900">
              <a:solidFill>
                <a:srgbClr val="000000"/>
              </a:solidFill>
              <a:cs typeface="Arial" panose="020B0604020202020204" pitchFamily="34" charset="0"/>
            </a:endParaRPr>
          </a:p>
        </p:txBody>
      </p:sp>
      <p:sp>
        <p:nvSpPr>
          <p:cNvPr id="15" name="TextBox 2">
            <a:extLst>
              <a:ext uri="{FF2B5EF4-FFF2-40B4-BE49-F238E27FC236}">
                <a16:creationId xmlns:a16="http://schemas.microsoft.com/office/drawing/2014/main" id="{19FAF1A9-91CB-4F69-8440-6FD35654089C}"/>
              </a:ext>
            </a:extLst>
          </p:cNvPr>
          <p:cNvSpPr txBox="1">
            <a:spLocks noChangeArrowheads="1"/>
          </p:cNvSpPr>
          <p:nvPr/>
        </p:nvSpPr>
        <p:spPr bwMode="auto">
          <a:xfrm>
            <a:off x="7753971" y="5505526"/>
            <a:ext cx="130516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a:spcBef>
                <a:spcPct val="0"/>
              </a:spcBef>
              <a:buClrTx/>
              <a:buSzTx/>
              <a:buNone/>
              <a:defRPr/>
            </a:pPr>
            <a:r>
              <a:rPr lang="en-US" altLang="en-US" sz="1350" dirty="0" err="1">
                <a:solidFill>
                  <a:srgbClr val="3F3F3F"/>
                </a:solidFill>
                <a:latin typeface="Times New Roman"/>
                <a:cs typeface="Arial" panose="020B0604020202020204" pitchFamily="34" charset="0"/>
              </a:rPr>
              <a:t>Chaoming</a:t>
            </a:r>
            <a:r>
              <a:rPr lang="en-US" altLang="en-US" sz="1350" dirty="0">
                <a:solidFill>
                  <a:srgbClr val="3F3F3F"/>
                </a:solidFill>
                <a:latin typeface="Times New Roman"/>
                <a:cs typeface="Arial" panose="020B0604020202020204" pitchFamily="34" charset="0"/>
              </a:rPr>
              <a:t> Song</a:t>
            </a:r>
          </a:p>
        </p:txBody>
      </p:sp>
      <p:pic>
        <p:nvPicPr>
          <p:cNvPr id="16" name="Picture 10" descr="Chaoming Song">
            <a:extLst>
              <a:ext uri="{FF2B5EF4-FFF2-40B4-BE49-F238E27FC236}">
                <a16:creationId xmlns:a16="http://schemas.microsoft.com/office/drawing/2014/main" id="{30467DF6-20B9-4965-A134-F2A59F04679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85002" y="4477196"/>
            <a:ext cx="790357" cy="1005909"/>
          </a:xfrm>
          <a:prstGeom prst="rect">
            <a:avLst/>
          </a:prstGeom>
          <a:noFill/>
          <a:ln w="254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87755"/>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084" y="1185863"/>
            <a:ext cx="8132917" cy="596901"/>
          </a:xfrm>
        </p:spPr>
        <p:txBody>
          <a:bodyPr>
            <a:normAutofit/>
          </a:bodyPr>
          <a:lstStyle/>
          <a:p>
            <a:pPr>
              <a:defRPr/>
            </a:pPr>
            <a:r>
              <a:rPr lang="en-US" dirty="0"/>
              <a:t>Partner vocalizations </a:t>
            </a:r>
            <a:r>
              <a:rPr lang="en-US" i="1" dirty="0"/>
              <a:t>predict</a:t>
            </a:r>
            <a:r>
              <a:rPr lang="en-US" dirty="0"/>
              <a:t> child vocalizations</a:t>
            </a:r>
          </a:p>
        </p:txBody>
      </p:sp>
      <p:sp>
        <p:nvSpPr>
          <p:cNvPr id="3" name="TextBox 2"/>
          <p:cNvSpPr txBox="1"/>
          <p:nvPr/>
        </p:nvSpPr>
        <p:spPr>
          <a:xfrm>
            <a:off x="3666351" y="-1371600"/>
            <a:ext cx="1810112" cy="507831"/>
          </a:xfrm>
          <a:prstGeom prst="rect">
            <a:avLst/>
          </a:prstGeom>
          <a:noFill/>
        </p:spPr>
        <p:txBody>
          <a:bodyPr wrap="none">
            <a:spAutoFit/>
          </a:bodyPr>
          <a:lstStyle/>
          <a:p>
            <a:pPr algn="ctr" defTabSz="685800" eaLnBrk="1" fontAlgn="auto" hangingPunct="1">
              <a:spcBef>
                <a:spcPts val="0"/>
              </a:spcBef>
              <a:spcAft>
                <a:spcPts val="0"/>
              </a:spcAft>
              <a:defRPr/>
            </a:pPr>
            <a:r>
              <a:rPr lang="en-US" sz="1350" dirty="0">
                <a:solidFill>
                  <a:srgbClr val="FFFFFF">
                    <a:lumMod val="50000"/>
                  </a:srgbClr>
                </a:solidFill>
                <a:latin typeface="Arial"/>
                <a:cs typeface="Arial"/>
              </a:rPr>
              <a:t>Deaf/Hard-of-hearing</a:t>
            </a:r>
          </a:p>
          <a:p>
            <a:pPr algn="ctr" defTabSz="685800" eaLnBrk="1" fontAlgn="auto" hangingPunct="1">
              <a:spcBef>
                <a:spcPts val="0"/>
              </a:spcBef>
              <a:spcAft>
                <a:spcPts val="0"/>
              </a:spcAft>
              <a:defRPr/>
            </a:pPr>
            <a:r>
              <a:rPr lang="en-US" sz="1350" dirty="0">
                <a:solidFill>
                  <a:srgbClr val="FFFFFF">
                    <a:lumMod val="50000"/>
                  </a:srgbClr>
                </a:solidFill>
                <a:latin typeface="Arial"/>
                <a:cs typeface="Arial"/>
              </a:rPr>
              <a:t>classroom</a:t>
            </a:r>
          </a:p>
        </p:txBody>
      </p:sp>
      <p:sp>
        <p:nvSpPr>
          <p:cNvPr id="91140" name="Rectangle 3"/>
          <p:cNvSpPr>
            <a:spLocks noChangeArrowheads="1"/>
          </p:cNvSpPr>
          <p:nvPr/>
        </p:nvSpPr>
        <p:spPr bwMode="auto">
          <a:xfrm>
            <a:off x="2947988" y="6993731"/>
            <a:ext cx="310219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eaLnBrk="1" fontAlgn="auto" hangingPunct="1">
              <a:spcBef>
                <a:spcPct val="0"/>
              </a:spcBef>
              <a:spcAft>
                <a:spcPts val="0"/>
              </a:spcAft>
              <a:buClrTx/>
              <a:buSzTx/>
              <a:buNone/>
            </a:pPr>
            <a:r>
              <a:rPr lang="en-US" altLang="en-US" sz="1350" b="1">
                <a:solidFill>
                  <a:srgbClr val="A7A7A7"/>
                </a:solidFill>
                <a:latin typeface="Palatino"/>
                <a:ea typeface="Palatino"/>
                <a:cs typeface="Palatino"/>
              </a:rPr>
              <a:t>Regardless of a child’s hearing status</a:t>
            </a:r>
          </a:p>
        </p:txBody>
      </p:sp>
      <p:sp>
        <p:nvSpPr>
          <p:cNvPr id="91143" name="Rectangle 3"/>
          <p:cNvSpPr>
            <a:spLocks noChangeArrowheads="1"/>
          </p:cNvSpPr>
          <p:nvPr/>
        </p:nvSpPr>
        <p:spPr bwMode="auto">
          <a:xfrm>
            <a:off x="2710124" y="6911447"/>
            <a:ext cx="347242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eaLnBrk="1" fontAlgn="auto" hangingPunct="1">
              <a:spcBef>
                <a:spcPct val="0"/>
              </a:spcBef>
              <a:spcAft>
                <a:spcPts val="0"/>
              </a:spcAft>
              <a:buClrTx/>
              <a:buSzTx/>
              <a:buNone/>
            </a:pPr>
            <a:r>
              <a:rPr lang="en-US" altLang="en-US" sz="1350" i="1" dirty="0">
                <a:solidFill>
                  <a:srgbClr val="3F3F3F"/>
                </a:solidFill>
                <a:cs typeface="Times New Roman" panose="02020603050405020304" pitchFamily="18" charset="0"/>
              </a:rPr>
              <a:t>B=</a:t>
            </a:r>
            <a:r>
              <a:rPr lang="en-US" altLang="en-US" sz="1350" dirty="0">
                <a:solidFill>
                  <a:srgbClr val="3F3F3F"/>
                </a:solidFill>
                <a:cs typeface="Times New Roman" panose="02020603050405020304" pitchFamily="18" charset="0"/>
              </a:rPr>
              <a:t>.33, se=.08, </a:t>
            </a:r>
            <a:r>
              <a:rPr lang="en-US" altLang="en-US" sz="1350" i="1" dirty="0">
                <a:solidFill>
                  <a:srgbClr val="3F3F3F"/>
                </a:solidFill>
                <a:cs typeface="Times New Roman" panose="02020603050405020304" pitchFamily="18" charset="0"/>
              </a:rPr>
              <a:t>t=</a:t>
            </a:r>
            <a:r>
              <a:rPr lang="en-US" altLang="en-US" sz="1350" dirty="0">
                <a:solidFill>
                  <a:srgbClr val="3F3F3F"/>
                </a:solidFill>
                <a:cs typeface="Times New Roman" panose="02020603050405020304" pitchFamily="18" charset="0"/>
              </a:rPr>
              <a:t>4.02, </a:t>
            </a:r>
            <a:r>
              <a:rPr lang="en-US" altLang="en-US" sz="1350" i="1" dirty="0">
                <a:solidFill>
                  <a:srgbClr val="3F3F3F"/>
                </a:solidFill>
                <a:cs typeface="Times New Roman" panose="02020603050405020304" pitchFamily="18" charset="0"/>
              </a:rPr>
              <a:t>X</a:t>
            </a:r>
            <a:r>
              <a:rPr lang="en-US" altLang="en-US" sz="1350" i="1" baseline="30000" dirty="0">
                <a:solidFill>
                  <a:srgbClr val="3F3F3F"/>
                </a:solidFill>
                <a:cs typeface="Times New Roman" panose="02020603050405020304" pitchFamily="18" charset="0"/>
              </a:rPr>
              <a:t>2</a:t>
            </a:r>
            <a:r>
              <a:rPr lang="en-US" altLang="en-US" sz="1350" dirty="0">
                <a:solidFill>
                  <a:srgbClr val="3F3F3F"/>
                </a:solidFill>
                <a:cs typeface="Times New Roman" panose="02020603050405020304" pitchFamily="18" charset="0"/>
              </a:rPr>
              <a:t>(1)=15.71, </a:t>
            </a:r>
            <a:r>
              <a:rPr lang="en-US" altLang="en-US" sz="1350" i="1" dirty="0">
                <a:solidFill>
                  <a:srgbClr val="3F3F3F"/>
                </a:solidFill>
                <a:cs typeface="Times New Roman" panose="02020603050405020304" pitchFamily="18" charset="0"/>
              </a:rPr>
              <a:t>p=</a:t>
            </a:r>
            <a:r>
              <a:rPr lang="en-US" altLang="en-US" sz="1350" dirty="0">
                <a:solidFill>
                  <a:srgbClr val="3F3F3F"/>
                </a:solidFill>
                <a:cs typeface="Times New Roman" panose="02020603050405020304" pitchFamily="18" charset="0"/>
              </a:rPr>
              <a:t>.00007 </a:t>
            </a:r>
            <a:endParaRPr lang="en-US" altLang="en-US" sz="1350" dirty="0">
              <a:solidFill>
                <a:srgbClr val="3F3F3F"/>
              </a:solidFill>
              <a:latin typeface="Arial" panose="020B0604020202020204" pitchFamily="34" charset="0"/>
              <a:cs typeface="Arial"/>
            </a:endParaRPr>
          </a:p>
        </p:txBody>
      </p:sp>
      <p:sp>
        <p:nvSpPr>
          <p:cNvPr id="9" name="Rectangle 2"/>
          <p:cNvSpPr>
            <a:spLocks noChangeArrowheads="1"/>
          </p:cNvSpPr>
          <p:nvPr/>
        </p:nvSpPr>
        <p:spPr bwMode="auto">
          <a:xfrm>
            <a:off x="1541106" y="5386804"/>
            <a:ext cx="195976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eaLnBrk="1" fontAlgn="auto" hangingPunct="1">
              <a:spcBef>
                <a:spcPct val="0"/>
              </a:spcBef>
              <a:spcAft>
                <a:spcPts val="0"/>
              </a:spcAft>
              <a:buClrTx/>
              <a:buSzTx/>
              <a:buNone/>
              <a:defRPr/>
            </a:pPr>
            <a:r>
              <a:rPr lang="en-US" altLang="en-US" sz="1350" dirty="0">
                <a:solidFill>
                  <a:srgbClr val="3F3F3F"/>
                </a:solidFill>
                <a:latin typeface="Helvetica"/>
                <a:cs typeface="Arial"/>
              </a:rPr>
              <a:t>Perry, et al., 2021</a:t>
            </a:r>
          </a:p>
        </p:txBody>
      </p:sp>
      <p:pic>
        <p:nvPicPr>
          <p:cNvPr id="91142" name="Picture 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2590800"/>
            <a:ext cx="68851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5">
            <a:extLst>
              <a:ext uri="{FF2B5EF4-FFF2-40B4-BE49-F238E27FC236}">
                <a16:creationId xmlns:a16="http://schemas.microsoft.com/office/drawing/2014/main" id="{1E20BFAC-B681-4CE1-B81F-A7A76BE85D61}"/>
              </a:ext>
            </a:extLst>
          </p:cNvPr>
          <p:cNvGrpSpPr>
            <a:grpSpLocks/>
          </p:cNvGrpSpPr>
          <p:nvPr/>
        </p:nvGrpSpPr>
        <p:grpSpPr bwMode="auto">
          <a:xfrm>
            <a:off x="4742259" y="1965409"/>
            <a:ext cx="3398044" cy="3342164"/>
            <a:chOff x="1905000" y="1741487"/>
            <a:chExt cx="4530725" cy="4530725"/>
          </a:xfrm>
        </p:grpSpPr>
        <p:pic>
          <p:nvPicPr>
            <p:cNvPr id="13" name="F74FF386-E423-46E0-BC9F-5C9485C72BC8" descr="E5ED980E-78E8-4453-81CA-2248C4FACC0C@wireless">
              <a:extLst>
                <a:ext uri="{FF2B5EF4-FFF2-40B4-BE49-F238E27FC236}">
                  <a16:creationId xmlns:a16="http://schemas.microsoft.com/office/drawing/2014/main" id="{FC05B810-38C4-4E56-90D4-744B8B381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741487"/>
              <a:ext cx="4530725"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0383AAD0-D6AD-4B4E-AC15-F0E473EF29F8" descr="CC211E11-81CF-4DDB-88C2-27FE484A0D12@wireless">
              <a:extLst>
                <a:ext uri="{FF2B5EF4-FFF2-40B4-BE49-F238E27FC236}">
                  <a16:creationId xmlns:a16="http://schemas.microsoft.com/office/drawing/2014/main" id="{E8EFDA0A-02D3-4EC2-8084-21DE6FA8AC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149" y="1741487"/>
              <a:ext cx="211106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1145" name="Picture 9"/>
          <p:cNvPicPr>
            <a:picLocks noChangeAspect="1"/>
          </p:cNvPicPr>
          <p:nvPr/>
        </p:nvPicPr>
        <p:blipFill>
          <a:blip r:embed="rId5" cstate="print">
            <a:extLst>
              <a:ext uri="{28A0092B-C50C-407E-A947-70E740481C1C}">
                <a14:useLocalDpi xmlns:a14="http://schemas.microsoft.com/office/drawing/2010/main" val="0"/>
              </a:ext>
            </a:extLst>
          </a:blip>
          <a:srcRect l="8696" t="11421" r="6522" b="-2792"/>
          <a:stretch>
            <a:fillRect/>
          </a:stretch>
        </p:blipFill>
        <p:spPr bwMode="auto">
          <a:xfrm>
            <a:off x="1" y="4863732"/>
            <a:ext cx="862536" cy="99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a:extLst>
              <a:ext uri="{FF2B5EF4-FFF2-40B4-BE49-F238E27FC236}">
                <a16:creationId xmlns:a16="http://schemas.microsoft.com/office/drawing/2014/main" id="{3733DAAD-AA3D-48A8-9A4B-43C4B29A200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47869" y="4867276"/>
            <a:ext cx="996131" cy="99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
            <a:extLst>
              <a:ext uri="{FF2B5EF4-FFF2-40B4-BE49-F238E27FC236}">
                <a16:creationId xmlns:a16="http://schemas.microsoft.com/office/drawing/2014/main" id="{C624D117-97DD-495A-ACA3-A6B03622350C}"/>
              </a:ext>
            </a:extLst>
          </p:cNvPr>
          <p:cNvSpPr>
            <a:spLocks noChangeArrowheads="1"/>
          </p:cNvSpPr>
          <p:nvPr/>
        </p:nvSpPr>
        <p:spPr bwMode="auto">
          <a:xfrm>
            <a:off x="5845515" y="5386804"/>
            <a:ext cx="1828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defTabSz="685800" eaLnBrk="1" fontAlgn="auto" hangingPunct="1">
              <a:spcBef>
                <a:spcPct val="0"/>
              </a:spcBef>
              <a:spcAft>
                <a:spcPts val="0"/>
              </a:spcAft>
              <a:buClrTx/>
              <a:buSzTx/>
              <a:buNone/>
              <a:defRPr/>
            </a:pPr>
            <a:r>
              <a:rPr lang="en-US" sz="1350" dirty="0">
                <a:solidFill>
                  <a:srgbClr val="3F3F3F"/>
                </a:solidFill>
                <a:cs typeface="Arial"/>
              </a:rPr>
              <a:t>IDSC Fellow,</a:t>
            </a:r>
          </a:p>
          <a:p>
            <a:pPr algn="ctr" defTabSz="685800" eaLnBrk="1" fontAlgn="auto" hangingPunct="1">
              <a:spcBef>
                <a:spcPct val="0"/>
              </a:spcBef>
              <a:spcAft>
                <a:spcPts val="0"/>
              </a:spcAft>
              <a:buClrTx/>
              <a:buSzTx/>
              <a:buNone/>
              <a:defRPr/>
            </a:pPr>
            <a:r>
              <a:rPr lang="en-US" altLang="en-US" sz="1350" dirty="0">
                <a:solidFill>
                  <a:srgbClr val="3F3F3F"/>
                </a:solidFill>
                <a:latin typeface="Helvetica"/>
                <a:cs typeface="Arial"/>
              </a:rPr>
              <a:t>Mitsven, et al., 2020</a:t>
            </a:r>
          </a:p>
        </p:txBody>
      </p:sp>
      <p:sp>
        <p:nvSpPr>
          <p:cNvPr id="17" name="Rectangle 3">
            <a:extLst>
              <a:ext uri="{FF2B5EF4-FFF2-40B4-BE49-F238E27FC236}">
                <a16:creationId xmlns:a16="http://schemas.microsoft.com/office/drawing/2014/main" id="{B31A96EC-80F8-45A3-A7E6-D7C0736AECFA}"/>
              </a:ext>
            </a:extLst>
          </p:cNvPr>
          <p:cNvSpPr>
            <a:spLocks noChangeArrowheads="1"/>
          </p:cNvSpPr>
          <p:nvPr/>
        </p:nvSpPr>
        <p:spPr bwMode="auto">
          <a:xfrm>
            <a:off x="1199529" y="1666796"/>
            <a:ext cx="248497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defTabSz="685800" eaLnBrk="1" fontAlgn="auto" hangingPunct="1">
              <a:spcBef>
                <a:spcPct val="0"/>
              </a:spcBef>
              <a:spcAft>
                <a:spcPts val="0"/>
              </a:spcAft>
              <a:buClrTx/>
              <a:buSzTx/>
              <a:buNone/>
            </a:pPr>
            <a:r>
              <a:rPr lang="en-US" altLang="en-US" sz="1350" dirty="0">
                <a:solidFill>
                  <a:srgbClr val="3F3F3F"/>
                </a:solidFill>
                <a:latin typeface="Work Sans" charset="0"/>
                <a:ea typeface="Palatino"/>
                <a:cs typeface="Palatino"/>
              </a:rPr>
              <a:t>Child to child vocalizations</a:t>
            </a:r>
          </a:p>
        </p:txBody>
      </p:sp>
      <p:sp>
        <p:nvSpPr>
          <p:cNvPr id="18" name="Rectangle 3">
            <a:extLst>
              <a:ext uri="{FF2B5EF4-FFF2-40B4-BE49-F238E27FC236}">
                <a16:creationId xmlns:a16="http://schemas.microsoft.com/office/drawing/2014/main" id="{44803244-0386-4899-BF94-43A23A2D9D05}"/>
              </a:ext>
            </a:extLst>
          </p:cNvPr>
          <p:cNvSpPr>
            <a:spLocks noChangeArrowheads="1"/>
          </p:cNvSpPr>
          <p:nvPr/>
        </p:nvSpPr>
        <p:spPr bwMode="auto">
          <a:xfrm>
            <a:off x="5216803" y="1683880"/>
            <a:ext cx="248337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defTabSz="685800" eaLnBrk="1" fontAlgn="auto" hangingPunct="1">
              <a:spcBef>
                <a:spcPct val="0"/>
              </a:spcBef>
              <a:spcAft>
                <a:spcPts val="0"/>
              </a:spcAft>
              <a:buClrTx/>
              <a:buSzTx/>
              <a:buNone/>
            </a:pPr>
            <a:r>
              <a:rPr lang="en-US" altLang="en-US" sz="1350" dirty="0">
                <a:solidFill>
                  <a:srgbClr val="3F3F3F"/>
                </a:solidFill>
                <a:latin typeface="Work Sans" charset="0"/>
                <a:ea typeface="Palatino"/>
                <a:cs typeface="Palatino"/>
              </a:rPr>
              <a:t>Teacher to child phonemes</a:t>
            </a:r>
          </a:p>
        </p:txBody>
      </p:sp>
    </p:spTree>
    <p:extLst>
      <p:ext uri="{BB962C8B-B14F-4D97-AF65-F5344CB8AC3E}">
        <p14:creationId xmlns:p14="http://schemas.microsoft.com/office/powerpoint/2010/main" val="3247223023"/>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Phoneme types: Teacher </a:t>
            </a:r>
            <a:r>
              <a:rPr lang="en-US" dirty="0">
                <a:sym typeface="Wingdings" panose="05000000000000000000" pitchFamily="2" charset="2"/>
              </a:rPr>
              <a:t> Child</a:t>
            </a:r>
            <a:endParaRPr lang="en-US" dirty="0"/>
          </a:p>
        </p:txBody>
      </p:sp>
      <p:sp>
        <p:nvSpPr>
          <p:cNvPr id="3" name="Content Placeholder 2"/>
          <p:cNvSpPr>
            <a:spLocks noGrp="1"/>
          </p:cNvSpPr>
          <p:nvPr>
            <p:ph idx="1"/>
          </p:nvPr>
        </p:nvSpPr>
        <p:spPr>
          <a:xfrm>
            <a:off x="6404155" y="2291954"/>
            <a:ext cx="1444229" cy="1740693"/>
          </a:xfrm>
        </p:spPr>
        <p:txBody>
          <a:bodyPr/>
          <a:lstStyle/>
          <a:p>
            <a:pPr marL="0" indent="0" algn="ctr">
              <a:buNone/>
              <a:defRPr/>
            </a:pPr>
            <a:r>
              <a:rPr lang="en-US" dirty="0">
                <a:solidFill>
                  <a:srgbClr val="FF0000"/>
                </a:solidFill>
              </a:rPr>
              <a:t>Typical hearing &gt; hearing loss</a:t>
            </a:r>
          </a:p>
        </p:txBody>
      </p:sp>
      <p:pic>
        <p:nvPicPr>
          <p:cNvPr id="27136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15101" y="4343401"/>
            <a:ext cx="1188244" cy="118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ChangeArrowheads="1"/>
          </p:cNvSpPr>
          <p:nvPr/>
        </p:nvSpPr>
        <p:spPr bwMode="auto">
          <a:xfrm>
            <a:off x="6404156" y="5565400"/>
            <a:ext cx="1828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defTabSz="685800" eaLnBrk="1" fontAlgn="auto" hangingPunct="1">
              <a:spcBef>
                <a:spcPct val="0"/>
              </a:spcBef>
              <a:spcAft>
                <a:spcPts val="0"/>
              </a:spcAft>
              <a:buClrTx/>
              <a:buSzTx/>
              <a:buNone/>
              <a:defRPr/>
            </a:pPr>
            <a:r>
              <a:rPr lang="en-US" sz="1350" dirty="0">
                <a:solidFill>
                  <a:srgbClr val="3F3F3F"/>
                </a:solidFill>
                <a:cs typeface="Arial"/>
              </a:rPr>
              <a:t>IDSC Fellow,</a:t>
            </a:r>
          </a:p>
          <a:p>
            <a:pPr algn="ctr" defTabSz="685800" eaLnBrk="1" fontAlgn="auto" hangingPunct="1">
              <a:spcBef>
                <a:spcPct val="0"/>
              </a:spcBef>
              <a:spcAft>
                <a:spcPts val="0"/>
              </a:spcAft>
              <a:buClrTx/>
              <a:buSzTx/>
              <a:buNone/>
              <a:defRPr/>
            </a:pPr>
            <a:r>
              <a:rPr lang="en-US" altLang="en-US" sz="1350" dirty="0">
                <a:solidFill>
                  <a:srgbClr val="3F3F3F"/>
                </a:solidFill>
                <a:latin typeface="Helvetica"/>
                <a:cs typeface="Arial"/>
              </a:rPr>
              <a:t>Mitsven, et al., 2020</a:t>
            </a:r>
          </a:p>
        </p:txBody>
      </p:sp>
      <p:grpSp>
        <p:nvGrpSpPr>
          <p:cNvPr id="271366" name="Group 5"/>
          <p:cNvGrpSpPr>
            <a:grpSpLocks/>
          </p:cNvGrpSpPr>
          <p:nvPr/>
        </p:nvGrpSpPr>
        <p:grpSpPr bwMode="auto">
          <a:xfrm>
            <a:off x="1219200" y="1234018"/>
            <a:ext cx="4750595" cy="4327393"/>
            <a:chOff x="1905000" y="1741487"/>
            <a:chExt cx="4530725" cy="4530725"/>
          </a:xfrm>
        </p:grpSpPr>
        <p:pic>
          <p:nvPicPr>
            <p:cNvPr id="271367" name="F74FF386-E423-46E0-BC9F-5C9485C72BC8" descr="E5ED980E-78E8-4453-81CA-2248C4FACC0C@wirel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741487"/>
              <a:ext cx="4530725"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368" name="0383AAD0-D6AD-4B4E-AC15-F0E473EF29F8" descr="CC211E11-81CF-4DDB-88C2-27FE484A0D12@wirel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149" y="1741487"/>
              <a:ext cx="211106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1185863"/>
            <a:ext cx="8562974" cy="596901"/>
          </a:xfrm>
        </p:spPr>
        <p:txBody>
          <a:bodyPr>
            <a:normAutofit fontScale="90000"/>
          </a:bodyPr>
          <a:lstStyle/>
          <a:p>
            <a:pPr>
              <a:defRPr/>
            </a:pPr>
            <a:r>
              <a:rPr lang="en-US" dirty="0"/>
              <a:t>Adult phoneme </a:t>
            </a:r>
            <a:r>
              <a:rPr lang="en-US" dirty="0">
                <a:sym typeface="Wingdings" panose="05000000000000000000" pitchFamily="2" charset="2"/>
              </a:rPr>
              <a:t> child phoneme  child language score</a:t>
            </a:r>
            <a:endParaRPr lang="en-US" dirty="0"/>
          </a:p>
        </p:txBody>
      </p:sp>
      <p:pic>
        <p:nvPicPr>
          <p:cNvPr id="96259" name="B69B8679-8CF1-41EA-9018-850C46CA2EBA" descr="B73809A3-15CD-4794-9E62-930A30F98327@wireles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5550" y="1657351"/>
            <a:ext cx="2631281" cy="263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28BE1CF0-2340-451D-A393-AA9DFD2C3F25" descr="A15962B6-AC03-4C4D-9790-81B1A35AE3C2@wirele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30150" y="1065611"/>
            <a:ext cx="2631281" cy="263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4"/>
          <p:cNvPicPr>
            <a:picLocks noChangeAspect="1"/>
          </p:cNvPicPr>
          <p:nvPr/>
        </p:nvPicPr>
        <p:blipFill>
          <a:blip r:embed="rId4" cstate="print">
            <a:extLst>
              <a:ext uri="{28A0092B-C50C-407E-A947-70E740481C1C}">
                <a14:useLocalDpi xmlns:a14="http://schemas.microsoft.com/office/drawing/2010/main" val="0"/>
              </a:ext>
            </a:extLst>
          </a:blip>
          <a:srcRect t="21138"/>
          <a:stretch>
            <a:fillRect/>
          </a:stretch>
        </p:blipFill>
        <p:spPr bwMode="auto">
          <a:xfrm>
            <a:off x="9429750" y="4000501"/>
            <a:ext cx="2767013" cy="116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28BE1CF0-2340-451D-A393-AA9DFD2C3F25" descr="A15962B6-AC03-4C4D-9790-81B1A35AE3C2@wirele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1671" y="1803005"/>
            <a:ext cx="3503706" cy="3503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p:nvPr/>
        </p:nvPicPr>
        <p:blipFill>
          <a:blip r:embed="rId6"/>
          <a:stretch>
            <a:fillRect/>
          </a:stretch>
        </p:blipFill>
        <p:spPr>
          <a:xfrm>
            <a:off x="881744" y="2140609"/>
            <a:ext cx="4147458" cy="2631281"/>
          </a:xfrm>
          <a:prstGeom prst="rect">
            <a:avLst/>
          </a:prstGeom>
        </p:spPr>
      </p:pic>
      <p:sp>
        <p:nvSpPr>
          <p:cNvPr id="9" name="Rectangle 2">
            <a:extLst>
              <a:ext uri="{FF2B5EF4-FFF2-40B4-BE49-F238E27FC236}">
                <a16:creationId xmlns:a16="http://schemas.microsoft.com/office/drawing/2014/main" id="{1AC403A1-D116-4467-9F4C-045FA36B1EC1}"/>
              </a:ext>
            </a:extLst>
          </p:cNvPr>
          <p:cNvSpPr>
            <a:spLocks noChangeArrowheads="1"/>
          </p:cNvSpPr>
          <p:nvPr/>
        </p:nvSpPr>
        <p:spPr bwMode="auto">
          <a:xfrm>
            <a:off x="6404156" y="5565400"/>
            <a:ext cx="18288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defTabSz="685800" eaLnBrk="1" fontAlgn="auto" hangingPunct="1">
              <a:spcBef>
                <a:spcPct val="0"/>
              </a:spcBef>
              <a:spcAft>
                <a:spcPts val="0"/>
              </a:spcAft>
              <a:buClrTx/>
              <a:buSzTx/>
              <a:buNone/>
              <a:defRPr/>
            </a:pPr>
            <a:r>
              <a:rPr lang="en-US" altLang="en-US" sz="1350" dirty="0">
                <a:solidFill>
                  <a:srgbClr val="3F3F3F"/>
                </a:solidFill>
                <a:latin typeface="Helvetica"/>
                <a:cs typeface="Arial"/>
              </a:rPr>
              <a:t>Mitsven, et al., 2020</a:t>
            </a:r>
          </a:p>
        </p:txBody>
      </p:sp>
    </p:spTree>
    <p:extLst>
      <p:ext uri="{BB962C8B-B14F-4D97-AF65-F5344CB8AC3E}">
        <p14:creationId xmlns:p14="http://schemas.microsoft.com/office/powerpoint/2010/main" val="10633676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descr="Legend.png"/>
          <p:cNvPicPr>
            <a:picLocks noChangeAspect="1" noChangeArrowheads="1"/>
          </p:cNvPicPr>
          <p:nvPr/>
        </p:nvPicPr>
        <p:blipFill>
          <a:blip r:embed="rId7" cstate="print">
            <a:extLst>
              <a:ext uri="{28A0092B-C50C-407E-A947-70E740481C1C}">
                <a14:useLocalDpi xmlns:a14="http://schemas.microsoft.com/office/drawing/2010/main" val="0"/>
              </a:ext>
            </a:extLst>
          </a:blip>
          <a:srcRect r="24509" b="8046"/>
          <a:stretch>
            <a:fillRect/>
          </a:stretch>
        </p:blipFill>
        <p:spPr bwMode="auto">
          <a:xfrm>
            <a:off x="1269683" y="3262023"/>
            <a:ext cx="853386" cy="95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LEAP_01_25_2019_CLIP1_fr_40.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11430000" y="17145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pPr>
              <a:defRPr/>
            </a:pPr>
            <a:r>
              <a:rPr lang="en-US" dirty="0"/>
              <a:t>Autism (ASD) classrooms</a:t>
            </a:r>
          </a:p>
        </p:txBody>
      </p:sp>
      <p:pic>
        <p:nvPicPr>
          <p:cNvPr id="6" name="databrary987-Messinger-IBIS-materials-47209-Short_Video_Clips-257571-CLIP10_PL1819_4_16_20196064243RO">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r="6708"/>
          <a:stretch/>
        </p:blipFill>
        <p:spPr>
          <a:xfrm>
            <a:off x="2175181" y="1986048"/>
            <a:ext cx="3425520" cy="3671802"/>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61412" y="2175613"/>
            <a:ext cx="1814513" cy="1814513"/>
          </a:xfrm>
          <a:prstGeom prst="rect">
            <a:avLst/>
          </a:prstGeom>
        </p:spPr>
      </p:pic>
      <p:sp>
        <p:nvSpPr>
          <p:cNvPr id="11" name="TextBox 14"/>
          <p:cNvSpPr txBox="1">
            <a:spLocks noChangeArrowheads="1"/>
          </p:cNvSpPr>
          <p:nvPr/>
        </p:nvSpPr>
        <p:spPr bwMode="auto">
          <a:xfrm>
            <a:off x="6349556" y="1825229"/>
            <a:ext cx="1082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eaLnBrk="1" fontAlgn="auto" hangingPunct="1">
              <a:spcBef>
                <a:spcPct val="0"/>
              </a:spcBef>
              <a:spcAft>
                <a:spcPts val="0"/>
              </a:spcAft>
              <a:buClrTx/>
              <a:buSzTx/>
              <a:buNone/>
              <a:defRPr/>
            </a:pPr>
            <a:r>
              <a:rPr lang="en-US" altLang="en-US" sz="1800" dirty="0">
                <a:solidFill>
                  <a:srgbClr val="A7A7A7">
                    <a:lumMod val="75000"/>
                  </a:srgbClr>
                </a:solidFill>
                <a:latin typeface="Arial" panose="020B0604020202020204" pitchFamily="34" charset="0"/>
                <a:cs typeface="Arial"/>
              </a:rPr>
              <a:t>Distance</a:t>
            </a:r>
          </a:p>
        </p:txBody>
      </p:sp>
      <p:sp>
        <p:nvSpPr>
          <p:cNvPr id="12" name="TextBox 15"/>
          <p:cNvSpPr txBox="1">
            <a:spLocks noChangeArrowheads="1"/>
          </p:cNvSpPr>
          <p:nvPr/>
        </p:nvSpPr>
        <p:spPr bwMode="auto">
          <a:xfrm>
            <a:off x="6271513" y="4038822"/>
            <a:ext cx="1313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eaLnBrk="1" fontAlgn="auto" hangingPunct="1">
              <a:spcBef>
                <a:spcPct val="0"/>
              </a:spcBef>
              <a:spcAft>
                <a:spcPts val="0"/>
              </a:spcAft>
              <a:buClrTx/>
              <a:buSzTx/>
              <a:buNone/>
              <a:defRPr/>
            </a:pPr>
            <a:r>
              <a:rPr lang="en-US" altLang="en-US" sz="1800" dirty="0">
                <a:solidFill>
                  <a:srgbClr val="A7A7A7">
                    <a:lumMod val="75000"/>
                  </a:srgbClr>
                </a:solidFill>
                <a:latin typeface="Arial" panose="020B0604020202020204" pitchFamily="34" charset="0"/>
                <a:cs typeface="Arial"/>
              </a:rPr>
              <a:t>Orientation</a:t>
            </a:r>
          </a:p>
        </p:txBody>
      </p:sp>
      <p:pic>
        <p:nvPicPr>
          <p:cNvPr id="13" name="Picture 12" descr="C:\Users\daniel\Pictures\All_days (003).jpg"/>
          <p:cNvPicPr>
            <a:picLocks noChangeAspect="1"/>
          </p:cNvPicPr>
          <p:nvPr/>
        </p:nvPicPr>
        <p:blipFill>
          <a:blip r:embed="rId11">
            <a:extLst>
              <a:ext uri="{28A0092B-C50C-407E-A947-70E740481C1C}">
                <a14:useLocalDpi xmlns:a14="http://schemas.microsoft.com/office/drawing/2010/main" val="0"/>
              </a:ext>
            </a:extLst>
          </a:blip>
          <a:srcRect t="3540" r="4642"/>
          <a:stretch>
            <a:fillRect/>
          </a:stretch>
        </p:blipFill>
        <p:spPr bwMode="auto">
          <a:xfrm>
            <a:off x="5926201" y="4343401"/>
            <a:ext cx="1849725" cy="1520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Users\daniel\AppData\Local\Temp\Temp1_plot1819.zip\plot1819\1819_individual_gr+teacher.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90323"/>
          <a:stretch/>
        </p:blipFill>
        <p:spPr bwMode="auto">
          <a:xfrm>
            <a:off x="6006357" y="3823863"/>
            <a:ext cx="1537443" cy="13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715001" y="2187736"/>
            <a:ext cx="1348446" cy="300082"/>
          </a:xfrm>
          <a:prstGeom prst="rect">
            <a:avLst/>
          </a:prstGeom>
        </p:spPr>
        <p:txBody>
          <a:bodyPr wrap="none">
            <a:spAutoFit/>
          </a:bodyPr>
          <a:lstStyle/>
          <a:p>
            <a:pPr marL="342900" lvl="1" defTabSz="685800" eaLnBrk="1" fontAlgn="auto" hangingPunct="1">
              <a:spcBef>
                <a:spcPts val="0"/>
              </a:spcBef>
              <a:spcAft>
                <a:spcPts val="0"/>
              </a:spcAft>
            </a:pPr>
            <a:r>
              <a:rPr lang="en-US" altLang="en-US" sz="1350" dirty="0">
                <a:solidFill>
                  <a:srgbClr val="D8732D"/>
                </a:solidFill>
                <a:latin typeface="Arial"/>
                <a:cs typeface="Arial"/>
              </a:rPr>
              <a:t>0.2m – 2m</a:t>
            </a:r>
          </a:p>
        </p:txBody>
      </p:sp>
      <p:sp>
        <p:nvSpPr>
          <p:cNvPr id="7" name="Rectangle 6"/>
          <p:cNvSpPr/>
          <p:nvPr/>
        </p:nvSpPr>
        <p:spPr>
          <a:xfrm>
            <a:off x="6006357" y="4411529"/>
            <a:ext cx="1769569" cy="300082"/>
          </a:xfrm>
          <a:prstGeom prst="rect">
            <a:avLst/>
          </a:prstGeom>
        </p:spPr>
        <p:txBody>
          <a:bodyPr wrap="square">
            <a:spAutoFit/>
          </a:bodyPr>
          <a:lstStyle/>
          <a:p>
            <a:pPr marL="342900" lvl="1" defTabSz="685800" eaLnBrk="1" fontAlgn="auto" hangingPunct="1">
              <a:spcBef>
                <a:spcPts val="0"/>
              </a:spcBef>
              <a:spcAft>
                <a:spcPts val="0"/>
              </a:spcAft>
            </a:pPr>
            <a:r>
              <a:rPr lang="en-US" altLang="en-US" sz="1350" dirty="0">
                <a:solidFill>
                  <a:srgbClr val="D8732D"/>
                </a:solidFill>
                <a:latin typeface="Arial"/>
                <a:cs typeface="Arial"/>
              </a:rPr>
              <a:t>+/- 45 degrees</a:t>
            </a:r>
          </a:p>
        </p:txBody>
      </p:sp>
    </p:spTree>
    <p:extLst>
      <p:ext uri="{BB962C8B-B14F-4D97-AF65-F5344CB8AC3E}">
        <p14:creationId xmlns:p14="http://schemas.microsoft.com/office/powerpoint/2010/main" val="300236875"/>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871538" y="862013"/>
            <a:ext cx="8162925" cy="762000"/>
          </a:xfrm>
        </p:spPr>
        <p:txBody>
          <a:bodyPr>
            <a:normAutofit fontScale="90000"/>
          </a:bodyPr>
          <a:lstStyle/>
          <a:p>
            <a:pPr eaLnBrk="1" hangingPunct="1"/>
            <a:r>
              <a:rPr lang="en-US" altLang="en-US"/>
              <a:t>Gender segregation</a:t>
            </a:r>
          </a:p>
        </p:txBody>
      </p:sp>
      <p:sp>
        <p:nvSpPr>
          <p:cNvPr id="37891" name="Rectangle 3"/>
          <p:cNvSpPr>
            <a:spLocks noGrp="1" noChangeArrowheads="1"/>
          </p:cNvSpPr>
          <p:nvPr>
            <p:ph type="body" idx="1"/>
          </p:nvPr>
        </p:nvSpPr>
        <p:spPr/>
        <p:txBody>
          <a:bodyPr/>
          <a:lstStyle/>
          <a:p>
            <a:pPr eaLnBrk="1" hangingPunct="1"/>
            <a:r>
              <a:rPr lang="en-US" altLang="en-US"/>
              <a:t>Research on gender typing in individuals is inconclusive</a:t>
            </a:r>
          </a:p>
          <a:p>
            <a:pPr lvl="1" eaLnBrk="1" hangingPunct="1"/>
            <a:r>
              <a:rPr lang="en-US" altLang="en-US"/>
              <a:t>Clustering of gender-typed characteristics weak</a:t>
            </a:r>
          </a:p>
          <a:p>
            <a:pPr lvl="1" eaLnBrk="1" hangingPunct="1"/>
            <a:r>
              <a:rPr lang="en-US" altLang="en-US"/>
              <a:t>Relations to family characteristics weak</a:t>
            </a:r>
          </a:p>
          <a:p>
            <a:pPr eaLnBrk="1" hangingPunct="1"/>
            <a:r>
              <a:rPr lang="en-US" altLang="en-US"/>
              <a:t>Same-sex groupings predominate</a:t>
            </a:r>
          </a:p>
          <a:p>
            <a:pPr lvl="1" eaLnBrk="1" hangingPunct="1"/>
            <a:r>
              <a:rPr lang="en-US" altLang="en-US"/>
              <a:t>From 3 – 12,</a:t>
            </a:r>
          </a:p>
          <a:p>
            <a:pPr lvl="1" eaLnBrk="1" hangingPunct="1"/>
            <a:r>
              <a:rPr lang="en-US" altLang="en-US"/>
              <a:t>Cross-cultural phenomenon</a:t>
            </a:r>
          </a:p>
        </p:txBody>
      </p:sp>
    </p:spTree>
    <p:extLst>
      <p:ext uri="{BB962C8B-B14F-4D97-AF65-F5344CB8AC3E}">
        <p14:creationId xmlns:p14="http://schemas.microsoft.com/office/powerpoint/2010/main" val="5202305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r>
              <a:rPr lang="en-US" altLang="en-US" dirty="0"/>
              <a:t>Lower </a:t>
            </a:r>
            <a:r>
              <a:rPr lang="en-US" altLang="en-US" dirty="0">
                <a:solidFill>
                  <a:srgbClr val="0070C0"/>
                </a:solidFill>
              </a:rPr>
              <a:t>ASD </a:t>
            </a:r>
            <a:r>
              <a:rPr lang="en-US" altLang="en-US" dirty="0"/>
              <a:t>Network Modularity</a:t>
            </a:r>
          </a:p>
        </p:txBody>
      </p:sp>
      <p:pic>
        <p:nvPicPr>
          <p:cNvPr id="125955"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36426" y="1988820"/>
            <a:ext cx="2188369" cy="218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9429750" y="5566837"/>
            <a:ext cx="4869656" cy="404085"/>
          </a:xfrm>
          <a:prstGeom prst="rect">
            <a:avLst/>
          </a:prstGeom>
          <a:noFill/>
        </p:spPr>
        <p:txBody>
          <a:bodyPr>
            <a:spAutoFit/>
          </a:bodyPr>
          <a:lstStyle/>
          <a:p>
            <a:pPr defTabSz="514350" eaLnBrk="1" fontAlgn="auto" hangingPunct="1">
              <a:spcBef>
                <a:spcPts val="0"/>
              </a:spcBef>
              <a:spcAft>
                <a:spcPts val="0"/>
              </a:spcAft>
              <a:defRPr/>
            </a:pPr>
            <a:r>
              <a:rPr lang="en-US" sz="1013" dirty="0">
                <a:solidFill>
                  <a:prstClr val="black"/>
                </a:solidFill>
                <a:latin typeface="Consolas" panose="020B0609020204030204" pitchFamily="49" charset="0"/>
                <a:cs typeface="Arial"/>
              </a:rPr>
              <a:t>lmer(Modularity ~ Eligibility Group + Observation Day + (1|Class))</a:t>
            </a:r>
          </a:p>
        </p:txBody>
      </p:sp>
      <p:pic>
        <p:nvPicPr>
          <p:cNvPr id="14" name="Picture 7"/>
          <p:cNvPicPr>
            <a:picLocks noChangeAspect="1"/>
          </p:cNvPicPr>
          <p:nvPr/>
        </p:nvPicPr>
        <p:blipFill rotWithShape="1">
          <a:blip r:embed="rId4">
            <a:extLst>
              <a:ext uri="{28A0092B-C50C-407E-A947-70E740481C1C}">
                <a14:useLocalDpi xmlns:a14="http://schemas.microsoft.com/office/drawing/2010/main" val="0"/>
              </a:ext>
            </a:extLst>
          </a:blip>
          <a:srcRect l="22924" t="63945" r="29959"/>
          <a:stretch/>
        </p:blipFill>
        <p:spPr bwMode="auto">
          <a:xfrm>
            <a:off x="2774504" y="2851028"/>
            <a:ext cx="1371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p:cNvPicPr>
            <a:picLocks noChangeAspect="1"/>
          </p:cNvPicPr>
          <p:nvPr/>
        </p:nvPicPr>
        <p:blipFill rotWithShape="1">
          <a:blip r:embed="rId4">
            <a:extLst>
              <a:ext uri="{28A0092B-C50C-407E-A947-70E740481C1C}">
                <a14:useLocalDpi xmlns:a14="http://schemas.microsoft.com/office/drawing/2010/main" val="0"/>
              </a:ext>
            </a:extLst>
          </a:blip>
          <a:srcRect l="77893" t="40131" r="4437" b="42625"/>
          <a:stretch/>
        </p:blipFill>
        <p:spPr bwMode="auto">
          <a:xfrm>
            <a:off x="2962688" y="2195999"/>
            <a:ext cx="5143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p:cNvPicPr>
          <p:nvPr/>
        </p:nvPicPr>
        <p:blipFill rotWithShape="1">
          <a:blip r:embed="rId4">
            <a:extLst>
              <a:ext uri="{28A0092B-C50C-407E-A947-70E740481C1C}">
                <a14:useLocalDpi xmlns:a14="http://schemas.microsoft.com/office/drawing/2010/main" val="0"/>
              </a:ext>
            </a:extLst>
          </a:blip>
          <a:srcRect l="22924" r="29959" b="38158"/>
          <a:stretch/>
        </p:blipFill>
        <p:spPr bwMode="auto">
          <a:xfrm>
            <a:off x="1449599" y="2185987"/>
            <a:ext cx="1371600" cy="225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4834011" y="5062755"/>
            <a:ext cx="1326838" cy="923330"/>
          </a:xfrm>
          <a:prstGeom prst="rect">
            <a:avLst/>
          </a:prstGeom>
        </p:spPr>
        <p:txBody>
          <a:bodyPr wrap="none">
            <a:spAutoFit/>
          </a:bodyPr>
          <a:lstStyle/>
          <a:p>
            <a:pPr defTabSz="685800" eaLnBrk="1" fontAlgn="auto" hangingPunct="1">
              <a:spcBef>
                <a:spcPts val="0"/>
              </a:spcBef>
              <a:spcAft>
                <a:spcPts val="0"/>
              </a:spcAft>
            </a:pPr>
            <a:r>
              <a:rPr lang="en-US" altLang="en-US" sz="1350" dirty="0">
                <a:solidFill>
                  <a:srgbClr val="FFC000"/>
                </a:solidFill>
                <a:latin typeface="Arial"/>
                <a:cs typeface="Arial"/>
              </a:rPr>
              <a:t>Reduced ASD </a:t>
            </a:r>
          </a:p>
          <a:p>
            <a:pPr algn="ctr" defTabSz="685800" eaLnBrk="1" fontAlgn="auto" hangingPunct="1">
              <a:spcBef>
                <a:spcPts val="0"/>
              </a:spcBef>
              <a:spcAft>
                <a:spcPts val="0"/>
              </a:spcAft>
            </a:pPr>
            <a:r>
              <a:rPr lang="en-US" altLang="en-US" sz="1350" dirty="0">
                <a:solidFill>
                  <a:srgbClr val="FFC000"/>
                </a:solidFill>
                <a:latin typeface="Arial"/>
                <a:cs typeface="Arial"/>
              </a:rPr>
              <a:t>Modularity</a:t>
            </a:r>
          </a:p>
          <a:p>
            <a:pPr algn="ctr" defTabSz="685800" eaLnBrk="1" fontAlgn="auto" hangingPunct="1">
              <a:spcBef>
                <a:spcPts val="0"/>
              </a:spcBef>
              <a:spcAft>
                <a:spcPts val="0"/>
              </a:spcAft>
            </a:pPr>
            <a:r>
              <a:rPr lang="en-US" sz="1350" dirty="0">
                <a:solidFill>
                  <a:srgbClr val="FFC000"/>
                </a:solidFill>
                <a:latin typeface="Arial"/>
                <a:cs typeface="Arial"/>
              </a:rPr>
              <a:t>&amp; Between </a:t>
            </a:r>
          </a:p>
          <a:p>
            <a:pPr algn="ctr" defTabSz="685800" eaLnBrk="1" fontAlgn="auto" hangingPunct="1">
              <a:spcBef>
                <a:spcPts val="0"/>
              </a:spcBef>
              <a:spcAft>
                <a:spcPts val="0"/>
              </a:spcAft>
            </a:pPr>
            <a:r>
              <a:rPr lang="en-US" sz="1350" dirty="0">
                <a:solidFill>
                  <a:srgbClr val="FFC000"/>
                </a:solidFill>
                <a:latin typeface="Arial"/>
                <a:cs typeface="Arial"/>
              </a:rPr>
              <a:t>Modularity</a:t>
            </a:r>
          </a:p>
        </p:txBody>
      </p:sp>
      <p:sp>
        <p:nvSpPr>
          <p:cNvPr id="18" name="TextBox 17"/>
          <p:cNvSpPr txBox="1"/>
          <p:nvPr/>
        </p:nvSpPr>
        <p:spPr>
          <a:xfrm>
            <a:off x="6486184" y="5714161"/>
            <a:ext cx="1713931" cy="300082"/>
          </a:xfrm>
          <a:prstGeom prst="rect">
            <a:avLst/>
          </a:prstGeom>
          <a:noFill/>
        </p:spPr>
        <p:txBody>
          <a:bodyPr wrap="none">
            <a:spAutoFit/>
          </a:bodyPr>
          <a:lstStyle/>
          <a:p>
            <a:pPr defTabSz="685800" eaLnBrk="1" fontAlgn="auto" hangingPunct="1">
              <a:spcBef>
                <a:spcPts val="0"/>
              </a:spcBef>
              <a:spcAft>
                <a:spcPts val="0"/>
              </a:spcAft>
              <a:defRPr/>
            </a:pPr>
            <a:r>
              <a:rPr lang="en-US" sz="1350" dirty="0">
                <a:solidFill>
                  <a:srgbClr val="3F3F3F"/>
                </a:solidFill>
                <a:latin typeface="Arial"/>
                <a:cs typeface="Arial"/>
              </a:rPr>
              <a:t>Fasano, et al., 2019</a:t>
            </a:r>
          </a:p>
        </p:txBody>
      </p:sp>
      <p:pic>
        <p:nvPicPr>
          <p:cNvPr id="19" name="Picture 12"/>
          <p:cNvPicPr>
            <a:picLocks noChangeAspect="1"/>
          </p:cNvPicPr>
          <p:nvPr/>
        </p:nvPicPr>
        <p:blipFill>
          <a:blip r:embed="rId5" cstate="print">
            <a:extLst>
              <a:ext uri="{28A0092B-C50C-407E-A947-70E740481C1C}">
                <a14:useLocalDpi xmlns:a14="http://schemas.microsoft.com/office/drawing/2010/main" val="0"/>
              </a:ext>
            </a:extLst>
          </a:blip>
          <a:srcRect l="13353" t="12222" r="6531" b="33920"/>
          <a:stretch>
            <a:fillRect/>
          </a:stretch>
        </p:blipFill>
        <p:spPr bwMode="auto">
          <a:xfrm>
            <a:off x="6928687" y="5123252"/>
            <a:ext cx="644735" cy="65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6678" y="2196000"/>
            <a:ext cx="2856745" cy="2856745"/>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33505" r="33505"/>
          <a:stretch/>
        </p:blipFill>
        <p:spPr bwMode="auto">
          <a:xfrm>
            <a:off x="3262816" y="4191858"/>
            <a:ext cx="1166345" cy="1590965"/>
          </a:xfrm>
          <a:prstGeom prst="rect">
            <a:avLst/>
          </a:prstGeom>
          <a:ln>
            <a:noFill/>
          </a:ln>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cx1="http://schemas.microsoft.com/office/drawing/2015/9/8/chartex"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http://schemas.microsoft.com/office/drawing/2014/chartex" xmlns:wpc="http://schemas.microsoft.com/office/word/2010/wordprocessingCanvas"/>
            </a:ext>
          </a:extLst>
        </p:spPr>
      </p:pic>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l="20922" t="15281" r="30973" b="12308"/>
          <a:stretch/>
        </p:blipFill>
        <p:spPr bwMode="auto">
          <a:xfrm>
            <a:off x="1334960" y="4527029"/>
            <a:ext cx="1771650" cy="1200150"/>
          </a:xfrm>
          <a:prstGeom prst="rect">
            <a:avLst/>
          </a:prstGeom>
          <a:ln>
            <a:noFill/>
          </a:ln>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cx1="http://schemas.microsoft.com/office/drawing/2015/9/8/chartex"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http://schemas.microsoft.com/office/drawing/2014/chartex" xmlns:wpc="http://schemas.microsoft.com/office/word/2010/wordprocessingCanvas"/>
            </a:ext>
          </a:extLst>
        </p:spPr>
      </p:pic>
    </p:spTree>
    <p:extLst>
      <p:ext uri="{BB962C8B-B14F-4D97-AF65-F5344CB8AC3E}">
        <p14:creationId xmlns:p14="http://schemas.microsoft.com/office/powerpoint/2010/main" val="39876696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141810"/>
            <a:ext cx="6172200" cy="857250"/>
          </a:xfrm>
        </p:spPr>
        <p:txBody>
          <a:bodyPr/>
          <a:lstStyle/>
          <a:p>
            <a:pPr algn="ctr">
              <a:defRPr/>
            </a:pPr>
            <a:r>
              <a:rPr lang="en-US" dirty="0"/>
              <a:t>Reduced </a:t>
            </a:r>
            <a:r>
              <a:rPr lang="en-US" dirty="0">
                <a:solidFill>
                  <a:srgbClr val="0070C0"/>
                </a:solidFill>
              </a:rPr>
              <a:t>ASD</a:t>
            </a:r>
            <a:r>
              <a:rPr lang="en-US" dirty="0"/>
              <a:t> degree centrality </a:t>
            </a:r>
            <a:r>
              <a:rPr lang="en-US" dirty="0">
                <a:sym typeface="Wingdings" panose="05000000000000000000" pitchFamily="2" charset="2"/>
              </a:rPr>
              <a:t> </a:t>
            </a:r>
            <a:r>
              <a:rPr lang="en-US" dirty="0"/>
              <a:t>language abilities</a:t>
            </a:r>
          </a:p>
        </p:txBody>
      </p:sp>
      <p:pic>
        <p:nvPicPr>
          <p:cNvPr id="12" name="Content Placeholder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0706" y="2131033"/>
            <a:ext cx="3257550" cy="325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5050631" y="5535974"/>
            <a:ext cx="3929063" cy="276999"/>
          </a:xfrm>
          <a:prstGeom prst="rect">
            <a:avLst/>
          </a:prstGeom>
          <a:noFill/>
        </p:spPr>
        <p:txBody>
          <a:bodyPr wrap="square">
            <a:spAutoFit/>
          </a:bodyPr>
          <a:lstStyle/>
          <a:p>
            <a:pPr algn="ctr" defTabSz="514350" eaLnBrk="1" fontAlgn="auto" hangingPunct="1">
              <a:spcBef>
                <a:spcPts val="0"/>
              </a:spcBef>
              <a:spcAft>
                <a:spcPts val="0"/>
              </a:spcAft>
              <a:defRPr/>
            </a:pPr>
            <a:r>
              <a:rPr lang="en-US" sz="1200" dirty="0">
                <a:solidFill>
                  <a:prstClr val="black"/>
                </a:solidFill>
                <a:latin typeface="Calibri" panose="020F0502020204030204"/>
                <a:cs typeface="Arial"/>
              </a:rPr>
              <a:t>Centrality: </a:t>
            </a:r>
            <a:r>
              <a:rPr lang="en-US" sz="1200" i="1" dirty="0">
                <a:solidFill>
                  <a:prstClr val="black"/>
                </a:solidFill>
                <a:latin typeface="Calibri" panose="020F0502020204030204"/>
                <a:cs typeface="Arial"/>
              </a:rPr>
              <a:t>p</a:t>
            </a:r>
            <a:r>
              <a:rPr lang="en-US" sz="1200" dirty="0">
                <a:solidFill>
                  <a:prstClr val="black"/>
                </a:solidFill>
                <a:latin typeface="Calibri" panose="020F0502020204030204"/>
                <a:cs typeface="Arial"/>
              </a:rPr>
              <a:t>s</a:t>
            </a:r>
            <a:r>
              <a:rPr lang="en-US" sz="1200" i="1" dirty="0">
                <a:solidFill>
                  <a:prstClr val="black"/>
                </a:solidFill>
                <a:latin typeface="Calibri" panose="020F0502020204030204"/>
                <a:cs typeface="Arial"/>
              </a:rPr>
              <a:t> </a:t>
            </a:r>
            <a:r>
              <a:rPr lang="en-US" sz="1200" dirty="0">
                <a:solidFill>
                  <a:prstClr val="black"/>
                </a:solidFill>
                <a:latin typeface="Calibri" panose="020F0502020204030204"/>
                <a:cs typeface="Arial"/>
              </a:rPr>
              <a:t>&lt; .026, ASD/TD: </a:t>
            </a:r>
            <a:r>
              <a:rPr lang="en-US" sz="1200" i="1" dirty="0">
                <a:solidFill>
                  <a:prstClr val="black"/>
                </a:solidFill>
                <a:latin typeface="Calibri" panose="020F0502020204030204"/>
                <a:cs typeface="Arial"/>
              </a:rPr>
              <a:t>p</a:t>
            </a:r>
            <a:r>
              <a:rPr lang="en-US" sz="1200" dirty="0">
                <a:solidFill>
                  <a:prstClr val="black"/>
                </a:solidFill>
                <a:latin typeface="Calibri" panose="020F0502020204030204"/>
                <a:cs typeface="Arial"/>
              </a:rPr>
              <a:t>s &lt; .015, ASD/DD: </a:t>
            </a:r>
            <a:r>
              <a:rPr lang="en-US" sz="1200" i="1" dirty="0">
                <a:solidFill>
                  <a:prstClr val="black"/>
                </a:solidFill>
                <a:latin typeface="Calibri" panose="020F0502020204030204"/>
                <a:cs typeface="Arial"/>
              </a:rPr>
              <a:t>p</a:t>
            </a:r>
            <a:r>
              <a:rPr lang="en-US" sz="1200" dirty="0">
                <a:solidFill>
                  <a:prstClr val="black"/>
                </a:solidFill>
                <a:latin typeface="Calibri" panose="020F0502020204030204"/>
                <a:cs typeface="Arial"/>
              </a:rPr>
              <a:t>s &gt; .05</a:t>
            </a:r>
          </a:p>
        </p:txBody>
      </p:sp>
      <p:pic>
        <p:nvPicPr>
          <p:cNvPr id="21" name="Picture 7"/>
          <p:cNvPicPr>
            <a:picLocks noChangeAspect="1"/>
          </p:cNvPicPr>
          <p:nvPr/>
        </p:nvPicPr>
        <p:blipFill rotWithShape="1">
          <a:blip r:embed="rId4">
            <a:extLst>
              <a:ext uri="{28A0092B-C50C-407E-A947-70E740481C1C}">
                <a14:useLocalDpi xmlns:a14="http://schemas.microsoft.com/office/drawing/2010/main" val="0"/>
              </a:ext>
            </a:extLst>
          </a:blip>
          <a:srcRect l="22924" t="63945" r="29959"/>
          <a:stretch/>
        </p:blipFill>
        <p:spPr bwMode="auto">
          <a:xfrm>
            <a:off x="1774960" y="2771775"/>
            <a:ext cx="1243655" cy="119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p:cNvPicPr>
            <a:picLocks noChangeAspect="1"/>
          </p:cNvPicPr>
          <p:nvPr/>
        </p:nvPicPr>
        <p:blipFill rotWithShape="1">
          <a:blip r:embed="rId4">
            <a:extLst>
              <a:ext uri="{28A0092B-C50C-407E-A947-70E740481C1C}">
                <a14:useLocalDpi xmlns:a14="http://schemas.microsoft.com/office/drawing/2010/main" val="0"/>
              </a:ext>
            </a:extLst>
          </a:blip>
          <a:srcRect l="77893" t="40131" r="4437" b="42625"/>
          <a:stretch/>
        </p:blipFill>
        <p:spPr bwMode="auto">
          <a:xfrm>
            <a:off x="2169731" y="2116745"/>
            <a:ext cx="5143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p:cNvPicPr>
            <a:picLocks noChangeAspect="1"/>
          </p:cNvPicPr>
          <p:nvPr/>
        </p:nvPicPr>
        <p:blipFill rotWithShape="1">
          <a:blip r:embed="rId4">
            <a:extLst>
              <a:ext uri="{28A0092B-C50C-407E-A947-70E740481C1C}">
                <a14:useLocalDpi xmlns:a14="http://schemas.microsoft.com/office/drawing/2010/main" val="0"/>
              </a:ext>
            </a:extLst>
          </a:blip>
          <a:srcRect l="22924" r="29959" b="38158"/>
          <a:stretch/>
        </p:blipFill>
        <p:spPr bwMode="auto">
          <a:xfrm>
            <a:off x="656642" y="2106734"/>
            <a:ext cx="1243655" cy="204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33505" r="33505"/>
          <a:stretch/>
        </p:blipFill>
        <p:spPr bwMode="auto">
          <a:xfrm>
            <a:off x="2169732" y="4165725"/>
            <a:ext cx="942329" cy="1285394"/>
          </a:xfrm>
          <a:prstGeom prst="rect">
            <a:avLst/>
          </a:prstGeom>
          <a:ln>
            <a:noFill/>
          </a:ln>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cx1="http://schemas.microsoft.com/office/drawing/2015/9/8/chartex"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http://schemas.microsoft.com/office/drawing/2014/chartex" xmlns:wpc="http://schemas.microsoft.com/office/word/2010/wordprocessingCanvas"/>
            </a:ext>
          </a:extLst>
        </p:spPr>
      </p:pic>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l="20922" t="15281" r="30973" b="12308"/>
          <a:stretch/>
        </p:blipFill>
        <p:spPr bwMode="auto">
          <a:xfrm>
            <a:off x="542005" y="4488670"/>
            <a:ext cx="1431375" cy="969641"/>
          </a:xfrm>
          <a:prstGeom prst="rect">
            <a:avLst/>
          </a:prstGeom>
          <a:ln>
            <a:noFill/>
          </a:ln>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cx1="http://schemas.microsoft.com/office/drawing/2015/9/8/chartex"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http://schemas.microsoft.com/office/drawing/2014/chartex" xmlns:wpc="http://schemas.microsoft.com/office/word/2010/wordprocessingCanvas"/>
            </a:ext>
          </a:extLst>
        </p:spPr>
      </p:pic>
      <p:pic>
        <p:nvPicPr>
          <p:cNvPr id="10" name="Picture 9">
            <a:extLst>
              <a:ext uri="{FF2B5EF4-FFF2-40B4-BE49-F238E27FC236}">
                <a16:creationId xmlns:a16="http://schemas.microsoft.com/office/drawing/2014/main" id="{F38152B1-E1DD-4DDA-828D-FFE90CFC2D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43628" y="2431070"/>
            <a:ext cx="2507079" cy="2507079"/>
          </a:xfrm>
          <a:prstGeom prst="rect">
            <a:avLst/>
          </a:prstGeom>
        </p:spPr>
      </p:pic>
    </p:spTree>
    <p:extLst>
      <p:ext uri="{BB962C8B-B14F-4D97-AF65-F5344CB8AC3E}">
        <p14:creationId xmlns:p14="http://schemas.microsoft.com/office/powerpoint/2010/main" val="414259756"/>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ED4E5-85AC-4F3E-9D4D-EE562BE06248}"/>
              </a:ext>
            </a:extLst>
          </p:cNvPr>
          <p:cNvSpPr>
            <a:spLocks noGrp="1"/>
          </p:cNvSpPr>
          <p:nvPr>
            <p:ph type="title"/>
          </p:nvPr>
        </p:nvSpPr>
        <p:spPr>
          <a:xfrm>
            <a:off x="335444" y="1185863"/>
            <a:ext cx="8664161" cy="596901"/>
          </a:xfrm>
        </p:spPr>
        <p:txBody>
          <a:bodyPr>
            <a:normAutofit fontScale="90000"/>
          </a:bodyPr>
          <a:lstStyle/>
          <a:p>
            <a:pPr algn="ctr"/>
            <a:r>
              <a:rPr lang="en-US" dirty="0"/>
              <a:t>Concordant social contact in autism inclusion classrooms</a:t>
            </a:r>
          </a:p>
        </p:txBody>
      </p:sp>
      <p:pic>
        <p:nvPicPr>
          <p:cNvPr id="4" name="Picture 3">
            <a:extLst>
              <a:ext uri="{FF2B5EF4-FFF2-40B4-BE49-F238E27FC236}">
                <a16:creationId xmlns:a16="http://schemas.microsoft.com/office/drawing/2014/main" id="{1E9046D4-3903-4E9E-B456-2B35112BE9B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1200" y="4597245"/>
            <a:ext cx="194344" cy="252651"/>
          </a:xfrm>
          <a:prstGeom prst="rect">
            <a:avLst/>
          </a:prstGeom>
          <a:noFill/>
          <a:ln>
            <a:noFill/>
          </a:ln>
        </p:spPr>
      </p:pic>
      <p:pic>
        <p:nvPicPr>
          <p:cNvPr id="5" name="anim3.mp4">
            <a:hlinkClick r:id="" action="ppaction://media"/>
            <a:extLst>
              <a:ext uri="{FF2B5EF4-FFF2-40B4-BE49-F238E27FC236}">
                <a16:creationId xmlns:a16="http://schemas.microsoft.com/office/drawing/2014/main" id="{4D0DB9E5-B3BF-4768-96AE-B96EB799A0AE}"/>
              </a:ext>
            </a:extLst>
          </p:cNvPr>
          <p:cNvPicPr>
            <a:picLocks noChangeAspect="1"/>
          </p:cNvPicPr>
          <p:nvPr>
            <a:videoFile r:link="rId2"/>
            <p:extLst>
              <p:ext uri="{DAA4B4D4-6D71-4841-9C94-3DE7FCFB9230}">
                <p14:media xmlns:p14="http://schemas.microsoft.com/office/powerpoint/2010/main" r:link="rId1"/>
              </p:ext>
            </p:extLst>
          </p:nvPr>
        </p:nvPicPr>
        <p:blipFill rotWithShape="1">
          <a:blip r:embed="rId5">
            <a:extLst>
              <a:ext uri="{28A0092B-C50C-407E-A947-70E740481C1C}">
                <a14:useLocalDpi xmlns:a14="http://schemas.microsoft.com/office/drawing/2010/main" val="0"/>
              </a:ext>
            </a:extLst>
          </a:blip>
          <a:srcRect l="21844" r="21844"/>
          <a:stretch/>
        </p:blipFill>
        <p:spPr bwMode="auto">
          <a:xfrm>
            <a:off x="335445" y="2189178"/>
            <a:ext cx="2730535" cy="2747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95FA529-E997-4691-8CA9-9561DC2E1554}"/>
              </a:ext>
            </a:extLst>
          </p:cNvPr>
          <p:cNvPicPr>
            <a:picLocks noChangeAspect="1"/>
          </p:cNvPicPr>
          <p:nvPr/>
        </p:nvPicPr>
        <p:blipFill rotWithShape="1">
          <a:blip r:embed="rId6"/>
          <a:srcRect b="21923"/>
          <a:stretch/>
        </p:blipFill>
        <p:spPr>
          <a:xfrm>
            <a:off x="7779604" y="3694871"/>
            <a:ext cx="1018390" cy="1028700"/>
          </a:xfrm>
          <a:prstGeom prst="rect">
            <a:avLst/>
          </a:prstGeom>
        </p:spPr>
      </p:pic>
      <p:sp>
        <p:nvSpPr>
          <p:cNvPr id="7" name="TextBox 6">
            <a:extLst>
              <a:ext uri="{FF2B5EF4-FFF2-40B4-BE49-F238E27FC236}">
                <a16:creationId xmlns:a16="http://schemas.microsoft.com/office/drawing/2014/main" id="{9032F3EF-50B2-42A0-AE2A-177F8AF8EDE5}"/>
              </a:ext>
            </a:extLst>
          </p:cNvPr>
          <p:cNvSpPr txBox="1"/>
          <p:nvPr/>
        </p:nvSpPr>
        <p:spPr>
          <a:xfrm>
            <a:off x="7356492" y="4883476"/>
            <a:ext cx="1864614" cy="923330"/>
          </a:xfrm>
          <a:prstGeom prst="rect">
            <a:avLst/>
          </a:prstGeom>
          <a:noFill/>
        </p:spPr>
        <p:txBody>
          <a:bodyPr wrap="none" rtlCol="0">
            <a:spAutoFit/>
          </a:bodyPr>
          <a:lstStyle/>
          <a:p>
            <a:pPr algn="ctr"/>
            <a:r>
              <a:rPr lang="en-US" dirty="0"/>
              <a:t>IDSC Fellow,</a:t>
            </a:r>
          </a:p>
          <a:p>
            <a:pPr algn="ctr"/>
            <a:r>
              <a:rPr lang="en-US" dirty="0"/>
              <a:t>Banarjee, et al., </a:t>
            </a:r>
          </a:p>
          <a:p>
            <a:pPr algn="ctr"/>
            <a:r>
              <a:rPr lang="en-US" dirty="0"/>
              <a:t>2021</a:t>
            </a:r>
          </a:p>
        </p:txBody>
      </p:sp>
    </p:spTree>
    <p:extLst>
      <p:ext uri="{BB962C8B-B14F-4D97-AF65-F5344CB8AC3E}">
        <p14:creationId xmlns:p14="http://schemas.microsoft.com/office/powerpoint/2010/main" val="1509432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5448"/>
            <a:ext cx="8534400" cy="1252728"/>
          </a:xfrm>
        </p:spPr>
        <p:txBody>
          <a:bodyPr>
            <a:normAutofit fontScale="90000"/>
          </a:bodyPr>
          <a:lstStyle/>
          <a:p>
            <a:r>
              <a:rPr lang="en-US" dirty="0"/>
              <a:t>Bullying as a classroom phenomenon</a:t>
            </a:r>
          </a:p>
        </p:txBody>
      </p:sp>
      <p:sp>
        <p:nvSpPr>
          <p:cNvPr id="3" name="Content Placeholder 2"/>
          <p:cNvSpPr>
            <a:spLocks noGrp="1"/>
          </p:cNvSpPr>
          <p:nvPr>
            <p:ph idx="1"/>
          </p:nvPr>
        </p:nvSpPr>
        <p:spPr>
          <a:xfrm>
            <a:off x="457200" y="1775191"/>
            <a:ext cx="8610600" cy="4625609"/>
          </a:xfrm>
        </p:spPr>
        <p:txBody>
          <a:bodyPr>
            <a:normAutofit fontScale="25000" lnSpcReduction="20000"/>
          </a:bodyPr>
          <a:lstStyle/>
          <a:p>
            <a:pPr>
              <a:lnSpc>
                <a:spcPct val="120000"/>
              </a:lnSpc>
            </a:pPr>
            <a:r>
              <a:rPr lang="en-US" sz="11200" dirty="0"/>
              <a:t>Not just an individual (the bully)</a:t>
            </a:r>
          </a:p>
          <a:p>
            <a:pPr>
              <a:lnSpc>
                <a:spcPct val="120000"/>
              </a:lnSpc>
            </a:pPr>
            <a:r>
              <a:rPr lang="en-US" sz="11200" dirty="0"/>
              <a:t>Not just a dyad (bully and victim)</a:t>
            </a:r>
          </a:p>
          <a:p>
            <a:pPr>
              <a:lnSpc>
                <a:spcPct val="120000"/>
              </a:lnSpc>
            </a:pPr>
            <a:r>
              <a:rPr lang="en-US" sz="11200" dirty="0"/>
              <a:t>“Bullying more likely in classrooms characterized by poor climate, strong status hierarchy, and pro-bullying norms. </a:t>
            </a:r>
          </a:p>
          <a:p>
            <a:pPr>
              <a:lnSpc>
                <a:spcPct val="120000"/>
              </a:lnSpc>
            </a:pPr>
            <a:r>
              <a:rPr lang="en-US" sz="11200" dirty="0"/>
              <a:t>Bystanders’ responses contribute by rewarding or sanctioning the behavior of the perpetrators.</a:t>
            </a:r>
          </a:p>
          <a:p>
            <a:pPr>
              <a:lnSpc>
                <a:spcPct val="120000"/>
              </a:lnSpc>
            </a:pPr>
            <a:r>
              <a:rPr lang="en-US" sz="11200" dirty="0"/>
              <a:t>Bullying functions not only for individual perpetrators but for the whole peer group by providing a common goal and a semblance of cohesion.</a:t>
            </a:r>
          </a:p>
          <a:p>
            <a:pPr lvl="1">
              <a:lnSpc>
                <a:spcPct val="120000"/>
              </a:lnSpc>
            </a:pPr>
            <a:r>
              <a:rPr lang="en-US" sz="4800" u="sng" dirty="0" err="1">
                <a:hlinkClick r:id="rId2"/>
              </a:rPr>
              <a:t>Saarento</a:t>
            </a:r>
            <a:r>
              <a:rPr lang="en-US" sz="4800" u="sng" dirty="0">
                <a:hlinkClick r:id="rId2"/>
              </a:rPr>
              <a:t>, S., &amp; </a:t>
            </a:r>
            <a:r>
              <a:rPr lang="en-US" sz="4800" u="sng" dirty="0" err="1">
                <a:hlinkClick r:id="rId2"/>
              </a:rPr>
              <a:t>Salmivalli</a:t>
            </a:r>
            <a:r>
              <a:rPr lang="en-US" sz="4800" u="sng" dirty="0">
                <a:hlinkClick r:id="rId2"/>
              </a:rPr>
              <a:t>, C. (2015). The Role of Classroom Peer Ecology and Bystanders’ Responses in Bullying. </a:t>
            </a:r>
            <a:r>
              <a:rPr lang="en-US" sz="4800" i="1" u="sng" dirty="0">
                <a:hlinkClick r:id="rId2"/>
              </a:rPr>
              <a:t>Child Development Perspectives, 9</a:t>
            </a:r>
            <a:r>
              <a:rPr lang="en-US" sz="4800" u="sng" dirty="0">
                <a:hlinkClick r:id="rId2"/>
              </a:rPr>
              <a:t>(4), 201-205. </a:t>
            </a:r>
            <a:r>
              <a:rPr lang="en-US" sz="4800" u="sng" dirty="0" err="1">
                <a:hlinkClick r:id="rId2"/>
              </a:rPr>
              <a:t>doi</a:t>
            </a:r>
            <a:r>
              <a:rPr lang="en-US" sz="4800" u="sng" dirty="0">
                <a:hlinkClick r:id="rId2"/>
              </a:rPr>
              <a:t>: 10.1111/cdep.12140</a:t>
            </a:r>
            <a:endParaRPr lang="en-US" sz="4800" dirty="0"/>
          </a:p>
          <a:p>
            <a:endParaRPr lang="en-US" sz="4000" dirty="0"/>
          </a:p>
        </p:txBody>
      </p:sp>
    </p:spTree>
    <p:extLst>
      <p:ext uri="{BB962C8B-B14F-4D97-AF65-F5344CB8AC3E}">
        <p14:creationId xmlns:p14="http://schemas.microsoft.com/office/powerpoint/2010/main" val="35996429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05356" y="946404"/>
            <a:ext cx="6009894" cy="1396746"/>
          </a:xfrm>
        </p:spPr>
        <p:txBody>
          <a:bodyPr>
            <a:normAutofit fontScale="90000"/>
          </a:bodyPr>
          <a:lstStyle/>
          <a:p>
            <a:r>
              <a:rPr lang="en-US" dirty="0"/>
              <a:t>Changing climates of conflict: A social network experiment in 56 schools</a:t>
            </a:r>
          </a:p>
        </p:txBody>
      </p:sp>
      <p:sp>
        <p:nvSpPr>
          <p:cNvPr id="3" name="Text Placeholder 2"/>
          <p:cNvSpPr>
            <a:spLocks noGrp="1"/>
          </p:cNvSpPr>
          <p:nvPr>
            <p:ph type="body" idx="1"/>
          </p:nvPr>
        </p:nvSpPr>
        <p:spPr>
          <a:xfrm>
            <a:off x="1698498" y="2343150"/>
            <a:ext cx="6016752" cy="400050"/>
          </a:xfrm>
        </p:spPr>
        <p:txBody>
          <a:bodyPr/>
          <a:lstStyle/>
          <a:p>
            <a:r>
              <a:rPr lang="en-US" dirty="0" err="1"/>
              <a:t>Paluck</a:t>
            </a:r>
            <a:r>
              <a:rPr lang="en-US" dirty="0"/>
              <a:t>, E.L., Shepherd, H., &amp; </a:t>
            </a:r>
            <a:r>
              <a:rPr lang="en-US" dirty="0" err="1"/>
              <a:t>Aronow</a:t>
            </a:r>
            <a:r>
              <a:rPr lang="en-US" dirty="0"/>
              <a:t>, P.M., 2015 </a:t>
            </a:r>
          </a:p>
        </p:txBody>
      </p:sp>
      <p:pic>
        <p:nvPicPr>
          <p:cNvPr id="4" name="Picture 3"/>
          <p:cNvPicPr>
            <a:picLocks noChangeAspect="1"/>
          </p:cNvPicPr>
          <p:nvPr/>
        </p:nvPicPr>
        <p:blipFill rotWithShape="1">
          <a:blip r:embed="rId3"/>
          <a:srcRect l="2528" t="26489" r="1437" b="16881"/>
          <a:stretch/>
        </p:blipFill>
        <p:spPr>
          <a:xfrm>
            <a:off x="152400" y="3810000"/>
            <a:ext cx="8740379" cy="2899110"/>
          </a:xfrm>
          <a:prstGeom prst="rect">
            <a:avLst/>
          </a:prstGeom>
        </p:spPr>
      </p:pic>
      <p:sp>
        <p:nvSpPr>
          <p:cNvPr id="5" name="TextBox 4"/>
          <p:cNvSpPr txBox="1"/>
          <p:nvPr/>
        </p:nvSpPr>
        <p:spPr>
          <a:xfrm>
            <a:off x="228600" y="6400800"/>
            <a:ext cx="1314450" cy="253916"/>
          </a:xfrm>
          <a:prstGeom prst="rect">
            <a:avLst/>
          </a:prstGeom>
          <a:noFill/>
        </p:spPr>
        <p:txBody>
          <a:bodyPr wrap="square" rtlCol="0">
            <a:spAutoFit/>
          </a:bodyPr>
          <a:lstStyle/>
          <a:p>
            <a:r>
              <a:rPr lang="en-US" sz="1050" dirty="0"/>
              <a:t>Roddy, 2017</a:t>
            </a:r>
          </a:p>
        </p:txBody>
      </p:sp>
    </p:spTree>
    <p:extLst>
      <p:ext uri="{BB962C8B-B14F-4D97-AF65-F5344CB8AC3E}">
        <p14:creationId xmlns:p14="http://schemas.microsoft.com/office/powerpoint/2010/main" val="4241607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influence change?</a:t>
            </a:r>
          </a:p>
        </p:txBody>
      </p:sp>
      <p:sp>
        <p:nvSpPr>
          <p:cNvPr id="5" name="Content Placeholder 4"/>
          <p:cNvSpPr>
            <a:spLocks noGrp="1"/>
          </p:cNvSpPr>
          <p:nvPr>
            <p:ph idx="1"/>
          </p:nvPr>
        </p:nvSpPr>
        <p:spPr>
          <a:xfrm>
            <a:off x="457200" y="1775191"/>
            <a:ext cx="8305800" cy="4625609"/>
          </a:xfrm>
        </p:spPr>
        <p:txBody>
          <a:bodyPr>
            <a:normAutofit/>
          </a:bodyPr>
          <a:lstStyle/>
          <a:p>
            <a:r>
              <a:rPr lang="en-US" dirty="0"/>
              <a:t>Change the individual–focus in psychology </a:t>
            </a:r>
          </a:p>
          <a:p>
            <a:pPr lvl="1"/>
            <a:r>
              <a:rPr lang="en-US" dirty="0"/>
              <a:t>Mass education at community level </a:t>
            </a:r>
          </a:p>
          <a:p>
            <a:pPr lvl="1"/>
            <a:r>
              <a:rPr lang="en-US" dirty="0"/>
              <a:t>Seed social networks within individuals </a:t>
            </a:r>
          </a:p>
          <a:p>
            <a:r>
              <a:rPr lang="en-US" dirty="0"/>
              <a:t>Social norms emerge when</a:t>
            </a:r>
          </a:p>
          <a:p>
            <a:pPr lvl="1"/>
            <a:r>
              <a:rPr lang="en-US" dirty="0"/>
              <a:t>Support survival of the group</a:t>
            </a:r>
          </a:p>
          <a:p>
            <a:pPr lvl="1"/>
            <a:r>
              <a:rPr lang="en-US" dirty="0"/>
              <a:t>Arbitrary historical precedent</a:t>
            </a:r>
          </a:p>
          <a:p>
            <a:pPr lvl="1"/>
            <a:r>
              <a:rPr lang="en-US" dirty="0"/>
              <a:t>Once established, survive by punishment of deviants and success of followers </a:t>
            </a:r>
          </a:p>
        </p:txBody>
      </p:sp>
      <p:sp>
        <p:nvSpPr>
          <p:cNvPr id="6" name="TextBox 5"/>
          <p:cNvSpPr txBox="1"/>
          <p:nvPr/>
        </p:nvSpPr>
        <p:spPr>
          <a:xfrm>
            <a:off x="228600" y="6400800"/>
            <a:ext cx="3657600" cy="307777"/>
          </a:xfrm>
          <a:prstGeom prst="rect">
            <a:avLst/>
          </a:prstGeom>
          <a:noFill/>
        </p:spPr>
        <p:txBody>
          <a:bodyPr wrap="square" rtlCol="0">
            <a:spAutoFit/>
          </a:bodyPr>
          <a:lstStyle/>
          <a:p>
            <a:r>
              <a:rPr lang="en-US" sz="1400" dirty="0" err="1"/>
              <a:t>Paluck</a:t>
            </a:r>
            <a:r>
              <a:rPr lang="en-US" sz="1400" dirty="0"/>
              <a:t> et al., 2015 | Roddy, 2017</a:t>
            </a:r>
          </a:p>
        </p:txBody>
      </p:sp>
    </p:spTree>
    <p:extLst>
      <p:ext uri="{BB962C8B-B14F-4D97-AF65-F5344CB8AC3E}">
        <p14:creationId xmlns:p14="http://schemas.microsoft.com/office/powerpoint/2010/main" val="5663630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Definitions </a:t>
            </a:r>
          </a:p>
        </p:txBody>
      </p:sp>
      <p:sp>
        <p:nvSpPr>
          <p:cNvPr id="5" name="Content Placeholder 4"/>
          <p:cNvSpPr>
            <a:spLocks noGrp="1"/>
          </p:cNvSpPr>
          <p:nvPr>
            <p:ph idx="1"/>
          </p:nvPr>
        </p:nvSpPr>
        <p:spPr/>
        <p:txBody>
          <a:bodyPr>
            <a:normAutofit fontScale="85000" lnSpcReduction="20000"/>
          </a:bodyPr>
          <a:lstStyle/>
          <a:p>
            <a:r>
              <a:rPr lang="en-US" dirty="0"/>
              <a:t>Conflict: “antagonistic relations or interactions, or behavioral opposition, respectively, between two or more social entities” (pg. 2, </a:t>
            </a:r>
            <a:r>
              <a:rPr lang="en-US" dirty="0" err="1"/>
              <a:t>Paluck</a:t>
            </a:r>
            <a:r>
              <a:rPr lang="en-US" dirty="0"/>
              <a:t> et al., 2015)</a:t>
            </a:r>
          </a:p>
          <a:p>
            <a:pPr lvl="1"/>
            <a:r>
              <a:rPr lang="en-US" dirty="0"/>
              <a:t>Bullying</a:t>
            </a:r>
          </a:p>
          <a:p>
            <a:pPr lvl="1"/>
            <a:r>
              <a:rPr lang="en-US" dirty="0"/>
              <a:t>Conflict among equals </a:t>
            </a:r>
          </a:p>
          <a:p>
            <a:r>
              <a:rPr lang="en-US" dirty="0"/>
              <a:t>Social Referent: “their behavior is observed by many other individuals” (pg. 2, </a:t>
            </a:r>
            <a:r>
              <a:rPr lang="en-US" dirty="0" err="1"/>
              <a:t>Paluck</a:t>
            </a:r>
            <a:r>
              <a:rPr lang="en-US" dirty="0"/>
              <a:t> et al., 2015)</a:t>
            </a:r>
          </a:p>
          <a:p>
            <a:pPr lvl="1"/>
            <a:r>
              <a:rPr lang="en-US" dirty="0"/>
              <a:t>Different from popularity or friendship – not necessarily observed behavior</a:t>
            </a:r>
          </a:p>
          <a:p>
            <a:pPr lvl="1"/>
            <a:r>
              <a:rPr lang="en-US" dirty="0"/>
              <a:t>More likely to date someone at the school</a:t>
            </a:r>
          </a:p>
          <a:p>
            <a:pPr lvl="1"/>
            <a:r>
              <a:rPr lang="en-US" dirty="0"/>
              <a:t>Receive compliments from peers</a:t>
            </a:r>
          </a:p>
          <a:p>
            <a:pPr lvl="1"/>
            <a:r>
              <a:rPr lang="en-US" dirty="0"/>
              <a:t>Have older siblings </a:t>
            </a:r>
          </a:p>
        </p:txBody>
      </p:sp>
      <p:sp>
        <p:nvSpPr>
          <p:cNvPr id="6" name="TextBox 5"/>
          <p:cNvSpPr txBox="1"/>
          <p:nvPr/>
        </p:nvSpPr>
        <p:spPr>
          <a:xfrm>
            <a:off x="228600" y="6400800"/>
            <a:ext cx="3657600" cy="307777"/>
          </a:xfrm>
          <a:prstGeom prst="rect">
            <a:avLst/>
          </a:prstGeom>
          <a:noFill/>
        </p:spPr>
        <p:txBody>
          <a:bodyPr wrap="square" rtlCol="0">
            <a:spAutoFit/>
          </a:bodyPr>
          <a:lstStyle/>
          <a:p>
            <a:r>
              <a:rPr lang="en-US" sz="1400" dirty="0" err="1"/>
              <a:t>Paluck</a:t>
            </a:r>
            <a:r>
              <a:rPr lang="en-US" sz="1400" dirty="0"/>
              <a:t> et al., 2015 | Roddy, 2017</a:t>
            </a:r>
          </a:p>
        </p:txBody>
      </p:sp>
    </p:spTree>
    <p:extLst>
      <p:ext uri="{BB962C8B-B14F-4D97-AF65-F5344CB8AC3E}">
        <p14:creationId xmlns:p14="http://schemas.microsoft.com/office/powerpoint/2010/main" val="15883891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Method</a:t>
            </a:r>
          </a:p>
        </p:txBody>
      </p:sp>
      <p:sp>
        <p:nvSpPr>
          <p:cNvPr id="3" name="Content Placeholder 2"/>
          <p:cNvSpPr>
            <a:spLocks noGrp="1"/>
          </p:cNvSpPr>
          <p:nvPr>
            <p:ph idx="1"/>
          </p:nvPr>
        </p:nvSpPr>
        <p:spPr>
          <a:xfrm>
            <a:off x="457200" y="1600200"/>
            <a:ext cx="8229600" cy="4625609"/>
          </a:xfrm>
        </p:spPr>
        <p:txBody>
          <a:bodyPr>
            <a:normAutofit/>
          </a:bodyPr>
          <a:lstStyle/>
          <a:p>
            <a:r>
              <a:rPr lang="en-US" dirty="0"/>
              <a:t>Randomly selected groups of 20–32 students from randomly selected schools assigned to intervention that encouraged their public stance against conflict.</a:t>
            </a:r>
          </a:p>
          <a:p>
            <a:r>
              <a:rPr lang="en-US" dirty="0"/>
              <a:t>Conflict Measured via:</a:t>
            </a:r>
          </a:p>
          <a:p>
            <a:pPr lvl="1"/>
            <a:r>
              <a:rPr lang="en-US" dirty="0"/>
              <a:t>Survey of students</a:t>
            </a:r>
          </a:p>
          <a:p>
            <a:pPr lvl="1"/>
            <a:r>
              <a:rPr lang="en-US" dirty="0"/>
              <a:t>Administrative disciplinary reports on peer conflict </a:t>
            </a:r>
          </a:p>
          <a:p>
            <a:pPr marL="118872" indent="0">
              <a:buNone/>
            </a:pPr>
            <a:endParaRPr lang="en-US" sz="2800" dirty="0"/>
          </a:p>
          <a:p>
            <a:endParaRPr lang="en-US" sz="2800" dirty="0"/>
          </a:p>
          <a:p>
            <a:endParaRPr lang="en-US" sz="2800" dirty="0"/>
          </a:p>
          <a:p>
            <a:endParaRPr lang="en-US" sz="2800" dirty="0"/>
          </a:p>
          <a:p>
            <a:pPr lvl="8"/>
            <a:endParaRPr lang="en-US" sz="1100" dirty="0"/>
          </a:p>
        </p:txBody>
      </p:sp>
      <p:sp>
        <p:nvSpPr>
          <p:cNvPr id="6" name="Rectangle 5"/>
          <p:cNvSpPr/>
          <p:nvPr/>
        </p:nvSpPr>
        <p:spPr>
          <a:xfrm>
            <a:off x="4800600" y="7759002"/>
            <a:ext cx="3048000" cy="215444"/>
          </a:xfrm>
          <a:prstGeom prst="rect">
            <a:avLst/>
          </a:prstGeom>
        </p:spPr>
        <p:txBody>
          <a:bodyPr wrap="square">
            <a:spAutoFit/>
          </a:bodyPr>
          <a:lstStyle/>
          <a:p>
            <a:pPr lvl="8"/>
            <a:endParaRPr lang="en-US" altLang="en-US" sz="800" dirty="0"/>
          </a:p>
        </p:txBody>
      </p:sp>
      <p:sp>
        <p:nvSpPr>
          <p:cNvPr id="7" name="TextBox 6"/>
          <p:cNvSpPr txBox="1"/>
          <p:nvPr/>
        </p:nvSpPr>
        <p:spPr>
          <a:xfrm>
            <a:off x="228600" y="6400800"/>
            <a:ext cx="3657600" cy="307777"/>
          </a:xfrm>
          <a:prstGeom prst="rect">
            <a:avLst/>
          </a:prstGeom>
          <a:noFill/>
        </p:spPr>
        <p:txBody>
          <a:bodyPr wrap="square" rtlCol="0">
            <a:spAutoFit/>
          </a:bodyPr>
          <a:lstStyle/>
          <a:p>
            <a:r>
              <a:rPr lang="en-US" sz="1400" dirty="0" err="1"/>
              <a:t>Paluck</a:t>
            </a:r>
            <a:r>
              <a:rPr lang="en-US" sz="1400" dirty="0"/>
              <a:t> et al., 2015 | Roddy, 2017</a:t>
            </a:r>
          </a:p>
        </p:txBody>
      </p:sp>
    </p:spTree>
    <p:extLst>
      <p:ext uri="{BB962C8B-B14F-4D97-AF65-F5344CB8AC3E}">
        <p14:creationId xmlns:p14="http://schemas.microsoft.com/office/powerpoint/2010/main" val="36875669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Changing climates of conflict: A social network experiment</a:t>
            </a:r>
          </a:p>
        </p:txBody>
      </p:sp>
      <p:sp>
        <p:nvSpPr>
          <p:cNvPr id="3" name="Content Placeholder 2"/>
          <p:cNvSpPr>
            <a:spLocks noGrp="1"/>
          </p:cNvSpPr>
          <p:nvPr>
            <p:ph idx="1"/>
          </p:nvPr>
        </p:nvSpPr>
        <p:spPr>
          <a:xfrm>
            <a:off x="1485900" y="2057401"/>
            <a:ext cx="6172200" cy="3469207"/>
          </a:xfrm>
        </p:spPr>
        <p:txBody>
          <a:bodyPr>
            <a:normAutofit fontScale="92500" lnSpcReduction="10000"/>
          </a:bodyPr>
          <a:lstStyle/>
          <a:p>
            <a:r>
              <a:rPr lang="en-US" dirty="0"/>
              <a:t>Randomly selected groups of 20–32 students from randomly selected schools assigned to intervention that encouraged their public stance against conflict. </a:t>
            </a:r>
          </a:p>
          <a:p>
            <a:r>
              <a:rPr lang="en-US" dirty="0"/>
              <a:t>Disciplinary reports of student conflict at treatment schools reduced by 30% over 1 year.</a:t>
            </a:r>
          </a:p>
          <a:p>
            <a:endParaRPr lang="en-US" dirty="0"/>
          </a:p>
          <a:p>
            <a:endParaRPr lang="en-US" dirty="0"/>
          </a:p>
          <a:p>
            <a:endParaRPr lang="en-US" dirty="0"/>
          </a:p>
          <a:p>
            <a:pPr lvl="8"/>
            <a:endParaRPr lang="en-US" sz="825" dirty="0"/>
          </a:p>
        </p:txBody>
      </p:sp>
      <p:pic>
        <p:nvPicPr>
          <p:cNvPr id="5" name="Picture 4"/>
          <p:cNvPicPr>
            <a:picLocks noChangeAspect="1"/>
          </p:cNvPicPr>
          <p:nvPr/>
        </p:nvPicPr>
        <p:blipFill rotWithShape="1">
          <a:blip r:embed="rId2"/>
          <a:srcRect r="33903"/>
          <a:stretch/>
        </p:blipFill>
        <p:spPr>
          <a:xfrm>
            <a:off x="2903801" y="3691457"/>
            <a:ext cx="3314700" cy="2278856"/>
          </a:xfrm>
          <a:prstGeom prst="rect">
            <a:avLst/>
          </a:prstGeom>
        </p:spPr>
      </p:pic>
      <p:sp>
        <p:nvSpPr>
          <p:cNvPr id="4" name="Rectangle 3"/>
          <p:cNvSpPr/>
          <p:nvPr/>
        </p:nvSpPr>
        <p:spPr>
          <a:xfrm rot="17892835">
            <a:off x="5975433" y="3184582"/>
            <a:ext cx="1253434" cy="1477328"/>
          </a:xfrm>
          <a:prstGeom prst="rect">
            <a:avLst/>
          </a:prstGeom>
        </p:spPr>
        <p:txBody>
          <a:bodyPr wrap="square">
            <a:spAutoFit/>
          </a:bodyPr>
          <a:lstStyle/>
          <a:p>
            <a:r>
              <a:rPr lang="en-US" dirty="0"/>
              <a:t>56 schools with 24,191 students.</a:t>
            </a:r>
          </a:p>
        </p:txBody>
      </p:sp>
      <p:sp>
        <p:nvSpPr>
          <p:cNvPr id="6" name="Rectangle 5"/>
          <p:cNvSpPr/>
          <p:nvPr/>
        </p:nvSpPr>
        <p:spPr>
          <a:xfrm>
            <a:off x="4743450" y="7533752"/>
            <a:ext cx="2286000" cy="184666"/>
          </a:xfrm>
          <a:prstGeom prst="rect">
            <a:avLst/>
          </a:prstGeom>
        </p:spPr>
        <p:txBody>
          <a:bodyPr wrap="square">
            <a:spAutoFit/>
          </a:bodyPr>
          <a:lstStyle/>
          <a:p>
            <a:pPr lvl="8"/>
            <a:endParaRPr lang="en-US" altLang="en-US" sz="600" dirty="0"/>
          </a:p>
        </p:txBody>
      </p:sp>
    </p:spTree>
    <p:extLst>
      <p:ext uri="{BB962C8B-B14F-4D97-AF65-F5344CB8AC3E}">
        <p14:creationId xmlns:p14="http://schemas.microsoft.com/office/powerpoint/2010/main" val="26014205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0859"/>
            <a:ext cx="8915400" cy="1252728"/>
          </a:xfrm>
        </p:spPr>
        <p:txBody>
          <a:bodyPr>
            <a:noAutofit/>
          </a:bodyPr>
          <a:lstStyle/>
          <a:p>
            <a:r>
              <a:rPr lang="en-US" sz="3200" dirty="0"/>
              <a:t>Disciplinary reports of student conflict at treatment schools reduced by 30% over 1 year</a:t>
            </a:r>
          </a:p>
        </p:txBody>
      </p:sp>
      <p:sp>
        <p:nvSpPr>
          <p:cNvPr id="3" name="Content Placeholder 2"/>
          <p:cNvSpPr>
            <a:spLocks noGrp="1"/>
          </p:cNvSpPr>
          <p:nvPr>
            <p:ph idx="1"/>
          </p:nvPr>
        </p:nvSpPr>
        <p:spPr>
          <a:xfrm>
            <a:off x="457200" y="1600200"/>
            <a:ext cx="8229600" cy="4625609"/>
          </a:xfrm>
        </p:spPr>
        <p:txBody>
          <a:bodyPr>
            <a:normAutofit/>
          </a:bodyPr>
          <a:lstStyle/>
          <a:p>
            <a:endParaRPr lang="en-US" sz="2800" dirty="0"/>
          </a:p>
          <a:p>
            <a:endParaRPr lang="en-US" sz="2800" dirty="0"/>
          </a:p>
          <a:p>
            <a:endParaRPr lang="en-US" sz="2800" dirty="0"/>
          </a:p>
          <a:p>
            <a:pPr lvl="8"/>
            <a:endParaRPr lang="en-US" sz="1100" dirty="0"/>
          </a:p>
        </p:txBody>
      </p:sp>
      <p:pic>
        <p:nvPicPr>
          <p:cNvPr id="5" name="Picture 4"/>
          <p:cNvPicPr>
            <a:picLocks noChangeAspect="1"/>
          </p:cNvPicPr>
          <p:nvPr/>
        </p:nvPicPr>
        <p:blipFill rotWithShape="1">
          <a:blip r:embed="rId2"/>
          <a:srcRect r="33903" b="14854"/>
          <a:stretch/>
        </p:blipFill>
        <p:spPr>
          <a:xfrm>
            <a:off x="-86441" y="1702011"/>
            <a:ext cx="9230441" cy="4421986"/>
          </a:xfrm>
          <a:prstGeom prst="rect">
            <a:avLst/>
          </a:prstGeom>
        </p:spPr>
      </p:pic>
      <p:sp>
        <p:nvSpPr>
          <p:cNvPr id="4" name="Rectangle 3"/>
          <p:cNvSpPr/>
          <p:nvPr/>
        </p:nvSpPr>
        <p:spPr>
          <a:xfrm>
            <a:off x="2590800" y="1404039"/>
            <a:ext cx="5685837" cy="369332"/>
          </a:xfrm>
          <a:prstGeom prst="rect">
            <a:avLst/>
          </a:prstGeom>
        </p:spPr>
        <p:txBody>
          <a:bodyPr wrap="square">
            <a:spAutoFit/>
          </a:bodyPr>
          <a:lstStyle/>
          <a:p>
            <a:r>
              <a:rPr lang="en-US" dirty="0"/>
              <a:t>56 schools with 24,191 students.</a:t>
            </a:r>
          </a:p>
        </p:txBody>
      </p:sp>
      <p:sp>
        <p:nvSpPr>
          <p:cNvPr id="6" name="Rectangle 5"/>
          <p:cNvSpPr/>
          <p:nvPr/>
        </p:nvSpPr>
        <p:spPr>
          <a:xfrm>
            <a:off x="4800600" y="7759002"/>
            <a:ext cx="3048000" cy="215444"/>
          </a:xfrm>
          <a:prstGeom prst="rect">
            <a:avLst/>
          </a:prstGeom>
        </p:spPr>
        <p:txBody>
          <a:bodyPr wrap="square">
            <a:spAutoFit/>
          </a:bodyPr>
          <a:lstStyle/>
          <a:p>
            <a:pPr lvl="8"/>
            <a:endParaRPr lang="en-US" altLang="en-US" sz="800" dirty="0"/>
          </a:p>
        </p:txBody>
      </p:sp>
      <p:sp>
        <p:nvSpPr>
          <p:cNvPr id="7" name="TextBox 6"/>
          <p:cNvSpPr txBox="1"/>
          <p:nvPr/>
        </p:nvSpPr>
        <p:spPr>
          <a:xfrm>
            <a:off x="228600" y="6400800"/>
            <a:ext cx="3657600" cy="307777"/>
          </a:xfrm>
          <a:prstGeom prst="rect">
            <a:avLst/>
          </a:prstGeom>
          <a:noFill/>
        </p:spPr>
        <p:txBody>
          <a:bodyPr wrap="square" rtlCol="0">
            <a:spAutoFit/>
          </a:bodyPr>
          <a:lstStyle/>
          <a:p>
            <a:r>
              <a:rPr lang="en-US" sz="1400" dirty="0" err="1"/>
              <a:t>Paluck</a:t>
            </a:r>
            <a:r>
              <a:rPr lang="en-US" sz="1400" dirty="0"/>
              <a:t> et al., 2015 | Roddy, 2017</a:t>
            </a:r>
          </a:p>
        </p:txBody>
      </p:sp>
      <p:pic>
        <p:nvPicPr>
          <p:cNvPr id="8" name="Picture 7"/>
          <p:cNvPicPr>
            <a:picLocks noChangeAspect="1"/>
          </p:cNvPicPr>
          <p:nvPr/>
        </p:nvPicPr>
        <p:blipFill rotWithShape="1">
          <a:blip r:embed="rId2"/>
          <a:srcRect l="36005" t="85146" r="33902" b="5170"/>
          <a:stretch/>
        </p:blipFill>
        <p:spPr>
          <a:xfrm>
            <a:off x="2971800" y="6061390"/>
            <a:ext cx="5191841" cy="759240"/>
          </a:xfrm>
          <a:prstGeom prst="rect">
            <a:avLst/>
          </a:prstGeom>
        </p:spPr>
      </p:pic>
    </p:spTree>
    <p:extLst>
      <p:ext uri="{BB962C8B-B14F-4D97-AF65-F5344CB8AC3E}">
        <p14:creationId xmlns:p14="http://schemas.microsoft.com/office/powerpoint/2010/main" val="46242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Peers and classrooms overview</a:t>
            </a:r>
          </a:p>
        </p:txBody>
      </p:sp>
      <p:sp>
        <p:nvSpPr>
          <p:cNvPr id="5" name="Content Placeholder 4"/>
          <p:cNvSpPr>
            <a:spLocks noGrp="1"/>
          </p:cNvSpPr>
          <p:nvPr>
            <p:ph idx="1"/>
          </p:nvPr>
        </p:nvSpPr>
        <p:spPr>
          <a:xfrm>
            <a:off x="131379" y="1420813"/>
            <a:ext cx="8991600" cy="4530725"/>
          </a:xfrm>
        </p:spPr>
        <p:txBody>
          <a:bodyPr>
            <a:normAutofit fontScale="92500"/>
          </a:bodyPr>
          <a:lstStyle/>
          <a:p>
            <a:r>
              <a:rPr lang="en-US" dirty="0"/>
              <a:t>Peer play and levels of analysis</a:t>
            </a:r>
          </a:p>
          <a:p>
            <a:r>
              <a:rPr lang="en-US" dirty="0"/>
              <a:t>Networks: Sex differences, processes (Martin et al)</a:t>
            </a:r>
          </a:p>
          <a:p>
            <a:r>
              <a:rPr lang="en-US" dirty="0"/>
              <a:t>Developmental disabilities (Chen et al)</a:t>
            </a:r>
          </a:p>
          <a:p>
            <a:pPr lvl="1"/>
            <a:r>
              <a:rPr lang="en-US" dirty="0" err="1"/>
              <a:t>Homophily</a:t>
            </a:r>
            <a:r>
              <a:rPr lang="en-US" dirty="0"/>
              <a:t> </a:t>
            </a:r>
          </a:p>
          <a:p>
            <a:r>
              <a:rPr lang="en-US" dirty="0"/>
              <a:t>Interactive Behavior In Schools (IBIS)</a:t>
            </a:r>
          </a:p>
          <a:p>
            <a:pPr lvl="1"/>
            <a:r>
              <a:rPr lang="en-US" dirty="0"/>
              <a:t>Visualizations and background</a:t>
            </a:r>
          </a:p>
          <a:p>
            <a:pPr lvl="1"/>
            <a:r>
              <a:rPr lang="en-US" dirty="0"/>
              <a:t>Modularity and language (Fasano)</a:t>
            </a:r>
          </a:p>
          <a:p>
            <a:pPr lvl="1"/>
            <a:r>
              <a:rPr lang="en-US" dirty="0"/>
              <a:t>Movement (</a:t>
            </a:r>
            <a:r>
              <a:rPr lang="en-US" dirty="0" err="1"/>
              <a:t>Banarjeee</a:t>
            </a:r>
            <a:r>
              <a:rPr lang="en-US" dirty="0"/>
              <a:t>)</a:t>
            </a:r>
          </a:p>
          <a:p>
            <a:r>
              <a:rPr lang="en-US" dirty="0"/>
              <a:t>Intervention </a:t>
            </a:r>
          </a:p>
          <a:p>
            <a:pPr lvl="1"/>
            <a:endParaRPr lang="en-US" dirty="0"/>
          </a:p>
          <a:p>
            <a:pPr lvl="1"/>
            <a:endParaRPr lang="en-US" dirty="0"/>
          </a:p>
        </p:txBody>
      </p:sp>
      <p:sp>
        <p:nvSpPr>
          <p:cNvPr id="6" name="TextBox 5"/>
          <p:cNvSpPr txBox="1"/>
          <p:nvPr/>
        </p:nvSpPr>
        <p:spPr>
          <a:xfrm>
            <a:off x="6989061" y="3962400"/>
            <a:ext cx="2133918" cy="369332"/>
          </a:xfrm>
          <a:prstGeom prst="rect">
            <a:avLst/>
          </a:prstGeom>
          <a:noFill/>
        </p:spPr>
        <p:txBody>
          <a:bodyPr wrap="none" rtlCol="0">
            <a:spAutoFit/>
          </a:bodyPr>
          <a:lstStyle/>
          <a:p>
            <a:r>
              <a:rPr lang="en-US" dirty="0">
                <a:solidFill>
                  <a:srgbClr val="FF0000"/>
                </a:solidFill>
              </a:rPr>
              <a:t>Slide deck change</a:t>
            </a:r>
          </a:p>
        </p:txBody>
      </p:sp>
      <p:sp>
        <p:nvSpPr>
          <p:cNvPr id="7" name="TextBox 6"/>
          <p:cNvSpPr txBox="1"/>
          <p:nvPr/>
        </p:nvSpPr>
        <p:spPr>
          <a:xfrm>
            <a:off x="2667000" y="5986854"/>
            <a:ext cx="2133918" cy="369332"/>
          </a:xfrm>
          <a:prstGeom prst="rect">
            <a:avLst/>
          </a:prstGeom>
          <a:noFill/>
        </p:spPr>
        <p:txBody>
          <a:bodyPr wrap="none" rtlCol="0">
            <a:spAutoFit/>
          </a:bodyPr>
          <a:lstStyle/>
          <a:p>
            <a:r>
              <a:rPr lang="en-US" dirty="0">
                <a:solidFill>
                  <a:srgbClr val="FF0000"/>
                </a:solidFill>
              </a:rPr>
              <a:t>Slide deck change</a:t>
            </a:r>
          </a:p>
        </p:txBody>
      </p:sp>
    </p:spTree>
    <p:extLst>
      <p:ext uri="{BB962C8B-B14F-4D97-AF65-F5344CB8AC3E}">
        <p14:creationId xmlns:p14="http://schemas.microsoft.com/office/powerpoint/2010/main" val="474145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9144000" cy="1252728"/>
          </a:xfrm>
        </p:spPr>
        <p:txBody>
          <a:bodyPr>
            <a:normAutofit fontScale="90000"/>
          </a:bodyPr>
          <a:lstStyle/>
          <a:p>
            <a:r>
              <a:rPr lang="en-US" dirty="0"/>
              <a:t>Treatment vs. control schools by % social referent seeds</a:t>
            </a:r>
          </a:p>
        </p:txBody>
      </p:sp>
      <p:sp>
        <p:nvSpPr>
          <p:cNvPr id="3" name="Content Placeholder 2"/>
          <p:cNvSpPr>
            <a:spLocks noGrp="1"/>
          </p:cNvSpPr>
          <p:nvPr>
            <p:ph idx="1"/>
          </p:nvPr>
        </p:nvSpPr>
        <p:spPr>
          <a:xfrm>
            <a:off x="457200" y="1600200"/>
            <a:ext cx="3276600" cy="4625609"/>
          </a:xfrm>
        </p:spPr>
        <p:txBody>
          <a:bodyPr>
            <a:normAutofit/>
          </a:bodyPr>
          <a:lstStyle/>
          <a:p>
            <a:endParaRPr lang="en-US" sz="2800" dirty="0"/>
          </a:p>
          <a:p>
            <a:endParaRPr lang="en-US" sz="2800" dirty="0"/>
          </a:p>
          <a:p>
            <a:endParaRPr lang="en-US" sz="2800" dirty="0"/>
          </a:p>
          <a:p>
            <a:pPr lvl="8"/>
            <a:endParaRPr lang="en-US" sz="1100" dirty="0"/>
          </a:p>
        </p:txBody>
      </p:sp>
      <p:sp>
        <p:nvSpPr>
          <p:cNvPr id="6" name="Rectangle 5"/>
          <p:cNvSpPr/>
          <p:nvPr/>
        </p:nvSpPr>
        <p:spPr>
          <a:xfrm>
            <a:off x="4800600" y="7759002"/>
            <a:ext cx="3048000" cy="215444"/>
          </a:xfrm>
          <a:prstGeom prst="rect">
            <a:avLst/>
          </a:prstGeom>
        </p:spPr>
        <p:txBody>
          <a:bodyPr wrap="square">
            <a:spAutoFit/>
          </a:bodyPr>
          <a:lstStyle/>
          <a:p>
            <a:pPr lvl="8"/>
            <a:endParaRPr lang="en-US" altLang="en-US" sz="800" dirty="0"/>
          </a:p>
        </p:txBody>
      </p:sp>
      <p:sp>
        <p:nvSpPr>
          <p:cNvPr id="7" name="TextBox 6"/>
          <p:cNvSpPr txBox="1"/>
          <p:nvPr/>
        </p:nvSpPr>
        <p:spPr>
          <a:xfrm>
            <a:off x="6324600" y="6510772"/>
            <a:ext cx="3657600" cy="307777"/>
          </a:xfrm>
          <a:prstGeom prst="rect">
            <a:avLst/>
          </a:prstGeom>
          <a:noFill/>
        </p:spPr>
        <p:txBody>
          <a:bodyPr wrap="square" rtlCol="0">
            <a:spAutoFit/>
          </a:bodyPr>
          <a:lstStyle/>
          <a:p>
            <a:r>
              <a:rPr lang="en-US" sz="1400" dirty="0" err="1"/>
              <a:t>Paluck</a:t>
            </a:r>
            <a:r>
              <a:rPr lang="en-US" sz="1400" dirty="0"/>
              <a:t> et al., 2015 | Roddy, 2017</a:t>
            </a:r>
          </a:p>
        </p:txBody>
      </p:sp>
      <p:pic>
        <p:nvPicPr>
          <p:cNvPr id="8" name="Picture 7"/>
          <p:cNvPicPr>
            <a:picLocks noChangeAspect="1"/>
          </p:cNvPicPr>
          <p:nvPr/>
        </p:nvPicPr>
        <p:blipFill rotWithShape="1">
          <a:blip r:embed="rId3"/>
          <a:srcRect l="20213" t="13612" r="39362" b="10738"/>
          <a:stretch/>
        </p:blipFill>
        <p:spPr>
          <a:xfrm>
            <a:off x="76200" y="1524000"/>
            <a:ext cx="5867400" cy="5374105"/>
          </a:xfrm>
          <a:prstGeom prst="rect">
            <a:avLst/>
          </a:prstGeom>
        </p:spPr>
      </p:pic>
      <p:sp>
        <p:nvSpPr>
          <p:cNvPr id="9" name="Content Placeholder 10"/>
          <p:cNvSpPr txBox="1">
            <a:spLocks/>
          </p:cNvSpPr>
          <p:nvPr/>
        </p:nvSpPr>
        <p:spPr>
          <a:xfrm>
            <a:off x="5867400" y="1408176"/>
            <a:ext cx="3048000" cy="2568213"/>
          </a:xfrm>
          <a:prstGeom prst="rect">
            <a:avLst/>
          </a:prstGeom>
        </p:spPr>
        <p:txBody>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fontAlgn="auto">
              <a:lnSpc>
                <a:spcPts val="2400"/>
              </a:lnSpc>
              <a:spcAft>
                <a:spcPts val="0"/>
              </a:spcAft>
              <a:buNone/>
            </a:pPr>
            <a:r>
              <a:rPr lang="en-US" sz="2400" dirty="0"/>
              <a:t>Lines ~ conditional average potential outcome with respect to the proportion of social referent seeds</a:t>
            </a:r>
          </a:p>
          <a:p>
            <a:pPr marL="118872" indent="0" fontAlgn="auto">
              <a:lnSpc>
                <a:spcPts val="2400"/>
              </a:lnSpc>
              <a:spcAft>
                <a:spcPts val="0"/>
              </a:spcAft>
              <a:buNone/>
            </a:pPr>
            <a:endParaRPr lang="en-US" sz="2400" dirty="0"/>
          </a:p>
          <a:p>
            <a:pPr marL="118872" indent="0" fontAlgn="auto">
              <a:lnSpc>
                <a:spcPts val="2400"/>
              </a:lnSpc>
              <a:spcAft>
                <a:spcPts val="0"/>
              </a:spcAft>
              <a:buNone/>
            </a:pPr>
            <a:endParaRPr lang="en-US" sz="2400" dirty="0"/>
          </a:p>
          <a:p>
            <a:pPr marL="118872" indent="0" fontAlgn="auto">
              <a:lnSpc>
                <a:spcPts val="2400"/>
              </a:lnSpc>
              <a:spcAft>
                <a:spcPts val="0"/>
              </a:spcAft>
              <a:buNone/>
            </a:pPr>
            <a:r>
              <a:rPr lang="en-US" sz="2400" dirty="0"/>
              <a:t>2. Stronger effect when seed group contained more “social referent” students who, as network measures reveal, attract more student attention. </a:t>
            </a:r>
          </a:p>
        </p:txBody>
      </p:sp>
      <p:sp>
        <p:nvSpPr>
          <p:cNvPr id="10" name="TextBox 9"/>
          <p:cNvSpPr txBox="1"/>
          <p:nvPr/>
        </p:nvSpPr>
        <p:spPr>
          <a:xfrm>
            <a:off x="5013789" y="2084407"/>
            <a:ext cx="685800" cy="369332"/>
          </a:xfrm>
          <a:prstGeom prst="rect">
            <a:avLst/>
          </a:prstGeom>
          <a:noFill/>
        </p:spPr>
        <p:txBody>
          <a:bodyPr wrap="square" rtlCol="0">
            <a:spAutoFit/>
          </a:bodyPr>
          <a:lstStyle/>
          <a:p>
            <a:r>
              <a:rPr lang="en-US" dirty="0" err="1">
                <a:solidFill>
                  <a:schemeClr val="accent1"/>
                </a:solidFill>
              </a:rPr>
              <a:t>n.s</a:t>
            </a:r>
            <a:r>
              <a:rPr lang="en-US" dirty="0">
                <a:solidFill>
                  <a:schemeClr val="accent1"/>
                </a:solidFill>
              </a:rPr>
              <a:t>.</a:t>
            </a:r>
          </a:p>
        </p:txBody>
      </p:sp>
    </p:spTree>
    <p:extLst>
      <p:ext uri="{BB962C8B-B14F-4D97-AF65-F5344CB8AC3E}">
        <p14:creationId xmlns:p14="http://schemas.microsoft.com/office/powerpoint/2010/main" val="42901191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Mixed </a:t>
            </a:r>
            <a:br>
              <a:rPr lang="en-US" dirty="0"/>
            </a:br>
            <a:r>
              <a:rPr lang="en-US" dirty="0"/>
              <a:t>Results </a:t>
            </a:r>
          </a:p>
        </p:txBody>
      </p:sp>
      <p:sp>
        <p:nvSpPr>
          <p:cNvPr id="9" name="Text Placeholder 8"/>
          <p:cNvSpPr>
            <a:spLocks noGrp="1"/>
          </p:cNvSpPr>
          <p:nvPr>
            <p:ph type="body" idx="1"/>
          </p:nvPr>
        </p:nvSpPr>
        <p:spPr/>
        <p:txBody>
          <a:bodyPr/>
          <a:lstStyle/>
          <a:p>
            <a:endParaRPr lang="en-US" dirty="0"/>
          </a:p>
        </p:txBody>
      </p:sp>
      <p:sp>
        <p:nvSpPr>
          <p:cNvPr id="3" name="Content Placeholder 2"/>
          <p:cNvSpPr>
            <a:spLocks noGrp="1"/>
          </p:cNvSpPr>
          <p:nvPr>
            <p:ph sz="half" idx="2"/>
          </p:nvPr>
        </p:nvSpPr>
        <p:spPr/>
        <p:txBody>
          <a:bodyPr>
            <a:normAutofit/>
          </a:bodyPr>
          <a:lstStyle/>
          <a:p>
            <a:endParaRPr lang="en-US" sz="2800" dirty="0"/>
          </a:p>
          <a:p>
            <a:endParaRPr lang="en-US" sz="2800" dirty="0"/>
          </a:p>
          <a:p>
            <a:endParaRPr lang="en-US" sz="2800" dirty="0"/>
          </a:p>
          <a:p>
            <a:pPr lvl="8"/>
            <a:endParaRPr lang="en-US" sz="1100" dirty="0"/>
          </a:p>
        </p:txBody>
      </p:sp>
      <p:sp>
        <p:nvSpPr>
          <p:cNvPr id="11" name="Content Placeholder 10"/>
          <p:cNvSpPr>
            <a:spLocks noGrp="1"/>
          </p:cNvSpPr>
          <p:nvPr>
            <p:ph sz="quarter" idx="4"/>
          </p:nvPr>
        </p:nvSpPr>
        <p:spPr>
          <a:xfrm>
            <a:off x="-241165" y="1692436"/>
            <a:ext cx="3505200" cy="4701813"/>
          </a:xfrm>
        </p:spPr>
        <p:txBody>
          <a:bodyPr/>
          <a:lstStyle/>
          <a:p>
            <a:r>
              <a:rPr lang="en-US" dirty="0"/>
              <a:t>Predicted </a:t>
            </a:r>
            <a:r>
              <a:rPr lang="en-US"/>
              <a:t>in graph means </a:t>
            </a:r>
            <a:r>
              <a:rPr lang="en-US" dirty="0"/>
              <a:t>from L </a:t>
            </a:r>
            <a:r>
              <a:rPr lang="en-US" dirty="0">
                <a:sym typeface="Wingdings" panose="05000000000000000000" pitchFamily="2" charset="2"/>
              </a:rPr>
              <a:t> R</a:t>
            </a:r>
          </a:p>
          <a:p>
            <a:pPr lvl="1"/>
            <a:r>
              <a:rPr lang="en-US" dirty="0">
                <a:sym typeface="Wingdings" panose="05000000000000000000" pitchFamily="2" charset="2"/>
              </a:rPr>
              <a:t>No exposure from seed or school</a:t>
            </a:r>
          </a:p>
          <a:p>
            <a:pPr lvl="1"/>
            <a:r>
              <a:rPr lang="en-US" dirty="0">
                <a:sym typeface="Wingdings" panose="05000000000000000000" pitchFamily="2" charset="2"/>
              </a:rPr>
              <a:t>Treatment school, no exposure to seed student</a:t>
            </a:r>
          </a:p>
          <a:p>
            <a:pPr lvl="1"/>
            <a:r>
              <a:rPr lang="en-US" dirty="0">
                <a:sym typeface="Wingdings" panose="05000000000000000000" pitchFamily="2" charset="2"/>
              </a:rPr>
              <a:t>Exposed to non-referent seed student</a:t>
            </a:r>
          </a:p>
          <a:p>
            <a:pPr lvl="1"/>
            <a:r>
              <a:rPr lang="en-US" dirty="0">
                <a:sym typeface="Wingdings" panose="05000000000000000000" pitchFamily="2" charset="2"/>
              </a:rPr>
              <a:t>Exposed to social referent seed student </a:t>
            </a:r>
            <a:endParaRPr lang="en-US" dirty="0"/>
          </a:p>
        </p:txBody>
      </p:sp>
      <p:sp>
        <p:nvSpPr>
          <p:cNvPr id="6" name="Rectangle 5"/>
          <p:cNvSpPr/>
          <p:nvPr/>
        </p:nvSpPr>
        <p:spPr>
          <a:xfrm>
            <a:off x="4800600" y="7759002"/>
            <a:ext cx="3048000" cy="215444"/>
          </a:xfrm>
          <a:prstGeom prst="rect">
            <a:avLst/>
          </a:prstGeom>
        </p:spPr>
        <p:txBody>
          <a:bodyPr wrap="square">
            <a:spAutoFit/>
          </a:bodyPr>
          <a:lstStyle/>
          <a:p>
            <a:pPr lvl="8"/>
            <a:endParaRPr lang="en-US" altLang="en-US" sz="800" dirty="0"/>
          </a:p>
        </p:txBody>
      </p:sp>
      <p:sp>
        <p:nvSpPr>
          <p:cNvPr id="7" name="TextBox 6"/>
          <p:cNvSpPr txBox="1"/>
          <p:nvPr/>
        </p:nvSpPr>
        <p:spPr>
          <a:xfrm>
            <a:off x="0" y="6435970"/>
            <a:ext cx="3657600" cy="307777"/>
          </a:xfrm>
          <a:prstGeom prst="rect">
            <a:avLst/>
          </a:prstGeom>
          <a:noFill/>
        </p:spPr>
        <p:txBody>
          <a:bodyPr wrap="square" rtlCol="0">
            <a:spAutoFit/>
          </a:bodyPr>
          <a:lstStyle/>
          <a:p>
            <a:r>
              <a:rPr lang="en-US" sz="1400" dirty="0" err="1"/>
              <a:t>Paluck</a:t>
            </a:r>
            <a:r>
              <a:rPr lang="en-US" sz="1400" dirty="0"/>
              <a:t> et al., 2015 | Roddy, 2017</a:t>
            </a:r>
          </a:p>
        </p:txBody>
      </p:sp>
      <p:grpSp>
        <p:nvGrpSpPr>
          <p:cNvPr id="5" name="Group 4"/>
          <p:cNvGrpSpPr>
            <a:grpSpLocks noChangeAspect="1"/>
          </p:cNvGrpSpPr>
          <p:nvPr/>
        </p:nvGrpSpPr>
        <p:grpSpPr>
          <a:xfrm>
            <a:off x="3257550" y="0"/>
            <a:ext cx="6134100" cy="6763239"/>
            <a:chOff x="342900" y="1489753"/>
            <a:chExt cx="4724400" cy="5208954"/>
          </a:xfrm>
        </p:grpSpPr>
        <p:pic>
          <p:nvPicPr>
            <p:cNvPr id="4" name="Picture 3"/>
            <p:cNvPicPr>
              <a:picLocks noChangeAspect="1"/>
            </p:cNvPicPr>
            <p:nvPr/>
          </p:nvPicPr>
          <p:blipFill rotWithShape="1">
            <a:blip r:embed="rId3"/>
            <a:srcRect l="19610" t="14492" r="40137" b="6609"/>
            <a:stretch/>
          </p:blipFill>
          <p:spPr>
            <a:xfrm>
              <a:off x="342900" y="1489753"/>
              <a:ext cx="4724400" cy="5208954"/>
            </a:xfrm>
            <a:prstGeom prst="rect">
              <a:avLst/>
            </a:prstGeom>
          </p:spPr>
        </p:pic>
        <p:sp>
          <p:nvSpPr>
            <p:cNvPr id="12" name="TextBox 11"/>
            <p:cNvSpPr txBox="1"/>
            <p:nvPr/>
          </p:nvSpPr>
          <p:spPr>
            <a:xfrm>
              <a:off x="4267200" y="6066638"/>
              <a:ext cx="685800" cy="369332"/>
            </a:xfrm>
            <a:prstGeom prst="rect">
              <a:avLst/>
            </a:prstGeom>
            <a:noFill/>
          </p:spPr>
          <p:txBody>
            <a:bodyPr wrap="square" rtlCol="0">
              <a:spAutoFit/>
            </a:bodyPr>
            <a:lstStyle/>
            <a:p>
              <a:r>
                <a:rPr lang="en-US" dirty="0" err="1">
                  <a:solidFill>
                    <a:schemeClr val="accent1"/>
                  </a:solidFill>
                </a:rPr>
                <a:t>n.s</a:t>
              </a:r>
              <a:r>
                <a:rPr lang="en-US" dirty="0">
                  <a:solidFill>
                    <a:schemeClr val="accent1"/>
                  </a:solidFill>
                </a:rPr>
                <a:t>.</a:t>
              </a:r>
            </a:p>
          </p:txBody>
        </p:sp>
      </p:grpSp>
    </p:spTree>
    <p:extLst>
      <p:ext uri="{BB962C8B-B14F-4D97-AF65-F5344CB8AC3E}">
        <p14:creationId xmlns:p14="http://schemas.microsoft.com/office/powerpoint/2010/main" val="24710418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7" name="Content Placeholder 6"/>
          <p:cNvSpPr>
            <a:spLocks noGrp="1"/>
          </p:cNvSpPr>
          <p:nvPr>
            <p:ph idx="1"/>
          </p:nvPr>
        </p:nvSpPr>
        <p:spPr/>
        <p:txBody>
          <a:bodyPr/>
          <a:lstStyle/>
          <a:p>
            <a:r>
              <a:rPr lang="en-US" dirty="0"/>
              <a:t>Alternative hypothesis for why the perceived norm against social conflict was lower in SR seed exposed students? (Figure 3 B)</a:t>
            </a:r>
          </a:p>
          <a:p>
            <a:r>
              <a:rPr lang="en-US" dirty="0"/>
              <a:t>Why do the results show a change in social context, but not for peer-to-peer conflict in school reported discipline? (Figure 4 D)</a:t>
            </a:r>
          </a:p>
          <a:p>
            <a:r>
              <a:rPr lang="en-US" dirty="0"/>
              <a:t>This study was about a negative behavior (conflict); would the results look different for positive change (e.g. healthy eating)?</a:t>
            </a:r>
          </a:p>
        </p:txBody>
      </p:sp>
      <p:sp>
        <p:nvSpPr>
          <p:cNvPr id="8" name="TextBox 7"/>
          <p:cNvSpPr txBox="1"/>
          <p:nvPr/>
        </p:nvSpPr>
        <p:spPr>
          <a:xfrm>
            <a:off x="6324600" y="6510772"/>
            <a:ext cx="3657600" cy="307777"/>
          </a:xfrm>
          <a:prstGeom prst="rect">
            <a:avLst/>
          </a:prstGeom>
          <a:noFill/>
        </p:spPr>
        <p:txBody>
          <a:bodyPr wrap="square" rtlCol="0">
            <a:spAutoFit/>
          </a:bodyPr>
          <a:lstStyle/>
          <a:p>
            <a:r>
              <a:rPr lang="en-US" sz="1400" dirty="0" err="1"/>
              <a:t>Paluck</a:t>
            </a:r>
            <a:r>
              <a:rPr lang="en-US" sz="1400" dirty="0"/>
              <a:t> et al., 2015 | Roddy, 2017</a:t>
            </a:r>
          </a:p>
        </p:txBody>
      </p:sp>
    </p:spTree>
    <p:extLst>
      <p:ext uri="{BB962C8B-B14F-4D97-AF65-F5344CB8AC3E}">
        <p14:creationId xmlns:p14="http://schemas.microsoft.com/office/powerpoint/2010/main" val="3010966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2"/>
          <p:cNvSpPr>
            <a:spLocks noGrp="1" noChangeArrowheads="1"/>
          </p:cNvSpPr>
          <p:nvPr>
            <p:ph type="title"/>
          </p:nvPr>
        </p:nvSpPr>
        <p:spPr/>
        <p:txBody>
          <a:bodyPr/>
          <a:lstStyle/>
          <a:p>
            <a:r>
              <a:rPr lang="en-US"/>
              <a:t>Peer Relationships</a:t>
            </a:r>
          </a:p>
        </p:txBody>
      </p:sp>
      <p:sp>
        <p:nvSpPr>
          <p:cNvPr id="643075" name="Rectangle 3"/>
          <p:cNvSpPr>
            <a:spLocks noGrp="1" noChangeArrowheads="1"/>
          </p:cNvSpPr>
          <p:nvPr>
            <p:ph type="body" idx="4294967295"/>
          </p:nvPr>
        </p:nvSpPr>
        <p:spPr>
          <a:xfrm>
            <a:off x="457200" y="1646237"/>
            <a:ext cx="8229600" cy="4526280"/>
          </a:xfrm>
          <a:prstGeom prst="rect">
            <a:avLst/>
          </a:prstGeom>
        </p:spPr>
        <p:txBody>
          <a:bodyPr>
            <a:normAutofit/>
          </a:bodyPr>
          <a:lstStyle/>
          <a:p>
            <a:r>
              <a:rPr lang="en-US" altLang="en-US" dirty="0"/>
              <a:t>Kids are interested in kids </a:t>
            </a:r>
          </a:p>
          <a:p>
            <a:r>
              <a:rPr lang="en-US" altLang="en-US" dirty="0"/>
              <a:t>Preferring peers to adults early on and more dramatically with development</a:t>
            </a:r>
          </a:p>
          <a:p>
            <a:pPr lvl="1"/>
            <a:r>
              <a:rPr lang="en-US" altLang="en-US" dirty="0"/>
              <a:t>Finding appropriate models for their developmental niche</a:t>
            </a:r>
          </a:p>
          <a:p>
            <a:pPr lvl="2"/>
            <a:r>
              <a:rPr lang="en-US" altLang="en-US" dirty="0"/>
              <a:t>Fundamentally neglected area of research</a:t>
            </a:r>
          </a:p>
          <a:p>
            <a:pPr marL="118872" indent="0">
              <a:lnSpc>
                <a:spcPct val="90000"/>
              </a:lnSpc>
              <a:buNone/>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752600"/>
            <a:ext cx="2533650" cy="1531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295400" y="8153400"/>
            <a:ext cx="3052763" cy="4905958"/>
          </a:xfrm>
          <a:prstGeom prst="rect">
            <a:avLst/>
          </a:prstGeom>
        </p:spPr>
        <p:txBody>
          <a:bodyPr wrap="square">
            <a:spAutoFit/>
          </a:bodyPr>
          <a:lstStyle/>
          <a:p>
            <a:pPr lvl="0" eaLnBrk="1" fontAlgn="auto" hangingPunct="1">
              <a:lnSpc>
                <a:spcPct val="90000"/>
              </a:lnSpc>
              <a:spcBef>
                <a:spcPts val="0"/>
              </a:spcBef>
              <a:spcAft>
                <a:spcPts val="0"/>
              </a:spcAft>
              <a:buClr>
                <a:srgbClr val="F0AD00"/>
              </a:buClr>
              <a:buSzPct val="80000"/>
            </a:pPr>
            <a:endParaRPr lang="en-US" sz="3200" dirty="0">
              <a:solidFill>
                <a:prstClr val="black"/>
              </a:solidFill>
              <a:latin typeface="Corbel"/>
            </a:endParaRPr>
          </a:p>
          <a:p>
            <a:pPr lvl="0" eaLnBrk="1" fontAlgn="auto" hangingPunct="1">
              <a:lnSpc>
                <a:spcPct val="90000"/>
              </a:lnSpc>
              <a:spcBef>
                <a:spcPts val="0"/>
              </a:spcBef>
              <a:spcAft>
                <a:spcPts val="0"/>
              </a:spcAft>
              <a:buClr>
                <a:srgbClr val="F0AD00"/>
              </a:buClr>
              <a:buSzPct val="80000"/>
            </a:pPr>
            <a:endParaRPr lang="en-US" sz="3200" dirty="0">
              <a:solidFill>
                <a:prstClr val="black"/>
              </a:solidFill>
              <a:latin typeface="Corbel"/>
            </a:endParaRPr>
          </a:p>
          <a:p>
            <a:pPr marL="996696" lvl="2" indent="-228600" eaLnBrk="1" fontAlgn="auto" hangingPunct="1">
              <a:lnSpc>
                <a:spcPct val="90000"/>
              </a:lnSpc>
              <a:spcBef>
                <a:spcPct val="20000"/>
              </a:spcBef>
              <a:spcAft>
                <a:spcPts val="0"/>
              </a:spcAft>
              <a:buClr>
                <a:srgbClr val="E66C7D"/>
              </a:buClr>
              <a:buFont typeface="Arial"/>
              <a:buChar char="▪"/>
            </a:pPr>
            <a:r>
              <a:rPr lang="en-US" sz="2400" dirty="0">
                <a:solidFill>
                  <a:prstClr val="black"/>
                </a:solidFill>
                <a:latin typeface="Corbel"/>
              </a:rPr>
              <a:t>Unoccupied behavior</a:t>
            </a:r>
          </a:p>
          <a:p>
            <a:pPr marL="996696" lvl="2" indent="-228600" eaLnBrk="1" fontAlgn="auto" hangingPunct="1">
              <a:lnSpc>
                <a:spcPct val="90000"/>
              </a:lnSpc>
              <a:spcBef>
                <a:spcPct val="20000"/>
              </a:spcBef>
              <a:spcAft>
                <a:spcPts val="0"/>
              </a:spcAft>
              <a:buClr>
                <a:srgbClr val="E66C7D"/>
              </a:buClr>
              <a:buFont typeface="Arial"/>
              <a:buChar char="▪"/>
            </a:pPr>
            <a:r>
              <a:rPr lang="en-US" sz="2400" dirty="0">
                <a:solidFill>
                  <a:prstClr val="black"/>
                </a:solidFill>
                <a:latin typeface="Corbel"/>
              </a:rPr>
              <a:t>Solitary play</a:t>
            </a:r>
          </a:p>
          <a:p>
            <a:pPr marL="996696" lvl="2" indent="-228600" eaLnBrk="1" fontAlgn="auto" hangingPunct="1">
              <a:lnSpc>
                <a:spcPct val="90000"/>
              </a:lnSpc>
              <a:spcBef>
                <a:spcPct val="20000"/>
              </a:spcBef>
              <a:spcAft>
                <a:spcPts val="0"/>
              </a:spcAft>
              <a:buClr>
                <a:srgbClr val="E66C7D"/>
              </a:buClr>
              <a:buFont typeface="Arial"/>
              <a:buChar char="▪"/>
            </a:pPr>
            <a:r>
              <a:rPr lang="en-US" sz="2400" dirty="0">
                <a:solidFill>
                  <a:prstClr val="black"/>
                </a:solidFill>
                <a:latin typeface="Corbel"/>
              </a:rPr>
              <a:t>Onlooker behavior</a:t>
            </a:r>
          </a:p>
          <a:p>
            <a:pPr marL="996696" lvl="2" indent="-228600" eaLnBrk="1" fontAlgn="auto" hangingPunct="1">
              <a:lnSpc>
                <a:spcPct val="90000"/>
              </a:lnSpc>
              <a:spcBef>
                <a:spcPct val="20000"/>
              </a:spcBef>
              <a:spcAft>
                <a:spcPts val="0"/>
              </a:spcAft>
              <a:buClr>
                <a:srgbClr val="E66C7D"/>
              </a:buClr>
              <a:buFont typeface="Arial"/>
              <a:buChar char="▪"/>
            </a:pPr>
            <a:r>
              <a:rPr lang="en-US" sz="2400" dirty="0">
                <a:solidFill>
                  <a:prstClr val="black"/>
                </a:solidFill>
                <a:latin typeface="Corbel"/>
              </a:rPr>
              <a:t>Parallel play</a:t>
            </a:r>
          </a:p>
          <a:p>
            <a:pPr marL="996696" lvl="2" indent="-228600" eaLnBrk="1" fontAlgn="auto" hangingPunct="1">
              <a:lnSpc>
                <a:spcPct val="90000"/>
              </a:lnSpc>
              <a:spcBef>
                <a:spcPct val="20000"/>
              </a:spcBef>
              <a:spcAft>
                <a:spcPts val="0"/>
              </a:spcAft>
              <a:buClr>
                <a:srgbClr val="E66C7D"/>
              </a:buClr>
              <a:buFont typeface="Arial"/>
              <a:buChar char="▪"/>
            </a:pPr>
            <a:r>
              <a:rPr lang="en-US" sz="2400" dirty="0">
                <a:solidFill>
                  <a:prstClr val="black"/>
                </a:solidFill>
                <a:latin typeface="Corbel"/>
              </a:rPr>
              <a:t>Social Play</a:t>
            </a:r>
          </a:p>
          <a:p>
            <a:pPr marL="1216152" lvl="3" indent="-182880" eaLnBrk="1" fontAlgn="auto" hangingPunct="1">
              <a:lnSpc>
                <a:spcPct val="90000"/>
              </a:lnSpc>
              <a:spcBef>
                <a:spcPct val="20000"/>
              </a:spcBef>
              <a:spcAft>
                <a:spcPts val="0"/>
              </a:spcAft>
              <a:buClr>
                <a:srgbClr val="6BB76D"/>
              </a:buClr>
              <a:buFont typeface="Arial"/>
              <a:buChar char="▪"/>
            </a:pPr>
            <a:r>
              <a:rPr lang="en-US" sz="2000" dirty="0">
                <a:solidFill>
                  <a:prstClr val="black"/>
                </a:solidFill>
                <a:latin typeface="Corbel"/>
              </a:rPr>
              <a:t>Associative play</a:t>
            </a:r>
          </a:p>
          <a:p>
            <a:pPr marL="1216152" lvl="3" indent="-182880" eaLnBrk="1" fontAlgn="auto" hangingPunct="1">
              <a:lnSpc>
                <a:spcPct val="90000"/>
              </a:lnSpc>
              <a:spcBef>
                <a:spcPct val="20000"/>
              </a:spcBef>
              <a:spcAft>
                <a:spcPts val="0"/>
              </a:spcAft>
              <a:buClr>
                <a:srgbClr val="6BB76D"/>
              </a:buClr>
              <a:buFont typeface="Arial"/>
              <a:buChar char="▪"/>
            </a:pPr>
            <a:r>
              <a:rPr lang="en-US" sz="2000" dirty="0">
                <a:solidFill>
                  <a:prstClr val="black"/>
                </a:solidFill>
                <a:latin typeface="Corbel"/>
              </a:rPr>
              <a:t>Cooperative play</a:t>
            </a:r>
          </a:p>
        </p:txBody>
      </p:sp>
    </p:spTree>
    <p:extLst>
      <p:ext uri="{BB962C8B-B14F-4D97-AF65-F5344CB8AC3E}">
        <p14:creationId xmlns:p14="http://schemas.microsoft.com/office/powerpoint/2010/main" val="2863601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6BED3395-FBA4-4911-815D-74F26705E6C8}" type="datetime1">
              <a:rPr lang="en-US" altLang="en-US" sz="1400" smtClean="0"/>
              <a:pPr>
                <a:spcBef>
                  <a:spcPct val="0"/>
                </a:spcBef>
                <a:buClrTx/>
                <a:buSzTx/>
                <a:buFontTx/>
                <a:buNone/>
              </a:pPr>
              <a:t>11/3/2021</a:t>
            </a:fld>
            <a:endParaRPr lang="en-US" altLang="en-US" sz="1400"/>
          </a:p>
        </p:txBody>
      </p:sp>
      <p:sp>
        <p:nvSpPr>
          <p:cNvPr id="419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419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8ED7339F-107F-4953-A930-2810543044B0}" type="slidenum">
              <a:rPr lang="en-US" altLang="en-US" sz="1400" smtClean="0"/>
              <a:pPr>
                <a:spcBef>
                  <a:spcPct val="0"/>
                </a:spcBef>
                <a:buClrTx/>
                <a:buSzTx/>
                <a:buFontTx/>
                <a:buNone/>
              </a:pPr>
              <a:t>9</a:t>
            </a:fld>
            <a:endParaRPr lang="en-US" altLang="en-US" sz="1400"/>
          </a:p>
        </p:txBody>
      </p:sp>
      <p:sp>
        <p:nvSpPr>
          <p:cNvPr id="41989" name="Rectangle 2"/>
          <p:cNvSpPr>
            <a:spLocks noGrp="1" noChangeArrowheads="1"/>
          </p:cNvSpPr>
          <p:nvPr>
            <p:ph type="title"/>
          </p:nvPr>
        </p:nvSpPr>
        <p:spPr/>
        <p:txBody>
          <a:bodyPr/>
          <a:lstStyle/>
          <a:p>
            <a:r>
              <a:rPr lang="en-US" altLang="en-US"/>
              <a:t>Early development</a:t>
            </a:r>
          </a:p>
        </p:txBody>
      </p:sp>
      <p:sp>
        <p:nvSpPr>
          <p:cNvPr id="41990" name="Rectangle 3"/>
          <p:cNvSpPr>
            <a:spLocks noGrp="1" noChangeArrowheads="1"/>
          </p:cNvSpPr>
          <p:nvPr>
            <p:ph type="body" idx="1"/>
          </p:nvPr>
        </p:nvSpPr>
        <p:spPr/>
        <p:txBody>
          <a:bodyPr/>
          <a:lstStyle/>
          <a:p>
            <a:r>
              <a:rPr lang="en-US" altLang="en-US"/>
              <a:t>Infants have rudimentary abilities (to 1 yr)</a:t>
            </a:r>
          </a:p>
          <a:p>
            <a:pPr lvl="1"/>
            <a:r>
              <a:rPr lang="en-US" altLang="en-US"/>
              <a:t>I.e., increased gazing at peers</a:t>
            </a:r>
          </a:p>
          <a:p>
            <a:r>
              <a:rPr lang="en-US" altLang="en-US"/>
              <a:t>Toddlers</a:t>
            </a:r>
          </a:p>
          <a:p>
            <a:pPr lvl="1"/>
            <a:r>
              <a:rPr lang="en-US" altLang="en-US"/>
              <a:t>Imitate and are aware of being imitated</a:t>
            </a:r>
          </a:p>
          <a:p>
            <a:pPr lvl="1"/>
            <a:r>
              <a:rPr lang="en-US" altLang="en-US"/>
              <a:t>Have reciprocal relationships with specific kids </a:t>
            </a:r>
          </a:p>
          <a:p>
            <a:endParaRPr lang="en-US" altLang="en-US"/>
          </a:p>
        </p:txBody>
      </p:sp>
    </p:spTree>
    <p:extLst>
      <p:ext uri="{BB962C8B-B14F-4D97-AF65-F5344CB8AC3E}">
        <p14:creationId xmlns:p14="http://schemas.microsoft.com/office/powerpoint/2010/main" val="27338959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Health 2015 Standard Template">
  <a:themeElements>
    <a:clrScheme name="UHealth 2015 Standard Template">
      <a:dk1>
        <a:srgbClr val="3F3F3F"/>
      </a:dk1>
      <a:lt1>
        <a:srgbClr val="FFFFFF"/>
      </a:lt1>
      <a:dk2>
        <a:srgbClr val="A7A7A7"/>
      </a:dk2>
      <a:lt2>
        <a:srgbClr val="535353"/>
      </a:lt2>
      <a:accent1>
        <a:srgbClr val="D8732D"/>
      </a:accent1>
      <a:accent2>
        <a:srgbClr val="005030"/>
      </a:accent2>
      <a:accent3>
        <a:srgbClr val="9BBB59"/>
      </a:accent3>
      <a:accent4>
        <a:srgbClr val="8064A2"/>
      </a:accent4>
      <a:accent5>
        <a:srgbClr val="4BACC6"/>
      </a:accent5>
      <a:accent6>
        <a:srgbClr val="F79646"/>
      </a:accent6>
      <a:hlink>
        <a:srgbClr val="0000FF"/>
      </a:hlink>
      <a:folHlink>
        <a:srgbClr val="FF00FF"/>
      </a:folHlink>
    </a:clrScheme>
    <a:fontScheme name="UHealth 2015 Standard Template">
      <a:majorFont>
        <a:latin typeface="Helvetica"/>
        <a:ea typeface="Helvetica"/>
        <a:cs typeface="Helvetica"/>
      </a:majorFont>
      <a:minorFont>
        <a:latin typeface="Arial"/>
        <a:ea typeface="Arial"/>
        <a:cs typeface="Arial"/>
      </a:minorFont>
    </a:fontScheme>
    <a:fmtScheme name="UHealth 2015 Standard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3F3F3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3F3F3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UHealth 2015 Standard Template">
    <a:dk1>
      <a:srgbClr val="3F3F3F"/>
    </a:dk1>
    <a:lt1>
      <a:srgbClr val="FFFFFF"/>
    </a:lt1>
    <a:dk2>
      <a:srgbClr val="A7A7A7"/>
    </a:dk2>
    <a:lt2>
      <a:srgbClr val="535353"/>
    </a:lt2>
    <a:accent1>
      <a:srgbClr val="D8732D"/>
    </a:accent1>
    <a:accent2>
      <a:srgbClr val="005030"/>
    </a:accent2>
    <a:accent3>
      <a:srgbClr val="9BBB59"/>
    </a:accent3>
    <a:accent4>
      <a:srgbClr val="8064A2"/>
    </a:accent4>
    <a:accent5>
      <a:srgbClr val="4BACC6"/>
    </a:accent5>
    <a:accent6>
      <a:srgbClr val="F79646"/>
    </a:accent6>
    <a:hlink>
      <a:srgbClr val="0000FF"/>
    </a:hlink>
    <a:folHlink>
      <a:srgbClr val="FF00FF"/>
    </a:folHlink>
  </a:clrScheme>
</a:themeOverride>
</file>

<file path=ppt/theme/themeOverride2.xml><?xml version="1.0" encoding="utf-8"?>
<a:themeOverride xmlns:a="http://schemas.openxmlformats.org/drawingml/2006/main">
  <a:clrScheme name="UHealth 2015 Standard Template">
    <a:dk1>
      <a:srgbClr val="3F3F3F"/>
    </a:dk1>
    <a:lt1>
      <a:srgbClr val="FFFFFF"/>
    </a:lt1>
    <a:dk2>
      <a:srgbClr val="A7A7A7"/>
    </a:dk2>
    <a:lt2>
      <a:srgbClr val="535353"/>
    </a:lt2>
    <a:accent1>
      <a:srgbClr val="D8732D"/>
    </a:accent1>
    <a:accent2>
      <a:srgbClr val="005030"/>
    </a:accent2>
    <a:accent3>
      <a:srgbClr val="9BBB59"/>
    </a:accent3>
    <a:accent4>
      <a:srgbClr val="8064A2"/>
    </a:accent4>
    <a:accent5>
      <a:srgbClr val="4BACC6"/>
    </a:accent5>
    <a:accent6>
      <a:srgbClr val="F79646"/>
    </a:accent6>
    <a:hlink>
      <a:srgbClr val="0000FF"/>
    </a:hlink>
    <a:folHlink>
      <a:srgbClr val="FF00FF"/>
    </a:folHlink>
  </a:clrScheme>
</a:themeOverride>
</file>

<file path=ppt/theme/themeOverride3.xml><?xml version="1.0" encoding="utf-8"?>
<a:themeOverride xmlns:a="http://schemas.openxmlformats.org/drawingml/2006/main">
  <a:clrScheme name="UHealth 2015 Standard Template">
    <a:dk1>
      <a:srgbClr val="3F3F3F"/>
    </a:dk1>
    <a:lt1>
      <a:srgbClr val="FFFFFF"/>
    </a:lt1>
    <a:dk2>
      <a:srgbClr val="A7A7A7"/>
    </a:dk2>
    <a:lt2>
      <a:srgbClr val="535353"/>
    </a:lt2>
    <a:accent1>
      <a:srgbClr val="D8732D"/>
    </a:accent1>
    <a:accent2>
      <a:srgbClr val="005030"/>
    </a:accent2>
    <a:accent3>
      <a:srgbClr val="9BBB59"/>
    </a:accent3>
    <a:accent4>
      <a:srgbClr val="8064A2"/>
    </a:accent4>
    <a:accent5>
      <a:srgbClr val="4BACC6"/>
    </a:accent5>
    <a:accent6>
      <a:srgbClr val="F79646"/>
    </a:accent6>
    <a:hlink>
      <a:srgbClr val="0000FF"/>
    </a:hlink>
    <a:folHlink>
      <a:srgbClr val="FF00FF"/>
    </a:folHlink>
  </a:clrScheme>
</a:themeOverride>
</file>

<file path=ppt/theme/themeOverride4.xml><?xml version="1.0" encoding="utf-8"?>
<a:themeOverride xmlns:a="http://schemas.openxmlformats.org/drawingml/2006/main">
  <a:clrScheme name="UHealth 2015 Standard Template">
    <a:dk1>
      <a:srgbClr val="3F3F3F"/>
    </a:dk1>
    <a:lt1>
      <a:srgbClr val="FFFFFF"/>
    </a:lt1>
    <a:dk2>
      <a:srgbClr val="A7A7A7"/>
    </a:dk2>
    <a:lt2>
      <a:srgbClr val="535353"/>
    </a:lt2>
    <a:accent1>
      <a:srgbClr val="D8732D"/>
    </a:accent1>
    <a:accent2>
      <a:srgbClr val="005030"/>
    </a:accent2>
    <a:accent3>
      <a:srgbClr val="9BBB59"/>
    </a:accent3>
    <a:accent4>
      <a:srgbClr val="8064A2"/>
    </a:accent4>
    <a:accent5>
      <a:srgbClr val="4BACC6"/>
    </a:accent5>
    <a:accent6>
      <a:srgbClr val="F79646"/>
    </a:accent6>
    <a:hlink>
      <a:srgbClr val="0000FF"/>
    </a:hlink>
    <a:folHlink>
      <a:srgbClr val="FF00FF"/>
    </a:folHlink>
  </a:clrScheme>
</a:themeOverride>
</file>

<file path=docProps/app.xml><?xml version="1.0" encoding="utf-8"?>
<Properties xmlns="http://schemas.openxmlformats.org/officeDocument/2006/extended-properties" xmlns:vt="http://schemas.openxmlformats.org/officeDocument/2006/docPropsVTypes">
  <Template>Module</Template>
  <TotalTime>9238</TotalTime>
  <Words>3985</Words>
  <Application>Microsoft Office PowerPoint</Application>
  <PresentationFormat>On-screen Show (4:3)</PresentationFormat>
  <Paragraphs>557</Paragraphs>
  <Slides>72</Slides>
  <Notes>39</Notes>
  <HiddenSlides>36</HiddenSlides>
  <MMClips>6</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72</vt:i4>
      </vt:variant>
    </vt:vector>
  </HeadingPairs>
  <TitlesOfParts>
    <vt:vector size="93" baseType="lpstr">
      <vt:lpstr>Arial</vt:lpstr>
      <vt:lpstr>Avenir Next LT Pro Light</vt:lpstr>
      <vt:lpstr>Calibri</vt:lpstr>
      <vt:lpstr>Century Gothic</vt:lpstr>
      <vt:lpstr>Consolas</vt:lpstr>
      <vt:lpstr>Corbel</vt:lpstr>
      <vt:lpstr>ff1</vt:lpstr>
      <vt:lpstr>ff2</vt:lpstr>
      <vt:lpstr>ff3</vt:lpstr>
      <vt:lpstr>Helvetica</vt:lpstr>
      <vt:lpstr>Palatino</vt:lpstr>
      <vt:lpstr>Segoe UI</vt:lpstr>
      <vt:lpstr>Times New Roman</vt:lpstr>
      <vt:lpstr>Verdana</vt:lpstr>
      <vt:lpstr>Wingdings</vt:lpstr>
      <vt:lpstr>Wingdings 2</vt:lpstr>
      <vt:lpstr>Wingdings 3</vt:lpstr>
      <vt:lpstr>Work Sans</vt:lpstr>
      <vt:lpstr>Module</vt:lpstr>
      <vt:lpstr>Perception</vt:lpstr>
      <vt:lpstr>UHealth 2015 Standard Template</vt:lpstr>
      <vt:lpstr>Psychology of Infancy</vt:lpstr>
      <vt:lpstr>Socialization Processes</vt:lpstr>
      <vt:lpstr>Classroom networks</vt:lpstr>
      <vt:lpstr>Social constructs</vt:lpstr>
      <vt:lpstr>Levels of analysis</vt:lpstr>
      <vt:lpstr>Gender segregation</vt:lpstr>
      <vt:lpstr>Peers and classrooms overview</vt:lpstr>
      <vt:lpstr>Peer Relationships</vt:lpstr>
      <vt:lpstr>Early development</vt:lpstr>
      <vt:lpstr>Early childhood </vt:lpstr>
      <vt:lpstr>Peer play examples</vt:lpstr>
      <vt:lpstr>Developmental changes in  nature of play behavior (Parten, 1932)</vt:lpstr>
      <vt:lpstr>Martin and Ruble</vt:lpstr>
      <vt:lpstr>Constructivist argument</vt:lpstr>
      <vt:lpstr>Implications</vt:lpstr>
      <vt:lpstr>Same-sex groupings</vt:lpstr>
      <vt:lpstr>Social networks</vt:lpstr>
      <vt:lpstr>PowerPoint Presentation</vt:lpstr>
      <vt:lpstr>Sex segregation strength at 5 years</vt:lpstr>
      <vt:lpstr>Day-to-day variability</vt:lpstr>
      <vt:lpstr>PowerPoint Presentation</vt:lpstr>
      <vt:lpstr>Dynamic system approach to gender research</vt:lpstr>
      <vt:lpstr>Example of Dyadic SSG</vt:lpstr>
      <vt:lpstr>“Fig. 4A represents the state space pattern that might be seen for a socially competent boy who is solely attracted to other socially competent children. “</vt:lpstr>
      <vt:lpstr>Sex-Segregated Interactions (state space view)</vt:lpstr>
      <vt:lpstr>Behaviorally Similar Interactions</vt:lpstr>
      <vt:lpstr>Sex by competence</vt:lpstr>
      <vt:lpstr>PowerPoint Presentation</vt:lpstr>
      <vt:lpstr>How do social networks form?</vt:lpstr>
      <vt:lpstr>Network Processes via Siena</vt:lpstr>
      <vt:lpstr>Methods</vt:lpstr>
      <vt:lpstr>Results</vt:lpstr>
      <vt:lpstr>Reciprocity, Popularity, Triplets</vt:lpstr>
      <vt:lpstr>Change over year</vt:lpstr>
      <vt:lpstr>Structural cascading observed</vt:lpstr>
      <vt:lpstr>PowerPoint Presentation</vt:lpstr>
      <vt:lpstr>PowerPoint Presentation</vt:lpstr>
      <vt:lpstr>PowerPoint Presentation</vt:lpstr>
      <vt:lpstr>PowerPoint Presentation</vt:lpstr>
      <vt:lpstr>PowerPoint Presentation</vt:lpstr>
      <vt:lpstr>PowerPoint Presentation</vt:lpstr>
      <vt:lpstr>Kids with disabilities -- lower play centrality. No difference in conflict play centrality</vt:lpstr>
      <vt:lpstr>PowerPoint Presentation</vt:lpstr>
      <vt:lpstr>PowerPoint Presentation</vt:lpstr>
      <vt:lpstr>PowerPoint Presentation</vt:lpstr>
      <vt:lpstr>PowerPoint Presentation</vt:lpstr>
      <vt:lpstr>Children with DLD and children with other disabilities</vt:lpstr>
      <vt:lpstr>PowerPoint Presentation</vt:lpstr>
      <vt:lpstr>Predicting edges: Disability status and homophily, with covariates</vt:lpstr>
      <vt:lpstr>Predicting isolation: Disability status and homophily, with covariates</vt:lpstr>
      <vt:lpstr>Objective behavior measures to facilitate development</vt:lpstr>
      <vt:lpstr>Interactive Behavior in Schools (IBIS)</vt:lpstr>
      <vt:lpstr>Real world preschool data/collaborations</vt:lpstr>
      <vt:lpstr>RFID location tracking (kindergarten)</vt:lpstr>
      <vt:lpstr>Social contact: Inferring interaction</vt:lpstr>
      <vt:lpstr>Partner vocalizations predict child vocalizations</vt:lpstr>
      <vt:lpstr>Phoneme types: Teacher  Child</vt:lpstr>
      <vt:lpstr>Adult phoneme  child phoneme  child language score</vt:lpstr>
      <vt:lpstr>Autism (ASD) classrooms</vt:lpstr>
      <vt:lpstr>Lower ASD Network Modularity</vt:lpstr>
      <vt:lpstr>Reduced ASD degree centrality  language abilities</vt:lpstr>
      <vt:lpstr>Concordant social contact in autism inclusion classrooms</vt:lpstr>
      <vt:lpstr>Bullying as a classroom phenomenon</vt:lpstr>
      <vt:lpstr>Changing climates of conflict: A social network experiment in 56 schools</vt:lpstr>
      <vt:lpstr>How to influence change?</vt:lpstr>
      <vt:lpstr>Definitions </vt:lpstr>
      <vt:lpstr>Method</vt:lpstr>
      <vt:lpstr>Changing climates of conflict: A social network experiment</vt:lpstr>
      <vt:lpstr>Disciplinary reports of student conflict at treatment schools reduced by 30% over 1 year</vt:lpstr>
      <vt:lpstr>Treatment vs. control schools by % social referent seeds</vt:lpstr>
      <vt:lpstr>Mixed  Results </vt:lpstr>
      <vt:lpstr>Discussion</vt:lpstr>
    </vt:vector>
  </TitlesOfParts>
  <Company>University of Miami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Developmental Psychology</dc:title>
  <dc:creator>hhenderson</dc:creator>
  <cp:lastModifiedBy>Messinger, Daniel S., Ph.D.</cp:lastModifiedBy>
  <cp:revision>415</cp:revision>
  <cp:lastPrinted>2013-04-04T14:33:24Z</cp:lastPrinted>
  <dcterms:created xsi:type="dcterms:W3CDTF">2007-01-11T16:44:21Z</dcterms:created>
  <dcterms:modified xsi:type="dcterms:W3CDTF">2021-11-04T14:42:06Z</dcterms:modified>
</cp:coreProperties>
</file>