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Lst>
  <p:notesMasterIdLst>
    <p:notesMasterId r:id="rId105"/>
  </p:notesMasterIdLst>
  <p:handoutMasterIdLst>
    <p:handoutMasterId r:id="rId106"/>
  </p:handoutMasterIdLst>
  <p:sldIdLst>
    <p:sldId id="508" r:id="rId2"/>
    <p:sldId id="336" r:id="rId3"/>
    <p:sldId id="591" r:id="rId4"/>
    <p:sldId id="595" r:id="rId5"/>
    <p:sldId id="449" r:id="rId6"/>
    <p:sldId id="337" r:id="rId7"/>
    <p:sldId id="401" r:id="rId8"/>
    <p:sldId id="340" r:id="rId9"/>
    <p:sldId id="400" r:id="rId10"/>
    <p:sldId id="402" r:id="rId11"/>
    <p:sldId id="403" r:id="rId12"/>
    <p:sldId id="404" r:id="rId13"/>
    <p:sldId id="345" r:id="rId14"/>
    <p:sldId id="346" r:id="rId15"/>
    <p:sldId id="347" r:id="rId16"/>
    <p:sldId id="348" r:id="rId17"/>
    <p:sldId id="590" r:id="rId18"/>
    <p:sldId id="405" r:id="rId19"/>
    <p:sldId id="505" r:id="rId20"/>
    <p:sldId id="594" r:id="rId21"/>
    <p:sldId id="549" r:id="rId22"/>
    <p:sldId id="550" r:id="rId23"/>
    <p:sldId id="605" r:id="rId24"/>
    <p:sldId id="593" r:id="rId25"/>
    <p:sldId id="460" r:id="rId26"/>
    <p:sldId id="480" r:id="rId27"/>
    <p:sldId id="291" r:id="rId28"/>
    <p:sldId id="350" r:id="rId29"/>
    <p:sldId id="481" r:id="rId30"/>
    <p:sldId id="256" r:id="rId31"/>
    <p:sldId id="597" r:id="rId32"/>
    <p:sldId id="461" r:id="rId33"/>
    <p:sldId id="351" r:id="rId34"/>
    <p:sldId id="568" r:id="rId35"/>
    <p:sldId id="569" r:id="rId36"/>
    <p:sldId id="596" r:id="rId37"/>
    <p:sldId id="588" r:id="rId38"/>
    <p:sldId id="451" r:id="rId39"/>
    <p:sldId id="454" r:id="rId40"/>
    <p:sldId id="452" r:id="rId41"/>
    <p:sldId id="453" r:id="rId42"/>
    <p:sldId id="455" r:id="rId43"/>
    <p:sldId id="456" r:id="rId44"/>
    <p:sldId id="457" r:id="rId45"/>
    <p:sldId id="459" r:id="rId46"/>
    <p:sldId id="385" r:id="rId47"/>
    <p:sldId id="435" r:id="rId48"/>
    <p:sldId id="447" r:id="rId49"/>
    <p:sldId id="437" r:id="rId50"/>
    <p:sldId id="438" r:id="rId51"/>
    <p:sldId id="439" r:id="rId52"/>
    <p:sldId id="448" r:id="rId53"/>
    <p:sldId id="388" r:id="rId54"/>
    <p:sldId id="389" r:id="rId55"/>
    <p:sldId id="390" r:id="rId56"/>
    <p:sldId id="391" r:id="rId57"/>
    <p:sldId id="392" r:id="rId58"/>
    <p:sldId id="604" r:id="rId59"/>
    <p:sldId id="603" r:id="rId60"/>
    <p:sldId id="570" r:id="rId61"/>
    <p:sldId id="571" r:id="rId62"/>
    <p:sldId id="572" r:id="rId63"/>
    <p:sldId id="573" r:id="rId64"/>
    <p:sldId id="574" r:id="rId65"/>
    <p:sldId id="575" r:id="rId66"/>
    <p:sldId id="576" r:id="rId67"/>
    <p:sldId id="577" r:id="rId68"/>
    <p:sldId id="578" r:id="rId69"/>
    <p:sldId id="598" r:id="rId70"/>
    <p:sldId id="599" r:id="rId71"/>
    <p:sldId id="600" r:id="rId72"/>
    <p:sldId id="601" r:id="rId73"/>
    <p:sldId id="602" r:id="rId74"/>
    <p:sldId id="579" r:id="rId75"/>
    <p:sldId id="580" r:id="rId76"/>
    <p:sldId id="581" r:id="rId77"/>
    <p:sldId id="582" r:id="rId78"/>
    <p:sldId id="583" r:id="rId79"/>
    <p:sldId id="584" r:id="rId80"/>
    <p:sldId id="586" r:id="rId81"/>
    <p:sldId id="589" r:id="rId82"/>
    <p:sldId id="496" r:id="rId83"/>
    <p:sldId id="499" r:id="rId84"/>
    <p:sldId id="500" r:id="rId85"/>
    <p:sldId id="501" r:id="rId86"/>
    <p:sldId id="502" r:id="rId87"/>
    <p:sldId id="483" r:id="rId88"/>
    <p:sldId id="504" r:id="rId89"/>
    <p:sldId id="493" r:id="rId90"/>
    <p:sldId id="486" r:id="rId91"/>
    <p:sldId id="585" r:id="rId92"/>
    <p:sldId id="548" r:id="rId93"/>
    <p:sldId id="488" r:id="rId94"/>
    <p:sldId id="489" r:id="rId95"/>
    <p:sldId id="490" r:id="rId96"/>
    <p:sldId id="491" r:id="rId97"/>
    <p:sldId id="492" r:id="rId98"/>
    <p:sldId id="510" r:id="rId99"/>
    <p:sldId id="511" r:id="rId100"/>
    <p:sldId id="512" r:id="rId101"/>
    <p:sldId id="353" r:id="rId102"/>
    <p:sldId id="355" r:id="rId103"/>
    <p:sldId id="364" r:id="rId10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0778" autoAdjust="0"/>
  </p:normalViewPr>
  <p:slideViewPr>
    <p:cSldViewPr>
      <p:cViewPr varScale="1">
        <p:scale>
          <a:sx n="76" d="100"/>
          <a:sy n="76" d="100"/>
        </p:scale>
        <p:origin x="1570" y="6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pieChart>
        <c:varyColors val="1"/>
        <c:ser>
          <c:idx val="0"/>
          <c:order val="0"/>
          <c:tx>
            <c:strRef>
              <c:f>Sheet1!$B$1</c:f>
              <c:strCache>
                <c:ptCount val="1"/>
                <c:pt idx="0">
                  <c:v>Mother Ethnicity</c:v>
                </c:pt>
              </c:strCache>
            </c:strRef>
          </c:tx>
          <c:cat>
            <c:strRef>
              <c:f>Sheet1!$A$2:$A$7</c:f>
              <c:strCache>
                <c:ptCount val="6"/>
                <c:pt idx="0">
                  <c:v>White</c:v>
                </c:pt>
                <c:pt idx="1">
                  <c:v>Hispanic</c:v>
                </c:pt>
                <c:pt idx="2">
                  <c:v>African American</c:v>
                </c:pt>
                <c:pt idx="3">
                  <c:v>Asian</c:v>
                </c:pt>
                <c:pt idx="4">
                  <c:v>Pacific Islander</c:v>
                </c:pt>
                <c:pt idx="5">
                  <c:v>other Non-white</c:v>
                </c:pt>
              </c:strCache>
            </c:strRef>
          </c:cat>
          <c:val>
            <c:numRef>
              <c:f>Sheet1!$B$2:$B$7</c:f>
              <c:numCache>
                <c:formatCode>0%</c:formatCode>
                <c:ptCount val="6"/>
                <c:pt idx="0">
                  <c:v>0.9</c:v>
                </c:pt>
                <c:pt idx="1">
                  <c:v>0.03</c:v>
                </c:pt>
                <c:pt idx="2">
                  <c:v>0.02</c:v>
                </c:pt>
                <c:pt idx="3">
                  <c:v>0.01</c:v>
                </c:pt>
                <c:pt idx="4">
                  <c:v>0.01</c:v>
                </c:pt>
                <c:pt idx="5">
                  <c:v>0.03</c:v>
                </c:pt>
              </c:numCache>
            </c:numRef>
          </c:val>
          <c:extLst>
            <c:ext xmlns:c16="http://schemas.microsoft.com/office/drawing/2014/chart" uri="{C3380CC4-5D6E-409C-BE32-E72D297353CC}">
              <c16:uniqueId val="{00000000-E06A-4264-9910-BEE19FA17479}"/>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pieChart>
        <c:varyColors val="1"/>
        <c:ser>
          <c:idx val="0"/>
          <c:order val="0"/>
          <c:tx>
            <c:strRef>
              <c:f>Sheet1!$B$1</c:f>
              <c:strCache>
                <c:ptCount val="1"/>
                <c:pt idx="0">
                  <c:v>Income</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Less than $20,000</c:v>
                </c:pt>
                <c:pt idx="1">
                  <c:v>$20,000-40,000</c:v>
                </c:pt>
                <c:pt idx="2">
                  <c:v>$40,000-60,000</c:v>
                </c:pt>
                <c:pt idx="3">
                  <c:v>Over $60,0000</c:v>
                </c:pt>
              </c:strCache>
            </c:strRef>
          </c:cat>
          <c:val>
            <c:numRef>
              <c:f>Sheet1!$B$2:$B$5</c:f>
              <c:numCache>
                <c:formatCode>0%</c:formatCode>
                <c:ptCount val="4"/>
                <c:pt idx="0">
                  <c:v>0.08</c:v>
                </c:pt>
                <c:pt idx="1">
                  <c:v>0.17</c:v>
                </c:pt>
                <c:pt idx="2">
                  <c:v>0.26</c:v>
                </c:pt>
                <c:pt idx="3">
                  <c:v>0.49</c:v>
                </c:pt>
              </c:numCache>
            </c:numRef>
          </c:val>
          <c:extLst>
            <c:ext xmlns:c16="http://schemas.microsoft.com/office/drawing/2014/chart" uri="{C3380CC4-5D6E-409C-BE32-E72D297353CC}">
              <c16:uniqueId val="{00000000-39A0-47DE-811A-788892AC7928}"/>
            </c:ext>
          </c:extLst>
        </c:ser>
        <c:dLbls>
          <c:showLegendKey val="0"/>
          <c:showVal val="0"/>
          <c:showCatName val="0"/>
          <c:showSerName val="0"/>
          <c:showPercent val="1"/>
          <c:showBubbleSize val="0"/>
          <c:showLeaderLines val="1"/>
        </c:dLbls>
        <c:firstSliceAng val="0"/>
      </c:pieChart>
    </c:plotArea>
    <c:legend>
      <c:legendPos val="r"/>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44180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2F571FE9-DAFE-469D-A209-19317266B1E1}" type="slidenum">
              <a:rPr lang="en-US" altLang="en-US" sz="1200" smtClean="0"/>
              <a:pPr/>
              <a:t>10</a:t>
            </a:fld>
            <a:endParaRPr lang="en-US" alt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4203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C6074B97-FC97-40A5-885D-E8839CC6381F}" type="slidenum">
              <a:rPr lang="en-US" altLang="en-US" sz="1200" smtClean="0"/>
              <a:pPr/>
              <a:t>11</a:t>
            </a:fld>
            <a:endParaRPr lang="en-US" alt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5499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0DC4DC43-6FB0-4AF3-9765-51E6B0D29F18}" type="slidenum">
              <a:rPr lang="en-US" altLang="en-US" sz="1200" smtClean="0"/>
              <a:pPr/>
              <a:t>12</a:t>
            </a:fld>
            <a:endParaRPr lang="en-US" alt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560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13</a:t>
            </a:fld>
            <a:endParaRPr lang="en-US"/>
          </a:p>
        </p:txBody>
      </p:sp>
    </p:spTree>
    <p:extLst>
      <p:ext uri="{BB962C8B-B14F-4D97-AF65-F5344CB8AC3E}">
        <p14:creationId xmlns:p14="http://schemas.microsoft.com/office/powerpoint/2010/main" val="1788705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14</a:t>
            </a:fld>
            <a:endParaRPr lang="en-US"/>
          </a:p>
        </p:txBody>
      </p:sp>
    </p:spTree>
    <p:extLst>
      <p:ext uri="{BB962C8B-B14F-4D97-AF65-F5344CB8AC3E}">
        <p14:creationId xmlns:p14="http://schemas.microsoft.com/office/powerpoint/2010/main" val="55716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15</a:t>
            </a:fld>
            <a:endParaRPr lang="en-US"/>
          </a:p>
        </p:txBody>
      </p:sp>
    </p:spTree>
    <p:extLst>
      <p:ext uri="{BB962C8B-B14F-4D97-AF65-F5344CB8AC3E}">
        <p14:creationId xmlns:p14="http://schemas.microsoft.com/office/powerpoint/2010/main" val="3477196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07A8B-DE10-453E-9274-7FCBF9ED238F}" type="slidenum">
              <a:rPr lang="en-US"/>
              <a:pPr/>
              <a:t>16</a:t>
            </a:fld>
            <a:endParaRPr lang="en-US"/>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5345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CC3ABBA-560D-4EF2-8C3C-69818E34E8DA}" type="slidenum">
              <a:rPr lang="en-US" altLang="en-US" sz="1200" smtClean="0"/>
              <a:pPr/>
              <a:t>17</a:t>
            </a:fld>
            <a:endParaRPr lang="en-US" alt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90017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4ABD7325-ABE6-4353-B69E-3D6908D58914}" type="slidenum">
              <a:rPr lang="en-US" altLang="en-US" sz="1200" smtClean="0"/>
              <a:pPr/>
              <a:t>18</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94697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4D9DB1A6-D975-4127-8978-76DE5791868D}" type="slidenum">
              <a:rPr lang="en-US" altLang="en-US" sz="1200" smtClean="0"/>
              <a:pPr/>
              <a:t>19</a:t>
            </a:fld>
            <a:endParaRPr lang="en-US"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9783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1780193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7FA4B3F9-8C2D-432C-A3C3-1F5DEC23A00F}" type="slidenum">
              <a:rPr lang="en-US" altLang="en-US" sz="1200" smtClean="0"/>
              <a:pPr/>
              <a:t>21</a:t>
            </a:fld>
            <a:endParaRPr lang="en-US" alt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15567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483B2F54-FE31-49B5-9837-763D6BEAF9A5}" type="slidenum">
              <a:rPr lang="en-US" altLang="en-US" sz="1200" smtClean="0"/>
              <a:pPr/>
              <a:t>22</a:t>
            </a:fld>
            <a:endParaRPr lang="en-US" altLang="en-US" sz="1200"/>
          </a:p>
        </p:txBody>
      </p:sp>
    </p:spTree>
    <p:extLst>
      <p:ext uri="{BB962C8B-B14F-4D97-AF65-F5344CB8AC3E}">
        <p14:creationId xmlns:p14="http://schemas.microsoft.com/office/powerpoint/2010/main" val="252706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A5CEA0C8-9F37-48E2-9D97-4441905DA7B2}" type="slidenum">
              <a:rPr lang="en-US" altLang="en-US" sz="1200" smtClean="0">
                <a:solidFill>
                  <a:srgbClr val="000000"/>
                </a:solidFill>
                <a:ea typeface="MS PGothic" panose="020B0600070205080204" pitchFamily="34" charset="-128"/>
              </a:rPr>
              <a:pPr/>
              <a:t>23</a:t>
            </a:fld>
            <a:endParaRPr lang="en-US" altLang="en-US" sz="1200">
              <a:solidFill>
                <a:srgbClr val="000000"/>
              </a:solidFill>
              <a:ea typeface="MS PGothic" panose="020B0600070205080204" pitchFamily="34" charset="-128"/>
            </a:endParaRPr>
          </a:p>
        </p:txBody>
      </p:sp>
    </p:spTree>
    <p:extLst>
      <p:ext uri="{BB962C8B-B14F-4D97-AF65-F5344CB8AC3E}">
        <p14:creationId xmlns:p14="http://schemas.microsoft.com/office/powerpoint/2010/main" val="1139510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BAE55609-B9CA-435C-B09E-B04556812E1D}" type="slidenum">
              <a:rPr lang="en-US" altLang="en-US" sz="1200" smtClean="0">
                <a:solidFill>
                  <a:srgbClr val="000000"/>
                </a:solidFill>
                <a:ea typeface="MS PGothic" panose="020B0600070205080204" pitchFamily="34" charset="-128"/>
              </a:rPr>
              <a:pPr/>
              <a:t>24</a:t>
            </a:fld>
            <a:endParaRPr lang="en-US" altLang="en-US" sz="1200">
              <a:solidFill>
                <a:srgbClr val="000000"/>
              </a:solidFill>
              <a:ea typeface="MS PGothic" panose="020B0600070205080204" pitchFamily="34" charset="-128"/>
            </a:endParaRPr>
          </a:p>
        </p:txBody>
      </p:sp>
    </p:spTree>
    <p:extLst>
      <p:ext uri="{BB962C8B-B14F-4D97-AF65-F5344CB8AC3E}">
        <p14:creationId xmlns:p14="http://schemas.microsoft.com/office/powerpoint/2010/main" val="1201208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57D1A288-826F-4E0A-9474-735B734FF808}" type="slidenum">
              <a:rPr lang="en-US" altLang="en-US" sz="1200" smtClean="0"/>
              <a:pPr/>
              <a:t>25</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67600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A203C57D-7EE8-48FB-91DF-35D900298C93}" type="slidenum">
              <a:rPr lang="en-US" altLang="en-US" sz="1200" smtClean="0"/>
              <a:pPr/>
              <a:t>26</a:t>
            </a:fld>
            <a:endParaRPr lang="en-US" alt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50552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22939">
              <a:defRPr/>
            </a:pPr>
            <a:r>
              <a:rPr lang="en-US" b="0" i="0" dirty="0"/>
              <a:t>Once</a:t>
            </a:r>
            <a:r>
              <a:rPr lang="en-US" b="0" i="0" baseline="0" dirty="0"/>
              <a:t> children form an attachment to a caregiver, there are 4 specific types of attachment…</a:t>
            </a:r>
          </a:p>
          <a:p>
            <a:pPr defTabSz="922939">
              <a:defRPr/>
            </a:pPr>
            <a:endParaRPr lang="en-US" b="1" dirty="0"/>
          </a:p>
          <a:p>
            <a:pPr defTabSz="922939">
              <a:defRPr/>
            </a:pPr>
            <a:r>
              <a:rPr lang="en-US" b="1" dirty="0"/>
              <a:t>Secure Children</a:t>
            </a:r>
            <a:r>
              <a:rPr lang="en-US" b="0" dirty="0"/>
              <a:t>: Use parents as a secure base.</a:t>
            </a:r>
            <a:r>
              <a:rPr lang="en-US" b="0" baseline="0" dirty="0"/>
              <a:t>  When separated, they may or may not cry but when the parent returns, they actively seek contact and their crying is reduced immediately.  About 65% of North American infants in middle-SES families show this pattern</a:t>
            </a:r>
            <a:endParaRPr lang="en-US" b="0" dirty="0"/>
          </a:p>
          <a:p>
            <a:pPr defTabSz="922939">
              <a:defRPr/>
            </a:pPr>
            <a:endParaRPr lang="en-US" b="1" dirty="0"/>
          </a:p>
          <a:p>
            <a:pPr defTabSz="922939">
              <a:defRPr/>
            </a:pPr>
            <a:r>
              <a:rPr lang="en-US" b="1" dirty="0"/>
              <a:t>Avoidant</a:t>
            </a:r>
            <a:r>
              <a:rPr lang="en-US" dirty="0"/>
              <a:t> children seem not to care whether parent is present or absent. </a:t>
            </a:r>
          </a:p>
          <a:p>
            <a:pPr defTabSz="922939">
              <a:defRPr/>
            </a:pPr>
            <a:r>
              <a:rPr lang="en-US" dirty="0"/>
              <a:t>When the caregiver leaves, the infant is not distressed, and at reunion,</a:t>
            </a:r>
            <a:r>
              <a:rPr lang="en-US" baseline="0" dirty="0"/>
              <a:t> </a:t>
            </a:r>
            <a:r>
              <a:rPr lang="en-US" dirty="0"/>
              <a:t>do not move toward the parent or try to initiate contact,</a:t>
            </a:r>
            <a:r>
              <a:rPr lang="en-US" baseline="0" dirty="0"/>
              <a:t> or slow to</a:t>
            </a:r>
          </a:p>
          <a:p>
            <a:pPr defTabSz="922939">
              <a:defRPr/>
            </a:pPr>
            <a:r>
              <a:rPr lang="en-US" b="1" dirty="0"/>
              <a:t>-</a:t>
            </a:r>
            <a:r>
              <a:rPr lang="en-US" b="0" u="sng" dirty="0"/>
              <a:t>P</a:t>
            </a:r>
            <a:r>
              <a:rPr lang="en-US" u="sng" dirty="0"/>
              <a:t>arent</a:t>
            </a:r>
            <a:r>
              <a:rPr lang="en-US" dirty="0"/>
              <a:t> does not provide adequate comfort when the child is emotionally upset, ill, or hurt</a:t>
            </a:r>
            <a:r>
              <a:rPr lang="en-US" baseline="0" dirty="0"/>
              <a:t> (rejecting)</a:t>
            </a:r>
          </a:p>
          <a:p>
            <a:pPr defTabSz="922939">
              <a:defRPr/>
            </a:pPr>
            <a:endParaRPr lang="en-US" baseline="0" dirty="0"/>
          </a:p>
          <a:p>
            <a:pPr defTabSz="922939">
              <a:defRPr/>
            </a:pPr>
            <a:r>
              <a:rPr lang="en-US" b="1" baseline="0" dirty="0"/>
              <a:t>Resistant</a:t>
            </a:r>
            <a:r>
              <a:rPr lang="en-US" baseline="0" dirty="0"/>
              <a:t>  </a:t>
            </a:r>
            <a:r>
              <a:rPr lang="en-US" dirty="0"/>
              <a:t>-Before separation, infants are reluctant to explore their environment,</a:t>
            </a:r>
            <a:r>
              <a:rPr lang="en-US" baseline="0" dirty="0"/>
              <a:t> seem </a:t>
            </a:r>
            <a:r>
              <a:rPr lang="en-US" dirty="0"/>
              <a:t>preoccupied with getting attention of caregiver.  </a:t>
            </a:r>
          </a:p>
          <a:p>
            <a:pPr defTabSz="922939">
              <a:defRPr/>
            </a:pPr>
            <a:r>
              <a:rPr lang="en-US" dirty="0"/>
              <a:t>-When their parent leaves, they are distressed, and when the caregiver returns, both</a:t>
            </a:r>
            <a:r>
              <a:rPr lang="en-US" baseline="0" dirty="0"/>
              <a:t> </a:t>
            </a:r>
            <a:r>
              <a:rPr lang="en-US" dirty="0"/>
              <a:t>seek and resist contact. They combine clinginess with angry, resistive behavior (hitting/pushing parents, continue to cry, can’t be comforted)</a:t>
            </a:r>
            <a:endParaRPr lang="en-US" baseline="0" dirty="0"/>
          </a:p>
          <a:p>
            <a:pPr defTabSz="922939">
              <a:defRPr/>
            </a:pPr>
            <a:r>
              <a:rPr lang="en-US" u="sng" dirty="0"/>
              <a:t>Parents</a:t>
            </a:r>
            <a:r>
              <a:rPr lang="en-US" dirty="0"/>
              <a:t> tend to be inconsistent in response to their child’s signals of distress.</a:t>
            </a:r>
          </a:p>
          <a:p>
            <a:pPr defTabSz="922939">
              <a:defRPr/>
            </a:pPr>
            <a:endParaRPr lang="en-US" baseline="0" dirty="0"/>
          </a:p>
          <a:p>
            <a:r>
              <a:rPr lang="en-US" b="1" dirty="0"/>
              <a:t>Disorganized/disoriented </a:t>
            </a:r>
            <a:r>
              <a:rPr lang="en-US" dirty="0"/>
              <a:t>children lack an organized pattern to their behavior </a:t>
            </a:r>
          </a:p>
          <a:p>
            <a:r>
              <a:rPr lang="en-US" dirty="0"/>
              <a:t>-Disorganized children display unusual behaviors such as approaching the caregiver with their head averted</a:t>
            </a:r>
            <a:r>
              <a:rPr lang="en-US" baseline="0" dirty="0"/>
              <a:t> (</a:t>
            </a:r>
            <a:r>
              <a:rPr lang="en-US" dirty="0"/>
              <a:t>fear or confusion to the cg)</a:t>
            </a:r>
          </a:p>
          <a:p>
            <a:r>
              <a:rPr lang="en-US" dirty="0"/>
              <a:t>-Disorganization is considered an extreme form of insecurity</a:t>
            </a:r>
            <a:endParaRPr lang="en-US" baseline="0" dirty="0"/>
          </a:p>
          <a:p>
            <a:r>
              <a:rPr lang="en-US" baseline="0" dirty="0"/>
              <a:t>-</a:t>
            </a:r>
            <a:r>
              <a:rPr lang="en-US" dirty="0"/>
              <a:t>At reunion, these infants show confused,</a:t>
            </a:r>
            <a:r>
              <a:rPr lang="en-US" baseline="0" dirty="0"/>
              <a:t> contradictory behaviors (like looking away while the parent is holding them or approaching the parent with a flat, depressed emotion – some display odd, frozen postures)</a:t>
            </a:r>
          </a:p>
          <a:p>
            <a:endParaRPr lang="en-US" dirty="0"/>
          </a:p>
          <a:p>
            <a:r>
              <a:rPr lang="en-US" dirty="0"/>
              <a:t>Insecure Attachment averages 85% in maltreated children</a:t>
            </a:r>
          </a:p>
        </p:txBody>
      </p:sp>
      <p:sp>
        <p:nvSpPr>
          <p:cNvPr id="4" name="Slide Number Placeholder 3"/>
          <p:cNvSpPr>
            <a:spLocks noGrp="1"/>
          </p:cNvSpPr>
          <p:nvPr>
            <p:ph type="sldNum" sz="quarter" idx="10"/>
          </p:nvPr>
        </p:nvSpPr>
        <p:spPr/>
        <p:txBody>
          <a:bodyPr/>
          <a:lstStyle/>
          <a:p>
            <a:fld id="{1609F6A3-5739-48D4-B0E1-7096AF892B89}" type="slidenum">
              <a:rPr lang="en-US" smtClean="0"/>
              <a:pPr/>
              <a:t>27</a:t>
            </a:fld>
            <a:endParaRPr lang="en-US"/>
          </a:p>
        </p:txBody>
      </p:sp>
    </p:spTree>
    <p:extLst>
      <p:ext uri="{BB962C8B-B14F-4D97-AF65-F5344CB8AC3E}">
        <p14:creationId xmlns:p14="http://schemas.microsoft.com/office/powerpoint/2010/main" val="4252216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28</a:t>
            </a:fld>
            <a:endParaRPr lang="en-US"/>
          </a:p>
        </p:txBody>
      </p:sp>
    </p:spTree>
    <p:extLst>
      <p:ext uri="{BB962C8B-B14F-4D97-AF65-F5344CB8AC3E}">
        <p14:creationId xmlns:p14="http://schemas.microsoft.com/office/powerpoint/2010/main" val="1381043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6BB4636F-CC1F-4892-852D-73E816AEFE2F}" type="slidenum">
              <a:rPr lang="en-US" altLang="en-US" sz="1200" smtClean="0"/>
              <a:pPr/>
              <a:t>29</a:t>
            </a:fld>
            <a:endParaRPr lang="en-US" altLang="en-US" sz="1200"/>
          </a:p>
        </p:txBody>
      </p:sp>
    </p:spTree>
    <p:extLst>
      <p:ext uri="{BB962C8B-B14F-4D97-AF65-F5344CB8AC3E}">
        <p14:creationId xmlns:p14="http://schemas.microsoft.com/office/powerpoint/2010/main" val="1406166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2DF978-CBD8-43CE-8F79-5BBC31F0745E}" type="slidenum">
              <a:rPr lang="en-US" altLang="en-US" smtClean="0"/>
              <a:pPr>
                <a:spcBef>
                  <a:spcPct val="0"/>
                </a:spcBef>
              </a:pPr>
              <a:t>31</a:t>
            </a:fld>
            <a:endParaRPr lang="en-US" altLang="en-US"/>
          </a:p>
        </p:txBody>
      </p:sp>
    </p:spTree>
    <p:extLst>
      <p:ext uri="{BB962C8B-B14F-4D97-AF65-F5344CB8AC3E}">
        <p14:creationId xmlns:p14="http://schemas.microsoft.com/office/powerpoint/2010/main" val="74054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C9862B4-E18B-41DC-8B34-32A6D4AC966C}" type="slidenum">
              <a:rPr lang="en-US" altLang="en-US" sz="1200" smtClean="0"/>
              <a:pPr/>
              <a:t>3</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56895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CCDC790D-EF25-44E2-9985-26CABDFC1735}" type="slidenum">
              <a:rPr lang="en-US" altLang="en-US" sz="1200" smtClean="0"/>
              <a:pPr/>
              <a:t>32</a:t>
            </a:fld>
            <a:endParaRPr lang="en-US" altLang="en-US" sz="120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r>
              <a:rPr lang="en-US" altLang="en-US"/>
              <a:t>So, the attachment behaviors are what we observe.  </a:t>
            </a:r>
          </a:p>
          <a:p>
            <a:r>
              <a:rPr lang="en-US" altLang="en-US"/>
              <a:t>The attachment system is activated when the child is under stress.  </a:t>
            </a:r>
          </a:p>
          <a:p>
            <a:r>
              <a:rPr lang="en-US" altLang="en-US"/>
              <a:t>We observe the behaviors that result and compare them to patterns and classify the child’s level of security.</a:t>
            </a:r>
          </a:p>
          <a:p>
            <a:endParaRPr lang="en-US" altLang="en-US"/>
          </a:p>
          <a:p>
            <a:r>
              <a:rPr lang="en-US" altLang="en-US"/>
              <a:t>Secure attachment is an balance btw proximity and exploration.  </a:t>
            </a:r>
          </a:p>
          <a:p>
            <a:r>
              <a:rPr lang="en-US" altLang="en-US"/>
              <a:t>The child uses the mother as a secure base to explore their environment.</a:t>
            </a:r>
          </a:p>
          <a:p>
            <a:r>
              <a:rPr lang="en-US" altLang="en-US"/>
              <a:t>If frieghtened, he feels confident that he can go to mom for safety and comfort.</a:t>
            </a:r>
          </a:p>
          <a:p>
            <a:r>
              <a:rPr lang="en-US" altLang="en-US"/>
              <a:t>There are 2 types of insecure or anxious strageties: avoidance and resistance.</a:t>
            </a:r>
          </a:p>
          <a:p>
            <a:r>
              <a:rPr lang="en-US" altLang="en-US"/>
              <a:t>Avoidance is an insecure strategy where the child “shuts down” behaviorally.  </a:t>
            </a:r>
          </a:p>
          <a:p>
            <a:r>
              <a:rPr lang="en-US" altLang="en-US"/>
              <a:t>These children do not see their mother as a secure base and they deal with that by shutting down their emotions.</a:t>
            </a:r>
          </a:p>
          <a:p>
            <a:r>
              <a:rPr lang="en-US" altLang="en-US"/>
              <a:t>Resistance is just the opposite.  Here the child is overly emotional.  Instead of shutting down they act up.  </a:t>
            </a:r>
          </a:p>
          <a:p>
            <a:r>
              <a:rPr lang="en-US" altLang="en-US"/>
              <a:t>Resistant children get very distressed during the separations and are not able to be easily comforted.</a:t>
            </a:r>
          </a:p>
          <a:p>
            <a:endParaRPr lang="en-US" altLang="en-US"/>
          </a:p>
        </p:txBody>
      </p:sp>
    </p:spTree>
    <p:extLst>
      <p:ext uri="{BB962C8B-B14F-4D97-AF65-F5344CB8AC3E}">
        <p14:creationId xmlns:p14="http://schemas.microsoft.com/office/powerpoint/2010/main" val="228269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1DE58F-7892-468D-823A-45F5E906D428}" type="slidenum">
              <a:rPr lang="en-US"/>
              <a:pPr/>
              <a:t>33</a:t>
            </a:fld>
            <a:endParaRPr lang="en-US"/>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2192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34</a:t>
            </a:fld>
            <a:endParaRPr lang="en-US"/>
          </a:p>
        </p:txBody>
      </p:sp>
    </p:spTree>
    <p:extLst>
      <p:ext uri="{BB962C8B-B14F-4D97-AF65-F5344CB8AC3E}">
        <p14:creationId xmlns:p14="http://schemas.microsoft.com/office/powerpoint/2010/main" val="1738467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35</a:t>
            </a:fld>
            <a:endParaRPr lang="en-US"/>
          </a:p>
        </p:txBody>
      </p:sp>
    </p:spTree>
    <p:extLst>
      <p:ext uri="{BB962C8B-B14F-4D97-AF65-F5344CB8AC3E}">
        <p14:creationId xmlns:p14="http://schemas.microsoft.com/office/powerpoint/2010/main" val="3597548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B94F157A-39CD-4916-93E1-FB14736A8881}" type="slidenum">
              <a:rPr lang="en-US" altLang="en-US" sz="1200" smtClean="0"/>
              <a:pPr/>
              <a:t>36</a:t>
            </a:fld>
            <a:endParaRPr lang="en-US" altLang="en-US" sz="1200"/>
          </a:p>
        </p:txBody>
      </p:sp>
    </p:spTree>
    <p:extLst>
      <p:ext uri="{BB962C8B-B14F-4D97-AF65-F5344CB8AC3E}">
        <p14:creationId xmlns:p14="http://schemas.microsoft.com/office/powerpoint/2010/main" val="1686261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CF333943-7325-4251-BF96-06B6BD7C1678}" type="slidenum">
              <a:rPr lang="en-US" altLang="en-US" sz="1200" smtClean="0"/>
              <a:pPr/>
              <a:t>37</a:t>
            </a:fld>
            <a:endParaRPr lang="en-US"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i="1" dirty="0">
                <a:solidFill>
                  <a:srgbClr val="000000"/>
                </a:solidFill>
              </a:rPr>
              <a:t>What does secure attachment predict? </a:t>
            </a:r>
            <a:r>
              <a:rPr lang="en-US" altLang="en-US" b="1" i="1" dirty="0"/>
              <a:t> </a:t>
            </a:r>
          </a:p>
          <a:p>
            <a:endParaRPr lang="en-US" altLang="en-US" dirty="0"/>
          </a:p>
        </p:txBody>
      </p:sp>
    </p:spTree>
    <p:extLst>
      <p:ext uri="{BB962C8B-B14F-4D97-AF65-F5344CB8AC3E}">
        <p14:creationId xmlns:p14="http://schemas.microsoft.com/office/powerpoint/2010/main" val="3063566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5AD67756-2B48-465B-BE01-3CFB39BB6265}" type="slidenum">
              <a:rPr lang="en-US" altLang="en-US" sz="1200" smtClean="0"/>
              <a:pPr/>
              <a:t>38</a:t>
            </a:fld>
            <a:endParaRPr lang="en-US" alt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8114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94C5034A-C606-4875-908C-FD62FF5581BF}" type="slidenum">
              <a:rPr lang="en-US" altLang="en-US" sz="1200" smtClean="0"/>
              <a:pPr/>
              <a:t>39</a:t>
            </a:fld>
            <a:endParaRPr lang="en-US" alt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42997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AF3434D4-FF1F-4AA1-8C8B-B96FD2F48FD3}" type="slidenum">
              <a:rPr lang="en-US" altLang="en-US" sz="1200" smtClean="0"/>
              <a:pPr/>
              <a:t>40</a:t>
            </a:fld>
            <a:endParaRPr lang="en-US" alt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84351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E36CD9A8-8DA8-4321-8045-E91E337D3C1C}" type="slidenum">
              <a:rPr lang="en-US" altLang="en-US" sz="1200" smtClean="0"/>
              <a:pPr/>
              <a:t>41</a:t>
            </a:fld>
            <a:endParaRPr lang="en-US" alt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1396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AD4481B6-7E0D-44CF-A96A-CB2F13473DB4}" type="slidenum">
              <a:rPr lang="en-US" altLang="en-US" sz="1200" smtClean="0"/>
              <a:pPr/>
              <a:t>4</a:t>
            </a:fld>
            <a:endParaRPr lang="en-US"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5532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56001625-9A7B-4047-9E5F-5EEBF603724D}" type="slidenum">
              <a:rPr lang="en-US" altLang="en-US" sz="1200" smtClean="0"/>
              <a:pPr/>
              <a:t>42</a:t>
            </a:fld>
            <a:endParaRPr lang="en-US" alt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32931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9263C85-1261-48C2-9DD4-D6DBCED1AF03}" type="slidenum">
              <a:rPr lang="en-US" altLang="en-US" sz="1200" smtClean="0"/>
              <a:pPr/>
              <a:t>43</a:t>
            </a:fld>
            <a:endParaRPr lang="en-US" alt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57343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83C2037-C5C7-47D8-9B87-97FA4A1CDB50}" type="slidenum">
              <a:rPr lang="en-US" altLang="en-US" sz="1200" smtClean="0"/>
              <a:pPr/>
              <a:t>44</a:t>
            </a:fld>
            <a:endParaRPr lang="en-US" altLang="en-US" sz="1200"/>
          </a:p>
        </p:txBody>
      </p:sp>
    </p:spTree>
    <p:extLst>
      <p:ext uri="{BB962C8B-B14F-4D97-AF65-F5344CB8AC3E}">
        <p14:creationId xmlns:p14="http://schemas.microsoft.com/office/powerpoint/2010/main" val="1243156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F61BA9F8-84BE-495B-B186-D6D43B8D05DF}" type="slidenum">
              <a:rPr lang="en-US" altLang="en-US" sz="1200" smtClean="0"/>
              <a:pPr/>
              <a:t>45</a:t>
            </a:fld>
            <a:endParaRPr lang="en-US" altLang="en-US" sz="1200"/>
          </a:p>
        </p:txBody>
      </p:sp>
    </p:spTree>
    <p:extLst>
      <p:ext uri="{BB962C8B-B14F-4D97-AF65-F5344CB8AC3E}">
        <p14:creationId xmlns:p14="http://schemas.microsoft.com/office/powerpoint/2010/main" val="21461090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334205F2-0248-46A5-A460-B9D301F6DA4A}" type="slidenum">
              <a:rPr lang="en-US" altLang="en-US" sz="1200" smtClean="0"/>
              <a:pPr/>
              <a:t>46</a:t>
            </a:fld>
            <a:endParaRPr lang="en-US" alt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61927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3100">
                <a:solidFill>
                  <a:schemeClr val="tx1"/>
                </a:solidFill>
                <a:latin typeface="Times New Roman" pitchFamily="18" charset="0"/>
              </a:defRPr>
            </a:lvl1pPr>
            <a:lvl2pPr marL="729057" indent="-280406" defTabSz="914437">
              <a:defRPr sz="3100">
                <a:solidFill>
                  <a:schemeClr val="tx1"/>
                </a:solidFill>
                <a:latin typeface="Times New Roman" pitchFamily="18" charset="0"/>
              </a:defRPr>
            </a:lvl2pPr>
            <a:lvl3pPr marL="1121626" indent="-224325" defTabSz="914437">
              <a:defRPr sz="3100">
                <a:solidFill>
                  <a:schemeClr val="tx1"/>
                </a:solidFill>
                <a:latin typeface="Times New Roman" pitchFamily="18" charset="0"/>
              </a:defRPr>
            </a:lvl3pPr>
            <a:lvl4pPr marL="1570276" indent="-224325" defTabSz="914437">
              <a:defRPr sz="3100">
                <a:solidFill>
                  <a:schemeClr val="tx1"/>
                </a:solidFill>
                <a:latin typeface="Times New Roman" pitchFamily="18" charset="0"/>
              </a:defRPr>
            </a:lvl4pPr>
            <a:lvl5pPr marL="2018927" indent="-224325" defTabSz="914437">
              <a:defRPr sz="3100">
                <a:solidFill>
                  <a:schemeClr val="tx1"/>
                </a:solidFill>
                <a:latin typeface="Times New Roman" pitchFamily="18" charset="0"/>
              </a:defRPr>
            </a:lvl5pPr>
            <a:lvl6pPr marL="2467577" indent="-224325" defTabSz="914437" eaLnBrk="0" fontAlgn="base" hangingPunct="0">
              <a:spcBef>
                <a:spcPct val="0"/>
              </a:spcBef>
              <a:spcAft>
                <a:spcPct val="0"/>
              </a:spcAft>
              <a:defRPr sz="3100">
                <a:solidFill>
                  <a:schemeClr val="tx1"/>
                </a:solidFill>
                <a:latin typeface="Times New Roman" pitchFamily="18" charset="0"/>
              </a:defRPr>
            </a:lvl6pPr>
            <a:lvl7pPr marL="2916227" indent="-224325" defTabSz="914437" eaLnBrk="0" fontAlgn="base" hangingPunct="0">
              <a:spcBef>
                <a:spcPct val="0"/>
              </a:spcBef>
              <a:spcAft>
                <a:spcPct val="0"/>
              </a:spcAft>
              <a:defRPr sz="3100">
                <a:solidFill>
                  <a:schemeClr val="tx1"/>
                </a:solidFill>
                <a:latin typeface="Times New Roman" pitchFamily="18" charset="0"/>
              </a:defRPr>
            </a:lvl7pPr>
            <a:lvl8pPr marL="3364878" indent="-224325" defTabSz="914437" eaLnBrk="0" fontAlgn="base" hangingPunct="0">
              <a:spcBef>
                <a:spcPct val="0"/>
              </a:spcBef>
              <a:spcAft>
                <a:spcPct val="0"/>
              </a:spcAft>
              <a:defRPr sz="3100">
                <a:solidFill>
                  <a:schemeClr val="tx1"/>
                </a:solidFill>
                <a:latin typeface="Times New Roman" pitchFamily="18" charset="0"/>
              </a:defRPr>
            </a:lvl8pPr>
            <a:lvl9pPr marL="3813528" indent="-224325" defTabSz="914437" eaLnBrk="0" fontAlgn="base" hangingPunct="0">
              <a:spcBef>
                <a:spcPct val="0"/>
              </a:spcBef>
              <a:spcAft>
                <a:spcPct val="0"/>
              </a:spcAft>
              <a:defRPr sz="3100">
                <a:solidFill>
                  <a:schemeClr val="tx1"/>
                </a:solidFill>
                <a:latin typeface="Times New Roman" pitchFamily="18" charset="0"/>
              </a:defRPr>
            </a:lvl9pPr>
          </a:lstStyle>
          <a:p>
            <a:fld id="{715B7AD9-B87A-4C24-A556-5E47E2D4CA2C}" type="slidenum">
              <a:rPr lang="en-US" altLang="en-US" sz="1200">
                <a:solidFill>
                  <a:prstClr val="black"/>
                </a:solidFill>
              </a:rPr>
              <a:pPr/>
              <a:t>47</a:t>
            </a:fld>
            <a:endParaRPr lang="en-US" altLang="en-US" sz="1200">
              <a:solidFill>
                <a:prstClr val="black"/>
              </a:solidFill>
            </a:endParaRPr>
          </a:p>
        </p:txBody>
      </p:sp>
    </p:spTree>
    <p:extLst>
      <p:ext uri="{BB962C8B-B14F-4D97-AF65-F5344CB8AC3E}">
        <p14:creationId xmlns:p14="http://schemas.microsoft.com/office/powerpoint/2010/main" val="2092328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5B5E1ADD-77BE-49ED-B93A-F4E7FD6CF6A2}" type="slidenum">
              <a:rPr lang="en-US" altLang="en-US" sz="1200" smtClean="0"/>
              <a:pPr/>
              <a:t>53</a:t>
            </a:fld>
            <a:endParaRPr lang="en-US" altLang="en-US" sz="1200"/>
          </a:p>
        </p:txBody>
      </p:sp>
    </p:spTree>
    <p:extLst>
      <p:ext uri="{BB962C8B-B14F-4D97-AF65-F5344CB8AC3E}">
        <p14:creationId xmlns:p14="http://schemas.microsoft.com/office/powerpoint/2010/main" val="185614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94D03FF-6A8A-4D51-89E9-C87CB45AEDAD}" type="slidenum">
              <a:rPr lang="en-US" altLang="en-US" sz="1200" smtClean="0"/>
              <a:pPr/>
              <a:t>54</a:t>
            </a:fld>
            <a:endParaRPr lang="en-US" altLang="en-US" sz="1200"/>
          </a:p>
        </p:txBody>
      </p:sp>
    </p:spTree>
    <p:extLst>
      <p:ext uri="{BB962C8B-B14F-4D97-AF65-F5344CB8AC3E}">
        <p14:creationId xmlns:p14="http://schemas.microsoft.com/office/powerpoint/2010/main" val="3874795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BE66DE8-FCD1-4854-B7FD-06BF46C9B996}" type="slidenum">
              <a:rPr lang="en-US" altLang="en-US" sz="1200" smtClean="0"/>
              <a:pPr/>
              <a:t>55</a:t>
            </a:fld>
            <a:endParaRPr lang="en-US" altLang="en-US" sz="1200"/>
          </a:p>
        </p:txBody>
      </p:sp>
    </p:spTree>
    <p:extLst>
      <p:ext uri="{BB962C8B-B14F-4D97-AF65-F5344CB8AC3E}">
        <p14:creationId xmlns:p14="http://schemas.microsoft.com/office/powerpoint/2010/main" val="4122112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18971E3-BC9B-4FB5-81BC-A99E007F7E42}" type="slidenum">
              <a:rPr lang="en-US" altLang="en-US" sz="1200" smtClean="0"/>
              <a:pPr/>
              <a:t>56</a:t>
            </a:fld>
            <a:endParaRPr lang="en-US" altLang="en-US" sz="1200"/>
          </a:p>
        </p:txBody>
      </p:sp>
    </p:spTree>
    <p:extLst>
      <p:ext uri="{BB962C8B-B14F-4D97-AF65-F5344CB8AC3E}">
        <p14:creationId xmlns:p14="http://schemas.microsoft.com/office/powerpoint/2010/main" val="17979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5F7C52EE-4409-4DA1-8948-C4348E85A22E}" type="slidenum">
              <a:rPr lang="en-US" altLang="en-US" sz="1200" smtClean="0"/>
              <a:pPr/>
              <a:t>5</a:t>
            </a:fld>
            <a:endParaRPr lang="en-US" altLang="en-US" sz="1200"/>
          </a:p>
        </p:txBody>
      </p:sp>
    </p:spTree>
    <p:extLst>
      <p:ext uri="{BB962C8B-B14F-4D97-AF65-F5344CB8AC3E}">
        <p14:creationId xmlns:p14="http://schemas.microsoft.com/office/powerpoint/2010/main" val="2592924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0A29D24-14BA-4E66-B563-38F7BC5864B4}" type="slidenum">
              <a:rPr lang="en-US" altLang="en-US" sz="1200" smtClean="0"/>
              <a:pPr/>
              <a:t>57</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15002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60</a:t>
            </a:fld>
            <a:endParaRPr lang="en-US"/>
          </a:p>
        </p:txBody>
      </p:sp>
    </p:spTree>
    <p:extLst>
      <p:ext uri="{BB962C8B-B14F-4D97-AF65-F5344CB8AC3E}">
        <p14:creationId xmlns:p14="http://schemas.microsoft.com/office/powerpoint/2010/main" val="2551902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61</a:t>
            </a:fld>
            <a:endParaRPr lang="en-US"/>
          </a:p>
        </p:txBody>
      </p:sp>
    </p:spTree>
    <p:extLst>
      <p:ext uri="{BB962C8B-B14F-4D97-AF65-F5344CB8AC3E}">
        <p14:creationId xmlns:p14="http://schemas.microsoft.com/office/powerpoint/2010/main" val="1452649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62</a:t>
            </a:fld>
            <a:endParaRPr lang="en-US"/>
          </a:p>
        </p:txBody>
      </p:sp>
    </p:spTree>
    <p:extLst>
      <p:ext uri="{BB962C8B-B14F-4D97-AF65-F5344CB8AC3E}">
        <p14:creationId xmlns:p14="http://schemas.microsoft.com/office/powerpoint/2010/main" val="252359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63</a:t>
            </a:fld>
            <a:endParaRPr lang="en-US"/>
          </a:p>
        </p:txBody>
      </p:sp>
    </p:spTree>
    <p:extLst>
      <p:ext uri="{BB962C8B-B14F-4D97-AF65-F5344CB8AC3E}">
        <p14:creationId xmlns:p14="http://schemas.microsoft.com/office/powerpoint/2010/main" val="1386563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64</a:t>
            </a:fld>
            <a:endParaRPr lang="en-US"/>
          </a:p>
        </p:txBody>
      </p:sp>
    </p:spTree>
    <p:extLst>
      <p:ext uri="{BB962C8B-B14F-4D97-AF65-F5344CB8AC3E}">
        <p14:creationId xmlns:p14="http://schemas.microsoft.com/office/powerpoint/2010/main" val="20037608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65</a:t>
            </a:fld>
            <a:endParaRPr lang="en-US"/>
          </a:p>
        </p:txBody>
      </p:sp>
    </p:spTree>
    <p:extLst>
      <p:ext uri="{BB962C8B-B14F-4D97-AF65-F5344CB8AC3E}">
        <p14:creationId xmlns:p14="http://schemas.microsoft.com/office/powerpoint/2010/main" val="1380777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66</a:t>
            </a:fld>
            <a:endParaRPr lang="en-US"/>
          </a:p>
        </p:txBody>
      </p:sp>
    </p:spTree>
    <p:extLst>
      <p:ext uri="{BB962C8B-B14F-4D97-AF65-F5344CB8AC3E}">
        <p14:creationId xmlns:p14="http://schemas.microsoft.com/office/powerpoint/2010/main" val="2432901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67</a:t>
            </a:fld>
            <a:endParaRPr lang="en-US"/>
          </a:p>
        </p:txBody>
      </p:sp>
    </p:spTree>
    <p:extLst>
      <p:ext uri="{BB962C8B-B14F-4D97-AF65-F5344CB8AC3E}">
        <p14:creationId xmlns:p14="http://schemas.microsoft.com/office/powerpoint/2010/main" val="706892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68</a:t>
            </a:fld>
            <a:endParaRPr lang="en-US"/>
          </a:p>
        </p:txBody>
      </p:sp>
    </p:spTree>
    <p:extLst>
      <p:ext uri="{BB962C8B-B14F-4D97-AF65-F5344CB8AC3E}">
        <p14:creationId xmlns:p14="http://schemas.microsoft.com/office/powerpoint/2010/main" val="364537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8F355-731F-41E1-801E-FD26A0CC2BE8}" type="slidenum">
              <a:rPr lang="en-US"/>
              <a:pPr/>
              <a:t>6</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851306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69</a:t>
            </a:fld>
            <a:endParaRPr lang="en-US" dirty="0"/>
          </a:p>
        </p:txBody>
      </p:sp>
    </p:spTree>
    <p:extLst>
      <p:ext uri="{BB962C8B-B14F-4D97-AF65-F5344CB8AC3E}">
        <p14:creationId xmlns:p14="http://schemas.microsoft.com/office/powerpoint/2010/main" val="2058819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70</a:t>
            </a:fld>
            <a:endParaRPr lang="en-US" dirty="0"/>
          </a:p>
        </p:txBody>
      </p:sp>
    </p:spTree>
    <p:extLst>
      <p:ext uri="{BB962C8B-B14F-4D97-AF65-F5344CB8AC3E}">
        <p14:creationId xmlns:p14="http://schemas.microsoft.com/office/powerpoint/2010/main" val="4066900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71</a:t>
            </a:fld>
            <a:endParaRPr lang="en-US" dirty="0"/>
          </a:p>
        </p:txBody>
      </p:sp>
    </p:spTree>
    <p:extLst>
      <p:ext uri="{BB962C8B-B14F-4D97-AF65-F5344CB8AC3E}">
        <p14:creationId xmlns:p14="http://schemas.microsoft.com/office/powerpoint/2010/main" val="3765725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72</a:t>
            </a:fld>
            <a:endParaRPr lang="en-US" dirty="0"/>
          </a:p>
        </p:txBody>
      </p:sp>
    </p:spTree>
    <p:extLst>
      <p:ext uri="{BB962C8B-B14F-4D97-AF65-F5344CB8AC3E}">
        <p14:creationId xmlns:p14="http://schemas.microsoft.com/office/powerpoint/2010/main" val="2427277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73</a:t>
            </a:fld>
            <a:endParaRPr lang="en-US" dirty="0"/>
          </a:p>
        </p:txBody>
      </p:sp>
    </p:spTree>
    <p:extLst>
      <p:ext uri="{BB962C8B-B14F-4D97-AF65-F5344CB8AC3E}">
        <p14:creationId xmlns:p14="http://schemas.microsoft.com/office/powerpoint/2010/main" val="2125492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74</a:t>
            </a:fld>
            <a:endParaRPr lang="en-US"/>
          </a:p>
        </p:txBody>
      </p:sp>
    </p:spTree>
    <p:extLst>
      <p:ext uri="{BB962C8B-B14F-4D97-AF65-F5344CB8AC3E}">
        <p14:creationId xmlns:p14="http://schemas.microsoft.com/office/powerpoint/2010/main" val="17053781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A8B732B4-A220-4D64-89E5-594291243225}" type="slidenum">
              <a:rPr lang="en-US" smtClean="0"/>
              <a:pPr/>
              <a:t>75</a:t>
            </a:fld>
            <a:endParaRPr lang="en-US"/>
          </a:p>
        </p:txBody>
      </p:sp>
    </p:spTree>
    <p:extLst>
      <p:ext uri="{BB962C8B-B14F-4D97-AF65-F5344CB8AC3E}">
        <p14:creationId xmlns:p14="http://schemas.microsoft.com/office/powerpoint/2010/main" val="4255246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76</a:t>
            </a:fld>
            <a:endParaRPr lang="en-US"/>
          </a:p>
        </p:txBody>
      </p:sp>
    </p:spTree>
    <p:extLst>
      <p:ext uri="{BB962C8B-B14F-4D97-AF65-F5344CB8AC3E}">
        <p14:creationId xmlns:p14="http://schemas.microsoft.com/office/powerpoint/2010/main" val="3189709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77</a:t>
            </a:fld>
            <a:endParaRPr lang="en-US"/>
          </a:p>
        </p:txBody>
      </p:sp>
    </p:spTree>
    <p:extLst>
      <p:ext uri="{BB962C8B-B14F-4D97-AF65-F5344CB8AC3E}">
        <p14:creationId xmlns:p14="http://schemas.microsoft.com/office/powerpoint/2010/main" val="22965969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78</a:t>
            </a:fld>
            <a:endParaRPr lang="en-US"/>
          </a:p>
        </p:txBody>
      </p:sp>
    </p:spTree>
    <p:extLst>
      <p:ext uri="{BB962C8B-B14F-4D97-AF65-F5344CB8AC3E}">
        <p14:creationId xmlns:p14="http://schemas.microsoft.com/office/powerpoint/2010/main" val="3911491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065D8933-C860-42F4-A2B6-B09C17815CB1}" type="slidenum">
              <a:rPr lang="en-US" altLang="en-US" sz="1200" smtClean="0"/>
              <a:pPr/>
              <a:t>7</a:t>
            </a:fld>
            <a:endParaRPr lang="en-US"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20304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79</a:t>
            </a:fld>
            <a:endParaRPr lang="en-US"/>
          </a:p>
        </p:txBody>
      </p:sp>
    </p:spTree>
    <p:extLst>
      <p:ext uri="{BB962C8B-B14F-4D97-AF65-F5344CB8AC3E}">
        <p14:creationId xmlns:p14="http://schemas.microsoft.com/office/powerpoint/2010/main" val="20627536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80</a:t>
            </a:fld>
            <a:endParaRPr lang="en-US"/>
          </a:p>
        </p:txBody>
      </p:sp>
    </p:spTree>
    <p:extLst>
      <p:ext uri="{BB962C8B-B14F-4D97-AF65-F5344CB8AC3E}">
        <p14:creationId xmlns:p14="http://schemas.microsoft.com/office/powerpoint/2010/main" val="20263718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33E87943-AFC2-4785-8AB7-B5266D29B2A1}" type="slidenum">
              <a:rPr lang="en-US" altLang="en-US" sz="1200" smtClean="0"/>
              <a:pPr/>
              <a:t>81</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24814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84</a:t>
            </a:fld>
            <a:endParaRPr lang="en-US"/>
          </a:p>
        </p:txBody>
      </p:sp>
    </p:spTree>
    <p:extLst>
      <p:ext uri="{BB962C8B-B14F-4D97-AF65-F5344CB8AC3E}">
        <p14:creationId xmlns:p14="http://schemas.microsoft.com/office/powerpoint/2010/main" val="2698870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85</a:t>
            </a:fld>
            <a:endParaRPr lang="en-US"/>
          </a:p>
        </p:txBody>
      </p:sp>
    </p:spTree>
    <p:extLst>
      <p:ext uri="{BB962C8B-B14F-4D97-AF65-F5344CB8AC3E}">
        <p14:creationId xmlns:p14="http://schemas.microsoft.com/office/powerpoint/2010/main" val="23533208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86</a:t>
            </a:fld>
            <a:endParaRPr lang="en-US"/>
          </a:p>
        </p:txBody>
      </p:sp>
    </p:spTree>
    <p:extLst>
      <p:ext uri="{BB962C8B-B14F-4D97-AF65-F5344CB8AC3E}">
        <p14:creationId xmlns:p14="http://schemas.microsoft.com/office/powerpoint/2010/main" val="17794722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ADAA39F5-86BB-4B9A-ACDD-C0B6530F4248}" type="slidenum">
              <a:rPr lang="en-US" altLang="en-US" sz="1200" smtClean="0"/>
              <a:pPr/>
              <a:t>87</a:t>
            </a:fld>
            <a:endParaRPr lang="en-US" altLang="en-US" sz="1200"/>
          </a:p>
        </p:txBody>
      </p:sp>
    </p:spTree>
    <p:extLst>
      <p:ext uri="{BB962C8B-B14F-4D97-AF65-F5344CB8AC3E}">
        <p14:creationId xmlns:p14="http://schemas.microsoft.com/office/powerpoint/2010/main" val="8685144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88</a:t>
            </a:fld>
            <a:endParaRPr lang="en-US"/>
          </a:p>
        </p:txBody>
      </p:sp>
    </p:spTree>
    <p:extLst>
      <p:ext uri="{BB962C8B-B14F-4D97-AF65-F5344CB8AC3E}">
        <p14:creationId xmlns:p14="http://schemas.microsoft.com/office/powerpoint/2010/main" val="27540694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89</a:t>
            </a:fld>
            <a:endParaRPr lang="en-US"/>
          </a:p>
        </p:txBody>
      </p:sp>
    </p:spTree>
    <p:extLst>
      <p:ext uri="{BB962C8B-B14F-4D97-AF65-F5344CB8AC3E}">
        <p14:creationId xmlns:p14="http://schemas.microsoft.com/office/powerpoint/2010/main" val="32158800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6C5464F8-07C5-4CB6-95FB-0B548D241D05}" type="slidenum">
              <a:rPr lang="en-US" altLang="en-US" sz="1200" smtClean="0"/>
              <a:pPr/>
              <a:t>90</a:t>
            </a:fld>
            <a:endParaRPr lang="en-US" alt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82356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15BF5-CC89-476B-B075-4DA2713A4A7E}" type="slidenum">
              <a:rPr lang="en-US"/>
              <a:pPr/>
              <a:t>8</a:t>
            </a:fld>
            <a:endParaRPr lang="en-US"/>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106806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9EED01A-994D-4000-AC03-55C4D43E2E96}" type="slidenum">
              <a:rPr lang="en-US" altLang="en-US" sz="1200" smtClean="0"/>
              <a:pPr/>
              <a:t>91</a:t>
            </a:fld>
            <a:endParaRPr lang="en-US" altLang="en-US" sz="1200"/>
          </a:p>
        </p:txBody>
      </p:sp>
    </p:spTree>
    <p:extLst>
      <p:ext uri="{BB962C8B-B14F-4D97-AF65-F5344CB8AC3E}">
        <p14:creationId xmlns:p14="http://schemas.microsoft.com/office/powerpoint/2010/main" val="37143811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284DD7D8-6128-40B0-BA7D-2514ECC1816C}" type="slidenum">
              <a:rPr lang="en-US" altLang="en-US" sz="1200" smtClean="0"/>
              <a:pPr/>
              <a:t>93</a:t>
            </a:fld>
            <a:endParaRPr lang="en-US" alt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178673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E5E47109-F9A5-4C62-99D4-F42BB28B68C6}" type="slidenum">
              <a:rPr lang="en-US" altLang="en-US" sz="1200" smtClean="0"/>
              <a:pPr/>
              <a:t>94</a:t>
            </a:fld>
            <a:endParaRPr lang="en-US" alt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694276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54CC3755-5F05-45F8-8E91-EDB67D082696}" type="slidenum">
              <a:rPr lang="en-US" altLang="en-US" sz="1200" smtClean="0"/>
              <a:pPr/>
              <a:t>95</a:t>
            </a:fld>
            <a:endParaRPr lang="en-US" altLang="en-US"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32100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6DD51D0D-F92E-417E-AFEC-4C38F1063D91}" type="slidenum">
              <a:rPr lang="en-US" altLang="en-US" sz="1200" smtClean="0"/>
              <a:pPr/>
              <a:t>96</a:t>
            </a:fld>
            <a:endParaRPr lang="en-US" altLang="en-US" sz="120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113781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4A9A3F46-C6FC-4D80-85ED-34FC00E56488}" type="slidenum">
              <a:rPr lang="en-US" altLang="en-US" sz="1200" smtClean="0"/>
              <a:pPr/>
              <a:t>97</a:t>
            </a:fld>
            <a:endParaRPr lang="en-US" altLang="en-US" sz="12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648929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49953419-90EB-488C-A0C3-DAFA66C62D46}" type="slidenum">
              <a:rPr lang="en-US" altLang="en-US" sz="1200" smtClean="0"/>
              <a:pPr/>
              <a:t>98</a:t>
            </a:fld>
            <a:endParaRPr lang="en-US" altLang="en-US" sz="12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595283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99DF0D8-1945-4B65-A8FA-A4FEDD7DC2FF}" type="slidenum">
              <a:rPr lang="en-US" altLang="en-US" sz="1200" smtClean="0"/>
              <a:pPr/>
              <a:t>99</a:t>
            </a:fld>
            <a:endParaRPr lang="en-US" altLang="en-US" sz="120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818543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36E7B4F-3BA0-41F6-BF65-192A162899B9}" type="slidenum">
              <a:rPr lang="en-US" altLang="en-US" sz="1200" smtClean="0"/>
              <a:pPr/>
              <a:t>100</a:t>
            </a:fld>
            <a:endParaRPr lang="en-US" altLang="en-US" sz="120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485967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CCE0-24E0-42B5-AA69-F97B3304330A}" type="slidenum">
              <a:rPr lang="en-US"/>
              <a:pPr/>
              <a:t>101</a:t>
            </a:fld>
            <a:endParaRPr lang="en-US"/>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2649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F0F63D2-9C03-46C6-9EEC-9734796E90DF}" type="slidenum">
              <a:rPr lang="en-US" altLang="en-US" sz="1200" smtClean="0"/>
              <a:pPr/>
              <a:t>9</a:t>
            </a:fld>
            <a:endParaRPr lang="en-US" alt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21761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0CBA0A-E93F-42F7-A0D7-ED6FC5C270E9}" type="slidenum">
              <a:rPr lang="en-US"/>
              <a:pPr/>
              <a:t>102</a:t>
            </a:fld>
            <a:endParaRPr lang="en-US"/>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58039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9251B-9446-47BA-9380-BAC78F24E378}" type="slidenum">
              <a:rPr lang="en-US"/>
              <a:pPr/>
              <a:t>103</a:t>
            </a:fld>
            <a:endParaRPr lang="en-US"/>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r>
              <a:rPr lang="en-US" dirty="0"/>
              <a:t>Mom/dad</a:t>
            </a:r>
            <a:r>
              <a:rPr lang="en-US" baseline="0" dirty="0"/>
              <a:t> correlated at each age</a:t>
            </a:r>
          </a:p>
          <a:p>
            <a:r>
              <a:rPr lang="en-US" baseline="0" dirty="0"/>
              <a:t>Dad predicts mom </a:t>
            </a:r>
            <a:r>
              <a:rPr lang="en-US" baseline="0" dirty="0" err="1"/>
              <a:t>behavs</a:t>
            </a:r>
            <a:r>
              <a:rPr lang="en-US" baseline="0" dirty="0"/>
              <a:t> over time but mom less predictive of dad</a:t>
            </a:r>
            <a:endParaRPr lang="en-US" dirty="0"/>
          </a:p>
        </p:txBody>
      </p:sp>
    </p:spTree>
    <p:extLst>
      <p:ext uri="{BB962C8B-B14F-4D97-AF65-F5344CB8AC3E}">
        <p14:creationId xmlns:p14="http://schemas.microsoft.com/office/powerpoint/2010/main" val="177524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r>
              <a:rPr lang="en-US"/>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AE706DE3-5259-4674-A511-C5168771A8AF}" type="slidenum">
              <a:rPr lang="en-US"/>
              <a:pPr>
                <a:defRPr/>
              </a:pPr>
              <a:t>‹#›</a:t>
            </a:fld>
            <a:endParaRPr lang="en-US"/>
          </a:p>
        </p:txBody>
      </p:sp>
    </p:spTree>
    <p:extLst>
      <p:ext uri="{BB962C8B-B14F-4D97-AF65-F5344CB8AC3E}">
        <p14:creationId xmlns:p14="http://schemas.microsoft.com/office/powerpoint/2010/main" val="238198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lipArt Placeholder 2"/>
          <p:cNvSpPr>
            <a:spLocks noGrp="1"/>
          </p:cNvSpPr>
          <p:nvPr>
            <p:ph type="clipArt" sz="half" idx="1"/>
          </p:nvPr>
        </p:nvSpPr>
        <p:spPr>
          <a:xfrm>
            <a:off x="838200" y="1752600"/>
            <a:ext cx="3810000" cy="4114800"/>
          </a:xfrm>
        </p:spPr>
        <p:txBody>
          <a:bodyPr/>
          <a:lstStyle/>
          <a:p>
            <a:pPr lvl="0"/>
            <a:endParaRPr lang="en-US" noProof="0"/>
          </a:p>
        </p:txBody>
      </p:sp>
      <p:sp>
        <p:nvSpPr>
          <p:cNvPr id="4" name="Text Placeholder 3"/>
          <p:cNvSpPr>
            <a:spLocks noGrp="1"/>
          </p:cNvSpPr>
          <p:nvPr>
            <p:ph type="body"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r>
              <a:rPr lang="en-US"/>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FAA6173B-5C79-42B9-82AC-B5F6BD2D2778}" type="slidenum">
              <a:rPr lang="en-US"/>
              <a:pPr>
                <a:defRPr/>
              </a:pPr>
              <a:t>‹#›</a:t>
            </a:fld>
            <a:endParaRPr lang="en-US"/>
          </a:p>
        </p:txBody>
      </p:sp>
    </p:spTree>
    <p:extLst>
      <p:ext uri="{BB962C8B-B14F-4D97-AF65-F5344CB8AC3E}">
        <p14:creationId xmlns:p14="http://schemas.microsoft.com/office/powerpoint/2010/main" val="270600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KlfOecrr6kI"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youtube.com/watch?v=hsA5Sec6dAI"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psychclassics.yorku.ca/Harlow/fig6.jpg"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chrisgibbs.com/photos/waiting-rom.jpeg" TargetMode="External"/><Relationship Id="rId7"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QTsewNrHUH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youtube.com/watch?v=DRejV6f-Y3c" TargetMode="External"/><Relationship Id="rId4" Type="http://schemas.openxmlformats.org/officeDocument/2006/relationships/hyperlink" Target="https://nyu.databrary.org/volume/108/slot/10325/-?asset=2899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129.171.236.68\dmessinger\c_c\Infancy\sessions\FN001_reunion2_hicomp.avi" TargetMode="External"/><Relationship Id="rId1" Type="http://schemas.microsoft.com/office/2007/relationships/media" Target="file:///\\129.171.236.68\dmessinger\c_c\Infancy\sessions\FN001_reunion2_hicomp.avi" TargetMode="External"/><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psy.miami.edu/faculty/dmessinger/c_c/rsrcs/rdgs/attach/dewolff_vanIJ.sensitivity_attach.CD97.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psy.miami.edu/faculty/dmessinger/c_c/rsrcs/rdgs/attach/vanIJ.Disorganization.devPsychopath99.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8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8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55.w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Psychology of Infancy</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430</a:t>
            </a:r>
          </a:p>
        </p:txBody>
      </p:sp>
      <p:sp>
        <p:nvSpPr>
          <p:cNvPr id="2" name="Slide Number Placeholder 1">
            <a:extLst>
              <a:ext uri="{FF2B5EF4-FFF2-40B4-BE49-F238E27FC236}">
                <a16:creationId xmlns:a16="http://schemas.microsoft.com/office/drawing/2014/main" id="{4A81533E-09D4-437F-9988-77630A47D54C}"/>
              </a:ext>
            </a:extLst>
          </p:cNvPr>
          <p:cNvSpPr>
            <a:spLocks noGrp="1"/>
          </p:cNvSpPr>
          <p:nvPr>
            <p:ph type="sldNum" sz="quarter" idx="12"/>
          </p:nvPr>
        </p:nvSpPr>
        <p:spPr/>
        <p:txBody>
          <a:bodyPr/>
          <a:lstStyle/>
          <a:p>
            <a:fld id="{7AF2A3F5-8C59-4848-8490-C8A4B0913F81}" type="slidenum">
              <a:rPr lang="en-US" smtClean="0"/>
              <a:pPr/>
              <a:t>1</a:t>
            </a:fld>
            <a:endParaRPr lang="en-US"/>
          </a:p>
        </p:txBody>
      </p:sp>
    </p:spTree>
    <p:extLst>
      <p:ext uri="{BB962C8B-B14F-4D97-AF65-F5344CB8AC3E}">
        <p14:creationId xmlns:p14="http://schemas.microsoft.com/office/powerpoint/2010/main" val="2644883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a:t>Messinger</a:t>
            </a:r>
          </a:p>
        </p:txBody>
      </p:sp>
      <p:sp>
        <p:nvSpPr>
          <p:cNvPr id="184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C8D9089A-822F-47EF-A613-B014BF83FBAB}" type="slidenum">
              <a:rPr lang="en-US" altLang="en-US" sz="1400" smtClean="0"/>
              <a:pPr/>
              <a:t>10</a:t>
            </a:fld>
            <a:endParaRPr lang="en-US" altLang="en-US" sz="1400"/>
          </a:p>
        </p:txBody>
      </p:sp>
      <p:sp>
        <p:nvSpPr>
          <p:cNvPr id="18436" name="Rectangle 2"/>
          <p:cNvSpPr>
            <a:spLocks noGrp="1" noChangeArrowheads="1"/>
          </p:cNvSpPr>
          <p:nvPr>
            <p:ph type="title"/>
          </p:nvPr>
        </p:nvSpPr>
        <p:spPr/>
        <p:txBody>
          <a:bodyPr/>
          <a:lstStyle/>
          <a:p>
            <a:r>
              <a:rPr lang="en-US" altLang="en-US"/>
              <a:t>Attachment system</a:t>
            </a:r>
          </a:p>
        </p:txBody>
      </p:sp>
      <p:sp>
        <p:nvSpPr>
          <p:cNvPr id="18437" name="Rectangle 3"/>
          <p:cNvSpPr>
            <a:spLocks noGrp="1" noChangeArrowheads="1"/>
          </p:cNvSpPr>
          <p:nvPr>
            <p:ph type="body" idx="1"/>
          </p:nvPr>
        </p:nvSpPr>
        <p:spPr/>
        <p:txBody>
          <a:bodyPr/>
          <a:lstStyle/>
          <a:p>
            <a:pPr>
              <a:lnSpc>
                <a:spcPct val="90000"/>
              </a:lnSpc>
            </a:pPr>
            <a:r>
              <a:rPr lang="en-US" altLang="en-US"/>
              <a:t>Inherent motivation</a:t>
            </a:r>
          </a:p>
          <a:p>
            <a:pPr>
              <a:lnSpc>
                <a:spcPct val="90000"/>
              </a:lnSpc>
            </a:pPr>
            <a:r>
              <a:rPr lang="en-US" altLang="en-US"/>
              <a:t>Organization of different behaviors</a:t>
            </a:r>
          </a:p>
          <a:p>
            <a:pPr lvl="1">
              <a:lnSpc>
                <a:spcPct val="90000"/>
              </a:lnSpc>
            </a:pPr>
            <a:r>
              <a:rPr lang="en-US" altLang="en-US"/>
              <a:t>Doesn’t matter how you get to caregiver</a:t>
            </a:r>
          </a:p>
          <a:p>
            <a:pPr>
              <a:lnSpc>
                <a:spcPct val="90000"/>
              </a:lnSpc>
            </a:pPr>
            <a:r>
              <a:rPr lang="en-US" altLang="en-US"/>
              <a:t>With single function</a:t>
            </a:r>
          </a:p>
          <a:p>
            <a:pPr>
              <a:lnSpc>
                <a:spcPct val="90000"/>
              </a:lnSpc>
            </a:pPr>
            <a:r>
              <a:rPr lang="en-US" altLang="en-US"/>
              <a:t>In a goal-corrected manner</a:t>
            </a:r>
          </a:p>
          <a:p>
            <a:pPr>
              <a:lnSpc>
                <a:spcPct val="90000"/>
              </a:lnSpc>
            </a:pPr>
            <a:endParaRPr lang="en-US" altLang="en-US"/>
          </a:p>
          <a:p>
            <a:pPr>
              <a:lnSpc>
                <a:spcPct val="90000"/>
              </a:lnSpc>
            </a:pPr>
            <a:r>
              <a:rPr lang="en-US" altLang="en-US" b="1"/>
              <a:t>Attachment as an organizational construct</a:t>
            </a:r>
          </a:p>
        </p:txBody>
      </p:sp>
    </p:spTree>
    <p:extLst>
      <p:ext uri="{BB962C8B-B14F-4D97-AF65-F5344CB8AC3E}">
        <p14:creationId xmlns:p14="http://schemas.microsoft.com/office/powerpoint/2010/main" val="28024665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170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49E6347D-0E9E-491B-A338-71D0D06EDC44}" type="slidenum">
              <a:rPr lang="en-US" altLang="en-US" sz="1400" smtClean="0"/>
              <a:pPr>
                <a:spcBef>
                  <a:spcPct val="0"/>
                </a:spcBef>
                <a:buClrTx/>
                <a:buSzTx/>
                <a:buFontTx/>
                <a:buNone/>
              </a:pPr>
              <a:t>100</a:t>
            </a:fld>
            <a:endParaRPr lang="en-US" altLang="en-US" sz="1400"/>
          </a:p>
        </p:txBody>
      </p:sp>
      <p:sp>
        <p:nvSpPr>
          <p:cNvPr id="217092" name="Rectangle 1026"/>
          <p:cNvSpPr>
            <a:spLocks noGrp="1" noChangeArrowheads="1"/>
          </p:cNvSpPr>
          <p:nvPr>
            <p:ph type="title"/>
          </p:nvPr>
        </p:nvSpPr>
        <p:spPr/>
        <p:txBody>
          <a:bodyPr>
            <a:normAutofit fontScale="90000"/>
          </a:bodyPr>
          <a:lstStyle/>
          <a:p>
            <a:r>
              <a:rPr lang="en-US" altLang="en-US"/>
              <a:t>How to Think About What You’ve Said</a:t>
            </a:r>
          </a:p>
        </p:txBody>
      </p:sp>
      <p:sp>
        <p:nvSpPr>
          <p:cNvPr id="217093" name="Rectangle 1027"/>
          <p:cNvSpPr>
            <a:spLocks noGrp="1" noChangeArrowheads="1"/>
          </p:cNvSpPr>
          <p:nvPr>
            <p:ph type="body" idx="1"/>
          </p:nvPr>
        </p:nvSpPr>
        <p:spPr/>
        <p:txBody>
          <a:bodyPr/>
          <a:lstStyle/>
          <a:p>
            <a:r>
              <a:rPr lang="en-US" altLang="en-US" sz="2800"/>
              <a:t>Scales associated with autonomous category</a:t>
            </a:r>
          </a:p>
          <a:p>
            <a:pPr lvl="1"/>
            <a:r>
              <a:rPr lang="en-US" altLang="en-US" sz="2400"/>
              <a:t>coherence, metacognitive monitoring</a:t>
            </a:r>
          </a:p>
          <a:p>
            <a:r>
              <a:rPr lang="en-US" altLang="en-US" sz="2800"/>
              <a:t>Scales associated with dismissing category</a:t>
            </a:r>
          </a:p>
          <a:p>
            <a:pPr lvl="1"/>
            <a:r>
              <a:rPr lang="en-US" altLang="en-US" sz="2400"/>
              <a:t>Idealization of attachment figures, insistence on lack of memory for childhood, dismissal of attachment-related experience/relationships</a:t>
            </a:r>
          </a:p>
          <a:p>
            <a:r>
              <a:rPr lang="en-US" altLang="en-US" sz="2800"/>
              <a:t>Scales associated with preoccupied category</a:t>
            </a:r>
          </a:p>
          <a:p>
            <a:pPr lvl="1"/>
            <a:r>
              <a:rPr lang="en-US" altLang="en-US" sz="2400"/>
              <a:t>anger expressed toward attachment figure, passivity/vagueness in discourse</a:t>
            </a:r>
          </a:p>
        </p:txBody>
      </p:sp>
    </p:spTree>
    <p:extLst>
      <p:ext uri="{BB962C8B-B14F-4D97-AF65-F5344CB8AC3E}">
        <p14:creationId xmlns:p14="http://schemas.microsoft.com/office/powerpoint/2010/main" val="15872259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pPr algn="ctr"/>
            <a:r>
              <a:rPr lang="en-US" sz="4000" dirty="0"/>
              <a:t>Parenting Styles in Middle </a:t>
            </a:r>
            <a:br>
              <a:rPr lang="en-US" sz="4000" dirty="0"/>
            </a:br>
            <a:r>
              <a:rPr lang="en-US" sz="4000" dirty="0"/>
              <a:t>Childhood</a:t>
            </a:r>
          </a:p>
        </p:txBody>
      </p:sp>
      <p:sp>
        <p:nvSpPr>
          <p:cNvPr id="558083" name="Rectangle 3"/>
          <p:cNvSpPr>
            <a:spLocks noGrp="1" noChangeArrowheads="1"/>
          </p:cNvSpPr>
          <p:nvPr>
            <p:ph type="body" idx="4294967295"/>
          </p:nvPr>
        </p:nvSpPr>
        <p:spPr>
          <a:xfrm>
            <a:off x="457200" y="1646237"/>
            <a:ext cx="8229600" cy="4526280"/>
          </a:xfrm>
          <a:prstGeom prst="rect">
            <a:avLst/>
          </a:prstGeom>
        </p:spPr>
        <p:txBody>
          <a:bodyPr/>
          <a:lstStyle/>
          <a:p>
            <a:r>
              <a:rPr lang="en-US"/>
              <a:t>Baumrind’s Model of Parenting Styles</a:t>
            </a:r>
          </a:p>
        </p:txBody>
      </p:sp>
      <p:pic>
        <p:nvPicPr>
          <p:cNvPr id="558084" name="Picture 4" descr="baumrind"/>
          <p:cNvPicPr>
            <a:picLocks noChangeAspect="1" noChangeArrowheads="1"/>
          </p:cNvPicPr>
          <p:nvPr/>
        </p:nvPicPr>
        <p:blipFill>
          <a:blip r:embed="rId3" cstate="print"/>
          <a:srcRect/>
          <a:stretch>
            <a:fillRect/>
          </a:stretch>
        </p:blipFill>
        <p:spPr bwMode="auto">
          <a:xfrm>
            <a:off x="1676400" y="2590800"/>
            <a:ext cx="5715000" cy="2952750"/>
          </a:xfrm>
          <a:prstGeom prst="rect">
            <a:avLst/>
          </a:prstGeom>
          <a:noFill/>
        </p:spPr>
      </p:pic>
    </p:spTree>
    <p:extLst>
      <p:ext uri="{BB962C8B-B14F-4D97-AF65-F5344CB8AC3E}">
        <p14:creationId xmlns:p14="http://schemas.microsoft.com/office/powerpoint/2010/main" val="7432195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228600" y="274638"/>
            <a:ext cx="8915400" cy="1143000"/>
          </a:xfrm>
        </p:spPr>
        <p:txBody>
          <a:bodyPr>
            <a:normAutofit fontScale="90000"/>
          </a:bodyPr>
          <a:lstStyle/>
          <a:p>
            <a:pPr algn="ctr"/>
            <a:r>
              <a:rPr lang="en-US" sz="4000" dirty="0"/>
              <a:t>Parent-Child Relationships in</a:t>
            </a:r>
            <a:br>
              <a:rPr lang="en-US" sz="4000" dirty="0"/>
            </a:br>
            <a:r>
              <a:rPr lang="en-US" sz="4000" dirty="0"/>
              <a:t> Adolescence and Early Adulthood</a:t>
            </a:r>
          </a:p>
        </p:txBody>
      </p:sp>
      <p:sp>
        <p:nvSpPr>
          <p:cNvPr id="572419"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400" dirty="0"/>
              <a:t>Developmental progression in time spent with different  people (parents, same-sex peers, opposite-sex peers)</a:t>
            </a:r>
          </a:p>
          <a:p>
            <a:pPr lvl="1">
              <a:lnSpc>
                <a:spcPct val="90000"/>
              </a:lnSpc>
            </a:pPr>
            <a:r>
              <a:rPr lang="en-US" sz="2000" dirty="0"/>
              <a:t>Does not mean that adolescents are </a:t>
            </a:r>
            <a:r>
              <a:rPr lang="en-US" sz="2000" i="1" dirty="0"/>
              <a:t>disengaged</a:t>
            </a:r>
            <a:r>
              <a:rPr lang="en-US" sz="2000" dirty="0"/>
              <a:t> from parents</a:t>
            </a:r>
          </a:p>
          <a:p>
            <a:pPr>
              <a:lnSpc>
                <a:spcPct val="90000"/>
              </a:lnSpc>
              <a:buFont typeface="Wingdings" pitchFamily="2" charset="2"/>
              <a:buNone/>
            </a:pPr>
            <a:endParaRPr lang="en-US" sz="2400" dirty="0"/>
          </a:p>
          <a:p>
            <a:pPr>
              <a:lnSpc>
                <a:spcPct val="90000"/>
              </a:lnSpc>
            </a:pPr>
            <a:r>
              <a:rPr lang="en-US" sz="2400" dirty="0"/>
              <a:t>Adult Attachment Interview (AAI; George et al., 1994)</a:t>
            </a:r>
          </a:p>
          <a:p>
            <a:pPr lvl="1">
              <a:lnSpc>
                <a:spcPct val="90000"/>
              </a:lnSpc>
            </a:pPr>
            <a:r>
              <a:rPr lang="en-US" sz="2000" dirty="0"/>
              <a:t>Autonomous</a:t>
            </a:r>
          </a:p>
          <a:p>
            <a:pPr lvl="1">
              <a:lnSpc>
                <a:spcPct val="90000"/>
              </a:lnSpc>
            </a:pPr>
            <a:r>
              <a:rPr lang="en-US" sz="2000" dirty="0"/>
              <a:t>Dismissive</a:t>
            </a:r>
          </a:p>
          <a:p>
            <a:pPr lvl="1">
              <a:lnSpc>
                <a:spcPct val="90000"/>
              </a:lnSpc>
            </a:pPr>
            <a:r>
              <a:rPr lang="en-US" sz="2000" dirty="0"/>
              <a:t>Preoccupied</a:t>
            </a:r>
          </a:p>
          <a:p>
            <a:pPr>
              <a:lnSpc>
                <a:spcPct val="90000"/>
              </a:lnSpc>
            </a:pPr>
            <a:endParaRPr lang="en-US" sz="2400" dirty="0"/>
          </a:p>
          <a:p>
            <a:pPr>
              <a:lnSpc>
                <a:spcPct val="90000"/>
              </a:lnSpc>
            </a:pPr>
            <a:r>
              <a:rPr lang="en-US" sz="2400" dirty="0"/>
              <a:t>Inter-generational transmission of attachment</a:t>
            </a:r>
          </a:p>
        </p:txBody>
      </p:sp>
    </p:spTree>
    <p:extLst>
      <p:ext uri="{BB962C8B-B14F-4D97-AF65-F5344CB8AC3E}">
        <p14:creationId xmlns:p14="http://schemas.microsoft.com/office/powerpoint/2010/main" val="18114189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304800" y="277813"/>
            <a:ext cx="8534400" cy="1143000"/>
          </a:xfrm>
        </p:spPr>
        <p:txBody>
          <a:bodyPr>
            <a:normAutofit fontScale="90000"/>
          </a:bodyPr>
          <a:lstStyle/>
          <a:p>
            <a:pPr algn="ctr"/>
            <a:r>
              <a:rPr lang="en-US" sz="4000" dirty="0"/>
              <a:t>Father-Child Relationships </a:t>
            </a:r>
            <a:br>
              <a:rPr lang="en-US" sz="4000" dirty="0"/>
            </a:br>
            <a:r>
              <a:rPr lang="en-US" sz="3200" dirty="0"/>
              <a:t>(</a:t>
            </a:r>
            <a:r>
              <a:rPr lang="en-US" sz="3200" dirty="0" err="1"/>
              <a:t>Tamis-LeMonda</a:t>
            </a:r>
            <a:r>
              <a:rPr lang="en-US" sz="3200" dirty="0"/>
              <a:t> et al., 2004)</a:t>
            </a:r>
            <a:endParaRPr lang="en-US" sz="4000" dirty="0"/>
          </a:p>
        </p:txBody>
      </p:sp>
      <p:sp>
        <p:nvSpPr>
          <p:cNvPr id="630787"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dirty="0"/>
              <a:t>Results Summary:</a:t>
            </a:r>
          </a:p>
          <a:p>
            <a:pPr lvl="1"/>
            <a:r>
              <a:rPr lang="en-US" dirty="0"/>
              <a:t>Mom/Dad behaviors correlated at each age</a:t>
            </a:r>
          </a:p>
          <a:p>
            <a:pPr lvl="1"/>
            <a:r>
              <a:rPr lang="en-US" dirty="0"/>
              <a:t>Dad predicts mom behaviors over time but mom less predictive of dad</a:t>
            </a:r>
          </a:p>
          <a:p>
            <a:pPr lvl="1"/>
            <a:r>
              <a:rPr lang="en-US" dirty="0"/>
              <a:t>Dad demographics (income/education) predict some aspects of parenting</a:t>
            </a:r>
          </a:p>
          <a:p>
            <a:pPr lvl="1"/>
            <a:r>
              <a:rPr lang="en-US" dirty="0"/>
              <a:t>Dad and mom supportive parenting independently predict children’s outcomes </a:t>
            </a:r>
          </a:p>
        </p:txBody>
      </p:sp>
    </p:spTree>
    <p:extLst>
      <p:ext uri="{BB962C8B-B14F-4D97-AF65-F5344CB8AC3E}">
        <p14:creationId xmlns:p14="http://schemas.microsoft.com/office/powerpoint/2010/main" val="192415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a:t>Messinger</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9B9CC4BF-FEC6-4EEB-B65F-14AD3A9E0457}" type="slidenum">
              <a:rPr lang="en-US" altLang="en-US" sz="1400" smtClean="0"/>
              <a:pPr/>
              <a:t>11</a:t>
            </a:fld>
            <a:endParaRPr lang="en-US" altLang="en-US" sz="1400"/>
          </a:p>
        </p:txBody>
      </p:sp>
      <p:sp>
        <p:nvSpPr>
          <p:cNvPr id="20484" name="Rectangle 2"/>
          <p:cNvSpPr>
            <a:spLocks noGrp="1" noChangeArrowheads="1"/>
          </p:cNvSpPr>
          <p:nvPr>
            <p:ph type="title"/>
          </p:nvPr>
        </p:nvSpPr>
        <p:spPr/>
        <p:txBody>
          <a:bodyPr/>
          <a:lstStyle/>
          <a:p>
            <a:r>
              <a:rPr lang="en-US" altLang="en-US"/>
              <a:t>Multiple attachments</a:t>
            </a:r>
          </a:p>
        </p:txBody>
      </p:sp>
      <p:sp>
        <p:nvSpPr>
          <p:cNvPr id="20485" name="Rectangle 3"/>
          <p:cNvSpPr>
            <a:spLocks noGrp="1" noChangeArrowheads="1"/>
          </p:cNvSpPr>
          <p:nvPr>
            <p:ph type="body" idx="1"/>
          </p:nvPr>
        </p:nvSpPr>
        <p:spPr/>
        <p:txBody>
          <a:bodyPr/>
          <a:lstStyle/>
          <a:p>
            <a:r>
              <a:rPr lang="en-US" altLang="en-US" dirty="0"/>
              <a:t>Infants form attachments to many  caregivers</a:t>
            </a:r>
          </a:p>
          <a:p>
            <a:r>
              <a:rPr lang="en-US" altLang="en-US" dirty="0"/>
              <a:t>A hierarchy is assumed</a:t>
            </a:r>
          </a:p>
          <a:p>
            <a:pPr lvl="1"/>
            <a:r>
              <a:rPr lang="en-US" altLang="en-US" dirty="0"/>
              <a:t>In which infant turns first to primary caregiver</a:t>
            </a:r>
          </a:p>
          <a:p>
            <a:pPr lvl="2"/>
            <a:r>
              <a:rPr lang="en-US" altLang="en-US" dirty="0"/>
              <a:t>But/and remember the </a:t>
            </a:r>
            <a:r>
              <a:rPr lang="en-US" altLang="en-US" dirty="0" err="1"/>
              <a:t>Efe’s</a:t>
            </a:r>
            <a:r>
              <a:rPr lang="en-US" altLang="en-US" dirty="0"/>
              <a:t> multiple caregivers</a:t>
            </a:r>
          </a:p>
          <a:p>
            <a:endParaRPr lang="en-US" altLang="en-US" dirty="0"/>
          </a:p>
          <a:p>
            <a:r>
              <a:rPr lang="en-US" altLang="en-US" dirty="0"/>
              <a:t>Role of fathers…</a:t>
            </a:r>
          </a:p>
        </p:txBody>
      </p:sp>
    </p:spTree>
    <p:extLst>
      <p:ext uri="{BB962C8B-B14F-4D97-AF65-F5344CB8AC3E}">
        <p14:creationId xmlns:p14="http://schemas.microsoft.com/office/powerpoint/2010/main" val="250204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a:t>Messinger</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CF4BF8B3-19EF-4814-A560-126DE7988D17}" type="slidenum">
              <a:rPr lang="en-US" altLang="en-US" sz="1400" smtClean="0"/>
              <a:pPr/>
              <a:t>12</a:t>
            </a:fld>
            <a:endParaRPr lang="en-US" altLang="en-US" sz="1400"/>
          </a:p>
        </p:txBody>
      </p:sp>
      <p:sp>
        <p:nvSpPr>
          <p:cNvPr id="22532" name="Rectangle 2"/>
          <p:cNvSpPr>
            <a:spLocks noGrp="1" noChangeArrowheads="1"/>
          </p:cNvSpPr>
          <p:nvPr>
            <p:ph type="title"/>
          </p:nvPr>
        </p:nvSpPr>
        <p:spPr/>
        <p:txBody>
          <a:bodyPr>
            <a:normAutofit fontScale="90000"/>
          </a:bodyPr>
          <a:lstStyle/>
          <a:p>
            <a:r>
              <a:rPr lang="en-US" altLang="en-US"/>
              <a:t>Intellectual History</a:t>
            </a:r>
            <a:br>
              <a:rPr lang="en-US" altLang="en-US"/>
            </a:br>
            <a:endParaRPr lang="en-US" altLang="en-US"/>
          </a:p>
        </p:txBody>
      </p:sp>
      <p:sp>
        <p:nvSpPr>
          <p:cNvPr id="22533" name="Rectangle 3"/>
          <p:cNvSpPr>
            <a:spLocks noGrp="1" noChangeArrowheads="1"/>
          </p:cNvSpPr>
          <p:nvPr>
            <p:ph type="body" idx="1"/>
          </p:nvPr>
        </p:nvSpPr>
        <p:spPr/>
        <p:txBody>
          <a:bodyPr/>
          <a:lstStyle/>
          <a:p>
            <a:pPr>
              <a:lnSpc>
                <a:spcPct val="90000"/>
              </a:lnSpc>
            </a:pPr>
            <a:r>
              <a:rPr lang="en-US" altLang="en-US" sz="2800"/>
              <a:t>Old dominant theory: </a:t>
            </a:r>
          </a:p>
          <a:p>
            <a:pPr lvl="1">
              <a:lnSpc>
                <a:spcPct val="90000"/>
              </a:lnSpc>
            </a:pPr>
            <a:r>
              <a:rPr lang="en-US" altLang="en-US" sz="2400"/>
              <a:t>Affection/attachment to mother originate because mother is the source of food</a:t>
            </a:r>
          </a:p>
          <a:p>
            <a:pPr lvl="2">
              <a:lnSpc>
                <a:spcPct val="90000"/>
              </a:lnSpc>
            </a:pPr>
            <a:r>
              <a:rPr lang="en-US" altLang="en-US" sz="2000"/>
              <a:t>Two versions</a:t>
            </a:r>
          </a:p>
          <a:p>
            <a:pPr lvl="3">
              <a:lnSpc>
                <a:spcPct val="90000"/>
              </a:lnSpc>
            </a:pPr>
            <a:r>
              <a:rPr lang="en-US" altLang="en-US" sz="1800"/>
              <a:t>Behaviorist: Contact becomes conditioned reinforcer because it is paired with food, an unconditioned reinforcer</a:t>
            </a:r>
          </a:p>
          <a:p>
            <a:pPr lvl="3">
              <a:lnSpc>
                <a:spcPct val="90000"/>
              </a:lnSpc>
            </a:pPr>
            <a:r>
              <a:rPr lang="en-US" altLang="en-US" sz="1800"/>
              <a:t>Learning theory: Primary drive toward food (oral) becomes secondary drive toward contact</a:t>
            </a:r>
          </a:p>
          <a:p>
            <a:pPr>
              <a:lnSpc>
                <a:spcPct val="90000"/>
              </a:lnSpc>
            </a:pPr>
            <a:r>
              <a:rPr lang="en-US" altLang="en-US" sz="2800"/>
              <a:t>Harlow says this is wrong</a:t>
            </a:r>
          </a:p>
          <a:p>
            <a:pPr lvl="1">
              <a:lnSpc>
                <a:spcPct val="90000"/>
              </a:lnSpc>
            </a:pPr>
            <a:r>
              <a:rPr lang="en-US" altLang="en-US" sz="2000"/>
              <a:t>Harlow movie: </a:t>
            </a:r>
            <a:r>
              <a:rPr lang="en-US" altLang="en-US" sz="2000">
                <a:hlinkClick r:id="rId3"/>
              </a:rPr>
              <a:t>http://www.youtube.com/watch?v=KlfOecrr6kI</a:t>
            </a:r>
            <a:endParaRPr lang="en-US" altLang="en-US" sz="2000"/>
          </a:p>
          <a:p>
            <a:pPr lvl="1">
              <a:lnSpc>
                <a:spcPct val="90000"/>
              </a:lnSpc>
            </a:pPr>
            <a:endParaRPr lang="en-US" altLang="en-US" sz="2400"/>
          </a:p>
        </p:txBody>
      </p:sp>
    </p:spTree>
    <p:extLst>
      <p:ext uri="{BB962C8B-B14F-4D97-AF65-F5344CB8AC3E}">
        <p14:creationId xmlns:p14="http://schemas.microsoft.com/office/powerpoint/2010/main" val="98179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normAutofit fontScale="90000"/>
          </a:bodyPr>
          <a:lstStyle/>
          <a:p>
            <a:pPr algn="ctr"/>
            <a:r>
              <a:rPr lang="en-US" sz="4000" dirty="0"/>
              <a:t>What forms the basis for attachment relationships?</a:t>
            </a:r>
          </a:p>
        </p:txBody>
      </p:sp>
      <p:sp>
        <p:nvSpPr>
          <p:cNvPr id="543747"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How do we know that attachment represents an “emotional” bond?</a:t>
            </a:r>
          </a:p>
          <a:p>
            <a:endParaRPr lang="en-US" dirty="0"/>
          </a:p>
          <a:p>
            <a:r>
              <a:rPr lang="en-US" dirty="0"/>
              <a:t>Primary Drive Reduction Theory</a:t>
            </a:r>
          </a:p>
          <a:p>
            <a:pPr lvl="1"/>
            <a:r>
              <a:rPr lang="en-US" dirty="0"/>
              <a:t>Preference based simply by having primary needs (i.e., hunger) met?</a:t>
            </a:r>
          </a:p>
        </p:txBody>
      </p:sp>
    </p:spTree>
    <p:extLst>
      <p:ext uri="{BB962C8B-B14F-4D97-AF65-F5344CB8AC3E}">
        <p14:creationId xmlns:p14="http://schemas.microsoft.com/office/powerpoint/2010/main" val="318788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normAutofit fontScale="90000"/>
          </a:bodyPr>
          <a:lstStyle/>
          <a:p>
            <a:pPr algn="ctr"/>
            <a:r>
              <a:rPr lang="en-US" sz="4000" dirty="0"/>
              <a:t>What forms the basis for </a:t>
            </a:r>
            <a:br>
              <a:rPr lang="en-US" sz="4000" dirty="0"/>
            </a:br>
            <a:r>
              <a:rPr lang="en-US" sz="4000" dirty="0"/>
              <a:t>attachment relationships? (cont)</a:t>
            </a:r>
          </a:p>
        </p:txBody>
      </p:sp>
      <p:sp>
        <p:nvSpPr>
          <p:cNvPr id="544771"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Harlow’s studies and the rejection of “drive reduction” explanations</a:t>
            </a:r>
          </a:p>
          <a:p>
            <a:pPr lvl="1"/>
            <a:r>
              <a:rPr lang="en-US" dirty="0"/>
              <a:t>Spitz (1946) noticed that infants in orphanages (who were adequately nourished but had no loving attention) did very poorly</a:t>
            </a:r>
          </a:p>
          <a:p>
            <a:pPr lvl="1"/>
            <a:endParaRPr lang="en-US" dirty="0"/>
          </a:p>
          <a:p>
            <a:pPr lvl="1"/>
            <a:r>
              <a:rPr lang="en-US" dirty="0"/>
              <a:t>Harlow’s surrogate mother studies examined relative influence of feeding vs. contact/comfort on attachment </a:t>
            </a:r>
          </a:p>
        </p:txBody>
      </p:sp>
    </p:spTree>
    <p:extLst>
      <p:ext uri="{BB962C8B-B14F-4D97-AF65-F5344CB8AC3E}">
        <p14:creationId xmlns:p14="http://schemas.microsoft.com/office/powerpoint/2010/main" val="3967192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p:txBody>
          <a:bodyPr>
            <a:normAutofit/>
          </a:bodyPr>
          <a:lstStyle/>
          <a:p>
            <a:pPr algn="ctr"/>
            <a:r>
              <a:rPr lang="en-US" sz="4000" dirty="0"/>
              <a:t>Harlow’s Surrogate Mother Studies</a:t>
            </a:r>
          </a:p>
        </p:txBody>
      </p:sp>
      <p:sp>
        <p:nvSpPr>
          <p:cNvPr id="545795" name="Rectangle 3"/>
          <p:cNvSpPr>
            <a:spLocks noGrp="1" noChangeArrowheads="1"/>
          </p:cNvSpPr>
          <p:nvPr>
            <p:ph type="body" idx="4294967295"/>
          </p:nvPr>
        </p:nvSpPr>
        <p:spPr>
          <a:xfrm>
            <a:off x="457200" y="1646237"/>
            <a:ext cx="8229600" cy="4526280"/>
          </a:xfrm>
          <a:prstGeom prst="rect">
            <a:avLst/>
          </a:prstGeom>
        </p:spPr>
        <p:txBody>
          <a:bodyPr/>
          <a:lstStyle/>
          <a:p>
            <a:r>
              <a:rPr lang="en-US" sz="2400"/>
              <a:t>Bale-wire mesh</a:t>
            </a:r>
          </a:p>
          <a:p>
            <a:pPr>
              <a:buFont typeface="Wingdings" pitchFamily="2" charset="2"/>
              <a:buNone/>
            </a:pPr>
            <a:r>
              <a:rPr lang="en-US" sz="2400"/>
              <a:t>	vs.</a:t>
            </a:r>
          </a:p>
          <a:p>
            <a:pPr>
              <a:buFont typeface="Wingdings" pitchFamily="2" charset="2"/>
              <a:buNone/>
            </a:pPr>
            <a:r>
              <a:rPr lang="en-US" sz="2400"/>
              <a:t>	Terry cloth</a:t>
            </a:r>
          </a:p>
          <a:p>
            <a:pPr>
              <a:buFont typeface="Wingdings" pitchFamily="2" charset="2"/>
              <a:buNone/>
            </a:pPr>
            <a:endParaRPr lang="en-US" sz="2400"/>
          </a:p>
          <a:p>
            <a:r>
              <a:rPr lang="en-US" sz="2400"/>
              <a:t>Each could be </a:t>
            </a:r>
          </a:p>
          <a:p>
            <a:pPr>
              <a:buFont typeface="Wingdings" pitchFamily="2" charset="2"/>
              <a:buNone/>
            </a:pPr>
            <a:r>
              <a:rPr lang="en-US" sz="2400"/>
              <a:t>equipped with feeding</a:t>
            </a:r>
          </a:p>
          <a:p>
            <a:pPr>
              <a:buFont typeface="Wingdings" pitchFamily="2" charset="2"/>
              <a:buNone/>
            </a:pPr>
            <a:r>
              <a:rPr lang="en-US" sz="2400"/>
              <a:t>nipple</a:t>
            </a:r>
          </a:p>
          <a:p>
            <a:pPr>
              <a:buFont typeface="Wingdings" pitchFamily="2" charset="2"/>
              <a:buNone/>
            </a:pPr>
            <a:endParaRPr lang="en-US" sz="2400"/>
          </a:p>
          <a:p>
            <a:r>
              <a:rPr lang="en-US" sz="2400"/>
              <a:t>Test preference during</a:t>
            </a:r>
          </a:p>
          <a:p>
            <a:pPr>
              <a:buFont typeface="Wingdings" pitchFamily="2" charset="2"/>
              <a:buNone/>
            </a:pPr>
            <a:r>
              <a:rPr lang="en-US" sz="2400"/>
              <a:t>times of stress</a:t>
            </a:r>
          </a:p>
        </p:txBody>
      </p:sp>
      <p:pic>
        <p:nvPicPr>
          <p:cNvPr id="545797" name="Picture 5" descr="surrogatemother"/>
          <p:cNvPicPr>
            <a:picLocks noChangeAspect="1" noChangeArrowheads="1"/>
          </p:cNvPicPr>
          <p:nvPr/>
        </p:nvPicPr>
        <p:blipFill>
          <a:blip r:embed="rId3" cstate="print"/>
          <a:srcRect/>
          <a:stretch>
            <a:fillRect/>
          </a:stretch>
        </p:blipFill>
        <p:spPr bwMode="auto">
          <a:xfrm>
            <a:off x="4724400" y="1905000"/>
            <a:ext cx="3714750" cy="3414713"/>
          </a:xfrm>
          <a:prstGeom prst="rect">
            <a:avLst/>
          </a:prstGeom>
          <a:noFill/>
        </p:spPr>
      </p:pic>
    </p:spTree>
    <p:extLst>
      <p:ext uri="{BB962C8B-B14F-4D97-AF65-F5344CB8AC3E}">
        <p14:creationId xmlns:p14="http://schemas.microsoft.com/office/powerpoint/2010/main" val="3606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normAutofit fontScale="90000"/>
          </a:bodyPr>
          <a:lstStyle/>
          <a:p>
            <a:pPr algn="ctr"/>
            <a:r>
              <a:rPr lang="en-US" sz="4000" dirty="0"/>
              <a:t>Harlow’s Surrogate Mother       </a:t>
            </a:r>
            <a:br>
              <a:rPr lang="en-US" sz="4000" dirty="0"/>
            </a:br>
            <a:r>
              <a:rPr lang="en-US" sz="4000" dirty="0"/>
              <a:t>Studies (cont)</a:t>
            </a:r>
          </a:p>
        </p:txBody>
      </p:sp>
      <p:pic>
        <p:nvPicPr>
          <p:cNvPr id="546822" name="Picture 6" descr="fearcloth"/>
          <p:cNvPicPr>
            <a:picLocks noChangeAspect="1" noChangeArrowheads="1"/>
          </p:cNvPicPr>
          <p:nvPr/>
        </p:nvPicPr>
        <p:blipFill>
          <a:blip r:embed="rId3" cstate="print"/>
          <a:srcRect/>
          <a:stretch>
            <a:fillRect/>
          </a:stretch>
        </p:blipFill>
        <p:spPr bwMode="auto">
          <a:xfrm>
            <a:off x="2895600" y="3952875"/>
            <a:ext cx="2454275" cy="2905125"/>
          </a:xfrm>
          <a:prstGeom prst="rect">
            <a:avLst/>
          </a:prstGeom>
          <a:noFill/>
        </p:spPr>
      </p:pic>
      <p:pic>
        <p:nvPicPr>
          <p:cNvPr id="546823" name="Picture 7"/>
          <p:cNvPicPr>
            <a:picLocks noGrp="1" noChangeAspect="1" noChangeArrowheads="1"/>
          </p:cNvPicPr>
          <p:nvPr>
            <p:ph type="body" idx="4294967295"/>
          </p:nvPr>
        </p:nvPicPr>
        <p:blipFill>
          <a:blip r:embed="rId4" cstate="print"/>
          <a:srcRect/>
          <a:stretch>
            <a:fillRect/>
          </a:stretch>
        </p:blipFill>
        <p:spPr>
          <a:xfrm>
            <a:off x="4038600" y="1447800"/>
            <a:ext cx="2913063" cy="2408238"/>
          </a:xfrm>
          <a:prstGeom prst="rect">
            <a:avLst/>
          </a:prstGeom>
          <a:noFill/>
          <a:ln/>
        </p:spPr>
      </p:pic>
      <p:pic>
        <p:nvPicPr>
          <p:cNvPr id="546824" name="Picture 8"/>
          <p:cNvPicPr>
            <a:picLocks noChangeAspect="1" noChangeArrowheads="1"/>
          </p:cNvPicPr>
          <p:nvPr/>
        </p:nvPicPr>
        <p:blipFill>
          <a:blip r:embed="rId5" cstate="print"/>
          <a:srcRect/>
          <a:stretch>
            <a:fillRect/>
          </a:stretch>
        </p:blipFill>
        <p:spPr bwMode="auto">
          <a:xfrm>
            <a:off x="304800" y="1524000"/>
            <a:ext cx="2554288" cy="3217863"/>
          </a:xfrm>
          <a:prstGeom prst="rect">
            <a:avLst/>
          </a:prstGeom>
          <a:noFill/>
          <a:ln w="9525">
            <a:noFill/>
            <a:miter lim="800000"/>
            <a:headEnd/>
            <a:tailEnd/>
          </a:ln>
          <a:effectLst/>
        </p:spPr>
      </p:pic>
      <p:sp>
        <p:nvSpPr>
          <p:cNvPr id="546825" name="Text Box 9"/>
          <p:cNvSpPr txBox="1">
            <a:spLocks noChangeArrowheads="1"/>
          </p:cNvSpPr>
          <p:nvPr/>
        </p:nvSpPr>
        <p:spPr bwMode="auto">
          <a:xfrm>
            <a:off x="7118350" y="6248400"/>
            <a:ext cx="2025650" cy="366713"/>
          </a:xfrm>
          <a:prstGeom prst="rect">
            <a:avLst/>
          </a:prstGeom>
          <a:noFill/>
          <a:ln w="9525">
            <a:noFill/>
            <a:miter lim="800000"/>
            <a:headEnd/>
            <a:tailEnd/>
          </a:ln>
          <a:effectLst/>
        </p:spPr>
        <p:txBody>
          <a:bodyPr wrap="none">
            <a:spAutoFit/>
          </a:bodyPr>
          <a:lstStyle/>
          <a:p>
            <a:r>
              <a:rPr lang="en-US"/>
              <a:t>From Blum (2003)</a:t>
            </a:r>
          </a:p>
        </p:txBody>
      </p:sp>
      <p:pic>
        <p:nvPicPr>
          <p:cNvPr id="546826" name="Picture 10"/>
          <p:cNvPicPr>
            <a:picLocks noChangeAspect="1" noChangeArrowheads="1"/>
          </p:cNvPicPr>
          <p:nvPr/>
        </p:nvPicPr>
        <p:blipFill>
          <a:blip r:embed="rId6" cstate="print"/>
          <a:srcRect/>
          <a:stretch>
            <a:fillRect/>
          </a:stretch>
        </p:blipFill>
        <p:spPr bwMode="auto">
          <a:xfrm>
            <a:off x="5791200" y="4038600"/>
            <a:ext cx="3094038" cy="2238375"/>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A8459DC-3A90-466C-AE88-5D87BCA66965}"/>
              </a:ext>
            </a:extLst>
          </p:cNvPr>
          <p:cNvSpPr txBox="1"/>
          <p:nvPr/>
        </p:nvSpPr>
        <p:spPr>
          <a:xfrm>
            <a:off x="533400" y="5791200"/>
            <a:ext cx="2454275" cy="1200329"/>
          </a:xfrm>
          <a:prstGeom prst="rect">
            <a:avLst/>
          </a:prstGeom>
          <a:noFill/>
        </p:spPr>
        <p:txBody>
          <a:bodyPr wrap="square" rtlCol="0">
            <a:spAutoFit/>
          </a:bodyPr>
          <a:lstStyle/>
          <a:p>
            <a:r>
              <a:rPr lang="en-US" dirty="0">
                <a:hlinkClick r:id="rId7"/>
              </a:rPr>
              <a:t>https://www.youtube.com/watch?v=hsA5Sec6dAI</a:t>
            </a:r>
            <a:r>
              <a:rPr lang="en-US" dirty="0"/>
              <a:t> </a:t>
            </a:r>
          </a:p>
          <a:p>
            <a:endParaRPr lang="en-US" dirty="0"/>
          </a:p>
        </p:txBody>
      </p:sp>
    </p:spTree>
    <p:extLst>
      <p:ext uri="{BB962C8B-B14F-4D97-AF65-F5344CB8AC3E}">
        <p14:creationId xmlns:p14="http://schemas.microsoft.com/office/powerpoint/2010/main" val="1107505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849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9977B156-7093-4E21-81BF-38F9C579EB43}" type="slidenum">
              <a:rPr lang="en-US" altLang="en-US" sz="1400" smtClean="0"/>
              <a:pPr>
                <a:spcBef>
                  <a:spcPct val="0"/>
                </a:spcBef>
                <a:buClrTx/>
                <a:buSzTx/>
                <a:buFontTx/>
                <a:buNone/>
              </a:pPr>
              <a:t>17</a:t>
            </a:fld>
            <a:endParaRPr lang="en-US" altLang="en-US" sz="1400"/>
          </a:p>
        </p:txBody>
      </p:sp>
      <p:sp>
        <p:nvSpPr>
          <p:cNvPr id="84996" name="Rectangle 2"/>
          <p:cNvSpPr>
            <a:spLocks noGrp="1" noChangeArrowheads="1"/>
          </p:cNvSpPr>
          <p:nvPr>
            <p:ph type="title"/>
          </p:nvPr>
        </p:nvSpPr>
        <p:spPr/>
        <p:txBody>
          <a:bodyPr>
            <a:normAutofit fontScale="90000"/>
          </a:bodyPr>
          <a:lstStyle/>
          <a:p>
            <a:r>
              <a:rPr lang="en-US" altLang="en-US" dirty="0"/>
              <a:t>Key Attachment Concepts in Harlow</a:t>
            </a:r>
          </a:p>
        </p:txBody>
      </p:sp>
      <p:sp>
        <p:nvSpPr>
          <p:cNvPr id="84997" name="Rectangle 3"/>
          <p:cNvSpPr>
            <a:spLocks noGrp="1" noChangeArrowheads="1"/>
          </p:cNvSpPr>
          <p:nvPr>
            <p:ph type="body" idx="1"/>
          </p:nvPr>
        </p:nvSpPr>
        <p:spPr>
          <a:xfrm>
            <a:off x="341728" y="1620818"/>
            <a:ext cx="8229600" cy="4625609"/>
          </a:xfrm>
        </p:spPr>
        <p:txBody>
          <a:bodyPr/>
          <a:lstStyle/>
          <a:p>
            <a:r>
              <a:rPr lang="en-US" altLang="en-US" dirty="0"/>
              <a:t>Contact with attachment figure</a:t>
            </a:r>
          </a:p>
          <a:p>
            <a:r>
              <a:rPr lang="en-US" altLang="en-US" dirty="0"/>
              <a:t>Retreat to attachment figure when afraid</a:t>
            </a:r>
          </a:p>
          <a:p>
            <a:r>
              <a:rPr lang="en-US" altLang="en-US" dirty="0"/>
              <a:t>Become less afraid</a:t>
            </a:r>
          </a:p>
          <a:p>
            <a:r>
              <a:rPr lang="en-US" altLang="en-US" dirty="0"/>
              <a:t>Use attachment figure as secure base from which to explore</a:t>
            </a:r>
          </a:p>
        </p:txBody>
      </p:sp>
      <p:graphicFrame>
        <p:nvGraphicFramePr>
          <p:cNvPr id="6" name="Object 3"/>
          <p:cNvGraphicFramePr>
            <a:graphicFrameLocks noChangeAspect="1"/>
          </p:cNvGraphicFramePr>
          <p:nvPr>
            <p:extLst>
              <p:ext uri="{D42A27DB-BD31-4B8C-83A1-F6EECF244321}">
                <p14:modId xmlns:p14="http://schemas.microsoft.com/office/powerpoint/2010/main" val="1798431299"/>
              </p:ext>
            </p:extLst>
          </p:nvPr>
        </p:nvGraphicFramePr>
        <p:xfrm>
          <a:off x="4713246" y="3648517"/>
          <a:ext cx="4038600" cy="3209483"/>
        </p:xfrm>
        <a:graphic>
          <a:graphicData uri="http://schemas.openxmlformats.org/presentationml/2006/ole">
            <mc:AlternateContent xmlns:mc="http://schemas.openxmlformats.org/markup-compatibility/2006">
              <mc:Choice xmlns:v="urn:schemas-microsoft-com:vml" Requires="v">
                <p:oleObj name="Image" r:id="rId3" imgW="7780488" imgH="6182927" progId="Photoshop.Image.5">
                  <p:embed/>
                </p:oleObj>
              </mc:Choice>
              <mc:Fallback>
                <p:oleObj name="Image" r:id="rId3" imgW="7780488" imgH="6182927" progId="Photoshop.Image.5">
                  <p:embed/>
                  <p:pic>
                    <p:nvPicPr>
                      <p:cNvPr id="7885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246" y="3648517"/>
                        <a:ext cx="4038600" cy="320948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5635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a:t>Messinger</a:t>
            </a:r>
          </a:p>
        </p:txBody>
      </p:sp>
      <p:sp>
        <p:nvSpPr>
          <p:cNvPr id="2662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7D0D1471-620E-4247-9362-835B7DBE9848}" type="slidenum">
              <a:rPr lang="en-US" altLang="en-US" sz="1400" smtClean="0"/>
              <a:pPr/>
              <a:t>18</a:t>
            </a:fld>
            <a:endParaRPr lang="en-US" altLang="en-US" sz="1400"/>
          </a:p>
        </p:txBody>
      </p:sp>
      <p:sp>
        <p:nvSpPr>
          <p:cNvPr id="26628" name="Rectangle 1026"/>
          <p:cNvSpPr>
            <a:spLocks noGrp="1" noChangeArrowheads="1"/>
          </p:cNvSpPr>
          <p:nvPr>
            <p:ph type="title"/>
          </p:nvPr>
        </p:nvSpPr>
        <p:spPr/>
        <p:txBody>
          <a:bodyPr/>
          <a:lstStyle/>
          <a:p>
            <a:r>
              <a:rPr lang="en-US" altLang="en-US"/>
              <a:t>Time is spent on cloth mothers </a:t>
            </a:r>
          </a:p>
        </p:txBody>
      </p:sp>
      <p:sp>
        <p:nvSpPr>
          <p:cNvPr id="26629" name="Rectangle 1032"/>
          <p:cNvSpPr>
            <a:spLocks noGrp="1" noChangeArrowheads="1" noTextEdit="1"/>
          </p:cNvSpPr>
          <p:nvPr>
            <p:ph type="clipArt" sz="half" idx="1"/>
          </p:nvPr>
        </p:nvSpPr>
        <p:spPr/>
      </p:sp>
      <p:sp>
        <p:nvSpPr>
          <p:cNvPr id="26630" name="Rectangle 1033"/>
          <p:cNvSpPr>
            <a:spLocks noGrp="1" noChangeArrowheads="1"/>
          </p:cNvSpPr>
          <p:nvPr>
            <p:ph type="body" sz="half" idx="2"/>
          </p:nvPr>
        </p:nvSpPr>
        <p:spPr/>
        <p:txBody>
          <a:bodyPr/>
          <a:lstStyle/>
          <a:p>
            <a:r>
              <a:rPr lang="en-US" altLang="en-US" sz="2800"/>
              <a:t>Both wire and cloth fed spend most of their time on cloth surrogate mother</a:t>
            </a:r>
          </a:p>
          <a:p>
            <a:pPr lvl="1"/>
            <a:r>
              <a:rPr lang="en-US" altLang="en-US" sz="2400"/>
              <a:t>Regardless of which “mother” fed you</a:t>
            </a:r>
          </a:p>
        </p:txBody>
      </p:sp>
      <p:pic>
        <p:nvPicPr>
          <p:cNvPr id="26631" name="Picture 1031" descr="fig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r="50000"/>
          <a:stretch>
            <a:fillRect/>
          </a:stretch>
        </p:blipFill>
        <p:spPr bwMode="auto">
          <a:xfrm>
            <a:off x="838200" y="1676400"/>
            <a:ext cx="41592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981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99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B8E3D5B9-BFFD-49CC-90D1-83E47DF13017}" type="slidenum">
              <a:rPr lang="en-US" altLang="en-US" sz="1400" smtClean="0"/>
              <a:pPr>
                <a:spcBef>
                  <a:spcPct val="0"/>
                </a:spcBef>
                <a:buClrTx/>
                <a:buSzTx/>
                <a:buFontTx/>
                <a:buNone/>
              </a:pPr>
              <a:t>19</a:t>
            </a:fld>
            <a:endParaRPr lang="en-US" altLang="en-US" sz="1400"/>
          </a:p>
        </p:txBody>
      </p:sp>
      <p:sp>
        <p:nvSpPr>
          <p:cNvPr id="39940" name="Rectangle 2"/>
          <p:cNvSpPr>
            <a:spLocks noGrp="1" noChangeArrowheads="1"/>
          </p:cNvSpPr>
          <p:nvPr>
            <p:ph type="title"/>
          </p:nvPr>
        </p:nvSpPr>
        <p:spPr/>
        <p:txBody>
          <a:bodyPr>
            <a:normAutofit fontScale="90000"/>
          </a:bodyPr>
          <a:lstStyle/>
          <a:p>
            <a:r>
              <a:rPr lang="en-US" altLang="en-US"/>
              <a:t>Attachment makes social contact a psychological reality</a:t>
            </a:r>
          </a:p>
        </p:txBody>
      </p:sp>
      <p:sp>
        <p:nvSpPr>
          <p:cNvPr id="39941" name="Rectangle 3"/>
          <p:cNvSpPr>
            <a:spLocks noGrp="1" noChangeArrowheads="1"/>
          </p:cNvSpPr>
          <p:nvPr>
            <p:ph type="body" idx="1"/>
          </p:nvPr>
        </p:nvSpPr>
        <p:spPr>
          <a:xfrm>
            <a:off x="457200" y="1775191"/>
            <a:ext cx="8839200" cy="4625609"/>
          </a:xfrm>
        </p:spPr>
        <p:txBody>
          <a:bodyPr/>
          <a:lstStyle/>
          <a:p>
            <a:r>
              <a:rPr lang="en-US" altLang="en-US" dirty="0"/>
              <a:t>Carrying feelings of being with other inside you</a:t>
            </a:r>
          </a:p>
        </p:txBody>
      </p:sp>
      <p:pic>
        <p:nvPicPr>
          <p:cNvPr id="39942" name="Picture 5" descr="waiting-rom">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4" t="12892" r="10775" b="14055"/>
          <a:stretch/>
        </p:blipFill>
        <p:spPr bwMode="auto">
          <a:xfrm>
            <a:off x="3086100" y="2792595"/>
            <a:ext cx="2971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a:xfrm>
            <a:off x="9982200" y="2328582"/>
            <a:ext cx="7772400" cy="1104900"/>
          </a:xfrm>
          <a:prstGeom prst="rect">
            <a:avLst/>
          </a:prstGeom>
        </p:spPr>
        <p:txBody>
          <a:bodyPr vert="horz" lIns="91440" rIns="45720" rtlCol="0" anchor="ctr">
            <a:normAutofit fontScale="92500" lnSpcReduction="200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fontAlgn="auto">
              <a:spcAft>
                <a:spcPts val="0"/>
              </a:spcAft>
            </a:pPr>
            <a:r>
              <a:rPr lang="en-US" altLang="en-US" sz="4000" dirty="0"/>
              <a:t>Attachment disorders: </a:t>
            </a:r>
            <a:br>
              <a:rPr lang="en-US" altLang="en-US" sz="4000" dirty="0"/>
            </a:br>
            <a:r>
              <a:rPr lang="en-US" altLang="en-US" sz="4000" dirty="0"/>
              <a:t>Romanian adoptees</a:t>
            </a:r>
          </a:p>
        </p:txBody>
      </p:sp>
      <p:grpSp>
        <p:nvGrpSpPr>
          <p:cNvPr id="8" name="Group 7"/>
          <p:cNvGrpSpPr/>
          <p:nvPr/>
        </p:nvGrpSpPr>
        <p:grpSpPr>
          <a:xfrm>
            <a:off x="14173200" y="5143500"/>
            <a:ext cx="4171950" cy="1028700"/>
            <a:chOff x="4441825" y="2914650"/>
            <a:chExt cx="4171950" cy="1028700"/>
          </a:xfrm>
        </p:grpSpPr>
        <p:pic>
          <p:nvPicPr>
            <p:cNvPr id="9" name="Picture 42" descr="distressed-rom-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1825"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5" descr="escape-rom-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450"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8" descr="fingers-rom-1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263"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1" descr="escapeII-rom-1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5075"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543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pPr algn="ctr"/>
            <a:r>
              <a:rPr lang="en-US" dirty="0"/>
              <a:t>Socialization Processes</a:t>
            </a:r>
          </a:p>
        </p:txBody>
      </p:sp>
      <p:sp>
        <p:nvSpPr>
          <p:cNvPr id="528387"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Parent-child relationships</a:t>
            </a:r>
          </a:p>
          <a:p>
            <a:pPr lvl="1"/>
            <a:r>
              <a:rPr lang="en-US" dirty="0"/>
              <a:t>Face-to-face</a:t>
            </a:r>
          </a:p>
          <a:p>
            <a:pPr lvl="1"/>
            <a:r>
              <a:rPr lang="en-US" dirty="0"/>
              <a:t>Still-face and prediction</a:t>
            </a:r>
          </a:p>
          <a:p>
            <a:pPr lvl="1"/>
            <a:r>
              <a:rPr lang="en-US" b="1" dirty="0"/>
              <a:t>Attachment and its prediction</a:t>
            </a:r>
          </a:p>
          <a:p>
            <a:pPr lvl="1"/>
            <a:r>
              <a:rPr lang="en-US" i="1" dirty="0"/>
              <a:t>Sensitivity and predicting</a:t>
            </a:r>
          </a:p>
          <a:p>
            <a:r>
              <a:rPr lang="en-US" dirty="0"/>
              <a:t>Peer relationships</a:t>
            </a:r>
          </a:p>
          <a:p>
            <a:r>
              <a:rPr lang="en-US" dirty="0"/>
              <a:t>School/community</a:t>
            </a:r>
          </a:p>
          <a:p>
            <a:pPr lvl="1">
              <a:buFontTx/>
              <a:buNone/>
            </a:pPr>
            <a:endParaRPr lang="en-US" dirty="0"/>
          </a:p>
        </p:txBody>
      </p:sp>
      <p:grpSp>
        <p:nvGrpSpPr>
          <p:cNvPr id="2" name="Group 1"/>
          <p:cNvGrpSpPr/>
          <p:nvPr/>
        </p:nvGrpSpPr>
        <p:grpSpPr>
          <a:xfrm>
            <a:off x="5638800" y="4267200"/>
            <a:ext cx="3505200" cy="2566353"/>
            <a:chOff x="4267200" y="3629025"/>
            <a:chExt cx="4267200" cy="2924175"/>
          </a:xfrm>
        </p:grpSpPr>
        <p:pic>
          <p:nvPicPr>
            <p:cNvPr id="528388" name="Picture 4" descr="Bronfenbrenner-systems 1979"/>
            <p:cNvPicPr>
              <a:picLocks noChangeAspect="1" noChangeArrowheads="1"/>
            </p:cNvPicPr>
            <p:nvPr/>
          </p:nvPicPr>
          <p:blipFill>
            <a:blip r:embed="rId3" cstate="print"/>
            <a:srcRect/>
            <a:stretch>
              <a:fillRect/>
            </a:stretch>
          </p:blipFill>
          <p:spPr bwMode="auto">
            <a:xfrm>
              <a:off x="4267200" y="3629025"/>
              <a:ext cx="4267200" cy="2924175"/>
            </a:xfrm>
            <a:prstGeom prst="rect">
              <a:avLst/>
            </a:prstGeom>
            <a:noFill/>
          </p:spPr>
        </p:pic>
        <p:sp>
          <p:nvSpPr>
            <p:cNvPr id="528390" name="Oval 6"/>
            <p:cNvSpPr>
              <a:spLocks noChangeArrowheads="1"/>
            </p:cNvSpPr>
            <p:nvPr/>
          </p:nvSpPr>
          <p:spPr bwMode="auto">
            <a:xfrm>
              <a:off x="5715000" y="4495800"/>
              <a:ext cx="1371600" cy="1447800"/>
            </a:xfrm>
            <a:prstGeom prst="ellipse">
              <a:avLst/>
            </a:prstGeom>
            <a:noFill/>
            <a:ln w="25400">
              <a:solidFill>
                <a:srgbClr val="FF0000"/>
              </a:solidFill>
              <a:round/>
              <a:headEnd/>
              <a:tailEnd/>
            </a:ln>
            <a:effectLst/>
          </p:spPr>
          <p:txBody>
            <a:bodyPr wrap="none" anchor="ctr"/>
            <a:lstStyle/>
            <a:p>
              <a:endParaRPr lang="en-US"/>
            </a:p>
          </p:txBody>
        </p:sp>
      </p:grpSp>
    </p:spTree>
    <p:extLst>
      <p:ext uri="{BB962C8B-B14F-4D97-AF65-F5344CB8AC3E}">
        <p14:creationId xmlns:p14="http://schemas.microsoft.com/office/powerpoint/2010/main" val="3436612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a:t>Romanian adoptees</a:t>
            </a:r>
          </a:p>
          <a:p>
            <a:endParaRPr lang="en-US" dirty="0"/>
          </a:p>
        </p:txBody>
      </p:sp>
      <p:grpSp>
        <p:nvGrpSpPr>
          <p:cNvPr id="5" name="Group 4"/>
          <p:cNvGrpSpPr/>
          <p:nvPr/>
        </p:nvGrpSpPr>
        <p:grpSpPr>
          <a:xfrm>
            <a:off x="4441825" y="2914650"/>
            <a:ext cx="4171950" cy="1028700"/>
            <a:chOff x="4441825" y="2914650"/>
            <a:chExt cx="4171950" cy="1028700"/>
          </a:xfrm>
        </p:grpSpPr>
        <p:pic>
          <p:nvPicPr>
            <p:cNvPr id="6" name="Picture 42" descr="distressed-rom-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825"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escape-rom-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8" descr="fingers-rom-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263"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1" descr="escapeII-rom-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5075"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ctangle 2"/>
          <p:cNvSpPr>
            <a:spLocks noGrp="1" noChangeArrowheads="1"/>
          </p:cNvSpPr>
          <p:nvPr>
            <p:ph type="title"/>
          </p:nvPr>
        </p:nvSpPr>
        <p:spPr>
          <a:xfrm>
            <a:off x="841375" y="205337"/>
            <a:ext cx="7772400" cy="1104900"/>
          </a:xfrm>
        </p:spPr>
        <p:txBody>
          <a:bodyPr>
            <a:normAutofit fontScale="90000"/>
          </a:bodyPr>
          <a:lstStyle/>
          <a:p>
            <a:r>
              <a:rPr lang="en-US" altLang="en-US" sz="4000" dirty="0"/>
              <a:t>Exposure to institutional rearing </a:t>
            </a:r>
            <a:r>
              <a:rPr lang="en-US" altLang="en-US" sz="4000" dirty="0">
                <a:sym typeface="Wingdings" panose="05000000000000000000" pitchFamily="2" charset="2"/>
              </a:rPr>
              <a:t></a:t>
            </a:r>
            <a:r>
              <a:rPr lang="en-US" altLang="en-US" sz="4000" dirty="0"/>
              <a:t> disinhibited attachment disturbance</a:t>
            </a:r>
          </a:p>
        </p:txBody>
      </p:sp>
      <p:sp>
        <p:nvSpPr>
          <p:cNvPr id="17" name="Rectangle 3"/>
          <p:cNvSpPr txBox="1">
            <a:spLocks noChangeArrowheads="1"/>
          </p:cNvSpPr>
          <p:nvPr/>
        </p:nvSpPr>
        <p:spPr>
          <a:xfrm>
            <a:off x="685800" y="3810000"/>
            <a:ext cx="7772400" cy="2438400"/>
          </a:xfrm>
          <a:prstGeom prst="rect">
            <a:avLst/>
          </a:prstGeom>
        </p:spPr>
        <p:txBody>
          <a:bodyPr vert="horz" lIns="54864" tIns="91440" rtlCol="0">
            <a:normAutofit fontScale="92500"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lnSpc>
                <a:spcPct val="90000"/>
              </a:lnSpc>
              <a:spcAft>
                <a:spcPts val="0"/>
              </a:spcAft>
            </a:pPr>
            <a:endParaRPr lang="en-US" altLang="en-US" sz="2400" dirty="0"/>
          </a:p>
          <a:p>
            <a:pPr fontAlgn="auto">
              <a:lnSpc>
                <a:spcPct val="90000"/>
              </a:lnSpc>
              <a:spcAft>
                <a:spcPts val="0"/>
              </a:spcAft>
            </a:pPr>
            <a:r>
              <a:rPr lang="en-US" altLang="en-US" sz="2400" dirty="0"/>
              <a:t>Disturbance (from interview) means</a:t>
            </a:r>
          </a:p>
          <a:p>
            <a:pPr lvl="1" fontAlgn="auto">
              <a:lnSpc>
                <a:spcPct val="90000"/>
              </a:lnSpc>
              <a:spcAft>
                <a:spcPts val="0"/>
              </a:spcAft>
            </a:pPr>
            <a:r>
              <a:rPr lang="en-US" altLang="en-US" sz="2000" dirty="0"/>
              <a:t>Lack of differentiation among adults; </a:t>
            </a:r>
          </a:p>
          <a:p>
            <a:pPr lvl="1" fontAlgn="auto">
              <a:lnSpc>
                <a:spcPct val="90000"/>
              </a:lnSpc>
              <a:spcAft>
                <a:spcPts val="0"/>
              </a:spcAft>
            </a:pPr>
            <a:r>
              <a:rPr lang="en-US" altLang="en-US" sz="2000" dirty="0"/>
              <a:t>Clear indication that child would readily go off with a stranger;</a:t>
            </a:r>
          </a:p>
          <a:p>
            <a:pPr lvl="1" fontAlgn="auto">
              <a:lnSpc>
                <a:spcPct val="90000"/>
              </a:lnSpc>
              <a:spcAft>
                <a:spcPts val="0"/>
              </a:spcAft>
            </a:pPr>
            <a:r>
              <a:rPr lang="en-US" altLang="en-US" sz="2000" dirty="0"/>
              <a:t>Lack of checking back w parent in anxiety-provoking situations. </a:t>
            </a:r>
          </a:p>
          <a:p>
            <a:pPr lvl="4" fontAlgn="auto">
              <a:lnSpc>
                <a:spcPct val="90000"/>
              </a:lnSpc>
              <a:spcAft>
                <a:spcPts val="0"/>
              </a:spcAft>
            </a:pPr>
            <a:endParaRPr lang="en-US" altLang="en-US" sz="1200" dirty="0"/>
          </a:p>
          <a:p>
            <a:pPr lvl="4" fontAlgn="auto">
              <a:lnSpc>
                <a:spcPct val="90000"/>
              </a:lnSpc>
              <a:spcAft>
                <a:spcPts val="0"/>
              </a:spcAft>
            </a:pPr>
            <a:r>
              <a:rPr lang="en-US" altLang="en-US" sz="1200" dirty="0"/>
              <a:t>Rutter, M. and T. G. O'Connor (2004). "Are There Biological Programming Effects for Psychological Development? Findings From a Study of Romanian Adoptees." </a:t>
            </a:r>
            <a:r>
              <a:rPr lang="en-US" altLang="en-US" sz="1200" u="sng" dirty="0"/>
              <a:t>Developmental Psychology</a:t>
            </a:r>
            <a:r>
              <a:rPr lang="en-US" altLang="en-US" sz="1200" dirty="0"/>
              <a:t> </a:t>
            </a:r>
            <a:r>
              <a:rPr lang="en-US" altLang="en-US" sz="1200" b="1" dirty="0"/>
              <a:t>40</a:t>
            </a:r>
            <a:r>
              <a:rPr lang="en-US" altLang="en-US" sz="1200" dirty="0"/>
              <a:t>(1): 81-94</a:t>
            </a:r>
            <a:r>
              <a:rPr lang="en-US" altLang="en-US" sz="1400" dirty="0"/>
              <a:t> </a:t>
            </a:r>
          </a:p>
          <a:p>
            <a:pPr lvl="5">
              <a:lnSpc>
                <a:spcPct val="90000"/>
              </a:lnSpc>
            </a:pPr>
            <a:r>
              <a:rPr lang="en-US" altLang="en-US" sz="1400" dirty="0"/>
              <a:t>In memoriam, Sir Michael Rutter </a:t>
            </a:r>
          </a:p>
        </p:txBody>
      </p:sp>
    </p:spTree>
    <p:extLst>
      <p:ext uri="{BB962C8B-B14F-4D97-AF65-F5344CB8AC3E}">
        <p14:creationId xmlns:p14="http://schemas.microsoft.com/office/powerpoint/2010/main" val="1709956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27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B0B4C121-8C00-494C-AF0F-737E07B1CDAC}" type="slidenum">
              <a:rPr lang="en-US" altLang="en-US" sz="1400" smtClean="0"/>
              <a:pPr>
                <a:spcBef>
                  <a:spcPct val="0"/>
                </a:spcBef>
                <a:buClrTx/>
                <a:buSzTx/>
                <a:buFontTx/>
                <a:buNone/>
              </a:pPr>
              <a:t>21</a:t>
            </a:fld>
            <a:endParaRPr lang="en-US" altLang="en-US" sz="1400"/>
          </a:p>
        </p:txBody>
      </p:sp>
      <p:sp>
        <p:nvSpPr>
          <p:cNvPr id="32772" name="Rectangle 2"/>
          <p:cNvSpPr>
            <a:spLocks noGrp="1" noChangeArrowheads="1"/>
          </p:cNvSpPr>
          <p:nvPr>
            <p:ph type="title"/>
          </p:nvPr>
        </p:nvSpPr>
        <p:spPr/>
        <p:txBody>
          <a:bodyPr/>
          <a:lstStyle/>
          <a:p>
            <a:r>
              <a:rPr lang="en-US" altLang="en-US"/>
              <a:t>Internal Working Models</a:t>
            </a:r>
          </a:p>
        </p:txBody>
      </p:sp>
      <p:sp>
        <p:nvSpPr>
          <p:cNvPr id="32773" name="Rectangle 3"/>
          <p:cNvSpPr>
            <a:spLocks noGrp="1" noChangeArrowheads="1"/>
          </p:cNvSpPr>
          <p:nvPr>
            <p:ph type="body" idx="1"/>
          </p:nvPr>
        </p:nvSpPr>
        <p:spPr/>
        <p:txBody>
          <a:bodyPr/>
          <a:lstStyle/>
          <a:p>
            <a:r>
              <a:rPr lang="en-US" altLang="en-US"/>
              <a:t>Mental representations of the availability of the attachment figure and what to do when the attachment system is activated</a:t>
            </a:r>
          </a:p>
          <a:p>
            <a:pPr lvl="4"/>
            <a:r>
              <a:rPr lang="en-US" altLang="en-US"/>
              <a:t>Mental rules for organizing, accessing, and limiting access to information relevant to attachment.</a:t>
            </a:r>
          </a:p>
          <a:p>
            <a:r>
              <a:rPr lang="en-US" altLang="en-US"/>
              <a:t>Impact individual differences in strange situation behavior and, hence, infant attachment classification. </a:t>
            </a:r>
          </a:p>
        </p:txBody>
      </p:sp>
    </p:spTree>
    <p:extLst>
      <p:ext uri="{BB962C8B-B14F-4D97-AF65-F5344CB8AC3E}">
        <p14:creationId xmlns:p14="http://schemas.microsoft.com/office/powerpoint/2010/main" val="1438394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What infant expects</a:t>
            </a:r>
          </a:p>
        </p:txBody>
      </p:sp>
      <p:pic>
        <p:nvPicPr>
          <p:cNvPr id="3482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3184"/>
          <a:stretch/>
        </p:blipFill>
        <p:spPr>
          <a:xfrm>
            <a:off x="685800" y="1511426"/>
            <a:ext cx="6116664" cy="5346573"/>
          </a:xfrm>
          <a:noFill/>
        </p:spPr>
      </p:pic>
      <p:sp>
        <p:nvSpPr>
          <p:cNvPr id="34821" name="Rectangle 5"/>
          <p:cNvSpPr>
            <a:spLocks noChangeArrowheads="1"/>
          </p:cNvSpPr>
          <p:nvPr/>
        </p:nvSpPr>
        <p:spPr bwMode="auto">
          <a:xfrm>
            <a:off x="7086600" y="5198387"/>
            <a:ext cx="20574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600" dirty="0">
                <a:latin typeface="AdvBd"/>
              </a:rPr>
              <a:t>Evidence for Infants’ Internal</a:t>
            </a:r>
          </a:p>
          <a:p>
            <a:pPr>
              <a:spcBef>
                <a:spcPct val="0"/>
              </a:spcBef>
              <a:buClrTx/>
              <a:buSzTx/>
              <a:buFontTx/>
              <a:buNone/>
            </a:pPr>
            <a:r>
              <a:rPr lang="en-US" altLang="en-US" sz="1600" dirty="0">
                <a:latin typeface="AdvBd"/>
              </a:rPr>
              <a:t>Working Models of Attachment. 2007.</a:t>
            </a:r>
          </a:p>
          <a:p>
            <a:pPr>
              <a:spcBef>
                <a:spcPct val="0"/>
              </a:spcBef>
              <a:buClrTx/>
              <a:buSzTx/>
              <a:buFontTx/>
              <a:buNone/>
            </a:pPr>
            <a:r>
              <a:rPr lang="en-US" altLang="en-US" sz="1100" dirty="0">
                <a:latin typeface="AdvBdb"/>
              </a:rPr>
              <a:t>Susan C. Johnson, Carol S. </a:t>
            </a:r>
            <a:r>
              <a:rPr lang="en-US" altLang="en-US" sz="1100" dirty="0" err="1">
                <a:latin typeface="AdvBdb"/>
              </a:rPr>
              <a:t>Dweck</a:t>
            </a:r>
            <a:r>
              <a:rPr lang="en-US" altLang="en-US" sz="1100" dirty="0">
                <a:latin typeface="AdvBdb"/>
              </a:rPr>
              <a:t>, and Frances S. Chen</a:t>
            </a:r>
            <a:endParaRPr lang="en-US" altLang="en-US" sz="3600" dirty="0"/>
          </a:p>
        </p:txBody>
      </p:sp>
      <p:sp>
        <p:nvSpPr>
          <p:cNvPr id="6" name="TextBox 5">
            <a:extLst>
              <a:ext uri="{FF2B5EF4-FFF2-40B4-BE49-F238E27FC236}">
                <a16:creationId xmlns:a16="http://schemas.microsoft.com/office/drawing/2014/main" id="{F2AF3E7D-078E-4218-A113-846A40C6D2ED}"/>
              </a:ext>
            </a:extLst>
          </p:cNvPr>
          <p:cNvSpPr txBox="1"/>
          <p:nvPr/>
        </p:nvSpPr>
        <p:spPr>
          <a:xfrm>
            <a:off x="5791200" y="490305"/>
            <a:ext cx="1447800" cy="646331"/>
          </a:xfrm>
          <a:prstGeom prst="rect">
            <a:avLst/>
          </a:prstGeom>
          <a:noFill/>
        </p:spPr>
        <p:txBody>
          <a:bodyPr wrap="square">
            <a:spAutoFit/>
          </a:bodyPr>
          <a:lstStyle/>
          <a:p>
            <a:pPr algn="ctr"/>
            <a:r>
              <a:rPr lang="en-US" altLang="en-US" dirty="0">
                <a:solidFill>
                  <a:srgbClr val="FF0000"/>
                </a:solidFill>
              </a:rPr>
              <a:t>What do you expect?</a:t>
            </a:r>
            <a:endParaRPr lang="en-US" dirty="0">
              <a:solidFill>
                <a:srgbClr val="FF0000"/>
              </a:solidFill>
            </a:endParaRPr>
          </a:p>
        </p:txBody>
      </p:sp>
    </p:spTree>
    <p:extLst>
      <p:ext uri="{BB962C8B-B14F-4D97-AF65-F5344CB8AC3E}">
        <p14:creationId xmlns:p14="http://schemas.microsoft.com/office/powerpoint/2010/main" val="9458993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ADD1-C68C-409B-8DC1-073D90F173E7}"/>
              </a:ext>
            </a:extLst>
          </p:cNvPr>
          <p:cNvSpPr>
            <a:spLocks noGrp="1"/>
          </p:cNvSpPr>
          <p:nvPr>
            <p:ph type="title"/>
          </p:nvPr>
        </p:nvSpPr>
        <p:spPr/>
        <p:txBody>
          <a:bodyPr>
            <a:normAutofit fontScale="90000"/>
          </a:bodyPr>
          <a:lstStyle/>
          <a:p>
            <a:r>
              <a:rPr lang="en-US" dirty="0">
                <a:ea typeface="+mj-ea"/>
              </a:rPr>
              <a:t>Attention to Fear Faces at 7 months Predicts 14 month Security</a:t>
            </a:r>
            <a:endParaRPr lang="en-US" dirty="0"/>
          </a:p>
        </p:txBody>
      </p:sp>
      <p:sp>
        <p:nvSpPr>
          <p:cNvPr id="19558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000">
                <a:solidFill>
                  <a:srgbClr val="595959"/>
                </a:solidFill>
                <a:ea typeface="MS PGothic" panose="020B0600070205080204" pitchFamily="34" charset="-128"/>
              </a:rPr>
              <a:t>Mitsven, 2017</a:t>
            </a:r>
          </a:p>
        </p:txBody>
      </p:sp>
      <p:sp>
        <p:nvSpPr>
          <p:cNvPr id="19558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D35B5B45-E2B6-4B4D-860D-FA1F43A472DD}" type="slidenum">
              <a:rPr lang="en-US" altLang="en-US" sz="800" smtClean="0">
                <a:solidFill>
                  <a:srgbClr val="595959"/>
                </a:solidFill>
                <a:ea typeface="MS PGothic" panose="020B0600070205080204" pitchFamily="34" charset="-128"/>
              </a:rPr>
              <a:pPr/>
              <a:t>23</a:t>
            </a:fld>
            <a:endParaRPr lang="en-US" altLang="en-US" sz="800">
              <a:solidFill>
                <a:srgbClr val="595959"/>
              </a:solidFill>
              <a:ea typeface="MS PGothic" panose="020B0600070205080204" pitchFamily="34" charset="-128"/>
            </a:endParaRPr>
          </a:p>
        </p:txBody>
      </p:sp>
      <p:pic>
        <p:nvPicPr>
          <p:cNvPr id="195589" name="Picture 2" descr="Screen Shot 2017-10-11 at 11.37.02 PM.png"/>
          <p:cNvPicPr>
            <a:picLocks noChangeAspect="1"/>
          </p:cNvPicPr>
          <p:nvPr/>
        </p:nvPicPr>
        <p:blipFill rotWithShape="1">
          <a:blip r:embed="rId3">
            <a:extLst>
              <a:ext uri="{28A0092B-C50C-407E-A947-70E740481C1C}">
                <a14:useLocalDpi xmlns:a14="http://schemas.microsoft.com/office/drawing/2010/main" val="0"/>
              </a:ext>
            </a:extLst>
          </a:blip>
          <a:srcRect l="3151" t="9497" r="5871" b="-1197"/>
          <a:stretch/>
        </p:blipFill>
        <p:spPr bwMode="auto">
          <a:xfrm>
            <a:off x="28470" y="1542378"/>
            <a:ext cx="6600064" cy="462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reen Shot 2017-10-11 at 8.59.28 PM.png"/>
          <p:cNvPicPr>
            <a:picLocks noChangeAspect="1"/>
          </p:cNvPicPr>
          <p:nvPr/>
        </p:nvPicPr>
        <p:blipFill>
          <a:blip r:embed="rId4" cstate="print">
            <a:extLst>
              <a:ext uri="{28A0092B-C50C-407E-A947-70E740481C1C}">
                <a14:useLocalDpi xmlns:a14="http://schemas.microsoft.com/office/drawing/2010/main" val="0"/>
              </a:ext>
            </a:extLst>
          </a:blip>
          <a:srcRect t="-2" b="1215"/>
          <a:stretch>
            <a:fillRect/>
          </a:stretch>
        </p:blipFill>
        <p:spPr bwMode="auto">
          <a:xfrm>
            <a:off x="6858000" y="1542378"/>
            <a:ext cx="2417167" cy="520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23CFAD6-3E64-4244-8141-731E11BA571C}"/>
              </a:ext>
            </a:extLst>
          </p:cNvPr>
          <p:cNvSpPr txBox="1"/>
          <p:nvPr/>
        </p:nvSpPr>
        <p:spPr>
          <a:xfrm>
            <a:off x="283851" y="6019800"/>
            <a:ext cx="2459349" cy="461665"/>
          </a:xfrm>
          <a:prstGeom prst="rect">
            <a:avLst/>
          </a:prstGeom>
          <a:noFill/>
        </p:spPr>
        <p:txBody>
          <a:bodyPr wrap="square">
            <a:spAutoFit/>
          </a:bodyPr>
          <a:lstStyle/>
          <a:p>
            <a:r>
              <a:rPr lang="en-US" sz="1200" dirty="0" err="1">
                <a:ea typeface="+mj-ea"/>
              </a:rPr>
              <a:t>Peltola</a:t>
            </a:r>
            <a:r>
              <a:rPr lang="en-US" sz="1200" dirty="0">
                <a:ea typeface="+mj-ea"/>
              </a:rPr>
              <a:t>, Forssman, </a:t>
            </a:r>
            <a:r>
              <a:rPr lang="en-US" sz="1200" dirty="0" err="1">
                <a:ea typeface="+mj-ea"/>
              </a:rPr>
              <a:t>Puura</a:t>
            </a:r>
            <a:r>
              <a:rPr lang="en-US" sz="1200" dirty="0">
                <a:ea typeface="+mj-ea"/>
              </a:rPr>
              <a:t>, van IJzendoorn, &amp; </a:t>
            </a:r>
            <a:r>
              <a:rPr lang="en-US" sz="1200" dirty="0" err="1">
                <a:ea typeface="+mj-ea"/>
              </a:rPr>
              <a:t>Leppänen</a:t>
            </a:r>
            <a:r>
              <a:rPr lang="en-US" sz="1200" dirty="0">
                <a:ea typeface="+mj-ea"/>
              </a:rPr>
              <a:t> (2015)</a:t>
            </a:r>
            <a:endParaRPr lang="en-US" sz="1200" dirty="0"/>
          </a:p>
        </p:txBody>
      </p:sp>
      <p:pic>
        <p:nvPicPr>
          <p:cNvPr id="11" name="Picture 2" descr="Screen Shot 2017-10-11 at 11.37.02 PM.png">
            <a:extLst>
              <a:ext uri="{FF2B5EF4-FFF2-40B4-BE49-F238E27FC236}">
                <a16:creationId xmlns:a16="http://schemas.microsoft.com/office/drawing/2014/main" id="{FCCA0697-5CBD-41E3-9E15-674178799695}"/>
              </a:ext>
            </a:extLst>
          </p:cNvPr>
          <p:cNvPicPr>
            <a:picLocks noChangeAspect="1"/>
          </p:cNvPicPr>
          <p:nvPr/>
        </p:nvPicPr>
        <p:blipFill rotWithShape="1">
          <a:blip r:embed="rId3">
            <a:extLst>
              <a:ext uri="{28A0092B-C50C-407E-A947-70E740481C1C}">
                <a14:useLocalDpi xmlns:a14="http://schemas.microsoft.com/office/drawing/2010/main" val="0"/>
              </a:ext>
            </a:extLst>
          </a:blip>
          <a:srcRect l="37057" t="89815" r="37370" b="1129"/>
          <a:stretch/>
        </p:blipFill>
        <p:spPr bwMode="auto">
          <a:xfrm>
            <a:off x="2640596" y="5580073"/>
            <a:ext cx="3568614" cy="87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07998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000">
                <a:solidFill>
                  <a:srgbClr val="595959"/>
                </a:solidFill>
                <a:ea typeface="MS PGothic" panose="020B0600070205080204" pitchFamily="34" charset="-128"/>
              </a:rPr>
              <a:t>Mitsven, 2017</a:t>
            </a:r>
          </a:p>
        </p:txBody>
      </p:sp>
      <p:sp>
        <p:nvSpPr>
          <p:cNvPr id="1976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9EF8EBB5-49AE-403C-8D1B-A1D4ACA0188D}" type="slidenum">
              <a:rPr lang="en-US" altLang="en-US" sz="800" smtClean="0">
                <a:solidFill>
                  <a:srgbClr val="595959"/>
                </a:solidFill>
                <a:ea typeface="MS PGothic" panose="020B0600070205080204" pitchFamily="34" charset="-128"/>
              </a:rPr>
              <a:pPr/>
              <a:t>24</a:t>
            </a:fld>
            <a:endParaRPr lang="en-US" altLang="en-US" sz="800">
              <a:solidFill>
                <a:srgbClr val="595959"/>
              </a:solidFill>
              <a:ea typeface="MS PGothic" panose="020B0600070205080204" pitchFamily="34" charset="-128"/>
            </a:endParaRPr>
          </a:p>
        </p:txBody>
      </p:sp>
      <p:pic>
        <p:nvPicPr>
          <p:cNvPr id="197637" name="Picture 2" descr="Screen Shot 2017-10-11 at 11.37.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2131629"/>
            <a:ext cx="6416675" cy="46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7" name="Title 1"/>
          <p:cNvSpPr txBox="1">
            <a:spLocks/>
          </p:cNvSpPr>
          <p:nvPr/>
        </p:nvSpPr>
        <p:spPr bwMode="auto">
          <a:xfrm>
            <a:off x="-23648" y="0"/>
            <a:ext cx="9144000" cy="2260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rtlCol="0" anchor="ctr" anchorCtr="0" compatLnSpc="1">
            <a:prstTxWarp prst="textNoShape">
              <a:avLst/>
            </a:prstTxWarp>
            <a:normAutofit fontScale="90000" lnSpcReduction="10000"/>
          </a:bodyPr>
          <a:lstStyle>
            <a:lvl1pPr algn="l" rtl="0" eaLnBrk="0" fontAlgn="base" hangingPunct="0">
              <a:spcBef>
                <a:spcPct val="0"/>
              </a:spcBef>
              <a:spcAft>
                <a:spcPct val="0"/>
              </a:spcAft>
              <a:defRPr sz="3600" kern="1200">
                <a:solidFill>
                  <a:schemeClr val="bg1"/>
                </a:solidFill>
                <a:latin typeface="+mj-lt"/>
                <a:ea typeface="MS PGothic" panose="020B0600070205080204" pitchFamily="34" charset="-128"/>
                <a:cs typeface="+mj-cs"/>
              </a:defRPr>
            </a:lvl1pPr>
            <a:lvl2pPr algn="l" rtl="0" eaLnBrk="0" fontAlgn="base" hangingPunct="0">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2pPr>
            <a:lvl3pPr algn="l" rtl="0" eaLnBrk="0" fontAlgn="base" hangingPunct="0">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3pPr>
            <a:lvl4pPr algn="l" rtl="0" eaLnBrk="0" fontAlgn="base" hangingPunct="0">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4pPr>
            <a:lvl5pPr algn="l" rtl="0" eaLnBrk="0" fontAlgn="base" hangingPunct="0">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5pPr>
            <a:lvl6pPr marL="457200" algn="l" rtl="0" fontAlgn="base">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6pPr>
            <a:lvl7pPr marL="914400" algn="l" rtl="0" fontAlgn="base">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7pPr>
            <a:lvl8pPr marL="1371600" algn="l" rtl="0" fontAlgn="base">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8pPr>
            <a:lvl9pPr marL="1828800" algn="l" rtl="0" fontAlgn="base">
              <a:spcBef>
                <a:spcPct val="0"/>
              </a:spcBef>
              <a:spcAft>
                <a:spcPct val="0"/>
              </a:spcAft>
              <a:defRPr sz="3600">
                <a:solidFill>
                  <a:schemeClr val="bg1"/>
                </a:solidFill>
                <a:latin typeface="Century Gothic" panose="020B0502020202020204" pitchFamily="34" charset="0"/>
                <a:ea typeface="MS PGothic" panose="020B0600070205080204" pitchFamily="34" charset="-128"/>
              </a:defRPr>
            </a:lvl9pPr>
          </a:lstStyle>
          <a:p>
            <a:pPr eaLnBrk="1" fontAlgn="auto" hangingPunct="1">
              <a:spcAft>
                <a:spcPts val="0"/>
              </a:spcAft>
              <a:defRPr/>
            </a:pPr>
            <a:r>
              <a:rPr lang="en-US">
                <a:ea typeface="+mj-ea"/>
              </a:rPr>
              <a:t>Attention to Faces Expressing Negative Emotion at 7 months Predicts Attachment Security at 14 months</a:t>
            </a:r>
            <a:br>
              <a:rPr lang="en-US">
                <a:ea typeface="+mj-ea"/>
              </a:rPr>
            </a:br>
            <a:r>
              <a:rPr lang="en-US" sz="1800">
                <a:ea typeface="+mj-ea"/>
              </a:rPr>
              <a:t>Peltola, Forssman, Puura, van Ijzendoorn, &amp; Leppänen (2015)</a:t>
            </a:r>
            <a:br>
              <a:rPr lang="en-US">
                <a:ea typeface="+mj-ea"/>
              </a:rPr>
            </a:br>
            <a:endParaRPr lang="en-US" dirty="0">
              <a:ea typeface="+mj-ea"/>
            </a:endParaRPr>
          </a:p>
        </p:txBody>
      </p:sp>
    </p:spTree>
    <p:extLst>
      <p:ext uri="{BB962C8B-B14F-4D97-AF65-F5344CB8AC3E}">
        <p14:creationId xmlns:p14="http://schemas.microsoft.com/office/powerpoint/2010/main" val="2047935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C5EF0D8E-2A4A-48FA-96E1-55B95121DAB9}" type="slidenum">
              <a:rPr lang="en-US" altLang="en-US" sz="1400" smtClean="0"/>
              <a:pPr>
                <a:spcBef>
                  <a:spcPct val="0"/>
                </a:spcBef>
                <a:buClrTx/>
                <a:buSzTx/>
                <a:buFontTx/>
                <a:buNone/>
              </a:pPr>
              <a:t>25</a:t>
            </a:fld>
            <a:endParaRPr lang="en-US" altLang="en-US" sz="1400"/>
          </a:p>
        </p:txBody>
      </p:sp>
      <p:sp>
        <p:nvSpPr>
          <p:cNvPr id="91139" name="Rectangle 2050"/>
          <p:cNvSpPr>
            <a:spLocks noGrp="1" noChangeArrowheads="1"/>
          </p:cNvSpPr>
          <p:nvPr>
            <p:ph type="title"/>
          </p:nvPr>
        </p:nvSpPr>
        <p:spPr/>
        <p:txBody>
          <a:bodyPr/>
          <a:lstStyle/>
          <a:p>
            <a:r>
              <a:rPr lang="en-US" altLang="en-US"/>
              <a:t>Measuring attachment security</a:t>
            </a:r>
          </a:p>
        </p:txBody>
      </p:sp>
      <p:sp>
        <p:nvSpPr>
          <p:cNvPr id="91140" name="Rectangle 2051"/>
          <p:cNvSpPr>
            <a:spLocks noGrp="1" noChangeArrowheads="1"/>
          </p:cNvSpPr>
          <p:nvPr>
            <p:ph type="body" idx="1"/>
          </p:nvPr>
        </p:nvSpPr>
        <p:spPr/>
        <p:txBody>
          <a:bodyPr/>
          <a:lstStyle/>
          <a:p>
            <a:r>
              <a:rPr lang="en-US" altLang="en-US"/>
              <a:t>A construct (secure attachment)</a:t>
            </a:r>
          </a:p>
          <a:p>
            <a:pPr algn="ctr">
              <a:buFont typeface="Monotype Sorts" pitchFamily="2" charset="2"/>
              <a:buNone/>
            </a:pPr>
            <a:r>
              <a:rPr lang="en-US" altLang="en-US"/>
              <a:t>Is different than its measurement or operationalization</a:t>
            </a:r>
          </a:p>
          <a:p>
            <a:r>
              <a:rPr lang="en-US" altLang="en-US"/>
              <a:t>Attachment security can be measured with a Q-sort (an intricate rating system)</a:t>
            </a:r>
          </a:p>
          <a:p>
            <a:r>
              <a:rPr lang="en-US" altLang="en-US"/>
              <a:t>Prototypically measured with the Strange Situation (12 – 36 months at least) </a:t>
            </a:r>
          </a:p>
        </p:txBody>
      </p:sp>
    </p:spTree>
    <p:extLst>
      <p:ext uri="{BB962C8B-B14F-4D97-AF65-F5344CB8AC3E}">
        <p14:creationId xmlns:p14="http://schemas.microsoft.com/office/powerpoint/2010/main" val="203794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F186A3F-467F-46B3-A6D3-A03B7252F006}" type="slidenum">
              <a:rPr lang="en-US" altLang="en-US" sz="1400" smtClean="0"/>
              <a:pPr>
                <a:spcBef>
                  <a:spcPct val="0"/>
                </a:spcBef>
                <a:buClrTx/>
                <a:buSzTx/>
                <a:buFontTx/>
                <a:buNone/>
              </a:pPr>
              <a:t>26</a:t>
            </a:fld>
            <a:endParaRPr lang="en-US" altLang="en-US" sz="1400"/>
          </a:p>
        </p:txBody>
      </p:sp>
      <p:sp>
        <p:nvSpPr>
          <p:cNvPr id="109571" name="Rectangle 2"/>
          <p:cNvSpPr>
            <a:spLocks noGrp="1" noChangeArrowheads="1"/>
          </p:cNvSpPr>
          <p:nvPr>
            <p:ph type="title"/>
          </p:nvPr>
        </p:nvSpPr>
        <p:spPr/>
        <p:txBody>
          <a:bodyPr/>
          <a:lstStyle/>
          <a:p>
            <a:r>
              <a:rPr lang="en-US" altLang="en-US"/>
              <a:t>Overall strategy</a:t>
            </a:r>
          </a:p>
        </p:txBody>
      </p:sp>
      <p:sp>
        <p:nvSpPr>
          <p:cNvPr id="109572" name="Rectangle 3"/>
          <p:cNvSpPr>
            <a:spLocks noGrp="1" noChangeArrowheads="1"/>
          </p:cNvSpPr>
          <p:nvPr>
            <p:ph type="body" idx="1"/>
          </p:nvPr>
        </p:nvSpPr>
        <p:spPr/>
        <p:txBody>
          <a:bodyPr/>
          <a:lstStyle/>
          <a:p>
            <a:pPr>
              <a:lnSpc>
                <a:spcPct val="90000"/>
              </a:lnSpc>
            </a:pPr>
            <a:r>
              <a:rPr lang="en-US" altLang="en-US"/>
              <a:t>A – Avoidant </a:t>
            </a:r>
          </a:p>
          <a:p>
            <a:pPr lvl="1">
              <a:lnSpc>
                <a:spcPct val="90000"/>
              </a:lnSpc>
            </a:pPr>
            <a:r>
              <a:rPr lang="en-US" altLang="en-US"/>
              <a:t>Avoid caregiver</a:t>
            </a:r>
          </a:p>
          <a:p>
            <a:pPr>
              <a:lnSpc>
                <a:spcPct val="90000"/>
              </a:lnSpc>
            </a:pPr>
            <a:r>
              <a:rPr lang="en-US" altLang="en-US"/>
              <a:t>B – Secure </a:t>
            </a:r>
          </a:p>
          <a:p>
            <a:pPr lvl="1">
              <a:lnSpc>
                <a:spcPct val="90000"/>
              </a:lnSpc>
            </a:pPr>
            <a:r>
              <a:rPr lang="en-US" altLang="en-US"/>
              <a:t>Seek and be comforted by caregiver</a:t>
            </a:r>
          </a:p>
          <a:p>
            <a:pPr>
              <a:lnSpc>
                <a:spcPct val="90000"/>
              </a:lnSpc>
            </a:pPr>
            <a:r>
              <a:rPr lang="en-US" altLang="en-US"/>
              <a:t>C – Resistant</a:t>
            </a:r>
          </a:p>
          <a:p>
            <a:pPr lvl="1">
              <a:lnSpc>
                <a:spcPct val="90000"/>
              </a:lnSpc>
            </a:pPr>
            <a:r>
              <a:rPr lang="en-US" altLang="en-US"/>
              <a:t> Seek caregiving without surcease </a:t>
            </a:r>
          </a:p>
          <a:p>
            <a:pPr>
              <a:lnSpc>
                <a:spcPct val="90000"/>
              </a:lnSpc>
            </a:pPr>
            <a:r>
              <a:rPr lang="en-US" altLang="en-US"/>
              <a:t>D – Disorganized</a:t>
            </a:r>
          </a:p>
          <a:p>
            <a:pPr lvl="1">
              <a:lnSpc>
                <a:spcPct val="90000"/>
              </a:lnSpc>
            </a:pPr>
            <a:r>
              <a:rPr lang="en-US" altLang="en-US"/>
              <a:t>Lack a coherent strategy</a:t>
            </a:r>
          </a:p>
        </p:txBody>
      </p:sp>
    </p:spTree>
    <p:extLst>
      <p:ext uri="{BB962C8B-B14F-4D97-AF65-F5344CB8AC3E}">
        <p14:creationId xmlns:p14="http://schemas.microsoft.com/office/powerpoint/2010/main" val="331255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47007" y="2158543"/>
            <a:ext cx="2895600" cy="1752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SECURE</a:t>
            </a:r>
          </a:p>
        </p:txBody>
      </p:sp>
      <p:sp>
        <p:nvSpPr>
          <p:cNvPr id="8" name="Rounded Rectangle 7"/>
          <p:cNvSpPr/>
          <p:nvPr/>
        </p:nvSpPr>
        <p:spPr>
          <a:xfrm>
            <a:off x="4812268" y="2145268"/>
            <a:ext cx="2971800" cy="1752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RESISTANT</a:t>
            </a:r>
          </a:p>
        </p:txBody>
      </p:sp>
      <p:sp>
        <p:nvSpPr>
          <p:cNvPr id="9" name="Rounded Rectangle 8"/>
          <p:cNvSpPr/>
          <p:nvPr/>
        </p:nvSpPr>
        <p:spPr>
          <a:xfrm>
            <a:off x="1535668" y="4278868"/>
            <a:ext cx="2895600" cy="1752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AVOIDANT</a:t>
            </a:r>
            <a:endParaRPr lang="en-US" dirty="0"/>
          </a:p>
        </p:txBody>
      </p:sp>
      <p:sp>
        <p:nvSpPr>
          <p:cNvPr id="10" name="Rounded Rectangle 9"/>
          <p:cNvSpPr/>
          <p:nvPr/>
        </p:nvSpPr>
        <p:spPr>
          <a:xfrm>
            <a:off x="4812268" y="4278868"/>
            <a:ext cx="2971800" cy="1752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DISORGANIZED</a:t>
            </a:r>
            <a:endParaRPr lang="en-US" dirty="0"/>
          </a:p>
        </p:txBody>
      </p:sp>
      <p:cxnSp>
        <p:nvCxnSpPr>
          <p:cNvPr id="12" name="Straight Arrow Connector 11"/>
          <p:cNvCxnSpPr>
            <a:cxnSpLocks/>
          </p:cNvCxnSpPr>
          <p:nvPr/>
        </p:nvCxnSpPr>
        <p:spPr>
          <a:xfrm>
            <a:off x="1383268" y="4126468"/>
            <a:ext cx="6629400" cy="1588"/>
          </a:xfrm>
          <a:prstGeom prst="straightConnector1">
            <a:avLst/>
          </a:prstGeom>
          <a:ln w="38100">
            <a:headEnd type="arrow"/>
            <a:tailEnd type="arrow"/>
          </a:ln>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a:cxnSpLocks/>
          </p:cNvCxnSpPr>
          <p:nvPr/>
        </p:nvCxnSpPr>
        <p:spPr>
          <a:xfrm rot="5400000">
            <a:off x="2526268" y="4126468"/>
            <a:ext cx="4114800" cy="1588"/>
          </a:xfrm>
          <a:prstGeom prst="straightConnector1">
            <a:avLst/>
          </a:prstGeom>
          <a:ln w="38100">
            <a:headEnd type="arrow"/>
            <a:tailEnd type="arrow"/>
          </a:ln>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4063534" y="1460837"/>
            <a:ext cx="1594860" cy="646331"/>
          </a:xfrm>
          <a:prstGeom prst="rect">
            <a:avLst/>
          </a:prstGeom>
          <a:noFill/>
        </p:spPr>
        <p:txBody>
          <a:bodyPr wrap="square" rtlCol="0">
            <a:spAutoFit/>
          </a:bodyPr>
          <a:lstStyle/>
          <a:p>
            <a:pPr algn="ctr"/>
            <a:r>
              <a:rPr lang="en-US" b="1" dirty="0"/>
              <a:t>Low Avoidance</a:t>
            </a:r>
          </a:p>
        </p:txBody>
      </p:sp>
      <p:sp>
        <p:nvSpPr>
          <p:cNvPr id="17" name="TextBox 16"/>
          <p:cNvSpPr txBox="1"/>
          <p:nvPr/>
        </p:nvSpPr>
        <p:spPr>
          <a:xfrm>
            <a:off x="3963195" y="6147356"/>
            <a:ext cx="1622752" cy="646331"/>
          </a:xfrm>
          <a:prstGeom prst="rect">
            <a:avLst/>
          </a:prstGeom>
          <a:noFill/>
        </p:spPr>
        <p:txBody>
          <a:bodyPr wrap="square" rtlCol="0">
            <a:spAutoFit/>
          </a:bodyPr>
          <a:lstStyle/>
          <a:p>
            <a:pPr algn="ctr"/>
            <a:r>
              <a:rPr lang="en-US" b="1" dirty="0"/>
              <a:t>High Avoidance</a:t>
            </a:r>
          </a:p>
        </p:txBody>
      </p:sp>
      <p:sp>
        <p:nvSpPr>
          <p:cNvPr id="18" name="TextBox 17"/>
          <p:cNvSpPr txBox="1"/>
          <p:nvPr/>
        </p:nvSpPr>
        <p:spPr>
          <a:xfrm rot="16200000">
            <a:off x="6903095" y="3871338"/>
            <a:ext cx="2740880" cy="369332"/>
          </a:xfrm>
          <a:prstGeom prst="rect">
            <a:avLst/>
          </a:prstGeom>
          <a:noFill/>
        </p:spPr>
        <p:txBody>
          <a:bodyPr wrap="none" rtlCol="0">
            <a:spAutoFit/>
          </a:bodyPr>
          <a:lstStyle/>
          <a:p>
            <a:pPr algn="ctr"/>
            <a:r>
              <a:rPr lang="en-US" b="1" dirty="0"/>
              <a:t>High Displayed Anxiety</a:t>
            </a:r>
          </a:p>
        </p:txBody>
      </p:sp>
      <p:sp>
        <p:nvSpPr>
          <p:cNvPr id="19" name="TextBox 18"/>
          <p:cNvSpPr txBox="1"/>
          <p:nvPr/>
        </p:nvSpPr>
        <p:spPr>
          <a:xfrm rot="16200000">
            <a:off x="-234055" y="4009792"/>
            <a:ext cx="2689582" cy="369332"/>
          </a:xfrm>
          <a:prstGeom prst="rect">
            <a:avLst/>
          </a:prstGeom>
          <a:noFill/>
        </p:spPr>
        <p:txBody>
          <a:bodyPr wrap="none" rtlCol="0">
            <a:spAutoFit/>
          </a:bodyPr>
          <a:lstStyle/>
          <a:p>
            <a:r>
              <a:rPr lang="en-US" b="1" dirty="0"/>
              <a:t>Low Displayed Anxiety</a:t>
            </a:r>
          </a:p>
        </p:txBody>
      </p:sp>
      <p:sp>
        <p:nvSpPr>
          <p:cNvPr id="21" name="TextBox 20"/>
          <p:cNvSpPr txBox="1"/>
          <p:nvPr/>
        </p:nvSpPr>
        <p:spPr>
          <a:xfrm>
            <a:off x="1752600" y="2221468"/>
            <a:ext cx="1219200" cy="584775"/>
          </a:xfrm>
          <a:prstGeom prst="rect">
            <a:avLst/>
          </a:prstGeom>
          <a:noFill/>
        </p:spPr>
        <p:txBody>
          <a:bodyPr wrap="square" rtlCol="0">
            <a:spAutoFit/>
          </a:bodyPr>
          <a:lstStyle/>
          <a:p>
            <a:r>
              <a:rPr lang="en-US" sz="3200" dirty="0">
                <a:solidFill>
                  <a:schemeClr val="accent6">
                    <a:lumMod val="50000"/>
                  </a:schemeClr>
                </a:solidFill>
              </a:rPr>
              <a:t>65%</a:t>
            </a:r>
          </a:p>
        </p:txBody>
      </p:sp>
      <p:sp>
        <p:nvSpPr>
          <p:cNvPr id="22" name="TextBox 21"/>
          <p:cNvSpPr txBox="1"/>
          <p:nvPr/>
        </p:nvSpPr>
        <p:spPr>
          <a:xfrm>
            <a:off x="4953000" y="2221468"/>
            <a:ext cx="1371600" cy="584775"/>
          </a:xfrm>
          <a:prstGeom prst="rect">
            <a:avLst/>
          </a:prstGeom>
          <a:noFill/>
        </p:spPr>
        <p:txBody>
          <a:bodyPr wrap="square" rtlCol="0">
            <a:spAutoFit/>
          </a:bodyPr>
          <a:lstStyle/>
          <a:p>
            <a:r>
              <a:rPr lang="en-US" sz="3200" dirty="0">
                <a:solidFill>
                  <a:schemeClr val="accent6">
                    <a:lumMod val="50000"/>
                  </a:schemeClr>
                </a:solidFill>
              </a:rPr>
              <a:t>15%</a:t>
            </a:r>
          </a:p>
        </p:txBody>
      </p:sp>
      <p:sp>
        <p:nvSpPr>
          <p:cNvPr id="23" name="TextBox 22"/>
          <p:cNvSpPr txBox="1"/>
          <p:nvPr/>
        </p:nvSpPr>
        <p:spPr>
          <a:xfrm>
            <a:off x="1676400" y="4355068"/>
            <a:ext cx="1524000" cy="584775"/>
          </a:xfrm>
          <a:prstGeom prst="rect">
            <a:avLst/>
          </a:prstGeom>
          <a:noFill/>
        </p:spPr>
        <p:txBody>
          <a:bodyPr wrap="square" rtlCol="0">
            <a:spAutoFit/>
          </a:bodyPr>
          <a:lstStyle/>
          <a:p>
            <a:r>
              <a:rPr lang="en-US" sz="3200" dirty="0">
                <a:solidFill>
                  <a:schemeClr val="accent6">
                    <a:lumMod val="50000"/>
                  </a:schemeClr>
                </a:solidFill>
              </a:rPr>
              <a:t>20%</a:t>
            </a:r>
          </a:p>
        </p:txBody>
      </p:sp>
      <p:sp>
        <p:nvSpPr>
          <p:cNvPr id="24" name="TextBox 23"/>
          <p:cNvSpPr txBox="1"/>
          <p:nvPr/>
        </p:nvSpPr>
        <p:spPr>
          <a:xfrm>
            <a:off x="4900146" y="4343381"/>
            <a:ext cx="2818593" cy="584775"/>
          </a:xfrm>
          <a:prstGeom prst="rect">
            <a:avLst/>
          </a:prstGeom>
          <a:noFill/>
        </p:spPr>
        <p:txBody>
          <a:bodyPr wrap="square" rtlCol="0">
            <a:spAutoFit/>
          </a:bodyPr>
          <a:lstStyle/>
          <a:p>
            <a:r>
              <a:rPr lang="en-US" sz="3200" dirty="0">
                <a:solidFill>
                  <a:schemeClr val="accent6">
                    <a:lumMod val="50000"/>
                  </a:schemeClr>
                </a:solidFill>
              </a:rPr>
              <a:t>No longer rare</a:t>
            </a:r>
          </a:p>
        </p:txBody>
      </p:sp>
      <p:sp>
        <p:nvSpPr>
          <p:cNvPr id="2" name="Title 1"/>
          <p:cNvSpPr>
            <a:spLocks noGrp="1"/>
          </p:cNvSpPr>
          <p:nvPr>
            <p:ph type="title"/>
          </p:nvPr>
        </p:nvSpPr>
        <p:spPr/>
        <p:txBody>
          <a:bodyPr/>
          <a:lstStyle/>
          <a:p>
            <a:r>
              <a:rPr lang="en-US" dirty="0"/>
              <a:t>Attachment types/categories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p:txBody>
          <a:bodyPr/>
          <a:lstStyle/>
          <a:p>
            <a:r>
              <a:rPr lang="en-US"/>
              <a:t>Attachment Classifications</a:t>
            </a:r>
          </a:p>
        </p:txBody>
      </p:sp>
      <p:sp>
        <p:nvSpPr>
          <p:cNvPr id="549891"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400"/>
              <a:t>Secure Attachment (Type B; 65% in NA)</a:t>
            </a:r>
          </a:p>
          <a:p>
            <a:pPr lvl="1">
              <a:lnSpc>
                <a:spcPct val="90000"/>
              </a:lnSpc>
            </a:pPr>
            <a:r>
              <a:rPr lang="en-US" sz="2000"/>
              <a:t> </a:t>
            </a:r>
          </a:p>
          <a:p>
            <a:pPr lvl="1">
              <a:lnSpc>
                <a:spcPct val="90000"/>
              </a:lnSpc>
            </a:pPr>
            <a:r>
              <a:rPr lang="en-US" sz="2000"/>
              <a:t> </a:t>
            </a:r>
          </a:p>
          <a:p>
            <a:pPr>
              <a:lnSpc>
                <a:spcPct val="90000"/>
              </a:lnSpc>
            </a:pPr>
            <a:r>
              <a:rPr lang="en-US" sz="2400"/>
              <a:t>Ambivalent/Insecure-Resistant (Type C, 15% in NA)</a:t>
            </a:r>
          </a:p>
          <a:p>
            <a:pPr lvl="1">
              <a:lnSpc>
                <a:spcPct val="90000"/>
              </a:lnSpc>
            </a:pPr>
            <a:r>
              <a:rPr lang="en-US" sz="2000"/>
              <a:t> </a:t>
            </a:r>
          </a:p>
          <a:p>
            <a:pPr lvl="1">
              <a:lnSpc>
                <a:spcPct val="90000"/>
              </a:lnSpc>
            </a:pPr>
            <a:r>
              <a:rPr lang="en-US" sz="2000"/>
              <a:t> </a:t>
            </a:r>
          </a:p>
          <a:p>
            <a:pPr>
              <a:lnSpc>
                <a:spcPct val="90000"/>
              </a:lnSpc>
            </a:pPr>
            <a:r>
              <a:rPr lang="en-US" sz="2400"/>
              <a:t>Insecure/Avoidant (Type A, 20% in NA)</a:t>
            </a:r>
          </a:p>
          <a:p>
            <a:pPr lvl="1">
              <a:lnSpc>
                <a:spcPct val="90000"/>
              </a:lnSpc>
            </a:pPr>
            <a:r>
              <a:rPr lang="en-US" sz="2000"/>
              <a:t> </a:t>
            </a:r>
          </a:p>
          <a:p>
            <a:pPr lvl="1">
              <a:lnSpc>
                <a:spcPct val="90000"/>
              </a:lnSpc>
            </a:pPr>
            <a:r>
              <a:rPr lang="en-US" sz="2000"/>
              <a:t> </a:t>
            </a:r>
          </a:p>
          <a:p>
            <a:pPr>
              <a:lnSpc>
                <a:spcPct val="90000"/>
              </a:lnSpc>
            </a:pPr>
            <a:r>
              <a:rPr lang="en-US" sz="2400"/>
              <a:t>Disorganized (Type D, very rare)</a:t>
            </a:r>
          </a:p>
          <a:p>
            <a:pPr lvl="1">
              <a:lnSpc>
                <a:spcPct val="90000"/>
              </a:lnSpc>
            </a:pPr>
            <a:r>
              <a:rPr lang="en-US" sz="2000"/>
              <a:t> </a:t>
            </a:r>
          </a:p>
          <a:p>
            <a:pPr lvl="1">
              <a:lnSpc>
                <a:spcPct val="90000"/>
              </a:lnSpc>
            </a:pPr>
            <a:r>
              <a:rPr lang="en-US" sz="2000"/>
              <a:t> </a:t>
            </a:r>
          </a:p>
          <a:p>
            <a:pPr lvl="1">
              <a:lnSpc>
                <a:spcPct val="90000"/>
              </a:lnSpc>
              <a:buFontTx/>
              <a:buNone/>
            </a:pPr>
            <a:endParaRPr lang="en-US" sz="2000"/>
          </a:p>
          <a:p>
            <a:pPr lvl="1">
              <a:lnSpc>
                <a:spcPct val="90000"/>
              </a:lnSpc>
              <a:buFontTx/>
              <a:buNone/>
            </a:pPr>
            <a:endParaRPr lang="en-US" sz="2000"/>
          </a:p>
        </p:txBody>
      </p:sp>
    </p:spTree>
    <p:extLst>
      <p:ext uri="{BB962C8B-B14F-4D97-AF65-F5344CB8AC3E}">
        <p14:creationId xmlns:p14="http://schemas.microsoft.com/office/powerpoint/2010/main" val="2395067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fontScale="90000"/>
          </a:bodyPr>
          <a:lstStyle/>
          <a:p>
            <a:pPr>
              <a:lnSpc>
                <a:spcPct val="90000"/>
              </a:lnSpc>
              <a:defRPr/>
            </a:pPr>
            <a:r>
              <a:rPr lang="en-US"/>
              <a:t>Ainsworth’s (1978) Strange Situation </a:t>
            </a:r>
            <a:endParaRPr lang="en-US" dirty="0"/>
          </a:p>
        </p:txBody>
      </p:sp>
      <p:sp>
        <p:nvSpPr>
          <p:cNvPr id="548867" name="Rectangle 3"/>
          <p:cNvSpPr>
            <a:spLocks noGrp="1" noChangeArrowheads="1"/>
          </p:cNvSpPr>
          <p:nvPr>
            <p:ph type="body" idx="4294967295"/>
          </p:nvPr>
        </p:nvSpPr>
        <p:spPr>
          <a:xfrm>
            <a:off x="457200" y="1646238"/>
            <a:ext cx="8534400" cy="4525962"/>
          </a:xfrm>
        </p:spPr>
        <p:txBody>
          <a:bodyPr>
            <a:normAutofit lnSpcReduction="10000"/>
          </a:bodyPr>
          <a:lstStyle/>
          <a:p>
            <a:pPr lvl="1">
              <a:lnSpc>
                <a:spcPct val="90000"/>
              </a:lnSpc>
              <a:defRPr/>
            </a:pPr>
            <a:r>
              <a:rPr lang="en-US" dirty="0"/>
              <a:t>7 episodes increase stress (unfamiliar  environment &amp; adult, brief separations from parent)</a:t>
            </a:r>
          </a:p>
          <a:p>
            <a:pPr lvl="1">
              <a:lnSpc>
                <a:spcPct val="90000"/>
              </a:lnSpc>
              <a:defRPr/>
            </a:pPr>
            <a:r>
              <a:rPr lang="en-US" dirty="0"/>
              <a:t>How are attachment behaviors are organized around parent</a:t>
            </a:r>
          </a:p>
          <a:p>
            <a:pPr lvl="1">
              <a:lnSpc>
                <a:spcPct val="90000"/>
              </a:lnSpc>
              <a:defRPr/>
            </a:pPr>
            <a:r>
              <a:rPr lang="en-US" dirty="0"/>
              <a:t>Attachment classification based primarily on reunion behaviors</a:t>
            </a:r>
          </a:p>
          <a:p>
            <a:pPr marL="457200" lvl="1" indent="0">
              <a:lnSpc>
                <a:spcPct val="90000"/>
              </a:lnSpc>
              <a:buFontTx/>
              <a:buNone/>
              <a:defRPr/>
            </a:pPr>
            <a:r>
              <a:rPr lang="en-US" sz="1800" dirty="0"/>
              <a:t>See example at:</a:t>
            </a:r>
          </a:p>
          <a:p>
            <a:pPr marL="457200" lvl="1" indent="0">
              <a:lnSpc>
                <a:spcPct val="90000"/>
              </a:lnSpc>
              <a:buFontTx/>
              <a:buNone/>
              <a:defRPr/>
            </a:pPr>
            <a:r>
              <a:rPr lang="en-US" sz="1800" dirty="0"/>
              <a:t>	</a:t>
            </a:r>
            <a:r>
              <a:rPr lang="en-US" sz="1000" dirty="0">
                <a:hlinkClick r:id="rId3"/>
              </a:rPr>
              <a:t>http://www.youtube.com/watch?v=QTsewNrHUHU</a:t>
            </a:r>
            <a:r>
              <a:rPr lang="en-US" sz="1000" dirty="0"/>
              <a:t> </a:t>
            </a:r>
            <a:r>
              <a:rPr lang="en-US" sz="1800" dirty="0"/>
              <a:t>(van IJzendoorn)</a:t>
            </a:r>
          </a:p>
          <a:p>
            <a:pPr marL="457200" lvl="1" indent="0">
              <a:lnSpc>
                <a:spcPct val="90000"/>
              </a:lnSpc>
              <a:buFontTx/>
              <a:buNone/>
              <a:defRPr/>
            </a:pPr>
            <a:r>
              <a:rPr lang="en-US" sz="1800" dirty="0"/>
              <a:t>Attachment examples </a:t>
            </a:r>
            <a:r>
              <a:rPr lang="en-US" sz="1800" dirty="0" err="1"/>
              <a:t>ppt</a:t>
            </a:r>
            <a:endParaRPr lang="en-US" sz="1800" dirty="0"/>
          </a:p>
          <a:p>
            <a:pPr marL="457200" lvl="1" indent="0">
              <a:lnSpc>
                <a:spcPct val="90000"/>
              </a:lnSpc>
              <a:buFontTx/>
              <a:buNone/>
              <a:defRPr/>
            </a:pPr>
            <a:r>
              <a:rPr lang="en-US" sz="1100" dirty="0">
                <a:hlinkClick r:id="rId4"/>
              </a:rPr>
              <a:t>https://nyu.databrary.org/volume/108/slot/10325/-?asset=28995</a:t>
            </a:r>
            <a:endParaRPr lang="en-US" sz="1100" dirty="0"/>
          </a:p>
          <a:p>
            <a:pPr marL="457200" lvl="1" indent="0">
              <a:lnSpc>
                <a:spcPct val="90000"/>
              </a:lnSpc>
              <a:buFontTx/>
              <a:buNone/>
              <a:defRPr/>
            </a:pPr>
            <a:endParaRPr lang="en-US" sz="1100" dirty="0"/>
          </a:p>
          <a:p>
            <a:pPr marL="457200" lvl="1" indent="0">
              <a:lnSpc>
                <a:spcPct val="90000"/>
              </a:lnSpc>
              <a:buFontTx/>
              <a:buNone/>
              <a:defRPr/>
            </a:pPr>
            <a:r>
              <a:rPr lang="en-US" sz="1100" dirty="0"/>
              <a:t>8 minutes, 13 minutes</a:t>
            </a:r>
          </a:p>
          <a:p>
            <a:pPr marL="457200" lvl="1" indent="0">
              <a:lnSpc>
                <a:spcPct val="90000"/>
              </a:lnSpc>
              <a:buFontTx/>
              <a:buNone/>
              <a:defRPr/>
            </a:pPr>
            <a:endParaRPr lang="en-US" sz="1800" dirty="0"/>
          </a:p>
          <a:p>
            <a:pPr marL="457200" lvl="1" indent="0">
              <a:lnSpc>
                <a:spcPct val="90000"/>
              </a:lnSpc>
              <a:buFontTx/>
              <a:buNone/>
              <a:defRPr/>
            </a:pPr>
            <a:endParaRPr lang="en-US" sz="1800" dirty="0"/>
          </a:p>
          <a:p>
            <a:pPr marL="457200" lvl="1" indent="0">
              <a:lnSpc>
                <a:spcPct val="90000"/>
              </a:lnSpc>
              <a:buFontTx/>
              <a:buNone/>
              <a:defRPr/>
            </a:pPr>
            <a:r>
              <a:rPr lang="en-US" sz="1800" dirty="0"/>
              <a:t>Practice cases: 1, 2, 4, 7</a:t>
            </a:r>
          </a:p>
        </p:txBody>
      </p:sp>
      <p:sp>
        <p:nvSpPr>
          <p:cNvPr id="2" name="Rectangle 1"/>
          <p:cNvSpPr>
            <a:spLocks noChangeArrowheads="1"/>
          </p:cNvSpPr>
          <p:nvPr/>
        </p:nvSpPr>
        <p:spPr bwMode="auto">
          <a:xfrm>
            <a:off x="838200" y="5486400"/>
            <a:ext cx="340830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a:latin typeface="+mn-lt"/>
                <a:hlinkClick r:id="rId5"/>
              </a:rPr>
              <a:t>https://www.youtube.com/watch?v=DRejV6f-Y3c</a:t>
            </a:r>
            <a:r>
              <a:rPr lang="en-US" altLang="en-US" sz="1000" dirty="0">
                <a:latin typeface="+mn-lt"/>
              </a:rPr>
              <a:t>   </a:t>
            </a: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(Waters)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6"/>
          <a:stretch>
            <a:fillRect/>
          </a:stretch>
        </p:blipFill>
        <p:spPr>
          <a:xfrm>
            <a:off x="5568433" y="4719310"/>
            <a:ext cx="3544191" cy="2138690"/>
          </a:xfrm>
          <a:prstGeom prst="rect">
            <a:avLst/>
          </a:prstGeom>
        </p:spPr>
      </p:pic>
      <p:sp>
        <p:nvSpPr>
          <p:cNvPr id="4" name="TextBox 3"/>
          <p:cNvSpPr txBox="1"/>
          <p:nvPr/>
        </p:nvSpPr>
        <p:spPr>
          <a:xfrm>
            <a:off x="4114800" y="6324600"/>
            <a:ext cx="825867" cy="369332"/>
          </a:xfrm>
          <a:prstGeom prst="rect">
            <a:avLst/>
          </a:prstGeom>
          <a:noFill/>
        </p:spPr>
        <p:txBody>
          <a:bodyPr wrap="none" rtlCol="0">
            <a:spAutoFit/>
          </a:bodyPr>
          <a:lstStyle/>
          <a:p>
            <a:r>
              <a:rPr lang="en-US" dirty="0"/>
              <a:t>Leung</a:t>
            </a:r>
          </a:p>
        </p:txBody>
      </p:sp>
    </p:spTree>
    <p:extLst>
      <p:ext uri="{BB962C8B-B14F-4D97-AF65-F5344CB8AC3E}">
        <p14:creationId xmlns:p14="http://schemas.microsoft.com/office/powerpoint/2010/main" val="3197683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fontAlgn="auto">
              <a:spcAft>
                <a:spcPts val="0"/>
              </a:spcAft>
              <a:defRPr/>
            </a:pPr>
            <a:r>
              <a:rPr lang="en-US" altLang="en-US">
                <a:solidFill>
                  <a:schemeClr val="accent1">
                    <a:satMod val="150000"/>
                  </a:schemeClr>
                </a:solidFill>
              </a:rPr>
              <a:t>Big picture</a:t>
            </a:r>
          </a:p>
        </p:txBody>
      </p:sp>
      <p:sp>
        <p:nvSpPr>
          <p:cNvPr id="30723" name="Rectangle 3"/>
          <p:cNvSpPr>
            <a:spLocks noGrp="1" noChangeArrowheads="1"/>
          </p:cNvSpPr>
          <p:nvPr>
            <p:ph idx="1"/>
          </p:nvPr>
        </p:nvSpPr>
        <p:spPr/>
        <p:txBody>
          <a:bodyPr/>
          <a:lstStyle/>
          <a:p>
            <a:r>
              <a:rPr lang="en-US" altLang="en-US" sz="2800"/>
              <a:t>What produces secure attachment?</a:t>
            </a:r>
          </a:p>
          <a:p>
            <a:r>
              <a:rPr lang="en-US" altLang="en-US" sz="2800"/>
              <a:t>Infant – Temperament</a:t>
            </a:r>
          </a:p>
          <a:p>
            <a:r>
              <a:rPr lang="en-US" altLang="en-US" sz="2800"/>
              <a:t>Caregiver – Sensitivity</a:t>
            </a:r>
          </a:p>
          <a:p>
            <a:r>
              <a:rPr lang="en-US" altLang="en-US" sz="2800"/>
              <a:t>Social situation – divorce, daycare, social support</a:t>
            </a:r>
          </a:p>
          <a:p>
            <a:pPr lvl="1"/>
            <a:r>
              <a:rPr lang="en-US" altLang="en-US" sz="2400"/>
              <a:t>May affect infant directly</a:t>
            </a:r>
          </a:p>
          <a:p>
            <a:pPr lvl="2"/>
            <a:r>
              <a:rPr lang="en-US" altLang="en-US" sz="2000"/>
              <a:t>Situation - infant</a:t>
            </a:r>
          </a:p>
          <a:p>
            <a:pPr lvl="1"/>
            <a:r>
              <a:rPr lang="en-US" altLang="en-US" sz="2400"/>
              <a:t>Or affect infant indirectly:</a:t>
            </a:r>
          </a:p>
          <a:p>
            <a:pPr lvl="2"/>
            <a:r>
              <a:rPr lang="en-US" altLang="en-US" sz="2000"/>
              <a:t>Situation – caregiver sensitivity - infant</a:t>
            </a:r>
          </a:p>
        </p:txBody>
      </p:sp>
      <p:sp>
        <p:nvSpPr>
          <p:cNvPr id="3072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numCol="1" anchorCtr="0" compatLnSpc="1">
            <a:prstTxWarp prst="textNoShape">
              <a:avLst/>
            </a:prstTxWarp>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1400">
                <a:latin typeface="Times New Roman" panose="02020603050405020304" pitchFamily="18" charset="0"/>
              </a:rPr>
              <a:t>Messinger</a:t>
            </a:r>
          </a:p>
        </p:txBody>
      </p:sp>
      <p:sp>
        <p:nvSpPr>
          <p:cNvPr id="307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numCol="1" anchorCtr="0" compatLnSpc="1">
            <a:prstTxWarp prst="textNoShape">
              <a:avLst/>
            </a:prstTxWarp>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fld id="{55908D1B-3F49-48E9-9F08-C1352EEEFECD}" type="slidenum">
              <a:rPr lang="en-US" altLang="en-US" sz="1400">
                <a:latin typeface="Times New Roman" panose="02020603050405020304" pitchFamily="18" charset="0"/>
              </a:rPr>
              <a:pPr>
                <a:buClrTx/>
                <a:buSzTx/>
                <a:buFontTx/>
                <a:buNone/>
              </a:pPr>
              <a:t>3</a:t>
            </a:fld>
            <a:endParaRPr lang="en-US" altLang="en-US" sz="1400">
              <a:latin typeface="Times New Roman" panose="02020603050405020304" pitchFamily="18" charset="0"/>
            </a:endParaRPr>
          </a:p>
        </p:txBody>
      </p:sp>
    </p:spTree>
    <p:extLst>
      <p:ext uri="{BB962C8B-B14F-4D97-AF65-F5344CB8AC3E}">
        <p14:creationId xmlns:p14="http://schemas.microsoft.com/office/powerpoint/2010/main" val="2734743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ll_Figure_for_Grant_A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6201"/>
            <a:ext cx="7087210" cy="6762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7609" y="7671425"/>
            <a:ext cx="4572000" cy="4293483"/>
          </a:xfrm>
          <a:prstGeom prst="rect">
            <a:avLst/>
          </a:prstGeom>
        </p:spPr>
        <p:txBody>
          <a:bodyPr>
            <a:spAutoFit/>
          </a:bodyPr>
          <a:lstStyle/>
          <a:p>
            <a:pPr>
              <a:tabLst>
                <a:tab pos="0" algn="l"/>
                <a:tab pos="42863" algn="l"/>
              </a:tabLst>
            </a:pPr>
            <a:r>
              <a:rPr lang="en-US" sz="2100" dirty="0"/>
              <a:t>Figure 2.  Automated measurement of the distance between infant (green circle) and mother (red) in the first 90 seconds of the second Strange Situation reunion of infants reliably classified by an expert as A) avoidant, B) secure, and C) resistant. The avoidant infant shows the greatest overall distance from mother; the secure infant exhibits mid-range and variable distance; the resistant infant exhibits low distance levels, which show little variability. </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itle 6"/>
          <p:cNvSpPr>
            <a:spLocks noGrp="1"/>
          </p:cNvSpPr>
          <p:nvPr>
            <p:ph type="title"/>
          </p:nvPr>
        </p:nvSpPr>
        <p:spPr>
          <a:xfrm>
            <a:off x="602593" y="-7052467"/>
            <a:ext cx="715055" cy="4884377"/>
          </a:xfrm>
        </p:spPr>
        <p:txBody>
          <a:bodyPr>
            <a:normAutofit fontScale="90000"/>
          </a:bodyPr>
          <a:lstStyle/>
          <a:p>
            <a:r>
              <a:rPr lang="en-US" dirty="0"/>
              <a:t>Strange Situation</a:t>
            </a:r>
          </a:p>
        </p:txBody>
      </p:sp>
    </p:spTree>
    <p:extLst>
      <p:ext uri="{BB962C8B-B14F-4D97-AF65-F5344CB8AC3E}">
        <p14:creationId xmlns:p14="http://schemas.microsoft.com/office/powerpoint/2010/main" val="3972750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ea typeface="ＭＳ Ｐゴシック" pitchFamily="28" charset="-128"/>
              </a:rPr>
              <a:t>Attachment  in Strange Situation </a:t>
            </a:r>
          </a:p>
        </p:txBody>
      </p:sp>
      <p:pic>
        <p:nvPicPr>
          <p:cNvPr id="6" name="FN001_reunion2_hicomp.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066800" y="1219200"/>
            <a:ext cx="7148513" cy="5360988"/>
          </a:xfrm>
        </p:spPr>
      </p:pic>
      <p:sp>
        <p:nvSpPr>
          <p:cNvPr id="61444" name="TextBox 2"/>
          <p:cNvSpPr txBox="1">
            <a:spLocks noChangeArrowheads="1"/>
          </p:cNvSpPr>
          <p:nvPr/>
        </p:nvSpPr>
        <p:spPr bwMode="auto">
          <a:xfrm>
            <a:off x="9677400" y="369888"/>
            <a:ext cx="1620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800">
                <a:latin typeface="Arial" panose="020B0604020202020204" pitchFamily="34" charset="0"/>
              </a:rPr>
              <a:t>Fn1.r2. b6331</a:t>
            </a:r>
          </a:p>
        </p:txBody>
      </p:sp>
    </p:spTree>
    <p:extLst>
      <p:ext uri="{BB962C8B-B14F-4D97-AF65-F5344CB8AC3E}">
        <p14:creationId xmlns:p14="http://schemas.microsoft.com/office/powerpoint/2010/main" val="72622718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FEF379BA-4D3D-45BD-83C0-77F5D0EA4561}" type="slidenum">
              <a:rPr lang="en-US" altLang="en-US" sz="1400" smtClean="0"/>
              <a:pPr>
                <a:spcBef>
                  <a:spcPct val="0"/>
                </a:spcBef>
                <a:buClrTx/>
                <a:buSzTx/>
                <a:buFontTx/>
                <a:buNone/>
              </a:pPr>
              <a:t>32</a:t>
            </a:fld>
            <a:endParaRPr lang="en-US" altLang="en-US" sz="1400"/>
          </a:p>
        </p:txBody>
      </p:sp>
      <p:sp>
        <p:nvSpPr>
          <p:cNvPr id="97283" name="Rectangle 2"/>
          <p:cNvSpPr>
            <a:spLocks noGrp="1" noChangeArrowheads="1"/>
          </p:cNvSpPr>
          <p:nvPr>
            <p:ph type="title"/>
          </p:nvPr>
        </p:nvSpPr>
        <p:spPr/>
        <p:txBody>
          <a:bodyPr/>
          <a:lstStyle/>
          <a:p>
            <a:pPr algn="ctr"/>
            <a:r>
              <a:rPr lang="en-US" altLang="en-US"/>
              <a:t>Attachment system</a:t>
            </a:r>
          </a:p>
        </p:txBody>
      </p:sp>
      <p:sp>
        <p:nvSpPr>
          <p:cNvPr id="97284" name="Rectangle 3"/>
          <p:cNvSpPr>
            <a:spLocks noGrp="1" noChangeArrowheads="1"/>
          </p:cNvSpPr>
          <p:nvPr>
            <p:ph type="body" idx="1"/>
          </p:nvPr>
        </p:nvSpPr>
        <p:spPr/>
        <p:txBody>
          <a:bodyPr/>
          <a:lstStyle/>
          <a:p>
            <a:r>
              <a:rPr lang="en-US" altLang="en-US"/>
              <a:t>Stress activates the attachment system &amp; reveals the child’s strategy</a:t>
            </a:r>
          </a:p>
          <a:p>
            <a:r>
              <a:rPr lang="en-US" altLang="en-US"/>
              <a:t>Security is an equilibrium</a:t>
            </a:r>
          </a:p>
          <a:p>
            <a:r>
              <a:rPr lang="en-US" altLang="en-US"/>
              <a:t>Avoidance is deactivation/shutting down</a:t>
            </a:r>
          </a:p>
          <a:p>
            <a:r>
              <a:rPr lang="en-US" altLang="en-US"/>
              <a:t>Resistance is over-activation/acting up</a:t>
            </a:r>
          </a:p>
        </p:txBody>
      </p:sp>
    </p:spTree>
    <p:extLst>
      <p:ext uri="{BB962C8B-B14F-4D97-AF65-F5344CB8AC3E}">
        <p14:creationId xmlns:p14="http://schemas.microsoft.com/office/powerpoint/2010/main" val="2175587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normAutofit fontScale="90000"/>
          </a:bodyPr>
          <a:lstStyle/>
          <a:p>
            <a:pPr algn="ctr"/>
            <a:r>
              <a:rPr lang="en-US" dirty="0"/>
              <a:t>Basis for Individual </a:t>
            </a:r>
            <a:br>
              <a:rPr lang="en-US" dirty="0"/>
            </a:br>
            <a:r>
              <a:rPr lang="en-US" dirty="0"/>
              <a:t>Differences?</a:t>
            </a:r>
          </a:p>
        </p:txBody>
      </p:sp>
      <p:sp>
        <p:nvSpPr>
          <p:cNvPr id="551939" name="Rectangle 3"/>
          <p:cNvSpPr>
            <a:spLocks noGrp="1" noChangeArrowheads="1"/>
          </p:cNvSpPr>
          <p:nvPr>
            <p:ph type="body" idx="4294967295"/>
          </p:nvPr>
        </p:nvSpPr>
        <p:spPr>
          <a:xfrm>
            <a:off x="457200" y="1646237"/>
            <a:ext cx="8229600" cy="4526280"/>
          </a:xfrm>
          <a:prstGeom prst="rect">
            <a:avLst/>
          </a:prstGeom>
        </p:spPr>
        <p:txBody>
          <a:bodyPr/>
          <a:lstStyle/>
          <a:p>
            <a:r>
              <a:rPr lang="en-US"/>
              <a:t>Sensitive/responsive caregiving</a:t>
            </a:r>
          </a:p>
          <a:p>
            <a:pPr lvl="1"/>
            <a:r>
              <a:rPr lang="en-US"/>
              <a:t>Nurturant</a:t>
            </a:r>
          </a:p>
          <a:p>
            <a:pPr lvl="1"/>
            <a:r>
              <a:rPr lang="en-US"/>
              <a:t>Attentive</a:t>
            </a:r>
          </a:p>
          <a:p>
            <a:pPr lvl="1"/>
            <a:r>
              <a:rPr lang="en-US"/>
              <a:t>Nonrestrictive</a:t>
            </a:r>
          </a:p>
          <a:p>
            <a:pPr lvl="1"/>
            <a:r>
              <a:rPr lang="en-US"/>
              <a:t>Synchronous</a:t>
            </a:r>
          </a:p>
          <a:p>
            <a:pPr lvl="1"/>
            <a:r>
              <a:rPr lang="en-US"/>
              <a:t>Predictable</a:t>
            </a:r>
          </a:p>
        </p:txBody>
      </p:sp>
    </p:spTree>
    <p:extLst>
      <p:ext uri="{BB962C8B-B14F-4D97-AF65-F5344CB8AC3E}">
        <p14:creationId xmlns:p14="http://schemas.microsoft.com/office/powerpoint/2010/main" val="4061570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debate</a:t>
            </a:r>
          </a:p>
        </p:txBody>
      </p:sp>
      <p:sp>
        <p:nvSpPr>
          <p:cNvPr id="3" name="Content Placeholder 2"/>
          <p:cNvSpPr>
            <a:spLocks noGrp="1"/>
          </p:cNvSpPr>
          <p:nvPr>
            <p:ph idx="1"/>
          </p:nvPr>
        </p:nvSpPr>
        <p:spPr/>
        <p:txBody>
          <a:bodyPr>
            <a:normAutofit/>
          </a:bodyPr>
          <a:lstStyle/>
          <a:p>
            <a:r>
              <a:rPr lang="en-US" dirty="0"/>
              <a:t>Individual differences in early attachment security are expected to have enduring implications for children's socioemotional development but are not expected to be shaped by child temperament</a:t>
            </a:r>
          </a:p>
          <a:p>
            <a:r>
              <a:rPr lang="en-US" dirty="0"/>
              <a:t>Individual differences in early attachment are the result of temperamental variation rather than characteristics of the specific parent-child relationship</a:t>
            </a:r>
          </a:p>
        </p:txBody>
      </p:sp>
      <p:sp>
        <p:nvSpPr>
          <p:cNvPr id="4" name="Footer Placeholder 3"/>
          <p:cNvSpPr>
            <a:spLocks noGrp="1"/>
          </p:cNvSpPr>
          <p:nvPr>
            <p:ph type="ftr" sz="quarter" idx="11"/>
          </p:nvPr>
        </p:nvSpPr>
        <p:spPr/>
        <p:txBody>
          <a:bodyPr/>
          <a:lstStyle/>
          <a:p>
            <a:r>
              <a:rPr lang="en-US"/>
              <a:t>Maura</a:t>
            </a:r>
          </a:p>
        </p:txBody>
      </p:sp>
    </p:spTree>
    <p:extLst>
      <p:ext uri="{BB962C8B-B14F-4D97-AF65-F5344CB8AC3E}">
        <p14:creationId xmlns:p14="http://schemas.microsoft.com/office/powerpoint/2010/main" val="4128525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Current Study</a:t>
            </a:r>
          </a:p>
        </p:txBody>
      </p:sp>
      <p:sp>
        <p:nvSpPr>
          <p:cNvPr id="3" name="Content Placeholder 2"/>
          <p:cNvSpPr>
            <a:spLocks noGrp="1"/>
          </p:cNvSpPr>
          <p:nvPr>
            <p:ph idx="1"/>
          </p:nvPr>
        </p:nvSpPr>
        <p:spPr/>
        <p:txBody>
          <a:bodyPr>
            <a:normAutofit/>
          </a:bodyPr>
          <a:lstStyle/>
          <a:p>
            <a:r>
              <a:rPr lang="en-US" dirty="0"/>
              <a:t>What is the link between attachment and temperament?</a:t>
            </a:r>
          </a:p>
          <a:p>
            <a:pPr lvl="1"/>
            <a:r>
              <a:rPr lang="en-US" dirty="0"/>
              <a:t>Conducted a meta-analytic review aimed at addressing the empirical overlap of infant attachment and temperament</a:t>
            </a:r>
          </a:p>
          <a:p>
            <a:pPr lvl="1"/>
            <a:r>
              <a:rPr lang="en-US" dirty="0"/>
              <a:t>129 studies identified yielding 131 independent samples (13,018 children)</a:t>
            </a:r>
          </a:p>
          <a:p>
            <a:pPr lvl="2"/>
            <a:endParaRPr lang="en-US" dirty="0"/>
          </a:p>
        </p:txBody>
      </p:sp>
      <p:sp>
        <p:nvSpPr>
          <p:cNvPr id="4" name="Footer Placeholder 3"/>
          <p:cNvSpPr>
            <a:spLocks noGrp="1"/>
          </p:cNvSpPr>
          <p:nvPr>
            <p:ph type="ftr" sz="quarter" idx="11"/>
          </p:nvPr>
        </p:nvSpPr>
        <p:spPr/>
        <p:txBody>
          <a:bodyPr/>
          <a:lstStyle/>
          <a:p>
            <a:r>
              <a:rPr lang="en-US"/>
              <a:t>Maura</a:t>
            </a:r>
          </a:p>
        </p:txBody>
      </p:sp>
    </p:spTree>
    <p:extLst>
      <p:ext uri="{BB962C8B-B14F-4D97-AF65-F5344CB8AC3E}">
        <p14:creationId xmlns:p14="http://schemas.microsoft.com/office/powerpoint/2010/main" val="1923728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a:t>Attachment-Maturation Model</a:t>
            </a:r>
          </a:p>
        </p:txBody>
      </p:sp>
      <p:sp>
        <p:nvSpPr>
          <p:cNvPr id="114691" name="Content Placeholder 2"/>
          <p:cNvSpPr>
            <a:spLocks noGrp="1"/>
          </p:cNvSpPr>
          <p:nvPr>
            <p:ph idx="1"/>
          </p:nvPr>
        </p:nvSpPr>
        <p:spPr>
          <a:xfrm>
            <a:off x="838200" y="1600200"/>
            <a:ext cx="3124200" cy="4572000"/>
          </a:xfrm>
        </p:spPr>
        <p:txBody>
          <a:bodyPr/>
          <a:lstStyle/>
          <a:p>
            <a:r>
              <a:rPr lang="en-US" altLang="en-US" sz="2800" dirty="0"/>
              <a:t>Early menarche: insecure over-represented?</a:t>
            </a:r>
          </a:p>
          <a:p>
            <a:r>
              <a:rPr lang="en-US" altLang="en-US" sz="2800" dirty="0"/>
              <a:t>Is insecurity a better fit to certain environments?</a:t>
            </a:r>
          </a:p>
          <a:p>
            <a:endParaRPr lang="en-US" altLang="en-US" dirty="0"/>
          </a:p>
        </p:txBody>
      </p:sp>
      <p:sp>
        <p:nvSpPr>
          <p:cNvPr id="114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Mattson</a:t>
            </a:r>
          </a:p>
        </p:txBody>
      </p:sp>
      <p:sp>
        <p:nvSpPr>
          <p:cNvPr id="114693" name="Slide Number Placeholder 4"/>
          <p:cNvSpPr>
            <a:spLocks noGrp="1"/>
          </p:cNvSpPr>
          <p:nvPr>
            <p:ph type="sldNum" sz="quarter" idx="12"/>
          </p:nvPr>
        </p:nvSpPr>
        <p:spPr>
          <a:xfrm>
            <a:off x="6858000" y="6172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0" lvl="1" algn="r">
              <a:spcBef>
                <a:spcPct val="0"/>
              </a:spcBef>
              <a:buClrTx/>
              <a:buSzTx/>
              <a:buFontTx/>
              <a:buNone/>
            </a:pPr>
            <a:r>
              <a:rPr lang="en-US" altLang="en-US" sz="1800"/>
              <a:t>controlled for mother’s age of menarche</a:t>
            </a:r>
          </a:p>
          <a:p>
            <a:pPr>
              <a:spcBef>
                <a:spcPct val="0"/>
              </a:spcBef>
              <a:buClrTx/>
              <a:buSzTx/>
              <a:buFontTx/>
              <a:buNone/>
            </a:pPr>
            <a:endParaRPr lang="en-US" altLang="en-US" sz="1400"/>
          </a:p>
        </p:txBody>
      </p:sp>
      <p:pic>
        <p:nvPicPr>
          <p:cNvPr id="114694" name="Picture 2"/>
          <p:cNvPicPr>
            <a:picLocks noChangeAspect="1" noChangeArrowheads="1"/>
          </p:cNvPicPr>
          <p:nvPr/>
        </p:nvPicPr>
        <p:blipFill>
          <a:blip r:embed="rId3">
            <a:extLst>
              <a:ext uri="{28A0092B-C50C-407E-A947-70E740481C1C}">
                <a14:useLocalDpi xmlns:a14="http://schemas.microsoft.com/office/drawing/2010/main" val="0"/>
              </a:ext>
            </a:extLst>
          </a:blip>
          <a:srcRect l="4263" r="2946"/>
          <a:stretch>
            <a:fillRect/>
          </a:stretch>
        </p:blipFill>
        <p:spPr bwMode="auto">
          <a:xfrm>
            <a:off x="3886200" y="1600200"/>
            <a:ext cx="5257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Oval 11"/>
          <p:cNvSpPr>
            <a:spLocks noChangeArrowheads="1"/>
          </p:cNvSpPr>
          <p:nvPr/>
        </p:nvSpPr>
        <p:spPr bwMode="auto">
          <a:xfrm>
            <a:off x="4343400" y="2209800"/>
            <a:ext cx="1219200" cy="17526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a:p>
        </p:txBody>
      </p:sp>
      <p:sp>
        <p:nvSpPr>
          <p:cNvPr id="8" name="Rectangle 7"/>
          <p:cNvSpPr/>
          <p:nvPr/>
        </p:nvSpPr>
        <p:spPr>
          <a:xfrm>
            <a:off x="274638" y="5895975"/>
            <a:ext cx="3606800" cy="400050"/>
          </a:xfrm>
          <a:prstGeom prst="rect">
            <a:avLst/>
          </a:prstGeom>
        </p:spPr>
        <p:txBody>
          <a:bodyPr>
            <a:spAutoFit/>
          </a:bodyPr>
          <a:lstStyle/>
          <a:p>
            <a:pPr marL="342900" indent="-342900" algn="ctr">
              <a:spcBef>
                <a:spcPct val="20000"/>
              </a:spcBef>
              <a:buClr>
                <a:srgbClr val="B2B2B2"/>
              </a:buClr>
              <a:buSzPct val="75000"/>
              <a:defRPr/>
            </a:pPr>
            <a:r>
              <a:rPr lang="en-US" sz="2000" kern="0" dirty="0" err="1">
                <a:solidFill>
                  <a:srgbClr val="000000"/>
                </a:solidFill>
                <a:latin typeface="Times New Roman"/>
              </a:rPr>
              <a:t>Belsky</a:t>
            </a:r>
            <a:r>
              <a:rPr lang="en-US" sz="2000" kern="0" dirty="0">
                <a:solidFill>
                  <a:srgbClr val="000000"/>
                </a:solidFill>
                <a:latin typeface="Times New Roman"/>
              </a:rPr>
              <a:t>, </a:t>
            </a:r>
            <a:r>
              <a:rPr lang="en-US" sz="2000" kern="0" dirty="0" err="1">
                <a:solidFill>
                  <a:srgbClr val="000000"/>
                </a:solidFill>
                <a:latin typeface="Times New Roman"/>
              </a:rPr>
              <a:t>Houts</a:t>
            </a:r>
            <a:r>
              <a:rPr lang="en-US" sz="2000" kern="0" dirty="0">
                <a:solidFill>
                  <a:srgbClr val="000000"/>
                </a:solidFill>
                <a:latin typeface="Times New Roman"/>
              </a:rPr>
              <a:t>, &amp; </a:t>
            </a:r>
            <a:r>
              <a:rPr lang="en-US" sz="2000" kern="0" dirty="0" err="1">
                <a:solidFill>
                  <a:srgbClr val="000000"/>
                </a:solidFill>
                <a:latin typeface="Times New Roman"/>
              </a:rPr>
              <a:t>Fearon</a:t>
            </a:r>
            <a:r>
              <a:rPr lang="en-US" sz="2000" kern="0" dirty="0">
                <a:solidFill>
                  <a:srgbClr val="000000"/>
                </a:solidFill>
                <a:latin typeface="Times New Roman"/>
              </a:rPr>
              <a:t> 2010</a:t>
            </a:r>
          </a:p>
        </p:txBody>
      </p:sp>
    </p:spTree>
    <p:extLst>
      <p:ext uri="{BB962C8B-B14F-4D97-AF65-F5344CB8AC3E}">
        <p14:creationId xmlns:p14="http://schemas.microsoft.com/office/powerpoint/2010/main" val="862179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6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40178332-FB02-4D3B-A480-B83C3E6C1B34}" type="slidenum">
              <a:rPr lang="en-US" altLang="en-US" sz="1400" smtClean="0"/>
              <a:pPr>
                <a:spcBef>
                  <a:spcPct val="0"/>
                </a:spcBef>
                <a:buClrTx/>
                <a:buSzTx/>
                <a:buFontTx/>
                <a:buNone/>
              </a:pPr>
              <a:t>37</a:t>
            </a:fld>
            <a:endParaRPr lang="en-US" altLang="en-US" sz="1400"/>
          </a:p>
        </p:txBody>
      </p:sp>
      <p:sp>
        <p:nvSpPr>
          <p:cNvPr id="26628" name="Rectangle 2"/>
          <p:cNvSpPr>
            <a:spLocks noGrp="1" noChangeArrowheads="1"/>
          </p:cNvSpPr>
          <p:nvPr>
            <p:ph type="title"/>
          </p:nvPr>
        </p:nvSpPr>
        <p:spPr/>
        <p:txBody>
          <a:bodyPr/>
          <a:lstStyle/>
          <a:p>
            <a:r>
              <a:rPr lang="en-US" altLang="en-US" dirty="0"/>
              <a:t>Predicting attachment security</a:t>
            </a:r>
          </a:p>
        </p:txBody>
      </p:sp>
      <p:sp>
        <p:nvSpPr>
          <p:cNvPr id="26629" name="Rectangle 3"/>
          <p:cNvSpPr>
            <a:spLocks noGrp="1" noChangeArrowheads="1"/>
          </p:cNvSpPr>
          <p:nvPr>
            <p:ph type="body" idx="1"/>
          </p:nvPr>
        </p:nvSpPr>
        <p:spPr/>
        <p:txBody>
          <a:bodyPr/>
          <a:lstStyle/>
          <a:p>
            <a:r>
              <a:rPr lang="en-US" altLang="en-US" dirty="0"/>
              <a:t>Most infants are attached but only 2/3 of infants are typically securely attached.</a:t>
            </a:r>
          </a:p>
          <a:p>
            <a:r>
              <a:rPr lang="en-US" altLang="en-US" dirty="0">
                <a:solidFill>
                  <a:srgbClr val="000000"/>
                </a:solidFill>
              </a:rPr>
              <a:t>There is strong but limited experimental evidence and extensive evidence from meta-analyses that </a:t>
            </a:r>
            <a:r>
              <a:rPr lang="en-US" altLang="en-US" b="1" dirty="0">
                <a:solidFill>
                  <a:srgbClr val="000000"/>
                </a:solidFill>
              </a:rPr>
              <a:t>caregiver sensitivity predicts secure attachment</a:t>
            </a:r>
          </a:p>
        </p:txBody>
      </p:sp>
    </p:spTree>
    <p:extLst>
      <p:ext uri="{BB962C8B-B14F-4D97-AF65-F5344CB8AC3E}">
        <p14:creationId xmlns:p14="http://schemas.microsoft.com/office/powerpoint/2010/main" val="2595952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a:t>
            </a:r>
          </a:p>
        </p:txBody>
      </p:sp>
      <p:sp>
        <p:nvSpPr>
          <p:cNvPr id="276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91969983-177E-44B7-BC85-6533F3024FF8}" type="slidenum">
              <a:rPr lang="en-US" altLang="en-US" sz="1400" smtClean="0"/>
              <a:pPr>
                <a:spcBef>
                  <a:spcPct val="0"/>
                </a:spcBef>
                <a:buClrTx/>
                <a:buSzTx/>
                <a:buFontTx/>
                <a:buNone/>
              </a:pPr>
              <a:t>38</a:t>
            </a:fld>
            <a:endParaRPr lang="en-US" altLang="en-US" sz="1400"/>
          </a:p>
        </p:txBody>
      </p:sp>
      <p:sp>
        <p:nvSpPr>
          <p:cNvPr id="27652" name="Rectangle 3074"/>
          <p:cNvSpPr>
            <a:spLocks noGrp="1" noChangeArrowheads="1"/>
          </p:cNvSpPr>
          <p:nvPr>
            <p:ph type="title"/>
          </p:nvPr>
        </p:nvSpPr>
        <p:spPr/>
        <p:txBody>
          <a:bodyPr>
            <a:normAutofit/>
          </a:bodyPr>
          <a:lstStyle/>
          <a:p>
            <a:r>
              <a:rPr lang="en-US" altLang="en-US" dirty="0"/>
              <a:t>Evidence for care-giving effects</a:t>
            </a:r>
          </a:p>
        </p:txBody>
      </p:sp>
      <p:sp>
        <p:nvSpPr>
          <p:cNvPr id="27653" name="Rectangle 3075"/>
          <p:cNvSpPr>
            <a:spLocks noGrp="1" noChangeArrowheads="1"/>
          </p:cNvSpPr>
          <p:nvPr>
            <p:ph type="body" idx="1"/>
          </p:nvPr>
        </p:nvSpPr>
        <p:spPr/>
        <p:txBody>
          <a:bodyPr/>
          <a:lstStyle/>
          <a:p>
            <a:r>
              <a:rPr lang="en-US" altLang="en-US" dirty="0"/>
              <a:t>Experimental </a:t>
            </a:r>
          </a:p>
          <a:p>
            <a:pPr lvl="1"/>
            <a:r>
              <a:rPr lang="en-US" altLang="en-US" dirty="0"/>
              <a:t>Irritable infants</a:t>
            </a:r>
          </a:p>
          <a:p>
            <a:pPr lvl="1"/>
            <a:r>
              <a:rPr lang="en-US" altLang="en-US" dirty="0" err="1"/>
              <a:t>Snugglies</a:t>
            </a:r>
            <a:endParaRPr lang="en-US" altLang="en-US" dirty="0"/>
          </a:p>
          <a:p>
            <a:r>
              <a:rPr lang="en-US" altLang="en-US" dirty="0"/>
              <a:t>Observational 	</a:t>
            </a:r>
          </a:p>
          <a:p>
            <a:pPr lvl="1"/>
            <a:r>
              <a:rPr lang="en-US" altLang="en-US" dirty="0"/>
              <a:t>Meta-analysis of quasi-experiments</a:t>
            </a:r>
          </a:p>
        </p:txBody>
      </p:sp>
    </p:spTree>
    <p:extLst>
      <p:ext uri="{BB962C8B-B14F-4D97-AF65-F5344CB8AC3E}">
        <p14:creationId xmlns:p14="http://schemas.microsoft.com/office/powerpoint/2010/main" val="120789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634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F8DE3B83-A822-4378-934D-7EBE5721A195}" type="slidenum">
              <a:rPr lang="en-US" altLang="en-US" sz="1400" smtClean="0"/>
              <a:pPr>
                <a:spcBef>
                  <a:spcPct val="0"/>
                </a:spcBef>
                <a:buClrTx/>
                <a:buSzTx/>
                <a:buFontTx/>
                <a:buNone/>
              </a:pPr>
              <a:t>39</a:t>
            </a:fld>
            <a:endParaRPr lang="en-US" altLang="en-US" sz="1400"/>
          </a:p>
        </p:txBody>
      </p:sp>
      <p:sp>
        <p:nvSpPr>
          <p:cNvPr id="63492" name="Rectangle 2"/>
          <p:cNvSpPr>
            <a:spLocks noGrp="1" noChangeArrowheads="1"/>
          </p:cNvSpPr>
          <p:nvPr>
            <p:ph type="title"/>
          </p:nvPr>
        </p:nvSpPr>
        <p:spPr/>
        <p:txBody>
          <a:bodyPr>
            <a:normAutofit/>
          </a:bodyPr>
          <a:lstStyle/>
          <a:p>
            <a:r>
              <a:rPr lang="en-US" altLang="en-US" sz="4000" dirty="0"/>
              <a:t>Experiment 2: Snuggly Effect!</a:t>
            </a:r>
          </a:p>
        </p:txBody>
      </p:sp>
      <p:sp>
        <p:nvSpPr>
          <p:cNvPr id="63493" name="Rectangle 3"/>
          <p:cNvSpPr>
            <a:spLocks noGrp="1" noChangeArrowheads="1"/>
          </p:cNvSpPr>
          <p:nvPr>
            <p:ph type="body" idx="1"/>
          </p:nvPr>
        </p:nvSpPr>
        <p:spPr/>
        <p:txBody>
          <a:bodyPr/>
          <a:lstStyle/>
          <a:p>
            <a:pPr>
              <a:lnSpc>
                <a:spcPct val="90000"/>
              </a:lnSpc>
            </a:pPr>
            <a:r>
              <a:rPr lang="en-US" altLang="en-US" sz="2800"/>
              <a:t>49 low-socioeconomic status (SES) mothers of newborn infants </a:t>
            </a:r>
          </a:p>
          <a:p>
            <a:pPr>
              <a:lnSpc>
                <a:spcPct val="90000"/>
              </a:lnSpc>
            </a:pPr>
            <a:r>
              <a:rPr lang="en-US" altLang="en-US" sz="2800"/>
              <a:t>Given soft baby carriers (more physical contact) or infant seats (less contact). </a:t>
            </a:r>
          </a:p>
          <a:p>
            <a:pPr>
              <a:lnSpc>
                <a:spcPct val="90000"/>
              </a:lnSpc>
            </a:pPr>
            <a:r>
              <a:rPr lang="en-US" altLang="en-US" sz="2800"/>
              <a:t>More experimental (83%) than control infants (38%) were securely attached at 13 mo. </a:t>
            </a:r>
          </a:p>
          <a:p>
            <a:pPr lvl="1">
              <a:lnSpc>
                <a:spcPct val="90000"/>
              </a:lnSpc>
            </a:pPr>
            <a:r>
              <a:rPr lang="en-US" altLang="en-US" sz="2400"/>
              <a:t>3.5 mo, mothers in the experimental group were more contingently responsive than control mothers to their infants' vocalizations. </a:t>
            </a:r>
          </a:p>
          <a:p>
            <a:pPr>
              <a:lnSpc>
                <a:spcPct val="90000"/>
              </a:lnSpc>
            </a:pPr>
            <a:r>
              <a:rPr lang="en-US" altLang="en-US" sz="2800"/>
              <a:t>Low cost experimentally-validated intervention?</a:t>
            </a:r>
          </a:p>
          <a:p>
            <a:pPr lvl="4">
              <a:lnSpc>
                <a:spcPct val="90000"/>
              </a:lnSpc>
            </a:pPr>
            <a:r>
              <a:rPr lang="en-US" altLang="en-US" sz="1000">
                <a:latin typeface="Times" panose="02020603050405020304" pitchFamily="18" charset="0"/>
                <a:cs typeface="Times New Roman" panose="02020603050405020304" pitchFamily="18" charset="0"/>
              </a:rPr>
              <a:t>Anisfeld, Casper, Nozyce, &amp; Cunningham (1990). Does infant carrying promote attachment? An experimental study of the effects of increased physical contact on the development of attachment. </a:t>
            </a:r>
            <a:r>
              <a:rPr lang="en-US" altLang="en-US" sz="1000" i="1">
                <a:latin typeface="Times" panose="02020603050405020304" pitchFamily="18" charset="0"/>
                <a:cs typeface="Times New Roman" panose="02020603050405020304" pitchFamily="18" charset="0"/>
              </a:rPr>
              <a:t>Child Development, 61</a:t>
            </a:r>
            <a:r>
              <a:rPr lang="en-US" altLang="en-US" sz="1000">
                <a:latin typeface="Times" panose="02020603050405020304" pitchFamily="18" charset="0"/>
                <a:cs typeface="Times New Roman" panose="02020603050405020304" pitchFamily="18" charset="0"/>
              </a:rPr>
              <a:t>(5), 1617-1627.</a:t>
            </a:r>
            <a:r>
              <a:rPr lang="en-US" altLang="en-US" sz="1000">
                <a:latin typeface="Arial" panose="020B0604020202020204" pitchFamily="34" charset="0"/>
              </a:rPr>
              <a:t> </a:t>
            </a:r>
          </a:p>
        </p:txBody>
      </p:sp>
    </p:spTree>
    <p:extLst>
      <p:ext uri="{BB962C8B-B14F-4D97-AF65-F5344CB8AC3E}">
        <p14:creationId xmlns:p14="http://schemas.microsoft.com/office/powerpoint/2010/main" val="237649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normAutofit/>
          </a:bodyPr>
          <a:lstStyle/>
          <a:p>
            <a:pPr fontAlgn="auto">
              <a:spcAft>
                <a:spcPts val="0"/>
              </a:spcAft>
              <a:defRPr/>
            </a:pPr>
            <a:r>
              <a:rPr lang="en-US" altLang="en-US" dirty="0">
                <a:solidFill>
                  <a:schemeClr val="accent1">
                    <a:satMod val="150000"/>
                  </a:schemeClr>
                </a:solidFill>
              </a:rPr>
              <a:t>Attachment overview</a:t>
            </a:r>
          </a:p>
        </p:txBody>
      </p:sp>
      <p:sp>
        <p:nvSpPr>
          <p:cNvPr id="26627" name="Rectangle 3"/>
          <p:cNvSpPr>
            <a:spLocks noGrp="1" noChangeArrowheads="1"/>
          </p:cNvSpPr>
          <p:nvPr>
            <p:ph idx="1"/>
          </p:nvPr>
        </p:nvSpPr>
        <p:spPr>
          <a:xfrm>
            <a:off x="76200" y="1775191"/>
            <a:ext cx="9067800" cy="4625609"/>
          </a:xfrm>
        </p:spPr>
        <p:txBody>
          <a:bodyPr>
            <a:normAutofit fontScale="92500" lnSpcReduction="10000"/>
          </a:bodyPr>
          <a:lstStyle/>
          <a:p>
            <a:pPr>
              <a:lnSpc>
                <a:spcPct val="90000"/>
              </a:lnSpc>
            </a:pPr>
            <a:r>
              <a:rPr lang="en-US" altLang="en-US" dirty="0"/>
              <a:t>Attachment as a motivational system</a:t>
            </a:r>
          </a:p>
          <a:p>
            <a:pPr>
              <a:lnSpc>
                <a:spcPct val="90000"/>
              </a:lnSpc>
            </a:pPr>
            <a:r>
              <a:rPr lang="en-US" altLang="en-US" dirty="0"/>
              <a:t>Measuring attachment security in the Strange Situation</a:t>
            </a:r>
          </a:p>
          <a:p>
            <a:pPr>
              <a:lnSpc>
                <a:spcPct val="90000"/>
              </a:lnSpc>
            </a:pPr>
            <a:r>
              <a:rPr lang="en-US" altLang="en-US" dirty="0"/>
              <a:t>Parental sensitivity predicts attachment security</a:t>
            </a:r>
          </a:p>
          <a:p>
            <a:pPr lvl="1">
              <a:lnSpc>
                <a:spcPct val="90000"/>
              </a:lnSpc>
            </a:pPr>
            <a:r>
              <a:rPr lang="en-US" altLang="en-US" dirty="0"/>
              <a:t>Experimental &amp; observational (meta-analytic and large sample) evidence</a:t>
            </a:r>
          </a:p>
          <a:p>
            <a:pPr>
              <a:lnSpc>
                <a:spcPct val="90000"/>
              </a:lnSpc>
            </a:pPr>
            <a:r>
              <a:rPr lang="en-US" altLang="en-US" dirty="0"/>
              <a:t>Genetic moderation of stability in attachment?</a:t>
            </a:r>
          </a:p>
          <a:p>
            <a:pPr>
              <a:lnSpc>
                <a:spcPct val="90000"/>
              </a:lnSpc>
            </a:pPr>
            <a:r>
              <a:rPr lang="en-US" altLang="en-US" dirty="0"/>
              <a:t>Mother’s physiology and affect (reading)?</a:t>
            </a:r>
          </a:p>
          <a:p>
            <a:pPr>
              <a:lnSpc>
                <a:spcPct val="90000"/>
              </a:lnSpc>
            </a:pPr>
            <a:r>
              <a:rPr lang="en-US" altLang="en-US" dirty="0"/>
              <a:t>Temperament is weakly associated with attachment security (resistance)</a:t>
            </a:r>
          </a:p>
          <a:p>
            <a:pPr>
              <a:lnSpc>
                <a:spcPct val="90000"/>
              </a:lnSpc>
            </a:pPr>
            <a:r>
              <a:rPr lang="en-US" altLang="en-US" dirty="0"/>
              <a:t>Attachment stability</a:t>
            </a:r>
            <a:r>
              <a:rPr lang="en-US" altLang="en-US"/>
              <a:t>, prediction, </a:t>
            </a:r>
            <a:r>
              <a:rPr lang="en-US" altLang="en-US" dirty="0"/>
              <a:t>and the adult attachment interview (theory &amp; practice)</a:t>
            </a:r>
          </a:p>
        </p:txBody>
      </p:sp>
      <p:sp>
        <p:nvSpPr>
          <p:cNvPr id="2662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numCol="1" anchorCtr="0" compatLnSpc="1">
            <a:prstTxWarp prst="textNoShape">
              <a:avLst/>
            </a:prstTxWarp>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1400">
                <a:latin typeface="Times New Roman" panose="02020603050405020304" pitchFamily="18" charset="0"/>
              </a:rPr>
              <a:t>Messinger</a:t>
            </a:r>
          </a:p>
        </p:txBody>
      </p:sp>
      <p:sp>
        <p:nvSpPr>
          <p:cNvPr id="2662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numCol="1" anchorCtr="0" compatLnSpc="1">
            <a:prstTxWarp prst="textNoShape">
              <a:avLst/>
            </a:prstTxWarp>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25146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9718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34290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886200" indent="-228600" fontAlgn="base">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fld id="{D73E72B0-29DA-4B65-A767-408EA5A8AAFC}" type="slidenum">
              <a:rPr lang="en-US" altLang="en-US" sz="1400">
                <a:latin typeface="Times New Roman" panose="02020603050405020304" pitchFamily="18" charset="0"/>
              </a:rPr>
              <a:pPr>
                <a:buClrTx/>
                <a:buSzTx/>
                <a:buFontTx/>
                <a:buNone/>
              </a:pPr>
              <a:t>4</a:t>
            </a:fld>
            <a:endParaRPr lang="en-US" altLang="en-US" sz="1400">
              <a:latin typeface="Times New Roman" panose="02020603050405020304" pitchFamily="18" charset="0"/>
            </a:endParaRPr>
          </a:p>
        </p:txBody>
      </p:sp>
      <p:sp>
        <p:nvSpPr>
          <p:cNvPr id="2" name="Rectangle 1"/>
          <p:cNvSpPr/>
          <p:nvPr/>
        </p:nvSpPr>
        <p:spPr>
          <a:xfrm>
            <a:off x="10299700" y="3734373"/>
            <a:ext cx="4572000" cy="840230"/>
          </a:xfrm>
          <a:prstGeom prst="rect">
            <a:avLst/>
          </a:prstGeom>
        </p:spPr>
        <p:txBody>
          <a:bodyPr>
            <a:spAutoFit/>
          </a:bodyPr>
          <a:lstStyle/>
          <a:p>
            <a:pPr>
              <a:lnSpc>
                <a:spcPct val="90000"/>
              </a:lnSpc>
            </a:pPr>
            <a:r>
              <a:rPr lang="en-US" altLang="en-US" dirty="0"/>
              <a:t>But what’s sensitive?</a:t>
            </a:r>
          </a:p>
          <a:p>
            <a:pPr lvl="1">
              <a:lnSpc>
                <a:spcPct val="90000"/>
              </a:lnSpc>
            </a:pPr>
            <a:r>
              <a:rPr lang="en-US" altLang="en-US" dirty="0"/>
              <a:t>(More) evidence for the midrange model</a:t>
            </a:r>
          </a:p>
        </p:txBody>
      </p:sp>
    </p:spTree>
    <p:extLst>
      <p:ext uri="{BB962C8B-B14F-4D97-AF65-F5344CB8AC3E}">
        <p14:creationId xmlns:p14="http://schemas.microsoft.com/office/powerpoint/2010/main" val="191257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593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9B4D492C-2EDD-4D15-B5C2-59ACB9A53370}" type="slidenum">
              <a:rPr lang="en-US" altLang="en-US" sz="1400" smtClean="0"/>
              <a:pPr>
                <a:spcBef>
                  <a:spcPct val="0"/>
                </a:spcBef>
                <a:buClrTx/>
                <a:buSzTx/>
                <a:buFontTx/>
                <a:buNone/>
              </a:pPr>
              <a:t>40</a:t>
            </a:fld>
            <a:endParaRPr lang="en-US" altLang="en-US" sz="1400"/>
          </a:p>
        </p:txBody>
      </p:sp>
      <p:sp>
        <p:nvSpPr>
          <p:cNvPr id="59396" name="Rectangle 2"/>
          <p:cNvSpPr>
            <a:spLocks noGrp="1" noChangeArrowheads="1"/>
          </p:cNvSpPr>
          <p:nvPr>
            <p:ph type="title"/>
          </p:nvPr>
        </p:nvSpPr>
        <p:spPr/>
        <p:txBody>
          <a:bodyPr>
            <a:normAutofit fontScale="90000"/>
          </a:bodyPr>
          <a:lstStyle/>
          <a:p>
            <a:r>
              <a:rPr lang="en-US" altLang="en-US"/>
              <a:t>Experiment 1: Sensitivity training</a:t>
            </a:r>
          </a:p>
        </p:txBody>
      </p:sp>
      <p:sp>
        <p:nvSpPr>
          <p:cNvPr id="59397" name="Rectangle 3"/>
          <p:cNvSpPr>
            <a:spLocks noGrp="1" noChangeArrowheads="1"/>
          </p:cNvSpPr>
          <p:nvPr>
            <p:ph type="body" idx="1"/>
          </p:nvPr>
        </p:nvSpPr>
        <p:spPr/>
        <p:txBody>
          <a:bodyPr/>
          <a:lstStyle/>
          <a:p>
            <a:r>
              <a:rPr lang="en-US" altLang="en-US"/>
              <a:t>100 irritable, low-SES Dutch infants </a:t>
            </a:r>
          </a:p>
          <a:p>
            <a:r>
              <a:rPr lang="en-US" altLang="en-US"/>
              <a:t>50 mothers in experimental group </a:t>
            </a:r>
          </a:p>
          <a:p>
            <a:pPr lvl="1"/>
            <a:r>
              <a:rPr lang="en-US" altLang="en-US"/>
              <a:t>receive 3 home visits to foster “contingent, consistent, and appropriate responses to + and - infant signals”</a:t>
            </a:r>
          </a:p>
          <a:p>
            <a:r>
              <a:rPr lang="en-US" altLang="en-US"/>
              <a:t>50 control mothers are observed only </a:t>
            </a:r>
          </a:p>
        </p:txBody>
      </p:sp>
    </p:spTree>
    <p:extLst>
      <p:ext uri="{BB962C8B-B14F-4D97-AF65-F5344CB8AC3E}">
        <p14:creationId xmlns:p14="http://schemas.microsoft.com/office/powerpoint/2010/main" val="4230190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614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D5E2D116-E1F0-451C-ADDD-8F5F17474D73}" type="slidenum">
              <a:rPr lang="en-US" altLang="en-US" sz="1400" smtClean="0"/>
              <a:pPr>
                <a:spcBef>
                  <a:spcPct val="0"/>
                </a:spcBef>
                <a:buClrTx/>
                <a:buSzTx/>
                <a:buFontTx/>
                <a:buNone/>
              </a:pPr>
              <a:t>41</a:t>
            </a:fld>
            <a:endParaRPr lang="en-US" altLang="en-US" sz="1400"/>
          </a:p>
        </p:txBody>
      </p:sp>
      <p:sp>
        <p:nvSpPr>
          <p:cNvPr id="61444" name="Rectangle 2"/>
          <p:cNvSpPr>
            <a:spLocks noGrp="1" noChangeArrowheads="1"/>
          </p:cNvSpPr>
          <p:nvPr>
            <p:ph type="title"/>
          </p:nvPr>
        </p:nvSpPr>
        <p:spPr/>
        <p:txBody>
          <a:bodyPr/>
          <a:lstStyle/>
          <a:p>
            <a:r>
              <a:rPr lang="en-US" altLang="en-US"/>
              <a:t>Results</a:t>
            </a:r>
          </a:p>
        </p:txBody>
      </p:sp>
      <p:sp>
        <p:nvSpPr>
          <p:cNvPr id="61445" name="Rectangle 3"/>
          <p:cNvSpPr>
            <a:spLocks noGrp="1" noChangeArrowheads="1"/>
          </p:cNvSpPr>
          <p:nvPr>
            <p:ph type="body" idx="1"/>
          </p:nvPr>
        </p:nvSpPr>
        <p:spPr>
          <a:xfrm>
            <a:off x="685800" y="1981200"/>
            <a:ext cx="8001000" cy="4114800"/>
          </a:xfrm>
        </p:spPr>
        <p:txBody>
          <a:bodyPr/>
          <a:lstStyle/>
          <a:p>
            <a:r>
              <a:rPr lang="en-US" altLang="en-US" sz="2800"/>
              <a:t>Experimental infants 36/50 (72%) secure</a:t>
            </a:r>
          </a:p>
          <a:p>
            <a:r>
              <a:rPr lang="en-US" altLang="en-US" sz="2800"/>
              <a:t>Control infants: 16/50 (32%) secure</a:t>
            </a:r>
          </a:p>
          <a:p>
            <a:r>
              <a:rPr lang="en-US" altLang="en-US" sz="2800"/>
              <a:t>Sensitivity training for mother decreases rates of insecurity among irritable infants</a:t>
            </a:r>
          </a:p>
          <a:p>
            <a:r>
              <a:rPr lang="en-US" altLang="en-US" sz="2800"/>
              <a:t>Meta-analysis of intervention studies showed a moderately large effect size, d = .48</a:t>
            </a:r>
          </a:p>
          <a:p>
            <a:pPr lvl="1"/>
            <a:r>
              <a:rPr lang="en-US" altLang="en-US" sz="2400"/>
              <a:t>Van den Boom</a:t>
            </a:r>
          </a:p>
        </p:txBody>
      </p:sp>
    </p:spTree>
    <p:extLst>
      <p:ext uri="{BB962C8B-B14F-4D97-AF65-F5344CB8AC3E}">
        <p14:creationId xmlns:p14="http://schemas.microsoft.com/office/powerpoint/2010/main" val="411400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a:t>
            </a:r>
          </a:p>
        </p:txBody>
      </p:sp>
      <p:sp>
        <p:nvSpPr>
          <p:cNvPr id="409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244190F4-BAFE-469C-BDE2-A83340F763BA}" type="slidenum">
              <a:rPr lang="en-US" altLang="en-US" sz="1400" smtClean="0"/>
              <a:pPr>
                <a:spcBef>
                  <a:spcPct val="0"/>
                </a:spcBef>
                <a:buClrTx/>
                <a:buSzTx/>
                <a:buFontTx/>
                <a:buNone/>
              </a:pPr>
              <a:t>42</a:t>
            </a:fld>
            <a:endParaRPr lang="en-US" altLang="en-US" sz="1400"/>
          </a:p>
        </p:txBody>
      </p:sp>
      <p:sp>
        <p:nvSpPr>
          <p:cNvPr id="40964" name="Rectangle 2"/>
          <p:cNvSpPr>
            <a:spLocks noGrp="1" noChangeArrowheads="1"/>
          </p:cNvSpPr>
          <p:nvPr>
            <p:ph type="title"/>
          </p:nvPr>
        </p:nvSpPr>
        <p:spPr/>
        <p:txBody>
          <a:bodyPr>
            <a:normAutofit fontScale="90000"/>
          </a:bodyPr>
          <a:lstStyle/>
          <a:p>
            <a:r>
              <a:rPr lang="en-US" altLang="en-US" dirty="0"/>
              <a:t>Observational Meta-analysis:</a:t>
            </a:r>
            <a:br>
              <a:rPr lang="en-US" altLang="en-US" dirty="0"/>
            </a:br>
            <a:r>
              <a:rPr lang="en-US" altLang="en-US" dirty="0"/>
              <a:t>Sensitivity Studies Only</a:t>
            </a:r>
          </a:p>
        </p:txBody>
      </p:sp>
      <p:sp>
        <p:nvSpPr>
          <p:cNvPr id="40965" name="Rectangle 3"/>
          <p:cNvSpPr>
            <a:spLocks noGrp="1" noChangeArrowheads="1"/>
          </p:cNvSpPr>
          <p:nvPr>
            <p:ph type="body" idx="1"/>
          </p:nvPr>
        </p:nvSpPr>
        <p:spPr/>
        <p:txBody>
          <a:bodyPr/>
          <a:lstStyle/>
          <a:p>
            <a:r>
              <a:rPr lang="en-US" altLang="en-US" dirty="0"/>
              <a:t>Perceive signals accurately and respond promptly and appropriately</a:t>
            </a:r>
          </a:p>
          <a:p>
            <a:pPr lvl="1"/>
            <a:r>
              <a:rPr lang="en-US" altLang="en-US" dirty="0"/>
              <a:t>22% (</a:t>
            </a:r>
            <a:r>
              <a:rPr lang="en-US" altLang="en-US" i="1" dirty="0"/>
              <a:t>r</a:t>
            </a:r>
            <a:r>
              <a:rPr lang="en-US" altLang="en-US" dirty="0"/>
              <a:t> = .22), 7,223 infants in 123 comparisons</a:t>
            </a:r>
          </a:p>
          <a:p>
            <a:r>
              <a:rPr lang="en-US" altLang="en-US" dirty="0"/>
              <a:t>Original Ainsworth subscale</a:t>
            </a:r>
          </a:p>
          <a:p>
            <a:pPr lvl="1"/>
            <a:r>
              <a:rPr lang="en-US" altLang="en-US" dirty="0"/>
              <a:t>24% (r = .24), 837 infants in subset of 16 studies</a:t>
            </a:r>
          </a:p>
          <a:p>
            <a:pPr lvl="1"/>
            <a:r>
              <a:rPr lang="en-US" altLang="en-US" dirty="0"/>
              <a:t>Socioeconomic class is a moderator</a:t>
            </a:r>
          </a:p>
          <a:p>
            <a:pPr lvl="2"/>
            <a:r>
              <a:rPr lang="en-US" altLang="en-US" dirty="0"/>
              <a:t>Middle (r = .27); lower (r = .15)</a:t>
            </a:r>
          </a:p>
        </p:txBody>
      </p:sp>
      <p:sp>
        <p:nvSpPr>
          <p:cNvPr id="2" name="Rectangle 1"/>
          <p:cNvSpPr/>
          <p:nvPr/>
        </p:nvSpPr>
        <p:spPr>
          <a:xfrm>
            <a:off x="4114800" y="5301373"/>
            <a:ext cx="4572000" cy="1477328"/>
          </a:xfrm>
          <a:prstGeom prst="rect">
            <a:avLst/>
          </a:prstGeom>
        </p:spPr>
        <p:txBody>
          <a:bodyPr>
            <a:spAutoFit/>
          </a:bodyPr>
          <a:lstStyle/>
          <a:p>
            <a:r>
              <a:rPr lang="en-US" u="sng" dirty="0">
                <a:solidFill>
                  <a:srgbClr val="0000FF"/>
                </a:solidFill>
                <a:latin typeface="Arial" panose="020B0604020202020204" pitchFamily="34" charset="0"/>
                <a:hlinkClick r:id="rId3"/>
              </a:rPr>
              <a:t>De Wolff, M., &amp; van </a:t>
            </a:r>
            <a:r>
              <a:rPr lang="en-US" u="sng" dirty="0" err="1">
                <a:solidFill>
                  <a:srgbClr val="0000FF"/>
                </a:solidFill>
                <a:latin typeface="Arial" panose="020B0604020202020204" pitchFamily="34" charset="0"/>
                <a:hlinkClick r:id="rId3"/>
              </a:rPr>
              <a:t>Ijzendoorn</a:t>
            </a:r>
            <a:r>
              <a:rPr lang="en-US" u="sng" dirty="0">
                <a:solidFill>
                  <a:srgbClr val="0000FF"/>
                </a:solidFill>
                <a:latin typeface="Arial" panose="020B0604020202020204" pitchFamily="34" charset="0"/>
                <a:hlinkClick r:id="rId3"/>
              </a:rPr>
              <a:t>, M. H. (1997). Sensitivity and attachment: A meta-analysis on parental antecedents of infant attachment. </a:t>
            </a:r>
            <a:r>
              <a:rPr lang="en-US" i="1" u="sng" dirty="0">
                <a:solidFill>
                  <a:srgbClr val="0000FF"/>
                </a:solidFill>
                <a:latin typeface="Arial" panose="020B0604020202020204" pitchFamily="34" charset="0"/>
                <a:hlinkClick r:id="rId3"/>
              </a:rPr>
              <a:t>Child Development, 68</a:t>
            </a:r>
            <a:r>
              <a:rPr lang="en-US" u="sng" dirty="0">
                <a:solidFill>
                  <a:srgbClr val="0000FF"/>
                </a:solidFill>
                <a:latin typeface="Arial" panose="020B0604020202020204" pitchFamily="34" charset="0"/>
                <a:hlinkClick r:id="rId3"/>
              </a:rPr>
              <a:t>(4), 571-591.</a:t>
            </a:r>
            <a:endParaRPr lang="en-US" dirty="0"/>
          </a:p>
        </p:txBody>
      </p:sp>
    </p:spTree>
    <p:extLst>
      <p:ext uri="{BB962C8B-B14F-4D97-AF65-F5344CB8AC3E}">
        <p14:creationId xmlns:p14="http://schemas.microsoft.com/office/powerpoint/2010/main" val="2240511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a:t>
            </a:r>
          </a:p>
        </p:txBody>
      </p:sp>
      <p:sp>
        <p:nvSpPr>
          <p:cNvPr id="440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BD19F5A7-4383-4736-8334-97EC68F1C2A3}" type="slidenum">
              <a:rPr lang="en-US" altLang="en-US" sz="1400" smtClean="0"/>
              <a:pPr>
                <a:spcBef>
                  <a:spcPct val="0"/>
                </a:spcBef>
                <a:buClrTx/>
                <a:buSzTx/>
                <a:buFontTx/>
                <a:buNone/>
              </a:pPr>
              <a:t>43</a:t>
            </a:fld>
            <a:endParaRPr lang="en-US" altLang="en-US" sz="1400"/>
          </a:p>
        </p:txBody>
      </p:sp>
      <p:sp>
        <p:nvSpPr>
          <p:cNvPr id="44036" name="Rectangle 2"/>
          <p:cNvSpPr>
            <a:spLocks noGrp="1" noChangeArrowheads="1"/>
          </p:cNvSpPr>
          <p:nvPr>
            <p:ph type="title"/>
          </p:nvPr>
        </p:nvSpPr>
        <p:spPr/>
        <p:txBody>
          <a:bodyPr/>
          <a:lstStyle/>
          <a:p>
            <a:r>
              <a:rPr lang="en-US" altLang="en-US">
                <a:latin typeface="Georgia" pitchFamily="18" charset="0"/>
              </a:rPr>
              <a:t>Conclusions</a:t>
            </a:r>
          </a:p>
        </p:txBody>
      </p:sp>
      <p:sp>
        <p:nvSpPr>
          <p:cNvPr id="44037" name="Rectangle 3"/>
          <p:cNvSpPr>
            <a:spLocks noGrp="1" noChangeArrowheads="1"/>
          </p:cNvSpPr>
          <p:nvPr>
            <p:ph type="body" idx="1"/>
          </p:nvPr>
        </p:nvSpPr>
        <p:spPr/>
        <p:txBody>
          <a:bodyPr/>
          <a:lstStyle/>
          <a:p>
            <a:r>
              <a:rPr lang="en-US" altLang="en-US">
                <a:latin typeface="Georgia" pitchFamily="18" charset="0"/>
              </a:rPr>
              <a:t>Sensitivity and quality of interaction are important and consistent (but not exclusive) predictors of attachment security. </a:t>
            </a:r>
          </a:p>
          <a:p>
            <a:r>
              <a:rPr lang="en-US" altLang="en-US">
                <a:latin typeface="Georgia" pitchFamily="18" charset="0"/>
              </a:rPr>
              <a:t>Sensitivity important but not only factor</a:t>
            </a:r>
          </a:p>
          <a:p>
            <a:pPr lvl="1"/>
            <a:r>
              <a:rPr lang="en-US" altLang="en-US">
                <a:latin typeface="Georgia" pitchFamily="18" charset="0"/>
              </a:rPr>
              <a:t>Orthodox hypothesis supported weakly </a:t>
            </a:r>
          </a:p>
        </p:txBody>
      </p:sp>
    </p:spTree>
    <p:extLst>
      <p:ext uri="{BB962C8B-B14F-4D97-AF65-F5344CB8AC3E}">
        <p14:creationId xmlns:p14="http://schemas.microsoft.com/office/powerpoint/2010/main" val="885646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ltLang="en-US"/>
          </a:p>
        </p:txBody>
      </p:sp>
      <p:sp>
        <p:nvSpPr>
          <p:cNvPr id="46083" name="Content Placeholder 2"/>
          <p:cNvSpPr>
            <a:spLocks noGrp="1"/>
          </p:cNvSpPr>
          <p:nvPr>
            <p:ph idx="1"/>
          </p:nvPr>
        </p:nvSpPr>
        <p:spPr/>
        <p:txBody>
          <a:bodyPr/>
          <a:lstStyle/>
          <a:p>
            <a:endParaRPr lang="en-US" altLang="en-US"/>
          </a:p>
        </p:txBody>
      </p:sp>
      <p:sp>
        <p:nvSpPr>
          <p:cNvPr id="46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a:t>
            </a:r>
          </a:p>
        </p:txBody>
      </p:sp>
      <p:sp>
        <p:nvSpPr>
          <p:cNvPr id="46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A71CC813-1013-4A16-B07C-7D8911B5B00B}" type="slidenum">
              <a:rPr lang="en-US" altLang="en-US" sz="1400" smtClean="0"/>
              <a:pPr>
                <a:spcBef>
                  <a:spcPct val="0"/>
                </a:spcBef>
                <a:buClrTx/>
                <a:buSzTx/>
                <a:buFontTx/>
                <a:buNone/>
              </a:pPr>
              <a:t>44</a:t>
            </a:fld>
            <a:endParaRPr lang="en-US" altLang="en-US" sz="1400"/>
          </a:p>
        </p:txBody>
      </p:sp>
      <p:pic>
        <p:nvPicPr>
          <p:cNvPr id="460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700"/>
            <a:ext cx="9144000"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114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r>
              <a:rPr lang="en-US" altLang="en-US" dirty="0"/>
              <a:t>Gene*environment interaction?</a:t>
            </a:r>
          </a:p>
        </p:txBody>
      </p:sp>
      <p:sp>
        <p:nvSpPr>
          <p:cNvPr id="101379" name="Content Placeholder 5"/>
          <p:cNvSpPr>
            <a:spLocks noGrp="1"/>
          </p:cNvSpPr>
          <p:nvPr>
            <p:ph sz="half" idx="1"/>
          </p:nvPr>
        </p:nvSpPr>
        <p:spPr>
          <a:xfrm>
            <a:off x="5861185" y="5105400"/>
            <a:ext cx="4038600" cy="4623816"/>
          </a:xfrm>
        </p:spPr>
        <p:txBody>
          <a:bodyPr/>
          <a:lstStyle/>
          <a:p>
            <a:r>
              <a:rPr lang="en-US" altLang="en-US" dirty="0"/>
              <a:t>Barry et al. 2008</a:t>
            </a:r>
          </a:p>
          <a:p>
            <a:endParaRPr lang="en-US" altLang="en-US" dirty="0"/>
          </a:p>
        </p:txBody>
      </p:sp>
      <p:sp>
        <p:nvSpPr>
          <p:cNvPr id="10138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0138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48E5EF19-9F89-4B59-B6C3-127D629FB612}" type="slidenum">
              <a:rPr lang="en-US" altLang="en-US" sz="1400" smtClean="0"/>
              <a:pPr>
                <a:spcBef>
                  <a:spcPct val="0"/>
                </a:spcBef>
                <a:buClrTx/>
                <a:buSzTx/>
                <a:buFontTx/>
                <a:buNone/>
              </a:pPr>
              <a:t>45</a:t>
            </a:fld>
            <a:endParaRPr lang="en-US" altLang="en-US" sz="1400"/>
          </a:p>
        </p:txBody>
      </p:sp>
      <p:pic>
        <p:nvPicPr>
          <p:cNvPr id="1013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97" y="1533861"/>
            <a:ext cx="542012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4" name="Picture 2"/>
          <p:cNvPicPr>
            <a:picLocks noChangeAspect="1" noChangeArrowheads="1"/>
          </p:cNvPicPr>
          <p:nvPr/>
        </p:nvPicPr>
        <p:blipFill>
          <a:blip r:embed="rId4">
            <a:extLst>
              <a:ext uri="{28A0092B-C50C-407E-A947-70E740481C1C}">
                <a14:useLocalDpi xmlns:a14="http://schemas.microsoft.com/office/drawing/2010/main" val="0"/>
              </a:ext>
            </a:extLst>
          </a:blip>
          <a:srcRect r="833" b="48842"/>
          <a:stretch>
            <a:fillRect/>
          </a:stretch>
        </p:blipFill>
        <p:spPr bwMode="auto">
          <a:xfrm>
            <a:off x="6078519" y="5709809"/>
            <a:ext cx="2895600" cy="107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77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a:t>
            </a:r>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DB08C310-F8FD-4316-B3A1-DADC2CFE4888}" type="slidenum">
              <a:rPr lang="en-US" altLang="en-US" sz="1400" smtClean="0"/>
              <a:pPr>
                <a:spcBef>
                  <a:spcPct val="0"/>
                </a:spcBef>
                <a:buClrTx/>
                <a:buSzTx/>
                <a:buFontTx/>
                <a:buNone/>
              </a:pPr>
              <a:t>46</a:t>
            </a:fld>
            <a:endParaRPr lang="en-US" altLang="en-US" sz="1400"/>
          </a:p>
        </p:txBody>
      </p:sp>
      <p:sp>
        <p:nvSpPr>
          <p:cNvPr id="19460" name="Rectangle 2"/>
          <p:cNvSpPr>
            <a:spLocks noGrp="1" noChangeArrowheads="1"/>
          </p:cNvSpPr>
          <p:nvPr>
            <p:ph type="title"/>
          </p:nvPr>
        </p:nvSpPr>
        <p:spPr/>
        <p:txBody>
          <a:bodyPr/>
          <a:lstStyle/>
          <a:p>
            <a:r>
              <a:rPr lang="en-US" altLang="en-US"/>
              <a:t>Two Temperamental Pathways</a:t>
            </a:r>
          </a:p>
        </p:txBody>
      </p:sp>
      <p:sp>
        <p:nvSpPr>
          <p:cNvPr id="19461" name="Rectangle 3"/>
          <p:cNvSpPr>
            <a:spLocks noGrp="1" noChangeArrowheads="1"/>
          </p:cNvSpPr>
          <p:nvPr>
            <p:ph type="body" idx="1"/>
          </p:nvPr>
        </p:nvSpPr>
        <p:spPr/>
        <p:txBody>
          <a:bodyPr/>
          <a:lstStyle/>
          <a:p>
            <a:r>
              <a:rPr lang="en-US" altLang="en-US"/>
              <a:t>Indirect effect</a:t>
            </a:r>
          </a:p>
          <a:p>
            <a:pPr lvl="1"/>
            <a:r>
              <a:rPr lang="en-US" altLang="en-US"/>
              <a:t>Temperament </a:t>
            </a:r>
            <a:r>
              <a:rPr lang="en-US" altLang="en-US">
                <a:sym typeface="Symbol" pitchFamily="18" charset="2"/>
              </a:rPr>
              <a:t> Caregiver-Infant interaction  Attachment security</a:t>
            </a:r>
          </a:p>
          <a:p>
            <a:r>
              <a:rPr lang="en-US" altLang="en-US">
                <a:sym typeface="Symbol" pitchFamily="18" charset="2"/>
              </a:rPr>
              <a:t>Direct effect (Not empirically supported)</a:t>
            </a:r>
          </a:p>
          <a:p>
            <a:pPr lvl="1"/>
            <a:r>
              <a:rPr lang="en-US" altLang="en-US">
                <a:sym typeface="Symbol" pitchFamily="18" charset="2"/>
              </a:rPr>
              <a:t>Temperament  Strange Situation Behavior  “Attachment Security”</a:t>
            </a:r>
          </a:p>
          <a:p>
            <a:pPr lvl="1"/>
            <a:r>
              <a:rPr lang="en-US" altLang="en-US">
                <a:sym typeface="Symbol" pitchFamily="18" charset="2"/>
              </a:rPr>
              <a:t>Less prone to distress  “Avoidant”</a:t>
            </a:r>
          </a:p>
          <a:p>
            <a:pPr lvl="1"/>
            <a:r>
              <a:rPr lang="en-US" altLang="en-US">
                <a:sym typeface="Symbol" pitchFamily="18" charset="2"/>
              </a:rPr>
              <a:t>More prone to distress  “Resistant”</a:t>
            </a:r>
          </a:p>
        </p:txBody>
      </p:sp>
    </p:spTree>
    <p:extLst>
      <p:ext uri="{BB962C8B-B14F-4D97-AF65-F5344CB8AC3E}">
        <p14:creationId xmlns:p14="http://schemas.microsoft.com/office/powerpoint/2010/main" val="811724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a:p>
        </p:txBody>
      </p:sp>
      <p:sp>
        <p:nvSpPr>
          <p:cNvPr id="21507" name="Content Placeholder 2"/>
          <p:cNvSpPr>
            <a:spLocks noGrp="1"/>
          </p:cNvSpPr>
          <p:nvPr>
            <p:ph idx="1"/>
          </p:nvPr>
        </p:nvSpPr>
        <p:spPr/>
        <p:txBody>
          <a:bodyPr/>
          <a:lstStyle/>
          <a:p>
            <a:endParaRPr lang="en-US" altLang="en-US"/>
          </a:p>
        </p:txBody>
      </p:sp>
      <p:sp>
        <p:nvSpPr>
          <p:cNvPr id="21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solidFill>
                  <a:prstClr val="black"/>
                </a:solidFill>
              </a:rPr>
              <a:t>Messinger</a:t>
            </a:r>
          </a:p>
        </p:txBody>
      </p:sp>
      <p:sp>
        <p:nvSpPr>
          <p:cNvPr id="21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4CEE65F0-9BD9-4993-821D-9DCBF4F9D01C}" type="slidenum">
              <a:rPr lang="en-US" altLang="en-US" sz="1400" smtClean="0">
                <a:solidFill>
                  <a:prstClr val="black"/>
                </a:solidFill>
              </a:rPr>
              <a:pPr>
                <a:spcBef>
                  <a:spcPct val="0"/>
                </a:spcBef>
                <a:buClrTx/>
                <a:buSzTx/>
                <a:buFontTx/>
                <a:buNone/>
              </a:pPr>
              <a:t>47</a:t>
            </a:fld>
            <a:endParaRPr lang="en-US" altLang="en-US" sz="1400">
              <a:solidFill>
                <a:prstClr val="black"/>
              </a:solidFill>
            </a:endParaRPr>
          </a:p>
        </p:txBody>
      </p:sp>
      <p:pic>
        <p:nvPicPr>
          <p:cNvPr id="215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519113"/>
            <a:ext cx="84867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934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18370" y="2209800"/>
            <a:ext cx="8229600" cy="1905000"/>
          </a:xfrm>
        </p:spPr>
        <p:txBody>
          <a:bodyPr>
            <a:normAutofit fontScale="92500" lnSpcReduction="10000"/>
          </a:bodyPr>
          <a:lstStyle/>
          <a:p>
            <a:r>
              <a:rPr lang="en-US" dirty="0"/>
              <a:t>What is infant attachment measuring?</a:t>
            </a:r>
          </a:p>
          <a:p>
            <a:pPr lvl="1"/>
            <a:r>
              <a:rPr lang="en-US" dirty="0"/>
              <a:t>Caregiver responsiveness vs. child temperament</a:t>
            </a:r>
          </a:p>
          <a:p>
            <a:pPr lvl="1"/>
            <a:r>
              <a:rPr lang="en-US" dirty="0"/>
              <a:t>Infant emotional reactivity vs. regulation</a:t>
            </a:r>
          </a:p>
          <a:p>
            <a:r>
              <a:rPr lang="en-US" dirty="0"/>
              <a:t>One possibility:</a:t>
            </a:r>
          </a:p>
        </p:txBody>
      </p:sp>
      <p:sp>
        <p:nvSpPr>
          <p:cNvPr id="4" name="TextBox 3"/>
          <p:cNvSpPr txBox="1"/>
          <p:nvPr/>
        </p:nvSpPr>
        <p:spPr>
          <a:xfrm>
            <a:off x="609600" y="2666257"/>
            <a:ext cx="2057400"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eaLnBrk="0" fontAlgn="base" hangingPunct="0">
              <a:spcBef>
                <a:spcPct val="0"/>
              </a:spcBef>
              <a:spcAft>
                <a:spcPct val="0"/>
              </a:spcAft>
            </a:pPr>
            <a:r>
              <a:rPr lang="en-US" sz="2400" dirty="0">
                <a:solidFill>
                  <a:prstClr val="black"/>
                </a:solidFill>
              </a:rPr>
              <a:t>Insecure </a:t>
            </a:r>
          </a:p>
          <a:p>
            <a:pPr algn="ctr" eaLnBrk="0" fontAlgn="base" hangingPunct="0">
              <a:spcBef>
                <a:spcPct val="0"/>
              </a:spcBef>
              <a:spcAft>
                <a:spcPct val="0"/>
              </a:spcAft>
            </a:pPr>
            <a:r>
              <a:rPr lang="en-US" sz="2400" dirty="0">
                <a:solidFill>
                  <a:prstClr val="black"/>
                </a:solidFill>
              </a:rPr>
              <a:t>Avoidant</a:t>
            </a:r>
          </a:p>
        </p:txBody>
      </p:sp>
      <p:sp>
        <p:nvSpPr>
          <p:cNvPr id="5" name="TextBox 4"/>
          <p:cNvSpPr txBox="1"/>
          <p:nvPr/>
        </p:nvSpPr>
        <p:spPr>
          <a:xfrm>
            <a:off x="6172200" y="2666257"/>
            <a:ext cx="20574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eaLnBrk="0" fontAlgn="base" hangingPunct="0">
              <a:spcBef>
                <a:spcPct val="0"/>
              </a:spcBef>
              <a:spcAft>
                <a:spcPct val="0"/>
              </a:spcAft>
            </a:pPr>
            <a:r>
              <a:rPr lang="en-US" sz="2400" dirty="0">
                <a:solidFill>
                  <a:prstClr val="black"/>
                </a:solidFill>
              </a:rPr>
              <a:t>Insecure </a:t>
            </a:r>
          </a:p>
          <a:p>
            <a:pPr algn="ctr" eaLnBrk="0" fontAlgn="base" hangingPunct="0">
              <a:spcBef>
                <a:spcPct val="0"/>
              </a:spcBef>
              <a:spcAft>
                <a:spcPct val="0"/>
              </a:spcAft>
            </a:pPr>
            <a:r>
              <a:rPr lang="en-US" sz="2400" dirty="0">
                <a:solidFill>
                  <a:prstClr val="black"/>
                </a:solidFill>
              </a:rPr>
              <a:t>Resistant</a:t>
            </a:r>
          </a:p>
        </p:txBody>
      </p:sp>
      <p:sp>
        <p:nvSpPr>
          <p:cNvPr id="6" name="TextBox 5"/>
          <p:cNvSpPr txBox="1"/>
          <p:nvPr/>
        </p:nvSpPr>
        <p:spPr>
          <a:xfrm>
            <a:off x="3352800" y="2666257"/>
            <a:ext cx="2362200"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eaLnBrk="0" fontAlgn="base" hangingPunct="0">
              <a:spcBef>
                <a:spcPct val="0"/>
              </a:spcBef>
              <a:spcAft>
                <a:spcPct val="0"/>
              </a:spcAft>
            </a:pPr>
            <a:r>
              <a:rPr lang="en-US" sz="2400" dirty="0">
                <a:solidFill>
                  <a:prstClr val="black"/>
                </a:solidFill>
              </a:rPr>
              <a:t>Secure</a:t>
            </a:r>
          </a:p>
          <a:p>
            <a:pPr algn="ctr" eaLnBrk="0" fontAlgn="base" hangingPunct="0">
              <a:spcBef>
                <a:spcPct val="0"/>
              </a:spcBef>
              <a:spcAft>
                <a:spcPct val="0"/>
              </a:spcAft>
            </a:pPr>
            <a:r>
              <a:rPr lang="en-US" sz="2400" dirty="0">
                <a:solidFill>
                  <a:prstClr val="black"/>
                </a:solidFill>
              </a:rPr>
              <a:t>B</a:t>
            </a:r>
            <a:r>
              <a:rPr lang="en-US" sz="2400" baseline="-25000" dirty="0">
                <a:solidFill>
                  <a:prstClr val="black"/>
                </a:solidFill>
              </a:rPr>
              <a:t>1</a:t>
            </a:r>
            <a:r>
              <a:rPr lang="en-US" sz="2400" dirty="0">
                <a:solidFill>
                  <a:prstClr val="black"/>
                </a:solidFill>
              </a:rPr>
              <a:t>, B</a:t>
            </a:r>
            <a:r>
              <a:rPr lang="en-US" sz="2400" baseline="-25000" dirty="0">
                <a:solidFill>
                  <a:prstClr val="black"/>
                </a:solidFill>
              </a:rPr>
              <a:t>2   </a:t>
            </a:r>
            <a:r>
              <a:rPr lang="en-US" sz="2400" dirty="0">
                <a:solidFill>
                  <a:prstClr val="black"/>
                </a:solidFill>
              </a:rPr>
              <a:t> vs   B</a:t>
            </a:r>
            <a:r>
              <a:rPr lang="en-US" sz="2400" baseline="-25000" dirty="0">
                <a:solidFill>
                  <a:prstClr val="black"/>
                </a:solidFill>
              </a:rPr>
              <a:t>3</a:t>
            </a:r>
            <a:r>
              <a:rPr lang="en-US" sz="2400" dirty="0">
                <a:solidFill>
                  <a:prstClr val="black"/>
                </a:solidFill>
              </a:rPr>
              <a:t>, B</a:t>
            </a:r>
            <a:r>
              <a:rPr lang="en-US" sz="2400" baseline="-25000" dirty="0">
                <a:solidFill>
                  <a:prstClr val="black"/>
                </a:solidFill>
              </a:rPr>
              <a:t>4</a:t>
            </a:r>
          </a:p>
        </p:txBody>
      </p:sp>
      <p:cxnSp>
        <p:nvCxnSpPr>
          <p:cNvPr id="8" name="Straight Arrow Connector 7"/>
          <p:cNvCxnSpPr/>
          <p:nvPr/>
        </p:nvCxnSpPr>
        <p:spPr>
          <a:xfrm>
            <a:off x="891540" y="4364428"/>
            <a:ext cx="713232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4593028"/>
            <a:ext cx="4495800" cy="523220"/>
          </a:xfrm>
          <a:prstGeom prst="rect">
            <a:avLst/>
          </a:prstGeom>
          <a:noFill/>
        </p:spPr>
        <p:txBody>
          <a:bodyPr wrap="square" rtlCol="0">
            <a:spAutoFit/>
          </a:bodyPr>
          <a:lstStyle/>
          <a:p>
            <a:pPr algn="ctr" eaLnBrk="0" fontAlgn="base" hangingPunct="0">
              <a:spcBef>
                <a:spcPct val="0"/>
              </a:spcBef>
              <a:spcAft>
                <a:spcPct val="0"/>
              </a:spcAft>
            </a:pPr>
            <a:r>
              <a:rPr lang="en-US" sz="2800" dirty="0">
                <a:solidFill>
                  <a:prstClr val="black"/>
                </a:solidFill>
                <a:latin typeface="Arial" charset="0"/>
              </a:rPr>
              <a:t>Distress Reactivity</a:t>
            </a:r>
          </a:p>
        </p:txBody>
      </p:sp>
      <p:sp>
        <p:nvSpPr>
          <p:cNvPr id="11" name="TextBox 10"/>
          <p:cNvSpPr txBox="1"/>
          <p:nvPr/>
        </p:nvSpPr>
        <p:spPr>
          <a:xfrm>
            <a:off x="574221" y="3885809"/>
            <a:ext cx="2128157" cy="523220"/>
          </a:xfrm>
          <a:prstGeom prst="rect">
            <a:avLst/>
          </a:prstGeom>
          <a:noFill/>
        </p:spPr>
        <p:txBody>
          <a:bodyPr wrap="square" rtlCol="0">
            <a:spAutoFit/>
          </a:bodyPr>
          <a:lstStyle/>
          <a:p>
            <a:pPr algn="ctr" eaLnBrk="0" fontAlgn="base" hangingPunct="0">
              <a:spcBef>
                <a:spcPct val="0"/>
              </a:spcBef>
              <a:spcAft>
                <a:spcPct val="0"/>
              </a:spcAft>
            </a:pPr>
            <a:r>
              <a:rPr lang="en-US" sz="2800" dirty="0">
                <a:solidFill>
                  <a:prstClr val="black"/>
                </a:solidFill>
                <a:latin typeface="Arial" charset="0"/>
              </a:rPr>
              <a:t>Low</a:t>
            </a:r>
          </a:p>
        </p:txBody>
      </p:sp>
      <p:sp>
        <p:nvSpPr>
          <p:cNvPr id="12" name="TextBox 11"/>
          <p:cNvSpPr txBox="1"/>
          <p:nvPr/>
        </p:nvSpPr>
        <p:spPr>
          <a:xfrm>
            <a:off x="6705601" y="3897047"/>
            <a:ext cx="990600" cy="461665"/>
          </a:xfrm>
          <a:prstGeom prst="rect">
            <a:avLst/>
          </a:prstGeom>
          <a:noFill/>
        </p:spPr>
        <p:txBody>
          <a:bodyPr wrap="square" rtlCol="0">
            <a:spAutoFit/>
          </a:bodyPr>
          <a:lstStyle/>
          <a:p>
            <a:pPr eaLnBrk="0" fontAlgn="base" hangingPunct="0">
              <a:spcBef>
                <a:spcPct val="0"/>
              </a:spcBef>
              <a:spcAft>
                <a:spcPct val="0"/>
              </a:spcAft>
            </a:pPr>
            <a:r>
              <a:rPr lang="en-US" sz="2400" dirty="0">
                <a:solidFill>
                  <a:prstClr val="black"/>
                </a:solidFill>
                <a:latin typeface="Arial" charset="0"/>
              </a:rPr>
              <a:t>High</a:t>
            </a:r>
          </a:p>
        </p:txBody>
      </p:sp>
      <p:sp>
        <p:nvSpPr>
          <p:cNvPr id="13" name="Oval 12"/>
          <p:cNvSpPr/>
          <p:nvPr/>
        </p:nvSpPr>
        <p:spPr>
          <a:xfrm>
            <a:off x="891540" y="2514600"/>
            <a:ext cx="1470660" cy="12060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14" name="Oval 13"/>
          <p:cNvSpPr/>
          <p:nvPr/>
        </p:nvSpPr>
        <p:spPr>
          <a:xfrm>
            <a:off x="4724400" y="2916628"/>
            <a:ext cx="914400" cy="8040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15" name="Oval 14"/>
          <p:cNvSpPr/>
          <p:nvPr/>
        </p:nvSpPr>
        <p:spPr>
          <a:xfrm>
            <a:off x="6465570" y="2514601"/>
            <a:ext cx="1470660" cy="12060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16" name="Oval 15"/>
          <p:cNvSpPr/>
          <p:nvPr/>
        </p:nvSpPr>
        <p:spPr>
          <a:xfrm>
            <a:off x="3385457" y="2916627"/>
            <a:ext cx="914400" cy="8040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cxnSp>
        <p:nvCxnSpPr>
          <p:cNvPr id="18" name="Straight Connector 17"/>
          <p:cNvCxnSpPr>
            <a:stCxn id="13" idx="4"/>
            <a:endCxn id="11" idx="0"/>
          </p:cNvCxnSpPr>
          <p:nvPr/>
        </p:nvCxnSpPr>
        <p:spPr>
          <a:xfrm>
            <a:off x="1626870" y="3720681"/>
            <a:ext cx="11430" cy="1651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6" idx="3"/>
            <a:endCxn id="11" idx="0"/>
          </p:cNvCxnSpPr>
          <p:nvPr/>
        </p:nvCxnSpPr>
        <p:spPr>
          <a:xfrm flipH="1">
            <a:off x="1638300" y="3602930"/>
            <a:ext cx="1881068" cy="2828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2" idx="0"/>
          </p:cNvCxnSpPr>
          <p:nvPr/>
        </p:nvCxnSpPr>
        <p:spPr>
          <a:xfrm flipH="1" flipV="1">
            <a:off x="5525037" y="3584637"/>
            <a:ext cx="1675864" cy="3124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298328" y="3758565"/>
            <a:ext cx="11430" cy="1651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Box 9"/>
          <p:cNvSpPr txBox="1">
            <a:spLocks noChangeArrowheads="1"/>
          </p:cNvSpPr>
          <p:nvPr/>
        </p:nvSpPr>
        <p:spPr bwMode="auto">
          <a:xfrm>
            <a:off x="1935704" y="4945555"/>
            <a:ext cx="598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2400" dirty="0" err="1"/>
              <a:t>Belsky</a:t>
            </a:r>
            <a:r>
              <a:rPr lang="en-US" altLang="en-US" sz="2400" dirty="0"/>
              <a:t>; Sussman-</a:t>
            </a:r>
            <a:r>
              <a:rPr lang="en-US" altLang="en-US" sz="2400" dirty="0" err="1"/>
              <a:t>Stillman</a:t>
            </a:r>
            <a:r>
              <a:rPr lang="en-US" altLang="en-US" sz="2400" dirty="0"/>
              <a:t>; several replications</a:t>
            </a:r>
          </a:p>
        </p:txBody>
      </p:sp>
      <p:sp>
        <p:nvSpPr>
          <p:cNvPr id="7" name="Title 6"/>
          <p:cNvSpPr>
            <a:spLocks noGrp="1"/>
          </p:cNvSpPr>
          <p:nvPr>
            <p:ph type="title"/>
          </p:nvPr>
        </p:nvSpPr>
        <p:spPr/>
        <p:txBody>
          <a:bodyPr>
            <a:normAutofit/>
          </a:bodyPr>
          <a:lstStyle/>
          <a:p>
            <a:r>
              <a:rPr lang="en-US" altLang="en-US" dirty="0"/>
              <a:t>Empirical resolution?</a:t>
            </a:r>
            <a:endParaRPr lang="en-US" dirty="0"/>
          </a:p>
        </p:txBody>
      </p:sp>
    </p:spTree>
    <p:extLst>
      <p:ext uri="{BB962C8B-B14F-4D97-AF65-F5344CB8AC3E}">
        <p14:creationId xmlns:p14="http://schemas.microsoft.com/office/powerpoint/2010/main" val="940175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What about common genetic variant?</a:t>
            </a:r>
            <a:endParaRPr lang="en-US" sz="2800" dirty="0"/>
          </a:p>
        </p:txBody>
      </p:sp>
      <p:sp>
        <p:nvSpPr>
          <p:cNvPr id="3" name="Content Placeholder 2"/>
          <p:cNvSpPr>
            <a:spLocks noGrp="1"/>
          </p:cNvSpPr>
          <p:nvPr>
            <p:ph idx="1"/>
          </p:nvPr>
        </p:nvSpPr>
        <p:spPr/>
        <p:txBody>
          <a:bodyPr/>
          <a:lstStyle/>
          <a:p>
            <a:r>
              <a:rPr lang="en-US" sz="4400" dirty="0"/>
              <a:t>5HTTLPR</a:t>
            </a:r>
            <a:br>
              <a:rPr lang="en-US" dirty="0"/>
            </a:br>
            <a:r>
              <a:rPr lang="en-US" dirty="0"/>
              <a:t>(Serotonin-transporter-linked polymorphic region)</a:t>
            </a:r>
          </a:p>
          <a:p>
            <a:pPr lvl="1"/>
            <a:r>
              <a:rPr lang="en-US" dirty="0"/>
              <a:t>Short (S) allele – Negative affect, Emotional Disorders, Reduced Serotonin, Increased Amygdala Activity</a:t>
            </a:r>
          </a:p>
          <a:p>
            <a:pPr lvl="2"/>
            <a:r>
              <a:rPr lang="en-US" dirty="0"/>
              <a:t>Long allele variant (L</a:t>
            </a:r>
            <a:r>
              <a:rPr lang="en-US" baseline="-25000" dirty="0"/>
              <a:t>G</a:t>
            </a:r>
            <a:r>
              <a:rPr lang="en-US" dirty="0"/>
              <a:t>)— same as S allele</a:t>
            </a:r>
          </a:p>
          <a:p>
            <a:pPr lvl="1"/>
            <a:r>
              <a:rPr lang="en-US" dirty="0"/>
              <a:t>Long allele </a:t>
            </a:r>
            <a:r>
              <a:rPr lang="en-US" dirty="0" err="1"/>
              <a:t>noncarriers</a:t>
            </a:r>
            <a:r>
              <a:rPr lang="en-US" dirty="0"/>
              <a:t> (L</a:t>
            </a:r>
            <a:r>
              <a:rPr lang="en-US" baseline="-25000" dirty="0"/>
              <a:t>A</a:t>
            </a:r>
            <a:r>
              <a:rPr lang="en-US" dirty="0"/>
              <a:t>)</a:t>
            </a:r>
          </a:p>
          <a:p>
            <a:endParaRPr lang="en-US" dirty="0"/>
          </a:p>
        </p:txBody>
      </p:sp>
    </p:spTree>
    <p:extLst>
      <p:ext uri="{BB962C8B-B14F-4D97-AF65-F5344CB8AC3E}">
        <p14:creationId xmlns:p14="http://schemas.microsoft.com/office/powerpoint/2010/main" val="4066441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a:t>Introduction to Attachment </a:t>
            </a:r>
          </a:p>
        </p:txBody>
      </p:sp>
      <p:sp>
        <p:nvSpPr>
          <p:cNvPr id="921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92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74800"/>
            <a:ext cx="7367588" cy="461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extBox 4"/>
          <p:cNvSpPr txBox="1">
            <a:spLocks noChangeArrowheads="1"/>
          </p:cNvSpPr>
          <p:nvPr/>
        </p:nvSpPr>
        <p:spPr bwMode="auto">
          <a:xfrm>
            <a:off x="2971800" y="6157594"/>
            <a:ext cx="3365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dirty="0"/>
              <a:t>Christine </a:t>
            </a:r>
            <a:r>
              <a:rPr lang="en-US" altLang="en-US" dirty="0" err="1"/>
              <a:t>Sinicrope</a:t>
            </a:r>
            <a:endParaRPr lang="en-US" altLang="en-US" dirty="0"/>
          </a:p>
        </p:txBody>
      </p:sp>
    </p:spTree>
    <p:extLst>
      <p:ext uri="{BB962C8B-B14F-4D97-AF65-F5344CB8AC3E}">
        <p14:creationId xmlns:p14="http://schemas.microsoft.com/office/powerpoint/2010/main" val="319072877"/>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Goals</a:t>
            </a:r>
          </a:p>
        </p:txBody>
      </p:sp>
      <p:sp>
        <p:nvSpPr>
          <p:cNvPr id="3" name="Content Placeholder 2"/>
          <p:cNvSpPr>
            <a:spLocks noGrp="1"/>
          </p:cNvSpPr>
          <p:nvPr>
            <p:ph idx="1"/>
          </p:nvPr>
        </p:nvSpPr>
        <p:spPr>
          <a:xfrm>
            <a:off x="457200" y="1524000"/>
            <a:ext cx="8229600" cy="5181600"/>
          </a:xfrm>
        </p:spPr>
        <p:txBody>
          <a:bodyPr>
            <a:normAutofit fontScale="77500" lnSpcReduction="20000"/>
          </a:bodyPr>
          <a:lstStyle/>
          <a:p>
            <a:r>
              <a:rPr lang="en-US" dirty="0"/>
              <a:t>Determine unique contributions of caregiver quality and genetic variation (5HTTPLR) on infant attachment at 12 and 18 months</a:t>
            </a:r>
          </a:p>
          <a:p>
            <a:endParaRPr lang="en-US" dirty="0"/>
          </a:p>
          <a:p>
            <a:r>
              <a:rPr lang="en-US" dirty="0"/>
              <a:t>Caregiver quality will predict secure vs insecure</a:t>
            </a:r>
          </a:p>
          <a:p>
            <a:pPr lvl="1"/>
            <a:r>
              <a:rPr lang="en-US" dirty="0"/>
              <a:t>More responsive mothers lead to secure babies</a:t>
            </a:r>
          </a:p>
          <a:p>
            <a:pPr marL="457200" lvl="1" indent="0">
              <a:buNone/>
            </a:pPr>
            <a:endParaRPr lang="en-US" dirty="0"/>
          </a:p>
          <a:p>
            <a:r>
              <a:rPr lang="en-US" dirty="0"/>
              <a:t>5HTTPLR variation will predict reactivity across security</a:t>
            </a:r>
          </a:p>
          <a:p>
            <a:pPr lvl="1"/>
            <a:r>
              <a:rPr lang="en-US" dirty="0"/>
              <a:t>S and L</a:t>
            </a:r>
            <a:r>
              <a:rPr lang="en-US" baseline="-25000" dirty="0"/>
              <a:t>G </a:t>
            </a:r>
            <a:r>
              <a:rPr lang="en-US" dirty="0"/>
              <a:t>alleles will be more reactive than L</a:t>
            </a:r>
            <a:r>
              <a:rPr lang="en-US" baseline="-25000" dirty="0"/>
              <a:t>A</a:t>
            </a:r>
          </a:p>
          <a:p>
            <a:endParaRPr lang="en-US" dirty="0"/>
          </a:p>
          <a:p>
            <a:r>
              <a:rPr lang="en-US" dirty="0"/>
              <a:t>155 infants and their mothers</a:t>
            </a:r>
          </a:p>
          <a:p>
            <a:pPr lvl="1"/>
            <a:r>
              <a:rPr lang="en-US" dirty="0"/>
              <a:t>Maternal Responsiveness at 6m</a:t>
            </a:r>
          </a:p>
          <a:p>
            <a:pPr lvl="2"/>
            <a:r>
              <a:rPr lang="en-US" dirty="0"/>
              <a:t>Home-interactions</a:t>
            </a:r>
          </a:p>
          <a:p>
            <a:pPr lvl="1"/>
            <a:r>
              <a:rPr lang="en-US" dirty="0"/>
              <a:t>Attachment Classification at 12m and 18m</a:t>
            </a:r>
          </a:p>
          <a:p>
            <a:pPr lvl="2"/>
            <a:r>
              <a:rPr lang="en-US" dirty="0"/>
              <a:t>Strange Situation</a:t>
            </a:r>
          </a:p>
          <a:p>
            <a:pPr lvl="1"/>
            <a:r>
              <a:rPr lang="en-US" dirty="0"/>
              <a:t>Genetics at 32 years</a:t>
            </a:r>
          </a:p>
        </p:txBody>
      </p:sp>
    </p:spTree>
    <p:extLst>
      <p:ext uri="{BB962C8B-B14F-4D97-AF65-F5344CB8AC3E}">
        <p14:creationId xmlns:p14="http://schemas.microsoft.com/office/powerpoint/2010/main" val="2866995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5448"/>
            <a:ext cx="9067800" cy="1252728"/>
          </a:xfrm>
        </p:spPr>
        <p:txBody>
          <a:bodyPr>
            <a:normAutofit fontScale="90000"/>
          </a:bodyPr>
          <a:lstStyle/>
          <a:p>
            <a:r>
              <a:rPr lang="en-US" dirty="0"/>
              <a:t>Predicting security </a:t>
            </a:r>
            <a:r>
              <a:rPr lang="en-US" i="1" dirty="0"/>
              <a:t>&amp;</a:t>
            </a:r>
            <a:r>
              <a:rPr lang="en-US" dirty="0"/>
              <a:t> distress reactivity</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1971949"/>
          </a:xfrm>
          <a:prstGeom prst="rect">
            <a:avLst/>
          </a:prstGeom>
        </p:spPr>
      </p:pic>
      <p:sp>
        <p:nvSpPr>
          <p:cNvPr id="10" name="Rectangle 9"/>
          <p:cNvSpPr/>
          <p:nvPr/>
        </p:nvSpPr>
        <p:spPr>
          <a:xfrm>
            <a:off x="0" y="3581400"/>
            <a:ext cx="9144000" cy="219349"/>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12" name="Rectangle 11"/>
          <p:cNvSpPr/>
          <p:nvPr/>
        </p:nvSpPr>
        <p:spPr>
          <a:xfrm>
            <a:off x="3733800" y="1828800"/>
            <a:ext cx="19812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grpSp>
        <p:nvGrpSpPr>
          <p:cNvPr id="3" name="Group 2"/>
          <p:cNvGrpSpPr/>
          <p:nvPr/>
        </p:nvGrpSpPr>
        <p:grpSpPr>
          <a:xfrm>
            <a:off x="0" y="3962400"/>
            <a:ext cx="9144000" cy="2214734"/>
            <a:chOff x="0" y="4495800"/>
            <a:chExt cx="9144000" cy="221473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5800"/>
              <a:ext cx="9144000" cy="2214734"/>
            </a:xfrm>
            <a:prstGeom prst="rect">
              <a:avLst/>
            </a:prstGeom>
          </p:spPr>
        </p:pic>
        <p:sp>
          <p:nvSpPr>
            <p:cNvPr id="11" name="Rectangle 10"/>
            <p:cNvSpPr/>
            <p:nvPr/>
          </p:nvSpPr>
          <p:spPr>
            <a:xfrm>
              <a:off x="0" y="6027416"/>
              <a:ext cx="5410200" cy="220984"/>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13" name="Rectangle 12"/>
            <p:cNvSpPr/>
            <p:nvPr/>
          </p:nvSpPr>
          <p:spPr>
            <a:xfrm>
              <a:off x="4267200" y="4506686"/>
              <a:ext cx="1371600" cy="293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grpSp>
    </p:spTree>
    <p:extLst>
      <p:ext uri="{BB962C8B-B14F-4D97-AF65-F5344CB8AC3E}">
        <p14:creationId xmlns:p14="http://schemas.microsoft.com/office/powerpoint/2010/main" val="1655826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normAutofit fontScale="85000" lnSpcReduction="20000"/>
          </a:bodyPr>
          <a:lstStyle/>
          <a:p>
            <a:r>
              <a:rPr lang="en-US" dirty="0"/>
              <a:t>Should we keep investigating the effects of genes on attachment security?</a:t>
            </a:r>
          </a:p>
          <a:p>
            <a:pPr lvl="1"/>
            <a:r>
              <a:rPr lang="en-US" dirty="0"/>
              <a:t>Multiple studies have found large environmental effects and “trivial genetic contributions” to infant’s attachment style</a:t>
            </a:r>
          </a:p>
          <a:p>
            <a:r>
              <a:rPr lang="en-US" dirty="0"/>
              <a:t>Maternal </a:t>
            </a:r>
            <a:r>
              <a:rPr lang="en-US"/>
              <a:t>responsiveness expression </a:t>
            </a:r>
            <a:r>
              <a:rPr lang="en-US" dirty="0"/>
              <a:t>did not predict distress reactivity</a:t>
            </a:r>
          </a:p>
          <a:p>
            <a:pPr lvl="1"/>
            <a:r>
              <a:rPr lang="en-US" dirty="0"/>
              <a:t>Primate studies have shown that an unsupportive caregiving context may exacerbate the gene’s influence on negative affect</a:t>
            </a:r>
          </a:p>
          <a:p>
            <a:r>
              <a:rPr lang="en-US" dirty="0"/>
              <a:t>Are you convinced?</a:t>
            </a:r>
          </a:p>
          <a:p>
            <a:pPr lvl="1"/>
            <a:r>
              <a:rPr lang="en-US" dirty="0"/>
              <a:t>Strengths/Limitations of this study</a:t>
            </a:r>
          </a:p>
          <a:p>
            <a:r>
              <a:rPr lang="en-US" dirty="0"/>
              <a:t>Future research?</a:t>
            </a:r>
          </a:p>
          <a:p>
            <a:pPr marL="118872" indent="0">
              <a:buNone/>
            </a:pPr>
            <a:endParaRPr lang="en-US" dirty="0"/>
          </a:p>
        </p:txBody>
      </p:sp>
    </p:spTree>
    <p:extLst>
      <p:ext uri="{BB962C8B-B14F-4D97-AF65-F5344CB8AC3E}">
        <p14:creationId xmlns:p14="http://schemas.microsoft.com/office/powerpoint/2010/main" val="2344760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US" dirty="0"/>
              <a:t>Genetic and Caregiving-Based Contributions to Infant Attachment</a:t>
            </a:r>
          </a:p>
        </p:txBody>
      </p:sp>
      <p:sp>
        <p:nvSpPr>
          <p:cNvPr id="5" name="Content Placeholder 4"/>
          <p:cNvSpPr>
            <a:spLocks noGrp="1"/>
          </p:cNvSpPr>
          <p:nvPr>
            <p:ph idx="1"/>
          </p:nvPr>
        </p:nvSpPr>
        <p:spPr/>
        <p:txBody>
          <a:bodyPr>
            <a:normAutofit/>
          </a:bodyPr>
          <a:lstStyle/>
          <a:p>
            <a:pPr>
              <a:defRPr/>
            </a:pPr>
            <a:r>
              <a:rPr lang="en-US" dirty="0"/>
              <a:t>Two contrasting explanations of differences in attachment:</a:t>
            </a:r>
          </a:p>
          <a:p>
            <a:pPr lvl="1">
              <a:defRPr/>
            </a:pPr>
            <a:r>
              <a:rPr lang="en-US" dirty="0"/>
              <a:t>Quality of infant-caregiver relationship</a:t>
            </a:r>
          </a:p>
          <a:p>
            <a:pPr lvl="1">
              <a:defRPr/>
            </a:pPr>
            <a:r>
              <a:rPr lang="en-US" dirty="0"/>
              <a:t>Reflection of infants’ temperament</a:t>
            </a:r>
          </a:p>
          <a:p>
            <a:pPr>
              <a:defRPr/>
            </a:pPr>
            <a:r>
              <a:rPr lang="en-US" dirty="0"/>
              <a:t>Emotional reactivity vs. emotion regulation</a:t>
            </a:r>
          </a:p>
          <a:p>
            <a:pPr>
              <a:defRPr/>
            </a:pPr>
            <a:r>
              <a:rPr lang="en-US" dirty="0"/>
              <a:t>Proposed reconciliation: distress reactivity during SSP shaped by predispositions for negative emotionality</a:t>
            </a:r>
          </a:p>
        </p:txBody>
      </p:sp>
      <p:sp>
        <p:nvSpPr>
          <p:cNvPr id="22532"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Gangi</a:t>
            </a:r>
          </a:p>
        </p:txBody>
      </p:sp>
    </p:spTree>
    <p:extLst>
      <p:ext uri="{BB962C8B-B14F-4D97-AF65-F5344CB8AC3E}">
        <p14:creationId xmlns:p14="http://schemas.microsoft.com/office/powerpoint/2010/main" val="2381892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Genetic and Caregiving-Based Contributions to Infant Attachment</a:t>
            </a:r>
          </a:p>
        </p:txBody>
      </p:sp>
      <p:sp>
        <p:nvSpPr>
          <p:cNvPr id="23555" name="Content Placeholder 2"/>
          <p:cNvSpPr>
            <a:spLocks noGrp="1"/>
          </p:cNvSpPr>
          <p:nvPr>
            <p:ph idx="1"/>
          </p:nvPr>
        </p:nvSpPr>
        <p:spPr/>
        <p:txBody>
          <a:bodyPr/>
          <a:lstStyle/>
          <a:p>
            <a:r>
              <a:rPr lang="en-US" altLang="en-US" dirty="0"/>
              <a:t>155 infants and mothers</a:t>
            </a:r>
          </a:p>
          <a:p>
            <a:r>
              <a:rPr lang="en-US" altLang="en-US" dirty="0"/>
              <a:t>Measures of:</a:t>
            </a:r>
          </a:p>
          <a:p>
            <a:pPr lvl="1"/>
            <a:r>
              <a:rPr lang="en-US" altLang="en-US" dirty="0"/>
              <a:t>Maternal responsiveness at 6 months</a:t>
            </a:r>
          </a:p>
          <a:p>
            <a:pPr lvl="1"/>
            <a:r>
              <a:rPr lang="en-US" altLang="en-US" dirty="0"/>
              <a:t>Attachment at 12 and 18 months</a:t>
            </a:r>
          </a:p>
          <a:p>
            <a:pPr lvl="1"/>
            <a:r>
              <a:rPr lang="en-US" altLang="en-US" dirty="0"/>
              <a:t>Emotional distress in SSP</a:t>
            </a:r>
          </a:p>
          <a:p>
            <a:pPr lvl="1"/>
            <a:r>
              <a:rPr lang="en-US" altLang="en-US" dirty="0"/>
              <a:t>5-HTTLPR variation</a:t>
            </a:r>
          </a:p>
          <a:p>
            <a:pPr lvl="1"/>
            <a:r>
              <a:rPr lang="en-US" altLang="en-US" dirty="0"/>
              <a:t>Raby et al., 2012</a:t>
            </a:r>
          </a:p>
        </p:txBody>
      </p:sp>
      <p:sp>
        <p:nvSpPr>
          <p:cNvPr id="23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Gangi</a:t>
            </a:r>
          </a:p>
        </p:txBody>
      </p:sp>
    </p:spTree>
    <p:extLst>
      <p:ext uri="{BB962C8B-B14F-4D97-AF65-F5344CB8AC3E}">
        <p14:creationId xmlns:p14="http://schemas.microsoft.com/office/powerpoint/2010/main" val="1606549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Genetic and Caregiving-Based Contributions to Infant Attachment</a:t>
            </a:r>
          </a:p>
        </p:txBody>
      </p:sp>
      <p:sp>
        <p:nvSpPr>
          <p:cNvPr id="3" name="Content Placeholder 2"/>
          <p:cNvSpPr>
            <a:spLocks noGrp="1"/>
          </p:cNvSpPr>
          <p:nvPr>
            <p:ph idx="1"/>
          </p:nvPr>
        </p:nvSpPr>
        <p:spPr/>
        <p:txBody>
          <a:bodyPr>
            <a:normAutofit lnSpcReduction="10000"/>
          </a:bodyPr>
          <a:lstStyle/>
          <a:p>
            <a:pPr>
              <a:defRPr/>
            </a:pPr>
            <a:r>
              <a:rPr lang="en-US" dirty="0"/>
              <a:t>Maternal responsiveness predicted attachment</a:t>
            </a:r>
          </a:p>
          <a:p>
            <a:pPr>
              <a:defRPr/>
            </a:pPr>
            <a:r>
              <a:rPr lang="en-US" dirty="0"/>
              <a:t>5-HTTLPR predicted distress during SSP, not attachment security</a:t>
            </a:r>
          </a:p>
          <a:p>
            <a:pPr lvl="1">
              <a:defRPr/>
            </a:pPr>
            <a:r>
              <a:rPr lang="en-US" dirty="0"/>
              <a:t>Predicted subtypes</a:t>
            </a:r>
          </a:p>
          <a:p>
            <a:pPr>
              <a:defRPr/>
            </a:pPr>
            <a:r>
              <a:rPr lang="en-US" dirty="0"/>
              <a:t>Genetic variation and caregiving context make unique contributions to differences in attachment behavior</a:t>
            </a:r>
          </a:p>
          <a:p>
            <a:pPr lvl="1">
              <a:defRPr/>
            </a:pPr>
            <a:r>
              <a:rPr lang="en-US" dirty="0"/>
              <a:t>Caregiving </a:t>
            </a:r>
            <a:r>
              <a:rPr lang="en-US" dirty="0">
                <a:sym typeface="Wingdings" pitchFamily="2" charset="2"/>
              </a:rPr>
              <a:t> secure vs. insecure</a:t>
            </a:r>
          </a:p>
          <a:p>
            <a:pPr lvl="1">
              <a:defRPr/>
            </a:pPr>
            <a:r>
              <a:rPr lang="en-US" dirty="0">
                <a:sym typeface="Wingdings" pitchFamily="2" charset="2"/>
              </a:rPr>
              <a:t>5-HTTLPR  how this is manifested</a:t>
            </a:r>
            <a:endParaRPr lang="en-US" dirty="0"/>
          </a:p>
        </p:txBody>
      </p:sp>
      <p:sp>
        <p:nvSpPr>
          <p:cNvPr id="245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Gangi</a:t>
            </a:r>
          </a:p>
        </p:txBody>
      </p:sp>
    </p:spTree>
    <p:extLst>
      <p:ext uri="{BB962C8B-B14F-4D97-AF65-F5344CB8AC3E}">
        <p14:creationId xmlns:p14="http://schemas.microsoft.com/office/powerpoint/2010/main" val="662644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en-US" dirty="0"/>
              <a:t>Maternal responsiveness uniquely predicted attachment security</a:t>
            </a:r>
          </a:p>
        </p:txBody>
      </p:sp>
      <p:sp>
        <p:nvSpPr>
          <p:cNvPr id="25603" name="Content Placeholder 2"/>
          <p:cNvSpPr>
            <a:spLocks noGrp="1"/>
          </p:cNvSpPr>
          <p:nvPr>
            <p:ph idx="1"/>
          </p:nvPr>
        </p:nvSpPr>
        <p:spPr/>
        <p:txBody>
          <a:bodyPr/>
          <a:lstStyle/>
          <a:p>
            <a:r>
              <a:rPr lang="en-US" altLang="en-US" dirty="0"/>
              <a:t>Serotonin-transporter-linked polymorphic region (5-HTTLPR)--short allele associated with distress and B3/B4/C classifications at 12 months:</a:t>
            </a:r>
          </a:p>
        </p:txBody>
      </p:sp>
      <p:sp>
        <p:nvSpPr>
          <p:cNvPr id="25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a:t>Messinger</a:t>
            </a:r>
          </a:p>
        </p:txBody>
      </p:sp>
      <p:sp>
        <p:nvSpPr>
          <p:cNvPr id="25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3FA13B83-471E-4DFD-AF29-CC6370CD3696}" type="slidenum">
              <a:rPr lang="en-US" altLang="en-US" sz="1400" smtClean="0"/>
              <a:pPr/>
              <a:t>56</a:t>
            </a:fld>
            <a:endParaRPr lang="en-US" altLang="en-US" sz="1400"/>
          </a:p>
        </p:txBody>
      </p:sp>
      <p:pic>
        <p:nvPicPr>
          <p:cNvPr id="25606" name="Picture 2"/>
          <p:cNvPicPr>
            <a:picLocks noChangeAspect="1" noChangeArrowheads="1"/>
          </p:cNvPicPr>
          <p:nvPr/>
        </p:nvPicPr>
        <p:blipFill>
          <a:blip r:embed="rId3">
            <a:extLst>
              <a:ext uri="{28A0092B-C50C-407E-A947-70E740481C1C}">
                <a14:useLocalDpi xmlns:a14="http://schemas.microsoft.com/office/drawing/2010/main" val="0"/>
              </a:ext>
            </a:extLst>
          </a:blip>
          <a:srcRect l="1921" t="16653" r="2216" b="19958"/>
          <a:stretch>
            <a:fillRect/>
          </a:stretch>
        </p:blipFill>
        <p:spPr bwMode="auto">
          <a:xfrm>
            <a:off x="522216" y="3944084"/>
            <a:ext cx="8229600" cy="196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58765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a:t>
            </a:r>
          </a:p>
        </p:txBody>
      </p:sp>
      <p:sp>
        <p:nvSpPr>
          <p:cNvPr id="26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378B2DA4-3581-4D75-BF72-4145C3F5E56F}" type="slidenum">
              <a:rPr lang="en-US" altLang="en-US" sz="1400" smtClean="0"/>
              <a:pPr>
                <a:spcBef>
                  <a:spcPct val="0"/>
                </a:spcBef>
                <a:buClrTx/>
                <a:buSzTx/>
                <a:buFontTx/>
                <a:buNone/>
              </a:pPr>
              <a:t>57</a:t>
            </a:fld>
            <a:endParaRPr lang="en-US" altLang="en-US" sz="1400"/>
          </a:p>
        </p:txBody>
      </p:sp>
      <p:sp>
        <p:nvSpPr>
          <p:cNvPr id="26628" name="Rectangle 2"/>
          <p:cNvSpPr>
            <a:spLocks noGrp="1" noChangeArrowheads="1"/>
          </p:cNvSpPr>
          <p:nvPr>
            <p:ph type="title"/>
          </p:nvPr>
        </p:nvSpPr>
        <p:spPr/>
        <p:txBody>
          <a:bodyPr>
            <a:normAutofit fontScale="90000"/>
          </a:bodyPr>
          <a:lstStyle/>
          <a:p>
            <a:r>
              <a:rPr lang="en-US" altLang="en-US"/>
              <a:t>Disorganized attachment predicted by parent behavior</a:t>
            </a:r>
          </a:p>
        </p:txBody>
      </p:sp>
      <p:sp>
        <p:nvSpPr>
          <p:cNvPr id="26629" name="Rectangle 3"/>
          <p:cNvSpPr>
            <a:spLocks noGrp="1" noChangeArrowheads="1"/>
          </p:cNvSpPr>
          <p:nvPr>
            <p:ph type="body" idx="1"/>
          </p:nvPr>
        </p:nvSpPr>
        <p:spPr/>
        <p:txBody>
          <a:bodyPr/>
          <a:lstStyle/>
          <a:p>
            <a:r>
              <a:rPr lang="en-US" altLang="en-US">
                <a:cs typeface="Times New Roman" pitchFamily="18" charset="0"/>
              </a:rPr>
              <a:t>Strongly related to parental maltreatment, &amp; moderately related to sensitivity</a:t>
            </a:r>
          </a:p>
          <a:p>
            <a:r>
              <a:rPr lang="en-US" altLang="en-US">
                <a:cs typeface="Times New Roman" pitchFamily="18" charset="0"/>
              </a:rPr>
              <a:t>Unrelated to difficult infant temperament </a:t>
            </a:r>
          </a:p>
          <a:p>
            <a:r>
              <a:rPr lang="en-US" altLang="en-US">
                <a:cs typeface="Times New Roman" pitchFamily="18" charset="0"/>
              </a:rPr>
              <a:t>2 studies have linked frightening parental behavior to disorganized attachment</a:t>
            </a:r>
          </a:p>
          <a:p>
            <a:pPr lvl="2"/>
            <a:r>
              <a:rPr lang="en-US" altLang="en-US">
                <a:cs typeface="Times New Roman" pitchFamily="18" charset="0"/>
              </a:rPr>
              <a:t>Though not significantly related to depression</a:t>
            </a:r>
          </a:p>
          <a:p>
            <a:pPr lvl="3"/>
            <a:r>
              <a:rPr lang="en-US" altLang="en-US" sz="1600" u="sng">
                <a:hlinkClick r:id="rId3"/>
              </a:rPr>
              <a:t>van IJzendoorn, M. H., Schuengel, C., &amp; Bakermans Kranenburg, M. J. (1999). Disorganized attachment in early childhood: Meta-analysis of precursors, concomitants, and sequelae. </a:t>
            </a:r>
            <a:r>
              <a:rPr lang="en-US" altLang="en-US" sz="1600" i="1" u="sng">
                <a:hlinkClick r:id="rId3"/>
              </a:rPr>
              <a:t>Development and Psychopathology, 11</a:t>
            </a:r>
            <a:r>
              <a:rPr lang="en-US" altLang="en-US" sz="1600" u="sng">
                <a:hlinkClick r:id="rId3"/>
              </a:rPr>
              <a:t>(2), 225-249.</a:t>
            </a:r>
            <a:endParaRPr lang="en-US" altLang="en-US" sz="1600">
              <a:cs typeface="Times New Roman" pitchFamily="18" charset="0"/>
            </a:endParaRPr>
          </a:p>
        </p:txBody>
      </p:sp>
    </p:spTree>
    <p:extLst>
      <p:ext uri="{BB962C8B-B14F-4D97-AF65-F5344CB8AC3E}">
        <p14:creationId xmlns:p14="http://schemas.microsoft.com/office/powerpoint/2010/main" val="2627264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FA61-CD69-4537-81D1-B2B327C2C4C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8064E5-119D-4401-951C-CAF9679D834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8E74B6E-DFF3-4805-8047-E232AD721366}"/>
              </a:ext>
            </a:extLst>
          </p:cNvPr>
          <p:cNvPicPr>
            <a:picLocks noChangeAspect="1"/>
          </p:cNvPicPr>
          <p:nvPr/>
        </p:nvPicPr>
        <p:blipFill rotWithShape="1">
          <a:blip r:embed="rId2"/>
          <a:srcRect b="6267"/>
          <a:stretch/>
        </p:blipFill>
        <p:spPr>
          <a:xfrm>
            <a:off x="381000" y="1408177"/>
            <a:ext cx="7962900" cy="5294376"/>
          </a:xfrm>
          <a:prstGeom prst="rect">
            <a:avLst/>
          </a:prstGeom>
        </p:spPr>
      </p:pic>
    </p:spTree>
    <p:extLst>
      <p:ext uri="{BB962C8B-B14F-4D97-AF65-F5344CB8AC3E}">
        <p14:creationId xmlns:p14="http://schemas.microsoft.com/office/powerpoint/2010/main" val="4117367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51A8-5894-44CD-BEF2-E78D7C2C3BE7}"/>
              </a:ext>
            </a:extLst>
          </p:cNvPr>
          <p:cNvSpPr>
            <a:spLocks noGrp="1"/>
          </p:cNvSpPr>
          <p:nvPr>
            <p:ph type="title"/>
          </p:nvPr>
        </p:nvSpPr>
        <p:spPr/>
        <p:txBody>
          <a:bodyPr/>
          <a:lstStyle/>
          <a:p>
            <a:r>
              <a:rPr lang="en-US" dirty="0"/>
              <a:t>FFSF </a:t>
            </a:r>
            <a:r>
              <a:rPr lang="en-US" dirty="0">
                <a:sym typeface="Wingdings" panose="05000000000000000000" pitchFamily="2" charset="2"/>
              </a:rPr>
              <a:t>? Dimensional avoidance</a:t>
            </a:r>
            <a:endParaRPr lang="en-US" dirty="0"/>
          </a:p>
        </p:txBody>
      </p:sp>
      <p:sp>
        <p:nvSpPr>
          <p:cNvPr id="3" name="Content Placeholder 2">
            <a:extLst>
              <a:ext uri="{FF2B5EF4-FFF2-40B4-BE49-F238E27FC236}">
                <a16:creationId xmlns:a16="http://schemas.microsoft.com/office/drawing/2014/main" id="{9E457061-3065-4672-A4A2-24FBEC33A7A0}"/>
              </a:ext>
            </a:extLst>
          </p:cNvPr>
          <p:cNvSpPr>
            <a:spLocks noGrp="1"/>
          </p:cNvSpPr>
          <p:nvPr>
            <p:ph idx="1"/>
          </p:nvPr>
        </p:nvSpPr>
        <p:spPr>
          <a:xfrm>
            <a:off x="304800" y="5715001"/>
            <a:ext cx="8229600" cy="987552"/>
          </a:xfrm>
        </p:spPr>
        <p:txBody>
          <a:bodyPr>
            <a:normAutofit/>
          </a:bodyPr>
          <a:lstStyle/>
          <a:p>
            <a:r>
              <a:rPr lang="en-US" sz="1800" dirty="0">
                <a:solidFill>
                  <a:srgbClr val="FF0000"/>
                </a:solidFill>
              </a:rPr>
              <a:t>Positive values of RSA withdrawal indicated a larger decrease in RSA from baseline and, therefore, a greater degree of RSA withdrawal that putatively reflects attempts to regulate emotion and deploy attention.</a:t>
            </a:r>
          </a:p>
        </p:txBody>
      </p:sp>
      <p:grpSp>
        <p:nvGrpSpPr>
          <p:cNvPr id="8" name="Group 7">
            <a:extLst>
              <a:ext uri="{FF2B5EF4-FFF2-40B4-BE49-F238E27FC236}">
                <a16:creationId xmlns:a16="http://schemas.microsoft.com/office/drawing/2014/main" id="{4B3C5546-8A61-4584-A214-9B899EB5DF96}"/>
              </a:ext>
            </a:extLst>
          </p:cNvPr>
          <p:cNvGrpSpPr/>
          <p:nvPr/>
        </p:nvGrpSpPr>
        <p:grpSpPr>
          <a:xfrm>
            <a:off x="381000" y="1524000"/>
            <a:ext cx="8248650" cy="4067175"/>
            <a:chOff x="428625" y="247650"/>
            <a:chExt cx="8248650" cy="4067175"/>
          </a:xfrm>
        </p:grpSpPr>
        <p:pic>
          <p:nvPicPr>
            <p:cNvPr id="5" name="Picture 4">
              <a:extLst>
                <a:ext uri="{FF2B5EF4-FFF2-40B4-BE49-F238E27FC236}">
                  <a16:creationId xmlns:a16="http://schemas.microsoft.com/office/drawing/2014/main" id="{C45CBC55-2B56-4F25-8FF1-C07E81BDD23C}"/>
                </a:ext>
              </a:extLst>
            </p:cNvPr>
            <p:cNvPicPr>
              <a:picLocks noChangeAspect="1"/>
            </p:cNvPicPr>
            <p:nvPr/>
          </p:nvPicPr>
          <p:blipFill>
            <a:blip r:embed="rId2"/>
            <a:stretch>
              <a:fillRect/>
            </a:stretch>
          </p:blipFill>
          <p:spPr>
            <a:xfrm>
              <a:off x="428625" y="1524000"/>
              <a:ext cx="8248650" cy="2790825"/>
            </a:xfrm>
            <a:prstGeom prst="rect">
              <a:avLst/>
            </a:prstGeom>
          </p:spPr>
        </p:pic>
        <p:pic>
          <p:nvPicPr>
            <p:cNvPr id="7" name="Picture 6">
              <a:extLst>
                <a:ext uri="{FF2B5EF4-FFF2-40B4-BE49-F238E27FC236}">
                  <a16:creationId xmlns:a16="http://schemas.microsoft.com/office/drawing/2014/main" id="{5DBFEC7B-4282-4BF8-87BA-05EAF4139ED7}"/>
                </a:ext>
              </a:extLst>
            </p:cNvPr>
            <p:cNvPicPr>
              <a:picLocks noChangeAspect="1"/>
            </p:cNvPicPr>
            <p:nvPr/>
          </p:nvPicPr>
          <p:blipFill>
            <a:blip r:embed="rId3"/>
            <a:stretch>
              <a:fillRect/>
            </a:stretch>
          </p:blipFill>
          <p:spPr>
            <a:xfrm>
              <a:off x="623887" y="247650"/>
              <a:ext cx="7858125" cy="1276350"/>
            </a:xfrm>
            <a:prstGeom prst="rect">
              <a:avLst/>
            </a:prstGeom>
          </p:spPr>
        </p:pic>
      </p:grpSp>
      <p:cxnSp>
        <p:nvCxnSpPr>
          <p:cNvPr id="10" name="Straight Arrow Connector 9">
            <a:extLst>
              <a:ext uri="{FF2B5EF4-FFF2-40B4-BE49-F238E27FC236}">
                <a16:creationId xmlns:a16="http://schemas.microsoft.com/office/drawing/2014/main" id="{5F4DF25D-282F-49FE-8021-E6A994D4CB8E}"/>
              </a:ext>
            </a:extLst>
          </p:cNvPr>
          <p:cNvCxnSpPr/>
          <p:nvPr/>
        </p:nvCxnSpPr>
        <p:spPr>
          <a:xfrm>
            <a:off x="76200" y="4648200"/>
            <a:ext cx="6096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9CD03AF-5068-4F78-A3ED-91879089113C}"/>
              </a:ext>
            </a:extLst>
          </p:cNvPr>
          <p:cNvCxnSpPr/>
          <p:nvPr/>
        </p:nvCxnSpPr>
        <p:spPr>
          <a:xfrm>
            <a:off x="7824787" y="4800600"/>
            <a:ext cx="609600" cy="0"/>
          </a:xfrm>
          <a:prstGeom prst="straightConnector1">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032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normAutofit fontScale="90000"/>
          </a:bodyPr>
          <a:lstStyle/>
          <a:p>
            <a:pPr algn="ctr"/>
            <a:r>
              <a:rPr lang="en-US" sz="4000" dirty="0"/>
              <a:t>Attachment Theory </a:t>
            </a:r>
            <a:br>
              <a:rPr lang="en-US" sz="4000" dirty="0"/>
            </a:br>
            <a:r>
              <a:rPr lang="en-US" sz="4000" dirty="0"/>
              <a:t>(</a:t>
            </a:r>
            <a:r>
              <a:rPr lang="en-US" sz="4000" dirty="0" err="1"/>
              <a:t>Bowlby</a:t>
            </a:r>
            <a:r>
              <a:rPr lang="en-US" sz="4000" dirty="0"/>
              <a:t>, 1969)</a:t>
            </a:r>
          </a:p>
        </p:txBody>
      </p:sp>
      <p:sp>
        <p:nvSpPr>
          <p:cNvPr id="529411"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Based on </a:t>
            </a:r>
            <a:r>
              <a:rPr lang="en-US" i="1" dirty="0"/>
              <a:t>ethological theories</a:t>
            </a:r>
            <a:r>
              <a:rPr lang="en-US" dirty="0"/>
              <a:t> of emotional communication between infants and parents</a:t>
            </a:r>
          </a:p>
          <a:p>
            <a:pPr lvl="1"/>
            <a:r>
              <a:rPr lang="en-US" dirty="0"/>
              <a:t>Infants have innate capacities to signal needs to others</a:t>
            </a:r>
          </a:p>
          <a:p>
            <a:pPr lvl="2"/>
            <a:r>
              <a:rPr lang="en-US" dirty="0"/>
              <a:t>Examples of attachment behaviors?</a:t>
            </a:r>
          </a:p>
          <a:p>
            <a:pPr lvl="2">
              <a:buFont typeface="Wingdings" pitchFamily="2" charset="2"/>
              <a:buNone/>
            </a:pPr>
            <a:endParaRPr lang="en-US" dirty="0"/>
          </a:p>
          <a:p>
            <a:pPr lvl="1"/>
            <a:r>
              <a:rPr lang="en-US" dirty="0"/>
              <a:t>Adults are biologically predisposed to respond to these signals</a:t>
            </a:r>
          </a:p>
        </p:txBody>
      </p:sp>
    </p:spTree>
    <p:extLst>
      <p:ext uri="{BB962C8B-B14F-4D97-AF65-F5344CB8AC3E}">
        <p14:creationId xmlns:p14="http://schemas.microsoft.com/office/powerpoint/2010/main" val="4250127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05 at 4.25.58 P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6048" t="1024" r="2029" b="34156"/>
          <a:stretch/>
        </p:blipFill>
        <p:spPr>
          <a:xfrm>
            <a:off x="457200" y="2514600"/>
            <a:ext cx="8287215" cy="3733800"/>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
        <p:nvSpPr>
          <p:cNvPr id="6" name="Content Placeholder 2"/>
          <p:cNvSpPr txBox="1">
            <a:spLocks/>
          </p:cNvSpPr>
          <p:nvPr/>
        </p:nvSpPr>
        <p:spPr>
          <a:xfrm>
            <a:off x="304800" y="1752600"/>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fontAlgn="auto">
              <a:spcAft>
                <a:spcPts val="0"/>
              </a:spcAft>
              <a:buNone/>
            </a:pPr>
            <a:r>
              <a:rPr lang="en-US" dirty="0"/>
              <a:t>Are they overlapping constructs?</a:t>
            </a:r>
          </a:p>
        </p:txBody>
      </p:sp>
      <p:sp>
        <p:nvSpPr>
          <p:cNvPr id="7"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fontAlgn="auto">
              <a:spcAft>
                <a:spcPts val="0"/>
              </a:spcAft>
              <a:buNone/>
            </a:pPr>
            <a:r>
              <a:rPr lang="en-US" sz="4400" b="1" dirty="0">
                <a:solidFill>
                  <a:srgbClr val="FFC000"/>
                </a:solidFill>
              </a:rPr>
              <a:t>Attachment and Temperament</a:t>
            </a:r>
          </a:p>
        </p:txBody>
      </p:sp>
    </p:spTree>
    <p:extLst>
      <p:ext uri="{BB962C8B-B14F-4D97-AF65-F5344CB8AC3E}">
        <p14:creationId xmlns:p14="http://schemas.microsoft.com/office/powerpoint/2010/main" val="3682761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
        <p:nvSpPr>
          <p:cNvPr id="2" name="TextBox 1"/>
          <p:cNvSpPr txBox="1"/>
          <p:nvPr/>
        </p:nvSpPr>
        <p:spPr>
          <a:xfrm>
            <a:off x="914400" y="1752600"/>
            <a:ext cx="3276600" cy="369332"/>
          </a:xfrm>
          <a:prstGeom prst="rect">
            <a:avLst/>
          </a:prstGeom>
          <a:noFill/>
        </p:spPr>
        <p:txBody>
          <a:bodyPr wrap="square" rtlCol="0">
            <a:spAutoFit/>
          </a:bodyPr>
          <a:lstStyle/>
          <a:p>
            <a:endParaRPr lang="en-US"/>
          </a:p>
        </p:txBody>
      </p:sp>
      <p:sp>
        <p:nvSpPr>
          <p:cNvPr id="3" name="Content Placeholder 2"/>
          <p:cNvSpPr>
            <a:spLocks noGrp="1"/>
          </p:cNvSpPr>
          <p:nvPr>
            <p:ph idx="1"/>
          </p:nvPr>
        </p:nvSpPr>
        <p:spPr/>
        <p:txBody>
          <a:bodyPr>
            <a:noAutofit/>
          </a:bodyPr>
          <a:lstStyle/>
          <a:p>
            <a:r>
              <a:rPr lang="en-US" dirty="0"/>
              <a:t>What is temperament?</a:t>
            </a:r>
          </a:p>
          <a:p>
            <a:pPr lvl="1">
              <a:spcBef>
                <a:spcPts val="0"/>
              </a:spcBef>
            </a:pPr>
            <a:r>
              <a:rPr lang="en-US" i="1" dirty="0">
                <a:latin typeface="Corbel" charset="0"/>
                <a:ea typeface="Corbel" charset="0"/>
                <a:cs typeface="Corbel" charset="0"/>
              </a:rPr>
              <a:t>“</a:t>
            </a:r>
            <a:r>
              <a:rPr lang="mr-IN" i="1" dirty="0">
                <a:latin typeface="Corbel" charset="0"/>
                <a:ea typeface="Corbel" charset="0"/>
                <a:cs typeface="Corbel" charset="0"/>
              </a:rPr>
              <a:t>…</a:t>
            </a:r>
            <a:r>
              <a:rPr lang="en-US" i="1" dirty="0">
                <a:latin typeface="Corbel" charset="0"/>
                <a:ea typeface="Corbel" charset="0"/>
                <a:cs typeface="Corbel" charset="0"/>
              </a:rPr>
              <a:t>individual differences in emotion, motor, and attentional reactivity and regulation that are constitutionally based but also shaped by experience”</a:t>
            </a:r>
          </a:p>
          <a:p>
            <a:pPr>
              <a:spcBef>
                <a:spcPts val="600"/>
              </a:spcBef>
            </a:pPr>
            <a:r>
              <a:rPr lang="en-US" dirty="0"/>
              <a:t>What is attachment?</a:t>
            </a:r>
          </a:p>
          <a:p>
            <a:pPr lvl="1">
              <a:spcBef>
                <a:spcPts val="0"/>
              </a:spcBef>
            </a:pPr>
            <a:r>
              <a:rPr lang="en-US" i="1" dirty="0"/>
              <a:t>“</a:t>
            </a:r>
            <a:r>
              <a:rPr lang="mr-IN" i="1" dirty="0"/>
              <a:t>…</a:t>
            </a:r>
            <a:r>
              <a:rPr lang="en-US" i="1" dirty="0"/>
              <a:t>relational construct with origins in history of       parent-child relationship</a:t>
            </a:r>
            <a:endParaRPr lang="en-US" dirty="0"/>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Quick Detour</a:t>
            </a:r>
          </a:p>
        </p:txBody>
      </p:sp>
    </p:spTree>
    <p:extLst>
      <p:ext uri="{BB962C8B-B14F-4D97-AF65-F5344CB8AC3E}">
        <p14:creationId xmlns:p14="http://schemas.microsoft.com/office/powerpoint/2010/main" val="4280468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609600"/>
            <a:ext cx="8382000" cy="5715000"/>
            <a:chOff x="1752600" y="2381831"/>
            <a:chExt cx="5943600" cy="4399970"/>
          </a:xfrm>
          <a:effectLst>
            <a:outerShdw blurRad="50800" dist="76200" dir="2700000" algn="tl" rotWithShape="0">
              <a:prstClr val="black">
                <a:alpha val="40000"/>
              </a:prstClr>
            </a:outerShdw>
          </a:effectLst>
        </p:grpSpPr>
        <p:pic>
          <p:nvPicPr>
            <p:cNvPr id="3" name="Content Placeholder 4"/>
            <p:cNvPicPr>
              <a:picLocks noChangeAspect="1"/>
            </p:cNvPicPr>
            <p:nvPr/>
          </p:nvPicPr>
          <p:blipFill rotWithShape="1">
            <a:blip r:embed="rId3"/>
            <a:srcRect l="-85" r="-85"/>
            <a:stretch/>
          </p:blipFill>
          <p:spPr>
            <a:xfrm>
              <a:off x="1752600" y="2381831"/>
              <a:ext cx="5943600" cy="439997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752600" y="5562600"/>
              <a:ext cx="1063928" cy="325451"/>
            </a:xfrm>
            <a:prstGeom prst="rect">
              <a:avLst/>
            </a:prstGeom>
            <a:noFill/>
          </p:spPr>
          <p:txBody>
            <a:bodyPr wrap="none" rtlCol="0">
              <a:spAutoFit/>
            </a:bodyPr>
            <a:lstStyle/>
            <a:p>
              <a:r>
                <a:rPr lang="en-US" sz="1400" dirty="0"/>
                <a:t>(Resistant)</a:t>
              </a:r>
            </a:p>
          </p:txBody>
        </p:sp>
      </p:grpSp>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Tree>
    <p:extLst>
      <p:ext uri="{BB962C8B-B14F-4D97-AF65-F5344CB8AC3E}">
        <p14:creationId xmlns:p14="http://schemas.microsoft.com/office/powerpoint/2010/main" val="1685444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
        <p:nvSpPr>
          <p:cNvPr id="2" name="TextBox 1"/>
          <p:cNvSpPr txBox="1"/>
          <p:nvPr/>
        </p:nvSpPr>
        <p:spPr>
          <a:xfrm>
            <a:off x="914400" y="1752600"/>
            <a:ext cx="3276600" cy="369332"/>
          </a:xfrm>
          <a:prstGeom prst="rect">
            <a:avLst/>
          </a:prstGeom>
          <a:noFill/>
        </p:spPr>
        <p:txBody>
          <a:bodyPr wrap="square" rtlCol="0">
            <a:spAutoFit/>
          </a:bodyPr>
          <a:lstStyle/>
          <a:p>
            <a:endParaRPr lang="en-US"/>
          </a:p>
        </p:txBody>
      </p:sp>
      <p:sp>
        <p:nvSpPr>
          <p:cNvPr id="3" name="Content Placeholder 2"/>
          <p:cNvSpPr>
            <a:spLocks noGrp="1"/>
          </p:cNvSpPr>
          <p:nvPr>
            <p:ph idx="1"/>
          </p:nvPr>
        </p:nvSpPr>
        <p:spPr>
          <a:xfrm>
            <a:off x="190500" y="1649619"/>
            <a:ext cx="4114800" cy="2329934"/>
          </a:xfrm>
          <a:solidFill>
            <a:schemeClr val="accent2">
              <a:lumMod val="40000"/>
              <a:lumOff val="60000"/>
            </a:schemeClr>
          </a:solidFill>
          <a:effectLst>
            <a:outerShdw blurRad="50800" dist="76200" dir="2700000" algn="tl" rotWithShape="0">
              <a:prstClr val="black">
                <a:alpha val="40000"/>
              </a:prstClr>
            </a:outerShdw>
            <a:softEdge rad="31750"/>
          </a:effectLst>
        </p:spPr>
        <p:txBody>
          <a:bodyPr>
            <a:noAutofit/>
          </a:bodyPr>
          <a:lstStyle/>
          <a:p>
            <a:pPr marL="118872" indent="0" algn="ctr">
              <a:buNone/>
            </a:pPr>
            <a:r>
              <a:rPr lang="en-US" sz="2800" b="1" dirty="0"/>
              <a:t>Attachment Theorists</a:t>
            </a:r>
          </a:p>
          <a:p>
            <a:pPr marL="457200" lvl="1" indent="0">
              <a:spcBef>
                <a:spcPts val="0"/>
              </a:spcBef>
              <a:buNone/>
            </a:pPr>
            <a:r>
              <a:rPr lang="en-US" dirty="0"/>
              <a:t>Early attachment security is shaped by caregiving environment not temperament</a:t>
            </a:r>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Ongoing Debate</a:t>
            </a:r>
          </a:p>
        </p:txBody>
      </p:sp>
      <p:sp>
        <p:nvSpPr>
          <p:cNvPr id="7" name="Content Placeholder 2"/>
          <p:cNvSpPr txBox="1">
            <a:spLocks/>
          </p:cNvSpPr>
          <p:nvPr/>
        </p:nvSpPr>
        <p:spPr>
          <a:xfrm>
            <a:off x="4953000" y="1632465"/>
            <a:ext cx="3962400" cy="2329935"/>
          </a:xfrm>
          <a:prstGeom prst="rect">
            <a:avLst/>
          </a:prstGeom>
          <a:solidFill>
            <a:schemeClr val="accent2">
              <a:lumMod val="40000"/>
              <a:lumOff val="60000"/>
            </a:schemeClr>
          </a:solidFill>
          <a:effectLst>
            <a:outerShdw blurRad="50800" dist="76200" dir="2700000" algn="tl" rotWithShape="0">
              <a:prstClr val="black">
                <a:alpha val="40000"/>
              </a:prstClr>
            </a:outerShdw>
            <a:softEdge rad="31750"/>
          </a:effectLst>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fontAlgn="auto">
              <a:spcBef>
                <a:spcPts val="200"/>
              </a:spcBef>
              <a:spcAft>
                <a:spcPts val="0"/>
              </a:spcAft>
              <a:buNone/>
            </a:pPr>
            <a:r>
              <a:rPr lang="en-US" sz="2800" b="1" dirty="0"/>
              <a:t>Temperament Theorists</a:t>
            </a:r>
          </a:p>
          <a:p>
            <a:pPr marL="457200" lvl="1" indent="0" fontAlgn="auto">
              <a:spcBef>
                <a:spcPts val="0"/>
              </a:spcBef>
              <a:spcAft>
                <a:spcPts val="0"/>
              </a:spcAft>
              <a:buNone/>
            </a:pPr>
            <a:r>
              <a:rPr lang="en-US" dirty="0"/>
              <a:t>Variation in temperament yields individual differences in infant attachment</a:t>
            </a:r>
          </a:p>
        </p:txBody>
      </p:sp>
      <p:sp>
        <p:nvSpPr>
          <p:cNvPr id="4" name="TextBox 3"/>
          <p:cNvSpPr txBox="1"/>
          <p:nvPr/>
        </p:nvSpPr>
        <p:spPr>
          <a:xfrm>
            <a:off x="4038600" y="2170848"/>
            <a:ext cx="1149927" cy="707886"/>
          </a:xfrm>
          <a:prstGeom prst="rect">
            <a:avLst/>
          </a:prstGeom>
          <a:solidFill>
            <a:schemeClr val="accent2">
              <a:lumMod val="50000"/>
            </a:schemeClr>
          </a:solidFill>
          <a:effectLst>
            <a:reflection blurRad="6350" stA="52000" endA="300" endPos="35000" dir="5400000" sy="-100000" algn="bl" rotWithShape="0"/>
            <a:softEdge rad="12700"/>
          </a:effectLst>
        </p:spPr>
        <p:txBody>
          <a:bodyPr wrap="square" rtlCol="0">
            <a:spAutoFit/>
          </a:bodyPr>
          <a:lstStyle/>
          <a:p>
            <a:pPr algn="ctr"/>
            <a:r>
              <a:rPr lang="en-US" sz="4000" b="1" dirty="0">
                <a:solidFill>
                  <a:schemeClr val="bg1"/>
                </a:solidFill>
                <a:latin typeface="Corbel" charset="0"/>
                <a:ea typeface="Corbel" charset="0"/>
                <a:cs typeface="Corbel" charset="0"/>
              </a:rPr>
              <a:t>VS</a:t>
            </a:r>
          </a:p>
        </p:txBody>
      </p:sp>
      <p:sp>
        <p:nvSpPr>
          <p:cNvPr id="8" name="Content Placeholder 2"/>
          <p:cNvSpPr txBox="1">
            <a:spLocks/>
          </p:cNvSpPr>
          <p:nvPr/>
        </p:nvSpPr>
        <p:spPr>
          <a:xfrm>
            <a:off x="246772" y="4267200"/>
            <a:ext cx="9202028" cy="46256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Bef>
                <a:spcPts val="200"/>
              </a:spcBef>
              <a:spcAft>
                <a:spcPts val="0"/>
              </a:spcAft>
            </a:pPr>
            <a:r>
              <a:rPr lang="en-US" dirty="0"/>
              <a:t>Is there a link between early attachment security and temperament? And if so, what is its strength?</a:t>
            </a:r>
          </a:p>
          <a:p>
            <a:pPr fontAlgn="auto">
              <a:spcBef>
                <a:spcPts val="600"/>
              </a:spcBef>
              <a:spcAft>
                <a:spcPts val="0"/>
              </a:spcAft>
            </a:pPr>
            <a:r>
              <a:rPr lang="en-US" dirty="0"/>
              <a:t>Does variation in method matter? And how temperament is operationalized?</a:t>
            </a:r>
          </a:p>
        </p:txBody>
      </p:sp>
    </p:spTree>
    <p:extLst>
      <p:ext uri="{BB962C8B-B14F-4D97-AF65-F5344CB8AC3E}">
        <p14:creationId xmlns:p14="http://schemas.microsoft.com/office/powerpoint/2010/main" val="55107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5191"/>
            <a:ext cx="8077200" cy="4625609"/>
          </a:xfrm>
        </p:spPr>
        <p:txBody>
          <a:bodyPr>
            <a:noAutofit/>
          </a:bodyPr>
          <a:lstStyle/>
          <a:p>
            <a:r>
              <a:rPr lang="en-US" dirty="0"/>
              <a:t>Meta-analytic review of 131 samples </a:t>
            </a:r>
            <a:r>
              <a:rPr lang="en-US" sz="2400" dirty="0"/>
              <a:t>(N=13,018) </a:t>
            </a:r>
          </a:p>
          <a:p>
            <a:pPr>
              <a:spcBef>
                <a:spcPts val="600"/>
              </a:spcBef>
            </a:pPr>
            <a:r>
              <a:rPr lang="en-US" dirty="0"/>
              <a:t>Estimated the association between early negative temperament (i.e., negative and positive emotion reactivity) and (in)secure attachment</a:t>
            </a:r>
          </a:p>
          <a:p>
            <a:pPr lvl="1">
              <a:spcBef>
                <a:spcPts val="0"/>
              </a:spcBef>
            </a:pPr>
            <a:r>
              <a:rPr lang="en-US" dirty="0"/>
              <a:t>Why is this important?</a:t>
            </a:r>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Current Study</a:t>
            </a:r>
          </a:p>
        </p:txBody>
      </p:sp>
      <p:sp>
        <p:nvSpPr>
          <p:cNvPr id="7" name="Footer Placeholder 4"/>
          <p:cNvSpPr>
            <a:spLocks noGrp="1"/>
          </p:cNvSpPr>
          <p:nvPr>
            <p:ph type="ftr" sz="quarter" idx="11"/>
          </p:nvPr>
        </p:nvSpPr>
        <p:spPr>
          <a:xfrm>
            <a:off x="8534400" y="6553200"/>
            <a:ext cx="559804" cy="228601"/>
          </a:xfrm>
        </p:spPr>
        <p:txBody>
          <a:bodyPr/>
          <a:lstStyle/>
          <a:p>
            <a:r>
              <a:rPr lang="en-US" dirty="0"/>
              <a:t>Fisher</a:t>
            </a:r>
          </a:p>
        </p:txBody>
      </p:sp>
    </p:spTree>
    <p:extLst>
      <p:ext uri="{BB962C8B-B14F-4D97-AF65-F5344CB8AC3E}">
        <p14:creationId xmlns:p14="http://schemas.microsoft.com/office/powerpoint/2010/main" val="3795873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96" y="1524000"/>
            <a:ext cx="9246604" cy="4625609"/>
          </a:xfrm>
        </p:spPr>
        <p:txBody>
          <a:bodyPr>
            <a:noAutofit/>
          </a:bodyPr>
          <a:lstStyle/>
          <a:p>
            <a:pPr marL="633222" indent="-514350">
              <a:buFont typeface="+mj-lt"/>
              <a:buAutoNum type="arabicPeriod"/>
            </a:pPr>
            <a:r>
              <a:rPr lang="en-US" sz="2200" dirty="0"/>
              <a:t>Early attachment insecurity will be </a:t>
            </a:r>
            <a:r>
              <a:rPr lang="en-US" sz="2200" u="sng" dirty="0"/>
              <a:t>weakly</a:t>
            </a:r>
            <a:r>
              <a:rPr lang="en-US" sz="2200" dirty="0"/>
              <a:t> associated with negative temperament</a:t>
            </a:r>
          </a:p>
          <a:p>
            <a:pPr marL="633222" indent="-514350">
              <a:buFont typeface="+mj-lt"/>
              <a:buAutoNum type="arabicPeriod"/>
            </a:pPr>
            <a:r>
              <a:rPr lang="en-US" sz="2200" dirty="0"/>
              <a:t>Negative temperament will be </a:t>
            </a:r>
            <a:r>
              <a:rPr lang="en-US" sz="2200" u="sng" dirty="0"/>
              <a:t>weakly</a:t>
            </a:r>
            <a:r>
              <a:rPr lang="en-US" sz="2200" i="1" dirty="0">
                <a:solidFill>
                  <a:schemeClr val="accent6"/>
                </a:solidFill>
              </a:rPr>
              <a:t> negatively </a:t>
            </a:r>
            <a:r>
              <a:rPr lang="en-US" sz="2200" dirty="0"/>
              <a:t>associated with avoidant attachment and </a:t>
            </a:r>
            <a:r>
              <a:rPr lang="en-US" sz="2200" i="1" dirty="0">
                <a:solidFill>
                  <a:schemeClr val="accent4"/>
                </a:solidFill>
              </a:rPr>
              <a:t>positively</a:t>
            </a:r>
            <a:r>
              <a:rPr lang="en-US" sz="2200" dirty="0"/>
              <a:t> associated with resistant attachment</a:t>
            </a:r>
          </a:p>
          <a:p>
            <a:pPr marL="633222" indent="-514350">
              <a:buFont typeface="+mj-lt"/>
              <a:buAutoNum type="arabicPeriod"/>
            </a:pPr>
            <a:r>
              <a:rPr lang="en-US" sz="2200" dirty="0"/>
              <a:t>Negative temperament will be </a:t>
            </a:r>
            <a:r>
              <a:rPr lang="en-US" sz="2200" u="sng" dirty="0"/>
              <a:t>trivially</a:t>
            </a:r>
            <a:r>
              <a:rPr lang="en-US" sz="2200" dirty="0"/>
              <a:t> associated with infant disorganization</a:t>
            </a:r>
          </a:p>
          <a:p>
            <a:pPr marL="633222" indent="-514350">
              <a:buFont typeface="+mj-lt"/>
              <a:buAutoNum type="arabicPeriod"/>
            </a:pPr>
            <a:r>
              <a:rPr lang="en-US" sz="2200" dirty="0"/>
              <a:t>Temperament will be associated with attachment sub-classifications (high/low emotional reactivity)</a:t>
            </a:r>
          </a:p>
          <a:p>
            <a:pPr marL="1191006" lvl="2" indent="-514350">
              <a:spcBef>
                <a:spcPts val="0"/>
              </a:spcBef>
              <a:buClr>
                <a:schemeClr val="accent2"/>
              </a:buClr>
              <a:buFont typeface="Wingdings" charset="2"/>
              <a:buChar char="§"/>
            </a:pPr>
            <a:r>
              <a:rPr lang="en-US" sz="2200" dirty="0"/>
              <a:t>Negative temperament will be associated with B3-C2 (high separation distress)</a:t>
            </a:r>
          </a:p>
          <a:p>
            <a:pPr marL="1191006" lvl="2" indent="-514350">
              <a:buClr>
                <a:schemeClr val="accent2"/>
              </a:buClr>
              <a:buFont typeface="Wingdings" charset="2"/>
              <a:buChar char="§"/>
            </a:pPr>
            <a:endParaRPr lang="en-US" dirty="0"/>
          </a:p>
          <a:p>
            <a:pPr marL="633222" indent="-514350">
              <a:buFont typeface="+mj-lt"/>
              <a:buAutoNum type="arabicPeriod"/>
            </a:pPr>
            <a:endParaRPr lang="en-US" sz="2600" dirty="0"/>
          </a:p>
          <a:p>
            <a:pPr marL="633222" indent="-514350">
              <a:buFont typeface="+mj-lt"/>
              <a:buAutoNum type="arabicPeriod"/>
            </a:pPr>
            <a:endParaRPr lang="en-US" sz="2800" dirty="0"/>
          </a:p>
          <a:p>
            <a:pPr lvl="1"/>
            <a:endParaRPr lang="en-US" dirty="0"/>
          </a:p>
          <a:p>
            <a:endParaRPr lang="en-US" dirty="0"/>
          </a:p>
          <a:p>
            <a:pPr lvl="1"/>
            <a:endParaRPr lang="en-US" dirty="0"/>
          </a:p>
          <a:p>
            <a:pPr lvl="2"/>
            <a:endParaRPr lang="en-US" dirty="0"/>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Hypotheses</a:t>
            </a:r>
          </a:p>
        </p:txBody>
      </p:sp>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
        <p:nvSpPr>
          <p:cNvPr id="7" name="Content Placeholder 2"/>
          <p:cNvSpPr txBox="1">
            <a:spLocks/>
          </p:cNvSpPr>
          <p:nvPr/>
        </p:nvSpPr>
        <p:spPr>
          <a:xfrm>
            <a:off x="49796" y="4876800"/>
            <a:ext cx="9044408" cy="462560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633222" indent="-514350" fontAlgn="auto">
              <a:spcAft>
                <a:spcPts val="0"/>
              </a:spcAft>
              <a:buFont typeface="+mj-lt"/>
              <a:buAutoNum type="arabicPeriod" startAt="5"/>
            </a:pPr>
            <a:r>
              <a:rPr lang="en-US" sz="2200" dirty="0"/>
              <a:t>Early insecurity will be </a:t>
            </a:r>
            <a:r>
              <a:rPr lang="en-US" sz="2200" u="sng" dirty="0"/>
              <a:t>more strongly</a:t>
            </a:r>
            <a:r>
              <a:rPr lang="en-US" sz="2200" dirty="0"/>
              <a:t> associated with </a:t>
            </a:r>
            <a:r>
              <a:rPr lang="en-US" sz="2200" i="1" dirty="0">
                <a:solidFill>
                  <a:schemeClr val="accent6"/>
                </a:solidFill>
              </a:rPr>
              <a:t>lower</a:t>
            </a:r>
            <a:r>
              <a:rPr lang="en-US" sz="2200" dirty="0"/>
              <a:t> levels of social competence and </a:t>
            </a:r>
            <a:r>
              <a:rPr lang="en-US" sz="2200" i="1" dirty="0">
                <a:solidFill>
                  <a:schemeClr val="accent4"/>
                </a:solidFill>
              </a:rPr>
              <a:t>greater</a:t>
            </a:r>
            <a:r>
              <a:rPr lang="en-US" sz="2200" dirty="0"/>
              <a:t> externalizing and internalizing symptomology than with negative temperament</a:t>
            </a:r>
          </a:p>
          <a:p>
            <a:pPr marL="633222" indent="-514350" fontAlgn="auto">
              <a:spcAft>
                <a:spcPts val="0"/>
              </a:spcAft>
              <a:buFont typeface="+mj-lt"/>
              <a:buAutoNum type="arabicPeriod" startAt="5"/>
            </a:pPr>
            <a:r>
              <a:rPr lang="en-US" sz="2200" dirty="0"/>
              <a:t>Insecure father-child attachment would be </a:t>
            </a:r>
            <a:r>
              <a:rPr lang="en-US" sz="2200" u="sng" dirty="0"/>
              <a:t>weakly</a:t>
            </a:r>
            <a:r>
              <a:rPr lang="en-US" sz="2200" dirty="0"/>
              <a:t> associated with negative temperament</a:t>
            </a:r>
          </a:p>
          <a:p>
            <a:pPr marL="1191006" lvl="2" indent="-514350" fontAlgn="auto">
              <a:spcAft>
                <a:spcPts val="0"/>
              </a:spcAft>
              <a:buClr>
                <a:schemeClr val="accent2"/>
              </a:buClr>
              <a:buFont typeface="Wingdings" charset="2"/>
              <a:buChar char="§"/>
            </a:pPr>
            <a:endParaRPr lang="en-US" sz="2000" dirty="0"/>
          </a:p>
          <a:p>
            <a:pPr marL="633222" indent="-514350" fontAlgn="auto">
              <a:spcAft>
                <a:spcPts val="0"/>
              </a:spcAft>
              <a:buFont typeface="+mj-lt"/>
              <a:buAutoNum type="arabicPeriod" startAt="5"/>
            </a:pPr>
            <a:endParaRPr lang="en-US" sz="2000" dirty="0"/>
          </a:p>
          <a:p>
            <a:pPr marL="633222" indent="-514350" fontAlgn="auto">
              <a:spcAft>
                <a:spcPts val="0"/>
              </a:spcAft>
              <a:buFont typeface="+mj-lt"/>
              <a:buAutoNum type="arabicPeriod" startAt="5"/>
            </a:pPr>
            <a:endParaRPr lang="en-US" sz="2000" dirty="0"/>
          </a:p>
          <a:p>
            <a:pPr lvl="1" fontAlgn="auto">
              <a:spcAft>
                <a:spcPts val="0"/>
              </a:spcAft>
            </a:pPr>
            <a:endParaRPr lang="en-US" sz="2000" dirty="0"/>
          </a:p>
          <a:p>
            <a:pPr fontAlgn="auto">
              <a:spcAft>
                <a:spcPts val="0"/>
              </a:spcAft>
            </a:pPr>
            <a:endParaRPr lang="en-US" sz="2000" dirty="0"/>
          </a:p>
          <a:p>
            <a:pPr lvl="1" fontAlgn="auto">
              <a:spcAft>
                <a:spcPts val="0"/>
              </a:spcAft>
            </a:pPr>
            <a:endParaRPr lang="en-US" dirty="0"/>
          </a:p>
          <a:p>
            <a:pPr lvl="2" fontAlgn="auto">
              <a:spcAft>
                <a:spcPts val="0"/>
              </a:spcAft>
            </a:pPr>
            <a:endParaRPr lang="en-US" dirty="0"/>
          </a:p>
        </p:txBody>
      </p:sp>
    </p:spTree>
    <p:extLst>
      <p:ext uri="{BB962C8B-B14F-4D97-AF65-F5344CB8AC3E}">
        <p14:creationId xmlns:p14="http://schemas.microsoft.com/office/powerpoint/2010/main" val="1323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a:t>Literature Search: 249 + 30 articles</a:t>
            </a:r>
          </a:p>
          <a:p>
            <a:pPr>
              <a:spcBef>
                <a:spcPts val="600"/>
              </a:spcBef>
            </a:pPr>
            <a:r>
              <a:rPr lang="en-US" dirty="0"/>
              <a:t>Inclusion/Exclusion Criteria: </a:t>
            </a:r>
          </a:p>
          <a:p>
            <a:pPr lvl="1">
              <a:spcBef>
                <a:spcPts val="0"/>
              </a:spcBef>
            </a:pPr>
            <a:r>
              <a:rPr lang="en-US" dirty="0"/>
              <a:t>Studies reporting on relationship between attachment and (all dimensions of) temperament</a:t>
            </a:r>
          </a:p>
          <a:p>
            <a:pPr lvl="1">
              <a:spcBef>
                <a:spcPts val="0"/>
              </a:spcBef>
            </a:pPr>
            <a:r>
              <a:rPr lang="en-US" dirty="0"/>
              <a:t>Excluded studies that included peer competence, externalizing behavior, &amp; internalizing symptoms</a:t>
            </a:r>
          </a:p>
          <a:p>
            <a:pPr lvl="1">
              <a:spcBef>
                <a:spcPts val="0"/>
              </a:spcBef>
            </a:pPr>
            <a:r>
              <a:rPr lang="en-US" dirty="0"/>
              <a:t>Temperament measured by questionnaires; attachment observed (e.g. SSP)</a:t>
            </a:r>
          </a:p>
          <a:p>
            <a:pPr>
              <a:spcBef>
                <a:spcPts val="600"/>
              </a:spcBef>
            </a:pPr>
            <a:r>
              <a:rPr lang="en-US" dirty="0"/>
              <a:t>131 final, independent samples</a:t>
            </a:r>
          </a:p>
          <a:p>
            <a:pPr lvl="1"/>
            <a:endParaRPr lang="en-US" dirty="0"/>
          </a:p>
          <a:p>
            <a:pPr lvl="2"/>
            <a:endParaRPr lang="en-US" dirty="0"/>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Methods </a:t>
            </a:r>
          </a:p>
        </p:txBody>
      </p:sp>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Tree>
    <p:extLst>
      <p:ext uri="{BB962C8B-B14F-4D97-AF65-F5344CB8AC3E}">
        <p14:creationId xmlns:p14="http://schemas.microsoft.com/office/powerpoint/2010/main" val="4218759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a:t>Coding System and Moderators</a:t>
            </a:r>
          </a:p>
          <a:p>
            <a:pPr lvl="1">
              <a:spcBef>
                <a:spcPts val="0"/>
              </a:spcBef>
            </a:pPr>
            <a:r>
              <a:rPr lang="en-US" dirty="0"/>
              <a:t>Type of measure/identity of attachment rater</a:t>
            </a:r>
          </a:p>
          <a:p>
            <a:pPr lvl="1"/>
            <a:r>
              <a:rPr lang="en-US" dirty="0"/>
              <a:t>Type of instrument to assess temperament</a:t>
            </a:r>
          </a:p>
          <a:p>
            <a:pPr lvl="1"/>
            <a:r>
              <a:rPr lang="en-US" dirty="0"/>
              <a:t>Measurement of temperament in relation to attachment</a:t>
            </a:r>
          </a:p>
          <a:p>
            <a:pPr lvl="1"/>
            <a:r>
              <a:rPr lang="en-US" dirty="0"/>
              <a:t>Temporal relation of attachment and temperament assessments</a:t>
            </a:r>
          </a:p>
          <a:p>
            <a:pPr lvl="1"/>
            <a:r>
              <a:rPr lang="en-US" dirty="0"/>
              <a:t>Demographics (child sex/ethnicity, country of study, SES, contextual risk of cohort)</a:t>
            </a:r>
          </a:p>
          <a:p>
            <a:endParaRPr lang="en-US" dirty="0"/>
          </a:p>
          <a:p>
            <a:pPr lvl="1"/>
            <a:endParaRPr lang="en-US" dirty="0"/>
          </a:p>
          <a:p>
            <a:pPr lvl="2"/>
            <a:endParaRPr lang="en-US" dirty="0"/>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Methods </a:t>
            </a:r>
          </a:p>
        </p:txBody>
      </p:sp>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Tree>
    <p:extLst>
      <p:ext uri="{BB962C8B-B14F-4D97-AF65-F5344CB8AC3E}">
        <p14:creationId xmlns:p14="http://schemas.microsoft.com/office/powerpoint/2010/main" val="1588244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a:t>Meta-Analytic Procedures</a:t>
            </a:r>
          </a:p>
          <a:p>
            <a:pPr lvl="1">
              <a:spcBef>
                <a:spcPts val="0"/>
              </a:spcBef>
            </a:pPr>
            <a:r>
              <a:rPr lang="en-US" dirty="0"/>
              <a:t>4 separate meta-analyses</a:t>
            </a:r>
          </a:p>
          <a:p>
            <a:pPr lvl="1"/>
            <a:r>
              <a:rPr lang="en-US" dirty="0"/>
              <a:t>Moderator analyses</a:t>
            </a:r>
          </a:p>
          <a:p>
            <a:pPr lvl="1"/>
            <a:r>
              <a:rPr lang="en-US" dirty="0"/>
              <a:t>Effect sizes (</a:t>
            </a:r>
            <a:r>
              <a:rPr lang="en-US" i="1" dirty="0"/>
              <a:t>d</a:t>
            </a:r>
            <a:r>
              <a:rPr lang="en-US" dirty="0"/>
              <a:t>) calculated as the standardized difference between secure and insecure attachment</a:t>
            </a:r>
          </a:p>
          <a:p>
            <a:pPr lvl="1"/>
            <a:r>
              <a:rPr lang="en-US" dirty="0"/>
              <a:t>Random effects models</a:t>
            </a:r>
          </a:p>
          <a:p>
            <a:pPr lvl="1"/>
            <a:r>
              <a:rPr lang="en-US" dirty="0"/>
              <a:t>95% CI around point estimates; computed homogeneity </a:t>
            </a:r>
            <a:r>
              <a:rPr lang="en-US" i="1" dirty="0"/>
              <a:t>Q</a:t>
            </a:r>
            <a:r>
              <a:rPr lang="en-US" dirty="0"/>
              <a:t> statistics and </a:t>
            </a:r>
            <a:r>
              <a:rPr lang="en-US" i="1" dirty="0"/>
              <a:t>p</a:t>
            </a:r>
            <a:r>
              <a:rPr lang="en-US" dirty="0"/>
              <a:t>-values</a:t>
            </a:r>
          </a:p>
          <a:p>
            <a:pPr lvl="2"/>
            <a:endParaRPr lang="en-US" dirty="0"/>
          </a:p>
          <a:p>
            <a:endParaRPr lang="en-US" dirty="0"/>
          </a:p>
          <a:p>
            <a:pPr lvl="1"/>
            <a:endParaRPr lang="en-US" dirty="0"/>
          </a:p>
          <a:p>
            <a:pPr lvl="2"/>
            <a:endParaRPr lang="en-US" dirty="0"/>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Methods </a:t>
            </a:r>
          </a:p>
        </p:txBody>
      </p:sp>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Tree>
    <p:extLst>
      <p:ext uri="{BB962C8B-B14F-4D97-AF65-F5344CB8AC3E}">
        <p14:creationId xmlns:p14="http://schemas.microsoft.com/office/powerpoint/2010/main" val="357633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213360" y="119188"/>
            <a:ext cx="8709660" cy="1252728"/>
          </a:xfrm>
        </p:spPr>
        <p:txBody>
          <a:bodyPr>
            <a:normAutofit/>
          </a:bodyPr>
          <a:lstStyle/>
          <a:p>
            <a:pPr algn="ctr"/>
            <a:r>
              <a:rPr lang="en-US" dirty="0"/>
              <a:t>Results: </a:t>
            </a:r>
            <a:br>
              <a:rPr lang="en-US" dirty="0"/>
            </a:br>
            <a:r>
              <a:rPr lang="en-US" sz="2400" dirty="0"/>
              <a:t>Mother-Child Attachment and Overall Negative Temperament</a:t>
            </a:r>
            <a:endParaRPr lang="en-US" dirty="0"/>
          </a:p>
        </p:txBody>
      </p:sp>
      <p:sp>
        <p:nvSpPr>
          <p:cNvPr id="528387" name="Rectangle 3"/>
          <p:cNvSpPr>
            <a:spLocks noGrp="1" noChangeArrowheads="1"/>
          </p:cNvSpPr>
          <p:nvPr>
            <p:ph type="body" idx="4294967295"/>
          </p:nvPr>
        </p:nvSpPr>
        <p:spPr>
          <a:xfrm>
            <a:off x="457200" y="1646236"/>
            <a:ext cx="8229600" cy="5092576"/>
          </a:xfrm>
          <a:prstGeom prst="rect">
            <a:avLst/>
          </a:prstGeom>
        </p:spPr>
        <p:txBody>
          <a:bodyPr>
            <a:normAutofit/>
          </a:bodyPr>
          <a:lstStyle/>
          <a:p>
            <a:r>
              <a:rPr lang="en-US" sz="2400" dirty="0"/>
              <a:t>Comparison of associations between attachment classifications and negative temperament</a:t>
            </a:r>
          </a:p>
          <a:p>
            <a:pPr lvl="1"/>
            <a:r>
              <a:rPr lang="en-US" sz="2000" dirty="0"/>
              <a:t>No significant contrasts in combined effect sizes for the following comparisons on temperament</a:t>
            </a:r>
          </a:p>
          <a:p>
            <a:pPr lvl="2"/>
            <a:r>
              <a:rPr lang="en-US" sz="1800" dirty="0"/>
              <a:t>Secure vs. avoidant attachment</a:t>
            </a:r>
          </a:p>
          <a:p>
            <a:pPr lvl="2"/>
            <a:r>
              <a:rPr lang="en-US" sz="1800" dirty="0"/>
              <a:t>Secure vs. disorganized attachment</a:t>
            </a:r>
          </a:p>
          <a:p>
            <a:pPr lvl="2"/>
            <a:r>
              <a:rPr lang="en-US" sz="1800" dirty="0"/>
              <a:t>Avoidant vs. disorganized attachment</a:t>
            </a:r>
          </a:p>
          <a:p>
            <a:pPr lvl="2"/>
            <a:r>
              <a:rPr lang="en-US" sz="1800" dirty="0"/>
              <a:t>Resistant vs. disorganized attachment</a:t>
            </a:r>
          </a:p>
          <a:p>
            <a:pPr lvl="2"/>
            <a:r>
              <a:rPr lang="en-US" sz="1800" dirty="0"/>
              <a:t>High vs. minimal separation distress during SSP</a:t>
            </a:r>
          </a:p>
          <a:p>
            <a:pPr lvl="1"/>
            <a:r>
              <a:rPr lang="en-US" sz="2000" dirty="0"/>
              <a:t>Significant contrasts found between</a:t>
            </a:r>
          </a:p>
          <a:p>
            <a:pPr lvl="2"/>
            <a:r>
              <a:rPr lang="en-US" sz="1800" dirty="0"/>
              <a:t>Resistant vs. secure attachment: combined effect size of </a:t>
            </a:r>
            <a:r>
              <a:rPr lang="en-US" sz="1800" i="1" dirty="0"/>
              <a:t>d</a:t>
            </a:r>
            <a:r>
              <a:rPr lang="en-US" sz="1800" dirty="0"/>
              <a:t> = .26</a:t>
            </a:r>
          </a:p>
          <a:p>
            <a:pPr lvl="2"/>
            <a:r>
              <a:rPr lang="en-US" sz="1800" dirty="0"/>
              <a:t>Resistant vs. avoidant attachment: combined effect size of </a:t>
            </a:r>
            <a:r>
              <a:rPr lang="en-US" sz="1800" i="1" dirty="0"/>
              <a:t>d </a:t>
            </a:r>
            <a:r>
              <a:rPr lang="en-US" sz="1800" dirty="0"/>
              <a:t>= .26</a:t>
            </a:r>
          </a:p>
          <a:p>
            <a:pPr lvl="2"/>
            <a:r>
              <a:rPr lang="en-US" sz="1800" dirty="0"/>
              <a:t>Demonstrating that resistant attachment showed stronger associations with temperament than secure or avoidant attachment</a:t>
            </a:r>
          </a:p>
          <a:p>
            <a:pPr lvl="2"/>
            <a:endParaRPr lang="en-US" sz="1600" dirty="0"/>
          </a:p>
          <a:p>
            <a:pPr lvl="2"/>
            <a:endParaRPr lang="en-US" sz="1600" dirty="0"/>
          </a:p>
          <a:p>
            <a:pPr lvl="2"/>
            <a:endParaRPr lang="en-US" sz="1600" dirty="0"/>
          </a:p>
          <a:p>
            <a:endParaRPr lang="en-US" sz="2800" dirty="0"/>
          </a:p>
          <a:p>
            <a:endParaRPr lang="en-US" sz="2400" dirty="0"/>
          </a:p>
        </p:txBody>
      </p:sp>
      <p:sp>
        <p:nvSpPr>
          <p:cNvPr id="4" name="Footer Placeholder 3">
            <a:extLst>
              <a:ext uri="{FF2B5EF4-FFF2-40B4-BE49-F238E27FC236}">
                <a16:creationId xmlns:a16="http://schemas.microsoft.com/office/drawing/2014/main" id="{37A58769-12CB-8547-AE4A-C5A4C84996AE}"/>
              </a:ext>
            </a:extLst>
          </p:cNvPr>
          <p:cNvSpPr>
            <a:spLocks noGrp="1"/>
          </p:cNvSpPr>
          <p:nvPr>
            <p:ph type="ftr" sz="quarter" idx="11"/>
          </p:nvPr>
        </p:nvSpPr>
        <p:spPr/>
        <p:txBody>
          <a:bodyPr/>
          <a:lstStyle/>
          <a:p>
            <a:r>
              <a:rPr lang="en-US" dirty="0"/>
              <a:t>Phillips</a:t>
            </a:r>
          </a:p>
        </p:txBody>
      </p:sp>
      <p:sp>
        <p:nvSpPr>
          <p:cNvPr id="2" name="Slide Number Placeholder 1">
            <a:extLst>
              <a:ext uri="{FF2B5EF4-FFF2-40B4-BE49-F238E27FC236}">
                <a16:creationId xmlns:a16="http://schemas.microsoft.com/office/drawing/2014/main" id="{21D66917-C7C9-7B4B-A98E-2013689569F9}"/>
              </a:ext>
            </a:extLst>
          </p:cNvPr>
          <p:cNvSpPr>
            <a:spLocks noGrp="1"/>
          </p:cNvSpPr>
          <p:nvPr>
            <p:ph type="sldNum" sz="quarter" idx="12"/>
          </p:nvPr>
        </p:nvSpPr>
        <p:spPr/>
        <p:txBody>
          <a:bodyPr/>
          <a:lstStyle/>
          <a:p>
            <a:fld id="{859B7FBE-02EE-4C27-AE49-1816F48D0D44}" type="slidenum">
              <a:rPr lang="en-US" smtClean="0"/>
              <a:pPr/>
              <a:t>69</a:t>
            </a:fld>
            <a:endParaRPr lang="en-US" dirty="0"/>
          </a:p>
        </p:txBody>
      </p:sp>
    </p:spTree>
    <p:extLst>
      <p:ext uri="{BB962C8B-B14F-4D97-AF65-F5344CB8AC3E}">
        <p14:creationId xmlns:p14="http://schemas.microsoft.com/office/powerpoint/2010/main" val="104803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a:t>Messinger</a:t>
            </a:r>
          </a:p>
        </p:txBody>
      </p:sp>
      <p:sp>
        <p:nvSpPr>
          <p:cNvPr id="717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CFE9B902-BB1F-4F62-96B3-1E4DE5675456}" type="slidenum">
              <a:rPr lang="en-US" altLang="en-US" sz="1400" smtClean="0"/>
              <a:pPr/>
              <a:t>7</a:t>
            </a:fld>
            <a:endParaRPr lang="en-US" altLang="en-US" sz="1400"/>
          </a:p>
        </p:txBody>
      </p:sp>
      <p:sp>
        <p:nvSpPr>
          <p:cNvPr id="7172" name="Rectangle 2"/>
          <p:cNvSpPr>
            <a:spLocks noGrp="1" noChangeArrowheads="1"/>
          </p:cNvSpPr>
          <p:nvPr>
            <p:ph type="title"/>
          </p:nvPr>
        </p:nvSpPr>
        <p:spPr/>
        <p:txBody>
          <a:bodyPr>
            <a:normAutofit fontScale="90000"/>
          </a:bodyPr>
          <a:lstStyle/>
          <a:p>
            <a:r>
              <a:rPr lang="en-US" altLang="en-US" sz="4000"/>
              <a:t>Environment of evolutionary adaptiveness</a:t>
            </a:r>
          </a:p>
        </p:txBody>
      </p:sp>
      <p:sp>
        <p:nvSpPr>
          <p:cNvPr id="7173" name="Rectangle 3"/>
          <p:cNvSpPr>
            <a:spLocks noGrp="1" noChangeArrowheads="1"/>
          </p:cNvSpPr>
          <p:nvPr>
            <p:ph type="body" sz="half" idx="1"/>
          </p:nvPr>
        </p:nvSpPr>
        <p:spPr>
          <a:xfrm>
            <a:off x="838200" y="2895600"/>
            <a:ext cx="3810000" cy="2971800"/>
          </a:xfrm>
        </p:spPr>
        <p:txBody>
          <a:bodyPr/>
          <a:lstStyle/>
          <a:p>
            <a:pPr>
              <a:spcBef>
                <a:spcPct val="0"/>
              </a:spcBef>
              <a:buClrTx/>
              <a:buSzTx/>
              <a:buFontTx/>
              <a:buNone/>
            </a:pPr>
            <a:r>
              <a:rPr lang="en-US" altLang="en-US" sz="2800" dirty="0">
                <a:solidFill>
                  <a:schemeClr val="tx2"/>
                </a:solidFill>
              </a:rPr>
              <a:t>Protection from predators and . . . conspecifics </a:t>
            </a:r>
            <a:r>
              <a:rPr lang="en-US" altLang="en-US" sz="2800" dirty="0">
                <a:solidFill>
                  <a:srgbClr val="FF0000"/>
                </a:solidFill>
              </a:rPr>
              <a:t>(aka stranger danger)</a:t>
            </a:r>
            <a:br>
              <a:rPr lang="en-US" altLang="en-US" sz="2800" dirty="0">
                <a:solidFill>
                  <a:schemeClr val="tx2"/>
                </a:solidFill>
              </a:rPr>
            </a:br>
            <a:endParaRPr lang="en-US" altLang="en-US" sz="2800" dirty="0">
              <a:solidFill>
                <a:schemeClr val="tx2"/>
              </a:solidFill>
            </a:endParaRPr>
          </a:p>
        </p:txBody>
      </p:sp>
      <p:pic>
        <p:nvPicPr>
          <p:cNvPr id="7174" name="Picture 4" descr="The image “http://www.cs.virginia.edu/~jek9r/ape.gif” cannot be displayed, because it contains errors."/>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a:xfrm>
            <a:off x="5334000" y="1752600"/>
            <a:ext cx="2743200" cy="4114800"/>
          </a:xfrm>
          <a:noFill/>
        </p:spPr>
      </p:pic>
    </p:spTree>
    <p:extLst>
      <p:ext uri="{BB962C8B-B14F-4D97-AF65-F5344CB8AC3E}">
        <p14:creationId xmlns:p14="http://schemas.microsoft.com/office/powerpoint/2010/main" val="2715912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213360" y="119188"/>
            <a:ext cx="8709660" cy="1252728"/>
          </a:xfrm>
        </p:spPr>
        <p:txBody>
          <a:bodyPr>
            <a:normAutofit fontScale="90000"/>
          </a:bodyPr>
          <a:lstStyle/>
          <a:p>
            <a:pPr algn="ctr"/>
            <a:r>
              <a:rPr lang="en-US" dirty="0"/>
              <a:t>Results: </a:t>
            </a:r>
            <a:br>
              <a:rPr lang="en-US" dirty="0"/>
            </a:br>
            <a:r>
              <a:rPr lang="en-US" sz="2400" dirty="0"/>
              <a:t>Attachment and Specific Dimensions and Assessments of Temperament</a:t>
            </a:r>
            <a:endParaRPr lang="en-US" dirty="0"/>
          </a:p>
        </p:txBody>
      </p:sp>
      <p:sp>
        <p:nvSpPr>
          <p:cNvPr id="528387" name="Rectangle 3"/>
          <p:cNvSpPr>
            <a:spLocks noGrp="1" noChangeArrowheads="1"/>
          </p:cNvSpPr>
          <p:nvPr>
            <p:ph type="body" idx="4294967295"/>
          </p:nvPr>
        </p:nvSpPr>
        <p:spPr>
          <a:xfrm>
            <a:off x="457200" y="1646236"/>
            <a:ext cx="8229600" cy="4830763"/>
          </a:xfrm>
          <a:prstGeom prst="rect">
            <a:avLst/>
          </a:prstGeom>
        </p:spPr>
        <p:txBody>
          <a:bodyPr>
            <a:normAutofit fontScale="85000" lnSpcReduction="10000"/>
          </a:bodyPr>
          <a:lstStyle/>
          <a:p>
            <a:r>
              <a:rPr lang="en-US" sz="2400" dirty="0"/>
              <a:t>Moderating effect of theoretical operationalization of temperament on association between attachment and temperament</a:t>
            </a:r>
          </a:p>
          <a:p>
            <a:pPr lvl="1"/>
            <a:r>
              <a:rPr lang="en-US" sz="2100" dirty="0"/>
              <a:t>85% CIs for associations between each negative temperament dimension from the four main theoretical traditions and attachment security overlapped</a:t>
            </a:r>
          </a:p>
          <a:p>
            <a:pPr lvl="1"/>
            <a:r>
              <a:rPr lang="en-US" sz="2100" dirty="0"/>
              <a:t>85% CIs for associations between negative temperament dimensions and resistant, avoidant, and disorganized attachment overlapped</a:t>
            </a:r>
          </a:p>
          <a:p>
            <a:r>
              <a:rPr lang="en-US" sz="2400" dirty="0"/>
              <a:t>Moderating effect of temperamental dimension on association between attachment and temperament</a:t>
            </a:r>
            <a:endParaRPr lang="en-US" sz="2000" dirty="0"/>
          </a:p>
          <a:p>
            <a:pPr lvl="1"/>
            <a:r>
              <a:rPr lang="en-US" sz="2100" dirty="0"/>
              <a:t>85% CIs for association between attachment security and temperamental fearful distress, irritable distress, and positive emotionality overlapped</a:t>
            </a:r>
          </a:p>
          <a:p>
            <a:pPr lvl="1"/>
            <a:r>
              <a:rPr lang="en-US" sz="2100" dirty="0"/>
              <a:t>85% CIs for meta-analytic associations between each temperament dimension and avoidant and disorganized attachment overlapped</a:t>
            </a:r>
          </a:p>
          <a:p>
            <a:pPr lvl="1"/>
            <a:r>
              <a:rPr lang="en-US" sz="2100" dirty="0"/>
              <a:t>Resistant attachment found to be more strongly associated with greater levels of fearful distress than with lower levels of positive emotionality</a:t>
            </a:r>
          </a:p>
          <a:p>
            <a:r>
              <a:rPr lang="en-US" sz="2400" dirty="0"/>
              <a:t>Method of temperament assessment did not moderate association between attachment and temperament</a:t>
            </a:r>
          </a:p>
          <a:p>
            <a:pPr lvl="1"/>
            <a:endParaRPr lang="en-US" sz="2000" dirty="0"/>
          </a:p>
          <a:p>
            <a:pPr marL="768096" lvl="2" indent="0">
              <a:buNone/>
            </a:pPr>
            <a:endParaRPr lang="en-US" sz="1600" dirty="0"/>
          </a:p>
          <a:p>
            <a:pPr lvl="2"/>
            <a:endParaRPr lang="en-US" sz="1600" dirty="0"/>
          </a:p>
          <a:p>
            <a:pPr lvl="2"/>
            <a:endParaRPr lang="en-US" sz="1600" dirty="0"/>
          </a:p>
          <a:p>
            <a:endParaRPr lang="en-US" sz="2800" dirty="0"/>
          </a:p>
          <a:p>
            <a:endParaRPr lang="en-US" sz="2400" dirty="0"/>
          </a:p>
        </p:txBody>
      </p:sp>
      <p:sp>
        <p:nvSpPr>
          <p:cNvPr id="4" name="Footer Placeholder 3">
            <a:extLst>
              <a:ext uri="{FF2B5EF4-FFF2-40B4-BE49-F238E27FC236}">
                <a16:creationId xmlns:a16="http://schemas.microsoft.com/office/drawing/2014/main" id="{37A58769-12CB-8547-AE4A-C5A4C84996AE}"/>
              </a:ext>
            </a:extLst>
          </p:cNvPr>
          <p:cNvSpPr>
            <a:spLocks noGrp="1"/>
          </p:cNvSpPr>
          <p:nvPr>
            <p:ph type="ftr" sz="quarter" idx="11"/>
          </p:nvPr>
        </p:nvSpPr>
        <p:spPr/>
        <p:txBody>
          <a:bodyPr/>
          <a:lstStyle/>
          <a:p>
            <a:r>
              <a:rPr lang="en-US" dirty="0"/>
              <a:t>Phillips</a:t>
            </a:r>
          </a:p>
        </p:txBody>
      </p:sp>
      <p:sp>
        <p:nvSpPr>
          <p:cNvPr id="2" name="Slide Number Placeholder 1">
            <a:extLst>
              <a:ext uri="{FF2B5EF4-FFF2-40B4-BE49-F238E27FC236}">
                <a16:creationId xmlns:a16="http://schemas.microsoft.com/office/drawing/2014/main" id="{21D66917-C7C9-7B4B-A98E-2013689569F9}"/>
              </a:ext>
            </a:extLst>
          </p:cNvPr>
          <p:cNvSpPr>
            <a:spLocks noGrp="1"/>
          </p:cNvSpPr>
          <p:nvPr>
            <p:ph type="sldNum" sz="quarter" idx="12"/>
          </p:nvPr>
        </p:nvSpPr>
        <p:spPr/>
        <p:txBody>
          <a:bodyPr/>
          <a:lstStyle/>
          <a:p>
            <a:fld id="{859B7FBE-02EE-4C27-AE49-1816F48D0D44}" type="slidenum">
              <a:rPr lang="en-US" smtClean="0"/>
              <a:pPr/>
              <a:t>70</a:t>
            </a:fld>
            <a:endParaRPr lang="en-US" dirty="0"/>
          </a:p>
        </p:txBody>
      </p:sp>
    </p:spTree>
    <p:extLst>
      <p:ext uri="{BB962C8B-B14F-4D97-AF65-F5344CB8AC3E}">
        <p14:creationId xmlns:p14="http://schemas.microsoft.com/office/powerpoint/2010/main" val="3376814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213360" y="119188"/>
            <a:ext cx="8709660" cy="1252728"/>
          </a:xfrm>
        </p:spPr>
        <p:txBody>
          <a:bodyPr>
            <a:normAutofit/>
          </a:bodyPr>
          <a:lstStyle/>
          <a:p>
            <a:pPr algn="ctr"/>
            <a:r>
              <a:rPr lang="en-US" dirty="0"/>
              <a:t>Results: </a:t>
            </a:r>
            <a:br>
              <a:rPr lang="en-US" dirty="0"/>
            </a:br>
            <a:r>
              <a:rPr lang="en-US" sz="2400" dirty="0"/>
              <a:t>Father-Child Attachment and Overall Negative Temperament</a:t>
            </a:r>
            <a:endParaRPr lang="en-US" dirty="0"/>
          </a:p>
        </p:txBody>
      </p:sp>
      <p:sp>
        <p:nvSpPr>
          <p:cNvPr id="528387" name="Rectangle 3"/>
          <p:cNvSpPr>
            <a:spLocks noGrp="1" noChangeArrowheads="1"/>
          </p:cNvSpPr>
          <p:nvPr>
            <p:ph type="body" idx="4294967295"/>
          </p:nvPr>
        </p:nvSpPr>
        <p:spPr>
          <a:xfrm>
            <a:off x="457200" y="1646236"/>
            <a:ext cx="8229600" cy="4830763"/>
          </a:xfrm>
          <a:prstGeom prst="rect">
            <a:avLst/>
          </a:prstGeom>
        </p:spPr>
        <p:txBody>
          <a:bodyPr>
            <a:normAutofit/>
          </a:bodyPr>
          <a:lstStyle/>
          <a:p>
            <a:r>
              <a:rPr lang="en-US" sz="2400" dirty="0"/>
              <a:t>Negative temperament was not related to secure, avoidant, or resistant father-child attachment styles</a:t>
            </a:r>
          </a:p>
          <a:p>
            <a:pPr lvl="1"/>
            <a:r>
              <a:rPr lang="en-US" sz="2200" dirty="0"/>
              <a:t>Secure: non-significant effect size of </a:t>
            </a:r>
            <a:r>
              <a:rPr lang="en-US" sz="2200" i="1" dirty="0"/>
              <a:t>d</a:t>
            </a:r>
            <a:r>
              <a:rPr lang="en-US" sz="2200" dirty="0"/>
              <a:t> = .15</a:t>
            </a:r>
          </a:p>
          <a:p>
            <a:pPr lvl="1"/>
            <a:r>
              <a:rPr lang="en-US" sz="2200" dirty="0"/>
              <a:t>Avoidant: non-significant effect size of </a:t>
            </a:r>
            <a:r>
              <a:rPr lang="en-US" sz="2200" i="1" dirty="0"/>
              <a:t>d</a:t>
            </a:r>
            <a:r>
              <a:rPr lang="en-US" sz="2200" dirty="0"/>
              <a:t> = .08</a:t>
            </a:r>
          </a:p>
          <a:p>
            <a:pPr lvl="1"/>
            <a:r>
              <a:rPr lang="en-US" sz="2200" dirty="0"/>
              <a:t>Resistant: non-significant effect size of </a:t>
            </a:r>
            <a:r>
              <a:rPr lang="en-US" sz="2200" i="1" dirty="0"/>
              <a:t>d</a:t>
            </a:r>
            <a:r>
              <a:rPr lang="en-US" sz="2200" dirty="0"/>
              <a:t> = .27</a:t>
            </a:r>
          </a:p>
          <a:p>
            <a:r>
              <a:rPr lang="en-US" sz="2400" dirty="0"/>
              <a:t>However, magnitude of associations were comparable to those found for mother-child attachment</a:t>
            </a:r>
            <a:endParaRPr lang="en-US" sz="2000" dirty="0"/>
          </a:p>
          <a:p>
            <a:pPr marL="768096" lvl="2" indent="0">
              <a:buNone/>
            </a:pPr>
            <a:endParaRPr lang="en-US" sz="1600" dirty="0"/>
          </a:p>
          <a:p>
            <a:pPr lvl="2"/>
            <a:endParaRPr lang="en-US" sz="1600" dirty="0"/>
          </a:p>
          <a:p>
            <a:pPr lvl="2"/>
            <a:endParaRPr lang="en-US" sz="1600" dirty="0"/>
          </a:p>
          <a:p>
            <a:endParaRPr lang="en-US" sz="2800" dirty="0"/>
          </a:p>
          <a:p>
            <a:endParaRPr lang="en-US" sz="2400" dirty="0"/>
          </a:p>
        </p:txBody>
      </p:sp>
      <p:sp>
        <p:nvSpPr>
          <p:cNvPr id="4" name="Footer Placeholder 3">
            <a:extLst>
              <a:ext uri="{FF2B5EF4-FFF2-40B4-BE49-F238E27FC236}">
                <a16:creationId xmlns:a16="http://schemas.microsoft.com/office/drawing/2014/main" id="{37A58769-12CB-8547-AE4A-C5A4C84996AE}"/>
              </a:ext>
            </a:extLst>
          </p:cNvPr>
          <p:cNvSpPr>
            <a:spLocks noGrp="1"/>
          </p:cNvSpPr>
          <p:nvPr>
            <p:ph type="ftr" sz="quarter" idx="11"/>
          </p:nvPr>
        </p:nvSpPr>
        <p:spPr/>
        <p:txBody>
          <a:bodyPr/>
          <a:lstStyle/>
          <a:p>
            <a:r>
              <a:rPr lang="en-US" dirty="0"/>
              <a:t>Phillips</a:t>
            </a:r>
          </a:p>
        </p:txBody>
      </p:sp>
      <p:sp>
        <p:nvSpPr>
          <p:cNvPr id="2" name="Slide Number Placeholder 1">
            <a:extLst>
              <a:ext uri="{FF2B5EF4-FFF2-40B4-BE49-F238E27FC236}">
                <a16:creationId xmlns:a16="http://schemas.microsoft.com/office/drawing/2014/main" id="{21D66917-C7C9-7B4B-A98E-2013689569F9}"/>
              </a:ext>
            </a:extLst>
          </p:cNvPr>
          <p:cNvSpPr>
            <a:spLocks noGrp="1"/>
          </p:cNvSpPr>
          <p:nvPr>
            <p:ph type="sldNum" sz="quarter" idx="12"/>
          </p:nvPr>
        </p:nvSpPr>
        <p:spPr/>
        <p:txBody>
          <a:bodyPr/>
          <a:lstStyle/>
          <a:p>
            <a:fld id="{859B7FBE-02EE-4C27-AE49-1816F48D0D44}" type="slidenum">
              <a:rPr lang="en-US" smtClean="0"/>
              <a:pPr/>
              <a:t>71</a:t>
            </a:fld>
            <a:endParaRPr lang="en-US" dirty="0"/>
          </a:p>
        </p:txBody>
      </p:sp>
    </p:spTree>
    <p:extLst>
      <p:ext uri="{BB962C8B-B14F-4D97-AF65-F5344CB8AC3E}">
        <p14:creationId xmlns:p14="http://schemas.microsoft.com/office/powerpoint/2010/main" val="2026530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213360" y="119188"/>
            <a:ext cx="8709660" cy="1252728"/>
          </a:xfrm>
        </p:spPr>
        <p:txBody>
          <a:bodyPr>
            <a:normAutofit fontScale="90000"/>
          </a:bodyPr>
          <a:lstStyle/>
          <a:p>
            <a:pPr algn="ctr"/>
            <a:r>
              <a:rPr lang="en-US" dirty="0"/>
              <a:t>Results: </a:t>
            </a:r>
            <a:br>
              <a:rPr lang="en-US" dirty="0"/>
            </a:br>
            <a:r>
              <a:rPr lang="en-US" sz="2400" dirty="0"/>
              <a:t>Temperament, Social Competence, Externalizing Behavior, and Internalizing Symptoms</a:t>
            </a:r>
            <a:endParaRPr lang="en-US" dirty="0"/>
          </a:p>
        </p:txBody>
      </p:sp>
      <p:sp>
        <p:nvSpPr>
          <p:cNvPr id="528387" name="Rectangle 3"/>
          <p:cNvSpPr>
            <a:spLocks noGrp="1" noChangeArrowheads="1"/>
          </p:cNvSpPr>
          <p:nvPr>
            <p:ph type="body" idx="4294967295"/>
          </p:nvPr>
        </p:nvSpPr>
        <p:spPr>
          <a:xfrm>
            <a:off x="457200" y="1646236"/>
            <a:ext cx="8229600" cy="4830763"/>
          </a:xfrm>
          <a:prstGeom prst="rect">
            <a:avLst/>
          </a:prstGeom>
        </p:spPr>
        <p:txBody>
          <a:bodyPr>
            <a:normAutofit fontScale="92500" lnSpcReduction="10000"/>
          </a:bodyPr>
          <a:lstStyle/>
          <a:p>
            <a:r>
              <a:rPr lang="en-US" sz="2300" dirty="0"/>
              <a:t>Comparison of combined effect sizes for association between attachment and temperament with prior meta-analyses on associations between attachment and socioemotional outcomes</a:t>
            </a:r>
          </a:p>
          <a:p>
            <a:pPr lvl="1"/>
            <a:r>
              <a:rPr lang="en-US" sz="2200" dirty="0"/>
              <a:t>Secure attachment</a:t>
            </a:r>
          </a:p>
          <a:p>
            <a:pPr lvl="2"/>
            <a:r>
              <a:rPr lang="en-US" sz="2200" dirty="0"/>
              <a:t>85% CIs for social competence and externalizing problems did not overlap with CIs for internalizing symptoms or temperament</a:t>
            </a:r>
          </a:p>
          <a:p>
            <a:pPr lvl="2"/>
            <a:r>
              <a:rPr lang="en-US" sz="2200" dirty="0"/>
              <a:t>Secure attachment was significantly more strongly related to social competence and externalizing problems than to temperament and internalizing problems</a:t>
            </a:r>
          </a:p>
          <a:p>
            <a:pPr lvl="1"/>
            <a:r>
              <a:rPr lang="en-US" sz="2200" dirty="0"/>
              <a:t>Resistant attachment</a:t>
            </a:r>
          </a:p>
          <a:p>
            <a:pPr lvl="2"/>
            <a:r>
              <a:rPr lang="en-US" sz="2200" dirty="0"/>
              <a:t>85% CIs for social competence and temperament did not overlap with CI for internalizing symptoms, but did overlap with CI for  externalizing problems</a:t>
            </a:r>
          </a:p>
          <a:p>
            <a:pPr lvl="2"/>
            <a:r>
              <a:rPr lang="en-US" sz="2200" dirty="0"/>
              <a:t>Resistant attachment was significantly more strongly related to internalizing symptoms than to social competence or temperament</a:t>
            </a:r>
          </a:p>
          <a:p>
            <a:pPr marL="768096" lvl="2" indent="0">
              <a:buNone/>
            </a:pPr>
            <a:endParaRPr lang="en-US" sz="1600" dirty="0"/>
          </a:p>
          <a:p>
            <a:pPr lvl="2"/>
            <a:endParaRPr lang="en-US" sz="1600" dirty="0"/>
          </a:p>
          <a:p>
            <a:pPr lvl="2"/>
            <a:endParaRPr lang="en-US" sz="1600" dirty="0"/>
          </a:p>
          <a:p>
            <a:endParaRPr lang="en-US" sz="2800" dirty="0"/>
          </a:p>
          <a:p>
            <a:endParaRPr lang="en-US" sz="2400" dirty="0"/>
          </a:p>
        </p:txBody>
      </p:sp>
      <p:sp>
        <p:nvSpPr>
          <p:cNvPr id="4" name="Footer Placeholder 3">
            <a:extLst>
              <a:ext uri="{FF2B5EF4-FFF2-40B4-BE49-F238E27FC236}">
                <a16:creationId xmlns:a16="http://schemas.microsoft.com/office/drawing/2014/main" id="{37A58769-12CB-8547-AE4A-C5A4C84996AE}"/>
              </a:ext>
            </a:extLst>
          </p:cNvPr>
          <p:cNvSpPr>
            <a:spLocks noGrp="1"/>
          </p:cNvSpPr>
          <p:nvPr>
            <p:ph type="ftr" sz="quarter" idx="11"/>
          </p:nvPr>
        </p:nvSpPr>
        <p:spPr/>
        <p:txBody>
          <a:bodyPr/>
          <a:lstStyle/>
          <a:p>
            <a:r>
              <a:rPr lang="en-US" dirty="0"/>
              <a:t>Phillips</a:t>
            </a:r>
          </a:p>
        </p:txBody>
      </p:sp>
      <p:sp>
        <p:nvSpPr>
          <p:cNvPr id="2" name="Slide Number Placeholder 1">
            <a:extLst>
              <a:ext uri="{FF2B5EF4-FFF2-40B4-BE49-F238E27FC236}">
                <a16:creationId xmlns:a16="http://schemas.microsoft.com/office/drawing/2014/main" id="{21D66917-C7C9-7B4B-A98E-2013689569F9}"/>
              </a:ext>
            </a:extLst>
          </p:cNvPr>
          <p:cNvSpPr>
            <a:spLocks noGrp="1"/>
          </p:cNvSpPr>
          <p:nvPr>
            <p:ph type="sldNum" sz="quarter" idx="12"/>
          </p:nvPr>
        </p:nvSpPr>
        <p:spPr/>
        <p:txBody>
          <a:bodyPr/>
          <a:lstStyle/>
          <a:p>
            <a:fld id="{859B7FBE-02EE-4C27-AE49-1816F48D0D44}" type="slidenum">
              <a:rPr lang="en-US" smtClean="0"/>
              <a:pPr/>
              <a:t>72</a:t>
            </a:fld>
            <a:endParaRPr lang="en-US" dirty="0"/>
          </a:p>
        </p:txBody>
      </p:sp>
    </p:spTree>
    <p:extLst>
      <p:ext uri="{BB962C8B-B14F-4D97-AF65-F5344CB8AC3E}">
        <p14:creationId xmlns:p14="http://schemas.microsoft.com/office/powerpoint/2010/main" val="36505409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213360" y="119188"/>
            <a:ext cx="8709660" cy="1252728"/>
          </a:xfrm>
        </p:spPr>
        <p:txBody>
          <a:bodyPr>
            <a:normAutofit fontScale="90000"/>
          </a:bodyPr>
          <a:lstStyle/>
          <a:p>
            <a:pPr algn="ctr"/>
            <a:r>
              <a:rPr lang="en-US" dirty="0"/>
              <a:t>Results: </a:t>
            </a:r>
            <a:br>
              <a:rPr lang="en-US" dirty="0"/>
            </a:br>
            <a:r>
              <a:rPr lang="en-US" sz="2400" dirty="0"/>
              <a:t>Temperament, Social Competence, Externalizing Behavior, and Internalizing Symptoms</a:t>
            </a:r>
            <a:endParaRPr lang="en-US" dirty="0"/>
          </a:p>
        </p:txBody>
      </p:sp>
      <p:sp>
        <p:nvSpPr>
          <p:cNvPr id="528387" name="Rectangle 3"/>
          <p:cNvSpPr>
            <a:spLocks noGrp="1" noChangeArrowheads="1"/>
          </p:cNvSpPr>
          <p:nvPr>
            <p:ph type="body" idx="4294967295"/>
          </p:nvPr>
        </p:nvSpPr>
        <p:spPr>
          <a:xfrm>
            <a:off x="457200" y="1646236"/>
            <a:ext cx="8229600" cy="4830763"/>
          </a:xfrm>
          <a:prstGeom prst="rect">
            <a:avLst/>
          </a:prstGeom>
        </p:spPr>
        <p:txBody>
          <a:bodyPr>
            <a:normAutofit fontScale="92500"/>
          </a:bodyPr>
          <a:lstStyle/>
          <a:p>
            <a:r>
              <a:rPr lang="en-US" sz="2300" dirty="0"/>
              <a:t>Comparison of combined effect sizes for association between attachment and temperament with prior meta-analyses on associations between attachment and socioemotional outcomes</a:t>
            </a:r>
          </a:p>
          <a:p>
            <a:pPr lvl="1"/>
            <a:r>
              <a:rPr lang="en-US" sz="2200" dirty="0"/>
              <a:t>Disorganized attachment</a:t>
            </a:r>
          </a:p>
          <a:p>
            <a:pPr lvl="2"/>
            <a:r>
              <a:rPr lang="en-US" sz="2200" dirty="0"/>
              <a:t>85% CIs for internalizing symptoms and temperament did not overlap with CI for externalizing problems, but did overlap with CI for social competence</a:t>
            </a:r>
          </a:p>
          <a:p>
            <a:pPr lvl="2"/>
            <a:r>
              <a:rPr lang="en-US" sz="2200" dirty="0"/>
              <a:t>Disorganized attachment was significantly more strongly related to externalizing problems than to temperament or internalizing symptoms</a:t>
            </a:r>
          </a:p>
          <a:p>
            <a:pPr lvl="1"/>
            <a:r>
              <a:rPr lang="en-US" sz="2200" dirty="0"/>
              <a:t>Avoidant attachment</a:t>
            </a:r>
          </a:p>
          <a:p>
            <a:pPr lvl="2"/>
            <a:r>
              <a:rPr lang="en-US" sz="2200" dirty="0"/>
              <a:t>Not significantly more strongly related to social competence, externalizing problems, or internalizing problems than to temperament</a:t>
            </a:r>
          </a:p>
          <a:p>
            <a:pPr marL="768096" lvl="2" indent="0">
              <a:buNone/>
            </a:pPr>
            <a:endParaRPr lang="en-US" sz="1600" dirty="0"/>
          </a:p>
          <a:p>
            <a:pPr lvl="2"/>
            <a:endParaRPr lang="en-US" sz="1600" dirty="0"/>
          </a:p>
          <a:p>
            <a:pPr lvl="2"/>
            <a:endParaRPr lang="en-US" sz="1600" dirty="0"/>
          </a:p>
          <a:p>
            <a:endParaRPr lang="en-US" sz="2800" dirty="0"/>
          </a:p>
          <a:p>
            <a:endParaRPr lang="en-US" sz="2400" dirty="0"/>
          </a:p>
        </p:txBody>
      </p:sp>
      <p:sp>
        <p:nvSpPr>
          <p:cNvPr id="4" name="Footer Placeholder 3">
            <a:extLst>
              <a:ext uri="{FF2B5EF4-FFF2-40B4-BE49-F238E27FC236}">
                <a16:creationId xmlns:a16="http://schemas.microsoft.com/office/drawing/2014/main" id="{37A58769-12CB-8547-AE4A-C5A4C84996AE}"/>
              </a:ext>
            </a:extLst>
          </p:cNvPr>
          <p:cNvSpPr>
            <a:spLocks noGrp="1"/>
          </p:cNvSpPr>
          <p:nvPr>
            <p:ph type="ftr" sz="quarter" idx="11"/>
          </p:nvPr>
        </p:nvSpPr>
        <p:spPr/>
        <p:txBody>
          <a:bodyPr/>
          <a:lstStyle/>
          <a:p>
            <a:r>
              <a:rPr lang="en-US" dirty="0"/>
              <a:t>Phillips</a:t>
            </a:r>
          </a:p>
        </p:txBody>
      </p:sp>
      <p:sp>
        <p:nvSpPr>
          <p:cNvPr id="2" name="Slide Number Placeholder 1">
            <a:extLst>
              <a:ext uri="{FF2B5EF4-FFF2-40B4-BE49-F238E27FC236}">
                <a16:creationId xmlns:a16="http://schemas.microsoft.com/office/drawing/2014/main" id="{21D66917-C7C9-7B4B-A98E-2013689569F9}"/>
              </a:ext>
            </a:extLst>
          </p:cNvPr>
          <p:cNvSpPr>
            <a:spLocks noGrp="1"/>
          </p:cNvSpPr>
          <p:nvPr>
            <p:ph type="sldNum" sz="quarter" idx="12"/>
          </p:nvPr>
        </p:nvSpPr>
        <p:spPr/>
        <p:txBody>
          <a:bodyPr/>
          <a:lstStyle/>
          <a:p>
            <a:fld id="{859B7FBE-02EE-4C27-AE49-1816F48D0D44}" type="slidenum">
              <a:rPr lang="en-US" smtClean="0"/>
              <a:pPr/>
              <a:t>73</a:t>
            </a:fld>
            <a:endParaRPr lang="en-US" dirty="0"/>
          </a:p>
        </p:txBody>
      </p:sp>
    </p:spTree>
    <p:extLst>
      <p:ext uri="{BB962C8B-B14F-4D97-AF65-F5344CB8AC3E}">
        <p14:creationId xmlns:p14="http://schemas.microsoft.com/office/powerpoint/2010/main" val="3784160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8534400" y="6553200"/>
            <a:ext cx="559804" cy="228601"/>
          </a:xfrm>
        </p:spPr>
        <p:txBody>
          <a:bodyPr/>
          <a:lstStyle/>
          <a:p>
            <a:r>
              <a:rPr lang="en-US" dirty="0"/>
              <a:t>Fisher</a:t>
            </a:r>
          </a:p>
        </p:txBody>
      </p:sp>
      <p:pic>
        <p:nvPicPr>
          <p:cNvPr id="7" name="Content Placeholder 6" descr="Screen Shot 2017-03-08 at 5.20.4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452" b="26"/>
          <a:stretch/>
        </p:blipFill>
        <p:spPr>
          <a:xfrm>
            <a:off x="457200" y="1676399"/>
            <a:ext cx="8229600" cy="500888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33400" y="2286000"/>
            <a:ext cx="8077200" cy="381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33400" y="5943600"/>
            <a:ext cx="8077200" cy="685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10"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Results: </a:t>
            </a:r>
            <a:r>
              <a:rPr lang="en-US" sz="2400" b="1" dirty="0">
                <a:solidFill>
                  <a:srgbClr val="FFC000"/>
                </a:solidFill>
              </a:rPr>
              <a:t>Security and Negative Temperament</a:t>
            </a:r>
          </a:p>
        </p:txBody>
      </p:sp>
    </p:spTree>
    <p:extLst>
      <p:ext uri="{BB962C8B-B14F-4D97-AF65-F5344CB8AC3E}">
        <p14:creationId xmlns:p14="http://schemas.microsoft.com/office/powerpoint/2010/main" val="13576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8534400" y="6553200"/>
            <a:ext cx="559804" cy="228601"/>
          </a:xfrm>
        </p:spPr>
        <p:txBody>
          <a:bodyPr/>
          <a:lstStyle/>
          <a:p>
            <a:r>
              <a:rPr lang="en-US" dirty="0"/>
              <a:t>Fisher</a:t>
            </a:r>
          </a:p>
        </p:txBody>
      </p:sp>
      <p:pic>
        <p:nvPicPr>
          <p:cNvPr id="14" name="Content Placeholder 4" descr="Screen Shot 2017-03-08 at 5.26.18 PM.png"/>
          <p:cNvPicPr>
            <a:picLocks noChangeAspect="1"/>
          </p:cNvPicPr>
          <p:nvPr/>
        </p:nvPicPr>
        <p:blipFill rotWithShape="1">
          <a:blip r:embed="rId3">
            <a:extLst>
              <a:ext uri="{28A0092B-C50C-407E-A947-70E740481C1C}">
                <a14:useLocalDpi xmlns:a14="http://schemas.microsoft.com/office/drawing/2010/main" val="0"/>
              </a:ext>
            </a:extLst>
          </a:blip>
          <a:srcRect l="-6200" r="-7692"/>
          <a:stretch/>
        </p:blipFill>
        <p:spPr>
          <a:xfrm>
            <a:off x="-63708" y="1682349"/>
            <a:ext cx="9296400" cy="498515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58448" y="5129600"/>
            <a:ext cx="8075951" cy="609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7200" y="3349207"/>
            <a:ext cx="8077200" cy="33396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Results: </a:t>
            </a:r>
            <a:r>
              <a:rPr lang="en-US" sz="2400" b="1" dirty="0">
                <a:solidFill>
                  <a:srgbClr val="FFC000"/>
                </a:solidFill>
              </a:rPr>
              <a:t>Avoidant attachment and temperament</a:t>
            </a:r>
          </a:p>
        </p:txBody>
      </p:sp>
      <p:sp>
        <p:nvSpPr>
          <p:cNvPr id="12" name="Rectangle 11"/>
          <p:cNvSpPr/>
          <p:nvPr/>
        </p:nvSpPr>
        <p:spPr>
          <a:xfrm>
            <a:off x="457200" y="2112051"/>
            <a:ext cx="8077200" cy="24296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37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7-03-08 at 5.33.4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45439" b="-13367"/>
          <a:stretch/>
        </p:blipFill>
        <p:spPr>
          <a:xfrm>
            <a:off x="457200" y="533400"/>
            <a:ext cx="8229600" cy="40386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57200" y="2133600"/>
            <a:ext cx="8074152" cy="21803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Results: </a:t>
            </a:r>
            <a:r>
              <a:rPr lang="en-US" sz="2400" b="1" dirty="0">
                <a:solidFill>
                  <a:srgbClr val="FFC000"/>
                </a:solidFill>
              </a:rPr>
              <a:t>Resistant attachment and temperament</a:t>
            </a:r>
          </a:p>
        </p:txBody>
      </p:sp>
      <p:sp>
        <p:nvSpPr>
          <p:cNvPr id="10" name="Footer Placeholder 4"/>
          <p:cNvSpPr txBox="1">
            <a:spLocks/>
          </p:cNvSpPr>
          <p:nvPr/>
        </p:nvSpPr>
        <p:spPr>
          <a:xfrm>
            <a:off x="8534400" y="6553200"/>
            <a:ext cx="559804" cy="228601"/>
          </a:xfrm>
          <a:prstGeom prst="rect">
            <a:avLst/>
          </a:prstGeom>
        </p:spPr>
        <p:txBody>
          <a:bodyPr vert="horz" lIns="45720" rIns="45720" bIns="0" rtlCol="0" anchor="b"/>
          <a:lstStyle>
            <a:defPPr>
              <a:defRPr lang="en-US"/>
            </a:defPPr>
            <a:lvl1pPr algn="l"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t>Fisher</a:t>
            </a:r>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54867"/>
          <a:stretch/>
        </p:blipFill>
        <p:spPr>
          <a:xfrm>
            <a:off x="457201" y="3648161"/>
            <a:ext cx="8229600" cy="1914439"/>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57200" y="3657600"/>
            <a:ext cx="8074152" cy="68467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4953000"/>
            <a:ext cx="8074152" cy="54864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18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Contrasts between resistant vs. secure attachment, and resistant vs. avoidant attachment were significant</a:t>
            </a:r>
          </a:p>
          <a:p>
            <a:pPr lvl="1">
              <a:spcBef>
                <a:spcPts val="0"/>
              </a:spcBef>
            </a:pPr>
            <a:r>
              <a:rPr lang="en-US" dirty="0"/>
              <a:t>Resistant attachment showed stronger associations with temperament than secure or avoidant temperament </a:t>
            </a:r>
          </a:p>
          <a:p>
            <a:pPr>
              <a:spcBef>
                <a:spcPts val="600"/>
              </a:spcBef>
            </a:pPr>
            <a:r>
              <a:rPr lang="en-US" dirty="0"/>
              <a:t>Children classified as A1-B2 (low separation distress) versus B3-C2 (high separation distress) in SSP did not differ in negative temperament </a:t>
            </a:r>
          </a:p>
          <a:p>
            <a:pPr lvl="1"/>
            <a:endParaRPr lang="en-US" dirty="0"/>
          </a:p>
          <a:p>
            <a:pPr lvl="1"/>
            <a:endParaRPr lang="en-US" dirty="0"/>
          </a:p>
        </p:txBody>
      </p:sp>
      <p:sp>
        <p:nvSpPr>
          <p:cNvPr id="6" name="Content Placeholder 2"/>
          <p:cNvSpPr txBox="1">
            <a:spLocks/>
          </p:cNvSpPr>
          <p:nvPr/>
        </p:nvSpPr>
        <p:spPr>
          <a:xfrm>
            <a:off x="457200" y="354195"/>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Results: </a:t>
            </a:r>
            <a:r>
              <a:rPr lang="en-US" sz="2400" b="1" dirty="0">
                <a:solidFill>
                  <a:srgbClr val="FFC000"/>
                </a:solidFill>
              </a:rPr>
              <a:t>Comparing Attachment Classifications</a:t>
            </a:r>
          </a:p>
        </p:txBody>
      </p:sp>
      <p:sp>
        <p:nvSpPr>
          <p:cNvPr id="7" name="Footer Placeholder 4"/>
          <p:cNvSpPr txBox="1">
            <a:spLocks/>
          </p:cNvSpPr>
          <p:nvPr/>
        </p:nvSpPr>
        <p:spPr>
          <a:xfrm>
            <a:off x="8534400" y="6553200"/>
            <a:ext cx="559804" cy="228601"/>
          </a:xfrm>
          <a:prstGeom prst="rect">
            <a:avLst/>
          </a:prstGeom>
        </p:spPr>
        <p:txBody>
          <a:bodyPr vert="horz" lIns="45720" rIns="45720" bIns="0" rtlCol="0" anchor="b"/>
          <a:lstStyle>
            <a:defPPr>
              <a:defRPr lang="en-US"/>
            </a:defPPr>
            <a:lvl1pPr algn="l"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t>Fisher</a:t>
            </a:r>
            <a:endParaRPr lang="en-US" dirty="0"/>
          </a:p>
        </p:txBody>
      </p:sp>
    </p:spTree>
    <p:extLst>
      <p:ext uri="{BB962C8B-B14F-4D97-AF65-F5344CB8AC3E}">
        <p14:creationId xmlns:p14="http://schemas.microsoft.com/office/powerpoint/2010/main" val="25530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Association between negative temperament and attachment did not differ based on theoretical or dimensional classification </a:t>
            </a:r>
          </a:p>
          <a:p>
            <a:pPr lvl="1">
              <a:spcBef>
                <a:spcPts val="0"/>
              </a:spcBef>
            </a:pPr>
            <a:r>
              <a:rPr lang="en-US" dirty="0"/>
              <a:t>Resistance more strongly </a:t>
            </a:r>
            <a:r>
              <a:rPr lang="en-US" dirty="0">
                <a:sym typeface="Wingdings"/>
              </a:rPr>
              <a:t>associated with fearful distress vs. positive emotionality</a:t>
            </a:r>
            <a:endParaRPr lang="en-US" dirty="0"/>
          </a:p>
          <a:p>
            <a:pPr>
              <a:spcBef>
                <a:spcPts val="600"/>
              </a:spcBef>
            </a:pPr>
            <a:r>
              <a:rPr lang="en-US" dirty="0"/>
              <a:t>Association also did not differ based on temperament assessment</a:t>
            </a:r>
          </a:p>
          <a:p>
            <a:pPr>
              <a:spcAft>
                <a:spcPts val="600"/>
              </a:spcAft>
            </a:pPr>
            <a:r>
              <a:rPr lang="en-US" dirty="0"/>
              <a:t>Father-child attachment was not related to negative temperament</a:t>
            </a:r>
          </a:p>
        </p:txBody>
      </p:sp>
      <p:sp>
        <p:nvSpPr>
          <p:cNvPr id="11" name="Content Placeholder 2"/>
          <p:cNvSpPr txBox="1">
            <a:spLocks/>
          </p:cNvSpPr>
          <p:nvPr/>
        </p:nvSpPr>
        <p:spPr>
          <a:xfrm>
            <a:off x="457200" y="354195"/>
            <a:ext cx="840105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Results:</a:t>
            </a:r>
            <a:endParaRPr lang="en-US" sz="2400" b="1" dirty="0">
              <a:solidFill>
                <a:srgbClr val="FFC000"/>
              </a:solidFill>
            </a:endParaRPr>
          </a:p>
        </p:txBody>
      </p:sp>
      <p:sp>
        <p:nvSpPr>
          <p:cNvPr id="12" name="Footer Placeholder 4"/>
          <p:cNvSpPr txBox="1">
            <a:spLocks/>
          </p:cNvSpPr>
          <p:nvPr/>
        </p:nvSpPr>
        <p:spPr>
          <a:xfrm>
            <a:off x="8534400" y="6553200"/>
            <a:ext cx="559804" cy="228601"/>
          </a:xfrm>
          <a:prstGeom prst="rect">
            <a:avLst/>
          </a:prstGeom>
        </p:spPr>
        <p:txBody>
          <a:bodyPr vert="horz" lIns="45720" rIns="45720" bIns="0" rtlCol="0" anchor="b"/>
          <a:lstStyle>
            <a:defPPr>
              <a:defRPr lang="en-US"/>
            </a:defPPr>
            <a:lvl1pPr algn="l"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t>Fisher</a:t>
            </a:r>
            <a:endParaRPr lang="en-US" dirty="0"/>
          </a:p>
        </p:txBody>
      </p:sp>
      <p:sp>
        <p:nvSpPr>
          <p:cNvPr id="8" name="Content Placeholder 2"/>
          <p:cNvSpPr txBox="1">
            <a:spLocks/>
          </p:cNvSpPr>
          <p:nvPr/>
        </p:nvSpPr>
        <p:spPr>
          <a:xfrm>
            <a:off x="2481262" y="381000"/>
            <a:ext cx="6967538" cy="110074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2400" b="1" dirty="0">
                <a:solidFill>
                  <a:srgbClr val="FFC000"/>
                </a:solidFill>
              </a:rPr>
              <a:t>Dimensions and Assessment of Temperament &amp; Father-Child Attachment</a:t>
            </a:r>
          </a:p>
        </p:txBody>
      </p:sp>
    </p:spTree>
    <p:extLst>
      <p:ext uri="{BB962C8B-B14F-4D97-AF65-F5344CB8AC3E}">
        <p14:creationId xmlns:p14="http://schemas.microsoft.com/office/powerpoint/2010/main" val="439972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 y="304800"/>
            <a:ext cx="86868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4400" b="1" dirty="0">
                <a:solidFill>
                  <a:srgbClr val="FFC000"/>
                </a:solidFill>
              </a:rPr>
              <a:t>Overview</a:t>
            </a:r>
          </a:p>
        </p:txBody>
      </p:sp>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
        <p:nvSpPr>
          <p:cNvPr id="2" name="TextBox 1"/>
          <p:cNvSpPr txBox="1"/>
          <p:nvPr/>
        </p:nvSpPr>
        <p:spPr>
          <a:xfrm>
            <a:off x="457200" y="1780188"/>
            <a:ext cx="184731" cy="369332"/>
          </a:xfrm>
          <a:prstGeom prst="rect">
            <a:avLst/>
          </a:prstGeom>
          <a:noFill/>
        </p:spPr>
        <p:txBody>
          <a:bodyPr wrap="none" rtlCol="0">
            <a:spAutoFit/>
          </a:bodyPr>
          <a:lstStyle/>
          <a:p>
            <a:endParaRPr lang="en-US" dirty="0"/>
          </a:p>
        </p:txBody>
      </p:sp>
      <p:pic>
        <p:nvPicPr>
          <p:cNvPr id="7" name="Content Placeholder 4" descr="Screen Shot 2017-03-05 at 4.35.27 PM.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1812667"/>
            <a:ext cx="8229600" cy="4625609"/>
          </a:xfrm>
          <a:prstGeom prst="rect">
            <a:avLst/>
          </a:prstGeom>
          <a:ln>
            <a:noFill/>
          </a:ln>
          <a:effectLst>
            <a:outerShdw blurRad="292100" dist="139700" dir="2700000" algn="tl" rotWithShape="0">
              <a:srgbClr val="333333">
                <a:alpha val="65000"/>
              </a:srgbClr>
            </a:outerShdw>
          </a:effectLst>
        </p:spPr>
      </p:pic>
      <p:sp>
        <p:nvSpPr>
          <p:cNvPr id="10" name="Content Placeholder 2"/>
          <p:cNvSpPr txBox="1">
            <a:spLocks/>
          </p:cNvSpPr>
          <p:nvPr/>
        </p:nvSpPr>
        <p:spPr>
          <a:xfrm>
            <a:off x="2481262" y="381000"/>
            <a:ext cx="6967538" cy="110074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None/>
            </a:pPr>
            <a:r>
              <a:rPr lang="en-US" sz="2400" b="1" dirty="0">
                <a:solidFill>
                  <a:srgbClr val="FFC000"/>
                </a:solidFill>
              </a:rPr>
              <a:t>Temperament, Social Competence, Externalizing Behavior, and Internalizing Symptoms</a:t>
            </a:r>
          </a:p>
        </p:txBody>
      </p:sp>
    </p:spTree>
    <p:extLst>
      <p:ext uri="{BB962C8B-B14F-4D97-AF65-F5344CB8AC3E}">
        <p14:creationId xmlns:p14="http://schemas.microsoft.com/office/powerpoint/2010/main" val="289132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noAutofit/>
          </a:bodyPr>
          <a:lstStyle/>
          <a:p>
            <a:pPr algn="ctr"/>
            <a:r>
              <a:rPr lang="en-US" sz="3200" dirty="0"/>
              <a:t>Recasting early interaction:</a:t>
            </a:r>
            <a:br>
              <a:rPr lang="en-US" sz="3200" dirty="0"/>
            </a:br>
            <a:r>
              <a:rPr lang="en-US" sz="3200" dirty="0"/>
              <a:t>Signals that function to </a:t>
            </a:r>
            <a:r>
              <a:rPr lang="en-US" sz="3200" i="1" dirty="0"/>
              <a:t>establish</a:t>
            </a:r>
            <a:r>
              <a:rPr lang="en-US" sz="3200" dirty="0"/>
              <a:t> or </a:t>
            </a:r>
            <a:r>
              <a:rPr lang="en-US" sz="3200" i="1" dirty="0"/>
              <a:t>maintain </a:t>
            </a:r>
            <a:r>
              <a:rPr lang="en-US" sz="3200" dirty="0"/>
              <a:t>proximity of caregiver</a:t>
            </a:r>
          </a:p>
        </p:txBody>
      </p:sp>
      <p:sp>
        <p:nvSpPr>
          <p:cNvPr id="535555"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Indiscriminate Social  </a:t>
            </a:r>
            <a:br>
              <a:rPr lang="en-US" dirty="0"/>
            </a:br>
            <a:r>
              <a:rPr lang="en-US" dirty="0"/>
              <a:t>Responsiveness (0 to 8 weeks)</a:t>
            </a:r>
          </a:p>
        </p:txBody>
      </p:sp>
      <p:pic>
        <p:nvPicPr>
          <p:cNvPr id="535562" name="Picture 10" descr="baby014"/>
          <p:cNvPicPr>
            <a:picLocks noChangeAspect="1" noChangeArrowheads="1"/>
          </p:cNvPicPr>
          <p:nvPr/>
        </p:nvPicPr>
        <p:blipFill>
          <a:blip r:embed="rId3" cstate="print"/>
          <a:srcRect/>
          <a:stretch>
            <a:fillRect/>
          </a:stretch>
        </p:blipFill>
        <p:spPr bwMode="auto">
          <a:xfrm>
            <a:off x="533400" y="4078288"/>
            <a:ext cx="2667000" cy="2246312"/>
          </a:xfrm>
          <a:prstGeom prst="rect">
            <a:avLst/>
          </a:prstGeom>
          <a:noFill/>
        </p:spPr>
      </p:pic>
      <p:pic>
        <p:nvPicPr>
          <p:cNvPr id="535563" name="Picture 11"/>
          <p:cNvPicPr>
            <a:picLocks noChangeAspect="1" noChangeArrowheads="1"/>
          </p:cNvPicPr>
          <p:nvPr/>
        </p:nvPicPr>
        <p:blipFill>
          <a:blip r:embed="rId4" cstate="print"/>
          <a:srcRect/>
          <a:stretch>
            <a:fillRect/>
          </a:stretch>
        </p:blipFill>
        <p:spPr bwMode="auto">
          <a:xfrm rot="10800000">
            <a:off x="3625850" y="2819400"/>
            <a:ext cx="2470150" cy="1901825"/>
          </a:xfrm>
          <a:prstGeom prst="rect">
            <a:avLst/>
          </a:prstGeom>
          <a:noFill/>
          <a:ln w="9525">
            <a:noFill/>
            <a:miter lim="800000"/>
            <a:headEnd/>
            <a:tailEnd/>
          </a:ln>
          <a:effectLst/>
        </p:spPr>
      </p:pic>
      <p:pic>
        <p:nvPicPr>
          <p:cNvPr id="535564" name="Picture 12"/>
          <p:cNvPicPr>
            <a:picLocks noChangeAspect="1" noChangeArrowheads="1"/>
          </p:cNvPicPr>
          <p:nvPr/>
        </p:nvPicPr>
        <p:blipFill>
          <a:blip r:embed="rId5" cstate="print"/>
          <a:srcRect/>
          <a:stretch>
            <a:fillRect/>
          </a:stretch>
        </p:blipFill>
        <p:spPr bwMode="auto">
          <a:xfrm>
            <a:off x="6477000" y="4724400"/>
            <a:ext cx="2209800" cy="1835150"/>
          </a:xfrm>
          <a:prstGeom prst="rect">
            <a:avLst/>
          </a:prstGeom>
          <a:noFill/>
          <a:ln w="9525">
            <a:noFill/>
            <a:miter lim="800000"/>
            <a:headEnd/>
            <a:tailEnd/>
          </a:ln>
          <a:effectLst/>
        </p:spPr>
      </p:pic>
      <p:sp>
        <p:nvSpPr>
          <p:cNvPr id="2" name="Rectangle 1"/>
          <p:cNvSpPr/>
          <p:nvPr/>
        </p:nvSpPr>
        <p:spPr>
          <a:xfrm>
            <a:off x="3276600" y="4863564"/>
            <a:ext cx="3200400" cy="1323439"/>
          </a:xfrm>
          <a:prstGeom prst="rect">
            <a:avLst/>
          </a:prstGeom>
        </p:spPr>
        <p:txBody>
          <a:bodyPr wrap="square">
            <a:spAutoFit/>
          </a:bodyPr>
          <a:lstStyle/>
          <a:p>
            <a:pPr algn="ctr"/>
            <a:r>
              <a:rPr lang="en-US" sz="2000" dirty="0"/>
              <a:t>Based on </a:t>
            </a:r>
            <a:r>
              <a:rPr lang="en-US" sz="2000" i="1" dirty="0"/>
              <a:t>ethological theories</a:t>
            </a:r>
            <a:r>
              <a:rPr lang="en-US" sz="2000" dirty="0"/>
              <a:t> of emotional communication between infants and parents</a:t>
            </a:r>
          </a:p>
        </p:txBody>
      </p:sp>
    </p:spTree>
    <p:extLst>
      <p:ext uri="{BB962C8B-B14F-4D97-AF65-F5344CB8AC3E}">
        <p14:creationId xmlns:p14="http://schemas.microsoft.com/office/powerpoint/2010/main" val="8761854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Autofit/>
          </a:bodyPr>
          <a:lstStyle/>
          <a:p>
            <a:r>
              <a:rPr lang="en-US" dirty="0"/>
              <a:t>Association between temperament and attachment security is weak </a:t>
            </a:r>
          </a:p>
          <a:p>
            <a:pPr lvl="1">
              <a:spcBef>
                <a:spcPts val="0"/>
              </a:spcBef>
            </a:pPr>
            <a:r>
              <a:rPr lang="en-US" dirty="0"/>
              <a:t>Temperament is moderately associated with resistant attachment </a:t>
            </a:r>
          </a:p>
          <a:p>
            <a:pPr>
              <a:spcBef>
                <a:spcPts val="600"/>
              </a:spcBef>
            </a:pPr>
            <a:r>
              <a:rPr lang="en-US" dirty="0"/>
              <a:t>Comparable to the weak association between attachment security and internalizing symptomatology </a:t>
            </a:r>
          </a:p>
          <a:p>
            <a:pPr lvl="1">
              <a:spcBef>
                <a:spcPts val="0"/>
              </a:spcBef>
            </a:pPr>
            <a:r>
              <a:rPr lang="en-US" dirty="0"/>
              <a:t>Significantly weaker than association between attachment security and social competence and externalizing symptoms</a:t>
            </a:r>
          </a:p>
        </p:txBody>
      </p:sp>
      <p:sp>
        <p:nvSpPr>
          <p:cNvPr id="5" name="Footer Placeholder 4"/>
          <p:cNvSpPr>
            <a:spLocks noGrp="1"/>
          </p:cNvSpPr>
          <p:nvPr>
            <p:ph type="ftr" sz="quarter" idx="11"/>
          </p:nvPr>
        </p:nvSpPr>
        <p:spPr>
          <a:xfrm>
            <a:off x="8534400" y="6553200"/>
            <a:ext cx="559804" cy="228601"/>
          </a:xfrm>
        </p:spPr>
        <p:txBody>
          <a:bodyPr/>
          <a:lstStyle/>
          <a:p>
            <a:r>
              <a:rPr lang="en-US" dirty="0"/>
              <a:t>Fisher</a:t>
            </a:r>
          </a:p>
        </p:txBody>
      </p:sp>
    </p:spTree>
    <p:extLst>
      <p:ext uri="{BB962C8B-B14F-4D97-AF65-F5344CB8AC3E}">
        <p14:creationId xmlns:p14="http://schemas.microsoft.com/office/powerpoint/2010/main" val="2031683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07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E4AB3280-BF1D-4C8B-84C7-5971B96E79B8}" type="slidenum">
              <a:rPr lang="en-US" altLang="en-US" sz="1400" smtClean="0"/>
              <a:pPr>
                <a:spcBef>
                  <a:spcPct val="0"/>
                </a:spcBef>
                <a:buClrTx/>
                <a:buSzTx/>
                <a:buFontTx/>
                <a:buNone/>
              </a:pPr>
              <a:t>81</a:t>
            </a:fld>
            <a:endParaRPr lang="en-US" altLang="en-US" sz="1400"/>
          </a:p>
        </p:txBody>
      </p:sp>
      <p:sp>
        <p:nvSpPr>
          <p:cNvPr id="30724" name="Rectangle 1026"/>
          <p:cNvSpPr>
            <a:spLocks noGrp="1" noChangeArrowheads="1"/>
          </p:cNvSpPr>
          <p:nvPr>
            <p:ph type="title"/>
          </p:nvPr>
        </p:nvSpPr>
        <p:spPr/>
        <p:txBody>
          <a:bodyPr/>
          <a:lstStyle/>
          <a:p>
            <a:r>
              <a:rPr lang="en-US" altLang="en-US"/>
              <a:t>The Big Question</a:t>
            </a:r>
          </a:p>
        </p:txBody>
      </p:sp>
      <p:sp>
        <p:nvSpPr>
          <p:cNvPr id="30725" name="Rectangle 1027"/>
          <p:cNvSpPr>
            <a:spLocks noGrp="1" noChangeArrowheads="1"/>
          </p:cNvSpPr>
          <p:nvPr>
            <p:ph type="body" idx="1"/>
          </p:nvPr>
        </p:nvSpPr>
        <p:spPr/>
        <p:txBody>
          <a:bodyPr/>
          <a:lstStyle/>
          <a:p>
            <a:r>
              <a:rPr lang="en-US" altLang="en-US"/>
              <a:t>How do early experiences of attachment relationships impact later relationships?</a:t>
            </a:r>
          </a:p>
          <a:p>
            <a:r>
              <a:rPr lang="en-US" altLang="en-US"/>
              <a:t>Through behavioral and then internal representations of what can be expected from relationships</a:t>
            </a:r>
          </a:p>
        </p:txBody>
      </p:sp>
    </p:spTree>
    <p:extLst>
      <p:ext uri="{BB962C8B-B14F-4D97-AF65-F5344CB8AC3E}">
        <p14:creationId xmlns:p14="http://schemas.microsoft.com/office/powerpoint/2010/main" val="2604407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behavior problems</a:t>
            </a:r>
          </a:p>
        </p:txBody>
      </p:sp>
      <p:pic>
        <p:nvPicPr>
          <p:cNvPr id="4" name="Content Placeholder 3"/>
          <p:cNvPicPr>
            <a:picLocks noGrp="1" noChangeAspect="1"/>
          </p:cNvPicPr>
          <p:nvPr>
            <p:ph idx="1"/>
          </p:nvPr>
        </p:nvPicPr>
        <p:blipFill>
          <a:blip r:embed="rId2"/>
          <a:stretch>
            <a:fillRect/>
          </a:stretch>
        </p:blipFill>
        <p:spPr>
          <a:xfrm>
            <a:off x="1352550" y="2368550"/>
            <a:ext cx="6438900" cy="3438525"/>
          </a:xfrm>
          <a:prstGeom prst="rect">
            <a:avLst/>
          </a:prstGeom>
        </p:spPr>
      </p:pic>
    </p:spTree>
    <p:extLst>
      <p:ext uri="{BB962C8B-B14F-4D97-AF65-F5344CB8AC3E}">
        <p14:creationId xmlns:p14="http://schemas.microsoft.com/office/powerpoint/2010/main" val="3000163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a:t>
            </a:r>
          </a:p>
        </p:txBody>
      </p:sp>
      <p:sp>
        <p:nvSpPr>
          <p:cNvPr id="3" name="Content Placeholder 2"/>
          <p:cNvSpPr>
            <a:spLocks noGrp="1"/>
          </p:cNvSpPr>
          <p:nvPr>
            <p:ph idx="1"/>
          </p:nvPr>
        </p:nvSpPr>
        <p:spPr/>
        <p:txBody>
          <a:bodyPr/>
          <a:lstStyle/>
          <a:p>
            <a:r>
              <a:rPr lang="en-US" dirty="0"/>
              <a:t>Typically developing infants from traditional two-parent families</a:t>
            </a:r>
          </a:p>
          <a:p>
            <a:endParaRPr lang="en-US" dirty="0"/>
          </a:p>
        </p:txBody>
      </p:sp>
      <p:graphicFrame>
        <p:nvGraphicFramePr>
          <p:cNvPr id="4" name="Chart 3"/>
          <p:cNvGraphicFramePr/>
          <p:nvPr/>
        </p:nvGraphicFramePr>
        <p:xfrm>
          <a:off x="304800" y="3048000"/>
          <a:ext cx="4495800" cy="3276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4648200" y="2971800"/>
          <a:ext cx="4495800" cy="368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58126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3" name="Content Placeholder 2"/>
          <p:cNvSpPr>
            <a:spLocks noGrp="1"/>
          </p:cNvSpPr>
          <p:nvPr>
            <p:ph idx="1"/>
          </p:nvPr>
        </p:nvSpPr>
        <p:spPr/>
        <p:txBody>
          <a:bodyPr>
            <a:normAutofit lnSpcReduction="10000"/>
          </a:bodyPr>
          <a:lstStyle/>
          <a:p>
            <a:r>
              <a:rPr lang="en-US" dirty="0"/>
              <a:t>15 month visit</a:t>
            </a:r>
          </a:p>
          <a:p>
            <a:pPr lvl="1"/>
            <a:r>
              <a:rPr lang="en-US" dirty="0"/>
              <a:t>Strange Situation</a:t>
            </a:r>
          </a:p>
          <a:p>
            <a:r>
              <a:rPr lang="en-US" dirty="0"/>
              <a:t>6.5 year visit</a:t>
            </a:r>
          </a:p>
          <a:p>
            <a:pPr lvl="1"/>
            <a:r>
              <a:rPr lang="en-US" dirty="0"/>
              <a:t>Teacher report of Problem Behavior using the Child Symptom Inventory-4</a:t>
            </a:r>
          </a:p>
          <a:p>
            <a:r>
              <a:rPr lang="en-US" dirty="0"/>
              <a:t>8 year visit</a:t>
            </a:r>
          </a:p>
          <a:p>
            <a:pPr lvl="1"/>
            <a:r>
              <a:rPr lang="en-US" dirty="0"/>
              <a:t>Parent report of Problem Behavior using the Child Symptom Inventory-4</a:t>
            </a:r>
          </a:p>
          <a:p>
            <a:pPr lvl="1"/>
            <a:r>
              <a:rPr lang="en-US" dirty="0"/>
              <a:t>Child report of Problem Behaviors using the Dominic-R</a:t>
            </a:r>
          </a:p>
        </p:txBody>
      </p:sp>
    </p:spTree>
    <p:extLst>
      <p:ext uri="{BB962C8B-B14F-4D97-AF65-F5344CB8AC3E}">
        <p14:creationId xmlns:p14="http://schemas.microsoft.com/office/powerpoint/2010/main" val="37316327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7" name="Content Placeholder 6"/>
          <p:cNvSpPr>
            <a:spLocks noGrp="1"/>
          </p:cNvSpPr>
          <p:nvPr>
            <p:ph idx="1"/>
          </p:nvPr>
        </p:nvSpPr>
        <p:spPr/>
        <p:txBody>
          <a:bodyPr>
            <a:normAutofit/>
          </a:bodyPr>
          <a:lstStyle/>
          <a:p>
            <a:r>
              <a:rPr lang="en-US" sz="2400" dirty="0"/>
              <a:t>Mother and Father report of problem behavior significantly correlate with each other but do not correlate with teacher report or child report</a:t>
            </a:r>
          </a:p>
        </p:txBody>
      </p:sp>
      <p:pic>
        <p:nvPicPr>
          <p:cNvPr id="8" name="Picture 7"/>
          <p:cNvPicPr>
            <a:picLocks noChangeAspect="1"/>
          </p:cNvPicPr>
          <p:nvPr/>
        </p:nvPicPr>
        <p:blipFill>
          <a:blip r:embed="rId3"/>
          <a:stretch>
            <a:fillRect/>
          </a:stretch>
        </p:blipFill>
        <p:spPr>
          <a:xfrm>
            <a:off x="228600" y="2781300"/>
            <a:ext cx="8566230" cy="4076700"/>
          </a:xfrm>
          <a:prstGeom prst="rect">
            <a:avLst/>
          </a:prstGeom>
        </p:spPr>
      </p:pic>
      <p:sp>
        <p:nvSpPr>
          <p:cNvPr id="9" name="Rectangle 8"/>
          <p:cNvSpPr/>
          <p:nvPr/>
        </p:nvSpPr>
        <p:spPr>
          <a:xfrm>
            <a:off x="2286000" y="4267200"/>
            <a:ext cx="2438400" cy="914400"/>
          </a:xfrm>
          <a:prstGeom prst="rect">
            <a:avLst/>
          </a:prstGeom>
          <a:noFill/>
          <a:ln w="28575" cmpd="sng">
            <a:solidFill>
              <a:schemeClr val="accent3">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Rectangle 9"/>
          <p:cNvSpPr/>
          <p:nvPr/>
        </p:nvSpPr>
        <p:spPr>
          <a:xfrm>
            <a:off x="6248400" y="5486400"/>
            <a:ext cx="2590800" cy="838200"/>
          </a:xfrm>
          <a:prstGeom prst="rect">
            <a:avLst/>
          </a:prstGeom>
          <a:noFill/>
          <a:ln w="28575" cmpd="sng">
            <a:solidFill>
              <a:schemeClr val="accent2">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189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 1 secure relationship act as a buffer?</a:t>
            </a:r>
          </a:p>
        </p:txBody>
      </p:sp>
      <p:sp>
        <p:nvSpPr>
          <p:cNvPr id="3" name="Content Placeholder 2"/>
          <p:cNvSpPr>
            <a:spLocks noGrp="1"/>
          </p:cNvSpPr>
          <p:nvPr>
            <p:ph idx="1"/>
          </p:nvPr>
        </p:nvSpPr>
        <p:spPr/>
        <p:txBody>
          <a:bodyPr/>
          <a:lstStyle/>
          <a:p>
            <a:r>
              <a:rPr lang="en-US" dirty="0"/>
              <a:t>Teachers rated children who were insecurely attached to both parents as having more externalizing behavior problems</a:t>
            </a:r>
          </a:p>
          <a:p>
            <a:r>
              <a:rPr lang="en-US" dirty="0"/>
              <a:t>Being securely attached to at least one parent has a significant beneficial effect</a:t>
            </a:r>
          </a:p>
          <a:p>
            <a:r>
              <a:rPr lang="en-US" dirty="0"/>
              <a:t>Teachers perceived children who had insecure attachments with their father at 15- months as having more externalizing behavior problems at 6.5 years old. </a:t>
            </a:r>
          </a:p>
        </p:txBody>
      </p:sp>
    </p:spTree>
    <p:extLst>
      <p:ext uri="{BB962C8B-B14F-4D97-AF65-F5344CB8AC3E}">
        <p14:creationId xmlns:p14="http://schemas.microsoft.com/office/powerpoint/2010/main" val="3167718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30163" y="342900"/>
            <a:ext cx="9113837" cy="1104900"/>
          </a:xfrm>
        </p:spPr>
        <p:txBody>
          <a:bodyPr>
            <a:normAutofit fontScale="90000"/>
          </a:bodyPr>
          <a:lstStyle/>
          <a:p>
            <a:pPr algn="ctr"/>
            <a:r>
              <a:rPr lang="en-US" altLang="en-US" sz="4000" dirty="0"/>
              <a:t>Double insecurity </a:t>
            </a:r>
            <a:r>
              <a:rPr lang="en-US" altLang="en-US" sz="4000" dirty="0">
                <a:sym typeface="Wingdings" panose="05000000000000000000" pitchFamily="2" charset="2"/>
              </a:rPr>
              <a:t> behavior problems</a:t>
            </a:r>
            <a:br>
              <a:rPr lang="en-US" altLang="en-US" sz="4000" dirty="0">
                <a:sym typeface="Wingdings" panose="05000000000000000000" pitchFamily="2" charset="2"/>
              </a:rPr>
            </a:br>
            <a:r>
              <a:rPr lang="en-US" altLang="en-US" sz="4000" dirty="0">
                <a:sym typeface="Wingdings" panose="05000000000000000000" pitchFamily="2" charset="2"/>
              </a:rPr>
              <a:t>(insecurity with dad is key)</a:t>
            </a:r>
            <a:endParaRPr lang="en-US" altLang="en-US" sz="4000" dirty="0"/>
          </a:p>
        </p:txBody>
      </p:sp>
      <p:sp>
        <p:nvSpPr>
          <p:cNvPr id="10035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003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DDF16FC-6BC9-4923-A60B-B5F2E90506F0}" type="slidenum">
              <a:rPr lang="en-US" altLang="en-US" sz="1400" smtClean="0"/>
              <a:pPr>
                <a:spcBef>
                  <a:spcPct val="0"/>
                </a:spcBef>
                <a:buClrTx/>
                <a:buSzTx/>
                <a:buFontTx/>
                <a:buNone/>
              </a:pPr>
              <a:t>87</a:t>
            </a:fld>
            <a:endParaRPr lang="en-US" altLang="en-US" sz="1400"/>
          </a:p>
        </p:txBody>
      </p:sp>
      <p:pic>
        <p:nvPicPr>
          <p:cNvPr id="100357" name="Picture 2"/>
          <p:cNvPicPr>
            <a:picLocks noChangeAspect="1" noChangeArrowheads="1"/>
          </p:cNvPicPr>
          <p:nvPr/>
        </p:nvPicPr>
        <p:blipFill>
          <a:blip r:embed="rId3">
            <a:extLst>
              <a:ext uri="{28A0092B-C50C-407E-A947-70E740481C1C}">
                <a14:useLocalDpi xmlns:a14="http://schemas.microsoft.com/office/drawing/2010/main" val="0"/>
              </a:ext>
            </a:extLst>
          </a:blip>
          <a:srcRect l="13806" t="4318" r="19054" b="20305"/>
          <a:stretch>
            <a:fillRect/>
          </a:stretch>
        </p:blipFill>
        <p:spPr bwMode="auto">
          <a:xfrm>
            <a:off x="30163" y="1708311"/>
            <a:ext cx="7764463" cy="504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982" y="5440681"/>
            <a:ext cx="3083169" cy="141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764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insecure attachments…</a:t>
            </a:r>
          </a:p>
        </p:txBody>
      </p:sp>
      <p:sp>
        <p:nvSpPr>
          <p:cNvPr id="3" name="Content Placeholder 2"/>
          <p:cNvSpPr>
            <a:spLocks noGrp="1"/>
          </p:cNvSpPr>
          <p:nvPr>
            <p:ph idx="1"/>
          </p:nvPr>
        </p:nvSpPr>
        <p:spPr/>
        <p:txBody>
          <a:bodyPr/>
          <a:lstStyle/>
          <a:p>
            <a:r>
              <a:rPr lang="en-US" dirty="0"/>
              <a:t>   ..</a:t>
            </a:r>
          </a:p>
        </p:txBody>
      </p:sp>
      <p:pic>
        <p:nvPicPr>
          <p:cNvPr id="4" name="Picture 3"/>
          <p:cNvPicPr>
            <a:picLocks noChangeAspect="1"/>
          </p:cNvPicPr>
          <p:nvPr/>
        </p:nvPicPr>
        <p:blipFill>
          <a:blip r:embed="rId3"/>
          <a:stretch>
            <a:fillRect/>
          </a:stretch>
        </p:blipFill>
        <p:spPr>
          <a:xfrm>
            <a:off x="152400" y="1524000"/>
            <a:ext cx="4622800" cy="3073400"/>
          </a:xfrm>
          <a:prstGeom prst="rect">
            <a:avLst/>
          </a:prstGeom>
        </p:spPr>
      </p:pic>
      <p:pic>
        <p:nvPicPr>
          <p:cNvPr id="5" name="Picture 4"/>
          <p:cNvPicPr>
            <a:picLocks noChangeAspect="1"/>
          </p:cNvPicPr>
          <p:nvPr/>
        </p:nvPicPr>
        <p:blipFill>
          <a:blip r:embed="rId4"/>
          <a:stretch>
            <a:fillRect/>
          </a:stretch>
        </p:blipFill>
        <p:spPr>
          <a:xfrm>
            <a:off x="4419600" y="3505200"/>
            <a:ext cx="4546600" cy="3035300"/>
          </a:xfrm>
          <a:prstGeom prst="rect">
            <a:avLst/>
          </a:prstGeom>
        </p:spPr>
      </p:pic>
      <p:sp>
        <p:nvSpPr>
          <p:cNvPr id="6" name="Rectangle 5"/>
          <p:cNvSpPr/>
          <p:nvPr/>
        </p:nvSpPr>
        <p:spPr>
          <a:xfrm rot="18724806">
            <a:off x="2146730" y="1551560"/>
            <a:ext cx="382214" cy="2669229"/>
          </a:xfrm>
          <a:prstGeom prst="rect">
            <a:avLst/>
          </a:prstGeom>
          <a:noFill/>
          <a:ln w="190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18724806">
            <a:off x="6413931" y="3664044"/>
            <a:ext cx="382214" cy="2669229"/>
          </a:xfrm>
          <a:prstGeom prst="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Level of resistance</a:t>
            </a:r>
          </a:p>
        </p:txBody>
      </p:sp>
      <p:sp>
        <p:nvSpPr>
          <p:cNvPr id="3" name="Content Placeholder 2"/>
          <p:cNvSpPr>
            <a:spLocks noGrp="1"/>
          </p:cNvSpPr>
          <p:nvPr>
            <p:ph idx="1"/>
          </p:nvPr>
        </p:nvSpPr>
        <p:spPr/>
        <p:txBody>
          <a:bodyPr>
            <a:normAutofit fontScale="85000" lnSpcReduction="10000"/>
          </a:bodyPr>
          <a:lstStyle/>
          <a:p>
            <a:r>
              <a:rPr lang="en-US" dirty="0"/>
              <a:t>Disorganized attachment with dad at 15 months predicts children’s higher externalizing behavior problems</a:t>
            </a:r>
          </a:p>
          <a:p>
            <a:r>
              <a:rPr lang="en-US" dirty="0"/>
              <a:t>Child’s resistance with mother and father predicted higher teacher-rated externalizing behavior problems.</a:t>
            </a:r>
          </a:p>
          <a:p>
            <a:r>
              <a:rPr lang="en-US" dirty="0"/>
              <a:t>Even when children showed high resistance with their father, if the child demonstrated low resistance with mom it served as a protective factor</a:t>
            </a:r>
          </a:p>
          <a:p>
            <a:r>
              <a:rPr lang="en-US" dirty="0"/>
              <a:t>Low resistance with dad also predicted lower teacher reported behavior problems despite level of resistance with mom</a:t>
            </a:r>
          </a:p>
        </p:txBody>
      </p:sp>
      <p:pic>
        <p:nvPicPr>
          <p:cNvPr id="4" name="Picture 3"/>
          <p:cNvPicPr>
            <a:picLocks noChangeAspect="1"/>
          </p:cNvPicPr>
          <p:nvPr/>
        </p:nvPicPr>
        <p:blipFill>
          <a:blip r:embed="rId3"/>
          <a:stretch>
            <a:fillRect/>
          </a:stretch>
        </p:blipFill>
        <p:spPr>
          <a:xfrm>
            <a:off x="381000" y="1555677"/>
            <a:ext cx="8382000" cy="5279152"/>
          </a:xfrm>
          <a:prstGeom prst="rect">
            <a:avLst/>
          </a:prstGeom>
        </p:spPr>
      </p:pic>
      <p:sp>
        <p:nvSpPr>
          <p:cNvPr id="8" name="Rectangle 7"/>
          <p:cNvSpPr/>
          <p:nvPr/>
        </p:nvSpPr>
        <p:spPr>
          <a:xfrm rot="3015228">
            <a:off x="4070398" y="1015649"/>
            <a:ext cx="533400" cy="6080949"/>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25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r>
              <a:rPr lang="en-US" altLang="en-US" sz="1400"/>
              <a:t>Messinger</a:t>
            </a:r>
          </a:p>
        </p:txBody>
      </p:sp>
      <p:sp>
        <p:nvSpPr>
          <p:cNvPr id="614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4A061C0B-ADB9-40BE-A767-599EC497B9F5}" type="slidenum">
              <a:rPr lang="en-US" altLang="en-US" sz="1400" smtClean="0"/>
              <a:pPr/>
              <a:t>9</a:t>
            </a:fld>
            <a:endParaRPr lang="en-US" altLang="en-US" sz="1400"/>
          </a:p>
        </p:txBody>
      </p:sp>
      <p:sp>
        <p:nvSpPr>
          <p:cNvPr id="6148" name="Rectangle 2"/>
          <p:cNvSpPr>
            <a:spLocks noGrp="1" noChangeArrowheads="1"/>
          </p:cNvSpPr>
          <p:nvPr>
            <p:ph type="title"/>
          </p:nvPr>
        </p:nvSpPr>
        <p:spPr/>
        <p:txBody>
          <a:bodyPr>
            <a:normAutofit fontScale="90000"/>
          </a:bodyPr>
          <a:lstStyle/>
          <a:p>
            <a:r>
              <a:rPr lang="en-US" altLang="en-US" sz="3600"/>
              <a:t>Attachment’s Function/Goal:</a:t>
            </a:r>
            <a:br>
              <a:rPr lang="en-US" altLang="en-US" sz="3600"/>
            </a:br>
            <a:r>
              <a:rPr lang="en-US" altLang="en-US" sz="3600"/>
              <a:t>Keeping Caregivers Close</a:t>
            </a:r>
            <a:r>
              <a:rPr lang="en-US" altLang="en-US"/>
              <a:t> </a:t>
            </a:r>
          </a:p>
        </p:txBody>
      </p:sp>
      <p:pic>
        <p:nvPicPr>
          <p:cNvPr id="614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19263"/>
            <a:ext cx="8223164"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022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187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A223EC81-45A8-4A77-B724-96636D228FB5}" type="slidenum">
              <a:rPr lang="en-US" altLang="en-US" sz="1400" smtClean="0"/>
              <a:pPr>
                <a:spcBef>
                  <a:spcPct val="0"/>
                </a:spcBef>
                <a:buClrTx/>
                <a:buSzTx/>
                <a:buFontTx/>
                <a:buNone/>
              </a:pPr>
              <a:t>90</a:t>
            </a:fld>
            <a:endParaRPr lang="en-US" altLang="en-US" sz="1400"/>
          </a:p>
        </p:txBody>
      </p:sp>
      <p:sp>
        <p:nvSpPr>
          <p:cNvPr id="118788" name="Rectangle 2"/>
          <p:cNvSpPr>
            <a:spLocks noGrp="1" noChangeArrowheads="1"/>
          </p:cNvSpPr>
          <p:nvPr>
            <p:ph type="title"/>
          </p:nvPr>
        </p:nvSpPr>
        <p:spPr/>
        <p:txBody>
          <a:bodyPr/>
          <a:lstStyle/>
          <a:p>
            <a:r>
              <a:rPr lang="en-US" altLang="en-US" sz="3200" b="1"/>
              <a:t>Attachment and Children's Peer Relations</a:t>
            </a:r>
          </a:p>
        </p:txBody>
      </p:sp>
      <p:sp>
        <p:nvSpPr>
          <p:cNvPr id="118789" name="Rectangle 3"/>
          <p:cNvSpPr>
            <a:spLocks noGrp="1" noChangeArrowheads="1"/>
          </p:cNvSpPr>
          <p:nvPr>
            <p:ph type="body" idx="1"/>
          </p:nvPr>
        </p:nvSpPr>
        <p:spPr/>
        <p:txBody>
          <a:bodyPr/>
          <a:lstStyle/>
          <a:p>
            <a:pPr>
              <a:lnSpc>
                <a:spcPct val="90000"/>
              </a:lnSpc>
            </a:pPr>
            <a:r>
              <a:rPr lang="en-US" altLang="en-US" sz="2800"/>
              <a:t>“Small-to-moderate” association between attachment security to mother and quality of children’s peer relations </a:t>
            </a:r>
          </a:p>
          <a:p>
            <a:pPr lvl="1">
              <a:lnSpc>
                <a:spcPct val="90000"/>
              </a:lnSpc>
            </a:pPr>
            <a:r>
              <a:rPr lang="en-US" altLang="en-US" sz="2400"/>
              <a:t>meta-analysis of 63 studies indicates </a:t>
            </a:r>
          </a:p>
          <a:p>
            <a:pPr>
              <a:lnSpc>
                <a:spcPct val="90000"/>
              </a:lnSpc>
            </a:pPr>
            <a:r>
              <a:rPr lang="en-US" altLang="en-US" sz="2800"/>
              <a:t>Effects “higher for studies that focused on children's close friendships rather than on relations with other peers.” </a:t>
            </a:r>
          </a:p>
          <a:p>
            <a:pPr lvl="1">
              <a:lnSpc>
                <a:spcPct val="90000"/>
              </a:lnSpc>
            </a:pPr>
            <a:r>
              <a:rPr lang="en-US" altLang="en-US" sz="2400"/>
              <a:t>Effects larger after early childhood</a:t>
            </a:r>
          </a:p>
          <a:p>
            <a:pPr lvl="2">
              <a:lnSpc>
                <a:spcPct val="90000"/>
              </a:lnSpc>
            </a:pPr>
            <a:r>
              <a:rPr lang="en-US" altLang="en-US" sz="2000"/>
              <a:t>“Gender &amp; cultural differences … minimal”</a:t>
            </a:r>
          </a:p>
          <a:p>
            <a:pPr lvl="3">
              <a:lnSpc>
                <a:spcPct val="90000"/>
              </a:lnSpc>
            </a:pPr>
            <a:r>
              <a:rPr lang="en-US" altLang="en-US" sz="1200"/>
              <a:t>A Quantitative Review (Schneider et al ’2001)</a:t>
            </a:r>
          </a:p>
        </p:txBody>
      </p:sp>
    </p:spTree>
    <p:extLst>
      <p:ext uri="{BB962C8B-B14F-4D97-AF65-F5344CB8AC3E}">
        <p14:creationId xmlns:p14="http://schemas.microsoft.com/office/powerpoint/2010/main" val="14348291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342900"/>
            <a:ext cx="8153400" cy="1104900"/>
          </a:xfrm>
        </p:spPr>
        <p:txBody>
          <a:bodyPr>
            <a:normAutofit fontScale="90000"/>
          </a:bodyPr>
          <a:lstStyle/>
          <a:p>
            <a:r>
              <a:rPr lang="en-US" altLang="en-US"/>
              <a:t>Disorganized/Nonsecure  </a:t>
            </a:r>
            <a:r>
              <a:rPr lang="en-US" altLang="en-US">
                <a:sym typeface="Wingdings" panose="05000000000000000000" pitchFamily="2" charset="2"/>
              </a:rPr>
              <a:t> Internalizing/Externalizing</a:t>
            </a:r>
            <a:endParaRPr lang="en-US" altLang="en-US" i="1"/>
          </a:p>
        </p:txBody>
      </p:sp>
      <p:sp>
        <p:nvSpPr>
          <p:cNvPr id="98307" name="Content Placeholder 2"/>
          <p:cNvSpPr>
            <a:spLocks noGrp="1"/>
          </p:cNvSpPr>
          <p:nvPr>
            <p:ph idx="1"/>
          </p:nvPr>
        </p:nvSpPr>
        <p:spPr/>
        <p:txBody>
          <a:bodyPr/>
          <a:lstStyle/>
          <a:p>
            <a:endParaRPr lang="en-US" altLang="en-US"/>
          </a:p>
        </p:txBody>
      </p:sp>
      <p:sp>
        <p:nvSpPr>
          <p:cNvPr id="983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983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5D5452B5-305B-4D61-AC9C-E54B165C0640}" type="slidenum">
              <a:rPr lang="en-US" altLang="en-US" sz="1400" smtClean="0"/>
              <a:pPr>
                <a:spcBef>
                  <a:spcPct val="0"/>
                </a:spcBef>
                <a:buClrTx/>
                <a:buSzTx/>
                <a:buFontTx/>
                <a:buNone/>
              </a:pPr>
              <a:t>91</a:t>
            </a:fld>
            <a:endParaRPr lang="en-US" altLang="en-US" sz="1400"/>
          </a:p>
        </p:txBody>
      </p:sp>
      <p:pic>
        <p:nvPicPr>
          <p:cNvPr id="98310" name="Picture 2"/>
          <p:cNvPicPr>
            <a:picLocks noChangeAspect="1" noChangeArrowheads="1"/>
          </p:cNvPicPr>
          <p:nvPr/>
        </p:nvPicPr>
        <p:blipFill>
          <a:blip r:embed="rId3">
            <a:extLst>
              <a:ext uri="{28A0092B-C50C-407E-A947-70E740481C1C}">
                <a14:useLocalDpi xmlns:a14="http://schemas.microsoft.com/office/drawing/2010/main" val="0"/>
              </a:ext>
            </a:extLst>
          </a:blip>
          <a:srcRect b="38686"/>
          <a:stretch>
            <a:fillRect/>
          </a:stretch>
        </p:blipFill>
        <p:spPr bwMode="auto">
          <a:xfrm>
            <a:off x="838200" y="1773238"/>
            <a:ext cx="6096000" cy="449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5570538" y="3378200"/>
            <a:ext cx="4454525" cy="1323975"/>
          </a:xfrm>
          <a:prstGeom prst="rect">
            <a:avLst/>
          </a:prstGeom>
        </p:spPr>
        <p:txBody>
          <a:bodyPr>
            <a:spAutoFit/>
          </a:bodyPr>
          <a:lstStyle/>
          <a:p>
            <a:pPr algn="ctr">
              <a:spcBef>
                <a:spcPct val="20000"/>
              </a:spcBef>
              <a:buClr>
                <a:srgbClr val="B2B2B2"/>
              </a:buClr>
              <a:buSzPct val="75000"/>
              <a:defRPr/>
            </a:pPr>
            <a:r>
              <a:rPr lang="en-US" sz="4000" kern="0" dirty="0">
                <a:solidFill>
                  <a:srgbClr val="000000"/>
                </a:solidFill>
                <a:latin typeface="Times New Roman"/>
                <a:sym typeface="Wingdings" pitchFamily="2" charset="2"/>
              </a:rPr>
              <a:t>Disorganized externalizing</a:t>
            </a:r>
            <a:endParaRPr lang="en-US" sz="4000" kern="0" dirty="0">
              <a:solidFill>
                <a:srgbClr val="000000"/>
              </a:solidFill>
              <a:latin typeface="Times New Roman"/>
            </a:endParaRPr>
          </a:p>
        </p:txBody>
      </p:sp>
      <p:sp>
        <p:nvSpPr>
          <p:cNvPr id="98312" name="Rectangle 6"/>
          <p:cNvSpPr>
            <a:spLocks noChangeArrowheads="1"/>
          </p:cNvSpPr>
          <p:nvPr/>
        </p:nvSpPr>
        <p:spPr bwMode="auto">
          <a:xfrm>
            <a:off x="6934200" y="57277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600"/>
              <a:t>(Groh, Roisman, van Ijzendoorn, Bakermans-Kranenburg, &amp; Fearon, 2012) </a:t>
            </a:r>
          </a:p>
          <a:p>
            <a:pPr>
              <a:spcBef>
                <a:spcPct val="0"/>
              </a:spcBef>
              <a:buClrTx/>
              <a:buSzTx/>
              <a:buFontTx/>
              <a:buNone/>
            </a:pPr>
            <a:endParaRPr lang="en-US" altLang="en-US" sz="1600"/>
          </a:p>
        </p:txBody>
      </p:sp>
      <p:sp>
        <p:nvSpPr>
          <p:cNvPr id="98313" name="Rectangle 7"/>
          <p:cNvSpPr>
            <a:spLocks noChangeArrowheads="1"/>
          </p:cNvSpPr>
          <p:nvPr/>
        </p:nvSpPr>
        <p:spPr bwMode="auto">
          <a:xfrm>
            <a:off x="0" y="6489700"/>
            <a:ext cx="411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latin typeface="AdvPSPAL-R"/>
              </a:rPr>
              <a:t>Based on 42 independent samples (</a:t>
            </a:r>
            <a:r>
              <a:rPr lang="en-US" altLang="en-US" sz="1400">
                <a:latin typeface="Advpala-ita"/>
              </a:rPr>
              <a:t>N </a:t>
            </a:r>
            <a:r>
              <a:rPr lang="en-US" altLang="en-US" sz="1400">
                <a:latin typeface="AdvPSPAL-R"/>
              </a:rPr>
              <a:t>= 4,614),</a:t>
            </a:r>
            <a:endParaRPr lang="en-US" altLang="en-US" sz="5400"/>
          </a:p>
        </p:txBody>
      </p:sp>
    </p:spTree>
    <p:extLst>
      <p:ext uri="{BB962C8B-B14F-4D97-AF65-F5344CB8AC3E}">
        <p14:creationId xmlns:p14="http://schemas.microsoft.com/office/powerpoint/2010/main" val="40521345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4C7F-1FC3-4CC3-8185-19A4D3F47520}"/>
              </a:ext>
            </a:extLst>
          </p:cNvPr>
          <p:cNvSpPr>
            <a:spLocks noGrp="1"/>
          </p:cNvSpPr>
          <p:nvPr>
            <p:ph type="title"/>
          </p:nvPr>
        </p:nvSpPr>
        <p:spPr/>
        <p:txBody>
          <a:bodyPr>
            <a:normAutofit fontScale="90000"/>
          </a:bodyPr>
          <a:lstStyle/>
          <a:p>
            <a:r>
              <a:rPr lang="en-US" dirty="0"/>
              <a:t>What about attachment in adulthood?</a:t>
            </a:r>
          </a:p>
        </p:txBody>
      </p:sp>
      <p:pic>
        <p:nvPicPr>
          <p:cNvPr id="4098" name="Picture 2" descr="Image result for fighting couple">
            <a:extLst>
              <a:ext uri="{FF2B5EF4-FFF2-40B4-BE49-F238E27FC236}">
                <a16:creationId xmlns:a16="http://schemas.microsoft.com/office/drawing/2014/main" id="{2641A30B-0E3B-4C3A-B1F6-6A8836E776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810000"/>
            <a:ext cx="4015570" cy="2749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a:extLst>
              <a:ext uri="{FF2B5EF4-FFF2-40B4-BE49-F238E27FC236}">
                <a16:creationId xmlns:a16="http://schemas.microsoft.com/office/drawing/2014/main" id="{BD0F6EC8-AEFB-4357-B615-E76AD7A513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9047" y="1828800"/>
            <a:ext cx="4051300" cy="25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206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413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E1D2A829-DB25-41EE-99B0-9F9A373DD286}" type="slidenum">
              <a:rPr lang="en-US" altLang="en-US" sz="1400" smtClean="0"/>
              <a:pPr>
                <a:spcBef>
                  <a:spcPct val="0"/>
                </a:spcBef>
                <a:buClrTx/>
                <a:buSzTx/>
                <a:buFontTx/>
                <a:buNone/>
              </a:pPr>
              <a:t>93</a:t>
            </a:fld>
            <a:endParaRPr lang="en-US" altLang="en-US" sz="1400"/>
          </a:p>
        </p:txBody>
      </p:sp>
      <p:sp>
        <p:nvSpPr>
          <p:cNvPr id="141316" name="Rectangle 2"/>
          <p:cNvSpPr>
            <a:spLocks noGrp="1" noChangeArrowheads="1"/>
          </p:cNvSpPr>
          <p:nvPr>
            <p:ph type="title"/>
          </p:nvPr>
        </p:nvSpPr>
        <p:spPr/>
        <p:txBody>
          <a:bodyPr/>
          <a:lstStyle/>
          <a:p>
            <a:r>
              <a:rPr lang="en-US" altLang="en-US"/>
              <a:t>How Speakers are Categorized</a:t>
            </a:r>
          </a:p>
        </p:txBody>
      </p:sp>
      <p:sp>
        <p:nvSpPr>
          <p:cNvPr id="141317" name="Rectangle 3"/>
          <p:cNvSpPr>
            <a:spLocks noGrp="1" noChangeArrowheads="1"/>
          </p:cNvSpPr>
          <p:nvPr>
            <p:ph type="body" idx="1"/>
          </p:nvPr>
        </p:nvSpPr>
        <p:spPr/>
        <p:txBody>
          <a:bodyPr/>
          <a:lstStyle/>
          <a:p>
            <a:r>
              <a:rPr lang="en-US" altLang="en-US" sz="2800"/>
              <a:t>As Autonomous (secure), Dismissing (avoidant), or Preoccupied (resistant)</a:t>
            </a:r>
          </a:p>
          <a:p>
            <a:pPr lvl="1"/>
            <a:r>
              <a:rPr lang="en-US" altLang="en-US" sz="2400"/>
              <a:t>And, independently, as Unresolved/Disorganized </a:t>
            </a:r>
          </a:p>
          <a:p>
            <a:r>
              <a:rPr lang="en-US" altLang="en-US" sz="2800"/>
              <a:t>Not based on experiences themselves </a:t>
            </a:r>
          </a:p>
          <a:p>
            <a:r>
              <a:rPr lang="en-US" altLang="en-US" sz="2800"/>
              <a:t>But on speaker’s current relationship to the experiences</a:t>
            </a:r>
          </a:p>
          <a:p>
            <a:pPr lvl="1"/>
            <a:r>
              <a:rPr lang="en-US" altLang="en-US" sz="2400"/>
              <a:t>how they’ve processed their past</a:t>
            </a:r>
          </a:p>
          <a:p>
            <a:r>
              <a:rPr lang="en-US" altLang="en-US" sz="2800"/>
              <a:t>Based on the coherence of their discourse</a:t>
            </a:r>
          </a:p>
        </p:txBody>
      </p:sp>
    </p:spTree>
    <p:extLst>
      <p:ext uri="{BB962C8B-B14F-4D97-AF65-F5344CB8AC3E}">
        <p14:creationId xmlns:p14="http://schemas.microsoft.com/office/powerpoint/2010/main" val="2538086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576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5AD89B59-E7F5-4E18-8FBC-F9A1BE9706D9}" type="slidenum">
              <a:rPr lang="en-US" altLang="en-US" sz="1400" smtClean="0"/>
              <a:pPr>
                <a:spcBef>
                  <a:spcPct val="0"/>
                </a:spcBef>
                <a:buClrTx/>
                <a:buSzTx/>
                <a:buFontTx/>
                <a:buNone/>
              </a:pPr>
              <a:t>94</a:t>
            </a:fld>
            <a:endParaRPr lang="en-US" altLang="en-US" sz="1400"/>
          </a:p>
        </p:txBody>
      </p:sp>
      <p:sp>
        <p:nvSpPr>
          <p:cNvPr id="157700" name="Rectangle 2"/>
          <p:cNvSpPr>
            <a:spLocks noGrp="1" noChangeArrowheads="1"/>
          </p:cNvSpPr>
          <p:nvPr>
            <p:ph type="title"/>
          </p:nvPr>
        </p:nvSpPr>
        <p:spPr/>
        <p:txBody>
          <a:bodyPr/>
          <a:lstStyle/>
          <a:p>
            <a:r>
              <a:rPr lang="en-US" altLang="en-US"/>
              <a:t>Validity of AAI</a:t>
            </a:r>
          </a:p>
        </p:txBody>
      </p:sp>
      <p:sp>
        <p:nvSpPr>
          <p:cNvPr id="157701" name="Rectangle 3"/>
          <p:cNvSpPr>
            <a:spLocks noGrp="1" noChangeArrowheads="1"/>
          </p:cNvSpPr>
          <p:nvPr>
            <p:ph type="body" idx="1"/>
          </p:nvPr>
        </p:nvSpPr>
        <p:spPr/>
        <p:txBody>
          <a:bodyPr/>
          <a:lstStyle/>
          <a:p>
            <a:r>
              <a:rPr lang="en-US" altLang="en-US"/>
              <a:t>Classifications are stable</a:t>
            </a:r>
          </a:p>
          <a:p>
            <a:pPr lvl="1"/>
            <a:r>
              <a:rPr lang="en-US" altLang="en-US"/>
              <a:t>2 months, 3 months, 1.5 years</a:t>
            </a:r>
          </a:p>
          <a:p>
            <a:r>
              <a:rPr lang="en-US" altLang="en-US"/>
              <a:t>Not related to IQ measures</a:t>
            </a:r>
          </a:p>
          <a:p>
            <a:pPr lvl="1"/>
            <a:r>
              <a:rPr lang="en-US" altLang="en-US"/>
              <a:t>6 of 7 studies</a:t>
            </a:r>
          </a:p>
          <a:p>
            <a:r>
              <a:rPr lang="en-US" altLang="en-US"/>
              <a:t>Discourse style relates to attachment</a:t>
            </a:r>
          </a:p>
          <a:p>
            <a:pPr lvl="1"/>
            <a:r>
              <a:rPr lang="en-US" altLang="en-US"/>
              <a:t>not interviews about job</a:t>
            </a:r>
          </a:p>
          <a:p>
            <a:r>
              <a:rPr lang="en-US" altLang="en-US"/>
              <a:t>Machine learning shows some ability to distinguish adult attachment in AAI</a:t>
            </a:r>
          </a:p>
        </p:txBody>
      </p:sp>
    </p:spTree>
    <p:extLst>
      <p:ext uri="{BB962C8B-B14F-4D97-AF65-F5344CB8AC3E}">
        <p14:creationId xmlns:p14="http://schemas.microsoft.com/office/powerpoint/2010/main" val="11121558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59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E298884A-CA55-417A-AAEE-9D994CBAE93D}" type="slidenum">
              <a:rPr lang="en-US" altLang="en-US" sz="1400" smtClean="0"/>
              <a:pPr>
                <a:spcBef>
                  <a:spcPct val="0"/>
                </a:spcBef>
                <a:buClrTx/>
                <a:buSzTx/>
                <a:buFontTx/>
                <a:buNone/>
              </a:pPr>
              <a:t>95</a:t>
            </a:fld>
            <a:endParaRPr lang="en-US" altLang="en-US" sz="1400"/>
          </a:p>
        </p:txBody>
      </p:sp>
      <p:sp>
        <p:nvSpPr>
          <p:cNvPr id="159748" name="Rectangle 2"/>
          <p:cNvSpPr>
            <a:spLocks noGrp="1" noChangeArrowheads="1"/>
          </p:cNvSpPr>
          <p:nvPr>
            <p:ph type="title"/>
          </p:nvPr>
        </p:nvSpPr>
        <p:spPr/>
        <p:txBody>
          <a:bodyPr>
            <a:normAutofit fontScale="90000"/>
          </a:bodyPr>
          <a:lstStyle/>
          <a:p>
            <a:r>
              <a:rPr lang="en-US" altLang="en-US"/>
              <a:t>Parent-Infant </a:t>
            </a:r>
            <a:br>
              <a:rPr lang="en-US" altLang="en-US"/>
            </a:br>
            <a:r>
              <a:rPr lang="en-US" altLang="en-US"/>
              <a:t>Attachment Correspondence</a:t>
            </a:r>
          </a:p>
        </p:txBody>
      </p:sp>
      <p:sp>
        <p:nvSpPr>
          <p:cNvPr id="159749" name="Rectangle 3"/>
          <p:cNvSpPr>
            <a:spLocks noGrp="1" noChangeArrowheads="1"/>
          </p:cNvSpPr>
          <p:nvPr>
            <p:ph type="body" idx="1"/>
          </p:nvPr>
        </p:nvSpPr>
        <p:spPr/>
        <p:txBody>
          <a:bodyPr/>
          <a:lstStyle/>
          <a:p>
            <a:pPr>
              <a:lnSpc>
                <a:spcPct val="90000"/>
              </a:lnSpc>
            </a:pPr>
            <a:r>
              <a:rPr lang="en-US" altLang="en-US" sz="2800"/>
              <a:t>Meta-analysis of 13 studies using three major categories</a:t>
            </a:r>
          </a:p>
          <a:p>
            <a:pPr>
              <a:lnSpc>
                <a:spcPct val="90000"/>
              </a:lnSpc>
            </a:pPr>
            <a:r>
              <a:rPr lang="en-US" altLang="en-US" sz="2800"/>
              <a:t>75% secure vs. insecure agreement (K=.49)</a:t>
            </a:r>
          </a:p>
          <a:p>
            <a:pPr>
              <a:lnSpc>
                <a:spcPct val="90000"/>
              </a:lnSpc>
            </a:pPr>
            <a:r>
              <a:rPr lang="en-US" altLang="en-US" sz="2800"/>
              <a:t>70% three-way agreement (K=.46)</a:t>
            </a:r>
          </a:p>
          <a:p>
            <a:pPr lvl="1">
              <a:lnSpc>
                <a:spcPct val="90000"/>
              </a:lnSpc>
            </a:pPr>
            <a:r>
              <a:rPr lang="en-US" altLang="en-US" sz="2400"/>
              <a:t>Prebirth AAI show 69% three-way agreement (K=.44)</a:t>
            </a:r>
          </a:p>
          <a:p>
            <a:pPr lvl="1">
              <a:lnSpc>
                <a:spcPct val="90000"/>
              </a:lnSpc>
            </a:pPr>
            <a:endParaRPr lang="en-US" altLang="en-US" sz="2400"/>
          </a:p>
          <a:p>
            <a:pPr lvl="4">
              <a:lnSpc>
                <a:spcPct val="90000"/>
              </a:lnSpc>
            </a:pPr>
            <a:r>
              <a:rPr lang="en-US" altLang="en-US" sz="1800">
                <a:cs typeface="Times New Roman" panose="02020603050405020304" pitchFamily="18" charset="0"/>
              </a:rPr>
              <a:t>Bakermans-kranenburg, M. J. &amp; Vanijzendoorn, M. H. (1993). A Psychometric Study of the Adult Attachment Interview - Reliability and Discriminant Validity. </a:t>
            </a:r>
            <a:r>
              <a:rPr lang="en-US" altLang="en-US" sz="1800" u="sng">
                <a:cs typeface="Times New Roman" panose="02020603050405020304" pitchFamily="18" charset="0"/>
              </a:rPr>
              <a:t>Developmental Psychology, 29,</a:t>
            </a:r>
            <a:r>
              <a:rPr lang="en-US" altLang="en-US" sz="1800">
                <a:cs typeface="Times New Roman" panose="02020603050405020304" pitchFamily="18" charset="0"/>
              </a:rPr>
              <a:t> 870-879.</a:t>
            </a:r>
            <a:br>
              <a:rPr lang="en-US" altLang="en-US" sz="1800"/>
            </a:br>
            <a:endParaRPr lang="en-US" altLang="en-US" sz="1800"/>
          </a:p>
        </p:txBody>
      </p:sp>
    </p:spTree>
    <p:extLst>
      <p:ext uri="{BB962C8B-B14F-4D97-AF65-F5344CB8AC3E}">
        <p14:creationId xmlns:p14="http://schemas.microsoft.com/office/powerpoint/2010/main" val="22921758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679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BA1E08F5-2DFD-46A8-8778-E5D4018C7A92}" type="slidenum">
              <a:rPr lang="en-US" altLang="en-US" sz="1400" smtClean="0"/>
              <a:pPr>
                <a:spcBef>
                  <a:spcPct val="0"/>
                </a:spcBef>
                <a:buClrTx/>
                <a:buSzTx/>
                <a:buFontTx/>
                <a:buNone/>
              </a:pPr>
              <a:t>96</a:t>
            </a:fld>
            <a:endParaRPr lang="en-US" altLang="en-US" sz="1400"/>
          </a:p>
        </p:txBody>
      </p:sp>
      <p:sp>
        <p:nvSpPr>
          <p:cNvPr id="167940" name="Rectangle 1026"/>
          <p:cNvSpPr>
            <a:spLocks noGrp="1" noChangeArrowheads="1"/>
          </p:cNvSpPr>
          <p:nvPr>
            <p:ph type="title"/>
          </p:nvPr>
        </p:nvSpPr>
        <p:spPr>
          <a:xfrm>
            <a:off x="685800" y="0"/>
            <a:ext cx="7772400" cy="1143000"/>
          </a:xfrm>
        </p:spPr>
        <p:txBody>
          <a:bodyPr/>
          <a:lstStyle/>
          <a:p>
            <a:r>
              <a:rPr lang="en-US" altLang="en-US"/>
              <a:t>Parent-Infant Correspondence</a:t>
            </a:r>
          </a:p>
        </p:txBody>
      </p:sp>
      <p:graphicFrame>
        <p:nvGraphicFramePr>
          <p:cNvPr id="167941" name="Object 1027"/>
          <p:cNvGraphicFramePr>
            <a:graphicFrameLocks noChangeAspect="1"/>
          </p:cNvGraphicFramePr>
          <p:nvPr/>
        </p:nvGraphicFramePr>
        <p:xfrm>
          <a:off x="476250" y="1200150"/>
          <a:ext cx="7848600" cy="6057900"/>
        </p:xfrm>
        <a:graphic>
          <a:graphicData uri="http://schemas.openxmlformats.org/presentationml/2006/ole">
            <mc:AlternateContent xmlns:mc="http://schemas.openxmlformats.org/markup-compatibility/2006">
              <mc:Choice xmlns:v="urn:schemas-microsoft-com:vml" Requires="v">
                <p:oleObj name="Document" r:id="rId3" imgW="7452360" imgH="5824220" progId="Word.Document.8">
                  <p:embed/>
                </p:oleObj>
              </mc:Choice>
              <mc:Fallback>
                <p:oleObj name="Document" r:id="rId3" imgW="7452360" imgH="5824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1200150"/>
                        <a:ext cx="78486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534317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1802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2E84CF52-5EBA-4EBA-A54E-C50CE07E0BCC}" type="slidenum">
              <a:rPr lang="en-US" altLang="en-US" sz="1400" smtClean="0"/>
              <a:pPr>
                <a:spcBef>
                  <a:spcPct val="0"/>
                </a:spcBef>
                <a:buClrTx/>
                <a:buSzTx/>
                <a:buFontTx/>
                <a:buNone/>
              </a:pPr>
              <a:t>97</a:t>
            </a:fld>
            <a:endParaRPr lang="en-US" altLang="en-US" sz="1400"/>
          </a:p>
        </p:txBody>
      </p:sp>
      <p:sp>
        <p:nvSpPr>
          <p:cNvPr id="180228" name="Rectangle 1026"/>
          <p:cNvSpPr>
            <a:spLocks noGrp="1" noChangeArrowheads="1"/>
          </p:cNvSpPr>
          <p:nvPr>
            <p:ph type="title"/>
          </p:nvPr>
        </p:nvSpPr>
        <p:spPr/>
        <p:txBody>
          <a:bodyPr/>
          <a:lstStyle/>
          <a:p>
            <a:r>
              <a:rPr lang="en-US" altLang="en-US"/>
              <a:t>Breaking the Link</a:t>
            </a:r>
          </a:p>
        </p:txBody>
      </p:sp>
      <p:sp>
        <p:nvSpPr>
          <p:cNvPr id="180229" name="Rectangle 1027"/>
          <p:cNvSpPr>
            <a:spLocks noGrp="1" noChangeArrowheads="1"/>
          </p:cNvSpPr>
          <p:nvPr>
            <p:ph type="body" idx="1"/>
          </p:nvPr>
        </p:nvSpPr>
        <p:spPr/>
        <p:txBody>
          <a:bodyPr/>
          <a:lstStyle/>
          <a:p>
            <a:r>
              <a:rPr lang="en-US" altLang="en-US"/>
              <a:t>Parental attachment is not formed by past experiences but by current orientation to past.</a:t>
            </a:r>
          </a:p>
          <a:p>
            <a:r>
              <a:rPr lang="en-US" altLang="en-US"/>
              <a:t>Supportive experiences with a partner, friend or therapist can allow for earned autonomy in the face of experiences that would otherwise be associated with insecurity.</a:t>
            </a:r>
          </a:p>
        </p:txBody>
      </p:sp>
    </p:spTree>
    <p:extLst>
      <p:ext uri="{BB962C8B-B14F-4D97-AF65-F5344CB8AC3E}">
        <p14:creationId xmlns:p14="http://schemas.microsoft.com/office/powerpoint/2010/main" val="38697733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129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34A41FF4-90EC-4D40-8128-16E51DE1502E}" type="slidenum">
              <a:rPr lang="en-US" altLang="en-US" sz="1400" smtClean="0"/>
              <a:pPr>
                <a:spcBef>
                  <a:spcPct val="0"/>
                </a:spcBef>
                <a:buClrTx/>
                <a:buSzTx/>
                <a:buFontTx/>
                <a:buNone/>
              </a:pPr>
              <a:t>98</a:t>
            </a:fld>
            <a:endParaRPr lang="en-US" altLang="en-US" sz="1400"/>
          </a:p>
        </p:txBody>
      </p:sp>
      <p:sp>
        <p:nvSpPr>
          <p:cNvPr id="212996" name="Rectangle 2"/>
          <p:cNvSpPr>
            <a:spLocks noGrp="1" noChangeArrowheads="1"/>
          </p:cNvSpPr>
          <p:nvPr>
            <p:ph type="title"/>
          </p:nvPr>
        </p:nvSpPr>
        <p:spPr/>
        <p:txBody>
          <a:bodyPr/>
          <a:lstStyle/>
          <a:p>
            <a:r>
              <a:rPr lang="en-US" altLang="en-US"/>
              <a:t>Interview</a:t>
            </a:r>
          </a:p>
        </p:txBody>
      </p:sp>
      <p:sp>
        <p:nvSpPr>
          <p:cNvPr id="212997" name="Rectangle 3"/>
          <p:cNvSpPr>
            <a:spLocks noGrp="1" noChangeArrowheads="1"/>
          </p:cNvSpPr>
          <p:nvPr>
            <p:ph type="body" idx="1"/>
          </p:nvPr>
        </p:nvSpPr>
        <p:spPr/>
        <p:txBody>
          <a:bodyPr/>
          <a:lstStyle/>
          <a:p>
            <a:r>
              <a:rPr lang="en-US" altLang="en-US"/>
              <a:t>Interview a partner about one attachment figure focusing on questions 2 through 4</a:t>
            </a:r>
          </a:p>
          <a:p>
            <a:r>
              <a:rPr lang="en-US" altLang="en-US"/>
              <a:t>Each person analyzes their </a:t>
            </a:r>
            <a:r>
              <a:rPr lang="en-US" altLang="en-US" i="1"/>
              <a:t>own</a:t>
            </a:r>
            <a:r>
              <a:rPr lang="en-US" altLang="en-US"/>
              <a:t> responses</a:t>
            </a:r>
          </a:p>
          <a:p>
            <a:pPr lvl="1"/>
            <a:r>
              <a:rPr lang="en-US" altLang="en-US" b="1"/>
              <a:t>no comments form partner</a:t>
            </a:r>
            <a:endParaRPr lang="en-US" altLang="en-US"/>
          </a:p>
          <a:p>
            <a:r>
              <a:rPr lang="en-US" altLang="en-US"/>
              <a:t>Only share what you want to share</a:t>
            </a:r>
          </a:p>
        </p:txBody>
      </p:sp>
    </p:spTree>
    <p:extLst>
      <p:ext uri="{BB962C8B-B14F-4D97-AF65-F5344CB8AC3E}">
        <p14:creationId xmlns:p14="http://schemas.microsoft.com/office/powerpoint/2010/main" val="19064708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1504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05C4D7F3-350D-48F0-83CC-567AB6F40539}" type="slidenum">
              <a:rPr lang="en-US" altLang="en-US" sz="1400" smtClean="0"/>
              <a:pPr>
                <a:spcBef>
                  <a:spcPct val="0"/>
                </a:spcBef>
                <a:buClrTx/>
                <a:buSzTx/>
                <a:buFontTx/>
                <a:buNone/>
              </a:pPr>
              <a:t>99</a:t>
            </a:fld>
            <a:endParaRPr lang="en-US" altLang="en-US" sz="1400"/>
          </a:p>
        </p:txBody>
      </p:sp>
      <p:sp>
        <p:nvSpPr>
          <p:cNvPr id="215044" name="Rectangle 1026"/>
          <p:cNvSpPr>
            <a:spLocks noGrp="1" noChangeArrowheads="1"/>
          </p:cNvSpPr>
          <p:nvPr>
            <p:ph type="title"/>
          </p:nvPr>
        </p:nvSpPr>
        <p:spPr/>
        <p:txBody>
          <a:bodyPr/>
          <a:lstStyle/>
          <a:p>
            <a:endParaRPr lang="en-US" altLang="en-US"/>
          </a:p>
        </p:txBody>
      </p:sp>
      <p:graphicFrame>
        <p:nvGraphicFramePr>
          <p:cNvPr id="215045" name="Object 1027"/>
          <p:cNvGraphicFramePr>
            <a:graphicFrameLocks noChangeAspect="1"/>
          </p:cNvGraphicFramePr>
          <p:nvPr/>
        </p:nvGraphicFramePr>
        <p:xfrm>
          <a:off x="-838200" y="-1543050"/>
          <a:ext cx="10591800" cy="8264525"/>
        </p:xfrm>
        <a:graphic>
          <a:graphicData uri="http://schemas.openxmlformats.org/presentationml/2006/ole">
            <mc:AlternateContent xmlns:mc="http://schemas.openxmlformats.org/markup-compatibility/2006">
              <mc:Choice xmlns:v="urn:schemas-microsoft-com:vml" Requires="v">
                <p:oleObj name="Bitmap Image" r:id="rId3" imgW="19432684" imgH="18480102" progId="Paint.Picture">
                  <p:embed/>
                </p:oleObj>
              </mc:Choice>
              <mc:Fallback>
                <p:oleObj name="Bitmap Image" r:id="rId3" imgW="19432684" imgH="1848010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43050"/>
                        <a:ext cx="10591800" cy="826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46" name="Text Box 1028"/>
          <p:cNvSpPr txBox="1">
            <a:spLocks noChangeArrowheads="1"/>
          </p:cNvSpPr>
          <p:nvPr/>
        </p:nvSpPr>
        <p:spPr bwMode="auto">
          <a:xfrm>
            <a:off x="2438400" y="609600"/>
            <a:ext cx="4767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a:t>Adult Attachment Interview</a:t>
            </a:r>
          </a:p>
        </p:txBody>
      </p:sp>
    </p:spTree>
    <p:extLst>
      <p:ext uri="{BB962C8B-B14F-4D97-AF65-F5344CB8AC3E}">
        <p14:creationId xmlns:p14="http://schemas.microsoft.com/office/powerpoint/2010/main" val="5193529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4092</TotalTime>
  <Words>4930</Words>
  <Application>Microsoft Office PowerPoint</Application>
  <PresentationFormat>On-screen Show (4:3)</PresentationFormat>
  <Paragraphs>807</Paragraphs>
  <Slides>103</Slides>
  <Notes>91</Notes>
  <HiddenSlides>47</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103</vt:i4>
      </vt:variant>
    </vt:vector>
  </HeadingPairs>
  <TitlesOfParts>
    <vt:vector size="121" baseType="lpstr">
      <vt:lpstr>AdvBd</vt:lpstr>
      <vt:lpstr>AdvBdb</vt:lpstr>
      <vt:lpstr>Advpala-ita</vt:lpstr>
      <vt:lpstr>AdvPSPAL-R</vt:lpstr>
      <vt:lpstr>Arial</vt:lpstr>
      <vt:lpstr>Calibri</vt:lpstr>
      <vt:lpstr>Corbel</vt:lpstr>
      <vt:lpstr>Georgia</vt:lpstr>
      <vt:lpstr>Monotype Sorts</vt:lpstr>
      <vt:lpstr>Times</vt:lpstr>
      <vt:lpstr>Times New Roman</vt:lpstr>
      <vt:lpstr>Wingdings</vt:lpstr>
      <vt:lpstr>Wingdings 2</vt:lpstr>
      <vt:lpstr>Wingdings 3</vt:lpstr>
      <vt:lpstr>Module</vt:lpstr>
      <vt:lpstr>Image</vt:lpstr>
      <vt:lpstr>Document</vt:lpstr>
      <vt:lpstr>Bitmap Image</vt:lpstr>
      <vt:lpstr>Psychology of Infancy</vt:lpstr>
      <vt:lpstr>Socialization Processes</vt:lpstr>
      <vt:lpstr>Big picture</vt:lpstr>
      <vt:lpstr>Attachment overview</vt:lpstr>
      <vt:lpstr>Introduction to Attachment </vt:lpstr>
      <vt:lpstr>Attachment Theory  (Bowlby, 1969)</vt:lpstr>
      <vt:lpstr>Environment of evolutionary adaptiveness</vt:lpstr>
      <vt:lpstr>Recasting early interaction: Signals that function to establish or maintain proximity of caregiver</vt:lpstr>
      <vt:lpstr>Attachment’s Function/Goal: Keeping Caregivers Close </vt:lpstr>
      <vt:lpstr>Attachment system</vt:lpstr>
      <vt:lpstr>Multiple attachments</vt:lpstr>
      <vt:lpstr>Intellectual History </vt:lpstr>
      <vt:lpstr>What forms the basis for attachment relationships?</vt:lpstr>
      <vt:lpstr>What forms the basis for  attachment relationships? (cont)</vt:lpstr>
      <vt:lpstr>Harlow’s Surrogate Mother Studies</vt:lpstr>
      <vt:lpstr>Harlow’s Surrogate Mother        Studies (cont)</vt:lpstr>
      <vt:lpstr>Key Attachment Concepts in Harlow</vt:lpstr>
      <vt:lpstr>Time is spent on cloth mothers </vt:lpstr>
      <vt:lpstr>Attachment makes social contact a psychological reality</vt:lpstr>
      <vt:lpstr>Exposure to institutional rearing  disinhibited attachment disturbance</vt:lpstr>
      <vt:lpstr>Internal Working Models</vt:lpstr>
      <vt:lpstr>What infant expects</vt:lpstr>
      <vt:lpstr>Attention to Fear Faces at 7 months Predicts 14 month Security</vt:lpstr>
      <vt:lpstr>PowerPoint Presentation</vt:lpstr>
      <vt:lpstr>Measuring attachment security</vt:lpstr>
      <vt:lpstr>Overall strategy</vt:lpstr>
      <vt:lpstr>Attachment types/categories</vt:lpstr>
      <vt:lpstr>Attachment Classifications</vt:lpstr>
      <vt:lpstr>Ainsworth’s (1978) Strange Situation </vt:lpstr>
      <vt:lpstr>Strange Situation</vt:lpstr>
      <vt:lpstr>Attachment  in Strange Situation </vt:lpstr>
      <vt:lpstr>Attachment system</vt:lpstr>
      <vt:lpstr>Basis for Individual  Differences?</vt:lpstr>
      <vt:lpstr>Ongoing debate</vt:lpstr>
      <vt:lpstr>The Current Study</vt:lpstr>
      <vt:lpstr>Attachment-Maturation Model</vt:lpstr>
      <vt:lpstr>Predicting attachment security</vt:lpstr>
      <vt:lpstr>Evidence for care-giving effects</vt:lpstr>
      <vt:lpstr>Experiment 2: Snuggly Effect!</vt:lpstr>
      <vt:lpstr>Experiment 1: Sensitivity training</vt:lpstr>
      <vt:lpstr>Results</vt:lpstr>
      <vt:lpstr>Observational Meta-analysis: Sensitivity Studies Only</vt:lpstr>
      <vt:lpstr>Conclusions</vt:lpstr>
      <vt:lpstr>PowerPoint Presentation</vt:lpstr>
      <vt:lpstr>Gene*environment interaction?</vt:lpstr>
      <vt:lpstr>Two Temperamental Pathways</vt:lpstr>
      <vt:lpstr>PowerPoint Presentation</vt:lpstr>
      <vt:lpstr>Empirical resolution?</vt:lpstr>
      <vt:lpstr>What about common genetic variant?</vt:lpstr>
      <vt:lpstr>Goals</vt:lpstr>
      <vt:lpstr>Predicting security &amp; distress reactivity</vt:lpstr>
      <vt:lpstr>Discussion</vt:lpstr>
      <vt:lpstr>Genetic and Caregiving-Based Contributions to Infant Attachment</vt:lpstr>
      <vt:lpstr>Genetic and Caregiving-Based Contributions to Infant Attachment</vt:lpstr>
      <vt:lpstr>Genetic and Caregiving-Based Contributions to Infant Attachment</vt:lpstr>
      <vt:lpstr>Maternal responsiveness uniquely predicted attachment security</vt:lpstr>
      <vt:lpstr>Disorganized attachment predicted by parent behavior</vt:lpstr>
      <vt:lpstr>PowerPoint Presentation</vt:lpstr>
      <vt:lpstr>FFSF ? Dimensional avoidance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Mother-Child Attachment and Overall Negative Temperament</vt:lpstr>
      <vt:lpstr>Results:  Attachment and Specific Dimensions and Assessments of Temperament</vt:lpstr>
      <vt:lpstr>Results:  Father-Child Attachment and Overall Negative Temperament</vt:lpstr>
      <vt:lpstr>Results:  Temperament, Social Competence, Externalizing Behavior, and Internalizing Symptoms</vt:lpstr>
      <vt:lpstr>Results:  Temperament, Social Competence, Externalizing Behavior, and Internalizing Symptoms</vt:lpstr>
      <vt:lpstr>PowerPoint Presentation</vt:lpstr>
      <vt:lpstr>PowerPoint Presentation</vt:lpstr>
      <vt:lpstr>PowerPoint Presentation</vt:lpstr>
      <vt:lpstr>PowerPoint Presentation</vt:lpstr>
      <vt:lpstr>PowerPoint Presentation</vt:lpstr>
      <vt:lpstr>PowerPoint Presentation</vt:lpstr>
      <vt:lpstr>Conclusions</vt:lpstr>
      <vt:lpstr>The Big Question</vt:lpstr>
      <vt:lpstr>Predicting behavior problems</vt:lpstr>
      <vt:lpstr>Participants</vt:lpstr>
      <vt:lpstr>Measures</vt:lpstr>
      <vt:lpstr>Results</vt:lpstr>
      <vt:lpstr>Can 1 secure relationship act as a buffer?</vt:lpstr>
      <vt:lpstr>Double insecurity  behavior problems (insecurity with dad is key)</vt:lpstr>
      <vt:lpstr>Two insecure attachments…</vt:lpstr>
      <vt:lpstr>Level of resistance</vt:lpstr>
      <vt:lpstr>Attachment and Children's Peer Relations</vt:lpstr>
      <vt:lpstr>Disorganized/Nonsecure   Internalizing/Externalizing</vt:lpstr>
      <vt:lpstr>What about attachment in adulthood?</vt:lpstr>
      <vt:lpstr>How Speakers are Categorized</vt:lpstr>
      <vt:lpstr>Validity of AAI</vt:lpstr>
      <vt:lpstr>Parent-Infant  Attachment Correspondence</vt:lpstr>
      <vt:lpstr>Parent-Infant Correspondence</vt:lpstr>
      <vt:lpstr>Breaking the Link</vt:lpstr>
      <vt:lpstr>Interview</vt:lpstr>
      <vt:lpstr>PowerPoint Presentation</vt:lpstr>
      <vt:lpstr>How to Think About What You’ve Said</vt:lpstr>
      <vt:lpstr>Parenting Styles in Middle  Childhood</vt:lpstr>
      <vt:lpstr>Parent-Child Relationships in  Adolescence and Early Adulthood</vt:lpstr>
      <vt:lpstr>Father-Child Relationships  (Tamis-LeMonda et al., 2004)</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273</cp:revision>
  <cp:lastPrinted>2013-03-20T20:17:21Z</cp:lastPrinted>
  <dcterms:created xsi:type="dcterms:W3CDTF">2007-01-11T16:44:21Z</dcterms:created>
  <dcterms:modified xsi:type="dcterms:W3CDTF">2022-10-27T15:58:28Z</dcterms:modified>
</cp:coreProperties>
</file>