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4.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5.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6.xml" ContentType="application/vnd.openxmlformats-officedocument.themeOverride+xml"/>
  <Override PartName="/ppt/notesSlides/notesSlide14.xml" ContentType="application/vnd.openxmlformats-officedocument.presentationml.notesSlide+xml"/>
  <Override PartName="/ppt/theme/themeOverride7.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8.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81.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2" r:id="rId1"/>
    <p:sldMasterId id="2147484015" r:id="rId2"/>
    <p:sldMasterId id="2147484027" r:id="rId3"/>
    <p:sldMasterId id="2147484039" r:id="rId4"/>
  </p:sldMasterIdLst>
  <p:notesMasterIdLst>
    <p:notesMasterId r:id="rId128"/>
  </p:notesMasterIdLst>
  <p:handoutMasterIdLst>
    <p:handoutMasterId r:id="rId129"/>
  </p:handoutMasterIdLst>
  <p:sldIdLst>
    <p:sldId id="508" r:id="rId5"/>
    <p:sldId id="394" r:id="rId6"/>
    <p:sldId id="356" r:id="rId7"/>
    <p:sldId id="429" r:id="rId8"/>
    <p:sldId id="477" r:id="rId9"/>
    <p:sldId id="478" r:id="rId10"/>
    <p:sldId id="479" r:id="rId11"/>
    <p:sldId id="480" r:id="rId12"/>
    <p:sldId id="512" r:id="rId13"/>
    <p:sldId id="482" r:id="rId14"/>
    <p:sldId id="483" r:id="rId15"/>
    <p:sldId id="513" r:id="rId16"/>
    <p:sldId id="484" r:id="rId17"/>
    <p:sldId id="514" r:id="rId18"/>
    <p:sldId id="485" r:id="rId19"/>
    <p:sldId id="486" r:id="rId20"/>
    <p:sldId id="515" r:id="rId21"/>
    <p:sldId id="516" r:id="rId22"/>
    <p:sldId id="487" r:id="rId23"/>
    <p:sldId id="504" r:id="rId24"/>
    <p:sldId id="357" r:id="rId25"/>
    <p:sldId id="461" r:id="rId26"/>
    <p:sldId id="462" r:id="rId27"/>
    <p:sldId id="463" r:id="rId28"/>
    <p:sldId id="464" r:id="rId29"/>
    <p:sldId id="465" r:id="rId30"/>
    <p:sldId id="466" r:id="rId31"/>
    <p:sldId id="467" r:id="rId32"/>
    <p:sldId id="468" r:id="rId33"/>
    <p:sldId id="469" r:id="rId34"/>
    <p:sldId id="470" r:id="rId35"/>
    <p:sldId id="471" r:id="rId36"/>
    <p:sldId id="472" r:id="rId37"/>
    <p:sldId id="473" r:id="rId38"/>
    <p:sldId id="474" r:id="rId39"/>
    <p:sldId id="361" r:id="rId40"/>
    <p:sldId id="362" r:id="rId41"/>
    <p:sldId id="363" r:id="rId42"/>
    <p:sldId id="364" r:id="rId43"/>
    <p:sldId id="365" r:id="rId44"/>
    <p:sldId id="366" r:id="rId45"/>
    <p:sldId id="367" r:id="rId46"/>
    <p:sldId id="368" r:id="rId47"/>
    <p:sldId id="372" r:id="rId48"/>
    <p:sldId id="369" r:id="rId49"/>
    <p:sldId id="373" r:id="rId50"/>
    <p:sldId id="374" r:id="rId51"/>
    <p:sldId id="375" r:id="rId52"/>
    <p:sldId id="376" r:id="rId53"/>
    <p:sldId id="377" r:id="rId54"/>
    <p:sldId id="378" r:id="rId55"/>
    <p:sldId id="379" r:id="rId56"/>
    <p:sldId id="380" r:id="rId57"/>
    <p:sldId id="381" r:id="rId58"/>
    <p:sldId id="382" r:id="rId59"/>
    <p:sldId id="383" r:id="rId60"/>
    <p:sldId id="384" r:id="rId61"/>
    <p:sldId id="460" r:id="rId62"/>
    <p:sldId id="385" r:id="rId63"/>
    <p:sldId id="386" r:id="rId64"/>
    <p:sldId id="387" r:id="rId65"/>
    <p:sldId id="388" r:id="rId66"/>
    <p:sldId id="389" r:id="rId67"/>
    <p:sldId id="405" r:id="rId68"/>
    <p:sldId id="327" r:id="rId69"/>
    <p:sldId id="409" r:id="rId70"/>
    <p:sldId id="412" r:id="rId71"/>
    <p:sldId id="410" r:id="rId72"/>
    <p:sldId id="411" r:id="rId73"/>
    <p:sldId id="413" r:id="rId74"/>
    <p:sldId id="414" r:id="rId75"/>
    <p:sldId id="415" r:id="rId76"/>
    <p:sldId id="416" r:id="rId77"/>
    <p:sldId id="417" r:id="rId78"/>
    <p:sldId id="418" r:id="rId79"/>
    <p:sldId id="419" r:id="rId80"/>
    <p:sldId id="420" r:id="rId81"/>
    <p:sldId id="421" r:id="rId82"/>
    <p:sldId id="422" r:id="rId83"/>
    <p:sldId id="423" r:id="rId84"/>
    <p:sldId id="399" r:id="rId85"/>
    <p:sldId id="402" r:id="rId86"/>
    <p:sldId id="407" r:id="rId87"/>
    <p:sldId id="439" r:id="rId88"/>
    <p:sldId id="440" r:id="rId89"/>
    <p:sldId id="441" r:id="rId90"/>
    <p:sldId id="442" r:id="rId91"/>
    <p:sldId id="443" r:id="rId92"/>
    <p:sldId id="444" r:id="rId93"/>
    <p:sldId id="445" r:id="rId94"/>
    <p:sldId id="446" r:id="rId95"/>
    <p:sldId id="447" r:id="rId96"/>
    <p:sldId id="448" r:id="rId97"/>
    <p:sldId id="449" r:id="rId98"/>
    <p:sldId id="450" r:id="rId99"/>
    <p:sldId id="451" r:id="rId100"/>
    <p:sldId id="452" r:id="rId101"/>
    <p:sldId id="453" r:id="rId102"/>
    <p:sldId id="454" r:id="rId103"/>
    <p:sldId id="455" r:id="rId104"/>
    <p:sldId id="456" r:id="rId105"/>
    <p:sldId id="457" r:id="rId106"/>
    <p:sldId id="458" r:id="rId107"/>
    <p:sldId id="475" r:id="rId108"/>
    <p:sldId id="476" r:id="rId109"/>
    <p:sldId id="427" r:id="rId110"/>
    <p:sldId id="428" r:id="rId111"/>
    <p:sldId id="339" r:id="rId112"/>
    <p:sldId id="340" r:id="rId113"/>
    <p:sldId id="341" r:id="rId114"/>
    <p:sldId id="342" r:id="rId115"/>
    <p:sldId id="343" r:id="rId116"/>
    <p:sldId id="344" r:id="rId117"/>
    <p:sldId id="345" r:id="rId118"/>
    <p:sldId id="346" r:id="rId119"/>
    <p:sldId id="348" r:id="rId120"/>
    <p:sldId id="349" r:id="rId121"/>
    <p:sldId id="350" r:id="rId122"/>
    <p:sldId id="351" r:id="rId123"/>
    <p:sldId id="352" r:id="rId124"/>
    <p:sldId id="353" r:id="rId125"/>
    <p:sldId id="354" r:id="rId126"/>
    <p:sldId id="355" r:id="rId127"/>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92" autoAdjust="0"/>
    <p:restoredTop sz="69214" autoAdjust="0"/>
  </p:normalViewPr>
  <p:slideViewPr>
    <p:cSldViewPr>
      <p:cViewPr varScale="1">
        <p:scale>
          <a:sx n="65" d="100"/>
          <a:sy n="65" d="100"/>
        </p:scale>
        <p:origin x="1555" y="43"/>
      </p:cViewPr>
      <p:guideLst>
        <p:guide orient="horz" pos="2160"/>
        <p:guide pos="2880"/>
      </p:guideLst>
    </p:cSldViewPr>
  </p:slideViewPr>
  <p:notesTextViewPr>
    <p:cViewPr>
      <p:scale>
        <a:sx n="3" d="2"/>
        <a:sy n="3" d="2"/>
      </p:scale>
      <p:origin x="0" y="0"/>
    </p:cViewPr>
  </p:notesTextViewPr>
  <p:sorterViewPr>
    <p:cViewPr varScale="1">
      <p:scale>
        <a:sx n="1" d="1"/>
        <a:sy n="1" d="1"/>
      </p:scale>
      <p:origin x="0" y="-696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notesMaster" Target="notesMasters/notes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handoutMaster" Target="handoutMasters/handout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presProps" Target="pres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theme" Target="theme/theme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Mothers completed college (n</a:t>
            </a:r>
            <a:r>
              <a:rPr lang="en-US" baseline="0" dirty="0"/>
              <a:t> = 366)</a:t>
            </a:r>
            <a:endParaRPr lang="en-US" dirty="0"/>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Mothers completed college</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7D17-234E-868E-480B34A322AD}"/>
              </c:ext>
            </c:extLst>
          </c:dPt>
          <c:dPt>
            <c:idx val="1"/>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7D17-234E-868E-480B34A322AD}"/>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7 minutes</c:v>
                </c:pt>
                <c:pt idx="1">
                  <c:v>&lt;7 minutes</c:v>
                </c:pt>
              </c:strCache>
            </c:strRef>
          </c:cat>
          <c:val>
            <c:numRef>
              <c:f>Sheet1!$B$2:$B$3</c:f>
              <c:numCache>
                <c:formatCode>General</c:formatCode>
                <c:ptCount val="2"/>
                <c:pt idx="0">
                  <c:v>0.68</c:v>
                </c:pt>
                <c:pt idx="1">
                  <c:v>0.31999999999999995</c:v>
                </c:pt>
              </c:numCache>
            </c:numRef>
          </c:val>
          <c:extLst>
            <c:ext xmlns:c16="http://schemas.microsoft.com/office/drawing/2014/chart" uri="{C3380CC4-5D6E-409C-BE32-E72D297353CC}">
              <c16:uniqueId val="{00000000-7015-1E4C-8320-A4143AB310AA}"/>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Mothers did not complete college </a:t>
            </a:r>
            <a:r>
              <a:rPr lang="en-US" sz="2200" b="1" i="0" u="none" strike="noStrike" baseline="0" dirty="0">
                <a:effectLst/>
              </a:rPr>
              <a:t>(n = 552)</a:t>
            </a:r>
            <a:endParaRPr lang="en-US" dirty="0"/>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Mothers did not complete college</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72C-884D-8755-AB0CA9292E12}"/>
              </c:ext>
            </c:extLst>
          </c:dPt>
          <c:dPt>
            <c:idx val="1"/>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72C-884D-8755-AB0CA9292E12}"/>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7 minutes</c:v>
                </c:pt>
                <c:pt idx="1">
                  <c:v>&lt;7 minutes</c:v>
                </c:pt>
              </c:strCache>
            </c:strRef>
          </c:cat>
          <c:val>
            <c:numRef>
              <c:f>Sheet1!$B$2:$B$3</c:f>
              <c:numCache>
                <c:formatCode>General</c:formatCode>
                <c:ptCount val="2"/>
                <c:pt idx="0">
                  <c:v>0.45</c:v>
                </c:pt>
                <c:pt idx="1">
                  <c:v>0.55000000000000004</c:v>
                </c:pt>
              </c:numCache>
            </c:numRef>
          </c:val>
          <c:extLst>
            <c:ext xmlns:c16="http://schemas.microsoft.com/office/drawing/2014/chart" uri="{C3380CC4-5D6E-409C-BE32-E72D297353CC}">
              <c16:uniqueId val="{00000000-F6BA-1147-B4D5-2857496DDB6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9A56A2-D39D-3744-9DED-60775D319ADF}"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D820ABB6-223D-BD4A-A714-8E489BDCC831}">
      <dgm:prSet phldrT="[Text]"/>
      <dgm:spPr/>
      <dgm:t>
        <a:bodyPr/>
        <a:lstStyle/>
        <a:p>
          <a:pPr>
            <a:buNone/>
          </a:pPr>
          <a:r>
            <a:rPr lang="en-US" b="1" dirty="0"/>
            <a:t>Academic Achievement</a:t>
          </a:r>
        </a:p>
      </dgm:t>
    </dgm:pt>
    <dgm:pt modelId="{272D11D4-2DBD-8C4C-90CB-838884522D96}" type="parTrans" cxnId="{B1BC945F-163B-8149-94F5-55B6EE8619D3}">
      <dgm:prSet/>
      <dgm:spPr/>
      <dgm:t>
        <a:bodyPr/>
        <a:lstStyle/>
        <a:p>
          <a:endParaRPr lang="en-US"/>
        </a:p>
      </dgm:t>
    </dgm:pt>
    <dgm:pt modelId="{FD6DFB49-511E-9C4A-A953-686632B49B8C}" type="sibTrans" cxnId="{B1BC945F-163B-8149-94F5-55B6EE8619D3}">
      <dgm:prSet/>
      <dgm:spPr/>
      <dgm:t>
        <a:bodyPr/>
        <a:lstStyle/>
        <a:p>
          <a:endParaRPr lang="en-US"/>
        </a:p>
      </dgm:t>
    </dgm:pt>
    <dgm:pt modelId="{9A5504F1-5FB1-374B-ADD4-13F116C32F1E}">
      <dgm:prSet phldrT="[Text]"/>
      <dgm:spPr/>
      <dgm:t>
        <a:bodyPr/>
        <a:lstStyle/>
        <a:p>
          <a:pPr>
            <a:buNone/>
          </a:pPr>
          <a:r>
            <a:rPr lang="en-US" dirty="0"/>
            <a:t>Subtests from Woodcock-Johnson Revised (WJR):</a:t>
          </a:r>
        </a:p>
      </dgm:t>
    </dgm:pt>
    <dgm:pt modelId="{6457A199-7E7F-8246-8822-07AB3D2B4D9E}" type="parTrans" cxnId="{447647CA-8565-7E4D-B7B5-C0EA1CF928CC}">
      <dgm:prSet/>
      <dgm:spPr/>
      <dgm:t>
        <a:bodyPr/>
        <a:lstStyle/>
        <a:p>
          <a:endParaRPr lang="en-US"/>
        </a:p>
      </dgm:t>
    </dgm:pt>
    <dgm:pt modelId="{81CDD765-6234-BF49-8C1B-25547A825F65}" type="sibTrans" cxnId="{447647CA-8565-7E4D-B7B5-C0EA1CF928CC}">
      <dgm:prSet/>
      <dgm:spPr/>
      <dgm:t>
        <a:bodyPr/>
        <a:lstStyle/>
        <a:p>
          <a:endParaRPr lang="en-US"/>
        </a:p>
      </dgm:t>
    </dgm:pt>
    <dgm:pt modelId="{56AB5BF4-3973-0343-9CCC-7471DB7B2A15}">
      <dgm:prSet phldrT="[Text]"/>
      <dgm:spPr/>
      <dgm:t>
        <a:bodyPr/>
        <a:lstStyle/>
        <a:p>
          <a:pPr>
            <a:buNone/>
          </a:pPr>
          <a:r>
            <a:rPr lang="en-US" b="1" dirty="0"/>
            <a:t>Behavioral problems</a:t>
          </a:r>
        </a:p>
      </dgm:t>
    </dgm:pt>
    <dgm:pt modelId="{3E692836-0127-5F4F-81C3-C9ECC891FBE1}" type="parTrans" cxnId="{6091ABEF-17F0-044A-B3CD-80976E853FA8}">
      <dgm:prSet/>
      <dgm:spPr/>
      <dgm:t>
        <a:bodyPr/>
        <a:lstStyle/>
        <a:p>
          <a:endParaRPr lang="en-US"/>
        </a:p>
      </dgm:t>
    </dgm:pt>
    <dgm:pt modelId="{1107F47D-9F12-B249-A465-C6EF4C0BBADD}" type="sibTrans" cxnId="{6091ABEF-17F0-044A-B3CD-80976E853FA8}">
      <dgm:prSet/>
      <dgm:spPr/>
      <dgm:t>
        <a:bodyPr/>
        <a:lstStyle/>
        <a:p>
          <a:endParaRPr lang="en-US"/>
        </a:p>
      </dgm:t>
    </dgm:pt>
    <dgm:pt modelId="{60F301DC-BACA-364E-B7D4-4E15F9F78192}">
      <dgm:prSet phldrT="[Text]"/>
      <dgm:spPr/>
      <dgm:t>
        <a:bodyPr/>
        <a:lstStyle/>
        <a:p>
          <a:pPr>
            <a:buNone/>
          </a:pPr>
          <a:r>
            <a:rPr lang="en-US" dirty="0"/>
            <a:t>Child Behavior Checklist (CBC): Mother-reported externalizing &amp; internalizing behavior</a:t>
          </a:r>
        </a:p>
      </dgm:t>
    </dgm:pt>
    <dgm:pt modelId="{C6873721-785A-E548-B28F-069862354FF3}" type="parTrans" cxnId="{B5FB4D53-503C-A44C-AB7D-465DEEDCB66A}">
      <dgm:prSet/>
      <dgm:spPr/>
      <dgm:t>
        <a:bodyPr/>
        <a:lstStyle/>
        <a:p>
          <a:endParaRPr lang="en-US"/>
        </a:p>
      </dgm:t>
    </dgm:pt>
    <dgm:pt modelId="{E74E6C1C-12E0-BF47-85E5-558AAF0DDBDF}" type="sibTrans" cxnId="{B5FB4D53-503C-A44C-AB7D-465DEEDCB66A}">
      <dgm:prSet/>
      <dgm:spPr/>
      <dgm:t>
        <a:bodyPr/>
        <a:lstStyle/>
        <a:p>
          <a:endParaRPr lang="en-US"/>
        </a:p>
      </dgm:t>
    </dgm:pt>
    <dgm:pt modelId="{46F6823D-94FE-F841-AC00-4FB7757A3672}">
      <dgm:prSet phldrT="[Text]"/>
      <dgm:spPr/>
      <dgm:t>
        <a:bodyPr/>
        <a:lstStyle/>
        <a:p>
          <a:pPr>
            <a:buFont typeface="Arial" panose="020B0604020202020204" pitchFamily="34" charset="0"/>
            <a:buChar char="•"/>
          </a:pPr>
          <a:r>
            <a:rPr lang="en-US" dirty="0"/>
            <a:t>Grade 1: Letter-Word Identification</a:t>
          </a:r>
        </a:p>
      </dgm:t>
    </dgm:pt>
    <dgm:pt modelId="{6ECF3673-2193-9B4A-B3B0-E69D03F2B8BE}" type="parTrans" cxnId="{70C573FA-3BF7-294E-BBB7-83DD1BB9A2F8}">
      <dgm:prSet/>
      <dgm:spPr/>
      <dgm:t>
        <a:bodyPr/>
        <a:lstStyle/>
        <a:p>
          <a:endParaRPr lang="en-US"/>
        </a:p>
      </dgm:t>
    </dgm:pt>
    <dgm:pt modelId="{72CC87D3-774E-354E-98DF-A02A8AE559AF}" type="sibTrans" cxnId="{70C573FA-3BF7-294E-BBB7-83DD1BB9A2F8}">
      <dgm:prSet/>
      <dgm:spPr/>
      <dgm:t>
        <a:bodyPr/>
        <a:lstStyle/>
        <a:p>
          <a:endParaRPr lang="en-US"/>
        </a:p>
      </dgm:t>
    </dgm:pt>
    <dgm:pt modelId="{F69E37E5-761F-D74B-9549-7B63952621E6}">
      <dgm:prSet phldrT="[Text]"/>
      <dgm:spPr/>
      <dgm:t>
        <a:bodyPr/>
        <a:lstStyle/>
        <a:p>
          <a:pPr>
            <a:buFont typeface="Arial" panose="020B0604020202020204" pitchFamily="34" charset="0"/>
            <a:buChar char="•"/>
          </a:pPr>
          <a:r>
            <a:rPr lang="en-US" dirty="0"/>
            <a:t>15 </a:t>
          </a:r>
          <a:r>
            <a:rPr lang="en-US" dirty="0" err="1"/>
            <a:t>yrs</a:t>
          </a:r>
          <a:r>
            <a:rPr lang="en-US" dirty="0"/>
            <a:t>: Passage Comprehension</a:t>
          </a:r>
        </a:p>
      </dgm:t>
    </dgm:pt>
    <dgm:pt modelId="{458B45F8-2949-C944-8EC3-ABED44132927}" type="parTrans" cxnId="{03CFB994-E7D3-7845-BEA0-8A4A6CFAA913}">
      <dgm:prSet/>
      <dgm:spPr/>
      <dgm:t>
        <a:bodyPr/>
        <a:lstStyle/>
        <a:p>
          <a:endParaRPr lang="en-US"/>
        </a:p>
      </dgm:t>
    </dgm:pt>
    <dgm:pt modelId="{FCDAC7E6-58C5-8046-841D-26412523C73C}" type="sibTrans" cxnId="{03CFB994-E7D3-7845-BEA0-8A4A6CFAA913}">
      <dgm:prSet/>
      <dgm:spPr/>
      <dgm:t>
        <a:bodyPr/>
        <a:lstStyle/>
        <a:p>
          <a:endParaRPr lang="en-US"/>
        </a:p>
      </dgm:t>
    </dgm:pt>
    <dgm:pt modelId="{D6690AC3-8212-CB45-96A6-1C9AF26029F2}">
      <dgm:prSet phldrT="[Text]"/>
      <dgm:spPr/>
      <dgm:t>
        <a:bodyPr/>
        <a:lstStyle/>
        <a:p>
          <a:pPr>
            <a:buNone/>
          </a:pPr>
          <a:r>
            <a:rPr lang="en-US" dirty="0"/>
            <a:t>Math achievement</a:t>
          </a:r>
        </a:p>
      </dgm:t>
    </dgm:pt>
    <dgm:pt modelId="{684BE2D7-F092-9D4D-A13D-2831CD1D270D}" type="parTrans" cxnId="{BA803371-83D8-7243-992A-EBFD8E9ED401}">
      <dgm:prSet/>
      <dgm:spPr/>
      <dgm:t>
        <a:bodyPr/>
        <a:lstStyle/>
        <a:p>
          <a:endParaRPr lang="en-US"/>
        </a:p>
      </dgm:t>
    </dgm:pt>
    <dgm:pt modelId="{2ECC1E68-5C95-6047-947A-45B30E3866A8}" type="sibTrans" cxnId="{BA803371-83D8-7243-992A-EBFD8E9ED401}">
      <dgm:prSet/>
      <dgm:spPr/>
      <dgm:t>
        <a:bodyPr/>
        <a:lstStyle/>
        <a:p>
          <a:endParaRPr lang="en-US"/>
        </a:p>
      </dgm:t>
    </dgm:pt>
    <dgm:pt modelId="{F078E4A9-AAE8-1C43-BDC0-2CA192AD3EF2}">
      <dgm:prSet phldrT="[Text]"/>
      <dgm:spPr/>
      <dgm:t>
        <a:bodyPr/>
        <a:lstStyle/>
        <a:p>
          <a:pPr>
            <a:buNone/>
          </a:pPr>
          <a:r>
            <a:rPr lang="en-US" dirty="0"/>
            <a:t>Reading achievement</a:t>
          </a:r>
        </a:p>
      </dgm:t>
    </dgm:pt>
    <dgm:pt modelId="{2336E035-1251-5245-8E3F-8EDBFD7327E1}" type="parTrans" cxnId="{C62C6BFB-E1DD-C246-B4BE-62B7C279A891}">
      <dgm:prSet/>
      <dgm:spPr/>
      <dgm:t>
        <a:bodyPr/>
        <a:lstStyle/>
        <a:p>
          <a:endParaRPr lang="en-US"/>
        </a:p>
      </dgm:t>
    </dgm:pt>
    <dgm:pt modelId="{E8E01560-5A7C-3A4E-9788-0C8EDDBECB7E}" type="sibTrans" cxnId="{C62C6BFB-E1DD-C246-B4BE-62B7C279A891}">
      <dgm:prSet/>
      <dgm:spPr/>
      <dgm:t>
        <a:bodyPr/>
        <a:lstStyle/>
        <a:p>
          <a:endParaRPr lang="en-US"/>
        </a:p>
      </dgm:t>
    </dgm:pt>
    <dgm:pt modelId="{2150FA26-D029-7C4E-A752-599F3E339548}">
      <dgm:prSet phldrT="[Text]"/>
      <dgm:spPr/>
      <dgm:t>
        <a:bodyPr/>
        <a:lstStyle/>
        <a:p>
          <a:pPr>
            <a:buFont typeface="Arial" panose="020B0604020202020204" pitchFamily="34" charset="0"/>
            <a:buChar char="•"/>
          </a:pPr>
          <a:r>
            <a:rPr lang="en-US" dirty="0"/>
            <a:t>Grade 1: Applied Problems</a:t>
          </a:r>
        </a:p>
      </dgm:t>
    </dgm:pt>
    <dgm:pt modelId="{D1163372-A77E-D746-B6DC-4596EA56D07E}" type="parTrans" cxnId="{7D277C5D-3AAF-F547-8AF1-6BCD7AE4DFE2}">
      <dgm:prSet/>
      <dgm:spPr/>
      <dgm:t>
        <a:bodyPr/>
        <a:lstStyle/>
        <a:p>
          <a:endParaRPr lang="en-US"/>
        </a:p>
      </dgm:t>
    </dgm:pt>
    <dgm:pt modelId="{0B661E33-3B8E-1C46-A92F-2F88A69ECD71}" type="sibTrans" cxnId="{7D277C5D-3AAF-F547-8AF1-6BCD7AE4DFE2}">
      <dgm:prSet/>
      <dgm:spPr/>
      <dgm:t>
        <a:bodyPr/>
        <a:lstStyle/>
        <a:p>
          <a:endParaRPr lang="en-US"/>
        </a:p>
      </dgm:t>
    </dgm:pt>
    <dgm:pt modelId="{8A333F82-92EA-C045-8642-BA779725CF6D}">
      <dgm:prSet phldrT="[Text]"/>
      <dgm:spPr/>
      <dgm:t>
        <a:bodyPr/>
        <a:lstStyle/>
        <a:p>
          <a:pPr>
            <a:buFont typeface="Arial" panose="020B0604020202020204" pitchFamily="34" charset="0"/>
            <a:buChar char="•"/>
          </a:pPr>
          <a:r>
            <a:rPr lang="en-US" dirty="0"/>
            <a:t>15 </a:t>
          </a:r>
          <a:r>
            <a:rPr lang="en-US" dirty="0" err="1"/>
            <a:t>yrs</a:t>
          </a:r>
          <a:r>
            <a:rPr lang="en-US" dirty="0"/>
            <a:t>: Applied Problems</a:t>
          </a:r>
        </a:p>
      </dgm:t>
    </dgm:pt>
    <dgm:pt modelId="{2E513959-F8A8-944C-BF68-3558611895D5}" type="parTrans" cxnId="{4F804F00-8FB4-B24A-9ADF-0D3E78EA7C12}">
      <dgm:prSet/>
      <dgm:spPr/>
      <dgm:t>
        <a:bodyPr/>
        <a:lstStyle/>
        <a:p>
          <a:endParaRPr lang="en-US"/>
        </a:p>
      </dgm:t>
    </dgm:pt>
    <dgm:pt modelId="{4F71D15C-F6F7-5F47-9962-D20AF07C5A2D}" type="sibTrans" cxnId="{4F804F00-8FB4-B24A-9ADF-0D3E78EA7C12}">
      <dgm:prSet/>
      <dgm:spPr/>
      <dgm:t>
        <a:bodyPr/>
        <a:lstStyle/>
        <a:p>
          <a:endParaRPr lang="en-US"/>
        </a:p>
      </dgm:t>
    </dgm:pt>
    <dgm:pt modelId="{B4D87D38-1F8C-7F44-BA78-B1CEC2A003EF}">
      <dgm:prSet phldrT="[Text]"/>
      <dgm:spPr/>
      <dgm:t>
        <a:bodyPr/>
        <a:lstStyle/>
        <a:p>
          <a:pPr>
            <a:buFont typeface="Arial" panose="020B0604020202020204" pitchFamily="34" charset="0"/>
            <a:buChar char="•"/>
          </a:pPr>
          <a:r>
            <a:rPr lang="en-US" dirty="0"/>
            <a:t>Grade 1</a:t>
          </a:r>
        </a:p>
      </dgm:t>
    </dgm:pt>
    <dgm:pt modelId="{9C94290F-0F88-184A-B70B-93E5B9EC407C}" type="sibTrans" cxnId="{95DD68C0-B931-7240-8987-ABDE4D51DEAF}">
      <dgm:prSet/>
      <dgm:spPr/>
      <dgm:t>
        <a:bodyPr/>
        <a:lstStyle/>
        <a:p>
          <a:endParaRPr lang="en-US"/>
        </a:p>
      </dgm:t>
    </dgm:pt>
    <dgm:pt modelId="{5B59CFF0-CBAE-A04F-B598-E33D6001BCB1}" type="parTrans" cxnId="{95DD68C0-B931-7240-8987-ABDE4D51DEAF}">
      <dgm:prSet/>
      <dgm:spPr/>
      <dgm:t>
        <a:bodyPr/>
        <a:lstStyle/>
        <a:p>
          <a:endParaRPr lang="en-US"/>
        </a:p>
      </dgm:t>
    </dgm:pt>
    <dgm:pt modelId="{175AB492-98AC-F54E-B647-58DC4D74C6F0}">
      <dgm:prSet phldrT="[Text]"/>
      <dgm:spPr/>
      <dgm:t>
        <a:bodyPr/>
        <a:lstStyle/>
        <a:p>
          <a:pPr>
            <a:buFont typeface="Arial" panose="020B0604020202020204" pitchFamily="34" charset="0"/>
            <a:buChar char="•"/>
          </a:pPr>
          <a:r>
            <a:rPr lang="en-US" dirty="0"/>
            <a:t>15 </a:t>
          </a:r>
          <a:r>
            <a:rPr lang="en-US" dirty="0" err="1"/>
            <a:t>yrs</a:t>
          </a:r>
          <a:endParaRPr lang="en-US" dirty="0"/>
        </a:p>
      </dgm:t>
    </dgm:pt>
    <dgm:pt modelId="{CB58B725-2445-574F-BFF5-DEF6112CAF75}" type="sibTrans" cxnId="{90DBD780-E7A8-9C47-9A86-F91C5395499D}">
      <dgm:prSet/>
      <dgm:spPr/>
      <dgm:t>
        <a:bodyPr/>
        <a:lstStyle/>
        <a:p>
          <a:endParaRPr lang="en-US"/>
        </a:p>
      </dgm:t>
    </dgm:pt>
    <dgm:pt modelId="{224066FF-BFB9-2646-BEDB-4784C0CC80C7}" type="parTrans" cxnId="{90DBD780-E7A8-9C47-9A86-F91C5395499D}">
      <dgm:prSet/>
      <dgm:spPr/>
      <dgm:t>
        <a:bodyPr/>
        <a:lstStyle/>
        <a:p>
          <a:endParaRPr lang="en-US"/>
        </a:p>
      </dgm:t>
    </dgm:pt>
    <dgm:pt modelId="{ADC3743B-DB5F-F245-8059-017D6F19849A}" type="pres">
      <dgm:prSet presAssocID="{6E9A56A2-D39D-3744-9DED-60775D319ADF}" presName="Name0" presStyleCnt="0">
        <dgm:presLayoutVars>
          <dgm:dir/>
          <dgm:animLvl val="lvl"/>
          <dgm:resizeHandles val="exact"/>
        </dgm:presLayoutVars>
      </dgm:prSet>
      <dgm:spPr/>
    </dgm:pt>
    <dgm:pt modelId="{C6F92179-1415-E241-A7F8-1268A8271CB2}" type="pres">
      <dgm:prSet presAssocID="{D820ABB6-223D-BD4A-A714-8E489BDCC831}" presName="composite" presStyleCnt="0"/>
      <dgm:spPr/>
    </dgm:pt>
    <dgm:pt modelId="{9BC302E5-EC0F-504F-9DED-1083CCEA7D65}" type="pres">
      <dgm:prSet presAssocID="{D820ABB6-223D-BD4A-A714-8E489BDCC831}" presName="parTx" presStyleLbl="alignNode1" presStyleIdx="0" presStyleCnt="2">
        <dgm:presLayoutVars>
          <dgm:chMax val="0"/>
          <dgm:chPref val="0"/>
          <dgm:bulletEnabled val="1"/>
        </dgm:presLayoutVars>
      </dgm:prSet>
      <dgm:spPr/>
    </dgm:pt>
    <dgm:pt modelId="{E459C67C-318D-314A-A985-7B78F0223BAF}" type="pres">
      <dgm:prSet presAssocID="{D820ABB6-223D-BD4A-A714-8E489BDCC831}" presName="desTx" presStyleLbl="alignAccFollowNode1" presStyleIdx="0" presStyleCnt="2">
        <dgm:presLayoutVars>
          <dgm:bulletEnabled val="1"/>
        </dgm:presLayoutVars>
      </dgm:prSet>
      <dgm:spPr/>
    </dgm:pt>
    <dgm:pt modelId="{32B081E0-B312-0849-9C55-50DFA4A84038}" type="pres">
      <dgm:prSet presAssocID="{FD6DFB49-511E-9C4A-A953-686632B49B8C}" presName="space" presStyleCnt="0"/>
      <dgm:spPr/>
    </dgm:pt>
    <dgm:pt modelId="{DDD58B7C-E1D7-484E-82DE-67CDD84C91F0}" type="pres">
      <dgm:prSet presAssocID="{56AB5BF4-3973-0343-9CCC-7471DB7B2A15}" presName="composite" presStyleCnt="0"/>
      <dgm:spPr/>
    </dgm:pt>
    <dgm:pt modelId="{B719E98A-6B81-9C4D-9CC2-857F387A80E5}" type="pres">
      <dgm:prSet presAssocID="{56AB5BF4-3973-0343-9CCC-7471DB7B2A15}" presName="parTx" presStyleLbl="alignNode1" presStyleIdx="1" presStyleCnt="2">
        <dgm:presLayoutVars>
          <dgm:chMax val="0"/>
          <dgm:chPref val="0"/>
          <dgm:bulletEnabled val="1"/>
        </dgm:presLayoutVars>
      </dgm:prSet>
      <dgm:spPr/>
    </dgm:pt>
    <dgm:pt modelId="{621FA4E9-3A40-8047-94D2-468802FE08C0}" type="pres">
      <dgm:prSet presAssocID="{56AB5BF4-3973-0343-9CCC-7471DB7B2A15}" presName="desTx" presStyleLbl="alignAccFollowNode1" presStyleIdx="1" presStyleCnt="2">
        <dgm:presLayoutVars>
          <dgm:bulletEnabled val="1"/>
        </dgm:presLayoutVars>
      </dgm:prSet>
      <dgm:spPr/>
    </dgm:pt>
  </dgm:ptLst>
  <dgm:cxnLst>
    <dgm:cxn modelId="{4F804F00-8FB4-B24A-9ADF-0D3E78EA7C12}" srcId="{9A5504F1-5FB1-374B-ADD4-13F116C32F1E}" destId="{8A333F82-92EA-C045-8642-BA779725CF6D}" srcOrd="2" destOrd="0" parTransId="{2E513959-F8A8-944C-BF68-3558611895D5}" sibTransId="{4F71D15C-F6F7-5F47-9962-D20AF07C5A2D}"/>
    <dgm:cxn modelId="{2C401605-A4B5-A14D-9334-693F0B00AA8F}" type="presOf" srcId="{F69E37E5-761F-D74B-9549-7B63952621E6}" destId="{E459C67C-318D-314A-A985-7B78F0223BAF}" srcOrd="0" destOrd="6" presId="urn:microsoft.com/office/officeart/2005/8/layout/hList1"/>
    <dgm:cxn modelId="{E958711E-979E-F644-98CC-56435D887E3B}" type="presOf" srcId="{F078E4A9-AAE8-1C43-BDC0-2CA192AD3EF2}" destId="{E459C67C-318D-314A-A985-7B78F0223BAF}" srcOrd="0" destOrd="4" presId="urn:microsoft.com/office/officeart/2005/8/layout/hList1"/>
    <dgm:cxn modelId="{B1CB8931-A4D4-6C42-8321-C89BE981C955}" type="presOf" srcId="{9A5504F1-5FB1-374B-ADD4-13F116C32F1E}" destId="{E459C67C-318D-314A-A985-7B78F0223BAF}" srcOrd="0" destOrd="0" presId="urn:microsoft.com/office/officeart/2005/8/layout/hList1"/>
    <dgm:cxn modelId="{38BDFD39-6D52-684E-BEB7-C7F73F84082E}" type="presOf" srcId="{6E9A56A2-D39D-3744-9DED-60775D319ADF}" destId="{ADC3743B-DB5F-F245-8059-017D6F19849A}" srcOrd="0" destOrd="0" presId="urn:microsoft.com/office/officeart/2005/8/layout/hList1"/>
    <dgm:cxn modelId="{7D277C5D-3AAF-F547-8AF1-6BCD7AE4DFE2}" srcId="{9A5504F1-5FB1-374B-ADD4-13F116C32F1E}" destId="{2150FA26-D029-7C4E-A752-599F3E339548}" srcOrd="1" destOrd="0" parTransId="{D1163372-A77E-D746-B6DC-4596EA56D07E}" sibTransId="{0B661E33-3B8E-1C46-A92F-2F88A69ECD71}"/>
    <dgm:cxn modelId="{B1BC945F-163B-8149-94F5-55B6EE8619D3}" srcId="{6E9A56A2-D39D-3744-9DED-60775D319ADF}" destId="{D820ABB6-223D-BD4A-A714-8E489BDCC831}" srcOrd="0" destOrd="0" parTransId="{272D11D4-2DBD-8C4C-90CB-838884522D96}" sibTransId="{FD6DFB49-511E-9C4A-A953-686632B49B8C}"/>
    <dgm:cxn modelId="{45802341-E231-BB42-9A64-F9A6CA5B9FF0}" type="presOf" srcId="{60F301DC-BACA-364E-B7D4-4E15F9F78192}" destId="{621FA4E9-3A40-8047-94D2-468802FE08C0}" srcOrd="0" destOrd="0" presId="urn:microsoft.com/office/officeart/2005/8/layout/hList1"/>
    <dgm:cxn modelId="{BA803371-83D8-7243-992A-EBFD8E9ED401}" srcId="{9A5504F1-5FB1-374B-ADD4-13F116C32F1E}" destId="{D6690AC3-8212-CB45-96A6-1C9AF26029F2}" srcOrd="0" destOrd="0" parTransId="{684BE2D7-F092-9D4D-A13D-2831CD1D270D}" sibTransId="{2ECC1E68-5C95-6047-947A-45B30E3866A8}"/>
    <dgm:cxn modelId="{B5FB4D53-503C-A44C-AB7D-465DEEDCB66A}" srcId="{56AB5BF4-3973-0343-9CCC-7471DB7B2A15}" destId="{60F301DC-BACA-364E-B7D4-4E15F9F78192}" srcOrd="0" destOrd="0" parTransId="{C6873721-785A-E548-B28F-069862354FF3}" sibTransId="{E74E6C1C-12E0-BF47-85E5-558AAF0DDBDF}"/>
    <dgm:cxn modelId="{90DBD780-E7A8-9C47-9A86-F91C5395499D}" srcId="{60F301DC-BACA-364E-B7D4-4E15F9F78192}" destId="{175AB492-98AC-F54E-B647-58DC4D74C6F0}" srcOrd="1" destOrd="0" parTransId="{224066FF-BFB9-2646-BEDB-4784C0CC80C7}" sibTransId="{CB58B725-2445-574F-BFF5-DEF6112CAF75}"/>
    <dgm:cxn modelId="{03CFB994-E7D3-7845-BEA0-8A4A6CFAA913}" srcId="{9A5504F1-5FB1-374B-ADD4-13F116C32F1E}" destId="{F69E37E5-761F-D74B-9549-7B63952621E6}" srcOrd="5" destOrd="0" parTransId="{458B45F8-2949-C944-8EC3-ABED44132927}" sibTransId="{FCDAC7E6-58C5-8046-841D-26412523C73C}"/>
    <dgm:cxn modelId="{F0FF8796-5AF6-3243-B4A9-9B66C100F5BA}" type="presOf" srcId="{8A333F82-92EA-C045-8642-BA779725CF6D}" destId="{E459C67C-318D-314A-A985-7B78F0223BAF}" srcOrd="0" destOrd="3" presId="urn:microsoft.com/office/officeart/2005/8/layout/hList1"/>
    <dgm:cxn modelId="{3F5D26B6-CB83-2C47-B8F0-BE750EA27327}" type="presOf" srcId="{46F6823D-94FE-F841-AC00-4FB7757A3672}" destId="{E459C67C-318D-314A-A985-7B78F0223BAF}" srcOrd="0" destOrd="5" presId="urn:microsoft.com/office/officeart/2005/8/layout/hList1"/>
    <dgm:cxn modelId="{95DD68C0-B931-7240-8987-ABDE4D51DEAF}" srcId="{60F301DC-BACA-364E-B7D4-4E15F9F78192}" destId="{B4D87D38-1F8C-7F44-BA78-B1CEC2A003EF}" srcOrd="0" destOrd="0" parTransId="{5B59CFF0-CBAE-A04F-B598-E33D6001BCB1}" sibTransId="{9C94290F-0F88-184A-B70B-93E5B9EC407C}"/>
    <dgm:cxn modelId="{047EC1C4-6804-1D45-A63A-5A9EE0A3BA13}" type="presOf" srcId="{D820ABB6-223D-BD4A-A714-8E489BDCC831}" destId="{9BC302E5-EC0F-504F-9DED-1083CCEA7D65}" srcOrd="0" destOrd="0" presId="urn:microsoft.com/office/officeart/2005/8/layout/hList1"/>
    <dgm:cxn modelId="{447647CA-8565-7E4D-B7B5-C0EA1CF928CC}" srcId="{D820ABB6-223D-BD4A-A714-8E489BDCC831}" destId="{9A5504F1-5FB1-374B-ADD4-13F116C32F1E}" srcOrd="0" destOrd="0" parTransId="{6457A199-7E7F-8246-8822-07AB3D2B4D9E}" sibTransId="{81CDD765-6234-BF49-8C1B-25547A825F65}"/>
    <dgm:cxn modelId="{8FF515D4-5296-0849-8D43-B96544931F1A}" type="presOf" srcId="{B4D87D38-1F8C-7F44-BA78-B1CEC2A003EF}" destId="{621FA4E9-3A40-8047-94D2-468802FE08C0}" srcOrd="0" destOrd="1" presId="urn:microsoft.com/office/officeart/2005/8/layout/hList1"/>
    <dgm:cxn modelId="{C28A48D5-439E-7041-9294-C9CA008185EA}" type="presOf" srcId="{2150FA26-D029-7C4E-A752-599F3E339548}" destId="{E459C67C-318D-314A-A985-7B78F0223BAF}" srcOrd="0" destOrd="2" presId="urn:microsoft.com/office/officeart/2005/8/layout/hList1"/>
    <dgm:cxn modelId="{AFF63BE8-958B-3145-8669-D09992A78DA3}" type="presOf" srcId="{175AB492-98AC-F54E-B647-58DC4D74C6F0}" destId="{621FA4E9-3A40-8047-94D2-468802FE08C0}" srcOrd="0" destOrd="2" presId="urn:microsoft.com/office/officeart/2005/8/layout/hList1"/>
    <dgm:cxn modelId="{AD38E1EC-F9B5-7F40-9CF3-45DFB4870667}" type="presOf" srcId="{56AB5BF4-3973-0343-9CCC-7471DB7B2A15}" destId="{B719E98A-6B81-9C4D-9CC2-857F387A80E5}" srcOrd="0" destOrd="0" presId="urn:microsoft.com/office/officeart/2005/8/layout/hList1"/>
    <dgm:cxn modelId="{6091ABEF-17F0-044A-B3CD-80976E853FA8}" srcId="{6E9A56A2-D39D-3744-9DED-60775D319ADF}" destId="{56AB5BF4-3973-0343-9CCC-7471DB7B2A15}" srcOrd="1" destOrd="0" parTransId="{3E692836-0127-5F4F-81C3-C9ECC891FBE1}" sibTransId="{1107F47D-9F12-B249-A465-C6EF4C0BBADD}"/>
    <dgm:cxn modelId="{04033FFA-D8CD-F346-871F-C76CBF025619}" type="presOf" srcId="{D6690AC3-8212-CB45-96A6-1C9AF26029F2}" destId="{E459C67C-318D-314A-A985-7B78F0223BAF}" srcOrd="0" destOrd="1" presId="urn:microsoft.com/office/officeart/2005/8/layout/hList1"/>
    <dgm:cxn modelId="{70C573FA-3BF7-294E-BBB7-83DD1BB9A2F8}" srcId="{9A5504F1-5FB1-374B-ADD4-13F116C32F1E}" destId="{46F6823D-94FE-F841-AC00-4FB7757A3672}" srcOrd="4" destOrd="0" parTransId="{6ECF3673-2193-9B4A-B3B0-E69D03F2B8BE}" sibTransId="{72CC87D3-774E-354E-98DF-A02A8AE559AF}"/>
    <dgm:cxn modelId="{C62C6BFB-E1DD-C246-B4BE-62B7C279A891}" srcId="{9A5504F1-5FB1-374B-ADD4-13F116C32F1E}" destId="{F078E4A9-AAE8-1C43-BDC0-2CA192AD3EF2}" srcOrd="3" destOrd="0" parTransId="{2336E035-1251-5245-8E3F-8EDBFD7327E1}" sibTransId="{E8E01560-5A7C-3A4E-9788-0C8EDDBECB7E}"/>
    <dgm:cxn modelId="{9A88A823-8AF2-164B-A3D3-E8CBC182ADC1}" type="presParOf" srcId="{ADC3743B-DB5F-F245-8059-017D6F19849A}" destId="{C6F92179-1415-E241-A7F8-1268A8271CB2}" srcOrd="0" destOrd="0" presId="urn:microsoft.com/office/officeart/2005/8/layout/hList1"/>
    <dgm:cxn modelId="{7BEEEC58-5537-C246-83E9-E3124FBFACAC}" type="presParOf" srcId="{C6F92179-1415-E241-A7F8-1268A8271CB2}" destId="{9BC302E5-EC0F-504F-9DED-1083CCEA7D65}" srcOrd="0" destOrd="0" presId="urn:microsoft.com/office/officeart/2005/8/layout/hList1"/>
    <dgm:cxn modelId="{B30D4A80-4458-0E4A-A21D-0B0A94D2D13A}" type="presParOf" srcId="{C6F92179-1415-E241-A7F8-1268A8271CB2}" destId="{E459C67C-318D-314A-A985-7B78F0223BAF}" srcOrd="1" destOrd="0" presId="urn:microsoft.com/office/officeart/2005/8/layout/hList1"/>
    <dgm:cxn modelId="{91E2433F-CB65-9340-8877-EDDB7A233A01}" type="presParOf" srcId="{ADC3743B-DB5F-F245-8059-017D6F19849A}" destId="{32B081E0-B312-0849-9C55-50DFA4A84038}" srcOrd="1" destOrd="0" presId="urn:microsoft.com/office/officeart/2005/8/layout/hList1"/>
    <dgm:cxn modelId="{08844A78-0AB6-ED42-9643-1B557BD12E58}" type="presParOf" srcId="{ADC3743B-DB5F-F245-8059-017D6F19849A}" destId="{DDD58B7C-E1D7-484E-82DE-67CDD84C91F0}" srcOrd="2" destOrd="0" presId="urn:microsoft.com/office/officeart/2005/8/layout/hList1"/>
    <dgm:cxn modelId="{1FE287F9-C5B4-1543-A207-2B23CED864F9}" type="presParOf" srcId="{DDD58B7C-E1D7-484E-82DE-67CDD84C91F0}" destId="{B719E98A-6B81-9C4D-9CC2-857F387A80E5}" srcOrd="0" destOrd="0" presId="urn:microsoft.com/office/officeart/2005/8/layout/hList1"/>
    <dgm:cxn modelId="{A22A61AA-356F-9B42-92A4-718D18F0A4F6}" type="presParOf" srcId="{DDD58B7C-E1D7-484E-82DE-67CDD84C91F0}" destId="{621FA4E9-3A40-8047-94D2-468802FE08C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9A56A2-D39D-3744-9DED-60775D319ADF}"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D820ABB6-223D-BD4A-A714-8E489BDCC831}">
      <dgm:prSet phldrT="[Text]"/>
      <dgm:spPr/>
      <dgm:t>
        <a:bodyPr/>
        <a:lstStyle/>
        <a:p>
          <a:pPr>
            <a:buNone/>
          </a:pPr>
          <a:r>
            <a:rPr lang="en-US" b="1" dirty="0"/>
            <a:t>(1) Child background and HOME controls</a:t>
          </a:r>
        </a:p>
      </dgm:t>
    </dgm:pt>
    <dgm:pt modelId="{272D11D4-2DBD-8C4C-90CB-838884522D96}" type="parTrans" cxnId="{B1BC945F-163B-8149-94F5-55B6EE8619D3}">
      <dgm:prSet/>
      <dgm:spPr/>
      <dgm:t>
        <a:bodyPr/>
        <a:lstStyle/>
        <a:p>
          <a:endParaRPr lang="en-US"/>
        </a:p>
      </dgm:t>
    </dgm:pt>
    <dgm:pt modelId="{FD6DFB49-511E-9C4A-A953-686632B49B8C}" type="sibTrans" cxnId="{B1BC945F-163B-8149-94F5-55B6EE8619D3}">
      <dgm:prSet/>
      <dgm:spPr/>
      <dgm:t>
        <a:bodyPr/>
        <a:lstStyle/>
        <a:p>
          <a:endParaRPr lang="en-US"/>
        </a:p>
      </dgm:t>
    </dgm:pt>
    <dgm:pt modelId="{9A5504F1-5FB1-374B-ADD4-13F116C32F1E}">
      <dgm:prSet phldrT="[Text]"/>
      <dgm:spPr/>
      <dgm:t>
        <a:bodyPr/>
        <a:lstStyle/>
        <a:p>
          <a:r>
            <a:rPr lang="en-US" dirty="0"/>
            <a:t>Demographics</a:t>
          </a:r>
        </a:p>
      </dgm:t>
    </dgm:pt>
    <dgm:pt modelId="{6457A199-7E7F-8246-8822-07AB3D2B4D9E}" type="parTrans" cxnId="{447647CA-8565-7E4D-B7B5-C0EA1CF928CC}">
      <dgm:prSet/>
      <dgm:spPr/>
      <dgm:t>
        <a:bodyPr/>
        <a:lstStyle/>
        <a:p>
          <a:endParaRPr lang="en-US"/>
        </a:p>
      </dgm:t>
    </dgm:pt>
    <dgm:pt modelId="{81CDD765-6234-BF49-8C1B-25547A825F65}" type="sibTrans" cxnId="{447647CA-8565-7E4D-B7B5-C0EA1CF928CC}">
      <dgm:prSet/>
      <dgm:spPr/>
      <dgm:t>
        <a:bodyPr/>
        <a:lstStyle/>
        <a:p>
          <a:endParaRPr lang="en-US"/>
        </a:p>
      </dgm:t>
    </dgm:pt>
    <dgm:pt modelId="{56AB5BF4-3973-0343-9CCC-7471DB7B2A15}">
      <dgm:prSet phldrT="[Text]"/>
      <dgm:spPr/>
      <dgm:t>
        <a:bodyPr/>
        <a:lstStyle/>
        <a:p>
          <a:pPr>
            <a:buNone/>
          </a:pPr>
          <a:r>
            <a:rPr lang="en-US" b="1" dirty="0"/>
            <a:t>(2) Concurrent 54-month controls</a:t>
          </a:r>
        </a:p>
      </dgm:t>
    </dgm:pt>
    <dgm:pt modelId="{3E692836-0127-5F4F-81C3-C9ECC891FBE1}" type="parTrans" cxnId="{6091ABEF-17F0-044A-B3CD-80976E853FA8}">
      <dgm:prSet/>
      <dgm:spPr/>
      <dgm:t>
        <a:bodyPr/>
        <a:lstStyle/>
        <a:p>
          <a:endParaRPr lang="en-US"/>
        </a:p>
      </dgm:t>
    </dgm:pt>
    <dgm:pt modelId="{1107F47D-9F12-B249-A465-C6EF4C0BBADD}" type="sibTrans" cxnId="{6091ABEF-17F0-044A-B3CD-80976E853FA8}">
      <dgm:prSet/>
      <dgm:spPr/>
      <dgm:t>
        <a:bodyPr/>
        <a:lstStyle/>
        <a:p>
          <a:endParaRPr lang="en-US"/>
        </a:p>
      </dgm:t>
    </dgm:pt>
    <dgm:pt modelId="{60F301DC-BACA-364E-B7D4-4E15F9F78192}">
      <dgm:prSet phldrT="[Text]"/>
      <dgm:spPr/>
      <dgm:t>
        <a:bodyPr/>
        <a:lstStyle/>
        <a:p>
          <a:r>
            <a:rPr lang="en-US" dirty="0"/>
            <a:t>Cognitive skills at 54 </a:t>
          </a:r>
          <a:r>
            <a:rPr lang="en-US" dirty="0" err="1"/>
            <a:t>mos</a:t>
          </a:r>
          <a:r>
            <a:rPr lang="en-US" dirty="0"/>
            <a:t> (WJR subtests)</a:t>
          </a:r>
        </a:p>
      </dgm:t>
    </dgm:pt>
    <dgm:pt modelId="{C6873721-785A-E548-B28F-069862354FF3}" type="parTrans" cxnId="{B5FB4D53-503C-A44C-AB7D-465DEEDCB66A}">
      <dgm:prSet/>
      <dgm:spPr/>
      <dgm:t>
        <a:bodyPr/>
        <a:lstStyle/>
        <a:p>
          <a:endParaRPr lang="en-US"/>
        </a:p>
      </dgm:t>
    </dgm:pt>
    <dgm:pt modelId="{E74E6C1C-12E0-BF47-85E5-558AAF0DDBDF}" type="sibTrans" cxnId="{B5FB4D53-503C-A44C-AB7D-465DEEDCB66A}">
      <dgm:prSet/>
      <dgm:spPr/>
      <dgm:t>
        <a:bodyPr/>
        <a:lstStyle/>
        <a:p>
          <a:endParaRPr lang="en-US"/>
        </a:p>
      </dgm:t>
    </dgm:pt>
    <dgm:pt modelId="{5E6BD573-FDCE-6744-B6E5-D68AFB8BF5F3}">
      <dgm:prSet/>
      <dgm:spPr/>
      <dgm:t>
        <a:bodyPr/>
        <a:lstStyle/>
        <a:p>
          <a:r>
            <a:rPr lang="en-US" dirty="0"/>
            <a:t>Externalizing &amp; internalizing behavior at 54 </a:t>
          </a:r>
          <a:r>
            <a:rPr lang="en-US" dirty="0" err="1"/>
            <a:t>mos</a:t>
          </a:r>
          <a:r>
            <a:rPr lang="en-US" dirty="0"/>
            <a:t> (CBC)</a:t>
          </a:r>
        </a:p>
      </dgm:t>
    </dgm:pt>
    <dgm:pt modelId="{3ABFC1E7-FB25-A242-A485-01DB0436F45E}" type="parTrans" cxnId="{7BBF1663-5688-D942-9C80-52157B38FCDD}">
      <dgm:prSet/>
      <dgm:spPr/>
      <dgm:t>
        <a:bodyPr/>
        <a:lstStyle/>
        <a:p>
          <a:endParaRPr lang="en-US"/>
        </a:p>
      </dgm:t>
    </dgm:pt>
    <dgm:pt modelId="{82E83718-9E1E-3740-8458-2FC81642FB90}" type="sibTrans" cxnId="{7BBF1663-5688-D942-9C80-52157B38FCDD}">
      <dgm:prSet/>
      <dgm:spPr/>
      <dgm:t>
        <a:bodyPr/>
        <a:lstStyle/>
        <a:p>
          <a:endParaRPr lang="en-US"/>
        </a:p>
      </dgm:t>
    </dgm:pt>
    <dgm:pt modelId="{13845108-2D8B-A140-B0C6-9CE8BEFD8572}">
      <dgm:prSet/>
      <dgm:spPr/>
      <dgm:t>
        <a:bodyPr/>
        <a:lstStyle/>
        <a:p>
          <a:r>
            <a:rPr lang="en-US" dirty="0"/>
            <a:t>Early cognitive functioning at 24 </a:t>
          </a:r>
          <a:r>
            <a:rPr lang="en-US" dirty="0" err="1"/>
            <a:t>mos</a:t>
          </a:r>
          <a:r>
            <a:rPr lang="en-US" dirty="0"/>
            <a:t> (Bayley Mental Development index)</a:t>
          </a:r>
        </a:p>
      </dgm:t>
    </dgm:pt>
    <dgm:pt modelId="{77F221F0-CA84-C84F-8876-312B0DA147E9}" type="parTrans" cxnId="{E41F18D0-C1BF-A14B-992D-B5E1EEE3FCB6}">
      <dgm:prSet/>
      <dgm:spPr/>
      <dgm:t>
        <a:bodyPr/>
        <a:lstStyle/>
        <a:p>
          <a:endParaRPr lang="en-US"/>
        </a:p>
      </dgm:t>
    </dgm:pt>
    <dgm:pt modelId="{9AC8D2C5-787D-AC48-B632-0A77DB1C8F0C}" type="sibTrans" cxnId="{E41F18D0-C1BF-A14B-992D-B5E1EEE3FCB6}">
      <dgm:prSet/>
      <dgm:spPr/>
      <dgm:t>
        <a:bodyPr/>
        <a:lstStyle/>
        <a:p>
          <a:endParaRPr lang="en-US"/>
        </a:p>
      </dgm:t>
    </dgm:pt>
    <dgm:pt modelId="{F5818F1D-E1FC-894A-A933-28D6877379D2}">
      <dgm:prSet/>
      <dgm:spPr/>
      <dgm:t>
        <a:bodyPr/>
        <a:lstStyle/>
        <a:p>
          <a:r>
            <a:rPr lang="en-US" dirty="0"/>
            <a:t>Temperament at 6 </a:t>
          </a:r>
          <a:r>
            <a:rPr lang="en-US" dirty="0" err="1"/>
            <a:t>mos</a:t>
          </a:r>
          <a:r>
            <a:rPr lang="en-US" dirty="0"/>
            <a:t> (Early Infant Temperament Questionnaire)</a:t>
          </a:r>
        </a:p>
      </dgm:t>
    </dgm:pt>
    <dgm:pt modelId="{15934479-F66D-A843-9525-15FDFEC25EA9}" type="parTrans" cxnId="{ED973274-F71E-DE47-B761-02AD27196DAD}">
      <dgm:prSet/>
      <dgm:spPr/>
      <dgm:t>
        <a:bodyPr/>
        <a:lstStyle/>
        <a:p>
          <a:endParaRPr lang="en-US"/>
        </a:p>
      </dgm:t>
    </dgm:pt>
    <dgm:pt modelId="{E3B65A41-BB10-A740-AD9C-CBC2DF7E7670}" type="sibTrans" cxnId="{ED973274-F71E-DE47-B761-02AD27196DAD}">
      <dgm:prSet/>
      <dgm:spPr/>
      <dgm:t>
        <a:bodyPr/>
        <a:lstStyle/>
        <a:p>
          <a:endParaRPr lang="en-US"/>
        </a:p>
      </dgm:t>
    </dgm:pt>
    <dgm:pt modelId="{CE18E6EB-8090-2541-9E65-6DE724480039}">
      <dgm:prSet/>
      <dgm:spPr/>
      <dgm:t>
        <a:bodyPr/>
        <a:lstStyle/>
        <a:p>
          <a:r>
            <a:rPr lang="en-US" dirty="0"/>
            <a:t>Quality of home environment at 36 </a:t>
          </a:r>
          <a:r>
            <a:rPr lang="en-US" dirty="0" err="1"/>
            <a:t>mos</a:t>
          </a:r>
          <a:r>
            <a:rPr lang="en-US" dirty="0"/>
            <a:t> (HOME inventory)</a:t>
          </a:r>
        </a:p>
      </dgm:t>
    </dgm:pt>
    <dgm:pt modelId="{603D7D86-BAD0-6340-8363-3F4D9A5A4C6C}" type="parTrans" cxnId="{4DC3F5D9-428F-9D4D-BA5A-66E4BC293594}">
      <dgm:prSet/>
      <dgm:spPr/>
      <dgm:t>
        <a:bodyPr/>
        <a:lstStyle/>
        <a:p>
          <a:endParaRPr lang="en-US"/>
        </a:p>
      </dgm:t>
    </dgm:pt>
    <dgm:pt modelId="{F33E97B9-7083-B040-BEBC-71C5F48514D9}" type="sibTrans" cxnId="{4DC3F5D9-428F-9D4D-BA5A-66E4BC293594}">
      <dgm:prSet/>
      <dgm:spPr/>
      <dgm:t>
        <a:bodyPr/>
        <a:lstStyle/>
        <a:p>
          <a:endParaRPr lang="en-US"/>
        </a:p>
      </dgm:t>
    </dgm:pt>
    <dgm:pt modelId="{D42DBE00-D229-D14B-A944-A05EA3B45566}">
      <dgm:prSet phldrT="[Text]"/>
      <dgm:spPr/>
      <dgm:t>
        <a:bodyPr/>
        <a:lstStyle/>
        <a:p>
          <a:r>
            <a:rPr lang="en-US" dirty="0"/>
            <a:t>Mother’s intelligence at 36 </a:t>
          </a:r>
          <a:r>
            <a:rPr lang="en-US" dirty="0" err="1"/>
            <a:t>mos</a:t>
          </a:r>
          <a:r>
            <a:rPr lang="en-US" dirty="0"/>
            <a:t>  (Peabody Picture Vocabulary Test)</a:t>
          </a:r>
        </a:p>
      </dgm:t>
    </dgm:pt>
    <dgm:pt modelId="{2163BB51-6E2B-6C46-BE87-4A2B1BBC47C3}" type="parTrans" cxnId="{5C6EE82A-D005-474F-B657-DBD0690E4CB3}">
      <dgm:prSet/>
      <dgm:spPr/>
      <dgm:t>
        <a:bodyPr/>
        <a:lstStyle/>
        <a:p>
          <a:endParaRPr lang="en-US"/>
        </a:p>
      </dgm:t>
    </dgm:pt>
    <dgm:pt modelId="{5BCD87E7-4813-3F49-8138-7456CBA06B25}" type="sibTrans" cxnId="{5C6EE82A-D005-474F-B657-DBD0690E4CB3}">
      <dgm:prSet/>
      <dgm:spPr/>
      <dgm:t>
        <a:bodyPr/>
        <a:lstStyle/>
        <a:p>
          <a:endParaRPr lang="en-US"/>
        </a:p>
      </dgm:t>
    </dgm:pt>
    <dgm:pt modelId="{2DD245B2-76DB-B047-B8AF-B53B5C91FCBC}">
      <dgm:prSet phldrT="[Text]"/>
      <dgm:spPr/>
      <dgm:t>
        <a:bodyPr/>
        <a:lstStyle/>
        <a:p>
          <a:r>
            <a:rPr lang="en-US" dirty="0"/>
            <a:t>Letter-Word Identification</a:t>
          </a:r>
        </a:p>
      </dgm:t>
    </dgm:pt>
    <dgm:pt modelId="{67FCBA4E-B773-B241-A81C-56CD49D59483}" type="parTrans" cxnId="{343ACC0C-8724-3E43-BDAE-64C9477FD710}">
      <dgm:prSet/>
      <dgm:spPr/>
      <dgm:t>
        <a:bodyPr/>
        <a:lstStyle/>
        <a:p>
          <a:endParaRPr lang="en-US"/>
        </a:p>
      </dgm:t>
    </dgm:pt>
    <dgm:pt modelId="{2D62E87F-844C-3A44-AFF8-D47E748923BE}" type="sibTrans" cxnId="{343ACC0C-8724-3E43-BDAE-64C9477FD710}">
      <dgm:prSet/>
      <dgm:spPr/>
      <dgm:t>
        <a:bodyPr/>
        <a:lstStyle/>
        <a:p>
          <a:endParaRPr lang="en-US"/>
        </a:p>
      </dgm:t>
    </dgm:pt>
    <dgm:pt modelId="{B2DF8322-4D97-EC40-82C7-33F398C87DF4}">
      <dgm:prSet phldrT="[Text]"/>
      <dgm:spPr/>
      <dgm:t>
        <a:bodyPr/>
        <a:lstStyle/>
        <a:p>
          <a:r>
            <a:rPr lang="en-US" dirty="0"/>
            <a:t>Applied Problems</a:t>
          </a:r>
        </a:p>
      </dgm:t>
    </dgm:pt>
    <dgm:pt modelId="{06DA169A-EC84-E94C-9FE9-673EEEC0C31C}" type="parTrans" cxnId="{12C1B172-3A80-B949-A488-3541A23BAFC2}">
      <dgm:prSet/>
      <dgm:spPr/>
      <dgm:t>
        <a:bodyPr/>
        <a:lstStyle/>
        <a:p>
          <a:endParaRPr lang="en-US"/>
        </a:p>
      </dgm:t>
    </dgm:pt>
    <dgm:pt modelId="{550E8FED-D8FF-A94B-A8C6-8AC77B703B6F}" type="sibTrans" cxnId="{12C1B172-3A80-B949-A488-3541A23BAFC2}">
      <dgm:prSet/>
      <dgm:spPr/>
      <dgm:t>
        <a:bodyPr/>
        <a:lstStyle/>
        <a:p>
          <a:endParaRPr lang="en-US"/>
        </a:p>
      </dgm:t>
    </dgm:pt>
    <dgm:pt modelId="{26297372-5060-0743-BD48-5F5E25BA253F}">
      <dgm:prSet phldrT="[Text]"/>
      <dgm:spPr/>
      <dgm:t>
        <a:bodyPr/>
        <a:lstStyle/>
        <a:p>
          <a:r>
            <a:rPr lang="en-US" dirty="0"/>
            <a:t>Memory for Sentences</a:t>
          </a:r>
        </a:p>
      </dgm:t>
    </dgm:pt>
    <dgm:pt modelId="{EC7C43F3-FABB-404B-BAAA-836FA9117C3D}" type="parTrans" cxnId="{04BDEC05-D842-3A44-B74C-9017E7D9C488}">
      <dgm:prSet/>
      <dgm:spPr/>
      <dgm:t>
        <a:bodyPr/>
        <a:lstStyle/>
        <a:p>
          <a:endParaRPr lang="en-US"/>
        </a:p>
      </dgm:t>
    </dgm:pt>
    <dgm:pt modelId="{E349BFDD-3CA4-5D46-BB16-F083ED31B788}" type="sibTrans" cxnId="{04BDEC05-D842-3A44-B74C-9017E7D9C488}">
      <dgm:prSet/>
      <dgm:spPr/>
      <dgm:t>
        <a:bodyPr/>
        <a:lstStyle/>
        <a:p>
          <a:endParaRPr lang="en-US"/>
        </a:p>
      </dgm:t>
    </dgm:pt>
    <dgm:pt modelId="{4402F299-D180-F444-B94A-F75C8968B431}">
      <dgm:prSet phldrT="[Text]"/>
      <dgm:spPr/>
      <dgm:t>
        <a:bodyPr/>
        <a:lstStyle/>
        <a:p>
          <a:r>
            <a:rPr lang="en-US" dirty="0"/>
            <a:t>Incomplete Words</a:t>
          </a:r>
        </a:p>
      </dgm:t>
    </dgm:pt>
    <dgm:pt modelId="{C5AED4F9-EEA7-734F-B3CF-064B0C3BA5FB}" type="parTrans" cxnId="{56395864-00A8-2049-A74A-328FB7AFEE16}">
      <dgm:prSet/>
      <dgm:spPr/>
      <dgm:t>
        <a:bodyPr/>
        <a:lstStyle/>
        <a:p>
          <a:endParaRPr lang="en-US"/>
        </a:p>
      </dgm:t>
    </dgm:pt>
    <dgm:pt modelId="{1E0E8506-AD3F-5943-B8FD-9C507F452C4A}" type="sibTrans" cxnId="{56395864-00A8-2049-A74A-328FB7AFEE16}">
      <dgm:prSet/>
      <dgm:spPr/>
      <dgm:t>
        <a:bodyPr/>
        <a:lstStyle/>
        <a:p>
          <a:endParaRPr lang="en-US"/>
        </a:p>
      </dgm:t>
    </dgm:pt>
    <dgm:pt modelId="{ADC3743B-DB5F-F245-8059-017D6F19849A}" type="pres">
      <dgm:prSet presAssocID="{6E9A56A2-D39D-3744-9DED-60775D319ADF}" presName="Name0" presStyleCnt="0">
        <dgm:presLayoutVars>
          <dgm:dir/>
          <dgm:animLvl val="lvl"/>
          <dgm:resizeHandles val="exact"/>
        </dgm:presLayoutVars>
      </dgm:prSet>
      <dgm:spPr/>
    </dgm:pt>
    <dgm:pt modelId="{C6F92179-1415-E241-A7F8-1268A8271CB2}" type="pres">
      <dgm:prSet presAssocID="{D820ABB6-223D-BD4A-A714-8E489BDCC831}" presName="composite" presStyleCnt="0"/>
      <dgm:spPr/>
    </dgm:pt>
    <dgm:pt modelId="{9BC302E5-EC0F-504F-9DED-1083CCEA7D65}" type="pres">
      <dgm:prSet presAssocID="{D820ABB6-223D-BD4A-A714-8E489BDCC831}" presName="parTx" presStyleLbl="alignNode1" presStyleIdx="0" presStyleCnt="2">
        <dgm:presLayoutVars>
          <dgm:chMax val="0"/>
          <dgm:chPref val="0"/>
          <dgm:bulletEnabled val="1"/>
        </dgm:presLayoutVars>
      </dgm:prSet>
      <dgm:spPr/>
    </dgm:pt>
    <dgm:pt modelId="{E459C67C-318D-314A-A985-7B78F0223BAF}" type="pres">
      <dgm:prSet presAssocID="{D820ABB6-223D-BD4A-A714-8E489BDCC831}" presName="desTx" presStyleLbl="alignAccFollowNode1" presStyleIdx="0" presStyleCnt="2">
        <dgm:presLayoutVars>
          <dgm:bulletEnabled val="1"/>
        </dgm:presLayoutVars>
      </dgm:prSet>
      <dgm:spPr/>
    </dgm:pt>
    <dgm:pt modelId="{32B081E0-B312-0849-9C55-50DFA4A84038}" type="pres">
      <dgm:prSet presAssocID="{FD6DFB49-511E-9C4A-A953-686632B49B8C}" presName="space" presStyleCnt="0"/>
      <dgm:spPr/>
    </dgm:pt>
    <dgm:pt modelId="{DDD58B7C-E1D7-484E-82DE-67CDD84C91F0}" type="pres">
      <dgm:prSet presAssocID="{56AB5BF4-3973-0343-9CCC-7471DB7B2A15}" presName="composite" presStyleCnt="0"/>
      <dgm:spPr/>
    </dgm:pt>
    <dgm:pt modelId="{B719E98A-6B81-9C4D-9CC2-857F387A80E5}" type="pres">
      <dgm:prSet presAssocID="{56AB5BF4-3973-0343-9CCC-7471DB7B2A15}" presName="parTx" presStyleLbl="alignNode1" presStyleIdx="1" presStyleCnt="2">
        <dgm:presLayoutVars>
          <dgm:chMax val="0"/>
          <dgm:chPref val="0"/>
          <dgm:bulletEnabled val="1"/>
        </dgm:presLayoutVars>
      </dgm:prSet>
      <dgm:spPr/>
    </dgm:pt>
    <dgm:pt modelId="{621FA4E9-3A40-8047-94D2-468802FE08C0}" type="pres">
      <dgm:prSet presAssocID="{56AB5BF4-3973-0343-9CCC-7471DB7B2A15}" presName="desTx" presStyleLbl="alignAccFollowNode1" presStyleIdx="1" presStyleCnt="2">
        <dgm:presLayoutVars>
          <dgm:bulletEnabled val="1"/>
        </dgm:presLayoutVars>
      </dgm:prSet>
      <dgm:spPr/>
    </dgm:pt>
  </dgm:ptLst>
  <dgm:cxnLst>
    <dgm:cxn modelId="{04BDEC05-D842-3A44-B74C-9017E7D9C488}" srcId="{60F301DC-BACA-364E-B7D4-4E15F9F78192}" destId="{26297372-5060-0743-BD48-5F5E25BA253F}" srcOrd="2" destOrd="0" parTransId="{EC7C43F3-FABB-404B-BAAA-836FA9117C3D}" sibTransId="{E349BFDD-3CA4-5D46-BB16-F083ED31B788}"/>
    <dgm:cxn modelId="{343ACC0C-8724-3E43-BDAE-64C9477FD710}" srcId="{60F301DC-BACA-364E-B7D4-4E15F9F78192}" destId="{2DD245B2-76DB-B047-B8AF-B53B5C91FCBC}" srcOrd="0" destOrd="0" parTransId="{67FCBA4E-B773-B241-A81C-56CD49D59483}" sibTransId="{2D62E87F-844C-3A44-AFF8-D47E748923BE}"/>
    <dgm:cxn modelId="{5C6EE82A-D005-474F-B657-DBD0690E4CB3}" srcId="{D820ABB6-223D-BD4A-A714-8E489BDCC831}" destId="{D42DBE00-D229-D14B-A944-A05EA3B45566}" srcOrd="1" destOrd="0" parTransId="{2163BB51-6E2B-6C46-BE87-4A2B1BBC47C3}" sibTransId="{5BCD87E7-4813-3F49-8138-7456CBA06B25}"/>
    <dgm:cxn modelId="{B1CB8931-A4D4-6C42-8321-C89BE981C955}" type="presOf" srcId="{9A5504F1-5FB1-374B-ADD4-13F116C32F1E}" destId="{E459C67C-318D-314A-A985-7B78F0223BAF}" srcOrd="0" destOrd="0" presId="urn:microsoft.com/office/officeart/2005/8/layout/hList1"/>
    <dgm:cxn modelId="{38BDFD39-6D52-684E-BEB7-C7F73F84082E}" type="presOf" srcId="{6E9A56A2-D39D-3744-9DED-60775D319ADF}" destId="{ADC3743B-DB5F-F245-8059-017D6F19849A}" srcOrd="0" destOrd="0" presId="urn:microsoft.com/office/officeart/2005/8/layout/hList1"/>
    <dgm:cxn modelId="{50D3C33D-057C-8D40-AC30-F1193E8F07D4}" type="presOf" srcId="{4402F299-D180-F444-B94A-F75C8968B431}" destId="{621FA4E9-3A40-8047-94D2-468802FE08C0}" srcOrd="0" destOrd="4" presId="urn:microsoft.com/office/officeart/2005/8/layout/hList1"/>
    <dgm:cxn modelId="{B1BC945F-163B-8149-94F5-55B6EE8619D3}" srcId="{6E9A56A2-D39D-3744-9DED-60775D319ADF}" destId="{D820ABB6-223D-BD4A-A714-8E489BDCC831}" srcOrd="0" destOrd="0" parTransId="{272D11D4-2DBD-8C4C-90CB-838884522D96}" sibTransId="{FD6DFB49-511E-9C4A-A953-686632B49B8C}"/>
    <dgm:cxn modelId="{45802341-E231-BB42-9A64-F9A6CA5B9FF0}" type="presOf" srcId="{60F301DC-BACA-364E-B7D4-4E15F9F78192}" destId="{621FA4E9-3A40-8047-94D2-468802FE08C0}" srcOrd="0" destOrd="0" presId="urn:microsoft.com/office/officeart/2005/8/layout/hList1"/>
    <dgm:cxn modelId="{7BBF1663-5688-D942-9C80-52157B38FCDD}" srcId="{56AB5BF4-3973-0343-9CCC-7471DB7B2A15}" destId="{5E6BD573-FDCE-6744-B6E5-D68AFB8BF5F3}" srcOrd="1" destOrd="0" parTransId="{3ABFC1E7-FB25-A242-A485-01DB0436F45E}" sibTransId="{82E83718-9E1E-3740-8458-2FC81642FB90}"/>
    <dgm:cxn modelId="{56395864-00A8-2049-A74A-328FB7AFEE16}" srcId="{60F301DC-BACA-364E-B7D4-4E15F9F78192}" destId="{4402F299-D180-F444-B94A-F75C8968B431}" srcOrd="3" destOrd="0" parTransId="{C5AED4F9-EEA7-734F-B3CF-064B0C3BA5FB}" sibTransId="{1E0E8506-AD3F-5943-B8FD-9C507F452C4A}"/>
    <dgm:cxn modelId="{F9AB3065-2349-8442-8184-6D3D0AF750A0}" type="presOf" srcId="{26297372-5060-0743-BD48-5F5E25BA253F}" destId="{621FA4E9-3A40-8047-94D2-468802FE08C0}" srcOrd="0" destOrd="3" presId="urn:microsoft.com/office/officeart/2005/8/layout/hList1"/>
    <dgm:cxn modelId="{613B9E68-6A7D-714F-968B-B038F9EE2E31}" type="presOf" srcId="{5E6BD573-FDCE-6744-B6E5-D68AFB8BF5F3}" destId="{621FA4E9-3A40-8047-94D2-468802FE08C0}" srcOrd="0" destOrd="5" presId="urn:microsoft.com/office/officeart/2005/8/layout/hList1"/>
    <dgm:cxn modelId="{12C1B172-3A80-B949-A488-3541A23BAFC2}" srcId="{60F301DC-BACA-364E-B7D4-4E15F9F78192}" destId="{B2DF8322-4D97-EC40-82C7-33F398C87DF4}" srcOrd="1" destOrd="0" parTransId="{06DA169A-EC84-E94C-9FE9-673EEEC0C31C}" sibTransId="{550E8FED-D8FF-A94B-A8C6-8AC77B703B6F}"/>
    <dgm:cxn modelId="{B5FB4D53-503C-A44C-AB7D-465DEEDCB66A}" srcId="{56AB5BF4-3973-0343-9CCC-7471DB7B2A15}" destId="{60F301DC-BACA-364E-B7D4-4E15F9F78192}" srcOrd="0" destOrd="0" parTransId="{C6873721-785A-E548-B28F-069862354FF3}" sibTransId="{E74E6C1C-12E0-BF47-85E5-558AAF0DDBDF}"/>
    <dgm:cxn modelId="{ED973274-F71E-DE47-B761-02AD27196DAD}" srcId="{D820ABB6-223D-BD4A-A714-8E489BDCC831}" destId="{F5818F1D-E1FC-894A-A933-28D6877379D2}" srcOrd="3" destOrd="0" parTransId="{15934479-F66D-A843-9525-15FDFEC25EA9}" sibTransId="{E3B65A41-BB10-A740-AD9C-CBC2DF7E7670}"/>
    <dgm:cxn modelId="{CEFBBA58-4D33-D34E-A156-FD1A65CD0793}" type="presOf" srcId="{D42DBE00-D229-D14B-A944-A05EA3B45566}" destId="{E459C67C-318D-314A-A985-7B78F0223BAF}" srcOrd="0" destOrd="1" presId="urn:microsoft.com/office/officeart/2005/8/layout/hList1"/>
    <dgm:cxn modelId="{F29A987C-CCDD-774E-BAFB-F06AA9F3A4DF}" type="presOf" srcId="{13845108-2D8B-A140-B0C6-9CE8BEFD8572}" destId="{E459C67C-318D-314A-A985-7B78F0223BAF}" srcOrd="0" destOrd="2" presId="urn:microsoft.com/office/officeart/2005/8/layout/hList1"/>
    <dgm:cxn modelId="{DA9692BA-04A1-0E44-853C-014EF7957AE6}" type="presOf" srcId="{F5818F1D-E1FC-894A-A933-28D6877379D2}" destId="{E459C67C-318D-314A-A985-7B78F0223BAF}" srcOrd="0" destOrd="3" presId="urn:microsoft.com/office/officeart/2005/8/layout/hList1"/>
    <dgm:cxn modelId="{047EC1C4-6804-1D45-A63A-5A9EE0A3BA13}" type="presOf" srcId="{D820ABB6-223D-BD4A-A714-8E489BDCC831}" destId="{9BC302E5-EC0F-504F-9DED-1083CCEA7D65}" srcOrd="0" destOrd="0" presId="urn:microsoft.com/office/officeart/2005/8/layout/hList1"/>
    <dgm:cxn modelId="{447647CA-8565-7E4D-B7B5-C0EA1CF928CC}" srcId="{D820ABB6-223D-BD4A-A714-8E489BDCC831}" destId="{9A5504F1-5FB1-374B-ADD4-13F116C32F1E}" srcOrd="0" destOrd="0" parTransId="{6457A199-7E7F-8246-8822-07AB3D2B4D9E}" sibTransId="{81CDD765-6234-BF49-8C1B-25547A825F65}"/>
    <dgm:cxn modelId="{E41F18D0-C1BF-A14B-992D-B5E1EEE3FCB6}" srcId="{D820ABB6-223D-BD4A-A714-8E489BDCC831}" destId="{13845108-2D8B-A140-B0C6-9CE8BEFD8572}" srcOrd="2" destOrd="0" parTransId="{77F221F0-CA84-C84F-8876-312B0DA147E9}" sibTransId="{9AC8D2C5-787D-AC48-B632-0A77DB1C8F0C}"/>
    <dgm:cxn modelId="{4DC3F5D9-428F-9D4D-BA5A-66E4BC293594}" srcId="{D820ABB6-223D-BD4A-A714-8E489BDCC831}" destId="{CE18E6EB-8090-2541-9E65-6DE724480039}" srcOrd="4" destOrd="0" parTransId="{603D7D86-BAD0-6340-8363-3F4D9A5A4C6C}" sibTransId="{F33E97B9-7083-B040-BEBC-71C5F48514D9}"/>
    <dgm:cxn modelId="{008A8BE5-8D45-8E45-BC37-55A50CD14337}" type="presOf" srcId="{B2DF8322-4D97-EC40-82C7-33F398C87DF4}" destId="{621FA4E9-3A40-8047-94D2-468802FE08C0}" srcOrd="0" destOrd="2" presId="urn:microsoft.com/office/officeart/2005/8/layout/hList1"/>
    <dgm:cxn modelId="{AD38E1EC-F9B5-7F40-9CF3-45DFB4870667}" type="presOf" srcId="{56AB5BF4-3973-0343-9CCC-7471DB7B2A15}" destId="{B719E98A-6B81-9C4D-9CC2-857F387A80E5}" srcOrd="0" destOrd="0" presId="urn:microsoft.com/office/officeart/2005/8/layout/hList1"/>
    <dgm:cxn modelId="{6091ABEF-17F0-044A-B3CD-80976E853FA8}" srcId="{6E9A56A2-D39D-3744-9DED-60775D319ADF}" destId="{56AB5BF4-3973-0343-9CCC-7471DB7B2A15}" srcOrd="1" destOrd="0" parTransId="{3E692836-0127-5F4F-81C3-C9ECC891FBE1}" sibTransId="{1107F47D-9F12-B249-A465-C6EF4C0BBADD}"/>
    <dgm:cxn modelId="{140C4BF5-30EA-2F4E-AD52-2A1E4AE1159D}" type="presOf" srcId="{CE18E6EB-8090-2541-9E65-6DE724480039}" destId="{E459C67C-318D-314A-A985-7B78F0223BAF}" srcOrd="0" destOrd="4" presId="urn:microsoft.com/office/officeart/2005/8/layout/hList1"/>
    <dgm:cxn modelId="{8CF923F7-72A3-264C-A381-8F2597D9E292}" type="presOf" srcId="{2DD245B2-76DB-B047-B8AF-B53B5C91FCBC}" destId="{621FA4E9-3A40-8047-94D2-468802FE08C0}" srcOrd="0" destOrd="1" presId="urn:microsoft.com/office/officeart/2005/8/layout/hList1"/>
    <dgm:cxn modelId="{9A88A823-8AF2-164B-A3D3-E8CBC182ADC1}" type="presParOf" srcId="{ADC3743B-DB5F-F245-8059-017D6F19849A}" destId="{C6F92179-1415-E241-A7F8-1268A8271CB2}" srcOrd="0" destOrd="0" presId="urn:microsoft.com/office/officeart/2005/8/layout/hList1"/>
    <dgm:cxn modelId="{7BEEEC58-5537-C246-83E9-E3124FBFACAC}" type="presParOf" srcId="{C6F92179-1415-E241-A7F8-1268A8271CB2}" destId="{9BC302E5-EC0F-504F-9DED-1083CCEA7D65}" srcOrd="0" destOrd="0" presId="urn:microsoft.com/office/officeart/2005/8/layout/hList1"/>
    <dgm:cxn modelId="{B30D4A80-4458-0E4A-A21D-0B0A94D2D13A}" type="presParOf" srcId="{C6F92179-1415-E241-A7F8-1268A8271CB2}" destId="{E459C67C-318D-314A-A985-7B78F0223BAF}" srcOrd="1" destOrd="0" presId="urn:microsoft.com/office/officeart/2005/8/layout/hList1"/>
    <dgm:cxn modelId="{91E2433F-CB65-9340-8877-EDDB7A233A01}" type="presParOf" srcId="{ADC3743B-DB5F-F245-8059-017D6F19849A}" destId="{32B081E0-B312-0849-9C55-50DFA4A84038}" srcOrd="1" destOrd="0" presId="urn:microsoft.com/office/officeart/2005/8/layout/hList1"/>
    <dgm:cxn modelId="{08844A78-0AB6-ED42-9643-1B557BD12E58}" type="presParOf" srcId="{ADC3743B-DB5F-F245-8059-017D6F19849A}" destId="{DDD58B7C-E1D7-484E-82DE-67CDD84C91F0}" srcOrd="2" destOrd="0" presId="urn:microsoft.com/office/officeart/2005/8/layout/hList1"/>
    <dgm:cxn modelId="{1FE287F9-C5B4-1543-A207-2B23CED864F9}" type="presParOf" srcId="{DDD58B7C-E1D7-484E-82DE-67CDD84C91F0}" destId="{B719E98A-6B81-9C4D-9CC2-857F387A80E5}" srcOrd="0" destOrd="0" presId="urn:microsoft.com/office/officeart/2005/8/layout/hList1"/>
    <dgm:cxn modelId="{A22A61AA-356F-9B42-92A4-718D18F0A4F6}" type="presParOf" srcId="{DDD58B7C-E1D7-484E-82DE-67CDD84C91F0}" destId="{621FA4E9-3A40-8047-94D2-468802FE08C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C302E5-EC0F-504F-9DED-1083CCEA7D65}">
      <dsp:nvSpPr>
        <dsp:cNvPr id="0" name=""/>
        <dsp:cNvSpPr/>
      </dsp:nvSpPr>
      <dsp:spPr>
        <a:xfrm>
          <a:off x="43" y="29182"/>
          <a:ext cx="4130426" cy="662400"/>
        </a:xfrm>
        <a:prstGeom prst="rect">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b="1" kern="1200" dirty="0"/>
            <a:t>Academic Achievement</a:t>
          </a:r>
        </a:p>
      </dsp:txBody>
      <dsp:txXfrm>
        <a:off x="43" y="29182"/>
        <a:ext cx="4130426" cy="662400"/>
      </dsp:txXfrm>
    </dsp:sp>
    <dsp:sp modelId="{E459C67C-318D-314A-A985-7B78F0223BAF}">
      <dsp:nvSpPr>
        <dsp:cNvPr id="0" name=""/>
        <dsp:cNvSpPr/>
      </dsp:nvSpPr>
      <dsp:spPr>
        <a:xfrm>
          <a:off x="43" y="691582"/>
          <a:ext cx="4130426" cy="3851235"/>
        </a:xfrm>
        <a:prstGeom prst="rect">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None/>
          </a:pPr>
          <a:r>
            <a:rPr lang="en-US" sz="2300" kern="1200" dirty="0"/>
            <a:t>Subtests from Woodcock-Johnson Revised (WJR):</a:t>
          </a:r>
        </a:p>
        <a:p>
          <a:pPr marL="457200" lvl="2" indent="-228600" algn="l" defTabSz="1022350">
            <a:lnSpc>
              <a:spcPct val="90000"/>
            </a:lnSpc>
            <a:spcBef>
              <a:spcPct val="0"/>
            </a:spcBef>
            <a:spcAft>
              <a:spcPct val="15000"/>
            </a:spcAft>
            <a:buNone/>
          </a:pPr>
          <a:r>
            <a:rPr lang="en-US" sz="2300" kern="1200" dirty="0"/>
            <a:t>Math achievement</a:t>
          </a:r>
        </a:p>
        <a:p>
          <a:pPr marL="457200" lvl="2" indent="-228600" algn="l" defTabSz="1022350">
            <a:lnSpc>
              <a:spcPct val="90000"/>
            </a:lnSpc>
            <a:spcBef>
              <a:spcPct val="0"/>
            </a:spcBef>
            <a:spcAft>
              <a:spcPct val="15000"/>
            </a:spcAft>
            <a:buFont typeface="Arial" panose="020B0604020202020204" pitchFamily="34" charset="0"/>
            <a:buChar char="•"/>
          </a:pPr>
          <a:r>
            <a:rPr lang="en-US" sz="2300" kern="1200" dirty="0"/>
            <a:t>Grade 1: Applied Problems</a:t>
          </a:r>
        </a:p>
        <a:p>
          <a:pPr marL="457200" lvl="2" indent="-228600" algn="l" defTabSz="1022350">
            <a:lnSpc>
              <a:spcPct val="90000"/>
            </a:lnSpc>
            <a:spcBef>
              <a:spcPct val="0"/>
            </a:spcBef>
            <a:spcAft>
              <a:spcPct val="15000"/>
            </a:spcAft>
            <a:buFont typeface="Arial" panose="020B0604020202020204" pitchFamily="34" charset="0"/>
            <a:buChar char="•"/>
          </a:pPr>
          <a:r>
            <a:rPr lang="en-US" sz="2300" kern="1200" dirty="0"/>
            <a:t>15 </a:t>
          </a:r>
          <a:r>
            <a:rPr lang="en-US" sz="2300" kern="1200" dirty="0" err="1"/>
            <a:t>yrs</a:t>
          </a:r>
          <a:r>
            <a:rPr lang="en-US" sz="2300" kern="1200" dirty="0"/>
            <a:t>: Applied Problems</a:t>
          </a:r>
        </a:p>
        <a:p>
          <a:pPr marL="457200" lvl="2" indent="-228600" algn="l" defTabSz="1022350">
            <a:lnSpc>
              <a:spcPct val="90000"/>
            </a:lnSpc>
            <a:spcBef>
              <a:spcPct val="0"/>
            </a:spcBef>
            <a:spcAft>
              <a:spcPct val="15000"/>
            </a:spcAft>
            <a:buNone/>
          </a:pPr>
          <a:r>
            <a:rPr lang="en-US" sz="2300" kern="1200" dirty="0"/>
            <a:t>Reading achievement</a:t>
          </a:r>
        </a:p>
        <a:p>
          <a:pPr marL="457200" lvl="2" indent="-228600" algn="l" defTabSz="1022350">
            <a:lnSpc>
              <a:spcPct val="90000"/>
            </a:lnSpc>
            <a:spcBef>
              <a:spcPct val="0"/>
            </a:spcBef>
            <a:spcAft>
              <a:spcPct val="15000"/>
            </a:spcAft>
            <a:buFont typeface="Arial" panose="020B0604020202020204" pitchFamily="34" charset="0"/>
            <a:buChar char="•"/>
          </a:pPr>
          <a:r>
            <a:rPr lang="en-US" sz="2300" kern="1200" dirty="0"/>
            <a:t>Grade 1: Letter-Word Identification</a:t>
          </a:r>
        </a:p>
        <a:p>
          <a:pPr marL="457200" lvl="2" indent="-228600" algn="l" defTabSz="1022350">
            <a:lnSpc>
              <a:spcPct val="90000"/>
            </a:lnSpc>
            <a:spcBef>
              <a:spcPct val="0"/>
            </a:spcBef>
            <a:spcAft>
              <a:spcPct val="15000"/>
            </a:spcAft>
            <a:buFont typeface="Arial" panose="020B0604020202020204" pitchFamily="34" charset="0"/>
            <a:buChar char="•"/>
          </a:pPr>
          <a:r>
            <a:rPr lang="en-US" sz="2300" kern="1200" dirty="0"/>
            <a:t>15 </a:t>
          </a:r>
          <a:r>
            <a:rPr lang="en-US" sz="2300" kern="1200" dirty="0" err="1"/>
            <a:t>yrs</a:t>
          </a:r>
          <a:r>
            <a:rPr lang="en-US" sz="2300" kern="1200" dirty="0"/>
            <a:t>: Passage Comprehension</a:t>
          </a:r>
        </a:p>
      </dsp:txBody>
      <dsp:txXfrm>
        <a:off x="43" y="691582"/>
        <a:ext cx="4130426" cy="3851235"/>
      </dsp:txXfrm>
    </dsp:sp>
    <dsp:sp modelId="{B719E98A-6B81-9C4D-9CC2-857F387A80E5}">
      <dsp:nvSpPr>
        <dsp:cNvPr id="0" name=""/>
        <dsp:cNvSpPr/>
      </dsp:nvSpPr>
      <dsp:spPr>
        <a:xfrm>
          <a:off x="4708729" y="29182"/>
          <a:ext cx="4130426" cy="662400"/>
        </a:xfrm>
        <a:prstGeom prst="rect">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b="1" kern="1200" dirty="0"/>
            <a:t>Behavioral problems</a:t>
          </a:r>
        </a:p>
      </dsp:txBody>
      <dsp:txXfrm>
        <a:off x="4708729" y="29182"/>
        <a:ext cx="4130426" cy="662400"/>
      </dsp:txXfrm>
    </dsp:sp>
    <dsp:sp modelId="{621FA4E9-3A40-8047-94D2-468802FE08C0}">
      <dsp:nvSpPr>
        <dsp:cNvPr id="0" name=""/>
        <dsp:cNvSpPr/>
      </dsp:nvSpPr>
      <dsp:spPr>
        <a:xfrm>
          <a:off x="4708729" y="691582"/>
          <a:ext cx="4130426" cy="3851235"/>
        </a:xfrm>
        <a:prstGeom prst="rect">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None/>
          </a:pPr>
          <a:r>
            <a:rPr lang="en-US" sz="2300" kern="1200" dirty="0"/>
            <a:t>Child Behavior Checklist (CBC): Mother-reported externalizing &amp; internalizing behavior</a:t>
          </a:r>
        </a:p>
        <a:p>
          <a:pPr marL="457200" lvl="2" indent="-228600" algn="l" defTabSz="1022350">
            <a:lnSpc>
              <a:spcPct val="90000"/>
            </a:lnSpc>
            <a:spcBef>
              <a:spcPct val="0"/>
            </a:spcBef>
            <a:spcAft>
              <a:spcPct val="15000"/>
            </a:spcAft>
            <a:buFont typeface="Arial" panose="020B0604020202020204" pitchFamily="34" charset="0"/>
            <a:buChar char="•"/>
          </a:pPr>
          <a:r>
            <a:rPr lang="en-US" sz="2300" kern="1200" dirty="0"/>
            <a:t>Grade 1</a:t>
          </a:r>
        </a:p>
        <a:p>
          <a:pPr marL="457200" lvl="2" indent="-228600" algn="l" defTabSz="1022350">
            <a:lnSpc>
              <a:spcPct val="90000"/>
            </a:lnSpc>
            <a:spcBef>
              <a:spcPct val="0"/>
            </a:spcBef>
            <a:spcAft>
              <a:spcPct val="15000"/>
            </a:spcAft>
            <a:buFont typeface="Arial" panose="020B0604020202020204" pitchFamily="34" charset="0"/>
            <a:buChar char="•"/>
          </a:pPr>
          <a:r>
            <a:rPr lang="en-US" sz="2300" kern="1200" dirty="0"/>
            <a:t>15 </a:t>
          </a:r>
          <a:r>
            <a:rPr lang="en-US" sz="2300" kern="1200" dirty="0" err="1"/>
            <a:t>yrs</a:t>
          </a:r>
          <a:endParaRPr lang="en-US" sz="2300" kern="1200" dirty="0"/>
        </a:p>
      </dsp:txBody>
      <dsp:txXfrm>
        <a:off x="4708729" y="691582"/>
        <a:ext cx="4130426" cy="38512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C302E5-EC0F-504F-9DED-1083CCEA7D65}">
      <dsp:nvSpPr>
        <dsp:cNvPr id="0" name=""/>
        <dsp:cNvSpPr/>
      </dsp:nvSpPr>
      <dsp:spPr>
        <a:xfrm>
          <a:off x="43" y="102224"/>
          <a:ext cx="4130426" cy="744151"/>
        </a:xfrm>
        <a:prstGeom prst="rect">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t>(1) Child background and HOME controls</a:t>
          </a:r>
        </a:p>
      </dsp:txBody>
      <dsp:txXfrm>
        <a:off x="43" y="102224"/>
        <a:ext cx="4130426" cy="744151"/>
      </dsp:txXfrm>
    </dsp:sp>
    <dsp:sp modelId="{E459C67C-318D-314A-A985-7B78F0223BAF}">
      <dsp:nvSpPr>
        <dsp:cNvPr id="0" name=""/>
        <dsp:cNvSpPr/>
      </dsp:nvSpPr>
      <dsp:spPr>
        <a:xfrm>
          <a:off x="43" y="846375"/>
          <a:ext cx="4130426" cy="3623399"/>
        </a:xfrm>
        <a:prstGeom prst="rect">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Demographics</a:t>
          </a:r>
        </a:p>
        <a:p>
          <a:pPr marL="228600" lvl="1" indent="-228600" algn="l" defTabSz="889000">
            <a:lnSpc>
              <a:spcPct val="90000"/>
            </a:lnSpc>
            <a:spcBef>
              <a:spcPct val="0"/>
            </a:spcBef>
            <a:spcAft>
              <a:spcPct val="15000"/>
            </a:spcAft>
            <a:buChar char="•"/>
          </a:pPr>
          <a:r>
            <a:rPr lang="en-US" sz="2000" kern="1200" dirty="0"/>
            <a:t>Mother’s intelligence at 36 </a:t>
          </a:r>
          <a:r>
            <a:rPr lang="en-US" sz="2000" kern="1200" dirty="0" err="1"/>
            <a:t>mos</a:t>
          </a:r>
          <a:r>
            <a:rPr lang="en-US" sz="2000" kern="1200" dirty="0"/>
            <a:t>  (Peabody Picture Vocabulary Test)</a:t>
          </a:r>
        </a:p>
        <a:p>
          <a:pPr marL="228600" lvl="1" indent="-228600" algn="l" defTabSz="889000">
            <a:lnSpc>
              <a:spcPct val="90000"/>
            </a:lnSpc>
            <a:spcBef>
              <a:spcPct val="0"/>
            </a:spcBef>
            <a:spcAft>
              <a:spcPct val="15000"/>
            </a:spcAft>
            <a:buChar char="•"/>
          </a:pPr>
          <a:r>
            <a:rPr lang="en-US" sz="2000" kern="1200" dirty="0"/>
            <a:t>Early cognitive functioning at 24 </a:t>
          </a:r>
          <a:r>
            <a:rPr lang="en-US" sz="2000" kern="1200" dirty="0" err="1"/>
            <a:t>mos</a:t>
          </a:r>
          <a:r>
            <a:rPr lang="en-US" sz="2000" kern="1200" dirty="0"/>
            <a:t> (Bayley Mental Development index)</a:t>
          </a:r>
        </a:p>
        <a:p>
          <a:pPr marL="228600" lvl="1" indent="-228600" algn="l" defTabSz="889000">
            <a:lnSpc>
              <a:spcPct val="90000"/>
            </a:lnSpc>
            <a:spcBef>
              <a:spcPct val="0"/>
            </a:spcBef>
            <a:spcAft>
              <a:spcPct val="15000"/>
            </a:spcAft>
            <a:buChar char="•"/>
          </a:pPr>
          <a:r>
            <a:rPr lang="en-US" sz="2000" kern="1200" dirty="0"/>
            <a:t>Temperament at 6 </a:t>
          </a:r>
          <a:r>
            <a:rPr lang="en-US" sz="2000" kern="1200" dirty="0" err="1"/>
            <a:t>mos</a:t>
          </a:r>
          <a:r>
            <a:rPr lang="en-US" sz="2000" kern="1200" dirty="0"/>
            <a:t> (Early Infant Temperament Questionnaire)</a:t>
          </a:r>
        </a:p>
        <a:p>
          <a:pPr marL="228600" lvl="1" indent="-228600" algn="l" defTabSz="889000">
            <a:lnSpc>
              <a:spcPct val="90000"/>
            </a:lnSpc>
            <a:spcBef>
              <a:spcPct val="0"/>
            </a:spcBef>
            <a:spcAft>
              <a:spcPct val="15000"/>
            </a:spcAft>
            <a:buChar char="•"/>
          </a:pPr>
          <a:r>
            <a:rPr lang="en-US" sz="2000" kern="1200" dirty="0"/>
            <a:t>Quality of home environment at 36 </a:t>
          </a:r>
          <a:r>
            <a:rPr lang="en-US" sz="2000" kern="1200" dirty="0" err="1"/>
            <a:t>mos</a:t>
          </a:r>
          <a:r>
            <a:rPr lang="en-US" sz="2000" kern="1200" dirty="0"/>
            <a:t> (HOME inventory)</a:t>
          </a:r>
        </a:p>
      </dsp:txBody>
      <dsp:txXfrm>
        <a:off x="43" y="846375"/>
        <a:ext cx="4130426" cy="3623399"/>
      </dsp:txXfrm>
    </dsp:sp>
    <dsp:sp modelId="{B719E98A-6B81-9C4D-9CC2-857F387A80E5}">
      <dsp:nvSpPr>
        <dsp:cNvPr id="0" name=""/>
        <dsp:cNvSpPr/>
      </dsp:nvSpPr>
      <dsp:spPr>
        <a:xfrm>
          <a:off x="4708729" y="102224"/>
          <a:ext cx="4130426" cy="744151"/>
        </a:xfrm>
        <a:prstGeom prst="rect">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t>(2) Concurrent 54-month controls</a:t>
          </a:r>
        </a:p>
      </dsp:txBody>
      <dsp:txXfrm>
        <a:off x="4708729" y="102224"/>
        <a:ext cx="4130426" cy="744151"/>
      </dsp:txXfrm>
    </dsp:sp>
    <dsp:sp modelId="{621FA4E9-3A40-8047-94D2-468802FE08C0}">
      <dsp:nvSpPr>
        <dsp:cNvPr id="0" name=""/>
        <dsp:cNvSpPr/>
      </dsp:nvSpPr>
      <dsp:spPr>
        <a:xfrm>
          <a:off x="4708729" y="846375"/>
          <a:ext cx="4130426" cy="3623399"/>
        </a:xfrm>
        <a:prstGeom prst="rect">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Cognitive skills at 54 </a:t>
          </a:r>
          <a:r>
            <a:rPr lang="en-US" sz="2000" kern="1200" dirty="0" err="1"/>
            <a:t>mos</a:t>
          </a:r>
          <a:r>
            <a:rPr lang="en-US" sz="2000" kern="1200" dirty="0"/>
            <a:t> (WJR subtests)</a:t>
          </a:r>
        </a:p>
        <a:p>
          <a:pPr marL="457200" lvl="2" indent="-228600" algn="l" defTabSz="889000">
            <a:lnSpc>
              <a:spcPct val="90000"/>
            </a:lnSpc>
            <a:spcBef>
              <a:spcPct val="0"/>
            </a:spcBef>
            <a:spcAft>
              <a:spcPct val="15000"/>
            </a:spcAft>
            <a:buChar char="•"/>
          </a:pPr>
          <a:r>
            <a:rPr lang="en-US" sz="2000" kern="1200" dirty="0"/>
            <a:t>Letter-Word Identification</a:t>
          </a:r>
        </a:p>
        <a:p>
          <a:pPr marL="457200" lvl="2" indent="-228600" algn="l" defTabSz="889000">
            <a:lnSpc>
              <a:spcPct val="90000"/>
            </a:lnSpc>
            <a:spcBef>
              <a:spcPct val="0"/>
            </a:spcBef>
            <a:spcAft>
              <a:spcPct val="15000"/>
            </a:spcAft>
            <a:buChar char="•"/>
          </a:pPr>
          <a:r>
            <a:rPr lang="en-US" sz="2000" kern="1200" dirty="0"/>
            <a:t>Applied Problems</a:t>
          </a:r>
        </a:p>
        <a:p>
          <a:pPr marL="457200" lvl="2" indent="-228600" algn="l" defTabSz="889000">
            <a:lnSpc>
              <a:spcPct val="90000"/>
            </a:lnSpc>
            <a:spcBef>
              <a:spcPct val="0"/>
            </a:spcBef>
            <a:spcAft>
              <a:spcPct val="15000"/>
            </a:spcAft>
            <a:buChar char="•"/>
          </a:pPr>
          <a:r>
            <a:rPr lang="en-US" sz="2000" kern="1200" dirty="0"/>
            <a:t>Memory for Sentences</a:t>
          </a:r>
        </a:p>
        <a:p>
          <a:pPr marL="457200" lvl="2" indent="-228600" algn="l" defTabSz="889000">
            <a:lnSpc>
              <a:spcPct val="90000"/>
            </a:lnSpc>
            <a:spcBef>
              <a:spcPct val="0"/>
            </a:spcBef>
            <a:spcAft>
              <a:spcPct val="15000"/>
            </a:spcAft>
            <a:buChar char="•"/>
          </a:pPr>
          <a:r>
            <a:rPr lang="en-US" sz="2000" kern="1200" dirty="0"/>
            <a:t>Incomplete Words</a:t>
          </a:r>
        </a:p>
        <a:p>
          <a:pPr marL="228600" lvl="1" indent="-228600" algn="l" defTabSz="889000">
            <a:lnSpc>
              <a:spcPct val="90000"/>
            </a:lnSpc>
            <a:spcBef>
              <a:spcPct val="0"/>
            </a:spcBef>
            <a:spcAft>
              <a:spcPct val="15000"/>
            </a:spcAft>
            <a:buChar char="•"/>
          </a:pPr>
          <a:r>
            <a:rPr lang="en-US" sz="2000" kern="1200" dirty="0"/>
            <a:t>Externalizing &amp; internalizing behavior at 54 </a:t>
          </a:r>
          <a:r>
            <a:rPr lang="en-US" sz="2000" kern="1200" dirty="0" err="1"/>
            <a:t>mos</a:t>
          </a:r>
          <a:r>
            <a:rPr lang="en-US" sz="2000" kern="1200" dirty="0"/>
            <a:t> (CBC)</a:t>
          </a:r>
        </a:p>
      </dsp:txBody>
      <dsp:txXfrm>
        <a:off x="4708729" y="846375"/>
        <a:ext cx="4130426" cy="362339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86019" name="Rectangle 3"/>
          <p:cNvSpPr>
            <a:spLocks noGrp="1" noChangeArrowheads="1"/>
          </p:cNvSpPr>
          <p:nvPr>
            <p:ph type="dt" sz="quarter" idx="1"/>
          </p:nvPr>
        </p:nvSpPr>
        <p:spPr bwMode="auto">
          <a:xfrm>
            <a:off x="3971173"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86020" name="Rectangle 4"/>
          <p:cNvSpPr>
            <a:spLocks noGrp="1" noChangeArrowheads="1"/>
          </p:cNvSpPr>
          <p:nvPr>
            <p:ph type="ftr" sz="quarter" idx="2"/>
          </p:nvPr>
        </p:nvSpPr>
        <p:spPr bwMode="auto">
          <a:xfrm>
            <a:off x="0"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86021" name="Rectangle 5"/>
          <p:cNvSpPr>
            <a:spLocks noGrp="1" noChangeArrowheads="1"/>
          </p:cNvSpPr>
          <p:nvPr>
            <p:ph type="sldNum" sz="quarter" idx="3"/>
          </p:nvPr>
        </p:nvSpPr>
        <p:spPr bwMode="auto">
          <a:xfrm>
            <a:off x="3971173"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1E050C36-5ED4-4259-8601-C3EB4AF6E5CC}" type="slidenum">
              <a:rPr lang="en-US"/>
              <a:pPr/>
              <a:t>‹#›</a:t>
            </a:fld>
            <a:endParaRPr lang="en-US"/>
          </a:p>
        </p:txBody>
      </p:sp>
    </p:spTree>
    <p:extLst>
      <p:ext uri="{BB962C8B-B14F-4D97-AF65-F5344CB8AC3E}">
        <p14:creationId xmlns:p14="http://schemas.microsoft.com/office/powerpoint/2010/main" val="409324934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4T18:58:34.87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0,'58'0,"-6"0,-25 0,5 0,-5 0,6 0,0 0,7 0,-5 0,4 0,-6 0,0 0,-1 0,2 0,-1 0,0 0,-6 0,5 0,-5 0,0 0,-1 5,-6-4,0 3,6-4,-4 5,3-4,-4 3,-1-4,0 5,-1-4,-3 3,2-4,-3 0,1 0,2 0,-4 0,4 0,0 0,-4 0,3 0,-4 0,3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4T20:27:06.54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10,'58'0,"-11"0,-15 0,-5 0,6 0,0 0,0 0,0 0,0 0,0 0,-5 0,3 0,-9 0,4 0,-6 0,0 0,0 0,0 0,0 0,0 0,0 0,-4 0,2 0,2-4,1 3,-2-3,-5 4,0 0,0 0,5 0,-5 0,3 0,-2 0,3 0,0 0,-4 0,3 0,-3 0,4 0,0 0,-3 0,2 0,-3 0,4 0,0 0,-4 0,3 0,-4 0,5 0,-1 0,0 0,-4 0,4 0,-3 0,3 0,0 0,-4 0,7 0,-6 0,3 0,0 0,-4 0,4 0,1 0,-5 0,3 0,-2 0,3 0,0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4T20:27:13.41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0,'47'0,"-8"0,-25 0,-3 0,12 0,-12 0,7 0,-1 0,-6 0,10 0,-2 0,-3 0,2 0,-4 0,5 0,2 0,9 0,-9 0,11 0,-5 0,6 0,0 0,1 0,-1 0,0 5,0-4,0 9,-6-9,5 9,-11-9,5 4,-6 0,-4-4,2 3,2-4,-4 0,2 0,-5 0,1 0,4 0,0 0,-4 0,3 0,-4 0,5 0,0 0,-4 0,3 0,-3 0,4 0,0 0,-4 0,3 0,-3 0,3 0,1 0,-4 0,2 4,-2 1,3 0,1-1,-5-4,4 4,-4 5,1-4,-2 3</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4T20:27:15.75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0,'60'0,"-3"0,-30 0,13 0,-6 0,6 0,-7 0,0 0,0 0,0 0,0 0,0 0,0 0,0 0,-5 0,3 0,-4 0,7 0,-7 0,4 0,-9 0,10 0,-5 0,6 0,0 0,0 0,0 0,0 0,0 0,7 0,-5 0,-1 0,-2 0,-11 0,5 0,-6 0,-5 0,3 0,-4 0,5 0,-2 0,-3 0,2 0,-3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4T20:27:18.19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19,'62'-5,"5"1,-32 4,13 0,1 0,-8 0,13 0,-11 0,6 0,-3 0,-11 0,5 0,-7 0,-6 0,-1 0,-6 0,0 0,1 0,-1 0,0 0,0 0,0 0,-5 0,4 0,-4 0,5 0,-4 0,2 0,-3 0,0 0,3 0,-4 0,1 0,2 0,-3 0,4 0,0 0,-4 0,3 0,-3 0,4 0,-1 0,-3 0,2 0,-2-4,3 3,1-3,-5 4,3 0,-2 0,3 0,1 0,-5 0,4 0,-4 0,4 0,1 0,-1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4T20:27:20.13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1,'47'4,"-5"0,-22-4,0 0,0 0,0 0,1 0,-1 0,0 0,0 0,0 0,6 0,-5 0,11 0,-5 0,7 0,-1 5,0-4,0 9,6-9,-4 9,5-9,-1 4,-4-5,5 5,-7-4,0 4,0-5,0 0,0 0,0 0,-6 0,-1 0,-6 0,-5 0,4 0,-4 0,0 0,2 0,-3 0,4 0,0 0,-3 0,2 0,-3 0,3 0,1 0,-1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4T20:27:22.71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39,'49'0,"2"0,-29 0,5 0,5 0,-5 0,13 0,-5 0,11 0,-11 0,5 0,-7 0,0 0,0 0,0 0,0 0,0 0,0 0,-6 0,5 0,-11 0,5 0,-6 0,0 0,0 0,0 0,-4 0,3 0,-5 0,1 0,7 0,-11 0,7 0,-1 0,-6 0,11-9,-12 3,2-4,4 2,-2 7,3-3,3 4,-10 0,9 0,-2 0,-3 0,6 0,-7 0,3 0,1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4T20:27:25.31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1,'49'0,"3"0,-35 0,14 0,-9 0,4 0,6 0,-8 0,20 0,-15 0,18 0,-12 0,4 0,-6 5,0 1,0 0,-5 3,3-8,-3 4,5-5,0 0,0 0,0 5,0-4,-6 4,5-5,-11 4,5-3,-11 4,4-5,0 0,-2 0,1 0,-5 0,1 0,4 0,0 0,-4 0,2 0,-3 0,4 0,0 0,0 0,-1 0,1 0,0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4T20:27:27.70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2,'53'4,"-4"0,-9-4,1 0,1 0,-3 0,1 0,1 0,1 0,4 0,-11 0,5 0,-7 0,-6 0,-1 0,0 0,-5 0,5 0,-6 0,0 0,-4 0,2 0,-2 0,4 0,-5 0,4 0,-4 0,5 0,-5 0,4 0,-4 0,6 0,-1 0,-5 0,4 0,-4 0,5 0,0 0,0 0,0 0,-4 0,7 0,-12-4,7 3,-1-3,-6 4,10 0,-7 0,0 0,-1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4T20:27:31.98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66,'49'0,"-10"0,-13 0,0 0,2 0,-1 0,4 0,-9 0,4 0,-6 0,0-5,0 4,-5-4,4 5,-4 0,6 0,-6-4,4 3,-4-3,0 4,4 0,0 0,-2-4,5 3,-11-3,12 4,-12 0,7 0,-1 0,-6 0,10 0,-7 0,0 0,6 0,-10 0,10 0,-6 0,0 0,7 0,-10 0,9 0,-6 0,0 0,6 0,-9-4,9 3,-6-7,-1 7,8-7,-10 7,10-3,-7 4,0 0,7 0,-9-4,9 3,-7-3,0 4,6 0,-9 0,9 0,-7 0,4 0,-1 0,1 3,-4 2,3 7,-6-2,2 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4T20:27:34.49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0,'46'0,"-10"0,-17 0,2 0,0 0,5 0,0 0,1 0,6 0,0 0,0 0,0 0,0 0,0 0,0 0,0 0,-5 0,-3 0,-4 0,-1 0,-5 0,4 0,-4 0,0 0,4 0,-4 0,5 0,0 0,0 0,0 0,1 5,-1 0,-5 1,4-2,-4 1,5-4,-5 4,4-1,-4-3,5 4,-5-5,4 0,-3 0,-1 0,4 0,-4 0,0 0,4 0,-4 0,5 0,0 0,0 0,0 0,6 0,-9 0,8 0,-10 0,0 0,3 0,-4 0,4 0,0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4T18:58:37.00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0,'48'0,"7"0,-32 0,22 0,-9 0,5 0,6 0,-12 0,11 0,-11 0,4 0,-6 0,0 0,-5 0,3 0,-3 0,-1 0,-2 0,-4 0,-2 0,1 0,6 0,-9 0,8 0,-10 0,5 0,-5 0,4 0,0 0,-2 0,1 0,-4 0,0 0,10 0,-9 0,3 0,-5 0,1 0,4 0,0 0,-4 0,3 0,-4 0,4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4T20:27:39.06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60,'65'9,"-6"-1,-26-8,6 0,-4 0,12 0,-6 0,7 0,0 0,0 0,0 0,0 0,0-5,-7-2,6 1,-6-5,1 5,-3-1,-5-2,-1 7,-6-3,-1 1,-6 3,0-4,-5 5,4 0,0 0,-2 0,1 0,-5 0,1 0,4 0,0 0,-4 0,3 0,-3 0,3-4,0-1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4T20:27:41.24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1,'63'0,"-3"0,-39 0,11 0,-11 0,11 0,-11 0,5 0,-6 0,6 0,-4 0,4 0,-1 0,-3 0,9 0,-3 0,-1 0,5 0,-5 0,6 0,0 0,0 0,7 0,-5 0,4 0,-11 0,3 4,-9-2,4 2,-6 1,-5-4,4 4,-5-5,1 0,6 0,-11 0,10 0,-6 0,0 0,7 0,-9 0,9 0,-7 0,0 0,7 0,-10 0,10-4,-7 3,-1-3,6 4,-4 4,5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4T20:27:43.92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90,'69'0,"-5"0,-23 0,13 0,-3 0,7 0,5 0,-13 0,5 0,-13 0,-2 0,-13 0,-6 0,-2 0,-9 0,8 0,-4 0,0-5,3-3,-7-2,3-7,-4 3,-4 0,6 1,3 9,1 0,11 4,-14 0,10 0,-1 0,1 0,10 0,-11 0,11 0,-5 0,0 0,5 0,-11 0,11 0,-10 0,3 0,-5 0,1 0,-1 0,0 0,-5 0,3 0,-3 0,-1 0,4 0,-4 0,4 0,0 0,-4 0,-1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4T20:27:45.84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80,'61'0,"-6"0,-21 0,-1 0,0 0,0 0,0 0,-6 0,-1 0,0 0,-5 0,0 0,-2 0,-3 0,-1 0,4 0,-4 0,5 0,0 0,6 0,1 0,6 0,0 0,1 0,-1 0,0 0,0 0,-1 0,1 0,-5-9,-2 7,-6-7,0 4,-5 4,-1-7,-1 3,1-1,4-2,1 7,0-3,1 0,0 3,0-4,6 0,1 4,7-4,-2 5,2 0,-1 0,0 0,-6 0,-6 0,-2 0,-9 0,8 0,-4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8T14:52:01.69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0,'46'0,"0"0,-19 0,6 0,0 0,0 0,1 0,5 0,-4 0,5 0,-7 0,-6 0,5 0,-11 0,5 0,-6 0,0 0,-4 0,3 0,-5 0,6 0,-6 0,4 0,-4 0,5 0,-1 0,-4 0,3 0,-2 0,-1 0,5 0,-5 0,4 0,0 0,-4 0,3 0,-2 0,3 0,0 0,-4 0,3 0,-3 0,3 0,0 0,0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8T14:52:03.62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1,'68'0,"-7"0,-33 0,3 0,-9 0,4 0,-6 0,-5 0,10 0,-9 0,10 0,-6 0,0 0,0 0,6 0,-4 0,10 0,-11 0,11 0,-11 4,11-2,-10 6,3-6,-4 7,-1-8,0 3,6-4,-5 0,5 5,-6-4,0 3,0-4,1 5,-1-4,-5 3,-1 0,3 1,-6 0,10-1,-8-4,4 0,0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8T14:52:05.99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1,'43'0,"1"0,-22 0,10 0,-5 0,6 0,0 0,0 0,0 0,-5 0,3 0,-9 0,4 0,-11 0,4 0,-5 0,1 0,2 0,2 0,-3 0,2 0,-5 0,1 0,4 0,0 0,-3 0,2 0,-3 0,4 0,0 0,-4 0,4 0,-4 0,3 0,1 0,-4 0,3 0,-4 0,5 0,5 0,-7 0,6 0,-11 0,8 0,0 0,-3 0,2 0,-5 0,2 0,3 0,0 0,0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8T14:52:08.12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0,'73'0,"-17"0,-11 0,-10 0,7 0,-2 0,-1 0,-4 0,5 0,-13 0,5 0,-11 0,5 0,-6 5,0-4,-4 3,2 1,-7-4,12 3,-12-4,12 0,-9 0,6 0,-5 0,3 0,-3 0,-1 0,9 0,-12 0,7 0,0 0,-7 0,10 0,-7 0,0 0,7 0,-11 0,7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8T14:52:09.74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0,'65'0,"-11"0,-14 0,0 0,-11 0,9 0,-11 0,6 0,-5 0,-2 0,-6 0,0 0,6 0,-5 0,5 0,-6 0,6 0,-4 0,4 0,-6 0,0 0,-5 0,4 0,0 0,-2 0,1 0,-5 0,1 0,4 0,0 0,-4 0,3 0,-4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8T14:52:12.06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1,'63'0,"-8"0,1 0,-8 0,0 0,0 0,-6 0,-3 0,-5 0,-1 0,0 0,-6 0,-1 0,0 0,-5 0,11 0,-10 0,3 0,1 0,-4 0,4 0,0 0,-5 0,5 0,-6 0,0 0,0 0,0 0,-4 0,3 0,0 0,-3 0,2 0,0 0,-6 0,10 0,-8 0,0 0,6 0,-2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4T18:58:39.07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1,'46'0,"0"0,-24 0,9 0,-4 0,6 0,0 0,1 0,-1 0,0 0,-1 0,1 0,-6 0,4 0,-9 0,4 0,-6 0,6 0,-5 0,5 0,-6 0,0 0,-4 0,3 0,-4 0,0 0,4 0,0 0,-3 0,2 0,-4 0,0 0,5 0,-5 0,4 0,-5 0,5 0,-1 0,-1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10T19:24:45.07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91,'59'0,"-4"0,-14 0,3 0,-1 0,5 0,-12 0,5 0,-6 0,-7 0,-1 0,0 0,-10 0,9 0,-10 0,5 0,-5 0,3 0,-8 0,13-5,-12 4,6-8,-4 3,2-4,-1 1,4 3,-3-3,5 8,0-4,0 5,0-5,0 4,0-4,0 5,0 0,0 0,0 0,-5 0,4 0,-10-4,9 3,-4-3,0 4,2-4,-2 3,-1-3,3 4,-2 0,3 0,-3 0,2 0,-2 0,3 0,-3 0,2 0,-3 0,4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10T19:24:47.42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86,'54'0,"0"0,-32 0,11 0,-10 0,4 0,-6 0,6 0,-10 0,9 0,-10 0,0 0,4 0,-5 0,6 0,-5 0,4 0,-4 0,5-5,0 4,0-9,0 9,0-8,0 7,0-7,6 3,-5 0,5 0,-6 2,0 3,0-9,0 9,0-4,-5 1,-2 3,4-3,-6 4,10 0,-7 0,-1 0,4 0,-3 0,0 0,3 0,-4 0,1 0,3 0,-4 0,4 0,-1 0,1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10T19:24:49.91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61,'49'0,"-3"0,-30 0,5 0,0 0,13 0,-10 0,10 0,0 0,-4 0,19 0,-6 0,7 0,0 0,0 0,-7 0,6 0,-13 0,6 0,-8 0,0 0,-5 0,-2 0,-6 0,0-9,0 6,0-6,-5 9,3 0,-8 0,9 0,0 0,-3-4,1 3,-3-8,-4 7,8-2,1-1,-3 4,2-3,-5 0,0 3,5-4,-4 5,2 0,-3 0,4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10T19:24:53.34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1,'79'0,"-23"0,-5 0,-21 0,60 0,-48 0,32 0,-22 0,6 0,-8 0,-6 0,-3 0,-6 0,-7 0,-1 0,-6 0,0 0,0 0,0 0,-5 0,4 0,-10 0,10 0,-5 0,1 0,2 0,-4 0,1 0,3 0,-3 0,0 0,2 0,-3 0,4 0,1 0,-6 0,4 0,-3 0,3 0,1 0,-5 0,0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10T19:24:55.86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88,'62'0,"-5"0,-22 0,6 0,-5 0,6 0,-14 0,12 0,-16 0,16 0,-11 0,42 0,-38-4,30 3,-52-4,8 5,-4-4,6 3,-6-8,0 8,4-3,-8 4,13 0,-13-4,9 3,0-4,-3 5,7 0,-14 0,10 0,-5-4,6 3,-6-3,4 4,-8 0,8-4,-3-2,-1 0,8 2,-11 4,12 0,-13-5,13 4,-13-3,8 4,0 0,-7-4,11 3,-8-3,0 4,2 0,-2 0,0 0,3 0,-3 0,-1 0,4 0,-3 0,0 0,2 0,-3 0,4 3,-1 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4T18:58:40.87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65,'53'0,"-3"0,-23 0,11 0,-9 0,18 0,-6 0,1 0,4 0,-5 0,15 0,1 0,1 0,-3 0,1 0,-7 0,6 0,-15 0,7 0,-12 0,4 0,-11 0,-2 0,-1 0,-3 0,4 0,-11 0,4 4,-5-3,6 4,-5-5,2 0,-2 0,3 0,0 0,-4 0,2 0,-2 0,3 0,-32-33,16 24,-26-23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4T18:58:42.82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20,'66'0,"-3"0,-7 0,1 0,17 0,-7 0,-1 0,-3 0,-13 0,-1 0,-10 0,-6 0,-5 0,-2 0,-7 0,1 0,0 0,-5 0,4 0,-4 0,1 0,3 0,0 0,2-9,-2 7,0-7,-9 9,8 0,-3 0,3 0,0 0,-5 0,0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4T18:58:44.82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1,'65'0,"-1"0,-22 0,6 0,0 0,-7 0,6 0,-6 0,0 0,-1 0,-7 0,0 0,-6 0,5 0,-11 0,5 0,0 0,-4 4,9-3,-9 4,9 0,-9-4,10 4,-11-5,11 5,-11-4,11 4,-10-5,9 0,-14 0,7 0,-9 0,5 0,-5 0,8 0,-11 0,6 0,0 0,-7 0,11 0,-8 0,0 0,-1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4T18:58:46.51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1,'73'0,"-12"0,-15 0,-4 0,-1 0,-1 0,-7 0,7 0,-6 0,6 0,-13 0,5 0,-10 0,3 0,-4 0,-2 0,1 0,0 0,0 0,1 0,-1 0,0 0,-5 0,4 0,-4 0,5 0,0 0,-4 0,2 0,2 0,-4 0,2 0,-5 0,1 0,4 0,-4 4,3-3,-3 3,3-4,0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4T18:58:48.46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51,'43'0,"-4"0,-23 0,3 0,-4 0,10 0,-4 0,5 0,-6 0,6 0,-5-9,11 6,-10-6,9 9,-9-4,4 3,-6-4,0 5,0-4,0 3,0-4,0 5,-4 0,2 0,2 0,1 0,3 0,-4 0,0 0,-5 0,4 0,-4 0,1 0,2 0,-3 0,0 0,2 0,-3 0,4 0,-4-4,3 3,-3-3,3 4</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4T20:26:52.25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21,'60'0,"-11"0,-18 0,-9 0,10 0,-11 0,11 0,-11 0,11 0,-11 0,11 0,-10 0,3 0,-4 0,-1 0,0 0,-5 0,4 0,-4 0,0 0,4 0,-5 0,6 0,-6 0,5 0,1 0,-4 0,7 0,-13 0,9 0,-5 0,1 0,7-9,-10 7,6-7,4 9,-9 0,9 0,-4 0,-7 0,11 0,-3 0,-4 0,3 0,-4 0,1 0,4 0,-5 0,3 0,-3 0,5 0,-2 0,-2 0,1 3,-2-2,3 7,1-7,-5 3,3 0,-2-3,3 3,0-4,0 0,-1 0,1 4,-3-3,2 3,-3-4,5 0,-1 0,-4 4,0 8,-4 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61443" name="Rectangle 3"/>
          <p:cNvSpPr>
            <a:spLocks noGrp="1" noChangeArrowheads="1"/>
          </p:cNvSpPr>
          <p:nvPr>
            <p:ph type="dt" idx="1"/>
          </p:nvPr>
        </p:nvSpPr>
        <p:spPr bwMode="auto">
          <a:xfrm>
            <a:off x="3971173" y="1"/>
            <a:ext cx="3037627"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6144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61445" name="Rectangle 5"/>
          <p:cNvSpPr>
            <a:spLocks noGrp="1" noChangeArrowheads="1"/>
          </p:cNvSpPr>
          <p:nvPr>
            <p:ph type="body" sz="quarter" idx="3"/>
          </p:nvPr>
        </p:nvSpPr>
        <p:spPr bwMode="auto">
          <a:xfrm>
            <a:off x="701362" y="4416510"/>
            <a:ext cx="5607679" cy="418322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6" name="Rectangle 6"/>
          <p:cNvSpPr>
            <a:spLocks noGrp="1" noChangeArrowheads="1"/>
          </p:cNvSpPr>
          <p:nvPr>
            <p:ph type="ftr" sz="quarter" idx="4"/>
          </p:nvPr>
        </p:nvSpPr>
        <p:spPr bwMode="auto">
          <a:xfrm>
            <a:off x="0"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61447" name="Rectangle 7"/>
          <p:cNvSpPr>
            <a:spLocks noGrp="1" noChangeArrowheads="1"/>
          </p:cNvSpPr>
          <p:nvPr>
            <p:ph type="sldNum" sz="quarter" idx="5"/>
          </p:nvPr>
        </p:nvSpPr>
        <p:spPr bwMode="auto">
          <a:xfrm>
            <a:off x="3971173" y="8829823"/>
            <a:ext cx="3037627"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A8B732B4-A220-4D64-89E5-594291243225}" type="slidenum">
              <a:rPr lang="en-US"/>
              <a:pPr/>
              <a:t>‹#›</a:t>
            </a:fld>
            <a:endParaRPr lang="en-US"/>
          </a:p>
        </p:txBody>
      </p:sp>
    </p:spTree>
    <p:extLst>
      <p:ext uri="{BB962C8B-B14F-4D97-AF65-F5344CB8AC3E}">
        <p14:creationId xmlns:p14="http://schemas.microsoft.com/office/powerpoint/2010/main" val="26314527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www.pnas.org/content/108/36/14998.figures-only#F2"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www.pnas.org/content/108/36/14998.figures-only#F2"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a:t>
            </a:fld>
            <a:endParaRPr lang="en-US"/>
          </a:p>
        </p:txBody>
      </p:sp>
    </p:spTree>
    <p:extLst>
      <p:ext uri="{BB962C8B-B14F-4D97-AF65-F5344CB8AC3E}">
        <p14:creationId xmlns:p14="http://schemas.microsoft.com/office/powerpoint/2010/main" val="441806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study consisted of 130 individuals. This sample, as indicated by a prior report, was noted as “low risk”, meaning that they experience low levels of negative affect.</a:t>
            </a:r>
          </a:p>
          <a:p>
            <a:endParaRPr lang="en-US" dirty="0"/>
          </a:p>
          <a:p>
            <a:r>
              <a:rPr lang="en-US" dirty="0"/>
              <a:t>Data were collected from around ages 1 and 1.5, when parents reported their demographics, including SES, the infant’s affect, and infant’s cognitive intelligence was assessed</a:t>
            </a:r>
          </a:p>
          <a:p>
            <a:endParaRPr lang="en-US" dirty="0"/>
          </a:p>
          <a:p>
            <a:r>
              <a:rPr lang="en-US" dirty="0"/>
              <a:t>Then, at ages 6, 7, and 8, the child’s intelligence was assessed with the WISC</a:t>
            </a:r>
          </a:p>
          <a:p>
            <a:endParaRPr lang="en-US" dirty="0"/>
          </a:p>
          <a:p>
            <a:r>
              <a:rPr lang="en-US" dirty="0"/>
              <a:t>Finally at age 29. participants, now adults, reported their highest level of education attained</a:t>
            </a:r>
          </a:p>
          <a:p>
            <a:endParaRPr lang="en-US" dirty="0"/>
          </a:p>
          <a:p>
            <a:r>
              <a:rPr lang="en-US" dirty="0"/>
              <a:t>OPTIONAL: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ways in which data is collected in this study has its strengths and weaknesses. We can get into the limitations later, but a couple strengths involves when happiness and success were measured. Specifically, happiness was measured prior to any formal education. This is important because schooling cultivate intellectual skills and curiosity, which may become a confounding factor in the study. Also, this study focused on post-education success rather than measuring success during school, which may not be as central to long-term success and well-being as overall educational attainment.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CFD3F-58A4-7947-B0E7-5F3564BBBD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552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So, with these all this in mind, here is a model of the 3 hypotheses of the paper. Namely,</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[CLICK] Higher PA but not [CLICK] lower NA would predict higher age 29 education attainment, controlling for [CLICK] sex and parent SES [CLICK]. </a:t>
            </a:r>
            <a:r>
              <a:rPr lang="en-US" dirty="0"/>
              <a:t>The dotted pathways here indicate hypothesized non-significance.</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 [CLICK] Higher PA but not [CLICK] lower NA would predict higher childhood IQ, again controlling for [CLICK] sex and parent SES</a:t>
            </a:r>
          </a:p>
          <a:p>
            <a:pPr lvl="0"/>
            <a:r>
              <a:rPr lang="en-US" sz="1200" kern="1200" dirty="0">
                <a:solidFill>
                  <a:schemeClr val="tx1"/>
                </a:solidFill>
                <a:effectLst/>
                <a:latin typeface="+mn-lt"/>
                <a:ea typeface="+mn-ea"/>
                <a:cs typeface="+mn-cs"/>
              </a:rPr>
              <a:t>3. [CLICK] PA and higher adult educational attainment would be mediated by childhood IQ</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CFD3F-58A4-7947-B0E7-5F3564BBBD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678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looking at the results of the first hypothesis of the link between affect and educational attainment. Only positive affect predicted educational attainment at age 29, after controlling for sex and SES. This model suggests that higher positive affect but not lower negative affect predicted adult educational attainment even when account for sex and parent SES.</a:t>
            </a:r>
          </a:p>
          <a:p>
            <a:endParaRPr lang="en-US" dirty="0"/>
          </a:p>
          <a:p>
            <a:r>
              <a:rPr lang="en-US" dirty="0"/>
              <a:t>Alternate explanation: Throughout the analyses for each of the three hypotheses, the author also evaluated alternative explanations for each result by including a measure of [CLICK] intelligence at age 1.5 intelligence. The reason for that was because PA may be an indicator of intelligence and it really is intelligence that is linked to educational attainment, and not PA. The result of this modified model for the first hypothesis showed that, even when including intelligence at infancy, higher infant PA directly predicted higher educational attainment. [CLICK] Notably, intelligence during infancy did not predict adult educational attainment beyond other factors, which added support to the first hypothesis that PA predict later educational attainment.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CFD3F-58A4-7947-B0E7-5F3564BBBD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015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So, with these all this in mind, here is a model of the 3 hypotheses of the paper. Namely,</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[CLICK] Higher PA but not [CLICK] lower NA would predict higher age 29 education attainment, controlling for [CLICK] sex and parent SES [CLICK]. </a:t>
            </a:r>
            <a:r>
              <a:rPr lang="en-US" dirty="0"/>
              <a:t>The dotted pathways here indicate hypothesized non-significance.</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 [CLICK] Higher PA but not [CLICK] lower NA would predict higher childhood IQ, again controlling for [CLICK] sex and parent SES</a:t>
            </a:r>
          </a:p>
          <a:p>
            <a:pPr lvl="0"/>
            <a:r>
              <a:rPr lang="en-US" sz="1200" kern="1200" dirty="0">
                <a:solidFill>
                  <a:schemeClr val="tx1"/>
                </a:solidFill>
                <a:effectLst/>
                <a:latin typeface="+mn-lt"/>
                <a:ea typeface="+mn-ea"/>
                <a:cs typeface="+mn-cs"/>
              </a:rPr>
              <a:t>3. [CLICK] PA and higher adult educational attainment would be mediated by childhood IQ</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CFD3F-58A4-7947-B0E7-5F3564BBBD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675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second hypothesis, testing whether higher frequency of positive affect and lower frequency of negative affect predicted higher childhood IQ, only positive affect predicted childhood IQ after controlling for sex and parent SES. As hypothesized, higher infant PA, but not lower NA, predicted higher childhood IQ even when accounting for sex and SES.</a:t>
            </a:r>
          </a:p>
          <a:p>
            <a:endParaRPr lang="en-US" dirty="0"/>
          </a:p>
          <a:p>
            <a:r>
              <a:rPr lang="en-US" dirty="0"/>
              <a:t>When intelligence at age 1.5 was included in this model, positive affect and intelligence during infancy predicted childhood IQ after accounting for 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CFD3F-58A4-7947-B0E7-5F3564BBBD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000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test of the last hypothesis, positive affect was a significant predictor of childhood IQ, and childhood IQ predicted adult educational attainment. There was also a significant path from PA to educational attainment. The indirect path from PA to educational attainment via childhood IQ was marginally significant. With positive affect in the model, the negative affect to IQ path was not significant.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negative affect was removed from the model (thus faded out because it was not initially related to outcome variables), higher PA directly predicted higher childhood IQ and directly predicted educational attainment. The indirect path from infant PA to adult educational attachment via childhood IQ was also significant. This I think is interesting because this suggests that NA plays a role in the cascade of positive affect on later success, even in this low-risk sample.</a:t>
            </a:r>
          </a:p>
          <a:p>
            <a:endParaRPr lang="en-US" dirty="0"/>
          </a:p>
          <a:p>
            <a:r>
              <a:rPr lang="en-US" dirty="0"/>
              <a:t>OPTIONAL: In conclusion, PA marginally predicted adult educational attainment via childhood IQ but negative affect was not associated with either outcome variable.</a:t>
            </a:r>
          </a:p>
          <a:p>
            <a:endParaRPr lang="en-US" dirty="0"/>
          </a:p>
          <a:p>
            <a:r>
              <a:rPr lang="en-US" dirty="0"/>
              <a:t>When including age 1.5 intelligence, the indirect path from infant PA to adult educational attainment via childhood IQ was marginal. Infant intelligence also marginally predicted adult education via childhood IQ.</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CFD3F-58A4-7947-B0E7-5F3564BBBD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639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So, with these all this in mind, here is a model of the 3 hypotheses of the paper. Namely,</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[CLICK] Higher PA but not [CLICK] lower NA would predict higher age 29 education attainment, controlling for [CLICK] sex and parent SES [CLICK]. </a:t>
            </a:r>
            <a:r>
              <a:rPr lang="en-US" dirty="0"/>
              <a:t>The dotted pathways here indicate hypothesized non-significance.</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 [CLICK] Higher PA but not [CLICK] lower NA would predict higher childhood IQ, again controlling for [CLICK] sex and parent SES</a:t>
            </a:r>
          </a:p>
          <a:p>
            <a:pPr lvl="0"/>
            <a:r>
              <a:rPr lang="en-US" sz="1200" kern="1200" dirty="0">
                <a:solidFill>
                  <a:schemeClr val="tx1"/>
                </a:solidFill>
                <a:effectLst/>
                <a:latin typeface="+mn-lt"/>
                <a:ea typeface="+mn-ea"/>
                <a:cs typeface="+mn-cs"/>
              </a:rPr>
              <a:t>3. [CLICK] PA and higher adult educational attainment would be mediated by childhood IQ</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CFD3F-58A4-7947-B0E7-5F3564BBBD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016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So, with these all this in mind, here is a model of the 3 hypotheses of the paper. Namely,</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[CLICK] Higher PA but not [CLICK] lower NA would predict higher age 29 education attainment, controlling for [CLICK] sex and parent SES [CLICK]. </a:t>
            </a:r>
            <a:r>
              <a:rPr lang="en-US" dirty="0"/>
              <a:t>The dotted pathways here indicate hypothesized non-significance.</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 [CLICK] Higher PA but not [CLICK] lower NA would predict higher childhood IQ, again controlling for [CLICK] sex and parent SES</a:t>
            </a:r>
          </a:p>
          <a:p>
            <a:pPr lvl="0"/>
            <a:r>
              <a:rPr lang="en-US" sz="1200" kern="1200" dirty="0">
                <a:solidFill>
                  <a:schemeClr val="tx1"/>
                </a:solidFill>
                <a:effectLst/>
                <a:latin typeface="+mn-lt"/>
                <a:ea typeface="+mn-ea"/>
                <a:cs typeface="+mn-cs"/>
              </a:rPr>
              <a:t>3. [CLICK] PA and higher adult educational attainment would be mediated by childhood IQ</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CFD3F-58A4-7947-B0E7-5F3564BBBD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0292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0DC841-011B-42BA-BDA7-8A27ABB7CB3D}" type="slidenum">
              <a:rPr lang="en-US"/>
              <a:pPr/>
              <a:t>21</a:t>
            </a:fld>
            <a:endParaRPr lang="en-US"/>
          </a:p>
        </p:txBody>
      </p:sp>
      <p:sp>
        <p:nvSpPr>
          <p:cNvPr id="482306" name="Rectangle 2"/>
          <p:cNvSpPr>
            <a:spLocks noGrp="1" noRot="1" noChangeAspect="1" noChangeArrowheads="1" noTextEdit="1"/>
          </p:cNvSpPr>
          <p:nvPr>
            <p:ph type="sldImg"/>
          </p:nvPr>
        </p:nvSpPr>
        <p:spPr>
          <a:ln/>
        </p:spPr>
      </p:sp>
      <p:sp>
        <p:nvSpPr>
          <p:cNvPr id="48230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995519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BEE22E4A-630C-4AF2-BF85-1575387D819A}" type="slidenum">
              <a:rPr lang="en-US" altLang="en-US" sz="1200" smtClean="0"/>
              <a:pPr/>
              <a:t>22</a:t>
            </a:fld>
            <a:endParaRPr lang="en-US" altLang="en-US" sz="120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43178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2</a:t>
            </a:fld>
            <a:endParaRPr lang="en-US"/>
          </a:p>
        </p:txBody>
      </p:sp>
    </p:spTree>
    <p:extLst>
      <p:ext uri="{BB962C8B-B14F-4D97-AF65-F5344CB8AC3E}">
        <p14:creationId xmlns:p14="http://schemas.microsoft.com/office/powerpoint/2010/main" val="2641504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9D4BFB-6648-4D8A-A688-E432C3A4068A}" type="slidenum">
              <a:rPr lang="en-US"/>
              <a:pPr/>
              <a:t>23</a:t>
            </a:fld>
            <a:endParaRPr lang="en-US"/>
          </a:p>
        </p:txBody>
      </p:sp>
      <p:sp>
        <p:nvSpPr>
          <p:cNvPr id="508930" name="Rectangle 2"/>
          <p:cNvSpPr>
            <a:spLocks noGrp="1" noRot="1" noChangeAspect="1" noChangeArrowheads="1" noTextEdit="1"/>
          </p:cNvSpPr>
          <p:nvPr>
            <p:ph type="sldImg"/>
          </p:nvPr>
        </p:nvSpPr>
        <p:spPr>
          <a:xfrm>
            <a:off x="1181100" y="696913"/>
            <a:ext cx="4648200" cy="3486150"/>
          </a:xfrm>
          <a:ln/>
        </p:spPr>
      </p:sp>
      <p:sp>
        <p:nvSpPr>
          <p:cNvPr id="508931" name="Rectangle 3"/>
          <p:cNvSpPr>
            <a:spLocks noGrp="1" noChangeArrowheads="1"/>
          </p:cNvSpPr>
          <p:nvPr>
            <p:ph type="body" idx="1"/>
          </p:nvPr>
        </p:nvSpPr>
        <p:spPr>
          <a:xfrm>
            <a:off x="935148" y="4416511"/>
            <a:ext cx="5140105" cy="4183221"/>
          </a:xfrm>
        </p:spPr>
        <p:txBody>
          <a:bodyPr/>
          <a:lstStyle/>
          <a:p>
            <a:endParaRPr lang="en-US"/>
          </a:p>
        </p:txBody>
      </p:sp>
    </p:spTree>
    <p:extLst>
      <p:ext uri="{BB962C8B-B14F-4D97-AF65-F5344CB8AC3E}">
        <p14:creationId xmlns:p14="http://schemas.microsoft.com/office/powerpoint/2010/main" val="2447734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25069484-41DA-4373-979E-F57FBC8A8DC3}" type="slidenum">
              <a:rPr lang="en-US" altLang="en-US" sz="1200" smtClean="0"/>
              <a:pPr/>
              <a:t>24</a:t>
            </a:fld>
            <a:endParaRPr lang="en-US" altLang="en-US" sz="120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305499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25</a:t>
            </a:fld>
            <a:endParaRPr lang="en-US"/>
          </a:p>
        </p:txBody>
      </p:sp>
    </p:spTree>
    <p:extLst>
      <p:ext uri="{BB962C8B-B14F-4D97-AF65-F5344CB8AC3E}">
        <p14:creationId xmlns:p14="http://schemas.microsoft.com/office/powerpoint/2010/main" val="2445458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solidFill>
                  <a:srgbClr val="000000"/>
                </a:solidFill>
              </a:rPr>
              <a:pPr/>
              <a:t>27</a:t>
            </a:fld>
            <a:endParaRPr lang="en-US">
              <a:solidFill>
                <a:srgbClr val="000000"/>
              </a:solidFill>
            </a:endParaRPr>
          </a:p>
        </p:txBody>
      </p:sp>
    </p:spTree>
    <p:extLst>
      <p:ext uri="{BB962C8B-B14F-4D97-AF65-F5344CB8AC3E}">
        <p14:creationId xmlns:p14="http://schemas.microsoft.com/office/powerpoint/2010/main" val="3986199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solidFill>
                  <a:srgbClr val="000000"/>
                </a:solidFill>
              </a:rPr>
              <a:pPr/>
              <a:t>29</a:t>
            </a:fld>
            <a:endParaRPr lang="en-US">
              <a:solidFill>
                <a:srgbClr val="000000"/>
              </a:solidFill>
            </a:endParaRPr>
          </a:p>
        </p:txBody>
      </p:sp>
    </p:spTree>
    <p:extLst>
      <p:ext uri="{BB962C8B-B14F-4D97-AF65-F5344CB8AC3E}">
        <p14:creationId xmlns:p14="http://schemas.microsoft.com/office/powerpoint/2010/main" val="1564088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buFont typeface="Arial"/>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solidFill>
                  <a:srgbClr val="000000"/>
                </a:solidFill>
              </a:rPr>
              <a:pPr/>
              <a:t>30</a:t>
            </a:fld>
            <a:endParaRPr lang="en-US">
              <a:solidFill>
                <a:srgbClr val="000000"/>
              </a:solidFill>
            </a:endParaRPr>
          </a:p>
        </p:txBody>
      </p:sp>
    </p:spTree>
    <p:extLst>
      <p:ext uri="{BB962C8B-B14F-4D97-AF65-F5344CB8AC3E}">
        <p14:creationId xmlns:p14="http://schemas.microsoft.com/office/powerpoint/2010/main" val="2285144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endParaRPr lang="en-US" sz="2000" kern="1200" dirty="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fld id="{A8B732B4-A220-4D64-89E5-594291243225}" type="slidenum">
              <a:rPr lang="en-US" smtClean="0">
                <a:solidFill>
                  <a:srgbClr val="000000"/>
                </a:solidFill>
              </a:rPr>
              <a:pPr/>
              <a:t>31</a:t>
            </a:fld>
            <a:endParaRPr lang="en-US">
              <a:solidFill>
                <a:srgbClr val="000000"/>
              </a:solidFill>
            </a:endParaRPr>
          </a:p>
        </p:txBody>
      </p:sp>
    </p:spTree>
    <p:extLst>
      <p:ext uri="{BB962C8B-B14F-4D97-AF65-F5344CB8AC3E}">
        <p14:creationId xmlns:p14="http://schemas.microsoft.com/office/powerpoint/2010/main" val="35589916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23D3B6F0-3358-42ED-9410-D19EA5F8BBF4}" type="slidenum">
              <a:rPr lang="en-US" altLang="en-US" sz="1200" smtClean="0"/>
              <a:pPr/>
              <a:t>32</a:t>
            </a:fld>
            <a:endParaRPr lang="en-US" altLang="en-US" sz="1200"/>
          </a:p>
        </p:txBody>
      </p:sp>
    </p:spTree>
    <p:extLst>
      <p:ext uri="{BB962C8B-B14F-4D97-AF65-F5344CB8AC3E}">
        <p14:creationId xmlns:p14="http://schemas.microsoft.com/office/powerpoint/2010/main" val="41810693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solidFill>
                  <a:srgbClr val="000000"/>
                </a:solidFill>
              </a:rPr>
              <a:pPr/>
              <a:t>33</a:t>
            </a:fld>
            <a:endParaRPr lang="en-US">
              <a:solidFill>
                <a:srgbClr val="000000"/>
              </a:solidFill>
            </a:endParaRPr>
          </a:p>
        </p:txBody>
      </p:sp>
    </p:spTree>
    <p:extLst>
      <p:ext uri="{BB962C8B-B14F-4D97-AF65-F5344CB8AC3E}">
        <p14:creationId xmlns:p14="http://schemas.microsoft.com/office/powerpoint/2010/main" val="37200368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9075D8B5-3793-4862-BEAE-582D3A503B93}" type="slidenum">
              <a:rPr lang="en-US" altLang="en-US" sz="1200" smtClean="0"/>
              <a:pPr/>
              <a:t>34</a:t>
            </a:fld>
            <a:endParaRPr lang="en-US" altLang="en-US" sz="120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924298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3</a:t>
            </a:fld>
            <a:endParaRPr lang="en-US"/>
          </a:p>
        </p:txBody>
      </p:sp>
    </p:spTree>
    <p:extLst>
      <p:ext uri="{BB962C8B-B14F-4D97-AF65-F5344CB8AC3E}">
        <p14:creationId xmlns:p14="http://schemas.microsoft.com/office/powerpoint/2010/main" val="17588446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00ACD8FB-3680-4723-A8B4-80A193D83BB2}" type="slidenum">
              <a:rPr lang="en-US" altLang="en-US" sz="1200" smtClean="0"/>
              <a:pPr/>
              <a:t>35</a:t>
            </a:fld>
            <a:endParaRPr lang="en-US" altLang="en-US" sz="120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7472810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83C3087E-93C4-4E47-9A29-CD8D71D5EA58}" type="slidenum">
              <a:rPr lang="en-US" altLang="en-US" sz="1200" smtClean="0"/>
              <a:pPr/>
              <a:t>36</a:t>
            </a:fld>
            <a:endParaRPr lang="en-US" altLang="en-US" sz="120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2157539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0"/>
              </a:spcBef>
            </a:pPr>
            <a:r>
              <a:rPr lang="en-US" altLang="en-US"/>
              <a:t>AFTER CURRENT 12</a:t>
            </a:r>
          </a:p>
          <a:p>
            <a:pPr>
              <a:lnSpc>
                <a:spcPct val="90000"/>
              </a:lnSpc>
              <a:spcBef>
                <a:spcPct val="0"/>
              </a:spcBef>
            </a:pPr>
            <a:endParaRPr lang="en-US" altLang="en-US"/>
          </a:p>
          <a:p>
            <a:pPr>
              <a:lnSpc>
                <a:spcPct val="90000"/>
              </a:lnSpc>
              <a:spcBef>
                <a:spcPct val="0"/>
              </a:spcBef>
            </a:pPr>
            <a:endParaRPr lang="en-US" altLang="en-US"/>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86FF8954-7350-4C23-AAB7-236F68E27A78}" type="slidenum">
              <a:rPr lang="en-US" altLang="en-US" sz="1200" smtClean="0">
                <a:latin typeface="Calibri" pitchFamily="34" charset="0"/>
                <a:ea typeface="MS PGothic" pitchFamily="34" charset="-128"/>
              </a:rPr>
              <a:pPr/>
              <a:t>37</a:t>
            </a:fld>
            <a:endParaRPr lang="en-US" altLang="en-US" sz="1200">
              <a:latin typeface="Calibri" pitchFamily="34" charset="0"/>
              <a:ea typeface="MS PGothic" pitchFamily="34" charset="-128"/>
            </a:endParaRPr>
          </a:p>
        </p:txBody>
      </p:sp>
    </p:spTree>
    <p:extLst>
      <p:ext uri="{BB962C8B-B14F-4D97-AF65-F5344CB8AC3E}">
        <p14:creationId xmlns:p14="http://schemas.microsoft.com/office/powerpoint/2010/main" val="42380762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38</a:t>
            </a:fld>
            <a:endParaRPr lang="en-US"/>
          </a:p>
        </p:txBody>
      </p:sp>
    </p:spTree>
    <p:extLst>
      <p:ext uri="{BB962C8B-B14F-4D97-AF65-F5344CB8AC3E}">
        <p14:creationId xmlns:p14="http://schemas.microsoft.com/office/powerpoint/2010/main" val="15828220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39</a:t>
            </a:fld>
            <a:endParaRPr lang="en-US"/>
          </a:p>
        </p:txBody>
      </p:sp>
    </p:spTree>
    <p:extLst>
      <p:ext uri="{BB962C8B-B14F-4D97-AF65-F5344CB8AC3E}">
        <p14:creationId xmlns:p14="http://schemas.microsoft.com/office/powerpoint/2010/main" val="31649626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40</a:t>
            </a:fld>
            <a:endParaRPr lang="en-US"/>
          </a:p>
        </p:txBody>
      </p:sp>
    </p:spTree>
    <p:extLst>
      <p:ext uri="{BB962C8B-B14F-4D97-AF65-F5344CB8AC3E}">
        <p14:creationId xmlns:p14="http://schemas.microsoft.com/office/powerpoint/2010/main" val="2603901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0ED696E9-85C2-41C6-B7A6-00D0EA12C74C}" type="slidenum">
              <a:rPr lang="en-US" altLang="en-US" sz="1200" smtClean="0"/>
              <a:pPr/>
              <a:t>41</a:t>
            </a:fld>
            <a:endParaRPr lang="en-US" altLang="en-US" sz="1200"/>
          </a:p>
        </p:txBody>
      </p:sp>
    </p:spTree>
    <p:extLst>
      <p:ext uri="{BB962C8B-B14F-4D97-AF65-F5344CB8AC3E}">
        <p14:creationId xmlns:p14="http://schemas.microsoft.com/office/powerpoint/2010/main" val="19465489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64B1FC41-1901-4A02-8DBA-AF5DE8C10C59}" type="slidenum">
              <a:rPr lang="en-US" altLang="en-US" sz="1200" smtClean="0"/>
              <a:pPr/>
              <a:t>42</a:t>
            </a:fld>
            <a:endParaRPr lang="en-US" altLang="en-US" sz="1200"/>
          </a:p>
        </p:txBody>
      </p:sp>
    </p:spTree>
    <p:extLst>
      <p:ext uri="{BB962C8B-B14F-4D97-AF65-F5344CB8AC3E}">
        <p14:creationId xmlns:p14="http://schemas.microsoft.com/office/powerpoint/2010/main" val="5999281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FC1C4B78-28ED-4924-8087-C4D1070694DD}" type="slidenum">
              <a:rPr lang="en-US" altLang="en-US" sz="1200" smtClean="0"/>
              <a:pPr/>
              <a:t>43</a:t>
            </a:fld>
            <a:endParaRPr lang="en-US" altLang="en-US" sz="1200"/>
          </a:p>
        </p:txBody>
      </p:sp>
    </p:spTree>
    <p:extLst>
      <p:ext uri="{BB962C8B-B14F-4D97-AF65-F5344CB8AC3E}">
        <p14:creationId xmlns:p14="http://schemas.microsoft.com/office/powerpoint/2010/main" val="35924669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446770ED-135B-417A-8368-870AF2CE2B55}" type="slidenum">
              <a:rPr lang="en-US" altLang="en-US" sz="1200" smtClean="0"/>
              <a:pPr/>
              <a:t>44</a:t>
            </a:fld>
            <a:endParaRPr lang="en-US" altLang="en-US" sz="120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585603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CFD3F-58A4-7947-B0E7-5F3564BBBD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9825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F0AAA1B8-33CF-4F66-8E78-471AB8237EAC}" type="slidenum">
              <a:rPr lang="en-US" altLang="en-US" sz="1200" smtClean="0"/>
              <a:pPr/>
              <a:t>45</a:t>
            </a:fld>
            <a:endParaRPr lang="en-US" altLang="en-US" sz="1200"/>
          </a:p>
        </p:txBody>
      </p:sp>
    </p:spTree>
    <p:extLst>
      <p:ext uri="{BB962C8B-B14F-4D97-AF65-F5344CB8AC3E}">
        <p14:creationId xmlns:p14="http://schemas.microsoft.com/office/powerpoint/2010/main" val="1815691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46</a:t>
            </a:fld>
            <a:endParaRPr lang="en-US"/>
          </a:p>
        </p:txBody>
      </p:sp>
    </p:spTree>
    <p:extLst>
      <p:ext uri="{BB962C8B-B14F-4D97-AF65-F5344CB8AC3E}">
        <p14:creationId xmlns:p14="http://schemas.microsoft.com/office/powerpoint/2010/main" val="25948325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F742BA2E-AA88-4FA5-95A2-E8290FD7BA3E}" type="slidenum">
              <a:rPr lang="en-US" altLang="en-US" sz="1200" smtClean="0"/>
              <a:pPr/>
              <a:t>47</a:t>
            </a:fld>
            <a:endParaRPr lang="en-US" altLang="en-US" sz="1200"/>
          </a:p>
        </p:txBody>
      </p:sp>
    </p:spTree>
    <p:extLst>
      <p:ext uri="{BB962C8B-B14F-4D97-AF65-F5344CB8AC3E}">
        <p14:creationId xmlns:p14="http://schemas.microsoft.com/office/powerpoint/2010/main" val="230049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DD1D1B-57CF-48A1-85A9-2D572A3DF618}" type="slidenum">
              <a:rPr lang="en-US"/>
              <a:pPr/>
              <a:t>48</a:t>
            </a:fld>
            <a:endParaRPr lang="en-US"/>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573810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AA4742-D4DC-4A02-94D0-9E3A082E0A4D}" type="slidenum">
              <a:rPr lang="en-US"/>
              <a:pPr/>
              <a:t>49</a:t>
            </a:fld>
            <a:endParaRPr lang="en-US"/>
          </a:p>
        </p:txBody>
      </p:sp>
      <p:sp>
        <p:nvSpPr>
          <p:cNvPr id="516098" name="Rectangle 2"/>
          <p:cNvSpPr>
            <a:spLocks noGrp="1" noRot="1" noChangeAspect="1" noChangeArrowheads="1" noTextEdit="1"/>
          </p:cNvSpPr>
          <p:nvPr>
            <p:ph type="sldImg"/>
          </p:nvPr>
        </p:nvSpPr>
        <p:spPr>
          <a:ln/>
        </p:spPr>
      </p:sp>
      <p:sp>
        <p:nvSpPr>
          <p:cNvPr id="516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075104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50</a:t>
            </a:fld>
            <a:endParaRPr lang="en-US"/>
          </a:p>
        </p:txBody>
      </p:sp>
    </p:spTree>
    <p:extLst>
      <p:ext uri="{BB962C8B-B14F-4D97-AF65-F5344CB8AC3E}">
        <p14:creationId xmlns:p14="http://schemas.microsoft.com/office/powerpoint/2010/main" val="21664881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AA4742-D4DC-4A02-94D0-9E3A082E0A4D}" type="slidenum">
              <a:rPr lang="en-US"/>
              <a:pPr/>
              <a:t>51</a:t>
            </a:fld>
            <a:endParaRPr lang="en-US"/>
          </a:p>
        </p:txBody>
      </p:sp>
      <p:sp>
        <p:nvSpPr>
          <p:cNvPr id="516098" name="Rectangle 2"/>
          <p:cNvSpPr>
            <a:spLocks noGrp="1" noRot="1" noChangeAspect="1" noChangeArrowheads="1" noTextEdit="1"/>
          </p:cNvSpPr>
          <p:nvPr>
            <p:ph type="sldImg"/>
          </p:nvPr>
        </p:nvSpPr>
        <p:spPr>
          <a:ln/>
        </p:spPr>
      </p:sp>
      <p:sp>
        <p:nvSpPr>
          <p:cNvPr id="516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504054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52</a:t>
            </a:fld>
            <a:endParaRPr lang="en-US"/>
          </a:p>
        </p:txBody>
      </p:sp>
    </p:spTree>
    <p:extLst>
      <p:ext uri="{BB962C8B-B14F-4D97-AF65-F5344CB8AC3E}">
        <p14:creationId xmlns:p14="http://schemas.microsoft.com/office/powerpoint/2010/main" val="24962256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AA4742-D4DC-4A02-94D0-9E3A082E0A4D}" type="slidenum">
              <a:rPr lang="en-US"/>
              <a:pPr/>
              <a:t>53</a:t>
            </a:fld>
            <a:endParaRPr lang="en-US"/>
          </a:p>
        </p:txBody>
      </p:sp>
      <p:sp>
        <p:nvSpPr>
          <p:cNvPr id="516098" name="Rectangle 2"/>
          <p:cNvSpPr>
            <a:spLocks noGrp="1" noRot="1" noChangeAspect="1" noChangeArrowheads="1" noTextEdit="1"/>
          </p:cNvSpPr>
          <p:nvPr>
            <p:ph type="sldImg"/>
          </p:nvPr>
        </p:nvSpPr>
        <p:spPr>
          <a:ln/>
        </p:spPr>
      </p:sp>
      <p:sp>
        <p:nvSpPr>
          <p:cNvPr id="516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152997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02DB93-1B74-47A5-93ED-1D0C6B3CE6DC}" type="slidenum">
              <a:rPr lang="en-US"/>
              <a:pPr/>
              <a:t>54</a:t>
            </a:fld>
            <a:endParaRPr lang="en-US"/>
          </a:p>
        </p:txBody>
      </p:sp>
      <p:sp>
        <p:nvSpPr>
          <p:cNvPr id="518146" name="Rectangle 2"/>
          <p:cNvSpPr>
            <a:spLocks noGrp="1" noRot="1" noChangeAspect="1" noChangeArrowheads="1" noTextEdit="1"/>
          </p:cNvSpPr>
          <p:nvPr>
            <p:ph type="sldImg"/>
          </p:nvPr>
        </p:nvSpPr>
        <p:spPr>
          <a:ln/>
        </p:spPr>
      </p:sp>
      <p:sp>
        <p:nvSpPr>
          <p:cNvPr id="518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38131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Extant research, mostly in adult populations, suggests that happiness leads to success, contrary to lay beliefs that success brings happiness.</a:t>
            </a:r>
          </a:p>
          <a:p>
            <a:endParaRPr lang="en-US" dirty="0"/>
          </a:p>
          <a:p>
            <a:r>
              <a:rPr lang="en-US" dirty="0"/>
              <a:t>While there is substantial research supporting this claim, a gap exists in the literature understanding how happiness during infancy relates to later success.</a:t>
            </a:r>
          </a:p>
          <a:p>
            <a:endParaRPr lang="en-US" dirty="0"/>
          </a:p>
          <a:p>
            <a:r>
              <a:rPr lang="en-US" dirty="0"/>
              <a:t>[CLICK] A marker of childhood success is education, which has been linked to intellectual abilities, and both of which have also been associated with future success and well-being</a:t>
            </a:r>
          </a:p>
          <a:p>
            <a:endParaRPr lang="en-US" dirty="0"/>
          </a:p>
          <a:p>
            <a:r>
              <a:rPr lang="en-US" dirty="0"/>
              <a:t>These evidence then suggests that happiness, intellectual abilities, and success are all somehow connected.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So. this study is interested in understanding the cascade of positive affect. Specifically, the links between happiness in infancy to childhood cognitive abilities and adult success.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CFD3F-58A4-7947-B0E7-5F3564BBBD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4481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338172AF-E444-45D6-9852-11E2D60970C7}" type="slidenum">
              <a:rPr lang="en-US" altLang="en-US" sz="1200" smtClean="0"/>
              <a:pPr/>
              <a:t>55</a:t>
            </a:fld>
            <a:endParaRPr lang="en-US" alt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6095385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92A6695E-6E07-4AB7-8094-F867DA8CA56F}" type="slidenum">
              <a:rPr lang="en-US" altLang="en-US" sz="1200" smtClean="0"/>
              <a:pPr/>
              <a:t>56</a:t>
            </a:fld>
            <a:endParaRPr lang="en-US" altLang="en-US" sz="120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4880208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C9D188-C0C7-8F47-A69F-88D882080EC1}" type="slidenum">
              <a:rPr lang="en-US" smtClean="0"/>
              <a:pPr/>
              <a:t>57</a:t>
            </a:fld>
            <a:endParaRPr lang="en-US"/>
          </a:p>
        </p:txBody>
      </p:sp>
    </p:spTree>
    <p:extLst>
      <p:ext uri="{BB962C8B-B14F-4D97-AF65-F5344CB8AC3E}">
        <p14:creationId xmlns:p14="http://schemas.microsoft.com/office/powerpoint/2010/main" val="4148182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a:t>
            </a:r>
            <a:r>
              <a:rPr lang="en-US" baseline="0" dirty="0"/>
              <a:t> differences characteristics make individual more sensitive to BOTH negative and positive aspects of environment; more plastic</a:t>
            </a:r>
          </a:p>
          <a:p>
            <a:endParaRPr lang="en-US" baseline="0" dirty="0"/>
          </a:p>
          <a:p>
            <a:r>
              <a:rPr lang="en-US" baseline="0" dirty="0"/>
              <a:t>Model is that person characteristics moderate the effects of environmental  effects</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58</a:t>
            </a:fld>
            <a:endParaRPr lang="en-US"/>
          </a:p>
        </p:txBody>
      </p:sp>
    </p:spTree>
    <p:extLst>
      <p:ext uri="{BB962C8B-B14F-4D97-AF65-F5344CB8AC3E}">
        <p14:creationId xmlns:p14="http://schemas.microsoft.com/office/powerpoint/2010/main" val="28244655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C9D188-C0C7-8F47-A69F-88D882080EC1}" type="slidenum">
              <a:rPr lang="en-US" smtClean="0"/>
              <a:pPr/>
              <a:t>59</a:t>
            </a:fld>
            <a:endParaRPr lang="en-US"/>
          </a:p>
        </p:txBody>
      </p:sp>
    </p:spTree>
    <p:extLst>
      <p:ext uri="{BB962C8B-B14F-4D97-AF65-F5344CB8AC3E}">
        <p14:creationId xmlns:p14="http://schemas.microsoft.com/office/powerpoint/2010/main" val="21791987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0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8AB66832-376C-4E4A-AF96-EAC83CF51667}" type="slidenum">
              <a:rPr lang="en-US" altLang="en-US" sz="1200" smtClean="0"/>
              <a:pPr/>
              <a:t>60</a:t>
            </a:fld>
            <a:endParaRPr lang="en-US" altLang="en-US" sz="1200"/>
          </a:p>
        </p:txBody>
      </p:sp>
    </p:spTree>
    <p:extLst>
      <p:ext uri="{BB962C8B-B14F-4D97-AF65-F5344CB8AC3E}">
        <p14:creationId xmlns:p14="http://schemas.microsoft.com/office/powerpoint/2010/main" val="18558059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E4713DE5-6899-4491-BD2E-5038AE2DA4B8}" type="slidenum">
              <a:rPr lang="en-US" altLang="en-US" sz="1200" smtClean="0"/>
              <a:pPr/>
              <a:t>61</a:t>
            </a:fld>
            <a:endParaRPr lang="en-US" altLang="en-US" sz="1200"/>
          </a:p>
        </p:txBody>
      </p:sp>
    </p:spTree>
    <p:extLst>
      <p:ext uri="{BB962C8B-B14F-4D97-AF65-F5344CB8AC3E}">
        <p14:creationId xmlns:p14="http://schemas.microsoft.com/office/powerpoint/2010/main" val="40461199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894E612B-C046-41B4-9A84-1546C913D2CA}" type="slidenum">
              <a:rPr lang="en-US" altLang="en-US" sz="1200" smtClean="0"/>
              <a:pPr/>
              <a:t>62</a:t>
            </a:fld>
            <a:endParaRPr lang="en-US" altLang="en-US" sz="1200"/>
          </a:p>
        </p:txBody>
      </p:sp>
    </p:spTree>
    <p:extLst>
      <p:ext uri="{BB962C8B-B14F-4D97-AF65-F5344CB8AC3E}">
        <p14:creationId xmlns:p14="http://schemas.microsoft.com/office/powerpoint/2010/main" val="32329826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3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E4F6B3AD-AF0B-4FF1-80AD-D82184BC52E8}" type="slidenum">
              <a:rPr lang="en-US" altLang="en-US" sz="1200" smtClean="0"/>
              <a:pPr/>
              <a:t>63</a:t>
            </a:fld>
            <a:endParaRPr lang="en-US" altLang="en-US" sz="1200"/>
          </a:p>
        </p:txBody>
      </p:sp>
    </p:spTree>
    <p:extLst>
      <p:ext uri="{BB962C8B-B14F-4D97-AF65-F5344CB8AC3E}">
        <p14:creationId xmlns:p14="http://schemas.microsoft.com/office/powerpoint/2010/main" val="18446207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Purpose of the study was to examine differences in people who</a:t>
            </a:r>
            <a:r>
              <a:rPr lang="en-US" baseline="0" dirty="0"/>
              <a:t> were classified as high </a:t>
            </a:r>
            <a:r>
              <a:rPr lang="en-US" baseline="0" dirty="0" err="1"/>
              <a:t>DoG’s</a:t>
            </a:r>
            <a:r>
              <a:rPr lang="en-US" baseline="0" dirty="0"/>
              <a:t> versus Low </a:t>
            </a:r>
            <a:r>
              <a:rPr lang="en-US" baseline="0" dirty="0" err="1"/>
              <a:t>DoGs</a:t>
            </a:r>
            <a:r>
              <a:rPr lang="en-US" baseline="0" dirty="0"/>
              <a:t> in early childhood, and see if there were differences in the ability to control impulses and whether that varied based on social cues</a:t>
            </a:r>
          </a:p>
          <a:p>
            <a:pPr marL="628650" lvl="1" indent="-171450">
              <a:buFont typeface="Arial" panose="020B0604020202020204" pitchFamily="34" charset="0"/>
              <a:buChar char="•"/>
            </a:pPr>
            <a:r>
              <a:rPr lang="en-US" baseline="0" dirty="0"/>
              <a:t>Both behaviorally and neutrally looking at a go/</a:t>
            </a:r>
            <a:r>
              <a:rPr lang="en-US" baseline="0" dirty="0" err="1"/>
              <a:t>nogo</a:t>
            </a:r>
            <a:r>
              <a:rPr lang="en-US" baseline="0" dirty="0"/>
              <a:t> task</a:t>
            </a:r>
          </a:p>
          <a:p>
            <a:pPr marL="171450" lvl="0" indent="-171450">
              <a:buFont typeface="Arial" panose="020B0604020202020204" pitchFamily="34" charset="0"/>
              <a:buChar char="•"/>
            </a:pPr>
            <a:r>
              <a:rPr lang="en-US" baseline="0" dirty="0"/>
              <a:t>Important terms</a:t>
            </a:r>
          </a:p>
          <a:p>
            <a:pPr marL="628650" lvl="1" indent="-171450">
              <a:buFont typeface="Arial" panose="020B0604020202020204" pitchFamily="34" charset="0"/>
              <a:buChar char="•"/>
            </a:pPr>
            <a:r>
              <a:rPr lang="en-US" baseline="0" dirty="0"/>
              <a:t>DOG=marshmallow</a:t>
            </a:r>
          </a:p>
          <a:p>
            <a:pPr marL="1085850" lvl="2" indent="-171450">
              <a:buFont typeface="Arial" panose="020B0604020202020204" pitchFamily="34" charset="0"/>
              <a:buChar char="•"/>
            </a:pPr>
            <a:r>
              <a:rPr lang="en-US" baseline="0" dirty="0"/>
              <a:t>Wont be as rewarding for 40 year </a:t>
            </a:r>
            <a:r>
              <a:rPr lang="en-US" baseline="0" dirty="0" err="1"/>
              <a:t>olds</a:t>
            </a:r>
            <a:endParaRPr lang="en-US" baseline="0" dirty="0"/>
          </a:p>
          <a:p>
            <a:pPr marL="628650" lvl="1" indent="-171450">
              <a:buFont typeface="Arial" panose="020B0604020202020204" pitchFamily="34" charset="0"/>
              <a:buChar char="•"/>
            </a:pPr>
            <a:r>
              <a:rPr lang="en-US" baseline="0" dirty="0"/>
              <a:t>CC=inhibition of impulses</a:t>
            </a:r>
            <a:endParaRPr lang="en-US" dirty="0"/>
          </a:p>
          <a:p>
            <a:endParaRPr lang="en-US" dirty="0"/>
          </a:p>
        </p:txBody>
      </p:sp>
      <p:sp>
        <p:nvSpPr>
          <p:cNvPr id="4" name="Slide Number Placeholder 3"/>
          <p:cNvSpPr>
            <a:spLocks noGrp="1"/>
          </p:cNvSpPr>
          <p:nvPr>
            <p:ph type="sldNum" sz="quarter" idx="10"/>
          </p:nvPr>
        </p:nvSpPr>
        <p:spPr/>
        <p:txBody>
          <a:bodyPr/>
          <a:lstStyle/>
          <a:p>
            <a:fld id="{8B46AC1F-05A0-DC40-84B0-8DEA148B9E21}" type="slidenum">
              <a:rPr lang="en-US" smtClean="0"/>
              <a:t>66</a:t>
            </a:fld>
            <a:endParaRPr lang="en-US"/>
          </a:p>
        </p:txBody>
      </p:sp>
    </p:spTree>
    <p:extLst>
      <p:ext uri="{BB962C8B-B14F-4D97-AF65-F5344CB8AC3E}">
        <p14:creationId xmlns:p14="http://schemas.microsoft.com/office/powerpoint/2010/main" val="3330434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paper, the author operationalized happiness as the frequency of positive affect and infrequency of negative affect.</a:t>
            </a:r>
          </a:p>
          <a:p>
            <a:endParaRPr lang="en-US" dirty="0"/>
          </a:p>
          <a:p>
            <a:r>
              <a:rPr lang="en-US" dirty="0"/>
              <a:t>[CLICK] Based on the broaden-and-and build theory by Barbara Fredrickson, PA broadens one’s thought-action repertoire, expanding creativity, cognitive abilities, and resources in general that may lead to more success. In infants, broadened curiosity could be manifested in greater exploration of the environment or perhaps greater engagement with peers or caregivers. NA, on the other hand, according to this theory, stunts growth and learning. While NA can be adaptive in certain situations, such as times of survival needs or fight or flight response, in the long run, it prevents opportunities to enhance resources necessary for building on intelligence and success, at least that’s what the author proposes.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So Coffey posits that higher PA in infancy leads to a cascade of resource and skill building, which then leads to greater success in adulthood. </a:t>
            </a:r>
          </a:p>
          <a:p>
            <a:endParaRPr lang="en-US" dirty="0"/>
          </a:p>
          <a:p>
            <a:r>
              <a:rPr lang="en-US" dirty="0"/>
              <a:t>One of the strengths of this study is that it looked at the potential enduring benefits of PA and NA on later success.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CFD3F-58A4-7947-B0E7-5F3564BBBD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1842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Purpose of the study was to examine differences in people who</a:t>
            </a:r>
            <a:r>
              <a:rPr lang="en-US" baseline="0" dirty="0"/>
              <a:t> were classified as high </a:t>
            </a:r>
            <a:r>
              <a:rPr lang="en-US" baseline="0" dirty="0" err="1"/>
              <a:t>DoG’s</a:t>
            </a:r>
            <a:r>
              <a:rPr lang="en-US" baseline="0" dirty="0"/>
              <a:t> versus Low </a:t>
            </a:r>
            <a:r>
              <a:rPr lang="en-US" baseline="0" dirty="0" err="1"/>
              <a:t>DoGs</a:t>
            </a:r>
            <a:r>
              <a:rPr lang="en-US" baseline="0" dirty="0"/>
              <a:t> in early childhood, and see if there were differences in the ability to control impulses and whether that varied based on social cues</a:t>
            </a:r>
          </a:p>
          <a:p>
            <a:pPr marL="628650" lvl="1" indent="-171450">
              <a:buFont typeface="Arial" panose="020B0604020202020204" pitchFamily="34" charset="0"/>
              <a:buChar char="•"/>
            </a:pPr>
            <a:r>
              <a:rPr lang="en-US" baseline="0" dirty="0"/>
              <a:t>Both behaviorally and neutrally looking at a go/</a:t>
            </a:r>
            <a:r>
              <a:rPr lang="en-US" baseline="0" dirty="0" err="1"/>
              <a:t>nogo</a:t>
            </a:r>
            <a:r>
              <a:rPr lang="en-US" baseline="0" dirty="0"/>
              <a:t> task</a:t>
            </a:r>
          </a:p>
          <a:p>
            <a:pPr marL="171450" lvl="0" indent="-171450">
              <a:buFont typeface="Arial" panose="020B0604020202020204" pitchFamily="34" charset="0"/>
              <a:buChar char="•"/>
            </a:pPr>
            <a:r>
              <a:rPr lang="en-US" baseline="0" dirty="0"/>
              <a:t>In this study Delay of </a:t>
            </a:r>
            <a:r>
              <a:rPr lang="en-US" baseline="0" dirty="0" err="1"/>
              <a:t>Gratifcation</a:t>
            </a:r>
            <a:r>
              <a:rPr lang="en-US" baseline="0" dirty="0"/>
              <a:t> is operationalized how the subjects performed as children</a:t>
            </a:r>
          </a:p>
          <a:p>
            <a:pPr marL="171450" lvl="0" indent="-171450">
              <a:buFont typeface="Arial" panose="020B0604020202020204" pitchFamily="34" charset="0"/>
              <a:buChar char="•"/>
            </a:pPr>
            <a:r>
              <a:rPr lang="en-US" baseline="0" dirty="0"/>
              <a:t>Cognitive Control is operationalized by performance on impulse inhibition on the GO /No GO task</a:t>
            </a:r>
            <a:endParaRPr lang="en-US" dirty="0"/>
          </a:p>
        </p:txBody>
      </p:sp>
      <p:sp>
        <p:nvSpPr>
          <p:cNvPr id="4" name="Slide Number Placeholder 3"/>
          <p:cNvSpPr>
            <a:spLocks noGrp="1"/>
          </p:cNvSpPr>
          <p:nvPr>
            <p:ph type="sldNum" sz="quarter" idx="10"/>
          </p:nvPr>
        </p:nvSpPr>
        <p:spPr/>
        <p:txBody>
          <a:bodyPr/>
          <a:lstStyle/>
          <a:p>
            <a:fld id="{8B46AC1F-05A0-DC40-84B0-8DEA148B9E21}" type="slidenum">
              <a:rPr lang="en-US" smtClean="0"/>
              <a:t>68</a:t>
            </a:fld>
            <a:endParaRPr lang="en-US"/>
          </a:p>
        </p:txBody>
      </p:sp>
    </p:spTree>
    <p:extLst>
      <p:ext uri="{BB962C8B-B14F-4D97-AF65-F5344CB8AC3E}">
        <p14:creationId xmlns:p14="http://schemas.microsoft.com/office/powerpoint/2010/main" val="31765707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err="1"/>
              <a:t>DoG</a:t>
            </a:r>
            <a:r>
              <a:rPr lang="en-US" baseline="0" dirty="0"/>
              <a:t> predicts CC (which was more of what they measured here)</a:t>
            </a:r>
          </a:p>
          <a:p>
            <a:pPr marL="628650" lvl="1" indent="-171450">
              <a:buFont typeface="Arial" panose="020B0604020202020204" pitchFamily="34" charset="0"/>
              <a:buChar char="•"/>
            </a:pPr>
            <a:r>
              <a:rPr lang="en-US" baseline="0" dirty="0"/>
              <a:t>But CC depends on what it is you’re controlling</a:t>
            </a:r>
          </a:p>
          <a:p>
            <a:pPr marL="457200" lvl="1" indent="0">
              <a:buFont typeface="Arial" panose="020B0604020202020204" pitchFamily="34" charset="0"/>
              <a:buNone/>
            </a:pPr>
            <a:endParaRPr lang="en-US" dirty="0"/>
          </a:p>
          <a:p>
            <a:pPr lvl="2"/>
            <a:r>
              <a:rPr lang="en-US" dirty="0"/>
              <a:t>Behaviorally – Go/</a:t>
            </a:r>
            <a:r>
              <a:rPr lang="en-US" dirty="0" err="1"/>
              <a:t>NoGo</a:t>
            </a:r>
            <a:r>
              <a:rPr lang="en-US" dirty="0"/>
              <a:t> task</a:t>
            </a:r>
          </a:p>
          <a:p>
            <a:pPr lvl="2"/>
            <a:r>
              <a:rPr lang="en-US" dirty="0"/>
              <a:t>Neural correlates </a:t>
            </a:r>
          </a:p>
          <a:p>
            <a:pPr lvl="2"/>
            <a:endParaRPr lang="en-US" dirty="0"/>
          </a:p>
          <a:p>
            <a:pPr lvl="2"/>
            <a:r>
              <a:rPr lang="en-US" dirty="0"/>
              <a:t>Individual Differences in Cog Control - For example, “cooling” the hot, appealing, or appetitive features of tempting stimuli by reappraisal or reframing strategies to focus on their cool, cognitive features (e.g., to envision the marshmallow as a cloud or a little cotton ball, rather than as a sweet, delectable treat) has been shown to be highly effective in enhancing delay of gratification (e.g., 1, 15–17). The same preschool child who yielded immediately to the temptation by representing the hot, appetitive features of the reward (e.g., its yummy, sweet, chewy taste) could wait for long periods for the same tempting stimulus by focusing on its cool qualities (e.g., its shape). At the same time, there seem to be important, naturally existing individual differences in the spontaneous use of such strategies (e.g., 5, 18).</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69</a:t>
            </a:fld>
            <a:endParaRPr lang="en-US"/>
          </a:p>
        </p:txBody>
      </p:sp>
    </p:spTree>
    <p:extLst>
      <p:ext uri="{BB962C8B-B14F-4D97-AF65-F5344CB8AC3E}">
        <p14:creationId xmlns:p14="http://schemas.microsoft.com/office/powerpoint/2010/main" val="12529526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looking at the cognitive</a:t>
            </a:r>
            <a:r>
              <a:rPr lang="en-US" baseline="0" dirty="0"/>
              <a:t> and neurological processes involved, there's a cool versus hot dichotomy </a:t>
            </a:r>
          </a:p>
          <a:p>
            <a:pPr marL="628650" lvl="1" indent="-171450">
              <a:buFont typeface="Arial" panose="020B0604020202020204" pitchFamily="34" charset="0"/>
              <a:buChar char="•"/>
            </a:pPr>
            <a:r>
              <a:rPr lang="en-US" baseline="0" dirty="0"/>
              <a:t>The cool part is the ability to control or delay</a:t>
            </a:r>
          </a:p>
          <a:p>
            <a:pPr marL="628650" lvl="1" indent="-171450">
              <a:buFont typeface="Arial" panose="020B0604020202020204" pitchFamily="34" charset="0"/>
              <a:buChar char="•"/>
            </a:pPr>
            <a:r>
              <a:rPr lang="en-US" baseline="0" dirty="0"/>
              <a:t>The hot part is the impulse</a:t>
            </a:r>
          </a:p>
          <a:p>
            <a:pPr marL="628650" lvl="1" indent="-171450">
              <a:buFont typeface="Arial" panose="020B0604020202020204" pitchFamily="34" charset="0"/>
              <a:buChar char="•"/>
            </a:pPr>
            <a:r>
              <a:rPr lang="en-US" baseline="0" dirty="0"/>
              <a:t>In DOG studies, using cooling strategies like reappraisal and reframing help with the delay</a:t>
            </a:r>
          </a:p>
          <a:p>
            <a:pPr marL="628650" lvl="1" indent="-171450">
              <a:buFont typeface="Arial" panose="020B0604020202020204" pitchFamily="34" charset="0"/>
              <a:buChar char="•"/>
            </a:pPr>
            <a:endParaRPr lang="en-US" baseline="0" dirty="0"/>
          </a:p>
          <a:p>
            <a:pPr marL="628650" lvl="1" indent="-171450">
              <a:buFont typeface="Arial" panose="020B0604020202020204" pitchFamily="34" charset="0"/>
              <a:buChar char="•"/>
            </a:pPr>
            <a:r>
              <a:rPr lang="en-US" dirty="0"/>
              <a:t>diminished activity in the right prefrontal cortex, implicated in response inhibition (13, 27–29), and by amplified activity in the ventral striatum</a:t>
            </a:r>
          </a:p>
        </p:txBody>
      </p:sp>
      <p:sp>
        <p:nvSpPr>
          <p:cNvPr id="4" name="Slide Number Placeholder 3"/>
          <p:cNvSpPr>
            <a:spLocks noGrp="1"/>
          </p:cNvSpPr>
          <p:nvPr>
            <p:ph type="sldNum" sz="quarter" idx="10"/>
          </p:nvPr>
        </p:nvSpPr>
        <p:spPr/>
        <p:txBody>
          <a:bodyPr/>
          <a:lstStyle/>
          <a:p>
            <a:fld id="{A8B732B4-A220-4D64-89E5-594291243225}" type="slidenum">
              <a:rPr lang="en-US" smtClean="0"/>
              <a:pPr/>
              <a:t>70</a:t>
            </a:fld>
            <a:endParaRPr lang="en-US"/>
          </a:p>
        </p:txBody>
      </p:sp>
    </p:spTree>
    <p:extLst>
      <p:ext uri="{BB962C8B-B14F-4D97-AF65-F5344CB8AC3E}">
        <p14:creationId xmlns:p14="http://schemas.microsoft.com/office/powerpoint/2010/main" val="23665607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hot system would be stronger in this group </a:t>
            </a:r>
          </a:p>
          <a:p>
            <a:pPr marL="171450" indent="-171450">
              <a:buFont typeface="Arial" panose="020B0604020202020204" pitchFamily="34" charset="0"/>
              <a:buChar char="•"/>
            </a:pPr>
            <a:r>
              <a:rPr lang="en-US" dirty="0"/>
              <a:t>The cool system would be weaker in this group</a:t>
            </a:r>
          </a:p>
        </p:txBody>
      </p:sp>
      <p:sp>
        <p:nvSpPr>
          <p:cNvPr id="4" name="Slide Number Placeholder 3"/>
          <p:cNvSpPr>
            <a:spLocks noGrp="1"/>
          </p:cNvSpPr>
          <p:nvPr>
            <p:ph type="sldNum" sz="quarter" idx="10"/>
          </p:nvPr>
        </p:nvSpPr>
        <p:spPr/>
        <p:txBody>
          <a:bodyPr/>
          <a:lstStyle/>
          <a:p>
            <a:fld id="{A8B732B4-A220-4D64-89E5-594291243225}" type="slidenum">
              <a:rPr lang="en-US" smtClean="0"/>
              <a:pPr/>
              <a:t>71</a:t>
            </a:fld>
            <a:endParaRPr lang="en-US"/>
          </a:p>
        </p:txBody>
      </p:sp>
    </p:spTree>
    <p:extLst>
      <p:ext uri="{BB962C8B-B14F-4D97-AF65-F5344CB8AC3E}">
        <p14:creationId xmlns:p14="http://schemas.microsoft.com/office/powerpoint/2010/main" val="14417810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46AC1F-05A0-DC40-84B0-8DEA148B9E21}" type="slidenum">
              <a:rPr lang="en-US" smtClean="0"/>
              <a:t>72</a:t>
            </a:fld>
            <a:endParaRPr lang="en-US"/>
          </a:p>
        </p:txBody>
      </p:sp>
    </p:spTree>
    <p:extLst>
      <p:ext uri="{BB962C8B-B14F-4D97-AF65-F5344CB8AC3E}">
        <p14:creationId xmlns:p14="http://schemas.microsoft.com/office/powerpoint/2010/main" val="13052079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“cool” version of the go/</a:t>
            </a:r>
            <a:r>
              <a:rPr lang="en-US" dirty="0" err="1"/>
              <a:t>nogo</a:t>
            </a:r>
            <a:r>
              <a:rPr lang="en-US" dirty="0"/>
              <a:t> task consisted of male and female stimuli with neutral expressions. Within a single run, both male and female stimuli were presented, one sex as a “go” (i.e., target) stimulus to which participants were instructed to press a button, and the other sex as a “</a:t>
            </a:r>
            <a:r>
              <a:rPr lang="en-US" dirty="0" err="1"/>
              <a:t>nogo</a:t>
            </a:r>
            <a:r>
              <a:rPr lang="en-US" dirty="0"/>
              <a:t>” (i.e., nontarget) stimulus to which participants were instructed to withhold a button press</a:t>
            </a:r>
          </a:p>
        </p:txBody>
      </p:sp>
      <p:sp>
        <p:nvSpPr>
          <p:cNvPr id="4" name="Slide Number Placeholder 3"/>
          <p:cNvSpPr>
            <a:spLocks noGrp="1"/>
          </p:cNvSpPr>
          <p:nvPr>
            <p:ph type="sldNum" sz="quarter" idx="10"/>
          </p:nvPr>
        </p:nvSpPr>
        <p:spPr/>
        <p:txBody>
          <a:bodyPr/>
          <a:lstStyle/>
          <a:p>
            <a:fld id="{8B46AC1F-05A0-DC40-84B0-8DEA148B9E21}" type="slidenum">
              <a:rPr lang="en-US" smtClean="0"/>
              <a:t>73</a:t>
            </a:fld>
            <a:endParaRPr lang="en-US"/>
          </a:p>
        </p:txBody>
      </p:sp>
    </p:spTree>
    <p:extLst>
      <p:ext uri="{BB962C8B-B14F-4D97-AF65-F5344CB8AC3E}">
        <p14:creationId xmlns:p14="http://schemas.microsoft.com/office/powerpoint/2010/main" val="29362280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“hot” version of the go/</a:t>
            </a:r>
            <a:r>
              <a:rPr lang="en-US" dirty="0" err="1"/>
              <a:t>nogo</a:t>
            </a:r>
            <a:r>
              <a:rPr lang="en-US" dirty="0"/>
              <a:t> task was identical to the “cool” version, except that for this task fearful and happy facial expressions served as stimuli. Both expressions were used as targets (go) and nontargets (</a:t>
            </a:r>
            <a:r>
              <a:rPr lang="en-US" dirty="0" err="1"/>
              <a:t>nogo</a:t>
            </a:r>
            <a:r>
              <a:rPr lang="en-US" dirty="0"/>
              <a:t>) in a 2 (trial type: go, </a:t>
            </a:r>
            <a:r>
              <a:rPr lang="en-US" dirty="0" err="1"/>
              <a:t>nogo</a:t>
            </a:r>
            <a:r>
              <a:rPr lang="en-US" dirty="0"/>
              <a:t>) × 2 (emotion: fear, happy) factorial design</a:t>
            </a:r>
          </a:p>
        </p:txBody>
      </p:sp>
      <p:sp>
        <p:nvSpPr>
          <p:cNvPr id="4" name="Slide Number Placeholder 3"/>
          <p:cNvSpPr>
            <a:spLocks noGrp="1"/>
          </p:cNvSpPr>
          <p:nvPr>
            <p:ph type="sldNum" sz="quarter" idx="10"/>
          </p:nvPr>
        </p:nvSpPr>
        <p:spPr/>
        <p:txBody>
          <a:bodyPr/>
          <a:lstStyle/>
          <a:p>
            <a:fld id="{8B46AC1F-05A0-DC40-84B0-8DEA148B9E21}" type="slidenum">
              <a:rPr lang="en-US" smtClean="0"/>
              <a:t>74</a:t>
            </a:fld>
            <a:endParaRPr lang="en-US"/>
          </a:p>
        </p:txBody>
      </p:sp>
    </p:spTree>
    <p:extLst>
      <p:ext uri="{BB962C8B-B14F-4D97-AF65-F5344CB8AC3E}">
        <p14:creationId xmlns:p14="http://schemas.microsoft.com/office/powerpoint/2010/main" val="25081974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75</a:t>
            </a:fld>
            <a:endParaRPr lang="en-US"/>
          </a:p>
        </p:txBody>
      </p:sp>
    </p:spTree>
    <p:extLst>
      <p:ext uri="{BB962C8B-B14F-4D97-AF65-F5344CB8AC3E}">
        <p14:creationId xmlns:p14="http://schemas.microsoft.com/office/powerpoint/2010/main" val="35544741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t>
            </a:r>
            <a:r>
              <a:rPr lang="en-US" b="1" dirty="0"/>
              <a:t>“go” </a:t>
            </a:r>
            <a:r>
              <a:rPr lang="en-US" dirty="0"/>
              <a:t>tasks, no differences in response time or accuracy by group </a:t>
            </a:r>
          </a:p>
          <a:p>
            <a:r>
              <a:rPr lang="en-US" dirty="0"/>
              <a:t>Results in grey</a:t>
            </a:r>
          </a:p>
          <a:p>
            <a:r>
              <a:rPr lang="en-US" dirty="0"/>
              <a:t>In the high delay group, cool and hot didn’t really differ for </a:t>
            </a:r>
            <a:r>
              <a:rPr lang="en-US" dirty="0" err="1"/>
              <a:t>NoGo</a:t>
            </a:r>
            <a:r>
              <a:rPr lang="en-US" dirty="0"/>
              <a:t> Accuracy</a:t>
            </a:r>
          </a:p>
          <a:p>
            <a:r>
              <a:rPr lang="en-US" dirty="0"/>
              <a:t>In the low delay</a:t>
            </a:r>
            <a:r>
              <a:rPr lang="en-US" baseline="0" dirty="0"/>
              <a:t> group, accuracy was worse in the hot trials</a:t>
            </a:r>
          </a:p>
          <a:p>
            <a:r>
              <a:rPr lang="en-US" baseline="0" dirty="0"/>
              <a:t>On Hot trials, high delayers had better accuracy than low delayers (at trend level)</a:t>
            </a:r>
          </a:p>
          <a:p>
            <a:r>
              <a:rPr lang="en-US" baseline="0" dirty="0"/>
              <a:t>Specifically, the high and low groups differed in their accuracy for happy faces, such that high was &gt; low</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i="1" dirty="0"/>
              <a:t>Therefore, only found differences between groups ability to suppress/inhibit response to emotional or “hot” cues (happy faces)</a:t>
            </a:r>
          </a:p>
          <a:p>
            <a:pPr lvl="0"/>
            <a:r>
              <a:rPr lang="en-US" sz="1200" kern="1200" dirty="0">
                <a:solidFill>
                  <a:schemeClr val="tx1"/>
                </a:solidFill>
                <a:effectLst/>
                <a:latin typeface="Arial" charset="0"/>
                <a:ea typeface="+mn-ea"/>
                <a:cs typeface="+mn-cs"/>
              </a:rPr>
              <a:t>Difficulty suppressing responses to happy faces in low delay adults</a:t>
            </a:r>
          </a:p>
          <a:p>
            <a:pPr lvl="1"/>
            <a:r>
              <a:rPr lang="en-US" sz="1200" kern="1200" dirty="0">
                <a:solidFill>
                  <a:schemeClr val="tx1"/>
                </a:solidFill>
                <a:effectLst/>
                <a:latin typeface="Arial" charset="0"/>
                <a:ea typeface="+mn-ea"/>
                <a:cs typeface="+mn-cs"/>
              </a:rPr>
              <a:t>Resisting “temptation”</a:t>
            </a:r>
          </a:p>
          <a:p>
            <a:pPr lvl="1"/>
            <a:endParaRPr lang="en-US" dirty="0"/>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76</a:t>
            </a:fld>
            <a:endParaRPr lang="en-US"/>
          </a:p>
        </p:txBody>
      </p:sp>
    </p:spTree>
    <p:extLst>
      <p:ext uri="{BB962C8B-B14F-4D97-AF65-F5344CB8AC3E}">
        <p14:creationId xmlns:p14="http://schemas.microsoft.com/office/powerpoint/2010/main" val="33133719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Right</a:t>
            </a:r>
            <a:r>
              <a:rPr lang="en-US" baseline="0" dirty="0"/>
              <a:t> IFG is a Cool zone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Fig. 2 The right inferior frontal cortex was associated with correct inhibition of a response (</a:t>
            </a:r>
            <a:r>
              <a:rPr lang="en-US" sz="1200" kern="1200" dirty="0" err="1">
                <a:solidFill>
                  <a:schemeClr val="tx1"/>
                </a:solidFill>
                <a:effectLst/>
                <a:latin typeface="Arial" charset="0"/>
                <a:ea typeface="+mn-ea"/>
                <a:cs typeface="+mn-cs"/>
              </a:rPr>
              <a:t>nogo</a:t>
            </a:r>
            <a:r>
              <a:rPr lang="en-US" sz="1200" kern="1200" dirty="0">
                <a:solidFill>
                  <a:schemeClr val="tx1"/>
                </a:solidFill>
                <a:effectLst/>
                <a:latin typeface="Arial" charset="0"/>
                <a:ea typeface="+mn-ea"/>
                <a:cs typeface="+mn-cs"/>
              </a:rPr>
              <a:t>) relative to making a correct response (go). </a:t>
            </a:r>
            <a:r>
              <a:rPr lang="en-US" sz="1200" i="1" kern="1200" dirty="0">
                <a:solidFill>
                  <a:schemeClr val="tx1"/>
                </a:solidFill>
                <a:effectLst/>
                <a:latin typeface="Arial" charset="0"/>
                <a:ea typeface="+mn-ea"/>
                <a:cs typeface="+mn-cs"/>
              </a:rPr>
              <a:t>Left</a:t>
            </a:r>
            <a:r>
              <a:rPr lang="en-US" sz="1200" kern="1200" dirty="0">
                <a:solidFill>
                  <a:schemeClr val="tx1"/>
                </a:solidFill>
                <a:effectLst/>
                <a:latin typeface="Arial" charset="0"/>
                <a:ea typeface="+mn-ea"/>
                <a:cs typeface="+mn-cs"/>
              </a:rPr>
              <a:t>: Activation map depicting right inferior frontal gyrus activation</a:t>
            </a:r>
            <a:r>
              <a:rPr lang="en-US" sz="1200" kern="1200" baseline="0" dirty="0">
                <a:solidFill>
                  <a:schemeClr val="tx1"/>
                </a:solidFill>
                <a:effectLst/>
                <a:latin typeface="Arial" charset="0"/>
                <a:ea typeface="+mn-ea"/>
                <a:cs typeface="+mn-cs"/>
              </a:rPr>
              <a:t> </a:t>
            </a:r>
            <a:r>
              <a:rPr lang="en-US" sz="1200" i="1" kern="1200" dirty="0">
                <a:solidFill>
                  <a:schemeClr val="tx1"/>
                </a:solidFill>
                <a:effectLst/>
                <a:latin typeface="Arial" charset="0"/>
                <a:ea typeface="+mn-ea"/>
                <a:cs typeface="+mn-cs"/>
              </a:rPr>
              <a:t>Right</a:t>
            </a:r>
            <a:r>
              <a:rPr lang="en-US" sz="1200" kern="1200" dirty="0">
                <a:solidFill>
                  <a:schemeClr val="tx1"/>
                </a:solidFill>
                <a:effectLst/>
                <a:latin typeface="Arial" charset="0"/>
                <a:ea typeface="+mn-ea"/>
                <a:cs typeface="+mn-cs"/>
              </a:rPr>
              <a:t>: Percentage change in MR signal for “go” and “</a:t>
            </a:r>
            <a:r>
              <a:rPr lang="en-US" sz="1200" kern="1200" dirty="0" err="1">
                <a:solidFill>
                  <a:schemeClr val="tx1"/>
                </a:solidFill>
                <a:effectLst/>
                <a:latin typeface="Arial" charset="0"/>
                <a:ea typeface="+mn-ea"/>
                <a:cs typeface="+mn-cs"/>
              </a:rPr>
              <a:t>nogo</a:t>
            </a:r>
            <a:r>
              <a:rPr lang="en-US" sz="1200" kern="1200" dirty="0">
                <a:solidFill>
                  <a:schemeClr val="tx1"/>
                </a:solidFill>
                <a:effectLst/>
                <a:latin typeface="Arial" charset="0"/>
                <a:ea typeface="+mn-ea"/>
                <a:cs typeface="+mn-cs"/>
              </a:rPr>
              <a:t>” trials in the inferior frontal gyrus</a:t>
            </a:r>
            <a:endParaRPr lang="en-US" dirty="0"/>
          </a:p>
          <a:p>
            <a:endParaRPr lang="en-US" dirty="0"/>
          </a:p>
          <a:p>
            <a:r>
              <a:rPr lang="en-US" dirty="0"/>
              <a:t>Fig. 3</a:t>
            </a:r>
          </a:p>
          <a:p>
            <a:r>
              <a:rPr lang="en-US" sz="1200" kern="1200" dirty="0">
                <a:solidFill>
                  <a:schemeClr val="tx1"/>
                </a:solidFill>
                <a:effectLst/>
                <a:latin typeface="Arial" charset="0"/>
                <a:ea typeface="+mn-ea"/>
                <a:cs typeface="+mn-cs"/>
              </a:rPr>
              <a:t>Differential inferior frontal gyrus recruitment between </a:t>
            </a:r>
            <a:r>
              <a:rPr lang="en-US" sz="1200" kern="1200" dirty="0" err="1">
                <a:solidFill>
                  <a:schemeClr val="tx1"/>
                </a:solidFill>
                <a:effectLst/>
                <a:latin typeface="Arial" charset="0"/>
                <a:ea typeface="+mn-ea"/>
                <a:cs typeface="+mn-cs"/>
              </a:rPr>
              <a:t>nogo</a:t>
            </a:r>
            <a:r>
              <a:rPr lang="en-US" sz="1200" kern="1200" dirty="0">
                <a:solidFill>
                  <a:schemeClr val="tx1"/>
                </a:solidFill>
                <a:effectLst/>
                <a:latin typeface="Arial" charset="0"/>
                <a:ea typeface="+mn-ea"/>
                <a:cs typeface="+mn-cs"/>
              </a:rPr>
              <a:t> and go trials is more pronounced in high delayers than in low delayers. The right inferior gyrus (region shown in </a:t>
            </a:r>
            <a:r>
              <a:rPr lang="en-US" sz="1200" u="sng" kern="1200" dirty="0">
                <a:solidFill>
                  <a:schemeClr val="tx1"/>
                </a:solidFill>
                <a:effectLst/>
                <a:latin typeface="Arial" charset="0"/>
                <a:ea typeface="+mn-ea"/>
                <a:cs typeface="+mn-cs"/>
                <a:hlinkClick r:id="rId3"/>
              </a:rPr>
              <a:t>Fig. 2</a:t>
            </a:r>
            <a:r>
              <a:rPr lang="en-US" sz="1200" i="1" u="sng" kern="1200" dirty="0">
                <a:solidFill>
                  <a:schemeClr val="tx1"/>
                </a:solidFill>
                <a:effectLst/>
                <a:latin typeface="Arial" charset="0"/>
                <a:ea typeface="+mn-ea"/>
                <a:cs typeface="+mn-cs"/>
                <a:hlinkClick r:id="rId3"/>
              </a:rPr>
              <a:t>A</a:t>
            </a:r>
            <a:r>
              <a:rPr lang="en-US" sz="1200" kern="1200" dirty="0">
                <a:solidFill>
                  <a:schemeClr val="tx1"/>
                </a:solidFill>
                <a:effectLst/>
                <a:latin typeface="Arial" charset="0"/>
                <a:ea typeface="+mn-ea"/>
                <a:cs typeface="+mn-cs"/>
              </a:rPr>
              <a:t>) showed a significant interaction between group and trial type, with greater polarization of inferior frontal gyrus response to “</a:t>
            </a:r>
            <a:r>
              <a:rPr lang="en-US" sz="1200" kern="1200" dirty="0" err="1">
                <a:solidFill>
                  <a:schemeClr val="tx1"/>
                </a:solidFill>
                <a:effectLst/>
                <a:latin typeface="Arial" charset="0"/>
                <a:ea typeface="+mn-ea"/>
                <a:cs typeface="+mn-cs"/>
              </a:rPr>
              <a:t>nogo</a:t>
            </a:r>
            <a:r>
              <a:rPr lang="en-US" sz="1200" kern="1200" dirty="0">
                <a:solidFill>
                  <a:schemeClr val="tx1"/>
                </a:solidFill>
                <a:effectLst/>
                <a:latin typeface="Arial" charset="0"/>
                <a:ea typeface="+mn-ea"/>
                <a:cs typeface="+mn-cs"/>
              </a:rPr>
              <a:t>” relative to “go” trials for high delayers.</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78</a:t>
            </a:fld>
            <a:endParaRPr lang="en-US"/>
          </a:p>
        </p:txBody>
      </p:sp>
    </p:spTree>
    <p:extLst>
      <p:ext uri="{BB962C8B-B14F-4D97-AF65-F5344CB8AC3E}">
        <p14:creationId xmlns:p14="http://schemas.microsoft.com/office/powerpoint/2010/main" val="2915504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the link between happiness in infants and later IQ, there aren’t actually many studies directly linking happiness and IQ. However, indirect evidence suggests that circumstantial improvements like immigrating to better living conditions, likely resulting in greater frequency of PA, predicts greater IQ. Similarly, lower SES, likely resulting in greater frequency of NA, predicted lower IQ.</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CFD3F-58A4-7947-B0E7-5F3564BBBD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2102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VS is a Hot Region</a:t>
            </a:r>
          </a:p>
          <a:p>
            <a:pPr lvl="0"/>
            <a:r>
              <a:rPr lang="en-US" dirty="0"/>
              <a:t>When the </a:t>
            </a:r>
            <a:r>
              <a:rPr lang="en-US" dirty="0" err="1"/>
              <a:t>NoGo</a:t>
            </a:r>
            <a:r>
              <a:rPr lang="en-US" dirty="0"/>
              <a:t> trial was a happy face, the</a:t>
            </a:r>
            <a:r>
              <a:rPr lang="en-US" baseline="0" dirty="0"/>
              <a:t> Low delayers had more VS activity than the high delayers. </a:t>
            </a:r>
          </a:p>
          <a:p>
            <a:pPr lvl="0"/>
            <a:r>
              <a:rPr lang="en-US" baseline="0" dirty="0"/>
              <a:t>This highlights the importance of the stimulus salience when people are required to resist.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charset="0"/>
                <a:ea typeface="+mn-ea"/>
                <a:cs typeface="+mn-cs"/>
              </a:rPr>
              <a:t>Low delay ability in early childhood predicts greater recruitment of ventral striatum when inhibiting responses to positive social cues 40 y later. </a:t>
            </a:r>
            <a:r>
              <a:rPr lang="en-US" sz="1200" i="1" kern="1200" dirty="0">
                <a:solidFill>
                  <a:schemeClr val="tx1"/>
                </a:solidFill>
                <a:effectLst/>
                <a:latin typeface="Arial" charset="0"/>
                <a:ea typeface="+mn-ea"/>
                <a:cs typeface="+mn-cs"/>
              </a:rPr>
              <a:t>Left</a:t>
            </a:r>
            <a:r>
              <a:rPr lang="en-US" sz="1200" kern="1200" dirty="0">
                <a:solidFill>
                  <a:schemeClr val="tx1"/>
                </a:solidFill>
                <a:effectLst/>
                <a:latin typeface="Arial" charset="0"/>
                <a:ea typeface="+mn-ea"/>
                <a:cs typeface="+mn-cs"/>
              </a:rPr>
              <a:t>: Activation map for the three-way interaction of task, emotion, and delay group depicting ventral striatum activity </a:t>
            </a:r>
            <a:r>
              <a:rPr lang="en-US" sz="1200" i="1" kern="1200" dirty="0">
                <a:solidFill>
                  <a:schemeClr val="tx1"/>
                </a:solidFill>
                <a:effectLst/>
                <a:latin typeface="Arial" charset="0"/>
                <a:ea typeface="+mn-ea"/>
                <a:cs typeface="+mn-cs"/>
              </a:rPr>
              <a:t>Right</a:t>
            </a:r>
            <a:r>
              <a:rPr lang="en-US" sz="1200" kern="1200" dirty="0">
                <a:solidFill>
                  <a:schemeClr val="tx1"/>
                </a:solidFill>
                <a:effectLst/>
                <a:latin typeface="Arial" charset="0"/>
                <a:ea typeface="+mn-ea"/>
                <a:cs typeface="+mn-cs"/>
              </a:rPr>
              <a:t>: Ventral striatal response to happy “</a:t>
            </a:r>
            <a:r>
              <a:rPr lang="en-US" sz="1200" kern="1200" dirty="0" err="1">
                <a:solidFill>
                  <a:schemeClr val="tx1"/>
                </a:solidFill>
                <a:effectLst/>
                <a:latin typeface="Arial" charset="0"/>
                <a:ea typeface="+mn-ea"/>
                <a:cs typeface="+mn-cs"/>
              </a:rPr>
              <a:t>nogo</a:t>
            </a:r>
            <a:r>
              <a:rPr lang="en-US" sz="1200" kern="1200" dirty="0">
                <a:solidFill>
                  <a:schemeClr val="tx1"/>
                </a:solidFill>
                <a:effectLst/>
                <a:latin typeface="Arial" charset="0"/>
                <a:ea typeface="+mn-ea"/>
                <a:cs typeface="+mn-cs"/>
              </a:rPr>
              <a:t>” trials in high and low delayers.</a:t>
            </a:r>
          </a:p>
          <a:p>
            <a:pPr lvl="0"/>
            <a:r>
              <a:rPr lang="en-US" baseline="0" dirty="0"/>
              <a:t> </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79</a:t>
            </a:fld>
            <a:endParaRPr lang="en-US"/>
          </a:p>
        </p:txBody>
      </p:sp>
    </p:spTree>
    <p:extLst>
      <p:ext uri="{BB962C8B-B14F-4D97-AF65-F5344CB8AC3E}">
        <p14:creationId xmlns:p14="http://schemas.microsoft.com/office/powerpoint/2010/main" val="41142836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Low and</a:t>
            </a:r>
            <a:r>
              <a:rPr lang="en-US" baseline="0" dirty="0"/>
              <a:t> high delayers continue to show differences in CC</a:t>
            </a:r>
          </a:p>
          <a:p>
            <a:pPr marL="171450" indent="-171450">
              <a:buFont typeface="Arial" panose="020B0604020202020204" pitchFamily="34" charset="0"/>
              <a:buChar char="•"/>
            </a:pPr>
            <a:r>
              <a:rPr lang="en-US" dirty="0"/>
              <a:t>How salient</a:t>
            </a:r>
            <a:r>
              <a:rPr lang="en-US" baseline="0" dirty="0"/>
              <a:t> the stimulus is actually matters when thinking about controlling impulses</a:t>
            </a:r>
          </a:p>
          <a:p>
            <a:pPr marL="171450" indent="-171450">
              <a:buFont typeface="Arial" panose="020B0604020202020204" pitchFamily="34" charset="0"/>
              <a:buChar char="•"/>
            </a:pPr>
            <a:r>
              <a:rPr lang="en-US" baseline="0" dirty="0"/>
              <a:t>Neurological differences in impulse control on people with low and high DOG</a:t>
            </a:r>
          </a:p>
          <a:p>
            <a:pPr marL="171450" indent="-171450">
              <a:buFont typeface="Arial" panose="020B0604020202020204" pitchFamily="34" charset="0"/>
              <a:buChar char="•"/>
            </a:pPr>
            <a:endParaRPr lang="en-US" baseline="0" dirty="0"/>
          </a:p>
          <a:p>
            <a:pPr lvl="1">
              <a:buFont typeface="Arial" panose="020B0604020202020204" pitchFamily="34" charset="0"/>
              <a:buChar char="•"/>
            </a:pPr>
            <a:r>
              <a:rPr lang="en-US" i="1" dirty="0"/>
              <a:t>“Consistent with delay experiments on the value of ‘cooling’ the hot features of temptations” (Casey et al., 2011)</a:t>
            </a:r>
          </a:p>
          <a:p>
            <a:pPr lvl="1">
              <a:buFont typeface="Arial" panose="020B0604020202020204" pitchFamily="34" charset="0"/>
              <a:buChar char="•"/>
            </a:pPr>
            <a:r>
              <a:rPr lang="en-US" i="1" dirty="0"/>
              <a:t>“Behavioral correlates of </a:t>
            </a:r>
            <a:r>
              <a:rPr lang="en-US" b="1" i="1" dirty="0"/>
              <a:t>delay ability are a function </a:t>
            </a:r>
            <a:r>
              <a:rPr lang="en-US" i="1" dirty="0"/>
              <a:t>not only of </a:t>
            </a:r>
            <a:r>
              <a:rPr lang="en-US" b="1" i="1" dirty="0"/>
              <a:t>impulse control </a:t>
            </a:r>
            <a:r>
              <a:rPr lang="en-US" i="1" dirty="0"/>
              <a:t>but also of the </a:t>
            </a:r>
            <a:r>
              <a:rPr lang="en-US" b="1" i="1" dirty="0"/>
              <a:t>salience of the stimulus</a:t>
            </a:r>
            <a:r>
              <a:rPr lang="en-US" i="1" dirty="0"/>
              <a:t> one has to resist” (Casey et al., 2011)</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dirty="0"/>
              <a:t>Third, resisting temptation is supported by ventral </a:t>
            </a:r>
            <a:r>
              <a:rPr lang="en-US" dirty="0" err="1"/>
              <a:t>frontostriatal</a:t>
            </a:r>
            <a:r>
              <a:rPr lang="en-US" dirty="0"/>
              <a:t> circuitry, with the inferior frontal gyrus showing lesser recruitment in low delayers and the ventral striatum showing exaggerated recruitment in low delayers when resisting alluring cues</a:t>
            </a:r>
          </a:p>
          <a:p>
            <a:endParaRPr lang="en-US" dirty="0"/>
          </a:p>
        </p:txBody>
      </p:sp>
      <p:sp>
        <p:nvSpPr>
          <p:cNvPr id="4" name="Slide Number Placeholder 3"/>
          <p:cNvSpPr>
            <a:spLocks noGrp="1"/>
          </p:cNvSpPr>
          <p:nvPr>
            <p:ph type="sldNum" sz="quarter" idx="10"/>
          </p:nvPr>
        </p:nvSpPr>
        <p:spPr/>
        <p:txBody>
          <a:bodyPr/>
          <a:lstStyle/>
          <a:p>
            <a:fld id="{8B46AC1F-05A0-DC40-84B0-8DEA148B9E21}" type="slidenum">
              <a:rPr lang="en-US" smtClean="0"/>
              <a:t>80</a:t>
            </a:fld>
            <a:endParaRPr lang="en-US"/>
          </a:p>
        </p:txBody>
      </p:sp>
    </p:spTree>
    <p:extLst>
      <p:ext uri="{BB962C8B-B14F-4D97-AF65-F5344CB8AC3E}">
        <p14:creationId xmlns:p14="http://schemas.microsoft.com/office/powerpoint/2010/main" val="18736212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t>
            </a:r>
            <a:r>
              <a:rPr lang="en-US" b="1" dirty="0"/>
              <a:t>“go” </a:t>
            </a:r>
            <a:r>
              <a:rPr lang="en-US" dirty="0"/>
              <a:t>tasks, no differences in response time or accuracy by group </a:t>
            </a:r>
          </a:p>
          <a:p>
            <a:r>
              <a:rPr lang="en-US" dirty="0"/>
              <a:t>Results in grey</a:t>
            </a:r>
          </a:p>
          <a:p>
            <a:r>
              <a:rPr lang="en-US" dirty="0"/>
              <a:t>In the high delay group, cool and hot didn’t really differ for </a:t>
            </a:r>
            <a:r>
              <a:rPr lang="en-US" dirty="0" err="1"/>
              <a:t>NoGo</a:t>
            </a:r>
            <a:r>
              <a:rPr lang="en-US" dirty="0"/>
              <a:t> Accuracy</a:t>
            </a:r>
          </a:p>
          <a:p>
            <a:r>
              <a:rPr lang="en-US" dirty="0"/>
              <a:t>In the low delay</a:t>
            </a:r>
            <a:r>
              <a:rPr lang="en-US" baseline="0" dirty="0"/>
              <a:t> group, accuracy was worse in the hot trials</a:t>
            </a:r>
          </a:p>
          <a:p>
            <a:r>
              <a:rPr lang="en-US" baseline="0" dirty="0"/>
              <a:t>On Hot trials, high delayers had better accuracy than low delayers (at trend level)</a:t>
            </a:r>
          </a:p>
          <a:p>
            <a:r>
              <a:rPr lang="en-US" baseline="0" dirty="0"/>
              <a:t>Specifically, the high and low groups differed in their accuracy for happy faces, such that high was &gt; low</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i="1" dirty="0"/>
              <a:t>Therefore, only found differences between groups ability to suppress/inhibit response to emotional or “hot” cues (happy faces)</a:t>
            </a:r>
          </a:p>
          <a:p>
            <a:pPr lvl="0"/>
            <a:r>
              <a:rPr lang="en-US" sz="1200" kern="1200" dirty="0">
                <a:solidFill>
                  <a:schemeClr val="tx1"/>
                </a:solidFill>
                <a:effectLst/>
                <a:latin typeface="Arial" charset="0"/>
                <a:ea typeface="+mn-ea"/>
                <a:cs typeface="+mn-cs"/>
              </a:rPr>
              <a:t>Difficulty suppressing responses to happy faces in low delay adults</a:t>
            </a:r>
          </a:p>
          <a:p>
            <a:pPr lvl="1"/>
            <a:r>
              <a:rPr lang="en-US" sz="1200" kern="1200" dirty="0">
                <a:solidFill>
                  <a:schemeClr val="tx1"/>
                </a:solidFill>
                <a:effectLst/>
                <a:latin typeface="Arial" charset="0"/>
                <a:ea typeface="+mn-ea"/>
                <a:cs typeface="+mn-cs"/>
              </a:rPr>
              <a:t>Resisting “temptation”</a:t>
            </a:r>
          </a:p>
          <a:p>
            <a:pPr lvl="1"/>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81</a:t>
            </a:fld>
            <a:endParaRPr lang="en-US"/>
          </a:p>
        </p:txBody>
      </p:sp>
    </p:spTree>
    <p:extLst>
      <p:ext uri="{BB962C8B-B14F-4D97-AF65-F5344CB8AC3E}">
        <p14:creationId xmlns:p14="http://schemas.microsoft.com/office/powerpoint/2010/main" val="9155473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Right</a:t>
            </a:r>
            <a:r>
              <a:rPr lang="en-US" baseline="0" dirty="0"/>
              <a:t> IFG is a Cool zone</a:t>
            </a:r>
          </a:p>
          <a:p>
            <a:pPr marL="171450" lvl="0" indent="-171450">
              <a:buFont typeface="Arial" panose="020B0604020202020204" pitchFamily="34" charset="0"/>
              <a:buChar char="•"/>
            </a:pPr>
            <a:r>
              <a:rPr lang="en-US" baseline="0" dirty="0"/>
              <a:t>More IFG polarization no </a:t>
            </a:r>
            <a:r>
              <a:rPr lang="en-US" baseline="0" dirty="0" err="1"/>
              <a:t>NoGo</a:t>
            </a:r>
            <a:r>
              <a:rPr lang="en-US" baseline="0" dirty="0"/>
              <a:t> trials than Go trials; only significant for the High Delay group</a:t>
            </a:r>
          </a:p>
          <a:p>
            <a:pPr marL="171450" lvl="0" indent="-171450">
              <a:buFont typeface="Arial" panose="020B0604020202020204" pitchFamily="34" charset="0"/>
              <a:buChar char="•"/>
            </a:pPr>
            <a:r>
              <a:rPr lang="en-US" baseline="0" dirty="0"/>
              <a:t>IFG associated with accurately withholding a response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Fig. 2 The right inferior frontal cortex was associated with correct inhibition of a response (</a:t>
            </a:r>
            <a:r>
              <a:rPr lang="en-US" sz="1200" kern="1200" dirty="0" err="1">
                <a:solidFill>
                  <a:schemeClr val="tx1"/>
                </a:solidFill>
                <a:effectLst/>
                <a:latin typeface="Arial" charset="0"/>
                <a:ea typeface="+mn-ea"/>
                <a:cs typeface="+mn-cs"/>
              </a:rPr>
              <a:t>nogo</a:t>
            </a:r>
            <a:r>
              <a:rPr lang="en-US" sz="1200" kern="1200" dirty="0">
                <a:solidFill>
                  <a:schemeClr val="tx1"/>
                </a:solidFill>
                <a:effectLst/>
                <a:latin typeface="Arial" charset="0"/>
                <a:ea typeface="+mn-ea"/>
                <a:cs typeface="+mn-cs"/>
              </a:rPr>
              <a:t>) relative to making a correct response (go). </a:t>
            </a:r>
            <a:r>
              <a:rPr lang="en-US" sz="1200" i="1" kern="1200" dirty="0">
                <a:solidFill>
                  <a:schemeClr val="tx1"/>
                </a:solidFill>
                <a:effectLst/>
                <a:latin typeface="Arial" charset="0"/>
                <a:ea typeface="+mn-ea"/>
                <a:cs typeface="+mn-cs"/>
              </a:rPr>
              <a:t>Left</a:t>
            </a:r>
            <a:r>
              <a:rPr lang="en-US" sz="1200" kern="1200" dirty="0">
                <a:solidFill>
                  <a:schemeClr val="tx1"/>
                </a:solidFill>
                <a:effectLst/>
                <a:latin typeface="Arial" charset="0"/>
                <a:ea typeface="+mn-ea"/>
                <a:cs typeface="+mn-cs"/>
              </a:rPr>
              <a:t>: Activation map depicting right inferior frontal gyrus activation</a:t>
            </a:r>
            <a:r>
              <a:rPr lang="en-US" sz="1200" kern="1200" baseline="0" dirty="0">
                <a:solidFill>
                  <a:schemeClr val="tx1"/>
                </a:solidFill>
                <a:effectLst/>
                <a:latin typeface="Arial" charset="0"/>
                <a:ea typeface="+mn-ea"/>
                <a:cs typeface="+mn-cs"/>
              </a:rPr>
              <a:t> </a:t>
            </a:r>
            <a:r>
              <a:rPr lang="en-US" sz="1200" i="1" kern="1200" dirty="0">
                <a:solidFill>
                  <a:schemeClr val="tx1"/>
                </a:solidFill>
                <a:effectLst/>
                <a:latin typeface="Arial" charset="0"/>
                <a:ea typeface="+mn-ea"/>
                <a:cs typeface="+mn-cs"/>
              </a:rPr>
              <a:t>Right</a:t>
            </a:r>
            <a:r>
              <a:rPr lang="en-US" sz="1200" kern="1200" dirty="0">
                <a:solidFill>
                  <a:schemeClr val="tx1"/>
                </a:solidFill>
                <a:effectLst/>
                <a:latin typeface="Arial" charset="0"/>
                <a:ea typeface="+mn-ea"/>
                <a:cs typeface="+mn-cs"/>
              </a:rPr>
              <a:t>: Percentage change in MR signal for “go” and “</a:t>
            </a:r>
            <a:r>
              <a:rPr lang="en-US" sz="1200" kern="1200" dirty="0" err="1">
                <a:solidFill>
                  <a:schemeClr val="tx1"/>
                </a:solidFill>
                <a:effectLst/>
                <a:latin typeface="Arial" charset="0"/>
                <a:ea typeface="+mn-ea"/>
                <a:cs typeface="+mn-cs"/>
              </a:rPr>
              <a:t>nogo</a:t>
            </a:r>
            <a:r>
              <a:rPr lang="en-US" sz="1200" kern="1200" dirty="0">
                <a:solidFill>
                  <a:schemeClr val="tx1"/>
                </a:solidFill>
                <a:effectLst/>
                <a:latin typeface="Arial" charset="0"/>
                <a:ea typeface="+mn-ea"/>
                <a:cs typeface="+mn-cs"/>
              </a:rPr>
              <a:t>” trials in the inferior frontal gyrus</a:t>
            </a:r>
            <a:endParaRPr lang="en-US" dirty="0"/>
          </a:p>
          <a:p>
            <a:endParaRPr lang="en-US" dirty="0"/>
          </a:p>
          <a:p>
            <a:r>
              <a:rPr lang="en-US" dirty="0"/>
              <a:t>Fig. 3</a:t>
            </a:r>
          </a:p>
          <a:p>
            <a:r>
              <a:rPr lang="en-US" sz="1200" kern="1200" dirty="0">
                <a:solidFill>
                  <a:schemeClr val="tx1"/>
                </a:solidFill>
                <a:effectLst/>
                <a:latin typeface="Arial" charset="0"/>
                <a:ea typeface="+mn-ea"/>
                <a:cs typeface="+mn-cs"/>
              </a:rPr>
              <a:t>Differential inferior frontal gyrus recruitment between </a:t>
            </a:r>
            <a:r>
              <a:rPr lang="en-US" sz="1200" kern="1200" dirty="0" err="1">
                <a:solidFill>
                  <a:schemeClr val="tx1"/>
                </a:solidFill>
                <a:effectLst/>
                <a:latin typeface="Arial" charset="0"/>
                <a:ea typeface="+mn-ea"/>
                <a:cs typeface="+mn-cs"/>
              </a:rPr>
              <a:t>nogo</a:t>
            </a:r>
            <a:r>
              <a:rPr lang="en-US" sz="1200" kern="1200" dirty="0">
                <a:solidFill>
                  <a:schemeClr val="tx1"/>
                </a:solidFill>
                <a:effectLst/>
                <a:latin typeface="Arial" charset="0"/>
                <a:ea typeface="+mn-ea"/>
                <a:cs typeface="+mn-cs"/>
              </a:rPr>
              <a:t> and go trials is more pronounced in high delayers than in low delayers. The right inferior gyrus (region shown in </a:t>
            </a:r>
            <a:r>
              <a:rPr lang="en-US" sz="1200" u="sng" kern="1200" dirty="0">
                <a:solidFill>
                  <a:schemeClr val="tx1"/>
                </a:solidFill>
                <a:effectLst/>
                <a:latin typeface="Arial" charset="0"/>
                <a:ea typeface="+mn-ea"/>
                <a:cs typeface="+mn-cs"/>
                <a:hlinkClick r:id="rId3"/>
              </a:rPr>
              <a:t>Fig. 2</a:t>
            </a:r>
            <a:r>
              <a:rPr lang="en-US" sz="1200" i="1" u="sng" kern="1200" dirty="0">
                <a:solidFill>
                  <a:schemeClr val="tx1"/>
                </a:solidFill>
                <a:effectLst/>
                <a:latin typeface="Arial" charset="0"/>
                <a:ea typeface="+mn-ea"/>
                <a:cs typeface="+mn-cs"/>
                <a:hlinkClick r:id="rId3"/>
              </a:rPr>
              <a:t>A</a:t>
            </a:r>
            <a:r>
              <a:rPr lang="en-US" sz="1200" kern="1200" dirty="0">
                <a:solidFill>
                  <a:schemeClr val="tx1"/>
                </a:solidFill>
                <a:effectLst/>
                <a:latin typeface="Arial" charset="0"/>
                <a:ea typeface="+mn-ea"/>
                <a:cs typeface="+mn-cs"/>
              </a:rPr>
              <a:t>) showed a significant interaction between group and trial type, with greater polarization of inferior frontal gyrus response to “</a:t>
            </a:r>
            <a:r>
              <a:rPr lang="en-US" sz="1200" kern="1200" dirty="0" err="1">
                <a:solidFill>
                  <a:schemeClr val="tx1"/>
                </a:solidFill>
                <a:effectLst/>
                <a:latin typeface="Arial" charset="0"/>
                <a:ea typeface="+mn-ea"/>
                <a:cs typeface="+mn-cs"/>
              </a:rPr>
              <a:t>nogo</a:t>
            </a:r>
            <a:r>
              <a:rPr lang="en-US" sz="1200" kern="1200" dirty="0">
                <a:solidFill>
                  <a:schemeClr val="tx1"/>
                </a:solidFill>
                <a:effectLst/>
                <a:latin typeface="Arial" charset="0"/>
                <a:ea typeface="+mn-ea"/>
                <a:cs typeface="+mn-cs"/>
              </a:rPr>
              <a:t>” relative to “go” trials for high delayers.</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82</a:t>
            </a:fld>
            <a:endParaRPr lang="en-US"/>
          </a:p>
        </p:txBody>
      </p:sp>
    </p:spTree>
    <p:extLst>
      <p:ext uri="{BB962C8B-B14F-4D97-AF65-F5344CB8AC3E}">
        <p14:creationId xmlns:p14="http://schemas.microsoft.com/office/powerpoint/2010/main" val="677137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VS is a Hot Region</a:t>
            </a:r>
          </a:p>
          <a:p>
            <a:pPr lvl="0"/>
            <a:r>
              <a:rPr lang="en-US" dirty="0"/>
              <a:t>When the </a:t>
            </a:r>
            <a:r>
              <a:rPr lang="en-US" dirty="0" err="1"/>
              <a:t>NoGo</a:t>
            </a:r>
            <a:r>
              <a:rPr lang="en-US" dirty="0"/>
              <a:t> trial was a happy face, the</a:t>
            </a:r>
            <a:r>
              <a:rPr lang="en-US" baseline="0" dirty="0"/>
              <a:t> Low delayers had more VS activity than the high delayers. </a:t>
            </a:r>
          </a:p>
          <a:p>
            <a:pPr lvl="0"/>
            <a:r>
              <a:rPr lang="en-US" baseline="0" dirty="0"/>
              <a:t>This highlights the importance of the stimulus salience when people are required to resist.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charset="0"/>
                <a:ea typeface="+mn-ea"/>
                <a:cs typeface="+mn-cs"/>
              </a:rPr>
              <a:t>Low delay ability in early childhood predicts greater recruitment of ventral striatum when inhibiting responses to positive social cues 40 y later. </a:t>
            </a:r>
            <a:r>
              <a:rPr lang="en-US" sz="1200" i="1" kern="1200" dirty="0">
                <a:solidFill>
                  <a:schemeClr val="tx1"/>
                </a:solidFill>
                <a:effectLst/>
                <a:latin typeface="Arial" charset="0"/>
                <a:ea typeface="+mn-ea"/>
                <a:cs typeface="+mn-cs"/>
              </a:rPr>
              <a:t>Left</a:t>
            </a:r>
            <a:r>
              <a:rPr lang="en-US" sz="1200" kern="1200" dirty="0">
                <a:solidFill>
                  <a:schemeClr val="tx1"/>
                </a:solidFill>
                <a:effectLst/>
                <a:latin typeface="Arial" charset="0"/>
                <a:ea typeface="+mn-ea"/>
                <a:cs typeface="+mn-cs"/>
              </a:rPr>
              <a:t>: Activation map for the three-way interaction of task, emotion, and delay group depicting ventral striatum activity </a:t>
            </a:r>
            <a:r>
              <a:rPr lang="en-US" sz="1200" i="1" kern="1200" dirty="0">
                <a:solidFill>
                  <a:schemeClr val="tx1"/>
                </a:solidFill>
                <a:effectLst/>
                <a:latin typeface="Arial" charset="0"/>
                <a:ea typeface="+mn-ea"/>
                <a:cs typeface="+mn-cs"/>
              </a:rPr>
              <a:t>Right</a:t>
            </a:r>
            <a:r>
              <a:rPr lang="en-US" sz="1200" kern="1200" dirty="0">
                <a:solidFill>
                  <a:schemeClr val="tx1"/>
                </a:solidFill>
                <a:effectLst/>
                <a:latin typeface="Arial" charset="0"/>
                <a:ea typeface="+mn-ea"/>
                <a:cs typeface="+mn-cs"/>
              </a:rPr>
              <a:t>: Ventral striatal response to happy “</a:t>
            </a:r>
            <a:r>
              <a:rPr lang="en-US" sz="1200" kern="1200" dirty="0" err="1">
                <a:solidFill>
                  <a:schemeClr val="tx1"/>
                </a:solidFill>
                <a:effectLst/>
                <a:latin typeface="Arial" charset="0"/>
                <a:ea typeface="+mn-ea"/>
                <a:cs typeface="+mn-cs"/>
              </a:rPr>
              <a:t>nogo</a:t>
            </a:r>
            <a:r>
              <a:rPr lang="en-US" sz="1200" kern="1200" dirty="0">
                <a:solidFill>
                  <a:schemeClr val="tx1"/>
                </a:solidFill>
                <a:effectLst/>
                <a:latin typeface="Arial" charset="0"/>
                <a:ea typeface="+mn-ea"/>
                <a:cs typeface="+mn-cs"/>
              </a:rPr>
              <a:t>” trials in high and low delayers.</a:t>
            </a:r>
          </a:p>
          <a:p>
            <a:pPr lvl="0"/>
            <a:r>
              <a:rPr lang="en-US" baseline="0" dirty="0"/>
              <a:t> </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83</a:t>
            </a:fld>
            <a:endParaRPr lang="en-US"/>
          </a:p>
        </p:txBody>
      </p:sp>
    </p:spTree>
    <p:extLst>
      <p:ext uri="{BB962C8B-B14F-4D97-AF65-F5344CB8AC3E}">
        <p14:creationId xmlns:p14="http://schemas.microsoft.com/office/powerpoint/2010/main" val="35020445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202036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85360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385224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8938061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33831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So, with these all this in mind, here is a model of the 3 hypotheses of the paper. Namely,</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[CLICK] Higher PA but not [CLICK] lower NA would predict higher age 29 education attainment, controlling for [CLICK] sex and parent SES [CLICK]. </a:t>
            </a:r>
            <a:r>
              <a:rPr lang="en-US" dirty="0"/>
              <a:t>The dotted pathways here indicate hypothesized non-significance.</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 [CLICK] Higher PA but not [CLICK] lower NA would predict higher childhood IQ, again controlling for [CLICK] sex and parent SES</a:t>
            </a:r>
          </a:p>
          <a:p>
            <a:pPr lvl="0"/>
            <a:r>
              <a:rPr lang="en-US" sz="1200" kern="1200" dirty="0">
                <a:solidFill>
                  <a:schemeClr val="tx1"/>
                </a:solidFill>
                <a:effectLst/>
                <a:latin typeface="+mn-lt"/>
                <a:ea typeface="+mn-ea"/>
                <a:cs typeface="+mn-cs"/>
              </a:rPr>
              <a:t>3. [CLICK] PA and higher adult educational attainment would be mediated by childhood IQ</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CFD3F-58A4-7947-B0E7-5F3564BBBD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1044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60561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529558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577EE0C6-D0EB-4C3C-9ECA-FCFC16282C71}" type="slidenum">
              <a:rPr lang="en-US" altLang="en-US" sz="1200" smtClean="0"/>
              <a:pPr/>
              <a:t>104</a:t>
            </a:fld>
            <a:endParaRPr lang="en-US" altLang="en-US" sz="120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46571880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4D981E17-9414-47C0-8981-7C634FF8BA76}" type="slidenum">
              <a:rPr lang="en-US" altLang="en-US" sz="1200">
                <a:solidFill>
                  <a:prstClr val="black"/>
                </a:solidFill>
              </a:rPr>
              <a:pPr/>
              <a:t>105</a:t>
            </a:fld>
            <a:endParaRPr lang="en-US" altLang="en-US" sz="1200">
              <a:solidFill>
                <a:prstClr val="black"/>
              </a:solidFill>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7601262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EB993A13-9F73-42D9-889E-96A80D14CC6F}" type="slidenum">
              <a:rPr lang="en-US" altLang="en-US" sz="1200" smtClean="0"/>
              <a:pPr/>
              <a:t>106</a:t>
            </a:fld>
            <a:endParaRPr lang="en-US" altLang="en-US" sz="120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85778318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3200">
                <a:solidFill>
                  <a:schemeClr val="tx1"/>
                </a:solidFill>
                <a:latin typeface="Times New Roman" pitchFamily="18" charset="0"/>
              </a:defRPr>
            </a:lvl1pPr>
            <a:lvl2pPr marL="742950" indent="-285750" defTabSz="931863">
              <a:defRPr sz="3200">
                <a:solidFill>
                  <a:schemeClr val="tx1"/>
                </a:solidFill>
                <a:latin typeface="Times New Roman" pitchFamily="18" charset="0"/>
              </a:defRPr>
            </a:lvl2pPr>
            <a:lvl3pPr marL="1143000" indent="-228600" defTabSz="931863">
              <a:defRPr sz="3200">
                <a:solidFill>
                  <a:schemeClr val="tx1"/>
                </a:solidFill>
                <a:latin typeface="Times New Roman" pitchFamily="18" charset="0"/>
              </a:defRPr>
            </a:lvl3pPr>
            <a:lvl4pPr marL="1600200" indent="-228600" defTabSz="931863">
              <a:defRPr sz="3200">
                <a:solidFill>
                  <a:schemeClr val="tx1"/>
                </a:solidFill>
                <a:latin typeface="Times New Roman" pitchFamily="18" charset="0"/>
              </a:defRPr>
            </a:lvl4pPr>
            <a:lvl5pPr marL="2057400" indent="-228600" defTabSz="931863">
              <a:defRPr sz="3200">
                <a:solidFill>
                  <a:schemeClr val="tx1"/>
                </a:solidFill>
                <a:latin typeface="Times New Roman" pitchFamily="18" charset="0"/>
              </a:defRPr>
            </a:lvl5pPr>
            <a:lvl6pPr marL="2514600" indent="-228600" defTabSz="931863" eaLnBrk="0" fontAlgn="base" hangingPunct="0">
              <a:spcBef>
                <a:spcPct val="0"/>
              </a:spcBef>
              <a:spcAft>
                <a:spcPct val="0"/>
              </a:spcAft>
              <a:defRPr sz="3200">
                <a:solidFill>
                  <a:schemeClr val="tx1"/>
                </a:solidFill>
                <a:latin typeface="Times New Roman" pitchFamily="18" charset="0"/>
              </a:defRPr>
            </a:lvl6pPr>
            <a:lvl7pPr marL="2971800" indent="-228600" defTabSz="931863" eaLnBrk="0" fontAlgn="base" hangingPunct="0">
              <a:spcBef>
                <a:spcPct val="0"/>
              </a:spcBef>
              <a:spcAft>
                <a:spcPct val="0"/>
              </a:spcAft>
              <a:defRPr sz="3200">
                <a:solidFill>
                  <a:schemeClr val="tx1"/>
                </a:solidFill>
                <a:latin typeface="Times New Roman" pitchFamily="18" charset="0"/>
              </a:defRPr>
            </a:lvl7pPr>
            <a:lvl8pPr marL="3429000" indent="-228600" defTabSz="931863" eaLnBrk="0" fontAlgn="base" hangingPunct="0">
              <a:spcBef>
                <a:spcPct val="0"/>
              </a:spcBef>
              <a:spcAft>
                <a:spcPct val="0"/>
              </a:spcAft>
              <a:defRPr sz="3200">
                <a:solidFill>
                  <a:schemeClr val="tx1"/>
                </a:solidFill>
                <a:latin typeface="Times New Roman" pitchFamily="18" charset="0"/>
              </a:defRPr>
            </a:lvl8pPr>
            <a:lvl9pPr marL="3886200" indent="-228600" defTabSz="931863" eaLnBrk="0" fontAlgn="base" hangingPunct="0">
              <a:spcBef>
                <a:spcPct val="0"/>
              </a:spcBef>
              <a:spcAft>
                <a:spcPct val="0"/>
              </a:spcAft>
              <a:defRPr sz="3200">
                <a:solidFill>
                  <a:schemeClr val="tx1"/>
                </a:solidFill>
                <a:latin typeface="Times New Roman" pitchFamily="18" charset="0"/>
              </a:defRPr>
            </a:lvl9pPr>
          </a:lstStyle>
          <a:p>
            <a:fld id="{108C3D89-CA91-4F03-AAD3-355B08C9343B}" type="slidenum">
              <a:rPr lang="en-US" altLang="en-US" sz="1200" smtClean="0"/>
              <a:pPr/>
              <a:t>107</a:t>
            </a:fld>
            <a:endParaRPr lang="en-US" altLang="en-US" sz="120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4107674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109</a:t>
            </a:fld>
            <a:endParaRPr lang="en-US"/>
          </a:p>
        </p:txBody>
      </p:sp>
    </p:spTree>
    <p:extLst>
      <p:ext uri="{BB962C8B-B14F-4D97-AF65-F5344CB8AC3E}">
        <p14:creationId xmlns:p14="http://schemas.microsoft.com/office/powerpoint/2010/main" val="17087662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110</a:t>
            </a:fld>
            <a:endParaRPr lang="en-US"/>
          </a:p>
        </p:txBody>
      </p:sp>
    </p:spTree>
    <p:extLst>
      <p:ext uri="{BB962C8B-B14F-4D97-AF65-F5344CB8AC3E}">
        <p14:creationId xmlns:p14="http://schemas.microsoft.com/office/powerpoint/2010/main" val="118694658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112</a:t>
            </a:fld>
            <a:endParaRPr lang="en-US"/>
          </a:p>
        </p:txBody>
      </p:sp>
    </p:spTree>
    <p:extLst>
      <p:ext uri="{BB962C8B-B14F-4D97-AF65-F5344CB8AC3E}">
        <p14:creationId xmlns:p14="http://schemas.microsoft.com/office/powerpoint/2010/main" val="349928067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B732B4-A220-4D64-89E5-594291243225}" type="slidenum">
              <a:rPr lang="en-US" smtClean="0"/>
              <a:pPr/>
              <a:t>113</a:t>
            </a:fld>
            <a:endParaRPr lang="en-US"/>
          </a:p>
        </p:txBody>
      </p:sp>
    </p:spTree>
    <p:extLst>
      <p:ext uri="{BB962C8B-B14F-4D97-AF65-F5344CB8AC3E}">
        <p14:creationId xmlns:p14="http://schemas.microsoft.com/office/powerpoint/2010/main" val="3642905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So, with these all this in mind, here is a model of the 3 hypotheses of the paper. Namely,</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[CLICK] Higher PA but not [CLICK] lower NA would predict higher age 29 education attainment, controlling for [CLICK] sex and parent SES [CLICK]. </a:t>
            </a:r>
            <a:r>
              <a:rPr lang="en-US" dirty="0"/>
              <a:t>The dotted pathways here indicate hypothesized non-significance.</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 [CLICK] Higher PA but not [CLICK] lower NA would predict higher childhood IQ, again controlling for [CLICK] sex and parent SES</a:t>
            </a:r>
          </a:p>
          <a:p>
            <a:pPr lvl="0"/>
            <a:r>
              <a:rPr lang="en-US" sz="1200" kern="1200" dirty="0">
                <a:solidFill>
                  <a:schemeClr val="tx1"/>
                </a:solidFill>
                <a:effectLst/>
                <a:latin typeface="+mn-lt"/>
                <a:ea typeface="+mn-ea"/>
                <a:cs typeface="+mn-cs"/>
              </a:rPr>
              <a:t>3. [CLICK] PA and higher adult educational attainment would be mediated by childhood IQ</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CFD3F-58A4-7947-B0E7-5F3564BBBD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53968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A7CD70-18D3-458D-8D88-79BF4B868A7B}" type="slidenum">
              <a:rPr lang="en-US"/>
              <a:pPr/>
              <a:t>122</a:t>
            </a:fld>
            <a:endParaRPr lang="en-US"/>
          </a:p>
        </p:txBody>
      </p:sp>
      <p:sp>
        <p:nvSpPr>
          <p:cNvPr id="496642" name="Rectangle 2"/>
          <p:cNvSpPr>
            <a:spLocks noGrp="1" noRot="1" noChangeAspect="1" noChangeArrowheads="1" noTextEdit="1"/>
          </p:cNvSpPr>
          <p:nvPr>
            <p:ph type="sldImg"/>
          </p:nvPr>
        </p:nvSpPr>
        <p:spPr>
          <a:ln/>
        </p:spPr>
      </p:sp>
      <p:sp>
        <p:nvSpPr>
          <p:cNvPr id="496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638593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EB1E79-AB17-445A-B01B-AB4A961164CE}" type="slidenum">
              <a:rPr lang="en-US"/>
              <a:pPr/>
              <a:t>123</a:t>
            </a:fld>
            <a:endParaRPr lang="en-US"/>
          </a:p>
        </p:txBody>
      </p:sp>
      <p:sp>
        <p:nvSpPr>
          <p:cNvPr id="498690" name="Rectangle 2"/>
          <p:cNvSpPr>
            <a:spLocks noGrp="1" noRot="1" noChangeAspect="1" noChangeArrowheads="1" noTextEdit="1"/>
          </p:cNvSpPr>
          <p:nvPr>
            <p:ph type="sldImg"/>
          </p:nvPr>
        </p:nvSpPr>
        <p:spPr>
          <a:ln/>
        </p:spPr>
      </p:sp>
      <p:sp>
        <p:nvSpPr>
          <p:cNvPr id="498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71041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2A3F5-8C59-4848-8490-C8A4B0913F81}"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EE25B-BE97-452E-9164-F76544E9B0F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085D6034-0D4B-4027-8F75-A1FA454125B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Schmaus</a:t>
            </a:r>
          </a:p>
        </p:txBody>
      </p:sp>
      <p:sp>
        <p:nvSpPr>
          <p:cNvPr id="6" name="Slide Number Placeholder 5"/>
          <p:cNvSpPr>
            <a:spLocks noGrp="1"/>
          </p:cNvSpPr>
          <p:nvPr>
            <p:ph type="sldNum" sz="quarter" idx="12"/>
          </p:nvPr>
        </p:nvSpPr>
        <p:spPr>
          <a:xfrm>
            <a:off x="7620000" y="6476999"/>
            <a:ext cx="1066800" cy="274320"/>
          </a:xfrm>
          <a:prstGeom prst="rect">
            <a:avLst/>
          </a:prstGeom>
        </p:spPr>
        <p:txBody>
          <a:bodyPr/>
          <a:lstStyle/>
          <a:p>
            <a:fld id="{7AF2A3F5-8C59-4848-8490-C8A4B0913F81}"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extLst>
      <p:ext uri="{BB962C8B-B14F-4D97-AF65-F5344CB8AC3E}">
        <p14:creationId xmlns:p14="http://schemas.microsoft.com/office/powerpoint/2010/main" val="156743776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640596" y="6476999"/>
            <a:ext cx="6046204" cy="290816"/>
          </a:xfrm>
        </p:spPr>
        <p:txBody>
          <a:bodyPr/>
          <a:lstStyle>
            <a:lvl1pPr algn="r">
              <a:defRPr sz="1400"/>
            </a:lvl1pPr>
          </a:lstStyle>
          <a:p>
            <a:r>
              <a:rPr lang="en-US"/>
              <a:t>Schmaus</a:t>
            </a:r>
            <a:endParaRPr lang="en-US" dirty="0"/>
          </a:p>
        </p:txBody>
      </p:sp>
    </p:spTree>
    <p:extLst>
      <p:ext uri="{BB962C8B-B14F-4D97-AF65-F5344CB8AC3E}">
        <p14:creationId xmlns:p14="http://schemas.microsoft.com/office/powerpoint/2010/main" val="1849287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Schmaus</a:t>
            </a:r>
          </a:p>
        </p:txBody>
      </p:sp>
      <p:sp>
        <p:nvSpPr>
          <p:cNvPr id="6" name="Slide Number Placeholder 5"/>
          <p:cNvSpPr>
            <a:spLocks noGrp="1"/>
          </p:cNvSpPr>
          <p:nvPr>
            <p:ph type="sldNum" sz="quarter" idx="12"/>
          </p:nvPr>
        </p:nvSpPr>
        <p:spPr>
          <a:xfrm>
            <a:off x="7620000" y="6476999"/>
            <a:ext cx="1066800" cy="274320"/>
          </a:xfrm>
          <a:prstGeom prst="rect">
            <a:avLst/>
          </a:prstGeom>
        </p:spPr>
        <p:txBody>
          <a:bodyPr/>
          <a:lstStyle/>
          <a:p>
            <a:fld id="{FEA6E096-1C6C-4569-BC47-F93CD06CC6EC}" type="slidenum">
              <a:rPr lang="en-US" smtClean="0"/>
              <a:pPr/>
              <a:t>‹#›</a:t>
            </a:fld>
            <a:endParaRPr lang="en-US"/>
          </a:p>
        </p:txBody>
      </p:sp>
    </p:spTree>
    <p:extLst>
      <p:ext uri="{BB962C8B-B14F-4D97-AF65-F5344CB8AC3E}">
        <p14:creationId xmlns:p14="http://schemas.microsoft.com/office/powerpoint/2010/main" val="89132023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Schmaus</a:t>
            </a:r>
          </a:p>
        </p:txBody>
      </p:sp>
      <p:sp>
        <p:nvSpPr>
          <p:cNvPr id="7" name="Slide Number Placeholder 6"/>
          <p:cNvSpPr>
            <a:spLocks noGrp="1"/>
          </p:cNvSpPr>
          <p:nvPr>
            <p:ph type="sldNum" sz="quarter" idx="12"/>
          </p:nvPr>
        </p:nvSpPr>
        <p:spPr>
          <a:xfrm>
            <a:off x="7620000" y="6476999"/>
            <a:ext cx="1066800" cy="274320"/>
          </a:xfrm>
          <a:prstGeom prst="rect">
            <a:avLst/>
          </a:prstGeom>
        </p:spPr>
        <p:txBody>
          <a:bodyPr/>
          <a:lstStyle/>
          <a:p>
            <a:fld id="{D7C20995-2486-4762-999B-FB34B4D03C83}" type="slidenum">
              <a:rPr lang="en-US" smtClean="0"/>
              <a:pPr/>
              <a:t>‹#›</a:t>
            </a:fld>
            <a:endParaRPr lang="en-US"/>
          </a:p>
        </p:txBody>
      </p:sp>
    </p:spTree>
    <p:extLst>
      <p:ext uri="{BB962C8B-B14F-4D97-AF65-F5344CB8AC3E}">
        <p14:creationId xmlns:p14="http://schemas.microsoft.com/office/powerpoint/2010/main" val="3968381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Schmaus</a:t>
            </a:r>
          </a:p>
        </p:txBody>
      </p:sp>
      <p:sp>
        <p:nvSpPr>
          <p:cNvPr id="9" name="Slide Number Placeholder 8"/>
          <p:cNvSpPr>
            <a:spLocks noGrp="1"/>
          </p:cNvSpPr>
          <p:nvPr>
            <p:ph type="sldNum" sz="quarter" idx="12"/>
          </p:nvPr>
        </p:nvSpPr>
        <p:spPr>
          <a:xfrm>
            <a:off x="7620000" y="6476999"/>
            <a:ext cx="1066800" cy="274320"/>
          </a:xfrm>
          <a:prstGeom prst="rect">
            <a:avLst/>
          </a:prstGeom>
        </p:spPr>
        <p:txBody>
          <a:bodyPr/>
          <a:lstStyle/>
          <a:p>
            <a:fld id="{77247C20-BCFD-429C-B067-29BD4D23FD9A}" type="slidenum">
              <a:rPr lang="en-US" smtClean="0"/>
              <a:pPr/>
              <a:t>‹#›</a:t>
            </a:fld>
            <a:endParaRPr lang="en-US"/>
          </a:p>
        </p:txBody>
      </p:sp>
    </p:spTree>
    <p:extLst>
      <p:ext uri="{BB962C8B-B14F-4D97-AF65-F5344CB8AC3E}">
        <p14:creationId xmlns:p14="http://schemas.microsoft.com/office/powerpoint/2010/main" val="2334240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Schmaus</a:t>
            </a:r>
          </a:p>
        </p:txBody>
      </p:sp>
      <p:sp>
        <p:nvSpPr>
          <p:cNvPr id="5" name="Slide Number Placeholder 4"/>
          <p:cNvSpPr>
            <a:spLocks noGrp="1"/>
          </p:cNvSpPr>
          <p:nvPr>
            <p:ph type="sldNum" sz="quarter" idx="12"/>
          </p:nvPr>
        </p:nvSpPr>
        <p:spPr>
          <a:xfrm>
            <a:off x="7620000" y="6476999"/>
            <a:ext cx="1066800" cy="274320"/>
          </a:xfrm>
          <a:prstGeom prst="rect">
            <a:avLst/>
          </a:prstGeom>
        </p:spPr>
        <p:txBody>
          <a:bodyPr/>
          <a:lstStyle/>
          <a:p>
            <a:fld id="{CE3D5D24-58C7-4290-8CA6-B401B30A4913}" type="slidenum">
              <a:rPr lang="en-US" smtClean="0"/>
              <a:pPr/>
              <a:t>‹#›</a:t>
            </a:fld>
            <a:endParaRPr lang="en-US"/>
          </a:p>
        </p:txBody>
      </p:sp>
    </p:spTree>
    <p:extLst>
      <p:ext uri="{BB962C8B-B14F-4D97-AF65-F5344CB8AC3E}">
        <p14:creationId xmlns:p14="http://schemas.microsoft.com/office/powerpoint/2010/main" val="219059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Schmaus</a:t>
            </a:r>
          </a:p>
        </p:txBody>
      </p:sp>
      <p:sp>
        <p:nvSpPr>
          <p:cNvPr id="4" name="Slide Number Placeholder 3"/>
          <p:cNvSpPr>
            <a:spLocks noGrp="1"/>
          </p:cNvSpPr>
          <p:nvPr>
            <p:ph type="sldNum" sz="quarter" idx="12"/>
          </p:nvPr>
        </p:nvSpPr>
        <p:spPr>
          <a:xfrm>
            <a:off x="7620000" y="6476999"/>
            <a:ext cx="1066800" cy="274320"/>
          </a:xfrm>
          <a:prstGeom prst="rect">
            <a:avLst/>
          </a:prstGeom>
        </p:spPr>
        <p:txBody>
          <a:bodyPr/>
          <a:lstStyle/>
          <a:p>
            <a:fld id="{0F080FE9-5834-4D99-A97C-0285798C7FAF}" type="slidenum">
              <a:rPr lang="en-US" smtClean="0"/>
              <a:pPr/>
              <a:t>‹#›</a:t>
            </a:fld>
            <a:endParaRPr lang="en-US"/>
          </a:p>
        </p:txBody>
      </p:sp>
    </p:spTree>
    <p:extLst>
      <p:ext uri="{BB962C8B-B14F-4D97-AF65-F5344CB8AC3E}">
        <p14:creationId xmlns:p14="http://schemas.microsoft.com/office/powerpoint/2010/main" val="3470713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Schmaus</a:t>
            </a:r>
          </a:p>
        </p:txBody>
      </p:sp>
      <p:sp>
        <p:nvSpPr>
          <p:cNvPr id="7" name="Slide Number Placeholder 6"/>
          <p:cNvSpPr>
            <a:spLocks noGrp="1"/>
          </p:cNvSpPr>
          <p:nvPr>
            <p:ph type="sldNum" sz="quarter" idx="12"/>
          </p:nvPr>
        </p:nvSpPr>
        <p:spPr>
          <a:xfrm>
            <a:off x="7620000" y="6476999"/>
            <a:ext cx="1066800" cy="274320"/>
          </a:xfrm>
          <a:prstGeom prst="rect">
            <a:avLst/>
          </a:prstGeom>
        </p:spPr>
        <p:txBody>
          <a:bodyPr/>
          <a:lstStyle/>
          <a:p>
            <a:fld id="{2796A418-D92C-48F6-81BA-144162084422}"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extLst>
      <p:ext uri="{BB962C8B-B14F-4D97-AF65-F5344CB8AC3E}">
        <p14:creationId xmlns:p14="http://schemas.microsoft.com/office/powerpoint/2010/main" val="3230211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9B7FBE-02EE-4C27-AE49-1816F48D0D4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a:t>Schmaus</a:t>
            </a:r>
          </a:p>
        </p:txBody>
      </p:sp>
      <p:sp>
        <p:nvSpPr>
          <p:cNvPr id="7" name="Slide Number Placeholder 6"/>
          <p:cNvSpPr>
            <a:spLocks noGrp="1"/>
          </p:cNvSpPr>
          <p:nvPr>
            <p:ph type="sldNum" sz="quarter" idx="12"/>
          </p:nvPr>
        </p:nvSpPr>
        <p:spPr>
          <a:xfrm>
            <a:off x="8339328" y="1170432"/>
            <a:ext cx="733864" cy="201168"/>
          </a:xfrm>
          <a:prstGeom prst="rect">
            <a:avLst/>
          </a:prstGeom>
        </p:spPr>
        <p:txBody>
          <a:bodyPr/>
          <a:lstStyle/>
          <a:p>
            <a:fld id="{EBF06BC5-FDD8-4FE7-883B-6F85FF4D547B}" type="slidenum">
              <a:rPr lang="en-US" smtClean="0"/>
              <a:pPr/>
              <a:t>‹#›</a:t>
            </a:fld>
            <a:endParaRPr lang="en-US"/>
          </a:p>
        </p:txBody>
      </p:sp>
    </p:spTree>
    <p:extLst>
      <p:ext uri="{BB962C8B-B14F-4D97-AF65-F5344CB8AC3E}">
        <p14:creationId xmlns:p14="http://schemas.microsoft.com/office/powerpoint/2010/main" val="146746692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Schmaus</a:t>
            </a:r>
          </a:p>
        </p:txBody>
      </p:sp>
      <p:sp>
        <p:nvSpPr>
          <p:cNvPr id="6" name="Slide Number Placeholder 5"/>
          <p:cNvSpPr>
            <a:spLocks noGrp="1"/>
          </p:cNvSpPr>
          <p:nvPr>
            <p:ph type="sldNum" sz="quarter" idx="12"/>
          </p:nvPr>
        </p:nvSpPr>
        <p:spPr>
          <a:xfrm>
            <a:off x="7620000" y="6476999"/>
            <a:ext cx="1066800" cy="274320"/>
          </a:xfrm>
          <a:prstGeom prst="rect">
            <a:avLst/>
          </a:prstGeom>
        </p:spPr>
        <p:txBody>
          <a:bodyPr/>
          <a:lstStyle/>
          <a:p>
            <a:fld id="{A38EE25B-BE97-452E-9164-F76544E9B0FB}" type="slidenum">
              <a:rPr lang="en-US" smtClean="0"/>
              <a:pPr/>
              <a:t>‹#›</a:t>
            </a:fld>
            <a:endParaRPr lang="en-US"/>
          </a:p>
        </p:txBody>
      </p:sp>
    </p:spTree>
    <p:extLst>
      <p:ext uri="{BB962C8B-B14F-4D97-AF65-F5344CB8AC3E}">
        <p14:creationId xmlns:p14="http://schemas.microsoft.com/office/powerpoint/2010/main" val="304065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640597" y="6377459"/>
            <a:ext cx="3836404" cy="365125"/>
          </a:xfrm>
        </p:spPr>
        <p:txBody>
          <a:bodyPr/>
          <a:lstStyle/>
          <a:p>
            <a:r>
              <a:rPr lang="en-US"/>
              <a:t>Schmaus</a:t>
            </a:r>
          </a:p>
        </p:txBody>
      </p:sp>
      <p:sp>
        <p:nvSpPr>
          <p:cNvPr id="6" name="Slide Number Placeholder 5"/>
          <p:cNvSpPr>
            <a:spLocks noGrp="1"/>
          </p:cNvSpPr>
          <p:nvPr>
            <p:ph type="sldNum" sz="quarter" idx="12"/>
          </p:nvPr>
        </p:nvSpPr>
        <p:spPr>
          <a:xfrm>
            <a:off x="7620000" y="6476999"/>
            <a:ext cx="1066800" cy="274320"/>
          </a:xfrm>
          <a:prstGeom prst="rect">
            <a:avLst/>
          </a:prstGeom>
        </p:spPr>
        <p:txBody>
          <a:bodyPr/>
          <a:lstStyle/>
          <a:p>
            <a:fld id="{085D6034-0D4B-4027-8F75-A1FA454125BA}" type="slidenum">
              <a:rPr lang="en-US" smtClean="0"/>
              <a:pPr/>
              <a:t>‹#›</a:t>
            </a:fld>
            <a:endParaRPr lang="en-US"/>
          </a:p>
        </p:txBody>
      </p:sp>
    </p:spTree>
    <p:extLst>
      <p:ext uri="{BB962C8B-B14F-4D97-AF65-F5344CB8AC3E}">
        <p14:creationId xmlns:p14="http://schemas.microsoft.com/office/powerpoint/2010/main" val="1904783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432054" y="1124712"/>
            <a:ext cx="8277606" cy="3172968"/>
          </a:xfrm>
        </p:spPr>
        <p:txBody>
          <a:bodyPr anchor="b">
            <a:normAutofit/>
          </a:bodyPr>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432054" y="4727448"/>
            <a:ext cx="8277606" cy="1481328"/>
          </a:xfrm>
        </p:spPr>
        <p:txBody>
          <a:bodyPr>
            <a:normAutofit/>
          </a:bodyPr>
          <a:lstStyle>
            <a:lvl1pPr marL="0" indent="0" algn="l">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432054" y="6356351"/>
            <a:ext cx="2057400" cy="365125"/>
          </a:xfrm>
        </p:spPr>
        <p:txBody>
          <a:bodyPr/>
          <a:lstStyle/>
          <a:p>
            <a:fld id="{02AC24A9-CCB6-4F8D-B8DB-C2F3692CFA5A}" type="datetimeFigureOut">
              <a:rPr lang="en-US" smtClean="0"/>
              <a:t>10/17/2022</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6652260" y="6356351"/>
            <a:ext cx="20574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624870" y="434802"/>
            <a:ext cx="146304" cy="5280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433989" y="4501201"/>
            <a:ext cx="8276022"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944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418657" y="0"/>
            <a:ext cx="8375585"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374126" y="787352"/>
            <a:ext cx="96012"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836676" y="548640"/>
            <a:ext cx="7626096" cy="1179576"/>
          </a:xfrm>
        </p:spPr>
        <p:txBody>
          <a:bodyP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836676" y="2478024"/>
            <a:ext cx="7626096"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836676" y="6356351"/>
            <a:ext cx="2057400" cy="365125"/>
          </a:xfrm>
        </p:spPr>
        <p:txBody>
          <a:bodyPr/>
          <a:lstStyle/>
          <a:p>
            <a:fld id="{02AC24A9-CCB6-4F8D-B8DB-C2F3692CFA5A}" type="datetimeFigureOut">
              <a:rPr lang="en-US" smtClean="0"/>
              <a:t>10/17/2022</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6405372" y="6356351"/>
            <a:ext cx="20574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775183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418658" y="4981421"/>
            <a:ext cx="8351217"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374126" y="5118581"/>
            <a:ext cx="109728"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418338" y="640080"/>
            <a:ext cx="8167878" cy="4114800"/>
          </a:xfrm>
        </p:spPr>
        <p:txBody>
          <a:bodyPr anchor="b">
            <a:normAutofit/>
          </a:bodyPr>
          <a:lstStyle>
            <a:lvl1pPr>
              <a:defRPr sz="495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630936" y="5102352"/>
            <a:ext cx="7955280" cy="585216"/>
          </a:xfrm>
        </p:spPr>
        <p:txBody>
          <a:bodyPr anchor="ctr">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10/17/2022</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504760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418657" y="0"/>
            <a:ext cx="8375585"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374126" y="787352"/>
            <a:ext cx="96012"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836676" y="548640"/>
            <a:ext cx="7626096" cy="1179576"/>
          </a:xfrm>
        </p:spPr>
        <p:txBody>
          <a:bodyP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836676" y="2478024"/>
            <a:ext cx="370332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4759452" y="2478024"/>
            <a:ext cx="370332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836676" y="6356351"/>
            <a:ext cx="2057400" cy="365125"/>
          </a:xfrm>
        </p:spPr>
        <p:txBody>
          <a:bodyPr/>
          <a:lstStyle/>
          <a:p>
            <a:fld id="{02AC24A9-CCB6-4F8D-B8DB-C2F3692CFA5A}" type="datetimeFigureOut">
              <a:rPr lang="en-US" smtClean="0"/>
              <a:t>10/17/2022</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6405372" y="6356351"/>
            <a:ext cx="20574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578780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418657" y="0"/>
            <a:ext cx="8375585"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374126" y="787352"/>
            <a:ext cx="96012"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836676" y="548640"/>
            <a:ext cx="7626096" cy="1179576"/>
          </a:xfrm>
        </p:spPr>
        <p:txBody>
          <a:bodyPr>
            <a:normAutofit/>
          </a:bodyPr>
          <a:lstStyle>
            <a:lvl1pPr>
              <a:defRPr sz="3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836676" y="2372650"/>
            <a:ext cx="3703320" cy="823912"/>
          </a:xfrm>
        </p:spPr>
        <p:txBody>
          <a:bodyPr anchor="b"/>
          <a:lstStyle>
            <a:lvl1pPr marL="0" indent="0">
              <a:buNone/>
              <a:defRPr sz="1800" b="1" cap="none"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836676" y="3203688"/>
            <a:ext cx="3703320" cy="2968512"/>
          </a:xfrm>
        </p:spPr>
        <p:txBody>
          <a:bodyPr/>
          <a:lstStyle>
            <a:lvl1pPr>
              <a:defRPr sz="1800"/>
            </a:lvl1pPr>
            <a:lvl2pPr>
              <a:defRPr sz="1500"/>
            </a:lvl2pPr>
            <a:lvl3pPr>
              <a:defRPr sz="135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4759452" y="2372650"/>
            <a:ext cx="3703320" cy="823912"/>
          </a:xfrm>
        </p:spPr>
        <p:txBody>
          <a:bodyPr anchor="b"/>
          <a:lstStyle>
            <a:lvl1pPr marL="0" indent="0">
              <a:buNone/>
              <a:defRPr sz="1800" b="1" cap="none"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4759452" y="3203688"/>
            <a:ext cx="3703320" cy="2968511"/>
          </a:xfrm>
        </p:spPr>
        <p:txBody>
          <a:bodyPr/>
          <a:lstStyle>
            <a:lvl1pPr>
              <a:defRPr sz="1800"/>
            </a:lvl1pPr>
            <a:lvl2pPr>
              <a:defRPr sz="1500"/>
            </a:lvl2pPr>
            <a:lvl3pPr>
              <a:defRPr sz="135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836676" y="6356351"/>
            <a:ext cx="2057400" cy="365125"/>
          </a:xfrm>
        </p:spPr>
        <p:txBody>
          <a:bodyPr/>
          <a:lstStyle/>
          <a:p>
            <a:fld id="{02AC24A9-CCB6-4F8D-B8DB-C2F3692CFA5A}" type="datetimeFigureOut">
              <a:rPr lang="en-US" smtClean="0"/>
              <a:t>10/17/2022</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6405372" y="6356351"/>
            <a:ext cx="20574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713796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499390" y="1533525"/>
            <a:ext cx="8187797"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456813" y="2971798"/>
            <a:ext cx="96012"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809244" y="1938528"/>
            <a:ext cx="7632954" cy="2990088"/>
          </a:xfrm>
        </p:spPr>
        <p:txBody>
          <a:bodyPr>
            <a:normAutofit/>
          </a:bodyPr>
          <a:lstStyle>
            <a:lvl1pPr>
              <a:defRPr sz="405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10/17/2022</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751086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10/17/2022</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174612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6E096-1C6C-4569-BC47-F93CD06CC6E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418658" y="1162033"/>
            <a:ext cx="2805555"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374126" y="1618375"/>
            <a:ext cx="109728"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651510" y="1709928"/>
            <a:ext cx="2324862" cy="1709928"/>
          </a:xfrm>
        </p:spPr>
        <p:txBody>
          <a:bodyPr tIns="45720" anchor="t">
            <a:normAutofit/>
          </a:bodyPr>
          <a:lstStyle>
            <a:lvl1pPr>
              <a:lnSpc>
                <a:spcPct val="100000"/>
              </a:lnSpc>
              <a:defRPr sz="255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3723894" y="1709928"/>
            <a:ext cx="5047488" cy="4096512"/>
          </a:xfrm>
        </p:spPr>
        <p:txBody>
          <a:bodyPr/>
          <a:lstStyle>
            <a:lvl1pPr>
              <a:defRPr sz="2100"/>
            </a:lvl1pPr>
            <a:lvl2pPr>
              <a:defRPr sz="18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651510" y="3429000"/>
            <a:ext cx="2324862" cy="2066544"/>
          </a:xfrm>
        </p:spPr>
        <p:txBody>
          <a:bodyPr>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651510" y="6356351"/>
            <a:ext cx="2057400" cy="365125"/>
          </a:xfrm>
        </p:spPr>
        <p:txBody>
          <a:bodyPr/>
          <a:lstStyle/>
          <a:p>
            <a:fld id="{02AC24A9-CCB6-4F8D-B8DB-C2F3692CFA5A}" type="datetimeFigureOut">
              <a:rPr lang="en-US" smtClean="0"/>
              <a:t>10/17/2022</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975079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418658" y="1162033"/>
            <a:ext cx="2805555"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374126" y="1618375"/>
            <a:ext cx="109728"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651510" y="1709928"/>
            <a:ext cx="2324862" cy="1709928"/>
          </a:xfrm>
        </p:spPr>
        <p:txBody>
          <a:bodyPr tIns="45720" anchor="t">
            <a:normAutofit/>
          </a:bodyPr>
          <a:lstStyle>
            <a:lvl1pPr>
              <a:lnSpc>
                <a:spcPct val="100000"/>
              </a:lnSpc>
              <a:defRPr sz="255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3723894" y="1161288"/>
            <a:ext cx="5047488" cy="4645152"/>
          </a:xfrm>
        </p:spPr>
        <p:txBody>
          <a:bodyPr>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651510" y="3438144"/>
            <a:ext cx="2324862" cy="2057400"/>
          </a:xfrm>
        </p:spPr>
        <p:txBody>
          <a:bodyPr>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651510" y="6356351"/>
            <a:ext cx="2057400" cy="365125"/>
          </a:xfrm>
        </p:spPr>
        <p:txBody>
          <a:bodyPr/>
          <a:lstStyle/>
          <a:p>
            <a:fld id="{02AC24A9-CCB6-4F8D-B8DB-C2F3692CFA5A}" type="datetimeFigureOut">
              <a:rPr lang="en-US" smtClean="0"/>
              <a:t>10/17/2022</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598667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10/17/2022</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53861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10/17/2022</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288715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13308-2902-104D-B960-E032A420B4D9}"/>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A74577C-AE7B-8140-AD2D-8E21DDC80B1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E7C7D5E-4908-C641-8E0E-E6B359FC98C9}"/>
              </a:ext>
            </a:extLst>
          </p:cNvPr>
          <p:cNvSpPr>
            <a:spLocks noGrp="1"/>
          </p:cNvSpPr>
          <p:nvPr>
            <p:ph type="dt" sz="half" idx="10"/>
          </p:nvPr>
        </p:nvSpPr>
        <p:spPr/>
        <p:txBody>
          <a:bodyPr/>
          <a:lstStyle/>
          <a:p>
            <a:fld id="{BCDD302B-5D8D-5C4A-A4F3-D650CA3269A4}" type="datetimeFigureOut">
              <a:rPr lang="en-US" smtClean="0"/>
              <a:t>10/17/2022</a:t>
            </a:fld>
            <a:endParaRPr lang="en-US"/>
          </a:p>
        </p:txBody>
      </p:sp>
      <p:sp>
        <p:nvSpPr>
          <p:cNvPr id="5" name="Footer Placeholder 4">
            <a:extLst>
              <a:ext uri="{FF2B5EF4-FFF2-40B4-BE49-F238E27FC236}">
                <a16:creationId xmlns:a16="http://schemas.microsoft.com/office/drawing/2014/main" id="{8C7FCEB0-D588-5944-9D56-8ABB4523C5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2A98F-F5CD-964E-8E3A-BDE907585291}"/>
              </a:ext>
            </a:extLst>
          </p:cNvPr>
          <p:cNvSpPr>
            <a:spLocks noGrp="1"/>
          </p:cNvSpPr>
          <p:nvPr>
            <p:ph type="sldNum" sz="quarter" idx="12"/>
          </p:nvPr>
        </p:nvSpPr>
        <p:spPr/>
        <p:txBody>
          <a:bodyPr/>
          <a:lstStyle/>
          <a:p>
            <a:fld id="{121D665F-8C6C-C243-BDD3-18214BD714C5}" type="slidenum">
              <a:rPr lang="en-US" smtClean="0"/>
              <a:t>‹#›</a:t>
            </a:fld>
            <a:endParaRPr lang="en-US"/>
          </a:p>
        </p:txBody>
      </p:sp>
    </p:spTree>
    <p:extLst>
      <p:ext uri="{BB962C8B-B14F-4D97-AF65-F5344CB8AC3E}">
        <p14:creationId xmlns:p14="http://schemas.microsoft.com/office/powerpoint/2010/main" val="3262142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0F9AF-1638-0942-B1AA-0F39A313BB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93CD0E-5DF6-FA4B-A483-31A529C559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1C354E-5957-254A-B8AB-63A3799382CB}"/>
              </a:ext>
            </a:extLst>
          </p:cNvPr>
          <p:cNvSpPr>
            <a:spLocks noGrp="1"/>
          </p:cNvSpPr>
          <p:nvPr>
            <p:ph type="dt" sz="half" idx="10"/>
          </p:nvPr>
        </p:nvSpPr>
        <p:spPr/>
        <p:txBody>
          <a:bodyPr/>
          <a:lstStyle/>
          <a:p>
            <a:fld id="{BCDD302B-5D8D-5C4A-A4F3-D650CA3269A4}" type="datetimeFigureOut">
              <a:rPr lang="en-US" smtClean="0"/>
              <a:t>10/17/2022</a:t>
            </a:fld>
            <a:endParaRPr lang="en-US"/>
          </a:p>
        </p:txBody>
      </p:sp>
      <p:sp>
        <p:nvSpPr>
          <p:cNvPr id="5" name="Footer Placeholder 4">
            <a:extLst>
              <a:ext uri="{FF2B5EF4-FFF2-40B4-BE49-F238E27FC236}">
                <a16:creationId xmlns:a16="http://schemas.microsoft.com/office/drawing/2014/main" id="{547488DA-4D34-CF41-A1E5-7E1BE82C02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A7F9D1-FB06-4D49-8940-DD3EAB1643F6}"/>
              </a:ext>
            </a:extLst>
          </p:cNvPr>
          <p:cNvSpPr>
            <a:spLocks noGrp="1"/>
          </p:cNvSpPr>
          <p:nvPr>
            <p:ph type="sldNum" sz="quarter" idx="12"/>
          </p:nvPr>
        </p:nvSpPr>
        <p:spPr/>
        <p:txBody>
          <a:bodyPr/>
          <a:lstStyle/>
          <a:p>
            <a:fld id="{121D665F-8C6C-C243-BDD3-18214BD714C5}" type="slidenum">
              <a:rPr lang="en-US" smtClean="0"/>
              <a:t>‹#›</a:t>
            </a:fld>
            <a:endParaRPr lang="en-US"/>
          </a:p>
        </p:txBody>
      </p:sp>
    </p:spTree>
    <p:extLst>
      <p:ext uri="{BB962C8B-B14F-4D97-AF65-F5344CB8AC3E}">
        <p14:creationId xmlns:p14="http://schemas.microsoft.com/office/powerpoint/2010/main" val="31164876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52760-FDC8-6145-A9D1-72DAD58134C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F3AFA1D-56F6-E141-8EBD-E9AE772FF46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A37330-FBD3-4A43-A480-A6D1FBE1253D}"/>
              </a:ext>
            </a:extLst>
          </p:cNvPr>
          <p:cNvSpPr>
            <a:spLocks noGrp="1"/>
          </p:cNvSpPr>
          <p:nvPr>
            <p:ph type="dt" sz="half" idx="10"/>
          </p:nvPr>
        </p:nvSpPr>
        <p:spPr/>
        <p:txBody>
          <a:bodyPr/>
          <a:lstStyle/>
          <a:p>
            <a:fld id="{BCDD302B-5D8D-5C4A-A4F3-D650CA3269A4}" type="datetimeFigureOut">
              <a:rPr lang="en-US" smtClean="0"/>
              <a:t>10/17/2022</a:t>
            </a:fld>
            <a:endParaRPr lang="en-US"/>
          </a:p>
        </p:txBody>
      </p:sp>
      <p:sp>
        <p:nvSpPr>
          <p:cNvPr id="5" name="Footer Placeholder 4">
            <a:extLst>
              <a:ext uri="{FF2B5EF4-FFF2-40B4-BE49-F238E27FC236}">
                <a16:creationId xmlns:a16="http://schemas.microsoft.com/office/drawing/2014/main" id="{3E2B2DDC-6ECF-B847-85BD-F99218DD57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924B31-9922-5148-B500-329F27A39513}"/>
              </a:ext>
            </a:extLst>
          </p:cNvPr>
          <p:cNvSpPr>
            <a:spLocks noGrp="1"/>
          </p:cNvSpPr>
          <p:nvPr>
            <p:ph type="sldNum" sz="quarter" idx="12"/>
          </p:nvPr>
        </p:nvSpPr>
        <p:spPr/>
        <p:txBody>
          <a:bodyPr/>
          <a:lstStyle/>
          <a:p>
            <a:fld id="{121D665F-8C6C-C243-BDD3-18214BD714C5}" type="slidenum">
              <a:rPr lang="en-US" smtClean="0"/>
              <a:t>‹#›</a:t>
            </a:fld>
            <a:endParaRPr lang="en-US"/>
          </a:p>
        </p:txBody>
      </p:sp>
    </p:spTree>
    <p:extLst>
      <p:ext uri="{BB962C8B-B14F-4D97-AF65-F5344CB8AC3E}">
        <p14:creationId xmlns:p14="http://schemas.microsoft.com/office/powerpoint/2010/main" val="24280319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8828F-D1CB-CB48-B3C7-C9AA9C123C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731A4E-167E-CE44-A88E-E6091613AF2B}"/>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EB9904-A75F-8746-82A8-F1A2CBD6424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571826-491B-8A4E-B334-8C86FA867648}"/>
              </a:ext>
            </a:extLst>
          </p:cNvPr>
          <p:cNvSpPr>
            <a:spLocks noGrp="1"/>
          </p:cNvSpPr>
          <p:nvPr>
            <p:ph type="dt" sz="half" idx="10"/>
          </p:nvPr>
        </p:nvSpPr>
        <p:spPr/>
        <p:txBody>
          <a:bodyPr/>
          <a:lstStyle/>
          <a:p>
            <a:fld id="{BCDD302B-5D8D-5C4A-A4F3-D650CA3269A4}" type="datetimeFigureOut">
              <a:rPr lang="en-US" smtClean="0"/>
              <a:t>10/17/2022</a:t>
            </a:fld>
            <a:endParaRPr lang="en-US"/>
          </a:p>
        </p:txBody>
      </p:sp>
      <p:sp>
        <p:nvSpPr>
          <p:cNvPr id="6" name="Footer Placeholder 5">
            <a:extLst>
              <a:ext uri="{FF2B5EF4-FFF2-40B4-BE49-F238E27FC236}">
                <a16:creationId xmlns:a16="http://schemas.microsoft.com/office/drawing/2014/main" id="{3107DFA8-BBC5-8B4A-B9B9-EE0C22AA89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9EA72D-BE3E-3845-9A76-D884B58F2DDF}"/>
              </a:ext>
            </a:extLst>
          </p:cNvPr>
          <p:cNvSpPr>
            <a:spLocks noGrp="1"/>
          </p:cNvSpPr>
          <p:nvPr>
            <p:ph type="sldNum" sz="quarter" idx="12"/>
          </p:nvPr>
        </p:nvSpPr>
        <p:spPr/>
        <p:txBody>
          <a:bodyPr/>
          <a:lstStyle/>
          <a:p>
            <a:fld id="{121D665F-8C6C-C243-BDD3-18214BD714C5}" type="slidenum">
              <a:rPr lang="en-US" smtClean="0"/>
              <a:t>‹#›</a:t>
            </a:fld>
            <a:endParaRPr lang="en-US"/>
          </a:p>
        </p:txBody>
      </p:sp>
    </p:spTree>
    <p:extLst>
      <p:ext uri="{BB962C8B-B14F-4D97-AF65-F5344CB8AC3E}">
        <p14:creationId xmlns:p14="http://schemas.microsoft.com/office/powerpoint/2010/main" val="3556170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30613-171B-314C-A840-FA5E815A4F5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9494A4-8FD6-C54F-BE74-6F94C1B589E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DD9AA9B-80E5-F14C-A35F-932E24A7F79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997A7E-E372-A34D-A868-336FF0E8230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AB0D5AB-A52A-C24E-B8F5-A005564274A2}"/>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1E4DA-E8F1-DC4B-8934-0431058BE0F4}"/>
              </a:ext>
            </a:extLst>
          </p:cNvPr>
          <p:cNvSpPr>
            <a:spLocks noGrp="1"/>
          </p:cNvSpPr>
          <p:nvPr>
            <p:ph type="dt" sz="half" idx="10"/>
          </p:nvPr>
        </p:nvSpPr>
        <p:spPr/>
        <p:txBody>
          <a:bodyPr/>
          <a:lstStyle/>
          <a:p>
            <a:fld id="{BCDD302B-5D8D-5C4A-A4F3-D650CA3269A4}" type="datetimeFigureOut">
              <a:rPr lang="en-US" smtClean="0"/>
              <a:t>10/17/2022</a:t>
            </a:fld>
            <a:endParaRPr lang="en-US"/>
          </a:p>
        </p:txBody>
      </p:sp>
      <p:sp>
        <p:nvSpPr>
          <p:cNvPr id="8" name="Footer Placeholder 7">
            <a:extLst>
              <a:ext uri="{FF2B5EF4-FFF2-40B4-BE49-F238E27FC236}">
                <a16:creationId xmlns:a16="http://schemas.microsoft.com/office/drawing/2014/main" id="{A1456F40-E5A7-7E44-A682-0C0D8CCB98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E12A72-D145-0B4F-9104-A24843607B1D}"/>
              </a:ext>
            </a:extLst>
          </p:cNvPr>
          <p:cNvSpPr>
            <a:spLocks noGrp="1"/>
          </p:cNvSpPr>
          <p:nvPr>
            <p:ph type="sldNum" sz="quarter" idx="12"/>
          </p:nvPr>
        </p:nvSpPr>
        <p:spPr/>
        <p:txBody>
          <a:bodyPr/>
          <a:lstStyle/>
          <a:p>
            <a:fld id="{121D665F-8C6C-C243-BDD3-18214BD714C5}" type="slidenum">
              <a:rPr lang="en-US" smtClean="0"/>
              <a:t>‹#›</a:t>
            </a:fld>
            <a:endParaRPr lang="en-US"/>
          </a:p>
        </p:txBody>
      </p:sp>
    </p:spTree>
    <p:extLst>
      <p:ext uri="{BB962C8B-B14F-4D97-AF65-F5344CB8AC3E}">
        <p14:creationId xmlns:p14="http://schemas.microsoft.com/office/powerpoint/2010/main" val="32892820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3BFA7-0C31-8649-8B1A-2831D83BB9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9E2C1D-E2AB-BC4A-BA4D-6FD64BE4DC58}"/>
              </a:ext>
            </a:extLst>
          </p:cNvPr>
          <p:cNvSpPr>
            <a:spLocks noGrp="1"/>
          </p:cNvSpPr>
          <p:nvPr>
            <p:ph type="dt" sz="half" idx="10"/>
          </p:nvPr>
        </p:nvSpPr>
        <p:spPr/>
        <p:txBody>
          <a:bodyPr/>
          <a:lstStyle/>
          <a:p>
            <a:fld id="{BCDD302B-5D8D-5C4A-A4F3-D650CA3269A4}" type="datetimeFigureOut">
              <a:rPr lang="en-US" smtClean="0"/>
              <a:t>10/17/2022</a:t>
            </a:fld>
            <a:endParaRPr lang="en-US"/>
          </a:p>
        </p:txBody>
      </p:sp>
      <p:sp>
        <p:nvSpPr>
          <p:cNvPr id="4" name="Footer Placeholder 3">
            <a:extLst>
              <a:ext uri="{FF2B5EF4-FFF2-40B4-BE49-F238E27FC236}">
                <a16:creationId xmlns:a16="http://schemas.microsoft.com/office/drawing/2014/main" id="{2A9DABB6-1AC7-624B-A1CC-4EAF5271B2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252E41-5ACD-DD48-B4FC-EC3C51ECD7F5}"/>
              </a:ext>
            </a:extLst>
          </p:cNvPr>
          <p:cNvSpPr>
            <a:spLocks noGrp="1"/>
          </p:cNvSpPr>
          <p:nvPr>
            <p:ph type="sldNum" sz="quarter" idx="12"/>
          </p:nvPr>
        </p:nvSpPr>
        <p:spPr/>
        <p:txBody>
          <a:bodyPr/>
          <a:lstStyle/>
          <a:p>
            <a:fld id="{121D665F-8C6C-C243-BDD3-18214BD714C5}" type="slidenum">
              <a:rPr lang="en-US" smtClean="0"/>
              <a:t>‹#›</a:t>
            </a:fld>
            <a:endParaRPr lang="en-US"/>
          </a:p>
        </p:txBody>
      </p:sp>
    </p:spTree>
    <p:extLst>
      <p:ext uri="{BB962C8B-B14F-4D97-AF65-F5344CB8AC3E}">
        <p14:creationId xmlns:p14="http://schemas.microsoft.com/office/powerpoint/2010/main" val="1956621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20995-2486-4762-999B-FB34B4D03C83}"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9A85FF-93EA-5E49-AE10-223CF10DE970}"/>
              </a:ext>
            </a:extLst>
          </p:cNvPr>
          <p:cNvSpPr>
            <a:spLocks noGrp="1"/>
          </p:cNvSpPr>
          <p:nvPr>
            <p:ph type="dt" sz="half" idx="10"/>
          </p:nvPr>
        </p:nvSpPr>
        <p:spPr/>
        <p:txBody>
          <a:bodyPr/>
          <a:lstStyle/>
          <a:p>
            <a:fld id="{BCDD302B-5D8D-5C4A-A4F3-D650CA3269A4}" type="datetimeFigureOut">
              <a:rPr lang="en-US" smtClean="0"/>
              <a:t>10/17/2022</a:t>
            </a:fld>
            <a:endParaRPr lang="en-US"/>
          </a:p>
        </p:txBody>
      </p:sp>
      <p:sp>
        <p:nvSpPr>
          <p:cNvPr id="3" name="Footer Placeholder 2">
            <a:extLst>
              <a:ext uri="{FF2B5EF4-FFF2-40B4-BE49-F238E27FC236}">
                <a16:creationId xmlns:a16="http://schemas.microsoft.com/office/drawing/2014/main" id="{132FB1E6-946A-734E-94DA-10375777B6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CB78D7-9D26-2A47-966B-C71D093B70D0}"/>
              </a:ext>
            </a:extLst>
          </p:cNvPr>
          <p:cNvSpPr>
            <a:spLocks noGrp="1"/>
          </p:cNvSpPr>
          <p:nvPr>
            <p:ph type="sldNum" sz="quarter" idx="12"/>
          </p:nvPr>
        </p:nvSpPr>
        <p:spPr/>
        <p:txBody>
          <a:bodyPr/>
          <a:lstStyle/>
          <a:p>
            <a:fld id="{121D665F-8C6C-C243-BDD3-18214BD714C5}" type="slidenum">
              <a:rPr lang="en-US" smtClean="0"/>
              <a:t>‹#›</a:t>
            </a:fld>
            <a:endParaRPr lang="en-US"/>
          </a:p>
        </p:txBody>
      </p:sp>
    </p:spTree>
    <p:extLst>
      <p:ext uri="{BB962C8B-B14F-4D97-AF65-F5344CB8AC3E}">
        <p14:creationId xmlns:p14="http://schemas.microsoft.com/office/powerpoint/2010/main" val="34447197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E7873-186C-C64F-BBFC-000A1DDB611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A438E6D-2627-994D-A221-8E1B4684685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E017B2-4491-134F-840F-48837F4CB1A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B4EE17E-E73D-9F4B-B03A-733320C57A19}"/>
              </a:ext>
            </a:extLst>
          </p:cNvPr>
          <p:cNvSpPr>
            <a:spLocks noGrp="1"/>
          </p:cNvSpPr>
          <p:nvPr>
            <p:ph type="dt" sz="half" idx="10"/>
          </p:nvPr>
        </p:nvSpPr>
        <p:spPr/>
        <p:txBody>
          <a:bodyPr/>
          <a:lstStyle/>
          <a:p>
            <a:fld id="{BCDD302B-5D8D-5C4A-A4F3-D650CA3269A4}" type="datetimeFigureOut">
              <a:rPr lang="en-US" smtClean="0"/>
              <a:t>10/17/2022</a:t>
            </a:fld>
            <a:endParaRPr lang="en-US"/>
          </a:p>
        </p:txBody>
      </p:sp>
      <p:sp>
        <p:nvSpPr>
          <p:cNvPr id="6" name="Footer Placeholder 5">
            <a:extLst>
              <a:ext uri="{FF2B5EF4-FFF2-40B4-BE49-F238E27FC236}">
                <a16:creationId xmlns:a16="http://schemas.microsoft.com/office/drawing/2014/main" id="{EA556C86-C9A5-0146-AC6D-09096BEFF2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49DA6B-D7AD-3949-8AA6-7085EDA0D283}"/>
              </a:ext>
            </a:extLst>
          </p:cNvPr>
          <p:cNvSpPr>
            <a:spLocks noGrp="1"/>
          </p:cNvSpPr>
          <p:nvPr>
            <p:ph type="sldNum" sz="quarter" idx="12"/>
          </p:nvPr>
        </p:nvSpPr>
        <p:spPr/>
        <p:txBody>
          <a:bodyPr/>
          <a:lstStyle/>
          <a:p>
            <a:fld id="{121D665F-8C6C-C243-BDD3-18214BD714C5}" type="slidenum">
              <a:rPr lang="en-US" smtClean="0"/>
              <a:t>‹#›</a:t>
            </a:fld>
            <a:endParaRPr lang="en-US"/>
          </a:p>
        </p:txBody>
      </p:sp>
    </p:spTree>
    <p:extLst>
      <p:ext uri="{BB962C8B-B14F-4D97-AF65-F5344CB8AC3E}">
        <p14:creationId xmlns:p14="http://schemas.microsoft.com/office/powerpoint/2010/main" val="35075947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8D441-CA63-1340-B426-716600A9BD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4CB04C3-BDE4-614F-B65F-79B71719961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F216728-D594-AC48-8394-2C8458C2335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4A87D18-A2C0-A442-B87A-D636E0606139}"/>
              </a:ext>
            </a:extLst>
          </p:cNvPr>
          <p:cNvSpPr>
            <a:spLocks noGrp="1"/>
          </p:cNvSpPr>
          <p:nvPr>
            <p:ph type="dt" sz="half" idx="10"/>
          </p:nvPr>
        </p:nvSpPr>
        <p:spPr/>
        <p:txBody>
          <a:bodyPr/>
          <a:lstStyle/>
          <a:p>
            <a:fld id="{BCDD302B-5D8D-5C4A-A4F3-D650CA3269A4}" type="datetimeFigureOut">
              <a:rPr lang="en-US" smtClean="0"/>
              <a:t>10/17/2022</a:t>
            </a:fld>
            <a:endParaRPr lang="en-US"/>
          </a:p>
        </p:txBody>
      </p:sp>
      <p:sp>
        <p:nvSpPr>
          <p:cNvPr id="6" name="Footer Placeholder 5">
            <a:extLst>
              <a:ext uri="{FF2B5EF4-FFF2-40B4-BE49-F238E27FC236}">
                <a16:creationId xmlns:a16="http://schemas.microsoft.com/office/drawing/2014/main" id="{BCE54076-29D1-5744-B569-D0F646E074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A3EECE-092E-1748-ACB7-F4647342F074}"/>
              </a:ext>
            </a:extLst>
          </p:cNvPr>
          <p:cNvSpPr>
            <a:spLocks noGrp="1"/>
          </p:cNvSpPr>
          <p:nvPr>
            <p:ph type="sldNum" sz="quarter" idx="12"/>
          </p:nvPr>
        </p:nvSpPr>
        <p:spPr/>
        <p:txBody>
          <a:bodyPr/>
          <a:lstStyle/>
          <a:p>
            <a:fld id="{121D665F-8C6C-C243-BDD3-18214BD714C5}" type="slidenum">
              <a:rPr lang="en-US" smtClean="0"/>
              <a:t>‹#›</a:t>
            </a:fld>
            <a:endParaRPr lang="en-US"/>
          </a:p>
        </p:txBody>
      </p:sp>
    </p:spTree>
    <p:extLst>
      <p:ext uri="{BB962C8B-B14F-4D97-AF65-F5344CB8AC3E}">
        <p14:creationId xmlns:p14="http://schemas.microsoft.com/office/powerpoint/2010/main" val="32719786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CCFE2-E45C-8E4A-BDD3-8CEABFFAEC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A40956-B907-3F4B-AAC8-E8E2051286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654168-6432-6841-8C62-E32A45C365B7}"/>
              </a:ext>
            </a:extLst>
          </p:cNvPr>
          <p:cNvSpPr>
            <a:spLocks noGrp="1"/>
          </p:cNvSpPr>
          <p:nvPr>
            <p:ph type="dt" sz="half" idx="10"/>
          </p:nvPr>
        </p:nvSpPr>
        <p:spPr/>
        <p:txBody>
          <a:bodyPr/>
          <a:lstStyle/>
          <a:p>
            <a:fld id="{BCDD302B-5D8D-5C4A-A4F3-D650CA3269A4}" type="datetimeFigureOut">
              <a:rPr lang="en-US" smtClean="0"/>
              <a:t>10/17/2022</a:t>
            </a:fld>
            <a:endParaRPr lang="en-US"/>
          </a:p>
        </p:txBody>
      </p:sp>
      <p:sp>
        <p:nvSpPr>
          <p:cNvPr id="5" name="Footer Placeholder 4">
            <a:extLst>
              <a:ext uri="{FF2B5EF4-FFF2-40B4-BE49-F238E27FC236}">
                <a16:creationId xmlns:a16="http://schemas.microsoft.com/office/drawing/2014/main" id="{75E28A84-73C0-B345-ACFC-ECEF4854B5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3FB8B3-EE04-534B-A796-9FB45B26DF06}"/>
              </a:ext>
            </a:extLst>
          </p:cNvPr>
          <p:cNvSpPr>
            <a:spLocks noGrp="1"/>
          </p:cNvSpPr>
          <p:nvPr>
            <p:ph type="sldNum" sz="quarter" idx="12"/>
          </p:nvPr>
        </p:nvSpPr>
        <p:spPr/>
        <p:txBody>
          <a:bodyPr/>
          <a:lstStyle/>
          <a:p>
            <a:fld id="{121D665F-8C6C-C243-BDD3-18214BD714C5}" type="slidenum">
              <a:rPr lang="en-US" smtClean="0"/>
              <a:t>‹#›</a:t>
            </a:fld>
            <a:endParaRPr lang="en-US"/>
          </a:p>
        </p:txBody>
      </p:sp>
    </p:spTree>
    <p:extLst>
      <p:ext uri="{BB962C8B-B14F-4D97-AF65-F5344CB8AC3E}">
        <p14:creationId xmlns:p14="http://schemas.microsoft.com/office/powerpoint/2010/main" val="25401442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0F3C7E-2291-1C4C-BDBE-6898832FDA5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95D01D-125A-2941-A3DD-5277FEB18A85}"/>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01CEE2-0208-5A47-91E4-1C6B4CE89332}"/>
              </a:ext>
            </a:extLst>
          </p:cNvPr>
          <p:cNvSpPr>
            <a:spLocks noGrp="1"/>
          </p:cNvSpPr>
          <p:nvPr>
            <p:ph type="dt" sz="half" idx="10"/>
          </p:nvPr>
        </p:nvSpPr>
        <p:spPr/>
        <p:txBody>
          <a:bodyPr/>
          <a:lstStyle/>
          <a:p>
            <a:fld id="{BCDD302B-5D8D-5C4A-A4F3-D650CA3269A4}" type="datetimeFigureOut">
              <a:rPr lang="en-US" smtClean="0"/>
              <a:t>10/17/2022</a:t>
            </a:fld>
            <a:endParaRPr lang="en-US"/>
          </a:p>
        </p:txBody>
      </p:sp>
      <p:sp>
        <p:nvSpPr>
          <p:cNvPr id="5" name="Footer Placeholder 4">
            <a:extLst>
              <a:ext uri="{FF2B5EF4-FFF2-40B4-BE49-F238E27FC236}">
                <a16:creationId xmlns:a16="http://schemas.microsoft.com/office/drawing/2014/main" id="{8B9A24BC-009C-8A4F-A2CF-E3DA3681B6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B4E4CC-202A-6C4A-81B7-BA164883F3A7}"/>
              </a:ext>
            </a:extLst>
          </p:cNvPr>
          <p:cNvSpPr>
            <a:spLocks noGrp="1"/>
          </p:cNvSpPr>
          <p:nvPr>
            <p:ph type="sldNum" sz="quarter" idx="12"/>
          </p:nvPr>
        </p:nvSpPr>
        <p:spPr/>
        <p:txBody>
          <a:bodyPr/>
          <a:lstStyle/>
          <a:p>
            <a:fld id="{121D665F-8C6C-C243-BDD3-18214BD714C5}" type="slidenum">
              <a:rPr lang="en-US" smtClean="0"/>
              <a:t>‹#›</a:t>
            </a:fld>
            <a:endParaRPr lang="en-US"/>
          </a:p>
        </p:txBody>
      </p:sp>
    </p:spTree>
    <p:extLst>
      <p:ext uri="{BB962C8B-B14F-4D97-AF65-F5344CB8AC3E}">
        <p14:creationId xmlns:p14="http://schemas.microsoft.com/office/powerpoint/2010/main" val="3958310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247C20-BCFD-429C-B067-29BD4D23FD9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3D5D24-58C7-4290-8CA6-B401B30A491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080FE9-5834-4D99-A97C-0285798C7FA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6A418-D92C-48F6-81BA-144162084422}"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EBF06BC5-FDD8-4FE7-883B-6F85FF4D547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FA8BF006-A872-4FBD-BC7A-CF0DF1F168E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a:p>
        </p:txBody>
      </p:sp>
      <p:sp>
        <p:nvSpPr>
          <p:cNvPr id="5" name="Footer Placeholder 4"/>
          <p:cNvSpPr>
            <a:spLocks noGrp="1"/>
          </p:cNvSpPr>
          <p:nvPr>
            <p:ph type="ftr" sz="quarter" idx="3"/>
          </p:nvPr>
        </p:nvSpPr>
        <p:spPr>
          <a:xfrm>
            <a:off x="2640596" y="6476999"/>
            <a:ext cx="6046204" cy="274320"/>
          </a:xfrm>
          <a:prstGeom prst="rect">
            <a:avLst/>
          </a:prstGeom>
        </p:spPr>
        <p:txBody>
          <a:bodyPr vert="horz" lIns="45720" rIns="45720" bIns="0" rtlCol="0" anchor="b"/>
          <a:lstStyle>
            <a:lvl1pPr algn="r" eaLnBrk="1" latinLnBrk="0" hangingPunct="1">
              <a:defRPr kumimoji="0" sz="1200">
                <a:solidFill>
                  <a:schemeClr val="tx1">
                    <a:tint val="95000"/>
                  </a:schemeClr>
                </a:solidFill>
              </a:defRPr>
            </a:lvl1pPr>
            <a:extLst/>
          </a:lstStyle>
          <a:p>
            <a:r>
              <a:rPr lang="en-US"/>
              <a:t>Schmaus</a:t>
            </a:r>
            <a:endParaRPr lang="en-US" dirty="0"/>
          </a:p>
        </p:txBody>
      </p:sp>
    </p:spTree>
    <p:extLst>
      <p:ext uri="{BB962C8B-B14F-4D97-AF65-F5344CB8AC3E}">
        <p14:creationId xmlns:p14="http://schemas.microsoft.com/office/powerpoint/2010/main" val="1718924133"/>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hf sldNum="0" hd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2AC24A9-CCB6-4F8D-B8DB-C2F3692CFA5A}" type="datetimeFigureOut">
              <a:rPr lang="en-US" smtClean="0"/>
              <a:t>10/17/2022</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951642957"/>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txStyles>
    <p:title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171450" indent="-171450" algn="l" defTabSz="685800" rtl="0" eaLnBrk="1" latinLnBrk="0" hangingPunct="1">
        <a:lnSpc>
          <a:spcPct val="11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1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1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C126FD-463B-CB4B-86D7-5597FEB93A4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1FE498-B700-3E4A-BB23-6C4AA6AD8EA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28847-3944-F348-B042-2DC13E84451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CDD302B-5D8D-5C4A-A4F3-D650CA3269A4}" type="datetimeFigureOut">
              <a:rPr lang="en-US" smtClean="0"/>
              <a:t>10/17/2022</a:t>
            </a:fld>
            <a:endParaRPr lang="en-US"/>
          </a:p>
        </p:txBody>
      </p:sp>
      <p:sp>
        <p:nvSpPr>
          <p:cNvPr id="5" name="Footer Placeholder 4">
            <a:extLst>
              <a:ext uri="{FF2B5EF4-FFF2-40B4-BE49-F238E27FC236}">
                <a16:creationId xmlns:a16="http://schemas.microsoft.com/office/drawing/2014/main" id="{139D911F-191D-7949-B78E-E2457DAD689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6DADA5-E71D-7048-8222-446A6DDE424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21D665F-8C6C-C243-BDD3-18214BD714C5}" type="slidenum">
              <a:rPr lang="en-US" smtClean="0"/>
              <a:t>‹#›</a:t>
            </a:fld>
            <a:endParaRPr lang="en-US"/>
          </a:p>
        </p:txBody>
      </p:sp>
    </p:spTree>
    <p:extLst>
      <p:ext uri="{BB962C8B-B14F-4D97-AF65-F5344CB8AC3E}">
        <p14:creationId xmlns:p14="http://schemas.microsoft.com/office/powerpoint/2010/main" val="1548361784"/>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00.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77.tiff"/><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3.xml"/><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85.xml"/><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11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7.tiff"/></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9.tif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10.tiff"/></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www.youtube.com/watch?v=fAmyt5gRd3k" TargetMode="Externa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CGjO1KwltOw"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psy.miami.edu/faculty/dmessinger/c_c/rsrcs/rdgs/temperament/Henderson%20_Wachs_DR.2007.pdf"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6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hyperlink" Target="http://en.wikipedia.org/wiki/Dopamine_receptor_D4"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hyperlink" Target="http://www.ncbi.nlm.nih.gov/entrez/query.fcgi?cmd=Retrieve&amp;db=PubMed&amp;list_uids=17931433&amp;dopt=Abstract"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6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youtube.com/watch?v=0mWc1Y2dpmY"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7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7.png"/><Relationship Id="rId7"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2.png"/><Relationship Id="rId4" Type="http://schemas.openxmlformats.org/officeDocument/2006/relationships/image" Target="../media/image58.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61.gif"/></Relationships>
</file>

<file path=ppt/slides/_rels/slide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61.gif"/></Relationships>
</file>

<file path=ppt/slides/_rels/slide8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63.tiff"/><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76.xml"/><Relationship Id="rId1" Type="http://schemas.openxmlformats.org/officeDocument/2006/relationships/slideLayout" Target="../slideLayouts/slideLayout13.xml"/><Relationship Id="rId5" Type="http://schemas.openxmlformats.org/officeDocument/2006/relationships/image" Target="../media/image70.tiff"/><Relationship Id="rId4" Type="http://schemas.openxmlformats.org/officeDocument/2006/relationships/image" Target="../media/image69.tiff"/></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7.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8.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79.xml"/><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00.png"/><Relationship Id="rId18" Type="http://schemas.openxmlformats.org/officeDocument/2006/relationships/customXml" Target="../ink/ink8.xml"/><Relationship Id="rId3" Type="http://schemas.openxmlformats.org/officeDocument/2006/relationships/image" Target="../media/image72.tiff"/><Relationship Id="rId7" Type="http://schemas.openxmlformats.org/officeDocument/2006/relationships/image" Target="../media/image70.png"/><Relationship Id="rId12" Type="http://schemas.openxmlformats.org/officeDocument/2006/relationships/customXml" Target="../ink/ink5.xml"/><Relationship Id="rId17" Type="http://schemas.openxmlformats.org/officeDocument/2006/relationships/image" Target="../media/image120.png"/><Relationship Id="rId2" Type="http://schemas.openxmlformats.org/officeDocument/2006/relationships/notesSlide" Target="../notesSlides/notesSlide80.xml"/><Relationship Id="rId16" Type="http://schemas.openxmlformats.org/officeDocument/2006/relationships/customXml" Target="../ink/ink7.xml"/><Relationship Id="rId1" Type="http://schemas.openxmlformats.org/officeDocument/2006/relationships/slideLayout" Target="../slideLayouts/slideLayout13.xml"/><Relationship Id="rId6" Type="http://schemas.openxmlformats.org/officeDocument/2006/relationships/customXml" Target="../ink/ink2.xml"/><Relationship Id="rId11" Type="http://schemas.openxmlformats.org/officeDocument/2006/relationships/image" Target="../media/image90.png"/><Relationship Id="rId5" Type="http://schemas.openxmlformats.org/officeDocument/2006/relationships/image" Target="../media/image65.png"/><Relationship Id="rId15" Type="http://schemas.openxmlformats.org/officeDocument/2006/relationships/image" Target="../media/image110.png"/><Relationship Id="rId10" Type="http://schemas.openxmlformats.org/officeDocument/2006/relationships/customXml" Target="../ink/ink4.xml"/><Relationship Id="rId19" Type="http://schemas.openxmlformats.org/officeDocument/2006/relationships/image" Target="../media/image130.png"/><Relationship Id="rId4" Type="http://schemas.openxmlformats.org/officeDocument/2006/relationships/customXml" Target="../ink/ink1.xml"/><Relationship Id="rId9" Type="http://schemas.openxmlformats.org/officeDocument/2006/relationships/image" Target="../media/image80.png"/><Relationship Id="rId14" Type="http://schemas.openxmlformats.org/officeDocument/2006/relationships/customXml" Target="../ink/ink6.xml"/></Relationships>
</file>

<file path=ppt/slides/_rels/slide95.xml.rels><?xml version="1.0" encoding="UTF-8" standalone="yes"?>
<Relationships xmlns="http://schemas.openxmlformats.org/package/2006/relationships"><Relationship Id="rId13" Type="http://schemas.openxmlformats.org/officeDocument/2006/relationships/image" Target="../media/image190.png"/><Relationship Id="rId18" Type="http://schemas.openxmlformats.org/officeDocument/2006/relationships/customXml" Target="../ink/ink16.xml"/><Relationship Id="rId26" Type="http://schemas.openxmlformats.org/officeDocument/2006/relationships/customXml" Target="../ink/ink20.xml"/><Relationship Id="rId39" Type="http://schemas.openxmlformats.org/officeDocument/2006/relationships/image" Target="../media/image310.png"/><Relationship Id="rId21" Type="http://schemas.openxmlformats.org/officeDocument/2006/relationships/image" Target="../media/image230.png"/><Relationship Id="rId34" Type="http://schemas.openxmlformats.org/officeDocument/2006/relationships/customXml" Target="../ink/ink24.xml"/><Relationship Id="rId42" Type="http://schemas.openxmlformats.org/officeDocument/2006/relationships/customXml" Target="../ink/ink28.xml"/><Relationship Id="rId7" Type="http://schemas.openxmlformats.org/officeDocument/2006/relationships/image" Target="../media/image16.png"/><Relationship Id="rId2" Type="http://schemas.openxmlformats.org/officeDocument/2006/relationships/notesSlide" Target="../notesSlides/notesSlide81.xml"/><Relationship Id="rId16" Type="http://schemas.openxmlformats.org/officeDocument/2006/relationships/customXml" Target="../ink/ink15.xml"/><Relationship Id="rId29" Type="http://schemas.openxmlformats.org/officeDocument/2006/relationships/image" Target="../media/image270.png"/><Relationship Id="rId1" Type="http://schemas.openxmlformats.org/officeDocument/2006/relationships/slideLayout" Target="../slideLayouts/slideLayout13.xml"/><Relationship Id="rId6" Type="http://schemas.openxmlformats.org/officeDocument/2006/relationships/customXml" Target="../ink/ink10.xml"/><Relationship Id="rId11" Type="http://schemas.openxmlformats.org/officeDocument/2006/relationships/image" Target="../media/image180.png"/><Relationship Id="rId24" Type="http://schemas.openxmlformats.org/officeDocument/2006/relationships/customXml" Target="../ink/ink19.xml"/><Relationship Id="rId32" Type="http://schemas.openxmlformats.org/officeDocument/2006/relationships/customXml" Target="../ink/ink23.xml"/><Relationship Id="rId37" Type="http://schemas.openxmlformats.org/officeDocument/2006/relationships/image" Target="../media/image300.png"/><Relationship Id="rId40" Type="http://schemas.openxmlformats.org/officeDocument/2006/relationships/customXml" Target="../ink/ink27.xml"/><Relationship Id="rId45" Type="http://schemas.openxmlformats.org/officeDocument/2006/relationships/image" Target="../media/image340.png"/><Relationship Id="rId5" Type="http://schemas.openxmlformats.org/officeDocument/2006/relationships/image" Target="../media/image150.png"/><Relationship Id="rId15" Type="http://schemas.openxmlformats.org/officeDocument/2006/relationships/image" Target="../media/image200.png"/><Relationship Id="rId23" Type="http://schemas.openxmlformats.org/officeDocument/2006/relationships/image" Target="../media/image240.png"/><Relationship Id="rId28" Type="http://schemas.openxmlformats.org/officeDocument/2006/relationships/customXml" Target="../ink/ink21.xml"/><Relationship Id="rId36" Type="http://schemas.openxmlformats.org/officeDocument/2006/relationships/customXml" Target="../ink/ink25.xml"/><Relationship Id="rId10" Type="http://schemas.openxmlformats.org/officeDocument/2006/relationships/customXml" Target="../ink/ink12.xml"/><Relationship Id="rId19" Type="http://schemas.openxmlformats.org/officeDocument/2006/relationships/image" Target="../media/image220.png"/><Relationship Id="rId31" Type="http://schemas.openxmlformats.org/officeDocument/2006/relationships/image" Target="../media/image280.png"/><Relationship Id="rId44" Type="http://schemas.openxmlformats.org/officeDocument/2006/relationships/customXml" Target="../ink/ink29.xml"/><Relationship Id="rId4" Type="http://schemas.openxmlformats.org/officeDocument/2006/relationships/customXml" Target="../ink/ink9.xml"/><Relationship Id="rId9" Type="http://schemas.openxmlformats.org/officeDocument/2006/relationships/image" Target="../media/image170.png"/><Relationship Id="rId14" Type="http://schemas.openxmlformats.org/officeDocument/2006/relationships/customXml" Target="../ink/ink14.xml"/><Relationship Id="rId22" Type="http://schemas.openxmlformats.org/officeDocument/2006/relationships/customXml" Target="../ink/ink18.xml"/><Relationship Id="rId27" Type="http://schemas.openxmlformats.org/officeDocument/2006/relationships/image" Target="../media/image260.png"/><Relationship Id="rId30" Type="http://schemas.openxmlformats.org/officeDocument/2006/relationships/customXml" Target="../ink/ink22.xml"/><Relationship Id="rId35" Type="http://schemas.openxmlformats.org/officeDocument/2006/relationships/image" Target="../media/image14.png"/><Relationship Id="rId43" Type="http://schemas.openxmlformats.org/officeDocument/2006/relationships/image" Target="../media/image330.png"/><Relationship Id="rId8" Type="http://schemas.openxmlformats.org/officeDocument/2006/relationships/customXml" Target="../ink/ink11.xml"/><Relationship Id="rId3" Type="http://schemas.openxmlformats.org/officeDocument/2006/relationships/image" Target="../media/image73.tiff"/><Relationship Id="rId12" Type="http://schemas.openxmlformats.org/officeDocument/2006/relationships/customXml" Target="../ink/ink13.xml"/><Relationship Id="rId17" Type="http://schemas.openxmlformats.org/officeDocument/2006/relationships/image" Target="../media/image210.png"/><Relationship Id="rId25" Type="http://schemas.openxmlformats.org/officeDocument/2006/relationships/image" Target="../media/image250.png"/><Relationship Id="rId33" Type="http://schemas.openxmlformats.org/officeDocument/2006/relationships/image" Target="../media/image290.png"/><Relationship Id="rId38" Type="http://schemas.openxmlformats.org/officeDocument/2006/relationships/customXml" Target="../ink/ink26.xml"/><Relationship Id="rId20" Type="http://schemas.openxmlformats.org/officeDocument/2006/relationships/customXml" Target="../ink/ink17.xml"/><Relationship Id="rId41" Type="http://schemas.openxmlformats.org/officeDocument/2006/relationships/image" Target="../media/image320.png"/></Relationships>
</file>

<file path=ppt/slides/_rels/slide96.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73.tiff"/><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customXml" Target="../ink/ink30.xml"/><Relationship Id="rId7" Type="http://schemas.openxmlformats.org/officeDocument/2006/relationships/customXml" Target="../ink/ink32.xml"/><Relationship Id="rId12" Type="http://schemas.openxmlformats.org/officeDocument/2006/relationships/image" Target="../media/image390.png"/><Relationship Id="rId2" Type="http://schemas.openxmlformats.org/officeDocument/2006/relationships/image" Target="../media/image75.tiff"/><Relationship Id="rId1" Type="http://schemas.openxmlformats.org/officeDocument/2006/relationships/slideLayout" Target="../slideLayouts/slideLayout13.xml"/><Relationship Id="rId6" Type="http://schemas.openxmlformats.org/officeDocument/2006/relationships/image" Target="../media/image360.png"/><Relationship Id="rId11" Type="http://schemas.openxmlformats.org/officeDocument/2006/relationships/customXml" Target="../ink/ink34.xml"/><Relationship Id="rId5" Type="http://schemas.openxmlformats.org/officeDocument/2006/relationships/customXml" Target="../ink/ink31.xml"/><Relationship Id="rId10" Type="http://schemas.openxmlformats.org/officeDocument/2006/relationships/image" Target="../media/image380.png"/><Relationship Id="rId4" Type="http://schemas.openxmlformats.org/officeDocument/2006/relationships/image" Target="../media/image350.png"/><Relationship Id="rId9" Type="http://schemas.openxmlformats.org/officeDocument/2006/relationships/customXml" Target="../ink/ink33.xml"/></Relationships>
</file>

<file path=ppt/slides/_rels/slide99.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0" y="1981200"/>
            <a:ext cx="8001000" cy="609600"/>
          </a:xfrm>
        </p:spPr>
        <p:txBody>
          <a:bodyPr>
            <a:noAutofit/>
          </a:bodyPr>
          <a:lstStyle/>
          <a:p>
            <a:pPr algn="ctr"/>
            <a:r>
              <a:rPr lang="en-US" sz="6000" dirty="0"/>
              <a:t>Psychology of Infancy</a:t>
            </a:r>
          </a:p>
        </p:txBody>
      </p:sp>
      <p:sp>
        <p:nvSpPr>
          <p:cNvPr id="2051" name="Rectangle 3"/>
          <p:cNvSpPr>
            <a:spLocks noGrp="1" noChangeArrowheads="1"/>
          </p:cNvSpPr>
          <p:nvPr>
            <p:ph type="subTitle" idx="1"/>
          </p:nvPr>
        </p:nvSpPr>
        <p:spPr>
          <a:xfrm>
            <a:off x="1600200" y="4648200"/>
            <a:ext cx="6400800" cy="1752600"/>
          </a:xfrm>
        </p:spPr>
        <p:txBody>
          <a:bodyPr>
            <a:normAutofit/>
          </a:bodyPr>
          <a:lstStyle/>
          <a:p>
            <a:pPr algn="ctr">
              <a:lnSpc>
                <a:spcPct val="90000"/>
              </a:lnSpc>
            </a:pPr>
            <a:r>
              <a:rPr lang="en-US" sz="2400" dirty="0"/>
              <a:t>PSY 430</a:t>
            </a:r>
          </a:p>
        </p:txBody>
      </p:sp>
      <p:sp>
        <p:nvSpPr>
          <p:cNvPr id="2" name="Slide Number Placeholder 1">
            <a:extLst>
              <a:ext uri="{FF2B5EF4-FFF2-40B4-BE49-F238E27FC236}">
                <a16:creationId xmlns:a16="http://schemas.microsoft.com/office/drawing/2014/main" id="{4A81533E-09D4-437F-9988-77630A47D54C}"/>
              </a:ext>
            </a:extLst>
          </p:cNvPr>
          <p:cNvSpPr>
            <a:spLocks noGrp="1"/>
          </p:cNvSpPr>
          <p:nvPr>
            <p:ph type="sldNum" sz="quarter" idx="12"/>
          </p:nvPr>
        </p:nvSpPr>
        <p:spPr/>
        <p:txBody>
          <a:bodyPr/>
          <a:lstStyle/>
          <a:p>
            <a:fld id="{7AF2A3F5-8C59-4848-8490-C8A4B0913F81}" type="slidenum">
              <a:rPr lang="en-US" smtClean="0"/>
              <a:pPr/>
              <a:t>1</a:t>
            </a:fld>
            <a:endParaRPr lang="en-US"/>
          </a:p>
        </p:txBody>
      </p:sp>
    </p:spTree>
    <p:extLst>
      <p:ext uri="{BB962C8B-B14F-4D97-AF65-F5344CB8AC3E}">
        <p14:creationId xmlns:p14="http://schemas.microsoft.com/office/powerpoint/2010/main" val="2644883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3158" y="1117343"/>
            <a:ext cx="109728" cy="5280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433989" y="4233151"/>
            <a:ext cx="8276022" cy="13716"/>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venir Next LT Pro"/>
              <a:ea typeface="+mn-ea"/>
              <a:cs typeface="+mn-cs"/>
            </a:endParaRPr>
          </a:p>
        </p:txBody>
      </p:sp>
      <p:sp useBgFill="1">
        <p:nvSpPr>
          <p:cNvPr id="15" name="Rectangle 14">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7711" y="1023505"/>
            <a:ext cx="6288578" cy="999476"/>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A7DDBE-7B13-2741-9A07-1B7CDC7C10BB}"/>
              </a:ext>
            </a:extLst>
          </p:cNvPr>
          <p:cNvSpPr>
            <a:spLocks noGrp="1"/>
          </p:cNvSpPr>
          <p:nvPr>
            <p:ph type="title"/>
          </p:nvPr>
        </p:nvSpPr>
        <p:spPr>
          <a:xfrm>
            <a:off x="1577341" y="1090008"/>
            <a:ext cx="5989319" cy="651617"/>
          </a:xfrm>
        </p:spPr>
        <p:txBody>
          <a:bodyPr vert="horz" lIns="68580" tIns="34290" rIns="68580" bIns="34290" rtlCol="0" anchor="ctr">
            <a:normAutofit/>
          </a:bodyPr>
          <a:lstStyle/>
          <a:p>
            <a:pPr algn="ctr"/>
            <a:r>
              <a:rPr lang="en-US" dirty="0"/>
              <a:t>Hypothesized Predicted Model</a:t>
            </a:r>
          </a:p>
        </p:txBody>
      </p:sp>
      <p:sp>
        <p:nvSpPr>
          <p:cNvPr id="17" name="Rectangle: Rounded Corners 16">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2333" y="1765805"/>
            <a:ext cx="5419335" cy="5143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4" name="Content Placeholder 3" descr="Diagram&#10;&#10;Description automatically generated">
            <a:extLst>
              <a:ext uri="{FF2B5EF4-FFF2-40B4-BE49-F238E27FC236}">
                <a16:creationId xmlns:a16="http://schemas.microsoft.com/office/drawing/2014/main" id="{C7410EFD-CF75-F34A-A95B-2DE77617B1AB}"/>
              </a:ext>
            </a:extLst>
          </p:cNvPr>
          <p:cNvPicPr>
            <a:picLocks noGrp="1" noChangeAspect="1"/>
          </p:cNvPicPr>
          <p:nvPr>
            <p:ph idx="1"/>
          </p:nvPr>
        </p:nvPicPr>
        <p:blipFill>
          <a:blip r:embed="rId3"/>
          <a:stretch>
            <a:fillRect/>
          </a:stretch>
        </p:blipFill>
        <p:spPr>
          <a:xfrm>
            <a:off x="847898" y="2461863"/>
            <a:ext cx="7448204" cy="3072384"/>
          </a:xfrm>
          <a:prstGeom prst="rect">
            <a:avLst/>
          </a:prstGeom>
        </p:spPr>
      </p:pic>
      <p:sp>
        <p:nvSpPr>
          <p:cNvPr id="10" name="TextBox 9">
            <a:extLst>
              <a:ext uri="{FF2B5EF4-FFF2-40B4-BE49-F238E27FC236}">
                <a16:creationId xmlns:a16="http://schemas.microsoft.com/office/drawing/2014/main" id="{F27D61A0-B83B-7D4E-A894-9538D5425EE2}"/>
              </a:ext>
            </a:extLst>
          </p:cNvPr>
          <p:cNvSpPr txBox="1"/>
          <p:nvPr/>
        </p:nvSpPr>
        <p:spPr>
          <a:xfrm>
            <a:off x="97972" y="5589270"/>
            <a:ext cx="1273628"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venir Next LT Pro"/>
                <a:ea typeface="+mn-ea"/>
                <a:cs typeface="+mn-cs"/>
              </a:rPr>
              <a:t>Tsai</a:t>
            </a:r>
          </a:p>
        </p:txBody>
      </p:sp>
      <p:cxnSp>
        <p:nvCxnSpPr>
          <p:cNvPr id="8" name="Straight Arrow Connector 7">
            <a:extLst>
              <a:ext uri="{FF2B5EF4-FFF2-40B4-BE49-F238E27FC236}">
                <a16:creationId xmlns:a16="http://schemas.microsoft.com/office/drawing/2014/main" id="{7F2C9E84-F7AD-E54E-97E9-8FB121491294}"/>
              </a:ext>
            </a:extLst>
          </p:cNvPr>
          <p:cNvCxnSpPr/>
          <p:nvPr/>
        </p:nvCxnSpPr>
        <p:spPr>
          <a:xfrm>
            <a:off x="2449286" y="2571750"/>
            <a:ext cx="3771900" cy="453118"/>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E19C3BA2-296C-B541-82E1-466CE7101A4F}"/>
              </a:ext>
            </a:extLst>
          </p:cNvPr>
          <p:cNvSpPr/>
          <p:nvPr/>
        </p:nvSpPr>
        <p:spPr>
          <a:xfrm>
            <a:off x="3745366" y="4538535"/>
            <a:ext cx="1653268" cy="120883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venir Next LT Pro"/>
              <a:ea typeface="+mn-ea"/>
              <a:cs typeface="+mn-cs"/>
            </a:endParaRPr>
          </a:p>
        </p:txBody>
      </p:sp>
      <p:cxnSp>
        <p:nvCxnSpPr>
          <p:cNvPr id="18" name="Straight Arrow Connector 17">
            <a:extLst>
              <a:ext uri="{FF2B5EF4-FFF2-40B4-BE49-F238E27FC236}">
                <a16:creationId xmlns:a16="http://schemas.microsoft.com/office/drawing/2014/main" id="{A47CECD0-3336-3D4B-BF58-DE9766354BDD}"/>
              </a:ext>
            </a:extLst>
          </p:cNvPr>
          <p:cNvCxnSpPr/>
          <p:nvPr/>
        </p:nvCxnSpPr>
        <p:spPr>
          <a:xfrm flipV="1">
            <a:off x="2449286" y="3627594"/>
            <a:ext cx="3735161" cy="593528"/>
          </a:xfrm>
          <a:prstGeom prst="straightConnector1">
            <a:avLst/>
          </a:prstGeom>
          <a:ln w="635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46E81EA-CFF6-0344-9C9B-DC0FF548C362}"/>
              </a:ext>
            </a:extLst>
          </p:cNvPr>
          <p:cNvCxnSpPr>
            <a:cxnSpLocks/>
          </p:cNvCxnSpPr>
          <p:nvPr/>
        </p:nvCxnSpPr>
        <p:spPr>
          <a:xfrm flipV="1">
            <a:off x="2449285" y="3572570"/>
            <a:ext cx="1200151" cy="435428"/>
          </a:xfrm>
          <a:prstGeom prst="straightConnector1">
            <a:avLst/>
          </a:prstGeom>
          <a:ln w="635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2B0664E-D228-1641-815E-B3ECAB25CC90}"/>
              </a:ext>
            </a:extLst>
          </p:cNvPr>
          <p:cNvCxnSpPr/>
          <p:nvPr/>
        </p:nvCxnSpPr>
        <p:spPr>
          <a:xfrm>
            <a:off x="2449285" y="2798309"/>
            <a:ext cx="1200151" cy="483734"/>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647C9C2-32C8-604F-A955-466EC1A3BFB1}"/>
              </a:ext>
            </a:extLst>
          </p:cNvPr>
          <p:cNvCxnSpPr>
            <a:cxnSpLocks/>
          </p:cNvCxnSpPr>
          <p:nvPr/>
        </p:nvCxnSpPr>
        <p:spPr>
          <a:xfrm>
            <a:off x="5250822" y="3414469"/>
            <a:ext cx="970364" cy="39734"/>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67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2"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8"/>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9"/>
                                        </p:tgtEl>
                                        <p:attrNameLst>
                                          <p:attrName>style.visibility</p:attrName>
                                        </p:attrNameLst>
                                      </p:cBhvr>
                                      <p:to>
                                        <p:strVal val="hidden"/>
                                      </p:to>
                                    </p:set>
                                  </p:childTnLst>
                                </p:cTn>
                              </p:par>
                              <p:par>
                                <p:cTn id="41" presetID="1" presetClass="exit" presetSubtype="0" fill="hold" grpId="3" nodeType="with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P spid="14" grpId="3"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319F8-8DD8-EB42-877C-05608DB1F926}"/>
              </a:ext>
            </a:extLst>
          </p:cNvPr>
          <p:cNvSpPr>
            <a:spLocks noGrp="1"/>
          </p:cNvSpPr>
          <p:nvPr>
            <p:ph type="title"/>
          </p:nvPr>
        </p:nvSpPr>
        <p:spPr/>
        <p:txBody>
          <a:bodyPr>
            <a:normAutofit fontScale="90000"/>
          </a:bodyPr>
          <a:lstStyle/>
          <a:p>
            <a:r>
              <a:rPr lang="en-US" dirty="0"/>
              <a:t>No SES x gratification interaction</a:t>
            </a:r>
          </a:p>
        </p:txBody>
      </p:sp>
      <p:pic>
        <p:nvPicPr>
          <p:cNvPr id="5" name="Content Placeholder 4">
            <a:extLst>
              <a:ext uri="{FF2B5EF4-FFF2-40B4-BE49-F238E27FC236}">
                <a16:creationId xmlns:a16="http://schemas.microsoft.com/office/drawing/2014/main" id="{34BB40EA-EEC3-954C-BD9E-31875398F7A8}"/>
              </a:ext>
            </a:extLst>
          </p:cNvPr>
          <p:cNvPicPr>
            <a:picLocks noGrp="1" noChangeAspect="1"/>
          </p:cNvPicPr>
          <p:nvPr>
            <p:ph idx="1"/>
          </p:nvPr>
        </p:nvPicPr>
        <p:blipFill rotWithShape="1">
          <a:blip r:embed="rId2"/>
          <a:srcRect t="64063"/>
          <a:stretch/>
        </p:blipFill>
        <p:spPr>
          <a:xfrm>
            <a:off x="246216" y="3276601"/>
            <a:ext cx="8697949" cy="1752599"/>
          </a:xfrm>
          <a:prstGeom prst="rect">
            <a:avLst/>
          </a:prstGeom>
        </p:spPr>
      </p:pic>
      <p:sp>
        <p:nvSpPr>
          <p:cNvPr id="4" name="Footer Placeholder 3">
            <a:extLst>
              <a:ext uri="{FF2B5EF4-FFF2-40B4-BE49-F238E27FC236}">
                <a16:creationId xmlns:a16="http://schemas.microsoft.com/office/drawing/2014/main" id="{1CF46638-190C-934F-A022-4ADDD48C484C}"/>
              </a:ext>
            </a:extLst>
          </p:cNvPr>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tint val="95000"/>
                  </a:prstClr>
                </a:solidFill>
                <a:effectLst/>
                <a:uLnTx/>
                <a:uFillTx/>
                <a:latin typeface="Arial" charset="0"/>
                <a:ea typeface="+mn-ea"/>
                <a:cs typeface="+mn-cs"/>
              </a:rPr>
              <a:t>Schmaus</a:t>
            </a:r>
            <a:endParaRPr kumimoji="0" lang="en-US" sz="1400" b="0" i="0" u="none" strike="noStrike" kern="1200" cap="none" spc="0" normalizeH="0" baseline="0" noProof="0" dirty="0">
              <a:ln>
                <a:noFill/>
              </a:ln>
              <a:solidFill>
                <a:prstClr val="black">
                  <a:tint val="95000"/>
                </a:prstClr>
              </a:solidFill>
              <a:effectLst/>
              <a:uLnTx/>
              <a:uFillTx/>
              <a:latin typeface="Arial" charset="0"/>
              <a:ea typeface="+mn-ea"/>
              <a:cs typeface="+mn-cs"/>
            </a:endParaRPr>
          </a:p>
        </p:txBody>
      </p:sp>
      <p:pic>
        <p:nvPicPr>
          <p:cNvPr id="16" name="Picture 15">
            <a:extLst>
              <a:ext uri="{FF2B5EF4-FFF2-40B4-BE49-F238E27FC236}">
                <a16:creationId xmlns:a16="http://schemas.microsoft.com/office/drawing/2014/main" id="{18EB13D2-32F2-1547-AE19-EFDE6DC9205D}"/>
              </a:ext>
            </a:extLst>
          </p:cNvPr>
          <p:cNvPicPr>
            <a:picLocks noChangeAspect="1"/>
          </p:cNvPicPr>
          <p:nvPr/>
        </p:nvPicPr>
        <p:blipFill rotWithShape="1">
          <a:blip r:embed="rId2"/>
          <a:srcRect b="85017"/>
          <a:stretch/>
        </p:blipFill>
        <p:spPr>
          <a:xfrm>
            <a:off x="234621" y="2521556"/>
            <a:ext cx="8674758" cy="728737"/>
          </a:xfrm>
          <a:prstGeom prst="rect">
            <a:avLst/>
          </a:prstGeom>
        </p:spPr>
      </p:pic>
    </p:spTree>
    <p:extLst>
      <p:ext uri="{BB962C8B-B14F-4D97-AF65-F5344CB8AC3E}">
        <p14:creationId xmlns:p14="http://schemas.microsoft.com/office/powerpoint/2010/main" val="11039891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6E83C-B6C2-4B4D-A840-6ACB9432149F}"/>
              </a:ext>
            </a:extLst>
          </p:cNvPr>
          <p:cNvSpPr>
            <a:spLocks noGrp="1"/>
          </p:cNvSpPr>
          <p:nvPr>
            <p:ph type="title"/>
          </p:nvPr>
        </p:nvSpPr>
        <p:spPr/>
        <p:txBody>
          <a:bodyPr/>
          <a:lstStyle/>
          <a:p>
            <a:r>
              <a:rPr lang="en-US" dirty="0"/>
              <a:t>Take-home points</a:t>
            </a:r>
          </a:p>
        </p:txBody>
      </p:sp>
      <p:sp>
        <p:nvSpPr>
          <p:cNvPr id="3" name="Content Placeholder 2">
            <a:extLst>
              <a:ext uri="{FF2B5EF4-FFF2-40B4-BE49-F238E27FC236}">
                <a16:creationId xmlns:a16="http://schemas.microsoft.com/office/drawing/2014/main" id="{0DB8EA57-AFAF-C844-B156-840BCB8339F4}"/>
              </a:ext>
            </a:extLst>
          </p:cNvPr>
          <p:cNvSpPr>
            <a:spLocks noGrp="1"/>
          </p:cNvSpPr>
          <p:nvPr>
            <p:ph idx="1"/>
          </p:nvPr>
        </p:nvSpPr>
        <p:spPr/>
        <p:txBody>
          <a:bodyPr>
            <a:normAutofit fontScale="85000" lnSpcReduction="20000"/>
          </a:bodyPr>
          <a:lstStyle/>
          <a:p>
            <a:pPr marL="118872" indent="0">
              <a:buNone/>
            </a:pPr>
            <a:r>
              <a:rPr lang="en-US" dirty="0"/>
              <a:t>Children of non-degreed mothers had shorter delay times, lower achievement scores, higher externalizing/internalizing behavioral scores</a:t>
            </a:r>
          </a:p>
          <a:p>
            <a:pPr marL="118872" indent="0">
              <a:buNone/>
            </a:pPr>
            <a:endParaRPr lang="en-US" dirty="0"/>
          </a:p>
          <a:p>
            <a:pPr marL="118872" indent="0">
              <a:buNone/>
            </a:pPr>
            <a:r>
              <a:rPr lang="en-US" dirty="0"/>
              <a:t>For children of degreed and non-degreed mothers: </a:t>
            </a:r>
          </a:p>
          <a:p>
            <a:r>
              <a:rPr lang="en-US" dirty="0"/>
              <a:t>Associations between gratification delay and </a:t>
            </a:r>
            <a:r>
              <a:rPr lang="en-US" i="1" dirty="0"/>
              <a:t>later achievement</a:t>
            </a:r>
            <a:r>
              <a:rPr lang="en-US" dirty="0"/>
              <a:t> attenuated when controlling for sociodemographic/early cognitive factors</a:t>
            </a:r>
          </a:p>
          <a:p>
            <a:r>
              <a:rPr lang="en-US" dirty="0"/>
              <a:t>No association between gratification delay and </a:t>
            </a:r>
            <a:r>
              <a:rPr lang="en-US" i="1" dirty="0"/>
              <a:t>later behavior </a:t>
            </a:r>
          </a:p>
          <a:p>
            <a:endParaRPr lang="en-US" dirty="0"/>
          </a:p>
          <a:p>
            <a:pPr marL="118872" indent="0">
              <a:buNone/>
            </a:pPr>
            <a:r>
              <a:rPr lang="en-US" dirty="0"/>
              <a:t>No interaction effect of  SES x gratification on achievement or behavioral outcomes</a:t>
            </a:r>
          </a:p>
          <a:p>
            <a:pPr marL="118872" indent="0">
              <a:buNone/>
            </a:pPr>
            <a:endParaRPr lang="en-US" dirty="0"/>
          </a:p>
          <a:p>
            <a:endParaRPr lang="en-US" dirty="0"/>
          </a:p>
          <a:p>
            <a:endParaRPr lang="en-US" dirty="0"/>
          </a:p>
          <a:p>
            <a:endParaRPr lang="en-US" dirty="0"/>
          </a:p>
          <a:p>
            <a:pPr marL="118872" indent="0">
              <a:buNone/>
            </a:pPr>
            <a:endParaRPr lang="en-US" dirty="0"/>
          </a:p>
        </p:txBody>
      </p:sp>
      <p:sp>
        <p:nvSpPr>
          <p:cNvPr id="4" name="Footer Placeholder 3">
            <a:extLst>
              <a:ext uri="{FF2B5EF4-FFF2-40B4-BE49-F238E27FC236}">
                <a16:creationId xmlns:a16="http://schemas.microsoft.com/office/drawing/2014/main" id="{8F542512-8385-3947-9ED7-2087EAAFB247}"/>
              </a:ext>
            </a:extLst>
          </p:cNvPr>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tint val="95000"/>
                  </a:prstClr>
                </a:solidFill>
                <a:effectLst/>
                <a:uLnTx/>
                <a:uFillTx/>
                <a:latin typeface="Arial" charset="0"/>
                <a:ea typeface="+mn-ea"/>
                <a:cs typeface="+mn-cs"/>
              </a:rPr>
              <a:t>Schmaus</a:t>
            </a:r>
            <a:endParaRPr kumimoji="0" lang="en-US" sz="1400" b="0" i="0" u="none" strike="noStrike" kern="1200" cap="none" spc="0" normalizeH="0" baseline="0" noProof="0" dirty="0">
              <a:ln>
                <a:noFill/>
              </a:ln>
              <a:solidFill>
                <a:prstClr val="black">
                  <a:tint val="95000"/>
                </a:prstClr>
              </a:solidFill>
              <a:effectLst/>
              <a:uLnTx/>
              <a:uFillTx/>
              <a:latin typeface="Arial" charset="0"/>
              <a:ea typeface="+mn-ea"/>
              <a:cs typeface="+mn-cs"/>
            </a:endParaRPr>
          </a:p>
        </p:txBody>
      </p:sp>
    </p:spTree>
    <p:extLst>
      <p:ext uri="{BB962C8B-B14F-4D97-AF65-F5344CB8AC3E}">
        <p14:creationId xmlns:p14="http://schemas.microsoft.com/office/powerpoint/2010/main" val="5989467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5839E-7405-A64D-A088-ACBA6BDB5468}"/>
              </a:ext>
            </a:extLst>
          </p:cNvPr>
          <p:cNvSpPr>
            <a:spLocks noGrp="1"/>
          </p:cNvSpPr>
          <p:nvPr>
            <p:ph type="title"/>
          </p:nvPr>
        </p:nvSpPr>
        <p:spPr/>
        <p:txBody>
          <a:bodyPr/>
          <a:lstStyle/>
          <a:p>
            <a:r>
              <a:rPr lang="en-US" dirty="0"/>
              <a:t>Food for thought</a:t>
            </a:r>
          </a:p>
        </p:txBody>
      </p:sp>
      <p:sp>
        <p:nvSpPr>
          <p:cNvPr id="3" name="Content Placeholder 2">
            <a:extLst>
              <a:ext uri="{FF2B5EF4-FFF2-40B4-BE49-F238E27FC236}">
                <a16:creationId xmlns:a16="http://schemas.microsoft.com/office/drawing/2014/main" id="{90F7A313-1092-D14E-8358-569AE79F7D99}"/>
              </a:ext>
            </a:extLst>
          </p:cNvPr>
          <p:cNvSpPr>
            <a:spLocks noGrp="1"/>
          </p:cNvSpPr>
          <p:nvPr>
            <p:ph idx="1"/>
          </p:nvPr>
        </p:nvSpPr>
        <p:spPr>
          <a:xfrm>
            <a:off x="457200" y="1600200"/>
            <a:ext cx="8229600" cy="4699972"/>
          </a:xfrm>
        </p:spPr>
        <p:txBody>
          <a:bodyPr>
            <a:noAutofit/>
          </a:bodyPr>
          <a:lstStyle/>
          <a:p>
            <a:pPr marL="118872" indent="0">
              <a:buNone/>
            </a:pPr>
            <a:r>
              <a:rPr lang="en-US" sz="2200" b="1" dirty="0"/>
              <a:t>The replication crisis</a:t>
            </a:r>
          </a:p>
          <a:p>
            <a:r>
              <a:rPr lang="en-US" sz="2200" dirty="0"/>
              <a:t>What does it mean that some of our most "exciting" effects rarely reproduce?</a:t>
            </a:r>
          </a:p>
          <a:p>
            <a:r>
              <a:rPr lang="en-US" sz="2200" dirty="0"/>
              <a:t>Why might Watts et al. have not gotten the same results as </a:t>
            </a:r>
            <a:r>
              <a:rPr lang="en-US" sz="2200" dirty="0" err="1"/>
              <a:t>Mischel</a:t>
            </a:r>
            <a:r>
              <a:rPr lang="en-US" sz="2200" dirty="0"/>
              <a:t> and </a:t>
            </a:r>
            <a:r>
              <a:rPr lang="en-US" sz="2200" dirty="0" err="1"/>
              <a:t>Shoda’s</a:t>
            </a:r>
            <a:r>
              <a:rPr lang="en-US" sz="2200" dirty="0"/>
              <a:t> original research?</a:t>
            </a:r>
          </a:p>
          <a:p>
            <a:pPr marL="118872" indent="0">
              <a:buNone/>
            </a:pPr>
            <a:r>
              <a:rPr lang="en-US" sz="2200" b="1" dirty="0"/>
              <a:t>Interventions for gratification delay</a:t>
            </a:r>
          </a:p>
          <a:p>
            <a:r>
              <a:rPr lang="en-US" sz="2200" dirty="0"/>
              <a:t>How might early interventions in gratification delay (e.g., parent interventions) aid in self-control development?</a:t>
            </a:r>
          </a:p>
          <a:p>
            <a:r>
              <a:rPr lang="en-US" sz="2200" dirty="0"/>
              <a:t>Interventions focused on teenagers involving metacognitive strategies?</a:t>
            </a:r>
          </a:p>
          <a:p>
            <a:pPr marL="118872" indent="0">
              <a:buNone/>
            </a:pPr>
            <a:r>
              <a:rPr lang="en-US" sz="2200" b="1" dirty="0"/>
              <a:t>Reviewing the Marshmallow test</a:t>
            </a:r>
          </a:p>
          <a:p>
            <a:r>
              <a:rPr lang="en-US" sz="2200" dirty="0"/>
              <a:t>Is the Marshmallow test the most accurate measure of gratification delay? Potential confounds/drawbacks?</a:t>
            </a:r>
          </a:p>
          <a:p>
            <a:r>
              <a:rPr lang="en-US" sz="2200" dirty="0"/>
              <a:t>Is 7 minutes sufficient to account for variation in gratification delay?</a:t>
            </a:r>
          </a:p>
        </p:txBody>
      </p:sp>
      <p:sp>
        <p:nvSpPr>
          <p:cNvPr id="4" name="Footer Placeholder 3">
            <a:extLst>
              <a:ext uri="{FF2B5EF4-FFF2-40B4-BE49-F238E27FC236}">
                <a16:creationId xmlns:a16="http://schemas.microsoft.com/office/drawing/2014/main" id="{E5054304-5637-784F-832A-73B95C4FEF69}"/>
              </a:ext>
            </a:extLst>
          </p:cNvPr>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tint val="95000"/>
                  </a:prstClr>
                </a:solidFill>
                <a:effectLst/>
                <a:uLnTx/>
                <a:uFillTx/>
                <a:latin typeface="Arial" charset="0"/>
                <a:ea typeface="+mn-ea"/>
                <a:cs typeface="+mn-cs"/>
              </a:rPr>
              <a:t>Schmaus</a:t>
            </a:r>
            <a:endParaRPr kumimoji="0" lang="en-US" sz="1400" b="0" i="0" u="none" strike="noStrike" kern="1200" cap="none" spc="0" normalizeH="0" baseline="0" noProof="0" dirty="0">
              <a:ln>
                <a:noFill/>
              </a:ln>
              <a:solidFill>
                <a:prstClr val="black">
                  <a:tint val="95000"/>
                </a:prstClr>
              </a:solidFill>
              <a:effectLst/>
              <a:uLnTx/>
              <a:uFillTx/>
              <a:latin typeface="Arial" charset="0"/>
              <a:ea typeface="+mn-ea"/>
              <a:cs typeface="+mn-cs"/>
            </a:endParaRPr>
          </a:p>
        </p:txBody>
      </p:sp>
    </p:spTree>
    <p:extLst>
      <p:ext uri="{BB962C8B-B14F-4D97-AF65-F5344CB8AC3E}">
        <p14:creationId xmlns:p14="http://schemas.microsoft.com/office/powerpoint/2010/main" val="17781932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F541538-BA53-7D45-B04E-84780E00FF01}"/>
              </a:ext>
            </a:extLst>
          </p:cNvPr>
          <p:cNvPicPr>
            <a:picLocks noGrp="1" noChangeAspect="1"/>
          </p:cNvPicPr>
          <p:nvPr>
            <p:ph idx="1"/>
          </p:nvPr>
        </p:nvPicPr>
        <p:blipFill>
          <a:blip r:embed="rId2"/>
          <a:stretch>
            <a:fillRect/>
          </a:stretch>
        </p:blipFill>
        <p:spPr>
          <a:xfrm>
            <a:off x="595301" y="1752600"/>
            <a:ext cx="8121316" cy="4572000"/>
          </a:xfrm>
          <a:prstGeom prst="rect">
            <a:avLst/>
          </a:prstGeom>
        </p:spPr>
      </p:pic>
      <p:sp>
        <p:nvSpPr>
          <p:cNvPr id="4" name="Footer Placeholder 3">
            <a:extLst>
              <a:ext uri="{FF2B5EF4-FFF2-40B4-BE49-F238E27FC236}">
                <a16:creationId xmlns:a16="http://schemas.microsoft.com/office/drawing/2014/main" id="{5ADCA8C3-5558-CC47-8582-41911AEBFF5D}"/>
              </a:ext>
            </a:extLst>
          </p:cNvPr>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tint val="95000"/>
                  </a:prstClr>
                </a:solidFill>
                <a:effectLst/>
                <a:uLnTx/>
                <a:uFillTx/>
                <a:latin typeface="Arial" charset="0"/>
                <a:ea typeface="+mn-ea"/>
                <a:cs typeface="+mn-cs"/>
              </a:rPr>
              <a:t>Schmaus</a:t>
            </a:r>
            <a:endParaRPr kumimoji="0" lang="en-US" sz="1400" b="0" i="0" u="none" strike="noStrike" kern="1200" cap="none" spc="0" normalizeH="0" baseline="0" noProof="0" dirty="0">
              <a:ln>
                <a:noFill/>
              </a:ln>
              <a:solidFill>
                <a:prstClr val="black">
                  <a:tint val="95000"/>
                </a:prstClr>
              </a:solidFill>
              <a:effectLst/>
              <a:uLnTx/>
              <a:uFillTx/>
              <a:latin typeface="Arial" charset="0"/>
              <a:ea typeface="+mn-ea"/>
              <a:cs typeface="+mn-cs"/>
            </a:endParaRPr>
          </a:p>
        </p:txBody>
      </p:sp>
      <p:sp>
        <p:nvSpPr>
          <p:cNvPr id="6" name="Title 5">
            <a:extLst>
              <a:ext uri="{FF2B5EF4-FFF2-40B4-BE49-F238E27FC236}">
                <a16:creationId xmlns:a16="http://schemas.microsoft.com/office/drawing/2014/main" id="{71D99CCB-4FAB-483B-BBB6-8E01D39A36EE}"/>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1446563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Messinger &amp; Henderson</a:t>
            </a:r>
          </a:p>
        </p:txBody>
      </p:sp>
      <p:sp>
        <p:nvSpPr>
          <p:cNvPr id="74755" name="Slide Number Placeholder 5"/>
          <p:cNvSpPr>
            <a:spLocks noGrp="1"/>
          </p:cNvSpPr>
          <p:nvPr>
            <p:ph type="sldNum" sz="quarter" idx="12"/>
          </p:nvPr>
        </p:nvSpPr>
        <p:spPr>
          <a:xfrm>
            <a:off x="8204396" y="6476999"/>
            <a:ext cx="733864" cy="2743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bIns="0" rtlCol="0" anchor="b"/>
          <a:lstStyle>
            <a:defPPr>
              <a:defRPr lang="en-US"/>
            </a:defPPr>
            <a:lvl1pPr algn="r" rtl="0" eaLnBrk="1" fontAlgn="base" latinLnBrk="0" hangingPunct="1">
              <a:spcBef>
                <a:spcPct val="0"/>
              </a:spcBef>
              <a:spcAft>
                <a:spcPct val="0"/>
              </a:spcAft>
              <a:defRPr kumimoji="0" sz="1200" kern="1200">
                <a:solidFill>
                  <a:schemeClr val="tx1">
                    <a:tint val="95000"/>
                  </a:schemeClr>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0"/>
              </a:spcBef>
              <a:buClrTx/>
              <a:buSzTx/>
              <a:buFontTx/>
              <a:buNone/>
            </a:pPr>
            <a:fld id="{859B7FBE-02EE-4C27-AE49-1816F48D0D44}" type="slidenum">
              <a:rPr lang="en-US" smtClean="0"/>
              <a:pPr>
                <a:spcBef>
                  <a:spcPct val="0"/>
                </a:spcBef>
                <a:buClrTx/>
                <a:buSzTx/>
                <a:buFontTx/>
                <a:buNone/>
              </a:pPr>
              <a:t>104</a:t>
            </a:fld>
            <a:endParaRPr lang="en-US" altLang="en-US" sz="1400"/>
          </a:p>
        </p:txBody>
      </p:sp>
      <p:sp>
        <p:nvSpPr>
          <p:cNvPr id="74756" name="Rectangle 2"/>
          <p:cNvSpPr>
            <a:spLocks noGrp="1" noChangeArrowheads="1"/>
          </p:cNvSpPr>
          <p:nvPr>
            <p:ph type="title"/>
          </p:nvPr>
        </p:nvSpPr>
        <p:spPr/>
        <p:txBody>
          <a:bodyPr/>
          <a:lstStyle/>
          <a:p>
            <a:r>
              <a:rPr lang="en-US" altLang="en-US" b="1"/>
              <a:t>The Child Is Father of the Man?</a:t>
            </a:r>
          </a:p>
        </p:txBody>
      </p:sp>
      <p:sp>
        <p:nvSpPr>
          <p:cNvPr id="74757" name="Rectangle 3"/>
          <p:cNvSpPr>
            <a:spLocks noGrp="1" noChangeArrowheads="1"/>
          </p:cNvSpPr>
          <p:nvPr>
            <p:ph type="body" idx="1"/>
          </p:nvPr>
        </p:nvSpPr>
        <p:spPr/>
        <p:txBody>
          <a:bodyPr>
            <a:normAutofit/>
          </a:bodyPr>
          <a:lstStyle/>
          <a:p>
            <a:pPr>
              <a:lnSpc>
                <a:spcPct val="90000"/>
              </a:lnSpc>
              <a:buFont typeface="Monotype Sorts" pitchFamily="2" charset="2"/>
              <a:buNone/>
            </a:pPr>
            <a:r>
              <a:rPr lang="en-US" altLang="en-US" dirty="0"/>
              <a:t>My heart leaps up when I behold</a:t>
            </a:r>
          </a:p>
          <a:p>
            <a:pPr>
              <a:lnSpc>
                <a:spcPct val="90000"/>
              </a:lnSpc>
              <a:buFont typeface="Monotype Sorts" pitchFamily="2" charset="2"/>
              <a:buNone/>
            </a:pPr>
            <a:r>
              <a:rPr lang="en-US" altLang="en-US" dirty="0"/>
              <a:t>A rainbow in the sky:</a:t>
            </a:r>
          </a:p>
          <a:p>
            <a:pPr>
              <a:lnSpc>
                <a:spcPct val="90000"/>
              </a:lnSpc>
              <a:buFont typeface="Monotype Sorts" pitchFamily="2" charset="2"/>
              <a:buNone/>
            </a:pPr>
            <a:r>
              <a:rPr lang="en-US" altLang="en-US" dirty="0"/>
              <a:t>So was it when my life began;</a:t>
            </a:r>
          </a:p>
          <a:p>
            <a:pPr>
              <a:lnSpc>
                <a:spcPct val="90000"/>
              </a:lnSpc>
              <a:buFont typeface="Monotype Sorts" pitchFamily="2" charset="2"/>
              <a:buNone/>
            </a:pPr>
            <a:r>
              <a:rPr lang="en-US" altLang="en-US" dirty="0"/>
              <a:t>So is it now I am a man:</a:t>
            </a:r>
          </a:p>
          <a:p>
            <a:pPr>
              <a:lnSpc>
                <a:spcPct val="90000"/>
              </a:lnSpc>
              <a:buFont typeface="Monotype Sorts" pitchFamily="2" charset="2"/>
              <a:buNone/>
            </a:pPr>
            <a:r>
              <a:rPr lang="en-US" altLang="en-US" dirty="0"/>
              <a:t>So be it when I shall grow old,</a:t>
            </a:r>
          </a:p>
          <a:p>
            <a:pPr>
              <a:lnSpc>
                <a:spcPct val="90000"/>
              </a:lnSpc>
              <a:buFont typeface="Monotype Sorts" pitchFamily="2" charset="2"/>
              <a:buNone/>
            </a:pPr>
            <a:r>
              <a:rPr lang="en-US" altLang="en-US" dirty="0"/>
              <a:t>Or let me die!</a:t>
            </a:r>
          </a:p>
          <a:p>
            <a:pPr>
              <a:lnSpc>
                <a:spcPct val="90000"/>
              </a:lnSpc>
              <a:buFont typeface="Monotype Sorts" pitchFamily="2" charset="2"/>
              <a:buNone/>
            </a:pPr>
            <a:r>
              <a:rPr lang="en-US" altLang="en-US" dirty="0"/>
              <a:t>The Child is father of the Man;</a:t>
            </a:r>
          </a:p>
          <a:p>
            <a:pPr>
              <a:lnSpc>
                <a:spcPct val="90000"/>
              </a:lnSpc>
              <a:buFont typeface="Monotype Sorts" pitchFamily="2" charset="2"/>
              <a:buNone/>
            </a:pPr>
            <a:r>
              <a:rPr lang="en-US" altLang="en-US" dirty="0"/>
              <a:t>And I could wish my days to be</a:t>
            </a:r>
          </a:p>
          <a:p>
            <a:pPr>
              <a:lnSpc>
                <a:spcPct val="90000"/>
              </a:lnSpc>
              <a:buFont typeface="Monotype Sorts" pitchFamily="2" charset="2"/>
              <a:buNone/>
            </a:pPr>
            <a:r>
              <a:rPr lang="en-US" altLang="en-US" dirty="0"/>
              <a:t>Bound each to each by natural piety.</a:t>
            </a:r>
          </a:p>
          <a:p>
            <a:pPr lvl="3">
              <a:lnSpc>
                <a:spcPct val="90000"/>
              </a:lnSpc>
            </a:pPr>
            <a:r>
              <a:rPr lang="en-US" altLang="en-US" dirty="0"/>
              <a:t>William Wordsworth, "My Heart Leaps Up When I Behold"</a:t>
            </a:r>
            <a:endParaRPr lang="en-US" altLang="en-US" b="1" dirty="0"/>
          </a:p>
        </p:txBody>
      </p:sp>
    </p:spTree>
    <p:extLst>
      <p:ext uri="{BB962C8B-B14F-4D97-AF65-F5344CB8AC3E}">
        <p14:creationId xmlns:p14="http://schemas.microsoft.com/office/powerpoint/2010/main" val="36790477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2"/>
          <p:cNvSpPr>
            <a:spLocks noGrp="1" noChangeArrowheads="1"/>
          </p:cNvSpPr>
          <p:nvPr>
            <p:ph type="title"/>
          </p:nvPr>
        </p:nvSpPr>
        <p:spPr/>
        <p:txBody>
          <a:bodyPr>
            <a:normAutofit fontScale="90000"/>
          </a:bodyPr>
          <a:lstStyle/>
          <a:p>
            <a:pPr algn="ctr"/>
            <a:r>
              <a:rPr lang="en-US" altLang="en-US" dirty="0"/>
              <a:t>Age-3 behavior styles and informant impressions at age 21</a:t>
            </a:r>
          </a:p>
        </p:txBody>
      </p:sp>
      <p:sp>
        <p:nvSpPr>
          <p:cNvPr id="6861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solidFill>
                  <a:srgbClr val="000000"/>
                </a:solidFill>
              </a:rPr>
              <a:t>Messinger &amp; Henderson</a:t>
            </a:r>
          </a:p>
        </p:txBody>
      </p:sp>
      <p:sp>
        <p:nvSpPr>
          <p:cNvPr id="6861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fld id="{5D6E950A-5D0C-4D0A-98E1-B97FE5D482FF}" type="slidenum">
              <a:rPr lang="en-US" altLang="en-US" sz="1400" smtClean="0">
                <a:solidFill>
                  <a:srgbClr val="000000"/>
                </a:solidFill>
              </a:rPr>
              <a:pPr>
                <a:spcBef>
                  <a:spcPct val="0"/>
                </a:spcBef>
                <a:buClrTx/>
                <a:buSzTx/>
                <a:buFontTx/>
                <a:buNone/>
              </a:pPr>
              <a:t>105</a:t>
            </a:fld>
            <a:endParaRPr lang="en-US" altLang="en-US" sz="1400">
              <a:solidFill>
                <a:srgbClr val="000000"/>
              </a:solidFill>
            </a:endParaRPr>
          </a:p>
        </p:txBody>
      </p:sp>
      <p:pic>
        <p:nvPicPr>
          <p:cNvPr id="6861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998" t="17932" r="11998" b="28044"/>
          <a:stretch/>
        </p:blipFill>
        <p:spPr bwMode="auto">
          <a:xfrm>
            <a:off x="587829" y="1959428"/>
            <a:ext cx="8153400" cy="365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889958" y="5730626"/>
            <a:ext cx="774571" cy="369332"/>
          </a:xfrm>
          <a:prstGeom prst="rect">
            <a:avLst/>
          </a:prstGeom>
          <a:noFill/>
        </p:spPr>
        <p:txBody>
          <a:bodyPr wrap="none" rtlCol="0">
            <a:spAutoFit/>
          </a:bodyPr>
          <a:lstStyle/>
          <a:p>
            <a:r>
              <a:rPr lang="en-US" dirty="0" err="1"/>
              <a:t>Caspi</a:t>
            </a:r>
            <a:endParaRPr lang="en-US" dirty="0"/>
          </a:p>
        </p:txBody>
      </p:sp>
    </p:spTree>
    <p:extLst>
      <p:ext uri="{BB962C8B-B14F-4D97-AF65-F5344CB8AC3E}">
        <p14:creationId xmlns:p14="http://schemas.microsoft.com/office/powerpoint/2010/main" val="193607226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Messinger, Henderson &amp; Fernandez</a:t>
            </a:r>
          </a:p>
        </p:txBody>
      </p:sp>
      <p:sp>
        <p:nvSpPr>
          <p:cNvPr id="30723" name="Slide Number Placeholder 5"/>
          <p:cNvSpPr>
            <a:spLocks noGrp="1"/>
          </p:cNvSpPr>
          <p:nvPr>
            <p:ph type="sldNum" sz="quarter" idx="12"/>
          </p:nvPr>
        </p:nvSpPr>
        <p:spPr>
          <a:xfrm>
            <a:off x="8204396" y="6476999"/>
            <a:ext cx="733864" cy="2743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bIns="0" rtlCol="0" anchor="b"/>
          <a:lstStyle>
            <a:defPPr>
              <a:defRPr lang="en-US"/>
            </a:defPPr>
            <a:lvl1pPr algn="r" rtl="0" eaLnBrk="1" fontAlgn="base" latinLnBrk="0" hangingPunct="1">
              <a:spcBef>
                <a:spcPct val="0"/>
              </a:spcBef>
              <a:spcAft>
                <a:spcPct val="0"/>
              </a:spcAft>
              <a:defRPr kumimoji="0" sz="1200" kern="1200">
                <a:solidFill>
                  <a:schemeClr val="tx1">
                    <a:tint val="95000"/>
                  </a:schemeClr>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0"/>
              </a:spcBef>
              <a:buClrTx/>
              <a:buSzTx/>
              <a:buFontTx/>
              <a:buNone/>
            </a:pPr>
            <a:fld id="{859B7FBE-02EE-4C27-AE49-1816F48D0D44}" type="slidenum">
              <a:rPr lang="en-US" smtClean="0"/>
              <a:pPr>
                <a:spcBef>
                  <a:spcPct val="0"/>
                </a:spcBef>
                <a:buClrTx/>
                <a:buSzTx/>
                <a:buFontTx/>
                <a:buNone/>
              </a:pPr>
              <a:t>106</a:t>
            </a:fld>
            <a:endParaRPr lang="en-US" altLang="en-US" sz="1400"/>
          </a:p>
        </p:txBody>
      </p:sp>
      <p:sp>
        <p:nvSpPr>
          <p:cNvPr id="30724" name="Rectangle 2"/>
          <p:cNvSpPr>
            <a:spLocks noGrp="1" noChangeArrowheads="1"/>
          </p:cNvSpPr>
          <p:nvPr>
            <p:ph type="title"/>
          </p:nvPr>
        </p:nvSpPr>
        <p:spPr/>
        <p:txBody>
          <a:bodyPr>
            <a:normAutofit fontScale="90000"/>
          </a:bodyPr>
          <a:lstStyle/>
          <a:p>
            <a:r>
              <a:rPr lang="en-US" altLang="en-US" sz="4000" b="1"/>
              <a:t>Inhibited and Uninhibited Infants</a:t>
            </a:r>
            <a:br>
              <a:rPr lang="en-US" altLang="en-US" sz="4000" b="1"/>
            </a:br>
            <a:r>
              <a:rPr lang="en-US" altLang="en-US" sz="4000" b="1"/>
              <a:t>“Grown Up”</a:t>
            </a:r>
          </a:p>
        </p:txBody>
      </p:sp>
      <p:sp>
        <p:nvSpPr>
          <p:cNvPr id="30725" name="Rectangle 3"/>
          <p:cNvSpPr>
            <a:spLocks noGrp="1" noChangeArrowheads="1"/>
          </p:cNvSpPr>
          <p:nvPr>
            <p:ph type="body" idx="1"/>
          </p:nvPr>
        </p:nvSpPr>
        <p:spPr/>
        <p:txBody>
          <a:bodyPr/>
          <a:lstStyle/>
          <a:p>
            <a:r>
              <a:rPr lang="en-US" altLang="en-US"/>
              <a:t>“[A]dults who had been categorized in the second year of life as inhibited, compared with those previously categorized as uninhibited, showed greater functional MRI signal response within the amygdala to novel versus familiar faces.”</a:t>
            </a:r>
          </a:p>
          <a:p>
            <a:pPr lvl="1"/>
            <a:r>
              <a:rPr lang="en-US" altLang="en-US" sz="2100">
                <a:solidFill>
                  <a:srgbClr val="000000"/>
                </a:solidFill>
              </a:rPr>
              <a:t>22 adults (</a:t>
            </a:r>
            <a:r>
              <a:rPr lang="en-US" altLang="en-US" sz="2100" i="1">
                <a:solidFill>
                  <a:srgbClr val="000000"/>
                </a:solidFill>
              </a:rPr>
              <a:t>M = </a:t>
            </a:r>
            <a:r>
              <a:rPr lang="en-US" altLang="en-US" sz="2100">
                <a:solidFill>
                  <a:srgbClr val="000000"/>
                </a:solidFill>
              </a:rPr>
              <a:t>21.8 years) </a:t>
            </a:r>
          </a:p>
          <a:p>
            <a:pPr lvl="1"/>
            <a:r>
              <a:rPr lang="en-US" altLang="en-US" sz="2100">
                <a:solidFill>
                  <a:srgbClr val="000000"/>
                </a:solidFill>
              </a:rPr>
              <a:t>at two years were inhibited (n=13) or uninhibited (n = 9)</a:t>
            </a:r>
            <a:endParaRPr lang="en-US" altLang="en-US" sz="800">
              <a:solidFill>
                <a:srgbClr val="000000"/>
              </a:solidFill>
              <a:latin typeface="Times" pitchFamily="18" charset="0"/>
            </a:endParaRPr>
          </a:p>
          <a:p>
            <a:pPr lvl="4"/>
            <a:r>
              <a:rPr lang="en-US" altLang="en-US" sz="1400"/>
              <a:t>20 JUNE 2003 VOL 300 SCIENCE Carl E. Schwartz,1,2,3* Christopher I. Wright,2,3,4 Lisa M. Shin,2,5 Jerome Kagan,6 Scott L. Rauch2,3</a:t>
            </a:r>
          </a:p>
          <a:p>
            <a:endParaRPr lang="en-US" altLang="en-US"/>
          </a:p>
          <a:p>
            <a:endParaRPr lang="en-US" altLang="en-US"/>
          </a:p>
        </p:txBody>
      </p:sp>
    </p:spTree>
    <p:extLst>
      <p:ext uri="{BB962C8B-B14F-4D97-AF65-F5344CB8AC3E}">
        <p14:creationId xmlns:p14="http://schemas.microsoft.com/office/powerpoint/2010/main" val="18228113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Messinger &amp; Henderson</a:t>
            </a:r>
          </a:p>
        </p:txBody>
      </p:sp>
      <p:sp>
        <p:nvSpPr>
          <p:cNvPr id="3174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fld id="{6DF139F8-67B5-4519-9747-B24303EBD13F}" type="slidenum">
              <a:rPr lang="en-US" altLang="en-US" sz="1400" smtClean="0"/>
              <a:pPr>
                <a:spcBef>
                  <a:spcPct val="0"/>
                </a:spcBef>
                <a:buClrTx/>
                <a:buSzTx/>
                <a:buFontTx/>
                <a:buNone/>
              </a:pPr>
              <a:t>107</a:t>
            </a:fld>
            <a:endParaRPr lang="en-US" altLang="en-US" sz="1400"/>
          </a:p>
        </p:txBody>
      </p:sp>
      <p:sp>
        <p:nvSpPr>
          <p:cNvPr id="31748" name="Rectangle 4"/>
          <p:cNvSpPr>
            <a:spLocks noGrp="1" noChangeArrowheads="1"/>
          </p:cNvSpPr>
          <p:nvPr>
            <p:ph type="title"/>
          </p:nvPr>
        </p:nvSpPr>
        <p:spPr/>
        <p:txBody>
          <a:bodyPr/>
          <a:lstStyle/>
          <a:p>
            <a:endParaRPr lang="en-US" altLang="en-US"/>
          </a:p>
        </p:txBody>
      </p:sp>
      <p:pic>
        <p:nvPicPr>
          <p:cNvPr id="317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33375"/>
            <a:ext cx="8915400"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6651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14575" y="1774825"/>
            <a:ext cx="7514849" cy="4625975"/>
          </a:xfrm>
          <a:prstGeom prst="rect">
            <a:avLst/>
          </a:prstGeom>
        </p:spPr>
      </p:pic>
    </p:spTree>
    <p:extLst>
      <p:ext uri="{BB962C8B-B14F-4D97-AF65-F5344CB8AC3E}">
        <p14:creationId xmlns:p14="http://schemas.microsoft.com/office/powerpoint/2010/main" val="7046326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Title 1"/>
          <p:cNvSpPr>
            <a:spLocks noGrp="1"/>
          </p:cNvSpPr>
          <p:nvPr>
            <p:ph type="title"/>
          </p:nvPr>
        </p:nvSpPr>
        <p:spPr>
          <a:xfrm>
            <a:off x="-41031" y="152400"/>
            <a:ext cx="9220200" cy="1111664"/>
          </a:xfrm>
        </p:spPr>
        <p:txBody>
          <a:bodyPr>
            <a:normAutofit fontScale="90000"/>
          </a:bodyPr>
          <a:lstStyle/>
          <a:p>
            <a:pPr algn="ctr"/>
            <a:r>
              <a:rPr lang="en-US" dirty="0"/>
              <a:t>Temperament and Self-Control </a:t>
            </a:r>
            <a:br>
              <a:rPr lang="en-US" dirty="0"/>
            </a:br>
            <a:r>
              <a:rPr lang="en-US" dirty="0"/>
              <a:t>(Moffitt et al., 2011)</a:t>
            </a:r>
          </a:p>
        </p:txBody>
      </p:sp>
      <p:sp>
        <p:nvSpPr>
          <p:cNvPr id="14339" name="Content Placeholder 1"/>
          <p:cNvSpPr>
            <a:spLocks noGrp="1"/>
          </p:cNvSpPr>
          <p:nvPr>
            <p:ph idx="4294967295"/>
          </p:nvPr>
        </p:nvSpPr>
        <p:spPr>
          <a:xfrm>
            <a:off x="568325" y="2636838"/>
            <a:ext cx="8324850" cy="3489325"/>
          </a:xfrm>
          <a:prstGeom prst="rect">
            <a:avLst/>
          </a:prstGeom>
        </p:spPr>
        <p:txBody>
          <a:bodyPr/>
          <a:lstStyle/>
          <a:p>
            <a:r>
              <a:rPr lang="en-US"/>
              <a:t>Delay gratification</a:t>
            </a:r>
          </a:p>
          <a:p>
            <a:r>
              <a:rPr lang="en-US"/>
              <a:t>Control impulses</a:t>
            </a:r>
          </a:p>
          <a:p>
            <a:r>
              <a:rPr lang="en-US"/>
              <a:t>Perseverance</a:t>
            </a:r>
          </a:p>
          <a:p>
            <a:endParaRPr lang="en-US"/>
          </a:p>
        </p:txBody>
      </p:sp>
      <p:pic>
        <p:nvPicPr>
          <p:cNvPr id="143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4775200"/>
            <a:ext cx="3125788"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2" descr="http://add-assets.com/asset/2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4792663"/>
            <a:ext cx="2808288"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3192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045F1-8D12-EE47-B81A-2019AFC72ECD}"/>
              </a:ext>
            </a:extLst>
          </p:cNvPr>
          <p:cNvSpPr>
            <a:spLocks noGrp="1"/>
          </p:cNvSpPr>
          <p:nvPr>
            <p:ph type="title"/>
          </p:nvPr>
        </p:nvSpPr>
        <p:spPr/>
        <p:txBody>
          <a:bodyPr/>
          <a:lstStyle/>
          <a:p>
            <a:r>
              <a:rPr lang="en-US" dirty="0"/>
              <a:t>Method</a:t>
            </a:r>
          </a:p>
        </p:txBody>
      </p:sp>
      <p:sp>
        <p:nvSpPr>
          <p:cNvPr id="3" name="Content Placeholder 2">
            <a:extLst>
              <a:ext uri="{FF2B5EF4-FFF2-40B4-BE49-F238E27FC236}">
                <a16:creationId xmlns:a16="http://schemas.microsoft.com/office/drawing/2014/main" id="{5E984B2C-200F-764B-8F81-AB97C44F6952}"/>
              </a:ext>
            </a:extLst>
          </p:cNvPr>
          <p:cNvSpPr>
            <a:spLocks noGrp="1"/>
          </p:cNvSpPr>
          <p:nvPr>
            <p:ph idx="1"/>
          </p:nvPr>
        </p:nvSpPr>
        <p:spPr/>
        <p:txBody>
          <a:bodyPr/>
          <a:lstStyle/>
          <a:p>
            <a:r>
              <a:rPr lang="en-US" dirty="0"/>
              <a:t>N = 130 (“low risk”)</a:t>
            </a:r>
          </a:p>
          <a:p>
            <a:r>
              <a:rPr lang="en-US" dirty="0"/>
              <a:t>At ages 1 and 1.5 </a:t>
            </a:r>
            <a:r>
              <a:rPr lang="en-US" dirty="0" err="1"/>
              <a:t>yrs</a:t>
            </a:r>
            <a:r>
              <a:rPr lang="en-US" dirty="0"/>
              <a:t>: parents’ demographics, parent-reported infant PA and NA, infant cognitive intelligence</a:t>
            </a:r>
          </a:p>
          <a:p>
            <a:r>
              <a:rPr lang="en-US" dirty="0"/>
              <a:t>Ages 6-8 </a:t>
            </a:r>
            <a:r>
              <a:rPr lang="en-US" dirty="0" err="1"/>
              <a:t>yrs</a:t>
            </a:r>
            <a:r>
              <a:rPr lang="en-US" dirty="0"/>
              <a:t>: childhood intelligence</a:t>
            </a:r>
          </a:p>
          <a:p>
            <a:r>
              <a:rPr lang="en-US" dirty="0"/>
              <a:t>Age 29: self-reported educational attainment</a:t>
            </a:r>
          </a:p>
        </p:txBody>
      </p:sp>
      <p:sp>
        <p:nvSpPr>
          <p:cNvPr id="4" name="TextBox 3">
            <a:extLst>
              <a:ext uri="{FF2B5EF4-FFF2-40B4-BE49-F238E27FC236}">
                <a16:creationId xmlns:a16="http://schemas.microsoft.com/office/drawing/2014/main" id="{BB908553-E7B7-BD4F-A48E-DDC9913D3055}"/>
              </a:ext>
            </a:extLst>
          </p:cNvPr>
          <p:cNvSpPr txBox="1"/>
          <p:nvPr/>
        </p:nvSpPr>
        <p:spPr>
          <a:xfrm>
            <a:off x="97972" y="5589270"/>
            <a:ext cx="1273628"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venir Next LT Pro"/>
                <a:ea typeface="+mn-ea"/>
                <a:cs typeface="+mn-cs"/>
              </a:rPr>
              <a:t>Tsai</a:t>
            </a:r>
          </a:p>
        </p:txBody>
      </p:sp>
    </p:spTree>
    <p:extLst>
      <p:ext uri="{BB962C8B-B14F-4D97-AF65-F5344CB8AC3E}">
        <p14:creationId xmlns:p14="http://schemas.microsoft.com/office/powerpoint/2010/main" val="3711118248"/>
      </p:ext>
    </p:extLst>
  </p:cSld>
  <p:clrMapOvr>
    <a:overrideClrMapping bg1="lt1" tx1="dk1" bg2="lt2" tx2="dk2" accent1="accent1" accent2="accent2" accent3="accent3" accent4="accent4" accent5="accent5" accent6="accent6" hlink="hlink" folHlink="folHlink"/>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Title 1"/>
          <p:cNvSpPr>
            <a:spLocks noGrp="1"/>
          </p:cNvSpPr>
          <p:nvPr>
            <p:ph type="title"/>
          </p:nvPr>
        </p:nvSpPr>
        <p:spPr>
          <a:xfrm>
            <a:off x="-152400" y="182880"/>
            <a:ext cx="9829800" cy="1111664"/>
          </a:xfrm>
        </p:spPr>
        <p:txBody>
          <a:bodyPr>
            <a:normAutofit fontScale="90000"/>
          </a:bodyPr>
          <a:lstStyle/>
          <a:p>
            <a:pPr algn="ctr"/>
            <a:r>
              <a:rPr lang="en-US" dirty="0"/>
              <a:t>Temperament and Self-Control</a:t>
            </a:r>
            <a:br>
              <a:rPr lang="en-US" dirty="0"/>
            </a:br>
            <a:r>
              <a:rPr lang="en-US" dirty="0"/>
              <a:t> (Moffitt et al., 2011)</a:t>
            </a:r>
          </a:p>
        </p:txBody>
      </p:sp>
      <p:sp>
        <p:nvSpPr>
          <p:cNvPr id="15363" name="Content Placeholder 1"/>
          <p:cNvSpPr>
            <a:spLocks noGrp="1"/>
          </p:cNvSpPr>
          <p:nvPr>
            <p:ph idx="4294967295"/>
          </p:nvPr>
        </p:nvSpPr>
        <p:spPr>
          <a:xfrm>
            <a:off x="568325" y="2636838"/>
            <a:ext cx="8324850" cy="3489325"/>
          </a:xfrm>
          <a:prstGeom prst="rect">
            <a:avLst/>
          </a:prstGeom>
        </p:spPr>
        <p:txBody>
          <a:bodyPr/>
          <a:lstStyle/>
          <a:p>
            <a:endParaRPr lang="en-US"/>
          </a:p>
        </p:txBody>
      </p:sp>
      <p:pic>
        <p:nvPicPr>
          <p:cNvPr id="153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1676400"/>
            <a:ext cx="9063038" cy="439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5" name="TextBox 2"/>
          <p:cNvSpPr txBox="1">
            <a:spLocks noChangeArrowheads="1"/>
          </p:cNvSpPr>
          <p:nvPr/>
        </p:nvSpPr>
        <p:spPr bwMode="auto">
          <a:xfrm>
            <a:off x="7040563" y="6497638"/>
            <a:ext cx="2087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Moffitt et al. (2011)</a:t>
            </a:r>
          </a:p>
        </p:txBody>
      </p:sp>
    </p:spTree>
    <p:extLst>
      <p:ext uri="{BB962C8B-B14F-4D97-AF65-F5344CB8AC3E}">
        <p14:creationId xmlns:p14="http://schemas.microsoft.com/office/powerpoint/2010/main" val="275132478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453662"/>
            <a:ext cx="3673319"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27500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a:bodyPr>
          <a:lstStyle/>
          <a:p>
            <a:pPr algn="ctr"/>
            <a:r>
              <a:rPr lang="en-US" dirty="0"/>
              <a:t>Child Self Control &amp; Adult Health</a:t>
            </a:r>
          </a:p>
        </p:txBody>
      </p:sp>
      <p:sp>
        <p:nvSpPr>
          <p:cNvPr id="16387" name="Content Placeholder 9"/>
          <p:cNvSpPr>
            <a:spLocks noGrp="1"/>
          </p:cNvSpPr>
          <p:nvPr>
            <p:ph idx="4294967295"/>
          </p:nvPr>
        </p:nvSpPr>
        <p:spPr>
          <a:xfrm>
            <a:off x="568325" y="2636838"/>
            <a:ext cx="8324850" cy="3489325"/>
          </a:xfrm>
          <a:prstGeom prst="rect">
            <a:avLst/>
          </a:prstGeom>
        </p:spPr>
        <p:txBody>
          <a:bodyPr/>
          <a:lstStyle/>
          <a:p>
            <a:endParaRPr lang="en-US"/>
          </a:p>
        </p:txBody>
      </p:sp>
      <p:pic>
        <p:nvPicPr>
          <p:cNvPr id="1638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76" y="1905000"/>
            <a:ext cx="4752975" cy="440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309725" y="5463435"/>
            <a:ext cx="4572000" cy="646331"/>
          </a:xfrm>
          <a:prstGeom prst="rect">
            <a:avLst/>
          </a:prstGeom>
        </p:spPr>
        <p:txBody>
          <a:bodyPr>
            <a:spAutoFit/>
          </a:bodyPr>
          <a:lstStyle/>
          <a:p>
            <a:r>
              <a:rPr lang="en-US" dirty="0"/>
              <a:t>Temperament and Self-Control</a:t>
            </a:r>
            <a:br>
              <a:rPr lang="en-US" dirty="0"/>
            </a:br>
            <a:r>
              <a:rPr lang="en-US" dirty="0"/>
              <a:t> (Moffitt et al., 2011)</a:t>
            </a:r>
          </a:p>
        </p:txBody>
      </p:sp>
    </p:spTree>
    <p:extLst>
      <p:ext uri="{BB962C8B-B14F-4D97-AF65-F5344CB8AC3E}">
        <p14:creationId xmlns:p14="http://schemas.microsoft.com/office/powerpoint/2010/main" val="28025969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normAutofit/>
          </a:bodyPr>
          <a:lstStyle/>
          <a:p>
            <a:pPr algn="ctr"/>
            <a:r>
              <a:rPr lang="en-US" dirty="0"/>
              <a:t>Child Self Control &amp; Adult Wealth</a:t>
            </a:r>
          </a:p>
        </p:txBody>
      </p:sp>
      <p:pic>
        <p:nvPicPr>
          <p:cNvPr id="1741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497101"/>
            <a:ext cx="6003925" cy="530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070725" y="4724400"/>
            <a:ext cx="1616075" cy="1477328"/>
          </a:xfrm>
          <a:prstGeom prst="rect">
            <a:avLst/>
          </a:prstGeom>
        </p:spPr>
        <p:txBody>
          <a:bodyPr wrap="square">
            <a:spAutoFit/>
          </a:bodyPr>
          <a:lstStyle/>
          <a:p>
            <a:pPr algn="ctr"/>
            <a:r>
              <a:rPr lang="en-US" dirty="0"/>
              <a:t>Temperament and Self-Control</a:t>
            </a:r>
            <a:br>
              <a:rPr lang="en-US" dirty="0"/>
            </a:br>
            <a:r>
              <a:rPr lang="en-US" dirty="0"/>
              <a:t> (Moffitt et al., 2011)</a:t>
            </a:r>
          </a:p>
        </p:txBody>
      </p:sp>
    </p:spTree>
    <p:extLst>
      <p:ext uri="{BB962C8B-B14F-4D97-AF65-F5344CB8AC3E}">
        <p14:creationId xmlns:p14="http://schemas.microsoft.com/office/powerpoint/2010/main" val="20582460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Early Can Self-Control Predict Health, Wealth, and Crime?</a:t>
            </a:r>
          </a:p>
        </p:txBody>
      </p:sp>
      <p:sp>
        <p:nvSpPr>
          <p:cNvPr id="3" name="Content Placeholder 2"/>
          <p:cNvSpPr>
            <a:spLocks noGrp="1"/>
          </p:cNvSpPr>
          <p:nvPr>
            <p:ph idx="1"/>
          </p:nvPr>
        </p:nvSpPr>
        <p:spPr/>
        <p:txBody>
          <a:bodyPr>
            <a:normAutofit/>
          </a:bodyPr>
          <a:lstStyle/>
          <a:p>
            <a:r>
              <a:rPr lang="en-US" dirty="0"/>
              <a:t>We isolated staff ratings of the children’s self-control observed during 90-min data collection sessions at the research unit in the mid-1970s, when they were 3–5 y old (27).</a:t>
            </a:r>
          </a:p>
          <a:p>
            <a:r>
              <a:rPr lang="en-US" dirty="0"/>
              <a:t>This standardized observational measure of preschoolers’ self-control signiﬁcantly predicted health, wealth, and convictions at the age of 32 y, albeit with modest effect sizes (SI Appendix, Table S5).</a:t>
            </a:r>
          </a:p>
          <a:p>
            <a:endParaRPr lang="en-US" dirty="0"/>
          </a:p>
        </p:txBody>
      </p:sp>
    </p:spTree>
    <p:extLst>
      <p:ext uri="{BB962C8B-B14F-4D97-AF65-F5344CB8AC3E}">
        <p14:creationId xmlns:p14="http://schemas.microsoft.com/office/powerpoint/2010/main" val="34377641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Thus</a:t>
            </a:r>
          </a:p>
        </p:txBody>
      </p:sp>
      <p:sp>
        <p:nvSpPr>
          <p:cNvPr id="3" name="Content Placeholder 2"/>
          <p:cNvSpPr>
            <a:spLocks noGrp="1"/>
          </p:cNvSpPr>
          <p:nvPr>
            <p:ph idx="1"/>
          </p:nvPr>
        </p:nvSpPr>
        <p:spPr/>
        <p:txBody>
          <a:bodyPr/>
          <a:lstStyle/>
          <a:p>
            <a:r>
              <a:rPr lang="en-US" dirty="0"/>
              <a:t>Early childhood intervention that enhances </a:t>
            </a:r>
            <a:r>
              <a:rPr lang="en-US" dirty="0" err="1"/>
              <a:t>selfcontrol</a:t>
            </a:r>
            <a:r>
              <a:rPr lang="en-US" dirty="0"/>
              <a:t> is likely to bring a greater return on investment than harm reduction programs targeting adolescents alone (30)</a:t>
            </a:r>
          </a:p>
          <a:p>
            <a:r>
              <a:rPr lang="en-US" dirty="0">
                <a:solidFill>
                  <a:srgbClr val="000000"/>
                </a:solidFill>
                <a:latin typeface="AdvOT88ac8687"/>
              </a:rPr>
              <a:t>Children who became more self-controlled from childhood to young adulthood had better outcomes by the age of 32 y, after controlling for their initial levels of childhood self-control </a:t>
            </a:r>
            <a:r>
              <a:rPr lang="en-US" sz="1600" dirty="0">
                <a:solidFill>
                  <a:srgbClr val="000000"/>
                </a:solidFill>
                <a:latin typeface="AdvOT88ac8687"/>
              </a:rPr>
              <a:t>(</a:t>
            </a:r>
            <a:r>
              <a:rPr lang="en-US" sz="1600" dirty="0">
                <a:solidFill>
                  <a:srgbClr val="0000FF"/>
                </a:solidFill>
                <a:latin typeface="AdvOT16d4f71d.I"/>
              </a:rPr>
              <a:t>SI Appendix</a:t>
            </a:r>
            <a:r>
              <a:rPr lang="en-US" sz="1600" dirty="0">
                <a:solidFill>
                  <a:srgbClr val="0000FF"/>
                </a:solidFill>
                <a:latin typeface="AdvOT88ac8687"/>
              </a:rPr>
              <a:t>, Table S3</a:t>
            </a:r>
            <a:r>
              <a:rPr lang="en-US" sz="1600" dirty="0">
                <a:solidFill>
                  <a:srgbClr val="000000"/>
                </a:solidFill>
                <a:latin typeface="AdvOT88ac8687"/>
              </a:rPr>
              <a:t>).</a:t>
            </a:r>
            <a:endParaRPr lang="en-US" sz="1600" dirty="0"/>
          </a:p>
          <a:p>
            <a:endParaRPr lang="en-US" dirty="0"/>
          </a:p>
        </p:txBody>
      </p:sp>
    </p:spTree>
    <p:extLst>
      <p:ext uri="{BB962C8B-B14F-4D97-AF65-F5344CB8AC3E}">
        <p14:creationId xmlns:p14="http://schemas.microsoft.com/office/powerpoint/2010/main" val="199207832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686800" cy="1252728"/>
          </a:xfrm>
        </p:spPr>
        <p:txBody>
          <a:bodyPr>
            <a:normAutofit fontScale="90000"/>
          </a:bodyPr>
          <a:lstStyle/>
          <a:p>
            <a:pPr algn="ctr"/>
            <a:r>
              <a:rPr lang="en-US" dirty="0"/>
              <a:t>Developmental Antecedents of Political Ideology (Fraley et al., 2012)</a:t>
            </a:r>
          </a:p>
        </p:txBody>
      </p:sp>
      <p:sp>
        <p:nvSpPr>
          <p:cNvPr id="3" name="Content Placeholder 2"/>
          <p:cNvSpPr>
            <a:spLocks noGrp="1"/>
          </p:cNvSpPr>
          <p:nvPr>
            <p:ph idx="1"/>
          </p:nvPr>
        </p:nvSpPr>
        <p:spPr/>
        <p:txBody>
          <a:bodyPr>
            <a:normAutofit fontScale="85000" lnSpcReduction="20000"/>
          </a:bodyPr>
          <a:lstStyle/>
          <a:p>
            <a:r>
              <a:rPr lang="en-US" dirty="0"/>
              <a:t>Prospective study examining antecedents of political ideology at 18 </a:t>
            </a:r>
            <a:r>
              <a:rPr lang="en-US" dirty="0" err="1"/>
              <a:t>yrs</a:t>
            </a:r>
            <a:r>
              <a:rPr lang="en-US" dirty="0"/>
              <a:t> of age</a:t>
            </a:r>
          </a:p>
          <a:p>
            <a:endParaRPr lang="en-US" dirty="0"/>
          </a:p>
          <a:p>
            <a:pPr lvl="1"/>
            <a:r>
              <a:rPr lang="en-US" dirty="0"/>
              <a:t>Temperament (54 months)</a:t>
            </a:r>
          </a:p>
          <a:p>
            <a:pPr lvl="2"/>
            <a:r>
              <a:rPr lang="en-US" dirty="0"/>
              <a:t>Restlessness/Activity; Shyness; </a:t>
            </a:r>
            <a:r>
              <a:rPr lang="en-US" dirty="0" err="1"/>
              <a:t>Attentional</a:t>
            </a:r>
            <a:r>
              <a:rPr lang="en-US" dirty="0"/>
              <a:t> Focusing; Fear</a:t>
            </a:r>
          </a:p>
          <a:p>
            <a:pPr lvl="1"/>
            <a:r>
              <a:rPr lang="en-US" dirty="0"/>
              <a:t>Parenting attitudes (at 1 month)</a:t>
            </a:r>
          </a:p>
          <a:p>
            <a:pPr lvl="2"/>
            <a:r>
              <a:rPr lang="en-US" dirty="0"/>
              <a:t>Authoritarian parenting attitudes </a:t>
            </a:r>
          </a:p>
          <a:p>
            <a:pPr lvl="2"/>
            <a:r>
              <a:rPr lang="en-US" dirty="0"/>
              <a:t>Egalitarian parenting attitudes</a:t>
            </a:r>
          </a:p>
          <a:p>
            <a:pPr lvl="1"/>
            <a:r>
              <a:rPr lang="en-US" dirty="0"/>
              <a:t>Maternal Sensitivity</a:t>
            </a:r>
          </a:p>
          <a:p>
            <a:pPr lvl="2"/>
            <a:r>
              <a:rPr lang="en-US" dirty="0"/>
              <a:t>Observed over first 4.5 </a:t>
            </a:r>
            <a:r>
              <a:rPr lang="en-US" dirty="0" err="1"/>
              <a:t>yrs</a:t>
            </a:r>
            <a:r>
              <a:rPr lang="en-US" dirty="0"/>
              <a:t> of child’s life</a:t>
            </a:r>
          </a:p>
          <a:p>
            <a:pPr lvl="1"/>
            <a:endParaRPr lang="en-US" dirty="0"/>
          </a:p>
          <a:p>
            <a:pPr lvl="1"/>
            <a:r>
              <a:rPr lang="en-US" dirty="0"/>
              <a:t>DV = Conservatism</a:t>
            </a:r>
          </a:p>
          <a:p>
            <a:pPr lvl="2"/>
            <a:r>
              <a:rPr lang="en-US" dirty="0"/>
              <a:t>e.g., death penalty, abortion, censorship, racial segregation </a:t>
            </a:r>
          </a:p>
        </p:txBody>
      </p:sp>
    </p:spTree>
    <p:extLst>
      <p:ext uri="{BB962C8B-B14F-4D97-AF65-F5344CB8AC3E}">
        <p14:creationId xmlns:p14="http://schemas.microsoft.com/office/powerpoint/2010/main" val="31436038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686800" cy="1252728"/>
          </a:xfrm>
        </p:spPr>
        <p:txBody>
          <a:bodyPr>
            <a:normAutofit fontScale="90000"/>
          </a:bodyPr>
          <a:lstStyle/>
          <a:p>
            <a:pPr algn="ctr"/>
            <a:r>
              <a:rPr lang="en-US" dirty="0"/>
              <a:t>Developmental Antecedents of Political Ideology (Fraley et al., 2012)</a:t>
            </a:r>
          </a:p>
        </p:txBody>
      </p:sp>
      <p:sp>
        <p:nvSpPr>
          <p:cNvPr id="3" name="Content Placeholder 2"/>
          <p:cNvSpPr>
            <a:spLocks noGrp="1"/>
          </p:cNvSpPr>
          <p:nvPr>
            <p:ph idx="1"/>
          </p:nvPr>
        </p:nvSpPr>
        <p:spPr/>
        <p:txBody>
          <a:bodyPr>
            <a:normAutofit fontScale="85000" lnSpcReduction="20000"/>
          </a:bodyPr>
          <a:lstStyle/>
          <a:p>
            <a:r>
              <a:rPr lang="en-US" dirty="0"/>
              <a:t>Prospective study examining antecedents of political ideology at 18 </a:t>
            </a:r>
            <a:r>
              <a:rPr lang="en-US" dirty="0" err="1"/>
              <a:t>yrs</a:t>
            </a:r>
            <a:r>
              <a:rPr lang="en-US" dirty="0"/>
              <a:t> of age</a:t>
            </a:r>
          </a:p>
          <a:p>
            <a:endParaRPr lang="en-US" dirty="0"/>
          </a:p>
          <a:p>
            <a:pPr lvl="1"/>
            <a:r>
              <a:rPr lang="en-US" dirty="0"/>
              <a:t>Temperament (54 months)</a:t>
            </a:r>
          </a:p>
          <a:p>
            <a:pPr lvl="2"/>
            <a:r>
              <a:rPr lang="en-US" dirty="0"/>
              <a:t>Restlessness/Activity; Shyness; </a:t>
            </a:r>
            <a:r>
              <a:rPr lang="en-US" dirty="0" err="1"/>
              <a:t>Attentional</a:t>
            </a:r>
            <a:r>
              <a:rPr lang="en-US" dirty="0"/>
              <a:t> Focusing; Fear</a:t>
            </a:r>
          </a:p>
          <a:p>
            <a:pPr lvl="1"/>
            <a:r>
              <a:rPr lang="en-US" dirty="0"/>
              <a:t>Parenting attitudes (at 1 month)</a:t>
            </a:r>
          </a:p>
          <a:p>
            <a:pPr lvl="2"/>
            <a:r>
              <a:rPr lang="en-US" dirty="0"/>
              <a:t>Authoritarian parenting attitudes </a:t>
            </a:r>
          </a:p>
          <a:p>
            <a:pPr lvl="2"/>
            <a:r>
              <a:rPr lang="en-US" dirty="0"/>
              <a:t>Egalitarian parenting attitudes</a:t>
            </a:r>
          </a:p>
          <a:p>
            <a:pPr lvl="1"/>
            <a:r>
              <a:rPr lang="en-US" dirty="0"/>
              <a:t>Maternal Sensitivity</a:t>
            </a:r>
          </a:p>
          <a:p>
            <a:pPr lvl="2"/>
            <a:r>
              <a:rPr lang="en-US" dirty="0"/>
              <a:t>Observed over first 4.5 </a:t>
            </a:r>
            <a:r>
              <a:rPr lang="en-US" dirty="0" err="1"/>
              <a:t>yrs</a:t>
            </a:r>
            <a:r>
              <a:rPr lang="en-US" dirty="0"/>
              <a:t> of child’s life</a:t>
            </a:r>
          </a:p>
          <a:p>
            <a:pPr lvl="1"/>
            <a:endParaRPr lang="en-US" dirty="0"/>
          </a:p>
          <a:p>
            <a:pPr lvl="1"/>
            <a:r>
              <a:rPr lang="en-US" dirty="0"/>
              <a:t>DV = Conservatism</a:t>
            </a:r>
          </a:p>
          <a:p>
            <a:pPr lvl="2"/>
            <a:r>
              <a:rPr lang="en-US" dirty="0"/>
              <a:t>e.g., death penalty, abortion, censorship, racial segregation </a:t>
            </a:r>
          </a:p>
        </p:txBody>
      </p:sp>
    </p:spTree>
    <p:extLst>
      <p:ext uri="{BB962C8B-B14F-4D97-AF65-F5344CB8AC3E}">
        <p14:creationId xmlns:p14="http://schemas.microsoft.com/office/powerpoint/2010/main" val="234521526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Parenting </a:t>
            </a:r>
            <a:r>
              <a:rPr lang="en-US" dirty="0" err="1"/>
              <a:t>attitudes</a:t>
            </a:r>
            <a:r>
              <a:rPr lang="en-US" dirty="0" err="1">
                <a:sym typeface="Wingdings" panose="05000000000000000000" pitchFamily="2" charset="2"/>
              </a:rPr>
              <a:t></a:t>
            </a:r>
            <a:r>
              <a:rPr lang="en-US" dirty="0" err="1"/>
              <a:t>conservatism</a:t>
            </a:r>
            <a:endParaRPr lang="en-US"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731090"/>
            <a:ext cx="7543800" cy="4290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183993" y="6465372"/>
            <a:ext cx="2185214" cy="369332"/>
          </a:xfrm>
          <a:prstGeom prst="rect">
            <a:avLst/>
          </a:prstGeom>
        </p:spPr>
        <p:txBody>
          <a:bodyPr wrap="none">
            <a:spAutoFit/>
          </a:bodyPr>
          <a:lstStyle/>
          <a:p>
            <a:r>
              <a:rPr lang="en-US" dirty="0"/>
              <a:t>(Fraley et al., 2012)</a:t>
            </a:r>
          </a:p>
        </p:txBody>
      </p:sp>
    </p:spTree>
    <p:extLst>
      <p:ext uri="{BB962C8B-B14F-4D97-AF65-F5344CB8AC3E}">
        <p14:creationId xmlns:p14="http://schemas.microsoft.com/office/powerpoint/2010/main" val="24348066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Temperament</a:t>
            </a:r>
            <a:br>
              <a:rPr lang="en-US" dirty="0"/>
            </a:br>
            <a:endParaRPr lang="en-US"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098" y="1981200"/>
            <a:ext cx="6155872" cy="414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368578" y="6487597"/>
            <a:ext cx="2121093" cy="369332"/>
          </a:xfrm>
          <a:prstGeom prst="rect">
            <a:avLst/>
          </a:prstGeom>
        </p:spPr>
        <p:txBody>
          <a:bodyPr wrap="none">
            <a:spAutoFit/>
          </a:bodyPr>
          <a:lstStyle/>
          <a:p>
            <a:r>
              <a:rPr lang="en-US" dirty="0"/>
              <a:t>Fraley et al. (2012)</a:t>
            </a:r>
          </a:p>
        </p:txBody>
      </p:sp>
    </p:spTree>
    <p:extLst>
      <p:ext uri="{BB962C8B-B14F-4D97-AF65-F5344CB8AC3E}">
        <p14:creationId xmlns:p14="http://schemas.microsoft.com/office/powerpoint/2010/main" val="37969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itle 1">
            <a:extLst>
              <a:ext uri="{FF2B5EF4-FFF2-40B4-BE49-F238E27FC236}">
                <a16:creationId xmlns:a16="http://schemas.microsoft.com/office/drawing/2014/main" id="{1B965D2F-685F-6740-A9EE-641DB5DB9AA8}"/>
              </a:ext>
            </a:extLst>
          </p:cNvPr>
          <p:cNvSpPr txBox="1">
            <a:spLocks/>
          </p:cNvSpPr>
          <p:nvPr/>
        </p:nvSpPr>
        <p:spPr>
          <a:xfrm>
            <a:off x="442170" y="1499385"/>
            <a:ext cx="3420438" cy="846051"/>
          </a:xfrm>
          <a:prstGeom prst="rect">
            <a:avLst/>
          </a:prstGeom>
        </p:spPr>
        <p:txBody>
          <a:bodyPr vert="horz" lIns="68580" tIns="34290" rIns="68580" bIns="3429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45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Light" panose="020F0302020204030204"/>
                <a:ea typeface="+mj-ea"/>
                <a:cs typeface="+mj-cs"/>
              </a:rPr>
              <a:t>AFFECT &amp; EDUCATION</a:t>
            </a:r>
          </a:p>
        </p:txBody>
      </p:sp>
      <p:grpSp>
        <p:nvGrpSpPr>
          <p:cNvPr id="29" name="Group 2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669863"/>
            <a:ext cx="266397" cy="505095"/>
            <a:chOff x="0" y="823811"/>
            <a:chExt cx="355196" cy="673460"/>
          </a:xfrm>
        </p:grpSpPr>
        <p:sp>
          <p:nvSpPr>
            <p:cNvPr id="30" name="Rectangle 2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3" name="Rectangle 3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4" y="2425177"/>
            <a:ext cx="3223260" cy="205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Content Placeholder 20">
            <a:extLst>
              <a:ext uri="{FF2B5EF4-FFF2-40B4-BE49-F238E27FC236}">
                <a16:creationId xmlns:a16="http://schemas.microsoft.com/office/drawing/2014/main" id="{9E007882-8C29-6743-8C2F-3F9249DB9088}"/>
              </a:ext>
            </a:extLst>
          </p:cNvPr>
          <p:cNvSpPr>
            <a:spLocks noGrp="1"/>
          </p:cNvSpPr>
          <p:nvPr>
            <p:ph sz="half" idx="2"/>
          </p:nvPr>
        </p:nvSpPr>
        <p:spPr>
          <a:xfrm>
            <a:off x="443040" y="2605129"/>
            <a:ext cx="3419569" cy="2984689"/>
          </a:xfrm>
        </p:spPr>
        <p:txBody>
          <a:bodyPr vert="horz" lIns="68580" tIns="34290" rIns="68580" bIns="34290" rtlCol="0" anchor="ctr">
            <a:normAutofit/>
          </a:bodyPr>
          <a:lstStyle/>
          <a:p>
            <a:r>
              <a:rPr lang="en-US" sz="1800" dirty="0"/>
              <a:t>Positive affect in infancy significantly predicts educational attainment in hypothesized direction controlling for demographic variables</a:t>
            </a:r>
          </a:p>
          <a:p>
            <a:r>
              <a:rPr lang="en-US" sz="1800" dirty="0"/>
              <a:t>Negative affect negatively but not significantly predicts educational attainment in </a:t>
            </a:r>
          </a:p>
        </p:txBody>
      </p:sp>
      <p:sp>
        <p:nvSpPr>
          <p:cNvPr id="35" name="Rectangle 3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857250"/>
            <a:ext cx="1120748"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1242640"/>
            <a:ext cx="4507025" cy="437593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Diagram&#10;&#10;Description automatically generated">
            <a:extLst>
              <a:ext uri="{FF2B5EF4-FFF2-40B4-BE49-F238E27FC236}">
                <a16:creationId xmlns:a16="http://schemas.microsoft.com/office/drawing/2014/main" id="{70E98AB3-BD9E-384D-8819-BC57010AAF5C}"/>
              </a:ext>
            </a:extLst>
          </p:cNvPr>
          <p:cNvPicPr>
            <a:picLocks noGrp="1" noChangeAspect="1"/>
          </p:cNvPicPr>
          <p:nvPr>
            <p:ph sz="half" idx="1"/>
          </p:nvPr>
        </p:nvPicPr>
        <p:blipFill rotWithShape="1">
          <a:blip r:embed="rId3"/>
          <a:srcRect t="2575" r="4" b="4"/>
          <a:stretch/>
        </p:blipFill>
        <p:spPr>
          <a:xfrm>
            <a:off x="4483341" y="1456764"/>
            <a:ext cx="4069058" cy="3944472"/>
          </a:xfrm>
          <a:prstGeom prst="rect">
            <a:avLst/>
          </a:prstGeom>
        </p:spPr>
      </p:pic>
    </p:spTree>
    <p:extLst>
      <p:ext uri="{BB962C8B-B14F-4D97-AF65-F5344CB8AC3E}">
        <p14:creationId xmlns:p14="http://schemas.microsoft.com/office/powerpoint/2010/main" val="282746501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Negative Emotion and Emotion Socialization (Nelson et al., 2012)</a:t>
            </a:r>
          </a:p>
        </p:txBody>
      </p:sp>
      <p:sp>
        <p:nvSpPr>
          <p:cNvPr id="3" name="Content Placeholder 2"/>
          <p:cNvSpPr>
            <a:spLocks noGrp="1"/>
          </p:cNvSpPr>
          <p:nvPr>
            <p:ph idx="1"/>
          </p:nvPr>
        </p:nvSpPr>
        <p:spPr/>
        <p:txBody>
          <a:bodyPr>
            <a:normAutofit fontScale="85000" lnSpcReduction="20000"/>
          </a:bodyPr>
          <a:lstStyle/>
          <a:p>
            <a:r>
              <a:rPr lang="en-US" dirty="0"/>
              <a:t>Examination of role of ethnicity in predicting parents’</a:t>
            </a:r>
          </a:p>
          <a:p>
            <a:pPr lvl="1"/>
            <a:r>
              <a:rPr lang="en-US" dirty="0"/>
              <a:t>Beliefs about negative emotion</a:t>
            </a:r>
          </a:p>
          <a:p>
            <a:pPr lvl="1"/>
            <a:r>
              <a:rPr lang="en-US" dirty="0"/>
              <a:t>Self-reported responses to negative emotion</a:t>
            </a:r>
          </a:p>
          <a:p>
            <a:pPr lvl="1"/>
            <a:r>
              <a:rPr lang="en-US" dirty="0"/>
              <a:t>Observed emotion teaching practices</a:t>
            </a:r>
          </a:p>
          <a:p>
            <a:pPr marL="118872" indent="0">
              <a:buNone/>
            </a:pPr>
            <a:endParaRPr lang="en-US" dirty="0"/>
          </a:p>
          <a:p>
            <a:r>
              <a:rPr lang="en-US" dirty="0"/>
              <a:t>Group differences</a:t>
            </a:r>
          </a:p>
          <a:p>
            <a:r>
              <a:rPr lang="en-US" dirty="0"/>
              <a:t>Beliefs mediate group differences in responses?</a:t>
            </a:r>
          </a:p>
          <a:p>
            <a:pPr lvl="1"/>
            <a:r>
              <a:rPr lang="en-US" dirty="0"/>
              <a:t>Differences by emotion type?</a:t>
            </a:r>
          </a:p>
          <a:p>
            <a:pPr lvl="1"/>
            <a:r>
              <a:rPr lang="en-US" dirty="0"/>
              <a:t>Differences by child gender?</a:t>
            </a:r>
          </a:p>
          <a:p>
            <a:pPr lvl="1"/>
            <a:endParaRPr lang="en-US" dirty="0"/>
          </a:p>
          <a:p>
            <a:pPr lvl="1"/>
            <a:r>
              <a:rPr lang="en-US" dirty="0"/>
              <a:t>EA (n=137) and AA (n=65) mother-child dyads when children were 5 </a:t>
            </a:r>
            <a:r>
              <a:rPr lang="en-US" dirty="0" err="1"/>
              <a:t>yrs</a:t>
            </a:r>
            <a:r>
              <a:rPr lang="en-US" dirty="0"/>
              <a:t> old</a:t>
            </a:r>
          </a:p>
        </p:txBody>
      </p:sp>
    </p:spTree>
    <p:extLst>
      <p:ext uri="{BB962C8B-B14F-4D97-AF65-F5344CB8AC3E}">
        <p14:creationId xmlns:p14="http://schemas.microsoft.com/office/powerpoint/2010/main" val="210008405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Negative Emotion and Emotion Socialization (Nelson et al., 2012)</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50812" y="-364810"/>
            <a:ext cx="3675689" cy="8977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90239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p:txBody>
          <a:bodyPr/>
          <a:lstStyle/>
          <a:p>
            <a:pPr algn="ctr"/>
            <a:r>
              <a:rPr lang="en-US" dirty="0"/>
              <a:t>Development of Self</a:t>
            </a:r>
          </a:p>
        </p:txBody>
      </p:sp>
      <p:sp>
        <p:nvSpPr>
          <p:cNvPr id="495619" name="Rectangle 3"/>
          <p:cNvSpPr>
            <a:spLocks noGrp="1" noChangeArrowheads="1"/>
          </p:cNvSpPr>
          <p:nvPr>
            <p:ph type="body" idx="4294967295"/>
          </p:nvPr>
        </p:nvSpPr>
        <p:spPr>
          <a:xfrm>
            <a:off x="457200" y="1646237"/>
            <a:ext cx="8229600" cy="4526280"/>
          </a:xfrm>
          <a:prstGeom prst="rect">
            <a:avLst/>
          </a:prstGeom>
        </p:spPr>
        <p:txBody>
          <a:bodyPr/>
          <a:lstStyle/>
          <a:p>
            <a:r>
              <a:rPr lang="en-US" sz="2800"/>
              <a:t>Components of self:</a:t>
            </a:r>
          </a:p>
          <a:p>
            <a:pPr lvl="1"/>
            <a:r>
              <a:rPr lang="en-US" sz="2400"/>
              <a:t>Subjective self-awareness (“I-self”)</a:t>
            </a:r>
          </a:p>
          <a:p>
            <a:pPr lvl="2"/>
            <a:r>
              <a:rPr lang="en-US" sz="2000"/>
              <a:t>Develops via experiences of agency in first year</a:t>
            </a:r>
          </a:p>
          <a:p>
            <a:pPr lvl="2"/>
            <a:r>
              <a:rPr lang="en-US" sz="2000"/>
              <a:t>Recognition of others’ subjective entities (e.g., IJA)</a:t>
            </a:r>
          </a:p>
          <a:p>
            <a:pPr lvl="2">
              <a:buFont typeface="Wingdings" pitchFamily="2" charset="2"/>
              <a:buNone/>
            </a:pPr>
            <a:endParaRPr lang="en-US" sz="2000"/>
          </a:p>
          <a:p>
            <a:pPr lvl="1"/>
            <a:r>
              <a:rPr lang="en-US" sz="2400"/>
              <a:t>Self-representation (“me-self”)</a:t>
            </a:r>
          </a:p>
          <a:p>
            <a:pPr lvl="2"/>
            <a:r>
              <a:rPr lang="en-US" sz="2000"/>
              <a:t>Objective characteristics of self</a:t>
            </a:r>
          </a:p>
          <a:p>
            <a:pPr lvl="2"/>
            <a:r>
              <a:rPr lang="en-US" sz="2000"/>
              <a:t>Verbal self-reference, assertion of competence, emergence of self-conscious emotions</a:t>
            </a:r>
          </a:p>
          <a:p>
            <a:pPr lvl="2"/>
            <a:r>
              <a:rPr lang="en-US" sz="2000"/>
              <a:t>Concrete, observable characteristics, rudimentary psychological characteristics</a:t>
            </a:r>
          </a:p>
          <a:p>
            <a:pPr lvl="2">
              <a:buFont typeface="Wingdings" pitchFamily="2" charset="2"/>
              <a:buNone/>
            </a:pPr>
            <a:endParaRPr lang="en-US" sz="2000"/>
          </a:p>
        </p:txBody>
      </p:sp>
    </p:spTree>
    <p:extLst>
      <p:ext uri="{BB962C8B-B14F-4D97-AF65-F5344CB8AC3E}">
        <p14:creationId xmlns:p14="http://schemas.microsoft.com/office/powerpoint/2010/main" val="324333219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p:txBody>
          <a:bodyPr/>
          <a:lstStyle/>
          <a:p>
            <a:pPr algn="ctr"/>
            <a:r>
              <a:rPr lang="en-US" dirty="0"/>
              <a:t>Development of Self</a:t>
            </a:r>
          </a:p>
        </p:txBody>
      </p:sp>
      <p:sp>
        <p:nvSpPr>
          <p:cNvPr id="497667" name="Rectangle 3"/>
          <p:cNvSpPr>
            <a:spLocks noGrp="1" noChangeArrowheads="1"/>
          </p:cNvSpPr>
          <p:nvPr>
            <p:ph type="body" idx="4294967295"/>
          </p:nvPr>
        </p:nvSpPr>
        <p:spPr>
          <a:xfrm>
            <a:off x="457200" y="1646237"/>
            <a:ext cx="8229600" cy="4526280"/>
          </a:xfrm>
          <a:prstGeom prst="rect">
            <a:avLst/>
          </a:prstGeom>
        </p:spPr>
        <p:txBody>
          <a:bodyPr/>
          <a:lstStyle/>
          <a:p>
            <a:pPr>
              <a:lnSpc>
                <a:spcPct val="90000"/>
              </a:lnSpc>
            </a:pPr>
            <a:r>
              <a:rPr lang="en-US" sz="2800" dirty="0"/>
              <a:t>Components of self (cont):</a:t>
            </a:r>
          </a:p>
          <a:p>
            <a:pPr lvl="1">
              <a:lnSpc>
                <a:spcPct val="90000"/>
              </a:lnSpc>
            </a:pPr>
            <a:r>
              <a:rPr lang="en-US" sz="2400" dirty="0"/>
              <a:t>Autobiographical personal narrative</a:t>
            </a:r>
          </a:p>
          <a:p>
            <a:pPr lvl="2">
              <a:lnSpc>
                <a:spcPct val="90000"/>
              </a:lnSpc>
            </a:pPr>
            <a:r>
              <a:rPr lang="en-US" sz="2000" dirty="0"/>
              <a:t>Personally-significant memories bound together because of         relevance to self</a:t>
            </a:r>
          </a:p>
          <a:p>
            <a:pPr lvl="2">
              <a:lnSpc>
                <a:spcPct val="90000"/>
              </a:lnSpc>
              <a:buFont typeface="Wingdings" pitchFamily="2" charset="2"/>
              <a:buNone/>
            </a:pPr>
            <a:endParaRPr lang="en-US" sz="2000" dirty="0"/>
          </a:p>
          <a:p>
            <a:pPr lvl="1">
              <a:lnSpc>
                <a:spcPct val="90000"/>
              </a:lnSpc>
            </a:pPr>
            <a:r>
              <a:rPr lang="en-US" sz="2400" dirty="0"/>
              <a:t>Self-evaluations</a:t>
            </a:r>
          </a:p>
          <a:p>
            <a:pPr lvl="2">
              <a:lnSpc>
                <a:spcPct val="90000"/>
              </a:lnSpc>
            </a:pPr>
            <a:r>
              <a:rPr lang="en-US" sz="2000" dirty="0"/>
              <a:t>Positive bias in preschool years. Why?</a:t>
            </a:r>
          </a:p>
          <a:p>
            <a:pPr lvl="2">
              <a:lnSpc>
                <a:spcPct val="90000"/>
              </a:lnSpc>
            </a:pPr>
            <a:r>
              <a:rPr lang="en-US" sz="2000" dirty="0"/>
              <a:t>With development, more differentiated and realistic</a:t>
            </a:r>
          </a:p>
          <a:p>
            <a:pPr lvl="2">
              <a:lnSpc>
                <a:spcPct val="90000"/>
              </a:lnSpc>
              <a:buFont typeface="Wingdings" pitchFamily="2" charset="2"/>
              <a:buNone/>
            </a:pPr>
            <a:endParaRPr lang="en-US" sz="2000" dirty="0"/>
          </a:p>
          <a:p>
            <a:pPr lvl="1">
              <a:lnSpc>
                <a:spcPct val="90000"/>
              </a:lnSpc>
            </a:pPr>
            <a:r>
              <a:rPr lang="en-US" sz="2400" dirty="0"/>
              <a:t>Social self</a:t>
            </a:r>
          </a:p>
          <a:p>
            <a:pPr lvl="2">
              <a:lnSpc>
                <a:spcPct val="90000"/>
              </a:lnSpc>
            </a:pPr>
            <a:r>
              <a:rPr lang="en-US" sz="2000" dirty="0"/>
              <a:t>Enhanced self-monitoring leads to intentional management </a:t>
            </a:r>
            <a:r>
              <a:rPr lang="en-US" sz="2000"/>
              <a:t>of  self-presentation </a:t>
            </a:r>
            <a:r>
              <a:rPr lang="en-US" sz="2000" dirty="0"/>
              <a:t>in presence of others</a:t>
            </a:r>
          </a:p>
          <a:p>
            <a:pPr lvl="2">
              <a:lnSpc>
                <a:spcPct val="90000"/>
              </a:lnSpc>
            </a:pPr>
            <a:endParaRPr lang="en-US" sz="2000" dirty="0"/>
          </a:p>
        </p:txBody>
      </p:sp>
    </p:spTree>
    <p:extLst>
      <p:ext uri="{BB962C8B-B14F-4D97-AF65-F5344CB8AC3E}">
        <p14:creationId xmlns:p14="http://schemas.microsoft.com/office/powerpoint/2010/main" val="851773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A44A5-57F1-1840-95DE-0A773EC1C204}"/>
              </a:ext>
            </a:extLst>
          </p:cNvPr>
          <p:cNvSpPr>
            <a:spLocks noGrp="1"/>
          </p:cNvSpPr>
          <p:nvPr>
            <p:ph type="title"/>
          </p:nvPr>
        </p:nvSpPr>
        <p:spPr>
          <a:xfrm>
            <a:off x="1577340" y="413040"/>
            <a:ext cx="5989319" cy="651617"/>
          </a:xfrm>
        </p:spPr>
        <p:txBody>
          <a:bodyPr vert="horz" lIns="68580" tIns="34290" rIns="68580" bIns="34290" rtlCol="0" anchor="ctr">
            <a:normAutofit fontScale="90000"/>
          </a:bodyPr>
          <a:lstStyle/>
          <a:p>
            <a:pPr algn="ctr"/>
            <a:r>
              <a:rPr lang="en-US" dirty="0"/>
              <a:t>H1: Infant Affect </a:t>
            </a:r>
            <a:r>
              <a:rPr lang="en-US" dirty="0">
                <a:sym typeface="Wingdings" panose="05000000000000000000" pitchFamily="2" charset="2"/>
              </a:rPr>
              <a:t></a:t>
            </a:r>
            <a:r>
              <a:rPr lang="en-US" dirty="0"/>
              <a:t> Educational Attainment</a:t>
            </a:r>
          </a:p>
        </p:txBody>
      </p:sp>
      <p:pic>
        <p:nvPicPr>
          <p:cNvPr id="4" name="Content Placeholder 3" descr="Diagram&#10;&#10;Description automatically generated">
            <a:extLst>
              <a:ext uri="{FF2B5EF4-FFF2-40B4-BE49-F238E27FC236}">
                <a16:creationId xmlns:a16="http://schemas.microsoft.com/office/drawing/2014/main" id="{9D9328CA-EFBE-E84A-BBFE-4F659A7AE3A1}"/>
              </a:ext>
            </a:extLst>
          </p:cNvPr>
          <p:cNvPicPr>
            <a:picLocks noGrp="1" noChangeAspect="1"/>
          </p:cNvPicPr>
          <p:nvPr>
            <p:ph idx="1"/>
          </p:nvPr>
        </p:nvPicPr>
        <p:blipFill>
          <a:blip r:embed="rId4"/>
          <a:stretch>
            <a:fillRect/>
          </a:stretch>
        </p:blipFill>
        <p:spPr>
          <a:xfrm>
            <a:off x="2053653" y="2461863"/>
            <a:ext cx="5036695" cy="3072384"/>
          </a:xfrm>
          <a:prstGeom prst="rect">
            <a:avLst/>
          </a:prstGeom>
        </p:spPr>
      </p:pic>
      <p:sp>
        <p:nvSpPr>
          <p:cNvPr id="10" name="TextBox 9">
            <a:extLst>
              <a:ext uri="{FF2B5EF4-FFF2-40B4-BE49-F238E27FC236}">
                <a16:creationId xmlns:a16="http://schemas.microsoft.com/office/drawing/2014/main" id="{9AD1500D-B110-2A4F-9CFA-B572637125F6}"/>
              </a:ext>
            </a:extLst>
          </p:cNvPr>
          <p:cNvSpPr txBox="1"/>
          <p:nvPr/>
        </p:nvSpPr>
        <p:spPr>
          <a:xfrm>
            <a:off x="97972" y="5589270"/>
            <a:ext cx="1273628"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venir Next LT Pro"/>
                <a:ea typeface="+mn-ea"/>
                <a:cs typeface="+mn-cs"/>
              </a:rPr>
              <a:t>Tsai</a:t>
            </a:r>
          </a:p>
        </p:txBody>
      </p:sp>
      <p:sp>
        <p:nvSpPr>
          <p:cNvPr id="3" name="TextBox 2">
            <a:extLst>
              <a:ext uri="{FF2B5EF4-FFF2-40B4-BE49-F238E27FC236}">
                <a16:creationId xmlns:a16="http://schemas.microsoft.com/office/drawing/2014/main" id="{6EBAF3E3-A7E0-A444-AE78-9A4B3C8CB2AA}"/>
              </a:ext>
            </a:extLst>
          </p:cNvPr>
          <p:cNvSpPr txBox="1"/>
          <p:nvPr/>
        </p:nvSpPr>
        <p:spPr>
          <a:xfrm>
            <a:off x="6233432" y="4604658"/>
            <a:ext cx="1922690" cy="669414"/>
          </a:xfrm>
          <a:prstGeom prst="rect">
            <a:avLst/>
          </a:prstGeom>
          <a:noFill/>
          <a:ln>
            <a:solidFill>
              <a:schemeClr val="tx1"/>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75" b="0" i="0" u="none" strike="noStrike" kern="1200" cap="none" spc="0" normalizeH="0" baseline="0" noProof="0" dirty="0">
                <a:ln>
                  <a:noFill/>
                </a:ln>
                <a:solidFill>
                  <a:srgbClr val="000000"/>
                </a:solidFill>
                <a:effectLst/>
                <a:uLnTx/>
                <a:uFillTx/>
                <a:latin typeface="Avenir Next LT Pro"/>
                <a:ea typeface="+mn-ea"/>
                <a:cs typeface="+mn-cs"/>
              </a:rPr>
              <a:t>Intelligence at age 1.5</a:t>
            </a:r>
          </a:p>
        </p:txBody>
      </p:sp>
      <p:cxnSp>
        <p:nvCxnSpPr>
          <p:cNvPr id="6" name="Straight Arrow Connector 5">
            <a:extLst>
              <a:ext uri="{FF2B5EF4-FFF2-40B4-BE49-F238E27FC236}">
                <a16:creationId xmlns:a16="http://schemas.microsoft.com/office/drawing/2014/main" id="{84C45645-FEFE-9449-9D28-8E1DAE5B4296}"/>
              </a:ext>
            </a:extLst>
          </p:cNvPr>
          <p:cNvCxnSpPr>
            <a:cxnSpLocks/>
          </p:cNvCxnSpPr>
          <p:nvPr/>
        </p:nvCxnSpPr>
        <p:spPr>
          <a:xfrm flipH="1" flipV="1">
            <a:off x="6821260" y="3784148"/>
            <a:ext cx="269087" cy="820510"/>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81580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itle 1">
            <a:extLst>
              <a:ext uri="{FF2B5EF4-FFF2-40B4-BE49-F238E27FC236}">
                <a16:creationId xmlns:a16="http://schemas.microsoft.com/office/drawing/2014/main" id="{1B965D2F-685F-6740-A9EE-641DB5DB9AA8}"/>
              </a:ext>
            </a:extLst>
          </p:cNvPr>
          <p:cNvSpPr txBox="1">
            <a:spLocks/>
          </p:cNvSpPr>
          <p:nvPr/>
        </p:nvSpPr>
        <p:spPr>
          <a:xfrm>
            <a:off x="442170" y="1499385"/>
            <a:ext cx="3420438" cy="84605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450"/>
              </a:spcAft>
              <a:buClrTx/>
              <a:buSzTx/>
              <a:buFontTx/>
              <a:buNone/>
              <a:tabLst/>
              <a:defRPr/>
            </a:pPr>
            <a:r>
              <a:rPr kumimoji="0" lang="en-US" sz="2775" b="0" i="0" u="none" strike="noStrike" kern="1200" cap="none" spc="0" normalizeH="0" baseline="0" noProof="0">
                <a:ln>
                  <a:noFill/>
                </a:ln>
                <a:solidFill>
                  <a:prstClr val="black"/>
                </a:solidFill>
                <a:effectLst/>
                <a:uLnTx/>
                <a:uFillTx/>
                <a:latin typeface="Calibri Light" panose="020F0302020204030204"/>
                <a:ea typeface="+mj-ea"/>
                <a:cs typeface="+mj-cs"/>
              </a:rPr>
              <a:t>ROLE OF INFANT INTELLIGENCE</a:t>
            </a:r>
          </a:p>
        </p:txBody>
      </p:sp>
      <p:grpSp>
        <p:nvGrpSpPr>
          <p:cNvPr id="29" name="Group 2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669863"/>
            <a:ext cx="266397" cy="505095"/>
            <a:chOff x="0" y="823811"/>
            <a:chExt cx="355196" cy="673460"/>
          </a:xfrm>
        </p:grpSpPr>
        <p:sp>
          <p:nvSpPr>
            <p:cNvPr id="30" name="Rectangle 2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3" name="Rectangle 3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4" y="2425177"/>
            <a:ext cx="3223260" cy="205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Content Placeholder 20">
            <a:extLst>
              <a:ext uri="{FF2B5EF4-FFF2-40B4-BE49-F238E27FC236}">
                <a16:creationId xmlns:a16="http://schemas.microsoft.com/office/drawing/2014/main" id="{9E007882-8C29-6743-8C2F-3F9249DB9088}"/>
              </a:ext>
            </a:extLst>
          </p:cNvPr>
          <p:cNvSpPr>
            <a:spLocks noGrp="1"/>
          </p:cNvSpPr>
          <p:nvPr>
            <p:ph sz="half" idx="2"/>
          </p:nvPr>
        </p:nvSpPr>
        <p:spPr>
          <a:xfrm>
            <a:off x="443040" y="2605129"/>
            <a:ext cx="3419569" cy="2984689"/>
          </a:xfrm>
        </p:spPr>
        <p:txBody>
          <a:bodyPr vert="horz" lIns="68580" tIns="34290" rIns="68580" bIns="34290" rtlCol="0" anchor="ctr">
            <a:normAutofit lnSpcReduction="10000"/>
          </a:bodyPr>
          <a:lstStyle/>
          <a:p>
            <a:r>
              <a:rPr lang="en-US" dirty="0"/>
              <a:t>Tested alternate explanation that positive affect is an indicator of intelligence during infancy and would have no predictive value beyond intelligence.</a:t>
            </a:r>
          </a:p>
          <a:p>
            <a:r>
              <a:rPr lang="en-US" dirty="0"/>
              <a:t>Infant intelligence neither  correlated with positive affect not predictive of educational attainment</a:t>
            </a:r>
          </a:p>
        </p:txBody>
      </p:sp>
      <p:sp>
        <p:nvSpPr>
          <p:cNvPr id="35" name="Rectangle 3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857250"/>
            <a:ext cx="1120748"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1242640"/>
            <a:ext cx="4507025" cy="437593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Diagram&#10;&#10;Description automatically generated">
            <a:extLst>
              <a:ext uri="{FF2B5EF4-FFF2-40B4-BE49-F238E27FC236}">
                <a16:creationId xmlns:a16="http://schemas.microsoft.com/office/drawing/2014/main" id="{E8D648A8-23C7-CA49-8680-8B97C4632D09}"/>
              </a:ext>
            </a:extLst>
          </p:cNvPr>
          <p:cNvPicPr>
            <a:picLocks noGrp="1" noChangeAspect="1"/>
          </p:cNvPicPr>
          <p:nvPr>
            <p:ph sz="half" idx="1"/>
          </p:nvPr>
        </p:nvPicPr>
        <p:blipFill rotWithShape="1">
          <a:blip r:embed="rId3"/>
          <a:srcRect r="3805"/>
          <a:stretch/>
        </p:blipFill>
        <p:spPr>
          <a:xfrm>
            <a:off x="4483341" y="1456764"/>
            <a:ext cx="4069058" cy="3944472"/>
          </a:xfrm>
          <a:prstGeom prst="rect">
            <a:avLst/>
          </a:prstGeom>
        </p:spPr>
      </p:pic>
    </p:spTree>
    <p:extLst>
      <p:ext uri="{BB962C8B-B14F-4D97-AF65-F5344CB8AC3E}">
        <p14:creationId xmlns:p14="http://schemas.microsoft.com/office/powerpoint/2010/main" val="1364415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C386E-7959-BF41-AE72-52D420C6C108}"/>
              </a:ext>
            </a:extLst>
          </p:cNvPr>
          <p:cNvSpPr>
            <a:spLocks noGrp="1"/>
          </p:cNvSpPr>
          <p:nvPr>
            <p:ph type="title"/>
          </p:nvPr>
        </p:nvSpPr>
        <p:spPr>
          <a:xfrm>
            <a:off x="1577341" y="415183"/>
            <a:ext cx="5989319" cy="651617"/>
          </a:xfrm>
        </p:spPr>
        <p:txBody>
          <a:bodyPr vert="horz" lIns="68580" tIns="34290" rIns="68580" bIns="34290" rtlCol="0" anchor="ctr">
            <a:normAutofit fontScale="90000"/>
          </a:bodyPr>
          <a:lstStyle/>
          <a:p>
            <a:pPr algn="ctr"/>
            <a:r>
              <a:rPr lang="en-US" dirty="0"/>
              <a:t>H2: Infant Affect </a:t>
            </a:r>
            <a:r>
              <a:rPr lang="en-US" dirty="0">
                <a:sym typeface="Wingdings" panose="05000000000000000000" pitchFamily="2" charset="2"/>
              </a:rPr>
              <a:t> </a:t>
            </a:r>
            <a:r>
              <a:rPr lang="en-US" dirty="0"/>
              <a:t>Childhood IQ</a:t>
            </a:r>
          </a:p>
        </p:txBody>
      </p:sp>
      <p:pic>
        <p:nvPicPr>
          <p:cNvPr id="4" name="Content Placeholder 3" descr="Diagram&#10;&#10;Description automatically generated">
            <a:extLst>
              <a:ext uri="{FF2B5EF4-FFF2-40B4-BE49-F238E27FC236}">
                <a16:creationId xmlns:a16="http://schemas.microsoft.com/office/drawing/2014/main" id="{A30E1C1C-290B-4144-90D4-054E688344F4}"/>
              </a:ext>
            </a:extLst>
          </p:cNvPr>
          <p:cNvPicPr>
            <a:picLocks noGrp="1" noChangeAspect="1"/>
          </p:cNvPicPr>
          <p:nvPr>
            <p:ph idx="1"/>
          </p:nvPr>
        </p:nvPicPr>
        <p:blipFill>
          <a:blip r:embed="rId4"/>
          <a:stretch>
            <a:fillRect/>
          </a:stretch>
        </p:blipFill>
        <p:spPr>
          <a:xfrm>
            <a:off x="2329384" y="2461863"/>
            <a:ext cx="4485232" cy="3072384"/>
          </a:xfrm>
          <a:prstGeom prst="rect">
            <a:avLst/>
          </a:prstGeom>
        </p:spPr>
      </p:pic>
      <p:sp>
        <p:nvSpPr>
          <p:cNvPr id="10" name="TextBox 9">
            <a:extLst>
              <a:ext uri="{FF2B5EF4-FFF2-40B4-BE49-F238E27FC236}">
                <a16:creationId xmlns:a16="http://schemas.microsoft.com/office/drawing/2014/main" id="{79EE6F2E-E31F-2E40-B9F6-7FFE786BE8CF}"/>
              </a:ext>
            </a:extLst>
          </p:cNvPr>
          <p:cNvSpPr txBox="1"/>
          <p:nvPr/>
        </p:nvSpPr>
        <p:spPr>
          <a:xfrm>
            <a:off x="97972" y="5589270"/>
            <a:ext cx="1273628"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venir Next LT Pro"/>
                <a:ea typeface="+mn-ea"/>
                <a:cs typeface="+mn-cs"/>
              </a:rPr>
              <a:t>Tsai</a:t>
            </a:r>
          </a:p>
        </p:txBody>
      </p:sp>
      <p:sp>
        <p:nvSpPr>
          <p:cNvPr id="12" name="TextBox 11">
            <a:extLst>
              <a:ext uri="{FF2B5EF4-FFF2-40B4-BE49-F238E27FC236}">
                <a16:creationId xmlns:a16="http://schemas.microsoft.com/office/drawing/2014/main" id="{18B3476C-6184-BF4E-8FA9-4EA06D69A880}"/>
              </a:ext>
            </a:extLst>
          </p:cNvPr>
          <p:cNvSpPr txBox="1"/>
          <p:nvPr/>
        </p:nvSpPr>
        <p:spPr>
          <a:xfrm>
            <a:off x="6233432" y="4604658"/>
            <a:ext cx="1922690" cy="669414"/>
          </a:xfrm>
          <a:prstGeom prst="rect">
            <a:avLst/>
          </a:prstGeom>
          <a:noFill/>
          <a:ln>
            <a:solidFill>
              <a:schemeClr val="tx1"/>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75" b="0" i="0" u="none" strike="noStrike" kern="1200" cap="none" spc="0" normalizeH="0" baseline="0" noProof="0" dirty="0">
                <a:ln>
                  <a:noFill/>
                </a:ln>
                <a:solidFill>
                  <a:srgbClr val="000000"/>
                </a:solidFill>
                <a:effectLst/>
                <a:uLnTx/>
                <a:uFillTx/>
                <a:latin typeface="Avenir Next LT Pro"/>
                <a:ea typeface="+mn-ea"/>
                <a:cs typeface="+mn-cs"/>
              </a:rPr>
              <a:t>Intelligence at age 1.5</a:t>
            </a:r>
          </a:p>
        </p:txBody>
      </p:sp>
      <p:cxnSp>
        <p:nvCxnSpPr>
          <p:cNvPr id="14" name="Straight Arrow Connector 13">
            <a:extLst>
              <a:ext uri="{FF2B5EF4-FFF2-40B4-BE49-F238E27FC236}">
                <a16:creationId xmlns:a16="http://schemas.microsoft.com/office/drawing/2014/main" id="{4CDA9979-709A-BA41-8DF5-17A64F80E01A}"/>
              </a:ext>
            </a:extLst>
          </p:cNvPr>
          <p:cNvCxnSpPr>
            <a:cxnSpLocks/>
          </p:cNvCxnSpPr>
          <p:nvPr/>
        </p:nvCxnSpPr>
        <p:spPr>
          <a:xfrm flipH="1" flipV="1">
            <a:off x="6355897" y="4102554"/>
            <a:ext cx="734450" cy="502105"/>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39392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AA166-CE87-6D43-B552-201C576F6DA7}"/>
              </a:ext>
            </a:extLst>
          </p:cNvPr>
          <p:cNvSpPr>
            <a:spLocks noGrp="1"/>
          </p:cNvSpPr>
          <p:nvPr>
            <p:ph type="title"/>
          </p:nvPr>
        </p:nvSpPr>
        <p:spPr>
          <a:xfrm>
            <a:off x="97973" y="338983"/>
            <a:ext cx="8817428" cy="651617"/>
          </a:xfrm>
        </p:spPr>
        <p:txBody>
          <a:bodyPr vert="horz" lIns="68580" tIns="34290" rIns="68580" bIns="34290" rtlCol="0" anchor="ctr">
            <a:normAutofit fontScale="90000"/>
          </a:bodyPr>
          <a:lstStyle/>
          <a:p>
            <a:pPr algn="ctr"/>
            <a:r>
              <a:rPr lang="en-US" dirty="0"/>
              <a:t>H3: Does childhood IQ explain the affect-educational attainment link?</a:t>
            </a:r>
          </a:p>
        </p:txBody>
      </p:sp>
      <p:pic>
        <p:nvPicPr>
          <p:cNvPr id="4" name="Content Placeholder 3" descr="Diagram&#10;&#10;Description automatically generated">
            <a:extLst>
              <a:ext uri="{FF2B5EF4-FFF2-40B4-BE49-F238E27FC236}">
                <a16:creationId xmlns:a16="http://schemas.microsoft.com/office/drawing/2014/main" id="{3ECEF937-EF08-3043-A9A1-AE4B16E0C12D}"/>
              </a:ext>
            </a:extLst>
          </p:cNvPr>
          <p:cNvPicPr>
            <a:picLocks noGrp="1" noChangeAspect="1"/>
          </p:cNvPicPr>
          <p:nvPr>
            <p:ph idx="1"/>
          </p:nvPr>
        </p:nvPicPr>
        <p:blipFill>
          <a:blip r:embed="rId4"/>
          <a:stretch>
            <a:fillRect/>
          </a:stretch>
        </p:blipFill>
        <p:spPr>
          <a:xfrm>
            <a:off x="1371600" y="2461863"/>
            <a:ext cx="6400800" cy="3072384"/>
          </a:xfrm>
          <a:prstGeom prst="rect">
            <a:avLst/>
          </a:prstGeom>
        </p:spPr>
      </p:pic>
      <p:sp>
        <p:nvSpPr>
          <p:cNvPr id="10" name="TextBox 9">
            <a:extLst>
              <a:ext uri="{FF2B5EF4-FFF2-40B4-BE49-F238E27FC236}">
                <a16:creationId xmlns:a16="http://schemas.microsoft.com/office/drawing/2014/main" id="{487F16FF-217C-0745-AE8B-DDEDF1852E6A}"/>
              </a:ext>
            </a:extLst>
          </p:cNvPr>
          <p:cNvSpPr txBox="1"/>
          <p:nvPr/>
        </p:nvSpPr>
        <p:spPr>
          <a:xfrm>
            <a:off x="97972" y="5589270"/>
            <a:ext cx="1273628"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venir Next LT Pro"/>
                <a:ea typeface="+mn-ea"/>
                <a:cs typeface="+mn-cs"/>
              </a:rPr>
              <a:t>Tsai</a:t>
            </a:r>
          </a:p>
        </p:txBody>
      </p:sp>
      <p:sp>
        <p:nvSpPr>
          <p:cNvPr id="12" name="TextBox 11">
            <a:extLst>
              <a:ext uri="{FF2B5EF4-FFF2-40B4-BE49-F238E27FC236}">
                <a16:creationId xmlns:a16="http://schemas.microsoft.com/office/drawing/2014/main" id="{7982195D-0B15-0145-B674-8B27B3C4346E}"/>
              </a:ext>
            </a:extLst>
          </p:cNvPr>
          <p:cNvSpPr txBox="1"/>
          <p:nvPr/>
        </p:nvSpPr>
        <p:spPr>
          <a:xfrm>
            <a:off x="1285875" y="2301684"/>
            <a:ext cx="1922690" cy="669414"/>
          </a:xfrm>
          <a:prstGeom prst="rect">
            <a:avLst/>
          </a:prstGeom>
          <a:noFill/>
          <a:ln>
            <a:solidFill>
              <a:schemeClr val="tx1"/>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75" b="0" i="0" u="none" strike="noStrike" kern="1200" cap="none" spc="0" normalizeH="0" baseline="0" noProof="0" dirty="0">
                <a:ln>
                  <a:noFill/>
                </a:ln>
                <a:solidFill>
                  <a:srgbClr val="000000"/>
                </a:solidFill>
                <a:effectLst/>
                <a:uLnTx/>
                <a:uFillTx/>
                <a:latin typeface="Avenir Next LT Pro"/>
                <a:ea typeface="+mn-ea"/>
                <a:cs typeface="+mn-cs"/>
              </a:rPr>
              <a:t>Intelligence at age 1.5</a:t>
            </a:r>
          </a:p>
        </p:txBody>
      </p:sp>
      <p:cxnSp>
        <p:nvCxnSpPr>
          <p:cNvPr id="14" name="Straight Arrow Connector 13">
            <a:extLst>
              <a:ext uri="{FF2B5EF4-FFF2-40B4-BE49-F238E27FC236}">
                <a16:creationId xmlns:a16="http://schemas.microsoft.com/office/drawing/2014/main" id="{55D86009-0616-3248-BCA9-16D3A7E39139}"/>
              </a:ext>
            </a:extLst>
          </p:cNvPr>
          <p:cNvCxnSpPr>
            <a:cxnSpLocks/>
          </p:cNvCxnSpPr>
          <p:nvPr/>
        </p:nvCxnSpPr>
        <p:spPr>
          <a:xfrm>
            <a:off x="2988129" y="2969544"/>
            <a:ext cx="832757" cy="604361"/>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61883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itle 1">
            <a:extLst>
              <a:ext uri="{FF2B5EF4-FFF2-40B4-BE49-F238E27FC236}">
                <a16:creationId xmlns:a16="http://schemas.microsoft.com/office/drawing/2014/main" id="{1B965D2F-685F-6740-A9EE-641DB5DB9AA8}"/>
              </a:ext>
            </a:extLst>
          </p:cNvPr>
          <p:cNvSpPr txBox="1">
            <a:spLocks/>
          </p:cNvSpPr>
          <p:nvPr/>
        </p:nvSpPr>
        <p:spPr>
          <a:xfrm>
            <a:off x="442170" y="1499385"/>
            <a:ext cx="3420438" cy="84605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450"/>
              </a:spcAft>
              <a:buClrTx/>
              <a:buSzTx/>
              <a:buFontTx/>
              <a:buNone/>
              <a:tabLst/>
              <a:defRPr/>
            </a:pPr>
            <a:r>
              <a:rPr kumimoji="0" lang="en-US" sz="2775" b="0" i="0" u="none" strike="noStrike" kern="1200" cap="none" spc="0" normalizeH="0" baseline="0" noProof="0" dirty="0">
                <a:ln>
                  <a:noFill/>
                </a:ln>
                <a:solidFill>
                  <a:prstClr val="black"/>
                </a:solidFill>
                <a:effectLst/>
                <a:uLnTx/>
                <a:uFillTx/>
                <a:latin typeface="Calibri Light" panose="020F0302020204030204"/>
                <a:ea typeface="+mj-ea"/>
                <a:cs typeface="+mj-cs"/>
              </a:rPr>
              <a:t>AFFECT &amp; CHILD IQ</a:t>
            </a:r>
          </a:p>
        </p:txBody>
      </p:sp>
      <p:grpSp>
        <p:nvGrpSpPr>
          <p:cNvPr id="29" name="Group 2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669863"/>
            <a:ext cx="266397" cy="505095"/>
            <a:chOff x="0" y="823811"/>
            <a:chExt cx="355196" cy="673460"/>
          </a:xfrm>
        </p:grpSpPr>
        <p:sp>
          <p:nvSpPr>
            <p:cNvPr id="30" name="Rectangle 2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3" name="Rectangle 3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4" y="2425177"/>
            <a:ext cx="3223260" cy="205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Content Placeholder 20">
            <a:extLst>
              <a:ext uri="{FF2B5EF4-FFF2-40B4-BE49-F238E27FC236}">
                <a16:creationId xmlns:a16="http://schemas.microsoft.com/office/drawing/2014/main" id="{9E007882-8C29-6743-8C2F-3F9249DB9088}"/>
              </a:ext>
            </a:extLst>
          </p:cNvPr>
          <p:cNvSpPr>
            <a:spLocks noGrp="1"/>
          </p:cNvSpPr>
          <p:nvPr>
            <p:ph sz="half" idx="2"/>
          </p:nvPr>
        </p:nvSpPr>
        <p:spPr>
          <a:xfrm>
            <a:off x="443040" y="2605129"/>
            <a:ext cx="3419569" cy="2984689"/>
          </a:xfrm>
        </p:spPr>
        <p:txBody>
          <a:bodyPr vert="horz" lIns="68580" tIns="34290" rIns="68580" bIns="34290" rtlCol="0" anchor="ctr">
            <a:normAutofit/>
          </a:bodyPr>
          <a:lstStyle/>
          <a:p>
            <a:r>
              <a:rPr lang="en-US" dirty="0"/>
              <a:t>Positive but not negative affect in infancy is significantly associated with childhood IQ </a:t>
            </a:r>
            <a:endParaRPr lang="en-US" sz="1500" dirty="0"/>
          </a:p>
        </p:txBody>
      </p:sp>
      <p:sp>
        <p:nvSpPr>
          <p:cNvPr id="35" name="Rectangle 3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857250"/>
            <a:ext cx="1120748"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1242640"/>
            <a:ext cx="4507025" cy="437593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Diagram&#10;&#10;Description automatically generated">
            <a:extLst>
              <a:ext uri="{FF2B5EF4-FFF2-40B4-BE49-F238E27FC236}">
                <a16:creationId xmlns:a16="http://schemas.microsoft.com/office/drawing/2014/main" id="{5199ABDE-474B-F744-AB49-0E442980C2F8}"/>
              </a:ext>
            </a:extLst>
          </p:cNvPr>
          <p:cNvPicPr>
            <a:picLocks noChangeAspect="1"/>
          </p:cNvPicPr>
          <p:nvPr/>
        </p:nvPicPr>
        <p:blipFill>
          <a:blip r:embed="rId3"/>
          <a:stretch>
            <a:fillRect/>
          </a:stretch>
        </p:blipFill>
        <p:spPr>
          <a:xfrm>
            <a:off x="4593110" y="1499385"/>
            <a:ext cx="3849519" cy="4004118"/>
          </a:xfrm>
          <a:prstGeom prst="rect">
            <a:avLst/>
          </a:prstGeom>
        </p:spPr>
      </p:pic>
    </p:spTree>
    <p:extLst>
      <p:ext uri="{BB962C8B-B14F-4D97-AF65-F5344CB8AC3E}">
        <p14:creationId xmlns:p14="http://schemas.microsoft.com/office/powerpoint/2010/main" val="2279429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itle 1">
            <a:extLst>
              <a:ext uri="{FF2B5EF4-FFF2-40B4-BE49-F238E27FC236}">
                <a16:creationId xmlns:a16="http://schemas.microsoft.com/office/drawing/2014/main" id="{1B965D2F-685F-6740-A9EE-641DB5DB9AA8}"/>
              </a:ext>
            </a:extLst>
          </p:cNvPr>
          <p:cNvSpPr txBox="1">
            <a:spLocks/>
          </p:cNvSpPr>
          <p:nvPr/>
        </p:nvSpPr>
        <p:spPr>
          <a:xfrm>
            <a:off x="442170" y="1499385"/>
            <a:ext cx="3420438" cy="84605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45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Light" panose="020F0302020204030204"/>
                <a:ea typeface="+mj-ea"/>
                <a:cs typeface="+mj-cs"/>
              </a:rPr>
              <a:t>OVERALL MODEL</a:t>
            </a:r>
          </a:p>
        </p:txBody>
      </p:sp>
      <p:grpSp>
        <p:nvGrpSpPr>
          <p:cNvPr id="29" name="Group 2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669863"/>
            <a:ext cx="266397" cy="505095"/>
            <a:chOff x="0" y="823811"/>
            <a:chExt cx="355196" cy="673460"/>
          </a:xfrm>
        </p:grpSpPr>
        <p:sp>
          <p:nvSpPr>
            <p:cNvPr id="30" name="Rectangle 2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3" name="Rectangle 3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4" y="2425177"/>
            <a:ext cx="3223260" cy="205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Content Placeholder 20">
            <a:extLst>
              <a:ext uri="{FF2B5EF4-FFF2-40B4-BE49-F238E27FC236}">
                <a16:creationId xmlns:a16="http://schemas.microsoft.com/office/drawing/2014/main" id="{9E007882-8C29-6743-8C2F-3F9249DB9088}"/>
              </a:ext>
            </a:extLst>
          </p:cNvPr>
          <p:cNvSpPr>
            <a:spLocks noGrp="1"/>
          </p:cNvSpPr>
          <p:nvPr>
            <p:ph sz="half" idx="2"/>
          </p:nvPr>
        </p:nvSpPr>
        <p:spPr>
          <a:xfrm>
            <a:off x="443041" y="2605129"/>
            <a:ext cx="2833560" cy="2984689"/>
          </a:xfrm>
        </p:spPr>
        <p:txBody>
          <a:bodyPr vert="horz" lIns="68580" tIns="34290" rIns="68580" bIns="34290" rtlCol="0" anchor="ctr">
            <a:normAutofit lnSpcReduction="10000"/>
          </a:bodyPr>
          <a:lstStyle/>
          <a:p>
            <a:r>
              <a:rPr lang="en-US" sz="1800" dirty="0"/>
              <a:t>Positive affect positively predicts adult educational attainment via childhood IQ</a:t>
            </a:r>
          </a:p>
          <a:p>
            <a:r>
              <a:rPr lang="en-US" sz="1800" dirty="0"/>
              <a:t>Infant intelligence  positively predicts adult educational attainment via childhood IQ</a:t>
            </a:r>
            <a:endParaRPr lang="en-US" sz="1800" u="sng" dirty="0"/>
          </a:p>
          <a:p>
            <a:r>
              <a:rPr lang="en-US" sz="1800" dirty="0"/>
              <a:t>Model accounts for 40% variance in adult educational attainment </a:t>
            </a:r>
          </a:p>
          <a:p>
            <a:pPr marL="0" indent="0">
              <a:buNone/>
            </a:pPr>
            <a:endParaRPr lang="en-US" sz="1800" dirty="0"/>
          </a:p>
        </p:txBody>
      </p:sp>
      <p:sp>
        <p:nvSpPr>
          <p:cNvPr id="35" name="Rectangle 3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857250"/>
            <a:ext cx="1120748"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1242640"/>
            <a:ext cx="4507025" cy="437593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Content Placeholder 13" descr="Diagram&#10;&#10;Description automatically generated">
            <a:extLst>
              <a:ext uri="{FF2B5EF4-FFF2-40B4-BE49-F238E27FC236}">
                <a16:creationId xmlns:a16="http://schemas.microsoft.com/office/drawing/2014/main" id="{96A5C4C2-EC46-F34C-BE07-4B5F401E287E}"/>
              </a:ext>
            </a:extLst>
          </p:cNvPr>
          <p:cNvPicPr>
            <a:picLocks noGrp="1" noChangeAspect="1"/>
          </p:cNvPicPr>
          <p:nvPr>
            <p:ph sz="half" idx="1"/>
          </p:nvPr>
        </p:nvPicPr>
        <p:blipFill>
          <a:blip r:embed="rId3"/>
          <a:stretch>
            <a:fillRect/>
          </a:stretch>
        </p:blipFill>
        <p:spPr>
          <a:xfrm>
            <a:off x="3902281" y="1031749"/>
            <a:ext cx="4763593" cy="4432107"/>
          </a:xfrm>
        </p:spPr>
      </p:pic>
    </p:spTree>
    <p:extLst>
      <p:ext uri="{BB962C8B-B14F-4D97-AF65-F5344CB8AC3E}">
        <p14:creationId xmlns:p14="http://schemas.microsoft.com/office/powerpoint/2010/main" val="4062431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BA644-FD2C-F34C-82D1-726675150A9A}"/>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D79C6147-6765-EA42-911E-5BB6EF30731F}"/>
              </a:ext>
            </a:extLst>
          </p:cNvPr>
          <p:cNvSpPr>
            <a:spLocks noGrp="1"/>
          </p:cNvSpPr>
          <p:nvPr>
            <p:ph idx="1"/>
          </p:nvPr>
        </p:nvSpPr>
        <p:spPr/>
        <p:txBody>
          <a:bodyPr/>
          <a:lstStyle/>
          <a:p>
            <a:r>
              <a:rPr lang="en-US" dirty="0"/>
              <a:t>PA prior to formal education appears to predict later cognitive abilities and educational success.</a:t>
            </a:r>
          </a:p>
          <a:p>
            <a:r>
              <a:rPr lang="en-US" dirty="0"/>
              <a:t>Given these outcomes are linked to better well-being (e.g., better health, longevity, higher income), parents, educators, etc. may want to place a higher value on early affective experiences.</a:t>
            </a:r>
          </a:p>
        </p:txBody>
      </p:sp>
    </p:spTree>
    <p:extLst>
      <p:ext uri="{BB962C8B-B14F-4D97-AF65-F5344CB8AC3E}">
        <p14:creationId xmlns:p14="http://schemas.microsoft.com/office/powerpoint/2010/main" val="3629826574"/>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p:txBody>
          <a:bodyPr/>
          <a:lstStyle/>
          <a:p>
            <a:pPr algn="ctr"/>
            <a:r>
              <a:rPr lang="en-US" dirty="0"/>
              <a:t>Domains of Development</a:t>
            </a:r>
          </a:p>
        </p:txBody>
      </p:sp>
      <p:sp>
        <p:nvSpPr>
          <p:cNvPr id="337923" name="Rectangle 3"/>
          <p:cNvSpPr>
            <a:spLocks noGrp="1" noChangeArrowheads="1"/>
          </p:cNvSpPr>
          <p:nvPr>
            <p:ph type="body" idx="4294967295"/>
          </p:nvPr>
        </p:nvSpPr>
        <p:spPr>
          <a:xfrm>
            <a:off x="457200" y="1646237"/>
            <a:ext cx="8229600" cy="4526280"/>
          </a:xfrm>
          <a:prstGeom prst="rect">
            <a:avLst/>
          </a:prstGeom>
        </p:spPr>
        <p:txBody>
          <a:bodyPr/>
          <a:lstStyle/>
          <a:p>
            <a:r>
              <a:rPr lang="en-US" dirty="0"/>
              <a:t>Perception</a:t>
            </a:r>
          </a:p>
          <a:p>
            <a:r>
              <a:rPr lang="en-US" dirty="0"/>
              <a:t>Cognition</a:t>
            </a:r>
          </a:p>
          <a:p>
            <a:r>
              <a:rPr lang="en-US" dirty="0"/>
              <a:t>Language </a:t>
            </a:r>
          </a:p>
          <a:p>
            <a:r>
              <a:rPr lang="en-US" dirty="0">
                <a:solidFill>
                  <a:srgbClr val="FF0000"/>
                </a:solidFill>
              </a:rPr>
              <a:t>Social/Emotional</a:t>
            </a:r>
          </a:p>
        </p:txBody>
      </p:sp>
      <p:pic>
        <p:nvPicPr>
          <p:cNvPr id="337924" name="Picture 4" descr="Bronfenbrenner-systems 1979"/>
          <p:cNvPicPr>
            <a:picLocks noChangeAspect="1" noChangeArrowheads="1"/>
          </p:cNvPicPr>
          <p:nvPr/>
        </p:nvPicPr>
        <p:blipFill>
          <a:blip r:embed="rId3" cstate="print"/>
          <a:srcRect/>
          <a:stretch>
            <a:fillRect/>
          </a:stretch>
        </p:blipFill>
        <p:spPr bwMode="auto">
          <a:xfrm>
            <a:off x="4267200" y="3629025"/>
            <a:ext cx="4267200" cy="2924175"/>
          </a:xfrm>
          <a:prstGeom prst="rect">
            <a:avLst/>
          </a:prstGeom>
          <a:noFill/>
        </p:spPr>
      </p:pic>
      <p:sp>
        <p:nvSpPr>
          <p:cNvPr id="337925" name="Rectangle 5"/>
          <p:cNvSpPr>
            <a:spLocks noChangeArrowheads="1"/>
          </p:cNvSpPr>
          <p:nvPr/>
        </p:nvSpPr>
        <p:spPr bwMode="auto">
          <a:xfrm>
            <a:off x="6172200" y="4978400"/>
            <a:ext cx="457200" cy="457200"/>
          </a:xfrm>
          <a:prstGeom prst="rect">
            <a:avLst/>
          </a:prstGeom>
          <a:noFill/>
          <a:ln w="50800">
            <a:solidFill>
              <a:srgbClr val="FF0000"/>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3415080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descr="A screenshot of a cell phone&#10;&#10;Description automatically generate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0"/>
            <a:ext cx="8356600" cy="3759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a:extLst>
              <a:ext uri="{FF2B5EF4-FFF2-40B4-BE49-F238E27FC236}">
                <a16:creationId xmlns:a16="http://schemas.microsoft.com/office/drawing/2014/main" id="{BE21E67E-6989-8843-9B7D-EA8E123A4AAD}"/>
              </a:ext>
            </a:extLst>
          </p:cNvPr>
          <p:cNvSpPr txBox="1">
            <a:spLocks/>
          </p:cNvSpPr>
          <p:nvPr/>
        </p:nvSpPr>
        <p:spPr>
          <a:xfrm>
            <a:off x="8339138" y="5653088"/>
            <a:ext cx="804862" cy="431800"/>
          </a:xfrm>
          <a:prstGeom prst="rect">
            <a:avLst/>
          </a:prstGeom>
        </p:spPr>
        <p:txBody>
          <a:bodyPr lIns="68580" tIns="34290" rIns="68580" bIns="34290">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marL="0" marR="0" lvl="0" indent="0" algn="l" defTabSz="685800" rtl="0" eaLnBrk="1" fontAlgn="auto" latinLnBrk="0" hangingPunct="1">
              <a:lnSpc>
                <a:spcPct val="90000"/>
              </a:lnSpc>
              <a:spcBef>
                <a:spcPts val="900"/>
              </a:spcBef>
              <a:spcAft>
                <a:spcPts val="0"/>
              </a:spcAft>
              <a:buClr>
                <a:srgbClr val="48EBFF"/>
              </a:buClr>
              <a:buSzTx/>
              <a:buFont typeface="Wingdings 2" pitchFamily="18" charset="2"/>
              <a:buNone/>
              <a:tabLst/>
              <a:defRPr/>
            </a:pPr>
            <a:r>
              <a:rPr kumimoji="0" lang="en-US" sz="1200" b="0" i="0" u="none" strike="noStrike" kern="1200" cap="none" spc="0" normalizeH="0" baseline="0" noProof="0" dirty="0" err="1">
                <a:ln>
                  <a:noFill/>
                </a:ln>
                <a:solidFill>
                  <a:srgbClr val="000000"/>
                </a:solidFill>
                <a:effectLst/>
                <a:uLnTx/>
                <a:uFillTx/>
                <a:latin typeface="Times" pitchFamily="2" charset="0"/>
                <a:ea typeface="+mn-ea"/>
                <a:cs typeface="+mn-cs"/>
              </a:rPr>
              <a:t>Vulovic</a:t>
            </a:r>
            <a:endParaRPr kumimoji="0" lang="en-US" sz="1350" b="0" i="0" u="none" strike="noStrike" kern="1200" cap="none" spc="0" normalizeH="0" baseline="0" noProof="0" dirty="0">
              <a:ln>
                <a:noFill/>
              </a:ln>
              <a:solidFill>
                <a:srgbClr val="000000"/>
              </a:solidFill>
              <a:effectLst/>
              <a:uLnTx/>
              <a:uFillTx/>
              <a:latin typeface="Times" pitchFamily="2" charset="0"/>
              <a:ea typeface="+mn-ea"/>
              <a:cs typeface="+mn-cs"/>
            </a:endParaRPr>
          </a:p>
        </p:txBody>
      </p:sp>
      <p:sp>
        <p:nvSpPr>
          <p:cNvPr id="7" name="Title 1">
            <a:extLst>
              <a:ext uri="{FF2B5EF4-FFF2-40B4-BE49-F238E27FC236}">
                <a16:creationId xmlns:a16="http://schemas.microsoft.com/office/drawing/2014/main" id="{9CB0275A-DABF-EA41-A05D-B1B05CC32B16}"/>
              </a:ext>
            </a:extLst>
          </p:cNvPr>
          <p:cNvSpPr txBox="1">
            <a:spLocks/>
          </p:cNvSpPr>
          <p:nvPr/>
        </p:nvSpPr>
        <p:spPr>
          <a:xfrm>
            <a:off x="533400" y="76200"/>
            <a:ext cx="5486400" cy="1920875"/>
          </a:xfrm>
          <a:prstGeom prst="rect">
            <a:avLst/>
          </a:prstGeom>
        </p:spPr>
        <p:txBody>
          <a:bodyPr vert="horz" lIns="91440" tIns="45720" rIns="91440" bIns="45720" rtlCol="0" anchor="b">
            <a:noAutofit/>
          </a:bodyPr>
          <a:lstStyle>
            <a:lvl1pPr algn="l" defTabSz="685800" rtl="0" eaLnBrk="0" fontAlgn="base" hangingPunct="0">
              <a:lnSpc>
                <a:spcPct val="90000"/>
              </a:lnSpc>
              <a:spcBef>
                <a:spcPct val="0"/>
              </a:spcBef>
              <a:spcAft>
                <a:spcPct val="0"/>
              </a:spcAft>
              <a:defRPr sz="4425" kern="1200" spc="-75" baseline="0">
                <a:solidFill>
                  <a:srgbClr val="FFFFFF"/>
                </a:solidFill>
                <a:latin typeface="+mj-lt"/>
                <a:ea typeface="+mj-ea"/>
                <a:cs typeface="+mj-cs"/>
              </a:defRPr>
            </a:lvl1pPr>
            <a:lvl2pPr algn="l" defTabSz="685800" rtl="0" eaLnBrk="0" fontAlgn="base" hangingPunct="0">
              <a:lnSpc>
                <a:spcPct val="90000"/>
              </a:lnSpc>
              <a:spcBef>
                <a:spcPct val="0"/>
              </a:spcBef>
              <a:spcAft>
                <a:spcPct val="0"/>
              </a:spcAft>
              <a:defRPr sz="2700">
                <a:solidFill>
                  <a:srgbClr val="FFFFFF"/>
                </a:solidFill>
                <a:latin typeface="Corbel" panose="020B0503020204020204" pitchFamily="34" charset="0"/>
              </a:defRPr>
            </a:lvl2pPr>
            <a:lvl3pPr algn="l" defTabSz="685800" rtl="0" eaLnBrk="0" fontAlgn="base" hangingPunct="0">
              <a:lnSpc>
                <a:spcPct val="90000"/>
              </a:lnSpc>
              <a:spcBef>
                <a:spcPct val="0"/>
              </a:spcBef>
              <a:spcAft>
                <a:spcPct val="0"/>
              </a:spcAft>
              <a:defRPr sz="2700">
                <a:solidFill>
                  <a:srgbClr val="FFFFFF"/>
                </a:solidFill>
                <a:latin typeface="Corbel" panose="020B0503020204020204" pitchFamily="34" charset="0"/>
              </a:defRPr>
            </a:lvl3pPr>
            <a:lvl4pPr algn="l" defTabSz="685800" rtl="0" eaLnBrk="0" fontAlgn="base" hangingPunct="0">
              <a:lnSpc>
                <a:spcPct val="90000"/>
              </a:lnSpc>
              <a:spcBef>
                <a:spcPct val="0"/>
              </a:spcBef>
              <a:spcAft>
                <a:spcPct val="0"/>
              </a:spcAft>
              <a:defRPr sz="2700">
                <a:solidFill>
                  <a:srgbClr val="FFFFFF"/>
                </a:solidFill>
                <a:latin typeface="Corbel" panose="020B0503020204020204" pitchFamily="34" charset="0"/>
              </a:defRPr>
            </a:lvl4pPr>
            <a:lvl5pPr algn="l" defTabSz="685800" rtl="0" eaLnBrk="0" fontAlgn="base" hangingPunct="0">
              <a:lnSpc>
                <a:spcPct val="90000"/>
              </a:lnSpc>
              <a:spcBef>
                <a:spcPct val="0"/>
              </a:spcBef>
              <a:spcAft>
                <a:spcPct val="0"/>
              </a:spcAft>
              <a:defRPr sz="2700">
                <a:solidFill>
                  <a:srgbClr val="FFFFFF"/>
                </a:solidFill>
                <a:latin typeface="Corbel" panose="020B0503020204020204" pitchFamily="34" charset="0"/>
              </a:defRPr>
            </a:lvl5pPr>
            <a:lvl6pPr marL="457200" algn="l" defTabSz="685800" rtl="0" fontAlgn="base">
              <a:lnSpc>
                <a:spcPct val="90000"/>
              </a:lnSpc>
              <a:spcBef>
                <a:spcPct val="0"/>
              </a:spcBef>
              <a:spcAft>
                <a:spcPct val="0"/>
              </a:spcAft>
              <a:defRPr sz="2700">
                <a:solidFill>
                  <a:srgbClr val="FFFFFF"/>
                </a:solidFill>
                <a:latin typeface="Corbel" panose="020B0503020204020204" pitchFamily="34" charset="0"/>
              </a:defRPr>
            </a:lvl6pPr>
            <a:lvl7pPr marL="914400" algn="l" defTabSz="685800" rtl="0" fontAlgn="base">
              <a:lnSpc>
                <a:spcPct val="90000"/>
              </a:lnSpc>
              <a:spcBef>
                <a:spcPct val="0"/>
              </a:spcBef>
              <a:spcAft>
                <a:spcPct val="0"/>
              </a:spcAft>
              <a:defRPr sz="2700">
                <a:solidFill>
                  <a:srgbClr val="FFFFFF"/>
                </a:solidFill>
                <a:latin typeface="Corbel" panose="020B0503020204020204" pitchFamily="34" charset="0"/>
              </a:defRPr>
            </a:lvl7pPr>
            <a:lvl8pPr marL="1371600" algn="l" defTabSz="685800" rtl="0" fontAlgn="base">
              <a:lnSpc>
                <a:spcPct val="90000"/>
              </a:lnSpc>
              <a:spcBef>
                <a:spcPct val="0"/>
              </a:spcBef>
              <a:spcAft>
                <a:spcPct val="0"/>
              </a:spcAft>
              <a:defRPr sz="2700">
                <a:solidFill>
                  <a:srgbClr val="FFFFFF"/>
                </a:solidFill>
                <a:latin typeface="Corbel" panose="020B0503020204020204" pitchFamily="34" charset="0"/>
              </a:defRPr>
            </a:lvl8pPr>
            <a:lvl9pPr marL="1828800" algn="l" defTabSz="685800" rtl="0" fontAlgn="base">
              <a:lnSpc>
                <a:spcPct val="90000"/>
              </a:lnSpc>
              <a:spcBef>
                <a:spcPct val="0"/>
              </a:spcBef>
              <a:spcAft>
                <a:spcPct val="0"/>
              </a:spcAft>
              <a:defRPr sz="2700">
                <a:solidFill>
                  <a:srgbClr val="FFFFFF"/>
                </a:solidFill>
                <a:latin typeface="Corbel" panose="020B0503020204020204" pitchFamily="34" charset="0"/>
              </a:defRPr>
            </a:lvl9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75" normalizeH="0" baseline="0" noProof="0" dirty="0">
                <a:ln>
                  <a:noFill/>
                </a:ln>
                <a:solidFill>
                  <a:srgbClr val="000000"/>
                </a:solidFill>
                <a:effectLst/>
                <a:uLnTx/>
                <a:uFillTx/>
                <a:latin typeface="Times" pitchFamily="2" charset="0"/>
                <a:ea typeface="+mj-ea"/>
                <a:cs typeface="+mj-cs"/>
              </a:rPr>
              <a:t>Maternal and Infant Affect at 4 months predicts performance and verbal IQ at 4 and 7 years in a diverse population</a:t>
            </a:r>
          </a:p>
        </p:txBody>
      </p:sp>
      <p:sp>
        <p:nvSpPr>
          <p:cNvPr id="8" name="Subtitle 2"/>
          <p:cNvSpPr txBox="1">
            <a:spLocks/>
          </p:cNvSpPr>
          <p:nvPr/>
        </p:nvSpPr>
        <p:spPr bwMode="auto">
          <a:xfrm>
            <a:off x="3886200" y="1628842"/>
            <a:ext cx="54864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685800" rtl="0" eaLnBrk="0" fontAlgn="base" hangingPunct="0">
              <a:lnSpc>
                <a:spcPct val="90000"/>
              </a:lnSpc>
              <a:spcBef>
                <a:spcPts val="900"/>
              </a:spcBef>
              <a:spcAft>
                <a:spcPct val="0"/>
              </a:spcAft>
              <a:buClr>
                <a:schemeClr val="accent1"/>
              </a:buClr>
              <a:buFont typeface="Wingdings 2" panose="05020102010507070707" pitchFamily="18" charset="2"/>
              <a:buNone/>
              <a:defRPr sz="1650" kern="1200" cap="none" spc="0" baseline="0">
                <a:solidFill>
                  <a:schemeClr val="accent1">
                    <a:lumMod val="20000"/>
                    <a:lumOff val="80000"/>
                  </a:schemeClr>
                </a:solidFill>
                <a:latin typeface="+mn-lt"/>
                <a:ea typeface="+mn-ea"/>
                <a:cs typeface="+mn-cs"/>
              </a:defRPr>
            </a:lvl1pPr>
            <a:lvl2pPr marL="342900" indent="0" algn="ctr" defTabSz="685800" rtl="0" eaLnBrk="0" fontAlgn="base" hangingPunct="0">
              <a:lnSpc>
                <a:spcPct val="90000"/>
              </a:lnSpc>
              <a:spcBef>
                <a:spcPts val="188"/>
              </a:spcBef>
              <a:spcAft>
                <a:spcPts val="188"/>
              </a:spcAft>
              <a:buClr>
                <a:schemeClr val="accent1"/>
              </a:buClr>
              <a:buFont typeface="Wingdings 2" panose="05020102010507070707" pitchFamily="18" charset="2"/>
              <a:buNone/>
              <a:defRPr sz="1650" kern="1200">
                <a:solidFill>
                  <a:srgbClr val="FEFFFE"/>
                </a:solidFill>
                <a:latin typeface="+mn-lt"/>
                <a:ea typeface="+mn-ea"/>
                <a:cs typeface="+mn-cs"/>
              </a:defRPr>
            </a:lvl2pPr>
            <a:lvl3pPr marL="685800" indent="0" algn="ctr" defTabSz="685800" rtl="0" eaLnBrk="0" fontAlgn="base" hangingPunct="0">
              <a:lnSpc>
                <a:spcPct val="90000"/>
              </a:lnSpc>
              <a:spcBef>
                <a:spcPts val="188"/>
              </a:spcBef>
              <a:spcAft>
                <a:spcPts val="188"/>
              </a:spcAft>
              <a:buClr>
                <a:schemeClr val="accent1"/>
              </a:buClr>
              <a:buFont typeface="Wingdings 2" panose="05020102010507070707" pitchFamily="18" charset="2"/>
              <a:buNone/>
              <a:defRPr sz="1650" kern="1200">
                <a:solidFill>
                  <a:srgbClr val="FEFFFE"/>
                </a:solidFill>
                <a:latin typeface="+mn-lt"/>
                <a:ea typeface="+mn-ea"/>
                <a:cs typeface="+mn-cs"/>
              </a:defRPr>
            </a:lvl3pPr>
            <a:lvl4pPr marL="1028700" indent="0" algn="ctr" defTabSz="685800" rtl="0" eaLnBrk="0" fontAlgn="base" hangingPunct="0">
              <a:lnSpc>
                <a:spcPct val="90000"/>
              </a:lnSpc>
              <a:spcBef>
                <a:spcPts val="188"/>
              </a:spcBef>
              <a:spcAft>
                <a:spcPts val="188"/>
              </a:spcAft>
              <a:buClr>
                <a:schemeClr val="accent1"/>
              </a:buClr>
              <a:buFont typeface="Wingdings 2" panose="05020102010507070707" pitchFamily="18" charset="2"/>
              <a:buNone/>
              <a:defRPr sz="1500" kern="1200">
                <a:solidFill>
                  <a:srgbClr val="FEFFFE"/>
                </a:solidFill>
                <a:latin typeface="+mn-lt"/>
                <a:ea typeface="+mn-ea"/>
                <a:cs typeface="+mn-cs"/>
              </a:defRPr>
            </a:lvl4pPr>
            <a:lvl5pPr marL="1371600" indent="0" algn="ctr" defTabSz="685800" rtl="0" eaLnBrk="0" fontAlgn="base" hangingPunct="0">
              <a:lnSpc>
                <a:spcPct val="90000"/>
              </a:lnSpc>
              <a:spcBef>
                <a:spcPts val="188"/>
              </a:spcBef>
              <a:spcAft>
                <a:spcPts val="188"/>
              </a:spcAft>
              <a:buClr>
                <a:schemeClr val="accent1"/>
              </a:buClr>
              <a:buFont typeface="Wingdings 2" panose="05020102010507070707" pitchFamily="18" charset="2"/>
              <a:buNone/>
              <a:defRPr sz="1500" kern="1200">
                <a:solidFill>
                  <a:srgbClr val="FEFFFE"/>
                </a:solidFill>
                <a:latin typeface="+mn-lt"/>
                <a:ea typeface="+mn-ea"/>
                <a:cs typeface="+mn-cs"/>
              </a:defRPr>
            </a:lvl5pPr>
            <a:lvl6pPr marL="1714500" indent="0" algn="ctr" defTabSz="685800" rtl="0" eaLnBrk="1" latinLnBrk="0" hangingPunct="1">
              <a:lnSpc>
                <a:spcPct val="90000"/>
              </a:lnSpc>
              <a:spcBef>
                <a:spcPts val="188"/>
              </a:spcBef>
              <a:spcAft>
                <a:spcPts val="188"/>
              </a:spcAft>
              <a:buClr>
                <a:schemeClr val="accent1"/>
              </a:buClr>
              <a:buFont typeface="Wingdings 2" pitchFamily="18" charset="2"/>
              <a:buNone/>
              <a:defRPr sz="1500" kern="1200">
                <a:solidFill>
                  <a:schemeClr val="tx1">
                    <a:lumMod val="65000"/>
                    <a:lumOff val="35000"/>
                  </a:schemeClr>
                </a:solidFill>
                <a:latin typeface="+mn-lt"/>
                <a:ea typeface="+mn-ea"/>
                <a:cs typeface="+mn-cs"/>
              </a:defRPr>
            </a:lvl6pPr>
            <a:lvl7pPr marL="2057400" indent="0" algn="ctr" defTabSz="685800" rtl="0" eaLnBrk="1" latinLnBrk="0" hangingPunct="1">
              <a:lnSpc>
                <a:spcPct val="90000"/>
              </a:lnSpc>
              <a:spcBef>
                <a:spcPts val="188"/>
              </a:spcBef>
              <a:spcAft>
                <a:spcPts val="188"/>
              </a:spcAft>
              <a:buClr>
                <a:schemeClr val="accent1"/>
              </a:buClr>
              <a:buFont typeface="Wingdings 2" pitchFamily="18" charset="2"/>
              <a:buNone/>
              <a:defRPr sz="1500" kern="1200">
                <a:solidFill>
                  <a:schemeClr val="tx1">
                    <a:lumMod val="65000"/>
                    <a:lumOff val="35000"/>
                  </a:schemeClr>
                </a:solidFill>
                <a:latin typeface="+mn-lt"/>
                <a:ea typeface="+mn-ea"/>
                <a:cs typeface="+mn-cs"/>
              </a:defRPr>
            </a:lvl7pPr>
            <a:lvl8pPr marL="2400300" indent="0" algn="ctr" defTabSz="685800" rtl="0" eaLnBrk="1" latinLnBrk="0" hangingPunct="1">
              <a:lnSpc>
                <a:spcPct val="90000"/>
              </a:lnSpc>
              <a:spcBef>
                <a:spcPts val="188"/>
              </a:spcBef>
              <a:spcAft>
                <a:spcPts val="188"/>
              </a:spcAft>
              <a:buClr>
                <a:schemeClr val="accent1"/>
              </a:buClr>
              <a:buFont typeface="Wingdings 2" pitchFamily="18" charset="2"/>
              <a:buNone/>
              <a:defRPr sz="1500" kern="1200">
                <a:solidFill>
                  <a:schemeClr val="tx1">
                    <a:lumMod val="65000"/>
                    <a:lumOff val="35000"/>
                  </a:schemeClr>
                </a:solidFill>
                <a:latin typeface="+mn-lt"/>
                <a:ea typeface="+mn-ea"/>
                <a:cs typeface="+mn-cs"/>
              </a:defRPr>
            </a:lvl8pPr>
            <a:lvl9pPr marL="2743200" indent="0" algn="ctr" defTabSz="685800" rtl="0" eaLnBrk="1" latinLnBrk="0" hangingPunct="1">
              <a:lnSpc>
                <a:spcPct val="90000"/>
              </a:lnSpc>
              <a:spcBef>
                <a:spcPts val="188"/>
              </a:spcBef>
              <a:spcAft>
                <a:spcPts val="188"/>
              </a:spcAft>
              <a:buClr>
                <a:schemeClr val="accent1"/>
              </a:buClr>
              <a:buFont typeface="Wingdings 2" pitchFamily="18" charset="2"/>
              <a:buNone/>
              <a:defRPr sz="1500" kern="1200">
                <a:solidFill>
                  <a:schemeClr val="tx1">
                    <a:lumMod val="65000"/>
                    <a:lumOff val="35000"/>
                  </a:schemeClr>
                </a:solidFill>
                <a:latin typeface="+mn-lt"/>
                <a:ea typeface="+mn-ea"/>
                <a:cs typeface="+mn-cs"/>
              </a:defRPr>
            </a:lvl9pPr>
          </a:lstStyle>
          <a:p>
            <a:pPr marL="0" marR="0" lvl="0" indent="0" algn="l" defTabSz="685800" rtl="0" eaLnBrk="1" fontAlgn="base" latinLnBrk="0" hangingPunct="1">
              <a:lnSpc>
                <a:spcPct val="90000"/>
              </a:lnSpc>
              <a:spcBef>
                <a:spcPts val="900"/>
              </a:spcBef>
              <a:spcAft>
                <a:spcPct val="0"/>
              </a:spcAft>
              <a:buClr>
                <a:srgbClr val="48EBFF"/>
              </a:buClr>
              <a:buSzTx/>
              <a:buFont typeface="Wingdings 2" panose="05020102010507070707" pitchFamily="18" charset="2"/>
              <a:buNone/>
              <a:tabLst/>
              <a:defRPr/>
            </a:pPr>
            <a:r>
              <a:rPr kumimoji="0" lang="en-US" altLang="en-US" sz="15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Sheinkopf et al., 2016</a:t>
            </a:r>
          </a:p>
        </p:txBody>
      </p:sp>
      <p:sp>
        <p:nvSpPr>
          <p:cNvPr id="2" name="Rectangle 1"/>
          <p:cNvSpPr/>
          <p:nvPr/>
        </p:nvSpPr>
        <p:spPr>
          <a:xfrm>
            <a:off x="4648200" y="4953000"/>
            <a:ext cx="533400" cy="700088"/>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3860215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Grp="1" noChangeArrowheads="1"/>
          </p:cNvSpPr>
          <p:nvPr>
            <p:ph type="title"/>
          </p:nvPr>
        </p:nvSpPr>
        <p:spPr/>
        <p:txBody>
          <a:bodyPr/>
          <a:lstStyle/>
          <a:p>
            <a:pPr algn="ctr"/>
            <a:r>
              <a:rPr lang="en-US" sz="4000" dirty="0"/>
              <a:t>Temperament</a:t>
            </a:r>
          </a:p>
        </p:txBody>
      </p:sp>
      <p:sp>
        <p:nvSpPr>
          <p:cNvPr id="473091" name="Rectangle 3"/>
          <p:cNvSpPr>
            <a:spLocks noGrp="1" noChangeArrowheads="1"/>
          </p:cNvSpPr>
          <p:nvPr>
            <p:ph type="body" idx="4294967295"/>
          </p:nvPr>
        </p:nvSpPr>
        <p:spPr>
          <a:xfrm>
            <a:off x="457200" y="1646237"/>
            <a:ext cx="8229600" cy="4526280"/>
          </a:xfrm>
          <a:prstGeom prst="rect">
            <a:avLst/>
          </a:prstGeom>
        </p:spPr>
        <p:txBody>
          <a:bodyPr/>
          <a:lstStyle/>
          <a:p>
            <a:pPr lvl="1"/>
            <a:r>
              <a:rPr lang="en-US" sz="3200" b="1" i="1" dirty="0"/>
              <a:t>Biologically based</a:t>
            </a:r>
            <a:r>
              <a:rPr lang="en-US" sz="3200" dirty="0"/>
              <a:t> individual                differences in </a:t>
            </a:r>
            <a:r>
              <a:rPr lang="en-US" sz="3200" b="1" i="1" dirty="0"/>
              <a:t>behavior tendencies</a:t>
            </a:r>
            <a:r>
              <a:rPr lang="en-US" sz="3200" dirty="0"/>
              <a:t> that are present </a:t>
            </a:r>
            <a:r>
              <a:rPr lang="en-US" sz="3200" b="1" i="1" dirty="0"/>
              <a:t>early in life</a:t>
            </a:r>
            <a:r>
              <a:rPr lang="en-US" sz="3200" dirty="0"/>
              <a:t> and are </a:t>
            </a:r>
            <a:r>
              <a:rPr lang="en-US" sz="3200" b="1" i="1" dirty="0"/>
              <a:t>relatively stable</a:t>
            </a:r>
            <a:r>
              <a:rPr lang="en-US" sz="3200" dirty="0"/>
              <a:t> across various situations and over the course of time </a:t>
            </a:r>
            <a:r>
              <a:rPr lang="en-US" sz="1400" dirty="0"/>
              <a:t>(Goldsmith et al., 1987; Rothbart &amp; Bates, 2006; </a:t>
            </a:r>
            <a:r>
              <a:rPr lang="en-US" sz="1400" dirty="0" err="1"/>
              <a:t>Wachs</a:t>
            </a:r>
            <a:r>
              <a:rPr lang="en-US" sz="1400" dirty="0"/>
              <a:t> &amp; </a:t>
            </a:r>
            <a:r>
              <a:rPr lang="en-US" sz="1400" dirty="0" err="1"/>
              <a:t>Kohnstamm</a:t>
            </a:r>
            <a:r>
              <a:rPr lang="en-US" sz="1400" dirty="0"/>
              <a:t>, 2001)</a:t>
            </a:r>
          </a:p>
          <a:p>
            <a:pPr lvl="1">
              <a:buFontTx/>
              <a:buNone/>
            </a:pPr>
            <a:r>
              <a:rPr lang="en-US" sz="3200" dirty="0"/>
              <a:t>			personality in formation</a:t>
            </a:r>
          </a:p>
        </p:txBody>
      </p:sp>
      <p:pic>
        <p:nvPicPr>
          <p:cNvPr id="4" name="Picture 4" descr="Picture"/>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1752600" y="5076986"/>
            <a:ext cx="2336799" cy="1752600"/>
          </a:xfrm>
          <a:prstGeom prst="rect">
            <a:avLst/>
          </a:prstGeom>
          <a:noFill/>
          <a:ln>
            <a:solidFill>
              <a:schemeClr val="folHlink"/>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5076986"/>
            <a:ext cx="2362200" cy="1775152"/>
          </a:xfrm>
          <a:prstGeom prst="rect">
            <a:avLst/>
          </a:prstGeom>
          <a:noFill/>
          <a:ln w="9525">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601200" y="3581400"/>
            <a:ext cx="4572000" cy="276999"/>
          </a:xfrm>
          <a:prstGeom prst="rect">
            <a:avLst/>
          </a:prstGeom>
        </p:spPr>
        <p:txBody>
          <a:bodyPr>
            <a:spAutoFit/>
          </a:bodyPr>
          <a:lstStyle/>
          <a:p>
            <a:r>
              <a:rPr lang="en-US" sz="1200" dirty="0">
                <a:hlinkClick r:id="rId5"/>
              </a:rPr>
              <a:t>https://www.youtube.com/watch?v=fAmyt5gRd3k</a:t>
            </a:r>
            <a:r>
              <a:rPr lang="en-US" sz="1200" dirty="0"/>
              <a:t> </a:t>
            </a:r>
          </a:p>
        </p:txBody>
      </p:sp>
      <p:sp>
        <p:nvSpPr>
          <p:cNvPr id="5" name="TextBox 4">
            <a:extLst>
              <a:ext uri="{FF2B5EF4-FFF2-40B4-BE49-F238E27FC236}">
                <a16:creationId xmlns:a16="http://schemas.microsoft.com/office/drawing/2014/main" id="{C3B8744A-0744-2129-3A2F-CBFED27DE314}"/>
              </a:ext>
            </a:extLst>
          </p:cNvPr>
          <p:cNvSpPr txBox="1"/>
          <p:nvPr/>
        </p:nvSpPr>
        <p:spPr>
          <a:xfrm>
            <a:off x="4089398" y="5252794"/>
            <a:ext cx="1549401" cy="923330"/>
          </a:xfrm>
          <a:prstGeom prst="rect">
            <a:avLst/>
          </a:prstGeom>
          <a:noFill/>
        </p:spPr>
        <p:txBody>
          <a:bodyPr wrap="square">
            <a:spAutoFit/>
          </a:bodyPr>
          <a:lstStyle/>
          <a:p>
            <a:pPr algn="ctr"/>
            <a:r>
              <a:rPr lang="en-US" dirty="0"/>
              <a:t>VIDEO_TS.IFO –</a:t>
            </a:r>
          </a:p>
          <a:p>
            <a:pPr algn="ctr"/>
            <a:r>
              <a:rPr lang="en-US" dirty="0"/>
              <a:t>1:30-12:00</a:t>
            </a:r>
          </a:p>
        </p:txBody>
      </p:sp>
    </p:spTree>
    <p:extLst>
      <p:ext uri="{BB962C8B-B14F-4D97-AF65-F5344CB8AC3E}">
        <p14:creationId xmlns:p14="http://schemas.microsoft.com/office/powerpoint/2010/main" val="157779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Messinger &amp; Henderson</a:t>
            </a:r>
          </a:p>
        </p:txBody>
      </p:sp>
      <p:sp>
        <p:nvSpPr>
          <p:cNvPr id="1945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fld id="{DB8810DA-3753-4A45-95C8-C8E846055B50}" type="slidenum">
              <a:rPr lang="en-US" altLang="en-US" sz="1400" smtClean="0"/>
              <a:pPr>
                <a:spcBef>
                  <a:spcPct val="0"/>
                </a:spcBef>
                <a:buClrTx/>
                <a:buSzTx/>
                <a:buFontTx/>
                <a:buNone/>
              </a:pPr>
              <a:t>22</a:t>
            </a:fld>
            <a:endParaRPr lang="en-US" altLang="en-US" sz="1400"/>
          </a:p>
        </p:txBody>
      </p:sp>
      <p:sp>
        <p:nvSpPr>
          <p:cNvPr id="19460" name="Rectangle 2"/>
          <p:cNvSpPr>
            <a:spLocks noGrp="1" noChangeArrowheads="1"/>
          </p:cNvSpPr>
          <p:nvPr>
            <p:ph type="title"/>
          </p:nvPr>
        </p:nvSpPr>
        <p:spPr/>
        <p:txBody>
          <a:bodyPr>
            <a:normAutofit fontScale="90000"/>
          </a:bodyPr>
          <a:lstStyle/>
          <a:p>
            <a:r>
              <a:rPr lang="en-US" altLang="en-US" sz="4000" dirty="0"/>
              <a:t>But does</a:t>
            </a:r>
            <a:br>
              <a:rPr lang="en-US" altLang="en-US" sz="4000" dirty="0"/>
            </a:br>
            <a:endParaRPr lang="en-US" altLang="en-US" sz="4000" dirty="0"/>
          </a:p>
        </p:txBody>
      </p:sp>
      <p:sp>
        <p:nvSpPr>
          <p:cNvPr id="19461" name="Rectangle 3"/>
          <p:cNvSpPr>
            <a:spLocks noGrp="1" noChangeArrowheads="1"/>
          </p:cNvSpPr>
          <p:nvPr>
            <p:ph type="body" idx="1"/>
          </p:nvPr>
        </p:nvSpPr>
        <p:spPr/>
        <p:txBody>
          <a:bodyPr/>
          <a:lstStyle/>
          <a:p>
            <a:r>
              <a:rPr lang="en-US" altLang="en-US" dirty="0"/>
              <a:t>Calling something temperament does not make it more ‘biological,’ inherited, or stable than any other construct</a:t>
            </a:r>
          </a:p>
          <a:p>
            <a:r>
              <a:rPr lang="en-US" altLang="en-US" dirty="0"/>
              <a:t>Temperament  is a measured construct with particular characteristics</a:t>
            </a:r>
          </a:p>
          <a:p>
            <a:pPr lvl="1"/>
            <a:r>
              <a:rPr lang="en-US" altLang="en-US" dirty="0"/>
              <a:t>Stable/Unstable</a:t>
            </a:r>
          </a:p>
          <a:p>
            <a:pPr lvl="1"/>
            <a:r>
              <a:rPr lang="en-US" altLang="en-US" dirty="0"/>
              <a:t>More heritable/Less heritable</a:t>
            </a:r>
          </a:p>
        </p:txBody>
      </p:sp>
    </p:spTree>
    <p:extLst>
      <p:ext uri="{BB962C8B-B14F-4D97-AF65-F5344CB8AC3E}">
        <p14:creationId xmlns:p14="http://schemas.microsoft.com/office/powerpoint/2010/main" val="506772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7906" name="Rectangle 2"/>
          <p:cNvSpPr>
            <a:spLocks noGrp="1" noChangeArrowheads="1"/>
          </p:cNvSpPr>
          <p:nvPr>
            <p:ph type="title"/>
          </p:nvPr>
        </p:nvSpPr>
        <p:spPr/>
        <p:txBody>
          <a:bodyPr/>
          <a:lstStyle/>
          <a:p>
            <a:pPr algn="ctr"/>
            <a:r>
              <a:rPr lang="en-US" dirty="0"/>
              <a:t>Stability of Temperament</a:t>
            </a:r>
          </a:p>
        </p:txBody>
      </p:sp>
      <p:sp>
        <p:nvSpPr>
          <p:cNvPr id="507907" name="Rectangle 3"/>
          <p:cNvSpPr>
            <a:spLocks noGrp="1" noChangeArrowheads="1"/>
          </p:cNvSpPr>
          <p:nvPr>
            <p:ph type="body" idx="4294967295"/>
          </p:nvPr>
        </p:nvSpPr>
        <p:spPr>
          <a:xfrm>
            <a:off x="457200" y="1646237"/>
            <a:ext cx="8229600" cy="4526280"/>
          </a:xfrm>
          <a:prstGeom prst="rect">
            <a:avLst/>
          </a:prstGeom>
        </p:spPr>
        <p:txBody>
          <a:bodyPr/>
          <a:lstStyle/>
          <a:p>
            <a:r>
              <a:rPr lang="en-US" sz="2800" dirty="0"/>
              <a:t>Is a child’s temperament immutable?</a:t>
            </a:r>
          </a:p>
          <a:p>
            <a:r>
              <a:rPr lang="en-US" sz="2800" dirty="0"/>
              <a:t>Example from Fox et al. (2001)</a:t>
            </a:r>
          </a:p>
          <a:p>
            <a:pPr>
              <a:buFont typeface="Wingdings" pitchFamily="2" charset="2"/>
              <a:buNone/>
            </a:pPr>
            <a:endParaRPr lang="en-US" sz="2800" dirty="0"/>
          </a:p>
          <a:p>
            <a:pPr lvl="2"/>
            <a:r>
              <a:rPr lang="en-US" sz="2000" dirty="0"/>
              <a:t>4-month-old infants selected based on reactions to unfamiliar  sensory stimuli</a:t>
            </a:r>
          </a:p>
          <a:p>
            <a:pPr lvl="2">
              <a:buFont typeface="Wingdings" pitchFamily="2" charset="2"/>
              <a:buNone/>
            </a:pPr>
            <a:endParaRPr lang="en-US" sz="2000" dirty="0"/>
          </a:p>
          <a:p>
            <a:pPr lvl="2"/>
            <a:r>
              <a:rPr lang="en-US" sz="2000" dirty="0"/>
              <a:t>3 groups of infants</a:t>
            </a:r>
          </a:p>
          <a:p>
            <a:pPr lvl="3"/>
            <a:r>
              <a:rPr lang="en-US" sz="1800" dirty="0"/>
              <a:t>High Negative</a:t>
            </a:r>
          </a:p>
          <a:p>
            <a:pPr lvl="3"/>
            <a:r>
              <a:rPr lang="en-US" sz="1800" dirty="0"/>
              <a:t>High Positive</a:t>
            </a:r>
          </a:p>
          <a:p>
            <a:pPr lvl="3"/>
            <a:r>
              <a:rPr lang="en-US" sz="1800" dirty="0"/>
              <a:t>Low Reactive</a:t>
            </a:r>
          </a:p>
          <a:p>
            <a:pPr>
              <a:buFont typeface="Wingdings" pitchFamily="2" charset="2"/>
              <a:buNone/>
            </a:pPr>
            <a:endParaRPr lang="en-US" sz="2800" dirty="0"/>
          </a:p>
        </p:txBody>
      </p:sp>
    </p:spTree>
    <p:extLst>
      <p:ext uri="{BB962C8B-B14F-4D97-AF65-F5344CB8AC3E}">
        <p14:creationId xmlns:p14="http://schemas.microsoft.com/office/powerpoint/2010/main" val="2676363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193"/>
          <p:cNvGrpSpPr>
            <a:grpSpLocks noChangeAspect="1"/>
          </p:cNvGrpSpPr>
          <p:nvPr/>
        </p:nvGrpSpPr>
        <p:grpSpPr bwMode="auto">
          <a:xfrm>
            <a:off x="-1676400" y="0"/>
            <a:ext cx="11811000" cy="6864350"/>
            <a:chOff x="444" y="-6"/>
            <a:chExt cx="3825" cy="4330"/>
          </a:xfrm>
        </p:grpSpPr>
        <p:sp>
          <p:nvSpPr>
            <p:cNvPr id="49158" name="Rectangle 3"/>
            <p:cNvSpPr>
              <a:spLocks noChangeAspect="1" noChangeArrowheads="1"/>
            </p:cNvSpPr>
            <p:nvPr/>
          </p:nvSpPr>
          <p:spPr bwMode="auto">
            <a:xfrm>
              <a:off x="444" y="-6"/>
              <a:ext cx="3825" cy="43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49159" name="Freeform 4"/>
            <p:cNvSpPr>
              <a:spLocks noChangeAspect="1"/>
            </p:cNvSpPr>
            <p:nvPr/>
          </p:nvSpPr>
          <p:spPr bwMode="auto">
            <a:xfrm>
              <a:off x="1166" y="174"/>
              <a:ext cx="2406" cy="3632"/>
            </a:xfrm>
            <a:custGeom>
              <a:avLst/>
              <a:gdLst>
                <a:gd name="T0" fmla="*/ 1 w 4535"/>
                <a:gd name="T1" fmla="*/ 2 h 6287"/>
                <a:gd name="T2" fmla="*/ 0 w 4535"/>
                <a:gd name="T3" fmla="*/ 0 h 6287"/>
                <a:gd name="T4" fmla="*/ 0 w 4535"/>
                <a:gd name="T5" fmla="*/ 2 h 6287"/>
                <a:gd name="T6" fmla="*/ 1 w 4535"/>
                <a:gd name="T7" fmla="*/ 2 h 6287"/>
                <a:gd name="T8" fmla="*/ 0 60000 65536"/>
                <a:gd name="T9" fmla="*/ 0 60000 65536"/>
                <a:gd name="T10" fmla="*/ 0 60000 65536"/>
                <a:gd name="T11" fmla="*/ 0 60000 65536"/>
                <a:gd name="T12" fmla="*/ 0 w 4535"/>
                <a:gd name="T13" fmla="*/ 0 h 6287"/>
                <a:gd name="T14" fmla="*/ 4535 w 4535"/>
                <a:gd name="T15" fmla="*/ 6287 h 6287"/>
              </a:gdLst>
              <a:ahLst/>
              <a:cxnLst>
                <a:cxn ang="T8">
                  <a:pos x="T0" y="T1"/>
                </a:cxn>
                <a:cxn ang="T9">
                  <a:pos x="T2" y="T3"/>
                </a:cxn>
                <a:cxn ang="T10">
                  <a:pos x="T4" y="T5"/>
                </a:cxn>
                <a:cxn ang="T11">
                  <a:pos x="T6" y="T7"/>
                </a:cxn>
              </a:cxnLst>
              <a:rect l="T12" t="T13" r="T14" b="T15"/>
              <a:pathLst>
                <a:path w="4535" h="6287">
                  <a:moveTo>
                    <a:pt x="4535" y="6287"/>
                  </a:moveTo>
                  <a:lnTo>
                    <a:pt x="0" y="0"/>
                  </a:lnTo>
                  <a:lnTo>
                    <a:pt x="0" y="6287"/>
                  </a:lnTo>
                  <a:lnTo>
                    <a:pt x="4535" y="62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60" name="Freeform 5"/>
            <p:cNvSpPr>
              <a:spLocks noChangeAspect="1"/>
            </p:cNvSpPr>
            <p:nvPr/>
          </p:nvSpPr>
          <p:spPr bwMode="auto">
            <a:xfrm>
              <a:off x="1360" y="160"/>
              <a:ext cx="2406" cy="3631"/>
            </a:xfrm>
            <a:custGeom>
              <a:avLst/>
              <a:gdLst>
                <a:gd name="T0" fmla="*/ 0 w 4535"/>
                <a:gd name="T1" fmla="*/ 0 h 6287"/>
                <a:gd name="T2" fmla="*/ 1 w 4535"/>
                <a:gd name="T3" fmla="*/ 0 h 6287"/>
                <a:gd name="T4" fmla="*/ 1 w 4535"/>
                <a:gd name="T5" fmla="*/ 2 h 6287"/>
                <a:gd name="T6" fmla="*/ 0 w 4535"/>
                <a:gd name="T7" fmla="*/ 0 h 6287"/>
                <a:gd name="T8" fmla="*/ 0 60000 65536"/>
                <a:gd name="T9" fmla="*/ 0 60000 65536"/>
                <a:gd name="T10" fmla="*/ 0 60000 65536"/>
                <a:gd name="T11" fmla="*/ 0 60000 65536"/>
                <a:gd name="T12" fmla="*/ 0 w 4535"/>
                <a:gd name="T13" fmla="*/ 0 h 6287"/>
                <a:gd name="T14" fmla="*/ 4535 w 4535"/>
                <a:gd name="T15" fmla="*/ 6287 h 6287"/>
              </a:gdLst>
              <a:ahLst/>
              <a:cxnLst>
                <a:cxn ang="T8">
                  <a:pos x="T0" y="T1"/>
                </a:cxn>
                <a:cxn ang="T9">
                  <a:pos x="T2" y="T3"/>
                </a:cxn>
                <a:cxn ang="T10">
                  <a:pos x="T4" y="T5"/>
                </a:cxn>
                <a:cxn ang="T11">
                  <a:pos x="T6" y="T7"/>
                </a:cxn>
              </a:cxnLst>
              <a:rect l="T12" t="T13" r="T14" b="T15"/>
              <a:pathLst>
                <a:path w="4535" h="6287">
                  <a:moveTo>
                    <a:pt x="0" y="0"/>
                  </a:moveTo>
                  <a:lnTo>
                    <a:pt x="4535" y="0"/>
                  </a:lnTo>
                  <a:lnTo>
                    <a:pt x="4535" y="628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61" name="Rectangle 6"/>
            <p:cNvSpPr>
              <a:spLocks noChangeAspect="1" noChangeArrowheads="1"/>
            </p:cNvSpPr>
            <p:nvPr/>
          </p:nvSpPr>
          <p:spPr bwMode="auto">
            <a:xfrm>
              <a:off x="2121" y="3791"/>
              <a:ext cx="549"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49162" name="Rectangle 7"/>
            <p:cNvSpPr>
              <a:spLocks noChangeAspect="1" noChangeArrowheads="1"/>
            </p:cNvSpPr>
            <p:nvPr/>
          </p:nvSpPr>
          <p:spPr bwMode="auto">
            <a:xfrm>
              <a:off x="2121" y="3797"/>
              <a:ext cx="205"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900">
                  <a:solidFill>
                    <a:srgbClr val="000000"/>
                  </a:solidFill>
                </a:rPr>
                <a:t>Age (months)</a:t>
              </a:r>
              <a:endParaRPr lang="en-US" altLang="en-US" sz="2400" i="1"/>
            </a:p>
          </p:txBody>
        </p:sp>
        <p:sp>
          <p:nvSpPr>
            <p:cNvPr id="49163" name="Rectangle 8"/>
            <p:cNvSpPr>
              <a:spLocks noChangeAspect="1" noChangeArrowheads="1"/>
            </p:cNvSpPr>
            <p:nvPr/>
          </p:nvSpPr>
          <p:spPr bwMode="auto">
            <a:xfrm>
              <a:off x="3078" y="3538"/>
              <a:ext cx="101"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49164" name="Rectangle 9"/>
            <p:cNvSpPr>
              <a:spLocks noChangeAspect="1" noChangeArrowheads="1"/>
            </p:cNvSpPr>
            <p:nvPr/>
          </p:nvSpPr>
          <p:spPr bwMode="auto">
            <a:xfrm>
              <a:off x="3078" y="3544"/>
              <a:ext cx="3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900">
                  <a:solidFill>
                    <a:srgbClr val="000000"/>
                  </a:solidFill>
                </a:rPr>
                <a:t>48</a:t>
              </a:r>
              <a:endParaRPr lang="en-US" altLang="en-US" sz="2400" i="1"/>
            </a:p>
          </p:txBody>
        </p:sp>
        <p:sp>
          <p:nvSpPr>
            <p:cNvPr id="49165" name="Rectangle 10"/>
            <p:cNvSpPr>
              <a:spLocks noChangeAspect="1" noChangeArrowheads="1"/>
            </p:cNvSpPr>
            <p:nvPr/>
          </p:nvSpPr>
          <p:spPr bwMode="auto">
            <a:xfrm>
              <a:off x="2312" y="3538"/>
              <a:ext cx="173"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49166" name="Rectangle 11"/>
            <p:cNvSpPr>
              <a:spLocks noChangeAspect="1" noChangeArrowheads="1"/>
            </p:cNvSpPr>
            <p:nvPr/>
          </p:nvSpPr>
          <p:spPr bwMode="auto">
            <a:xfrm>
              <a:off x="2312" y="3544"/>
              <a:ext cx="3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900">
                  <a:solidFill>
                    <a:srgbClr val="000000"/>
                  </a:solidFill>
                </a:rPr>
                <a:t>24</a:t>
              </a:r>
              <a:endParaRPr lang="en-US" altLang="en-US" sz="2400" i="1"/>
            </a:p>
          </p:txBody>
        </p:sp>
        <p:sp>
          <p:nvSpPr>
            <p:cNvPr id="49167" name="Rectangle 12"/>
            <p:cNvSpPr>
              <a:spLocks noChangeAspect="1" noChangeArrowheads="1"/>
            </p:cNvSpPr>
            <p:nvPr/>
          </p:nvSpPr>
          <p:spPr bwMode="auto">
            <a:xfrm>
              <a:off x="1516" y="3538"/>
              <a:ext cx="101"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49168" name="Rectangle 13"/>
            <p:cNvSpPr>
              <a:spLocks noChangeAspect="1" noChangeArrowheads="1"/>
            </p:cNvSpPr>
            <p:nvPr/>
          </p:nvSpPr>
          <p:spPr bwMode="auto">
            <a:xfrm>
              <a:off x="1516" y="3544"/>
              <a:ext cx="3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900">
                  <a:solidFill>
                    <a:srgbClr val="000000"/>
                  </a:solidFill>
                </a:rPr>
                <a:t>14</a:t>
              </a:r>
              <a:endParaRPr lang="en-US" altLang="en-US" sz="2400" i="1"/>
            </a:p>
          </p:txBody>
        </p:sp>
        <p:sp>
          <p:nvSpPr>
            <p:cNvPr id="49169" name="Rectangle 14"/>
            <p:cNvSpPr>
              <a:spLocks noChangeAspect="1" noChangeArrowheads="1"/>
            </p:cNvSpPr>
            <p:nvPr/>
          </p:nvSpPr>
          <p:spPr bwMode="auto">
            <a:xfrm rot="-5400000">
              <a:off x="-405" y="1861"/>
              <a:ext cx="3173"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2000">
                  <a:solidFill>
                    <a:srgbClr val="000000"/>
                  </a:solidFill>
                </a:rPr>
                <a:t>Standardized measure of inhibition (+/- 1 SE)</a:t>
              </a:r>
              <a:endParaRPr lang="en-US" altLang="en-US" sz="6000" i="1"/>
            </a:p>
          </p:txBody>
        </p:sp>
        <p:sp>
          <p:nvSpPr>
            <p:cNvPr id="49170" name="Rectangle 15"/>
            <p:cNvSpPr>
              <a:spLocks noChangeAspect="1" noChangeArrowheads="1"/>
            </p:cNvSpPr>
            <p:nvPr/>
          </p:nvSpPr>
          <p:spPr bwMode="auto">
            <a:xfrm>
              <a:off x="1329" y="478"/>
              <a:ext cx="64"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49171" name="Rectangle 16"/>
            <p:cNvSpPr>
              <a:spLocks noChangeAspect="1" noChangeArrowheads="1"/>
            </p:cNvSpPr>
            <p:nvPr/>
          </p:nvSpPr>
          <p:spPr bwMode="auto">
            <a:xfrm>
              <a:off x="1329" y="515"/>
              <a:ext cx="5"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500">
                  <a:solidFill>
                    <a:srgbClr val="000000"/>
                  </a:solidFill>
                </a:rPr>
                <a:t>.</a:t>
              </a:r>
              <a:endParaRPr lang="en-US" altLang="en-US" sz="2400" i="1"/>
            </a:p>
          </p:txBody>
        </p:sp>
        <p:sp>
          <p:nvSpPr>
            <p:cNvPr id="49172" name="Rectangle 17"/>
            <p:cNvSpPr>
              <a:spLocks noChangeAspect="1" noChangeArrowheads="1"/>
            </p:cNvSpPr>
            <p:nvPr/>
          </p:nvSpPr>
          <p:spPr bwMode="auto">
            <a:xfrm>
              <a:off x="1343" y="483"/>
              <a:ext cx="19"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900">
                  <a:solidFill>
                    <a:srgbClr val="000000"/>
                  </a:solidFill>
                </a:rPr>
                <a:t>8</a:t>
              </a:r>
              <a:endParaRPr lang="en-US" altLang="en-US" sz="2400" i="1"/>
            </a:p>
          </p:txBody>
        </p:sp>
        <p:sp>
          <p:nvSpPr>
            <p:cNvPr id="49173" name="Rectangle 18"/>
            <p:cNvSpPr>
              <a:spLocks noChangeAspect="1" noChangeArrowheads="1"/>
            </p:cNvSpPr>
            <p:nvPr/>
          </p:nvSpPr>
          <p:spPr bwMode="auto">
            <a:xfrm>
              <a:off x="1329" y="845"/>
              <a:ext cx="75"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49174" name="Rectangle 19"/>
            <p:cNvSpPr>
              <a:spLocks noChangeAspect="1" noChangeArrowheads="1"/>
            </p:cNvSpPr>
            <p:nvPr/>
          </p:nvSpPr>
          <p:spPr bwMode="auto">
            <a:xfrm>
              <a:off x="1329" y="851"/>
              <a:ext cx="2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900">
                  <a:solidFill>
                    <a:srgbClr val="000000"/>
                  </a:solidFill>
                </a:rPr>
                <a:t>.6</a:t>
              </a:r>
              <a:endParaRPr lang="en-US" altLang="en-US" sz="2400" i="1"/>
            </a:p>
          </p:txBody>
        </p:sp>
        <p:sp>
          <p:nvSpPr>
            <p:cNvPr id="49175" name="Rectangle 20"/>
            <p:cNvSpPr>
              <a:spLocks noChangeAspect="1" noChangeArrowheads="1"/>
            </p:cNvSpPr>
            <p:nvPr/>
          </p:nvSpPr>
          <p:spPr bwMode="auto">
            <a:xfrm>
              <a:off x="1329" y="1218"/>
              <a:ext cx="75"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49176" name="Rectangle 21"/>
            <p:cNvSpPr>
              <a:spLocks noChangeAspect="1" noChangeArrowheads="1"/>
            </p:cNvSpPr>
            <p:nvPr/>
          </p:nvSpPr>
          <p:spPr bwMode="auto">
            <a:xfrm>
              <a:off x="1329" y="1224"/>
              <a:ext cx="28"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900">
                  <a:solidFill>
                    <a:srgbClr val="000000"/>
                  </a:solidFill>
                </a:rPr>
                <a:t>.4</a:t>
              </a:r>
              <a:endParaRPr lang="en-US" altLang="en-US" sz="2400" i="1"/>
            </a:p>
          </p:txBody>
        </p:sp>
        <p:sp>
          <p:nvSpPr>
            <p:cNvPr id="49177" name="Rectangle 22"/>
            <p:cNvSpPr>
              <a:spLocks noChangeAspect="1" noChangeArrowheads="1"/>
            </p:cNvSpPr>
            <p:nvPr/>
          </p:nvSpPr>
          <p:spPr bwMode="auto">
            <a:xfrm>
              <a:off x="1329" y="1593"/>
              <a:ext cx="64"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49178" name="Rectangle 23"/>
            <p:cNvSpPr>
              <a:spLocks noChangeAspect="1" noChangeArrowheads="1"/>
            </p:cNvSpPr>
            <p:nvPr/>
          </p:nvSpPr>
          <p:spPr bwMode="auto">
            <a:xfrm>
              <a:off x="1329" y="1630"/>
              <a:ext cx="5"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500">
                  <a:solidFill>
                    <a:srgbClr val="000000"/>
                  </a:solidFill>
                </a:rPr>
                <a:t>.</a:t>
              </a:r>
              <a:endParaRPr lang="en-US" altLang="en-US" sz="2400" i="1"/>
            </a:p>
          </p:txBody>
        </p:sp>
        <p:sp>
          <p:nvSpPr>
            <p:cNvPr id="49179" name="Rectangle 24"/>
            <p:cNvSpPr>
              <a:spLocks noChangeAspect="1" noChangeArrowheads="1"/>
            </p:cNvSpPr>
            <p:nvPr/>
          </p:nvSpPr>
          <p:spPr bwMode="auto">
            <a:xfrm>
              <a:off x="1343" y="1598"/>
              <a:ext cx="19"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900">
                  <a:solidFill>
                    <a:srgbClr val="000000"/>
                  </a:solidFill>
                </a:rPr>
                <a:t>2</a:t>
              </a:r>
              <a:endParaRPr lang="en-US" altLang="en-US" sz="2400" i="1"/>
            </a:p>
          </p:txBody>
        </p:sp>
        <p:sp>
          <p:nvSpPr>
            <p:cNvPr id="49180" name="Rectangle 25"/>
            <p:cNvSpPr>
              <a:spLocks noChangeAspect="1" noChangeArrowheads="1"/>
            </p:cNvSpPr>
            <p:nvPr/>
          </p:nvSpPr>
          <p:spPr bwMode="auto">
            <a:xfrm>
              <a:off x="1297" y="1960"/>
              <a:ext cx="125"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49181" name="Rectangle 26"/>
            <p:cNvSpPr>
              <a:spLocks noChangeAspect="1" noChangeArrowheads="1"/>
            </p:cNvSpPr>
            <p:nvPr/>
          </p:nvSpPr>
          <p:spPr bwMode="auto">
            <a:xfrm>
              <a:off x="1297" y="1966"/>
              <a:ext cx="4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900">
                  <a:solidFill>
                    <a:srgbClr val="000000"/>
                  </a:solidFill>
                </a:rPr>
                <a:t>0.0</a:t>
              </a:r>
              <a:endParaRPr lang="en-US" altLang="en-US" sz="2400" i="1"/>
            </a:p>
          </p:txBody>
        </p:sp>
        <p:sp>
          <p:nvSpPr>
            <p:cNvPr id="49182" name="Rectangle 27"/>
            <p:cNvSpPr>
              <a:spLocks noChangeAspect="1" noChangeArrowheads="1"/>
            </p:cNvSpPr>
            <p:nvPr/>
          </p:nvSpPr>
          <p:spPr bwMode="auto">
            <a:xfrm>
              <a:off x="1297" y="2333"/>
              <a:ext cx="10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49183" name="Rectangle 28"/>
            <p:cNvSpPr>
              <a:spLocks noChangeAspect="1" noChangeArrowheads="1"/>
            </p:cNvSpPr>
            <p:nvPr/>
          </p:nvSpPr>
          <p:spPr bwMode="auto">
            <a:xfrm>
              <a:off x="1297" y="2339"/>
              <a:ext cx="4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900">
                  <a:solidFill>
                    <a:srgbClr val="000000"/>
                  </a:solidFill>
                </a:rPr>
                <a:t>-.2</a:t>
              </a:r>
              <a:endParaRPr lang="en-US" altLang="en-US" sz="2400" i="1"/>
            </a:p>
          </p:txBody>
        </p:sp>
        <p:sp>
          <p:nvSpPr>
            <p:cNvPr id="49184" name="Rectangle 29"/>
            <p:cNvSpPr>
              <a:spLocks noChangeAspect="1" noChangeArrowheads="1"/>
            </p:cNvSpPr>
            <p:nvPr/>
          </p:nvSpPr>
          <p:spPr bwMode="auto">
            <a:xfrm>
              <a:off x="1297" y="2706"/>
              <a:ext cx="108"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49185" name="Rectangle 30"/>
            <p:cNvSpPr>
              <a:spLocks noChangeAspect="1" noChangeArrowheads="1"/>
            </p:cNvSpPr>
            <p:nvPr/>
          </p:nvSpPr>
          <p:spPr bwMode="auto">
            <a:xfrm>
              <a:off x="1297" y="2712"/>
              <a:ext cx="4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900">
                  <a:solidFill>
                    <a:srgbClr val="000000"/>
                  </a:solidFill>
                </a:rPr>
                <a:t>-.4</a:t>
              </a:r>
              <a:endParaRPr lang="en-US" altLang="en-US" sz="2400" i="1"/>
            </a:p>
          </p:txBody>
        </p:sp>
        <p:sp>
          <p:nvSpPr>
            <p:cNvPr id="49186" name="Rectangle 31"/>
            <p:cNvSpPr>
              <a:spLocks noChangeAspect="1" noChangeArrowheads="1"/>
            </p:cNvSpPr>
            <p:nvPr/>
          </p:nvSpPr>
          <p:spPr bwMode="auto">
            <a:xfrm>
              <a:off x="1297" y="3080"/>
              <a:ext cx="108"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49187" name="Rectangle 32"/>
            <p:cNvSpPr>
              <a:spLocks noChangeAspect="1" noChangeArrowheads="1"/>
            </p:cNvSpPr>
            <p:nvPr/>
          </p:nvSpPr>
          <p:spPr bwMode="auto">
            <a:xfrm>
              <a:off x="1297" y="3085"/>
              <a:ext cx="4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900">
                  <a:solidFill>
                    <a:srgbClr val="000000"/>
                  </a:solidFill>
                </a:rPr>
                <a:t>-.6</a:t>
              </a:r>
              <a:endParaRPr lang="en-US" altLang="en-US" sz="2400" i="1"/>
            </a:p>
          </p:txBody>
        </p:sp>
        <p:sp>
          <p:nvSpPr>
            <p:cNvPr id="49188" name="Rectangle 33"/>
            <p:cNvSpPr>
              <a:spLocks noChangeAspect="1" noChangeArrowheads="1"/>
            </p:cNvSpPr>
            <p:nvPr/>
          </p:nvSpPr>
          <p:spPr bwMode="auto">
            <a:xfrm>
              <a:off x="1297" y="3417"/>
              <a:ext cx="108"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49189" name="Rectangle 34"/>
            <p:cNvSpPr>
              <a:spLocks noChangeAspect="1" noChangeArrowheads="1"/>
            </p:cNvSpPr>
            <p:nvPr/>
          </p:nvSpPr>
          <p:spPr bwMode="auto">
            <a:xfrm>
              <a:off x="1297" y="3423"/>
              <a:ext cx="4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900">
                  <a:solidFill>
                    <a:srgbClr val="000000"/>
                  </a:solidFill>
                </a:rPr>
                <a:t>-.8</a:t>
              </a:r>
              <a:endParaRPr lang="en-US" altLang="en-US" sz="2400" i="1"/>
            </a:p>
          </p:txBody>
        </p:sp>
        <p:grpSp>
          <p:nvGrpSpPr>
            <p:cNvPr id="49190" name="Group 35"/>
            <p:cNvGrpSpPr>
              <a:grpSpLocks noChangeAspect="1"/>
            </p:cNvGrpSpPr>
            <p:nvPr/>
          </p:nvGrpSpPr>
          <p:grpSpPr bwMode="auto">
            <a:xfrm>
              <a:off x="3364" y="2237"/>
              <a:ext cx="156" cy="13"/>
              <a:chOff x="3808" y="2518"/>
              <a:chExt cx="147" cy="11"/>
            </a:xfrm>
          </p:grpSpPr>
          <p:sp>
            <p:nvSpPr>
              <p:cNvPr id="49344" name="Rectangle 36"/>
              <p:cNvSpPr>
                <a:spLocks noChangeAspect="1" noChangeArrowheads="1"/>
              </p:cNvSpPr>
              <p:nvPr/>
            </p:nvSpPr>
            <p:spPr bwMode="auto">
              <a:xfrm>
                <a:off x="3808" y="2518"/>
                <a:ext cx="54" cy="1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49345" name="Rectangle 37"/>
              <p:cNvSpPr>
                <a:spLocks noChangeAspect="1" noChangeArrowheads="1"/>
              </p:cNvSpPr>
              <p:nvPr/>
            </p:nvSpPr>
            <p:spPr bwMode="auto">
              <a:xfrm>
                <a:off x="3902" y="2518"/>
                <a:ext cx="53" cy="11"/>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grpSp>
        <p:grpSp>
          <p:nvGrpSpPr>
            <p:cNvPr id="49191" name="Group 38"/>
            <p:cNvGrpSpPr>
              <a:grpSpLocks noChangeAspect="1"/>
            </p:cNvGrpSpPr>
            <p:nvPr/>
          </p:nvGrpSpPr>
          <p:grpSpPr bwMode="auto">
            <a:xfrm>
              <a:off x="3356" y="2007"/>
              <a:ext cx="175" cy="15"/>
              <a:chOff x="3801" y="2319"/>
              <a:chExt cx="165" cy="13"/>
            </a:xfrm>
          </p:grpSpPr>
          <p:sp>
            <p:nvSpPr>
              <p:cNvPr id="49338" name="Freeform 39"/>
              <p:cNvSpPr>
                <a:spLocks noChangeAspect="1"/>
              </p:cNvSpPr>
              <p:nvPr/>
            </p:nvSpPr>
            <p:spPr bwMode="auto">
              <a:xfrm>
                <a:off x="3801" y="2319"/>
                <a:ext cx="15" cy="12"/>
              </a:xfrm>
              <a:custGeom>
                <a:avLst/>
                <a:gdLst>
                  <a:gd name="T0" fmla="*/ 1 w 30"/>
                  <a:gd name="T1" fmla="*/ 0 h 24"/>
                  <a:gd name="T2" fmla="*/ 1 w 30"/>
                  <a:gd name="T3" fmla="*/ 1 h 24"/>
                  <a:gd name="T4" fmla="*/ 1 w 30"/>
                  <a:gd name="T5" fmla="*/ 1 h 24"/>
                  <a:gd name="T6" fmla="*/ 1 w 30"/>
                  <a:gd name="T7" fmla="*/ 1 h 24"/>
                  <a:gd name="T8" fmla="*/ 0 w 30"/>
                  <a:gd name="T9" fmla="*/ 1 h 24"/>
                  <a:gd name="T10" fmla="*/ 1 w 30"/>
                  <a:gd name="T11" fmla="*/ 1 h 24"/>
                  <a:gd name="T12" fmla="*/ 1 w 30"/>
                  <a:gd name="T13" fmla="*/ 1 h 24"/>
                  <a:gd name="T14" fmla="*/ 1 w 30"/>
                  <a:gd name="T15" fmla="*/ 1 h 24"/>
                  <a:gd name="T16" fmla="*/ 1 w 30"/>
                  <a:gd name="T17" fmla="*/ 1 h 24"/>
                  <a:gd name="T18" fmla="*/ 1 w 30"/>
                  <a:gd name="T19" fmla="*/ 1 h 24"/>
                  <a:gd name="T20" fmla="*/ 1 w 30"/>
                  <a:gd name="T21" fmla="*/ 1 h 24"/>
                  <a:gd name="T22" fmla="*/ 1 w 30"/>
                  <a:gd name="T23" fmla="*/ 1 h 24"/>
                  <a:gd name="T24" fmla="*/ 1 w 30"/>
                  <a:gd name="T25" fmla="*/ 1 h 24"/>
                  <a:gd name="T26" fmla="*/ 1 w 30"/>
                  <a:gd name="T27" fmla="*/ 1 h 24"/>
                  <a:gd name="T28" fmla="*/ 1 w 30"/>
                  <a:gd name="T29" fmla="*/ 1 h 24"/>
                  <a:gd name="T30" fmla="*/ 1 w 30"/>
                  <a:gd name="T31" fmla="*/ 1 h 24"/>
                  <a:gd name="T32" fmla="*/ 1 w 30"/>
                  <a:gd name="T33" fmla="*/ 1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15" y="0"/>
                    </a:moveTo>
                    <a:lnTo>
                      <a:pt x="10" y="2"/>
                    </a:lnTo>
                    <a:lnTo>
                      <a:pt x="5" y="4"/>
                    </a:lnTo>
                    <a:lnTo>
                      <a:pt x="2" y="8"/>
                    </a:lnTo>
                    <a:lnTo>
                      <a:pt x="0" y="12"/>
                    </a:lnTo>
                    <a:lnTo>
                      <a:pt x="2" y="16"/>
                    </a:lnTo>
                    <a:lnTo>
                      <a:pt x="5" y="20"/>
                    </a:lnTo>
                    <a:lnTo>
                      <a:pt x="10" y="22"/>
                    </a:lnTo>
                    <a:lnTo>
                      <a:pt x="15" y="24"/>
                    </a:lnTo>
                    <a:lnTo>
                      <a:pt x="20" y="22"/>
                    </a:lnTo>
                    <a:lnTo>
                      <a:pt x="25" y="20"/>
                    </a:lnTo>
                    <a:lnTo>
                      <a:pt x="29" y="16"/>
                    </a:lnTo>
                    <a:lnTo>
                      <a:pt x="30" y="12"/>
                    </a:lnTo>
                    <a:lnTo>
                      <a:pt x="29" y="8"/>
                    </a:lnTo>
                    <a:lnTo>
                      <a:pt x="25" y="4"/>
                    </a:lnTo>
                    <a:lnTo>
                      <a:pt x="20" y="2"/>
                    </a:lnTo>
                    <a:lnTo>
                      <a:pt x="1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339" name="Freeform 40"/>
              <p:cNvSpPr>
                <a:spLocks noChangeAspect="1"/>
              </p:cNvSpPr>
              <p:nvPr/>
            </p:nvSpPr>
            <p:spPr bwMode="auto">
              <a:xfrm>
                <a:off x="3831" y="2319"/>
                <a:ext cx="15" cy="12"/>
              </a:xfrm>
              <a:custGeom>
                <a:avLst/>
                <a:gdLst>
                  <a:gd name="T0" fmla="*/ 1 w 30"/>
                  <a:gd name="T1" fmla="*/ 0 h 24"/>
                  <a:gd name="T2" fmla="*/ 1 w 30"/>
                  <a:gd name="T3" fmla="*/ 1 h 24"/>
                  <a:gd name="T4" fmla="*/ 1 w 30"/>
                  <a:gd name="T5" fmla="*/ 1 h 24"/>
                  <a:gd name="T6" fmla="*/ 1 w 30"/>
                  <a:gd name="T7" fmla="*/ 1 h 24"/>
                  <a:gd name="T8" fmla="*/ 0 w 30"/>
                  <a:gd name="T9" fmla="*/ 1 h 24"/>
                  <a:gd name="T10" fmla="*/ 1 w 30"/>
                  <a:gd name="T11" fmla="*/ 1 h 24"/>
                  <a:gd name="T12" fmla="*/ 1 w 30"/>
                  <a:gd name="T13" fmla="*/ 1 h 24"/>
                  <a:gd name="T14" fmla="*/ 1 w 30"/>
                  <a:gd name="T15" fmla="*/ 1 h 24"/>
                  <a:gd name="T16" fmla="*/ 1 w 30"/>
                  <a:gd name="T17" fmla="*/ 1 h 24"/>
                  <a:gd name="T18" fmla="*/ 1 w 30"/>
                  <a:gd name="T19" fmla="*/ 1 h 24"/>
                  <a:gd name="T20" fmla="*/ 1 w 30"/>
                  <a:gd name="T21" fmla="*/ 1 h 24"/>
                  <a:gd name="T22" fmla="*/ 1 w 30"/>
                  <a:gd name="T23" fmla="*/ 1 h 24"/>
                  <a:gd name="T24" fmla="*/ 1 w 30"/>
                  <a:gd name="T25" fmla="*/ 1 h 24"/>
                  <a:gd name="T26" fmla="*/ 1 w 30"/>
                  <a:gd name="T27" fmla="*/ 1 h 24"/>
                  <a:gd name="T28" fmla="*/ 1 w 30"/>
                  <a:gd name="T29" fmla="*/ 1 h 24"/>
                  <a:gd name="T30" fmla="*/ 1 w 30"/>
                  <a:gd name="T31" fmla="*/ 1 h 24"/>
                  <a:gd name="T32" fmla="*/ 1 w 30"/>
                  <a:gd name="T33" fmla="*/ 1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15" y="0"/>
                    </a:moveTo>
                    <a:lnTo>
                      <a:pt x="9" y="2"/>
                    </a:lnTo>
                    <a:lnTo>
                      <a:pt x="5" y="4"/>
                    </a:lnTo>
                    <a:lnTo>
                      <a:pt x="2" y="8"/>
                    </a:lnTo>
                    <a:lnTo>
                      <a:pt x="0" y="12"/>
                    </a:lnTo>
                    <a:lnTo>
                      <a:pt x="2" y="17"/>
                    </a:lnTo>
                    <a:lnTo>
                      <a:pt x="5" y="21"/>
                    </a:lnTo>
                    <a:lnTo>
                      <a:pt x="9" y="24"/>
                    </a:lnTo>
                    <a:lnTo>
                      <a:pt x="15" y="24"/>
                    </a:lnTo>
                    <a:lnTo>
                      <a:pt x="22" y="24"/>
                    </a:lnTo>
                    <a:lnTo>
                      <a:pt x="25" y="21"/>
                    </a:lnTo>
                    <a:lnTo>
                      <a:pt x="29" y="17"/>
                    </a:lnTo>
                    <a:lnTo>
                      <a:pt x="30" y="12"/>
                    </a:lnTo>
                    <a:lnTo>
                      <a:pt x="29" y="8"/>
                    </a:lnTo>
                    <a:lnTo>
                      <a:pt x="25" y="4"/>
                    </a:lnTo>
                    <a:lnTo>
                      <a:pt x="22" y="2"/>
                    </a:lnTo>
                    <a:lnTo>
                      <a:pt x="1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340" name="Freeform 41"/>
              <p:cNvSpPr>
                <a:spLocks noChangeAspect="1"/>
              </p:cNvSpPr>
              <p:nvPr/>
            </p:nvSpPr>
            <p:spPr bwMode="auto">
              <a:xfrm>
                <a:off x="3861" y="2319"/>
                <a:ext cx="15" cy="12"/>
              </a:xfrm>
              <a:custGeom>
                <a:avLst/>
                <a:gdLst>
                  <a:gd name="T0" fmla="*/ 1 w 30"/>
                  <a:gd name="T1" fmla="*/ 0 h 24"/>
                  <a:gd name="T2" fmla="*/ 1 w 30"/>
                  <a:gd name="T3" fmla="*/ 1 h 24"/>
                  <a:gd name="T4" fmla="*/ 1 w 30"/>
                  <a:gd name="T5" fmla="*/ 1 h 24"/>
                  <a:gd name="T6" fmla="*/ 1 w 30"/>
                  <a:gd name="T7" fmla="*/ 1 h 24"/>
                  <a:gd name="T8" fmla="*/ 0 w 30"/>
                  <a:gd name="T9" fmla="*/ 1 h 24"/>
                  <a:gd name="T10" fmla="*/ 1 w 30"/>
                  <a:gd name="T11" fmla="*/ 1 h 24"/>
                  <a:gd name="T12" fmla="*/ 1 w 30"/>
                  <a:gd name="T13" fmla="*/ 1 h 24"/>
                  <a:gd name="T14" fmla="*/ 1 w 30"/>
                  <a:gd name="T15" fmla="*/ 1 h 24"/>
                  <a:gd name="T16" fmla="*/ 1 w 30"/>
                  <a:gd name="T17" fmla="*/ 1 h 24"/>
                  <a:gd name="T18" fmla="*/ 1 w 30"/>
                  <a:gd name="T19" fmla="*/ 1 h 24"/>
                  <a:gd name="T20" fmla="*/ 1 w 30"/>
                  <a:gd name="T21" fmla="*/ 1 h 24"/>
                  <a:gd name="T22" fmla="*/ 1 w 30"/>
                  <a:gd name="T23" fmla="*/ 1 h 24"/>
                  <a:gd name="T24" fmla="*/ 1 w 30"/>
                  <a:gd name="T25" fmla="*/ 1 h 24"/>
                  <a:gd name="T26" fmla="*/ 1 w 30"/>
                  <a:gd name="T27" fmla="*/ 1 h 24"/>
                  <a:gd name="T28" fmla="*/ 1 w 30"/>
                  <a:gd name="T29" fmla="*/ 1 h 24"/>
                  <a:gd name="T30" fmla="*/ 1 w 30"/>
                  <a:gd name="T31" fmla="*/ 1 h 24"/>
                  <a:gd name="T32" fmla="*/ 1 w 30"/>
                  <a:gd name="T33" fmla="*/ 1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15" y="0"/>
                    </a:moveTo>
                    <a:lnTo>
                      <a:pt x="9" y="2"/>
                    </a:lnTo>
                    <a:lnTo>
                      <a:pt x="5" y="4"/>
                    </a:lnTo>
                    <a:lnTo>
                      <a:pt x="2" y="8"/>
                    </a:lnTo>
                    <a:lnTo>
                      <a:pt x="0" y="12"/>
                    </a:lnTo>
                    <a:lnTo>
                      <a:pt x="2" y="17"/>
                    </a:lnTo>
                    <a:lnTo>
                      <a:pt x="5" y="21"/>
                    </a:lnTo>
                    <a:lnTo>
                      <a:pt x="9" y="24"/>
                    </a:lnTo>
                    <a:lnTo>
                      <a:pt x="15" y="24"/>
                    </a:lnTo>
                    <a:lnTo>
                      <a:pt x="22" y="24"/>
                    </a:lnTo>
                    <a:lnTo>
                      <a:pt x="25" y="21"/>
                    </a:lnTo>
                    <a:lnTo>
                      <a:pt x="29" y="17"/>
                    </a:lnTo>
                    <a:lnTo>
                      <a:pt x="30" y="12"/>
                    </a:lnTo>
                    <a:lnTo>
                      <a:pt x="29" y="8"/>
                    </a:lnTo>
                    <a:lnTo>
                      <a:pt x="25" y="4"/>
                    </a:lnTo>
                    <a:lnTo>
                      <a:pt x="22" y="2"/>
                    </a:lnTo>
                    <a:lnTo>
                      <a:pt x="1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341" name="Freeform 42"/>
              <p:cNvSpPr>
                <a:spLocks noChangeAspect="1"/>
              </p:cNvSpPr>
              <p:nvPr/>
            </p:nvSpPr>
            <p:spPr bwMode="auto">
              <a:xfrm>
                <a:off x="3891" y="2320"/>
                <a:ext cx="15" cy="12"/>
              </a:xfrm>
              <a:custGeom>
                <a:avLst/>
                <a:gdLst>
                  <a:gd name="T0" fmla="*/ 1 w 30"/>
                  <a:gd name="T1" fmla="*/ 0 h 23"/>
                  <a:gd name="T2" fmla="*/ 1 w 30"/>
                  <a:gd name="T3" fmla="*/ 0 h 23"/>
                  <a:gd name="T4" fmla="*/ 1 w 30"/>
                  <a:gd name="T5" fmla="*/ 1 h 23"/>
                  <a:gd name="T6" fmla="*/ 1 w 30"/>
                  <a:gd name="T7" fmla="*/ 1 h 23"/>
                  <a:gd name="T8" fmla="*/ 0 w 30"/>
                  <a:gd name="T9" fmla="*/ 1 h 23"/>
                  <a:gd name="T10" fmla="*/ 1 w 30"/>
                  <a:gd name="T11" fmla="*/ 1 h 23"/>
                  <a:gd name="T12" fmla="*/ 1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0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15" y="0"/>
                    </a:moveTo>
                    <a:lnTo>
                      <a:pt x="8" y="0"/>
                    </a:lnTo>
                    <a:lnTo>
                      <a:pt x="5" y="2"/>
                    </a:lnTo>
                    <a:lnTo>
                      <a:pt x="1" y="6"/>
                    </a:lnTo>
                    <a:lnTo>
                      <a:pt x="0" y="11"/>
                    </a:lnTo>
                    <a:lnTo>
                      <a:pt x="1" y="15"/>
                    </a:lnTo>
                    <a:lnTo>
                      <a:pt x="5" y="19"/>
                    </a:lnTo>
                    <a:lnTo>
                      <a:pt x="8" y="22"/>
                    </a:lnTo>
                    <a:lnTo>
                      <a:pt x="15" y="23"/>
                    </a:lnTo>
                    <a:lnTo>
                      <a:pt x="21" y="22"/>
                    </a:lnTo>
                    <a:lnTo>
                      <a:pt x="25" y="19"/>
                    </a:lnTo>
                    <a:lnTo>
                      <a:pt x="28" y="15"/>
                    </a:lnTo>
                    <a:lnTo>
                      <a:pt x="30" y="11"/>
                    </a:lnTo>
                    <a:lnTo>
                      <a:pt x="28" y="6"/>
                    </a:lnTo>
                    <a:lnTo>
                      <a:pt x="25" y="2"/>
                    </a:lnTo>
                    <a:lnTo>
                      <a:pt x="21" y="0"/>
                    </a:lnTo>
                    <a:lnTo>
                      <a:pt x="1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342" name="Freeform 43"/>
              <p:cNvSpPr>
                <a:spLocks noChangeAspect="1"/>
              </p:cNvSpPr>
              <p:nvPr/>
            </p:nvSpPr>
            <p:spPr bwMode="auto">
              <a:xfrm>
                <a:off x="3921" y="2320"/>
                <a:ext cx="15" cy="12"/>
              </a:xfrm>
              <a:custGeom>
                <a:avLst/>
                <a:gdLst>
                  <a:gd name="T0" fmla="*/ 1 w 30"/>
                  <a:gd name="T1" fmla="*/ 0 h 23"/>
                  <a:gd name="T2" fmla="*/ 1 w 30"/>
                  <a:gd name="T3" fmla="*/ 0 h 23"/>
                  <a:gd name="T4" fmla="*/ 1 w 30"/>
                  <a:gd name="T5" fmla="*/ 1 h 23"/>
                  <a:gd name="T6" fmla="*/ 1 w 30"/>
                  <a:gd name="T7" fmla="*/ 1 h 23"/>
                  <a:gd name="T8" fmla="*/ 0 w 30"/>
                  <a:gd name="T9" fmla="*/ 1 h 23"/>
                  <a:gd name="T10" fmla="*/ 1 w 30"/>
                  <a:gd name="T11" fmla="*/ 1 h 23"/>
                  <a:gd name="T12" fmla="*/ 1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0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15" y="0"/>
                    </a:moveTo>
                    <a:lnTo>
                      <a:pt x="8" y="0"/>
                    </a:lnTo>
                    <a:lnTo>
                      <a:pt x="5" y="2"/>
                    </a:lnTo>
                    <a:lnTo>
                      <a:pt x="1" y="6"/>
                    </a:lnTo>
                    <a:lnTo>
                      <a:pt x="0" y="11"/>
                    </a:lnTo>
                    <a:lnTo>
                      <a:pt x="1" y="15"/>
                    </a:lnTo>
                    <a:lnTo>
                      <a:pt x="5" y="19"/>
                    </a:lnTo>
                    <a:lnTo>
                      <a:pt x="8" y="22"/>
                    </a:lnTo>
                    <a:lnTo>
                      <a:pt x="15" y="23"/>
                    </a:lnTo>
                    <a:lnTo>
                      <a:pt x="21" y="22"/>
                    </a:lnTo>
                    <a:lnTo>
                      <a:pt x="25" y="19"/>
                    </a:lnTo>
                    <a:lnTo>
                      <a:pt x="28" y="15"/>
                    </a:lnTo>
                    <a:lnTo>
                      <a:pt x="30" y="11"/>
                    </a:lnTo>
                    <a:lnTo>
                      <a:pt x="28" y="6"/>
                    </a:lnTo>
                    <a:lnTo>
                      <a:pt x="25" y="2"/>
                    </a:lnTo>
                    <a:lnTo>
                      <a:pt x="21" y="0"/>
                    </a:lnTo>
                    <a:lnTo>
                      <a:pt x="1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343" name="Freeform 44"/>
              <p:cNvSpPr>
                <a:spLocks noChangeAspect="1"/>
              </p:cNvSpPr>
              <p:nvPr/>
            </p:nvSpPr>
            <p:spPr bwMode="auto">
              <a:xfrm>
                <a:off x="3951" y="2320"/>
                <a:ext cx="15" cy="12"/>
              </a:xfrm>
              <a:custGeom>
                <a:avLst/>
                <a:gdLst>
                  <a:gd name="T0" fmla="*/ 1 w 30"/>
                  <a:gd name="T1" fmla="*/ 0 h 23"/>
                  <a:gd name="T2" fmla="*/ 1 w 30"/>
                  <a:gd name="T3" fmla="*/ 1 h 23"/>
                  <a:gd name="T4" fmla="*/ 1 w 30"/>
                  <a:gd name="T5" fmla="*/ 1 h 23"/>
                  <a:gd name="T6" fmla="*/ 1 w 30"/>
                  <a:gd name="T7" fmla="*/ 1 h 23"/>
                  <a:gd name="T8" fmla="*/ 0 w 30"/>
                  <a:gd name="T9" fmla="*/ 1 h 23"/>
                  <a:gd name="T10" fmla="*/ 1 w 30"/>
                  <a:gd name="T11" fmla="*/ 1 h 23"/>
                  <a:gd name="T12" fmla="*/ 1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15" y="0"/>
                    </a:moveTo>
                    <a:lnTo>
                      <a:pt x="8" y="1"/>
                    </a:lnTo>
                    <a:lnTo>
                      <a:pt x="5" y="4"/>
                    </a:lnTo>
                    <a:lnTo>
                      <a:pt x="1" y="6"/>
                    </a:lnTo>
                    <a:lnTo>
                      <a:pt x="0" y="11"/>
                    </a:lnTo>
                    <a:lnTo>
                      <a:pt x="1" y="15"/>
                    </a:lnTo>
                    <a:lnTo>
                      <a:pt x="5" y="19"/>
                    </a:lnTo>
                    <a:lnTo>
                      <a:pt x="8" y="22"/>
                    </a:lnTo>
                    <a:lnTo>
                      <a:pt x="15" y="23"/>
                    </a:lnTo>
                    <a:lnTo>
                      <a:pt x="21" y="22"/>
                    </a:lnTo>
                    <a:lnTo>
                      <a:pt x="25" y="19"/>
                    </a:lnTo>
                    <a:lnTo>
                      <a:pt x="28" y="15"/>
                    </a:lnTo>
                    <a:lnTo>
                      <a:pt x="30" y="11"/>
                    </a:lnTo>
                    <a:lnTo>
                      <a:pt x="28" y="6"/>
                    </a:lnTo>
                    <a:lnTo>
                      <a:pt x="25" y="4"/>
                    </a:lnTo>
                    <a:lnTo>
                      <a:pt x="21" y="1"/>
                    </a:lnTo>
                    <a:lnTo>
                      <a:pt x="1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9192" name="Freeform 45"/>
            <p:cNvSpPr>
              <a:spLocks noChangeAspect="1"/>
            </p:cNvSpPr>
            <p:nvPr/>
          </p:nvSpPr>
          <p:spPr bwMode="auto">
            <a:xfrm>
              <a:off x="3364" y="1816"/>
              <a:ext cx="167" cy="12"/>
            </a:xfrm>
            <a:custGeom>
              <a:avLst/>
              <a:gdLst>
                <a:gd name="T0" fmla="*/ 0 w 316"/>
                <a:gd name="T1" fmla="*/ 0 h 23"/>
                <a:gd name="T2" fmla="*/ 0 w 316"/>
                <a:gd name="T3" fmla="*/ 1 h 23"/>
                <a:gd name="T4" fmla="*/ 1 w 316"/>
                <a:gd name="T5" fmla="*/ 1 h 23"/>
                <a:gd name="T6" fmla="*/ 1 w 316"/>
                <a:gd name="T7" fmla="*/ 1 h 23"/>
                <a:gd name="T8" fmla="*/ 0 w 316"/>
                <a:gd name="T9" fmla="*/ 0 h 23"/>
                <a:gd name="T10" fmla="*/ 0 60000 65536"/>
                <a:gd name="T11" fmla="*/ 0 60000 65536"/>
                <a:gd name="T12" fmla="*/ 0 60000 65536"/>
                <a:gd name="T13" fmla="*/ 0 60000 65536"/>
                <a:gd name="T14" fmla="*/ 0 60000 65536"/>
                <a:gd name="T15" fmla="*/ 0 w 316"/>
                <a:gd name="T16" fmla="*/ 0 h 23"/>
                <a:gd name="T17" fmla="*/ 316 w 316"/>
                <a:gd name="T18" fmla="*/ 23 h 23"/>
              </a:gdLst>
              <a:ahLst/>
              <a:cxnLst>
                <a:cxn ang="T10">
                  <a:pos x="T0" y="T1"/>
                </a:cxn>
                <a:cxn ang="T11">
                  <a:pos x="T2" y="T3"/>
                </a:cxn>
                <a:cxn ang="T12">
                  <a:pos x="T4" y="T5"/>
                </a:cxn>
                <a:cxn ang="T13">
                  <a:pos x="T6" y="T7"/>
                </a:cxn>
                <a:cxn ang="T14">
                  <a:pos x="T8" y="T9"/>
                </a:cxn>
              </a:cxnLst>
              <a:rect l="T15" t="T16" r="T17" b="T18"/>
              <a:pathLst>
                <a:path w="316" h="23">
                  <a:moveTo>
                    <a:pt x="0" y="0"/>
                  </a:moveTo>
                  <a:lnTo>
                    <a:pt x="0" y="21"/>
                  </a:lnTo>
                  <a:lnTo>
                    <a:pt x="316" y="23"/>
                  </a:lnTo>
                  <a:lnTo>
                    <a:pt x="316"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193" name="Rectangle 46"/>
            <p:cNvSpPr>
              <a:spLocks noChangeAspect="1" noChangeArrowheads="1"/>
            </p:cNvSpPr>
            <p:nvPr/>
          </p:nvSpPr>
          <p:spPr bwMode="auto">
            <a:xfrm>
              <a:off x="3577" y="1781"/>
              <a:ext cx="555"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49194" name="Rectangle 47"/>
            <p:cNvSpPr>
              <a:spLocks noChangeAspect="1" noChangeArrowheads="1"/>
            </p:cNvSpPr>
            <p:nvPr/>
          </p:nvSpPr>
          <p:spPr bwMode="auto">
            <a:xfrm>
              <a:off x="3577" y="1787"/>
              <a:ext cx="20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900">
                  <a:solidFill>
                    <a:srgbClr val="000000"/>
                  </a:solidFill>
                </a:rPr>
                <a:t>Low Reactive</a:t>
              </a:r>
              <a:endParaRPr lang="en-US" altLang="en-US" sz="2400" i="1"/>
            </a:p>
          </p:txBody>
        </p:sp>
        <p:sp>
          <p:nvSpPr>
            <p:cNvPr id="49195" name="Rectangle 48"/>
            <p:cNvSpPr>
              <a:spLocks noChangeAspect="1" noChangeArrowheads="1"/>
            </p:cNvSpPr>
            <p:nvPr/>
          </p:nvSpPr>
          <p:spPr bwMode="auto">
            <a:xfrm>
              <a:off x="3577" y="2003"/>
              <a:ext cx="582"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49196" name="Rectangle 49"/>
            <p:cNvSpPr>
              <a:spLocks noChangeAspect="1" noChangeArrowheads="1"/>
            </p:cNvSpPr>
            <p:nvPr/>
          </p:nvSpPr>
          <p:spPr bwMode="auto">
            <a:xfrm>
              <a:off x="3577" y="2010"/>
              <a:ext cx="217"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900">
                  <a:solidFill>
                    <a:srgbClr val="000000"/>
                  </a:solidFill>
                </a:rPr>
                <a:t>High Negative</a:t>
              </a:r>
              <a:endParaRPr lang="en-US" altLang="en-US" sz="2400" i="1"/>
            </a:p>
          </p:txBody>
        </p:sp>
        <p:sp>
          <p:nvSpPr>
            <p:cNvPr id="49197" name="Rectangle 50"/>
            <p:cNvSpPr>
              <a:spLocks noChangeAspect="1" noChangeArrowheads="1"/>
            </p:cNvSpPr>
            <p:nvPr/>
          </p:nvSpPr>
          <p:spPr bwMode="auto">
            <a:xfrm>
              <a:off x="3577" y="2226"/>
              <a:ext cx="544"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endParaRPr lang="en-US" altLang="en-US"/>
            </a:p>
          </p:txBody>
        </p:sp>
        <p:sp>
          <p:nvSpPr>
            <p:cNvPr id="49198" name="Rectangle 51"/>
            <p:cNvSpPr>
              <a:spLocks noChangeAspect="1" noChangeArrowheads="1"/>
            </p:cNvSpPr>
            <p:nvPr/>
          </p:nvSpPr>
          <p:spPr bwMode="auto">
            <a:xfrm>
              <a:off x="3577" y="2232"/>
              <a:ext cx="203"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eaLnBrk="1" hangingPunct="1">
                <a:spcBef>
                  <a:spcPct val="0"/>
                </a:spcBef>
                <a:buClrTx/>
                <a:buSzTx/>
                <a:buFontTx/>
                <a:buNone/>
              </a:pPr>
              <a:r>
                <a:rPr lang="en-US" altLang="en-US" sz="900">
                  <a:solidFill>
                    <a:srgbClr val="000000"/>
                  </a:solidFill>
                </a:rPr>
                <a:t>High Positive</a:t>
              </a:r>
              <a:endParaRPr lang="en-US" altLang="en-US" sz="2400" i="1"/>
            </a:p>
          </p:txBody>
        </p:sp>
        <p:sp>
          <p:nvSpPr>
            <p:cNvPr id="49199" name="Freeform 52"/>
            <p:cNvSpPr>
              <a:spLocks noChangeAspect="1"/>
            </p:cNvSpPr>
            <p:nvPr/>
          </p:nvSpPr>
          <p:spPr bwMode="auto">
            <a:xfrm>
              <a:off x="1471" y="508"/>
              <a:ext cx="27" cy="24"/>
            </a:xfrm>
            <a:custGeom>
              <a:avLst/>
              <a:gdLst>
                <a:gd name="T0" fmla="*/ 1 w 52"/>
                <a:gd name="T1" fmla="*/ 1 h 42"/>
                <a:gd name="T2" fmla="*/ 0 w 52"/>
                <a:gd name="T3" fmla="*/ 0 h 42"/>
                <a:gd name="T4" fmla="*/ 0 w 52"/>
                <a:gd name="T5" fmla="*/ 1 h 42"/>
                <a:gd name="T6" fmla="*/ 1 w 52"/>
                <a:gd name="T7" fmla="*/ 1 h 42"/>
                <a:gd name="T8" fmla="*/ 0 60000 65536"/>
                <a:gd name="T9" fmla="*/ 0 60000 65536"/>
                <a:gd name="T10" fmla="*/ 0 60000 65536"/>
                <a:gd name="T11" fmla="*/ 0 60000 65536"/>
                <a:gd name="T12" fmla="*/ 0 w 52"/>
                <a:gd name="T13" fmla="*/ 0 h 42"/>
                <a:gd name="T14" fmla="*/ 52 w 52"/>
                <a:gd name="T15" fmla="*/ 42 h 42"/>
              </a:gdLst>
              <a:ahLst/>
              <a:cxnLst>
                <a:cxn ang="T8">
                  <a:pos x="T0" y="T1"/>
                </a:cxn>
                <a:cxn ang="T9">
                  <a:pos x="T2" y="T3"/>
                </a:cxn>
                <a:cxn ang="T10">
                  <a:pos x="T4" y="T5"/>
                </a:cxn>
                <a:cxn ang="T11">
                  <a:pos x="T6" y="T7"/>
                </a:cxn>
              </a:cxnLst>
              <a:rect l="T12" t="T13" r="T14" b="T15"/>
              <a:pathLst>
                <a:path w="52" h="42">
                  <a:moveTo>
                    <a:pt x="52" y="42"/>
                  </a:moveTo>
                  <a:lnTo>
                    <a:pt x="0" y="0"/>
                  </a:lnTo>
                  <a:lnTo>
                    <a:pt x="0" y="42"/>
                  </a:lnTo>
                  <a:lnTo>
                    <a:pt x="52"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00" name="Freeform 53"/>
            <p:cNvSpPr>
              <a:spLocks noChangeAspect="1"/>
            </p:cNvSpPr>
            <p:nvPr/>
          </p:nvSpPr>
          <p:spPr bwMode="auto">
            <a:xfrm>
              <a:off x="1471" y="508"/>
              <a:ext cx="27" cy="24"/>
            </a:xfrm>
            <a:custGeom>
              <a:avLst/>
              <a:gdLst>
                <a:gd name="T0" fmla="*/ 0 w 52"/>
                <a:gd name="T1" fmla="*/ 0 h 42"/>
                <a:gd name="T2" fmla="*/ 1 w 52"/>
                <a:gd name="T3" fmla="*/ 0 h 42"/>
                <a:gd name="T4" fmla="*/ 1 w 52"/>
                <a:gd name="T5" fmla="*/ 1 h 42"/>
                <a:gd name="T6" fmla="*/ 0 w 52"/>
                <a:gd name="T7" fmla="*/ 0 h 42"/>
                <a:gd name="T8" fmla="*/ 0 60000 65536"/>
                <a:gd name="T9" fmla="*/ 0 60000 65536"/>
                <a:gd name="T10" fmla="*/ 0 60000 65536"/>
                <a:gd name="T11" fmla="*/ 0 60000 65536"/>
                <a:gd name="T12" fmla="*/ 0 w 52"/>
                <a:gd name="T13" fmla="*/ 0 h 42"/>
                <a:gd name="T14" fmla="*/ 52 w 52"/>
                <a:gd name="T15" fmla="*/ 42 h 42"/>
              </a:gdLst>
              <a:ahLst/>
              <a:cxnLst>
                <a:cxn ang="T8">
                  <a:pos x="T0" y="T1"/>
                </a:cxn>
                <a:cxn ang="T9">
                  <a:pos x="T2" y="T3"/>
                </a:cxn>
                <a:cxn ang="T10">
                  <a:pos x="T4" y="T5"/>
                </a:cxn>
                <a:cxn ang="T11">
                  <a:pos x="T6" y="T7"/>
                </a:cxn>
              </a:cxnLst>
              <a:rect l="T12" t="T13" r="T14" b="T15"/>
              <a:pathLst>
                <a:path w="52" h="42">
                  <a:moveTo>
                    <a:pt x="0" y="0"/>
                  </a:moveTo>
                  <a:lnTo>
                    <a:pt x="52" y="0"/>
                  </a:lnTo>
                  <a:lnTo>
                    <a:pt x="52" y="4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01" name="Freeform 54"/>
            <p:cNvSpPr>
              <a:spLocks noChangeAspect="1"/>
            </p:cNvSpPr>
            <p:nvPr/>
          </p:nvSpPr>
          <p:spPr bwMode="auto">
            <a:xfrm>
              <a:off x="1471" y="881"/>
              <a:ext cx="27" cy="18"/>
            </a:xfrm>
            <a:custGeom>
              <a:avLst/>
              <a:gdLst>
                <a:gd name="T0" fmla="*/ 1 w 52"/>
                <a:gd name="T1" fmla="*/ 1 h 31"/>
                <a:gd name="T2" fmla="*/ 0 w 52"/>
                <a:gd name="T3" fmla="*/ 0 h 31"/>
                <a:gd name="T4" fmla="*/ 0 w 52"/>
                <a:gd name="T5" fmla="*/ 1 h 31"/>
                <a:gd name="T6" fmla="*/ 1 w 52"/>
                <a:gd name="T7" fmla="*/ 1 h 31"/>
                <a:gd name="T8" fmla="*/ 0 60000 65536"/>
                <a:gd name="T9" fmla="*/ 0 60000 65536"/>
                <a:gd name="T10" fmla="*/ 0 60000 65536"/>
                <a:gd name="T11" fmla="*/ 0 60000 65536"/>
                <a:gd name="T12" fmla="*/ 0 w 52"/>
                <a:gd name="T13" fmla="*/ 0 h 31"/>
                <a:gd name="T14" fmla="*/ 52 w 52"/>
                <a:gd name="T15" fmla="*/ 31 h 31"/>
              </a:gdLst>
              <a:ahLst/>
              <a:cxnLst>
                <a:cxn ang="T8">
                  <a:pos x="T0" y="T1"/>
                </a:cxn>
                <a:cxn ang="T9">
                  <a:pos x="T2" y="T3"/>
                </a:cxn>
                <a:cxn ang="T10">
                  <a:pos x="T4" y="T5"/>
                </a:cxn>
                <a:cxn ang="T11">
                  <a:pos x="T6" y="T7"/>
                </a:cxn>
              </a:cxnLst>
              <a:rect l="T12" t="T13" r="T14" b="T15"/>
              <a:pathLst>
                <a:path w="52" h="31">
                  <a:moveTo>
                    <a:pt x="52" y="31"/>
                  </a:moveTo>
                  <a:lnTo>
                    <a:pt x="0" y="0"/>
                  </a:lnTo>
                  <a:lnTo>
                    <a:pt x="0" y="31"/>
                  </a:lnTo>
                  <a:lnTo>
                    <a:pt x="52"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02" name="Freeform 55"/>
            <p:cNvSpPr>
              <a:spLocks noChangeAspect="1"/>
            </p:cNvSpPr>
            <p:nvPr/>
          </p:nvSpPr>
          <p:spPr bwMode="auto">
            <a:xfrm>
              <a:off x="1471" y="881"/>
              <a:ext cx="27" cy="18"/>
            </a:xfrm>
            <a:custGeom>
              <a:avLst/>
              <a:gdLst>
                <a:gd name="T0" fmla="*/ 0 w 52"/>
                <a:gd name="T1" fmla="*/ 0 h 31"/>
                <a:gd name="T2" fmla="*/ 1 w 52"/>
                <a:gd name="T3" fmla="*/ 0 h 31"/>
                <a:gd name="T4" fmla="*/ 1 w 52"/>
                <a:gd name="T5" fmla="*/ 1 h 31"/>
                <a:gd name="T6" fmla="*/ 0 w 52"/>
                <a:gd name="T7" fmla="*/ 0 h 31"/>
                <a:gd name="T8" fmla="*/ 0 60000 65536"/>
                <a:gd name="T9" fmla="*/ 0 60000 65536"/>
                <a:gd name="T10" fmla="*/ 0 60000 65536"/>
                <a:gd name="T11" fmla="*/ 0 60000 65536"/>
                <a:gd name="T12" fmla="*/ 0 w 52"/>
                <a:gd name="T13" fmla="*/ 0 h 31"/>
                <a:gd name="T14" fmla="*/ 52 w 52"/>
                <a:gd name="T15" fmla="*/ 31 h 31"/>
              </a:gdLst>
              <a:ahLst/>
              <a:cxnLst>
                <a:cxn ang="T8">
                  <a:pos x="T0" y="T1"/>
                </a:cxn>
                <a:cxn ang="T9">
                  <a:pos x="T2" y="T3"/>
                </a:cxn>
                <a:cxn ang="T10">
                  <a:pos x="T4" y="T5"/>
                </a:cxn>
                <a:cxn ang="T11">
                  <a:pos x="T6" y="T7"/>
                </a:cxn>
              </a:cxnLst>
              <a:rect l="T12" t="T13" r="T14" b="T15"/>
              <a:pathLst>
                <a:path w="52" h="31">
                  <a:moveTo>
                    <a:pt x="0" y="0"/>
                  </a:moveTo>
                  <a:lnTo>
                    <a:pt x="52" y="0"/>
                  </a:lnTo>
                  <a:lnTo>
                    <a:pt x="52" y="3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03" name="Freeform 56"/>
            <p:cNvSpPr>
              <a:spLocks noChangeAspect="1"/>
            </p:cNvSpPr>
            <p:nvPr/>
          </p:nvSpPr>
          <p:spPr bwMode="auto">
            <a:xfrm>
              <a:off x="1471" y="1254"/>
              <a:ext cx="27" cy="19"/>
            </a:xfrm>
            <a:custGeom>
              <a:avLst/>
              <a:gdLst>
                <a:gd name="T0" fmla="*/ 1 w 52"/>
                <a:gd name="T1" fmla="*/ 1 h 32"/>
                <a:gd name="T2" fmla="*/ 0 w 52"/>
                <a:gd name="T3" fmla="*/ 0 h 32"/>
                <a:gd name="T4" fmla="*/ 0 w 52"/>
                <a:gd name="T5" fmla="*/ 1 h 32"/>
                <a:gd name="T6" fmla="*/ 1 w 52"/>
                <a:gd name="T7" fmla="*/ 1 h 32"/>
                <a:gd name="T8" fmla="*/ 0 60000 65536"/>
                <a:gd name="T9" fmla="*/ 0 60000 65536"/>
                <a:gd name="T10" fmla="*/ 0 60000 65536"/>
                <a:gd name="T11" fmla="*/ 0 60000 65536"/>
                <a:gd name="T12" fmla="*/ 0 w 52"/>
                <a:gd name="T13" fmla="*/ 0 h 32"/>
                <a:gd name="T14" fmla="*/ 52 w 52"/>
                <a:gd name="T15" fmla="*/ 32 h 32"/>
              </a:gdLst>
              <a:ahLst/>
              <a:cxnLst>
                <a:cxn ang="T8">
                  <a:pos x="T0" y="T1"/>
                </a:cxn>
                <a:cxn ang="T9">
                  <a:pos x="T2" y="T3"/>
                </a:cxn>
                <a:cxn ang="T10">
                  <a:pos x="T4" y="T5"/>
                </a:cxn>
                <a:cxn ang="T11">
                  <a:pos x="T6" y="T7"/>
                </a:cxn>
              </a:cxnLst>
              <a:rect l="T12" t="T13" r="T14" b="T15"/>
              <a:pathLst>
                <a:path w="52" h="32">
                  <a:moveTo>
                    <a:pt x="52" y="32"/>
                  </a:moveTo>
                  <a:lnTo>
                    <a:pt x="0" y="0"/>
                  </a:lnTo>
                  <a:lnTo>
                    <a:pt x="0" y="32"/>
                  </a:lnTo>
                  <a:lnTo>
                    <a:pt x="52"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04" name="Freeform 57"/>
            <p:cNvSpPr>
              <a:spLocks noChangeAspect="1"/>
            </p:cNvSpPr>
            <p:nvPr/>
          </p:nvSpPr>
          <p:spPr bwMode="auto">
            <a:xfrm>
              <a:off x="1471" y="1254"/>
              <a:ext cx="27" cy="19"/>
            </a:xfrm>
            <a:custGeom>
              <a:avLst/>
              <a:gdLst>
                <a:gd name="T0" fmla="*/ 0 w 52"/>
                <a:gd name="T1" fmla="*/ 0 h 32"/>
                <a:gd name="T2" fmla="*/ 1 w 52"/>
                <a:gd name="T3" fmla="*/ 0 h 32"/>
                <a:gd name="T4" fmla="*/ 1 w 52"/>
                <a:gd name="T5" fmla="*/ 1 h 32"/>
                <a:gd name="T6" fmla="*/ 0 w 52"/>
                <a:gd name="T7" fmla="*/ 0 h 32"/>
                <a:gd name="T8" fmla="*/ 0 60000 65536"/>
                <a:gd name="T9" fmla="*/ 0 60000 65536"/>
                <a:gd name="T10" fmla="*/ 0 60000 65536"/>
                <a:gd name="T11" fmla="*/ 0 60000 65536"/>
                <a:gd name="T12" fmla="*/ 0 w 52"/>
                <a:gd name="T13" fmla="*/ 0 h 32"/>
                <a:gd name="T14" fmla="*/ 52 w 52"/>
                <a:gd name="T15" fmla="*/ 32 h 32"/>
              </a:gdLst>
              <a:ahLst/>
              <a:cxnLst>
                <a:cxn ang="T8">
                  <a:pos x="T0" y="T1"/>
                </a:cxn>
                <a:cxn ang="T9">
                  <a:pos x="T2" y="T3"/>
                </a:cxn>
                <a:cxn ang="T10">
                  <a:pos x="T4" y="T5"/>
                </a:cxn>
                <a:cxn ang="T11">
                  <a:pos x="T6" y="T7"/>
                </a:cxn>
              </a:cxnLst>
              <a:rect l="T12" t="T13" r="T14" b="T15"/>
              <a:pathLst>
                <a:path w="52" h="32">
                  <a:moveTo>
                    <a:pt x="0" y="0"/>
                  </a:moveTo>
                  <a:lnTo>
                    <a:pt x="52" y="0"/>
                  </a:lnTo>
                  <a:lnTo>
                    <a:pt x="52" y="3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05" name="Freeform 58"/>
            <p:cNvSpPr>
              <a:spLocks noChangeAspect="1"/>
            </p:cNvSpPr>
            <p:nvPr/>
          </p:nvSpPr>
          <p:spPr bwMode="auto">
            <a:xfrm>
              <a:off x="1471" y="1628"/>
              <a:ext cx="27" cy="19"/>
            </a:xfrm>
            <a:custGeom>
              <a:avLst/>
              <a:gdLst>
                <a:gd name="T0" fmla="*/ 1 w 52"/>
                <a:gd name="T1" fmla="*/ 1 h 32"/>
                <a:gd name="T2" fmla="*/ 0 w 52"/>
                <a:gd name="T3" fmla="*/ 0 h 32"/>
                <a:gd name="T4" fmla="*/ 0 w 52"/>
                <a:gd name="T5" fmla="*/ 1 h 32"/>
                <a:gd name="T6" fmla="*/ 1 w 52"/>
                <a:gd name="T7" fmla="*/ 1 h 32"/>
                <a:gd name="T8" fmla="*/ 0 60000 65536"/>
                <a:gd name="T9" fmla="*/ 0 60000 65536"/>
                <a:gd name="T10" fmla="*/ 0 60000 65536"/>
                <a:gd name="T11" fmla="*/ 0 60000 65536"/>
                <a:gd name="T12" fmla="*/ 0 w 52"/>
                <a:gd name="T13" fmla="*/ 0 h 32"/>
                <a:gd name="T14" fmla="*/ 52 w 52"/>
                <a:gd name="T15" fmla="*/ 32 h 32"/>
              </a:gdLst>
              <a:ahLst/>
              <a:cxnLst>
                <a:cxn ang="T8">
                  <a:pos x="T0" y="T1"/>
                </a:cxn>
                <a:cxn ang="T9">
                  <a:pos x="T2" y="T3"/>
                </a:cxn>
                <a:cxn ang="T10">
                  <a:pos x="T4" y="T5"/>
                </a:cxn>
                <a:cxn ang="T11">
                  <a:pos x="T6" y="T7"/>
                </a:cxn>
              </a:cxnLst>
              <a:rect l="T12" t="T13" r="T14" b="T15"/>
              <a:pathLst>
                <a:path w="52" h="32">
                  <a:moveTo>
                    <a:pt x="52" y="32"/>
                  </a:moveTo>
                  <a:lnTo>
                    <a:pt x="0" y="0"/>
                  </a:lnTo>
                  <a:lnTo>
                    <a:pt x="0" y="32"/>
                  </a:lnTo>
                  <a:lnTo>
                    <a:pt x="52"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06" name="Freeform 59"/>
            <p:cNvSpPr>
              <a:spLocks noChangeAspect="1"/>
            </p:cNvSpPr>
            <p:nvPr/>
          </p:nvSpPr>
          <p:spPr bwMode="auto">
            <a:xfrm>
              <a:off x="1471" y="1628"/>
              <a:ext cx="27" cy="19"/>
            </a:xfrm>
            <a:custGeom>
              <a:avLst/>
              <a:gdLst>
                <a:gd name="T0" fmla="*/ 0 w 52"/>
                <a:gd name="T1" fmla="*/ 0 h 32"/>
                <a:gd name="T2" fmla="*/ 1 w 52"/>
                <a:gd name="T3" fmla="*/ 0 h 32"/>
                <a:gd name="T4" fmla="*/ 1 w 52"/>
                <a:gd name="T5" fmla="*/ 1 h 32"/>
                <a:gd name="T6" fmla="*/ 0 w 52"/>
                <a:gd name="T7" fmla="*/ 0 h 32"/>
                <a:gd name="T8" fmla="*/ 0 60000 65536"/>
                <a:gd name="T9" fmla="*/ 0 60000 65536"/>
                <a:gd name="T10" fmla="*/ 0 60000 65536"/>
                <a:gd name="T11" fmla="*/ 0 60000 65536"/>
                <a:gd name="T12" fmla="*/ 0 w 52"/>
                <a:gd name="T13" fmla="*/ 0 h 32"/>
                <a:gd name="T14" fmla="*/ 52 w 52"/>
                <a:gd name="T15" fmla="*/ 32 h 32"/>
              </a:gdLst>
              <a:ahLst/>
              <a:cxnLst>
                <a:cxn ang="T8">
                  <a:pos x="T0" y="T1"/>
                </a:cxn>
                <a:cxn ang="T9">
                  <a:pos x="T2" y="T3"/>
                </a:cxn>
                <a:cxn ang="T10">
                  <a:pos x="T4" y="T5"/>
                </a:cxn>
                <a:cxn ang="T11">
                  <a:pos x="T6" y="T7"/>
                </a:cxn>
              </a:cxnLst>
              <a:rect l="T12" t="T13" r="T14" b="T15"/>
              <a:pathLst>
                <a:path w="52" h="32">
                  <a:moveTo>
                    <a:pt x="0" y="0"/>
                  </a:moveTo>
                  <a:lnTo>
                    <a:pt x="52" y="0"/>
                  </a:lnTo>
                  <a:lnTo>
                    <a:pt x="52" y="3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07" name="Freeform 60"/>
            <p:cNvSpPr>
              <a:spLocks noChangeAspect="1"/>
            </p:cNvSpPr>
            <p:nvPr/>
          </p:nvSpPr>
          <p:spPr bwMode="auto">
            <a:xfrm>
              <a:off x="1471" y="2002"/>
              <a:ext cx="27" cy="18"/>
            </a:xfrm>
            <a:custGeom>
              <a:avLst/>
              <a:gdLst>
                <a:gd name="T0" fmla="*/ 1 w 52"/>
                <a:gd name="T1" fmla="*/ 1 h 31"/>
                <a:gd name="T2" fmla="*/ 0 w 52"/>
                <a:gd name="T3" fmla="*/ 0 h 31"/>
                <a:gd name="T4" fmla="*/ 0 w 52"/>
                <a:gd name="T5" fmla="*/ 1 h 31"/>
                <a:gd name="T6" fmla="*/ 1 w 52"/>
                <a:gd name="T7" fmla="*/ 1 h 31"/>
                <a:gd name="T8" fmla="*/ 0 60000 65536"/>
                <a:gd name="T9" fmla="*/ 0 60000 65536"/>
                <a:gd name="T10" fmla="*/ 0 60000 65536"/>
                <a:gd name="T11" fmla="*/ 0 60000 65536"/>
                <a:gd name="T12" fmla="*/ 0 w 52"/>
                <a:gd name="T13" fmla="*/ 0 h 31"/>
                <a:gd name="T14" fmla="*/ 52 w 52"/>
                <a:gd name="T15" fmla="*/ 31 h 31"/>
              </a:gdLst>
              <a:ahLst/>
              <a:cxnLst>
                <a:cxn ang="T8">
                  <a:pos x="T0" y="T1"/>
                </a:cxn>
                <a:cxn ang="T9">
                  <a:pos x="T2" y="T3"/>
                </a:cxn>
                <a:cxn ang="T10">
                  <a:pos x="T4" y="T5"/>
                </a:cxn>
                <a:cxn ang="T11">
                  <a:pos x="T6" y="T7"/>
                </a:cxn>
              </a:cxnLst>
              <a:rect l="T12" t="T13" r="T14" b="T15"/>
              <a:pathLst>
                <a:path w="52" h="31">
                  <a:moveTo>
                    <a:pt x="52" y="31"/>
                  </a:moveTo>
                  <a:lnTo>
                    <a:pt x="0" y="0"/>
                  </a:lnTo>
                  <a:lnTo>
                    <a:pt x="0" y="31"/>
                  </a:lnTo>
                  <a:lnTo>
                    <a:pt x="52"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08" name="Freeform 61"/>
            <p:cNvSpPr>
              <a:spLocks noChangeAspect="1"/>
            </p:cNvSpPr>
            <p:nvPr/>
          </p:nvSpPr>
          <p:spPr bwMode="auto">
            <a:xfrm>
              <a:off x="1471" y="2002"/>
              <a:ext cx="27" cy="18"/>
            </a:xfrm>
            <a:custGeom>
              <a:avLst/>
              <a:gdLst>
                <a:gd name="T0" fmla="*/ 0 w 52"/>
                <a:gd name="T1" fmla="*/ 0 h 31"/>
                <a:gd name="T2" fmla="*/ 1 w 52"/>
                <a:gd name="T3" fmla="*/ 0 h 31"/>
                <a:gd name="T4" fmla="*/ 1 w 52"/>
                <a:gd name="T5" fmla="*/ 1 h 31"/>
                <a:gd name="T6" fmla="*/ 0 w 52"/>
                <a:gd name="T7" fmla="*/ 0 h 31"/>
                <a:gd name="T8" fmla="*/ 0 60000 65536"/>
                <a:gd name="T9" fmla="*/ 0 60000 65536"/>
                <a:gd name="T10" fmla="*/ 0 60000 65536"/>
                <a:gd name="T11" fmla="*/ 0 60000 65536"/>
                <a:gd name="T12" fmla="*/ 0 w 52"/>
                <a:gd name="T13" fmla="*/ 0 h 31"/>
                <a:gd name="T14" fmla="*/ 52 w 52"/>
                <a:gd name="T15" fmla="*/ 31 h 31"/>
              </a:gdLst>
              <a:ahLst/>
              <a:cxnLst>
                <a:cxn ang="T8">
                  <a:pos x="T0" y="T1"/>
                </a:cxn>
                <a:cxn ang="T9">
                  <a:pos x="T2" y="T3"/>
                </a:cxn>
                <a:cxn ang="T10">
                  <a:pos x="T4" y="T5"/>
                </a:cxn>
                <a:cxn ang="T11">
                  <a:pos x="T6" y="T7"/>
                </a:cxn>
              </a:cxnLst>
              <a:rect l="T12" t="T13" r="T14" b="T15"/>
              <a:pathLst>
                <a:path w="52" h="31">
                  <a:moveTo>
                    <a:pt x="0" y="0"/>
                  </a:moveTo>
                  <a:lnTo>
                    <a:pt x="52" y="0"/>
                  </a:lnTo>
                  <a:lnTo>
                    <a:pt x="52" y="3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09" name="Freeform 62"/>
            <p:cNvSpPr>
              <a:spLocks noChangeAspect="1"/>
            </p:cNvSpPr>
            <p:nvPr/>
          </p:nvSpPr>
          <p:spPr bwMode="auto">
            <a:xfrm>
              <a:off x="1471" y="2375"/>
              <a:ext cx="27" cy="18"/>
            </a:xfrm>
            <a:custGeom>
              <a:avLst/>
              <a:gdLst>
                <a:gd name="T0" fmla="*/ 1 w 52"/>
                <a:gd name="T1" fmla="*/ 1 h 31"/>
                <a:gd name="T2" fmla="*/ 0 w 52"/>
                <a:gd name="T3" fmla="*/ 0 h 31"/>
                <a:gd name="T4" fmla="*/ 0 w 52"/>
                <a:gd name="T5" fmla="*/ 1 h 31"/>
                <a:gd name="T6" fmla="*/ 1 w 52"/>
                <a:gd name="T7" fmla="*/ 1 h 31"/>
                <a:gd name="T8" fmla="*/ 0 60000 65536"/>
                <a:gd name="T9" fmla="*/ 0 60000 65536"/>
                <a:gd name="T10" fmla="*/ 0 60000 65536"/>
                <a:gd name="T11" fmla="*/ 0 60000 65536"/>
                <a:gd name="T12" fmla="*/ 0 w 52"/>
                <a:gd name="T13" fmla="*/ 0 h 31"/>
                <a:gd name="T14" fmla="*/ 52 w 52"/>
                <a:gd name="T15" fmla="*/ 31 h 31"/>
              </a:gdLst>
              <a:ahLst/>
              <a:cxnLst>
                <a:cxn ang="T8">
                  <a:pos x="T0" y="T1"/>
                </a:cxn>
                <a:cxn ang="T9">
                  <a:pos x="T2" y="T3"/>
                </a:cxn>
                <a:cxn ang="T10">
                  <a:pos x="T4" y="T5"/>
                </a:cxn>
                <a:cxn ang="T11">
                  <a:pos x="T6" y="T7"/>
                </a:cxn>
              </a:cxnLst>
              <a:rect l="T12" t="T13" r="T14" b="T15"/>
              <a:pathLst>
                <a:path w="52" h="31">
                  <a:moveTo>
                    <a:pt x="52" y="31"/>
                  </a:moveTo>
                  <a:lnTo>
                    <a:pt x="0" y="0"/>
                  </a:lnTo>
                  <a:lnTo>
                    <a:pt x="0" y="31"/>
                  </a:lnTo>
                  <a:lnTo>
                    <a:pt x="52"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10" name="Freeform 63"/>
            <p:cNvSpPr>
              <a:spLocks noChangeAspect="1"/>
            </p:cNvSpPr>
            <p:nvPr/>
          </p:nvSpPr>
          <p:spPr bwMode="auto">
            <a:xfrm>
              <a:off x="1471" y="2375"/>
              <a:ext cx="27" cy="18"/>
            </a:xfrm>
            <a:custGeom>
              <a:avLst/>
              <a:gdLst>
                <a:gd name="T0" fmla="*/ 0 w 52"/>
                <a:gd name="T1" fmla="*/ 0 h 31"/>
                <a:gd name="T2" fmla="*/ 1 w 52"/>
                <a:gd name="T3" fmla="*/ 0 h 31"/>
                <a:gd name="T4" fmla="*/ 1 w 52"/>
                <a:gd name="T5" fmla="*/ 1 h 31"/>
                <a:gd name="T6" fmla="*/ 0 w 52"/>
                <a:gd name="T7" fmla="*/ 0 h 31"/>
                <a:gd name="T8" fmla="*/ 0 60000 65536"/>
                <a:gd name="T9" fmla="*/ 0 60000 65536"/>
                <a:gd name="T10" fmla="*/ 0 60000 65536"/>
                <a:gd name="T11" fmla="*/ 0 60000 65536"/>
                <a:gd name="T12" fmla="*/ 0 w 52"/>
                <a:gd name="T13" fmla="*/ 0 h 31"/>
                <a:gd name="T14" fmla="*/ 52 w 52"/>
                <a:gd name="T15" fmla="*/ 31 h 31"/>
              </a:gdLst>
              <a:ahLst/>
              <a:cxnLst>
                <a:cxn ang="T8">
                  <a:pos x="T0" y="T1"/>
                </a:cxn>
                <a:cxn ang="T9">
                  <a:pos x="T2" y="T3"/>
                </a:cxn>
                <a:cxn ang="T10">
                  <a:pos x="T4" y="T5"/>
                </a:cxn>
                <a:cxn ang="T11">
                  <a:pos x="T6" y="T7"/>
                </a:cxn>
              </a:cxnLst>
              <a:rect l="T12" t="T13" r="T14" b="T15"/>
              <a:pathLst>
                <a:path w="52" h="31">
                  <a:moveTo>
                    <a:pt x="0" y="0"/>
                  </a:moveTo>
                  <a:lnTo>
                    <a:pt x="52" y="0"/>
                  </a:lnTo>
                  <a:lnTo>
                    <a:pt x="52" y="3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11" name="Freeform 64"/>
            <p:cNvSpPr>
              <a:spLocks noChangeAspect="1"/>
            </p:cNvSpPr>
            <p:nvPr/>
          </p:nvSpPr>
          <p:spPr bwMode="auto">
            <a:xfrm>
              <a:off x="1471" y="2748"/>
              <a:ext cx="27" cy="19"/>
            </a:xfrm>
            <a:custGeom>
              <a:avLst/>
              <a:gdLst>
                <a:gd name="T0" fmla="*/ 1 w 52"/>
                <a:gd name="T1" fmla="*/ 1 h 31"/>
                <a:gd name="T2" fmla="*/ 0 w 52"/>
                <a:gd name="T3" fmla="*/ 0 h 31"/>
                <a:gd name="T4" fmla="*/ 0 w 52"/>
                <a:gd name="T5" fmla="*/ 1 h 31"/>
                <a:gd name="T6" fmla="*/ 1 w 52"/>
                <a:gd name="T7" fmla="*/ 1 h 31"/>
                <a:gd name="T8" fmla="*/ 0 60000 65536"/>
                <a:gd name="T9" fmla="*/ 0 60000 65536"/>
                <a:gd name="T10" fmla="*/ 0 60000 65536"/>
                <a:gd name="T11" fmla="*/ 0 60000 65536"/>
                <a:gd name="T12" fmla="*/ 0 w 52"/>
                <a:gd name="T13" fmla="*/ 0 h 31"/>
                <a:gd name="T14" fmla="*/ 52 w 52"/>
                <a:gd name="T15" fmla="*/ 31 h 31"/>
              </a:gdLst>
              <a:ahLst/>
              <a:cxnLst>
                <a:cxn ang="T8">
                  <a:pos x="T0" y="T1"/>
                </a:cxn>
                <a:cxn ang="T9">
                  <a:pos x="T2" y="T3"/>
                </a:cxn>
                <a:cxn ang="T10">
                  <a:pos x="T4" y="T5"/>
                </a:cxn>
                <a:cxn ang="T11">
                  <a:pos x="T6" y="T7"/>
                </a:cxn>
              </a:cxnLst>
              <a:rect l="T12" t="T13" r="T14" b="T15"/>
              <a:pathLst>
                <a:path w="52" h="31">
                  <a:moveTo>
                    <a:pt x="52" y="31"/>
                  </a:moveTo>
                  <a:lnTo>
                    <a:pt x="0" y="0"/>
                  </a:lnTo>
                  <a:lnTo>
                    <a:pt x="0" y="31"/>
                  </a:lnTo>
                  <a:lnTo>
                    <a:pt x="52"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12" name="Freeform 65"/>
            <p:cNvSpPr>
              <a:spLocks noChangeAspect="1"/>
            </p:cNvSpPr>
            <p:nvPr/>
          </p:nvSpPr>
          <p:spPr bwMode="auto">
            <a:xfrm>
              <a:off x="1471" y="2748"/>
              <a:ext cx="27" cy="19"/>
            </a:xfrm>
            <a:custGeom>
              <a:avLst/>
              <a:gdLst>
                <a:gd name="T0" fmla="*/ 0 w 52"/>
                <a:gd name="T1" fmla="*/ 0 h 31"/>
                <a:gd name="T2" fmla="*/ 1 w 52"/>
                <a:gd name="T3" fmla="*/ 0 h 31"/>
                <a:gd name="T4" fmla="*/ 1 w 52"/>
                <a:gd name="T5" fmla="*/ 1 h 31"/>
                <a:gd name="T6" fmla="*/ 0 w 52"/>
                <a:gd name="T7" fmla="*/ 0 h 31"/>
                <a:gd name="T8" fmla="*/ 0 60000 65536"/>
                <a:gd name="T9" fmla="*/ 0 60000 65536"/>
                <a:gd name="T10" fmla="*/ 0 60000 65536"/>
                <a:gd name="T11" fmla="*/ 0 60000 65536"/>
                <a:gd name="T12" fmla="*/ 0 w 52"/>
                <a:gd name="T13" fmla="*/ 0 h 31"/>
                <a:gd name="T14" fmla="*/ 52 w 52"/>
                <a:gd name="T15" fmla="*/ 31 h 31"/>
              </a:gdLst>
              <a:ahLst/>
              <a:cxnLst>
                <a:cxn ang="T8">
                  <a:pos x="T0" y="T1"/>
                </a:cxn>
                <a:cxn ang="T9">
                  <a:pos x="T2" y="T3"/>
                </a:cxn>
                <a:cxn ang="T10">
                  <a:pos x="T4" y="T5"/>
                </a:cxn>
                <a:cxn ang="T11">
                  <a:pos x="T6" y="T7"/>
                </a:cxn>
              </a:cxnLst>
              <a:rect l="T12" t="T13" r="T14" b="T15"/>
              <a:pathLst>
                <a:path w="52" h="31">
                  <a:moveTo>
                    <a:pt x="0" y="0"/>
                  </a:moveTo>
                  <a:lnTo>
                    <a:pt x="52" y="0"/>
                  </a:lnTo>
                  <a:lnTo>
                    <a:pt x="52" y="3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13" name="Freeform 66"/>
            <p:cNvSpPr>
              <a:spLocks noChangeAspect="1"/>
            </p:cNvSpPr>
            <p:nvPr/>
          </p:nvSpPr>
          <p:spPr bwMode="auto">
            <a:xfrm>
              <a:off x="1471" y="3121"/>
              <a:ext cx="27" cy="19"/>
            </a:xfrm>
            <a:custGeom>
              <a:avLst/>
              <a:gdLst>
                <a:gd name="T0" fmla="*/ 1 w 52"/>
                <a:gd name="T1" fmla="*/ 1 h 31"/>
                <a:gd name="T2" fmla="*/ 0 w 52"/>
                <a:gd name="T3" fmla="*/ 0 h 31"/>
                <a:gd name="T4" fmla="*/ 0 w 52"/>
                <a:gd name="T5" fmla="*/ 1 h 31"/>
                <a:gd name="T6" fmla="*/ 1 w 52"/>
                <a:gd name="T7" fmla="*/ 1 h 31"/>
                <a:gd name="T8" fmla="*/ 0 60000 65536"/>
                <a:gd name="T9" fmla="*/ 0 60000 65536"/>
                <a:gd name="T10" fmla="*/ 0 60000 65536"/>
                <a:gd name="T11" fmla="*/ 0 60000 65536"/>
                <a:gd name="T12" fmla="*/ 0 w 52"/>
                <a:gd name="T13" fmla="*/ 0 h 31"/>
                <a:gd name="T14" fmla="*/ 52 w 52"/>
                <a:gd name="T15" fmla="*/ 31 h 31"/>
              </a:gdLst>
              <a:ahLst/>
              <a:cxnLst>
                <a:cxn ang="T8">
                  <a:pos x="T0" y="T1"/>
                </a:cxn>
                <a:cxn ang="T9">
                  <a:pos x="T2" y="T3"/>
                </a:cxn>
                <a:cxn ang="T10">
                  <a:pos x="T4" y="T5"/>
                </a:cxn>
                <a:cxn ang="T11">
                  <a:pos x="T6" y="T7"/>
                </a:cxn>
              </a:cxnLst>
              <a:rect l="T12" t="T13" r="T14" b="T15"/>
              <a:pathLst>
                <a:path w="52" h="31">
                  <a:moveTo>
                    <a:pt x="52" y="31"/>
                  </a:moveTo>
                  <a:lnTo>
                    <a:pt x="0" y="0"/>
                  </a:lnTo>
                  <a:lnTo>
                    <a:pt x="0" y="31"/>
                  </a:lnTo>
                  <a:lnTo>
                    <a:pt x="52"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14" name="Freeform 67"/>
            <p:cNvSpPr>
              <a:spLocks noChangeAspect="1"/>
            </p:cNvSpPr>
            <p:nvPr/>
          </p:nvSpPr>
          <p:spPr bwMode="auto">
            <a:xfrm>
              <a:off x="1471" y="3121"/>
              <a:ext cx="27" cy="19"/>
            </a:xfrm>
            <a:custGeom>
              <a:avLst/>
              <a:gdLst>
                <a:gd name="T0" fmla="*/ 0 w 52"/>
                <a:gd name="T1" fmla="*/ 0 h 31"/>
                <a:gd name="T2" fmla="*/ 1 w 52"/>
                <a:gd name="T3" fmla="*/ 0 h 31"/>
                <a:gd name="T4" fmla="*/ 1 w 52"/>
                <a:gd name="T5" fmla="*/ 1 h 31"/>
                <a:gd name="T6" fmla="*/ 0 w 52"/>
                <a:gd name="T7" fmla="*/ 0 h 31"/>
                <a:gd name="T8" fmla="*/ 0 60000 65536"/>
                <a:gd name="T9" fmla="*/ 0 60000 65536"/>
                <a:gd name="T10" fmla="*/ 0 60000 65536"/>
                <a:gd name="T11" fmla="*/ 0 60000 65536"/>
                <a:gd name="T12" fmla="*/ 0 w 52"/>
                <a:gd name="T13" fmla="*/ 0 h 31"/>
                <a:gd name="T14" fmla="*/ 52 w 52"/>
                <a:gd name="T15" fmla="*/ 31 h 31"/>
              </a:gdLst>
              <a:ahLst/>
              <a:cxnLst>
                <a:cxn ang="T8">
                  <a:pos x="T0" y="T1"/>
                </a:cxn>
                <a:cxn ang="T9">
                  <a:pos x="T2" y="T3"/>
                </a:cxn>
                <a:cxn ang="T10">
                  <a:pos x="T4" y="T5"/>
                </a:cxn>
                <a:cxn ang="T11">
                  <a:pos x="T6" y="T7"/>
                </a:cxn>
              </a:cxnLst>
              <a:rect l="T12" t="T13" r="T14" b="T15"/>
              <a:pathLst>
                <a:path w="52" h="31">
                  <a:moveTo>
                    <a:pt x="0" y="0"/>
                  </a:moveTo>
                  <a:lnTo>
                    <a:pt x="52" y="0"/>
                  </a:lnTo>
                  <a:lnTo>
                    <a:pt x="52" y="3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15" name="Freeform 68"/>
            <p:cNvSpPr>
              <a:spLocks noChangeAspect="1"/>
            </p:cNvSpPr>
            <p:nvPr/>
          </p:nvSpPr>
          <p:spPr bwMode="auto">
            <a:xfrm>
              <a:off x="1471" y="3494"/>
              <a:ext cx="27" cy="13"/>
            </a:xfrm>
            <a:custGeom>
              <a:avLst/>
              <a:gdLst>
                <a:gd name="T0" fmla="*/ 1 w 52"/>
                <a:gd name="T1" fmla="*/ 1 h 21"/>
                <a:gd name="T2" fmla="*/ 0 w 52"/>
                <a:gd name="T3" fmla="*/ 0 h 21"/>
                <a:gd name="T4" fmla="*/ 0 w 52"/>
                <a:gd name="T5" fmla="*/ 1 h 21"/>
                <a:gd name="T6" fmla="*/ 1 w 52"/>
                <a:gd name="T7" fmla="*/ 1 h 21"/>
                <a:gd name="T8" fmla="*/ 0 60000 65536"/>
                <a:gd name="T9" fmla="*/ 0 60000 65536"/>
                <a:gd name="T10" fmla="*/ 0 60000 65536"/>
                <a:gd name="T11" fmla="*/ 0 60000 65536"/>
                <a:gd name="T12" fmla="*/ 0 w 52"/>
                <a:gd name="T13" fmla="*/ 0 h 21"/>
                <a:gd name="T14" fmla="*/ 52 w 52"/>
                <a:gd name="T15" fmla="*/ 21 h 21"/>
              </a:gdLst>
              <a:ahLst/>
              <a:cxnLst>
                <a:cxn ang="T8">
                  <a:pos x="T0" y="T1"/>
                </a:cxn>
                <a:cxn ang="T9">
                  <a:pos x="T2" y="T3"/>
                </a:cxn>
                <a:cxn ang="T10">
                  <a:pos x="T4" y="T5"/>
                </a:cxn>
                <a:cxn ang="T11">
                  <a:pos x="T6" y="T7"/>
                </a:cxn>
              </a:cxnLst>
              <a:rect l="T12" t="T13" r="T14" b="T15"/>
              <a:pathLst>
                <a:path w="52" h="21">
                  <a:moveTo>
                    <a:pt x="52" y="21"/>
                  </a:moveTo>
                  <a:lnTo>
                    <a:pt x="0" y="0"/>
                  </a:lnTo>
                  <a:lnTo>
                    <a:pt x="0" y="21"/>
                  </a:lnTo>
                  <a:lnTo>
                    <a:pt x="52"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16" name="Freeform 69"/>
            <p:cNvSpPr>
              <a:spLocks noChangeAspect="1"/>
            </p:cNvSpPr>
            <p:nvPr/>
          </p:nvSpPr>
          <p:spPr bwMode="auto">
            <a:xfrm>
              <a:off x="1471" y="3494"/>
              <a:ext cx="27" cy="13"/>
            </a:xfrm>
            <a:custGeom>
              <a:avLst/>
              <a:gdLst>
                <a:gd name="T0" fmla="*/ 0 w 52"/>
                <a:gd name="T1" fmla="*/ 0 h 21"/>
                <a:gd name="T2" fmla="*/ 1 w 52"/>
                <a:gd name="T3" fmla="*/ 0 h 21"/>
                <a:gd name="T4" fmla="*/ 1 w 52"/>
                <a:gd name="T5" fmla="*/ 1 h 21"/>
                <a:gd name="T6" fmla="*/ 0 w 52"/>
                <a:gd name="T7" fmla="*/ 0 h 21"/>
                <a:gd name="T8" fmla="*/ 0 60000 65536"/>
                <a:gd name="T9" fmla="*/ 0 60000 65536"/>
                <a:gd name="T10" fmla="*/ 0 60000 65536"/>
                <a:gd name="T11" fmla="*/ 0 60000 65536"/>
                <a:gd name="T12" fmla="*/ 0 w 52"/>
                <a:gd name="T13" fmla="*/ 0 h 21"/>
                <a:gd name="T14" fmla="*/ 52 w 52"/>
                <a:gd name="T15" fmla="*/ 21 h 21"/>
              </a:gdLst>
              <a:ahLst/>
              <a:cxnLst>
                <a:cxn ang="T8">
                  <a:pos x="T0" y="T1"/>
                </a:cxn>
                <a:cxn ang="T9">
                  <a:pos x="T2" y="T3"/>
                </a:cxn>
                <a:cxn ang="T10">
                  <a:pos x="T4" y="T5"/>
                </a:cxn>
                <a:cxn ang="T11">
                  <a:pos x="T6" y="T7"/>
                </a:cxn>
              </a:cxnLst>
              <a:rect l="T12" t="T13" r="T14" b="T15"/>
              <a:pathLst>
                <a:path w="52" h="21">
                  <a:moveTo>
                    <a:pt x="0" y="0"/>
                  </a:moveTo>
                  <a:lnTo>
                    <a:pt x="52" y="0"/>
                  </a:lnTo>
                  <a:lnTo>
                    <a:pt x="52" y="2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217" name="Freeform 70"/>
            <p:cNvSpPr>
              <a:spLocks noChangeAspect="1"/>
            </p:cNvSpPr>
            <p:nvPr/>
          </p:nvSpPr>
          <p:spPr bwMode="auto">
            <a:xfrm>
              <a:off x="1495" y="474"/>
              <a:ext cx="1573" cy="2981"/>
            </a:xfrm>
            <a:custGeom>
              <a:avLst/>
              <a:gdLst>
                <a:gd name="T0" fmla="*/ 0 w 2962"/>
                <a:gd name="T1" fmla="*/ 0 h 5160"/>
                <a:gd name="T2" fmla="*/ 1 w 2962"/>
                <a:gd name="T3" fmla="*/ 0 h 5160"/>
                <a:gd name="T4" fmla="*/ 1 w 2962"/>
                <a:gd name="T5" fmla="*/ 1 h 5160"/>
                <a:gd name="T6" fmla="*/ 0 w 2962"/>
                <a:gd name="T7" fmla="*/ 0 h 5160"/>
                <a:gd name="T8" fmla="*/ 0 60000 65536"/>
                <a:gd name="T9" fmla="*/ 0 60000 65536"/>
                <a:gd name="T10" fmla="*/ 0 60000 65536"/>
                <a:gd name="T11" fmla="*/ 0 60000 65536"/>
                <a:gd name="T12" fmla="*/ 0 w 2962"/>
                <a:gd name="T13" fmla="*/ 0 h 5160"/>
                <a:gd name="T14" fmla="*/ 2962 w 2962"/>
                <a:gd name="T15" fmla="*/ 5160 h 5160"/>
              </a:gdLst>
              <a:ahLst/>
              <a:cxnLst>
                <a:cxn ang="T8">
                  <a:pos x="T0" y="T1"/>
                </a:cxn>
                <a:cxn ang="T9">
                  <a:pos x="T2" y="T3"/>
                </a:cxn>
                <a:cxn ang="T10">
                  <a:pos x="T4" y="T5"/>
                </a:cxn>
                <a:cxn ang="T11">
                  <a:pos x="T6" y="T7"/>
                </a:cxn>
              </a:cxnLst>
              <a:rect l="T12" t="T13" r="T14" b="T15"/>
              <a:pathLst>
                <a:path w="2962" h="5160">
                  <a:moveTo>
                    <a:pt x="0" y="0"/>
                  </a:moveTo>
                  <a:lnTo>
                    <a:pt x="2962" y="0"/>
                  </a:lnTo>
                  <a:lnTo>
                    <a:pt x="2962" y="516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49218" name="Group 71"/>
            <p:cNvGrpSpPr>
              <a:grpSpLocks noChangeAspect="1"/>
            </p:cNvGrpSpPr>
            <p:nvPr/>
          </p:nvGrpSpPr>
          <p:grpSpPr bwMode="auto">
            <a:xfrm>
              <a:off x="1584" y="2492"/>
              <a:ext cx="1578" cy="473"/>
              <a:chOff x="2131" y="2738"/>
              <a:chExt cx="1487" cy="410"/>
            </a:xfrm>
          </p:grpSpPr>
          <p:sp>
            <p:nvSpPr>
              <p:cNvPr id="49319" name="Freeform 72"/>
              <p:cNvSpPr>
                <a:spLocks noChangeAspect="1"/>
              </p:cNvSpPr>
              <p:nvPr/>
            </p:nvSpPr>
            <p:spPr bwMode="auto">
              <a:xfrm>
                <a:off x="2131" y="2945"/>
                <a:ext cx="54" cy="23"/>
              </a:xfrm>
              <a:custGeom>
                <a:avLst/>
                <a:gdLst>
                  <a:gd name="T0" fmla="*/ 1 w 108"/>
                  <a:gd name="T1" fmla="*/ 0 h 46"/>
                  <a:gd name="T2" fmla="*/ 0 w 108"/>
                  <a:gd name="T3" fmla="*/ 1 h 46"/>
                  <a:gd name="T4" fmla="*/ 1 w 108"/>
                  <a:gd name="T5" fmla="*/ 1 h 46"/>
                  <a:gd name="T6" fmla="*/ 1 w 108"/>
                  <a:gd name="T7" fmla="*/ 1 h 46"/>
                  <a:gd name="T8" fmla="*/ 1 w 108"/>
                  <a:gd name="T9" fmla="*/ 0 h 46"/>
                  <a:gd name="T10" fmla="*/ 0 60000 65536"/>
                  <a:gd name="T11" fmla="*/ 0 60000 65536"/>
                  <a:gd name="T12" fmla="*/ 0 60000 65536"/>
                  <a:gd name="T13" fmla="*/ 0 60000 65536"/>
                  <a:gd name="T14" fmla="*/ 0 60000 65536"/>
                  <a:gd name="T15" fmla="*/ 0 w 108"/>
                  <a:gd name="T16" fmla="*/ 0 h 46"/>
                  <a:gd name="T17" fmla="*/ 108 w 108"/>
                  <a:gd name="T18" fmla="*/ 46 h 46"/>
                </a:gdLst>
                <a:ahLst/>
                <a:cxnLst>
                  <a:cxn ang="T10">
                    <a:pos x="T0" y="T1"/>
                  </a:cxn>
                  <a:cxn ang="T11">
                    <a:pos x="T2" y="T3"/>
                  </a:cxn>
                  <a:cxn ang="T12">
                    <a:pos x="T4" y="T5"/>
                  </a:cxn>
                  <a:cxn ang="T13">
                    <a:pos x="T6" y="T7"/>
                  </a:cxn>
                  <a:cxn ang="T14">
                    <a:pos x="T8" y="T9"/>
                  </a:cxn>
                </a:cxnLst>
                <a:rect l="T15" t="T16" r="T17" b="T18"/>
                <a:pathLst>
                  <a:path w="108" h="46">
                    <a:moveTo>
                      <a:pt x="8" y="0"/>
                    </a:moveTo>
                    <a:lnTo>
                      <a:pt x="0" y="20"/>
                    </a:lnTo>
                    <a:lnTo>
                      <a:pt x="100" y="46"/>
                    </a:lnTo>
                    <a:lnTo>
                      <a:pt x="108" y="26"/>
                    </a:lnTo>
                    <a:lnTo>
                      <a:pt x="8" y="0"/>
                    </a:lnTo>
                    <a:close/>
                  </a:path>
                </a:pathLst>
              </a:custGeom>
              <a:solidFill>
                <a:srgbClr val="000000"/>
              </a:solidFill>
              <a:ln w="38100">
                <a:solidFill>
                  <a:schemeClr val="hlink"/>
                </a:solidFill>
                <a:round/>
                <a:headEnd/>
                <a:tailEnd/>
              </a:ln>
            </p:spPr>
            <p:txBody>
              <a:bodyPr/>
              <a:lstStyle/>
              <a:p>
                <a:endParaRPr lang="en-US"/>
              </a:p>
            </p:txBody>
          </p:sp>
          <p:sp>
            <p:nvSpPr>
              <p:cNvPr id="49320" name="Freeform 73"/>
              <p:cNvSpPr>
                <a:spLocks noChangeAspect="1"/>
              </p:cNvSpPr>
              <p:nvPr/>
            </p:nvSpPr>
            <p:spPr bwMode="auto">
              <a:xfrm>
                <a:off x="2219" y="2968"/>
                <a:ext cx="55" cy="23"/>
              </a:xfrm>
              <a:custGeom>
                <a:avLst/>
                <a:gdLst>
                  <a:gd name="T0" fmla="*/ 1 w 108"/>
                  <a:gd name="T1" fmla="*/ 0 h 45"/>
                  <a:gd name="T2" fmla="*/ 0 w 108"/>
                  <a:gd name="T3" fmla="*/ 1 h 45"/>
                  <a:gd name="T4" fmla="*/ 1 w 108"/>
                  <a:gd name="T5" fmla="*/ 1 h 45"/>
                  <a:gd name="T6" fmla="*/ 1 w 108"/>
                  <a:gd name="T7" fmla="*/ 1 h 45"/>
                  <a:gd name="T8" fmla="*/ 1 w 108"/>
                  <a:gd name="T9" fmla="*/ 0 h 45"/>
                  <a:gd name="T10" fmla="*/ 0 60000 65536"/>
                  <a:gd name="T11" fmla="*/ 0 60000 65536"/>
                  <a:gd name="T12" fmla="*/ 0 60000 65536"/>
                  <a:gd name="T13" fmla="*/ 0 60000 65536"/>
                  <a:gd name="T14" fmla="*/ 0 60000 65536"/>
                  <a:gd name="T15" fmla="*/ 0 w 108"/>
                  <a:gd name="T16" fmla="*/ 0 h 45"/>
                  <a:gd name="T17" fmla="*/ 108 w 108"/>
                  <a:gd name="T18" fmla="*/ 45 h 45"/>
                </a:gdLst>
                <a:ahLst/>
                <a:cxnLst>
                  <a:cxn ang="T10">
                    <a:pos x="T0" y="T1"/>
                  </a:cxn>
                  <a:cxn ang="T11">
                    <a:pos x="T2" y="T3"/>
                  </a:cxn>
                  <a:cxn ang="T12">
                    <a:pos x="T4" y="T5"/>
                  </a:cxn>
                  <a:cxn ang="T13">
                    <a:pos x="T6" y="T7"/>
                  </a:cxn>
                  <a:cxn ang="T14">
                    <a:pos x="T8" y="T9"/>
                  </a:cxn>
                </a:cxnLst>
                <a:rect l="T15" t="T16" r="T17" b="T18"/>
                <a:pathLst>
                  <a:path w="108" h="45">
                    <a:moveTo>
                      <a:pt x="8" y="0"/>
                    </a:moveTo>
                    <a:lnTo>
                      <a:pt x="0" y="19"/>
                    </a:lnTo>
                    <a:lnTo>
                      <a:pt x="100" y="45"/>
                    </a:lnTo>
                    <a:lnTo>
                      <a:pt x="108" y="26"/>
                    </a:lnTo>
                    <a:lnTo>
                      <a:pt x="8" y="0"/>
                    </a:lnTo>
                    <a:close/>
                  </a:path>
                </a:pathLst>
              </a:custGeom>
              <a:solidFill>
                <a:srgbClr val="000000"/>
              </a:solidFill>
              <a:ln w="38100">
                <a:solidFill>
                  <a:schemeClr val="hlink"/>
                </a:solidFill>
                <a:round/>
                <a:headEnd/>
                <a:tailEnd/>
              </a:ln>
            </p:spPr>
            <p:txBody>
              <a:bodyPr/>
              <a:lstStyle/>
              <a:p>
                <a:endParaRPr lang="en-US"/>
              </a:p>
            </p:txBody>
          </p:sp>
          <p:sp>
            <p:nvSpPr>
              <p:cNvPr id="49321" name="Freeform 74"/>
              <p:cNvSpPr>
                <a:spLocks noChangeAspect="1"/>
              </p:cNvSpPr>
              <p:nvPr/>
            </p:nvSpPr>
            <p:spPr bwMode="auto">
              <a:xfrm>
                <a:off x="2308" y="2991"/>
                <a:ext cx="55" cy="23"/>
              </a:xfrm>
              <a:custGeom>
                <a:avLst/>
                <a:gdLst>
                  <a:gd name="T0" fmla="*/ 0 w 111"/>
                  <a:gd name="T1" fmla="*/ 0 h 45"/>
                  <a:gd name="T2" fmla="*/ 0 w 111"/>
                  <a:gd name="T3" fmla="*/ 1 h 45"/>
                  <a:gd name="T4" fmla="*/ 0 w 111"/>
                  <a:gd name="T5" fmla="*/ 1 h 45"/>
                  <a:gd name="T6" fmla="*/ 0 w 111"/>
                  <a:gd name="T7" fmla="*/ 1 h 45"/>
                  <a:gd name="T8" fmla="*/ 0 w 111"/>
                  <a:gd name="T9" fmla="*/ 0 h 45"/>
                  <a:gd name="T10" fmla="*/ 0 60000 65536"/>
                  <a:gd name="T11" fmla="*/ 0 60000 65536"/>
                  <a:gd name="T12" fmla="*/ 0 60000 65536"/>
                  <a:gd name="T13" fmla="*/ 0 60000 65536"/>
                  <a:gd name="T14" fmla="*/ 0 60000 65536"/>
                  <a:gd name="T15" fmla="*/ 0 w 111"/>
                  <a:gd name="T16" fmla="*/ 0 h 45"/>
                  <a:gd name="T17" fmla="*/ 111 w 111"/>
                  <a:gd name="T18" fmla="*/ 45 h 45"/>
                </a:gdLst>
                <a:ahLst/>
                <a:cxnLst>
                  <a:cxn ang="T10">
                    <a:pos x="T0" y="T1"/>
                  </a:cxn>
                  <a:cxn ang="T11">
                    <a:pos x="T2" y="T3"/>
                  </a:cxn>
                  <a:cxn ang="T12">
                    <a:pos x="T4" y="T5"/>
                  </a:cxn>
                  <a:cxn ang="T13">
                    <a:pos x="T6" y="T7"/>
                  </a:cxn>
                  <a:cxn ang="T14">
                    <a:pos x="T8" y="T9"/>
                  </a:cxn>
                </a:cxnLst>
                <a:rect l="T15" t="T16" r="T17" b="T18"/>
                <a:pathLst>
                  <a:path w="111" h="45">
                    <a:moveTo>
                      <a:pt x="9" y="0"/>
                    </a:moveTo>
                    <a:lnTo>
                      <a:pt x="0" y="19"/>
                    </a:lnTo>
                    <a:lnTo>
                      <a:pt x="102" y="45"/>
                    </a:lnTo>
                    <a:lnTo>
                      <a:pt x="111" y="26"/>
                    </a:lnTo>
                    <a:lnTo>
                      <a:pt x="9" y="0"/>
                    </a:lnTo>
                    <a:close/>
                  </a:path>
                </a:pathLst>
              </a:custGeom>
              <a:solidFill>
                <a:srgbClr val="000000"/>
              </a:solidFill>
              <a:ln w="38100">
                <a:solidFill>
                  <a:schemeClr val="hlink"/>
                </a:solidFill>
                <a:round/>
                <a:headEnd/>
                <a:tailEnd/>
              </a:ln>
            </p:spPr>
            <p:txBody>
              <a:bodyPr/>
              <a:lstStyle/>
              <a:p>
                <a:endParaRPr lang="en-US"/>
              </a:p>
            </p:txBody>
          </p:sp>
          <p:sp>
            <p:nvSpPr>
              <p:cNvPr id="49322" name="Freeform 75"/>
              <p:cNvSpPr>
                <a:spLocks noChangeAspect="1"/>
              </p:cNvSpPr>
              <p:nvPr/>
            </p:nvSpPr>
            <p:spPr bwMode="auto">
              <a:xfrm>
                <a:off x="2396" y="3014"/>
                <a:ext cx="55" cy="24"/>
              </a:xfrm>
              <a:custGeom>
                <a:avLst/>
                <a:gdLst>
                  <a:gd name="T0" fmla="*/ 0 w 111"/>
                  <a:gd name="T1" fmla="*/ 0 h 47"/>
                  <a:gd name="T2" fmla="*/ 0 w 111"/>
                  <a:gd name="T3" fmla="*/ 1 h 47"/>
                  <a:gd name="T4" fmla="*/ 0 w 111"/>
                  <a:gd name="T5" fmla="*/ 1 h 47"/>
                  <a:gd name="T6" fmla="*/ 0 w 111"/>
                  <a:gd name="T7" fmla="*/ 1 h 47"/>
                  <a:gd name="T8" fmla="*/ 0 w 111"/>
                  <a:gd name="T9" fmla="*/ 0 h 47"/>
                  <a:gd name="T10" fmla="*/ 0 60000 65536"/>
                  <a:gd name="T11" fmla="*/ 0 60000 65536"/>
                  <a:gd name="T12" fmla="*/ 0 60000 65536"/>
                  <a:gd name="T13" fmla="*/ 0 60000 65536"/>
                  <a:gd name="T14" fmla="*/ 0 60000 65536"/>
                  <a:gd name="T15" fmla="*/ 0 w 111"/>
                  <a:gd name="T16" fmla="*/ 0 h 47"/>
                  <a:gd name="T17" fmla="*/ 111 w 111"/>
                  <a:gd name="T18" fmla="*/ 47 h 47"/>
                </a:gdLst>
                <a:ahLst/>
                <a:cxnLst>
                  <a:cxn ang="T10">
                    <a:pos x="T0" y="T1"/>
                  </a:cxn>
                  <a:cxn ang="T11">
                    <a:pos x="T2" y="T3"/>
                  </a:cxn>
                  <a:cxn ang="T12">
                    <a:pos x="T4" y="T5"/>
                  </a:cxn>
                  <a:cxn ang="T13">
                    <a:pos x="T6" y="T7"/>
                  </a:cxn>
                  <a:cxn ang="T14">
                    <a:pos x="T8" y="T9"/>
                  </a:cxn>
                </a:cxnLst>
                <a:rect l="T15" t="T16" r="T17" b="T18"/>
                <a:pathLst>
                  <a:path w="111" h="47">
                    <a:moveTo>
                      <a:pt x="9" y="0"/>
                    </a:moveTo>
                    <a:lnTo>
                      <a:pt x="0" y="20"/>
                    </a:lnTo>
                    <a:lnTo>
                      <a:pt x="102" y="47"/>
                    </a:lnTo>
                    <a:lnTo>
                      <a:pt x="111" y="28"/>
                    </a:lnTo>
                    <a:lnTo>
                      <a:pt x="9" y="0"/>
                    </a:lnTo>
                    <a:close/>
                  </a:path>
                </a:pathLst>
              </a:custGeom>
              <a:solidFill>
                <a:srgbClr val="000000"/>
              </a:solidFill>
              <a:ln w="38100">
                <a:solidFill>
                  <a:schemeClr val="hlink"/>
                </a:solidFill>
                <a:round/>
                <a:headEnd/>
                <a:tailEnd/>
              </a:ln>
            </p:spPr>
            <p:txBody>
              <a:bodyPr/>
              <a:lstStyle/>
              <a:p>
                <a:endParaRPr lang="en-US"/>
              </a:p>
            </p:txBody>
          </p:sp>
          <p:sp>
            <p:nvSpPr>
              <p:cNvPr id="49323" name="Freeform 76"/>
              <p:cNvSpPr>
                <a:spLocks noChangeAspect="1"/>
              </p:cNvSpPr>
              <p:nvPr/>
            </p:nvSpPr>
            <p:spPr bwMode="auto">
              <a:xfrm>
                <a:off x="2485" y="3038"/>
                <a:ext cx="55" cy="22"/>
              </a:xfrm>
              <a:custGeom>
                <a:avLst/>
                <a:gdLst>
                  <a:gd name="T0" fmla="*/ 1 w 110"/>
                  <a:gd name="T1" fmla="*/ 0 h 46"/>
                  <a:gd name="T2" fmla="*/ 0 w 110"/>
                  <a:gd name="T3" fmla="*/ 0 h 46"/>
                  <a:gd name="T4" fmla="*/ 1 w 110"/>
                  <a:gd name="T5" fmla="*/ 0 h 46"/>
                  <a:gd name="T6" fmla="*/ 1 w 110"/>
                  <a:gd name="T7" fmla="*/ 0 h 46"/>
                  <a:gd name="T8" fmla="*/ 1 w 110"/>
                  <a:gd name="T9" fmla="*/ 0 h 46"/>
                  <a:gd name="T10" fmla="*/ 0 60000 65536"/>
                  <a:gd name="T11" fmla="*/ 0 60000 65536"/>
                  <a:gd name="T12" fmla="*/ 0 60000 65536"/>
                  <a:gd name="T13" fmla="*/ 0 60000 65536"/>
                  <a:gd name="T14" fmla="*/ 0 60000 65536"/>
                  <a:gd name="T15" fmla="*/ 0 w 110"/>
                  <a:gd name="T16" fmla="*/ 0 h 46"/>
                  <a:gd name="T17" fmla="*/ 110 w 110"/>
                  <a:gd name="T18" fmla="*/ 46 h 46"/>
                </a:gdLst>
                <a:ahLst/>
                <a:cxnLst>
                  <a:cxn ang="T10">
                    <a:pos x="T0" y="T1"/>
                  </a:cxn>
                  <a:cxn ang="T11">
                    <a:pos x="T2" y="T3"/>
                  </a:cxn>
                  <a:cxn ang="T12">
                    <a:pos x="T4" y="T5"/>
                  </a:cxn>
                  <a:cxn ang="T13">
                    <a:pos x="T6" y="T7"/>
                  </a:cxn>
                  <a:cxn ang="T14">
                    <a:pos x="T8" y="T9"/>
                  </a:cxn>
                </a:cxnLst>
                <a:rect l="T15" t="T16" r="T17" b="T18"/>
                <a:pathLst>
                  <a:path w="110" h="46">
                    <a:moveTo>
                      <a:pt x="9" y="0"/>
                    </a:moveTo>
                    <a:lnTo>
                      <a:pt x="0" y="20"/>
                    </a:lnTo>
                    <a:lnTo>
                      <a:pt x="102" y="46"/>
                    </a:lnTo>
                    <a:lnTo>
                      <a:pt x="110" y="26"/>
                    </a:lnTo>
                    <a:lnTo>
                      <a:pt x="9" y="0"/>
                    </a:lnTo>
                    <a:close/>
                  </a:path>
                </a:pathLst>
              </a:custGeom>
              <a:solidFill>
                <a:srgbClr val="000000"/>
              </a:solidFill>
              <a:ln w="38100">
                <a:solidFill>
                  <a:schemeClr val="hlink"/>
                </a:solidFill>
                <a:round/>
                <a:headEnd/>
                <a:tailEnd/>
              </a:ln>
            </p:spPr>
            <p:txBody>
              <a:bodyPr/>
              <a:lstStyle/>
              <a:p>
                <a:endParaRPr lang="en-US"/>
              </a:p>
            </p:txBody>
          </p:sp>
          <p:sp>
            <p:nvSpPr>
              <p:cNvPr id="49324" name="Freeform 77"/>
              <p:cNvSpPr>
                <a:spLocks noChangeAspect="1"/>
              </p:cNvSpPr>
              <p:nvPr/>
            </p:nvSpPr>
            <p:spPr bwMode="auto">
              <a:xfrm>
                <a:off x="2574" y="3060"/>
                <a:ext cx="54" cy="24"/>
              </a:xfrm>
              <a:custGeom>
                <a:avLst/>
                <a:gdLst>
                  <a:gd name="T0" fmla="*/ 1 w 108"/>
                  <a:gd name="T1" fmla="*/ 0 h 46"/>
                  <a:gd name="T2" fmla="*/ 0 w 108"/>
                  <a:gd name="T3" fmla="*/ 1 h 46"/>
                  <a:gd name="T4" fmla="*/ 1 w 108"/>
                  <a:gd name="T5" fmla="*/ 1 h 46"/>
                  <a:gd name="T6" fmla="*/ 1 w 108"/>
                  <a:gd name="T7" fmla="*/ 1 h 46"/>
                  <a:gd name="T8" fmla="*/ 1 w 108"/>
                  <a:gd name="T9" fmla="*/ 0 h 46"/>
                  <a:gd name="T10" fmla="*/ 0 60000 65536"/>
                  <a:gd name="T11" fmla="*/ 0 60000 65536"/>
                  <a:gd name="T12" fmla="*/ 0 60000 65536"/>
                  <a:gd name="T13" fmla="*/ 0 60000 65536"/>
                  <a:gd name="T14" fmla="*/ 0 60000 65536"/>
                  <a:gd name="T15" fmla="*/ 0 w 108"/>
                  <a:gd name="T16" fmla="*/ 0 h 46"/>
                  <a:gd name="T17" fmla="*/ 108 w 108"/>
                  <a:gd name="T18" fmla="*/ 46 h 46"/>
                </a:gdLst>
                <a:ahLst/>
                <a:cxnLst>
                  <a:cxn ang="T10">
                    <a:pos x="T0" y="T1"/>
                  </a:cxn>
                  <a:cxn ang="T11">
                    <a:pos x="T2" y="T3"/>
                  </a:cxn>
                  <a:cxn ang="T12">
                    <a:pos x="T4" y="T5"/>
                  </a:cxn>
                  <a:cxn ang="T13">
                    <a:pos x="T6" y="T7"/>
                  </a:cxn>
                  <a:cxn ang="T14">
                    <a:pos x="T8" y="T9"/>
                  </a:cxn>
                </a:cxnLst>
                <a:rect l="T15" t="T16" r="T17" b="T18"/>
                <a:pathLst>
                  <a:path w="108" h="46">
                    <a:moveTo>
                      <a:pt x="8" y="0"/>
                    </a:moveTo>
                    <a:lnTo>
                      <a:pt x="0" y="19"/>
                    </a:lnTo>
                    <a:lnTo>
                      <a:pt x="100" y="46"/>
                    </a:lnTo>
                    <a:lnTo>
                      <a:pt x="108" y="27"/>
                    </a:lnTo>
                    <a:lnTo>
                      <a:pt x="8" y="0"/>
                    </a:lnTo>
                    <a:close/>
                  </a:path>
                </a:pathLst>
              </a:custGeom>
              <a:solidFill>
                <a:srgbClr val="000000"/>
              </a:solidFill>
              <a:ln w="38100">
                <a:solidFill>
                  <a:schemeClr val="hlink"/>
                </a:solidFill>
                <a:round/>
                <a:headEnd/>
                <a:tailEnd/>
              </a:ln>
            </p:spPr>
            <p:txBody>
              <a:bodyPr/>
              <a:lstStyle/>
              <a:p>
                <a:endParaRPr lang="en-US"/>
              </a:p>
            </p:txBody>
          </p:sp>
          <p:sp>
            <p:nvSpPr>
              <p:cNvPr id="49325" name="Freeform 78"/>
              <p:cNvSpPr>
                <a:spLocks noChangeAspect="1"/>
              </p:cNvSpPr>
              <p:nvPr/>
            </p:nvSpPr>
            <p:spPr bwMode="auto">
              <a:xfrm>
                <a:off x="2662" y="3084"/>
                <a:ext cx="55" cy="22"/>
              </a:xfrm>
              <a:custGeom>
                <a:avLst/>
                <a:gdLst>
                  <a:gd name="T0" fmla="*/ 1 w 108"/>
                  <a:gd name="T1" fmla="*/ 0 h 46"/>
                  <a:gd name="T2" fmla="*/ 0 w 108"/>
                  <a:gd name="T3" fmla="*/ 0 h 46"/>
                  <a:gd name="T4" fmla="*/ 1 w 108"/>
                  <a:gd name="T5" fmla="*/ 0 h 46"/>
                  <a:gd name="T6" fmla="*/ 1 w 108"/>
                  <a:gd name="T7" fmla="*/ 0 h 46"/>
                  <a:gd name="T8" fmla="*/ 1 w 108"/>
                  <a:gd name="T9" fmla="*/ 0 h 46"/>
                  <a:gd name="T10" fmla="*/ 0 60000 65536"/>
                  <a:gd name="T11" fmla="*/ 0 60000 65536"/>
                  <a:gd name="T12" fmla="*/ 0 60000 65536"/>
                  <a:gd name="T13" fmla="*/ 0 60000 65536"/>
                  <a:gd name="T14" fmla="*/ 0 60000 65536"/>
                  <a:gd name="T15" fmla="*/ 0 w 108"/>
                  <a:gd name="T16" fmla="*/ 0 h 46"/>
                  <a:gd name="T17" fmla="*/ 108 w 108"/>
                  <a:gd name="T18" fmla="*/ 46 h 46"/>
                </a:gdLst>
                <a:ahLst/>
                <a:cxnLst>
                  <a:cxn ang="T10">
                    <a:pos x="T0" y="T1"/>
                  </a:cxn>
                  <a:cxn ang="T11">
                    <a:pos x="T2" y="T3"/>
                  </a:cxn>
                  <a:cxn ang="T12">
                    <a:pos x="T4" y="T5"/>
                  </a:cxn>
                  <a:cxn ang="T13">
                    <a:pos x="T6" y="T7"/>
                  </a:cxn>
                  <a:cxn ang="T14">
                    <a:pos x="T8" y="T9"/>
                  </a:cxn>
                </a:cxnLst>
                <a:rect l="T15" t="T16" r="T17" b="T18"/>
                <a:pathLst>
                  <a:path w="108" h="46">
                    <a:moveTo>
                      <a:pt x="8" y="0"/>
                    </a:moveTo>
                    <a:lnTo>
                      <a:pt x="0" y="20"/>
                    </a:lnTo>
                    <a:lnTo>
                      <a:pt x="100" y="46"/>
                    </a:lnTo>
                    <a:lnTo>
                      <a:pt x="108" y="26"/>
                    </a:lnTo>
                    <a:lnTo>
                      <a:pt x="8" y="0"/>
                    </a:lnTo>
                    <a:close/>
                  </a:path>
                </a:pathLst>
              </a:custGeom>
              <a:solidFill>
                <a:srgbClr val="000000"/>
              </a:solidFill>
              <a:ln w="38100">
                <a:solidFill>
                  <a:schemeClr val="hlink"/>
                </a:solidFill>
                <a:round/>
                <a:headEnd/>
                <a:tailEnd/>
              </a:ln>
            </p:spPr>
            <p:txBody>
              <a:bodyPr/>
              <a:lstStyle/>
              <a:p>
                <a:endParaRPr lang="en-US"/>
              </a:p>
            </p:txBody>
          </p:sp>
          <p:sp>
            <p:nvSpPr>
              <p:cNvPr id="49326" name="Freeform 79"/>
              <p:cNvSpPr>
                <a:spLocks noChangeAspect="1"/>
              </p:cNvSpPr>
              <p:nvPr/>
            </p:nvSpPr>
            <p:spPr bwMode="auto">
              <a:xfrm>
                <a:off x="2751" y="3106"/>
                <a:ext cx="55" cy="24"/>
              </a:xfrm>
              <a:custGeom>
                <a:avLst/>
                <a:gdLst>
                  <a:gd name="T0" fmla="*/ 1 w 110"/>
                  <a:gd name="T1" fmla="*/ 0 h 47"/>
                  <a:gd name="T2" fmla="*/ 0 w 110"/>
                  <a:gd name="T3" fmla="*/ 1 h 47"/>
                  <a:gd name="T4" fmla="*/ 1 w 110"/>
                  <a:gd name="T5" fmla="*/ 1 h 47"/>
                  <a:gd name="T6" fmla="*/ 1 w 110"/>
                  <a:gd name="T7" fmla="*/ 1 h 47"/>
                  <a:gd name="T8" fmla="*/ 1 w 110"/>
                  <a:gd name="T9" fmla="*/ 0 h 47"/>
                  <a:gd name="T10" fmla="*/ 0 60000 65536"/>
                  <a:gd name="T11" fmla="*/ 0 60000 65536"/>
                  <a:gd name="T12" fmla="*/ 0 60000 65536"/>
                  <a:gd name="T13" fmla="*/ 0 60000 65536"/>
                  <a:gd name="T14" fmla="*/ 0 60000 65536"/>
                  <a:gd name="T15" fmla="*/ 0 w 110"/>
                  <a:gd name="T16" fmla="*/ 0 h 47"/>
                  <a:gd name="T17" fmla="*/ 110 w 110"/>
                  <a:gd name="T18" fmla="*/ 47 h 47"/>
                </a:gdLst>
                <a:ahLst/>
                <a:cxnLst>
                  <a:cxn ang="T10">
                    <a:pos x="T0" y="T1"/>
                  </a:cxn>
                  <a:cxn ang="T11">
                    <a:pos x="T2" y="T3"/>
                  </a:cxn>
                  <a:cxn ang="T12">
                    <a:pos x="T4" y="T5"/>
                  </a:cxn>
                  <a:cxn ang="T13">
                    <a:pos x="T6" y="T7"/>
                  </a:cxn>
                  <a:cxn ang="T14">
                    <a:pos x="T8" y="T9"/>
                  </a:cxn>
                </a:cxnLst>
                <a:rect l="T15" t="T16" r="T17" b="T18"/>
                <a:pathLst>
                  <a:path w="110" h="47">
                    <a:moveTo>
                      <a:pt x="8" y="0"/>
                    </a:moveTo>
                    <a:lnTo>
                      <a:pt x="0" y="19"/>
                    </a:lnTo>
                    <a:lnTo>
                      <a:pt x="102" y="47"/>
                    </a:lnTo>
                    <a:lnTo>
                      <a:pt x="110" y="27"/>
                    </a:lnTo>
                    <a:lnTo>
                      <a:pt x="8" y="0"/>
                    </a:lnTo>
                    <a:close/>
                  </a:path>
                </a:pathLst>
              </a:custGeom>
              <a:solidFill>
                <a:srgbClr val="000000"/>
              </a:solidFill>
              <a:ln w="38100">
                <a:solidFill>
                  <a:schemeClr val="hlink"/>
                </a:solidFill>
                <a:round/>
                <a:headEnd/>
                <a:tailEnd/>
              </a:ln>
            </p:spPr>
            <p:txBody>
              <a:bodyPr/>
              <a:lstStyle/>
              <a:p>
                <a:endParaRPr lang="en-US"/>
              </a:p>
            </p:txBody>
          </p:sp>
          <p:sp>
            <p:nvSpPr>
              <p:cNvPr id="49327" name="Freeform 80"/>
              <p:cNvSpPr>
                <a:spLocks noChangeAspect="1"/>
              </p:cNvSpPr>
              <p:nvPr/>
            </p:nvSpPr>
            <p:spPr bwMode="auto">
              <a:xfrm>
                <a:off x="2839" y="3129"/>
                <a:ext cx="55" cy="19"/>
              </a:xfrm>
              <a:custGeom>
                <a:avLst/>
                <a:gdLst>
                  <a:gd name="T0" fmla="*/ 1 w 108"/>
                  <a:gd name="T1" fmla="*/ 1 h 37"/>
                  <a:gd name="T2" fmla="*/ 0 w 108"/>
                  <a:gd name="T3" fmla="*/ 1 h 37"/>
                  <a:gd name="T4" fmla="*/ 1 w 108"/>
                  <a:gd name="T5" fmla="*/ 1 h 37"/>
                  <a:gd name="T6" fmla="*/ 1 w 108"/>
                  <a:gd name="T7" fmla="*/ 1 h 37"/>
                  <a:gd name="T8" fmla="*/ 1 w 108"/>
                  <a:gd name="T9" fmla="*/ 1 h 37"/>
                  <a:gd name="T10" fmla="*/ 1 w 108"/>
                  <a:gd name="T11" fmla="*/ 1 h 37"/>
                  <a:gd name="T12" fmla="*/ 1 w 108"/>
                  <a:gd name="T13" fmla="*/ 1 h 37"/>
                  <a:gd name="T14" fmla="*/ 1 w 108"/>
                  <a:gd name="T15" fmla="*/ 0 h 37"/>
                  <a:gd name="T16" fmla="*/ 1 w 108"/>
                  <a:gd name="T17" fmla="*/ 1 h 37"/>
                  <a:gd name="T18" fmla="*/ 1 w 108"/>
                  <a:gd name="T19" fmla="*/ 1 h 37"/>
                  <a:gd name="T20" fmla="*/ 1 w 108"/>
                  <a:gd name="T21" fmla="*/ 1 h 37"/>
                  <a:gd name="T22" fmla="*/ 1 w 108"/>
                  <a:gd name="T23" fmla="*/ 1 h 37"/>
                  <a:gd name="T24" fmla="*/ 1 w 108"/>
                  <a:gd name="T25" fmla="*/ 1 h 37"/>
                  <a:gd name="T26" fmla="*/ 1 w 108"/>
                  <a:gd name="T27" fmla="*/ 1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8"/>
                  <a:gd name="T43" fmla="*/ 0 h 37"/>
                  <a:gd name="T44" fmla="*/ 108 w 108"/>
                  <a:gd name="T45" fmla="*/ 37 h 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8" h="37">
                    <a:moveTo>
                      <a:pt x="8" y="1"/>
                    </a:moveTo>
                    <a:lnTo>
                      <a:pt x="0" y="20"/>
                    </a:lnTo>
                    <a:lnTo>
                      <a:pt x="63" y="37"/>
                    </a:lnTo>
                    <a:lnTo>
                      <a:pt x="66" y="37"/>
                    </a:lnTo>
                    <a:lnTo>
                      <a:pt x="71" y="36"/>
                    </a:lnTo>
                    <a:lnTo>
                      <a:pt x="75" y="36"/>
                    </a:lnTo>
                    <a:lnTo>
                      <a:pt x="108" y="16"/>
                    </a:lnTo>
                    <a:lnTo>
                      <a:pt x="93" y="0"/>
                    </a:lnTo>
                    <a:lnTo>
                      <a:pt x="60" y="19"/>
                    </a:lnTo>
                    <a:lnTo>
                      <a:pt x="66" y="16"/>
                    </a:lnTo>
                    <a:lnTo>
                      <a:pt x="61" y="18"/>
                    </a:lnTo>
                    <a:lnTo>
                      <a:pt x="66" y="27"/>
                    </a:lnTo>
                    <a:lnTo>
                      <a:pt x="71" y="18"/>
                    </a:lnTo>
                    <a:lnTo>
                      <a:pt x="8" y="1"/>
                    </a:lnTo>
                    <a:close/>
                  </a:path>
                </a:pathLst>
              </a:custGeom>
              <a:solidFill>
                <a:srgbClr val="000000"/>
              </a:solidFill>
              <a:ln w="38100">
                <a:solidFill>
                  <a:schemeClr val="hlink"/>
                </a:solidFill>
                <a:round/>
                <a:headEnd/>
                <a:tailEnd/>
              </a:ln>
            </p:spPr>
            <p:txBody>
              <a:bodyPr/>
              <a:lstStyle/>
              <a:p>
                <a:endParaRPr lang="en-US"/>
              </a:p>
            </p:txBody>
          </p:sp>
          <p:sp>
            <p:nvSpPr>
              <p:cNvPr id="49328" name="Freeform 81"/>
              <p:cNvSpPr>
                <a:spLocks noChangeAspect="1"/>
              </p:cNvSpPr>
              <p:nvPr/>
            </p:nvSpPr>
            <p:spPr bwMode="auto">
              <a:xfrm>
                <a:off x="2919" y="3088"/>
                <a:ext cx="51" cy="32"/>
              </a:xfrm>
              <a:custGeom>
                <a:avLst/>
                <a:gdLst>
                  <a:gd name="T0" fmla="*/ 0 w 104"/>
                  <a:gd name="T1" fmla="*/ 1 h 63"/>
                  <a:gd name="T2" fmla="*/ 0 w 104"/>
                  <a:gd name="T3" fmla="*/ 1 h 63"/>
                  <a:gd name="T4" fmla="*/ 0 w 104"/>
                  <a:gd name="T5" fmla="*/ 1 h 63"/>
                  <a:gd name="T6" fmla="*/ 0 w 104"/>
                  <a:gd name="T7" fmla="*/ 0 h 63"/>
                  <a:gd name="T8" fmla="*/ 0 w 104"/>
                  <a:gd name="T9" fmla="*/ 1 h 63"/>
                  <a:gd name="T10" fmla="*/ 0 60000 65536"/>
                  <a:gd name="T11" fmla="*/ 0 60000 65536"/>
                  <a:gd name="T12" fmla="*/ 0 60000 65536"/>
                  <a:gd name="T13" fmla="*/ 0 60000 65536"/>
                  <a:gd name="T14" fmla="*/ 0 60000 65536"/>
                  <a:gd name="T15" fmla="*/ 0 w 104"/>
                  <a:gd name="T16" fmla="*/ 0 h 63"/>
                  <a:gd name="T17" fmla="*/ 104 w 104"/>
                  <a:gd name="T18" fmla="*/ 63 h 63"/>
                </a:gdLst>
                <a:ahLst/>
                <a:cxnLst>
                  <a:cxn ang="T10">
                    <a:pos x="T0" y="T1"/>
                  </a:cxn>
                  <a:cxn ang="T11">
                    <a:pos x="T2" y="T3"/>
                  </a:cxn>
                  <a:cxn ang="T12">
                    <a:pos x="T4" y="T5"/>
                  </a:cxn>
                  <a:cxn ang="T13">
                    <a:pos x="T6" y="T7"/>
                  </a:cxn>
                  <a:cxn ang="T14">
                    <a:pos x="T8" y="T9"/>
                  </a:cxn>
                </a:cxnLst>
                <a:rect l="T15" t="T16" r="T17" b="T18"/>
                <a:pathLst>
                  <a:path w="104" h="63">
                    <a:moveTo>
                      <a:pt x="0" y="46"/>
                    </a:moveTo>
                    <a:lnTo>
                      <a:pt x="15" y="63"/>
                    </a:lnTo>
                    <a:lnTo>
                      <a:pt x="104" y="16"/>
                    </a:lnTo>
                    <a:lnTo>
                      <a:pt x="89" y="0"/>
                    </a:lnTo>
                    <a:lnTo>
                      <a:pt x="0" y="46"/>
                    </a:lnTo>
                    <a:close/>
                  </a:path>
                </a:pathLst>
              </a:custGeom>
              <a:solidFill>
                <a:srgbClr val="000000"/>
              </a:solidFill>
              <a:ln w="38100">
                <a:solidFill>
                  <a:schemeClr val="hlink"/>
                </a:solidFill>
                <a:round/>
                <a:headEnd/>
                <a:tailEnd/>
              </a:ln>
            </p:spPr>
            <p:txBody>
              <a:bodyPr/>
              <a:lstStyle/>
              <a:p>
                <a:endParaRPr lang="en-US"/>
              </a:p>
            </p:txBody>
          </p:sp>
          <p:sp>
            <p:nvSpPr>
              <p:cNvPr id="49329" name="Freeform 82"/>
              <p:cNvSpPr>
                <a:spLocks noChangeAspect="1"/>
              </p:cNvSpPr>
              <p:nvPr/>
            </p:nvSpPr>
            <p:spPr bwMode="auto">
              <a:xfrm>
                <a:off x="2995" y="3047"/>
                <a:ext cx="52" cy="32"/>
              </a:xfrm>
              <a:custGeom>
                <a:avLst/>
                <a:gdLst>
                  <a:gd name="T0" fmla="*/ 0 w 103"/>
                  <a:gd name="T1" fmla="*/ 1 h 64"/>
                  <a:gd name="T2" fmla="*/ 1 w 103"/>
                  <a:gd name="T3" fmla="*/ 1 h 64"/>
                  <a:gd name="T4" fmla="*/ 1 w 103"/>
                  <a:gd name="T5" fmla="*/ 1 h 64"/>
                  <a:gd name="T6" fmla="*/ 1 w 103"/>
                  <a:gd name="T7" fmla="*/ 0 h 64"/>
                  <a:gd name="T8" fmla="*/ 0 w 103"/>
                  <a:gd name="T9" fmla="*/ 1 h 64"/>
                  <a:gd name="T10" fmla="*/ 0 60000 65536"/>
                  <a:gd name="T11" fmla="*/ 0 60000 65536"/>
                  <a:gd name="T12" fmla="*/ 0 60000 65536"/>
                  <a:gd name="T13" fmla="*/ 0 60000 65536"/>
                  <a:gd name="T14" fmla="*/ 0 60000 65536"/>
                  <a:gd name="T15" fmla="*/ 0 w 103"/>
                  <a:gd name="T16" fmla="*/ 0 h 64"/>
                  <a:gd name="T17" fmla="*/ 103 w 103"/>
                  <a:gd name="T18" fmla="*/ 64 h 64"/>
                </a:gdLst>
                <a:ahLst/>
                <a:cxnLst>
                  <a:cxn ang="T10">
                    <a:pos x="T0" y="T1"/>
                  </a:cxn>
                  <a:cxn ang="T11">
                    <a:pos x="T2" y="T3"/>
                  </a:cxn>
                  <a:cxn ang="T12">
                    <a:pos x="T4" y="T5"/>
                  </a:cxn>
                  <a:cxn ang="T13">
                    <a:pos x="T6" y="T7"/>
                  </a:cxn>
                  <a:cxn ang="T14">
                    <a:pos x="T8" y="T9"/>
                  </a:cxn>
                </a:cxnLst>
                <a:rect l="T15" t="T16" r="T17" b="T18"/>
                <a:pathLst>
                  <a:path w="103" h="64">
                    <a:moveTo>
                      <a:pt x="0" y="47"/>
                    </a:moveTo>
                    <a:lnTo>
                      <a:pt x="15" y="64"/>
                    </a:lnTo>
                    <a:lnTo>
                      <a:pt x="103" y="17"/>
                    </a:lnTo>
                    <a:lnTo>
                      <a:pt x="88" y="0"/>
                    </a:lnTo>
                    <a:lnTo>
                      <a:pt x="0" y="47"/>
                    </a:lnTo>
                    <a:close/>
                  </a:path>
                </a:pathLst>
              </a:custGeom>
              <a:solidFill>
                <a:srgbClr val="000000"/>
              </a:solidFill>
              <a:ln w="38100">
                <a:solidFill>
                  <a:schemeClr val="hlink"/>
                </a:solidFill>
                <a:round/>
                <a:headEnd/>
                <a:tailEnd/>
              </a:ln>
            </p:spPr>
            <p:txBody>
              <a:bodyPr/>
              <a:lstStyle/>
              <a:p>
                <a:endParaRPr lang="en-US"/>
              </a:p>
            </p:txBody>
          </p:sp>
          <p:sp>
            <p:nvSpPr>
              <p:cNvPr id="49330" name="Freeform 83"/>
              <p:cNvSpPr>
                <a:spLocks noChangeAspect="1"/>
              </p:cNvSpPr>
              <p:nvPr/>
            </p:nvSpPr>
            <p:spPr bwMode="auto">
              <a:xfrm>
                <a:off x="3072" y="3005"/>
                <a:ext cx="52" cy="32"/>
              </a:xfrm>
              <a:custGeom>
                <a:avLst/>
                <a:gdLst>
                  <a:gd name="T0" fmla="*/ 0 w 104"/>
                  <a:gd name="T1" fmla="*/ 1 h 64"/>
                  <a:gd name="T2" fmla="*/ 1 w 104"/>
                  <a:gd name="T3" fmla="*/ 1 h 64"/>
                  <a:gd name="T4" fmla="*/ 1 w 104"/>
                  <a:gd name="T5" fmla="*/ 1 h 64"/>
                  <a:gd name="T6" fmla="*/ 1 w 104"/>
                  <a:gd name="T7" fmla="*/ 0 h 64"/>
                  <a:gd name="T8" fmla="*/ 0 w 104"/>
                  <a:gd name="T9" fmla="*/ 1 h 64"/>
                  <a:gd name="T10" fmla="*/ 0 60000 65536"/>
                  <a:gd name="T11" fmla="*/ 0 60000 65536"/>
                  <a:gd name="T12" fmla="*/ 0 60000 65536"/>
                  <a:gd name="T13" fmla="*/ 0 60000 65536"/>
                  <a:gd name="T14" fmla="*/ 0 60000 65536"/>
                  <a:gd name="T15" fmla="*/ 0 w 104"/>
                  <a:gd name="T16" fmla="*/ 0 h 64"/>
                  <a:gd name="T17" fmla="*/ 104 w 104"/>
                  <a:gd name="T18" fmla="*/ 64 h 64"/>
                </a:gdLst>
                <a:ahLst/>
                <a:cxnLst>
                  <a:cxn ang="T10">
                    <a:pos x="T0" y="T1"/>
                  </a:cxn>
                  <a:cxn ang="T11">
                    <a:pos x="T2" y="T3"/>
                  </a:cxn>
                  <a:cxn ang="T12">
                    <a:pos x="T4" y="T5"/>
                  </a:cxn>
                  <a:cxn ang="T13">
                    <a:pos x="T6" y="T7"/>
                  </a:cxn>
                  <a:cxn ang="T14">
                    <a:pos x="T8" y="T9"/>
                  </a:cxn>
                </a:cxnLst>
                <a:rect l="T15" t="T16" r="T17" b="T18"/>
                <a:pathLst>
                  <a:path w="104" h="64">
                    <a:moveTo>
                      <a:pt x="0" y="47"/>
                    </a:moveTo>
                    <a:lnTo>
                      <a:pt x="15" y="64"/>
                    </a:lnTo>
                    <a:lnTo>
                      <a:pt x="104" y="17"/>
                    </a:lnTo>
                    <a:lnTo>
                      <a:pt x="89" y="0"/>
                    </a:lnTo>
                    <a:lnTo>
                      <a:pt x="0" y="47"/>
                    </a:lnTo>
                    <a:close/>
                  </a:path>
                </a:pathLst>
              </a:custGeom>
              <a:solidFill>
                <a:srgbClr val="000000"/>
              </a:solidFill>
              <a:ln w="38100">
                <a:solidFill>
                  <a:schemeClr val="hlink"/>
                </a:solidFill>
                <a:round/>
                <a:headEnd/>
                <a:tailEnd/>
              </a:ln>
            </p:spPr>
            <p:txBody>
              <a:bodyPr/>
              <a:lstStyle/>
              <a:p>
                <a:endParaRPr lang="en-US"/>
              </a:p>
            </p:txBody>
          </p:sp>
          <p:sp>
            <p:nvSpPr>
              <p:cNvPr id="49331" name="Freeform 84"/>
              <p:cNvSpPr>
                <a:spLocks noChangeAspect="1"/>
              </p:cNvSpPr>
              <p:nvPr/>
            </p:nvSpPr>
            <p:spPr bwMode="auto">
              <a:xfrm>
                <a:off x="3149" y="2963"/>
                <a:ext cx="52" cy="32"/>
              </a:xfrm>
              <a:custGeom>
                <a:avLst/>
                <a:gdLst>
                  <a:gd name="T0" fmla="*/ 0 w 103"/>
                  <a:gd name="T1" fmla="*/ 1 h 63"/>
                  <a:gd name="T2" fmla="*/ 1 w 103"/>
                  <a:gd name="T3" fmla="*/ 1 h 63"/>
                  <a:gd name="T4" fmla="*/ 1 w 103"/>
                  <a:gd name="T5" fmla="*/ 1 h 63"/>
                  <a:gd name="T6" fmla="*/ 1 w 103"/>
                  <a:gd name="T7" fmla="*/ 0 h 63"/>
                  <a:gd name="T8" fmla="*/ 0 w 103"/>
                  <a:gd name="T9" fmla="*/ 1 h 63"/>
                  <a:gd name="T10" fmla="*/ 0 60000 65536"/>
                  <a:gd name="T11" fmla="*/ 0 60000 65536"/>
                  <a:gd name="T12" fmla="*/ 0 60000 65536"/>
                  <a:gd name="T13" fmla="*/ 0 60000 65536"/>
                  <a:gd name="T14" fmla="*/ 0 60000 65536"/>
                  <a:gd name="T15" fmla="*/ 0 w 103"/>
                  <a:gd name="T16" fmla="*/ 0 h 63"/>
                  <a:gd name="T17" fmla="*/ 103 w 103"/>
                  <a:gd name="T18" fmla="*/ 63 h 63"/>
                </a:gdLst>
                <a:ahLst/>
                <a:cxnLst>
                  <a:cxn ang="T10">
                    <a:pos x="T0" y="T1"/>
                  </a:cxn>
                  <a:cxn ang="T11">
                    <a:pos x="T2" y="T3"/>
                  </a:cxn>
                  <a:cxn ang="T12">
                    <a:pos x="T4" y="T5"/>
                  </a:cxn>
                  <a:cxn ang="T13">
                    <a:pos x="T6" y="T7"/>
                  </a:cxn>
                  <a:cxn ang="T14">
                    <a:pos x="T8" y="T9"/>
                  </a:cxn>
                </a:cxnLst>
                <a:rect l="T15" t="T16" r="T17" b="T18"/>
                <a:pathLst>
                  <a:path w="103" h="63">
                    <a:moveTo>
                      <a:pt x="0" y="47"/>
                    </a:moveTo>
                    <a:lnTo>
                      <a:pt x="15" y="63"/>
                    </a:lnTo>
                    <a:lnTo>
                      <a:pt x="103" y="17"/>
                    </a:lnTo>
                    <a:lnTo>
                      <a:pt x="88" y="0"/>
                    </a:lnTo>
                    <a:lnTo>
                      <a:pt x="0" y="47"/>
                    </a:lnTo>
                    <a:close/>
                  </a:path>
                </a:pathLst>
              </a:custGeom>
              <a:solidFill>
                <a:srgbClr val="000000"/>
              </a:solidFill>
              <a:ln w="38100">
                <a:solidFill>
                  <a:schemeClr val="hlink"/>
                </a:solidFill>
                <a:round/>
                <a:headEnd/>
                <a:tailEnd/>
              </a:ln>
            </p:spPr>
            <p:txBody>
              <a:bodyPr/>
              <a:lstStyle/>
              <a:p>
                <a:endParaRPr lang="en-US"/>
              </a:p>
            </p:txBody>
          </p:sp>
          <p:sp>
            <p:nvSpPr>
              <p:cNvPr id="49332" name="Freeform 85"/>
              <p:cNvSpPr>
                <a:spLocks noChangeAspect="1"/>
              </p:cNvSpPr>
              <p:nvPr/>
            </p:nvSpPr>
            <p:spPr bwMode="auto">
              <a:xfrm>
                <a:off x="3226" y="2922"/>
                <a:ext cx="51" cy="32"/>
              </a:xfrm>
              <a:custGeom>
                <a:avLst/>
                <a:gdLst>
                  <a:gd name="T0" fmla="*/ 0 w 104"/>
                  <a:gd name="T1" fmla="*/ 1 h 64"/>
                  <a:gd name="T2" fmla="*/ 0 w 104"/>
                  <a:gd name="T3" fmla="*/ 1 h 64"/>
                  <a:gd name="T4" fmla="*/ 0 w 104"/>
                  <a:gd name="T5" fmla="*/ 1 h 64"/>
                  <a:gd name="T6" fmla="*/ 0 w 104"/>
                  <a:gd name="T7" fmla="*/ 0 h 64"/>
                  <a:gd name="T8" fmla="*/ 0 w 104"/>
                  <a:gd name="T9" fmla="*/ 1 h 64"/>
                  <a:gd name="T10" fmla="*/ 0 60000 65536"/>
                  <a:gd name="T11" fmla="*/ 0 60000 65536"/>
                  <a:gd name="T12" fmla="*/ 0 60000 65536"/>
                  <a:gd name="T13" fmla="*/ 0 60000 65536"/>
                  <a:gd name="T14" fmla="*/ 0 60000 65536"/>
                  <a:gd name="T15" fmla="*/ 0 w 104"/>
                  <a:gd name="T16" fmla="*/ 0 h 64"/>
                  <a:gd name="T17" fmla="*/ 104 w 104"/>
                  <a:gd name="T18" fmla="*/ 64 h 64"/>
                </a:gdLst>
                <a:ahLst/>
                <a:cxnLst>
                  <a:cxn ang="T10">
                    <a:pos x="T0" y="T1"/>
                  </a:cxn>
                  <a:cxn ang="T11">
                    <a:pos x="T2" y="T3"/>
                  </a:cxn>
                  <a:cxn ang="T12">
                    <a:pos x="T4" y="T5"/>
                  </a:cxn>
                  <a:cxn ang="T13">
                    <a:pos x="T6" y="T7"/>
                  </a:cxn>
                  <a:cxn ang="T14">
                    <a:pos x="T8" y="T9"/>
                  </a:cxn>
                </a:cxnLst>
                <a:rect l="T15" t="T16" r="T17" b="T18"/>
                <a:pathLst>
                  <a:path w="104" h="64">
                    <a:moveTo>
                      <a:pt x="0" y="47"/>
                    </a:moveTo>
                    <a:lnTo>
                      <a:pt x="15" y="64"/>
                    </a:lnTo>
                    <a:lnTo>
                      <a:pt x="104" y="17"/>
                    </a:lnTo>
                    <a:lnTo>
                      <a:pt x="89" y="0"/>
                    </a:lnTo>
                    <a:lnTo>
                      <a:pt x="0" y="47"/>
                    </a:lnTo>
                    <a:close/>
                  </a:path>
                </a:pathLst>
              </a:custGeom>
              <a:solidFill>
                <a:srgbClr val="000000"/>
              </a:solidFill>
              <a:ln w="38100">
                <a:solidFill>
                  <a:schemeClr val="hlink"/>
                </a:solidFill>
                <a:round/>
                <a:headEnd/>
                <a:tailEnd/>
              </a:ln>
            </p:spPr>
            <p:txBody>
              <a:bodyPr/>
              <a:lstStyle/>
              <a:p>
                <a:endParaRPr lang="en-US"/>
              </a:p>
            </p:txBody>
          </p:sp>
          <p:sp>
            <p:nvSpPr>
              <p:cNvPr id="49333" name="Freeform 86"/>
              <p:cNvSpPr>
                <a:spLocks noChangeAspect="1"/>
              </p:cNvSpPr>
              <p:nvPr/>
            </p:nvSpPr>
            <p:spPr bwMode="auto">
              <a:xfrm>
                <a:off x="3302" y="2880"/>
                <a:ext cx="52" cy="33"/>
              </a:xfrm>
              <a:custGeom>
                <a:avLst/>
                <a:gdLst>
                  <a:gd name="T0" fmla="*/ 0 w 103"/>
                  <a:gd name="T1" fmla="*/ 1 h 65"/>
                  <a:gd name="T2" fmla="*/ 1 w 103"/>
                  <a:gd name="T3" fmla="*/ 1 h 65"/>
                  <a:gd name="T4" fmla="*/ 1 w 103"/>
                  <a:gd name="T5" fmla="*/ 1 h 65"/>
                  <a:gd name="T6" fmla="*/ 1 w 103"/>
                  <a:gd name="T7" fmla="*/ 0 h 65"/>
                  <a:gd name="T8" fmla="*/ 0 w 103"/>
                  <a:gd name="T9" fmla="*/ 1 h 65"/>
                  <a:gd name="T10" fmla="*/ 0 60000 65536"/>
                  <a:gd name="T11" fmla="*/ 0 60000 65536"/>
                  <a:gd name="T12" fmla="*/ 0 60000 65536"/>
                  <a:gd name="T13" fmla="*/ 0 60000 65536"/>
                  <a:gd name="T14" fmla="*/ 0 60000 65536"/>
                  <a:gd name="T15" fmla="*/ 0 w 103"/>
                  <a:gd name="T16" fmla="*/ 0 h 65"/>
                  <a:gd name="T17" fmla="*/ 103 w 103"/>
                  <a:gd name="T18" fmla="*/ 65 h 65"/>
                </a:gdLst>
                <a:ahLst/>
                <a:cxnLst>
                  <a:cxn ang="T10">
                    <a:pos x="T0" y="T1"/>
                  </a:cxn>
                  <a:cxn ang="T11">
                    <a:pos x="T2" y="T3"/>
                  </a:cxn>
                  <a:cxn ang="T12">
                    <a:pos x="T4" y="T5"/>
                  </a:cxn>
                  <a:cxn ang="T13">
                    <a:pos x="T6" y="T7"/>
                  </a:cxn>
                  <a:cxn ang="T14">
                    <a:pos x="T8" y="T9"/>
                  </a:cxn>
                </a:cxnLst>
                <a:rect l="T15" t="T16" r="T17" b="T18"/>
                <a:pathLst>
                  <a:path w="103" h="65">
                    <a:moveTo>
                      <a:pt x="0" y="48"/>
                    </a:moveTo>
                    <a:lnTo>
                      <a:pt x="15" y="65"/>
                    </a:lnTo>
                    <a:lnTo>
                      <a:pt x="103" y="17"/>
                    </a:lnTo>
                    <a:lnTo>
                      <a:pt x="88" y="0"/>
                    </a:lnTo>
                    <a:lnTo>
                      <a:pt x="0" y="48"/>
                    </a:lnTo>
                    <a:close/>
                  </a:path>
                </a:pathLst>
              </a:custGeom>
              <a:solidFill>
                <a:srgbClr val="000000"/>
              </a:solidFill>
              <a:ln w="38100">
                <a:solidFill>
                  <a:schemeClr val="hlink"/>
                </a:solidFill>
                <a:round/>
                <a:headEnd/>
                <a:tailEnd/>
              </a:ln>
            </p:spPr>
            <p:txBody>
              <a:bodyPr/>
              <a:lstStyle/>
              <a:p>
                <a:endParaRPr lang="en-US"/>
              </a:p>
            </p:txBody>
          </p:sp>
          <p:sp>
            <p:nvSpPr>
              <p:cNvPr id="49334" name="Freeform 87"/>
              <p:cNvSpPr>
                <a:spLocks noChangeAspect="1"/>
              </p:cNvSpPr>
              <p:nvPr/>
            </p:nvSpPr>
            <p:spPr bwMode="auto">
              <a:xfrm>
                <a:off x="3379" y="2838"/>
                <a:ext cx="52" cy="33"/>
              </a:xfrm>
              <a:custGeom>
                <a:avLst/>
                <a:gdLst>
                  <a:gd name="T0" fmla="*/ 0 w 104"/>
                  <a:gd name="T1" fmla="*/ 1 h 65"/>
                  <a:gd name="T2" fmla="*/ 1 w 104"/>
                  <a:gd name="T3" fmla="*/ 1 h 65"/>
                  <a:gd name="T4" fmla="*/ 1 w 104"/>
                  <a:gd name="T5" fmla="*/ 1 h 65"/>
                  <a:gd name="T6" fmla="*/ 1 w 104"/>
                  <a:gd name="T7" fmla="*/ 0 h 65"/>
                  <a:gd name="T8" fmla="*/ 0 w 104"/>
                  <a:gd name="T9" fmla="*/ 1 h 65"/>
                  <a:gd name="T10" fmla="*/ 0 60000 65536"/>
                  <a:gd name="T11" fmla="*/ 0 60000 65536"/>
                  <a:gd name="T12" fmla="*/ 0 60000 65536"/>
                  <a:gd name="T13" fmla="*/ 0 60000 65536"/>
                  <a:gd name="T14" fmla="*/ 0 60000 65536"/>
                  <a:gd name="T15" fmla="*/ 0 w 104"/>
                  <a:gd name="T16" fmla="*/ 0 h 65"/>
                  <a:gd name="T17" fmla="*/ 104 w 104"/>
                  <a:gd name="T18" fmla="*/ 65 h 65"/>
                </a:gdLst>
                <a:ahLst/>
                <a:cxnLst>
                  <a:cxn ang="T10">
                    <a:pos x="T0" y="T1"/>
                  </a:cxn>
                  <a:cxn ang="T11">
                    <a:pos x="T2" y="T3"/>
                  </a:cxn>
                  <a:cxn ang="T12">
                    <a:pos x="T4" y="T5"/>
                  </a:cxn>
                  <a:cxn ang="T13">
                    <a:pos x="T6" y="T7"/>
                  </a:cxn>
                  <a:cxn ang="T14">
                    <a:pos x="T8" y="T9"/>
                  </a:cxn>
                </a:cxnLst>
                <a:rect l="T15" t="T16" r="T17" b="T18"/>
                <a:pathLst>
                  <a:path w="104" h="65">
                    <a:moveTo>
                      <a:pt x="0" y="48"/>
                    </a:moveTo>
                    <a:lnTo>
                      <a:pt x="15" y="65"/>
                    </a:lnTo>
                    <a:lnTo>
                      <a:pt x="104" y="17"/>
                    </a:lnTo>
                    <a:lnTo>
                      <a:pt x="89" y="0"/>
                    </a:lnTo>
                    <a:lnTo>
                      <a:pt x="0" y="48"/>
                    </a:lnTo>
                    <a:close/>
                  </a:path>
                </a:pathLst>
              </a:custGeom>
              <a:solidFill>
                <a:srgbClr val="000000"/>
              </a:solidFill>
              <a:ln w="38100">
                <a:solidFill>
                  <a:schemeClr val="hlink"/>
                </a:solidFill>
                <a:round/>
                <a:headEnd/>
                <a:tailEnd/>
              </a:ln>
            </p:spPr>
            <p:txBody>
              <a:bodyPr/>
              <a:lstStyle/>
              <a:p>
                <a:endParaRPr lang="en-US"/>
              </a:p>
            </p:txBody>
          </p:sp>
          <p:sp>
            <p:nvSpPr>
              <p:cNvPr id="49335" name="Freeform 88"/>
              <p:cNvSpPr>
                <a:spLocks noChangeAspect="1"/>
              </p:cNvSpPr>
              <p:nvPr/>
            </p:nvSpPr>
            <p:spPr bwMode="auto">
              <a:xfrm>
                <a:off x="3456" y="2797"/>
                <a:ext cx="52" cy="32"/>
              </a:xfrm>
              <a:custGeom>
                <a:avLst/>
                <a:gdLst>
                  <a:gd name="T0" fmla="*/ 0 w 103"/>
                  <a:gd name="T1" fmla="*/ 0 h 65"/>
                  <a:gd name="T2" fmla="*/ 1 w 103"/>
                  <a:gd name="T3" fmla="*/ 0 h 65"/>
                  <a:gd name="T4" fmla="*/ 1 w 103"/>
                  <a:gd name="T5" fmla="*/ 0 h 65"/>
                  <a:gd name="T6" fmla="*/ 1 w 103"/>
                  <a:gd name="T7" fmla="*/ 0 h 65"/>
                  <a:gd name="T8" fmla="*/ 0 w 103"/>
                  <a:gd name="T9" fmla="*/ 0 h 65"/>
                  <a:gd name="T10" fmla="*/ 0 60000 65536"/>
                  <a:gd name="T11" fmla="*/ 0 60000 65536"/>
                  <a:gd name="T12" fmla="*/ 0 60000 65536"/>
                  <a:gd name="T13" fmla="*/ 0 60000 65536"/>
                  <a:gd name="T14" fmla="*/ 0 60000 65536"/>
                  <a:gd name="T15" fmla="*/ 0 w 103"/>
                  <a:gd name="T16" fmla="*/ 0 h 65"/>
                  <a:gd name="T17" fmla="*/ 103 w 103"/>
                  <a:gd name="T18" fmla="*/ 65 h 65"/>
                </a:gdLst>
                <a:ahLst/>
                <a:cxnLst>
                  <a:cxn ang="T10">
                    <a:pos x="T0" y="T1"/>
                  </a:cxn>
                  <a:cxn ang="T11">
                    <a:pos x="T2" y="T3"/>
                  </a:cxn>
                  <a:cxn ang="T12">
                    <a:pos x="T4" y="T5"/>
                  </a:cxn>
                  <a:cxn ang="T13">
                    <a:pos x="T6" y="T7"/>
                  </a:cxn>
                  <a:cxn ang="T14">
                    <a:pos x="T8" y="T9"/>
                  </a:cxn>
                </a:cxnLst>
                <a:rect l="T15" t="T16" r="T17" b="T18"/>
                <a:pathLst>
                  <a:path w="103" h="65">
                    <a:moveTo>
                      <a:pt x="0" y="48"/>
                    </a:moveTo>
                    <a:lnTo>
                      <a:pt x="15" y="65"/>
                    </a:lnTo>
                    <a:lnTo>
                      <a:pt x="103" y="16"/>
                    </a:lnTo>
                    <a:lnTo>
                      <a:pt x="88" y="0"/>
                    </a:lnTo>
                    <a:lnTo>
                      <a:pt x="0" y="48"/>
                    </a:lnTo>
                    <a:close/>
                  </a:path>
                </a:pathLst>
              </a:custGeom>
              <a:solidFill>
                <a:srgbClr val="000000"/>
              </a:solidFill>
              <a:ln w="38100">
                <a:solidFill>
                  <a:schemeClr val="hlink"/>
                </a:solidFill>
                <a:round/>
                <a:headEnd/>
                <a:tailEnd/>
              </a:ln>
            </p:spPr>
            <p:txBody>
              <a:bodyPr/>
              <a:lstStyle/>
              <a:p>
                <a:endParaRPr lang="en-US"/>
              </a:p>
            </p:txBody>
          </p:sp>
          <p:sp>
            <p:nvSpPr>
              <p:cNvPr id="49336" name="Freeform 89"/>
              <p:cNvSpPr>
                <a:spLocks noChangeAspect="1"/>
              </p:cNvSpPr>
              <p:nvPr/>
            </p:nvSpPr>
            <p:spPr bwMode="auto">
              <a:xfrm>
                <a:off x="3533" y="2755"/>
                <a:ext cx="51" cy="33"/>
              </a:xfrm>
              <a:custGeom>
                <a:avLst/>
                <a:gdLst>
                  <a:gd name="T0" fmla="*/ 0 w 101"/>
                  <a:gd name="T1" fmla="*/ 1 h 65"/>
                  <a:gd name="T2" fmla="*/ 1 w 101"/>
                  <a:gd name="T3" fmla="*/ 1 h 65"/>
                  <a:gd name="T4" fmla="*/ 1 w 101"/>
                  <a:gd name="T5" fmla="*/ 1 h 65"/>
                  <a:gd name="T6" fmla="*/ 1 w 101"/>
                  <a:gd name="T7" fmla="*/ 0 h 65"/>
                  <a:gd name="T8" fmla="*/ 0 w 101"/>
                  <a:gd name="T9" fmla="*/ 1 h 65"/>
                  <a:gd name="T10" fmla="*/ 0 60000 65536"/>
                  <a:gd name="T11" fmla="*/ 0 60000 65536"/>
                  <a:gd name="T12" fmla="*/ 0 60000 65536"/>
                  <a:gd name="T13" fmla="*/ 0 60000 65536"/>
                  <a:gd name="T14" fmla="*/ 0 60000 65536"/>
                  <a:gd name="T15" fmla="*/ 0 w 101"/>
                  <a:gd name="T16" fmla="*/ 0 h 65"/>
                  <a:gd name="T17" fmla="*/ 101 w 101"/>
                  <a:gd name="T18" fmla="*/ 65 h 65"/>
                </a:gdLst>
                <a:ahLst/>
                <a:cxnLst>
                  <a:cxn ang="T10">
                    <a:pos x="T0" y="T1"/>
                  </a:cxn>
                  <a:cxn ang="T11">
                    <a:pos x="T2" y="T3"/>
                  </a:cxn>
                  <a:cxn ang="T12">
                    <a:pos x="T4" y="T5"/>
                  </a:cxn>
                  <a:cxn ang="T13">
                    <a:pos x="T6" y="T7"/>
                  </a:cxn>
                  <a:cxn ang="T14">
                    <a:pos x="T8" y="T9"/>
                  </a:cxn>
                </a:cxnLst>
                <a:rect l="T15" t="T16" r="T17" b="T18"/>
                <a:pathLst>
                  <a:path w="101" h="65">
                    <a:moveTo>
                      <a:pt x="0" y="48"/>
                    </a:moveTo>
                    <a:lnTo>
                      <a:pt x="15" y="65"/>
                    </a:lnTo>
                    <a:lnTo>
                      <a:pt x="101" y="17"/>
                    </a:lnTo>
                    <a:lnTo>
                      <a:pt x="86" y="0"/>
                    </a:lnTo>
                    <a:lnTo>
                      <a:pt x="0" y="48"/>
                    </a:lnTo>
                    <a:close/>
                  </a:path>
                </a:pathLst>
              </a:custGeom>
              <a:solidFill>
                <a:srgbClr val="000000"/>
              </a:solidFill>
              <a:ln w="38100">
                <a:solidFill>
                  <a:schemeClr val="hlink"/>
                </a:solidFill>
                <a:round/>
                <a:headEnd/>
                <a:tailEnd/>
              </a:ln>
            </p:spPr>
            <p:txBody>
              <a:bodyPr/>
              <a:lstStyle/>
              <a:p>
                <a:endParaRPr lang="en-US"/>
              </a:p>
            </p:txBody>
          </p:sp>
          <p:sp>
            <p:nvSpPr>
              <p:cNvPr id="49337" name="Freeform 90"/>
              <p:cNvSpPr>
                <a:spLocks noChangeAspect="1"/>
              </p:cNvSpPr>
              <p:nvPr/>
            </p:nvSpPr>
            <p:spPr bwMode="auto">
              <a:xfrm>
                <a:off x="3610" y="2738"/>
                <a:ext cx="8" cy="8"/>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15" y="17"/>
                    </a:lnTo>
                    <a:lnTo>
                      <a:pt x="17" y="17"/>
                    </a:lnTo>
                    <a:lnTo>
                      <a:pt x="2" y="0"/>
                    </a:lnTo>
                    <a:lnTo>
                      <a:pt x="0" y="0"/>
                    </a:lnTo>
                    <a:close/>
                  </a:path>
                </a:pathLst>
              </a:custGeom>
              <a:solidFill>
                <a:srgbClr val="000000"/>
              </a:solidFill>
              <a:ln w="38100">
                <a:solidFill>
                  <a:schemeClr val="hlink"/>
                </a:solidFill>
                <a:round/>
                <a:headEnd/>
                <a:tailEnd/>
              </a:ln>
            </p:spPr>
            <p:txBody>
              <a:bodyPr/>
              <a:lstStyle/>
              <a:p>
                <a:endParaRPr lang="en-US"/>
              </a:p>
            </p:txBody>
          </p:sp>
        </p:grpSp>
        <p:grpSp>
          <p:nvGrpSpPr>
            <p:cNvPr id="49219" name="Group 91"/>
            <p:cNvGrpSpPr>
              <a:grpSpLocks noChangeAspect="1"/>
            </p:cNvGrpSpPr>
            <p:nvPr/>
          </p:nvGrpSpPr>
          <p:grpSpPr bwMode="auto">
            <a:xfrm>
              <a:off x="1520" y="1080"/>
              <a:ext cx="1558" cy="694"/>
              <a:chOff x="2070" y="1516"/>
              <a:chExt cx="1469" cy="601"/>
            </a:xfrm>
          </p:grpSpPr>
          <p:sp>
            <p:nvSpPr>
              <p:cNvPr id="49259" name="Freeform 92"/>
              <p:cNvSpPr>
                <a:spLocks noChangeAspect="1"/>
              </p:cNvSpPr>
              <p:nvPr/>
            </p:nvSpPr>
            <p:spPr bwMode="auto">
              <a:xfrm>
                <a:off x="2070" y="1516"/>
                <a:ext cx="15" cy="11"/>
              </a:xfrm>
              <a:custGeom>
                <a:avLst/>
                <a:gdLst>
                  <a:gd name="T0" fmla="*/ 1 w 30"/>
                  <a:gd name="T1" fmla="*/ 0 h 24"/>
                  <a:gd name="T2" fmla="*/ 1 w 30"/>
                  <a:gd name="T3" fmla="*/ 0 h 24"/>
                  <a:gd name="T4" fmla="*/ 1 w 30"/>
                  <a:gd name="T5" fmla="*/ 0 h 24"/>
                  <a:gd name="T6" fmla="*/ 1 w 30"/>
                  <a:gd name="T7" fmla="*/ 0 h 24"/>
                  <a:gd name="T8" fmla="*/ 1 w 30"/>
                  <a:gd name="T9" fmla="*/ 0 h 24"/>
                  <a:gd name="T10" fmla="*/ 1 w 30"/>
                  <a:gd name="T11" fmla="*/ 0 h 24"/>
                  <a:gd name="T12" fmla="*/ 0 w 30"/>
                  <a:gd name="T13" fmla="*/ 0 h 24"/>
                  <a:gd name="T14" fmla="*/ 1 w 30"/>
                  <a:gd name="T15" fmla="*/ 0 h 24"/>
                  <a:gd name="T16" fmla="*/ 1 w 30"/>
                  <a:gd name="T17" fmla="*/ 0 h 24"/>
                  <a:gd name="T18" fmla="*/ 1 w 30"/>
                  <a:gd name="T19" fmla="*/ 0 h 24"/>
                  <a:gd name="T20" fmla="*/ 1 w 30"/>
                  <a:gd name="T21" fmla="*/ 0 h 24"/>
                  <a:gd name="T22" fmla="*/ 1 w 30"/>
                  <a:gd name="T23" fmla="*/ 0 h 24"/>
                  <a:gd name="T24" fmla="*/ 1 w 30"/>
                  <a:gd name="T25" fmla="*/ 0 h 24"/>
                  <a:gd name="T26" fmla="*/ 1 w 30"/>
                  <a:gd name="T27" fmla="*/ 0 h 24"/>
                  <a:gd name="T28" fmla="*/ 1 w 30"/>
                  <a:gd name="T29" fmla="*/ 0 h 24"/>
                  <a:gd name="T30" fmla="*/ 1 w 30"/>
                  <a:gd name="T31" fmla="*/ 0 h 24"/>
                  <a:gd name="T32" fmla="*/ 1 w 30"/>
                  <a:gd name="T33" fmla="*/ 0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27" y="4"/>
                    </a:moveTo>
                    <a:lnTo>
                      <a:pt x="20" y="1"/>
                    </a:lnTo>
                    <a:lnTo>
                      <a:pt x="15" y="0"/>
                    </a:lnTo>
                    <a:lnTo>
                      <a:pt x="10" y="1"/>
                    </a:lnTo>
                    <a:lnTo>
                      <a:pt x="5" y="4"/>
                    </a:lnTo>
                    <a:lnTo>
                      <a:pt x="1" y="8"/>
                    </a:lnTo>
                    <a:lnTo>
                      <a:pt x="0" y="12"/>
                    </a:lnTo>
                    <a:lnTo>
                      <a:pt x="1" y="16"/>
                    </a:lnTo>
                    <a:lnTo>
                      <a:pt x="5" y="21"/>
                    </a:lnTo>
                    <a:lnTo>
                      <a:pt x="10" y="22"/>
                    </a:lnTo>
                    <a:lnTo>
                      <a:pt x="15" y="24"/>
                    </a:lnTo>
                    <a:lnTo>
                      <a:pt x="20" y="22"/>
                    </a:lnTo>
                    <a:lnTo>
                      <a:pt x="25" y="20"/>
                    </a:lnTo>
                    <a:lnTo>
                      <a:pt x="28" y="16"/>
                    </a:lnTo>
                    <a:lnTo>
                      <a:pt x="30" y="12"/>
                    </a:lnTo>
                    <a:lnTo>
                      <a:pt x="28" y="8"/>
                    </a:lnTo>
                    <a:lnTo>
                      <a:pt x="27" y="4"/>
                    </a:lnTo>
                    <a:close/>
                  </a:path>
                </a:pathLst>
              </a:custGeom>
              <a:solidFill>
                <a:srgbClr val="000000"/>
              </a:solidFill>
              <a:ln w="38100">
                <a:solidFill>
                  <a:schemeClr val="accent2"/>
                </a:solidFill>
                <a:round/>
                <a:headEnd/>
                <a:tailEnd/>
              </a:ln>
            </p:spPr>
            <p:txBody>
              <a:bodyPr/>
              <a:lstStyle/>
              <a:p>
                <a:endParaRPr lang="en-US"/>
              </a:p>
            </p:txBody>
          </p:sp>
          <p:sp>
            <p:nvSpPr>
              <p:cNvPr id="49260" name="Freeform 93"/>
              <p:cNvSpPr>
                <a:spLocks noChangeAspect="1"/>
              </p:cNvSpPr>
              <p:nvPr/>
            </p:nvSpPr>
            <p:spPr bwMode="auto">
              <a:xfrm>
                <a:off x="2091" y="1532"/>
                <a:ext cx="15" cy="12"/>
              </a:xfrm>
              <a:custGeom>
                <a:avLst/>
                <a:gdLst>
                  <a:gd name="T0" fmla="*/ 1 w 30"/>
                  <a:gd name="T1" fmla="*/ 1 h 23"/>
                  <a:gd name="T2" fmla="*/ 1 w 30"/>
                  <a:gd name="T3" fmla="*/ 0 h 23"/>
                  <a:gd name="T4" fmla="*/ 1 w 30"/>
                  <a:gd name="T5" fmla="*/ 0 h 23"/>
                  <a:gd name="T6" fmla="*/ 1 w 30"/>
                  <a:gd name="T7" fmla="*/ 0 h 23"/>
                  <a:gd name="T8" fmla="*/ 1 w 30"/>
                  <a:gd name="T9" fmla="*/ 1 h 23"/>
                  <a:gd name="T10" fmla="*/ 1 w 30"/>
                  <a:gd name="T11" fmla="*/ 1 h 23"/>
                  <a:gd name="T12" fmla="*/ 0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1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6" y="3"/>
                    </a:moveTo>
                    <a:lnTo>
                      <a:pt x="21" y="0"/>
                    </a:lnTo>
                    <a:lnTo>
                      <a:pt x="15" y="0"/>
                    </a:lnTo>
                    <a:lnTo>
                      <a:pt x="10" y="0"/>
                    </a:lnTo>
                    <a:lnTo>
                      <a:pt x="5" y="3"/>
                    </a:lnTo>
                    <a:lnTo>
                      <a:pt x="1" y="6"/>
                    </a:lnTo>
                    <a:lnTo>
                      <a:pt x="0" y="12"/>
                    </a:lnTo>
                    <a:lnTo>
                      <a:pt x="1" y="16"/>
                    </a:lnTo>
                    <a:lnTo>
                      <a:pt x="5" y="20"/>
                    </a:lnTo>
                    <a:lnTo>
                      <a:pt x="10" y="22"/>
                    </a:lnTo>
                    <a:lnTo>
                      <a:pt x="15" y="23"/>
                    </a:lnTo>
                    <a:lnTo>
                      <a:pt x="21" y="22"/>
                    </a:lnTo>
                    <a:lnTo>
                      <a:pt x="26" y="20"/>
                    </a:lnTo>
                    <a:lnTo>
                      <a:pt x="30" y="16"/>
                    </a:lnTo>
                    <a:lnTo>
                      <a:pt x="30" y="12"/>
                    </a:lnTo>
                    <a:lnTo>
                      <a:pt x="30" y="6"/>
                    </a:lnTo>
                    <a:lnTo>
                      <a:pt x="26" y="3"/>
                    </a:lnTo>
                    <a:close/>
                  </a:path>
                </a:pathLst>
              </a:custGeom>
              <a:solidFill>
                <a:srgbClr val="000000"/>
              </a:solidFill>
              <a:ln w="38100">
                <a:solidFill>
                  <a:schemeClr val="accent2"/>
                </a:solidFill>
                <a:round/>
                <a:headEnd/>
                <a:tailEnd/>
              </a:ln>
            </p:spPr>
            <p:txBody>
              <a:bodyPr/>
              <a:lstStyle/>
              <a:p>
                <a:endParaRPr lang="en-US"/>
              </a:p>
            </p:txBody>
          </p:sp>
          <p:sp>
            <p:nvSpPr>
              <p:cNvPr id="49261" name="Freeform 94"/>
              <p:cNvSpPr>
                <a:spLocks noChangeAspect="1"/>
              </p:cNvSpPr>
              <p:nvPr/>
            </p:nvSpPr>
            <p:spPr bwMode="auto">
              <a:xfrm>
                <a:off x="2112" y="1549"/>
                <a:ext cx="15" cy="11"/>
              </a:xfrm>
              <a:custGeom>
                <a:avLst/>
                <a:gdLst>
                  <a:gd name="T0" fmla="*/ 1 w 30"/>
                  <a:gd name="T1" fmla="*/ 0 h 23"/>
                  <a:gd name="T2" fmla="*/ 1 w 30"/>
                  <a:gd name="T3" fmla="*/ 0 h 23"/>
                  <a:gd name="T4" fmla="*/ 1 w 30"/>
                  <a:gd name="T5" fmla="*/ 0 h 23"/>
                  <a:gd name="T6" fmla="*/ 1 w 30"/>
                  <a:gd name="T7" fmla="*/ 0 h 23"/>
                  <a:gd name="T8" fmla="*/ 1 w 30"/>
                  <a:gd name="T9" fmla="*/ 0 h 23"/>
                  <a:gd name="T10" fmla="*/ 1 w 30"/>
                  <a:gd name="T11" fmla="*/ 0 h 23"/>
                  <a:gd name="T12" fmla="*/ 0 w 30"/>
                  <a:gd name="T13" fmla="*/ 0 h 23"/>
                  <a:gd name="T14" fmla="*/ 1 w 30"/>
                  <a:gd name="T15" fmla="*/ 0 h 23"/>
                  <a:gd name="T16" fmla="*/ 1 w 30"/>
                  <a:gd name="T17" fmla="*/ 0 h 23"/>
                  <a:gd name="T18" fmla="*/ 1 w 30"/>
                  <a:gd name="T19" fmla="*/ 0 h 23"/>
                  <a:gd name="T20" fmla="*/ 1 w 30"/>
                  <a:gd name="T21" fmla="*/ 0 h 23"/>
                  <a:gd name="T22" fmla="*/ 1 w 30"/>
                  <a:gd name="T23" fmla="*/ 0 h 23"/>
                  <a:gd name="T24" fmla="*/ 1 w 30"/>
                  <a:gd name="T25" fmla="*/ 0 h 23"/>
                  <a:gd name="T26" fmla="*/ 1 w 30"/>
                  <a:gd name="T27" fmla="*/ 0 h 23"/>
                  <a:gd name="T28" fmla="*/ 1 w 30"/>
                  <a:gd name="T29" fmla="*/ 0 h 23"/>
                  <a:gd name="T30" fmla="*/ 1 w 30"/>
                  <a:gd name="T31" fmla="*/ 0 h 23"/>
                  <a:gd name="T32" fmla="*/ 1 w 30"/>
                  <a:gd name="T33" fmla="*/ 0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7" y="3"/>
                    </a:moveTo>
                    <a:lnTo>
                      <a:pt x="22" y="1"/>
                    </a:lnTo>
                    <a:lnTo>
                      <a:pt x="15" y="0"/>
                    </a:lnTo>
                    <a:lnTo>
                      <a:pt x="10" y="1"/>
                    </a:lnTo>
                    <a:lnTo>
                      <a:pt x="5" y="3"/>
                    </a:lnTo>
                    <a:lnTo>
                      <a:pt x="2" y="7"/>
                    </a:lnTo>
                    <a:lnTo>
                      <a:pt x="0" y="11"/>
                    </a:lnTo>
                    <a:lnTo>
                      <a:pt x="2" y="16"/>
                    </a:lnTo>
                    <a:lnTo>
                      <a:pt x="5" y="20"/>
                    </a:lnTo>
                    <a:lnTo>
                      <a:pt x="10" y="23"/>
                    </a:lnTo>
                    <a:lnTo>
                      <a:pt x="15" y="23"/>
                    </a:lnTo>
                    <a:lnTo>
                      <a:pt x="22" y="23"/>
                    </a:lnTo>
                    <a:lnTo>
                      <a:pt x="27" y="20"/>
                    </a:lnTo>
                    <a:lnTo>
                      <a:pt x="30" y="16"/>
                    </a:lnTo>
                    <a:lnTo>
                      <a:pt x="30" y="11"/>
                    </a:lnTo>
                    <a:lnTo>
                      <a:pt x="30" y="7"/>
                    </a:lnTo>
                    <a:lnTo>
                      <a:pt x="27" y="3"/>
                    </a:lnTo>
                    <a:close/>
                  </a:path>
                </a:pathLst>
              </a:custGeom>
              <a:solidFill>
                <a:srgbClr val="000000"/>
              </a:solidFill>
              <a:ln w="38100">
                <a:solidFill>
                  <a:schemeClr val="accent2"/>
                </a:solidFill>
                <a:round/>
                <a:headEnd/>
                <a:tailEnd/>
              </a:ln>
            </p:spPr>
            <p:txBody>
              <a:bodyPr/>
              <a:lstStyle/>
              <a:p>
                <a:endParaRPr lang="en-US"/>
              </a:p>
            </p:txBody>
          </p:sp>
          <p:sp>
            <p:nvSpPr>
              <p:cNvPr id="49262" name="Freeform 95"/>
              <p:cNvSpPr>
                <a:spLocks noChangeAspect="1"/>
              </p:cNvSpPr>
              <p:nvPr/>
            </p:nvSpPr>
            <p:spPr bwMode="auto">
              <a:xfrm>
                <a:off x="2133" y="1566"/>
                <a:ext cx="15" cy="11"/>
              </a:xfrm>
              <a:custGeom>
                <a:avLst/>
                <a:gdLst>
                  <a:gd name="T0" fmla="*/ 1 w 30"/>
                  <a:gd name="T1" fmla="*/ 0 h 24"/>
                  <a:gd name="T2" fmla="*/ 1 w 30"/>
                  <a:gd name="T3" fmla="*/ 0 h 24"/>
                  <a:gd name="T4" fmla="*/ 1 w 30"/>
                  <a:gd name="T5" fmla="*/ 0 h 24"/>
                  <a:gd name="T6" fmla="*/ 1 w 30"/>
                  <a:gd name="T7" fmla="*/ 0 h 24"/>
                  <a:gd name="T8" fmla="*/ 1 w 30"/>
                  <a:gd name="T9" fmla="*/ 0 h 24"/>
                  <a:gd name="T10" fmla="*/ 0 w 30"/>
                  <a:gd name="T11" fmla="*/ 0 h 24"/>
                  <a:gd name="T12" fmla="*/ 0 w 30"/>
                  <a:gd name="T13" fmla="*/ 0 h 24"/>
                  <a:gd name="T14" fmla="*/ 0 w 30"/>
                  <a:gd name="T15" fmla="*/ 0 h 24"/>
                  <a:gd name="T16" fmla="*/ 1 w 30"/>
                  <a:gd name="T17" fmla="*/ 0 h 24"/>
                  <a:gd name="T18" fmla="*/ 1 w 30"/>
                  <a:gd name="T19" fmla="*/ 0 h 24"/>
                  <a:gd name="T20" fmla="*/ 1 w 30"/>
                  <a:gd name="T21" fmla="*/ 0 h 24"/>
                  <a:gd name="T22" fmla="*/ 1 w 30"/>
                  <a:gd name="T23" fmla="*/ 0 h 24"/>
                  <a:gd name="T24" fmla="*/ 1 w 30"/>
                  <a:gd name="T25" fmla="*/ 0 h 24"/>
                  <a:gd name="T26" fmla="*/ 1 w 30"/>
                  <a:gd name="T27" fmla="*/ 0 h 24"/>
                  <a:gd name="T28" fmla="*/ 1 w 30"/>
                  <a:gd name="T29" fmla="*/ 0 h 24"/>
                  <a:gd name="T30" fmla="*/ 1 w 30"/>
                  <a:gd name="T31" fmla="*/ 0 h 24"/>
                  <a:gd name="T32" fmla="*/ 1 w 30"/>
                  <a:gd name="T33" fmla="*/ 0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25" y="4"/>
                    </a:moveTo>
                    <a:lnTo>
                      <a:pt x="20" y="2"/>
                    </a:lnTo>
                    <a:lnTo>
                      <a:pt x="15" y="0"/>
                    </a:lnTo>
                    <a:lnTo>
                      <a:pt x="8" y="2"/>
                    </a:lnTo>
                    <a:lnTo>
                      <a:pt x="3" y="4"/>
                    </a:lnTo>
                    <a:lnTo>
                      <a:pt x="0" y="8"/>
                    </a:lnTo>
                    <a:lnTo>
                      <a:pt x="0" y="12"/>
                    </a:lnTo>
                    <a:lnTo>
                      <a:pt x="0" y="17"/>
                    </a:lnTo>
                    <a:lnTo>
                      <a:pt x="3" y="21"/>
                    </a:lnTo>
                    <a:lnTo>
                      <a:pt x="8" y="22"/>
                    </a:lnTo>
                    <a:lnTo>
                      <a:pt x="15" y="24"/>
                    </a:lnTo>
                    <a:lnTo>
                      <a:pt x="20" y="22"/>
                    </a:lnTo>
                    <a:lnTo>
                      <a:pt x="25" y="21"/>
                    </a:lnTo>
                    <a:lnTo>
                      <a:pt x="28" y="17"/>
                    </a:lnTo>
                    <a:lnTo>
                      <a:pt x="30" y="12"/>
                    </a:lnTo>
                    <a:lnTo>
                      <a:pt x="28" y="8"/>
                    </a:lnTo>
                    <a:lnTo>
                      <a:pt x="25" y="4"/>
                    </a:lnTo>
                    <a:close/>
                  </a:path>
                </a:pathLst>
              </a:custGeom>
              <a:solidFill>
                <a:srgbClr val="000000"/>
              </a:solidFill>
              <a:ln w="38100">
                <a:solidFill>
                  <a:schemeClr val="accent2"/>
                </a:solidFill>
                <a:round/>
                <a:headEnd/>
                <a:tailEnd/>
              </a:ln>
            </p:spPr>
            <p:txBody>
              <a:bodyPr/>
              <a:lstStyle/>
              <a:p>
                <a:endParaRPr lang="en-US"/>
              </a:p>
            </p:txBody>
          </p:sp>
          <p:sp>
            <p:nvSpPr>
              <p:cNvPr id="49263" name="Freeform 96"/>
              <p:cNvSpPr>
                <a:spLocks noChangeAspect="1"/>
              </p:cNvSpPr>
              <p:nvPr/>
            </p:nvSpPr>
            <p:spPr bwMode="auto">
              <a:xfrm>
                <a:off x="2154" y="1583"/>
                <a:ext cx="15" cy="11"/>
              </a:xfrm>
              <a:custGeom>
                <a:avLst/>
                <a:gdLst>
                  <a:gd name="T0" fmla="*/ 1 w 30"/>
                  <a:gd name="T1" fmla="*/ 0 h 24"/>
                  <a:gd name="T2" fmla="*/ 1 w 30"/>
                  <a:gd name="T3" fmla="*/ 0 h 24"/>
                  <a:gd name="T4" fmla="*/ 1 w 30"/>
                  <a:gd name="T5" fmla="*/ 0 h 24"/>
                  <a:gd name="T6" fmla="*/ 1 w 30"/>
                  <a:gd name="T7" fmla="*/ 0 h 24"/>
                  <a:gd name="T8" fmla="*/ 1 w 30"/>
                  <a:gd name="T9" fmla="*/ 0 h 24"/>
                  <a:gd name="T10" fmla="*/ 0 w 30"/>
                  <a:gd name="T11" fmla="*/ 0 h 24"/>
                  <a:gd name="T12" fmla="*/ 0 w 30"/>
                  <a:gd name="T13" fmla="*/ 0 h 24"/>
                  <a:gd name="T14" fmla="*/ 0 w 30"/>
                  <a:gd name="T15" fmla="*/ 0 h 24"/>
                  <a:gd name="T16" fmla="*/ 1 w 30"/>
                  <a:gd name="T17" fmla="*/ 0 h 24"/>
                  <a:gd name="T18" fmla="*/ 1 w 30"/>
                  <a:gd name="T19" fmla="*/ 0 h 24"/>
                  <a:gd name="T20" fmla="*/ 1 w 30"/>
                  <a:gd name="T21" fmla="*/ 0 h 24"/>
                  <a:gd name="T22" fmla="*/ 1 w 30"/>
                  <a:gd name="T23" fmla="*/ 0 h 24"/>
                  <a:gd name="T24" fmla="*/ 1 w 30"/>
                  <a:gd name="T25" fmla="*/ 0 h 24"/>
                  <a:gd name="T26" fmla="*/ 1 w 30"/>
                  <a:gd name="T27" fmla="*/ 0 h 24"/>
                  <a:gd name="T28" fmla="*/ 1 w 30"/>
                  <a:gd name="T29" fmla="*/ 0 h 24"/>
                  <a:gd name="T30" fmla="*/ 1 w 30"/>
                  <a:gd name="T31" fmla="*/ 0 h 24"/>
                  <a:gd name="T32" fmla="*/ 1 w 30"/>
                  <a:gd name="T33" fmla="*/ 0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25" y="3"/>
                    </a:moveTo>
                    <a:lnTo>
                      <a:pt x="20" y="1"/>
                    </a:lnTo>
                    <a:lnTo>
                      <a:pt x="15" y="0"/>
                    </a:lnTo>
                    <a:lnTo>
                      <a:pt x="9" y="1"/>
                    </a:lnTo>
                    <a:lnTo>
                      <a:pt x="4" y="4"/>
                    </a:lnTo>
                    <a:lnTo>
                      <a:pt x="0" y="7"/>
                    </a:lnTo>
                    <a:lnTo>
                      <a:pt x="0" y="12"/>
                    </a:lnTo>
                    <a:lnTo>
                      <a:pt x="0" y="16"/>
                    </a:lnTo>
                    <a:lnTo>
                      <a:pt x="4" y="20"/>
                    </a:lnTo>
                    <a:lnTo>
                      <a:pt x="9" y="22"/>
                    </a:lnTo>
                    <a:lnTo>
                      <a:pt x="15" y="24"/>
                    </a:lnTo>
                    <a:lnTo>
                      <a:pt x="20" y="22"/>
                    </a:lnTo>
                    <a:lnTo>
                      <a:pt x="25" y="20"/>
                    </a:lnTo>
                    <a:lnTo>
                      <a:pt x="29" y="16"/>
                    </a:lnTo>
                    <a:lnTo>
                      <a:pt x="30" y="12"/>
                    </a:lnTo>
                    <a:lnTo>
                      <a:pt x="29" y="7"/>
                    </a:lnTo>
                    <a:lnTo>
                      <a:pt x="25" y="3"/>
                    </a:lnTo>
                    <a:close/>
                  </a:path>
                </a:pathLst>
              </a:custGeom>
              <a:solidFill>
                <a:srgbClr val="000000"/>
              </a:solidFill>
              <a:ln w="38100">
                <a:solidFill>
                  <a:schemeClr val="accent2"/>
                </a:solidFill>
                <a:round/>
                <a:headEnd/>
                <a:tailEnd/>
              </a:ln>
            </p:spPr>
            <p:txBody>
              <a:bodyPr/>
              <a:lstStyle/>
              <a:p>
                <a:endParaRPr lang="en-US"/>
              </a:p>
            </p:txBody>
          </p:sp>
          <p:sp>
            <p:nvSpPr>
              <p:cNvPr id="49264" name="Freeform 97"/>
              <p:cNvSpPr>
                <a:spLocks noChangeAspect="1"/>
              </p:cNvSpPr>
              <p:nvPr/>
            </p:nvSpPr>
            <p:spPr bwMode="auto">
              <a:xfrm>
                <a:off x="2175" y="1600"/>
                <a:ext cx="15" cy="11"/>
              </a:xfrm>
              <a:custGeom>
                <a:avLst/>
                <a:gdLst>
                  <a:gd name="T0" fmla="*/ 1 w 30"/>
                  <a:gd name="T1" fmla="*/ 0 h 23"/>
                  <a:gd name="T2" fmla="*/ 1 w 30"/>
                  <a:gd name="T3" fmla="*/ 0 h 23"/>
                  <a:gd name="T4" fmla="*/ 1 w 30"/>
                  <a:gd name="T5" fmla="*/ 0 h 23"/>
                  <a:gd name="T6" fmla="*/ 1 w 30"/>
                  <a:gd name="T7" fmla="*/ 0 h 23"/>
                  <a:gd name="T8" fmla="*/ 1 w 30"/>
                  <a:gd name="T9" fmla="*/ 0 h 23"/>
                  <a:gd name="T10" fmla="*/ 1 w 30"/>
                  <a:gd name="T11" fmla="*/ 0 h 23"/>
                  <a:gd name="T12" fmla="*/ 0 w 30"/>
                  <a:gd name="T13" fmla="*/ 0 h 23"/>
                  <a:gd name="T14" fmla="*/ 1 w 30"/>
                  <a:gd name="T15" fmla="*/ 0 h 23"/>
                  <a:gd name="T16" fmla="*/ 1 w 30"/>
                  <a:gd name="T17" fmla="*/ 0 h 23"/>
                  <a:gd name="T18" fmla="*/ 1 w 30"/>
                  <a:gd name="T19" fmla="*/ 0 h 23"/>
                  <a:gd name="T20" fmla="*/ 1 w 30"/>
                  <a:gd name="T21" fmla="*/ 0 h 23"/>
                  <a:gd name="T22" fmla="*/ 1 w 30"/>
                  <a:gd name="T23" fmla="*/ 0 h 23"/>
                  <a:gd name="T24" fmla="*/ 1 w 30"/>
                  <a:gd name="T25" fmla="*/ 0 h 23"/>
                  <a:gd name="T26" fmla="*/ 1 w 30"/>
                  <a:gd name="T27" fmla="*/ 0 h 23"/>
                  <a:gd name="T28" fmla="*/ 1 w 30"/>
                  <a:gd name="T29" fmla="*/ 0 h 23"/>
                  <a:gd name="T30" fmla="*/ 1 w 30"/>
                  <a:gd name="T31" fmla="*/ 0 h 23"/>
                  <a:gd name="T32" fmla="*/ 1 w 30"/>
                  <a:gd name="T33" fmla="*/ 0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5" y="3"/>
                    </a:moveTo>
                    <a:lnTo>
                      <a:pt x="20" y="0"/>
                    </a:lnTo>
                    <a:lnTo>
                      <a:pt x="15" y="0"/>
                    </a:lnTo>
                    <a:lnTo>
                      <a:pt x="8" y="0"/>
                    </a:lnTo>
                    <a:lnTo>
                      <a:pt x="5" y="3"/>
                    </a:lnTo>
                    <a:lnTo>
                      <a:pt x="2" y="7"/>
                    </a:lnTo>
                    <a:lnTo>
                      <a:pt x="0" y="12"/>
                    </a:lnTo>
                    <a:lnTo>
                      <a:pt x="2" y="16"/>
                    </a:lnTo>
                    <a:lnTo>
                      <a:pt x="3" y="20"/>
                    </a:lnTo>
                    <a:lnTo>
                      <a:pt x="8" y="22"/>
                    </a:lnTo>
                    <a:lnTo>
                      <a:pt x="15" y="23"/>
                    </a:lnTo>
                    <a:lnTo>
                      <a:pt x="20" y="22"/>
                    </a:lnTo>
                    <a:lnTo>
                      <a:pt x="25" y="20"/>
                    </a:lnTo>
                    <a:lnTo>
                      <a:pt x="28" y="16"/>
                    </a:lnTo>
                    <a:lnTo>
                      <a:pt x="30" y="12"/>
                    </a:lnTo>
                    <a:lnTo>
                      <a:pt x="28" y="7"/>
                    </a:lnTo>
                    <a:lnTo>
                      <a:pt x="25" y="3"/>
                    </a:lnTo>
                    <a:close/>
                  </a:path>
                </a:pathLst>
              </a:custGeom>
              <a:solidFill>
                <a:srgbClr val="000000"/>
              </a:solidFill>
              <a:ln w="38100">
                <a:solidFill>
                  <a:schemeClr val="accent2"/>
                </a:solidFill>
                <a:round/>
                <a:headEnd/>
                <a:tailEnd/>
              </a:ln>
            </p:spPr>
            <p:txBody>
              <a:bodyPr/>
              <a:lstStyle/>
              <a:p>
                <a:endParaRPr lang="en-US"/>
              </a:p>
            </p:txBody>
          </p:sp>
          <p:sp>
            <p:nvSpPr>
              <p:cNvPr id="49265" name="Freeform 98"/>
              <p:cNvSpPr>
                <a:spLocks noChangeAspect="1"/>
              </p:cNvSpPr>
              <p:nvPr/>
            </p:nvSpPr>
            <p:spPr bwMode="auto">
              <a:xfrm>
                <a:off x="2196" y="1616"/>
                <a:ext cx="15" cy="11"/>
              </a:xfrm>
              <a:custGeom>
                <a:avLst/>
                <a:gdLst>
                  <a:gd name="T0" fmla="*/ 1 w 30"/>
                  <a:gd name="T1" fmla="*/ 0 h 23"/>
                  <a:gd name="T2" fmla="*/ 1 w 30"/>
                  <a:gd name="T3" fmla="*/ 0 h 23"/>
                  <a:gd name="T4" fmla="*/ 1 w 30"/>
                  <a:gd name="T5" fmla="*/ 0 h 23"/>
                  <a:gd name="T6" fmla="*/ 1 w 30"/>
                  <a:gd name="T7" fmla="*/ 0 h 23"/>
                  <a:gd name="T8" fmla="*/ 1 w 30"/>
                  <a:gd name="T9" fmla="*/ 0 h 23"/>
                  <a:gd name="T10" fmla="*/ 1 w 30"/>
                  <a:gd name="T11" fmla="*/ 0 h 23"/>
                  <a:gd name="T12" fmla="*/ 0 w 30"/>
                  <a:gd name="T13" fmla="*/ 0 h 23"/>
                  <a:gd name="T14" fmla="*/ 1 w 30"/>
                  <a:gd name="T15" fmla="*/ 0 h 23"/>
                  <a:gd name="T16" fmla="*/ 1 w 30"/>
                  <a:gd name="T17" fmla="*/ 0 h 23"/>
                  <a:gd name="T18" fmla="*/ 1 w 30"/>
                  <a:gd name="T19" fmla="*/ 0 h 23"/>
                  <a:gd name="T20" fmla="*/ 1 w 30"/>
                  <a:gd name="T21" fmla="*/ 0 h 23"/>
                  <a:gd name="T22" fmla="*/ 1 w 30"/>
                  <a:gd name="T23" fmla="*/ 0 h 23"/>
                  <a:gd name="T24" fmla="*/ 1 w 30"/>
                  <a:gd name="T25" fmla="*/ 0 h 23"/>
                  <a:gd name="T26" fmla="*/ 1 w 30"/>
                  <a:gd name="T27" fmla="*/ 0 h 23"/>
                  <a:gd name="T28" fmla="*/ 1 w 30"/>
                  <a:gd name="T29" fmla="*/ 0 h 23"/>
                  <a:gd name="T30" fmla="*/ 1 w 30"/>
                  <a:gd name="T31" fmla="*/ 0 h 23"/>
                  <a:gd name="T32" fmla="*/ 1 w 30"/>
                  <a:gd name="T33" fmla="*/ 0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7" y="3"/>
                    </a:moveTo>
                    <a:lnTo>
                      <a:pt x="22" y="1"/>
                    </a:lnTo>
                    <a:lnTo>
                      <a:pt x="15" y="0"/>
                    </a:lnTo>
                    <a:lnTo>
                      <a:pt x="10" y="1"/>
                    </a:lnTo>
                    <a:lnTo>
                      <a:pt x="5" y="3"/>
                    </a:lnTo>
                    <a:lnTo>
                      <a:pt x="2" y="7"/>
                    </a:lnTo>
                    <a:lnTo>
                      <a:pt x="0" y="11"/>
                    </a:lnTo>
                    <a:lnTo>
                      <a:pt x="2" y="16"/>
                    </a:lnTo>
                    <a:lnTo>
                      <a:pt x="5" y="20"/>
                    </a:lnTo>
                    <a:lnTo>
                      <a:pt x="10" y="23"/>
                    </a:lnTo>
                    <a:lnTo>
                      <a:pt x="15" y="23"/>
                    </a:lnTo>
                    <a:lnTo>
                      <a:pt x="22" y="23"/>
                    </a:lnTo>
                    <a:lnTo>
                      <a:pt x="25" y="20"/>
                    </a:lnTo>
                    <a:lnTo>
                      <a:pt x="28" y="16"/>
                    </a:lnTo>
                    <a:lnTo>
                      <a:pt x="30" y="11"/>
                    </a:lnTo>
                    <a:lnTo>
                      <a:pt x="28" y="7"/>
                    </a:lnTo>
                    <a:lnTo>
                      <a:pt x="27" y="3"/>
                    </a:lnTo>
                    <a:close/>
                  </a:path>
                </a:pathLst>
              </a:custGeom>
              <a:solidFill>
                <a:srgbClr val="000000"/>
              </a:solidFill>
              <a:ln w="38100">
                <a:solidFill>
                  <a:schemeClr val="accent2"/>
                </a:solidFill>
                <a:round/>
                <a:headEnd/>
                <a:tailEnd/>
              </a:ln>
            </p:spPr>
            <p:txBody>
              <a:bodyPr/>
              <a:lstStyle/>
              <a:p>
                <a:endParaRPr lang="en-US"/>
              </a:p>
            </p:txBody>
          </p:sp>
          <p:sp>
            <p:nvSpPr>
              <p:cNvPr id="49266" name="Freeform 99"/>
              <p:cNvSpPr>
                <a:spLocks noChangeAspect="1"/>
              </p:cNvSpPr>
              <p:nvPr/>
            </p:nvSpPr>
            <p:spPr bwMode="auto">
              <a:xfrm>
                <a:off x="2217" y="1633"/>
                <a:ext cx="15" cy="11"/>
              </a:xfrm>
              <a:custGeom>
                <a:avLst/>
                <a:gdLst>
                  <a:gd name="T0" fmla="*/ 1 w 30"/>
                  <a:gd name="T1" fmla="*/ 0 h 24"/>
                  <a:gd name="T2" fmla="*/ 1 w 30"/>
                  <a:gd name="T3" fmla="*/ 0 h 24"/>
                  <a:gd name="T4" fmla="*/ 1 w 30"/>
                  <a:gd name="T5" fmla="*/ 0 h 24"/>
                  <a:gd name="T6" fmla="*/ 1 w 30"/>
                  <a:gd name="T7" fmla="*/ 0 h 24"/>
                  <a:gd name="T8" fmla="*/ 1 w 30"/>
                  <a:gd name="T9" fmla="*/ 0 h 24"/>
                  <a:gd name="T10" fmla="*/ 1 w 30"/>
                  <a:gd name="T11" fmla="*/ 0 h 24"/>
                  <a:gd name="T12" fmla="*/ 0 w 30"/>
                  <a:gd name="T13" fmla="*/ 0 h 24"/>
                  <a:gd name="T14" fmla="*/ 1 w 30"/>
                  <a:gd name="T15" fmla="*/ 0 h 24"/>
                  <a:gd name="T16" fmla="*/ 1 w 30"/>
                  <a:gd name="T17" fmla="*/ 0 h 24"/>
                  <a:gd name="T18" fmla="*/ 1 w 30"/>
                  <a:gd name="T19" fmla="*/ 0 h 24"/>
                  <a:gd name="T20" fmla="*/ 1 w 30"/>
                  <a:gd name="T21" fmla="*/ 0 h 24"/>
                  <a:gd name="T22" fmla="*/ 1 w 30"/>
                  <a:gd name="T23" fmla="*/ 0 h 24"/>
                  <a:gd name="T24" fmla="*/ 1 w 30"/>
                  <a:gd name="T25" fmla="*/ 0 h 24"/>
                  <a:gd name="T26" fmla="*/ 1 w 30"/>
                  <a:gd name="T27" fmla="*/ 0 h 24"/>
                  <a:gd name="T28" fmla="*/ 1 w 30"/>
                  <a:gd name="T29" fmla="*/ 0 h 24"/>
                  <a:gd name="T30" fmla="*/ 1 w 30"/>
                  <a:gd name="T31" fmla="*/ 0 h 24"/>
                  <a:gd name="T32" fmla="*/ 1 w 30"/>
                  <a:gd name="T33" fmla="*/ 0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26" y="4"/>
                    </a:moveTo>
                    <a:lnTo>
                      <a:pt x="21" y="2"/>
                    </a:lnTo>
                    <a:lnTo>
                      <a:pt x="15" y="0"/>
                    </a:lnTo>
                    <a:lnTo>
                      <a:pt x="10" y="2"/>
                    </a:lnTo>
                    <a:lnTo>
                      <a:pt x="5" y="4"/>
                    </a:lnTo>
                    <a:lnTo>
                      <a:pt x="1" y="8"/>
                    </a:lnTo>
                    <a:lnTo>
                      <a:pt x="0" y="12"/>
                    </a:lnTo>
                    <a:lnTo>
                      <a:pt x="1" y="17"/>
                    </a:lnTo>
                    <a:lnTo>
                      <a:pt x="5" y="21"/>
                    </a:lnTo>
                    <a:lnTo>
                      <a:pt x="10" y="23"/>
                    </a:lnTo>
                    <a:lnTo>
                      <a:pt x="15" y="24"/>
                    </a:lnTo>
                    <a:lnTo>
                      <a:pt x="21" y="23"/>
                    </a:lnTo>
                    <a:lnTo>
                      <a:pt x="26" y="20"/>
                    </a:lnTo>
                    <a:lnTo>
                      <a:pt x="30" y="17"/>
                    </a:lnTo>
                    <a:lnTo>
                      <a:pt x="30" y="12"/>
                    </a:lnTo>
                    <a:lnTo>
                      <a:pt x="30" y="8"/>
                    </a:lnTo>
                    <a:lnTo>
                      <a:pt x="26" y="4"/>
                    </a:lnTo>
                    <a:close/>
                  </a:path>
                </a:pathLst>
              </a:custGeom>
              <a:solidFill>
                <a:srgbClr val="000000"/>
              </a:solidFill>
              <a:ln w="38100">
                <a:solidFill>
                  <a:schemeClr val="accent2"/>
                </a:solidFill>
                <a:round/>
                <a:headEnd/>
                <a:tailEnd/>
              </a:ln>
            </p:spPr>
            <p:txBody>
              <a:bodyPr/>
              <a:lstStyle/>
              <a:p>
                <a:endParaRPr lang="en-US"/>
              </a:p>
            </p:txBody>
          </p:sp>
          <p:sp>
            <p:nvSpPr>
              <p:cNvPr id="49267" name="Freeform 100"/>
              <p:cNvSpPr>
                <a:spLocks noChangeAspect="1"/>
              </p:cNvSpPr>
              <p:nvPr/>
            </p:nvSpPr>
            <p:spPr bwMode="auto">
              <a:xfrm>
                <a:off x="2238" y="1650"/>
                <a:ext cx="15" cy="11"/>
              </a:xfrm>
              <a:custGeom>
                <a:avLst/>
                <a:gdLst>
                  <a:gd name="T0" fmla="*/ 1 w 30"/>
                  <a:gd name="T1" fmla="*/ 0 h 24"/>
                  <a:gd name="T2" fmla="*/ 1 w 30"/>
                  <a:gd name="T3" fmla="*/ 0 h 24"/>
                  <a:gd name="T4" fmla="*/ 1 w 30"/>
                  <a:gd name="T5" fmla="*/ 0 h 24"/>
                  <a:gd name="T6" fmla="*/ 1 w 30"/>
                  <a:gd name="T7" fmla="*/ 0 h 24"/>
                  <a:gd name="T8" fmla="*/ 1 w 30"/>
                  <a:gd name="T9" fmla="*/ 0 h 24"/>
                  <a:gd name="T10" fmla="*/ 1 w 30"/>
                  <a:gd name="T11" fmla="*/ 0 h 24"/>
                  <a:gd name="T12" fmla="*/ 0 w 30"/>
                  <a:gd name="T13" fmla="*/ 0 h 24"/>
                  <a:gd name="T14" fmla="*/ 1 w 30"/>
                  <a:gd name="T15" fmla="*/ 0 h 24"/>
                  <a:gd name="T16" fmla="*/ 1 w 30"/>
                  <a:gd name="T17" fmla="*/ 0 h 24"/>
                  <a:gd name="T18" fmla="*/ 1 w 30"/>
                  <a:gd name="T19" fmla="*/ 0 h 24"/>
                  <a:gd name="T20" fmla="*/ 1 w 30"/>
                  <a:gd name="T21" fmla="*/ 0 h 24"/>
                  <a:gd name="T22" fmla="*/ 1 w 30"/>
                  <a:gd name="T23" fmla="*/ 0 h 24"/>
                  <a:gd name="T24" fmla="*/ 1 w 30"/>
                  <a:gd name="T25" fmla="*/ 0 h 24"/>
                  <a:gd name="T26" fmla="*/ 1 w 30"/>
                  <a:gd name="T27" fmla="*/ 0 h 24"/>
                  <a:gd name="T28" fmla="*/ 1 w 30"/>
                  <a:gd name="T29" fmla="*/ 0 h 24"/>
                  <a:gd name="T30" fmla="*/ 1 w 30"/>
                  <a:gd name="T31" fmla="*/ 0 h 24"/>
                  <a:gd name="T32" fmla="*/ 1 w 30"/>
                  <a:gd name="T33" fmla="*/ 0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27" y="3"/>
                    </a:moveTo>
                    <a:lnTo>
                      <a:pt x="22" y="0"/>
                    </a:lnTo>
                    <a:lnTo>
                      <a:pt x="15" y="0"/>
                    </a:lnTo>
                    <a:lnTo>
                      <a:pt x="10" y="0"/>
                    </a:lnTo>
                    <a:lnTo>
                      <a:pt x="5" y="3"/>
                    </a:lnTo>
                    <a:lnTo>
                      <a:pt x="2" y="7"/>
                    </a:lnTo>
                    <a:lnTo>
                      <a:pt x="0" y="12"/>
                    </a:lnTo>
                    <a:lnTo>
                      <a:pt x="2" y="16"/>
                    </a:lnTo>
                    <a:lnTo>
                      <a:pt x="5" y="20"/>
                    </a:lnTo>
                    <a:lnTo>
                      <a:pt x="10" y="22"/>
                    </a:lnTo>
                    <a:lnTo>
                      <a:pt x="15" y="24"/>
                    </a:lnTo>
                    <a:lnTo>
                      <a:pt x="22" y="22"/>
                    </a:lnTo>
                    <a:lnTo>
                      <a:pt x="27" y="20"/>
                    </a:lnTo>
                    <a:lnTo>
                      <a:pt x="30" y="16"/>
                    </a:lnTo>
                    <a:lnTo>
                      <a:pt x="30" y="12"/>
                    </a:lnTo>
                    <a:lnTo>
                      <a:pt x="30" y="7"/>
                    </a:lnTo>
                    <a:lnTo>
                      <a:pt x="27" y="3"/>
                    </a:lnTo>
                    <a:close/>
                  </a:path>
                </a:pathLst>
              </a:custGeom>
              <a:solidFill>
                <a:srgbClr val="000000"/>
              </a:solidFill>
              <a:ln w="38100">
                <a:solidFill>
                  <a:schemeClr val="accent2"/>
                </a:solidFill>
                <a:round/>
                <a:headEnd/>
                <a:tailEnd/>
              </a:ln>
            </p:spPr>
            <p:txBody>
              <a:bodyPr/>
              <a:lstStyle/>
              <a:p>
                <a:endParaRPr lang="en-US"/>
              </a:p>
            </p:txBody>
          </p:sp>
          <p:sp>
            <p:nvSpPr>
              <p:cNvPr id="49268" name="Freeform 101"/>
              <p:cNvSpPr>
                <a:spLocks noChangeAspect="1"/>
              </p:cNvSpPr>
              <p:nvPr/>
            </p:nvSpPr>
            <p:spPr bwMode="auto">
              <a:xfrm>
                <a:off x="2259" y="1667"/>
                <a:ext cx="15" cy="11"/>
              </a:xfrm>
              <a:custGeom>
                <a:avLst/>
                <a:gdLst>
                  <a:gd name="T0" fmla="*/ 1 w 30"/>
                  <a:gd name="T1" fmla="*/ 0 h 23"/>
                  <a:gd name="T2" fmla="*/ 1 w 30"/>
                  <a:gd name="T3" fmla="*/ 0 h 23"/>
                  <a:gd name="T4" fmla="*/ 1 w 30"/>
                  <a:gd name="T5" fmla="*/ 0 h 23"/>
                  <a:gd name="T6" fmla="*/ 1 w 30"/>
                  <a:gd name="T7" fmla="*/ 0 h 23"/>
                  <a:gd name="T8" fmla="*/ 1 w 30"/>
                  <a:gd name="T9" fmla="*/ 0 h 23"/>
                  <a:gd name="T10" fmla="*/ 0 w 30"/>
                  <a:gd name="T11" fmla="*/ 0 h 23"/>
                  <a:gd name="T12" fmla="*/ 0 w 30"/>
                  <a:gd name="T13" fmla="*/ 0 h 23"/>
                  <a:gd name="T14" fmla="*/ 0 w 30"/>
                  <a:gd name="T15" fmla="*/ 0 h 23"/>
                  <a:gd name="T16" fmla="*/ 1 w 30"/>
                  <a:gd name="T17" fmla="*/ 0 h 23"/>
                  <a:gd name="T18" fmla="*/ 1 w 30"/>
                  <a:gd name="T19" fmla="*/ 0 h 23"/>
                  <a:gd name="T20" fmla="*/ 1 w 30"/>
                  <a:gd name="T21" fmla="*/ 0 h 23"/>
                  <a:gd name="T22" fmla="*/ 1 w 30"/>
                  <a:gd name="T23" fmla="*/ 0 h 23"/>
                  <a:gd name="T24" fmla="*/ 1 w 30"/>
                  <a:gd name="T25" fmla="*/ 0 h 23"/>
                  <a:gd name="T26" fmla="*/ 1 w 30"/>
                  <a:gd name="T27" fmla="*/ 0 h 23"/>
                  <a:gd name="T28" fmla="*/ 1 w 30"/>
                  <a:gd name="T29" fmla="*/ 0 h 23"/>
                  <a:gd name="T30" fmla="*/ 1 w 30"/>
                  <a:gd name="T31" fmla="*/ 0 h 23"/>
                  <a:gd name="T32" fmla="*/ 1 w 30"/>
                  <a:gd name="T33" fmla="*/ 0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5" y="3"/>
                    </a:moveTo>
                    <a:lnTo>
                      <a:pt x="20" y="0"/>
                    </a:lnTo>
                    <a:lnTo>
                      <a:pt x="15" y="0"/>
                    </a:lnTo>
                    <a:lnTo>
                      <a:pt x="8" y="0"/>
                    </a:lnTo>
                    <a:lnTo>
                      <a:pt x="3" y="3"/>
                    </a:lnTo>
                    <a:lnTo>
                      <a:pt x="0" y="7"/>
                    </a:lnTo>
                    <a:lnTo>
                      <a:pt x="0" y="12"/>
                    </a:lnTo>
                    <a:lnTo>
                      <a:pt x="0" y="16"/>
                    </a:lnTo>
                    <a:lnTo>
                      <a:pt x="3" y="20"/>
                    </a:lnTo>
                    <a:lnTo>
                      <a:pt x="8" y="22"/>
                    </a:lnTo>
                    <a:lnTo>
                      <a:pt x="15" y="23"/>
                    </a:lnTo>
                    <a:lnTo>
                      <a:pt x="20" y="22"/>
                    </a:lnTo>
                    <a:lnTo>
                      <a:pt x="25" y="20"/>
                    </a:lnTo>
                    <a:lnTo>
                      <a:pt x="28" y="16"/>
                    </a:lnTo>
                    <a:lnTo>
                      <a:pt x="30" y="12"/>
                    </a:lnTo>
                    <a:lnTo>
                      <a:pt x="28" y="7"/>
                    </a:lnTo>
                    <a:lnTo>
                      <a:pt x="25" y="3"/>
                    </a:lnTo>
                    <a:close/>
                  </a:path>
                </a:pathLst>
              </a:custGeom>
              <a:solidFill>
                <a:srgbClr val="000000"/>
              </a:solidFill>
              <a:ln w="38100">
                <a:solidFill>
                  <a:schemeClr val="accent2"/>
                </a:solidFill>
                <a:round/>
                <a:headEnd/>
                <a:tailEnd/>
              </a:ln>
            </p:spPr>
            <p:txBody>
              <a:bodyPr/>
              <a:lstStyle/>
              <a:p>
                <a:endParaRPr lang="en-US"/>
              </a:p>
            </p:txBody>
          </p:sp>
          <p:sp>
            <p:nvSpPr>
              <p:cNvPr id="49269" name="Freeform 102"/>
              <p:cNvSpPr>
                <a:spLocks noChangeAspect="1"/>
              </p:cNvSpPr>
              <p:nvPr/>
            </p:nvSpPr>
            <p:spPr bwMode="auto">
              <a:xfrm>
                <a:off x="2280" y="1683"/>
                <a:ext cx="15" cy="12"/>
              </a:xfrm>
              <a:custGeom>
                <a:avLst/>
                <a:gdLst>
                  <a:gd name="T0" fmla="*/ 1 w 30"/>
                  <a:gd name="T1" fmla="*/ 1 h 23"/>
                  <a:gd name="T2" fmla="*/ 1 w 30"/>
                  <a:gd name="T3" fmla="*/ 1 h 23"/>
                  <a:gd name="T4" fmla="*/ 1 w 30"/>
                  <a:gd name="T5" fmla="*/ 0 h 23"/>
                  <a:gd name="T6" fmla="*/ 1 w 30"/>
                  <a:gd name="T7" fmla="*/ 1 h 23"/>
                  <a:gd name="T8" fmla="*/ 1 w 30"/>
                  <a:gd name="T9" fmla="*/ 1 h 23"/>
                  <a:gd name="T10" fmla="*/ 1 w 30"/>
                  <a:gd name="T11" fmla="*/ 1 h 23"/>
                  <a:gd name="T12" fmla="*/ 0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1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5" y="4"/>
                    </a:moveTo>
                    <a:lnTo>
                      <a:pt x="20" y="1"/>
                    </a:lnTo>
                    <a:lnTo>
                      <a:pt x="15" y="0"/>
                    </a:lnTo>
                    <a:lnTo>
                      <a:pt x="9" y="1"/>
                    </a:lnTo>
                    <a:lnTo>
                      <a:pt x="4" y="4"/>
                    </a:lnTo>
                    <a:lnTo>
                      <a:pt x="2" y="7"/>
                    </a:lnTo>
                    <a:lnTo>
                      <a:pt x="0" y="11"/>
                    </a:lnTo>
                    <a:lnTo>
                      <a:pt x="2" y="17"/>
                    </a:lnTo>
                    <a:lnTo>
                      <a:pt x="4" y="20"/>
                    </a:lnTo>
                    <a:lnTo>
                      <a:pt x="9" y="23"/>
                    </a:lnTo>
                    <a:lnTo>
                      <a:pt x="15" y="23"/>
                    </a:lnTo>
                    <a:lnTo>
                      <a:pt x="20" y="23"/>
                    </a:lnTo>
                    <a:lnTo>
                      <a:pt x="25" y="20"/>
                    </a:lnTo>
                    <a:lnTo>
                      <a:pt x="29" y="17"/>
                    </a:lnTo>
                    <a:lnTo>
                      <a:pt x="30" y="11"/>
                    </a:lnTo>
                    <a:lnTo>
                      <a:pt x="29" y="7"/>
                    </a:lnTo>
                    <a:lnTo>
                      <a:pt x="25" y="4"/>
                    </a:lnTo>
                    <a:close/>
                  </a:path>
                </a:pathLst>
              </a:custGeom>
              <a:solidFill>
                <a:srgbClr val="000000"/>
              </a:solidFill>
              <a:ln w="38100">
                <a:solidFill>
                  <a:schemeClr val="accent2"/>
                </a:solidFill>
                <a:round/>
                <a:headEnd/>
                <a:tailEnd/>
              </a:ln>
            </p:spPr>
            <p:txBody>
              <a:bodyPr/>
              <a:lstStyle/>
              <a:p>
                <a:endParaRPr lang="en-US"/>
              </a:p>
            </p:txBody>
          </p:sp>
          <p:sp>
            <p:nvSpPr>
              <p:cNvPr id="49270" name="Freeform 103"/>
              <p:cNvSpPr>
                <a:spLocks noChangeAspect="1"/>
              </p:cNvSpPr>
              <p:nvPr/>
            </p:nvSpPr>
            <p:spPr bwMode="auto">
              <a:xfrm>
                <a:off x="2301" y="1700"/>
                <a:ext cx="15" cy="11"/>
              </a:xfrm>
              <a:custGeom>
                <a:avLst/>
                <a:gdLst>
                  <a:gd name="T0" fmla="*/ 1 w 30"/>
                  <a:gd name="T1" fmla="*/ 0 h 24"/>
                  <a:gd name="T2" fmla="*/ 1 w 30"/>
                  <a:gd name="T3" fmla="*/ 0 h 24"/>
                  <a:gd name="T4" fmla="*/ 1 w 30"/>
                  <a:gd name="T5" fmla="*/ 0 h 24"/>
                  <a:gd name="T6" fmla="*/ 1 w 30"/>
                  <a:gd name="T7" fmla="*/ 0 h 24"/>
                  <a:gd name="T8" fmla="*/ 1 w 30"/>
                  <a:gd name="T9" fmla="*/ 0 h 24"/>
                  <a:gd name="T10" fmla="*/ 1 w 30"/>
                  <a:gd name="T11" fmla="*/ 0 h 24"/>
                  <a:gd name="T12" fmla="*/ 0 w 30"/>
                  <a:gd name="T13" fmla="*/ 0 h 24"/>
                  <a:gd name="T14" fmla="*/ 1 w 30"/>
                  <a:gd name="T15" fmla="*/ 0 h 24"/>
                  <a:gd name="T16" fmla="*/ 1 w 30"/>
                  <a:gd name="T17" fmla="*/ 0 h 24"/>
                  <a:gd name="T18" fmla="*/ 1 w 30"/>
                  <a:gd name="T19" fmla="*/ 0 h 24"/>
                  <a:gd name="T20" fmla="*/ 1 w 30"/>
                  <a:gd name="T21" fmla="*/ 0 h 24"/>
                  <a:gd name="T22" fmla="*/ 1 w 30"/>
                  <a:gd name="T23" fmla="*/ 0 h 24"/>
                  <a:gd name="T24" fmla="*/ 1 w 30"/>
                  <a:gd name="T25" fmla="*/ 0 h 24"/>
                  <a:gd name="T26" fmla="*/ 1 w 30"/>
                  <a:gd name="T27" fmla="*/ 0 h 24"/>
                  <a:gd name="T28" fmla="*/ 1 w 30"/>
                  <a:gd name="T29" fmla="*/ 0 h 24"/>
                  <a:gd name="T30" fmla="*/ 1 w 30"/>
                  <a:gd name="T31" fmla="*/ 0 h 24"/>
                  <a:gd name="T32" fmla="*/ 1 w 30"/>
                  <a:gd name="T33" fmla="*/ 0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27" y="3"/>
                    </a:moveTo>
                    <a:lnTo>
                      <a:pt x="22" y="2"/>
                    </a:lnTo>
                    <a:lnTo>
                      <a:pt x="15" y="0"/>
                    </a:lnTo>
                    <a:lnTo>
                      <a:pt x="10" y="2"/>
                    </a:lnTo>
                    <a:lnTo>
                      <a:pt x="5" y="4"/>
                    </a:lnTo>
                    <a:lnTo>
                      <a:pt x="2" y="7"/>
                    </a:lnTo>
                    <a:lnTo>
                      <a:pt x="0" y="12"/>
                    </a:lnTo>
                    <a:lnTo>
                      <a:pt x="2" y="16"/>
                    </a:lnTo>
                    <a:lnTo>
                      <a:pt x="5" y="20"/>
                    </a:lnTo>
                    <a:lnTo>
                      <a:pt x="10" y="23"/>
                    </a:lnTo>
                    <a:lnTo>
                      <a:pt x="15" y="24"/>
                    </a:lnTo>
                    <a:lnTo>
                      <a:pt x="22" y="23"/>
                    </a:lnTo>
                    <a:lnTo>
                      <a:pt x="25" y="20"/>
                    </a:lnTo>
                    <a:lnTo>
                      <a:pt x="28" y="16"/>
                    </a:lnTo>
                    <a:lnTo>
                      <a:pt x="30" y="12"/>
                    </a:lnTo>
                    <a:lnTo>
                      <a:pt x="28" y="7"/>
                    </a:lnTo>
                    <a:lnTo>
                      <a:pt x="27" y="3"/>
                    </a:lnTo>
                    <a:close/>
                  </a:path>
                </a:pathLst>
              </a:custGeom>
              <a:solidFill>
                <a:srgbClr val="000000"/>
              </a:solidFill>
              <a:ln w="38100">
                <a:solidFill>
                  <a:schemeClr val="accent2"/>
                </a:solidFill>
                <a:round/>
                <a:headEnd/>
                <a:tailEnd/>
              </a:ln>
            </p:spPr>
            <p:txBody>
              <a:bodyPr/>
              <a:lstStyle/>
              <a:p>
                <a:endParaRPr lang="en-US"/>
              </a:p>
            </p:txBody>
          </p:sp>
          <p:sp>
            <p:nvSpPr>
              <p:cNvPr id="49271" name="Freeform 104"/>
              <p:cNvSpPr>
                <a:spLocks noChangeAspect="1"/>
              </p:cNvSpPr>
              <p:nvPr/>
            </p:nvSpPr>
            <p:spPr bwMode="auto">
              <a:xfrm>
                <a:off x="2322" y="1717"/>
                <a:ext cx="15" cy="11"/>
              </a:xfrm>
              <a:custGeom>
                <a:avLst/>
                <a:gdLst>
                  <a:gd name="T0" fmla="*/ 1 w 30"/>
                  <a:gd name="T1" fmla="*/ 0 h 24"/>
                  <a:gd name="T2" fmla="*/ 1 w 30"/>
                  <a:gd name="T3" fmla="*/ 0 h 24"/>
                  <a:gd name="T4" fmla="*/ 1 w 30"/>
                  <a:gd name="T5" fmla="*/ 0 h 24"/>
                  <a:gd name="T6" fmla="*/ 1 w 30"/>
                  <a:gd name="T7" fmla="*/ 0 h 24"/>
                  <a:gd name="T8" fmla="*/ 1 w 30"/>
                  <a:gd name="T9" fmla="*/ 0 h 24"/>
                  <a:gd name="T10" fmla="*/ 1 w 30"/>
                  <a:gd name="T11" fmla="*/ 0 h 24"/>
                  <a:gd name="T12" fmla="*/ 0 w 30"/>
                  <a:gd name="T13" fmla="*/ 0 h 24"/>
                  <a:gd name="T14" fmla="*/ 1 w 30"/>
                  <a:gd name="T15" fmla="*/ 0 h 24"/>
                  <a:gd name="T16" fmla="*/ 1 w 30"/>
                  <a:gd name="T17" fmla="*/ 0 h 24"/>
                  <a:gd name="T18" fmla="*/ 1 w 30"/>
                  <a:gd name="T19" fmla="*/ 0 h 24"/>
                  <a:gd name="T20" fmla="*/ 1 w 30"/>
                  <a:gd name="T21" fmla="*/ 0 h 24"/>
                  <a:gd name="T22" fmla="*/ 1 w 30"/>
                  <a:gd name="T23" fmla="*/ 0 h 24"/>
                  <a:gd name="T24" fmla="*/ 1 w 30"/>
                  <a:gd name="T25" fmla="*/ 0 h 24"/>
                  <a:gd name="T26" fmla="*/ 1 w 30"/>
                  <a:gd name="T27" fmla="*/ 0 h 24"/>
                  <a:gd name="T28" fmla="*/ 1 w 30"/>
                  <a:gd name="T29" fmla="*/ 0 h 24"/>
                  <a:gd name="T30" fmla="*/ 1 w 30"/>
                  <a:gd name="T31" fmla="*/ 0 h 24"/>
                  <a:gd name="T32" fmla="*/ 1 w 30"/>
                  <a:gd name="T33" fmla="*/ 0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27" y="3"/>
                    </a:moveTo>
                    <a:lnTo>
                      <a:pt x="22" y="0"/>
                    </a:lnTo>
                    <a:lnTo>
                      <a:pt x="15" y="0"/>
                    </a:lnTo>
                    <a:lnTo>
                      <a:pt x="10" y="0"/>
                    </a:lnTo>
                    <a:lnTo>
                      <a:pt x="5" y="3"/>
                    </a:lnTo>
                    <a:lnTo>
                      <a:pt x="2" y="7"/>
                    </a:lnTo>
                    <a:lnTo>
                      <a:pt x="0" y="12"/>
                    </a:lnTo>
                    <a:lnTo>
                      <a:pt x="2" y="16"/>
                    </a:lnTo>
                    <a:lnTo>
                      <a:pt x="5" y="20"/>
                    </a:lnTo>
                    <a:lnTo>
                      <a:pt x="10" y="22"/>
                    </a:lnTo>
                    <a:lnTo>
                      <a:pt x="15" y="24"/>
                    </a:lnTo>
                    <a:lnTo>
                      <a:pt x="22" y="22"/>
                    </a:lnTo>
                    <a:lnTo>
                      <a:pt x="27" y="20"/>
                    </a:lnTo>
                    <a:lnTo>
                      <a:pt x="30" y="16"/>
                    </a:lnTo>
                    <a:lnTo>
                      <a:pt x="30" y="12"/>
                    </a:lnTo>
                    <a:lnTo>
                      <a:pt x="30" y="7"/>
                    </a:lnTo>
                    <a:lnTo>
                      <a:pt x="27" y="3"/>
                    </a:lnTo>
                    <a:close/>
                  </a:path>
                </a:pathLst>
              </a:custGeom>
              <a:solidFill>
                <a:srgbClr val="000000"/>
              </a:solidFill>
              <a:ln w="38100">
                <a:solidFill>
                  <a:schemeClr val="accent2"/>
                </a:solidFill>
                <a:round/>
                <a:headEnd/>
                <a:tailEnd/>
              </a:ln>
            </p:spPr>
            <p:txBody>
              <a:bodyPr/>
              <a:lstStyle/>
              <a:p>
                <a:endParaRPr lang="en-US"/>
              </a:p>
            </p:txBody>
          </p:sp>
          <p:sp>
            <p:nvSpPr>
              <p:cNvPr id="49272" name="Freeform 105"/>
              <p:cNvSpPr>
                <a:spLocks noChangeAspect="1"/>
              </p:cNvSpPr>
              <p:nvPr/>
            </p:nvSpPr>
            <p:spPr bwMode="auto">
              <a:xfrm>
                <a:off x="2343" y="1733"/>
                <a:ext cx="15" cy="12"/>
              </a:xfrm>
              <a:custGeom>
                <a:avLst/>
                <a:gdLst>
                  <a:gd name="T0" fmla="*/ 1 w 30"/>
                  <a:gd name="T1" fmla="*/ 1 h 23"/>
                  <a:gd name="T2" fmla="*/ 1 w 30"/>
                  <a:gd name="T3" fmla="*/ 1 h 23"/>
                  <a:gd name="T4" fmla="*/ 1 w 30"/>
                  <a:gd name="T5" fmla="*/ 0 h 23"/>
                  <a:gd name="T6" fmla="*/ 1 w 30"/>
                  <a:gd name="T7" fmla="*/ 1 h 23"/>
                  <a:gd name="T8" fmla="*/ 1 w 30"/>
                  <a:gd name="T9" fmla="*/ 1 h 23"/>
                  <a:gd name="T10" fmla="*/ 1 w 30"/>
                  <a:gd name="T11" fmla="*/ 1 h 23"/>
                  <a:gd name="T12" fmla="*/ 0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1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6" y="4"/>
                    </a:moveTo>
                    <a:lnTo>
                      <a:pt x="21" y="1"/>
                    </a:lnTo>
                    <a:lnTo>
                      <a:pt x="15" y="0"/>
                    </a:lnTo>
                    <a:lnTo>
                      <a:pt x="10" y="1"/>
                    </a:lnTo>
                    <a:lnTo>
                      <a:pt x="5" y="4"/>
                    </a:lnTo>
                    <a:lnTo>
                      <a:pt x="1" y="8"/>
                    </a:lnTo>
                    <a:lnTo>
                      <a:pt x="0" y="12"/>
                    </a:lnTo>
                    <a:lnTo>
                      <a:pt x="1" y="17"/>
                    </a:lnTo>
                    <a:lnTo>
                      <a:pt x="5" y="21"/>
                    </a:lnTo>
                    <a:lnTo>
                      <a:pt x="10" y="23"/>
                    </a:lnTo>
                    <a:lnTo>
                      <a:pt x="15" y="23"/>
                    </a:lnTo>
                    <a:lnTo>
                      <a:pt x="21" y="23"/>
                    </a:lnTo>
                    <a:lnTo>
                      <a:pt x="26" y="21"/>
                    </a:lnTo>
                    <a:lnTo>
                      <a:pt x="30" y="17"/>
                    </a:lnTo>
                    <a:lnTo>
                      <a:pt x="30" y="12"/>
                    </a:lnTo>
                    <a:lnTo>
                      <a:pt x="30" y="8"/>
                    </a:lnTo>
                    <a:lnTo>
                      <a:pt x="26" y="4"/>
                    </a:lnTo>
                    <a:close/>
                  </a:path>
                </a:pathLst>
              </a:custGeom>
              <a:solidFill>
                <a:srgbClr val="000000"/>
              </a:solidFill>
              <a:ln w="38100">
                <a:solidFill>
                  <a:schemeClr val="accent2"/>
                </a:solidFill>
                <a:round/>
                <a:headEnd/>
                <a:tailEnd/>
              </a:ln>
            </p:spPr>
            <p:txBody>
              <a:bodyPr/>
              <a:lstStyle/>
              <a:p>
                <a:endParaRPr lang="en-US"/>
              </a:p>
            </p:txBody>
          </p:sp>
          <p:sp>
            <p:nvSpPr>
              <p:cNvPr id="49273" name="Freeform 106"/>
              <p:cNvSpPr>
                <a:spLocks noChangeAspect="1"/>
              </p:cNvSpPr>
              <p:nvPr/>
            </p:nvSpPr>
            <p:spPr bwMode="auto">
              <a:xfrm>
                <a:off x="2364" y="1750"/>
                <a:ext cx="16" cy="12"/>
              </a:xfrm>
              <a:custGeom>
                <a:avLst/>
                <a:gdLst>
                  <a:gd name="T0" fmla="*/ 1 w 30"/>
                  <a:gd name="T1" fmla="*/ 1 h 23"/>
                  <a:gd name="T2" fmla="*/ 1 w 30"/>
                  <a:gd name="T3" fmla="*/ 1 h 23"/>
                  <a:gd name="T4" fmla="*/ 1 w 30"/>
                  <a:gd name="T5" fmla="*/ 0 h 23"/>
                  <a:gd name="T6" fmla="*/ 1 w 30"/>
                  <a:gd name="T7" fmla="*/ 1 h 23"/>
                  <a:gd name="T8" fmla="*/ 1 w 30"/>
                  <a:gd name="T9" fmla="*/ 1 h 23"/>
                  <a:gd name="T10" fmla="*/ 0 w 30"/>
                  <a:gd name="T11" fmla="*/ 1 h 23"/>
                  <a:gd name="T12" fmla="*/ 0 w 30"/>
                  <a:gd name="T13" fmla="*/ 1 h 23"/>
                  <a:gd name="T14" fmla="*/ 0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1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5" y="4"/>
                    </a:moveTo>
                    <a:lnTo>
                      <a:pt x="20" y="1"/>
                    </a:lnTo>
                    <a:lnTo>
                      <a:pt x="15" y="0"/>
                    </a:lnTo>
                    <a:lnTo>
                      <a:pt x="8" y="1"/>
                    </a:lnTo>
                    <a:lnTo>
                      <a:pt x="3" y="4"/>
                    </a:lnTo>
                    <a:lnTo>
                      <a:pt x="0" y="7"/>
                    </a:lnTo>
                    <a:lnTo>
                      <a:pt x="0" y="11"/>
                    </a:lnTo>
                    <a:lnTo>
                      <a:pt x="0" y="17"/>
                    </a:lnTo>
                    <a:lnTo>
                      <a:pt x="3" y="20"/>
                    </a:lnTo>
                    <a:lnTo>
                      <a:pt x="8" y="22"/>
                    </a:lnTo>
                    <a:lnTo>
                      <a:pt x="15" y="23"/>
                    </a:lnTo>
                    <a:lnTo>
                      <a:pt x="20" y="22"/>
                    </a:lnTo>
                    <a:lnTo>
                      <a:pt x="25" y="20"/>
                    </a:lnTo>
                    <a:lnTo>
                      <a:pt x="28" y="17"/>
                    </a:lnTo>
                    <a:lnTo>
                      <a:pt x="30" y="11"/>
                    </a:lnTo>
                    <a:lnTo>
                      <a:pt x="28" y="7"/>
                    </a:lnTo>
                    <a:lnTo>
                      <a:pt x="25" y="4"/>
                    </a:lnTo>
                    <a:close/>
                  </a:path>
                </a:pathLst>
              </a:custGeom>
              <a:solidFill>
                <a:srgbClr val="000000"/>
              </a:solidFill>
              <a:ln w="38100">
                <a:solidFill>
                  <a:schemeClr val="accent2"/>
                </a:solidFill>
                <a:round/>
                <a:headEnd/>
                <a:tailEnd/>
              </a:ln>
            </p:spPr>
            <p:txBody>
              <a:bodyPr/>
              <a:lstStyle/>
              <a:p>
                <a:endParaRPr lang="en-US"/>
              </a:p>
            </p:txBody>
          </p:sp>
          <p:sp>
            <p:nvSpPr>
              <p:cNvPr id="49274" name="Freeform 107"/>
              <p:cNvSpPr>
                <a:spLocks noChangeAspect="1"/>
              </p:cNvSpPr>
              <p:nvPr/>
            </p:nvSpPr>
            <p:spPr bwMode="auto">
              <a:xfrm>
                <a:off x="2385" y="1767"/>
                <a:ext cx="15" cy="11"/>
              </a:xfrm>
              <a:custGeom>
                <a:avLst/>
                <a:gdLst>
                  <a:gd name="T0" fmla="*/ 1 w 30"/>
                  <a:gd name="T1" fmla="*/ 0 h 24"/>
                  <a:gd name="T2" fmla="*/ 1 w 30"/>
                  <a:gd name="T3" fmla="*/ 0 h 24"/>
                  <a:gd name="T4" fmla="*/ 1 w 30"/>
                  <a:gd name="T5" fmla="*/ 0 h 24"/>
                  <a:gd name="T6" fmla="*/ 1 w 30"/>
                  <a:gd name="T7" fmla="*/ 0 h 24"/>
                  <a:gd name="T8" fmla="*/ 1 w 30"/>
                  <a:gd name="T9" fmla="*/ 0 h 24"/>
                  <a:gd name="T10" fmla="*/ 0 w 30"/>
                  <a:gd name="T11" fmla="*/ 0 h 24"/>
                  <a:gd name="T12" fmla="*/ 0 w 30"/>
                  <a:gd name="T13" fmla="*/ 0 h 24"/>
                  <a:gd name="T14" fmla="*/ 0 w 30"/>
                  <a:gd name="T15" fmla="*/ 0 h 24"/>
                  <a:gd name="T16" fmla="*/ 1 w 30"/>
                  <a:gd name="T17" fmla="*/ 0 h 24"/>
                  <a:gd name="T18" fmla="*/ 1 w 30"/>
                  <a:gd name="T19" fmla="*/ 0 h 24"/>
                  <a:gd name="T20" fmla="*/ 1 w 30"/>
                  <a:gd name="T21" fmla="*/ 0 h 24"/>
                  <a:gd name="T22" fmla="*/ 1 w 30"/>
                  <a:gd name="T23" fmla="*/ 0 h 24"/>
                  <a:gd name="T24" fmla="*/ 1 w 30"/>
                  <a:gd name="T25" fmla="*/ 0 h 24"/>
                  <a:gd name="T26" fmla="*/ 1 w 30"/>
                  <a:gd name="T27" fmla="*/ 0 h 24"/>
                  <a:gd name="T28" fmla="*/ 1 w 30"/>
                  <a:gd name="T29" fmla="*/ 0 h 24"/>
                  <a:gd name="T30" fmla="*/ 1 w 30"/>
                  <a:gd name="T31" fmla="*/ 0 h 24"/>
                  <a:gd name="T32" fmla="*/ 1 w 30"/>
                  <a:gd name="T33" fmla="*/ 0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25" y="3"/>
                    </a:moveTo>
                    <a:lnTo>
                      <a:pt x="20" y="2"/>
                    </a:lnTo>
                    <a:lnTo>
                      <a:pt x="15" y="0"/>
                    </a:lnTo>
                    <a:lnTo>
                      <a:pt x="8" y="2"/>
                    </a:lnTo>
                    <a:lnTo>
                      <a:pt x="3" y="3"/>
                    </a:lnTo>
                    <a:lnTo>
                      <a:pt x="0" y="7"/>
                    </a:lnTo>
                    <a:lnTo>
                      <a:pt x="0" y="12"/>
                    </a:lnTo>
                    <a:lnTo>
                      <a:pt x="0" y="16"/>
                    </a:lnTo>
                    <a:lnTo>
                      <a:pt x="3" y="20"/>
                    </a:lnTo>
                    <a:lnTo>
                      <a:pt x="8" y="23"/>
                    </a:lnTo>
                    <a:lnTo>
                      <a:pt x="15" y="24"/>
                    </a:lnTo>
                    <a:lnTo>
                      <a:pt x="20" y="23"/>
                    </a:lnTo>
                    <a:lnTo>
                      <a:pt x="25" y="20"/>
                    </a:lnTo>
                    <a:lnTo>
                      <a:pt x="28" y="16"/>
                    </a:lnTo>
                    <a:lnTo>
                      <a:pt x="30" y="12"/>
                    </a:lnTo>
                    <a:lnTo>
                      <a:pt x="28" y="7"/>
                    </a:lnTo>
                    <a:lnTo>
                      <a:pt x="25" y="3"/>
                    </a:lnTo>
                    <a:close/>
                  </a:path>
                </a:pathLst>
              </a:custGeom>
              <a:solidFill>
                <a:srgbClr val="000000"/>
              </a:solidFill>
              <a:ln w="38100">
                <a:solidFill>
                  <a:schemeClr val="accent2"/>
                </a:solidFill>
                <a:round/>
                <a:headEnd/>
                <a:tailEnd/>
              </a:ln>
            </p:spPr>
            <p:txBody>
              <a:bodyPr/>
              <a:lstStyle/>
              <a:p>
                <a:endParaRPr lang="en-US"/>
              </a:p>
            </p:txBody>
          </p:sp>
          <p:sp>
            <p:nvSpPr>
              <p:cNvPr id="49275" name="Freeform 108"/>
              <p:cNvSpPr>
                <a:spLocks noChangeAspect="1"/>
              </p:cNvSpPr>
              <p:nvPr/>
            </p:nvSpPr>
            <p:spPr bwMode="auto">
              <a:xfrm>
                <a:off x="2406" y="1784"/>
                <a:ext cx="15" cy="11"/>
              </a:xfrm>
              <a:custGeom>
                <a:avLst/>
                <a:gdLst>
                  <a:gd name="T0" fmla="*/ 1 w 30"/>
                  <a:gd name="T1" fmla="*/ 0 h 24"/>
                  <a:gd name="T2" fmla="*/ 1 w 30"/>
                  <a:gd name="T3" fmla="*/ 0 h 24"/>
                  <a:gd name="T4" fmla="*/ 1 w 30"/>
                  <a:gd name="T5" fmla="*/ 0 h 24"/>
                  <a:gd name="T6" fmla="*/ 1 w 30"/>
                  <a:gd name="T7" fmla="*/ 0 h 24"/>
                  <a:gd name="T8" fmla="*/ 1 w 30"/>
                  <a:gd name="T9" fmla="*/ 0 h 24"/>
                  <a:gd name="T10" fmla="*/ 1 w 30"/>
                  <a:gd name="T11" fmla="*/ 0 h 24"/>
                  <a:gd name="T12" fmla="*/ 0 w 30"/>
                  <a:gd name="T13" fmla="*/ 0 h 24"/>
                  <a:gd name="T14" fmla="*/ 1 w 30"/>
                  <a:gd name="T15" fmla="*/ 0 h 24"/>
                  <a:gd name="T16" fmla="*/ 1 w 30"/>
                  <a:gd name="T17" fmla="*/ 0 h 24"/>
                  <a:gd name="T18" fmla="*/ 1 w 30"/>
                  <a:gd name="T19" fmla="*/ 0 h 24"/>
                  <a:gd name="T20" fmla="*/ 1 w 30"/>
                  <a:gd name="T21" fmla="*/ 0 h 24"/>
                  <a:gd name="T22" fmla="*/ 1 w 30"/>
                  <a:gd name="T23" fmla="*/ 0 h 24"/>
                  <a:gd name="T24" fmla="*/ 1 w 30"/>
                  <a:gd name="T25" fmla="*/ 0 h 24"/>
                  <a:gd name="T26" fmla="*/ 1 w 30"/>
                  <a:gd name="T27" fmla="*/ 0 h 24"/>
                  <a:gd name="T28" fmla="*/ 1 w 30"/>
                  <a:gd name="T29" fmla="*/ 0 h 24"/>
                  <a:gd name="T30" fmla="*/ 1 w 30"/>
                  <a:gd name="T31" fmla="*/ 0 h 24"/>
                  <a:gd name="T32" fmla="*/ 1 w 30"/>
                  <a:gd name="T33" fmla="*/ 0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25" y="3"/>
                    </a:moveTo>
                    <a:lnTo>
                      <a:pt x="20" y="0"/>
                    </a:lnTo>
                    <a:lnTo>
                      <a:pt x="15" y="0"/>
                    </a:lnTo>
                    <a:lnTo>
                      <a:pt x="9" y="0"/>
                    </a:lnTo>
                    <a:lnTo>
                      <a:pt x="5" y="3"/>
                    </a:lnTo>
                    <a:lnTo>
                      <a:pt x="2" y="7"/>
                    </a:lnTo>
                    <a:lnTo>
                      <a:pt x="0" y="12"/>
                    </a:lnTo>
                    <a:lnTo>
                      <a:pt x="2" y="16"/>
                    </a:lnTo>
                    <a:lnTo>
                      <a:pt x="4" y="20"/>
                    </a:lnTo>
                    <a:lnTo>
                      <a:pt x="9" y="22"/>
                    </a:lnTo>
                    <a:lnTo>
                      <a:pt x="15" y="24"/>
                    </a:lnTo>
                    <a:lnTo>
                      <a:pt x="20" y="22"/>
                    </a:lnTo>
                    <a:lnTo>
                      <a:pt x="25" y="20"/>
                    </a:lnTo>
                    <a:lnTo>
                      <a:pt x="29" y="16"/>
                    </a:lnTo>
                    <a:lnTo>
                      <a:pt x="30" y="12"/>
                    </a:lnTo>
                    <a:lnTo>
                      <a:pt x="29" y="7"/>
                    </a:lnTo>
                    <a:lnTo>
                      <a:pt x="25" y="3"/>
                    </a:lnTo>
                    <a:close/>
                  </a:path>
                </a:pathLst>
              </a:custGeom>
              <a:solidFill>
                <a:srgbClr val="000000"/>
              </a:solidFill>
              <a:ln w="38100">
                <a:solidFill>
                  <a:schemeClr val="accent2"/>
                </a:solidFill>
                <a:round/>
                <a:headEnd/>
                <a:tailEnd/>
              </a:ln>
            </p:spPr>
            <p:txBody>
              <a:bodyPr/>
              <a:lstStyle/>
              <a:p>
                <a:endParaRPr lang="en-US"/>
              </a:p>
            </p:txBody>
          </p:sp>
          <p:sp>
            <p:nvSpPr>
              <p:cNvPr id="49276" name="Freeform 109"/>
              <p:cNvSpPr>
                <a:spLocks noChangeAspect="1"/>
              </p:cNvSpPr>
              <p:nvPr/>
            </p:nvSpPr>
            <p:spPr bwMode="auto">
              <a:xfrm>
                <a:off x="2427" y="1800"/>
                <a:ext cx="15" cy="12"/>
              </a:xfrm>
              <a:custGeom>
                <a:avLst/>
                <a:gdLst>
                  <a:gd name="T0" fmla="*/ 1 w 30"/>
                  <a:gd name="T1" fmla="*/ 1 h 23"/>
                  <a:gd name="T2" fmla="*/ 1 w 30"/>
                  <a:gd name="T3" fmla="*/ 1 h 23"/>
                  <a:gd name="T4" fmla="*/ 1 w 30"/>
                  <a:gd name="T5" fmla="*/ 0 h 23"/>
                  <a:gd name="T6" fmla="*/ 1 w 30"/>
                  <a:gd name="T7" fmla="*/ 1 h 23"/>
                  <a:gd name="T8" fmla="*/ 1 w 30"/>
                  <a:gd name="T9" fmla="*/ 1 h 23"/>
                  <a:gd name="T10" fmla="*/ 1 w 30"/>
                  <a:gd name="T11" fmla="*/ 1 h 23"/>
                  <a:gd name="T12" fmla="*/ 0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1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7" y="4"/>
                    </a:moveTo>
                    <a:lnTo>
                      <a:pt x="22" y="1"/>
                    </a:lnTo>
                    <a:lnTo>
                      <a:pt x="15" y="0"/>
                    </a:lnTo>
                    <a:lnTo>
                      <a:pt x="10" y="1"/>
                    </a:lnTo>
                    <a:lnTo>
                      <a:pt x="5" y="4"/>
                    </a:lnTo>
                    <a:lnTo>
                      <a:pt x="2" y="8"/>
                    </a:lnTo>
                    <a:lnTo>
                      <a:pt x="0" y="12"/>
                    </a:lnTo>
                    <a:lnTo>
                      <a:pt x="2" y="17"/>
                    </a:lnTo>
                    <a:lnTo>
                      <a:pt x="5" y="21"/>
                    </a:lnTo>
                    <a:lnTo>
                      <a:pt x="10" y="23"/>
                    </a:lnTo>
                    <a:lnTo>
                      <a:pt x="15" y="23"/>
                    </a:lnTo>
                    <a:lnTo>
                      <a:pt x="22" y="23"/>
                    </a:lnTo>
                    <a:lnTo>
                      <a:pt x="27" y="21"/>
                    </a:lnTo>
                    <a:lnTo>
                      <a:pt x="29" y="17"/>
                    </a:lnTo>
                    <a:lnTo>
                      <a:pt x="30" y="12"/>
                    </a:lnTo>
                    <a:lnTo>
                      <a:pt x="29" y="8"/>
                    </a:lnTo>
                    <a:lnTo>
                      <a:pt x="27" y="4"/>
                    </a:lnTo>
                    <a:close/>
                  </a:path>
                </a:pathLst>
              </a:custGeom>
              <a:solidFill>
                <a:srgbClr val="000000"/>
              </a:solidFill>
              <a:ln w="38100">
                <a:solidFill>
                  <a:schemeClr val="accent2"/>
                </a:solidFill>
                <a:round/>
                <a:headEnd/>
                <a:tailEnd/>
              </a:ln>
            </p:spPr>
            <p:txBody>
              <a:bodyPr/>
              <a:lstStyle/>
              <a:p>
                <a:endParaRPr lang="en-US"/>
              </a:p>
            </p:txBody>
          </p:sp>
          <p:sp>
            <p:nvSpPr>
              <p:cNvPr id="49277" name="Freeform 110"/>
              <p:cNvSpPr>
                <a:spLocks noChangeAspect="1"/>
              </p:cNvSpPr>
              <p:nvPr/>
            </p:nvSpPr>
            <p:spPr bwMode="auto">
              <a:xfrm>
                <a:off x="2448" y="1817"/>
                <a:ext cx="15" cy="12"/>
              </a:xfrm>
              <a:custGeom>
                <a:avLst/>
                <a:gdLst>
                  <a:gd name="T0" fmla="*/ 1 w 30"/>
                  <a:gd name="T1" fmla="*/ 1 h 23"/>
                  <a:gd name="T2" fmla="*/ 1 w 30"/>
                  <a:gd name="T3" fmla="*/ 1 h 23"/>
                  <a:gd name="T4" fmla="*/ 1 w 30"/>
                  <a:gd name="T5" fmla="*/ 0 h 23"/>
                  <a:gd name="T6" fmla="*/ 1 w 30"/>
                  <a:gd name="T7" fmla="*/ 1 h 23"/>
                  <a:gd name="T8" fmla="*/ 1 w 30"/>
                  <a:gd name="T9" fmla="*/ 1 h 23"/>
                  <a:gd name="T10" fmla="*/ 1 w 30"/>
                  <a:gd name="T11" fmla="*/ 1 h 23"/>
                  <a:gd name="T12" fmla="*/ 0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1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7" y="4"/>
                    </a:moveTo>
                    <a:lnTo>
                      <a:pt x="22" y="1"/>
                    </a:lnTo>
                    <a:lnTo>
                      <a:pt x="15" y="0"/>
                    </a:lnTo>
                    <a:lnTo>
                      <a:pt x="10" y="1"/>
                    </a:lnTo>
                    <a:lnTo>
                      <a:pt x="5" y="4"/>
                    </a:lnTo>
                    <a:lnTo>
                      <a:pt x="2" y="7"/>
                    </a:lnTo>
                    <a:lnTo>
                      <a:pt x="0" y="11"/>
                    </a:lnTo>
                    <a:lnTo>
                      <a:pt x="2" y="17"/>
                    </a:lnTo>
                    <a:lnTo>
                      <a:pt x="5" y="21"/>
                    </a:lnTo>
                    <a:lnTo>
                      <a:pt x="10" y="22"/>
                    </a:lnTo>
                    <a:lnTo>
                      <a:pt x="15" y="23"/>
                    </a:lnTo>
                    <a:lnTo>
                      <a:pt x="22" y="22"/>
                    </a:lnTo>
                    <a:lnTo>
                      <a:pt x="27" y="19"/>
                    </a:lnTo>
                    <a:lnTo>
                      <a:pt x="30" y="17"/>
                    </a:lnTo>
                    <a:lnTo>
                      <a:pt x="30" y="11"/>
                    </a:lnTo>
                    <a:lnTo>
                      <a:pt x="30" y="7"/>
                    </a:lnTo>
                    <a:lnTo>
                      <a:pt x="27" y="4"/>
                    </a:lnTo>
                    <a:close/>
                  </a:path>
                </a:pathLst>
              </a:custGeom>
              <a:solidFill>
                <a:srgbClr val="000000"/>
              </a:solidFill>
              <a:ln w="38100">
                <a:solidFill>
                  <a:schemeClr val="accent2"/>
                </a:solidFill>
                <a:round/>
                <a:headEnd/>
                <a:tailEnd/>
              </a:ln>
            </p:spPr>
            <p:txBody>
              <a:bodyPr/>
              <a:lstStyle/>
              <a:p>
                <a:endParaRPr lang="en-US"/>
              </a:p>
            </p:txBody>
          </p:sp>
          <p:sp>
            <p:nvSpPr>
              <p:cNvPr id="49278" name="Freeform 111"/>
              <p:cNvSpPr>
                <a:spLocks noChangeAspect="1"/>
              </p:cNvSpPr>
              <p:nvPr/>
            </p:nvSpPr>
            <p:spPr bwMode="auto">
              <a:xfrm>
                <a:off x="2470" y="1834"/>
                <a:ext cx="15" cy="11"/>
              </a:xfrm>
              <a:custGeom>
                <a:avLst/>
                <a:gdLst>
                  <a:gd name="T0" fmla="*/ 1 w 30"/>
                  <a:gd name="T1" fmla="*/ 0 h 23"/>
                  <a:gd name="T2" fmla="*/ 1 w 30"/>
                  <a:gd name="T3" fmla="*/ 0 h 23"/>
                  <a:gd name="T4" fmla="*/ 1 w 30"/>
                  <a:gd name="T5" fmla="*/ 0 h 23"/>
                  <a:gd name="T6" fmla="*/ 1 w 30"/>
                  <a:gd name="T7" fmla="*/ 0 h 23"/>
                  <a:gd name="T8" fmla="*/ 1 w 30"/>
                  <a:gd name="T9" fmla="*/ 0 h 23"/>
                  <a:gd name="T10" fmla="*/ 0 w 30"/>
                  <a:gd name="T11" fmla="*/ 0 h 23"/>
                  <a:gd name="T12" fmla="*/ 0 w 30"/>
                  <a:gd name="T13" fmla="*/ 0 h 23"/>
                  <a:gd name="T14" fmla="*/ 0 w 30"/>
                  <a:gd name="T15" fmla="*/ 0 h 23"/>
                  <a:gd name="T16" fmla="*/ 1 w 30"/>
                  <a:gd name="T17" fmla="*/ 0 h 23"/>
                  <a:gd name="T18" fmla="*/ 1 w 30"/>
                  <a:gd name="T19" fmla="*/ 0 h 23"/>
                  <a:gd name="T20" fmla="*/ 1 w 30"/>
                  <a:gd name="T21" fmla="*/ 0 h 23"/>
                  <a:gd name="T22" fmla="*/ 1 w 30"/>
                  <a:gd name="T23" fmla="*/ 0 h 23"/>
                  <a:gd name="T24" fmla="*/ 1 w 30"/>
                  <a:gd name="T25" fmla="*/ 0 h 23"/>
                  <a:gd name="T26" fmla="*/ 1 w 30"/>
                  <a:gd name="T27" fmla="*/ 0 h 23"/>
                  <a:gd name="T28" fmla="*/ 1 w 30"/>
                  <a:gd name="T29" fmla="*/ 0 h 23"/>
                  <a:gd name="T30" fmla="*/ 1 w 30"/>
                  <a:gd name="T31" fmla="*/ 0 h 23"/>
                  <a:gd name="T32" fmla="*/ 1 w 30"/>
                  <a:gd name="T33" fmla="*/ 0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5" y="2"/>
                    </a:moveTo>
                    <a:lnTo>
                      <a:pt x="20" y="0"/>
                    </a:lnTo>
                    <a:lnTo>
                      <a:pt x="15" y="0"/>
                    </a:lnTo>
                    <a:lnTo>
                      <a:pt x="9" y="0"/>
                    </a:lnTo>
                    <a:lnTo>
                      <a:pt x="4" y="2"/>
                    </a:lnTo>
                    <a:lnTo>
                      <a:pt x="0" y="6"/>
                    </a:lnTo>
                    <a:lnTo>
                      <a:pt x="0" y="11"/>
                    </a:lnTo>
                    <a:lnTo>
                      <a:pt x="0" y="15"/>
                    </a:lnTo>
                    <a:lnTo>
                      <a:pt x="4" y="19"/>
                    </a:lnTo>
                    <a:lnTo>
                      <a:pt x="9" y="22"/>
                    </a:lnTo>
                    <a:lnTo>
                      <a:pt x="15" y="23"/>
                    </a:lnTo>
                    <a:lnTo>
                      <a:pt x="20" y="22"/>
                    </a:lnTo>
                    <a:lnTo>
                      <a:pt x="25" y="19"/>
                    </a:lnTo>
                    <a:lnTo>
                      <a:pt x="29" y="15"/>
                    </a:lnTo>
                    <a:lnTo>
                      <a:pt x="30" y="11"/>
                    </a:lnTo>
                    <a:lnTo>
                      <a:pt x="29" y="6"/>
                    </a:lnTo>
                    <a:lnTo>
                      <a:pt x="25" y="2"/>
                    </a:lnTo>
                    <a:close/>
                  </a:path>
                </a:pathLst>
              </a:custGeom>
              <a:solidFill>
                <a:srgbClr val="000000"/>
              </a:solidFill>
              <a:ln w="38100">
                <a:solidFill>
                  <a:schemeClr val="accent2"/>
                </a:solidFill>
                <a:round/>
                <a:headEnd/>
                <a:tailEnd/>
              </a:ln>
            </p:spPr>
            <p:txBody>
              <a:bodyPr/>
              <a:lstStyle/>
              <a:p>
                <a:endParaRPr lang="en-US"/>
              </a:p>
            </p:txBody>
          </p:sp>
          <p:sp>
            <p:nvSpPr>
              <p:cNvPr id="49279" name="Freeform 112"/>
              <p:cNvSpPr>
                <a:spLocks noChangeAspect="1"/>
              </p:cNvSpPr>
              <p:nvPr/>
            </p:nvSpPr>
            <p:spPr bwMode="auto">
              <a:xfrm>
                <a:off x="2490" y="1850"/>
                <a:ext cx="16" cy="12"/>
              </a:xfrm>
              <a:custGeom>
                <a:avLst/>
                <a:gdLst>
                  <a:gd name="T0" fmla="*/ 1 w 30"/>
                  <a:gd name="T1" fmla="*/ 1 h 23"/>
                  <a:gd name="T2" fmla="*/ 1 w 30"/>
                  <a:gd name="T3" fmla="*/ 1 h 23"/>
                  <a:gd name="T4" fmla="*/ 1 w 30"/>
                  <a:gd name="T5" fmla="*/ 0 h 23"/>
                  <a:gd name="T6" fmla="*/ 1 w 30"/>
                  <a:gd name="T7" fmla="*/ 1 h 23"/>
                  <a:gd name="T8" fmla="*/ 1 w 30"/>
                  <a:gd name="T9" fmla="*/ 1 h 23"/>
                  <a:gd name="T10" fmla="*/ 0 w 30"/>
                  <a:gd name="T11" fmla="*/ 1 h 23"/>
                  <a:gd name="T12" fmla="*/ 0 w 30"/>
                  <a:gd name="T13" fmla="*/ 1 h 23"/>
                  <a:gd name="T14" fmla="*/ 0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1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5" y="4"/>
                    </a:moveTo>
                    <a:lnTo>
                      <a:pt x="20" y="1"/>
                    </a:lnTo>
                    <a:lnTo>
                      <a:pt x="15" y="0"/>
                    </a:lnTo>
                    <a:lnTo>
                      <a:pt x="8" y="1"/>
                    </a:lnTo>
                    <a:lnTo>
                      <a:pt x="3" y="4"/>
                    </a:lnTo>
                    <a:lnTo>
                      <a:pt x="0" y="8"/>
                    </a:lnTo>
                    <a:lnTo>
                      <a:pt x="0" y="12"/>
                    </a:lnTo>
                    <a:lnTo>
                      <a:pt x="0" y="17"/>
                    </a:lnTo>
                    <a:lnTo>
                      <a:pt x="3" y="21"/>
                    </a:lnTo>
                    <a:lnTo>
                      <a:pt x="8" y="23"/>
                    </a:lnTo>
                    <a:lnTo>
                      <a:pt x="15" y="23"/>
                    </a:lnTo>
                    <a:lnTo>
                      <a:pt x="20" y="23"/>
                    </a:lnTo>
                    <a:lnTo>
                      <a:pt x="25" y="21"/>
                    </a:lnTo>
                    <a:lnTo>
                      <a:pt x="28" y="17"/>
                    </a:lnTo>
                    <a:lnTo>
                      <a:pt x="30" y="12"/>
                    </a:lnTo>
                    <a:lnTo>
                      <a:pt x="28" y="8"/>
                    </a:lnTo>
                    <a:lnTo>
                      <a:pt x="25" y="4"/>
                    </a:lnTo>
                    <a:close/>
                  </a:path>
                </a:pathLst>
              </a:custGeom>
              <a:solidFill>
                <a:srgbClr val="000000"/>
              </a:solidFill>
              <a:ln w="38100">
                <a:solidFill>
                  <a:schemeClr val="accent2"/>
                </a:solidFill>
                <a:round/>
                <a:headEnd/>
                <a:tailEnd/>
              </a:ln>
            </p:spPr>
            <p:txBody>
              <a:bodyPr/>
              <a:lstStyle/>
              <a:p>
                <a:endParaRPr lang="en-US"/>
              </a:p>
            </p:txBody>
          </p:sp>
          <p:sp>
            <p:nvSpPr>
              <p:cNvPr id="49280" name="Freeform 113"/>
              <p:cNvSpPr>
                <a:spLocks noChangeAspect="1"/>
              </p:cNvSpPr>
              <p:nvPr/>
            </p:nvSpPr>
            <p:spPr bwMode="auto">
              <a:xfrm>
                <a:off x="2511" y="1867"/>
                <a:ext cx="15" cy="12"/>
              </a:xfrm>
              <a:custGeom>
                <a:avLst/>
                <a:gdLst>
                  <a:gd name="T0" fmla="*/ 1 w 30"/>
                  <a:gd name="T1" fmla="*/ 1 h 23"/>
                  <a:gd name="T2" fmla="*/ 1 w 30"/>
                  <a:gd name="T3" fmla="*/ 1 h 23"/>
                  <a:gd name="T4" fmla="*/ 1 w 30"/>
                  <a:gd name="T5" fmla="*/ 0 h 23"/>
                  <a:gd name="T6" fmla="*/ 1 w 30"/>
                  <a:gd name="T7" fmla="*/ 1 h 23"/>
                  <a:gd name="T8" fmla="*/ 1 w 30"/>
                  <a:gd name="T9" fmla="*/ 1 h 23"/>
                  <a:gd name="T10" fmla="*/ 1 w 30"/>
                  <a:gd name="T11" fmla="*/ 1 h 23"/>
                  <a:gd name="T12" fmla="*/ 0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1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5" y="4"/>
                    </a:moveTo>
                    <a:lnTo>
                      <a:pt x="20" y="1"/>
                    </a:lnTo>
                    <a:lnTo>
                      <a:pt x="15" y="0"/>
                    </a:lnTo>
                    <a:lnTo>
                      <a:pt x="8" y="1"/>
                    </a:lnTo>
                    <a:lnTo>
                      <a:pt x="5" y="4"/>
                    </a:lnTo>
                    <a:lnTo>
                      <a:pt x="1" y="8"/>
                    </a:lnTo>
                    <a:lnTo>
                      <a:pt x="0" y="12"/>
                    </a:lnTo>
                    <a:lnTo>
                      <a:pt x="1" y="17"/>
                    </a:lnTo>
                    <a:lnTo>
                      <a:pt x="3" y="21"/>
                    </a:lnTo>
                    <a:lnTo>
                      <a:pt x="8" y="23"/>
                    </a:lnTo>
                    <a:lnTo>
                      <a:pt x="15" y="23"/>
                    </a:lnTo>
                    <a:lnTo>
                      <a:pt x="20" y="23"/>
                    </a:lnTo>
                    <a:lnTo>
                      <a:pt x="25" y="21"/>
                    </a:lnTo>
                    <a:lnTo>
                      <a:pt x="28" y="17"/>
                    </a:lnTo>
                    <a:lnTo>
                      <a:pt x="30" y="12"/>
                    </a:lnTo>
                    <a:lnTo>
                      <a:pt x="28" y="8"/>
                    </a:lnTo>
                    <a:lnTo>
                      <a:pt x="25" y="4"/>
                    </a:lnTo>
                    <a:close/>
                  </a:path>
                </a:pathLst>
              </a:custGeom>
              <a:solidFill>
                <a:srgbClr val="000000"/>
              </a:solidFill>
              <a:ln w="38100">
                <a:solidFill>
                  <a:schemeClr val="accent2"/>
                </a:solidFill>
                <a:round/>
                <a:headEnd/>
                <a:tailEnd/>
              </a:ln>
            </p:spPr>
            <p:txBody>
              <a:bodyPr/>
              <a:lstStyle/>
              <a:p>
                <a:endParaRPr lang="en-US"/>
              </a:p>
            </p:txBody>
          </p:sp>
          <p:sp>
            <p:nvSpPr>
              <p:cNvPr id="49281" name="Freeform 114"/>
              <p:cNvSpPr>
                <a:spLocks noChangeAspect="1"/>
              </p:cNvSpPr>
              <p:nvPr/>
            </p:nvSpPr>
            <p:spPr bwMode="auto">
              <a:xfrm>
                <a:off x="2532" y="1884"/>
                <a:ext cx="15" cy="12"/>
              </a:xfrm>
              <a:custGeom>
                <a:avLst/>
                <a:gdLst>
                  <a:gd name="T0" fmla="*/ 1 w 30"/>
                  <a:gd name="T1" fmla="*/ 1 h 23"/>
                  <a:gd name="T2" fmla="*/ 1 w 30"/>
                  <a:gd name="T3" fmla="*/ 1 h 23"/>
                  <a:gd name="T4" fmla="*/ 1 w 30"/>
                  <a:gd name="T5" fmla="*/ 0 h 23"/>
                  <a:gd name="T6" fmla="*/ 1 w 30"/>
                  <a:gd name="T7" fmla="*/ 1 h 23"/>
                  <a:gd name="T8" fmla="*/ 1 w 30"/>
                  <a:gd name="T9" fmla="*/ 1 h 23"/>
                  <a:gd name="T10" fmla="*/ 1 w 30"/>
                  <a:gd name="T11" fmla="*/ 1 h 23"/>
                  <a:gd name="T12" fmla="*/ 0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1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7" y="2"/>
                    </a:moveTo>
                    <a:lnTo>
                      <a:pt x="22" y="1"/>
                    </a:lnTo>
                    <a:lnTo>
                      <a:pt x="15" y="0"/>
                    </a:lnTo>
                    <a:lnTo>
                      <a:pt x="10" y="1"/>
                    </a:lnTo>
                    <a:lnTo>
                      <a:pt x="5" y="4"/>
                    </a:lnTo>
                    <a:lnTo>
                      <a:pt x="2" y="6"/>
                    </a:lnTo>
                    <a:lnTo>
                      <a:pt x="0" y="11"/>
                    </a:lnTo>
                    <a:lnTo>
                      <a:pt x="2" y="15"/>
                    </a:lnTo>
                    <a:lnTo>
                      <a:pt x="5" y="19"/>
                    </a:lnTo>
                    <a:lnTo>
                      <a:pt x="10" y="22"/>
                    </a:lnTo>
                    <a:lnTo>
                      <a:pt x="15" y="23"/>
                    </a:lnTo>
                    <a:lnTo>
                      <a:pt x="22" y="22"/>
                    </a:lnTo>
                    <a:lnTo>
                      <a:pt x="25" y="19"/>
                    </a:lnTo>
                    <a:lnTo>
                      <a:pt x="29" y="15"/>
                    </a:lnTo>
                    <a:lnTo>
                      <a:pt x="30" y="11"/>
                    </a:lnTo>
                    <a:lnTo>
                      <a:pt x="29" y="6"/>
                    </a:lnTo>
                    <a:lnTo>
                      <a:pt x="27" y="2"/>
                    </a:lnTo>
                    <a:close/>
                  </a:path>
                </a:pathLst>
              </a:custGeom>
              <a:solidFill>
                <a:srgbClr val="000000"/>
              </a:solidFill>
              <a:ln w="38100">
                <a:solidFill>
                  <a:schemeClr val="accent2"/>
                </a:solidFill>
                <a:round/>
                <a:headEnd/>
                <a:tailEnd/>
              </a:ln>
            </p:spPr>
            <p:txBody>
              <a:bodyPr/>
              <a:lstStyle/>
              <a:p>
                <a:endParaRPr lang="en-US"/>
              </a:p>
            </p:txBody>
          </p:sp>
          <p:sp>
            <p:nvSpPr>
              <p:cNvPr id="49282" name="Freeform 115"/>
              <p:cNvSpPr>
                <a:spLocks noChangeAspect="1"/>
              </p:cNvSpPr>
              <p:nvPr/>
            </p:nvSpPr>
            <p:spPr bwMode="auto">
              <a:xfrm>
                <a:off x="2553" y="1901"/>
                <a:ext cx="15" cy="11"/>
              </a:xfrm>
              <a:custGeom>
                <a:avLst/>
                <a:gdLst>
                  <a:gd name="T0" fmla="*/ 1 w 30"/>
                  <a:gd name="T1" fmla="*/ 0 h 23"/>
                  <a:gd name="T2" fmla="*/ 1 w 30"/>
                  <a:gd name="T3" fmla="*/ 0 h 23"/>
                  <a:gd name="T4" fmla="*/ 1 w 30"/>
                  <a:gd name="T5" fmla="*/ 0 h 23"/>
                  <a:gd name="T6" fmla="*/ 1 w 30"/>
                  <a:gd name="T7" fmla="*/ 0 h 23"/>
                  <a:gd name="T8" fmla="*/ 1 w 30"/>
                  <a:gd name="T9" fmla="*/ 0 h 23"/>
                  <a:gd name="T10" fmla="*/ 1 w 30"/>
                  <a:gd name="T11" fmla="*/ 0 h 23"/>
                  <a:gd name="T12" fmla="*/ 0 w 30"/>
                  <a:gd name="T13" fmla="*/ 0 h 23"/>
                  <a:gd name="T14" fmla="*/ 1 w 30"/>
                  <a:gd name="T15" fmla="*/ 0 h 23"/>
                  <a:gd name="T16" fmla="*/ 1 w 30"/>
                  <a:gd name="T17" fmla="*/ 0 h 23"/>
                  <a:gd name="T18" fmla="*/ 1 w 30"/>
                  <a:gd name="T19" fmla="*/ 0 h 23"/>
                  <a:gd name="T20" fmla="*/ 1 w 30"/>
                  <a:gd name="T21" fmla="*/ 0 h 23"/>
                  <a:gd name="T22" fmla="*/ 1 w 30"/>
                  <a:gd name="T23" fmla="*/ 0 h 23"/>
                  <a:gd name="T24" fmla="*/ 1 w 30"/>
                  <a:gd name="T25" fmla="*/ 0 h 23"/>
                  <a:gd name="T26" fmla="*/ 1 w 30"/>
                  <a:gd name="T27" fmla="*/ 0 h 23"/>
                  <a:gd name="T28" fmla="*/ 1 w 30"/>
                  <a:gd name="T29" fmla="*/ 0 h 23"/>
                  <a:gd name="T30" fmla="*/ 1 w 30"/>
                  <a:gd name="T31" fmla="*/ 0 h 23"/>
                  <a:gd name="T32" fmla="*/ 1 w 30"/>
                  <a:gd name="T33" fmla="*/ 0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7" y="2"/>
                    </a:moveTo>
                    <a:lnTo>
                      <a:pt x="22" y="0"/>
                    </a:lnTo>
                    <a:lnTo>
                      <a:pt x="15" y="0"/>
                    </a:lnTo>
                    <a:lnTo>
                      <a:pt x="10" y="0"/>
                    </a:lnTo>
                    <a:lnTo>
                      <a:pt x="5" y="2"/>
                    </a:lnTo>
                    <a:lnTo>
                      <a:pt x="2" y="6"/>
                    </a:lnTo>
                    <a:lnTo>
                      <a:pt x="0" y="11"/>
                    </a:lnTo>
                    <a:lnTo>
                      <a:pt x="2" y="15"/>
                    </a:lnTo>
                    <a:lnTo>
                      <a:pt x="5" y="19"/>
                    </a:lnTo>
                    <a:lnTo>
                      <a:pt x="10" y="22"/>
                    </a:lnTo>
                    <a:lnTo>
                      <a:pt x="15" y="23"/>
                    </a:lnTo>
                    <a:lnTo>
                      <a:pt x="22" y="22"/>
                    </a:lnTo>
                    <a:lnTo>
                      <a:pt x="27" y="19"/>
                    </a:lnTo>
                    <a:lnTo>
                      <a:pt x="30" y="15"/>
                    </a:lnTo>
                    <a:lnTo>
                      <a:pt x="30" y="11"/>
                    </a:lnTo>
                    <a:lnTo>
                      <a:pt x="30" y="6"/>
                    </a:lnTo>
                    <a:lnTo>
                      <a:pt x="27" y="2"/>
                    </a:lnTo>
                    <a:close/>
                  </a:path>
                </a:pathLst>
              </a:custGeom>
              <a:solidFill>
                <a:srgbClr val="000000"/>
              </a:solidFill>
              <a:ln w="38100">
                <a:solidFill>
                  <a:schemeClr val="accent2"/>
                </a:solidFill>
                <a:round/>
                <a:headEnd/>
                <a:tailEnd/>
              </a:ln>
            </p:spPr>
            <p:txBody>
              <a:bodyPr/>
              <a:lstStyle/>
              <a:p>
                <a:endParaRPr lang="en-US"/>
              </a:p>
            </p:txBody>
          </p:sp>
          <p:sp>
            <p:nvSpPr>
              <p:cNvPr id="49283" name="Freeform 116"/>
              <p:cNvSpPr>
                <a:spLocks noChangeAspect="1"/>
              </p:cNvSpPr>
              <p:nvPr/>
            </p:nvSpPr>
            <p:spPr bwMode="auto">
              <a:xfrm>
                <a:off x="2574" y="1917"/>
                <a:ext cx="15" cy="12"/>
              </a:xfrm>
              <a:custGeom>
                <a:avLst/>
                <a:gdLst>
                  <a:gd name="T0" fmla="*/ 1 w 30"/>
                  <a:gd name="T1" fmla="*/ 1 h 24"/>
                  <a:gd name="T2" fmla="*/ 1 w 30"/>
                  <a:gd name="T3" fmla="*/ 1 h 24"/>
                  <a:gd name="T4" fmla="*/ 1 w 30"/>
                  <a:gd name="T5" fmla="*/ 0 h 24"/>
                  <a:gd name="T6" fmla="*/ 1 w 30"/>
                  <a:gd name="T7" fmla="*/ 1 h 24"/>
                  <a:gd name="T8" fmla="*/ 1 w 30"/>
                  <a:gd name="T9" fmla="*/ 1 h 24"/>
                  <a:gd name="T10" fmla="*/ 1 w 30"/>
                  <a:gd name="T11" fmla="*/ 1 h 24"/>
                  <a:gd name="T12" fmla="*/ 0 w 30"/>
                  <a:gd name="T13" fmla="*/ 1 h 24"/>
                  <a:gd name="T14" fmla="*/ 1 w 30"/>
                  <a:gd name="T15" fmla="*/ 1 h 24"/>
                  <a:gd name="T16" fmla="*/ 1 w 30"/>
                  <a:gd name="T17" fmla="*/ 1 h 24"/>
                  <a:gd name="T18" fmla="*/ 1 w 30"/>
                  <a:gd name="T19" fmla="*/ 1 h 24"/>
                  <a:gd name="T20" fmla="*/ 1 w 30"/>
                  <a:gd name="T21" fmla="*/ 1 h 24"/>
                  <a:gd name="T22" fmla="*/ 1 w 30"/>
                  <a:gd name="T23" fmla="*/ 1 h 24"/>
                  <a:gd name="T24" fmla="*/ 1 w 30"/>
                  <a:gd name="T25" fmla="*/ 1 h 24"/>
                  <a:gd name="T26" fmla="*/ 1 w 30"/>
                  <a:gd name="T27" fmla="*/ 1 h 24"/>
                  <a:gd name="T28" fmla="*/ 1 w 30"/>
                  <a:gd name="T29" fmla="*/ 1 h 24"/>
                  <a:gd name="T30" fmla="*/ 1 w 30"/>
                  <a:gd name="T31" fmla="*/ 1 h 24"/>
                  <a:gd name="T32" fmla="*/ 1 w 30"/>
                  <a:gd name="T33" fmla="*/ 1 h 24"/>
                  <a:gd name="T34" fmla="*/ 1 w 30"/>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27" y="4"/>
                    </a:moveTo>
                    <a:lnTo>
                      <a:pt x="22" y="1"/>
                    </a:lnTo>
                    <a:lnTo>
                      <a:pt x="15" y="0"/>
                    </a:lnTo>
                    <a:lnTo>
                      <a:pt x="10" y="1"/>
                    </a:lnTo>
                    <a:lnTo>
                      <a:pt x="5" y="4"/>
                    </a:lnTo>
                    <a:lnTo>
                      <a:pt x="2" y="8"/>
                    </a:lnTo>
                    <a:lnTo>
                      <a:pt x="0" y="12"/>
                    </a:lnTo>
                    <a:lnTo>
                      <a:pt x="2" y="17"/>
                    </a:lnTo>
                    <a:lnTo>
                      <a:pt x="5" y="21"/>
                    </a:lnTo>
                    <a:lnTo>
                      <a:pt x="10" y="24"/>
                    </a:lnTo>
                    <a:lnTo>
                      <a:pt x="15" y="24"/>
                    </a:lnTo>
                    <a:lnTo>
                      <a:pt x="22" y="24"/>
                    </a:lnTo>
                    <a:lnTo>
                      <a:pt x="27" y="21"/>
                    </a:lnTo>
                    <a:lnTo>
                      <a:pt x="30" y="17"/>
                    </a:lnTo>
                    <a:lnTo>
                      <a:pt x="30" y="12"/>
                    </a:lnTo>
                    <a:lnTo>
                      <a:pt x="30" y="8"/>
                    </a:lnTo>
                    <a:lnTo>
                      <a:pt x="27" y="4"/>
                    </a:lnTo>
                    <a:close/>
                  </a:path>
                </a:pathLst>
              </a:custGeom>
              <a:solidFill>
                <a:srgbClr val="000000"/>
              </a:solidFill>
              <a:ln w="38100">
                <a:solidFill>
                  <a:schemeClr val="accent2"/>
                </a:solidFill>
                <a:round/>
                <a:headEnd/>
                <a:tailEnd/>
              </a:ln>
            </p:spPr>
            <p:txBody>
              <a:bodyPr/>
              <a:lstStyle/>
              <a:p>
                <a:endParaRPr lang="en-US"/>
              </a:p>
            </p:txBody>
          </p:sp>
          <p:sp>
            <p:nvSpPr>
              <p:cNvPr id="49284" name="Freeform 117"/>
              <p:cNvSpPr>
                <a:spLocks noChangeAspect="1"/>
              </p:cNvSpPr>
              <p:nvPr/>
            </p:nvSpPr>
            <p:spPr bwMode="auto">
              <a:xfrm>
                <a:off x="2596" y="1934"/>
                <a:ext cx="15" cy="12"/>
              </a:xfrm>
              <a:custGeom>
                <a:avLst/>
                <a:gdLst>
                  <a:gd name="T0" fmla="*/ 1 w 30"/>
                  <a:gd name="T1" fmla="*/ 1 h 23"/>
                  <a:gd name="T2" fmla="*/ 1 w 30"/>
                  <a:gd name="T3" fmla="*/ 1 h 23"/>
                  <a:gd name="T4" fmla="*/ 1 w 30"/>
                  <a:gd name="T5" fmla="*/ 0 h 23"/>
                  <a:gd name="T6" fmla="*/ 1 w 30"/>
                  <a:gd name="T7" fmla="*/ 1 h 23"/>
                  <a:gd name="T8" fmla="*/ 1 w 30"/>
                  <a:gd name="T9" fmla="*/ 1 h 23"/>
                  <a:gd name="T10" fmla="*/ 0 w 30"/>
                  <a:gd name="T11" fmla="*/ 1 h 23"/>
                  <a:gd name="T12" fmla="*/ 0 w 30"/>
                  <a:gd name="T13" fmla="*/ 1 h 23"/>
                  <a:gd name="T14" fmla="*/ 0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1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5" y="4"/>
                    </a:moveTo>
                    <a:lnTo>
                      <a:pt x="20" y="1"/>
                    </a:lnTo>
                    <a:lnTo>
                      <a:pt x="15" y="0"/>
                    </a:lnTo>
                    <a:lnTo>
                      <a:pt x="9" y="1"/>
                    </a:lnTo>
                    <a:lnTo>
                      <a:pt x="4" y="4"/>
                    </a:lnTo>
                    <a:lnTo>
                      <a:pt x="0" y="8"/>
                    </a:lnTo>
                    <a:lnTo>
                      <a:pt x="0" y="12"/>
                    </a:lnTo>
                    <a:lnTo>
                      <a:pt x="0" y="17"/>
                    </a:lnTo>
                    <a:lnTo>
                      <a:pt x="4" y="21"/>
                    </a:lnTo>
                    <a:lnTo>
                      <a:pt x="9" y="22"/>
                    </a:lnTo>
                    <a:lnTo>
                      <a:pt x="15" y="23"/>
                    </a:lnTo>
                    <a:lnTo>
                      <a:pt x="20" y="22"/>
                    </a:lnTo>
                    <a:lnTo>
                      <a:pt x="25" y="19"/>
                    </a:lnTo>
                    <a:lnTo>
                      <a:pt x="29" y="17"/>
                    </a:lnTo>
                    <a:lnTo>
                      <a:pt x="30" y="12"/>
                    </a:lnTo>
                    <a:lnTo>
                      <a:pt x="29" y="8"/>
                    </a:lnTo>
                    <a:lnTo>
                      <a:pt x="25" y="4"/>
                    </a:lnTo>
                    <a:close/>
                  </a:path>
                </a:pathLst>
              </a:custGeom>
              <a:solidFill>
                <a:srgbClr val="000000"/>
              </a:solidFill>
              <a:ln w="38100">
                <a:solidFill>
                  <a:schemeClr val="accent2"/>
                </a:solidFill>
                <a:round/>
                <a:headEnd/>
                <a:tailEnd/>
              </a:ln>
            </p:spPr>
            <p:txBody>
              <a:bodyPr/>
              <a:lstStyle/>
              <a:p>
                <a:endParaRPr lang="en-US"/>
              </a:p>
            </p:txBody>
          </p:sp>
          <p:sp>
            <p:nvSpPr>
              <p:cNvPr id="49285" name="Freeform 118"/>
              <p:cNvSpPr>
                <a:spLocks noChangeAspect="1"/>
              </p:cNvSpPr>
              <p:nvPr/>
            </p:nvSpPr>
            <p:spPr bwMode="auto">
              <a:xfrm>
                <a:off x="2617" y="1951"/>
                <a:ext cx="15" cy="12"/>
              </a:xfrm>
              <a:custGeom>
                <a:avLst/>
                <a:gdLst>
                  <a:gd name="T0" fmla="*/ 1 w 30"/>
                  <a:gd name="T1" fmla="*/ 1 h 23"/>
                  <a:gd name="T2" fmla="*/ 1 w 30"/>
                  <a:gd name="T3" fmla="*/ 1 h 23"/>
                  <a:gd name="T4" fmla="*/ 1 w 30"/>
                  <a:gd name="T5" fmla="*/ 0 h 23"/>
                  <a:gd name="T6" fmla="*/ 1 w 30"/>
                  <a:gd name="T7" fmla="*/ 1 h 23"/>
                  <a:gd name="T8" fmla="*/ 1 w 30"/>
                  <a:gd name="T9" fmla="*/ 1 h 23"/>
                  <a:gd name="T10" fmla="*/ 0 w 30"/>
                  <a:gd name="T11" fmla="*/ 1 h 23"/>
                  <a:gd name="T12" fmla="*/ 0 w 30"/>
                  <a:gd name="T13" fmla="*/ 1 h 23"/>
                  <a:gd name="T14" fmla="*/ 0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1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5" y="2"/>
                    </a:moveTo>
                    <a:lnTo>
                      <a:pt x="20" y="1"/>
                    </a:lnTo>
                    <a:lnTo>
                      <a:pt x="15" y="0"/>
                    </a:lnTo>
                    <a:lnTo>
                      <a:pt x="8" y="1"/>
                    </a:lnTo>
                    <a:lnTo>
                      <a:pt x="3" y="2"/>
                    </a:lnTo>
                    <a:lnTo>
                      <a:pt x="0" y="6"/>
                    </a:lnTo>
                    <a:lnTo>
                      <a:pt x="0" y="11"/>
                    </a:lnTo>
                    <a:lnTo>
                      <a:pt x="0" y="15"/>
                    </a:lnTo>
                    <a:lnTo>
                      <a:pt x="3" y="19"/>
                    </a:lnTo>
                    <a:lnTo>
                      <a:pt x="8" y="22"/>
                    </a:lnTo>
                    <a:lnTo>
                      <a:pt x="15" y="23"/>
                    </a:lnTo>
                    <a:lnTo>
                      <a:pt x="20" y="22"/>
                    </a:lnTo>
                    <a:lnTo>
                      <a:pt x="25" y="19"/>
                    </a:lnTo>
                    <a:lnTo>
                      <a:pt x="28" y="15"/>
                    </a:lnTo>
                    <a:lnTo>
                      <a:pt x="30" y="11"/>
                    </a:lnTo>
                    <a:lnTo>
                      <a:pt x="28" y="6"/>
                    </a:lnTo>
                    <a:lnTo>
                      <a:pt x="25" y="2"/>
                    </a:lnTo>
                    <a:close/>
                  </a:path>
                </a:pathLst>
              </a:custGeom>
              <a:solidFill>
                <a:srgbClr val="000000"/>
              </a:solidFill>
              <a:ln w="38100">
                <a:solidFill>
                  <a:schemeClr val="accent2"/>
                </a:solidFill>
                <a:round/>
                <a:headEnd/>
                <a:tailEnd/>
              </a:ln>
            </p:spPr>
            <p:txBody>
              <a:bodyPr/>
              <a:lstStyle/>
              <a:p>
                <a:endParaRPr lang="en-US"/>
              </a:p>
            </p:txBody>
          </p:sp>
          <p:sp>
            <p:nvSpPr>
              <p:cNvPr id="49286" name="Freeform 119"/>
              <p:cNvSpPr>
                <a:spLocks noChangeAspect="1"/>
              </p:cNvSpPr>
              <p:nvPr/>
            </p:nvSpPr>
            <p:spPr bwMode="auto">
              <a:xfrm>
                <a:off x="2637" y="1968"/>
                <a:ext cx="15" cy="12"/>
              </a:xfrm>
              <a:custGeom>
                <a:avLst/>
                <a:gdLst>
                  <a:gd name="T0" fmla="*/ 1 w 30"/>
                  <a:gd name="T1" fmla="*/ 1 h 23"/>
                  <a:gd name="T2" fmla="*/ 1 w 30"/>
                  <a:gd name="T3" fmla="*/ 0 h 23"/>
                  <a:gd name="T4" fmla="*/ 1 w 30"/>
                  <a:gd name="T5" fmla="*/ 0 h 23"/>
                  <a:gd name="T6" fmla="*/ 1 w 30"/>
                  <a:gd name="T7" fmla="*/ 0 h 23"/>
                  <a:gd name="T8" fmla="*/ 1 w 30"/>
                  <a:gd name="T9" fmla="*/ 1 h 23"/>
                  <a:gd name="T10" fmla="*/ 1 w 30"/>
                  <a:gd name="T11" fmla="*/ 1 h 23"/>
                  <a:gd name="T12" fmla="*/ 0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1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5" y="2"/>
                    </a:moveTo>
                    <a:lnTo>
                      <a:pt x="20" y="0"/>
                    </a:lnTo>
                    <a:lnTo>
                      <a:pt x="15" y="0"/>
                    </a:lnTo>
                    <a:lnTo>
                      <a:pt x="8" y="0"/>
                    </a:lnTo>
                    <a:lnTo>
                      <a:pt x="5" y="2"/>
                    </a:lnTo>
                    <a:lnTo>
                      <a:pt x="1" y="6"/>
                    </a:lnTo>
                    <a:lnTo>
                      <a:pt x="0" y="11"/>
                    </a:lnTo>
                    <a:lnTo>
                      <a:pt x="1" y="15"/>
                    </a:lnTo>
                    <a:lnTo>
                      <a:pt x="3" y="19"/>
                    </a:lnTo>
                    <a:lnTo>
                      <a:pt x="8" y="22"/>
                    </a:lnTo>
                    <a:lnTo>
                      <a:pt x="15" y="23"/>
                    </a:lnTo>
                    <a:lnTo>
                      <a:pt x="20" y="22"/>
                    </a:lnTo>
                    <a:lnTo>
                      <a:pt x="25" y="19"/>
                    </a:lnTo>
                    <a:lnTo>
                      <a:pt x="28" y="15"/>
                    </a:lnTo>
                    <a:lnTo>
                      <a:pt x="30" y="11"/>
                    </a:lnTo>
                    <a:lnTo>
                      <a:pt x="28" y="6"/>
                    </a:lnTo>
                    <a:lnTo>
                      <a:pt x="25" y="2"/>
                    </a:lnTo>
                    <a:close/>
                  </a:path>
                </a:pathLst>
              </a:custGeom>
              <a:solidFill>
                <a:srgbClr val="000000"/>
              </a:solidFill>
              <a:ln w="38100">
                <a:solidFill>
                  <a:schemeClr val="accent2"/>
                </a:solidFill>
                <a:round/>
                <a:headEnd/>
                <a:tailEnd/>
              </a:ln>
            </p:spPr>
            <p:txBody>
              <a:bodyPr/>
              <a:lstStyle/>
              <a:p>
                <a:endParaRPr lang="en-US"/>
              </a:p>
            </p:txBody>
          </p:sp>
          <p:sp>
            <p:nvSpPr>
              <p:cNvPr id="49287" name="Freeform 120"/>
              <p:cNvSpPr>
                <a:spLocks noChangeAspect="1"/>
              </p:cNvSpPr>
              <p:nvPr/>
            </p:nvSpPr>
            <p:spPr bwMode="auto">
              <a:xfrm>
                <a:off x="2658" y="1984"/>
                <a:ext cx="15" cy="12"/>
              </a:xfrm>
              <a:custGeom>
                <a:avLst/>
                <a:gdLst>
                  <a:gd name="T0" fmla="*/ 1 w 30"/>
                  <a:gd name="T1" fmla="*/ 1 h 24"/>
                  <a:gd name="T2" fmla="*/ 1 w 30"/>
                  <a:gd name="T3" fmla="*/ 1 h 24"/>
                  <a:gd name="T4" fmla="*/ 1 w 30"/>
                  <a:gd name="T5" fmla="*/ 0 h 24"/>
                  <a:gd name="T6" fmla="*/ 1 w 30"/>
                  <a:gd name="T7" fmla="*/ 1 h 24"/>
                  <a:gd name="T8" fmla="*/ 1 w 30"/>
                  <a:gd name="T9" fmla="*/ 1 h 24"/>
                  <a:gd name="T10" fmla="*/ 1 w 30"/>
                  <a:gd name="T11" fmla="*/ 1 h 24"/>
                  <a:gd name="T12" fmla="*/ 0 w 30"/>
                  <a:gd name="T13" fmla="*/ 1 h 24"/>
                  <a:gd name="T14" fmla="*/ 1 w 30"/>
                  <a:gd name="T15" fmla="*/ 1 h 24"/>
                  <a:gd name="T16" fmla="*/ 1 w 30"/>
                  <a:gd name="T17" fmla="*/ 1 h 24"/>
                  <a:gd name="T18" fmla="*/ 1 w 30"/>
                  <a:gd name="T19" fmla="*/ 1 h 24"/>
                  <a:gd name="T20" fmla="*/ 1 w 30"/>
                  <a:gd name="T21" fmla="*/ 1 h 24"/>
                  <a:gd name="T22" fmla="*/ 1 w 30"/>
                  <a:gd name="T23" fmla="*/ 1 h 24"/>
                  <a:gd name="T24" fmla="*/ 1 w 30"/>
                  <a:gd name="T25" fmla="*/ 1 h 24"/>
                  <a:gd name="T26" fmla="*/ 1 w 30"/>
                  <a:gd name="T27" fmla="*/ 1 h 24"/>
                  <a:gd name="T28" fmla="*/ 1 w 30"/>
                  <a:gd name="T29" fmla="*/ 1 h 24"/>
                  <a:gd name="T30" fmla="*/ 1 w 30"/>
                  <a:gd name="T31" fmla="*/ 1 h 24"/>
                  <a:gd name="T32" fmla="*/ 1 w 30"/>
                  <a:gd name="T33" fmla="*/ 1 h 24"/>
                  <a:gd name="T34" fmla="*/ 1 w 30"/>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27" y="4"/>
                    </a:moveTo>
                    <a:lnTo>
                      <a:pt x="22" y="1"/>
                    </a:lnTo>
                    <a:lnTo>
                      <a:pt x="15" y="0"/>
                    </a:lnTo>
                    <a:lnTo>
                      <a:pt x="10" y="1"/>
                    </a:lnTo>
                    <a:lnTo>
                      <a:pt x="5" y="4"/>
                    </a:lnTo>
                    <a:lnTo>
                      <a:pt x="2" y="8"/>
                    </a:lnTo>
                    <a:lnTo>
                      <a:pt x="0" y="12"/>
                    </a:lnTo>
                    <a:lnTo>
                      <a:pt x="2" y="17"/>
                    </a:lnTo>
                    <a:lnTo>
                      <a:pt x="5" y="21"/>
                    </a:lnTo>
                    <a:lnTo>
                      <a:pt x="10" y="24"/>
                    </a:lnTo>
                    <a:lnTo>
                      <a:pt x="15" y="24"/>
                    </a:lnTo>
                    <a:lnTo>
                      <a:pt x="22" y="24"/>
                    </a:lnTo>
                    <a:lnTo>
                      <a:pt x="27" y="21"/>
                    </a:lnTo>
                    <a:lnTo>
                      <a:pt x="29" y="17"/>
                    </a:lnTo>
                    <a:lnTo>
                      <a:pt x="30" y="12"/>
                    </a:lnTo>
                    <a:lnTo>
                      <a:pt x="29" y="8"/>
                    </a:lnTo>
                    <a:lnTo>
                      <a:pt x="27" y="4"/>
                    </a:lnTo>
                    <a:close/>
                  </a:path>
                </a:pathLst>
              </a:custGeom>
              <a:solidFill>
                <a:srgbClr val="000000"/>
              </a:solidFill>
              <a:ln w="38100">
                <a:solidFill>
                  <a:schemeClr val="accent2"/>
                </a:solidFill>
                <a:round/>
                <a:headEnd/>
                <a:tailEnd/>
              </a:ln>
            </p:spPr>
            <p:txBody>
              <a:bodyPr/>
              <a:lstStyle/>
              <a:p>
                <a:endParaRPr lang="en-US"/>
              </a:p>
            </p:txBody>
          </p:sp>
          <p:sp>
            <p:nvSpPr>
              <p:cNvPr id="49288" name="Freeform 121"/>
              <p:cNvSpPr>
                <a:spLocks noChangeAspect="1"/>
              </p:cNvSpPr>
              <p:nvPr/>
            </p:nvSpPr>
            <p:spPr bwMode="auto">
              <a:xfrm>
                <a:off x="2679" y="2001"/>
                <a:ext cx="15" cy="12"/>
              </a:xfrm>
              <a:custGeom>
                <a:avLst/>
                <a:gdLst>
                  <a:gd name="T0" fmla="*/ 1 w 30"/>
                  <a:gd name="T1" fmla="*/ 1 h 23"/>
                  <a:gd name="T2" fmla="*/ 1 w 30"/>
                  <a:gd name="T3" fmla="*/ 1 h 23"/>
                  <a:gd name="T4" fmla="*/ 1 w 30"/>
                  <a:gd name="T5" fmla="*/ 0 h 23"/>
                  <a:gd name="T6" fmla="*/ 1 w 30"/>
                  <a:gd name="T7" fmla="*/ 1 h 23"/>
                  <a:gd name="T8" fmla="*/ 1 w 30"/>
                  <a:gd name="T9" fmla="*/ 1 h 23"/>
                  <a:gd name="T10" fmla="*/ 1 w 30"/>
                  <a:gd name="T11" fmla="*/ 1 h 23"/>
                  <a:gd name="T12" fmla="*/ 0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1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7" y="4"/>
                    </a:moveTo>
                    <a:lnTo>
                      <a:pt x="22" y="1"/>
                    </a:lnTo>
                    <a:lnTo>
                      <a:pt x="15" y="0"/>
                    </a:lnTo>
                    <a:lnTo>
                      <a:pt x="10" y="1"/>
                    </a:lnTo>
                    <a:lnTo>
                      <a:pt x="5" y="4"/>
                    </a:lnTo>
                    <a:lnTo>
                      <a:pt x="2" y="8"/>
                    </a:lnTo>
                    <a:lnTo>
                      <a:pt x="0" y="12"/>
                    </a:lnTo>
                    <a:lnTo>
                      <a:pt x="2" y="17"/>
                    </a:lnTo>
                    <a:lnTo>
                      <a:pt x="5" y="21"/>
                    </a:lnTo>
                    <a:lnTo>
                      <a:pt x="10" y="22"/>
                    </a:lnTo>
                    <a:lnTo>
                      <a:pt x="15" y="23"/>
                    </a:lnTo>
                    <a:lnTo>
                      <a:pt x="22" y="22"/>
                    </a:lnTo>
                    <a:lnTo>
                      <a:pt x="27" y="19"/>
                    </a:lnTo>
                    <a:lnTo>
                      <a:pt x="30" y="17"/>
                    </a:lnTo>
                    <a:lnTo>
                      <a:pt x="30" y="12"/>
                    </a:lnTo>
                    <a:lnTo>
                      <a:pt x="30" y="8"/>
                    </a:lnTo>
                    <a:lnTo>
                      <a:pt x="27" y="4"/>
                    </a:lnTo>
                    <a:close/>
                  </a:path>
                </a:pathLst>
              </a:custGeom>
              <a:solidFill>
                <a:srgbClr val="000000"/>
              </a:solidFill>
              <a:ln w="38100">
                <a:solidFill>
                  <a:schemeClr val="accent2"/>
                </a:solidFill>
                <a:round/>
                <a:headEnd/>
                <a:tailEnd/>
              </a:ln>
            </p:spPr>
            <p:txBody>
              <a:bodyPr/>
              <a:lstStyle/>
              <a:p>
                <a:endParaRPr lang="en-US"/>
              </a:p>
            </p:txBody>
          </p:sp>
          <p:sp>
            <p:nvSpPr>
              <p:cNvPr id="49289" name="Freeform 122"/>
              <p:cNvSpPr>
                <a:spLocks noChangeAspect="1"/>
              </p:cNvSpPr>
              <p:nvPr/>
            </p:nvSpPr>
            <p:spPr bwMode="auto">
              <a:xfrm>
                <a:off x="2701" y="2018"/>
                <a:ext cx="15" cy="12"/>
              </a:xfrm>
              <a:custGeom>
                <a:avLst/>
                <a:gdLst>
                  <a:gd name="T0" fmla="*/ 1 w 30"/>
                  <a:gd name="T1" fmla="*/ 1 h 23"/>
                  <a:gd name="T2" fmla="*/ 1 w 30"/>
                  <a:gd name="T3" fmla="*/ 0 h 23"/>
                  <a:gd name="T4" fmla="*/ 1 w 30"/>
                  <a:gd name="T5" fmla="*/ 0 h 23"/>
                  <a:gd name="T6" fmla="*/ 1 w 30"/>
                  <a:gd name="T7" fmla="*/ 0 h 23"/>
                  <a:gd name="T8" fmla="*/ 1 w 30"/>
                  <a:gd name="T9" fmla="*/ 1 h 23"/>
                  <a:gd name="T10" fmla="*/ 0 w 30"/>
                  <a:gd name="T11" fmla="*/ 1 h 23"/>
                  <a:gd name="T12" fmla="*/ 0 w 30"/>
                  <a:gd name="T13" fmla="*/ 1 h 23"/>
                  <a:gd name="T14" fmla="*/ 0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1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5" y="2"/>
                    </a:moveTo>
                    <a:lnTo>
                      <a:pt x="20" y="0"/>
                    </a:lnTo>
                    <a:lnTo>
                      <a:pt x="15" y="0"/>
                    </a:lnTo>
                    <a:lnTo>
                      <a:pt x="8" y="0"/>
                    </a:lnTo>
                    <a:lnTo>
                      <a:pt x="3" y="2"/>
                    </a:lnTo>
                    <a:lnTo>
                      <a:pt x="0" y="6"/>
                    </a:lnTo>
                    <a:lnTo>
                      <a:pt x="0" y="12"/>
                    </a:lnTo>
                    <a:lnTo>
                      <a:pt x="0" y="15"/>
                    </a:lnTo>
                    <a:lnTo>
                      <a:pt x="3" y="19"/>
                    </a:lnTo>
                    <a:lnTo>
                      <a:pt x="8" y="22"/>
                    </a:lnTo>
                    <a:lnTo>
                      <a:pt x="15" y="23"/>
                    </a:lnTo>
                    <a:lnTo>
                      <a:pt x="20" y="22"/>
                    </a:lnTo>
                    <a:lnTo>
                      <a:pt x="25" y="19"/>
                    </a:lnTo>
                    <a:lnTo>
                      <a:pt x="28" y="15"/>
                    </a:lnTo>
                    <a:lnTo>
                      <a:pt x="30" y="12"/>
                    </a:lnTo>
                    <a:lnTo>
                      <a:pt x="28" y="6"/>
                    </a:lnTo>
                    <a:lnTo>
                      <a:pt x="25" y="2"/>
                    </a:lnTo>
                    <a:close/>
                  </a:path>
                </a:pathLst>
              </a:custGeom>
              <a:solidFill>
                <a:srgbClr val="000000"/>
              </a:solidFill>
              <a:ln w="38100">
                <a:solidFill>
                  <a:schemeClr val="accent2"/>
                </a:solidFill>
                <a:round/>
                <a:headEnd/>
                <a:tailEnd/>
              </a:ln>
            </p:spPr>
            <p:txBody>
              <a:bodyPr/>
              <a:lstStyle/>
              <a:p>
                <a:endParaRPr lang="en-US"/>
              </a:p>
            </p:txBody>
          </p:sp>
          <p:sp>
            <p:nvSpPr>
              <p:cNvPr id="49290" name="Freeform 123"/>
              <p:cNvSpPr>
                <a:spLocks noChangeAspect="1"/>
              </p:cNvSpPr>
              <p:nvPr/>
            </p:nvSpPr>
            <p:spPr bwMode="auto">
              <a:xfrm>
                <a:off x="2722" y="2034"/>
                <a:ext cx="15" cy="12"/>
              </a:xfrm>
              <a:custGeom>
                <a:avLst/>
                <a:gdLst>
                  <a:gd name="T0" fmla="*/ 1 w 30"/>
                  <a:gd name="T1" fmla="*/ 1 h 24"/>
                  <a:gd name="T2" fmla="*/ 1 w 30"/>
                  <a:gd name="T3" fmla="*/ 1 h 24"/>
                  <a:gd name="T4" fmla="*/ 1 w 30"/>
                  <a:gd name="T5" fmla="*/ 0 h 24"/>
                  <a:gd name="T6" fmla="*/ 1 w 30"/>
                  <a:gd name="T7" fmla="*/ 1 h 24"/>
                  <a:gd name="T8" fmla="*/ 1 w 30"/>
                  <a:gd name="T9" fmla="*/ 1 h 24"/>
                  <a:gd name="T10" fmla="*/ 0 w 30"/>
                  <a:gd name="T11" fmla="*/ 1 h 24"/>
                  <a:gd name="T12" fmla="*/ 0 w 30"/>
                  <a:gd name="T13" fmla="*/ 1 h 24"/>
                  <a:gd name="T14" fmla="*/ 0 w 30"/>
                  <a:gd name="T15" fmla="*/ 1 h 24"/>
                  <a:gd name="T16" fmla="*/ 1 w 30"/>
                  <a:gd name="T17" fmla="*/ 1 h 24"/>
                  <a:gd name="T18" fmla="*/ 1 w 30"/>
                  <a:gd name="T19" fmla="*/ 1 h 24"/>
                  <a:gd name="T20" fmla="*/ 1 w 30"/>
                  <a:gd name="T21" fmla="*/ 1 h 24"/>
                  <a:gd name="T22" fmla="*/ 1 w 30"/>
                  <a:gd name="T23" fmla="*/ 1 h 24"/>
                  <a:gd name="T24" fmla="*/ 1 w 30"/>
                  <a:gd name="T25" fmla="*/ 1 h 24"/>
                  <a:gd name="T26" fmla="*/ 1 w 30"/>
                  <a:gd name="T27" fmla="*/ 1 h 24"/>
                  <a:gd name="T28" fmla="*/ 1 w 30"/>
                  <a:gd name="T29" fmla="*/ 1 h 24"/>
                  <a:gd name="T30" fmla="*/ 1 w 30"/>
                  <a:gd name="T31" fmla="*/ 1 h 24"/>
                  <a:gd name="T32" fmla="*/ 1 w 30"/>
                  <a:gd name="T33" fmla="*/ 1 h 24"/>
                  <a:gd name="T34" fmla="*/ 1 w 30"/>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25" y="4"/>
                    </a:moveTo>
                    <a:lnTo>
                      <a:pt x="20" y="2"/>
                    </a:lnTo>
                    <a:lnTo>
                      <a:pt x="15" y="0"/>
                    </a:lnTo>
                    <a:lnTo>
                      <a:pt x="9" y="2"/>
                    </a:lnTo>
                    <a:lnTo>
                      <a:pt x="4" y="4"/>
                    </a:lnTo>
                    <a:lnTo>
                      <a:pt x="0" y="8"/>
                    </a:lnTo>
                    <a:lnTo>
                      <a:pt x="0" y="12"/>
                    </a:lnTo>
                    <a:lnTo>
                      <a:pt x="0" y="17"/>
                    </a:lnTo>
                    <a:lnTo>
                      <a:pt x="4" y="21"/>
                    </a:lnTo>
                    <a:lnTo>
                      <a:pt x="9" y="24"/>
                    </a:lnTo>
                    <a:lnTo>
                      <a:pt x="15" y="24"/>
                    </a:lnTo>
                    <a:lnTo>
                      <a:pt x="20" y="24"/>
                    </a:lnTo>
                    <a:lnTo>
                      <a:pt x="25" y="21"/>
                    </a:lnTo>
                    <a:lnTo>
                      <a:pt x="29" y="17"/>
                    </a:lnTo>
                    <a:lnTo>
                      <a:pt x="30" y="12"/>
                    </a:lnTo>
                    <a:lnTo>
                      <a:pt x="29" y="8"/>
                    </a:lnTo>
                    <a:lnTo>
                      <a:pt x="25" y="4"/>
                    </a:lnTo>
                    <a:close/>
                  </a:path>
                </a:pathLst>
              </a:custGeom>
              <a:solidFill>
                <a:srgbClr val="000000"/>
              </a:solidFill>
              <a:ln w="38100">
                <a:solidFill>
                  <a:schemeClr val="accent2"/>
                </a:solidFill>
                <a:round/>
                <a:headEnd/>
                <a:tailEnd/>
              </a:ln>
            </p:spPr>
            <p:txBody>
              <a:bodyPr/>
              <a:lstStyle/>
              <a:p>
                <a:endParaRPr lang="en-US"/>
              </a:p>
            </p:txBody>
          </p:sp>
          <p:sp>
            <p:nvSpPr>
              <p:cNvPr id="49291" name="Freeform 124"/>
              <p:cNvSpPr>
                <a:spLocks noChangeAspect="1"/>
              </p:cNvSpPr>
              <p:nvPr/>
            </p:nvSpPr>
            <p:spPr bwMode="auto">
              <a:xfrm>
                <a:off x="2743" y="2051"/>
                <a:ext cx="15" cy="12"/>
              </a:xfrm>
              <a:custGeom>
                <a:avLst/>
                <a:gdLst>
                  <a:gd name="T0" fmla="*/ 1 w 30"/>
                  <a:gd name="T1" fmla="*/ 1 h 24"/>
                  <a:gd name="T2" fmla="*/ 1 w 30"/>
                  <a:gd name="T3" fmla="*/ 1 h 24"/>
                  <a:gd name="T4" fmla="*/ 1 w 30"/>
                  <a:gd name="T5" fmla="*/ 0 h 24"/>
                  <a:gd name="T6" fmla="*/ 1 w 30"/>
                  <a:gd name="T7" fmla="*/ 1 h 24"/>
                  <a:gd name="T8" fmla="*/ 1 w 30"/>
                  <a:gd name="T9" fmla="*/ 1 h 24"/>
                  <a:gd name="T10" fmla="*/ 1 w 30"/>
                  <a:gd name="T11" fmla="*/ 1 h 24"/>
                  <a:gd name="T12" fmla="*/ 0 w 30"/>
                  <a:gd name="T13" fmla="*/ 1 h 24"/>
                  <a:gd name="T14" fmla="*/ 1 w 30"/>
                  <a:gd name="T15" fmla="*/ 1 h 24"/>
                  <a:gd name="T16" fmla="*/ 1 w 30"/>
                  <a:gd name="T17" fmla="*/ 1 h 24"/>
                  <a:gd name="T18" fmla="*/ 1 w 30"/>
                  <a:gd name="T19" fmla="*/ 1 h 24"/>
                  <a:gd name="T20" fmla="*/ 1 w 30"/>
                  <a:gd name="T21" fmla="*/ 1 h 24"/>
                  <a:gd name="T22" fmla="*/ 1 w 30"/>
                  <a:gd name="T23" fmla="*/ 1 h 24"/>
                  <a:gd name="T24" fmla="*/ 1 w 30"/>
                  <a:gd name="T25" fmla="*/ 1 h 24"/>
                  <a:gd name="T26" fmla="*/ 1 w 30"/>
                  <a:gd name="T27" fmla="*/ 1 h 24"/>
                  <a:gd name="T28" fmla="*/ 1 w 30"/>
                  <a:gd name="T29" fmla="*/ 1 h 24"/>
                  <a:gd name="T30" fmla="*/ 1 w 30"/>
                  <a:gd name="T31" fmla="*/ 1 h 24"/>
                  <a:gd name="T32" fmla="*/ 1 w 30"/>
                  <a:gd name="T33" fmla="*/ 1 h 24"/>
                  <a:gd name="T34" fmla="*/ 1 w 30"/>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25" y="4"/>
                    </a:moveTo>
                    <a:lnTo>
                      <a:pt x="20" y="1"/>
                    </a:lnTo>
                    <a:lnTo>
                      <a:pt x="15" y="0"/>
                    </a:lnTo>
                    <a:lnTo>
                      <a:pt x="8" y="1"/>
                    </a:lnTo>
                    <a:lnTo>
                      <a:pt x="5" y="4"/>
                    </a:lnTo>
                    <a:lnTo>
                      <a:pt x="2" y="8"/>
                    </a:lnTo>
                    <a:lnTo>
                      <a:pt x="0" y="12"/>
                    </a:lnTo>
                    <a:lnTo>
                      <a:pt x="2" y="17"/>
                    </a:lnTo>
                    <a:lnTo>
                      <a:pt x="3" y="21"/>
                    </a:lnTo>
                    <a:lnTo>
                      <a:pt x="8" y="22"/>
                    </a:lnTo>
                    <a:lnTo>
                      <a:pt x="15" y="24"/>
                    </a:lnTo>
                    <a:lnTo>
                      <a:pt x="20" y="22"/>
                    </a:lnTo>
                    <a:lnTo>
                      <a:pt x="25" y="21"/>
                    </a:lnTo>
                    <a:lnTo>
                      <a:pt x="28" y="17"/>
                    </a:lnTo>
                    <a:lnTo>
                      <a:pt x="30" y="12"/>
                    </a:lnTo>
                    <a:lnTo>
                      <a:pt x="28" y="8"/>
                    </a:lnTo>
                    <a:lnTo>
                      <a:pt x="25" y="4"/>
                    </a:lnTo>
                    <a:close/>
                  </a:path>
                </a:pathLst>
              </a:custGeom>
              <a:solidFill>
                <a:srgbClr val="000000"/>
              </a:solidFill>
              <a:ln w="38100">
                <a:solidFill>
                  <a:schemeClr val="accent2"/>
                </a:solidFill>
                <a:round/>
                <a:headEnd/>
                <a:tailEnd/>
              </a:ln>
            </p:spPr>
            <p:txBody>
              <a:bodyPr/>
              <a:lstStyle/>
              <a:p>
                <a:endParaRPr lang="en-US"/>
              </a:p>
            </p:txBody>
          </p:sp>
          <p:sp>
            <p:nvSpPr>
              <p:cNvPr id="49292" name="Freeform 125"/>
              <p:cNvSpPr>
                <a:spLocks noChangeAspect="1"/>
              </p:cNvSpPr>
              <p:nvPr/>
            </p:nvSpPr>
            <p:spPr bwMode="auto">
              <a:xfrm>
                <a:off x="2763" y="2068"/>
                <a:ext cx="15" cy="12"/>
              </a:xfrm>
              <a:custGeom>
                <a:avLst/>
                <a:gdLst>
                  <a:gd name="T0" fmla="*/ 1 w 30"/>
                  <a:gd name="T1" fmla="*/ 1 h 23"/>
                  <a:gd name="T2" fmla="*/ 1 w 30"/>
                  <a:gd name="T3" fmla="*/ 1 h 23"/>
                  <a:gd name="T4" fmla="*/ 1 w 30"/>
                  <a:gd name="T5" fmla="*/ 0 h 23"/>
                  <a:gd name="T6" fmla="*/ 1 w 30"/>
                  <a:gd name="T7" fmla="*/ 1 h 23"/>
                  <a:gd name="T8" fmla="*/ 1 w 30"/>
                  <a:gd name="T9" fmla="*/ 1 h 23"/>
                  <a:gd name="T10" fmla="*/ 1 w 30"/>
                  <a:gd name="T11" fmla="*/ 1 h 23"/>
                  <a:gd name="T12" fmla="*/ 0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1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26" y="3"/>
                    </a:moveTo>
                    <a:lnTo>
                      <a:pt x="21" y="1"/>
                    </a:lnTo>
                    <a:lnTo>
                      <a:pt x="15" y="0"/>
                    </a:lnTo>
                    <a:lnTo>
                      <a:pt x="10" y="1"/>
                    </a:lnTo>
                    <a:lnTo>
                      <a:pt x="5" y="4"/>
                    </a:lnTo>
                    <a:lnTo>
                      <a:pt x="1" y="7"/>
                    </a:lnTo>
                    <a:lnTo>
                      <a:pt x="0" y="12"/>
                    </a:lnTo>
                    <a:lnTo>
                      <a:pt x="1" y="16"/>
                    </a:lnTo>
                    <a:lnTo>
                      <a:pt x="5" y="20"/>
                    </a:lnTo>
                    <a:lnTo>
                      <a:pt x="10" y="22"/>
                    </a:lnTo>
                    <a:lnTo>
                      <a:pt x="15" y="23"/>
                    </a:lnTo>
                    <a:lnTo>
                      <a:pt x="21" y="22"/>
                    </a:lnTo>
                    <a:lnTo>
                      <a:pt x="25" y="20"/>
                    </a:lnTo>
                    <a:lnTo>
                      <a:pt x="28" y="16"/>
                    </a:lnTo>
                    <a:lnTo>
                      <a:pt x="30" y="12"/>
                    </a:lnTo>
                    <a:lnTo>
                      <a:pt x="28" y="7"/>
                    </a:lnTo>
                    <a:lnTo>
                      <a:pt x="26" y="3"/>
                    </a:lnTo>
                    <a:close/>
                  </a:path>
                </a:pathLst>
              </a:custGeom>
              <a:solidFill>
                <a:srgbClr val="000000"/>
              </a:solidFill>
              <a:ln w="38100">
                <a:solidFill>
                  <a:schemeClr val="accent2"/>
                </a:solidFill>
                <a:round/>
                <a:headEnd/>
                <a:tailEnd/>
              </a:ln>
            </p:spPr>
            <p:txBody>
              <a:bodyPr/>
              <a:lstStyle/>
              <a:p>
                <a:endParaRPr lang="en-US"/>
              </a:p>
            </p:txBody>
          </p:sp>
          <p:sp>
            <p:nvSpPr>
              <p:cNvPr id="49293" name="Freeform 126"/>
              <p:cNvSpPr>
                <a:spLocks noChangeAspect="1"/>
              </p:cNvSpPr>
              <p:nvPr/>
            </p:nvSpPr>
            <p:spPr bwMode="auto">
              <a:xfrm>
                <a:off x="2784" y="2085"/>
                <a:ext cx="15" cy="12"/>
              </a:xfrm>
              <a:custGeom>
                <a:avLst/>
                <a:gdLst>
                  <a:gd name="T0" fmla="*/ 0 w 31"/>
                  <a:gd name="T1" fmla="*/ 1 h 23"/>
                  <a:gd name="T2" fmla="*/ 0 w 31"/>
                  <a:gd name="T3" fmla="*/ 0 h 23"/>
                  <a:gd name="T4" fmla="*/ 0 w 31"/>
                  <a:gd name="T5" fmla="*/ 0 h 23"/>
                  <a:gd name="T6" fmla="*/ 0 w 31"/>
                  <a:gd name="T7" fmla="*/ 0 h 23"/>
                  <a:gd name="T8" fmla="*/ 0 w 31"/>
                  <a:gd name="T9" fmla="*/ 1 h 23"/>
                  <a:gd name="T10" fmla="*/ 0 w 31"/>
                  <a:gd name="T11" fmla="*/ 1 h 23"/>
                  <a:gd name="T12" fmla="*/ 0 w 31"/>
                  <a:gd name="T13" fmla="*/ 1 h 23"/>
                  <a:gd name="T14" fmla="*/ 0 w 31"/>
                  <a:gd name="T15" fmla="*/ 1 h 23"/>
                  <a:gd name="T16" fmla="*/ 0 w 31"/>
                  <a:gd name="T17" fmla="*/ 1 h 23"/>
                  <a:gd name="T18" fmla="*/ 0 w 31"/>
                  <a:gd name="T19" fmla="*/ 1 h 23"/>
                  <a:gd name="T20" fmla="*/ 0 w 31"/>
                  <a:gd name="T21" fmla="*/ 1 h 23"/>
                  <a:gd name="T22" fmla="*/ 0 w 31"/>
                  <a:gd name="T23" fmla="*/ 1 h 23"/>
                  <a:gd name="T24" fmla="*/ 0 w 31"/>
                  <a:gd name="T25" fmla="*/ 1 h 23"/>
                  <a:gd name="T26" fmla="*/ 0 w 31"/>
                  <a:gd name="T27" fmla="*/ 1 h 23"/>
                  <a:gd name="T28" fmla="*/ 0 w 31"/>
                  <a:gd name="T29" fmla="*/ 1 h 23"/>
                  <a:gd name="T30" fmla="*/ 0 w 31"/>
                  <a:gd name="T31" fmla="*/ 1 h 23"/>
                  <a:gd name="T32" fmla="*/ 0 w 31"/>
                  <a:gd name="T33" fmla="*/ 1 h 23"/>
                  <a:gd name="T34" fmla="*/ 0 w 31"/>
                  <a:gd name="T35" fmla="*/ 1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1"/>
                  <a:gd name="T55" fmla="*/ 0 h 23"/>
                  <a:gd name="T56" fmla="*/ 31 w 31"/>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1" h="23">
                    <a:moveTo>
                      <a:pt x="27" y="2"/>
                    </a:moveTo>
                    <a:lnTo>
                      <a:pt x="22" y="0"/>
                    </a:lnTo>
                    <a:lnTo>
                      <a:pt x="15" y="0"/>
                    </a:lnTo>
                    <a:lnTo>
                      <a:pt x="10" y="0"/>
                    </a:lnTo>
                    <a:lnTo>
                      <a:pt x="5" y="2"/>
                    </a:lnTo>
                    <a:lnTo>
                      <a:pt x="2" y="6"/>
                    </a:lnTo>
                    <a:lnTo>
                      <a:pt x="0" y="12"/>
                    </a:lnTo>
                    <a:lnTo>
                      <a:pt x="2" y="15"/>
                    </a:lnTo>
                    <a:lnTo>
                      <a:pt x="5" y="19"/>
                    </a:lnTo>
                    <a:lnTo>
                      <a:pt x="10" y="22"/>
                    </a:lnTo>
                    <a:lnTo>
                      <a:pt x="15" y="23"/>
                    </a:lnTo>
                    <a:lnTo>
                      <a:pt x="22" y="22"/>
                    </a:lnTo>
                    <a:lnTo>
                      <a:pt x="27" y="19"/>
                    </a:lnTo>
                    <a:lnTo>
                      <a:pt x="31" y="15"/>
                    </a:lnTo>
                    <a:lnTo>
                      <a:pt x="31" y="12"/>
                    </a:lnTo>
                    <a:lnTo>
                      <a:pt x="31" y="6"/>
                    </a:lnTo>
                    <a:lnTo>
                      <a:pt x="27" y="2"/>
                    </a:lnTo>
                    <a:close/>
                  </a:path>
                </a:pathLst>
              </a:custGeom>
              <a:solidFill>
                <a:srgbClr val="000000"/>
              </a:solidFill>
              <a:ln w="38100">
                <a:solidFill>
                  <a:schemeClr val="accent2"/>
                </a:solidFill>
                <a:round/>
                <a:headEnd/>
                <a:tailEnd/>
              </a:ln>
            </p:spPr>
            <p:txBody>
              <a:bodyPr/>
              <a:lstStyle/>
              <a:p>
                <a:endParaRPr lang="en-US"/>
              </a:p>
            </p:txBody>
          </p:sp>
          <p:sp>
            <p:nvSpPr>
              <p:cNvPr id="49294" name="Freeform 127"/>
              <p:cNvSpPr>
                <a:spLocks noChangeAspect="1"/>
              </p:cNvSpPr>
              <p:nvPr/>
            </p:nvSpPr>
            <p:spPr bwMode="auto">
              <a:xfrm>
                <a:off x="2805" y="2101"/>
                <a:ext cx="15" cy="12"/>
              </a:xfrm>
              <a:custGeom>
                <a:avLst/>
                <a:gdLst>
                  <a:gd name="T0" fmla="*/ 1 w 30"/>
                  <a:gd name="T1" fmla="*/ 1 h 24"/>
                  <a:gd name="T2" fmla="*/ 1 w 30"/>
                  <a:gd name="T3" fmla="*/ 1 h 24"/>
                  <a:gd name="T4" fmla="*/ 1 w 30"/>
                  <a:gd name="T5" fmla="*/ 0 h 24"/>
                  <a:gd name="T6" fmla="*/ 1 w 30"/>
                  <a:gd name="T7" fmla="*/ 1 h 24"/>
                  <a:gd name="T8" fmla="*/ 1 w 30"/>
                  <a:gd name="T9" fmla="*/ 1 h 24"/>
                  <a:gd name="T10" fmla="*/ 1 w 30"/>
                  <a:gd name="T11" fmla="*/ 1 h 24"/>
                  <a:gd name="T12" fmla="*/ 0 w 30"/>
                  <a:gd name="T13" fmla="*/ 1 h 24"/>
                  <a:gd name="T14" fmla="*/ 1 w 30"/>
                  <a:gd name="T15" fmla="*/ 1 h 24"/>
                  <a:gd name="T16" fmla="*/ 1 w 30"/>
                  <a:gd name="T17" fmla="*/ 1 h 24"/>
                  <a:gd name="T18" fmla="*/ 1 w 30"/>
                  <a:gd name="T19" fmla="*/ 1 h 24"/>
                  <a:gd name="T20" fmla="*/ 1 w 30"/>
                  <a:gd name="T21" fmla="*/ 1 h 24"/>
                  <a:gd name="T22" fmla="*/ 1 w 30"/>
                  <a:gd name="T23" fmla="*/ 1 h 24"/>
                  <a:gd name="T24" fmla="*/ 1 w 30"/>
                  <a:gd name="T25" fmla="*/ 1 h 24"/>
                  <a:gd name="T26" fmla="*/ 1 w 30"/>
                  <a:gd name="T27" fmla="*/ 1 h 24"/>
                  <a:gd name="T28" fmla="*/ 1 w 30"/>
                  <a:gd name="T29" fmla="*/ 1 h 24"/>
                  <a:gd name="T30" fmla="*/ 1 w 30"/>
                  <a:gd name="T31" fmla="*/ 1 h 24"/>
                  <a:gd name="T32" fmla="*/ 1 w 30"/>
                  <a:gd name="T33" fmla="*/ 1 h 24"/>
                  <a:gd name="T34" fmla="*/ 1 w 30"/>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27" y="4"/>
                    </a:moveTo>
                    <a:lnTo>
                      <a:pt x="22" y="2"/>
                    </a:lnTo>
                    <a:lnTo>
                      <a:pt x="15" y="0"/>
                    </a:lnTo>
                    <a:lnTo>
                      <a:pt x="10" y="2"/>
                    </a:lnTo>
                    <a:lnTo>
                      <a:pt x="5" y="4"/>
                    </a:lnTo>
                    <a:lnTo>
                      <a:pt x="2" y="8"/>
                    </a:lnTo>
                    <a:lnTo>
                      <a:pt x="0" y="12"/>
                    </a:lnTo>
                    <a:lnTo>
                      <a:pt x="2" y="17"/>
                    </a:lnTo>
                    <a:lnTo>
                      <a:pt x="5" y="21"/>
                    </a:lnTo>
                    <a:lnTo>
                      <a:pt x="10" y="24"/>
                    </a:lnTo>
                    <a:lnTo>
                      <a:pt x="15" y="24"/>
                    </a:lnTo>
                    <a:lnTo>
                      <a:pt x="22" y="24"/>
                    </a:lnTo>
                    <a:lnTo>
                      <a:pt x="27" y="21"/>
                    </a:lnTo>
                    <a:lnTo>
                      <a:pt x="30" y="17"/>
                    </a:lnTo>
                    <a:lnTo>
                      <a:pt x="30" y="12"/>
                    </a:lnTo>
                    <a:lnTo>
                      <a:pt x="30" y="8"/>
                    </a:lnTo>
                    <a:lnTo>
                      <a:pt x="27" y="4"/>
                    </a:lnTo>
                    <a:close/>
                  </a:path>
                </a:pathLst>
              </a:custGeom>
              <a:solidFill>
                <a:srgbClr val="000000"/>
              </a:solidFill>
              <a:ln w="38100">
                <a:solidFill>
                  <a:schemeClr val="accent2"/>
                </a:solidFill>
                <a:round/>
                <a:headEnd/>
                <a:tailEnd/>
              </a:ln>
            </p:spPr>
            <p:txBody>
              <a:bodyPr/>
              <a:lstStyle/>
              <a:p>
                <a:endParaRPr lang="en-US"/>
              </a:p>
            </p:txBody>
          </p:sp>
          <p:sp>
            <p:nvSpPr>
              <p:cNvPr id="49295" name="Freeform 128"/>
              <p:cNvSpPr>
                <a:spLocks noChangeAspect="1"/>
              </p:cNvSpPr>
              <p:nvPr/>
            </p:nvSpPr>
            <p:spPr bwMode="auto">
              <a:xfrm>
                <a:off x="2833" y="2105"/>
                <a:ext cx="15" cy="12"/>
              </a:xfrm>
              <a:custGeom>
                <a:avLst/>
                <a:gdLst>
                  <a:gd name="T0" fmla="*/ 1 w 30"/>
                  <a:gd name="T1" fmla="*/ 0 h 24"/>
                  <a:gd name="T2" fmla="*/ 1 w 30"/>
                  <a:gd name="T3" fmla="*/ 0 h 24"/>
                  <a:gd name="T4" fmla="*/ 1 w 30"/>
                  <a:gd name="T5" fmla="*/ 1 h 24"/>
                  <a:gd name="T6" fmla="*/ 1 w 30"/>
                  <a:gd name="T7" fmla="*/ 1 h 24"/>
                  <a:gd name="T8" fmla="*/ 0 w 30"/>
                  <a:gd name="T9" fmla="*/ 1 h 24"/>
                  <a:gd name="T10" fmla="*/ 1 w 30"/>
                  <a:gd name="T11" fmla="*/ 1 h 24"/>
                  <a:gd name="T12" fmla="*/ 1 w 30"/>
                  <a:gd name="T13" fmla="*/ 1 h 24"/>
                  <a:gd name="T14" fmla="*/ 1 w 30"/>
                  <a:gd name="T15" fmla="*/ 1 h 24"/>
                  <a:gd name="T16" fmla="*/ 1 w 30"/>
                  <a:gd name="T17" fmla="*/ 1 h 24"/>
                  <a:gd name="T18" fmla="*/ 1 w 30"/>
                  <a:gd name="T19" fmla="*/ 1 h 24"/>
                  <a:gd name="T20" fmla="*/ 1 w 30"/>
                  <a:gd name="T21" fmla="*/ 1 h 24"/>
                  <a:gd name="T22" fmla="*/ 1 w 30"/>
                  <a:gd name="T23" fmla="*/ 1 h 24"/>
                  <a:gd name="T24" fmla="*/ 1 w 30"/>
                  <a:gd name="T25" fmla="*/ 1 h 24"/>
                  <a:gd name="T26" fmla="*/ 1 w 30"/>
                  <a:gd name="T27" fmla="*/ 1 h 24"/>
                  <a:gd name="T28" fmla="*/ 1 w 30"/>
                  <a:gd name="T29" fmla="*/ 1 h 24"/>
                  <a:gd name="T30" fmla="*/ 1 w 30"/>
                  <a:gd name="T31" fmla="*/ 1 h 24"/>
                  <a:gd name="T32" fmla="*/ 1 w 30"/>
                  <a:gd name="T33" fmla="*/ 0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15" y="0"/>
                    </a:moveTo>
                    <a:lnTo>
                      <a:pt x="10" y="0"/>
                    </a:lnTo>
                    <a:lnTo>
                      <a:pt x="5" y="3"/>
                    </a:lnTo>
                    <a:lnTo>
                      <a:pt x="2" y="7"/>
                    </a:lnTo>
                    <a:lnTo>
                      <a:pt x="0" y="12"/>
                    </a:lnTo>
                    <a:lnTo>
                      <a:pt x="2" y="16"/>
                    </a:lnTo>
                    <a:lnTo>
                      <a:pt x="5" y="20"/>
                    </a:lnTo>
                    <a:lnTo>
                      <a:pt x="10" y="22"/>
                    </a:lnTo>
                    <a:lnTo>
                      <a:pt x="15" y="24"/>
                    </a:lnTo>
                    <a:lnTo>
                      <a:pt x="22" y="22"/>
                    </a:lnTo>
                    <a:lnTo>
                      <a:pt x="25" y="20"/>
                    </a:lnTo>
                    <a:lnTo>
                      <a:pt x="28" y="16"/>
                    </a:lnTo>
                    <a:lnTo>
                      <a:pt x="30" y="12"/>
                    </a:lnTo>
                    <a:lnTo>
                      <a:pt x="28" y="7"/>
                    </a:lnTo>
                    <a:lnTo>
                      <a:pt x="25" y="3"/>
                    </a:lnTo>
                    <a:lnTo>
                      <a:pt x="22" y="0"/>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296" name="Freeform 129"/>
              <p:cNvSpPr>
                <a:spLocks noChangeAspect="1"/>
              </p:cNvSpPr>
              <p:nvPr/>
            </p:nvSpPr>
            <p:spPr bwMode="auto">
              <a:xfrm>
                <a:off x="2864" y="2104"/>
                <a:ext cx="15" cy="12"/>
              </a:xfrm>
              <a:custGeom>
                <a:avLst/>
                <a:gdLst>
                  <a:gd name="T0" fmla="*/ 1 w 30"/>
                  <a:gd name="T1" fmla="*/ 0 h 23"/>
                  <a:gd name="T2" fmla="*/ 1 w 30"/>
                  <a:gd name="T3" fmla="*/ 1 h 23"/>
                  <a:gd name="T4" fmla="*/ 1 w 30"/>
                  <a:gd name="T5" fmla="*/ 1 h 23"/>
                  <a:gd name="T6" fmla="*/ 1 w 30"/>
                  <a:gd name="T7" fmla="*/ 1 h 23"/>
                  <a:gd name="T8" fmla="*/ 0 w 30"/>
                  <a:gd name="T9" fmla="*/ 1 h 23"/>
                  <a:gd name="T10" fmla="*/ 1 w 30"/>
                  <a:gd name="T11" fmla="*/ 1 h 23"/>
                  <a:gd name="T12" fmla="*/ 1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15" y="0"/>
                    </a:moveTo>
                    <a:lnTo>
                      <a:pt x="10" y="1"/>
                    </a:lnTo>
                    <a:lnTo>
                      <a:pt x="5" y="4"/>
                    </a:lnTo>
                    <a:lnTo>
                      <a:pt x="2" y="8"/>
                    </a:lnTo>
                    <a:lnTo>
                      <a:pt x="0" y="12"/>
                    </a:lnTo>
                    <a:lnTo>
                      <a:pt x="2" y="17"/>
                    </a:lnTo>
                    <a:lnTo>
                      <a:pt x="5" y="21"/>
                    </a:lnTo>
                    <a:lnTo>
                      <a:pt x="10" y="23"/>
                    </a:lnTo>
                    <a:lnTo>
                      <a:pt x="15" y="23"/>
                    </a:lnTo>
                    <a:lnTo>
                      <a:pt x="22" y="23"/>
                    </a:lnTo>
                    <a:lnTo>
                      <a:pt x="25" y="21"/>
                    </a:lnTo>
                    <a:lnTo>
                      <a:pt x="28" y="17"/>
                    </a:lnTo>
                    <a:lnTo>
                      <a:pt x="30" y="12"/>
                    </a:lnTo>
                    <a:lnTo>
                      <a:pt x="28" y="8"/>
                    </a:lnTo>
                    <a:lnTo>
                      <a:pt x="25" y="4"/>
                    </a:lnTo>
                    <a:lnTo>
                      <a:pt x="22" y="1"/>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297" name="Freeform 130"/>
              <p:cNvSpPr>
                <a:spLocks noChangeAspect="1"/>
              </p:cNvSpPr>
              <p:nvPr/>
            </p:nvSpPr>
            <p:spPr bwMode="auto">
              <a:xfrm>
                <a:off x="2894" y="2104"/>
                <a:ext cx="15" cy="12"/>
              </a:xfrm>
              <a:custGeom>
                <a:avLst/>
                <a:gdLst>
                  <a:gd name="T0" fmla="*/ 1 w 30"/>
                  <a:gd name="T1" fmla="*/ 0 h 23"/>
                  <a:gd name="T2" fmla="*/ 1 w 30"/>
                  <a:gd name="T3" fmla="*/ 1 h 23"/>
                  <a:gd name="T4" fmla="*/ 1 w 30"/>
                  <a:gd name="T5" fmla="*/ 1 h 23"/>
                  <a:gd name="T6" fmla="*/ 1 w 30"/>
                  <a:gd name="T7" fmla="*/ 1 h 23"/>
                  <a:gd name="T8" fmla="*/ 0 w 30"/>
                  <a:gd name="T9" fmla="*/ 1 h 23"/>
                  <a:gd name="T10" fmla="*/ 1 w 30"/>
                  <a:gd name="T11" fmla="*/ 1 h 23"/>
                  <a:gd name="T12" fmla="*/ 1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15" y="0"/>
                    </a:moveTo>
                    <a:lnTo>
                      <a:pt x="10" y="1"/>
                    </a:lnTo>
                    <a:lnTo>
                      <a:pt x="5" y="4"/>
                    </a:lnTo>
                    <a:lnTo>
                      <a:pt x="2" y="8"/>
                    </a:lnTo>
                    <a:lnTo>
                      <a:pt x="0" y="12"/>
                    </a:lnTo>
                    <a:lnTo>
                      <a:pt x="2" y="17"/>
                    </a:lnTo>
                    <a:lnTo>
                      <a:pt x="5" y="19"/>
                    </a:lnTo>
                    <a:lnTo>
                      <a:pt x="10" y="22"/>
                    </a:lnTo>
                    <a:lnTo>
                      <a:pt x="15" y="23"/>
                    </a:lnTo>
                    <a:lnTo>
                      <a:pt x="22" y="22"/>
                    </a:lnTo>
                    <a:lnTo>
                      <a:pt x="25" y="19"/>
                    </a:lnTo>
                    <a:lnTo>
                      <a:pt x="28" y="17"/>
                    </a:lnTo>
                    <a:lnTo>
                      <a:pt x="30" y="12"/>
                    </a:lnTo>
                    <a:lnTo>
                      <a:pt x="28" y="8"/>
                    </a:lnTo>
                    <a:lnTo>
                      <a:pt x="25" y="4"/>
                    </a:lnTo>
                    <a:lnTo>
                      <a:pt x="22" y="1"/>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298" name="Freeform 131"/>
              <p:cNvSpPr>
                <a:spLocks noChangeAspect="1"/>
              </p:cNvSpPr>
              <p:nvPr/>
            </p:nvSpPr>
            <p:spPr bwMode="auto">
              <a:xfrm>
                <a:off x="2924" y="2104"/>
                <a:ext cx="15" cy="12"/>
              </a:xfrm>
              <a:custGeom>
                <a:avLst/>
                <a:gdLst>
                  <a:gd name="T0" fmla="*/ 1 w 30"/>
                  <a:gd name="T1" fmla="*/ 0 h 23"/>
                  <a:gd name="T2" fmla="*/ 1 w 30"/>
                  <a:gd name="T3" fmla="*/ 0 h 23"/>
                  <a:gd name="T4" fmla="*/ 1 w 30"/>
                  <a:gd name="T5" fmla="*/ 1 h 23"/>
                  <a:gd name="T6" fmla="*/ 1 w 30"/>
                  <a:gd name="T7" fmla="*/ 1 h 23"/>
                  <a:gd name="T8" fmla="*/ 0 w 30"/>
                  <a:gd name="T9" fmla="*/ 1 h 23"/>
                  <a:gd name="T10" fmla="*/ 1 w 30"/>
                  <a:gd name="T11" fmla="*/ 1 h 23"/>
                  <a:gd name="T12" fmla="*/ 1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0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15" y="0"/>
                    </a:moveTo>
                    <a:lnTo>
                      <a:pt x="10" y="0"/>
                    </a:lnTo>
                    <a:lnTo>
                      <a:pt x="5" y="2"/>
                    </a:lnTo>
                    <a:lnTo>
                      <a:pt x="2" y="6"/>
                    </a:lnTo>
                    <a:lnTo>
                      <a:pt x="0" y="12"/>
                    </a:lnTo>
                    <a:lnTo>
                      <a:pt x="2" y="16"/>
                    </a:lnTo>
                    <a:lnTo>
                      <a:pt x="5" y="19"/>
                    </a:lnTo>
                    <a:lnTo>
                      <a:pt x="10" y="22"/>
                    </a:lnTo>
                    <a:lnTo>
                      <a:pt x="15" y="23"/>
                    </a:lnTo>
                    <a:lnTo>
                      <a:pt x="22" y="22"/>
                    </a:lnTo>
                    <a:lnTo>
                      <a:pt x="25" y="19"/>
                    </a:lnTo>
                    <a:lnTo>
                      <a:pt x="29" y="16"/>
                    </a:lnTo>
                    <a:lnTo>
                      <a:pt x="30" y="12"/>
                    </a:lnTo>
                    <a:lnTo>
                      <a:pt x="29" y="6"/>
                    </a:lnTo>
                    <a:lnTo>
                      <a:pt x="25" y="2"/>
                    </a:lnTo>
                    <a:lnTo>
                      <a:pt x="22" y="0"/>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299" name="Freeform 132"/>
              <p:cNvSpPr>
                <a:spLocks noChangeAspect="1"/>
              </p:cNvSpPr>
              <p:nvPr/>
            </p:nvSpPr>
            <p:spPr bwMode="auto">
              <a:xfrm>
                <a:off x="2954" y="2104"/>
                <a:ext cx="15" cy="12"/>
              </a:xfrm>
              <a:custGeom>
                <a:avLst/>
                <a:gdLst>
                  <a:gd name="T0" fmla="*/ 1 w 30"/>
                  <a:gd name="T1" fmla="*/ 0 h 23"/>
                  <a:gd name="T2" fmla="*/ 1 w 30"/>
                  <a:gd name="T3" fmla="*/ 1 h 23"/>
                  <a:gd name="T4" fmla="*/ 1 w 30"/>
                  <a:gd name="T5" fmla="*/ 1 h 23"/>
                  <a:gd name="T6" fmla="*/ 1 w 30"/>
                  <a:gd name="T7" fmla="*/ 1 h 23"/>
                  <a:gd name="T8" fmla="*/ 0 w 30"/>
                  <a:gd name="T9" fmla="*/ 1 h 23"/>
                  <a:gd name="T10" fmla="*/ 1 w 30"/>
                  <a:gd name="T11" fmla="*/ 1 h 23"/>
                  <a:gd name="T12" fmla="*/ 1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15" y="0"/>
                    </a:moveTo>
                    <a:lnTo>
                      <a:pt x="10" y="1"/>
                    </a:lnTo>
                    <a:lnTo>
                      <a:pt x="5" y="3"/>
                    </a:lnTo>
                    <a:lnTo>
                      <a:pt x="2" y="7"/>
                    </a:lnTo>
                    <a:lnTo>
                      <a:pt x="0" y="11"/>
                    </a:lnTo>
                    <a:lnTo>
                      <a:pt x="2" y="17"/>
                    </a:lnTo>
                    <a:lnTo>
                      <a:pt x="5" y="20"/>
                    </a:lnTo>
                    <a:lnTo>
                      <a:pt x="10" y="23"/>
                    </a:lnTo>
                    <a:lnTo>
                      <a:pt x="15" y="23"/>
                    </a:lnTo>
                    <a:lnTo>
                      <a:pt x="22" y="23"/>
                    </a:lnTo>
                    <a:lnTo>
                      <a:pt x="25" y="20"/>
                    </a:lnTo>
                    <a:lnTo>
                      <a:pt x="29" y="17"/>
                    </a:lnTo>
                    <a:lnTo>
                      <a:pt x="30" y="11"/>
                    </a:lnTo>
                    <a:lnTo>
                      <a:pt x="29" y="7"/>
                    </a:lnTo>
                    <a:lnTo>
                      <a:pt x="25" y="3"/>
                    </a:lnTo>
                    <a:lnTo>
                      <a:pt x="22" y="1"/>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00" name="Freeform 133"/>
              <p:cNvSpPr>
                <a:spLocks noChangeAspect="1"/>
              </p:cNvSpPr>
              <p:nvPr/>
            </p:nvSpPr>
            <p:spPr bwMode="auto">
              <a:xfrm>
                <a:off x="2984" y="2104"/>
                <a:ext cx="15" cy="12"/>
              </a:xfrm>
              <a:custGeom>
                <a:avLst/>
                <a:gdLst>
                  <a:gd name="T0" fmla="*/ 1 w 30"/>
                  <a:gd name="T1" fmla="*/ 0 h 23"/>
                  <a:gd name="T2" fmla="*/ 1 w 30"/>
                  <a:gd name="T3" fmla="*/ 1 h 23"/>
                  <a:gd name="T4" fmla="*/ 1 w 30"/>
                  <a:gd name="T5" fmla="*/ 1 h 23"/>
                  <a:gd name="T6" fmla="*/ 1 w 30"/>
                  <a:gd name="T7" fmla="*/ 1 h 23"/>
                  <a:gd name="T8" fmla="*/ 0 w 30"/>
                  <a:gd name="T9" fmla="*/ 1 h 23"/>
                  <a:gd name="T10" fmla="*/ 1 w 30"/>
                  <a:gd name="T11" fmla="*/ 1 h 23"/>
                  <a:gd name="T12" fmla="*/ 1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15" y="0"/>
                    </a:moveTo>
                    <a:lnTo>
                      <a:pt x="10" y="1"/>
                    </a:lnTo>
                    <a:lnTo>
                      <a:pt x="5" y="3"/>
                    </a:lnTo>
                    <a:lnTo>
                      <a:pt x="2" y="7"/>
                    </a:lnTo>
                    <a:lnTo>
                      <a:pt x="0" y="11"/>
                    </a:lnTo>
                    <a:lnTo>
                      <a:pt x="2" y="17"/>
                    </a:lnTo>
                    <a:lnTo>
                      <a:pt x="5" y="20"/>
                    </a:lnTo>
                    <a:lnTo>
                      <a:pt x="10" y="22"/>
                    </a:lnTo>
                    <a:lnTo>
                      <a:pt x="15" y="23"/>
                    </a:lnTo>
                    <a:lnTo>
                      <a:pt x="22" y="22"/>
                    </a:lnTo>
                    <a:lnTo>
                      <a:pt x="25" y="20"/>
                    </a:lnTo>
                    <a:lnTo>
                      <a:pt x="29" y="17"/>
                    </a:lnTo>
                    <a:lnTo>
                      <a:pt x="30" y="11"/>
                    </a:lnTo>
                    <a:lnTo>
                      <a:pt x="29" y="7"/>
                    </a:lnTo>
                    <a:lnTo>
                      <a:pt x="25" y="3"/>
                    </a:lnTo>
                    <a:lnTo>
                      <a:pt x="22" y="1"/>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01" name="Freeform 134"/>
              <p:cNvSpPr>
                <a:spLocks noChangeAspect="1"/>
              </p:cNvSpPr>
              <p:nvPr/>
            </p:nvSpPr>
            <p:spPr bwMode="auto">
              <a:xfrm>
                <a:off x="3014" y="2104"/>
                <a:ext cx="15" cy="12"/>
              </a:xfrm>
              <a:custGeom>
                <a:avLst/>
                <a:gdLst>
                  <a:gd name="T0" fmla="*/ 1 w 30"/>
                  <a:gd name="T1" fmla="*/ 0 h 23"/>
                  <a:gd name="T2" fmla="*/ 1 w 30"/>
                  <a:gd name="T3" fmla="*/ 0 h 23"/>
                  <a:gd name="T4" fmla="*/ 1 w 30"/>
                  <a:gd name="T5" fmla="*/ 1 h 23"/>
                  <a:gd name="T6" fmla="*/ 1 w 30"/>
                  <a:gd name="T7" fmla="*/ 1 h 23"/>
                  <a:gd name="T8" fmla="*/ 0 w 30"/>
                  <a:gd name="T9" fmla="*/ 1 h 23"/>
                  <a:gd name="T10" fmla="*/ 1 w 30"/>
                  <a:gd name="T11" fmla="*/ 1 h 23"/>
                  <a:gd name="T12" fmla="*/ 1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0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15" y="0"/>
                    </a:moveTo>
                    <a:lnTo>
                      <a:pt x="10" y="0"/>
                    </a:lnTo>
                    <a:lnTo>
                      <a:pt x="5" y="2"/>
                    </a:lnTo>
                    <a:lnTo>
                      <a:pt x="2" y="6"/>
                    </a:lnTo>
                    <a:lnTo>
                      <a:pt x="0" y="11"/>
                    </a:lnTo>
                    <a:lnTo>
                      <a:pt x="2" y="15"/>
                    </a:lnTo>
                    <a:lnTo>
                      <a:pt x="5" y="19"/>
                    </a:lnTo>
                    <a:lnTo>
                      <a:pt x="10" y="22"/>
                    </a:lnTo>
                    <a:lnTo>
                      <a:pt x="15" y="23"/>
                    </a:lnTo>
                    <a:lnTo>
                      <a:pt x="22" y="22"/>
                    </a:lnTo>
                    <a:lnTo>
                      <a:pt x="25" y="19"/>
                    </a:lnTo>
                    <a:lnTo>
                      <a:pt x="29" y="15"/>
                    </a:lnTo>
                    <a:lnTo>
                      <a:pt x="30" y="11"/>
                    </a:lnTo>
                    <a:lnTo>
                      <a:pt x="29" y="6"/>
                    </a:lnTo>
                    <a:lnTo>
                      <a:pt x="25" y="2"/>
                    </a:lnTo>
                    <a:lnTo>
                      <a:pt x="22" y="0"/>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02" name="Freeform 135"/>
              <p:cNvSpPr>
                <a:spLocks noChangeAspect="1"/>
              </p:cNvSpPr>
              <p:nvPr/>
            </p:nvSpPr>
            <p:spPr bwMode="auto">
              <a:xfrm>
                <a:off x="3044" y="2103"/>
                <a:ext cx="15" cy="12"/>
              </a:xfrm>
              <a:custGeom>
                <a:avLst/>
                <a:gdLst>
                  <a:gd name="T0" fmla="*/ 1 w 30"/>
                  <a:gd name="T1" fmla="*/ 0 h 24"/>
                  <a:gd name="T2" fmla="*/ 1 w 30"/>
                  <a:gd name="T3" fmla="*/ 1 h 24"/>
                  <a:gd name="T4" fmla="*/ 1 w 30"/>
                  <a:gd name="T5" fmla="*/ 1 h 24"/>
                  <a:gd name="T6" fmla="*/ 1 w 30"/>
                  <a:gd name="T7" fmla="*/ 1 h 24"/>
                  <a:gd name="T8" fmla="*/ 0 w 30"/>
                  <a:gd name="T9" fmla="*/ 1 h 24"/>
                  <a:gd name="T10" fmla="*/ 1 w 30"/>
                  <a:gd name="T11" fmla="*/ 1 h 24"/>
                  <a:gd name="T12" fmla="*/ 1 w 30"/>
                  <a:gd name="T13" fmla="*/ 1 h 24"/>
                  <a:gd name="T14" fmla="*/ 1 w 30"/>
                  <a:gd name="T15" fmla="*/ 1 h 24"/>
                  <a:gd name="T16" fmla="*/ 1 w 30"/>
                  <a:gd name="T17" fmla="*/ 1 h 24"/>
                  <a:gd name="T18" fmla="*/ 1 w 30"/>
                  <a:gd name="T19" fmla="*/ 1 h 24"/>
                  <a:gd name="T20" fmla="*/ 1 w 30"/>
                  <a:gd name="T21" fmla="*/ 1 h 24"/>
                  <a:gd name="T22" fmla="*/ 1 w 30"/>
                  <a:gd name="T23" fmla="*/ 1 h 24"/>
                  <a:gd name="T24" fmla="*/ 1 w 30"/>
                  <a:gd name="T25" fmla="*/ 1 h 24"/>
                  <a:gd name="T26" fmla="*/ 1 w 30"/>
                  <a:gd name="T27" fmla="*/ 1 h 24"/>
                  <a:gd name="T28" fmla="*/ 1 w 30"/>
                  <a:gd name="T29" fmla="*/ 1 h 24"/>
                  <a:gd name="T30" fmla="*/ 1 w 30"/>
                  <a:gd name="T31" fmla="*/ 1 h 24"/>
                  <a:gd name="T32" fmla="*/ 1 w 30"/>
                  <a:gd name="T33" fmla="*/ 1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15" y="0"/>
                    </a:moveTo>
                    <a:lnTo>
                      <a:pt x="10" y="2"/>
                    </a:lnTo>
                    <a:lnTo>
                      <a:pt x="5" y="4"/>
                    </a:lnTo>
                    <a:lnTo>
                      <a:pt x="1" y="8"/>
                    </a:lnTo>
                    <a:lnTo>
                      <a:pt x="0" y="12"/>
                    </a:lnTo>
                    <a:lnTo>
                      <a:pt x="1" y="17"/>
                    </a:lnTo>
                    <a:lnTo>
                      <a:pt x="5" y="21"/>
                    </a:lnTo>
                    <a:lnTo>
                      <a:pt x="10" y="24"/>
                    </a:lnTo>
                    <a:lnTo>
                      <a:pt x="15" y="24"/>
                    </a:lnTo>
                    <a:lnTo>
                      <a:pt x="21" y="24"/>
                    </a:lnTo>
                    <a:lnTo>
                      <a:pt x="25" y="21"/>
                    </a:lnTo>
                    <a:lnTo>
                      <a:pt x="28" y="17"/>
                    </a:lnTo>
                    <a:lnTo>
                      <a:pt x="30" y="12"/>
                    </a:lnTo>
                    <a:lnTo>
                      <a:pt x="28" y="8"/>
                    </a:lnTo>
                    <a:lnTo>
                      <a:pt x="25" y="4"/>
                    </a:lnTo>
                    <a:lnTo>
                      <a:pt x="21" y="2"/>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03" name="Freeform 136"/>
              <p:cNvSpPr>
                <a:spLocks noChangeAspect="1"/>
              </p:cNvSpPr>
              <p:nvPr/>
            </p:nvSpPr>
            <p:spPr bwMode="auto">
              <a:xfrm>
                <a:off x="3074" y="2103"/>
                <a:ext cx="15" cy="12"/>
              </a:xfrm>
              <a:custGeom>
                <a:avLst/>
                <a:gdLst>
                  <a:gd name="T0" fmla="*/ 1 w 30"/>
                  <a:gd name="T1" fmla="*/ 0 h 24"/>
                  <a:gd name="T2" fmla="*/ 1 w 30"/>
                  <a:gd name="T3" fmla="*/ 1 h 24"/>
                  <a:gd name="T4" fmla="*/ 1 w 30"/>
                  <a:gd name="T5" fmla="*/ 1 h 24"/>
                  <a:gd name="T6" fmla="*/ 1 w 30"/>
                  <a:gd name="T7" fmla="*/ 1 h 24"/>
                  <a:gd name="T8" fmla="*/ 0 w 30"/>
                  <a:gd name="T9" fmla="*/ 1 h 24"/>
                  <a:gd name="T10" fmla="*/ 1 w 30"/>
                  <a:gd name="T11" fmla="*/ 1 h 24"/>
                  <a:gd name="T12" fmla="*/ 1 w 30"/>
                  <a:gd name="T13" fmla="*/ 1 h 24"/>
                  <a:gd name="T14" fmla="*/ 1 w 30"/>
                  <a:gd name="T15" fmla="*/ 1 h 24"/>
                  <a:gd name="T16" fmla="*/ 1 w 30"/>
                  <a:gd name="T17" fmla="*/ 1 h 24"/>
                  <a:gd name="T18" fmla="*/ 1 w 30"/>
                  <a:gd name="T19" fmla="*/ 1 h 24"/>
                  <a:gd name="T20" fmla="*/ 1 w 30"/>
                  <a:gd name="T21" fmla="*/ 1 h 24"/>
                  <a:gd name="T22" fmla="*/ 1 w 30"/>
                  <a:gd name="T23" fmla="*/ 1 h 24"/>
                  <a:gd name="T24" fmla="*/ 1 w 30"/>
                  <a:gd name="T25" fmla="*/ 1 h 24"/>
                  <a:gd name="T26" fmla="*/ 1 w 30"/>
                  <a:gd name="T27" fmla="*/ 1 h 24"/>
                  <a:gd name="T28" fmla="*/ 1 w 30"/>
                  <a:gd name="T29" fmla="*/ 1 h 24"/>
                  <a:gd name="T30" fmla="*/ 1 w 30"/>
                  <a:gd name="T31" fmla="*/ 1 h 24"/>
                  <a:gd name="T32" fmla="*/ 1 w 30"/>
                  <a:gd name="T33" fmla="*/ 1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15" y="0"/>
                    </a:moveTo>
                    <a:lnTo>
                      <a:pt x="10" y="2"/>
                    </a:lnTo>
                    <a:lnTo>
                      <a:pt x="5" y="4"/>
                    </a:lnTo>
                    <a:lnTo>
                      <a:pt x="1" y="8"/>
                    </a:lnTo>
                    <a:lnTo>
                      <a:pt x="0" y="12"/>
                    </a:lnTo>
                    <a:lnTo>
                      <a:pt x="1" y="17"/>
                    </a:lnTo>
                    <a:lnTo>
                      <a:pt x="5" y="21"/>
                    </a:lnTo>
                    <a:lnTo>
                      <a:pt x="10" y="22"/>
                    </a:lnTo>
                    <a:lnTo>
                      <a:pt x="15" y="24"/>
                    </a:lnTo>
                    <a:lnTo>
                      <a:pt x="21" y="22"/>
                    </a:lnTo>
                    <a:lnTo>
                      <a:pt x="25" y="21"/>
                    </a:lnTo>
                    <a:lnTo>
                      <a:pt x="28" y="17"/>
                    </a:lnTo>
                    <a:lnTo>
                      <a:pt x="30" y="12"/>
                    </a:lnTo>
                    <a:lnTo>
                      <a:pt x="28" y="8"/>
                    </a:lnTo>
                    <a:lnTo>
                      <a:pt x="25" y="4"/>
                    </a:lnTo>
                    <a:lnTo>
                      <a:pt x="21" y="2"/>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04" name="Freeform 137"/>
              <p:cNvSpPr>
                <a:spLocks noChangeAspect="1"/>
              </p:cNvSpPr>
              <p:nvPr/>
            </p:nvSpPr>
            <p:spPr bwMode="auto">
              <a:xfrm>
                <a:off x="3104" y="2103"/>
                <a:ext cx="15" cy="12"/>
              </a:xfrm>
              <a:custGeom>
                <a:avLst/>
                <a:gdLst>
                  <a:gd name="T0" fmla="*/ 1 w 30"/>
                  <a:gd name="T1" fmla="*/ 0 h 24"/>
                  <a:gd name="T2" fmla="*/ 1 w 30"/>
                  <a:gd name="T3" fmla="*/ 1 h 24"/>
                  <a:gd name="T4" fmla="*/ 1 w 30"/>
                  <a:gd name="T5" fmla="*/ 1 h 24"/>
                  <a:gd name="T6" fmla="*/ 1 w 30"/>
                  <a:gd name="T7" fmla="*/ 1 h 24"/>
                  <a:gd name="T8" fmla="*/ 0 w 30"/>
                  <a:gd name="T9" fmla="*/ 1 h 24"/>
                  <a:gd name="T10" fmla="*/ 1 w 30"/>
                  <a:gd name="T11" fmla="*/ 1 h 24"/>
                  <a:gd name="T12" fmla="*/ 1 w 30"/>
                  <a:gd name="T13" fmla="*/ 1 h 24"/>
                  <a:gd name="T14" fmla="*/ 1 w 30"/>
                  <a:gd name="T15" fmla="*/ 1 h 24"/>
                  <a:gd name="T16" fmla="*/ 1 w 30"/>
                  <a:gd name="T17" fmla="*/ 1 h 24"/>
                  <a:gd name="T18" fmla="*/ 1 w 30"/>
                  <a:gd name="T19" fmla="*/ 1 h 24"/>
                  <a:gd name="T20" fmla="*/ 1 w 30"/>
                  <a:gd name="T21" fmla="*/ 1 h 24"/>
                  <a:gd name="T22" fmla="*/ 1 w 30"/>
                  <a:gd name="T23" fmla="*/ 1 h 24"/>
                  <a:gd name="T24" fmla="*/ 1 w 30"/>
                  <a:gd name="T25" fmla="*/ 1 h 24"/>
                  <a:gd name="T26" fmla="*/ 1 w 30"/>
                  <a:gd name="T27" fmla="*/ 1 h 24"/>
                  <a:gd name="T28" fmla="*/ 1 w 30"/>
                  <a:gd name="T29" fmla="*/ 1 h 24"/>
                  <a:gd name="T30" fmla="*/ 1 w 30"/>
                  <a:gd name="T31" fmla="*/ 1 h 24"/>
                  <a:gd name="T32" fmla="*/ 1 w 30"/>
                  <a:gd name="T33" fmla="*/ 1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15" y="0"/>
                    </a:moveTo>
                    <a:lnTo>
                      <a:pt x="10" y="2"/>
                    </a:lnTo>
                    <a:lnTo>
                      <a:pt x="5" y="3"/>
                    </a:lnTo>
                    <a:lnTo>
                      <a:pt x="1" y="7"/>
                    </a:lnTo>
                    <a:lnTo>
                      <a:pt x="0" y="12"/>
                    </a:lnTo>
                    <a:lnTo>
                      <a:pt x="1" y="16"/>
                    </a:lnTo>
                    <a:lnTo>
                      <a:pt x="5" y="20"/>
                    </a:lnTo>
                    <a:lnTo>
                      <a:pt x="10" y="22"/>
                    </a:lnTo>
                    <a:lnTo>
                      <a:pt x="15" y="24"/>
                    </a:lnTo>
                    <a:lnTo>
                      <a:pt x="21" y="22"/>
                    </a:lnTo>
                    <a:lnTo>
                      <a:pt x="25" y="20"/>
                    </a:lnTo>
                    <a:lnTo>
                      <a:pt x="28" y="16"/>
                    </a:lnTo>
                    <a:lnTo>
                      <a:pt x="30" y="12"/>
                    </a:lnTo>
                    <a:lnTo>
                      <a:pt x="28" y="7"/>
                    </a:lnTo>
                    <a:lnTo>
                      <a:pt x="25" y="3"/>
                    </a:lnTo>
                    <a:lnTo>
                      <a:pt x="21" y="2"/>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05" name="Freeform 138"/>
              <p:cNvSpPr>
                <a:spLocks noChangeAspect="1"/>
              </p:cNvSpPr>
              <p:nvPr/>
            </p:nvSpPr>
            <p:spPr bwMode="auto">
              <a:xfrm>
                <a:off x="3134" y="2103"/>
                <a:ext cx="15" cy="12"/>
              </a:xfrm>
              <a:custGeom>
                <a:avLst/>
                <a:gdLst>
                  <a:gd name="T0" fmla="*/ 1 w 30"/>
                  <a:gd name="T1" fmla="*/ 0 h 24"/>
                  <a:gd name="T2" fmla="*/ 1 w 30"/>
                  <a:gd name="T3" fmla="*/ 0 h 24"/>
                  <a:gd name="T4" fmla="*/ 1 w 30"/>
                  <a:gd name="T5" fmla="*/ 1 h 24"/>
                  <a:gd name="T6" fmla="*/ 1 w 30"/>
                  <a:gd name="T7" fmla="*/ 1 h 24"/>
                  <a:gd name="T8" fmla="*/ 0 w 30"/>
                  <a:gd name="T9" fmla="*/ 1 h 24"/>
                  <a:gd name="T10" fmla="*/ 1 w 30"/>
                  <a:gd name="T11" fmla="*/ 1 h 24"/>
                  <a:gd name="T12" fmla="*/ 1 w 30"/>
                  <a:gd name="T13" fmla="*/ 1 h 24"/>
                  <a:gd name="T14" fmla="*/ 1 w 30"/>
                  <a:gd name="T15" fmla="*/ 1 h 24"/>
                  <a:gd name="T16" fmla="*/ 1 w 30"/>
                  <a:gd name="T17" fmla="*/ 1 h 24"/>
                  <a:gd name="T18" fmla="*/ 1 w 30"/>
                  <a:gd name="T19" fmla="*/ 1 h 24"/>
                  <a:gd name="T20" fmla="*/ 1 w 30"/>
                  <a:gd name="T21" fmla="*/ 1 h 24"/>
                  <a:gd name="T22" fmla="*/ 1 w 30"/>
                  <a:gd name="T23" fmla="*/ 1 h 24"/>
                  <a:gd name="T24" fmla="*/ 1 w 30"/>
                  <a:gd name="T25" fmla="*/ 1 h 24"/>
                  <a:gd name="T26" fmla="*/ 1 w 30"/>
                  <a:gd name="T27" fmla="*/ 1 h 24"/>
                  <a:gd name="T28" fmla="*/ 1 w 30"/>
                  <a:gd name="T29" fmla="*/ 1 h 24"/>
                  <a:gd name="T30" fmla="*/ 1 w 30"/>
                  <a:gd name="T31" fmla="*/ 1 h 24"/>
                  <a:gd name="T32" fmla="*/ 1 w 30"/>
                  <a:gd name="T33" fmla="*/ 0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15" y="0"/>
                    </a:moveTo>
                    <a:lnTo>
                      <a:pt x="10" y="0"/>
                    </a:lnTo>
                    <a:lnTo>
                      <a:pt x="5" y="3"/>
                    </a:lnTo>
                    <a:lnTo>
                      <a:pt x="1" y="7"/>
                    </a:lnTo>
                    <a:lnTo>
                      <a:pt x="0" y="12"/>
                    </a:lnTo>
                    <a:lnTo>
                      <a:pt x="1" y="16"/>
                    </a:lnTo>
                    <a:lnTo>
                      <a:pt x="5" y="20"/>
                    </a:lnTo>
                    <a:lnTo>
                      <a:pt x="10" y="22"/>
                    </a:lnTo>
                    <a:lnTo>
                      <a:pt x="15" y="24"/>
                    </a:lnTo>
                    <a:lnTo>
                      <a:pt x="21" y="22"/>
                    </a:lnTo>
                    <a:lnTo>
                      <a:pt x="25" y="20"/>
                    </a:lnTo>
                    <a:lnTo>
                      <a:pt x="28" y="16"/>
                    </a:lnTo>
                    <a:lnTo>
                      <a:pt x="30" y="12"/>
                    </a:lnTo>
                    <a:lnTo>
                      <a:pt x="28" y="7"/>
                    </a:lnTo>
                    <a:lnTo>
                      <a:pt x="25" y="3"/>
                    </a:lnTo>
                    <a:lnTo>
                      <a:pt x="21" y="0"/>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06" name="Freeform 139"/>
              <p:cNvSpPr>
                <a:spLocks noChangeAspect="1"/>
              </p:cNvSpPr>
              <p:nvPr/>
            </p:nvSpPr>
            <p:spPr bwMode="auto">
              <a:xfrm>
                <a:off x="3164" y="2102"/>
                <a:ext cx="15" cy="12"/>
              </a:xfrm>
              <a:custGeom>
                <a:avLst/>
                <a:gdLst>
                  <a:gd name="T0" fmla="*/ 1 w 30"/>
                  <a:gd name="T1" fmla="*/ 0 h 23"/>
                  <a:gd name="T2" fmla="*/ 1 w 30"/>
                  <a:gd name="T3" fmla="*/ 1 h 23"/>
                  <a:gd name="T4" fmla="*/ 1 w 30"/>
                  <a:gd name="T5" fmla="*/ 1 h 23"/>
                  <a:gd name="T6" fmla="*/ 1 w 30"/>
                  <a:gd name="T7" fmla="*/ 1 h 23"/>
                  <a:gd name="T8" fmla="*/ 0 w 30"/>
                  <a:gd name="T9" fmla="*/ 1 h 23"/>
                  <a:gd name="T10" fmla="*/ 1 w 30"/>
                  <a:gd name="T11" fmla="*/ 1 h 23"/>
                  <a:gd name="T12" fmla="*/ 1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15" y="0"/>
                    </a:moveTo>
                    <a:lnTo>
                      <a:pt x="10" y="1"/>
                    </a:lnTo>
                    <a:lnTo>
                      <a:pt x="5" y="4"/>
                    </a:lnTo>
                    <a:lnTo>
                      <a:pt x="2" y="8"/>
                    </a:lnTo>
                    <a:lnTo>
                      <a:pt x="0" y="12"/>
                    </a:lnTo>
                    <a:lnTo>
                      <a:pt x="2" y="17"/>
                    </a:lnTo>
                    <a:lnTo>
                      <a:pt x="5" y="21"/>
                    </a:lnTo>
                    <a:lnTo>
                      <a:pt x="10" y="22"/>
                    </a:lnTo>
                    <a:lnTo>
                      <a:pt x="15" y="23"/>
                    </a:lnTo>
                    <a:lnTo>
                      <a:pt x="22" y="22"/>
                    </a:lnTo>
                    <a:lnTo>
                      <a:pt x="25" y="21"/>
                    </a:lnTo>
                    <a:lnTo>
                      <a:pt x="28" y="17"/>
                    </a:lnTo>
                    <a:lnTo>
                      <a:pt x="30" y="12"/>
                    </a:lnTo>
                    <a:lnTo>
                      <a:pt x="28" y="8"/>
                    </a:lnTo>
                    <a:lnTo>
                      <a:pt x="25" y="4"/>
                    </a:lnTo>
                    <a:lnTo>
                      <a:pt x="22" y="1"/>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07" name="Freeform 140"/>
              <p:cNvSpPr>
                <a:spLocks noChangeAspect="1"/>
              </p:cNvSpPr>
              <p:nvPr/>
            </p:nvSpPr>
            <p:spPr bwMode="auto">
              <a:xfrm>
                <a:off x="3194" y="2102"/>
                <a:ext cx="15" cy="12"/>
              </a:xfrm>
              <a:custGeom>
                <a:avLst/>
                <a:gdLst>
                  <a:gd name="T0" fmla="*/ 1 w 30"/>
                  <a:gd name="T1" fmla="*/ 0 h 23"/>
                  <a:gd name="T2" fmla="*/ 1 w 30"/>
                  <a:gd name="T3" fmla="*/ 1 h 23"/>
                  <a:gd name="T4" fmla="*/ 1 w 30"/>
                  <a:gd name="T5" fmla="*/ 1 h 23"/>
                  <a:gd name="T6" fmla="*/ 1 w 30"/>
                  <a:gd name="T7" fmla="*/ 1 h 23"/>
                  <a:gd name="T8" fmla="*/ 0 w 30"/>
                  <a:gd name="T9" fmla="*/ 1 h 23"/>
                  <a:gd name="T10" fmla="*/ 1 w 30"/>
                  <a:gd name="T11" fmla="*/ 1 h 23"/>
                  <a:gd name="T12" fmla="*/ 1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15" y="0"/>
                    </a:moveTo>
                    <a:lnTo>
                      <a:pt x="10" y="1"/>
                    </a:lnTo>
                    <a:lnTo>
                      <a:pt x="5" y="3"/>
                    </a:lnTo>
                    <a:lnTo>
                      <a:pt x="2" y="6"/>
                    </a:lnTo>
                    <a:lnTo>
                      <a:pt x="0" y="12"/>
                    </a:lnTo>
                    <a:lnTo>
                      <a:pt x="2" y="16"/>
                    </a:lnTo>
                    <a:lnTo>
                      <a:pt x="5" y="20"/>
                    </a:lnTo>
                    <a:lnTo>
                      <a:pt x="10" y="22"/>
                    </a:lnTo>
                    <a:lnTo>
                      <a:pt x="15" y="23"/>
                    </a:lnTo>
                    <a:lnTo>
                      <a:pt x="22" y="22"/>
                    </a:lnTo>
                    <a:lnTo>
                      <a:pt x="25" y="20"/>
                    </a:lnTo>
                    <a:lnTo>
                      <a:pt x="28" y="16"/>
                    </a:lnTo>
                    <a:lnTo>
                      <a:pt x="30" y="12"/>
                    </a:lnTo>
                    <a:lnTo>
                      <a:pt x="28" y="6"/>
                    </a:lnTo>
                    <a:lnTo>
                      <a:pt x="25" y="3"/>
                    </a:lnTo>
                    <a:lnTo>
                      <a:pt x="22" y="1"/>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08" name="Freeform 141"/>
              <p:cNvSpPr>
                <a:spLocks noChangeAspect="1"/>
              </p:cNvSpPr>
              <p:nvPr/>
            </p:nvSpPr>
            <p:spPr bwMode="auto">
              <a:xfrm>
                <a:off x="3224" y="2102"/>
                <a:ext cx="15" cy="12"/>
              </a:xfrm>
              <a:custGeom>
                <a:avLst/>
                <a:gdLst>
                  <a:gd name="T0" fmla="*/ 1 w 30"/>
                  <a:gd name="T1" fmla="*/ 0 h 23"/>
                  <a:gd name="T2" fmla="*/ 1 w 30"/>
                  <a:gd name="T3" fmla="*/ 0 h 23"/>
                  <a:gd name="T4" fmla="*/ 1 w 30"/>
                  <a:gd name="T5" fmla="*/ 1 h 23"/>
                  <a:gd name="T6" fmla="*/ 1 w 30"/>
                  <a:gd name="T7" fmla="*/ 1 h 23"/>
                  <a:gd name="T8" fmla="*/ 0 w 30"/>
                  <a:gd name="T9" fmla="*/ 1 h 23"/>
                  <a:gd name="T10" fmla="*/ 1 w 30"/>
                  <a:gd name="T11" fmla="*/ 1 h 23"/>
                  <a:gd name="T12" fmla="*/ 1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0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15" y="0"/>
                    </a:moveTo>
                    <a:lnTo>
                      <a:pt x="10" y="0"/>
                    </a:lnTo>
                    <a:lnTo>
                      <a:pt x="5" y="3"/>
                    </a:lnTo>
                    <a:lnTo>
                      <a:pt x="2" y="6"/>
                    </a:lnTo>
                    <a:lnTo>
                      <a:pt x="0" y="12"/>
                    </a:lnTo>
                    <a:lnTo>
                      <a:pt x="2" y="16"/>
                    </a:lnTo>
                    <a:lnTo>
                      <a:pt x="5" y="20"/>
                    </a:lnTo>
                    <a:lnTo>
                      <a:pt x="10" y="22"/>
                    </a:lnTo>
                    <a:lnTo>
                      <a:pt x="15" y="23"/>
                    </a:lnTo>
                    <a:lnTo>
                      <a:pt x="22" y="22"/>
                    </a:lnTo>
                    <a:lnTo>
                      <a:pt x="25" y="20"/>
                    </a:lnTo>
                    <a:lnTo>
                      <a:pt x="28" y="16"/>
                    </a:lnTo>
                    <a:lnTo>
                      <a:pt x="30" y="12"/>
                    </a:lnTo>
                    <a:lnTo>
                      <a:pt x="28" y="6"/>
                    </a:lnTo>
                    <a:lnTo>
                      <a:pt x="25" y="3"/>
                    </a:lnTo>
                    <a:lnTo>
                      <a:pt x="22" y="0"/>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09" name="Freeform 142"/>
              <p:cNvSpPr>
                <a:spLocks noChangeAspect="1"/>
              </p:cNvSpPr>
              <p:nvPr/>
            </p:nvSpPr>
            <p:spPr bwMode="auto">
              <a:xfrm>
                <a:off x="3254" y="2102"/>
                <a:ext cx="15" cy="12"/>
              </a:xfrm>
              <a:custGeom>
                <a:avLst/>
                <a:gdLst>
                  <a:gd name="T0" fmla="*/ 1 w 30"/>
                  <a:gd name="T1" fmla="*/ 0 h 23"/>
                  <a:gd name="T2" fmla="*/ 1 w 30"/>
                  <a:gd name="T3" fmla="*/ 1 h 23"/>
                  <a:gd name="T4" fmla="*/ 1 w 30"/>
                  <a:gd name="T5" fmla="*/ 1 h 23"/>
                  <a:gd name="T6" fmla="*/ 1 w 30"/>
                  <a:gd name="T7" fmla="*/ 1 h 23"/>
                  <a:gd name="T8" fmla="*/ 0 w 30"/>
                  <a:gd name="T9" fmla="*/ 1 h 23"/>
                  <a:gd name="T10" fmla="*/ 1 w 30"/>
                  <a:gd name="T11" fmla="*/ 1 h 23"/>
                  <a:gd name="T12" fmla="*/ 1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15" y="0"/>
                    </a:moveTo>
                    <a:lnTo>
                      <a:pt x="10" y="1"/>
                    </a:lnTo>
                    <a:lnTo>
                      <a:pt x="5" y="4"/>
                    </a:lnTo>
                    <a:lnTo>
                      <a:pt x="2" y="7"/>
                    </a:lnTo>
                    <a:lnTo>
                      <a:pt x="0" y="11"/>
                    </a:lnTo>
                    <a:lnTo>
                      <a:pt x="2" y="17"/>
                    </a:lnTo>
                    <a:lnTo>
                      <a:pt x="5" y="21"/>
                    </a:lnTo>
                    <a:lnTo>
                      <a:pt x="10" y="23"/>
                    </a:lnTo>
                    <a:lnTo>
                      <a:pt x="15" y="23"/>
                    </a:lnTo>
                    <a:lnTo>
                      <a:pt x="22" y="23"/>
                    </a:lnTo>
                    <a:lnTo>
                      <a:pt x="25" y="21"/>
                    </a:lnTo>
                    <a:lnTo>
                      <a:pt x="28" y="17"/>
                    </a:lnTo>
                    <a:lnTo>
                      <a:pt x="30" y="11"/>
                    </a:lnTo>
                    <a:lnTo>
                      <a:pt x="28" y="7"/>
                    </a:lnTo>
                    <a:lnTo>
                      <a:pt x="25" y="4"/>
                    </a:lnTo>
                    <a:lnTo>
                      <a:pt x="22" y="1"/>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10" name="Freeform 143"/>
              <p:cNvSpPr>
                <a:spLocks noChangeAspect="1"/>
              </p:cNvSpPr>
              <p:nvPr/>
            </p:nvSpPr>
            <p:spPr bwMode="auto">
              <a:xfrm>
                <a:off x="3284" y="2102"/>
                <a:ext cx="15" cy="12"/>
              </a:xfrm>
              <a:custGeom>
                <a:avLst/>
                <a:gdLst>
                  <a:gd name="T0" fmla="*/ 1 w 30"/>
                  <a:gd name="T1" fmla="*/ 0 h 23"/>
                  <a:gd name="T2" fmla="*/ 1 w 30"/>
                  <a:gd name="T3" fmla="*/ 1 h 23"/>
                  <a:gd name="T4" fmla="*/ 1 w 30"/>
                  <a:gd name="T5" fmla="*/ 1 h 23"/>
                  <a:gd name="T6" fmla="*/ 1 w 30"/>
                  <a:gd name="T7" fmla="*/ 1 h 23"/>
                  <a:gd name="T8" fmla="*/ 0 w 30"/>
                  <a:gd name="T9" fmla="*/ 1 h 23"/>
                  <a:gd name="T10" fmla="*/ 1 w 30"/>
                  <a:gd name="T11" fmla="*/ 1 h 23"/>
                  <a:gd name="T12" fmla="*/ 1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15" y="0"/>
                    </a:moveTo>
                    <a:lnTo>
                      <a:pt x="10" y="1"/>
                    </a:lnTo>
                    <a:lnTo>
                      <a:pt x="5" y="4"/>
                    </a:lnTo>
                    <a:lnTo>
                      <a:pt x="2" y="6"/>
                    </a:lnTo>
                    <a:lnTo>
                      <a:pt x="0" y="11"/>
                    </a:lnTo>
                    <a:lnTo>
                      <a:pt x="2" y="15"/>
                    </a:lnTo>
                    <a:lnTo>
                      <a:pt x="5" y="19"/>
                    </a:lnTo>
                    <a:lnTo>
                      <a:pt x="10" y="22"/>
                    </a:lnTo>
                    <a:lnTo>
                      <a:pt x="15" y="23"/>
                    </a:lnTo>
                    <a:lnTo>
                      <a:pt x="22" y="22"/>
                    </a:lnTo>
                    <a:lnTo>
                      <a:pt x="25" y="19"/>
                    </a:lnTo>
                    <a:lnTo>
                      <a:pt x="29" y="15"/>
                    </a:lnTo>
                    <a:lnTo>
                      <a:pt x="30" y="11"/>
                    </a:lnTo>
                    <a:lnTo>
                      <a:pt x="29" y="6"/>
                    </a:lnTo>
                    <a:lnTo>
                      <a:pt x="25" y="4"/>
                    </a:lnTo>
                    <a:lnTo>
                      <a:pt x="22" y="1"/>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11" name="Freeform 144"/>
              <p:cNvSpPr>
                <a:spLocks noChangeAspect="1"/>
              </p:cNvSpPr>
              <p:nvPr/>
            </p:nvSpPr>
            <p:spPr bwMode="auto">
              <a:xfrm>
                <a:off x="3314" y="2102"/>
                <a:ext cx="15" cy="12"/>
              </a:xfrm>
              <a:custGeom>
                <a:avLst/>
                <a:gdLst>
                  <a:gd name="T0" fmla="*/ 1 w 30"/>
                  <a:gd name="T1" fmla="*/ 0 h 23"/>
                  <a:gd name="T2" fmla="*/ 1 w 30"/>
                  <a:gd name="T3" fmla="*/ 0 h 23"/>
                  <a:gd name="T4" fmla="*/ 1 w 30"/>
                  <a:gd name="T5" fmla="*/ 1 h 23"/>
                  <a:gd name="T6" fmla="*/ 1 w 30"/>
                  <a:gd name="T7" fmla="*/ 1 h 23"/>
                  <a:gd name="T8" fmla="*/ 0 w 30"/>
                  <a:gd name="T9" fmla="*/ 1 h 23"/>
                  <a:gd name="T10" fmla="*/ 1 w 30"/>
                  <a:gd name="T11" fmla="*/ 1 h 23"/>
                  <a:gd name="T12" fmla="*/ 1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0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15" y="0"/>
                    </a:moveTo>
                    <a:lnTo>
                      <a:pt x="10" y="0"/>
                    </a:lnTo>
                    <a:lnTo>
                      <a:pt x="5" y="2"/>
                    </a:lnTo>
                    <a:lnTo>
                      <a:pt x="2" y="6"/>
                    </a:lnTo>
                    <a:lnTo>
                      <a:pt x="0" y="11"/>
                    </a:lnTo>
                    <a:lnTo>
                      <a:pt x="2" y="15"/>
                    </a:lnTo>
                    <a:lnTo>
                      <a:pt x="5" y="19"/>
                    </a:lnTo>
                    <a:lnTo>
                      <a:pt x="10" y="22"/>
                    </a:lnTo>
                    <a:lnTo>
                      <a:pt x="15" y="23"/>
                    </a:lnTo>
                    <a:lnTo>
                      <a:pt x="22" y="22"/>
                    </a:lnTo>
                    <a:lnTo>
                      <a:pt x="25" y="19"/>
                    </a:lnTo>
                    <a:lnTo>
                      <a:pt x="29" y="15"/>
                    </a:lnTo>
                    <a:lnTo>
                      <a:pt x="30" y="11"/>
                    </a:lnTo>
                    <a:lnTo>
                      <a:pt x="29" y="6"/>
                    </a:lnTo>
                    <a:lnTo>
                      <a:pt x="25" y="2"/>
                    </a:lnTo>
                    <a:lnTo>
                      <a:pt x="22" y="0"/>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12" name="Freeform 145"/>
              <p:cNvSpPr>
                <a:spLocks noChangeAspect="1"/>
              </p:cNvSpPr>
              <p:nvPr/>
            </p:nvSpPr>
            <p:spPr bwMode="auto">
              <a:xfrm>
                <a:off x="3344" y="2101"/>
                <a:ext cx="15" cy="12"/>
              </a:xfrm>
              <a:custGeom>
                <a:avLst/>
                <a:gdLst>
                  <a:gd name="T0" fmla="*/ 1 w 30"/>
                  <a:gd name="T1" fmla="*/ 0 h 24"/>
                  <a:gd name="T2" fmla="*/ 1 w 30"/>
                  <a:gd name="T3" fmla="*/ 1 h 24"/>
                  <a:gd name="T4" fmla="*/ 1 w 30"/>
                  <a:gd name="T5" fmla="*/ 1 h 24"/>
                  <a:gd name="T6" fmla="*/ 1 w 30"/>
                  <a:gd name="T7" fmla="*/ 1 h 24"/>
                  <a:gd name="T8" fmla="*/ 0 w 30"/>
                  <a:gd name="T9" fmla="*/ 1 h 24"/>
                  <a:gd name="T10" fmla="*/ 1 w 30"/>
                  <a:gd name="T11" fmla="*/ 1 h 24"/>
                  <a:gd name="T12" fmla="*/ 1 w 30"/>
                  <a:gd name="T13" fmla="*/ 1 h 24"/>
                  <a:gd name="T14" fmla="*/ 1 w 30"/>
                  <a:gd name="T15" fmla="*/ 1 h 24"/>
                  <a:gd name="T16" fmla="*/ 1 w 30"/>
                  <a:gd name="T17" fmla="*/ 1 h 24"/>
                  <a:gd name="T18" fmla="*/ 1 w 30"/>
                  <a:gd name="T19" fmla="*/ 1 h 24"/>
                  <a:gd name="T20" fmla="*/ 1 w 30"/>
                  <a:gd name="T21" fmla="*/ 1 h 24"/>
                  <a:gd name="T22" fmla="*/ 1 w 30"/>
                  <a:gd name="T23" fmla="*/ 1 h 24"/>
                  <a:gd name="T24" fmla="*/ 1 w 30"/>
                  <a:gd name="T25" fmla="*/ 1 h 24"/>
                  <a:gd name="T26" fmla="*/ 1 w 30"/>
                  <a:gd name="T27" fmla="*/ 1 h 24"/>
                  <a:gd name="T28" fmla="*/ 1 w 30"/>
                  <a:gd name="T29" fmla="*/ 1 h 24"/>
                  <a:gd name="T30" fmla="*/ 1 w 30"/>
                  <a:gd name="T31" fmla="*/ 1 h 24"/>
                  <a:gd name="T32" fmla="*/ 1 w 30"/>
                  <a:gd name="T33" fmla="*/ 1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15" y="0"/>
                    </a:moveTo>
                    <a:lnTo>
                      <a:pt x="10" y="2"/>
                    </a:lnTo>
                    <a:lnTo>
                      <a:pt x="5" y="4"/>
                    </a:lnTo>
                    <a:lnTo>
                      <a:pt x="2" y="8"/>
                    </a:lnTo>
                    <a:lnTo>
                      <a:pt x="0" y="12"/>
                    </a:lnTo>
                    <a:lnTo>
                      <a:pt x="2" y="17"/>
                    </a:lnTo>
                    <a:lnTo>
                      <a:pt x="5" y="21"/>
                    </a:lnTo>
                    <a:lnTo>
                      <a:pt x="10" y="24"/>
                    </a:lnTo>
                    <a:lnTo>
                      <a:pt x="15" y="24"/>
                    </a:lnTo>
                    <a:lnTo>
                      <a:pt x="22" y="24"/>
                    </a:lnTo>
                    <a:lnTo>
                      <a:pt x="25" y="21"/>
                    </a:lnTo>
                    <a:lnTo>
                      <a:pt x="29" y="17"/>
                    </a:lnTo>
                    <a:lnTo>
                      <a:pt x="30" y="12"/>
                    </a:lnTo>
                    <a:lnTo>
                      <a:pt x="29" y="8"/>
                    </a:lnTo>
                    <a:lnTo>
                      <a:pt x="25" y="4"/>
                    </a:lnTo>
                    <a:lnTo>
                      <a:pt x="22" y="2"/>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13" name="Freeform 146"/>
              <p:cNvSpPr>
                <a:spLocks noChangeAspect="1"/>
              </p:cNvSpPr>
              <p:nvPr/>
            </p:nvSpPr>
            <p:spPr bwMode="auto">
              <a:xfrm>
                <a:off x="3374" y="2101"/>
                <a:ext cx="15" cy="12"/>
              </a:xfrm>
              <a:custGeom>
                <a:avLst/>
                <a:gdLst>
                  <a:gd name="T0" fmla="*/ 1 w 30"/>
                  <a:gd name="T1" fmla="*/ 0 h 24"/>
                  <a:gd name="T2" fmla="*/ 1 w 30"/>
                  <a:gd name="T3" fmla="*/ 1 h 24"/>
                  <a:gd name="T4" fmla="*/ 1 w 30"/>
                  <a:gd name="T5" fmla="*/ 1 h 24"/>
                  <a:gd name="T6" fmla="*/ 1 w 30"/>
                  <a:gd name="T7" fmla="*/ 1 h 24"/>
                  <a:gd name="T8" fmla="*/ 0 w 30"/>
                  <a:gd name="T9" fmla="*/ 1 h 24"/>
                  <a:gd name="T10" fmla="*/ 1 w 30"/>
                  <a:gd name="T11" fmla="*/ 1 h 24"/>
                  <a:gd name="T12" fmla="*/ 1 w 30"/>
                  <a:gd name="T13" fmla="*/ 1 h 24"/>
                  <a:gd name="T14" fmla="*/ 1 w 30"/>
                  <a:gd name="T15" fmla="*/ 1 h 24"/>
                  <a:gd name="T16" fmla="*/ 1 w 30"/>
                  <a:gd name="T17" fmla="*/ 1 h 24"/>
                  <a:gd name="T18" fmla="*/ 1 w 30"/>
                  <a:gd name="T19" fmla="*/ 1 h 24"/>
                  <a:gd name="T20" fmla="*/ 1 w 30"/>
                  <a:gd name="T21" fmla="*/ 1 h 24"/>
                  <a:gd name="T22" fmla="*/ 1 w 30"/>
                  <a:gd name="T23" fmla="*/ 1 h 24"/>
                  <a:gd name="T24" fmla="*/ 1 w 30"/>
                  <a:gd name="T25" fmla="*/ 1 h 24"/>
                  <a:gd name="T26" fmla="*/ 1 w 30"/>
                  <a:gd name="T27" fmla="*/ 1 h 24"/>
                  <a:gd name="T28" fmla="*/ 1 w 30"/>
                  <a:gd name="T29" fmla="*/ 1 h 24"/>
                  <a:gd name="T30" fmla="*/ 1 w 30"/>
                  <a:gd name="T31" fmla="*/ 1 h 24"/>
                  <a:gd name="T32" fmla="*/ 1 w 30"/>
                  <a:gd name="T33" fmla="*/ 1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15" y="0"/>
                    </a:moveTo>
                    <a:lnTo>
                      <a:pt x="10" y="2"/>
                    </a:lnTo>
                    <a:lnTo>
                      <a:pt x="5" y="4"/>
                    </a:lnTo>
                    <a:lnTo>
                      <a:pt x="2" y="7"/>
                    </a:lnTo>
                    <a:lnTo>
                      <a:pt x="0" y="12"/>
                    </a:lnTo>
                    <a:lnTo>
                      <a:pt x="2" y="16"/>
                    </a:lnTo>
                    <a:lnTo>
                      <a:pt x="5" y="20"/>
                    </a:lnTo>
                    <a:lnTo>
                      <a:pt x="10" y="23"/>
                    </a:lnTo>
                    <a:lnTo>
                      <a:pt x="15" y="24"/>
                    </a:lnTo>
                    <a:lnTo>
                      <a:pt x="22" y="23"/>
                    </a:lnTo>
                    <a:lnTo>
                      <a:pt x="25" y="20"/>
                    </a:lnTo>
                    <a:lnTo>
                      <a:pt x="29" y="16"/>
                    </a:lnTo>
                    <a:lnTo>
                      <a:pt x="30" y="12"/>
                    </a:lnTo>
                    <a:lnTo>
                      <a:pt x="29" y="7"/>
                    </a:lnTo>
                    <a:lnTo>
                      <a:pt x="25" y="4"/>
                    </a:lnTo>
                    <a:lnTo>
                      <a:pt x="22" y="2"/>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14" name="Freeform 147"/>
              <p:cNvSpPr>
                <a:spLocks noChangeAspect="1"/>
              </p:cNvSpPr>
              <p:nvPr/>
            </p:nvSpPr>
            <p:spPr bwMode="auto">
              <a:xfrm>
                <a:off x="3404" y="2101"/>
                <a:ext cx="15" cy="12"/>
              </a:xfrm>
              <a:custGeom>
                <a:avLst/>
                <a:gdLst>
                  <a:gd name="T0" fmla="*/ 1 w 30"/>
                  <a:gd name="T1" fmla="*/ 0 h 24"/>
                  <a:gd name="T2" fmla="*/ 1 w 30"/>
                  <a:gd name="T3" fmla="*/ 0 h 24"/>
                  <a:gd name="T4" fmla="*/ 1 w 30"/>
                  <a:gd name="T5" fmla="*/ 1 h 24"/>
                  <a:gd name="T6" fmla="*/ 1 w 30"/>
                  <a:gd name="T7" fmla="*/ 1 h 24"/>
                  <a:gd name="T8" fmla="*/ 0 w 30"/>
                  <a:gd name="T9" fmla="*/ 1 h 24"/>
                  <a:gd name="T10" fmla="*/ 1 w 30"/>
                  <a:gd name="T11" fmla="*/ 1 h 24"/>
                  <a:gd name="T12" fmla="*/ 1 w 30"/>
                  <a:gd name="T13" fmla="*/ 1 h 24"/>
                  <a:gd name="T14" fmla="*/ 1 w 30"/>
                  <a:gd name="T15" fmla="*/ 1 h 24"/>
                  <a:gd name="T16" fmla="*/ 1 w 30"/>
                  <a:gd name="T17" fmla="*/ 1 h 24"/>
                  <a:gd name="T18" fmla="*/ 1 w 30"/>
                  <a:gd name="T19" fmla="*/ 1 h 24"/>
                  <a:gd name="T20" fmla="*/ 1 w 30"/>
                  <a:gd name="T21" fmla="*/ 1 h 24"/>
                  <a:gd name="T22" fmla="*/ 1 w 30"/>
                  <a:gd name="T23" fmla="*/ 1 h 24"/>
                  <a:gd name="T24" fmla="*/ 1 w 30"/>
                  <a:gd name="T25" fmla="*/ 1 h 24"/>
                  <a:gd name="T26" fmla="*/ 1 w 30"/>
                  <a:gd name="T27" fmla="*/ 1 h 24"/>
                  <a:gd name="T28" fmla="*/ 1 w 30"/>
                  <a:gd name="T29" fmla="*/ 1 h 24"/>
                  <a:gd name="T30" fmla="*/ 1 w 30"/>
                  <a:gd name="T31" fmla="*/ 1 h 24"/>
                  <a:gd name="T32" fmla="*/ 1 w 30"/>
                  <a:gd name="T33" fmla="*/ 0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15" y="0"/>
                    </a:moveTo>
                    <a:lnTo>
                      <a:pt x="10" y="0"/>
                    </a:lnTo>
                    <a:lnTo>
                      <a:pt x="5" y="3"/>
                    </a:lnTo>
                    <a:lnTo>
                      <a:pt x="1" y="7"/>
                    </a:lnTo>
                    <a:lnTo>
                      <a:pt x="0" y="12"/>
                    </a:lnTo>
                    <a:lnTo>
                      <a:pt x="1" y="16"/>
                    </a:lnTo>
                    <a:lnTo>
                      <a:pt x="5" y="20"/>
                    </a:lnTo>
                    <a:lnTo>
                      <a:pt x="10" y="23"/>
                    </a:lnTo>
                    <a:lnTo>
                      <a:pt x="15" y="24"/>
                    </a:lnTo>
                    <a:lnTo>
                      <a:pt x="21" y="23"/>
                    </a:lnTo>
                    <a:lnTo>
                      <a:pt x="25" y="20"/>
                    </a:lnTo>
                    <a:lnTo>
                      <a:pt x="28" y="16"/>
                    </a:lnTo>
                    <a:lnTo>
                      <a:pt x="30" y="12"/>
                    </a:lnTo>
                    <a:lnTo>
                      <a:pt x="28" y="7"/>
                    </a:lnTo>
                    <a:lnTo>
                      <a:pt x="25" y="3"/>
                    </a:lnTo>
                    <a:lnTo>
                      <a:pt x="21" y="0"/>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15" name="Freeform 148"/>
              <p:cNvSpPr>
                <a:spLocks noChangeAspect="1"/>
              </p:cNvSpPr>
              <p:nvPr/>
            </p:nvSpPr>
            <p:spPr bwMode="auto">
              <a:xfrm>
                <a:off x="3434" y="2101"/>
                <a:ext cx="15" cy="11"/>
              </a:xfrm>
              <a:custGeom>
                <a:avLst/>
                <a:gdLst>
                  <a:gd name="T0" fmla="*/ 1 w 30"/>
                  <a:gd name="T1" fmla="*/ 0 h 24"/>
                  <a:gd name="T2" fmla="*/ 1 w 30"/>
                  <a:gd name="T3" fmla="*/ 0 h 24"/>
                  <a:gd name="T4" fmla="*/ 1 w 30"/>
                  <a:gd name="T5" fmla="*/ 0 h 24"/>
                  <a:gd name="T6" fmla="*/ 1 w 30"/>
                  <a:gd name="T7" fmla="*/ 0 h 24"/>
                  <a:gd name="T8" fmla="*/ 0 w 30"/>
                  <a:gd name="T9" fmla="*/ 0 h 24"/>
                  <a:gd name="T10" fmla="*/ 1 w 30"/>
                  <a:gd name="T11" fmla="*/ 0 h 24"/>
                  <a:gd name="T12" fmla="*/ 1 w 30"/>
                  <a:gd name="T13" fmla="*/ 0 h 24"/>
                  <a:gd name="T14" fmla="*/ 1 w 30"/>
                  <a:gd name="T15" fmla="*/ 0 h 24"/>
                  <a:gd name="T16" fmla="*/ 1 w 30"/>
                  <a:gd name="T17" fmla="*/ 0 h 24"/>
                  <a:gd name="T18" fmla="*/ 1 w 30"/>
                  <a:gd name="T19" fmla="*/ 0 h 24"/>
                  <a:gd name="T20" fmla="*/ 1 w 30"/>
                  <a:gd name="T21" fmla="*/ 0 h 24"/>
                  <a:gd name="T22" fmla="*/ 1 w 30"/>
                  <a:gd name="T23" fmla="*/ 0 h 24"/>
                  <a:gd name="T24" fmla="*/ 1 w 30"/>
                  <a:gd name="T25" fmla="*/ 0 h 24"/>
                  <a:gd name="T26" fmla="*/ 1 w 30"/>
                  <a:gd name="T27" fmla="*/ 0 h 24"/>
                  <a:gd name="T28" fmla="*/ 1 w 30"/>
                  <a:gd name="T29" fmla="*/ 0 h 24"/>
                  <a:gd name="T30" fmla="*/ 1 w 30"/>
                  <a:gd name="T31" fmla="*/ 0 h 24"/>
                  <a:gd name="T32" fmla="*/ 1 w 30"/>
                  <a:gd name="T33" fmla="*/ 0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15" y="0"/>
                    </a:moveTo>
                    <a:lnTo>
                      <a:pt x="10" y="1"/>
                    </a:lnTo>
                    <a:lnTo>
                      <a:pt x="5" y="4"/>
                    </a:lnTo>
                    <a:lnTo>
                      <a:pt x="1" y="8"/>
                    </a:lnTo>
                    <a:lnTo>
                      <a:pt x="0" y="12"/>
                    </a:lnTo>
                    <a:lnTo>
                      <a:pt x="1" y="17"/>
                    </a:lnTo>
                    <a:lnTo>
                      <a:pt x="5" y="21"/>
                    </a:lnTo>
                    <a:lnTo>
                      <a:pt x="10" y="24"/>
                    </a:lnTo>
                    <a:lnTo>
                      <a:pt x="15" y="24"/>
                    </a:lnTo>
                    <a:lnTo>
                      <a:pt x="21" y="24"/>
                    </a:lnTo>
                    <a:lnTo>
                      <a:pt x="25" y="21"/>
                    </a:lnTo>
                    <a:lnTo>
                      <a:pt x="28" y="17"/>
                    </a:lnTo>
                    <a:lnTo>
                      <a:pt x="30" y="12"/>
                    </a:lnTo>
                    <a:lnTo>
                      <a:pt x="28" y="8"/>
                    </a:lnTo>
                    <a:lnTo>
                      <a:pt x="25" y="4"/>
                    </a:lnTo>
                    <a:lnTo>
                      <a:pt x="21" y="1"/>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16" name="Freeform 149"/>
              <p:cNvSpPr>
                <a:spLocks noChangeAspect="1"/>
              </p:cNvSpPr>
              <p:nvPr/>
            </p:nvSpPr>
            <p:spPr bwMode="auto">
              <a:xfrm>
                <a:off x="3464" y="2101"/>
                <a:ext cx="15" cy="11"/>
              </a:xfrm>
              <a:custGeom>
                <a:avLst/>
                <a:gdLst>
                  <a:gd name="T0" fmla="*/ 1 w 30"/>
                  <a:gd name="T1" fmla="*/ 0 h 24"/>
                  <a:gd name="T2" fmla="*/ 1 w 30"/>
                  <a:gd name="T3" fmla="*/ 0 h 24"/>
                  <a:gd name="T4" fmla="*/ 1 w 30"/>
                  <a:gd name="T5" fmla="*/ 0 h 24"/>
                  <a:gd name="T6" fmla="*/ 1 w 30"/>
                  <a:gd name="T7" fmla="*/ 0 h 24"/>
                  <a:gd name="T8" fmla="*/ 0 w 30"/>
                  <a:gd name="T9" fmla="*/ 0 h 24"/>
                  <a:gd name="T10" fmla="*/ 1 w 30"/>
                  <a:gd name="T11" fmla="*/ 0 h 24"/>
                  <a:gd name="T12" fmla="*/ 1 w 30"/>
                  <a:gd name="T13" fmla="*/ 0 h 24"/>
                  <a:gd name="T14" fmla="*/ 1 w 30"/>
                  <a:gd name="T15" fmla="*/ 0 h 24"/>
                  <a:gd name="T16" fmla="*/ 1 w 30"/>
                  <a:gd name="T17" fmla="*/ 0 h 24"/>
                  <a:gd name="T18" fmla="*/ 1 w 30"/>
                  <a:gd name="T19" fmla="*/ 0 h 24"/>
                  <a:gd name="T20" fmla="*/ 1 w 30"/>
                  <a:gd name="T21" fmla="*/ 0 h 24"/>
                  <a:gd name="T22" fmla="*/ 1 w 30"/>
                  <a:gd name="T23" fmla="*/ 0 h 24"/>
                  <a:gd name="T24" fmla="*/ 1 w 30"/>
                  <a:gd name="T25" fmla="*/ 0 h 24"/>
                  <a:gd name="T26" fmla="*/ 1 w 30"/>
                  <a:gd name="T27" fmla="*/ 0 h 24"/>
                  <a:gd name="T28" fmla="*/ 1 w 30"/>
                  <a:gd name="T29" fmla="*/ 0 h 24"/>
                  <a:gd name="T30" fmla="*/ 1 w 30"/>
                  <a:gd name="T31" fmla="*/ 0 h 24"/>
                  <a:gd name="T32" fmla="*/ 1 w 30"/>
                  <a:gd name="T33" fmla="*/ 0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15" y="0"/>
                    </a:moveTo>
                    <a:lnTo>
                      <a:pt x="10" y="1"/>
                    </a:lnTo>
                    <a:lnTo>
                      <a:pt x="5" y="4"/>
                    </a:lnTo>
                    <a:lnTo>
                      <a:pt x="1" y="7"/>
                    </a:lnTo>
                    <a:lnTo>
                      <a:pt x="0" y="12"/>
                    </a:lnTo>
                    <a:lnTo>
                      <a:pt x="1" y="16"/>
                    </a:lnTo>
                    <a:lnTo>
                      <a:pt x="5" y="20"/>
                    </a:lnTo>
                    <a:lnTo>
                      <a:pt x="10" y="22"/>
                    </a:lnTo>
                    <a:lnTo>
                      <a:pt x="15" y="24"/>
                    </a:lnTo>
                    <a:lnTo>
                      <a:pt x="21" y="22"/>
                    </a:lnTo>
                    <a:lnTo>
                      <a:pt x="25" y="20"/>
                    </a:lnTo>
                    <a:lnTo>
                      <a:pt x="28" y="16"/>
                    </a:lnTo>
                    <a:lnTo>
                      <a:pt x="30" y="12"/>
                    </a:lnTo>
                    <a:lnTo>
                      <a:pt x="28" y="7"/>
                    </a:lnTo>
                    <a:lnTo>
                      <a:pt x="25" y="4"/>
                    </a:lnTo>
                    <a:lnTo>
                      <a:pt x="21" y="1"/>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17" name="Freeform 150"/>
              <p:cNvSpPr>
                <a:spLocks noChangeAspect="1"/>
              </p:cNvSpPr>
              <p:nvPr/>
            </p:nvSpPr>
            <p:spPr bwMode="auto">
              <a:xfrm>
                <a:off x="3494" y="2101"/>
                <a:ext cx="15" cy="11"/>
              </a:xfrm>
              <a:custGeom>
                <a:avLst/>
                <a:gdLst>
                  <a:gd name="T0" fmla="*/ 1 w 30"/>
                  <a:gd name="T1" fmla="*/ 0 h 24"/>
                  <a:gd name="T2" fmla="*/ 1 w 30"/>
                  <a:gd name="T3" fmla="*/ 0 h 24"/>
                  <a:gd name="T4" fmla="*/ 1 w 30"/>
                  <a:gd name="T5" fmla="*/ 0 h 24"/>
                  <a:gd name="T6" fmla="*/ 1 w 30"/>
                  <a:gd name="T7" fmla="*/ 0 h 24"/>
                  <a:gd name="T8" fmla="*/ 0 w 30"/>
                  <a:gd name="T9" fmla="*/ 0 h 24"/>
                  <a:gd name="T10" fmla="*/ 1 w 30"/>
                  <a:gd name="T11" fmla="*/ 0 h 24"/>
                  <a:gd name="T12" fmla="*/ 1 w 30"/>
                  <a:gd name="T13" fmla="*/ 0 h 24"/>
                  <a:gd name="T14" fmla="*/ 1 w 30"/>
                  <a:gd name="T15" fmla="*/ 0 h 24"/>
                  <a:gd name="T16" fmla="*/ 1 w 30"/>
                  <a:gd name="T17" fmla="*/ 0 h 24"/>
                  <a:gd name="T18" fmla="*/ 1 w 30"/>
                  <a:gd name="T19" fmla="*/ 0 h 24"/>
                  <a:gd name="T20" fmla="*/ 1 w 30"/>
                  <a:gd name="T21" fmla="*/ 0 h 24"/>
                  <a:gd name="T22" fmla="*/ 1 w 30"/>
                  <a:gd name="T23" fmla="*/ 0 h 24"/>
                  <a:gd name="T24" fmla="*/ 1 w 30"/>
                  <a:gd name="T25" fmla="*/ 0 h 24"/>
                  <a:gd name="T26" fmla="*/ 1 w 30"/>
                  <a:gd name="T27" fmla="*/ 0 h 24"/>
                  <a:gd name="T28" fmla="*/ 1 w 30"/>
                  <a:gd name="T29" fmla="*/ 0 h 24"/>
                  <a:gd name="T30" fmla="*/ 1 w 30"/>
                  <a:gd name="T31" fmla="*/ 0 h 24"/>
                  <a:gd name="T32" fmla="*/ 1 w 30"/>
                  <a:gd name="T33" fmla="*/ 0 h 24"/>
                  <a:gd name="T34" fmla="*/ 1 w 30"/>
                  <a:gd name="T35" fmla="*/ 0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4"/>
                  <a:gd name="T56" fmla="*/ 30 w 30"/>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4">
                    <a:moveTo>
                      <a:pt x="15" y="0"/>
                    </a:moveTo>
                    <a:lnTo>
                      <a:pt x="10" y="0"/>
                    </a:lnTo>
                    <a:lnTo>
                      <a:pt x="5" y="3"/>
                    </a:lnTo>
                    <a:lnTo>
                      <a:pt x="1" y="7"/>
                    </a:lnTo>
                    <a:lnTo>
                      <a:pt x="0" y="12"/>
                    </a:lnTo>
                    <a:lnTo>
                      <a:pt x="1" y="16"/>
                    </a:lnTo>
                    <a:lnTo>
                      <a:pt x="5" y="20"/>
                    </a:lnTo>
                    <a:lnTo>
                      <a:pt x="10" y="22"/>
                    </a:lnTo>
                    <a:lnTo>
                      <a:pt x="15" y="24"/>
                    </a:lnTo>
                    <a:lnTo>
                      <a:pt x="21" y="22"/>
                    </a:lnTo>
                    <a:lnTo>
                      <a:pt x="25" y="20"/>
                    </a:lnTo>
                    <a:lnTo>
                      <a:pt x="28" y="16"/>
                    </a:lnTo>
                    <a:lnTo>
                      <a:pt x="30" y="12"/>
                    </a:lnTo>
                    <a:lnTo>
                      <a:pt x="28" y="7"/>
                    </a:lnTo>
                    <a:lnTo>
                      <a:pt x="25" y="3"/>
                    </a:lnTo>
                    <a:lnTo>
                      <a:pt x="21" y="0"/>
                    </a:lnTo>
                    <a:lnTo>
                      <a:pt x="15" y="0"/>
                    </a:lnTo>
                    <a:close/>
                  </a:path>
                </a:pathLst>
              </a:custGeom>
              <a:solidFill>
                <a:srgbClr val="000000"/>
              </a:solidFill>
              <a:ln w="38100">
                <a:solidFill>
                  <a:schemeClr val="accent2"/>
                </a:solidFill>
                <a:round/>
                <a:headEnd/>
                <a:tailEnd/>
              </a:ln>
            </p:spPr>
            <p:txBody>
              <a:bodyPr/>
              <a:lstStyle/>
              <a:p>
                <a:endParaRPr lang="en-US"/>
              </a:p>
            </p:txBody>
          </p:sp>
          <p:sp>
            <p:nvSpPr>
              <p:cNvPr id="49318" name="Freeform 151"/>
              <p:cNvSpPr>
                <a:spLocks noChangeAspect="1"/>
              </p:cNvSpPr>
              <p:nvPr/>
            </p:nvSpPr>
            <p:spPr bwMode="auto">
              <a:xfrm>
                <a:off x="3524" y="2100"/>
                <a:ext cx="15" cy="12"/>
              </a:xfrm>
              <a:custGeom>
                <a:avLst/>
                <a:gdLst>
                  <a:gd name="T0" fmla="*/ 1 w 30"/>
                  <a:gd name="T1" fmla="*/ 0 h 23"/>
                  <a:gd name="T2" fmla="*/ 1 w 30"/>
                  <a:gd name="T3" fmla="*/ 1 h 23"/>
                  <a:gd name="T4" fmla="*/ 1 w 30"/>
                  <a:gd name="T5" fmla="*/ 1 h 23"/>
                  <a:gd name="T6" fmla="*/ 1 w 30"/>
                  <a:gd name="T7" fmla="*/ 1 h 23"/>
                  <a:gd name="T8" fmla="*/ 0 w 30"/>
                  <a:gd name="T9" fmla="*/ 1 h 23"/>
                  <a:gd name="T10" fmla="*/ 1 w 30"/>
                  <a:gd name="T11" fmla="*/ 1 h 23"/>
                  <a:gd name="T12" fmla="*/ 1 w 30"/>
                  <a:gd name="T13" fmla="*/ 1 h 23"/>
                  <a:gd name="T14" fmla="*/ 1 w 30"/>
                  <a:gd name="T15" fmla="*/ 1 h 23"/>
                  <a:gd name="T16" fmla="*/ 1 w 30"/>
                  <a:gd name="T17" fmla="*/ 1 h 23"/>
                  <a:gd name="T18" fmla="*/ 1 w 30"/>
                  <a:gd name="T19" fmla="*/ 1 h 23"/>
                  <a:gd name="T20" fmla="*/ 1 w 30"/>
                  <a:gd name="T21" fmla="*/ 1 h 23"/>
                  <a:gd name="T22" fmla="*/ 1 w 30"/>
                  <a:gd name="T23" fmla="*/ 1 h 23"/>
                  <a:gd name="T24" fmla="*/ 1 w 30"/>
                  <a:gd name="T25" fmla="*/ 1 h 23"/>
                  <a:gd name="T26" fmla="*/ 1 w 30"/>
                  <a:gd name="T27" fmla="*/ 1 h 23"/>
                  <a:gd name="T28" fmla="*/ 1 w 30"/>
                  <a:gd name="T29" fmla="*/ 1 h 23"/>
                  <a:gd name="T30" fmla="*/ 1 w 30"/>
                  <a:gd name="T31" fmla="*/ 1 h 23"/>
                  <a:gd name="T32" fmla="*/ 1 w 30"/>
                  <a:gd name="T33" fmla="*/ 1 h 23"/>
                  <a:gd name="T34" fmla="*/ 1 w 30"/>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23"/>
                  <a:gd name="T56" fmla="*/ 30 w 3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23">
                    <a:moveTo>
                      <a:pt x="15" y="0"/>
                    </a:moveTo>
                    <a:lnTo>
                      <a:pt x="10" y="1"/>
                    </a:lnTo>
                    <a:lnTo>
                      <a:pt x="5" y="4"/>
                    </a:lnTo>
                    <a:lnTo>
                      <a:pt x="2" y="8"/>
                    </a:lnTo>
                    <a:lnTo>
                      <a:pt x="0" y="11"/>
                    </a:lnTo>
                    <a:lnTo>
                      <a:pt x="2" y="17"/>
                    </a:lnTo>
                    <a:lnTo>
                      <a:pt x="5" y="21"/>
                    </a:lnTo>
                    <a:lnTo>
                      <a:pt x="10" y="23"/>
                    </a:lnTo>
                    <a:lnTo>
                      <a:pt x="15" y="23"/>
                    </a:lnTo>
                    <a:lnTo>
                      <a:pt x="22" y="23"/>
                    </a:lnTo>
                    <a:lnTo>
                      <a:pt x="25" y="21"/>
                    </a:lnTo>
                    <a:lnTo>
                      <a:pt x="28" y="17"/>
                    </a:lnTo>
                    <a:lnTo>
                      <a:pt x="30" y="11"/>
                    </a:lnTo>
                    <a:lnTo>
                      <a:pt x="28" y="8"/>
                    </a:lnTo>
                    <a:lnTo>
                      <a:pt x="25" y="4"/>
                    </a:lnTo>
                    <a:lnTo>
                      <a:pt x="22" y="1"/>
                    </a:lnTo>
                    <a:lnTo>
                      <a:pt x="15" y="0"/>
                    </a:lnTo>
                    <a:close/>
                  </a:path>
                </a:pathLst>
              </a:custGeom>
              <a:solidFill>
                <a:srgbClr val="000000"/>
              </a:solidFill>
              <a:ln w="38100">
                <a:solidFill>
                  <a:schemeClr val="accent2"/>
                </a:solidFill>
                <a:round/>
                <a:headEnd/>
                <a:tailEnd/>
              </a:ln>
            </p:spPr>
            <p:txBody>
              <a:bodyPr/>
              <a:lstStyle/>
              <a:p>
                <a:endParaRPr lang="en-US"/>
              </a:p>
            </p:txBody>
          </p:sp>
        </p:grpSp>
        <p:sp>
          <p:nvSpPr>
            <p:cNvPr id="49220" name="Freeform 152"/>
            <p:cNvSpPr>
              <a:spLocks noChangeAspect="1"/>
            </p:cNvSpPr>
            <p:nvPr/>
          </p:nvSpPr>
          <p:spPr bwMode="auto">
            <a:xfrm>
              <a:off x="1556" y="1863"/>
              <a:ext cx="1576" cy="385"/>
            </a:xfrm>
            <a:custGeom>
              <a:avLst/>
              <a:gdLst>
                <a:gd name="T0" fmla="*/ 0 w 2973"/>
                <a:gd name="T1" fmla="*/ 1 h 667"/>
                <a:gd name="T2" fmla="*/ 1 w 2973"/>
                <a:gd name="T3" fmla="*/ 1 h 667"/>
                <a:gd name="T4" fmla="*/ 1 w 2973"/>
                <a:gd name="T5" fmla="*/ 1 h 667"/>
                <a:gd name="T6" fmla="*/ 1 w 2973"/>
                <a:gd name="T7" fmla="*/ 1 h 667"/>
                <a:gd name="T8" fmla="*/ 1 w 2973"/>
                <a:gd name="T9" fmla="*/ 1 h 667"/>
                <a:gd name="T10" fmla="*/ 1 w 2973"/>
                <a:gd name="T11" fmla="*/ 1 h 667"/>
                <a:gd name="T12" fmla="*/ 1 w 2973"/>
                <a:gd name="T13" fmla="*/ 1 h 667"/>
                <a:gd name="T14" fmla="*/ 1 w 2973"/>
                <a:gd name="T15" fmla="*/ 1 h 667"/>
                <a:gd name="T16" fmla="*/ 1 w 2973"/>
                <a:gd name="T17" fmla="*/ 1 h 667"/>
                <a:gd name="T18" fmla="*/ 1 w 2973"/>
                <a:gd name="T19" fmla="*/ 1 h 667"/>
                <a:gd name="T20" fmla="*/ 1 w 2973"/>
                <a:gd name="T21" fmla="*/ 0 h 667"/>
                <a:gd name="T22" fmla="*/ 1 w 2973"/>
                <a:gd name="T23" fmla="*/ 1 h 667"/>
                <a:gd name="T24" fmla="*/ 1 w 2973"/>
                <a:gd name="T25" fmla="*/ 1 h 667"/>
                <a:gd name="T26" fmla="*/ 0 w 2973"/>
                <a:gd name="T27" fmla="*/ 1 h 6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73"/>
                <a:gd name="T43" fmla="*/ 0 h 667"/>
                <a:gd name="T44" fmla="*/ 2973 w 2973"/>
                <a:gd name="T45" fmla="*/ 667 h 6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73" h="667">
                  <a:moveTo>
                    <a:pt x="0" y="649"/>
                  </a:moveTo>
                  <a:lnTo>
                    <a:pt x="14" y="667"/>
                  </a:lnTo>
                  <a:lnTo>
                    <a:pt x="1494" y="20"/>
                  </a:lnTo>
                  <a:lnTo>
                    <a:pt x="1487" y="11"/>
                  </a:lnTo>
                  <a:lnTo>
                    <a:pt x="1487" y="21"/>
                  </a:lnTo>
                  <a:lnTo>
                    <a:pt x="1492" y="20"/>
                  </a:lnTo>
                  <a:lnTo>
                    <a:pt x="1484" y="21"/>
                  </a:lnTo>
                  <a:lnTo>
                    <a:pt x="2966" y="344"/>
                  </a:lnTo>
                  <a:lnTo>
                    <a:pt x="2973" y="325"/>
                  </a:lnTo>
                  <a:lnTo>
                    <a:pt x="1491" y="2"/>
                  </a:lnTo>
                  <a:lnTo>
                    <a:pt x="1487" y="0"/>
                  </a:lnTo>
                  <a:lnTo>
                    <a:pt x="1482" y="2"/>
                  </a:lnTo>
                  <a:lnTo>
                    <a:pt x="1481" y="2"/>
                  </a:lnTo>
                  <a:lnTo>
                    <a:pt x="0" y="649"/>
                  </a:lnTo>
                  <a:close/>
                </a:path>
              </a:pathLst>
            </a:custGeom>
            <a:solidFill>
              <a:srgbClr val="000000"/>
            </a:solidFill>
            <a:ln w="38100">
              <a:solidFill>
                <a:schemeClr val="tx1"/>
              </a:solidFill>
              <a:round/>
              <a:headEnd/>
              <a:tailEnd/>
            </a:ln>
          </p:spPr>
          <p:txBody>
            <a:bodyPr/>
            <a:lstStyle/>
            <a:p>
              <a:endParaRPr lang="en-US"/>
            </a:p>
          </p:txBody>
        </p:sp>
        <p:sp>
          <p:nvSpPr>
            <p:cNvPr id="49221" name="Line 153"/>
            <p:cNvSpPr>
              <a:spLocks noChangeAspect="1" noChangeShapeType="1"/>
            </p:cNvSpPr>
            <p:nvPr/>
          </p:nvSpPr>
          <p:spPr bwMode="auto">
            <a:xfrm flipV="1">
              <a:off x="1490" y="519"/>
              <a:ext cx="1" cy="298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22" name="Line 154"/>
            <p:cNvSpPr>
              <a:spLocks noChangeAspect="1" noChangeShapeType="1"/>
            </p:cNvSpPr>
            <p:nvPr/>
          </p:nvSpPr>
          <p:spPr bwMode="auto">
            <a:xfrm flipV="1">
              <a:off x="1527" y="763"/>
              <a:ext cx="1" cy="33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23" name="Line 155"/>
            <p:cNvSpPr>
              <a:spLocks noChangeAspect="1" noChangeShapeType="1"/>
            </p:cNvSpPr>
            <p:nvPr/>
          </p:nvSpPr>
          <p:spPr bwMode="auto">
            <a:xfrm>
              <a:off x="1495" y="763"/>
              <a:ext cx="6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24" name="Line 156"/>
            <p:cNvSpPr>
              <a:spLocks noChangeAspect="1" noChangeShapeType="1"/>
            </p:cNvSpPr>
            <p:nvPr/>
          </p:nvSpPr>
          <p:spPr bwMode="auto">
            <a:xfrm flipV="1">
              <a:off x="1527" y="1100"/>
              <a:ext cx="1" cy="33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25" name="Line 157"/>
            <p:cNvSpPr>
              <a:spLocks noChangeAspect="1" noChangeShapeType="1"/>
            </p:cNvSpPr>
            <p:nvPr/>
          </p:nvSpPr>
          <p:spPr bwMode="auto">
            <a:xfrm>
              <a:off x="1495" y="1437"/>
              <a:ext cx="6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26" name="Line 158"/>
            <p:cNvSpPr>
              <a:spLocks noChangeAspect="1" noChangeShapeType="1"/>
            </p:cNvSpPr>
            <p:nvPr/>
          </p:nvSpPr>
          <p:spPr bwMode="auto">
            <a:xfrm flipV="1">
              <a:off x="1559" y="2031"/>
              <a:ext cx="1" cy="19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27" name="Line 159"/>
            <p:cNvSpPr>
              <a:spLocks noChangeAspect="1" noChangeShapeType="1"/>
            </p:cNvSpPr>
            <p:nvPr/>
          </p:nvSpPr>
          <p:spPr bwMode="auto">
            <a:xfrm>
              <a:off x="1527" y="2031"/>
              <a:ext cx="6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28" name="Line 160"/>
            <p:cNvSpPr>
              <a:spLocks noChangeAspect="1" noChangeShapeType="1"/>
            </p:cNvSpPr>
            <p:nvPr/>
          </p:nvSpPr>
          <p:spPr bwMode="auto">
            <a:xfrm flipV="1">
              <a:off x="1559" y="2222"/>
              <a:ext cx="1" cy="19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29" name="Line 161"/>
            <p:cNvSpPr>
              <a:spLocks noChangeAspect="1" noChangeShapeType="1"/>
            </p:cNvSpPr>
            <p:nvPr/>
          </p:nvSpPr>
          <p:spPr bwMode="auto">
            <a:xfrm>
              <a:off x="1527" y="2415"/>
              <a:ext cx="6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30" name="Line 162"/>
            <p:cNvSpPr>
              <a:spLocks noChangeAspect="1" noChangeShapeType="1"/>
            </p:cNvSpPr>
            <p:nvPr/>
          </p:nvSpPr>
          <p:spPr bwMode="auto">
            <a:xfrm flipV="1">
              <a:off x="1592" y="2504"/>
              <a:ext cx="1" cy="24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31" name="Line 163"/>
            <p:cNvSpPr>
              <a:spLocks noChangeAspect="1" noChangeShapeType="1"/>
            </p:cNvSpPr>
            <p:nvPr/>
          </p:nvSpPr>
          <p:spPr bwMode="auto">
            <a:xfrm>
              <a:off x="1559" y="2504"/>
              <a:ext cx="6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32" name="Line 164"/>
            <p:cNvSpPr>
              <a:spLocks noChangeAspect="1" noChangeShapeType="1"/>
            </p:cNvSpPr>
            <p:nvPr/>
          </p:nvSpPr>
          <p:spPr bwMode="auto">
            <a:xfrm flipV="1">
              <a:off x="1592" y="2736"/>
              <a:ext cx="1" cy="24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33" name="Line 165"/>
            <p:cNvSpPr>
              <a:spLocks noChangeAspect="1" noChangeShapeType="1"/>
            </p:cNvSpPr>
            <p:nvPr/>
          </p:nvSpPr>
          <p:spPr bwMode="auto">
            <a:xfrm>
              <a:off x="1559" y="2977"/>
              <a:ext cx="6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34" name="Line 166"/>
            <p:cNvSpPr>
              <a:spLocks noChangeAspect="1" noChangeShapeType="1"/>
            </p:cNvSpPr>
            <p:nvPr/>
          </p:nvSpPr>
          <p:spPr bwMode="auto">
            <a:xfrm>
              <a:off x="2265" y="1485"/>
              <a:ext cx="6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35" name="Line 167"/>
            <p:cNvSpPr>
              <a:spLocks noChangeAspect="1" noChangeShapeType="1"/>
            </p:cNvSpPr>
            <p:nvPr/>
          </p:nvSpPr>
          <p:spPr bwMode="auto">
            <a:xfrm flipV="1">
              <a:off x="2297" y="1734"/>
              <a:ext cx="1" cy="28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36" name="Line 168"/>
            <p:cNvSpPr>
              <a:spLocks noChangeAspect="1" noChangeShapeType="1"/>
            </p:cNvSpPr>
            <p:nvPr/>
          </p:nvSpPr>
          <p:spPr bwMode="auto">
            <a:xfrm>
              <a:off x="2265" y="2014"/>
              <a:ext cx="6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37" name="Line 169"/>
            <p:cNvSpPr>
              <a:spLocks noChangeAspect="1" noChangeShapeType="1"/>
            </p:cNvSpPr>
            <p:nvPr/>
          </p:nvSpPr>
          <p:spPr bwMode="auto">
            <a:xfrm flipV="1">
              <a:off x="2324" y="1630"/>
              <a:ext cx="1" cy="24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38" name="Line 170"/>
            <p:cNvSpPr>
              <a:spLocks noChangeAspect="1" noChangeShapeType="1"/>
            </p:cNvSpPr>
            <p:nvPr/>
          </p:nvSpPr>
          <p:spPr bwMode="auto">
            <a:xfrm>
              <a:off x="2292" y="1630"/>
              <a:ext cx="6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39" name="Line 171"/>
            <p:cNvSpPr>
              <a:spLocks noChangeAspect="1" noChangeShapeType="1"/>
            </p:cNvSpPr>
            <p:nvPr/>
          </p:nvSpPr>
          <p:spPr bwMode="auto">
            <a:xfrm flipV="1">
              <a:off x="2324" y="1870"/>
              <a:ext cx="1" cy="24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40" name="Line 172"/>
            <p:cNvSpPr>
              <a:spLocks noChangeAspect="1" noChangeShapeType="1"/>
            </p:cNvSpPr>
            <p:nvPr/>
          </p:nvSpPr>
          <p:spPr bwMode="auto">
            <a:xfrm>
              <a:off x="2292" y="2110"/>
              <a:ext cx="6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41" name="Line 173"/>
            <p:cNvSpPr>
              <a:spLocks noChangeAspect="1" noChangeShapeType="1"/>
            </p:cNvSpPr>
            <p:nvPr/>
          </p:nvSpPr>
          <p:spPr bwMode="auto">
            <a:xfrm flipV="1">
              <a:off x="2357" y="2720"/>
              <a:ext cx="1" cy="24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42" name="Line 174"/>
            <p:cNvSpPr>
              <a:spLocks noChangeAspect="1" noChangeShapeType="1"/>
            </p:cNvSpPr>
            <p:nvPr/>
          </p:nvSpPr>
          <p:spPr bwMode="auto">
            <a:xfrm>
              <a:off x="2324" y="2720"/>
              <a:ext cx="6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43" name="Line 175"/>
            <p:cNvSpPr>
              <a:spLocks noChangeAspect="1" noChangeShapeType="1"/>
            </p:cNvSpPr>
            <p:nvPr/>
          </p:nvSpPr>
          <p:spPr bwMode="auto">
            <a:xfrm flipV="1">
              <a:off x="2357" y="2936"/>
              <a:ext cx="1" cy="24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44" name="Line 176"/>
            <p:cNvSpPr>
              <a:spLocks noChangeAspect="1" noChangeShapeType="1"/>
            </p:cNvSpPr>
            <p:nvPr/>
          </p:nvSpPr>
          <p:spPr bwMode="auto">
            <a:xfrm>
              <a:off x="2324" y="3178"/>
              <a:ext cx="6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45" name="Line 177"/>
            <p:cNvSpPr>
              <a:spLocks noChangeAspect="1" noChangeShapeType="1"/>
            </p:cNvSpPr>
            <p:nvPr/>
          </p:nvSpPr>
          <p:spPr bwMode="auto">
            <a:xfrm flipV="1">
              <a:off x="3089" y="1365"/>
              <a:ext cx="1" cy="38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46" name="Line 178"/>
            <p:cNvSpPr>
              <a:spLocks noChangeAspect="1" noChangeShapeType="1"/>
            </p:cNvSpPr>
            <p:nvPr/>
          </p:nvSpPr>
          <p:spPr bwMode="auto">
            <a:xfrm>
              <a:off x="3057" y="1365"/>
              <a:ext cx="6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47" name="Line 179"/>
            <p:cNvSpPr>
              <a:spLocks noChangeAspect="1" noChangeShapeType="1"/>
            </p:cNvSpPr>
            <p:nvPr/>
          </p:nvSpPr>
          <p:spPr bwMode="auto">
            <a:xfrm flipV="1">
              <a:off x="3089" y="1725"/>
              <a:ext cx="1" cy="38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48" name="Line 180"/>
            <p:cNvSpPr>
              <a:spLocks noChangeAspect="1" noChangeShapeType="1"/>
            </p:cNvSpPr>
            <p:nvPr/>
          </p:nvSpPr>
          <p:spPr bwMode="auto">
            <a:xfrm>
              <a:off x="3057" y="2110"/>
              <a:ext cx="6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49" name="Line 181"/>
            <p:cNvSpPr>
              <a:spLocks noChangeAspect="1" noChangeShapeType="1"/>
            </p:cNvSpPr>
            <p:nvPr/>
          </p:nvSpPr>
          <p:spPr bwMode="auto">
            <a:xfrm flipV="1">
              <a:off x="3122" y="1806"/>
              <a:ext cx="1" cy="24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0" name="Line 182"/>
            <p:cNvSpPr>
              <a:spLocks noChangeAspect="1" noChangeShapeType="1"/>
            </p:cNvSpPr>
            <p:nvPr/>
          </p:nvSpPr>
          <p:spPr bwMode="auto">
            <a:xfrm>
              <a:off x="3089" y="1806"/>
              <a:ext cx="65"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1" name="Line 183"/>
            <p:cNvSpPr>
              <a:spLocks noChangeAspect="1" noChangeShapeType="1"/>
            </p:cNvSpPr>
            <p:nvPr/>
          </p:nvSpPr>
          <p:spPr bwMode="auto">
            <a:xfrm flipV="1">
              <a:off x="3122" y="2055"/>
              <a:ext cx="1" cy="24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2" name="Line 184"/>
            <p:cNvSpPr>
              <a:spLocks noChangeAspect="1" noChangeShapeType="1"/>
            </p:cNvSpPr>
            <p:nvPr/>
          </p:nvSpPr>
          <p:spPr bwMode="auto">
            <a:xfrm>
              <a:off x="3089" y="2303"/>
              <a:ext cx="6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3" name="Line 185"/>
            <p:cNvSpPr>
              <a:spLocks noChangeAspect="1" noChangeShapeType="1"/>
            </p:cNvSpPr>
            <p:nvPr/>
          </p:nvSpPr>
          <p:spPr bwMode="auto">
            <a:xfrm flipV="1">
              <a:off x="3154" y="2207"/>
              <a:ext cx="1" cy="28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4" name="Line 186"/>
            <p:cNvSpPr>
              <a:spLocks noChangeAspect="1" noChangeShapeType="1"/>
            </p:cNvSpPr>
            <p:nvPr/>
          </p:nvSpPr>
          <p:spPr bwMode="auto">
            <a:xfrm flipV="1">
              <a:off x="3154" y="2495"/>
              <a:ext cx="1" cy="28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5" name="Line 187"/>
            <p:cNvSpPr>
              <a:spLocks noChangeAspect="1" noChangeShapeType="1"/>
            </p:cNvSpPr>
            <p:nvPr/>
          </p:nvSpPr>
          <p:spPr bwMode="auto">
            <a:xfrm>
              <a:off x="3122" y="2207"/>
              <a:ext cx="63"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6" name="Line 188"/>
            <p:cNvSpPr>
              <a:spLocks noChangeAspect="1" noChangeShapeType="1"/>
            </p:cNvSpPr>
            <p:nvPr/>
          </p:nvSpPr>
          <p:spPr bwMode="auto">
            <a:xfrm>
              <a:off x="3122" y="2784"/>
              <a:ext cx="63"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7" name="Line 189"/>
            <p:cNvSpPr>
              <a:spLocks noChangeAspect="1" noChangeShapeType="1"/>
            </p:cNvSpPr>
            <p:nvPr/>
          </p:nvSpPr>
          <p:spPr bwMode="auto">
            <a:xfrm flipV="1">
              <a:off x="2297" y="1485"/>
              <a:ext cx="1" cy="28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258" name="Line 190"/>
            <p:cNvSpPr>
              <a:spLocks noChangeAspect="1" noChangeShapeType="1"/>
            </p:cNvSpPr>
            <p:nvPr/>
          </p:nvSpPr>
          <p:spPr bwMode="auto">
            <a:xfrm>
              <a:off x="1463" y="3494"/>
              <a:ext cx="1998"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9155" name="Rectangle 194"/>
          <p:cNvSpPr>
            <a:spLocks noGrp="1" noChangeArrowheads="1"/>
          </p:cNvSpPr>
          <p:nvPr>
            <p:ph type="title" idx="4294967295"/>
          </p:nvPr>
        </p:nvSpPr>
        <p:spPr>
          <a:xfrm>
            <a:off x="685800" y="0"/>
            <a:ext cx="7772400" cy="1104900"/>
          </a:xfrm>
        </p:spPr>
        <p:txBody>
          <a:bodyPr>
            <a:normAutofit fontScale="90000"/>
          </a:bodyPr>
          <a:lstStyle/>
          <a:p>
            <a:pPr algn="ctr"/>
            <a:r>
              <a:rPr lang="en-US" altLang="en-US" sz="4000" b="1">
                <a:solidFill>
                  <a:schemeClr val="tx1"/>
                </a:solidFill>
              </a:rPr>
              <a:t>Shyness/Inhibition by</a:t>
            </a:r>
            <a:br>
              <a:rPr lang="en-US" altLang="en-US" sz="4000" b="1">
                <a:solidFill>
                  <a:schemeClr val="tx1"/>
                </a:solidFill>
              </a:rPr>
            </a:br>
            <a:r>
              <a:rPr lang="en-US" altLang="en-US" sz="4000" b="1">
                <a:solidFill>
                  <a:schemeClr val="tx1"/>
                </a:solidFill>
              </a:rPr>
              <a:t>4-month temperament group</a:t>
            </a:r>
          </a:p>
        </p:txBody>
      </p:sp>
      <p:sp>
        <p:nvSpPr>
          <p:cNvPr id="49156" name="Rectangle 1"/>
          <p:cNvSpPr>
            <a:spLocks noChangeArrowheads="1"/>
          </p:cNvSpPr>
          <p:nvPr/>
        </p:nvSpPr>
        <p:spPr bwMode="auto">
          <a:xfrm>
            <a:off x="4924425" y="6105525"/>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2800"/>
              <a:t>Fox, Henderson, et al. (2001)</a:t>
            </a:r>
          </a:p>
        </p:txBody>
      </p:sp>
      <p:sp>
        <p:nvSpPr>
          <p:cNvPr id="49157" name="Rectangle 2"/>
          <p:cNvSpPr>
            <a:spLocks noChangeArrowheads="1"/>
          </p:cNvSpPr>
          <p:nvPr/>
        </p:nvSpPr>
        <p:spPr bwMode="auto">
          <a:xfrm>
            <a:off x="347663" y="7064375"/>
            <a:ext cx="41386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marL="0" lvl="3">
              <a:lnSpc>
                <a:spcPct val="90000"/>
              </a:lnSpc>
              <a:spcBef>
                <a:spcPct val="0"/>
              </a:spcBef>
              <a:buClrTx/>
              <a:buSzTx/>
              <a:buFontTx/>
              <a:buNone/>
            </a:pPr>
            <a:r>
              <a:rPr lang="en-US" altLang="en-US" sz="1400" u="sng" dirty="0">
                <a:hlinkClick r:id="rId3"/>
              </a:rPr>
              <a:t>Kagan classic: http://www.youtube.com/watch?v=CGjO1KwltOw</a:t>
            </a:r>
            <a:endParaRPr lang="en-US" altLang="en-US" sz="1400" u="sng" dirty="0"/>
          </a:p>
        </p:txBody>
      </p:sp>
    </p:spTree>
    <p:extLst>
      <p:ext uri="{BB962C8B-B14F-4D97-AF65-F5344CB8AC3E}">
        <p14:creationId xmlns:p14="http://schemas.microsoft.com/office/powerpoint/2010/main" val="2919786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02" name="Rectangle 2"/>
          <p:cNvSpPr>
            <a:spLocks noGrp="1" noChangeArrowheads="1"/>
          </p:cNvSpPr>
          <p:nvPr>
            <p:ph type="title"/>
          </p:nvPr>
        </p:nvSpPr>
        <p:spPr/>
        <p:txBody>
          <a:bodyPr>
            <a:normAutofit/>
          </a:bodyPr>
          <a:lstStyle/>
          <a:p>
            <a:pPr algn="ctr"/>
            <a:r>
              <a:rPr lang="en-US" dirty="0"/>
              <a:t>What influences stability?</a:t>
            </a:r>
          </a:p>
        </p:txBody>
      </p:sp>
      <p:graphicFrame>
        <p:nvGraphicFramePr>
          <p:cNvPr id="512003" name="Object 3"/>
          <p:cNvGraphicFramePr>
            <a:graphicFrameLocks noChangeAspect="1"/>
          </p:cNvGraphicFramePr>
          <p:nvPr>
            <p:extLst>
              <p:ext uri="{D42A27DB-BD31-4B8C-83A1-F6EECF244321}">
                <p14:modId xmlns:p14="http://schemas.microsoft.com/office/powerpoint/2010/main" val="1065639723"/>
              </p:ext>
            </p:extLst>
          </p:nvPr>
        </p:nvGraphicFramePr>
        <p:xfrm>
          <a:off x="1981200" y="2286000"/>
          <a:ext cx="6096000" cy="4067175"/>
        </p:xfrm>
        <a:graphic>
          <a:graphicData uri="http://schemas.openxmlformats.org/presentationml/2006/ole">
            <mc:AlternateContent xmlns:mc="http://schemas.openxmlformats.org/markup-compatibility/2006">
              <mc:Choice xmlns:v="urn:schemas-microsoft-com:vml" Requires="v">
                <p:oleObj name="Chart" r:id="rId3" imgW="6095897" imgH="4069095" progId="MSGraph.Chart.8">
                  <p:embed followColorScheme="full"/>
                </p:oleObj>
              </mc:Choice>
              <mc:Fallback>
                <p:oleObj name="Chart" r:id="rId3" imgW="6095897" imgH="4069095" progId="MSGraph.Chart.8">
                  <p:embed followColorScheme="full"/>
                  <p:pic>
                    <p:nvPicPr>
                      <p:cNvPr id="512003" name="Object 3"/>
                      <p:cNvPicPr>
                        <a:picLocks noChangeAspect="1" noChangeArrowheads="1"/>
                      </p:cNvPicPr>
                      <p:nvPr/>
                    </p:nvPicPr>
                    <p:blipFill>
                      <a:blip r:embed="rId4"/>
                      <a:srcRect/>
                      <a:stretch>
                        <a:fillRect/>
                      </a:stretch>
                    </p:blipFill>
                    <p:spPr bwMode="auto">
                      <a:xfrm>
                        <a:off x="1981200" y="2286000"/>
                        <a:ext cx="6096000" cy="4067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p:cNvSpPr/>
          <p:nvPr/>
        </p:nvSpPr>
        <p:spPr>
          <a:xfrm>
            <a:off x="2590800" y="1752600"/>
            <a:ext cx="3403496" cy="369332"/>
          </a:xfrm>
          <a:prstGeom prst="rect">
            <a:avLst/>
          </a:prstGeom>
        </p:spPr>
        <p:txBody>
          <a:bodyPr wrap="none">
            <a:spAutoFit/>
          </a:bodyPr>
          <a:lstStyle/>
          <a:p>
            <a:pPr algn="ctr"/>
            <a:r>
              <a:rPr lang="en-US" dirty="0"/>
              <a:t>Experience in out-of-home care</a:t>
            </a:r>
          </a:p>
        </p:txBody>
      </p:sp>
    </p:spTree>
    <p:extLst>
      <p:ext uri="{BB962C8B-B14F-4D97-AF65-F5344CB8AC3E}">
        <p14:creationId xmlns:p14="http://schemas.microsoft.com/office/powerpoint/2010/main" val="1583858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pic>
        <p:nvPicPr>
          <p:cNvPr id="2" name="Picture 1"/>
          <p:cNvPicPr>
            <a:picLocks noChangeAspect="1"/>
          </p:cNvPicPr>
          <p:nvPr/>
        </p:nvPicPr>
        <p:blipFill>
          <a:blip r:embed="rId2"/>
          <a:stretch>
            <a:fillRect/>
          </a:stretch>
        </p:blipFill>
        <p:spPr>
          <a:xfrm>
            <a:off x="228600" y="457200"/>
            <a:ext cx="8730343" cy="5422900"/>
          </a:xfrm>
          <a:prstGeom prst="rect">
            <a:avLst/>
          </a:prstGeom>
        </p:spPr>
      </p:pic>
    </p:spTree>
    <p:extLst>
      <p:ext uri="{BB962C8B-B14F-4D97-AF65-F5344CB8AC3E}">
        <p14:creationId xmlns:p14="http://schemas.microsoft.com/office/powerpoint/2010/main" val="2291841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graphicFrame>
        <p:nvGraphicFramePr>
          <p:cNvPr id="5" name="Content Placeholder 4"/>
          <p:cNvGraphicFramePr>
            <a:graphicFrameLocks noGrp="1"/>
          </p:cNvGraphicFramePr>
          <p:nvPr>
            <p:ph idx="1"/>
          </p:nvPr>
        </p:nvGraphicFramePr>
        <p:xfrm>
          <a:off x="457200" y="1774825"/>
          <a:ext cx="8229600" cy="185420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r>
                        <a:rPr lang="en-US" dirty="0"/>
                        <a:t>Behavioral Inhibition</a:t>
                      </a:r>
                    </a:p>
                  </a:txBody>
                  <a:tcPr/>
                </a:tc>
                <a:tc>
                  <a:txBody>
                    <a:bodyPr/>
                    <a:lstStyle/>
                    <a:p>
                      <a:r>
                        <a:rPr lang="en-US" dirty="0"/>
                        <a:t>Temperamental</a:t>
                      </a:r>
                      <a:r>
                        <a:rPr lang="en-US" baseline="0" dirty="0"/>
                        <a:t> Exuberance</a:t>
                      </a:r>
                      <a:endParaRPr lang="en-US" dirty="0"/>
                    </a:p>
                  </a:txBody>
                  <a:tcPr/>
                </a:tc>
                <a:extLst>
                  <a:ext uri="{0D108BD9-81ED-4DB2-BD59-A6C34878D82A}">
                    <a16:rowId xmlns:a16="http://schemas.microsoft.com/office/drawing/2014/main" val="10000"/>
                  </a:ext>
                </a:extLst>
              </a:tr>
              <a:tr h="370840">
                <a:tc>
                  <a:txBody>
                    <a:bodyPr/>
                    <a:lstStyle/>
                    <a:p>
                      <a:r>
                        <a:rPr lang="en-US" dirty="0"/>
                        <a:t>Negative affect in response to novelty</a:t>
                      </a:r>
                    </a:p>
                  </a:txBody>
                  <a:tcPr/>
                </a:tc>
                <a:tc>
                  <a:txBody>
                    <a:bodyPr/>
                    <a:lstStyle/>
                    <a:p>
                      <a:r>
                        <a:rPr lang="en-US" dirty="0"/>
                        <a:t>Positive affect in response to novelty</a:t>
                      </a:r>
                    </a:p>
                  </a:txBody>
                  <a:tcPr/>
                </a:tc>
                <a:extLst>
                  <a:ext uri="{0D108BD9-81ED-4DB2-BD59-A6C34878D82A}">
                    <a16:rowId xmlns:a16="http://schemas.microsoft.com/office/drawing/2014/main" val="10001"/>
                  </a:ext>
                </a:extLst>
              </a:tr>
              <a:tr h="370840">
                <a:tc>
                  <a:txBody>
                    <a:bodyPr/>
                    <a:lstStyle/>
                    <a:p>
                      <a:r>
                        <a:rPr lang="en-US" dirty="0"/>
                        <a:t>Avoidance Behavior</a:t>
                      </a:r>
                    </a:p>
                  </a:txBody>
                  <a:tcPr/>
                </a:tc>
                <a:tc>
                  <a:txBody>
                    <a:bodyPr/>
                    <a:lstStyle/>
                    <a:p>
                      <a:r>
                        <a:rPr lang="en-US" dirty="0"/>
                        <a:t>Approach</a:t>
                      </a:r>
                      <a:r>
                        <a:rPr lang="en-US" baseline="0" dirty="0"/>
                        <a:t> Behavior</a:t>
                      </a:r>
                      <a:endParaRPr lang="en-US" dirty="0"/>
                    </a:p>
                  </a:txBody>
                  <a:tcPr/>
                </a:tc>
                <a:extLst>
                  <a:ext uri="{0D108BD9-81ED-4DB2-BD59-A6C34878D82A}">
                    <a16:rowId xmlns:a16="http://schemas.microsoft.com/office/drawing/2014/main" val="10002"/>
                  </a:ext>
                </a:extLst>
              </a:tr>
              <a:tr h="370840">
                <a:tc>
                  <a:txBody>
                    <a:bodyPr/>
                    <a:lstStyle/>
                    <a:p>
                      <a:r>
                        <a:rPr lang="en-US" dirty="0"/>
                        <a:t>Social reticence</a:t>
                      </a:r>
                    </a:p>
                  </a:txBody>
                  <a:tcPr/>
                </a:tc>
                <a:tc>
                  <a:txBody>
                    <a:bodyPr/>
                    <a:lstStyle/>
                    <a:p>
                      <a:r>
                        <a:rPr lang="en-US" dirty="0"/>
                        <a:t>Sociability</a:t>
                      </a:r>
                    </a:p>
                  </a:txBody>
                  <a:tcPr/>
                </a:tc>
                <a:extLst>
                  <a:ext uri="{0D108BD9-81ED-4DB2-BD59-A6C34878D82A}">
                    <a16:rowId xmlns:a16="http://schemas.microsoft.com/office/drawing/2014/main" val="10003"/>
                  </a:ext>
                </a:extLst>
              </a:tr>
              <a:tr h="370840">
                <a:tc>
                  <a:txBody>
                    <a:bodyPr/>
                    <a:lstStyle/>
                    <a:p>
                      <a:r>
                        <a:rPr lang="en-US" dirty="0"/>
                        <a:t>Introversion</a:t>
                      </a:r>
                    </a:p>
                  </a:txBody>
                  <a:tcPr/>
                </a:tc>
                <a:tc>
                  <a:txBody>
                    <a:bodyPr/>
                    <a:lstStyle/>
                    <a:p>
                      <a:r>
                        <a:rPr lang="en-US" dirty="0"/>
                        <a:t>Extraversion</a:t>
                      </a:r>
                    </a:p>
                  </a:txBody>
                  <a:tcPr/>
                </a:tc>
                <a:extLst>
                  <a:ext uri="{0D108BD9-81ED-4DB2-BD59-A6C34878D82A}">
                    <a16:rowId xmlns:a16="http://schemas.microsoft.com/office/drawing/2014/main" val="10004"/>
                  </a:ext>
                </a:extLst>
              </a:tr>
            </a:tbl>
          </a:graphicData>
        </a:graphic>
      </p:graphicFrame>
      <p:sp>
        <p:nvSpPr>
          <p:cNvPr id="6" name="TextBox 5"/>
          <p:cNvSpPr txBox="1"/>
          <p:nvPr/>
        </p:nvSpPr>
        <p:spPr>
          <a:xfrm>
            <a:off x="457200" y="3704165"/>
            <a:ext cx="8153400" cy="3139321"/>
          </a:xfrm>
          <a:prstGeom prst="rect">
            <a:avLst/>
          </a:prstGeom>
          <a:noFill/>
        </p:spPr>
        <p:txBody>
          <a:bodyPr wrap="square" rtlCol="0">
            <a:spAutoFit/>
          </a:bodyPr>
          <a:lstStyle/>
          <a:p>
            <a:r>
              <a:rPr lang="en-US" dirty="0"/>
              <a:t>Temperamental Exuberance has been associated with a number of positive outcomes:</a:t>
            </a:r>
          </a:p>
          <a:p>
            <a:r>
              <a:rPr lang="en-US" dirty="0"/>
              <a:t>	Greater joy</a:t>
            </a:r>
          </a:p>
          <a:p>
            <a:r>
              <a:rPr lang="en-US" dirty="0"/>
              <a:t>	Greater social competency</a:t>
            </a:r>
          </a:p>
          <a:p>
            <a:r>
              <a:rPr lang="en-US" dirty="0"/>
              <a:t>	More appropriate and productive emotion regulation</a:t>
            </a:r>
          </a:p>
          <a:p>
            <a:r>
              <a:rPr lang="en-US" dirty="0"/>
              <a:t>	Greater self-esteem in adolescence</a:t>
            </a:r>
          </a:p>
          <a:p>
            <a:endParaRPr lang="en-US" dirty="0"/>
          </a:p>
          <a:p>
            <a:r>
              <a:rPr lang="en-US" dirty="0"/>
              <a:t>But also negative outcomes:</a:t>
            </a:r>
          </a:p>
          <a:p>
            <a:r>
              <a:rPr lang="en-US" dirty="0"/>
              <a:t>	Greater impulsivity</a:t>
            </a:r>
          </a:p>
          <a:p>
            <a:r>
              <a:rPr lang="en-US" dirty="0"/>
              <a:t>	Greater aggression and oppositional behaviors</a:t>
            </a:r>
          </a:p>
          <a:p>
            <a:r>
              <a:rPr lang="en-US" dirty="0"/>
              <a:t>	</a:t>
            </a:r>
          </a:p>
        </p:txBody>
      </p:sp>
    </p:spTree>
    <p:extLst>
      <p:ext uri="{BB962C8B-B14F-4D97-AF65-F5344CB8AC3E}">
        <p14:creationId xmlns:p14="http://schemas.microsoft.com/office/powerpoint/2010/main" val="1290471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a:t>
            </a:r>
          </a:p>
        </p:txBody>
      </p:sp>
      <p:sp>
        <p:nvSpPr>
          <p:cNvPr id="3" name="Content Placeholder 2"/>
          <p:cNvSpPr>
            <a:spLocks noGrp="1"/>
          </p:cNvSpPr>
          <p:nvPr>
            <p:ph idx="1"/>
          </p:nvPr>
        </p:nvSpPr>
        <p:spPr/>
        <p:txBody>
          <a:bodyPr>
            <a:normAutofit fontScale="92500" lnSpcReduction="10000"/>
          </a:bodyPr>
          <a:lstStyle/>
          <a:p>
            <a:r>
              <a:rPr lang="en-US" dirty="0"/>
              <a:t>291 infants selected from larger pool on basis of their classification as high negative/high motor reactive, high positive/high motor reactive, or control</a:t>
            </a:r>
          </a:p>
          <a:p>
            <a:r>
              <a:rPr lang="en-US" dirty="0"/>
              <a:t>Assessed at the following time points:</a:t>
            </a:r>
          </a:p>
          <a:p>
            <a:pPr lvl="1"/>
            <a:r>
              <a:rPr lang="en-US" dirty="0"/>
              <a:t>4 months (initial temperament screening)</a:t>
            </a:r>
          </a:p>
          <a:p>
            <a:pPr lvl="1"/>
            <a:r>
              <a:rPr lang="en-US" dirty="0"/>
              <a:t>9 months (behavioral and affective </a:t>
            </a:r>
            <a:r>
              <a:rPr lang="en-US" dirty="0" err="1"/>
              <a:t>reacitvity</a:t>
            </a:r>
            <a:r>
              <a:rPr lang="en-US" dirty="0"/>
              <a:t>)</a:t>
            </a:r>
          </a:p>
          <a:p>
            <a:pPr lvl="1"/>
            <a:r>
              <a:rPr lang="en-US" dirty="0"/>
              <a:t>24 months (behavior &amp; affect during BI tasks)</a:t>
            </a:r>
          </a:p>
          <a:p>
            <a:pPr lvl="1"/>
            <a:r>
              <a:rPr lang="en-US" dirty="0"/>
              <a:t>36 months (behavior, affect, &amp; EEG)</a:t>
            </a:r>
          </a:p>
          <a:p>
            <a:pPr lvl="1"/>
            <a:r>
              <a:rPr lang="en-US" dirty="0"/>
              <a:t>5 years (peer dyad assessment, parent ?s)</a:t>
            </a:r>
          </a:p>
        </p:txBody>
      </p:sp>
      <p:sp>
        <p:nvSpPr>
          <p:cNvPr id="4" name="Footer Placeholder 3"/>
          <p:cNvSpPr>
            <a:spLocks noGrp="1"/>
          </p:cNvSpPr>
          <p:nvPr>
            <p:ph type="ftr" sz="quarter" idx="11"/>
          </p:nvPr>
        </p:nvSpPr>
        <p:spPr/>
        <p:txBody>
          <a:bodyPr/>
          <a:lstStyle/>
          <a:p>
            <a:r>
              <a:rPr lang="en-US">
                <a:solidFill>
                  <a:prstClr val="black">
                    <a:tint val="95000"/>
                  </a:prstClr>
                </a:solidFill>
              </a:rPr>
              <a:t>Bichay</a:t>
            </a:r>
          </a:p>
        </p:txBody>
      </p:sp>
    </p:spTree>
    <p:extLst>
      <p:ext uri="{BB962C8B-B14F-4D97-AF65-F5344CB8AC3E}">
        <p14:creationId xmlns:p14="http://schemas.microsoft.com/office/powerpoint/2010/main" val="2180454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a:t>
            </a:r>
          </a:p>
        </p:txBody>
      </p:sp>
      <p:pic>
        <p:nvPicPr>
          <p:cNvPr id="5" name="Content Placeholder 4"/>
          <p:cNvPicPr>
            <a:picLocks noGrp="1" noChangeAspect="1"/>
          </p:cNvPicPr>
          <p:nvPr>
            <p:ph idx="1"/>
          </p:nvPr>
        </p:nvPicPr>
        <p:blipFill>
          <a:blip r:embed="rId3"/>
          <a:srcRect l="2689" r="2689"/>
          <a:stretch>
            <a:fillRect/>
          </a:stretch>
        </p:blipFill>
        <p:spPr>
          <a:xfrm>
            <a:off x="152400" y="1295400"/>
            <a:ext cx="8888552" cy="5562599"/>
          </a:xfrm>
        </p:spPr>
      </p:pic>
    </p:spTree>
    <p:extLst>
      <p:ext uri="{BB962C8B-B14F-4D97-AF65-F5344CB8AC3E}">
        <p14:creationId xmlns:p14="http://schemas.microsoft.com/office/powerpoint/2010/main" val="1336547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p:txBody>
          <a:bodyPr/>
          <a:lstStyle/>
          <a:p>
            <a:r>
              <a:rPr lang="en-US" sz="4000" dirty="0"/>
              <a:t>Emotion and Social Development</a:t>
            </a:r>
          </a:p>
        </p:txBody>
      </p:sp>
      <p:sp>
        <p:nvSpPr>
          <p:cNvPr id="472067" name="Rectangle 3"/>
          <p:cNvSpPr>
            <a:spLocks noGrp="1" noChangeArrowheads="1"/>
          </p:cNvSpPr>
          <p:nvPr>
            <p:ph type="body" idx="4294967295"/>
          </p:nvPr>
        </p:nvSpPr>
        <p:spPr>
          <a:xfrm>
            <a:off x="457200" y="1646237"/>
            <a:ext cx="8229600" cy="4526280"/>
          </a:xfrm>
          <a:prstGeom prst="rect">
            <a:avLst/>
          </a:prstGeom>
        </p:spPr>
        <p:txBody>
          <a:bodyPr/>
          <a:lstStyle/>
          <a:p>
            <a:pPr>
              <a:lnSpc>
                <a:spcPct val="90000"/>
              </a:lnSpc>
            </a:pPr>
            <a:r>
              <a:rPr lang="en-US" sz="2400"/>
              <a:t>Temperament</a:t>
            </a:r>
          </a:p>
          <a:p>
            <a:pPr lvl="1">
              <a:lnSpc>
                <a:spcPct val="90000"/>
              </a:lnSpc>
            </a:pPr>
            <a:r>
              <a:rPr lang="en-US" sz="2000"/>
              <a:t>Definition</a:t>
            </a:r>
          </a:p>
          <a:p>
            <a:pPr lvl="1">
              <a:lnSpc>
                <a:spcPct val="90000"/>
              </a:lnSpc>
            </a:pPr>
            <a:r>
              <a:rPr lang="en-US" sz="2000"/>
              <a:t>Models</a:t>
            </a:r>
          </a:p>
          <a:p>
            <a:pPr lvl="1">
              <a:lnSpc>
                <a:spcPct val="90000"/>
              </a:lnSpc>
            </a:pPr>
            <a:r>
              <a:rPr lang="en-US" sz="2000"/>
              <a:t>Mechanisms</a:t>
            </a:r>
          </a:p>
          <a:p>
            <a:pPr>
              <a:lnSpc>
                <a:spcPct val="90000"/>
              </a:lnSpc>
            </a:pPr>
            <a:endParaRPr lang="en-US" sz="2400"/>
          </a:p>
          <a:p>
            <a:pPr>
              <a:lnSpc>
                <a:spcPct val="90000"/>
              </a:lnSpc>
            </a:pPr>
            <a:r>
              <a:rPr lang="en-US" sz="2400"/>
              <a:t>Emotional Capacities</a:t>
            </a:r>
          </a:p>
          <a:p>
            <a:pPr lvl="1">
              <a:lnSpc>
                <a:spcPct val="90000"/>
              </a:lnSpc>
            </a:pPr>
            <a:r>
              <a:rPr lang="en-US" sz="2000"/>
              <a:t>Expression</a:t>
            </a:r>
          </a:p>
          <a:p>
            <a:pPr lvl="1">
              <a:lnSpc>
                <a:spcPct val="90000"/>
              </a:lnSpc>
            </a:pPr>
            <a:r>
              <a:rPr lang="en-US" sz="2000"/>
              <a:t>Understanding</a:t>
            </a:r>
          </a:p>
          <a:p>
            <a:pPr lvl="1">
              <a:lnSpc>
                <a:spcPct val="90000"/>
              </a:lnSpc>
            </a:pPr>
            <a:r>
              <a:rPr lang="en-US" sz="2000"/>
              <a:t>Awareness</a:t>
            </a:r>
          </a:p>
          <a:p>
            <a:pPr lvl="1">
              <a:lnSpc>
                <a:spcPct val="90000"/>
              </a:lnSpc>
              <a:buFontTx/>
              <a:buNone/>
            </a:pPr>
            <a:endParaRPr lang="en-US" sz="2000"/>
          </a:p>
          <a:p>
            <a:pPr>
              <a:lnSpc>
                <a:spcPct val="90000"/>
              </a:lnSpc>
            </a:pPr>
            <a:r>
              <a:rPr lang="en-US" sz="2400"/>
              <a:t>Self-Awareness</a:t>
            </a:r>
          </a:p>
          <a:p>
            <a:pPr lvl="1">
              <a:lnSpc>
                <a:spcPct val="90000"/>
              </a:lnSpc>
            </a:pPr>
            <a:r>
              <a:rPr lang="en-US" sz="2000"/>
              <a:t>Components and developmental change</a:t>
            </a:r>
          </a:p>
          <a:p>
            <a:pPr lvl="1">
              <a:lnSpc>
                <a:spcPct val="90000"/>
              </a:lnSpc>
            </a:pPr>
            <a:endParaRPr lang="en-US" sz="2000"/>
          </a:p>
        </p:txBody>
      </p:sp>
    </p:spTree>
    <p:extLst>
      <p:ext uri="{BB962C8B-B14F-4D97-AF65-F5344CB8AC3E}">
        <p14:creationId xmlns:p14="http://schemas.microsoft.com/office/powerpoint/2010/main" val="257755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Stability of Exuberance</a:t>
            </a:r>
          </a:p>
        </p:txBody>
      </p:sp>
      <p:sp>
        <p:nvSpPr>
          <p:cNvPr id="3" name="Content Placeholder 2"/>
          <p:cNvSpPr>
            <a:spLocks noGrp="1"/>
          </p:cNvSpPr>
          <p:nvPr>
            <p:ph sz="half" idx="1"/>
          </p:nvPr>
        </p:nvSpPr>
        <p:spPr/>
        <p:txBody>
          <a:bodyPr>
            <a:normAutofit fontScale="92500" lnSpcReduction="10000"/>
          </a:bodyPr>
          <a:lstStyle/>
          <a:p>
            <a:r>
              <a:rPr lang="en-US" dirty="0"/>
              <a:t>ANOVAS</a:t>
            </a:r>
          </a:p>
          <a:p>
            <a:pPr lvl="1"/>
            <a:r>
              <a:rPr lang="en-US" dirty="0"/>
              <a:t>Temperament group at 4 months related to 9-month Positive Approach (differences between + and – reactivity; control and – reactivity)</a:t>
            </a:r>
          </a:p>
          <a:p>
            <a:pPr marL="457200" lvl="1" indent="0">
              <a:buNone/>
            </a:pPr>
            <a:endParaRPr lang="en-US" dirty="0"/>
          </a:p>
          <a:p>
            <a:pPr lvl="1"/>
            <a:r>
              <a:rPr lang="en-US" dirty="0"/>
              <a:t>Temperament group not significantly associated with any of 24-mo, 36-mo, or 5-year outcomes</a:t>
            </a:r>
          </a:p>
        </p:txBody>
      </p:sp>
      <p:sp>
        <p:nvSpPr>
          <p:cNvPr id="6" name="Footer Placeholder 5"/>
          <p:cNvSpPr>
            <a:spLocks noGrp="1"/>
          </p:cNvSpPr>
          <p:nvPr>
            <p:ph type="ftr" sz="quarter" idx="11"/>
          </p:nvPr>
        </p:nvSpPr>
        <p:spPr/>
        <p:txBody>
          <a:bodyPr/>
          <a:lstStyle/>
          <a:p>
            <a:r>
              <a:rPr lang="en-US">
                <a:solidFill>
                  <a:prstClr val="black">
                    <a:tint val="95000"/>
                  </a:prstClr>
                </a:solidFill>
              </a:rPr>
              <a:t>Bichay</a:t>
            </a:r>
          </a:p>
        </p:txBody>
      </p:sp>
      <p:sp>
        <p:nvSpPr>
          <p:cNvPr id="4" name="Content Placeholder 3"/>
          <p:cNvSpPr>
            <a:spLocks noGrp="1"/>
          </p:cNvSpPr>
          <p:nvPr>
            <p:ph sz="half" idx="2"/>
          </p:nvPr>
        </p:nvSpPr>
        <p:spPr/>
        <p:txBody>
          <a:bodyPr>
            <a:normAutofit fontScale="92500" lnSpcReduction="10000"/>
          </a:bodyPr>
          <a:lstStyle/>
          <a:p>
            <a:r>
              <a:rPr lang="en-US" dirty="0"/>
              <a:t>Correlations</a:t>
            </a:r>
          </a:p>
          <a:p>
            <a:pPr lvl="1"/>
            <a:r>
              <a:rPr lang="en-US" dirty="0"/>
              <a:t>9-mo + approach &amp; 24-mo Exuberance (.22)</a:t>
            </a:r>
          </a:p>
          <a:p>
            <a:pPr marL="457200" lvl="1" indent="0">
              <a:buNone/>
            </a:pPr>
            <a:endParaRPr lang="en-US" dirty="0"/>
          </a:p>
          <a:p>
            <a:pPr lvl="1"/>
            <a:r>
              <a:rPr lang="en-US" dirty="0"/>
              <a:t>24-mo Exuberance &amp; 36-mo Exuberance (.31)</a:t>
            </a:r>
          </a:p>
          <a:p>
            <a:pPr marL="457200" lvl="1" indent="0">
              <a:buNone/>
            </a:pPr>
            <a:endParaRPr lang="en-US" dirty="0"/>
          </a:p>
          <a:p>
            <a:pPr lvl="1"/>
            <a:r>
              <a:rPr lang="en-US" dirty="0"/>
              <a:t>36-mo Exuberance &amp; 5-year </a:t>
            </a:r>
            <a:r>
              <a:rPr lang="en-US" dirty="0" err="1"/>
              <a:t>Surgency</a:t>
            </a:r>
            <a:r>
              <a:rPr lang="en-US" dirty="0"/>
              <a:t> (.29)</a:t>
            </a:r>
          </a:p>
          <a:p>
            <a:pPr marL="457200" lvl="1" indent="0">
              <a:buNone/>
            </a:pPr>
            <a:endParaRPr lang="en-US" dirty="0"/>
          </a:p>
          <a:p>
            <a:pPr lvl="1"/>
            <a:r>
              <a:rPr lang="en-US" dirty="0"/>
              <a:t>36-mo Exuberance &amp; 5-year social reticence (-.16)</a:t>
            </a:r>
          </a:p>
        </p:txBody>
      </p:sp>
    </p:spTree>
    <p:extLst>
      <p:ext uri="{BB962C8B-B14F-4D97-AF65-F5344CB8AC3E}">
        <p14:creationId xmlns:p14="http://schemas.microsoft.com/office/powerpoint/2010/main" val="243383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Stability of Exuberance</a:t>
            </a:r>
          </a:p>
        </p:txBody>
      </p:sp>
      <p:sp>
        <p:nvSpPr>
          <p:cNvPr id="3" name="Content Placeholder 2"/>
          <p:cNvSpPr>
            <a:spLocks noGrp="1"/>
          </p:cNvSpPr>
          <p:nvPr>
            <p:ph idx="1"/>
          </p:nvPr>
        </p:nvSpPr>
        <p:spPr>
          <a:xfrm>
            <a:off x="457200" y="1524000"/>
            <a:ext cx="8229600" cy="4625609"/>
          </a:xfrm>
        </p:spPr>
        <p:txBody>
          <a:bodyPr/>
          <a:lstStyle/>
          <a:p>
            <a:pPr lvl="1"/>
            <a:endParaRPr lang="en-US" dirty="0"/>
          </a:p>
        </p:txBody>
      </p:sp>
      <p:pic>
        <p:nvPicPr>
          <p:cNvPr id="7" name="Picture 6"/>
          <p:cNvPicPr>
            <a:picLocks noChangeAspect="1"/>
          </p:cNvPicPr>
          <p:nvPr/>
        </p:nvPicPr>
        <p:blipFill>
          <a:blip r:embed="rId3"/>
          <a:stretch>
            <a:fillRect/>
          </a:stretch>
        </p:blipFill>
        <p:spPr>
          <a:xfrm>
            <a:off x="685800" y="1524000"/>
            <a:ext cx="7592765" cy="5129854"/>
          </a:xfrm>
          <a:prstGeom prst="rect">
            <a:avLst/>
          </a:prstGeom>
        </p:spPr>
      </p:pic>
      <p:sp>
        <p:nvSpPr>
          <p:cNvPr id="4" name="Rectangle 3"/>
          <p:cNvSpPr/>
          <p:nvPr/>
        </p:nvSpPr>
        <p:spPr>
          <a:xfrm>
            <a:off x="2590800" y="1981200"/>
            <a:ext cx="4819204" cy="400110"/>
          </a:xfrm>
          <a:prstGeom prst="rect">
            <a:avLst/>
          </a:prstGeom>
        </p:spPr>
        <p:txBody>
          <a:bodyPr wrap="none">
            <a:spAutoFit/>
          </a:bodyPr>
          <a:lstStyle/>
          <a:p>
            <a:r>
              <a:rPr lang="en-US" sz="2000" dirty="0">
                <a:solidFill>
                  <a:schemeClr val="accent1"/>
                </a:solidFill>
              </a:rPr>
              <a:t>Longitudinal Latent Class Analysis (LCA)</a:t>
            </a:r>
          </a:p>
        </p:txBody>
      </p:sp>
    </p:spTree>
    <p:extLst>
      <p:ext uri="{BB962C8B-B14F-4D97-AF65-F5344CB8AC3E}">
        <p14:creationId xmlns:p14="http://schemas.microsoft.com/office/powerpoint/2010/main" val="28275116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08" y="0"/>
            <a:ext cx="4771292" cy="345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52400"/>
            <a:ext cx="4378569" cy="383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440369"/>
            <a:ext cx="3733800" cy="3356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191000" y="4038600"/>
            <a:ext cx="4800600" cy="4625609"/>
          </a:xfrm>
        </p:spPr>
        <p:txBody>
          <a:bodyPr/>
          <a:lstStyle/>
          <a:p>
            <a:pPr algn="ctr"/>
            <a:r>
              <a:rPr lang="en-US" dirty="0">
                <a:solidFill>
                  <a:schemeClr val="accent1"/>
                </a:solidFill>
              </a:rPr>
              <a:t>Exuberance*</a:t>
            </a:r>
          </a:p>
          <a:p>
            <a:pPr marL="118872" indent="0" algn="ctr">
              <a:buNone/>
            </a:pPr>
            <a:r>
              <a:rPr lang="en-US" dirty="0">
                <a:solidFill>
                  <a:schemeClr val="accent1"/>
                </a:solidFill>
              </a:rPr>
              <a:t>EEG_ Asymmetry </a:t>
            </a:r>
            <a:r>
              <a:rPr lang="en-US" dirty="0">
                <a:solidFill>
                  <a:schemeClr val="accent1"/>
                </a:solidFill>
                <a:sym typeface="Wingdings" panose="05000000000000000000" pitchFamily="2" charset="2"/>
              </a:rPr>
              <a:t>surgency, competence, &amp; externalizing</a:t>
            </a:r>
            <a:endParaRPr lang="en-US" dirty="0">
              <a:solidFill>
                <a:schemeClr val="accent1"/>
              </a:solidFill>
            </a:endParaRPr>
          </a:p>
        </p:txBody>
      </p:sp>
    </p:spTree>
    <p:extLst>
      <p:ext uri="{BB962C8B-B14F-4D97-AF65-F5344CB8AC3E}">
        <p14:creationId xmlns:p14="http://schemas.microsoft.com/office/powerpoint/2010/main" val="3876018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Results: Relationship of Exuberance to 5-year Outcomes</a:t>
            </a:r>
          </a:p>
        </p:txBody>
      </p:sp>
      <p:graphicFrame>
        <p:nvGraphicFramePr>
          <p:cNvPr id="4" name="Content Placeholder 3"/>
          <p:cNvGraphicFramePr>
            <a:graphicFrameLocks noGrp="1"/>
          </p:cNvGraphicFramePr>
          <p:nvPr>
            <p:ph idx="1"/>
          </p:nvPr>
        </p:nvGraphicFramePr>
        <p:xfrm>
          <a:off x="457200" y="1981200"/>
          <a:ext cx="8229600" cy="3430914"/>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456562">
                <a:tc>
                  <a:txBody>
                    <a:bodyPr/>
                    <a:lstStyle/>
                    <a:p>
                      <a:r>
                        <a:rPr lang="en-US" dirty="0"/>
                        <a:t>Maternal Report </a:t>
                      </a:r>
                    </a:p>
                  </a:txBody>
                  <a:tcPr/>
                </a:tc>
                <a:tc>
                  <a:txBody>
                    <a:bodyPr/>
                    <a:lstStyle/>
                    <a:p>
                      <a:endParaRPr lang="en-US"/>
                    </a:p>
                  </a:txBody>
                  <a:tcPr/>
                </a:tc>
                <a:extLst>
                  <a:ext uri="{0D108BD9-81ED-4DB2-BD59-A6C34878D82A}">
                    <a16:rowId xmlns:a16="http://schemas.microsoft.com/office/drawing/2014/main" val="10000"/>
                  </a:ext>
                </a:extLst>
              </a:tr>
              <a:tr h="610238">
                <a:tc>
                  <a:txBody>
                    <a:bodyPr/>
                    <a:lstStyle/>
                    <a:p>
                      <a:r>
                        <a:rPr lang="en-US" b="1" dirty="0"/>
                        <a:t>Exuberance x </a:t>
                      </a:r>
                      <a:r>
                        <a:rPr lang="en-US" b="1" dirty="0" err="1"/>
                        <a:t>Assymetry</a:t>
                      </a:r>
                      <a:r>
                        <a:rPr lang="en-US" b="1" dirty="0" err="1">
                          <a:sym typeface="Wingdings"/>
                        </a:rPr>
                        <a:t>Surgency</a:t>
                      </a:r>
                      <a:r>
                        <a:rPr lang="en-US" b="1" dirty="0">
                          <a:sym typeface="Wingdings"/>
                        </a:rPr>
                        <a:t> (+)</a:t>
                      </a:r>
                      <a:endParaRPr lang="en-US" b="1" dirty="0"/>
                    </a:p>
                  </a:txBody>
                  <a:tcPr/>
                </a:tc>
                <a:tc>
                  <a:txBody>
                    <a:bodyPr/>
                    <a:lstStyle/>
                    <a:p>
                      <a:r>
                        <a:rPr lang="en-US" b="1" dirty="0"/>
                        <a:t>Exuberance</a:t>
                      </a:r>
                      <a:r>
                        <a:rPr lang="en-US" b="1" dirty="0">
                          <a:sym typeface="Wingdings"/>
                        </a:rPr>
                        <a:t> Social Reticence</a:t>
                      </a:r>
                      <a:r>
                        <a:rPr lang="en-US" b="1" baseline="0" dirty="0">
                          <a:sym typeface="Wingdings"/>
                        </a:rPr>
                        <a:t> (-)</a:t>
                      </a:r>
                      <a:endParaRPr lang="en-US" b="1" dirty="0"/>
                    </a:p>
                  </a:txBody>
                  <a:tcPr/>
                </a:tc>
                <a:extLst>
                  <a:ext uri="{0D108BD9-81ED-4DB2-BD59-A6C34878D82A}">
                    <a16:rowId xmlns:a16="http://schemas.microsoft.com/office/drawing/2014/main" val="10001"/>
                  </a:ext>
                </a:extLst>
              </a:tr>
              <a:tr h="788038">
                <a:tc>
                  <a:txBody>
                    <a:bodyPr/>
                    <a:lstStyle/>
                    <a:p>
                      <a:r>
                        <a:rPr lang="en-US" b="1" dirty="0"/>
                        <a:t>Exuberance x </a:t>
                      </a:r>
                      <a:r>
                        <a:rPr lang="en-US" b="1" dirty="0" err="1"/>
                        <a:t>Asymmetry</a:t>
                      </a:r>
                      <a:r>
                        <a:rPr lang="en-US" b="1" dirty="0" err="1">
                          <a:sym typeface="Wingdings"/>
                        </a:rPr>
                        <a:t>Externalizing</a:t>
                      </a:r>
                      <a:r>
                        <a:rPr lang="en-US" b="1" dirty="0">
                          <a:sym typeface="Wingdings"/>
                        </a:rPr>
                        <a:t> (+)</a:t>
                      </a:r>
                      <a:endParaRPr lang="en-US" b="1" dirty="0"/>
                    </a:p>
                  </a:txBody>
                  <a:tcPr/>
                </a:tc>
                <a:tc>
                  <a:txBody>
                    <a:bodyPr/>
                    <a:lstStyle/>
                    <a:p>
                      <a:r>
                        <a:rPr lang="en-US" b="1" dirty="0"/>
                        <a:t>Left frontal </a:t>
                      </a:r>
                      <a:r>
                        <a:rPr lang="en-US" b="1" dirty="0" err="1"/>
                        <a:t>Asymmetry</a:t>
                      </a:r>
                      <a:r>
                        <a:rPr lang="en-US" b="1" dirty="0" err="1">
                          <a:sym typeface="Wingdings"/>
                        </a:rPr>
                        <a:t>Disruptive</a:t>
                      </a:r>
                      <a:r>
                        <a:rPr lang="en-US" b="1" dirty="0">
                          <a:sym typeface="Wingdings"/>
                        </a:rPr>
                        <a:t> Behavior (+)</a:t>
                      </a:r>
                      <a:endParaRPr lang="en-US" b="1" dirty="0"/>
                    </a:p>
                  </a:txBody>
                  <a:tcPr/>
                </a:tc>
                <a:extLst>
                  <a:ext uri="{0D108BD9-81ED-4DB2-BD59-A6C34878D82A}">
                    <a16:rowId xmlns:a16="http://schemas.microsoft.com/office/drawing/2014/main" val="10002"/>
                  </a:ext>
                </a:extLst>
              </a:tr>
              <a:tr h="788038">
                <a:tc>
                  <a:txBody>
                    <a:bodyPr/>
                    <a:lstStyle/>
                    <a:p>
                      <a:r>
                        <a:rPr lang="en-US" dirty="0"/>
                        <a:t>---relationship was significant only for</a:t>
                      </a:r>
                      <a:r>
                        <a:rPr lang="en-US" baseline="0" dirty="0"/>
                        <a:t> left frontal asymmetry profile</a:t>
                      </a:r>
                      <a:endParaRPr lang="en-US" dirty="0"/>
                    </a:p>
                  </a:txBody>
                  <a:tcPr/>
                </a:tc>
                <a:tc>
                  <a:txBody>
                    <a:bodyPr/>
                    <a:lstStyle/>
                    <a:p>
                      <a:r>
                        <a:rPr lang="en-US" b="1" dirty="0"/>
                        <a:t>Exuberance x Asymmetry</a:t>
                      </a:r>
                      <a:r>
                        <a:rPr lang="en-US" b="1" dirty="0">
                          <a:sym typeface="Wingdings"/>
                        </a:rPr>
                        <a:t> Social</a:t>
                      </a:r>
                      <a:r>
                        <a:rPr lang="en-US" b="1" baseline="0" dirty="0">
                          <a:sym typeface="Wingdings"/>
                        </a:rPr>
                        <a:t> Competence (+)</a:t>
                      </a:r>
                      <a:endParaRPr lang="en-US" b="1" dirty="0"/>
                    </a:p>
                  </a:txBody>
                  <a:tcPr/>
                </a:tc>
                <a:extLst>
                  <a:ext uri="{0D108BD9-81ED-4DB2-BD59-A6C34878D82A}">
                    <a16:rowId xmlns:a16="http://schemas.microsoft.com/office/drawing/2014/main" val="10003"/>
                  </a:ext>
                </a:extLst>
              </a:tr>
              <a:tr h="788038">
                <a:tc>
                  <a:txBody>
                    <a:bodyPr/>
                    <a:lstStyle/>
                    <a:p>
                      <a:endParaRPr lang="en-US" dirty="0"/>
                    </a:p>
                  </a:txBody>
                  <a:tcPr/>
                </a:tc>
                <a:tc>
                  <a:txBody>
                    <a:bodyPr/>
                    <a:lstStyle/>
                    <a:p>
                      <a:r>
                        <a:rPr lang="en-US" dirty="0"/>
                        <a:t>---relationship was significant</a:t>
                      </a:r>
                      <a:r>
                        <a:rPr lang="en-US" baseline="0" dirty="0"/>
                        <a:t> only for left frontal asymmetry profile</a:t>
                      </a:r>
                      <a:endParaRPr 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282221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Messinger &amp; Henderson</a:t>
            </a:r>
          </a:p>
        </p:txBody>
      </p:sp>
      <p:sp>
        <p:nvSpPr>
          <p:cNvPr id="5734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fld id="{8ACFB11F-5F42-44F4-8BD4-245557C8C85D}" type="slidenum">
              <a:rPr lang="en-US" altLang="en-US" sz="1400" smtClean="0"/>
              <a:pPr>
                <a:spcBef>
                  <a:spcPct val="0"/>
                </a:spcBef>
                <a:buClrTx/>
                <a:buSzTx/>
                <a:buFontTx/>
                <a:buNone/>
              </a:pPr>
              <a:t>34</a:t>
            </a:fld>
            <a:endParaRPr lang="en-US" altLang="en-US" sz="1400"/>
          </a:p>
        </p:txBody>
      </p:sp>
      <p:sp>
        <p:nvSpPr>
          <p:cNvPr id="57348" name="Rectangle 4"/>
          <p:cNvSpPr>
            <a:spLocks noGrp="1" noChangeArrowheads="1"/>
          </p:cNvSpPr>
          <p:nvPr>
            <p:ph type="title"/>
          </p:nvPr>
        </p:nvSpPr>
        <p:spPr>
          <a:xfrm>
            <a:off x="381000" y="342900"/>
            <a:ext cx="8610600" cy="1104900"/>
          </a:xfrm>
        </p:spPr>
        <p:txBody>
          <a:bodyPr>
            <a:normAutofit fontScale="90000"/>
          </a:bodyPr>
          <a:lstStyle/>
          <a:p>
            <a:r>
              <a:rPr lang="en-US" altLang="en-US" sz="4000"/>
              <a:t>Infant Temperament * Mom Negativity </a:t>
            </a:r>
            <a:r>
              <a:rPr lang="en-US" altLang="en-US" sz="4000">
                <a:sym typeface="Wingdings" pitchFamily="2" charset="2"/>
              </a:rPr>
              <a:t></a:t>
            </a:r>
            <a:r>
              <a:rPr lang="en-US" altLang="en-US" sz="4000"/>
              <a:t> 7-year Social Wariness</a:t>
            </a:r>
          </a:p>
        </p:txBody>
      </p:sp>
      <p:pic>
        <p:nvPicPr>
          <p:cNvPr id="573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447800"/>
            <a:ext cx="7848600" cy="540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0781040"/>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Messinger &amp; Henderson</a:t>
            </a:r>
          </a:p>
        </p:txBody>
      </p:sp>
      <p:sp>
        <p:nvSpPr>
          <p:cNvPr id="5837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fld id="{6243E5B0-9DEC-4F47-A87A-E06D2231E393}" type="slidenum">
              <a:rPr lang="en-US" altLang="en-US" sz="1400" smtClean="0"/>
              <a:pPr>
                <a:spcBef>
                  <a:spcPct val="0"/>
                </a:spcBef>
                <a:buClrTx/>
                <a:buSzTx/>
                <a:buFontTx/>
                <a:buNone/>
              </a:pPr>
              <a:t>35</a:t>
            </a:fld>
            <a:endParaRPr lang="en-US" altLang="en-US" sz="1400"/>
          </a:p>
        </p:txBody>
      </p:sp>
      <p:sp>
        <p:nvSpPr>
          <p:cNvPr id="58372" name="Rectangle 2"/>
          <p:cNvSpPr>
            <a:spLocks noGrp="1" noChangeArrowheads="1"/>
          </p:cNvSpPr>
          <p:nvPr>
            <p:ph type="title"/>
          </p:nvPr>
        </p:nvSpPr>
        <p:spPr>
          <a:xfrm>
            <a:off x="0" y="342900"/>
            <a:ext cx="9144000" cy="1104900"/>
          </a:xfrm>
        </p:spPr>
        <p:txBody>
          <a:bodyPr>
            <a:normAutofit fontScale="90000"/>
          </a:bodyPr>
          <a:lstStyle/>
          <a:p>
            <a:r>
              <a:rPr lang="en-US" altLang="en-US" sz="4000"/>
              <a:t>Preschool Social Reticence * Mom Solicitousness </a:t>
            </a:r>
            <a:r>
              <a:rPr lang="en-US" altLang="en-US" sz="4000">
                <a:sym typeface="Wingdings" pitchFamily="2" charset="2"/>
              </a:rPr>
              <a:t></a:t>
            </a:r>
            <a:r>
              <a:rPr lang="en-US" altLang="en-US" sz="4000"/>
              <a:t>7-year Social Wariness </a:t>
            </a:r>
          </a:p>
        </p:txBody>
      </p:sp>
      <p:pic>
        <p:nvPicPr>
          <p:cNvPr id="5837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11300"/>
            <a:ext cx="8686800" cy="524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941582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Messinger &amp; Henderson</a:t>
            </a:r>
          </a:p>
        </p:txBody>
      </p:sp>
      <p:sp>
        <p:nvSpPr>
          <p:cNvPr id="2048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fld id="{DEF649E2-CCB2-4CBF-9674-CE98D0AAD3F2}" type="slidenum">
              <a:rPr lang="en-US" altLang="en-US" sz="1400" smtClean="0"/>
              <a:pPr>
                <a:spcBef>
                  <a:spcPct val="0"/>
                </a:spcBef>
                <a:buClrTx/>
                <a:buSzTx/>
                <a:buFontTx/>
                <a:buNone/>
              </a:pPr>
              <a:t>36</a:t>
            </a:fld>
            <a:endParaRPr lang="en-US" altLang="en-US" sz="1400"/>
          </a:p>
        </p:txBody>
      </p:sp>
      <p:sp>
        <p:nvSpPr>
          <p:cNvPr id="20484" name="Rectangle 2"/>
          <p:cNvSpPr>
            <a:spLocks noGrp="1" noChangeArrowheads="1"/>
          </p:cNvSpPr>
          <p:nvPr>
            <p:ph type="title"/>
          </p:nvPr>
        </p:nvSpPr>
        <p:spPr/>
        <p:txBody>
          <a:bodyPr>
            <a:normAutofit fontScale="90000"/>
          </a:bodyPr>
          <a:lstStyle/>
          <a:p>
            <a:r>
              <a:rPr lang="en-US" altLang="en-US"/>
              <a:t>Thomas &amp; Chess: Early temperamental types</a:t>
            </a:r>
          </a:p>
        </p:txBody>
      </p:sp>
      <p:sp>
        <p:nvSpPr>
          <p:cNvPr id="20485" name="Rectangle 3"/>
          <p:cNvSpPr>
            <a:spLocks noGrp="1" noChangeArrowheads="1"/>
          </p:cNvSpPr>
          <p:nvPr>
            <p:ph type="body" idx="1"/>
          </p:nvPr>
        </p:nvSpPr>
        <p:spPr/>
        <p:txBody>
          <a:bodyPr/>
          <a:lstStyle/>
          <a:p>
            <a:pPr>
              <a:lnSpc>
                <a:spcPct val="90000"/>
              </a:lnSpc>
            </a:pPr>
            <a:r>
              <a:rPr lang="en-US" altLang="en-US" sz="2800" dirty="0"/>
              <a:t>Difficult Child</a:t>
            </a:r>
            <a:r>
              <a:rPr lang="en-US" altLang="en-US" sz="1800" dirty="0"/>
              <a:t> (</a:t>
            </a:r>
            <a:r>
              <a:rPr lang="en-US" altLang="en-US" sz="2800" dirty="0"/>
              <a:t>10%)</a:t>
            </a:r>
          </a:p>
          <a:p>
            <a:pPr lvl="1">
              <a:lnSpc>
                <a:spcPct val="90000"/>
              </a:lnSpc>
            </a:pPr>
            <a:r>
              <a:rPr lang="en-US" altLang="en-US" sz="2400" dirty="0"/>
              <a:t>irritable, irregular biological rhythms</a:t>
            </a:r>
          </a:p>
          <a:p>
            <a:pPr lvl="1">
              <a:lnSpc>
                <a:spcPct val="90000"/>
              </a:lnSpc>
            </a:pPr>
            <a:r>
              <a:rPr lang="en-US" altLang="en-US" sz="2400" dirty="0"/>
              <a:t>intense response to new situations</a:t>
            </a:r>
          </a:p>
          <a:p>
            <a:pPr>
              <a:lnSpc>
                <a:spcPct val="90000"/>
              </a:lnSpc>
            </a:pPr>
            <a:r>
              <a:rPr lang="en-US" altLang="en-US" sz="2800" dirty="0"/>
              <a:t>Easy Child (40%)</a:t>
            </a:r>
          </a:p>
          <a:p>
            <a:pPr lvl="1">
              <a:lnSpc>
                <a:spcPct val="90000"/>
              </a:lnSpc>
            </a:pPr>
            <a:r>
              <a:rPr lang="en-US" altLang="en-US" sz="2400" dirty="0"/>
              <a:t>happy, regular biological rhythms</a:t>
            </a:r>
          </a:p>
          <a:p>
            <a:pPr lvl="1">
              <a:lnSpc>
                <a:spcPct val="90000"/>
              </a:lnSpc>
            </a:pPr>
            <a:r>
              <a:rPr lang="en-US" altLang="en-US" sz="2400" dirty="0"/>
              <a:t>accept new situations</a:t>
            </a:r>
          </a:p>
          <a:p>
            <a:pPr>
              <a:lnSpc>
                <a:spcPct val="90000"/>
              </a:lnSpc>
            </a:pPr>
            <a:r>
              <a:rPr lang="en-US" altLang="en-US" sz="2800" dirty="0"/>
              <a:t>Slow to warm up, inhibited, child (15%)</a:t>
            </a:r>
          </a:p>
          <a:p>
            <a:pPr lvl="1">
              <a:lnSpc>
                <a:spcPct val="90000"/>
              </a:lnSpc>
            </a:pPr>
            <a:r>
              <a:rPr lang="en-US" altLang="en-US" sz="2400" dirty="0"/>
              <a:t>Reluctant/hesitant in new situations </a:t>
            </a:r>
          </a:p>
          <a:p>
            <a:pPr>
              <a:lnSpc>
                <a:spcPct val="90000"/>
              </a:lnSpc>
            </a:pPr>
            <a:r>
              <a:rPr lang="en-US" altLang="en-US" sz="1600" dirty="0"/>
              <a:t>New York Longitudinal Study (Thomas &amp; Chess, 1984)</a:t>
            </a:r>
            <a:r>
              <a:rPr lang="en-US" altLang="en-US" sz="2800" dirty="0"/>
              <a:t> </a:t>
            </a:r>
          </a:p>
          <a:p>
            <a:pPr algn="ctr">
              <a:lnSpc>
                <a:spcPct val="90000"/>
              </a:lnSpc>
            </a:pPr>
            <a:r>
              <a:rPr lang="en-US" altLang="en-US" sz="2800" dirty="0"/>
              <a:t>Which one are you?</a:t>
            </a:r>
          </a:p>
        </p:txBody>
      </p:sp>
    </p:spTree>
    <p:extLst>
      <p:ext uri="{BB962C8B-B14F-4D97-AF65-F5344CB8AC3E}">
        <p14:creationId xmlns:p14="http://schemas.microsoft.com/office/powerpoint/2010/main" val="8613638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rtlCol="0">
            <a:normAutofit fontScale="90000"/>
          </a:bodyPr>
          <a:lstStyle/>
          <a:p>
            <a:pPr fontAlgn="auto">
              <a:spcAft>
                <a:spcPts val="0"/>
              </a:spcAft>
              <a:defRPr/>
            </a:pPr>
            <a:r>
              <a:rPr lang="en-US" dirty="0"/>
              <a:t>Evolution in our Conceptualization of the Neural Basis of Temperament</a:t>
            </a:r>
          </a:p>
        </p:txBody>
      </p:sp>
      <p:sp>
        <p:nvSpPr>
          <p:cNvPr id="27651" name="Content Placeholder 4"/>
          <p:cNvSpPr>
            <a:spLocks noGrp="1"/>
          </p:cNvSpPr>
          <p:nvPr>
            <p:ph idx="1"/>
          </p:nvPr>
        </p:nvSpPr>
        <p:spPr/>
        <p:txBody>
          <a:bodyPr/>
          <a:lstStyle/>
          <a:p>
            <a:r>
              <a:rPr lang="en-US" altLang="en-US"/>
              <a:t>Hippocrates-Galen</a:t>
            </a:r>
          </a:p>
          <a:p>
            <a:pPr lvl="1"/>
            <a:r>
              <a:rPr lang="en-US" altLang="en-US"/>
              <a:t>Personality types = balance of bodily humors</a:t>
            </a:r>
          </a:p>
          <a:p>
            <a:pPr lvl="1">
              <a:buFontTx/>
              <a:buNone/>
            </a:pPr>
            <a:endParaRPr lang="en-US" altLang="en-US"/>
          </a:p>
          <a:p>
            <a:r>
              <a:rPr lang="en-US" altLang="en-US"/>
              <a:t>Pavlov &amp; Students</a:t>
            </a:r>
          </a:p>
          <a:p>
            <a:pPr lvl="1"/>
            <a:r>
              <a:rPr lang="en-US" altLang="en-US"/>
              <a:t>Relation of CNS to individual differences</a:t>
            </a:r>
          </a:p>
          <a:p>
            <a:pPr lvl="1"/>
            <a:r>
              <a:rPr lang="en-US" altLang="en-US"/>
              <a:t>Interplay between cortex and subcortex</a:t>
            </a:r>
          </a:p>
          <a:p>
            <a:pPr lvl="1"/>
            <a:r>
              <a:rPr lang="en-US" altLang="en-US"/>
              <a:t>Influence of contextual factors</a:t>
            </a:r>
          </a:p>
          <a:p>
            <a:endParaRPr lang="en-US" altLang="en-US"/>
          </a:p>
          <a:p>
            <a:pPr lvl="1">
              <a:buFontTx/>
              <a:buNone/>
            </a:pPr>
            <a:endParaRPr lang="en-US" altLang="en-US"/>
          </a:p>
        </p:txBody>
      </p:sp>
      <p:sp>
        <p:nvSpPr>
          <p:cNvPr id="27652"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Carter</a:t>
            </a:r>
          </a:p>
        </p:txBody>
      </p:sp>
    </p:spTree>
    <p:extLst>
      <p:ext uri="{BB962C8B-B14F-4D97-AF65-F5344CB8AC3E}">
        <p14:creationId xmlns:p14="http://schemas.microsoft.com/office/powerpoint/2010/main" val="912729523"/>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p:txBody>
          <a:bodyPr>
            <a:normAutofit fontScale="90000"/>
          </a:bodyPr>
          <a:lstStyle/>
          <a:p>
            <a:pPr algn="ctr"/>
            <a:r>
              <a:rPr lang="en-US" dirty="0"/>
              <a:t>Models of Temperament:</a:t>
            </a:r>
            <a:br>
              <a:rPr lang="en-US" dirty="0"/>
            </a:br>
            <a:r>
              <a:rPr lang="en-US" sz="4800" dirty="0"/>
              <a:t>Thomas &amp; Chess</a:t>
            </a:r>
            <a:endParaRPr lang="en-US" dirty="0"/>
          </a:p>
        </p:txBody>
      </p:sp>
      <p:sp>
        <p:nvSpPr>
          <p:cNvPr id="505859" name="Rectangle 3"/>
          <p:cNvSpPr>
            <a:spLocks noGrp="1" noChangeArrowheads="1"/>
          </p:cNvSpPr>
          <p:nvPr>
            <p:ph type="body" idx="4294967295"/>
          </p:nvPr>
        </p:nvSpPr>
        <p:spPr>
          <a:xfrm>
            <a:off x="457200" y="1646237"/>
            <a:ext cx="8229600" cy="4526280"/>
          </a:xfrm>
          <a:prstGeom prst="rect">
            <a:avLst/>
          </a:prstGeom>
        </p:spPr>
        <p:txBody>
          <a:bodyPr>
            <a:normAutofit fontScale="92500" lnSpcReduction="20000"/>
          </a:bodyPr>
          <a:lstStyle/>
          <a:p>
            <a:pPr lvl="1">
              <a:lnSpc>
                <a:spcPct val="80000"/>
              </a:lnSpc>
            </a:pPr>
            <a:r>
              <a:rPr lang="en-US" dirty="0"/>
              <a:t>Parents’ descriptions of 141 infants and children based on </a:t>
            </a:r>
            <a:r>
              <a:rPr lang="en-US" i="1" dirty="0"/>
              <a:t>structured interviews</a:t>
            </a:r>
          </a:p>
          <a:p>
            <a:pPr lvl="1">
              <a:lnSpc>
                <a:spcPct val="80000"/>
              </a:lnSpc>
              <a:buFont typeface="Wingdings" pitchFamily="2" charset="2"/>
              <a:buNone/>
            </a:pPr>
            <a:endParaRPr lang="en-US" i="1" dirty="0"/>
          </a:p>
          <a:p>
            <a:pPr lvl="1">
              <a:lnSpc>
                <a:spcPct val="80000"/>
              </a:lnSpc>
            </a:pPr>
            <a:r>
              <a:rPr lang="en-US" dirty="0"/>
              <a:t>Derive 9 dimensions of responding</a:t>
            </a:r>
          </a:p>
          <a:p>
            <a:pPr lvl="2">
              <a:lnSpc>
                <a:spcPct val="120000"/>
              </a:lnSpc>
            </a:pPr>
            <a:r>
              <a:rPr lang="en-US" sz="2200" dirty="0"/>
              <a:t>Activity Level, </a:t>
            </a:r>
            <a:r>
              <a:rPr lang="en-US" sz="2200" dirty="0" err="1"/>
              <a:t>Rhythmicity</a:t>
            </a:r>
            <a:r>
              <a:rPr lang="en-US" sz="2200" dirty="0"/>
              <a:t>, Distractibility, Approach/Withdrawal,     Adaptability, Attention Span/Persistence, Intensity of Reaction,       Threshold of Responsiveness, Quality of Mood</a:t>
            </a:r>
          </a:p>
          <a:p>
            <a:pPr lvl="2">
              <a:lnSpc>
                <a:spcPct val="80000"/>
              </a:lnSpc>
              <a:buFontTx/>
              <a:buNone/>
            </a:pPr>
            <a:endParaRPr lang="en-US" sz="2200" dirty="0"/>
          </a:p>
          <a:p>
            <a:pPr lvl="1">
              <a:lnSpc>
                <a:spcPct val="80000"/>
              </a:lnSpc>
            </a:pPr>
            <a:r>
              <a:rPr lang="en-US" dirty="0"/>
              <a:t>Dimensions </a:t>
            </a:r>
            <a:r>
              <a:rPr lang="en-US" i="1" dirty="0"/>
              <a:t>cluster</a:t>
            </a:r>
            <a:r>
              <a:rPr lang="en-US" dirty="0"/>
              <a:t> to describe 3 basic types </a:t>
            </a:r>
          </a:p>
          <a:p>
            <a:pPr lvl="1">
              <a:lnSpc>
                <a:spcPct val="80000"/>
              </a:lnSpc>
              <a:buFont typeface="Wingdings" pitchFamily="2" charset="2"/>
              <a:buNone/>
            </a:pPr>
            <a:endParaRPr lang="en-US" sz="3000" dirty="0"/>
          </a:p>
          <a:p>
            <a:pPr lvl="2">
              <a:lnSpc>
                <a:spcPct val="80000"/>
              </a:lnSpc>
            </a:pPr>
            <a:r>
              <a:rPr lang="en-US" sz="2600" dirty="0"/>
              <a:t>Easy Child (40%)</a:t>
            </a:r>
          </a:p>
          <a:p>
            <a:pPr lvl="2">
              <a:lnSpc>
                <a:spcPct val="80000"/>
              </a:lnSpc>
            </a:pPr>
            <a:r>
              <a:rPr lang="en-US" sz="2600" dirty="0"/>
              <a:t>Difficult Child (10%)</a:t>
            </a:r>
          </a:p>
          <a:p>
            <a:pPr lvl="2">
              <a:lnSpc>
                <a:spcPct val="80000"/>
              </a:lnSpc>
            </a:pPr>
            <a:r>
              <a:rPr lang="en-US" sz="2600" dirty="0"/>
              <a:t>Slow-to-Warm Up (15%)</a:t>
            </a:r>
          </a:p>
          <a:p>
            <a:pPr lvl="3">
              <a:lnSpc>
                <a:spcPct val="80000"/>
              </a:lnSpc>
            </a:pPr>
            <a:endParaRPr lang="en-US" sz="1800" dirty="0"/>
          </a:p>
          <a:p>
            <a:pPr>
              <a:lnSpc>
                <a:spcPct val="80000"/>
              </a:lnSpc>
              <a:buNone/>
            </a:pPr>
            <a:r>
              <a:rPr lang="en-US" altLang="en-US" sz="2800" dirty="0"/>
              <a:t>Which one are you?</a:t>
            </a:r>
          </a:p>
          <a:p>
            <a:pPr>
              <a:lnSpc>
                <a:spcPct val="80000"/>
              </a:lnSpc>
              <a:buFont typeface="Wingdings" pitchFamily="2" charset="2"/>
              <a:buNone/>
            </a:pPr>
            <a:endParaRPr lang="en-US" sz="2800" dirty="0"/>
          </a:p>
          <a:p>
            <a:pPr lvl="1">
              <a:lnSpc>
                <a:spcPct val="80000"/>
              </a:lnSpc>
              <a:buFontTx/>
              <a:buNone/>
            </a:pPr>
            <a:endParaRPr lang="en-US" sz="2400" dirty="0"/>
          </a:p>
        </p:txBody>
      </p:sp>
    </p:spTree>
    <p:extLst>
      <p:ext uri="{BB962C8B-B14F-4D97-AF65-F5344CB8AC3E}">
        <p14:creationId xmlns:p14="http://schemas.microsoft.com/office/powerpoint/2010/main" val="37386558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6882" name="Rectangle 2"/>
          <p:cNvSpPr>
            <a:spLocks noGrp="1" noChangeArrowheads="1"/>
          </p:cNvSpPr>
          <p:nvPr>
            <p:ph type="title"/>
          </p:nvPr>
        </p:nvSpPr>
        <p:spPr>
          <a:xfrm>
            <a:off x="304800" y="274638"/>
            <a:ext cx="8610600" cy="1143000"/>
          </a:xfrm>
        </p:spPr>
        <p:txBody>
          <a:bodyPr>
            <a:normAutofit fontScale="90000"/>
          </a:bodyPr>
          <a:lstStyle/>
          <a:p>
            <a:pPr algn="ctr"/>
            <a:r>
              <a:rPr lang="en-US" dirty="0"/>
              <a:t>Models of Temperament:</a:t>
            </a:r>
            <a:br>
              <a:rPr lang="en-US" dirty="0"/>
            </a:br>
            <a:r>
              <a:rPr lang="en-US" dirty="0"/>
              <a:t>Goldsmith &amp; Campos </a:t>
            </a:r>
          </a:p>
        </p:txBody>
      </p:sp>
      <p:sp>
        <p:nvSpPr>
          <p:cNvPr id="506883" name="Rectangle 3"/>
          <p:cNvSpPr>
            <a:spLocks noGrp="1" noChangeArrowheads="1"/>
          </p:cNvSpPr>
          <p:nvPr>
            <p:ph type="body" idx="4294967295"/>
          </p:nvPr>
        </p:nvSpPr>
        <p:spPr>
          <a:xfrm>
            <a:off x="457200" y="1646237"/>
            <a:ext cx="8229600" cy="4526280"/>
          </a:xfrm>
          <a:prstGeom prst="rect">
            <a:avLst/>
          </a:prstGeom>
        </p:spPr>
        <p:txBody>
          <a:bodyPr/>
          <a:lstStyle/>
          <a:p>
            <a:pPr lvl="2">
              <a:lnSpc>
                <a:spcPct val="90000"/>
              </a:lnSpc>
            </a:pPr>
            <a:r>
              <a:rPr lang="en-US" dirty="0"/>
              <a:t>Individual differences in the expression of primary emotions (anger, fear, joy, interest)</a:t>
            </a:r>
          </a:p>
          <a:p>
            <a:pPr lvl="3">
              <a:lnSpc>
                <a:spcPct val="90000"/>
              </a:lnSpc>
              <a:buFontTx/>
              <a:buNone/>
            </a:pPr>
            <a:endParaRPr lang="en-US" dirty="0"/>
          </a:p>
        </p:txBody>
      </p:sp>
    </p:spTree>
    <p:extLst>
      <p:ext uri="{BB962C8B-B14F-4D97-AF65-F5344CB8AC3E}">
        <p14:creationId xmlns:p14="http://schemas.microsoft.com/office/powerpoint/2010/main" val="3765446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Emotion &amp; temperament overview</a:t>
            </a:r>
          </a:p>
        </p:txBody>
      </p:sp>
      <p:sp>
        <p:nvSpPr>
          <p:cNvPr id="3" name="Content Placeholder 2"/>
          <p:cNvSpPr>
            <a:spLocks noGrp="1"/>
          </p:cNvSpPr>
          <p:nvPr>
            <p:ph idx="1"/>
          </p:nvPr>
        </p:nvSpPr>
        <p:spPr/>
        <p:txBody>
          <a:bodyPr>
            <a:normAutofit fontScale="77500" lnSpcReduction="20000"/>
          </a:bodyPr>
          <a:lstStyle/>
          <a:p>
            <a:r>
              <a:rPr lang="en-US" dirty="0"/>
              <a:t>Infant positive affect as a predictor (Coffey)</a:t>
            </a:r>
          </a:p>
          <a:p>
            <a:r>
              <a:rPr lang="en-US" dirty="0"/>
              <a:t>Definitions, background, example</a:t>
            </a:r>
          </a:p>
          <a:p>
            <a:pPr lvl="1"/>
            <a:r>
              <a:rPr lang="en-US" dirty="0"/>
              <a:t>4—48 months, Fox et al., 2001</a:t>
            </a:r>
          </a:p>
          <a:p>
            <a:pPr lvl="1"/>
            <a:r>
              <a:rPr lang="en-US" dirty="0"/>
              <a:t>Exuberance</a:t>
            </a:r>
            <a:r>
              <a:rPr lang="en-US" dirty="0">
                <a:sym typeface="Wingdings" panose="05000000000000000000" pitchFamily="2" charset="2"/>
              </a:rPr>
              <a:t>5 years, Degnan et al.</a:t>
            </a:r>
          </a:p>
          <a:p>
            <a:r>
              <a:rPr lang="en-US" b="1" i="1" dirty="0"/>
              <a:t>Reactivity</a:t>
            </a:r>
            <a:r>
              <a:rPr lang="en-US" dirty="0"/>
              <a:t> and </a:t>
            </a:r>
            <a:r>
              <a:rPr lang="en-US" b="1" i="1" dirty="0"/>
              <a:t>self-regulation</a:t>
            </a:r>
          </a:p>
          <a:p>
            <a:pPr lvl="1"/>
            <a:r>
              <a:rPr lang="en-US" dirty="0"/>
              <a:t>Approach/withdrawal</a:t>
            </a:r>
          </a:p>
          <a:p>
            <a:r>
              <a:rPr lang="en-US" dirty="0"/>
              <a:t>Goodness of fit</a:t>
            </a:r>
          </a:p>
          <a:p>
            <a:r>
              <a:rPr lang="en-US" dirty="0"/>
              <a:t>Differential sensitivity</a:t>
            </a:r>
          </a:p>
          <a:p>
            <a:r>
              <a:rPr lang="en-US" dirty="0"/>
              <a:t>Stability of temperament</a:t>
            </a:r>
          </a:p>
          <a:p>
            <a:pPr lvl="1"/>
            <a:r>
              <a:rPr lang="en-US" dirty="0">
                <a:sym typeface="Wingdings" panose="05000000000000000000" pitchFamily="2" charset="2"/>
              </a:rPr>
              <a:t>Marshmallow redux, Watts et al.</a:t>
            </a:r>
          </a:p>
          <a:p>
            <a:pPr lvl="1"/>
            <a:r>
              <a:rPr lang="en-US" b="1" dirty="0">
                <a:sym typeface="Wingdings" panose="05000000000000000000" pitchFamily="2" charset="2"/>
              </a:rPr>
              <a:t>Delay of gratification over 40 years, Casey et al., 2011</a:t>
            </a:r>
          </a:p>
          <a:p>
            <a:pPr lvl="1"/>
            <a:r>
              <a:rPr lang="en-US" dirty="0"/>
              <a:t>2</a:t>
            </a:r>
            <a:r>
              <a:rPr lang="en-US" dirty="0">
                <a:sym typeface="Wingdings" panose="05000000000000000000" pitchFamily="2" charset="2"/>
              </a:rPr>
              <a:t>20 years, Schwartz et al., 2003</a:t>
            </a:r>
          </a:p>
          <a:p>
            <a:pPr lvl="1"/>
            <a:endParaRPr lang="en-US" dirty="0">
              <a:sym typeface="Wingdings" panose="05000000000000000000" pitchFamily="2" charset="2"/>
            </a:endParaRPr>
          </a:p>
          <a:p>
            <a:r>
              <a:rPr lang="en-US" dirty="0">
                <a:sym typeface="Wingdings" panose="05000000000000000000" pitchFamily="2" charset="2"/>
              </a:rPr>
              <a:t>Associations with wealth and political ideology</a:t>
            </a:r>
            <a:endParaRPr lang="en-US" dirty="0"/>
          </a:p>
          <a:p>
            <a:endParaRPr lang="en-US" dirty="0"/>
          </a:p>
          <a:p>
            <a:endParaRPr lang="en-US" dirty="0"/>
          </a:p>
        </p:txBody>
      </p:sp>
      <p:sp>
        <p:nvSpPr>
          <p:cNvPr id="5" name="TextBox 4">
            <a:extLst>
              <a:ext uri="{FF2B5EF4-FFF2-40B4-BE49-F238E27FC236}">
                <a16:creationId xmlns:a16="http://schemas.microsoft.com/office/drawing/2014/main" id="{264E76F7-D3CC-4964-95C1-34E1D682D2D1}"/>
              </a:ext>
            </a:extLst>
          </p:cNvPr>
          <p:cNvSpPr txBox="1"/>
          <p:nvPr/>
        </p:nvSpPr>
        <p:spPr>
          <a:xfrm>
            <a:off x="10026316" y="3244334"/>
            <a:ext cx="4604084" cy="369332"/>
          </a:xfrm>
          <a:prstGeom prst="rect">
            <a:avLst/>
          </a:prstGeom>
          <a:noFill/>
        </p:spPr>
        <p:txBody>
          <a:bodyPr wrap="square">
            <a:spAutoFit/>
          </a:bodyPr>
          <a:lstStyle/>
          <a:p>
            <a:r>
              <a:rPr lang="en-US" dirty="0"/>
              <a:t>Adolescent dynamics (Heller &amp; Casey)</a:t>
            </a:r>
          </a:p>
        </p:txBody>
      </p:sp>
    </p:spTree>
    <p:extLst>
      <p:ext uri="{BB962C8B-B14F-4D97-AF65-F5344CB8AC3E}">
        <p14:creationId xmlns:p14="http://schemas.microsoft.com/office/powerpoint/2010/main" val="41772870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2"/>
          <p:cNvSpPr>
            <a:spLocks noGrp="1" noChangeArrowheads="1"/>
          </p:cNvSpPr>
          <p:nvPr>
            <p:ph type="title"/>
          </p:nvPr>
        </p:nvSpPr>
        <p:spPr>
          <a:xfrm>
            <a:off x="304800" y="274638"/>
            <a:ext cx="8610600" cy="1143000"/>
          </a:xfrm>
        </p:spPr>
        <p:txBody>
          <a:bodyPr>
            <a:noAutofit/>
          </a:bodyPr>
          <a:lstStyle/>
          <a:p>
            <a:pPr algn="ctr"/>
            <a:r>
              <a:rPr lang="en-US" sz="2800" dirty="0"/>
              <a:t>Rothbart temperament model:</a:t>
            </a:r>
            <a:br>
              <a:rPr lang="en-US" sz="2800" dirty="0"/>
            </a:br>
            <a:r>
              <a:rPr lang="en-US" sz="2800" dirty="0"/>
              <a:t>Individual differences in </a:t>
            </a:r>
            <a:r>
              <a:rPr lang="en-US" sz="2800" b="1" i="1" dirty="0"/>
              <a:t>reactivity</a:t>
            </a:r>
            <a:r>
              <a:rPr lang="en-US" sz="2800" dirty="0"/>
              <a:t> &amp; </a:t>
            </a:r>
            <a:r>
              <a:rPr lang="en-US" sz="2800" b="1" i="1" dirty="0"/>
              <a:t>self-regulation</a:t>
            </a:r>
            <a:endParaRPr lang="en-US" sz="2800" dirty="0"/>
          </a:p>
        </p:txBody>
      </p:sp>
      <p:sp>
        <p:nvSpPr>
          <p:cNvPr id="506883" name="Rectangle 3"/>
          <p:cNvSpPr>
            <a:spLocks noGrp="1" noChangeArrowheads="1"/>
          </p:cNvSpPr>
          <p:nvPr>
            <p:ph type="body" idx="4294967295"/>
          </p:nvPr>
        </p:nvSpPr>
        <p:spPr>
          <a:xfrm>
            <a:off x="457200" y="1646237"/>
            <a:ext cx="8229600" cy="4526280"/>
          </a:xfrm>
          <a:prstGeom prst="rect">
            <a:avLst/>
          </a:prstGeom>
        </p:spPr>
        <p:txBody>
          <a:bodyPr>
            <a:normAutofit/>
          </a:bodyPr>
          <a:lstStyle/>
          <a:p>
            <a:pPr lvl="1">
              <a:lnSpc>
                <a:spcPct val="90000"/>
              </a:lnSpc>
            </a:pPr>
            <a:r>
              <a:rPr lang="en-US" dirty="0"/>
              <a:t>Reactivity = excitability or </a:t>
            </a:r>
            <a:r>
              <a:rPr lang="en-US" dirty="0" err="1"/>
              <a:t>arousability</a:t>
            </a:r>
            <a:r>
              <a:rPr lang="en-US" dirty="0"/>
              <a:t> of behavioral, endocrine, autonomic, &amp; CNS responses</a:t>
            </a:r>
          </a:p>
          <a:p>
            <a:pPr lvl="2">
              <a:lnSpc>
                <a:spcPct val="90000"/>
              </a:lnSpc>
            </a:pPr>
            <a:r>
              <a:rPr lang="en-US" altLang="en-US" sz="2400" dirty="0"/>
              <a:t>speed, strength &amp; valence of response to stimulation </a:t>
            </a:r>
          </a:p>
          <a:p>
            <a:pPr lvl="3">
              <a:lnSpc>
                <a:spcPct val="90000"/>
              </a:lnSpc>
            </a:pPr>
            <a:r>
              <a:rPr lang="en-US" altLang="en-US" dirty="0"/>
              <a:t>behavioral approach/activation system and behavioral inhibition/anxiety system</a:t>
            </a:r>
            <a:endParaRPr lang="en-US" dirty="0"/>
          </a:p>
          <a:p>
            <a:pPr lvl="1">
              <a:lnSpc>
                <a:spcPct val="90000"/>
              </a:lnSpc>
            </a:pPr>
            <a:r>
              <a:rPr lang="en-US" dirty="0"/>
              <a:t>Self-Regulation = processes that modulate reactivity including attention and inhibition</a:t>
            </a:r>
          </a:p>
          <a:p>
            <a:pPr lvl="1"/>
            <a:r>
              <a:rPr lang="en-US" altLang="en-US" sz="2000" dirty="0"/>
              <a:t>behaviors that control behavioral and emotional reactions to stimulation ( + or -)</a:t>
            </a:r>
          </a:p>
          <a:p>
            <a:pPr lvl="2"/>
            <a:r>
              <a:rPr lang="en-US" altLang="en-US" sz="1400" dirty="0"/>
              <a:t>develops: reactive control, then active self regulation at end of 2</a:t>
            </a:r>
            <a:r>
              <a:rPr lang="en-US" altLang="en-US" sz="1400" baseline="30000" dirty="0"/>
              <a:t>nd</a:t>
            </a:r>
            <a:r>
              <a:rPr lang="en-US" altLang="en-US" sz="1400" dirty="0"/>
              <a:t> year </a:t>
            </a:r>
          </a:p>
          <a:p>
            <a:pPr lvl="2"/>
            <a:r>
              <a:rPr lang="en-US" altLang="en-US" sz="1400" dirty="0"/>
              <a:t>maps to development of brain areas involved in executive attention control</a:t>
            </a:r>
          </a:p>
          <a:p>
            <a:pPr lvl="2">
              <a:lnSpc>
                <a:spcPct val="90000"/>
              </a:lnSpc>
            </a:pPr>
            <a:endParaRPr lang="en-US" dirty="0"/>
          </a:p>
        </p:txBody>
      </p:sp>
    </p:spTree>
    <p:extLst>
      <p:ext uri="{BB962C8B-B14F-4D97-AF65-F5344CB8AC3E}">
        <p14:creationId xmlns:p14="http://schemas.microsoft.com/office/powerpoint/2010/main" val="19161757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Title 3"/>
          <p:cNvSpPr>
            <a:spLocks noGrp="1"/>
          </p:cNvSpPr>
          <p:nvPr>
            <p:ph type="title"/>
          </p:nvPr>
        </p:nvSpPr>
        <p:spPr/>
        <p:txBody>
          <a:bodyPr/>
          <a:lstStyle/>
          <a:p>
            <a:r>
              <a:rPr lang="en-US" altLang="en-US" sz="3600" dirty="0"/>
              <a:t>Neural bases of development of individual differences in temperament</a:t>
            </a:r>
            <a:endParaRPr lang="en-US" altLang="en-US" dirty="0"/>
          </a:p>
        </p:txBody>
      </p:sp>
      <p:sp>
        <p:nvSpPr>
          <p:cNvPr id="26627" name="Content Placeholder 2"/>
          <p:cNvSpPr>
            <a:spLocks noGrp="1"/>
          </p:cNvSpPr>
          <p:nvPr>
            <p:ph idx="1"/>
          </p:nvPr>
        </p:nvSpPr>
        <p:spPr/>
        <p:txBody>
          <a:bodyPr/>
          <a:lstStyle/>
          <a:p>
            <a:r>
              <a:rPr lang="en-US" altLang="en-US" sz="2400" dirty="0"/>
              <a:t>Reactivity–</a:t>
            </a:r>
          </a:p>
          <a:p>
            <a:pPr lvl="1"/>
            <a:r>
              <a:rPr lang="en-US" altLang="en-US" sz="2000" dirty="0"/>
              <a:t>speed, strength &amp; valence of response to stimulation </a:t>
            </a:r>
          </a:p>
          <a:p>
            <a:endParaRPr lang="en-US" altLang="en-US" sz="2400" dirty="0"/>
          </a:p>
          <a:p>
            <a:r>
              <a:rPr lang="en-US" altLang="en-US" sz="2400" dirty="0"/>
              <a:t>Self Regulation – </a:t>
            </a:r>
          </a:p>
          <a:p>
            <a:pPr lvl="1"/>
            <a:r>
              <a:rPr lang="en-US" altLang="en-US" sz="2000" dirty="0"/>
              <a:t>behaviors that control behavioral and emotional reactions to stimulation ( + or -)</a:t>
            </a:r>
          </a:p>
          <a:p>
            <a:pPr lvl="2"/>
            <a:r>
              <a:rPr lang="en-US" altLang="en-US" sz="1400" dirty="0"/>
              <a:t>develops: reactive control, then active self regulation at end of 2</a:t>
            </a:r>
            <a:r>
              <a:rPr lang="en-US" altLang="en-US" sz="1400" baseline="30000" dirty="0"/>
              <a:t>nd</a:t>
            </a:r>
            <a:r>
              <a:rPr lang="en-US" altLang="en-US" sz="1400" dirty="0"/>
              <a:t> year </a:t>
            </a:r>
          </a:p>
          <a:p>
            <a:pPr lvl="2"/>
            <a:r>
              <a:rPr lang="en-US" altLang="en-US" sz="1400" dirty="0"/>
              <a:t>maps to development of brain areas involved in executive attention control</a:t>
            </a:r>
          </a:p>
          <a:p>
            <a:endParaRPr lang="en-US" altLang="en-US" sz="2400" dirty="0"/>
          </a:p>
          <a:p>
            <a:r>
              <a:rPr lang="en-US" altLang="en-US" sz="2400" dirty="0"/>
              <a:t>Corresponds to current brain-behavior models: </a:t>
            </a:r>
          </a:p>
          <a:p>
            <a:pPr lvl="1"/>
            <a:r>
              <a:rPr lang="en-US" altLang="en-US" sz="2000" dirty="0"/>
              <a:t>behavioral approach/activation system and behavioral inhibition/anxiety system</a:t>
            </a:r>
          </a:p>
          <a:p>
            <a:pPr lvl="1"/>
            <a:r>
              <a:rPr lang="en-US" altLang="en-US" sz="900" dirty="0"/>
              <a:t>Henderson, H. A., &amp; </a:t>
            </a:r>
            <a:r>
              <a:rPr lang="en-US" altLang="en-US" sz="900" dirty="0" err="1"/>
              <a:t>Wachs</a:t>
            </a:r>
            <a:r>
              <a:rPr lang="en-US" altLang="en-US" sz="900" dirty="0"/>
              <a:t>, T. D. (2007). </a:t>
            </a:r>
            <a:r>
              <a:rPr lang="en-US" altLang="en-US" sz="900" dirty="0">
                <a:hlinkClick r:id="rId3"/>
              </a:rPr>
              <a:t>Temperament theory and the study of cognition-emotion interactions across development</a:t>
            </a:r>
            <a:r>
              <a:rPr lang="en-US" altLang="en-US" sz="900" dirty="0"/>
              <a:t>. </a:t>
            </a:r>
            <a:r>
              <a:rPr lang="en-US" altLang="en-US" sz="900" i="1" dirty="0"/>
              <a:t>Developmental Review, 27</a:t>
            </a:r>
            <a:r>
              <a:rPr lang="en-US" altLang="en-US" sz="900" dirty="0"/>
              <a:t>(3), 396-427. </a:t>
            </a:r>
            <a:r>
              <a:rPr lang="en-US" altLang="en-US" sz="900" dirty="0" err="1"/>
              <a:t>doi</a:t>
            </a:r>
            <a:r>
              <a:rPr lang="en-US" altLang="en-US" sz="900" dirty="0"/>
              <a:t>: 10.1016/j.dr.2007.06.004</a:t>
            </a:r>
          </a:p>
        </p:txBody>
      </p:sp>
      <p:sp>
        <p:nvSpPr>
          <p:cNvPr id="2662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Nayfeld</a:t>
            </a:r>
          </a:p>
        </p:txBody>
      </p:sp>
    </p:spTree>
    <p:extLst>
      <p:ext uri="{BB962C8B-B14F-4D97-AF65-F5344CB8AC3E}">
        <p14:creationId xmlns:p14="http://schemas.microsoft.com/office/powerpoint/2010/main" val="6090987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457200" y="381000"/>
            <a:ext cx="8229600" cy="5745163"/>
          </a:xfrm>
        </p:spPr>
        <p:txBody>
          <a:bodyPr/>
          <a:lstStyle/>
          <a:p>
            <a:pPr>
              <a:buFont typeface="Monotype Sorts" pitchFamily="2" charset="2"/>
              <a:buNone/>
            </a:pPr>
            <a:r>
              <a:rPr lang="en-US" altLang="en-US" sz="3600" dirty="0">
                <a:solidFill>
                  <a:schemeClr val="accent1">
                    <a:lumMod val="60000"/>
                    <a:lumOff val="40000"/>
                  </a:schemeClr>
                </a:solidFill>
              </a:rPr>
              <a:t>Reactivity: BAS and BIS: motivational tendencies</a:t>
            </a:r>
          </a:p>
          <a:p>
            <a:endParaRPr lang="en-US" altLang="en-US" sz="2000" dirty="0"/>
          </a:p>
          <a:p>
            <a:endParaRPr lang="en-US" altLang="en-US" sz="2000" dirty="0"/>
          </a:p>
          <a:p>
            <a:r>
              <a:rPr lang="en-US" altLang="en-US" sz="2800" dirty="0"/>
              <a:t>Behavior Approach System (BAS)</a:t>
            </a:r>
          </a:p>
          <a:p>
            <a:pPr lvl="1"/>
            <a:r>
              <a:rPr lang="en-US" altLang="en-US" sz="2000" dirty="0"/>
              <a:t>	- governs approach/appetitive motivations</a:t>
            </a:r>
          </a:p>
          <a:p>
            <a:pPr lvl="1"/>
            <a:r>
              <a:rPr lang="en-US" altLang="en-US" sz="2000" dirty="0"/>
              <a:t>	- responds to signals of reward/end of punishment</a:t>
            </a:r>
          </a:p>
          <a:p>
            <a:pPr lvl="1"/>
            <a:r>
              <a:rPr lang="en-US" altLang="en-US" sz="2000" dirty="0"/>
              <a:t>	- behavior towards goals, positive feelings</a:t>
            </a:r>
          </a:p>
          <a:p>
            <a:r>
              <a:rPr lang="en-US" altLang="en-US" sz="2800" dirty="0"/>
              <a:t>Behavior Inhibition System (BIS)</a:t>
            </a:r>
          </a:p>
          <a:p>
            <a:pPr lvl="1"/>
            <a:r>
              <a:rPr lang="en-US" altLang="en-US" sz="2000" dirty="0"/>
              <a:t>	- inhibition, interruption of behavior , increase in arousal/vigilance</a:t>
            </a:r>
          </a:p>
          <a:p>
            <a:pPr lvl="1"/>
            <a:r>
              <a:rPr lang="en-US" altLang="en-US" sz="2000" dirty="0"/>
              <a:t>	- responds to signals of punishment, </a:t>
            </a:r>
            <a:r>
              <a:rPr lang="en-US" altLang="en-US" sz="2000" dirty="0" err="1"/>
              <a:t>nonreward</a:t>
            </a:r>
            <a:r>
              <a:rPr lang="en-US" altLang="en-US" sz="2000" dirty="0"/>
              <a:t>, novelty</a:t>
            </a:r>
          </a:p>
          <a:p>
            <a:pPr lvl="1"/>
            <a:r>
              <a:rPr lang="en-US" altLang="en-US" sz="2000" dirty="0"/>
              <a:t>	- underlies states of fear and anxiety</a:t>
            </a:r>
          </a:p>
          <a:p>
            <a:r>
              <a:rPr lang="en-US" altLang="en-US" sz="2400" dirty="0"/>
              <a:t>- Temperament differences: relative balance of positive affect/approach versus negative affect/inhibition behaviors</a:t>
            </a:r>
          </a:p>
          <a:p>
            <a:endParaRPr lang="en-US" altLang="en-US" sz="2000" dirty="0"/>
          </a:p>
          <a:p>
            <a:endParaRPr lang="en-US" altLang="en-US" sz="2000" dirty="0"/>
          </a:p>
          <a:p>
            <a:pPr>
              <a:buFont typeface="Monotype Sorts" pitchFamily="2" charset="2"/>
              <a:buNone/>
            </a:pPr>
            <a:endParaRPr lang="en-US" altLang="en-US" sz="2000" dirty="0"/>
          </a:p>
          <a:p>
            <a:pPr>
              <a:buFont typeface="Monotype Sorts" pitchFamily="2" charset="2"/>
              <a:buNone/>
            </a:pPr>
            <a:endParaRPr lang="en-US" altLang="en-US" sz="2000" dirty="0"/>
          </a:p>
          <a:p>
            <a:pPr>
              <a:buFont typeface="Monotype Sorts" pitchFamily="2" charset="2"/>
              <a:buNone/>
            </a:pPr>
            <a:endParaRPr lang="en-US" altLang="en-US" sz="2000" dirty="0"/>
          </a:p>
          <a:p>
            <a:pPr lvl="1">
              <a:buFontTx/>
              <a:buNone/>
            </a:pPr>
            <a:endParaRPr lang="en-US" altLang="en-US" sz="1600" dirty="0"/>
          </a:p>
          <a:p>
            <a:pPr lvl="1">
              <a:buFontTx/>
              <a:buNone/>
            </a:pPr>
            <a:endParaRPr lang="en-US" altLang="en-US" sz="1800" dirty="0"/>
          </a:p>
        </p:txBody>
      </p:sp>
      <p:sp>
        <p:nvSpPr>
          <p:cNvPr id="2867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Nayfeld</a:t>
            </a:r>
          </a:p>
        </p:txBody>
      </p:sp>
    </p:spTree>
    <p:extLst>
      <p:ext uri="{BB962C8B-B14F-4D97-AF65-F5344CB8AC3E}">
        <p14:creationId xmlns:p14="http://schemas.microsoft.com/office/powerpoint/2010/main" val="9703887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title"/>
          </p:nvPr>
        </p:nvSpPr>
        <p:spPr>
          <a:xfrm>
            <a:off x="0" y="155448"/>
            <a:ext cx="9144000" cy="1252728"/>
          </a:xfrm>
        </p:spPr>
        <p:txBody>
          <a:bodyPr>
            <a:normAutofit fontScale="90000"/>
          </a:bodyPr>
          <a:lstStyle/>
          <a:p>
            <a:r>
              <a:rPr lang="en-US" altLang="en-US" sz="4000" dirty="0" err="1"/>
              <a:t>Neurolophysiology</a:t>
            </a:r>
            <a:r>
              <a:rPr lang="en-US" altLang="en-US" sz="4000" dirty="0"/>
              <a:t> of approach/withdrawal</a:t>
            </a:r>
          </a:p>
        </p:txBody>
      </p:sp>
      <p:sp>
        <p:nvSpPr>
          <p:cNvPr id="3" name="Content Placeholder 2"/>
          <p:cNvSpPr>
            <a:spLocks noGrp="1"/>
          </p:cNvSpPr>
          <p:nvPr>
            <p:ph idx="1"/>
          </p:nvPr>
        </p:nvSpPr>
        <p:spPr>
          <a:xfrm>
            <a:off x="533400" y="1752600"/>
            <a:ext cx="5105400" cy="4114800"/>
          </a:xfrm>
        </p:spPr>
        <p:txBody>
          <a:bodyPr>
            <a:normAutofit fontScale="25000" lnSpcReduction="20000"/>
          </a:bodyPr>
          <a:lstStyle/>
          <a:p>
            <a:pPr>
              <a:defRPr/>
            </a:pPr>
            <a:r>
              <a:rPr lang="en-US" sz="9600" dirty="0" err="1"/>
              <a:t>Amygdala</a:t>
            </a:r>
            <a:endParaRPr lang="en-US" sz="9600" dirty="0"/>
          </a:p>
          <a:p>
            <a:pPr>
              <a:buFont typeface="Monotype Sorts" pitchFamily="2" charset="2"/>
              <a:buNone/>
              <a:defRPr/>
            </a:pPr>
            <a:r>
              <a:rPr lang="en-US" sz="8000" dirty="0"/>
              <a:t>	- connections with brainstem nuclei—universal fear reactions	</a:t>
            </a:r>
          </a:p>
          <a:p>
            <a:pPr>
              <a:buFont typeface="Monotype Sorts" pitchFamily="2" charset="2"/>
              <a:buNone/>
              <a:defRPr/>
            </a:pPr>
            <a:r>
              <a:rPr lang="en-US" sz="8000" dirty="0"/>
              <a:t>	- sensitive to ambiguity and uncertainty</a:t>
            </a:r>
          </a:p>
          <a:p>
            <a:pPr>
              <a:buFont typeface="Monotype Sorts" pitchFamily="2" charset="2"/>
              <a:buNone/>
              <a:defRPr/>
            </a:pPr>
            <a:r>
              <a:rPr lang="en-US" sz="8000" dirty="0"/>
              <a:t>	- temperament related to differences in amygdala activity</a:t>
            </a:r>
          </a:p>
          <a:p>
            <a:pPr>
              <a:defRPr/>
            </a:pPr>
            <a:endParaRPr lang="en-US" sz="9600" dirty="0"/>
          </a:p>
          <a:p>
            <a:pPr>
              <a:defRPr/>
            </a:pPr>
            <a:r>
              <a:rPr lang="en-US" sz="9600" dirty="0"/>
              <a:t>Nucleus </a:t>
            </a:r>
            <a:r>
              <a:rPr lang="en-US" sz="9600" dirty="0" err="1"/>
              <a:t>accumbens</a:t>
            </a:r>
            <a:endParaRPr lang="en-US" sz="9600" dirty="0"/>
          </a:p>
          <a:p>
            <a:pPr>
              <a:buFont typeface="Monotype Sorts" pitchFamily="2" charset="2"/>
              <a:buNone/>
              <a:defRPr/>
            </a:pPr>
            <a:r>
              <a:rPr lang="en-US" sz="8000" dirty="0"/>
              <a:t>	- anticipatory reward-related responding</a:t>
            </a:r>
          </a:p>
          <a:p>
            <a:pPr>
              <a:buFont typeface="Monotype Sorts" pitchFamily="2" charset="2"/>
              <a:buNone/>
              <a:defRPr/>
            </a:pPr>
            <a:r>
              <a:rPr lang="en-US" sz="8000" dirty="0"/>
              <a:t>	- activity related to size of anticipated reward</a:t>
            </a:r>
          </a:p>
          <a:p>
            <a:pPr>
              <a:defRPr/>
            </a:pPr>
            <a:endParaRPr lang="en-US" sz="9600" dirty="0"/>
          </a:p>
          <a:p>
            <a:pPr>
              <a:defRPr/>
            </a:pPr>
            <a:r>
              <a:rPr lang="en-US" sz="9600" dirty="0"/>
              <a:t>EEG asymmetry</a:t>
            </a:r>
          </a:p>
          <a:p>
            <a:pPr>
              <a:buFont typeface="Monotype Sorts" pitchFamily="2" charset="2"/>
              <a:buNone/>
              <a:defRPr/>
            </a:pPr>
            <a:r>
              <a:rPr lang="en-US" sz="8000" dirty="0"/>
              <a:t>	- resting EEG asymmetry during stressful task related to differences in dealing with novel/stressful events</a:t>
            </a:r>
          </a:p>
          <a:p>
            <a:pPr>
              <a:buFont typeface="Monotype Sorts" pitchFamily="2" charset="2"/>
              <a:buNone/>
              <a:defRPr/>
            </a:pPr>
            <a:r>
              <a:rPr lang="en-US" sz="8000" dirty="0"/>
              <a:t>	</a:t>
            </a:r>
            <a:endParaRPr lang="en-US" sz="2000" dirty="0"/>
          </a:p>
        </p:txBody>
      </p:sp>
      <p:sp>
        <p:nvSpPr>
          <p:cNvPr id="297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Nayfeld</a:t>
            </a:r>
          </a:p>
        </p:txBody>
      </p:sp>
      <p:pic>
        <p:nvPicPr>
          <p:cNvPr id="297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2477" y="2209800"/>
            <a:ext cx="3681523" cy="320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2" name="Rectangle 3"/>
          <p:cNvSpPr>
            <a:spLocks noChangeArrowheads="1"/>
          </p:cNvSpPr>
          <p:nvPr/>
        </p:nvSpPr>
        <p:spPr bwMode="auto">
          <a:xfrm>
            <a:off x="1066800" y="7115175"/>
            <a:ext cx="7772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 typeface="Monotype Sorts" pitchFamily="2" charset="2"/>
              <a:buNone/>
            </a:pPr>
            <a:r>
              <a:rPr lang="en-US" altLang="en-US" sz="2000"/>
              <a:t>- right frontal EEG asymmetry discriminated among preschoolers’ levels of social play</a:t>
            </a:r>
          </a:p>
        </p:txBody>
      </p:sp>
    </p:spTree>
    <p:extLst>
      <p:ext uri="{BB962C8B-B14F-4D97-AF65-F5344CB8AC3E}">
        <p14:creationId xmlns:p14="http://schemas.microsoft.com/office/powerpoint/2010/main" val="20164769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Messinger &amp; Henderson</a:t>
            </a:r>
          </a:p>
        </p:txBody>
      </p:sp>
      <p:sp>
        <p:nvSpPr>
          <p:cNvPr id="3277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fld id="{BB4135F5-A4AE-48C2-9CA0-22C8CC1E79C0}" type="slidenum">
              <a:rPr lang="en-US" altLang="en-US" sz="1400" smtClean="0"/>
              <a:pPr>
                <a:spcBef>
                  <a:spcPct val="0"/>
                </a:spcBef>
                <a:buClrTx/>
                <a:buSzTx/>
                <a:buFontTx/>
                <a:buNone/>
              </a:pPr>
              <a:t>44</a:t>
            </a:fld>
            <a:endParaRPr lang="en-US" altLang="en-US" sz="1400"/>
          </a:p>
        </p:txBody>
      </p:sp>
      <p:sp>
        <p:nvSpPr>
          <p:cNvPr id="32772" name="Rectangle 2"/>
          <p:cNvSpPr>
            <a:spLocks noGrp="1" noChangeArrowheads="1"/>
          </p:cNvSpPr>
          <p:nvPr>
            <p:ph type="title"/>
          </p:nvPr>
        </p:nvSpPr>
        <p:spPr/>
        <p:txBody>
          <a:bodyPr>
            <a:normAutofit fontScale="90000"/>
          </a:bodyPr>
          <a:lstStyle/>
          <a:p>
            <a:r>
              <a:rPr lang="en-US" altLang="en-US" sz="3600"/>
              <a:t>Greater right frontal power among 10-month-olds who cried in response to maternal separation</a:t>
            </a:r>
          </a:p>
        </p:txBody>
      </p:sp>
      <p:pic>
        <p:nvPicPr>
          <p:cNvPr id="32773" name="Picture 3" descr="S_amp468863fig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722438"/>
            <a:ext cx="640080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7823083"/>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3"/>
          <p:cNvSpPr>
            <a:spLocks noGrp="1"/>
          </p:cNvSpPr>
          <p:nvPr>
            <p:ph type="title"/>
          </p:nvPr>
        </p:nvSpPr>
        <p:spPr/>
        <p:txBody>
          <a:bodyPr/>
          <a:lstStyle/>
          <a:p>
            <a:r>
              <a:rPr lang="en-US" altLang="en-US"/>
              <a:t>Self-regulation</a:t>
            </a:r>
          </a:p>
        </p:txBody>
      </p:sp>
      <p:sp>
        <p:nvSpPr>
          <p:cNvPr id="3" name="Content Placeholder 2"/>
          <p:cNvSpPr>
            <a:spLocks noGrp="1"/>
          </p:cNvSpPr>
          <p:nvPr>
            <p:ph sz="half" idx="1"/>
          </p:nvPr>
        </p:nvSpPr>
        <p:spPr/>
        <p:txBody>
          <a:bodyPr>
            <a:normAutofit fontScale="25000" lnSpcReduction="20000"/>
          </a:bodyPr>
          <a:lstStyle/>
          <a:p>
            <a:pPr>
              <a:defRPr/>
            </a:pPr>
            <a:r>
              <a:rPr lang="en-US" sz="11200" dirty="0" err="1"/>
              <a:t>Attentional</a:t>
            </a:r>
            <a:r>
              <a:rPr lang="en-US" sz="11200" dirty="0"/>
              <a:t> and effortful processes that modulate  reactivity</a:t>
            </a:r>
          </a:p>
          <a:p>
            <a:pPr lvl="1">
              <a:defRPr/>
            </a:pPr>
            <a:r>
              <a:rPr lang="en-US" sz="6400" dirty="0"/>
              <a:t>through voluntary inhibition, response modulation, and self-monitoring (</a:t>
            </a:r>
            <a:r>
              <a:rPr lang="en-US" sz="6400" dirty="0" err="1"/>
              <a:t>Ahadi</a:t>
            </a:r>
            <a:r>
              <a:rPr lang="en-US" sz="6400" dirty="0"/>
              <a:t> et al, 1993)</a:t>
            </a:r>
          </a:p>
          <a:p>
            <a:pPr lvl="1">
              <a:defRPr/>
            </a:pPr>
            <a:r>
              <a:rPr lang="en-US" sz="6400" dirty="0"/>
              <a:t>form basis for well-regulated behavior and emotion</a:t>
            </a:r>
          </a:p>
          <a:p>
            <a:pPr lvl="1">
              <a:defRPr/>
            </a:pPr>
            <a:r>
              <a:rPr lang="en-US" sz="6400" dirty="0"/>
              <a:t>executive system monitors and regulates reactivity</a:t>
            </a:r>
            <a:endParaRPr lang="en-US" sz="4000" dirty="0"/>
          </a:p>
          <a:p>
            <a:pPr>
              <a:defRPr/>
            </a:pPr>
            <a:r>
              <a:rPr lang="en-US" sz="11200" dirty="0"/>
              <a:t>Anterior cingulate cortex (ACC) and Effortful control</a:t>
            </a:r>
            <a:endParaRPr lang="en-US" sz="6400" dirty="0"/>
          </a:p>
          <a:p>
            <a:pPr lvl="1">
              <a:defRPr/>
            </a:pPr>
            <a:r>
              <a:rPr lang="en-US" sz="6400" dirty="0"/>
              <a:t>ACC facilitates voluntary control of thoughts and emotions	</a:t>
            </a:r>
          </a:p>
          <a:p>
            <a:pPr lvl="1">
              <a:defRPr/>
            </a:pPr>
            <a:r>
              <a:rPr lang="en-US" sz="6400" dirty="0"/>
              <a:t>ACC as neural alarm </a:t>
            </a:r>
          </a:p>
          <a:p>
            <a:pPr>
              <a:buFont typeface="Monotype Sorts" pitchFamily="2" charset="2"/>
              <a:buNone/>
              <a:defRPr/>
            </a:pPr>
            <a:r>
              <a:rPr lang="en-US" sz="3300" dirty="0"/>
              <a:t>	</a:t>
            </a:r>
          </a:p>
          <a:p>
            <a:pPr>
              <a:buFont typeface="Monotype Sorts" pitchFamily="2" charset="2"/>
              <a:buNone/>
              <a:defRPr/>
            </a:pPr>
            <a:endParaRPr lang="en-US" sz="2000" dirty="0"/>
          </a:p>
        </p:txBody>
      </p:sp>
      <p:sp>
        <p:nvSpPr>
          <p:cNvPr id="2" name="Content Placeholder 1"/>
          <p:cNvSpPr>
            <a:spLocks noGrp="1"/>
          </p:cNvSpPr>
          <p:nvPr>
            <p:ph sz="half" idx="2"/>
          </p:nvPr>
        </p:nvSpPr>
        <p:spPr/>
        <p:txBody>
          <a:bodyPr/>
          <a:lstStyle/>
          <a:p>
            <a:endParaRPr lang="en-US"/>
          </a:p>
        </p:txBody>
      </p:sp>
      <p:sp>
        <p:nvSpPr>
          <p:cNvPr id="337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Nayfeld</a:t>
            </a:r>
          </a:p>
        </p:txBody>
      </p:sp>
      <p:pic>
        <p:nvPicPr>
          <p:cNvPr id="3379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5750" y="1998663"/>
            <a:ext cx="3625850" cy="325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33155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3810" name="Rectangle 2"/>
          <p:cNvSpPr>
            <a:spLocks noGrp="1" noChangeArrowheads="1"/>
          </p:cNvSpPr>
          <p:nvPr>
            <p:ph type="title"/>
          </p:nvPr>
        </p:nvSpPr>
        <p:spPr>
          <a:xfrm>
            <a:off x="914400" y="46648"/>
            <a:ext cx="7793038" cy="1143000"/>
          </a:xfrm>
        </p:spPr>
        <p:txBody>
          <a:bodyPr/>
          <a:lstStyle/>
          <a:p>
            <a:pPr algn="ctr"/>
            <a:r>
              <a:rPr lang="en-US" sz="4000" u="sng" dirty="0"/>
              <a:t>Assessment of Temperament</a:t>
            </a:r>
          </a:p>
        </p:txBody>
      </p:sp>
      <p:pic>
        <p:nvPicPr>
          <p:cNvPr id="503811" name="Picture 3" descr="ibq"/>
          <p:cNvPicPr>
            <a:picLocks noChangeAspect="1" noChangeArrowheads="1"/>
          </p:cNvPicPr>
          <p:nvPr/>
        </p:nvPicPr>
        <p:blipFill>
          <a:blip r:embed="rId3" cstate="print"/>
          <a:srcRect/>
          <a:stretch>
            <a:fillRect/>
          </a:stretch>
        </p:blipFill>
        <p:spPr bwMode="auto">
          <a:xfrm>
            <a:off x="1160066" y="2057400"/>
            <a:ext cx="1799430" cy="2077476"/>
          </a:xfrm>
          <a:prstGeom prst="rect">
            <a:avLst/>
          </a:prstGeom>
          <a:noFill/>
        </p:spPr>
      </p:pic>
      <p:pic>
        <p:nvPicPr>
          <p:cNvPr id="503812" name="Picture 4" descr="baby2a"/>
          <p:cNvPicPr>
            <a:picLocks noChangeAspect="1" noChangeArrowheads="1"/>
          </p:cNvPicPr>
          <p:nvPr/>
        </p:nvPicPr>
        <p:blipFill>
          <a:blip r:embed="rId4" cstate="print"/>
          <a:srcRect/>
          <a:stretch>
            <a:fillRect/>
          </a:stretch>
        </p:blipFill>
        <p:spPr bwMode="auto">
          <a:xfrm>
            <a:off x="914400" y="4524912"/>
            <a:ext cx="2286000" cy="2333088"/>
          </a:xfrm>
          <a:prstGeom prst="rect">
            <a:avLst/>
          </a:prstGeom>
          <a:noFill/>
        </p:spPr>
      </p:pic>
      <p:pic>
        <p:nvPicPr>
          <p:cNvPr id="503813" name="Picture 5" descr="person interest"/>
          <p:cNvPicPr>
            <a:picLocks noChangeAspect="1" noChangeArrowheads="1"/>
          </p:cNvPicPr>
          <p:nvPr/>
        </p:nvPicPr>
        <p:blipFill>
          <a:blip r:embed="rId5" cstate="print"/>
          <a:srcRect/>
          <a:stretch>
            <a:fillRect/>
          </a:stretch>
        </p:blipFill>
        <p:spPr bwMode="auto">
          <a:xfrm>
            <a:off x="5308601" y="4497265"/>
            <a:ext cx="3000375" cy="2343150"/>
          </a:xfrm>
          <a:prstGeom prst="rect">
            <a:avLst/>
          </a:prstGeom>
          <a:noFill/>
        </p:spPr>
      </p:pic>
      <p:sp>
        <p:nvSpPr>
          <p:cNvPr id="503814" name="Text Box 6"/>
          <p:cNvSpPr txBox="1">
            <a:spLocks noChangeArrowheads="1"/>
          </p:cNvSpPr>
          <p:nvPr/>
        </p:nvSpPr>
        <p:spPr bwMode="auto">
          <a:xfrm>
            <a:off x="5061744" y="1600200"/>
            <a:ext cx="3494088" cy="457200"/>
          </a:xfrm>
          <a:prstGeom prst="rect">
            <a:avLst/>
          </a:prstGeom>
          <a:noFill/>
          <a:ln w="9525">
            <a:noFill/>
            <a:miter lim="800000"/>
            <a:headEnd/>
            <a:tailEnd/>
          </a:ln>
          <a:effectLst/>
        </p:spPr>
        <p:txBody>
          <a:bodyPr wrap="none">
            <a:spAutoFit/>
          </a:bodyPr>
          <a:lstStyle/>
          <a:p>
            <a:pPr eaLnBrk="1" hangingPunct="1"/>
            <a:r>
              <a:rPr lang="en-US" sz="2400" b="1" dirty="0">
                <a:solidFill>
                  <a:schemeClr val="tx2"/>
                </a:solidFill>
                <a:latin typeface="Times New Roman" pitchFamily="18" charset="0"/>
              </a:rPr>
              <a:t>Laboratory Observations</a:t>
            </a:r>
          </a:p>
        </p:txBody>
      </p:sp>
      <p:sp>
        <p:nvSpPr>
          <p:cNvPr id="503815" name="Text Box 7"/>
          <p:cNvSpPr txBox="1">
            <a:spLocks noChangeArrowheads="1"/>
          </p:cNvSpPr>
          <p:nvPr/>
        </p:nvSpPr>
        <p:spPr bwMode="auto">
          <a:xfrm>
            <a:off x="914400" y="1600200"/>
            <a:ext cx="2290763" cy="457200"/>
          </a:xfrm>
          <a:prstGeom prst="rect">
            <a:avLst/>
          </a:prstGeom>
          <a:noFill/>
          <a:ln w="9525">
            <a:noFill/>
            <a:miter lim="800000"/>
            <a:headEnd/>
            <a:tailEnd/>
          </a:ln>
          <a:effectLst/>
        </p:spPr>
        <p:txBody>
          <a:bodyPr wrap="none">
            <a:spAutoFit/>
          </a:bodyPr>
          <a:lstStyle/>
          <a:p>
            <a:pPr eaLnBrk="1" hangingPunct="1"/>
            <a:r>
              <a:rPr lang="en-US" sz="2400" b="1" dirty="0">
                <a:solidFill>
                  <a:schemeClr val="tx2"/>
                </a:solidFill>
                <a:latin typeface="Times New Roman" pitchFamily="18" charset="0"/>
              </a:rPr>
              <a:t>Parental Report</a:t>
            </a:r>
          </a:p>
        </p:txBody>
      </p:sp>
      <p:sp>
        <p:nvSpPr>
          <p:cNvPr id="503816" name="Text Box 8"/>
          <p:cNvSpPr txBox="1">
            <a:spLocks noChangeArrowheads="1"/>
          </p:cNvSpPr>
          <p:nvPr/>
        </p:nvSpPr>
        <p:spPr bwMode="auto">
          <a:xfrm>
            <a:off x="207557" y="4063247"/>
            <a:ext cx="3596497" cy="461665"/>
          </a:xfrm>
          <a:prstGeom prst="rect">
            <a:avLst/>
          </a:prstGeom>
          <a:noFill/>
          <a:ln w="9525">
            <a:noFill/>
            <a:miter lim="800000"/>
            <a:headEnd/>
            <a:tailEnd/>
          </a:ln>
          <a:effectLst/>
        </p:spPr>
        <p:txBody>
          <a:bodyPr wrap="none">
            <a:spAutoFit/>
          </a:bodyPr>
          <a:lstStyle/>
          <a:p>
            <a:pPr eaLnBrk="1" hangingPunct="1"/>
            <a:r>
              <a:rPr lang="en-US" sz="2400" b="1" dirty="0">
                <a:solidFill>
                  <a:schemeClr val="tx2"/>
                </a:solidFill>
                <a:latin typeface="Times New Roman" pitchFamily="18" charset="0"/>
              </a:rPr>
              <a:t>Physiological Assessment</a:t>
            </a:r>
          </a:p>
        </p:txBody>
      </p:sp>
      <p:pic>
        <p:nvPicPr>
          <p:cNvPr id="503817" name="Picture 9" descr="unpredictable toy"/>
          <p:cNvPicPr>
            <a:picLocks noGrp="1" noChangeAspect="1" noChangeArrowheads="1"/>
          </p:cNvPicPr>
          <p:nvPr>
            <p:ph idx="4294967295"/>
          </p:nvPr>
        </p:nvPicPr>
        <p:blipFill>
          <a:blip r:embed="rId6" cstate="print"/>
          <a:srcRect/>
          <a:stretch>
            <a:fillRect/>
          </a:stretch>
        </p:blipFill>
        <p:spPr>
          <a:xfrm>
            <a:off x="5211763" y="2160465"/>
            <a:ext cx="2990850" cy="2090738"/>
          </a:xfrm>
          <a:prstGeom prst="rect">
            <a:avLst/>
          </a:prstGeom>
          <a:noFill/>
          <a:ln/>
        </p:spPr>
      </p:pic>
    </p:spTree>
    <p:extLst>
      <p:ext uri="{BB962C8B-B14F-4D97-AF65-F5344CB8AC3E}">
        <p14:creationId xmlns:p14="http://schemas.microsoft.com/office/powerpoint/2010/main" val="6687370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Title 1"/>
          <p:cNvSpPr>
            <a:spLocks noGrp="1"/>
          </p:cNvSpPr>
          <p:nvPr>
            <p:ph type="title"/>
          </p:nvPr>
        </p:nvSpPr>
        <p:spPr>
          <a:xfrm>
            <a:off x="0" y="342900"/>
            <a:ext cx="8991600" cy="1104900"/>
          </a:xfrm>
        </p:spPr>
        <p:txBody>
          <a:bodyPr/>
          <a:lstStyle/>
          <a:p>
            <a:r>
              <a:rPr lang="en-US" altLang="en-US" dirty="0"/>
              <a:t>When do parents and raters agree?</a:t>
            </a:r>
          </a:p>
        </p:txBody>
      </p:sp>
      <p:sp>
        <p:nvSpPr>
          <p:cNvPr id="37891" name="Content Placeholder 2"/>
          <p:cNvSpPr>
            <a:spLocks noGrp="1"/>
          </p:cNvSpPr>
          <p:nvPr>
            <p:ph idx="1"/>
          </p:nvPr>
        </p:nvSpPr>
        <p:spPr/>
        <p:txBody>
          <a:bodyPr>
            <a:normAutofit/>
          </a:bodyPr>
          <a:lstStyle/>
          <a:p>
            <a:r>
              <a:rPr lang="en-US" altLang="en-US" dirty="0"/>
              <a:t>When there’s non-optimal behavior</a:t>
            </a:r>
          </a:p>
          <a:p>
            <a:pPr lvl="1"/>
            <a:r>
              <a:rPr lang="en-US" altLang="en-US" dirty="0"/>
              <a:t>“maternal and observer ratings of infant negativity converged when infants manifested high degrees of negative affect during routine home-based activities.</a:t>
            </a:r>
          </a:p>
          <a:p>
            <a:pPr lvl="1"/>
            <a:r>
              <a:rPr lang="en-US" altLang="en-US" dirty="0"/>
              <a:t>…ratings of infant positivity converged when infants experienced low mutually positive affect during play….</a:t>
            </a:r>
          </a:p>
          <a:p>
            <a:pPr lvl="3"/>
            <a:r>
              <a:rPr lang="en-US" altLang="en-US" dirty="0" err="1"/>
              <a:t>Hane</a:t>
            </a:r>
            <a:r>
              <a:rPr lang="en-US" altLang="en-US" dirty="0"/>
              <a:t> et al., 2006</a:t>
            </a:r>
          </a:p>
        </p:txBody>
      </p:sp>
      <p:sp>
        <p:nvSpPr>
          <p:cNvPr id="378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Messinger &amp; Henderson</a:t>
            </a:r>
          </a:p>
        </p:txBody>
      </p:sp>
      <p:sp>
        <p:nvSpPr>
          <p:cNvPr id="378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fld id="{1C5B7358-28F2-449E-9FEB-F6C2F42C5C3A}" type="slidenum">
              <a:rPr lang="en-US" altLang="en-US" sz="1400" smtClean="0"/>
              <a:pPr>
                <a:spcBef>
                  <a:spcPct val="0"/>
                </a:spcBef>
                <a:buClrTx/>
                <a:buSzTx/>
                <a:buFontTx/>
                <a:buNone/>
              </a:pPr>
              <a:t>47</a:t>
            </a:fld>
            <a:endParaRPr lang="en-US" altLang="en-US" sz="1400"/>
          </a:p>
        </p:txBody>
      </p:sp>
    </p:spTree>
    <p:extLst>
      <p:ext uri="{BB962C8B-B14F-4D97-AF65-F5344CB8AC3E}">
        <p14:creationId xmlns:p14="http://schemas.microsoft.com/office/powerpoint/2010/main" val="31461936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0258" name="Rectangle 2"/>
          <p:cNvSpPr>
            <a:spLocks noGrp="1" noChangeArrowheads="1"/>
          </p:cNvSpPr>
          <p:nvPr>
            <p:ph type="title"/>
          </p:nvPr>
        </p:nvSpPr>
        <p:spPr/>
        <p:txBody>
          <a:bodyPr/>
          <a:lstStyle/>
          <a:p>
            <a:pPr algn="ctr"/>
            <a:r>
              <a:rPr lang="en-US" sz="4000" dirty="0"/>
              <a:t>Temperament (cont)</a:t>
            </a:r>
          </a:p>
        </p:txBody>
      </p:sp>
      <p:sp>
        <p:nvSpPr>
          <p:cNvPr id="480259" name="Rectangle 3"/>
          <p:cNvSpPr>
            <a:spLocks noGrp="1" noChangeArrowheads="1"/>
          </p:cNvSpPr>
          <p:nvPr>
            <p:ph type="body" idx="4294967295"/>
          </p:nvPr>
        </p:nvSpPr>
        <p:spPr>
          <a:xfrm>
            <a:off x="457200" y="1646237"/>
            <a:ext cx="8229600" cy="4526280"/>
          </a:xfrm>
          <a:prstGeom prst="rect">
            <a:avLst/>
          </a:prstGeom>
        </p:spPr>
        <p:txBody>
          <a:bodyPr>
            <a:normAutofit fontScale="92500" lnSpcReduction="10000"/>
          </a:bodyPr>
          <a:lstStyle/>
          <a:p>
            <a:pPr>
              <a:lnSpc>
                <a:spcPct val="90000"/>
              </a:lnSpc>
            </a:pPr>
            <a:r>
              <a:rPr lang="en-US" sz="2800" dirty="0"/>
              <a:t>Mechanisms through which temperament affects later development</a:t>
            </a:r>
          </a:p>
          <a:p>
            <a:pPr lvl="1">
              <a:lnSpc>
                <a:spcPct val="90000"/>
              </a:lnSpc>
            </a:pPr>
            <a:endParaRPr lang="en-US" sz="2400" dirty="0"/>
          </a:p>
          <a:p>
            <a:pPr lvl="1">
              <a:lnSpc>
                <a:spcPct val="90000"/>
              </a:lnSpc>
            </a:pPr>
            <a:r>
              <a:rPr lang="en-US" sz="2400" dirty="0"/>
              <a:t>Direct effects</a:t>
            </a:r>
          </a:p>
          <a:p>
            <a:pPr lvl="1">
              <a:lnSpc>
                <a:spcPct val="90000"/>
              </a:lnSpc>
            </a:pPr>
            <a:endParaRPr lang="en-US" sz="2400" dirty="0"/>
          </a:p>
          <a:p>
            <a:pPr lvl="1">
              <a:lnSpc>
                <a:spcPct val="90000"/>
              </a:lnSpc>
            </a:pPr>
            <a:r>
              <a:rPr lang="en-US" sz="2400" dirty="0"/>
              <a:t>Indirect effects </a:t>
            </a:r>
          </a:p>
          <a:p>
            <a:pPr lvl="1">
              <a:lnSpc>
                <a:spcPct val="90000"/>
              </a:lnSpc>
            </a:pPr>
            <a:endParaRPr lang="en-US" sz="2400" dirty="0"/>
          </a:p>
          <a:p>
            <a:pPr lvl="1">
              <a:lnSpc>
                <a:spcPct val="90000"/>
              </a:lnSpc>
            </a:pPr>
            <a:r>
              <a:rPr lang="en-US" sz="2400" dirty="0"/>
              <a:t>Evocative effects (on social relationships; on perceptions of others)</a:t>
            </a:r>
          </a:p>
          <a:p>
            <a:pPr lvl="1">
              <a:lnSpc>
                <a:spcPct val="90000"/>
              </a:lnSpc>
            </a:pPr>
            <a:endParaRPr lang="en-US" sz="2400" dirty="0"/>
          </a:p>
          <a:p>
            <a:pPr lvl="1">
              <a:lnSpc>
                <a:spcPct val="90000"/>
              </a:lnSpc>
            </a:pPr>
            <a:r>
              <a:rPr lang="en-US" sz="2400" dirty="0"/>
              <a:t>Niche picking</a:t>
            </a:r>
          </a:p>
          <a:p>
            <a:pPr lvl="1">
              <a:lnSpc>
                <a:spcPct val="90000"/>
              </a:lnSpc>
            </a:pPr>
            <a:endParaRPr lang="en-US" sz="2400" dirty="0"/>
          </a:p>
          <a:p>
            <a:pPr lvl="1">
              <a:lnSpc>
                <a:spcPct val="90000"/>
              </a:lnSpc>
            </a:pPr>
            <a:r>
              <a:rPr lang="en-US" sz="2400" dirty="0"/>
              <a:t>Goodness-of-fit</a:t>
            </a:r>
          </a:p>
        </p:txBody>
      </p:sp>
    </p:spTree>
    <p:extLst>
      <p:ext uri="{BB962C8B-B14F-4D97-AF65-F5344CB8AC3E}">
        <p14:creationId xmlns:p14="http://schemas.microsoft.com/office/powerpoint/2010/main" val="6219001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ChangeArrowheads="1"/>
          </p:cNvSpPr>
          <p:nvPr>
            <p:ph type="title"/>
          </p:nvPr>
        </p:nvSpPr>
        <p:spPr/>
        <p:txBody>
          <a:bodyPr/>
          <a:lstStyle/>
          <a:p>
            <a:pPr algn="ctr"/>
            <a:r>
              <a:rPr lang="en-US" sz="4000" dirty="0"/>
              <a:t>Temperament mechanisms</a:t>
            </a:r>
          </a:p>
        </p:txBody>
      </p:sp>
      <p:sp>
        <p:nvSpPr>
          <p:cNvPr id="515075" name="Rectangle 3"/>
          <p:cNvSpPr>
            <a:spLocks noGrp="1" noChangeArrowheads="1"/>
          </p:cNvSpPr>
          <p:nvPr>
            <p:ph type="body" idx="4294967295"/>
          </p:nvPr>
        </p:nvSpPr>
        <p:spPr>
          <a:xfrm>
            <a:off x="457200" y="1524000"/>
            <a:ext cx="8229600" cy="5059363"/>
          </a:xfrm>
          <a:prstGeom prst="rect">
            <a:avLst/>
          </a:prstGeom>
        </p:spPr>
        <p:txBody>
          <a:bodyPr/>
          <a:lstStyle/>
          <a:p>
            <a:r>
              <a:rPr lang="en-US" dirty="0"/>
              <a:t>Mechanisms through which temperament affects later development</a:t>
            </a:r>
          </a:p>
          <a:p>
            <a:pPr lvl="1"/>
            <a:r>
              <a:rPr lang="en-US" u="sng" dirty="0"/>
              <a:t>Direct effects</a:t>
            </a:r>
          </a:p>
          <a:p>
            <a:pPr lvl="1">
              <a:buFontTx/>
              <a:buNone/>
            </a:pPr>
            <a:endParaRPr lang="en-US" dirty="0"/>
          </a:p>
          <a:p>
            <a:pPr lvl="1"/>
            <a:endParaRPr lang="en-US" dirty="0"/>
          </a:p>
          <a:p>
            <a:pPr marL="457200" lvl="1" indent="0">
              <a:buNone/>
            </a:pPr>
            <a:endParaRPr lang="en-US" dirty="0"/>
          </a:p>
          <a:p>
            <a:pPr lvl="1"/>
            <a:r>
              <a:rPr lang="en-US" u="sng" dirty="0"/>
              <a:t>Indirect effects </a:t>
            </a:r>
          </a:p>
        </p:txBody>
      </p:sp>
      <p:sp>
        <p:nvSpPr>
          <p:cNvPr id="515076" name="Oval 4"/>
          <p:cNvSpPr>
            <a:spLocks noChangeArrowheads="1"/>
          </p:cNvSpPr>
          <p:nvPr/>
        </p:nvSpPr>
        <p:spPr bwMode="auto">
          <a:xfrm>
            <a:off x="1436076" y="3370384"/>
            <a:ext cx="1981200" cy="914400"/>
          </a:xfrm>
          <a:prstGeom prst="ellipse">
            <a:avLst/>
          </a:prstGeom>
          <a:solidFill>
            <a:schemeClr val="accent1"/>
          </a:solidFill>
          <a:ln w="9525">
            <a:solidFill>
              <a:schemeClr val="tx1"/>
            </a:solidFill>
            <a:round/>
            <a:headEnd/>
            <a:tailEnd/>
          </a:ln>
          <a:effectLst/>
        </p:spPr>
        <p:txBody>
          <a:bodyPr wrap="none" anchor="ctr"/>
          <a:lstStyle/>
          <a:p>
            <a:pPr algn="ctr"/>
            <a:r>
              <a:rPr lang="en-US"/>
              <a:t>Temperament</a:t>
            </a:r>
          </a:p>
        </p:txBody>
      </p:sp>
      <p:sp>
        <p:nvSpPr>
          <p:cNvPr id="515077" name="Oval 5"/>
          <p:cNvSpPr>
            <a:spLocks noChangeArrowheads="1"/>
          </p:cNvSpPr>
          <p:nvPr/>
        </p:nvSpPr>
        <p:spPr bwMode="auto">
          <a:xfrm>
            <a:off x="5322276" y="3370384"/>
            <a:ext cx="1981200" cy="914400"/>
          </a:xfrm>
          <a:prstGeom prst="ellipse">
            <a:avLst/>
          </a:prstGeom>
          <a:solidFill>
            <a:schemeClr val="accent1"/>
          </a:solidFill>
          <a:ln w="9525">
            <a:solidFill>
              <a:schemeClr val="tx1"/>
            </a:solidFill>
            <a:round/>
            <a:headEnd/>
            <a:tailEnd/>
          </a:ln>
          <a:effectLst/>
        </p:spPr>
        <p:txBody>
          <a:bodyPr wrap="none" anchor="ctr"/>
          <a:lstStyle/>
          <a:p>
            <a:pPr algn="ctr"/>
            <a:r>
              <a:rPr lang="en-US"/>
              <a:t>Adjustment</a:t>
            </a:r>
          </a:p>
        </p:txBody>
      </p:sp>
      <p:sp>
        <p:nvSpPr>
          <p:cNvPr id="515078" name="Line 6"/>
          <p:cNvSpPr>
            <a:spLocks noChangeShapeType="1"/>
          </p:cNvSpPr>
          <p:nvPr/>
        </p:nvSpPr>
        <p:spPr bwMode="auto">
          <a:xfrm>
            <a:off x="3440722" y="3845168"/>
            <a:ext cx="1905000" cy="0"/>
          </a:xfrm>
          <a:prstGeom prst="line">
            <a:avLst/>
          </a:prstGeom>
          <a:noFill/>
          <a:ln w="9525">
            <a:solidFill>
              <a:schemeClr val="tx1"/>
            </a:solidFill>
            <a:round/>
            <a:headEnd/>
            <a:tailEnd type="triangle" w="med" len="med"/>
          </a:ln>
          <a:effectLst/>
        </p:spPr>
        <p:txBody>
          <a:bodyPr/>
          <a:lstStyle/>
          <a:p>
            <a:endParaRPr lang="en-US"/>
          </a:p>
        </p:txBody>
      </p:sp>
      <p:sp>
        <p:nvSpPr>
          <p:cNvPr id="515080" name="Oval 8"/>
          <p:cNvSpPr>
            <a:spLocks noChangeArrowheads="1"/>
          </p:cNvSpPr>
          <p:nvPr/>
        </p:nvSpPr>
        <p:spPr bwMode="auto">
          <a:xfrm>
            <a:off x="1453661" y="5486400"/>
            <a:ext cx="1981200" cy="914400"/>
          </a:xfrm>
          <a:prstGeom prst="ellipse">
            <a:avLst/>
          </a:prstGeom>
          <a:solidFill>
            <a:schemeClr val="accent1"/>
          </a:solidFill>
          <a:ln w="9525">
            <a:solidFill>
              <a:schemeClr val="tx1"/>
            </a:solidFill>
            <a:round/>
            <a:headEnd/>
            <a:tailEnd/>
          </a:ln>
          <a:effectLst/>
        </p:spPr>
        <p:txBody>
          <a:bodyPr wrap="none" anchor="ctr"/>
          <a:lstStyle/>
          <a:p>
            <a:pPr algn="ctr"/>
            <a:r>
              <a:rPr lang="en-US"/>
              <a:t>Temperament</a:t>
            </a:r>
          </a:p>
        </p:txBody>
      </p:sp>
      <p:sp>
        <p:nvSpPr>
          <p:cNvPr id="515081" name="Oval 9"/>
          <p:cNvSpPr>
            <a:spLocks noChangeArrowheads="1"/>
          </p:cNvSpPr>
          <p:nvPr/>
        </p:nvSpPr>
        <p:spPr bwMode="auto">
          <a:xfrm>
            <a:off x="6330461" y="5486400"/>
            <a:ext cx="1981200" cy="914400"/>
          </a:xfrm>
          <a:prstGeom prst="ellipse">
            <a:avLst/>
          </a:prstGeom>
          <a:solidFill>
            <a:schemeClr val="accent1"/>
          </a:solidFill>
          <a:ln w="9525">
            <a:solidFill>
              <a:schemeClr val="tx1"/>
            </a:solidFill>
            <a:round/>
            <a:headEnd/>
            <a:tailEnd/>
          </a:ln>
          <a:effectLst/>
        </p:spPr>
        <p:txBody>
          <a:bodyPr wrap="none" anchor="ctr"/>
          <a:lstStyle/>
          <a:p>
            <a:pPr algn="ctr"/>
            <a:r>
              <a:rPr lang="en-US"/>
              <a:t>Adjustment</a:t>
            </a:r>
          </a:p>
        </p:txBody>
      </p:sp>
      <p:sp>
        <p:nvSpPr>
          <p:cNvPr id="515082" name="Line 10"/>
          <p:cNvSpPr>
            <a:spLocks noChangeShapeType="1"/>
          </p:cNvSpPr>
          <p:nvPr/>
        </p:nvSpPr>
        <p:spPr bwMode="auto">
          <a:xfrm>
            <a:off x="3434861" y="5867400"/>
            <a:ext cx="685800" cy="0"/>
          </a:xfrm>
          <a:prstGeom prst="line">
            <a:avLst/>
          </a:prstGeom>
          <a:noFill/>
          <a:ln w="9525">
            <a:solidFill>
              <a:schemeClr val="tx1"/>
            </a:solidFill>
            <a:round/>
            <a:headEnd/>
            <a:tailEnd type="triangle" w="med" len="med"/>
          </a:ln>
          <a:effectLst/>
        </p:spPr>
        <p:txBody>
          <a:bodyPr/>
          <a:lstStyle/>
          <a:p>
            <a:endParaRPr lang="en-US"/>
          </a:p>
        </p:txBody>
      </p:sp>
      <p:sp>
        <p:nvSpPr>
          <p:cNvPr id="515083" name="Oval 11"/>
          <p:cNvSpPr>
            <a:spLocks noChangeArrowheads="1"/>
          </p:cNvSpPr>
          <p:nvPr/>
        </p:nvSpPr>
        <p:spPr bwMode="auto">
          <a:xfrm>
            <a:off x="4120661" y="5410200"/>
            <a:ext cx="1371600" cy="914400"/>
          </a:xfrm>
          <a:prstGeom prst="ellipse">
            <a:avLst/>
          </a:prstGeom>
          <a:solidFill>
            <a:schemeClr val="accent1"/>
          </a:solidFill>
          <a:ln w="9525">
            <a:solidFill>
              <a:schemeClr val="tx1"/>
            </a:solidFill>
            <a:round/>
            <a:headEnd/>
            <a:tailEnd/>
          </a:ln>
          <a:effectLst/>
        </p:spPr>
        <p:txBody>
          <a:bodyPr wrap="none" anchor="ctr"/>
          <a:lstStyle/>
          <a:p>
            <a:pPr algn="ctr"/>
            <a:r>
              <a:rPr lang="en-US"/>
              <a:t>Environment</a:t>
            </a:r>
          </a:p>
        </p:txBody>
      </p:sp>
      <p:sp>
        <p:nvSpPr>
          <p:cNvPr id="515084" name="Line 12"/>
          <p:cNvSpPr>
            <a:spLocks noChangeShapeType="1"/>
          </p:cNvSpPr>
          <p:nvPr/>
        </p:nvSpPr>
        <p:spPr bwMode="auto">
          <a:xfrm>
            <a:off x="5492261" y="5867400"/>
            <a:ext cx="838200" cy="0"/>
          </a:xfrm>
          <a:prstGeom prst="line">
            <a:avLst/>
          </a:prstGeom>
          <a:noFill/>
          <a:ln w="9525">
            <a:solidFill>
              <a:schemeClr val="tx1"/>
            </a:solidFill>
            <a:round/>
            <a:headEnd/>
            <a:tailEnd type="triangle" w="med" len="med"/>
          </a:ln>
          <a:effectLst/>
        </p:spPr>
        <p:txBody>
          <a:bodyPr/>
          <a:lstStyle/>
          <a:p>
            <a:endParaRPr lang="en-US"/>
          </a:p>
        </p:txBody>
      </p:sp>
    </p:spTree>
    <p:extLst>
      <p:ext uri="{BB962C8B-B14F-4D97-AF65-F5344CB8AC3E}">
        <p14:creationId xmlns:p14="http://schemas.microsoft.com/office/powerpoint/2010/main" val="3602105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Lines and dots connected representing a network">
            <a:extLst>
              <a:ext uri="{FF2B5EF4-FFF2-40B4-BE49-F238E27FC236}">
                <a16:creationId xmlns:a16="http://schemas.microsoft.com/office/drawing/2014/main" id="{641123AC-1E97-42D2-A639-24C065F86171}"/>
              </a:ext>
            </a:extLst>
          </p:cNvPr>
          <p:cNvPicPr>
            <a:picLocks noChangeAspect="1"/>
          </p:cNvPicPr>
          <p:nvPr/>
        </p:nvPicPr>
        <p:blipFill rotWithShape="1">
          <a:blip r:embed="rId4"/>
          <a:srcRect l="15830" r="13070"/>
          <a:stretch/>
        </p:blipFill>
        <p:spPr>
          <a:xfrm>
            <a:off x="2820838" y="857257"/>
            <a:ext cx="6323162" cy="5143493"/>
          </a:xfrm>
          <a:prstGeom prst="rect">
            <a:avLst/>
          </a:prstGeom>
        </p:spPr>
      </p:pic>
      <p:sp>
        <p:nvSpPr>
          <p:cNvPr id="2" name="Title 1">
            <a:extLst>
              <a:ext uri="{FF2B5EF4-FFF2-40B4-BE49-F238E27FC236}">
                <a16:creationId xmlns:a16="http://schemas.microsoft.com/office/drawing/2014/main" id="{65D6FC0C-97E2-9842-A378-E1717840DB9E}"/>
              </a:ext>
            </a:extLst>
          </p:cNvPr>
          <p:cNvSpPr>
            <a:spLocks noGrp="1"/>
          </p:cNvSpPr>
          <p:nvPr>
            <p:ph type="ctrTitle"/>
          </p:nvPr>
        </p:nvSpPr>
        <p:spPr>
          <a:xfrm>
            <a:off x="358486" y="1699022"/>
            <a:ext cx="4416235" cy="2403101"/>
          </a:xfrm>
        </p:spPr>
        <p:txBody>
          <a:bodyPr anchor="b">
            <a:normAutofit fontScale="90000"/>
          </a:bodyPr>
          <a:lstStyle/>
          <a:p>
            <a:r>
              <a:rPr lang="en-US" sz="3225" dirty="0"/>
              <a:t>Cascade of Infant Happiness: Infant Positive Affect Predicts Childhood IQ and Adult Educational Attainment (Coffey, 2019)</a:t>
            </a:r>
          </a:p>
        </p:txBody>
      </p:sp>
      <p:sp>
        <p:nvSpPr>
          <p:cNvPr id="3" name="Subtitle 2">
            <a:extLst>
              <a:ext uri="{FF2B5EF4-FFF2-40B4-BE49-F238E27FC236}">
                <a16:creationId xmlns:a16="http://schemas.microsoft.com/office/drawing/2014/main" id="{E6A0FFF8-2022-C745-ACD9-D1FA51DDAF8D}"/>
              </a:ext>
            </a:extLst>
          </p:cNvPr>
          <p:cNvSpPr>
            <a:spLocks noGrp="1"/>
          </p:cNvSpPr>
          <p:nvPr>
            <p:ph type="subTitle" idx="1"/>
          </p:nvPr>
        </p:nvSpPr>
        <p:spPr>
          <a:xfrm>
            <a:off x="358486" y="4511942"/>
            <a:ext cx="3017519" cy="906106"/>
          </a:xfrm>
        </p:spPr>
        <p:txBody>
          <a:bodyPr>
            <a:normAutofit/>
          </a:bodyPr>
          <a:lstStyle/>
          <a:p>
            <a:r>
              <a:rPr lang="en-US" sz="1500" dirty="0"/>
              <a:t>Thomas Tsai</a:t>
            </a:r>
          </a:p>
        </p:txBody>
      </p:sp>
    </p:spTree>
    <p:extLst>
      <p:ext uri="{BB962C8B-B14F-4D97-AF65-F5344CB8AC3E}">
        <p14:creationId xmlns:p14="http://schemas.microsoft.com/office/powerpoint/2010/main" val="2415646908"/>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Indirect effect of shyness on academic skills</a:t>
            </a:r>
          </a:p>
        </p:txBody>
      </p:sp>
      <p:grpSp>
        <p:nvGrpSpPr>
          <p:cNvPr id="4" name="Group 3"/>
          <p:cNvGrpSpPr>
            <a:grpSpLocks/>
          </p:cNvGrpSpPr>
          <p:nvPr/>
        </p:nvGrpSpPr>
        <p:grpSpPr bwMode="auto">
          <a:xfrm>
            <a:off x="800533" y="2199242"/>
            <a:ext cx="7144171" cy="3809067"/>
            <a:chOff x="1467" y="1810"/>
            <a:chExt cx="11973" cy="5082"/>
          </a:xfrm>
          <a:noFill/>
        </p:grpSpPr>
        <p:grpSp>
          <p:nvGrpSpPr>
            <p:cNvPr id="5" name="Group 4"/>
            <p:cNvGrpSpPr>
              <a:grpSpLocks/>
            </p:cNvGrpSpPr>
            <p:nvPr/>
          </p:nvGrpSpPr>
          <p:grpSpPr bwMode="auto">
            <a:xfrm>
              <a:off x="1467" y="1810"/>
              <a:ext cx="11973" cy="5082"/>
              <a:chOff x="1467" y="1810"/>
              <a:chExt cx="11973" cy="5082"/>
            </a:xfrm>
            <a:grpFill/>
          </p:grpSpPr>
          <p:sp>
            <p:nvSpPr>
              <p:cNvPr id="7" name="Text Box 231"/>
              <p:cNvSpPr txBox="1">
                <a:spLocks noChangeArrowheads="1"/>
              </p:cNvSpPr>
              <p:nvPr/>
            </p:nvSpPr>
            <p:spPr bwMode="auto">
              <a:xfrm>
                <a:off x="4492" y="3772"/>
                <a:ext cx="1477" cy="5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1200" dirty="0">
                    <a:latin typeface="Nimbus Roman No9 L"/>
                    <a:ea typeface="Nimbus Sans L"/>
                    <a:cs typeface="Times New Roman" pitchFamily="18" charset="0"/>
                  </a:rPr>
                  <a:t>-.82 (.20)</a:t>
                </a:r>
              </a:p>
            </p:txBody>
          </p:sp>
          <p:sp>
            <p:nvSpPr>
              <p:cNvPr id="8" name="Text Box 232"/>
              <p:cNvSpPr txBox="1">
                <a:spLocks noChangeArrowheads="1"/>
              </p:cNvSpPr>
              <p:nvPr/>
            </p:nvSpPr>
            <p:spPr bwMode="auto">
              <a:xfrm>
                <a:off x="4860" y="4738"/>
                <a:ext cx="1399" cy="5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1200">
                    <a:latin typeface="Nimbus Roman No9 L"/>
                    <a:ea typeface="Nimbus Sans L"/>
                    <a:cs typeface="Times New Roman" pitchFamily="18" charset="0"/>
                  </a:rPr>
                  <a:t>1.08 (.26)</a:t>
                </a:r>
              </a:p>
            </p:txBody>
          </p:sp>
          <p:sp>
            <p:nvSpPr>
              <p:cNvPr id="9" name="Text Box 233"/>
              <p:cNvSpPr txBox="1">
                <a:spLocks noChangeArrowheads="1"/>
              </p:cNvSpPr>
              <p:nvPr/>
            </p:nvSpPr>
            <p:spPr bwMode="auto">
              <a:xfrm>
                <a:off x="6501" y="5592"/>
                <a:ext cx="1194" cy="5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1200">
                    <a:latin typeface="Nimbus Roman No9 L"/>
                    <a:ea typeface="Nimbus Sans L"/>
                    <a:cs typeface="Times New Roman" pitchFamily="18" charset="0"/>
                  </a:rPr>
                  <a:t>.76 (.12)</a:t>
                </a:r>
              </a:p>
            </p:txBody>
          </p:sp>
          <p:sp>
            <p:nvSpPr>
              <p:cNvPr id="10" name="Text Box 234"/>
              <p:cNvSpPr txBox="1">
                <a:spLocks noChangeArrowheads="1"/>
              </p:cNvSpPr>
              <p:nvPr/>
            </p:nvSpPr>
            <p:spPr bwMode="auto">
              <a:xfrm>
                <a:off x="8163" y="3925"/>
                <a:ext cx="1272" cy="5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1200" dirty="0">
                    <a:latin typeface="Nimbus Roman No9 L"/>
                    <a:ea typeface="Nimbus Sans L"/>
                    <a:cs typeface="Times New Roman" pitchFamily="18" charset="0"/>
                  </a:rPr>
                  <a:t>.04 (.01)</a:t>
                </a:r>
              </a:p>
            </p:txBody>
          </p:sp>
          <p:sp>
            <p:nvSpPr>
              <p:cNvPr id="11" name="Text Box 235"/>
              <p:cNvSpPr txBox="1">
                <a:spLocks noChangeArrowheads="1"/>
              </p:cNvSpPr>
              <p:nvPr/>
            </p:nvSpPr>
            <p:spPr bwMode="auto">
              <a:xfrm>
                <a:off x="6421" y="2705"/>
                <a:ext cx="1199" cy="5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1200" dirty="0">
                    <a:latin typeface="Nimbus Roman No9 L"/>
                    <a:ea typeface="Nimbus Sans L"/>
                    <a:cs typeface="Times New Roman" pitchFamily="18" charset="0"/>
                  </a:rPr>
                  <a:t>-.11 (.06)</a:t>
                </a:r>
              </a:p>
            </p:txBody>
          </p:sp>
          <p:sp>
            <p:nvSpPr>
              <p:cNvPr id="12" name="Text Box 237"/>
              <p:cNvSpPr txBox="1">
                <a:spLocks noChangeArrowheads="1"/>
              </p:cNvSpPr>
              <p:nvPr/>
            </p:nvSpPr>
            <p:spPr bwMode="auto">
              <a:xfrm>
                <a:off x="11359" y="2990"/>
                <a:ext cx="919" cy="6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1100" dirty="0">
                    <a:latin typeface="Nimbus Roman No9 L"/>
                    <a:ea typeface="Nimbus Sans L"/>
                    <a:cs typeface="Times New Roman" pitchFamily="18" charset="0"/>
                  </a:rPr>
                  <a:t>1.00 (1.20)</a:t>
                </a:r>
                <a:endParaRPr lang="en-US" sz="1200" dirty="0">
                  <a:latin typeface="Nimbus Roman No9 L"/>
                  <a:ea typeface="Nimbus Sans L"/>
                  <a:cs typeface="Times New Roman" pitchFamily="18" charset="0"/>
                </a:endParaRPr>
              </a:p>
            </p:txBody>
          </p:sp>
          <p:sp>
            <p:nvSpPr>
              <p:cNvPr id="13" name="Text Box 238"/>
              <p:cNvSpPr txBox="1">
                <a:spLocks noChangeArrowheads="1"/>
              </p:cNvSpPr>
              <p:nvPr/>
            </p:nvSpPr>
            <p:spPr bwMode="auto">
              <a:xfrm>
                <a:off x="11601" y="4778"/>
                <a:ext cx="677" cy="5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1200">
                    <a:latin typeface="Nimbus Roman No9 L"/>
                    <a:ea typeface="Nimbus Sans L"/>
                    <a:cs typeface="Times New Roman" pitchFamily="18" charset="0"/>
                  </a:rPr>
                  <a:t>.85</a:t>
                </a:r>
              </a:p>
            </p:txBody>
          </p:sp>
          <p:sp>
            <p:nvSpPr>
              <p:cNvPr id="14" name="Text Box 239"/>
              <p:cNvSpPr txBox="1">
                <a:spLocks noChangeArrowheads="1"/>
              </p:cNvSpPr>
              <p:nvPr/>
            </p:nvSpPr>
            <p:spPr bwMode="auto">
              <a:xfrm>
                <a:off x="11972" y="3518"/>
                <a:ext cx="677" cy="5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1200" dirty="0">
                    <a:latin typeface="Nimbus Roman No9 L"/>
                    <a:ea typeface="Nimbus Sans L"/>
                    <a:cs typeface="Times New Roman" pitchFamily="18" charset="0"/>
                  </a:rPr>
                  <a:t>.94</a:t>
                </a:r>
              </a:p>
            </p:txBody>
          </p:sp>
          <p:sp>
            <p:nvSpPr>
              <p:cNvPr id="15" name="Text Box 240"/>
              <p:cNvSpPr txBox="1">
                <a:spLocks noChangeArrowheads="1"/>
              </p:cNvSpPr>
              <p:nvPr/>
            </p:nvSpPr>
            <p:spPr bwMode="auto">
              <a:xfrm>
                <a:off x="11972" y="4067"/>
                <a:ext cx="677" cy="5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1200">
                    <a:latin typeface="Nimbus Roman No9 L"/>
                    <a:ea typeface="Nimbus Sans L"/>
                    <a:cs typeface="Times New Roman" pitchFamily="18" charset="0"/>
                  </a:rPr>
                  <a:t>.96</a:t>
                </a:r>
              </a:p>
            </p:txBody>
          </p:sp>
          <p:sp>
            <p:nvSpPr>
              <p:cNvPr id="16" name="Rectangle 15"/>
              <p:cNvSpPr>
                <a:spLocks noChangeArrowheads="1"/>
              </p:cNvSpPr>
              <p:nvPr/>
            </p:nvSpPr>
            <p:spPr bwMode="auto">
              <a:xfrm>
                <a:off x="12488" y="4351"/>
                <a:ext cx="952" cy="915"/>
              </a:xfrm>
              <a:prstGeom prst="rect">
                <a:avLst/>
              </a:prstGeom>
              <a:grpFill/>
              <a:ln w="9525">
                <a:solidFill>
                  <a:srgbClr val="000000"/>
                </a:solidFill>
                <a:miter lim="800000"/>
                <a:headEnd/>
                <a:tailEnd/>
              </a:ln>
            </p:spPr>
            <p:txBody>
              <a:bodyPr/>
              <a:lstStyle/>
              <a:p>
                <a:pPr algn="ctr"/>
                <a:r>
                  <a:rPr lang="en-US" sz="1200" dirty="0">
                    <a:latin typeface="Nimbus Roman No9 L"/>
                    <a:ea typeface="Nimbus Sans L"/>
                    <a:cs typeface="Times New Roman" pitchFamily="18" charset="0"/>
                  </a:rPr>
                  <a:t>Lang (G1)</a:t>
                </a:r>
              </a:p>
            </p:txBody>
          </p:sp>
          <p:sp>
            <p:nvSpPr>
              <p:cNvPr id="17" name="Rectangle 16"/>
              <p:cNvSpPr>
                <a:spLocks noChangeArrowheads="1"/>
              </p:cNvSpPr>
              <p:nvPr/>
            </p:nvSpPr>
            <p:spPr bwMode="auto">
              <a:xfrm>
                <a:off x="12488" y="5489"/>
                <a:ext cx="952" cy="915"/>
              </a:xfrm>
              <a:prstGeom prst="rect">
                <a:avLst/>
              </a:prstGeom>
              <a:grpFill/>
              <a:ln w="9525">
                <a:solidFill>
                  <a:srgbClr val="000000"/>
                </a:solidFill>
                <a:miter lim="800000"/>
                <a:headEnd/>
                <a:tailEnd/>
              </a:ln>
            </p:spPr>
            <p:txBody>
              <a:bodyPr/>
              <a:lstStyle/>
              <a:p>
                <a:pPr algn="ctr"/>
                <a:r>
                  <a:rPr lang="en-US" sz="1200" dirty="0">
                    <a:latin typeface="Nimbus Roman No9 L"/>
                    <a:ea typeface="Nimbus Sans L"/>
                    <a:cs typeface="Times New Roman" pitchFamily="18" charset="0"/>
                  </a:rPr>
                  <a:t>Math (G1)</a:t>
                </a:r>
              </a:p>
            </p:txBody>
          </p:sp>
          <p:sp>
            <p:nvSpPr>
              <p:cNvPr id="18" name="Rectangle 17"/>
              <p:cNvSpPr>
                <a:spLocks noChangeArrowheads="1"/>
              </p:cNvSpPr>
              <p:nvPr/>
            </p:nvSpPr>
            <p:spPr bwMode="auto">
              <a:xfrm>
                <a:off x="12488" y="3234"/>
                <a:ext cx="952" cy="914"/>
              </a:xfrm>
              <a:prstGeom prst="rect">
                <a:avLst/>
              </a:prstGeom>
              <a:grpFill/>
              <a:ln w="9525">
                <a:solidFill>
                  <a:srgbClr val="000000"/>
                </a:solidFill>
                <a:miter lim="800000"/>
                <a:headEnd/>
                <a:tailEnd/>
              </a:ln>
            </p:spPr>
            <p:txBody>
              <a:bodyPr/>
              <a:lstStyle/>
              <a:p>
                <a:pPr algn="ctr"/>
                <a:r>
                  <a:rPr lang="en-US" sz="1200" dirty="0">
                    <a:latin typeface="Nimbus Roman No9 L"/>
                    <a:ea typeface="Nimbus Sans L"/>
                    <a:cs typeface="Times New Roman" pitchFamily="18" charset="0"/>
                  </a:rPr>
                  <a:t>Math (K)</a:t>
                </a:r>
              </a:p>
            </p:txBody>
          </p:sp>
          <p:sp>
            <p:nvSpPr>
              <p:cNvPr id="19" name="Rectangle 18"/>
              <p:cNvSpPr>
                <a:spLocks noChangeArrowheads="1"/>
              </p:cNvSpPr>
              <p:nvPr/>
            </p:nvSpPr>
            <p:spPr bwMode="auto">
              <a:xfrm>
                <a:off x="12488" y="2116"/>
                <a:ext cx="952" cy="914"/>
              </a:xfrm>
              <a:prstGeom prst="rect">
                <a:avLst/>
              </a:prstGeom>
              <a:grpFill/>
              <a:ln w="9525">
                <a:solidFill>
                  <a:srgbClr val="000000"/>
                </a:solidFill>
                <a:miter lim="800000"/>
                <a:headEnd/>
                <a:tailEnd/>
              </a:ln>
            </p:spPr>
            <p:txBody>
              <a:bodyPr/>
              <a:lstStyle/>
              <a:p>
                <a:pPr algn="ctr"/>
                <a:r>
                  <a:rPr lang="en-US" sz="1200" dirty="0">
                    <a:latin typeface="Nimbus Roman No9 L"/>
                    <a:ea typeface="Nimbus Sans L"/>
                    <a:cs typeface="Times New Roman" pitchFamily="18" charset="0"/>
                  </a:rPr>
                  <a:t>Lang (K)</a:t>
                </a:r>
              </a:p>
            </p:txBody>
          </p:sp>
          <p:cxnSp>
            <p:nvCxnSpPr>
              <p:cNvPr id="20" name="AutoShape 245"/>
              <p:cNvCxnSpPr>
                <a:cxnSpLocks noChangeShapeType="1"/>
              </p:cNvCxnSpPr>
              <p:nvPr/>
            </p:nvCxnSpPr>
            <p:spPr bwMode="auto">
              <a:xfrm flipV="1">
                <a:off x="11875" y="2787"/>
                <a:ext cx="613" cy="1626"/>
              </a:xfrm>
              <a:prstGeom prst="straightConnector1">
                <a:avLst/>
              </a:prstGeom>
              <a:grpFill/>
              <a:ln w="9525">
                <a:solidFill>
                  <a:srgbClr val="000000"/>
                </a:solidFill>
                <a:round/>
                <a:headEnd/>
                <a:tailEnd type="triangle" w="med" len="med"/>
              </a:ln>
            </p:spPr>
          </p:cxnSp>
          <p:cxnSp>
            <p:nvCxnSpPr>
              <p:cNvPr id="21" name="AutoShape 246"/>
              <p:cNvCxnSpPr>
                <a:cxnSpLocks noChangeShapeType="1"/>
              </p:cNvCxnSpPr>
              <p:nvPr/>
            </p:nvCxnSpPr>
            <p:spPr bwMode="auto">
              <a:xfrm flipV="1">
                <a:off x="11875" y="3925"/>
                <a:ext cx="613" cy="488"/>
              </a:xfrm>
              <a:prstGeom prst="straightConnector1">
                <a:avLst/>
              </a:prstGeom>
              <a:grpFill/>
              <a:ln w="9525">
                <a:solidFill>
                  <a:srgbClr val="000000"/>
                </a:solidFill>
                <a:round/>
                <a:headEnd/>
                <a:tailEnd type="triangle" w="med" len="med"/>
              </a:ln>
            </p:spPr>
          </p:cxnSp>
          <p:cxnSp>
            <p:nvCxnSpPr>
              <p:cNvPr id="22" name="AutoShape 247"/>
              <p:cNvCxnSpPr>
                <a:cxnSpLocks noChangeShapeType="1"/>
              </p:cNvCxnSpPr>
              <p:nvPr/>
            </p:nvCxnSpPr>
            <p:spPr bwMode="auto">
              <a:xfrm>
                <a:off x="11875" y="4433"/>
                <a:ext cx="613" cy="528"/>
              </a:xfrm>
              <a:prstGeom prst="straightConnector1">
                <a:avLst/>
              </a:prstGeom>
              <a:grpFill/>
              <a:ln w="9525">
                <a:solidFill>
                  <a:srgbClr val="000000"/>
                </a:solidFill>
                <a:round/>
                <a:headEnd/>
                <a:tailEnd type="triangle" w="med" len="med"/>
              </a:ln>
            </p:spPr>
          </p:cxnSp>
          <p:cxnSp>
            <p:nvCxnSpPr>
              <p:cNvPr id="23" name="AutoShape 248"/>
              <p:cNvCxnSpPr>
                <a:cxnSpLocks noChangeShapeType="1"/>
              </p:cNvCxnSpPr>
              <p:nvPr/>
            </p:nvCxnSpPr>
            <p:spPr bwMode="auto">
              <a:xfrm>
                <a:off x="11875" y="4452"/>
                <a:ext cx="613" cy="1646"/>
              </a:xfrm>
              <a:prstGeom prst="straightConnector1">
                <a:avLst/>
              </a:prstGeom>
              <a:grpFill/>
              <a:ln w="9525">
                <a:solidFill>
                  <a:srgbClr val="000000"/>
                </a:solidFill>
                <a:round/>
                <a:headEnd/>
                <a:tailEnd type="triangle" w="med" len="med"/>
              </a:ln>
            </p:spPr>
          </p:cxnSp>
          <p:sp>
            <p:nvSpPr>
              <p:cNvPr id="24" name="Text Box 249"/>
              <p:cNvSpPr txBox="1">
                <a:spLocks noChangeArrowheads="1"/>
              </p:cNvSpPr>
              <p:nvPr/>
            </p:nvSpPr>
            <p:spPr bwMode="auto">
              <a:xfrm>
                <a:off x="2693" y="6098"/>
                <a:ext cx="855" cy="5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1200">
                    <a:latin typeface="Nimbus Roman No9 L"/>
                    <a:ea typeface="Nimbus Sans L"/>
                    <a:cs typeface="Times New Roman" pitchFamily="18" charset="0"/>
                  </a:rPr>
                  <a:t>1.47</a:t>
                </a:r>
              </a:p>
            </p:txBody>
          </p:sp>
          <p:sp>
            <p:nvSpPr>
              <p:cNvPr id="25" name="Text Box 250"/>
              <p:cNvSpPr txBox="1">
                <a:spLocks noChangeArrowheads="1"/>
              </p:cNvSpPr>
              <p:nvPr/>
            </p:nvSpPr>
            <p:spPr bwMode="auto">
              <a:xfrm>
                <a:off x="2693" y="4961"/>
                <a:ext cx="855" cy="5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1200" dirty="0">
                    <a:latin typeface="Nimbus Roman No9 L"/>
                    <a:ea typeface="Nimbus Sans L"/>
                    <a:cs typeface="Times New Roman" pitchFamily="18" charset="0"/>
                  </a:rPr>
                  <a:t>1.00</a:t>
                </a:r>
              </a:p>
            </p:txBody>
          </p:sp>
          <p:sp>
            <p:nvSpPr>
              <p:cNvPr id="26" name="Text Box 251"/>
              <p:cNvSpPr txBox="1">
                <a:spLocks noChangeArrowheads="1"/>
              </p:cNvSpPr>
              <p:nvPr/>
            </p:nvSpPr>
            <p:spPr bwMode="auto">
              <a:xfrm>
                <a:off x="2612" y="3314"/>
                <a:ext cx="856" cy="5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1200" dirty="0">
                    <a:latin typeface="Nimbus Roman No9 L"/>
                    <a:ea typeface="Nimbus Sans L"/>
                    <a:cs typeface="Times New Roman" pitchFamily="18" charset="0"/>
                  </a:rPr>
                  <a:t>1.50</a:t>
                </a:r>
              </a:p>
            </p:txBody>
          </p:sp>
          <p:sp>
            <p:nvSpPr>
              <p:cNvPr id="27" name="Text Box 252"/>
              <p:cNvSpPr txBox="1">
                <a:spLocks noChangeArrowheads="1"/>
              </p:cNvSpPr>
              <p:nvPr/>
            </p:nvSpPr>
            <p:spPr bwMode="auto">
              <a:xfrm>
                <a:off x="2612" y="2176"/>
                <a:ext cx="856" cy="5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1200" dirty="0">
                    <a:latin typeface="Nimbus Roman No9 L"/>
                    <a:ea typeface="Nimbus Sans L"/>
                    <a:cs typeface="Times New Roman" pitchFamily="18" charset="0"/>
                  </a:rPr>
                  <a:t>1.00</a:t>
                </a:r>
              </a:p>
            </p:txBody>
          </p:sp>
          <p:sp>
            <p:nvSpPr>
              <p:cNvPr id="28" name="Rectangle 27"/>
              <p:cNvSpPr>
                <a:spLocks noChangeArrowheads="1"/>
              </p:cNvSpPr>
              <p:nvPr/>
            </p:nvSpPr>
            <p:spPr bwMode="auto">
              <a:xfrm>
                <a:off x="1467" y="3233"/>
                <a:ext cx="952" cy="915"/>
              </a:xfrm>
              <a:prstGeom prst="rect">
                <a:avLst/>
              </a:prstGeom>
              <a:grpFill/>
              <a:ln w="9525">
                <a:solidFill>
                  <a:srgbClr val="000000"/>
                </a:solidFill>
                <a:miter lim="800000"/>
                <a:headEnd/>
                <a:tailEnd/>
              </a:ln>
            </p:spPr>
            <p:txBody>
              <a:bodyPr/>
              <a:lstStyle/>
              <a:p>
                <a:pPr algn="ctr"/>
                <a:r>
                  <a:rPr lang="en-US" sz="1200" dirty="0">
                    <a:latin typeface="Nimbus Roman No9 L"/>
                    <a:ea typeface="Nimbus Sans L"/>
                    <a:cs typeface="Times New Roman" pitchFamily="18" charset="0"/>
                  </a:rPr>
                  <a:t>Shy (CG)</a:t>
                </a:r>
              </a:p>
            </p:txBody>
          </p:sp>
          <p:sp>
            <p:nvSpPr>
              <p:cNvPr id="29" name="Rectangle 28"/>
              <p:cNvSpPr>
                <a:spLocks noChangeArrowheads="1"/>
              </p:cNvSpPr>
              <p:nvPr/>
            </p:nvSpPr>
            <p:spPr bwMode="auto">
              <a:xfrm>
                <a:off x="1467" y="1810"/>
                <a:ext cx="952" cy="915"/>
              </a:xfrm>
              <a:prstGeom prst="rect">
                <a:avLst/>
              </a:prstGeom>
              <a:grpFill/>
              <a:ln w="9525">
                <a:solidFill>
                  <a:srgbClr val="000000"/>
                </a:solidFill>
                <a:miter lim="800000"/>
                <a:headEnd/>
                <a:tailEnd/>
              </a:ln>
            </p:spPr>
            <p:txBody>
              <a:bodyPr/>
              <a:lstStyle/>
              <a:p>
                <a:pPr algn="ctr"/>
                <a:r>
                  <a:rPr lang="en-US" sz="1200" dirty="0">
                    <a:latin typeface="Nimbus Roman No9 L"/>
                    <a:ea typeface="Nimbus Sans L"/>
                    <a:cs typeface="Times New Roman" pitchFamily="18" charset="0"/>
                  </a:rPr>
                  <a:t>Shy (M)</a:t>
                </a:r>
              </a:p>
            </p:txBody>
          </p:sp>
          <p:cxnSp>
            <p:nvCxnSpPr>
              <p:cNvPr id="30" name="AutoShape 255"/>
              <p:cNvCxnSpPr>
                <a:cxnSpLocks noChangeShapeType="1"/>
              </p:cNvCxnSpPr>
              <p:nvPr/>
            </p:nvCxnSpPr>
            <p:spPr bwMode="auto">
              <a:xfrm flipH="1" flipV="1">
                <a:off x="2419" y="2298"/>
                <a:ext cx="758" cy="752"/>
              </a:xfrm>
              <a:prstGeom prst="straightConnector1">
                <a:avLst/>
              </a:prstGeom>
              <a:grpFill/>
              <a:ln w="9525">
                <a:solidFill>
                  <a:srgbClr val="000000"/>
                </a:solidFill>
                <a:round/>
                <a:headEnd/>
                <a:tailEnd type="triangle" w="med" len="med"/>
              </a:ln>
            </p:spPr>
          </p:cxnSp>
          <p:cxnSp>
            <p:nvCxnSpPr>
              <p:cNvPr id="31" name="AutoShape 256"/>
              <p:cNvCxnSpPr>
                <a:cxnSpLocks noChangeShapeType="1"/>
              </p:cNvCxnSpPr>
              <p:nvPr/>
            </p:nvCxnSpPr>
            <p:spPr bwMode="auto">
              <a:xfrm flipH="1">
                <a:off x="2419" y="3050"/>
                <a:ext cx="758" cy="590"/>
              </a:xfrm>
              <a:prstGeom prst="straightConnector1">
                <a:avLst/>
              </a:prstGeom>
              <a:grpFill/>
              <a:ln w="9525">
                <a:solidFill>
                  <a:srgbClr val="000000"/>
                </a:solidFill>
                <a:round/>
                <a:headEnd/>
                <a:tailEnd type="triangle" w="med" len="med"/>
              </a:ln>
            </p:spPr>
          </p:cxnSp>
          <p:sp>
            <p:nvSpPr>
              <p:cNvPr id="32" name="Rectangle 31"/>
              <p:cNvSpPr>
                <a:spLocks noChangeArrowheads="1"/>
              </p:cNvSpPr>
              <p:nvPr/>
            </p:nvSpPr>
            <p:spPr bwMode="auto">
              <a:xfrm>
                <a:off x="1467" y="4595"/>
                <a:ext cx="952" cy="915"/>
              </a:xfrm>
              <a:prstGeom prst="rect">
                <a:avLst/>
              </a:prstGeom>
              <a:grpFill/>
              <a:ln w="9525">
                <a:solidFill>
                  <a:srgbClr val="000000"/>
                </a:solidFill>
                <a:miter lim="800000"/>
                <a:headEnd/>
                <a:tailEnd/>
              </a:ln>
            </p:spPr>
            <p:txBody>
              <a:bodyPr/>
              <a:lstStyle/>
              <a:p>
                <a:pPr algn="ctr"/>
                <a:r>
                  <a:rPr lang="en-US" sz="1200">
                    <a:latin typeface="Nimbus Roman No9 L"/>
                    <a:ea typeface="Nimbus Sans L"/>
                    <a:cs typeface="Times New Roman" pitchFamily="18" charset="0"/>
                  </a:rPr>
                  <a:t>IC (M)</a:t>
                </a:r>
              </a:p>
            </p:txBody>
          </p:sp>
          <p:sp>
            <p:nvSpPr>
              <p:cNvPr id="33" name="Rectangle 32"/>
              <p:cNvSpPr>
                <a:spLocks noChangeArrowheads="1"/>
              </p:cNvSpPr>
              <p:nvPr/>
            </p:nvSpPr>
            <p:spPr bwMode="auto">
              <a:xfrm>
                <a:off x="1467" y="5977"/>
                <a:ext cx="952" cy="915"/>
              </a:xfrm>
              <a:prstGeom prst="rect">
                <a:avLst/>
              </a:prstGeom>
              <a:grpFill/>
              <a:ln w="9525">
                <a:solidFill>
                  <a:srgbClr val="000000"/>
                </a:solidFill>
                <a:miter lim="800000"/>
                <a:headEnd/>
                <a:tailEnd/>
              </a:ln>
            </p:spPr>
            <p:txBody>
              <a:bodyPr/>
              <a:lstStyle/>
              <a:p>
                <a:pPr algn="ctr"/>
                <a:r>
                  <a:rPr lang="en-US" sz="1200" dirty="0">
                    <a:latin typeface="Nimbus Roman No9 L"/>
                    <a:ea typeface="Nimbus Sans L"/>
                    <a:cs typeface="Times New Roman" pitchFamily="18" charset="0"/>
                  </a:rPr>
                  <a:t>IC (CG)</a:t>
                </a:r>
              </a:p>
            </p:txBody>
          </p:sp>
          <p:cxnSp>
            <p:nvCxnSpPr>
              <p:cNvPr id="34" name="AutoShape 269"/>
              <p:cNvCxnSpPr>
                <a:cxnSpLocks noChangeShapeType="1"/>
              </p:cNvCxnSpPr>
              <p:nvPr/>
            </p:nvCxnSpPr>
            <p:spPr bwMode="auto">
              <a:xfrm flipH="1" flipV="1">
                <a:off x="2419" y="5002"/>
                <a:ext cx="758" cy="752"/>
              </a:xfrm>
              <a:prstGeom prst="straightConnector1">
                <a:avLst/>
              </a:prstGeom>
              <a:grpFill/>
              <a:ln w="9525">
                <a:solidFill>
                  <a:srgbClr val="000000"/>
                </a:solidFill>
                <a:round/>
                <a:headEnd/>
                <a:tailEnd type="triangle" w="med" len="med"/>
              </a:ln>
            </p:spPr>
          </p:cxnSp>
          <p:cxnSp>
            <p:nvCxnSpPr>
              <p:cNvPr id="35" name="AutoShape 270"/>
              <p:cNvCxnSpPr>
                <a:cxnSpLocks noChangeShapeType="1"/>
              </p:cNvCxnSpPr>
              <p:nvPr/>
            </p:nvCxnSpPr>
            <p:spPr bwMode="auto">
              <a:xfrm flipH="1">
                <a:off x="2419" y="5754"/>
                <a:ext cx="758" cy="589"/>
              </a:xfrm>
              <a:prstGeom prst="straightConnector1">
                <a:avLst/>
              </a:prstGeom>
              <a:grpFill/>
              <a:ln w="9525">
                <a:solidFill>
                  <a:srgbClr val="000000"/>
                </a:solidFill>
                <a:round/>
                <a:headEnd/>
                <a:tailEnd type="triangle" w="med" len="med"/>
              </a:ln>
            </p:spPr>
          </p:cxnSp>
          <p:sp>
            <p:nvSpPr>
              <p:cNvPr id="36" name="Oval 35"/>
              <p:cNvSpPr>
                <a:spLocks noChangeArrowheads="1"/>
              </p:cNvSpPr>
              <p:nvPr/>
            </p:nvSpPr>
            <p:spPr bwMode="auto">
              <a:xfrm>
                <a:off x="9535" y="3691"/>
                <a:ext cx="2340" cy="1473"/>
              </a:xfrm>
              <a:prstGeom prst="ellipse">
                <a:avLst/>
              </a:prstGeom>
              <a:grpFill/>
              <a:ln w="38100">
                <a:solidFill>
                  <a:schemeClr val="accent1"/>
                </a:solidFill>
                <a:round/>
                <a:headEnd/>
                <a:tailEnd/>
              </a:ln>
            </p:spPr>
            <p:txBody>
              <a:bodyPr/>
              <a:lstStyle/>
              <a:p>
                <a:pPr algn="ctr"/>
                <a:r>
                  <a:rPr lang="en-US" sz="1400">
                    <a:latin typeface="Nimbus Roman No9 L"/>
                    <a:ea typeface="Nimbus Sans L"/>
                    <a:cs typeface="Times New Roman" pitchFamily="18" charset="0"/>
                  </a:rPr>
                  <a:t>Academic Skills</a:t>
                </a:r>
                <a:endParaRPr lang="en-US" sz="1200">
                  <a:latin typeface="Nimbus Roman No9 L"/>
                  <a:ea typeface="Nimbus Sans L"/>
                  <a:cs typeface="Times New Roman" pitchFamily="18" charset="0"/>
                </a:endParaRPr>
              </a:p>
            </p:txBody>
          </p:sp>
          <p:cxnSp>
            <p:nvCxnSpPr>
              <p:cNvPr id="37" name="AutoShape 260"/>
              <p:cNvCxnSpPr>
                <a:cxnSpLocks noChangeShapeType="1"/>
              </p:cNvCxnSpPr>
              <p:nvPr/>
            </p:nvCxnSpPr>
            <p:spPr bwMode="auto">
              <a:xfrm>
                <a:off x="5517" y="3031"/>
                <a:ext cx="904" cy="1321"/>
              </a:xfrm>
              <a:prstGeom prst="straightConnector1">
                <a:avLst/>
              </a:prstGeom>
              <a:grpFill/>
              <a:ln w="38100">
                <a:solidFill>
                  <a:srgbClr val="FF0000"/>
                </a:solidFill>
                <a:round/>
                <a:headEnd/>
                <a:tailEnd type="triangle" w="med" len="med"/>
              </a:ln>
            </p:spPr>
          </p:cxnSp>
          <p:cxnSp>
            <p:nvCxnSpPr>
              <p:cNvPr id="38" name="AutoShape 261"/>
              <p:cNvCxnSpPr>
                <a:cxnSpLocks noChangeShapeType="1"/>
              </p:cNvCxnSpPr>
              <p:nvPr/>
            </p:nvCxnSpPr>
            <p:spPr bwMode="auto">
              <a:xfrm flipV="1">
                <a:off x="5517" y="4453"/>
                <a:ext cx="904" cy="1301"/>
              </a:xfrm>
              <a:prstGeom prst="straightConnector1">
                <a:avLst/>
              </a:prstGeom>
              <a:grpFill/>
              <a:ln w="9525">
                <a:solidFill>
                  <a:srgbClr val="000000"/>
                </a:solidFill>
                <a:round/>
                <a:headEnd/>
                <a:tailEnd type="triangle" w="med" len="med"/>
              </a:ln>
            </p:spPr>
          </p:cxnSp>
          <p:cxnSp>
            <p:nvCxnSpPr>
              <p:cNvPr id="39" name="AutoShape 262"/>
              <p:cNvCxnSpPr>
                <a:cxnSpLocks noChangeShapeType="1"/>
              </p:cNvCxnSpPr>
              <p:nvPr/>
            </p:nvCxnSpPr>
            <p:spPr bwMode="auto">
              <a:xfrm>
                <a:off x="5517" y="2868"/>
                <a:ext cx="4163" cy="1199"/>
              </a:xfrm>
              <a:prstGeom prst="straightConnector1">
                <a:avLst/>
              </a:prstGeom>
              <a:grpFill/>
              <a:ln w="9525">
                <a:solidFill>
                  <a:srgbClr val="000000"/>
                </a:solidFill>
                <a:prstDash val="dash"/>
                <a:round/>
                <a:headEnd/>
                <a:tailEnd type="triangle" w="med" len="med"/>
              </a:ln>
            </p:spPr>
          </p:cxnSp>
          <p:cxnSp>
            <p:nvCxnSpPr>
              <p:cNvPr id="40" name="AutoShape 263"/>
              <p:cNvCxnSpPr>
                <a:cxnSpLocks noChangeShapeType="1"/>
              </p:cNvCxnSpPr>
              <p:nvPr/>
            </p:nvCxnSpPr>
            <p:spPr bwMode="auto">
              <a:xfrm flipV="1">
                <a:off x="5517" y="4779"/>
                <a:ext cx="4163" cy="1117"/>
              </a:xfrm>
              <a:prstGeom prst="straightConnector1">
                <a:avLst/>
              </a:prstGeom>
              <a:grpFill/>
              <a:ln w="9525">
                <a:solidFill>
                  <a:srgbClr val="000000"/>
                </a:solidFill>
                <a:round/>
                <a:headEnd/>
                <a:tailEnd type="triangle" w="med" len="med"/>
              </a:ln>
            </p:spPr>
          </p:cxnSp>
          <p:cxnSp>
            <p:nvCxnSpPr>
              <p:cNvPr id="41" name="AutoShape 264"/>
              <p:cNvCxnSpPr>
                <a:cxnSpLocks noChangeShapeType="1"/>
              </p:cNvCxnSpPr>
              <p:nvPr/>
            </p:nvCxnSpPr>
            <p:spPr bwMode="auto">
              <a:xfrm>
                <a:off x="8163" y="4452"/>
                <a:ext cx="1372" cy="1"/>
              </a:xfrm>
              <a:prstGeom prst="straightConnector1">
                <a:avLst/>
              </a:prstGeom>
              <a:grpFill/>
              <a:ln w="38100">
                <a:solidFill>
                  <a:srgbClr val="FF0000"/>
                </a:solidFill>
                <a:round/>
                <a:headEnd/>
                <a:tailEnd type="triangle" w="med" len="med"/>
              </a:ln>
            </p:spPr>
          </p:cxnSp>
          <p:sp>
            <p:nvSpPr>
              <p:cNvPr id="42" name="Oval 41"/>
              <p:cNvSpPr>
                <a:spLocks noChangeArrowheads="1"/>
              </p:cNvSpPr>
              <p:nvPr/>
            </p:nvSpPr>
            <p:spPr bwMode="auto">
              <a:xfrm>
                <a:off x="3177" y="2237"/>
                <a:ext cx="2340" cy="1606"/>
              </a:xfrm>
              <a:prstGeom prst="ellipse">
                <a:avLst/>
              </a:prstGeom>
              <a:grpFill/>
              <a:ln w="38100">
                <a:solidFill>
                  <a:schemeClr val="accent1"/>
                </a:solidFill>
                <a:round/>
                <a:headEnd/>
                <a:tailEnd/>
              </a:ln>
            </p:spPr>
            <p:txBody>
              <a:bodyPr/>
              <a:lstStyle/>
              <a:p>
                <a:pPr algn="ctr"/>
                <a:r>
                  <a:rPr lang="en-US" sz="1200">
                    <a:latin typeface="Nimbus Roman No9 L"/>
                    <a:ea typeface="Nimbus Sans L"/>
                    <a:cs typeface="Times New Roman" pitchFamily="18" charset="0"/>
                  </a:rPr>
                  <a:t> </a:t>
                </a:r>
              </a:p>
              <a:p>
                <a:pPr algn="ctr"/>
                <a:r>
                  <a:rPr lang="en-US" sz="1400">
                    <a:latin typeface="Nimbus Roman No9 L"/>
                    <a:ea typeface="Nimbus Sans L"/>
                    <a:cs typeface="Times New Roman" pitchFamily="18" charset="0"/>
                  </a:rPr>
                  <a:t>Shyness</a:t>
                </a:r>
                <a:endParaRPr lang="en-US" sz="1200">
                  <a:latin typeface="Nimbus Roman No9 L"/>
                  <a:ea typeface="Nimbus Sans L"/>
                  <a:cs typeface="Times New Roman" pitchFamily="18" charset="0"/>
                </a:endParaRPr>
              </a:p>
            </p:txBody>
          </p:sp>
          <p:sp>
            <p:nvSpPr>
              <p:cNvPr id="43" name="Oval 42"/>
              <p:cNvSpPr>
                <a:spLocks noChangeArrowheads="1"/>
              </p:cNvSpPr>
              <p:nvPr/>
            </p:nvSpPr>
            <p:spPr bwMode="auto">
              <a:xfrm>
                <a:off x="3177" y="5002"/>
                <a:ext cx="2340" cy="1605"/>
              </a:xfrm>
              <a:prstGeom prst="ellipse">
                <a:avLst/>
              </a:prstGeom>
              <a:grpFill/>
              <a:ln w="9525">
                <a:solidFill>
                  <a:srgbClr val="000000"/>
                </a:solidFill>
                <a:round/>
                <a:headEnd/>
                <a:tailEnd/>
              </a:ln>
            </p:spPr>
            <p:txBody>
              <a:bodyPr/>
              <a:lstStyle/>
              <a:p>
                <a:pPr algn="ctr"/>
                <a:r>
                  <a:rPr lang="en-US" sz="1100" dirty="0">
                    <a:latin typeface="Nimbus Roman No9 L"/>
                    <a:ea typeface="Nimbus Sans L"/>
                    <a:cs typeface="Times New Roman" pitchFamily="18" charset="0"/>
                  </a:rPr>
                  <a:t> </a:t>
                </a:r>
                <a:endParaRPr lang="en-US" sz="1200" dirty="0">
                  <a:latin typeface="Nimbus Roman No9 L"/>
                  <a:ea typeface="Nimbus Sans L"/>
                  <a:cs typeface="Times New Roman" pitchFamily="18" charset="0"/>
                </a:endParaRPr>
              </a:p>
              <a:p>
                <a:pPr algn="ctr"/>
                <a:r>
                  <a:rPr lang="en-US" sz="1100" dirty="0">
                    <a:latin typeface="Nimbus Roman No9 L"/>
                    <a:ea typeface="Nimbus Sans L"/>
                    <a:cs typeface="Times New Roman" pitchFamily="18" charset="0"/>
                  </a:rPr>
                  <a:t>Inhibitory Control</a:t>
                </a:r>
                <a:endParaRPr lang="en-US" sz="1200" dirty="0">
                  <a:latin typeface="Nimbus Roman No9 L"/>
                  <a:ea typeface="Nimbus Sans L"/>
                  <a:cs typeface="Times New Roman" pitchFamily="18" charset="0"/>
                </a:endParaRPr>
              </a:p>
            </p:txBody>
          </p:sp>
        </p:grpSp>
        <p:sp>
          <p:nvSpPr>
            <p:cNvPr id="6" name="Rectangle 5"/>
            <p:cNvSpPr>
              <a:spLocks noChangeArrowheads="1"/>
            </p:cNvSpPr>
            <p:nvPr/>
          </p:nvSpPr>
          <p:spPr bwMode="auto">
            <a:xfrm>
              <a:off x="6421" y="4006"/>
              <a:ext cx="1742" cy="813"/>
            </a:xfrm>
            <a:prstGeom prst="rect">
              <a:avLst/>
            </a:prstGeom>
            <a:grpFill/>
            <a:ln w="38100">
              <a:solidFill>
                <a:schemeClr val="accent1"/>
              </a:solidFill>
              <a:miter lim="800000"/>
              <a:headEnd/>
              <a:tailEnd/>
            </a:ln>
          </p:spPr>
          <p:txBody>
            <a:bodyPr/>
            <a:lstStyle/>
            <a:p>
              <a:pPr algn="ctr">
                <a:spcBef>
                  <a:spcPts val="1200"/>
                </a:spcBef>
                <a:spcAft>
                  <a:spcPts val="1200"/>
                </a:spcAft>
              </a:pPr>
              <a:r>
                <a:rPr lang="en-US" sz="1100" dirty="0">
                  <a:latin typeface="Nimbus Roman No9 L"/>
                  <a:ea typeface="Nimbus Sans L"/>
                  <a:cs typeface="Times New Roman" pitchFamily="18" charset="0"/>
                </a:rPr>
                <a:t>SPS Competence</a:t>
              </a:r>
            </a:p>
          </p:txBody>
        </p:sp>
      </p:grpSp>
      <p:sp>
        <p:nvSpPr>
          <p:cNvPr id="44" name="TextBox 43"/>
          <p:cNvSpPr txBox="1"/>
          <p:nvPr/>
        </p:nvSpPr>
        <p:spPr>
          <a:xfrm>
            <a:off x="6780891" y="6510698"/>
            <a:ext cx="2327625" cy="307777"/>
          </a:xfrm>
          <a:prstGeom prst="rect">
            <a:avLst/>
          </a:prstGeom>
          <a:noFill/>
        </p:spPr>
        <p:txBody>
          <a:bodyPr wrap="none" rtlCol="0">
            <a:spAutoFit/>
          </a:bodyPr>
          <a:lstStyle/>
          <a:p>
            <a:r>
              <a:rPr lang="en-US" sz="1400" dirty="0"/>
              <a:t>Walker &amp; Henderson, 2012</a:t>
            </a:r>
          </a:p>
        </p:txBody>
      </p:sp>
      <p:sp>
        <p:nvSpPr>
          <p:cNvPr id="3" name="Rectangle 2"/>
          <p:cNvSpPr/>
          <p:nvPr/>
        </p:nvSpPr>
        <p:spPr>
          <a:xfrm>
            <a:off x="2825103" y="6007676"/>
            <a:ext cx="3743332" cy="369332"/>
          </a:xfrm>
          <a:prstGeom prst="rect">
            <a:avLst/>
          </a:prstGeom>
        </p:spPr>
        <p:txBody>
          <a:bodyPr wrap="none">
            <a:spAutoFit/>
          </a:bodyPr>
          <a:lstStyle/>
          <a:p>
            <a:r>
              <a:rPr lang="en-US" dirty="0"/>
              <a:t>SPS = social problem solving skills</a:t>
            </a:r>
          </a:p>
        </p:txBody>
      </p:sp>
    </p:spTree>
    <p:extLst>
      <p:ext uri="{BB962C8B-B14F-4D97-AF65-F5344CB8AC3E}">
        <p14:creationId xmlns:p14="http://schemas.microsoft.com/office/powerpoint/2010/main" val="2688301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5074" name="Rectangle 2"/>
          <p:cNvSpPr>
            <a:spLocks noGrp="1" noChangeArrowheads="1"/>
          </p:cNvSpPr>
          <p:nvPr>
            <p:ph type="title"/>
          </p:nvPr>
        </p:nvSpPr>
        <p:spPr/>
        <p:txBody>
          <a:bodyPr/>
          <a:lstStyle/>
          <a:p>
            <a:pPr algn="ctr"/>
            <a:r>
              <a:rPr lang="en-US" sz="4000" dirty="0"/>
              <a:t>Temperament (cont)</a:t>
            </a:r>
          </a:p>
        </p:txBody>
      </p:sp>
      <p:sp>
        <p:nvSpPr>
          <p:cNvPr id="515075" name="Rectangle 3"/>
          <p:cNvSpPr>
            <a:spLocks noGrp="1" noChangeArrowheads="1"/>
          </p:cNvSpPr>
          <p:nvPr>
            <p:ph type="body" idx="4294967295"/>
          </p:nvPr>
        </p:nvSpPr>
        <p:spPr>
          <a:xfrm>
            <a:off x="457200" y="1524000"/>
            <a:ext cx="8229600" cy="5059363"/>
          </a:xfrm>
          <a:prstGeom prst="rect">
            <a:avLst/>
          </a:prstGeom>
        </p:spPr>
        <p:txBody>
          <a:bodyPr/>
          <a:lstStyle/>
          <a:p>
            <a:pPr lvl="1"/>
            <a:r>
              <a:rPr lang="en-US" dirty="0"/>
              <a:t>Evocative Effects </a:t>
            </a:r>
          </a:p>
          <a:p>
            <a:pPr lvl="1">
              <a:buFontTx/>
              <a:buNone/>
            </a:pPr>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0065" y="2057400"/>
            <a:ext cx="5940425"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029200" y="6066747"/>
            <a:ext cx="4031873" cy="369332"/>
          </a:xfrm>
          <a:prstGeom prst="rect">
            <a:avLst/>
          </a:prstGeom>
          <a:noFill/>
        </p:spPr>
        <p:txBody>
          <a:bodyPr wrap="none" rtlCol="0">
            <a:spAutoFit/>
          </a:bodyPr>
          <a:lstStyle/>
          <a:p>
            <a:r>
              <a:rPr lang="en-US" dirty="0"/>
              <a:t>Actor Partner Interdependence Model</a:t>
            </a:r>
          </a:p>
        </p:txBody>
      </p:sp>
    </p:spTree>
    <p:extLst>
      <p:ext uri="{BB962C8B-B14F-4D97-AF65-F5344CB8AC3E}">
        <p14:creationId xmlns:p14="http://schemas.microsoft.com/office/powerpoint/2010/main" val="32548499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Evocative Effects</a:t>
            </a: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0548" y="1828800"/>
            <a:ext cx="4213472"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7150" y="1828800"/>
            <a:ext cx="4468833"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4343400"/>
            <a:ext cx="4477886" cy="2672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92675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5074" name="Rectangle 2"/>
          <p:cNvSpPr>
            <a:spLocks noGrp="1" noChangeArrowheads="1"/>
          </p:cNvSpPr>
          <p:nvPr>
            <p:ph type="title"/>
          </p:nvPr>
        </p:nvSpPr>
        <p:spPr/>
        <p:txBody>
          <a:bodyPr/>
          <a:lstStyle/>
          <a:p>
            <a:pPr algn="ctr"/>
            <a:r>
              <a:rPr lang="en-US" sz="4000" dirty="0"/>
              <a:t>Niche Picking</a:t>
            </a:r>
          </a:p>
        </p:txBody>
      </p:sp>
      <p:sp>
        <p:nvSpPr>
          <p:cNvPr id="515075" name="Rectangle 3"/>
          <p:cNvSpPr>
            <a:spLocks noGrp="1" noChangeArrowheads="1"/>
          </p:cNvSpPr>
          <p:nvPr>
            <p:ph type="body" idx="4294967295"/>
          </p:nvPr>
        </p:nvSpPr>
        <p:spPr>
          <a:xfrm>
            <a:off x="457200" y="1524000"/>
            <a:ext cx="8229600" cy="5059363"/>
          </a:xfrm>
          <a:prstGeom prst="rect">
            <a:avLst/>
          </a:prstGeom>
        </p:spPr>
        <p:txBody>
          <a:bodyPr/>
          <a:lstStyle/>
          <a:p>
            <a:pPr lvl="1">
              <a:buFontTx/>
              <a:buNone/>
            </a:pPr>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133600"/>
            <a:ext cx="1481137"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429000"/>
            <a:ext cx="1511300"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44608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lstStyle/>
          <a:p>
            <a:pPr algn="ctr"/>
            <a:r>
              <a:rPr lang="en-US" sz="4000" dirty="0"/>
              <a:t>Temperament (cont)</a:t>
            </a:r>
          </a:p>
        </p:txBody>
      </p:sp>
      <p:sp>
        <p:nvSpPr>
          <p:cNvPr id="517123" name="Rectangle 3"/>
          <p:cNvSpPr>
            <a:spLocks noGrp="1" noChangeArrowheads="1"/>
          </p:cNvSpPr>
          <p:nvPr>
            <p:ph type="body" idx="4294967295"/>
          </p:nvPr>
        </p:nvSpPr>
        <p:spPr>
          <a:xfrm>
            <a:off x="457200" y="1646237"/>
            <a:ext cx="8229600" cy="4526280"/>
          </a:xfrm>
          <a:prstGeom prst="rect">
            <a:avLst/>
          </a:prstGeom>
        </p:spPr>
        <p:txBody>
          <a:bodyPr/>
          <a:lstStyle/>
          <a:p>
            <a:pPr lvl="1"/>
            <a:r>
              <a:rPr lang="en-US" dirty="0"/>
              <a:t>Temperament x Environment Interactions (Goodness-of-fit)</a:t>
            </a:r>
          </a:p>
          <a:p>
            <a:pPr lvl="1">
              <a:buFontTx/>
              <a:buNone/>
            </a:pPr>
            <a:endParaRPr lang="en-US" dirty="0"/>
          </a:p>
          <a:p>
            <a:pPr lvl="1"/>
            <a:endParaRPr lang="en-US" dirty="0"/>
          </a:p>
          <a:p>
            <a:pPr lvl="1"/>
            <a:endParaRPr lang="en-US" dirty="0"/>
          </a:p>
          <a:p>
            <a:pPr lvl="1">
              <a:buFontTx/>
              <a:buNone/>
            </a:pPr>
            <a:endParaRPr lang="en-US" dirty="0"/>
          </a:p>
        </p:txBody>
      </p:sp>
      <p:sp>
        <p:nvSpPr>
          <p:cNvPr id="517127" name="Oval 7"/>
          <p:cNvSpPr>
            <a:spLocks noChangeArrowheads="1"/>
          </p:cNvSpPr>
          <p:nvPr/>
        </p:nvSpPr>
        <p:spPr bwMode="auto">
          <a:xfrm>
            <a:off x="1600200" y="4191000"/>
            <a:ext cx="1981200" cy="914400"/>
          </a:xfrm>
          <a:prstGeom prst="ellipse">
            <a:avLst/>
          </a:prstGeom>
          <a:solidFill>
            <a:schemeClr val="accent1"/>
          </a:solidFill>
          <a:ln w="9525">
            <a:solidFill>
              <a:schemeClr val="tx1"/>
            </a:solidFill>
            <a:round/>
            <a:headEnd/>
            <a:tailEnd/>
          </a:ln>
          <a:effectLst/>
        </p:spPr>
        <p:txBody>
          <a:bodyPr wrap="none" anchor="ctr"/>
          <a:lstStyle/>
          <a:p>
            <a:pPr algn="ctr"/>
            <a:r>
              <a:rPr lang="en-US"/>
              <a:t>Temperament</a:t>
            </a:r>
          </a:p>
        </p:txBody>
      </p:sp>
      <p:sp>
        <p:nvSpPr>
          <p:cNvPr id="517130" name="Oval 10"/>
          <p:cNvSpPr>
            <a:spLocks noChangeArrowheads="1"/>
          </p:cNvSpPr>
          <p:nvPr/>
        </p:nvSpPr>
        <p:spPr bwMode="auto">
          <a:xfrm>
            <a:off x="4191000" y="3581400"/>
            <a:ext cx="1447800" cy="1143000"/>
          </a:xfrm>
          <a:prstGeom prst="ellipse">
            <a:avLst/>
          </a:prstGeom>
          <a:solidFill>
            <a:schemeClr val="accent1"/>
          </a:solidFill>
          <a:ln w="9525">
            <a:solidFill>
              <a:schemeClr val="tx1"/>
            </a:solidFill>
            <a:round/>
            <a:headEnd/>
            <a:tailEnd/>
          </a:ln>
          <a:effectLst/>
        </p:spPr>
        <p:txBody>
          <a:bodyPr wrap="none" anchor="ctr"/>
          <a:lstStyle/>
          <a:p>
            <a:pPr algn="ctr"/>
            <a:r>
              <a:rPr lang="en-US" dirty="0"/>
              <a:t>Environment</a:t>
            </a:r>
          </a:p>
          <a:p>
            <a:pPr algn="ctr"/>
            <a:r>
              <a:rPr lang="en-US" dirty="0"/>
              <a:t>#1</a:t>
            </a:r>
          </a:p>
        </p:txBody>
      </p:sp>
      <p:sp>
        <p:nvSpPr>
          <p:cNvPr id="517132" name="Oval 12"/>
          <p:cNvSpPr>
            <a:spLocks noChangeArrowheads="1"/>
          </p:cNvSpPr>
          <p:nvPr/>
        </p:nvSpPr>
        <p:spPr bwMode="auto">
          <a:xfrm>
            <a:off x="4267200" y="4800600"/>
            <a:ext cx="1371600" cy="1219200"/>
          </a:xfrm>
          <a:prstGeom prst="ellipse">
            <a:avLst/>
          </a:prstGeom>
          <a:solidFill>
            <a:schemeClr val="accent1"/>
          </a:solidFill>
          <a:ln w="9525">
            <a:solidFill>
              <a:schemeClr val="tx1"/>
            </a:solidFill>
            <a:round/>
            <a:headEnd/>
            <a:tailEnd/>
          </a:ln>
          <a:effectLst/>
        </p:spPr>
        <p:txBody>
          <a:bodyPr wrap="none" anchor="ctr"/>
          <a:lstStyle/>
          <a:p>
            <a:pPr algn="ctr"/>
            <a:r>
              <a:rPr lang="en-US" dirty="0"/>
              <a:t>Environment</a:t>
            </a:r>
          </a:p>
          <a:p>
            <a:pPr algn="ctr"/>
            <a:r>
              <a:rPr lang="en-US" dirty="0"/>
              <a:t>#2</a:t>
            </a:r>
          </a:p>
        </p:txBody>
      </p:sp>
      <p:sp>
        <p:nvSpPr>
          <p:cNvPr id="517133" name="Line 13"/>
          <p:cNvSpPr>
            <a:spLocks noChangeShapeType="1"/>
          </p:cNvSpPr>
          <p:nvPr/>
        </p:nvSpPr>
        <p:spPr bwMode="auto">
          <a:xfrm flipV="1">
            <a:off x="3534102" y="4191000"/>
            <a:ext cx="685800" cy="304800"/>
          </a:xfrm>
          <a:prstGeom prst="line">
            <a:avLst/>
          </a:prstGeom>
          <a:noFill/>
          <a:ln w="9525">
            <a:solidFill>
              <a:schemeClr val="tx1"/>
            </a:solidFill>
            <a:round/>
            <a:headEnd/>
            <a:tailEnd type="triangle" w="med" len="med"/>
          </a:ln>
          <a:effectLst/>
        </p:spPr>
        <p:txBody>
          <a:bodyPr/>
          <a:lstStyle/>
          <a:p>
            <a:endParaRPr lang="en-US"/>
          </a:p>
        </p:txBody>
      </p:sp>
      <p:sp>
        <p:nvSpPr>
          <p:cNvPr id="517135" name="Line 15"/>
          <p:cNvSpPr>
            <a:spLocks noChangeShapeType="1"/>
          </p:cNvSpPr>
          <p:nvPr/>
        </p:nvSpPr>
        <p:spPr bwMode="auto">
          <a:xfrm>
            <a:off x="3505200" y="4800600"/>
            <a:ext cx="762000" cy="381000"/>
          </a:xfrm>
          <a:prstGeom prst="line">
            <a:avLst/>
          </a:prstGeom>
          <a:noFill/>
          <a:ln w="9525">
            <a:solidFill>
              <a:schemeClr val="tx1"/>
            </a:solidFill>
            <a:round/>
            <a:headEnd/>
            <a:tailEnd type="triangle" w="med" len="med"/>
          </a:ln>
          <a:effectLst/>
        </p:spPr>
        <p:txBody>
          <a:bodyPr/>
          <a:lstStyle/>
          <a:p>
            <a:endParaRPr lang="en-US"/>
          </a:p>
        </p:txBody>
      </p:sp>
      <p:sp>
        <p:nvSpPr>
          <p:cNvPr id="517136" name="Line 16"/>
          <p:cNvSpPr>
            <a:spLocks noChangeShapeType="1"/>
          </p:cNvSpPr>
          <p:nvPr/>
        </p:nvSpPr>
        <p:spPr bwMode="auto">
          <a:xfrm>
            <a:off x="5638800" y="4191000"/>
            <a:ext cx="838200" cy="0"/>
          </a:xfrm>
          <a:prstGeom prst="line">
            <a:avLst/>
          </a:prstGeom>
          <a:noFill/>
          <a:ln w="9525">
            <a:solidFill>
              <a:schemeClr val="tx1"/>
            </a:solidFill>
            <a:round/>
            <a:headEnd/>
            <a:tailEnd type="triangle" w="med" len="med"/>
          </a:ln>
          <a:effectLst/>
        </p:spPr>
        <p:txBody>
          <a:bodyPr/>
          <a:lstStyle/>
          <a:p>
            <a:endParaRPr lang="en-US"/>
          </a:p>
        </p:txBody>
      </p:sp>
      <p:sp>
        <p:nvSpPr>
          <p:cNvPr id="517137" name="Line 17"/>
          <p:cNvSpPr>
            <a:spLocks noChangeShapeType="1"/>
          </p:cNvSpPr>
          <p:nvPr/>
        </p:nvSpPr>
        <p:spPr bwMode="auto">
          <a:xfrm>
            <a:off x="5638800" y="5257800"/>
            <a:ext cx="838200" cy="0"/>
          </a:xfrm>
          <a:prstGeom prst="line">
            <a:avLst/>
          </a:prstGeom>
          <a:noFill/>
          <a:ln w="9525">
            <a:solidFill>
              <a:schemeClr val="tx1"/>
            </a:solidFill>
            <a:round/>
            <a:headEnd/>
            <a:tailEnd type="triangle" w="med" len="med"/>
          </a:ln>
          <a:effectLst/>
        </p:spPr>
        <p:txBody>
          <a:bodyPr/>
          <a:lstStyle/>
          <a:p>
            <a:endParaRPr lang="en-US"/>
          </a:p>
        </p:txBody>
      </p:sp>
      <p:sp>
        <p:nvSpPr>
          <p:cNvPr id="517138" name="Oval 18"/>
          <p:cNvSpPr>
            <a:spLocks noChangeArrowheads="1"/>
          </p:cNvSpPr>
          <p:nvPr/>
        </p:nvSpPr>
        <p:spPr bwMode="auto">
          <a:xfrm>
            <a:off x="6477000" y="3733800"/>
            <a:ext cx="1600200" cy="914400"/>
          </a:xfrm>
          <a:prstGeom prst="ellipse">
            <a:avLst/>
          </a:prstGeom>
          <a:solidFill>
            <a:schemeClr val="accent1"/>
          </a:solidFill>
          <a:ln w="9525">
            <a:solidFill>
              <a:schemeClr val="tx1"/>
            </a:solidFill>
            <a:round/>
            <a:headEnd/>
            <a:tailEnd/>
          </a:ln>
          <a:effectLst/>
        </p:spPr>
        <p:txBody>
          <a:bodyPr wrap="none" anchor="ctr"/>
          <a:lstStyle/>
          <a:p>
            <a:pPr algn="ctr"/>
            <a:r>
              <a:rPr lang="en-US"/>
              <a:t>Outcome a</a:t>
            </a:r>
          </a:p>
        </p:txBody>
      </p:sp>
      <p:sp>
        <p:nvSpPr>
          <p:cNvPr id="517140" name="Oval 20"/>
          <p:cNvSpPr>
            <a:spLocks noChangeArrowheads="1"/>
          </p:cNvSpPr>
          <p:nvPr/>
        </p:nvSpPr>
        <p:spPr bwMode="auto">
          <a:xfrm>
            <a:off x="6502400" y="4787900"/>
            <a:ext cx="1600200" cy="914400"/>
          </a:xfrm>
          <a:prstGeom prst="ellipse">
            <a:avLst/>
          </a:prstGeom>
          <a:solidFill>
            <a:schemeClr val="accent1"/>
          </a:solidFill>
          <a:ln w="9525">
            <a:solidFill>
              <a:schemeClr val="tx1"/>
            </a:solidFill>
            <a:round/>
            <a:headEnd/>
            <a:tailEnd/>
          </a:ln>
          <a:effectLst/>
        </p:spPr>
        <p:txBody>
          <a:bodyPr wrap="none" anchor="ctr"/>
          <a:lstStyle/>
          <a:p>
            <a:pPr algn="ctr"/>
            <a:r>
              <a:rPr lang="en-US"/>
              <a:t>Outcome b</a:t>
            </a:r>
          </a:p>
        </p:txBody>
      </p:sp>
    </p:spTree>
    <p:extLst>
      <p:ext uri="{BB962C8B-B14F-4D97-AF65-F5344CB8AC3E}">
        <p14:creationId xmlns:p14="http://schemas.microsoft.com/office/powerpoint/2010/main" val="10368331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Messinger &amp; Henderson</a:t>
            </a:r>
          </a:p>
        </p:txBody>
      </p:sp>
      <p:sp>
        <p:nvSpPr>
          <p:cNvPr id="2253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fld id="{1D70ADE9-C8DD-4826-AE9B-0BD5A374DEBD}" type="slidenum">
              <a:rPr lang="en-US" altLang="en-US" sz="1400" smtClean="0"/>
              <a:pPr>
                <a:spcBef>
                  <a:spcPct val="0"/>
                </a:spcBef>
                <a:buClrTx/>
                <a:buSzTx/>
                <a:buFontTx/>
                <a:buNone/>
              </a:pPr>
              <a:t>55</a:t>
            </a:fld>
            <a:endParaRPr lang="en-US" altLang="en-US" sz="1400"/>
          </a:p>
        </p:txBody>
      </p:sp>
      <p:sp>
        <p:nvSpPr>
          <p:cNvPr id="22532" name="Rectangle 2"/>
          <p:cNvSpPr>
            <a:spLocks noGrp="1" noChangeArrowheads="1"/>
          </p:cNvSpPr>
          <p:nvPr>
            <p:ph type="title"/>
          </p:nvPr>
        </p:nvSpPr>
        <p:spPr/>
        <p:txBody>
          <a:bodyPr/>
          <a:lstStyle/>
          <a:p>
            <a:pPr algn="ctr"/>
            <a:r>
              <a:rPr lang="en-US" altLang="en-US" dirty="0"/>
              <a:t>Goodness-of-Fit</a:t>
            </a:r>
          </a:p>
        </p:txBody>
      </p:sp>
      <p:sp>
        <p:nvSpPr>
          <p:cNvPr id="22533" name="Rectangle 3"/>
          <p:cNvSpPr>
            <a:spLocks noGrp="1" noChangeArrowheads="1"/>
          </p:cNvSpPr>
          <p:nvPr>
            <p:ph type="body" idx="1"/>
          </p:nvPr>
        </p:nvSpPr>
        <p:spPr>
          <a:xfrm>
            <a:off x="1173163" y="1524000"/>
            <a:ext cx="7772400" cy="4572000"/>
          </a:xfrm>
        </p:spPr>
        <p:txBody>
          <a:bodyPr/>
          <a:lstStyle/>
          <a:p>
            <a:r>
              <a:rPr lang="en-US" altLang="en-US" dirty="0"/>
              <a:t>The “meshing” of temperament with environmental properties, expectations, and demands </a:t>
            </a:r>
          </a:p>
          <a:p>
            <a:pPr lvl="1"/>
            <a:r>
              <a:rPr lang="en-US" altLang="en-US" dirty="0"/>
              <a:t>Implications for creating environments that recognize each child’s temperament while encouraging adaptive functioning</a:t>
            </a:r>
          </a:p>
          <a:p>
            <a:r>
              <a:rPr lang="en-US" altLang="en-US" dirty="0"/>
              <a:t>Niche picking</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6941" y="4895056"/>
            <a:ext cx="1481137"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841371"/>
            <a:ext cx="1511300"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16832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Messinger &amp; Henderson</a:t>
            </a:r>
          </a:p>
        </p:txBody>
      </p:sp>
      <p:sp>
        <p:nvSpPr>
          <p:cNvPr id="2355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fld id="{68EDBBEC-97D8-4BDC-BACB-DFC4A173BC2F}" type="slidenum">
              <a:rPr lang="en-US" altLang="en-US" sz="1400" smtClean="0"/>
              <a:pPr>
                <a:spcBef>
                  <a:spcPct val="0"/>
                </a:spcBef>
                <a:buClrTx/>
                <a:buSzTx/>
                <a:buFontTx/>
                <a:buNone/>
              </a:pPr>
              <a:t>56</a:t>
            </a:fld>
            <a:endParaRPr lang="en-US" altLang="en-US" sz="1400"/>
          </a:p>
        </p:txBody>
      </p:sp>
      <p:sp>
        <p:nvSpPr>
          <p:cNvPr id="23556" name="Rectangle 1026"/>
          <p:cNvSpPr>
            <a:spLocks noGrp="1" noChangeArrowheads="1"/>
          </p:cNvSpPr>
          <p:nvPr>
            <p:ph type="title"/>
          </p:nvPr>
        </p:nvSpPr>
        <p:spPr/>
        <p:txBody>
          <a:bodyPr/>
          <a:lstStyle/>
          <a:p>
            <a:pPr algn="ctr"/>
            <a:r>
              <a:rPr lang="en-US" altLang="en-US"/>
              <a:t>Applications of Goodness-of-Fit </a:t>
            </a:r>
          </a:p>
        </p:txBody>
      </p:sp>
      <p:sp>
        <p:nvSpPr>
          <p:cNvPr id="23557" name="Rectangle 1027"/>
          <p:cNvSpPr>
            <a:spLocks noGrp="1" noChangeArrowheads="1"/>
          </p:cNvSpPr>
          <p:nvPr>
            <p:ph type="body" idx="1"/>
          </p:nvPr>
        </p:nvSpPr>
        <p:spPr/>
        <p:txBody>
          <a:bodyPr/>
          <a:lstStyle/>
          <a:p>
            <a:r>
              <a:rPr lang="en-US" altLang="en-US" sz="2800"/>
              <a:t>A “difficult” temperament promotes survival during famine conditions in Africa (De Vries, 1984)</a:t>
            </a:r>
          </a:p>
          <a:p>
            <a:pPr lvl="2"/>
            <a:r>
              <a:rPr lang="en-US" altLang="en-US" sz="2000"/>
              <a:t>Why?</a:t>
            </a:r>
          </a:p>
          <a:p>
            <a:pPr lvl="2">
              <a:buFont typeface="Monotype Sorts" pitchFamily="2" charset="2"/>
              <a:buNone/>
            </a:pPr>
            <a:endParaRPr lang="en-US" altLang="en-US" sz="2000"/>
          </a:p>
          <a:p>
            <a:r>
              <a:rPr lang="en-US" altLang="en-US" sz="2800"/>
              <a:t>Low activity level is a risk for mental retardation among children raised in a poor institution (Schaffer, 1966)</a:t>
            </a:r>
          </a:p>
          <a:p>
            <a:pPr lvl="2"/>
            <a:r>
              <a:rPr lang="en-US" altLang="en-US"/>
              <a:t>Why?</a:t>
            </a:r>
          </a:p>
        </p:txBody>
      </p:sp>
    </p:spTree>
    <p:extLst>
      <p:ext uri="{BB962C8B-B14F-4D97-AF65-F5344CB8AC3E}">
        <p14:creationId xmlns:p14="http://schemas.microsoft.com/office/powerpoint/2010/main" val="34661093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0" y="304800"/>
            <a:ext cx="9144001" cy="1066800"/>
          </a:xfrm>
        </p:spPr>
        <p:txBody>
          <a:bodyPr>
            <a:normAutofit fontScale="90000"/>
          </a:bodyPr>
          <a:lstStyle/>
          <a:p>
            <a:pPr algn="ctr"/>
            <a:r>
              <a:rPr lang="en-US" dirty="0"/>
              <a:t>Goodness-of-fit applications:</a:t>
            </a:r>
            <a:br>
              <a:rPr lang="en-US" dirty="0"/>
            </a:br>
            <a:r>
              <a:rPr lang="en-US" sz="4800" dirty="0"/>
              <a:t>Differential Sensitivity Model</a:t>
            </a:r>
            <a:r>
              <a:rPr lang="en-US" dirty="0"/>
              <a:t> </a:t>
            </a:r>
            <a:endParaRPr lang="en-US" b="1" dirty="0"/>
          </a:p>
        </p:txBody>
      </p:sp>
      <p:sp>
        <p:nvSpPr>
          <p:cNvPr id="18437" name="TextBox 5"/>
          <p:cNvSpPr txBox="1">
            <a:spLocks noChangeArrowheads="1"/>
          </p:cNvSpPr>
          <p:nvPr/>
        </p:nvSpPr>
        <p:spPr bwMode="auto">
          <a:xfrm>
            <a:off x="7848600" y="5715000"/>
            <a:ext cx="9782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600" dirty="0"/>
              <a:t>Vitiello et al., 2012</a:t>
            </a: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332"/>
          <a:stretch/>
        </p:blipFill>
        <p:spPr bwMode="auto">
          <a:xfrm>
            <a:off x="457200" y="1543746"/>
            <a:ext cx="7467600" cy="5307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114800" y="1543746"/>
            <a:ext cx="3733800" cy="5002251"/>
          </a:xfrm>
          <a:prstGeom prst="rect">
            <a:avLst/>
          </a:prstGeom>
          <a:noFill/>
          <a:ln w="793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21030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2354" name="Rectangle 2"/>
          <p:cNvSpPr>
            <a:spLocks noGrp="1" noChangeArrowheads="1"/>
          </p:cNvSpPr>
          <p:nvPr>
            <p:ph type="title"/>
          </p:nvPr>
        </p:nvSpPr>
        <p:spPr/>
        <p:txBody>
          <a:bodyPr/>
          <a:lstStyle/>
          <a:p>
            <a:r>
              <a:rPr lang="en-US" dirty="0" err="1"/>
              <a:t>Belsky</a:t>
            </a:r>
            <a:r>
              <a:rPr lang="en-US" dirty="0"/>
              <a:t> &amp; </a:t>
            </a:r>
            <a:r>
              <a:rPr lang="en-US" dirty="0" err="1"/>
              <a:t>Pluess</a:t>
            </a:r>
            <a:r>
              <a:rPr lang="en-US" dirty="0"/>
              <a:t> (2009)</a:t>
            </a:r>
          </a:p>
        </p:txBody>
      </p:sp>
      <p:sp>
        <p:nvSpPr>
          <p:cNvPr id="612355" name="Rectangle 3"/>
          <p:cNvSpPr>
            <a:spLocks noGrp="1" noChangeArrowheads="1"/>
          </p:cNvSpPr>
          <p:nvPr>
            <p:ph type="body" idx="4294967295"/>
          </p:nvPr>
        </p:nvSpPr>
        <p:spPr>
          <a:xfrm>
            <a:off x="457200" y="1646237"/>
            <a:ext cx="8229600" cy="4526280"/>
          </a:xfrm>
          <a:prstGeom prst="rect">
            <a:avLst/>
          </a:prstGeom>
        </p:spPr>
        <p:txBody>
          <a:bodyPr>
            <a:normAutofit/>
          </a:bodyPr>
          <a:lstStyle/>
          <a:p>
            <a:r>
              <a:rPr lang="en-US" sz="2800" dirty="0"/>
              <a:t>Differential Sensitivity Model</a:t>
            </a:r>
          </a:p>
          <a:p>
            <a:pPr marL="0" indent="0">
              <a:buNone/>
            </a:pPr>
            <a:endParaRPr lang="en-US" sz="2800" dirty="0"/>
          </a:p>
          <a:p>
            <a:pPr lvl="1"/>
            <a:r>
              <a:rPr lang="en-US" sz="2600" dirty="0"/>
              <a:t>How different from traditional diathesis-stress model?</a:t>
            </a:r>
          </a:p>
          <a:p>
            <a:endParaRPr lang="en-US" sz="2800" dirty="0"/>
          </a:p>
          <a:p>
            <a:r>
              <a:rPr lang="en-US" sz="2800" dirty="0"/>
              <a:t>How do study designs differ based on these models?</a:t>
            </a:r>
            <a:endParaRPr lang="en-US" sz="1400" dirty="0"/>
          </a:p>
          <a:p>
            <a:pPr lvl="1"/>
            <a:r>
              <a:rPr lang="en-US" sz="2600" dirty="0"/>
              <a:t>Range of environments?</a:t>
            </a:r>
          </a:p>
          <a:p>
            <a:pPr lvl="1"/>
            <a:r>
              <a:rPr lang="en-US" sz="2600" dirty="0"/>
              <a:t>Range of psychological and behavioral outcomes?</a:t>
            </a:r>
          </a:p>
        </p:txBody>
      </p:sp>
    </p:spTree>
    <p:extLst>
      <p:ext uri="{BB962C8B-B14F-4D97-AF65-F5344CB8AC3E}">
        <p14:creationId xmlns:p14="http://schemas.microsoft.com/office/powerpoint/2010/main" val="7278505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Title 1"/>
          <p:cNvSpPr>
            <a:spLocks noGrp="1"/>
          </p:cNvSpPr>
          <p:nvPr>
            <p:ph type="title"/>
          </p:nvPr>
        </p:nvSpPr>
        <p:spPr>
          <a:xfrm>
            <a:off x="152400" y="152400"/>
            <a:ext cx="9144001" cy="1066800"/>
          </a:xfrm>
        </p:spPr>
        <p:txBody>
          <a:bodyPr/>
          <a:lstStyle/>
          <a:p>
            <a:pPr algn="ctr"/>
            <a:r>
              <a:rPr lang="en-US" b="1" dirty="0"/>
              <a:t>Differential susceptibility?</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05000"/>
            <a:ext cx="748665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257719" y="6342185"/>
            <a:ext cx="1677062" cy="307777"/>
          </a:xfrm>
          <a:prstGeom prst="rect">
            <a:avLst/>
          </a:prstGeom>
          <a:noFill/>
        </p:spPr>
        <p:txBody>
          <a:bodyPr wrap="none" rtlCol="0">
            <a:spAutoFit/>
          </a:bodyPr>
          <a:lstStyle/>
          <a:p>
            <a:r>
              <a:rPr lang="en-US" sz="1400" i="1" dirty="0"/>
              <a:t>Penela et al., </a:t>
            </a:r>
            <a:r>
              <a:rPr lang="en-US" sz="1400" dirty="0"/>
              <a:t>2012</a:t>
            </a:r>
          </a:p>
        </p:txBody>
      </p:sp>
      <p:sp>
        <p:nvSpPr>
          <p:cNvPr id="3" name="TextBox 2"/>
          <p:cNvSpPr txBox="1"/>
          <p:nvPr/>
        </p:nvSpPr>
        <p:spPr>
          <a:xfrm>
            <a:off x="6324600" y="1676400"/>
            <a:ext cx="2566728" cy="1015663"/>
          </a:xfrm>
          <a:prstGeom prst="rect">
            <a:avLst/>
          </a:prstGeom>
          <a:noFill/>
        </p:spPr>
        <p:txBody>
          <a:bodyPr wrap="none" rtlCol="0">
            <a:spAutoFit/>
          </a:bodyPr>
          <a:lstStyle/>
          <a:p>
            <a:pPr algn="ctr"/>
            <a:r>
              <a:rPr lang="en-US" sz="2000" dirty="0"/>
              <a:t>MCB – Maternal </a:t>
            </a:r>
          </a:p>
          <a:p>
            <a:pPr algn="ctr"/>
            <a:r>
              <a:rPr lang="en-US" sz="2000" dirty="0"/>
              <a:t>Caregiving Behavior </a:t>
            </a:r>
          </a:p>
          <a:p>
            <a:pPr algn="ctr"/>
            <a:r>
              <a:rPr lang="en-US" sz="2000" dirty="0"/>
              <a:t>(Quality)</a:t>
            </a:r>
          </a:p>
        </p:txBody>
      </p:sp>
      <p:cxnSp>
        <p:nvCxnSpPr>
          <p:cNvPr id="5" name="Straight Arrow Connector 4"/>
          <p:cNvCxnSpPr/>
          <p:nvPr/>
        </p:nvCxnSpPr>
        <p:spPr>
          <a:xfrm flipH="1">
            <a:off x="5867400" y="3200400"/>
            <a:ext cx="1066800" cy="609600"/>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7274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4208D-8FA8-9D4B-9A97-5E12581703C2}"/>
              </a:ext>
            </a:extLst>
          </p:cNvPr>
          <p:cNvSpPr>
            <a:spLocks noGrp="1"/>
          </p:cNvSpPr>
          <p:nvPr>
            <p:ph type="title"/>
          </p:nvPr>
        </p:nvSpPr>
        <p:spPr/>
        <p:txBody>
          <a:bodyPr>
            <a:normAutofit fontScale="90000"/>
          </a:bodyPr>
          <a:lstStyle/>
          <a:p>
            <a:r>
              <a:rPr lang="en-US" dirty="0"/>
              <a:t>Connection between happiness, intelligence, and success</a:t>
            </a:r>
          </a:p>
        </p:txBody>
      </p:sp>
      <p:sp>
        <p:nvSpPr>
          <p:cNvPr id="3" name="Content Placeholder 2">
            <a:extLst>
              <a:ext uri="{FF2B5EF4-FFF2-40B4-BE49-F238E27FC236}">
                <a16:creationId xmlns:a16="http://schemas.microsoft.com/office/drawing/2014/main" id="{027B9E8D-9FBC-374A-97E3-92FBEFD80874}"/>
              </a:ext>
            </a:extLst>
          </p:cNvPr>
          <p:cNvSpPr>
            <a:spLocks noGrp="1"/>
          </p:cNvSpPr>
          <p:nvPr>
            <p:ph idx="1"/>
          </p:nvPr>
        </p:nvSpPr>
        <p:spPr/>
        <p:txBody>
          <a:bodyPr/>
          <a:lstStyle/>
          <a:p>
            <a:r>
              <a:rPr lang="en-US" dirty="0"/>
              <a:t>Happiness in adults predicts success.</a:t>
            </a:r>
          </a:p>
          <a:p>
            <a:r>
              <a:rPr lang="en-US" dirty="0"/>
              <a:t>Intelligence and education are also linked to future success.</a:t>
            </a:r>
          </a:p>
          <a:p>
            <a:r>
              <a:rPr lang="en-US" dirty="0"/>
              <a:t>Is there a connection between happiness during infancy, childhood intelligence, and adult success? </a:t>
            </a:r>
          </a:p>
        </p:txBody>
      </p:sp>
      <p:sp>
        <p:nvSpPr>
          <p:cNvPr id="4" name="TextBox 3">
            <a:extLst>
              <a:ext uri="{FF2B5EF4-FFF2-40B4-BE49-F238E27FC236}">
                <a16:creationId xmlns:a16="http://schemas.microsoft.com/office/drawing/2014/main" id="{BA3BF091-487E-7F46-BC92-5B8B54B6D60A}"/>
              </a:ext>
            </a:extLst>
          </p:cNvPr>
          <p:cNvSpPr txBox="1"/>
          <p:nvPr/>
        </p:nvSpPr>
        <p:spPr>
          <a:xfrm>
            <a:off x="97972" y="5589270"/>
            <a:ext cx="1273628"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venir Next LT Pro"/>
                <a:ea typeface="+mn-ea"/>
                <a:cs typeface="+mn-cs"/>
              </a:rPr>
              <a:t>Tsai</a:t>
            </a:r>
          </a:p>
        </p:txBody>
      </p:sp>
    </p:spTree>
    <p:extLst>
      <p:ext uri="{BB962C8B-B14F-4D97-AF65-F5344CB8AC3E}">
        <p14:creationId xmlns:p14="http://schemas.microsoft.com/office/powerpoint/2010/main" val="27724849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Gene-</a:t>
            </a:r>
            <a:r>
              <a:rPr lang="en-US" dirty="0" err="1"/>
              <a:t>Endoenvironment</a:t>
            </a:r>
            <a:r>
              <a:rPr lang="en-US" dirty="0"/>
              <a:t> Interaction</a:t>
            </a:r>
          </a:p>
        </p:txBody>
      </p:sp>
      <p:sp>
        <p:nvSpPr>
          <p:cNvPr id="3" name="Content Placeholder 2"/>
          <p:cNvSpPr>
            <a:spLocks noGrp="1"/>
          </p:cNvSpPr>
          <p:nvPr>
            <p:ph idx="1"/>
          </p:nvPr>
        </p:nvSpPr>
        <p:spPr>
          <a:xfrm>
            <a:off x="838200" y="1752600"/>
            <a:ext cx="5257800" cy="4419600"/>
          </a:xfrm>
        </p:spPr>
        <p:txBody>
          <a:bodyPr>
            <a:normAutofit/>
          </a:bodyPr>
          <a:lstStyle/>
          <a:p>
            <a:pPr>
              <a:defRPr/>
            </a:pPr>
            <a:r>
              <a:rPr lang="en-US" sz="2400" dirty="0"/>
              <a:t>DRD4 - Long Allele</a:t>
            </a:r>
          </a:p>
          <a:p>
            <a:pPr lvl="1">
              <a:defRPr/>
            </a:pPr>
            <a:r>
              <a:rPr lang="en-US" altLang="en-US" sz="2000" dirty="0"/>
              <a:t>Polymorphisms—alleles 6-10 repeats</a:t>
            </a:r>
            <a:endParaRPr lang="en-US" sz="2000" dirty="0"/>
          </a:p>
          <a:p>
            <a:pPr lvl="1">
              <a:defRPr/>
            </a:pPr>
            <a:r>
              <a:rPr lang="en-US" sz="2000" dirty="0"/>
              <a:t>Novelty/Sensation Seeking</a:t>
            </a:r>
          </a:p>
          <a:p>
            <a:pPr lvl="1">
              <a:defRPr/>
            </a:pPr>
            <a:r>
              <a:rPr lang="en-US" sz="2000" dirty="0"/>
              <a:t>Attention Problems/Aggression</a:t>
            </a:r>
          </a:p>
          <a:p>
            <a:pPr lvl="1">
              <a:defRPr/>
            </a:pPr>
            <a:r>
              <a:rPr lang="en-US" sz="2000" dirty="0"/>
              <a:t>Susceptibility to Parenting</a:t>
            </a:r>
          </a:p>
          <a:p>
            <a:pPr>
              <a:defRPr/>
            </a:pPr>
            <a:r>
              <a:rPr lang="en-US" sz="2400" dirty="0"/>
              <a:t>EEG Asymmetry </a:t>
            </a:r>
          </a:p>
          <a:p>
            <a:pPr lvl="1">
              <a:defRPr/>
            </a:pPr>
            <a:r>
              <a:rPr lang="en-US" sz="2000" dirty="0"/>
              <a:t>Left Frontal – “Easy” Temperament</a:t>
            </a:r>
          </a:p>
          <a:p>
            <a:pPr lvl="1">
              <a:defRPr/>
            </a:pPr>
            <a:r>
              <a:rPr lang="en-US" sz="2000" dirty="0"/>
              <a:t>Right Frontal – “Negative Reactive” Temperament</a:t>
            </a:r>
          </a:p>
          <a:p>
            <a:pPr lvl="2">
              <a:defRPr/>
            </a:pPr>
            <a:endParaRPr lang="en-US" dirty="0"/>
          </a:p>
          <a:p>
            <a:pPr lvl="3">
              <a:defRPr/>
            </a:pPr>
            <a:endParaRPr lang="en-US" dirty="0"/>
          </a:p>
        </p:txBody>
      </p:sp>
      <p:sp>
        <p:nvSpPr>
          <p:cNvPr id="604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Mattson</a:t>
            </a:r>
          </a:p>
        </p:txBody>
      </p:sp>
      <p:pic>
        <p:nvPicPr>
          <p:cNvPr id="604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5102081"/>
            <a:ext cx="2105608" cy="1746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Rectangle 4"/>
          <p:cNvSpPr>
            <a:spLocks noChangeArrowheads="1"/>
          </p:cNvSpPr>
          <p:nvPr/>
        </p:nvSpPr>
        <p:spPr bwMode="auto">
          <a:xfrm>
            <a:off x="5638800" y="1828800"/>
            <a:ext cx="35052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lgn="ctr">
              <a:spcBef>
                <a:spcPct val="0"/>
              </a:spcBef>
              <a:buClrTx/>
              <a:buSzTx/>
              <a:buFontTx/>
              <a:buNone/>
            </a:pPr>
            <a:r>
              <a:rPr lang="en-US" altLang="en-US" sz="1800" dirty="0"/>
              <a:t>"Long" versions of polymorphisms are the alleles with 6 to 10 repeats. 7R appears to react less strongly to dopamine molecules.[8]</a:t>
            </a:r>
          </a:p>
          <a:p>
            <a:pPr algn="ctr">
              <a:spcBef>
                <a:spcPct val="0"/>
              </a:spcBef>
              <a:buClrTx/>
              <a:buSzTx/>
              <a:buFontTx/>
              <a:buNone/>
            </a:pPr>
            <a:r>
              <a:rPr lang="en-US" altLang="en-US" sz="1400" dirty="0">
                <a:hlinkClick r:id="rId4"/>
              </a:rPr>
              <a:t>http://en.wikipedia.org/wiki/Dopamine_receptor_D4</a:t>
            </a:r>
            <a:endParaRPr lang="en-US" altLang="en-US" sz="1400" dirty="0"/>
          </a:p>
          <a:p>
            <a:pPr algn="ctr">
              <a:spcBef>
                <a:spcPct val="0"/>
              </a:spcBef>
              <a:buClrTx/>
              <a:buSzTx/>
              <a:buFontTx/>
              <a:buNone/>
            </a:pPr>
            <a:endParaRPr lang="en-US" altLang="en-US" sz="1800" dirty="0"/>
          </a:p>
        </p:txBody>
      </p:sp>
      <p:grpSp>
        <p:nvGrpSpPr>
          <p:cNvPr id="7" name="Group 6"/>
          <p:cNvGrpSpPr/>
          <p:nvPr/>
        </p:nvGrpSpPr>
        <p:grpSpPr>
          <a:xfrm>
            <a:off x="5562600" y="1631033"/>
            <a:ext cx="3581400" cy="5238750"/>
            <a:chOff x="5562600" y="1619250"/>
            <a:chExt cx="3200400" cy="4781550"/>
          </a:xfrm>
        </p:grpSpPr>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l="10551" t="45392" r="1398" b="14955"/>
            <a:stretch>
              <a:fillRect/>
            </a:stretch>
          </p:blipFill>
          <p:spPr bwMode="auto">
            <a:xfrm>
              <a:off x="5562600" y="3962400"/>
              <a:ext cx="3200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l="11349" t="3275" b="57457"/>
            <a:stretch>
              <a:fillRect/>
            </a:stretch>
          </p:blipFill>
          <p:spPr bwMode="auto">
            <a:xfrm>
              <a:off x="5562600" y="1619250"/>
              <a:ext cx="3200400"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Rectangle 3"/>
          <p:cNvSpPr/>
          <p:nvPr/>
        </p:nvSpPr>
        <p:spPr>
          <a:xfrm>
            <a:off x="2608417" y="6579730"/>
            <a:ext cx="4046301" cy="246221"/>
          </a:xfrm>
          <a:prstGeom prst="rect">
            <a:avLst/>
          </a:prstGeom>
        </p:spPr>
        <p:txBody>
          <a:bodyPr wrap="none">
            <a:spAutoFit/>
          </a:bodyPr>
          <a:lstStyle/>
          <a:p>
            <a:pPr lvl="3">
              <a:defRPr/>
            </a:pPr>
            <a:r>
              <a:rPr lang="en-US" sz="1000" dirty="0"/>
              <a:t>Schmidt, Fox, Perez-Edgar &amp; Hamer (2009)</a:t>
            </a:r>
          </a:p>
        </p:txBody>
      </p:sp>
    </p:spTree>
    <p:extLst>
      <p:ext uri="{BB962C8B-B14F-4D97-AF65-F5344CB8AC3E}">
        <p14:creationId xmlns:p14="http://schemas.microsoft.com/office/powerpoint/2010/main" val="9599571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2" name="Title 1"/>
          <p:cNvSpPr>
            <a:spLocks noGrp="1"/>
          </p:cNvSpPr>
          <p:nvPr>
            <p:ph type="title"/>
          </p:nvPr>
        </p:nvSpPr>
        <p:spPr>
          <a:xfrm>
            <a:off x="838200" y="342900"/>
            <a:ext cx="7848600" cy="1104900"/>
          </a:xfrm>
        </p:spPr>
        <p:txBody>
          <a:bodyPr>
            <a:normAutofit fontScale="90000"/>
          </a:bodyPr>
          <a:lstStyle/>
          <a:p>
            <a:r>
              <a:rPr lang="en-US" altLang="en-US" sz="3500"/>
              <a:t>Frontal Asymmetry, DRD4, Temperament</a:t>
            </a:r>
            <a:br>
              <a:rPr lang="en-US" altLang="en-US" sz="3500"/>
            </a:br>
            <a:r>
              <a:rPr lang="en-US" altLang="en-US" sz="3500"/>
              <a:t>Differential susceptibility</a:t>
            </a:r>
          </a:p>
        </p:txBody>
      </p:sp>
      <p:sp>
        <p:nvSpPr>
          <p:cNvPr id="3" name="Content Placeholder 2"/>
          <p:cNvSpPr>
            <a:spLocks noGrp="1"/>
          </p:cNvSpPr>
          <p:nvPr>
            <p:ph idx="1"/>
          </p:nvPr>
        </p:nvSpPr>
        <p:spPr>
          <a:xfrm>
            <a:off x="838200" y="1752600"/>
            <a:ext cx="3505200" cy="4114800"/>
          </a:xfrm>
        </p:spPr>
        <p:txBody>
          <a:bodyPr>
            <a:normAutofit fontScale="92500" lnSpcReduction="10000"/>
          </a:bodyPr>
          <a:lstStyle/>
          <a:p>
            <a:pPr>
              <a:defRPr/>
            </a:pPr>
            <a:r>
              <a:rPr lang="en-US" dirty="0"/>
              <a:t>9 mo</a:t>
            </a:r>
          </a:p>
          <a:p>
            <a:pPr lvl="1">
              <a:defRPr/>
            </a:pPr>
            <a:r>
              <a:rPr lang="en-US" dirty="0"/>
              <a:t>EEG, Genes </a:t>
            </a:r>
          </a:p>
          <a:p>
            <a:pPr>
              <a:defRPr/>
            </a:pPr>
            <a:r>
              <a:rPr lang="en-US" dirty="0"/>
              <a:t>48 mo</a:t>
            </a:r>
          </a:p>
          <a:p>
            <a:pPr lvl="1">
              <a:defRPr/>
            </a:pPr>
            <a:r>
              <a:rPr lang="en-US" dirty="0"/>
              <a:t>Temperament</a:t>
            </a:r>
          </a:p>
          <a:p>
            <a:pPr>
              <a:defRPr/>
            </a:pPr>
            <a:r>
              <a:rPr lang="en-US" dirty="0"/>
              <a:t>CCTI – Maternal Report</a:t>
            </a:r>
          </a:p>
          <a:p>
            <a:pPr lvl="1">
              <a:defRPr/>
            </a:pPr>
            <a:r>
              <a:rPr lang="en-US" dirty="0" err="1"/>
              <a:t>Soothability</a:t>
            </a:r>
            <a:endParaRPr lang="en-US" dirty="0"/>
          </a:p>
          <a:p>
            <a:pPr lvl="1">
              <a:defRPr/>
            </a:pPr>
            <a:r>
              <a:rPr lang="en-US" dirty="0"/>
              <a:t>Attention Difficulties</a:t>
            </a:r>
          </a:p>
        </p:txBody>
      </p:sp>
      <p:sp>
        <p:nvSpPr>
          <p:cNvPr id="6144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Mattson</a:t>
            </a:r>
          </a:p>
        </p:txBody>
      </p:sp>
      <p:pic>
        <p:nvPicPr>
          <p:cNvPr id="614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911350"/>
            <a:ext cx="5105400"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68430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Title 1"/>
          <p:cNvSpPr>
            <a:spLocks noGrp="1"/>
          </p:cNvSpPr>
          <p:nvPr>
            <p:ph type="title"/>
          </p:nvPr>
        </p:nvSpPr>
        <p:spPr>
          <a:xfrm>
            <a:off x="838200" y="342900"/>
            <a:ext cx="3886200" cy="1104900"/>
          </a:xfrm>
        </p:spPr>
        <p:txBody>
          <a:bodyPr>
            <a:normAutofit fontScale="90000"/>
          </a:bodyPr>
          <a:lstStyle/>
          <a:p>
            <a:r>
              <a:rPr lang="en-US" altLang="en-US" sz="3600" dirty="0"/>
              <a:t>DRD4 </a:t>
            </a:r>
            <a:r>
              <a:rPr lang="en-US" altLang="en-US" sz="3200" dirty="0"/>
              <a:t>Susceptibility to Asymmetry</a:t>
            </a:r>
            <a:endParaRPr lang="en-US" altLang="en-US" sz="3600" dirty="0"/>
          </a:p>
        </p:txBody>
      </p:sp>
      <p:sp>
        <p:nvSpPr>
          <p:cNvPr id="62467" name="Footer Placeholder 3"/>
          <p:cNvSpPr>
            <a:spLocks noGrp="1"/>
          </p:cNvSpPr>
          <p:nvPr>
            <p:ph type="ftr" sz="quarter" idx="11"/>
          </p:nvPr>
        </p:nvSpPr>
        <p:spPr>
          <a:xfrm>
            <a:off x="3124200" y="63246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Mattson</a:t>
            </a:r>
          </a:p>
        </p:txBody>
      </p:sp>
      <p:grpSp>
        <p:nvGrpSpPr>
          <p:cNvPr id="3" name="Group 2"/>
          <p:cNvGrpSpPr/>
          <p:nvPr/>
        </p:nvGrpSpPr>
        <p:grpSpPr>
          <a:xfrm>
            <a:off x="5181600" y="1619250"/>
            <a:ext cx="3581400" cy="5238750"/>
            <a:chOff x="5562600" y="1619250"/>
            <a:chExt cx="3200400" cy="4781550"/>
          </a:xfrm>
        </p:grpSpPr>
        <p:pic>
          <p:nvPicPr>
            <p:cNvPr id="62468" name="Picture 2"/>
            <p:cNvPicPr>
              <a:picLocks noChangeAspect="1" noChangeArrowheads="1"/>
            </p:cNvPicPr>
            <p:nvPr/>
          </p:nvPicPr>
          <p:blipFill>
            <a:blip r:embed="rId3">
              <a:extLst>
                <a:ext uri="{28A0092B-C50C-407E-A947-70E740481C1C}">
                  <a14:useLocalDpi xmlns:a14="http://schemas.microsoft.com/office/drawing/2010/main" val="0"/>
                </a:ext>
              </a:extLst>
            </a:blip>
            <a:srcRect l="10551" t="45392" r="1398" b="14955"/>
            <a:stretch>
              <a:fillRect/>
            </a:stretch>
          </p:blipFill>
          <p:spPr bwMode="auto">
            <a:xfrm>
              <a:off x="5562600" y="3962400"/>
              <a:ext cx="3200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2"/>
            <p:cNvPicPr>
              <a:picLocks noChangeAspect="1" noChangeArrowheads="1"/>
            </p:cNvPicPr>
            <p:nvPr/>
          </p:nvPicPr>
          <p:blipFill>
            <a:blip r:embed="rId3">
              <a:extLst>
                <a:ext uri="{28A0092B-C50C-407E-A947-70E740481C1C}">
                  <a14:useLocalDpi xmlns:a14="http://schemas.microsoft.com/office/drawing/2010/main" val="0"/>
                </a:ext>
              </a:extLst>
            </a:blip>
            <a:srcRect l="11349" t="3275" b="57457"/>
            <a:stretch>
              <a:fillRect/>
            </a:stretch>
          </p:blipFill>
          <p:spPr bwMode="auto">
            <a:xfrm>
              <a:off x="5562600" y="1619250"/>
              <a:ext cx="3200400"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2470" name="Content Placeholder 8"/>
          <p:cNvSpPr>
            <a:spLocks noGrp="1"/>
          </p:cNvSpPr>
          <p:nvPr>
            <p:ph idx="1"/>
          </p:nvPr>
        </p:nvSpPr>
        <p:spPr>
          <a:xfrm>
            <a:off x="304800" y="1752600"/>
            <a:ext cx="4495800" cy="4114800"/>
          </a:xfrm>
        </p:spPr>
        <p:txBody>
          <a:bodyPr/>
          <a:lstStyle/>
          <a:p>
            <a:pPr lvl="2"/>
            <a:r>
              <a:rPr lang="en-US" altLang="en-US" dirty="0" err="1"/>
              <a:t>Soothability</a:t>
            </a:r>
            <a:endParaRPr lang="en-US" altLang="en-US" dirty="0"/>
          </a:p>
          <a:p>
            <a:pPr lvl="2"/>
            <a:r>
              <a:rPr lang="en-US" altLang="en-US" dirty="0"/>
              <a:t>Attention Difficulties</a:t>
            </a:r>
          </a:p>
          <a:p>
            <a:pPr lvl="3"/>
            <a:r>
              <a:rPr lang="en-US" altLang="en-US" dirty="0"/>
              <a:t>Asymmetry unrelated to DRD4</a:t>
            </a:r>
          </a:p>
          <a:p>
            <a:pPr lvl="3"/>
            <a:r>
              <a:rPr lang="en-US" altLang="en-US" dirty="0"/>
              <a:t>Complex Gene-Gene Interaction?</a:t>
            </a:r>
          </a:p>
        </p:txBody>
      </p:sp>
      <p:sp>
        <p:nvSpPr>
          <p:cNvPr id="2" name="Rectangle 1"/>
          <p:cNvSpPr/>
          <p:nvPr/>
        </p:nvSpPr>
        <p:spPr>
          <a:xfrm>
            <a:off x="228600" y="6170711"/>
            <a:ext cx="4572000" cy="307777"/>
          </a:xfrm>
          <a:prstGeom prst="rect">
            <a:avLst/>
          </a:prstGeom>
        </p:spPr>
        <p:txBody>
          <a:bodyPr>
            <a:spAutoFit/>
          </a:bodyPr>
          <a:lstStyle/>
          <a:p>
            <a:pPr lvl="1">
              <a:defRPr/>
            </a:pPr>
            <a:r>
              <a:rPr lang="en-US" sz="1400" dirty="0"/>
              <a:t>Schmidt, Fox, Perez-Edgar &amp; Hamer (2009)</a:t>
            </a:r>
          </a:p>
        </p:txBody>
      </p:sp>
      <p:sp>
        <p:nvSpPr>
          <p:cNvPr id="4" name="Rectangle 3"/>
          <p:cNvSpPr/>
          <p:nvPr/>
        </p:nvSpPr>
        <p:spPr>
          <a:xfrm>
            <a:off x="3962867" y="948809"/>
            <a:ext cx="2326342" cy="369332"/>
          </a:xfrm>
          <a:prstGeom prst="rect">
            <a:avLst/>
          </a:prstGeom>
        </p:spPr>
        <p:txBody>
          <a:bodyPr wrap="none">
            <a:spAutoFit/>
          </a:bodyPr>
          <a:lstStyle/>
          <a:p>
            <a:r>
              <a:rPr lang="en-US" altLang="en-US" dirty="0"/>
              <a:t>DRD4 by Asymmetry</a:t>
            </a:r>
          </a:p>
        </p:txBody>
      </p:sp>
    </p:spTree>
    <p:extLst>
      <p:ext uri="{BB962C8B-B14F-4D97-AF65-F5344CB8AC3E}">
        <p14:creationId xmlns:p14="http://schemas.microsoft.com/office/powerpoint/2010/main" val="38695795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normAutofit fontScale="90000"/>
          </a:bodyPr>
          <a:lstStyle/>
          <a:p>
            <a:r>
              <a:rPr lang="en-US" altLang="en-US" sz="4400" dirty="0"/>
              <a:t>Genes influence relation between parenting and temperament</a:t>
            </a:r>
            <a:endParaRPr lang="en-US" altLang="en-US" sz="4800" dirty="0"/>
          </a:p>
        </p:txBody>
      </p:sp>
      <p:pic>
        <p:nvPicPr>
          <p:cNvPr id="63494"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188986" y="1938547"/>
            <a:ext cx="4535414" cy="3869862"/>
          </a:xfrm>
          <a:noFill/>
        </p:spPr>
      </p:pic>
      <p:sp>
        <p:nvSpPr>
          <p:cNvPr id="8" name="Text Placeholder 7"/>
          <p:cNvSpPr>
            <a:spLocks noGrp="1"/>
          </p:cNvSpPr>
          <p:nvPr>
            <p:ph sz="half" idx="2"/>
          </p:nvPr>
        </p:nvSpPr>
        <p:spPr/>
        <p:txBody>
          <a:bodyPr>
            <a:normAutofit/>
          </a:bodyPr>
          <a:lstStyle/>
          <a:p>
            <a:pPr marL="342900" indent="-342900">
              <a:buFont typeface="Arial" pitchFamily="34" charset="0"/>
              <a:buChar char="•"/>
              <a:defRPr/>
            </a:pPr>
            <a:r>
              <a:rPr lang="en-US" sz="2400" dirty="0"/>
              <a:t>18-21 month olds</a:t>
            </a:r>
          </a:p>
          <a:p>
            <a:pPr marL="342900" indent="-342900">
              <a:buFont typeface="Arial" pitchFamily="34" charset="0"/>
              <a:buChar char="•"/>
              <a:defRPr/>
            </a:pPr>
            <a:r>
              <a:rPr lang="en-US" sz="2400" b="1" dirty="0"/>
              <a:t>DRD4 48 (7-repeat allele) “long” allele </a:t>
            </a:r>
            <a:r>
              <a:rPr lang="en-US" sz="2400" dirty="0"/>
              <a:t>increased sensitivity to environmental factors such as parenting. </a:t>
            </a:r>
          </a:p>
          <a:p>
            <a:pPr marL="635508" lvl="1" indent="-342900">
              <a:buFont typeface="Arial" pitchFamily="34" charset="0"/>
              <a:buChar char="•"/>
              <a:defRPr/>
            </a:pPr>
            <a:r>
              <a:rPr lang="en-US" sz="1800" dirty="0"/>
              <a:t>Lower quality parenting</a:t>
            </a:r>
            <a:r>
              <a:rPr lang="en-US" sz="1800" dirty="0">
                <a:sym typeface="Wingdings" pitchFamily="2" charset="2"/>
              </a:rPr>
              <a:t></a:t>
            </a:r>
            <a:r>
              <a:rPr lang="en-US" sz="1800" dirty="0"/>
              <a:t> higher sensation seeking.</a:t>
            </a:r>
          </a:p>
          <a:p>
            <a:pPr marL="635508" lvl="1" indent="-342900">
              <a:buFont typeface="Arial" pitchFamily="34" charset="0"/>
              <a:buChar char="•"/>
              <a:defRPr/>
            </a:pPr>
            <a:r>
              <a:rPr lang="en-US" sz="1800" dirty="0"/>
              <a:t>Higher quality parenting</a:t>
            </a:r>
            <a:r>
              <a:rPr lang="en-US" sz="1800" dirty="0">
                <a:sym typeface="Wingdings" pitchFamily="2" charset="2"/>
              </a:rPr>
              <a:t> lower sensation seeking</a:t>
            </a:r>
          </a:p>
          <a:p>
            <a:pPr marL="342900" indent="-342900">
              <a:buFont typeface="Arial" pitchFamily="34" charset="0"/>
              <a:buChar char="•"/>
              <a:defRPr/>
            </a:pPr>
            <a:endParaRPr lang="en-US" sz="2400" u="sng" dirty="0">
              <a:ea typeface="+mn-ea"/>
              <a:cs typeface="+mn-cs"/>
              <a:sym typeface="Wingdings" pitchFamily="2" charset="2"/>
              <a:hlinkClick r:id="rId4"/>
            </a:endParaRPr>
          </a:p>
          <a:p>
            <a:pPr marL="635508" lvl="1" indent="-342900">
              <a:buFont typeface="Arial" pitchFamily="34" charset="0"/>
              <a:buChar char="•"/>
              <a:defRPr/>
            </a:pPr>
            <a:r>
              <a:rPr lang="en-US" sz="900" u="sng" dirty="0">
                <a:ea typeface="+mn-ea"/>
                <a:cs typeface="+mn-cs"/>
                <a:hlinkClick r:id="rId4"/>
              </a:rPr>
              <a:t>Parenting quality interacts with genetic variation in dopamine receptor D4 to influence temperament in early childhood</a:t>
            </a:r>
            <a:r>
              <a:rPr lang="en-US" sz="900" dirty="0">
                <a:ea typeface="+mn-ea"/>
                <a:cs typeface="+mn-cs"/>
              </a:rPr>
              <a:t>  </a:t>
            </a:r>
            <a:r>
              <a:rPr lang="en-US" sz="800" dirty="0" err="1"/>
              <a:t>Sheese</a:t>
            </a:r>
            <a:r>
              <a:rPr lang="en-US" sz="800" dirty="0"/>
              <a:t> BE, et al. </a:t>
            </a:r>
            <a:r>
              <a:rPr lang="en-US" sz="800" i="1" dirty="0"/>
              <a:t>Dev </a:t>
            </a:r>
            <a:r>
              <a:rPr lang="en-US" sz="800" i="1" dirty="0" err="1"/>
              <a:t>Psychopathol</a:t>
            </a:r>
            <a:r>
              <a:rPr lang="en-US" sz="800" dirty="0"/>
              <a:t> 2007 19(4):1039-46 </a:t>
            </a:r>
          </a:p>
          <a:p>
            <a:pPr>
              <a:defRPr/>
            </a:pPr>
            <a:endParaRPr lang="en-US" dirty="0"/>
          </a:p>
        </p:txBody>
      </p:sp>
      <p:sp>
        <p:nvSpPr>
          <p:cNvPr id="634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r>
              <a:rPr lang="en-US" altLang="en-US" sz="1400"/>
              <a:t>Messinger &amp; Henderson</a:t>
            </a:r>
          </a:p>
        </p:txBody>
      </p:sp>
      <p:sp>
        <p:nvSpPr>
          <p:cNvPr id="634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itchFamily="18" charset="0"/>
              </a:defRPr>
            </a:lvl1pPr>
            <a:lvl2pPr marL="742950" indent="-285750">
              <a:spcBef>
                <a:spcPct val="20000"/>
              </a:spcBef>
              <a:buClr>
                <a:schemeClr val="bg2"/>
              </a:buClr>
              <a:buSzPct val="75000"/>
              <a:buChar char="–"/>
              <a:defRPr sz="2800">
                <a:solidFill>
                  <a:schemeClr val="tx1"/>
                </a:solidFill>
                <a:latin typeface="Times New Roman"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itchFamily="18" charset="0"/>
              </a:defRPr>
            </a:lvl3pPr>
            <a:lvl4pPr marL="1600200" indent="-228600">
              <a:spcBef>
                <a:spcPct val="20000"/>
              </a:spcBef>
              <a:buClr>
                <a:schemeClr val="bg2"/>
              </a:buClr>
              <a:buSzPct val="75000"/>
              <a:buChar char="–"/>
              <a:defRPr sz="2000">
                <a:solidFill>
                  <a:schemeClr val="tx1"/>
                </a:solidFill>
                <a:latin typeface="Times New Roman" pitchFamily="18" charset="0"/>
              </a:defRPr>
            </a:lvl4pPr>
            <a:lvl5pPr marL="2057400" indent="-228600">
              <a:spcBef>
                <a:spcPct val="20000"/>
              </a:spcBef>
              <a:buClr>
                <a:schemeClr val="bg2"/>
              </a:buClr>
              <a:buSzPct val="75000"/>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itchFamily="18" charset="0"/>
              </a:defRPr>
            </a:lvl9pPr>
          </a:lstStyle>
          <a:p>
            <a:pPr>
              <a:spcBef>
                <a:spcPct val="0"/>
              </a:spcBef>
              <a:buClrTx/>
              <a:buSzTx/>
              <a:buFontTx/>
              <a:buNone/>
            </a:pPr>
            <a:fld id="{526963D9-49FC-436D-A566-55EC16015EE7}" type="slidenum">
              <a:rPr lang="en-US" altLang="en-US" sz="1400" smtClean="0"/>
              <a:pPr>
                <a:spcBef>
                  <a:spcPct val="0"/>
                </a:spcBef>
                <a:buClrTx/>
                <a:buSzTx/>
                <a:buFontTx/>
                <a:buNone/>
              </a:pPr>
              <a:t>63</a:t>
            </a:fld>
            <a:endParaRPr lang="en-US" altLang="en-US" sz="1400"/>
          </a:p>
        </p:txBody>
      </p:sp>
    </p:spTree>
    <p:extLst>
      <p:ext uri="{BB962C8B-B14F-4D97-AF65-F5344CB8AC3E}">
        <p14:creationId xmlns:p14="http://schemas.microsoft.com/office/powerpoint/2010/main" val="31417830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Dopamine and autism risk</a:t>
            </a:r>
          </a:p>
        </p:txBody>
      </p:sp>
      <p:pic>
        <p:nvPicPr>
          <p:cNvPr id="4" name="Content Placeholder 3"/>
          <p:cNvPicPr>
            <a:picLocks noGrp="1" noChangeAspect="1"/>
          </p:cNvPicPr>
          <p:nvPr>
            <p:ph idx="1"/>
          </p:nvPr>
        </p:nvPicPr>
        <p:blipFill>
          <a:blip r:embed="rId2"/>
          <a:stretch>
            <a:fillRect/>
          </a:stretch>
        </p:blipFill>
        <p:spPr>
          <a:xfrm>
            <a:off x="228600" y="1532389"/>
            <a:ext cx="3268722" cy="3149860"/>
          </a:xfrm>
          <a:prstGeom prst="rect">
            <a:avLst/>
          </a:prstGeom>
        </p:spPr>
      </p:pic>
      <p:sp>
        <p:nvSpPr>
          <p:cNvPr id="5" name="TextBox 4"/>
          <p:cNvSpPr txBox="1"/>
          <p:nvPr/>
        </p:nvSpPr>
        <p:spPr>
          <a:xfrm>
            <a:off x="685800" y="6096000"/>
            <a:ext cx="2005677" cy="369332"/>
          </a:xfrm>
          <a:prstGeom prst="rect">
            <a:avLst/>
          </a:prstGeom>
          <a:noFill/>
        </p:spPr>
        <p:txBody>
          <a:bodyPr wrap="none" rtlCol="0">
            <a:spAutoFit/>
          </a:bodyPr>
          <a:lstStyle/>
          <a:p>
            <a:r>
              <a:rPr lang="en-US" dirty="0"/>
              <a:t>Gangi et al., 2016</a:t>
            </a:r>
          </a:p>
        </p:txBody>
      </p:sp>
      <p:pic>
        <p:nvPicPr>
          <p:cNvPr id="2050" name="Picture 2" descr="Fig. 1">
            <a:extLst>
              <a:ext uri="{FF2B5EF4-FFF2-40B4-BE49-F238E27FC236}">
                <a16:creationId xmlns:a16="http://schemas.microsoft.com/office/drawing/2014/main" id="{EC80D999-D019-86DD-DE6E-7A2979F7E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834274"/>
            <a:ext cx="3228975" cy="28479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341FA2D-C33E-4C2F-ABFA-40D38ADCDD54}"/>
              </a:ext>
            </a:extLst>
          </p:cNvPr>
          <p:cNvSpPr txBox="1"/>
          <p:nvPr/>
        </p:nvSpPr>
        <p:spPr>
          <a:xfrm>
            <a:off x="4191000" y="5911334"/>
            <a:ext cx="2005677" cy="369332"/>
          </a:xfrm>
          <a:prstGeom prst="rect">
            <a:avLst/>
          </a:prstGeom>
          <a:noFill/>
        </p:spPr>
        <p:txBody>
          <a:bodyPr wrap="none" rtlCol="0">
            <a:spAutoFit/>
          </a:bodyPr>
          <a:lstStyle/>
          <a:p>
            <a:r>
              <a:rPr lang="en-US" dirty="0"/>
              <a:t>Gangi et al., 2017</a:t>
            </a:r>
          </a:p>
        </p:txBody>
      </p:sp>
      <p:sp>
        <p:nvSpPr>
          <p:cNvPr id="6" name="TextBox 5">
            <a:extLst>
              <a:ext uri="{FF2B5EF4-FFF2-40B4-BE49-F238E27FC236}">
                <a16:creationId xmlns:a16="http://schemas.microsoft.com/office/drawing/2014/main" id="{D181047B-FF5E-2820-8AC5-AA5BFBDC58DF}"/>
              </a:ext>
            </a:extLst>
          </p:cNvPr>
          <p:cNvSpPr txBox="1"/>
          <p:nvPr/>
        </p:nvSpPr>
        <p:spPr>
          <a:xfrm>
            <a:off x="7315201" y="3352800"/>
            <a:ext cx="1600200" cy="1200329"/>
          </a:xfrm>
          <a:prstGeom prst="rect">
            <a:avLst/>
          </a:prstGeom>
          <a:noFill/>
        </p:spPr>
        <p:txBody>
          <a:bodyPr wrap="square" rtlCol="0">
            <a:spAutoFit/>
          </a:bodyPr>
          <a:lstStyle/>
          <a:p>
            <a:pPr algn="ctr"/>
            <a:r>
              <a:rPr lang="en-US" dirty="0">
                <a:solidFill>
                  <a:srgbClr val="FF0000"/>
                </a:solidFill>
              </a:rPr>
              <a:t>Do candidate</a:t>
            </a:r>
          </a:p>
          <a:p>
            <a:pPr algn="ctr"/>
            <a:r>
              <a:rPr lang="en-US" dirty="0">
                <a:solidFill>
                  <a:srgbClr val="FF0000"/>
                </a:solidFill>
              </a:rPr>
              <a:t>gene approaches replicate?</a:t>
            </a:r>
          </a:p>
        </p:txBody>
      </p:sp>
    </p:spTree>
    <p:extLst>
      <p:ext uri="{BB962C8B-B14F-4D97-AF65-F5344CB8AC3E}">
        <p14:creationId xmlns:p14="http://schemas.microsoft.com/office/powerpoint/2010/main" val="864700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44" y="3047999"/>
            <a:ext cx="9034256" cy="3124201"/>
          </a:xfrm>
        </p:spPr>
        <p:txBody>
          <a:bodyPr>
            <a:normAutofit/>
          </a:bodyPr>
          <a:lstStyle/>
          <a:p>
            <a:pPr algn="ctr"/>
            <a:r>
              <a:rPr lang="en-US" dirty="0"/>
              <a:t>Behavioral and neural correlates of delay of gratification 40 years later</a:t>
            </a:r>
            <a:br>
              <a:rPr lang="en-US" dirty="0"/>
            </a:br>
            <a:r>
              <a:rPr lang="en-US" sz="2200" dirty="0"/>
              <a:t>Casey, BJ, Somerville, LH, </a:t>
            </a:r>
            <a:r>
              <a:rPr lang="en-US" sz="2200" dirty="0" err="1"/>
              <a:t>Gotlib</a:t>
            </a:r>
            <a:r>
              <a:rPr lang="en-US" sz="2200" dirty="0"/>
              <a:t>, IH, et al. (2011)</a:t>
            </a:r>
          </a:p>
        </p:txBody>
      </p:sp>
      <p:pic>
        <p:nvPicPr>
          <p:cNvPr id="4" name="Picture 3"/>
          <p:cNvPicPr>
            <a:picLocks noChangeAspect="1"/>
          </p:cNvPicPr>
          <p:nvPr/>
        </p:nvPicPr>
        <p:blipFill rotWithShape="1">
          <a:blip r:embed="rId2"/>
          <a:srcRect l="13613" t="12219" r="9424" b="7693"/>
          <a:stretch/>
        </p:blipFill>
        <p:spPr>
          <a:xfrm>
            <a:off x="3151212" y="488745"/>
            <a:ext cx="2821980" cy="2157380"/>
          </a:xfrm>
          <a:prstGeom prst="rect">
            <a:avLst/>
          </a:prstGeom>
        </p:spPr>
      </p:pic>
      <p:pic>
        <p:nvPicPr>
          <p:cNvPr id="5" name="Picture 4"/>
          <p:cNvPicPr>
            <a:picLocks noChangeAspect="1"/>
          </p:cNvPicPr>
          <p:nvPr/>
        </p:nvPicPr>
        <p:blipFill rotWithShape="1">
          <a:blip r:embed="rId3"/>
          <a:srcRect l="14144" t="14412" r="13009" b="19448"/>
          <a:stretch/>
        </p:blipFill>
        <p:spPr>
          <a:xfrm>
            <a:off x="6114292" y="488745"/>
            <a:ext cx="2853334" cy="2157379"/>
          </a:xfrm>
          <a:prstGeom prst="rect">
            <a:avLst/>
          </a:prstGeom>
        </p:spPr>
      </p:pic>
      <p:pic>
        <p:nvPicPr>
          <p:cNvPr id="7" name="Picture 6"/>
          <p:cNvPicPr>
            <a:picLocks noChangeAspect="1"/>
          </p:cNvPicPr>
          <p:nvPr/>
        </p:nvPicPr>
        <p:blipFill rotWithShape="1">
          <a:blip r:embed="rId4"/>
          <a:srcRect l="17288" t="9787" r="6944"/>
          <a:stretch/>
        </p:blipFill>
        <p:spPr>
          <a:xfrm>
            <a:off x="188133" y="488744"/>
            <a:ext cx="2821980" cy="2157380"/>
          </a:xfrm>
          <a:prstGeom prst="rect">
            <a:avLst/>
          </a:prstGeom>
        </p:spPr>
      </p:pic>
    </p:spTree>
    <p:extLst>
      <p:ext uri="{BB962C8B-B14F-4D97-AF65-F5344CB8AC3E}">
        <p14:creationId xmlns:p14="http://schemas.microsoft.com/office/powerpoint/2010/main" val="32023640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a:xfrm>
            <a:off x="324174" y="1752600"/>
            <a:ext cx="8362626" cy="4953000"/>
          </a:xfrm>
        </p:spPr>
        <p:txBody>
          <a:bodyPr>
            <a:normAutofit/>
          </a:bodyPr>
          <a:lstStyle/>
          <a:p>
            <a:r>
              <a:rPr lang="en-US" b="1" dirty="0"/>
              <a:t>Purpose of the study</a:t>
            </a:r>
          </a:p>
          <a:p>
            <a:pPr lvl="1"/>
            <a:r>
              <a:rPr lang="en-US" dirty="0"/>
              <a:t>Examine behavioral and neural correlates of impulse control </a:t>
            </a:r>
          </a:p>
          <a:p>
            <a:pPr lvl="2"/>
            <a:r>
              <a:rPr lang="en-US" dirty="0"/>
              <a:t>Do those who had difficulty delaying gratification during childhood show same pattern in their 40’s?</a:t>
            </a:r>
          </a:p>
          <a:p>
            <a:pPr lvl="2"/>
            <a:r>
              <a:rPr lang="en-US" dirty="0"/>
              <a:t>Do they have stronger sensitivity to alluring social cues?</a:t>
            </a:r>
          </a:p>
          <a:p>
            <a:pPr marL="768096" lvl="2" indent="0">
              <a:buNone/>
            </a:pPr>
            <a:endParaRPr lang="en-US" dirty="0"/>
          </a:p>
        </p:txBody>
      </p:sp>
      <p:pic>
        <p:nvPicPr>
          <p:cNvPr id="2050" name="Picture 2" descr="Image result for delay of gratifi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539431"/>
            <a:ext cx="2909887" cy="2166169"/>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3"/>
          <p:cNvSpPr>
            <a:spLocks noGrp="1"/>
          </p:cNvSpPr>
          <p:nvPr>
            <p:ph type="ftr" sz="quarter" idx="11"/>
          </p:nvPr>
        </p:nvSpPr>
        <p:spPr>
          <a:xfrm>
            <a:off x="7086600" y="6477000"/>
            <a:ext cx="1823715" cy="192024"/>
          </a:xfrm>
        </p:spPr>
        <p:txBody>
          <a:bodyPr/>
          <a:lstStyle/>
          <a:p>
            <a:r>
              <a:rPr lang="en-US" dirty="0" err="1"/>
              <a:t>Krimsky</a:t>
            </a:r>
            <a:r>
              <a:rPr lang="en-US" dirty="0"/>
              <a:t>, 2017 &amp; modified Grossman, 2016</a:t>
            </a:r>
          </a:p>
        </p:txBody>
      </p:sp>
    </p:spTree>
    <p:extLst>
      <p:ext uri="{BB962C8B-B14F-4D97-AF65-F5344CB8AC3E}">
        <p14:creationId xmlns:p14="http://schemas.microsoft.com/office/powerpoint/2010/main" val="14223640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delayed20gratification20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08836"/>
            <a:ext cx="5832422" cy="4743703"/>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3"/>
          <p:cNvSpPr>
            <a:spLocks noGrp="1"/>
          </p:cNvSpPr>
          <p:nvPr>
            <p:ph type="ftr" sz="quarter" idx="11"/>
          </p:nvPr>
        </p:nvSpPr>
        <p:spPr>
          <a:xfrm>
            <a:off x="7086600" y="6553200"/>
            <a:ext cx="1823715" cy="192024"/>
          </a:xfrm>
        </p:spPr>
        <p:txBody>
          <a:bodyPr/>
          <a:lstStyle/>
          <a:p>
            <a:r>
              <a:rPr lang="en-US" dirty="0" err="1"/>
              <a:t>Krimsky</a:t>
            </a:r>
            <a:r>
              <a:rPr lang="en-US" dirty="0"/>
              <a:t>, 2017</a:t>
            </a: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8708566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Delay of Gratification:</a:t>
            </a:r>
          </a:p>
        </p:txBody>
      </p:sp>
      <p:sp>
        <p:nvSpPr>
          <p:cNvPr id="3" name="Content Placeholder 2"/>
          <p:cNvSpPr>
            <a:spLocks noGrp="1"/>
          </p:cNvSpPr>
          <p:nvPr>
            <p:ph idx="1"/>
          </p:nvPr>
        </p:nvSpPr>
        <p:spPr>
          <a:xfrm>
            <a:off x="390687" y="1600200"/>
            <a:ext cx="8519628" cy="3276600"/>
          </a:xfrm>
        </p:spPr>
        <p:txBody>
          <a:bodyPr>
            <a:normAutofit/>
          </a:bodyPr>
          <a:lstStyle/>
          <a:p>
            <a:pPr lvl="1"/>
            <a:r>
              <a:rPr lang="en-US" dirty="0"/>
              <a:t>“The ability to resist immediate reward for a later, larger reward”</a:t>
            </a:r>
          </a:p>
          <a:p>
            <a:pPr lvl="3"/>
            <a:r>
              <a:rPr lang="en-US" dirty="0">
                <a:hlinkClick r:id="rId3"/>
              </a:rPr>
              <a:t>https://www.youtube.com/watch?v=0mWc1Y2dpmY</a:t>
            </a:r>
            <a:endParaRPr lang="en-US" dirty="0"/>
          </a:p>
          <a:p>
            <a:r>
              <a:rPr lang="en-US" b="1" dirty="0"/>
              <a:t>Cognitive Control:</a:t>
            </a:r>
          </a:p>
          <a:p>
            <a:pPr lvl="1"/>
            <a:r>
              <a:rPr lang="en-US" dirty="0"/>
              <a:t>“The ability to suppress competing inappropriate thoughts or actions for more appropriate ones”</a:t>
            </a:r>
          </a:p>
          <a:p>
            <a:pPr lvl="2"/>
            <a:endParaRPr lang="en-US" dirty="0"/>
          </a:p>
          <a:p>
            <a:pPr marL="768096" lvl="2" indent="0">
              <a:buNone/>
            </a:pPr>
            <a:endParaRPr lang="en-US" dirty="0"/>
          </a:p>
        </p:txBody>
      </p:sp>
      <p:sp>
        <p:nvSpPr>
          <p:cNvPr id="4" name="Footer Placeholder 3"/>
          <p:cNvSpPr>
            <a:spLocks noGrp="1"/>
          </p:cNvSpPr>
          <p:nvPr>
            <p:ph type="ftr" sz="quarter" idx="11"/>
          </p:nvPr>
        </p:nvSpPr>
        <p:spPr>
          <a:xfrm>
            <a:off x="7086600" y="6553200"/>
            <a:ext cx="1823715" cy="192024"/>
          </a:xfrm>
        </p:spPr>
        <p:txBody>
          <a:bodyPr/>
          <a:lstStyle/>
          <a:p>
            <a:r>
              <a:rPr lang="en-US" dirty="0" err="1"/>
              <a:t>Krimsky</a:t>
            </a:r>
            <a:r>
              <a:rPr lang="en-US" dirty="0"/>
              <a:t>, 2017 &amp; modified Grossman, 2016</a:t>
            </a:r>
          </a:p>
        </p:txBody>
      </p:sp>
      <p:pic>
        <p:nvPicPr>
          <p:cNvPr id="5" name="Picture 4"/>
          <p:cNvPicPr>
            <a:picLocks noChangeAspect="1"/>
          </p:cNvPicPr>
          <p:nvPr/>
        </p:nvPicPr>
        <p:blipFill>
          <a:blip r:embed="rId4"/>
          <a:stretch>
            <a:fillRect/>
          </a:stretch>
        </p:blipFill>
        <p:spPr>
          <a:xfrm>
            <a:off x="3124200" y="4876800"/>
            <a:ext cx="2604983" cy="1792252"/>
          </a:xfrm>
          <a:prstGeom prst="rect">
            <a:avLst/>
          </a:prstGeom>
        </p:spPr>
      </p:pic>
    </p:spTree>
    <p:extLst>
      <p:ext uri="{BB962C8B-B14F-4D97-AF65-F5344CB8AC3E}">
        <p14:creationId xmlns:p14="http://schemas.microsoft.com/office/powerpoint/2010/main" val="26865870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p:txBody>
          <a:bodyPr>
            <a:normAutofit fontScale="92500" lnSpcReduction="10000"/>
          </a:bodyPr>
          <a:lstStyle/>
          <a:p>
            <a:r>
              <a:rPr lang="en-US" dirty="0"/>
              <a:t>Delay of Gratification in early childhood has been shown to predict Cognitive Control in later years</a:t>
            </a:r>
          </a:p>
          <a:p>
            <a:pPr lvl="1"/>
            <a:r>
              <a:rPr lang="en-US" dirty="0"/>
              <a:t>Cognitive Control ability varies by how potent the competing response is (e.g. alluring social context makes Cog Control harder)</a:t>
            </a:r>
          </a:p>
          <a:p>
            <a:pPr lvl="1"/>
            <a:r>
              <a:rPr lang="en-US" dirty="0"/>
              <a:t>There are individual differences in how much each person uses cognitive control strategies </a:t>
            </a:r>
          </a:p>
          <a:p>
            <a:r>
              <a:rPr lang="en-US" dirty="0"/>
              <a:t>Inferior frontal gyrus (IFG) in prefrontal cortex involved in suppressing competing thoughts/action</a:t>
            </a:r>
          </a:p>
          <a:p>
            <a:pPr lvl="1"/>
            <a:endParaRPr lang="en-US" dirty="0"/>
          </a:p>
        </p:txBody>
      </p:sp>
      <p:sp>
        <p:nvSpPr>
          <p:cNvPr id="5" name="Footer Placeholder 3"/>
          <p:cNvSpPr>
            <a:spLocks noGrp="1"/>
          </p:cNvSpPr>
          <p:nvPr>
            <p:ph type="ftr" sz="quarter" idx="11"/>
          </p:nvPr>
        </p:nvSpPr>
        <p:spPr>
          <a:xfrm>
            <a:off x="7086600" y="6553200"/>
            <a:ext cx="1823715" cy="192024"/>
          </a:xfrm>
        </p:spPr>
        <p:txBody>
          <a:bodyPr/>
          <a:lstStyle/>
          <a:p>
            <a:r>
              <a:rPr lang="en-US" dirty="0" err="1"/>
              <a:t>Krimsky</a:t>
            </a:r>
            <a:r>
              <a:rPr lang="en-US" dirty="0"/>
              <a:t>, 2017 &amp; modified Grossman, 2016</a:t>
            </a:r>
          </a:p>
        </p:txBody>
      </p:sp>
    </p:spTree>
    <p:extLst>
      <p:ext uri="{BB962C8B-B14F-4D97-AF65-F5344CB8AC3E}">
        <p14:creationId xmlns:p14="http://schemas.microsoft.com/office/powerpoint/2010/main" val="1226283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75755-A375-3449-8AA7-B72246304DCB}"/>
              </a:ext>
            </a:extLst>
          </p:cNvPr>
          <p:cNvSpPr>
            <a:spLocks noGrp="1"/>
          </p:cNvSpPr>
          <p:nvPr>
            <p:ph type="title"/>
          </p:nvPr>
        </p:nvSpPr>
        <p:spPr/>
        <p:txBody>
          <a:bodyPr>
            <a:normAutofit fontScale="90000"/>
          </a:bodyPr>
          <a:lstStyle/>
          <a:p>
            <a:r>
              <a:rPr lang="en-US" dirty="0"/>
              <a:t>Theoretical framework linking happiness to success</a:t>
            </a:r>
          </a:p>
        </p:txBody>
      </p:sp>
      <p:sp>
        <p:nvSpPr>
          <p:cNvPr id="3" name="Content Placeholder 2">
            <a:extLst>
              <a:ext uri="{FF2B5EF4-FFF2-40B4-BE49-F238E27FC236}">
                <a16:creationId xmlns:a16="http://schemas.microsoft.com/office/drawing/2014/main" id="{87EA4F1B-E357-B340-A8B7-6EC1C3A41605}"/>
              </a:ext>
            </a:extLst>
          </p:cNvPr>
          <p:cNvSpPr>
            <a:spLocks noGrp="1"/>
          </p:cNvSpPr>
          <p:nvPr>
            <p:ph idx="1"/>
          </p:nvPr>
        </p:nvSpPr>
        <p:spPr/>
        <p:txBody>
          <a:bodyPr>
            <a:normAutofit lnSpcReduction="10000"/>
          </a:bodyPr>
          <a:lstStyle/>
          <a:p>
            <a:r>
              <a:rPr lang="en-US" dirty="0"/>
              <a:t>Happiness: </a:t>
            </a:r>
            <a:r>
              <a:rPr lang="en-US" dirty="0">
                <a:sym typeface="Wingdings" pitchFamily="2" charset="2"/>
              </a:rPr>
              <a:t>frequent positive affect (PA) and infrequency negative affect (NA)</a:t>
            </a:r>
            <a:endParaRPr lang="en-US" dirty="0"/>
          </a:p>
          <a:p>
            <a:r>
              <a:rPr lang="en-US" dirty="0"/>
              <a:t>PA expands creativity, cognitive abilities, prosocial behaviors, etc., while NA constricts and produces specific thought-action repertoire (e.g., fight-or-flight; Fredrickson, 2013).</a:t>
            </a:r>
          </a:p>
          <a:p>
            <a:r>
              <a:rPr lang="en-US" dirty="0"/>
              <a:t>Higher PA in infancy -&gt; a cascade of resource and skill building -&gt; greater success in adulthood</a:t>
            </a:r>
          </a:p>
          <a:p>
            <a:pPr marL="0" indent="0">
              <a:buNone/>
            </a:pPr>
            <a:endParaRPr lang="en-US" dirty="0"/>
          </a:p>
        </p:txBody>
      </p:sp>
      <p:sp>
        <p:nvSpPr>
          <p:cNvPr id="4" name="TextBox 3">
            <a:extLst>
              <a:ext uri="{FF2B5EF4-FFF2-40B4-BE49-F238E27FC236}">
                <a16:creationId xmlns:a16="http://schemas.microsoft.com/office/drawing/2014/main" id="{92F60CA6-BB5D-834F-8815-67239209BEAE}"/>
              </a:ext>
            </a:extLst>
          </p:cNvPr>
          <p:cNvSpPr txBox="1"/>
          <p:nvPr/>
        </p:nvSpPr>
        <p:spPr>
          <a:xfrm>
            <a:off x="97972" y="5589270"/>
            <a:ext cx="1273628"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venir Next LT Pro"/>
                <a:ea typeface="+mn-ea"/>
                <a:cs typeface="+mn-cs"/>
              </a:rPr>
              <a:t>Tsai</a:t>
            </a:r>
          </a:p>
        </p:txBody>
      </p:sp>
    </p:spTree>
    <p:extLst>
      <p:ext uri="{BB962C8B-B14F-4D97-AF65-F5344CB8AC3E}">
        <p14:creationId xmlns:p14="http://schemas.microsoft.com/office/powerpoint/2010/main" val="39969282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Cool vs. Hot</a:t>
            </a:r>
          </a:p>
        </p:txBody>
      </p:sp>
      <p:sp>
        <p:nvSpPr>
          <p:cNvPr id="3" name="Content Placeholder 2"/>
          <p:cNvSpPr>
            <a:spLocks noGrp="1"/>
          </p:cNvSpPr>
          <p:nvPr>
            <p:ph idx="1"/>
          </p:nvPr>
        </p:nvSpPr>
        <p:spPr>
          <a:xfrm>
            <a:off x="457200" y="1775191"/>
            <a:ext cx="8229600" cy="4625609"/>
          </a:xfrm>
        </p:spPr>
        <p:txBody>
          <a:bodyPr>
            <a:normAutofit/>
          </a:bodyPr>
          <a:lstStyle/>
          <a:p>
            <a:r>
              <a:rPr lang="en-US" dirty="0"/>
              <a:t>Cool</a:t>
            </a:r>
          </a:p>
          <a:p>
            <a:pPr lvl="1"/>
            <a:r>
              <a:rPr lang="en-US" dirty="0"/>
              <a:t>Top-down control; prefrontal regions</a:t>
            </a:r>
          </a:p>
          <a:p>
            <a:pPr lvl="1"/>
            <a:r>
              <a:rPr lang="en-US" dirty="0"/>
              <a:t>Inferior frontal gyrus</a:t>
            </a:r>
          </a:p>
          <a:p>
            <a:pPr lvl="2"/>
            <a:r>
              <a:rPr lang="en-US" dirty="0"/>
              <a:t>Involved in resolving interference among competing actions</a:t>
            </a:r>
          </a:p>
          <a:p>
            <a:r>
              <a:rPr lang="en-US" dirty="0"/>
              <a:t>Hot</a:t>
            </a:r>
          </a:p>
          <a:p>
            <a:pPr lvl="1"/>
            <a:r>
              <a:rPr lang="en-US" dirty="0"/>
              <a:t>Bottom-up control; limbic and emotional regions</a:t>
            </a:r>
          </a:p>
          <a:p>
            <a:pPr lvl="2"/>
            <a:r>
              <a:rPr lang="en-US" dirty="0"/>
              <a:t>Emotions and desires under the control of the stimulus (vs. other way around)</a:t>
            </a:r>
          </a:p>
        </p:txBody>
      </p:sp>
      <p:sp>
        <p:nvSpPr>
          <p:cNvPr id="5" name="Footer Placeholder 3"/>
          <p:cNvSpPr>
            <a:spLocks noGrp="1"/>
          </p:cNvSpPr>
          <p:nvPr>
            <p:ph type="ftr" sz="quarter" idx="11"/>
          </p:nvPr>
        </p:nvSpPr>
        <p:spPr>
          <a:xfrm>
            <a:off x="7086600" y="6553200"/>
            <a:ext cx="1823715" cy="192024"/>
          </a:xfrm>
        </p:spPr>
        <p:txBody>
          <a:bodyPr/>
          <a:lstStyle/>
          <a:p>
            <a:r>
              <a:rPr lang="en-US" dirty="0" err="1"/>
              <a:t>Krimsky</a:t>
            </a:r>
            <a:r>
              <a:rPr lang="en-US" dirty="0"/>
              <a:t>, 2017 &amp; modified Grossman, 2016</a:t>
            </a:r>
          </a:p>
        </p:txBody>
      </p:sp>
    </p:spTree>
    <p:extLst>
      <p:ext uri="{BB962C8B-B14F-4D97-AF65-F5344CB8AC3E}">
        <p14:creationId xmlns:p14="http://schemas.microsoft.com/office/powerpoint/2010/main" val="31319116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Hypotheses</a:t>
            </a:r>
          </a:p>
        </p:txBody>
      </p:sp>
      <p:sp>
        <p:nvSpPr>
          <p:cNvPr id="3" name="Content Placeholder 2"/>
          <p:cNvSpPr>
            <a:spLocks noGrp="1"/>
          </p:cNvSpPr>
          <p:nvPr>
            <p:ph idx="1"/>
          </p:nvPr>
        </p:nvSpPr>
        <p:spPr>
          <a:xfrm>
            <a:off x="228600" y="1600200"/>
            <a:ext cx="8763000" cy="3429000"/>
          </a:xfrm>
        </p:spPr>
        <p:txBody>
          <a:bodyPr>
            <a:normAutofit fontScale="77500" lnSpcReduction="20000"/>
          </a:bodyPr>
          <a:lstStyle/>
          <a:p>
            <a:r>
              <a:rPr lang="en-US" sz="3600" dirty="0"/>
              <a:t>Low delayers would show less impulse control in suppression of a response to “hot” relative to “cool” cues (in 40’s)</a:t>
            </a:r>
          </a:p>
          <a:p>
            <a:endParaRPr lang="en-US" sz="3600" dirty="0"/>
          </a:p>
          <a:p>
            <a:r>
              <a:rPr lang="en-US" sz="3600" dirty="0"/>
              <a:t>Consistently low delayers would exhibit</a:t>
            </a:r>
          </a:p>
          <a:p>
            <a:pPr lvl="1"/>
            <a:r>
              <a:rPr lang="en-US" sz="3200" dirty="0"/>
              <a:t>Lower right prefrontal cortex activation (response inhibition) </a:t>
            </a:r>
          </a:p>
          <a:p>
            <a:pPr lvl="1"/>
            <a:r>
              <a:rPr lang="en-US" sz="3200" dirty="0"/>
              <a:t>Higher ventral striatum activity (processing positive/rewarding cues)</a:t>
            </a:r>
          </a:p>
          <a:p>
            <a:endParaRPr lang="en-US" sz="3600" dirty="0"/>
          </a:p>
        </p:txBody>
      </p:sp>
      <p:sp>
        <p:nvSpPr>
          <p:cNvPr id="4" name="Footer Placeholder 3"/>
          <p:cNvSpPr>
            <a:spLocks noGrp="1"/>
          </p:cNvSpPr>
          <p:nvPr>
            <p:ph type="ftr" sz="quarter" idx="11"/>
          </p:nvPr>
        </p:nvSpPr>
        <p:spPr>
          <a:xfrm>
            <a:off x="7086600" y="6553200"/>
            <a:ext cx="1823715" cy="192024"/>
          </a:xfrm>
        </p:spPr>
        <p:txBody>
          <a:bodyPr/>
          <a:lstStyle/>
          <a:p>
            <a:r>
              <a:rPr lang="en-US" dirty="0" err="1"/>
              <a:t>Krimsky</a:t>
            </a:r>
            <a:r>
              <a:rPr lang="en-US" dirty="0"/>
              <a:t>, 2017 &amp; modified Grossman, 2016</a:t>
            </a:r>
          </a:p>
        </p:txBody>
      </p:sp>
    </p:spTree>
    <p:extLst>
      <p:ext uri="{BB962C8B-B14F-4D97-AF65-F5344CB8AC3E}">
        <p14:creationId xmlns:p14="http://schemas.microsoft.com/office/powerpoint/2010/main" val="19272591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a:t>
            </a:r>
          </a:p>
        </p:txBody>
      </p:sp>
      <p:sp>
        <p:nvSpPr>
          <p:cNvPr id="3" name="Content Placeholder 2"/>
          <p:cNvSpPr>
            <a:spLocks noGrp="1"/>
          </p:cNvSpPr>
          <p:nvPr>
            <p:ph idx="1"/>
          </p:nvPr>
        </p:nvSpPr>
        <p:spPr>
          <a:xfrm>
            <a:off x="457200" y="1600199"/>
            <a:ext cx="8229600" cy="5079441"/>
          </a:xfrm>
        </p:spPr>
        <p:txBody>
          <a:bodyPr>
            <a:normAutofit fontScale="85000" lnSpcReduction="20000"/>
          </a:bodyPr>
          <a:lstStyle/>
          <a:p>
            <a:r>
              <a:rPr lang="en-US" b="1" dirty="0"/>
              <a:t>Participants</a:t>
            </a:r>
          </a:p>
          <a:p>
            <a:pPr lvl="1"/>
            <a:r>
              <a:rPr lang="en-US" dirty="0"/>
              <a:t>Contacted 117 individuals from 500 original participants who were above or below average on (a) delay of gratification task at age 4 and (b) self-report measures of self-control in their 20’s and 30’s</a:t>
            </a:r>
          </a:p>
          <a:p>
            <a:pPr lvl="1"/>
            <a:r>
              <a:rPr lang="en-US" dirty="0"/>
              <a:t>59 agreed to participate in experiment 1 (behavioral task); 24 in experiment 2 (fMRI)</a:t>
            </a:r>
          </a:p>
          <a:p>
            <a:pPr marL="457200" lvl="1" indent="0">
              <a:buNone/>
            </a:pPr>
            <a:endParaRPr lang="en-US" dirty="0"/>
          </a:p>
          <a:p>
            <a:r>
              <a:rPr lang="en-US" b="1" dirty="0"/>
              <a:t>Measure of impulse control</a:t>
            </a:r>
          </a:p>
          <a:p>
            <a:pPr lvl="1"/>
            <a:r>
              <a:rPr lang="en-US" dirty="0"/>
              <a:t>Comparison of (a) reaction time and (b) accuracy during “cool” and “hot” versions of go/</a:t>
            </a:r>
            <a:r>
              <a:rPr lang="en-US" dirty="0" err="1"/>
              <a:t>nogo</a:t>
            </a:r>
            <a:r>
              <a:rPr lang="en-US" dirty="0"/>
              <a:t> tasks</a:t>
            </a:r>
          </a:p>
          <a:p>
            <a:pPr lvl="2"/>
            <a:r>
              <a:rPr lang="en-US" dirty="0"/>
              <a:t>Cool= males/females with neutral expressions</a:t>
            </a:r>
          </a:p>
          <a:p>
            <a:pPr lvl="2"/>
            <a:r>
              <a:rPr lang="en-US" dirty="0"/>
              <a:t>Hot= happy and fearful/neutral faces (all go and </a:t>
            </a:r>
            <a:r>
              <a:rPr lang="en-US" dirty="0" err="1"/>
              <a:t>nogo</a:t>
            </a:r>
            <a:r>
              <a:rPr lang="en-US" dirty="0"/>
              <a:t>) </a:t>
            </a:r>
          </a:p>
          <a:p>
            <a:pPr lvl="2"/>
            <a:r>
              <a:rPr lang="en-US" dirty="0"/>
              <a:t>For experiment 2, same impulse control task with differences in timing and # trials </a:t>
            </a:r>
          </a:p>
          <a:p>
            <a:pPr lvl="2"/>
            <a:endParaRPr lang="en-US" dirty="0"/>
          </a:p>
        </p:txBody>
      </p:sp>
      <p:sp>
        <p:nvSpPr>
          <p:cNvPr id="4" name="Footer Placeholder 3"/>
          <p:cNvSpPr>
            <a:spLocks noGrp="1"/>
          </p:cNvSpPr>
          <p:nvPr>
            <p:ph type="ftr" sz="quarter" idx="11"/>
          </p:nvPr>
        </p:nvSpPr>
        <p:spPr>
          <a:xfrm>
            <a:off x="7086600" y="6553200"/>
            <a:ext cx="1823715" cy="192024"/>
          </a:xfrm>
        </p:spPr>
        <p:txBody>
          <a:bodyPr/>
          <a:lstStyle/>
          <a:p>
            <a:r>
              <a:rPr lang="en-US" dirty="0" err="1"/>
              <a:t>Krimsky</a:t>
            </a:r>
            <a:r>
              <a:rPr lang="en-US" dirty="0"/>
              <a:t>, 2017 &amp; modified Grossman, 2016</a:t>
            </a:r>
          </a:p>
        </p:txBody>
      </p:sp>
    </p:spTree>
    <p:extLst>
      <p:ext uri="{BB962C8B-B14F-4D97-AF65-F5344CB8AC3E}">
        <p14:creationId xmlns:p14="http://schemas.microsoft.com/office/powerpoint/2010/main" val="12584790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“Cool” Go/</a:t>
            </a:r>
            <a:r>
              <a:rPr lang="en-US" sz="5400" dirty="0" err="1"/>
              <a:t>Nogo</a:t>
            </a:r>
            <a:r>
              <a:rPr lang="en-US" sz="5400" dirty="0"/>
              <a:t> Task</a:t>
            </a:r>
          </a:p>
        </p:txBody>
      </p:sp>
      <p:sp>
        <p:nvSpPr>
          <p:cNvPr id="7" name="TextBox 6"/>
          <p:cNvSpPr txBox="1"/>
          <p:nvPr/>
        </p:nvSpPr>
        <p:spPr>
          <a:xfrm>
            <a:off x="5167843" y="3003742"/>
            <a:ext cx="913319" cy="369332"/>
          </a:xfrm>
          <a:prstGeom prst="rect">
            <a:avLst/>
          </a:prstGeom>
          <a:noFill/>
        </p:spPr>
        <p:txBody>
          <a:bodyPr wrap="square" rtlCol="0">
            <a:spAutoFit/>
          </a:bodyPr>
          <a:lstStyle/>
          <a:p>
            <a:r>
              <a:rPr lang="en-US" dirty="0" err="1"/>
              <a:t>NoGo</a:t>
            </a:r>
            <a:endParaRPr lang="en-US" dirty="0"/>
          </a:p>
        </p:txBody>
      </p:sp>
      <p:pic>
        <p:nvPicPr>
          <p:cNvPr id="11" name="Picture 10"/>
          <p:cNvPicPr>
            <a:picLocks noChangeAspect="1"/>
          </p:cNvPicPr>
          <p:nvPr/>
        </p:nvPicPr>
        <p:blipFill>
          <a:blip r:embed="rId3"/>
          <a:stretch>
            <a:fillRect/>
          </a:stretch>
        </p:blipFill>
        <p:spPr>
          <a:xfrm>
            <a:off x="1895474" y="2390331"/>
            <a:ext cx="1228725" cy="1584409"/>
          </a:xfrm>
          <a:prstGeom prst="rect">
            <a:avLst/>
          </a:prstGeom>
        </p:spPr>
      </p:pic>
      <p:pic>
        <p:nvPicPr>
          <p:cNvPr id="12" name="Picture 11"/>
          <p:cNvPicPr>
            <a:picLocks noChangeAspect="1"/>
          </p:cNvPicPr>
          <p:nvPr/>
        </p:nvPicPr>
        <p:blipFill>
          <a:blip r:embed="rId4"/>
          <a:stretch>
            <a:fillRect/>
          </a:stretch>
        </p:blipFill>
        <p:spPr>
          <a:xfrm>
            <a:off x="4909010" y="3373074"/>
            <a:ext cx="1415589" cy="1825366"/>
          </a:xfrm>
          <a:prstGeom prst="rect">
            <a:avLst/>
          </a:prstGeom>
        </p:spPr>
      </p:pic>
      <p:pic>
        <p:nvPicPr>
          <p:cNvPr id="13" name="Picture 12"/>
          <p:cNvPicPr>
            <a:picLocks noChangeAspect="1"/>
          </p:cNvPicPr>
          <p:nvPr/>
        </p:nvPicPr>
        <p:blipFill>
          <a:blip r:embed="rId5"/>
          <a:stretch>
            <a:fillRect/>
          </a:stretch>
        </p:blipFill>
        <p:spPr>
          <a:xfrm>
            <a:off x="533400" y="1770208"/>
            <a:ext cx="1186362" cy="1504445"/>
          </a:xfrm>
          <a:prstGeom prst="rect">
            <a:avLst/>
          </a:prstGeom>
        </p:spPr>
      </p:pic>
      <p:pic>
        <p:nvPicPr>
          <p:cNvPr id="15" name="Picture 14"/>
          <p:cNvPicPr>
            <a:picLocks noChangeAspect="1"/>
          </p:cNvPicPr>
          <p:nvPr/>
        </p:nvPicPr>
        <p:blipFill>
          <a:blip r:embed="rId6"/>
          <a:stretch>
            <a:fillRect/>
          </a:stretch>
        </p:blipFill>
        <p:spPr>
          <a:xfrm>
            <a:off x="3233450" y="2861247"/>
            <a:ext cx="1544641" cy="1779695"/>
          </a:xfrm>
          <a:prstGeom prst="rect">
            <a:avLst/>
          </a:prstGeom>
        </p:spPr>
      </p:pic>
      <p:pic>
        <p:nvPicPr>
          <p:cNvPr id="16" name="Picture 15"/>
          <p:cNvPicPr>
            <a:picLocks noChangeAspect="1"/>
          </p:cNvPicPr>
          <p:nvPr/>
        </p:nvPicPr>
        <p:blipFill>
          <a:blip r:embed="rId7"/>
          <a:stretch>
            <a:fillRect/>
          </a:stretch>
        </p:blipFill>
        <p:spPr>
          <a:xfrm>
            <a:off x="6490609" y="4140206"/>
            <a:ext cx="1434191" cy="1872884"/>
          </a:xfrm>
          <a:prstGeom prst="rect">
            <a:avLst/>
          </a:prstGeom>
        </p:spPr>
      </p:pic>
      <p:sp>
        <p:nvSpPr>
          <p:cNvPr id="17" name="TextBox 16"/>
          <p:cNvSpPr txBox="1"/>
          <p:nvPr/>
        </p:nvSpPr>
        <p:spPr>
          <a:xfrm>
            <a:off x="6934200" y="3809284"/>
            <a:ext cx="913319" cy="369332"/>
          </a:xfrm>
          <a:prstGeom prst="rect">
            <a:avLst/>
          </a:prstGeom>
          <a:noFill/>
        </p:spPr>
        <p:txBody>
          <a:bodyPr wrap="square" rtlCol="0">
            <a:spAutoFit/>
          </a:bodyPr>
          <a:lstStyle/>
          <a:p>
            <a:r>
              <a:rPr lang="en-US" dirty="0"/>
              <a:t>Go</a:t>
            </a:r>
          </a:p>
        </p:txBody>
      </p:sp>
      <p:sp>
        <p:nvSpPr>
          <p:cNvPr id="18" name="TextBox 17"/>
          <p:cNvSpPr txBox="1"/>
          <p:nvPr/>
        </p:nvSpPr>
        <p:spPr>
          <a:xfrm>
            <a:off x="3804658" y="2491915"/>
            <a:ext cx="913319" cy="369332"/>
          </a:xfrm>
          <a:prstGeom prst="rect">
            <a:avLst/>
          </a:prstGeom>
          <a:noFill/>
        </p:spPr>
        <p:txBody>
          <a:bodyPr wrap="square" rtlCol="0">
            <a:spAutoFit/>
          </a:bodyPr>
          <a:lstStyle/>
          <a:p>
            <a:r>
              <a:rPr lang="en-US" dirty="0"/>
              <a:t>Go</a:t>
            </a:r>
          </a:p>
        </p:txBody>
      </p:sp>
      <p:sp>
        <p:nvSpPr>
          <p:cNvPr id="19" name="TextBox 18"/>
          <p:cNvSpPr txBox="1"/>
          <p:nvPr/>
        </p:nvSpPr>
        <p:spPr>
          <a:xfrm>
            <a:off x="2269637" y="2034464"/>
            <a:ext cx="913319" cy="369332"/>
          </a:xfrm>
          <a:prstGeom prst="rect">
            <a:avLst/>
          </a:prstGeom>
          <a:noFill/>
        </p:spPr>
        <p:txBody>
          <a:bodyPr wrap="square" rtlCol="0">
            <a:spAutoFit/>
          </a:bodyPr>
          <a:lstStyle/>
          <a:p>
            <a:r>
              <a:rPr lang="en-US" dirty="0"/>
              <a:t>Go</a:t>
            </a:r>
          </a:p>
        </p:txBody>
      </p:sp>
      <p:sp>
        <p:nvSpPr>
          <p:cNvPr id="20" name="TextBox 19"/>
          <p:cNvSpPr txBox="1"/>
          <p:nvPr/>
        </p:nvSpPr>
        <p:spPr>
          <a:xfrm>
            <a:off x="894299" y="1467820"/>
            <a:ext cx="913319" cy="369332"/>
          </a:xfrm>
          <a:prstGeom prst="rect">
            <a:avLst/>
          </a:prstGeom>
          <a:noFill/>
        </p:spPr>
        <p:txBody>
          <a:bodyPr wrap="square" rtlCol="0">
            <a:spAutoFit/>
          </a:bodyPr>
          <a:lstStyle/>
          <a:p>
            <a:r>
              <a:rPr lang="en-US" dirty="0"/>
              <a:t>Go</a:t>
            </a:r>
          </a:p>
        </p:txBody>
      </p:sp>
      <p:cxnSp>
        <p:nvCxnSpPr>
          <p:cNvPr id="22" name="Straight Arrow Connector 21"/>
          <p:cNvCxnSpPr/>
          <p:nvPr/>
        </p:nvCxnSpPr>
        <p:spPr>
          <a:xfrm>
            <a:off x="457200" y="3657600"/>
            <a:ext cx="5562600" cy="27432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734702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“Hot” Go/</a:t>
            </a:r>
            <a:r>
              <a:rPr lang="en-US" sz="5400" dirty="0" err="1"/>
              <a:t>Nogo</a:t>
            </a:r>
            <a:r>
              <a:rPr lang="en-US" sz="5400" dirty="0"/>
              <a:t> Task</a:t>
            </a:r>
          </a:p>
        </p:txBody>
      </p:sp>
      <p:sp>
        <p:nvSpPr>
          <p:cNvPr id="7" name="TextBox 6"/>
          <p:cNvSpPr txBox="1"/>
          <p:nvPr/>
        </p:nvSpPr>
        <p:spPr>
          <a:xfrm>
            <a:off x="7932307" y="4545429"/>
            <a:ext cx="913319" cy="369332"/>
          </a:xfrm>
          <a:prstGeom prst="rect">
            <a:avLst/>
          </a:prstGeom>
          <a:noFill/>
        </p:spPr>
        <p:txBody>
          <a:bodyPr wrap="square" rtlCol="0">
            <a:spAutoFit/>
          </a:bodyPr>
          <a:lstStyle/>
          <a:p>
            <a:r>
              <a:rPr lang="en-US" dirty="0" err="1"/>
              <a:t>NoGo</a:t>
            </a:r>
            <a:endParaRPr lang="en-US" dirty="0"/>
          </a:p>
        </p:txBody>
      </p:sp>
      <p:pic>
        <p:nvPicPr>
          <p:cNvPr id="9" name="Picture 8"/>
          <p:cNvPicPr>
            <a:picLocks noChangeAspect="1"/>
          </p:cNvPicPr>
          <p:nvPr/>
        </p:nvPicPr>
        <p:blipFill>
          <a:blip r:embed="rId3"/>
          <a:stretch>
            <a:fillRect/>
          </a:stretch>
        </p:blipFill>
        <p:spPr>
          <a:xfrm>
            <a:off x="4812767" y="3529231"/>
            <a:ext cx="1315366" cy="1613551"/>
          </a:xfrm>
          <a:prstGeom prst="rect">
            <a:avLst/>
          </a:prstGeom>
        </p:spPr>
      </p:pic>
      <p:pic>
        <p:nvPicPr>
          <p:cNvPr id="12" name="Picture 11"/>
          <p:cNvPicPr>
            <a:picLocks noChangeAspect="1"/>
          </p:cNvPicPr>
          <p:nvPr/>
        </p:nvPicPr>
        <p:blipFill>
          <a:blip r:embed="rId4"/>
          <a:stretch>
            <a:fillRect/>
          </a:stretch>
        </p:blipFill>
        <p:spPr>
          <a:xfrm>
            <a:off x="7695734" y="5029200"/>
            <a:ext cx="1257300" cy="1609725"/>
          </a:xfrm>
          <a:prstGeom prst="rect">
            <a:avLst/>
          </a:prstGeom>
        </p:spPr>
      </p:pic>
      <p:sp>
        <p:nvSpPr>
          <p:cNvPr id="13" name="TextBox 12"/>
          <p:cNvSpPr txBox="1"/>
          <p:nvPr/>
        </p:nvSpPr>
        <p:spPr>
          <a:xfrm>
            <a:off x="5167843" y="3003742"/>
            <a:ext cx="913319" cy="369332"/>
          </a:xfrm>
          <a:prstGeom prst="rect">
            <a:avLst/>
          </a:prstGeom>
          <a:noFill/>
        </p:spPr>
        <p:txBody>
          <a:bodyPr wrap="square" rtlCol="0">
            <a:spAutoFit/>
          </a:bodyPr>
          <a:lstStyle/>
          <a:p>
            <a:r>
              <a:rPr lang="en-US" dirty="0" err="1"/>
              <a:t>NoGo</a:t>
            </a:r>
            <a:endParaRPr lang="en-US" dirty="0"/>
          </a:p>
        </p:txBody>
      </p:sp>
      <p:pic>
        <p:nvPicPr>
          <p:cNvPr id="14" name="Picture 13"/>
          <p:cNvPicPr>
            <a:picLocks noChangeAspect="1"/>
          </p:cNvPicPr>
          <p:nvPr/>
        </p:nvPicPr>
        <p:blipFill>
          <a:blip r:embed="rId5"/>
          <a:stretch>
            <a:fillRect/>
          </a:stretch>
        </p:blipFill>
        <p:spPr>
          <a:xfrm>
            <a:off x="1895474" y="2390331"/>
            <a:ext cx="1228725" cy="1584409"/>
          </a:xfrm>
          <a:prstGeom prst="rect">
            <a:avLst/>
          </a:prstGeom>
        </p:spPr>
      </p:pic>
      <p:pic>
        <p:nvPicPr>
          <p:cNvPr id="16" name="Picture 15"/>
          <p:cNvPicPr>
            <a:picLocks noChangeAspect="1"/>
          </p:cNvPicPr>
          <p:nvPr/>
        </p:nvPicPr>
        <p:blipFill>
          <a:blip r:embed="rId6"/>
          <a:stretch>
            <a:fillRect/>
          </a:stretch>
        </p:blipFill>
        <p:spPr>
          <a:xfrm>
            <a:off x="533400" y="1770208"/>
            <a:ext cx="1186362" cy="1504445"/>
          </a:xfrm>
          <a:prstGeom prst="rect">
            <a:avLst/>
          </a:prstGeom>
        </p:spPr>
      </p:pic>
      <p:pic>
        <p:nvPicPr>
          <p:cNvPr id="17" name="Picture 16"/>
          <p:cNvPicPr>
            <a:picLocks noChangeAspect="1"/>
          </p:cNvPicPr>
          <p:nvPr/>
        </p:nvPicPr>
        <p:blipFill>
          <a:blip r:embed="rId7"/>
          <a:stretch>
            <a:fillRect/>
          </a:stretch>
        </p:blipFill>
        <p:spPr>
          <a:xfrm>
            <a:off x="3233450" y="2861247"/>
            <a:ext cx="1544641" cy="1779695"/>
          </a:xfrm>
          <a:prstGeom prst="rect">
            <a:avLst/>
          </a:prstGeom>
        </p:spPr>
      </p:pic>
      <p:pic>
        <p:nvPicPr>
          <p:cNvPr id="18" name="Picture 17"/>
          <p:cNvPicPr>
            <a:picLocks noChangeAspect="1"/>
          </p:cNvPicPr>
          <p:nvPr/>
        </p:nvPicPr>
        <p:blipFill>
          <a:blip r:embed="rId8"/>
          <a:stretch>
            <a:fillRect/>
          </a:stretch>
        </p:blipFill>
        <p:spPr>
          <a:xfrm>
            <a:off x="6194838" y="4178616"/>
            <a:ext cx="1434191" cy="1872884"/>
          </a:xfrm>
          <a:prstGeom prst="rect">
            <a:avLst/>
          </a:prstGeom>
        </p:spPr>
      </p:pic>
      <p:sp>
        <p:nvSpPr>
          <p:cNvPr id="19" name="TextBox 18"/>
          <p:cNvSpPr txBox="1"/>
          <p:nvPr/>
        </p:nvSpPr>
        <p:spPr>
          <a:xfrm>
            <a:off x="3864772" y="2456175"/>
            <a:ext cx="913319" cy="369332"/>
          </a:xfrm>
          <a:prstGeom prst="rect">
            <a:avLst/>
          </a:prstGeom>
          <a:noFill/>
        </p:spPr>
        <p:txBody>
          <a:bodyPr wrap="square" rtlCol="0">
            <a:spAutoFit/>
          </a:bodyPr>
          <a:lstStyle/>
          <a:p>
            <a:r>
              <a:rPr lang="en-US" dirty="0"/>
              <a:t>Go</a:t>
            </a:r>
          </a:p>
        </p:txBody>
      </p:sp>
      <p:sp>
        <p:nvSpPr>
          <p:cNvPr id="21" name="TextBox 20"/>
          <p:cNvSpPr txBox="1"/>
          <p:nvPr/>
        </p:nvSpPr>
        <p:spPr>
          <a:xfrm>
            <a:off x="2269637" y="2034464"/>
            <a:ext cx="913319" cy="369332"/>
          </a:xfrm>
          <a:prstGeom prst="rect">
            <a:avLst/>
          </a:prstGeom>
          <a:noFill/>
        </p:spPr>
        <p:txBody>
          <a:bodyPr wrap="square" rtlCol="0">
            <a:spAutoFit/>
          </a:bodyPr>
          <a:lstStyle/>
          <a:p>
            <a:r>
              <a:rPr lang="en-US" dirty="0"/>
              <a:t>Go</a:t>
            </a:r>
          </a:p>
        </p:txBody>
      </p:sp>
      <p:sp>
        <p:nvSpPr>
          <p:cNvPr id="22" name="TextBox 21"/>
          <p:cNvSpPr txBox="1"/>
          <p:nvPr/>
        </p:nvSpPr>
        <p:spPr>
          <a:xfrm>
            <a:off x="894299" y="1467820"/>
            <a:ext cx="913319" cy="369332"/>
          </a:xfrm>
          <a:prstGeom prst="rect">
            <a:avLst/>
          </a:prstGeom>
          <a:noFill/>
        </p:spPr>
        <p:txBody>
          <a:bodyPr wrap="square" rtlCol="0">
            <a:spAutoFit/>
          </a:bodyPr>
          <a:lstStyle/>
          <a:p>
            <a:r>
              <a:rPr lang="en-US" dirty="0"/>
              <a:t>Go</a:t>
            </a:r>
          </a:p>
        </p:txBody>
      </p:sp>
      <p:cxnSp>
        <p:nvCxnSpPr>
          <p:cNvPr id="23" name="Straight Arrow Connector 22"/>
          <p:cNvCxnSpPr>
            <a:cxnSpLocks/>
          </p:cNvCxnSpPr>
          <p:nvPr/>
        </p:nvCxnSpPr>
        <p:spPr>
          <a:xfrm>
            <a:off x="457200" y="3657600"/>
            <a:ext cx="6454733" cy="31043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TextBox 23"/>
          <p:cNvSpPr txBox="1"/>
          <p:nvPr/>
        </p:nvSpPr>
        <p:spPr>
          <a:xfrm>
            <a:off x="6641022" y="3809284"/>
            <a:ext cx="913319" cy="369332"/>
          </a:xfrm>
          <a:prstGeom prst="rect">
            <a:avLst/>
          </a:prstGeom>
          <a:noFill/>
        </p:spPr>
        <p:txBody>
          <a:bodyPr wrap="square" rtlCol="0">
            <a:spAutoFit/>
          </a:bodyPr>
          <a:lstStyle/>
          <a:p>
            <a:r>
              <a:rPr lang="en-US" dirty="0"/>
              <a:t>Go</a:t>
            </a:r>
          </a:p>
        </p:txBody>
      </p:sp>
    </p:spTree>
    <p:extLst>
      <p:ext uri="{BB962C8B-B14F-4D97-AF65-F5344CB8AC3E}">
        <p14:creationId xmlns:p14="http://schemas.microsoft.com/office/powerpoint/2010/main" val="15768793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072"/>
            <a:ext cx="8229600" cy="1252728"/>
          </a:xfrm>
        </p:spPr>
        <p:txBody>
          <a:bodyPr>
            <a:normAutofit fontScale="90000"/>
          </a:bodyPr>
          <a:lstStyle/>
          <a:p>
            <a:pPr lvl="1"/>
            <a:r>
              <a:rPr lang="en-US" sz="2800" b="1" dirty="0">
                <a:solidFill>
                  <a:schemeClr val="accent1">
                    <a:lumMod val="60000"/>
                    <a:lumOff val="40000"/>
                  </a:schemeClr>
                </a:solidFill>
              </a:rPr>
              <a:t>Low delayers showed significant decrease in performance for “hot” relative to “cold” trials (hot=happy faces) (Exp. 1)</a:t>
            </a:r>
          </a:p>
        </p:txBody>
      </p:sp>
      <p:sp>
        <p:nvSpPr>
          <p:cNvPr id="3" name="Content Placeholder 2"/>
          <p:cNvSpPr>
            <a:spLocks noGrp="1"/>
          </p:cNvSpPr>
          <p:nvPr>
            <p:ph idx="1"/>
          </p:nvPr>
        </p:nvSpPr>
        <p:spPr>
          <a:xfrm>
            <a:off x="228600" y="1600200"/>
            <a:ext cx="8610600" cy="5029200"/>
          </a:xfrm>
        </p:spPr>
        <p:txBody>
          <a:bodyPr>
            <a:normAutofit/>
          </a:bodyPr>
          <a:lstStyle/>
          <a:p>
            <a:r>
              <a:rPr lang="en-US" b="1" dirty="0"/>
              <a:t>Go Trials</a:t>
            </a:r>
            <a:r>
              <a:rPr lang="en-US" dirty="0"/>
              <a:t>: no differences in response time or accuracy by group </a:t>
            </a:r>
          </a:p>
          <a:p>
            <a:pPr lvl="2"/>
            <a:r>
              <a:rPr lang="en-US" dirty="0"/>
              <a:t>High accuracy on “go” trials for both “cool” and “hot” tasks</a:t>
            </a:r>
          </a:p>
          <a:p>
            <a:r>
              <a:rPr lang="en-US" b="1" dirty="0" err="1"/>
              <a:t>NoGo</a:t>
            </a:r>
            <a:r>
              <a:rPr lang="en-US" b="1" dirty="0"/>
              <a:t> Trials (inhibition):</a:t>
            </a:r>
            <a:r>
              <a:rPr lang="en-US" dirty="0"/>
              <a:t> more variability</a:t>
            </a:r>
          </a:p>
          <a:p>
            <a:pPr lvl="1"/>
            <a:r>
              <a:rPr lang="en-US" dirty="0"/>
              <a:t>Differences between low/high delayers in response to emotional or “hot” cues (happy faces)</a:t>
            </a:r>
          </a:p>
          <a:p>
            <a:pPr lvl="1"/>
            <a:r>
              <a:rPr lang="en-US" b="1" dirty="0">
                <a:solidFill>
                  <a:schemeClr val="accent1"/>
                </a:solidFill>
              </a:rPr>
              <a:t>Low delayers showed significant decrease in performance for “hot” relative to “cold” trials (hot=happy faces)</a:t>
            </a:r>
          </a:p>
        </p:txBody>
      </p:sp>
      <p:sp>
        <p:nvSpPr>
          <p:cNvPr id="4" name="Footer Placeholder 3"/>
          <p:cNvSpPr>
            <a:spLocks noGrp="1"/>
          </p:cNvSpPr>
          <p:nvPr>
            <p:ph type="ftr" sz="quarter" idx="11"/>
          </p:nvPr>
        </p:nvSpPr>
        <p:spPr>
          <a:xfrm>
            <a:off x="7086600" y="6589776"/>
            <a:ext cx="1823715" cy="192024"/>
          </a:xfrm>
        </p:spPr>
        <p:txBody>
          <a:bodyPr/>
          <a:lstStyle/>
          <a:p>
            <a:r>
              <a:rPr lang="en-US" dirty="0" err="1"/>
              <a:t>Krimsky</a:t>
            </a:r>
            <a:r>
              <a:rPr lang="en-US" dirty="0"/>
              <a:t>, 2017 &amp; modified Grossman, 2016</a:t>
            </a:r>
          </a:p>
        </p:txBody>
      </p:sp>
    </p:spTree>
    <p:extLst>
      <p:ext uri="{BB962C8B-B14F-4D97-AF65-F5344CB8AC3E}">
        <p14:creationId xmlns:p14="http://schemas.microsoft.com/office/powerpoint/2010/main" val="2955408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 2: Results</a:t>
            </a:r>
          </a:p>
        </p:txBody>
      </p:sp>
      <p:sp>
        <p:nvSpPr>
          <p:cNvPr id="3" name="Content Placeholder 2"/>
          <p:cNvSpPr>
            <a:spLocks noGrp="1"/>
          </p:cNvSpPr>
          <p:nvPr>
            <p:ph idx="1"/>
          </p:nvPr>
        </p:nvSpPr>
        <p:spPr/>
        <p:txBody>
          <a:bodyPr>
            <a:normAutofit/>
          </a:bodyPr>
          <a:lstStyle/>
          <a:p>
            <a:r>
              <a:rPr lang="en-US" sz="3600" b="1" dirty="0"/>
              <a:t>Imaging results</a:t>
            </a:r>
          </a:p>
          <a:p>
            <a:pPr lvl="1"/>
            <a:r>
              <a:rPr lang="en-US" sz="3200" i="1" dirty="0"/>
              <a:t>High delayers</a:t>
            </a:r>
            <a:r>
              <a:rPr lang="en-US" sz="3200" dirty="0"/>
              <a:t>: More polarization of activity in inferior frontal gyrus (IFG)</a:t>
            </a:r>
          </a:p>
          <a:p>
            <a:pPr lvl="1"/>
            <a:r>
              <a:rPr lang="en-US" sz="3200" i="1" dirty="0"/>
              <a:t>Low delayers: </a:t>
            </a:r>
            <a:r>
              <a:rPr lang="en-US" sz="3200" dirty="0"/>
              <a:t>More activity in ventral striatum when happy “</a:t>
            </a:r>
            <a:r>
              <a:rPr lang="en-US" sz="3200" dirty="0" err="1"/>
              <a:t>nogo</a:t>
            </a:r>
            <a:r>
              <a:rPr lang="en-US" sz="3200" dirty="0"/>
              <a:t>” cues</a:t>
            </a:r>
          </a:p>
          <a:p>
            <a:pPr lvl="1"/>
            <a:endParaRPr lang="en-US" sz="3200" dirty="0"/>
          </a:p>
        </p:txBody>
      </p:sp>
      <p:sp>
        <p:nvSpPr>
          <p:cNvPr id="4" name="Footer Placeholder 3"/>
          <p:cNvSpPr>
            <a:spLocks noGrp="1"/>
          </p:cNvSpPr>
          <p:nvPr>
            <p:ph type="ftr" sz="quarter" idx="11"/>
          </p:nvPr>
        </p:nvSpPr>
        <p:spPr>
          <a:xfrm>
            <a:off x="7086600" y="6589776"/>
            <a:ext cx="1823715" cy="192024"/>
          </a:xfrm>
        </p:spPr>
        <p:txBody>
          <a:bodyPr/>
          <a:lstStyle/>
          <a:p>
            <a:r>
              <a:rPr lang="en-US" dirty="0" err="1"/>
              <a:t>Krimsky</a:t>
            </a:r>
            <a:r>
              <a:rPr lang="en-US" dirty="0"/>
              <a:t>, 2017 &amp; modified Grossman, 2016</a:t>
            </a:r>
          </a:p>
        </p:txBody>
      </p:sp>
      <p:sp>
        <p:nvSpPr>
          <p:cNvPr id="5" name="Rectangle 4"/>
          <p:cNvSpPr/>
          <p:nvPr/>
        </p:nvSpPr>
        <p:spPr>
          <a:xfrm>
            <a:off x="9220200" y="1403559"/>
            <a:ext cx="4572000" cy="2123658"/>
          </a:xfrm>
          <a:prstGeom prst="rect">
            <a:avLst/>
          </a:prstGeom>
        </p:spPr>
        <p:txBody>
          <a:bodyPr>
            <a:spAutoFit/>
          </a:bodyPr>
          <a:lstStyle/>
          <a:p>
            <a:r>
              <a:rPr lang="en-US" sz="3600" b="1" dirty="0"/>
              <a:t>Behavioral results</a:t>
            </a:r>
          </a:p>
          <a:p>
            <a:pPr lvl="1"/>
            <a:r>
              <a:rPr lang="en-US" sz="3200" dirty="0"/>
              <a:t>More false alarms for low delayers, but not significant</a:t>
            </a:r>
          </a:p>
        </p:txBody>
      </p:sp>
    </p:spTree>
    <p:extLst>
      <p:ext uri="{BB962C8B-B14F-4D97-AF65-F5344CB8AC3E}">
        <p14:creationId xmlns:p14="http://schemas.microsoft.com/office/powerpoint/2010/main" val="29386838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rcRect t="4771" b="4771"/>
          <a:stretch>
            <a:fillRect/>
          </a:stretch>
        </p:blipFill>
        <p:spPr>
          <a:xfrm>
            <a:off x="1198906" y="3113275"/>
            <a:ext cx="6192494" cy="3592325"/>
          </a:xfrm>
        </p:spPr>
      </p:pic>
      <p:sp>
        <p:nvSpPr>
          <p:cNvPr id="7" name="TextBox 6"/>
          <p:cNvSpPr txBox="1"/>
          <p:nvPr/>
        </p:nvSpPr>
        <p:spPr>
          <a:xfrm>
            <a:off x="2819400" y="2832863"/>
            <a:ext cx="1557345" cy="338554"/>
          </a:xfrm>
          <a:prstGeom prst="rect">
            <a:avLst/>
          </a:prstGeom>
          <a:noFill/>
        </p:spPr>
        <p:txBody>
          <a:bodyPr wrap="square" rtlCol="0">
            <a:spAutoFit/>
          </a:bodyPr>
          <a:lstStyle/>
          <a:p>
            <a:pPr algn="ctr"/>
            <a:r>
              <a:rPr lang="en-US" sz="1600" b="1" dirty="0">
                <a:solidFill>
                  <a:srgbClr val="C00000"/>
                </a:solidFill>
              </a:rPr>
              <a:t>Experiment 1</a:t>
            </a:r>
          </a:p>
        </p:txBody>
      </p:sp>
      <p:sp>
        <p:nvSpPr>
          <p:cNvPr id="8" name="TextBox 7"/>
          <p:cNvSpPr txBox="1"/>
          <p:nvPr/>
        </p:nvSpPr>
        <p:spPr>
          <a:xfrm>
            <a:off x="4724400" y="2832864"/>
            <a:ext cx="1905000" cy="338554"/>
          </a:xfrm>
          <a:prstGeom prst="rect">
            <a:avLst/>
          </a:prstGeom>
          <a:noFill/>
        </p:spPr>
        <p:txBody>
          <a:bodyPr wrap="square" rtlCol="0">
            <a:spAutoFit/>
          </a:bodyPr>
          <a:lstStyle/>
          <a:p>
            <a:pPr algn="ctr"/>
            <a:r>
              <a:rPr lang="en-US" sz="1600" b="1" dirty="0">
                <a:solidFill>
                  <a:srgbClr val="C00000"/>
                </a:solidFill>
              </a:rPr>
              <a:t>Experiment 2</a:t>
            </a:r>
          </a:p>
        </p:txBody>
      </p:sp>
      <p:sp>
        <p:nvSpPr>
          <p:cNvPr id="3" name="Rectangle 2"/>
          <p:cNvSpPr/>
          <p:nvPr/>
        </p:nvSpPr>
        <p:spPr>
          <a:xfrm>
            <a:off x="288126" y="1544466"/>
            <a:ext cx="8551073" cy="584775"/>
          </a:xfrm>
          <a:prstGeom prst="rect">
            <a:avLst/>
          </a:prstGeom>
        </p:spPr>
        <p:txBody>
          <a:bodyPr wrap="square">
            <a:spAutoFit/>
          </a:bodyPr>
          <a:lstStyle/>
          <a:p>
            <a:pPr marL="438912" lvl="1" indent="-320040">
              <a:spcBef>
                <a:spcPts val="0"/>
              </a:spcBef>
              <a:buClr>
                <a:schemeClr val="accent1"/>
              </a:buClr>
              <a:buSzPct val="80000"/>
              <a:buFont typeface="Wingdings 2"/>
              <a:buChar char=""/>
            </a:pPr>
            <a:r>
              <a:rPr lang="en-US" sz="3200" i="1" dirty="0"/>
              <a:t>Similar pattern in and out of the scanner</a:t>
            </a:r>
          </a:p>
        </p:txBody>
      </p:sp>
      <p:sp>
        <p:nvSpPr>
          <p:cNvPr id="9" name="Footer Placeholder 3"/>
          <p:cNvSpPr>
            <a:spLocks noGrp="1"/>
          </p:cNvSpPr>
          <p:nvPr>
            <p:ph type="ftr" sz="quarter" idx="11"/>
          </p:nvPr>
        </p:nvSpPr>
        <p:spPr>
          <a:xfrm>
            <a:off x="7086600" y="6553200"/>
            <a:ext cx="1823715" cy="192024"/>
          </a:xfrm>
        </p:spPr>
        <p:txBody>
          <a:bodyPr/>
          <a:lstStyle/>
          <a:p>
            <a:r>
              <a:rPr lang="en-US" dirty="0" err="1"/>
              <a:t>Krimsky</a:t>
            </a:r>
            <a:r>
              <a:rPr lang="en-US" dirty="0"/>
              <a:t>, 2017 &amp; modified Grossman, 2016</a:t>
            </a:r>
          </a:p>
        </p:txBody>
      </p:sp>
      <p:sp>
        <p:nvSpPr>
          <p:cNvPr id="12" name="Title 1">
            <a:extLst>
              <a:ext uri="{FF2B5EF4-FFF2-40B4-BE49-F238E27FC236}">
                <a16:creationId xmlns:a16="http://schemas.microsoft.com/office/drawing/2014/main" id="{8C4B8C09-EEC5-4F7D-9710-443C266FF96D}"/>
              </a:ext>
            </a:extLst>
          </p:cNvPr>
          <p:cNvSpPr>
            <a:spLocks noGrp="1"/>
          </p:cNvSpPr>
          <p:nvPr>
            <p:ph type="title"/>
          </p:nvPr>
        </p:nvSpPr>
        <p:spPr>
          <a:xfrm>
            <a:off x="457200" y="274638"/>
            <a:ext cx="8229600" cy="933450"/>
          </a:xfrm>
        </p:spPr>
        <p:txBody>
          <a:bodyPr>
            <a:normAutofit fontScale="90000"/>
          </a:bodyPr>
          <a:lstStyle/>
          <a:p>
            <a:pPr lvl="1"/>
            <a:r>
              <a:rPr lang="en-US" sz="2800" b="1" dirty="0">
                <a:solidFill>
                  <a:schemeClr val="accent1">
                    <a:lumMod val="60000"/>
                    <a:lumOff val="40000"/>
                  </a:schemeClr>
                </a:solidFill>
              </a:rPr>
              <a:t>Low delayers showed significant decrease in performance for “hot” relative to “cold” trials (hot=happy faces) (Exp. 1)</a:t>
            </a:r>
          </a:p>
        </p:txBody>
      </p:sp>
    </p:spTree>
    <p:extLst>
      <p:ext uri="{BB962C8B-B14F-4D97-AF65-F5344CB8AC3E}">
        <p14:creationId xmlns:p14="http://schemas.microsoft.com/office/powerpoint/2010/main" val="28485195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Task and person differences in </a:t>
            </a:r>
            <a:r>
              <a:rPr lang="en-US" sz="4800" dirty="0"/>
              <a:t>inferior frontal gyrus (</a:t>
            </a:r>
            <a:r>
              <a:rPr lang="en-US" dirty="0"/>
              <a:t>IFG) (exp. 2)</a:t>
            </a:r>
          </a:p>
        </p:txBody>
      </p:sp>
      <p:sp>
        <p:nvSpPr>
          <p:cNvPr id="3" name="Content Placeholder 2"/>
          <p:cNvSpPr>
            <a:spLocks noGrp="1"/>
          </p:cNvSpPr>
          <p:nvPr>
            <p:ph idx="1"/>
          </p:nvPr>
        </p:nvSpPr>
        <p:spPr>
          <a:xfrm>
            <a:off x="623780" y="5997244"/>
            <a:ext cx="3886200" cy="438644"/>
          </a:xfrm>
        </p:spPr>
        <p:txBody>
          <a:bodyPr>
            <a:normAutofit fontScale="70000" lnSpcReduction="20000"/>
          </a:bodyPr>
          <a:lstStyle/>
          <a:p>
            <a:pPr marL="118872" indent="0">
              <a:buNone/>
            </a:pPr>
            <a:r>
              <a:rPr lang="en-US" i="1" dirty="0"/>
              <a:t>Fig. 2A Casey et al. (2011)</a:t>
            </a:r>
          </a:p>
        </p:txBody>
      </p:sp>
      <p:pic>
        <p:nvPicPr>
          <p:cNvPr id="5" name="Picture 4"/>
          <p:cNvPicPr>
            <a:picLocks noChangeAspect="1"/>
          </p:cNvPicPr>
          <p:nvPr/>
        </p:nvPicPr>
        <p:blipFill rotWithShape="1">
          <a:blip r:embed="rId3"/>
          <a:srcRect b="66794"/>
          <a:stretch/>
        </p:blipFill>
        <p:spPr>
          <a:xfrm>
            <a:off x="216280" y="3443040"/>
            <a:ext cx="4065200" cy="2476615"/>
          </a:xfrm>
          <a:prstGeom prst="rect">
            <a:avLst/>
          </a:prstGeom>
          <a:ln>
            <a:solidFill>
              <a:schemeClr val="tx1"/>
            </a:solidFill>
          </a:ln>
        </p:spPr>
      </p:pic>
      <p:pic>
        <p:nvPicPr>
          <p:cNvPr id="6" name="Picture 5" descr="Fig. 3."/>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443040"/>
            <a:ext cx="4191000" cy="2505075"/>
          </a:xfrm>
          <a:prstGeom prst="rect">
            <a:avLst/>
          </a:prstGeom>
          <a:noFill/>
          <a:ln>
            <a:solidFill>
              <a:schemeClr val="tx1"/>
            </a:solidFill>
          </a:ln>
        </p:spPr>
      </p:pic>
      <p:sp>
        <p:nvSpPr>
          <p:cNvPr id="7" name="Content Placeholder 2"/>
          <p:cNvSpPr txBox="1">
            <a:spLocks/>
          </p:cNvSpPr>
          <p:nvPr/>
        </p:nvSpPr>
        <p:spPr>
          <a:xfrm>
            <a:off x="4419600" y="6025572"/>
            <a:ext cx="3886200" cy="438644"/>
          </a:xfrm>
          <a:prstGeom prst="rect">
            <a:avLst/>
          </a:prstGeom>
        </p:spPr>
        <p:txBody>
          <a:bodyPr vert="horz" lIns="54864" tIns="91440" rtlCol="0">
            <a:normAutofit fontScale="70000" lnSpcReduction="2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fontAlgn="auto">
              <a:spcAft>
                <a:spcPts val="0"/>
              </a:spcAft>
              <a:buFont typeface="Wingdings 2"/>
              <a:buNone/>
            </a:pPr>
            <a:r>
              <a:rPr lang="en-US" i="1" dirty="0"/>
              <a:t>Fig. 3 Casey et al. (2011)</a:t>
            </a:r>
          </a:p>
        </p:txBody>
      </p:sp>
      <p:sp>
        <p:nvSpPr>
          <p:cNvPr id="10" name="Content Placeholder 2"/>
          <p:cNvSpPr txBox="1">
            <a:spLocks/>
          </p:cNvSpPr>
          <p:nvPr/>
        </p:nvSpPr>
        <p:spPr>
          <a:xfrm>
            <a:off x="609600" y="1738312"/>
            <a:ext cx="8229600" cy="33528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lvl="1" indent="-320040" fontAlgn="auto">
              <a:spcBef>
                <a:spcPts val="0"/>
              </a:spcBef>
              <a:spcAft>
                <a:spcPts val="0"/>
              </a:spcAft>
              <a:buClr>
                <a:schemeClr val="accent1"/>
              </a:buClr>
              <a:buSzPct val="80000"/>
              <a:buFont typeface="Wingdings 2"/>
              <a:buChar char=""/>
            </a:pPr>
            <a:r>
              <a:rPr lang="en-US" sz="2400" dirty="0"/>
              <a:t>More IFG polarization on </a:t>
            </a:r>
            <a:r>
              <a:rPr lang="en-US" sz="2400" dirty="0" err="1"/>
              <a:t>NoGo</a:t>
            </a:r>
            <a:r>
              <a:rPr lang="en-US" sz="2400" dirty="0"/>
              <a:t> trials than Go trials in the High Delay group</a:t>
            </a:r>
          </a:p>
          <a:p>
            <a:pPr marL="438912" lvl="1" indent="-320040" fontAlgn="auto">
              <a:spcBef>
                <a:spcPts val="0"/>
              </a:spcBef>
              <a:spcAft>
                <a:spcPts val="0"/>
              </a:spcAft>
              <a:buClr>
                <a:schemeClr val="accent1"/>
              </a:buClr>
              <a:buSzPct val="80000"/>
              <a:buFont typeface="Wingdings 2"/>
              <a:buChar char=""/>
            </a:pPr>
            <a:r>
              <a:rPr lang="en-US" sz="2400" dirty="0"/>
              <a:t>IFG associated with accurately withholding a response </a:t>
            </a:r>
          </a:p>
          <a:p>
            <a:pPr marL="438912" lvl="1" indent="-320040" fontAlgn="auto">
              <a:spcBef>
                <a:spcPts val="0"/>
              </a:spcBef>
              <a:spcAft>
                <a:spcPts val="0"/>
              </a:spcAft>
              <a:buClr>
                <a:schemeClr val="accent1"/>
              </a:buClr>
              <a:buSzPct val="80000"/>
              <a:buFont typeface="Wingdings 2"/>
              <a:buChar char=""/>
            </a:pPr>
            <a:endParaRPr lang="en-US" dirty="0"/>
          </a:p>
        </p:txBody>
      </p:sp>
      <p:sp>
        <p:nvSpPr>
          <p:cNvPr id="11" name="Footer Placeholder 3"/>
          <p:cNvSpPr>
            <a:spLocks noGrp="1"/>
          </p:cNvSpPr>
          <p:nvPr>
            <p:ph type="ftr" sz="quarter" idx="11"/>
          </p:nvPr>
        </p:nvSpPr>
        <p:spPr>
          <a:xfrm>
            <a:off x="7086600" y="6553200"/>
            <a:ext cx="1823715" cy="192024"/>
          </a:xfrm>
        </p:spPr>
        <p:txBody>
          <a:bodyPr/>
          <a:lstStyle/>
          <a:p>
            <a:r>
              <a:rPr lang="en-US" dirty="0" err="1"/>
              <a:t>Krimsky</a:t>
            </a:r>
            <a:r>
              <a:rPr lang="en-US" dirty="0"/>
              <a:t>, 2017 &amp; modified Grossman, 2016</a:t>
            </a:r>
          </a:p>
        </p:txBody>
      </p:sp>
    </p:spTree>
    <p:extLst>
      <p:ext uri="{BB962C8B-B14F-4D97-AF65-F5344CB8AC3E}">
        <p14:creationId xmlns:p14="http://schemas.microsoft.com/office/powerpoint/2010/main" val="11276777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Ventral striatum anticipation</a:t>
            </a:r>
          </a:p>
        </p:txBody>
      </p:sp>
      <p:sp>
        <p:nvSpPr>
          <p:cNvPr id="3" name="Content Placeholder 2"/>
          <p:cNvSpPr>
            <a:spLocks noGrp="1"/>
          </p:cNvSpPr>
          <p:nvPr>
            <p:ph idx="1"/>
          </p:nvPr>
        </p:nvSpPr>
        <p:spPr>
          <a:xfrm>
            <a:off x="2628900" y="5809756"/>
            <a:ext cx="3886200" cy="438644"/>
          </a:xfrm>
        </p:spPr>
        <p:txBody>
          <a:bodyPr>
            <a:normAutofit fontScale="70000" lnSpcReduction="20000"/>
          </a:bodyPr>
          <a:lstStyle/>
          <a:p>
            <a:pPr marL="118872" indent="0">
              <a:buNone/>
            </a:pPr>
            <a:r>
              <a:rPr lang="en-US" i="1" dirty="0"/>
              <a:t>Fig. 4 Casey et al. (2011)</a:t>
            </a:r>
          </a:p>
        </p:txBody>
      </p:sp>
      <p:pic>
        <p:nvPicPr>
          <p:cNvPr id="9" name="Picture 8"/>
          <p:cNvPicPr>
            <a:picLocks noChangeAspect="1"/>
          </p:cNvPicPr>
          <p:nvPr/>
        </p:nvPicPr>
        <p:blipFill>
          <a:blip r:embed="rId3"/>
          <a:stretch>
            <a:fillRect/>
          </a:stretch>
        </p:blipFill>
        <p:spPr>
          <a:xfrm>
            <a:off x="2474794" y="3743033"/>
            <a:ext cx="4194412" cy="2066723"/>
          </a:xfrm>
          <a:prstGeom prst="rect">
            <a:avLst/>
          </a:prstGeom>
          <a:ln>
            <a:solidFill>
              <a:schemeClr val="tx1"/>
            </a:solidFill>
          </a:ln>
        </p:spPr>
      </p:pic>
      <p:sp>
        <p:nvSpPr>
          <p:cNvPr id="7" name="Content Placeholder 2"/>
          <p:cNvSpPr txBox="1">
            <a:spLocks/>
          </p:cNvSpPr>
          <p:nvPr/>
        </p:nvSpPr>
        <p:spPr>
          <a:xfrm>
            <a:off x="609600" y="1738312"/>
            <a:ext cx="8229600" cy="3352800"/>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lvl="0"/>
            <a:r>
              <a:rPr lang="en-US" dirty="0"/>
              <a:t>For </a:t>
            </a:r>
            <a:r>
              <a:rPr lang="en-US" b="1" dirty="0"/>
              <a:t>Happy </a:t>
            </a:r>
            <a:r>
              <a:rPr lang="en-US" b="1" dirty="0" err="1"/>
              <a:t>NoGo</a:t>
            </a:r>
            <a:r>
              <a:rPr lang="en-US" b="1" dirty="0"/>
              <a:t> </a:t>
            </a:r>
            <a:r>
              <a:rPr lang="en-US" dirty="0"/>
              <a:t>trials, the Low delayers had more VS activity than the high delayers. </a:t>
            </a:r>
          </a:p>
          <a:p>
            <a:pPr lvl="1"/>
            <a:r>
              <a:rPr lang="en-US" dirty="0"/>
              <a:t>Anticipatory motivation</a:t>
            </a:r>
          </a:p>
          <a:p>
            <a:pPr marL="438912" lvl="1" indent="-320040" fontAlgn="auto">
              <a:spcBef>
                <a:spcPts val="0"/>
              </a:spcBef>
              <a:spcAft>
                <a:spcPts val="0"/>
              </a:spcAft>
              <a:buClr>
                <a:schemeClr val="accent1"/>
              </a:buClr>
              <a:buSzPct val="80000"/>
              <a:buFont typeface="Wingdings 2"/>
              <a:buChar char=""/>
            </a:pPr>
            <a:endParaRPr lang="en-US" dirty="0"/>
          </a:p>
        </p:txBody>
      </p:sp>
    </p:spTree>
    <p:extLst>
      <p:ext uri="{BB962C8B-B14F-4D97-AF65-F5344CB8AC3E}">
        <p14:creationId xmlns:p14="http://schemas.microsoft.com/office/powerpoint/2010/main" val="240054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CB946-3CB6-7F4E-9482-A7B03040550F}"/>
              </a:ext>
            </a:extLst>
          </p:cNvPr>
          <p:cNvSpPr>
            <a:spLocks noGrp="1"/>
          </p:cNvSpPr>
          <p:nvPr>
            <p:ph type="title"/>
          </p:nvPr>
        </p:nvSpPr>
        <p:spPr/>
        <p:txBody>
          <a:bodyPr/>
          <a:lstStyle/>
          <a:p>
            <a:r>
              <a:rPr lang="en-US" dirty="0"/>
              <a:t>Happiness in infants and later IQ</a:t>
            </a:r>
          </a:p>
        </p:txBody>
      </p:sp>
      <p:sp>
        <p:nvSpPr>
          <p:cNvPr id="3" name="Content Placeholder 2">
            <a:extLst>
              <a:ext uri="{FF2B5EF4-FFF2-40B4-BE49-F238E27FC236}">
                <a16:creationId xmlns:a16="http://schemas.microsoft.com/office/drawing/2014/main" id="{D0652C86-6EDD-8542-8F31-5681BA9AACDF}"/>
              </a:ext>
            </a:extLst>
          </p:cNvPr>
          <p:cNvSpPr>
            <a:spLocks noGrp="1"/>
          </p:cNvSpPr>
          <p:nvPr>
            <p:ph idx="1"/>
          </p:nvPr>
        </p:nvSpPr>
        <p:spPr/>
        <p:txBody>
          <a:bodyPr/>
          <a:lstStyle/>
          <a:p>
            <a:r>
              <a:rPr lang="en-US" dirty="0"/>
              <a:t>Indirect evidence suggests that environmental factors, which likely influences PA and NA, are associated w/ IQ</a:t>
            </a:r>
          </a:p>
          <a:p>
            <a:pPr lvl="1"/>
            <a:r>
              <a:rPr lang="en-US" dirty="0"/>
              <a:t>Immigrating to better living conditions (likely resulting in greater frequency of PA) predicted higher IQ</a:t>
            </a:r>
          </a:p>
          <a:p>
            <a:pPr lvl="1"/>
            <a:r>
              <a:rPr lang="en-US" dirty="0"/>
              <a:t>Low SES (likely resulting in greater frequency of NA) predicted lower IQ</a:t>
            </a:r>
          </a:p>
        </p:txBody>
      </p:sp>
      <p:sp>
        <p:nvSpPr>
          <p:cNvPr id="4" name="TextBox 3">
            <a:extLst>
              <a:ext uri="{FF2B5EF4-FFF2-40B4-BE49-F238E27FC236}">
                <a16:creationId xmlns:a16="http://schemas.microsoft.com/office/drawing/2014/main" id="{B7A1A662-CC9C-1743-9BE9-4FD3713425A2}"/>
              </a:ext>
            </a:extLst>
          </p:cNvPr>
          <p:cNvSpPr txBox="1"/>
          <p:nvPr/>
        </p:nvSpPr>
        <p:spPr>
          <a:xfrm>
            <a:off x="97972" y="5589270"/>
            <a:ext cx="1273628"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venir Next LT Pro"/>
                <a:ea typeface="+mn-ea"/>
                <a:cs typeface="+mn-cs"/>
              </a:rPr>
              <a:t>Tsai</a:t>
            </a:r>
          </a:p>
        </p:txBody>
      </p:sp>
    </p:spTree>
    <p:extLst>
      <p:ext uri="{BB962C8B-B14F-4D97-AF65-F5344CB8AC3E}">
        <p14:creationId xmlns:p14="http://schemas.microsoft.com/office/powerpoint/2010/main" val="11070489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a:xfrm>
            <a:off x="457200" y="1775191"/>
            <a:ext cx="8382000" cy="4854209"/>
          </a:xfrm>
        </p:spPr>
        <p:txBody>
          <a:bodyPr>
            <a:normAutofit fontScale="92500" lnSpcReduction="10000"/>
          </a:bodyPr>
          <a:lstStyle/>
          <a:p>
            <a:r>
              <a:rPr lang="en-US" dirty="0"/>
              <a:t>Individual differences in impulse control are relatively stable over time</a:t>
            </a:r>
          </a:p>
          <a:p>
            <a:pPr marL="118872" indent="0">
              <a:buNone/>
            </a:pPr>
            <a:endParaRPr lang="en-US" dirty="0"/>
          </a:p>
          <a:p>
            <a:r>
              <a:rPr lang="en-US" dirty="0"/>
              <a:t>Behavioral associations of delay ability involve responses to “compelling” cues, not cognitive control in general</a:t>
            </a:r>
          </a:p>
          <a:p>
            <a:pPr marL="118872" indent="0">
              <a:buNone/>
            </a:pPr>
            <a:endParaRPr lang="en-US" dirty="0"/>
          </a:p>
          <a:p>
            <a:r>
              <a:rPr lang="en-US" dirty="0"/>
              <a:t>Resisting temptation is associated with less activation in inferior frontal </a:t>
            </a:r>
            <a:r>
              <a:rPr lang="en-US" dirty="0" err="1"/>
              <a:t>gyrus</a:t>
            </a:r>
            <a:r>
              <a:rPr lang="en-US" dirty="0"/>
              <a:t> and more in ventral striatum when </a:t>
            </a:r>
            <a:r>
              <a:rPr lang="en-US" b="1" dirty="0"/>
              <a:t>low delayers </a:t>
            </a:r>
            <a:r>
              <a:rPr lang="en-US" dirty="0"/>
              <a:t>are resisting “alluring cues”</a:t>
            </a:r>
          </a:p>
        </p:txBody>
      </p:sp>
      <p:sp>
        <p:nvSpPr>
          <p:cNvPr id="4" name="Footer Placeholder 3"/>
          <p:cNvSpPr>
            <a:spLocks noGrp="1"/>
          </p:cNvSpPr>
          <p:nvPr>
            <p:ph type="ftr" sz="quarter" idx="11"/>
          </p:nvPr>
        </p:nvSpPr>
        <p:spPr>
          <a:xfrm>
            <a:off x="7086600" y="6553200"/>
            <a:ext cx="1823715" cy="192024"/>
          </a:xfrm>
        </p:spPr>
        <p:txBody>
          <a:bodyPr/>
          <a:lstStyle/>
          <a:p>
            <a:r>
              <a:rPr lang="en-US" dirty="0" err="1"/>
              <a:t>Krimsky</a:t>
            </a:r>
            <a:r>
              <a:rPr lang="en-US" dirty="0"/>
              <a:t>, 2017 &amp; modified Grossman, 2016</a:t>
            </a:r>
          </a:p>
        </p:txBody>
      </p:sp>
    </p:spTree>
    <p:extLst>
      <p:ext uri="{BB962C8B-B14F-4D97-AF65-F5344CB8AC3E}">
        <p14:creationId xmlns:p14="http://schemas.microsoft.com/office/powerpoint/2010/main" val="40583486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Experiment 1: Behavioral Results</a:t>
            </a:r>
          </a:p>
        </p:txBody>
      </p:sp>
      <p:sp>
        <p:nvSpPr>
          <p:cNvPr id="3" name="Content Placeholder 2"/>
          <p:cNvSpPr>
            <a:spLocks noGrp="1"/>
          </p:cNvSpPr>
          <p:nvPr>
            <p:ph idx="1"/>
          </p:nvPr>
        </p:nvSpPr>
        <p:spPr>
          <a:xfrm>
            <a:off x="457200" y="1600200"/>
            <a:ext cx="8229600" cy="4625609"/>
          </a:xfrm>
        </p:spPr>
        <p:txBody>
          <a:bodyPr>
            <a:noAutofit/>
          </a:bodyPr>
          <a:lstStyle/>
          <a:p>
            <a:r>
              <a:rPr lang="en-US" dirty="0"/>
              <a:t>2 (Group, High vs. Low Delayers) X 2 (Task, Hot vs. Cool) ANOVA</a:t>
            </a:r>
          </a:p>
          <a:p>
            <a:pPr lvl="1"/>
            <a:r>
              <a:rPr lang="en-US" dirty="0"/>
              <a:t>Hot Task Emotion, Fear vs. Happy</a:t>
            </a:r>
          </a:p>
          <a:p>
            <a:r>
              <a:rPr lang="en-US" sz="3200" dirty="0"/>
              <a:t>No Go Accuracy (False Alarms)</a:t>
            </a:r>
          </a:p>
        </p:txBody>
      </p:sp>
      <p:graphicFrame>
        <p:nvGraphicFramePr>
          <p:cNvPr id="4" name="Table 3"/>
          <p:cNvGraphicFramePr>
            <a:graphicFrameLocks noGrp="1"/>
          </p:cNvGraphicFramePr>
          <p:nvPr/>
        </p:nvGraphicFramePr>
        <p:xfrm>
          <a:off x="990600" y="3907692"/>
          <a:ext cx="7191820" cy="2297335"/>
        </p:xfrm>
        <a:graphic>
          <a:graphicData uri="http://schemas.openxmlformats.org/drawingml/2006/table">
            <a:tbl>
              <a:tblPr firstRow="1" firstCol="1" bandRow="1">
                <a:tableStyleId>{5940675A-B579-460E-94D1-54222C63F5DA}</a:tableStyleId>
              </a:tblPr>
              <a:tblGrid>
                <a:gridCol w="1596072">
                  <a:extLst>
                    <a:ext uri="{9D8B030D-6E8A-4147-A177-3AD203B41FA5}">
                      <a16:colId xmlns:a16="http://schemas.microsoft.com/office/drawing/2014/main" val="20000"/>
                    </a:ext>
                  </a:extLst>
                </a:gridCol>
                <a:gridCol w="1470343">
                  <a:extLst>
                    <a:ext uri="{9D8B030D-6E8A-4147-A177-3AD203B41FA5}">
                      <a16:colId xmlns:a16="http://schemas.microsoft.com/office/drawing/2014/main" val="20001"/>
                    </a:ext>
                  </a:extLst>
                </a:gridCol>
                <a:gridCol w="1035685">
                  <a:extLst>
                    <a:ext uri="{9D8B030D-6E8A-4147-A177-3AD203B41FA5}">
                      <a16:colId xmlns:a16="http://schemas.microsoft.com/office/drawing/2014/main" val="20002"/>
                    </a:ext>
                  </a:extLst>
                </a:gridCol>
                <a:gridCol w="1565910">
                  <a:extLst>
                    <a:ext uri="{9D8B030D-6E8A-4147-A177-3AD203B41FA5}">
                      <a16:colId xmlns:a16="http://schemas.microsoft.com/office/drawing/2014/main" val="20003"/>
                    </a:ext>
                  </a:extLst>
                </a:gridCol>
                <a:gridCol w="1523810">
                  <a:extLst>
                    <a:ext uri="{9D8B030D-6E8A-4147-A177-3AD203B41FA5}">
                      <a16:colId xmlns:a16="http://schemas.microsoft.com/office/drawing/2014/main" val="20004"/>
                    </a:ext>
                  </a:extLst>
                </a:gridCol>
              </a:tblGrid>
              <a:tr h="432206">
                <a:tc>
                  <a:txBody>
                    <a:bodyPr/>
                    <a:lstStyle/>
                    <a:p>
                      <a:pPr marL="0" marR="0" algn="ctr">
                        <a:spcBef>
                          <a:spcPts val="0"/>
                        </a:spcBef>
                        <a:spcAft>
                          <a:spcPts val="0"/>
                        </a:spcAft>
                      </a:pPr>
                      <a:r>
                        <a:rPr lang="en-US" sz="2400" dirty="0">
                          <a:effectLst/>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gridSpan="2">
                  <a:txBody>
                    <a:bodyPr/>
                    <a:lstStyle/>
                    <a:p>
                      <a:pPr marL="0" marR="0" algn="ctr">
                        <a:spcBef>
                          <a:spcPts val="0"/>
                        </a:spcBef>
                        <a:spcAft>
                          <a:spcPts val="0"/>
                        </a:spcAft>
                      </a:pPr>
                      <a:r>
                        <a:rPr lang="en-US" sz="2400" dirty="0">
                          <a:effectLst/>
                        </a:rPr>
                        <a:t>Hot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hMerge="1">
                  <a:txBody>
                    <a:bodyPr/>
                    <a:lstStyle/>
                    <a:p>
                      <a:endParaRPr lang="en-US"/>
                    </a:p>
                  </a:txBody>
                  <a:tcPr/>
                </a:tc>
                <a:tc>
                  <a:txBody>
                    <a:bodyPr/>
                    <a:lstStyle/>
                    <a:p>
                      <a:pPr marL="0" marR="0" algn="ctr">
                        <a:spcBef>
                          <a:spcPts val="0"/>
                        </a:spcBef>
                        <a:spcAft>
                          <a:spcPts val="0"/>
                        </a:spcAft>
                      </a:pPr>
                      <a:r>
                        <a:rPr lang="en-US" sz="2400" dirty="0">
                          <a:effectLst/>
                        </a:rPr>
                        <a:t>Cool</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spcBef>
                          <a:spcPts val="0"/>
                        </a:spcBef>
                        <a:spcAft>
                          <a:spcPts val="0"/>
                        </a:spcAft>
                      </a:pPr>
                      <a:r>
                        <a:rPr lang="en-US" sz="2400" dirty="0">
                          <a:effectLst/>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0000"/>
                  </a:ext>
                </a:extLst>
              </a:tr>
              <a:tr h="446101">
                <a:tc>
                  <a:txBody>
                    <a:bodyPr/>
                    <a:lstStyle/>
                    <a:p>
                      <a:pPr marL="0" marR="0" algn="ctr">
                        <a:spcBef>
                          <a:spcPts val="0"/>
                        </a:spcBef>
                        <a:spcAft>
                          <a:spcPts val="0"/>
                        </a:spcAft>
                      </a:pPr>
                      <a:r>
                        <a:rPr lang="en-US" sz="2400" dirty="0">
                          <a:effectLst/>
                        </a:rPr>
                        <a:t>High Delay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spcBef>
                          <a:spcPts val="0"/>
                        </a:spcBef>
                        <a:spcAft>
                          <a:spcPts val="0"/>
                        </a:spcAft>
                      </a:pPr>
                      <a:r>
                        <a:rPr lang="en-US" sz="2400" dirty="0">
                          <a:effectLst/>
                        </a:rPr>
                        <a:t>Fear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effectLst/>
                        </a:rPr>
                        <a:t>Happy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spcBef>
                          <a:spcPts val="0"/>
                        </a:spcBef>
                        <a:spcAft>
                          <a:spcPts val="0"/>
                        </a:spcAf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spcBef>
                          <a:spcPts val="0"/>
                        </a:spcBef>
                        <a:spcAft>
                          <a:spcPts val="0"/>
                        </a:spcAft>
                      </a:pPr>
                      <a:r>
                        <a:rPr lang="en-US" sz="2400" dirty="0">
                          <a:effectLst/>
                        </a:rPr>
                        <a:t>Hot = Cool</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0001"/>
                  </a:ext>
                </a:extLst>
              </a:tr>
              <a:tr h="443668">
                <a:tc>
                  <a:txBody>
                    <a:bodyPr/>
                    <a:lstStyle/>
                    <a:p>
                      <a:pPr marL="0" marR="0" algn="ctr">
                        <a:spcBef>
                          <a:spcPts val="0"/>
                        </a:spcBef>
                        <a:spcAft>
                          <a:spcPts val="0"/>
                        </a:spcAft>
                      </a:pPr>
                      <a:r>
                        <a:rPr lang="en-US" sz="2400" dirty="0">
                          <a:effectLst/>
                        </a:rPr>
                        <a:t>Low Delay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spcBef>
                          <a:spcPts val="0"/>
                        </a:spcBef>
                        <a:spcAft>
                          <a:spcPts val="0"/>
                        </a:spcAft>
                      </a:pPr>
                      <a:r>
                        <a:rPr lang="en-US" sz="2400" dirty="0">
                          <a:effectLst/>
                        </a:rPr>
                        <a:t>Fear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effectLst/>
                        </a:rPr>
                        <a:t>Happy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spcBef>
                          <a:spcPts val="0"/>
                        </a:spcBef>
                        <a:spcAft>
                          <a:spcPts val="0"/>
                        </a:spcAft>
                      </a:pPr>
                      <a:r>
                        <a:rPr lang="en-US" sz="2400" dirty="0">
                          <a:effectLst/>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spcBef>
                          <a:spcPts val="0"/>
                        </a:spcBef>
                        <a:spcAft>
                          <a:spcPts val="0"/>
                        </a:spcAft>
                      </a:pPr>
                      <a:r>
                        <a:rPr lang="en-US" sz="2400" dirty="0">
                          <a:effectLst/>
                        </a:rPr>
                        <a:t>Hot &lt; Cool</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0002"/>
                  </a:ext>
                </a:extLst>
              </a:tr>
              <a:tr h="964025">
                <a:tc>
                  <a:txBody>
                    <a:bodyPr/>
                    <a:lstStyle/>
                    <a:p>
                      <a:pPr marL="0" marR="0" algn="ctr">
                        <a:spcBef>
                          <a:spcPts val="0"/>
                        </a:spcBef>
                        <a:spcAft>
                          <a:spcPts val="0"/>
                        </a:spcAft>
                      </a:pPr>
                      <a:r>
                        <a:rPr lang="en-US" sz="2400" dirty="0">
                          <a:effectLst/>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gridSpan="2">
                  <a:txBody>
                    <a:bodyPr/>
                    <a:lstStyle/>
                    <a:p>
                      <a:pPr marL="0" marR="0" algn="ctr">
                        <a:spcBef>
                          <a:spcPts val="0"/>
                        </a:spcBef>
                        <a:spcAft>
                          <a:spcPts val="0"/>
                        </a:spcAft>
                      </a:pPr>
                      <a:r>
                        <a:rPr lang="en-US" sz="2400" dirty="0">
                          <a:effectLst/>
                        </a:rPr>
                        <a:t>High &gt; Low </a:t>
                      </a:r>
                      <a:r>
                        <a:rPr lang="en-US" sz="2400" i="1" dirty="0">
                          <a:effectLst/>
                        </a:rPr>
                        <a:t>(trend)</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effectLst/>
                        </a:rPr>
                        <a:t>Fear:  High=Low</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2000" dirty="0">
                          <a:effectLst/>
                        </a:rPr>
                        <a:t>Happy: High&gt; Low</a:t>
                      </a:r>
                    </a:p>
                  </a:txBody>
                  <a:tcPr marL="68580" marR="68580" marT="0" marB="0" anchor="ctr">
                    <a:solidFill>
                      <a:schemeClr val="bg1">
                        <a:lumMod val="85000"/>
                      </a:schemeClr>
                    </a:solidFill>
                  </a:tcPr>
                </a:tc>
                <a:tc hMerge="1">
                  <a:txBody>
                    <a:bodyPr/>
                    <a:lstStyle/>
                    <a:p>
                      <a:endParaRPr lang="en-US"/>
                    </a:p>
                  </a:txBody>
                  <a:tcPr/>
                </a:tc>
                <a:tc>
                  <a:txBody>
                    <a:bodyPr/>
                    <a:lstStyle/>
                    <a:p>
                      <a:pPr marL="0" marR="0" algn="ctr">
                        <a:spcBef>
                          <a:spcPts val="0"/>
                        </a:spcBef>
                        <a:spcAft>
                          <a:spcPts val="0"/>
                        </a:spcAft>
                      </a:pPr>
                      <a:r>
                        <a:rPr lang="en-US" sz="2400" dirty="0">
                          <a:effectLst/>
                        </a:rPr>
                        <a:t>High =Low</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spcBef>
                          <a:spcPts val="0"/>
                        </a:spcBef>
                        <a:spcAft>
                          <a:spcPts val="0"/>
                        </a:spcAft>
                      </a:pPr>
                      <a:r>
                        <a:rPr lang="en-US" sz="2400" dirty="0">
                          <a:effectLst/>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0003"/>
                  </a:ext>
                </a:extLst>
              </a:tr>
            </a:tbl>
          </a:graphicData>
        </a:graphic>
      </p:graphicFrame>
      <p:sp>
        <p:nvSpPr>
          <p:cNvPr id="5" name="Footer Placeholder 4"/>
          <p:cNvSpPr>
            <a:spLocks noGrp="1"/>
          </p:cNvSpPr>
          <p:nvPr>
            <p:ph type="ftr" sz="quarter" idx="11"/>
          </p:nvPr>
        </p:nvSpPr>
        <p:spPr/>
        <p:txBody>
          <a:bodyPr/>
          <a:lstStyle/>
          <a:p>
            <a:r>
              <a:rPr lang="en-US"/>
              <a:t>R. Grossman 3/3/16</a:t>
            </a:r>
          </a:p>
        </p:txBody>
      </p:sp>
    </p:spTree>
    <p:extLst>
      <p:ext uri="{BB962C8B-B14F-4D97-AF65-F5344CB8AC3E}">
        <p14:creationId xmlns:p14="http://schemas.microsoft.com/office/powerpoint/2010/main" val="8508161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Experiment 2: Neurological Results</a:t>
            </a:r>
          </a:p>
        </p:txBody>
      </p:sp>
      <p:sp>
        <p:nvSpPr>
          <p:cNvPr id="3" name="Content Placeholder 2"/>
          <p:cNvSpPr>
            <a:spLocks noGrp="1"/>
          </p:cNvSpPr>
          <p:nvPr>
            <p:ph idx="1"/>
          </p:nvPr>
        </p:nvSpPr>
        <p:spPr>
          <a:xfrm>
            <a:off x="533400" y="5809756"/>
            <a:ext cx="3886200" cy="438644"/>
          </a:xfrm>
        </p:spPr>
        <p:txBody>
          <a:bodyPr>
            <a:normAutofit fontScale="70000" lnSpcReduction="20000"/>
          </a:bodyPr>
          <a:lstStyle/>
          <a:p>
            <a:pPr marL="118872" indent="0">
              <a:buNone/>
            </a:pPr>
            <a:r>
              <a:rPr lang="en-US" i="1" dirty="0"/>
              <a:t>Fig. 2A Casey et al. (2011)</a:t>
            </a:r>
          </a:p>
        </p:txBody>
      </p:sp>
      <p:graphicFrame>
        <p:nvGraphicFramePr>
          <p:cNvPr id="4" name="Table 3"/>
          <p:cNvGraphicFramePr>
            <a:graphicFrameLocks noGrp="1"/>
          </p:cNvGraphicFramePr>
          <p:nvPr/>
        </p:nvGraphicFramePr>
        <p:xfrm>
          <a:off x="770414" y="1620253"/>
          <a:ext cx="7603173" cy="1540948"/>
        </p:xfrm>
        <a:graphic>
          <a:graphicData uri="http://schemas.openxmlformats.org/drawingml/2006/table">
            <a:tbl>
              <a:tblPr firstRow="1" firstCol="1" bandRow="1">
                <a:tableStyleId>{5940675A-B579-460E-94D1-54222C63F5DA}</a:tableStyleId>
              </a:tblPr>
              <a:tblGrid>
                <a:gridCol w="1596072">
                  <a:extLst>
                    <a:ext uri="{9D8B030D-6E8A-4147-A177-3AD203B41FA5}">
                      <a16:colId xmlns:a16="http://schemas.microsoft.com/office/drawing/2014/main" val="20000"/>
                    </a:ext>
                  </a:extLst>
                </a:gridCol>
                <a:gridCol w="770572">
                  <a:extLst>
                    <a:ext uri="{9D8B030D-6E8A-4147-A177-3AD203B41FA5}">
                      <a16:colId xmlns:a16="http://schemas.microsoft.com/office/drawing/2014/main" val="20001"/>
                    </a:ext>
                  </a:extLst>
                </a:gridCol>
                <a:gridCol w="1035685">
                  <a:extLst>
                    <a:ext uri="{9D8B030D-6E8A-4147-A177-3AD203B41FA5}">
                      <a16:colId xmlns:a16="http://schemas.microsoft.com/office/drawing/2014/main" val="20002"/>
                    </a:ext>
                  </a:extLst>
                </a:gridCol>
                <a:gridCol w="770572">
                  <a:extLst>
                    <a:ext uri="{9D8B030D-6E8A-4147-A177-3AD203B41FA5}">
                      <a16:colId xmlns:a16="http://schemas.microsoft.com/office/drawing/2014/main" val="20003"/>
                    </a:ext>
                  </a:extLst>
                </a:gridCol>
                <a:gridCol w="1035685">
                  <a:extLst>
                    <a:ext uri="{9D8B030D-6E8A-4147-A177-3AD203B41FA5}">
                      <a16:colId xmlns:a16="http://schemas.microsoft.com/office/drawing/2014/main" val="20004"/>
                    </a:ext>
                  </a:extLst>
                </a:gridCol>
                <a:gridCol w="2394587">
                  <a:extLst>
                    <a:ext uri="{9D8B030D-6E8A-4147-A177-3AD203B41FA5}">
                      <a16:colId xmlns:a16="http://schemas.microsoft.com/office/drawing/2014/main" val="20005"/>
                    </a:ext>
                  </a:extLst>
                </a:gridCol>
              </a:tblGrid>
              <a:tr h="56148">
                <a:tc gridSpan="6">
                  <a:txBody>
                    <a:bodyPr/>
                    <a:lstStyle/>
                    <a:p>
                      <a:pPr marL="0" marR="0" algn="ctr">
                        <a:spcBef>
                          <a:spcPts val="0"/>
                        </a:spcBef>
                        <a:spcAft>
                          <a:spcPts val="0"/>
                        </a:spcAft>
                      </a:pPr>
                      <a:r>
                        <a:rPr kumimoji="0" lang="en-US" sz="2400" kern="1200" dirty="0">
                          <a:solidFill>
                            <a:schemeClr val="tx1"/>
                          </a:solidFill>
                          <a:effectLst/>
                          <a:latin typeface="+mn-lt"/>
                          <a:ea typeface="+mn-ea"/>
                          <a:cs typeface="+mn-cs"/>
                        </a:rPr>
                        <a:t>Right Inferior Frontal Gyrus Polarization</a:t>
                      </a:r>
                      <a:r>
                        <a:rPr kumimoji="0" lang="en-US" sz="2400" kern="1200" baseline="0" dirty="0">
                          <a:solidFill>
                            <a:schemeClr val="tx1"/>
                          </a:solidFill>
                          <a:effectLst/>
                          <a:latin typeface="+mn-lt"/>
                          <a:ea typeface="+mn-ea"/>
                          <a:cs typeface="+mn-cs"/>
                        </a:rPr>
                        <a:t> (Correct Response)</a:t>
                      </a:r>
                      <a:endParaRPr kumimoji="0" lang="en-US" sz="2400" kern="1200" dirty="0">
                        <a:solidFill>
                          <a:schemeClr val="tx1"/>
                        </a:solidFill>
                        <a:effectLst/>
                        <a:latin typeface="+mn-lt"/>
                        <a:ea typeface="+mn-ea"/>
                        <a:cs typeface="+mn-cs"/>
                      </a:endParaRPr>
                    </a:p>
                  </a:txBody>
                  <a:tcPr marL="68580" marR="68580" marT="0" marB="0" anchor="ctr">
                    <a:solidFill>
                      <a:schemeClr val="bg1"/>
                    </a:solidFill>
                  </a:tcPr>
                </a:tc>
                <a:tc hMerge="1">
                  <a:txBody>
                    <a:bodyPr/>
                    <a:lstStyle/>
                    <a:p>
                      <a:pPr marL="0" marR="0" algn="ctr">
                        <a:spcBef>
                          <a:spcPts val="0"/>
                        </a:spcBef>
                        <a:spcAft>
                          <a:spcPts val="0"/>
                        </a:spcAft>
                      </a:pPr>
                      <a:endParaRPr kumimoji="0" lang="en-US" sz="2400" kern="1200" dirty="0">
                        <a:solidFill>
                          <a:schemeClr val="tx1"/>
                        </a:solidFill>
                        <a:effectLst/>
                        <a:latin typeface="+mn-lt"/>
                        <a:ea typeface="+mn-ea"/>
                        <a:cs typeface="+mn-cs"/>
                      </a:endParaRPr>
                    </a:p>
                  </a:txBody>
                  <a:tcPr marL="68580" marR="68580" marT="0" marB="0" anchor="ctr">
                    <a:solidFill>
                      <a:schemeClr val="bg1"/>
                    </a:solidFill>
                  </a:tcPr>
                </a:tc>
                <a:tc hMerge="1">
                  <a:txBody>
                    <a:bodyPr/>
                    <a:lstStyle/>
                    <a:p>
                      <a:endParaRPr lang="en-US"/>
                    </a:p>
                  </a:txBody>
                  <a:tcPr/>
                </a:tc>
                <a:tc hMerge="1">
                  <a:txBody>
                    <a:bodyPr/>
                    <a:lstStyle/>
                    <a:p>
                      <a:pPr marL="0" marR="0" algn="ctr">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hMerge="1">
                  <a:txBody>
                    <a:bodyPr/>
                    <a:lstStyle/>
                    <a:p>
                      <a:endParaRPr lang="en-US"/>
                    </a:p>
                  </a:txBody>
                  <a:tcPr/>
                </a:tc>
                <a:tc hMerge="1">
                  <a:txBody>
                    <a:bodyPr/>
                    <a:lstStyle/>
                    <a:p>
                      <a:pPr marL="0" marR="0" algn="ctr">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0000"/>
                  </a:ext>
                </a:extLst>
              </a:tr>
              <a:tr h="299988">
                <a:tc>
                  <a:txBody>
                    <a:bodyPr/>
                    <a:lstStyle/>
                    <a:p>
                      <a:pPr marL="0" marR="0" algn="ctr">
                        <a:spcBef>
                          <a:spcPts val="0"/>
                        </a:spcBef>
                        <a:spcAft>
                          <a:spcPts val="0"/>
                        </a:spcAft>
                      </a:pPr>
                      <a:r>
                        <a:rPr lang="en-US" sz="2400" dirty="0">
                          <a:effectLst/>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gridSpan="2">
                  <a:txBody>
                    <a:bodyPr/>
                    <a:lstStyle/>
                    <a:p>
                      <a:pPr marL="0" marR="0" algn="ctr">
                        <a:spcBef>
                          <a:spcPts val="0"/>
                        </a:spcBef>
                        <a:spcAft>
                          <a:spcPts val="0"/>
                        </a:spcAft>
                      </a:pPr>
                      <a:r>
                        <a:rPr kumimoji="0" lang="en-US" sz="2400" kern="1200" dirty="0">
                          <a:solidFill>
                            <a:schemeClr val="tx1"/>
                          </a:solidFill>
                          <a:effectLst/>
                          <a:latin typeface="+mn-lt"/>
                          <a:ea typeface="+mn-ea"/>
                          <a:cs typeface="+mn-cs"/>
                        </a:rPr>
                        <a:t>Go</a:t>
                      </a:r>
                    </a:p>
                  </a:txBody>
                  <a:tcPr marL="68580" marR="68580" marT="0" marB="0" anchor="ctr">
                    <a:solidFill>
                      <a:schemeClr val="bg1"/>
                    </a:solidFill>
                  </a:tcPr>
                </a:tc>
                <a:tc hMerge="1">
                  <a:txBody>
                    <a:bodyPr/>
                    <a:lstStyle/>
                    <a:p>
                      <a:pPr marL="0" marR="0" algn="ctr">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bg1"/>
                    </a:solidFill>
                  </a:tcPr>
                </a:tc>
                <a:tc gridSpan="2">
                  <a:txBody>
                    <a:bodyPr/>
                    <a:lstStyle/>
                    <a:p>
                      <a:pPr marL="0" marR="0" algn="ctr">
                        <a:spcBef>
                          <a:spcPts val="0"/>
                        </a:spcBef>
                        <a:spcAft>
                          <a:spcPts val="0"/>
                        </a:spcAft>
                      </a:pPr>
                      <a:r>
                        <a:rPr lang="en-US" sz="2400" dirty="0" err="1">
                          <a:effectLst/>
                        </a:rPr>
                        <a:t>NoGo</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hMerge="1">
                  <a:txBody>
                    <a:bodyPr/>
                    <a:lstStyle/>
                    <a:p>
                      <a:endParaRPr lang="en-US"/>
                    </a:p>
                  </a:txBody>
                  <a:tcPr/>
                </a:tc>
                <a:tc>
                  <a:txBody>
                    <a:bodyPr/>
                    <a:lstStyle/>
                    <a:p>
                      <a:pPr marL="0" marR="0" algn="ctr">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0001"/>
                  </a:ext>
                </a:extLst>
              </a:tr>
              <a:tr h="0">
                <a:tc>
                  <a:txBody>
                    <a:bodyPr/>
                    <a:lstStyle/>
                    <a:p>
                      <a:pPr marL="0" marR="0" algn="ctr">
                        <a:spcBef>
                          <a:spcPts val="0"/>
                        </a:spcBef>
                        <a:spcAft>
                          <a:spcPts val="0"/>
                        </a:spcAft>
                      </a:pPr>
                      <a:r>
                        <a:rPr lang="en-US" sz="2400" dirty="0">
                          <a:effectLst/>
                        </a:rPr>
                        <a:t>High Delay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spcBef>
                          <a:spcPts val="0"/>
                        </a:spcBef>
                        <a:spcAft>
                          <a:spcPts val="0"/>
                        </a:spcAft>
                      </a:pPr>
                      <a:r>
                        <a:rPr lang="en-US" sz="2400" dirty="0">
                          <a:effectLst/>
                        </a:rPr>
                        <a:t>Fear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effectLst/>
                        </a:rPr>
                        <a:t>Happy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bg1"/>
                    </a:solidFill>
                  </a:tcPr>
                </a:tc>
                <a:tc>
                  <a:txBody>
                    <a:bodyPr/>
                    <a:lstStyle/>
                    <a:p>
                      <a:pPr marL="0" marR="0" algn="ctr">
                        <a:spcBef>
                          <a:spcPts val="0"/>
                        </a:spcBef>
                        <a:spcAft>
                          <a:spcPts val="0"/>
                        </a:spcAft>
                      </a:pPr>
                      <a:r>
                        <a:rPr lang="en-US" sz="2400" dirty="0">
                          <a:effectLst/>
                        </a:rPr>
                        <a:t>Fear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effectLst/>
                        </a:rPr>
                        <a:t>Happy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effectLst/>
                        </a:rPr>
                        <a:t> </a:t>
                      </a:r>
                      <a:r>
                        <a:rPr lang="en-US" sz="2400" dirty="0" err="1">
                          <a:effectLst/>
                        </a:rPr>
                        <a:t>NoGo</a:t>
                      </a:r>
                      <a:r>
                        <a:rPr lang="en-US" sz="2400" dirty="0">
                          <a:effectLst/>
                        </a:rPr>
                        <a:t> &gt;</a:t>
                      </a:r>
                      <a:r>
                        <a:rPr lang="en-US" sz="2400" baseline="0" dirty="0">
                          <a:effectLst/>
                        </a:rPr>
                        <a:t> Go</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0002"/>
                  </a:ext>
                </a:extLst>
              </a:tr>
              <a:tr h="443668">
                <a:tc>
                  <a:txBody>
                    <a:bodyPr/>
                    <a:lstStyle/>
                    <a:p>
                      <a:pPr marL="0" marR="0" algn="ctr">
                        <a:spcBef>
                          <a:spcPts val="0"/>
                        </a:spcBef>
                        <a:spcAft>
                          <a:spcPts val="0"/>
                        </a:spcAft>
                      </a:pPr>
                      <a:r>
                        <a:rPr lang="en-US" sz="2400" dirty="0">
                          <a:effectLst/>
                        </a:rPr>
                        <a:t>Low Delay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spcBef>
                          <a:spcPts val="0"/>
                        </a:spcBef>
                        <a:spcAft>
                          <a:spcPts val="0"/>
                        </a:spcAft>
                      </a:pPr>
                      <a:r>
                        <a:rPr lang="en-US" sz="2400" dirty="0">
                          <a:effectLst/>
                        </a:rPr>
                        <a:t>Fear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effectLst/>
                        </a:rPr>
                        <a:t>Happy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bg1"/>
                    </a:solidFill>
                  </a:tcPr>
                </a:tc>
                <a:tc>
                  <a:txBody>
                    <a:bodyPr/>
                    <a:lstStyle/>
                    <a:p>
                      <a:pPr marL="0" marR="0" algn="ctr">
                        <a:spcBef>
                          <a:spcPts val="0"/>
                        </a:spcBef>
                        <a:spcAft>
                          <a:spcPts val="0"/>
                        </a:spcAft>
                      </a:pPr>
                      <a:r>
                        <a:rPr lang="en-US" sz="2400" dirty="0">
                          <a:effectLst/>
                        </a:rPr>
                        <a:t>Fear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effectLst/>
                        </a:rPr>
                        <a:t>Happy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err="1">
                          <a:effectLst/>
                        </a:rPr>
                        <a:t>NoGo</a:t>
                      </a:r>
                      <a:r>
                        <a:rPr lang="en-US" sz="2400" dirty="0">
                          <a:effectLst/>
                        </a:rPr>
                        <a:t> &gt;</a:t>
                      </a:r>
                      <a:r>
                        <a:rPr lang="en-US" sz="2400" baseline="0" dirty="0">
                          <a:effectLst/>
                        </a:rPr>
                        <a:t> Go (</a:t>
                      </a:r>
                      <a:r>
                        <a:rPr lang="en-US" sz="2400" i="1" baseline="0" dirty="0" err="1">
                          <a:effectLst/>
                        </a:rPr>
                        <a:t>n.s</a:t>
                      </a:r>
                      <a:r>
                        <a:rPr lang="en-US" sz="2400" i="1" baseline="0" dirty="0">
                          <a:effectLst/>
                        </a:rPr>
                        <a:t>.</a:t>
                      </a:r>
                      <a:r>
                        <a:rPr lang="en-US" sz="2400" i="0" baseline="0" dirty="0">
                          <a:effectLst/>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0003"/>
                  </a:ext>
                </a:extLst>
              </a:tr>
            </a:tbl>
          </a:graphicData>
        </a:graphic>
      </p:graphicFrame>
      <p:pic>
        <p:nvPicPr>
          <p:cNvPr id="5" name="Picture 4"/>
          <p:cNvPicPr>
            <a:picLocks noChangeAspect="1"/>
          </p:cNvPicPr>
          <p:nvPr/>
        </p:nvPicPr>
        <p:blipFill rotWithShape="1">
          <a:blip r:embed="rId3"/>
          <a:srcRect b="66794"/>
          <a:stretch/>
        </p:blipFill>
        <p:spPr>
          <a:xfrm>
            <a:off x="647651" y="3581400"/>
            <a:ext cx="3657699" cy="2228356"/>
          </a:xfrm>
          <a:prstGeom prst="rect">
            <a:avLst/>
          </a:prstGeom>
          <a:ln>
            <a:solidFill>
              <a:schemeClr val="tx1"/>
            </a:solidFill>
          </a:ln>
        </p:spPr>
      </p:pic>
      <p:pic>
        <p:nvPicPr>
          <p:cNvPr id="6" name="Picture 5" descr="Fig. 3."/>
          <p:cNvPicPr/>
          <p:nvPr/>
        </p:nvPicPr>
        <p:blipFill>
          <a:blip r:embed="rId4">
            <a:extLst>
              <a:ext uri="{28A0092B-C50C-407E-A947-70E740481C1C}">
                <a14:useLocalDpi xmlns:a14="http://schemas.microsoft.com/office/drawing/2010/main" val="0"/>
              </a:ext>
            </a:extLst>
          </a:blip>
          <a:srcRect/>
          <a:stretch>
            <a:fillRect/>
          </a:stretch>
        </p:blipFill>
        <p:spPr bwMode="auto">
          <a:xfrm>
            <a:off x="4517809" y="3443040"/>
            <a:ext cx="4191000" cy="2505075"/>
          </a:xfrm>
          <a:prstGeom prst="rect">
            <a:avLst/>
          </a:prstGeom>
          <a:noFill/>
          <a:ln>
            <a:solidFill>
              <a:schemeClr val="tx1"/>
            </a:solidFill>
          </a:ln>
        </p:spPr>
      </p:pic>
      <p:sp>
        <p:nvSpPr>
          <p:cNvPr id="7" name="Content Placeholder 2"/>
          <p:cNvSpPr txBox="1">
            <a:spLocks/>
          </p:cNvSpPr>
          <p:nvPr/>
        </p:nvSpPr>
        <p:spPr>
          <a:xfrm>
            <a:off x="4419600" y="6025572"/>
            <a:ext cx="3886200" cy="438644"/>
          </a:xfrm>
          <a:prstGeom prst="rect">
            <a:avLst/>
          </a:prstGeom>
        </p:spPr>
        <p:txBody>
          <a:bodyPr vert="horz" lIns="54864" tIns="91440" rtlCol="0">
            <a:normAutofit fontScale="70000" lnSpcReduction="2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8872" indent="0" fontAlgn="auto">
              <a:spcAft>
                <a:spcPts val="0"/>
              </a:spcAft>
              <a:buFont typeface="Wingdings 2"/>
              <a:buNone/>
            </a:pPr>
            <a:r>
              <a:rPr lang="en-US" i="1" dirty="0"/>
              <a:t>Fig. 3 Casey et al. (2011)</a:t>
            </a:r>
          </a:p>
        </p:txBody>
      </p:sp>
      <p:sp>
        <p:nvSpPr>
          <p:cNvPr id="8" name="Footer Placeholder 7"/>
          <p:cNvSpPr>
            <a:spLocks noGrp="1"/>
          </p:cNvSpPr>
          <p:nvPr>
            <p:ph type="ftr" sz="quarter" idx="11"/>
          </p:nvPr>
        </p:nvSpPr>
        <p:spPr/>
        <p:txBody>
          <a:bodyPr/>
          <a:lstStyle/>
          <a:p>
            <a:r>
              <a:rPr lang="en-US"/>
              <a:t>R. Grossman 3/3/16</a:t>
            </a:r>
          </a:p>
        </p:txBody>
      </p:sp>
    </p:spTree>
    <p:extLst>
      <p:ext uri="{BB962C8B-B14F-4D97-AF65-F5344CB8AC3E}">
        <p14:creationId xmlns:p14="http://schemas.microsoft.com/office/powerpoint/2010/main" val="36875944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Experiment 2: Neurological Results</a:t>
            </a:r>
          </a:p>
        </p:txBody>
      </p:sp>
      <p:sp>
        <p:nvSpPr>
          <p:cNvPr id="3" name="Content Placeholder 2"/>
          <p:cNvSpPr>
            <a:spLocks noGrp="1"/>
          </p:cNvSpPr>
          <p:nvPr>
            <p:ph idx="1"/>
          </p:nvPr>
        </p:nvSpPr>
        <p:spPr>
          <a:xfrm>
            <a:off x="2628900" y="5809756"/>
            <a:ext cx="3886200" cy="438644"/>
          </a:xfrm>
        </p:spPr>
        <p:txBody>
          <a:bodyPr>
            <a:normAutofit fontScale="70000" lnSpcReduction="20000"/>
          </a:bodyPr>
          <a:lstStyle/>
          <a:p>
            <a:pPr marL="118872" indent="0">
              <a:buNone/>
            </a:pPr>
            <a:r>
              <a:rPr lang="en-US" i="1" dirty="0"/>
              <a:t>Fig. 4 Casey et al. (2011)</a:t>
            </a:r>
          </a:p>
        </p:txBody>
      </p:sp>
      <p:graphicFrame>
        <p:nvGraphicFramePr>
          <p:cNvPr id="4" name="Table 3"/>
          <p:cNvGraphicFramePr>
            <a:graphicFrameLocks noGrp="1"/>
          </p:cNvGraphicFramePr>
          <p:nvPr/>
        </p:nvGraphicFramePr>
        <p:xfrm>
          <a:off x="1632745" y="1624350"/>
          <a:ext cx="5878511" cy="1984616"/>
        </p:xfrm>
        <a:graphic>
          <a:graphicData uri="http://schemas.openxmlformats.org/drawingml/2006/table">
            <a:tbl>
              <a:tblPr firstRow="1" firstCol="1" bandRow="1">
                <a:tableStyleId>{5940675A-B579-460E-94D1-54222C63F5DA}</a:tableStyleId>
              </a:tblPr>
              <a:tblGrid>
                <a:gridCol w="1596072">
                  <a:extLst>
                    <a:ext uri="{9D8B030D-6E8A-4147-A177-3AD203B41FA5}">
                      <a16:colId xmlns:a16="http://schemas.microsoft.com/office/drawing/2014/main" val="20000"/>
                    </a:ext>
                  </a:extLst>
                </a:gridCol>
                <a:gridCol w="770572">
                  <a:extLst>
                    <a:ext uri="{9D8B030D-6E8A-4147-A177-3AD203B41FA5}">
                      <a16:colId xmlns:a16="http://schemas.microsoft.com/office/drawing/2014/main" val="20001"/>
                    </a:ext>
                  </a:extLst>
                </a:gridCol>
                <a:gridCol w="1035685">
                  <a:extLst>
                    <a:ext uri="{9D8B030D-6E8A-4147-A177-3AD203B41FA5}">
                      <a16:colId xmlns:a16="http://schemas.microsoft.com/office/drawing/2014/main" val="20002"/>
                    </a:ext>
                  </a:extLst>
                </a:gridCol>
                <a:gridCol w="770572">
                  <a:extLst>
                    <a:ext uri="{9D8B030D-6E8A-4147-A177-3AD203B41FA5}">
                      <a16:colId xmlns:a16="http://schemas.microsoft.com/office/drawing/2014/main" val="20003"/>
                    </a:ext>
                  </a:extLst>
                </a:gridCol>
                <a:gridCol w="1705610">
                  <a:extLst>
                    <a:ext uri="{9D8B030D-6E8A-4147-A177-3AD203B41FA5}">
                      <a16:colId xmlns:a16="http://schemas.microsoft.com/office/drawing/2014/main" val="20004"/>
                    </a:ext>
                  </a:extLst>
                </a:gridCol>
              </a:tblGrid>
              <a:tr h="56148">
                <a:tc gridSpan="5">
                  <a:txBody>
                    <a:bodyPr/>
                    <a:lstStyle/>
                    <a:p>
                      <a:pPr marL="0" marR="0" algn="ctr">
                        <a:spcBef>
                          <a:spcPts val="0"/>
                        </a:spcBef>
                        <a:spcAft>
                          <a:spcPts val="0"/>
                        </a:spcAft>
                      </a:pPr>
                      <a:r>
                        <a:rPr kumimoji="0" lang="en-US" sz="2400" kern="1200" dirty="0">
                          <a:solidFill>
                            <a:schemeClr val="tx1"/>
                          </a:solidFill>
                          <a:effectLst/>
                          <a:latin typeface="+mn-lt"/>
                          <a:ea typeface="+mn-ea"/>
                          <a:cs typeface="+mn-cs"/>
                        </a:rPr>
                        <a:t>Ventral Striatum</a:t>
                      </a:r>
                      <a:r>
                        <a:rPr kumimoji="0" lang="en-US" sz="2400" kern="1200" baseline="0" dirty="0">
                          <a:solidFill>
                            <a:schemeClr val="tx1"/>
                          </a:solidFill>
                          <a:effectLst/>
                          <a:latin typeface="+mn-lt"/>
                          <a:ea typeface="+mn-ea"/>
                          <a:cs typeface="+mn-cs"/>
                        </a:rPr>
                        <a:t> Activity (Correct Response)</a:t>
                      </a:r>
                      <a:endParaRPr kumimoji="0" lang="en-US" sz="2400" kern="1200" dirty="0">
                        <a:solidFill>
                          <a:schemeClr val="tx1"/>
                        </a:solidFill>
                        <a:effectLst/>
                        <a:latin typeface="+mn-lt"/>
                        <a:ea typeface="+mn-ea"/>
                        <a:cs typeface="+mn-cs"/>
                      </a:endParaRPr>
                    </a:p>
                  </a:txBody>
                  <a:tcPr marL="68580" marR="68580" marT="0" marB="0" anchor="ctr">
                    <a:lnR w="12700" cap="flat" cmpd="sng" algn="ctr">
                      <a:solidFill>
                        <a:schemeClr val="tx1"/>
                      </a:solidFill>
                      <a:prstDash val="solid"/>
                      <a:round/>
                      <a:headEnd type="none" w="med" len="med"/>
                      <a:tailEnd type="none" w="med" len="med"/>
                    </a:lnR>
                    <a:solidFill>
                      <a:schemeClr val="bg1"/>
                    </a:solidFill>
                  </a:tcPr>
                </a:tc>
                <a:tc hMerge="1">
                  <a:txBody>
                    <a:bodyPr/>
                    <a:lstStyle/>
                    <a:p>
                      <a:pPr marL="0" marR="0" algn="ctr">
                        <a:spcBef>
                          <a:spcPts val="0"/>
                        </a:spcBef>
                        <a:spcAft>
                          <a:spcPts val="0"/>
                        </a:spcAft>
                      </a:pPr>
                      <a:endParaRPr kumimoji="0" lang="en-US" sz="2400" kern="1200" dirty="0">
                        <a:solidFill>
                          <a:schemeClr val="tx1"/>
                        </a:solidFill>
                        <a:effectLst/>
                        <a:latin typeface="+mn-lt"/>
                        <a:ea typeface="+mn-ea"/>
                        <a:cs typeface="+mn-cs"/>
                      </a:endParaRPr>
                    </a:p>
                  </a:txBody>
                  <a:tcPr marL="68580" marR="68580" marT="0" marB="0" anchor="ctr">
                    <a:solidFill>
                      <a:schemeClr val="bg1"/>
                    </a:solidFill>
                  </a:tcPr>
                </a:tc>
                <a:tc hMerge="1">
                  <a:txBody>
                    <a:bodyPr/>
                    <a:lstStyle/>
                    <a:p>
                      <a:endParaRPr lang="en-US"/>
                    </a:p>
                  </a:txBody>
                  <a:tcPr/>
                </a:tc>
                <a:tc hMerge="1">
                  <a:txBody>
                    <a:bodyPr/>
                    <a:lstStyle/>
                    <a:p>
                      <a:pPr marL="0" marR="0" algn="ctr">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hMerge="1">
                  <a:txBody>
                    <a:bodyPr/>
                    <a:lstStyle/>
                    <a:p>
                      <a:endParaRPr lang="en-US"/>
                    </a:p>
                  </a:txBody>
                  <a:tcPr/>
                </a:tc>
                <a:extLst>
                  <a:ext uri="{0D108BD9-81ED-4DB2-BD59-A6C34878D82A}">
                    <a16:rowId xmlns:a16="http://schemas.microsoft.com/office/drawing/2014/main" val="10000"/>
                  </a:ext>
                </a:extLst>
              </a:tr>
              <a:tr h="299988">
                <a:tc>
                  <a:txBody>
                    <a:bodyPr/>
                    <a:lstStyle/>
                    <a:p>
                      <a:pPr marL="0" marR="0" algn="ctr">
                        <a:spcBef>
                          <a:spcPts val="0"/>
                        </a:spcBef>
                        <a:spcAft>
                          <a:spcPts val="0"/>
                        </a:spcAft>
                      </a:pPr>
                      <a:r>
                        <a:rPr lang="en-US" sz="2400" dirty="0">
                          <a:effectLst/>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gridSpan="2">
                  <a:txBody>
                    <a:bodyPr/>
                    <a:lstStyle/>
                    <a:p>
                      <a:pPr marL="0" marR="0" algn="ctr">
                        <a:spcBef>
                          <a:spcPts val="0"/>
                        </a:spcBef>
                        <a:spcAft>
                          <a:spcPts val="0"/>
                        </a:spcAft>
                      </a:pPr>
                      <a:r>
                        <a:rPr kumimoji="0" lang="en-US" sz="2400" kern="1200" dirty="0">
                          <a:solidFill>
                            <a:schemeClr val="tx1"/>
                          </a:solidFill>
                          <a:effectLst/>
                          <a:latin typeface="+mn-lt"/>
                          <a:ea typeface="+mn-ea"/>
                          <a:cs typeface="+mn-cs"/>
                        </a:rPr>
                        <a:t>Go</a:t>
                      </a:r>
                    </a:p>
                  </a:txBody>
                  <a:tcPr marL="68580" marR="68580" marT="0" marB="0" anchor="ctr">
                    <a:solidFill>
                      <a:schemeClr val="bg1"/>
                    </a:solidFill>
                  </a:tcPr>
                </a:tc>
                <a:tc hMerge="1">
                  <a:txBody>
                    <a:bodyPr/>
                    <a:lstStyle/>
                    <a:p>
                      <a:pPr marL="0" marR="0" algn="ctr">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bg1"/>
                    </a:solidFill>
                  </a:tcPr>
                </a:tc>
                <a:tc gridSpan="2">
                  <a:txBody>
                    <a:bodyPr/>
                    <a:lstStyle/>
                    <a:p>
                      <a:pPr marL="0" marR="0" algn="ctr">
                        <a:spcBef>
                          <a:spcPts val="0"/>
                        </a:spcBef>
                        <a:spcAft>
                          <a:spcPts val="0"/>
                        </a:spcAft>
                      </a:pPr>
                      <a:r>
                        <a:rPr lang="en-US" sz="2400" dirty="0" err="1">
                          <a:effectLst/>
                        </a:rPr>
                        <a:t>NoGo</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solidFill>
                      <a:schemeClr val="bg1"/>
                    </a:solidFill>
                  </a:tcPr>
                </a:tc>
                <a:tc hMerge="1">
                  <a:txBody>
                    <a:bodyPr/>
                    <a:lstStyle/>
                    <a:p>
                      <a:endParaRPr lang="en-US"/>
                    </a:p>
                  </a:txBody>
                  <a:tcPr/>
                </a:tc>
                <a:extLst>
                  <a:ext uri="{0D108BD9-81ED-4DB2-BD59-A6C34878D82A}">
                    <a16:rowId xmlns:a16="http://schemas.microsoft.com/office/drawing/2014/main" val="10001"/>
                  </a:ext>
                </a:extLst>
              </a:tr>
              <a:tr h="0">
                <a:tc>
                  <a:txBody>
                    <a:bodyPr/>
                    <a:lstStyle/>
                    <a:p>
                      <a:pPr marL="0" marR="0" algn="ctr">
                        <a:spcBef>
                          <a:spcPts val="0"/>
                        </a:spcBef>
                        <a:spcAft>
                          <a:spcPts val="0"/>
                        </a:spcAft>
                      </a:pPr>
                      <a:r>
                        <a:rPr lang="en-US" sz="2400" dirty="0">
                          <a:effectLst/>
                        </a:rPr>
                        <a:t>High Delay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spcBef>
                          <a:spcPts val="0"/>
                        </a:spcBef>
                        <a:spcAft>
                          <a:spcPts val="0"/>
                        </a:spcAft>
                      </a:pPr>
                      <a:r>
                        <a:rPr lang="en-US" sz="2400" dirty="0">
                          <a:effectLst/>
                        </a:rPr>
                        <a:t>Fear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effectLst/>
                        </a:rPr>
                        <a:t>Happy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bg1"/>
                    </a:solidFill>
                  </a:tcPr>
                </a:tc>
                <a:tc>
                  <a:txBody>
                    <a:bodyPr/>
                    <a:lstStyle/>
                    <a:p>
                      <a:pPr marL="0" marR="0" algn="ctr">
                        <a:spcBef>
                          <a:spcPts val="0"/>
                        </a:spcBef>
                        <a:spcAft>
                          <a:spcPts val="0"/>
                        </a:spcAft>
                      </a:pPr>
                      <a:r>
                        <a:rPr lang="en-US" sz="2400" dirty="0">
                          <a:effectLst/>
                        </a:rPr>
                        <a:t>Fear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R w="28575" cap="flat" cmpd="sng" algn="ctr">
                      <a:solidFill>
                        <a:schemeClr val="tx1"/>
                      </a:solidFill>
                      <a:prstDash val="solid"/>
                      <a:round/>
                      <a:headEnd type="none" w="med" len="med"/>
                      <a:tailEnd type="none" w="med" len="med"/>
                    </a:ln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effectLst/>
                        </a:rPr>
                        <a:t>Happy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2"/>
                  </a:ext>
                </a:extLst>
              </a:tr>
              <a:tr h="443668">
                <a:tc>
                  <a:txBody>
                    <a:bodyPr/>
                    <a:lstStyle/>
                    <a:p>
                      <a:pPr marL="0" marR="0" algn="ctr">
                        <a:spcBef>
                          <a:spcPts val="0"/>
                        </a:spcBef>
                        <a:spcAft>
                          <a:spcPts val="0"/>
                        </a:spcAft>
                      </a:pPr>
                      <a:r>
                        <a:rPr lang="en-US" sz="2400" dirty="0">
                          <a:effectLst/>
                        </a:rPr>
                        <a:t>Low Delay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spcBef>
                          <a:spcPts val="0"/>
                        </a:spcBef>
                        <a:spcAft>
                          <a:spcPts val="0"/>
                        </a:spcAft>
                      </a:pPr>
                      <a:r>
                        <a:rPr lang="en-US" sz="2400" dirty="0">
                          <a:effectLst/>
                        </a:rPr>
                        <a:t>Fear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effectLst/>
                        </a:rPr>
                        <a:t>Happy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bg1"/>
                    </a:solidFill>
                  </a:tcPr>
                </a:tc>
                <a:tc>
                  <a:txBody>
                    <a:bodyPr/>
                    <a:lstStyle/>
                    <a:p>
                      <a:pPr marL="0" marR="0" algn="ctr">
                        <a:spcBef>
                          <a:spcPts val="0"/>
                        </a:spcBef>
                        <a:spcAft>
                          <a:spcPts val="0"/>
                        </a:spcAft>
                      </a:pPr>
                      <a:r>
                        <a:rPr lang="en-US" sz="2400" dirty="0">
                          <a:effectLst/>
                        </a:rPr>
                        <a:t>Fear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R w="28575" cap="flat" cmpd="sng" algn="ctr">
                      <a:solidFill>
                        <a:schemeClr val="tx1"/>
                      </a:solidFill>
                      <a:prstDash val="solid"/>
                      <a:round/>
                      <a:headEnd type="none" w="med" len="med"/>
                      <a:tailEnd type="none" w="med" len="med"/>
                    </a:ln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effectLst/>
                        </a:rPr>
                        <a:t>Happy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43668">
                <a:tc>
                  <a:txBody>
                    <a:bodyPr/>
                    <a:lstStyle/>
                    <a:p>
                      <a:pPr marL="0" marR="0" algn="ctr">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marL="0" marR="0" algn="ctr">
                        <a:spcBef>
                          <a:spcPts val="0"/>
                        </a:spcBef>
                        <a:spcAft>
                          <a:spcPts val="0"/>
                        </a:spcAft>
                      </a:pPr>
                      <a:endParaRPr kumimoji="0" lang="en-US" sz="2400" kern="1200" dirty="0">
                        <a:solidFill>
                          <a:schemeClr val="tx1"/>
                        </a:solidFill>
                        <a:effectLst/>
                        <a:latin typeface="+mn-lt"/>
                        <a:ea typeface="+mn-ea"/>
                        <a:cs typeface="+mn-cs"/>
                      </a:endParaRPr>
                    </a:p>
                  </a:txBody>
                  <a:tcPr marL="68580" marR="68580" marT="0" marB="0"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400" kern="1200" dirty="0">
                          <a:solidFill>
                            <a:schemeClr val="tx1"/>
                          </a:solidFill>
                          <a:effectLst/>
                          <a:latin typeface="+mn-lt"/>
                          <a:ea typeface="+mn-ea"/>
                          <a:cs typeface="+mn-cs"/>
                        </a:rPr>
                        <a:t>Low &gt; High</a:t>
                      </a:r>
                    </a:p>
                  </a:txBody>
                  <a:tcPr marL="68580" marR="68580" marT="0" marB="0" anchor="ctr">
                    <a:lnT w="28575"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04"/>
                  </a:ext>
                </a:extLst>
              </a:tr>
            </a:tbl>
          </a:graphicData>
        </a:graphic>
      </p:graphicFrame>
      <p:pic>
        <p:nvPicPr>
          <p:cNvPr id="9" name="Picture 8"/>
          <p:cNvPicPr>
            <a:picLocks noChangeAspect="1"/>
          </p:cNvPicPr>
          <p:nvPr/>
        </p:nvPicPr>
        <p:blipFill>
          <a:blip r:embed="rId3"/>
          <a:stretch>
            <a:fillRect/>
          </a:stretch>
        </p:blipFill>
        <p:spPr>
          <a:xfrm>
            <a:off x="2474794" y="3743033"/>
            <a:ext cx="4194412" cy="2066723"/>
          </a:xfrm>
          <a:prstGeom prst="rect">
            <a:avLst/>
          </a:prstGeom>
          <a:ln>
            <a:solidFill>
              <a:schemeClr val="tx1"/>
            </a:solidFill>
          </a:ln>
        </p:spPr>
      </p:pic>
      <p:sp>
        <p:nvSpPr>
          <p:cNvPr id="10" name="Footer Placeholder 9"/>
          <p:cNvSpPr>
            <a:spLocks noGrp="1"/>
          </p:cNvSpPr>
          <p:nvPr>
            <p:ph type="ftr" sz="quarter" idx="11"/>
          </p:nvPr>
        </p:nvSpPr>
        <p:spPr/>
        <p:txBody>
          <a:bodyPr/>
          <a:lstStyle/>
          <a:p>
            <a:r>
              <a:rPr lang="en-US"/>
              <a:t>R. Grossman 3/3/16</a:t>
            </a:r>
          </a:p>
        </p:txBody>
      </p:sp>
    </p:spTree>
    <p:extLst>
      <p:ext uri="{BB962C8B-B14F-4D97-AF65-F5344CB8AC3E}">
        <p14:creationId xmlns:p14="http://schemas.microsoft.com/office/powerpoint/2010/main" val="14545760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DDC60-5D82-FA45-B12E-BB83F2469066}"/>
              </a:ext>
            </a:extLst>
          </p:cNvPr>
          <p:cNvSpPr>
            <a:spLocks noGrp="1"/>
          </p:cNvSpPr>
          <p:nvPr>
            <p:ph type="title"/>
          </p:nvPr>
        </p:nvSpPr>
        <p:spPr/>
        <p:txBody>
          <a:bodyPr/>
          <a:lstStyle/>
          <a:p>
            <a:r>
              <a:rPr lang="en-US" dirty="0"/>
              <a:t>Watts et al., 2018</a:t>
            </a:r>
          </a:p>
        </p:txBody>
      </p:sp>
      <p:pic>
        <p:nvPicPr>
          <p:cNvPr id="5" name="Content Placeholder 4">
            <a:extLst>
              <a:ext uri="{FF2B5EF4-FFF2-40B4-BE49-F238E27FC236}">
                <a16:creationId xmlns:a16="http://schemas.microsoft.com/office/drawing/2014/main" id="{0371210A-1D03-534E-B62A-3B6811FD8EF4}"/>
              </a:ext>
            </a:extLst>
          </p:cNvPr>
          <p:cNvPicPr>
            <a:picLocks noGrp="1" noChangeAspect="1"/>
          </p:cNvPicPr>
          <p:nvPr>
            <p:ph idx="1"/>
          </p:nvPr>
        </p:nvPicPr>
        <p:blipFill>
          <a:blip r:embed="rId2"/>
          <a:stretch>
            <a:fillRect/>
          </a:stretch>
        </p:blipFill>
        <p:spPr>
          <a:xfrm>
            <a:off x="2044516" y="2826575"/>
            <a:ext cx="6823852" cy="3555175"/>
          </a:xfrm>
          <a:prstGeom prst="rect">
            <a:avLst/>
          </a:prstGeom>
        </p:spPr>
      </p:pic>
      <p:sp>
        <p:nvSpPr>
          <p:cNvPr id="4" name="Footer Placeholder 3">
            <a:extLst>
              <a:ext uri="{FF2B5EF4-FFF2-40B4-BE49-F238E27FC236}">
                <a16:creationId xmlns:a16="http://schemas.microsoft.com/office/drawing/2014/main" id="{1EBF15D6-9FC7-074B-8931-E38823A20B31}"/>
              </a:ext>
            </a:extLst>
          </p:cNvPr>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tint val="95000"/>
                  </a:prstClr>
                </a:solidFill>
                <a:effectLst/>
                <a:uLnTx/>
                <a:uFillTx/>
                <a:latin typeface="Arial" charset="0"/>
                <a:ea typeface="+mn-ea"/>
                <a:cs typeface="+mn-cs"/>
              </a:rPr>
              <a:t>Schmaus</a:t>
            </a:r>
            <a:endParaRPr kumimoji="0" lang="en-US" sz="1400" b="0" i="0" u="none" strike="noStrike" kern="1200" cap="none" spc="0" normalizeH="0" baseline="0" noProof="0" dirty="0">
              <a:ln>
                <a:noFill/>
              </a:ln>
              <a:solidFill>
                <a:prstClr val="black">
                  <a:tint val="95000"/>
                </a:prstClr>
              </a:solidFill>
              <a:effectLst/>
              <a:uLnTx/>
              <a:uFillTx/>
              <a:latin typeface="Arial" charset="0"/>
              <a:ea typeface="+mn-ea"/>
              <a:cs typeface="+mn-cs"/>
            </a:endParaRPr>
          </a:p>
        </p:txBody>
      </p:sp>
      <p:pic>
        <p:nvPicPr>
          <p:cNvPr id="3" name="Picture 2">
            <a:extLst>
              <a:ext uri="{FF2B5EF4-FFF2-40B4-BE49-F238E27FC236}">
                <a16:creationId xmlns:a16="http://schemas.microsoft.com/office/drawing/2014/main" id="{E4340DA6-7322-4248-9C14-9B4424C59707}"/>
              </a:ext>
            </a:extLst>
          </p:cNvPr>
          <p:cNvPicPr>
            <a:picLocks noChangeAspect="1"/>
          </p:cNvPicPr>
          <p:nvPr/>
        </p:nvPicPr>
        <p:blipFill>
          <a:blip r:embed="rId3"/>
          <a:stretch>
            <a:fillRect/>
          </a:stretch>
        </p:blipFill>
        <p:spPr>
          <a:xfrm>
            <a:off x="0" y="-10224"/>
            <a:ext cx="6027120" cy="2836799"/>
          </a:xfrm>
          <a:prstGeom prst="rect">
            <a:avLst/>
          </a:prstGeom>
        </p:spPr>
      </p:pic>
    </p:spTree>
    <p:extLst>
      <p:ext uri="{BB962C8B-B14F-4D97-AF65-F5344CB8AC3E}">
        <p14:creationId xmlns:p14="http://schemas.microsoft.com/office/powerpoint/2010/main" val="33657916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C8C7-E530-DD45-89B5-6A9AC6F13FD0}"/>
              </a:ext>
            </a:extLst>
          </p:cNvPr>
          <p:cNvSpPr>
            <a:spLocks noGrp="1"/>
          </p:cNvSpPr>
          <p:nvPr>
            <p:ph type="title"/>
          </p:nvPr>
        </p:nvSpPr>
        <p:spPr/>
        <p:txBody>
          <a:bodyPr/>
          <a:lstStyle/>
          <a:p>
            <a:r>
              <a:rPr lang="en-US" dirty="0"/>
              <a:t>What is “gratification delay”?</a:t>
            </a:r>
          </a:p>
        </p:txBody>
      </p:sp>
      <p:sp>
        <p:nvSpPr>
          <p:cNvPr id="3" name="Content Placeholder 2">
            <a:extLst>
              <a:ext uri="{FF2B5EF4-FFF2-40B4-BE49-F238E27FC236}">
                <a16:creationId xmlns:a16="http://schemas.microsoft.com/office/drawing/2014/main" id="{D0EC1FA9-D977-5641-AAF7-D56DC78AA58A}"/>
              </a:ext>
            </a:extLst>
          </p:cNvPr>
          <p:cNvSpPr>
            <a:spLocks noGrp="1"/>
          </p:cNvSpPr>
          <p:nvPr>
            <p:ph idx="1"/>
          </p:nvPr>
        </p:nvSpPr>
        <p:spPr>
          <a:xfrm>
            <a:off x="457200" y="1775191"/>
            <a:ext cx="5791200" cy="4625609"/>
          </a:xfrm>
        </p:spPr>
        <p:txBody>
          <a:bodyPr>
            <a:normAutofit lnSpcReduction="10000"/>
          </a:bodyPr>
          <a:lstStyle/>
          <a:p>
            <a:r>
              <a:rPr lang="en-US" dirty="0"/>
              <a:t>Gratification delay: ability to “resist immediate reward for a later, larger reward”</a:t>
            </a:r>
          </a:p>
          <a:p>
            <a:r>
              <a:rPr lang="en-US" dirty="0"/>
              <a:t>Part of the self-control “umbrella”</a:t>
            </a:r>
          </a:p>
          <a:p>
            <a:pPr lvl="1"/>
            <a:r>
              <a:rPr lang="en-US" dirty="0"/>
              <a:t>Gratification delay, conscientiousness, self-regulation, executive function</a:t>
            </a:r>
          </a:p>
          <a:p>
            <a:r>
              <a:rPr lang="en-US" dirty="0"/>
              <a:t>Thought to be a critical non-cognitive skill</a:t>
            </a:r>
          </a:p>
        </p:txBody>
      </p:sp>
      <p:sp>
        <p:nvSpPr>
          <p:cNvPr id="4" name="Footer Placeholder 3">
            <a:extLst>
              <a:ext uri="{FF2B5EF4-FFF2-40B4-BE49-F238E27FC236}">
                <a16:creationId xmlns:a16="http://schemas.microsoft.com/office/drawing/2014/main" id="{93E2EBFD-FB7B-E248-B831-EFDC6E53B409}"/>
              </a:ext>
            </a:extLst>
          </p:cNvPr>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prstClr val="black">
                    <a:tint val="95000"/>
                  </a:prstClr>
                </a:solidFill>
                <a:effectLst/>
                <a:uLnTx/>
                <a:uFillTx/>
                <a:latin typeface="Arial" charset="0"/>
                <a:ea typeface="+mn-ea"/>
                <a:cs typeface="+mn-cs"/>
              </a:rPr>
              <a:t>Schmaus</a:t>
            </a:r>
            <a:endParaRPr kumimoji="0" lang="en-US" sz="1400" b="0" i="0" u="none" strike="noStrike" kern="1200" cap="none" spc="0" normalizeH="0" baseline="0" noProof="0" dirty="0">
              <a:ln>
                <a:noFill/>
              </a:ln>
              <a:solidFill>
                <a:prstClr val="black">
                  <a:tint val="95000"/>
                </a:prstClr>
              </a:solidFill>
              <a:effectLst/>
              <a:uLnTx/>
              <a:uFillTx/>
              <a:latin typeface="Arial" charset="0"/>
              <a:ea typeface="+mn-ea"/>
              <a:cs typeface="+mn-cs"/>
            </a:endParaRPr>
          </a:p>
        </p:txBody>
      </p:sp>
      <p:pic>
        <p:nvPicPr>
          <p:cNvPr id="5" name="Picture 4">
            <a:extLst>
              <a:ext uri="{FF2B5EF4-FFF2-40B4-BE49-F238E27FC236}">
                <a16:creationId xmlns:a16="http://schemas.microsoft.com/office/drawing/2014/main" id="{8456EE1F-C5A4-1044-8FB5-3E431DB76EA3}"/>
              </a:ext>
            </a:extLst>
          </p:cNvPr>
          <p:cNvPicPr>
            <a:picLocks noChangeAspect="1"/>
          </p:cNvPicPr>
          <p:nvPr/>
        </p:nvPicPr>
        <p:blipFill>
          <a:blip r:embed="rId2"/>
          <a:stretch>
            <a:fillRect/>
          </a:stretch>
        </p:blipFill>
        <p:spPr>
          <a:xfrm>
            <a:off x="5943600" y="3035200"/>
            <a:ext cx="3010101" cy="2263409"/>
          </a:xfrm>
          <a:prstGeom prst="rect">
            <a:avLst/>
          </a:prstGeom>
        </p:spPr>
      </p:pic>
    </p:spTree>
    <p:extLst>
      <p:ext uri="{BB962C8B-B14F-4D97-AF65-F5344CB8AC3E}">
        <p14:creationId xmlns:p14="http://schemas.microsoft.com/office/powerpoint/2010/main" val="40822276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E3EC5-583A-0840-B358-AE312C5E0658}"/>
              </a:ext>
            </a:extLst>
          </p:cNvPr>
          <p:cNvSpPr>
            <a:spLocks noGrp="1"/>
          </p:cNvSpPr>
          <p:nvPr>
            <p:ph type="title"/>
          </p:nvPr>
        </p:nvSpPr>
        <p:spPr/>
        <p:txBody>
          <a:bodyPr/>
          <a:lstStyle/>
          <a:p>
            <a:r>
              <a:rPr lang="en-US" dirty="0"/>
              <a:t>The original Marshmallow test</a:t>
            </a:r>
          </a:p>
        </p:txBody>
      </p:sp>
      <p:sp>
        <p:nvSpPr>
          <p:cNvPr id="3" name="Content Placeholder 2">
            <a:extLst>
              <a:ext uri="{FF2B5EF4-FFF2-40B4-BE49-F238E27FC236}">
                <a16:creationId xmlns:a16="http://schemas.microsoft.com/office/drawing/2014/main" id="{68D2F537-7E06-AA43-82D2-0C911C6A6597}"/>
              </a:ext>
            </a:extLst>
          </p:cNvPr>
          <p:cNvSpPr>
            <a:spLocks noGrp="1"/>
          </p:cNvSpPr>
          <p:nvPr>
            <p:ph idx="1"/>
          </p:nvPr>
        </p:nvSpPr>
        <p:spPr>
          <a:xfrm>
            <a:off x="457200" y="1775191"/>
            <a:ext cx="4495800" cy="4625609"/>
          </a:xfrm>
        </p:spPr>
        <p:txBody>
          <a:bodyPr>
            <a:normAutofit fontScale="85000" lnSpcReduction="10000"/>
          </a:bodyPr>
          <a:lstStyle/>
          <a:p>
            <a:r>
              <a:rPr lang="en-US" dirty="0"/>
              <a:t>Series of studies by </a:t>
            </a:r>
            <a:r>
              <a:rPr lang="en-US" dirty="0" err="1"/>
              <a:t>Mischel</a:t>
            </a:r>
            <a:r>
              <a:rPr lang="en-US" dirty="0"/>
              <a:t> &amp; </a:t>
            </a:r>
            <a:r>
              <a:rPr lang="en-US" dirty="0" err="1"/>
              <a:t>Shoda</a:t>
            </a:r>
            <a:r>
              <a:rPr lang="en-US" dirty="0"/>
              <a:t> linked gratification delay to later achievement (SAT scores) and behavioral outcomes</a:t>
            </a:r>
          </a:p>
          <a:p>
            <a:pPr marL="118872" indent="0">
              <a:buNone/>
            </a:pPr>
            <a:endParaRPr lang="en-US" dirty="0"/>
          </a:p>
          <a:p>
            <a:r>
              <a:rPr lang="en-US" dirty="0"/>
              <a:t>Limitations</a:t>
            </a:r>
          </a:p>
          <a:p>
            <a:pPr lvl="1"/>
            <a:r>
              <a:rPr lang="en-US" dirty="0"/>
              <a:t>Small, selective sample</a:t>
            </a:r>
          </a:p>
          <a:p>
            <a:pPr lvl="1"/>
            <a:r>
              <a:rPr lang="en-US" dirty="0"/>
              <a:t>Variations in marshmallow test procedure</a:t>
            </a:r>
          </a:p>
          <a:p>
            <a:pPr lvl="1"/>
            <a:r>
              <a:rPr lang="en-US" dirty="0"/>
              <a:t>Potential confounding factors not measured</a:t>
            </a:r>
          </a:p>
        </p:txBody>
      </p:sp>
      <p:sp>
        <p:nvSpPr>
          <p:cNvPr id="4" name="Footer Placeholder 3">
            <a:extLst>
              <a:ext uri="{FF2B5EF4-FFF2-40B4-BE49-F238E27FC236}">
                <a16:creationId xmlns:a16="http://schemas.microsoft.com/office/drawing/2014/main" id="{8AC12530-0C3E-8D4C-81E2-F64ABFFD3DBF}"/>
              </a:ext>
            </a:extLst>
          </p:cNvPr>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tint val="95000"/>
                  </a:prstClr>
                </a:solidFill>
                <a:effectLst/>
                <a:uLnTx/>
                <a:uFillTx/>
                <a:latin typeface="Arial" charset="0"/>
                <a:ea typeface="+mn-ea"/>
                <a:cs typeface="+mn-cs"/>
              </a:rPr>
              <a:t>Schmaus</a:t>
            </a:r>
            <a:endParaRPr kumimoji="0" lang="en-US" sz="1400" b="0" i="0" u="none" strike="noStrike" kern="1200" cap="none" spc="0" normalizeH="0" baseline="0" noProof="0" dirty="0">
              <a:ln>
                <a:noFill/>
              </a:ln>
              <a:solidFill>
                <a:prstClr val="black">
                  <a:tint val="95000"/>
                </a:prstClr>
              </a:solidFill>
              <a:effectLst/>
              <a:uLnTx/>
              <a:uFillTx/>
              <a:latin typeface="Arial" charset="0"/>
              <a:ea typeface="+mn-ea"/>
              <a:cs typeface="+mn-cs"/>
            </a:endParaRPr>
          </a:p>
        </p:txBody>
      </p:sp>
      <p:pic>
        <p:nvPicPr>
          <p:cNvPr id="5" name="Picture 4">
            <a:extLst>
              <a:ext uri="{FF2B5EF4-FFF2-40B4-BE49-F238E27FC236}">
                <a16:creationId xmlns:a16="http://schemas.microsoft.com/office/drawing/2014/main" id="{87672B9F-7295-3640-A2C9-49B32BDA430B}"/>
              </a:ext>
            </a:extLst>
          </p:cNvPr>
          <p:cNvPicPr>
            <a:picLocks noChangeAspect="1"/>
          </p:cNvPicPr>
          <p:nvPr/>
        </p:nvPicPr>
        <p:blipFill>
          <a:blip r:embed="rId2"/>
          <a:stretch>
            <a:fillRect/>
          </a:stretch>
        </p:blipFill>
        <p:spPr>
          <a:xfrm>
            <a:off x="5181600" y="2514600"/>
            <a:ext cx="3717073" cy="2438400"/>
          </a:xfrm>
          <a:prstGeom prst="rect">
            <a:avLst/>
          </a:prstGeom>
        </p:spPr>
      </p:pic>
    </p:spTree>
    <p:extLst>
      <p:ext uri="{BB962C8B-B14F-4D97-AF65-F5344CB8AC3E}">
        <p14:creationId xmlns:p14="http://schemas.microsoft.com/office/powerpoint/2010/main" val="2795427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D67193-1519-A245-BB7C-B1AAE3BD4AC6}"/>
              </a:ext>
            </a:extLst>
          </p:cNvPr>
          <p:cNvSpPr>
            <a:spLocks noGrp="1"/>
          </p:cNvSpPr>
          <p:nvPr>
            <p:ph type="title"/>
          </p:nvPr>
        </p:nvSpPr>
        <p:spPr/>
        <p:txBody>
          <a:bodyPr/>
          <a:lstStyle/>
          <a:p>
            <a:r>
              <a:rPr lang="en-US" dirty="0"/>
              <a:t>Study questions</a:t>
            </a:r>
          </a:p>
        </p:txBody>
      </p:sp>
      <p:sp>
        <p:nvSpPr>
          <p:cNvPr id="5" name="Content Placeholder 4">
            <a:extLst>
              <a:ext uri="{FF2B5EF4-FFF2-40B4-BE49-F238E27FC236}">
                <a16:creationId xmlns:a16="http://schemas.microsoft.com/office/drawing/2014/main" id="{B472FAF7-C5B8-EA47-8136-6C3C9B2269A1}"/>
              </a:ext>
            </a:extLst>
          </p:cNvPr>
          <p:cNvSpPr>
            <a:spLocks noGrp="1"/>
          </p:cNvSpPr>
          <p:nvPr>
            <p:ph idx="1"/>
          </p:nvPr>
        </p:nvSpPr>
        <p:spPr/>
        <p:txBody>
          <a:bodyPr>
            <a:normAutofit/>
          </a:bodyPr>
          <a:lstStyle/>
          <a:p>
            <a:pPr marL="633222" indent="-514350">
              <a:buAutoNum type="arabicPeriod"/>
            </a:pPr>
            <a:r>
              <a:rPr lang="en-US" dirty="0"/>
              <a:t>Do </a:t>
            </a:r>
            <a:r>
              <a:rPr lang="en-US" dirty="0" err="1"/>
              <a:t>Mischel</a:t>
            </a:r>
            <a:r>
              <a:rPr lang="en-US" dirty="0"/>
              <a:t> and </a:t>
            </a:r>
            <a:r>
              <a:rPr lang="en-US" dirty="0" err="1"/>
              <a:t>Shoda’s</a:t>
            </a:r>
            <a:r>
              <a:rPr lang="en-US" dirty="0"/>
              <a:t> findings extend to a larger, more diverse sample?</a:t>
            </a:r>
          </a:p>
          <a:p>
            <a:pPr marL="633222" indent="-514350">
              <a:buAutoNum type="arabicPeriod"/>
            </a:pPr>
            <a:r>
              <a:rPr lang="en-US" dirty="0"/>
              <a:t>Are the longitudinal relationships between gratification delay and achievement present when controlling for confounding factors?</a:t>
            </a:r>
          </a:p>
          <a:p>
            <a:pPr marL="633222" indent="-514350">
              <a:buAutoNum type="arabicPeriod"/>
            </a:pPr>
            <a:endParaRPr lang="en-US" dirty="0"/>
          </a:p>
          <a:p>
            <a:pPr marL="118872" indent="0">
              <a:buNone/>
            </a:pPr>
            <a:r>
              <a:rPr lang="en-US" dirty="0"/>
              <a:t>A “conceptual, rather than traditional, replication”</a:t>
            </a:r>
          </a:p>
          <a:p>
            <a:pPr marL="633222" indent="-514350">
              <a:buAutoNum type="arabicPeriod"/>
            </a:pPr>
            <a:endParaRPr lang="en-US" dirty="0"/>
          </a:p>
          <a:p>
            <a:pPr marL="633222" indent="-514350">
              <a:buAutoNum type="arabicPeriod"/>
            </a:pPr>
            <a:endParaRPr lang="en-US" dirty="0"/>
          </a:p>
          <a:p>
            <a:pPr marL="633222" indent="-514350">
              <a:buAutoNum type="arabicPeriod"/>
            </a:pPr>
            <a:endParaRPr lang="en-US" dirty="0"/>
          </a:p>
          <a:p>
            <a:pPr marL="633222" indent="-514350">
              <a:buAutoNum type="arabicPeriod"/>
            </a:pPr>
            <a:endParaRPr lang="en-US" dirty="0"/>
          </a:p>
        </p:txBody>
      </p:sp>
      <p:sp>
        <p:nvSpPr>
          <p:cNvPr id="6" name="Footer Placeholder 5">
            <a:extLst>
              <a:ext uri="{FF2B5EF4-FFF2-40B4-BE49-F238E27FC236}">
                <a16:creationId xmlns:a16="http://schemas.microsoft.com/office/drawing/2014/main" id="{50FE6F17-E5A1-5549-8CBF-B396C6FD9907}"/>
              </a:ext>
            </a:extLst>
          </p:cNvPr>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prstClr val="black">
                    <a:tint val="95000"/>
                  </a:prstClr>
                </a:solidFill>
                <a:effectLst/>
                <a:uLnTx/>
                <a:uFillTx/>
                <a:latin typeface="Arial" charset="0"/>
                <a:ea typeface="+mn-ea"/>
                <a:cs typeface="+mn-cs"/>
              </a:rPr>
              <a:t>Schmaus</a:t>
            </a:r>
            <a:endParaRPr kumimoji="0" lang="en-US" sz="1400" b="0" i="0" u="none" strike="noStrike" kern="1200" cap="none" spc="0" normalizeH="0" baseline="0" noProof="0" dirty="0">
              <a:ln>
                <a:noFill/>
              </a:ln>
              <a:solidFill>
                <a:prstClr val="black">
                  <a:tint val="95000"/>
                </a:prstClr>
              </a:solidFill>
              <a:effectLst/>
              <a:uLnTx/>
              <a:uFillTx/>
              <a:latin typeface="Arial" charset="0"/>
              <a:ea typeface="+mn-ea"/>
              <a:cs typeface="+mn-cs"/>
            </a:endParaRPr>
          </a:p>
        </p:txBody>
      </p:sp>
    </p:spTree>
    <p:extLst>
      <p:ext uri="{BB962C8B-B14F-4D97-AF65-F5344CB8AC3E}">
        <p14:creationId xmlns:p14="http://schemas.microsoft.com/office/powerpoint/2010/main" val="4936462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BEE92-B82A-E946-A1F4-7E1FAD1EF327}"/>
              </a:ext>
            </a:extLst>
          </p:cNvPr>
          <p:cNvSpPr>
            <a:spLocks noGrp="1"/>
          </p:cNvSpPr>
          <p:nvPr>
            <p:ph type="title"/>
          </p:nvPr>
        </p:nvSpPr>
        <p:spPr/>
        <p:txBody>
          <a:bodyPr>
            <a:normAutofit fontScale="90000"/>
          </a:bodyPr>
          <a:lstStyle/>
          <a:p>
            <a:r>
              <a:rPr lang="en-US" dirty="0"/>
              <a:t>Study of Early Child Care and Youth Development (SECCYD)</a:t>
            </a:r>
          </a:p>
        </p:txBody>
      </p:sp>
      <p:sp>
        <p:nvSpPr>
          <p:cNvPr id="3" name="Content Placeholder 2">
            <a:extLst>
              <a:ext uri="{FF2B5EF4-FFF2-40B4-BE49-F238E27FC236}">
                <a16:creationId xmlns:a16="http://schemas.microsoft.com/office/drawing/2014/main" id="{C2A976F6-8B73-DE4E-B78C-7732203A7CA7}"/>
              </a:ext>
            </a:extLst>
          </p:cNvPr>
          <p:cNvSpPr>
            <a:spLocks noGrp="1"/>
          </p:cNvSpPr>
          <p:nvPr>
            <p:ph idx="1"/>
          </p:nvPr>
        </p:nvSpPr>
        <p:spPr>
          <a:xfrm>
            <a:off x="457200" y="1775191"/>
            <a:ext cx="4953000" cy="4625609"/>
          </a:xfrm>
        </p:spPr>
        <p:txBody>
          <a:bodyPr>
            <a:normAutofit fontScale="92500" lnSpcReduction="20000"/>
          </a:bodyPr>
          <a:lstStyle/>
          <a:p>
            <a:r>
              <a:rPr lang="en-US" dirty="0"/>
              <a:t>Conducted by National Institute of Child Health and Human Development (NICHD) </a:t>
            </a:r>
          </a:p>
          <a:p>
            <a:r>
              <a:rPr lang="en-US" dirty="0"/>
              <a:t>10 US sites – urban and rural</a:t>
            </a:r>
          </a:p>
          <a:p>
            <a:r>
              <a:rPr lang="en-US" dirty="0"/>
              <a:t>Data from birth-15 years</a:t>
            </a:r>
          </a:p>
          <a:p>
            <a:pPr marL="118872" indent="0">
              <a:buNone/>
            </a:pPr>
            <a:endParaRPr lang="en-US" dirty="0"/>
          </a:p>
          <a:p>
            <a:pPr marL="118872" indent="0">
              <a:buNone/>
            </a:pPr>
            <a:r>
              <a:rPr lang="en-US" dirty="0"/>
              <a:t>Current study (n = 918):</a:t>
            </a:r>
          </a:p>
          <a:p>
            <a:r>
              <a:rPr lang="en-US" dirty="0"/>
              <a:t>54 months</a:t>
            </a:r>
          </a:p>
          <a:p>
            <a:r>
              <a:rPr lang="en-US" dirty="0"/>
              <a:t>Grade 1</a:t>
            </a:r>
          </a:p>
          <a:p>
            <a:r>
              <a:rPr lang="en-US" dirty="0"/>
              <a:t>Age 15</a:t>
            </a:r>
          </a:p>
        </p:txBody>
      </p:sp>
      <p:sp>
        <p:nvSpPr>
          <p:cNvPr id="4" name="Footer Placeholder 3">
            <a:extLst>
              <a:ext uri="{FF2B5EF4-FFF2-40B4-BE49-F238E27FC236}">
                <a16:creationId xmlns:a16="http://schemas.microsoft.com/office/drawing/2014/main" id="{465AA3D0-15E1-B64D-9A8C-F3A12144D200}"/>
              </a:ext>
            </a:extLst>
          </p:cNvPr>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tint val="95000"/>
                  </a:prstClr>
                </a:solidFill>
                <a:effectLst/>
                <a:uLnTx/>
                <a:uFillTx/>
                <a:latin typeface="Arial" charset="0"/>
                <a:ea typeface="+mn-ea"/>
                <a:cs typeface="+mn-cs"/>
              </a:rPr>
              <a:t>Schmaus</a:t>
            </a:r>
            <a:endParaRPr kumimoji="0" lang="en-US" sz="1400" b="0" i="0" u="none" strike="noStrike" kern="1200" cap="none" spc="0" normalizeH="0" baseline="0" noProof="0" dirty="0">
              <a:ln>
                <a:noFill/>
              </a:ln>
              <a:solidFill>
                <a:prstClr val="black">
                  <a:tint val="95000"/>
                </a:prstClr>
              </a:solidFill>
              <a:effectLst/>
              <a:uLnTx/>
              <a:uFillTx/>
              <a:latin typeface="Arial" charset="0"/>
              <a:ea typeface="+mn-ea"/>
              <a:cs typeface="+mn-cs"/>
            </a:endParaRPr>
          </a:p>
        </p:txBody>
      </p:sp>
      <p:pic>
        <p:nvPicPr>
          <p:cNvPr id="6" name="Picture 5">
            <a:extLst>
              <a:ext uri="{FF2B5EF4-FFF2-40B4-BE49-F238E27FC236}">
                <a16:creationId xmlns:a16="http://schemas.microsoft.com/office/drawing/2014/main" id="{91CEE447-C34D-A748-A4D8-34E995B0DFF5}"/>
              </a:ext>
            </a:extLst>
          </p:cNvPr>
          <p:cNvPicPr>
            <a:picLocks noChangeAspect="1"/>
          </p:cNvPicPr>
          <p:nvPr/>
        </p:nvPicPr>
        <p:blipFill>
          <a:blip r:embed="rId3"/>
          <a:stretch>
            <a:fillRect/>
          </a:stretch>
        </p:blipFill>
        <p:spPr>
          <a:xfrm>
            <a:off x="4876800" y="4940300"/>
            <a:ext cx="3810000" cy="1460500"/>
          </a:xfrm>
          <a:prstGeom prst="rect">
            <a:avLst/>
          </a:prstGeom>
        </p:spPr>
      </p:pic>
    </p:spTree>
    <p:extLst>
      <p:ext uri="{BB962C8B-B14F-4D97-AF65-F5344CB8AC3E}">
        <p14:creationId xmlns:p14="http://schemas.microsoft.com/office/powerpoint/2010/main" val="32656830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88A33-1C30-8145-A327-63B764C8F80B}"/>
              </a:ext>
            </a:extLst>
          </p:cNvPr>
          <p:cNvSpPr>
            <a:spLocks noGrp="1"/>
          </p:cNvSpPr>
          <p:nvPr>
            <p:ph type="title"/>
          </p:nvPr>
        </p:nvSpPr>
        <p:spPr/>
        <p:txBody>
          <a:bodyPr>
            <a:normAutofit/>
          </a:bodyPr>
          <a:lstStyle/>
          <a:p>
            <a:r>
              <a:rPr lang="en-US" dirty="0"/>
              <a:t>Gratification delay task (54 </a:t>
            </a:r>
            <a:r>
              <a:rPr lang="en-US" dirty="0" err="1"/>
              <a:t>mos</a:t>
            </a:r>
            <a:r>
              <a:rPr lang="en-US" dirty="0"/>
              <a:t>)</a:t>
            </a:r>
          </a:p>
        </p:txBody>
      </p:sp>
      <p:sp>
        <p:nvSpPr>
          <p:cNvPr id="3" name="Content Placeholder 2">
            <a:extLst>
              <a:ext uri="{FF2B5EF4-FFF2-40B4-BE49-F238E27FC236}">
                <a16:creationId xmlns:a16="http://schemas.microsoft.com/office/drawing/2014/main" id="{BBE43FE8-F3A4-4A4D-A3F5-8D82B4CCD96C}"/>
              </a:ext>
            </a:extLst>
          </p:cNvPr>
          <p:cNvSpPr>
            <a:spLocks noGrp="1"/>
          </p:cNvSpPr>
          <p:nvPr>
            <p:ph idx="1"/>
          </p:nvPr>
        </p:nvSpPr>
        <p:spPr>
          <a:xfrm>
            <a:off x="457200" y="1775191"/>
            <a:ext cx="5334000" cy="4625609"/>
          </a:xfrm>
        </p:spPr>
        <p:txBody>
          <a:bodyPr>
            <a:normAutofit/>
          </a:bodyPr>
          <a:lstStyle/>
          <a:p>
            <a:r>
              <a:rPr lang="en-US" dirty="0"/>
              <a:t>Children presented with an ”appealing edible treat”</a:t>
            </a:r>
          </a:p>
          <a:p>
            <a:r>
              <a:rPr lang="en-US" dirty="0"/>
              <a:t>Instructed to wait for interviewer- received two treats if successful</a:t>
            </a:r>
          </a:p>
          <a:p>
            <a:r>
              <a:rPr lang="en-US" dirty="0"/>
              <a:t>Given option to ring bell at any time</a:t>
            </a:r>
          </a:p>
          <a:p>
            <a:r>
              <a:rPr lang="en-US" dirty="0"/>
              <a:t>Maximum wait time: 7 minutes</a:t>
            </a:r>
          </a:p>
        </p:txBody>
      </p:sp>
      <p:sp>
        <p:nvSpPr>
          <p:cNvPr id="4" name="Footer Placeholder 3">
            <a:extLst>
              <a:ext uri="{FF2B5EF4-FFF2-40B4-BE49-F238E27FC236}">
                <a16:creationId xmlns:a16="http://schemas.microsoft.com/office/drawing/2014/main" id="{1DA5BAEE-57C9-1049-9355-F649A3D6B05F}"/>
              </a:ext>
            </a:extLst>
          </p:cNvPr>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tint val="95000"/>
                  </a:prstClr>
                </a:solidFill>
                <a:effectLst/>
                <a:uLnTx/>
                <a:uFillTx/>
                <a:latin typeface="Arial" charset="0"/>
                <a:ea typeface="+mn-ea"/>
                <a:cs typeface="+mn-cs"/>
              </a:rPr>
              <a:t>Schmaus</a:t>
            </a:r>
            <a:endParaRPr kumimoji="0" lang="en-US" sz="1400" b="0" i="0" u="none" strike="noStrike" kern="1200" cap="none" spc="0" normalizeH="0" baseline="0" noProof="0" dirty="0">
              <a:ln>
                <a:noFill/>
              </a:ln>
              <a:solidFill>
                <a:prstClr val="black">
                  <a:tint val="95000"/>
                </a:prstClr>
              </a:solidFill>
              <a:effectLst/>
              <a:uLnTx/>
              <a:uFillTx/>
              <a:latin typeface="Arial" charset="0"/>
              <a:ea typeface="+mn-ea"/>
              <a:cs typeface="+mn-cs"/>
            </a:endParaRPr>
          </a:p>
        </p:txBody>
      </p:sp>
      <p:pic>
        <p:nvPicPr>
          <p:cNvPr id="5" name="Picture 4">
            <a:extLst>
              <a:ext uri="{FF2B5EF4-FFF2-40B4-BE49-F238E27FC236}">
                <a16:creationId xmlns:a16="http://schemas.microsoft.com/office/drawing/2014/main" id="{B20559F5-1AFD-3A46-B2E9-019777416AF7}"/>
              </a:ext>
            </a:extLst>
          </p:cNvPr>
          <p:cNvPicPr>
            <a:picLocks noChangeAspect="1"/>
          </p:cNvPicPr>
          <p:nvPr/>
        </p:nvPicPr>
        <p:blipFill>
          <a:blip r:embed="rId3"/>
          <a:stretch>
            <a:fillRect/>
          </a:stretch>
        </p:blipFill>
        <p:spPr>
          <a:xfrm>
            <a:off x="5943599" y="1947060"/>
            <a:ext cx="1329539" cy="1329539"/>
          </a:xfrm>
          <a:prstGeom prst="rect">
            <a:avLst/>
          </a:prstGeom>
        </p:spPr>
      </p:pic>
      <p:pic>
        <p:nvPicPr>
          <p:cNvPr id="6" name="Picture 5">
            <a:extLst>
              <a:ext uri="{FF2B5EF4-FFF2-40B4-BE49-F238E27FC236}">
                <a16:creationId xmlns:a16="http://schemas.microsoft.com/office/drawing/2014/main" id="{DA010E90-B28B-FD43-9680-56D51B02A5B1}"/>
              </a:ext>
            </a:extLst>
          </p:cNvPr>
          <p:cNvPicPr>
            <a:picLocks noChangeAspect="1"/>
          </p:cNvPicPr>
          <p:nvPr/>
        </p:nvPicPr>
        <p:blipFill>
          <a:blip r:embed="rId4"/>
          <a:stretch>
            <a:fillRect/>
          </a:stretch>
        </p:blipFill>
        <p:spPr>
          <a:xfrm>
            <a:off x="5663698" y="4608576"/>
            <a:ext cx="2093976" cy="2093976"/>
          </a:xfrm>
          <a:prstGeom prst="rect">
            <a:avLst/>
          </a:prstGeom>
        </p:spPr>
      </p:pic>
      <p:pic>
        <p:nvPicPr>
          <p:cNvPr id="7" name="Picture 6">
            <a:extLst>
              <a:ext uri="{FF2B5EF4-FFF2-40B4-BE49-F238E27FC236}">
                <a16:creationId xmlns:a16="http://schemas.microsoft.com/office/drawing/2014/main" id="{A5D1D5FD-5104-BE48-8CA5-9EB2592114F4}"/>
              </a:ext>
            </a:extLst>
          </p:cNvPr>
          <p:cNvPicPr>
            <a:picLocks noChangeAspect="1"/>
          </p:cNvPicPr>
          <p:nvPr/>
        </p:nvPicPr>
        <p:blipFill>
          <a:blip r:embed="rId5"/>
          <a:stretch>
            <a:fillRect/>
          </a:stretch>
        </p:blipFill>
        <p:spPr>
          <a:xfrm>
            <a:off x="6705600" y="3352800"/>
            <a:ext cx="2385707" cy="1546596"/>
          </a:xfrm>
          <a:prstGeom prst="rect">
            <a:avLst/>
          </a:prstGeom>
        </p:spPr>
      </p:pic>
    </p:spTree>
    <p:extLst>
      <p:ext uri="{BB962C8B-B14F-4D97-AF65-F5344CB8AC3E}">
        <p14:creationId xmlns:p14="http://schemas.microsoft.com/office/powerpoint/2010/main" val="1313663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itle 1">
            <a:extLst>
              <a:ext uri="{FF2B5EF4-FFF2-40B4-BE49-F238E27FC236}">
                <a16:creationId xmlns:a16="http://schemas.microsoft.com/office/drawing/2014/main" id="{1B965D2F-685F-6740-A9EE-641DB5DB9AA8}"/>
              </a:ext>
            </a:extLst>
          </p:cNvPr>
          <p:cNvSpPr txBox="1">
            <a:spLocks/>
          </p:cNvSpPr>
          <p:nvPr/>
        </p:nvSpPr>
        <p:spPr>
          <a:xfrm>
            <a:off x="442170" y="1499385"/>
            <a:ext cx="3420438" cy="84605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450"/>
              </a:spcAft>
              <a:buClrTx/>
              <a:buSzTx/>
              <a:buFontTx/>
              <a:buNone/>
              <a:tabLst/>
              <a:defRPr/>
            </a:pPr>
            <a:r>
              <a:rPr kumimoji="0" lang="en-US" sz="2775" b="0" i="0" u="none" strike="noStrike" kern="1200" cap="none" spc="0" normalizeH="0" baseline="0" noProof="0" dirty="0">
                <a:ln>
                  <a:noFill/>
                </a:ln>
                <a:solidFill>
                  <a:prstClr val="black"/>
                </a:solidFill>
                <a:effectLst/>
                <a:uLnTx/>
                <a:uFillTx/>
                <a:latin typeface="Calibri Light" panose="020F0302020204030204"/>
                <a:ea typeface="+mj-ea"/>
                <a:cs typeface="+mj-cs"/>
              </a:rPr>
              <a:t>HYPOTHESIZED MODEL &amp; RATIONALE</a:t>
            </a:r>
          </a:p>
        </p:txBody>
      </p:sp>
      <p:grpSp>
        <p:nvGrpSpPr>
          <p:cNvPr id="29" name="Group 2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669863"/>
            <a:ext cx="266397" cy="505095"/>
            <a:chOff x="0" y="823811"/>
            <a:chExt cx="355196" cy="673460"/>
          </a:xfrm>
        </p:grpSpPr>
        <p:sp>
          <p:nvSpPr>
            <p:cNvPr id="30" name="Rectangle 2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3" name="Rectangle 3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4" y="2425177"/>
            <a:ext cx="3223260" cy="205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Content Placeholder 20">
            <a:extLst>
              <a:ext uri="{FF2B5EF4-FFF2-40B4-BE49-F238E27FC236}">
                <a16:creationId xmlns:a16="http://schemas.microsoft.com/office/drawing/2014/main" id="{9E007882-8C29-6743-8C2F-3F9249DB9088}"/>
              </a:ext>
            </a:extLst>
          </p:cNvPr>
          <p:cNvSpPr>
            <a:spLocks noGrp="1"/>
          </p:cNvSpPr>
          <p:nvPr>
            <p:ph sz="half" idx="2"/>
          </p:nvPr>
        </p:nvSpPr>
        <p:spPr>
          <a:xfrm>
            <a:off x="443040" y="2605129"/>
            <a:ext cx="3419569" cy="2984689"/>
          </a:xfrm>
        </p:spPr>
        <p:txBody>
          <a:bodyPr vert="horz" lIns="68580" tIns="34290" rIns="68580" bIns="34290" rtlCol="0" anchor="ctr">
            <a:normAutofit/>
          </a:bodyPr>
          <a:lstStyle/>
          <a:p>
            <a:r>
              <a:rPr lang="en-US" sz="1500" i="1" dirty="0"/>
              <a:t>Broaden and Build Theory </a:t>
            </a:r>
            <a:r>
              <a:rPr lang="en-US" sz="1500" dirty="0"/>
              <a:t>suggests positive affect broadens thought process (creativity &amp; exploration) which in turn allows people to build resources (skills &amp; connections) to use later.</a:t>
            </a:r>
          </a:p>
          <a:p>
            <a:r>
              <a:rPr lang="en-US" sz="1500" dirty="0"/>
              <a:t>Negative affect may result in limited exploration that could reduce opportunities for cognitive growth (reserve cognitive capacity for distress alleviation)  </a:t>
            </a:r>
          </a:p>
          <a:p>
            <a:r>
              <a:rPr lang="en-US" sz="1500" dirty="0"/>
              <a:t>Positive childhood experiences linked to higher childhood IQ</a:t>
            </a:r>
          </a:p>
        </p:txBody>
      </p:sp>
      <p:sp>
        <p:nvSpPr>
          <p:cNvPr id="35" name="Rectangle 3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857250"/>
            <a:ext cx="1120748"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1242640"/>
            <a:ext cx="4507025" cy="437593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Diagram&#10;&#10;Description automatically generated">
            <a:extLst>
              <a:ext uri="{FF2B5EF4-FFF2-40B4-BE49-F238E27FC236}">
                <a16:creationId xmlns:a16="http://schemas.microsoft.com/office/drawing/2014/main" id="{CEC45A3A-6652-4040-AF65-BAA9694F245A}"/>
              </a:ext>
            </a:extLst>
          </p:cNvPr>
          <p:cNvPicPr>
            <a:picLocks noChangeAspect="1"/>
          </p:cNvPicPr>
          <p:nvPr/>
        </p:nvPicPr>
        <p:blipFill>
          <a:blip r:embed="rId3"/>
          <a:stretch>
            <a:fillRect/>
          </a:stretch>
        </p:blipFill>
        <p:spPr>
          <a:xfrm>
            <a:off x="4329880" y="1969791"/>
            <a:ext cx="4376913" cy="2917942"/>
          </a:xfrm>
          <a:prstGeom prst="rect">
            <a:avLst/>
          </a:prstGeom>
        </p:spPr>
      </p:pic>
    </p:spTree>
    <p:extLst>
      <p:ext uri="{BB962C8B-B14F-4D97-AF65-F5344CB8AC3E}">
        <p14:creationId xmlns:p14="http://schemas.microsoft.com/office/powerpoint/2010/main" val="26181846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4C624-5928-E94C-B015-6C4AF6419CE4}"/>
              </a:ext>
            </a:extLst>
          </p:cNvPr>
          <p:cNvSpPr>
            <a:spLocks noGrp="1"/>
          </p:cNvSpPr>
          <p:nvPr>
            <p:ph type="title"/>
          </p:nvPr>
        </p:nvSpPr>
        <p:spPr/>
        <p:txBody>
          <a:bodyPr/>
          <a:lstStyle/>
          <a:p>
            <a:r>
              <a:rPr lang="en-US" dirty="0"/>
              <a:t>Outcome measures</a:t>
            </a:r>
          </a:p>
        </p:txBody>
      </p:sp>
      <p:sp>
        <p:nvSpPr>
          <p:cNvPr id="4" name="Footer Placeholder 3">
            <a:extLst>
              <a:ext uri="{FF2B5EF4-FFF2-40B4-BE49-F238E27FC236}">
                <a16:creationId xmlns:a16="http://schemas.microsoft.com/office/drawing/2014/main" id="{BFEB07BC-9665-2943-BC60-52042F49D4E1}"/>
              </a:ext>
            </a:extLst>
          </p:cNvPr>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95000"/>
                  </a:prstClr>
                </a:solidFill>
                <a:effectLst/>
                <a:uLnTx/>
                <a:uFillTx/>
                <a:latin typeface="Arial" charset="0"/>
                <a:ea typeface="+mn-ea"/>
                <a:cs typeface="+mn-cs"/>
              </a:rPr>
              <a:t>Schmaus</a:t>
            </a:r>
            <a:endParaRPr kumimoji="0" lang="en-US" sz="1200" b="0" i="0" u="none" strike="noStrike" kern="1200" cap="none" spc="0" normalizeH="0" baseline="0" noProof="0" dirty="0">
              <a:ln>
                <a:noFill/>
              </a:ln>
              <a:solidFill>
                <a:prstClr val="black">
                  <a:tint val="95000"/>
                </a:prstClr>
              </a:solidFill>
              <a:effectLst/>
              <a:uLnTx/>
              <a:uFillTx/>
              <a:latin typeface="Arial" charset="0"/>
              <a:ea typeface="+mn-ea"/>
              <a:cs typeface="+mn-cs"/>
            </a:endParaRPr>
          </a:p>
        </p:txBody>
      </p:sp>
      <p:graphicFrame>
        <p:nvGraphicFramePr>
          <p:cNvPr id="6" name="Diagram 5">
            <a:extLst>
              <a:ext uri="{FF2B5EF4-FFF2-40B4-BE49-F238E27FC236}">
                <a16:creationId xmlns:a16="http://schemas.microsoft.com/office/drawing/2014/main" id="{C9219B83-38B0-0741-9B9F-4C38FF21C35B}"/>
              </a:ext>
            </a:extLst>
          </p:cNvPr>
          <p:cNvGraphicFramePr/>
          <p:nvPr/>
        </p:nvGraphicFramePr>
        <p:xfrm>
          <a:off x="152400" y="1905000"/>
          <a:ext cx="88392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54400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4C624-5928-E94C-B015-6C4AF6419CE4}"/>
              </a:ext>
            </a:extLst>
          </p:cNvPr>
          <p:cNvSpPr>
            <a:spLocks noGrp="1"/>
          </p:cNvSpPr>
          <p:nvPr>
            <p:ph type="title"/>
          </p:nvPr>
        </p:nvSpPr>
        <p:spPr/>
        <p:txBody>
          <a:bodyPr/>
          <a:lstStyle/>
          <a:p>
            <a:r>
              <a:rPr lang="en-US" dirty="0"/>
              <a:t>Covariate categories</a:t>
            </a:r>
          </a:p>
        </p:txBody>
      </p:sp>
      <p:sp>
        <p:nvSpPr>
          <p:cNvPr id="4" name="Footer Placeholder 3">
            <a:extLst>
              <a:ext uri="{FF2B5EF4-FFF2-40B4-BE49-F238E27FC236}">
                <a16:creationId xmlns:a16="http://schemas.microsoft.com/office/drawing/2014/main" id="{BFEB07BC-9665-2943-BC60-52042F49D4E1}"/>
              </a:ext>
            </a:extLst>
          </p:cNvPr>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95000"/>
                  </a:prstClr>
                </a:solidFill>
                <a:effectLst/>
                <a:uLnTx/>
                <a:uFillTx/>
                <a:latin typeface="Arial" charset="0"/>
                <a:ea typeface="+mn-ea"/>
                <a:cs typeface="+mn-cs"/>
              </a:rPr>
              <a:t>Schmaus</a:t>
            </a:r>
            <a:endParaRPr kumimoji="0" lang="en-US" sz="1200" b="0" i="0" u="none" strike="noStrike" kern="1200" cap="none" spc="0" normalizeH="0" baseline="0" noProof="0" dirty="0">
              <a:ln>
                <a:noFill/>
              </a:ln>
              <a:solidFill>
                <a:prstClr val="black">
                  <a:tint val="95000"/>
                </a:prstClr>
              </a:solidFill>
              <a:effectLst/>
              <a:uLnTx/>
              <a:uFillTx/>
              <a:latin typeface="Arial" charset="0"/>
              <a:ea typeface="+mn-ea"/>
              <a:cs typeface="+mn-cs"/>
            </a:endParaRPr>
          </a:p>
        </p:txBody>
      </p:sp>
      <p:graphicFrame>
        <p:nvGraphicFramePr>
          <p:cNvPr id="6" name="Diagram 5">
            <a:extLst>
              <a:ext uri="{FF2B5EF4-FFF2-40B4-BE49-F238E27FC236}">
                <a16:creationId xmlns:a16="http://schemas.microsoft.com/office/drawing/2014/main" id="{C9219B83-38B0-0741-9B9F-4C38FF21C35B}"/>
              </a:ext>
            </a:extLst>
          </p:cNvPr>
          <p:cNvGraphicFramePr/>
          <p:nvPr/>
        </p:nvGraphicFramePr>
        <p:xfrm>
          <a:off x="152400" y="1905000"/>
          <a:ext cx="88392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29D0FB70-4541-5241-8DFD-DD05AD024086}"/>
              </a:ext>
            </a:extLst>
          </p:cNvPr>
          <p:cNvSpPr txBox="1"/>
          <p:nvPr/>
        </p:nvSpPr>
        <p:spPr>
          <a:xfrm>
            <a:off x="0" y="1457980"/>
            <a:ext cx="91440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2 different sets of covariates </a:t>
            </a:r>
          </a:p>
        </p:txBody>
      </p:sp>
    </p:spTree>
    <p:extLst>
      <p:ext uri="{BB962C8B-B14F-4D97-AF65-F5344CB8AC3E}">
        <p14:creationId xmlns:p14="http://schemas.microsoft.com/office/powerpoint/2010/main" val="18885222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B1878-1F34-DD4A-B371-BD358E91C330}"/>
              </a:ext>
            </a:extLst>
          </p:cNvPr>
          <p:cNvSpPr>
            <a:spLocks noGrp="1"/>
          </p:cNvSpPr>
          <p:nvPr>
            <p:ph type="title"/>
          </p:nvPr>
        </p:nvSpPr>
        <p:spPr/>
        <p:txBody>
          <a:bodyPr/>
          <a:lstStyle/>
          <a:p>
            <a:r>
              <a:rPr lang="en-US" b="1" dirty="0"/>
              <a:t>Demographic characteristics</a:t>
            </a:r>
          </a:p>
        </p:txBody>
      </p:sp>
      <p:pic>
        <p:nvPicPr>
          <p:cNvPr id="10" name="Content Placeholder 9">
            <a:extLst>
              <a:ext uri="{FF2B5EF4-FFF2-40B4-BE49-F238E27FC236}">
                <a16:creationId xmlns:a16="http://schemas.microsoft.com/office/drawing/2014/main" id="{0D0AF18D-BEB5-D74B-9F0B-520954ABDEF9}"/>
              </a:ext>
            </a:extLst>
          </p:cNvPr>
          <p:cNvPicPr>
            <a:picLocks noGrp="1" noChangeAspect="1"/>
          </p:cNvPicPr>
          <p:nvPr>
            <p:ph idx="1"/>
          </p:nvPr>
        </p:nvPicPr>
        <p:blipFill rotWithShape="1">
          <a:blip r:embed="rId3"/>
          <a:srcRect b="20895"/>
          <a:stretch/>
        </p:blipFill>
        <p:spPr>
          <a:xfrm>
            <a:off x="2151347" y="152400"/>
            <a:ext cx="6672415" cy="6357869"/>
          </a:xfrm>
          <a:prstGeom prst="rect">
            <a:avLst/>
          </a:prstGeom>
        </p:spPr>
      </p:pic>
      <p:sp>
        <p:nvSpPr>
          <p:cNvPr id="5" name="Footer Placeholder 4">
            <a:extLst>
              <a:ext uri="{FF2B5EF4-FFF2-40B4-BE49-F238E27FC236}">
                <a16:creationId xmlns:a16="http://schemas.microsoft.com/office/drawing/2014/main" id="{649C7402-0D42-804D-A2F8-956163074C00}"/>
              </a:ext>
            </a:extLst>
          </p:cNvPr>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95000"/>
                  </a:prstClr>
                </a:solidFill>
                <a:effectLst/>
                <a:uLnTx/>
                <a:uFillTx/>
                <a:latin typeface="Arial" charset="0"/>
                <a:ea typeface="+mn-ea"/>
                <a:cs typeface="+mn-cs"/>
              </a:rPr>
              <a:t>Schmaus</a:t>
            </a:r>
          </a:p>
        </p:txBody>
      </p:sp>
    </p:spTree>
    <p:extLst>
      <p:ext uri="{BB962C8B-B14F-4D97-AF65-F5344CB8AC3E}">
        <p14:creationId xmlns:p14="http://schemas.microsoft.com/office/powerpoint/2010/main" val="9152027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0766A6-5754-8642-9640-44BFBFB2CDD4}"/>
              </a:ext>
            </a:extLst>
          </p:cNvPr>
          <p:cNvSpPr>
            <a:spLocks noGrp="1"/>
          </p:cNvSpPr>
          <p:nvPr>
            <p:ph type="title"/>
          </p:nvPr>
        </p:nvSpPr>
        <p:spPr/>
        <p:txBody>
          <a:bodyPr/>
          <a:lstStyle/>
          <a:p>
            <a:r>
              <a:rPr lang="en-US" dirty="0"/>
              <a:t>Results: Gratification delay</a:t>
            </a:r>
          </a:p>
        </p:txBody>
      </p:sp>
      <p:graphicFrame>
        <p:nvGraphicFramePr>
          <p:cNvPr id="5" name="Content Placeholder 4">
            <a:extLst>
              <a:ext uri="{FF2B5EF4-FFF2-40B4-BE49-F238E27FC236}">
                <a16:creationId xmlns:a16="http://schemas.microsoft.com/office/drawing/2014/main" id="{271CAC43-6EEF-E74A-BFAF-D3843CDF03AE}"/>
              </a:ext>
            </a:extLst>
          </p:cNvPr>
          <p:cNvGraphicFramePr>
            <a:graphicFrameLocks noGrp="1"/>
          </p:cNvGraphicFramePr>
          <p:nvPr>
            <p:ph sz="half" idx="1"/>
          </p:nvPr>
        </p:nvGraphicFramePr>
        <p:xfrm>
          <a:off x="4800600" y="1789335"/>
          <a:ext cx="4038600" cy="46243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7">
            <a:extLst>
              <a:ext uri="{FF2B5EF4-FFF2-40B4-BE49-F238E27FC236}">
                <a16:creationId xmlns:a16="http://schemas.microsoft.com/office/drawing/2014/main" id="{986B7BDF-AE6B-DC4F-8B43-8075AF10DC4A}"/>
              </a:ext>
            </a:extLst>
          </p:cNvPr>
          <p:cNvGraphicFramePr>
            <a:graphicFrameLocks noGrp="1"/>
          </p:cNvGraphicFramePr>
          <p:nvPr>
            <p:ph sz="half" idx="2"/>
          </p:nvPr>
        </p:nvGraphicFramePr>
        <p:xfrm>
          <a:off x="457200" y="1789336"/>
          <a:ext cx="4038600" cy="4624387"/>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a:extLst>
              <a:ext uri="{FF2B5EF4-FFF2-40B4-BE49-F238E27FC236}">
                <a16:creationId xmlns:a16="http://schemas.microsoft.com/office/drawing/2014/main" id="{802DA9C9-8B9D-CA40-BACD-7719EF1E6F9B}"/>
              </a:ext>
            </a:extLst>
          </p:cNvPr>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95000"/>
                  </a:prstClr>
                </a:solidFill>
                <a:effectLst/>
                <a:uLnTx/>
                <a:uFillTx/>
                <a:latin typeface="Arial" charset="0"/>
                <a:ea typeface="+mn-ea"/>
                <a:cs typeface="+mn-cs"/>
              </a:rPr>
              <a:t>Schmaus</a:t>
            </a:r>
            <a:endParaRPr kumimoji="0" lang="en-US" sz="1200" b="0" i="0" u="none" strike="noStrike" kern="1200" cap="none" spc="0" normalizeH="0" baseline="0" noProof="0" dirty="0">
              <a:ln>
                <a:noFill/>
              </a:ln>
              <a:solidFill>
                <a:prstClr val="black">
                  <a:tint val="95000"/>
                </a:prstClr>
              </a:solidFill>
              <a:effectLst/>
              <a:uLnTx/>
              <a:uFillTx/>
              <a:latin typeface="Arial" charset="0"/>
              <a:ea typeface="+mn-ea"/>
              <a:cs typeface="+mn-cs"/>
            </a:endParaRPr>
          </a:p>
        </p:txBody>
      </p:sp>
    </p:spTree>
    <p:extLst>
      <p:ext uri="{BB962C8B-B14F-4D97-AF65-F5344CB8AC3E}">
        <p14:creationId xmlns:p14="http://schemas.microsoft.com/office/powerpoint/2010/main" val="22887935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BDC2C-3717-DA44-87CF-F8605CE9F732}"/>
              </a:ext>
            </a:extLst>
          </p:cNvPr>
          <p:cNvSpPr>
            <a:spLocks noGrp="1"/>
          </p:cNvSpPr>
          <p:nvPr>
            <p:ph type="title"/>
          </p:nvPr>
        </p:nvSpPr>
        <p:spPr/>
        <p:txBody>
          <a:bodyPr/>
          <a:lstStyle/>
          <a:p>
            <a:r>
              <a:rPr lang="en-US" dirty="0"/>
              <a:t>Results: Gratification delay</a:t>
            </a:r>
          </a:p>
        </p:txBody>
      </p:sp>
      <p:pic>
        <p:nvPicPr>
          <p:cNvPr id="5" name="Content Placeholder 4">
            <a:extLst>
              <a:ext uri="{FF2B5EF4-FFF2-40B4-BE49-F238E27FC236}">
                <a16:creationId xmlns:a16="http://schemas.microsoft.com/office/drawing/2014/main" id="{7CC36C70-0004-5D43-B8AB-C1397B945ECD}"/>
              </a:ext>
            </a:extLst>
          </p:cNvPr>
          <p:cNvPicPr>
            <a:picLocks noGrp="1" noChangeAspect="1"/>
          </p:cNvPicPr>
          <p:nvPr>
            <p:ph idx="1"/>
          </p:nvPr>
        </p:nvPicPr>
        <p:blipFill>
          <a:blip r:embed="rId3"/>
          <a:stretch>
            <a:fillRect/>
          </a:stretch>
        </p:blipFill>
        <p:spPr>
          <a:xfrm>
            <a:off x="972245" y="1564084"/>
            <a:ext cx="7199510" cy="4912915"/>
          </a:xfrm>
          <a:prstGeom prst="rect">
            <a:avLst/>
          </a:prstGeom>
        </p:spPr>
      </p:pic>
      <p:sp>
        <p:nvSpPr>
          <p:cNvPr id="4" name="Footer Placeholder 3">
            <a:extLst>
              <a:ext uri="{FF2B5EF4-FFF2-40B4-BE49-F238E27FC236}">
                <a16:creationId xmlns:a16="http://schemas.microsoft.com/office/drawing/2014/main" id="{BBE228A5-341A-DB4E-8481-7BF9AC661FD7}"/>
              </a:ext>
            </a:extLst>
          </p:cNvPr>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tint val="95000"/>
                  </a:prstClr>
                </a:solidFill>
                <a:effectLst/>
                <a:uLnTx/>
                <a:uFillTx/>
                <a:latin typeface="Arial" charset="0"/>
                <a:ea typeface="+mn-ea"/>
                <a:cs typeface="+mn-cs"/>
              </a:rPr>
              <a:t>Schmaus</a:t>
            </a:r>
            <a:endParaRPr kumimoji="0" lang="en-US" sz="1400" b="0" i="0" u="none" strike="noStrike" kern="1200" cap="none" spc="0" normalizeH="0" baseline="0" noProof="0" dirty="0">
              <a:ln>
                <a:noFill/>
              </a:ln>
              <a:solidFill>
                <a:prstClr val="black">
                  <a:tint val="95000"/>
                </a:prstClr>
              </a:solidFill>
              <a:effectLst/>
              <a:uLnTx/>
              <a:uFillTx/>
              <a:latin typeface="Arial" charset="0"/>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CFBC0A3C-67E3-4147-9F7D-9696702287F3}"/>
                  </a:ext>
                </a:extLst>
              </p14:cNvPr>
              <p14:cNvContentPartPr/>
              <p14:nvPr/>
            </p14:nvContentPartPr>
            <p14:xfrm>
              <a:off x="7553380" y="4920080"/>
              <a:ext cx="396000" cy="11160"/>
            </p14:xfrm>
          </p:contentPart>
        </mc:Choice>
        <mc:Fallback xmlns="">
          <p:pic>
            <p:nvPicPr>
              <p:cNvPr id="12" name="Ink 11">
                <a:extLst>
                  <a:ext uri="{FF2B5EF4-FFF2-40B4-BE49-F238E27FC236}">
                    <a16:creationId xmlns:a16="http://schemas.microsoft.com/office/drawing/2014/main" id="{CFBC0A3C-67E3-4147-9F7D-9696702287F3}"/>
                  </a:ext>
                </a:extLst>
              </p:cNvPr>
              <p:cNvPicPr/>
              <p:nvPr/>
            </p:nvPicPr>
            <p:blipFill>
              <a:blip r:embed="rId5"/>
              <a:stretch>
                <a:fillRect/>
              </a:stretch>
            </p:blipFill>
            <p:spPr>
              <a:xfrm>
                <a:off x="7499380" y="4812080"/>
                <a:ext cx="50364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3518B61A-7762-964B-A7BA-45FE6D0C8AC1}"/>
                  </a:ext>
                </a:extLst>
              </p14:cNvPr>
              <p14:cNvContentPartPr/>
              <p14:nvPr/>
            </p14:nvContentPartPr>
            <p14:xfrm>
              <a:off x="7537900" y="5129240"/>
              <a:ext cx="401400" cy="360"/>
            </p14:xfrm>
          </p:contentPart>
        </mc:Choice>
        <mc:Fallback xmlns="">
          <p:pic>
            <p:nvPicPr>
              <p:cNvPr id="13" name="Ink 12">
                <a:extLst>
                  <a:ext uri="{FF2B5EF4-FFF2-40B4-BE49-F238E27FC236}">
                    <a16:creationId xmlns:a16="http://schemas.microsoft.com/office/drawing/2014/main" id="{3518B61A-7762-964B-A7BA-45FE6D0C8AC1}"/>
                  </a:ext>
                </a:extLst>
              </p:cNvPr>
              <p:cNvPicPr/>
              <p:nvPr/>
            </p:nvPicPr>
            <p:blipFill>
              <a:blip r:embed="rId7"/>
              <a:stretch>
                <a:fillRect/>
              </a:stretch>
            </p:blipFill>
            <p:spPr>
              <a:xfrm>
                <a:off x="7483900" y="5021240"/>
                <a:ext cx="5090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AF3F6AD9-2A71-8344-A370-08E4FCF0B4D8}"/>
                  </a:ext>
                </a:extLst>
              </p14:cNvPr>
              <p14:cNvContentPartPr/>
              <p14:nvPr/>
            </p14:nvContentPartPr>
            <p14:xfrm>
              <a:off x="7571020" y="4285400"/>
              <a:ext cx="332640" cy="360"/>
            </p14:xfrm>
          </p:contentPart>
        </mc:Choice>
        <mc:Fallback xmlns="">
          <p:pic>
            <p:nvPicPr>
              <p:cNvPr id="14" name="Ink 13">
                <a:extLst>
                  <a:ext uri="{FF2B5EF4-FFF2-40B4-BE49-F238E27FC236}">
                    <a16:creationId xmlns:a16="http://schemas.microsoft.com/office/drawing/2014/main" id="{AF3F6AD9-2A71-8344-A370-08E4FCF0B4D8}"/>
                  </a:ext>
                </a:extLst>
              </p:cNvPr>
              <p:cNvPicPr/>
              <p:nvPr/>
            </p:nvPicPr>
            <p:blipFill>
              <a:blip r:embed="rId9"/>
              <a:stretch>
                <a:fillRect/>
              </a:stretch>
            </p:blipFill>
            <p:spPr>
              <a:xfrm>
                <a:off x="7517380" y="4177760"/>
                <a:ext cx="4402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5F081B36-242C-C044-9F1E-E79C61DBEFD8}"/>
                  </a:ext>
                </a:extLst>
              </p14:cNvPr>
              <p14:cNvContentPartPr/>
              <p14:nvPr/>
            </p14:nvContentPartPr>
            <p14:xfrm>
              <a:off x="7516660" y="4511840"/>
              <a:ext cx="468360" cy="27000"/>
            </p14:xfrm>
          </p:contentPart>
        </mc:Choice>
        <mc:Fallback xmlns="">
          <p:pic>
            <p:nvPicPr>
              <p:cNvPr id="15" name="Ink 14">
                <a:extLst>
                  <a:ext uri="{FF2B5EF4-FFF2-40B4-BE49-F238E27FC236}">
                    <a16:creationId xmlns:a16="http://schemas.microsoft.com/office/drawing/2014/main" id="{5F081B36-242C-C044-9F1E-E79C61DBEFD8}"/>
                  </a:ext>
                </a:extLst>
              </p:cNvPr>
              <p:cNvPicPr/>
              <p:nvPr/>
            </p:nvPicPr>
            <p:blipFill>
              <a:blip r:embed="rId11"/>
              <a:stretch>
                <a:fillRect/>
              </a:stretch>
            </p:blipFill>
            <p:spPr>
              <a:xfrm>
                <a:off x="7462660" y="4404200"/>
                <a:ext cx="57600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 name="Ink 15">
                <a:extLst>
                  <a:ext uri="{FF2B5EF4-FFF2-40B4-BE49-F238E27FC236}">
                    <a16:creationId xmlns:a16="http://schemas.microsoft.com/office/drawing/2014/main" id="{619D872F-9ACC-024E-ADD0-1CF1747C248E}"/>
                  </a:ext>
                </a:extLst>
              </p14:cNvPr>
              <p14:cNvContentPartPr/>
              <p14:nvPr/>
            </p14:nvContentPartPr>
            <p14:xfrm>
              <a:off x="7547980" y="3922880"/>
              <a:ext cx="383040" cy="7560"/>
            </p14:xfrm>
          </p:contentPart>
        </mc:Choice>
        <mc:Fallback xmlns="">
          <p:pic>
            <p:nvPicPr>
              <p:cNvPr id="16" name="Ink 15">
                <a:extLst>
                  <a:ext uri="{FF2B5EF4-FFF2-40B4-BE49-F238E27FC236}">
                    <a16:creationId xmlns:a16="http://schemas.microsoft.com/office/drawing/2014/main" id="{619D872F-9ACC-024E-ADD0-1CF1747C248E}"/>
                  </a:ext>
                </a:extLst>
              </p:cNvPr>
              <p:cNvPicPr/>
              <p:nvPr/>
            </p:nvPicPr>
            <p:blipFill>
              <a:blip r:embed="rId13"/>
              <a:stretch>
                <a:fillRect/>
              </a:stretch>
            </p:blipFill>
            <p:spPr>
              <a:xfrm>
                <a:off x="7493980" y="3814880"/>
                <a:ext cx="49068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Ink 16">
                <a:extLst>
                  <a:ext uri="{FF2B5EF4-FFF2-40B4-BE49-F238E27FC236}">
                    <a16:creationId xmlns:a16="http://schemas.microsoft.com/office/drawing/2014/main" id="{70F2B217-C032-8043-8881-C127DE6A21B1}"/>
                  </a:ext>
                </a:extLst>
              </p14:cNvPr>
              <p14:cNvContentPartPr/>
              <p14:nvPr/>
            </p14:nvContentPartPr>
            <p14:xfrm>
              <a:off x="7541500" y="3701840"/>
              <a:ext cx="442800" cy="11880"/>
            </p14:xfrm>
          </p:contentPart>
        </mc:Choice>
        <mc:Fallback xmlns="">
          <p:pic>
            <p:nvPicPr>
              <p:cNvPr id="17" name="Ink 16">
                <a:extLst>
                  <a:ext uri="{FF2B5EF4-FFF2-40B4-BE49-F238E27FC236}">
                    <a16:creationId xmlns:a16="http://schemas.microsoft.com/office/drawing/2014/main" id="{70F2B217-C032-8043-8881-C127DE6A21B1}"/>
                  </a:ext>
                </a:extLst>
              </p:cNvPr>
              <p:cNvPicPr/>
              <p:nvPr/>
            </p:nvPicPr>
            <p:blipFill>
              <a:blip r:embed="rId15"/>
              <a:stretch>
                <a:fillRect/>
              </a:stretch>
            </p:blipFill>
            <p:spPr>
              <a:xfrm>
                <a:off x="7487500" y="3594200"/>
                <a:ext cx="55044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8" name="Ink 17">
                <a:extLst>
                  <a:ext uri="{FF2B5EF4-FFF2-40B4-BE49-F238E27FC236}">
                    <a16:creationId xmlns:a16="http://schemas.microsoft.com/office/drawing/2014/main" id="{CB70183D-5A99-394E-AC5B-FED1CC932B86}"/>
                  </a:ext>
                </a:extLst>
              </p14:cNvPr>
              <p14:cNvContentPartPr/>
              <p14:nvPr/>
            </p14:nvContentPartPr>
            <p14:xfrm>
              <a:off x="7546180" y="3297920"/>
              <a:ext cx="366840" cy="3600"/>
            </p14:xfrm>
          </p:contentPart>
        </mc:Choice>
        <mc:Fallback xmlns="">
          <p:pic>
            <p:nvPicPr>
              <p:cNvPr id="18" name="Ink 17">
                <a:extLst>
                  <a:ext uri="{FF2B5EF4-FFF2-40B4-BE49-F238E27FC236}">
                    <a16:creationId xmlns:a16="http://schemas.microsoft.com/office/drawing/2014/main" id="{CB70183D-5A99-394E-AC5B-FED1CC932B86}"/>
                  </a:ext>
                </a:extLst>
              </p:cNvPr>
              <p:cNvPicPr/>
              <p:nvPr/>
            </p:nvPicPr>
            <p:blipFill>
              <a:blip r:embed="rId17"/>
              <a:stretch>
                <a:fillRect/>
              </a:stretch>
            </p:blipFill>
            <p:spPr>
              <a:xfrm>
                <a:off x="7492540" y="3190280"/>
                <a:ext cx="474480" cy="2192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 name="Ink 18">
                <a:extLst>
                  <a:ext uri="{FF2B5EF4-FFF2-40B4-BE49-F238E27FC236}">
                    <a16:creationId xmlns:a16="http://schemas.microsoft.com/office/drawing/2014/main" id="{07AD81E5-716D-7541-B0EB-C37DD5C91EA4}"/>
                  </a:ext>
                </a:extLst>
              </p14:cNvPr>
              <p14:cNvContentPartPr/>
              <p14:nvPr/>
            </p14:nvContentPartPr>
            <p14:xfrm>
              <a:off x="7599100" y="2887160"/>
              <a:ext cx="319680" cy="18360"/>
            </p14:xfrm>
          </p:contentPart>
        </mc:Choice>
        <mc:Fallback xmlns="">
          <p:pic>
            <p:nvPicPr>
              <p:cNvPr id="19" name="Ink 18">
                <a:extLst>
                  <a:ext uri="{FF2B5EF4-FFF2-40B4-BE49-F238E27FC236}">
                    <a16:creationId xmlns:a16="http://schemas.microsoft.com/office/drawing/2014/main" id="{07AD81E5-716D-7541-B0EB-C37DD5C91EA4}"/>
                  </a:ext>
                </a:extLst>
              </p:cNvPr>
              <p:cNvPicPr/>
              <p:nvPr/>
            </p:nvPicPr>
            <p:blipFill>
              <a:blip r:embed="rId19"/>
              <a:stretch>
                <a:fillRect/>
              </a:stretch>
            </p:blipFill>
            <p:spPr>
              <a:xfrm>
                <a:off x="7545460" y="2779520"/>
                <a:ext cx="427320" cy="234000"/>
              </a:xfrm>
              <a:prstGeom prst="rect">
                <a:avLst/>
              </a:prstGeom>
            </p:spPr>
          </p:pic>
        </mc:Fallback>
      </mc:AlternateContent>
    </p:spTree>
    <p:extLst>
      <p:ext uri="{BB962C8B-B14F-4D97-AF65-F5344CB8AC3E}">
        <p14:creationId xmlns:p14="http://schemas.microsoft.com/office/powerpoint/2010/main" val="18811387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F0BD0-BAE6-8740-BB03-668A13437FD5}"/>
              </a:ext>
            </a:extLst>
          </p:cNvPr>
          <p:cNvSpPr>
            <a:spLocks noGrp="1"/>
          </p:cNvSpPr>
          <p:nvPr>
            <p:ph type="title"/>
          </p:nvPr>
        </p:nvSpPr>
        <p:spPr/>
        <p:txBody>
          <a:bodyPr/>
          <a:lstStyle/>
          <a:p>
            <a:r>
              <a:rPr lang="en-US" dirty="0"/>
              <a:t>Non-degreed: Achievement</a:t>
            </a:r>
          </a:p>
        </p:txBody>
      </p:sp>
      <p:pic>
        <p:nvPicPr>
          <p:cNvPr id="5" name="Content Placeholder 4">
            <a:extLst>
              <a:ext uri="{FF2B5EF4-FFF2-40B4-BE49-F238E27FC236}">
                <a16:creationId xmlns:a16="http://schemas.microsoft.com/office/drawing/2014/main" id="{1D7A3D69-46AA-AD42-A9E7-04C5A506888A}"/>
              </a:ext>
            </a:extLst>
          </p:cNvPr>
          <p:cNvPicPr>
            <a:picLocks noGrp="1" noChangeAspect="1"/>
          </p:cNvPicPr>
          <p:nvPr>
            <p:ph idx="1"/>
          </p:nvPr>
        </p:nvPicPr>
        <p:blipFill rotWithShape="1">
          <a:blip r:embed="rId3"/>
          <a:srcRect l="36859" t="41522" r="44711" b="8249"/>
          <a:stretch/>
        </p:blipFill>
        <p:spPr>
          <a:xfrm rot="5400000">
            <a:off x="1974902" y="-151495"/>
            <a:ext cx="4965596" cy="8458200"/>
          </a:xfrm>
          <a:prstGeom prst="rect">
            <a:avLst/>
          </a:prstGeom>
        </p:spPr>
      </p:pic>
      <p:sp>
        <p:nvSpPr>
          <p:cNvPr id="4" name="Footer Placeholder 3">
            <a:extLst>
              <a:ext uri="{FF2B5EF4-FFF2-40B4-BE49-F238E27FC236}">
                <a16:creationId xmlns:a16="http://schemas.microsoft.com/office/drawing/2014/main" id="{35BF8736-442C-4445-BF30-540CBBCC9220}"/>
              </a:ext>
            </a:extLst>
          </p:cNvPr>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tint val="95000"/>
                  </a:prstClr>
                </a:solidFill>
                <a:effectLst/>
                <a:uLnTx/>
                <a:uFillTx/>
                <a:latin typeface="Arial" charset="0"/>
                <a:ea typeface="+mn-ea"/>
                <a:cs typeface="+mn-cs"/>
              </a:rPr>
              <a:t>Schmaus</a:t>
            </a:r>
            <a:endParaRPr kumimoji="0" lang="en-US" sz="1400" b="0" i="0" u="none" strike="noStrike" kern="1200" cap="none" spc="0" normalizeH="0" baseline="0" noProof="0" dirty="0">
              <a:ln>
                <a:noFill/>
              </a:ln>
              <a:solidFill>
                <a:prstClr val="black">
                  <a:tint val="95000"/>
                </a:prstClr>
              </a:solidFill>
              <a:effectLst/>
              <a:uLnTx/>
              <a:uFillTx/>
              <a:latin typeface="Arial" charset="0"/>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4ADD4F7B-2081-B941-84FC-6F76774B2749}"/>
                  </a:ext>
                </a:extLst>
              </p14:cNvPr>
              <p14:cNvContentPartPr/>
              <p14:nvPr/>
            </p14:nvContentPartPr>
            <p14:xfrm>
              <a:off x="8004100" y="4286480"/>
              <a:ext cx="500400" cy="25200"/>
            </p14:xfrm>
          </p:contentPart>
        </mc:Choice>
        <mc:Fallback xmlns="">
          <p:pic>
            <p:nvPicPr>
              <p:cNvPr id="6" name="Ink 5">
                <a:extLst>
                  <a:ext uri="{FF2B5EF4-FFF2-40B4-BE49-F238E27FC236}">
                    <a16:creationId xmlns:a16="http://schemas.microsoft.com/office/drawing/2014/main" id="{4ADD4F7B-2081-B941-84FC-6F76774B2749}"/>
                  </a:ext>
                </a:extLst>
              </p:cNvPr>
              <p:cNvPicPr/>
              <p:nvPr/>
            </p:nvPicPr>
            <p:blipFill>
              <a:blip r:embed="rId5"/>
              <a:stretch>
                <a:fillRect/>
              </a:stretch>
            </p:blipFill>
            <p:spPr>
              <a:xfrm>
                <a:off x="7950100" y="4178840"/>
                <a:ext cx="608040" cy="240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1042F883-40DE-3044-9BCC-845600FEEA2D}"/>
                  </a:ext>
                </a:extLst>
              </p14:cNvPr>
              <p14:cNvContentPartPr/>
              <p14:nvPr/>
            </p14:nvContentPartPr>
            <p14:xfrm>
              <a:off x="4984780" y="4719920"/>
              <a:ext cx="500400" cy="3600"/>
            </p14:xfrm>
          </p:contentPart>
        </mc:Choice>
        <mc:Fallback xmlns="">
          <p:pic>
            <p:nvPicPr>
              <p:cNvPr id="7" name="Ink 6">
                <a:extLst>
                  <a:ext uri="{FF2B5EF4-FFF2-40B4-BE49-F238E27FC236}">
                    <a16:creationId xmlns:a16="http://schemas.microsoft.com/office/drawing/2014/main" id="{1042F883-40DE-3044-9BCC-845600FEEA2D}"/>
                  </a:ext>
                </a:extLst>
              </p:cNvPr>
              <p:cNvPicPr/>
              <p:nvPr/>
            </p:nvPicPr>
            <p:blipFill>
              <a:blip r:embed="rId7"/>
              <a:stretch>
                <a:fillRect/>
              </a:stretch>
            </p:blipFill>
            <p:spPr>
              <a:xfrm>
                <a:off x="4930780" y="4612280"/>
                <a:ext cx="608040" cy="219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6305F6A7-3728-BA44-A34C-2CD86F4847D5}"/>
                  </a:ext>
                </a:extLst>
              </p14:cNvPr>
              <p14:cNvContentPartPr/>
              <p14:nvPr/>
            </p14:nvContentPartPr>
            <p14:xfrm>
              <a:off x="4201780" y="4700840"/>
              <a:ext cx="478080" cy="31680"/>
            </p14:xfrm>
          </p:contentPart>
        </mc:Choice>
        <mc:Fallback xmlns="">
          <p:pic>
            <p:nvPicPr>
              <p:cNvPr id="9" name="Ink 8">
                <a:extLst>
                  <a:ext uri="{FF2B5EF4-FFF2-40B4-BE49-F238E27FC236}">
                    <a16:creationId xmlns:a16="http://schemas.microsoft.com/office/drawing/2014/main" id="{6305F6A7-3728-BA44-A34C-2CD86F4847D5}"/>
                  </a:ext>
                </a:extLst>
              </p:cNvPr>
              <p:cNvPicPr/>
              <p:nvPr/>
            </p:nvPicPr>
            <p:blipFill>
              <a:blip r:embed="rId9"/>
              <a:stretch>
                <a:fillRect/>
              </a:stretch>
            </p:blipFill>
            <p:spPr>
              <a:xfrm>
                <a:off x="4148140" y="4592840"/>
                <a:ext cx="585720"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75FB54E3-9FE6-8145-9C0D-1AB317552C40}"/>
                  </a:ext>
                </a:extLst>
              </p14:cNvPr>
              <p14:cNvContentPartPr/>
              <p14:nvPr/>
            </p14:nvContentPartPr>
            <p14:xfrm>
              <a:off x="4175500" y="4288280"/>
              <a:ext cx="473040" cy="360"/>
            </p14:xfrm>
          </p:contentPart>
        </mc:Choice>
        <mc:Fallback xmlns="">
          <p:pic>
            <p:nvPicPr>
              <p:cNvPr id="10" name="Ink 9">
                <a:extLst>
                  <a:ext uri="{FF2B5EF4-FFF2-40B4-BE49-F238E27FC236}">
                    <a16:creationId xmlns:a16="http://schemas.microsoft.com/office/drawing/2014/main" id="{75FB54E3-9FE6-8145-9C0D-1AB317552C40}"/>
                  </a:ext>
                </a:extLst>
              </p:cNvPr>
              <p:cNvPicPr/>
              <p:nvPr/>
            </p:nvPicPr>
            <p:blipFill>
              <a:blip r:embed="rId11"/>
              <a:stretch>
                <a:fillRect/>
              </a:stretch>
            </p:blipFill>
            <p:spPr>
              <a:xfrm>
                <a:off x="4121500" y="4180280"/>
                <a:ext cx="5806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BBBC0654-C91E-5B49-9565-77D28E1EA551}"/>
                  </a:ext>
                </a:extLst>
              </p14:cNvPr>
              <p14:cNvContentPartPr/>
              <p14:nvPr/>
            </p14:nvContentPartPr>
            <p14:xfrm>
              <a:off x="4163980" y="3857000"/>
              <a:ext cx="495360" cy="6840"/>
            </p14:xfrm>
          </p:contentPart>
        </mc:Choice>
        <mc:Fallback xmlns="">
          <p:pic>
            <p:nvPicPr>
              <p:cNvPr id="11" name="Ink 10">
                <a:extLst>
                  <a:ext uri="{FF2B5EF4-FFF2-40B4-BE49-F238E27FC236}">
                    <a16:creationId xmlns:a16="http://schemas.microsoft.com/office/drawing/2014/main" id="{BBBC0654-C91E-5B49-9565-77D28E1EA551}"/>
                  </a:ext>
                </a:extLst>
              </p:cNvPr>
              <p:cNvPicPr/>
              <p:nvPr/>
            </p:nvPicPr>
            <p:blipFill>
              <a:blip r:embed="rId13"/>
              <a:stretch>
                <a:fillRect/>
              </a:stretch>
            </p:blipFill>
            <p:spPr>
              <a:xfrm>
                <a:off x="4110340" y="3749360"/>
                <a:ext cx="603000" cy="2224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950AB2EF-E4AC-944E-9EC1-E8FD1A50495E}"/>
                  </a:ext>
                </a:extLst>
              </p14:cNvPr>
              <p14:cNvContentPartPr/>
              <p14:nvPr/>
            </p14:nvContentPartPr>
            <p14:xfrm>
              <a:off x="4220140" y="2975360"/>
              <a:ext cx="445320" cy="19440"/>
            </p14:xfrm>
          </p:contentPart>
        </mc:Choice>
        <mc:Fallback xmlns="">
          <p:pic>
            <p:nvPicPr>
              <p:cNvPr id="12" name="Ink 11">
                <a:extLst>
                  <a:ext uri="{FF2B5EF4-FFF2-40B4-BE49-F238E27FC236}">
                    <a16:creationId xmlns:a16="http://schemas.microsoft.com/office/drawing/2014/main" id="{950AB2EF-E4AC-944E-9EC1-E8FD1A50495E}"/>
                  </a:ext>
                </a:extLst>
              </p:cNvPr>
              <p:cNvPicPr/>
              <p:nvPr/>
            </p:nvPicPr>
            <p:blipFill>
              <a:blip r:embed="rId15"/>
              <a:stretch>
                <a:fillRect/>
              </a:stretch>
            </p:blipFill>
            <p:spPr>
              <a:xfrm>
                <a:off x="4166140" y="2867720"/>
                <a:ext cx="55296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B8A4AB68-0DBC-F644-9033-F829D0BC1F9C}"/>
                  </a:ext>
                </a:extLst>
              </p14:cNvPr>
              <p14:cNvContentPartPr/>
              <p14:nvPr/>
            </p14:nvContentPartPr>
            <p14:xfrm>
              <a:off x="5004580" y="2968520"/>
              <a:ext cx="432360" cy="14400"/>
            </p14:xfrm>
          </p:contentPart>
        </mc:Choice>
        <mc:Fallback xmlns="">
          <p:pic>
            <p:nvPicPr>
              <p:cNvPr id="13" name="Ink 12">
                <a:extLst>
                  <a:ext uri="{FF2B5EF4-FFF2-40B4-BE49-F238E27FC236}">
                    <a16:creationId xmlns:a16="http://schemas.microsoft.com/office/drawing/2014/main" id="{B8A4AB68-0DBC-F644-9033-F829D0BC1F9C}"/>
                  </a:ext>
                </a:extLst>
              </p:cNvPr>
              <p:cNvPicPr/>
              <p:nvPr/>
            </p:nvPicPr>
            <p:blipFill>
              <a:blip r:embed="rId17"/>
              <a:stretch>
                <a:fillRect/>
              </a:stretch>
            </p:blipFill>
            <p:spPr>
              <a:xfrm>
                <a:off x="4950580" y="2860880"/>
                <a:ext cx="540000" cy="230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9D82C7B4-8EFC-894B-A1D3-1B62AA76CF1C}"/>
                  </a:ext>
                </a:extLst>
              </p14:cNvPr>
              <p14:cNvContentPartPr/>
              <p14:nvPr/>
            </p14:nvContentPartPr>
            <p14:xfrm>
              <a:off x="6521620" y="2979320"/>
              <a:ext cx="432000" cy="19440"/>
            </p14:xfrm>
          </p:contentPart>
        </mc:Choice>
        <mc:Fallback xmlns="">
          <p:pic>
            <p:nvPicPr>
              <p:cNvPr id="14" name="Ink 13">
                <a:extLst>
                  <a:ext uri="{FF2B5EF4-FFF2-40B4-BE49-F238E27FC236}">
                    <a16:creationId xmlns:a16="http://schemas.microsoft.com/office/drawing/2014/main" id="{9D82C7B4-8EFC-894B-A1D3-1B62AA76CF1C}"/>
                  </a:ext>
                </a:extLst>
              </p:cNvPr>
              <p:cNvPicPr/>
              <p:nvPr/>
            </p:nvPicPr>
            <p:blipFill>
              <a:blip r:embed="rId19"/>
              <a:stretch>
                <a:fillRect/>
              </a:stretch>
            </p:blipFill>
            <p:spPr>
              <a:xfrm>
                <a:off x="6467980" y="2871680"/>
                <a:ext cx="53964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5B2B947D-30B1-E046-9AC6-D674D2DF14DD}"/>
                  </a:ext>
                </a:extLst>
              </p14:cNvPr>
              <p14:cNvContentPartPr/>
              <p14:nvPr/>
            </p14:nvContentPartPr>
            <p14:xfrm>
              <a:off x="7272940" y="2988680"/>
              <a:ext cx="440640" cy="3600"/>
            </p14:xfrm>
          </p:contentPart>
        </mc:Choice>
        <mc:Fallback xmlns="">
          <p:pic>
            <p:nvPicPr>
              <p:cNvPr id="15" name="Ink 14">
                <a:extLst>
                  <a:ext uri="{FF2B5EF4-FFF2-40B4-BE49-F238E27FC236}">
                    <a16:creationId xmlns:a16="http://schemas.microsoft.com/office/drawing/2014/main" id="{5B2B947D-30B1-E046-9AC6-D674D2DF14DD}"/>
                  </a:ext>
                </a:extLst>
              </p:cNvPr>
              <p:cNvPicPr/>
              <p:nvPr/>
            </p:nvPicPr>
            <p:blipFill>
              <a:blip r:embed="rId21"/>
              <a:stretch>
                <a:fillRect/>
              </a:stretch>
            </p:blipFill>
            <p:spPr>
              <a:xfrm>
                <a:off x="7219300" y="2881040"/>
                <a:ext cx="548280" cy="2192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6" name="Ink 15">
                <a:extLst>
                  <a:ext uri="{FF2B5EF4-FFF2-40B4-BE49-F238E27FC236}">
                    <a16:creationId xmlns:a16="http://schemas.microsoft.com/office/drawing/2014/main" id="{3DDE078E-7373-824E-A2D9-920E90D84D79}"/>
                  </a:ext>
                </a:extLst>
              </p14:cNvPr>
              <p14:cNvContentPartPr/>
              <p14:nvPr/>
            </p14:nvContentPartPr>
            <p14:xfrm>
              <a:off x="6494980" y="3845840"/>
              <a:ext cx="450000" cy="23760"/>
            </p14:xfrm>
          </p:contentPart>
        </mc:Choice>
        <mc:Fallback xmlns="">
          <p:pic>
            <p:nvPicPr>
              <p:cNvPr id="16" name="Ink 15">
                <a:extLst>
                  <a:ext uri="{FF2B5EF4-FFF2-40B4-BE49-F238E27FC236}">
                    <a16:creationId xmlns:a16="http://schemas.microsoft.com/office/drawing/2014/main" id="{3DDE078E-7373-824E-A2D9-920E90D84D79}"/>
                  </a:ext>
                </a:extLst>
              </p:cNvPr>
              <p:cNvPicPr/>
              <p:nvPr/>
            </p:nvPicPr>
            <p:blipFill>
              <a:blip r:embed="rId23"/>
              <a:stretch>
                <a:fillRect/>
              </a:stretch>
            </p:blipFill>
            <p:spPr>
              <a:xfrm>
                <a:off x="6440980" y="3738200"/>
                <a:ext cx="557640" cy="2394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 name="Ink 16">
                <a:extLst>
                  <a:ext uri="{FF2B5EF4-FFF2-40B4-BE49-F238E27FC236}">
                    <a16:creationId xmlns:a16="http://schemas.microsoft.com/office/drawing/2014/main" id="{CA8AD984-01AD-1D4C-B29F-762F9E8DCF47}"/>
                  </a:ext>
                </a:extLst>
              </p14:cNvPr>
              <p14:cNvContentPartPr/>
              <p14:nvPr/>
            </p14:nvContentPartPr>
            <p14:xfrm>
              <a:off x="7241620" y="3854480"/>
              <a:ext cx="479520" cy="14760"/>
            </p14:xfrm>
          </p:contentPart>
        </mc:Choice>
        <mc:Fallback xmlns="">
          <p:pic>
            <p:nvPicPr>
              <p:cNvPr id="17" name="Ink 16">
                <a:extLst>
                  <a:ext uri="{FF2B5EF4-FFF2-40B4-BE49-F238E27FC236}">
                    <a16:creationId xmlns:a16="http://schemas.microsoft.com/office/drawing/2014/main" id="{CA8AD984-01AD-1D4C-B29F-762F9E8DCF47}"/>
                  </a:ext>
                </a:extLst>
              </p:cNvPr>
              <p:cNvPicPr/>
              <p:nvPr/>
            </p:nvPicPr>
            <p:blipFill>
              <a:blip r:embed="rId25"/>
              <a:stretch>
                <a:fillRect/>
              </a:stretch>
            </p:blipFill>
            <p:spPr>
              <a:xfrm>
                <a:off x="7187620" y="3746480"/>
                <a:ext cx="58716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8" name="Ink 17">
                <a:extLst>
                  <a:ext uri="{FF2B5EF4-FFF2-40B4-BE49-F238E27FC236}">
                    <a16:creationId xmlns:a16="http://schemas.microsoft.com/office/drawing/2014/main" id="{4B686F7E-CF53-C840-B8CE-2FA9BDB0D4AB}"/>
                  </a:ext>
                </a:extLst>
              </p14:cNvPr>
              <p14:cNvContentPartPr/>
              <p14:nvPr/>
            </p14:nvContentPartPr>
            <p14:xfrm>
              <a:off x="6473020" y="4308800"/>
              <a:ext cx="434880" cy="28080"/>
            </p14:xfrm>
          </p:contentPart>
        </mc:Choice>
        <mc:Fallback xmlns="">
          <p:pic>
            <p:nvPicPr>
              <p:cNvPr id="18" name="Ink 17">
                <a:extLst>
                  <a:ext uri="{FF2B5EF4-FFF2-40B4-BE49-F238E27FC236}">
                    <a16:creationId xmlns:a16="http://schemas.microsoft.com/office/drawing/2014/main" id="{4B686F7E-CF53-C840-B8CE-2FA9BDB0D4AB}"/>
                  </a:ext>
                </a:extLst>
              </p:cNvPr>
              <p:cNvPicPr/>
              <p:nvPr/>
            </p:nvPicPr>
            <p:blipFill>
              <a:blip r:embed="rId27"/>
              <a:stretch>
                <a:fillRect/>
              </a:stretch>
            </p:blipFill>
            <p:spPr>
              <a:xfrm>
                <a:off x="6419020" y="4200800"/>
                <a:ext cx="54252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9" name="Ink 18">
                <a:extLst>
                  <a:ext uri="{FF2B5EF4-FFF2-40B4-BE49-F238E27FC236}">
                    <a16:creationId xmlns:a16="http://schemas.microsoft.com/office/drawing/2014/main" id="{DDC3D789-00F4-C141-A236-900217C4389F}"/>
                  </a:ext>
                </a:extLst>
              </p14:cNvPr>
              <p14:cNvContentPartPr/>
              <p14:nvPr/>
            </p14:nvContentPartPr>
            <p14:xfrm>
              <a:off x="7228300" y="4267040"/>
              <a:ext cx="453960" cy="7920"/>
            </p14:xfrm>
          </p:contentPart>
        </mc:Choice>
        <mc:Fallback xmlns="">
          <p:pic>
            <p:nvPicPr>
              <p:cNvPr id="19" name="Ink 18">
                <a:extLst>
                  <a:ext uri="{FF2B5EF4-FFF2-40B4-BE49-F238E27FC236}">
                    <a16:creationId xmlns:a16="http://schemas.microsoft.com/office/drawing/2014/main" id="{DDC3D789-00F4-C141-A236-900217C4389F}"/>
                  </a:ext>
                </a:extLst>
              </p:cNvPr>
              <p:cNvPicPr/>
              <p:nvPr/>
            </p:nvPicPr>
            <p:blipFill>
              <a:blip r:embed="rId29"/>
              <a:stretch>
                <a:fillRect/>
              </a:stretch>
            </p:blipFill>
            <p:spPr>
              <a:xfrm>
                <a:off x="7174300" y="4159400"/>
                <a:ext cx="56160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0" name="Ink 19">
                <a:extLst>
                  <a:ext uri="{FF2B5EF4-FFF2-40B4-BE49-F238E27FC236}">
                    <a16:creationId xmlns:a16="http://schemas.microsoft.com/office/drawing/2014/main" id="{11E02C3E-C83F-8744-87AB-BEECE084DDF2}"/>
                  </a:ext>
                </a:extLst>
              </p14:cNvPr>
              <p14:cNvContentPartPr/>
              <p14:nvPr/>
            </p14:nvContentPartPr>
            <p14:xfrm>
              <a:off x="6478780" y="4712360"/>
              <a:ext cx="509760" cy="32400"/>
            </p14:xfrm>
          </p:contentPart>
        </mc:Choice>
        <mc:Fallback xmlns="">
          <p:pic>
            <p:nvPicPr>
              <p:cNvPr id="20" name="Ink 19">
                <a:extLst>
                  <a:ext uri="{FF2B5EF4-FFF2-40B4-BE49-F238E27FC236}">
                    <a16:creationId xmlns:a16="http://schemas.microsoft.com/office/drawing/2014/main" id="{11E02C3E-C83F-8744-87AB-BEECE084DDF2}"/>
                  </a:ext>
                </a:extLst>
              </p:cNvPr>
              <p:cNvPicPr/>
              <p:nvPr/>
            </p:nvPicPr>
            <p:blipFill>
              <a:blip r:embed="rId31"/>
              <a:stretch>
                <a:fillRect/>
              </a:stretch>
            </p:blipFill>
            <p:spPr>
              <a:xfrm>
                <a:off x="6424780" y="4604720"/>
                <a:ext cx="617400"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1" name="Ink 20">
                <a:extLst>
                  <a:ext uri="{FF2B5EF4-FFF2-40B4-BE49-F238E27FC236}">
                    <a16:creationId xmlns:a16="http://schemas.microsoft.com/office/drawing/2014/main" id="{E478AA3E-11B8-2A40-8185-916B4BF1C199}"/>
                  </a:ext>
                </a:extLst>
              </p14:cNvPr>
              <p14:cNvContentPartPr/>
              <p14:nvPr/>
            </p14:nvContentPartPr>
            <p14:xfrm>
              <a:off x="7212460" y="4712000"/>
              <a:ext cx="518040" cy="28800"/>
            </p14:xfrm>
          </p:contentPart>
        </mc:Choice>
        <mc:Fallback xmlns="">
          <p:pic>
            <p:nvPicPr>
              <p:cNvPr id="21" name="Ink 20">
                <a:extLst>
                  <a:ext uri="{FF2B5EF4-FFF2-40B4-BE49-F238E27FC236}">
                    <a16:creationId xmlns:a16="http://schemas.microsoft.com/office/drawing/2014/main" id="{E478AA3E-11B8-2A40-8185-916B4BF1C199}"/>
                  </a:ext>
                </a:extLst>
              </p:cNvPr>
              <p:cNvPicPr/>
              <p:nvPr/>
            </p:nvPicPr>
            <p:blipFill>
              <a:blip r:embed="rId33"/>
              <a:stretch>
                <a:fillRect/>
              </a:stretch>
            </p:blipFill>
            <p:spPr>
              <a:xfrm>
                <a:off x="7158460" y="4604360"/>
                <a:ext cx="625680" cy="2444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 name="Ink 2">
                <a:extLst>
                  <a:ext uri="{FF2B5EF4-FFF2-40B4-BE49-F238E27FC236}">
                    <a16:creationId xmlns:a16="http://schemas.microsoft.com/office/drawing/2014/main" id="{E728258F-D151-C840-BEF7-0DE545CD4E99}"/>
                  </a:ext>
                </a:extLst>
              </p14:cNvPr>
              <p14:cNvContentPartPr/>
              <p14:nvPr/>
            </p14:nvContentPartPr>
            <p14:xfrm>
              <a:off x="4284840" y="5147240"/>
              <a:ext cx="361800" cy="360"/>
            </p14:xfrm>
          </p:contentPart>
        </mc:Choice>
        <mc:Fallback xmlns="">
          <p:pic>
            <p:nvPicPr>
              <p:cNvPr id="3" name="Ink 2">
                <a:extLst>
                  <a:ext uri="{FF2B5EF4-FFF2-40B4-BE49-F238E27FC236}">
                    <a16:creationId xmlns:a16="http://schemas.microsoft.com/office/drawing/2014/main" id="{E728258F-D151-C840-BEF7-0DE545CD4E99}"/>
                  </a:ext>
                </a:extLst>
              </p:cNvPr>
              <p:cNvPicPr/>
              <p:nvPr/>
            </p:nvPicPr>
            <p:blipFill>
              <a:blip r:embed="rId35"/>
              <a:stretch>
                <a:fillRect/>
              </a:stretch>
            </p:blipFill>
            <p:spPr>
              <a:xfrm>
                <a:off x="4230840" y="5039240"/>
                <a:ext cx="4694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8" name="Ink 7">
                <a:extLst>
                  <a:ext uri="{FF2B5EF4-FFF2-40B4-BE49-F238E27FC236}">
                    <a16:creationId xmlns:a16="http://schemas.microsoft.com/office/drawing/2014/main" id="{0AA02B44-114F-A847-B077-BE6782BA2397}"/>
                  </a:ext>
                </a:extLst>
              </p14:cNvPr>
              <p14:cNvContentPartPr/>
              <p14:nvPr/>
            </p14:nvContentPartPr>
            <p14:xfrm>
              <a:off x="4267200" y="5382680"/>
              <a:ext cx="357120" cy="24840"/>
            </p14:xfrm>
          </p:contentPart>
        </mc:Choice>
        <mc:Fallback xmlns="">
          <p:pic>
            <p:nvPicPr>
              <p:cNvPr id="8" name="Ink 7">
                <a:extLst>
                  <a:ext uri="{FF2B5EF4-FFF2-40B4-BE49-F238E27FC236}">
                    <a16:creationId xmlns:a16="http://schemas.microsoft.com/office/drawing/2014/main" id="{0AA02B44-114F-A847-B077-BE6782BA2397}"/>
                  </a:ext>
                </a:extLst>
              </p:cNvPr>
              <p:cNvPicPr/>
              <p:nvPr/>
            </p:nvPicPr>
            <p:blipFill>
              <a:blip r:embed="rId37"/>
              <a:stretch>
                <a:fillRect/>
              </a:stretch>
            </p:blipFill>
            <p:spPr>
              <a:xfrm>
                <a:off x="4213560" y="5275040"/>
                <a:ext cx="464760" cy="2404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2" name="Ink 21">
                <a:extLst>
                  <a:ext uri="{FF2B5EF4-FFF2-40B4-BE49-F238E27FC236}">
                    <a16:creationId xmlns:a16="http://schemas.microsoft.com/office/drawing/2014/main" id="{5BE7E4BB-569B-8843-9F93-E9F4F5E387A5}"/>
                  </a:ext>
                </a:extLst>
              </p14:cNvPr>
              <p14:cNvContentPartPr/>
              <p14:nvPr/>
            </p14:nvContentPartPr>
            <p14:xfrm>
              <a:off x="5067840" y="5148680"/>
              <a:ext cx="379440" cy="360"/>
            </p14:xfrm>
          </p:contentPart>
        </mc:Choice>
        <mc:Fallback xmlns="">
          <p:pic>
            <p:nvPicPr>
              <p:cNvPr id="22" name="Ink 21">
                <a:extLst>
                  <a:ext uri="{FF2B5EF4-FFF2-40B4-BE49-F238E27FC236}">
                    <a16:creationId xmlns:a16="http://schemas.microsoft.com/office/drawing/2014/main" id="{5BE7E4BB-569B-8843-9F93-E9F4F5E387A5}"/>
                  </a:ext>
                </a:extLst>
              </p:cNvPr>
              <p:cNvPicPr/>
              <p:nvPr/>
            </p:nvPicPr>
            <p:blipFill>
              <a:blip r:embed="rId39"/>
              <a:stretch>
                <a:fillRect/>
              </a:stretch>
            </p:blipFill>
            <p:spPr>
              <a:xfrm>
                <a:off x="5013840" y="5041040"/>
                <a:ext cx="4870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3" name="Ink 22">
                <a:extLst>
                  <a:ext uri="{FF2B5EF4-FFF2-40B4-BE49-F238E27FC236}">
                    <a16:creationId xmlns:a16="http://schemas.microsoft.com/office/drawing/2014/main" id="{B365C135-94D3-2048-81C9-0C4BBD928D06}"/>
                  </a:ext>
                </a:extLst>
              </p14:cNvPr>
              <p14:cNvContentPartPr/>
              <p14:nvPr/>
            </p14:nvContentPartPr>
            <p14:xfrm>
              <a:off x="6600720" y="5162720"/>
              <a:ext cx="333720" cy="7560"/>
            </p14:xfrm>
          </p:contentPart>
        </mc:Choice>
        <mc:Fallback xmlns="">
          <p:pic>
            <p:nvPicPr>
              <p:cNvPr id="23" name="Ink 22">
                <a:extLst>
                  <a:ext uri="{FF2B5EF4-FFF2-40B4-BE49-F238E27FC236}">
                    <a16:creationId xmlns:a16="http://schemas.microsoft.com/office/drawing/2014/main" id="{B365C135-94D3-2048-81C9-0C4BBD928D06}"/>
                  </a:ext>
                </a:extLst>
              </p:cNvPr>
              <p:cNvPicPr/>
              <p:nvPr/>
            </p:nvPicPr>
            <p:blipFill>
              <a:blip r:embed="rId41"/>
              <a:stretch>
                <a:fillRect/>
              </a:stretch>
            </p:blipFill>
            <p:spPr>
              <a:xfrm>
                <a:off x="6546720" y="5054720"/>
                <a:ext cx="44136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4" name="Ink 23">
                <a:extLst>
                  <a:ext uri="{FF2B5EF4-FFF2-40B4-BE49-F238E27FC236}">
                    <a16:creationId xmlns:a16="http://schemas.microsoft.com/office/drawing/2014/main" id="{D7008320-D3AA-B345-9BD3-55CDCE091E70}"/>
                  </a:ext>
                </a:extLst>
              </p14:cNvPr>
              <p14:cNvContentPartPr/>
              <p14:nvPr/>
            </p14:nvContentPartPr>
            <p14:xfrm>
              <a:off x="6593520" y="5420120"/>
              <a:ext cx="296280" cy="360"/>
            </p14:xfrm>
          </p:contentPart>
        </mc:Choice>
        <mc:Fallback xmlns="">
          <p:pic>
            <p:nvPicPr>
              <p:cNvPr id="24" name="Ink 23">
                <a:extLst>
                  <a:ext uri="{FF2B5EF4-FFF2-40B4-BE49-F238E27FC236}">
                    <a16:creationId xmlns:a16="http://schemas.microsoft.com/office/drawing/2014/main" id="{D7008320-D3AA-B345-9BD3-55CDCE091E70}"/>
                  </a:ext>
                </a:extLst>
              </p:cNvPr>
              <p:cNvPicPr/>
              <p:nvPr/>
            </p:nvPicPr>
            <p:blipFill>
              <a:blip r:embed="rId43"/>
              <a:stretch>
                <a:fillRect/>
              </a:stretch>
            </p:blipFill>
            <p:spPr>
              <a:xfrm>
                <a:off x="6539520" y="5312120"/>
                <a:ext cx="4039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5" name="Ink 24">
                <a:extLst>
                  <a:ext uri="{FF2B5EF4-FFF2-40B4-BE49-F238E27FC236}">
                    <a16:creationId xmlns:a16="http://schemas.microsoft.com/office/drawing/2014/main" id="{BCF9D1D3-17C0-E549-B0B3-C5559A516A8C}"/>
                  </a:ext>
                </a:extLst>
              </p14:cNvPr>
              <p14:cNvContentPartPr/>
              <p14:nvPr/>
            </p14:nvContentPartPr>
            <p14:xfrm>
              <a:off x="7313160" y="5133920"/>
              <a:ext cx="400320" cy="360"/>
            </p14:xfrm>
          </p:contentPart>
        </mc:Choice>
        <mc:Fallback xmlns="">
          <p:pic>
            <p:nvPicPr>
              <p:cNvPr id="25" name="Ink 24">
                <a:extLst>
                  <a:ext uri="{FF2B5EF4-FFF2-40B4-BE49-F238E27FC236}">
                    <a16:creationId xmlns:a16="http://schemas.microsoft.com/office/drawing/2014/main" id="{BCF9D1D3-17C0-E549-B0B3-C5559A516A8C}"/>
                  </a:ext>
                </a:extLst>
              </p:cNvPr>
              <p:cNvPicPr/>
              <p:nvPr/>
            </p:nvPicPr>
            <p:blipFill>
              <a:blip r:embed="rId45"/>
              <a:stretch>
                <a:fillRect/>
              </a:stretch>
            </p:blipFill>
            <p:spPr>
              <a:xfrm>
                <a:off x="7259520" y="5026280"/>
                <a:ext cx="507960" cy="216000"/>
              </a:xfrm>
              <a:prstGeom prst="rect">
                <a:avLst/>
              </a:prstGeom>
            </p:spPr>
          </p:pic>
        </mc:Fallback>
      </mc:AlternateContent>
    </p:spTree>
    <p:extLst>
      <p:ext uri="{BB962C8B-B14F-4D97-AF65-F5344CB8AC3E}">
        <p14:creationId xmlns:p14="http://schemas.microsoft.com/office/powerpoint/2010/main" val="21761193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1DA4-E538-9D4C-B6DE-BF54E43BD9DA}"/>
              </a:ext>
            </a:extLst>
          </p:cNvPr>
          <p:cNvSpPr>
            <a:spLocks noGrp="1"/>
          </p:cNvSpPr>
          <p:nvPr>
            <p:ph type="title"/>
          </p:nvPr>
        </p:nvSpPr>
        <p:spPr>
          <a:xfrm>
            <a:off x="457200" y="155448"/>
            <a:ext cx="8382000" cy="1252728"/>
          </a:xfrm>
        </p:spPr>
        <p:txBody>
          <a:bodyPr>
            <a:normAutofit/>
          </a:bodyPr>
          <a:lstStyle/>
          <a:p>
            <a:r>
              <a:rPr lang="en-US" dirty="0"/>
              <a:t>Non-degreed: Achievement</a:t>
            </a:r>
          </a:p>
        </p:txBody>
      </p:sp>
      <p:pic>
        <p:nvPicPr>
          <p:cNvPr id="6" name="Content Placeholder 5">
            <a:extLst>
              <a:ext uri="{FF2B5EF4-FFF2-40B4-BE49-F238E27FC236}">
                <a16:creationId xmlns:a16="http://schemas.microsoft.com/office/drawing/2014/main" id="{8599FBB9-9EBD-B448-85B7-52B7F0E65807}"/>
              </a:ext>
            </a:extLst>
          </p:cNvPr>
          <p:cNvPicPr>
            <a:picLocks noGrp="1" noChangeAspect="1"/>
          </p:cNvPicPr>
          <p:nvPr>
            <p:ph idx="1"/>
          </p:nvPr>
        </p:nvPicPr>
        <p:blipFill>
          <a:blip r:embed="rId2"/>
          <a:stretch>
            <a:fillRect/>
          </a:stretch>
        </p:blipFill>
        <p:spPr>
          <a:xfrm>
            <a:off x="457200" y="1828800"/>
            <a:ext cx="8305800" cy="4457207"/>
          </a:xfrm>
          <a:prstGeom prst="rect">
            <a:avLst/>
          </a:prstGeom>
        </p:spPr>
      </p:pic>
      <p:sp>
        <p:nvSpPr>
          <p:cNvPr id="7" name="Footer Placeholder 6">
            <a:extLst>
              <a:ext uri="{FF2B5EF4-FFF2-40B4-BE49-F238E27FC236}">
                <a16:creationId xmlns:a16="http://schemas.microsoft.com/office/drawing/2014/main" id="{7C2987AF-20E5-2840-BCDD-6DAC9427C883}"/>
              </a:ext>
            </a:extLst>
          </p:cNvPr>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tint val="95000"/>
                  </a:prstClr>
                </a:solidFill>
                <a:effectLst/>
                <a:uLnTx/>
                <a:uFillTx/>
                <a:latin typeface="Arial" charset="0"/>
                <a:ea typeface="+mn-ea"/>
                <a:cs typeface="+mn-cs"/>
              </a:rPr>
              <a:t>Schmaus</a:t>
            </a:r>
            <a:endParaRPr kumimoji="0" lang="en-US" sz="1400" b="0" i="0" u="none" strike="noStrike" kern="1200" cap="none" spc="0" normalizeH="0" baseline="0" noProof="0" dirty="0">
              <a:ln>
                <a:noFill/>
              </a:ln>
              <a:solidFill>
                <a:prstClr val="black">
                  <a:tint val="95000"/>
                </a:prstClr>
              </a:solidFill>
              <a:effectLst/>
              <a:uLnTx/>
              <a:uFillTx/>
              <a:latin typeface="Arial" charset="0"/>
              <a:ea typeface="+mn-ea"/>
              <a:cs typeface="+mn-cs"/>
            </a:endParaRPr>
          </a:p>
        </p:txBody>
      </p:sp>
    </p:spTree>
    <p:extLst>
      <p:ext uri="{BB962C8B-B14F-4D97-AF65-F5344CB8AC3E}">
        <p14:creationId xmlns:p14="http://schemas.microsoft.com/office/powerpoint/2010/main" val="38323073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F0BD0-BAE6-8740-BB03-668A13437FD5}"/>
              </a:ext>
            </a:extLst>
          </p:cNvPr>
          <p:cNvSpPr>
            <a:spLocks noGrp="1"/>
          </p:cNvSpPr>
          <p:nvPr>
            <p:ph type="title"/>
          </p:nvPr>
        </p:nvSpPr>
        <p:spPr/>
        <p:txBody>
          <a:bodyPr>
            <a:normAutofit fontScale="90000"/>
          </a:bodyPr>
          <a:lstStyle/>
          <a:p>
            <a:r>
              <a:rPr lang="en-US" dirty="0"/>
              <a:t>Non-degreed: </a:t>
            </a:r>
            <a:br>
              <a:rPr lang="en-US" dirty="0"/>
            </a:br>
            <a:r>
              <a:rPr lang="en-US" dirty="0"/>
              <a:t>No behavior problem associations</a:t>
            </a:r>
          </a:p>
        </p:txBody>
      </p:sp>
      <p:pic>
        <p:nvPicPr>
          <p:cNvPr id="5" name="Content Placeholder 4">
            <a:extLst>
              <a:ext uri="{FF2B5EF4-FFF2-40B4-BE49-F238E27FC236}">
                <a16:creationId xmlns:a16="http://schemas.microsoft.com/office/drawing/2014/main" id="{1D7A3D69-46AA-AD42-A9E7-04C5A506888A}"/>
              </a:ext>
            </a:extLst>
          </p:cNvPr>
          <p:cNvPicPr>
            <a:picLocks noGrp="1" noChangeAspect="1"/>
          </p:cNvPicPr>
          <p:nvPr>
            <p:ph idx="1"/>
          </p:nvPr>
        </p:nvPicPr>
        <p:blipFill rotWithShape="1">
          <a:blip r:embed="rId2"/>
          <a:srcRect l="36858" t="13761" r="44794" b="57775"/>
          <a:stretch/>
        </p:blipFill>
        <p:spPr>
          <a:xfrm rot="5400000">
            <a:off x="4125649" y="1550289"/>
            <a:ext cx="5043185" cy="4889909"/>
          </a:xfrm>
          <a:prstGeom prst="rect">
            <a:avLst/>
          </a:prstGeom>
        </p:spPr>
      </p:pic>
      <p:sp>
        <p:nvSpPr>
          <p:cNvPr id="4" name="Footer Placeholder 3">
            <a:extLst>
              <a:ext uri="{FF2B5EF4-FFF2-40B4-BE49-F238E27FC236}">
                <a16:creationId xmlns:a16="http://schemas.microsoft.com/office/drawing/2014/main" id="{35BF8736-442C-4445-BF30-540CBBCC9220}"/>
              </a:ext>
            </a:extLst>
          </p:cNvPr>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tint val="95000"/>
                  </a:prstClr>
                </a:solidFill>
                <a:effectLst/>
                <a:uLnTx/>
                <a:uFillTx/>
                <a:latin typeface="Arial" charset="0"/>
                <a:ea typeface="+mn-ea"/>
                <a:cs typeface="+mn-cs"/>
              </a:rPr>
              <a:t>Schmaus</a:t>
            </a:r>
            <a:endParaRPr kumimoji="0" lang="en-US" sz="1400" b="0" i="0" u="none" strike="noStrike" kern="1200" cap="none" spc="0" normalizeH="0" baseline="0" noProof="0" dirty="0">
              <a:ln>
                <a:noFill/>
              </a:ln>
              <a:solidFill>
                <a:prstClr val="black">
                  <a:tint val="95000"/>
                </a:prstClr>
              </a:solidFill>
              <a:effectLst/>
              <a:uLnTx/>
              <a:uFillTx/>
              <a:latin typeface="Arial" charset="0"/>
              <a:ea typeface="+mn-ea"/>
              <a:cs typeface="+mn-cs"/>
            </a:endParaRPr>
          </a:p>
        </p:txBody>
      </p:sp>
      <p:pic>
        <p:nvPicPr>
          <p:cNvPr id="6" name="Content Placeholder 4">
            <a:extLst>
              <a:ext uri="{FF2B5EF4-FFF2-40B4-BE49-F238E27FC236}">
                <a16:creationId xmlns:a16="http://schemas.microsoft.com/office/drawing/2014/main" id="{93DB5ACC-EFC0-5C47-81F9-9C07177DDC1C}"/>
              </a:ext>
            </a:extLst>
          </p:cNvPr>
          <p:cNvPicPr>
            <a:picLocks noChangeAspect="1"/>
          </p:cNvPicPr>
          <p:nvPr/>
        </p:nvPicPr>
        <p:blipFill rotWithShape="1">
          <a:blip r:embed="rId2"/>
          <a:srcRect l="39597" t="69607" r="44692" b="8248"/>
          <a:stretch/>
        </p:blipFill>
        <p:spPr>
          <a:xfrm rot="5400000">
            <a:off x="141736" y="2492649"/>
            <a:ext cx="4317548" cy="3803554"/>
          </a:xfrm>
          <a:prstGeom prst="rect">
            <a:avLst/>
          </a:prstGeom>
        </p:spPr>
      </p:pic>
    </p:spTree>
    <p:extLst>
      <p:ext uri="{BB962C8B-B14F-4D97-AF65-F5344CB8AC3E}">
        <p14:creationId xmlns:p14="http://schemas.microsoft.com/office/powerpoint/2010/main" val="39986891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365B2-2B4A-3A44-93B8-7FC37EAE2DFE}"/>
              </a:ext>
            </a:extLst>
          </p:cNvPr>
          <p:cNvSpPr>
            <a:spLocks noGrp="1"/>
          </p:cNvSpPr>
          <p:nvPr>
            <p:ph type="title"/>
          </p:nvPr>
        </p:nvSpPr>
        <p:spPr/>
        <p:txBody>
          <a:bodyPr/>
          <a:lstStyle/>
          <a:p>
            <a:r>
              <a:rPr lang="en-US" dirty="0"/>
              <a:t>Degreed: Achievement</a:t>
            </a:r>
          </a:p>
        </p:txBody>
      </p:sp>
      <p:sp>
        <p:nvSpPr>
          <p:cNvPr id="4" name="Footer Placeholder 3">
            <a:extLst>
              <a:ext uri="{FF2B5EF4-FFF2-40B4-BE49-F238E27FC236}">
                <a16:creationId xmlns:a16="http://schemas.microsoft.com/office/drawing/2014/main" id="{E888342E-B11F-964E-9F3D-73F143D1021E}"/>
              </a:ext>
            </a:extLst>
          </p:cNvPr>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tint val="95000"/>
                  </a:prstClr>
                </a:solidFill>
                <a:effectLst/>
                <a:uLnTx/>
                <a:uFillTx/>
                <a:latin typeface="Arial" charset="0"/>
                <a:ea typeface="+mn-ea"/>
                <a:cs typeface="+mn-cs"/>
              </a:rPr>
              <a:t>Schmaus</a:t>
            </a:r>
            <a:endParaRPr kumimoji="0" lang="en-US" sz="1400" b="0" i="0" u="none" strike="noStrike" kern="1200" cap="none" spc="0" normalizeH="0" baseline="0" noProof="0" dirty="0">
              <a:ln>
                <a:noFill/>
              </a:ln>
              <a:solidFill>
                <a:prstClr val="black">
                  <a:tint val="95000"/>
                </a:prstClr>
              </a:solidFill>
              <a:effectLst/>
              <a:uLnTx/>
              <a:uFillTx/>
              <a:latin typeface="Arial" charset="0"/>
              <a:ea typeface="+mn-ea"/>
              <a:cs typeface="+mn-cs"/>
            </a:endParaRPr>
          </a:p>
        </p:txBody>
      </p:sp>
      <p:pic>
        <p:nvPicPr>
          <p:cNvPr id="5" name="Content Placeholder 6">
            <a:extLst>
              <a:ext uri="{FF2B5EF4-FFF2-40B4-BE49-F238E27FC236}">
                <a16:creationId xmlns:a16="http://schemas.microsoft.com/office/drawing/2014/main" id="{B5920D67-0BF0-0943-8F8F-088E86FB2352}"/>
              </a:ext>
            </a:extLst>
          </p:cNvPr>
          <p:cNvPicPr>
            <a:picLocks noGrp="1" noChangeAspect="1"/>
          </p:cNvPicPr>
          <p:nvPr>
            <p:ph idx="1"/>
          </p:nvPr>
        </p:nvPicPr>
        <p:blipFill rotWithShape="1">
          <a:blip r:embed="rId2"/>
          <a:srcRect r="38909"/>
          <a:stretch/>
        </p:blipFill>
        <p:spPr>
          <a:xfrm>
            <a:off x="1067629" y="1553585"/>
            <a:ext cx="6933372" cy="5014314"/>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20B50DB3-9935-7F4D-B33B-52DE2411ADB1}"/>
                  </a:ext>
                </a:extLst>
              </p14:cNvPr>
              <p14:cNvContentPartPr/>
              <p14:nvPr/>
            </p14:nvContentPartPr>
            <p14:xfrm>
              <a:off x="3880409" y="2780692"/>
              <a:ext cx="459000" cy="32760"/>
            </p14:xfrm>
          </p:contentPart>
        </mc:Choice>
        <mc:Fallback xmlns="">
          <p:pic>
            <p:nvPicPr>
              <p:cNvPr id="6" name="Ink 5">
                <a:extLst>
                  <a:ext uri="{FF2B5EF4-FFF2-40B4-BE49-F238E27FC236}">
                    <a16:creationId xmlns:a16="http://schemas.microsoft.com/office/drawing/2014/main" id="{20B50DB3-9935-7F4D-B33B-52DE2411ADB1}"/>
                  </a:ext>
                </a:extLst>
              </p:cNvPr>
              <p:cNvPicPr/>
              <p:nvPr/>
            </p:nvPicPr>
            <p:blipFill>
              <a:blip r:embed="rId4"/>
              <a:stretch>
                <a:fillRect/>
              </a:stretch>
            </p:blipFill>
            <p:spPr>
              <a:xfrm>
                <a:off x="3826769" y="2673052"/>
                <a:ext cx="566640" cy="248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696B3129-EF3A-1348-B2BD-E7144524B42D}"/>
                  </a:ext>
                </a:extLst>
              </p14:cNvPr>
              <p14:cNvContentPartPr/>
              <p14:nvPr/>
            </p14:nvContentPartPr>
            <p14:xfrm>
              <a:off x="4636769" y="2770972"/>
              <a:ext cx="383040" cy="30960"/>
            </p14:xfrm>
          </p:contentPart>
        </mc:Choice>
        <mc:Fallback xmlns="">
          <p:pic>
            <p:nvPicPr>
              <p:cNvPr id="7" name="Ink 6">
                <a:extLst>
                  <a:ext uri="{FF2B5EF4-FFF2-40B4-BE49-F238E27FC236}">
                    <a16:creationId xmlns:a16="http://schemas.microsoft.com/office/drawing/2014/main" id="{696B3129-EF3A-1348-B2BD-E7144524B42D}"/>
                  </a:ext>
                </a:extLst>
              </p:cNvPr>
              <p:cNvPicPr/>
              <p:nvPr/>
            </p:nvPicPr>
            <p:blipFill>
              <a:blip r:embed="rId6"/>
              <a:stretch>
                <a:fillRect/>
              </a:stretch>
            </p:blipFill>
            <p:spPr>
              <a:xfrm>
                <a:off x="4582769" y="2663332"/>
                <a:ext cx="49068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B1C02BCF-0A45-E141-B46B-A8A757E5468D}"/>
                  </a:ext>
                </a:extLst>
              </p14:cNvPr>
              <p14:cNvContentPartPr/>
              <p14:nvPr/>
            </p14:nvContentPartPr>
            <p14:xfrm>
              <a:off x="6062009" y="2777092"/>
              <a:ext cx="454680" cy="22320"/>
            </p14:xfrm>
          </p:contentPart>
        </mc:Choice>
        <mc:Fallback xmlns="">
          <p:pic>
            <p:nvPicPr>
              <p:cNvPr id="8" name="Ink 7">
                <a:extLst>
                  <a:ext uri="{FF2B5EF4-FFF2-40B4-BE49-F238E27FC236}">
                    <a16:creationId xmlns:a16="http://schemas.microsoft.com/office/drawing/2014/main" id="{B1C02BCF-0A45-E141-B46B-A8A757E5468D}"/>
                  </a:ext>
                </a:extLst>
              </p:cNvPr>
              <p:cNvPicPr/>
              <p:nvPr/>
            </p:nvPicPr>
            <p:blipFill>
              <a:blip r:embed="rId8"/>
              <a:stretch>
                <a:fillRect/>
              </a:stretch>
            </p:blipFill>
            <p:spPr>
              <a:xfrm>
                <a:off x="6008369" y="2669092"/>
                <a:ext cx="56232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256D0044-E3A9-3D49-938C-D860B4271EB0}"/>
                  </a:ext>
                </a:extLst>
              </p14:cNvPr>
              <p14:cNvContentPartPr/>
              <p14:nvPr/>
            </p14:nvContentPartPr>
            <p14:xfrm>
              <a:off x="3863849" y="4451812"/>
              <a:ext cx="434520" cy="360"/>
            </p14:xfrm>
          </p:contentPart>
        </mc:Choice>
        <mc:Fallback xmlns="">
          <p:pic>
            <p:nvPicPr>
              <p:cNvPr id="9" name="Ink 8">
                <a:extLst>
                  <a:ext uri="{FF2B5EF4-FFF2-40B4-BE49-F238E27FC236}">
                    <a16:creationId xmlns:a16="http://schemas.microsoft.com/office/drawing/2014/main" id="{256D0044-E3A9-3D49-938C-D860B4271EB0}"/>
                  </a:ext>
                </a:extLst>
              </p:cNvPr>
              <p:cNvPicPr/>
              <p:nvPr/>
            </p:nvPicPr>
            <p:blipFill>
              <a:blip r:embed="rId10"/>
              <a:stretch>
                <a:fillRect/>
              </a:stretch>
            </p:blipFill>
            <p:spPr>
              <a:xfrm>
                <a:off x="3810209" y="4344172"/>
                <a:ext cx="5421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AD502642-CCAC-B947-BBFE-0C31BD2645BA}"/>
                  </a:ext>
                </a:extLst>
              </p14:cNvPr>
              <p14:cNvContentPartPr/>
              <p14:nvPr/>
            </p14:nvContentPartPr>
            <p14:xfrm>
              <a:off x="6006569" y="4403212"/>
              <a:ext cx="511920" cy="31680"/>
            </p14:xfrm>
          </p:contentPart>
        </mc:Choice>
        <mc:Fallback xmlns="">
          <p:pic>
            <p:nvPicPr>
              <p:cNvPr id="10" name="Ink 9">
                <a:extLst>
                  <a:ext uri="{FF2B5EF4-FFF2-40B4-BE49-F238E27FC236}">
                    <a16:creationId xmlns:a16="http://schemas.microsoft.com/office/drawing/2014/main" id="{AD502642-CCAC-B947-BBFE-0C31BD2645BA}"/>
                  </a:ext>
                </a:extLst>
              </p:cNvPr>
              <p:cNvPicPr/>
              <p:nvPr/>
            </p:nvPicPr>
            <p:blipFill>
              <a:blip r:embed="rId12"/>
              <a:stretch>
                <a:fillRect/>
              </a:stretch>
            </p:blipFill>
            <p:spPr>
              <a:xfrm>
                <a:off x="5952929" y="4295572"/>
                <a:ext cx="619560" cy="247320"/>
              </a:xfrm>
              <a:prstGeom prst="rect">
                <a:avLst/>
              </a:prstGeom>
            </p:spPr>
          </p:pic>
        </mc:Fallback>
      </mc:AlternateContent>
    </p:spTree>
    <p:extLst>
      <p:ext uri="{BB962C8B-B14F-4D97-AF65-F5344CB8AC3E}">
        <p14:creationId xmlns:p14="http://schemas.microsoft.com/office/powerpoint/2010/main" val="41138202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E48E3-81A8-7441-9C3E-C7EA59C70F91}"/>
              </a:ext>
            </a:extLst>
          </p:cNvPr>
          <p:cNvSpPr>
            <a:spLocks noGrp="1"/>
          </p:cNvSpPr>
          <p:nvPr>
            <p:ph type="title"/>
          </p:nvPr>
        </p:nvSpPr>
        <p:spPr/>
        <p:txBody>
          <a:bodyPr/>
          <a:lstStyle/>
          <a:p>
            <a:r>
              <a:rPr lang="en-US" dirty="0"/>
              <a:t>Degreed: Behavior</a:t>
            </a:r>
          </a:p>
        </p:txBody>
      </p:sp>
      <p:sp>
        <p:nvSpPr>
          <p:cNvPr id="4" name="Footer Placeholder 3">
            <a:extLst>
              <a:ext uri="{FF2B5EF4-FFF2-40B4-BE49-F238E27FC236}">
                <a16:creationId xmlns:a16="http://schemas.microsoft.com/office/drawing/2014/main" id="{603B8CB6-8F4B-2F46-A2A1-BA150AEF2C9B}"/>
              </a:ext>
            </a:extLst>
          </p:cNvPr>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tint val="95000"/>
                  </a:prstClr>
                </a:solidFill>
                <a:effectLst/>
                <a:uLnTx/>
                <a:uFillTx/>
                <a:latin typeface="Arial" charset="0"/>
                <a:ea typeface="+mn-ea"/>
                <a:cs typeface="+mn-cs"/>
              </a:rPr>
              <a:t>Schmaus</a:t>
            </a:r>
            <a:endParaRPr kumimoji="0" lang="en-US" sz="1400" b="0" i="0" u="none" strike="noStrike" kern="1200" cap="none" spc="0" normalizeH="0" baseline="0" noProof="0" dirty="0">
              <a:ln>
                <a:noFill/>
              </a:ln>
              <a:solidFill>
                <a:prstClr val="black">
                  <a:tint val="95000"/>
                </a:prstClr>
              </a:solidFill>
              <a:effectLst/>
              <a:uLnTx/>
              <a:uFillTx/>
              <a:latin typeface="Arial" charset="0"/>
              <a:ea typeface="+mn-ea"/>
              <a:cs typeface="+mn-cs"/>
            </a:endParaRPr>
          </a:p>
        </p:txBody>
      </p:sp>
      <p:pic>
        <p:nvPicPr>
          <p:cNvPr id="7" name="Content Placeholder 6">
            <a:extLst>
              <a:ext uri="{FF2B5EF4-FFF2-40B4-BE49-F238E27FC236}">
                <a16:creationId xmlns:a16="http://schemas.microsoft.com/office/drawing/2014/main" id="{EB801D0D-F5FC-E245-9251-51B304ABEF62}"/>
              </a:ext>
            </a:extLst>
          </p:cNvPr>
          <p:cNvPicPr>
            <a:picLocks noGrp="1" noChangeAspect="1"/>
          </p:cNvPicPr>
          <p:nvPr>
            <p:ph idx="1"/>
          </p:nvPr>
        </p:nvPicPr>
        <p:blipFill rotWithShape="1">
          <a:blip r:embed="rId2"/>
          <a:srcRect l="61508"/>
          <a:stretch/>
        </p:blipFill>
        <p:spPr>
          <a:xfrm>
            <a:off x="3733800" y="1524000"/>
            <a:ext cx="4376326" cy="5023229"/>
          </a:xfrm>
          <a:prstGeom prst="rect">
            <a:avLst/>
          </a:prstGeom>
        </p:spPr>
      </p:pic>
      <p:pic>
        <p:nvPicPr>
          <p:cNvPr id="8" name="Content Placeholder 6">
            <a:extLst>
              <a:ext uri="{FF2B5EF4-FFF2-40B4-BE49-F238E27FC236}">
                <a16:creationId xmlns:a16="http://schemas.microsoft.com/office/drawing/2014/main" id="{7059AE18-0568-7945-AE30-F9808C13136A}"/>
              </a:ext>
            </a:extLst>
          </p:cNvPr>
          <p:cNvPicPr>
            <a:picLocks noChangeAspect="1"/>
          </p:cNvPicPr>
          <p:nvPr/>
        </p:nvPicPr>
        <p:blipFill rotWithShape="1">
          <a:blip r:embed="rId2"/>
          <a:srcRect r="76508"/>
          <a:stretch/>
        </p:blipFill>
        <p:spPr>
          <a:xfrm>
            <a:off x="1067629" y="1524000"/>
            <a:ext cx="2666171" cy="5014314"/>
          </a:xfrm>
          <a:prstGeom prst="rect">
            <a:avLst/>
          </a:prstGeom>
        </p:spPr>
      </p:pic>
    </p:spTree>
    <p:extLst>
      <p:ext uri="{BB962C8B-B14F-4D97-AF65-F5344CB8AC3E}">
        <p14:creationId xmlns:p14="http://schemas.microsoft.com/office/powerpoint/2010/main" val="323578485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1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xml><?xml version="1.0" encoding="utf-8"?>
<a:theme xmlns:a="http://schemas.openxmlformats.org/drawingml/2006/main" name="AccentBoxVTI">
  <a:themeElements>
    <a:clrScheme name="Blue">
      <a:dk1>
        <a:srgbClr val="000000"/>
      </a:dk1>
      <a:lt1>
        <a:srgbClr val="FFFFFF"/>
      </a:lt1>
      <a:dk2>
        <a:srgbClr val="153A63"/>
      </a:dk2>
      <a:lt2>
        <a:srgbClr val="DBEFF9"/>
      </a:lt2>
      <a:accent1>
        <a:srgbClr val="0F6FC6"/>
      </a:accent1>
      <a:accent2>
        <a:srgbClr val="009DD9"/>
      </a:accent2>
      <a:accent3>
        <a:srgbClr val="09B8C0"/>
      </a:accent3>
      <a:accent4>
        <a:srgbClr val="0EBC8C"/>
      </a:accent4>
      <a:accent5>
        <a:srgbClr val="71B959"/>
      </a:accent5>
      <a:accent6>
        <a:srgbClr val="96B042"/>
      </a:accent6>
      <a:hlink>
        <a:srgbClr val="C37400"/>
      </a:hlink>
      <a:folHlink>
        <a:srgbClr val="4F9085"/>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4.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5.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6.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7.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8.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
  <TotalTime>4632</TotalTime>
  <Words>8386</Words>
  <Application>Microsoft Office PowerPoint</Application>
  <PresentationFormat>On-screen Show (4:3)</PresentationFormat>
  <Paragraphs>1089</Paragraphs>
  <Slides>123</Slides>
  <Notes>91</Notes>
  <HiddenSlides>69</HiddenSlides>
  <MMClips>0</MMClips>
  <ScaleCrop>false</ScaleCrop>
  <HeadingPairs>
    <vt:vector size="8" baseType="variant">
      <vt:variant>
        <vt:lpstr>Fonts Used</vt:lpstr>
      </vt:variant>
      <vt:variant>
        <vt:i4>14</vt:i4>
      </vt:variant>
      <vt:variant>
        <vt:lpstr>Theme</vt:lpstr>
      </vt:variant>
      <vt:variant>
        <vt:i4>4</vt:i4>
      </vt:variant>
      <vt:variant>
        <vt:lpstr>Embedded OLE Servers</vt:lpstr>
      </vt:variant>
      <vt:variant>
        <vt:i4>1</vt:i4>
      </vt:variant>
      <vt:variant>
        <vt:lpstr>Slide Titles</vt:lpstr>
      </vt:variant>
      <vt:variant>
        <vt:i4>123</vt:i4>
      </vt:variant>
    </vt:vector>
  </HeadingPairs>
  <TitlesOfParts>
    <vt:vector size="142" baseType="lpstr">
      <vt:lpstr>AdvOT16d4f71d.I</vt:lpstr>
      <vt:lpstr>AdvOT88ac8687</vt:lpstr>
      <vt:lpstr>Arial</vt:lpstr>
      <vt:lpstr>Avenir Next LT Pro</vt:lpstr>
      <vt:lpstr>Calibri</vt:lpstr>
      <vt:lpstr>Calibri Light</vt:lpstr>
      <vt:lpstr>Corbel</vt:lpstr>
      <vt:lpstr>Monotype Sorts</vt:lpstr>
      <vt:lpstr>Nimbus Roman No9 L</vt:lpstr>
      <vt:lpstr>Times</vt:lpstr>
      <vt:lpstr>Times New Roman</vt:lpstr>
      <vt:lpstr>Wingdings</vt:lpstr>
      <vt:lpstr>Wingdings 2</vt:lpstr>
      <vt:lpstr>Wingdings 3</vt:lpstr>
      <vt:lpstr>Module</vt:lpstr>
      <vt:lpstr>1_Module</vt:lpstr>
      <vt:lpstr>AccentBoxVTI</vt:lpstr>
      <vt:lpstr>Office Theme</vt:lpstr>
      <vt:lpstr>Chart</vt:lpstr>
      <vt:lpstr>Psychology of Infancy</vt:lpstr>
      <vt:lpstr>Domains of Development</vt:lpstr>
      <vt:lpstr>Emotion and Social Development</vt:lpstr>
      <vt:lpstr>Emotion &amp; temperament overview</vt:lpstr>
      <vt:lpstr>Cascade of Infant Happiness: Infant Positive Affect Predicts Childhood IQ and Adult Educational Attainment (Coffey, 2019)</vt:lpstr>
      <vt:lpstr>Connection between happiness, intelligence, and success</vt:lpstr>
      <vt:lpstr>Theoretical framework linking happiness to success</vt:lpstr>
      <vt:lpstr>Happiness in infants and later IQ</vt:lpstr>
      <vt:lpstr>PowerPoint Presentation</vt:lpstr>
      <vt:lpstr>Hypothesized Predicted Model</vt:lpstr>
      <vt:lpstr>Method</vt:lpstr>
      <vt:lpstr>PowerPoint Presentation</vt:lpstr>
      <vt:lpstr>H1: Infant Affect  Educational Attainment</vt:lpstr>
      <vt:lpstr>PowerPoint Presentation</vt:lpstr>
      <vt:lpstr>H2: Infant Affect  Childhood IQ</vt:lpstr>
      <vt:lpstr>H3: Does childhood IQ explain the affect-educational attainment link?</vt:lpstr>
      <vt:lpstr>PowerPoint Presentation</vt:lpstr>
      <vt:lpstr>PowerPoint Presentation</vt:lpstr>
      <vt:lpstr>Conclusion</vt:lpstr>
      <vt:lpstr>PowerPoint Presentation</vt:lpstr>
      <vt:lpstr>Temperament</vt:lpstr>
      <vt:lpstr>But does </vt:lpstr>
      <vt:lpstr>Stability of Temperament</vt:lpstr>
      <vt:lpstr>Shyness/Inhibition by 4-month temperament group</vt:lpstr>
      <vt:lpstr>What influences stability?</vt:lpstr>
      <vt:lpstr>PowerPoint Presentation</vt:lpstr>
      <vt:lpstr>Background</vt:lpstr>
      <vt:lpstr>Method</vt:lpstr>
      <vt:lpstr>Measures</vt:lpstr>
      <vt:lpstr>Results: Stability of Exuberance</vt:lpstr>
      <vt:lpstr>Stability of Exuberance</vt:lpstr>
      <vt:lpstr>PowerPoint Presentation</vt:lpstr>
      <vt:lpstr>Results: Relationship of Exuberance to 5-year Outcomes</vt:lpstr>
      <vt:lpstr>Infant Temperament * Mom Negativity  7-year Social Wariness</vt:lpstr>
      <vt:lpstr>Preschool Social Reticence * Mom Solicitousness 7-year Social Wariness </vt:lpstr>
      <vt:lpstr>Thomas &amp; Chess: Early temperamental types</vt:lpstr>
      <vt:lpstr>Evolution in our Conceptualization of the Neural Basis of Temperament</vt:lpstr>
      <vt:lpstr>Models of Temperament: Thomas &amp; Chess</vt:lpstr>
      <vt:lpstr>Models of Temperament: Goldsmith &amp; Campos </vt:lpstr>
      <vt:lpstr>Rothbart temperament model: Individual differences in reactivity &amp; self-regulation</vt:lpstr>
      <vt:lpstr>Neural bases of development of individual differences in temperament</vt:lpstr>
      <vt:lpstr>PowerPoint Presentation</vt:lpstr>
      <vt:lpstr>Neurolophysiology of approach/withdrawal</vt:lpstr>
      <vt:lpstr>Greater right frontal power among 10-month-olds who cried in response to maternal separation</vt:lpstr>
      <vt:lpstr>Self-regulation</vt:lpstr>
      <vt:lpstr>Assessment of Temperament</vt:lpstr>
      <vt:lpstr>When do parents and raters agree?</vt:lpstr>
      <vt:lpstr>Temperament (cont)</vt:lpstr>
      <vt:lpstr>Temperament mechanisms</vt:lpstr>
      <vt:lpstr>Indirect effect of shyness on academic skills</vt:lpstr>
      <vt:lpstr>Temperament (cont)</vt:lpstr>
      <vt:lpstr>Example- Evocative Effects</vt:lpstr>
      <vt:lpstr>Niche Picking</vt:lpstr>
      <vt:lpstr>Temperament (cont)</vt:lpstr>
      <vt:lpstr>Goodness-of-Fit</vt:lpstr>
      <vt:lpstr>Applications of Goodness-of-Fit </vt:lpstr>
      <vt:lpstr>Goodness-of-fit applications: Differential Sensitivity Model </vt:lpstr>
      <vt:lpstr>Belsky &amp; Pluess (2009)</vt:lpstr>
      <vt:lpstr>Differential susceptibility?</vt:lpstr>
      <vt:lpstr>Gene-Endoenvironment Interaction</vt:lpstr>
      <vt:lpstr>Frontal Asymmetry, DRD4, Temperament Differential susceptibility</vt:lpstr>
      <vt:lpstr>DRD4 Susceptibility to Asymmetry</vt:lpstr>
      <vt:lpstr>Genes influence relation between parenting and temperament</vt:lpstr>
      <vt:lpstr>Dopamine and autism risk</vt:lpstr>
      <vt:lpstr>Behavioral and neural correlates of delay of gratification 40 years later Casey, BJ, Somerville, LH, Gotlib, IH, et al. (2011)</vt:lpstr>
      <vt:lpstr>Background</vt:lpstr>
      <vt:lpstr>PowerPoint Presentation</vt:lpstr>
      <vt:lpstr>Delay of Gratification:</vt:lpstr>
      <vt:lpstr>Background</vt:lpstr>
      <vt:lpstr>Background: Cool vs. Hot</vt:lpstr>
      <vt:lpstr>Hypotheses</vt:lpstr>
      <vt:lpstr>Methods</vt:lpstr>
      <vt:lpstr>“Cool” Go/Nogo Task</vt:lpstr>
      <vt:lpstr>“Hot” Go/Nogo Task</vt:lpstr>
      <vt:lpstr>Low delayers showed significant decrease in performance for “hot” relative to “cold” trials (hot=happy faces) (Exp. 1)</vt:lpstr>
      <vt:lpstr>EXPERIMENT 2: Results</vt:lpstr>
      <vt:lpstr>Low delayers showed significant decrease in performance for “hot” relative to “cold” trials (hot=happy faces) (Exp. 1)</vt:lpstr>
      <vt:lpstr>Task and person differences in inferior frontal gyrus (IFG) (exp. 2)</vt:lpstr>
      <vt:lpstr>Ventral striatum anticipation</vt:lpstr>
      <vt:lpstr>Conclusions</vt:lpstr>
      <vt:lpstr>Experiment 1: Behavioral Results</vt:lpstr>
      <vt:lpstr>Experiment 2: Neurological Results</vt:lpstr>
      <vt:lpstr>Experiment 2: Neurological Results</vt:lpstr>
      <vt:lpstr>Watts et al., 2018</vt:lpstr>
      <vt:lpstr>What is “gratification delay”?</vt:lpstr>
      <vt:lpstr>The original Marshmallow test</vt:lpstr>
      <vt:lpstr>Study questions</vt:lpstr>
      <vt:lpstr>Study of Early Child Care and Youth Development (SECCYD)</vt:lpstr>
      <vt:lpstr>Gratification delay task (54 mos)</vt:lpstr>
      <vt:lpstr>Outcome measures</vt:lpstr>
      <vt:lpstr>Covariate categories</vt:lpstr>
      <vt:lpstr>Demographic characteristics</vt:lpstr>
      <vt:lpstr>Results: Gratification delay</vt:lpstr>
      <vt:lpstr>Results: Gratification delay</vt:lpstr>
      <vt:lpstr>Non-degreed: Achievement</vt:lpstr>
      <vt:lpstr>Non-degreed: Achievement</vt:lpstr>
      <vt:lpstr>Non-degreed:  No behavior problem associations</vt:lpstr>
      <vt:lpstr>Degreed: Achievement</vt:lpstr>
      <vt:lpstr>Degreed: Behavior</vt:lpstr>
      <vt:lpstr>No SES x gratification interaction</vt:lpstr>
      <vt:lpstr>Take-home points</vt:lpstr>
      <vt:lpstr>Food for thought</vt:lpstr>
      <vt:lpstr>PowerPoint Presentation</vt:lpstr>
      <vt:lpstr>The Child Is Father of the Man?</vt:lpstr>
      <vt:lpstr>Age-3 behavior styles and informant impressions at age 21</vt:lpstr>
      <vt:lpstr>Inhibited and Uninhibited Infants “Grown Up”</vt:lpstr>
      <vt:lpstr>PowerPoint Presentation</vt:lpstr>
      <vt:lpstr>PowerPoint Presentation</vt:lpstr>
      <vt:lpstr>Temperament and Self-Control  (Moffitt et al., 2011)</vt:lpstr>
      <vt:lpstr>Temperament and Self-Control  (Moffitt et al., 2011)</vt:lpstr>
      <vt:lpstr>PowerPoint Presentation</vt:lpstr>
      <vt:lpstr>Child Self Control &amp; Adult Health</vt:lpstr>
      <vt:lpstr>Child Self Control &amp; Adult Wealth</vt:lpstr>
      <vt:lpstr>How Early Can Self-Control Predict Health, Wealth, and Crime?</vt:lpstr>
      <vt:lpstr>Thus</vt:lpstr>
      <vt:lpstr>Developmental Antecedents of Political Ideology (Fraley et al., 2012)</vt:lpstr>
      <vt:lpstr>Developmental Antecedents of Political Ideology (Fraley et al., 2012)</vt:lpstr>
      <vt:lpstr>Parenting attitudesconservatism</vt:lpstr>
      <vt:lpstr>Temperament </vt:lpstr>
      <vt:lpstr>Negative Emotion and Emotion Socialization (Nelson et al., 2012)</vt:lpstr>
      <vt:lpstr>Negative Emotion and Emotion Socialization (Nelson et al., 2012)</vt:lpstr>
      <vt:lpstr>Development of Self</vt:lpstr>
      <vt:lpstr>Development of Self</vt:lpstr>
    </vt:vector>
  </TitlesOfParts>
  <Company>University of Miami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Developmental Psychology</dc:title>
  <dc:creator>hhenderson</dc:creator>
  <cp:lastModifiedBy>Messinger, Daniel S., Ph.D.</cp:lastModifiedBy>
  <cp:revision>229</cp:revision>
  <cp:lastPrinted>2013-03-07T13:59:32Z</cp:lastPrinted>
  <dcterms:created xsi:type="dcterms:W3CDTF">2007-01-11T16:44:21Z</dcterms:created>
  <dcterms:modified xsi:type="dcterms:W3CDTF">2022-10-18T12:10:08Z</dcterms:modified>
</cp:coreProperties>
</file>