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35" r:id="rId2"/>
  </p:sldMasterIdLst>
  <p:notesMasterIdLst>
    <p:notesMasterId r:id="rId90"/>
  </p:notesMasterIdLst>
  <p:handoutMasterIdLst>
    <p:handoutMasterId r:id="rId91"/>
  </p:handoutMasterIdLst>
  <p:sldIdLst>
    <p:sldId id="508" r:id="rId3"/>
    <p:sldId id="308" r:id="rId4"/>
    <p:sldId id="532" r:id="rId5"/>
    <p:sldId id="427" r:id="rId6"/>
    <p:sldId id="428" r:id="rId7"/>
    <p:sldId id="608" r:id="rId8"/>
    <p:sldId id="429" r:id="rId9"/>
    <p:sldId id="591" r:id="rId10"/>
    <p:sldId id="503" r:id="rId11"/>
    <p:sldId id="430" r:id="rId12"/>
    <p:sldId id="431" r:id="rId13"/>
    <p:sldId id="432" r:id="rId14"/>
    <p:sldId id="593" r:id="rId15"/>
    <p:sldId id="529" r:id="rId16"/>
    <p:sldId id="530" r:id="rId17"/>
    <p:sldId id="527" r:id="rId18"/>
    <p:sldId id="592" r:id="rId19"/>
    <p:sldId id="594" r:id="rId20"/>
    <p:sldId id="434" r:id="rId21"/>
    <p:sldId id="560" r:id="rId22"/>
    <p:sldId id="435" r:id="rId23"/>
    <p:sldId id="535" r:id="rId24"/>
    <p:sldId id="536" r:id="rId25"/>
    <p:sldId id="596" r:id="rId26"/>
    <p:sldId id="437" r:id="rId27"/>
    <p:sldId id="597" r:id="rId28"/>
    <p:sldId id="439" r:id="rId29"/>
    <p:sldId id="598" r:id="rId30"/>
    <p:sldId id="599" r:id="rId31"/>
    <p:sldId id="450" r:id="rId32"/>
    <p:sldId id="544" r:id="rId33"/>
    <p:sldId id="545" r:id="rId34"/>
    <p:sldId id="546" r:id="rId35"/>
    <p:sldId id="614" r:id="rId36"/>
    <p:sldId id="547" r:id="rId37"/>
    <p:sldId id="349" r:id="rId38"/>
    <p:sldId id="350" r:id="rId39"/>
    <p:sldId id="351" r:id="rId40"/>
    <p:sldId id="352" r:id="rId41"/>
    <p:sldId id="353" r:id="rId42"/>
    <p:sldId id="581" r:id="rId43"/>
    <p:sldId id="582" r:id="rId44"/>
    <p:sldId id="583" r:id="rId45"/>
    <p:sldId id="584" r:id="rId46"/>
    <p:sldId id="585" r:id="rId47"/>
    <p:sldId id="586" r:id="rId48"/>
    <p:sldId id="587" r:id="rId49"/>
    <p:sldId id="588" r:id="rId50"/>
    <p:sldId id="589" r:id="rId51"/>
    <p:sldId id="590" r:id="rId52"/>
    <p:sldId id="600" r:id="rId53"/>
    <p:sldId id="374" r:id="rId54"/>
    <p:sldId id="561" r:id="rId55"/>
    <p:sldId id="580" r:id="rId56"/>
    <p:sldId id="562" r:id="rId57"/>
    <p:sldId id="533" r:id="rId58"/>
    <p:sldId id="534" r:id="rId59"/>
    <p:sldId id="354" r:id="rId60"/>
    <p:sldId id="550" r:id="rId61"/>
    <p:sldId id="568" r:id="rId62"/>
    <p:sldId id="601" r:id="rId63"/>
    <p:sldId id="571" r:id="rId64"/>
    <p:sldId id="572" r:id="rId65"/>
    <p:sldId id="574" r:id="rId66"/>
    <p:sldId id="573" r:id="rId67"/>
    <p:sldId id="575" r:id="rId68"/>
    <p:sldId id="576" r:id="rId69"/>
    <p:sldId id="577" r:id="rId70"/>
    <p:sldId id="578" r:id="rId71"/>
    <p:sldId id="579" r:id="rId72"/>
    <p:sldId id="537" r:id="rId73"/>
    <p:sldId id="609" r:id="rId74"/>
    <p:sldId id="610" r:id="rId75"/>
    <p:sldId id="611" r:id="rId76"/>
    <p:sldId id="612" r:id="rId77"/>
    <p:sldId id="613" r:id="rId78"/>
    <p:sldId id="505" r:id="rId79"/>
    <p:sldId id="539" r:id="rId80"/>
    <p:sldId id="569" r:id="rId81"/>
    <p:sldId id="538" r:id="rId82"/>
    <p:sldId id="541" r:id="rId83"/>
    <p:sldId id="543" r:id="rId84"/>
    <p:sldId id="542" r:id="rId85"/>
    <p:sldId id="549" r:id="rId86"/>
    <p:sldId id="607" r:id="rId87"/>
    <p:sldId id="506" r:id="rId88"/>
    <p:sldId id="491" r:id="rId8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2448" autoAdjust="0"/>
  </p:normalViewPr>
  <p:slideViewPr>
    <p:cSldViewPr>
      <p:cViewPr varScale="1">
        <p:scale>
          <a:sx n="95" d="100"/>
          <a:sy n="95" d="100"/>
        </p:scale>
        <p:origin x="120" y="72"/>
      </p:cViewPr>
      <p:guideLst>
        <p:guide orient="horz" pos="2160"/>
        <p:guide pos="2880"/>
      </p:guideLst>
    </p:cSldViewPr>
  </p:slideViewPr>
  <p:notesTextViewPr>
    <p:cViewPr>
      <p:scale>
        <a:sx n="3" d="2"/>
        <a:sy n="3" d="2"/>
      </p:scale>
      <p:origin x="0" y="0"/>
    </p:cViewPr>
  </p:notesTextViewPr>
  <p:sorterViewPr>
    <p:cViewPr varScale="1">
      <p:scale>
        <a:sx n="1" d="1"/>
        <a:sy n="1" d="1"/>
      </p:scale>
      <p:origin x="0" y="-407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10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8.1850533807829168E-2"/>
          <c:y val="0.30383480825958697"/>
          <c:w val="0.57440682702018575"/>
          <c:h val="0.52654867256637172"/>
        </c:manualLayout>
      </c:layout>
      <c:bar3DChart>
        <c:barDir val="col"/>
        <c:grouping val="clustered"/>
        <c:varyColors val="0"/>
        <c:ser>
          <c:idx val="0"/>
          <c:order val="0"/>
          <c:tx>
            <c:strRef>
              <c:f>Sheet1!$A$2</c:f>
              <c:strCache>
                <c:ptCount val="1"/>
                <c:pt idx="0">
                  <c:v>Embarrassment</c:v>
                </c:pt>
              </c:strCache>
            </c:strRef>
          </c:tx>
          <c:spPr>
            <a:solidFill>
              <a:srgbClr val="0000FF"/>
            </a:solidFill>
            <a:ln w="14959">
              <a:solidFill>
                <a:schemeClr val="tx1"/>
              </a:solidFill>
              <a:prstDash val="solid"/>
            </a:ln>
          </c:spPr>
          <c:invertIfNegative val="0"/>
          <c:cat>
            <c:strRef>
              <c:f>Sheet1!$B$1:$E$1</c:f>
              <c:strCache>
                <c:ptCount val="3"/>
                <c:pt idx="0">
                  <c:v>Well Adjusted</c:v>
                </c:pt>
                <c:pt idx="1">
                  <c:v>Extern- alizers</c:v>
                </c:pt>
                <c:pt idx="2">
                  <c:v>Intern- alizers</c:v>
                </c:pt>
              </c:strCache>
            </c:strRef>
          </c:cat>
          <c:val>
            <c:numRef>
              <c:f>Sheet1!$B$2:$E$2</c:f>
              <c:numCache>
                <c:formatCode>General</c:formatCode>
                <c:ptCount val="3"/>
                <c:pt idx="0">
                  <c:v>0.56000000000000005</c:v>
                </c:pt>
                <c:pt idx="1">
                  <c:v>-0.63</c:v>
                </c:pt>
                <c:pt idx="2">
                  <c:v>0.05</c:v>
                </c:pt>
              </c:numCache>
            </c:numRef>
          </c:val>
          <c:extLst>
            <c:ext xmlns:c16="http://schemas.microsoft.com/office/drawing/2014/chart" uri="{C3380CC4-5D6E-409C-BE32-E72D297353CC}">
              <c16:uniqueId val="{00000000-1692-4717-A8C3-6122009AA9FC}"/>
            </c:ext>
          </c:extLst>
        </c:ser>
        <c:ser>
          <c:idx val="1"/>
          <c:order val="1"/>
          <c:tx>
            <c:strRef>
              <c:f>Sheet1!$A$3</c:f>
              <c:strCache>
                <c:ptCount val="1"/>
                <c:pt idx="0">
                  <c:v>Anger</c:v>
                </c:pt>
              </c:strCache>
            </c:strRef>
          </c:tx>
          <c:spPr>
            <a:solidFill>
              <a:schemeClr val="accent2"/>
            </a:solidFill>
            <a:ln w="14959">
              <a:solidFill>
                <a:schemeClr val="tx1"/>
              </a:solidFill>
              <a:prstDash val="solid"/>
            </a:ln>
          </c:spPr>
          <c:invertIfNegative val="0"/>
          <c:cat>
            <c:strRef>
              <c:f>Sheet1!$B$1:$E$1</c:f>
              <c:strCache>
                <c:ptCount val="3"/>
                <c:pt idx="0">
                  <c:v>Well Adjusted</c:v>
                </c:pt>
                <c:pt idx="1">
                  <c:v>Extern- alizers</c:v>
                </c:pt>
                <c:pt idx="2">
                  <c:v>Intern- alizers</c:v>
                </c:pt>
              </c:strCache>
            </c:strRef>
          </c:cat>
          <c:val>
            <c:numRef>
              <c:f>Sheet1!$B$3:$E$3</c:f>
              <c:numCache>
                <c:formatCode>General</c:formatCode>
                <c:ptCount val="3"/>
                <c:pt idx="0">
                  <c:v>0.05</c:v>
                </c:pt>
                <c:pt idx="1">
                  <c:v>1.31</c:v>
                </c:pt>
                <c:pt idx="2">
                  <c:v>0.43</c:v>
                </c:pt>
              </c:numCache>
            </c:numRef>
          </c:val>
          <c:extLst>
            <c:ext xmlns:c16="http://schemas.microsoft.com/office/drawing/2014/chart" uri="{C3380CC4-5D6E-409C-BE32-E72D297353CC}">
              <c16:uniqueId val="{00000001-1692-4717-A8C3-6122009AA9FC}"/>
            </c:ext>
          </c:extLst>
        </c:ser>
        <c:ser>
          <c:idx val="2"/>
          <c:order val="2"/>
          <c:tx>
            <c:strRef>
              <c:f>Sheet1!$A$4</c:f>
              <c:strCache>
                <c:ptCount val="1"/>
                <c:pt idx="0">
                  <c:v>Fear</c:v>
                </c:pt>
              </c:strCache>
            </c:strRef>
          </c:tx>
          <c:spPr>
            <a:solidFill>
              <a:schemeClr val="hlink"/>
            </a:solidFill>
            <a:ln w="14959">
              <a:solidFill>
                <a:schemeClr val="tx1"/>
              </a:solidFill>
              <a:prstDash val="solid"/>
            </a:ln>
          </c:spPr>
          <c:invertIfNegative val="0"/>
          <c:cat>
            <c:strRef>
              <c:f>Sheet1!$B$1:$E$1</c:f>
              <c:strCache>
                <c:ptCount val="3"/>
                <c:pt idx="0">
                  <c:v>Well Adjusted</c:v>
                </c:pt>
                <c:pt idx="1">
                  <c:v>Extern- alizers</c:v>
                </c:pt>
                <c:pt idx="2">
                  <c:v>Intern- alizers</c:v>
                </c:pt>
              </c:strCache>
            </c:strRef>
          </c:cat>
          <c:val>
            <c:numRef>
              <c:f>Sheet1!$B$4:$E$4</c:f>
              <c:numCache>
                <c:formatCode>General</c:formatCode>
                <c:ptCount val="3"/>
                <c:pt idx="0">
                  <c:v>0.39</c:v>
                </c:pt>
                <c:pt idx="1">
                  <c:v>-1.35</c:v>
                </c:pt>
                <c:pt idx="2">
                  <c:v>1.07</c:v>
                </c:pt>
              </c:numCache>
            </c:numRef>
          </c:val>
          <c:extLst>
            <c:ext xmlns:c16="http://schemas.microsoft.com/office/drawing/2014/chart" uri="{C3380CC4-5D6E-409C-BE32-E72D297353CC}">
              <c16:uniqueId val="{00000002-1692-4717-A8C3-6122009AA9FC}"/>
            </c:ext>
          </c:extLst>
        </c:ser>
        <c:dLbls>
          <c:showLegendKey val="0"/>
          <c:showVal val="0"/>
          <c:showCatName val="0"/>
          <c:showSerName val="0"/>
          <c:showPercent val="0"/>
          <c:showBubbleSize val="0"/>
        </c:dLbls>
        <c:gapWidth val="150"/>
        <c:gapDepth val="0"/>
        <c:shape val="box"/>
        <c:axId val="266066624"/>
        <c:axId val="266067184"/>
        <c:axId val="0"/>
      </c:bar3DChart>
      <c:catAx>
        <c:axId val="266066624"/>
        <c:scaling>
          <c:orientation val="minMax"/>
        </c:scaling>
        <c:delete val="0"/>
        <c:axPos val="b"/>
        <c:numFmt formatCode="General" sourceLinked="1"/>
        <c:majorTickMark val="out"/>
        <c:minorTickMark val="none"/>
        <c:tickLblPos val="low"/>
        <c:spPr>
          <a:ln w="3740">
            <a:solidFill>
              <a:schemeClr val="tx1"/>
            </a:solidFill>
            <a:prstDash val="solid"/>
          </a:ln>
        </c:spPr>
        <c:txPr>
          <a:bodyPr rot="0" vert="horz"/>
          <a:lstStyle/>
          <a:p>
            <a:pPr>
              <a:defRPr sz="2238" b="1" i="0" u="none" strike="noStrike" baseline="0">
                <a:solidFill>
                  <a:schemeClr val="tx1"/>
                </a:solidFill>
                <a:latin typeface="Arial"/>
                <a:ea typeface="Arial"/>
                <a:cs typeface="Arial"/>
              </a:defRPr>
            </a:pPr>
            <a:endParaRPr lang="en-US"/>
          </a:p>
        </c:txPr>
        <c:crossAx val="266067184"/>
        <c:crosses val="autoZero"/>
        <c:auto val="1"/>
        <c:lblAlgn val="ctr"/>
        <c:lblOffset val="100"/>
        <c:tickLblSkip val="1"/>
        <c:tickMarkSkip val="2"/>
        <c:noMultiLvlLbl val="0"/>
      </c:catAx>
      <c:valAx>
        <c:axId val="266067184"/>
        <c:scaling>
          <c:orientation val="minMax"/>
        </c:scaling>
        <c:delete val="0"/>
        <c:axPos val="l"/>
        <c:majorGridlines>
          <c:spPr>
            <a:ln w="3740">
              <a:solidFill>
                <a:schemeClr val="tx1"/>
              </a:solidFill>
              <a:prstDash val="solid"/>
            </a:ln>
          </c:spPr>
        </c:majorGridlines>
        <c:numFmt formatCode="General" sourceLinked="1"/>
        <c:majorTickMark val="out"/>
        <c:minorTickMark val="none"/>
        <c:tickLblPos val="nextTo"/>
        <c:spPr>
          <a:ln w="3740">
            <a:solidFill>
              <a:schemeClr val="tx1"/>
            </a:solidFill>
            <a:prstDash val="solid"/>
          </a:ln>
        </c:spPr>
        <c:txPr>
          <a:bodyPr rot="0" vert="horz"/>
          <a:lstStyle/>
          <a:p>
            <a:pPr>
              <a:defRPr sz="2238" b="1" i="0" u="none" strike="noStrike" baseline="0">
                <a:solidFill>
                  <a:schemeClr val="tx1"/>
                </a:solidFill>
                <a:latin typeface="Arial"/>
                <a:ea typeface="Arial"/>
                <a:cs typeface="Arial"/>
              </a:defRPr>
            </a:pPr>
            <a:endParaRPr lang="en-US"/>
          </a:p>
        </c:txPr>
        <c:crossAx val="266066624"/>
        <c:crosses val="autoZero"/>
        <c:crossBetween val="between"/>
      </c:valAx>
      <c:spPr>
        <a:noFill/>
        <a:ln w="29917">
          <a:noFill/>
        </a:ln>
      </c:spPr>
    </c:plotArea>
    <c:legend>
      <c:legendPos val="r"/>
      <c:layout>
        <c:manualLayout>
          <c:xMode val="edge"/>
          <c:yMode val="edge"/>
          <c:x val="0.64772659523881349"/>
          <c:y val="0.28388828470277905"/>
          <c:w val="0.17801025590192029"/>
          <c:h val="0.47728563605371338"/>
        </c:manualLayout>
      </c:layout>
      <c:overlay val="0"/>
      <c:spPr>
        <a:noFill/>
        <a:ln w="3740">
          <a:solidFill>
            <a:schemeClr val="tx1"/>
          </a:solidFill>
          <a:prstDash val="solid"/>
        </a:ln>
      </c:spPr>
      <c:txPr>
        <a:bodyPr/>
        <a:lstStyle/>
        <a:p>
          <a:pPr>
            <a:defRPr sz="2273"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238" b="1"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_ENREF_11"/><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_ENREF_127"/><Relationship Id="rId4" Type="http://schemas.openxmlformats.org/officeDocument/2006/relationships/hyperlink" Target="#_ENREF_116"/></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44180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AC40EBB-D525-4F0E-A3E2-66D632607C45}" type="slidenum">
              <a:rPr lang="en-US" altLang="en-US" sz="1200">
                <a:solidFill>
                  <a:prstClr val="black"/>
                </a:solidFill>
              </a:rPr>
              <a:pPr/>
              <a:t>11</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04290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A50A9897-F61E-4C5B-9A4A-4CE460D4B8B7}" type="slidenum">
              <a:rPr lang="en-US" altLang="en-US" sz="1200">
                <a:solidFill>
                  <a:prstClr val="black"/>
                </a:solidFill>
              </a:rPr>
              <a:pPr/>
              <a:t>12</a:t>
            </a:fld>
            <a:endParaRPr lang="en-US" altLang="en-US" sz="1200">
              <a:solidFill>
                <a:prstClr val="black"/>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6115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F574CAE0-1AC2-4D84-9780-E6F6F69ABCEF}" type="slidenum">
              <a:rPr lang="en-US" altLang="en-US" sz="1200" smtClean="0"/>
              <a:pPr/>
              <a:t>13</a:t>
            </a:fld>
            <a:endParaRPr lang="en-US"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4322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11A601E5-B9DB-4FD6-98EF-58C5C736E395}" type="slidenum">
              <a:rPr lang="en-US" altLang="en-US" sz="1200" smtClean="0"/>
              <a:pPr/>
              <a:t>14</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52030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latin typeface="Arial" charset="0"/>
                <a:ea typeface="+mn-ea"/>
                <a:cs typeface="+mn-cs"/>
              </a:rPr>
              <a:t>The neurophysiology of happiness and joy.</a:t>
            </a:r>
            <a:r>
              <a:rPr lang="en-US" sz="1200" kern="1200" dirty="0">
                <a:solidFill>
                  <a:schemeClr val="tx1"/>
                </a:solidFill>
                <a:effectLst/>
                <a:latin typeface="Arial" charset="0"/>
                <a:ea typeface="+mn-ea"/>
                <a:cs typeface="+mn-cs"/>
              </a:rPr>
              <a:t> Unexpectedly, meta-analyses of neuro-imaging studies of adults have not unambiguously identified regions of interest activated by positive emotions (</a:t>
            </a:r>
            <a:r>
              <a:rPr lang="en-US" sz="1200" u="none" strike="noStrike" kern="1200" dirty="0">
                <a:solidFill>
                  <a:schemeClr val="tx1"/>
                </a:solidFill>
                <a:effectLst/>
                <a:latin typeface="Arial" charset="0"/>
                <a:ea typeface="+mn-ea"/>
                <a:cs typeface="+mn-cs"/>
                <a:hlinkClick r:id="rId3" action="ppaction://hlinkfile" tooltip="Barrett, 2006 #1528"/>
              </a:rPr>
              <a:t>Barrett &amp; Wager, 2006</a:t>
            </a:r>
            <a:r>
              <a:rPr lang="en-US" sz="1200" kern="1200" dirty="0">
                <a:solidFill>
                  <a:schemeClr val="tx1"/>
                </a:solidFill>
                <a:effectLst/>
                <a:latin typeface="Arial" charset="0"/>
                <a:ea typeface="+mn-ea"/>
                <a:cs typeface="+mn-cs"/>
              </a:rPr>
              <a:t>), although the </a:t>
            </a:r>
            <a:r>
              <a:rPr lang="en-US" sz="1200" kern="1200" dirty="0" err="1">
                <a:solidFill>
                  <a:schemeClr val="tx1"/>
                </a:solidFill>
                <a:effectLst/>
                <a:latin typeface="Arial" charset="0"/>
                <a:ea typeface="+mn-ea"/>
                <a:cs typeface="+mn-cs"/>
              </a:rPr>
              <a:t>the</a:t>
            </a:r>
            <a:r>
              <a:rPr lang="en-US" sz="1200" kern="1200" dirty="0">
                <a:solidFill>
                  <a:schemeClr val="tx1"/>
                </a:solidFill>
                <a:effectLst/>
                <a:latin typeface="Arial" charset="0"/>
                <a:ea typeface="+mn-ea"/>
                <a:cs typeface="+mn-cs"/>
              </a:rPr>
              <a:t> anterior cingulate cortex (</a:t>
            </a:r>
            <a:r>
              <a:rPr lang="en-US" sz="1200" u="none" strike="noStrike" kern="1200" dirty="0">
                <a:solidFill>
                  <a:schemeClr val="tx1"/>
                </a:solidFill>
                <a:effectLst/>
                <a:latin typeface="Arial" charset="0"/>
                <a:ea typeface="+mn-ea"/>
                <a:cs typeface="+mn-cs"/>
                <a:hlinkClick r:id="rId4" action="ppaction://hlinkfile" tooltip="Murphy, 2003 #1450"/>
              </a:rPr>
              <a:t>Murphy, </a:t>
            </a:r>
            <a:r>
              <a:rPr lang="en-US" sz="1200" u="none" strike="noStrike" kern="1200" dirty="0" err="1">
                <a:solidFill>
                  <a:schemeClr val="tx1"/>
                </a:solidFill>
                <a:effectLst/>
                <a:latin typeface="Arial" charset="0"/>
                <a:ea typeface="+mn-ea"/>
                <a:cs typeface="+mn-cs"/>
                <a:hlinkClick r:id="rId4" action="ppaction://hlinkfile" tooltip="Murphy, 2003 #1450"/>
              </a:rPr>
              <a:t>Nimmo</a:t>
            </a:r>
            <a:r>
              <a:rPr lang="en-US" sz="1200" u="none" strike="noStrike" kern="1200" dirty="0">
                <a:solidFill>
                  <a:schemeClr val="tx1"/>
                </a:solidFill>
                <a:effectLst/>
                <a:latin typeface="Arial" charset="0"/>
                <a:ea typeface="+mn-ea"/>
                <a:cs typeface="+mn-cs"/>
                <a:hlinkClick r:id="rId4" action="ppaction://hlinkfile" tooltip="Murphy, 2003 #1450"/>
              </a:rPr>
              <a:t>-Smith, &amp; Lawrence, 2003</a:t>
            </a:r>
            <a:r>
              <a:rPr lang="en-US" sz="1200" kern="1200" dirty="0">
                <a:solidFill>
                  <a:schemeClr val="tx1"/>
                </a:solidFill>
                <a:effectLst/>
                <a:latin typeface="Arial" charset="0"/>
                <a:ea typeface="+mn-ea"/>
                <a:cs typeface="+mn-cs"/>
              </a:rPr>
              <a:t>), and the basal ganglia (</a:t>
            </a:r>
            <a:r>
              <a:rPr lang="en-US" sz="1200" u="none" strike="noStrike" kern="1200" dirty="0">
                <a:solidFill>
                  <a:schemeClr val="tx1"/>
                </a:solidFill>
                <a:effectLst/>
                <a:latin typeface="Arial" charset="0"/>
                <a:ea typeface="+mn-ea"/>
                <a:cs typeface="+mn-cs"/>
                <a:hlinkClick r:id="rId5" action="ppaction://hlinkfile" tooltip="Phan, 2004 #1488"/>
              </a:rPr>
              <a:t>Phan, Wager, Taylor, &amp; </a:t>
            </a:r>
            <a:r>
              <a:rPr lang="en-US" sz="1200" u="none" strike="noStrike" kern="1200" dirty="0" err="1">
                <a:solidFill>
                  <a:schemeClr val="tx1"/>
                </a:solidFill>
                <a:effectLst/>
                <a:latin typeface="Arial" charset="0"/>
                <a:ea typeface="+mn-ea"/>
                <a:cs typeface="+mn-cs"/>
                <a:hlinkClick r:id="rId5" action="ppaction://hlinkfile" tooltip="Phan, 2004 #1488"/>
              </a:rPr>
              <a:t>Liberzon</a:t>
            </a:r>
            <a:r>
              <a:rPr lang="en-US" sz="1200" u="none" strike="noStrike" kern="1200" dirty="0">
                <a:solidFill>
                  <a:schemeClr val="tx1"/>
                </a:solidFill>
                <a:effectLst/>
                <a:latin typeface="Arial" charset="0"/>
                <a:ea typeface="+mn-ea"/>
                <a:cs typeface="+mn-cs"/>
                <a:hlinkClick r:id="rId5" action="ppaction://hlinkfile" tooltip="Phan, 2004 #1488"/>
              </a:rPr>
              <a:t>, 2004</a:t>
            </a:r>
            <a:r>
              <a:rPr lang="en-US" sz="1200" kern="1200" dirty="0">
                <a:solidFill>
                  <a:schemeClr val="tx1"/>
                </a:solidFill>
                <a:effectLst/>
                <a:latin typeface="Arial" charset="0"/>
                <a:ea typeface="+mn-ea"/>
                <a:cs typeface="+mn-cs"/>
              </a:rPr>
              <a:t>) are candidate structures. More robust evidence suggests an association of joy and other approach related emotions with laterality differences in cerebral activation (</a:t>
            </a:r>
            <a:r>
              <a:rPr lang="en-US" sz="1200" u="none" strike="noStrike" kern="1200" dirty="0">
                <a:solidFill>
                  <a:schemeClr val="tx1"/>
                </a:solidFill>
                <a:effectLst/>
                <a:latin typeface="Arial" charset="0"/>
                <a:ea typeface="+mn-ea"/>
                <a:cs typeface="+mn-cs"/>
                <a:hlinkClick r:id="rId3" action="ppaction://hlinkfile" tooltip="Barrett, 2006 #1528"/>
              </a:rPr>
              <a:t>Barrett &amp; Wager, 2006</a:t>
            </a:r>
            <a:r>
              <a:rPr lang="en-US" sz="1200" kern="1200" dirty="0">
                <a:solidFill>
                  <a:schemeClr val="tx1"/>
                </a:solidFill>
                <a:effectLst/>
                <a:latin typeface="Arial" charset="0"/>
                <a:ea typeface="+mn-ea"/>
                <a:cs typeface="+mn-cs"/>
              </a:rPr>
              <a:t>). Emotions involving approach motivation, particularly joy, are associated with greater left than right frontal cerebral activation (</a:t>
            </a:r>
            <a:r>
              <a:rPr lang="en-US" sz="1200" u="none" strike="noStrike" kern="1200" dirty="0">
                <a:solidFill>
                  <a:schemeClr val="tx1"/>
                </a:solidFill>
                <a:effectLst/>
                <a:latin typeface="Arial" charset="0"/>
                <a:ea typeface="+mn-ea"/>
                <a:cs typeface="+mn-cs"/>
                <a:hlinkClick r:id="rId4" action="ppaction://hlinkfile" tooltip="Murphy, 2003 #1450"/>
              </a:rPr>
              <a:t>Murphy et al., 2003</a:t>
            </a:r>
            <a:r>
              <a:rPr lang="en-US" sz="1200" kern="1200" dirty="0">
                <a:solidFill>
                  <a:schemeClr val="tx1"/>
                </a:solidFill>
                <a:effectLst/>
                <a:latin typeface="Arial" charset="0"/>
                <a:ea typeface="+mn-ea"/>
                <a:cs typeface="+mn-cs"/>
              </a:rPr>
              <a:t>). Laterality differences, combined with an absence of robust structural candidates, suggests a distributed cerebral basis for positive emotions, one which may involve distributed activation networks. </a:t>
            </a:r>
          </a:p>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833B08ED-28C7-46DF-8669-B96AEE59BB2F}" type="slidenum">
              <a:rPr lang="en-US" altLang="en-US" sz="1200" smtClean="0"/>
              <a:pPr/>
              <a:t>15</a:t>
            </a:fld>
            <a:endParaRPr lang="en-US" altLang="en-US" sz="1200"/>
          </a:p>
        </p:txBody>
      </p:sp>
    </p:spTree>
    <p:extLst>
      <p:ext uri="{BB962C8B-B14F-4D97-AF65-F5344CB8AC3E}">
        <p14:creationId xmlns:p14="http://schemas.microsoft.com/office/powerpoint/2010/main" val="891787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51ADE29-0B08-442B-949B-82B7FA38C6CE}" type="slidenum">
              <a:rPr lang="en-US" altLang="en-US" sz="1200">
                <a:solidFill>
                  <a:prstClr val="black"/>
                </a:solidFill>
              </a:rPr>
              <a:pPr/>
              <a:t>16</a:t>
            </a:fld>
            <a:endParaRPr lang="en-US" altLang="en-US" sz="1200">
              <a:solidFill>
                <a:prstClr val="black"/>
              </a:solidFill>
            </a:endParaRPr>
          </a:p>
        </p:txBody>
      </p:sp>
    </p:spTree>
    <p:extLst>
      <p:ext uri="{BB962C8B-B14F-4D97-AF65-F5344CB8AC3E}">
        <p14:creationId xmlns:p14="http://schemas.microsoft.com/office/powerpoint/2010/main" val="405381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914400" eaLnBrk="1" hangingPunct="1"/>
            <a:fld id="{73D28AE8-469A-41EA-9ADC-2A009D83E04C}" type="slidenum">
              <a:rPr lang="en-US" altLang="en-US" sz="1200" smtClean="0">
                <a:solidFill>
                  <a:srgbClr val="000000"/>
                </a:solidFill>
                <a:latin typeface="Calibri" panose="020F0502020204030204" pitchFamily="34" charset="0"/>
              </a:rPr>
              <a:pPr defTabSz="914400" eaLnBrk="1" hangingPunct="1"/>
              <a:t>17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2421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DD43DD15-928E-41BC-B9A4-AA12194A6D12}" type="slidenum">
              <a:rPr lang="en-US" altLang="en-US" sz="1200" smtClean="0"/>
              <a:pPr/>
              <a:t>18</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01233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DBC22477-C480-4803-85A6-9D606AD61CF0}" type="slidenum">
              <a:rPr lang="en-US" altLang="en-US" sz="1200">
                <a:solidFill>
                  <a:prstClr val="black"/>
                </a:solidFill>
              </a:rPr>
              <a:pPr/>
              <a:t>19</a:t>
            </a:fld>
            <a:endParaRPr lang="en-US" altLang="en-US" sz="1200">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43637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CDC25D9-2C32-457E-BC3E-44FFF3C734C7}" type="slidenum">
              <a:rPr lang="en-US" altLang="en-US" sz="1200">
                <a:solidFill>
                  <a:prstClr val="black"/>
                </a:solidFill>
              </a:rPr>
              <a:pPr/>
              <a:t>21</a:t>
            </a:fld>
            <a:endParaRPr lang="en-US" altLang="en-US" sz="1200">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987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98619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33880A9-8164-4898-BAFB-C4F281E14C69}" type="slidenum">
              <a:rPr lang="en-US" altLang="en-US" sz="1200">
                <a:solidFill>
                  <a:prstClr val="black"/>
                </a:solidFill>
              </a:rPr>
              <a:pPr/>
              <a:t>22</a:t>
            </a:fld>
            <a:endParaRPr lang="en-US" altLang="en-US" sz="120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99378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979956DD-9E4C-49FD-A49D-4AAF221A8BFB}" type="slidenum">
              <a:rPr lang="en-US" altLang="en-US" sz="1200" smtClean="0"/>
              <a:pPr/>
              <a:t>23</a:t>
            </a:fld>
            <a:endParaRPr lang="en-US" altLang="en-US" sz="1200"/>
          </a:p>
        </p:txBody>
      </p:sp>
    </p:spTree>
    <p:extLst>
      <p:ext uri="{BB962C8B-B14F-4D97-AF65-F5344CB8AC3E}">
        <p14:creationId xmlns:p14="http://schemas.microsoft.com/office/powerpoint/2010/main" val="2859702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1570E18-E586-4DF6-B7DF-85C00A19AF8D}" type="slidenum">
              <a:rPr lang="en-US" altLang="en-US" sz="1200">
                <a:solidFill>
                  <a:prstClr val="black"/>
                </a:solidFill>
              </a:rPr>
              <a:pPr/>
              <a:t>25</a:t>
            </a:fld>
            <a:endParaRPr lang="en-US" altLang="en-US" sz="1200">
              <a:solidFill>
                <a:prstClr val="black"/>
              </a:solidFill>
            </a:endParaRPr>
          </a:p>
        </p:txBody>
      </p:sp>
    </p:spTree>
    <p:extLst>
      <p:ext uri="{BB962C8B-B14F-4D97-AF65-F5344CB8AC3E}">
        <p14:creationId xmlns:p14="http://schemas.microsoft.com/office/powerpoint/2010/main" val="4248673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33C8399B-C816-4FF8-93E8-80FBC4FA9108}" type="slidenum">
              <a:rPr lang="en-US" altLang="en-US" sz="1200" smtClean="0">
                <a:solidFill>
                  <a:srgbClr val="000000"/>
                </a:solidFill>
              </a:rPr>
              <a:pPr/>
              <a:t>26</a:t>
            </a:fld>
            <a:endParaRPr lang="en-US" altLang="en-US" sz="1200">
              <a:solidFill>
                <a:srgbClr val="000000"/>
              </a:solidFill>
            </a:endParaRPr>
          </a:p>
        </p:txBody>
      </p:sp>
    </p:spTree>
    <p:extLst>
      <p:ext uri="{BB962C8B-B14F-4D97-AF65-F5344CB8AC3E}">
        <p14:creationId xmlns:p14="http://schemas.microsoft.com/office/powerpoint/2010/main" val="851284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7699A4A6-8993-4113-8144-50671576E036}" type="slidenum">
              <a:rPr lang="en-US" altLang="en-US" sz="1200">
                <a:solidFill>
                  <a:prstClr val="black"/>
                </a:solidFill>
              </a:rPr>
              <a:pPr/>
              <a:t>27</a:t>
            </a:fld>
            <a:endParaRPr lang="en-US" altLang="en-US" sz="120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62292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FD26578-D6C0-4E23-BE94-9985A81317AB}" type="slidenum">
              <a:rPr lang="en-US" altLang="en-US" sz="1200" smtClean="0">
                <a:solidFill>
                  <a:srgbClr val="000000"/>
                </a:solidFill>
              </a:rPr>
              <a:pPr/>
              <a:t>28</a:t>
            </a:fld>
            <a:endParaRPr lang="en-US" altLang="en-US" sz="1200">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37795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B3114420-426D-49D4-8035-E8A3EFF60274}" type="slidenum">
              <a:rPr lang="en-US" altLang="en-US" sz="1200" smtClean="0"/>
              <a:pPr/>
              <a:t>29</a:t>
            </a:fld>
            <a:endParaRPr lang="en-US" alt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5334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FC65ABA-D032-4388-80D0-E39DCEA00FB7}" type="slidenum">
              <a:rPr lang="en-US" altLang="en-US" sz="1200" smtClean="0"/>
              <a:pPr/>
              <a:t>30</a:t>
            </a:fld>
            <a:endParaRPr lang="en-US" altLang="en-US"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537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366C72-787B-45DE-B493-48EF34749646}" type="slidenum">
              <a:rPr lang="en-US" altLang="en-US" smtClean="0">
                <a:latin typeface="Times New Roman" panose="02020603050405020304" pitchFamily="18" charset="0"/>
                <a:ea typeface="MS PGothic" panose="020B0600070205080204" pitchFamily="34" charset="-128"/>
              </a:rPr>
              <a:pPr>
                <a:spcBef>
                  <a:spcPct val="0"/>
                </a:spcBef>
              </a:pPr>
              <a:t>31</a:t>
            </a:fld>
            <a:endParaRPr lang="en-US" altLang="en-US">
              <a:latin typeface="Times New Roman" panose="02020603050405020304" pitchFamily="18" charset="0"/>
              <a:ea typeface="MS PGothic" panose="020B0600070205080204" pitchFamily="34" charset="-128"/>
            </a:endParaRPr>
          </a:p>
        </p:txBody>
      </p:sp>
      <p:sp>
        <p:nvSpPr>
          <p:cNvPr id="358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5844" name="Rectangle 3"/>
          <p:cNvSpPr>
            <a:spLocks noGrp="1" noChangeArrowheads="1"/>
          </p:cNvSpPr>
          <p:nvPr>
            <p:ph type="body" idx="1"/>
          </p:nvPr>
        </p:nvSpPr>
        <p:spPr bwMode="auto">
          <a:xfrm>
            <a:off x="912813" y="4341813"/>
            <a:ext cx="5032375" cy="4116387"/>
          </a:xfrm>
          <a:solidFill>
            <a:srgbClr val="FFFFFF"/>
          </a:solidFill>
          <a:ln>
            <a:solidFill>
              <a:srgbClr val="000000"/>
            </a:solidFill>
            <a:miter lim="800000"/>
            <a:headEnd/>
            <a:tailEnd/>
          </a:ln>
        </p:spPr>
        <p:txBody>
          <a:bodyPr wrap="square" lIns="91429" tIns="45715" rIns="91429" bIns="45715" numCol="1" anchor="t" anchorCtr="0" compatLnSpc="1">
            <a:prstTxWarp prst="textNoShape">
              <a:avLst/>
            </a:prstTxWarp>
          </a:bodyPr>
          <a:lstStyle/>
          <a:p>
            <a:r>
              <a:rPr lang="en-US" altLang="en-US"/>
              <a:t>Different sample</a:t>
            </a:r>
          </a:p>
          <a:p>
            <a:endParaRPr lang="en-US" altLang="en-US"/>
          </a:p>
        </p:txBody>
      </p:sp>
    </p:spTree>
    <p:extLst>
      <p:ext uri="{BB962C8B-B14F-4D97-AF65-F5344CB8AC3E}">
        <p14:creationId xmlns:p14="http://schemas.microsoft.com/office/powerpoint/2010/main" val="10828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AF520B-4DC3-4D41-9301-E77CD2D4F5BE}" type="slidenum">
              <a:rPr lang="en-US" altLang="en-US" smtClean="0">
                <a:latin typeface="Times New Roman" panose="02020603050405020304" pitchFamily="18" charset="0"/>
                <a:ea typeface="MS PGothic" panose="020B0600070205080204" pitchFamily="34" charset="-128"/>
              </a:rPr>
              <a:pPr>
                <a:spcBef>
                  <a:spcPct val="0"/>
                </a:spcBef>
              </a:pPr>
              <a:t>32</a:t>
            </a:fld>
            <a:endParaRPr lang="en-US" altLang="en-US">
              <a:latin typeface="Times New Roman" panose="02020603050405020304" pitchFamily="18" charset="0"/>
              <a:ea typeface="MS PGothic" panose="020B0600070205080204" pitchFamily="34" charset="-128"/>
            </a:endParaRPr>
          </a:p>
        </p:txBody>
      </p:sp>
      <p:sp>
        <p:nvSpPr>
          <p:cNvPr id="3789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3" tIns="45716" rIns="91433" bIns="45716" numCol="1" anchor="t" anchorCtr="0" compatLnSpc="1">
            <a:prstTxWarp prst="textNoShape">
              <a:avLst/>
            </a:prstTxWarp>
          </a:bodyPr>
          <a:lstStyle/>
          <a:p>
            <a:r>
              <a:rPr lang="en-US" altLang="en-US" sz="3200"/>
              <a:t>Infants engage in relative more Smiling alone than non-smiling when gazing at mother and when mother is smiling</a:t>
            </a:r>
          </a:p>
        </p:txBody>
      </p:sp>
    </p:spTree>
    <p:extLst>
      <p:ext uri="{BB962C8B-B14F-4D97-AF65-F5344CB8AC3E}">
        <p14:creationId xmlns:p14="http://schemas.microsoft.com/office/powerpoint/2010/main" val="99523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A11734B-0AED-4C53-8FF3-89D90D10F0EC}" type="slidenum">
              <a:rPr lang="en-US" altLang="en-US" sz="1200" smtClean="0"/>
              <a:pPr/>
              <a:t>4</a:t>
            </a:fld>
            <a:endParaRPr lang="en-US" alt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08824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20113E-543C-4859-B148-BA44B04B4A48}" type="slidenum">
              <a:rPr lang="en-US" altLang="en-US" smtClean="0">
                <a:latin typeface="Times New Roman" panose="02020603050405020304" pitchFamily="18" charset="0"/>
                <a:ea typeface="MS PGothic" panose="020B0600070205080204" pitchFamily="34" charset="-128"/>
              </a:rPr>
              <a:pPr>
                <a:spcBef>
                  <a:spcPct val="0"/>
                </a:spcBef>
              </a:pPr>
              <a:t>33</a:t>
            </a:fld>
            <a:endParaRPr lang="en-US" altLang="en-US">
              <a:latin typeface="Times New Roman" panose="02020603050405020304" pitchFamily="18" charset="0"/>
              <a:ea typeface="MS PGothic" panose="020B0600070205080204" pitchFamily="34" charset="-128"/>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126999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C66CAD-588F-42CB-9A35-29C560C184D6}" type="slidenum">
              <a:rPr lang="en-US" altLang="en-US" smtClean="0">
                <a:latin typeface="Times New Roman" panose="02020603050405020304" pitchFamily="18" charset="0"/>
                <a:ea typeface="MS PGothic" panose="020B0600070205080204" pitchFamily="34" charset="-128"/>
              </a:rPr>
              <a:pPr>
                <a:spcBef>
                  <a:spcPct val="0"/>
                </a:spcBef>
              </a:pPr>
              <a:t>34</a:t>
            </a:fld>
            <a:endParaRPr lang="en-US" altLang="en-US">
              <a:latin typeface="Times New Roman" panose="02020603050405020304" pitchFamily="18" charset="0"/>
              <a:ea typeface="MS PGothic" panose="020B0600070205080204" pitchFamily="34" charset="-128"/>
            </a:endParaRPr>
          </a:p>
        </p:txBody>
      </p:sp>
      <p:sp>
        <p:nvSpPr>
          <p:cNvPr id="440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40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3" tIns="45716" rIns="91433" bIns="45716" numCol="1" anchor="t" anchorCtr="0" compatLnSpc="1">
            <a:prstTxWarp prst="textNoShape">
              <a:avLst/>
            </a:prstTxWarp>
          </a:bodyPr>
          <a:lstStyle/>
          <a:p>
            <a:pPr eaLnBrk="1" hangingPunct="1">
              <a:spcBef>
                <a:spcPct val="0"/>
              </a:spcBef>
            </a:pPr>
            <a:r>
              <a:rPr lang="en-US" altLang="en-US"/>
              <a:t>Same proportions</a:t>
            </a:r>
          </a:p>
        </p:txBody>
      </p:sp>
    </p:spTree>
    <p:extLst>
      <p:ext uri="{BB962C8B-B14F-4D97-AF65-F5344CB8AC3E}">
        <p14:creationId xmlns:p14="http://schemas.microsoft.com/office/powerpoint/2010/main" val="2380942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7A5EFC-382E-4B04-AB2D-3F1B0308ACDF}" type="slidenum">
              <a:rPr lang="en-US" altLang="en-US" smtClean="0"/>
              <a:pPr>
                <a:spcBef>
                  <a:spcPct val="0"/>
                </a:spcBef>
              </a:pPr>
              <a:t>35</a:t>
            </a:fld>
            <a:endParaRPr lang="en-US" altLang="en-US"/>
          </a:p>
        </p:txBody>
      </p:sp>
    </p:spTree>
    <p:extLst>
      <p:ext uri="{BB962C8B-B14F-4D97-AF65-F5344CB8AC3E}">
        <p14:creationId xmlns:p14="http://schemas.microsoft.com/office/powerpoint/2010/main" val="684327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701528-EA55-4DCF-9882-DB76CDE4651C}" type="slidenum">
              <a:rPr lang="en-US" smtClean="0">
                <a:latin typeface="Times New Roman" pitchFamily="18" charset="0"/>
                <a:ea typeface="ＭＳ Ｐゴシック" pitchFamily="34" charset="-128"/>
              </a:rPr>
              <a:pPr fontAlgn="base">
                <a:spcBef>
                  <a:spcPct val="0"/>
                </a:spcBef>
                <a:spcAft>
                  <a:spcPct val="0"/>
                </a:spcAft>
                <a:defRPr/>
              </a:pPr>
              <a:t>36</a:t>
            </a:fld>
            <a:endParaRPr lang="en-US">
              <a:latin typeface="Times New Roman" pitchFamily="18" charset="0"/>
              <a:ea typeface="ＭＳ Ｐゴシック" pitchFamily="34" charset="-128"/>
            </a:endParaRPr>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43328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2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8B0835-0812-4598-A7C4-78F0A012B6BB}"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755827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3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FDA623-7493-4FA1-AD3D-6A5B59F09275}" type="slidenum">
              <a:rPr lang="en-US" smtClean="0">
                <a:latin typeface="Times New Roman" pitchFamily="18" charset="0"/>
                <a:ea typeface="ＭＳ Ｐゴシック" pitchFamily="34" charset="-128"/>
              </a:rPr>
              <a:pPr fontAlgn="base">
                <a:spcBef>
                  <a:spcPct val="0"/>
                </a:spcBef>
                <a:spcAft>
                  <a:spcPct val="0"/>
                </a:spcAft>
                <a:defRPr/>
              </a:pPr>
              <a:t>38</a:t>
            </a:fld>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974017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962ED-0AAE-4AD8-AB2F-843E850116A9}" type="slidenum">
              <a:rPr lang="en-US" smtClean="0"/>
              <a:pPr fontAlgn="base">
                <a:spcBef>
                  <a:spcPct val="0"/>
                </a:spcBef>
                <a:spcAft>
                  <a:spcPct val="0"/>
                </a:spcAft>
                <a:defRPr/>
              </a:pPr>
              <a:t>39</a:t>
            </a:fld>
            <a:endParaRPr lang="en-US"/>
          </a:p>
        </p:txBody>
      </p:sp>
    </p:spTree>
    <p:extLst>
      <p:ext uri="{BB962C8B-B14F-4D97-AF65-F5344CB8AC3E}">
        <p14:creationId xmlns:p14="http://schemas.microsoft.com/office/powerpoint/2010/main" val="1813466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8F6AB-0C88-477C-A1D8-832211ED5B88}" type="slidenum">
              <a:rPr lang="en-US" smtClean="0"/>
              <a:pPr fontAlgn="base">
                <a:spcBef>
                  <a:spcPct val="0"/>
                </a:spcBef>
                <a:spcAft>
                  <a:spcPct val="0"/>
                </a:spcAft>
                <a:defRPr/>
              </a:pPr>
              <a:t>40</a:t>
            </a:fld>
            <a:endParaRPr lang="en-US"/>
          </a:p>
        </p:txBody>
      </p:sp>
    </p:spTree>
    <p:extLst>
      <p:ext uri="{BB962C8B-B14F-4D97-AF65-F5344CB8AC3E}">
        <p14:creationId xmlns:p14="http://schemas.microsoft.com/office/powerpoint/2010/main" val="1437942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2648B-EFC3-44F7-BCDE-FDDF9783B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64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video at :30, end at 2:00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2648B-EFC3-44F7-BCDE-FDDF9783B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6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30BA717-51ED-4BE2-B033-6C5239D65033}" type="slidenum">
              <a:rPr lang="en-US" altLang="en-US" sz="1200" smtClean="0"/>
              <a:pPr/>
              <a:t>5</a:t>
            </a:fld>
            <a:endParaRPr lang="en-US" alt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05961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video at :30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2648B-EFC3-44F7-BCDE-FDDF9783B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530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proportion of time involving smiling declined from Play (M = .13, SD= .08) to the Still-Face (M = .02, SD = .03), F (1, 11) = 17.10, p,.01, </a:t>
            </a:r>
            <a:r>
              <a:rPr lang="en-US" dirty="0" err="1"/>
              <a:t>gp</a:t>
            </a:r>
            <a:r>
              <a:rPr lang="en-US" dirty="0"/>
              <a:t> 2= .61. The mean proportion of time involving cry-faces increased from Play (M = .11, SD = .25) to the Still-Face (M = .32, SD = .29), F (1, 11) = 4.97, p,.05, </a:t>
            </a:r>
            <a:r>
              <a:rPr lang="en-US" dirty="0" err="1"/>
              <a:t>gp</a:t>
            </a:r>
            <a:r>
              <a:rPr lang="en-US" dirty="0"/>
              <a:t> 2= .31. </a:t>
            </a:r>
            <a:endParaRPr lang="en-US" dirty="0">
              <a:latin typeface="+mn-lt"/>
              <a:ea typeface="ＭＳ Ｐゴシック" charset="0"/>
              <a:cs typeface="Calibri"/>
            </a:endParaRPr>
          </a:p>
          <a:p>
            <a:endParaRPr lang="en-US" dirty="0">
              <a:latin typeface="+mn-lt"/>
              <a:ea typeface="ＭＳ Ｐゴシック" charset="0"/>
              <a:cs typeface="Calibri"/>
            </a:endParaRPr>
          </a:p>
          <a:p>
            <a:r>
              <a:rPr lang="en-US" dirty="0"/>
              <a:t>A higher proportion of smiles involved eye constriction during Play (M = .64, SD= .30) than did smiles during the Still-Face (M = .34, SD= .38), F (1, 11) = 6.70, p= .03, </a:t>
            </a:r>
            <a:r>
              <a:rPr lang="en-US" dirty="0" err="1"/>
              <a:t>gp</a:t>
            </a:r>
            <a:r>
              <a:rPr lang="en-US" dirty="0"/>
              <a:t> 2= .38. A higher proportion of cry-faces involved eye constriction during the Still-Face (M = .70, SD= .38) than during Play (M = .36, SD = .39), F (1, 11) = 11.43, p,.01, </a:t>
            </a:r>
            <a:r>
              <a:rPr lang="en-US" dirty="0" err="1"/>
              <a:t>gp</a:t>
            </a:r>
            <a:r>
              <a:rPr lang="en-US" dirty="0"/>
              <a:t> 2= .51. These results provide evidence in support of the hypothesis. In a positive-emotion eliciting context, smiling was more likely to be accompanied by eye constriction. In a </a:t>
            </a:r>
            <a:r>
              <a:rPr lang="en-US" dirty="0" err="1"/>
              <a:t>negativeemotion</a:t>
            </a:r>
            <a:r>
              <a:rPr lang="en-US" dirty="0"/>
              <a:t> eliciting context, cry-faces were more likely to be accompanied by eye constriction.</a:t>
            </a:r>
            <a:endParaRPr lang="en-US" dirty="0">
              <a:latin typeface="+mn-lt"/>
              <a:ea typeface="ＭＳ Ｐゴシック" charset="0"/>
              <a:cs typeface="Calibri"/>
            </a:endParaRPr>
          </a:p>
          <a:p>
            <a:endParaRPr lang="en-US" dirty="0">
              <a:latin typeface="+mn-lt"/>
              <a:ea typeface="ＭＳ Ｐゴシック" charset="0"/>
              <a:cs typeface="Calibri"/>
            </a:endParaRPr>
          </a:p>
          <a:p>
            <a:r>
              <a:rPr lang="en-US" dirty="0">
                <a:latin typeface="+mn-lt"/>
                <a:ea typeface="ＭＳ Ｐゴシック" charset="0"/>
                <a:cs typeface="Calibri"/>
              </a:rPr>
              <a:t>What does it mean that play involved a similar proportion of smiles and cry-faces?</a:t>
            </a:r>
          </a:p>
          <a:p>
            <a:endParaRPr lang="en-US" dirty="0">
              <a:latin typeface="+mn-lt"/>
              <a:ea typeface="ＭＳ Ｐゴシック" charset="0"/>
              <a:cs typeface="Calibri"/>
            </a:endParaRPr>
          </a:p>
          <a:p>
            <a:r>
              <a:rPr lang="en-US" dirty="0">
                <a:latin typeface="+mj-lt"/>
              </a:rPr>
              <a:t>The presence of eye constriction predicted stronger smile and cry-face expressions.  How does this add to the above finding?</a:t>
            </a:r>
          </a:p>
          <a:p>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Does this response to emotional elicitors generalize?</a:t>
            </a:r>
          </a:p>
          <a:p>
            <a:endParaRPr lang="en-US" dirty="0">
              <a:latin typeface="+mj-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732B4-A220-4D64-89E5-5942912432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400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732B4-A220-4D64-89E5-5942912432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707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732B4-A220-4D64-89E5-5942912432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584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732B4-A220-4D64-89E5-5942912432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396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39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BB0F17B6-A695-4F0F-A8A2-FE96A7250A7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22108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2648B-EFC3-44F7-BCDE-FDDF9783B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669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52</a:t>
            </a:fld>
            <a:endParaRPr lang="en-US"/>
          </a:p>
        </p:txBody>
      </p:sp>
    </p:spTree>
    <p:extLst>
      <p:ext uri="{BB962C8B-B14F-4D97-AF65-F5344CB8AC3E}">
        <p14:creationId xmlns:p14="http://schemas.microsoft.com/office/powerpoint/2010/main" val="733595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p>
          <a:p>
            <a:pPr lvl="1"/>
            <a:endParaRPr lang="en-US" sz="1600" dirty="0"/>
          </a:p>
          <a:p>
            <a:pPr lvl="1"/>
            <a:endParaRPr lang="en-US" sz="1600"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55</a:t>
            </a:fld>
            <a:endParaRPr lang="en-US"/>
          </a:p>
        </p:txBody>
      </p:sp>
    </p:spTree>
    <p:extLst>
      <p:ext uri="{BB962C8B-B14F-4D97-AF65-F5344CB8AC3E}">
        <p14:creationId xmlns:p14="http://schemas.microsoft.com/office/powerpoint/2010/main" val="2110935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Isre icon</a:t>
            </a:r>
          </a:p>
        </p:txBody>
      </p:sp>
      <p:sp>
        <p:nvSpPr>
          <p:cNvPr id="208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C27F236-D103-4B6E-AAEC-0AFCDCA9B460}"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18117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27635-A35C-4BCB-8E61-1C719FF8B81E}" type="slidenum">
              <a:rPr lang="en-US"/>
              <a:pPr/>
              <a:t>6</a:t>
            </a:fld>
            <a:endParaRPr lang="en-US"/>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3830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7F9E49D-27F4-457F-8830-3ADEA3369477}" type="slidenum">
              <a:rPr lang="en-US" smtClean="0"/>
              <a:pPr>
                <a:defRPr/>
              </a:pPr>
              <a:t>58</a:t>
            </a:fld>
            <a:endParaRPr lang="en-US"/>
          </a:p>
        </p:txBody>
      </p:sp>
    </p:spTree>
    <p:extLst>
      <p:ext uri="{BB962C8B-B14F-4D97-AF65-F5344CB8AC3E}">
        <p14:creationId xmlns:p14="http://schemas.microsoft.com/office/powerpoint/2010/main" val="1052852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3C0919-9342-4FD1-866A-9251F7EF4E14}"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extLst>
      <p:ext uri="{BB962C8B-B14F-4D97-AF65-F5344CB8AC3E}">
        <p14:creationId xmlns:p14="http://schemas.microsoft.com/office/powerpoint/2010/main" val="689804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6CEAA4-AF9C-417A-A03A-305C0E258011}" type="slidenum">
              <a:rPr lang="en-US" altLang="en-US"/>
              <a:pPr>
                <a:spcBef>
                  <a:spcPct val="0"/>
                </a:spcBef>
              </a:pPr>
              <a:t>62</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83138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030CB6-9F44-4DAB-BCB9-0F862E70897B}" type="slidenum">
              <a:rPr lang="en-US" altLang="en-US"/>
              <a:pPr>
                <a:spcBef>
                  <a:spcPct val="0"/>
                </a:spcBef>
              </a:pPr>
              <a:t>63</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11085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1EF748-CBC1-4DBC-B515-23C6CBB9356E}" type="slidenum">
              <a:rPr lang="en-US" altLang="en-US"/>
              <a:pPr>
                <a:spcBef>
                  <a:spcPct val="0"/>
                </a:spcBef>
              </a:pPr>
              <a:t>64</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35974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B3E227-FA0E-4DA1-9EA8-496F2E59453C}" type="slidenum">
              <a:rPr lang="en-US" altLang="en-US"/>
              <a:pPr>
                <a:spcBef>
                  <a:spcPct val="0"/>
                </a:spcBef>
              </a:pPr>
              <a:t>65</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36404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D050EC-BF28-4275-A3B5-E09373435E98}" type="slidenum">
              <a:rPr lang="en-US" altLang="en-US"/>
              <a:pPr>
                <a:spcBef>
                  <a:spcPct val="0"/>
                </a:spcBef>
              </a:pPr>
              <a:t>66</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032019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400" dirty="0">
                <a:latin typeface="Arial" panose="020B0604020202020204" pitchFamily="34" charset="0"/>
              </a:rPr>
              <a:t>Smiling</a:t>
            </a:r>
          </a:p>
          <a:p>
            <a:pPr lvl="1" eaLnBrk="1" hangingPunct="1"/>
            <a:r>
              <a:rPr lang="en-US" altLang="en-US" sz="2000" dirty="0">
                <a:latin typeface="Arial" panose="020B0604020202020204" pitchFamily="34" charset="0"/>
              </a:rPr>
              <a:t>Boys = girls</a:t>
            </a:r>
          </a:p>
          <a:p>
            <a:pPr lvl="1" eaLnBrk="1" hangingPunct="1"/>
            <a:r>
              <a:rPr lang="en-US" altLang="en-US" sz="2000" dirty="0">
                <a:latin typeface="Arial" panose="020B0604020202020204" pitchFamily="34" charset="0"/>
              </a:rPr>
              <a:t>Mothers &gt; fathers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6DF098-F3A6-4906-A1BA-31E744B049CE}" type="slidenum">
              <a:rPr lang="en-US" altLang="en-US">
                <a:solidFill>
                  <a:srgbClr val="000000"/>
                </a:solidFill>
              </a:rPr>
              <a:pPr>
                <a:spcBef>
                  <a:spcPct val="0"/>
                </a:spcBef>
              </a:pPr>
              <a:t>69</a:t>
            </a:fld>
            <a:endParaRPr lang="en-US" altLang="en-US">
              <a:solidFill>
                <a:srgbClr val="000000"/>
              </a:solidFill>
            </a:endParaRPr>
          </a:p>
        </p:txBody>
      </p:sp>
    </p:spTree>
    <p:extLst>
      <p:ext uri="{BB962C8B-B14F-4D97-AF65-F5344CB8AC3E}">
        <p14:creationId xmlns:p14="http://schemas.microsoft.com/office/powerpoint/2010/main" val="1162589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A5C4B1-C0D4-40DD-B914-4E856FB0FA67}" type="slidenum">
              <a:rPr lang="en-US" altLang="en-US"/>
              <a:pPr>
                <a:spcBef>
                  <a:spcPct val="0"/>
                </a:spcBef>
              </a:pPr>
              <a:t>70</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80</a:t>
            </a:r>
            <a:r>
              <a:rPr lang="en-US" altLang="en-US" baseline="30000">
                <a:latin typeface="Arial" panose="020B0604020202020204" pitchFamily="34" charset="0"/>
              </a:rPr>
              <a:t>th</a:t>
            </a:r>
            <a:r>
              <a:rPr lang="en-US" altLang="en-US">
                <a:latin typeface="Arial" panose="020B0604020202020204" pitchFamily="34" charset="0"/>
              </a:rPr>
              <a:t>%ile. Higher % of their own expressions</a:t>
            </a:r>
          </a:p>
        </p:txBody>
      </p:sp>
    </p:spTree>
    <p:extLst>
      <p:ext uri="{BB962C8B-B14F-4D97-AF65-F5344CB8AC3E}">
        <p14:creationId xmlns:p14="http://schemas.microsoft.com/office/powerpoint/2010/main" val="2416312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97229-37D4-4675-9C4B-2A36E8205EF2}" type="slidenum">
              <a:rPr lang="en-US"/>
              <a:pPr/>
              <a:t>71</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751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ABDCD-D282-4815-BE6E-E78AFAFB6A9A}" type="slidenum">
              <a:rPr lang="en-US"/>
              <a:pPr/>
              <a:t>7</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971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They found 6 common units in chimpFACS coded open mouth faces</a:t>
            </a:r>
          </a:p>
          <a:p>
            <a:endParaRPr lang="en-US" altLang="en-US"/>
          </a:p>
          <a:p>
            <a:r>
              <a:rPr lang="en-US" altLang="en-US"/>
              <a:t>None of these AUs were produced in isolation</a:t>
            </a:r>
          </a:p>
          <a:p>
            <a:r>
              <a:rPr lang="en-US" altLang="en-US"/>
              <a:t>See Table 1</a:t>
            </a:r>
          </a:p>
          <a:p>
            <a:r>
              <a:rPr lang="en-US" altLang="en-US"/>
              <a:t>Shows the 17 different action combinations </a:t>
            </a:r>
          </a:p>
          <a:p>
            <a:r>
              <a:rPr lang="en-US" altLang="en-US"/>
              <a:t>14 occurred in both silent and laughing open-mouth faces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DF04913C-566B-453A-94DA-2B09AC439A71}" type="slidenum">
              <a:rPr lang="en-US" altLang="en-US" sz="1200" smtClean="0">
                <a:solidFill>
                  <a:srgbClr val="000000"/>
                </a:solidFill>
              </a:rPr>
              <a:pPr/>
              <a:t>75</a:t>
            </a:fld>
            <a:endParaRPr lang="en-US" altLang="en-US" sz="1200">
              <a:solidFill>
                <a:srgbClr val="000000"/>
              </a:solidFill>
            </a:endParaRPr>
          </a:p>
        </p:txBody>
      </p:sp>
    </p:spTree>
    <p:extLst>
      <p:ext uri="{BB962C8B-B14F-4D97-AF65-F5344CB8AC3E}">
        <p14:creationId xmlns:p14="http://schemas.microsoft.com/office/powerpoint/2010/main" val="4282113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number of open mouth faces chimps produced during rough and gentle play.</a:t>
            </a:r>
          </a:p>
          <a:p>
            <a:endParaRPr lang="en-US" altLang="en-US"/>
          </a:p>
          <a:p>
            <a:r>
              <a:rPr lang="en-US" altLang="en-US"/>
              <a:t>Open-mouth faces with laughter were more often produced in play with physical contact than play without physical contact, for both rough and gentle play. Silent open-mouth faces were significantly more often found in play with physical contact than play without contact, but only during rough play </a:t>
            </a:r>
          </a:p>
          <a:p>
            <a:endParaRPr lang="en-US" altLang="en-US"/>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5706FA67-1E8E-4CDC-93EC-8CB62E11DCBB}" type="slidenum">
              <a:rPr lang="en-US" altLang="en-US" sz="1200" smtClean="0">
                <a:solidFill>
                  <a:srgbClr val="000000"/>
                </a:solidFill>
              </a:rPr>
              <a:pPr/>
              <a:t>76</a:t>
            </a:fld>
            <a:endParaRPr lang="en-US" altLang="en-US" sz="1200">
              <a:solidFill>
                <a:srgbClr val="000000"/>
              </a:solidFill>
            </a:endParaRPr>
          </a:p>
        </p:txBody>
      </p:sp>
    </p:spTree>
    <p:extLst>
      <p:ext uri="{BB962C8B-B14F-4D97-AF65-F5344CB8AC3E}">
        <p14:creationId xmlns:p14="http://schemas.microsoft.com/office/powerpoint/2010/main" val="1864270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C0515B-E2D0-4163-A37A-AA55B6876B8B}" type="slidenum">
              <a:rPr lang="en-US" altLang="en-US"/>
              <a:pPr>
                <a:spcBef>
                  <a:spcPct val="0"/>
                </a:spcBef>
              </a:pPr>
              <a:t>77</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15426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41D6F-E4F8-4D1E-90A6-D287EAC5FB83}" type="slidenum">
              <a:rPr lang="en-US"/>
              <a:pPr/>
              <a:t>78</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5897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784B8B05-CC5B-4629-957C-64AD8E16E3C8}" type="slidenum">
              <a:rPr lang="en-US" altLang="en-US" sz="1200" smtClean="0"/>
              <a:pPr/>
              <a:t>80</a:t>
            </a:fld>
            <a:endParaRPr lang="en-US" alt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287277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864C8-FA8B-4E54-A2F1-2C39FD2AE4EB}" type="slidenum">
              <a:rPr lang="en-US"/>
              <a:pPr/>
              <a:t>81</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3069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85C5E-A879-4EA8-AE40-5010B4AF54C9}" type="slidenum">
              <a:rPr lang="en-US"/>
              <a:pPr/>
              <a:t>82</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87650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12D033E7-CB0E-42E1-88C0-3E463A945D40}" type="slidenum">
              <a:rPr lang="en-US" altLang="en-US" sz="1200" smtClean="0"/>
              <a:pPr/>
              <a:t>87</a:t>
            </a:fld>
            <a:endParaRPr lang="en-US" alt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6011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277B77B2-28CA-43ED-88E1-639BF7ED931C}" type="slidenum">
              <a:rPr lang="en-US" altLang="en-US" sz="1200" smtClean="0">
                <a:solidFill>
                  <a:srgbClr val="000000"/>
                </a:solidFill>
              </a:rPr>
              <a:pPr/>
              <a:t>8</a:t>
            </a:fld>
            <a:endParaRPr lang="en-US" altLang="en-US" sz="1200">
              <a:solidFill>
                <a:srgbClr val="000000"/>
              </a:solidFill>
            </a:endParaRPr>
          </a:p>
        </p:txBody>
      </p:sp>
    </p:spTree>
    <p:extLst>
      <p:ext uri="{BB962C8B-B14F-4D97-AF65-F5344CB8AC3E}">
        <p14:creationId xmlns:p14="http://schemas.microsoft.com/office/powerpoint/2010/main" val="14821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DF2E4CA-554F-4EC0-A00E-1B5209122A30}" type="slidenum">
              <a:rPr lang="en-US" altLang="en-US" sz="1200" smtClean="0"/>
              <a:pPr/>
              <a:t>9</a:t>
            </a:fld>
            <a:endParaRPr lang="en-US" alt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201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2212CBF-EF32-4011-A721-2FD15369EEA5}" type="slidenum">
              <a:rPr lang="en-US" altLang="en-US" sz="1200">
                <a:solidFill>
                  <a:prstClr val="black"/>
                </a:solidFill>
              </a:rPr>
              <a:pPr/>
              <a:t>10</a:t>
            </a:fld>
            <a:endParaRPr lang="en-US" altLang="en-US" sz="1200">
              <a:solidFill>
                <a:prstClr val="black"/>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4309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dmessinger@miami.edu</a:t>
            </a:r>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dmessinger@miami.edu</a:t>
            </a:r>
          </a:p>
        </p:txBody>
      </p:sp>
      <p:sp>
        <p:nvSpPr>
          <p:cNvPr id="7" name="Rectangle 25"/>
          <p:cNvSpPr>
            <a:spLocks noGrp="1" noChangeArrowheads="1"/>
          </p:cNvSpPr>
          <p:nvPr>
            <p:ph type="sldNum" sz="quarter" idx="12"/>
          </p:nvPr>
        </p:nvSpPr>
        <p:spPr/>
        <p:txBody>
          <a:bodyPr/>
          <a:lstStyle>
            <a:lvl1pPr>
              <a:defRPr/>
            </a:lvl1pPr>
          </a:lstStyle>
          <a:p>
            <a:pPr>
              <a:defRPr/>
            </a:pPr>
            <a:fld id="{5BB84506-A8F0-46D9-93A0-6D25CE8D6EBA}" type="slidenum">
              <a:rPr lang="en-US" altLang="en-US"/>
              <a:pPr>
                <a:defRPr/>
              </a:pPr>
              <a:t>‹#›</a:t>
            </a:fld>
            <a:endParaRPr lang="en-US" altLang="en-US"/>
          </a:p>
        </p:txBody>
      </p:sp>
    </p:spTree>
    <p:extLst>
      <p:ext uri="{BB962C8B-B14F-4D97-AF65-F5344CB8AC3E}">
        <p14:creationId xmlns:p14="http://schemas.microsoft.com/office/powerpoint/2010/main" val="206887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a:t>Click to edit Master title style</a:t>
            </a:r>
          </a:p>
        </p:txBody>
      </p:sp>
      <p:sp>
        <p:nvSpPr>
          <p:cNvPr id="3" name="Table Placeholder 2"/>
          <p:cNvSpPr>
            <a:spLocks noGrp="1"/>
          </p:cNvSpPr>
          <p:nvPr>
            <p:ph type="tbl" idx="1"/>
          </p:nvPr>
        </p:nvSpPr>
        <p:spPr>
          <a:xfrm>
            <a:off x="698500" y="1665288"/>
            <a:ext cx="7772400" cy="4114800"/>
          </a:xfrm>
        </p:spPr>
        <p:txBody>
          <a:bodyPr/>
          <a:lstStyle/>
          <a:p>
            <a:pPr lvl="0"/>
            <a:endParaRPr lang="en-US" noProof="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t>dmessinger@miami.edu</a:t>
            </a:r>
          </a:p>
        </p:txBody>
      </p:sp>
      <p:sp>
        <p:nvSpPr>
          <p:cNvPr id="6" name="Rectangle 12"/>
          <p:cNvSpPr>
            <a:spLocks noGrp="1" noChangeArrowheads="1"/>
          </p:cNvSpPr>
          <p:nvPr>
            <p:ph type="sldNum" sz="quarter" idx="12"/>
          </p:nvPr>
        </p:nvSpPr>
        <p:spPr>
          <a:ln/>
        </p:spPr>
        <p:txBody>
          <a:bodyPr/>
          <a:lstStyle>
            <a:lvl1pPr>
              <a:defRPr/>
            </a:lvl1pPr>
          </a:lstStyle>
          <a:p>
            <a:pPr>
              <a:defRPr/>
            </a:pPr>
            <a:fld id="{792451A1-274C-495B-B81B-1199D06A9FEA}" type="slidenum">
              <a:rPr lang="en-US" altLang="en-US"/>
              <a:pPr>
                <a:defRPr/>
              </a:pPr>
              <a:t>‹#›</a:t>
            </a:fld>
            <a:endParaRPr lang="en-US" altLang="en-US"/>
          </a:p>
        </p:txBody>
      </p:sp>
    </p:spTree>
    <p:extLst>
      <p:ext uri="{BB962C8B-B14F-4D97-AF65-F5344CB8AC3E}">
        <p14:creationId xmlns:p14="http://schemas.microsoft.com/office/powerpoint/2010/main" val="3421640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a:t>Click to edit Master title style</a:t>
            </a:r>
          </a:p>
        </p:txBody>
      </p:sp>
      <p:sp>
        <p:nvSpPr>
          <p:cNvPr id="3" name="Chart Placeholder 2"/>
          <p:cNvSpPr>
            <a:spLocks noGrp="1"/>
          </p:cNvSpPr>
          <p:nvPr>
            <p:ph type="chart" idx="1"/>
          </p:nvPr>
        </p:nvSpPr>
        <p:spPr>
          <a:xfrm>
            <a:off x="698500" y="1665288"/>
            <a:ext cx="7772400" cy="4114800"/>
          </a:xfrm>
        </p:spPr>
        <p:txBody>
          <a:bodyPr/>
          <a:lstStyle/>
          <a:p>
            <a:pPr lvl="0"/>
            <a:endParaRPr lang="en-US" noProof="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t>dmessinger@miami.edu</a:t>
            </a:r>
          </a:p>
        </p:txBody>
      </p:sp>
      <p:sp>
        <p:nvSpPr>
          <p:cNvPr id="6" name="Rectangle 12"/>
          <p:cNvSpPr>
            <a:spLocks noGrp="1" noChangeArrowheads="1"/>
          </p:cNvSpPr>
          <p:nvPr>
            <p:ph type="sldNum" sz="quarter" idx="12"/>
          </p:nvPr>
        </p:nvSpPr>
        <p:spPr>
          <a:ln/>
        </p:spPr>
        <p:txBody>
          <a:bodyPr/>
          <a:lstStyle>
            <a:lvl1pPr>
              <a:defRPr/>
            </a:lvl1pPr>
          </a:lstStyle>
          <a:p>
            <a:pPr>
              <a:defRPr/>
            </a:pPr>
            <a:fld id="{7F1DEB95-53E1-45E7-8839-09DC0438671F}" type="slidenum">
              <a:rPr lang="en-US" altLang="en-US"/>
              <a:pPr>
                <a:defRPr/>
              </a:pPr>
              <a:t>‹#›</a:t>
            </a:fld>
            <a:endParaRPr lang="en-US" altLang="en-US"/>
          </a:p>
        </p:txBody>
      </p:sp>
    </p:spTree>
    <p:extLst>
      <p:ext uri="{BB962C8B-B14F-4D97-AF65-F5344CB8AC3E}">
        <p14:creationId xmlns:p14="http://schemas.microsoft.com/office/powerpoint/2010/main" val="123025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2B26F1A8-6F87-4BA3-BED0-7106AD2056CC}"/>
              </a:ext>
            </a:extLst>
          </p:cNvPr>
          <p:cNvSpPr>
            <a:spLocks noGrp="1"/>
          </p:cNvSpPr>
          <p:nvPr>
            <p:ph sz="quarter" idx="14"/>
          </p:nvPr>
        </p:nvSpPr>
        <p:spPr>
          <a:xfrm>
            <a:off x="0" y="0"/>
            <a:ext cx="9144000" cy="961363"/>
          </a:xfrm>
          <a:solidFill>
            <a:schemeClr val="tx1"/>
          </a:solidFill>
        </p:spPr>
        <p:txBody>
          <a:bodyPr/>
          <a:lstStyle>
            <a:lvl1pPr marL="118872" indent="0">
              <a:buNone/>
              <a:defRPr>
                <a:noFill/>
              </a:defRPr>
            </a:lvl1pPr>
          </a:lstStyle>
          <a:p>
            <a:pPr lvl="0"/>
            <a:r>
              <a:rPr lang="en-US"/>
              <a:t>Edit Master text styles</a:t>
            </a:r>
          </a:p>
        </p:txBody>
      </p:sp>
      <p:sp>
        <p:nvSpPr>
          <p:cNvPr id="2" name="Title 1">
            <a:extLst>
              <a:ext uri="{FF2B5EF4-FFF2-40B4-BE49-F238E27FC236}">
                <a16:creationId xmlns:a16="http://schemas.microsoft.com/office/drawing/2014/main" id="{7B91193B-796E-404C-A12B-9C7F0842EA45}"/>
              </a:ext>
            </a:extLst>
          </p:cNvPr>
          <p:cNvSpPr>
            <a:spLocks noGrp="1"/>
          </p:cNvSpPr>
          <p:nvPr>
            <p:ph type="title"/>
          </p:nvPr>
        </p:nvSpPr>
        <p:spPr>
          <a:xfrm>
            <a:off x="381000" y="178121"/>
            <a:ext cx="8229600" cy="569592"/>
          </a:xfrm>
        </p:spPr>
        <p:txBody>
          <a:bodyPr lIns="45720" tIns="0" bIns="0" anchor="ctr" anchorCtr="0">
            <a:noAutofit/>
          </a:bodyPr>
          <a:lstStyle>
            <a:lvl1pPr algn="l">
              <a:defRPr>
                <a:latin typeface="Palatino Linotype" panose="02040502050505030304"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8E5AF48-5B52-478D-A3C1-BF3406722BB2}"/>
              </a:ext>
            </a:extLst>
          </p:cNvPr>
          <p:cNvSpPr>
            <a:spLocks noGrp="1"/>
          </p:cNvSpPr>
          <p:nvPr>
            <p:ph type="dt" sz="half" idx="10"/>
          </p:nvPr>
        </p:nvSpPr>
        <p:spPr>
          <a:xfrm>
            <a:off x="1295400" y="6430037"/>
            <a:ext cx="2133600" cy="321282"/>
          </a:xfrm>
        </p:spPr>
        <p:txBody>
          <a:bodyPr lIns="45720" tIns="0" anchor="ctr" anchorCtr="0"/>
          <a:lstStyle>
            <a:lvl1pPr algn="ctr">
              <a:defRPr sz="1400">
                <a:latin typeface="Georgia" panose="02040502050405020303" pitchFamily="18" charset="0"/>
              </a:defRPr>
            </a:lvl1pPr>
          </a:lstStyle>
          <a:p>
            <a:endParaRPr lang="en-US" dirty="0"/>
          </a:p>
        </p:txBody>
      </p:sp>
      <p:sp>
        <p:nvSpPr>
          <p:cNvPr id="4" name="Footer Placeholder 3">
            <a:extLst>
              <a:ext uri="{FF2B5EF4-FFF2-40B4-BE49-F238E27FC236}">
                <a16:creationId xmlns:a16="http://schemas.microsoft.com/office/drawing/2014/main" id="{9D92DCEF-BEED-4CD9-BB40-4448E23FB731}"/>
              </a:ext>
            </a:extLst>
          </p:cNvPr>
          <p:cNvSpPr>
            <a:spLocks noGrp="1"/>
          </p:cNvSpPr>
          <p:nvPr>
            <p:ph type="ftr" sz="quarter" idx="11"/>
          </p:nvPr>
        </p:nvSpPr>
        <p:spPr>
          <a:xfrm>
            <a:off x="8087556" y="6429375"/>
            <a:ext cx="904044" cy="325816"/>
          </a:xfrm>
          <a:noFill/>
        </p:spPr>
        <p:txBody>
          <a:bodyPr wrap="square" tIns="0" anchor="ctr" anchorCtr="0">
            <a:noAutofit/>
          </a:bodyPr>
          <a:lstStyle>
            <a:lvl1pPr algn="ctr">
              <a:defRPr sz="1400">
                <a:latin typeface="Georgia" panose="02040502050405020303" pitchFamily="18" charset="0"/>
              </a:defRPr>
            </a:lvl1pPr>
          </a:lstStyle>
          <a:p>
            <a:r>
              <a:rPr lang="en-US"/>
              <a:t>dmessinger@miami.edu</a:t>
            </a:r>
            <a:endParaRPr lang="en-US" dirty="0"/>
          </a:p>
        </p:txBody>
      </p:sp>
      <p:sp>
        <p:nvSpPr>
          <p:cNvPr id="5" name="Slide Number Placeholder 4">
            <a:extLst>
              <a:ext uri="{FF2B5EF4-FFF2-40B4-BE49-F238E27FC236}">
                <a16:creationId xmlns:a16="http://schemas.microsoft.com/office/drawing/2014/main" id="{A0DE13A1-B59F-4BAD-987F-9426218197CB}"/>
              </a:ext>
            </a:extLst>
          </p:cNvPr>
          <p:cNvSpPr>
            <a:spLocks noGrp="1"/>
          </p:cNvSpPr>
          <p:nvPr>
            <p:ph type="sldNum" sz="quarter" idx="12"/>
          </p:nvPr>
        </p:nvSpPr>
        <p:spPr>
          <a:xfrm>
            <a:off x="152400" y="6430037"/>
            <a:ext cx="733864" cy="321282"/>
          </a:xfrm>
        </p:spPr>
        <p:txBody>
          <a:bodyPr tIns="0" anchor="ctr" anchorCtr="0"/>
          <a:lstStyle>
            <a:lvl1pPr algn="ctr">
              <a:defRPr/>
            </a:lvl1pPr>
          </a:lstStyle>
          <a:p>
            <a:fld id="{8D172B34-6828-449A-86B8-E2C973473F90}" type="slidenum">
              <a:rPr lang="en-US" smtClean="0"/>
              <a:t>‹#›</a:t>
            </a:fld>
            <a:endParaRPr lang="en-US" dirty="0"/>
          </a:p>
        </p:txBody>
      </p:sp>
      <p:sp>
        <p:nvSpPr>
          <p:cNvPr id="7" name="Text Placeholder 6">
            <a:extLst>
              <a:ext uri="{FF2B5EF4-FFF2-40B4-BE49-F238E27FC236}">
                <a16:creationId xmlns:a16="http://schemas.microsoft.com/office/drawing/2014/main" id="{F80EABFD-302D-4BA2-BBBF-B5A722A8BE93}"/>
              </a:ext>
            </a:extLst>
          </p:cNvPr>
          <p:cNvSpPr>
            <a:spLocks noGrp="1"/>
          </p:cNvSpPr>
          <p:nvPr>
            <p:ph type="body" sz="quarter" idx="13"/>
          </p:nvPr>
        </p:nvSpPr>
        <p:spPr>
          <a:xfrm>
            <a:off x="533400" y="1143000"/>
            <a:ext cx="8190328" cy="5105400"/>
          </a:xfrm>
        </p:spPr>
        <p:txBody>
          <a:bodyPr/>
          <a:lstStyle>
            <a:lvl1pPr marL="274320" indent="-274320">
              <a:lnSpc>
                <a:spcPct val="100000"/>
              </a:lnSpc>
              <a:spcBef>
                <a:spcPts val="300"/>
              </a:spcBef>
              <a:buClr>
                <a:srgbClr val="92D050"/>
              </a:buClr>
              <a:buSzPct val="90000"/>
              <a:buFont typeface="Arial" panose="020B0604020202020204" pitchFamily="34" charset="0"/>
              <a:buChar char="•"/>
              <a:defRPr sz="3400">
                <a:latin typeface="Abadi" panose="020B0604020104020204" pitchFamily="34" charset="0"/>
              </a:defRPr>
            </a:lvl1pPr>
            <a:lvl2pPr marL="731520">
              <a:lnSpc>
                <a:spcPct val="100000"/>
              </a:lnSpc>
              <a:spcBef>
                <a:spcPts val="300"/>
              </a:spcBef>
              <a:buClr>
                <a:srgbClr val="FBD300"/>
              </a:buClr>
              <a:buSzPct val="80000"/>
              <a:defRPr sz="3200">
                <a:latin typeface="Abadi" panose="020B0604020104020204" pitchFamily="34" charset="0"/>
              </a:defRPr>
            </a:lvl2pPr>
            <a:lvl3pPr marL="996696" indent="-228600">
              <a:lnSpc>
                <a:spcPct val="100000"/>
              </a:lnSpc>
              <a:spcBef>
                <a:spcPts val="300"/>
              </a:spcBef>
              <a:buClr>
                <a:srgbClr val="358DA5"/>
              </a:buClr>
              <a:buSzPct val="80000"/>
              <a:buFont typeface="Wingdings" panose="05000000000000000000" pitchFamily="2" charset="2"/>
              <a:buChar char="§"/>
              <a:defRPr sz="3000">
                <a:latin typeface="Abadi" panose="020B0604020104020204" pitchFamily="34" charset="0"/>
              </a:defRPr>
            </a:lvl3pPr>
            <a:lvl4pPr>
              <a:lnSpc>
                <a:spcPct val="100000"/>
              </a:lnSpc>
              <a:spcBef>
                <a:spcPts val="300"/>
              </a:spcBef>
              <a:buClr>
                <a:srgbClr val="CCCCFF"/>
              </a:buClr>
              <a:defRPr sz="2800">
                <a:latin typeface="Abadi" panose="020B0604020104020204" pitchFamily="34" charset="0"/>
              </a:defRPr>
            </a:lvl4pPr>
            <a:lvl5pPr>
              <a:lnSpc>
                <a:spcPct val="100000"/>
              </a:lnSpc>
              <a:spcBef>
                <a:spcPts val="300"/>
              </a:spcBef>
              <a:defRPr sz="2800">
                <a:latin typeface="Abadi" panose="020B06040201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1BF2557-E3D7-423B-9AE7-B8752707730D}"/>
              </a:ext>
            </a:extLst>
          </p:cNvPr>
          <p:cNvSpPr/>
          <p:nvPr/>
        </p:nvSpPr>
        <p:spPr>
          <a:xfrm>
            <a:off x="1" y="967663"/>
            <a:ext cx="9144000" cy="45719"/>
          </a:xfrm>
          <a:prstGeom prst="rect">
            <a:avLst/>
          </a:prstGeom>
          <a:solidFill>
            <a:schemeClr val="bg1"/>
          </a:solidFill>
          <a:ln>
            <a:noFill/>
          </a:ln>
          <a:effectLst>
            <a:outerShdw blurRad="38100" dist="25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617997-C6E8-459E-A97F-724951214E82}"/>
              </a:ext>
            </a:extLst>
          </p:cNvPr>
          <p:cNvSpPr/>
          <p:nvPr userDrawn="1"/>
        </p:nvSpPr>
        <p:spPr>
          <a:xfrm>
            <a:off x="1" y="967663"/>
            <a:ext cx="9144000" cy="45719"/>
          </a:xfrm>
          <a:prstGeom prst="rect">
            <a:avLst/>
          </a:prstGeom>
          <a:solidFill>
            <a:schemeClr val="bg1"/>
          </a:solidFill>
          <a:ln>
            <a:noFill/>
          </a:ln>
          <a:effectLst>
            <a:outerShdw blurRad="38100" dist="25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57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dmessinger@miami.edu</a:t>
            </a:r>
          </a:p>
        </p:txBody>
      </p:sp>
      <p:sp>
        <p:nvSpPr>
          <p:cNvPr id="7" name="Rectangle 25"/>
          <p:cNvSpPr>
            <a:spLocks noGrp="1" noChangeArrowheads="1"/>
          </p:cNvSpPr>
          <p:nvPr>
            <p:ph type="sldNum" sz="quarter" idx="12"/>
          </p:nvPr>
        </p:nvSpPr>
        <p:spPr/>
        <p:txBody>
          <a:bodyPr/>
          <a:lstStyle>
            <a:lvl1pPr>
              <a:defRPr/>
            </a:lvl1pPr>
          </a:lstStyle>
          <a:p>
            <a:pPr>
              <a:defRPr/>
            </a:pPr>
            <a:fld id="{A74D7579-9E74-4BD2-AFF0-9A8986EC0D08}" type="slidenum">
              <a:rPr lang="en-US" altLang="en-US"/>
              <a:pPr>
                <a:defRPr/>
              </a:pPr>
              <a:t>‹#›</a:t>
            </a:fld>
            <a:endParaRPr lang="en-US" altLang="en-US"/>
          </a:p>
        </p:txBody>
      </p:sp>
    </p:spTree>
    <p:extLst>
      <p:ext uri="{BB962C8B-B14F-4D97-AF65-F5344CB8AC3E}">
        <p14:creationId xmlns:p14="http://schemas.microsoft.com/office/powerpoint/2010/main" val="755879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3525"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Tree>
    <p:extLst>
      <p:ext uri="{BB962C8B-B14F-4D97-AF65-F5344CB8AC3E}">
        <p14:creationId xmlns:p14="http://schemas.microsoft.com/office/powerpoint/2010/main" val="428917716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extLst>
      <p:ext uri="{BB962C8B-B14F-4D97-AF65-F5344CB8AC3E}">
        <p14:creationId xmlns:p14="http://schemas.microsoft.com/office/powerpoint/2010/main" val="3722909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3525"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extLst>
      <p:ext uri="{BB962C8B-B14F-4D97-AF65-F5344CB8AC3E}">
        <p14:creationId xmlns:p14="http://schemas.microsoft.com/office/powerpoint/2010/main" val="263205578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dmessinger@miami.edu</a:t>
            </a:r>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extLst>
      <p:ext uri="{BB962C8B-B14F-4D97-AF65-F5344CB8AC3E}">
        <p14:creationId xmlns:p14="http://schemas.microsoft.com/office/powerpoint/2010/main" val="1793492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6" y="1698989"/>
            <a:ext cx="4041775"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dmessinger@miami.edu</a:t>
            </a:r>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extLst>
      <p:ext uri="{BB962C8B-B14F-4D97-AF65-F5344CB8AC3E}">
        <p14:creationId xmlns:p14="http://schemas.microsoft.com/office/powerpoint/2010/main" val="1974379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dmessinger@miami.edu</a:t>
            </a:r>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extLst>
      <p:ext uri="{BB962C8B-B14F-4D97-AF65-F5344CB8AC3E}">
        <p14:creationId xmlns:p14="http://schemas.microsoft.com/office/powerpoint/2010/main" val="3081470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dmessinger@miami.edu</a:t>
            </a:r>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extLst>
      <p:ext uri="{BB962C8B-B14F-4D97-AF65-F5344CB8AC3E}">
        <p14:creationId xmlns:p14="http://schemas.microsoft.com/office/powerpoint/2010/main" val="598029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1500" b="0"/>
            </a:lvl1pPr>
            <a:extLst/>
          </a:lstStyle>
          <a:p>
            <a:r>
              <a:rPr kumimoji="0" lang="en-US"/>
              <a:t>Click to edit Master title style</a:t>
            </a:r>
          </a:p>
        </p:txBody>
      </p:sp>
      <p:sp>
        <p:nvSpPr>
          <p:cNvPr id="3" name="Content Placeholder 2"/>
          <p:cNvSpPr>
            <a:spLocks noGrp="1"/>
          </p:cNvSpPr>
          <p:nvPr>
            <p:ph idx="1"/>
          </p:nvPr>
        </p:nvSpPr>
        <p:spPr>
          <a:xfrm>
            <a:off x="3019378" y="1743134"/>
            <a:ext cx="5920641" cy="455888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dmessinger@miami.edu</a:t>
            </a:r>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Tree>
    <p:extLst>
      <p:ext uri="{BB962C8B-B14F-4D97-AF65-F5344CB8AC3E}">
        <p14:creationId xmlns:p14="http://schemas.microsoft.com/office/powerpoint/2010/main" val="3262574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0" cy="978408"/>
          </a:xfrm>
        </p:spPr>
        <p:txBody>
          <a:bodyPr lIns="73152" bIns="0" anchor="b">
            <a:sp3d prstMaterial="matte"/>
          </a:bodyPr>
          <a:lstStyle>
            <a:lvl1pPr algn="l">
              <a:defRPr sz="1500" b="0"/>
            </a:lvl1pPr>
            <a:extLst/>
          </a:lstStyle>
          <a:p>
            <a:r>
              <a:rPr kumimoji="0" lang="en-US"/>
              <a:t>Click to edit Master title style</a:t>
            </a:r>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dmessinger@miami.edu</a:t>
            </a:r>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extLst>
      <p:ext uri="{BB962C8B-B14F-4D97-AF65-F5344CB8AC3E}">
        <p14:creationId xmlns:p14="http://schemas.microsoft.com/office/powerpoint/2010/main" val="353404534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extLst>
      <p:ext uri="{BB962C8B-B14F-4D97-AF65-F5344CB8AC3E}">
        <p14:creationId xmlns:p14="http://schemas.microsoft.com/office/powerpoint/2010/main" val="207448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8" name="Rectangle 7"/>
          <p:cNvSpPr/>
          <p:nvPr/>
        </p:nvSpPr>
        <p:spPr bwMode="ltGray">
          <a:xfrm>
            <a:off x="6647688"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Vertical Title 1"/>
          <p:cNvSpPr>
            <a:spLocks noGrp="1"/>
          </p:cNvSpPr>
          <p:nvPr>
            <p:ph type="title" orient="vert"/>
          </p:nvPr>
        </p:nvSpPr>
        <p:spPr>
          <a:xfrm>
            <a:off x="6781800" y="274642"/>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61"/>
            <a:ext cx="3836404" cy="365125"/>
          </a:xfrm>
        </p:spPr>
        <p:txBody>
          <a:bodyPr/>
          <a:lstStyle/>
          <a:p>
            <a:r>
              <a:rPr lang="en-US"/>
              <a:t>dmessinger@miami.edu</a:t>
            </a:r>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extLst>
      <p:ext uri="{BB962C8B-B14F-4D97-AF65-F5344CB8AC3E}">
        <p14:creationId xmlns:p14="http://schemas.microsoft.com/office/powerpoint/2010/main" val="3534498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dmessinger@miami.edu</a:t>
            </a:r>
          </a:p>
        </p:txBody>
      </p:sp>
      <p:sp>
        <p:nvSpPr>
          <p:cNvPr id="7" name="Rectangle 25"/>
          <p:cNvSpPr>
            <a:spLocks noGrp="1" noChangeArrowheads="1"/>
          </p:cNvSpPr>
          <p:nvPr>
            <p:ph type="sldNum" sz="quarter" idx="12"/>
          </p:nvPr>
        </p:nvSpPr>
        <p:spPr/>
        <p:txBody>
          <a:bodyPr/>
          <a:lstStyle>
            <a:lvl1pPr>
              <a:defRPr/>
            </a:lvl1pPr>
          </a:lstStyle>
          <a:p>
            <a:pPr>
              <a:defRPr/>
            </a:pPr>
            <a:fld id="{5BB84506-A8F0-46D9-93A0-6D25CE8D6EBA}" type="slidenum">
              <a:rPr lang="en-US" altLang="en-US"/>
              <a:pPr>
                <a:defRPr/>
              </a:pPr>
              <a:t>‹#›</a:t>
            </a:fld>
            <a:endParaRPr lang="en-US" altLang="en-US"/>
          </a:p>
        </p:txBody>
      </p:sp>
    </p:spTree>
    <p:extLst>
      <p:ext uri="{BB962C8B-B14F-4D97-AF65-F5344CB8AC3E}">
        <p14:creationId xmlns:p14="http://schemas.microsoft.com/office/powerpoint/2010/main" val="2373573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dmessinger@miami.edu</a:t>
            </a:r>
          </a:p>
        </p:txBody>
      </p:sp>
      <p:sp>
        <p:nvSpPr>
          <p:cNvPr id="7" name="Rectangle 25"/>
          <p:cNvSpPr>
            <a:spLocks noGrp="1" noChangeArrowheads="1"/>
          </p:cNvSpPr>
          <p:nvPr>
            <p:ph type="sldNum" sz="quarter" idx="12"/>
          </p:nvPr>
        </p:nvSpPr>
        <p:spPr/>
        <p:txBody>
          <a:bodyPr/>
          <a:lstStyle>
            <a:lvl1pPr>
              <a:defRPr/>
            </a:lvl1pPr>
          </a:lstStyle>
          <a:p>
            <a:pPr>
              <a:defRPr/>
            </a:pPr>
            <a:fld id="{A74D7579-9E74-4BD2-AFF0-9A8986EC0D08}" type="slidenum">
              <a:rPr lang="en-US" altLang="en-US"/>
              <a:pPr>
                <a:defRPr/>
              </a:pPr>
              <a:t>‹#›</a:t>
            </a:fld>
            <a:endParaRPr lang="en-US" altLang="en-US"/>
          </a:p>
        </p:txBody>
      </p:sp>
    </p:spTree>
    <p:extLst>
      <p:ext uri="{BB962C8B-B14F-4D97-AF65-F5344CB8AC3E}">
        <p14:creationId xmlns:p14="http://schemas.microsoft.com/office/powerpoint/2010/main" val="222026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dmessinger@miami.edu</a:t>
            </a:r>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a:t>Click to edit Master title style</a:t>
            </a:r>
          </a:p>
        </p:txBody>
      </p:sp>
      <p:sp>
        <p:nvSpPr>
          <p:cNvPr id="3" name="Table Placeholder 2"/>
          <p:cNvSpPr>
            <a:spLocks noGrp="1"/>
          </p:cNvSpPr>
          <p:nvPr>
            <p:ph type="tbl" idx="1"/>
          </p:nvPr>
        </p:nvSpPr>
        <p:spPr>
          <a:xfrm>
            <a:off x="698500" y="1665288"/>
            <a:ext cx="7772400" cy="4114800"/>
          </a:xfrm>
        </p:spPr>
        <p:txBody>
          <a:bodyPr/>
          <a:lstStyle/>
          <a:p>
            <a:pPr lvl="0"/>
            <a:endParaRPr lang="en-US" noProof="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t>dmessinger@miami.edu</a:t>
            </a:r>
          </a:p>
        </p:txBody>
      </p:sp>
      <p:sp>
        <p:nvSpPr>
          <p:cNvPr id="6" name="Rectangle 12"/>
          <p:cNvSpPr>
            <a:spLocks noGrp="1" noChangeArrowheads="1"/>
          </p:cNvSpPr>
          <p:nvPr>
            <p:ph type="sldNum" sz="quarter" idx="12"/>
          </p:nvPr>
        </p:nvSpPr>
        <p:spPr>
          <a:ln/>
        </p:spPr>
        <p:txBody>
          <a:bodyPr/>
          <a:lstStyle>
            <a:lvl1pPr>
              <a:defRPr/>
            </a:lvl1pPr>
          </a:lstStyle>
          <a:p>
            <a:pPr>
              <a:defRPr/>
            </a:pPr>
            <a:fld id="{792451A1-274C-495B-B81B-1199D06A9FEA}" type="slidenum">
              <a:rPr lang="en-US" altLang="en-US"/>
              <a:pPr>
                <a:defRPr/>
              </a:pPr>
              <a:t>‹#›</a:t>
            </a:fld>
            <a:endParaRPr lang="en-US" altLang="en-US"/>
          </a:p>
        </p:txBody>
      </p:sp>
    </p:spTree>
    <p:extLst>
      <p:ext uri="{BB962C8B-B14F-4D97-AF65-F5344CB8AC3E}">
        <p14:creationId xmlns:p14="http://schemas.microsoft.com/office/powerpoint/2010/main" val="3960678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a:t>Click to edit Master title style</a:t>
            </a:r>
          </a:p>
        </p:txBody>
      </p:sp>
      <p:sp>
        <p:nvSpPr>
          <p:cNvPr id="3" name="Chart Placeholder 2"/>
          <p:cNvSpPr>
            <a:spLocks noGrp="1"/>
          </p:cNvSpPr>
          <p:nvPr>
            <p:ph type="chart" idx="1"/>
          </p:nvPr>
        </p:nvSpPr>
        <p:spPr>
          <a:xfrm>
            <a:off x="698500" y="1665288"/>
            <a:ext cx="7772400" cy="4114800"/>
          </a:xfrm>
        </p:spPr>
        <p:txBody>
          <a:bodyPr/>
          <a:lstStyle/>
          <a:p>
            <a:pPr lvl="0"/>
            <a:endParaRPr lang="en-US" noProof="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t>dmessinger@miami.edu</a:t>
            </a:r>
          </a:p>
        </p:txBody>
      </p:sp>
      <p:sp>
        <p:nvSpPr>
          <p:cNvPr id="6" name="Rectangle 12"/>
          <p:cNvSpPr>
            <a:spLocks noGrp="1" noChangeArrowheads="1"/>
          </p:cNvSpPr>
          <p:nvPr>
            <p:ph type="sldNum" sz="quarter" idx="12"/>
          </p:nvPr>
        </p:nvSpPr>
        <p:spPr>
          <a:ln/>
        </p:spPr>
        <p:txBody>
          <a:bodyPr/>
          <a:lstStyle>
            <a:lvl1pPr>
              <a:defRPr/>
            </a:lvl1pPr>
          </a:lstStyle>
          <a:p>
            <a:pPr>
              <a:defRPr/>
            </a:pPr>
            <a:fld id="{7F1DEB95-53E1-45E7-8839-09DC0438671F}" type="slidenum">
              <a:rPr lang="en-US" altLang="en-US"/>
              <a:pPr>
                <a:defRPr/>
              </a:pPr>
              <a:t>‹#›</a:t>
            </a:fld>
            <a:endParaRPr lang="en-US" altLang="en-US"/>
          </a:p>
        </p:txBody>
      </p:sp>
    </p:spTree>
    <p:extLst>
      <p:ext uri="{BB962C8B-B14F-4D97-AF65-F5344CB8AC3E}">
        <p14:creationId xmlns:p14="http://schemas.microsoft.com/office/powerpoint/2010/main" val="2174072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2B26F1A8-6F87-4BA3-BED0-7106AD2056CC}"/>
              </a:ext>
            </a:extLst>
          </p:cNvPr>
          <p:cNvSpPr>
            <a:spLocks noGrp="1"/>
          </p:cNvSpPr>
          <p:nvPr>
            <p:ph sz="quarter" idx="14"/>
          </p:nvPr>
        </p:nvSpPr>
        <p:spPr>
          <a:xfrm>
            <a:off x="0" y="2"/>
            <a:ext cx="9144000" cy="961363"/>
          </a:xfrm>
          <a:solidFill>
            <a:schemeClr val="tx1"/>
          </a:solidFill>
        </p:spPr>
        <p:txBody>
          <a:bodyPr/>
          <a:lstStyle>
            <a:lvl1pPr marL="89154" indent="0">
              <a:buNone/>
              <a:defRPr>
                <a:noFill/>
              </a:defRPr>
            </a:lvl1pPr>
          </a:lstStyle>
          <a:p>
            <a:pPr lvl="0"/>
            <a:r>
              <a:rPr lang="en-US"/>
              <a:t>Edit Master text styles</a:t>
            </a:r>
          </a:p>
        </p:txBody>
      </p:sp>
      <p:sp>
        <p:nvSpPr>
          <p:cNvPr id="2" name="Title 1">
            <a:extLst>
              <a:ext uri="{FF2B5EF4-FFF2-40B4-BE49-F238E27FC236}">
                <a16:creationId xmlns:a16="http://schemas.microsoft.com/office/drawing/2014/main" id="{7B91193B-796E-404C-A12B-9C7F0842EA45}"/>
              </a:ext>
            </a:extLst>
          </p:cNvPr>
          <p:cNvSpPr>
            <a:spLocks noGrp="1"/>
          </p:cNvSpPr>
          <p:nvPr>
            <p:ph type="title"/>
          </p:nvPr>
        </p:nvSpPr>
        <p:spPr>
          <a:xfrm>
            <a:off x="381000" y="178121"/>
            <a:ext cx="8229600" cy="569592"/>
          </a:xfrm>
        </p:spPr>
        <p:txBody>
          <a:bodyPr lIns="45720" tIns="0" bIns="0" anchor="ctr" anchorCtr="0">
            <a:noAutofit/>
          </a:bodyPr>
          <a:lstStyle>
            <a:lvl1pPr algn="l">
              <a:defRPr>
                <a:latin typeface="Palatino Linotype" panose="02040502050505030304"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8E5AF48-5B52-478D-A3C1-BF3406722BB2}"/>
              </a:ext>
            </a:extLst>
          </p:cNvPr>
          <p:cNvSpPr>
            <a:spLocks noGrp="1"/>
          </p:cNvSpPr>
          <p:nvPr>
            <p:ph type="dt" sz="half" idx="10"/>
          </p:nvPr>
        </p:nvSpPr>
        <p:spPr>
          <a:xfrm>
            <a:off x="1295400" y="6430037"/>
            <a:ext cx="2133600" cy="321282"/>
          </a:xfrm>
        </p:spPr>
        <p:txBody>
          <a:bodyPr lIns="45720" tIns="0" anchor="ctr" anchorCtr="0"/>
          <a:lstStyle>
            <a:lvl1pPr algn="ctr">
              <a:defRPr sz="1050">
                <a:latin typeface="Georgia" panose="02040502050405020303" pitchFamily="18" charset="0"/>
              </a:defRPr>
            </a:lvl1pPr>
          </a:lstStyle>
          <a:p>
            <a:endParaRPr lang="en-US" dirty="0"/>
          </a:p>
        </p:txBody>
      </p:sp>
      <p:sp>
        <p:nvSpPr>
          <p:cNvPr id="4" name="Footer Placeholder 3">
            <a:extLst>
              <a:ext uri="{FF2B5EF4-FFF2-40B4-BE49-F238E27FC236}">
                <a16:creationId xmlns:a16="http://schemas.microsoft.com/office/drawing/2014/main" id="{9D92DCEF-BEED-4CD9-BB40-4448E23FB731}"/>
              </a:ext>
            </a:extLst>
          </p:cNvPr>
          <p:cNvSpPr>
            <a:spLocks noGrp="1"/>
          </p:cNvSpPr>
          <p:nvPr>
            <p:ph type="ftr" sz="quarter" idx="11"/>
          </p:nvPr>
        </p:nvSpPr>
        <p:spPr>
          <a:xfrm>
            <a:off x="8087556" y="6429375"/>
            <a:ext cx="904044" cy="325816"/>
          </a:xfrm>
          <a:noFill/>
        </p:spPr>
        <p:txBody>
          <a:bodyPr wrap="square" tIns="0" anchor="ctr" anchorCtr="0">
            <a:noAutofit/>
          </a:bodyPr>
          <a:lstStyle>
            <a:lvl1pPr algn="ctr">
              <a:defRPr sz="1050">
                <a:latin typeface="Georgia" panose="02040502050405020303" pitchFamily="18" charset="0"/>
              </a:defRPr>
            </a:lvl1pPr>
          </a:lstStyle>
          <a:p>
            <a:r>
              <a:rPr lang="en-US"/>
              <a:t>dmessinger@miami.edu</a:t>
            </a:r>
            <a:endParaRPr lang="en-US" dirty="0"/>
          </a:p>
        </p:txBody>
      </p:sp>
      <p:sp>
        <p:nvSpPr>
          <p:cNvPr id="5" name="Slide Number Placeholder 4">
            <a:extLst>
              <a:ext uri="{FF2B5EF4-FFF2-40B4-BE49-F238E27FC236}">
                <a16:creationId xmlns:a16="http://schemas.microsoft.com/office/drawing/2014/main" id="{A0DE13A1-B59F-4BAD-987F-9426218197CB}"/>
              </a:ext>
            </a:extLst>
          </p:cNvPr>
          <p:cNvSpPr>
            <a:spLocks noGrp="1"/>
          </p:cNvSpPr>
          <p:nvPr>
            <p:ph type="sldNum" sz="quarter" idx="12"/>
          </p:nvPr>
        </p:nvSpPr>
        <p:spPr>
          <a:xfrm>
            <a:off x="152400" y="6430037"/>
            <a:ext cx="733864" cy="321282"/>
          </a:xfrm>
        </p:spPr>
        <p:txBody>
          <a:bodyPr tIns="0" anchor="ctr" anchorCtr="0"/>
          <a:lstStyle>
            <a:lvl1pPr algn="ctr">
              <a:defRPr/>
            </a:lvl1pPr>
          </a:lstStyle>
          <a:p>
            <a:fld id="{8D172B34-6828-449A-86B8-E2C973473F90}" type="slidenum">
              <a:rPr lang="en-US" smtClean="0"/>
              <a:t>‹#›</a:t>
            </a:fld>
            <a:endParaRPr lang="en-US" dirty="0"/>
          </a:p>
        </p:txBody>
      </p:sp>
      <p:sp>
        <p:nvSpPr>
          <p:cNvPr id="7" name="Text Placeholder 6">
            <a:extLst>
              <a:ext uri="{FF2B5EF4-FFF2-40B4-BE49-F238E27FC236}">
                <a16:creationId xmlns:a16="http://schemas.microsoft.com/office/drawing/2014/main" id="{F80EABFD-302D-4BA2-BBBF-B5A722A8BE93}"/>
              </a:ext>
            </a:extLst>
          </p:cNvPr>
          <p:cNvSpPr>
            <a:spLocks noGrp="1"/>
          </p:cNvSpPr>
          <p:nvPr>
            <p:ph type="body" sz="quarter" idx="13"/>
          </p:nvPr>
        </p:nvSpPr>
        <p:spPr>
          <a:xfrm>
            <a:off x="533400" y="1143000"/>
            <a:ext cx="8190328" cy="5105400"/>
          </a:xfrm>
        </p:spPr>
        <p:txBody>
          <a:bodyPr/>
          <a:lstStyle>
            <a:lvl1pPr marL="205740" indent="-205740">
              <a:lnSpc>
                <a:spcPct val="100000"/>
              </a:lnSpc>
              <a:spcBef>
                <a:spcPts val="225"/>
              </a:spcBef>
              <a:buClr>
                <a:srgbClr val="92D050"/>
              </a:buClr>
              <a:buSzPct val="90000"/>
              <a:buFont typeface="Arial" panose="020B0604020202020204" pitchFamily="34" charset="0"/>
              <a:buChar char="•"/>
              <a:defRPr sz="2550">
                <a:latin typeface="Abadi" panose="020B0604020104020204" pitchFamily="34" charset="0"/>
              </a:defRPr>
            </a:lvl1pPr>
            <a:lvl2pPr marL="548640">
              <a:lnSpc>
                <a:spcPct val="100000"/>
              </a:lnSpc>
              <a:spcBef>
                <a:spcPts val="225"/>
              </a:spcBef>
              <a:buClr>
                <a:srgbClr val="FBD300"/>
              </a:buClr>
              <a:buSzPct val="80000"/>
              <a:defRPr sz="2400">
                <a:latin typeface="Abadi" panose="020B0604020104020204" pitchFamily="34" charset="0"/>
              </a:defRPr>
            </a:lvl2pPr>
            <a:lvl3pPr marL="747522" indent="-171450">
              <a:lnSpc>
                <a:spcPct val="100000"/>
              </a:lnSpc>
              <a:spcBef>
                <a:spcPts val="225"/>
              </a:spcBef>
              <a:buClr>
                <a:srgbClr val="358DA5"/>
              </a:buClr>
              <a:buSzPct val="80000"/>
              <a:buFont typeface="Wingdings" panose="05000000000000000000" pitchFamily="2" charset="2"/>
              <a:buChar char="§"/>
              <a:defRPr sz="2250">
                <a:latin typeface="Abadi" panose="020B0604020104020204" pitchFamily="34" charset="0"/>
              </a:defRPr>
            </a:lvl3pPr>
            <a:lvl4pPr>
              <a:lnSpc>
                <a:spcPct val="100000"/>
              </a:lnSpc>
              <a:spcBef>
                <a:spcPts val="225"/>
              </a:spcBef>
              <a:buClr>
                <a:srgbClr val="CCCCFF"/>
              </a:buClr>
              <a:defRPr sz="2100">
                <a:latin typeface="Abadi" panose="020B0604020104020204" pitchFamily="34" charset="0"/>
              </a:defRPr>
            </a:lvl4pPr>
            <a:lvl5pPr>
              <a:lnSpc>
                <a:spcPct val="100000"/>
              </a:lnSpc>
              <a:spcBef>
                <a:spcPts val="225"/>
              </a:spcBef>
              <a:defRPr sz="2100">
                <a:latin typeface="Abadi" panose="020B06040201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1BF2557-E3D7-423B-9AE7-B8752707730D}"/>
              </a:ext>
            </a:extLst>
          </p:cNvPr>
          <p:cNvSpPr/>
          <p:nvPr/>
        </p:nvSpPr>
        <p:spPr>
          <a:xfrm>
            <a:off x="1" y="967665"/>
            <a:ext cx="9144000" cy="45719"/>
          </a:xfrm>
          <a:prstGeom prst="rect">
            <a:avLst/>
          </a:prstGeom>
          <a:solidFill>
            <a:schemeClr val="bg1"/>
          </a:solidFill>
          <a:ln>
            <a:noFill/>
          </a:ln>
          <a:effectLst>
            <a:outerShdw blurRad="38100" dist="25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4C617997-C6E8-459E-A97F-724951214E82}"/>
              </a:ext>
            </a:extLst>
          </p:cNvPr>
          <p:cNvSpPr/>
          <p:nvPr userDrawn="1"/>
        </p:nvSpPr>
        <p:spPr>
          <a:xfrm>
            <a:off x="1" y="967665"/>
            <a:ext cx="9144000" cy="45719"/>
          </a:xfrm>
          <a:prstGeom prst="rect">
            <a:avLst/>
          </a:prstGeom>
          <a:solidFill>
            <a:schemeClr val="bg1"/>
          </a:solidFill>
          <a:ln>
            <a:noFill/>
          </a:ln>
          <a:effectLst>
            <a:outerShdw blurRad="38100" dist="25400" dir="5400000" algn="t"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0248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dmessinger@miami.edu</a:t>
            </a:r>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dmessinger@miami.edu</a:t>
            </a:r>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dmessinger@miami.edu</a:t>
            </a:r>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dmessinger@miami.edu</a:t>
            </a:r>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dmessinger@miami.edu</a:t>
            </a:r>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dmessinger@miami.edu</a:t>
            </a:r>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a:t>dmessinger@miami.edu</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30" r:id="rId12"/>
    <p:sldLayoutId id="2147484032" r:id="rId13"/>
    <p:sldLayoutId id="2147484033" r:id="rId14"/>
    <p:sldLayoutId id="2147484034" r:id="rId15"/>
    <p:sldLayoutId id="2147484052" r:id="rId16"/>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7" name="Rectangle 6"/>
          <p:cNvSpPr/>
          <p:nvPr/>
        </p:nvSpPr>
        <p:spPr bwMode="ltGray">
          <a:xfrm>
            <a:off x="1"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7" y="6476999"/>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defRPr>
            </a:lvl1pPr>
            <a:extLst/>
          </a:lstStyle>
          <a:p>
            <a:r>
              <a:rPr lang="en-US"/>
              <a:t>dmessinger@miami.edu</a:t>
            </a:r>
          </a:p>
        </p:txBody>
      </p:sp>
      <p:sp>
        <p:nvSpPr>
          <p:cNvPr id="6" name="Slide Number Placeholder 5"/>
          <p:cNvSpPr>
            <a:spLocks noGrp="1"/>
          </p:cNvSpPr>
          <p:nvPr>
            <p:ph type="sldNum" sz="quarter" idx="4"/>
          </p:nvPr>
        </p:nvSpPr>
        <p:spPr>
          <a:xfrm>
            <a:off x="8204397" y="6476999"/>
            <a:ext cx="733864" cy="274320"/>
          </a:xfrm>
          <a:prstGeom prst="rect">
            <a:avLst/>
          </a:prstGeom>
        </p:spPr>
        <p:txBody>
          <a:bodyPr vert="horz" bIns="0" rtlCol="0" anchor="b"/>
          <a:lstStyle>
            <a:lvl1pPr algn="r" eaLnBrk="1" latinLnBrk="0" hangingPunct="1">
              <a:defRPr kumimoji="0" sz="900">
                <a:solidFill>
                  <a:schemeClr val="tx1">
                    <a:tint val="95000"/>
                  </a:schemeClr>
                </a:solidFill>
              </a:defRPr>
            </a:lvl1pPr>
            <a:extLst/>
          </a:lstStyle>
          <a:p>
            <a:fld id="{FA8BF006-A872-4FBD-BC7A-CF0DF1F168EA}" type="slidenum">
              <a:rPr lang="en-US" smtClean="0"/>
              <a:pPr/>
              <a:t>‹#›</a:t>
            </a:fld>
            <a:endParaRPr lang="en-US"/>
          </a:p>
        </p:txBody>
      </p:sp>
    </p:spTree>
    <p:extLst>
      <p:ext uri="{BB962C8B-B14F-4D97-AF65-F5344CB8AC3E}">
        <p14:creationId xmlns:p14="http://schemas.microsoft.com/office/powerpoint/2010/main" val="287547874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Lst>
  <p:hf hdr="0" ftr="0" dt="0"/>
  <p:txStyles>
    <p:titleStyle>
      <a:lvl1pPr algn="l" rtl="0" eaLnBrk="1" latinLnBrk="0" hangingPunct="1">
        <a:spcBef>
          <a:spcPct val="0"/>
        </a:spcBef>
        <a:buNone/>
        <a:defRPr kumimoji="0" sz="3375" b="1" kern="1200">
          <a:solidFill>
            <a:schemeClr val="accent1">
              <a:satMod val="150000"/>
            </a:schemeClr>
          </a:solidFill>
          <a:effectLst/>
          <a:latin typeface="+mj-lt"/>
          <a:ea typeface="+mj-ea"/>
          <a:cs typeface="+mj-cs"/>
        </a:defRPr>
      </a:lvl1pPr>
      <a:extLst/>
    </p:titleStyle>
    <p:bodyStyle>
      <a:lvl1pPr marL="329184" indent="-240030" algn="l" rtl="0" eaLnBrk="1" latinLnBrk="0" hangingPunct="1">
        <a:spcBef>
          <a:spcPts val="0"/>
        </a:spcBef>
        <a:buClr>
          <a:schemeClr val="accent1"/>
        </a:buClr>
        <a:buSzPct val="80000"/>
        <a:buFont typeface="Wingdings 2"/>
        <a:buChar char=""/>
        <a:defRPr kumimoji="0" sz="2400" kern="1200">
          <a:solidFill>
            <a:schemeClr val="tx1"/>
          </a:solidFill>
          <a:latin typeface="+mn-lt"/>
          <a:ea typeface="+mn-ea"/>
          <a:cs typeface="+mn-cs"/>
        </a:defRPr>
      </a:lvl1pPr>
      <a:lvl2pPr marL="548640" indent="-205740" algn="l" rtl="0" eaLnBrk="1" latinLnBrk="0" hangingPunct="1">
        <a:spcBef>
          <a:spcPct val="20000"/>
        </a:spcBef>
        <a:buClr>
          <a:schemeClr val="accent2"/>
        </a:buClr>
        <a:buSzPct val="90000"/>
        <a:buFont typeface="Wingdings"/>
        <a:buChar char=""/>
        <a:defRPr kumimoji="0" sz="2100" kern="1200">
          <a:solidFill>
            <a:schemeClr val="tx1"/>
          </a:solidFill>
          <a:latin typeface="+mn-lt"/>
          <a:ea typeface="+mn-ea"/>
          <a:cs typeface="+mn-cs"/>
        </a:defRPr>
      </a:lvl2pPr>
      <a:lvl3pPr marL="747522" indent="-171450" algn="l" rtl="0" eaLnBrk="1" latinLnBrk="0" hangingPunct="1">
        <a:spcBef>
          <a:spcPct val="20000"/>
        </a:spcBef>
        <a:buClr>
          <a:schemeClr val="accent3"/>
        </a:buClr>
        <a:buFont typeface="Arial"/>
        <a:buChar char="▪"/>
        <a:defRPr kumimoji="0" sz="1800" kern="1200">
          <a:solidFill>
            <a:schemeClr val="tx1"/>
          </a:solidFill>
          <a:latin typeface="+mn-lt"/>
          <a:ea typeface="+mn-ea"/>
          <a:cs typeface="+mn-cs"/>
        </a:defRPr>
      </a:lvl3pPr>
      <a:lvl4pPr marL="912114" indent="-137160" algn="l" rtl="0" eaLnBrk="1" latinLnBrk="0" hangingPunct="1">
        <a:spcBef>
          <a:spcPct val="20000"/>
        </a:spcBef>
        <a:buClr>
          <a:schemeClr val="accent4"/>
        </a:buClr>
        <a:buFont typeface="Arial"/>
        <a:buChar char="▪"/>
        <a:defRPr kumimoji="0" sz="1500" kern="1200">
          <a:solidFill>
            <a:schemeClr val="tx1"/>
          </a:solidFill>
          <a:latin typeface="+mn-lt"/>
          <a:ea typeface="+mn-ea"/>
          <a:cs typeface="+mn-cs"/>
        </a:defRPr>
      </a:lvl4pPr>
      <a:lvl5pPr marL="1069848" indent="-137160" algn="l" rtl="0" eaLnBrk="1" latinLnBrk="0" hangingPunct="1">
        <a:spcBef>
          <a:spcPct val="20000"/>
        </a:spcBef>
        <a:buClr>
          <a:schemeClr val="accent5"/>
        </a:buClr>
        <a:buFont typeface="Wingdings 3"/>
        <a:buChar char=""/>
        <a:defRPr kumimoji="0" lang="en-US" sz="1500" kern="1200" smtClean="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_ENREF_127"/><Relationship Id="rId5" Type="http://schemas.openxmlformats.org/officeDocument/2006/relationships/hyperlink" Target="#_ENREF_114"/><Relationship Id="rId4" Type="http://schemas.openxmlformats.org/officeDocument/2006/relationships/hyperlink" Target="#_ENREF_95"/></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_ENREF_114"/><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_ENREF_91"/><Relationship Id="rId5" Type="http://schemas.openxmlformats.org/officeDocument/2006/relationships/hyperlink" Target="#_ENREF_95"/><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local.psy.miami.edu/faculty/dmessinger/c_c/rsrcs/rdgs/emot/Infant_Emotional_Development_2020.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wmf"/><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slideserve.com/marilu/emotion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D14pBQmtgo" TargetMode="External"/><Relationship Id="rId2" Type="http://schemas.openxmlformats.org/officeDocument/2006/relationships/hyperlink" Target="http://www.youtube.com/watch?v=akPVtObBUOk&amp;feature=related" TargetMode="External"/><Relationship Id="rId1" Type="http://schemas.openxmlformats.org/officeDocument/2006/relationships/slideLayout" Target="../slideLayouts/slideLayout6.xml"/><Relationship Id="rId4" Type="http://schemas.openxmlformats.org/officeDocument/2006/relationships/hyperlink" Target="https://www.youtube.com/watch?v=Dx9Mh8_fpD8"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psycnet.apa.org/index.cfm?fa=search.searchResults&amp;latSearchType=a&amp;term=Bennett,%20David%20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psycnet.apa.org/index.cfm?fa=search.searchResults&amp;latSearchType=a&amp;term=Lewis,%20Michael" TargetMode="External"/><Relationship Id="rId4" Type="http://schemas.openxmlformats.org/officeDocument/2006/relationships/hyperlink" Target="http://psycnet.apa.org/index.cfm?fa=search.searchResults&amp;latSearchType=a&amp;term=Bendersky,%20Margare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ND14pBQmtgo" TargetMode="External"/><Relationship Id="rId2" Type="http://schemas.openxmlformats.org/officeDocument/2006/relationships/hyperlink" Target="http://www.youtube.com/watch?v=akPVtObBUOk&amp;feature=related" TargetMode="External"/><Relationship Id="rId1" Type="http://schemas.openxmlformats.org/officeDocument/2006/relationships/slideLayout" Target="../slideLayouts/slideLayout6.xml"/><Relationship Id="rId4" Type="http://schemas.openxmlformats.org/officeDocument/2006/relationships/hyperlink" Target="https://www.youtube.com/watch?v=Dx9Mh8_fpD8"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youtube.com/watch?v=fASp42ZvjIM&amp;feature=fvwrel" TargetMode="External"/><Relationship Id="rId3" Type="http://schemas.openxmlformats.org/officeDocument/2006/relationships/hyperlink" Target="http://www.youtube.com/watch?v=akPVtObBUOk&amp;feature=related" TargetMode="External"/><Relationship Id="rId7" Type="http://schemas.openxmlformats.org/officeDocument/2006/relationships/hyperlink" Target="http://www.youtube.com/watch?NR=1&amp;feature=fvwp&amp;v=QiBrPkGoqF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watch?v=l7oD9WX-1CU" TargetMode="External"/><Relationship Id="rId11" Type="http://schemas.openxmlformats.org/officeDocument/2006/relationships/hyperlink" Target="http://www.youtube.com/watch?v=dAzLsnYvdYo&amp;feature=related" TargetMode="External"/><Relationship Id="rId5" Type="http://schemas.openxmlformats.org/officeDocument/2006/relationships/hyperlink" Target="https://www.youtube.com/watch?v=Dx9Mh8_fpD8" TargetMode="External"/><Relationship Id="rId10" Type="http://schemas.openxmlformats.org/officeDocument/2006/relationships/hyperlink" Target="http://www.youtube.com/watch?v=szLjXta0Szw" TargetMode="External"/><Relationship Id="rId4" Type="http://schemas.openxmlformats.org/officeDocument/2006/relationships/hyperlink" Target="https://www.youtube.com/watch?v=ND14pBQmtgo" TargetMode="External"/><Relationship Id="rId9" Type="http://schemas.openxmlformats.org/officeDocument/2006/relationships/hyperlink" Target="http://www.youtube.com/watch?feature=fvwp&amp;NR=1&amp;v=H-1me_wsuy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ZGd5NqP6qd4" TargetMode="External"/><Relationship Id="rId7" Type="http://schemas.openxmlformats.org/officeDocument/2006/relationships/hyperlink" Target="http://www.youtube.com/watch?v=cypeLuCIrU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oki.com/en/g/scary-maze" TargetMode="External"/><Relationship Id="rId5" Type="http://schemas.openxmlformats.org/officeDocument/2006/relationships/hyperlink" Target="http://www.youtube.com/watch?v=q9kNCBGEyfk" TargetMode="External"/><Relationship Id="rId4" Type="http://schemas.openxmlformats.org/officeDocument/2006/relationships/hyperlink" Target="http://www.youtube.com/watch?v=LC5qPvTQUd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f4AyfrM8Q2o" TargetMode="External"/><Relationship Id="rId7" Type="http://schemas.openxmlformats.org/officeDocument/2006/relationships/hyperlink" Target="https://www.youtube.com/watch?v=akYXHDjk5J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youtube.com/watch?v=q5HXl_zJ5po" TargetMode="External"/><Relationship Id="rId5" Type="http://schemas.openxmlformats.org/officeDocument/2006/relationships/hyperlink" Target="https://www.youtube.com/watch?v=fz6rFxfkgfM" TargetMode="External"/><Relationship Id="rId4" Type="http://schemas.openxmlformats.org/officeDocument/2006/relationships/hyperlink" Target="http://www.youtube.com/watch?v=8DaKcKqVheE&amp;NR=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cOvtNPljtv0&amp;feature=relate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oleObject" Target="../embeddings/oleObject2.bin"/><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0.wm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9.wmf"/><Relationship Id="rId5" Type="http://schemas.openxmlformats.org/officeDocument/2006/relationships/oleObject" Target="../embeddings/oleObject5.bin"/><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oleObject" Target="../embeddings/oleObject7.bin"/><Relationship Id="rId10" Type="http://schemas.openxmlformats.org/officeDocument/2006/relationships/image" Target="../media/image34.png"/><Relationship Id="rId4" Type="http://schemas.openxmlformats.org/officeDocument/2006/relationships/image" Target="../media/image31.wmf"/><Relationship Id="rId9"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www.youtube.com/watch?v=KMbKlOL8q5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oleObject" Target="../embeddings/oleObject12.bin"/><Relationship Id="rId3" Type="http://schemas.openxmlformats.org/officeDocument/2006/relationships/oleObject" Target="../embeddings/oleObject10.bin"/><Relationship Id="rId7" Type="http://schemas.openxmlformats.org/officeDocument/2006/relationships/image" Target="../media/image41.jpeg"/><Relationship Id="rId12"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oleObject" Target="../embeddings/oleObject11.bin"/><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6.wmf"/></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video" Target="../media/media1.mp4"/><Relationship Id="rId7" Type="http://schemas.openxmlformats.org/officeDocument/2006/relationships/image" Target="../media/image56.png"/><Relationship Id="rId2" Type="http://schemas.microsoft.com/office/2007/relationships/media" Target="../media/media1.mp4"/><Relationship Id="rId1" Type="http://schemas.openxmlformats.org/officeDocument/2006/relationships/video" Target="file:///C:\Users\Psychology\Documents\current_talks\infant2.grossprocess.mp2" TargetMode="External"/><Relationship Id="rId6" Type="http://schemas.openxmlformats.org/officeDocument/2006/relationships/image" Target="../media/image55.png"/><Relationship Id="rId5" Type="http://schemas.openxmlformats.org/officeDocument/2006/relationships/notesSlide" Target="../notesSlides/notesSlide35.xml"/><Relationship Id="rId4"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Or0Zv57OvY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hyperlink" Target="https://www.youtube.com/watch?v=apzXGEbZht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4.wmf"/></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KcCOs-zDt-o" TargetMode="External"/><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ncbi.nlm.nih.gov/pubmed/?term=Kromm%20H%5bAuthor%5d&amp;cauthor=true&amp;cauthor_uid=25382704" TargetMode="External"/><Relationship Id="rId2" Type="http://schemas.openxmlformats.org/officeDocument/2006/relationships/hyperlink" Target="https://www.ncbi.nlm.nih.gov/pubmed/25382704" TargetMode="External"/><Relationship Id="rId1" Type="http://schemas.openxmlformats.org/officeDocument/2006/relationships/slideLayout" Target="../slideLayouts/slideLayout2.xml"/><Relationship Id="rId5" Type="http://schemas.openxmlformats.org/officeDocument/2006/relationships/hyperlink" Target="https://www.ncbi.nlm.nih.gov/pubmed/?term=Holodynski%20M%5bAuthor%5d&amp;cauthor=true&amp;cauthor_uid=25382704" TargetMode="External"/><Relationship Id="rId4" Type="http://schemas.openxmlformats.org/officeDocument/2006/relationships/hyperlink" Target="https://www.ncbi.nlm.nih.gov/pubmed/?term=F%C3%A4rber%20M%5bAuthor%5d&amp;cauthor=true&amp;cauthor_uid=25382704" TargetMode="External"/></Relationships>
</file>

<file path=ppt/slides/_rels/slide84.xml.rels><?xml version="1.0" encoding="UTF-8" standalone="yes"?>
<Relationships xmlns="http://schemas.openxmlformats.org/package/2006/relationships"><Relationship Id="rId2" Type="http://schemas.openxmlformats.org/officeDocument/2006/relationships/hyperlink" Target="#_ENREF_73"/><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www.researchgate.net/profile/Vanessa_Castro4/publication/317662654_Children's_Prototypic_Facial_Expressions_During_Emotion-Eliciting_Conversations_With_Their_Mothers/links/5947ca28aca272c218c39d38/Childrens-Prototypic-Facial-Expressions-During-Emotion-Eliciting-Conversations-With-Their-Mothers.pdf"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www.youtube.com/watch?v=WOlpdd7y8MI"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Psychology of Infancy</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430</a:t>
            </a:r>
          </a:p>
        </p:txBody>
      </p:sp>
      <p:sp>
        <p:nvSpPr>
          <p:cNvPr id="2" name="Slide Number Placeholder 1">
            <a:extLst>
              <a:ext uri="{FF2B5EF4-FFF2-40B4-BE49-F238E27FC236}">
                <a16:creationId xmlns:a16="http://schemas.microsoft.com/office/drawing/2014/main" id="{4A81533E-09D4-437F-9988-77630A47D54C}"/>
              </a:ext>
            </a:extLst>
          </p:cNvPr>
          <p:cNvSpPr>
            <a:spLocks noGrp="1"/>
          </p:cNvSpPr>
          <p:nvPr>
            <p:ph type="sldNum" sz="quarter" idx="12"/>
          </p:nvPr>
        </p:nvSpPr>
        <p:spPr/>
        <p:txBody>
          <a:bodyPr/>
          <a:lstStyle/>
          <a:p>
            <a:fld id="{7AF2A3F5-8C59-4848-8490-C8A4B0913F81}" type="slidenum">
              <a:rPr lang="en-US" smtClean="0"/>
              <a:pPr/>
              <a:t>1</a:t>
            </a:fld>
            <a:endParaRPr lang="en-US"/>
          </a:p>
        </p:txBody>
      </p:sp>
    </p:spTree>
    <p:extLst>
      <p:ext uri="{BB962C8B-B14F-4D97-AF65-F5344CB8AC3E}">
        <p14:creationId xmlns:p14="http://schemas.microsoft.com/office/powerpoint/2010/main" val="2644883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9" descr="http://ars.els-cdn.com/content/image/1-s2.0-S1364661307001532-gr2.jpg"/>
          <p:cNvPicPr>
            <a:picLocks noChangeAspect="1" noChangeArrowheads="1"/>
          </p:cNvPicPr>
          <p:nvPr/>
        </p:nvPicPr>
        <p:blipFill>
          <a:blip r:embed="rId3">
            <a:extLst>
              <a:ext uri="{28A0092B-C50C-407E-A947-70E740481C1C}">
                <a14:useLocalDpi xmlns:a14="http://schemas.microsoft.com/office/drawing/2010/main" val="0"/>
              </a:ext>
            </a:extLst>
          </a:blip>
          <a:srcRect l="16351" r="16342"/>
          <a:stretch>
            <a:fillRect/>
          </a:stretch>
        </p:blipFill>
        <p:spPr bwMode="auto">
          <a:xfrm>
            <a:off x="3256221" y="2362200"/>
            <a:ext cx="5682039"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2"/>
          <p:cNvSpPr>
            <a:spLocks noGrp="1" noChangeArrowheads="1"/>
          </p:cNvSpPr>
          <p:nvPr>
            <p:ph type="title"/>
          </p:nvPr>
        </p:nvSpPr>
        <p:spPr/>
        <p:txBody>
          <a:bodyPr/>
          <a:lstStyle/>
          <a:p>
            <a:r>
              <a:rPr lang="en-US" altLang="en-US" dirty="0">
                <a:latin typeface="Times-Bold" charset="0"/>
              </a:rPr>
              <a:t>The </a:t>
            </a:r>
            <a:r>
              <a:rPr lang="en-US" altLang="en-US" dirty="0" err="1">
                <a:latin typeface="Times-Bold" charset="0"/>
              </a:rPr>
              <a:t>Structuralist</a:t>
            </a:r>
            <a:r>
              <a:rPr lang="en-US" altLang="en-US" dirty="0">
                <a:latin typeface="Times-Bold" charset="0"/>
              </a:rPr>
              <a:t> View </a:t>
            </a:r>
          </a:p>
        </p:txBody>
      </p:sp>
      <p:sp>
        <p:nvSpPr>
          <p:cNvPr id="256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155C9E0B-2833-4D28-8E93-6A41135E7999}" type="slidenum">
              <a:rPr lang="en-US" altLang="en-US" sz="1400" smtClean="0">
                <a:solidFill>
                  <a:srgbClr val="000000"/>
                </a:solidFill>
              </a:rPr>
              <a:pPr/>
              <a:t>10</a:t>
            </a:fld>
            <a:endParaRPr lang="en-US" altLang="en-US" sz="1400">
              <a:solidFill>
                <a:srgbClr val="000000"/>
              </a:solidFill>
            </a:endParaRPr>
          </a:p>
        </p:txBody>
      </p:sp>
      <p:sp>
        <p:nvSpPr>
          <p:cNvPr id="25605" name="Rectangle 8"/>
          <p:cNvSpPr>
            <a:spLocks noChangeArrowheads="1"/>
          </p:cNvSpPr>
          <p:nvPr/>
        </p:nvSpPr>
        <p:spPr bwMode="auto">
          <a:xfrm>
            <a:off x="381000" y="1657350"/>
            <a:ext cx="2971800" cy="479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spcBef>
                <a:spcPct val="20000"/>
              </a:spcBef>
              <a:buClr>
                <a:srgbClr val="B2B2B2"/>
              </a:buClr>
              <a:buSzPct val="75000"/>
            </a:pPr>
            <a:r>
              <a:rPr lang="en-US" altLang="en-US" sz="2600" dirty="0">
                <a:solidFill>
                  <a:srgbClr val="000000"/>
                </a:solidFill>
              </a:rPr>
              <a:t>“each emotion kind is characterized by a distinctive syndrome of hormonal, muscular, and autonomic responses that are coordinated in time and correlated in intensity “ </a:t>
            </a:r>
          </a:p>
          <a:p>
            <a:pPr algn="ctr">
              <a:spcBef>
                <a:spcPct val="20000"/>
              </a:spcBef>
              <a:buClr>
                <a:srgbClr val="B2B2B2"/>
              </a:buClr>
              <a:buSzPct val="75000"/>
            </a:pPr>
            <a:r>
              <a:rPr lang="en-US" altLang="en-US" sz="1800" dirty="0">
                <a:solidFill>
                  <a:srgbClr val="000000"/>
                </a:solidFill>
              </a:rPr>
              <a:t>p. 30 Barrett, 2006</a:t>
            </a:r>
          </a:p>
          <a:p>
            <a:pPr algn="ctr">
              <a:spcBef>
                <a:spcPct val="20000"/>
              </a:spcBef>
              <a:buClr>
                <a:srgbClr val="B2B2B2"/>
              </a:buClr>
              <a:buSzPct val="75000"/>
              <a:buFont typeface="Monotype Sorts" pitchFamily="2" charset="2"/>
              <a:buNone/>
            </a:pPr>
            <a:endParaRPr lang="en-US" altLang="en-US" sz="2000" dirty="0">
              <a:solidFill>
                <a:srgbClr val="000000"/>
              </a:solidFill>
            </a:endParaRPr>
          </a:p>
        </p:txBody>
      </p:sp>
    </p:spTree>
    <p:extLst>
      <p:ext uri="{BB962C8B-B14F-4D97-AF65-F5344CB8AC3E}">
        <p14:creationId xmlns:p14="http://schemas.microsoft.com/office/powerpoint/2010/main" val="414128320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normAutofit fontScale="90000"/>
          </a:bodyPr>
          <a:lstStyle/>
          <a:p>
            <a:r>
              <a:rPr lang="en-US" altLang="en-US" dirty="0"/>
              <a:t>But where in the brain are specific emotions?</a:t>
            </a:r>
          </a:p>
        </p:txBody>
      </p:sp>
      <p:sp>
        <p:nvSpPr>
          <p:cNvPr id="337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86F55480-E4E0-4912-A750-7ED3D77C33E0}" type="slidenum">
              <a:rPr lang="en-US" altLang="en-US" sz="1400" smtClean="0">
                <a:solidFill>
                  <a:srgbClr val="000000"/>
                </a:solidFill>
              </a:rPr>
              <a:pPr/>
              <a:t>11</a:t>
            </a:fld>
            <a:endParaRPr lang="en-US" altLang="en-US" sz="1400">
              <a:solidFill>
                <a:srgbClr val="000000"/>
              </a:solidFill>
            </a:endParaRPr>
          </a:p>
        </p:txBody>
      </p:sp>
      <p:pic>
        <p:nvPicPr>
          <p:cNvPr id="33797" name="Picture 2"/>
          <p:cNvPicPr>
            <a:picLocks noChangeAspect="1" noChangeArrowheads="1"/>
          </p:cNvPicPr>
          <p:nvPr/>
        </p:nvPicPr>
        <p:blipFill>
          <a:blip r:embed="rId3">
            <a:extLst>
              <a:ext uri="{28A0092B-C50C-407E-A947-70E740481C1C}">
                <a14:useLocalDpi xmlns:a14="http://schemas.microsoft.com/office/drawing/2010/main" val="0"/>
              </a:ext>
            </a:extLst>
          </a:blip>
          <a:srcRect l="1143" r="3448"/>
          <a:stretch>
            <a:fillRect/>
          </a:stretch>
        </p:blipFill>
        <p:spPr bwMode="auto">
          <a:xfrm>
            <a:off x="-7938" y="1733550"/>
            <a:ext cx="915193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72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a:xfrm>
            <a:off x="0" y="0"/>
            <a:ext cx="9144000" cy="1251062"/>
          </a:xfrm>
        </p:spPr>
        <p:txBody>
          <a:bodyPr>
            <a:normAutofit fontScale="90000"/>
          </a:bodyPr>
          <a:lstStyle/>
          <a:p>
            <a:r>
              <a:rPr lang="en-US" altLang="en-US" sz="4000" dirty="0">
                <a:latin typeface="AdvBd"/>
              </a:rPr>
              <a:t>Brain regions related to emotion processing</a:t>
            </a:r>
            <a:endParaRPr lang="en-US" altLang="en-US" dirty="0"/>
          </a:p>
        </p:txBody>
      </p:sp>
      <p:sp>
        <p:nvSpPr>
          <p:cNvPr id="3481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A519B902-8F55-4141-8264-3F1FAB47BB2E}" type="slidenum">
              <a:rPr lang="en-US" altLang="en-US" sz="1400" smtClean="0">
                <a:solidFill>
                  <a:srgbClr val="000000"/>
                </a:solidFill>
              </a:rPr>
              <a:pPr/>
              <a:t>12</a:t>
            </a:fld>
            <a:endParaRPr lang="en-US" altLang="en-US" sz="1400">
              <a:solidFill>
                <a:srgbClr val="000000"/>
              </a:solidFill>
            </a:endParaRPr>
          </a:p>
        </p:txBody>
      </p:sp>
      <p:pic>
        <p:nvPicPr>
          <p:cNvPr id="348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5283"/>
            <a:ext cx="8785860" cy="541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144000" y="2590800"/>
            <a:ext cx="4572000" cy="1477328"/>
          </a:xfrm>
          <a:prstGeom prst="rect">
            <a:avLst/>
          </a:prstGeom>
        </p:spPr>
        <p:txBody>
          <a:bodyPr>
            <a:spAutoFit/>
          </a:bodyPr>
          <a:lstStyle/>
          <a:p>
            <a:r>
              <a:rPr lang="en-US" altLang="en-US" i="1" dirty="0">
                <a:latin typeface="Arial" panose="020B0604020202020204" pitchFamily="34" charset="0"/>
                <a:ea typeface="Times New Roman" panose="02020603050405020304" pitchFamily="18" charset="0"/>
              </a:rPr>
              <a:t>Ventromedial prefrontal cortex (</a:t>
            </a:r>
            <a:r>
              <a:rPr lang="en-US" altLang="en-US" i="1" dirty="0">
                <a:latin typeface="Arial" panose="020B0604020202020204" pitchFamily="34" charset="0"/>
                <a:ea typeface="Times New Roman" panose="02020603050405020304" pitchFamily="18" charset="0"/>
                <a:hlinkClick r:id="rId4" tooltip="Lindquist, 2016 #5466"/>
              </a:rPr>
              <a:t>Lindquist et al., 2016</a:t>
            </a:r>
            <a:r>
              <a:rPr lang="en-US" altLang="en-US" i="1" dirty="0">
                <a:latin typeface="Arial" panose="020B0604020202020204" pitchFamily="34" charset="0"/>
                <a:ea typeface="Times New Roman" panose="02020603050405020304" pitchFamily="18" charset="0"/>
              </a:rPr>
              <a:t>), the anterior cingulate cortex (</a:t>
            </a:r>
            <a:r>
              <a:rPr lang="en-US" altLang="en-US" i="1" dirty="0">
                <a:latin typeface="Arial" panose="020B0604020202020204" pitchFamily="34" charset="0"/>
                <a:ea typeface="Times New Roman" panose="02020603050405020304" pitchFamily="18" charset="0"/>
                <a:hlinkClick r:id="rId5" tooltip="Murphy, 2003 #1450"/>
              </a:rPr>
              <a:t>Murphy et al., 2003</a:t>
            </a:r>
            <a:r>
              <a:rPr lang="en-US" altLang="en-US" i="1" dirty="0">
                <a:latin typeface="Arial" panose="020B0604020202020204" pitchFamily="34" charset="0"/>
                <a:ea typeface="Times New Roman" panose="02020603050405020304" pitchFamily="18" charset="0"/>
              </a:rPr>
              <a:t>), and basal ganglia (</a:t>
            </a:r>
            <a:r>
              <a:rPr lang="en-US" altLang="en-US" i="1" dirty="0">
                <a:latin typeface="Arial" panose="020B0604020202020204" pitchFamily="34" charset="0"/>
                <a:ea typeface="Times New Roman" panose="02020603050405020304" pitchFamily="18" charset="0"/>
                <a:hlinkClick r:id="rId6" tooltip="Phan, 2004 #1488"/>
              </a:rPr>
              <a:t>Phan et al., 2004</a:t>
            </a:r>
            <a:r>
              <a:rPr lang="en-US" altLang="en-US" i="1" dirty="0">
                <a:latin typeface="Arial" panose="020B0604020202020204" pitchFamily="34" charset="0"/>
                <a:ea typeface="Times New Roman" panose="02020603050405020304" pitchFamily="18" charset="0"/>
              </a:rPr>
              <a:t>) are candidate structures. </a:t>
            </a:r>
            <a:endParaRPr lang="en-US" dirty="0"/>
          </a:p>
        </p:txBody>
      </p:sp>
      <p:sp>
        <p:nvSpPr>
          <p:cNvPr id="3" name="Oval 2">
            <a:extLst>
              <a:ext uri="{FF2B5EF4-FFF2-40B4-BE49-F238E27FC236}">
                <a16:creationId xmlns:a16="http://schemas.microsoft.com/office/drawing/2014/main" id="{345F2270-44EB-E5AC-9085-60DBBA2EEBEE}"/>
              </a:ext>
            </a:extLst>
          </p:cNvPr>
          <p:cNvSpPr/>
          <p:nvPr/>
        </p:nvSpPr>
        <p:spPr>
          <a:xfrm>
            <a:off x="6096000" y="1445283"/>
            <a:ext cx="2743200" cy="16027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AB0E577-F006-D1E1-C0E3-C9C8FE25CC3E}"/>
              </a:ext>
            </a:extLst>
          </p:cNvPr>
          <p:cNvSpPr/>
          <p:nvPr/>
        </p:nvSpPr>
        <p:spPr>
          <a:xfrm>
            <a:off x="5105400" y="3733800"/>
            <a:ext cx="27432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77F5B3-0762-5652-34E5-9F5F2810934B}"/>
              </a:ext>
            </a:extLst>
          </p:cNvPr>
          <p:cNvSpPr/>
          <p:nvPr/>
        </p:nvSpPr>
        <p:spPr>
          <a:xfrm>
            <a:off x="1524000" y="4876800"/>
            <a:ext cx="27432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62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altLang="en-US"/>
              <a:t>Emotional brain -</a:t>
            </a:r>
            <a:r>
              <a:rPr lang="en-US" altLang="en-US" i="1"/>
              <a:t> </a:t>
            </a:r>
            <a:r>
              <a:rPr lang="en-US" altLang="en-US"/>
              <a:t>Limbic system </a:t>
            </a:r>
          </a:p>
        </p:txBody>
      </p:sp>
      <p:sp>
        <p:nvSpPr>
          <p:cNvPr id="78851" name="Rectangle 3"/>
          <p:cNvSpPr>
            <a:spLocks noGrp="1" noChangeArrowheads="1"/>
          </p:cNvSpPr>
          <p:nvPr>
            <p:ph type="body" idx="1"/>
          </p:nvPr>
        </p:nvSpPr>
        <p:spPr>
          <a:xfrm>
            <a:off x="176213" y="1371600"/>
            <a:ext cx="4572000" cy="4114800"/>
          </a:xfrm>
        </p:spPr>
        <p:txBody>
          <a:bodyPr/>
          <a:lstStyle/>
          <a:p>
            <a:r>
              <a:rPr lang="en-US" altLang="en-US"/>
              <a:t>Border of primitive brain stem and cortex</a:t>
            </a:r>
          </a:p>
          <a:p>
            <a:r>
              <a:rPr lang="en-US" altLang="en-US"/>
              <a:t>Lower portions - visceral (bodily) feelings</a:t>
            </a:r>
          </a:p>
          <a:p>
            <a:pPr lvl="1"/>
            <a:r>
              <a:rPr lang="en-US" altLang="en-US"/>
              <a:t>Developed at birth</a:t>
            </a:r>
          </a:p>
          <a:p>
            <a:r>
              <a:rPr lang="en-US" altLang="en-US"/>
              <a:t>Limbic cortex – awareness of feeling</a:t>
            </a:r>
          </a:p>
          <a:p>
            <a:endParaRPr lang="en-US" altLang="en-US"/>
          </a:p>
          <a:p>
            <a:pPr lvl="2"/>
            <a:endParaRPr lang="en-US" altLang="en-US"/>
          </a:p>
        </p:txBody>
      </p:sp>
      <p:pic>
        <p:nvPicPr>
          <p:cNvPr id="78852" name="Picture 3" descr="limb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188" y="1411288"/>
            <a:ext cx="4703762"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1"/>
          <p:cNvSpPr>
            <a:spLocks noChangeArrowheads="1"/>
          </p:cNvSpPr>
          <p:nvPr/>
        </p:nvSpPr>
        <p:spPr bwMode="auto">
          <a:xfrm>
            <a:off x="533400" y="5713413"/>
            <a:ext cx="861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lvl="1" algn="ctr">
              <a:spcBef>
                <a:spcPct val="0"/>
              </a:spcBef>
              <a:buClrTx/>
              <a:buSzTx/>
              <a:buFontTx/>
              <a:buNone/>
            </a:pPr>
            <a:r>
              <a:rPr lang="en-US" altLang="en-US" sz="3200" i="1" dirty="0"/>
              <a:t>Damasio: Emotion is a neurochemical process. Feeling is our sensation of that process</a:t>
            </a:r>
          </a:p>
        </p:txBody>
      </p:sp>
      <p:sp>
        <p:nvSpPr>
          <p:cNvPr id="2" name="Slide Number Placeholder 1">
            <a:extLst>
              <a:ext uri="{FF2B5EF4-FFF2-40B4-BE49-F238E27FC236}">
                <a16:creationId xmlns:a16="http://schemas.microsoft.com/office/drawing/2014/main" id="{37017BFE-F995-4945-9849-1EC8D4790873}"/>
              </a:ext>
            </a:extLst>
          </p:cNvPr>
          <p:cNvSpPr>
            <a:spLocks noGrp="1"/>
          </p:cNvSpPr>
          <p:nvPr>
            <p:ph type="sldNum" sz="quarter" idx="12"/>
          </p:nvPr>
        </p:nvSpPr>
        <p:spPr/>
        <p:txBody>
          <a:bodyPr/>
          <a:lstStyle/>
          <a:p>
            <a:fld id="{859B7FBE-02EE-4C27-AE49-1816F48D0D44}" type="slidenum">
              <a:rPr lang="en-US" smtClean="0"/>
              <a:pPr/>
              <a:t>13</a:t>
            </a:fld>
            <a:endParaRPr lang="en-US"/>
          </a:p>
        </p:txBody>
      </p:sp>
    </p:spTree>
    <p:extLst>
      <p:ext uri="{BB962C8B-B14F-4D97-AF65-F5344CB8AC3E}">
        <p14:creationId xmlns:p14="http://schemas.microsoft.com/office/powerpoint/2010/main" val="3577276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342900"/>
            <a:ext cx="9144000" cy="1104900"/>
          </a:xfrm>
        </p:spPr>
        <p:txBody>
          <a:bodyPr/>
          <a:lstStyle/>
          <a:p>
            <a:pPr algn="ctr"/>
            <a:r>
              <a:rPr lang="en-US" altLang="en-US"/>
              <a:t>Amygdala</a:t>
            </a:r>
          </a:p>
        </p:txBody>
      </p:sp>
      <p:sp>
        <p:nvSpPr>
          <p:cNvPr id="46084" name="Rectangle 3"/>
          <p:cNvSpPr>
            <a:spLocks noGrp="1" noChangeArrowheads="1"/>
          </p:cNvSpPr>
          <p:nvPr>
            <p:ph type="body" idx="1"/>
          </p:nvPr>
        </p:nvSpPr>
        <p:spPr>
          <a:xfrm>
            <a:off x="685800" y="1752600"/>
            <a:ext cx="4953000" cy="4114800"/>
          </a:xfrm>
        </p:spPr>
        <p:txBody>
          <a:bodyPr>
            <a:normAutofit fontScale="92500"/>
          </a:bodyPr>
          <a:lstStyle/>
          <a:p>
            <a:r>
              <a:rPr lang="en-US" altLang="en-US"/>
              <a:t>Transforms sensory stimuli to emotion elicitors</a:t>
            </a:r>
          </a:p>
          <a:p>
            <a:pPr lvl="2"/>
            <a:r>
              <a:rPr lang="en-US" altLang="en-US"/>
              <a:t>Not mediated by neocortex</a:t>
            </a:r>
          </a:p>
          <a:p>
            <a:pPr lvl="1"/>
            <a:r>
              <a:rPr lang="en-US" altLang="en-US"/>
              <a:t>Input: rapid, automatic appraisal of relevance</a:t>
            </a:r>
          </a:p>
          <a:p>
            <a:pPr lvl="1"/>
            <a:r>
              <a:rPr lang="en-US" altLang="en-US"/>
              <a:t>Output: Expression and Experience</a:t>
            </a:r>
          </a:p>
          <a:p>
            <a:pPr lvl="1"/>
            <a:r>
              <a:rPr lang="en-US" altLang="en-US"/>
              <a:t>Reactivity of amygdala determines temperament</a:t>
            </a:r>
          </a:p>
        </p:txBody>
      </p:sp>
      <p:sp>
        <p:nvSpPr>
          <p:cNvPr id="46085" name="AutoShape 4" descr="http://en.wikipedia.org/wiki/File:Amyg.png"/>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46086" name="AutoShape 6" descr="http://en.wikipedia.org/wiki/File:Amyg.png"/>
          <p:cNvSpPr>
            <a:spLocks noGrp="1" noChangeAspect="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1400"/>
          </a:p>
        </p:txBody>
      </p:sp>
      <p:sp>
        <p:nvSpPr>
          <p:cNvPr id="46087" name="AutoShape 12" descr="http://en.wikipedia.org/wiki/File:Amigdale1.jpg"/>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46088" name="AutoShape 14" descr="http://en.wikipedia.org/wiki/File:Constudoverbrain.png"/>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a:p>
        </p:txBody>
      </p:sp>
      <p:pic>
        <p:nvPicPr>
          <p:cNvPr id="46089" name="Picture 16" descr="http://upload.wikimedia.org/wikipedia/commons/thumb/b/bc/Constudoverbrain.png/300px-Constudoverbr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63" y="1362075"/>
            <a:ext cx="3640137"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AutoShape 18" descr="http://en.wikipedia.org/wiki/File:Amyg.png"/>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a:p>
        </p:txBody>
      </p:sp>
    </p:spTree>
    <p:extLst>
      <p:ext uri="{BB962C8B-B14F-4D97-AF65-F5344CB8AC3E}">
        <p14:creationId xmlns:p14="http://schemas.microsoft.com/office/powerpoint/2010/main" val="154051178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Where is joy located?</a:t>
            </a:r>
          </a:p>
        </p:txBody>
      </p:sp>
      <p:sp>
        <p:nvSpPr>
          <p:cNvPr id="501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5693539C-71F2-40DA-B94C-D55D3179ECA3}" type="slidenum">
              <a:rPr lang="en-US" altLang="en-US" sz="1400" smtClean="0"/>
              <a:pPr>
                <a:spcBef>
                  <a:spcPct val="0"/>
                </a:spcBef>
                <a:buClrTx/>
                <a:buSzTx/>
                <a:buFontTx/>
                <a:buNone/>
              </a:pPr>
              <a:t>15</a:t>
            </a:fld>
            <a:endParaRPr lang="en-US" altLang="en-US" sz="1400"/>
          </a:p>
        </p:txBody>
      </p:sp>
      <p:pic>
        <p:nvPicPr>
          <p:cNvPr id="5018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28360"/>
            <a:ext cx="1483360" cy="149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5"/>
          <p:cNvSpPr>
            <a:spLocks noChangeArrowheads="1"/>
          </p:cNvSpPr>
          <p:nvPr/>
        </p:nvSpPr>
        <p:spPr bwMode="auto">
          <a:xfrm>
            <a:off x="469135" y="1834686"/>
            <a:ext cx="403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457200" indent="-457200">
              <a:spcBef>
                <a:spcPct val="0"/>
              </a:spcBef>
              <a:buClrTx/>
              <a:buSzTx/>
            </a:pPr>
            <a:r>
              <a:rPr lang="en-US" altLang="en-US" dirty="0"/>
              <a:t>Basal ganglia involved in related action tendencies.</a:t>
            </a:r>
          </a:p>
          <a:p>
            <a:pPr marL="457200" indent="-457200">
              <a:spcBef>
                <a:spcPct val="0"/>
              </a:spcBef>
              <a:buClrTx/>
              <a:buSzTx/>
            </a:pPr>
            <a:r>
              <a:rPr lang="en-US" altLang="en-US" dirty="0"/>
              <a:t>Anterior cingulate cortex, ventromedial prefrontal cortex</a:t>
            </a:r>
          </a:p>
        </p:txBody>
      </p:sp>
      <p:sp>
        <p:nvSpPr>
          <p:cNvPr id="50183" name="Rectangle 6"/>
          <p:cNvSpPr>
            <a:spLocks noChangeArrowheads="1"/>
          </p:cNvSpPr>
          <p:nvPr/>
        </p:nvSpPr>
        <p:spPr bwMode="auto">
          <a:xfrm>
            <a:off x="457200" y="5181600"/>
            <a:ext cx="8636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dirty="0">
                <a:solidFill>
                  <a:srgbClr val="000000"/>
                </a:solidFill>
              </a:rPr>
              <a:t>Greater left than right cerebral activation (</a:t>
            </a:r>
            <a:r>
              <a:rPr lang="en-US" altLang="en-US" dirty="0" err="1">
                <a:solidFill>
                  <a:srgbClr val="000000"/>
                </a:solidFill>
              </a:rPr>
              <a:t>Duchenne</a:t>
            </a:r>
            <a:r>
              <a:rPr lang="en-US" altLang="en-US" dirty="0">
                <a:solidFill>
                  <a:srgbClr val="000000"/>
                </a:solidFill>
              </a:rPr>
              <a:t> smiles, tail wagging, </a:t>
            </a:r>
            <a:r>
              <a:rPr lang="en-US" altLang="en-US" dirty="0" err="1">
                <a:solidFill>
                  <a:srgbClr val="000000"/>
                </a:solidFill>
              </a:rPr>
              <a:t>etc</a:t>
            </a:r>
            <a:r>
              <a:rPr lang="en-US" altLang="en-US" dirty="0">
                <a:solidFill>
                  <a:srgbClr val="000000"/>
                </a:solidFill>
              </a:rPr>
              <a:t>), Murphy et al., 2003</a:t>
            </a:r>
          </a:p>
        </p:txBody>
      </p:sp>
      <p:pic>
        <p:nvPicPr>
          <p:cNvPr id="6146" name="Picture 2"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4008120" cy="37765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39238" y="1714691"/>
            <a:ext cx="88539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r>
              <a:rPr kumimoji="0" lang="en-US" altLang="en-US" sz="1200" b="0" i="1"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rPr>
              <a:t>(</a:t>
            </a:r>
            <a:r>
              <a:rPr kumimoji="0" lang="en-US" altLang="en-US" sz="1200" b="0" i="1"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hlinkClick r:id="rId5" tooltip="Lindquist, 2016 #5466"/>
              </a:rPr>
              <a:t>Lindquist et al., 2016</a:t>
            </a:r>
            <a:r>
              <a:rPr lang="en-US" altLang="en-US" sz="1200" dirty="0"/>
              <a:t>; </a:t>
            </a:r>
            <a:r>
              <a:rPr lang="en-US" sz="1200" dirty="0">
                <a:hlinkClick r:id="rId6" action="ppaction://hlinkfile" tooltip="Lindquist, 2016 #5466"/>
              </a:rPr>
              <a:t>Lindquist, </a:t>
            </a:r>
            <a:r>
              <a:rPr lang="en-US" sz="1200" dirty="0" err="1">
                <a:hlinkClick r:id="rId6" action="ppaction://hlinkfile" tooltip="Lindquist, 2016 #5466"/>
              </a:rPr>
              <a:t>Satpute</a:t>
            </a:r>
            <a:r>
              <a:rPr lang="en-US" sz="1200" dirty="0">
                <a:hlinkClick r:id="rId6" action="ppaction://hlinkfile" tooltip="Lindquist, 2016 #5466"/>
              </a:rPr>
              <a:t>, Wager, Weber, &amp; Barrett, 2016</a:t>
            </a:r>
            <a:r>
              <a:rPr lang="en-US" sz="1200" dirty="0"/>
              <a:t>),</a:t>
            </a:r>
            <a:r>
              <a:rPr kumimoji="0" lang="en-US" altLang="en-US" sz="1200" b="0" i="1"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rPr>
              <a:t> the anterior cingulate cortex (</a:t>
            </a:r>
            <a:r>
              <a:rPr kumimoji="0" lang="en-US" altLang="en-US" sz="1200" b="0" i="1"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hlinkClick r:id="rId7" tooltip="Murphy, 2003 #1450"/>
              </a:rPr>
              <a:t>Murphy et al., 2003</a:t>
            </a:r>
            <a:r>
              <a:rPr kumimoji="0" lang="en-US" altLang="en-US" sz="1200" b="0" i="1" u="none" strike="noStrike" cap="none" normalizeH="0" baseline="0" dirty="0">
                <a:ln>
                  <a:noFill/>
                </a:ln>
                <a:solidFill>
                  <a:schemeClr val="accent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accent1"/>
              </a:solidFill>
              <a:effectLst/>
              <a:latin typeface="Arial" panose="020B0604020202020204" pitchFamily="34" charset="0"/>
            </a:endParaRPr>
          </a:p>
        </p:txBody>
      </p:sp>
    </p:spTree>
    <p:extLst>
      <p:ext uri="{BB962C8B-B14F-4D97-AF65-F5344CB8AC3E}">
        <p14:creationId xmlns:p14="http://schemas.microsoft.com/office/powerpoint/2010/main" val="156776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Facial affect programs?	</a:t>
            </a:r>
          </a:p>
        </p:txBody>
      </p:sp>
      <p:sp>
        <p:nvSpPr>
          <p:cNvPr id="37891" name="Content Placeholder 4"/>
          <p:cNvSpPr>
            <a:spLocks noGrp="1"/>
          </p:cNvSpPr>
          <p:nvPr>
            <p:ph idx="1"/>
          </p:nvPr>
        </p:nvSpPr>
        <p:spPr/>
        <p:txBody>
          <a:bodyPr/>
          <a:lstStyle/>
          <a:p>
            <a:r>
              <a:rPr lang="en-US" altLang="en-US" dirty="0"/>
              <a:t>Current evidence:</a:t>
            </a:r>
          </a:p>
          <a:p>
            <a:pPr lvl="1"/>
            <a:r>
              <a:rPr lang="en-US" altLang="en-US" dirty="0"/>
              <a:t>Relevant linked brain systems</a:t>
            </a:r>
          </a:p>
          <a:p>
            <a:pPr lvl="2"/>
            <a:r>
              <a:rPr lang="en-US" altLang="en-US" dirty="0"/>
              <a:t>networks</a:t>
            </a:r>
          </a:p>
          <a:p>
            <a:pPr lvl="1"/>
            <a:r>
              <a:rPr lang="en-US" altLang="en-US" dirty="0"/>
              <a:t>But not distinct affect programs</a:t>
            </a:r>
          </a:p>
          <a:p>
            <a:pPr lvl="1"/>
            <a:r>
              <a:rPr lang="en-US" altLang="en-US" dirty="0"/>
              <a:t>Fear may be exception	</a:t>
            </a:r>
          </a:p>
          <a:p>
            <a:pPr lvl="1"/>
            <a:r>
              <a:rPr lang="en-US" altLang="en-US" dirty="0" err="1"/>
              <a:t>Panskepp</a:t>
            </a:r>
            <a:r>
              <a:rPr lang="en-US" altLang="en-US" dirty="0"/>
              <a:t> and current animal work</a:t>
            </a:r>
          </a:p>
        </p:txBody>
      </p:sp>
      <p:sp>
        <p:nvSpPr>
          <p:cNvPr id="3789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A072C122-46C2-4121-BBE1-83C661CBDE66}" type="slidenum">
              <a:rPr lang="en-US" altLang="en-US" sz="1400" smtClean="0">
                <a:solidFill>
                  <a:srgbClr val="000000"/>
                </a:solidFill>
              </a:rPr>
              <a:pPr/>
              <a:t>16</a:t>
            </a:fld>
            <a:endParaRPr lang="en-US" altLang="en-US" sz="1400">
              <a:solidFill>
                <a:srgbClr val="000000"/>
              </a:solidFill>
            </a:endParaRPr>
          </a:p>
        </p:txBody>
      </p:sp>
    </p:spTree>
    <p:extLst>
      <p:ext uri="{BB962C8B-B14F-4D97-AF65-F5344CB8AC3E}">
        <p14:creationId xmlns:p14="http://schemas.microsoft.com/office/powerpoint/2010/main" val="3335099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fontAlgn="auto" hangingPunct="1">
              <a:spcAft>
                <a:spcPts val="0"/>
              </a:spcAft>
              <a:defRPr/>
            </a:pPr>
            <a:r>
              <a:rPr lang="en-US" altLang="en-US" dirty="0">
                <a:solidFill>
                  <a:schemeClr val="accent1"/>
                </a:solidFill>
              </a:rPr>
              <a:t>Criticism of DET/Structural</a:t>
            </a:r>
          </a:p>
        </p:txBody>
      </p:sp>
      <p:sp>
        <p:nvSpPr>
          <p:cNvPr id="3" name="Content Placeholder 2"/>
          <p:cNvSpPr>
            <a:spLocks noGrp="1"/>
          </p:cNvSpPr>
          <p:nvPr>
            <p:ph idx="1"/>
          </p:nvPr>
        </p:nvSpPr>
        <p:spPr>
          <a:xfrm>
            <a:off x="822325" y="2338388"/>
            <a:ext cx="7543800" cy="3363912"/>
          </a:xfrm>
        </p:spPr>
        <p:txBody>
          <a:bodyPr rtlCol="0">
            <a:normAutofit fontScale="92500" lnSpcReduction="10000"/>
          </a:bodyPr>
          <a:lstStyle/>
          <a:p>
            <a:pPr marL="68580" indent="-68580" eaLnBrk="1" fontAlgn="auto" hangingPunct="1">
              <a:defRPr/>
            </a:pPr>
            <a:r>
              <a:rPr lang="en-US" sz="2250" dirty="0">
                <a:solidFill>
                  <a:schemeClr val="tx1">
                    <a:lumMod val="75000"/>
                    <a:lumOff val="25000"/>
                  </a:schemeClr>
                </a:solidFill>
              </a:rPr>
              <a:t>Infant facial expressions:</a:t>
            </a:r>
          </a:p>
          <a:p>
            <a:pPr marL="287655" lvl="1" indent="-68580" eaLnBrk="1" fontAlgn="auto" hangingPunct="1">
              <a:defRPr/>
            </a:pPr>
            <a:r>
              <a:rPr lang="en-US" sz="2100" dirty="0">
                <a:solidFill>
                  <a:schemeClr val="tx1">
                    <a:lumMod val="75000"/>
                    <a:lumOff val="25000"/>
                  </a:schemeClr>
                </a:solidFill>
              </a:rPr>
              <a:t>Ambiguous</a:t>
            </a:r>
          </a:p>
          <a:p>
            <a:pPr marL="287655" lvl="1" indent="-68580" eaLnBrk="1" fontAlgn="auto" hangingPunct="1">
              <a:defRPr/>
            </a:pPr>
            <a:r>
              <a:rPr lang="en-US" sz="2100" dirty="0">
                <a:solidFill>
                  <a:schemeClr val="tx1">
                    <a:lumMod val="75000"/>
                    <a:lumOff val="25000"/>
                  </a:schemeClr>
                </a:solidFill>
              </a:rPr>
              <a:t>Unrelated to context</a:t>
            </a:r>
          </a:p>
          <a:p>
            <a:pPr marL="287655" lvl="1" indent="-68580" eaLnBrk="1" fontAlgn="auto" hangingPunct="1">
              <a:defRPr/>
            </a:pPr>
            <a:r>
              <a:rPr lang="en-US" sz="2100" dirty="0">
                <a:solidFill>
                  <a:schemeClr val="tx1">
                    <a:lumMod val="75000"/>
                    <a:lumOff val="25000"/>
                  </a:schemeClr>
                </a:solidFill>
              </a:rPr>
              <a:t>Rapidly changing</a:t>
            </a:r>
          </a:p>
          <a:p>
            <a:pPr marL="287655" lvl="1" indent="-68580" eaLnBrk="1" fontAlgn="auto" hangingPunct="1">
              <a:defRPr/>
            </a:pPr>
            <a:r>
              <a:rPr lang="en-US" sz="2100" dirty="0">
                <a:solidFill>
                  <a:schemeClr val="tx1">
                    <a:lumMod val="75000"/>
                    <a:lumOff val="25000"/>
                  </a:schemeClr>
                </a:solidFill>
              </a:rPr>
              <a:t>Variations of prototypical expressions</a:t>
            </a:r>
          </a:p>
          <a:p>
            <a:pPr marL="287655" lvl="1" indent="-68580" eaLnBrk="1" fontAlgn="auto" hangingPunct="1">
              <a:defRPr/>
            </a:pPr>
            <a:endParaRPr lang="en-US" sz="2100" dirty="0">
              <a:solidFill>
                <a:schemeClr val="tx1">
                  <a:lumMod val="75000"/>
                  <a:lumOff val="25000"/>
                </a:schemeClr>
              </a:solidFill>
            </a:endParaRPr>
          </a:p>
          <a:p>
            <a:pPr marL="287655" lvl="1" indent="-68580" eaLnBrk="1" fontAlgn="auto" hangingPunct="1">
              <a:defRPr/>
            </a:pPr>
            <a:r>
              <a:rPr lang="en-US" sz="2100" dirty="0">
                <a:solidFill>
                  <a:schemeClr val="tx1">
                    <a:lumMod val="75000"/>
                    <a:lumOff val="25000"/>
                  </a:schemeClr>
                </a:solidFill>
              </a:rPr>
              <a:t>Negative emotion ambiguity</a:t>
            </a:r>
          </a:p>
          <a:p>
            <a:pPr marL="287655" lvl="1" indent="-68580" eaLnBrk="1" fontAlgn="auto" hangingPunct="1">
              <a:defRPr/>
            </a:pPr>
            <a:r>
              <a:rPr lang="en-US" sz="2100" dirty="0">
                <a:solidFill>
                  <a:schemeClr val="tx1">
                    <a:lumMod val="75000"/>
                    <a:lumOff val="25000"/>
                  </a:schemeClr>
                </a:solidFill>
              </a:rPr>
              <a:t>Positive emotion variety</a:t>
            </a:r>
          </a:p>
          <a:p>
            <a:pPr marL="287655" lvl="1" indent="-68580" eaLnBrk="1" fontAlgn="auto" hangingPunct="1">
              <a:defRPr/>
            </a:pPr>
            <a:r>
              <a:rPr lang="en-US" sz="2100" dirty="0">
                <a:solidFill>
                  <a:schemeClr val="tx1">
                    <a:lumMod val="75000"/>
                    <a:lumOff val="25000"/>
                  </a:schemeClr>
                </a:solidFill>
              </a:rPr>
              <a:t>Positive/negative commonalities…</a:t>
            </a:r>
          </a:p>
          <a:p>
            <a:pPr marL="552831" lvl="2" indent="-68580">
              <a:defRPr/>
            </a:pPr>
            <a:r>
              <a:rPr lang="en-US" sz="1700" dirty="0">
                <a:solidFill>
                  <a:schemeClr val="tx1">
                    <a:lumMod val="75000"/>
                    <a:lumOff val="25000"/>
                  </a:schemeClr>
                </a:solidFill>
              </a:rPr>
              <a:t>Theoretical implications….</a:t>
            </a:r>
          </a:p>
          <a:p>
            <a:pPr marL="0" indent="0" eaLnBrk="1" fontAlgn="auto" hangingPunct="1">
              <a:buFont typeface="Calibri" panose="020F0502020204030204" pitchFamily="34" charset="0"/>
              <a:buNone/>
              <a:defRPr/>
            </a:pPr>
            <a:endParaRPr lang="en-US" dirty="0">
              <a:solidFill>
                <a:schemeClr val="tx1">
                  <a:lumMod val="75000"/>
                  <a:lumOff val="25000"/>
                </a:schemeClr>
              </a:solidFill>
            </a:endParaRPr>
          </a:p>
        </p:txBody>
      </p:sp>
      <p:pic>
        <p:nvPicPr>
          <p:cNvPr id="39940" name="Picture 4" descr="I adore expression studies. This is precious. | Drawing face expressions,  Baby face drawing, Drawing express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38388"/>
            <a:ext cx="301625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5C56B74-7C1A-4E28-AE04-6941A4030103}"/>
              </a:ext>
            </a:extLst>
          </p:cNvPr>
          <p:cNvSpPr>
            <a:spLocks noGrp="1"/>
          </p:cNvSpPr>
          <p:nvPr>
            <p:ph type="sldNum" sz="quarter" idx="12"/>
          </p:nvPr>
        </p:nvSpPr>
        <p:spPr/>
        <p:txBody>
          <a:bodyPr/>
          <a:lstStyle/>
          <a:p>
            <a:fld id="{859B7FBE-02EE-4C27-AE49-1816F48D0D44}" type="slidenum">
              <a:rPr lang="en-US" smtClean="0"/>
              <a:pPr/>
              <a:t>17</a:t>
            </a:fld>
            <a:endParaRPr lang="en-US"/>
          </a:p>
        </p:txBody>
      </p:sp>
      <p:graphicFrame>
        <p:nvGraphicFramePr>
          <p:cNvPr id="4" name="Table 3">
            <a:extLst>
              <a:ext uri="{FF2B5EF4-FFF2-40B4-BE49-F238E27FC236}">
                <a16:creationId xmlns:a16="http://schemas.microsoft.com/office/drawing/2014/main" id="{8B08BC02-84BE-4390-B2D9-83EC25D36750}"/>
              </a:ext>
            </a:extLst>
          </p:cNvPr>
          <p:cNvGraphicFramePr>
            <a:graphicFrameLocks noGrp="1"/>
          </p:cNvGraphicFramePr>
          <p:nvPr>
            <p:extLst>
              <p:ext uri="{D42A27DB-BD31-4B8C-83A1-F6EECF244321}">
                <p14:modId xmlns:p14="http://schemas.microsoft.com/office/powerpoint/2010/main" val="874070880"/>
              </p:ext>
            </p:extLst>
          </p:nvPr>
        </p:nvGraphicFramePr>
        <p:xfrm>
          <a:off x="1752600" y="5901548"/>
          <a:ext cx="5943600" cy="822960"/>
        </p:xfrm>
        <a:graphic>
          <a:graphicData uri="http://schemas.openxmlformats.org/drawingml/2006/table">
            <a:tbl>
              <a:tblPr/>
              <a:tblGrid>
                <a:gridCol w="5943600">
                  <a:extLst>
                    <a:ext uri="{9D8B030D-6E8A-4147-A177-3AD203B41FA5}">
                      <a16:colId xmlns:a16="http://schemas.microsoft.com/office/drawing/2014/main" val="1403270200"/>
                    </a:ext>
                  </a:extLst>
                </a:gridCol>
              </a:tblGrid>
              <a:tr h="0">
                <a:tc>
                  <a:txBody>
                    <a:bodyPr/>
                    <a:lstStyle/>
                    <a:p>
                      <a:pPr marL="457200" marR="0" indent="-457200">
                        <a:spcBef>
                          <a:spcPts val="0"/>
                        </a:spcBef>
                        <a:spcAft>
                          <a:spcPts val="0"/>
                        </a:spcAft>
                      </a:pPr>
                      <a:r>
                        <a:rPr lang="en-US" sz="1200">
                          <a:effectLst/>
                          <a:latin typeface="Times New Roman" panose="02020603050405020304" pitchFamily="18" charset="0"/>
                        </a:rPr>
                        <a:t>Mitsven, S. G., Messinger, D. S., Moffitt, J., &amp; Ahn, Y. A. (2020). </a:t>
                      </a:r>
                      <a:r>
                        <a:rPr lang="en-US" sz="1200" u="sng">
                          <a:solidFill>
                            <a:srgbClr val="0000FF"/>
                          </a:solidFill>
                          <a:effectLst/>
                          <a:latin typeface="Times New Roman" panose="02020603050405020304" pitchFamily="18" charset="0"/>
                          <a:hlinkClick r:id="rId4"/>
                        </a:rPr>
                        <a:t>Infant Emotional Development</a:t>
                      </a:r>
                      <a:r>
                        <a:rPr lang="en-US" sz="1200">
                          <a:effectLst/>
                          <a:latin typeface="Times New Roman" panose="02020603050405020304" pitchFamily="18" charset="0"/>
                        </a:rPr>
                        <a:t>s, pp. 748-782. In Lockman, J. &amp; Tamis-Lemonda, C. (Eds.), Handbook of Infant Development. Cambridge University Press.</a:t>
                      </a:r>
                    </a:p>
                  </a:txBody>
                  <a:tcPr marL="53340" marR="53340" marT="0" marB="0">
                    <a:lnL>
                      <a:noFill/>
                    </a:lnL>
                    <a:lnR>
                      <a:noFill/>
                    </a:lnR>
                    <a:lnT>
                      <a:noFill/>
                    </a:lnT>
                    <a:lnB>
                      <a:noFill/>
                    </a:lnB>
                    <a:solidFill>
                      <a:srgbClr val="FFFFFF"/>
                    </a:solidFill>
                  </a:tcPr>
                </a:tc>
                <a:extLst>
                  <a:ext uri="{0D108BD9-81ED-4DB2-BD59-A6C34878D82A}">
                    <a16:rowId xmlns:a16="http://schemas.microsoft.com/office/drawing/2014/main" val="1676436661"/>
                  </a:ext>
                </a:extLst>
              </a:tr>
              <a:tr h="0">
                <a:tc>
                  <a:txBody>
                    <a:bodyPr/>
                    <a:lstStyle/>
                    <a:p>
                      <a:endParaRPr lang="en-US" dirty="0">
                        <a:effectLst/>
                      </a:endParaRPr>
                    </a:p>
                  </a:txBody>
                  <a:tcPr marL="53340" marR="53340" marT="0" marB="0">
                    <a:lnL>
                      <a:noFill/>
                    </a:lnL>
                    <a:lnR>
                      <a:noFill/>
                    </a:lnR>
                    <a:lnT>
                      <a:noFill/>
                    </a:lnT>
                    <a:lnB>
                      <a:noFill/>
                    </a:lnB>
                    <a:solidFill>
                      <a:srgbClr val="FFFFFF"/>
                    </a:solidFill>
                  </a:tcPr>
                </a:tc>
                <a:extLst>
                  <a:ext uri="{0D108BD9-81ED-4DB2-BD59-A6C34878D82A}">
                    <a16:rowId xmlns:a16="http://schemas.microsoft.com/office/drawing/2014/main" val="3331136075"/>
                  </a:ext>
                </a:extLst>
              </a:tr>
            </a:tbl>
          </a:graphicData>
        </a:graphic>
      </p:graphicFrame>
      <p:sp>
        <p:nvSpPr>
          <p:cNvPr id="5" name="Rectangle 1">
            <a:extLst>
              <a:ext uri="{FF2B5EF4-FFF2-40B4-BE49-F238E27FC236}">
                <a16:creationId xmlns:a16="http://schemas.microsoft.com/office/drawing/2014/main" id="{4713F010-BF8A-481D-BA37-7FDF6D6C313F}"/>
              </a:ext>
            </a:extLst>
          </p:cNvPr>
          <p:cNvSpPr>
            <a:spLocks noChangeArrowheads="1"/>
          </p:cNvSpPr>
          <p:nvPr/>
        </p:nvSpPr>
        <p:spPr bwMode="auto">
          <a:xfrm>
            <a:off x="1752600" y="59018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386338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6"/>
          <p:cNvSpPr>
            <a:spLocks noGrp="1" noChangeArrowheads="1"/>
          </p:cNvSpPr>
          <p:nvPr>
            <p:ph type="title"/>
          </p:nvPr>
        </p:nvSpPr>
        <p:spPr/>
        <p:txBody>
          <a:bodyPr/>
          <a:lstStyle/>
          <a:p>
            <a:r>
              <a:rPr lang="en-US" altLang="en-US"/>
              <a:t>Discrete infant emotions…?</a:t>
            </a:r>
          </a:p>
        </p:txBody>
      </p:sp>
      <p:pic>
        <p:nvPicPr>
          <p:cNvPr id="91139" name="Picture 2" descr="Image result for infant emotion"/>
          <p:cNvPicPr>
            <a:picLocks noChangeAspect="1" noChangeArrowheads="1"/>
          </p:cNvPicPr>
          <p:nvPr/>
        </p:nvPicPr>
        <p:blipFill>
          <a:blip r:embed="rId3">
            <a:extLst>
              <a:ext uri="{28A0092B-C50C-407E-A947-70E740481C1C}">
                <a14:useLocalDpi xmlns:a14="http://schemas.microsoft.com/office/drawing/2010/main" val="0"/>
              </a:ext>
            </a:extLst>
          </a:blip>
          <a:srcRect t="31210" b="30997"/>
          <a:stretch>
            <a:fillRect/>
          </a:stretch>
        </p:blipFill>
        <p:spPr bwMode="auto">
          <a:xfrm>
            <a:off x="452438" y="1243013"/>
            <a:ext cx="82391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1062">
            <a:off x="-5011738" y="3148013"/>
            <a:ext cx="29718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0" y="2432050"/>
            <a:ext cx="2971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Box 1"/>
          <p:cNvSpPr txBox="1">
            <a:spLocks noChangeArrowheads="1"/>
          </p:cNvSpPr>
          <p:nvPr/>
        </p:nvSpPr>
        <p:spPr bwMode="auto">
          <a:xfrm>
            <a:off x="2971800" y="4238625"/>
            <a:ext cx="2978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a:t>Do you believe? </a:t>
            </a:r>
          </a:p>
        </p:txBody>
      </p:sp>
      <p:sp>
        <p:nvSpPr>
          <p:cNvPr id="91143" name="TextBox 10"/>
          <p:cNvSpPr txBox="1">
            <a:spLocks noChangeArrowheads="1"/>
          </p:cNvSpPr>
          <p:nvPr/>
        </p:nvSpPr>
        <p:spPr bwMode="auto">
          <a:xfrm>
            <a:off x="2209800" y="4953000"/>
            <a:ext cx="5392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a:t>What are our criteria for belief?</a:t>
            </a:r>
          </a:p>
        </p:txBody>
      </p:sp>
      <p:sp>
        <p:nvSpPr>
          <p:cNvPr id="2" name="Slide Number Placeholder 1">
            <a:extLst>
              <a:ext uri="{FF2B5EF4-FFF2-40B4-BE49-F238E27FC236}">
                <a16:creationId xmlns:a16="http://schemas.microsoft.com/office/drawing/2014/main" id="{93497D71-7E19-48D1-8CDB-28910ECE5C6C}"/>
              </a:ext>
            </a:extLst>
          </p:cNvPr>
          <p:cNvSpPr>
            <a:spLocks noGrp="1"/>
          </p:cNvSpPr>
          <p:nvPr>
            <p:ph type="sldNum" sz="quarter" idx="12"/>
          </p:nvPr>
        </p:nvSpPr>
        <p:spPr/>
        <p:txBody>
          <a:bodyPr/>
          <a:lstStyle/>
          <a:p>
            <a:fld id="{CE3D5D24-58C7-4290-8CA6-B401B30A4913}" type="slidenum">
              <a:rPr lang="en-US" smtClean="0"/>
              <a:pPr/>
              <a:t>18</a:t>
            </a:fld>
            <a:endParaRPr lang="en-US"/>
          </a:p>
        </p:txBody>
      </p:sp>
    </p:spTree>
    <p:extLst>
      <p:ext uri="{BB962C8B-B14F-4D97-AF65-F5344CB8AC3E}">
        <p14:creationId xmlns:p14="http://schemas.microsoft.com/office/powerpoint/2010/main" val="3804525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normAutofit fontScale="90000"/>
          </a:bodyPr>
          <a:lstStyle/>
          <a:p>
            <a:r>
              <a:rPr lang="en-US" altLang="en-US" dirty="0"/>
              <a:t>Infant negative expressions </a:t>
            </a:r>
            <a:br>
              <a:rPr lang="en-US" altLang="en-US" dirty="0"/>
            </a:br>
            <a:r>
              <a:rPr lang="en-US" altLang="en-US" dirty="0"/>
              <a:t>rated  as distress</a:t>
            </a:r>
          </a:p>
        </p:txBody>
      </p:sp>
      <p:sp>
        <p:nvSpPr>
          <p:cNvPr id="5427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12F98ACB-6809-4CF4-8792-B3DD62C94D8B}" type="slidenum">
              <a:rPr lang="en-US" altLang="en-US" sz="1400" smtClean="0">
                <a:solidFill>
                  <a:srgbClr val="000000"/>
                </a:solidFill>
              </a:rPr>
              <a:pPr/>
              <a:t>19</a:t>
            </a:fld>
            <a:endParaRPr lang="en-US" altLang="en-US" sz="1400">
              <a:solidFill>
                <a:srgbClr val="000000"/>
              </a:solidFill>
            </a:endParaRPr>
          </a:p>
        </p:txBody>
      </p:sp>
      <p:pic>
        <p:nvPicPr>
          <p:cNvPr id="5427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318" t="43063" r="14651" b="22544"/>
          <a:stretch/>
        </p:blipFill>
        <p:spPr bwMode="auto">
          <a:xfrm>
            <a:off x="499074" y="1600200"/>
            <a:ext cx="8625715"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strong open (10614) on st6 (10430) w (brow 10670)altered 4B 6C 7B 10A 11C 20C 25C 27C (365x4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4237" y="1341120"/>
            <a:ext cx="1354138" cy="145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5" descr="emma mouth (116) on strong6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37" y="1264920"/>
            <a:ext cx="1295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6" descr="emmaleftcry122_au6a"/>
          <p:cNvPicPr>
            <a:picLocks noChangeAspect="1" noChangeArrowheads="1"/>
          </p:cNvPicPr>
          <p:nvPr/>
        </p:nvPicPr>
        <p:blipFill>
          <a:blip r:embed="rId6">
            <a:extLst>
              <a:ext uri="{28A0092B-C50C-407E-A947-70E740481C1C}">
                <a14:useLocalDpi xmlns:a14="http://schemas.microsoft.com/office/drawing/2010/main" val="0"/>
              </a:ext>
            </a:extLst>
          </a:blip>
          <a:srcRect l="26666" r="13333"/>
          <a:stretch>
            <a:fillRect/>
          </a:stretch>
        </p:blipFill>
        <p:spPr bwMode="auto">
          <a:xfrm>
            <a:off x="4114800" y="1371600"/>
            <a:ext cx="1498600" cy="160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Rectangle 7"/>
          <p:cNvSpPr>
            <a:spLocks noChangeArrowheads="1"/>
          </p:cNvSpPr>
          <p:nvPr/>
        </p:nvSpPr>
        <p:spPr bwMode="auto">
          <a:xfrm>
            <a:off x="5394455" y="6289654"/>
            <a:ext cx="2499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2400" dirty="0">
                <a:solidFill>
                  <a:srgbClr val="000000"/>
                </a:solidFill>
              </a:rPr>
              <a:t>(Oster et al., 1992)</a:t>
            </a:r>
          </a:p>
        </p:txBody>
      </p:sp>
      <p:sp>
        <p:nvSpPr>
          <p:cNvPr id="10" name="Rectangle 9"/>
          <p:cNvSpPr/>
          <p:nvPr/>
        </p:nvSpPr>
        <p:spPr>
          <a:xfrm>
            <a:off x="275575" y="6289654"/>
            <a:ext cx="4572000" cy="523220"/>
          </a:xfrm>
          <a:prstGeom prst="rect">
            <a:avLst/>
          </a:prstGeom>
        </p:spPr>
        <p:txBody>
          <a:bodyPr>
            <a:spAutoFit/>
          </a:bodyPr>
          <a:lstStyle/>
          <a:p>
            <a:r>
              <a:rPr lang="en-US" altLang="en-US" sz="1600" dirty="0"/>
              <a:t>Example slides 3-10 are pictures: </a:t>
            </a:r>
            <a:r>
              <a:rPr lang="en-US" altLang="en-US" sz="1100" dirty="0">
                <a:hlinkClick r:id="rId7"/>
              </a:rPr>
              <a:t>http://www.slideserve.com/marilu/emotions</a:t>
            </a:r>
            <a:r>
              <a:rPr lang="en-US" altLang="en-US" sz="1100" dirty="0"/>
              <a:t> </a:t>
            </a:r>
            <a:endParaRPr lang="en-US" altLang="en-US" sz="1400" dirty="0"/>
          </a:p>
        </p:txBody>
      </p:sp>
    </p:spTree>
    <p:extLst>
      <p:ext uri="{BB962C8B-B14F-4D97-AF65-F5344CB8AC3E}">
        <p14:creationId xmlns:p14="http://schemas.microsoft.com/office/powerpoint/2010/main" val="173976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algn="ctr"/>
            <a:r>
              <a:rPr lang="en-US" dirty="0"/>
              <a:t>Domains of Development</a:t>
            </a:r>
          </a:p>
        </p:txBody>
      </p:sp>
      <p:sp>
        <p:nvSpPr>
          <p:cNvPr id="337923"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Perception</a:t>
            </a:r>
          </a:p>
          <a:p>
            <a:r>
              <a:rPr lang="en-US" dirty="0"/>
              <a:t>Cognition</a:t>
            </a:r>
          </a:p>
          <a:p>
            <a:r>
              <a:rPr lang="en-US" dirty="0"/>
              <a:t>Language </a:t>
            </a:r>
          </a:p>
          <a:p>
            <a:r>
              <a:rPr lang="en-US" dirty="0">
                <a:solidFill>
                  <a:srgbClr val="FF0000"/>
                </a:solidFill>
              </a:rPr>
              <a:t>Social/Emotional</a:t>
            </a:r>
          </a:p>
        </p:txBody>
      </p:sp>
      <p:pic>
        <p:nvPicPr>
          <p:cNvPr id="337924" name="Picture 4" descr="Bronfenbrenner-systems 1979"/>
          <p:cNvPicPr>
            <a:picLocks noChangeAspect="1" noChangeArrowheads="1"/>
          </p:cNvPicPr>
          <p:nvPr/>
        </p:nvPicPr>
        <p:blipFill>
          <a:blip r:embed="rId3" cstate="print"/>
          <a:srcRect/>
          <a:stretch>
            <a:fillRect/>
          </a:stretch>
        </p:blipFill>
        <p:spPr bwMode="auto">
          <a:xfrm>
            <a:off x="4267200" y="3629025"/>
            <a:ext cx="4267200" cy="2924175"/>
          </a:xfrm>
          <a:prstGeom prst="rect">
            <a:avLst/>
          </a:prstGeom>
          <a:noFill/>
        </p:spPr>
      </p:pic>
      <p:sp>
        <p:nvSpPr>
          <p:cNvPr id="337925" name="Rectangle 5"/>
          <p:cNvSpPr>
            <a:spLocks noChangeArrowheads="1"/>
          </p:cNvSpPr>
          <p:nvPr/>
        </p:nvSpPr>
        <p:spPr bwMode="auto">
          <a:xfrm>
            <a:off x="6172200" y="4978400"/>
            <a:ext cx="457200" cy="457200"/>
          </a:xfrm>
          <a:prstGeom prst="rect">
            <a:avLst/>
          </a:prstGeom>
          <a:noFill/>
          <a:ln w="50800">
            <a:solidFill>
              <a:srgbClr val="FF0000"/>
            </a:solidFill>
            <a:miter lim="800000"/>
            <a:headEnd/>
            <a:tailEnd/>
          </a:ln>
          <a:effectLst/>
        </p:spPr>
        <p:txBody>
          <a:bodyPr wrap="none" anchor="ctr"/>
          <a:lstStyle/>
          <a:p>
            <a:endParaRPr lang="en-US"/>
          </a:p>
        </p:txBody>
      </p:sp>
      <p:sp>
        <p:nvSpPr>
          <p:cNvPr id="2" name="Slide Number Placeholder 1">
            <a:extLst>
              <a:ext uri="{FF2B5EF4-FFF2-40B4-BE49-F238E27FC236}">
                <a16:creationId xmlns:a16="http://schemas.microsoft.com/office/drawing/2014/main" id="{81DA8AFB-D348-42D2-90EF-9742CEEFE878}"/>
              </a:ext>
            </a:extLst>
          </p:cNvPr>
          <p:cNvSpPr>
            <a:spLocks noGrp="1"/>
          </p:cNvSpPr>
          <p:nvPr>
            <p:ph type="sldNum" sz="quarter" idx="12"/>
          </p:nvPr>
        </p:nvSpPr>
        <p:spPr/>
        <p:txBody>
          <a:bodyPr/>
          <a:lstStyle/>
          <a:p>
            <a:fld id="{859B7FBE-02EE-4C27-AE49-1816F48D0D44}" type="slidenum">
              <a:rPr lang="en-US" smtClean="0"/>
              <a:pPr/>
              <a:t>2</a:t>
            </a:fld>
            <a:endParaRPr lang="en-US"/>
          </a:p>
        </p:txBody>
      </p:sp>
    </p:spTree>
    <p:extLst>
      <p:ext uri="{BB962C8B-B14F-4D97-AF65-F5344CB8AC3E}">
        <p14:creationId xmlns:p14="http://schemas.microsoft.com/office/powerpoint/2010/main" val="114100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distinct are they?</a:t>
            </a:r>
          </a:p>
        </p:txBody>
      </p:sp>
      <p:sp>
        <p:nvSpPr>
          <p:cNvPr id="3" name="Rectangle 2"/>
          <p:cNvSpPr/>
          <p:nvPr/>
        </p:nvSpPr>
        <p:spPr>
          <a:xfrm>
            <a:off x="1600200" y="2209800"/>
            <a:ext cx="5943600" cy="4108817"/>
          </a:xfrm>
          <a:prstGeom prst="rect">
            <a:avLst/>
          </a:prstGeom>
        </p:spPr>
        <p:txBody>
          <a:bodyPr wrap="square">
            <a:spAutoFit/>
          </a:bodyPr>
          <a:lstStyle/>
          <a:p>
            <a:pPr>
              <a:lnSpc>
                <a:spcPct val="150000"/>
              </a:lnSpc>
            </a:pPr>
            <a:r>
              <a:rPr lang="en-US" altLang="en-US" sz="3600" dirty="0"/>
              <a:t>Sad </a:t>
            </a:r>
            <a:r>
              <a:rPr lang="en-US" altLang="en-US" sz="3600" dirty="0">
                <a:sym typeface="Wingdings" pitchFamily="2" charset="2"/>
              </a:rPr>
              <a:t> distress  smile: </a:t>
            </a:r>
            <a:r>
              <a:rPr lang="en-US" altLang="en-US" dirty="0">
                <a:hlinkClick r:id="rId2"/>
              </a:rPr>
              <a:t>http://www.youtube.com/watch?v=akPVtObBUOk&amp;feature=related</a:t>
            </a:r>
            <a:endParaRPr lang="en-US" altLang="en-US" dirty="0"/>
          </a:p>
          <a:p>
            <a:pPr>
              <a:lnSpc>
                <a:spcPct val="150000"/>
              </a:lnSpc>
            </a:pPr>
            <a:r>
              <a:rPr lang="en-US" altLang="en-US" sz="3600" dirty="0"/>
              <a:t>Fear </a:t>
            </a:r>
            <a:r>
              <a:rPr lang="en-US" altLang="en-US" sz="3600" dirty="0" err="1"/>
              <a:t>elicitor</a:t>
            </a:r>
            <a:r>
              <a:rPr lang="en-US" altLang="en-US" sz="3600" dirty="0" err="1">
                <a:sym typeface="Wingdings" panose="05000000000000000000" pitchFamily="2" charset="2"/>
              </a:rPr>
              <a:t>distress</a:t>
            </a:r>
            <a:r>
              <a:rPr lang="en-US" altLang="en-US" sz="3600" dirty="0">
                <a:sym typeface="Wingdings" panose="05000000000000000000" pitchFamily="2" charset="2"/>
              </a:rPr>
              <a:t>:</a:t>
            </a:r>
            <a:r>
              <a:rPr lang="en-US" altLang="en-US" dirty="0">
                <a:sym typeface="Wingdings" panose="05000000000000000000" pitchFamily="2" charset="2"/>
              </a:rPr>
              <a:t> </a:t>
            </a:r>
            <a:r>
              <a:rPr lang="en-US" altLang="en-US" dirty="0">
                <a:sym typeface="Wingdings" panose="05000000000000000000" pitchFamily="2" charset="2"/>
                <a:hlinkClick r:id="rId3"/>
              </a:rPr>
              <a:t>https://www.youtube.com/watch?v=ND14pBQmtgo</a:t>
            </a:r>
            <a:endParaRPr lang="en-US" altLang="en-US" dirty="0">
              <a:sym typeface="Wingdings" panose="05000000000000000000" pitchFamily="2" charset="2"/>
            </a:endParaRPr>
          </a:p>
          <a:p>
            <a:pPr>
              <a:lnSpc>
                <a:spcPct val="150000"/>
              </a:lnSpc>
            </a:pPr>
            <a:r>
              <a:rPr lang="en-US" altLang="en-US" sz="2800" dirty="0" err="1"/>
              <a:t>Neutral</a:t>
            </a:r>
            <a:r>
              <a:rPr lang="en-US" altLang="en-US" sz="2800" dirty="0" err="1">
                <a:sym typeface="Wingdings" panose="05000000000000000000" pitchFamily="2" charset="2"/>
              </a:rPr>
              <a:t>sad</a:t>
            </a:r>
            <a:r>
              <a:rPr lang="en-US" altLang="en-US" sz="2800" dirty="0">
                <a:sym typeface="Wingdings" panose="05000000000000000000" pitchFamily="2" charset="2"/>
              </a:rPr>
              <a:t>—distress</a:t>
            </a:r>
            <a:r>
              <a:rPr lang="en-US" altLang="en-US" sz="2000" dirty="0">
                <a:sym typeface="Wingdings" panose="05000000000000000000" pitchFamily="2" charset="2"/>
              </a:rPr>
              <a:t>   </a:t>
            </a:r>
            <a:r>
              <a:rPr lang="en-US" altLang="en-US" sz="2000" dirty="0">
                <a:hlinkClick r:id="rId4"/>
              </a:rPr>
              <a:t>https://www.youtube.com/watch?v=Dx9Mh8_fpD8</a:t>
            </a:r>
            <a:endParaRPr lang="en-US" altLang="en-US" sz="2000" dirty="0"/>
          </a:p>
        </p:txBody>
      </p:sp>
      <p:sp>
        <p:nvSpPr>
          <p:cNvPr id="4" name="Slide Number Placeholder 3">
            <a:extLst>
              <a:ext uri="{FF2B5EF4-FFF2-40B4-BE49-F238E27FC236}">
                <a16:creationId xmlns:a16="http://schemas.microsoft.com/office/drawing/2014/main" id="{3172DCF3-7DF8-4488-AF2C-3895291E4316}"/>
              </a:ext>
            </a:extLst>
          </p:cNvPr>
          <p:cNvSpPr>
            <a:spLocks noGrp="1"/>
          </p:cNvSpPr>
          <p:nvPr>
            <p:ph type="sldNum" sz="quarter" idx="12"/>
          </p:nvPr>
        </p:nvSpPr>
        <p:spPr/>
        <p:txBody>
          <a:bodyPr/>
          <a:lstStyle/>
          <a:p>
            <a:fld id="{CE3D5D24-58C7-4290-8CA6-B401B30A4913}" type="slidenum">
              <a:rPr lang="en-US" smtClean="0"/>
              <a:pPr/>
              <a:t>20</a:t>
            </a:fld>
            <a:endParaRPr lang="en-US"/>
          </a:p>
        </p:txBody>
      </p:sp>
    </p:spTree>
    <p:extLst>
      <p:ext uri="{BB962C8B-B14F-4D97-AF65-F5344CB8AC3E}">
        <p14:creationId xmlns:p14="http://schemas.microsoft.com/office/powerpoint/2010/main" val="3825839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normAutofit fontScale="90000"/>
          </a:bodyPr>
          <a:lstStyle/>
          <a:p>
            <a:r>
              <a:rPr lang="en-US" altLang="en-US"/>
              <a:t>Situational appropriateness: Production studies</a:t>
            </a:r>
          </a:p>
        </p:txBody>
      </p:sp>
      <p:sp>
        <p:nvSpPr>
          <p:cNvPr id="55301" name="Rectangle 3"/>
          <p:cNvSpPr>
            <a:spLocks noGrp="1" noChangeArrowheads="1"/>
          </p:cNvSpPr>
          <p:nvPr>
            <p:ph idx="1"/>
          </p:nvPr>
        </p:nvSpPr>
        <p:spPr/>
        <p:txBody>
          <a:bodyPr/>
          <a:lstStyle/>
          <a:p>
            <a:pPr algn="ctr">
              <a:buFont typeface="Monotype Sorts" pitchFamily="2" charset="2"/>
              <a:buNone/>
            </a:pPr>
            <a:r>
              <a:rPr lang="en-US" altLang="en-US"/>
              <a:t>Premise:</a:t>
            </a:r>
          </a:p>
          <a:p>
            <a:r>
              <a:rPr lang="en-US" altLang="en-US"/>
              <a:t>In response to an appropriate elicitor (situation), hypothesized emotional expression should occur significantly more than other expressions</a:t>
            </a:r>
          </a:p>
        </p:txBody>
      </p:sp>
      <p:sp>
        <p:nvSpPr>
          <p:cNvPr id="552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B49E3548-3964-440D-A55A-8766533D0D22}" type="slidenum">
              <a:rPr lang="en-US" altLang="en-US" sz="1400" smtClean="0">
                <a:solidFill>
                  <a:srgbClr val="000000"/>
                </a:solidFill>
              </a:rPr>
              <a:pPr/>
              <a:t>21</a:t>
            </a:fld>
            <a:endParaRPr lang="en-US" altLang="en-US" sz="1400">
              <a:solidFill>
                <a:srgbClr val="000000"/>
              </a:solidFill>
            </a:endParaRPr>
          </a:p>
        </p:txBody>
      </p:sp>
    </p:spTree>
    <p:extLst>
      <p:ext uri="{BB962C8B-B14F-4D97-AF65-F5344CB8AC3E}">
        <p14:creationId xmlns:p14="http://schemas.microsoft.com/office/powerpoint/2010/main" val="423288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normAutofit fontScale="90000"/>
          </a:bodyPr>
          <a:lstStyle/>
          <a:p>
            <a:r>
              <a:rPr lang="en-US" altLang="en-US"/>
              <a:t>Negative emotional expressions are not situationally specific</a:t>
            </a:r>
          </a:p>
        </p:txBody>
      </p:sp>
      <p:sp>
        <p:nvSpPr>
          <p:cNvPr id="56325" name="Rectangle 3"/>
          <p:cNvSpPr>
            <a:spLocks noGrp="1" noChangeArrowheads="1"/>
          </p:cNvSpPr>
          <p:nvPr>
            <p:ph idx="1"/>
          </p:nvPr>
        </p:nvSpPr>
        <p:spPr/>
        <p:txBody>
          <a:bodyPr/>
          <a:lstStyle/>
          <a:p>
            <a:r>
              <a:rPr lang="en-US" altLang="en-US"/>
              <a:t>Through 2 months, Justine</a:t>
            </a:r>
          </a:p>
          <a:p>
            <a:pPr lvl="1"/>
            <a:r>
              <a:rPr lang="en-US" altLang="en-US"/>
              <a:t>shows distress to bathing, being moved, &amp; pacifier removal (inoculation and hunger)</a:t>
            </a:r>
          </a:p>
          <a:p>
            <a:r>
              <a:rPr lang="en-US" altLang="en-US"/>
              <a:t>After 2 months, anger and, to a much lesser degree, sadness are most common reaction to all negative elicitors</a:t>
            </a:r>
          </a:p>
          <a:p>
            <a:pPr lvl="1"/>
            <a:r>
              <a:rPr lang="en-US" altLang="en-US" i="1"/>
              <a:t>infants cry, no</a:t>
            </a:r>
            <a:r>
              <a:rPr lang="en-US" altLang="en-US"/>
              <a:t>t a specific reaction</a:t>
            </a:r>
          </a:p>
          <a:p>
            <a:pPr lvl="4" algn="r"/>
            <a:r>
              <a:rPr lang="en-US" altLang="en-US"/>
              <a:t>Camras, 1992</a:t>
            </a:r>
          </a:p>
        </p:txBody>
      </p:sp>
      <p:sp>
        <p:nvSpPr>
          <p:cNvPr id="563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045AB07C-50FE-4309-8E5F-810E84E78A49}" type="slidenum">
              <a:rPr lang="en-US" altLang="en-US" sz="1400" smtClean="0">
                <a:solidFill>
                  <a:srgbClr val="000000"/>
                </a:solidFill>
              </a:rPr>
              <a:pPr/>
              <a:t>22</a:t>
            </a:fld>
            <a:endParaRPr lang="en-US" altLang="en-US" sz="1400">
              <a:solidFill>
                <a:srgbClr val="000000"/>
              </a:solidFill>
            </a:endParaRPr>
          </a:p>
        </p:txBody>
      </p:sp>
    </p:spTree>
    <p:extLst>
      <p:ext uri="{BB962C8B-B14F-4D97-AF65-F5344CB8AC3E}">
        <p14:creationId xmlns:p14="http://schemas.microsoft.com/office/powerpoint/2010/main" val="3906605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rmAutofit fontScale="90000"/>
          </a:bodyPr>
          <a:lstStyle/>
          <a:p>
            <a:r>
              <a:rPr lang="en-US" altLang="en-US"/>
              <a:t>Specifying Specificity: Facial Expressions at 4 Months</a:t>
            </a:r>
          </a:p>
        </p:txBody>
      </p:sp>
      <p:sp>
        <p:nvSpPr>
          <p:cNvPr id="64515" name="Content Placeholder 2"/>
          <p:cNvSpPr>
            <a:spLocks noGrp="1"/>
          </p:cNvSpPr>
          <p:nvPr>
            <p:ph idx="1"/>
          </p:nvPr>
        </p:nvSpPr>
        <p:spPr/>
        <p:txBody>
          <a:bodyPr/>
          <a:lstStyle/>
          <a:p>
            <a:r>
              <a:rPr lang="en-US" altLang="en-US" dirty="0"/>
              <a:t>Evidence for a family of frustrating, goal-blocking events that elicited expressions and cortisol responses indicative of anger at 4 months. </a:t>
            </a:r>
          </a:p>
          <a:p>
            <a:r>
              <a:rPr lang="en-US" altLang="en-US" dirty="0"/>
              <a:t>Yet situations also elicited expressions and cortisol changes indicative of sadness. </a:t>
            </a:r>
          </a:p>
        </p:txBody>
      </p:sp>
      <p:sp>
        <p:nvSpPr>
          <p:cNvPr id="6451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15BA6EDC-D9D2-4FA7-8100-4B0A52D0CCCB}" type="slidenum">
              <a:rPr lang="en-US" altLang="en-US" sz="1400" smtClean="0"/>
              <a:pPr>
                <a:spcBef>
                  <a:spcPct val="0"/>
                </a:spcBef>
                <a:buClrTx/>
                <a:buSzTx/>
                <a:buFontTx/>
                <a:buNone/>
              </a:pPr>
              <a:t>23</a:t>
            </a:fld>
            <a:endParaRPr lang="en-US" altLang="en-US" sz="1400"/>
          </a:p>
        </p:txBody>
      </p:sp>
      <p:sp>
        <p:nvSpPr>
          <p:cNvPr id="64518" name="Rectangle 1"/>
          <p:cNvSpPr>
            <a:spLocks noChangeArrowheads="1"/>
          </p:cNvSpPr>
          <p:nvPr/>
        </p:nvSpPr>
        <p:spPr bwMode="auto">
          <a:xfrm>
            <a:off x="5257800" y="539908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hlinkClick r:id="rId3" action="ppaction://hlinkfile"/>
              </a:rPr>
              <a:t>Bennett, David S.</a:t>
            </a:r>
            <a:r>
              <a:rPr lang="en-US" altLang="en-US" sz="1800"/>
              <a:t>; </a:t>
            </a:r>
            <a:r>
              <a:rPr lang="en-US" altLang="en-US" sz="1800">
                <a:hlinkClick r:id="rId4" action="ppaction://hlinkfile"/>
              </a:rPr>
              <a:t>Bendersky, Margaret</a:t>
            </a:r>
            <a:r>
              <a:rPr lang="en-US" altLang="en-US" sz="1800"/>
              <a:t>; </a:t>
            </a:r>
            <a:r>
              <a:rPr lang="en-US" altLang="en-US" sz="1800">
                <a:hlinkClick r:id="rId5" action="ppaction://hlinkfile"/>
              </a:rPr>
              <a:t>Lewis, Michael</a:t>
            </a:r>
            <a:br>
              <a:rPr lang="en-US" altLang="en-US" sz="1800"/>
            </a:br>
            <a:r>
              <a:rPr lang="en-US" altLang="en-US" sz="1800"/>
              <a:t>Infancy. Vol 6(3), 2004, 425-429</a:t>
            </a:r>
          </a:p>
        </p:txBody>
      </p:sp>
    </p:spTree>
    <p:extLst>
      <p:ext uri="{BB962C8B-B14F-4D97-AF65-F5344CB8AC3E}">
        <p14:creationId xmlns:p14="http://schemas.microsoft.com/office/powerpoint/2010/main" val="42405942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228600" y="342900"/>
            <a:ext cx="9525000" cy="1104900"/>
          </a:xfrm>
        </p:spPr>
        <p:txBody>
          <a:bodyPr>
            <a:normAutofit fontScale="90000"/>
          </a:bodyPr>
          <a:lstStyle/>
          <a:p>
            <a:r>
              <a:rPr lang="en-US" altLang="en-US" sz="4000"/>
              <a:t>Specific elicitors </a:t>
            </a:r>
            <a:r>
              <a:rPr lang="en-US" altLang="en-US" sz="4000">
                <a:sym typeface="Wingdings" panose="05000000000000000000" pitchFamily="2" charset="2"/>
              </a:rPr>
              <a:t> discrete expressions?</a:t>
            </a:r>
            <a:br>
              <a:rPr lang="en-US" altLang="en-US" sz="4000">
                <a:sym typeface="Wingdings" panose="05000000000000000000" pitchFamily="2" charset="2"/>
              </a:rPr>
            </a:br>
            <a:r>
              <a:rPr lang="en-US" altLang="en-US" sz="4000">
                <a:sym typeface="Wingdings" panose="05000000000000000000" pitchFamily="2" charset="2"/>
              </a:rPr>
              <a:t>Expressions from specific elicitors?</a:t>
            </a:r>
            <a:endParaRPr lang="en-US" altLang="en-US" sz="4000"/>
          </a:p>
        </p:txBody>
      </p:sp>
      <p:sp>
        <p:nvSpPr>
          <p:cNvPr id="110595" name="Rectangle 2"/>
          <p:cNvSpPr>
            <a:spLocks noChangeArrowheads="1"/>
          </p:cNvSpPr>
          <p:nvPr/>
        </p:nvSpPr>
        <p:spPr bwMode="auto">
          <a:xfrm>
            <a:off x="1295400" y="1524000"/>
            <a:ext cx="7467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nSpc>
                <a:spcPct val="150000"/>
              </a:lnSpc>
              <a:spcBef>
                <a:spcPct val="0"/>
              </a:spcBef>
              <a:buClrTx/>
              <a:buSzTx/>
              <a:buFontTx/>
              <a:buNone/>
            </a:pPr>
            <a:r>
              <a:rPr lang="en-US" altLang="en-US" sz="3600" dirty="0"/>
              <a:t>Sad </a:t>
            </a:r>
            <a:r>
              <a:rPr lang="en-US" altLang="en-US" sz="3600" dirty="0">
                <a:sym typeface="Wingdings" panose="05000000000000000000" pitchFamily="2" charset="2"/>
              </a:rPr>
              <a:t> distress  smile: </a:t>
            </a:r>
            <a:r>
              <a:rPr lang="en-US" altLang="en-US" sz="2000" dirty="0">
                <a:hlinkClick r:id="rId2"/>
              </a:rPr>
              <a:t>http://www.youtube.com/watch?v=akPVtObBUOk&amp;feature=related</a:t>
            </a:r>
            <a:endParaRPr lang="en-US" altLang="en-US" sz="2000" dirty="0"/>
          </a:p>
          <a:p>
            <a:pPr>
              <a:lnSpc>
                <a:spcPct val="150000"/>
              </a:lnSpc>
              <a:spcBef>
                <a:spcPct val="0"/>
              </a:spcBef>
              <a:buClrTx/>
              <a:buSzTx/>
              <a:buFontTx/>
              <a:buNone/>
            </a:pPr>
            <a:r>
              <a:rPr lang="en-US" altLang="en-US" sz="3600" dirty="0"/>
              <a:t>Fear (surprise?) </a:t>
            </a:r>
            <a:r>
              <a:rPr lang="en-US" altLang="en-US" sz="3600" dirty="0" err="1"/>
              <a:t>elicitor</a:t>
            </a:r>
            <a:r>
              <a:rPr lang="en-US" altLang="en-US" sz="3600" dirty="0" err="1">
                <a:sym typeface="Wingdings" panose="05000000000000000000" pitchFamily="2" charset="2"/>
              </a:rPr>
              <a:t>distress</a:t>
            </a:r>
            <a:r>
              <a:rPr lang="en-US" altLang="en-US" sz="3600" dirty="0">
                <a:sym typeface="Wingdings" panose="05000000000000000000" pitchFamily="2" charset="2"/>
              </a:rPr>
              <a:t>:</a:t>
            </a:r>
            <a:r>
              <a:rPr lang="en-US" altLang="en-US" dirty="0">
                <a:sym typeface="Wingdings" panose="05000000000000000000" pitchFamily="2" charset="2"/>
              </a:rPr>
              <a:t> </a:t>
            </a:r>
            <a:r>
              <a:rPr lang="en-US" altLang="en-US" sz="2000" dirty="0">
                <a:sym typeface="Wingdings" panose="05000000000000000000" pitchFamily="2" charset="2"/>
                <a:hlinkClick r:id="rId3"/>
              </a:rPr>
              <a:t>https://www.youtube.com/watch?v=ND14pBQmtgo</a:t>
            </a:r>
            <a:endParaRPr lang="en-US" altLang="en-US" sz="2000" dirty="0">
              <a:sym typeface="Wingdings" panose="05000000000000000000" pitchFamily="2" charset="2"/>
            </a:endParaRPr>
          </a:p>
          <a:p>
            <a:pPr>
              <a:lnSpc>
                <a:spcPct val="150000"/>
              </a:lnSpc>
              <a:spcBef>
                <a:spcPct val="0"/>
              </a:spcBef>
              <a:buClrTx/>
              <a:buSzTx/>
              <a:buFontTx/>
              <a:buNone/>
            </a:pPr>
            <a:r>
              <a:rPr lang="en-US" altLang="en-US" sz="3600" dirty="0" err="1"/>
              <a:t>Neutral</a:t>
            </a:r>
            <a:r>
              <a:rPr lang="en-US" altLang="en-US" sz="3600" dirty="0" err="1">
                <a:sym typeface="Wingdings" panose="05000000000000000000" pitchFamily="2" charset="2"/>
              </a:rPr>
              <a:t>sad</a:t>
            </a:r>
            <a:r>
              <a:rPr lang="en-US" altLang="en-US" sz="3600" dirty="0">
                <a:sym typeface="Wingdings" panose="05000000000000000000" pitchFamily="2" charset="2"/>
              </a:rPr>
              <a:t>—distress   </a:t>
            </a:r>
            <a:r>
              <a:rPr lang="en-US" altLang="en-US" sz="2000" dirty="0">
                <a:hlinkClick r:id="rId4"/>
              </a:rPr>
              <a:t>https://www.youtube.com/watch?v=Dx9Mh8_fpD8</a:t>
            </a:r>
            <a:endParaRPr lang="en-US" altLang="en-US" sz="2000" dirty="0"/>
          </a:p>
        </p:txBody>
      </p:sp>
      <p:sp>
        <p:nvSpPr>
          <p:cNvPr id="2" name="Slide Number Placeholder 1">
            <a:extLst>
              <a:ext uri="{FF2B5EF4-FFF2-40B4-BE49-F238E27FC236}">
                <a16:creationId xmlns:a16="http://schemas.microsoft.com/office/drawing/2014/main" id="{723E8A50-843A-4A2C-82C6-4AAAE8EF8696}"/>
              </a:ext>
            </a:extLst>
          </p:cNvPr>
          <p:cNvSpPr>
            <a:spLocks noGrp="1"/>
          </p:cNvSpPr>
          <p:nvPr>
            <p:ph type="sldNum" sz="quarter" idx="12"/>
          </p:nvPr>
        </p:nvSpPr>
        <p:spPr/>
        <p:txBody>
          <a:bodyPr/>
          <a:lstStyle/>
          <a:p>
            <a:fld id="{CE3D5D24-58C7-4290-8CA6-B401B30A4913}" type="slidenum">
              <a:rPr lang="en-US" smtClean="0"/>
              <a:pPr/>
              <a:t>24</a:t>
            </a:fld>
            <a:endParaRPr lang="en-US"/>
          </a:p>
        </p:txBody>
      </p:sp>
    </p:spTree>
    <p:extLst>
      <p:ext uri="{BB962C8B-B14F-4D97-AF65-F5344CB8AC3E}">
        <p14:creationId xmlns:p14="http://schemas.microsoft.com/office/powerpoint/2010/main" val="1558823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4"/>
          <p:cNvSpPr>
            <a:spLocks noGrp="1"/>
          </p:cNvSpPr>
          <p:nvPr>
            <p:ph type="title"/>
          </p:nvPr>
        </p:nvSpPr>
        <p:spPr>
          <a:xfrm>
            <a:off x="76200" y="155448"/>
            <a:ext cx="8915400" cy="1252728"/>
          </a:xfrm>
        </p:spPr>
        <p:txBody>
          <a:bodyPr>
            <a:normAutofit fontScale="90000"/>
          </a:bodyPr>
          <a:lstStyle/>
          <a:p>
            <a:r>
              <a:rPr lang="en-US" altLang="en-US" dirty="0"/>
              <a:t>Expressions of discrete emotions lawfully associated with their elicitors?</a:t>
            </a:r>
          </a:p>
        </p:txBody>
      </p:sp>
      <p:sp>
        <p:nvSpPr>
          <p:cNvPr id="57347" name="Content Placeholder 5"/>
          <p:cNvSpPr>
            <a:spLocks noGrp="1"/>
          </p:cNvSpPr>
          <p:nvPr>
            <p:ph idx="1"/>
          </p:nvPr>
        </p:nvSpPr>
        <p:spPr/>
        <p:txBody>
          <a:bodyPr>
            <a:normAutofit lnSpcReduction="10000"/>
          </a:bodyPr>
          <a:lstStyle/>
          <a:p>
            <a:pPr>
              <a:lnSpc>
                <a:spcPct val="150000"/>
              </a:lnSpc>
            </a:pPr>
            <a:r>
              <a:rPr lang="en-US" altLang="en-US" sz="2400" dirty="0"/>
              <a:t>Sad </a:t>
            </a:r>
            <a:r>
              <a:rPr lang="en-US" altLang="en-US" sz="2400" dirty="0">
                <a:sym typeface="Wingdings" pitchFamily="2" charset="2"/>
              </a:rPr>
              <a:t> distress  smile: </a:t>
            </a:r>
            <a:r>
              <a:rPr lang="en-US" altLang="en-US" sz="1200" dirty="0">
                <a:hlinkClick r:id="rId3"/>
              </a:rPr>
              <a:t>http://www.youtube.com/watch?v=akPVtObBUOk&amp;feature=related</a:t>
            </a:r>
            <a:endParaRPr lang="en-US" altLang="en-US" sz="1200" dirty="0"/>
          </a:p>
          <a:p>
            <a:pPr>
              <a:lnSpc>
                <a:spcPct val="150000"/>
              </a:lnSpc>
            </a:pPr>
            <a:r>
              <a:rPr lang="en-US" altLang="en-US" sz="2400" dirty="0"/>
              <a:t>Fear </a:t>
            </a:r>
            <a:r>
              <a:rPr lang="en-US" altLang="en-US" sz="2400" dirty="0" err="1"/>
              <a:t>elicitor</a:t>
            </a:r>
            <a:r>
              <a:rPr lang="en-US" altLang="en-US" sz="2400" dirty="0" err="1">
                <a:sym typeface="Wingdings" panose="05000000000000000000" pitchFamily="2" charset="2"/>
              </a:rPr>
              <a:t>distress</a:t>
            </a:r>
            <a:r>
              <a:rPr lang="en-US" altLang="en-US" sz="2400" dirty="0">
                <a:sym typeface="Wingdings" panose="05000000000000000000" pitchFamily="2" charset="2"/>
              </a:rPr>
              <a:t>:</a:t>
            </a:r>
            <a:r>
              <a:rPr lang="en-US" altLang="en-US" sz="1200" dirty="0">
                <a:sym typeface="Wingdings" panose="05000000000000000000" pitchFamily="2" charset="2"/>
              </a:rPr>
              <a:t> </a:t>
            </a:r>
            <a:r>
              <a:rPr lang="en-US" altLang="en-US" sz="1200" dirty="0">
                <a:sym typeface="Wingdings" panose="05000000000000000000" pitchFamily="2" charset="2"/>
                <a:hlinkClick r:id="rId4"/>
              </a:rPr>
              <a:t>https://www.youtube.com/watch?v=ND14pBQmtgo</a:t>
            </a:r>
            <a:endParaRPr lang="en-US" altLang="en-US" sz="1200" dirty="0">
              <a:sym typeface="Wingdings" panose="05000000000000000000" pitchFamily="2" charset="2"/>
            </a:endParaRPr>
          </a:p>
          <a:p>
            <a:pPr>
              <a:lnSpc>
                <a:spcPct val="150000"/>
              </a:lnSpc>
            </a:pPr>
            <a:r>
              <a:rPr lang="en-US" altLang="en-US" sz="1800" dirty="0" err="1"/>
              <a:t>Neutral</a:t>
            </a:r>
            <a:r>
              <a:rPr lang="en-US" altLang="en-US" sz="1800" dirty="0" err="1">
                <a:sym typeface="Wingdings" panose="05000000000000000000" pitchFamily="2" charset="2"/>
              </a:rPr>
              <a:t>sad</a:t>
            </a:r>
            <a:r>
              <a:rPr lang="en-US" altLang="en-US" sz="1800" dirty="0">
                <a:sym typeface="Wingdings" panose="05000000000000000000" pitchFamily="2" charset="2"/>
              </a:rPr>
              <a:t>—distress</a:t>
            </a:r>
            <a:r>
              <a:rPr lang="en-US" altLang="en-US" sz="1400" dirty="0">
                <a:sym typeface="Wingdings" panose="05000000000000000000" pitchFamily="2" charset="2"/>
              </a:rPr>
              <a:t>   </a:t>
            </a:r>
            <a:r>
              <a:rPr lang="en-US" altLang="en-US" sz="1400" dirty="0">
                <a:hlinkClick r:id="rId5"/>
              </a:rPr>
              <a:t>https://www.youtube.com/watch?v=Dx9Mh8_fpD8</a:t>
            </a:r>
            <a:endParaRPr lang="en-US" altLang="en-US" sz="1400" dirty="0"/>
          </a:p>
          <a:p>
            <a:pPr>
              <a:lnSpc>
                <a:spcPct val="150000"/>
              </a:lnSpc>
            </a:pPr>
            <a:r>
              <a:rPr lang="en-US" altLang="en-US" dirty="0"/>
              <a:t>Distress: </a:t>
            </a:r>
          </a:p>
          <a:p>
            <a:pPr>
              <a:lnSpc>
                <a:spcPct val="150000"/>
              </a:lnSpc>
            </a:pPr>
            <a:r>
              <a:rPr lang="en-US" altLang="en-US" sz="1400" dirty="0" err="1">
                <a:hlinkClick r:id="rId6"/>
              </a:rPr>
              <a:t>Sad</a:t>
            </a:r>
            <a:r>
              <a:rPr lang="en-US" altLang="en-US" sz="1400" dirty="0" err="1">
                <a:sym typeface="Wingdings" pitchFamily="2" charset="2"/>
                <a:hlinkClick r:id="rId6"/>
              </a:rPr>
              <a:t>disress</a:t>
            </a:r>
            <a:r>
              <a:rPr lang="en-US" altLang="en-US" sz="1400" dirty="0">
                <a:sym typeface="Wingdings" pitchFamily="2" charset="2"/>
                <a:hlinkClick r:id="rId6"/>
              </a:rPr>
              <a:t> (response to dad): </a:t>
            </a:r>
            <a:r>
              <a:rPr lang="en-US" altLang="en-US" sz="1400" dirty="0">
                <a:hlinkClick r:id="rId6"/>
              </a:rPr>
              <a:t>https://www.youtube.com/watch?v=l7oD9WX-1CU</a:t>
            </a:r>
            <a:endParaRPr lang="en-US" altLang="en-US" sz="1400" dirty="0"/>
          </a:p>
          <a:p>
            <a:pPr>
              <a:lnSpc>
                <a:spcPct val="150000"/>
              </a:lnSpc>
            </a:pPr>
            <a:r>
              <a:rPr lang="en-US" altLang="en-US" sz="1200" dirty="0" err="1">
                <a:hlinkClick r:id="rId7"/>
              </a:rPr>
              <a:t>Smile</a:t>
            </a:r>
            <a:r>
              <a:rPr lang="en-US" altLang="en-US" sz="1200" dirty="0" err="1">
                <a:sym typeface="Wingdings" panose="05000000000000000000" pitchFamily="2" charset="2"/>
                <a:hlinkClick r:id="rId7"/>
              </a:rPr>
              <a:t></a:t>
            </a:r>
            <a:r>
              <a:rPr lang="en-US" altLang="en-US" sz="1200" dirty="0" err="1">
                <a:hlinkClick r:id="rId7"/>
              </a:rPr>
              <a:t>Fear</a:t>
            </a:r>
            <a:r>
              <a:rPr lang="en-US" altLang="en-US" sz="1200" dirty="0">
                <a:hlinkClick r:id="rId7"/>
              </a:rPr>
              <a:t>/</a:t>
            </a:r>
            <a:r>
              <a:rPr lang="en-US" altLang="en-US" sz="1200" dirty="0" err="1">
                <a:hlinkClick r:id="rId7"/>
              </a:rPr>
              <a:t>orient</a:t>
            </a:r>
            <a:r>
              <a:rPr lang="en-US" altLang="en-US" sz="1200" dirty="0" err="1">
                <a:sym typeface="Wingdings" pitchFamily="2" charset="2"/>
                <a:hlinkClick r:id="rId7"/>
              </a:rPr>
              <a:t>distress</a:t>
            </a:r>
            <a:r>
              <a:rPr lang="en-US" altLang="en-US" sz="1200" dirty="0">
                <a:sym typeface="Wingdings" pitchFamily="2" charset="2"/>
                <a:hlinkClick r:id="rId7"/>
              </a:rPr>
              <a:t>: </a:t>
            </a:r>
            <a:r>
              <a:rPr lang="en-US" altLang="en-US" sz="1200" dirty="0">
                <a:hlinkClick r:id="rId7"/>
              </a:rPr>
              <a:t>http://www.youtube.com/watch?NR=1&amp;feature=fvwp&amp;v=QiBrPkGoqFM</a:t>
            </a:r>
            <a:endParaRPr lang="en-US" altLang="en-US" sz="1200" dirty="0"/>
          </a:p>
          <a:p>
            <a:pPr>
              <a:lnSpc>
                <a:spcPct val="150000"/>
              </a:lnSpc>
            </a:pPr>
            <a:r>
              <a:rPr lang="en-US" altLang="en-US" sz="1200" dirty="0" err="1">
                <a:hlinkClick r:id="rId8"/>
              </a:rPr>
              <a:t>Fear</a:t>
            </a:r>
            <a:r>
              <a:rPr lang="en-US" altLang="en-US" sz="1200" dirty="0" err="1">
                <a:sym typeface="Wingdings" pitchFamily="2" charset="2"/>
                <a:hlinkClick r:id="rId8"/>
              </a:rPr>
              <a:t>distress</a:t>
            </a:r>
            <a:r>
              <a:rPr lang="en-US" altLang="en-US" sz="1200" dirty="0">
                <a:sym typeface="Wingdings" pitchFamily="2" charset="2"/>
                <a:hlinkClick r:id="rId8"/>
              </a:rPr>
              <a:t>: </a:t>
            </a:r>
            <a:r>
              <a:rPr lang="en-US" altLang="en-US" sz="1200" dirty="0">
                <a:hlinkClick r:id="rId8"/>
              </a:rPr>
              <a:t>http://www.youtube.com/watch?v=fASp42ZvjIM&amp;feature=fvwrel</a:t>
            </a:r>
            <a:r>
              <a:rPr lang="en-US" altLang="en-US" sz="1200" dirty="0"/>
              <a:t>, </a:t>
            </a:r>
          </a:p>
          <a:p>
            <a:pPr>
              <a:lnSpc>
                <a:spcPct val="150000"/>
              </a:lnSpc>
            </a:pPr>
            <a:r>
              <a:rPr lang="en-US" altLang="en-US" sz="1200" dirty="0">
                <a:hlinkClick r:id="rId9"/>
              </a:rPr>
              <a:t>http://www.youtube.com/watch?feature=fvwp&amp;NR=1&amp;v=H-1me_wsuyk</a:t>
            </a:r>
            <a:r>
              <a:rPr lang="en-US" altLang="en-US" sz="1200" dirty="0"/>
              <a:t> (alligator bite)</a:t>
            </a:r>
          </a:p>
          <a:p>
            <a:pPr>
              <a:lnSpc>
                <a:spcPct val="150000"/>
              </a:lnSpc>
            </a:pPr>
            <a:endParaRPr lang="en-US" altLang="en-US" sz="1200" dirty="0"/>
          </a:p>
          <a:p>
            <a:pPr>
              <a:lnSpc>
                <a:spcPct val="150000"/>
              </a:lnSpc>
            </a:pPr>
            <a:r>
              <a:rPr lang="en-US" altLang="en-US" dirty="0"/>
              <a:t>Sad</a:t>
            </a:r>
            <a:r>
              <a:rPr lang="en-US" altLang="en-US" sz="1200" dirty="0"/>
              <a:t>: </a:t>
            </a:r>
            <a:r>
              <a:rPr lang="en-US" altLang="en-US" sz="1200" dirty="0">
                <a:hlinkClick r:id="rId10"/>
              </a:rPr>
              <a:t>http://www.youtube.com/watch?v=szLjXta0Szw</a:t>
            </a:r>
            <a:r>
              <a:rPr lang="en-US" altLang="en-US" sz="1200" dirty="0"/>
              <a:t>,  dad singing </a:t>
            </a:r>
            <a:r>
              <a:rPr lang="en-US" altLang="en-US" sz="1200" dirty="0">
                <a:hlinkClick r:id="rId11"/>
              </a:rPr>
              <a:t>http://www.youtube.com/watch?v=dAzLsnYvdYo&amp;feature=related</a:t>
            </a:r>
            <a:r>
              <a:rPr lang="en-US" altLang="en-US" sz="1200" dirty="0"/>
              <a:t>  (lower lip in response to </a:t>
            </a:r>
            <a:r>
              <a:rPr lang="en-US" altLang="en-US" sz="1200" dirty="0" err="1"/>
              <a:t>rasberries</a:t>
            </a:r>
            <a:r>
              <a:rPr lang="en-US" altLang="en-US" sz="1200" dirty="0"/>
              <a:t>)</a:t>
            </a:r>
          </a:p>
          <a:p>
            <a:endParaRPr lang="en-US" altLang="en-US" sz="1200" dirty="0"/>
          </a:p>
          <a:p>
            <a:endParaRPr lang="en-US" altLang="en-US" sz="1200" dirty="0"/>
          </a:p>
          <a:p>
            <a:endParaRPr lang="en-US" altLang="en-US" sz="1200" dirty="0"/>
          </a:p>
          <a:p>
            <a:endParaRPr lang="en-US" altLang="en-US" sz="1200" dirty="0"/>
          </a:p>
          <a:p>
            <a:endParaRPr lang="en-US" altLang="en-US" sz="1200" dirty="0"/>
          </a:p>
          <a:p>
            <a:endParaRPr lang="en-US" altLang="en-US" sz="1200" dirty="0"/>
          </a:p>
          <a:p>
            <a:endParaRPr lang="en-US" altLang="en-US" dirty="0"/>
          </a:p>
        </p:txBody>
      </p:sp>
      <p:sp>
        <p:nvSpPr>
          <p:cNvPr id="5734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6130D04D-103F-41A6-834E-E8D6343130E3}" type="slidenum">
              <a:rPr lang="en-US" altLang="en-US" sz="1400" smtClean="0">
                <a:solidFill>
                  <a:srgbClr val="000000"/>
                </a:solidFill>
              </a:rPr>
              <a:pPr/>
              <a:t>25</a:t>
            </a:fld>
            <a:endParaRPr lang="en-US" altLang="en-US" sz="1400">
              <a:solidFill>
                <a:srgbClr val="000000"/>
              </a:solidFill>
            </a:endParaRPr>
          </a:p>
        </p:txBody>
      </p:sp>
    </p:spTree>
    <p:extLst>
      <p:ext uri="{BB962C8B-B14F-4D97-AF65-F5344CB8AC3E}">
        <p14:creationId xmlns:p14="http://schemas.microsoft.com/office/powerpoint/2010/main" val="28120006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a:t>Do elicitors need to be stronger?</a:t>
            </a:r>
          </a:p>
        </p:txBody>
      </p:sp>
      <p:sp>
        <p:nvSpPr>
          <p:cNvPr id="111619" name="Content Placeholder 2"/>
          <p:cNvSpPr>
            <a:spLocks noGrp="1"/>
          </p:cNvSpPr>
          <p:nvPr>
            <p:ph idx="1"/>
          </p:nvPr>
        </p:nvSpPr>
        <p:spPr/>
        <p:txBody>
          <a:bodyPr/>
          <a:lstStyle/>
          <a:p>
            <a:r>
              <a:rPr lang="en-US" altLang="en-US" sz="2800" dirty="0"/>
              <a:t>Maze game (fear in children)</a:t>
            </a:r>
            <a:endParaRPr lang="en-US" altLang="en-US" sz="2800" dirty="0">
              <a:hlinkClick r:id="rId3"/>
            </a:endParaRPr>
          </a:p>
          <a:p>
            <a:pPr lvl="1"/>
            <a:r>
              <a:rPr lang="en-US" altLang="en-US" sz="2400" dirty="0">
                <a:hlinkClick r:id="rId3"/>
              </a:rPr>
              <a:t>Boy: </a:t>
            </a:r>
            <a:r>
              <a:rPr lang="en-US" altLang="en-US" sz="2000" dirty="0">
                <a:hlinkClick r:id="rId3"/>
              </a:rPr>
              <a:t>http://www.youtube.com/watch?v=ZGd5NqP6qd</a:t>
            </a:r>
            <a:r>
              <a:rPr lang="en-US" altLang="en-US" sz="2400" dirty="0">
                <a:hlinkClick r:id="rId3"/>
              </a:rPr>
              <a:t>4</a:t>
            </a:r>
            <a:endParaRPr lang="en-US" altLang="en-US" sz="2400" dirty="0"/>
          </a:p>
          <a:p>
            <a:pPr lvl="1"/>
            <a:r>
              <a:rPr lang="en-US" altLang="en-US" sz="2400" dirty="0"/>
              <a:t>Girl: </a:t>
            </a:r>
            <a:r>
              <a:rPr lang="en-US" altLang="en-US" sz="2000" dirty="0">
                <a:hlinkClick r:id="rId4"/>
              </a:rPr>
              <a:t>http://www.youtube.com/watch?v=LC5qPvTQUdo</a:t>
            </a:r>
            <a:endParaRPr lang="en-US" altLang="en-US" sz="2000" dirty="0"/>
          </a:p>
          <a:p>
            <a:pPr lvl="1"/>
            <a:r>
              <a:rPr lang="en-US" altLang="en-US" sz="2400" dirty="0"/>
              <a:t>girl 0:55-1:07, boy 1:45-2:30</a:t>
            </a:r>
            <a:r>
              <a:rPr lang="en-US" altLang="en-US" sz="2000" dirty="0"/>
              <a:t>: </a:t>
            </a:r>
            <a:r>
              <a:rPr lang="en-US" altLang="en-US" sz="600" dirty="0">
                <a:hlinkClick r:id="rId5"/>
              </a:rPr>
              <a:t>Long: http://www.youtube.com/watch?v=q9kNCBGEyfk</a:t>
            </a:r>
            <a:endParaRPr lang="en-US" altLang="en-US" sz="600" dirty="0"/>
          </a:p>
          <a:p>
            <a:pPr lvl="1"/>
            <a:r>
              <a:rPr lang="en-US" altLang="en-US" sz="2400" dirty="0">
                <a:hlinkClick r:id="rId6"/>
              </a:rPr>
              <a:t>https://poki.com/en/g/scary-maze</a:t>
            </a:r>
            <a:endParaRPr lang="en-US" altLang="en-US" sz="2400" dirty="0"/>
          </a:p>
        </p:txBody>
      </p:sp>
      <p:sp>
        <p:nvSpPr>
          <p:cNvPr id="111620" name="Rectangle 1"/>
          <p:cNvSpPr>
            <a:spLocks noChangeArrowheads="1"/>
          </p:cNvSpPr>
          <p:nvPr/>
        </p:nvSpPr>
        <p:spPr bwMode="auto">
          <a:xfrm>
            <a:off x="10210800" y="628650"/>
            <a:ext cx="4572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4000"/>
              <a:t>Compendium [removed]: </a:t>
            </a:r>
            <a:r>
              <a:rPr lang="en-US" altLang="en-US">
                <a:hlinkClick r:id="rId7"/>
              </a:rPr>
              <a:t>http://www.youtube.com/watch?v=cypeLuCIrU0</a:t>
            </a:r>
            <a:r>
              <a:rPr lang="en-US" altLang="en-US"/>
              <a:t> 6:38</a:t>
            </a:r>
          </a:p>
        </p:txBody>
      </p:sp>
      <p:sp>
        <p:nvSpPr>
          <p:cNvPr id="2" name="Slide Number Placeholder 1">
            <a:extLst>
              <a:ext uri="{FF2B5EF4-FFF2-40B4-BE49-F238E27FC236}">
                <a16:creationId xmlns:a16="http://schemas.microsoft.com/office/drawing/2014/main" id="{927439F6-7554-4485-892A-FFBFF1092FD1}"/>
              </a:ext>
            </a:extLst>
          </p:cNvPr>
          <p:cNvSpPr>
            <a:spLocks noGrp="1"/>
          </p:cNvSpPr>
          <p:nvPr>
            <p:ph type="sldNum" sz="quarter" idx="12"/>
          </p:nvPr>
        </p:nvSpPr>
        <p:spPr/>
        <p:txBody>
          <a:bodyPr/>
          <a:lstStyle/>
          <a:p>
            <a:fld id="{859B7FBE-02EE-4C27-AE49-1816F48D0D44}" type="slidenum">
              <a:rPr lang="en-US" smtClean="0"/>
              <a:pPr/>
              <a:t>26</a:t>
            </a:fld>
            <a:endParaRPr lang="en-US"/>
          </a:p>
        </p:txBody>
      </p:sp>
    </p:spTree>
    <p:extLst>
      <p:ext uri="{BB962C8B-B14F-4D97-AF65-F5344CB8AC3E}">
        <p14:creationId xmlns:p14="http://schemas.microsoft.com/office/powerpoint/2010/main" val="67946319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p:txBody>
          <a:bodyPr/>
          <a:lstStyle/>
          <a:p>
            <a:r>
              <a:rPr lang="en-US" altLang="en-US"/>
              <a:t>Surprise! Its not in the face</a:t>
            </a:r>
          </a:p>
        </p:txBody>
      </p:sp>
      <p:sp>
        <p:nvSpPr>
          <p:cNvPr id="593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27B19957-9D27-4CF9-BA4C-6E150737E02B}" type="slidenum">
              <a:rPr lang="en-US" altLang="en-US" sz="1400" smtClean="0">
                <a:solidFill>
                  <a:srgbClr val="000000"/>
                </a:solidFill>
              </a:rPr>
              <a:pPr/>
              <a:t>27</a:t>
            </a:fld>
            <a:endParaRPr lang="en-US" altLang="en-US" sz="1400">
              <a:solidFill>
                <a:srgbClr val="000000"/>
              </a:solidFill>
            </a:endParaRPr>
          </a:p>
        </p:txBody>
      </p:sp>
      <p:pic>
        <p:nvPicPr>
          <p:cNvPr id="59397" name="Picture 3"/>
          <p:cNvPicPr>
            <a:picLocks noChangeAspect="1" noChangeArrowheads="1"/>
          </p:cNvPicPr>
          <p:nvPr/>
        </p:nvPicPr>
        <p:blipFill>
          <a:blip r:embed="rId3">
            <a:extLst>
              <a:ext uri="{28A0092B-C50C-407E-A947-70E740481C1C}">
                <a14:useLocalDpi xmlns:a14="http://schemas.microsoft.com/office/drawing/2010/main" val="0"/>
              </a:ext>
            </a:extLst>
          </a:blip>
          <a:srcRect b="5232"/>
          <a:stretch>
            <a:fillRect/>
          </a:stretch>
        </p:blipFill>
        <p:spPr bwMode="auto">
          <a:xfrm>
            <a:off x="0" y="2159252"/>
            <a:ext cx="8686800" cy="302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5"/>
          <p:cNvSpPr txBox="1">
            <a:spLocks noChangeArrowheads="1"/>
          </p:cNvSpPr>
          <p:nvPr/>
        </p:nvSpPr>
        <p:spPr bwMode="auto">
          <a:xfrm>
            <a:off x="1993409" y="1574477"/>
            <a:ext cx="51571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dirty="0">
                <a:solidFill>
                  <a:srgbClr val="000000"/>
                </a:solidFill>
              </a:rPr>
              <a:t>Reactions to covert toy switch</a:t>
            </a:r>
          </a:p>
        </p:txBody>
      </p:sp>
      <p:sp>
        <p:nvSpPr>
          <p:cNvPr id="2" name="Down Arrow 1"/>
          <p:cNvSpPr/>
          <p:nvPr/>
        </p:nvSpPr>
        <p:spPr>
          <a:xfrm rot="2456738">
            <a:off x="8300122" y="3348322"/>
            <a:ext cx="503372"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3495522">
            <a:off x="7338696" y="4995578"/>
            <a:ext cx="503372"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952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2"/>
          <p:cNvSpPr>
            <a:spLocks noGrp="1" noChangeArrowheads="1"/>
          </p:cNvSpPr>
          <p:nvPr>
            <p:ph type="title"/>
          </p:nvPr>
        </p:nvSpPr>
        <p:spPr/>
        <p:txBody>
          <a:bodyPr>
            <a:normAutofit fontScale="90000"/>
          </a:bodyPr>
          <a:lstStyle/>
          <a:p>
            <a:pPr>
              <a:defRPr/>
            </a:pPr>
            <a:r>
              <a:rPr lang="en-US" altLang="en-US" dirty="0"/>
              <a:t>Surprise –basic expression or emotion socialization</a:t>
            </a:r>
          </a:p>
        </p:txBody>
      </p:sp>
      <p:sp>
        <p:nvSpPr>
          <p:cNvPr id="119811" name="Rectangle 3"/>
          <p:cNvSpPr>
            <a:spLocks noGrp="1" noChangeArrowheads="1"/>
          </p:cNvSpPr>
          <p:nvPr>
            <p:ph idx="1"/>
          </p:nvPr>
        </p:nvSpPr>
        <p:spPr/>
        <p:txBody>
          <a:bodyPr>
            <a:normAutofit/>
          </a:bodyPr>
          <a:lstStyle/>
          <a:p>
            <a:r>
              <a:rPr lang="en-US" altLang="en-US" u="sng" dirty="0"/>
              <a:t>Posed adult: </a:t>
            </a:r>
            <a:r>
              <a:rPr lang="en-US" altLang="en-US" sz="1600" u="sng" dirty="0">
                <a:hlinkClick r:id="rId3"/>
              </a:rPr>
              <a:t>http://www.youtube.com/watch?v=f4AyfrM8Q2o</a:t>
            </a:r>
            <a:endParaRPr lang="en-US" altLang="en-US" sz="1600" u="sng" dirty="0"/>
          </a:p>
          <a:p>
            <a:r>
              <a:rPr lang="en-US" altLang="en-US" u="sng" dirty="0">
                <a:hlinkClick r:id="rId4"/>
              </a:rPr>
              <a:t>Babies</a:t>
            </a:r>
          </a:p>
          <a:p>
            <a:pPr lvl="1"/>
            <a:r>
              <a:rPr lang="en-US" altLang="en-US" u="sng" dirty="0">
                <a:hlinkClick r:id="rId4"/>
              </a:rPr>
              <a:t>Expression on demand: </a:t>
            </a:r>
            <a:r>
              <a:rPr lang="en-US" altLang="en-US" sz="700" u="sng" dirty="0">
                <a:hlinkClick r:id="rId4"/>
              </a:rPr>
              <a:t>http://www.youtube.com/watch?v=8DaKcKqVheE&amp;NR=1</a:t>
            </a:r>
            <a:endParaRPr lang="en-US" altLang="en-US" dirty="0"/>
          </a:p>
          <a:p>
            <a:pPr lvl="1"/>
            <a:r>
              <a:rPr lang="en-US" altLang="en-US" dirty="0"/>
              <a:t>100 Surprised Baby Reactions </a:t>
            </a:r>
            <a:r>
              <a:rPr lang="en-US" altLang="en-US" sz="900" dirty="0">
                <a:hlinkClick r:id="rId5"/>
              </a:rPr>
              <a:t>https://www.youtube.com/watch?v=fz6rFxfkgfM</a:t>
            </a:r>
            <a:endParaRPr lang="en-US" altLang="en-US" sz="900" dirty="0"/>
          </a:p>
          <a:p>
            <a:pPr lvl="2"/>
            <a:r>
              <a:rPr lang="en-US" altLang="en-US" sz="1700" dirty="0"/>
              <a:t>First is classic, 2</a:t>
            </a:r>
            <a:r>
              <a:rPr lang="en-US" altLang="en-US" sz="1700" baseline="30000" dirty="0"/>
              <a:t>nd</a:t>
            </a:r>
            <a:r>
              <a:rPr lang="en-US" altLang="en-US" sz="1700" dirty="0"/>
              <a:t> is terror</a:t>
            </a:r>
          </a:p>
          <a:p>
            <a:r>
              <a:rPr lang="en-US" altLang="en-US" sz="2800" u="sng" dirty="0"/>
              <a:t>Girl and Dad homecoming 1:05—1:40. </a:t>
            </a:r>
            <a:r>
              <a:rPr lang="en-US" altLang="en-US" sz="2400" u="sng" dirty="0">
                <a:hlinkClick r:id="rId6"/>
              </a:rPr>
              <a:t>http://www.youtube.com/watch?v=q5HXl_zJ5po</a:t>
            </a:r>
            <a:endParaRPr lang="en-US" altLang="en-US" sz="2400" u="sng" dirty="0"/>
          </a:p>
          <a:p>
            <a:br>
              <a:rPr lang="en-US" altLang="en-US" dirty="0"/>
            </a:br>
            <a:endParaRPr lang="en-US" altLang="en-US" sz="1000" u="sng" dirty="0"/>
          </a:p>
          <a:p>
            <a:endParaRPr lang="en-US" altLang="en-US" sz="2000" u="sng" dirty="0"/>
          </a:p>
          <a:p>
            <a:endParaRPr lang="en-US" altLang="en-US" dirty="0"/>
          </a:p>
        </p:txBody>
      </p:sp>
      <p:sp>
        <p:nvSpPr>
          <p:cNvPr id="119812" name="Rectangle 2"/>
          <p:cNvSpPr>
            <a:spLocks noChangeArrowheads="1"/>
          </p:cNvSpPr>
          <p:nvPr/>
        </p:nvSpPr>
        <p:spPr bwMode="auto">
          <a:xfrm>
            <a:off x="9525000" y="12954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u="sng"/>
              <a:t>Babies (removed): </a:t>
            </a:r>
            <a:r>
              <a:rPr lang="en-US" altLang="en-US" u="sng">
                <a:hlinkClick r:id="rId7"/>
              </a:rPr>
              <a:t>https://www.youtube.com/watch?v=akYXHDjk5JU</a:t>
            </a:r>
            <a:r>
              <a:rPr lang="en-US" altLang="en-US" u="sng"/>
              <a:t> </a:t>
            </a:r>
          </a:p>
        </p:txBody>
      </p:sp>
      <p:sp>
        <p:nvSpPr>
          <p:cNvPr id="2" name="Slide Number Placeholder 1">
            <a:extLst>
              <a:ext uri="{FF2B5EF4-FFF2-40B4-BE49-F238E27FC236}">
                <a16:creationId xmlns:a16="http://schemas.microsoft.com/office/drawing/2014/main" id="{3955F44C-A311-4C61-9A7B-35EE22DFF55F}"/>
              </a:ext>
            </a:extLst>
          </p:cNvPr>
          <p:cNvSpPr>
            <a:spLocks noGrp="1"/>
          </p:cNvSpPr>
          <p:nvPr>
            <p:ph type="sldNum" sz="quarter" idx="12"/>
          </p:nvPr>
        </p:nvSpPr>
        <p:spPr/>
        <p:txBody>
          <a:bodyPr/>
          <a:lstStyle/>
          <a:p>
            <a:fld id="{859B7FBE-02EE-4C27-AE49-1816F48D0D44}" type="slidenum">
              <a:rPr lang="en-US" smtClean="0"/>
              <a:pPr/>
              <a:t>28</a:t>
            </a:fld>
            <a:endParaRPr lang="en-US"/>
          </a:p>
        </p:txBody>
      </p:sp>
    </p:spTree>
    <p:extLst>
      <p:ext uri="{BB962C8B-B14F-4D97-AF65-F5344CB8AC3E}">
        <p14:creationId xmlns:p14="http://schemas.microsoft.com/office/powerpoint/2010/main" val="27726587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fontScale="90000"/>
          </a:bodyPr>
          <a:lstStyle/>
          <a:p>
            <a:r>
              <a:rPr lang="en-US" altLang="en-US"/>
              <a:t>Interest expressions as coordinative motor structures</a:t>
            </a:r>
          </a:p>
        </p:txBody>
      </p:sp>
      <p:sp>
        <p:nvSpPr>
          <p:cNvPr id="115715" name="Rectangle 3"/>
          <p:cNvSpPr>
            <a:spLocks noGrp="1" noChangeArrowheads="1"/>
          </p:cNvSpPr>
          <p:nvPr>
            <p:ph type="body" idx="1"/>
          </p:nvPr>
        </p:nvSpPr>
        <p:spPr/>
        <p:txBody>
          <a:bodyPr/>
          <a:lstStyle/>
          <a:p>
            <a:r>
              <a:rPr lang="en-US" altLang="en-US"/>
              <a:t>Opening the mouth is accompanied by brow raising in infants, thus producing "surprise“ expressions in non-surprise situations.</a:t>
            </a:r>
          </a:p>
          <a:p>
            <a:pPr lvl="1">
              <a:lnSpc>
                <a:spcPct val="90000"/>
              </a:lnSpc>
            </a:pPr>
            <a:r>
              <a:rPr lang="en-US" altLang="en-US"/>
              <a:t>Raised-brow movements significantly co-occurred with head-up and/or eyes-up movements at 5 &amp; 7 mos.</a:t>
            </a:r>
          </a:p>
          <a:p>
            <a:pPr lvl="1">
              <a:lnSpc>
                <a:spcPct val="90000"/>
              </a:lnSpc>
            </a:pPr>
            <a:r>
              <a:rPr lang="en-US" altLang="en-US"/>
              <a:t>Knit-brows co-occurred with eyes-down at 5 mo and head-down at 7 mo</a:t>
            </a:r>
          </a:p>
          <a:p>
            <a:pPr lvl="2">
              <a:lnSpc>
                <a:spcPct val="90000"/>
              </a:lnSpc>
            </a:pPr>
            <a:r>
              <a:rPr lang="en-US" altLang="en-US" sz="1400"/>
              <a:t>Michel, G. F., Camras, L. A., &amp; Sullivan, J. (1992). Infant interest expressions as coordinative motor structures. </a:t>
            </a:r>
            <a:r>
              <a:rPr lang="en-US" altLang="en-US" sz="1400" i="1"/>
              <a:t>Infant Behavior and Development, 15(3)</a:t>
            </a:r>
            <a:r>
              <a:rPr lang="en-US" altLang="en-US" sz="1400"/>
              <a:t>, 347-358.</a:t>
            </a:r>
          </a:p>
        </p:txBody>
      </p:sp>
      <p:sp>
        <p:nvSpPr>
          <p:cNvPr id="2" name="Slide Number Placeholder 1">
            <a:extLst>
              <a:ext uri="{FF2B5EF4-FFF2-40B4-BE49-F238E27FC236}">
                <a16:creationId xmlns:a16="http://schemas.microsoft.com/office/drawing/2014/main" id="{BE043B68-2534-4B28-9D2B-317DA16776FE}"/>
              </a:ext>
            </a:extLst>
          </p:cNvPr>
          <p:cNvSpPr>
            <a:spLocks noGrp="1"/>
          </p:cNvSpPr>
          <p:nvPr>
            <p:ph type="sldNum" sz="quarter" idx="12"/>
          </p:nvPr>
        </p:nvSpPr>
        <p:spPr/>
        <p:txBody>
          <a:bodyPr/>
          <a:lstStyle/>
          <a:p>
            <a:fld id="{859B7FBE-02EE-4C27-AE49-1816F48D0D44}" type="slidenum">
              <a:rPr lang="en-US" smtClean="0"/>
              <a:pPr/>
              <a:t>29</a:t>
            </a:fld>
            <a:endParaRPr lang="en-US"/>
          </a:p>
        </p:txBody>
      </p:sp>
    </p:spTree>
    <p:extLst>
      <p:ext uri="{BB962C8B-B14F-4D97-AF65-F5344CB8AC3E}">
        <p14:creationId xmlns:p14="http://schemas.microsoft.com/office/powerpoint/2010/main" val="404487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Infant emotion</a:t>
            </a:r>
          </a:p>
        </p:txBody>
      </p:sp>
      <p:sp>
        <p:nvSpPr>
          <p:cNvPr id="3" name="Content Placeholder 2"/>
          <p:cNvSpPr>
            <a:spLocks noGrp="1"/>
          </p:cNvSpPr>
          <p:nvPr>
            <p:ph idx="1"/>
          </p:nvPr>
        </p:nvSpPr>
        <p:spPr/>
        <p:txBody>
          <a:bodyPr>
            <a:normAutofit fontScale="92500" lnSpcReduction="10000"/>
          </a:bodyPr>
          <a:lstStyle/>
          <a:p>
            <a:r>
              <a:rPr lang="en-US" dirty="0"/>
              <a:t>Innate structural versus functionalist vs dynamic view</a:t>
            </a:r>
          </a:p>
          <a:p>
            <a:pPr lvl="1"/>
            <a:r>
              <a:rPr lang="en-US" dirty="0"/>
              <a:t>Unique brain regions</a:t>
            </a:r>
          </a:p>
          <a:p>
            <a:pPr lvl="1"/>
            <a:r>
              <a:rPr lang="en-US" dirty="0"/>
              <a:t>Perceptually distinct</a:t>
            </a:r>
          </a:p>
          <a:p>
            <a:pPr lvl="1"/>
            <a:r>
              <a:rPr lang="en-US" dirty="0"/>
              <a:t>Situational specificity</a:t>
            </a:r>
          </a:p>
          <a:p>
            <a:pPr lvl="2"/>
            <a:r>
              <a:rPr lang="en-US" dirty="0"/>
              <a:t>Surprise, video examples</a:t>
            </a:r>
          </a:p>
          <a:p>
            <a:pPr lvl="1"/>
            <a:r>
              <a:rPr lang="en-US" i="1" dirty="0"/>
              <a:t>Intensification—a structural or functionalist view?</a:t>
            </a:r>
          </a:p>
          <a:p>
            <a:r>
              <a:rPr lang="en-US" dirty="0"/>
              <a:t>Developmental overview</a:t>
            </a:r>
          </a:p>
          <a:p>
            <a:pPr lvl="1"/>
            <a:r>
              <a:rPr lang="en-US" dirty="0"/>
              <a:t>Emotion socialization</a:t>
            </a:r>
          </a:p>
          <a:p>
            <a:pPr lvl="1"/>
            <a:r>
              <a:rPr lang="en-US" dirty="0"/>
              <a:t>Emotion predicts</a:t>
            </a:r>
          </a:p>
          <a:p>
            <a:pPr lvl="1"/>
            <a:endParaRPr lang="en-US" dirty="0"/>
          </a:p>
        </p:txBody>
      </p:sp>
      <p:sp>
        <p:nvSpPr>
          <p:cNvPr id="4" name="Slide Number Placeholder 3">
            <a:extLst>
              <a:ext uri="{FF2B5EF4-FFF2-40B4-BE49-F238E27FC236}">
                <a16:creationId xmlns:a16="http://schemas.microsoft.com/office/drawing/2014/main" id="{359E82F3-081E-42BE-A775-B063C9310316}"/>
              </a:ext>
            </a:extLst>
          </p:cNvPr>
          <p:cNvSpPr>
            <a:spLocks noGrp="1"/>
          </p:cNvSpPr>
          <p:nvPr>
            <p:ph type="sldNum" sz="quarter" idx="12"/>
          </p:nvPr>
        </p:nvSpPr>
        <p:spPr/>
        <p:txBody>
          <a:bodyPr/>
          <a:lstStyle/>
          <a:p>
            <a:fld id="{859B7FBE-02EE-4C27-AE49-1816F48D0D44}" type="slidenum">
              <a:rPr lang="en-US" smtClean="0"/>
              <a:pPr/>
              <a:t>3</a:t>
            </a:fld>
            <a:endParaRPr lang="en-US"/>
          </a:p>
        </p:txBody>
      </p:sp>
    </p:spTree>
    <p:extLst>
      <p:ext uri="{BB962C8B-B14F-4D97-AF65-F5344CB8AC3E}">
        <p14:creationId xmlns:p14="http://schemas.microsoft.com/office/powerpoint/2010/main" val="1909967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1B271348-1273-4CB8-904C-275433B4585A}" type="slidenum">
              <a:rPr lang="en-US" altLang="en-US" sz="1400" smtClean="0"/>
              <a:pPr/>
              <a:t>30</a:t>
            </a:fld>
            <a:endParaRPr lang="en-US" altLang="en-US" sz="1400"/>
          </a:p>
        </p:txBody>
      </p:sp>
      <p:sp>
        <p:nvSpPr>
          <p:cNvPr id="70660" name="Rectangle 2"/>
          <p:cNvSpPr>
            <a:spLocks noGrp="1" noChangeArrowheads="1"/>
          </p:cNvSpPr>
          <p:nvPr>
            <p:ph type="title"/>
          </p:nvPr>
        </p:nvSpPr>
        <p:spPr/>
        <p:txBody>
          <a:bodyPr/>
          <a:lstStyle/>
          <a:p>
            <a:r>
              <a:rPr lang="en-US" altLang="en-US"/>
              <a:t>Dynamic systems</a:t>
            </a:r>
          </a:p>
        </p:txBody>
      </p:sp>
      <p:sp>
        <p:nvSpPr>
          <p:cNvPr id="70661" name="Rectangle 3"/>
          <p:cNvSpPr>
            <a:spLocks noGrp="1" noChangeArrowheads="1"/>
          </p:cNvSpPr>
          <p:nvPr>
            <p:ph type="body" idx="1"/>
          </p:nvPr>
        </p:nvSpPr>
        <p:spPr/>
        <p:txBody>
          <a:bodyPr>
            <a:normAutofit/>
          </a:bodyPr>
          <a:lstStyle/>
          <a:p>
            <a:pPr>
              <a:lnSpc>
                <a:spcPct val="90000"/>
              </a:lnSpc>
            </a:pPr>
            <a:r>
              <a:rPr lang="en-US" altLang="en-US" sz="2800" dirty="0"/>
              <a:t>Development, interaction, and (emotional) behavior are complex</a:t>
            </a:r>
          </a:p>
          <a:p>
            <a:pPr>
              <a:lnSpc>
                <a:spcPct val="90000"/>
              </a:lnSpc>
            </a:pPr>
            <a:r>
              <a:rPr lang="en-US" altLang="en-US" sz="2800" dirty="0"/>
              <a:t>involving multiple interfacing/interacting constituents</a:t>
            </a:r>
          </a:p>
          <a:p>
            <a:pPr>
              <a:lnSpc>
                <a:spcPct val="90000"/>
              </a:lnSpc>
            </a:pPr>
            <a:r>
              <a:rPr lang="en-US" altLang="en-US" sz="2800" dirty="0"/>
              <a:t>which produce patterns we see as pre-designed regularities</a:t>
            </a:r>
          </a:p>
          <a:p>
            <a:pPr>
              <a:lnSpc>
                <a:spcPct val="90000"/>
              </a:lnSpc>
            </a:pPr>
            <a:r>
              <a:rPr lang="en-US" altLang="en-US" sz="2400" u="sng" dirty="0">
                <a:hlinkClick r:id="rId3"/>
              </a:rPr>
              <a:t>Coordinative structure? </a:t>
            </a:r>
            <a:r>
              <a:rPr lang="en-US" altLang="en-US" sz="1400" u="sng" dirty="0">
                <a:hlinkClick r:id="rId3"/>
              </a:rPr>
              <a:t>http://www.youtube.com/watch?v=cOvtNPljtv0&amp;feature=related</a:t>
            </a:r>
            <a:endParaRPr lang="en-US" altLang="en-US" sz="1400" u="sng" dirty="0"/>
          </a:p>
          <a:p>
            <a:pPr>
              <a:lnSpc>
                <a:spcPct val="90000"/>
              </a:lnSpc>
            </a:pPr>
            <a:r>
              <a:rPr lang="en-US" altLang="en-US" sz="2800" dirty="0"/>
              <a:t>A bottom-up approach</a:t>
            </a:r>
            <a:endParaRPr lang="en-US" altLang="en-US" sz="2800" b="1" i="1" dirty="0"/>
          </a:p>
          <a:p>
            <a:pPr lvl="1">
              <a:lnSpc>
                <a:spcPct val="90000"/>
              </a:lnSpc>
            </a:pPr>
            <a:r>
              <a:rPr lang="en-US" altLang="en-US" sz="2400" dirty="0"/>
              <a:t>Discrete emotions as preferred states formed from the interface of multiple constituents</a:t>
            </a:r>
          </a:p>
          <a:p>
            <a:pPr>
              <a:lnSpc>
                <a:spcPct val="90000"/>
              </a:lnSpc>
            </a:pPr>
            <a:endParaRPr lang="en-US" altLang="en-US" sz="2800" dirty="0"/>
          </a:p>
        </p:txBody>
      </p:sp>
    </p:spTree>
    <p:extLst>
      <p:ext uri="{BB962C8B-B14F-4D97-AF65-F5344CB8AC3E}">
        <p14:creationId xmlns:p14="http://schemas.microsoft.com/office/powerpoint/2010/main" val="808084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914400" y="2547938"/>
            <a:ext cx="2568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2400">
                <a:latin typeface="Arial" panose="020B0604020202020204" pitchFamily="34" charset="0"/>
              </a:rPr>
              <a:t>No eye constriction</a:t>
            </a:r>
          </a:p>
          <a:p>
            <a:pPr algn="ctr">
              <a:spcBef>
                <a:spcPct val="0"/>
              </a:spcBef>
              <a:buClrTx/>
              <a:buSzTx/>
              <a:buFontTx/>
              <a:buNone/>
            </a:pPr>
            <a:r>
              <a:rPr lang="en-US" altLang="en-US" sz="2400">
                <a:latin typeface="Arial" panose="020B0604020202020204" pitchFamily="34" charset="0"/>
              </a:rPr>
              <a:t>(Non-Duchenne)</a:t>
            </a:r>
          </a:p>
        </p:txBody>
      </p:sp>
      <p:sp>
        <p:nvSpPr>
          <p:cNvPr id="34819" name="Text Box 3"/>
          <p:cNvSpPr txBox="1">
            <a:spLocks noChangeArrowheads="1"/>
          </p:cNvSpPr>
          <p:nvPr/>
        </p:nvSpPr>
        <p:spPr bwMode="auto">
          <a:xfrm>
            <a:off x="1257300" y="4594225"/>
            <a:ext cx="2170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2400">
                <a:latin typeface="Arial" panose="020B0604020202020204" pitchFamily="34" charset="0"/>
              </a:rPr>
              <a:t>Eye constriction</a:t>
            </a:r>
          </a:p>
          <a:p>
            <a:pPr algn="ctr">
              <a:spcBef>
                <a:spcPct val="0"/>
              </a:spcBef>
              <a:buClrTx/>
              <a:buSzTx/>
              <a:buFontTx/>
              <a:buNone/>
            </a:pPr>
            <a:r>
              <a:rPr lang="en-US" altLang="en-US" sz="2400">
                <a:latin typeface="Arial" panose="020B0604020202020204" pitchFamily="34" charset="0"/>
              </a:rPr>
              <a:t>(Duchenne)</a:t>
            </a:r>
            <a:endParaRPr lang="en-US" altLang="en-US" sz="2800">
              <a:latin typeface="Arial" panose="020B0604020202020204" pitchFamily="34" charset="0"/>
            </a:endParaRPr>
          </a:p>
        </p:txBody>
      </p:sp>
      <p:sp>
        <p:nvSpPr>
          <p:cNvPr id="34820" name="Text Box 4"/>
          <p:cNvSpPr txBox="1">
            <a:spLocks noChangeArrowheads="1"/>
          </p:cNvSpPr>
          <p:nvPr/>
        </p:nvSpPr>
        <p:spPr bwMode="auto">
          <a:xfrm>
            <a:off x="3300413" y="1371600"/>
            <a:ext cx="1884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2400">
                <a:latin typeface="Arial" panose="020B0604020202020204" pitchFamily="34" charset="0"/>
              </a:rPr>
              <a:t>Closed mouth</a:t>
            </a:r>
          </a:p>
        </p:txBody>
      </p:sp>
      <p:sp>
        <p:nvSpPr>
          <p:cNvPr id="34821" name="Text Box 5"/>
          <p:cNvSpPr txBox="1">
            <a:spLocks noChangeArrowheads="1"/>
          </p:cNvSpPr>
          <p:nvPr/>
        </p:nvSpPr>
        <p:spPr bwMode="auto">
          <a:xfrm>
            <a:off x="5449888" y="1371600"/>
            <a:ext cx="169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2400">
                <a:latin typeface="Arial" panose="020B0604020202020204" pitchFamily="34" charset="0"/>
              </a:rPr>
              <a:t>Open mouth</a:t>
            </a:r>
          </a:p>
        </p:txBody>
      </p:sp>
      <p:sp>
        <p:nvSpPr>
          <p:cNvPr id="34822" name="Text Box 6"/>
          <p:cNvSpPr txBox="1">
            <a:spLocks noChangeArrowheads="1"/>
          </p:cNvSpPr>
          <p:nvPr/>
        </p:nvSpPr>
        <p:spPr bwMode="auto">
          <a:xfrm>
            <a:off x="3451225" y="3613150"/>
            <a:ext cx="193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2400">
                <a:latin typeface="Arial" panose="020B0604020202020204" pitchFamily="34" charset="0"/>
              </a:rPr>
              <a:t>Smiling alone  (basic) </a:t>
            </a:r>
          </a:p>
        </p:txBody>
      </p:sp>
      <p:sp>
        <p:nvSpPr>
          <p:cNvPr id="34823" name="Text Box 7"/>
          <p:cNvSpPr txBox="1">
            <a:spLocks noChangeArrowheads="1"/>
          </p:cNvSpPr>
          <p:nvPr/>
        </p:nvSpPr>
        <p:spPr bwMode="auto">
          <a:xfrm>
            <a:off x="5553075" y="3603625"/>
            <a:ext cx="169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2400">
                <a:latin typeface="Arial" panose="020B0604020202020204" pitchFamily="34" charset="0"/>
              </a:rPr>
              <a:t>Open mouth</a:t>
            </a:r>
          </a:p>
        </p:txBody>
      </p:sp>
      <p:sp>
        <p:nvSpPr>
          <p:cNvPr id="34824" name="Text Box 8"/>
          <p:cNvSpPr txBox="1">
            <a:spLocks noChangeArrowheads="1"/>
          </p:cNvSpPr>
          <p:nvPr/>
        </p:nvSpPr>
        <p:spPr bwMode="auto">
          <a:xfrm>
            <a:off x="5424488" y="5654675"/>
            <a:ext cx="21955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2400">
                <a:latin typeface="Arial" panose="020B0604020202020204" pitchFamily="34" charset="0"/>
              </a:rPr>
              <a:t>Open mouth +</a:t>
            </a:r>
          </a:p>
          <a:p>
            <a:pPr algn="ctr" eaLnBrk="1" hangingPunct="1">
              <a:spcBef>
                <a:spcPct val="0"/>
              </a:spcBef>
              <a:buClrTx/>
              <a:buSzTx/>
              <a:buFontTx/>
              <a:buNone/>
            </a:pPr>
            <a:r>
              <a:rPr lang="en-US" altLang="en-US" sz="2400">
                <a:latin typeface="Arial" panose="020B0604020202020204" pitchFamily="34" charset="0"/>
              </a:rPr>
              <a:t> eye constriction</a:t>
            </a:r>
          </a:p>
        </p:txBody>
      </p:sp>
      <p:sp>
        <p:nvSpPr>
          <p:cNvPr id="34825" name="Text Box 9"/>
          <p:cNvSpPr txBox="1">
            <a:spLocks noChangeArrowheads="1"/>
          </p:cNvSpPr>
          <p:nvPr/>
        </p:nvSpPr>
        <p:spPr bwMode="auto">
          <a:xfrm>
            <a:off x="3259138" y="5715000"/>
            <a:ext cx="2246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2400">
                <a:latin typeface="Arial" panose="020B0604020202020204" pitchFamily="34" charset="0"/>
              </a:rPr>
              <a:t>Eye constriction </a:t>
            </a:r>
          </a:p>
        </p:txBody>
      </p:sp>
      <p:graphicFrame>
        <p:nvGraphicFramePr>
          <p:cNvPr id="34826" name="Object 10"/>
          <p:cNvGraphicFramePr>
            <a:graphicFrameLocks noChangeAspect="1"/>
          </p:cNvGraphicFramePr>
          <p:nvPr/>
        </p:nvGraphicFramePr>
        <p:xfrm>
          <a:off x="3508375" y="1868488"/>
          <a:ext cx="1679575" cy="1809750"/>
        </p:xfrm>
        <a:graphic>
          <a:graphicData uri="http://schemas.openxmlformats.org/presentationml/2006/ole">
            <mc:AlternateContent xmlns:mc="http://schemas.openxmlformats.org/markup-compatibility/2006">
              <mc:Choice xmlns:v="urn:schemas-microsoft-com:vml" Requires="v">
                <p:oleObj name="Image" r:id="rId4" imgW="3758730" imgH="3822222" progId="">
                  <p:embed/>
                </p:oleObj>
              </mc:Choice>
              <mc:Fallback>
                <p:oleObj name="Image" r:id="rId4" imgW="3758730" imgH="382222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75" y="1868488"/>
                        <a:ext cx="16795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7" name="Object 11"/>
          <p:cNvGraphicFramePr>
            <a:graphicFrameLocks noChangeAspect="1"/>
          </p:cNvGraphicFramePr>
          <p:nvPr/>
        </p:nvGraphicFramePr>
        <p:xfrm>
          <a:off x="5553075" y="1868488"/>
          <a:ext cx="1679575" cy="1809750"/>
        </p:xfrm>
        <a:graphic>
          <a:graphicData uri="http://schemas.openxmlformats.org/presentationml/2006/ole">
            <mc:AlternateContent xmlns:mc="http://schemas.openxmlformats.org/markup-compatibility/2006">
              <mc:Choice xmlns:v="urn:schemas-microsoft-com:vml" Requires="v">
                <p:oleObj name="Image" r:id="rId6" imgW="3758730" imgH="3822222" progId="">
                  <p:embed/>
                </p:oleObj>
              </mc:Choice>
              <mc:Fallback>
                <p:oleObj name="Image" r:id="rId6" imgW="3758730" imgH="382222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075" y="1868488"/>
                        <a:ext cx="16795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8" name="Object 12"/>
          <p:cNvGraphicFramePr>
            <a:graphicFrameLocks noChangeAspect="1"/>
          </p:cNvGraphicFramePr>
          <p:nvPr/>
        </p:nvGraphicFramePr>
        <p:xfrm>
          <a:off x="3511550" y="4013200"/>
          <a:ext cx="1703388" cy="1701800"/>
        </p:xfrm>
        <a:graphic>
          <a:graphicData uri="http://schemas.openxmlformats.org/presentationml/2006/ole">
            <mc:AlternateContent xmlns:mc="http://schemas.openxmlformats.org/markup-compatibility/2006">
              <mc:Choice xmlns:v="urn:schemas-microsoft-com:vml" Requires="v">
                <p:oleObj name="Image" r:id="rId8" imgW="3987302" imgH="3758730" progId="">
                  <p:embed/>
                </p:oleObj>
              </mc:Choice>
              <mc:Fallback>
                <p:oleObj name="Image" r:id="rId8" imgW="3987302" imgH="375873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1550" y="4013200"/>
                        <a:ext cx="1703388"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29"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4663" y="4000500"/>
            <a:ext cx="1689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67" name="Rectangle 15"/>
          <p:cNvSpPr>
            <a:spLocks noChangeArrowheads="1"/>
          </p:cNvSpPr>
          <p:nvPr/>
        </p:nvSpPr>
        <p:spPr bwMode="auto">
          <a:xfrm>
            <a:off x="838200" y="114300"/>
            <a:ext cx="7772400" cy="1104900"/>
          </a:xfrm>
          <a:prstGeom prst="rect">
            <a:avLst/>
          </a:prstGeom>
          <a:noFill/>
          <a:ln w="9525">
            <a:noFill/>
            <a:miter lim="800000"/>
            <a:headEnd/>
            <a:tailEnd/>
          </a:ln>
          <a:effectLst/>
        </p:spPr>
        <p:txBody>
          <a:bodyPr lIns="92075" tIns="46038" rIns="92075" bIns="46038" anchor="ctr"/>
          <a:lstStyle/>
          <a:p>
            <a:pPr algn="ctr" eaLnBrk="1" hangingPunct="1">
              <a:defRPr/>
            </a:pPr>
            <a:r>
              <a:rPr lang="en-US" sz="4000" b="1" dirty="0">
                <a:solidFill>
                  <a:schemeClr val="accent1">
                    <a:lumMod val="60000"/>
                    <a:lumOff val="40000"/>
                  </a:schemeClr>
                </a:solidFill>
                <a:effectLst>
                  <a:outerShdw blurRad="38100" dist="38100" dir="2700000" algn="tl">
                    <a:srgbClr val="000000"/>
                  </a:outerShdw>
                </a:effectLst>
                <a:latin typeface="Times New Roman" pitchFamily="-110" charset="0"/>
                <a:ea typeface="ＭＳ Ｐゴシック" pitchFamily="-110" charset="-128"/>
              </a:rPr>
              <a:t>All smiles are positive, but some </a:t>
            </a:r>
            <a:br>
              <a:rPr lang="en-US" sz="4000" b="1" dirty="0">
                <a:solidFill>
                  <a:schemeClr val="accent1">
                    <a:lumMod val="60000"/>
                    <a:lumOff val="40000"/>
                  </a:schemeClr>
                </a:solidFill>
                <a:effectLst>
                  <a:outerShdw blurRad="38100" dist="38100" dir="2700000" algn="tl">
                    <a:srgbClr val="000000"/>
                  </a:outerShdw>
                </a:effectLst>
                <a:latin typeface="Times New Roman" pitchFamily="-110" charset="0"/>
                <a:ea typeface="ＭＳ Ｐゴシック" pitchFamily="-110" charset="-128"/>
              </a:rPr>
            </a:br>
            <a:r>
              <a:rPr lang="en-US" sz="4000" b="1" dirty="0">
                <a:solidFill>
                  <a:schemeClr val="accent1">
                    <a:lumMod val="60000"/>
                    <a:lumOff val="40000"/>
                  </a:schemeClr>
                </a:solidFill>
                <a:effectLst>
                  <a:outerShdw blurRad="38100" dist="38100" dir="2700000" algn="tl">
                    <a:srgbClr val="000000"/>
                  </a:outerShdw>
                </a:effectLst>
                <a:latin typeface="Times New Roman" pitchFamily="-110" charset="0"/>
                <a:ea typeface="ＭＳ Ｐゴシック" pitchFamily="-110" charset="-128"/>
              </a:rPr>
              <a:t>are more positive than others</a:t>
            </a:r>
          </a:p>
        </p:txBody>
      </p:sp>
      <p:sp>
        <p:nvSpPr>
          <p:cNvPr id="2" name="Slide Number Placeholder 1">
            <a:extLst>
              <a:ext uri="{FF2B5EF4-FFF2-40B4-BE49-F238E27FC236}">
                <a16:creationId xmlns:a16="http://schemas.microsoft.com/office/drawing/2014/main" id="{ACDCEF08-1026-43B9-A2CF-A48361FB2914}"/>
              </a:ext>
            </a:extLst>
          </p:cNvPr>
          <p:cNvSpPr>
            <a:spLocks noGrp="1"/>
          </p:cNvSpPr>
          <p:nvPr>
            <p:ph type="sldNum" sz="quarter" idx="12"/>
          </p:nvPr>
        </p:nvSpPr>
        <p:spPr/>
        <p:txBody>
          <a:bodyPr/>
          <a:lstStyle/>
          <a:p>
            <a:fld id="{859B7FBE-02EE-4C27-AE49-1816F48D0D44}" type="slidenum">
              <a:rPr lang="en-US" smtClean="0"/>
              <a:pPr/>
              <a:t>31</a:t>
            </a:fld>
            <a:endParaRPr lang="en-US"/>
          </a:p>
        </p:txBody>
      </p:sp>
    </p:spTree>
    <p:extLst>
      <p:ext uri="{BB962C8B-B14F-4D97-AF65-F5344CB8AC3E}">
        <p14:creationId xmlns:p14="http://schemas.microsoft.com/office/powerpoint/2010/main" val="150563967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4367"/>
                                        </p:tgtEl>
                                        <p:attrNameLst>
                                          <p:attrName>style.visibility</p:attrName>
                                        </p:attrNameLst>
                                      </p:cBhvr>
                                      <p:to>
                                        <p:strVal val="visible"/>
                                      </p:to>
                                    </p:set>
                                    <p:anim calcmode="lin" valueType="num">
                                      <p:cBhvr additive="base">
                                        <p:cTn id="7" dur="500" fill="hold"/>
                                        <p:tgtEl>
                                          <p:spTgt spid="484367"/>
                                        </p:tgtEl>
                                        <p:attrNameLst>
                                          <p:attrName>ppt_x</p:attrName>
                                        </p:attrNameLst>
                                      </p:cBhvr>
                                      <p:tavLst>
                                        <p:tav tm="0">
                                          <p:val>
                                            <p:strVal val="#ppt_x"/>
                                          </p:val>
                                        </p:tav>
                                        <p:tav tm="100000">
                                          <p:val>
                                            <p:strVal val="#ppt_x"/>
                                          </p:val>
                                        </p:tav>
                                      </p:tavLst>
                                    </p:anim>
                                    <p:anim calcmode="lin" valueType="num">
                                      <p:cBhvr additive="base">
                                        <p:cTn id="8" dur="500" fill="hold"/>
                                        <p:tgtEl>
                                          <p:spTgt spid="484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6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6867" name="Object 4"/>
          <p:cNvGraphicFramePr>
            <a:graphicFrameLocks noChangeAspect="1"/>
          </p:cNvGraphicFramePr>
          <p:nvPr/>
        </p:nvGraphicFramePr>
        <p:xfrm>
          <a:off x="4648200" y="1876425"/>
          <a:ext cx="4027488" cy="4198938"/>
        </p:xfrm>
        <a:graphic>
          <a:graphicData uri="http://schemas.openxmlformats.org/presentationml/2006/ole">
            <mc:AlternateContent xmlns:mc="http://schemas.openxmlformats.org/markup-compatibility/2006">
              <mc:Choice xmlns:v="urn:schemas-microsoft-com:vml" Requires="v">
                <p:oleObj name="Image" r:id="rId3" imgW="3977409" imgH="4142605" progId="">
                  <p:embed/>
                </p:oleObj>
              </mc:Choice>
              <mc:Fallback>
                <p:oleObj name="Image" r:id="rId3" imgW="3977409" imgH="41426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876425"/>
                        <a:ext cx="4027488" cy="4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5"/>
          <p:cNvGraphicFramePr>
            <a:graphicFrameLocks noGrp="1" noChangeAspect="1"/>
          </p:cNvGraphicFramePr>
          <p:nvPr>
            <p:ph type="clipArt" sz="half" idx="1"/>
          </p:nvPr>
        </p:nvGraphicFramePr>
        <p:xfrm>
          <a:off x="381000" y="1895475"/>
          <a:ext cx="4038600" cy="4200525"/>
        </p:xfrm>
        <a:graphic>
          <a:graphicData uri="http://schemas.openxmlformats.org/presentationml/2006/ole">
            <mc:AlternateContent xmlns:mc="http://schemas.openxmlformats.org/markup-compatibility/2006">
              <mc:Choice xmlns:v="urn:schemas-microsoft-com:vml" Requires="v">
                <p:oleObj name="SPW 4.0 Graph" r:id="rId5" imgW="4777740" imgH="5314493" progId="SigmaPlotGraphicObject.10">
                  <p:embed/>
                </p:oleObj>
              </mc:Choice>
              <mc:Fallback>
                <p:oleObj name="SPW 4.0 Graph" r:id="rId5" imgW="4777740" imgH="5314493" progId="SigmaPlotGraphicObject.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9139" t="24089" r="19139" b="17206"/>
                      <a:stretch>
                        <a:fillRect/>
                      </a:stretch>
                    </p:blipFill>
                    <p:spPr bwMode="auto">
                      <a:xfrm>
                        <a:off x="381000" y="1895475"/>
                        <a:ext cx="40386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9" name="Rectangle 6"/>
          <p:cNvSpPr>
            <a:spLocks noChangeArrowheads="1"/>
          </p:cNvSpPr>
          <p:nvPr/>
        </p:nvSpPr>
        <p:spPr bwMode="auto">
          <a:xfrm>
            <a:off x="-10886" y="150814"/>
            <a:ext cx="84566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4000" dirty="0">
                <a:solidFill>
                  <a:schemeClr val="tx2"/>
                </a:solidFill>
                <a:latin typeface="Arial" panose="020B0604020202020204" pitchFamily="34" charset="0"/>
              </a:rPr>
              <a:t>Any smile (even a non-Duchenne) is</a:t>
            </a:r>
          </a:p>
          <a:p>
            <a:pPr algn="ctr">
              <a:spcBef>
                <a:spcPct val="0"/>
              </a:spcBef>
              <a:buClrTx/>
              <a:buSzTx/>
              <a:buFontTx/>
              <a:buNone/>
            </a:pPr>
            <a:r>
              <a:rPr lang="en-US" altLang="en-US" sz="4000" dirty="0">
                <a:solidFill>
                  <a:schemeClr val="tx2"/>
                </a:solidFill>
                <a:latin typeface="Arial" panose="020B0604020202020204" pitchFamily="34" charset="0"/>
              </a:rPr>
              <a:t> more positive than no smile</a:t>
            </a:r>
          </a:p>
        </p:txBody>
      </p:sp>
      <p:pic>
        <p:nvPicPr>
          <p:cNvPr id="36870" name="Picture 5"/>
          <p:cNvPicPr>
            <a:picLocks noChangeAspect="1" noChangeArrowheads="1"/>
          </p:cNvPicPr>
          <p:nvPr/>
        </p:nvPicPr>
        <p:blipFill>
          <a:blip r:embed="rId7">
            <a:extLst>
              <a:ext uri="{28A0092B-C50C-407E-A947-70E740481C1C}">
                <a14:useLocalDpi xmlns:a14="http://schemas.microsoft.com/office/drawing/2010/main" val="0"/>
              </a:ext>
            </a:extLst>
          </a:blip>
          <a:srcRect l="19415" t="60233" r="64072" b="16866"/>
          <a:stretch>
            <a:fillRect/>
          </a:stretch>
        </p:blipFill>
        <p:spPr bwMode="auto">
          <a:xfrm>
            <a:off x="9144000" y="3429000"/>
            <a:ext cx="11080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6"/>
          <p:cNvSpPr txBox="1">
            <a:spLocks noChangeArrowheads="1"/>
          </p:cNvSpPr>
          <p:nvPr/>
        </p:nvSpPr>
        <p:spPr bwMode="auto">
          <a:xfrm>
            <a:off x="6096000" y="6324600"/>
            <a:ext cx="1939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1800">
                <a:solidFill>
                  <a:srgbClr val="F2F2F2"/>
                </a:solidFill>
                <a:latin typeface="Arial" panose="020B0604020202020204" pitchFamily="34" charset="0"/>
              </a:rPr>
              <a:t>Messinger et al., 1999; 2001</a:t>
            </a:r>
          </a:p>
        </p:txBody>
      </p:sp>
      <p:sp>
        <p:nvSpPr>
          <p:cNvPr id="2" name="Slide Number Placeholder 1">
            <a:extLst>
              <a:ext uri="{FF2B5EF4-FFF2-40B4-BE49-F238E27FC236}">
                <a16:creationId xmlns:a16="http://schemas.microsoft.com/office/drawing/2014/main" id="{78B70243-FAD2-4B65-8F38-71F76E3337AD}"/>
              </a:ext>
            </a:extLst>
          </p:cNvPr>
          <p:cNvSpPr>
            <a:spLocks noGrp="1"/>
          </p:cNvSpPr>
          <p:nvPr>
            <p:ph type="sldNum" sz="quarter" idx="12"/>
          </p:nvPr>
        </p:nvSpPr>
        <p:spPr/>
        <p:txBody>
          <a:bodyPr/>
          <a:lstStyle/>
          <a:p>
            <a:pPr>
              <a:defRPr/>
            </a:pPr>
            <a:fld id="{5BB84506-A8F0-46D9-93A0-6D25CE8D6EBA}" type="slidenum">
              <a:rPr lang="en-US" altLang="en-US" smtClean="0"/>
              <a:pPr>
                <a:defRPr/>
              </a:pPr>
              <a:t>32</a:t>
            </a:fld>
            <a:endParaRPr lang="en-US" altLang="en-US"/>
          </a:p>
        </p:txBody>
      </p:sp>
    </p:spTree>
    <p:extLst>
      <p:ext uri="{BB962C8B-B14F-4D97-AF65-F5344CB8AC3E}">
        <p14:creationId xmlns:p14="http://schemas.microsoft.com/office/powerpoint/2010/main" val="29943378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5" name="Object 2"/>
          <p:cNvGraphicFramePr>
            <a:graphicFrameLocks noChangeAspect="1"/>
          </p:cNvGraphicFramePr>
          <p:nvPr/>
        </p:nvGraphicFramePr>
        <p:xfrm>
          <a:off x="211138" y="1049338"/>
          <a:ext cx="8628062" cy="3370262"/>
        </p:xfrm>
        <a:graphic>
          <a:graphicData uri="http://schemas.openxmlformats.org/presentationml/2006/ole">
            <mc:AlternateContent xmlns:mc="http://schemas.openxmlformats.org/markup-compatibility/2006">
              <mc:Choice xmlns:v="urn:schemas-microsoft-com:vml" Requires="v">
                <p:oleObj name="SPW 4.0 Graph" r:id="rId3" imgW="9009583" imgH="5274259" progId="SigmaPlotGraphicObject.10">
                  <p:embed/>
                </p:oleObj>
              </mc:Choice>
              <mc:Fallback>
                <p:oleObj name="SPW 4.0 Graph" r:id="rId3" imgW="9009583" imgH="5274259"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6090" t="10403" r="9134" b="17339"/>
                      <a:stretch>
                        <a:fillRect/>
                      </a:stretch>
                    </p:blipFill>
                    <p:spPr bwMode="auto">
                      <a:xfrm>
                        <a:off x="211138" y="1049338"/>
                        <a:ext cx="8628062" cy="337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0540" name="Rectangle 12"/>
          <p:cNvSpPr>
            <a:spLocks noGrp="1" noChangeArrowheads="1"/>
          </p:cNvSpPr>
          <p:nvPr>
            <p:ph type="title"/>
          </p:nvPr>
        </p:nvSpPr>
        <p:spPr>
          <a:xfrm>
            <a:off x="990600" y="-327025"/>
            <a:ext cx="7772400" cy="1431925"/>
          </a:xfrm>
        </p:spPr>
        <p:txBody>
          <a:bodyPr/>
          <a:lstStyle/>
          <a:p>
            <a:pPr eaLnBrk="1" hangingPunct="1">
              <a:defRPr/>
            </a:pPr>
            <a:r>
              <a:rPr lang="en-US">
                <a:ea typeface="ＭＳ Ｐゴシック" pitchFamily="-110" charset="-128"/>
              </a:rPr>
              <a:t>Some smiles are more positive</a:t>
            </a:r>
          </a:p>
        </p:txBody>
      </p:sp>
      <p:sp>
        <p:nvSpPr>
          <p:cNvPr id="38917" name="Text Box 4"/>
          <p:cNvSpPr txBox="1">
            <a:spLocks noChangeArrowheads="1"/>
          </p:cNvSpPr>
          <p:nvPr/>
        </p:nvSpPr>
        <p:spPr bwMode="auto">
          <a:xfrm>
            <a:off x="1295400" y="10668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1600">
                <a:latin typeface="Arial" panose="020B0604020202020204" pitchFamily="34" charset="0"/>
              </a:rPr>
              <a:t>Cheek-raise smiling</a:t>
            </a:r>
          </a:p>
          <a:p>
            <a:pPr algn="ctr" eaLnBrk="1" hangingPunct="1">
              <a:spcBef>
                <a:spcPct val="0"/>
              </a:spcBef>
              <a:buClrTx/>
              <a:buSzTx/>
              <a:buFontTx/>
              <a:buNone/>
            </a:pPr>
            <a:r>
              <a:rPr lang="en-US" altLang="en-US" sz="1600">
                <a:latin typeface="Arial" panose="020B0604020202020204" pitchFamily="34" charset="0"/>
              </a:rPr>
              <a:t>when mother smiling</a:t>
            </a:r>
          </a:p>
        </p:txBody>
      </p:sp>
      <p:sp>
        <p:nvSpPr>
          <p:cNvPr id="38918" name="Text Box 5"/>
          <p:cNvSpPr txBox="1">
            <a:spLocks noChangeArrowheads="1"/>
          </p:cNvSpPr>
          <p:nvPr/>
        </p:nvSpPr>
        <p:spPr bwMode="auto">
          <a:xfrm>
            <a:off x="3429000" y="9906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1600">
                <a:latin typeface="Arial" panose="020B0604020202020204" pitchFamily="34" charset="0"/>
              </a:rPr>
              <a:t>Open-mouth smiling</a:t>
            </a:r>
          </a:p>
          <a:p>
            <a:pPr algn="ctr" eaLnBrk="1" hangingPunct="1">
              <a:spcBef>
                <a:spcPct val="0"/>
              </a:spcBef>
              <a:buClrTx/>
              <a:buSzTx/>
              <a:buFontTx/>
              <a:buNone/>
            </a:pPr>
            <a:r>
              <a:rPr lang="en-US" altLang="en-US" sz="1600">
                <a:latin typeface="Arial" panose="020B0604020202020204" pitchFamily="34" charset="0"/>
              </a:rPr>
              <a:t>when gazing at mother </a:t>
            </a:r>
          </a:p>
        </p:txBody>
      </p:sp>
      <p:sp>
        <p:nvSpPr>
          <p:cNvPr id="38919" name="Text Box 6"/>
          <p:cNvSpPr txBox="1">
            <a:spLocks noChangeArrowheads="1"/>
          </p:cNvSpPr>
          <p:nvPr/>
        </p:nvSpPr>
        <p:spPr bwMode="auto">
          <a:xfrm>
            <a:off x="5791200" y="942975"/>
            <a:ext cx="2667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1600">
                <a:latin typeface="Arial" panose="020B0604020202020204" pitchFamily="34" charset="0"/>
              </a:rPr>
              <a:t>Open-mouth </a:t>
            </a:r>
          </a:p>
          <a:p>
            <a:pPr algn="ctr" eaLnBrk="1" hangingPunct="1">
              <a:spcBef>
                <a:spcPct val="0"/>
              </a:spcBef>
              <a:buClrTx/>
              <a:buSzTx/>
              <a:buFontTx/>
              <a:buNone/>
            </a:pPr>
            <a:r>
              <a:rPr lang="en-US" altLang="en-US" sz="1600">
                <a:latin typeface="Arial" panose="020B0604020202020204" pitchFamily="34" charset="0"/>
              </a:rPr>
              <a:t>cheek-raise smiling when gazing at smiling mother</a:t>
            </a:r>
            <a:r>
              <a:rPr lang="en-US" altLang="en-US" sz="2000">
                <a:latin typeface="Arial" panose="020B0604020202020204" pitchFamily="34" charset="0"/>
              </a:rPr>
              <a:t> </a:t>
            </a:r>
          </a:p>
        </p:txBody>
      </p:sp>
      <p:graphicFrame>
        <p:nvGraphicFramePr>
          <p:cNvPr id="38920" name="Object 7"/>
          <p:cNvGraphicFramePr>
            <a:graphicFrameLocks noChangeAspect="1"/>
          </p:cNvGraphicFramePr>
          <p:nvPr/>
        </p:nvGraphicFramePr>
        <p:xfrm>
          <a:off x="609600" y="4419600"/>
          <a:ext cx="2590800" cy="2082800"/>
        </p:xfrm>
        <a:graphic>
          <a:graphicData uri="http://schemas.openxmlformats.org/presentationml/2006/ole">
            <mc:AlternateContent xmlns:mc="http://schemas.openxmlformats.org/markup-compatibility/2006">
              <mc:Choice xmlns:v="urn:schemas-microsoft-com:vml" Requires="v">
                <p:oleObj name="Image" r:id="rId5" imgW="3494529" imgH="2617720" progId="">
                  <p:embed/>
                </p:oleObj>
              </mc:Choice>
              <mc:Fallback>
                <p:oleObj name="Image" r:id="rId5" imgW="3494529" imgH="2617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19600"/>
                        <a:ext cx="2590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21" name="Object 8"/>
          <p:cNvGraphicFramePr>
            <a:graphicFrameLocks noChangeAspect="1"/>
          </p:cNvGraphicFramePr>
          <p:nvPr/>
        </p:nvGraphicFramePr>
        <p:xfrm>
          <a:off x="3352800" y="4419600"/>
          <a:ext cx="2741613" cy="2082800"/>
        </p:xfrm>
        <a:graphic>
          <a:graphicData uri="http://schemas.openxmlformats.org/presentationml/2006/ole">
            <mc:AlternateContent xmlns:mc="http://schemas.openxmlformats.org/markup-compatibility/2006">
              <mc:Choice xmlns:v="urn:schemas-microsoft-com:vml" Requires="v">
                <p:oleObj r:id="rId7" imgW="3494529" imgH="2617720" progId="">
                  <p:embed/>
                </p:oleObj>
              </mc:Choice>
              <mc:Fallback>
                <p:oleObj r:id="rId7" imgW="3494529" imgH="261772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419600"/>
                        <a:ext cx="274161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22" name="Object 9"/>
          <p:cNvGraphicFramePr>
            <a:graphicFrameLocks noChangeAspect="1"/>
          </p:cNvGraphicFramePr>
          <p:nvPr/>
        </p:nvGraphicFramePr>
        <p:xfrm>
          <a:off x="6172200" y="4419600"/>
          <a:ext cx="2514600" cy="2016125"/>
        </p:xfrm>
        <a:graphic>
          <a:graphicData uri="http://schemas.openxmlformats.org/presentationml/2006/ole">
            <mc:AlternateContent xmlns:mc="http://schemas.openxmlformats.org/markup-compatibility/2006">
              <mc:Choice xmlns:v="urn:schemas-microsoft-com:vml" Requires="v">
                <p:oleObj r:id="rId9" imgW="3494529" imgH="2617720" progId="">
                  <p:embed/>
                </p:oleObj>
              </mc:Choice>
              <mc:Fallback>
                <p:oleObj r:id="rId9" imgW="3494529" imgH="261772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419600"/>
                        <a:ext cx="2514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3" name="Text Box 13"/>
          <p:cNvSpPr txBox="1">
            <a:spLocks noChangeArrowheads="1"/>
          </p:cNvSpPr>
          <p:nvPr/>
        </p:nvSpPr>
        <p:spPr bwMode="auto">
          <a:xfrm>
            <a:off x="3581400" y="6491288"/>
            <a:ext cx="220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1800">
                <a:latin typeface="Arial" panose="020B0604020202020204" pitchFamily="34" charset="0"/>
              </a:rPr>
              <a:t>Messinger et al., 2001</a:t>
            </a:r>
          </a:p>
        </p:txBody>
      </p:sp>
      <p:sp>
        <p:nvSpPr>
          <p:cNvPr id="2" name="Slide Number Placeholder 1">
            <a:extLst>
              <a:ext uri="{FF2B5EF4-FFF2-40B4-BE49-F238E27FC236}">
                <a16:creationId xmlns:a16="http://schemas.microsoft.com/office/drawing/2014/main" id="{030981E4-0981-47AA-8AA0-A76E9D3726A3}"/>
              </a:ext>
            </a:extLst>
          </p:cNvPr>
          <p:cNvSpPr>
            <a:spLocks noGrp="1"/>
          </p:cNvSpPr>
          <p:nvPr>
            <p:ph type="sldNum" sz="quarter" idx="12"/>
          </p:nvPr>
        </p:nvSpPr>
        <p:spPr/>
        <p:txBody>
          <a:bodyPr/>
          <a:lstStyle/>
          <a:p>
            <a:fld id="{CE3D5D24-58C7-4290-8CA6-B401B30A4913}" type="slidenum">
              <a:rPr lang="en-US" smtClean="0"/>
              <a:pPr/>
              <a:t>33</a:t>
            </a:fld>
            <a:endParaRPr lang="en-US"/>
          </a:p>
        </p:txBody>
      </p:sp>
    </p:spTree>
    <p:extLst>
      <p:ext uri="{BB962C8B-B14F-4D97-AF65-F5344CB8AC3E}">
        <p14:creationId xmlns:p14="http://schemas.microsoft.com/office/powerpoint/2010/main" val="26457434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defRPr/>
            </a:pPr>
            <a:r>
              <a:rPr lang="en-US" dirty="0">
                <a:ea typeface="ＭＳ Ｐゴシック" pitchFamily="-110" charset="-128"/>
              </a:rPr>
              <a:t>The development of joy</a:t>
            </a:r>
          </a:p>
        </p:txBody>
      </p:sp>
      <p:sp>
        <p:nvSpPr>
          <p:cNvPr id="43012" name="Rectangle 14"/>
          <p:cNvSpPr>
            <a:spLocks noChangeArrowheads="1"/>
          </p:cNvSpPr>
          <p:nvPr/>
        </p:nvSpPr>
        <p:spPr bwMode="auto">
          <a:xfrm>
            <a:off x="6705600" y="6324600"/>
            <a:ext cx="2278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800" dirty="0"/>
              <a:t>Messinger, et al., 2001</a:t>
            </a:r>
          </a:p>
        </p:txBody>
      </p:sp>
      <p:pic>
        <p:nvPicPr>
          <p:cNvPr id="6" name="Picture 5"/>
          <p:cNvPicPr>
            <a:picLocks noChangeAspect="1"/>
          </p:cNvPicPr>
          <p:nvPr/>
        </p:nvPicPr>
        <p:blipFill>
          <a:blip r:embed="rId3"/>
          <a:stretch>
            <a:fillRect/>
          </a:stretch>
        </p:blipFill>
        <p:spPr>
          <a:xfrm>
            <a:off x="228600" y="1781174"/>
            <a:ext cx="8755572" cy="4007179"/>
          </a:xfrm>
          <a:prstGeom prst="rect">
            <a:avLst/>
          </a:prstGeom>
        </p:spPr>
      </p:pic>
      <p:sp>
        <p:nvSpPr>
          <p:cNvPr id="2" name="Slide Number Placeholder 1">
            <a:extLst>
              <a:ext uri="{FF2B5EF4-FFF2-40B4-BE49-F238E27FC236}">
                <a16:creationId xmlns:a16="http://schemas.microsoft.com/office/drawing/2014/main" id="{7DA8DEBD-4292-442F-968C-CA579B03077E}"/>
              </a:ext>
            </a:extLst>
          </p:cNvPr>
          <p:cNvSpPr>
            <a:spLocks noGrp="1"/>
          </p:cNvSpPr>
          <p:nvPr>
            <p:ph type="sldNum" sz="quarter" idx="12"/>
          </p:nvPr>
        </p:nvSpPr>
        <p:spPr/>
        <p:txBody>
          <a:bodyPr/>
          <a:lstStyle/>
          <a:p>
            <a:pPr>
              <a:defRPr/>
            </a:pPr>
            <a:fld id="{A74D7579-9E74-4BD2-AFF0-9A8986EC0D08}" type="slidenum">
              <a:rPr lang="en-US" altLang="en-US" smtClean="0"/>
              <a:pPr>
                <a:defRPr/>
              </a:pPr>
              <a:t>34</a:t>
            </a:fld>
            <a:endParaRPr lang="en-US" altLang="en-US"/>
          </a:p>
        </p:txBody>
      </p:sp>
    </p:spTree>
    <p:extLst>
      <p:ext uri="{BB962C8B-B14F-4D97-AF65-F5344CB8AC3E}">
        <p14:creationId xmlns:p14="http://schemas.microsoft.com/office/powerpoint/2010/main" val="241681423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a:defRPr/>
            </a:pPr>
            <a:r>
              <a:rPr lang="en-US"/>
              <a:t>Indiscriminate smiling in trisomy</a:t>
            </a:r>
          </a:p>
        </p:txBody>
      </p:sp>
      <p:sp>
        <p:nvSpPr>
          <p:cNvPr id="75780" name="Slide Number Placeholder 4"/>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defRPr/>
            </a:pPr>
            <a:fld id="{A6830064-6CEF-48A0-9ABA-49AA83E99D1F}" type="slidenum">
              <a:rPr lang="en-US" altLang="en-US" sz="1400" smtClean="0">
                <a:solidFill>
                  <a:srgbClr val="FFFFFF"/>
                </a:solidFill>
              </a:rPr>
              <a:pPr>
                <a:spcBef>
                  <a:spcPct val="0"/>
                </a:spcBef>
                <a:buClrTx/>
                <a:buSzTx/>
                <a:buFontTx/>
                <a:buNone/>
                <a:defRPr/>
              </a:pPr>
              <a:t>35</a:t>
            </a:fld>
            <a:endParaRPr lang="en-US" altLang="en-US" sz="1400">
              <a:solidFill>
                <a:srgbClr val="FFFFFF"/>
              </a:solidFill>
            </a:endParaRPr>
          </a:p>
        </p:txBody>
      </p:sp>
      <p:pic>
        <p:nvPicPr>
          <p:cNvPr id="4096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0491" b="17636"/>
          <a:stretch>
            <a:fillRect/>
          </a:stretch>
        </p:blipFill>
        <p:spPr>
          <a:xfrm>
            <a:off x="838200" y="1905000"/>
            <a:ext cx="5257800" cy="3733800"/>
          </a:xfrm>
        </p:spPr>
      </p:pic>
      <p:sp>
        <p:nvSpPr>
          <p:cNvPr id="40966" name="Rectangle 6"/>
          <p:cNvSpPr>
            <a:spLocks noChangeArrowheads="1"/>
          </p:cNvSpPr>
          <p:nvPr/>
        </p:nvSpPr>
        <p:spPr bwMode="auto">
          <a:xfrm>
            <a:off x="6096000" y="4343400"/>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2400">
                <a:latin typeface="Arial" panose="020B0604020202020204" pitchFamily="34" charset="0"/>
                <a:hlinkClick r:id="rId4"/>
              </a:rPr>
              <a:t>http://www.youtube.com/watch?v=KMbKlOL8q5s</a:t>
            </a:r>
            <a:r>
              <a:rPr lang="en-US" altLang="en-US" sz="2400">
                <a:latin typeface="Arial" panose="020B0604020202020204" pitchFamily="34" charset="0"/>
              </a:rPr>
              <a:t> </a:t>
            </a:r>
          </a:p>
        </p:txBody>
      </p:sp>
      <p:pic>
        <p:nvPicPr>
          <p:cNvPr id="40967" name="Picture 2"/>
          <p:cNvPicPr>
            <a:picLocks noChangeAspect="1" noChangeArrowheads="1"/>
          </p:cNvPicPr>
          <p:nvPr/>
        </p:nvPicPr>
        <p:blipFill>
          <a:blip r:embed="rId3">
            <a:extLst>
              <a:ext uri="{28A0092B-C50C-407E-A947-70E740481C1C}">
                <a14:useLocalDpi xmlns:a14="http://schemas.microsoft.com/office/drawing/2010/main" val="0"/>
              </a:ext>
            </a:extLst>
          </a:blip>
          <a:srcRect b="92767"/>
          <a:stretch>
            <a:fillRect/>
          </a:stretch>
        </p:blipFill>
        <p:spPr bwMode="auto">
          <a:xfrm>
            <a:off x="990600" y="1524000"/>
            <a:ext cx="5562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3"/>
          <p:cNvPicPr>
            <a:picLocks noChangeAspect="1" noChangeArrowheads="1"/>
          </p:cNvPicPr>
          <p:nvPr/>
        </p:nvPicPr>
        <p:blipFill>
          <a:blip r:embed="rId5">
            <a:extLst>
              <a:ext uri="{28A0092B-C50C-407E-A947-70E740481C1C}">
                <a14:useLocalDpi xmlns:a14="http://schemas.microsoft.com/office/drawing/2010/main" val="0"/>
              </a:ext>
            </a:extLst>
          </a:blip>
          <a:srcRect l="26839" t="13542" r="50002" b="46875"/>
          <a:stretch>
            <a:fillRect/>
          </a:stretch>
        </p:blipFill>
        <p:spPr bwMode="auto">
          <a:xfrm>
            <a:off x="6096000" y="1295400"/>
            <a:ext cx="2819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551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a:xfrm>
            <a:off x="457200" y="1507"/>
            <a:ext cx="8229600" cy="1143000"/>
          </a:xfrm>
        </p:spPr>
        <p:txBody>
          <a:bodyPr>
            <a:normAutofit fontScale="90000"/>
          </a:bodyPr>
          <a:lstStyle/>
          <a:p>
            <a:pPr>
              <a:defRPr/>
            </a:pPr>
            <a:r>
              <a:rPr lang="en-US" dirty="0">
                <a:ea typeface="ＭＳ Ｐゴシック" pitchFamily="-110" charset="-128"/>
              </a:rPr>
              <a:t>Facial expression communication</a:t>
            </a:r>
          </a:p>
        </p:txBody>
      </p:sp>
      <p:sp>
        <p:nvSpPr>
          <p:cNvPr id="50" name="Content Placeholder 49"/>
          <p:cNvSpPr>
            <a:spLocks noGrp="1"/>
          </p:cNvSpPr>
          <p:nvPr>
            <p:ph idx="1"/>
          </p:nvPr>
        </p:nvSpPr>
        <p:spPr>
          <a:xfrm>
            <a:off x="457200" y="2057400"/>
            <a:ext cx="8229600" cy="4525963"/>
          </a:xfrm>
        </p:spPr>
        <p:txBody>
          <a:bodyPr/>
          <a:lstStyle/>
          <a:p>
            <a:pPr>
              <a:defRPr/>
            </a:pPr>
            <a:endParaRPr lang="en-US" dirty="0">
              <a:ea typeface="ＭＳ Ｐゴシック" pitchFamily="28" charset="-128"/>
            </a:endParaRPr>
          </a:p>
        </p:txBody>
      </p:sp>
      <p:graphicFrame>
        <p:nvGraphicFramePr>
          <p:cNvPr id="101380" name="Object 4"/>
          <p:cNvGraphicFramePr>
            <a:graphicFrameLocks noChangeAspect="1"/>
          </p:cNvGraphicFramePr>
          <p:nvPr>
            <p:extLst>
              <p:ext uri="{D42A27DB-BD31-4B8C-83A1-F6EECF244321}">
                <p14:modId xmlns:p14="http://schemas.microsoft.com/office/powerpoint/2010/main" val="2579940314"/>
              </p:ext>
            </p:extLst>
          </p:nvPr>
        </p:nvGraphicFramePr>
        <p:xfrm>
          <a:off x="622300" y="1909763"/>
          <a:ext cx="2425700" cy="2349500"/>
        </p:xfrm>
        <a:graphic>
          <a:graphicData uri="http://schemas.openxmlformats.org/presentationml/2006/ole">
            <mc:AlternateContent xmlns:mc="http://schemas.openxmlformats.org/markup-compatibility/2006">
              <mc:Choice xmlns:v="urn:schemas-microsoft-com:vml" Requires="v">
                <p:oleObj name="Image" r:id="rId3" imgW="4295094" imgH="4663607" progId="">
                  <p:embed/>
                </p:oleObj>
              </mc:Choice>
              <mc:Fallback>
                <p:oleObj name="Image" r:id="rId3" imgW="4295094" imgH="4663607" progId="">
                  <p:embed/>
                  <p:pic>
                    <p:nvPicPr>
                      <p:cNvPr id="0" nam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22300" y="1909763"/>
                        <a:ext cx="242570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8" name="Picture 7" descr="smil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1917700"/>
            <a:ext cx="24257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 y="4424363"/>
            <a:ext cx="2336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1988" y="4424363"/>
            <a:ext cx="23034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4" name="Group 4"/>
          <p:cNvGrpSpPr>
            <a:grpSpLocks/>
          </p:cNvGrpSpPr>
          <p:nvPr/>
        </p:nvGrpSpPr>
        <p:grpSpPr bwMode="auto">
          <a:xfrm>
            <a:off x="2971800" y="4424363"/>
            <a:ext cx="2770188" cy="2273300"/>
            <a:chOff x="3722" y="1587"/>
            <a:chExt cx="856" cy="750"/>
          </a:xfrm>
        </p:grpSpPr>
        <p:sp>
          <p:nvSpPr>
            <p:cNvPr id="101399" name="Rectangle 5"/>
            <p:cNvSpPr>
              <a:spLocks noChangeArrowheads="1"/>
            </p:cNvSpPr>
            <p:nvPr/>
          </p:nvSpPr>
          <p:spPr bwMode="auto">
            <a:xfrm>
              <a:off x="3722" y="1587"/>
              <a:ext cx="856" cy="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sp>
          <p:nvSpPr>
            <p:cNvPr id="101400" name="Rectangle 6"/>
            <p:cNvSpPr>
              <a:spLocks noChangeArrowheads="1"/>
            </p:cNvSpPr>
            <p:nvPr/>
          </p:nvSpPr>
          <p:spPr bwMode="auto">
            <a:xfrm>
              <a:off x="3957" y="1713"/>
              <a:ext cx="502" cy="504"/>
            </a:xfrm>
            <a:prstGeom prst="rect">
              <a:avLst/>
            </a:prstGeom>
            <a:solidFill>
              <a:srgbClr val="FFFFFF"/>
            </a:solidFill>
            <a:ln w="0">
              <a:solidFill>
                <a:srgbClr val="FFFFFF"/>
              </a:solidFill>
              <a:miter lim="800000"/>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sp>
          <p:nvSpPr>
            <p:cNvPr id="101401" name="Line 7"/>
            <p:cNvSpPr>
              <a:spLocks noChangeShapeType="1"/>
            </p:cNvSpPr>
            <p:nvPr/>
          </p:nvSpPr>
          <p:spPr bwMode="auto">
            <a:xfrm>
              <a:off x="3957" y="2217"/>
              <a:ext cx="50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2" name="Line 8"/>
            <p:cNvSpPr>
              <a:spLocks noChangeShapeType="1"/>
            </p:cNvSpPr>
            <p:nvPr/>
          </p:nvSpPr>
          <p:spPr bwMode="auto">
            <a:xfrm>
              <a:off x="3957" y="1713"/>
              <a:ext cx="50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3" name="Line 9"/>
            <p:cNvSpPr>
              <a:spLocks noChangeShapeType="1"/>
            </p:cNvSpPr>
            <p:nvPr/>
          </p:nvSpPr>
          <p:spPr bwMode="auto">
            <a:xfrm flipV="1">
              <a:off x="3957" y="1713"/>
              <a:ext cx="1" cy="50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4" name="Line 10"/>
            <p:cNvSpPr>
              <a:spLocks noChangeShapeType="1"/>
            </p:cNvSpPr>
            <p:nvPr/>
          </p:nvSpPr>
          <p:spPr bwMode="auto">
            <a:xfrm>
              <a:off x="3950" y="2171"/>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5" name="Line 11"/>
            <p:cNvSpPr>
              <a:spLocks noChangeShapeType="1"/>
            </p:cNvSpPr>
            <p:nvPr/>
          </p:nvSpPr>
          <p:spPr bwMode="auto">
            <a:xfrm>
              <a:off x="3950" y="2079"/>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6" name="Line 12"/>
            <p:cNvSpPr>
              <a:spLocks noChangeShapeType="1"/>
            </p:cNvSpPr>
            <p:nvPr/>
          </p:nvSpPr>
          <p:spPr bwMode="auto">
            <a:xfrm>
              <a:off x="3950" y="1988"/>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7" name="Line 13"/>
            <p:cNvSpPr>
              <a:spLocks noChangeShapeType="1"/>
            </p:cNvSpPr>
            <p:nvPr/>
          </p:nvSpPr>
          <p:spPr bwMode="auto">
            <a:xfrm>
              <a:off x="3950" y="1896"/>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8" name="Line 14"/>
            <p:cNvSpPr>
              <a:spLocks noChangeShapeType="1"/>
            </p:cNvSpPr>
            <p:nvPr/>
          </p:nvSpPr>
          <p:spPr bwMode="auto">
            <a:xfrm>
              <a:off x="3950" y="1805"/>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9" name="Line 15"/>
            <p:cNvSpPr>
              <a:spLocks noChangeShapeType="1"/>
            </p:cNvSpPr>
            <p:nvPr/>
          </p:nvSpPr>
          <p:spPr bwMode="auto">
            <a:xfrm>
              <a:off x="3950" y="1713"/>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0" name="Rectangle 16"/>
            <p:cNvSpPr>
              <a:spLocks noChangeArrowheads="1"/>
            </p:cNvSpPr>
            <p:nvPr/>
          </p:nvSpPr>
          <p:spPr bwMode="auto">
            <a:xfrm>
              <a:off x="3857" y="2121"/>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3</a:t>
              </a:r>
              <a:endParaRPr lang="en-US" altLang="en-US" sz="2400"/>
            </a:p>
          </p:txBody>
        </p:sp>
        <p:sp>
          <p:nvSpPr>
            <p:cNvPr id="101411" name="Rectangle 17"/>
            <p:cNvSpPr>
              <a:spLocks noChangeArrowheads="1"/>
            </p:cNvSpPr>
            <p:nvPr/>
          </p:nvSpPr>
          <p:spPr bwMode="auto">
            <a:xfrm>
              <a:off x="3857" y="2030"/>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4</a:t>
              </a:r>
              <a:endParaRPr lang="en-US" altLang="en-US" sz="2400"/>
            </a:p>
          </p:txBody>
        </p:sp>
        <p:sp>
          <p:nvSpPr>
            <p:cNvPr id="101412" name="Rectangle 18"/>
            <p:cNvSpPr>
              <a:spLocks noChangeArrowheads="1"/>
            </p:cNvSpPr>
            <p:nvPr/>
          </p:nvSpPr>
          <p:spPr bwMode="auto">
            <a:xfrm>
              <a:off x="3857" y="1938"/>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5</a:t>
              </a:r>
              <a:endParaRPr lang="en-US" altLang="en-US" sz="2400"/>
            </a:p>
          </p:txBody>
        </p:sp>
        <p:sp>
          <p:nvSpPr>
            <p:cNvPr id="101413" name="Rectangle 19"/>
            <p:cNvSpPr>
              <a:spLocks noChangeArrowheads="1"/>
            </p:cNvSpPr>
            <p:nvPr/>
          </p:nvSpPr>
          <p:spPr bwMode="auto">
            <a:xfrm>
              <a:off x="3857" y="1847"/>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6</a:t>
              </a:r>
              <a:endParaRPr lang="en-US" altLang="en-US" sz="2400"/>
            </a:p>
          </p:txBody>
        </p:sp>
        <p:sp>
          <p:nvSpPr>
            <p:cNvPr id="101414" name="Rectangle 20"/>
            <p:cNvSpPr>
              <a:spLocks noChangeArrowheads="1"/>
            </p:cNvSpPr>
            <p:nvPr/>
          </p:nvSpPr>
          <p:spPr bwMode="auto">
            <a:xfrm>
              <a:off x="3857" y="1755"/>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7</a:t>
              </a:r>
              <a:endParaRPr lang="en-US" altLang="en-US" sz="2400"/>
            </a:p>
          </p:txBody>
        </p:sp>
        <p:sp>
          <p:nvSpPr>
            <p:cNvPr id="101415" name="Rectangle 21"/>
            <p:cNvSpPr>
              <a:spLocks noChangeArrowheads="1"/>
            </p:cNvSpPr>
            <p:nvPr/>
          </p:nvSpPr>
          <p:spPr bwMode="auto">
            <a:xfrm>
              <a:off x="3857" y="1664"/>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8</a:t>
              </a:r>
              <a:endParaRPr lang="en-US" altLang="en-US" sz="2400"/>
            </a:p>
          </p:txBody>
        </p:sp>
        <p:sp>
          <p:nvSpPr>
            <p:cNvPr id="101416" name="Line 22"/>
            <p:cNvSpPr>
              <a:spLocks noChangeShapeType="1"/>
            </p:cNvSpPr>
            <p:nvPr/>
          </p:nvSpPr>
          <p:spPr bwMode="auto">
            <a:xfrm flipV="1">
              <a:off x="4459" y="1713"/>
              <a:ext cx="1" cy="50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7" name="Line 23"/>
            <p:cNvSpPr>
              <a:spLocks noChangeShapeType="1"/>
            </p:cNvSpPr>
            <p:nvPr/>
          </p:nvSpPr>
          <p:spPr bwMode="auto">
            <a:xfrm flipH="1" flipV="1">
              <a:off x="4040" y="1869"/>
              <a:ext cx="335" cy="76"/>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8" name="Line 24"/>
            <p:cNvSpPr>
              <a:spLocks noChangeShapeType="1"/>
            </p:cNvSpPr>
            <p:nvPr/>
          </p:nvSpPr>
          <p:spPr bwMode="auto">
            <a:xfrm flipV="1">
              <a:off x="4375" y="1911"/>
              <a:ext cx="1" cy="3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9" name="Line 25"/>
            <p:cNvSpPr>
              <a:spLocks noChangeShapeType="1"/>
            </p:cNvSpPr>
            <p:nvPr/>
          </p:nvSpPr>
          <p:spPr bwMode="auto">
            <a:xfrm>
              <a:off x="4371" y="1911"/>
              <a:ext cx="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0" name="Line 26"/>
            <p:cNvSpPr>
              <a:spLocks noChangeShapeType="1"/>
            </p:cNvSpPr>
            <p:nvPr/>
          </p:nvSpPr>
          <p:spPr bwMode="auto">
            <a:xfrm>
              <a:off x="4375" y="1945"/>
              <a:ext cx="1" cy="3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1" name="Line 27"/>
            <p:cNvSpPr>
              <a:spLocks noChangeShapeType="1"/>
            </p:cNvSpPr>
            <p:nvPr/>
          </p:nvSpPr>
          <p:spPr bwMode="auto">
            <a:xfrm>
              <a:off x="4371" y="1979"/>
              <a:ext cx="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2" name="Oval 28"/>
            <p:cNvSpPr>
              <a:spLocks noChangeArrowheads="1"/>
            </p:cNvSpPr>
            <p:nvPr/>
          </p:nvSpPr>
          <p:spPr bwMode="auto">
            <a:xfrm>
              <a:off x="4370" y="1940"/>
              <a:ext cx="11" cy="10"/>
            </a:xfrm>
            <a:prstGeom prst="ellipse">
              <a:avLst/>
            </a:prstGeom>
            <a:solidFill>
              <a:srgbClr val="000000"/>
            </a:solidFill>
            <a:ln w="1588">
              <a:solidFill>
                <a:srgbClr val="000000"/>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sp>
          <p:nvSpPr>
            <p:cNvPr id="101423" name="Line 29"/>
            <p:cNvSpPr>
              <a:spLocks noChangeShapeType="1"/>
            </p:cNvSpPr>
            <p:nvPr/>
          </p:nvSpPr>
          <p:spPr bwMode="auto">
            <a:xfrm flipV="1">
              <a:off x="4040" y="1821"/>
              <a:ext cx="1" cy="4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4" name="Line 30"/>
            <p:cNvSpPr>
              <a:spLocks noChangeShapeType="1"/>
            </p:cNvSpPr>
            <p:nvPr/>
          </p:nvSpPr>
          <p:spPr bwMode="auto">
            <a:xfrm>
              <a:off x="4036" y="1821"/>
              <a:ext cx="9"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5" name="Line 31"/>
            <p:cNvSpPr>
              <a:spLocks noChangeShapeType="1"/>
            </p:cNvSpPr>
            <p:nvPr/>
          </p:nvSpPr>
          <p:spPr bwMode="auto">
            <a:xfrm>
              <a:off x="4040" y="1869"/>
              <a:ext cx="1" cy="4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6" name="Line 32"/>
            <p:cNvSpPr>
              <a:spLocks noChangeShapeType="1"/>
            </p:cNvSpPr>
            <p:nvPr/>
          </p:nvSpPr>
          <p:spPr bwMode="auto">
            <a:xfrm>
              <a:off x="4036" y="1916"/>
              <a:ext cx="9"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7" name="Oval 33"/>
            <p:cNvSpPr>
              <a:spLocks noChangeArrowheads="1"/>
            </p:cNvSpPr>
            <p:nvPr/>
          </p:nvSpPr>
          <p:spPr bwMode="auto">
            <a:xfrm>
              <a:off x="4035" y="1863"/>
              <a:ext cx="11" cy="11"/>
            </a:xfrm>
            <a:prstGeom prst="ellipse">
              <a:avLst/>
            </a:prstGeom>
            <a:solidFill>
              <a:srgbClr val="000000"/>
            </a:solidFill>
            <a:ln w="1588">
              <a:solidFill>
                <a:srgbClr val="000000"/>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grpSp>
      <p:pic>
        <p:nvPicPr>
          <p:cNvPr id="44" name="Picture 37" descr="blackou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700" y="4424363"/>
            <a:ext cx="23177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8" descr="blackout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300" y="4422775"/>
            <a:ext cx="23495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TextBox 52"/>
          <p:cNvSpPr txBox="1">
            <a:spLocks noChangeArrowheads="1"/>
          </p:cNvSpPr>
          <p:nvPr/>
        </p:nvSpPr>
        <p:spPr bwMode="auto">
          <a:xfrm>
            <a:off x="3716338" y="1995488"/>
            <a:ext cx="1541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600">
                <a:latin typeface="Arial" pitchFamily="34" charset="0"/>
              </a:rPr>
              <a:t>Positive Rating</a:t>
            </a:r>
          </a:p>
        </p:txBody>
      </p:sp>
      <p:sp>
        <p:nvSpPr>
          <p:cNvPr id="101388" name="TextBox 53"/>
          <p:cNvSpPr txBox="1">
            <a:spLocks noChangeArrowheads="1"/>
          </p:cNvSpPr>
          <p:nvPr/>
        </p:nvSpPr>
        <p:spPr bwMode="auto">
          <a:xfrm>
            <a:off x="3667125" y="4476750"/>
            <a:ext cx="1631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600">
                <a:latin typeface="Arial" pitchFamily="34" charset="0"/>
              </a:rPr>
              <a:t>Negative Rating</a:t>
            </a:r>
          </a:p>
        </p:txBody>
      </p:sp>
      <p:sp>
        <p:nvSpPr>
          <p:cNvPr id="101389" name="Rectangle 45"/>
          <p:cNvSpPr>
            <a:spLocks noChangeArrowheads="1"/>
          </p:cNvSpPr>
          <p:nvPr/>
        </p:nvSpPr>
        <p:spPr bwMode="auto">
          <a:xfrm>
            <a:off x="3667125" y="648811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dirty="0"/>
              <a:t>Messinger, 2002</a:t>
            </a:r>
          </a:p>
        </p:txBody>
      </p:sp>
      <p:sp>
        <p:nvSpPr>
          <p:cNvPr id="48" name="Rectangle 2"/>
          <p:cNvSpPr txBox="1">
            <a:spLocks noChangeArrowheads="1"/>
          </p:cNvSpPr>
          <p:nvPr/>
        </p:nvSpPr>
        <p:spPr>
          <a:xfrm>
            <a:off x="609600" y="427038"/>
            <a:ext cx="8229600" cy="1143000"/>
          </a:xfrm>
          <a:prstGeom prst="rect">
            <a:avLst/>
          </a:prstGeom>
        </p:spPr>
        <p:txBody>
          <a:bodyPr anchor="ctr">
            <a:normAutofit fontScale="97500"/>
          </a:bodyPr>
          <a:lstStyle/>
          <a:p>
            <a:pPr algn="ctr" fontAlgn="auto">
              <a:spcAft>
                <a:spcPts val="0"/>
              </a:spcAft>
              <a:defRPr/>
            </a:pPr>
            <a:endParaRPr lang="en-US" sz="4400" dirty="0">
              <a:latin typeface="+mj-lt"/>
              <a:ea typeface="ＭＳ Ｐゴシック" pitchFamily="-110" charset="-128"/>
              <a:cs typeface="+mj-cs"/>
            </a:endParaRPr>
          </a:p>
        </p:txBody>
      </p:sp>
      <p:sp>
        <p:nvSpPr>
          <p:cNvPr id="101391" name="TextBox 50"/>
          <p:cNvSpPr txBox="1">
            <a:spLocks noChangeArrowheads="1"/>
          </p:cNvSpPr>
          <p:nvPr/>
        </p:nvSpPr>
        <p:spPr bwMode="auto">
          <a:xfrm>
            <a:off x="635000" y="13811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2400"/>
              <a:t>+ Eye constriction</a:t>
            </a:r>
          </a:p>
        </p:txBody>
      </p:sp>
      <p:sp>
        <p:nvSpPr>
          <p:cNvPr id="101392" name="TextBox 51"/>
          <p:cNvSpPr txBox="1">
            <a:spLocks noChangeArrowheads="1"/>
          </p:cNvSpPr>
          <p:nvPr/>
        </p:nvSpPr>
        <p:spPr bwMode="auto">
          <a:xfrm>
            <a:off x="5676900" y="1381125"/>
            <a:ext cx="3009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2400"/>
              <a:t>-  Eye constriction</a:t>
            </a:r>
          </a:p>
        </p:txBody>
      </p:sp>
      <p:sp>
        <p:nvSpPr>
          <p:cNvPr id="55" name="Rectangle 54"/>
          <p:cNvSpPr/>
          <p:nvPr/>
        </p:nvSpPr>
        <p:spPr>
          <a:xfrm>
            <a:off x="10682288" y="158750"/>
            <a:ext cx="2286000" cy="2124075"/>
          </a:xfrm>
          <a:prstGeom prst="rect">
            <a:avLst/>
          </a:prstGeom>
        </p:spPr>
        <p:txBody>
          <a:bodyPr>
            <a:spAutoFit/>
          </a:bodyPr>
          <a:lstStyle/>
          <a:p>
            <a:pPr fontAlgn="auto">
              <a:spcBef>
                <a:spcPts val="0"/>
              </a:spcBef>
              <a:spcAft>
                <a:spcPts val="0"/>
              </a:spcAft>
              <a:defRPr/>
            </a:pPr>
            <a:r>
              <a:rPr lang="en-US" sz="4400" dirty="0">
                <a:solidFill>
                  <a:prstClr val="black"/>
                </a:solidFill>
                <a:latin typeface="+mn-lt"/>
                <a:ea typeface="ＭＳ Ｐゴシック" pitchFamily="-110" charset="-128"/>
                <a:cs typeface="+mj-cs"/>
              </a:rPr>
              <a:t>A systems view</a:t>
            </a:r>
            <a:endParaRPr lang="en-US" dirty="0">
              <a:latin typeface="+mn-lt"/>
              <a:cs typeface="+mn-cs"/>
            </a:endParaRPr>
          </a:p>
        </p:txBody>
      </p:sp>
      <p:graphicFrame>
        <p:nvGraphicFramePr>
          <p:cNvPr id="101395" name="Object 5"/>
          <p:cNvGraphicFramePr>
            <a:graphicFrameLocks noChangeAspect="1"/>
          </p:cNvGraphicFramePr>
          <p:nvPr>
            <p:extLst>
              <p:ext uri="{D42A27DB-BD31-4B8C-83A1-F6EECF244321}">
                <p14:modId xmlns:p14="http://schemas.microsoft.com/office/powerpoint/2010/main" val="2814588760"/>
              </p:ext>
            </p:extLst>
          </p:nvPr>
        </p:nvGraphicFramePr>
        <p:xfrm>
          <a:off x="5424488" y="1909763"/>
          <a:ext cx="2630487" cy="2349500"/>
        </p:xfrm>
        <a:graphic>
          <a:graphicData uri="http://schemas.openxmlformats.org/presentationml/2006/ole">
            <mc:AlternateContent xmlns:mc="http://schemas.openxmlformats.org/markup-compatibility/2006">
              <mc:Choice xmlns:v="urn:schemas-microsoft-com:vml" Requires="v">
                <p:oleObj name="Image" r:id="rId10" imgW="4295094" imgH="4663607" progId="">
                  <p:embed/>
                </p:oleObj>
              </mc:Choice>
              <mc:Fallback>
                <p:oleObj name="Image" r:id="rId10" imgW="4295094" imgH="4663607" progId="">
                  <p:embed/>
                  <p:pic>
                    <p:nvPicPr>
                      <p:cNvPr id="0" name=""/>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5424488" y="1909763"/>
                        <a:ext cx="263048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9" name="Picture 8" descr="smil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1917700"/>
            <a:ext cx="26447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97" name="Object 2"/>
          <p:cNvGraphicFramePr>
            <a:graphicFrameLocks noChangeAspect="1"/>
          </p:cNvGraphicFramePr>
          <p:nvPr>
            <p:extLst>
              <p:ext uri="{D42A27DB-BD31-4B8C-83A1-F6EECF244321}">
                <p14:modId xmlns:p14="http://schemas.microsoft.com/office/powerpoint/2010/main" val="1274226907"/>
              </p:ext>
            </p:extLst>
          </p:nvPr>
        </p:nvGraphicFramePr>
        <p:xfrm>
          <a:off x="2971800" y="1909763"/>
          <a:ext cx="2736850" cy="2349500"/>
        </p:xfrm>
        <a:graphic>
          <a:graphicData uri="http://schemas.openxmlformats.org/presentationml/2006/ole">
            <mc:AlternateContent xmlns:mc="http://schemas.openxmlformats.org/markup-compatibility/2006">
              <mc:Choice xmlns:v="urn:schemas-microsoft-com:vml" Requires="v">
                <p:oleObj name="SPW 11.0 Graph" r:id="rId13" imgW="5818327" imgH="5257800" progId="">
                  <p:embed/>
                </p:oleObj>
              </mc:Choice>
              <mc:Fallback>
                <p:oleObj name="SPW 11.0 Graph" r:id="rId13" imgW="5818327" imgH="525780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1800" y="1909763"/>
                        <a:ext cx="27368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98" name="TextBox 50"/>
          <p:cNvSpPr txBox="1">
            <a:spLocks noChangeArrowheads="1"/>
          </p:cNvSpPr>
          <p:nvPr/>
        </p:nvSpPr>
        <p:spPr bwMode="auto">
          <a:xfrm>
            <a:off x="3521075" y="1963738"/>
            <a:ext cx="190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buClrTx/>
              <a:buSzTx/>
              <a:buFontTx/>
              <a:buNone/>
              <a:defRPr sz="1800">
                <a:solidFill>
                  <a:schemeClr val="bg1"/>
                </a:solidFill>
                <a:latin typeface="Arial" pitchFamily="34" charset="0"/>
                <a:ea typeface="MS PGothic" pitchFamily="34" charset="-128"/>
              </a:defRPr>
            </a:lvl1pPr>
            <a:lvl2pPr marL="742950" indent="-285750">
              <a:spcBef>
                <a:spcPct val="20000"/>
              </a:spcBef>
              <a:buClr>
                <a:schemeClr val="tx2"/>
              </a:buClr>
              <a:buSzPct val="60000"/>
              <a:buFont typeface="Wingdings" pitchFamily="2" charset="2"/>
              <a:buChar char="n"/>
              <a:defRPr sz="2800">
                <a:latin typeface="Times New Roman" pitchFamily="18" charset="0"/>
                <a:ea typeface="MS PGothic" pitchFamily="34" charset="-128"/>
              </a:defRPr>
            </a:lvl2pPr>
            <a:lvl3pPr marL="1143000" indent="-228600">
              <a:spcBef>
                <a:spcPct val="20000"/>
              </a:spcBef>
              <a:buClr>
                <a:schemeClr val="folHlink"/>
              </a:buClr>
              <a:buSzPct val="60000"/>
              <a:buFont typeface="Wingdings" pitchFamily="2" charset="2"/>
              <a:buChar char="n"/>
              <a:defRPr sz="2400">
                <a:latin typeface="Times New Roman" pitchFamily="18" charset="0"/>
                <a:ea typeface="MS PGothic" pitchFamily="34" charset="-128"/>
              </a:defRPr>
            </a:lvl3pPr>
            <a:lvl4pPr marL="1600200" indent="-228600">
              <a:spcBef>
                <a:spcPct val="20000"/>
              </a:spcBef>
              <a:buClr>
                <a:schemeClr val="tx1"/>
              </a:buClr>
              <a:buSzPct val="60000"/>
              <a:buFont typeface="Wingdings" pitchFamily="2" charset="2"/>
              <a:buChar char="n"/>
              <a:defRPr sz="2000">
                <a:latin typeface="Times New Roman" pitchFamily="18" charset="0"/>
                <a:ea typeface="MS PGothic" pitchFamily="34" charset="-128"/>
              </a:defRPr>
            </a:lvl4pPr>
            <a:lvl5pPr marL="2057400" indent="-228600">
              <a:spcBef>
                <a:spcPct val="20000"/>
              </a:spcBef>
              <a:buClr>
                <a:schemeClr val="hlink"/>
              </a:buClr>
              <a:buSzPct val="60000"/>
              <a:buFont typeface="Wingdings" pitchFamily="2" charset="2"/>
              <a:buChar char="n"/>
              <a:defRPr sz="2000">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9pPr>
          </a:lstStyle>
          <a:p>
            <a:r>
              <a:rPr lang="en-US" altLang="en-US" dirty="0">
                <a:solidFill>
                  <a:schemeClr val="tx1"/>
                </a:solidFill>
              </a:rPr>
              <a:t>Positive Emotion</a:t>
            </a:r>
          </a:p>
        </p:txBody>
      </p:sp>
      <p:sp>
        <p:nvSpPr>
          <p:cNvPr id="2" name="Slide Number Placeholder 1">
            <a:extLst>
              <a:ext uri="{FF2B5EF4-FFF2-40B4-BE49-F238E27FC236}">
                <a16:creationId xmlns:a16="http://schemas.microsoft.com/office/drawing/2014/main" id="{EFDB4764-7720-481D-A9DE-D45F1CFABF2E}"/>
              </a:ext>
            </a:extLst>
          </p:cNvPr>
          <p:cNvSpPr>
            <a:spLocks noGrp="1"/>
          </p:cNvSpPr>
          <p:nvPr>
            <p:ph type="sldNum" sz="quarter" idx="12"/>
          </p:nvPr>
        </p:nvSpPr>
        <p:spPr/>
        <p:txBody>
          <a:bodyPr/>
          <a:lstStyle/>
          <a:p>
            <a:fld id="{859B7FBE-02EE-4C27-AE49-1816F48D0D44}" type="slidenum">
              <a:rPr lang="en-US" smtClean="0"/>
              <a:pPr/>
              <a:t>36</a:t>
            </a:fld>
            <a:endParaRPr lang="en-US"/>
          </a:p>
        </p:txBody>
      </p:sp>
    </p:spTree>
    <p:extLst>
      <p:ext uri="{BB962C8B-B14F-4D97-AF65-F5344CB8AC3E}">
        <p14:creationId xmlns:p14="http://schemas.microsoft.com/office/powerpoint/2010/main" val="3079461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dissolve">
                                      <p:cBhvr>
                                        <p:cTn id="7" dur="500"/>
                                        <p:tgtEl>
                                          <p:spTgt spid="10249"/>
                                        </p:tgtEl>
                                      </p:cBhvr>
                                    </p:animEffect>
                                  </p:childTnLst>
                                </p:cTn>
                              </p:par>
                              <p:par>
                                <p:cTn id="8" presetID="9" presetClass="entr" presetSubtype="0" fill="hold"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dissolve">
                                      <p:cBhvr>
                                        <p:cTn id="10" dur="500"/>
                                        <p:tgtEl>
                                          <p:spTgt spid="102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500"/>
                                        <p:tgtEl>
                                          <p:spTgt spid="44"/>
                                        </p:tgtEl>
                                      </p:cBhvr>
                                    </p:animEffect>
                                  </p:childTnLst>
                                </p:cTn>
                              </p:par>
                              <p:par>
                                <p:cTn id="16" presetID="9"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ssolv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609600"/>
            <a:ext cx="9144000" cy="1143000"/>
          </a:xfrm>
        </p:spPr>
        <p:txBody>
          <a:bodyPr>
            <a:noAutofit/>
          </a:bodyPr>
          <a:lstStyle/>
          <a:p>
            <a:pPr>
              <a:defRPr/>
            </a:pPr>
            <a:r>
              <a:rPr lang="en-US" sz="4000" dirty="0">
                <a:ea typeface="ＭＳ Ｐゴシック" pitchFamily="28" charset="-128"/>
                <a:sym typeface="Wingdings" pitchFamily="2" charset="2"/>
              </a:rPr>
              <a:t>But what about dynamic expressions</a:t>
            </a:r>
            <a:r>
              <a:rPr lang="en-US" sz="4000" dirty="0">
                <a:solidFill>
                  <a:srgbClr val="FEEC94"/>
                </a:solidFill>
                <a:cs typeface="Arial" pitchFamily="34" charset="0"/>
                <a:sym typeface="Wingdings" pitchFamily="2" charset="2"/>
              </a:rPr>
              <a:t>?</a:t>
            </a:r>
            <a:br>
              <a:rPr lang="en-US" sz="4000" dirty="0">
                <a:solidFill>
                  <a:srgbClr val="FEEC94"/>
                </a:solidFill>
                <a:cs typeface="Arial" pitchFamily="34" charset="0"/>
                <a:sym typeface="Wingdings" pitchFamily="2" charset="2"/>
              </a:rPr>
            </a:br>
            <a:endParaRPr lang="en-US" sz="4000" dirty="0">
              <a:ea typeface="ＭＳ Ｐゴシック" pitchFamily="28" charset="-128"/>
            </a:endParaRPr>
          </a:p>
        </p:txBody>
      </p:sp>
      <p:pic>
        <p:nvPicPr>
          <p:cNvPr id="103427" name="Picture 6"/>
          <p:cNvPicPr>
            <a:picLocks noChangeAspect="1" noChangeArrowheads="1"/>
          </p:cNvPicPr>
          <p:nvPr/>
        </p:nvPicPr>
        <p:blipFill>
          <a:blip r:embed="rId3">
            <a:extLst>
              <a:ext uri="{28A0092B-C50C-407E-A947-70E740481C1C}">
                <a14:useLocalDpi xmlns:a14="http://schemas.microsoft.com/office/drawing/2010/main" val="0"/>
              </a:ext>
            </a:extLst>
          </a:blip>
          <a:srcRect l="37740" t="3055" r="18062" b="23628"/>
          <a:stretch>
            <a:fillRect/>
          </a:stretch>
        </p:blipFill>
        <p:spPr bwMode="auto">
          <a:xfrm>
            <a:off x="6140450" y="2347913"/>
            <a:ext cx="1535113"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28" name="Picture 3"/>
          <p:cNvPicPr>
            <a:picLocks noChangeAspect="1" noChangeArrowheads="1"/>
          </p:cNvPicPr>
          <p:nvPr/>
        </p:nvPicPr>
        <p:blipFill>
          <a:blip r:embed="rId4">
            <a:extLst>
              <a:ext uri="{28A0092B-C50C-407E-A947-70E740481C1C}">
                <a14:useLocalDpi xmlns:a14="http://schemas.microsoft.com/office/drawing/2010/main" val="0"/>
              </a:ext>
            </a:extLst>
          </a:blip>
          <a:srcRect l="34019" r="19081" b="21655"/>
          <a:stretch>
            <a:fillRect/>
          </a:stretch>
        </p:blipFill>
        <p:spPr bwMode="auto">
          <a:xfrm>
            <a:off x="1316038" y="2347913"/>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29" name="Picture 4"/>
          <p:cNvPicPr>
            <a:picLocks noChangeAspect="1" noChangeArrowheads="1"/>
          </p:cNvPicPr>
          <p:nvPr/>
        </p:nvPicPr>
        <p:blipFill>
          <a:blip r:embed="rId5">
            <a:extLst>
              <a:ext uri="{28A0092B-C50C-407E-A947-70E740481C1C}">
                <a14:useLocalDpi xmlns:a14="http://schemas.microsoft.com/office/drawing/2010/main" val="0"/>
              </a:ext>
            </a:extLst>
          </a:blip>
          <a:srcRect l="34088" r="19119" b="21655"/>
          <a:stretch>
            <a:fillRect/>
          </a:stretch>
        </p:blipFill>
        <p:spPr bwMode="auto">
          <a:xfrm>
            <a:off x="2925763" y="2346325"/>
            <a:ext cx="1535112" cy="1455738"/>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5"/>
          <p:cNvPicPr>
            <a:picLocks noChangeAspect="1" noChangeArrowheads="1"/>
          </p:cNvPicPr>
          <p:nvPr/>
        </p:nvPicPr>
        <p:blipFill>
          <a:blip r:embed="rId6">
            <a:extLst>
              <a:ext uri="{28A0092B-C50C-407E-A947-70E740481C1C}">
                <a14:useLocalDpi xmlns:a14="http://schemas.microsoft.com/office/drawing/2010/main" val="0"/>
              </a:ext>
            </a:extLst>
          </a:blip>
          <a:srcRect l="36652" r="18378" b="24808"/>
          <a:stretch>
            <a:fillRect/>
          </a:stretch>
        </p:blipFill>
        <p:spPr bwMode="auto">
          <a:xfrm>
            <a:off x="4533900" y="2347913"/>
            <a:ext cx="1535113"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038" y="4289425"/>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5763" y="4289425"/>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3900" y="4289425"/>
            <a:ext cx="1541463"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2038" y="4289425"/>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sp>
        <p:nvSpPr>
          <p:cNvPr id="40" name="Right Arrow 39"/>
          <p:cNvSpPr/>
          <p:nvPr/>
        </p:nvSpPr>
        <p:spPr>
          <a:xfrm>
            <a:off x="1219200" y="1782762"/>
            <a:ext cx="6629400" cy="403822"/>
          </a:xfrm>
          <a:prstGeom prst="rightArrow">
            <a:avLst/>
          </a:prstGeom>
          <a:gradFill flip="none" rotWithShape="1">
            <a:gsLst>
              <a:gs pos="0">
                <a:srgbClr val="E6DDA8"/>
              </a:gs>
              <a:gs pos="55000">
                <a:srgbClr val="E6BA00">
                  <a:alpha val="51000"/>
                </a:srgbClr>
              </a:gs>
              <a:gs pos="100000">
                <a:schemeClr val="tx2">
                  <a:lumMod val="75000"/>
                </a:schemeClr>
              </a:gs>
            </a:gsLst>
            <a:lin ang="0" scaled="1"/>
            <a:tileRect/>
          </a:gra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3438" name="Rectangle 14"/>
          <p:cNvSpPr>
            <a:spLocks noChangeArrowheads="1"/>
          </p:cNvSpPr>
          <p:nvPr/>
        </p:nvSpPr>
        <p:spPr bwMode="auto">
          <a:xfrm>
            <a:off x="-1905000" y="6858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solidFill>
                  <a:srgbClr val="FFFFFF"/>
                </a:solidFill>
                <a:latin typeface="Arial" pitchFamily="34" charset="0"/>
              </a:rPr>
              <a:t>Bolzani-Dinehart, et al., 2005</a:t>
            </a:r>
          </a:p>
        </p:txBody>
      </p:sp>
      <p:sp>
        <p:nvSpPr>
          <p:cNvPr id="103439" name="TextBox 3"/>
          <p:cNvSpPr txBox="1">
            <a:spLocks noChangeArrowheads="1"/>
          </p:cNvSpPr>
          <p:nvPr/>
        </p:nvSpPr>
        <p:spPr bwMode="auto">
          <a:xfrm>
            <a:off x="3810000" y="6488113"/>
            <a:ext cx="5240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Messinger, Mattson, Mahoor, &amp; Cohn, </a:t>
            </a:r>
            <a:r>
              <a:rPr lang="en-US" altLang="en-US" sz="1800" i="1"/>
              <a:t>Emotion, </a:t>
            </a:r>
            <a:r>
              <a:rPr lang="en-US" altLang="en-US" sz="1800"/>
              <a:t>2012</a:t>
            </a:r>
          </a:p>
        </p:txBody>
      </p:sp>
      <p:sp>
        <p:nvSpPr>
          <p:cNvPr id="2" name="Slide Number Placeholder 1">
            <a:extLst>
              <a:ext uri="{FF2B5EF4-FFF2-40B4-BE49-F238E27FC236}">
                <a16:creationId xmlns:a16="http://schemas.microsoft.com/office/drawing/2014/main" id="{B74337F4-476A-455A-B180-0032C61BC7B1}"/>
              </a:ext>
            </a:extLst>
          </p:cNvPr>
          <p:cNvSpPr>
            <a:spLocks noGrp="1"/>
          </p:cNvSpPr>
          <p:nvPr>
            <p:ph type="sldNum" sz="quarter" idx="12"/>
          </p:nvPr>
        </p:nvSpPr>
        <p:spPr/>
        <p:txBody>
          <a:bodyPr/>
          <a:lstStyle/>
          <a:p>
            <a:fld id="{859B7FBE-02EE-4C27-AE49-1816F48D0D44}" type="slidenum">
              <a:rPr lang="en-US" smtClean="0"/>
              <a:pPr/>
              <a:t>37</a:t>
            </a:fld>
            <a:endParaRPr lang="en-US"/>
          </a:p>
        </p:txBody>
      </p:sp>
    </p:spTree>
    <p:extLst>
      <p:ext uri="{BB962C8B-B14F-4D97-AF65-F5344CB8AC3E}">
        <p14:creationId xmlns:p14="http://schemas.microsoft.com/office/powerpoint/2010/main" val="12287609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a typeface="ＭＳ Ｐゴシック" pitchFamily="-110" charset="-128"/>
              </a:rPr>
              <a:t>Automated Measurement</a:t>
            </a:r>
          </a:p>
        </p:txBody>
      </p:sp>
      <p:sp>
        <p:nvSpPr>
          <p:cNvPr id="105475" name="Text Box 57"/>
          <p:cNvSpPr txBox="1">
            <a:spLocks noChangeArrowheads="1"/>
          </p:cNvSpPr>
          <p:nvPr/>
        </p:nvSpPr>
        <p:spPr bwMode="auto">
          <a:xfrm>
            <a:off x="0" y="6362700"/>
            <a:ext cx="14874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50000"/>
              </a:spcBef>
              <a:buClr>
                <a:schemeClr val="tx1"/>
              </a:buClr>
              <a:buSzTx/>
              <a:buFontTx/>
              <a:buNone/>
            </a:pPr>
            <a:endParaRPr lang="en-US" altLang="zh-CN" sz="2100">
              <a:ea typeface="SimSun" pitchFamily="2" charset="-122"/>
            </a:endParaRPr>
          </a:p>
        </p:txBody>
      </p:sp>
      <p:sp>
        <p:nvSpPr>
          <p:cNvPr id="105476" name="TextBox 40"/>
          <p:cNvSpPr txBox="1">
            <a:spLocks noChangeArrowheads="1"/>
          </p:cNvSpPr>
          <p:nvPr/>
        </p:nvSpPr>
        <p:spPr bwMode="auto">
          <a:xfrm rot="-2597114">
            <a:off x="177800" y="1827213"/>
            <a:ext cx="1439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lgn="ctr" eaLnBrk="1" hangingPunct="1">
              <a:spcBef>
                <a:spcPct val="0"/>
              </a:spcBef>
              <a:buClrTx/>
              <a:buSzTx/>
              <a:buFontTx/>
              <a:buNone/>
            </a:pPr>
            <a:r>
              <a:rPr lang="en-US" altLang="en-US" sz="2400"/>
              <a:t>Computer</a:t>
            </a:r>
          </a:p>
          <a:p>
            <a:pPr algn="ctr" eaLnBrk="1" hangingPunct="1">
              <a:spcBef>
                <a:spcPct val="0"/>
              </a:spcBef>
              <a:buClrTx/>
              <a:buSzTx/>
              <a:buFontTx/>
              <a:buNone/>
            </a:pPr>
            <a:r>
              <a:rPr lang="en-US" altLang="en-US" sz="2400"/>
              <a:t> Vision</a:t>
            </a:r>
          </a:p>
        </p:txBody>
      </p:sp>
      <p:sp>
        <p:nvSpPr>
          <p:cNvPr id="105477" name="TextBox 41"/>
          <p:cNvSpPr txBox="1">
            <a:spLocks noChangeArrowheads="1"/>
          </p:cNvSpPr>
          <p:nvPr/>
        </p:nvSpPr>
        <p:spPr bwMode="auto">
          <a:xfrm rot="-2597114">
            <a:off x="30163" y="3976688"/>
            <a:ext cx="1663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lgn="ctr" eaLnBrk="1" hangingPunct="1">
              <a:spcBef>
                <a:spcPct val="0"/>
              </a:spcBef>
              <a:buClrTx/>
              <a:buSzTx/>
              <a:buFontTx/>
              <a:buNone/>
            </a:pPr>
            <a:r>
              <a:rPr lang="en-US" altLang="en-US" sz="2400"/>
              <a:t>Pattern </a:t>
            </a:r>
          </a:p>
          <a:p>
            <a:pPr algn="ctr" eaLnBrk="1" hangingPunct="1">
              <a:spcBef>
                <a:spcPct val="0"/>
              </a:spcBef>
              <a:buClrTx/>
              <a:buSzTx/>
              <a:buFontTx/>
              <a:buNone/>
            </a:pPr>
            <a:r>
              <a:rPr lang="en-US" altLang="en-US" sz="2400"/>
              <a:t>Recognition</a:t>
            </a:r>
          </a:p>
        </p:txBody>
      </p:sp>
      <p:pic>
        <p:nvPicPr>
          <p:cNvPr id="105478" name="Picture 2"/>
          <p:cNvPicPr>
            <a:picLocks noChangeAspect="1" noChangeArrowheads="1"/>
          </p:cNvPicPr>
          <p:nvPr/>
        </p:nvPicPr>
        <p:blipFill>
          <a:blip r:embed="rId6">
            <a:extLst>
              <a:ext uri="{28A0092B-C50C-407E-A947-70E740481C1C}">
                <a14:useLocalDpi xmlns:a14="http://schemas.microsoft.com/office/drawing/2010/main" val="0"/>
              </a:ext>
            </a:extLst>
          </a:blip>
          <a:srcRect t="19379" r="50114"/>
          <a:stretch>
            <a:fillRect/>
          </a:stretch>
        </p:blipFill>
        <p:spPr bwMode="auto">
          <a:xfrm>
            <a:off x="1679496" y="1537771"/>
            <a:ext cx="227507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nfant2.grossprocess.mp2" descr="/Volumes/NO NAME/infant2.grossprocess.mp2">
            <a:hlinkClick r:id="" action="ppaction://media"/>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9525000" y="2814721"/>
            <a:ext cx="4022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781457" y="5410200"/>
            <a:ext cx="3948517" cy="369332"/>
          </a:xfrm>
          <a:prstGeom prst="rect">
            <a:avLst/>
          </a:prstGeom>
        </p:spPr>
        <p:txBody>
          <a:bodyPr wrap="none">
            <a:spAutoFit/>
          </a:bodyPr>
          <a:lstStyle/>
          <a:p>
            <a:r>
              <a:rPr lang="en-US" dirty="0"/>
              <a:t>b86_FF_AU12+6_ma.halfspeed.cine</a:t>
            </a:r>
          </a:p>
        </p:txBody>
      </p:sp>
      <p:pic>
        <p:nvPicPr>
          <p:cNvPr id="4" name="b86_FF_AU12+6_ma.halfspeed.cin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013695" y="1507386"/>
            <a:ext cx="3892315" cy="5254625"/>
          </a:xfrm>
          <a:prstGeom prst="rect">
            <a:avLst/>
          </a:prstGeom>
        </p:spPr>
      </p:pic>
      <p:sp>
        <p:nvSpPr>
          <p:cNvPr id="5" name="Slide Number Placeholder 4">
            <a:extLst>
              <a:ext uri="{FF2B5EF4-FFF2-40B4-BE49-F238E27FC236}">
                <a16:creationId xmlns:a16="http://schemas.microsoft.com/office/drawing/2014/main" id="{809E4932-2E3A-4E3F-9054-88CB6A0E81A7}"/>
              </a:ext>
            </a:extLst>
          </p:cNvPr>
          <p:cNvSpPr>
            <a:spLocks noGrp="1"/>
          </p:cNvSpPr>
          <p:nvPr>
            <p:ph type="sldNum" sz="quarter" idx="12"/>
          </p:nvPr>
        </p:nvSpPr>
        <p:spPr/>
        <p:txBody>
          <a:bodyPr/>
          <a:lstStyle/>
          <a:p>
            <a:fld id="{CE3D5D24-58C7-4290-8CA6-B401B30A4913}" type="slidenum">
              <a:rPr lang="en-US" smtClean="0"/>
              <a:pPr/>
              <a:t>38</a:t>
            </a:fld>
            <a:endParaRPr lang="en-US"/>
          </a:p>
        </p:txBody>
      </p:sp>
    </p:spTree>
    <p:extLst>
      <p:ext uri="{BB962C8B-B14F-4D97-AF65-F5344CB8AC3E}">
        <p14:creationId xmlns:p14="http://schemas.microsoft.com/office/powerpoint/2010/main" val="414240043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ea typeface="ＭＳ Ｐゴシック" pitchFamily="28" charset="-128"/>
              </a:rPr>
              <a:t>Intensifiers of positive </a:t>
            </a:r>
            <a:r>
              <a:rPr lang="en-US" i="1" dirty="0">
                <a:ea typeface="ＭＳ Ｐゴシック" pitchFamily="28" charset="-128"/>
              </a:rPr>
              <a:t>and </a:t>
            </a:r>
            <a:r>
              <a:rPr lang="en-US" dirty="0">
                <a:ea typeface="ＭＳ Ｐゴシック" pitchFamily="28" charset="-128"/>
              </a:rPr>
              <a:t>negative</a:t>
            </a:r>
          </a:p>
        </p:txBody>
      </p:sp>
      <p:pic>
        <p:nvPicPr>
          <p:cNvPr id="109571" name="Picture 2"/>
          <p:cNvPicPr>
            <a:picLocks noChangeAspect="1" noChangeArrowheads="1"/>
          </p:cNvPicPr>
          <p:nvPr/>
        </p:nvPicPr>
        <p:blipFill>
          <a:blip r:embed="rId3">
            <a:extLst>
              <a:ext uri="{28A0092B-C50C-407E-A947-70E740481C1C}">
                <a14:useLocalDpi xmlns:a14="http://schemas.microsoft.com/office/drawing/2010/main" val="0"/>
              </a:ext>
            </a:extLst>
          </a:blip>
          <a:srcRect r="42683" b="22255"/>
          <a:stretch>
            <a:fillRect/>
          </a:stretch>
        </p:blipFill>
        <p:spPr bwMode="auto">
          <a:xfrm>
            <a:off x="2379663" y="1417638"/>
            <a:ext cx="470693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3"/>
          <p:cNvSpPr txBox="1">
            <a:spLocks noChangeArrowheads="1"/>
          </p:cNvSpPr>
          <p:nvPr/>
        </p:nvSpPr>
        <p:spPr bwMode="auto">
          <a:xfrm>
            <a:off x="4191000" y="6488113"/>
            <a:ext cx="440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Messinger , Mattson, Mahoor, &amp; Cohn,  2012</a:t>
            </a:r>
          </a:p>
        </p:txBody>
      </p:sp>
      <p:sp>
        <p:nvSpPr>
          <p:cNvPr id="3" name="Slide Number Placeholder 2">
            <a:extLst>
              <a:ext uri="{FF2B5EF4-FFF2-40B4-BE49-F238E27FC236}">
                <a16:creationId xmlns:a16="http://schemas.microsoft.com/office/drawing/2014/main" id="{D6E4DCA6-FF74-4CAB-9EA8-8E33712B99EC}"/>
              </a:ext>
            </a:extLst>
          </p:cNvPr>
          <p:cNvSpPr>
            <a:spLocks noGrp="1"/>
          </p:cNvSpPr>
          <p:nvPr>
            <p:ph type="sldNum" sz="quarter" idx="12"/>
          </p:nvPr>
        </p:nvSpPr>
        <p:spPr/>
        <p:txBody>
          <a:bodyPr/>
          <a:lstStyle/>
          <a:p>
            <a:fld id="{CE3D5D24-58C7-4290-8CA6-B401B30A4913}" type="slidenum">
              <a:rPr lang="en-US" smtClean="0"/>
              <a:pPr/>
              <a:t>39</a:t>
            </a:fld>
            <a:endParaRPr lang="en-US"/>
          </a:p>
        </p:txBody>
      </p:sp>
    </p:spTree>
    <p:extLst>
      <p:ext uri="{BB962C8B-B14F-4D97-AF65-F5344CB8AC3E}">
        <p14:creationId xmlns:p14="http://schemas.microsoft.com/office/powerpoint/2010/main" val="6087486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F422BEA3-D91A-47EB-886E-E6D83D671EC5}" type="slidenum">
              <a:rPr lang="en-US" altLang="en-US" sz="1400" smtClean="0"/>
              <a:pPr/>
              <a:t>4</a:t>
            </a:fld>
            <a:endParaRPr lang="en-US" altLang="en-US" sz="1400"/>
          </a:p>
        </p:txBody>
      </p:sp>
      <p:sp>
        <p:nvSpPr>
          <p:cNvPr id="15364" name="Rectangle 2"/>
          <p:cNvSpPr>
            <a:spLocks noGrp="1" noChangeArrowheads="1"/>
          </p:cNvSpPr>
          <p:nvPr>
            <p:ph type="title"/>
          </p:nvPr>
        </p:nvSpPr>
        <p:spPr/>
        <p:txBody>
          <a:bodyPr/>
          <a:lstStyle/>
          <a:p>
            <a:r>
              <a:rPr lang="en-US" altLang="en-US" dirty="0"/>
              <a:t>Emotion</a:t>
            </a:r>
          </a:p>
        </p:txBody>
      </p:sp>
      <p:sp>
        <p:nvSpPr>
          <p:cNvPr id="15365" name="Rectangle 3"/>
          <p:cNvSpPr>
            <a:spLocks noGrp="1" noChangeArrowheads="1"/>
          </p:cNvSpPr>
          <p:nvPr>
            <p:ph type="body" idx="1"/>
          </p:nvPr>
        </p:nvSpPr>
        <p:spPr>
          <a:xfrm>
            <a:off x="457200" y="1775191"/>
            <a:ext cx="8382000" cy="4625609"/>
          </a:xfrm>
        </p:spPr>
        <p:txBody>
          <a:bodyPr/>
          <a:lstStyle/>
          <a:p>
            <a:pPr>
              <a:lnSpc>
                <a:spcPct val="90000"/>
              </a:lnSpc>
            </a:pPr>
            <a:r>
              <a:rPr lang="en-US" altLang="en-US" sz="2800" dirty="0"/>
              <a:t>Quick and long term behavioral motivation</a:t>
            </a:r>
          </a:p>
          <a:p>
            <a:pPr lvl="1">
              <a:lnSpc>
                <a:spcPct val="90000"/>
              </a:lnSpc>
            </a:pPr>
            <a:r>
              <a:rPr lang="en-US" altLang="en-US" sz="2400" dirty="0"/>
              <a:t>Hunger-Distress-Cry</a:t>
            </a:r>
          </a:p>
          <a:p>
            <a:pPr lvl="1">
              <a:lnSpc>
                <a:spcPct val="90000"/>
              </a:lnSpc>
            </a:pPr>
            <a:r>
              <a:rPr lang="en-US" altLang="en-US" sz="2400" dirty="0"/>
              <a:t>Interest-Attentive face</a:t>
            </a:r>
          </a:p>
          <a:p>
            <a:pPr lvl="1">
              <a:lnSpc>
                <a:spcPct val="90000"/>
              </a:lnSpc>
            </a:pPr>
            <a:r>
              <a:rPr lang="en-US" altLang="en-US" sz="2400" dirty="0"/>
              <a:t>Engaging playful other – joy - smile</a:t>
            </a:r>
          </a:p>
          <a:p>
            <a:pPr>
              <a:lnSpc>
                <a:spcPct val="90000"/>
              </a:lnSpc>
            </a:pPr>
            <a:r>
              <a:rPr lang="en-US" altLang="en-US" sz="2800" dirty="0"/>
              <a:t>Organize action, physiology, cognition, &amp; perception </a:t>
            </a:r>
          </a:p>
          <a:p>
            <a:pPr>
              <a:lnSpc>
                <a:spcPct val="90000"/>
              </a:lnSpc>
            </a:pPr>
            <a:r>
              <a:rPr lang="en-US" altLang="en-US" sz="2800" dirty="0"/>
              <a:t>To meet environmental and internal demands</a:t>
            </a:r>
          </a:p>
          <a:p>
            <a:pPr>
              <a:lnSpc>
                <a:spcPct val="90000"/>
              </a:lnSpc>
            </a:pPr>
            <a:r>
              <a:rPr lang="en-US" altLang="en-US" sz="2800" dirty="0"/>
              <a:t>Patterns constitute core aspects of temperament/personality functioning</a:t>
            </a:r>
          </a:p>
        </p:txBody>
      </p:sp>
      <p:sp>
        <p:nvSpPr>
          <p:cNvPr id="2" name="Rectangle 1"/>
          <p:cNvSpPr/>
          <p:nvPr/>
        </p:nvSpPr>
        <p:spPr>
          <a:xfrm>
            <a:off x="1219200" y="5721487"/>
            <a:ext cx="4572000" cy="646331"/>
          </a:xfrm>
          <a:prstGeom prst="rect">
            <a:avLst/>
          </a:prstGeom>
        </p:spPr>
        <p:txBody>
          <a:bodyPr>
            <a:spAutoFit/>
          </a:bodyPr>
          <a:lstStyle/>
          <a:p>
            <a:r>
              <a:rPr lang="en-US" dirty="0">
                <a:hlinkClick r:id="rId3"/>
              </a:rPr>
              <a:t>https://www.youtube.com/watch?v=Or0Zv57OvYI</a:t>
            </a:r>
            <a:r>
              <a:rPr lang="en-US" dirty="0"/>
              <a:t> twins fight over toothbrush`</a:t>
            </a:r>
          </a:p>
        </p:txBody>
      </p:sp>
    </p:spTree>
    <p:extLst>
      <p:ext uri="{BB962C8B-B14F-4D97-AF65-F5344CB8AC3E}">
        <p14:creationId xmlns:p14="http://schemas.microsoft.com/office/powerpoint/2010/main" val="211919596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ea typeface="ＭＳ Ｐゴシック" pitchFamily="28" charset="-128"/>
              </a:rPr>
              <a:t>Intensifiers of positive </a:t>
            </a:r>
            <a:r>
              <a:rPr lang="en-US" i="1" dirty="0">
                <a:ea typeface="ＭＳ Ｐゴシック" pitchFamily="28" charset="-128"/>
              </a:rPr>
              <a:t>and </a:t>
            </a:r>
            <a:r>
              <a:rPr lang="en-US" dirty="0">
                <a:ea typeface="ＭＳ Ｐゴシック" pitchFamily="28" charset="-128"/>
              </a:rPr>
              <a:t>negative</a:t>
            </a:r>
          </a:p>
        </p:txBody>
      </p:sp>
      <p:pic>
        <p:nvPicPr>
          <p:cNvPr id="110595" name="Picture 2"/>
          <p:cNvPicPr>
            <a:picLocks noChangeAspect="1" noChangeArrowheads="1"/>
          </p:cNvPicPr>
          <p:nvPr/>
        </p:nvPicPr>
        <p:blipFill>
          <a:blip r:embed="rId3">
            <a:extLst>
              <a:ext uri="{28A0092B-C50C-407E-A947-70E740481C1C}">
                <a14:useLocalDpi xmlns:a14="http://schemas.microsoft.com/office/drawing/2010/main" val="0"/>
              </a:ext>
            </a:extLst>
          </a:blip>
          <a:srcRect l="57317" t="5350" b="34143"/>
          <a:stretch>
            <a:fillRect/>
          </a:stretch>
        </p:blipFill>
        <p:spPr bwMode="auto">
          <a:xfrm>
            <a:off x="2324100" y="1463675"/>
            <a:ext cx="44958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3"/>
          <p:cNvSpPr txBox="1">
            <a:spLocks noChangeArrowheads="1"/>
          </p:cNvSpPr>
          <p:nvPr/>
        </p:nvSpPr>
        <p:spPr bwMode="auto">
          <a:xfrm>
            <a:off x="4572000" y="6488113"/>
            <a:ext cx="434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Messinger , Mattson, Mahoor, &amp; Cohn, 2012</a:t>
            </a:r>
          </a:p>
        </p:txBody>
      </p:sp>
      <p:sp>
        <p:nvSpPr>
          <p:cNvPr id="3" name="Slide Number Placeholder 2">
            <a:extLst>
              <a:ext uri="{FF2B5EF4-FFF2-40B4-BE49-F238E27FC236}">
                <a16:creationId xmlns:a16="http://schemas.microsoft.com/office/drawing/2014/main" id="{3B86CA02-644F-48E6-AD7F-4B500C8D4FC7}"/>
              </a:ext>
            </a:extLst>
          </p:cNvPr>
          <p:cNvSpPr>
            <a:spLocks noGrp="1"/>
          </p:cNvSpPr>
          <p:nvPr>
            <p:ph type="sldNum" sz="quarter" idx="12"/>
          </p:nvPr>
        </p:nvSpPr>
        <p:spPr/>
        <p:txBody>
          <a:bodyPr/>
          <a:lstStyle/>
          <a:p>
            <a:fld id="{CE3D5D24-58C7-4290-8CA6-B401B30A4913}" type="slidenum">
              <a:rPr lang="en-US" smtClean="0"/>
              <a:pPr/>
              <a:t>40</a:t>
            </a:fld>
            <a:endParaRPr lang="en-US"/>
          </a:p>
        </p:txBody>
      </p:sp>
    </p:spTree>
    <p:extLst>
      <p:ext uri="{BB962C8B-B14F-4D97-AF65-F5344CB8AC3E}">
        <p14:creationId xmlns:p14="http://schemas.microsoft.com/office/powerpoint/2010/main" val="10803202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8DEE4-5080-438A-8BCC-CF111190908C}"/>
              </a:ext>
            </a:extLst>
          </p:cNvPr>
          <p:cNvSpPr>
            <a:spLocks noGrp="1"/>
          </p:cNvSpPr>
          <p:nvPr>
            <p:ph type="ctrTitle"/>
          </p:nvPr>
        </p:nvSpPr>
        <p:spPr/>
        <p:txBody>
          <a:bodyPr/>
          <a:lstStyle/>
          <a:p>
            <a:pPr algn="ctr"/>
            <a:r>
              <a:rPr lang="en-US" dirty="0"/>
              <a:t>Darwin’s Duchenne: Eye Constriction During Infant Joy and Distress</a:t>
            </a:r>
          </a:p>
        </p:txBody>
      </p:sp>
      <p:sp>
        <p:nvSpPr>
          <p:cNvPr id="5" name="Subtitle 4">
            <a:extLst>
              <a:ext uri="{FF2B5EF4-FFF2-40B4-BE49-F238E27FC236}">
                <a16:creationId xmlns:a16="http://schemas.microsoft.com/office/drawing/2014/main" id="{D975F64C-945A-4874-A44F-D30072673511}"/>
              </a:ext>
            </a:extLst>
          </p:cNvPr>
          <p:cNvSpPr>
            <a:spLocks noGrp="1"/>
          </p:cNvSpPr>
          <p:nvPr>
            <p:ph type="subTitle" idx="1"/>
          </p:nvPr>
        </p:nvSpPr>
        <p:spPr>
          <a:xfrm>
            <a:off x="234387" y="4763706"/>
            <a:ext cx="8077200" cy="1124712"/>
          </a:xfrm>
        </p:spPr>
        <p:txBody>
          <a:bodyPr/>
          <a:lstStyle/>
          <a:p>
            <a:pPr algn="ctr"/>
            <a:r>
              <a:rPr lang="en-US" dirty="0"/>
              <a:t>Rachel M. Verhagen</a:t>
            </a:r>
          </a:p>
          <a:p>
            <a:pPr algn="ctr"/>
            <a:r>
              <a:rPr lang="en-US" dirty="0"/>
              <a:t>March 9, 2021</a:t>
            </a:r>
          </a:p>
          <a:p>
            <a:pPr algn="ctr"/>
            <a:r>
              <a:rPr lang="en-US" dirty="0"/>
              <a:t>PSY 620</a:t>
            </a:r>
          </a:p>
        </p:txBody>
      </p:sp>
      <p:sp>
        <p:nvSpPr>
          <p:cNvPr id="2" name="Slide Number Placeholder 1">
            <a:extLst>
              <a:ext uri="{FF2B5EF4-FFF2-40B4-BE49-F238E27FC236}">
                <a16:creationId xmlns:a16="http://schemas.microsoft.com/office/drawing/2014/main" id="{622A7E66-6198-4578-AAF5-D7705F0C9B97}"/>
              </a:ext>
            </a:extLst>
          </p:cNvPr>
          <p:cNvSpPr>
            <a:spLocks noGrp="1"/>
          </p:cNvSpPr>
          <p:nvPr>
            <p:ph type="sldNum" sz="quarter" idx="12"/>
          </p:nvPr>
        </p:nvSpPr>
        <p:spPr/>
        <p:txBody>
          <a:bodyPr/>
          <a:lstStyle/>
          <a:p>
            <a:fld id="{7AF2A3F5-8C59-4848-8490-C8A4B0913F81}" type="slidenum">
              <a:rPr lang="en-US" smtClean="0"/>
              <a:pPr/>
              <a:t>41</a:t>
            </a:fld>
            <a:endParaRPr lang="en-US"/>
          </a:p>
        </p:txBody>
      </p:sp>
    </p:spTree>
    <p:extLst>
      <p:ext uri="{BB962C8B-B14F-4D97-AF65-F5344CB8AC3E}">
        <p14:creationId xmlns:p14="http://schemas.microsoft.com/office/powerpoint/2010/main" val="1126483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 Darwin’s Duchenne</a:t>
            </a:r>
          </a:p>
        </p:txBody>
      </p:sp>
      <p:sp>
        <p:nvSpPr>
          <p:cNvPr id="3" name="Content Placeholder 2"/>
          <p:cNvSpPr>
            <a:spLocks noGrp="1"/>
          </p:cNvSpPr>
          <p:nvPr>
            <p:ph idx="1"/>
          </p:nvPr>
        </p:nvSpPr>
        <p:spPr>
          <a:xfrm>
            <a:off x="257175" y="2097770"/>
            <a:ext cx="5000625" cy="3754957"/>
          </a:xfrm>
        </p:spPr>
        <p:txBody>
          <a:bodyPr>
            <a:normAutofit/>
          </a:bodyPr>
          <a:lstStyle/>
          <a:p>
            <a:r>
              <a:rPr lang="en-US" sz="1800"/>
              <a:t>Duchenne smiles (those with eye constriction) are </a:t>
            </a:r>
            <a:r>
              <a:rPr lang="en-US" sz="1800" i="1"/>
              <a:t>perceived</a:t>
            </a:r>
            <a:r>
              <a:rPr lang="en-US" sz="1800"/>
              <a:t> as more positive and strongly </a:t>
            </a:r>
            <a:r>
              <a:rPr lang="en-US" sz="1800" i="1"/>
              <a:t>predict joy</a:t>
            </a:r>
            <a:r>
              <a:rPr lang="en-US" sz="1800"/>
              <a:t> </a:t>
            </a:r>
          </a:p>
          <a:p>
            <a:pPr lvl="1"/>
            <a:r>
              <a:rPr lang="en-US" sz="1350"/>
              <a:t>Fake smiles – lips stretch out and up but do not involve eye constriction</a:t>
            </a:r>
            <a:endParaRPr lang="en-US" sz="1500"/>
          </a:p>
          <a:p>
            <a:r>
              <a:rPr lang="en-US" sz="1800"/>
              <a:t>What about negative affect?</a:t>
            </a:r>
          </a:p>
          <a:p>
            <a:pPr lvl="1"/>
            <a:r>
              <a:rPr lang="en-US" sz="1500"/>
              <a:t>Darwin proposed eye constriction also plays a role in negative emotion (e.g., weeping and crying)</a:t>
            </a:r>
            <a:endParaRPr lang="en-US" sz="1200"/>
          </a:p>
          <a:p>
            <a:pPr lvl="1"/>
            <a:r>
              <a:rPr lang="en-US" sz="1500" b="1"/>
              <a:t>Gap in literature: </a:t>
            </a:r>
            <a:r>
              <a:rPr lang="en-US" sz="1500"/>
              <a:t>no experimental investigation of </a:t>
            </a:r>
            <a:r>
              <a:rPr lang="en-US" sz="1500" i="1"/>
              <a:t>BOTH</a:t>
            </a:r>
            <a:r>
              <a:rPr lang="en-US" sz="1500"/>
              <a:t> smile and cry expressions as indicators of emotional intensity </a:t>
            </a:r>
          </a:p>
          <a:p>
            <a:endParaRPr lang="en-US" sz="1350"/>
          </a:p>
          <a:p>
            <a:endParaRPr lang="en-US" sz="2250"/>
          </a:p>
          <a:p>
            <a:endParaRPr lang="en-US" sz="2250"/>
          </a:p>
          <a:p>
            <a:endParaRPr lang="en-US" sz="2250"/>
          </a:p>
          <a:p>
            <a:pPr lvl="8"/>
            <a:endParaRPr lang="en-US" dirty="0"/>
          </a:p>
        </p:txBody>
      </p:sp>
      <p:sp>
        <p:nvSpPr>
          <p:cNvPr id="14" name="TextBox 13"/>
          <p:cNvSpPr txBox="1"/>
          <p:nvPr/>
        </p:nvSpPr>
        <p:spPr>
          <a:xfrm>
            <a:off x="6829425" y="5723752"/>
            <a:ext cx="2057400" cy="276999"/>
          </a:xfrm>
          <a:prstGeom prst="rect">
            <a:avLst/>
          </a:prstGeom>
          <a:noFill/>
        </p:spPr>
        <p:txBody>
          <a:bodyPr wrap="square" rtlCol="0">
            <a:spAutoFit/>
          </a:bodyPr>
          <a:lstStyle/>
          <a:p>
            <a:pPr defTabSz="685800"/>
            <a:r>
              <a:rPr lang="en-US" sz="1200" i="1">
                <a:solidFill>
                  <a:prstClr val="black"/>
                </a:solidFill>
              </a:rPr>
              <a:t>Patel/Puccetti/Verhagen</a:t>
            </a:r>
            <a:endParaRPr lang="en-US" sz="1200" i="1" dirty="0">
              <a:solidFill>
                <a:prstClr val="black"/>
              </a:solidFill>
            </a:endParaRPr>
          </a:p>
        </p:txBody>
      </p:sp>
      <p:pic>
        <p:nvPicPr>
          <p:cNvPr id="6" name="Picture 5"/>
          <p:cNvPicPr>
            <a:picLocks noChangeAspect="1"/>
          </p:cNvPicPr>
          <p:nvPr/>
        </p:nvPicPr>
        <p:blipFill>
          <a:blip r:embed="rId3"/>
          <a:stretch>
            <a:fillRect/>
          </a:stretch>
        </p:blipFill>
        <p:spPr>
          <a:xfrm>
            <a:off x="5257800" y="3625326"/>
            <a:ext cx="1257300" cy="1350090"/>
          </a:xfrm>
          <a:prstGeom prst="rect">
            <a:avLst/>
          </a:prstGeom>
          <a:ln>
            <a:solidFill>
              <a:schemeClr val="tx1">
                <a:lumMod val="65000"/>
                <a:lumOff val="35000"/>
              </a:schemeClr>
            </a:solidFill>
          </a:ln>
        </p:spPr>
      </p:pic>
      <p:pic>
        <p:nvPicPr>
          <p:cNvPr id="7" name="Picture 6"/>
          <p:cNvPicPr>
            <a:picLocks noChangeAspect="1"/>
          </p:cNvPicPr>
          <p:nvPr/>
        </p:nvPicPr>
        <p:blipFill>
          <a:blip r:embed="rId4"/>
          <a:stretch>
            <a:fillRect/>
          </a:stretch>
        </p:blipFill>
        <p:spPr>
          <a:xfrm>
            <a:off x="6515100" y="4185735"/>
            <a:ext cx="1232374" cy="1323130"/>
          </a:xfrm>
          <a:prstGeom prst="rect">
            <a:avLst/>
          </a:prstGeom>
          <a:ln>
            <a:solidFill>
              <a:schemeClr val="tx1">
                <a:lumMod val="65000"/>
                <a:lumOff val="35000"/>
              </a:schemeClr>
            </a:solidFill>
          </a:ln>
        </p:spPr>
      </p:pic>
      <p:pic>
        <p:nvPicPr>
          <p:cNvPr id="1026" name="Picture 2" descr="Why should you smile behind your face mask? | The Spokesman-Review">
            <a:extLst>
              <a:ext uri="{FF2B5EF4-FFF2-40B4-BE49-F238E27FC236}">
                <a16:creationId xmlns:a16="http://schemas.microsoft.com/office/drawing/2014/main" id="{068AAFA7-B9FA-43B7-9B86-5FA15B358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2128269"/>
            <a:ext cx="1607344" cy="16073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15C952F-1040-45AC-B5D4-87EDA3C9F39C}"/>
              </a:ext>
            </a:extLst>
          </p:cNvPr>
          <p:cNvSpPr>
            <a:spLocks noGrp="1"/>
          </p:cNvSpPr>
          <p:nvPr>
            <p:ph type="sldNum" sz="quarter" idx="12"/>
          </p:nvPr>
        </p:nvSpPr>
        <p:spPr/>
        <p:txBody>
          <a:bodyPr/>
          <a:lstStyle/>
          <a:p>
            <a:fld id="{859B7FBE-02EE-4C27-AE49-1816F48D0D44}" type="slidenum">
              <a:rPr lang="en-US" smtClean="0"/>
              <a:pPr/>
              <a:t>42</a:t>
            </a:fld>
            <a:endParaRPr lang="en-US"/>
          </a:p>
        </p:txBody>
      </p:sp>
    </p:spTree>
    <p:extLst>
      <p:ext uri="{BB962C8B-B14F-4D97-AF65-F5344CB8AC3E}">
        <p14:creationId xmlns:p14="http://schemas.microsoft.com/office/powerpoint/2010/main" val="3336892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Aims – Study 1 (Face to Face/Still-Face)</a:t>
            </a:r>
            <a:endParaRPr lang="en-US" dirty="0"/>
          </a:p>
        </p:txBody>
      </p:sp>
      <p:sp>
        <p:nvSpPr>
          <p:cNvPr id="3" name="Content Placeholder 2"/>
          <p:cNvSpPr>
            <a:spLocks noGrp="1"/>
          </p:cNvSpPr>
          <p:nvPr>
            <p:ph idx="1"/>
          </p:nvPr>
        </p:nvSpPr>
        <p:spPr>
          <a:xfrm>
            <a:off x="257175" y="2097770"/>
            <a:ext cx="5092066" cy="3879897"/>
          </a:xfrm>
        </p:spPr>
        <p:txBody>
          <a:bodyPr>
            <a:normAutofit lnSpcReduction="10000"/>
          </a:bodyPr>
          <a:lstStyle/>
          <a:p>
            <a:r>
              <a:rPr lang="en-US" sz="1800"/>
              <a:t>Research Aims </a:t>
            </a:r>
          </a:p>
          <a:p>
            <a:pPr lvl="1"/>
            <a:r>
              <a:rPr lang="en-US" sz="1500"/>
              <a:t>Does eye constriction index intensity of both positive and negative infant facial reactions?</a:t>
            </a:r>
          </a:p>
          <a:p>
            <a:r>
              <a:rPr lang="en-US" sz="1800"/>
              <a:t>Face to Face/Still-Face (FF/SF)</a:t>
            </a:r>
          </a:p>
          <a:p>
            <a:pPr lvl="1"/>
            <a:r>
              <a:rPr lang="en-US" sz="1500"/>
              <a:t>Manipulation of parental responsivity - Parent first plays with infant, then become unresponsive</a:t>
            </a:r>
          </a:p>
          <a:p>
            <a:r>
              <a:rPr lang="en-US" sz="2100"/>
              <a:t>Play </a:t>
            </a:r>
          </a:p>
          <a:p>
            <a:pPr lvl="1"/>
            <a:r>
              <a:rPr lang="en-US" sz="1500"/>
              <a:t>H1: Higher proportion of smiles</a:t>
            </a:r>
          </a:p>
          <a:p>
            <a:pPr lvl="1"/>
            <a:r>
              <a:rPr lang="en-US" sz="1500"/>
              <a:t>H2: Higher proportion eye constriction in smiles during play vs. still face</a:t>
            </a:r>
          </a:p>
          <a:p>
            <a:r>
              <a:rPr lang="en-US" sz="2100"/>
              <a:t>Still Face </a:t>
            </a:r>
          </a:p>
          <a:p>
            <a:pPr lvl="1"/>
            <a:r>
              <a:rPr lang="en-US" sz="1500"/>
              <a:t>H1: Higher proportion of cry-faces</a:t>
            </a:r>
          </a:p>
          <a:p>
            <a:pPr lvl="1"/>
            <a:r>
              <a:rPr lang="en-US" sz="1500"/>
              <a:t>H2: Higher proportion eye constriction in cries during still face versus play</a:t>
            </a:r>
          </a:p>
          <a:p>
            <a:pPr lvl="1"/>
            <a:endParaRPr lang="en-US" sz="1500"/>
          </a:p>
          <a:p>
            <a:endParaRPr lang="en-US" sz="1350"/>
          </a:p>
          <a:p>
            <a:endParaRPr lang="en-US" sz="2250"/>
          </a:p>
          <a:p>
            <a:endParaRPr lang="en-US" sz="2250"/>
          </a:p>
          <a:p>
            <a:endParaRPr lang="en-US" sz="2250"/>
          </a:p>
          <a:p>
            <a:pPr lvl="8"/>
            <a:endParaRPr lang="en-US" dirty="0"/>
          </a:p>
        </p:txBody>
      </p:sp>
      <p:sp>
        <p:nvSpPr>
          <p:cNvPr id="14" name="TextBox 13"/>
          <p:cNvSpPr txBox="1"/>
          <p:nvPr/>
        </p:nvSpPr>
        <p:spPr>
          <a:xfrm>
            <a:off x="6829425" y="5723752"/>
            <a:ext cx="2057400" cy="276999"/>
          </a:xfrm>
          <a:prstGeom prst="rect">
            <a:avLst/>
          </a:prstGeom>
          <a:noFill/>
        </p:spPr>
        <p:txBody>
          <a:bodyPr wrap="square" rtlCol="0">
            <a:spAutoFit/>
          </a:bodyPr>
          <a:lstStyle/>
          <a:p>
            <a:pPr defTabSz="685800"/>
            <a:r>
              <a:rPr lang="en-US" sz="1200" i="1">
                <a:solidFill>
                  <a:prstClr val="black"/>
                </a:solidFill>
              </a:rPr>
              <a:t>Verhagen</a:t>
            </a:r>
            <a:endParaRPr lang="en-US" sz="1200" i="1" dirty="0">
              <a:solidFill>
                <a:prstClr val="black"/>
              </a:solidFill>
            </a:endParaRPr>
          </a:p>
        </p:txBody>
      </p:sp>
      <p:pic>
        <p:nvPicPr>
          <p:cNvPr id="2050" name="Picture 2" descr="Attachment and You: The Still Face Experiment | by Laura L. Walsh, PsyD |  Medium">
            <a:extLst>
              <a:ext uri="{FF2B5EF4-FFF2-40B4-BE49-F238E27FC236}">
                <a16:creationId xmlns:a16="http://schemas.microsoft.com/office/drawing/2014/main" id="{FDECC3B6-77E3-4C66-BADF-EC900780E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305" y="2356563"/>
            <a:ext cx="3064045" cy="25762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4A7FE40-C2D3-4711-B586-ED8B6D22CDD5}"/>
              </a:ext>
            </a:extLst>
          </p:cNvPr>
          <p:cNvSpPr txBox="1"/>
          <p:nvPr/>
        </p:nvSpPr>
        <p:spPr>
          <a:xfrm>
            <a:off x="5223510" y="5117248"/>
            <a:ext cx="3920490" cy="314638"/>
          </a:xfrm>
          <a:prstGeom prst="rect">
            <a:avLst/>
          </a:prstGeom>
          <a:noFill/>
        </p:spPr>
        <p:txBody>
          <a:bodyPr wrap="square">
            <a:spAutoFit/>
          </a:bodyPr>
          <a:lstStyle/>
          <a:p>
            <a:pPr defTabSz="685800" eaLnBrk="1" fontAlgn="auto" hangingPunct="1">
              <a:lnSpc>
                <a:spcPct val="107000"/>
              </a:lnSpc>
              <a:spcBef>
                <a:spcPts val="0"/>
              </a:spcBef>
              <a:spcAft>
                <a:spcPts val="600"/>
              </a:spcAft>
            </a:pPr>
            <a:r>
              <a:rPr lang="en-US" sz="1350" b="1" u="sng">
                <a:solidFill>
                  <a:srgbClr val="0563C1"/>
                </a:solidFill>
                <a:latin typeface="Times New Roman" panose="02020603050405020304" pitchFamily="18" charset="0"/>
                <a:ea typeface="Calibri" panose="020F0502020204030204" pitchFamily="34" charset="0"/>
                <a:hlinkClick r:id="rId4"/>
              </a:rPr>
              <a:t>https://www.youtube.com/watch?v=apzXGEbZht0</a:t>
            </a:r>
            <a:endParaRPr lang="en-US" sz="1350" dirty="0">
              <a:solidFill>
                <a:prstClr val="black"/>
              </a:solidFill>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0D0E78A3-C0D9-4719-9E4F-59334BA702BB}"/>
              </a:ext>
            </a:extLst>
          </p:cNvPr>
          <p:cNvSpPr>
            <a:spLocks noGrp="1"/>
          </p:cNvSpPr>
          <p:nvPr>
            <p:ph type="sldNum" sz="quarter" idx="12"/>
          </p:nvPr>
        </p:nvSpPr>
        <p:spPr/>
        <p:txBody>
          <a:bodyPr/>
          <a:lstStyle/>
          <a:p>
            <a:fld id="{859B7FBE-02EE-4C27-AE49-1816F48D0D44}" type="slidenum">
              <a:rPr lang="en-US" smtClean="0"/>
              <a:pPr/>
              <a:t>43</a:t>
            </a:fld>
            <a:endParaRPr lang="en-US"/>
          </a:p>
        </p:txBody>
      </p:sp>
    </p:spTree>
    <p:extLst>
      <p:ext uri="{BB962C8B-B14F-4D97-AF65-F5344CB8AC3E}">
        <p14:creationId xmlns:p14="http://schemas.microsoft.com/office/powerpoint/2010/main" val="2639557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Methods</a:t>
            </a:r>
          </a:p>
        </p:txBody>
      </p:sp>
      <p:sp>
        <p:nvSpPr>
          <p:cNvPr id="3" name="Content Placeholder 2"/>
          <p:cNvSpPr>
            <a:spLocks noGrp="1"/>
          </p:cNvSpPr>
          <p:nvPr>
            <p:ph idx="1"/>
          </p:nvPr>
        </p:nvSpPr>
        <p:spPr>
          <a:xfrm>
            <a:off x="257175" y="2097770"/>
            <a:ext cx="5239023" cy="3879897"/>
          </a:xfrm>
        </p:spPr>
        <p:txBody>
          <a:bodyPr>
            <a:normAutofit/>
          </a:bodyPr>
          <a:lstStyle/>
          <a:p>
            <a:r>
              <a:rPr lang="en-US" sz="1800" dirty="0"/>
              <a:t>Participants</a:t>
            </a:r>
          </a:p>
          <a:p>
            <a:pPr lvl="1"/>
            <a:r>
              <a:rPr lang="en-US" sz="1500" dirty="0"/>
              <a:t>12 six-month-</a:t>
            </a:r>
            <a:r>
              <a:rPr lang="en-US" sz="1500" dirty="0" err="1"/>
              <a:t>olds</a:t>
            </a:r>
            <a:r>
              <a:rPr lang="en-US" sz="1500" dirty="0"/>
              <a:t> and their parents (11 mothers/1 father)</a:t>
            </a:r>
          </a:p>
          <a:p>
            <a:pPr lvl="2"/>
            <a:r>
              <a:rPr lang="en-US" sz="1200" dirty="0"/>
              <a:t>Children were ethnically diverse and 2/3 male</a:t>
            </a:r>
          </a:p>
          <a:p>
            <a:r>
              <a:rPr lang="en-US" sz="1800" dirty="0"/>
              <a:t>Coding – Action Units of Facial Action Coding System </a:t>
            </a:r>
          </a:p>
          <a:p>
            <a:pPr lvl="1"/>
            <a:r>
              <a:rPr lang="en-US" sz="1500" dirty="0"/>
              <a:t>Smiles indexed by oblique action of zygomaticus major (AU12)</a:t>
            </a:r>
          </a:p>
          <a:p>
            <a:pPr lvl="1"/>
            <a:r>
              <a:rPr lang="en-US" sz="1500" dirty="0"/>
              <a:t>Cry-faces indexed by lateral action of risorius (AU20)</a:t>
            </a:r>
          </a:p>
          <a:p>
            <a:pPr lvl="1"/>
            <a:r>
              <a:rPr lang="en-US" sz="1500" dirty="0"/>
              <a:t>Eye constriction indexed by orbicularis oculi, pars orbitalis (AU6) </a:t>
            </a:r>
          </a:p>
          <a:p>
            <a:pPr lvl="2"/>
            <a:r>
              <a:rPr lang="en-US" sz="1200" dirty="0"/>
              <a:t>Draws the cheeks and skin around the temple towards eyes </a:t>
            </a:r>
          </a:p>
          <a:p>
            <a:pPr lvl="1"/>
            <a:r>
              <a:rPr lang="en-US" sz="1500" dirty="0"/>
              <a:t>Coding was automated through model which tracked rigidity of facial features</a:t>
            </a:r>
          </a:p>
          <a:p>
            <a:pPr lvl="1"/>
            <a:endParaRPr lang="en-US" sz="1500" dirty="0"/>
          </a:p>
          <a:p>
            <a:endParaRPr lang="en-US" sz="1350" dirty="0"/>
          </a:p>
          <a:p>
            <a:endParaRPr lang="en-US" sz="2250" dirty="0"/>
          </a:p>
          <a:p>
            <a:endParaRPr lang="en-US" sz="2250" dirty="0"/>
          </a:p>
          <a:p>
            <a:endParaRPr lang="en-US" sz="2250" dirty="0"/>
          </a:p>
          <a:p>
            <a:pPr lvl="8"/>
            <a:endParaRPr lang="en-US" dirty="0"/>
          </a:p>
        </p:txBody>
      </p:sp>
      <p:sp>
        <p:nvSpPr>
          <p:cNvPr id="14" name="TextBox 13"/>
          <p:cNvSpPr txBox="1"/>
          <p:nvPr/>
        </p:nvSpPr>
        <p:spPr>
          <a:xfrm>
            <a:off x="6829425" y="5723752"/>
            <a:ext cx="2057400" cy="276999"/>
          </a:xfrm>
          <a:prstGeom prst="rect">
            <a:avLst/>
          </a:prstGeom>
          <a:noFill/>
        </p:spPr>
        <p:txBody>
          <a:bodyPr wrap="square" rtlCol="0">
            <a:spAutoFit/>
          </a:bodyPr>
          <a:lstStyle/>
          <a:p>
            <a:pPr defTabSz="685800"/>
            <a:r>
              <a:rPr lang="en-US" sz="1200" i="1" dirty="0" err="1">
                <a:solidFill>
                  <a:prstClr val="black"/>
                </a:solidFill>
              </a:rPr>
              <a:t>Borenstein</a:t>
            </a:r>
            <a:r>
              <a:rPr lang="en-US" sz="1200" i="1" dirty="0">
                <a:solidFill>
                  <a:prstClr val="black"/>
                </a:solidFill>
              </a:rPr>
              <a:t>/Verhagen</a:t>
            </a:r>
          </a:p>
        </p:txBody>
      </p:sp>
      <p:pic>
        <p:nvPicPr>
          <p:cNvPr id="8" name="Picture 7">
            <a:extLst>
              <a:ext uri="{FF2B5EF4-FFF2-40B4-BE49-F238E27FC236}">
                <a16:creationId xmlns:a16="http://schemas.microsoft.com/office/drawing/2014/main" id="{48898E11-F175-4673-8E56-BDD2019F7225}"/>
              </a:ext>
            </a:extLst>
          </p:cNvPr>
          <p:cNvPicPr>
            <a:picLocks noChangeAspect="1"/>
          </p:cNvPicPr>
          <p:nvPr/>
        </p:nvPicPr>
        <p:blipFill>
          <a:blip r:embed="rId3"/>
          <a:stretch>
            <a:fillRect/>
          </a:stretch>
        </p:blipFill>
        <p:spPr>
          <a:xfrm>
            <a:off x="5816668" y="2589609"/>
            <a:ext cx="3327332" cy="1814207"/>
          </a:xfrm>
          <a:prstGeom prst="rect">
            <a:avLst/>
          </a:prstGeom>
        </p:spPr>
      </p:pic>
      <p:sp>
        <p:nvSpPr>
          <p:cNvPr id="4" name="Slide Number Placeholder 3">
            <a:extLst>
              <a:ext uri="{FF2B5EF4-FFF2-40B4-BE49-F238E27FC236}">
                <a16:creationId xmlns:a16="http://schemas.microsoft.com/office/drawing/2014/main" id="{4D355AF1-92D2-48F4-8F53-B10C7ECDA230}"/>
              </a:ext>
            </a:extLst>
          </p:cNvPr>
          <p:cNvSpPr>
            <a:spLocks noGrp="1"/>
          </p:cNvSpPr>
          <p:nvPr>
            <p:ph type="sldNum" sz="quarter" idx="12"/>
          </p:nvPr>
        </p:nvSpPr>
        <p:spPr/>
        <p:txBody>
          <a:bodyPr/>
          <a:lstStyle/>
          <a:p>
            <a:fld id="{859B7FBE-02EE-4C27-AE49-1816F48D0D44}" type="slidenum">
              <a:rPr lang="en-US" smtClean="0"/>
              <a:pPr/>
              <a:t>44</a:t>
            </a:fld>
            <a:endParaRPr lang="en-US"/>
          </a:p>
        </p:txBody>
      </p:sp>
    </p:spTree>
    <p:extLst>
      <p:ext uri="{BB962C8B-B14F-4D97-AF65-F5344CB8AC3E}">
        <p14:creationId xmlns:p14="http://schemas.microsoft.com/office/powerpoint/2010/main" val="85454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Results: H1 Confirmed</a:t>
            </a:r>
          </a:p>
        </p:txBody>
      </p:sp>
      <p:sp>
        <p:nvSpPr>
          <p:cNvPr id="3" name="Content Placeholder 2"/>
          <p:cNvSpPr>
            <a:spLocks noGrp="1"/>
          </p:cNvSpPr>
          <p:nvPr>
            <p:ph idx="1"/>
          </p:nvPr>
        </p:nvSpPr>
        <p:spPr>
          <a:xfrm>
            <a:off x="68580" y="2000250"/>
            <a:ext cx="3783330" cy="3883914"/>
          </a:xfrm>
        </p:spPr>
        <p:txBody>
          <a:bodyPr>
            <a:normAutofit fontScale="40000" lnSpcReduction="20000"/>
          </a:bodyPr>
          <a:lstStyle/>
          <a:p>
            <a:pPr>
              <a:defRPr/>
            </a:pPr>
            <a:r>
              <a:rPr lang="en-US" sz="7200" u="sng" dirty="0">
                <a:ea typeface="ＭＳ Ｐゴシック" charset="0"/>
                <a:cs typeface="Calibri"/>
              </a:rPr>
              <a:t>H1 confirmed: </a:t>
            </a:r>
            <a:r>
              <a:rPr lang="en-US" sz="7200" dirty="0">
                <a:ea typeface="ＭＳ Ｐゴシック" charset="0"/>
                <a:cs typeface="Calibri"/>
              </a:rPr>
              <a:t>Main effect of condition = greater proportion of smiles during play compared to  cries during still-face &amp; greater proportion of cry-faces during still-faces compared to play.</a:t>
            </a:r>
          </a:p>
          <a:p>
            <a:pPr>
              <a:defRPr/>
            </a:pPr>
            <a:endParaRPr lang="en-US" sz="825" b="1" dirty="0">
              <a:ea typeface="ＭＳ Ｐゴシック" charset="0"/>
              <a:cs typeface="Calibri"/>
            </a:endParaRPr>
          </a:p>
          <a:p>
            <a:pPr marL="342900" lvl="1" indent="0">
              <a:buNone/>
            </a:pPr>
            <a:r>
              <a:rPr lang="en-US" dirty="0"/>
              <a:t> </a:t>
            </a:r>
          </a:p>
        </p:txBody>
      </p:sp>
      <p:sp>
        <p:nvSpPr>
          <p:cNvPr id="7" name="TextBox 6"/>
          <p:cNvSpPr txBox="1"/>
          <p:nvPr/>
        </p:nvSpPr>
        <p:spPr>
          <a:xfrm>
            <a:off x="6951362" y="5734903"/>
            <a:ext cx="1657350" cy="461665"/>
          </a:xfrm>
          <a:prstGeom prst="rect">
            <a:avLst/>
          </a:prstGeom>
          <a:noFill/>
        </p:spPr>
        <p:txBody>
          <a:bodyPr wrap="square" rtlCol="0">
            <a:spAutoFit/>
          </a:bodyPr>
          <a:lstStyle/>
          <a:p>
            <a:pPr defTabSz="685800" eaLnBrk="1" fontAlgn="auto" hangingPunct="1">
              <a:spcBef>
                <a:spcPts val="0"/>
              </a:spcBef>
              <a:spcAft>
                <a:spcPts val="0"/>
              </a:spcAft>
            </a:pPr>
            <a:r>
              <a:rPr lang="en-US" sz="1200" i="1" dirty="0">
                <a:solidFill>
                  <a:prstClr val="black"/>
                </a:solidFill>
                <a:latin typeface="Corbel"/>
              </a:rPr>
              <a:t>Patel/</a:t>
            </a:r>
            <a:r>
              <a:rPr lang="en-US" sz="1200" i="1" dirty="0" err="1">
                <a:solidFill>
                  <a:prstClr val="black"/>
                </a:solidFill>
                <a:latin typeface="Corbel"/>
              </a:rPr>
              <a:t>Puccetti</a:t>
            </a:r>
            <a:r>
              <a:rPr lang="en-US" sz="1200" i="1" dirty="0">
                <a:solidFill>
                  <a:prstClr val="black"/>
                </a:solidFill>
                <a:latin typeface="Corbel"/>
              </a:rPr>
              <a:t>/Verhagen</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5679" y="1977946"/>
            <a:ext cx="3633085" cy="388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3BB7F9C-BBD0-4FE4-999D-25E6E1DC9D10}"/>
              </a:ext>
            </a:extLst>
          </p:cNvPr>
          <p:cNvSpPr>
            <a:spLocks noGrp="1"/>
          </p:cNvSpPr>
          <p:nvPr>
            <p:ph type="sldNum" sz="quarter" idx="12"/>
          </p:nvPr>
        </p:nvSpPr>
        <p:spPr/>
        <p:txBody>
          <a:bodyPr/>
          <a:lstStyle/>
          <a:p>
            <a:fld id="{859B7FBE-02EE-4C27-AE49-1816F48D0D44}" type="slidenum">
              <a:rPr lang="en-US" smtClean="0"/>
              <a:pPr/>
              <a:t>45</a:t>
            </a:fld>
            <a:endParaRPr lang="en-US"/>
          </a:p>
        </p:txBody>
      </p:sp>
    </p:spTree>
    <p:extLst>
      <p:ext uri="{BB962C8B-B14F-4D97-AF65-F5344CB8AC3E}">
        <p14:creationId xmlns:p14="http://schemas.microsoft.com/office/powerpoint/2010/main" val="1150845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Results: H2 Confirmed</a:t>
            </a:r>
          </a:p>
        </p:txBody>
      </p:sp>
      <p:sp>
        <p:nvSpPr>
          <p:cNvPr id="3" name="Content Placeholder 2"/>
          <p:cNvSpPr>
            <a:spLocks noGrp="1"/>
          </p:cNvSpPr>
          <p:nvPr>
            <p:ph idx="1"/>
          </p:nvPr>
        </p:nvSpPr>
        <p:spPr>
          <a:xfrm>
            <a:off x="68580" y="2000250"/>
            <a:ext cx="4286250" cy="3883914"/>
          </a:xfrm>
        </p:spPr>
        <p:txBody>
          <a:bodyPr>
            <a:normAutofit fontScale="40000" lnSpcReduction="20000"/>
          </a:bodyPr>
          <a:lstStyle/>
          <a:p>
            <a:pPr>
              <a:defRPr/>
            </a:pPr>
            <a:r>
              <a:rPr lang="en-US" sz="7200" u="sng" dirty="0">
                <a:ea typeface="ＭＳ Ｐゴシック" charset="0"/>
                <a:cs typeface="Calibri"/>
              </a:rPr>
              <a:t>H2 confirmed</a:t>
            </a:r>
            <a:r>
              <a:rPr lang="en-US" sz="7200" dirty="0">
                <a:ea typeface="ＭＳ Ｐゴシック" charset="0"/>
                <a:cs typeface="Calibri"/>
              </a:rPr>
              <a:t>: </a:t>
            </a:r>
            <a:r>
              <a:rPr lang="en-US" altLang="en-US" sz="7200" dirty="0">
                <a:latin typeface="Corbel" panose="020B0503020204020204" pitchFamily="34" charset="0"/>
                <a:ea typeface="MS PGothic" panose="020B0600070205080204" pitchFamily="34" charset="-128"/>
              </a:rPr>
              <a:t>Higher proportion of eye constriction in smiles during play versus still face. Higher proportion of eye constriction in cry-faces during still face versus play</a:t>
            </a:r>
          </a:p>
          <a:p>
            <a:pPr>
              <a:defRPr/>
            </a:pPr>
            <a:endParaRPr lang="en-US" sz="825" b="1" dirty="0">
              <a:ea typeface="ＭＳ Ｐゴシック" charset="0"/>
              <a:cs typeface="Calibri"/>
            </a:endParaRPr>
          </a:p>
          <a:p>
            <a:pPr marL="342900" lvl="1" indent="0">
              <a:buNone/>
            </a:pPr>
            <a:r>
              <a:rPr lang="en-US" dirty="0"/>
              <a:t> </a:t>
            </a:r>
          </a:p>
        </p:txBody>
      </p:sp>
      <p:sp>
        <p:nvSpPr>
          <p:cNvPr id="7" name="TextBox 6"/>
          <p:cNvSpPr txBox="1"/>
          <p:nvPr/>
        </p:nvSpPr>
        <p:spPr>
          <a:xfrm>
            <a:off x="6951362" y="5734903"/>
            <a:ext cx="1657350" cy="461665"/>
          </a:xfrm>
          <a:prstGeom prst="rect">
            <a:avLst/>
          </a:prstGeom>
          <a:noFill/>
        </p:spPr>
        <p:txBody>
          <a:bodyPr wrap="square" rtlCol="0">
            <a:spAutoFit/>
          </a:bodyPr>
          <a:lstStyle/>
          <a:p>
            <a:pPr defTabSz="685800" eaLnBrk="1" fontAlgn="auto" hangingPunct="1">
              <a:spcBef>
                <a:spcPts val="0"/>
              </a:spcBef>
              <a:spcAft>
                <a:spcPts val="0"/>
              </a:spcAft>
            </a:pPr>
            <a:r>
              <a:rPr lang="en-US" sz="1200" i="1" dirty="0">
                <a:solidFill>
                  <a:prstClr val="black"/>
                </a:solidFill>
                <a:latin typeface="Corbel"/>
              </a:rPr>
              <a:t>Patel/</a:t>
            </a:r>
            <a:r>
              <a:rPr lang="en-US" sz="1200" i="1" dirty="0" err="1">
                <a:solidFill>
                  <a:prstClr val="black"/>
                </a:solidFill>
                <a:latin typeface="Corbel"/>
              </a:rPr>
              <a:t>Puccetti</a:t>
            </a:r>
            <a:r>
              <a:rPr lang="en-US" sz="1200" i="1" dirty="0">
                <a:solidFill>
                  <a:prstClr val="black"/>
                </a:solidFill>
                <a:latin typeface="Corbel"/>
              </a:rPr>
              <a:t>/Verhagen</a:t>
            </a:r>
          </a:p>
        </p:txBody>
      </p:sp>
      <p:pic>
        <p:nvPicPr>
          <p:cNvPr id="10" name="Picture 2">
            <a:extLst>
              <a:ext uri="{FF2B5EF4-FFF2-40B4-BE49-F238E27FC236}">
                <a16:creationId xmlns:a16="http://schemas.microsoft.com/office/drawing/2014/main" id="{C7C6CF77-C2DB-4900-B477-5636A42B67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99505"/>
            <a:ext cx="3628635" cy="3635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D2F7ED3-D520-432B-8D0E-DC1084EFB6C5}"/>
              </a:ext>
            </a:extLst>
          </p:cNvPr>
          <p:cNvSpPr>
            <a:spLocks noGrp="1"/>
          </p:cNvSpPr>
          <p:nvPr>
            <p:ph type="sldNum" sz="quarter" idx="12"/>
          </p:nvPr>
        </p:nvSpPr>
        <p:spPr/>
        <p:txBody>
          <a:bodyPr/>
          <a:lstStyle/>
          <a:p>
            <a:fld id="{859B7FBE-02EE-4C27-AE49-1816F48D0D44}" type="slidenum">
              <a:rPr lang="en-US" smtClean="0"/>
              <a:pPr/>
              <a:t>46</a:t>
            </a:fld>
            <a:endParaRPr lang="en-US"/>
          </a:p>
        </p:txBody>
      </p:sp>
    </p:spTree>
    <p:extLst>
      <p:ext uri="{BB962C8B-B14F-4D97-AF65-F5344CB8AC3E}">
        <p14:creationId xmlns:p14="http://schemas.microsoft.com/office/powerpoint/2010/main" val="425847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Aims &amp; Method</a:t>
            </a:r>
          </a:p>
        </p:txBody>
      </p:sp>
      <p:sp>
        <p:nvSpPr>
          <p:cNvPr id="3" name="Content Placeholder 2"/>
          <p:cNvSpPr>
            <a:spLocks noGrp="1"/>
          </p:cNvSpPr>
          <p:nvPr>
            <p:ph idx="1"/>
          </p:nvPr>
        </p:nvSpPr>
        <p:spPr>
          <a:xfrm>
            <a:off x="457200" y="2057401"/>
            <a:ext cx="4950823" cy="3469207"/>
          </a:xfrm>
        </p:spPr>
        <p:txBody>
          <a:bodyPr>
            <a:normAutofit/>
          </a:bodyPr>
          <a:lstStyle/>
          <a:p>
            <a:r>
              <a:rPr lang="en-US" sz="1800" u="sng" dirty="0"/>
              <a:t>Research Question</a:t>
            </a:r>
            <a:r>
              <a:rPr lang="en-US" sz="1800" dirty="0"/>
              <a:t>: Is eye constriction involved in infants’ cry-face expressions using a naturalistic elicitor of pain? </a:t>
            </a:r>
            <a:endParaRPr lang="en-US" sz="1500" dirty="0"/>
          </a:p>
          <a:p>
            <a:r>
              <a:rPr lang="en-US" sz="1800" dirty="0"/>
              <a:t>Participants </a:t>
            </a:r>
          </a:p>
          <a:p>
            <a:pPr lvl="1"/>
            <a:r>
              <a:rPr lang="en-US" sz="1500" dirty="0"/>
              <a:t>24 infants, 6 or 12 months</a:t>
            </a:r>
          </a:p>
          <a:p>
            <a:pPr lvl="1"/>
            <a:r>
              <a:rPr lang="en-US" sz="1350" dirty="0"/>
              <a:t>Data from YouTube videos of vaccination</a:t>
            </a:r>
          </a:p>
          <a:p>
            <a:r>
              <a:rPr lang="en-US" sz="1800" dirty="0"/>
              <a:t>Method</a:t>
            </a:r>
          </a:p>
          <a:p>
            <a:pPr lvl="1"/>
            <a:r>
              <a:rPr lang="en-US" sz="1500" dirty="0"/>
              <a:t>Cry faces indexed using AU20 and eye constriction by AU6</a:t>
            </a:r>
          </a:p>
          <a:p>
            <a:pPr lvl="1"/>
            <a:r>
              <a:rPr lang="en-US" sz="1500" dirty="0"/>
              <a:t>Both were coded manually on a frame-by-frame basis</a:t>
            </a:r>
          </a:p>
          <a:p>
            <a:pPr marL="342900" lvl="1" indent="0">
              <a:buNone/>
            </a:pPr>
            <a:endParaRPr lang="en-US" sz="1500" dirty="0"/>
          </a:p>
          <a:p>
            <a:pPr lvl="1"/>
            <a:endParaRPr lang="en-US" sz="1500" dirty="0"/>
          </a:p>
          <a:p>
            <a:pPr marL="89154" indent="0">
              <a:buNone/>
            </a:pPr>
            <a:endParaRPr lang="en-US" sz="1500" dirty="0"/>
          </a:p>
          <a:p>
            <a:pPr lvl="1"/>
            <a:endParaRPr lang="en-US" sz="1200" dirty="0"/>
          </a:p>
          <a:p>
            <a:pPr lvl="1"/>
            <a:endParaRPr lang="en-US" sz="1200" dirty="0"/>
          </a:p>
          <a:p>
            <a:pPr lvl="1"/>
            <a:endParaRPr lang="en-US" sz="1200" dirty="0"/>
          </a:p>
        </p:txBody>
      </p:sp>
      <p:sp>
        <p:nvSpPr>
          <p:cNvPr id="8" name="TextBox 7"/>
          <p:cNvSpPr txBox="1"/>
          <p:nvPr/>
        </p:nvSpPr>
        <p:spPr>
          <a:xfrm>
            <a:off x="6903422" y="5725927"/>
            <a:ext cx="1657350" cy="461665"/>
          </a:xfrm>
          <a:prstGeom prst="rect">
            <a:avLst/>
          </a:prstGeom>
          <a:noFill/>
        </p:spPr>
        <p:txBody>
          <a:bodyPr wrap="square" rtlCol="0">
            <a:spAutoFit/>
          </a:bodyPr>
          <a:lstStyle/>
          <a:p>
            <a:pPr defTabSz="685800" eaLnBrk="1" fontAlgn="auto" hangingPunct="1">
              <a:spcBef>
                <a:spcPts val="0"/>
              </a:spcBef>
              <a:spcAft>
                <a:spcPts val="0"/>
              </a:spcAft>
            </a:pPr>
            <a:r>
              <a:rPr lang="en-US" sz="1200" i="1" dirty="0">
                <a:solidFill>
                  <a:prstClr val="black"/>
                </a:solidFill>
                <a:latin typeface="Corbel"/>
              </a:rPr>
              <a:t>Patel/</a:t>
            </a:r>
            <a:r>
              <a:rPr lang="en-US" sz="1200" i="1" dirty="0" err="1">
                <a:solidFill>
                  <a:prstClr val="black"/>
                </a:solidFill>
                <a:latin typeface="Corbel"/>
              </a:rPr>
              <a:t>Puccetti</a:t>
            </a:r>
            <a:r>
              <a:rPr lang="en-US" sz="1200" i="1" dirty="0">
                <a:solidFill>
                  <a:prstClr val="black"/>
                </a:solidFill>
                <a:latin typeface="Corbel"/>
              </a:rPr>
              <a:t>/Verhagen</a:t>
            </a:r>
          </a:p>
        </p:txBody>
      </p:sp>
      <p:pic>
        <p:nvPicPr>
          <p:cNvPr id="4098" name="Picture 2" descr="Samoan nurses jailed over deaths of two babies who were given incorrectly  mixed vaccines - ABC News">
            <a:extLst>
              <a:ext uri="{FF2B5EF4-FFF2-40B4-BE49-F238E27FC236}">
                <a16:creationId xmlns:a16="http://schemas.microsoft.com/office/drawing/2014/main" id="{B1CA9BBC-0228-4B4C-9252-4ED22C7AB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986" y="3331029"/>
            <a:ext cx="3322308" cy="18663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169164"/>
            <a:ext cx="3299062" cy="2095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82CA01B-9BDD-4F5B-87C1-6B2892D33A00}"/>
              </a:ext>
            </a:extLst>
          </p:cNvPr>
          <p:cNvSpPr>
            <a:spLocks noGrp="1"/>
          </p:cNvSpPr>
          <p:nvPr>
            <p:ph type="sldNum" sz="quarter" idx="12"/>
          </p:nvPr>
        </p:nvSpPr>
        <p:spPr/>
        <p:txBody>
          <a:bodyPr/>
          <a:lstStyle/>
          <a:p>
            <a:fld id="{859B7FBE-02EE-4C27-AE49-1816F48D0D44}" type="slidenum">
              <a:rPr lang="en-US" smtClean="0"/>
              <a:pPr/>
              <a:t>47</a:t>
            </a:fld>
            <a:endParaRPr lang="en-US"/>
          </a:p>
        </p:txBody>
      </p:sp>
    </p:spTree>
    <p:extLst>
      <p:ext uri="{BB962C8B-B14F-4D97-AF65-F5344CB8AC3E}">
        <p14:creationId xmlns:p14="http://schemas.microsoft.com/office/powerpoint/2010/main" val="4057549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Results</a:t>
            </a:r>
          </a:p>
        </p:txBody>
      </p:sp>
      <p:sp>
        <p:nvSpPr>
          <p:cNvPr id="3" name="Content Placeholder 2"/>
          <p:cNvSpPr>
            <a:spLocks noGrp="1"/>
          </p:cNvSpPr>
          <p:nvPr>
            <p:ph idx="1"/>
          </p:nvPr>
        </p:nvSpPr>
        <p:spPr>
          <a:xfrm>
            <a:off x="457200" y="2057401"/>
            <a:ext cx="3509010" cy="3469207"/>
          </a:xfrm>
        </p:spPr>
        <p:txBody>
          <a:bodyPr>
            <a:normAutofit/>
          </a:bodyPr>
          <a:lstStyle/>
          <a:p>
            <a:pPr marL="89154" indent="0">
              <a:buNone/>
            </a:pPr>
            <a:endParaRPr lang="en-US" sz="1800" dirty="0"/>
          </a:p>
          <a:p>
            <a:r>
              <a:rPr lang="en-US" sz="1800" dirty="0"/>
              <a:t>Results</a:t>
            </a:r>
          </a:p>
          <a:p>
            <a:pPr lvl="1"/>
            <a:r>
              <a:rPr lang="en-US" sz="1500" dirty="0"/>
              <a:t>Most cry faces involved eye constriction at both 6 and 12 months of age</a:t>
            </a:r>
          </a:p>
          <a:p>
            <a:pPr lvl="1"/>
            <a:r>
              <a:rPr lang="en-US" sz="1500" dirty="0"/>
              <a:t>Extends results to a naturalistic elicitor of negative emotion: “</a:t>
            </a:r>
            <a:r>
              <a:rPr lang="en-US" sz="1500" dirty="0" err="1"/>
              <a:t>Duchenne</a:t>
            </a:r>
            <a:r>
              <a:rPr lang="en-US" sz="1500" dirty="0"/>
              <a:t> distress expression” is a response to not only parent ceasing play but also painful stimulus</a:t>
            </a:r>
          </a:p>
          <a:p>
            <a:pPr marL="89154" indent="0">
              <a:buNone/>
            </a:pPr>
            <a:endParaRPr lang="en-US" sz="1500" dirty="0"/>
          </a:p>
          <a:p>
            <a:pPr lvl="1"/>
            <a:endParaRPr lang="en-US" sz="1200" dirty="0"/>
          </a:p>
          <a:p>
            <a:pPr lvl="1"/>
            <a:endParaRPr lang="en-US" sz="1200" dirty="0"/>
          </a:p>
          <a:p>
            <a:pPr lvl="1"/>
            <a:endParaRPr lang="en-US" sz="1200" dirty="0"/>
          </a:p>
        </p:txBody>
      </p:sp>
      <p:sp>
        <p:nvSpPr>
          <p:cNvPr id="8" name="TextBox 7"/>
          <p:cNvSpPr txBox="1"/>
          <p:nvPr/>
        </p:nvSpPr>
        <p:spPr>
          <a:xfrm>
            <a:off x="6903422" y="5725927"/>
            <a:ext cx="1657350" cy="461665"/>
          </a:xfrm>
          <a:prstGeom prst="rect">
            <a:avLst/>
          </a:prstGeom>
          <a:noFill/>
        </p:spPr>
        <p:txBody>
          <a:bodyPr wrap="square" rtlCol="0">
            <a:spAutoFit/>
          </a:bodyPr>
          <a:lstStyle/>
          <a:p>
            <a:pPr defTabSz="685800" eaLnBrk="1" fontAlgn="auto" hangingPunct="1">
              <a:spcBef>
                <a:spcPts val="0"/>
              </a:spcBef>
              <a:spcAft>
                <a:spcPts val="0"/>
              </a:spcAft>
            </a:pPr>
            <a:r>
              <a:rPr lang="en-US" sz="1200" i="1" dirty="0">
                <a:solidFill>
                  <a:prstClr val="black"/>
                </a:solidFill>
                <a:latin typeface="Corbel"/>
              </a:rPr>
              <a:t>Patel/</a:t>
            </a:r>
            <a:r>
              <a:rPr lang="en-US" sz="1200" i="1" dirty="0" err="1">
                <a:solidFill>
                  <a:prstClr val="black"/>
                </a:solidFill>
                <a:latin typeface="Corbel"/>
              </a:rPr>
              <a:t>Puccetti</a:t>
            </a:r>
            <a:r>
              <a:rPr lang="en-US" sz="1200" i="1" dirty="0">
                <a:solidFill>
                  <a:prstClr val="black"/>
                </a:solidFill>
                <a:latin typeface="Corbel"/>
              </a:rPr>
              <a:t>/Verhagen</a:t>
            </a:r>
          </a:p>
        </p:txBody>
      </p:sp>
      <p:pic>
        <p:nvPicPr>
          <p:cNvPr id="5122" name="Picture 2" descr="An Urgent Care Approach to Excessively Crying Infants | Journal of Urgent  Care Medicine">
            <a:extLst>
              <a:ext uri="{FF2B5EF4-FFF2-40B4-BE49-F238E27FC236}">
                <a16:creationId xmlns:a16="http://schemas.microsoft.com/office/drawing/2014/main" id="{960A4479-FB04-443D-9B20-B0A29EBB6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508" y="3174069"/>
            <a:ext cx="3143250" cy="18430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1D6D8AA-3316-4BFB-A0DC-044751E4D069}"/>
              </a:ext>
            </a:extLst>
          </p:cNvPr>
          <p:cNvSpPr>
            <a:spLocks noGrp="1"/>
          </p:cNvSpPr>
          <p:nvPr>
            <p:ph type="sldNum" sz="quarter" idx="12"/>
          </p:nvPr>
        </p:nvSpPr>
        <p:spPr/>
        <p:txBody>
          <a:bodyPr/>
          <a:lstStyle/>
          <a:p>
            <a:fld id="{859B7FBE-02EE-4C27-AE49-1816F48D0D44}" type="slidenum">
              <a:rPr lang="en-US" smtClean="0"/>
              <a:pPr/>
              <a:t>48</a:t>
            </a:fld>
            <a:endParaRPr lang="en-US"/>
          </a:p>
        </p:txBody>
      </p:sp>
    </p:spTree>
    <p:extLst>
      <p:ext uri="{BB962C8B-B14F-4D97-AF65-F5344CB8AC3E}">
        <p14:creationId xmlns:p14="http://schemas.microsoft.com/office/powerpoint/2010/main" val="213354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6" name="Rectangle 1"/>
          <p:cNvSpPr>
            <a:spLocks noChangeArrowheads="1"/>
          </p:cNvSpPr>
          <p:nvPr/>
        </p:nvSpPr>
        <p:spPr bwMode="auto">
          <a:xfrm>
            <a:off x="395152" y="2171701"/>
            <a:ext cx="7434398" cy="263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914400" indent="-457200" eaLnBrk="0" hangingPunct="0">
              <a:defRPr sz="2400">
                <a:solidFill>
                  <a:schemeClr val="tx1"/>
                </a:solidFill>
                <a:latin typeface="Arial" panose="020B0604020202020204" pitchFamily="34" charset="0"/>
                <a:ea typeface="MS PGothic" panose="020B0600070205080204" pitchFamily="34" charset="-128"/>
              </a:defRPr>
            </a:lvl2pPr>
            <a:lvl3pPr marL="1371600" indent="-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57175" indent="-257175" defTabSz="685800" eaLnBrk="1" fontAlgn="auto" hangingPunct="1">
              <a:spcBef>
                <a:spcPts val="0"/>
              </a:spcBef>
              <a:spcAft>
                <a:spcPts val="0"/>
              </a:spcAft>
              <a:buFont typeface="Arial"/>
              <a:buChar char="•"/>
            </a:pPr>
            <a:r>
              <a:rPr lang="en-US" altLang="en-US" sz="1800" dirty="0">
                <a:solidFill>
                  <a:prstClr val="black"/>
                </a:solidFill>
                <a:latin typeface="Corbel"/>
              </a:rPr>
              <a:t>A given facial action, such as eye constriction, may have a consistent function in a range of facial expressions</a:t>
            </a:r>
          </a:p>
          <a:p>
            <a:pPr marL="257175" indent="-257175" defTabSz="685800" eaLnBrk="1" fontAlgn="auto" hangingPunct="1">
              <a:spcBef>
                <a:spcPts val="0"/>
              </a:spcBef>
              <a:spcAft>
                <a:spcPts val="0"/>
              </a:spcAft>
              <a:buFont typeface="Arial"/>
              <a:buChar char="•"/>
            </a:pPr>
            <a:r>
              <a:rPr lang="en-US" altLang="en-US" sz="1800" dirty="0">
                <a:solidFill>
                  <a:prstClr val="black"/>
                </a:solidFill>
                <a:latin typeface="Corbel"/>
              </a:rPr>
              <a:t>Eye constriction markers emotional intensity in both experimental and naturalistic settings</a:t>
            </a:r>
            <a:endParaRPr lang="en-US" altLang="en-US" sz="1500" dirty="0">
              <a:solidFill>
                <a:prstClr val="black"/>
              </a:solidFill>
              <a:latin typeface="Corbel"/>
            </a:endParaRPr>
          </a:p>
          <a:p>
            <a:pPr marL="257175" indent="-257175" defTabSz="685800" eaLnBrk="1" fontAlgn="auto" hangingPunct="1">
              <a:spcBef>
                <a:spcPts val="0"/>
              </a:spcBef>
              <a:spcAft>
                <a:spcPts val="0"/>
              </a:spcAft>
              <a:buFont typeface="Arial"/>
              <a:buChar char="•"/>
            </a:pPr>
            <a:r>
              <a:rPr lang="en-US" altLang="en-US" sz="1800" dirty="0">
                <a:solidFill>
                  <a:prstClr val="black"/>
                </a:solidFill>
                <a:latin typeface="Corbel"/>
              </a:rPr>
              <a:t>Possible functions of the </a:t>
            </a:r>
            <a:r>
              <a:rPr lang="en-US" altLang="en-US" sz="1800" dirty="0" err="1">
                <a:solidFill>
                  <a:prstClr val="black"/>
                </a:solidFill>
                <a:latin typeface="Corbel"/>
              </a:rPr>
              <a:t>Duchenne</a:t>
            </a:r>
            <a:r>
              <a:rPr lang="en-US" altLang="en-US" sz="1800" dirty="0">
                <a:solidFill>
                  <a:prstClr val="black"/>
                </a:solidFill>
                <a:latin typeface="Corbel"/>
              </a:rPr>
              <a:t> marker include:</a:t>
            </a:r>
          </a:p>
          <a:p>
            <a:pPr marL="600075" lvl="1" indent="-257175" defTabSz="685800" eaLnBrk="1" fontAlgn="auto" hangingPunct="1">
              <a:spcBef>
                <a:spcPts val="0"/>
              </a:spcBef>
              <a:spcAft>
                <a:spcPts val="0"/>
              </a:spcAft>
              <a:buFont typeface="Arial"/>
              <a:buChar char="•"/>
            </a:pPr>
            <a:r>
              <a:rPr lang="en-US" altLang="en-US" sz="1500" dirty="0">
                <a:solidFill>
                  <a:prstClr val="black"/>
                </a:solidFill>
                <a:latin typeface="Corbel"/>
              </a:rPr>
              <a:t>Regulate exposure to intense emotional stimuli</a:t>
            </a:r>
          </a:p>
          <a:p>
            <a:pPr marL="600075" lvl="1" indent="-257175" defTabSz="685800" eaLnBrk="1" fontAlgn="auto" hangingPunct="1">
              <a:spcBef>
                <a:spcPts val="0"/>
              </a:spcBef>
              <a:spcAft>
                <a:spcPts val="0"/>
              </a:spcAft>
              <a:buFont typeface="Arial"/>
              <a:buChar char="•"/>
            </a:pPr>
            <a:r>
              <a:rPr lang="en-US" altLang="en-US" sz="1500" dirty="0">
                <a:solidFill>
                  <a:prstClr val="black"/>
                </a:solidFill>
                <a:latin typeface="Corbel"/>
              </a:rPr>
              <a:t>Partially, but does not completely block vision </a:t>
            </a:r>
            <a:r>
              <a:rPr lang="en-US" altLang="en-US" sz="1500" dirty="0">
                <a:solidFill>
                  <a:prstClr val="black"/>
                </a:solidFill>
                <a:latin typeface="Corbel"/>
                <a:sym typeface="Wingdings"/>
              </a:rPr>
              <a:t> May i</a:t>
            </a:r>
            <a:r>
              <a:rPr lang="en-US" altLang="en-US" sz="1500" dirty="0">
                <a:solidFill>
                  <a:prstClr val="black"/>
                </a:solidFill>
                <a:latin typeface="Corbel"/>
              </a:rPr>
              <a:t>ncrease attention to internal emotional state</a:t>
            </a:r>
          </a:p>
          <a:p>
            <a:pPr marL="600075" lvl="1" indent="-257175" defTabSz="685800" eaLnBrk="1" fontAlgn="auto" hangingPunct="1">
              <a:spcBef>
                <a:spcPts val="0"/>
              </a:spcBef>
              <a:spcAft>
                <a:spcPts val="0"/>
              </a:spcAft>
              <a:buFont typeface="Arial"/>
              <a:buChar char="•"/>
            </a:pPr>
            <a:r>
              <a:rPr lang="en-US" altLang="en-US" sz="1500" dirty="0">
                <a:solidFill>
                  <a:prstClr val="black"/>
                </a:solidFill>
                <a:latin typeface="Corbel"/>
              </a:rPr>
              <a:t>Signals include intense positive engagement (play) and need for comfort (pain)</a:t>
            </a:r>
          </a:p>
          <a:p>
            <a:pPr marL="600075" lvl="1" indent="-257175" defTabSz="685800" eaLnBrk="1" fontAlgn="auto" hangingPunct="1">
              <a:spcBef>
                <a:spcPts val="0"/>
              </a:spcBef>
              <a:spcAft>
                <a:spcPts val="0"/>
              </a:spcAft>
              <a:buFont typeface="Arial"/>
              <a:buChar char="•"/>
            </a:pPr>
            <a:r>
              <a:rPr lang="en-US" altLang="en-US" sz="1500" dirty="0">
                <a:solidFill>
                  <a:prstClr val="black"/>
                </a:solidFill>
                <a:latin typeface="Corbel"/>
              </a:rPr>
              <a:t>In adults: smiling, pain, orgasm </a:t>
            </a:r>
          </a:p>
        </p:txBody>
      </p:sp>
      <p:sp>
        <p:nvSpPr>
          <p:cNvPr id="7" name="Title 6"/>
          <p:cNvSpPr>
            <a:spLocks noGrp="1"/>
          </p:cNvSpPr>
          <p:nvPr>
            <p:ph type="title"/>
          </p:nvPr>
        </p:nvSpPr>
        <p:spPr>
          <a:xfrm>
            <a:off x="107768" y="994411"/>
            <a:ext cx="8641080" cy="1188216"/>
          </a:xfrm>
        </p:spPr>
        <p:txBody>
          <a:bodyPr anchor="t">
            <a:noAutofit/>
          </a:bodyPr>
          <a:lstStyle/>
          <a:p>
            <a:pPr>
              <a:defRPr/>
            </a:pPr>
            <a:r>
              <a:rPr lang="en-US" sz="3000" dirty="0"/>
              <a:t>Conclusions - Duchenne indicates strong positive and negative emotions</a:t>
            </a:r>
            <a:endParaRPr lang="en-US" sz="3000" b="0" dirty="0">
              <a:solidFill>
                <a:schemeClr val="bg1"/>
              </a:solidFill>
              <a:latin typeface="Arial"/>
              <a:cs typeface="Arial"/>
            </a:endParaRPr>
          </a:p>
        </p:txBody>
      </p:sp>
      <p:sp>
        <p:nvSpPr>
          <p:cNvPr id="5" name="TextBox 4"/>
          <p:cNvSpPr txBox="1"/>
          <p:nvPr/>
        </p:nvSpPr>
        <p:spPr>
          <a:xfrm>
            <a:off x="6943725" y="5746835"/>
            <a:ext cx="1657350" cy="461665"/>
          </a:xfrm>
          <a:prstGeom prst="rect">
            <a:avLst/>
          </a:prstGeom>
          <a:noFill/>
        </p:spPr>
        <p:txBody>
          <a:bodyPr wrap="square" rtlCol="0">
            <a:spAutoFit/>
          </a:bodyPr>
          <a:lstStyle/>
          <a:p>
            <a:pPr defTabSz="685800" eaLnBrk="1" fontAlgn="auto" hangingPunct="1">
              <a:spcBef>
                <a:spcPts val="0"/>
              </a:spcBef>
              <a:spcAft>
                <a:spcPts val="0"/>
              </a:spcAft>
            </a:pPr>
            <a:r>
              <a:rPr lang="en-US" sz="1200" i="1" dirty="0">
                <a:solidFill>
                  <a:prstClr val="black"/>
                </a:solidFill>
                <a:latin typeface="Corbel"/>
              </a:rPr>
              <a:t>Patel/</a:t>
            </a:r>
            <a:r>
              <a:rPr lang="en-US" sz="1200" i="1" dirty="0" err="1">
                <a:solidFill>
                  <a:prstClr val="black"/>
                </a:solidFill>
                <a:latin typeface="Corbel"/>
              </a:rPr>
              <a:t>Puccetti</a:t>
            </a:r>
            <a:r>
              <a:rPr lang="en-US" sz="1200" i="1" dirty="0">
                <a:solidFill>
                  <a:prstClr val="black"/>
                </a:solidFill>
                <a:latin typeface="Corbel"/>
              </a:rPr>
              <a:t>/Verhagen</a:t>
            </a:r>
          </a:p>
        </p:txBody>
      </p:sp>
      <p:sp>
        <p:nvSpPr>
          <p:cNvPr id="2" name="Slide Number Placeholder 1">
            <a:extLst>
              <a:ext uri="{FF2B5EF4-FFF2-40B4-BE49-F238E27FC236}">
                <a16:creationId xmlns:a16="http://schemas.microsoft.com/office/drawing/2014/main" id="{9A3966D8-5722-433F-A09C-85E566B03424}"/>
              </a:ext>
            </a:extLst>
          </p:cNvPr>
          <p:cNvSpPr>
            <a:spLocks noGrp="1"/>
          </p:cNvSpPr>
          <p:nvPr>
            <p:ph type="sldNum" sz="quarter" idx="12"/>
          </p:nvPr>
        </p:nvSpPr>
        <p:spPr/>
        <p:txBody>
          <a:bodyPr/>
          <a:lstStyle/>
          <a:p>
            <a:fld id="{859B7FBE-02EE-4C27-AE49-1816F48D0D44}" type="slidenum">
              <a:rPr lang="en-US" smtClean="0"/>
              <a:pPr/>
              <a:t>49</a:t>
            </a:fld>
            <a:endParaRPr lang="en-US"/>
          </a:p>
        </p:txBody>
      </p:sp>
    </p:spTree>
    <p:extLst>
      <p:ext uri="{BB962C8B-B14F-4D97-AF65-F5344CB8AC3E}">
        <p14:creationId xmlns:p14="http://schemas.microsoft.com/office/powerpoint/2010/main" val="16518587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3B2B6FF9-AA37-4749-944A-B333DB969BD4}" type="slidenum">
              <a:rPr lang="en-US" altLang="en-US" sz="1400" smtClean="0"/>
              <a:pPr/>
              <a:t>5</a:t>
            </a:fld>
            <a:endParaRPr lang="en-US" altLang="en-US" sz="1400"/>
          </a:p>
        </p:txBody>
      </p:sp>
      <p:sp>
        <p:nvSpPr>
          <p:cNvPr id="16388" name="Rectangle 2"/>
          <p:cNvSpPr>
            <a:spLocks noGrp="1" noChangeArrowheads="1"/>
          </p:cNvSpPr>
          <p:nvPr>
            <p:ph type="title"/>
          </p:nvPr>
        </p:nvSpPr>
        <p:spPr/>
        <p:txBody>
          <a:bodyPr/>
          <a:lstStyle/>
          <a:p>
            <a:r>
              <a:rPr lang="en-US" altLang="en-US"/>
              <a:t>Infant emotional development</a:t>
            </a:r>
          </a:p>
        </p:txBody>
      </p:sp>
      <p:sp>
        <p:nvSpPr>
          <p:cNvPr id="16389" name="Rectangle 3"/>
          <p:cNvSpPr>
            <a:spLocks noGrp="1" noChangeArrowheads="1"/>
          </p:cNvSpPr>
          <p:nvPr>
            <p:ph type="body" idx="1"/>
          </p:nvPr>
        </p:nvSpPr>
        <p:spPr/>
        <p:txBody>
          <a:bodyPr/>
          <a:lstStyle/>
          <a:p>
            <a:r>
              <a:rPr lang="en-US" altLang="en-US" dirty="0"/>
              <a:t>Distress is present at birth</a:t>
            </a:r>
          </a:p>
          <a:p>
            <a:r>
              <a:rPr lang="en-US" altLang="en-US" dirty="0"/>
              <a:t>Interest and joy emerge in the first 2  mos.</a:t>
            </a:r>
          </a:p>
          <a:p>
            <a:pPr lvl="1"/>
            <a:r>
              <a:rPr lang="en-US" altLang="en-US" dirty="0"/>
              <a:t>Joy develops through at least 6 mos.</a:t>
            </a:r>
          </a:p>
          <a:p>
            <a:r>
              <a:rPr lang="en-US" altLang="en-US" dirty="0"/>
              <a:t>Anger, sadness, fear differentiate 4-12 mos...</a:t>
            </a:r>
          </a:p>
          <a:p>
            <a:r>
              <a:rPr lang="en-US" altLang="en-US" dirty="0"/>
              <a:t>Pride and shame develop between 1 &amp; 2 years</a:t>
            </a:r>
          </a:p>
        </p:txBody>
      </p:sp>
    </p:spTree>
    <p:extLst>
      <p:ext uri="{BB962C8B-B14F-4D97-AF65-F5344CB8AC3E}">
        <p14:creationId xmlns:p14="http://schemas.microsoft.com/office/powerpoint/2010/main" val="3485623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a:xfrm>
            <a:off x="217170" y="2100774"/>
            <a:ext cx="8344655" cy="3681412"/>
          </a:xfrm>
        </p:spPr>
        <p:txBody>
          <a:bodyPr>
            <a:normAutofit fontScale="62500" lnSpcReduction="20000"/>
          </a:bodyPr>
          <a:lstStyle/>
          <a:p>
            <a:r>
              <a:rPr lang="en-US" sz="2700" dirty="0"/>
              <a:t>Any methodological concerns?</a:t>
            </a:r>
          </a:p>
          <a:p>
            <a:r>
              <a:rPr lang="en-US" sz="2700" dirty="0"/>
              <a:t>Would adults’ appraisal of distressing or disgusting stimuli vary if they keep a still face vs a distressed face?</a:t>
            </a:r>
          </a:p>
          <a:p>
            <a:r>
              <a:rPr lang="en-US" sz="2700" dirty="0"/>
              <a:t>How would infants respond to an incongruent face (i.e., Duchenne distress with smiling facial expression)? </a:t>
            </a:r>
          </a:p>
          <a:p>
            <a:r>
              <a:rPr lang="en-US" sz="2700" dirty="0"/>
              <a:t>How does infant eye expression affect parents’ interpretations of infant affect and subsequent responses to the infant? </a:t>
            </a:r>
          </a:p>
          <a:p>
            <a:r>
              <a:rPr lang="en-US" sz="2700" dirty="0"/>
              <a:t>What factors might alter parental responsivity to/accurate identification of infant affect, and what impact might this have on an infant’s emotion regulation skill development?</a:t>
            </a:r>
          </a:p>
          <a:p>
            <a:r>
              <a:rPr lang="en-US" sz="2700" dirty="0"/>
              <a:t>What would these findings look like in infants who are later diagnosed with ASD?</a:t>
            </a:r>
          </a:p>
          <a:p>
            <a:r>
              <a:rPr lang="en-US" sz="2700" dirty="0"/>
              <a:t>Does the response from the caregiver affect the child’s subsequent eye restriction?</a:t>
            </a:r>
          </a:p>
          <a:p>
            <a:r>
              <a:rPr lang="en-US" sz="2700" dirty="0"/>
              <a:t>What about individual differences in facial expression?</a:t>
            </a:r>
          </a:p>
          <a:p>
            <a:r>
              <a:rPr lang="en-US" sz="2700" dirty="0"/>
              <a:t>Do individuals connect better with others who show greater frequencies of Duchenne smile (or more eye constriction, along with activation of AU12) and connect worse with others who show greater frequencies of Duchenne distress (or less eye constriction, along with activation of AU20)?</a:t>
            </a:r>
          </a:p>
          <a:p>
            <a:endParaRPr lang="en-US" sz="2700" dirty="0"/>
          </a:p>
          <a:p>
            <a:pPr marL="89154" indent="0">
              <a:lnSpc>
                <a:spcPct val="150000"/>
              </a:lnSpc>
              <a:buNone/>
            </a:pPr>
            <a:endParaRPr lang="en-US" sz="1800" dirty="0"/>
          </a:p>
          <a:p>
            <a:endParaRPr lang="en-US" sz="1800" dirty="0"/>
          </a:p>
          <a:p>
            <a:endParaRPr lang="en-US" dirty="0"/>
          </a:p>
        </p:txBody>
      </p:sp>
      <p:sp>
        <p:nvSpPr>
          <p:cNvPr id="4" name="TextBox 3"/>
          <p:cNvSpPr txBox="1"/>
          <p:nvPr/>
        </p:nvSpPr>
        <p:spPr>
          <a:xfrm>
            <a:off x="6828728" y="5724525"/>
            <a:ext cx="1200150" cy="300082"/>
          </a:xfrm>
          <a:prstGeom prst="rect">
            <a:avLst/>
          </a:prstGeom>
          <a:noFill/>
        </p:spPr>
        <p:txBody>
          <a:bodyPr wrap="square" rtlCol="0">
            <a:spAutoFit/>
          </a:bodyPr>
          <a:lstStyle/>
          <a:p>
            <a:pPr defTabSz="685800" eaLnBrk="1" fontAlgn="auto" hangingPunct="1">
              <a:spcBef>
                <a:spcPts val="0"/>
              </a:spcBef>
              <a:spcAft>
                <a:spcPts val="0"/>
              </a:spcAft>
            </a:pPr>
            <a:r>
              <a:rPr lang="en-US" sz="1350" i="1" dirty="0">
                <a:solidFill>
                  <a:prstClr val="black"/>
                </a:solidFill>
                <a:latin typeface="Corbel"/>
              </a:rPr>
              <a:t>Verhagen</a:t>
            </a:r>
          </a:p>
        </p:txBody>
      </p:sp>
      <p:pic>
        <p:nvPicPr>
          <p:cNvPr id="6146" name="Picture 2" descr="Highlights from the IIR Total Customer Experience Leaders Conference">
            <a:extLst>
              <a:ext uri="{FF2B5EF4-FFF2-40B4-BE49-F238E27FC236}">
                <a16:creationId xmlns:a16="http://schemas.microsoft.com/office/drawing/2014/main" id="{ECBDE5F0-6075-4837-80DE-D04FF41A6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762" y="991839"/>
            <a:ext cx="2786063" cy="9215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CDA423B-4A85-4481-B352-379CCBFEE028}"/>
              </a:ext>
            </a:extLst>
          </p:cNvPr>
          <p:cNvSpPr>
            <a:spLocks noGrp="1"/>
          </p:cNvSpPr>
          <p:nvPr>
            <p:ph type="sldNum" sz="quarter" idx="12"/>
          </p:nvPr>
        </p:nvSpPr>
        <p:spPr/>
        <p:txBody>
          <a:bodyPr/>
          <a:lstStyle/>
          <a:p>
            <a:fld id="{859B7FBE-02EE-4C27-AE49-1816F48D0D44}" type="slidenum">
              <a:rPr lang="en-US" smtClean="0"/>
              <a:pPr/>
              <a:t>50</a:t>
            </a:fld>
            <a:endParaRPr lang="en-US"/>
          </a:p>
        </p:txBody>
      </p:sp>
    </p:spTree>
    <p:extLst>
      <p:ext uri="{BB962C8B-B14F-4D97-AF65-F5344CB8AC3E}">
        <p14:creationId xmlns:p14="http://schemas.microsoft.com/office/powerpoint/2010/main" val="1211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76880" y="2209800"/>
            <a:ext cx="5067300" cy="3552825"/>
          </a:xfrm>
          <a:prstGeom prst="rect">
            <a:avLst/>
          </a:prstGeom>
        </p:spPr>
      </p:pic>
      <p:pic>
        <p:nvPicPr>
          <p:cNvPr id="5" name="Picture 4"/>
          <p:cNvPicPr>
            <a:picLocks noChangeAspect="1"/>
          </p:cNvPicPr>
          <p:nvPr/>
        </p:nvPicPr>
        <p:blipFill>
          <a:blip r:embed="rId3"/>
          <a:stretch>
            <a:fillRect/>
          </a:stretch>
        </p:blipFill>
        <p:spPr>
          <a:xfrm>
            <a:off x="343359" y="2209800"/>
            <a:ext cx="3390900" cy="3423610"/>
          </a:xfrm>
          <a:prstGeom prst="rect">
            <a:avLst/>
          </a:prstGeom>
        </p:spPr>
      </p:pic>
      <p:pic>
        <p:nvPicPr>
          <p:cNvPr id="6" name="Picture 5"/>
          <p:cNvPicPr>
            <a:picLocks noChangeAspect="1"/>
          </p:cNvPicPr>
          <p:nvPr/>
        </p:nvPicPr>
        <p:blipFill>
          <a:blip r:embed="rId4"/>
          <a:stretch>
            <a:fillRect/>
          </a:stretch>
        </p:blipFill>
        <p:spPr>
          <a:xfrm>
            <a:off x="0" y="-8860"/>
            <a:ext cx="3582656" cy="1451270"/>
          </a:xfrm>
          <a:prstGeom prst="rect">
            <a:avLst/>
          </a:prstGeom>
        </p:spPr>
      </p:pic>
      <p:sp>
        <p:nvSpPr>
          <p:cNvPr id="7" name="Slide Number Placeholder 6">
            <a:extLst>
              <a:ext uri="{FF2B5EF4-FFF2-40B4-BE49-F238E27FC236}">
                <a16:creationId xmlns:a16="http://schemas.microsoft.com/office/drawing/2014/main" id="{CF41DF94-CDAB-4C11-A530-3F7B49A62815}"/>
              </a:ext>
            </a:extLst>
          </p:cNvPr>
          <p:cNvSpPr>
            <a:spLocks noGrp="1"/>
          </p:cNvSpPr>
          <p:nvPr>
            <p:ph type="sldNum" sz="quarter" idx="12"/>
          </p:nvPr>
        </p:nvSpPr>
        <p:spPr/>
        <p:txBody>
          <a:bodyPr/>
          <a:lstStyle/>
          <a:p>
            <a:fld id="{859B7FBE-02EE-4C27-AE49-1816F48D0D44}" type="slidenum">
              <a:rPr lang="en-US" smtClean="0"/>
              <a:pPr/>
              <a:t>51</a:t>
            </a:fld>
            <a:endParaRPr lang="en-US"/>
          </a:p>
        </p:txBody>
      </p:sp>
    </p:spTree>
    <p:extLst>
      <p:ext uri="{BB962C8B-B14F-4D97-AF65-F5344CB8AC3E}">
        <p14:creationId xmlns:p14="http://schemas.microsoft.com/office/powerpoint/2010/main" val="1310203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8872"/>
            <a:ext cx="8839200" cy="1636776"/>
          </a:xfrm>
        </p:spPr>
        <p:txBody>
          <a:bodyPr>
            <a:noAutofit/>
          </a:bodyPr>
          <a:lstStyle/>
          <a:p>
            <a:pPr algn="ctr">
              <a:defRPr/>
            </a:pPr>
            <a:r>
              <a:rPr lang="en-US" sz="3600" i="1" dirty="0">
                <a:solidFill>
                  <a:schemeClr val="accent1">
                    <a:satMod val="150000"/>
                  </a:schemeClr>
                </a:solidFill>
                <a:latin typeface="Calibri"/>
                <a:ea typeface="ＭＳ Ｐゴシック" charset="0"/>
                <a:cs typeface="Calibri"/>
              </a:rPr>
              <a:t>Darwin’s </a:t>
            </a:r>
            <a:r>
              <a:rPr lang="en-US" sz="3600" i="1" dirty="0" err="1">
                <a:solidFill>
                  <a:schemeClr val="accent1">
                    <a:satMod val="150000"/>
                  </a:schemeClr>
                </a:solidFill>
                <a:latin typeface="Calibri"/>
                <a:ea typeface="ＭＳ Ｐゴシック" charset="0"/>
                <a:cs typeface="Calibri"/>
              </a:rPr>
              <a:t>Duchenne</a:t>
            </a:r>
            <a:r>
              <a:rPr lang="en-US" sz="3600" dirty="0">
                <a:solidFill>
                  <a:schemeClr val="accent1">
                    <a:satMod val="150000"/>
                  </a:schemeClr>
                </a:solidFill>
                <a:latin typeface="Calibri"/>
                <a:ea typeface="ＭＳ Ｐゴシック" charset="0"/>
                <a:cs typeface="Calibri"/>
              </a:rPr>
              <a:t>: </a:t>
            </a:r>
            <a:br>
              <a:rPr lang="en-US" sz="3600" dirty="0">
                <a:solidFill>
                  <a:schemeClr val="accent1">
                    <a:satMod val="150000"/>
                  </a:schemeClr>
                </a:solidFill>
                <a:latin typeface="Calibri"/>
                <a:ea typeface="ＭＳ Ｐゴシック" charset="0"/>
                <a:cs typeface="Calibri"/>
              </a:rPr>
            </a:br>
            <a:r>
              <a:rPr lang="en-US" sz="3600" dirty="0">
                <a:solidFill>
                  <a:schemeClr val="accent1">
                    <a:satMod val="150000"/>
                  </a:schemeClr>
                </a:solidFill>
                <a:latin typeface="Calibri"/>
                <a:ea typeface="ＭＳ Ｐゴシック" charset="0"/>
                <a:cs typeface="Calibri"/>
              </a:rPr>
              <a:t>Eye Constriction during Infant </a:t>
            </a:r>
            <a:br>
              <a:rPr lang="en-US" sz="3600" dirty="0">
                <a:solidFill>
                  <a:schemeClr val="accent1">
                    <a:satMod val="150000"/>
                  </a:schemeClr>
                </a:solidFill>
                <a:latin typeface="Calibri"/>
                <a:ea typeface="ＭＳ Ｐゴシック" charset="0"/>
                <a:cs typeface="Calibri"/>
              </a:rPr>
            </a:br>
            <a:r>
              <a:rPr lang="en-US" sz="3600" dirty="0">
                <a:solidFill>
                  <a:schemeClr val="accent1">
                    <a:satMod val="150000"/>
                  </a:schemeClr>
                </a:solidFill>
                <a:latin typeface="Calibri"/>
                <a:ea typeface="ＭＳ Ｐゴシック" charset="0"/>
                <a:cs typeface="Calibri"/>
              </a:rPr>
              <a:t>Joy and Distress</a:t>
            </a:r>
            <a:endParaRPr lang="en-US" sz="3600" dirty="0">
              <a:ea typeface="ＭＳ Ｐゴシック" charset="0"/>
            </a:endParaRPr>
          </a:p>
        </p:txBody>
      </p:sp>
      <p:sp>
        <p:nvSpPr>
          <p:cNvPr id="15362" name="Text Placeholder 2"/>
          <p:cNvSpPr>
            <a:spLocks noGrp="1"/>
          </p:cNvSpPr>
          <p:nvPr>
            <p:ph type="body" idx="1"/>
          </p:nvPr>
        </p:nvSpPr>
        <p:spPr>
          <a:xfrm>
            <a:off x="588963" y="1981200"/>
            <a:ext cx="8021637" cy="685800"/>
          </a:xfrm>
        </p:spPr>
        <p:txBody>
          <a:bodyPr/>
          <a:lstStyle/>
          <a:p>
            <a:pPr algn="ctr"/>
            <a:r>
              <a:rPr lang="en-US" altLang="en-US" sz="2600" dirty="0">
                <a:solidFill>
                  <a:schemeClr val="tx1"/>
                </a:solidFill>
                <a:latin typeface="Calibri" panose="020F0502020204030204" pitchFamily="34" charset="0"/>
              </a:rPr>
              <a:t>(Mattson et al., 2013)</a:t>
            </a:r>
          </a:p>
        </p:txBody>
      </p:sp>
      <p:pic>
        <p:nvPicPr>
          <p:cNvPr id="15363" name="Picture 2"/>
          <p:cNvPicPr>
            <a:picLocks noChangeAspect="1"/>
          </p:cNvPicPr>
          <p:nvPr/>
        </p:nvPicPr>
        <p:blipFill>
          <a:blip r:embed="rId3">
            <a:extLst>
              <a:ext uri="{28A0092B-C50C-407E-A947-70E740481C1C}">
                <a14:useLocalDpi xmlns:a14="http://schemas.microsoft.com/office/drawing/2010/main" val="0"/>
              </a:ext>
            </a:extLst>
          </a:blip>
          <a:srcRect l="18396" r="19112"/>
          <a:stretch>
            <a:fillRect/>
          </a:stretch>
        </p:blipFill>
        <p:spPr bwMode="auto">
          <a:xfrm>
            <a:off x="2667000" y="2819400"/>
            <a:ext cx="3911600" cy="3505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343400"/>
            <a:ext cx="2322513" cy="154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3"/>
          <p:cNvPicPr>
            <a:picLocks noChangeAspect="1"/>
          </p:cNvPicPr>
          <p:nvPr/>
        </p:nvPicPr>
        <p:blipFill>
          <a:blip r:embed="rId5" cstate="print">
            <a:extLst>
              <a:ext uri="{28A0092B-C50C-407E-A947-70E740481C1C}">
                <a14:useLocalDpi xmlns:a14="http://schemas.microsoft.com/office/drawing/2010/main" val="0"/>
              </a:ext>
            </a:extLst>
          </a:blip>
          <a:srcRect l="4211"/>
          <a:stretch>
            <a:fillRect/>
          </a:stretch>
        </p:blipFill>
        <p:spPr bwMode="auto">
          <a:xfrm>
            <a:off x="6705600" y="4419600"/>
            <a:ext cx="23114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8438C0C-0C76-44DE-A3E3-44FCAE29B501}"/>
              </a:ext>
            </a:extLst>
          </p:cNvPr>
          <p:cNvSpPr>
            <a:spLocks noGrp="1"/>
          </p:cNvSpPr>
          <p:nvPr>
            <p:ph type="sldNum" sz="quarter" idx="12"/>
          </p:nvPr>
        </p:nvSpPr>
        <p:spPr/>
        <p:txBody>
          <a:bodyPr/>
          <a:lstStyle/>
          <a:p>
            <a:fld id="{FEA6E096-1C6C-4569-BC47-F93CD06CC6EC}" type="slidenum">
              <a:rPr lang="en-US" smtClean="0"/>
              <a:pPr/>
              <a:t>52</a:t>
            </a:fld>
            <a:endParaRPr lang="en-US"/>
          </a:p>
        </p:txBody>
      </p:sp>
    </p:spTree>
    <p:extLst>
      <p:ext uri="{BB962C8B-B14F-4D97-AF65-F5344CB8AC3E}">
        <p14:creationId xmlns:p14="http://schemas.microsoft.com/office/powerpoint/2010/main" val="114522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228600" y="1654025"/>
            <a:ext cx="5257800" cy="5006609"/>
          </a:xfrm>
        </p:spPr>
        <p:txBody>
          <a:bodyPr/>
          <a:lstStyle/>
          <a:p>
            <a:r>
              <a:rPr lang="en-US" sz="2000" dirty="0"/>
              <a:t>Darwin hypothesized that attributes of certain emotions translate across species</a:t>
            </a:r>
          </a:p>
          <a:p>
            <a:endParaRPr lang="en-US" sz="3000" dirty="0"/>
          </a:p>
          <a:p>
            <a:r>
              <a:rPr lang="en-US" sz="2000" dirty="0" err="1"/>
              <a:t>Duchenne</a:t>
            </a:r>
            <a:r>
              <a:rPr lang="en-US" sz="2000" dirty="0"/>
              <a:t> smiles are </a:t>
            </a:r>
            <a:r>
              <a:rPr lang="en-US" sz="2000" i="1" dirty="0"/>
              <a:t>perceived</a:t>
            </a:r>
            <a:r>
              <a:rPr lang="en-US" sz="2000" dirty="0"/>
              <a:t> as more positive and strongly </a:t>
            </a:r>
            <a:r>
              <a:rPr lang="en-US" sz="2000" i="1" dirty="0"/>
              <a:t>predict joy</a:t>
            </a:r>
            <a:r>
              <a:rPr lang="en-US" sz="2000" dirty="0"/>
              <a:t> </a:t>
            </a:r>
          </a:p>
          <a:p>
            <a:endParaRPr lang="en-US" sz="1800" dirty="0"/>
          </a:p>
          <a:p>
            <a:r>
              <a:rPr lang="en-US" sz="1800" dirty="0"/>
              <a:t>What about negative affect?</a:t>
            </a:r>
          </a:p>
          <a:p>
            <a:pPr lvl="1"/>
            <a:r>
              <a:rPr lang="en-US" sz="1800" dirty="0"/>
              <a:t>Darwin proposed eye constriction also plays a role in negative emotion (e.g., weeping and crying)</a:t>
            </a:r>
            <a:br>
              <a:rPr lang="en-US" sz="1800" dirty="0"/>
            </a:br>
            <a:endParaRPr lang="en-US" sz="1800" dirty="0"/>
          </a:p>
          <a:p>
            <a:pPr lvl="1"/>
            <a:r>
              <a:rPr lang="en-US" sz="1800" b="1" dirty="0"/>
              <a:t>Gap in literature: </a:t>
            </a:r>
            <a:r>
              <a:rPr lang="en-US" sz="1800" dirty="0"/>
              <a:t>no experimental investigation of </a:t>
            </a:r>
            <a:r>
              <a:rPr lang="en-US" sz="1800" i="1" dirty="0"/>
              <a:t>BOTH</a:t>
            </a:r>
            <a:r>
              <a:rPr lang="en-US" sz="1800" dirty="0"/>
              <a:t> smile and cry expressions as indicators of emotional intensity</a:t>
            </a:r>
          </a:p>
          <a:p>
            <a:pPr lvl="1"/>
            <a:endParaRPr lang="en-US" sz="1800" dirty="0"/>
          </a:p>
          <a:p>
            <a:endParaRPr lang="en-US" sz="1800" dirty="0"/>
          </a:p>
          <a:p>
            <a:endParaRPr lang="en-US" sz="3000" dirty="0"/>
          </a:p>
          <a:p>
            <a:endParaRPr lang="en-US" sz="3000" dirty="0"/>
          </a:p>
          <a:p>
            <a:endParaRPr lang="en-US" sz="3000" dirty="0"/>
          </a:p>
          <a:p>
            <a:pPr lvl="8"/>
            <a:endParaRPr lang="en-US" dirty="0"/>
          </a:p>
        </p:txBody>
      </p:sp>
      <p:sp>
        <p:nvSpPr>
          <p:cNvPr id="14" name="TextBox 13"/>
          <p:cNvSpPr txBox="1"/>
          <p:nvPr/>
        </p:nvSpPr>
        <p:spPr>
          <a:xfrm>
            <a:off x="7581900" y="6488668"/>
            <a:ext cx="2209800" cy="338554"/>
          </a:xfrm>
          <a:prstGeom prst="rect">
            <a:avLst/>
          </a:prstGeom>
          <a:noFill/>
        </p:spPr>
        <p:txBody>
          <a:bodyPr wrap="square" rtlCol="0">
            <a:spAutoFit/>
          </a:bodyPr>
          <a:lstStyle/>
          <a:p>
            <a:r>
              <a:rPr lang="en-US" sz="1600" i="1" dirty="0"/>
              <a:t>Patel/Puccetti</a:t>
            </a:r>
          </a:p>
        </p:txBody>
      </p:sp>
      <p:pic>
        <p:nvPicPr>
          <p:cNvPr id="5" name="Picture 4" descr="Screen Shot 2018-03-04 at 4.49.0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812857"/>
            <a:ext cx="2805100" cy="1524000"/>
          </a:xfrm>
          <a:prstGeom prst="rect">
            <a:avLst/>
          </a:prstGeom>
          <a:ln>
            <a:solidFill>
              <a:schemeClr val="tx1">
                <a:lumMod val="65000"/>
                <a:lumOff val="35000"/>
              </a:schemeClr>
            </a:solidFill>
          </a:ln>
        </p:spPr>
      </p:pic>
      <p:pic>
        <p:nvPicPr>
          <p:cNvPr id="6" name="Picture 5"/>
          <p:cNvPicPr>
            <a:picLocks noChangeAspect="1"/>
          </p:cNvPicPr>
          <p:nvPr/>
        </p:nvPicPr>
        <p:blipFill>
          <a:blip r:embed="rId3"/>
          <a:stretch>
            <a:fillRect/>
          </a:stretch>
        </p:blipFill>
        <p:spPr>
          <a:xfrm>
            <a:off x="5486400" y="4124373"/>
            <a:ext cx="1676400" cy="1800120"/>
          </a:xfrm>
          <a:prstGeom prst="rect">
            <a:avLst/>
          </a:prstGeom>
          <a:ln>
            <a:solidFill>
              <a:schemeClr val="tx1">
                <a:lumMod val="65000"/>
                <a:lumOff val="35000"/>
              </a:schemeClr>
            </a:solidFill>
          </a:ln>
        </p:spPr>
      </p:pic>
      <p:pic>
        <p:nvPicPr>
          <p:cNvPr id="7" name="Picture 6"/>
          <p:cNvPicPr>
            <a:picLocks noChangeAspect="1"/>
          </p:cNvPicPr>
          <p:nvPr/>
        </p:nvPicPr>
        <p:blipFill>
          <a:blip r:embed="rId4"/>
          <a:stretch>
            <a:fillRect/>
          </a:stretch>
        </p:blipFill>
        <p:spPr>
          <a:xfrm>
            <a:off x="6967435" y="4529054"/>
            <a:ext cx="1643165" cy="1764173"/>
          </a:xfrm>
          <a:prstGeom prst="rect">
            <a:avLst/>
          </a:prstGeom>
          <a:ln>
            <a:solidFill>
              <a:schemeClr val="tx1">
                <a:lumMod val="65000"/>
                <a:lumOff val="35000"/>
              </a:schemeClr>
            </a:solidFill>
          </a:ln>
        </p:spPr>
      </p:pic>
      <p:sp>
        <p:nvSpPr>
          <p:cNvPr id="4" name="Slide Number Placeholder 3">
            <a:extLst>
              <a:ext uri="{FF2B5EF4-FFF2-40B4-BE49-F238E27FC236}">
                <a16:creationId xmlns:a16="http://schemas.microsoft.com/office/drawing/2014/main" id="{AFAAB64B-2702-4990-8D6E-FF453E613A4E}"/>
              </a:ext>
            </a:extLst>
          </p:cNvPr>
          <p:cNvSpPr>
            <a:spLocks noGrp="1"/>
          </p:cNvSpPr>
          <p:nvPr>
            <p:ph type="sldNum" sz="quarter" idx="12"/>
          </p:nvPr>
        </p:nvSpPr>
        <p:spPr/>
        <p:txBody>
          <a:bodyPr/>
          <a:lstStyle/>
          <a:p>
            <a:fld id="{859B7FBE-02EE-4C27-AE49-1816F48D0D44}" type="slidenum">
              <a:rPr lang="en-US" smtClean="0"/>
              <a:pPr/>
              <a:t>53</a:t>
            </a:fld>
            <a:endParaRPr lang="en-US"/>
          </a:p>
        </p:txBody>
      </p:sp>
    </p:spTree>
    <p:extLst>
      <p:ext uri="{BB962C8B-B14F-4D97-AF65-F5344CB8AC3E}">
        <p14:creationId xmlns:p14="http://schemas.microsoft.com/office/powerpoint/2010/main" val="344615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0A6675-620A-4BDA-AE25-3A62CACA9454}"/>
              </a:ext>
            </a:extLst>
          </p:cNvPr>
          <p:cNvPicPr>
            <a:picLocks noChangeAspect="1"/>
          </p:cNvPicPr>
          <p:nvPr/>
        </p:nvPicPr>
        <p:blipFill rotWithShape="1">
          <a:blip r:embed="rId2"/>
          <a:srcRect l="6892" t="1262" r="6290" b="551"/>
          <a:stretch/>
        </p:blipFill>
        <p:spPr>
          <a:xfrm>
            <a:off x="4572001" y="1637528"/>
            <a:ext cx="4419600" cy="4158645"/>
          </a:xfrm>
          <a:prstGeom prst="flowChartConnector">
            <a:avLst/>
          </a:prstGeom>
        </p:spPr>
      </p:pic>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09600" y="2420515"/>
            <a:ext cx="3752253" cy="2303885"/>
          </a:xfrm>
        </p:spPr>
      </p:pic>
      <p:sp>
        <p:nvSpPr>
          <p:cNvPr id="4" name="Title 3">
            <a:extLst>
              <a:ext uri="{FF2B5EF4-FFF2-40B4-BE49-F238E27FC236}">
                <a16:creationId xmlns:a16="http://schemas.microsoft.com/office/drawing/2014/main" id="{ACBE203C-DF9D-483E-B8E8-5AFB73B87596}"/>
              </a:ext>
            </a:extLst>
          </p:cNvPr>
          <p:cNvSpPr>
            <a:spLocks noGrp="1"/>
          </p:cNvSpPr>
          <p:nvPr>
            <p:ph type="title"/>
          </p:nvPr>
        </p:nvSpPr>
        <p:spPr/>
        <p:txBody>
          <a:bodyPr>
            <a:normAutofit fontScale="90000"/>
          </a:bodyPr>
          <a:lstStyle/>
          <a:p>
            <a:r>
              <a:rPr lang="en-US" dirty="0"/>
              <a:t>Overview </a:t>
            </a:r>
            <a:r>
              <a:rPr lang="en-US" sz="1300" dirty="0">
                <a:solidFill>
                  <a:srgbClr val="F0AD00">
                    <a:satMod val="150000"/>
                  </a:srgbClr>
                </a:solidFill>
              </a:rPr>
              <a:t>(Heller &amp; Casey, 2016)</a:t>
            </a:r>
            <a:endParaRPr lang="en-US" dirty="0"/>
          </a:p>
        </p:txBody>
      </p:sp>
      <p:sp>
        <p:nvSpPr>
          <p:cNvPr id="7" name="TextBox 6">
            <a:extLst>
              <a:ext uri="{FF2B5EF4-FFF2-40B4-BE49-F238E27FC236}">
                <a16:creationId xmlns:a16="http://schemas.microsoft.com/office/drawing/2014/main" id="{1D5AA85F-FACF-4BEF-90F2-BAFE0CB8ACBF}"/>
              </a:ext>
            </a:extLst>
          </p:cNvPr>
          <p:cNvSpPr txBox="1"/>
          <p:nvPr/>
        </p:nvSpPr>
        <p:spPr>
          <a:xfrm>
            <a:off x="381000" y="4234649"/>
            <a:ext cx="6934200" cy="1198485"/>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BD32529B-84B6-4D72-A46F-40FDA531E0EE}"/>
              </a:ext>
            </a:extLst>
          </p:cNvPr>
          <p:cNvSpPr txBox="1"/>
          <p:nvPr/>
        </p:nvSpPr>
        <p:spPr>
          <a:xfrm>
            <a:off x="76200" y="1195116"/>
            <a:ext cx="8991600" cy="400110"/>
          </a:xfrm>
          <a:prstGeom prst="rect">
            <a:avLst/>
          </a:prstGeom>
          <a:noFill/>
        </p:spPr>
        <p:txBody>
          <a:bodyPr wrap="square" rtlCol="0">
            <a:spAutoFit/>
          </a:bodyPr>
          <a:lstStyle/>
          <a:p>
            <a:pPr lvl="0" indent="-457200" eaLnBrk="1" fontAlgn="auto" hangingPunct="1">
              <a:spcBef>
                <a:spcPts val="300"/>
              </a:spcBef>
              <a:spcAft>
                <a:spcPts val="0"/>
              </a:spcAft>
              <a:buClr>
                <a:srgbClr val="92D050"/>
              </a:buClr>
              <a:buSzPct val="90000"/>
            </a:pPr>
            <a:r>
              <a:rPr lang="en-US" sz="2000" b="1" dirty="0">
                <a:solidFill>
                  <a:srgbClr val="8383EB"/>
                </a:solidFill>
                <a:latin typeface="Arial" panose="020B0604020202020204" pitchFamily="34" charset="0"/>
                <a:cs typeface="Arial" panose="020B0604020202020204" pitchFamily="34" charset="0"/>
              </a:rPr>
              <a:t>Adolescence</a:t>
            </a:r>
            <a:r>
              <a:rPr lang="en-US" sz="2000" dirty="0">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 intersecting physical, psychological, &amp; environmental change</a:t>
            </a:r>
          </a:p>
        </p:txBody>
      </p:sp>
      <p:sp>
        <p:nvSpPr>
          <p:cNvPr id="3" name="Slide Number Placeholder 2">
            <a:extLst>
              <a:ext uri="{FF2B5EF4-FFF2-40B4-BE49-F238E27FC236}">
                <a16:creationId xmlns:a16="http://schemas.microsoft.com/office/drawing/2014/main" id="{8BFE8747-D3BD-442F-9610-08E7CAF1E4B0}"/>
              </a:ext>
            </a:extLst>
          </p:cNvPr>
          <p:cNvSpPr>
            <a:spLocks noGrp="1"/>
          </p:cNvSpPr>
          <p:nvPr>
            <p:ph type="sldNum" sz="quarter" idx="12"/>
          </p:nvPr>
        </p:nvSpPr>
        <p:spPr/>
        <p:txBody>
          <a:bodyPr/>
          <a:lstStyle/>
          <a:p>
            <a:fld id="{8D172B34-6828-449A-86B8-E2C973473F90}" type="slidenum">
              <a:rPr lang="en-US" smtClean="0"/>
              <a:t>54</a:t>
            </a:fld>
            <a:endParaRPr lang="en-US" dirty="0"/>
          </a:p>
        </p:txBody>
      </p:sp>
    </p:spTree>
    <p:extLst>
      <p:ext uri="{BB962C8B-B14F-4D97-AF65-F5344CB8AC3E}">
        <p14:creationId xmlns:p14="http://schemas.microsoft.com/office/powerpoint/2010/main" val="1129388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Aims</a:t>
            </a:r>
          </a:p>
        </p:txBody>
      </p:sp>
      <p:sp>
        <p:nvSpPr>
          <p:cNvPr id="3" name="Content Placeholder 2"/>
          <p:cNvSpPr>
            <a:spLocks noGrp="1"/>
          </p:cNvSpPr>
          <p:nvPr>
            <p:ph idx="1"/>
          </p:nvPr>
        </p:nvSpPr>
        <p:spPr>
          <a:xfrm>
            <a:off x="0" y="1408176"/>
            <a:ext cx="8991600" cy="5105400"/>
          </a:xfrm>
        </p:spPr>
        <p:txBody>
          <a:bodyPr>
            <a:normAutofit/>
          </a:bodyPr>
          <a:lstStyle/>
          <a:p>
            <a:r>
              <a:rPr lang="en-US" sz="2800" dirty="0"/>
              <a:t>Research Aim</a:t>
            </a:r>
          </a:p>
          <a:p>
            <a:pPr lvl="1"/>
            <a:r>
              <a:rPr lang="en-US" sz="2000" dirty="0"/>
              <a:t>Does eye constriction index emotional intensity for positive &amp;</a:t>
            </a:r>
            <a:r>
              <a:rPr lang="en-US" sz="2000" b="1" dirty="0"/>
              <a:t> </a:t>
            </a:r>
            <a:r>
              <a:rPr lang="en-US" sz="2000" dirty="0"/>
              <a:t>negative infant facial expressions? </a:t>
            </a:r>
          </a:p>
          <a:p>
            <a:pPr marL="118872" indent="0">
              <a:buNone/>
            </a:pPr>
            <a:endParaRPr lang="en-US" sz="1500" dirty="0"/>
          </a:p>
          <a:p>
            <a:r>
              <a:rPr lang="en-US" sz="2800" dirty="0"/>
              <a:t>Study 1: Face to Face vs. Still Face (FFSF)</a:t>
            </a:r>
          </a:p>
          <a:p>
            <a:pPr lvl="1"/>
            <a:endParaRPr lang="en-US" sz="2000" dirty="0"/>
          </a:p>
          <a:p>
            <a:pPr marL="457200" lvl="1" indent="0">
              <a:buNone/>
            </a:pPr>
            <a:endParaRPr lang="en-US" sz="1600" dirty="0"/>
          </a:p>
          <a:p>
            <a:pPr lvl="1"/>
            <a:endParaRPr lang="en-US" sz="2000" dirty="0"/>
          </a:p>
          <a:p>
            <a:pPr lvl="1"/>
            <a:endParaRPr lang="en-US" sz="1600" dirty="0"/>
          </a:p>
          <a:p>
            <a:pPr lvl="1"/>
            <a:endParaRPr lang="en-US" sz="1600" dirty="0"/>
          </a:p>
        </p:txBody>
      </p:sp>
      <p:sp>
        <p:nvSpPr>
          <p:cNvPr id="9" name="TextBox 8"/>
          <p:cNvSpPr txBox="1"/>
          <p:nvPr/>
        </p:nvSpPr>
        <p:spPr>
          <a:xfrm>
            <a:off x="7772400" y="6576278"/>
            <a:ext cx="2209800" cy="338554"/>
          </a:xfrm>
          <a:prstGeom prst="rect">
            <a:avLst/>
          </a:prstGeom>
          <a:noFill/>
        </p:spPr>
        <p:txBody>
          <a:bodyPr wrap="square" rtlCol="0">
            <a:spAutoFit/>
          </a:bodyPr>
          <a:lstStyle/>
          <a:p>
            <a:r>
              <a:rPr lang="en-US" sz="1600" i="1" dirty="0"/>
              <a:t>Patel/Puccetti</a:t>
            </a:r>
          </a:p>
        </p:txBody>
      </p:sp>
      <p:graphicFrame>
        <p:nvGraphicFramePr>
          <p:cNvPr id="11" name="Table 10"/>
          <p:cNvGraphicFramePr>
            <a:graphicFrameLocks noGrp="1"/>
          </p:cNvGraphicFramePr>
          <p:nvPr/>
        </p:nvGraphicFramePr>
        <p:xfrm>
          <a:off x="536188" y="3433981"/>
          <a:ext cx="4135244" cy="1646254"/>
        </p:xfrm>
        <a:graphic>
          <a:graphicData uri="http://schemas.openxmlformats.org/drawingml/2006/table">
            <a:tbl>
              <a:tblPr/>
              <a:tblGrid>
                <a:gridCol w="4135244">
                  <a:extLst>
                    <a:ext uri="{9D8B030D-6E8A-4147-A177-3AD203B41FA5}">
                      <a16:colId xmlns:a16="http://schemas.microsoft.com/office/drawing/2014/main" val="20000"/>
                    </a:ext>
                  </a:extLst>
                </a:gridCol>
              </a:tblGrid>
              <a:tr h="299819">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PLAY</a:t>
                      </a: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solidFill>
                        <a:srgbClr val="E46678"/>
                      </a:solid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solidFill>
                      <a:srgbClr val="E66C7D"/>
                    </a:solidFill>
                  </a:tcPr>
                </a:tc>
                <a:extLst>
                  <a:ext uri="{0D108BD9-81ED-4DB2-BD59-A6C34878D82A}">
                    <a16:rowId xmlns:a16="http://schemas.microsoft.com/office/drawing/2014/main" val="10000"/>
                  </a:ext>
                </a:extLst>
              </a:tr>
              <a:tr h="1189038">
                <a:tc>
                  <a:txBody>
                    <a:bodyPr/>
                    <a:lstStyle>
                      <a:lvl1pPr marL="285750" indent="-285750"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mn-lt"/>
                          <a:ea typeface="MS PGothic" panose="020B0600070205080204" pitchFamily="34" charset="-128"/>
                        </a:rPr>
                        <a:t>3 minutes</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mn-lt"/>
                          <a:ea typeface="MS PGothic" panose="020B0600070205080204" pitchFamily="34" charset="-128"/>
                        </a:rPr>
                        <a:t>H1: Higher proportion of smiles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normalizeH="0" baseline="0" dirty="0">
                          <a:ln>
                            <a:noFill/>
                          </a:ln>
                          <a:solidFill>
                            <a:schemeClr val="tx1"/>
                          </a:solidFill>
                          <a:effectLst/>
                          <a:latin typeface="Corbel" panose="020B0503020204020204" pitchFamily="34" charset="0"/>
                          <a:ea typeface="MS PGothic" panose="020B0600070205080204" pitchFamily="34" charset="-128"/>
                          <a:cs typeface="+mn-cs"/>
                        </a:rPr>
                        <a:t>H2: Higher proportion eye constriction in smiles during play versus still face</a:t>
                      </a:r>
                      <a:endParaRPr kumimoji="0" lang="en-US" altLang="en-US" sz="1800" b="0" i="0" u="none" strike="noStrike" cap="none" normalizeH="0" baseline="0" dirty="0">
                        <a:ln>
                          <a:noFill/>
                        </a:ln>
                        <a:solidFill>
                          <a:schemeClr val="tx1"/>
                        </a:solidFill>
                        <a:effectLst/>
                        <a:latin typeface="+mn-lt"/>
                        <a:ea typeface="MS PGothic" panose="020B0600070205080204" pitchFamily="34" charset="-128"/>
                      </a:endParaRP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solidFill>
                        <a:srgbClr val="E46678"/>
                      </a:solid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nvGraphicFramePr>
        <p:xfrm>
          <a:off x="546410" y="5151231"/>
          <a:ext cx="4114800" cy="1646254"/>
        </p:xfrm>
        <a:graphic>
          <a:graphicData uri="http://schemas.openxmlformats.org/drawingml/2006/table">
            <a:tbl>
              <a:tblPr/>
              <a:tblGrid>
                <a:gridCol w="4114800">
                  <a:extLst>
                    <a:ext uri="{9D8B030D-6E8A-4147-A177-3AD203B41FA5}">
                      <a16:colId xmlns:a16="http://schemas.microsoft.com/office/drawing/2014/main" val="20000"/>
                    </a:ext>
                  </a:extLst>
                </a:gridCol>
              </a:tblGrid>
              <a:tr h="37665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mn-lt"/>
                          <a:ea typeface="MS PGothic" panose="020B0600070205080204" pitchFamily="34" charset="-128"/>
                        </a:rPr>
                        <a:t>STILL FACE</a:t>
                      </a:r>
                    </a:p>
                  </a:txBody>
                  <a:tcPr marT="45728" marB="45728"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chemeClr val="accent3">
                        <a:lumMod val="75000"/>
                      </a:schemeClr>
                    </a:solidFill>
                  </a:tcPr>
                </a:tc>
                <a:extLst>
                  <a:ext uri="{0D108BD9-81ED-4DB2-BD59-A6C34878D82A}">
                    <a16:rowId xmlns:a16="http://schemas.microsoft.com/office/drawing/2014/main" val="10000"/>
                  </a:ext>
                </a:extLst>
              </a:tr>
              <a:tr h="1189038">
                <a:tc>
                  <a:txBody>
                    <a:bodyPr/>
                    <a:lstStyle>
                      <a:lvl1pPr marL="285750" indent="-285750"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mn-lt"/>
                          <a:ea typeface="MS PGothic" panose="020B0600070205080204" pitchFamily="34" charset="-128"/>
                        </a:rPr>
                        <a:t>2 minutes</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mn-lt"/>
                          <a:ea typeface="MS PGothic" panose="020B0600070205080204" pitchFamily="34" charset="-128"/>
                        </a:rPr>
                        <a:t>H1: Higher proportion of cry-faces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normalizeH="0" baseline="0" dirty="0">
                          <a:ln>
                            <a:noFill/>
                          </a:ln>
                          <a:solidFill>
                            <a:schemeClr val="tx1"/>
                          </a:solidFill>
                          <a:effectLst/>
                          <a:latin typeface="Corbel" panose="020B0503020204020204" pitchFamily="34" charset="0"/>
                          <a:ea typeface="MS PGothic" panose="020B0600070205080204" pitchFamily="34" charset="-128"/>
                          <a:cs typeface="+mn-cs"/>
                        </a:rPr>
                        <a:t>H2: Higher proportion eye constriction in cries during still face versus play</a:t>
                      </a: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 name="Picture 2" descr="https://lh4.googleusercontent.com/63mG054Zoe42LNoIPvMy71Rl_wCNGYUYSd5CIu5e3wK4XADcYr2EVK6Uro5z0zXBJC_pgpwiMxf0_FgaQi63vpDhS-Z2whYBmgm0l71Pt73H8EZvjiZ-3JJ2t4wD1JSDorn4eHoB"/>
          <p:cNvPicPr>
            <a:picLocks noChangeAspect="1" noChangeArrowheads="1"/>
          </p:cNvPicPr>
          <p:nvPr/>
        </p:nvPicPr>
        <p:blipFill rotWithShape="1">
          <a:blip r:embed="rId3">
            <a:extLst>
              <a:ext uri="{28A0092B-C50C-407E-A947-70E740481C1C}">
                <a14:useLocalDpi xmlns:a14="http://schemas.microsoft.com/office/drawing/2010/main" val="0"/>
              </a:ext>
            </a:extLst>
          </a:blip>
          <a:srcRect r="67262"/>
          <a:stretch/>
        </p:blipFill>
        <p:spPr bwMode="auto">
          <a:xfrm>
            <a:off x="5019776" y="3352800"/>
            <a:ext cx="1811740" cy="2905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https://lh4.googleusercontent.com/63mG054Zoe42LNoIPvMy71Rl_wCNGYUYSd5CIu5e3wK4XADcYr2EVK6Uro5z0zXBJC_pgpwiMxf0_FgaQi63vpDhS-Z2whYBmgm0l71Pt73H8EZvjiZ-3JJ2t4wD1JSDorn4eHoB"/>
          <p:cNvPicPr>
            <a:picLocks noChangeAspect="1" noChangeArrowheads="1"/>
          </p:cNvPicPr>
          <p:nvPr/>
        </p:nvPicPr>
        <p:blipFill rotWithShape="1">
          <a:blip r:embed="rId3">
            <a:extLst>
              <a:ext uri="{28A0092B-C50C-407E-A947-70E740481C1C}">
                <a14:useLocalDpi xmlns:a14="http://schemas.microsoft.com/office/drawing/2010/main" val="0"/>
              </a:ext>
            </a:extLst>
          </a:blip>
          <a:srcRect l="32738" r="32838"/>
          <a:stretch/>
        </p:blipFill>
        <p:spPr bwMode="auto">
          <a:xfrm>
            <a:off x="6553200" y="3698668"/>
            <a:ext cx="1905000" cy="2905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A95A125-0A47-4ED7-A8E5-338E4A3C4A7A}"/>
              </a:ext>
            </a:extLst>
          </p:cNvPr>
          <p:cNvSpPr>
            <a:spLocks noGrp="1"/>
          </p:cNvSpPr>
          <p:nvPr>
            <p:ph type="sldNum" sz="quarter" idx="12"/>
          </p:nvPr>
        </p:nvSpPr>
        <p:spPr/>
        <p:txBody>
          <a:bodyPr/>
          <a:lstStyle/>
          <a:p>
            <a:fld id="{859B7FBE-02EE-4C27-AE49-1816F48D0D44}" type="slidenum">
              <a:rPr lang="en-US" smtClean="0"/>
              <a:pPr/>
              <a:t>55</a:t>
            </a:fld>
            <a:endParaRPr lang="en-US"/>
          </a:p>
        </p:txBody>
      </p:sp>
    </p:spTree>
    <p:extLst>
      <p:ext uri="{BB962C8B-B14F-4D97-AF65-F5344CB8AC3E}">
        <p14:creationId xmlns:p14="http://schemas.microsoft.com/office/powerpoint/2010/main" val="394920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0" y="1524000"/>
            <a:ext cx="8991600" cy="5334000"/>
          </a:xfrm>
        </p:spPr>
        <p:txBody>
          <a:bodyPr>
            <a:normAutofit/>
          </a:bodyPr>
          <a:lstStyle/>
          <a:p>
            <a:r>
              <a:rPr lang="en-US" sz="1800" u="sng" dirty="0"/>
              <a:t>Participants</a:t>
            </a:r>
            <a:r>
              <a:rPr lang="en-US" sz="1800" dirty="0"/>
              <a:t>: 12 six-month olds and their parents (11 mothers/1 father)</a:t>
            </a:r>
          </a:p>
          <a:p>
            <a:pPr lvl="1"/>
            <a:r>
              <a:rPr lang="en-US" sz="1600" dirty="0"/>
              <a:t>Children were ethnically diverse and 2/3 male</a:t>
            </a:r>
          </a:p>
          <a:p>
            <a:pPr marL="457200" lvl="1" indent="0">
              <a:buNone/>
            </a:pPr>
            <a:endParaRPr lang="en-US" sz="1600" dirty="0"/>
          </a:p>
          <a:p>
            <a:r>
              <a:rPr lang="en-US" sz="1800" u="sng" dirty="0"/>
              <a:t>Facial Coding</a:t>
            </a:r>
            <a:r>
              <a:rPr lang="en-US" sz="1800" dirty="0"/>
              <a:t>: Action units (AU) of the anatomically-based Facial Action Coding System (FACS)</a:t>
            </a:r>
          </a:p>
          <a:p>
            <a:pPr lvl="1"/>
            <a:r>
              <a:rPr lang="en-US" sz="1600" dirty="0"/>
              <a:t>Smiles indexed by oblique action of zygomaticus major (AU12)</a:t>
            </a:r>
          </a:p>
          <a:p>
            <a:pPr lvl="1"/>
            <a:r>
              <a:rPr lang="en-US" sz="1600" dirty="0"/>
              <a:t>Cry-faces indexed by lateral action of </a:t>
            </a:r>
            <a:r>
              <a:rPr lang="en-US" sz="1600" dirty="0" err="1"/>
              <a:t>risorius</a:t>
            </a:r>
            <a:r>
              <a:rPr lang="en-US" sz="1600" dirty="0"/>
              <a:t> (AU20)</a:t>
            </a:r>
          </a:p>
          <a:p>
            <a:pPr lvl="1"/>
            <a:r>
              <a:rPr lang="en-US" sz="1600" dirty="0"/>
              <a:t>Eye constriction indexed by orbicularis oculi, pars orbitalis (AU6) </a:t>
            </a:r>
          </a:p>
          <a:p>
            <a:pPr lvl="2"/>
            <a:r>
              <a:rPr lang="en-US" sz="1200" dirty="0"/>
              <a:t>Draws the cheeks and skin around the temple towards eyes </a:t>
            </a:r>
          </a:p>
          <a:p>
            <a:pPr lvl="1"/>
            <a:r>
              <a:rPr lang="en-US" sz="1600" dirty="0"/>
              <a:t>Coding was automated through model which tracked rigidity of facial features</a:t>
            </a:r>
          </a:p>
          <a:p>
            <a:pPr lvl="1"/>
            <a:r>
              <a:rPr lang="en-US" sz="1600" dirty="0"/>
              <a:t>Support vector machines classified the intensity of each AU (trace -&gt; maximal)</a:t>
            </a:r>
          </a:p>
          <a:p>
            <a:pPr lvl="1"/>
            <a:endParaRPr lang="en-US" sz="1800" dirty="0"/>
          </a:p>
          <a:p>
            <a:pPr lvl="1"/>
            <a:endParaRPr lang="en-US" sz="1400" dirty="0"/>
          </a:p>
          <a:p>
            <a:pPr marL="457200" lvl="1" indent="0">
              <a:buNone/>
            </a:pPr>
            <a:r>
              <a:rPr lang="en-US" dirty="0"/>
              <a:t> </a:t>
            </a:r>
          </a:p>
        </p:txBody>
      </p:sp>
      <p:pic>
        <p:nvPicPr>
          <p:cNvPr id="5" name="Picture 4"/>
          <p:cNvPicPr>
            <a:picLocks noChangeAspect="1"/>
          </p:cNvPicPr>
          <p:nvPr/>
        </p:nvPicPr>
        <p:blipFill>
          <a:blip r:embed="rId2"/>
          <a:stretch>
            <a:fillRect/>
          </a:stretch>
        </p:blipFill>
        <p:spPr>
          <a:xfrm>
            <a:off x="457200" y="4724400"/>
            <a:ext cx="8229600" cy="1981200"/>
          </a:xfrm>
          <a:prstGeom prst="rect">
            <a:avLst/>
          </a:prstGeom>
        </p:spPr>
      </p:pic>
      <p:sp>
        <p:nvSpPr>
          <p:cNvPr id="8" name="TextBox 7"/>
          <p:cNvSpPr txBox="1"/>
          <p:nvPr/>
        </p:nvSpPr>
        <p:spPr>
          <a:xfrm>
            <a:off x="8382000" y="6629400"/>
            <a:ext cx="1371600" cy="246221"/>
          </a:xfrm>
          <a:prstGeom prst="rect">
            <a:avLst/>
          </a:prstGeom>
          <a:noFill/>
        </p:spPr>
        <p:txBody>
          <a:bodyPr wrap="square" rtlCol="0">
            <a:spAutoFit/>
          </a:bodyPr>
          <a:lstStyle/>
          <a:p>
            <a:r>
              <a:rPr lang="en-US" sz="1000" dirty="0" err="1"/>
              <a:t>Borenstein</a:t>
            </a:r>
            <a:endParaRPr lang="en-US" sz="1000" dirty="0"/>
          </a:p>
        </p:txBody>
      </p:sp>
      <p:sp>
        <p:nvSpPr>
          <p:cNvPr id="4" name="Slide Number Placeholder 3">
            <a:extLst>
              <a:ext uri="{FF2B5EF4-FFF2-40B4-BE49-F238E27FC236}">
                <a16:creationId xmlns:a16="http://schemas.microsoft.com/office/drawing/2014/main" id="{70001562-ACF3-4272-B0CB-0D9770DABB1C}"/>
              </a:ext>
            </a:extLst>
          </p:cNvPr>
          <p:cNvSpPr>
            <a:spLocks noGrp="1"/>
          </p:cNvSpPr>
          <p:nvPr>
            <p:ph type="sldNum" sz="quarter" idx="12"/>
          </p:nvPr>
        </p:nvSpPr>
        <p:spPr/>
        <p:txBody>
          <a:bodyPr/>
          <a:lstStyle/>
          <a:p>
            <a:fld id="{859B7FBE-02EE-4C27-AE49-1816F48D0D44}" type="slidenum">
              <a:rPr lang="en-US" smtClean="0"/>
              <a:pPr/>
              <a:t>56</a:t>
            </a:fld>
            <a:endParaRPr lang="en-US"/>
          </a:p>
        </p:txBody>
      </p:sp>
    </p:spTree>
    <p:extLst>
      <p:ext uri="{BB962C8B-B14F-4D97-AF65-F5344CB8AC3E}">
        <p14:creationId xmlns:p14="http://schemas.microsoft.com/office/powerpoint/2010/main" val="2719071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defRPr/>
            </a:pPr>
            <a:r>
              <a:rPr lang="en-US" dirty="0">
                <a:ea typeface="ＭＳ Ｐゴシック" pitchFamily="-110" charset="-128"/>
              </a:rPr>
              <a:t>Eye constriction has a common meaning—intensification—across positive and negative expressions </a:t>
            </a:r>
            <a:endParaRPr lang="en-US" dirty="0">
              <a:ea typeface="ＭＳ Ｐゴシック" pitchFamily="28" charset="-128"/>
            </a:endParaRPr>
          </a:p>
        </p:txBody>
      </p:sp>
      <p:pic>
        <p:nvPicPr>
          <p:cNvPr id="1167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05075"/>
            <a:ext cx="4508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57200" y="5410200"/>
            <a:ext cx="8229600" cy="1143000"/>
          </a:xfrm>
          <a:prstGeom prst="rect">
            <a:avLst/>
          </a:prstGeom>
          <a:noFill/>
          <a:ln w="9525">
            <a:noFill/>
            <a:miter lim="800000"/>
            <a:headEnd/>
            <a:tailEnd/>
          </a:ln>
          <a:effectLst/>
        </p:spPr>
        <p:txBody>
          <a:bodyPr anchor="ctr"/>
          <a:lstStyle/>
          <a:p>
            <a:pPr algn="ctr" eaLnBrk="0" hangingPunct="0">
              <a:defRPr/>
            </a:pPr>
            <a:r>
              <a:rPr lang="en-US" sz="4400" b="1" kern="0" dirty="0">
                <a:solidFill>
                  <a:schemeClr val="tx2"/>
                </a:solidFill>
                <a:effectLst>
                  <a:outerShdw blurRad="38100" dist="38100" dir="2700000" algn="tl">
                    <a:srgbClr val="000000"/>
                  </a:outerShdw>
                </a:effectLst>
                <a:latin typeface="+mj-lt"/>
                <a:ea typeface="ＭＳ Ｐゴシック" pitchFamily="34" charset="-128"/>
                <a:cs typeface="ＭＳ Ｐゴシック" pitchFamily="-110" charset="-128"/>
              </a:rPr>
              <a:t>Signals a focus on internal state to self and other</a:t>
            </a:r>
          </a:p>
        </p:txBody>
      </p:sp>
      <p:sp>
        <p:nvSpPr>
          <p:cNvPr id="3" name="Slide Number Placeholder 2">
            <a:extLst>
              <a:ext uri="{FF2B5EF4-FFF2-40B4-BE49-F238E27FC236}">
                <a16:creationId xmlns:a16="http://schemas.microsoft.com/office/drawing/2014/main" id="{FFA3576E-E2E0-43AF-8142-1CA71BD87BBA}"/>
              </a:ext>
            </a:extLst>
          </p:cNvPr>
          <p:cNvSpPr>
            <a:spLocks noGrp="1"/>
          </p:cNvSpPr>
          <p:nvPr>
            <p:ph type="sldNum" sz="quarter" idx="12"/>
          </p:nvPr>
        </p:nvSpPr>
        <p:spPr/>
        <p:txBody>
          <a:bodyPr/>
          <a:lstStyle/>
          <a:p>
            <a:fld id="{859B7FBE-02EE-4C27-AE49-1816F48D0D44}" type="slidenum">
              <a:rPr lang="en-US" smtClean="0"/>
              <a:pPr/>
              <a:t>57</a:t>
            </a:fld>
            <a:endParaRPr lang="en-US"/>
          </a:p>
        </p:txBody>
      </p:sp>
    </p:spTree>
    <p:extLst>
      <p:ext uri="{BB962C8B-B14F-4D97-AF65-F5344CB8AC3E}">
        <p14:creationId xmlns:p14="http://schemas.microsoft.com/office/powerpoint/2010/main" val="2536933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3666" name="Group 3"/>
          <p:cNvGrpSpPr>
            <a:grpSpLocks/>
          </p:cNvGrpSpPr>
          <p:nvPr/>
        </p:nvGrpSpPr>
        <p:grpSpPr bwMode="auto">
          <a:xfrm>
            <a:off x="1958975" y="1752600"/>
            <a:ext cx="4670425" cy="4495800"/>
            <a:chOff x="1196417" y="0"/>
            <a:chExt cx="6751165" cy="6858000"/>
          </a:xfrm>
        </p:grpSpPr>
        <p:pic>
          <p:nvPicPr>
            <p:cNvPr id="113670" name="Picture 2" descr="\\psy.miami.edu\Dynamic_Storage\Groups\DMessinger_Lab\Administrator\SIBSMILE\Data\Analysis\Pos_Neg\PLOSOne_Submission\86_Figure_2_06-13-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417" y="0"/>
              <a:ext cx="67511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185" t="8228"/>
            <a:stretch>
              <a:fillRect/>
            </a:stretch>
          </p:blipFill>
          <p:spPr bwMode="auto">
            <a:xfrm>
              <a:off x="2667000" y="3048000"/>
              <a:ext cx="1196051" cy="124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4"/>
            <p:cNvPicPr>
              <a:picLocks noChangeAspect="1" noChangeArrowheads="1"/>
            </p:cNvPicPr>
            <p:nvPr/>
          </p:nvPicPr>
          <p:blipFill>
            <a:blip r:embed="rId5">
              <a:extLst>
                <a:ext uri="{28A0092B-C50C-407E-A947-70E740481C1C}">
                  <a14:useLocalDpi xmlns:a14="http://schemas.microsoft.com/office/drawing/2010/main" val="0"/>
                </a:ext>
              </a:extLst>
            </a:blip>
            <a:srcRect r="7074"/>
            <a:stretch>
              <a:fillRect/>
            </a:stretch>
          </p:blipFill>
          <p:spPr bwMode="auto">
            <a:xfrm>
              <a:off x="6400801" y="3106959"/>
              <a:ext cx="1203766" cy="132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Picture 5"/>
            <p:cNvPicPr>
              <a:picLocks noChangeAspect="1" noChangeArrowheads="1"/>
            </p:cNvPicPr>
            <p:nvPr/>
          </p:nvPicPr>
          <p:blipFill>
            <a:blip r:embed="rId6">
              <a:extLst>
                <a:ext uri="{28A0092B-C50C-407E-A947-70E740481C1C}">
                  <a14:useLocalDpi xmlns:a14="http://schemas.microsoft.com/office/drawing/2010/main" val="0"/>
                </a:ext>
              </a:extLst>
            </a:blip>
            <a:srcRect l="6067" t="6451" r="7581" b="-2"/>
            <a:stretch>
              <a:fillRect/>
            </a:stretch>
          </p:blipFill>
          <p:spPr bwMode="auto">
            <a:xfrm>
              <a:off x="2673752" y="1594654"/>
              <a:ext cx="1180618" cy="130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txBox="1">
            <a:spLocks/>
          </p:cNvSpPr>
          <p:nvPr/>
        </p:nvSpPr>
        <p:spPr bwMode="auto">
          <a:xfrm>
            <a:off x="457200" y="277813"/>
            <a:ext cx="8229600" cy="1143000"/>
          </a:xfrm>
          <a:prstGeom prst="rect">
            <a:avLst/>
          </a:prstGeom>
          <a:noFill/>
          <a:ln w="9525">
            <a:noFill/>
            <a:miter lim="800000"/>
            <a:headEnd/>
            <a:tailEnd/>
          </a:ln>
          <a:effectLst/>
        </p:spPr>
        <p:txBody>
          <a:bodyPr anchor="ctr"/>
          <a:lstStyle/>
          <a:p>
            <a:pPr algn="ctr" eaLnBrk="0" hangingPunct="0">
              <a:defRPr/>
            </a:pPr>
            <a:r>
              <a:rPr lang="en-US" sz="4000" b="1" kern="0" dirty="0">
                <a:solidFill>
                  <a:schemeClr val="tx2"/>
                </a:solidFill>
                <a:effectLst>
                  <a:outerShdw blurRad="38100" dist="38100" dir="2700000" algn="tl">
                    <a:srgbClr val="000000"/>
                  </a:outerShdw>
                </a:effectLst>
                <a:latin typeface="+mj-lt"/>
                <a:ea typeface="ＭＳ Ｐゴシック" pitchFamily="28" charset="-128"/>
                <a:cs typeface="ＭＳ Ｐゴシック" pitchFamily="-110" charset="-128"/>
              </a:rPr>
              <a:t>Experimental evidence for role of eye constriction</a:t>
            </a:r>
          </a:p>
        </p:txBody>
      </p:sp>
      <p:sp>
        <p:nvSpPr>
          <p:cNvPr id="113668" name="TextBox 3"/>
          <p:cNvSpPr txBox="1">
            <a:spLocks noChangeArrowheads="1"/>
          </p:cNvSpPr>
          <p:nvPr/>
        </p:nvSpPr>
        <p:spPr bwMode="auto">
          <a:xfrm>
            <a:off x="5559425" y="8458200"/>
            <a:ext cx="340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Mattson, et al., 2013, under review</a:t>
            </a:r>
          </a:p>
        </p:txBody>
      </p:sp>
      <p:sp>
        <p:nvSpPr>
          <p:cNvPr id="113669" name="TextBox 3"/>
          <p:cNvSpPr txBox="1">
            <a:spLocks noChangeArrowheads="1"/>
          </p:cNvSpPr>
          <p:nvPr/>
        </p:nvSpPr>
        <p:spPr bwMode="auto">
          <a:xfrm>
            <a:off x="2667000" y="6400800"/>
            <a:ext cx="339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Mattson, et al.,PLOS One, in press</a:t>
            </a:r>
          </a:p>
        </p:txBody>
      </p:sp>
      <p:sp>
        <p:nvSpPr>
          <p:cNvPr id="2" name="Slide Number Placeholder 1">
            <a:extLst>
              <a:ext uri="{FF2B5EF4-FFF2-40B4-BE49-F238E27FC236}">
                <a16:creationId xmlns:a16="http://schemas.microsoft.com/office/drawing/2014/main" id="{5284A4A2-3863-45C2-B995-F7F18771D25C}"/>
              </a:ext>
            </a:extLst>
          </p:cNvPr>
          <p:cNvSpPr>
            <a:spLocks noGrp="1"/>
          </p:cNvSpPr>
          <p:nvPr>
            <p:ph type="sldNum" sz="quarter" idx="12"/>
          </p:nvPr>
        </p:nvSpPr>
        <p:spPr/>
        <p:txBody>
          <a:bodyPr/>
          <a:lstStyle/>
          <a:p>
            <a:fld id="{7AF2A3F5-8C59-4848-8490-C8A4B0913F81}" type="slidenum">
              <a:rPr lang="en-US" smtClean="0"/>
              <a:pPr/>
              <a:t>58</a:t>
            </a:fld>
            <a:endParaRPr lang="en-US"/>
          </a:p>
        </p:txBody>
      </p:sp>
    </p:spTree>
    <p:extLst>
      <p:ext uri="{BB962C8B-B14F-4D97-AF65-F5344CB8AC3E}">
        <p14:creationId xmlns:p14="http://schemas.microsoft.com/office/powerpoint/2010/main" val="549209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27315" y="3124200"/>
            <a:ext cx="2868285" cy="1074383"/>
          </a:xfrm>
          <a:prstGeom prst="rect">
            <a:avLst/>
          </a:prstGeom>
        </p:spPr>
      </p:pic>
      <p:pic>
        <p:nvPicPr>
          <p:cNvPr id="7" name="Picture 6"/>
          <p:cNvPicPr>
            <a:picLocks noChangeAspect="1"/>
          </p:cNvPicPr>
          <p:nvPr/>
        </p:nvPicPr>
        <p:blipFill>
          <a:blip r:embed="rId3"/>
          <a:stretch>
            <a:fillRect/>
          </a:stretch>
        </p:blipFill>
        <p:spPr>
          <a:xfrm>
            <a:off x="4069058" y="75109"/>
            <a:ext cx="2503980" cy="2851756"/>
          </a:xfrm>
          <a:prstGeom prst="rect">
            <a:avLst/>
          </a:prstGeom>
        </p:spPr>
      </p:pic>
      <p:pic>
        <p:nvPicPr>
          <p:cNvPr id="9" name="Content Placeholder 7"/>
          <p:cNvPicPr>
            <a:picLocks noChangeAspect="1"/>
          </p:cNvPicPr>
          <p:nvPr/>
        </p:nvPicPr>
        <p:blipFill>
          <a:blip r:embed="rId4"/>
          <a:stretch>
            <a:fillRect/>
          </a:stretch>
        </p:blipFill>
        <p:spPr>
          <a:xfrm>
            <a:off x="453528" y="7049932"/>
            <a:ext cx="8120063" cy="3220615"/>
          </a:xfrm>
          <a:prstGeom prst="rect">
            <a:avLst/>
          </a:prstGeom>
        </p:spPr>
      </p:pic>
      <p:pic>
        <p:nvPicPr>
          <p:cNvPr id="7170" name="Picture 2" descr="Fig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75109"/>
            <a:ext cx="6000750" cy="68008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DBF7E0A-26E2-4AF9-9D0A-0486DE16260C}"/>
              </a:ext>
            </a:extLst>
          </p:cNvPr>
          <p:cNvSpPr>
            <a:spLocks noGrp="1"/>
          </p:cNvSpPr>
          <p:nvPr>
            <p:ph type="sldNum" sz="quarter" idx="12"/>
          </p:nvPr>
        </p:nvSpPr>
        <p:spPr/>
        <p:txBody>
          <a:bodyPr/>
          <a:lstStyle/>
          <a:p>
            <a:fld id="{859B7FBE-02EE-4C27-AE49-1816F48D0D44}" type="slidenum">
              <a:rPr lang="en-US" smtClean="0"/>
              <a:pPr/>
              <a:t>59</a:t>
            </a:fld>
            <a:endParaRPr lang="en-US"/>
          </a:p>
        </p:txBody>
      </p:sp>
    </p:spTree>
    <p:extLst>
      <p:ext uri="{BB962C8B-B14F-4D97-AF65-F5344CB8AC3E}">
        <p14:creationId xmlns:p14="http://schemas.microsoft.com/office/powerpoint/2010/main" val="3618928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normAutofit/>
          </a:bodyPr>
          <a:lstStyle/>
          <a:p>
            <a:r>
              <a:rPr lang="en-US" sz="3600" dirty="0"/>
              <a:t>Emotion and Self-Development</a:t>
            </a:r>
          </a:p>
        </p:txBody>
      </p:sp>
      <p:sp>
        <p:nvSpPr>
          <p:cNvPr id="489475"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Increases in self-awareness (2/3 yrs) leads to expression of new, more complex emotions</a:t>
            </a:r>
          </a:p>
          <a:p>
            <a:pPr lvl="2"/>
            <a:r>
              <a:rPr lang="en-US" dirty="0" err="1"/>
              <a:t>Cognition</a:t>
            </a:r>
            <a:r>
              <a:rPr lang="en-US" dirty="0" err="1">
                <a:sym typeface="Wingdings" panose="05000000000000000000" pitchFamily="2" charset="2"/>
              </a:rPr>
              <a:t>emotion</a:t>
            </a:r>
            <a:endParaRPr lang="en-US" dirty="0"/>
          </a:p>
          <a:p>
            <a:pPr lvl="1">
              <a:buNone/>
            </a:pPr>
            <a:endParaRPr lang="en-US" dirty="0"/>
          </a:p>
          <a:p>
            <a:pPr lvl="2"/>
            <a:r>
              <a:rPr lang="en-US" dirty="0"/>
              <a:t>Self-Conscious Emotions</a:t>
            </a:r>
          </a:p>
          <a:p>
            <a:pPr lvl="3"/>
            <a:r>
              <a:rPr lang="en-US" dirty="0"/>
              <a:t>Pride</a:t>
            </a:r>
          </a:p>
          <a:p>
            <a:pPr lvl="3"/>
            <a:r>
              <a:rPr lang="en-US" dirty="0"/>
              <a:t>Guilt</a:t>
            </a:r>
          </a:p>
          <a:p>
            <a:pPr lvl="3"/>
            <a:r>
              <a:rPr lang="en-US" dirty="0"/>
              <a:t>Shame</a:t>
            </a:r>
          </a:p>
          <a:p>
            <a:pPr lvl="3"/>
            <a:r>
              <a:rPr lang="en-US" dirty="0"/>
              <a:t>Embarrassment</a:t>
            </a:r>
          </a:p>
        </p:txBody>
      </p:sp>
      <p:sp>
        <p:nvSpPr>
          <p:cNvPr id="2" name="Slide Number Placeholder 1">
            <a:extLst>
              <a:ext uri="{FF2B5EF4-FFF2-40B4-BE49-F238E27FC236}">
                <a16:creationId xmlns:a16="http://schemas.microsoft.com/office/drawing/2014/main" id="{1FA7EB01-BD3A-4271-977F-7BAE79F86BE0}"/>
              </a:ext>
            </a:extLst>
          </p:cNvPr>
          <p:cNvSpPr>
            <a:spLocks noGrp="1"/>
          </p:cNvSpPr>
          <p:nvPr>
            <p:ph type="sldNum" sz="quarter" idx="12"/>
          </p:nvPr>
        </p:nvSpPr>
        <p:spPr/>
        <p:txBody>
          <a:bodyPr/>
          <a:lstStyle/>
          <a:p>
            <a:fld id="{859B7FBE-02EE-4C27-AE49-1816F48D0D44}" type="slidenum">
              <a:rPr lang="en-US" smtClean="0"/>
              <a:pPr/>
              <a:t>6</a:t>
            </a:fld>
            <a:endParaRPr lang="en-US"/>
          </a:p>
        </p:txBody>
      </p:sp>
    </p:spTree>
    <p:extLst>
      <p:ext uri="{BB962C8B-B14F-4D97-AF65-F5344CB8AC3E}">
        <p14:creationId xmlns:p14="http://schemas.microsoft.com/office/powerpoint/2010/main" val="4112522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rotWithShape="1">
          <a:blip r:embed="rId2"/>
          <a:srcRect l="1680" t="18928" r="33932" b="2994"/>
          <a:stretch/>
        </p:blipFill>
        <p:spPr>
          <a:xfrm>
            <a:off x="56613" y="2514600"/>
            <a:ext cx="9030773" cy="4343400"/>
          </a:xfrm>
          <a:prstGeom prst="rect">
            <a:avLst/>
          </a:prstGeom>
        </p:spPr>
      </p:pic>
      <p:pic>
        <p:nvPicPr>
          <p:cNvPr id="6" name="Picture 5"/>
          <p:cNvPicPr>
            <a:picLocks noChangeAspect="1"/>
          </p:cNvPicPr>
          <p:nvPr/>
        </p:nvPicPr>
        <p:blipFill>
          <a:blip r:embed="rId3"/>
          <a:stretch>
            <a:fillRect/>
          </a:stretch>
        </p:blipFill>
        <p:spPr>
          <a:xfrm>
            <a:off x="-12634" y="49403"/>
            <a:ext cx="3860656" cy="1446099"/>
          </a:xfrm>
          <a:prstGeom prst="rect">
            <a:avLst/>
          </a:prstGeom>
        </p:spPr>
      </p:pic>
      <p:pic>
        <p:nvPicPr>
          <p:cNvPr id="7" name="Picture 6"/>
          <p:cNvPicPr>
            <a:picLocks noChangeAspect="1"/>
          </p:cNvPicPr>
          <p:nvPr/>
        </p:nvPicPr>
        <p:blipFill>
          <a:blip r:embed="rId4"/>
          <a:stretch>
            <a:fillRect/>
          </a:stretch>
        </p:blipFill>
        <p:spPr>
          <a:xfrm>
            <a:off x="6868620" y="49403"/>
            <a:ext cx="2231470" cy="2541397"/>
          </a:xfrm>
          <a:prstGeom prst="rect">
            <a:avLst/>
          </a:prstGeom>
        </p:spPr>
      </p:pic>
      <p:pic>
        <p:nvPicPr>
          <p:cNvPr id="9" name="Content Placeholder 7"/>
          <p:cNvPicPr>
            <a:picLocks noChangeAspect="1"/>
          </p:cNvPicPr>
          <p:nvPr/>
        </p:nvPicPr>
        <p:blipFill>
          <a:blip r:embed="rId2"/>
          <a:stretch>
            <a:fillRect/>
          </a:stretch>
        </p:blipFill>
        <p:spPr>
          <a:xfrm>
            <a:off x="453528" y="7049932"/>
            <a:ext cx="8120063" cy="3220615"/>
          </a:xfrm>
          <a:prstGeom prst="rect">
            <a:avLst/>
          </a:prstGeom>
        </p:spPr>
      </p:pic>
      <p:sp>
        <p:nvSpPr>
          <p:cNvPr id="2" name="Slide Number Placeholder 1">
            <a:extLst>
              <a:ext uri="{FF2B5EF4-FFF2-40B4-BE49-F238E27FC236}">
                <a16:creationId xmlns:a16="http://schemas.microsoft.com/office/drawing/2014/main" id="{4E349426-EDCB-4241-BC5A-7C423CFFF65C}"/>
              </a:ext>
            </a:extLst>
          </p:cNvPr>
          <p:cNvSpPr>
            <a:spLocks noGrp="1"/>
          </p:cNvSpPr>
          <p:nvPr>
            <p:ph type="sldNum" sz="quarter" idx="12"/>
          </p:nvPr>
        </p:nvSpPr>
        <p:spPr/>
        <p:txBody>
          <a:bodyPr/>
          <a:lstStyle/>
          <a:p>
            <a:fld id="{859B7FBE-02EE-4C27-AE49-1816F48D0D44}" type="slidenum">
              <a:rPr lang="en-US" smtClean="0"/>
              <a:pPr/>
              <a:t>60</a:t>
            </a:fld>
            <a:endParaRPr lang="en-US"/>
          </a:p>
        </p:txBody>
      </p:sp>
    </p:spTree>
    <p:extLst>
      <p:ext uri="{BB962C8B-B14F-4D97-AF65-F5344CB8AC3E}">
        <p14:creationId xmlns:p14="http://schemas.microsoft.com/office/powerpoint/2010/main" val="828384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8229600" cy="1252538"/>
          </a:xfrm>
        </p:spPr>
        <p:txBody>
          <a:bodyPr>
            <a:noAutofit/>
          </a:bodyPr>
          <a:lstStyle/>
          <a:p>
            <a:pPr>
              <a:defRPr/>
            </a:pPr>
            <a:r>
              <a:rPr lang="en-US" sz="2400" b="0" dirty="0">
                <a:solidFill>
                  <a:schemeClr val="tx1"/>
                </a:solidFill>
              </a:rPr>
              <a:t>Negative facial expressions with eye constriction inversely associated with parent‐rated temperamental emotion regulation and concurrent LPFC activation</a:t>
            </a:r>
            <a:br>
              <a:rPr lang="en-US" sz="2400" b="0" dirty="0">
                <a:solidFill>
                  <a:schemeClr val="tx1"/>
                </a:solidFill>
              </a:rPr>
            </a:br>
            <a:r>
              <a:rPr lang="en-US" sz="2400" b="0" dirty="0">
                <a:solidFill>
                  <a:schemeClr val="tx1"/>
                </a:solidFill>
              </a:rPr>
              <a:t> </a:t>
            </a:r>
            <a:endParaRPr lang="en-US" sz="2400" dirty="0">
              <a:solidFill>
                <a:schemeClr val="tx1"/>
              </a:solidFill>
            </a:endParaRPr>
          </a:p>
        </p:txBody>
      </p:sp>
      <p:pic>
        <p:nvPicPr>
          <p:cNvPr id="161795" name="Picture 2" descr="An external file that holds a picture, illustration, etc.&#10;Object name is nihms961874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1447800"/>
            <a:ext cx="46339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An external file that holds a picture, illustration, etc.&#10;Object name is nihms961874f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1447800"/>
            <a:ext cx="423386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Rectangle 2"/>
          <p:cNvSpPr>
            <a:spLocks noChangeArrowheads="1"/>
          </p:cNvSpPr>
          <p:nvPr/>
        </p:nvSpPr>
        <p:spPr bwMode="auto">
          <a:xfrm>
            <a:off x="304800" y="6019800"/>
            <a:ext cx="9083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t>Positive expressions with eye constriction during frustration may be associated with stronger LPFC activation.</a:t>
            </a:r>
          </a:p>
        </p:txBody>
      </p:sp>
      <p:sp>
        <p:nvSpPr>
          <p:cNvPr id="3" name="Slide Number Placeholder 2">
            <a:extLst>
              <a:ext uri="{FF2B5EF4-FFF2-40B4-BE49-F238E27FC236}">
                <a16:creationId xmlns:a16="http://schemas.microsoft.com/office/drawing/2014/main" id="{F898E79B-96B8-4DF2-933A-DED3355A781F}"/>
              </a:ext>
            </a:extLst>
          </p:cNvPr>
          <p:cNvSpPr>
            <a:spLocks noGrp="1"/>
          </p:cNvSpPr>
          <p:nvPr>
            <p:ph type="sldNum" sz="quarter" idx="12"/>
          </p:nvPr>
        </p:nvSpPr>
        <p:spPr/>
        <p:txBody>
          <a:bodyPr/>
          <a:lstStyle/>
          <a:p>
            <a:fld id="{0F080FE9-5834-4D99-A97C-0285798C7FAF}" type="slidenum">
              <a:rPr lang="en-US" smtClean="0"/>
              <a:pPr/>
              <a:t>61</a:t>
            </a:fld>
            <a:endParaRPr lang="en-US"/>
          </a:p>
        </p:txBody>
      </p:sp>
      <p:sp>
        <p:nvSpPr>
          <p:cNvPr id="8" name="TextBox 7">
            <a:extLst>
              <a:ext uri="{FF2B5EF4-FFF2-40B4-BE49-F238E27FC236}">
                <a16:creationId xmlns:a16="http://schemas.microsoft.com/office/drawing/2014/main" id="{0722EC09-B8E6-4923-97B7-224FE1F9588D}"/>
              </a:ext>
            </a:extLst>
          </p:cNvPr>
          <p:cNvSpPr txBox="1"/>
          <p:nvPr/>
        </p:nvSpPr>
        <p:spPr>
          <a:xfrm rot="16200000">
            <a:off x="-2097226" y="1631864"/>
            <a:ext cx="4699860" cy="369332"/>
          </a:xfrm>
          <a:prstGeom prst="rect">
            <a:avLst/>
          </a:prstGeom>
          <a:noFill/>
        </p:spPr>
        <p:txBody>
          <a:bodyPr wrap="square">
            <a:spAutoFit/>
          </a:bodyPr>
          <a:lstStyle/>
          <a:p>
            <a:r>
              <a:rPr lang="en-US" sz="1800" b="0" dirty="0">
                <a:solidFill>
                  <a:schemeClr val="tx1"/>
                </a:solidFill>
              </a:rPr>
              <a:t>LPFC activation</a:t>
            </a:r>
            <a:endParaRPr lang="en-US" dirty="0"/>
          </a:p>
        </p:txBody>
      </p:sp>
    </p:spTree>
    <p:extLst>
      <p:ext uri="{BB962C8B-B14F-4D97-AF65-F5344CB8AC3E}">
        <p14:creationId xmlns:p14="http://schemas.microsoft.com/office/powerpoint/2010/main" val="1811506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C6212664-5723-411A-9394-87D2EFECC7C1}" type="slidenum">
              <a:rPr lang="en-US" altLang="en-US" sz="1400"/>
              <a:pPr>
                <a:spcBef>
                  <a:spcPct val="0"/>
                </a:spcBef>
                <a:buClrTx/>
                <a:buSzTx/>
                <a:buFontTx/>
                <a:buNone/>
              </a:pPr>
              <a:t>62</a:t>
            </a:fld>
            <a:endParaRPr lang="en-US" altLang="en-US" sz="1400"/>
          </a:p>
        </p:txBody>
      </p:sp>
      <p:pic>
        <p:nvPicPr>
          <p:cNvPr id="65540" name="Picture 4" descr="Faith Attocknie, Anna Belle Bagby, Idita Bohannon, Constance Boyer, Juanita Arnold, Allyne Bloount, Beulah Boutwell, Frances Breed, Seniors of 1925 Christian College, Columbia, Missouri"/>
          <p:cNvPicPr>
            <a:picLocks noChangeAspect="1" noChangeArrowheads="1"/>
          </p:cNvPicPr>
          <p:nvPr/>
        </p:nvPicPr>
        <p:blipFill>
          <a:blip r:embed="rId3">
            <a:extLst>
              <a:ext uri="{28A0092B-C50C-407E-A947-70E740481C1C}">
                <a14:useLocalDpi xmlns:a14="http://schemas.microsoft.com/office/drawing/2010/main" val="0"/>
              </a:ext>
            </a:extLst>
          </a:blip>
          <a:srcRect l="26495" r="26495" b="52499"/>
          <a:stretch>
            <a:fillRect/>
          </a:stretch>
        </p:blipFill>
        <p:spPr bwMode="auto">
          <a:xfrm>
            <a:off x="4038600" y="62650"/>
            <a:ext cx="5181600" cy="681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Grp="1" noChangeArrowheads="1"/>
          </p:cNvSpPr>
          <p:nvPr>
            <p:ph type="title"/>
          </p:nvPr>
        </p:nvSpPr>
        <p:spPr>
          <a:xfrm>
            <a:off x="228600" y="62650"/>
            <a:ext cx="3810000" cy="1251062"/>
          </a:xfrm>
        </p:spPr>
        <p:txBody>
          <a:bodyPr>
            <a:normAutofit fontScale="90000"/>
          </a:bodyPr>
          <a:lstStyle/>
          <a:p>
            <a:pPr algn="l"/>
            <a:r>
              <a:rPr lang="en-US" altLang="en-US" dirty="0"/>
              <a:t>Smiling photos and life</a:t>
            </a:r>
          </a:p>
        </p:txBody>
      </p:sp>
      <p:sp>
        <p:nvSpPr>
          <p:cNvPr id="7" name="Rectangle 6"/>
          <p:cNvSpPr/>
          <p:nvPr/>
        </p:nvSpPr>
        <p:spPr>
          <a:xfrm>
            <a:off x="7010400" y="4648200"/>
            <a:ext cx="1159292" cy="369332"/>
          </a:xfrm>
          <a:prstGeom prst="rect">
            <a:avLst/>
          </a:prstGeom>
        </p:spPr>
        <p:txBody>
          <a:bodyPr wrap="none">
            <a:spAutoFit/>
          </a:bodyPr>
          <a:lstStyle/>
          <a:p>
            <a:pPr eaLnBrk="1" hangingPunct="1">
              <a:defRPr/>
            </a:pPr>
            <a:r>
              <a:rPr lang="en-US" dirty="0"/>
              <a:t>…and life</a:t>
            </a:r>
            <a:endParaRPr lang="en-US" sz="900" dirty="0"/>
          </a:p>
        </p:txBody>
      </p:sp>
    </p:spTree>
    <p:extLst>
      <p:ext uri="{BB962C8B-B14F-4D97-AF65-F5344CB8AC3E}">
        <p14:creationId xmlns:p14="http://schemas.microsoft.com/office/powerpoint/2010/main" val="1804900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C32E9124-C348-4246-9B59-00EEBDEEE35E}" type="slidenum">
              <a:rPr lang="en-US" altLang="en-US" sz="1400"/>
              <a:pPr>
                <a:spcBef>
                  <a:spcPct val="0"/>
                </a:spcBef>
                <a:buClrTx/>
                <a:buSzTx/>
                <a:buFontTx/>
                <a:buNone/>
              </a:pPr>
              <a:t>63</a:t>
            </a:fld>
            <a:endParaRPr lang="en-US" altLang="en-US" sz="1400"/>
          </a:p>
        </p:txBody>
      </p:sp>
      <p:sp>
        <p:nvSpPr>
          <p:cNvPr id="67588" name="Rectangle 2"/>
          <p:cNvSpPr>
            <a:spLocks noGrp="1" noChangeArrowheads="1"/>
          </p:cNvSpPr>
          <p:nvPr>
            <p:ph type="title"/>
          </p:nvPr>
        </p:nvSpPr>
        <p:spPr/>
        <p:txBody>
          <a:bodyPr>
            <a:normAutofit fontScale="90000"/>
          </a:bodyPr>
          <a:lstStyle/>
          <a:p>
            <a:pPr eaLnBrk="1" hangingPunct="1"/>
            <a:r>
              <a:rPr lang="en-US" altLang="en-US"/>
              <a:t>Smile intensity &amp; </a:t>
            </a:r>
            <a:br>
              <a:rPr lang="en-US" altLang="en-US"/>
            </a:br>
            <a:r>
              <a:rPr lang="en-US" altLang="en-US" i="1"/>
              <a:t>self-reported</a:t>
            </a:r>
            <a:r>
              <a:rPr lang="en-US" altLang="en-US"/>
              <a:t> personality</a:t>
            </a:r>
          </a:p>
        </p:txBody>
      </p:sp>
      <p:pic>
        <p:nvPicPr>
          <p:cNvPr id="67589" name="Picture 4" descr="S_psp801112tbl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57375"/>
            <a:ext cx="84582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97770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A7159E32-B48C-4D57-B5D9-9898A2F48975}" type="slidenum">
              <a:rPr lang="en-US" altLang="en-US" sz="1400"/>
              <a:pPr>
                <a:spcBef>
                  <a:spcPct val="0"/>
                </a:spcBef>
                <a:buClrTx/>
                <a:buSzTx/>
                <a:buFontTx/>
                <a:buNone/>
              </a:pPr>
              <a:t>64</a:t>
            </a:fld>
            <a:endParaRPr lang="en-US" altLang="en-US" sz="1400"/>
          </a:p>
        </p:txBody>
      </p:sp>
      <p:sp>
        <p:nvSpPr>
          <p:cNvPr id="69636" name="Rectangle 2"/>
          <p:cNvSpPr>
            <a:spLocks noGrp="1" noChangeArrowheads="1"/>
          </p:cNvSpPr>
          <p:nvPr>
            <p:ph type="title"/>
          </p:nvPr>
        </p:nvSpPr>
        <p:spPr/>
        <p:txBody>
          <a:bodyPr>
            <a:normAutofit fontScale="90000"/>
          </a:bodyPr>
          <a:lstStyle/>
          <a:p>
            <a:pPr eaLnBrk="1" hangingPunct="1"/>
            <a:r>
              <a:rPr lang="en-US" altLang="en-US"/>
              <a:t>Smile intensity &amp; </a:t>
            </a:r>
            <a:br>
              <a:rPr lang="en-US" altLang="en-US"/>
            </a:br>
            <a:r>
              <a:rPr lang="en-US" altLang="en-US" i="1"/>
              <a:t>other-reported</a:t>
            </a:r>
            <a:r>
              <a:rPr lang="en-US" altLang="en-US"/>
              <a:t> personality</a:t>
            </a:r>
          </a:p>
        </p:txBody>
      </p:sp>
      <p:pic>
        <p:nvPicPr>
          <p:cNvPr id="69637" name="Picture 5" descr="S_psp801112tbl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9248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672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85E240AE-8BD5-4FB7-BA0B-0CDC99107445}" type="slidenum">
              <a:rPr lang="en-US" altLang="en-US" sz="1400"/>
              <a:pPr>
                <a:spcBef>
                  <a:spcPct val="0"/>
                </a:spcBef>
                <a:buClrTx/>
                <a:buSzTx/>
                <a:buFontTx/>
                <a:buNone/>
              </a:pPr>
              <a:t>65</a:t>
            </a:fld>
            <a:endParaRPr lang="en-US" altLang="en-US" sz="1400"/>
          </a:p>
        </p:txBody>
      </p:sp>
      <p:sp>
        <p:nvSpPr>
          <p:cNvPr id="73732" name="Rectangle 2"/>
          <p:cNvSpPr>
            <a:spLocks noGrp="1" noChangeArrowheads="1"/>
          </p:cNvSpPr>
          <p:nvPr>
            <p:ph type="title"/>
          </p:nvPr>
        </p:nvSpPr>
        <p:spPr/>
        <p:txBody>
          <a:bodyPr/>
          <a:lstStyle/>
          <a:p>
            <a:pPr eaLnBrk="1" hangingPunct="1"/>
            <a:r>
              <a:rPr lang="en-US" altLang="en-US" sz="4000"/>
              <a:t>Smile intensity and Life Outcomes</a:t>
            </a:r>
          </a:p>
        </p:txBody>
      </p:sp>
      <p:graphicFrame>
        <p:nvGraphicFramePr>
          <p:cNvPr id="5240" name="Group 120"/>
          <p:cNvGraphicFramePr>
            <a:graphicFrameLocks noGrp="1"/>
          </p:cNvGraphicFramePr>
          <p:nvPr>
            <p:ph idx="1"/>
          </p:nvPr>
        </p:nvGraphicFramePr>
        <p:xfrm>
          <a:off x="685800" y="1528101"/>
          <a:ext cx="7620000" cy="4948899"/>
        </p:xfrm>
        <a:graphic>
          <a:graphicData uri="http://schemas.openxmlformats.org/drawingml/2006/table">
            <a:tbl>
              <a:tblPr/>
              <a:tblGrid>
                <a:gridCol w="2930199">
                  <a:extLst>
                    <a:ext uri="{9D8B030D-6E8A-4147-A177-3AD203B41FA5}">
                      <a16:colId xmlns:a16="http://schemas.microsoft.com/office/drawing/2014/main" val="20000"/>
                    </a:ext>
                  </a:extLst>
                </a:gridCol>
                <a:gridCol w="1979182">
                  <a:extLst>
                    <a:ext uri="{9D8B030D-6E8A-4147-A177-3AD203B41FA5}">
                      <a16:colId xmlns:a16="http://schemas.microsoft.com/office/drawing/2014/main" val="20001"/>
                    </a:ext>
                  </a:extLst>
                </a:gridCol>
                <a:gridCol w="2710619">
                  <a:extLst>
                    <a:ext uri="{9D8B030D-6E8A-4147-A177-3AD203B41FA5}">
                      <a16:colId xmlns:a16="http://schemas.microsoft.com/office/drawing/2014/main" val="20002"/>
                    </a:ext>
                  </a:extLst>
                </a:gridCol>
              </a:tblGrid>
              <a:tr h="112983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dirty="0">
                          <a:ln>
                            <a:noFill/>
                          </a:ln>
                          <a:solidFill>
                            <a:schemeClr val="tx1"/>
                          </a:solidFill>
                          <a:effectLst/>
                          <a:latin typeface="Times New Roman" pitchFamily="18" charset="0"/>
                        </a:rPr>
                        <a:t>Life Outcome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Positive expression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1" u="none" strike="noStrike" cap="none" normalizeH="0" baseline="0">
                          <a:ln>
                            <a:noFill/>
                          </a:ln>
                          <a:solidFill>
                            <a:schemeClr val="tx1"/>
                          </a:solidFill>
                          <a:effectLst/>
                          <a:latin typeface="Times New Roman" pitchFamily="18" charset="0"/>
                        </a:rPr>
                        <a:t>Controlling for </a:t>
                      </a:r>
                    </a:p>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1" u="none" strike="noStrike" cap="none" normalizeH="0" baseline="0">
                          <a:ln>
                            <a:noFill/>
                          </a:ln>
                          <a:solidFill>
                            <a:schemeClr val="tx1"/>
                          </a:solidFill>
                          <a:effectLst/>
                          <a:latin typeface="Times New Roman" pitchFamily="18" charset="0"/>
                        </a:rPr>
                        <a:t>Attract./Social Desirability</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623">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Married by age 27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.18/.16</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7786">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Single into adulthood</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-.20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-.18/.20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6214">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Ever divorced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~.15/~.15</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7585">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Personal Well-being</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9359">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Age 21 (</a:t>
                      </a:r>
                      <a:r>
                        <a:rPr kumimoji="0" lang="en-US" sz="2400" b="0" i="1" u="none" strike="noStrike" cap="none" normalizeH="0" baseline="0">
                          <a:ln>
                            <a:noFill/>
                          </a:ln>
                          <a:solidFill>
                            <a:schemeClr val="tx1"/>
                          </a:solidFill>
                          <a:effectLst/>
                          <a:latin typeface="Times New Roman" pitchFamily="18" charset="0"/>
                        </a:rPr>
                        <a:t>n</a:t>
                      </a:r>
                      <a:r>
                        <a:rPr kumimoji="0" lang="en-US" sz="2400" b="0" i="0" u="none" strike="noStrike" cap="none" normalizeH="0" baseline="0">
                          <a:ln>
                            <a:noFill/>
                          </a:ln>
                          <a:solidFill>
                            <a:schemeClr val="tx1"/>
                          </a:solidFill>
                          <a:effectLst/>
                          <a:latin typeface="Times New Roman" pitchFamily="18"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.20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.20/.11</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9359">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Age 27 (</a:t>
                      </a:r>
                      <a:r>
                        <a:rPr kumimoji="0" lang="en-US" sz="2400" b="0" i="1" u="none" strike="noStrike" cap="none" normalizeH="0" baseline="0">
                          <a:ln>
                            <a:noFill/>
                          </a:ln>
                          <a:solidFill>
                            <a:schemeClr val="tx1"/>
                          </a:solidFill>
                          <a:effectLst/>
                          <a:latin typeface="Times New Roman" pitchFamily="18" charset="0"/>
                        </a:rPr>
                        <a:t>n</a:t>
                      </a:r>
                      <a:r>
                        <a:rPr kumimoji="0" lang="en-US" sz="2400" b="0" i="0" u="none" strike="noStrike" cap="none" normalizeH="0" baseline="0">
                          <a:ln>
                            <a:noFill/>
                          </a:ln>
                          <a:solidFill>
                            <a:schemeClr val="tx1"/>
                          </a:solidFill>
                          <a:effectLst/>
                          <a:latin typeface="Times New Roman" pitchFamily="18" charset="0"/>
                        </a:rPr>
                        <a:t>=86)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.25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.26./.23</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9359">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Age 43 (</a:t>
                      </a:r>
                      <a:r>
                        <a:rPr kumimoji="0" lang="en-US" sz="2400" b="0" i="1" u="none" strike="noStrike" cap="none" normalizeH="0" baseline="0">
                          <a:ln>
                            <a:noFill/>
                          </a:ln>
                          <a:solidFill>
                            <a:schemeClr val="tx1"/>
                          </a:solidFill>
                          <a:effectLst/>
                          <a:latin typeface="Times New Roman" pitchFamily="18" charset="0"/>
                        </a:rPr>
                        <a:t>n</a:t>
                      </a:r>
                      <a:r>
                        <a:rPr kumimoji="0" lang="en-US" sz="2400" b="0" i="0" u="none" strike="noStrike" cap="none" normalizeH="0" baseline="0">
                          <a:ln>
                            <a:noFill/>
                          </a:ln>
                          <a:solidFill>
                            <a:schemeClr val="tx1"/>
                          </a:solidFill>
                          <a:effectLst/>
                          <a:latin typeface="Times New Roman" pitchFamily="18" charset="0"/>
                        </a:rPr>
                        <a:t>=105)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.19/12</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9359">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dirty="0">
                          <a:ln>
                            <a:noFill/>
                          </a:ln>
                          <a:solidFill>
                            <a:schemeClr val="tx1"/>
                          </a:solidFill>
                          <a:effectLst/>
                          <a:latin typeface="Times New Roman" pitchFamily="18" charset="0"/>
                        </a:rPr>
                        <a:t>Age 52 (</a:t>
                      </a:r>
                      <a:r>
                        <a:rPr kumimoji="0" lang="en-US" sz="2400" b="0" i="1" u="none" strike="noStrike" cap="none" normalizeH="0" baseline="0" dirty="0">
                          <a:ln>
                            <a:noFill/>
                          </a:ln>
                          <a:solidFill>
                            <a:schemeClr val="tx1"/>
                          </a:solidFill>
                          <a:effectLst/>
                          <a:latin typeface="Times New Roman" pitchFamily="18" charset="0"/>
                        </a:rPr>
                        <a:t>n</a:t>
                      </a:r>
                      <a:r>
                        <a:rPr kumimoji="0" lang="en-US" sz="2400" b="0" i="0" u="none" strike="noStrike" cap="none" normalizeH="0" baseline="0" dirty="0">
                          <a:ln>
                            <a:noFill/>
                          </a:ln>
                          <a:solidFill>
                            <a:schemeClr val="tx1"/>
                          </a:solidFill>
                          <a:effectLst/>
                          <a:latin typeface="Times New Roman" pitchFamily="18" charset="0"/>
                        </a:rPr>
                        <a:t>=101)</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a:ln>
                            <a:noFill/>
                          </a:ln>
                          <a:solidFill>
                            <a:schemeClr val="tx1"/>
                          </a:solidFill>
                          <a:effectLst/>
                          <a:latin typeface="Times New Roman" pitchFamily="18" charset="0"/>
                        </a:rPr>
                        <a:t>.27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dirty="0">
                          <a:ln>
                            <a:noFill/>
                          </a:ln>
                          <a:solidFill>
                            <a:schemeClr val="tx1"/>
                          </a:solidFill>
                          <a:effectLst/>
                          <a:latin typeface="Times New Roman" pitchFamily="18" charset="0"/>
                        </a:rPr>
                        <a:t>.28/.24</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0326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F87C1C17-7CE2-4785-B597-682BA97FEBB3}" type="slidenum">
              <a:rPr lang="en-US" altLang="en-US" sz="1400"/>
              <a:pPr>
                <a:spcBef>
                  <a:spcPct val="0"/>
                </a:spcBef>
                <a:buClrTx/>
                <a:buSzTx/>
                <a:buFontTx/>
                <a:buNone/>
              </a:pPr>
              <a:t>66</a:t>
            </a:fld>
            <a:endParaRPr lang="en-US" altLang="en-US" sz="1400"/>
          </a:p>
        </p:txBody>
      </p:sp>
      <p:sp>
        <p:nvSpPr>
          <p:cNvPr id="71684" name="Rectangle 2"/>
          <p:cNvSpPr>
            <a:spLocks noGrp="1" noChangeArrowheads="1"/>
          </p:cNvSpPr>
          <p:nvPr>
            <p:ph type="title"/>
          </p:nvPr>
        </p:nvSpPr>
        <p:spPr/>
        <p:txBody>
          <a:bodyPr/>
          <a:lstStyle/>
          <a:p>
            <a:pPr eaLnBrk="1" hangingPunct="1"/>
            <a:r>
              <a:rPr lang="en-US" altLang="en-US" sz="3200"/>
              <a:t>Smile intensity and Observer Expected Interactions (n=114)</a:t>
            </a:r>
          </a:p>
        </p:txBody>
      </p:sp>
      <p:graphicFrame>
        <p:nvGraphicFramePr>
          <p:cNvPr id="3096" name="Group 24"/>
          <p:cNvGraphicFramePr>
            <a:graphicFrameLocks noGrp="1"/>
          </p:cNvGraphicFramePr>
          <p:nvPr>
            <p:ph idx="1"/>
          </p:nvPr>
        </p:nvGraphicFramePr>
        <p:xfrm>
          <a:off x="533400" y="1828800"/>
          <a:ext cx="8001000" cy="4495800"/>
        </p:xfrm>
        <a:graphic>
          <a:graphicData uri="http://schemas.openxmlformats.org/drawingml/2006/table">
            <a:tbl>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Observer Expectations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Positive emotional expression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Expected positive emotions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Expected negative emotions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Approach-acceptance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a:ln>
                            <a:noFill/>
                          </a:ln>
                          <a:solidFill>
                            <a:schemeClr val="tx1"/>
                          </a:solidFill>
                          <a:effectLst/>
                          <a:latin typeface="Times New Roman" pitchFamily="18" charset="0"/>
                        </a:rPr>
                        <a:t>.52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1954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outcomes</a:t>
            </a:r>
          </a:p>
        </p:txBody>
      </p:sp>
      <p:sp>
        <p:nvSpPr>
          <p:cNvPr id="5" name="Content Placeholder 4"/>
          <p:cNvSpPr>
            <a:spLocks noGrp="1"/>
          </p:cNvSpPr>
          <p:nvPr>
            <p:ph idx="1"/>
          </p:nvPr>
        </p:nvSpPr>
        <p:spPr>
          <a:xfrm>
            <a:off x="457200" y="1775191"/>
            <a:ext cx="3200400" cy="4625609"/>
          </a:xfrm>
        </p:spPr>
        <p:txBody>
          <a:bodyPr/>
          <a:lstStyle/>
          <a:p>
            <a:pPr marL="118872" indent="0">
              <a:buNone/>
            </a:pPr>
            <a:r>
              <a:rPr lang="en-US" dirty="0"/>
              <a:t>Smiles predict lifespan in 1952 baseball players </a:t>
            </a:r>
          </a:p>
          <a:p>
            <a:endParaRPr lang="en-US" dirty="0"/>
          </a:p>
        </p:txBody>
      </p:sp>
      <p:pic>
        <p:nvPicPr>
          <p:cNvPr id="3" name="Picture 2"/>
          <p:cNvPicPr>
            <a:picLocks noChangeAspect="1"/>
          </p:cNvPicPr>
          <p:nvPr/>
        </p:nvPicPr>
        <p:blipFill>
          <a:blip r:embed="rId2"/>
          <a:stretch>
            <a:fillRect/>
          </a:stretch>
        </p:blipFill>
        <p:spPr>
          <a:xfrm>
            <a:off x="4075689" y="0"/>
            <a:ext cx="5068311" cy="6832473"/>
          </a:xfrm>
          <a:prstGeom prst="rect">
            <a:avLst/>
          </a:prstGeom>
        </p:spPr>
      </p:pic>
      <p:pic>
        <p:nvPicPr>
          <p:cNvPr id="4" name="Picture 3"/>
          <p:cNvPicPr>
            <a:picLocks noChangeAspect="1"/>
          </p:cNvPicPr>
          <p:nvPr/>
        </p:nvPicPr>
        <p:blipFill>
          <a:blip r:embed="rId3"/>
          <a:stretch>
            <a:fillRect/>
          </a:stretch>
        </p:blipFill>
        <p:spPr>
          <a:xfrm>
            <a:off x="0" y="0"/>
            <a:ext cx="4191001" cy="1444378"/>
          </a:xfrm>
          <a:prstGeom prst="rect">
            <a:avLst/>
          </a:prstGeom>
        </p:spPr>
      </p:pic>
      <p:pic>
        <p:nvPicPr>
          <p:cNvPr id="3074" name="Picture 2" descr="Image result for baseball smiles"/>
          <p:cNvPicPr>
            <a:picLocks noChangeAspect="1" noChangeArrowheads="1"/>
          </p:cNvPicPr>
          <p:nvPr/>
        </p:nvPicPr>
        <p:blipFill rotWithShape="1">
          <a:blip r:embed="rId4">
            <a:extLst>
              <a:ext uri="{28A0092B-C50C-407E-A947-70E740481C1C}">
                <a14:useLocalDpi xmlns:a14="http://schemas.microsoft.com/office/drawing/2010/main" val="0"/>
              </a:ext>
            </a:extLst>
          </a:blip>
          <a:srcRect l="37467" r="14095" b="19302"/>
          <a:stretch/>
        </p:blipFill>
        <p:spPr bwMode="auto">
          <a:xfrm>
            <a:off x="666245" y="3416236"/>
            <a:ext cx="2743200" cy="30483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6245" y="2209801"/>
            <a:ext cx="8404274" cy="1323439"/>
          </a:xfrm>
          <a:prstGeom prst="rect">
            <a:avLst/>
          </a:prstGeom>
          <a:noFill/>
        </p:spPr>
        <p:txBody>
          <a:bodyPr wrap="square" rtlCol="0">
            <a:spAutoFit/>
          </a:bodyPr>
          <a:lstStyle/>
          <a:p>
            <a:pPr algn="ctr"/>
            <a:r>
              <a:rPr lang="en-US" sz="4000" dirty="0">
                <a:solidFill>
                  <a:srgbClr val="FF0000"/>
                </a:solidFill>
              </a:rPr>
              <a:t>Not replicated with larger version of </a:t>
            </a:r>
          </a:p>
          <a:p>
            <a:pPr algn="ctr"/>
            <a:r>
              <a:rPr lang="en-US" sz="4000" dirty="0">
                <a:solidFill>
                  <a:srgbClr val="FF0000"/>
                </a:solidFill>
              </a:rPr>
              <a:t>Same database</a:t>
            </a:r>
          </a:p>
        </p:txBody>
      </p:sp>
      <p:sp>
        <p:nvSpPr>
          <p:cNvPr id="7" name="Slide Number Placeholder 6">
            <a:extLst>
              <a:ext uri="{FF2B5EF4-FFF2-40B4-BE49-F238E27FC236}">
                <a16:creationId xmlns:a16="http://schemas.microsoft.com/office/drawing/2014/main" id="{7AAE201D-EBBC-4B4A-8357-D81C56BC63C8}"/>
              </a:ext>
            </a:extLst>
          </p:cNvPr>
          <p:cNvSpPr>
            <a:spLocks noGrp="1"/>
          </p:cNvSpPr>
          <p:nvPr>
            <p:ph type="sldNum" sz="quarter" idx="12"/>
          </p:nvPr>
        </p:nvSpPr>
        <p:spPr/>
        <p:txBody>
          <a:bodyPr/>
          <a:lstStyle/>
          <a:p>
            <a:fld id="{859B7FBE-02EE-4C27-AE49-1816F48D0D44}" type="slidenum">
              <a:rPr lang="en-US" smtClean="0"/>
              <a:pPr/>
              <a:t>67</a:t>
            </a:fld>
            <a:endParaRPr lang="en-US"/>
          </a:p>
        </p:txBody>
      </p:sp>
    </p:spTree>
    <p:extLst>
      <p:ext uri="{BB962C8B-B14F-4D97-AF65-F5344CB8AC3E}">
        <p14:creationId xmlns:p14="http://schemas.microsoft.com/office/powerpoint/2010/main" val="3254633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outcomes</a:t>
            </a:r>
          </a:p>
        </p:txBody>
      </p:sp>
      <p:sp>
        <p:nvSpPr>
          <p:cNvPr id="5" name="Content Placeholder 4"/>
          <p:cNvSpPr>
            <a:spLocks noGrp="1"/>
          </p:cNvSpPr>
          <p:nvPr>
            <p:ph idx="1"/>
          </p:nvPr>
        </p:nvSpPr>
        <p:spPr/>
        <p:txBody>
          <a:bodyPr/>
          <a:lstStyle/>
          <a:p>
            <a:r>
              <a:rPr lang="en-US" dirty="0"/>
              <a:t>Divorce</a:t>
            </a:r>
          </a:p>
          <a:p>
            <a:r>
              <a:rPr lang="en-US" dirty="0"/>
              <a:t>Lifespan (baseball players) </a:t>
            </a:r>
          </a:p>
          <a:p>
            <a:r>
              <a:rPr lang="en-US" dirty="0"/>
              <a:t>Emotional Flynn effect</a:t>
            </a:r>
          </a:p>
          <a:p>
            <a:pPr lvl="1"/>
            <a:r>
              <a:rPr lang="en-US" b="1" dirty="0">
                <a:solidFill>
                  <a:srgbClr val="000000"/>
                </a:solidFill>
                <a:latin typeface="Lucida Grande"/>
              </a:rPr>
              <a:t>A Century of Portraits: A Visual Historical Record of American High School Yearbooks</a:t>
            </a:r>
          </a:p>
          <a:p>
            <a:pPr lvl="1"/>
            <a:r>
              <a:rPr lang="en-US" dirty="0"/>
              <a:t>https://arxiv.org/abs/1511.02575</a:t>
            </a:r>
          </a:p>
          <a:p>
            <a:endParaRPr lang="en-US" dirty="0"/>
          </a:p>
        </p:txBody>
      </p:sp>
      <p:sp>
        <p:nvSpPr>
          <p:cNvPr id="3" name="Slide Number Placeholder 2">
            <a:extLst>
              <a:ext uri="{FF2B5EF4-FFF2-40B4-BE49-F238E27FC236}">
                <a16:creationId xmlns:a16="http://schemas.microsoft.com/office/drawing/2014/main" id="{4E7E99B5-F395-4115-A1C2-FDDD27316C7B}"/>
              </a:ext>
            </a:extLst>
          </p:cNvPr>
          <p:cNvSpPr>
            <a:spLocks noGrp="1"/>
          </p:cNvSpPr>
          <p:nvPr>
            <p:ph type="sldNum" sz="quarter" idx="12"/>
          </p:nvPr>
        </p:nvSpPr>
        <p:spPr/>
        <p:txBody>
          <a:bodyPr/>
          <a:lstStyle/>
          <a:p>
            <a:fld id="{859B7FBE-02EE-4C27-AE49-1816F48D0D44}" type="slidenum">
              <a:rPr lang="en-US" smtClean="0"/>
              <a:pPr/>
              <a:t>68</a:t>
            </a:fld>
            <a:endParaRPr lang="en-US"/>
          </a:p>
        </p:txBody>
      </p:sp>
    </p:spTree>
    <p:extLst>
      <p:ext uri="{BB962C8B-B14F-4D97-AF65-F5344CB8AC3E}">
        <p14:creationId xmlns:p14="http://schemas.microsoft.com/office/powerpoint/2010/main" val="3209993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74638"/>
            <a:ext cx="8229600" cy="715962"/>
          </a:xfrm>
        </p:spPr>
        <p:txBody>
          <a:bodyPr/>
          <a:lstStyle/>
          <a:p>
            <a:pPr eaLnBrk="1" hangingPunct="1"/>
            <a:r>
              <a:rPr lang="en-US" altLang="en-US" sz="3200">
                <a:solidFill>
                  <a:schemeClr val="bg2"/>
                </a:solidFill>
              </a:rPr>
              <a:t>Kindergarteners’ Family &amp; School Photos</a:t>
            </a:r>
          </a:p>
        </p:txBody>
      </p:sp>
      <p:sp>
        <p:nvSpPr>
          <p:cNvPr id="41987" name="Content Placeholder 2"/>
          <p:cNvSpPr>
            <a:spLocks noGrp="1"/>
          </p:cNvSpPr>
          <p:nvPr>
            <p:ph idx="1"/>
          </p:nvPr>
        </p:nvSpPr>
        <p:spPr>
          <a:xfrm>
            <a:off x="2438400" y="1646238"/>
            <a:ext cx="6477000" cy="5638800"/>
          </a:xfrm>
        </p:spPr>
        <p:txBody>
          <a:bodyPr/>
          <a:lstStyle/>
          <a:p>
            <a:pPr eaLnBrk="1" hangingPunct="1"/>
            <a:r>
              <a:rPr lang="en-US" altLang="en-US" sz="1800" dirty="0"/>
              <a:t>Cross-modality emotional communication</a:t>
            </a:r>
          </a:p>
          <a:p>
            <a:pPr eaLnBrk="1" hangingPunct="1">
              <a:buFontTx/>
              <a:buNone/>
            </a:pPr>
            <a:r>
              <a:rPr lang="en-US" altLang="en-US" sz="1800" dirty="0">
                <a:sym typeface="Wingdings" panose="05000000000000000000" pitchFamily="2" charset="2"/>
              </a:rPr>
              <a:t>	  </a:t>
            </a:r>
            <a:r>
              <a:rPr lang="en-US" altLang="en-US" sz="1600" dirty="0">
                <a:sym typeface="Wingdings" panose="05000000000000000000" pitchFamily="2" charset="2"/>
              </a:rPr>
              <a:t>  </a:t>
            </a:r>
            <a:r>
              <a:rPr lang="en-US" altLang="en-US" sz="1600" dirty="0"/>
              <a:t>Smile intensity in classroom &amp; home</a:t>
            </a:r>
            <a:endParaRPr lang="en-US" altLang="en-US" sz="1600" dirty="0">
              <a:sym typeface="Wingdings" panose="05000000000000000000" pitchFamily="2" charset="2"/>
            </a:endParaRPr>
          </a:p>
          <a:p>
            <a:pPr lvl="1" eaLnBrk="1" hangingPunct="1">
              <a:buFontTx/>
              <a:buNone/>
            </a:pPr>
            <a:r>
              <a:rPr lang="en-US" altLang="en-US" sz="1600" dirty="0">
                <a:sym typeface="Wingdings" panose="05000000000000000000" pitchFamily="2" charset="2"/>
              </a:rPr>
              <a:t> </a:t>
            </a:r>
            <a:r>
              <a:rPr lang="en-US" altLang="en-US" sz="1600" b="1" dirty="0"/>
              <a:t>Warm family touch &amp; smile intensity</a:t>
            </a:r>
          </a:p>
          <a:p>
            <a:pPr lvl="2" eaLnBrk="1" hangingPunct="1"/>
            <a:r>
              <a:rPr lang="en-US" altLang="en-US" sz="1200" b="1" dirty="0"/>
              <a:t>in classroom &amp; home</a:t>
            </a:r>
          </a:p>
          <a:p>
            <a:pPr lvl="1" eaLnBrk="1" hangingPunct="1">
              <a:buFontTx/>
              <a:buNone/>
            </a:pPr>
            <a:r>
              <a:rPr lang="en-US" altLang="en-US" sz="1600" dirty="0">
                <a:sym typeface="Wingdings" panose="05000000000000000000" pitchFamily="2" charset="2"/>
              </a:rPr>
              <a:t>  </a:t>
            </a:r>
            <a:r>
              <a:rPr lang="en-US" altLang="en-US" sz="1600" dirty="0"/>
              <a:t>Total family touch &amp; smile intensity, parent’s affect</a:t>
            </a:r>
          </a:p>
          <a:p>
            <a:pPr eaLnBrk="1" hangingPunct="1">
              <a:buFontTx/>
              <a:buNone/>
            </a:pPr>
            <a:endParaRPr lang="en-US" altLang="en-US" sz="1200" dirty="0"/>
          </a:p>
          <a:p>
            <a:pPr eaLnBrk="1" hangingPunct="1"/>
            <a:r>
              <a:rPr lang="en-US" altLang="en-US" sz="1800" dirty="0"/>
              <a:t>Child-parent expressive similarity</a:t>
            </a:r>
          </a:p>
          <a:p>
            <a:pPr lvl="1" eaLnBrk="1" hangingPunct="1">
              <a:buFontTx/>
              <a:buNone/>
            </a:pPr>
            <a:r>
              <a:rPr lang="en-US" altLang="en-US" sz="1600" dirty="0">
                <a:sym typeface="Wingdings" panose="05000000000000000000" pitchFamily="2" charset="2"/>
              </a:rPr>
              <a:t>  Father and child s</a:t>
            </a:r>
            <a:r>
              <a:rPr lang="en-US" altLang="en-US" sz="1600" dirty="0"/>
              <a:t>mile intensity</a:t>
            </a:r>
          </a:p>
          <a:p>
            <a:pPr lvl="1" eaLnBrk="1" hangingPunct="1"/>
            <a:endParaRPr lang="en-US" altLang="en-US" sz="1800" dirty="0"/>
          </a:p>
          <a:p>
            <a:pPr lvl="1" eaLnBrk="1" hangingPunct="1">
              <a:buFontTx/>
              <a:buNone/>
            </a:pPr>
            <a:endParaRPr lang="en-US" altLang="en-US" sz="1800" dirty="0"/>
          </a:p>
          <a:p>
            <a:pPr eaLnBrk="1" hangingPunct="1"/>
            <a:r>
              <a:rPr lang="en-US" altLang="en-US" sz="1800" dirty="0"/>
              <a:t>Facial emotion display as “thin slice” of temperament?</a:t>
            </a:r>
          </a:p>
          <a:p>
            <a:pPr lvl="1" eaLnBrk="1" hangingPunct="1">
              <a:buFontTx/>
              <a:buNone/>
            </a:pPr>
            <a:r>
              <a:rPr lang="en-US" altLang="en-US" sz="1600" dirty="0">
                <a:sym typeface="Wingdings" panose="05000000000000000000" pitchFamily="2" charset="2"/>
              </a:rPr>
              <a:t>  </a:t>
            </a:r>
            <a:r>
              <a:rPr lang="en-US" altLang="en-US" sz="1600" dirty="0"/>
              <a:t>Smile intensity in classroom (not home) &amp; extraversion</a:t>
            </a:r>
          </a:p>
          <a:p>
            <a:pPr lvl="1" eaLnBrk="1" hangingPunct="1">
              <a:buFontTx/>
              <a:buNone/>
            </a:pPr>
            <a:r>
              <a:rPr lang="en-US" altLang="en-US" sz="1600" b="1" dirty="0"/>
              <a:t>~</a:t>
            </a:r>
            <a:r>
              <a:rPr lang="en-US" altLang="en-US" sz="1600" dirty="0"/>
              <a:t>   	Girls’ warm family touch &amp; extraversion</a:t>
            </a:r>
          </a:p>
          <a:p>
            <a:pPr eaLnBrk="1" hangingPunct="1"/>
            <a:endParaRPr lang="en-US" altLang="en-US" sz="2000" dirty="0"/>
          </a:p>
        </p:txBody>
      </p:sp>
      <p:pic>
        <p:nvPicPr>
          <p:cNvPr id="41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29200"/>
            <a:ext cx="1676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6402" y="838200"/>
            <a:ext cx="1524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19200"/>
            <a:ext cx="1704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Table 15"/>
          <p:cNvGraphicFramePr>
            <a:graphicFrameLocks noGrp="1"/>
          </p:cNvGraphicFramePr>
          <p:nvPr/>
        </p:nvGraphicFramePr>
        <p:xfrm>
          <a:off x="9220200" y="3552825"/>
          <a:ext cx="2590800" cy="121920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863600">
                  <a:extLst>
                    <a:ext uri="{9D8B030D-6E8A-4147-A177-3AD203B41FA5}">
                      <a16:colId xmlns:a16="http://schemas.microsoft.com/office/drawing/2014/main" val="20002"/>
                    </a:ext>
                  </a:extLst>
                </a:gridCol>
              </a:tblGrid>
              <a:tr h="285750">
                <a:tc>
                  <a:txBody>
                    <a:bodyPr/>
                    <a:lstStyle/>
                    <a:p>
                      <a:endParaRPr lang="en-US" sz="1400" dirty="0"/>
                    </a:p>
                  </a:txBody>
                  <a:tcPr/>
                </a:tc>
                <a:tc>
                  <a:txBody>
                    <a:bodyPr/>
                    <a:lstStyle/>
                    <a:p>
                      <a:pPr algn="ctr"/>
                      <a:r>
                        <a:rPr lang="en-US" sz="1400" dirty="0"/>
                        <a:t>Mother</a:t>
                      </a:r>
                    </a:p>
                  </a:txBody>
                  <a:tcPr/>
                </a:tc>
                <a:tc>
                  <a:txBody>
                    <a:bodyPr/>
                    <a:lstStyle/>
                    <a:p>
                      <a:pPr algn="ctr"/>
                      <a:r>
                        <a:rPr lang="en-US" sz="1400" dirty="0"/>
                        <a:t>Father</a:t>
                      </a:r>
                    </a:p>
                  </a:txBody>
                  <a:tcPr/>
                </a:tc>
                <a:extLst>
                  <a:ext uri="{0D108BD9-81ED-4DB2-BD59-A6C34878D82A}">
                    <a16:rowId xmlns:a16="http://schemas.microsoft.com/office/drawing/2014/main" val="10000"/>
                  </a:ext>
                </a:extLst>
              </a:tr>
              <a:tr h="285750">
                <a:tc>
                  <a:txBody>
                    <a:bodyPr/>
                    <a:lstStyle/>
                    <a:p>
                      <a:r>
                        <a:rPr lang="en-US" sz="1400" dirty="0"/>
                        <a:t>Child</a:t>
                      </a:r>
                    </a:p>
                  </a:txBody>
                  <a:tcPr/>
                </a:tc>
                <a:tc>
                  <a:txBody>
                    <a:bodyPr/>
                    <a:lstStyle/>
                    <a:p>
                      <a:pPr algn="ctr"/>
                      <a:r>
                        <a:rPr lang="en-US" sz="1400" dirty="0">
                          <a:solidFill>
                            <a:srgbClr val="00B050"/>
                          </a:solidFill>
                          <a:sym typeface="Wingdings"/>
                        </a:rPr>
                        <a:t></a:t>
                      </a:r>
                      <a:endParaRPr lang="en-US" sz="1400" dirty="0"/>
                    </a:p>
                  </a:txBody>
                  <a:tcPr/>
                </a:tc>
                <a:tc>
                  <a:txBody>
                    <a:bodyPr/>
                    <a:lstStyle/>
                    <a:p>
                      <a:pPr algn="ctr"/>
                      <a:r>
                        <a:rPr lang="en-US" sz="1400" dirty="0">
                          <a:solidFill>
                            <a:srgbClr val="00B050"/>
                          </a:solidFill>
                          <a:sym typeface="Wingdings"/>
                        </a:rPr>
                        <a:t></a:t>
                      </a:r>
                      <a:endParaRPr lang="en-US" sz="1400" dirty="0"/>
                    </a:p>
                  </a:txBody>
                  <a:tcPr/>
                </a:tc>
                <a:extLst>
                  <a:ext uri="{0D108BD9-81ED-4DB2-BD59-A6C34878D82A}">
                    <a16:rowId xmlns:a16="http://schemas.microsoft.com/office/drawing/2014/main" val="10001"/>
                  </a:ext>
                </a:extLst>
              </a:tr>
              <a:tr h="228600">
                <a:tc>
                  <a:txBody>
                    <a:bodyPr/>
                    <a:lstStyle/>
                    <a:p>
                      <a:r>
                        <a:rPr lang="en-US" sz="1400" dirty="0"/>
                        <a:t>Girl</a:t>
                      </a:r>
                    </a:p>
                  </a:txBody>
                  <a:tcPr/>
                </a:tc>
                <a:tc>
                  <a:txBody>
                    <a:bodyPr/>
                    <a:lstStyle/>
                    <a:p>
                      <a:pPr algn="ctr"/>
                      <a:r>
                        <a:rPr lang="en-US" sz="1400" dirty="0">
                          <a:solidFill>
                            <a:srgbClr val="00B050"/>
                          </a:solidFill>
                          <a:sym typeface="Wingdings"/>
                        </a:rPr>
                        <a:t></a:t>
                      </a:r>
                      <a:endParaRPr lang="en-US" sz="1400" dirty="0"/>
                    </a:p>
                  </a:txBody>
                  <a:tcPr/>
                </a:tc>
                <a:tc>
                  <a:txBody>
                    <a:bodyPr/>
                    <a:lstStyle/>
                    <a:p>
                      <a:pPr algn="ctr"/>
                      <a:r>
                        <a:rPr lang="en-US" sz="1400" dirty="0">
                          <a:solidFill>
                            <a:srgbClr val="00B050"/>
                          </a:solidFill>
                          <a:sym typeface="Wingdings"/>
                        </a:rPr>
                        <a:t></a:t>
                      </a:r>
                      <a:endParaRPr lang="en-US" sz="1400" dirty="0"/>
                    </a:p>
                  </a:txBody>
                  <a:tcPr/>
                </a:tc>
                <a:extLst>
                  <a:ext uri="{0D108BD9-81ED-4DB2-BD59-A6C34878D82A}">
                    <a16:rowId xmlns:a16="http://schemas.microsoft.com/office/drawing/2014/main" val="10002"/>
                  </a:ext>
                </a:extLst>
              </a:tr>
              <a:tr h="285750">
                <a:tc>
                  <a:txBody>
                    <a:bodyPr/>
                    <a:lstStyle/>
                    <a:p>
                      <a:r>
                        <a:rPr lang="en-US" sz="1400" dirty="0"/>
                        <a:t>Boy</a:t>
                      </a:r>
                    </a:p>
                  </a:txBody>
                  <a:tcPr/>
                </a:tc>
                <a:tc>
                  <a:txBody>
                    <a:bodyPr/>
                    <a:lstStyle/>
                    <a:p>
                      <a:pPr algn="ctr"/>
                      <a:r>
                        <a:rPr lang="en-US" sz="1400" dirty="0">
                          <a:solidFill>
                            <a:srgbClr val="C00000"/>
                          </a:solidFill>
                          <a:sym typeface="Wingdings"/>
                        </a:rPr>
                        <a:t></a:t>
                      </a:r>
                      <a:endParaRPr lang="en-US" sz="1400" dirty="0"/>
                    </a:p>
                  </a:txBody>
                  <a:tcPr/>
                </a:tc>
                <a:tc>
                  <a:txBody>
                    <a:bodyPr/>
                    <a:lstStyle/>
                    <a:p>
                      <a:pPr algn="ctr"/>
                      <a:r>
                        <a:rPr lang="en-US" sz="1400" dirty="0">
                          <a:solidFill>
                            <a:srgbClr val="00B050"/>
                          </a:solidFill>
                          <a:sym typeface="Wingdings"/>
                        </a:rPr>
                        <a:t></a:t>
                      </a:r>
                      <a:endParaRPr lang="en-US" sz="1400" dirty="0"/>
                    </a:p>
                  </a:txBody>
                  <a:tcPr/>
                </a:tc>
                <a:extLst>
                  <a:ext uri="{0D108BD9-81ED-4DB2-BD59-A6C34878D82A}">
                    <a16:rowId xmlns:a16="http://schemas.microsoft.com/office/drawing/2014/main" val="10003"/>
                  </a:ext>
                </a:extLst>
              </a:tr>
            </a:tbl>
          </a:graphicData>
        </a:graphic>
      </p:graphicFrame>
      <p:sp>
        <p:nvSpPr>
          <p:cNvPr id="42014" name="Rectangle 1"/>
          <p:cNvSpPr>
            <a:spLocks noChangeArrowheads="1"/>
          </p:cNvSpPr>
          <p:nvPr/>
        </p:nvSpPr>
        <p:spPr bwMode="auto">
          <a:xfrm>
            <a:off x="2393950" y="8088313"/>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eaLnBrk="1" hangingPunct="1"/>
            <a:r>
              <a:rPr lang="en-US" altLang="en-US" sz="1600">
                <a:solidFill>
                  <a:srgbClr val="000000"/>
                </a:solidFill>
              </a:rPr>
              <a:t>-  No significant r’s for effortful control or negative affect</a:t>
            </a:r>
          </a:p>
        </p:txBody>
      </p:sp>
      <p:pic>
        <p:nvPicPr>
          <p:cNvPr id="4201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7359" y="1549400"/>
            <a:ext cx="14160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6396" y="5305426"/>
            <a:ext cx="1981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4E9162C-6BC4-4408-90AA-985C20E0BC76}"/>
              </a:ext>
            </a:extLst>
          </p:cNvPr>
          <p:cNvSpPr>
            <a:spLocks noGrp="1"/>
          </p:cNvSpPr>
          <p:nvPr>
            <p:ph type="sldNum" sz="quarter" idx="12"/>
          </p:nvPr>
        </p:nvSpPr>
        <p:spPr/>
        <p:txBody>
          <a:bodyPr/>
          <a:lstStyle/>
          <a:p>
            <a:fld id="{859B7FBE-02EE-4C27-AE49-1816F48D0D44}" type="slidenum">
              <a:rPr lang="en-US" smtClean="0"/>
              <a:pPr/>
              <a:t>69</a:t>
            </a:fld>
            <a:endParaRPr lang="en-US"/>
          </a:p>
        </p:txBody>
      </p:sp>
    </p:spTree>
    <p:extLst>
      <p:ext uri="{BB962C8B-B14F-4D97-AF65-F5344CB8AC3E}">
        <p14:creationId xmlns:p14="http://schemas.microsoft.com/office/powerpoint/2010/main" val="1612011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normAutofit fontScale="90000"/>
          </a:bodyPr>
          <a:lstStyle/>
          <a:p>
            <a:r>
              <a:rPr lang="en-US" dirty="0" err="1"/>
              <a:t>Structuralist</a:t>
            </a:r>
            <a:r>
              <a:rPr lang="en-US" dirty="0"/>
              <a:t> vs. functional </a:t>
            </a:r>
            <a:br>
              <a:rPr lang="en-US" dirty="0"/>
            </a:br>
            <a:r>
              <a:rPr lang="en-US" dirty="0"/>
              <a:t>emotion theories</a:t>
            </a:r>
          </a:p>
        </p:txBody>
      </p:sp>
      <p:sp>
        <p:nvSpPr>
          <p:cNvPr id="483331" name="Rectangle 3"/>
          <p:cNvSpPr>
            <a:spLocks noGrp="1" noChangeArrowheads="1"/>
          </p:cNvSpPr>
          <p:nvPr>
            <p:ph idx="1"/>
          </p:nvPr>
        </p:nvSpPr>
        <p:spPr>
          <a:xfrm>
            <a:off x="457200" y="1646237"/>
            <a:ext cx="8229600" cy="4526280"/>
          </a:xfrm>
          <a:prstGeom prst="rect">
            <a:avLst/>
          </a:prstGeom>
        </p:spPr>
        <p:txBody>
          <a:bodyPr/>
          <a:lstStyle/>
          <a:p>
            <a:pPr lvl="1"/>
            <a:r>
              <a:rPr lang="en-US" dirty="0"/>
              <a:t>Structuralist </a:t>
            </a:r>
          </a:p>
          <a:p>
            <a:pPr lvl="2"/>
            <a:r>
              <a:rPr lang="en-US" dirty="0"/>
              <a:t>(discrete emotion theory, natural kinds)</a:t>
            </a:r>
          </a:p>
          <a:p>
            <a:pPr lvl="3"/>
            <a:r>
              <a:rPr lang="en-US" dirty="0"/>
              <a:t>Emotions comprise unique patterns of subjective feeling, cognitive appraisal, physiological arousal, facial expressions</a:t>
            </a:r>
          </a:p>
          <a:p>
            <a:pPr lvl="4"/>
            <a:r>
              <a:rPr lang="en-US" dirty="0"/>
              <a:t>Basic emotions promote survival and reproductive success</a:t>
            </a:r>
          </a:p>
          <a:p>
            <a:pPr lvl="5"/>
            <a:r>
              <a:rPr lang="en-US" dirty="0"/>
              <a:t>These are pretty convincing, right?</a:t>
            </a:r>
          </a:p>
        </p:txBody>
      </p:sp>
      <p:pic>
        <p:nvPicPr>
          <p:cNvPr id="4" name="Picture 3"/>
          <p:cNvPicPr>
            <a:picLocks noChangeAspect="1" noChangeArrowheads="1"/>
          </p:cNvPicPr>
          <p:nvPr/>
        </p:nvPicPr>
        <p:blipFill>
          <a:blip r:embed="rId3" cstate="print"/>
          <a:srcRect/>
          <a:stretch>
            <a:fillRect/>
          </a:stretch>
        </p:blipFill>
        <p:spPr bwMode="auto">
          <a:xfrm>
            <a:off x="9601200" y="4191000"/>
            <a:ext cx="7773954" cy="2987637"/>
          </a:xfrm>
          <a:prstGeom prst="rect">
            <a:avLst/>
          </a:prstGeom>
          <a:noFill/>
          <a:ln w="9525">
            <a:noFill/>
            <a:miter lim="800000"/>
            <a:headEnd/>
            <a:tailEnd/>
          </a:ln>
          <a:effectLst/>
        </p:spPr>
      </p:pic>
      <p:grpSp>
        <p:nvGrpSpPr>
          <p:cNvPr id="5" name="Group 4"/>
          <p:cNvGrpSpPr/>
          <p:nvPr/>
        </p:nvGrpSpPr>
        <p:grpSpPr>
          <a:xfrm>
            <a:off x="-152400" y="4048378"/>
            <a:ext cx="9296400" cy="4724399"/>
            <a:chOff x="0" y="1752600"/>
            <a:chExt cx="9014618" cy="4724399"/>
          </a:xfrm>
        </p:grpSpPr>
        <p:pic>
          <p:nvPicPr>
            <p:cNvPr id="6" name="Picture 2" descr="Image result for infant emotion"/>
            <p:cNvPicPr>
              <a:picLocks noChangeAspect="1" noChangeArrowheads="1"/>
            </p:cNvPicPr>
            <p:nvPr/>
          </p:nvPicPr>
          <p:blipFill rotWithShape="1">
            <a:blip r:embed="rId4">
              <a:extLst>
                <a:ext uri="{28A0092B-C50C-407E-A947-70E740481C1C}">
                  <a14:useLocalDpi xmlns:a14="http://schemas.microsoft.com/office/drawing/2010/main" val="0"/>
                </a:ext>
              </a:extLst>
            </a:blip>
            <a:srcRect t="31211" b="30997"/>
            <a:stretch/>
          </p:blipFill>
          <p:spPr bwMode="auto">
            <a:xfrm>
              <a:off x="152399" y="1752600"/>
              <a:ext cx="886221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infant emotion"/>
            <p:cNvPicPr>
              <a:picLocks noChangeAspect="1" noChangeArrowheads="1"/>
            </p:cNvPicPr>
            <p:nvPr/>
          </p:nvPicPr>
          <p:blipFill rotWithShape="1">
            <a:blip r:embed="rId4">
              <a:extLst>
                <a:ext uri="{28A0092B-C50C-407E-A947-70E740481C1C}">
                  <a14:useLocalDpi xmlns:a14="http://schemas.microsoft.com/office/drawing/2010/main" val="0"/>
                </a:ext>
              </a:extLst>
            </a:blip>
            <a:srcRect l="-1720" t="94197" r="1720" b="-27408"/>
            <a:stretch/>
          </p:blipFill>
          <p:spPr bwMode="auto">
            <a:xfrm>
              <a:off x="0" y="4267199"/>
              <a:ext cx="8862219" cy="22098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E25D81D4-9611-4D7A-8A7E-CFC96335DDB6}"/>
              </a:ext>
            </a:extLst>
          </p:cNvPr>
          <p:cNvSpPr>
            <a:spLocks noGrp="1"/>
          </p:cNvSpPr>
          <p:nvPr>
            <p:ph type="sldNum" sz="quarter" idx="12"/>
          </p:nvPr>
        </p:nvSpPr>
        <p:spPr/>
        <p:txBody>
          <a:bodyPr/>
          <a:lstStyle/>
          <a:p>
            <a:fld id="{859B7FBE-02EE-4C27-AE49-1816F48D0D44}" type="slidenum">
              <a:rPr lang="en-US" smtClean="0"/>
              <a:pPr/>
              <a:t>7</a:t>
            </a:fld>
            <a:endParaRPr lang="en-US"/>
          </a:p>
        </p:txBody>
      </p:sp>
      <p:sp>
        <p:nvSpPr>
          <p:cNvPr id="3" name="TextBox 2">
            <a:extLst>
              <a:ext uri="{FF2B5EF4-FFF2-40B4-BE49-F238E27FC236}">
                <a16:creationId xmlns:a16="http://schemas.microsoft.com/office/drawing/2014/main" id="{9C9355CF-BBB3-4445-900E-C9A32A4CD778}"/>
              </a:ext>
            </a:extLst>
          </p:cNvPr>
          <p:cNvSpPr txBox="1"/>
          <p:nvPr/>
        </p:nvSpPr>
        <p:spPr>
          <a:xfrm>
            <a:off x="10058400" y="2438400"/>
            <a:ext cx="2646878" cy="369332"/>
          </a:xfrm>
          <a:prstGeom prst="rect">
            <a:avLst/>
          </a:prstGeom>
          <a:noFill/>
        </p:spPr>
        <p:txBody>
          <a:bodyPr wrap="none" rtlCol="0">
            <a:spAutoFit/>
          </a:bodyPr>
          <a:lstStyle/>
          <a:p>
            <a:r>
              <a:rPr lang="en-US" dirty="0"/>
              <a:t>Pretty convincing, right?</a:t>
            </a:r>
          </a:p>
        </p:txBody>
      </p:sp>
    </p:spTree>
    <p:extLst>
      <p:ext uri="{BB962C8B-B14F-4D97-AF65-F5344CB8AC3E}">
        <p14:creationId xmlns:p14="http://schemas.microsoft.com/office/powerpoint/2010/main" val="2669278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56C2AB32-EFE5-4EB4-A913-E5DB282F1131}" type="slidenum">
              <a:rPr lang="en-US" altLang="en-US" sz="1400"/>
              <a:pPr>
                <a:spcBef>
                  <a:spcPct val="0"/>
                </a:spcBef>
                <a:buClrTx/>
                <a:buSzTx/>
                <a:buFontTx/>
                <a:buNone/>
              </a:pPr>
              <a:t>70</a:t>
            </a:fld>
            <a:endParaRPr lang="en-US" altLang="en-US" sz="1400"/>
          </a:p>
        </p:txBody>
      </p:sp>
      <p:sp>
        <p:nvSpPr>
          <p:cNvPr id="59396" name="Rectangle 2"/>
          <p:cNvSpPr>
            <a:spLocks noGrp="1" noChangeArrowheads="1"/>
          </p:cNvSpPr>
          <p:nvPr>
            <p:ph type="title"/>
          </p:nvPr>
        </p:nvSpPr>
        <p:spPr>
          <a:xfrm>
            <a:off x="304800" y="350838"/>
            <a:ext cx="8688388" cy="1143000"/>
          </a:xfrm>
        </p:spPr>
        <p:txBody>
          <a:bodyPr>
            <a:normAutofit fontScale="90000"/>
          </a:bodyPr>
          <a:lstStyle/>
          <a:p>
            <a:pPr eaLnBrk="1" hangingPunct="1"/>
            <a:r>
              <a:rPr lang="en-US" altLang="en-US" dirty="0"/>
              <a:t>Boys expressions by behavior ratings</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2702310292"/>
              </p:ext>
            </p:extLst>
          </p:nvPr>
        </p:nvGraphicFramePr>
        <p:xfrm>
          <a:off x="-66976" y="170663"/>
          <a:ext cx="11137392" cy="6482550"/>
        </p:xfrm>
        <a:graphic>
          <a:graphicData uri="http://schemas.openxmlformats.org/drawingml/2006/chart">
            <c:chart xmlns:c="http://schemas.openxmlformats.org/drawingml/2006/chart" xmlns:r="http://schemas.openxmlformats.org/officeDocument/2006/relationships" r:id="rId3"/>
          </a:graphicData>
        </a:graphic>
      </p:graphicFrame>
      <p:sp>
        <p:nvSpPr>
          <p:cNvPr id="59398" name="Text Box 4"/>
          <p:cNvSpPr txBox="1">
            <a:spLocks noChangeArrowheads="1"/>
          </p:cNvSpPr>
          <p:nvPr/>
        </p:nvSpPr>
        <p:spPr bwMode="auto">
          <a:xfrm>
            <a:off x="6384925" y="5599113"/>
            <a:ext cx="210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800">
                <a:latin typeface="Arial" panose="020B0604020202020204" pitchFamily="34" charset="0"/>
              </a:rPr>
              <a:t>Keltner et al., 1999</a:t>
            </a:r>
          </a:p>
        </p:txBody>
      </p:sp>
      <p:sp>
        <p:nvSpPr>
          <p:cNvPr id="59399" name="Text Box 5"/>
          <p:cNvSpPr txBox="1">
            <a:spLocks noChangeArrowheads="1"/>
          </p:cNvSpPr>
          <p:nvPr/>
        </p:nvSpPr>
        <p:spPr bwMode="auto">
          <a:xfrm rot="16200000">
            <a:off x="4424362" y="874713"/>
            <a:ext cx="7937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4000" dirty="0"/>
              <a:t>Why?</a:t>
            </a:r>
          </a:p>
        </p:txBody>
      </p:sp>
    </p:spTree>
    <p:extLst>
      <p:ext uri="{BB962C8B-B14F-4D97-AF65-F5344CB8AC3E}">
        <p14:creationId xmlns:p14="http://schemas.microsoft.com/office/powerpoint/2010/main" val="1466712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normAutofit fontScale="90000"/>
          </a:bodyPr>
          <a:lstStyle/>
          <a:p>
            <a:pPr algn="ctr"/>
            <a:r>
              <a:rPr lang="en-US" dirty="0" err="1"/>
              <a:t>Structuralist</a:t>
            </a:r>
            <a:r>
              <a:rPr lang="en-US" dirty="0"/>
              <a:t> vs. functional perspectives on emotion</a:t>
            </a:r>
          </a:p>
        </p:txBody>
      </p:sp>
      <p:sp>
        <p:nvSpPr>
          <p:cNvPr id="485379"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Functionalist</a:t>
            </a:r>
          </a:p>
          <a:p>
            <a:pPr lvl="2"/>
            <a:r>
              <a:rPr lang="en-US" dirty="0"/>
              <a:t>Emotions serve to establish, maintain, or change relation between person and environment on matters of significance to person</a:t>
            </a:r>
          </a:p>
          <a:p>
            <a:pPr lvl="3"/>
            <a:r>
              <a:rPr lang="en-US" altLang="en-US" dirty="0"/>
              <a:t>Emotion associated with goal-attainment, relationships, situational appraisals, action tendencies, self regulation,</a:t>
            </a:r>
          </a:p>
          <a:p>
            <a:pPr lvl="3"/>
            <a:endParaRPr lang="en-US" dirty="0"/>
          </a:p>
        </p:txBody>
      </p:sp>
      <p:pic>
        <p:nvPicPr>
          <p:cNvPr id="4" name="Picture 11"/>
          <p:cNvPicPr>
            <a:picLocks noChangeAspect="1" noChangeArrowheads="1"/>
          </p:cNvPicPr>
          <p:nvPr/>
        </p:nvPicPr>
        <p:blipFill>
          <a:blip r:embed="rId3" cstate="print"/>
          <a:srcRect/>
          <a:stretch>
            <a:fillRect/>
          </a:stretch>
        </p:blipFill>
        <p:spPr bwMode="auto">
          <a:xfrm rot="10800000">
            <a:off x="838200" y="4169037"/>
            <a:ext cx="3336122" cy="2568557"/>
          </a:xfrm>
          <a:prstGeom prst="rect">
            <a:avLst/>
          </a:prstGeom>
          <a:noFill/>
          <a:ln w="25400">
            <a:solidFill>
              <a:schemeClr val="tx1"/>
            </a:solidFill>
            <a:miter lim="800000"/>
            <a:headEnd/>
            <a:tailEnd/>
          </a:ln>
          <a:effectLst/>
        </p:spPr>
      </p:pic>
      <p:pic>
        <p:nvPicPr>
          <p:cNvPr id="5" name="Picture 12"/>
          <p:cNvPicPr>
            <a:picLocks noChangeAspect="1" noChangeArrowheads="1"/>
          </p:cNvPicPr>
          <p:nvPr/>
        </p:nvPicPr>
        <p:blipFill>
          <a:blip r:embed="rId4" cstate="print"/>
          <a:srcRect/>
          <a:stretch>
            <a:fillRect/>
          </a:stretch>
        </p:blipFill>
        <p:spPr bwMode="auto">
          <a:xfrm>
            <a:off x="5702300" y="4259087"/>
            <a:ext cx="2984500" cy="2478507"/>
          </a:xfrm>
          <a:prstGeom prst="rect">
            <a:avLst/>
          </a:prstGeom>
          <a:noFill/>
          <a:ln w="25400">
            <a:solidFill>
              <a:schemeClr val="tx1"/>
            </a:solidFill>
            <a:miter lim="800000"/>
            <a:headEnd/>
            <a:tailEnd/>
          </a:ln>
          <a:effectLst/>
        </p:spPr>
      </p:pic>
      <p:sp>
        <p:nvSpPr>
          <p:cNvPr id="2" name="Slide Number Placeholder 1">
            <a:extLst>
              <a:ext uri="{FF2B5EF4-FFF2-40B4-BE49-F238E27FC236}">
                <a16:creationId xmlns:a16="http://schemas.microsoft.com/office/drawing/2014/main" id="{7B061B91-D020-4EEC-A43D-EF5CFBAA55D4}"/>
              </a:ext>
            </a:extLst>
          </p:cNvPr>
          <p:cNvSpPr>
            <a:spLocks noGrp="1"/>
          </p:cNvSpPr>
          <p:nvPr>
            <p:ph type="sldNum" sz="quarter" idx="12"/>
          </p:nvPr>
        </p:nvSpPr>
        <p:spPr/>
        <p:txBody>
          <a:bodyPr/>
          <a:lstStyle/>
          <a:p>
            <a:fld id="{859B7FBE-02EE-4C27-AE49-1816F48D0D44}" type="slidenum">
              <a:rPr lang="en-US" smtClean="0"/>
              <a:pPr/>
              <a:t>71</a:t>
            </a:fld>
            <a:endParaRPr lang="en-US"/>
          </a:p>
        </p:txBody>
      </p:sp>
    </p:spTree>
    <p:extLst>
      <p:ext uri="{BB962C8B-B14F-4D97-AF65-F5344CB8AC3E}">
        <p14:creationId xmlns:p14="http://schemas.microsoft.com/office/powerpoint/2010/main" val="4289393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a:t>Chimpanzee “Laugh Faces”</a:t>
            </a:r>
          </a:p>
        </p:txBody>
      </p:sp>
      <p:pic>
        <p:nvPicPr>
          <p:cNvPr id="132099"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00325" y="2070100"/>
            <a:ext cx="3943350" cy="3552825"/>
          </a:xfrm>
        </p:spPr>
      </p:pic>
      <p:sp>
        <p:nvSpPr>
          <p:cNvPr id="132100" name="Rectangle 2"/>
          <p:cNvSpPr>
            <a:spLocks noChangeArrowheads="1"/>
          </p:cNvSpPr>
          <p:nvPr/>
        </p:nvSpPr>
        <p:spPr bwMode="auto">
          <a:xfrm>
            <a:off x="430213" y="5461000"/>
            <a:ext cx="87137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a:hlinkClick r:id="rId3"/>
              </a:rPr>
              <a:t>Male chimp with juvenile: </a:t>
            </a:r>
            <a:r>
              <a:rPr lang="en-US" altLang="en-US" sz="1600">
                <a:hlinkClick r:id="rId3"/>
              </a:rPr>
              <a:t>https://www.youtube.com/watch?v=KcCOs-zDt-o</a:t>
            </a:r>
            <a:endParaRPr lang="en-US" altLang="en-US" sz="1600"/>
          </a:p>
          <a:p>
            <a:pPr>
              <a:spcBef>
                <a:spcPct val="0"/>
              </a:spcBef>
              <a:buClrTx/>
              <a:buSzTx/>
              <a:buFontTx/>
              <a:buNone/>
            </a:pPr>
            <a:endParaRPr lang="en-US" altLang="en-US"/>
          </a:p>
        </p:txBody>
      </p:sp>
      <p:sp>
        <p:nvSpPr>
          <p:cNvPr id="2" name="Slide Number Placeholder 1">
            <a:extLst>
              <a:ext uri="{FF2B5EF4-FFF2-40B4-BE49-F238E27FC236}">
                <a16:creationId xmlns:a16="http://schemas.microsoft.com/office/drawing/2014/main" id="{EDB0416C-DF0A-4175-B864-0F34F2BF51BF}"/>
              </a:ext>
            </a:extLst>
          </p:cNvPr>
          <p:cNvSpPr>
            <a:spLocks noGrp="1"/>
          </p:cNvSpPr>
          <p:nvPr>
            <p:ph type="sldNum" sz="quarter" idx="12"/>
          </p:nvPr>
        </p:nvSpPr>
        <p:spPr/>
        <p:txBody>
          <a:bodyPr/>
          <a:lstStyle/>
          <a:p>
            <a:fld id="{859B7FBE-02EE-4C27-AE49-1816F48D0D44}" type="slidenum">
              <a:rPr lang="en-US" smtClean="0"/>
              <a:pPr/>
              <a:t>72</a:t>
            </a:fld>
            <a:endParaRPr lang="en-US"/>
          </a:p>
        </p:txBody>
      </p:sp>
    </p:spTree>
    <p:extLst>
      <p:ext uri="{BB962C8B-B14F-4D97-AF65-F5344CB8AC3E}">
        <p14:creationId xmlns:p14="http://schemas.microsoft.com/office/powerpoint/2010/main" val="3615532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ltLang="en-US"/>
              <a:t>Chimpanzee “Laugh Faces”</a:t>
            </a:r>
            <a:r>
              <a:rPr lang="en-US" altLang="en-US" sz="1800"/>
              <a:t> Davila-Ross, Jesus, Osborne, &amp; Bard (2015)</a:t>
            </a:r>
            <a:endParaRPr lang="en-US" altLang="en-US"/>
          </a:p>
        </p:txBody>
      </p:sp>
      <p:sp>
        <p:nvSpPr>
          <p:cNvPr id="133123" name="Content Placeholder 2"/>
          <p:cNvSpPr>
            <a:spLocks noGrp="1"/>
          </p:cNvSpPr>
          <p:nvPr>
            <p:ph idx="1"/>
          </p:nvPr>
        </p:nvSpPr>
        <p:spPr>
          <a:xfrm>
            <a:off x="1485900" y="2171700"/>
            <a:ext cx="6400800" cy="3257550"/>
          </a:xfrm>
        </p:spPr>
        <p:txBody>
          <a:bodyPr/>
          <a:lstStyle/>
          <a:p>
            <a:r>
              <a:rPr lang="en-US" altLang="en-US" sz="2400"/>
              <a:t>Humans combine facial and vocal expressions, allowing for more versatile meanings and explicit communication.</a:t>
            </a:r>
          </a:p>
          <a:p>
            <a:r>
              <a:rPr lang="en-US" altLang="en-US" sz="2400"/>
              <a:t>Are primates able to produce the same types of facial expressions with and without accompanying vocalizations</a:t>
            </a:r>
          </a:p>
          <a:p>
            <a:r>
              <a:rPr lang="en-US" altLang="en-US" sz="2400" i="1"/>
              <a:t>Examine evolutionary relation of chimp open mouth faces to human laugh faces.</a:t>
            </a:r>
            <a:endParaRPr lang="en-US" altLang="en-US" sz="1800" i="1"/>
          </a:p>
        </p:txBody>
      </p:sp>
      <p:sp>
        <p:nvSpPr>
          <p:cNvPr id="2" name="Slide Number Placeholder 1">
            <a:extLst>
              <a:ext uri="{FF2B5EF4-FFF2-40B4-BE49-F238E27FC236}">
                <a16:creationId xmlns:a16="http://schemas.microsoft.com/office/drawing/2014/main" id="{FE73BF0E-004F-4E7E-BA2B-EC177E6A10EB}"/>
              </a:ext>
            </a:extLst>
          </p:cNvPr>
          <p:cNvSpPr>
            <a:spLocks noGrp="1"/>
          </p:cNvSpPr>
          <p:nvPr>
            <p:ph type="sldNum" sz="quarter" idx="12"/>
          </p:nvPr>
        </p:nvSpPr>
        <p:spPr/>
        <p:txBody>
          <a:bodyPr/>
          <a:lstStyle/>
          <a:p>
            <a:fld id="{859B7FBE-02EE-4C27-AE49-1816F48D0D44}" type="slidenum">
              <a:rPr lang="en-US" smtClean="0"/>
              <a:pPr/>
              <a:t>73</a:t>
            </a:fld>
            <a:endParaRPr lang="en-US"/>
          </a:p>
        </p:txBody>
      </p:sp>
    </p:spTree>
    <p:extLst>
      <p:ext uri="{BB962C8B-B14F-4D97-AF65-F5344CB8AC3E}">
        <p14:creationId xmlns:p14="http://schemas.microsoft.com/office/powerpoint/2010/main" val="3758101976"/>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a:t>Methods</a:t>
            </a:r>
          </a:p>
        </p:txBody>
      </p:sp>
      <p:sp>
        <p:nvSpPr>
          <p:cNvPr id="134147" name="Content Placeholder 2"/>
          <p:cNvSpPr>
            <a:spLocks noGrp="1"/>
          </p:cNvSpPr>
          <p:nvPr>
            <p:ph idx="1"/>
          </p:nvPr>
        </p:nvSpPr>
        <p:spPr>
          <a:xfrm>
            <a:off x="838200" y="1447800"/>
            <a:ext cx="7772400" cy="3427413"/>
          </a:xfrm>
        </p:spPr>
        <p:txBody>
          <a:bodyPr>
            <a:normAutofit fontScale="92500" lnSpcReduction="20000"/>
          </a:bodyPr>
          <a:lstStyle/>
          <a:p>
            <a:r>
              <a:rPr lang="en-US" altLang="en-US" sz="2800"/>
              <a:t>46 Chimps (24 Female) in a Wildlife Orphanage in Zambia</a:t>
            </a:r>
          </a:p>
          <a:p>
            <a:r>
              <a:rPr lang="en-US" altLang="en-US" sz="2800"/>
              <a:t>Video recorded spontaneous play between two playmates with observer 10 m away. </a:t>
            </a:r>
          </a:p>
          <a:p>
            <a:r>
              <a:rPr lang="en-US" altLang="en-US" sz="2800"/>
              <a:t>Videos were coded for open-mouth faces, based on the wide parting of lips</a:t>
            </a:r>
          </a:p>
          <a:p>
            <a:r>
              <a:rPr lang="en-US" altLang="en-US" sz="2800"/>
              <a:t>ChimpFACS</a:t>
            </a:r>
          </a:p>
          <a:p>
            <a:pPr lvl="1"/>
            <a:r>
              <a:rPr lang="en-US" altLang="en-US" sz="2000"/>
              <a:t>I.E. raising cheeks or lips, pulling up lip corners, protrusion of tongue, dropping jaw, etc. </a:t>
            </a:r>
          </a:p>
          <a:p>
            <a:r>
              <a:rPr lang="en-US" altLang="en-US" sz="2800"/>
              <a:t>Measured the contextual use of open mouth faces.</a:t>
            </a:r>
          </a:p>
          <a:p>
            <a:endParaRPr lang="en-US" altLang="en-US" sz="2800"/>
          </a:p>
        </p:txBody>
      </p:sp>
      <p:sp>
        <p:nvSpPr>
          <p:cNvPr id="2" name="Slide Number Placeholder 1">
            <a:extLst>
              <a:ext uri="{FF2B5EF4-FFF2-40B4-BE49-F238E27FC236}">
                <a16:creationId xmlns:a16="http://schemas.microsoft.com/office/drawing/2014/main" id="{F9CB4CB9-5DE7-40A6-9201-B0DAA08C6B10}"/>
              </a:ext>
            </a:extLst>
          </p:cNvPr>
          <p:cNvSpPr>
            <a:spLocks noGrp="1"/>
          </p:cNvSpPr>
          <p:nvPr>
            <p:ph type="sldNum" sz="quarter" idx="12"/>
          </p:nvPr>
        </p:nvSpPr>
        <p:spPr/>
        <p:txBody>
          <a:bodyPr/>
          <a:lstStyle/>
          <a:p>
            <a:fld id="{859B7FBE-02EE-4C27-AE49-1816F48D0D44}" type="slidenum">
              <a:rPr lang="en-US" smtClean="0"/>
              <a:pPr/>
              <a:t>74</a:t>
            </a:fld>
            <a:endParaRPr lang="en-US"/>
          </a:p>
        </p:txBody>
      </p:sp>
    </p:spTree>
    <p:extLst>
      <p:ext uri="{BB962C8B-B14F-4D97-AF65-F5344CB8AC3E}">
        <p14:creationId xmlns:p14="http://schemas.microsoft.com/office/powerpoint/2010/main" val="2879756258"/>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normAutofit fontScale="90000"/>
          </a:bodyPr>
          <a:lstStyle/>
          <a:p>
            <a:r>
              <a:rPr lang="en-US" altLang="en-US"/>
              <a:t>6 common chimpFACSunits in open mouth faces</a:t>
            </a:r>
          </a:p>
        </p:txBody>
      </p:sp>
      <p:pic>
        <p:nvPicPr>
          <p:cNvPr id="13517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 y="1600200"/>
            <a:ext cx="8815388" cy="4876800"/>
          </a:xfrm>
        </p:spPr>
      </p:pic>
      <p:sp>
        <p:nvSpPr>
          <p:cNvPr id="2" name="Slide Number Placeholder 1">
            <a:extLst>
              <a:ext uri="{FF2B5EF4-FFF2-40B4-BE49-F238E27FC236}">
                <a16:creationId xmlns:a16="http://schemas.microsoft.com/office/drawing/2014/main" id="{F3625F08-156B-4EA6-BF4A-5ACDBC41D231}"/>
              </a:ext>
            </a:extLst>
          </p:cNvPr>
          <p:cNvSpPr>
            <a:spLocks noGrp="1"/>
          </p:cNvSpPr>
          <p:nvPr>
            <p:ph type="sldNum" sz="quarter" idx="12"/>
          </p:nvPr>
        </p:nvSpPr>
        <p:spPr/>
        <p:txBody>
          <a:bodyPr/>
          <a:lstStyle/>
          <a:p>
            <a:fld id="{859B7FBE-02EE-4C27-AE49-1816F48D0D44}" type="slidenum">
              <a:rPr lang="en-US" smtClean="0"/>
              <a:pPr/>
              <a:t>75</a:t>
            </a:fld>
            <a:endParaRPr lang="en-US"/>
          </a:p>
        </p:txBody>
      </p:sp>
    </p:spTree>
    <p:extLst>
      <p:ext uri="{BB962C8B-B14F-4D97-AF65-F5344CB8AC3E}">
        <p14:creationId xmlns:p14="http://schemas.microsoft.com/office/powerpoint/2010/main" val="741043412"/>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0" y="152400"/>
            <a:ext cx="9296400" cy="1104900"/>
          </a:xfrm>
        </p:spPr>
        <p:txBody>
          <a:bodyPr>
            <a:normAutofit fontScale="90000"/>
          </a:bodyPr>
          <a:lstStyle/>
          <a:p>
            <a:r>
              <a:rPr lang="en-US" altLang="en-US" dirty="0"/>
              <a:t>Chimp open mouth faces with &amp; without laughter dominate in physical contact</a:t>
            </a:r>
          </a:p>
        </p:txBody>
      </p:sp>
      <p:pic>
        <p:nvPicPr>
          <p:cNvPr id="137219"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28800" y="2222500"/>
            <a:ext cx="6196013" cy="4635500"/>
          </a:xfrm>
        </p:spPr>
      </p:pic>
      <p:pic>
        <p:nvPicPr>
          <p:cNvPr id="137220" name="Content Placeholder 5"/>
          <p:cNvPicPr>
            <a:picLocks noChangeAspect="1"/>
          </p:cNvPicPr>
          <p:nvPr/>
        </p:nvPicPr>
        <p:blipFill>
          <a:blip r:embed="rId4" cstate="print">
            <a:extLst>
              <a:ext uri="{28A0092B-C50C-407E-A947-70E740481C1C}">
                <a14:useLocalDpi xmlns:a14="http://schemas.microsoft.com/office/drawing/2010/main" val="0"/>
              </a:ext>
            </a:extLst>
          </a:blip>
          <a:srcRect l="3603" t="4349" r="71141" b="30434"/>
          <a:stretch>
            <a:fillRect/>
          </a:stretch>
        </p:blipFill>
        <p:spPr bwMode="auto">
          <a:xfrm>
            <a:off x="6248400" y="2254250"/>
            <a:ext cx="16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22AC239-2F0F-46DC-AB6C-898B31DD17D5}"/>
              </a:ext>
            </a:extLst>
          </p:cNvPr>
          <p:cNvSpPr>
            <a:spLocks noGrp="1"/>
          </p:cNvSpPr>
          <p:nvPr>
            <p:ph type="sldNum" sz="quarter" idx="12"/>
          </p:nvPr>
        </p:nvSpPr>
        <p:spPr/>
        <p:txBody>
          <a:bodyPr/>
          <a:lstStyle/>
          <a:p>
            <a:fld id="{859B7FBE-02EE-4C27-AE49-1816F48D0D44}" type="slidenum">
              <a:rPr lang="en-US" smtClean="0"/>
              <a:pPr/>
              <a:t>76</a:t>
            </a:fld>
            <a:endParaRPr lang="en-US"/>
          </a:p>
        </p:txBody>
      </p:sp>
    </p:spTree>
    <p:extLst>
      <p:ext uri="{BB962C8B-B14F-4D97-AF65-F5344CB8AC3E}">
        <p14:creationId xmlns:p14="http://schemas.microsoft.com/office/powerpoint/2010/main" val="2606488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FEC219FE-BE6C-4D80-A73B-D87272EE4976}" type="slidenum">
              <a:rPr lang="en-US" altLang="en-US" sz="1400"/>
              <a:pPr>
                <a:spcBef>
                  <a:spcPct val="0"/>
                </a:spcBef>
                <a:buClrTx/>
                <a:buSzTx/>
                <a:buFontTx/>
                <a:buNone/>
              </a:pPr>
              <a:t>77</a:t>
            </a:fld>
            <a:endParaRPr lang="en-US" altLang="en-US" sz="1400"/>
          </a:p>
        </p:txBody>
      </p:sp>
      <p:sp>
        <p:nvSpPr>
          <p:cNvPr id="97284" name="Rectangle 2"/>
          <p:cNvSpPr>
            <a:spLocks noGrp="1" noChangeArrowheads="1"/>
          </p:cNvSpPr>
          <p:nvPr>
            <p:ph type="title"/>
          </p:nvPr>
        </p:nvSpPr>
        <p:spPr/>
        <p:txBody>
          <a:bodyPr/>
          <a:lstStyle/>
          <a:p>
            <a:pPr eaLnBrk="1" hangingPunct="1"/>
            <a:r>
              <a:rPr lang="en-US" altLang="en-US" sz="4800"/>
              <a:t>Functionalist theory</a:t>
            </a:r>
          </a:p>
        </p:txBody>
      </p:sp>
      <p:sp>
        <p:nvSpPr>
          <p:cNvPr id="97285" name="Rectangle 3"/>
          <p:cNvSpPr>
            <a:spLocks noGrp="1" noChangeArrowheads="1"/>
          </p:cNvSpPr>
          <p:nvPr>
            <p:ph type="body" idx="1"/>
          </p:nvPr>
        </p:nvSpPr>
        <p:spPr/>
        <p:txBody>
          <a:bodyPr/>
          <a:lstStyle/>
          <a:p>
            <a:pPr eaLnBrk="1" hangingPunct="1"/>
            <a:r>
              <a:rPr lang="en-US" altLang="en-US" sz="2800" dirty="0"/>
              <a:t>Emotion is the person’s attempt or readiness to establish, maintain, or change the relation between the person and the  environment on matters of significance to that person (</a:t>
            </a:r>
            <a:r>
              <a:rPr lang="en-US" altLang="en-US" sz="2800" dirty="0" err="1"/>
              <a:t>Saarni</a:t>
            </a:r>
            <a:r>
              <a:rPr lang="en-US" altLang="en-US" sz="2800" dirty="0"/>
              <a:t> et al., 1998).</a:t>
            </a:r>
          </a:p>
          <a:p>
            <a:pPr lvl="1" eaLnBrk="1" hangingPunct="1"/>
            <a:r>
              <a:rPr lang="en-US" altLang="en-US" sz="2400" dirty="0"/>
              <a:t>Emotion is associated with goal-attainment, social relationships, situational appraisals, action tendencies, self-understanding, self regulation, etc.</a:t>
            </a:r>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769691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normAutofit/>
          </a:bodyPr>
          <a:lstStyle/>
          <a:p>
            <a:pPr algn="ctr"/>
            <a:r>
              <a:rPr lang="en-US" sz="4000" dirty="0"/>
              <a:t>Developmental Changes in Emotion </a:t>
            </a:r>
          </a:p>
        </p:txBody>
      </p:sp>
      <p:sp>
        <p:nvSpPr>
          <p:cNvPr id="487427" name="Rectangle 3"/>
          <p:cNvSpPr>
            <a:spLocks noGrp="1" noChangeArrowheads="1"/>
          </p:cNvSpPr>
          <p:nvPr>
            <p:ph type="body" idx="4294967295"/>
          </p:nvPr>
        </p:nvSpPr>
        <p:spPr>
          <a:xfrm>
            <a:off x="457200" y="1646237"/>
            <a:ext cx="8229600" cy="4526280"/>
          </a:xfrm>
          <a:prstGeom prst="rect">
            <a:avLst/>
          </a:prstGeom>
        </p:spPr>
        <p:txBody>
          <a:bodyPr/>
          <a:lstStyle/>
          <a:p>
            <a:pPr>
              <a:lnSpc>
                <a:spcPct val="80000"/>
              </a:lnSpc>
            </a:pPr>
            <a:r>
              <a:rPr lang="en-US" sz="2800" dirty="0"/>
              <a:t>Psychobiological foundations</a:t>
            </a:r>
          </a:p>
          <a:p>
            <a:pPr lvl="1">
              <a:lnSpc>
                <a:spcPct val="80000"/>
              </a:lnSpc>
            </a:pPr>
            <a:r>
              <a:rPr lang="en-US" sz="2400" dirty="0" err="1"/>
              <a:t>Subcortical</a:t>
            </a:r>
            <a:r>
              <a:rPr lang="en-US" sz="2400" dirty="0"/>
              <a:t> mediation of basic emotions</a:t>
            </a:r>
          </a:p>
          <a:p>
            <a:pPr lvl="1">
              <a:lnSpc>
                <a:spcPct val="80000"/>
              </a:lnSpc>
            </a:pPr>
            <a:r>
              <a:rPr lang="en-US" sz="2400" dirty="0"/>
              <a:t>Developing </a:t>
            </a:r>
            <a:r>
              <a:rPr lang="en-US" sz="2400" dirty="0" err="1"/>
              <a:t>subcortical</a:t>
            </a:r>
            <a:r>
              <a:rPr lang="en-US" sz="2400" dirty="0"/>
              <a:t>-frontal connections permit          more effective emotion regulation</a:t>
            </a:r>
          </a:p>
          <a:p>
            <a:pPr lvl="1">
              <a:lnSpc>
                <a:spcPct val="80000"/>
              </a:lnSpc>
              <a:buFontTx/>
              <a:buNone/>
            </a:pPr>
            <a:endParaRPr lang="en-US" sz="2400" dirty="0"/>
          </a:p>
          <a:p>
            <a:pPr>
              <a:lnSpc>
                <a:spcPct val="80000"/>
              </a:lnSpc>
            </a:pPr>
            <a:r>
              <a:rPr lang="en-US" sz="2800" dirty="0"/>
              <a:t>Emotion Perception</a:t>
            </a:r>
          </a:p>
          <a:p>
            <a:pPr lvl="1">
              <a:lnSpc>
                <a:spcPct val="80000"/>
              </a:lnSpc>
            </a:pPr>
            <a:r>
              <a:rPr lang="en-US" sz="2400" dirty="0"/>
              <a:t>Discrimination/categorization of expression by 5 months of age</a:t>
            </a:r>
          </a:p>
          <a:p>
            <a:pPr lvl="1">
              <a:lnSpc>
                <a:spcPct val="80000"/>
              </a:lnSpc>
            </a:pPr>
            <a:r>
              <a:rPr lang="en-US" sz="2400" dirty="0"/>
              <a:t>Rely on others’ reactions to interpret unfamiliar           situations = social referencing (12+ months)</a:t>
            </a:r>
          </a:p>
          <a:p>
            <a:pPr lvl="1">
              <a:lnSpc>
                <a:spcPct val="80000"/>
              </a:lnSpc>
            </a:pPr>
            <a:r>
              <a:rPr lang="en-US" sz="2400" dirty="0"/>
              <a:t>Understanding of subjective state of emotion (24+ months), allows for </a:t>
            </a:r>
            <a:r>
              <a:rPr lang="en-US" sz="2400" dirty="0" err="1"/>
              <a:t>prosocial</a:t>
            </a:r>
            <a:r>
              <a:rPr lang="en-US" sz="2400" dirty="0"/>
              <a:t> displays of comforting etc.</a:t>
            </a:r>
          </a:p>
          <a:p>
            <a:pPr lvl="1">
              <a:lnSpc>
                <a:spcPct val="80000"/>
              </a:lnSpc>
              <a:buFontTx/>
              <a:buNone/>
            </a:pPr>
            <a:endParaRPr lang="en-US" sz="2400" dirty="0"/>
          </a:p>
          <a:p>
            <a:pPr lvl="1">
              <a:lnSpc>
                <a:spcPct val="80000"/>
              </a:lnSpc>
            </a:pPr>
            <a:endParaRPr lang="en-US" sz="2400" dirty="0"/>
          </a:p>
        </p:txBody>
      </p:sp>
      <p:sp>
        <p:nvSpPr>
          <p:cNvPr id="2" name="Slide Number Placeholder 1">
            <a:extLst>
              <a:ext uri="{FF2B5EF4-FFF2-40B4-BE49-F238E27FC236}">
                <a16:creationId xmlns:a16="http://schemas.microsoft.com/office/drawing/2014/main" id="{204F0456-A6BD-42C8-986B-CCE33B161E40}"/>
              </a:ext>
            </a:extLst>
          </p:cNvPr>
          <p:cNvSpPr>
            <a:spLocks noGrp="1"/>
          </p:cNvSpPr>
          <p:nvPr>
            <p:ph type="sldNum" sz="quarter" idx="12"/>
          </p:nvPr>
        </p:nvSpPr>
        <p:spPr/>
        <p:txBody>
          <a:bodyPr/>
          <a:lstStyle/>
          <a:p>
            <a:fld id="{859B7FBE-02EE-4C27-AE49-1816F48D0D44}" type="slidenum">
              <a:rPr lang="en-US" smtClean="0"/>
              <a:pPr/>
              <a:t>78</a:t>
            </a:fld>
            <a:endParaRPr lang="en-US"/>
          </a:p>
        </p:txBody>
      </p:sp>
    </p:spTree>
    <p:extLst>
      <p:ext uri="{BB962C8B-B14F-4D97-AF65-F5344CB8AC3E}">
        <p14:creationId xmlns:p14="http://schemas.microsoft.com/office/powerpoint/2010/main" val="1863930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Unknowns</a:t>
            </a:r>
          </a:p>
        </p:txBody>
      </p:sp>
      <p:sp>
        <p:nvSpPr>
          <p:cNvPr id="3" name="Content Placeholder 2"/>
          <p:cNvSpPr>
            <a:spLocks noGrp="1"/>
          </p:cNvSpPr>
          <p:nvPr>
            <p:ph idx="1"/>
          </p:nvPr>
        </p:nvSpPr>
        <p:spPr/>
        <p:txBody>
          <a:bodyPr/>
          <a:lstStyle/>
          <a:p>
            <a:r>
              <a:rPr lang="en-US" dirty="0"/>
              <a:t>The development of childhood crying</a:t>
            </a:r>
          </a:p>
          <a:p>
            <a:r>
              <a:rPr lang="en-US" dirty="0"/>
              <a:t>The development of childhood versions of the adult anger expression</a:t>
            </a:r>
          </a:p>
        </p:txBody>
      </p:sp>
      <p:sp>
        <p:nvSpPr>
          <p:cNvPr id="4" name="Slide Number Placeholder 3">
            <a:extLst>
              <a:ext uri="{FF2B5EF4-FFF2-40B4-BE49-F238E27FC236}">
                <a16:creationId xmlns:a16="http://schemas.microsoft.com/office/drawing/2014/main" id="{ADC49B30-354B-49F3-A118-36D7CF0EE7E9}"/>
              </a:ext>
            </a:extLst>
          </p:cNvPr>
          <p:cNvSpPr>
            <a:spLocks noGrp="1"/>
          </p:cNvSpPr>
          <p:nvPr>
            <p:ph type="sldNum" sz="quarter" idx="12"/>
          </p:nvPr>
        </p:nvSpPr>
        <p:spPr/>
        <p:txBody>
          <a:bodyPr/>
          <a:lstStyle/>
          <a:p>
            <a:fld id="{859B7FBE-02EE-4C27-AE49-1816F48D0D44}" type="slidenum">
              <a:rPr lang="en-US" smtClean="0"/>
              <a:pPr/>
              <a:t>79</a:t>
            </a:fld>
            <a:endParaRPr lang="en-US"/>
          </a:p>
        </p:txBody>
      </p:sp>
    </p:spTree>
    <p:extLst>
      <p:ext uri="{BB962C8B-B14F-4D97-AF65-F5344CB8AC3E}">
        <p14:creationId xmlns:p14="http://schemas.microsoft.com/office/powerpoint/2010/main" val="176234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Baby born blind has 'same eyes as a cat' but can't stop smiling | Baby  born, Baby, Little bab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330" y="3841283"/>
            <a:ext cx="3428570" cy="228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Pin on Phot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256" y="2639210"/>
            <a:ext cx="2600828" cy="299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itle 1"/>
          <p:cNvSpPr>
            <a:spLocks noGrp="1"/>
          </p:cNvSpPr>
          <p:nvPr>
            <p:ph type="title"/>
          </p:nvPr>
        </p:nvSpPr>
        <p:spPr>
          <a:xfrm>
            <a:off x="457200" y="17425"/>
            <a:ext cx="8229600" cy="1252728"/>
          </a:xfrm>
        </p:spPr>
        <p:txBody>
          <a:bodyPr/>
          <a:lstStyle/>
          <a:p>
            <a:pPr eaLnBrk="1" fontAlgn="auto" hangingPunct="1">
              <a:spcAft>
                <a:spcPts val="0"/>
              </a:spcAft>
              <a:defRPr/>
            </a:pPr>
            <a:r>
              <a:rPr lang="en-US" altLang="en-US" dirty="0">
                <a:solidFill>
                  <a:schemeClr val="accent1"/>
                </a:solidFill>
              </a:rPr>
              <a:t>Evidence for DET</a:t>
            </a:r>
          </a:p>
        </p:txBody>
      </p:sp>
      <p:sp>
        <p:nvSpPr>
          <p:cNvPr id="37893" name="Content Placeholder 2"/>
          <p:cNvSpPr>
            <a:spLocks noGrp="1"/>
          </p:cNvSpPr>
          <p:nvPr>
            <p:ph idx="1"/>
          </p:nvPr>
        </p:nvSpPr>
        <p:spPr>
          <a:xfrm>
            <a:off x="457200" y="2241550"/>
            <a:ext cx="4879976" cy="3017838"/>
          </a:xfrm>
        </p:spPr>
        <p:txBody>
          <a:bodyPr/>
          <a:lstStyle/>
          <a:p>
            <a:pPr marL="385763" indent="-385763" eaLnBrk="1" hangingPunct="1">
              <a:buFont typeface="Calibri Light" panose="020F0302020204030204" pitchFamily="34" charset="0"/>
              <a:buAutoNum type="arabicPeriod"/>
            </a:pPr>
            <a:r>
              <a:rPr lang="en-US" altLang="en-US" sz="2100" dirty="0"/>
              <a:t>Cross-cultural evidence</a:t>
            </a:r>
          </a:p>
          <a:p>
            <a:pPr marL="385763" indent="-385763" eaLnBrk="1" hangingPunct="1">
              <a:buFont typeface="Calibri Light" panose="020F0302020204030204" pitchFamily="34" charset="0"/>
              <a:buAutoNum type="arabicPeriod"/>
            </a:pPr>
            <a:r>
              <a:rPr lang="en-US" altLang="en-US" sz="2100" dirty="0"/>
              <a:t>Newborn facial musculature</a:t>
            </a:r>
          </a:p>
          <a:p>
            <a:pPr marL="678371" lvl="1" indent="-385763">
              <a:buFont typeface="Calibri Light" panose="020F0302020204030204" pitchFamily="34" charset="0"/>
              <a:buAutoNum type="arabicPeriod"/>
            </a:pPr>
            <a:r>
              <a:rPr lang="en-US" altLang="en-US" sz="1700" dirty="0"/>
              <a:t>Fetal/non-human facial expressions</a:t>
            </a:r>
          </a:p>
          <a:p>
            <a:pPr marL="385763" indent="-385763" eaLnBrk="1" hangingPunct="1">
              <a:buFont typeface="Calibri Light" panose="020F0302020204030204" pitchFamily="34" charset="0"/>
              <a:buAutoNum type="arabicPeriod"/>
            </a:pPr>
            <a:r>
              <a:rPr lang="en-US" altLang="en-US" sz="2100" dirty="0"/>
              <a:t>Congenitally blind people</a:t>
            </a:r>
          </a:p>
        </p:txBody>
      </p:sp>
      <p:pic>
        <p:nvPicPr>
          <p:cNvPr id="37894" name="Picture 2" descr="Facial Expression | Universal Emotions | Paul Ekman Grou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05452"/>
            <a:ext cx="4498303" cy="252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Blind woman realises someone is smiling at her thanks to Listerine app in  video | Daily Mail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841283"/>
            <a:ext cx="2250281" cy="260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134600" y="2310744"/>
            <a:ext cx="4572000" cy="646331"/>
          </a:xfrm>
          <a:prstGeom prst="rect">
            <a:avLst/>
          </a:prstGeom>
        </p:spPr>
        <p:txBody>
          <a:bodyPr>
            <a:spAutoFit/>
          </a:bodyPr>
          <a:lstStyle/>
          <a:p>
            <a:pPr marL="385763" indent="-385763" eaLnBrk="1" hangingPunct="1">
              <a:buFont typeface="Calibri Light" panose="020F0302020204030204" pitchFamily="34" charset="0"/>
              <a:buAutoNum type="arabicPeriod"/>
            </a:pPr>
            <a:r>
              <a:rPr lang="en-US" altLang="en-US" dirty="0"/>
              <a:t>Infant emotional responses to paradigms</a:t>
            </a:r>
          </a:p>
        </p:txBody>
      </p:sp>
      <p:sp>
        <p:nvSpPr>
          <p:cNvPr id="3" name="Slide Number Placeholder 2">
            <a:extLst>
              <a:ext uri="{FF2B5EF4-FFF2-40B4-BE49-F238E27FC236}">
                <a16:creationId xmlns:a16="http://schemas.microsoft.com/office/drawing/2014/main" id="{A9E34BAA-C9F5-4535-8BC5-2D6FE9ED9214}"/>
              </a:ext>
            </a:extLst>
          </p:cNvPr>
          <p:cNvSpPr>
            <a:spLocks noGrp="1"/>
          </p:cNvSpPr>
          <p:nvPr>
            <p:ph type="sldNum" sz="quarter" idx="12"/>
          </p:nvPr>
        </p:nvSpPr>
        <p:spPr/>
        <p:txBody>
          <a:bodyPr/>
          <a:lstStyle/>
          <a:p>
            <a:fld id="{859B7FBE-02EE-4C27-AE49-1816F48D0D44}" type="slidenum">
              <a:rPr lang="en-US" smtClean="0"/>
              <a:pPr/>
              <a:t>8</a:t>
            </a:fld>
            <a:endParaRPr lang="en-US"/>
          </a:p>
        </p:txBody>
      </p:sp>
    </p:spTree>
    <p:extLst>
      <p:ext uri="{BB962C8B-B14F-4D97-AF65-F5344CB8AC3E}">
        <p14:creationId xmlns:p14="http://schemas.microsoft.com/office/powerpoint/2010/main" val="190144365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24C97476-EBF5-490C-8A7C-45571D326F8C}" type="slidenum">
              <a:rPr lang="en-US" altLang="en-US" sz="1400" smtClean="0"/>
              <a:pPr/>
              <a:t>80</a:t>
            </a:fld>
            <a:endParaRPr lang="en-US" altLang="en-US" sz="1400"/>
          </a:p>
        </p:txBody>
      </p:sp>
      <p:sp>
        <p:nvSpPr>
          <p:cNvPr id="22532" name="Rectangle 2"/>
          <p:cNvSpPr>
            <a:spLocks noGrp="1" noChangeArrowheads="1"/>
          </p:cNvSpPr>
          <p:nvPr>
            <p:ph type="title"/>
          </p:nvPr>
        </p:nvSpPr>
        <p:spPr/>
        <p:txBody>
          <a:bodyPr/>
          <a:lstStyle/>
          <a:p>
            <a:r>
              <a:rPr lang="en-US" altLang="en-US"/>
              <a:t>Developmental patterns</a:t>
            </a:r>
          </a:p>
        </p:txBody>
      </p:sp>
      <p:sp>
        <p:nvSpPr>
          <p:cNvPr id="22533" name="Rectangle 3"/>
          <p:cNvSpPr>
            <a:spLocks noGrp="1" noChangeArrowheads="1"/>
          </p:cNvSpPr>
          <p:nvPr>
            <p:ph type="body" idx="1"/>
          </p:nvPr>
        </p:nvSpPr>
        <p:spPr/>
        <p:txBody>
          <a:bodyPr/>
          <a:lstStyle/>
          <a:p>
            <a:pPr>
              <a:lnSpc>
                <a:spcPct val="90000"/>
              </a:lnSpc>
            </a:pPr>
            <a:r>
              <a:rPr lang="en-US" altLang="en-US" dirty="0"/>
              <a:t>Socialization</a:t>
            </a:r>
          </a:p>
          <a:p>
            <a:pPr lvl="1">
              <a:lnSpc>
                <a:spcPct val="90000"/>
              </a:lnSpc>
            </a:pPr>
            <a:r>
              <a:rPr lang="en-US" altLang="en-US" dirty="0"/>
              <a:t>Emotion displays become more restricted</a:t>
            </a:r>
          </a:p>
          <a:p>
            <a:pPr lvl="1">
              <a:lnSpc>
                <a:spcPct val="90000"/>
              </a:lnSpc>
            </a:pPr>
            <a:r>
              <a:rPr lang="en-US" altLang="en-US" dirty="0"/>
              <a:t>Full-face to partial face - miniaturization</a:t>
            </a:r>
          </a:p>
          <a:p>
            <a:pPr>
              <a:lnSpc>
                <a:spcPct val="90000"/>
              </a:lnSpc>
            </a:pPr>
            <a:r>
              <a:rPr lang="en-US" altLang="en-US" dirty="0"/>
              <a:t>Cognitive input </a:t>
            </a:r>
          </a:p>
          <a:p>
            <a:pPr lvl="1">
              <a:lnSpc>
                <a:spcPct val="90000"/>
              </a:lnSpc>
            </a:pPr>
            <a:r>
              <a:rPr lang="en-US" altLang="en-US" dirty="0"/>
              <a:t>shame, guilt, pride, embarrassment emerge</a:t>
            </a:r>
          </a:p>
          <a:p>
            <a:pPr lvl="2">
              <a:lnSpc>
                <a:spcPct val="90000"/>
              </a:lnSpc>
            </a:pPr>
            <a:r>
              <a:rPr lang="en-US" altLang="en-US" dirty="0"/>
              <a:t>involve rudimentary appraisal of self vis-à-vis other</a:t>
            </a:r>
          </a:p>
          <a:p>
            <a:pPr lvl="3">
              <a:lnSpc>
                <a:spcPct val="90000"/>
              </a:lnSpc>
            </a:pPr>
            <a:r>
              <a:rPr lang="en-US" altLang="en-US" dirty="0"/>
              <a:t>dynamic systems</a:t>
            </a:r>
          </a:p>
        </p:txBody>
      </p:sp>
    </p:spTree>
    <p:extLst>
      <p:ext uri="{BB962C8B-B14F-4D97-AF65-F5344CB8AC3E}">
        <p14:creationId xmlns:p14="http://schemas.microsoft.com/office/powerpoint/2010/main" val="65867473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normAutofit/>
          </a:bodyPr>
          <a:lstStyle/>
          <a:p>
            <a:r>
              <a:rPr lang="en-US" sz="3600" dirty="0"/>
              <a:t>Understanding effects of emotions on others</a:t>
            </a:r>
          </a:p>
        </p:txBody>
      </p:sp>
      <p:sp>
        <p:nvSpPr>
          <p:cNvPr id="491523" name="Rectangle 3"/>
          <p:cNvSpPr>
            <a:spLocks noGrp="1" noChangeArrowheads="1"/>
          </p:cNvSpPr>
          <p:nvPr>
            <p:ph type="body" idx="4294967295"/>
          </p:nvPr>
        </p:nvSpPr>
        <p:spPr>
          <a:xfrm>
            <a:off x="457200" y="1646237"/>
            <a:ext cx="8229600" cy="4526280"/>
          </a:xfrm>
          <a:prstGeom prst="rect">
            <a:avLst/>
          </a:prstGeom>
        </p:spPr>
        <p:txBody>
          <a:bodyPr/>
          <a:lstStyle/>
          <a:p>
            <a:pPr marL="118872" indent="0">
              <a:buNone/>
            </a:pPr>
            <a:endParaRPr lang="en-US" dirty="0"/>
          </a:p>
          <a:p>
            <a:pPr marL="118872" indent="0">
              <a:buNone/>
            </a:pPr>
            <a:r>
              <a:rPr lang="en-US" dirty="0"/>
              <a:t>The use of display rules</a:t>
            </a:r>
          </a:p>
          <a:p>
            <a:pPr>
              <a:buNone/>
            </a:pPr>
            <a:endParaRPr lang="en-US" dirty="0"/>
          </a:p>
          <a:p>
            <a:pPr lvl="1"/>
            <a:r>
              <a:rPr lang="en-US" dirty="0"/>
              <a:t>Increased ability to understand and apply social rules for display of emotion in social situations</a:t>
            </a:r>
          </a:p>
          <a:p>
            <a:pPr lvl="2"/>
            <a:r>
              <a:rPr lang="en-US" dirty="0"/>
              <a:t>Emotion masking</a:t>
            </a:r>
          </a:p>
          <a:p>
            <a:pPr lvl="3"/>
            <a:r>
              <a:rPr lang="en-US" dirty="0"/>
              <a:t>Primitive forms in preschool; more flexible, reasoned use in middle childhood</a:t>
            </a:r>
          </a:p>
        </p:txBody>
      </p:sp>
      <p:sp>
        <p:nvSpPr>
          <p:cNvPr id="2" name="Slide Number Placeholder 1">
            <a:extLst>
              <a:ext uri="{FF2B5EF4-FFF2-40B4-BE49-F238E27FC236}">
                <a16:creationId xmlns:a16="http://schemas.microsoft.com/office/drawing/2014/main" id="{173ACA6A-4DA3-46D4-91F0-14734037F20C}"/>
              </a:ext>
            </a:extLst>
          </p:cNvPr>
          <p:cNvSpPr>
            <a:spLocks noGrp="1"/>
          </p:cNvSpPr>
          <p:nvPr>
            <p:ph type="sldNum" sz="quarter" idx="12"/>
          </p:nvPr>
        </p:nvSpPr>
        <p:spPr/>
        <p:txBody>
          <a:bodyPr/>
          <a:lstStyle/>
          <a:p>
            <a:fld id="{859B7FBE-02EE-4C27-AE49-1816F48D0D44}" type="slidenum">
              <a:rPr lang="en-US" smtClean="0"/>
              <a:pPr/>
              <a:t>81</a:t>
            </a:fld>
            <a:endParaRPr lang="en-US"/>
          </a:p>
        </p:txBody>
      </p:sp>
    </p:spTree>
    <p:extLst>
      <p:ext uri="{BB962C8B-B14F-4D97-AF65-F5344CB8AC3E}">
        <p14:creationId xmlns:p14="http://schemas.microsoft.com/office/powerpoint/2010/main" val="10725159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381000" y="17585"/>
            <a:ext cx="8591550" cy="1066801"/>
          </a:xfrm>
        </p:spPr>
        <p:txBody>
          <a:bodyPr>
            <a:normAutofit/>
          </a:bodyPr>
          <a:lstStyle/>
          <a:p>
            <a:r>
              <a:rPr lang="en-US" sz="3600" dirty="0"/>
              <a:t>Emotion Regulation</a:t>
            </a:r>
          </a:p>
        </p:txBody>
      </p:sp>
      <p:sp>
        <p:nvSpPr>
          <p:cNvPr id="493571"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10000"/>
          </a:bodyPr>
          <a:lstStyle/>
          <a:p>
            <a:pPr marL="118872" indent="0">
              <a:buNone/>
            </a:pPr>
            <a:r>
              <a:rPr lang="en-US" dirty="0"/>
              <a:t>Display rules</a:t>
            </a:r>
          </a:p>
          <a:p>
            <a:pPr lvl="1"/>
            <a:r>
              <a:rPr lang="en-US" dirty="0"/>
              <a:t>Increased ability to understand and apply social rules for display of emotion in social situations</a:t>
            </a:r>
          </a:p>
          <a:p>
            <a:pPr lvl="2"/>
            <a:r>
              <a:rPr lang="en-US" dirty="0"/>
              <a:t>Emotion masking</a:t>
            </a:r>
          </a:p>
          <a:p>
            <a:pPr lvl="3"/>
            <a:r>
              <a:rPr lang="en-US" dirty="0"/>
              <a:t>Primitive forms in preschool; more flexible, reasoned use in middle childhood</a:t>
            </a:r>
          </a:p>
          <a:p>
            <a:r>
              <a:rPr lang="en-US" dirty="0"/>
              <a:t>Emotion Regulation</a:t>
            </a:r>
          </a:p>
          <a:p>
            <a:pPr lvl="1"/>
            <a:r>
              <a:rPr lang="en-US" dirty="0"/>
              <a:t>Adaptive management of emotional experiences</a:t>
            </a:r>
          </a:p>
          <a:p>
            <a:pPr lvl="1"/>
            <a:r>
              <a:rPr lang="en-US" dirty="0"/>
              <a:t>Developmental transition from other-regulation to  self-regulation</a:t>
            </a:r>
          </a:p>
          <a:p>
            <a:pPr lvl="2"/>
            <a:r>
              <a:rPr lang="en-US" dirty="0"/>
              <a:t>Internalization of socialization experiences</a:t>
            </a:r>
          </a:p>
        </p:txBody>
      </p:sp>
      <p:sp>
        <p:nvSpPr>
          <p:cNvPr id="2" name="Slide Number Placeholder 1">
            <a:extLst>
              <a:ext uri="{FF2B5EF4-FFF2-40B4-BE49-F238E27FC236}">
                <a16:creationId xmlns:a16="http://schemas.microsoft.com/office/drawing/2014/main" id="{99026BB6-83AD-4928-A7F9-EB826B25418A}"/>
              </a:ext>
            </a:extLst>
          </p:cNvPr>
          <p:cNvSpPr>
            <a:spLocks noGrp="1"/>
          </p:cNvSpPr>
          <p:nvPr>
            <p:ph type="sldNum" sz="quarter" idx="12"/>
          </p:nvPr>
        </p:nvSpPr>
        <p:spPr/>
        <p:txBody>
          <a:bodyPr/>
          <a:lstStyle/>
          <a:p>
            <a:fld id="{859B7FBE-02EE-4C27-AE49-1816F48D0D44}" type="slidenum">
              <a:rPr lang="en-US" smtClean="0"/>
              <a:pPr/>
              <a:t>82</a:t>
            </a:fld>
            <a:endParaRPr lang="en-US"/>
          </a:p>
        </p:txBody>
      </p:sp>
    </p:spTree>
    <p:extLst>
      <p:ext uri="{BB962C8B-B14F-4D97-AF65-F5344CB8AC3E}">
        <p14:creationId xmlns:p14="http://schemas.microsoft.com/office/powerpoint/2010/main" val="7922301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Volitional regulation of smiling increases from 4 to 6 to 8 years</a:t>
            </a:r>
          </a:p>
        </p:txBody>
      </p:sp>
      <p:sp>
        <p:nvSpPr>
          <p:cNvPr id="3" name="Content Placeholder 2"/>
          <p:cNvSpPr>
            <a:spLocks noGrp="1"/>
          </p:cNvSpPr>
          <p:nvPr>
            <p:ph idx="1"/>
          </p:nvPr>
        </p:nvSpPr>
        <p:spPr/>
        <p:txBody>
          <a:bodyPr>
            <a:normAutofit fontScale="85000" lnSpcReduction="20000"/>
          </a:bodyPr>
          <a:lstStyle/>
          <a:p>
            <a:r>
              <a:rPr lang="en-US" dirty="0"/>
              <a:t>Modified disappointing gift paradigm</a:t>
            </a:r>
          </a:p>
          <a:p>
            <a:pPr lvl="1"/>
            <a:r>
              <a:rPr lang="en-US" dirty="0"/>
              <a:t>98 children aged 4, 6, and 8 were motivated to volitionally deceive an observer by false smiling, regardless of receiving an attractive, unattractive, or no gift. 10 naïve observers judged the quality of emotion and type of gift.</a:t>
            </a:r>
          </a:p>
          <a:p>
            <a:r>
              <a:rPr lang="en-US" dirty="0"/>
              <a:t>Children's competence to volitionally regulate their expressions increased with age.</a:t>
            </a:r>
          </a:p>
          <a:p>
            <a:pPr lvl="1"/>
            <a:r>
              <a:rPr lang="en-US" dirty="0"/>
              <a:t>This ability was positively associated with children's understanding of how to differentiate between emotion and expression. </a:t>
            </a:r>
          </a:p>
          <a:p>
            <a:pPr lvl="2"/>
            <a:r>
              <a:rPr lang="en-US" dirty="0"/>
              <a:t>Girls did not display superior regulation than boys.</a:t>
            </a:r>
            <a:r>
              <a:rPr lang="en-US" u="sng" dirty="0">
                <a:hlinkClick r:id="rId2" tooltip="Child development."/>
              </a:rPr>
              <a:t> </a:t>
            </a:r>
          </a:p>
          <a:p>
            <a:endParaRPr lang="en-US" sz="2600" u="sng" dirty="0">
              <a:hlinkClick r:id="rId2" tooltip="Child development."/>
            </a:endParaRPr>
          </a:p>
          <a:p>
            <a:pPr lvl="3"/>
            <a:r>
              <a:rPr lang="en-US" sz="1400" u="sng" dirty="0">
                <a:hlinkClick r:id="rId2" tooltip="Child development."/>
              </a:rPr>
              <a:t>Child Dev.</a:t>
            </a:r>
            <a:r>
              <a:rPr lang="en-US" sz="1400" dirty="0"/>
              <a:t> 2015 Mar-Apr;86(2):579-97. </a:t>
            </a:r>
            <a:r>
              <a:rPr lang="en-US" sz="1400" dirty="0" err="1"/>
              <a:t>doi</a:t>
            </a:r>
            <a:r>
              <a:rPr lang="en-US" sz="1400" dirty="0"/>
              <a:t>: 10.1111/cdev.12315. </a:t>
            </a:r>
            <a:r>
              <a:rPr lang="en-US" sz="1400" dirty="0" err="1"/>
              <a:t>Epub</a:t>
            </a:r>
            <a:r>
              <a:rPr lang="en-US" sz="1400" dirty="0"/>
              <a:t> 2014 Nov 9. </a:t>
            </a:r>
            <a:r>
              <a:rPr lang="en-US" sz="1400" u="sng" dirty="0" err="1">
                <a:hlinkClick r:id="rId3"/>
              </a:rPr>
              <a:t>Kromm</a:t>
            </a:r>
            <a:r>
              <a:rPr lang="en-US" sz="1400" u="sng" dirty="0">
                <a:hlinkClick r:id="rId3"/>
              </a:rPr>
              <a:t> H</a:t>
            </a:r>
            <a:r>
              <a:rPr lang="en-US" sz="1400" baseline="30000" dirty="0"/>
              <a:t>1</a:t>
            </a:r>
            <a:r>
              <a:rPr lang="en-US" sz="1400" dirty="0"/>
              <a:t>, </a:t>
            </a:r>
            <a:r>
              <a:rPr lang="en-US" sz="1400" u="sng" dirty="0" err="1">
                <a:hlinkClick r:id="rId4"/>
              </a:rPr>
              <a:t>Färber</a:t>
            </a:r>
            <a:r>
              <a:rPr lang="en-US" sz="1400" u="sng" dirty="0">
                <a:hlinkClick r:id="rId4"/>
              </a:rPr>
              <a:t> M</a:t>
            </a:r>
            <a:r>
              <a:rPr lang="en-US" sz="1400" dirty="0"/>
              <a:t>, </a:t>
            </a:r>
            <a:r>
              <a:rPr lang="en-US" sz="1400" u="sng" dirty="0" err="1">
                <a:hlinkClick r:id="rId5"/>
              </a:rPr>
              <a:t>Holodynski</a:t>
            </a:r>
            <a:r>
              <a:rPr lang="en-US" sz="1400" u="sng" dirty="0">
                <a:hlinkClick r:id="rId5"/>
              </a:rPr>
              <a:t> M</a:t>
            </a:r>
            <a:r>
              <a:rPr lang="en-US" sz="1400" dirty="0"/>
              <a:t>.</a:t>
            </a:r>
          </a:p>
          <a:p>
            <a:endParaRPr lang="en-US" b="1" dirty="0"/>
          </a:p>
          <a:p>
            <a:endParaRPr lang="en-US" dirty="0"/>
          </a:p>
          <a:p>
            <a:endParaRPr lang="en-US" dirty="0"/>
          </a:p>
        </p:txBody>
      </p:sp>
      <p:sp>
        <p:nvSpPr>
          <p:cNvPr id="4" name="Slide Number Placeholder 3">
            <a:extLst>
              <a:ext uri="{FF2B5EF4-FFF2-40B4-BE49-F238E27FC236}">
                <a16:creationId xmlns:a16="http://schemas.microsoft.com/office/drawing/2014/main" id="{0202E1D9-7DAE-45D0-AF7C-14244BFE1E9D}"/>
              </a:ext>
            </a:extLst>
          </p:cNvPr>
          <p:cNvSpPr>
            <a:spLocks noGrp="1"/>
          </p:cNvSpPr>
          <p:nvPr>
            <p:ph type="sldNum" sz="quarter" idx="12"/>
          </p:nvPr>
        </p:nvSpPr>
        <p:spPr/>
        <p:txBody>
          <a:bodyPr/>
          <a:lstStyle/>
          <a:p>
            <a:fld id="{859B7FBE-02EE-4C27-AE49-1816F48D0D44}" type="slidenum">
              <a:rPr lang="en-US" smtClean="0"/>
              <a:pPr/>
              <a:t>83</a:t>
            </a:fld>
            <a:endParaRPr lang="en-US"/>
          </a:p>
        </p:txBody>
      </p:sp>
    </p:spTree>
    <p:extLst>
      <p:ext uri="{BB962C8B-B14F-4D97-AF65-F5344CB8AC3E}">
        <p14:creationId xmlns:p14="http://schemas.microsoft.com/office/powerpoint/2010/main" val="1500017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Expressions become more outward directed (</a:t>
            </a:r>
            <a:r>
              <a:rPr lang="en-US" dirty="0" err="1"/>
              <a:t>Holodynski</a:t>
            </a:r>
            <a:r>
              <a:rPr lang="en-US" dirty="0"/>
              <a:t>, </a:t>
            </a:r>
            <a:r>
              <a:rPr lang="en-US" dirty="0">
                <a:hlinkClick r:id="rId2" action="ppaction://hlinkfile" tooltip="Holodynski, 2004 #2504"/>
              </a:rPr>
              <a:t>2004</a:t>
            </a:r>
            <a:r>
              <a:rPr lang="en-US" dirty="0"/>
              <a:t>) </a:t>
            </a:r>
          </a:p>
        </p:txBody>
      </p:sp>
      <p:sp>
        <p:nvSpPr>
          <p:cNvPr id="3" name="Content Placeholder 2"/>
          <p:cNvSpPr>
            <a:spLocks noGrp="1"/>
          </p:cNvSpPr>
          <p:nvPr>
            <p:ph idx="1"/>
          </p:nvPr>
        </p:nvSpPr>
        <p:spPr/>
        <p:txBody>
          <a:bodyPr>
            <a:normAutofit fontScale="92500" lnSpcReduction="10000"/>
          </a:bodyPr>
          <a:lstStyle/>
          <a:p>
            <a:r>
              <a:rPr lang="en-US" dirty="0"/>
              <a:t>Expressions of strong positive emotion—receiving candy from a previously recalcitrant vending machine—between 6 and 8 years of age</a:t>
            </a:r>
          </a:p>
          <a:p>
            <a:r>
              <a:rPr lang="en-US" dirty="0"/>
              <a:t>Younger children exhibited similar levels of joyful expressions with and without an experimenter present.</a:t>
            </a:r>
          </a:p>
          <a:p>
            <a:r>
              <a:rPr lang="en-US" dirty="0"/>
              <a:t>Older children exhibited weaker joyful expressions when alone than when in the social condition</a:t>
            </a:r>
          </a:p>
          <a:p>
            <a:pPr lvl="1"/>
            <a:r>
              <a:rPr lang="en-US" dirty="0"/>
              <a:t>although reported levels of joy did not decline.</a:t>
            </a:r>
            <a:r>
              <a:rPr lang="en-US" i="1" dirty="0"/>
              <a:t> </a:t>
            </a:r>
            <a:endParaRPr lang="en-US" dirty="0"/>
          </a:p>
        </p:txBody>
      </p:sp>
      <p:sp>
        <p:nvSpPr>
          <p:cNvPr id="4" name="Slide Number Placeholder 3">
            <a:extLst>
              <a:ext uri="{FF2B5EF4-FFF2-40B4-BE49-F238E27FC236}">
                <a16:creationId xmlns:a16="http://schemas.microsoft.com/office/drawing/2014/main" id="{65A4ABE9-ED1F-4F66-84D2-71B256B5DCA1}"/>
              </a:ext>
            </a:extLst>
          </p:cNvPr>
          <p:cNvSpPr>
            <a:spLocks noGrp="1"/>
          </p:cNvSpPr>
          <p:nvPr>
            <p:ph type="sldNum" sz="quarter" idx="12"/>
          </p:nvPr>
        </p:nvSpPr>
        <p:spPr/>
        <p:txBody>
          <a:bodyPr/>
          <a:lstStyle/>
          <a:p>
            <a:fld id="{859B7FBE-02EE-4C27-AE49-1816F48D0D44}" type="slidenum">
              <a:rPr lang="en-US" smtClean="0"/>
              <a:pPr/>
              <a:t>84</a:t>
            </a:fld>
            <a:endParaRPr lang="en-US"/>
          </a:p>
        </p:txBody>
      </p:sp>
    </p:spTree>
    <p:extLst>
      <p:ext uri="{BB962C8B-B14F-4D97-AF65-F5344CB8AC3E}">
        <p14:creationId xmlns:p14="http://schemas.microsoft.com/office/powerpoint/2010/main" val="1138093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fontScale="90000"/>
          </a:bodyPr>
          <a:lstStyle/>
          <a:p>
            <a:r>
              <a:rPr lang="en-US" altLang="en-US"/>
              <a:t>Specificity—intersituational &amp; intrasituational</a:t>
            </a:r>
          </a:p>
        </p:txBody>
      </p:sp>
      <p:sp>
        <p:nvSpPr>
          <p:cNvPr id="101379" name="Content Placeholder 2"/>
          <p:cNvSpPr>
            <a:spLocks noGrp="1"/>
          </p:cNvSpPr>
          <p:nvPr>
            <p:ph idx="1"/>
          </p:nvPr>
        </p:nvSpPr>
        <p:spPr/>
        <p:txBody>
          <a:bodyPr/>
          <a:lstStyle/>
          <a:p>
            <a:r>
              <a:rPr lang="en-US" altLang="en-US" sz="2800"/>
              <a:t>‘Children produced more joy facial expressions in joy episodes (intersituational specificity) and more joy and surprise than other expressions in joy and surprise episodes (intrasituational specificity). </a:t>
            </a:r>
          </a:p>
          <a:p>
            <a:r>
              <a:rPr lang="en-US" altLang="en-US" sz="2800"/>
              <a:t>But children produced anger, fear, and sadness expressions more in </a:t>
            </a:r>
            <a:r>
              <a:rPr lang="en-US" altLang="en-US" sz="2800" i="1"/>
              <a:t>noncorresponding</a:t>
            </a:r>
            <a:r>
              <a:rPr lang="en-US" altLang="en-US" sz="2800"/>
              <a:t> episodes and produced these expressions less than other expressions in corresponding episodes.’</a:t>
            </a:r>
          </a:p>
          <a:p>
            <a:r>
              <a:rPr lang="en-US" altLang="en-US" u="sng"/>
              <a:t>120 7-9 year-olds; discussions with mother</a:t>
            </a:r>
            <a:endParaRPr lang="en-US" altLang="en-US" u="sng">
              <a:hlinkClick r:id="rId2"/>
            </a:endParaRPr>
          </a:p>
          <a:p>
            <a:pPr lvl="1"/>
            <a:r>
              <a:rPr lang="en-US" altLang="en-US" u="sng">
                <a:hlinkClick r:id="rId2"/>
              </a:rPr>
              <a:t>Castro, et al. (2018). </a:t>
            </a:r>
            <a:endParaRPr lang="en-US" altLang="en-US"/>
          </a:p>
        </p:txBody>
      </p:sp>
      <p:sp>
        <p:nvSpPr>
          <p:cNvPr id="2" name="Slide Number Placeholder 1">
            <a:extLst>
              <a:ext uri="{FF2B5EF4-FFF2-40B4-BE49-F238E27FC236}">
                <a16:creationId xmlns:a16="http://schemas.microsoft.com/office/drawing/2014/main" id="{C16BD034-0683-4FDC-907A-0E060A4846A0}"/>
              </a:ext>
            </a:extLst>
          </p:cNvPr>
          <p:cNvSpPr>
            <a:spLocks noGrp="1"/>
          </p:cNvSpPr>
          <p:nvPr>
            <p:ph type="sldNum" sz="quarter" idx="12"/>
          </p:nvPr>
        </p:nvSpPr>
        <p:spPr/>
        <p:txBody>
          <a:bodyPr/>
          <a:lstStyle/>
          <a:p>
            <a:fld id="{859B7FBE-02EE-4C27-AE49-1816F48D0D44}" type="slidenum">
              <a:rPr lang="en-US" smtClean="0"/>
              <a:pPr/>
              <a:t>85</a:t>
            </a:fld>
            <a:endParaRPr lang="en-US"/>
          </a:p>
        </p:txBody>
      </p:sp>
    </p:spTree>
    <p:extLst>
      <p:ext uri="{BB962C8B-B14F-4D97-AF65-F5344CB8AC3E}">
        <p14:creationId xmlns:p14="http://schemas.microsoft.com/office/powerpoint/2010/main" val="666625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a:t>Halloween Candy</a:t>
            </a:r>
          </a:p>
        </p:txBody>
      </p:sp>
      <p:sp>
        <p:nvSpPr>
          <p:cNvPr id="99331" name="Content Placeholder 2"/>
          <p:cNvSpPr>
            <a:spLocks noGrp="1"/>
          </p:cNvSpPr>
          <p:nvPr>
            <p:ph idx="1"/>
          </p:nvPr>
        </p:nvSpPr>
        <p:spPr/>
        <p:txBody>
          <a:bodyPr/>
          <a:lstStyle/>
          <a:p>
            <a:r>
              <a:rPr lang="en-US" altLang="en-US" dirty="0">
                <a:hlinkClick r:id="rId2"/>
              </a:rPr>
              <a:t>50 secs http://www.youtube.com/watch?v=WOlpdd7y8MI</a:t>
            </a:r>
            <a:endParaRPr lang="en-US" altLang="en-US" dirty="0"/>
          </a:p>
          <a:p>
            <a:endParaRPr lang="en-US" altLang="en-US" dirty="0"/>
          </a:p>
        </p:txBody>
      </p:sp>
      <p:sp>
        <p:nvSpPr>
          <p:cNvPr id="99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61C14EBC-D755-432F-9D6D-F85C2807EE05}" type="slidenum">
              <a:rPr lang="en-US" altLang="en-US" sz="1400"/>
              <a:pPr>
                <a:spcBef>
                  <a:spcPct val="0"/>
                </a:spcBef>
                <a:buClrTx/>
                <a:buSzTx/>
                <a:buFontTx/>
                <a:buNone/>
              </a:pPr>
              <a:t>86</a:t>
            </a:fld>
            <a:endParaRPr lang="en-US" altLang="en-US" sz="1400"/>
          </a:p>
        </p:txBody>
      </p:sp>
    </p:spTree>
    <p:extLst>
      <p:ext uri="{BB962C8B-B14F-4D97-AF65-F5344CB8AC3E}">
        <p14:creationId xmlns:p14="http://schemas.microsoft.com/office/powerpoint/2010/main" val="2841301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AE5A6B5A-D917-474D-8381-4CD4F0473FA8}" type="slidenum">
              <a:rPr lang="en-US" altLang="en-US" sz="1400" smtClean="0"/>
              <a:pPr/>
              <a:t>87</a:t>
            </a:fld>
            <a:endParaRPr lang="en-US" altLang="en-US" sz="1400"/>
          </a:p>
        </p:txBody>
      </p:sp>
      <p:sp>
        <p:nvSpPr>
          <p:cNvPr id="5124" name="Rectangle 2"/>
          <p:cNvSpPr>
            <a:spLocks noGrp="1" noChangeArrowheads="1"/>
          </p:cNvSpPr>
          <p:nvPr>
            <p:ph type="title"/>
          </p:nvPr>
        </p:nvSpPr>
        <p:spPr/>
        <p:txBody>
          <a:bodyPr/>
          <a:lstStyle/>
          <a:p>
            <a:r>
              <a:rPr lang="en-US" altLang="en-US"/>
              <a:t>Emotions</a:t>
            </a:r>
          </a:p>
        </p:txBody>
      </p:sp>
      <p:sp>
        <p:nvSpPr>
          <p:cNvPr id="5125" name="Rectangle 3"/>
          <p:cNvSpPr>
            <a:spLocks noGrp="1" noChangeArrowheads="1"/>
          </p:cNvSpPr>
          <p:nvPr>
            <p:ph type="body" idx="1"/>
          </p:nvPr>
        </p:nvSpPr>
        <p:spPr/>
        <p:txBody>
          <a:bodyPr/>
          <a:lstStyle/>
          <a:p>
            <a:r>
              <a:rPr lang="en-US" altLang="en-US"/>
              <a:t>Organize action, physiology, cognition, and perception to meet ever-changing environmental and internal demands</a:t>
            </a:r>
          </a:p>
          <a:p>
            <a:r>
              <a:rPr lang="en-US" altLang="en-US"/>
              <a:t>In patterns constituting core aspects of temperament/personality functioning</a:t>
            </a:r>
          </a:p>
          <a:p>
            <a:r>
              <a:rPr lang="en-US" altLang="en-US"/>
              <a:t>Motivate action and thought, creating value in life—and impacting wellness and sickness</a:t>
            </a:r>
          </a:p>
        </p:txBody>
      </p:sp>
    </p:spTree>
    <p:extLst>
      <p:ext uri="{BB962C8B-B14F-4D97-AF65-F5344CB8AC3E}">
        <p14:creationId xmlns:p14="http://schemas.microsoft.com/office/powerpoint/2010/main" val="10384581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469C13B4-94A6-4E68-87D6-BD4FF594C390}" type="slidenum">
              <a:rPr lang="en-US" altLang="en-US" sz="1400" smtClean="0"/>
              <a:pPr>
                <a:spcBef>
                  <a:spcPct val="0"/>
                </a:spcBef>
                <a:buClrTx/>
                <a:buSzTx/>
                <a:buFontTx/>
                <a:buNone/>
              </a:pPr>
              <a:t>9</a:t>
            </a:fld>
            <a:endParaRPr lang="en-US" altLang="en-US" sz="1400"/>
          </a:p>
        </p:txBody>
      </p:sp>
      <p:sp>
        <p:nvSpPr>
          <p:cNvPr id="80900" name="Rectangle 2"/>
          <p:cNvSpPr>
            <a:spLocks noGrp="1" noChangeArrowheads="1"/>
          </p:cNvSpPr>
          <p:nvPr>
            <p:ph type="title"/>
          </p:nvPr>
        </p:nvSpPr>
        <p:spPr/>
        <p:txBody>
          <a:bodyPr>
            <a:normAutofit fontScale="90000"/>
          </a:bodyPr>
          <a:lstStyle/>
          <a:p>
            <a:r>
              <a:rPr lang="en-US" altLang="en-US" dirty="0"/>
              <a:t>Structural view: emotional feeling without knowledge of feeling</a:t>
            </a:r>
          </a:p>
        </p:txBody>
      </p:sp>
      <p:sp>
        <p:nvSpPr>
          <p:cNvPr id="80901" name="Rectangle 3"/>
          <p:cNvSpPr>
            <a:spLocks noGrp="1" noChangeArrowheads="1"/>
          </p:cNvSpPr>
          <p:nvPr>
            <p:ph type="body" idx="1"/>
          </p:nvPr>
        </p:nvSpPr>
        <p:spPr/>
        <p:txBody>
          <a:bodyPr/>
          <a:lstStyle/>
          <a:p>
            <a:r>
              <a:rPr lang="en-US" altLang="en-US" dirty="0"/>
              <a:t>Infantile memory</a:t>
            </a:r>
          </a:p>
          <a:p>
            <a:pPr lvl="1"/>
            <a:r>
              <a:rPr lang="en-US" altLang="en-US" dirty="0"/>
              <a:t>Strong emotional associations</a:t>
            </a:r>
          </a:p>
          <a:p>
            <a:pPr lvl="1"/>
            <a:r>
              <a:rPr lang="en-US" altLang="en-US" dirty="0"/>
              <a:t>Without explicit knowledge of associations</a:t>
            </a:r>
          </a:p>
          <a:p>
            <a:pPr lvl="1"/>
            <a:r>
              <a:rPr lang="en-US" altLang="en-US" dirty="0"/>
              <a:t>Makes associations inaccessible to reflection and difficult to change</a:t>
            </a:r>
          </a:p>
          <a:p>
            <a:pPr lvl="1"/>
            <a:r>
              <a:rPr lang="en-US" altLang="en-US" dirty="0"/>
              <a:t>Memories of smells, movements, even abuse</a:t>
            </a:r>
          </a:p>
          <a:p>
            <a:pPr lvl="1"/>
            <a:endParaRPr lang="en-US" altLang="en-US" dirty="0"/>
          </a:p>
        </p:txBody>
      </p:sp>
      <p:sp>
        <p:nvSpPr>
          <p:cNvPr id="6" name="Rectangle 2"/>
          <p:cNvSpPr txBox="1">
            <a:spLocks noChangeArrowheads="1"/>
          </p:cNvSpPr>
          <p:nvPr/>
        </p:nvSpPr>
        <p:spPr>
          <a:xfrm>
            <a:off x="609600" y="4876800"/>
            <a:ext cx="8229600" cy="1252728"/>
          </a:xfrm>
          <a:prstGeom prst="rect">
            <a:avLst/>
          </a:prstGeom>
        </p:spPr>
        <p:txBody>
          <a:bodyPr vert="horz" lIns="91440" rIns="45720" rtlCol="0" anchor="ctr">
            <a:normAutofit fontScale="90000" lnSpcReduction="1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fontAlgn="auto">
              <a:spcAft>
                <a:spcPts val="0"/>
              </a:spcAft>
            </a:pPr>
            <a:r>
              <a:rPr lang="en-US" altLang="en-US" dirty="0"/>
              <a:t>But cognitive view: feeling plus cognition yields emotion</a:t>
            </a:r>
          </a:p>
        </p:txBody>
      </p:sp>
    </p:spTree>
    <p:extLst>
      <p:ext uri="{BB962C8B-B14F-4D97-AF65-F5344CB8AC3E}">
        <p14:creationId xmlns:p14="http://schemas.microsoft.com/office/powerpoint/2010/main" val="42328450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4681</TotalTime>
  <Words>4839</Words>
  <Application>Microsoft Office PowerPoint</Application>
  <PresentationFormat>On-screen Show (4:3)</PresentationFormat>
  <Paragraphs>733</Paragraphs>
  <Slides>87</Slides>
  <Notes>67</Notes>
  <HiddenSlides>34</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3</vt:i4>
      </vt:variant>
      <vt:variant>
        <vt:lpstr>Slide Titles</vt:lpstr>
      </vt:variant>
      <vt:variant>
        <vt:i4>87</vt:i4>
      </vt:variant>
    </vt:vector>
  </HeadingPairs>
  <TitlesOfParts>
    <vt:vector size="108" baseType="lpstr">
      <vt:lpstr>Abadi</vt:lpstr>
      <vt:lpstr>AdvBd</vt:lpstr>
      <vt:lpstr>Arial</vt:lpstr>
      <vt:lpstr>Calibri</vt:lpstr>
      <vt:lpstr>Calibri Light</vt:lpstr>
      <vt:lpstr>Corbel</vt:lpstr>
      <vt:lpstr>Georgia</vt:lpstr>
      <vt:lpstr>Lucida Grande</vt:lpstr>
      <vt:lpstr>Monotype Sorts</vt:lpstr>
      <vt:lpstr>Palatino Linotype</vt:lpstr>
      <vt:lpstr>Times New Roman</vt:lpstr>
      <vt:lpstr>Times New Roman MT Extra Bold</vt:lpstr>
      <vt:lpstr>Times-Bold</vt:lpstr>
      <vt:lpstr>Wingdings</vt:lpstr>
      <vt:lpstr>Wingdings 2</vt:lpstr>
      <vt:lpstr>Wingdings 3</vt:lpstr>
      <vt:lpstr>Module</vt:lpstr>
      <vt:lpstr>1_Module</vt:lpstr>
      <vt:lpstr>Image</vt:lpstr>
      <vt:lpstr>SPW 4.0 Graph</vt:lpstr>
      <vt:lpstr>SPW 11.0 Graph</vt:lpstr>
      <vt:lpstr>Psychology of Infancy</vt:lpstr>
      <vt:lpstr>Domains of Development</vt:lpstr>
      <vt:lpstr>Overview: Infant emotion</vt:lpstr>
      <vt:lpstr>Emotion</vt:lpstr>
      <vt:lpstr>Infant emotional development</vt:lpstr>
      <vt:lpstr>Emotion and Self-Development</vt:lpstr>
      <vt:lpstr>Structuralist vs. functional  emotion theories</vt:lpstr>
      <vt:lpstr>Evidence for DET</vt:lpstr>
      <vt:lpstr>Structural view: emotional feeling without knowledge of feeling</vt:lpstr>
      <vt:lpstr>The Structuralist View </vt:lpstr>
      <vt:lpstr>But where in the brain are specific emotions?</vt:lpstr>
      <vt:lpstr>Brain regions related to emotion processing</vt:lpstr>
      <vt:lpstr>Emotional brain - Limbic system </vt:lpstr>
      <vt:lpstr>Amygdala</vt:lpstr>
      <vt:lpstr>Where is joy located?</vt:lpstr>
      <vt:lpstr>Facial affect programs? </vt:lpstr>
      <vt:lpstr>Criticism of DET/Structural</vt:lpstr>
      <vt:lpstr>Discrete infant emotions…?</vt:lpstr>
      <vt:lpstr>Infant negative expressions  rated  as distress</vt:lpstr>
      <vt:lpstr>How distinct are they?</vt:lpstr>
      <vt:lpstr>Situational appropriateness: Production studies</vt:lpstr>
      <vt:lpstr>Negative emotional expressions are not situationally specific</vt:lpstr>
      <vt:lpstr>Specifying Specificity: Facial Expressions at 4 Months</vt:lpstr>
      <vt:lpstr>Specific elicitors  discrete expressions? Expressions from specific elicitors?</vt:lpstr>
      <vt:lpstr>Expressions of discrete emotions lawfully associated with their elicitors?</vt:lpstr>
      <vt:lpstr>Do elicitors need to be stronger?</vt:lpstr>
      <vt:lpstr>Surprise! Its not in the face</vt:lpstr>
      <vt:lpstr>Surprise –basic expression or emotion socialization</vt:lpstr>
      <vt:lpstr>Interest expressions as coordinative motor structures</vt:lpstr>
      <vt:lpstr>Dynamic systems</vt:lpstr>
      <vt:lpstr>PowerPoint Presentation</vt:lpstr>
      <vt:lpstr>PowerPoint Presentation</vt:lpstr>
      <vt:lpstr>Some smiles are more positive</vt:lpstr>
      <vt:lpstr>The development of joy</vt:lpstr>
      <vt:lpstr>Indiscriminate smiling in trisomy</vt:lpstr>
      <vt:lpstr>Facial expression communication</vt:lpstr>
      <vt:lpstr>But what about dynamic expressions? </vt:lpstr>
      <vt:lpstr>Automated Measurement</vt:lpstr>
      <vt:lpstr>Intensifiers of positive and negative</vt:lpstr>
      <vt:lpstr>Intensifiers of positive and negative</vt:lpstr>
      <vt:lpstr>Darwin’s Duchenne: Eye Constriction During Infant Joy and Distress</vt:lpstr>
      <vt:lpstr>Introduction – Darwin’s Duchenne</vt:lpstr>
      <vt:lpstr>Aims – Study 1 (Face to Face/Still-Face)</vt:lpstr>
      <vt:lpstr>Study 1 Methods</vt:lpstr>
      <vt:lpstr>Study 1 Results: H1 Confirmed</vt:lpstr>
      <vt:lpstr>Study 1 Results: H2 Confirmed</vt:lpstr>
      <vt:lpstr>Study 2 Aims &amp; Method</vt:lpstr>
      <vt:lpstr>Study 2 Results</vt:lpstr>
      <vt:lpstr>Conclusions - Duchenne indicates strong positive and negative emotions</vt:lpstr>
      <vt:lpstr>Discussion Questions</vt:lpstr>
      <vt:lpstr>PowerPoint Presentation</vt:lpstr>
      <vt:lpstr>Darwin’s Duchenne:  Eye Constriction during Infant  Joy and Distress</vt:lpstr>
      <vt:lpstr>Introduction</vt:lpstr>
      <vt:lpstr>Overview (Heller &amp; Casey, 2016)</vt:lpstr>
      <vt:lpstr>Research Aims</vt:lpstr>
      <vt:lpstr>Methods</vt:lpstr>
      <vt:lpstr>Eye constriction has a common meaning—intensification—across positive and negative expressions </vt:lpstr>
      <vt:lpstr>PowerPoint Presentation</vt:lpstr>
      <vt:lpstr>PowerPoint Presentation</vt:lpstr>
      <vt:lpstr>PowerPoint Presentation</vt:lpstr>
      <vt:lpstr>Negative facial expressions with eye constriction inversely associated with parent‐rated temperamental emotion regulation and concurrent LPFC activation  </vt:lpstr>
      <vt:lpstr>Smiling photos and life</vt:lpstr>
      <vt:lpstr>Smile intensity &amp;  self-reported personality</vt:lpstr>
      <vt:lpstr>Smile intensity &amp;  other-reported personality</vt:lpstr>
      <vt:lpstr>Smile intensity and Life Outcomes</vt:lpstr>
      <vt:lpstr>Smile intensity and Observer Expected Interactions (n=114)</vt:lpstr>
      <vt:lpstr>Other outcomes</vt:lpstr>
      <vt:lpstr>Other outcomes</vt:lpstr>
      <vt:lpstr>Kindergarteners’ Family &amp; School Photos</vt:lpstr>
      <vt:lpstr>Boys expressions by behavior ratings</vt:lpstr>
      <vt:lpstr>Structuralist vs. functional perspectives on emotion</vt:lpstr>
      <vt:lpstr>Chimpanzee “Laugh Faces”</vt:lpstr>
      <vt:lpstr>Chimpanzee “Laugh Faces” Davila-Ross, Jesus, Osborne, &amp; Bard (2015)</vt:lpstr>
      <vt:lpstr>Methods</vt:lpstr>
      <vt:lpstr>6 common chimpFACSunits in open mouth faces</vt:lpstr>
      <vt:lpstr>Chimp open mouth faces with &amp; without laughter dominate in physical contact</vt:lpstr>
      <vt:lpstr>Functionalist theory</vt:lpstr>
      <vt:lpstr>Developmental Changes in Emotion </vt:lpstr>
      <vt:lpstr>Unknowns</vt:lpstr>
      <vt:lpstr>Developmental patterns</vt:lpstr>
      <vt:lpstr>Understanding effects of emotions on others</vt:lpstr>
      <vt:lpstr>Emotion Regulation</vt:lpstr>
      <vt:lpstr>Volitional regulation of smiling increases from 4 to 6 to 8 years</vt:lpstr>
      <vt:lpstr>Expressions become more outward directed (Holodynski, 2004) </vt:lpstr>
      <vt:lpstr>Specificity—intersituational &amp; intrasituational</vt:lpstr>
      <vt:lpstr>Halloween Candy</vt:lpstr>
      <vt:lpstr>Emotions</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331</cp:revision>
  <cp:lastPrinted>2013-03-07T13:59:32Z</cp:lastPrinted>
  <dcterms:created xsi:type="dcterms:W3CDTF">2007-01-11T16:44:21Z</dcterms:created>
  <dcterms:modified xsi:type="dcterms:W3CDTF">2022-10-11T14:50:41Z</dcterms:modified>
</cp:coreProperties>
</file>